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57" r:id="rId4"/>
    <p:sldId id="274" r:id="rId5"/>
    <p:sldId id="275" r:id="rId6"/>
    <p:sldId id="258" r:id="rId7"/>
    <p:sldId id="259" r:id="rId8"/>
    <p:sldId id="260" r:id="rId9"/>
    <p:sldId id="261" r:id="rId10"/>
    <p:sldId id="262" r:id="rId11"/>
    <p:sldId id="273" r:id="rId12"/>
    <p:sldId id="263" r:id="rId13"/>
    <p:sldId id="264" r:id="rId14"/>
    <p:sldId id="265" r:id="rId15"/>
    <p:sldId id="276" r:id="rId16"/>
    <p:sldId id="277" r:id="rId17"/>
    <p:sldId id="266" r:id="rId18"/>
    <p:sldId id="267" r:id="rId19"/>
    <p:sldId id="268" r:id="rId20"/>
    <p:sldId id="269" r:id="rId21"/>
    <p:sldId id="270" r:id="rId22"/>
    <p:sldId id="271" r:id="rId23"/>
    <p:sldId id="272" r:id="rId24"/>
    <p:sldId id="278" r:id="rId25"/>
    <p:sldId id="279" r:id="rId26"/>
    <p:sldId id="282" r:id="rId27"/>
    <p:sldId id="281" r:id="rId28"/>
    <p:sldId id="280"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94660"/>
  </p:normalViewPr>
  <p:slideViewPr>
    <p:cSldViewPr>
      <p:cViewPr varScale="1">
        <p:scale>
          <a:sx n="68" d="100"/>
          <a:sy n="68" d="100"/>
        </p:scale>
        <p:origin x="-13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6/22/2015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6/22/2015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 Function</a:t>
            </a:r>
            <a:endParaRPr lang="en-US" dirty="0"/>
          </a:p>
        </p:txBody>
      </p:sp>
      <p:sp>
        <p:nvSpPr>
          <p:cNvPr id="4" name="Subtitle 3"/>
          <p:cNvSpPr>
            <a:spLocks noGrp="1"/>
          </p:cNvSpPr>
          <p:nvPr>
            <p:ph type="subTitle" idx="1"/>
          </p:nvPr>
        </p:nvSpPr>
        <p:spPr/>
        <p:txBody>
          <a:bodyPr/>
          <a:lstStyle/>
          <a:p>
            <a:r>
              <a:rPr lang="en-US" dirty="0" smtClean="0"/>
              <a:t>Divide the Process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016" y="274638"/>
            <a:ext cx="7467600" cy="715962"/>
          </a:xfrm>
        </p:spPr>
        <p:txBody>
          <a:bodyPr/>
          <a:lstStyle/>
          <a:p>
            <a:pPr algn="ctr"/>
            <a:r>
              <a:rPr lang="en-US" b="1" dirty="0" smtClean="0">
                <a:solidFill>
                  <a:srgbClr val="C00000"/>
                </a:solidFill>
              </a:rPr>
              <a:t>Calling a Function</a:t>
            </a:r>
            <a:endParaRPr lang="en-US" b="1" dirty="0">
              <a:solidFill>
                <a:srgbClr val="C00000"/>
              </a:solidFill>
            </a:endParaRPr>
          </a:p>
        </p:txBody>
      </p:sp>
      <p:sp>
        <p:nvSpPr>
          <p:cNvPr id="3" name="Content Placeholder 2"/>
          <p:cNvSpPr>
            <a:spLocks noGrp="1"/>
          </p:cNvSpPr>
          <p:nvPr>
            <p:ph sz="quarter" idx="1"/>
          </p:nvPr>
        </p:nvSpPr>
        <p:spPr>
          <a:xfrm>
            <a:off x="115824" y="1219200"/>
            <a:ext cx="8647175" cy="5254752"/>
          </a:xfrm>
        </p:spPr>
        <p:txBody>
          <a:bodyPr>
            <a:normAutofit fontScale="92500"/>
          </a:bodyPr>
          <a:lstStyle/>
          <a:p>
            <a:pPr algn="just"/>
            <a:r>
              <a:rPr lang="en-US" dirty="0" smtClean="0"/>
              <a:t>While creating a C function, you give a definition of what the function has to do. To use a function, you will have to call that function to perform the defined task.</a:t>
            </a:r>
          </a:p>
          <a:p>
            <a:pPr algn="just"/>
            <a:r>
              <a:rPr lang="en-US" dirty="0" smtClean="0"/>
              <a:t>When a program calls a function, program control is transferred to the called function. A called function performs defined task and when its </a:t>
            </a:r>
            <a:r>
              <a:rPr lang="en-US" i="1" dirty="0" smtClean="0"/>
              <a:t>return</a:t>
            </a:r>
            <a:r>
              <a:rPr lang="en-US" dirty="0" smtClean="0"/>
              <a:t> statement is executed or when its function-ending closing brace is reached, it returns program control back to the main program.</a:t>
            </a:r>
          </a:p>
          <a:p>
            <a:pPr algn="just"/>
            <a:r>
              <a:rPr lang="en-US" dirty="0" smtClean="0"/>
              <a:t>To call a function, you simply need to pass the required parameters along with function name, and if function returns a value, then you can store returned value. For example: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lstStyle/>
          <a:p>
            <a:pPr algn="ctr"/>
            <a:r>
              <a:rPr lang="en-US" b="1" dirty="0">
                <a:solidFill>
                  <a:srgbClr val="C00000"/>
                </a:solidFill>
              </a:rPr>
              <a:t>Calling a Function</a:t>
            </a:r>
          </a:p>
        </p:txBody>
      </p:sp>
      <p:pic>
        <p:nvPicPr>
          <p:cNvPr id="4" name="Picture 3"/>
          <p:cNvPicPr>
            <a:picLocks noChangeAspect="1"/>
          </p:cNvPicPr>
          <p:nvPr/>
        </p:nvPicPr>
        <p:blipFill rotWithShape="1">
          <a:blip r:embed="rId2" cstate="print"/>
          <a:srcRect t="4695" b="3068"/>
          <a:stretch/>
        </p:blipFill>
        <p:spPr>
          <a:xfrm>
            <a:off x="189830" y="1485230"/>
            <a:ext cx="3276600" cy="4451385"/>
          </a:xfrm>
          <a:prstGeom prst="rect">
            <a:avLst/>
          </a:prstGeom>
        </p:spPr>
      </p:pic>
      <p:pic>
        <p:nvPicPr>
          <p:cNvPr id="5" name="Picture 4"/>
          <p:cNvPicPr>
            <a:picLocks noChangeAspect="1"/>
          </p:cNvPicPr>
          <p:nvPr/>
        </p:nvPicPr>
        <p:blipFill>
          <a:blip r:embed="rId3" cstate="print"/>
          <a:stretch>
            <a:fillRect/>
          </a:stretch>
        </p:blipFill>
        <p:spPr>
          <a:xfrm>
            <a:off x="3469965" y="1236710"/>
            <a:ext cx="5238492" cy="5043390"/>
          </a:xfrm>
          <a:prstGeom prst="rect">
            <a:avLst/>
          </a:prstGeom>
        </p:spPr>
      </p:pic>
    </p:spTree>
    <p:extLst>
      <p:ext uri="{BB962C8B-B14F-4D97-AF65-F5344CB8AC3E}">
        <p14:creationId xmlns="" xmlns:p14="http://schemas.microsoft.com/office/powerpoint/2010/main" val="2348062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094"/>
            <a:ext cx="8153400" cy="639762"/>
          </a:xfrm>
        </p:spPr>
        <p:txBody>
          <a:bodyPr/>
          <a:lstStyle/>
          <a:p>
            <a:pPr algn="ctr"/>
            <a:r>
              <a:rPr lang="en-US" b="1" dirty="0" smtClean="0">
                <a:solidFill>
                  <a:srgbClr val="C00000"/>
                </a:solidFill>
              </a:rPr>
              <a:t>Code Example: Calling a Function</a:t>
            </a:r>
            <a:endParaRPr lang="en-US" b="1" dirty="0">
              <a:solidFill>
                <a:srgbClr val="C00000"/>
              </a:solidFill>
            </a:endParaRPr>
          </a:p>
        </p:txBody>
      </p:sp>
      <p:pic>
        <p:nvPicPr>
          <p:cNvPr id="4098" name="Picture 2"/>
          <p:cNvPicPr>
            <a:picLocks noChangeAspect="1" noChangeArrowheads="1"/>
          </p:cNvPicPr>
          <p:nvPr/>
        </p:nvPicPr>
        <p:blipFill>
          <a:blip r:embed="rId2" cstate="print"/>
          <a:srcRect/>
          <a:stretch>
            <a:fillRect/>
          </a:stretch>
        </p:blipFill>
        <p:spPr bwMode="auto">
          <a:xfrm>
            <a:off x="1645820" y="883916"/>
            <a:ext cx="5974180" cy="5653849"/>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026"/>
            <a:ext cx="7924800" cy="639762"/>
          </a:xfrm>
        </p:spPr>
        <p:txBody>
          <a:bodyPr/>
          <a:lstStyle/>
          <a:p>
            <a:pPr algn="ctr"/>
            <a:r>
              <a:rPr lang="en-US" b="1" dirty="0" smtClean="0">
                <a:solidFill>
                  <a:srgbClr val="C00000"/>
                </a:solidFill>
              </a:rPr>
              <a:t>Code Example: Calling a Function</a:t>
            </a:r>
            <a:endParaRPr lang="en-US" b="1" dirty="0">
              <a:solidFill>
                <a:srgbClr val="C00000"/>
              </a:solidFill>
            </a:endParaRPr>
          </a:p>
        </p:txBody>
      </p:sp>
      <p:pic>
        <p:nvPicPr>
          <p:cNvPr id="5124" name="Picture 4"/>
          <p:cNvPicPr>
            <a:picLocks noChangeAspect="1" noChangeArrowheads="1"/>
          </p:cNvPicPr>
          <p:nvPr/>
        </p:nvPicPr>
        <p:blipFill>
          <a:blip r:embed="rId2" cstate="print"/>
          <a:srcRect/>
          <a:stretch>
            <a:fillRect/>
          </a:stretch>
        </p:blipFill>
        <p:spPr bwMode="auto">
          <a:xfrm>
            <a:off x="779560" y="838200"/>
            <a:ext cx="5338305" cy="5699001"/>
          </a:xfrm>
          <a:prstGeom prst="rect">
            <a:avLst/>
          </a:prstGeom>
          <a:noFill/>
          <a:ln w="9525">
            <a:solidFill>
              <a:schemeClr val="accent1"/>
            </a:solidFill>
            <a:miter lim="800000"/>
            <a:headEnd/>
            <a:tailEnd/>
          </a:ln>
        </p:spPr>
      </p:pic>
      <p:sp>
        <p:nvSpPr>
          <p:cNvPr id="4" name="Rectangle 3"/>
          <p:cNvSpPr/>
          <p:nvPr/>
        </p:nvSpPr>
        <p:spPr>
          <a:xfrm>
            <a:off x="6304672" y="1905000"/>
            <a:ext cx="2438400" cy="923330"/>
          </a:xfrm>
          <a:prstGeom prst="rect">
            <a:avLst/>
          </a:prstGeom>
        </p:spPr>
        <p:txBody>
          <a:bodyPr wrap="square">
            <a:spAutoFit/>
          </a:bodyPr>
          <a:lstStyle/>
          <a:p>
            <a:r>
              <a:rPr lang="en-US" dirty="0" smtClean="0"/>
              <a:t>A C program with function </a:t>
            </a:r>
            <a:r>
              <a:rPr lang="en-US" i="1" dirty="0" smtClean="0"/>
              <a:t>declaration</a:t>
            </a:r>
            <a:r>
              <a:rPr lang="en-US" dirty="0" smtClean="0"/>
              <a:t>/function </a:t>
            </a:r>
            <a:r>
              <a:rPr lang="en-US" i="1" dirty="0" smtClean="0"/>
              <a:t>prototype.</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lstStyle/>
          <a:p>
            <a:pPr algn="ctr"/>
            <a:r>
              <a:rPr lang="en-US" b="1" dirty="0" smtClean="0">
                <a:solidFill>
                  <a:srgbClr val="C00000"/>
                </a:solidFill>
              </a:rPr>
              <a:t>Function Arguments</a:t>
            </a:r>
            <a:endParaRPr lang="en-US" b="1" dirty="0">
              <a:solidFill>
                <a:srgbClr val="C00000"/>
              </a:solidFill>
            </a:endParaRPr>
          </a:p>
        </p:txBody>
      </p:sp>
      <p:sp>
        <p:nvSpPr>
          <p:cNvPr id="3" name="Content Placeholder 2"/>
          <p:cNvSpPr>
            <a:spLocks noGrp="1"/>
          </p:cNvSpPr>
          <p:nvPr>
            <p:ph sz="quarter" idx="1"/>
          </p:nvPr>
        </p:nvSpPr>
        <p:spPr>
          <a:xfrm>
            <a:off x="152400" y="1639825"/>
            <a:ext cx="8534400" cy="3694175"/>
          </a:xfrm>
        </p:spPr>
        <p:txBody>
          <a:bodyPr>
            <a:normAutofit lnSpcReduction="10000"/>
          </a:bodyPr>
          <a:lstStyle/>
          <a:p>
            <a:pPr algn="just"/>
            <a:r>
              <a:rPr lang="en-US" dirty="0"/>
              <a:t>C functions can accept an unlimited number of </a:t>
            </a:r>
            <a:r>
              <a:rPr lang="en-US" dirty="0" smtClean="0"/>
              <a:t>parameters.</a:t>
            </a:r>
          </a:p>
          <a:p>
            <a:pPr algn="just"/>
            <a:r>
              <a:rPr lang="en-US" dirty="0" smtClean="0"/>
              <a:t>If a function is to use arguments, it must declare variables that accept the values of the arguments. These variables are called the </a:t>
            </a:r>
            <a:r>
              <a:rPr lang="en-US" b="1" i="1" dirty="0" smtClean="0"/>
              <a:t>formal parameters</a:t>
            </a:r>
            <a:r>
              <a:rPr lang="en-US" dirty="0" smtClean="0"/>
              <a:t> of the function.</a:t>
            </a:r>
          </a:p>
          <a:p>
            <a:pPr algn="just"/>
            <a:r>
              <a:rPr lang="en-US" dirty="0" smtClean="0"/>
              <a:t>The formal parameters behave like other local variables inside the function and are created upon entry into the function and destroyed upon exit.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715962"/>
          </a:xfrm>
        </p:spPr>
        <p:txBody>
          <a:bodyPr>
            <a:normAutofit/>
          </a:bodyPr>
          <a:lstStyle/>
          <a:p>
            <a:pPr algn="ctr"/>
            <a:r>
              <a:rPr lang="en-US" b="1" dirty="0">
                <a:solidFill>
                  <a:srgbClr val="C00000"/>
                </a:solidFill>
              </a:rPr>
              <a:t>Global and local </a:t>
            </a:r>
            <a:r>
              <a:rPr lang="en-US" b="1" dirty="0" smtClean="0">
                <a:solidFill>
                  <a:srgbClr val="C00000"/>
                </a:solidFill>
              </a:rPr>
              <a:t>variables</a:t>
            </a:r>
            <a:endParaRPr lang="en-US" b="1" dirty="0">
              <a:solidFill>
                <a:srgbClr val="C00000"/>
              </a:solidFill>
            </a:endParaRPr>
          </a:p>
        </p:txBody>
      </p:sp>
      <p:sp>
        <p:nvSpPr>
          <p:cNvPr id="3" name="Content Placeholder 2"/>
          <p:cNvSpPr>
            <a:spLocks noGrp="1"/>
          </p:cNvSpPr>
          <p:nvPr>
            <p:ph sz="quarter" idx="1"/>
          </p:nvPr>
        </p:nvSpPr>
        <p:spPr>
          <a:xfrm>
            <a:off x="228600" y="1600200"/>
            <a:ext cx="8610600" cy="4419600"/>
          </a:xfrm>
        </p:spPr>
        <p:txBody>
          <a:bodyPr>
            <a:normAutofit/>
          </a:bodyPr>
          <a:lstStyle/>
          <a:p>
            <a:r>
              <a:rPr lang="en-US" dirty="0" smtClean="0"/>
              <a:t>Local variable:</a:t>
            </a:r>
          </a:p>
          <a:p>
            <a:pPr lvl="1"/>
            <a:r>
              <a:rPr lang="en-US" dirty="0" smtClean="0"/>
              <a:t>A </a:t>
            </a:r>
            <a:r>
              <a:rPr lang="en-US" dirty="0"/>
              <a:t>local variable is a variable that is declared inside a function. </a:t>
            </a:r>
            <a:endParaRPr lang="en-US" dirty="0" smtClean="0"/>
          </a:p>
          <a:p>
            <a:pPr lvl="1"/>
            <a:r>
              <a:rPr lang="en-US" dirty="0"/>
              <a:t>A local variable can only be used in the function where it is declared. </a:t>
            </a:r>
          </a:p>
          <a:p>
            <a:r>
              <a:rPr lang="en-US" dirty="0" smtClean="0"/>
              <a:t>Global variable: </a:t>
            </a:r>
          </a:p>
          <a:p>
            <a:pPr lvl="1"/>
            <a:r>
              <a:rPr lang="en-US" dirty="0" smtClean="0"/>
              <a:t>A </a:t>
            </a:r>
            <a:r>
              <a:rPr lang="en-US" dirty="0"/>
              <a:t>global variable is a variable that is declared outside </a:t>
            </a:r>
            <a:r>
              <a:rPr lang="en-US" b="1" dirty="0"/>
              <a:t>all</a:t>
            </a:r>
            <a:r>
              <a:rPr lang="en-US" dirty="0"/>
              <a:t> functions. </a:t>
            </a:r>
            <a:endParaRPr lang="en-US" dirty="0" smtClean="0"/>
          </a:p>
          <a:p>
            <a:pPr lvl="1"/>
            <a:r>
              <a:rPr lang="en-US" dirty="0" smtClean="0"/>
              <a:t>A </a:t>
            </a:r>
            <a:r>
              <a:rPr lang="en-US" dirty="0"/>
              <a:t>global variable can be used in all functions</a:t>
            </a:r>
            <a:r>
              <a:rPr lang="en-US" dirty="0" smtClean="0"/>
              <a:t>.</a:t>
            </a:r>
          </a:p>
          <a:p>
            <a:r>
              <a:rPr lang="en-US" dirty="0"/>
              <a:t>See the following </a:t>
            </a:r>
            <a:r>
              <a:rPr lang="en-US" dirty="0" smtClean="0"/>
              <a:t>example(</a:t>
            </a:r>
            <a:r>
              <a:rPr lang="en-US" dirty="0" smtClean="0">
                <a:sym typeface="Wingdings"/>
              </a:rPr>
              <a:t> see the next slide )</a:t>
            </a:r>
            <a:endParaRPr lang="en-US" dirty="0"/>
          </a:p>
        </p:txBody>
      </p:sp>
    </p:spTree>
    <p:extLst>
      <p:ext uri="{BB962C8B-B14F-4D97-AF65-F5344CB8AC3E}">
        <p14:creationId xmlns="" xmlns:p14="http://schemas.microsoft.com/office/powerpoint/2010/main" val="3316715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 y="381000"/>
            <a:ext cx="8534400" cy="414697"/>
          </a:xfrm>
        </p:spPr>
        <p:txBody>
          <a:bodyPr>
            <a:normAutofit fontScale="90000"/>
          </a:bodyPr>
          <a:lstStyle/>
          <a:p>
            <a:pPr algn="ctr"/>
            <a:r>
              <a:rPr lang="en-US" b="1" dirty="0">
                <a:solidFill>
                  <a:srgbClr val="C00000"/>
                </a:solidFill>
              </a:rPr>
              <a:t>Global and local </a:t>
            </a:r>
            <a:r>
              <a:rPr lang="en-US" b="1" dirty="0" smtClean="0">
                <a:solidFill>
                  <a:srgbClr val="C00000"/>
                </a:solidFill>
              </a:rPr>
              <a:t>variables</a:t>
            </a:r>
            <a:endParaRPr lang="en-US" b="1" dirty="0">
              <a:solidFill>
                <a:srgbClr val="C00000"/>
              </a:solidFill>
            </a:endParaRPr>
          </a:p>
        </p:txBody>
      </p:sp>
      <p:sp>
        <p:nvSpPr>
          <p:cNvPr id="3" name="Content Placeholder 2"/>
          <p:cNvSpPr>
            <a:spLocks noGrp="1"/>
          </p:cNvSpPr>
          <p:nvPr>
            <p:ph sz="quarter" idx="1"/>
          </p:nvPr>
        </p:nvSpPr>
        <p:spPr>
          <a:xfrm>
            <a:off x="5445435" y="1600200"/>
            <a:ext cx="3124200" cy="4572000"/>
          </a:xfrm>
        </p:spPr>
        <p:txBody>
          <a:bodyPr>
            <a:normAutofit fontScale="92500"/>
          </a:bodyPr>
          <a:lstStyle/>
          <a:p>
            <a:pPr algn="just"/>
            <a:r>
              <a:rPr lang="en-US" dirty="0"/>
              <a:t>As you can see two global variables are declared, </a:t>
            </a:r>
            <a:r>
              <a:rPr lang="en-US" b="1" dirty="0"/>
              <a:t>A</a:t>
            </a:r>
            <a:r>
              <a:rPr lang="en-US" dirty="0"/>
              <a:t> and </a:t>
            </a:r>
            <a:r>
              <a:rPr lang="en-US" b="1" dirty="0"/>
              <a:t>B</a:t>
            </a:r>
            <a:r>
              <a:rPr lang="en-US" dirty="0"/>
              <a:t>. These variables can be used in main() and Add()</a:t>
            </a:r>
            <a:r>
              <a:rPr lang="en-US" dirty="0" smtClean="0"/>
              <a:t>.</a:t>
            </a:r>
          </a:p>
          <a:p>
            <a:pPr algn="just"/>
            <a:r>
              <a:rPr lang="en-US" dirty="0" smtClean="0"/>
              <a:t>The </a:t>
            </a:r>
            <a:r>
              <a:rPr lang="en-US" dirty="0"/>
              <a:t>local variable </a:t>
            </a:r>
            <a:r>
              <a:rPr lang="en-US" b="1" dirty="0"/>
              <a:t>answer</a:t>
            </a:r>
            <a:r>
              <a:rPr lang="en-US" dirty="0"/>
              <a:t> can only be used in main().</a:t>
            </a:r>
          </a:p>
        </p:txBody>
      </p:sp>
      <p:pic>
        <p:nvPicPr>
          <p:cNvPr id="5" name="Picture 4"/>
          <p:cNvPicPr>
            <a:picLocks noChangeAspect="1"/>
          </p:cNvPicPr>
          <p:nvPr/>
        </p:nvPicPr>
        <p:blipFill>
          <a:blip r:embed="rId2" cstate="print"/>
          <a:stretch>
            <a:fillRect/>
          </a:stretch>
        </p:blipFill>
        <p:spPr>
          <a:xfrm>
            <a:off x="152399" y="1066800"/>
            <a:ext cx="5180801" cy="5644530"/>
          </a:xfrm>
          <a:prstGeom prst="rect">
            <a:avLst/>
          </a:prstGeom>
          <a:ln>
            <a:solidFill>
              <a:schemeClr val="accent1"/>
            </a:solidFill>
          </a:ln>
        </p:spPr>
      </p:pic>
    </p:spTree>
    <p:extLst>
      <p:ext uri="{BB962C8B-B14F-4D97-AF65-F5344CB8AC3E}">
        <p14:creationId xmlns="" xmlns:p14="http://schemas.microsoft.com/office/powerpoint/2010/main" val="3821665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08" y="274638"/>
            <a:ext cx="7467600" cy="487362"/>
          </a:xfrm>
        </p:spPr>
        <p:txBody>
          <a:bodyPr>
            <a:normAutofit fontScale="90000"/>
          </a:bodyPr>
          <a:lstStyle/>
          <a:p>
            <a:pPr algn="ctr"/>
            <a:r>
              <a:rPr lang="en-US" b="1" dirty="0" smtClean="0">
                <a:solidFill>
                  <a:srgbClr val="C00000"/>
                </a:solidFill>
              </a:rPr>
              <a:t>Type of Function call</a:t>
            </a:r>
            <a:endParaRPr lang="en-US" b="1" dirty="0">
              <a:solidFill>
                <a:srgbClr val="C00000"/>
              </a:solidFill>
            </a:endParaRPr>
          </a:p>
        </p:txBody>
      </p:sp>
      <p:graphicFrame>
        <p:nvGraphicFramePr>
          <p:cNvPr id="4" name="Table 3"/>
          <p:cNvGraphicFramePr>
            <a:graphicFrameLocks noGrp="1"/>
          </p:cNvGraphicFramePr>
          <p:nvPr/>
        </p:nvGraphicFramePr>
        <p:xfrm>
          <a:off x="429064" y="2562684"/>
          <a:ext cx="8229600" cy="4068137"/>
        </p:xfrm>
        <a:graphic>
          <a:graphicData uri="http://schemas.openxmlformats.org/drawingml/2006/table">
            <a:tbl>
              <a:tblPr/>
              <a:tblGrid>
                <a:gridCol w="2307226"/>
                <a:gridCol w="5922374"/>
              </a:tblGrid>
              <a:tr h="363996">
                <a:tc>
                  <a:txBody>
                    <a:bodyPr/>
                    <a:lstStyle/>
                    <a:p>
                      <a:pPr algn="l"/>
                      <a:r>
                        <a:rPr lang="en-US" sz="1800" b="1" dirty="0"/>
                        <a:t>Call Type</a:t>
                      </a:r>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accent2">
                        <a:lumMod val="40000"/>
                        <a:lumOff val="60000"/>
                      </a:schemeClr>
                    </a:solidFill>
                  </a:tcPr>
                </a:tc>
                <a:tc>
                  <a:txBody>
                    <a:bodyPr/>
                    <a:lstStyle/>
                    <a:p>
                      <a:pPr algn="l"/>
                      <a:r>
                        <a:rPr lang="en-US" sz="1800" b="1" dirty="0"/>
                        <a:t>Description</a:t>
                      </a:r>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accent2">
                        <a:lumMod val="40000"/>
                        <a:lumOff val="60000"/>
                      </a:schemeClr>
                    </a:solidFill>
                  </a:tcPr>
                </a:tc>
              </a:tr>
              <a:tr h="1714910">
                <a:tc>
                  <a:txBody>
                    <a:bodyPr/>
                    <a:lstStyle/>
                    <a:p>
                      <a:r>
                        <a:rPr lang="en-US" sz="1800" b="1" u="none" strike="noStrike" dirty="0" smtClean="0">
                          <a:solidFill>
                            <a:srgbClr val="900B09"/>
                          </a:solidFill>
                        </a:rPr>
                        <a:t>Call by </a:t>
                      </a:r>
                      <a:r>
                        <a:rPr lang="en-US" sz="1800" b="1" u="none" strike="noStrike" dirty="0">
                          <a:solidFill>
                            <a:srgbClr val="900B09"/>
                          </a:solidFill>
                        </a:rPr>
                        <a:t>value</a:t>
                      </a:r>
                      <a:endParaRPr lang="en-US" sz="1800" b="1" dirty="0"/>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dirty="0"/>
                        <a:t>This method copies the actual value of an argument into the formal parameter of the function. In this case, changes made to the parameter inside the function have no effect on the argument.</a:t>
                      </a:r>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985093">
                <a:tc>
                  <a:txBody>
                    <a:bodyPr/>
                    <a:lstStyle/>
                    <a:p>
                      <a:r>
                        <a:rPr lang="en-US" sz="1800" b="1" u="none" strike="noStrike" dirty="0">
                          <a:solidFill>
                            <a:srgbClr val="900B09"/>
                          </a:solidFill>
                        </a:rPr>
                        <a:t>Call by reference</a:t>
                      </a:r>
                      <a:endParaRPr lang="en-US" sz="1800" b="1" dirty="0"/>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dirty="0"/>
                        <a:t>This method copies the address of an argument into the formal parameter. Inside the function, the address is used to access the actual argument used in the call. This means that changes made to the parameter affect the argument.</a:t>
                      </a:r>
                    </a:p>
                  </a:txBody>
                  <a:tcPr marL="46907" marR="46907" marT="46907" marB="4690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Rectangle 4"/>
          <p:cNvSpPr/>
          <p:nvPr/>
        </p:nvSpPr>
        <p:spPr>
          <a:xfrm>
            <a:off x="381000" y="1312980"/>
            <a:ext cx="8305800" cy="830997"/>
          </a:xfrm>
          <a:prstGeom prst="rect">
            <a:avLst/>
          </a:prstGeom>
        </p:spPr>
        <p:txBody>
          <a:bodyPr wrap="square">
            <a:spAutoFit/>
          </a:bodyPr>
          <a:lstStyle/>
          <a:p>
            <a:pPr algn="just"/>
            <a:r>
              <a:rPr lang="en-US" sz="2400" dirty="0" smtClean="0"/>
              <a:t>While calling a function, there are two ways that arguments can be passed to a function: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solidFill>
                  <a:srgbClr val="C00000"/>
                </a:solidFill>
              </a:rPr>
              <a:t>C</a:t>
            </a:r>
            <a:r>
              <a:rPr lang="en-US" b="1" dirty="0" smtClean="0">
                <a:solidFill>
                  <a:srgbClr val="C00000"/>
                </a:solidFill>
              </a:rPr>
              <a:t>all </a:t>
            </a:r>
            <a:r>
              <a:rPr lang="en-US" b="1" dirty="0" smtClean="0">
                <a:solidFill>
                  <a:srgbClr val="C00000"/>
                </a:solidFill>
              </a:rPr>
              <a:t>by value</a:t>
            </a:r>
            <a:endParaRPr lang="en-US" b="1" dirty="0">
              <a:solidFill>
                <a:srgbClr val="C00000"/>
              </a:solidFill>
            </a:endParaRPr>
          </a:p>
        </p:txBody>
      </p:sp>
      <p:sp>
        <p:nvSpPr>
          <p:cNvPr id="3" name="Content Placeholder 2"/>
          <p:cNvSpPr>
            <a:spLocks noGrp="1"/>
          </p:cNvSpPr>
          <p:nvPr>
            <p:ph sz="quarter" idx="1"/>
          </p:nvPr>
        </p:nvSpPr>
        <p:spPr>
          <a:xfrm>
            <a:off x="304800" y="1371600"/>
            <a:ext cx="8382000" cy="5102352"/>
          </a:xfrm>
        </p:spPr>
        <p:txBody>
          <a:bodyPr/>
          <a:lstStyle/>
          <a:p>
            <a:pPr algn="just"/>
            <a:r>
              <a:rPr lang="en-US" dirty="0" smtClean="0"/>
              <a:t>The </a:t>
            </a:r>
            <a:r>
              <a:rPr lang="en-US" b="1" dirty="0" smtClean="0"/>
              <a:t>call by value</a:t>
            </a:r>
            <a:r>
              <a:rPr lang="en-US" dirty="0" smtClean="0"/>
              <a:t> method of passing arguments to a function copies the actual value of an argument into the formal parameter of the function. </a:t>
            </a:r>
          </a:p>
          <a:p>
            <a:pPr algn="just"/>
            <a:r>
              <a:rPr lang="en-US" dirty="0" smtClean="0"/>
              <a:t>In this case, changes made to the parameter inside the function have no effect on the argument.</a:t>
            </a:r>
          </a:p>
          <a:p>
            <a:pPr algn="just"/>
            <a:r>
              <a:rPr lang="en-US" dirty="0" smtClean="0"/>
              <a:t>By default, C programming language uses </a:t>
            </a:r>
            <a:r>
              <a:rPr lang="en-US" i="1" dirty="0" smtClean="0"/>
              <a:t>call by value</a:t>
            </a:r>
            <a:r>
              <a:rPr lang="en-US" dirty="0" smtClean="0"/>
              <a:t> method to pass arguments. In general, this means that code within a function cannot alter the arguments used to call the function. Consider the function </a:t>
            </a:r>
            <a:r>
              <a:rPr lang="en-US" b="1" dirty="0" smtClean="0"/>
              <a:t>swap()</a:t>
            </a:r>
            <a:r>
              <a:rPr lang="en-US" dirty="0" smtClean="0"/>
              <a:t> definition as follows.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202"/>
            <a:ext cx="8153400" cy="617808"/>
          </a:xfrm>
        </p:spPr>
        <p:txBody>
          <a:bodyPr/>
          <a:lstStyle/>
          <a:p>
            <a:pPr algn="ctr"/>
            <a:r>
              <a:rPr lang="en-US" b="1" dirty="0" smtClean="0">
                <a:solidFill>
                  <a:srgbClr val="C00000"/>
                </a:solidFill>
              </a:rPr>
              <a:t>C</a:t>
            </a:r>
            <a:r>
              <a:rPr lang="en-US" b="1" dirty="0" smtClean="0">
                <a:solidFill>
                  <a:srgbClr val="C00000"/>
                </a:solidFill>
              </a:rPr>
              <a:t>all </a:t>
            </a:r>
            <a:r>
              <a:rPr lang="en-US" b="1" dirty="0" smtClean="0">
                <a:solidFill>
                  <a:srgbClr val="C00000"/>
                </a:solidFill>
              </a:rPr>
              <a:t>by value</a:t>
            </a:r>
            <a:endParaRPr lang="en-US" b="1" dirty="0">
              <a:solidFill>
                <a:srgbClr val="C00000"/>
              </a:solidFill>
            </a:endParaRPr>
          </a:p>
        </p:txBody>
      </p:sp>
      <p:sp>
        <p:nvSpPr>
          <p:cNvPr id="5" name="Content Placeholder 2"/>
          <p:cNvSpPr>
            <a:spLocks noGrp="1"/>
          </p:cNvSpPr>
          <p:nvPr>
            <p:ph sz="quarter" idx="1"/>
          </p:nvPr>
        </p:nvSpPr>
        <p:spPr>
          <a:xfrm>
            <a:off x="457200" y="1600200"/>
            <a:ext cx="7848600" cy="838200"/>
          </a:xfrm>
        </p:spPr>
        <p:txBody>
          <a:bodyPr>
            <a:normAutofit lnSpcReduction="10000"/>
          </a:bodyPr>
          <a:lstStyle/>
          <a:p>
            <a:pPr algn="just"/>
            <a:r>
              <a:rPr lang="en-US" dirty="0" smtClean="0"/>
              <a:t>Consider the function </a:t>
            </a:r>
            <a:r>
              <a:rPr lang="en-US" b="1" dirty="0" smtClean="0"/>
              <a:t>swap()</a:t>
            </a:r>
            <a:r>
              <a:rPr lang="en-US" dirty="0" smtClean="0"/>
              <a:t> definition as follows.</a:t>
            </a:r>
            <a:endParaRPr lang="en-US" dirty="0"/>
          </a:p>
        </p:txBody>
      </p:sp>
      <p:pic>
        <p:nvPicPr>
          <p:cNvPr id="3" name="Picture 2"/>
          <p:cNvPicPr>
            <a:picLocks noChangeAspect="1"/>
          </p:cNvPicPr>
          <p:nvPr/>
        </p:nvPicPr>
        <p:blipFill>
          <a:blip r:embed="rId2" cstate="print"/>
          <a:stretch>
            <a:fillRect/>
          </a:stretch>
        </p:blipFill>
        <p:spPr>
          <a:xfrm>
            <a:off x="1199606" y="2590800"/>
            <a:ext cx="6877594" cy="29718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360"/>
            <a:ext cx="8153400" cy="655638"/>
          </a:xfrm>
        </p:spPr>
        <p:txBody>
          <a:bodyPr/>
          <a:lstStyle/>
          <a:p>
            <a:pPr algn="ctr"/>
            <a:r>
              <a:rPr lang="en-US" b="1" dirty="0" smtClean="0">
                <a:solidFill>
                  <a:srgbClr val="C00000"/>
                </a:solidFill>
              </a:rPr>
              <a:t>Outline</a:t>
            </a:r>
            <a:endParaRPr lang="en-US" b="1" dirty="0">
              <a:solidFill>
                <a:srgbClr val="C00000"/>
              </a:solidFill>
            </a:endParaRPr>
          </a:p>
        </p:txBody>
      </p:sp>
      <p:sp>
        <p:nvSpPr>
          <p:cNvPr id="3" name="Content Placeholder 2"/>
          <p:cNvSpPr>
            <a:spLocks noGrp="1"/>
          </p:cNvSpPr>
          <p:nvPr>
            <p:ph sz="quarter" idx="1"/>
          </p:nvPr>
        </p:nvSpPr>
        <p:spPr>
          <a:xfrm>
            <a:off x="304800" y="905438"/>
            <a:ext cx="8305800" cy="5723961"/>
          </a:xfrm>
        </p:spPr>
        <p:txBody>
          <a:bodyPr>
            <a:normAutofit fontScale="85000" lnSpcReduction="20000"/>
          </a:bodyPr>
          <a:lstStyle/>
          <a:p>
            <a:r>
              <a:rPr lang="en-US" dirty="0" smtClean="0"/>
              <a:t>What </a:t>
            </a:r>
            <a:r>
              <a:rPr lang="en-US" dirty="0"/>
              <a:t>is C function</a:t>
            </a:r>
            <a:r>
              <a:rPr lang="en-US" dirty="0" smtClean="0"/>
              <a:t>?</a:t>
            </a:r>
          </a:p>
          <a:p>
            <a:r>
              <a:rPr lang="en-US" dirty="0" smtClean="0"/>
              <a:t>Uses </a:t>
            </a:r>
            <a:r>
              <a:rPr lang="en-US" dirty="0"/>
              <a:t>of C </a:t>
            </a:r>
            <a:r>
              <a:rPr lang="en-US" dirty="0" smtClean="0"/>
              <a:t>functions</a:t>
            </a:r>
          </a:p>
          <a:p>
            <a:r>
              <a:rPr lang="en-US" dirty="0" smtClean="0"/>
              <a:t>C </a:t>
            </a:r>
            <a:r>
              <a:rPr lang="en-US" dirty="0"/>
              <a:t>function declaration, function call and definition with example </a:t>
            </a:r>
            <a:r>
              <a:rPr lang="en-US" dirty="0" smtClean="0"/>
              <a:t>program</a:t>
            </a:r>
          </a:p>
          <a:p>
            <a:r>
              <a:rPr lang="en-US" dirty="0" smtClean="0"/>
              <a:t>How </a:t>
            </a:r>
            <a:r>
              <a:rPr lang="en-US" dirty="0"/>
              <a:t>to call C functions in a program? </a:t>
            </a:r>
            <a:endParaRPr lang="en-US" dirty="0" smtClean="0"/>
          </a:p>
          <a:p>
            <a:pPr lvl="1"/>
            <a:r>
              <a:rPr lang="en-US" dirty="0" smtClean="0"/>
              <a:t>Call </a:t>
            </a:r>
            <a:r>
              <a:rPr lang="en-US" dirty="0"/>
              <a:t>by </a:t>
            </a:r>
            <a:r>
              <a:rPr lang="en-US" dirty="0" smtClean="0"/>
              <a:t>value</a:t>
            </a:r>
          </a:p>
          <a:p>
            <a:pPr lvl="1"/>
            <a:r>
              <a:rPr lang="en-US" dirty="0" smtClean="0"/>
              <a:t>Call </a:t>
            </a:r>
            <a:r>
              <a:rPr lang="en-US" dirty="0"/>
              <a:t>by reference</a:t>
            </a:r>
          </a:p>
          <a:p>
            <a:r>
              <a:rPr lang="en-US" dirty="0"/>
              <a:t>C function arguments and return values </a:t>
            </a:r>
          </a:p>
          <a:p>
            <a:pPr lvl="1"/>
            <a:r>
              <a:rPr lang="en-US" dirty="0"/>
              <a:t>C function with arguments and with return value</a:t>
            </a:r>
          </a:p>
          <a:p>
            <a:pPr lvl="1"/>
            <a:r>
              <a:rPr lang="en-US" dirty="0"/>
              <a:t>C function with arguments and without return value</a:t>
            </a:r>
          </a:p>
          <a:p>
            <a:pPr lvl="1"/>
            <a:r>
              <a:rPr lang="en-US" dirty="0"/>
              <a:t>C function without arguments and without return value</a:t>
            </a:r>
          </a:p>
          <a:p>
            <a:pPr lvl="1"/>
            <a:r>
              <a:rPr lang="en-US" dirty="0"/>
              <a:t>C function without arguments and with return value</a:t>
            </a:r>
          </a:p>
          <a:p>
            <a:r>
              <a:rPr lang="en-US" dirty="0"/>
              <a:t>Types of C functions </a:t>
            </a:r>
          </a:p>
          <a:p>
            <a:pPr lvl="1"/>
            <a:r>
              <a:rPr lang="en-US" dirty="0"/>
              <a:t>Library functions in C</a:t>
            </a:r>
          </a:p>
          <a:p>
            <a:pPr lvl="1"/>
            <a:r>
              <a:rPr lang="en-US" dirty="0"/>
              <a:t>User defined functions in C </a:t>
            </a:r>
          </a:p>
          <a:p>
            <a:pPr lvl="2"/>
            <a:r>
              <a:rPr lang="en-US" dirty="0"/>
              <a:t>Creating/Adding user defined function in C library</a:t>
            </a:r>
          </a:p>
          <a:p>
            <a:r>
              <a:rPr lang="en-US" dirty="0"/>
              <a:t>Command line arguments in C</a:t>
            </a:r>
          </a:p>
          <a:p>
            <a:r>
              <a:rPr lang="en-US" dirty="0"/>
              <a:t>Variable length arguments in C</a:t>
            </a:r>
          </a:p>
          <a:p>
            <a:endParaRPr lang="en-US" dirty="0"/>
          </a:p>
        </p:txBody>
      </p:sp>
    </p:spTree>
    <p:extLst>
      <p:ext uri="{BB962C8B-B14F-4D97-AF65-F5344CB8AC3E}">
        <p14:creationId xmlns="" xmlns:p14="http://schemas.microsoft.com/office/powerpoint/2010/main" val="340452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56" y="177118"/>
            <a:ext cx="7467600" cy="508682"/>
          </a:xfrm>
        </p:spPr>
        <p:txBody>
          <a:bodyPr>
            <a:normAutofit fontScale="90000"/>
          </a:bodyPr>
          <a:lstStyle/>
          <a:p>
            <a:pPr algn="ctr"/>
            <a:r>
              <a:rPr lang="en-US" b="1" dirty="0" smtClean="0">
                <a:solidFill>
                  <a:srgbClr val="C00000"/>
                </a:solidFill>
              </a:rPr>
              <a:t>C</a:t>
            </a:r>
            <a:r>
              <a:rPr lang="en-US" b="1" dirty="0" smtClean="0">
                <a:solidFill>
                  <a:srgbClr val="C00000"/>
                </a:solidFill>
              </a:rPr>
              <a:t>all </a:t>
            </a:r>
            <a:r>
              <a:rPr lang="en-US" b="1" dirty="0" smtClean="0">
                <a:solidFill>
                  <a:srgbClr val="C00000"/>
                </a:solidFill>
              </a:rPr>
              <a:t>by value</a:t>
            </a:r>
            <a:endParaRPr lang="en-US" b="1" dirty="0">
              <a:solidFill>
                <a:srgbClr val="C00000"/>
              </a:solidFill>
            </a:endParaRPr>
          </a:p>
        </p:txBody>
      </p:sp>
      <p:sp>
        <p:nvSpPr>
          <p:cNvPr id="3" name="Content Placeholder 2"/>
          <p:cNvSpPr>
            <a:spLocks noGrp="1"/>
          </p:cNvSpPr>
          <p:nvPr>
            <p:ph sz="quarter" idx="1"/>
          </p:nvPr>
        </p:nvSpPr>
        <p:spPr>
          <a:xfrm>
            <a:off x="58726" y="685800"/>
            <a:ext cx="8856674" cy="685800"/>
          </a:xfrm>
        </p:spPr>
        <p:txBody>
          <a:bodyPr>
            <a:noAutofit/>
          </a:bodyPr>
          <a:lstStyle/>
          <a:p>
            <a:r>
              <a:rPr lang="en-US" sz="2000" dirty="0" smtClean="0"/>
              <a:t>Now, let us call the function </a:t>
            </a:r>
            <a:r>
              <a:rPr lang="en-US" sz="2000" b="1" dirty="0" smtClean="0"/>
              <a:t>swap()</a:t>
            </a:r>
            <a:r>
              <a:rPr lang="en-US" sz="2000" dirty="0" smtClean="0"/>
              <a:t> by passing actual values as in the following example:</a:t>
            </a:r>
            <a:endParaRPr lang="en-US" sz="2000" dirty="0"/>
          </a:p>
        </p:txBody>
      </p:sp>
      <p:pic>
        <p:nvPicPr>
          <p:cNvPr id="25603" name="Picture 3"/>
          <p:cNvPicPr>
            <a:picLocks noChangeAspect="1" noChangeArrowheads="1"/>
          </p:cNvPicPr>
          <p:nvPr/>
        </p:nvPicPr>
        <p:blipFill>
          <a:blip r:embed="rId2" cstate="print"/>
          <a:srcRect/>
          <a:stretch>
            <a:fillRect/>
          </a:stretch>
        </p:blipFill>
        <p:spPr bwMode="auto">
          <a:xfrm>
            <a:off x="5289500" y="2057400"/>
            <a:ext cx="3244900" cy="991498"/>
          </a:xfrm>
          <a:prstGeom prst="rect">
            <a:avLst/>
          </a:prstGeom>
          <a:noFill/>
          <a:ln w="9525">
            <a:solidFill>
              <a:schemeClr val="accent1"/>
            </a:solidFill>
            <a:miter lim="800000"/>
            <a:headEnd/>
            <a:tailEnd/>
          </a:ln>
        </p:spPr>
      </p:pic>
      <p:sp>
        <p:nvSpPr>
          <p:cNvPr id="6" name="TextBox 5"/>
          <p:cNvSpPr txBox="1"/>
          <p:nvPr/>
        </p:nvSpPr>
        <p:spPr>
          <a:xfrm>
            <a:off x="5281575" y="1518270"/>
            <a:ext cx="1600200" cy="369332"/>
          </a:xfrm>
          <a:prstGeom prst="rect">
            <a:avLst/>
          </a:prstGeom>
          <a:noFill/>
        </p:spPr>
        <p:txBody>
          <a:bodyPr wrap="square" rtlCol="0">
            <a:spAutoFit/>
          </a:bodyPr>
          <a:lstStyle/>
          <a:p>
            <a:r>
              <a:rPr lang="en-US" dirty="0" smtClean="0"/>
              <a:t>Output:</a:t>
            </a:r>
            <a:endParaRPr lang="en-US" dirty="0"/>
          </a:p>
        </p:txBody>
      </p:sp>
      <p:sp>
        <p:nvSpPr>
          <p:cNvPr id="7" name="Rectangle 6"/>
          <p:cNvSpPr/>
          <p:nvPr/>
        </p:nvSpPr>
        <p:spPr>
          <a:xfrm>
            <a:off x="5181600" y="3276600"/>
            <a:ext cx="3524042" cy="1200329"/>
          </a:xfrm>
          <a:prstGeom prst="rect">
            <a:avLst/>
          </a:prstGeom>
        </p:spPr>
        <p:txBody>
          <a:bodyPr wrap="square">
            <a:spAutoFit/>
          </a:bodyPr>
          <a:lstStyle/>
          <a:p>
            <a:pPr algn="just"/>
            <a:r>
              <a:rPr lang="en-US" dirty="0" smtClean="0"/>
              <a:t>The output shows that there is no change in the values though they had been changed inside the function.</a:t>
            </a:r>
            <a:endParaRPr lang="en-US" dirty="0"/>
          </a:p>
        </p:txBody>
      </p:sp>
      <p:pic>
        <p:nvPicPr>
          <p:cNvPr id="9" name="Picture 8"/>
          <p:cNvPicPr>
            <a:picLocks noChangeAspect="1"/>
          </p:cNvPicPr>
          <p:nvPr/>
        </p:nvPicPr>
        <p:blipFill>
          <a:blip r:embed="rId3" cstate="print"/>
          <a:stretch>
            <a:fillRect/>
          </a:stretch>
        </p:blipFill>
        <p:spPr>
          <a:xfrm>
            <a:off x="381000" y="1524000"/>
            <a:ext cx="4555958" cy="51816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590"/>
            <a:ext cx="8077200" cy="563562"/>
          </a:xfrm>
        </p:spPr>
        <p:txBody>
          <a:bodyPr>
            <a:normAutofit fontScale="90000"/>
          </a:bodyPr>
          <a:lstStyle/>
          <a:p>
            <a:pPr algn="ctr"/>
            <a:r>
              <a:rPr lang="en-US" b="1" dirty="0">
                <a:solidFill>
                  <a:srgbClr val="C00000"/>
                </a:solidFill>
              </a:rPr>
              <a:t>C</a:t>
            </a:r>
            <a:r>
              <a:rPr lang="en-US" b="1" dirty="0" smtClean="0">
                <a:solidFill>
                  <a:srgbClr val="C00000"/>
                </a:solidFill>
              </a:rPr>
              <a:t>all by </a:t>
            </a:r>
            <a:r>
              <a:rPr lang="en-US" b="1" dirty="0">
                <a:solidFill>
                  <a:srgbClr val="C00000"/>
                </a:solidFill>
              </a:rPr>
              <a:t>R</a:t>
            </a:r>
            <a:r>
              <a:rPr lang="en-US" b="1" dirty="0" smtClean="0">
                <a:solidFill>
                  <a:srgbClr val="C00000"/>
                </a:solidFill>
              </a:rPr>
              <a:t>eference</a:t>
            </a:r>
            <a:endParaRPr lang="en-US" b="1" dirty="0">
              <a:solidFill>
                <a:srgbClr val="C00000"/>
              </a:solidFill>
            </a:endParaRPr>
          </a:p>
        </p:txBody>
      </p:sp>
      <p:sp>
        <p:nvSpPr>
          <p:cNvPr id="3" name="Content Placeholder 2"/>
          <p:cNvSpPr>
            <a:spLocks noGrp="1"/>
          </p:cNvSpPr>
          <p:nvPr>
            <p:ph sz="quarter" idx="1"/>
          </p:nvPr>
        </p:nvSpPr>
        <p:spPr>
          <a:xfrm>
            <a:off x="372792" y="1542764"/>
            <a:ext cx="8237808" cy="5010436"/>
          </a:xfrm>
        </p:spPr>
        <p:txBody>
          <a:bodyPr>
            <a:normAutofit/>
          </a:bodyPr>
          <a:lstStyle/>
          <a:p>
            <a:pPr algn="just"/>
            <a:r>
              <a:rPr lang="en-US" dirty="0" smtClean="0"/>
              <a:t>The </a:t>
            </a:r>
            <a:r>
              <a:rPr lang="en-US" b="1" dirty="0" smtClean="0"/>
              <a:t>call by reference</a:t>
            </a:r>
            <a:r>
              <a:rPr lang="en-US" dirty="0" smtClean="0"/>
              <a:t> method of passing arguments to a function copies the address of an argument into the </a:t>
            </a:r>
            <a:r>
              <a:rPr lang="en-US" i="1" dirty="0" smtClean="0"/>
              <a:t>formal parameter</a:t>
            </a:r>
            <a:r>
              <a:rPr lang="en-US" dirty="0" smtClean="0"/>
              <a:t>. </a:t>
            </a:r>
          </a:p>
          <a:p>
            <a:pPr algn="just"/>
            <a:r>
              <a:rPr lang="en-US" dirty="0" smtClean="0"/>
              <a:t>Inside the function, the address is used to access the actual argument used in the call. This means that changes made to the parameter affect the passed argument.</a:t>
            </a:r>
          </a:p>
          <a:p>
            <a:pPr algn="just"/>
            <a:r>
              <a:rPr lang="en-US" dirty="0" smtClean="0"/>
              <a:t>To pass the value by call by reference, argument pointers are passed to the functions.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solidFill>
                  <a:srgbClr val="C00000"/>
                </a:solidFill>
              </a:rPr>
              <a:t>Function call by reference</a:t>
            </a:r>
            <a:endParaRPr lang="en-US" b="1" dirty="0">
              <a:solidFill>
                <a:srgbClr val="C00000"/>
              </a:solidFill>
            </a:endParaRPr>
          </a:p>
        </p:txBody>
      </p:sp>
      <p:sp>
        <p:nvSpPr>
          <p:cNvPr id="3" name="Content Placeholder 2"/>
          <p:cNvSpPr>
            <a:spLocks noGrp="1"/>
          </p:cNvSpPr>
          <p:nvPr>
            <p:ph sz="quarter" idx="1"/>
          </p:nvPr>
        </p:nvSpPr>
        <p:spPr>
          <a:xfrm>
            <a:off x="228600" y="1447800"/>
            <a:ext cx="8534400" cy="1981200"/>
          </a:xfrm>
        </p:spPr>
        <p:txBody>
          <a:bodyPr>
            <a:normAutofit fontScale="85000" lnSpcReduction="20000"/>
          </a:bodyPr>
          <a:lstStyle/>
          <a:p>
            <a:pPr algn="just"/>
            <a:r>
              <a:rPr lang="en-US" dirty="0" smtClean="0"/>
              <a:t>To pass the value by reference, argument pointers are passed to the functions just like any other value. </a:t>
            </a:r>
          </a:p>
          <a:p>
            <a:pPr algn="just"/>
            <a:r>
              <a:rPr lang="en-US" dirty="0" smtClean="0"/>
              <a:t>So accordingly you need to declare the function parameters as pointer types as in the following function </a:t>
            </a:r>
            <a:r>
              <a:rPr lang="en-US" b="1" dirty="0" smtClean="0"/>
              <a:t>swap()</a:t>
            </a:r>
            <a:r>
              <a:rPr lang="en-US" dirty="0" smtClean="0"/>
              <a:t>, which exchanges the values of the two integer variables pointed to by its arguments.</a:t>
            </a:r>
            <a:endParaRPr lang="en-US" dirty="0"/>
          </a:p>
        </p:txBody>
      </p:sp>
      <p:pic>
        <p:nvPicPr>
          <p:cNvPr id="4" name="Picture 3"/>
          <p:cNvPicPr>
            <a:picLocks noChangeAspect="1"/>
          </p:cNvPicPr>
          <p:nvPr/>
        </p:nvPicPr>
        <p:blipFill>
          <a:blip r:embed="rId2" cstate="print"/>
          <a:stretch>
            <a:fillRect/>
          </a:stretch>
        </p:blipFill>
        <p:spPr>
          <a:xfrm>
            <a:off x="889191" y="3383045"/>
            <a:ext cx="7188009" cy="294155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56" y="181248"/>
            <a:ext cx="7467600" cy="428352"/>
          </a:xfrm>
        </p:spPr>
        <p:txBody>
          <a:bodyPr>
            <a:normAutofit fontScale="90000"/>
          </a:bodyPr>
          <a:lstStyle/>
          <a:p>
            <a:pPr algn="ctr"/>
            <a:r>
              <a:rPr lang="en-US" b="1" dirty="0" smtClean="0">
                <a:solidFill>
                  <a:srgbClr val="C00000"/>
                </a:solidFill>
              </a:rPr>
              <a:t>C</a:t>
            </a:r>
            <a:r>
              <a:rPr lang="en-US" b="1" dirty="0" smtClean="0">
                <a:solidFill>
                  <a:srgbClr val="C00000"/>
                </a:solidFill>
              </a:rPr>
              <a:t>all </a:t>
            </a:r>
            <a:r>
              <a:rPr lang="en-US" b="1" dirty="0" smtClean="0">
                <a:solidFill>
                  <a:srgbClr val="C00000"/>
                </a:solidFill>
              </a:rPr>
              <a:t>by reference</a:t>
            </a:r>
            <a:endParaRPr lang="en-US" b="1" dirty="0">
              <a:solidFill>
                <a:srgbClr val="C00000"/>
              </a:solidFill>
            </a:endParaRPr>
          </a:p>
        </p:txBody>
      </p:sp>
      <p:sp>
        <p:nvSpPr>
          <p:cNvPr id="3" name="Content Placeholder 2"/>
          <p:cNvSpPr>
            <a:spLocks noGrp="1"/>
          </p:cNvSpPr>
          <p:nvPr>
            <p:ph sz="quarter" idx="1"/>
          </p:nvPr>
        </p:nvSpPr>
        <p:spPr>
          <a:xfrm>
            <a:off x="0" y="533400"/>
            <a:ext cx="8686800" cy="550590"/>
          </a:xfrm>
        </p:spPr>
        <p:txBody>
          <a:bodyPr>
            <a:normAutofit fontScale="77500" lnSpcReduction="20000"/>
          </a:bodyPr>
          <a:lstStyle/>
          <a:p>
            <a:r>
              <a:rPr lang="en-US" dirty="0" smtClean="0"/>
              <a:t> </a:t>
            </a:r>
            <a:r>
              <a:rPr lang="en-US" sz="2000" dirty="0" smtClean="0"/>
              <a:t>Let us call the function </a:t>
            </a:r>
            <a:r>
              <a:rPr lang="en-US" sz="2000" b="1" dirty="0" smtClean="0"/>
              <a:t>swap()</a:t>
            </a:r>
            <a:r>
              <a:rPr lang="en-US" sz="2000" dirty="0" smtClean="0"/>
              <a:t> by passing values by reference as in the following example: </a:t>
            </a:r>
            <a:endParaRPr lang="en-US" sz="2000" dirty="0"/>
          </a:p>
        </p:txBody>
      </p:sp>
      <p:pic>
        <p:nvPicPr>
          <p:cNvPr id="27651" name="Picture 3"/>
          <p:cNvPicPr>
            <a:picLocks noChangeAspect="1" noChangeArrowheads="1"/>
          </p:cNvPicPr>
          <p:nvPr/>
        </p:nvPicPr>
        <p:blipFill>
          <a:blip r:embed="rId2" cstate="print"/>
          <a:srcRect/>
          <a:stretch>
            <a:fillRect/>
          </a:stretch>
        </p:blipFill>
        <p:spPr bwMode="auto">
          <a:xfrm>
            <a:off x="5910608" y="2590800"/>
            <a:ext cx="2997540" cy="970632"/>
          </a:xfrm>
          <a:prstGeom prst="rect">
            <a:avLst/>
          </a:prstGeom>
          <a:noFill/>
          <a:ln w="9525">
            <a:solidFill>
              <a:schemeClr val="accent1"/>
            </a:solidFill>
            <a:miter lim="800000"/>
            <a:headEnd/>
            <a:tailEnd/>
          </a:ln>
        </p:spPr>
      </p:pic>
      <p:sp>
        <p:nvSpPr>
          <p:cNvPr id="6" name="Rectangle 5"/>
          <p:cNvSpPr/>
          <p:nvPr/>
        </p:nvSpPr>
        <p:spPr>
          <a:xfrm>
            <a:off x="5867401" y="4038600"/>
            <a:ext cx="2890412" cy="2031325"/>
          </a:xfrm>
          <a:prstGeom prst="rect">
            <a:avLst/>
          </a:prstGeom>
        </p:spPr>
        <p:txBody>
          <a:bodyPr wrap="square">
            <a:spAutoFit/>
          </a:bodyPr>
          <a:lstStyle/>
          <a:p>
            <a:pPr algn="just"/>
            <a:r>
              <a:rPr lang="en-US" dirty="0" smtClean="0"/>
              <a:t>Which shows that the change has reflected outside of the function as well unlike call by value where changes does not reflect outside of the function.</a:t>
            </a:r>
            <a:endParaRPr lang="en-US" dirty="0"/>
          </a:p>
        </p:txBody>
      </p:sp>
      <p:sp>
        <p:nvSpPr>
          <p:cNvPr id="7" name="TextBox 6"/>
          <p:cNvSpPr txBox="1"/>
          <p:nvPr/>
        </p:nvSpPr>
        <p:spPr>
          <a:xfrm>
            <a:off x="5832425" y="2107890"/>
            <a:ext cx="1295400" cy="369332"/>
          </a:xfrm>
          <a:prstGeom prst="rect">
            <a:avLst/>
          </a:prstGeom>
          <a:noFill/>
        </p:spPr>
        <p:txBody>
          <a:bodyPr wrap="square" rtlCol="0">
            <a:spAutoFit/>
          </a:bodyPr>
          <a:lstStyle/>
          <a:p>
            <a:r>
              <a:rPr lang="en-US" dirty="0" smtClean="0"/>
              <a:t>Output:</a:t>
            </a:r>
            <a:endParaRPr lang="en-US" dirty="0"/>
          </a:p>
        </p:txBody>
      </p:sp>
      <p:pic>
        <p:nvPicPr>
          <p:cNvPr id="4" name="Picture 3"/>
          <p:cNvPicPr>
            <a:picLocks noChangeAspect="1"/>
          </p:cNvPicPr>
          <p:nvPr/>
        </p:nvPicPr>
        <p:blipFill>
          <a:blip r:embed="rId3" cstate="print"/>
          <a:stretch>
            <a:fillRect/>
          </a:stretch>
        </p:blipFill>
        <p:spPr>
          <a:xfrm>
            <a:off x="184100" y="1066800"/>
            <a:ext cx="5651500" cy="577535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500" fill="hold"/>
                                        <p:tgtEl>
                                          <p:spTgt spid="27651"/>
                                        </p:tgtEl>
                                        <p:attrNameLst>
                                          <p:attrName>ppt_w</p:attrName>
                                        </p:attrNameLst>
                                      </p:cBhvr>
                                      <p:tavLst>
                                        <p:tav tm="0">
                                          <p:val>
                                            <p:fltVal val="0"/>
                                          </p:val>
                                        </p:tav>
                                        <p:tav tm="100000">
                                          <p:val>
                                            <p:strVal val="#ppt_w"/>
                                          </p:val>
                                        </p:tav>
                                      </p:tavLst>
                                    </p:anim>
                                    <p:anim calcmode="lin" valueType="num">
                                      <p:cBhvr>
                                        <p:cTn id="8" dur="500" fill="hold"/>
                                        <p:tgtEl>
                                          <p:spTgt spid="27651"/>
                                        </p:tgtEl>
                                        <p:attrNameLst>
                                          <p:attrName>ppt_h</p:attrName>
                                        </p:attrNameLst>
                                      </p:cBhvr>
                                      <p:tavLst>
                                        <p:tav tm="0">
                                          <p:val>
                                            <p:fltVal val="0"/>
                                          </p:val>
                                        </p:tav>
                                        <p:tav tm="100000">
                                          <p:val>
                                            <p:strVal val="#ppt_h"/>
                                          </p:val>
                                        </p:tav>
                                      </p:tavLst>
                                    </p:anim>
                                    <p:animEffect transition="in" filter="fade">
                                      <p:cBhvr>
                                        <p:cTn id="9"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30" y="138088"/>
            <a:ext cx="7467600" cy="563562"/>
          </a:xfrm>
        </p:spPr>
        <p:txBody>
          <a:bodyPr>
            <a:normAutofit fontScale="90000"/>
          </a:bodyPr>
          <a:lstStyle/>
          <a:p>
            <a:pPr algn="ctr"/>
            <a:r>
              <a:rPr lang="en-US" b="1" dirty="0" smtClean="0">
                <a:solidFill>
                  <a:srgbClr val="C00000"/>
                </a:solidFill>
              </a:rPr>
              <a:t>Recursion </a:t>
            </a:r>
            <a:endParaRPr lang="en-US" b="1" dirty="0">
              <a:solidFill>
                <a:srgbClr val="C00000"/>
              </a:solidFill>
            </a:endParaRPr>
          </a:p>
        </p:txBody>
      </p:sp>
      <p:sp>
        <p:nvSpPr>
          <p:cNvPr id="3" name="Content Placeholder 2"/>
          <p:cNvSpPr>
            <a:spLocks noGrp="1"/>
          </p:cNvSpPr>
          <p:nvPr>
            <p:ph sz="quarter" idx="1"/>
          </p:nvPr>
        </p:nvSpPr>
        <p:spPr>
          <a:xfrm>
            <a:off x="228600" y="914400"/>
            <a:ext cx="8534400" cy="5943600"/>
          </a:xfrm>
        </p:spPr>
        <p:txBody>
          <a:bodyPr>
            <a:normAutofit fontScale="77500" lnSpcReduction="20000"/>
          </a:bodyPr>
          <a:lstStyle/>
          <a:p>
            <a:pPr algn="just"/>
            <a:r>
              <a:rPr lang="en-US" dirty="0"/>
              <a:t>Recursion is the process of repeating items in a self-similar way. Same applies in programming languages as well where if a programming allows you to call a function inside the same function that is called recursive call of the function as follows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r>
              <a:rPr lang="en-US" dirty="0"/>
              <a:t>The C programming language supports recursion, i.e., a function to call itself. </a:t>
            </a:r>
            <a:endParaRPr lang="en-US" dirty="0" smtClean="0"/>
          </a:p>
          <a:p>
            <a:pPr algn="just"/>
            <a:r>
              <a:rPr lang="en-US" dirty="0" smtClean="0"/>
              <a:t>But </a:t>
            </a:r>
            <a:r>
              <a:rPr lang="en-US" dirty="0"/>
              <a:t>while using recursion, programmers need to be careful to define an exit </a:t>
            </a:r>
            <a:r>
              <a:rPr lang="en-US" dirty="0" smtClean="0"/>
              <a:t>condition (base condition) </a:t>
            </a:r>
            <a:r>
              <a:rPr lang="en-US" dirty="0"/>
              <a:t>from the function, otherwise it will go in infinite loop.</a:t>
            </a:r>
          </a:p>
          <a:p>
            <a:pPr algn="just"/>
            <a:r>
              <a:rPr lang="en-US" dirty="0"/>
              <a:t>Recursive function are very useful to solve many mathematical problems like to calculate factorial of a number, generating Fibonacci series, etc</a:t>
            </a:r>
            <a:r>
              <a:rPr lang="en-US" dirty="0" smtClean="0"/>
              <a:t>.</a:t>
            </a:r>
            <a:endParaRPr lang="en-US" dirty="0"/>
          </a:p>
        </p:txBody>
      </p:sp>
      <p:pic>
        <p:nvPicPr>
          <p:cNvPr id="4" name="Picture 3"/>
          <p:cNvPicPr>
            <a:picLocks noChangeAspect="1"/>
          </p:cNvPicPr>
          <p:nvPr/>
        </p:nvPicPr>
        <p:blipFill>
          <a:blip r:embed="rId2" cstate="print"/>
          <a:stretch>
            <a:fillRect/>
          </a:stretch>
        </p:blipFill>
        <p:spPr>
          <a:xfrm>
            <a:off x="1905000" y="2133600"/>
            <a:ext cx="5314615" cy="2065869"/>
          </a:xfrm>
          <a:prstGeom prst="rect">
            <a:avLst/>
          </a:prstGeom>
          <a:ln>
            <a:solidFill>
              <a:schemeClr val="accent1"/>
            </a:solidFill>
          </a:ln>
        </p:spPr>
      </p:pic>
    </p:spTree>
    <p:extLst>
      <p:ext uri="{BB962C8B-B14F-4D97-AF65-F5344CB8AC3E}">
        <p14:creationId xmlns="" xmlns:p14="http://schemas.microsoft.com/office/powerpoint/2010/main" val="3622787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848"/>
            <a:ext cx="8534400" cy="639762"/>
          </a:xfrm>
        </p:spPr>
        <p:txBody>
          <a:bodyPr/>
          <a:lstStyle/>
          <a:p>
            <a:pPr algn="ctr"/>
            <a:r>
              <a:rPr lang="en-US" b="1" dirty="0">
                <a:solidFill>
                  <a:srgbClr val="C00000"/>
                </a:solidFill>
              </a:rPr>
              <a:t>Number </a:t>
            </a:r>
            <a:r>
              <a:rPr lang="en-US" b="1" dirty="0" smtClean="0">
                <a:solidFill>
                  <a:srgbClr val="C00000"/>
                </a:solidFill>
              </a:rPr>
              <a:t>Factorial</a:t>
            </a:r>
            <a:endParaRPr lang="en-US" b="1" dirty="0">
              <a:solidFill>
                <a:srgbClr val="C00000"/>
              </a:solidFill>
            </a:endParaRPr>
          </a:p>
        </p:txBody>
      </p:sp>
      <p:sp>
        <p:nvSpPr>
          <p:cNvPr id="3" name="Content Placeholder 2"/>
          <p:cNvSpPr>
            <a:spLocks noGrp="1"/>
          </p:cNvSpPr>
          <p:nvPr>
            <p:ph sz="quarter" idx="1"/>
          </p:nvPr>
        </p:nvSpPr>
        <p:spPr>
          <a:xfrm>
            <a:off x="102170" y="609600"/>
            <a:ext cx="8660830" cy="1066800"/>
          </a:xfrm>
        </p:spPr>
        <p:txBody>
          <a:bodyPr/>
          <a:lstStyle/>
          <a:p>
            <a:r>
              <a:rPr lang="en-US" dirty="0"/>
              <a:t>Following is an example, which calculates factorial for a given number using a recursive function:</a:t>
            </a:r>
          </a:p>
        </p:txBody>
      </p:sp>
      <p:pic>
        <p:nvPicPr>
          <p:cNvPr id="4" name="Picture 3"/>
          <p:cNvPicPr>
            <a:picLocks noChangeAspect="1"/>
          </p:cNvPicPr>
          <p:nvPr/>
        </p:nvPicPr>
        <p:blipFill>
          <a:blip r:embed="rId2" cstate="print"/>
          <a:stretch>
            <a:fillRect/>
          </a:stretch>
        </p:blipFill>
        <p:spPr>
          <a:xfrm>
            <a:off x="537789" y="1473351"/>
            <a:ext cx="8113776" cy="5232249"/>
          </a:xfrm>
          <a:prstGeom prst="rect">
            <a:avLst/>
          </a:prstGeom>
        </p:spPr>
      </p:pic>
    </p:spTree>
    <p:extLst>
      <p:ext uri="{BB962C8B-B14F-4D97-AF65-F5344CB8AC3E}">
        <p14:creationId xmlns="" xmlns:p14="http://schemas.microsoft.com/office/powerpoint/2010/main" val="820395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1.bp.blogspot.com/-reZN6WxThSM/TrAqp8antAI/AAAAAAAAAE4/ZmYzDxGGCP4/s1600/Recursion+in+C+programming.bmp"/>
          <p:cNvPicPr>
            <a:picLocks noChangeAspect="1" noChangeArrowheads="1"/>
          </p:cNvPicPr>
          <p:nvPr/>
        </p:nvPicPr>
        <p:blipFill>
          <a:blip r:embed="rId2" cstate="print"/>
          <a:srcRect/>
          <a:stretch>
            <a:fillRect/>
          </a:stretch>
        </p:blipFill>
        <p:spPr bwMode="auto">
          <a:xfrm>
            <a:off x="296245" y="539560"/>
            <a:ext cx="8390555" cy="604057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ursion"/>
          <p:cNvPicPr>
            <a:picLocks noChangeAspect="1" noChangeArrowheads="1" noCrop="1"/>
          </p:cNvPicPr>
          <p:nvPr/>
        </p:nvPicPr>
        <p:blipFill>
          <a:blip r:embed="rId2" cstate="print"/>
          <a:srcRect/>
          <a:stretch>
            <a:fillRect/>
          </a:stretch>
        </p:blipFill>
        <p:spPr bwMode="auto">
          <a:xfrm>
            <a:off x="226356" y="205226"/>
            <a:ext cx="8689044" cy="6432382"/>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60" y="15193"/>
            <a:ext cx="7467600" cy="563562"/>
          </a:xfrm>
        </p:spPr>
        <p:txBody>
          <a:bodyPr>
            <a:normAutofit fontScale="90000"/>
          </a:bodyPr>
          <a:lstStyle/>
          <a:p>
            <a:pPr algn="ctr"/>
            <a:r>
              <a:rPr lang="en-US" b="1" dirty="0">
                <a:solidFill>
                  <a:srgbClr val="C00000"/>
                </a:solidFill>
              </a:rPr>
              <a:t>Fibonacci </a:t>
            </a:r>
            <a:r>
              <a:rPr lang="en-US" b="1" dirty="0" smtClean="0">
                <a:solidFill>
                  <a:srgbClr val="C00000"/>
                </a:solidFill>
              </a:rPr>
              <a:t>Series</a:t>
            </a:r>
            <a:endParaRPr lang="en-US" b="1" dirty="0">
              <a:solidFill>
                <a:srgbClr val="C00000"/>
              </a:solidFill>
            </a:endParaRPr>
          </a:p>
        </p:txBody>
      </p:sp>
      <p:sp>
        <p:nvSpPr>
          <p:cNvPr id="3" name="Content Placeholder 2"/>
          <p:cNvSpPr>
            <a:spLocks noGrp="1"/>
          </p:cNvSpPr>
          <p:nvPr>
            <p:ph sz="quarter" idx="1"/>
          </p:nvPr>
        </p:nvSpPr>
        <p:spPr>
          <a:xfrm>
            <a:off x="152400" y="537920"/>
            <a:ext cx="8534400" cy="839540"/>
          </a:xfrm>
        </p:spPr>
        <p:txBody>
          <a:bodyPr>
            <a:normAutofit fontScale="92500" lnSpcReduction="10000"/>
          </a:bodyPr>
          <a:lstStyle/>
          <a:p>
            <a:r>
              <a:rPr lang="en-US" dirty="0"/>
              <a:t>Following is another example, which generates Fibonacci series for a given number using a recursive function:</a:t>
            </a:r>
          </a:p>
          <a:p>
            <a:endParaRPr lang="en-US" dirty="0"/>
          </a:p>
        </p:txBody>
      </p:sp>
      <p:pic>
        <p:nvPicPr>
          <p:cNvPr id="4" name="Picture 3"/>
          <p:cNvPicPr>
            <a:picLocks noChangeAspect="1"/>
          </p:cNvPicPr>
          <p:nvPr/>
        </p:nvPicPr>
        <p:blipFill>
          <a:blip r:embed="rId2" cstate="print"/>
          <a:stretch>
            <a:fillRect/>
          </a:stretch>
        </p:blipFill>
        <p:spPr>
          <a:xfrm>
            <a:off x="711588" y="1347570"/>
            <a:ext cx="7692688" cy="5370636"/>
          </a:xfrm>
          <a:prstGeom prst="rect">
            <a:avLst/>
          </a:prstGeom>
          <a:ln>
            <a:solidFill>
              <a:schemeClr val="accent1"/>
            </a:solidFill>
          </a:ln>
        </p:spPr>
      </p:pic>
    </p:spTree>
    <p:extLst>
      <p:ext uri="{BB962C8B-B14F-4D97-AF65-F5344CB8AC3E}">
        <p14:creationId xmlns="" xmlns:p14="http://schemas.microsoft.com/office/powerpoint/2010/main" val="2954703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534400" cy="758952"/>
          </a:xfrm>
        </p:spPr>
        <p:txBody>
          <a:bodyPr>
            <a:noAutofit/>
          </a:bodyPr>
          <a:lstStyle/>
          <a:p>
            <a:r>
              <a:rPr lang="en-US" sz="4400" b="1" dirty="0" smtClean="0">
                <a:solidFill>
                  <a:srgbClr val="C00000"/>
                </a:solidFill>
              </a:rPr>
              <a:t>Thank You</a:t>
            </a:r>
            <a:endParaRPr lang="en-US" sz="4400"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2" y="232434"/>
            <a:ext cx="7467600" cy="715962"/>
          </a:xfrm>
        </p:spPr>
        <p:txBody>
          <a:bodyPr/>
          <a:lstStyle/>
          <a:p>
            <a:pPr algn="ctr"/>
            <a:r>
              <a:rPr lang="en-US" b="1" dirty="0">
                <a:solidFill>
                  <a:srgbClr val="C00000"/>
                </a:solidFill>
              </a:rPr>
              <a:t>What is C function?</a:t>
            </a:r>
          </a:p>
        </p:txBody>
      </p:sp>
      <p:sp>
        <p:nvSpPr>
          <p:cNvPr id="3" name="Content Placeholder 2"/>
          <p:cNvSpPr>
            <a:spLocks noGrp="1"/>
          </p:cNvSpPr>
          <p:nvPr>
            <p:ph sz="quarter" idx="1"/>
          </p:nvPr>
        </p:nvSpPr>
        <p:spPr>
          <a:xfrm>
            <a:off x="344656" y="1148860"/>
            <a:ext cx="8418344" cy="5254752"/>
          </a:xfrm>
        </p:spPr>
        <p:txBody>
          <a:bodyPr>
            <a:normAutofit fontScale="85000" lnSpcReduction="10000"/>
          </a:bodyPr>
          <a:lstStyle/>
          <a:p>
            <a:pPr algn="just"/>
            <a:r>
              <a:rPr lang="en-US" dirty="0" smtClean="0"/>
              <a:t>A function is a group of statements that together perform a task. Every C program has at least one function, which is </a:t>
            </a:r>
            <a:r>
              <a:rPr lang="en-US" b="1" dirty="0" smtClean="0"/>
              <a:t>main()</a:t>
            </a:r>
            <a:r>
              <a:rPr lang="en-US" dirty="0" smtClean="0"/>
              <a:t>.</a:t>
            </a:r>
          </a:p>
          <a:p>
            <a:pPr algn="just"/>
            <a:r>
              <a:rPr lang="en-US" dirty="0" smtClean="0"/>
              <a:t>You can divide up your code into separate functions. How you divide up your code among different functions is up to you, but logically the division usually is so each function performs a specific task.</a:t>
            </a:r>
          </a:p>
          <a:p>
            <a:pPr algn="just"/>
            <a:r>
              <a:rPr lang="en-US" dirty="0" smtClean="0"/>
              <a:t>A function </a:t>
            </a:r>
            <a:r>
              <a:rPr lang="en-US" b="1" dirty="0" smtClean="0"/>
              <a:t>declaration</a:t>
            </a:r>
            <a:r>
              <a:rPr lang="en-US" dirty="0" smtClean="0"/>
              <a:t> tells the compiler about a function's name, return type, and parameters. A function </a:t>
            </a:r>
            <a:r>
              <a:rPr lang="en-US" b="1" dirty="0" smtClean="0"/>
              <a:t>definition</a:t>
            </a:r>
            <a:r>
              <a:rPr lang="en-US" dirty="0" smtClean="0"/>
              <a:t> provides the actual body of the function.</a:t>
            </a:r>
          </a:p>
          <a:p>
            <a:pPr algn="just"/>
            <a:r>
              <a:rPr lang="en-US" dirty="0" smtClean="0"/>
              <a:t>The C standard library provides numerous built-in functions that your program can call. For example, function </a:t>
            </a:r>
            <a:r>
              <a:rPr lang="en-US" b="1" dirty="0" err="1" smtClean="0"/>
              <a:t>printf</a:t>
            </a:r>
            <a:r>
              <a:rPr lang="en-US" b="1" dirty="0" smtClean="0"/>
              <a:t>()</a:t>
            </a:r>
            <a:r>
              <a:rPr lang="en-US" dirty="0" smtClean="0"/>
              <a:t> to print output in the console.</a:t>
            </a:r>
          </a:p>
          <a:p>
            <a:pPr algn="just"/>
            <a:r>
              <a:rPr lang="en-US" dirty="0" smtClean="0"/>
              <a:t>A function is known with various names like a </a:t>
            </a:r>
            <a:r>
              <a:rPr lang="en-US" i="1" dirty="0" smtClean="0"/>
              <a:t>method</a:t>
            </a:r>
            <a:r>
              <a:rPr lang="en-US" dirty="0" smtClean="0"/>
              <a:t> or a </a:t>
            </a:r>
            <a:r>
              <a:rPr lang="en-US" i="1" dirty="0" smtClean="0"/>
              <a:t>sub-routine</a:t>
            </a:r>
            <a:r>
              <a:rPr lang="en-US" dirty="0" smtClean="0"/>
              <a:t> or a </a:t>
            </a:r>
            <a:r>
              <a:rPr lang="en-US" i="1" dirty="0" smtClean="0"/>
              <a:t>procedure</a:t>
            </a:r>
            <a:r>
              <a:rPr lang="en-US" dirty="0" smtClean="0"/>
              <a:t>, etc.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3812" y="54919"/>
            <a:ext cx="7467600" cy="715962"/>
          </a:xfrm>
        </p:spPr>
        <p:txBody>
          <a:bodyPr/>
          <a:lstStyle/>
          <a:p>
            <a:pPr algn="ctr"/>
            <a:r>
              <a:rPr lang="en-US" b="1" dirty="0" smtClean="0">
                <a:solidFill>
                  <a:srgbClr val="C00000"/>
                </a:solidFill>
              </a:rPr>
              <a:t>C - Functions</a:t>
            </a:r>
            <a:endParaRPr lang="en-US" b="1" dirty="0">
              <a:solidFill>
                <a:srgbClr val="C00000"/>
              </a:solidFill>
            </a:endParaRPr>
          </a:p>
        </p:txBody>
      </p:sp>
      <p:sp>
        <p:nvSpPr>
          <p:cNvPr id="3" name="Content Placeholder 2"/>
          <p:cNvSpPr>
            <a:spLocks noGrp="1"/>
          </p:cNvSpPr>
          <p:nvPr>
            <p:ph sz="quarter" idx="1"/>
          </p:nvPr>
        </p:nvSpPr>
        <p:spPr>
          <a:xfrm>
            <a:off x="64740" y="1240780"/>
            <a:ext cx="8622060" cy="4995305"/>
          </a:xfrm>
        </p:spPr>
        <p:txBody>
          <a:bodyPr>
            <a:normAutofit fontScale="92500"/>
          </a:bodyPr>
          <a:lstStyle/>
          <a:p>
            <a:pPr algn="just"/>
            <a:r>
              <a:rPr lang="en-US" dirty="0"/>
              <a:t>Most languages allow you to create functions of some sort. </a:t>
            </a:r>
            <a:endParaRPr lang="en-US" dirty="0" smtClean="0"/>
          </a:p>
          <a:p>
            <a:pPr algn="just"/>
            <a:r>
              <a:rPr lang="en-US" dirty="0" smtClean="0"/>
              <a:t>Functions </a:t>
            </a:r>
            <a:r>
              <a:rPr lang="en-US" dirty="0"/>
              <a:t>are used to break up large programs into named sections. </a:t>
            </a:r>
            <a:endParaRPr lang="en-US" dirty="0" smtClean="0"/>
          </a:p>
          <a:p>
            <a:pPr algn="just"/>
            <a:r>
              <a:rPr lang="en-US" dirty="0" smtClean="0"/>
              <a:t>You </a:t>
            </a:r>
            <a:r>
              <a:rPr lang="en-US" dirty="0"/>
              <a:t>have already been using a function which is the </a:t>
            </a:r>
            <a:r>
              <a:rPr lang="en-US" i="1" dirty="0"/>
              <a:t>main</a:t>
            </a:r>
            <a:r>
              <a:rPr lang="en-US" dirty="0"/>
              <a:t> function. </a:t>
            </a:r>
            <a:endParaRPr lang="en-US" dirty="0" smtClean="0"/>
          </a:p>
          <a:p>
            <a:pPr algn="just"/>
            <a:r>
              <a:rPr lang="en-US" dirty="0" smtClean="0"/>
              <a:t>Functions </a:t>
            </a:r>
            <a:r>
              <a:rPr lang="en-US" dirty="0"/>
              <a:t>are often used when the same piece of code has to run multiple times.</a:t>
            </a:r>
          </a:p>
          <a:p>
            <a:pPr algn="just"/>
            <a:r>
              <a:rPr lang="en-US" dirty="0"/>
              <a:t>In this case you can put this piece of code in a function and give that function a name. When the piece of code is required you just have to call the function by its name. (So you only have to type the piece of code once)</a:t>
            </a:r>
            <a:r>
              <a:rPr lang="en-US" dirty="0" smtClean="0"/>
              <a:t>.</a:t>
            </a:r>
            <a:endParaRPr lang="en-US" dirty="0"/>
          </a:p>
        </p:txBody>
      </p:sp>
    </p:spTree>
    <p:extLst>
      <p:ext uri="{BB962C8B-B14F-4D97-AF65-F5344CB8AC3E}">
        <p14:creationId xmlns="" xmlns:p14="http://schemas.microsoft.com/office/powerpoint/2010/main" val="424154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778"/>
            <a:ext cx="7467600" cy="727422"/>
          </a:xfrm>
        </p:spPr>
        <p:txBody>
          <a:bodyPr/>
          <a:lstStyle/>
          <a:p>
            <a:pPr algn="ctr"/>
            <a:r>
              <a:rPr lang="en-US" b="1" dirty="0">
                <a:solidFill>
                  <a:srgbClr val="C00000"/>
                </a:solidFill>
              </a:rPr>
              <a:t>C - Functions</a:t>
            </a:r>
          </a:p>
        </p:txBody>
      </p:sp>
      <p:sp>
        <p:nvSpPr>
          <p:cNvPr id="3" name="Content Placeholder 2"/>
          <p:cNvSpPr>
            <a:spLocks noGrp="1"/>
          </p:cNvSpPr>
          <p:nvPr>
            <p:ph sz="quarter" idx="1"/>
          </p:nvPr>
        </p:nvSpPr>
        <p:spPr>
          <a:xfrm>
            <a:off x="97780" y="998525"/>
            <a:ext cx="8686800" cy="2434865"/>
          </a:xfrm>
        </p:spPr>
        <p:txBody>
          <a:bodyPr>
            <a:normAutofit fontScale="92500" lnSpcReduction="10000"/>
          </a:bodyPr>
          <a:lstStyle/>
          <a:p>
            <a:r>
              <a:rPr lang="en-US" dirty="0"/>
              <a:t>In the example below we declare a function with the name </a:t>
            </a:r>
            <a:r>
              <a:rPr lang="en-US" dirty="0" err="1"/>
              <a:t>MyPrint</a:t>
            </a:r>
            <a:r>
              <a:rPr lang="en-US" dirty="0"/>
              <a:t>. </a:t>
            </a:r>
            <a:endParaRPr lang="en-US" dirty="0" smtClean="0"/>
          </a:p>
          <a:p>
            <a:r>
              <a:rPr lang="en-US" dirty="0" smtClean="0"/>
              <a:t>The </a:t>
            </a:r>
            <a:r>
              <a:rPr lang="en-US" dirty="0"/>
              <a:t>only thing that this function does is to print the sentence: </a:t>
            </a:r>
            <a:r>
              <a:rPr lang="en-US" dirty="0" smtClean="0"/>
              <a:t>“Printing </a:t>
            </a:r>
            <a:r>
              <a:rPr lang="en-US" dirty="0"/>
              <a:t>from a </a:t>
            </a:r>
            <a:r>
              <a:rPr lang="en-US" dirty="0" smtClean="0"/>
              <a:t>function”. </a:t>
            </a:r>
          </a:p>
          <a:p>
            <a:r>
              <a:rPr lang="en-US" dirty="0" smtClean="0"/>
              <a:t>If </a:t>
            </a:r>
            <a:r>
              <a:rPr lang="en-US" dirty="0"/>
              <a:t>we want to use the function we just have to call </a:t>
            </a:r>
            <a:r>
              <a:rPr lang="en-US" dirty="0" err="1"/>
              <a:t>MyPrint</a:t>
            </a:r>
            <a:r>
              <a:rPr lang="en-US" dirty="0"/>
              <a:t>() and the </a:t>
            </a:r>
            <a:r>
              <a:rPr lang="en-US" dirty="0" err="1"/>
              <a:t>printf</a:t>
            </a:r>
            <a:r>
              <a:rPr lang="en-US" dirty="0"/>
              <a:t> statement will be </a:t>
            </a:r>
            <a:r>
              <a:rPr lang="en-US" dirty="0" smtClean="0"/>
              <a:t>executed.</a:t>
            </a:r>
            <a:endParaRPr lang="en-US" dirty="0"/>
          </a:p>
          <a:p>
            <a:endParaRPr lang="en-US" dirty="0"/>
          </a:p>
        </p:txBody>
      </p:sp>
      <p:pic>
        <p:nvPicPr>
          <p:cNvPr id="9" name="Picture 8"/>
          <p:cNvPicPr>
            <a:picLocks noChangeAspect="1"/>
          </p:cNvPicPr>
          <p:nvPr/>
        </p:nvPicPr>
        <p:blipFill>
          <a:blip r:embed="rId2" cstate="print"/>
          <a:stretch>
            <a:fillRect/>
          </a:stretch>
        </p:blipFill>
        <p:spPr>
          <a:xfrm>
            <a:off x="1752600" y="3352800"/>
            <a:ext cx="5704358" cy="3048000"/>
          </a:xfrm>
          <a:prstGeom prst="rect">
            <a:avLst/>
          </a:prstGeom>
          <a:ln>
            <a:solidFill>
              <a:schemeClr val="accent1"/>
            </a:solidFill>
          </a:ln>
        </p:spPr>
      </p:pic>
    </p:spTree>
    <p:extLst>
      <p:ext uri="{BB962C8B-B14F-4D97-AF65-F5344CB8AC3E}">
        <p14:creationId xmlns="" xmlns:p14="http://schemas.microsoft.com/office/powerpoint/2010/main" val="3387220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2452"/>
            <a:ext cx="7467600" cy="605226"/>
          </a:xfrm>
        </p:spPr>
        <p:txBody>
          <a:bodyPr/>
          <a:lstStyle/>
          <a:p>
            <a:pPr algn="ctr"/>
            <a:r>
              <a:rPr lang="en-US" b="1" dirty="0" smtClean="0">
                <a:solidFill>
                  <a:srgbClr val="C00000"/>
                </a:solidFill>
              </a:rPr>
              <a:t>Defining a Function</a:t>
            </a:r>
            <a:endParaRPr lang="en-US" b="1" dirty="0">
              <a:solidFill>
                <a:srgbClr val="C00000"/>
              </a:solidFill>
            </a:endParaRPr>
          </a:p>
        </p:txBody>
      </p:sp>
      <p:sp>
        <p:nvSpPr>
          <p:cNvPr id="3" name="Content Placeholder 2"/>
          <p:cNvSpPr>
            <a:spLocks noGrp="1"/>
          </p:cNvSpPr>
          <p:nvPr>
            <p:ph sz="quarter" idx="1"/>
          </p:nvPr>
        </p:nvSpPr>
        <p:spPr>
          <a:xfrm>
            <a:off x="381000" y="1162928"/>
            <a:ext cx="8229600" cy="533400"/>
          </a:xfrm>
        </p:spPr>
        <p:txBody>
          <a:bodyPr>
            <a:normAutofit fontScale="92500"/>
          </a:bodyPr>
          <a:lstStyle/>
          <a:p>
            <a:pPr algn="just"/>
            <a:r>
              <a:rPr lang="en-US" dirty="0" smtClean="0"/>
              <a:t>The general form of a function definition is as follows:</a:t>
            </a:r>
            <a:endParaRPr lang="en-US" dirty="0"/>
          </a:p>
        </p:txBody>
      </p:sp>
      <p:pic>
        <p:nvPicPr>
          <p:cNvPr id="1026" name="Picture 2"/>
          <p:cNvPicPr>
            <a:picLocks noChangeAspect="1" noChangeArrowheads="1"/>
          </p:cNvPicPr>
          <p:nvPr/>
        </p:nvPicPr>
        <p:blipFill>
          <a:blip r:embed="rId2" cstate="print"/>
          <a:srcRect t="7635" b="5805"/>
          <a:stretch>
            <a:fillRect/>
          </a:stretch>
        </p:blipFill>
        <p:spPr bwMode="auto">
          <a:xfrm>
            <a:off x="762000" y="2172292"/>
            <a:ext cx="7859721" cy="1492352"/>
          </a:xfrm>
          <a:prstGeom prst="rect">
            <a:avLst/>
          </a:prstGeom>
          <a:noFill/>
          <a:ln w="9525">
            <a:solidFill>
              <a:schemeClr val="accent1"/>
            </a:solidFill>
            <a:miter lim="800000"/>
            <a:headEnd/>
            <a:tailEnd/>
          </a:ln>
        </p:spPr>
      </p:pic>
      <p:sp>
        <p:nvSpPr>
          <p:cNvPr id="5" name="Content Placeholder 2"/>
          <p:cNvSpPr txBox="1">
            <a:spLocks/>
          </p:cNvSpPr>
          <p:nvPr/>
        </p:nvSpPr>
        <p:spPr>
          <a:xfrm>
            <a:off x="451340" y="4151164"/>
            <a:ext cx="8229600" cy="1635380"/>
          </a:xfrm>
          <a:prstGeom prst="rect">
            <a:avLst/>
          </a:prstGeom>
        </p:spPr>
        <p:txBody>
          <a:bodyPr vert="horz">
            <a:normAutofit/>
          </a:bodyPr>
          <a:lstStyle/>
          <a:p>
            <a:pPr marL="274320" lvl="0" indent="-274320" algn="just">
              <a:spcBef>
                <a:spcPts val="600"/>
              </a:spcBef>
              <a:buClr>
                <a:schemeClr val="accent1"/>
              </a:buClr>
              <a:buSzPct val="70000"/>
              <a:buFont typeface="Wingdings"/>
              <a:buChar char=""/>
            </a:pPr>
            <a:r>
              <a:rPr lang="en-US" sz="2400" dirty="0" smtClean="0"/>
              <a:t>A function definition in C language consists of </a:t>
            </a:r>
          </a:p>
          <a:p>
            <a:pPr marL="731520" lvl="1" indent="-274320" algn="just">
              <a:spcBef>
                <a:spcPts val="600"/>
              </a:spcBef>
              <a:buClr>
                <a:schemeClr val="accent1"/>
              </a:buClr>
              <a:buSzPct val="70000"/>
              <a:buFont typeface="Wingdings"/>
              <a:buChar char=""/>
            </a:pPr>
            <a:r>
              <a:rPr lang="en-US" sz="2400" dirty="0" smtClean="0"/>
              <a:t>a </a:t>
            </a:r>
            <a:r>
              <a:rPr lang="en-US" sz="2400" i="1" dirty="0" smtClean="0"/>
              <a:t>function header</a:t>
            </a:r>
            <a:r>
              <a:rPr lang="en-US" sz="2400" dirty="0" smtClean="0"/>
              <a:t> and </a:t>
            </a:r>
          </a:p>
          <a:p>
            <a:pPr marL="731520" lvl="1" indent="-274320" algn="just">
              <a:spcBef>
                <a:spcPts val="600"/>
              </a:spcBef>
              <a:buClr>
                <a:schemeClr val="accent1"/>
              </a:buClr>
              <a:buSzPct val="70000"/>
              <a:buFont typeface="Wingdings"/>
              <a:buChar char=""/>
            </a:pPr>
            <a:r>
              <a:rPr lang="en-US" sz="2400" dirty="0" smtClean="0"/>
              <a:t>a </a:t>
            </a:r>
            <a:r>
              <a:rPr lang="en-US" sz="2400" i="1" dirty="0" smtClean="0"/>
              <a:t>function body</a:t>
            </a:r>
            <a:r>
              <a:rPr lang="en-US" sz="2400" dirty="0" smtClean="0"/>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4276" y="309174"/>
            <a:ext cx="7467600" cy="605226"/>
          </a:xfrm>
        </p:spPr>
        <p:txBody>
          <a:bodyPr/>
          <a:lstStyle/>
          <a:p>
            <a:pPr algn="ctr"/>
            <a:r>
              <a:rPr lang="en-US" b="1" dirty="0" smtClean="0">
                <a:solidFill>
                  <a:srgbClr val="C00000"/>
                </a:solidFill>
              </a:rPr>
              <a:t>P</a:t>
            </a:r>
            <a:r>
              <a:rPr lang="en-US" b="1" dirty="0" smtClean="0">
                <a:solidFill>
                  <a:srgbClr val="C00000"/>
                </a:solidFill>
              </a:rPr>
              <a:t>arts </a:t>
            </a:r>
            <a:r>
              <a:rPr lang="en-US" b="1" dirty="0" smtClean="0">
                <a:solidFill>
                  <a:srgbClr val="C00000"/>
                </a:solidFill>
              </a:rPr>
              <a:t>of a function</a:t>
            </a:r>
            <a:endParaRPr lang="en-US" b="1" dirty="0">
              <a:solidFill>
                <a:srgbClr val="C00000"/>
              </a:solidFill>
            </a:endParaRPr>
          </a:p>
        </p:txBody>
      </p:sp>
      <p:sp>
        <p:nvSpPr>
          <p:cNvPr id="3" name="Content Placeholder 2"/>
          <p:cNvSpPr>
            <a:spLocks noGrp="1"/>
          </p:cNvSpPr>
          <p:nvPr>
            <p:ph sz="quarter" idx="1"/>
          </p:nvPr>
        </p:nvSpPr>
        <p:spPr>
          <a:xfrm>
            <a:off x="56814" y="1446616"/>
            <a:ext cx="8706185" cy="5639984"/>
          </a:xfrm>
        </p:spPr>
        <p:txBody>
          <a:bodyPr>
            <a:normAutofit fontScale="92500"/>
          </a:bodyPr>
          <a:lstStyle/>
          <a:p>
            <a:pPr algn="just"/>
            <a:r>
              <a:rPr lang="en-US" dirty="0" smtClean="0">
                <a:solidFill>
                  <a:schemeClr val="tx1">
                    <a:lumMod val="85000"/>
                    <a:lumOff val="15000"/>
                  </a:schemeClr>
                </a:solidFill>
              </a:rPr>
              <a:t>Here are all the parts of a function:</a:t>
            </a:r>
          </a:p>
          <a:p>
            <a:pPr lvl="1" algn="just"/>
            <a:r>
              <a:rPr lang="en-US" b="1" dirty="0" smtClean="0">
                <a:solidFill>
                  <a:schemeClr val="tx1">
                    <a:lumMod val="85000"/>
                    <a:lumOff val="15000"/>
                  </a:schemeClr>
                </a:solidFill>
              </a:rPr>
              <a:t>Function Name:</a:t>
            </a:r>
            <a:r>
              <a:rPr lang="en-US" dirty="0" smtClean="0">
                <a:solidFill>
                  <a:schemeClr val="tx1">
                    <a:lumMod val="85000"/>
                    <a:lumOff val="15000"/>
                  </a:schemeClr>
                </a:solidFill>
              </a:rPr>
              <a:t> This is the actual name of the function. The function name and the parameter list together constitute the function signature.</a:t>
            </a:r>
          </a:p>
          <a:p>
            <a:pPr lvl="1" algn="just"/>
            <a:r>
              <a:rPr lang="en-US" b="1" dirty="0" smtClean="0">
                <a:solidFill>
                  <a:schemeClr val="tx1">
                    <a:lumMod val="85000"/>
                    <a:lumOff val="15000"/>
                  </a:schemeClr>
                </a:solidFill>
              </a:rPr>
              <a:t>Parameters:</a:t>
            </a:r>
            <a:r>
              <a:rPr lang="en-US" dirty="0" smtClean="0">
                <a:solidFill>
                  <a:schemeClr val="tx1">
                    <a:lumMod val="85000"/>
                    <a:lumOff val="15000"/>
                  </a:schemeClr>
                </a:solidFill>
              </a:rPr>
              <a:t> A parameter is like a placeholder. When a function is invoked, you pass a value to the parameter. This value is referred to as </a:t>
            </a:r>
            <a:r>
              <a:rPr lang="en-US" b="1" i="1" dirty="0" smtClean="0">
                <a:solidFill>
                  <a:schemeClr val="tx1">
                    <a:lumMod val="85000"/>
                    <a:lumOff val="15000"/>
                  </a:schemeClr>
                </a:solidFill>
              </a:rPr>
              <a:t>actual parameter</a:t>
            </a:r>
            <a:r>
              <a:rPr lang="en-US" i="1" dirty="0" smtClean="0">
                <a:solidFill>
                  <a:schemeClr val="tx1">
                    <a:lumMod val="85000"/>
                    <a:lumOff val="15000"/>
                  </a:schemeClr>
                </a:solidFill>
              </a:rPr>
              <a:t> </a:t>
            </a:r>
            <a:r>
              <a:rPr lang="en-US" dirty="0" smtClean="0">
                <a:solidFill>
                  <a:schemeClr val="tx1">
                    <a:lumMod val="85000"/>
                    <a:lumOff val="15000"/>
                  </a:schemeClr>
                </a:solidFill>
              </a:rPr>
              <a:t>or </a:t>
            </a:r>
            <a:r>
              <a:rPr lang="en-US" b="1" i="1" dirty="0" smtClean="0">
                <a:solidFill>
                  <a:schemeClr val="tx1">
                    <a:lumMod val="85000"/>
                    <a:lumOff val="15000"/>
                  </a:schemeClr>
                </a:solidFill>
              </a:rPr>
              <a:t>argument</a:t>
            </a:r>
            <a:r>
              <a:rPr lang="en-US" dirty="0" smtClean="0">
                <a:solidFill>
                  <a:schemeClr val="tx1">
                    <a:lumMod val="85000"/>
                    <a:lumOff val="15000"/>
                  </a:schemeClr>
                </a:solidFill>
              </a:rPr>
              <a:t>. The parameter list refers to the type, order, and number of the parameters of a function. Parameters are optional; that is, a function may contain no parameters.</a:t>
            </a:r>
          </a:p>
          <a:p>
            <a:pPr lvl="1" algn="just"/>
            <a:r>
              <a:rPr lang="en-US" b="1" dirty="0" smtClean="0">
                <a:solidFill>
                  <a:schemeClr val="tx1">
                    <a:lumMod val="85000"/>
                    <a:lumOff val="15000"/>
                  </a:schemeClr>
                </a:solidFill>
              </a:rPr>
              <a:t>Return Type</a:t>
            </a:r>
            <a:r>
              <a:rPr lang="en-US" dirty="0" smtClean="0">
                <a:solidFill>
                  <a:schemeClr val="tx1">
                    <a:lumMod val="85000"/>
                    <a:lumOff val="15000"/>
                  </a:schemeClr>
                </a:solidFill>
              </a:rPr>
              <a:t>: A function may return a value. The </a:t>
            </a:r>
            <a:r>
              <a:rPr lang="en-US" b="1" dirty="0" smtClean="0">
                <a:solidFill>
                  <a:schemeClr val="tx1">
                    <a:lumMod val="85000"/>
                    <a:lumOff val="15000"/>
                  </a:schemeClr>
                </a:solidFill>
              </a:rPr>
              <a:t>return type</a:t>
            </a:r>
            <a:r>
              <a:rPr lang="en-US" dirty="0" smtClean="0">
                <a:solidFill>
                  <a:schemeClr val="tx1">
                    <a:lumMod val="85000"/>
                    <a:lumOff val="15000"/>
                  </a:schemeClr>
                </a:solidFill>
              </a:rPr>
              <a:t> is the data type of the value the function returns. </a:t>
            </a:r>
            <a:r>
              <a:rPr lang="en-US" dirty="0">
                <a:solidFill>
                  <a:schemeClr val="tx1">
                    <a:lumMod val="85000"/>
                    <a:lumOff val="15000"/>
                  </a:schemeClr>
                </a:solidFill>
              </a:rPr>
              <a:t>If you don’t want to return a result from a function, you can use void return </a:t>
            </a:r>
            <a:r>
              <a:rPr lang="en-US" dirty="0" smtClean="0">
                <a:solidFill>
                  <a:schemeClr val="tx1">
                    <a:lumMod val="85000"/>
                    <a:lumOff val="15000"/>
                  </a:schemeClr>
                </a:solidFill>
              </a:rPr>
              <a:t>type. Some functions perform the desired operations without returning a value. In this case, the return type is the keyword </a:t>
            </a:r>
            <a:r>
              <a:rPr lang="en-US" b="1" dirty="0" smtClean="0">
                <a:solidFill>
                  <a:schemeClr val="tx1">
                    <a:lumMod val="85000"/>
                    <a:lumOff val="15000"/>
                  </a:schemeClr>
                </a:solidFill>
              </a:rPr>
              <a:t>void</a:t>
            </a:r>
            <a:r>
              <a:rPr lang="en-US" dirty="0" smtClean="0">
                <a:solidFill>
                  <a:schemeClr val="tx1">
                    <a:lumMod val="85000"/>
                    <a:lumOff val="15000"/>
                  </a:schemeClr>
                </a:solidFill>
              </a:rPr>
              <a:t>.</a:t>
            </a:r>
          </a:p>
          <a:p>
            <a:pPr lvl="1" algn="just"/>
            <a:r>
              <a:rPr lang="en-US" b="1" dirty="0" smtClean="0">
                <a:solidFill>
                  <a:schemeClr val="tx1">
                    <a:lumMod val="85000"/>
                    <a:lumOff val="15000"/>
                  </a:schemeClr>
                </a:solidFill>
              </a:rPr>
              <a:t>Function Body:</a:t>
            </a:r>
            <a:r>
              <a:rPr lang="en-US" dirty="0" smtClean="0">
                <a:solidFill>
                  <a:schemeClr val="tx1">
                    <a:lumMod val="85000"/>
                    <a:lumOff val="15000"/>
                  </a:schemeClr>
                </a:solidFill>
              </a:rPr>
              <a:t> The function body contains a collection of statements that define what the function does.</a:t>
            </a:r>
          </a:p>
          <a:p>
            <a:pPr algn="just"/>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72" y="232434"/>
            <a:ext cx="7792328" cy="639762"/>
          </a:xfrm>
        </p:spPr>
        <p:txBody>
          <a:bodyPr/>
          <a:lstStyle/>
          <a:p>
            <a:pPr algn="ctr"/>
            <a:r>
              <a:rPr lang="en-US" b="1" dirty="0" smtClean="0">
                <a:solidFill>
                  <a:srgbClr val="C00000"/>
                </a:solidFill>
              </a:rPr>
              <a:t>Example: Function</a:t>
            </a:r>
            <a:endParaRPr lang="en-US" b="1" dirty="0">
              <a:solidFill>
                <a:srgbClr val="C00000"/>
              </a:solidFill>
            </a:endParaRPr>
          </a:p>
        </p:txBody>
      </p:sp>
      <p:sp>
        <p:nvSpPr>
          <p:cNvPr id="3" name="Content Placeholder 2"/>
          <p:cNvSpPr>
            <a:spLocks noGrp="1"/>
          </p:cNvSpPr>
          <p:nvPr>
            <p:ph sz="quarter" idx="1"/>
          </p:nvPr>
        </p:nvSpPr>
        <p:spPr>
          <a:xfrm>
            <a:off x="288384" y="1143000"/>
            <a:ext cx="8398416" cy="1524000"/>
          </a:xfrm>
        </p:spPr>
        <p:txBody>
          <a:bodyPr>
            <a:normAutofit fontScale="92500" lnSpcReduction="10000"/>
          </a:bodyPr>
          <a:lstStyle/>
          <a:p>
            <a:pPr algn="just"/>
            <a:r>
              <a:rPr lang="en-US" dirty="0" smtClean="0"/>
              <a:t>Following is the source code for a function called </a:t>
            </a:r>
            <a:r>
              <a:rPr lang="en-US" b="1" dirty="0" smtClean="0"/>
              <a:t>max()</a:t>
            </a:r>
            <a:r>
              <a:rPr lang="en-US" dirty="0" smtClean="0"/>
              <a:t>. This function takes two parameters </a:t>
            </a:r>
            <a:r>
              <a:rPr lang="en-US" b="1" dirty="0" smtClean="0"/>
              <a:t>num1</a:t>
            </a:r>
            <a:r>
              <a:rPr lang="en-US" dirty="0" smtClean="0"/>
              <a:t> and </a:t>
            </a:r>
            <a:r>
              <a:rPr lang="en-US" b="1" dirty="0" smtClean="0"/>
              <a:t>num2</a:t>
            </a:r>
            <a:r>
              <a:rPr lang="en-US" dirty="0" smtClean="0"/>
              <a:t> and returns the maximum between the two:</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34555" y="2590800"/>
            <a:ext cx="7423897" cy="4038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4" y="204298"/>
            <a:ext cx="7665716" cy="639762"/>
          </a:xfrm>
        </p:spPr>
        <p:txBody>
          <a:bodyPr/>
          <a:lstStyle/>
          <a:p>
            <a:pPr algn="ctr"/>
            <a:r>
              <a:rPr lang="en-US" b="1" dirty="0" smtClean="0">
                <a:solidFill>
                  <a:srgbClr val="C00000"/>
                </a:solidFill>
              </a:rPr>
              <a:t>Function Declarations</a:t>
            </a:r>
            <a:endParaRPr lang="en-US" b="1" dirty="0">
              <a:solidFill>
                <a:srgbClr val="C00000"/>
              </a:solidFill>
            </a:endParaRPr>
          </a:p>
        </p:txBody>
      </p:sp>
      <p:sp>
        <p:nvSpPr>
          <p:cNvPr id="3" name="Content Placeholder 2"/>
          <p:cNvSpPr>
            <a:spLocks noGrp="1"/>
          </p:cNvSpPr>
          <p:nvPr>
            <p:ph sz="quarter" idx="1"/>
          </p:nvPr>
        </p:nvSpPr>
        <p:spPr>
          <a:xfrm>
            <a:off x="395068" y="909704"/>
            <a:ext cx="8305800" cy="1382156"/>
          </a:xfrm>
        </p:spPr>
        <p:txBody>
          <a:bodyPr>
            <a:normAutofit fontScale="77500" lnSpcReduction="20000"/>
          </a:bodyPr>
          <a:lstStyle/>
          <a:p>
            <a:pPr algn="just"/>
            <a:r>
              <a:rPr lang="en-US" dirty="0" smtClean="0"/>
              <a:t>A function </a:t>
            </a:r>
            <a:r>
              <a:rPr lang="en-US" b="1" dirty="0" smtClean="0"/>
              <a:t>declaration(function prototype)</a:t>
            </a:r>
            <a:r>
              <a:rPr lang="en-US" dirty="0" smtClean="0"/>
              <a:t> tells the compiler about a function name and how to call the function. The actual body of the function can be defined separately.</a:t>
            </a:r>
          </a:p>
          <a:p>
            <a:pPr algn="just"/>
            <a:r>
              <a:rPr lang="en-US" dirty="0" smtClean="0"/>
              <a:t>A function declaration has the following parts:</a:t>
            </a:r>
            <a:endParaRPr lang="en-US" dirty="0"/>
          </a:p>
        </p:txBody>
      </p:sp>
      <p:sp>
        <p:nvSpPr>
          <p:cNvPr id="4" name="Content Placeholder 2"/>
          <p:cNvSpPr txBox="1">
            <a:spLocks/>
          </p:cNvSpPr>
          <p:nvPr/>
        </p:nvSpPr>
        <p:spPr>
          <a:xfrm>
            <a:off x="378652" y="2764332"/>
            <a:ext cx="8305800" cy="713896"/>
          </a:xfrm>
          <a:prstGeom prst="rect">
            <a:avLst/>
          </a:prstGeom>
        </p:spPr>
        <p:txBody>
          <a:bodyPr vert="horz">
            <a:normAutofit fontScale="92500" lnSpcReduction="10000"/>
          </a:bodyPr>
          <a:lstStyle/>
          <a:p>
            <a:pPr marL="274320" lvl="0" indent="-274320" algn="just">
              <a:spcBef>
                <a:spcPts val="600"/>
              </a:spcBef>
              <a:buClr>
                <a:schemeClr val="accent1"/>
              </a:buClr>
              <a:buSzPct val="70000"/>
              <a:buFont typeface="Wingdings"/>
              <a:buChar char=""/>
            </a:pPr>
            <a:r>
              <a:rPr lang="en-US" sz="2400" dirty="0" smtClean="0"/>
              <a:t>For the above defined function </a:t>
            </a:r>
            <a:r>
              <a:rPr lang="en-US" sz="2400" i="1" dirty="0" smtClean="0"/>
              <a:t>max</a:t>
            </a:r>
            <a:r>
              <a:rPr lang="en-US" sz="2400" dirty="0" smtClean="0"/>
              <a:t>(), following is the function declaration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1905000" y="2321160"/>
            <a:ext cx="5218044" cy="381000"/>
          </a:xfrm>
          <a:prstGeom prst="rect">
            <a:avLst/>
          </a:prstGeom>
          <a:noFill/>
          <a:ln w="9525">
            <a:solidFill>
              <a:schemeClr val="accent1"/>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12024" y="3504016"/>
            <a:ext cx="3701143" cy="381000"/>
          </a:xfrm>
          <a:prstGeom prst="rect">
            <a:avLst/>
          </a:prstGeom>
          <a:noFill/>
          <a:ln w="9525">
            <a:solidFill>
              <a:schemeClr val="accent1"/>
            </a:solidFill>
            <a:miter lim="800000"/>
            <a:headEnd/>
            <a:tailEnd/>
          </a:ln>
        </p:spPr>
      </p:pic>
      <p:sp>
        <p:nvSpPr>
          <p:cNvPr id="7" name="Content Placeholder 2"/>
          <p:cNvSpPr txBox="1">
            <a:spLocks/>
          </p:cNvSpPr>
          <p:nvPr/>
        </p:nvSpPr>
        <p:spPr>
          <a:xfrm>
            <a:off x="372792" y="3921360"/>
            <a:ext cx="8305800" cy="927304"/>
          </a:xfrm>
          <a:prstGeom prst="rect">
            <a:avLst/>
          </a:prstGeom>
        </p:spPr>
        <p:txBody>
          <a:bodyPr vert="horz">
            <a:normAutofit fontScale="92500" lnSpcReduction="20000"/>
          </a:bodyPr>
          <a:lstStyle/>
          <a:p>
            <a:pPr marL="274320" lvl="0" indent="-274320" algn="just">
              <a:spcBef>
                <a:spcPts val="600"/>
              </a:spcBef>
              <a:buClr>
                <a:schemeClr val="accent1"/>
              </a:buClr>
              <a:buSzPct val="70000"/>
              <a:buFont typeface="Wingdings"/>
              <a:buChar char=""/>
            </a:pPr>
            <a:r>
              <a:rPr lang="en-US" sz="2400" dirty="0" smtClean="0"/>
              <a:t>Parameter names are not important in function declaration only their type is required, so following is also valid declaration: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6" name="Picture 4"/>
          <p:cNvPicPr>
            <a:picLocks noChangeAspect="1" noChangeArrowheads="1"/>
          </p:cNvPicPr>
          <p:nvPr/>
        </p:nvPicPr>
        <p:blipFill>
          <a:blip r:embed="rId4" cstate="print"/>
          <a:srcRect/>
          <a:stretch>
            <a:fillRect/>
          </a:stretch>
        </p:blipFill>
        <p:spPr bwMode="auto">
          <a:xfrm>
            <a:off x="1905000" y="4868592"/>
            <a:ext cx="2286000" cy="381000"/>
          </a:xfrm>
          <a:prstGeom prst="rect">
            <a:avLst/>
          </a:prstGeom>
          <a:noFill/>
          <a:ln w="9525">
            <a:solidFill>
              <a:schemeClr val="accent1"/>
            </a:solidFill>
            <a:miter lim="800000"/>
            <a:headEnd/>
            <a:tailEnd/>
          </a:ln>
        </p:spPr>
      </p:pic>
      <p:sp>
        <p:nvSpPr>
          <p:cNvPr id="9" name="Content Placeholder 2"/>
          <p:cNvSpPr txBox="1">
            <a:spLocks/>
          </p:cNvSpPr>
          <p:nvPr/>
        </p:nvSpPr>
        <p:spPr>
          <a:xfrm>
            <a:off x="400928" y="5258954"/>
            <a:ext cx="8305800" cy="1458366"/>
          </a:xfrm>
          <a:prstGeom prst="rect">
            <a:avLst/>
          </a:prstGeom>
        </p:spPr>
        <p:txBody>
          <a:bodyPr vert="horz">
            <a:normAutofit/>
          </a:bodyPr>
          <a:lstStyle/>
          <a:p>
            <a:pPr marL="274320" lvl="0" indent="-274320" algn="just">
              <a:spcBef>
                <a:spcPts val="600"/>
              </a:spcBef>
              <a:buClr>
                <a:schemeClr val="accent1"/>
              </a:buClr>
              <a:buSzPct val="70000"/>
              <a:buFont typeface="Wingdings"/>
              <a:buChar char=""/>
            </a:pPr>
            <a:r>
              <a:rPr lang="en-US" sz="2200" dirty="0" smtClean="0"/>
              <a:t>Function declaration is required when you define a function in one source file and you call that function in another file. In such case you should declare the function at the top of the file calling the function.</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364</TotalTime>
  <Words>1098</Words>
  <Application>Microsoft Macintosh PowerPoint</Application>
  <PresentationFormat>On-screen Show (4:3)</PresentationFormat>
  <Paragraphs>124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C - Function</vt:lpstr>
      <vt:lpstr>Outline</vt:lpstr>
      <vt:lpstr>What is C function?</vt:lpstr>
      <vt:lpstr>C - Functions</vt:lpstr>
      <vt:lpstr>C - Functions</vt:lpstr>
      <vt:lpstr>Defining a Function</vt:lpstr>
      <vt:lpstr>Parts of a function</vt:lpstr>
      <vt:lpstr>Example: Function</vt:lpstr>
      <vt:lpstr>Function Declarations</vt:lpstr>
      <vt:lpstr>Calling a Function</vt:lpstr>
      <vt:lpstr>Calling a Function</vt:lpstr>
      <vt:lpstr>Code Example: Calling a Function</vt:lpstr>
      <vt:lpstr>Code Example: Calling a Function</vt:lpstr>
      <vt:lpstr>Function Arguments</vt:lpstr>
      <vt:lpstr>Global and local variables</vt:lpstr>
      <vt:lpstr>Global and local variables</vt:lpstr>
      <vt:lpstr>Type of Function call</vt:lpstr>
      <vt:lpstr>Call by value</vt:lpstr>
      <vt:lpstr>Call by value</vt:lpstr>
      <vt:lpstr>Call by value</vt:lpstr>
      <vt:lpstr>Call by Reference</vt:lpstr>
      <vt:lpstr>Function call by reference</vt:lpstr>
      <vt:lpstr>Call by reference</vt:lpstr>
      <vt:lpstr>Recursion </vt:lpstr>
      <vt:lpstr>Number Factorial</vt:lpstr>
      <vt:lpstr>Slide 26</vt:lpstr>
      <vt:lpstr>Slide 27</vt:lpstr>
      <vt:lpstr>Fibonacci Series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Function</dc:title>
  <dc:creator>Md Mezbahul Islam</dc:creator>
  <cp:lastModifiedBy>lenovo</cp:lastModifiedBy>
  <cp:revision>304</cp:revision>
  <dcterms:created xsi:type="dcterms:W3CDTF">2006-08-16T00:00:00Z</dcterms:created>
  <dcterms:modified xsi:type="dcterms:W3CDTF">2015-06-22T03:38:40Z</dcterms:modified>
</cp:coreProperties>
</file>