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0" r:id="rId3"/>
    <p:sldId id="305" r:id="rId4"/>
    <p:sldId id="287" r:id="rId5"/>
    <p:sldId id="257" r:id="rId6"/>
    <p:sldId id="282" r:id="rId7"/>
    <p:sldId id="258" r:id="rId8"/>
    <p:sldId id="288" r:id="rId9"/>
    <p:sldId id="259" r:id="rId10"/>
    <p:sldId id="306" r:id="rId11"/>
    <p:sldId id="263" r:id="rId12"/>
    <p:sldId id="264" r:id="rId13"/>
    <p:sldId id="289" r:id="rId14"/>
    <p:sldId id="290" r:id="rId15"/>
    <p:sldId id="291" r:id="rId16"/>
    <p:sldId id="292" r:id="rId17"/>
    <p:sldId id="307"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29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4F2CF2C6-71E3-4DA9-BCB6-716D044AE7C0}" type="datetimeFigureOut">
              <a:rPr lang="en-US" smtClean="0"/>
              <a:pPr/>
              <a:t>4/7/2016</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82AC7789-D3F8-4159-9E48-81A3C46DB31F}" type="slidenum">
              <a:rPr lang="en-US" smtClean="0"/>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1878850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F2CF2C6-71E3-4DA9-BCB6-716D044AE7C0}" type="datetimeFigureOut">
              <a:rPr lang="en-US" smtClean="0"/>
              <a:pPr/>
              <a:t>4/7/2016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AC7789-D3F8-4159-9E48-81A3C46DB31F}" type="slidenum">
              <a:rPr lang="en-US" smtClean="0"/>
              <a:pPr/>
              <a:t>‹#›</a:t>
            </a:fld>
            <a:endParaRPr lang="en-US"/>
          </a:p>
        </p:txBody>
      </p:sp>
    </p:spTree>
    <p:extLst>
      <p:ext uri="{BB962C8B-B14F-4D97-AF65-F5344CB8AC3E}">
        <p14:creationId xmlns:p14="http://schemas.microsoft.com/office/powerpoint/2010/main" val="2984789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2CF2C6-71E3-4DA9-BCB6-716D044AE7C0}" type="datetimeFigureOut">
              <a:rPr lang="en-US" smtClean="0"/>
              <a:pPr/>
              <a:t>4/7/2016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C7789-D3F8-4159-9E48-81A3C46DB31F}" type="slidenum">
              <a:rPr lang="en-US" smtClean="0"/>
              <a:pPr/>
              <a:t>‹#›</a:t>
            </a:fld>
            <a:endParaRPr lang="en-US"/>
          </a:p>
        </p:txBody>
      </p:sp>
    </p:spTree>
    <p:extLst>
      <p:ext uri="{BB962C8B-B14F-4D97-AF65-F5344CB8AC3E}">
        <p14:creationId xmlns:p14="http://schemas.microsoft.com/office/powerpoint/2010/main" val="2009719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2CF2C6-71E3-4DA9-BCB6-716D044AE7C0}" type="datetimeFigureOut">
              <a:rPr lang="en-US" smtClean="0"/>
              <a:pPr/>
              <a:t>4/7/2016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C7789-D3F8-4159-9E48-81A3C46DB31F}" type="slidenum">
              <a:rPr lang="en-US" smtClean="0"/>
              <a:pPr/>
              <a:t>‹#›</a:t>
            </a:fld>
            <a:endParaRPr lang="en-US"/>
          </a:p>
        </p:txBody>
      </p:sp>
    </p:spTree>
    <p:extLst>
      <p:ext uri="{BB962C8B-B14F-4D97-AF65-F5344CB8AC3E}">
        <p14:creationId xmlns:p14="http://schemas.microsoft.com/office/powerpoint/2010/main" val="2972713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2CF2C6-71E3-4DA9-BCB6-716D044AE7C0}" type="datetimeFigureOut">
              <a:rPr lang="en-US" smtClean="0"/>
              <a:pPr/>
              <a:t>4/7/2016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C7789-D3F8-4159-9E48-81A3C46DB31F}" type="slidenum">
              <a:rPr lang="en-US" smtClean="0"/>
              <a:pPr/>
              <a:t>‹#›</a:t>
            </a:fld>
            <a:endParaRPr lang="en-US"/>
          </a:p>
        </p:txBody>
      </p:sp>
    </p:spTree>
    <p:extLst>
      <p:ext uri="{BB962C8B-B14F-4D97-AF65-F5344CB8AC3E}">
        <p14:creationId xmlns:p14="http://schemas.microsoft.com/office/powerpoint/2010/main" val="3722826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2CF2C6-71E3-4DA9-BCB6-716D044AE7C0}" type="datetimeFigureOut">
              <a:rPr lang="en-US" smtClean="0"/>
              <a:pPr/>
              <a:t>4/7/2016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C7789-D3F8-4159-9E48-81A3C46DB31F}" type="slidenum">
              <a:rPr lang="en-US" smtClean="0"/>
              <a:pPr/>
              <a:t>‹#›</a:t>
            </a:fld>
            <a:endParaRPr lang="en-US"/>
          </a:p>
        </p:txBody>
      </p:sp>
    </p:spTree>
    <p:extLst>
      <p:ext uri="{BB962C8B-B14F-4D97-AF65-F5344CB8AC3E}">
        <p14:creationId xmlns:p14="http://schemas.microsoft.com/office/powerpoint/2010/main" val="23695429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2CF2C6-71E3-4DA9-BCB6-716D044AE7C0}" type="datetimeFigureOut">
              <a:rPr lang="en-US" smtClean="0"/>
              <a:pPr/>
              <a:t>4/7/2016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C7789-D3F8-4159-9E48-81A3C46DB31F}" type="slidenum">
              <a:rPr lang="en-US" smtClean="0"/>
              <a:pPr/>
              <a:t>‹#›</a:t>
            </a:fld>
            <a:endParaRPr lang="en-US"/>
          </a:p>
        </p:txBody>
      </p:sp>
    </p:spTree>
    <p:extLst>
      <p:ext uri="{BB962C8B-B14F-4D97-AF65-F5344CB8AC3E}">
        <p14:creationId xmlns:p14="http://schemas.microsoft.com/office/powerpoint/2010/main" val="9016880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2CF2C6-71E3-4DA9-BCB6-716D044AE7C0}" type="datetimeFigureOut">
              <a:rPr lang="en-US" smtClean="0"/>
              <a:pPr/>
              <a:t>4/7/2016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C7789-D3F8-4159-9E48-81A3C46DB31F}" type="slidenum">
              <a:rPr lang="en-US" smtClean="0"/>
              <a:pPr/>
              <a:t>‹#›</a:t>
            </a:fld>
            <a:endParaRPr lang="en-US"/>
          </a:p>
        </p:txBody>
      </p:sp>
    </p:spTree>
    <p:extLst>
      <p:ext uri="{BB962C8B-B14F-4D97-AF65-F5344CB8AC3E}">
        <p14:creationId xmlns:p14="http://schemas.microsoft.com/office/powerpoint/2010/main" val="21789739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2CF2C6-71E3-4DA9-BCB6-716D044AE7C0}" type="datetimeFigureOut">
              <a:rPr lang="en-US" smtClean="0"/>
              <a:pPr/>
              <a:t>4/7/2016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C7789-D3F8-4159-9E48-81A3C46DB31F}" type="slidenum">
              <a:rPr lang="en-US" smtClean="0"/>
              <a:pPr/>
              <a:t>‹#›</a:t>
            </a:fld>
            <a:endParaRPr lang="en-US"/>
          </a:p>
        </p:txBody>
      </p:sp>
    </p:spTree>
    <p:extLst>
      <p:ext uri="{BB962C8B-B14F-4D97-AF65-F5344CB8AC3E}">
        <p14:creationId xmlns:p14="http://schemas.microsoft.com/office/powerpoint/2010/main" val="2940246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4F2CF2C6-71E3-4DA9-BCB6-716D044AE7C0}" type="datetimeFigureOut">
              <a:rPr lang="en-US" smtClean="0"/>
              <a:pPr/>
              <a:t>4/7/2016</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82AC7789-D3F8-4159-9E48-81A3C46DB31F}" type="slidenum">
              <a:rPr lang="en-US" smtClean="0"/>
              <a:pPr/>
              <a:t>‹#›</a:t>
            </a:fld>
            <a:endParaRPr lang="en-US"/>
          </a:p>
        </p:txBody>
      </p:sp>
    </p:spTree>
    <p:extLst>
      <p:ext uri="{BB962C8B-B14F-4D97-AF65-F5344CB8AC3E}">
        <p14:creationId xmlns:p14="http://schemas.microsoft.com/office/powerpoint/2010/main" val="3037277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2CF2C6-71E3-4DA9-BCB6-716D044AE7C0}" type="datetimeFigureOut">
              <a:rPr lang="en-US" smtClean="0"/>
              <a:pPr/>
              <a:t>4/7/2016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82AC7789-D3F8-4159-9E48-81A3C46DB31F}" type="slidenum">
              <a:rPr lang="en-US" smtClean="0"/>
              <a:pPr/>
              <a:t>‹#›</a:t>
            </a:fld>
            <a:endParaRPr lang="en-US"/>
          </a:p>
        </p:txBody>
      </p:sp>
    </p:spTree>
    <p:extLst>
      <p:ext uri="{BB962C8B-B14F-4D97-AF65-F5344CB8AC3E}">
        <p14:creationId xmlns:p14="http://schemas.microsoft.com/office/powerpoint/2010/main" val="1894140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2CF2C6-71E3-4DA9-BCB6-716D044AE7C0}" type="datetimeFigureOut">
              <a:rPr lang="en-US" smtClean="0"/>
              <a:pPr/>
              <a:t>4/7/2016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AC7789-D3F8-4159-9E48-81A3C46DB31F}" type="slidenum">
              <a:rPr lang="en-US" smtClean="0"/>
              <a:pPr/>
              <a:t>‹#›</a:t>
            </a:fld>
            <a:endParaRPr lang="en-US"/>
          </a:p>
        </p:txBody>
      </p:sp>
    </p:spTree>
    <p:extLst>
      <p:ext uri="{BB962C8B-B14F-4D97-AF65-F5344CB8AC3E}">
        <p14:creationId xmlns:p14="http://schemas.microsoft.com/office/powerpoint/2010/main" val="1557175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2CF2C6-71E3-4DA9-BCB6-716D044AE7C0}" type="datetimeFigureOut">
              <a:rPr lang="en-US" smtClean="0"/>
              <a:pPr/>
              <a:t>4/7/2016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AC7789-D3F8-4159-9E48-81A3C46DB31F}" type="slidenum">
              <a:rPr lang="en-US" smtClean="0"/>
              <a:pPr/>
              <a:t>‹#›</a:t>
            </a:fld>
            <a:endParaRPr lang="en-US"/>
          </a:p>
        </p:txBody>
      </p:sp>
    </p:spTree>
    <p:extLst>
      <p:ext uri="{BB962C8B-B14F-4D97-AF65-F5344CB8AC3E}">
        <p14:creationId xmlns:p14="http://schemas.microsoft.com/office/powerpoint/2010/main" val="1410266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2CF2C6-71E3-4DA9-BCB6-716D044AE7C0}" type="datetimeFigureOut">
              <a:rPr lang="en-US" smtClean="0"/>
              <a:pPr/>
              <a:t>4/7/2016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AC7789-D3F8-4159-9E48-81A3C46DB31F}" type="slidenum">
              <a:rPr lang="en-US" smtClean="0"/>
              <a:pPr/>
              <a:t>‹#›</a:t>
            </a:fld>
            <a:endParaRPr lang="en-US"/>
          </a:p>
        </p:txBody>
      </p:sp>
    </p:spTree>
    <p:extLst>
      <p:ext uri="{BB962C8B-B14F-4D97-AF65-F5344CB8AC3E}">
        <p14:creationId xmlns:p14="http://schemas.microsoft.com/office/powerpoint/2010/main" val="2325012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2CF2C6-71E3-4DA9-BCB6-716D044AE7C0}" type="datetimeFigureOut">
              <a:rPr lang="en-US" smtClean="0"/>
              <a:pPr/>
              <a:t>4/7/2016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AC7789-D3F8-4159-9E48-81A3C46DB31F}" type="slidenum">
              <a:rPr lang="en-US" smtClean="0"/>
              <a:pPr/>
              <a:t>‹#›</a:t>
            </a:fld>
            <a:endParaRPr lang="en-US"/>
          </a:p>
        </p:txBody>
      </p:sp>
    </p:spTree>
    <p:extLst>
      <p:ext uri="{BB962C8B-B14F-4D97-AF65-F5344CB8AC3E}">
        <p14:creationId xmlns:p14="http://schemas.microsoft.com/office/powerpoint/2010/main" val="3315286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F2CF2C6-71E3-4DA9-BCB6-716D044AE7C0}" type="datetimeFigureOut">
              <a:rPr lang="en-US" smtClean="0"/>
              <a:pPr/>
              <a:t>4/7/2016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AC7789-D3F8-4159-9E48-81A3C46DB31F}" type="slidenum">
              <a:rPr lang="en-US" smtClean="0"/>
              <a:pPr/>
              <a:t>‹#›</a:t>
            </a:fld>
            <a:endParaRPr lang="en-US"/>
          </a:p>
        </p:txBody>
      </p:sp>
    </p:spTree>
    <p:extLst>
      <p:ext uri="{BB962C8B-B14F-4D97-AF65-F5344CB8AC3E}">
        <p14:creationId xmlns:p14="http://schemas.microsoft.com/office/powerpoint/2010/main" val="3830988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F2CF2C6-71E3-4DA9-BCB6-716D044AE7C0}" type="datetimeFigureOut">
              <a:rPr lang="en-US" smtClean="0"/>
              <a:pPr/>
              <a:t>4/7/2016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AC7789-D3F8-4159-9E48-81A3C46DB31F}" type="slidenum">
              <a:rPr lang="en-US" smtClean="0"/>
              <a:pPr/>
              <a:t>‹#›</a:t>
            </a:fld>
            <a:endParaRPr lang="en-US"/>
          </a:p>
        </p:txBody>
      </p:sp>
    </p:spTree>
    <p:extLst>
      <p:ext uri="{BB962C8B-B14F-4D97-AF65-F5344CB8AC3E}">
        <p14:creationId xmlns:p14="http://schemas.microsoft.com/office/powerpoint/2010/main" val="1937853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2CF2C6-71E3-4DA9-BCB6-716D044AE7C0}" type="datetimeFigureOut">
              <a:rPr lang="en-US" smtClean="0"/>
              <a:pPr/>
              <a:t>4/7/2016</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2AC7789-D3F8-4159-9E48-81A3C46DB31F}" type="slidenum">
              <a:rPr lang="en-US" smtClean="0"/>
              <a:pPr/>
              <a:t>‹#›</a:t>
            </a:fld>
            <a:endParaRPr lang="en-US"/>
          </a:p>
        </p:txBody>
      </p:sp>
    </p:spTree>
    <p:extLst>
      <p:ext uri="{BB962C8B-B14F-4D97-AF65-F5344CB8AC3E}">
        <p14:creationId xmlns:p14="http://schemas.microsoft.com/office/powerpoint/2010/main" val="36000690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603684"/>
            <a:ext cx="6553200" cy="1894362"/>
          </a:xfrm>
        </p:spPr>
        <p:txBody>
          <a:bodyPr/>
          <a:lstStyle/>
          <a:p>
            <a:r>
              <a:rPr lang="en-US" dirty="0"/>
              <a:t>C – Pointer</a:t>
            </a:r>
          </a:p>
        </p:txBody>
      </p:sp>
      <p:sp>
        <p:nvSpPr>
          <p:cNvPr id="3" name="Subtitle 2"/>
          <p:cNvSpPr>
            <a:spLocks noGrp="1"/>
          </p:cNvSpPr>
          <p:nvPr>
            <p:ph type="subTitle" idx="1"/>
          </p:nvPr>
        </p:nvSpPr>
        <p:spPr/>
        <p:txBody>
          <a:bodyPr/>
          <a:lstStyle/>
          <a:p>
            <a:r>
              <a:rPr lang="en-US" dirty="0"/>
              <a:t>Md. Mezbahul Islam</a:t>
            </a:r>
          </a:p>
          <a:p>
            <a:r>
              <a:rPr lang="en-US" dirty="0"/>
              <a:t>Lecturer</a:t>
            </a:r>
          </a:p>
          <a:p>
            <a:r>
              <a:rPr lang="en-US" dirty="0"/>
              <a:t>Department of Computer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ointers"/>
          <p:cNvPicPr>
            <a:picLocks noChangeAspect="1" noChangeArrowheads="1" noCrop="1"/>
          </p:cNvPicPr>
          <p:nvPr/>
        </p:nvPicPr>
        <p:blipFill>
          <a:blip r:embed="rId2" cstate="print"/>
          <a:srcRect/>
          <a:stretch>
            <a:fillRect/>
          </a:stretch>
        </p:blipFill>
        <p:spPr bwMode="auto">
          <a:xfrm>
            <a:off x="471268" y="184048"/>
            <a:ext cx="8112122" cy="64770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639762"/>
          </a:xfrm>
        </p:spPr>
        <p:txBody>
          <a:bodyPr>
            <a:normAutofit fontScale="90000"/>
          </a:bodyPr>
          <a:lstStyle/>
          <a:p>
            <a:pPr algn="ctr"/>
            <a:r>
              <a:rPr lang="en-US" dirty="0"/>
              <a:t>NULL Pointers in C</a:t>
            </a:r>
          </a:p>
        </p:txBody>
      </p:sp>
      <p:sp>
        <p:nvSpPr>
          <p:cNvPr id="3" name="Content Placeholder 2"/>
          <p:cNvSpPr>
            <a:spLocks noGrp="1"/>
          </p:cNvSpPr>
          <p:nvPr>
            <p:ph idx="1"/>
          </p:nvPr>
        </p:nvSpPr>
        <p:spPr>
          <a:xfrm>
            <a:off x="457200" y="1096305"/>
            <a:ext cx="8229600" cy="3247095"/>
          </a:xfrm>
        </p:spPr>
        <p:txBody>
          <a:bodyPr>
            <a:noAutofit/>
          </a:bodyPr>
          <a:lstStyle/>
          <a:p>
            <a:pPr algn="just"/>
            <a:r>
              <a:rPr lang="en-US" sz="2200" dirty="0"/>
              <a:t>On most of the operating systems, programs are not permitted to access memory at address 0 because that memory is reserved by the operating system. However, the memory address 0 has special significance; it signals that the pointer is not intended to point to an accessible memory location. But by convention, if a pointer contains the null (zero) value, it is assumed to point to nothing.</a:t>
            </a:r>
          </a:p>
          <a:p>
            <a:pPr algn="just"/>
            <a:r>
              <a:rPr lang="en-US" sz="2200" dirty="0"/>
              <a:t>To check for a null pointer you can use an if statement as follows:</a:t>
            </a:r>
          </a:p>
        </p:txBody>
      </p:sp>
      <p:pic>
        <p:nvPicPr>
          <p:cNvPr id="4" name="Picture 3"/>
          <p:cNvPicPr>
            <a:picLocks noChangeAspect="1"/>
          </p:cNvPicPr>
          <p:nvPr/>
        </p:nvPicPr>
        <p:blipFill>
          <a:blip r:embed="rId2" cstate="print"/>
          <a:stretch>
            <a:fillRect/>
          </a:stretch>
        </p:blipFill>
        <p:spPr>
          <a:xfrm>
            <a:off x="1828800" y="4800600"/>
            <a:ext cx="5159829" cy="609600"/>
          </a:xfrm>
          <a:prstGeom prst="rect">
            <a:avLst/>
          </a:prstGeom>
          <a:ln>
            <a:solidFill>
              <a:schemeClr val="accent1"/>
            </a:solid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820" y="165398"/>
            <a:ext cx="8251180" cy="715962"/>
          </a:xfrm>
        </p:spPr>
        <p:txBody>
          <a:bodyPr/>
          <a:lstStyle/>
          <a:p>
            <a:pPr algn="ctr"/>
            <a:r>
              <a:rPr lang="en-US" dirty="0"/>
              <a:t>C Pointers in Detail</a:t>
            </a:r>
          </a:p>
        </p:txBody>
      </p:sp>
      <p:sp>
        <p:nvSpPr>
          <p:cNvPr id="6" name="Content Placeholder 2"/>
          <p:cNvSpPr txBox="1">
            <a:spLocks/>
          </p:cNvSpPr>
          <p:nvPr/>
        </p:nvSpPr>
        <p:spPr>
          <a:xfrm>
            <a:off x="121554" y="1086186"/>
            <a:ext cx="8641445" cy="1273820"/>
          </a:xfrm>
          <a:prstGeom prst="rect">
            <a:avLst/>
          </a:prstGeom>
        </p:spPr>
        <p:txBody>
          <a:bodyPr vert="horz">
            <a:normAutofit/>
          </a:bodyPr>
          <a:lstStyle/>
          <a:p>
            <a:pPr marL="274320" lvl="0" indent="-274320" algn="just">
              <a:spcBef>
                <a:spcPts val="600"/>
              </a:spcBef>
              <a:buClr>
                <a:schemeClr val="accent1"/>
              </a:buClr>
              <a:buSzPct val="70000"/>
              <a:buFont typeface="Wingdings"/>
              <a:buChar char=""/>
            </a:pPr>
            <a:r>
              <a:rPr lang="en-US" sz="2400" dirty="0"/>
              <a:t>Pointers have many but easy concepts and they are very important to C programming. There are following few important pointer concepts which should be clear to a C programmer:</a:t>
            </a:r>
          </a:p>
        </p:txBody>
      </p:sp>
      <p:pic>
        <p:nvPicPr>
          <p:cNvPr id="3" name="Picture 2"/>
          <p:cNvPicPr>
            <a:picLocks noChangeAspect="1"/>
          </p:cNvPicPr>
          <p:nvPr/>
        </p:nvPicPr>
        <p:blipFill>
          <a:blip r:embed="rId2" cstate="print"/>
          <a:stretch>
            <a:fillRect/>
          </a:stretch>
        </p:blipFill>
        <p:spPr>
          <a:xfrm>
            <a:off x="380999" y="2743200"/>
            <a:ext cx="8300545" cy="29718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848"/>
            <a:ext cx="8229600" cy="1143000"/>
          </a:xfrm>
        </p:spPr>
        <p:txBody>
          <a:bodyPr>
            <a:normAutofit fontScale="90000"/>
          </a:bodyPr>
          <a:lstStyle/>
          <a:p>
            <a:pPr algn="ctr"/>
            <a:r>
              <a:rPr lang="en-US" dirty="0"/>
              <a:t>C - Pointer arithmetic</a:t>
            </a:r>
            <a:br>
              <a:rPr lang="en-US" dirty="0"/>
            </a:br>
            <a:endParaRPr lang="en-US" dirty="0"/>
          </a:p>
        </p:txBody>
      </p:sp>
      <p:sp>
        <p:nvSpPr>
          <p:cNvPr id="3" name="Content Placeholder 2"/>
          <p:cNvSpPr>
            <a:spLocks noGrp="1"/>
          </p:cNvSpPr>
          <p:nvPr>
            <p:ph idx="1"/>
          </p:nvPr>
        </p:nvSpPr>
        <p:spPr>
          <a:xfrm>
            <a:off x="170444" y="838200"/>
            <a:ext cx="8516355" cy="6019800"/>
          </a:xfrm>
        </p:spPr>
        <p:txBody>
          <a:bodyPr>
            <a:normAutofit fontScale="92500" lnSpcReduction="20000"/>
          </a:bodyPr>
          <a:lstStyle/>
          <a:p>
            <a:pPr algn="just"/>
            <a:r>
              <a:rPr lang="en-US" dirty="0"/>
              <a:t>C pointer is an address, which is a numeric value. Therefore, you can perform arithmetic operations on a pointer just as you can a numeric value. </a:t>
            </a:r>
          </a:p>
          <a:p>
            <a:pPr algn="just"/>
            <a:r>
              <a:rPr lang="en-US" dirty="0"/>
              <a:t>There are four arithmetic operators that can be used on pointers: ++, --, +, and -</a:t>
            </a:r>
          </a:p>
          <a:p>
            <a:pPr algn="just"/>
            <a:r>
              <a:rPr lang="en-US" dirty="0"/>
              <a:t>To understand pointer arithmetic, let us consider that </a:t>
            </a:r>
            <a:r>
              <a:rPr lang="en-US" b="1" dirty="0" err="1"/>
              <a:t>ptr</a:t>
            </a:r>
            <a:r>
              <a:rPr lang="en-US" dirty="0"/>
              <a:t> is an integer pointer which points to the address 1000. Assuming 32-bit integers, let us perform the following arithmetic operation on the pointer:</a:t>
            </a:r>
          </a:p>
          <a:p>
            <a:pPr marL="0" indent="0" algn="just">
              <a:buNone/>
            </a:pPr>
            <a:endParaRPr lang="en-US" b="1" dirty="0"/>
          </a:p>
          <a:p>
            <a:pPr marL="0" indent="0" algn="just">
              <a:buNone/>
            </a:pPr>
            <a:r>
              <a:rPr lang="en-US" b="1" dirty="0"/>
              <a:t>                                               ++</a:t>
            </a:r>
            <a:r>
              <a:rPr lang="en-US" b="1" dirty="0" err="1"/>
              <a:t>ptr</a:t>
            </a:r>
            <a:endParaRPr lang="en-US" b="1" dirty="0"/>
          </a:p>
          <a:p>
            <a:pPr marL="0" indent="0" algn="just">
              <a:buNone/>
            </a:pPr>
            <a:endParaRPr lang="en-US" b="1" dirty="0"/>
          </a:p>
          <a:p>
            <a:pPr algn="just"/>
            <a:r>
              <a:rPr lang="en-US" dirty="0"/>
              <a:t>Now, after the above operation, the </a:t>
            </a:r>
            <a:r>
              <a:rPr lang="en-US" b="1" dirty="0" err="1"/>
              <a:t>ptr</a:t>
            </a:r>
            <a:r>
              <a:rPr lang="en-US" dirty="0"/>
              <a:t> will point to the location 1004 because each time </a:t>
            </a:r>
            <a:r>
              <a:rPr lang="en-US" dirty="0" err="1"/>
              <a:t>ptr</a:t>
            </a:r>
            <a:r>
              <a:rPr lang="en-US" dirty="0"/>
              <a:t> is incremented, it will point to the next integer location which is 4 bytes next to the current location. </a:t>
            </a:r>
          </a:p>
          <a:p>
            <a:pPr algn="just"/>
            <a:r>
              <a:rPr lang="en-US" dirty="0"/>
              <a:t>If </a:t>
            </a:r>
            <a:r>
              <a:rPr lang="en-US" b="1" dirty="0" err="1"/>
              <a:t>ptr</a:t>
            </a:r>
            <a:r>
              <a:rPr lang="en-US" dirty="0"/>
              <a:t> points to a character whose address is 1000, then above operation will point to the location 1001 because next character will be available at 1001.</a:t>
            </a:r>
          </a:p>
        </p:txBody>
      </p:sp>
    </p:spTree>
    <p:extLst>
      <p:ext uri="{BB962C8B-B14F-4D97-AF65-F5344CB8AC3E}">
        <p14:creationId xmlns:p14="http://schemas.microsoft.com/office/powerpoint/2010/main" val="4136193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4433"/>
            <a:ext cx="8229600" cy="1143000"/>
          </a:xfrm>
        </p:spPr>
        <p:txBody>
          <a:bodyPr>
            <a:normAutofit fontScale="90000"/>
          </a:bodyPr>
          <a:lstStyle/>
          <a:p>
            <a:pPr algn="ctr"/>
            <a:r>
              <a:rPr lang="en-US" dirty="0"/>
              <a:t>Incrementing a Pointer</a:t>
            </a:r>
            <a:br>
              <a:rPr lang="en-US" dirty="0"/>
            </a:br>
            <a:endParaRPr lang="en-US" dirty="0"/>
          </a:p>
        </p:txBody>
      </p:sp>
      <p:sp>
        <p:nvSpPr>
          <p:cNvPr id="3" name="Content Placeholder 2"/>
          <p:cNvSpPr>
            <a:spLocks noGrp="1"/>
          </p:cNvSpPr>
          <p:nvPr>
            <p:ph idx="1"/>
          </p:nvPr>
        </p:nvSpPr>
        <p:spPr>
          <a:xfrm>
            <a:off x="129480" y="1040345"/>
            <a:ext cx="8557320" cy="2312455"/>
          </a:xfrm>
        </p:spPr>
        <p:txBody>
          <a:bodyPr>
            <a:normAutofit lnSpcReduction="10000"/>
          </a:bodyPr>
          <a:lstStyle/>
          <a:p>
            <a:pPr algn="just"/>
            <a:r>
              <a:rPr lang="en-US" dirty="0"/>
              <a:t>We prefer using a pointer in our program instead of an array because the variable pointer can be incremented, unlike the array name which cannot be incremented because it is a constant pointer. </a:t>
            </a:r>
          </a:p>
          <a:p>
            <a:pPr algn="just"/>
            <a:r>
              <a:rPr lang="en-US" dirty="0"/>
              <a:t>The following program increments the variable pointer to access each succeeding element of the array (see next slide).</a:t>
            </a:r>
          </a:p>
        </p:txBody>
      </p:sp>
    </p:spTree>
    <p:extLst>
      <p:ext uri="{BB962C8B-B14F-4D97-AF65-F5344CB8AC3E}">
        <p14:creationId xmlns:p14="http://schemas.microsoft.com/office/powerpoint/2010/main" val="119088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686"/>
            <a:ext cx="8229600" cy="639762"/>
          </a:xfrm>
        </p:spPr>
        <p:txBody>
          <a:bodyPr>
            <a:normAutofit fontScale="90000"/>
          </a:bodyPr>
          <a:lstStyle/>
          <a:p>
            <a:pPr algn="ctr"/>
            <a:r>
              <a:rPr lang="en-US" dirty="0"/>
              <a:t>Incrementing a Pointer</a:t>
            </a:r>
          </a:p>
        </p:txBody>
      </p:sp>
      <p:pic>
        <p:nvPicPr>
          <p:cNvPr id="4" name="Picture 3"/>
          <p:cNvPicPr>
            <a:picLocks noChangeAspect="1"/>
          </p:cNvPicPr>
          <p:nvPr/>
        </p:nvPicPr>
        <p:blipFill>
          <a:blip r:embed="rId2" cstate="print"/>
          <a:stretch>
            <a:fillRect/>
          </a:stretch>
        </p:blipFill>
        <p:spPr>
          <a:xfrm>
            <a:off x="225064" y="1136290"/>
            <a:ext cx="6861535" cy="5353101"/>
          </a:xfrm>
          <a:prstGeom prst="rect">
            <a:avLst/>
          </a:prstGeom>
          <a:ln>
            <a:solidFill>
              <a:schemeClr val="accent1"/>
            </a:solidFill>
          </a:ln>
        </p:spPr>
      </p:pic>
      <p:pic>
        <p:nvPicPr>
          <p:cNvPr id="5" name="Picture 4"/>
          <p:cNvPicPr>
            <a:picLocks noChangeAspect="1"/>
          </p:cNvPicPr>
          <p:nvPr/>
        </p:nvPicPr>
        <p:blipFill>
          <a:blip r:embed="rId3" cstate="print"/>
          <a:stretch>
            <a:fillRect/>
          </a:stretch>
        </p:blipFill>
        <p:spPr>
          <a:xfrm>
            <a:off x="5932140" y="1651285"/>
            <a:ext cx="2692400" cy="1041400"/>
          </a:xfrm>
          <a:prstGeom prst="rect">
            <a:avLst/>
          </a:prstGeom>
          <a:ln>
            <a:solidFill>
              <a:schemeClr val="accent1"/>
            </a:solidFill>
          </a:ln>
        </p:spPr>
      </p:pic>
    </p:spTree>
    <p:extLst>
      <p:ext uri="{BB962C8B-B14F-4D97-AF65-F5344CB8AC3E}">
        <p14:creationId xmlns:p14="http://schemas.microsoft.com/office/powerpoint/2010/main" val="3033701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4298"/>
            <a:ext cx="8458200" cy="563562"/>
          </a:xfrm>
        </p:spPr>
        <p:txBody>
          <a:bodyPr>
            <a:normAutofit fontScale="90000"/>
          </a:bodyPr>
          <a:lstStyle/>
          <a:p>
            <a:pPr algn="ctr"/>
            <a:r>
              <a:rPr lang="en-US" dirty="0"/>
              <a:t>Decrementing a Pointer</a:t>
            </a:r>
          </a:p>
        </p:txBody>
      </p:sp>
      <p:sp>
        <p:nvSpPr>
          <p:cNvPr id="3" name="Content Placeholder 2"/>
          <p:cNvSpPr>
            <a:spLocks noGrp="1"/>
          </p:cNvSpPr>
          <p:nvPr>
            <p:ph idx="1"/>
          </p:nvPr>
        </p:nvSpPr>
        <p:spPr>
          <a:xfrm>
            <a:off x="228600" y="838200"/>
            <a:ext cx="8534400" cy="1219200"/>
          </a:xfrm>
        </p:spPr>
        <p:txBody>
          <a:bodyPr/>
          <a:lstStyle/>
          <a:p>
            <a:pPr algn="just"/>
            <a:r>
              <a:rPr lang="en-US" dirty="0"/>
              <a:t>The same considerations apply to decrementing a pointer, which decreases its value by the number of bytes of its data type as shown below:</a:t>
            </a:r>
          </a:p>
        </p:txBody>
      </p:sp>
      <p:pic>
        <p:nvPicPr>
          <p:cNvPr id="4" name="Picture 3"/>
          <p:cNvPicPr>
            <a:picLocks noChangeAspect="1"/>
          </p:cNvPicPr>
          <p:nvPr/>
        </p:nvPicPr>
        <p:blipFill>
          <a:blip r:embed="rId2" cstate="print"/>
          <a:stretch>
            <a:fillRect/>
          </a:stretch>
        </p:blipFill>
        <p:spPr>
          <a:xfrm>
            <a:off x="587606" y="2069402"/>
            <a:ext cx="6067847" cy="4692469"/>
          </a:xfrm>
          <a:prstGeom prst="rect">
            <a:avLst/>
          </a:prstGeom>
          <a:ln>
            <a:solidFill>
              <a:schemeClr val="accent1"/>
            </a:solidFill>
          </a:ln>
        </p:spPr>
      </p:pic>
      <p:pic>
        <p:nvPicPr>
          <p:cNvPr id="5" name="Picture 4"/>
          <p:cNvPicPr>
            <a:picLocks noChangeAspect="1"/>
          </p:cNvPicPr>
          <p:nvPr/>
        </p:nvPicPr>
        <p:blipFill>
          <a:blip r:embed="rId3" cstate="print"/>
          <a:stretch>
            <a:fillRect/>
          </a:stretch>
        </p:blipFill>
        <p:spPr>
          <a:xfrm>
            <a:off x="5298764" y="2331043"/>
            <a:ext cx="3324341" cy="1295400"/>
          </a:xfrm>
          <a:prstGeom prst="rect">
            <a:avLst/>
          </a:prstGeom>
          <a:ln>
            <a:solidFill>
              <a:schemeClr val="accent1"/>
            </a:solidFill>
          </a:ln>
        </p:spPr>
      </p:pic>
    </p:spTree>
    <p:extLst>
      <p:ext uri="{BB962C8B-B14F-4D97-AF65-F5344CB8AC3E}">
        <p14:creationId xmlns:p14="http://schemas.microsoft.com/office/powerpoint/2010/main" val="3289293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Pointer  * and ++</a:t>
            </a:r>
          </a:p>
        </p:txBody>
      </p:sp>
      <p:pic>
        <p:nvPicPr>
          <p:cNvPr id="4" name="Picture 3"/>
          <p:cNvPicPr>
            <a:picLocks noChangeAspect="1"/>
          </p:cNvPicPr>
          <p:nvPr/>
        </p:nvPicPr>
        <p:blipFill>
          <a:blip r:embed="rId2"/>
          <a:stretch>
            <a:fillRect/>
          </a:stretch>
        </p:blipFill>
        <p:spPr>
          <a:xfrm>
            <a:off x="25400" y="2631141"/>
            <a:ext cx="9080500" cy="1625600"/>
          </a:xfrm>
          <a:prstGeom prst="rect">
            <a:avLst/>
          </a:prstGeom>
        </p:spPr>
      </p:pic>
    </p:spTree>
    <p:extLst>
      <p:ext uri="{BB962C8B-B14F-4D97-AF65-F5344CB8AC3E}">
        <p14:creationId xmlns:p14="http://schemas.microsoft.com/office/powerpoint/2010/main" val="3147969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9053"/>
            <a:ext cx="8229600" cy="639762"/>
          </a:xfrm>
        </p:spPr>
        <p:txBody>
          <a:bodyPr>
            <a:normAutofit fontScale="90000"/>
          </a:bodyPr>
          <a:lstStyle/>
          <a:p>
            <a:pPr algn="ctr"/>
            <a:r>
              <a:rPr lang="en-US" dirty="0"/>
              <a:t>Pointer Comparisons</a:t>
            </a:r>
          </a:p>
        </p:txBody>
      </p:sp>
      <p:sp>
        <p:nvSpPr>
          <p:cNvPr id="3" name="Content Placeholder 2"/>
          <p:cNvSpPr>
            <a:spLocks noGrp="1"/>
          </p:cNvSpPr>
          <p:nvPr>
            <p:ph idx="1"/>
          </p:nvPr>
        </p:nvSpPr>
        <p:spPr>
          <a:xfrm>
            <a:off x="152400" y="999380"/>
            <a:ext cx="8610600" cy="4873752"/>
          </a:xfrm>
        </p:spPr>
        <p:txBody>
          <a:bodyPr/>
          <a:lstStyle/>
          <a:p>
            <a:pPr algn="just"/>
            <a:r>
              <a:rPr lang="en-US" dirty="0"/>
              <a:t>Pointers may be compared by using relational operators, such as ==, &lt;, and &gt;. </a:t>
            </a:r>
          </a:p>
          <a:p>
            <a:pPr algn="just"/>
            <a:r>
              <a:rPr lang="en-US" dirty="0"/>
              <a:t>If p1 and p2 point to variables that are related to each other, such as elements of the same array, then p1 and p2 can be meaningfully compared.</a:t>
            </a:r>
          </a:p>
          <a:p>
            <a:pPr algn="just"/>
            <a:r>
              <a:rPr lang="en-US" dirty="0"/>
              <a:t>The following program modifies the previous example one by incrementing the variable pointer as long as the address to which it points is either less than or equal to the address of the last element of the array, which is &amp;</a:t>
            </a:r>
            <a:r>
              <a:rPr lang="en-US" dirty="0" err="1"/>
              <a:t>var</a:t>
            </a:r>
            <a:r>
              <a:rPr lang="en-US" dirty="0"/>
              <a:t>[MAX - 1] (see next slide).</a:t>
            </a:r>
          </a:p>
          <a:p>
            <a:endParaRPr lang="en-US" dirty="0"/>
          </a:p>
        </p:txBody>
      </p:sp>
    </p:spTree>
    <p:extLst>
      <p:ext uri="{BB962C8B-B14F-4D97-AF65-F5344CB8AC3E}">
        <p14:creationId xmlns:p14="http://schemas.microsoft.com/office/powerpoint/2010/main" val="195727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46"/>
            <a:ext cx="8229600" cy="602254"/>
          </a:xfrm>
        </p:spPr>
        <p:txBody>
          <a:bodyPr>
            <a:normAutofit fontScale="90000"/>
          </a:bodyPr>
          <a:lstStyle/>
          <a:p>
            <a:pPr algn="ctr"/>
            <a:r>
              <a:rPr lang="en-US" dirty="0"/>
              <a:t>Pointer Comparisons</a:t>
            </a:r>
          </a:p>
        </p:txBody>
      </p:sp>
      <p:pic>
        <p:nvPicPr>
          <p:cNvPr id="4" name="Picture 3"/>
          <p:cNvPicPr>
            <a:picLocks noChangeAspect="1"/>
          </p:cNvPicPr>
          <p:nvPr/>
        </p:nvPicPr>
        <p:blipFill>
          <a:blip r:embed="rId2" cstate="print"/>
          <a:stretch>
            <a:fillRect/>
          </a:stretch>
        </p:blipFill>
        <p:spPr>
          <a:xfrm>
            <a:off x="232111" y="967140"/>
            <a:ext cx="7879270" cy="5658748"/>
          </a:xfrm>
          <a:prstGeom prst="rect">
            <a:avLst/>
          </a:prstGeom>
          <a:ln>
            <a:solidFill>
              <a:schemeClr val="accent1"/>
            </a:solidFill>
          </a:ln>
        </p:spPr>
      </p:pic>
      <p:pic>
        <p:nvPicPr>
          <p:cNvPr id="5" name="Picture 4"/>
          <p:cNvPicPr>
            <a:picLocks noChangeAspect="1"/>
          </p:cNvPicPr>
          <p:nvPr/>
        </p:nvPicPr>
        <p:blipFill>
          <a:blip r:embed="rId3" cstate="print"/>
          <a:stretch>
            <a:fillRect/>
          </a:stretch>
        </p:blipFill>
        <p:spPr>
          <a:xfrm>
            <a:off x="5317316" y="1308284"/>
            <a:ext cx="3342716" cy="1343484"/>
          </a:xfrm>
          <a:prstGeom prst="rect">
            <a:avLst/>
          </a:prstGeom>
          <a:ln>
            <a:solidFill>
              <a:schemeClr val="accent1"/>
            </a:solidFill>
          </a:ln>
        </p:spPr>
      </p:pic>
    </p:spTree>
    <p:extLst>
      <p:ext uri="{BB962C8B-B14F-4D97-AF65-F5344CB8AC3E}">
        <p14:creationId xmlns:p14="http://schemas.microsoft.com/office/powerpoint/2010/main" val="2243554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785" y="228599"/>
            <a:ext cx="7467600" cy="709575"/>
          </a:xfrm>
        </p:spPr>
        <p:txBody>
          <a:bodyPr>
            <a:normAutofit/>
          </a:bodyPr>
          <a:lstStyle/>
          <a:p>
            <a:pPr algn="ctr"/>
            <a:r>
              <a:rPr lang="en-US" dirty="0"/>
              <a:t>C – Pointer</a:t>
            </a:r>
          </a:p>
        </p:txBody>
      </p:sp>
      <p:sp>
        <p:nvSpPr>
          <p:cNvPr id="3" name="Content Placeholder 2"/>
          <p:cNvSpPr>
            <a:spLocks noGrp="1"/>
          </p:cNvSpPr>
          <p:nvPr>
            <p:ph idx="1"/>
          </p:nvPr>
        </p:nvSpPr>
        <p:spPr>
          <a:xfrm>
            <a:off x="228600" y="1343464"/>
            <a:ext cx="8458200" cy="4971530"/>
          </a:xfrm>
        </p:spPr>
        <p:txBody>
          <a:bodyPr>
            <a:normAutofit/>
          </a:bodyPr>
          <a:lstStyle/>
          <a:p>
            <a:pPr algn="just"/>
            <a:r>
              <a:rPr lang="en-US" dirty="0"/>
              <a:t>If you want to be proficient in the writing of code in the C programming language, you must have a thorough working knowledge of how to use pointers. </a:t>
            </a:r>
          </a:p>
          <a:p>
            <a:pPr algn="just"/>
            <a:r>
              <a:rPr lang="en-US" dirty="0"/>
              <a:t>Some C programming tasks are performed more easily with pointers, and other tasks, such as dynamic memory allocation, cannot be performed without using pointers. So it becomes necessary to learn pointers to become a perfect C programmer. </a:t>
            </a:r>
          </a:p>
          <a:p>
            <a:pPr algn="just"/>
            <a:r>
              <a:rPr lang="en-US" dirty="0"/>
              <a:t>As you know, every variable is a memory location and every memory location has its address defined which can be accessed using ampersand (&amp;) operator, which denotes an address in memory. Consider the following example, which will print the address of the variables defined:</a:t>
            </a:r>
          </a:p>
          <a:p>
            <a:pPr algn="just"/>
            <a:endParaRPr lang="en-US" dirty="0">
              <a:solidFill>
                <a:schemeClr val="accent2">
                  <a:lumMod val="75000"/>
                </a:schemeClr>
              </a:solidFill>
            </a:endParaRPr>
          </a:p>
          <a:p>
            <a:pPr lvl="1" algn="just"/>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7686"/>
            <a:ext cx="8229600" cy="639762"/>
          </a:xfrm>
        </p:spPr>
        <p:txBody>
          <a:bodyPr>
            <a:normAutofit fontScale="90000"/>
          </a:bodyPr>
          <a:lstStyle/>
          <a:p>
            <a:pPr algn="ctr"/>
            <a:r>
              <a:rPr lang="en-US" dirty="0"/>
              <a:t>Array of pointers</a:t>
            </a:r>
          </a:p>
        </p:txBody>
      </p:sp>
      <p:sp>
        <p:nvSpPr>
          <p:cNvPr id="3" name="Content Placeholder 2"/>
          <p:cNvSpPr>
            <a:spLocks noGrp="1"/>
          </p:cNvSpPr>
          <p:nvPr>
            <p:ph idx="1"/>
          </p:nvPr>
        </p:nvSpPr>
        <p:spPr>
          <a:xfrm>
            <a:off x="186396" y="699848"/>
            <a:ext cx="8610600" cy="1239148"/>
          </a:xfrm>
        </p:spPr>
        <p:txBody>
          <a:bodyPr/>
          <a:lstStyle/>
          <a:p>
            <a:pPr algn="just"/>
            <a:r>
              <a:rPr lang="en-US" dirty="0"/>
              <a:t>Before we understand the concept of arrays of pointers, let us consider the following example, which makes use of an array of 3 integers:</a:t>
            </a:r>
          </a:p>
        </p:txBody>
      </p:sp>
      <p:pic>
        <p:nvPicPr>
          <p:cNvPr id="1026" name="Picture 2"/>
          <p:cNvPicPr>
            <a:picLocks noChangeAspect="1" noChangeArrowheads="1"/>
          </p:cNvPicPr>
          <p:nvPr/>
        </p:nvPicPr>
        <p:blipFill>
          <a:blip r:embed="rId2" cstate="print"/>
          <a:srcRect/>
          <a:stretch>
            <a:fillRect/>
          </a:stretch>
        </p:blipFill>
        <p:spPr bwMode="auto">
          <a:xfrm>
            <a:off x="567395" y="1944855"/>
            <a:ext cx="7581567" cy="4684545"/>
          </a:xfrm>
          <a:prstGeom prst="rect">
            <a:avLst/>
          </a:prstGeom>
          <a:noFill/>
          <a:ln w="9525">
            <a:solidFill>
              <a:schemeClr val="accent1"/>
            </a:solid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5421920" y="2436052"/>
            <a:ext cx="3160143" cy="1066800"/>
          </a:xfrm>
          <a:prstGeom prst="rect">
            <a:avLst/>
          </a:prstGeom>
          <a:noFill/>
          <a:ln w="9525">
            <a:solidFill>
              <a:schemeClr val="accent1"/>
            </a:solid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563562"/>
          </a:xfrm>
        </p:spPr>
        <p:txBody>
          <a:bodyPr>
            <a:normAutofit fontScale="90000"/>
          </a:bodyPr>
          <a:lstStyle/>
          <a:p>
            <a:pPr algn="ctr"/>
            <a:r>
              <a:rPr lang="en-US" dirty="0"/>
              <a:t>Array of pointers</a:t>
            </a:r>
          </a:p>
        </p:txBody>
      </p:sp>
      <p:sp>
        <p:nvSpPr>
          <p:cNvPr id="3" name="Content Placeholder 2"/>
          <p:cNvSpPr>
            <a:spLocks noGrp="1"/>
          </p:cNvSpPr>
          <p:nvPr>
            <p:ph idx="1"/>
          </p:nvPr>
        </p:nvSpPr>
        <p:spPr>
          <a:xfrm>
            <a:off x="228600" y="1143000"/>
            <a:ext cx="8458200" cy="5330952"/>
          </a:xfrm>
        </p:spPr>
        <p:txBody>
          <a:bodyPr/>
          <a:lstStyle/>
          <a:p>
            <a:r>
              <a:rPr lang="en-US" dirty="0"/>
              <a:t>There may be a situation when we want to maintain an array, which can store pointers to an </a:t>
            </a:r>
            <a:r>
              <a:rPr lang="en-US" i="1" dirty="0" err="1"/>
              <a:t>int</a:t>
            </a:r>
            <a:r>
              <a:rPr lang="en-US" dirty="0"/>
              <a:t> or </a:t>
            </a:r>
            <a:r>
              <a:rPr lang="en-US" i="1" dirty="0"/>
              <a:t>char</a:t>
            </a:r>
            <a:r>
              <a:rPr lang="en-US" dirty="0"/>
              <a:t> or any other data type available. Following is the declaration of an array of pointers to an integer:</a:t>
            </a:r>
          </a:p>
          <a:p>
            <a:endParaRPr lang="en-US" dirty="0"/>
          </a:p>
          <a:p>
            <a:pPr>
              <a:buNone/>
            </a:pPr>
            <a:r>
              <a:rPr lang="en-US" dirty="0"/>
              <a:t>                                  </a:t>
            </a:r>
            <a:r>
              <a:rPr lang="en-US" i="1" dirty="0" err="1"/>
              <a:t>int</a:t>
            </a:r>
            <a:r>
              <a:rPr lang="en-US" dirty="0"/>
              <a:t> *</a:t>
            </a:r>
            <a:r>
              <a:rPr lang="en-US" dirty="0" err="1"/>
              <a:t>ptr</a:t>
            </a:r>
            <a:r>
              <a:rPr lang="en-US" dirty="0"/>
              <a:t>[ ];</a:t>
            </a:r>
          </a:p>
          <a:p>
            <a:pPr>
              <a:buNone/>
            </a:pPr>
            <a:endParaRPr lang="en-US" dirty="0"/>
          </a:p>
          <a:p>
            <a:pPr algn="just"/>
            <a:r>
              <a:rPr lang="en-US" dirty="0"/>
              <a:t>This declares </a:t>
            </a:r>
            <a:r>
              <a:rPr lang="en-US" b="1" dirty="0" err="1"/>
              <a:t>ptr</a:t>
            </a:r>
            <a:r>
              <a:rPr lang="en-US" dirty="0"/>
              <a:t> as an array of integer pointers. Thus, each element in </a:t>
            </a:r>
            <a:r>
              <a:rPr lang="en-US" dirty="0" err="1"/>
              <a:t>ptr</a:t>
            </a:r>
            <a:r>
              <a:rPr lang="en-US" dirty="0"/>
              <a:t>, now holds a pointer to an </a:t>
            </a:r>
            <a:r>
              <a:rPr lang="en-US" dirty="0" err="1"/>
              <a:t>int</a:t>
            </a:r>
            <a:r>
              <a:rPr lang="en-US" dirty="0"/>
              <a:t> value. Following example makes use of three integers, which will be stored in an array of pointers as follows: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74638"/>
            <a:ext cx="8153400" cy="563562"/>
          </a:xfrm>
        </p:spPr>
        <p:txBody>
          <a:bodyPr>
            <a:normAutofit fontScale="90000"/>
          </a:bodyPr>
          <a:lstStyle/>
          <a:p>
            <a:pPr algn="ctr"/>
            <a:r>
              <a:rPr lang="en-US" dirty="0"/>
              <a:t>Array of pointers</a:t>
            </a:r>
          </a:p>
        </p:txBody>
      </p:sp>
      <p:sp>
        <p:nvSpPr>
          <p:cNvPr id="3" name="Content Placeholder 2"/>
          <p:cNvSpPr>
            <a:spLocks noGrp="1"/>
          </p:cNvSpPr>
          <p:nvPr>
            <p:ph idx="1"/>
          </p:nvPr>
        </p:nvSpPr>
        <p:spPr>
          <a:xfrm>
            <a:off x="228600" y="981208"/>
            <a:ext cx="8534400" cy="914400"/>
          </a:xfrm>
        </p:spPr>
        <p:txBody>
          <a:bodyPr/>
          <a:lstStyle/>
          <a:p>
            <a:r>
              <a:rPr lang="en-US" dirty="0"/>
              <a:t>Following example makes use of three integers, which will be stored in an array of pointers as follows:</a:t>
            </a:r>
          </a:p>
        </p:txBody>
      </p:sp>
      <p:pic>
        <p:nvPicPr>
          <p:cNvPr id="2050" name="Picture 2"/>
          <p:cNvPicPr>
            <a:picLocks noChangeAspect="1" noChangeArrowheads="1"/>
          </p:cNvPicPr>
          <p:nvPr/>
        </p:nvPicPr>
        <p:blipFill>
          <a:blip r:embed="rId2" cstate="print"/>
          <a:srcRect/>
          <a:stretch>
            <a:fillRect/>
          </a:stretch>
        </p:blipFill>
        <p:spPr bwMode="auto">
          <a:xfrm>
            <a:off x="375139" y="1897956"/>
            <a:ext cx="6765577" cy="4579044"/>
          </a:xfrm>
          <a:prstGeom prst="rect">
            <a:avLst/>
          </a:prstGeom>
          <a:noFill/>
          <a:ln w="9525">
            <a:solidFill>
              <a:schemeClr val="accent1"/>
            </a:solid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5029200" y="2706856"/>
            <a:ext cx="3638939" cy="1143000"/>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20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4298"/>
            <a:ext cx="8077200" cy="563562"/>
          </a:xfrm>
        </p:spPr>
        <p:txBody>
          <a:bodyPr>
            <a:normAutofit fontScale="90000"/>
          </a:bodyPr>
          <a:lstStyle/>
          <a:p>
            <a:pPr algn="ctr"/>
            <a:r>
              <a:rPr lang="en-US" dirty="0"/>
              <a:t>Array of pointers</a:t>
            </a:r>
          </a:p>
        </p:txBody>
      </p:sp>
      <p:sp>
        <p:nvSpPr>
          <p:cNvPr id="3" name="Content Placeholder 2"/>
          <p:cNvSpPr>
            <a:spLocks noGrp="1"/>
          </p:cNvSpPr>
          <p:nvPr>
            <p:ph idx="1"/>
          </p:nvPr>
        </p:nvSpPr>
        <p:spPr>
          <a:xfrm>
            <a:off x="152400" y="812392"/>
            <a:ext cx="8686800" cy="838200"/>
          </a:xfrm>
        </p:spPr>
        <p:txBody>
          <a:bodyPr/>
          <a:lstStyle/>
          <a:p>
            <a:r>
              <a:rPr lang="en-US" dirty="0"/>
              <a:t>You can also use an array of pointers to character to store a list of strings as follows:</a:t>
            </a:r>
          </a:p>
        </p:txBody>
      </p:sp>
      <p:pic>
        <p:nvPicPr>
          <p:cNvPr id="3074" name="Picture 2"/>
          <p:cNvPicPr>
            <a:picLocks noChangeAspect="1" noChangeArrowheads="1"/>
          </p:cNvPicPr>
          <p:nvPr/>
        </p:nvPicPr>
        <p:blipFill>
          <a:blip r:embed="rId2" cstate="print"/>
          <a:srcRect/>
          <a:stretch>
            <a:fillRect/>
          </a:stretch>
        </p:blipFill>
        <p:spPr bwMode="auto">
          <a:xfrm>
            <a:off x="519331" y="1682259"/>
            <a:ext cx="6654150" cy="5049129"/>
          </a:xfrm>
          <a:prstGeom prst="rect">
            <a:avLst/>
          </a:prstGeom>
          <a:noFill/>
          <a:ln w="9525">
            <a:solidFill>
              <a:schemeClr val="accent1"/>
            </a:solid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4995204" y="2086700"/>
            <a:ext cx="3661172" cy="1143000"/>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20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ctr"/>
            <a:r>
              <a:rPr lang="en-US" dirty="0"/>
              <a:t>Pointer to Pointer</a:t>
            </a:r>
          </a:p>
        </p:txBody>
      </p:sp>
      <p:sp>
        <p:nvSpPr>
          <p:cNvPr id="3" name="Content Placeholder 2"/>
          <p:cNvSpPr>
            <a:spLocks noGrp="1"/>
          </p:cNvSpPr>
          <p:nvPr>
            <p:ph idx="1"/>
          </p:nvPr>
        </p:nvSpPr>
        <p:spPr>
          <a:xfrm>
            <a:off x="135984" y="1009344"/>
            <a:ext cx="8550816" cy="4873752"/>
          </a:xfrm>
        </p:spPr>
        <p:txBody>
          <a:bodyPr>
            <a:normAutofit lnSpcReduction="10000"/>
          </a:bodyPr>
          <a:lstStyle/>
          <a:p>
            <a:pPr algn="just"/>
            <a:r>
              <a:rPr lang="en-US" dirty="0"/>
              <a:t>A pointer to a pointer is a form of multiple indirection, or a chain of pointers. Normally, a pointer contains the address of a variable. When we define a pointer to a pointer, the first pointer contains the address of the second pointer, which points to the location that contains the actual value as shown below.</a:t>
            </a:r>
          </a:p>
          <a:p>
            <a:pPr algn="just"/>
            <a:endParaRPr lang="en-US" dirty="0"/>
          </a:p>
          <a:p>
            <a:pPr algn="just"/>
            <a:endParaRPr lang="en-US" dirty="0"/>
          </a:p>
          <a:p>
            <a:pPr algn="just"/>
            <a:endParaRPr lang="en-US" dirty="0"/>
          </a:p>
          <a:p>
            <a:pPr algn="just"/>
            <a:r>
              <a:rPr lang="en-US" dirty="0"/>
              <a:t>A variable that is a pointer to a pointer must be declared as such. This is done by placing an additional asterisk in front of its name. For example, following is the declaration to declare a pointer to a pointer of type </a:t>
            </a:r>
            <a:r>
              <a:rPr lang="en-US" i="1" dirty="0" err="1"/>
              <a:t>int</a:t>
            </a:r>
            <a:r>
              <a:rPr lang="en-US" dirty="0"/>
              <a:t>:</a:t>
            </a:r>
          </a:p>
        </p:txBody>
      </p:sp>
      <p:pic>
        <p:nvPicPr>
          <p:cNvPr id="4098" name="Picture 2" descr="Pointer to Pointer in C"/>
          <p:cNvPicPr>
            <a:picLocks noChangeAspect="1" noChangeArrowheads="1"/>
          </p:cNvPicPr>
          <p:nvPr/>
        </p:nvPicPr>
        <p:blipFill>
          <a:blip r:embed="rId2" cstate="print"/>
          <a:srcRect/>
          <a:stretch>
            <a:fillRect/>
          </a:stretch>
        </p:blipFill>
        <p:spPr bwMode="auto">
          <a:xfrm>
            <a:off x="1512280" y="3198052"/>
            <a:ext cx="5824015" cy="914400"/>
          </a:xfrm>
          <a:prstGeom prst="rect">
            <a:avLst/>
          </a:prstGeom>
          <a:noFill/>
        </p:spPr>
      </p:pic>
      <p:pic>
        <p:nvPicPr>
          <p:cNvPr id="4099" name="Picture 3"/>
          <p:cNvPicPr>
            <a:picLocks noChangeAspect="1" noChangeArrowheads="1"/>
          </p:cNvPicPr>
          <p:nvPr/>
        </p:nvPicPr>
        <p:blipFill>
          <a:blip r:embed="rId3" cstate="print"/>
          <a:srcRect/>
          <a:stretch>
            <a:fillRect/>
          </a:stretch>
        </p:blipFill>
        <p:spPr bwMode="auto">
          <a:xfrm>
            <a:off x="3324664" y="5839264"/>
            <a:ext cx="2053590" cy="533400"/>
          </a:xfrm>
          <a:prstGeom prst="rect">
            <a:avLst/>
          </a:prstGeom>
          <a:noFill/>
          <a:ln w="9525">
            <a:solidFill>
              <a:schemeClr val="accent1"/>
            </a:solid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ctr"/>
            <a:r>
              <a:rPr lang="en-US" dirty="0"/>
              <a:t>Pointer to Pointer</a:t>
            </a:r>
          </a:p>
        </p:txBody>
      </p:sp>
      <p:sp>
        <p:nvSpPr>
          <p:cNvPr id="3" name="Content Placeholder 2"/>
          <p:cNvSpPr>
            <a:spLocks noGrp="1"/>
          </p:cNvSpPr>
          <p:nvPr>
            <p:ph idx="1"/>
          </p:nvPr>
        </p:nvSpPr>
        <p:spPr>
          <a:xfrm>
            <a:off x="152400" y="854596"/>
            <a:ext cx="8686800" cy="1219200"/>
          </a:xfrm>
        </p:spPr>
        <p:txBody>
          <a:bodyPr>
            <a:normAutofit/>
          </a:bodyPr>
          <a:lstStyle/>
          <a:p>
            <a:r>
              <a:rPr lang="en-US" dirty="0"/>
              <a:t>When a target value is indirectly pointed to by a pointer to a pointer, accessing that value requires that the asterisk operator be applied twice, as is shown below in the example:</a:t>
            </a:r>
          </a:p>
        </p:txBody>
      </p:sp>
      <p:pic>
        <p:nvPicPr>
          <p:cNvPr id="34818" name="Picture 2"/>
          <p:cNvPicPr>
            <a:picLocks noChangeAspect="1" noChangeArrowheads="1"/>
          </p:cNvPicPr>
          <p:nvPr/>
        </p:nvPicPr>
        <p:blipFill>
          <a:blip r:embed="rId2" cstate="print"/>
          <a:srcRect/>
          <a:stretch>
            <a:fillRect/>
          </a:stretch>
        </p:blipFill>
        <p:spPr bwMode="auto">
          <a:xfrm>
            <a:off x="513471" y="2048008"/>
            <a:ext cx="5658729" cy="4611798"/>
          </a:xfrm>
          <a:prstGeom prst="rect">
            <a:avLst/>
          </a:prstGeom>
          <a:noFill/>
          <a:ln w="9525">
            <a:solidFill>
              <a:schemeClr val="accent1"/>
            </a:solidFill>
            <a:miter lim="800000"/>
            <a:headEnd/>
            <a:tailEnd/>
          </a:ln>
        </p:spPr>
      </p:pic>
      <p:pic>
        <p:nvPicPr>
          <p:cNvPr id="34819" name="Picture 3"/>
          <p:cNvPicPr>
            <a:picLocks noChangeAspect="1" noChangeArrowheads="1"/>
          </p:cNvPicPr>
          <p:nvPr/>
        </p:nvPicPr>
        <p:blipFill>
          <a:blip r:embed="rId3" cstate="print"/>
          <a:srcRect/>
          <a:stretch>
            <a:fillRect/>
          </a:stretch>
        </p:blipFill>
        <p:spPr bwMode="auto">
          <a:xfrm>
            <a:off x="4240840" y="2567340"/>
            <a:ext cx="4419600" cy="914400"/>
          </a:xfrm>
          <a:prstGeom prst="rect">
            <a:avLst/>
          </a:prstGeom>
          <a:noFill/>
          <a:ln w="9525">
            <a:solidFill>
              <a:schemeClr val="accent1"/>
            </a:solid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63562"/>
          </a:xfrm>
        </p:spPr>
        <p:txBody>
          <a:bodyPr>
            <a:normAutofit fontScale="90000"/>
          </a:bodyPr>
          <a:lstStyle/>
          <a:p>
            <a:pPr algn="ctr"/>
            <a:r>
              <a:rPr lang="en-US" dirty="0"/>
              <a:t>Passing pointers to functions</a:t>
            </a:r>
          </a:p>
        </p:txBody>
      </p:sp>
      <p:sp>
        <p:nvSpPr>
          <p:cNvPr id="3" name="Content Placeholder 2"/>
          <p:cNvSpPr>
            <a:spLocks noGrp="1"/>
          </p:cNvSpPr>
          <p:nvPr>
            <p:ph idx="1"/>
          </p:nvPr>
        </p:nvSpPr>
        <p:spPr>
          <a:xfrm>
            <a:off x="228600" y="838200"/>
            <a:ext cx="8458200" cy="1524000"/>
          </a:xfrm>
        </p:spPr>
        <p:txBody>
          <a:bodyPr>
            <a:normAutofit fontScale="85000" lnSpcReduction="20000"/>
          </a:bodyPr>
          <a:lstStyle/>
          <a:p>
            <a:pPr algn="just"/>
            <a:r>
              <a:rPr lang="en-US" dirty="0"/>
              <a:t>C programming language allows you to pass a pointer to a function. To do so, simply declare the function parameter as a pointer type.</a:t>
            </a:r>
          </a:p>
          <a:p>
            <a:pPr algn="just"/>
            <a:r>
              <a:rPr lang="en-US" dirty="0"/>
              <a:t>Following is a simple example where we pass an unsigned long pointer to a function and change the value inside the function which reflects back in the calling function:</a:t>
            </a:r>
          </a:p>
        </p:txBody>
      </p:sp>
      <p:pic>
        <p:nvPicPr>
          <p:cNvPr id="35842" name="Picture 2"/>
          <p:cNvPicPr>
            <a:picLocks noChangeAspect="1" noChangeArrowheads="1"/>
          </p:cNvPicPr>
          <p:nvPr/>
        </p:nvPicPr>
        <p:blipFill>
          <a:blip r:embed="rId2" cstate="print"/>
          <a:srcRect/>
          <a:stretch>
            <a:fillRect/>
          </a:stretch>
        </p:blipFill>
        <p:spPr bwMode="auto">
          <a:xfrm>
            <a:off x="609600" y="2209800"/>
            <a:ext cx="3810000" cy="4447042"/>
          </a:xfrm>
          <a:prstGeom prst="rect">
            <a:avLst/>
          </a:prstGeom>
          <a:noFill/>
          <a:ln w="9525">
            <a:solidFill>
              <a:schemeClr val="accent1"/>
            </a:solidFill>
            <a:miter lim="800000"/>
            <a:headEnd/>
            <a:tailEnd/>
          </a:ln>
        </p:spPr>
      </p:pic>
      <p:pic>
        <p:nvPicPr>
          <p:cNvPr id="35843" name="Picture 3"/>
          <p:cNvPicPr>
            <a:picLocks noChangeAspect="1" noChangeArrowheads="1"/>
          </p:cNvPicPr>
          <p:nvPr/>
        </p:nvPicPr>
        <p:blipFill>
          <a:blip r:embed="rId3" cstate="print"/>
          <a:srcRect/>
          <a:stretch>
            <a:fillRect/>
          </a:stretch>
        </p:blipFill>
        <p:spPr bwMode="auto">
          <a:xfrm>
            <a:off x="4648200" y="3733800"/>
            <a:ext cx="3828143" cy="381000"/>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fade">
                                      <p:cBhvr>
                                        <p:cTn id="7" dur="2000"/>
                                        <p:tgtEl>
                                          <p:spTgt spid="35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18044" y="45716"/>
            <a:ext cx="8468756" cy="563562"/>
          </a:xfrm>
        </p:spPr>
        <p:txBody>
          <a:bodyPr>
            <a:normAutofit fontScale="90000"/>
          </a:bodyPr>
          <a:lstStyle/>
          <a:p>
            <a:pPr algn="ctr"/>
            <a:r>
              <a:rPr lang="en-US" dirty="0"/>
              <a:t>Passing pointers to functions</a:t>
            </a:r>
          </a:p>
        </p:txBody>
      </p:sp>
      <p:sp>
        <p:nvSpPr>
          <p:cNvPr id="3" name="Content Placeholder 2"/>
          <p:cNvSpPr>
            <a:spLocks noGrp="1"/>
          </p:cNvSpPr>
          <p:nvPr>
            <p:ph idx="1"/>
          </p:nvPr>
        </p:nvSpPr>
        <p:spPr>
          <a:xfrm>
            <a:off x="116056" y="699848"/>
            <a:ext cx="4114800" cy="1558016"/>
          </a:xfrm>
        </p:spPr>
        <p:txBody>
          <a:bodyPr>
            <a:normAutofit/>
          </a:bodyPr>
          <a:lstStyle/>
          <a:p>
            <a:r>
              <a:rPr lang="en-US" dirty="0"/>
              <a:t>The function, which can accept a pointer, can also accept an array as shown in the following example:</a:t>
            </a:r>
          </a:p>
        </p:txBody>
      </p:sp>
      <p:pic>
        <p:nvPicPr>
          <p:cNvPr id="36866" name="Picture 2"/>
          <p:cNvPicPr>
            <a:picLocks noChangeAspect="1" noChangeArrowheads="1"/>
          </p:cNvPicPr>
          <p:nvPr/>
        </p:nvPicPr>
        <p:blipFill>
          <a:blip r:embed="rId2" cstate="print"/>
          <a:srcRect/>
          <a:stretch>
            <a:fillRect/>
          </a:stretch>
        </p:blipFill>
        <p:spPr bwMode="auto">
          <a:xfrm>
            <a:off x="4421948" y="788239"/>
            <a:ext cx="4032740" cy="5933226"/>
          </a:xfrm>
          <a:prstGeom prst="rect">
            <a:avLst/>
          </a:prstGeom>
          <a:noFill/>
          <a:ln w="9525">
            <a:solidFill>
              <a:schemeClr val="accent1"/>
            </a:solidFill>
            <a:miter lim="800000"/>
            <a:headEnd/>
            <a:tailEnd/>
          </a:ln>
        </p:spPr>
      </p:pic>
      <p:pic>
        <p:nvPicPr>
          <p:cNvPr id="36867" name="Picture 3"/>
          <p:cNvPicPr>
            <a:picLocks noChangeAspect="1" noChangeArrowheads="1"/>
          </p:cNvPicPr>
          <p:nvPr/>
        </p:nvPicPr>
        <p:blipFill>
          <a:blip r:embed="rId3" cstate="print"/>
          <a:srcRect/>
          <a:stretch>
            <a:fillRect/>
          </a:stretch>
        </p:blipFill>
        <p:spPr bwMode="auto">
          <a:xfrm>
            <a:off x="501752" y="3657600"/>
            <a:ext cx="3403600" cy="304800"/>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867"/>
                                        </p:tgtEl>
                                        <p:attrNameLst>
                                          <p:attrName>style.visibility</p:attrName>
                                        </p:attrNameLst>
                                      </p:cBhvr>
                                      <p:to>
                                        <p:strVal val="visible"/>
                                      </p:to>
                                    </p:set>
                                    <p:animEffect transition="in" filter="fade">
                                      <p:cBhvr>
                                        <p:cTn id="7" dur="2000"/>
                                        <p:tgtEl>
                                          <p:spTgt spid="36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ctr"/>
            <a:r>
              <a:rPr lang="en-US" dirty="0"/>
              <a:t>Return pointer from functions</a:t>
            </a:r>
          </a:p>
        </p:txBody>
      </p:sp>
      <p:sp>
        <p:nvSpPr>
          <p:cNvPr id="3" name="Content Placeholder 2"/>
          <p:cNvSpPr>
            <a:spLocks noGrp="1"/>
          </p:cNvSpPr>
          <p:nvPr>
            <p:ph idx="1"/>
          </p:nvPr>
        </p:nvSpPr>
        <p:spPr>
          <a:xfrm>
            <a:off x="133636" y="953072"/>
            <a:ext cx="8553164" cy="5371528"/>
          </a:xfrm>
        </p:spPr>
        <p:txBody>
          <a:bodyPr>
            <a:normAutofit lnSpcReduction="10000"/>
          </a:bodyPr>
          <a:lstStyle/>
          <a:p>
            <a:r>
              <a:rPr lang="en-US" dirty="0"/>
              <a:t>C allows us to return a pointer from a function. To do so, you would have to declare a function returning a pointer as in the following example:</a:t>
            </a:r>
          </a:p>
          <a:p>
            <a:endParaRPr lang="en-US" dirty="0"/>
          </a:p>
          <a:p>
            <a:endParaRPr lang="en-US" dirty="0"/>
          </a:p>
          <a:p>
            <a:endParaRPr lang="en-US" dirty="0"/>
          </a:p>
          <a:p>
            <a:endParaRPr lang="en-US" dirty="0"/>
          </a:p>
          <a:p>
            <a:endParaRPr lang="en-US" dirty="0"/>
          </a:p>
          <a:p>
            <a:endParaRPr lang="en-US" dirty="0"/>
          </a:p>
          <a:p>
            <a:r>
              <a:rPr lang="en-US" dirty="0"/>
              <a:t>Second point to remember is that, it is not good idea to return the address of a local variable to outside of the function so you would have to define the local variable as </a:t>
            </a:r>
            <a:r>
              <a:rPr lang="en-US" b="1" dirty="0"/>
              <a:t>static</a:t>
            </a:r>
            <a:r>
              <a:rPr lang="en-US" dirty="0"/>
              <a:t> variable.</a:t>
            </a:r>
          </a:p>
        </p:txBody>
      </p:sp>
      <p:pic>
        <p:nvPicPr>
          <p:cNvPr id="37890" name="Picture 2"/>
          <p:cNvPicPr>
            <a:picLocks noChangeAspect="1" noChangeArrowheads="1"/>
          </p:cNvPicPr>
          <p:nvPr/>
        </p:nvPicPr>
        <p:blipFill>
          <a:blip r:embed="rId2" cstate="print"/>
          <a:srcRect/>
          <a:stretch>
            <a:fillRect/>
          </a:stretch>
        </p:blipFill>
        <p:spPr bwMode="auto">
          <a:xfrm>
            <a:off x="3174612" y="2488812"/>
            <a:ext cx="2286000" cy="1637731"/>
          </a:xfrm>
          <a:prstGeom prst="rect">
            <a:avLst/>
          </a:prstGeom>
          <a:noFill/>
          <a:ln w="9525">
            <a:solidFill>
              <a:schemeClr val="accent1"/>
            </a:solid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76162"/>
            <a:ext cx="8229600" cy="563562"/>
          </a:xfrm>
        </p:spPr>
        <p:txBody>
          <a:bodyPr>
            <a:normAutofit fontScale="90000"/>
          </a:bodyPr>
          <a:lstStyle/>
          <a:p>
            <a:pPr algn="ctr"/>
            <a:r>
              <a:rPr lang="en-US" dirty="0"/>
              <a:t>Return pointer from functions</a:t>
            </a:r>
          </a:p>
        </p:txBody>
      </p:sp>
      <p:sp>
        <p:nvSpPr>
          <p:cNvPr id="3" name="Content Placeholder 2"/>
          <p:cNvSpPr>
            <a:spLocks noGrp="1"/>
          </p:cNvSpPr>
          <p:nvPr>
            <p:ph idx="1"/>
          </p:nvPr>
        </p:nvSpPr>
        <p:spPr>
          <a:xfrm>
            <a:off x="150052" y="821784"/>
            <a:ext cx="4117148" cy="2155876"/>
          </a:xfrm>
        </p:spPr>
        <p:txBody>
          <a:bodyPr>
            <a:normAutofit fontScale="92500"/>
          </a:bodyPr>
          <a:lstStyle/>
          <a:p>
            <a:pPr algn="just"/>
            <a:r>
              <a:rPr lang="en-US" dirty="0"/>
              <a:t>Consider the following function which will generate 10 random numbers and return them using an array name which represents a pointer i.e., address of first array element.</a:t>
            </a:r>
          </a:p>
        </p:txBody>
      </p:sp>
      <p:pic>
        <p:nvPicPr>
          <p:cNvPr id="38914" name="Picture 2"/>
          <p:cNvPicPr>
            <a:picLocks noChangeAspect="1" noChangeArrowheads="1"/>
          </p:cNvPicPr>
          <p:nvPr/>
        </p:nvPicPr>
        <p:blipFill>
          <a:blip r:embed="rId2" cstate="print"/>
          <a:srcRect/>
          <a:stretch>
            <a:fillRect/>
          </a:stretch>
        </p:blipFill>
        <p:spPr bwMode="auto">
          <a:xfrm>
            <a:off x="4572000" y="914400"/>
            <a:ext cx="4114800" cy="5751988"/>
          </a:xfrm>
          <a:prstGeom prst="rect">
            <a:avLst/>
          </a:prstGeom>
          <a:noFill/>
          <a:ln w="9525">
            <a:solidFill>
              <a:schemeClr val="accent1"/>
            </a:solidFill>
            <a:miter lim="800000"/>
            <a:headEnd/>
            <a:tailEnd/>
          </a:ln>
        </p:spPr>
      </p:pic>
      <p:pic>
        <p:nvPicPr>
          <p:cNvPr id="38915" name="Picture 3"/>
          <p:cNvPicPr>
            <a:picLocks noChangeAspect="1" noChangeArrowheads="1"/>
          </p:cNvPicPr>
          <p:nvPr/>
        </p:nvPicPr>
        <p:blipFill>
          <a:blip r:embed="rId3" cstate="print"/>
          <a:srcRect/>
          <a:stretch>
            <a:fillRect/>
          </a:stretch>
        </p:blipFill>
        <p:spPr bwMode="auto">
          <a:xfrm>
            <a:off x="1219200" y="2943664"/>
            <a:ext cx="2057400" cy="3735161"/>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fade">
                                      <p:cBhvr>
                                        <p:cTn id="7" dur="2000"/>
                                        <p:tgtEl>
                                          <p:spTgt spid="38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2" cstate="print"/>
          <a:srcRect/>
          <a:stretch>
            <a:fillRect/>
          </a:stretch>
        </p:blipFill>
        <p:spPr bwMode="auto">
          <a:xfrm>
            <a:off x="358724" y="1187531"/>
            <a:ext cx="7402864" cy="3613069"/>
          </a:xfrm>
          <a:prstGeom prst="rect">
            <a:avLst/>
          </a:prstGeom>
          <a:noFill/>
          <a:ln w="9525">
            <a:solidFill>
              <a:schemeClr val="accent1"/>
            </a:solidFill>
            <a:miter lim="800000"/>
            <a:headEnd/>
            <a:tailEnd/>
          </a:ln>
        </p:spPr>
      </p:pic>
      <p:pic>
        <p:nvPicPr>
          <p:cNvPr id="39939" name="Picture 3"/>
          <p:cNvPicPr>
            <a:picLocks noChangeAspect="1" noChangeArrowheads="1"/>
          </p:cNvPicPr>
          <p:nvPr/>
        </p:nvPicPr>
        <p:blipFill>
          <a:blip r:embed="rId3" cstate="print"/>
          <a:srcRect/>
          <a:stretch>
            <a:fillRect/>
          </a:stretch>
        </p:blipFill>
        <p:spPr bwMode="auto">
          <a:xfrm>
            <a:off x="3657600" y="1524000"/>
            <a:ext cx="4982135" cy="685800"/>
          </a:xfrm>
          <a:prstGeom prst="rect">
            <a:avLst/>
          </a:prstGeom>
          <a:noFill/>
          <a:ln w="9525">
            <a:solidFill>
              <a:schemeClr val="accent1"/>
            </a:solidFill>
            <a:miter lim="800000"/>
            <a:headEnd/>
            <a:tailEnd/>
          </a:ln>
        </p:spPr>
      </p:pic>
      <p:sp>
        <p:nvSpPr>
          <p:cNvPr id="7" name="Title 1"/>
          <p:cNvSpPr>
            <a:spLocks noGrp="1"/>
          </p:cNvSpPr>
          <p:nvPr>
            <p:ph type="title"/>
          </p:nvPr>
        </p:nvSpPr>
        <p:spPr>
          <a:xfrm>
            <a:off x="552785" y="228599"/>
            <a:ext cx="7467600" cy="709575"/>
          </a:xfrm>
        </p:spPr>
        <p:txBody>
          <a:bodyPr>
            <a:normAutofit/>
          </a:bodyPr>
          <a:lstStyle/>
          <a:p>
            <a:pPr algn="ctr"/>
            <a:r>
              <a:rPr lang="en-US" dirty="0"/>
              <a:t>C – Pointer</a:t>
            </a:r>
          </a:p>
        </p:txBody>
      </p:sp>
      <p:sp>
        <p:nvSpPr>
          <p:cNvPr id="8" name="Rectangle 7"/>
          <p:cNvSpPr/>
          <p:nvPr/>
        </p:nvSpPr>
        <p:spPr>
          <a:xfrm>
            <a:off x="228600" y="4928376"/>
            <a:ext cx="8610600" cy="1200329"/>
          </a:xfrm>
          <a:prstGeom prst="rect">
            <a:avLst/>
          </a:prstGeom>
        </p:spPr>
        <p:txBody>
          <a:bodyPr wrap="square">
            <a:spAutoFit/>
          </a:bodyPr>
          <a:lstStyle/>
          <a:p>
            <a:r>
              <a:rPr lang="en-US" sz="2400" dirty="0"/>
              <a:t>So you understood what is memory address and how to access it, so base of the concept is over. Now let us see what is a pointer.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939"/>
                                        </p:tgtEl>
                                        <p:attrNameLst>
                                          <p:attrName>style.visibility</p:attrName>
                                        </p:attrNameLst>
                                      </p:cBhvr>
                                      <p:to>
                                        <p:strVal val="visible"/>
                                      </p:to>
                                    </p:set>
                                    <p:animEffect transition="in" filter="fade">
                                      <p:cBhvr>
                                        <p:cTn id="7" dur="2000"/>
                                        <p:tgtEl>
                                          <p:spTgt spid="39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785" y="228599"/>
            <a:ext cx="7467600" cy="709575"/>
          </a:xfrm>
        </p:spPr>
        <p:txBody>
          <a:bodyPr>
            <a:normAutofit/>
          </a:bodyPr>
          <a:lstStyle/>
          <a:p>
            <a:pPr algn="ctr"/>
            <a:r>
              <a:rPr lang="en-US" dirty="0"/>
              <a:t>What is Pointer?</a:t>
            </a:r>
          </a:p>
        </p:txBody>
      </p:sp>
      <p:sp>
        <p:nvSpPr>
          <p:cNvPr id="3" name="Content Placeholder 2"/>
          <p:cNvSpPr>
            <a:spLocks noGrp="1"/>
          </p:cNvSpPr>
          <p:nvPr>
            <p:ph idx="1"/>
          </p:nvPr>
        </p:nvSpPr>
        <p:spPr>
          <a:xfrm>
            <a:off x="228600" y="1153120"/>
            <a:ext cx="8458200" cy="5400080"/>
          </a:xfrm>
        </p:spPr>
        <p:txBody>
          <a:bodyPr>
            <a:normAutofit fontScale="92500" lnSpcReduction="10000"/>
          </a:bodyPr>
          <a:lstStyle/>
          <a:p>
            <a:pPr algn="just"/>
            <a:r>
              <a:rPr lang="en-US" dirty="0"/>
              <a:t>A </a:t>
            </a:r>
            <a:r>
              <a:rPr lang="en-US" b="1" dirty="0"/>
              <a:t>pointer</a:t>
            </a:r>
            <a:r>
              <a:rPr lang="en-US" dirty="0"/>
              <a:t> is a variable whose value is the address of another variable, i.e., direct address of the memory location. Like any variable or constant, you must declare a pointer before you can use it to store any variable address. </a:t>
            </a:r>
          </a:p>
          <a:p>
            <a:pPr algn="just"/>
            <a:r>
              <a:rPr lang="en-US" dirty="0"/>
              <a:t>The general form of a pointer variable declaration is:</a:t>
            </a:r>
          </a:p>
          <a:p>
            <a:pPr algn="just"/>
            <a:endParaRPr lang="en-US" dirty="0">
              <a:solidFill>
                <a:schemeClr val="accent2">
                  <a:lumMod val="75000"/>
                </a:schemeClr>
              </a:solidFill>
            </a:endParaRPr>
          </a:p>
          <a:p>
            <a:pPr marL="0" indent="0" algn="ctr">
              <a:buNone/>
            </a:pPr>
            <a:r>
              <a:rPr lang="en-US" i="1" dirty="0" err="1">
                <a:solidFill>
                  <a:schemeClr val="accent2">
                    <a:lumMod val="75000"/>
                  </a:schemeClr>
                </a:solidFill>
              </a:rPr>
              <a:t>dataType</a:t>
            </a:r>
            <a:r>
              <a:rPr lang="en-US" dirty="0"/>
              <a:t>  *</a:t>
            </a:r>
            <a:r>
              <a:rPr lang="en-US" dirty="0" err="1"/>
              <a:t>var_name</a:t>
            </a:r>
            <a:r>
              <a:rPr lang="en-US" dirty="0"/>
              <a:t>;</a:t>
            </a:r>
          </a:p>
          <a:p>
            <a:pPr algn="just"/>
            <a:r>
              <a:rPr lang="en-US" dirty="0"/>
              <a:t>Here, </a:t>
            </a:r>
          </a:p>
          <a:p>
            <a:pPr lvl="1" algn="just"/>
            <a:r>
              <a:rPr lang="en-US" b="1" i="1" dirty="0" err="1"/>
              <a:t>dataType</a:t>
            </a:r>
            <a:r>
              <a:rPr lang="en-US" dirty="0"/>
              <a:t> is the pointer's base type; it must be a valid C data type(i.e., </a:t>
            </a:r>
            <a:r>
              <a:rPr lang="en-US" dirty="0" err="1"/>
              <a:t>int</a:t>
            </a:r>
            <a:r>
              <a:rPr lang="en-US" dirty="0"/>
              <a:t>, float, char </a:t>
            </a:r>
            <a:r>
              <a:rPr lang="en-US" dirty="0" err="1"/>
              <a:t>etc</a:t>
            </a:r>
            <a:r>
              <a:rPr lang="en-US" dirty="0"/>
              <a:t>).</a:t>
            </a:r>
          </a:p>
          <a:p>
            <a:pPr lvl="1" algn="just"/>
            <a:r>
              <a:rPr lang="en-US" b="1" dirty="0" err="1"/>
              <a:t>var_name</a:t>
            </a:r>
            <a:r>
              <a:rPr lang="en-US" dirty="0"/>
              <a:t> is the name of the pointer variable. </a:t>
            </a:r>
          </a:p>
          <a:p>
            <a:pPr lvl="1" algn="just"/>
            <a:r>
              <a:rPr lang="en-US" dirty="0"/>
              <a:t>The asterisk * you used to declare a pointer is the same asterisk that you use for multiplication. However, in this statement the asterisk is being used to designate a variable as a pointer. </a:t>
            </a:r>
          </a:p>
        </p:txBody>
      </p:sp>
    </p:spTree>
    <p:extLst>
      <p:ext uri="{BB962C8B-B14F-4D97-AF65-F5344CB8AC3E}">
        <p14:creationId xmlns:p14="http://schemas.microsoft.com/office/powerpoint/2010/main" val="3099871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088"/>
            <a:ext cx="8229600" cy="792162"/>
          </a:xfrm>
        </p:spPr>
        <p:txBody>
          <a:bodyPr/>
          <a:lstStyle/>
          <a:p>
            <a:pPr algn="ctr"/>
            <a:r>
              <a:rPr lang="en-US" dirty="0"/>
              <a:t>Pointer</a:t>
            </a:r>
          </a:p>
        </p:txBody>
      </p:sp>
      <p:sp>
        <p:nvSpPr>
          <p:cNvPr id="3" name="Content Placeholder 2"/>
          <p:cNvSpPr>
            <a:spLocks noGrp="1"/>
          </p:cNvSpPr>
          <p:nvPr>
            <p:ph idx="1"/>
          </p:nvPr>
        </p:nvSpPr>
        <p:spPr>
          <a:xfrm>
            <a:off x="115825" y="1173179"/>
            <a:ext cx="8229600" cy="731821"/>
          </a:xfrm>
        </p:spPr>
        <p:txBody>
          <a:bodyPr>
            <a:normAutofit/>
          </a:bodyPr>
          <a:lstStyle/>
          <a:p>
            <a:pPr algn="just"/>
            <a:r>
              <a:rPr lang="en-US" dirty="0"/>
              <a:t>Following are the valid pointer declaration:</a:t>
            </a:r>
            <a:endParaRPr lang="en-US" sz="2400" dirty="0"/>
          </a:p>
        </p:txBody>
      </p:sp>
      <p:sp>
        <p:nvSpPr>
          <p:cNvPr id="7" name="Content Placeholder 2"/>
          <p:cNvSpPr txBox="1">
            <a:spLocks/>
          </p:cNvSpPr>
          <p:nvPr/>
        </p:nvSpPr>
        <p:spPr>
          <a:xfrm>
            <a:off x="448992" y="3892060"/>
            <a:ext cx="8314008" cy="2613096"/>
          </a:xfrm>
          <a:prstGeom prst="rect">
            <a:avLst/>
          </a:prstGeom>
        </p:spPr>
        <p:txBody>
          <a:bodyPr vert="horz" lIns="91440" tIns="45720" rIns="91440" bIns="45720" rtlCol="0">
            <a:noAutofit/>
          </a:bodyPr>
          <a:lstStyle/>
          <a:p>
            <a:pPr marL="274320" lvl="0" indent="-274320" algn="just">
              <a:spcBef>
                <a:spcPts val="600"/>
              </a:spcBef>
              <a:buClr>
                <a:schemeClr val="accent1"/>
              </a:buClr>
              <a:buSzPct val="70000"/>
              <a:buFont typeface="Wingdings"/>
              <a:buChar char=""/>
            </a:pPr>
            <a:endParaRPr lang="en-US" sz="2400" dirty="0"/>
          </a:p>
        </p:txBody>
      </p:sp>
      <p:pic>
        <p:nvPicPr>
          <p:cNvPr id="5" name="Picture 4"/>
          <p:cNvPicPr>
            <a:picLocks noChangeAspect="1"/>
          </p:cNvPicPr>
          <p:nvPr/>
        </p:nvPicPr>
        <p:blipFill>
          <a:blip r:embed="rId2" cstate="print"/>
          <a:stretch>
            <a:fillRect/>
          </a:stretch>
        </p:blipFill>
        <p:spPr>
          <a:xfrm>
            <a:off x="550590" y="1934505"/>
            <a:ext cx="8077200" cy="1524000"/>
          </a:xfrm>
          <a:prstGeom prst="rect">
            <a:avLst/>
          </a:prstGeom>
          <a:ln>
            <a:solidFill>
              <a:schemeClr val="accent1"/>
            </a:solidFill>
          </a:ln>
        </p:spPr>
      </p:pic>
      <p:sp>
        <p:nvSpPr>
          <p:cNvPr id="8" name="Content Placeholder 2"/>
          <p:cNvSpPr txBox="1">
            <a:spLocks/>
          </p:cNvSpPr>
          <p:nvPr/>
        </p:nvSpPr>
        <p:spPr>
          <a:xfrm>
            <a:off x="118020" y="3797134"/>
            <a:ext cx="8568780" cy="2451266"/>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gn="just"/>
            <a:r>
              <a:rPr lang="en-US" dirty="0"/>
              <a:t>The actual data type of the value of all pointers, whether integer, float, character, or otherwise, is the same, a </a:t>
            </a:r>
            <a:r>
              <a:rPr lang="en-US" i="1" dirty="0"/>
              <a:t>long hexadecimal</a:t>
            </a:r>
            <a:r>
              <a:rPr lang="en-US" dirty="0"/>
              <a:t> number that represents a memory address. </a:t>
            </a:r>
          </a:p>
          <a:p>
            <a:pPr algn="just"/>
            <a:r>
              <a:rPr lang="en-US" dirty="0"/>
              <a:t>The only difference between pointers of different data types is the data type of the variable or constant that the pointer points to.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7123"/>
            <a:ext cx="8229600" cy="792162"/>
          </a:xfrm>
        </p:spPr>
        <p:txBody>
          <a:bodyPr/>
          <a:lstStyle/>
          <a:p>
            <a:pPr algn="ctr"/>
            <a:r>
              <a:rPr lang="en-US" dirty="0"/>
              <a:t>How to use Pointers?</a:t>
            </a:r>
          </a:p>
        </p:txBody>
      </p:sp>
      <p:sp>
        <p:nvSpPr>
          <p:cNvPr id="3" name="Content Placeholder 2"/>
          <p:cNvSpPr>
            <a:spLocks noGrp="1"/>
          </p:cNvSpPr>
          <p:nvPr>
            <p:ph idx="1"/>
          </p:nvPr>
        </p:nvSpPr>
        <p:spPr>
          <a:xfrm>
            <a:off x="225064" y="1050284"/>
            <a:ext cx="8537935" cy="5198116"/>
          </a:xfrm>
        </p:spPr>
        <p:txBody>
          <a:bodyPr>
            <a:normAutofit fontScale="92500"/>
          </a:bodyPr>
          <a:lstStyle/>
          <a:p>
            <a:pPr algn="just"/>
            <a:r>
              <a:rPr lang="en-US" dirty="0"/>
              <a:t>There are few important operations, which we will do with the help of pointers very frequently. </a:t>
            </a:r>
          </a:p>
          <a:p>
            <a:pPr marL="822960" lvl="1" indent="-457200" algn="just">
              <a:buFont typeface="+mj-ea"/>
              <a:buAutoNum type="circleNumDbPlain"/>
            </a:pPr>
            <a:r>
              <a:rPr lang="en-US" dirty="0"/>
              <a:t>we define a pointer variable </a:t>
            </a:r>
          </a:p>
          <a:p>
            <a:pPr marL="822960" lvl="1" indent="-457200" algn="just">
              <a:buFont typeface="+mj-ea"/>
              <a:buAutoNum type="circleNumDbPlain"/>
            </a:pPr>
            <a:r>
              <a:rPr lang="en-US" dirty="0"/>
              <a:t>assign the address of a variable to a pointer and </a:t>
            </a:r>
          </a:p>
          <a:p>
            <a:pPr marL="822960" lvl="1" indent="-457200" algn="just">
              <a:buFont typeface="+mj-ea"/>
              <a:buAutoNum type="circleNumDbPlain"/>
            </a:pPr>
            <a:r>
              <a:rPr lang="en-US" dirty="0"/>
              <a:t>finally access the value at the address available in the pointer variable by dereferencing. </a:t>
            </a:r>
          </a:p>
          <a:p>
            <a:pPr algn="just"/>
            <a:r>
              <a:rPr lang="en-US" dirty="0"/>
              <a:t>Dereferencing is done by using unary operator </a:t>
            </a:r>
            <a:r>
              <a:rPr lang="en-US" b="1" dirty="0"/>
              <a:t>*</a:t>
            </a:r>
            <a:r>
              <a:rPr lang="en-US" dirty="0"/>
              <a:t> that returns the value of the variable located at the address specified by its operand. </a:t>
            </a:r>
          </a:p>
          <a:p>
            <a:pPr algn="just"/>
            <a:r>
              <a:rPr lang="en-US" dirty="0"/>
              <a:t>Dereferencing a pointer means getting the value stored in the memory at the address which the pointer “points” to. </a:t>
            </a:r>
          </a:p>
          <a:p>
            <a:pPr algn="just"/>
            <a:r>
              <a:rPr lang="en-US" dirty="0"/>
              <a:t>The * is the value-at-address operator, also called the indirection operator. It is used both when declaring a pointer and when dereferencing a pointer. </a:t>
            </a:r>
            <a:endParaRPr lang="en-US" sz="2400" dirty="0"/>
          </a:p>
        </p:txBody>
      </p:sp>
    </p:spTree>
    <p:extLst>
      <p:ext uri="{BB962C8B-B14F-4D97-AF65-F5344CB8AC3E}">
        <p14:creationId xmlns:p14="http://schemas.microsoft.com/office/powerpoint/2010/main" val="1090924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5398"/>
            <a:ext cx="8229600" cy="596602"/>
          </a:xfrm>
        </p:spPr>
        <p:txBody>
          <a:bodyPr>
            <a:normAutofit fontScale="90000"/>
          </a:bodyPr>
          <a:lstStyle/>
          <a:p>
            <a:pPr algn="ctr"/>
            <a:r>
              <a:rPr lang="en-US" dirty="0"/>
              <a:t>How to use Pointers?</a:t>
            </a:r>
          </a:p>
        </p:txBody>
      </p:sp>
      <p:sp>
        <p:nvSpPr>
          <p:cNvPr id="4" name="Content Placeholder 2"/>
          <p:cNvSpPr>
            <a:spLocks noGrp="1"/>
          </p:cNvSpPr>
          <p:nvPr>
            <p:ph idx="1"/>
          </p:nvPr>
        </p:nvSpPr>
        <p:spPr>
          <a:xfrm>
            <a:off x="225064" y="831805"/>
            <a:ext cx="8537935" cy="387395"/>
          </a:xfrm>
        </p:spPr>
        <p:txBody>
          <a:bodyPr>
            <a:normAutofit fontScale="92500" lnSpcReduction="20000"/>
          </a:bodyPr>
          <a:lstStyle/>
          <a:p>
            <a:pPr algn="just"/>
            <a:r>
              <a:rPr lang="en-US" dirty="0"/>
              <a:t>Following example makes use of these operations:</a:t>
            </a:r>
          </a:p>
        </p:txBody>
      </p:sp>
      <p:pic>
        <p:nvPicPr>
          <p:cNvPr id="9" name="Picture 8"/>
          <p:cNvPicPr>
            <a:picLocks noChangeAspect="1"/>
          </p:cNvPicPr>
          <p:nvPr/>
        </p:nvPicPr>
        <p:blipFill>
          <a:blip r:embed="rId2" cstate="print"/>
          <a:stretch>
            <a:fillRect/>
          </a:stretch>
        </p:blipFill>
        <p:spPr>
          <a:xfrm>
            <a:off x="1286621" y="1275531"/>
            <a:ext cx="6490774" cy="3704780"/>
          </a:xfrm>
          <a:prstGeom prst="rect">
            <a:avLst/>
          </a:prstGeom>
          <a:ln>
            <a:solidFill>
              <a:schemeClr val="accent1"/>
            </a:solidFill>
          </a:ln>
        </p:spPr>
      </p:pic>
      <p:sp>
        <p:nvSpPr>
          <p:cNvPr id="10" name="Content Placeholder 2"/>
          <p:cNvSpPr txBox="1">
            <a:spLocks/>
          </p:cNvSpPr>
          <p:nvPr/>
        </p:nvSpPr>
        <p:spPr>
          <a:xfrm>
            <a:off x="225064" y="5119475"/>
            <a:ext cx="8537935" cy="649035"/>
          </a:xfrm>
          <a:prstGeom prst="rect">
            <a:avLst/>
          </a:prstGeom>
        </p:spPr>
        <p:txBody>
          <a:bodyPr vert="horz">
            <a:normAutofit fontScale="92500" lnSpcReduction="20000"/>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gn="just"/>
            <a:r>
              <a:rPr lang="en-US" dirty="0"/>
              <a:t>When the above code is compiled and executed, it produces result something as follows:</a:t>
            </a:r>
          </a:p>
        </p:txBody>
      </p:sp>
      <p:pic>
        <p:nvPicPr>
          <p:cNvPr id="11" name="Picture 10"/>
          <p:cNvPicPr>
            <a:picLocks noChangeAspect="1"/>
          </p:cNvPicPr>
          <p:nvPr/>
        </p:nvPicPr>
        <p:blipFill>
          <a:blip r:embed="rId3" cstate="print"/>
          <a:stretch>
            <a:fillRect/>
          </a:stretch>
        </p:blipFill>
        <p:spPr>
          <a:xfrm>
            <a:off x="1891488" y="5804854"/>
            <a:ext cx="5340927" cy="815975"/>
          </a:xfrm>
          <a:prstGeom prst="rect">
            <a:avLst/>
          </a:prstGeom>
          <a:ln>
            <a:solidFill>
              <a:schemeClr val="accent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639762"/>
          </a:xfrm>
        </p:spPr>
        <p:txBody>
          <a:bodyPr>
            <a:normAutofit fontScale="90000"/>
          </a:bodyPr>
          <a:lstStyle/>
          <a:p>
            <a:pPr algn="ctr"/>
            <a:r>
              <a:rPr lang="en-US" dirty="0"/>
              <a:t>How to use Pointers?</a:t>
            </a:r>
          </a:p>
        </p:txBody>
      </p:sp>
      <p:sp>
        <p:nvSpPr>
          <p:cNvPr id="3" name="Content Placeholder 2"/>
          <p:cNvSpPr>
            <a:spLocks noGrp="1"/>
          </p:cNvSpPr>
          <p:nvPr>
            <p:ph idx="1"/>
          </p:nvPr>
        </p:nvSpPr>
        <p:spPr>
          <a:xfrm>
            <a:off x="129480" y="1040345"/>
            <a:ext cx="8557320" cy="4873752"/>
          </a:xfrm>
        </p:spPr>
        <p:txBody>
          <a:bodyPr/>
          <a:lstStyle/>
          <a:p>
            <a:pPr algn="just"/>
            <a:r>
              <a:rPr lang="en-US" dirty="0"/>
              <a:t>the &amp; is the address-of operator and is used to reference the memory address of a variable. </a:t>
            </a:r>
          </a:p>
          <a:p>
            <a:pPr algn="just"/>
            <a:r>
              <a:rPr lang="en-US" dirty="0"/>
              <a:t>By using the &amp; operator in front of a variable name we can retrieve the memory address-of that variable. It is best to read this operator as address-of operator.</a:t>
            </a:r>
          </a:p>
          <a:p>
            <a:pPr algn="just"/>
            <a:r>
              <a:rPr lang="en-US" dirty="0"/>
              <a:t>Following code shows some common notations for the value-at-address (*) and </a:t>
            </a:r>
            <a:r>
              <a:rPr lang="en-US" dirty="0" err="1"/>
              <a:t>adress</a:t>
            </a:r>
            <a:r>
              <a:rPr lang="en-US" dirty="0"/>
              <a:t>-of (&amp;) operators.</a:t>
            </a:r>
          </a:p>
        </p:txBody>
      </p:sp>
      <p:pic>
        <p:nvPicPr>
          <p:cNvPr id="4" name="Picture 3"/>
          <p:cNvPicPr>
            <a:picLocks noChangeAspect="1"/>
          </p:cNvPicPr>
          <p:nvPr/>
        </p:nvPicPr>
        <p:blipFill>
          <a:blip r:embed="rId2" cstate="print"/>
          <a:stretch>
            <a:fillRect/>
          </a:stretch>
        </p:blipFill>
        <p:spPr>
          <a:xfrm>
            <a:off x="623255" y="4121384"/>
            <a:ext cx="8085592" cy="2131406"/>
          </a:xfrm>
          <a:prstGeom prst="rect">
            <a:avLst/>
          </a:prstGeom>
        </p:spPr>
      </p:pic>
    </p:spTree>
    <p:extLst>
      <p:ext uri="{BB962C8B-B14F-4D97-AF65-F5344CB8AC3E}">
        <p14:creationId xmlns:p14="http://schemas.microsoft.com/office/powerpoint/2010/main" val="3646610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ctr"/>
            <a:r>
              <a:rPr lang="en-US" dirty="0"/>
              <a:t>NULL Pointers in C</a:t>
            </a:r>
          </a:p>
        </p:txBody>
      </p:sp>
      <p:sp>
        <p:nvSpPr>
          <p:cNvPr id="6" name="Content Placeholder 2"/>
          <p:cNvSpPr txBox="1">
            <a:spLocks/>
          </p:cNvSpPr>
          <p:nvPr/>
        </p:nvSpPr>
        <p:spPr>
          <a:xfrm>
            <a:off x="228600" y="1066800"/>
            <a:ext cx="8537935" cy="2133600"/>
          </a:xfrm>
          <a:prstGeom prst="rect">
            <a:avLst/>
          </a:prstGeom>
        </p:spPr>
        <p:txBody>
          <a:bodyPr vert="horz">
            <a:normAutofit fontScale="92500" lnSpcReduction="10000"/>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gn="just"/>
            <a:r>
              <a:rPr lang="en-US" dirty="0"/>
              <a:t>It is always a good practice to assign a NULL value to a pointer variable in case you do not have exact address to be assigned. This is done at the time of variable declaration. A pointer that is assigned NULL is called a </a:t>
            </a:r>
            <a:r>
              <a:rPr lang="en-US" b="1" dirty="0"/>
              <a:t>null</a:t>
            </a:r>
            <a:r>
              <a:rPr lang="en-US" dirty="0"/>
              <a:t> pointer.</a:t>
            </a:r>
          </a:p>
          <a:p>
            <a:pPr algn="just"/>
            <a:r>
              <a:rPr lang="en-US" dirty="0"/>
              <a:t>The NULL pointer is a constant with a value of zero defined in several standard libraries. Consider the following program:</a:t>
            </a:r>
          </a:p>
        </p:txBody>
      </p:sp>
      <p:pic>
        <p:nvPicPr>
          <p:cNvPr id="3" name="Picture 2"/>
          <p:cNvPicPr>
            <a:picLocks noChangeAspect="1"/>
          </p:cNvPicPr>
          <p:nvPr/>
        </p:nvPicPr>
        <p:blipFill>
          <a:blip r:embed="rId2" cstate="print"/>
          <a:stretch>
            <a:fillRect/>
          </a:stretch>
        </p:blipFill>
        <p:spPr>
          <a:xfrm>
            <a:off x="2234915" y="3151510"/>
            <a:ext cx="4343400" cy="1866900"/>
          </a:xfrm>
          <a:prstGeom prst="rect">
            <a:avLst/>
          </a:prstGeom>
          <a:ln>
            <a:solidFill>
              <a:schemeClr val="accent1"/>
            </a:solidFill>
          </a:ln>
        </p:spPr>
      </p:pic>
      <p:sp>
        <p:nvSpPr>
          <p:cNvPr id="9" name="Content Placeholder 2"/>
          <p:cNvSpPr txBox="1">
            <a:spLocks/>
          </p:cNvSpPr>
          <p:nvPr/>
        </p:nvSpPr>
        <p:spPr>
          <a:xfrm>
            <a:off x="228600" y="5089550"/>
            <a:ext cx="8537935" cy="838199"/>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gn="just"/>
            <a:r>
              <a:rPr lang="en-US" dirty="0"/>
              <a:t>When the above code is compiled and executed, it produces the following result:</a:t>
            </a:r>
          </a:p>
        </p:txBody>
      </p:sp>
      <p:pic>
        <p:nvPicPr>
          <p:cNvPr id="12" name="Picture 11"/>
          <p:cNvPicPr>
            <a:picLocks noChangeAspect="1"/>
          </p:cNvPicPr>
          <p:nvPr/>
        </p:nvPicPr>
        <p:blipFill>
          <a:blip r:embed="rId3" cstate="print"/>
          <a:stretch>
            <a:fillRect/>
          </a:stretch>
        </p:blipFill>
        <p:spPr>
          <a:xfrm>
            <a:off x="2828665" y="6039185"/>
            <a:ext cx="3324860" cy="558800"/>
          </a:xfrm>
          <a:prstGeom prst="rect">
            <a:avLst/>
          </a:prstGeom>
          <a:ln>
            <a:solidFill>
              <a:schemeClr val="accent1"/>
            </a:solid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1061</TotalTime>
  <Words>1636</Words>
  <Application>Microsoft Office PowerPoint</Application>
  <PresentationFormat>On-screen Show (4:3)</PresentationFormat>
  <Paragraphs>104</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Corbel</vt:lpstr>
      <vt:lpstr>Wingdings</vt:lpstr>
      <vt:lpstr>Parallax</vt:lpstr>
      <vt:lpstr>C – Pointer</vt:lpstr>
      <vt:lpstr>C – Pointer</vt:lpstr>
      <vt:lpstr>C – Pointer</vt:lpstr>
      <vt:lpstr>What is Pointer?</vt:lpstr>
      <vt:lpstr>Pointer</vt:lpstr>
      <vt:lpstr>How to use Pointers?</vt:lpstr>
      <vt:lpstr>How to use Pointers?</vt:lpstr>
      <vt:lpstr>How to use Pointers?</vt:lpstr>
      <vt:lpstr>NULL Pointers in C</vt:lpstr>
      <vt:lpstr>PowerPoint Presentation</vt:lpstr>
      <vt:lpstr>NULL Pointers in C</vt:lpstr>
      <vt:lpstr>C Pointers in Detail</vt:lpstr>
      <vt:lpstr>C - Pointer arithmetic </vt:lpstr>
      <vt:lpstr>Incrementing a Pointer </vt:lpstr>
      <vt:lpstr>Incrementing a Pointer</vt:lpstr>
      <vt:lpstr>Decrementing a Pointer</vt:lpstr>
      <vt:lpstr>Pointer  * and ++</vt:lpstr>
      <vt:lpstr>Pointer Comparisons</vt:lpstr>
      <vt:lpstr>Pointer Comparisons</vt:lpstr>
      <vt:lpstr>Array of pointers</vt:lpstr>
      <vt:lpstr>Array of pointers</vt:lpstr>
      <vt:lpstr>Array of pointers</vt:lpstr>
      <vt:lpstr>Array of pointers</vt:lpstr>
      <vt:lpstr>Pointer to Pointer</vt:lpstr>
      <vt:lpstr>Pointer to Pointer</vt:lpstr>
      <vt:lpstr>Passing pointers to functions</vt:lpstr>
      <vt:lpstr>Passing pointers to functions</vt:lpstr>
      <vt:lpstr>Return pointer from functions</vt:lpstr>
      <vt:lpstr>Return pointer from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SRH Noori</dc:creator>
  <cp:lastModifiedBy>Mezbah Salman</cp:lastModifiedBy>
  <cp:revision>846</cp:revision>
  <dcterms:created xsi:type="dcterms:W3CDTF">2014-02-11T09:44:22Z</dcterms:created>
  <dcterms:modified xsi:type="dcterms:W3CDTF">2016-04-07T02:41:01Z</dcterms:modified>
</cp:coreProperties>
</file>