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7"/>
  </p:notesMasterIdLst>
  <p:handoutMasterIdLst>
    <p:handoutMasterId r:id="rId38"/>
  </p:handoutMasterIdLst>
  <p:sldIdLst>
    <p:sldId id="274" r:id="rId3"/>
    <p:sldId id="276" r:id="rId4"/>
    <p:sldId id="403" r:id="rId5"/>
    <p:sldId id="420" r:id="rId6"/>
    <p:sldId id="422" r:id="rId7"/>
    <p:sldId id="423" r:id="rId8"/>
    <p:sldId id="425" r:id="rId9"/>
    <p:sldId id="418" r:id="rId10"/>
    <p:sldId id="426" r:id="rId11"/>
    <p:sldId id="429" r:id="rId12"/>
    <p:sldId id="432" r:id="rId13"/>
    <p:sldId id="433" r:id="rId14"/>
    <p:sldId id="452" r:id="rId15"/>
    <p:sldId id="453" r:id="rId16"/>
    <p:sldId id="437" r:id="rId17"/>
    <p:sldId id="438" r:id="rId18"/>
    <p:sldId id="431" r:id="rId19"/>
    <p:sldId id="441" r:id="rId20"/>
    <p:sldId id="442" r:id="rId21"/>
    <p:sldId id="454" r:id="rId22"/>
    <p:sldId id="455" r:id="rId23"/>
    <p:sldId id="443" r:id="rId24"/>
    <p:sldId id="444" r:id="rId25"/>
    <p:sldId id="447" r:id="rId26"/>
    <p:sldId id="411" r:id="rId27"/>
    <p:sldId id="448" r:id="rId28"/>
    <p:sldId id="450" r:id="rId29"/>
    <p:sldId id="451" r:id="rId30"/>
    <p:sldId id="456" r:id="rId31"/>
    <p:sldId id="457" r:id="rId32"/>
    <p:sldId id="349" r:id="rId33"/>
    <p:sldId id="458" r:id="rId34"/>
    <p:sldId id="459" r:id="rId35"/>
    <p:sldId id="393" r:id="rId3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274"/>
            <p14:sldId id="276"/>
            <p14:sldId id="403"/>
          </p14:sldIdLst>
        </p14:section>
        <p14:section name="SQL Basics" id="{54083675-7767-4D3E-A81A-34053BCA503C}">
          <p14:sldIdLst>
            <p14:sldId id="420"/>
            <p14:sldId id="422"/>
            <p14:sldId id="423"/>
            <p14:sldId id="425"/>
          </p14:sldIdLst>
        </p14:section>
        <p14:section name="Retrieving Data" id="{8C9B2028-B8F2-44DB-8E62-CCC941262FD0}">
          <p14:sldIdLst>
            <p14:sldId id="418"/>
            <p14:sldId id="426"/>
            <p14:sldId id="429"/>
            <p14:sldId id="432"/>
            <p14:sldId id="433"/>
            <p14:sldId id="452"/>
            <p14:sldId id="453"/>
            <p14:sldId id="437"/>
            <p14:sldId id="438"/>
            <p14:sldId id="431"/>
            <p14:sldId id="441"/>
            <p14:sldId id="442"/>
            <p14:sldId id="454"/>
            <p14:sldId id="455"/>
          </p14:sldIdLst>
        </p14:section>
        <p14:section name="Writing Data" id="{A8DE8DEC-D481-4F4E-AD76-C7F7EB860802}">
          <p14:sldIdLst>
            <p14:sldId id="443"/>
            <p14:sldId id="444"/>
            <p14:sldId id="447"/>
            <p14:sldId id="411"/>
          </p14:sldIdLst>
        </p14:section>
        <p14:section name="Updating and Deleting" id="{98F96385-65F2-4689-BF84-EC8DFAD50B98}">
          <p14:sldIdLst>
            <p14:sldId id="448"/>
            <p14:sldId id="450"/>
            <p14:sldId id="451"/>
            <p14:sldId id="456"/>
            <p14:sldId id="457"/>
          </p14:sldIdLst>
        </p14:section>
        <p14:section name="Conclusion" id="{10E03AB1-9AA8-4E86-9A64-D741901E50A2}">
          <p14:sldIdLst>
            <p14:sldId id="349"/>
            <p14:sldId id="458"/>
            <p14:sldId id="459"/>
            <p14:sldId id="393"/>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5C7"/>
    <a:srgbClr val="643F07"/>
    <a:srgbClr val="3BABFF"/>
    <a:srgbClr val="005828"/>
    <a:srgbClr val="00B050"/>
    <a:srgbClr val="003760"/>
    <a:srgbClr val="0070C0"/>
    <a:srgbClr val="C6C0AA"/>
    <a:srgbClr val="FFF0D9"/>
    <a:srgbClr val="FFA72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78080" autoAdjust="0"/>
  </p:normalViewPr>
  <p:slideViewPr>
    <p:cSldViewPr>
      <p:cViewPr varScale="1">
        <p:scale>
          <a:sx n="71" d="100"/>
          <a:sy n="71" d="100"/>
        </p:scale>
        <p:origin x="90" y="126"/>
      </p:cViewPr>
      <p:guideLst>
        <p:guide orient="horz" pos="2160"/>
        <p:guide pos="3839"/>
      </p:guideLst>
    </p:cSldViewPr>
  </p:slideViewPr>
  <p:outlineViewPr>
    <p:cViewPr>
      <p:scale>
        <a:sx n="33" d="100"/>
        <a:sy n="33" d="100"/>
      </p:scale>
      <p:origin x="0" y="-6192"/>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0.xml"/><Relationship Id="rId1"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1/23/2017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1/23/2017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91415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18</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extLst>
      <p:ext uri="{BB962C8B-B14F-4D97-AF65-F5344CB8AC3E}">
        <p14:creationId xmlns:p14="http://schemas.microsoft.com/office/powerpoint/2010/main" val="1967695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22</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1865273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1436735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904961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95746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Tree>
    <p:extLst>
      <p:ext uri="{BB962C8B-B14F-4D97-AF65-F5344CB8AC3E}">
        <p14:creationId xmlns:p14="http://schemas.microsoft.com/office/powerpoint/2010/main" val="220087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Tree>
    <p:extLst>
      <p:ext uri="{BB962C8B-B14F-4D97-AF65-F5344CB8AC3E}">
        <p14:creationId xmlns:p14="http://schemas.microsoft.com/office/powerpoint/2010/main" val="3762762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2" name="Footer Placeholder 1"/>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13474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9</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extLst>
      <p:ext uri="{BB962C8B-B14F-4D97-AF65-F5344CB8AC3E}">
        <p14:creationId xmlns:p14="http://schemas.microsoft.com/office/powerpoint/2010/main" val="1386989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10</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Tree>
    <p:extLst>
      <p:ext uri="{BB962C8B-B14F-4D97-AF65-F5344CB8AC3E}">
        <p14:creationId xmlns:p14="http://schemas.microsoft.com/office/powerpoint/2010/main" val="3586919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11</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Tree>
    <p:extLst>
      <p:ext uri="{BB962C8B-B14F-4D97-AF65-F5344CB8AC3E}">
        <p14:creationId xmlns:p14="http://schemas.microsoft.com/office/powerpoint/2010/main" val="2391154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12</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dirty="0"/>
              <a:t>Concatenation Operator</a:t>
            </a:r>
          </a:p>
          <a:p>
            <a:pPr lvl="1"/>
            <a:r>
              <a:rPr lang="en-US" dirty="0"/>
              <a:t>You can link columns to other columns, arithmetic expressions, or constant values to create a character expression by using the </a:t>
            </a:r>
            <a:r>
              <a:rPr lang="en-US" dirty="0">
                <a:solidFill>
                  <a:srgbClr val="FC0128"/>
                </a:solidFill>
              </a:rPr>
              <a:t>concatenation operator</a:t>
            </a:r>
            <a:r>
              <a:rPr lang="en-US" dirty="0"/>
              <a:t> (+). Columns on either side of the operator are combined to make a single output column.</a:t>
            </a:r>
          </a:p>
          <a:p>
            <a:pPr lvl="1"/>
            <a:r>
              <a:rPr lang="en-US" dirty="0"/>
              <a:t>In the example, </a:t>
            </a:r>
            <a:r>
              <a:rPr lang="en-US" dirty="0" err="1">
                <a:latin typeface="Courier New" pitchFamily="49" charset="0"/>
              </a:rPr>
              <a:t>FirstName</a:t>
            </a:r>
            <a:r>
              <a:rPr lang="en-US" dirty="0"/>
              <a:t> and </a:t>
            </a:r>
            <a:r>
              <a:rPr lang="en-US" dirty="0" err="1">
                <a:latin typeface="Courier New" pitchFamily="49" charset="0"/>
              </a:rPr>
              <a:t>LastName</a:t>
            </a:r>
            <a:r>
              <a:rPr lang="en-US" dirty="0"/>
              <a:t> are concatenated, and they are given the alias </a:t>
            </a:r>
            <a:r>
              <a:rPr lang="en-US" dirty="0" err="1">
                <a:latin typeface="Courier New" pitchFamily="49" charset="0"/>
              </a:rPr>
              <a:t>FullName</a:t>
            </a:r>
            <a:r>
              <a:rPr lang="en-US" dirty="0"/>
              <a:t>. Notice that the employee first name and last name are combined to make a single output column.</a:t>
            </a:r>
          </a:p>
          <a:p>
            <a:pPr lvl="1"/>
            <a:r>
              <a:rPr lang="en-US" dirty="0"/>
              <a:t>The </a:t>
            </a:r>
            <a:r>
              <a:rPr lang="en-US" dirty="0">
                <a:latin typeface="Courier New" pitchFamily="49" charset="0"/>
              </a:rPr>
              <a:t>AS</a:t>
            </a:r>
            <a:r>
              <a:rPr lang="en-US" dirty="0"/>
              <a:t> keyword before the alias name makes the </a:t>
            </a:r>
            <a:r>
              <a:rPr lang="en-US" dirty="0">
                <a:latin typeface="Courier New" pitchFamily="49" charset="0"/>
              </a:rPr>
              <a:t>SELECT</a:t>
            </a:r>
            <a:r>
              <a:rPr lang="en-US" dirty="0"/>
              <a:t> clause easier to read.</a:t>
            </a:r>
          </a:p>
          <a:p>
            <a:endParaRPr lang="en-US" dirty="0"/>
          </a:p>
        </p:txBody>
      </p:sp>
    </p:spTree>
    <p:extLst>
      <p:ext uri="{BB962C8B-B14F-4D97-AF65-F5344CB8AC3E}">
        <p14:creationId xmlns:p14="http://schemas.microsoft.com/office/powerpoint/2010/main" val="290273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15</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extLst>
      <p:ext uri="{BB962C8B-B14F-4D97-AF65-F5344CB8AC3E}">
        <p14:creationId xmlns:p14="http://schemas.microsoft.com/office/powerpoint/2010/main" val="1659963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16</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a:latin typeface="Courier New" pitchFamily="49" charset="0"/>
              </a:rPr>
              <a:t>Employees</a:t>
            </a:r>
            <a:r>
              <a:rPr lang="en-US" dirty="0"/>
              <a:t> 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extLst>
      <p:ext uri="{BB962C8B-B14F-4D97-AF65-F5344CB8AC3E}">
        <p14:creationId xmlns:p14="http://schemas.microsoft.com/office/powerpoint/2010/main" val="563513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17</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a:latin typeface="Courier New" pitchFamily="49" charset="0"/>
              </a:rPr>
              <a:t>Employees</a:t>
            </a:r>
            <a:r>
              <a:rPr lang="en-US" dirty="0"/>
              <a:t> 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extLst>
      <p:ext uri="{BB962C8B-B14F-4D97-AF65-F5344CB8AC3E}">
        <p14:creationId xmlns:p14="http://schemas.microsoft.com/office/powerpoint/2010/main" val="866214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1/23/2017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3" name="Picture 2"/>
          <p:cNvPicPr>
            <a:picLocks noChangeAspect="1"/>
          </p:cNvPicPr>
          <p:nvPr userDrawn="1"/>
        </p:nvPicPr>
        <p:blipFill>
          <a:blip r:embed="rId13"/>
          <a:stretch>
            <a:fillRect/>
          </a:stretch>
        </p:blipFill>
        <p:spPr>
          <a:xfrm rot="20967714">
            <a:off x="457076" y="2405125"/>
            <a:ext cx="2338944" cy="2395502"/>
          </a:xfrm>
          <a:prstGeom prst="rect">
            <a:avLst/>
          </a:prstGeom>
        </p:spPr>
      </p:pic>
      <p:sp>
        <p:nvSpPr>
          <p:cNvPr id="19" name="Rectangle 18"/>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6600" b="1" kern="1200" noProof="0" dirty="0">
                <a:solidFill>
                  <a:srgbClr val="F3BE60"/>
                </a:solidFill>
                <a:latin typeface="+mj-lt"/>
                <a:ea typeface="+mj-ea"/>
                <a:cs typeface="+mj-cs"/>
              </a:rPr>
              <a:t>Questions?</a:t>
            </a:r>
            <a:endParaRPr lang="en-US" sz="6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Tree>
    <p:extLst>
      <p:ext uri="{BB962C8B-B14F-4D97-AF65-F5344CB8AC3E}">
        <p14:creationId xmlns:p14="http://schemas.microsoft.com/office/powerpoint/2010/main" val="25887996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1/23/2017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2"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oftuni.org/" TargetMode="External"/><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2.jpeg"/><Relationship Id="rId5" Type="http://schemas.openxmlformats.org/officeDocument/2006/relationships/hyperlink" Target="http://creativecommons.org/licenses/by-nc-sa/4.0/" TargetMode="External"/><Relationship Id="rId10" Type="http://schemas.openxmlformats.org/officeDocument/2006/relationships/image" Target="../media/image11.png"/><Relationship Id="rId4" Type="http://schemas.openxmlformats.org/officeDocument/2006/relationships/hyperlink" Target="http://softuni.bg/" TargetMode="External"/><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2.jpeg"/><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8" Type="http://schemas.openxmlformats.org/officeDocument/2006/relationships/hyperlink" Target="http://smartit.bg/" TargetMode="External"/><Relationship Id="rId13" Type="http://schemas.openxmlformats.org/officeDocument/2006/relationships/image" Target="../media/image30.png"/><Relationship Id="rId18" Type="http://schemas.openxmlformats.org/officeDocument/2006/relationships/hyperlink" Target="http://www.superhosting.bg/" TargetMode="External"/><Relationship Id="rId3" Type="http://schemas.openxmlformats.org/officeDocument/2006/relationships/hyperlink" Target="https://softuni.bg/courses/" TargetMode="External"/><Relationship Id="rId21" Type="http://schemas.openxmlformats.org/officeDocument/2006/relationships/image" Target="../media/image34.png"/><Relationship Id="rId7" Type="http://schemas.openxmlformats.org/officeDocument/2006/relationships/image" Target="../media/image27.png"/><Relationship Id="rId12" Type="http://schemas.openxmlformats.org/officeDocument/2006/relationships/hyperlink" Target="http://www.indeavr.com/" TargetMode="External"/><Relationship Id="rId17" Type="http://schemas.openxmlformats.org/officeDocument/2006/relationships/image" Target="../media/image32.png"/><Relationship Id="rId2" Type="http://schemas.openxmlformats.org/officeDocument/2006/relationships/notesSlide" Target="../notesSlides/notesSlide14.xml"/><Relationship Id="rId16" Type="http://schemas.openxmlformats.org/officeDocument/2006/relationships/hyperlink" Target="http://netpeak.bg/" TargetMode="External"/><Relationship Id="rId20" Type="http://schemas.openxmlformats.org/officeDocument/2006/relationships/hyperlink" Target="http://www.telenor.bg/" TargetMode="External"/><Relationship Id="rId1" Type="http://schemas.openxmlformats.org/officeDocument/2006/relationships/slideLayout" Target="../slideLayouts/slideLayout5.xml"/><Relationship Id="rId6" Type="http://schemas.openxmlformats.org/officeDocument/2006/relationships/hyperlink" Target="http://xs-software.com/" TargetMode="External"/><Relationship Id="rId11" Type="http://schemas.openxmlformats.org/officeDocument/2006/relationships/image" Target="../media/image29.png"/><Relationship Id="rId5" Type="http://schemas.openxmlformats.org/officeDocument/2006/relationships/image" Target="../media/image26.png"/><Relationship Id="rId15" Type="http://schemas.openxmlformats.org/officeDocument/2006/relationships/image" Target="../media/image31.png"/><Relationship Id="rId10" Type="http://schemas.openxmlformats.org/officeDocument/2006/relationships/hyperlink" Target="http://www.softwaregroup-bg.com/" TargetMode="External"/><Relationship Id="rId19" Type="http://schemas.openxmlformats.org/officeDocument/2006/relationships/image" Target="../media/image33.png"/><Relationship Id="rId4" Type="http://schemas.openxmlformats.org/officeDocument/2006/relationships/hyperlink" Target="http://www.luxoft.com/" TargetMode="External"/><Relationship Id="rId9" Type="http://schemas.openxmlformats.org/officeDocument/2006/relationships/image" Target="../media/image28.png"/><Relationship Id="rId14" Type="http://schemas.openxmlformats.org/officeDocument/2006/relationships/hyperlink" Target="http://www.infragistics.com/"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oftuni.org/" TargetMode="External"/><Relationship Id="rId7" Type="http://schemas.openxmlformats.org/officeDocument/2006/relationships/image" Target="../media/image35.png"/><Relationship Id="rId12"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37.png"/><Relationship Id="rId5" Type="http://schemas.openxmlformats.org/officeDocument/2006/relationships/hyperlink" Target="https://www.facebook.com/SoftwareUniversity" TargetMode="External"/><Relationship Id="rId10" Type="http://schemas.openxmlformats.org/officeDocument/2006/relationships/image" Target="../media/image36.png"/><Relationship Id="rId4" Type="http://schemas.openxmlformats.org/officeDocument/2006/relationships/hyperlink" Target="http://softuni.bg/" TargetMode="External"/><Relationship Id="rId9" Type="http://schemas.openxmlformats.org/officeDocument/2006/relationships/hyperlink" Target="http://www.facebook.com/SoftwareUniversit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SQL#Standardiz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67768" y="3649650"/>
            <a:ext cx="3201606" cy="2572047"/>
          </a:xfrm>
          <a:prstGeom prst="rect">
            <a:avLst/>
          </a:prstGeom>
          <a:effectLst>
            <a:softEdge rad="12700"/>
          </a:effectLst>
        </p:spPr>
      </p:pic>
      <p:sp>
        <p:nvSpPr>
          <p:cNvPr id="5" name="Title 4"/>
          <p:cNvSpPr>
            <a:spLocks noGrp="1"/>
          </p:cNvSpPr>
          <p:nvPr>
            <p:ph type="ctrTitle"/>
          </p:nvPr>
        </p:nvSpPr>
        <p:spPr>
          <a:xfrm>
            <a:off x="3579812" y="457200"/>
            <a:ext cx="7910299" cy="1476352"/>
          </a:xfrm>
        </p:spPr>
        <p:txBody>
          <a:bodyPr/>
          <a:lstStyle/>
          <a:p>
            <a:r>
              <a:rPr lang="en-US" dirty="0"/>
              <a:t>Basic CRUD in SQL Server</a:t>
            </a:r>
          </a:p>
        </p:txBody>
      </p:sp>
      <p:sp>
        <p:nvSpPr>
          <p:cNvPr id="6" name="Subtitle 5"/>
          <p:cNvSpPr>
            <a:spLocks noGrp="1"/>
          </p:cNvSpPr>
          <p:nvPr>
            <p:ph type="subTitle" idx="1"/>
          </p:nvPr>
        </p:nvSpPr>
        <p:spPr>
          <a:xfrm>
            <a:off x="3579812" y="1965299"/>
            <a:ext cx="7910299" cy="1311301"/>
          </a:xfrm>
        </p:spPr>
        <p:txBody>
          <a:bodyPr>
            <a:normAutofit lnSpcReduction="10000"/>
          </a:bodyPr>
          <a:lstStyle/>
          <a:p>
            <a:r>
              <a:rPr lang="en-US" dirty="0"/>
              <a:t>Create, Retrieve, Update, Delete</a:t>
            </a:r>
          </a:p>
          <a:p>
            <a:r>
              <a:rPr lang="en-US" dirty="0"/>
              <a:t>using SQL queries</a:t>
            </a:r>
          </a:p>
        </p:txBody>
      </p:sp>
      <p:sp>
        <p:nvSpPr>
          <p:cNvPr id="7" name="Text Placeholder 6"/>
          <p:cNvSpPr>
            <a:spLocks noGrp="1"/>
          </p:cNvSpPr>
          <p:nvPr>
            <p:ph type="body" sz="quarter" idx="10"/>
          </p:nvPr>
        </p:nvSpPr>
        <p:spPr>
          <a:xfrm>
            <a:off x="684212" y="4410539"/>
            <a:ext cx="3187613" cy="525135"/>
          </a:xfrm>
        </p:spPr>
        <p:txBody>
          <a:bodyPr/>
          <a:lstStyle/>
          <a:p>
            <a:r>
              <a:rPr lang="en-US" dirty="0"/>
              <a:t>Viktor Kostadinov</a:t>
            </a:r>
          </a:p>
        </p:txBody>
      </p:sp>
      <p:sp>
        <p:nvSpPr>
          <p:cNvPr id="8" name="Text Placeholder 7"/>
          <p:cNvSpPr>
            <a:spLocks noGrp="1"/>
          </p:cNvSpPr>
          <p:nvPr>
            <p:ph type="body" sz="quarter" idx="13"/>
          </p:nvPr>
        </p:nvSpPr>
        <p:spPr>
          <a:xfrm>
            <a:off x="684213" y="4880438"/>
            <a:ext cx="3187614" cy="444343"/>
          </a:xfrm>
        </p:spPr>
        <p:txBody>
          <a:bodyPr/>
          <a:lstStyle/>
          <a:p>
            <a:r>
              <a:rPr lang="en-US" dirty="0"/>
              <a:t>Technical Trainer</a:t>
            </a:r>
          </a:p>
        </p:txBody>
      </p:sp>
      <p:sp>
        <p:nvSpPr>
          <p:cNvPr id="11" name="Text Placeholder 10"/>
          <p:cNvSpPr>
            <a:spLocks noGrp="1"/>
          </p:cNvSpPr>
          <p:nvPr>
            <p:ph type="body" sz="quarter" idx="17"/>
          </p:nvPr>
        </p:nvSpPr>
        <p:spPr>
          <a:xfrm>
            <a:off x="684212" y="5641061"/>
            <a:ext cx="3187613" cy="363552"/>
          </a:xfrm>
        </p:spPr>
        <p:txBody>
          <a:bodyPr/>
          <a:lstStyle/>
          <a:p>
            <a:r>
              <a:rPr lang="en-US" dirty="0"/>
              <a:t>Software University</a:t>
            </a:r>
          </a:p>
        </p:txBody>
      </p:sp>
      <p:sp>
        <p:nvSpPr>
          <p:cNvPr id="12" name="Text Placeholder 11"/>
          <p:cNvSpPr>
            <a:spLocks noGrp="1"/>
          </p:cNvSpPr>
          <p:nvPr>
            <p:ph type="body" sz="quarter" idx="18"/>
          </p:nvPr>
        </p:nvSpPr>
        <p:spPr>
          <a:xfrm>
            <a:off x="684212" y="5982223"/>
            <a:ext cx="3187613" cy="331235"/>
          </a:xfrm>
        </p:spPr>
        <p:txBody>
          <a:bodyPr/>
          <a:lstStyle/>
          <a:p>
            <a:r>
              <a:rPr lang="en-US" dirty="0">
                <a:hlinkClick r:id="rId4"/>
              </a:rPr>
              <a:t>http://softuni.bg</a:t>
            </a:r>
            <a:endParaRPr lang="en-US" dirty="0"/>
          </a:p>
        </p:txBody>
      </p:sp>
      <p:pic>
        <p:nvPicPr>
          <p:cNvPr id="1028" name="Picture 4" title="CC-BY-NC-SA License">
            <a:hlinkClick r:id="rId5" tooltip="This work is licensed under the &quot;Creative Commons Attribution-NonCommercial-ShareAlike 4.0 International&quot; license"/>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45783" y="3219091"/>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3" name="Picture 12" descr="http://softuni.bg" title="SoftUni Code Wizard"/>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3579812" y="3968769"/>
            <a:ext cx="2133598" cy="2341486"/>
          </a:xfrm>
          <a:prstGeom prst="rect">
            <a:avLst/>
          </a:prstGeom>
        </p:spPr>
      </p:pic>
      <p:sp>
        <p:nvSpPr>
          <p:cNvPr id="15" name="TextBox 14"/>
          <p:cNvSpPr txBox="1"/>
          <p:nvPr/>
        </p:nvSpPr>
        <p:spPr>
          <a:xfrm rot="576164">
            <a:off x="5393378" y="3806198"/>
            <a:ext cx="941283" cy="722955"/>
          </a:xfrm>
          <a:prstGeom prst="rect">
            <a:avLst/>
          </a:prstGeom>
          <a:noFill/>
        </p:spPr>
        <p:txBody>
          <a:bodyPr wrap="none" rtlCol="0">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Basic</a:t>
            </a:r>
          </a:p>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CRUD</a:t>
            </a:r>
          </a:p>
        </p:txBody>
      </p:sp>
      <p:pic>
        <p:nvPicPr>
          <p:cNvPr id="17" name="Picture 16" descr="http://softuni.org" title="Software University Foundation">
            <a:hlinkClick r:id="rId8" tooltip="Software University Foundation"/>
          </p:cNvPr>
          <p:cNvPicPr>
            <a:picLocks noChangeAspect="1"/>
          </p:cNvPicPr>
          <p:nvPr/>
        </p:nvPicPr>
        <p:blipFill rotWithShape="1">
          <a:blip r:embed="rId9" cstate="print">
            <a:extLst>
              <a:ext uri="{28A0092B-C50C-407E-A947-70E740481C1C}">
                <a14:useLocalDpi xmlns:a14="http://schemas.microsoft.com/office/drawing/2010/main"/>
              </a:ext>
            </a:extLst>
          </a:blip>
          <a:srcRect l="-5359" t="-15226" r="-5359" b="-15226"/>
          <a:stretch/>
        </p:blipFill>
        <p:spPr>
          <a:xfrm>
            <a:off x="745783" y="2057400"/>
            <a:ext cx="2175525" cy="838552"/>
          </a:xfrm>
          <a:prstGeom prst="roundRect">
            <a:avLst>
              <a:gd name="adj" fmla="val 3940"/>
            </a:avLst>
          </a:prstGeom>
          <a:solidFill>
            <a:srgbClr val="231F20">
              <a:alpha val="50000"/>
            </a:srgbClr>
          </a:solidFill>
          <a:ln>
            <a:solidFill>
              <a:schemeClr val="accent1">
                <a:lumMod val="75000"/>
                <a:alpha val="40000"/>
              </a:schemeClr>
            </a:solidFill>
          </a:ln>
        </p:spPr>
      </p:pic>
      <p:pic>
        <p:nvPicPr>
          <p:cNvPr id="14" name="Picture 2" descr="database, storage ico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648715" y="3276600"/>
            <a:ext cx="1466782" cy="137861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6" name="Picture 2" descr="http://media.tumblr.com/a1b563bf83b9bb363597c13e76fde1b4/tumblr_inline_mfsrwy0g4r1rxkxbn.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10482" y="4802382"/>
            <a:ext cx="1743249" cy="156782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a:xfrm>
            <a:off x="190413" y="1066800"/>
            <a:ext cx="11804822" cy="5570355"/>
          </a:xfrm>
        </p:spPr>
        <p:txBody>
          <a:bodyPr/>
          <a:lstStyle/>
          <a:p>
            <a:pPr>
              <a:lnSpc>
                <a:spcPct val="100000"/>
              </a:lnSpc>
            </a:pPr>
            <a:r>
              <a:rPr lang="en-US" dirty="0"/>
              <a:t>Selecting all columns from the "Departments" table</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specific columns</a:t>
            </a:r>
          </a:p>
        </p:txBody>
      </p:sp>
      <p:sp>
        <p:nvSpPr>
          <p:cNvPr id="496642" name="Rectangle 2"/>
          <p:cNvSpPr>
            <a:spLocks noGrp="1" noChangeArrowheads="1"/>
          </p:cNvSpPr>
          <p:nvPr>
            <p:ph type="title"/>
          </p:nvPr>
        </p:nvSpPr>
        <p:spPr/>
        <p:txBody>
          <a:bodyPr/>
          <a:lstStyle/>
          <a:p>
            <a:r>
              <a:rPr lang="en-US" dirty="0"/>
              <a:t>SELECT – Example</a:t>
            </a:r>
          </a:p>
        </p:txBody>
      </p:sp>
      <p:sp>
        <p:nvSpPr>
          <p:cNvPr id="496644" name="Rectangle 4"/>
          <p:cNvSpPr>
            <a:spLocks noChangeArrowheads="1"/>
          </p:cNvSpPr>
          <p:nvPr/>
        </p:nvSpPr>
        <p:spPr bwMode="auto">
          <a:xfrm>
            <a:off x="2360612" y="1800664"/>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Departments</a:t>
            </a:r>
          </a:p>
        </p:txBody>
      </p:sp>
      <p:sp>
        <p:nvSpPr>
          <p:cNvPr id="496645" name="Rectangle 5"/>
          <p:cNvSpPr>
            <a:spLocks noChangeArrowheads="1"/>
          </p:cNvSpPr>
          <p:nvPr/>
        </p:nvSpPr>
        <p:spPr bwMode="auto">
          <a:xfrm>
            <a:off x="1370012" y="5176130"/>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rPr>
              <a:t>SELECT </a:t>
            </a:r>
            <a:r>
              <a:rPr lang="en-US" sz="2600" b="1" noProof="1">
                <a:solidFill>
                  <a:schemeClr val="tx2"/>
                </a:solidFill>
                <a:effectLst>
                  <a:outerShdw blurRad="38100" dist="38100" dir="2700000" algn="tl">
                    <a:srgbClr val="000000">
                      <a:alpha val="43137"/>
                    </a:srgbClr>
                  </a:outerShdw>
                </a:effectLst>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rPr>
              <a:t>FROM</a:t>
            </a:r>
            <a:r>
              <a:rPr lang="en-US" sz="2600" b="1" noProof="1">
                <a:solidFill>
                  <a:schemeClr val="tx2"/>
                </a:solidFill>
                <a:effectLst>
                  <a:outerShdw blurRad="38100" dist="38100" dir="2700000" algn="tl">
                    <a:srgbClr val="000000">
                      <a:alpha val="43137"/>
                    </a:srgbClr>
                  </a:outerShdw>
                </a:effectLst>
                <a:latin typeface="Consolas" pitchFamily="49" charset="0"/>
              </a:rPr>
              <a:t> Departments</a:t>
            </a:r>
          </a:p>
        </p:txBody>
      </p:sp>
      <p:graphicFrame>
        <p:nvGraphicFramePr>
          <p:cNvPr id="496646" name="Group 6"/>
          <p:cNvGraphicFramePr>
            <a:graphicFrameLocks noGrp="1"/>
          </p:cNvGraphicFramePr>
          <p:nvPr>
            <p:extLst/>
          </p:nvPr>
        </p:nvGraphicFramePr>
        <p:xfrm>
          <a:off x="2360612"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1311203607"/>
              </p:ext>
            </p:extLst>
          </p:nvPr>
        </p:nvGraphicFramePr>
        <p:xfrm>
          <a:off x="7022660" y="4682196"/>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endPar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9" name="AutoShape 22"/>
          <p:cNvSpPr>
            <a:spLocks noChangeArrowheads="1"/>
          </p:cNvSpPr>
          <p:nvPr/>
        </p:nvSpPr>
        <p:spPr bwMode="auto">
          <a:xfrm>
            <a:off x="684212" y="2755889"/>
            <a:ext cx="4038600" cy="1054111"/>
          </a:xfrm>
          <a:prstGeom prst="wedgeRoundRectCallout">
            <a:avLst>
              <a:gd name="adj1" fmla="val 26804"/>
              <a:gd name="adj2" fmla="val -103515"/>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List of columns</a:t>
            </a:r>
          </a:p>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t>
            </a:r>
            <a:r>
              <a:rPr lang="en-US" sz="2800" b="1" noProof="1">
                <a:solidFill>
                  <a:schemeClr val="accent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t>
            </a: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 for everything)</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10" name="AutoShape 22"/>
          <p:cNvSpPr>
            <a:spLocks noChangeArrowheads="1"/>
          </p:cNvSpPr>
          <p:nvPr/>
        </p:nvSpPr>
        <p:spPr bwMode="auto">
          <a:xfrm>
            <a:off x="5967158" y="2755889"/>
            <a:ext cx="3022854" cy="646687"/>
          </a:xfrm>
          <a:prstGeom prst="wedgeRoundRectCallout">
            <a:avLst>
              <a:gd name="adj1" fmla="val -45213"/>
              <a:gd name="adj2" fmla="val -130981"/>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Table name</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3" name="Arrow: Right 2"/>
          <p:cNvSpPr/>
          <p:nvPr/>
        </p:nvSpPr>
        <p:spPr>
          <a:xfrm>
            <a:off x="6380476" y="5319890"/>
            <a:ext cx="381000" cy="605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98516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6644"/>
                                        </p:tgtEl>
                                        <p:attrNameLst>
                                          <p:attrName>style.visibility</p:attrName>
                                        </p:attrNameLst>
                                      </p:cBhvr>
                                      <p:to>
                                        <p:strVal val="visible"/>
                                      </p:to>
                                    </p:set>
                                    <p:animEffect transition="in" filter="fade">
                                      <p:cBhvr>
                                        <p:cTn id="7" dur="500"/>
                                        <p:tgtEl>
                                          <p:spTgt spid="4966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6646"/>
                                        </p:tgtEl>
                                        <p:attrNameLst>
                                          <p:attrName>style.visibility</p:attrName>
                                        </p:attrNameLst>
                                      </p:cBhvr>
                                      <p:to>
                                        <p:strVal val="visible"/>
                                      </p:to>
                                    </p:set>
                                    <p:animEffect transition="in" filter="fade">
                                      <p:cBhvr>
                                        <p:cTn id="22" dur="500"/>
                                        <p:tgtEl>
                                          <p:spTgt spid="496646"/>
                                        </p:tgtEl>
                                      </p:cBhvr>
                                    </p:animEffect>
                                  </p:childTnLst>
                                </p:cTn>
                              </p:par>
                              <p:par>
                                <p:cTn id="23" presetID="10" presetClass="exit" presetSubtype="0" fill="hold" grpId="1" nodeType="withEffect">
                                  <p:stCondLst>
                                    <p:cond delay="0"/>
                                  </p:stCondLst>
                                  <p:childTnLst>
                                    <p:animEffect transition="out" filter="fad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96643">
                                            <p:txEl>
                                              <p:pRg st="5" end="5"/>
                                            </p:txEl>
                                          </p:spTgt>
                                        </p:tgtEl>
                                        <p:attrNameLst>
                                          <p:attrName>style.visibility</p:attrName>
                                        </p:attrNameLst>
                                      </p:cBhvr>
                                      <p:to>
                                        <p:strVal val="visible"/>
                                      </p:to>
                                    </p:set>
                                    <p:animEffect transition="in" filter="fade">
                                      <p:cBhvr>
                                        <p:cTn id="33" dur="500"/>
                                        <p:tgtEl>
                                          <p:spTgt spid="496643">
                                            <p:txEl>
                                              <p:pRg st="5" end="5"/>
                                            </p:txEl>
                                          </p:spTgt>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496645"/>
                                        </p:tgtEl>
                                        <p:attrNameLst>
                                          <p:attrName>style.visibility</p:attrName>
                                        </p:attrNameLst>
                                      </p:cBhvr>
                                      <p:to>
                                        <p:strVal val="visible"/>
                                      </p:to>
                                    </p:set>
                                    <p:animEffect transition="in" filter="fade">
                                      <p:cBhvr>
                                        <p:cTn id="37" dur="500"/>
                                        <p:tgtEl>
                                          <p:spTgt spid="496645"/>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496672"/>
                                        </p:tgtEl>
                                        <p:attrNameLst>
                                          <p:attrName>style.visibility</p:attrName>
                                        </p:attrNameLst>
                                      </p:cBhvr>
                                      <p:to>
                                        <p:strVal val="visible"/>
                                      </p:to>
                                    </p:set>
                                    <p:animEffect transition="in" filter="fade">
                                      <p:cBhvr>
                                        <p:cTn id="45" dur="500"/>
                                        <p:tgtEl>
                                          <p:spTgt spid="496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4" grpId="0" animBg="1"/>
      <p:bldP spid="496645" grpId="0" animBg="1"/>
      <p:bldP spid="9" grpId="0" animBg="1"/>
      <p:bldP spid="9" grpId="1" animBg="1"/>
      <p:bldP spid="10" grpId="0" animBg="1"/>
      <p:bldP spid="10" grpId="1"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p:txBody>
          <a:bodyPr>
            <a:normAutofit/>
          </a:bodyPr>
          <a:lstStyle/>
          <a:p>
            <a:pPr>
              <a:lnSpc>
                <a:spcPct val="100000"/>
              </a:lnSpc>
            </a:pPr>
            <a:r>
              <a:rPr lang="en-US" sz="3200" dirty="0">
                <a:solidFill>
                  <a:schemeClr val="tx2">
                    <a:lumMod val="75000"/>
                  </a:schemeClr>
                </a:solidFill>
              </a:rPr>
              <a:t>Aliases</a:t>
            </a:r>
            <a:r>
              <a:rPr lang="en-US" sz="3200" dirty="0"/>
              <a:t> rename a table or a column heading</a:t>
            </a:r>
          </a:p>
          <a:p>
            <a:pPr>
              <a:lnSpc>
                <a:spcPct val="100000"/>
              </a:lnSpc>
              <a:spcBef>
                <a:spcPts val="22200"/>
              </a:spcBef>
            </a:pPr>
            <a:r>
              <a:rPr lang="en-US" sz="3200" dirty="0"/>
              <a:t>You can shorten fields or clarify abbreviations</a:t>
            </a:r>
          </a:p>
        </p:txBody>
      </p:sp>
      <p:sp>
        <p:nvSpPr>
          <p:cNvPr id="502786" name="Rectangle 2"/>
          <p:cNvSpPr>
            <a:spLocks noGrp="1" noChangeArrowheads="1"/>
          </p:cNvSpPr>
          <p:nvPr>
            <p:ph type="title"/>
          </p:nvPr>
        </p:nvSpPr>
        <p:spPr/>
        <p:txBody>
          <a:bodyPr/>
          <a:lstStyle/>
          <a:p>
            <a:r>
              <a:rPr lang="en-US" dirty="0"/>
              <a:t>Column Aliases</a:t>
            </a:r>
          </a:p>
        </p:txBody>
      </p:sp>
      <p:sp>
        <p:nvSpPr>
          <p:cNvPr id="502788" name="Rectangle 4"/>
          <p:cNvSpPr>
            <a:spLocks noChangeArrowheads="1"/>
          </p:cNvSpPr>
          <p:nvPr/>
        </p:nvSpPr>
        <p:spPr bwMode="auto">
          <a:xfrm>
            <a:off x="1979612" y="1797723"/>
            <a:ext cx="8305800" cy="83099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EmployeeID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ID, FirstName, LastName</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p:txBody>
      </p:sp>
      <p:graphicFrame>
        <p:nvGraphicFramePr>
          <p:cNvPr id="502789" name="Group 5"/>
          <p:cNvGraphicFramePr>
            <a:graphicFrameLocks noGrp="1"/>
          </p:cNvGraphicFramePr>
          <p:nvPr>
            <p:extLst>
              <p:ext uri="{D42A27DB-BD31-4B8C-83A1-F6EECF244321}">
                <p14:modId xmlns:p14="http://schemas.microsoft.com/office/powerpoint/2010/main" val="1739832588"/>
              </p:ext>
            </p:extLst>
          </p:nvPr>
        </p:nvGraphicFramePr>
        <p:xfrm>
          <a:off x="3195638" y="2819400"/>
          <a:ext cx="5794372" cy="1707477"/>
        </p:xfrm>
        <a:graphic>
          <a:graphicData uri="http://schemas.openxmlformats.org/drawingml/2006/table">
            <a:tbl>
              <a:tblPr/>
              <a:tblGrid>
                <a:gridCol w="1906242">
                  <a:extLst>
                    <a:ext uri="{9D8B030D-6E8A-4147-A177-3AD203B41FA5}">
                      <a16:colId xmlns:a16="http://schemas.microsoft.com/office/drawing/2014/main" val="1163929117"/>
                    </a:ext>
                  </a:extLst>
                </a:gridCol>
                <a:gridCol w="1906242">
                  <a:extLst>
                    <a:ext uri="{9D8B030D-6E8A-4147-A177-3AD203B41FA5}">
                      <a16:colId xmlns:a16="http://schemas.microsoft.com/office/drawing/2014/main" val="20000"/>
                    </a:ext>
                  </a:extLst>
                </a:gridCol>
                <a:gridCol w="1981888">
                  <a:extLst>
                    <a:ext uri="{9D8B030D-6E8A-4147-A177-3AD203B41FA5}">
                      <a16:colId xmlns:a16="http://schemas.microsoft.com/office/drawing/2014/main" val="20001"/>
                    </a:ext>
                  </a:extLst>
                </a:gridCol>
              </a:tblGrid>
              <a:tr h="47760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FirstName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Guy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Kevin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11</a:t>
            </a:fld>
            <a:endParaRPr lang="en-US" dirty="0"/>
          </a:p>
        </p:txBody>
      </p:sp>
      <p:sp>
        <p:nvSpPr>
          <p:cNvPr id="8" name="Rectangle 9"/>
          <p:cNvSpPr>
            <a:spLocks noChangeArrowheads="1"/>
          </p:cNvSpPr>
          <p:nvPr/>
        </p:nvSpPr>
        <p:spPr bwMode="auto">
          <a:xfrm>
            <a:off x="1979612" y="5181600"/>
            <a:ext cx="8305800"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SELECT</a:t>
            </a:r>
            <a:r>
              <a:rPr lang="en-US"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US" b="1" noProof="1">
                <a:solidFill>
                  <a:schemeClr val="tx2"/>
                </a:solidFill>
                <a:effectLst>
                  <a:outerShdw blurRad="38100" dist="38100" dir="2700000" algn="tl">
                    <a:srgbClr val="000000">
                      <a:alpha val="43137"/>
                    </a:srgbClr>
                  </a:outerShdw>
                </a:effectLst>
                <a:latin typeface="Consolas" panose="020B0609020204030204" pitchFamily="49" charset="0"/>
              </a:rPr>
              <a:t>c.Duration</a:t>
            </a:r>
            <a:r>
              <a:rPr lang="en-US" b="1" dirty="0">
                <a:solidFill>
                  <a:srgbClr val="FBEEDC"/>
                </a:solidFill>
                <a:effectLst>
                  <a:outerShdw blurRad="38100" dist="38100" dir="2700000" algn="tl">
                    <a:srgbClr val="000000">
                      <a:alpha val="43137"/>
                    </a:srgbClr>
                  </a:outerShdw>
                </a:effectLst>
                <a:latin typeface="Consolas" panose="020B0609020204030204" pitchFamily="49" charset="0"/>
              </a:rPr>
              <a:t>,</a:t>
            </a:r>
          </a:p>
          <a:p>
            <a:r>
              <a:rPr lang="en-US"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US" b="1" noProof="1">
                <a:solidFill>
                  <a:srgbClr val="FBEEDC"/>
                </a:solidFill>
                <a:effectLst>
                  <a:outerShdw blurRad="38100" dist="38100" dir="2700000" algn="tl">
                    <a:srgbClr val="000000">
                      <a:alpha val="43137"/>
                    </a:srgbClr>
                  </a:outerShdw>
                </a:effectLst>
                <a:latin typeface="Consolas" panose="020B0609020204030204" pitchFamily="49" charset="0"/>
              </a:rPr>
              <a:t>c.ACG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AS</a:t>
            </a:r>
            <a:r>
              <a:rPr lang="en-US" b="1" dirty="0">
                <a:solidFill>
                  <a:srgbClr val="FBEEDC"/>
                </a:solidFill>
                <a:effectLst>
                  <a:outerShdw blurRad="38100" dist="38100" dir="2700000" algn="tl">
                    <a:srgbClr val="000000">
                      <a:alpha val="43137"/>
                    </a:srgbClr>
                  </a:outerShdw>
                </a:effectLst>
                <a:latin typeface="Consolas" panose="020B0609020204030204" pitchFamily="49" charset="0"/>
              </a:rPr>
              <a:t> 'Access Control Gateway'</a:t>
            </a:r>
          </a:p>
          <a:p>
            <a:r>
              <a:rPr lang="en-US"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GB" b="1" dirty="0">
                <a:solidFill>
                  <a:srgbClr val="FBEEDC"/>
                </a:solidFill>
                <a:effectLst>
                  <a:outerShdw blurRad="38100" dist="38100" dir="2700000" algn="tl">
                    <a:srgbClr val="000000">
                      <a:alpha val="43137"/>
                    </a:srgbClr>
                  </a:outerShdw>
                </a:effectLst>
                <a:latin typeface="Consolas" panose="020B0609020204030204" pitchFamily="49" charset="0"/>
              </a:rPr>
              <a:t>FROM Calls </a:t>
            </a:r>
            <a:r>
              <a:rPr lang="en-GB"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AS</a:t>
            </a:r>
            <a:r>
              <a:rPr lang="en-GB" b="1" dirty="0">
                <a:solidFill>
                  <a:srgbClr val="FBEEDC"/>
                </a:solidFill>
                <a:effectLst>
                  <a:outerShdw blurRad="38100" dist="38100" dir="2700000" algn="tl">
                    <a:srgbClr val="000000">
                      <a:alpha val="43137"/>
                    </a:srgbClr>
                  </a:outerShdw>
                </a:effectLst>
                <a:latin typeface="Consolas" panose="020B0609020204030204" pitchFamily="49" charset="0"/>
              </a:rPr>
              <a:t> c</a:t>
            </a:r>
          </a:p>
        </p:txBody>
      </p:sp>
      <p:sp>
        <p:nvSpPr>
          <p:cNvPr id="9" name="AutoShape 22"/>
          <p:cNvSpPr>
            <a:spLocks noChangeArrowheads="1"/>
          </p:cNvSpPr>
          <p:nvPr/>
        </p:nvSpPr>
        <p:spPr bwMode="auto">
          <a:xfrm>
            <a:off x="5484812" y="2819397"/>
            <a:ext cx="3327654" cy="646687"/>
          </a:xfrm>
          <a:prstGeom prst="wedgeRoundRectCallout">
            <a:avLst>
              <a:gd name="adj1" fmla="val -40026"/>
              <a:gd name="adj2" fmla="val -142930"/>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Display name</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5265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2788"/>
                                        </p:tgtEl>
                                        <p:attrNameLst>
                                          <p:attrName>style.visibility</p:attrName>
                                        </p:attrNameLst>
                                      </p:cBhvr>
                                      <p:to>
                                        <p:strVal val="visible"/>
                                      </p:to>
                                    </p:set>
                                    <p:animEffect transition="in" filter="fade">
                                      <p:cBhvr>
                                        <p:cTn id="7" dur="500"/>
                                        <p:tgtEl>
                                          <p:spTgt spid="5027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2789"/>
                                        </p:tgtEl>
                                        <p:attrNameLst>
                                          <p:attrName>style.visibility</p:attrName>
                                        </p:attrNameLst>
                                      </p:cBhvr>
                                      <p:to>
                                        <p:strVal val="visible"/>
                                      </p:to>
                                    </p:set>
                                    <p:animEffect transition="in" filter="fade">
                                      <p:cBhvr>
                                        <p:cTn id="17" dur="500"/>
                                        <p:tgtEl>
                                          <p:spTgt spid="502789"/>
                                        </p:tgtEl>
                                      </p:cBhvr>
                                    </p:animEffect>
                                  </p:childTnLst>
                                </p:cTn>
                              </p:par>
                              <p:par>
                                <p:cTn id="18" presetID="10" presetClass="exit" presetSubtype="0" fill="hold" grpId="1" nodeType="with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02787">
                                            <p:txEl>
                                              <p:pRg st="1" end="1"/>
                                            </p:txEl>
                                          </p:spTgt>
                                        </p:tgtEl>
                                        <p:attrNameLst>
                                          <p:attrName>style.visibility</p:attrName>
                                        </p:attrNameLst>
                                      </p:cBhvr>
                                      <p:to>
                                        <p:strVal val="visible"/>
                                      </p:to>
                                    </p:set>
                                    <p:animEffect transition="in" filter="fade">
                                      <p:cBhvr>
                                        <p:cTn id="25" dur="500"/>
                                        <p:tgtEl>
                                          <p:spTgt spid="502787">
                                            <p:txEl>
                                              <p:pRg st="1" end="1"/>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8" grpId="0" animBg="1"/>
      <p:bldP spid="8" grpId="0" animBg="1"/>
      <p:bldP spid="9" grpId="0" animBg="1"/>
      <p:bldP spid="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idx="1"/>
          </p:nvPr>
        </p:nvSpPr>
        <p:spPr>
          <a:xfrm>
            <a:off x="190413" y="1066800"/>
            <a:ext cx="11804822" cy="5570355"/>
          </a:xfrm>
        </p:spPr>
        <p:txBody>
          <a:bodyPr>
            <a:normAutofit/>
          </a:bodyPr>
          <a:lstStyle/>
          <a:p>
            <a:pPr>
              <a:lnSpc>
                <a:spcPct val="100000"/>
              </a:lnSpc>
            </a:pPr>
            <a:r>
              <a:rPr lang="en-US" sz="3200" dirty="0"/>
              <a:t>You can concatenate column names or strings using the </a:t>
            </a:r>
            <a:r>
              <a:rPr lang="en-US" sz="3200" b="1" dirty="0">
                <a:solidFill>
                  <a:schemeClr val="accent1"/>
                </a:solidFill>
                <a:effectLst>
                  <a:outerShdw blurRad="38100" dist="38100" dir="2700000" algn="tl">
                    <a:srgbClr val="000000">
                      <a:alpha val="43137"/>
                    </a:srgbClr>
                  </a:outerShdw>
                </a:effectLst>
                <a:latin typeface="Consolas" panose="020B0609020204030204" pitchFamily="49" charset="0"/>
              </a:rPr>
              <a:t>+</a:t>
            </a:r>
            <a:r>
              <a:rPr lang="en-US" sz="3200" dirty="0"/>
              <a:t> operator</a:t>
            </a:r>
          </a:p>
          <a:p>
            <a:pPr lvl="1">
              <a:lnSpc>
                <a:spcPct val="100000"/>
              </a:lnSpc>
            </a:pPr>
            <a:r>
              <a:rPr lang="en-US" sz="3000" dirty="0"/>
              <a:t>String literals are enclosed in </a:t>
            </a:r>
            <a:r>
              <a:rPr lang="en-US" sz="3000" dirty="0">
                <a:solidFill>
                  <a:schemeClr val="accent1"/>
                </a:solidFill>
              </a:rPr>
              <a:t>single quotes</a:t>
            </a:r>
          </a:p>
          <a:p>
            <a:pPr lvl="1">
              <a:lnSpc>
                <a:spcPct val="100000"/>
              </a:lnSpc>
            </a:pPr>
            <a:r>
              <a:rPr lang="en-US" sz="3000" dirty="0"/>
              <a:t>Table and column names containing special symbols use </a:t>
            </a:r>
            <a:r>
              <a:rPr lang="en-US" sz="3000" dirty="0">
                <a:solidFill>
                  <a:schemeClr val="accent1"/>
                </a:solidFill>
              </a:rPr>
              <a:t>brackets</a:t>
            </a:r>
          </a:p>
        </p:txBody>
      </p:sp>
      <p:sp>
        <p:nvSpPr>
          <p:cNvPr id="504834" name="Rectangle 2"/>
          <p:cNvSpPr>
            <a:spLocks noGrp="1" noChangeArrowheads="1"/>
          </p:cNvSpPr>
          <p:nvPr>
            <p:ph type="title"/>
          </p:nvPr>
        </p:nvSpPr>
        <p:spPr/>
        <p:txBody>
          <a:bodyPr/>
          <a:lstStyle/>
          <a:p>
            <a:r>
              <a:rPr lang="en-US" dirty="0"/>
              <a:t>Concatenation Operator</a:t>
            </a:r>
          </a:p>
        </p:txBody>
      </p:sp>
      <p:sp>
        <p:nvSpPr>
          <p:cNvPr id="504836" name="Rectangle 4"/>
          <p:cNvSpPr>
            <a:spLocks noChangeArrowheads="1"/>
          </p:cNvSpPr>
          <p:nvPr/>
        </p:nvSpPr>
        <p:spPr bwMode="auto">
          <a:xfrm>
            <a:off x="1443036" y="3048000"/>
            <a:ext cx="9299576"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LastName AS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Full Name</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EmployeeID AS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No.</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p:txBody>
      </p:sp>
      <p:graphicFrame>
        <p:nvGraphicFramePr>
          <p:cNvPr id="504837" name="Group 5"/>
          <p:cNvGraphicFramePr>
            <a:graphicFrameLocks noGrp="1"/>
          </p:cNvGraphicFramePr>
          <p:nvPr>
            <p:extLst>
              <p:ext uri="{D42A27DB-BD31-4B8C-83A1-F6EECF244321}">
                <p14:modId xmlns:p14="http://schemas.microsoft.com/office/powerpoint/2010/main" val="3529308261"/>
              </p:ext>
            </p:extLst>
          </p:nvPr>
        </p:nvGraphicFramePr>
        <p:xfrm>
          <a:off x="3197224" y="4648200"/>
          <a:ext cx="5791200" cy="1784604"/>
        </p:xfrm>
        <a:graphic>
          <a:graphicData uri="http://schemas.openxmlformats.org/drawingml/2006/table">
            <a:tbl>
              <a:tblPr/>
              <a:tblGrid>
                <a:gridCol w="3201988">
                  <a:extLst>
                    <a:ext uri="{9D8B030D-6E8A-4147-A177-3AD203B41FA5}">
                      <a16:colId xmlns:a16="http://schemas.microsoft.com/office/drawing/2014/main" val="20000"/>
                    </a:ext>
                  </a:extLst>
                </a:gridCol>
                <a:gridCol w="2589212">
                  <a:extLst>
                    <a:ext uri="{9D8B030D-6E8A-4147-A177-3AD203B41FA5}">
                      <a16:colId xmlns:a16="http://schemas.microsoft.com/office/drawing/2014/main" val="20001"/>
                    </a:ext>
                  </a:extLst>
                </a:gridCol>
              </a:tblGrid>
              <a:tr h="46786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Full</a:t>
                      </a:r>
                      <a:r>
                        <a:rPr kumimoji="1" lang="en-US" sz="26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 </a:t>
                      </a:r>
                      <a:r>
                        <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No.</a:t>
                      </a:r>
                      <a:endPar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rgbClr val="EBFFD2"/>
                          </a:solidFill>
                          <a:effectLst>
                            <a:outerShdw blurRad="38100" dist="38100" dir="2700000" algn="tl">
                              <a:srgbClr val="000000">
                                <a:alpha val="43137"/>
                              </a:srgbClr>
                            </a:outerShdw>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rgbClr val="EBFFD2"/>
                          </a:solidFill>
                          <a:effectLst>
                            <a:outerShdw blurRad="38100" dist="38100" dir="2700000" algn="tl">
                              <a:srgbClr val="000000">
                                <a:alpha val="43137"/>
                              </a:srgbClr>
                            </a:outerShdw>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4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12</a:t>
            </a:fld>
            <a:endParaRPr lang="en-US" dirty="0"/>
          </a:p>
        </p:txBody>
      </p:sp>
    </p:spTree>
    <p:extLst>
      <p:ext uri="{BB962C8B-B14F-4D97-AF65-F5344CB8AC3E}">
        <p14:creationId xmlns:p14="http://schemas.microsoft.com/office/powerpoint/2010/main" val="260072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4835">
                                            <p:txEl>
                                              <p:pRg st="1" end="1"/>
                                            </p:txEl>
                                          </p:spTgt>
                                        </p:tgtEl>
                                        <p:attrNameLst>
                                          <p:attrName>style.visibility</p:attrName>
                                        </p:attrNameLst>
                                      </p:cBhvr>
                                      <p:to>
                                        <p:strVal val="visible"/>
                                      </p:to>
                                    </p:set>
                                    <p:animEffect transition="in" filter="fade">
                                      <p:cBhvr>
                                        <p:cTn id="7" dur="500"/>
                                        <p:tgtEl>
                                          <p:spTgt spid="5048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4835">
                                            <p:txEl>
                                              <p:pRg st="2" end="2"/>
                                            </p:txEl>
                                          </p:spTgt>
                                        </p:tgtEl>
                                        <p:attrNameLst>
                                          <p:attrName>style.visibility</p:attrName>
                                        </p:attrNameLst>
                                      </p:cBhvr>
                                      <p:to>
                                        <p:strVal val="visible"/>
                                      </p:to>
                                    </p:set>
                                    <p:animEffect transition="in" filter="fade">
                                      <p:cBhvr>
                                        <p:cTn id="12" dur="500"/>
                                        <p:tgtEl>
                                          <p:spTgt spid="5048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4836"/>
                                        </p:tgtEl>
                                        <p:attrNameLst>
                                          <p:attrName>style.visibility</p:attrName>
                                        </p:attrNameLst>
                                      </p:cBhvr>
                                      <p:to>
                                        <p:strVal val="visible"/>
                                      </p:to>
                                    </p:set>
                                    <p:animEffect transition="in" filter="fade">
                                      <p:cBhvr>
                                        <p:cTn id="17" dur="500"/>
                                        <p:tgtEl>
                                          <p:spTgt spid="5048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4837"/>
                                        </p:tgtEl>
                                        <p:attrNameLst>
                                          <p:attrName>style.visibility</p:attrName>
                                        </p:attrNameLst>
                                      </p:cBhvr>
                                      <p:to>
                                        <p:strVal val="visible"/>
                                      </p:to>
                                    </p:set>
                                    <p:animEffect transition="in" filter="fade">
                                      <p:cBhvr>
                                        <p:cTn id="22" dur="500"/>
                                        <p:tgtEl>
                                          <p:spTgt spid="504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13</a:t>
            </a:fld>
            <a:endParaRPr lang="en-US" dirty="0"/>
          </a:p>
        </p:txBody>
      </p:sp>
      <p:sp>
        <p:nvSpPr>
          <p:cNvPr id="3" name="Content Placeholder 2"/>
          <p:cNvSpPr>
            <a:spLocks noGrp="1"/>
          </p:cNvSpPr>
          <p:nvPr>
            <p:ph idx="1"/>
          </p:nvPr>
        </p:nvSpPr>
        <p:spPr/>
        <p:txBody>
          <a:bodyPr/>
          <a:lstStyle/>
          <a:p>
            <a:r>
              <a:rPr lang="en-US" dirty="0"/>
              <a:t>Find information about all employees, listing their </a:t>
            </a:r>
            <a:r>
              <a:rPr lang="en-US" dirty="0">
                <a:solidFill>
                  <a:schemeClr val="accent1"/>
                </a:solidFill>
              </a:rPr>
              <a:t>full</a:t>
            </a:r>
            <a:r>
              <a:rPr lang="en-US" dirty="0"/>
              <a:t> </a:t>
            </a:r>
            <a:r>
              <a:rPr lang="en-US" dirty="0">
                <a:solidFill>
                  <a:schemeClr val="accent1"/>
                </a:solidFill>
              </a:rPr>
              <a:t>name</a:t>
            </a:r>
            <a:r>
              <a:rPr lang="en-US" dirty="0"/>
              <a:t>, </a:t>
            </a:r>
            <a:r>
              <a:rPr lang="en-US" dirty="0">
                <a:solidFill>
                  <a:schemeClr val="accent1"/>
                </a:solidFill>
              </a:rPr>
              <a:t>job title</a:t>
            </a:r>
            <a:r>
              <a:rPr lang="en-US" dirty="0"/>
              <a:t> and </a:t>
            </a:r>
            <a:r>
              <a:rPr lang="en-US" dirty="0">
                <a:solidFill>
                  <a:schemeClr val="accent1"/>
                </a:solidFill>
              </a:rPr>
              <a:t>salary</a:t>
            </a:r>
          </a:p>
          <a:p>
            <a:pPr lvl="1"/>
            <a:r>
              <a:rPr lang="en-US" dirty="0"/>
              <a:t>Use </a:t>
            </a:r>
            <a:r>
              <a:rPr lang="en-US" dirty="0">
                <a:solidFill>
                  <a:schemeClr val="accent1"/>
                </a:solidFill>
              </a:rPr>
              <a:t>concatenation</a:t>
            </a:r>
            <a:r>
              <a:rPr lang="en-US" dirty="0"/>
              <a:t> to display first and last names as </a:t>
            </a:r>
            <a:r>
              <a:rPr lang="en-US" dirty="0">
                <a:solidFill>
                  <a:schemeClr val="accent1"/>
                </a:solidFill>
              </a:rPr>
              <a:t>one field</a:t>
            </a:r>
          </a:p>
          <a:p>
            <a:pPr>
              <a:spcBef>
                <a:spcPts val="21000"/>
              </a:spcBef>
            </a:pPr>
            <a:r>
              <a:rPr lang="en-US" dirty="0"/>
              <a:t>Note: Query </a:t>
            </a:r>
            <a:r>
              <a:rPr lang="en-US" noProof="1">
                <a:solidFill>
                  <a:schemeClr val="accent1"/>
                </a:solidFill>
              </a:rPr>
              <a:t>SoftUni</a:t>
            </a:r>
            <a:r>
              <a:rPr lang="en-US" dirty="0"/>
              <a:t> database</a:t>
            </a:r>
          </a:p>
        </p:txBody>
      </p:sp>
      <p:sp>
        <p:nvSpPr>
          <p:cNvPr id="4" name="Title 3"/>
          <p:cNvSpPr>
            <a:spLocks noGrp="1"/>
          </p:cNvSpPr>
          <p:nvPr>
            <p:ph type="title"/>
          </p:nvPr>
        </p:nvSpPr>
        <p:spPr/>
        <p:txBody>
          <a:bodyPr/>
          <a:lstStyle/>
          <a:p>
            <a:r>
              <a:rPr lang="en-US" dirty="0"/>
              <a:t>Problem: Employee Summary</a:t>
            </a:r>
          </a:p>
        </p:txBody>
      </p:sp>
      <p:pic>
        <p:nvPicPr>
          <p:cNvPr id="6" name="Picture 5"/>
          <p:cNvPicPr>
            <a:picLocks noChangeAspect="1"/>
          </p:cNvPicPr>
          <p:nvPr/>
        </p:nvPicPr>
        <p:blipFill rotWithShape="1">
          <a:blip r:embed="rId2"/>
          <a:srcRect b="18421"/>
          <a:stretch/>
        </p:blipFill>
        <p:spPr>
          <a:xfrm>
            <a:off x="3833087" y="3124200"/>
            <a:ext cx="4522651" cy="2362200"/>
          </a:xfrm>
          <a:prstGeom prst="rect">
            <a:avLst/>
          </a:prstGeom>
        </p:spPr>
      </p:pic>
    </p:spTree>
    <p:extLst>
      <p:ext uri="{BB962C8B-B14F-4D97-AF65-F5344CB8AC3E}">
        <p14:creationId xmlns:p14="http://schemas.microsoft.com/office/powerpoint/2010/main" val="400771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4" name="Title 3"/>
          <p:cNvSpPr>
            <a:spLocks noGrp="1"/>
          </p:cNvSpPr>
          <p:nvPr>
            <p:ph type="title"/>
          </p:nvPr>
        </p:nvSpPr>
        <p:spPr/>
        <p:txBody>
          <a:bodyPr/>
          <a:lstStyle/>
          <a:p>
            <a:r>
              <a:rPr lang="en-US" dirty="0"/>
              <a:t>Solution: Employee Summary</a:t>
            </a:r>
          </a:p>
        </p:txBody>
      </p:sp>
      <p:sp>
        <p:nvSpPr>
          <p:cNvPr id="5" name="Rectangle 4"/>
          <p:cNvSpPr>
            <a:spLocks noChangeArrowheads="1"/>
          </p:cNvSpPr>
          <p:nvPr/>
        </p:nvSpPr>
        <p:spPr bwMode="auto">
          <a:xfrm>
            <a:off x="2422412" y="2819400"/>
            <a:ext cx="7344000" cy="224676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FirstName + ' ' + LastName</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[Full Name],</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JobTitle,</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p:txBody>
      </p:sp>
      <p:sp>
        <p:nvSpPr>
          <p:cNvPr id="6" name="AutoShape 22"/>
          <p:cNvSpPr>
            <a:spLocks noChangeArrowheads="1"/>
          </p:cNvSpPr>
          <p:nvPr/>
        </p:nvSpPr>
        <p:spPr bwMode="auto">
          <a:xfrm>
            <a:off x="5408612" y="1650952"/>
            <a:ext cx="3327654" cy="646687"/>
          </a:xfrm>
          <a:prstGeom prst="wedgeRoundRectCallout">
            <a:avLst>
              <a:gd name="adj1" fmla="val -16031"/>
              <a:gd name="adj2" fmla="val 145840"/>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Concatenation</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7" name="AutoShape 22"/>
          <p:cNvSpPr>
            <a:spLocks noChangeArrowheads="1"/>
          </p:cNvSpPr>
          <p:nvPr/>
        </p:nvSpPr>
        <p:spPr bwMode="auto">
          <a:xfrm>
            <a:off x="7542212" y="3810000"/>
            <a:ext cx="3327654" cy="646687"/>
          </a:xfrm>
          <a:prstGeom prst="wedgeRoundRectCallout">
            <a:avLst>
              <a:gd name="adj1" fmla="val -68279"/>
              <a:gd name="adj2" fmla="val -99116"/>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Column alias</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3874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a:t>Filtering the Selected Rows</a:t>
            </a:r>
          </a:p>
        </p:txBody>
      </p:sp>
      <p:sp>
        <p:nvSpPr>
          <p:cNvPr id="510979" name="Rectangle 3"/>
          <p:cNvSpPr>
            <a:spLocks noGrp="1" noChangeArrowheads="1"/>
          </p:cNvSpPr>
          <p:nvPr>
            <p:ph idx="1"/>
          </p:nvPr>
        </p:nvSpPr>
        <p:spPr/>
        <p:txBody>
          <a:bodyPr/>
          <a:lstStyle/>
          <a:p>
            <a:pPr>
              <a:spcBef>
                <a:spcPct val="25000"/>
              </a:spcBef>
            </a:pPr>
            <a:r>
              <a:rPr lang="en-US" dirty="0"/>
              <a:t>Use </a:t>
            </a:r>
            <a:r>
              <a:rPr lang="en-US" b="1" dirty="0">
                <a:solidFill>
                  <a:schemeClr val="accent1"/>
                </a:solidFill>
                <a:effectLst>
                  <a:outerShdw blurRad="38100" dist="38100" dir="2700000" algn="tl">
                    <a:srgbClr val="000000">
                      <a:alpha val="43137"/>
                    </a:srgbClr>
                  </a:outerShdw>
                </a:effectLst>
                <a:latin typeface="Consolas" panose="020B0609020204030204" pitchFamily="49" charset="0"/>
              </a:rPr>
              <a:t>DISTINCT</a:t>
            </a:r>
            <a:r>
              <a:rPr lang="en-US" dirty="0"/>
              <a:t> to eliminate duplicate results</a:t>
            </a:r>
          </a:p>
          <a:p>
            <a:pPr>
              <a:spcBef>
                <a:spcPts val="7800"/>
              </a:spcBef>
            </a:pPr>
            <a:r>
              <a:rPr lang="en-US" dirty="0"/>
              <a:t>You can filter rows by specific conditions using the </a:t>
            </a:r>
            <a:r>
              <a:rPr lang="en-US" b="1" dirty="0">
                <a:solidFill>
                  <a:schemeClr val="tx2">
                    <a:lumMod val="75000"/>
                  </a:schemeClr>
                </a:solidFill>
                <a:latin typeface="Consolas" pitchFamily="49" charset="0"/>
              </a:rPr>
              <a:t>WHERE</a:t>
            </a:r>
            <a:r>
              <a:rPr lang="en-US" dirty="0"/>
              <a:t> clause</a:t>
            </a:r>
          </a:p>
          <a:p>
            <a:pPr>
              <a:spcBef>
                <a:spcPts val="11400"/>
              </a:spcBef>
            </a:pPr>
            <a:r>
              <a:rPr lang="en-US" dirty="0"/>
              <a:t>Other </a:t>
            </a:r>
            <a:r>
              <a:rPr lang="en-US" dirty="0">
                <a:solidFill>
                  <a:schemeClr val="accent1"/>
                </a:solidFill>
              </a:rPr>
              <a:t>logical operators </a:t>
            </a:r>
            <a:r>
              <a:rPr lang="en-US" dirty="0"/>
              <a:t>can be used for greater control</a:t>
            </a:r>
          </a:p>
        </p:txBody>
      </p:sp>
      <p:sp>
        <p:nvSpPr>
          <p:cNvPr id="510980" name="Rectangle 4"/>
          <p:cNvSpPr>
            <a:spLocks noChangeArrowheads="1"/>
          </p:cNvSpPr>
          <p:nvPr/>
        </p:nvSpPr>
        <p:spPr bwMode="auto">
          <a:xfrm>
            <a:off x="2422412" y="3467637"/>
            <a:ext cx="73440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DepartmentID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DepartmentID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1</a:t>
            </a:r>
          </a:p>
        </p:txBody>
      </p:sp>
      <p:sp>
        <p:nvSpPr>
          <p:cNvPr id="511004" name="Rectangle 28"/>
          <p:cNvSpPr>
            <a:spLocks noChangeArrowheads="1"/>
          </p:cNvSpPr>
          <p:nvPr/>
        </p:nvSpPr>
        <p:spPr bwMode="auto">
          <a:xfrm>
            <a:off x="2422412" y="5550794"/>
            <a:ext cx="73440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&lt;=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20000</a:t>
            </a:r>
          </a:p>
        </p:txBody>
      </p:sp>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9" name="Rectangle 19"/>
          <p:cNvSpPr>
            <a:spLocks noChangeArrowheads="1"/>
          </p:cNvSpPr>
          <p:nvPr/>
        </p:nvSpPr>
        <p:spPr bwMode="auto">
          <a:xfrm>
            <a:off x="2422413" y="1828800"/>
            <a:ext cx="73440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DISTINCT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DepartmentID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p:txBody>
      </p:sp>
    </p:spTree>
    <p:extLst>
      <p:ext uri="{BB962C8B-B14F-4D97-AF65-F5344CB8AC3E}">
        <p14:creationId xmlns:p14="http://schemas.microsoft.com/office/powerpoint/2010/main" val="54698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0979">
                                            <p:txEl>
                                              <p:pRg st="1" end="1"/>
                                            </p:txEl>
                                          </p:spTgt>
                                        </p:tgtEl>
                                        <p:attrNameLst>
                                          <p:attrName>style.visibility</p:attrName>
                                        </p:attrNameLst>
                                      </p:cBhvr>
                                      <p:to>
                                        <p:strVal val="visible"/>
                                      </p:to>
                                    </p:set>
                                    <p:animEffect transition="in" filter="fade">
                                      <p:cBhvr>
                                        <p:cTn id="12" dur="500"/>
                                        <p:tgtEl>
                                          <p:spTgt spid="510979">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10980"/>
                                        </p:tgtEl>
                                        <p:attrNameLst>
                                          <p:attrName>style.visibility</p:attrName>
                                        </p:attrNameLst>
                                      </p:cBhvr>
                                      <p:to>
                                        <p:strVal val="visible"/>
                                      </p:to>
                                    </p:set>
                                    <p:animEffect transition="in" filter="fade">
                                      <p:cBhvr>
                                        <p:cTn id="16" dur="500"/>
                                        <p:tgtEl>
                                          <p:spTgt spid="51098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10979">
                                            <p:txEl>
                                              <p:pRg st="2" end="2"/>
                                            </p:txEl>
                                          </p:spTgt>
                                        </p:tgtEl>
                                        <p:attrNameLst>
                                          <p:attrName>style.visibility</p:attrName>
                                        </p:attrNameLst>
                                      </p:cBhvr>
                                      <p:to>
                                        <p:strVal val="visible"/>
                                      </p:to>
                                    </p:set>
                                    <p:animEffect transition="in" filter="fade">
                                      <p:cBhvr>
                                        <p:cTn id="21" dur="500"/>
                                        <p:tgtEl>
                                          <p:spTgt spid="510979">
                                            <p:txEl>
                                              <p:pRg st="2" end="2"/>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511004"/>
                                        </p:tgtEl>
                                        <p:attrNameLst>
                                          <p:attrName>style.visibility</p:attrName>
                                        </p:attrNameLst>
                                      </p:cBhvr>
                                      <p:to>
                                        <p:strVal val="visible"/>
                                      </p:to>
                                    </p:set>
                                    <p:animEffect transition="in" filter="fade">
                                      <p:cBhvr>
                                        <p:cTn id="25" dur="500"/>
                                        <p:tgtEl>
                                          <p:spTgt spid="511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1004"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type="title"/>
          </p:nvPr>
        </p:nvSpPr>
        <p:spPr/>
        <p:txBody>
          <a:bodyPr/>
          <a:lstStyle/>
          <a:p>
            <a:r>
              <a:rPr lang="en-US" dirty="0"/>
              <a:t>Other Comparison Conditions</a:t>
            </a:r>
          </a:p>
        </p:txBody>
      </p:sp>
      <p:sp>
        <p:nvSpPr>
          <p:cNvPr id="513026" name="Rectangle 2"/>
          <p:cNvSpPr>
            <a:spLocks noGrp="1" noChangeArrowheads="1"/>
          </p:cNvSpPr>
          <p:nvPr>
            <p:ph idx="1"/>
          </p:nvPr>
        </p:nvSpPr>
        <p:spPr>
          <a:noFill/>
          <a:ln/>
        </p:spPr>
        <p:txBody>
          <a:bodyPr>
            <a:normAutofit/>
          </a:bodyPr>
          <a:lstStyle/>
          <a:p>
            <a:r>
              <a:rPr lang="en-US" dirty="0"/>
              <a:t>Conditions ca be combined using </a:t>
            </a:r>
            <a:r>
              <a:rPr lang="en-US" b="1" dirty="0">
                <a:solidFill>
                  <a:schemeClr val="tx2">
                    <a:lumMod val="75000"/>
                  </a:schemeClr>
                </a:solidFill>
                <a:latin typeface="Consolas" pitchFamily="49" charset="0"/>
                <a:cs typeface="Consolas" pitchFamily="49" charset="0"/>
              </a:rPr>
              <a:t>NOT</a:t>
            </a:r>
            <a:r>
              <a:rPr lang="en-US" dirty="0"/>
              <a:t>, </a:t>
            </a:r>
            <a:r>
              <a:rPr lang="en-US" b="1" dirty="0">
                <a:solidFill>
                  <a:schemeClr val="tx2">
                    <a:lumMod val="75000"/>
                  </a:schemeClr>
                </a:solidFill>
                <a:latin typeface="Consolas" pitchFamily="49" charset="0"/>
              </a:rPr>
              <a:t>OR</a:t>
            </a:r>
            <a:r>
              <a:rPr lang="en-US" dirty="0"/>
              <a:t>, </a:t>
            </a:r>
            <a:r>
              <a:rPr lang="en-US" b="1" noProof="1">
                <a:solidFill>
                  <a:schemeClr val="tx2">
                    <a:lumMod val="75000"/>
                  </a:schemeClr>
                </a:solidFill>
                <a:latin typeface="Consolas" pitchFamily="49" charset="0"/>
              </a:rPr>
              <a:t>AND</a:t>
            </a:r>
            <a:r>
              <a:rPr lang="en-US" dirty="0">
                <a:solidFill>
                  <a:schemeClr val="tx2">
                    <a:lumMod val="75000"/>
                  </a:schemeClr>
                </a:solidFill>
              </a:rPr>
              <a:t> </a:t>
            </a:r>
            <a:r>
              <a:rPr lang="en-US" dirty="0"/>
              <a:t>and brackets</a:t>
            </a:r>
          </a:p>
          <a:p>
            <a:pPr>
              <a:spcBef>
                <a:spcPts val="8400"/>
              </a:spcBef>
            </a:pPr>
            <a:r>
              <a:rPr lang="en-US" dirty="0"/>
              <a:t>Using </a:t>
            </a:r>
            <a:r>
              <a:rPr lang="en-US" b="1" dirty="0">
                <a:solidFill>
                  <a:schemeClr val="tx2">
                    <a:lumMod val="75000"/>
                  </a:schemeClr>
                </a:solidFill>
                <a:latin typeface="Consolas" pitchFamily="49" charset="0"/>
              </a:rPr>
              <a:t>BETWEEN</a:t>
            </a:r>
            <a:r>
              <a:rPr lang="en-US" dirty="0">
                <a:solidFill>
                  <a:schemeClr val="tx2">
                    <a:lumMod val="75000"/>
                  </a:schemeClr>
                </a:solidFill>
              </a:rPr>
              <a:t> </a:t>
            </a:r>
            <a:r>
              <a:rPr lang="en-US" dirty="0"/>
              <a:t>operator to specify a range:</a:t>
            </a:r>
          </a:p>
          <a:p>
            <a:pPr>
              <a:spcBef>
                <a:spcPts val="8400"/>
              </a:spcBef>
            </a:pPr>
            <a:r>
              <a:rPr lang="en-US" dirty="0"/>
              <a:t>Using </a:t>
            </a:r>
            <a:r>
              <a:rPr lang="en-US" b="1" dirty="0">
                <a:solidFill>
                  <a:schemeClr val="tx2">
                    <a:lumMod val="75000"/>
                  </a:schemeClr>
                </a:solidFill>
                <a:latin typeface="Consolas" pitchFamily="49" charset="0"/>
              </a:rPr>
              <a:t>IN</a:t>
            </a:r>
            <a:r>
              <a:rPr lang="en-US" dirty="0"/>
              <a:t> </a:t>
            </a:r>
            <a:r>
              <a:rPr lang="en-US" b="1" dirty="0">
                <a:solidFill>
                  <a:schemeClr val="tx2">
                    <a:lumMod val="75000"/>
                  </a:schemeClr>
                </a:solidFill>
                <a:latin typeface="Consolas" pitchFamily="49" charset="0"/>
              </a:rPr>
              <a:t>/</a:t>
            </a:r>
            <a:r>
              <a:rPr lang="en-US" dirty="0"/>
              <a:t> </a:t>
            </a:r>
            <a:r>
              <a:rPr lang="en-US" b="1" dirty="0">
                <a:solidFill>
                  <a:schemeClr val="tx2">
                    <a:lumMod val="75000"/>
                  </a:schemeClr>
                </a:solidFill>
                <a:latin typeface="Consolas" pitchFamily="49" charset="0"/>
              </a:rPr>
              <a:t>NOT</a:t>
            </a:r>
            <a:r>
              <a:rPr lang="en-US" dirty="0"/>
              <a:t> </a:t>
            </a:r>
            <a:r>
              <a:rPr lang="en-US" b="1" dirty="0">
                <a:solidFill>
                  <a:schemeClr val="tx2">
                    <a:lumMod val="75000"/>
                  </a:schemeClr>
                </a:solidFill>
                <a:latin typeface="Consolas" pitchFamily="49" charset="0"/>
              </a:rPr>
              <a:t>IN </a:t>
            </a:r>
            <a:r>
              <a:rPr lang="en-US" dirty="0"/>
              <a:t>to specify a set of values:</a:t>
            </a:r>
          </a:p>
        </p:txBody>
      </p:sp>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sp>
        <p:nvSpPr>
          <p:cNvPr id="513028" name="Rectangle 4"/>
          <p:cNvSpPr>
            <a:spLocks noChangeArrowheads="1"/>
          </p:cNvSpPr>
          <p:nvPr/>
        </p:nvSpPr>
        <p:spPr bwMode="auto">
          <a:xfrm>
            <a:off x="1522412" y="3588603"/>
            <a:ext cx="91440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Salary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BETWEEN</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20000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AND</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22000</a:t>
            </a:r>
          </a:p>
        </p:txBody>
      </p:sp>
      <p:sp>
        <p:nvSpPr>
          <p:cNvPr id="513029" name="Rectangle 5"/>
          <p:cNvSpPr>
            <a:spLocks noChangeArrowheads="1"/>
          </p:cNvSpPr>
          <p:nvPr/>
        </p:nvSpPr>
        <p:spPr bwMode="auto">
          <a:xfrm>
            <a:off x="1522412" y="5341203"/>
            <a:ext cx="91440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LastName, ManagerID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(109, 3, 16)</a:t>
            </a:r>
          </a:p>
        </p:txBody>
      </p:sp>
      <p:sp>
        <p:nvSpPr>
          <p:cNvPr id="8" name="Rectangle 6"/>
          <p:cNvSpPr>
            <a:spLocks noChangeArrowheads="1"/>
          </p:cNvSpPr>
          <p:nvPr/>
        </p:nvSpPr>
        <p:spPr bwMode="auto">
          <a:xfrm>
            <a:off x="1522412" y="1836003"/>
            <a:ext cx="91440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NOT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ManagerID = 3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ManagerID = 4</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564634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3026">
                                            <p:txEl>
                                              <p:pRg st="1" end="1"/>
                                            </p:txEl>
                                          </p:spTgt>
                                        </p:tgtEl>
                                        <p:attrNameLst>
                                          <p:attrName>style.visibility</p:attrName>
                                        </p:attrNameLst>
                                      </p:cBhvr>
                                      <p:to>
                                        <p:strVal val="visible"/>
                                      </p:to>
                                    </p:set>
                                    <p:animEffect transition="in" filter="fade">
                                      <p:cBhvr>
                                        <p:cTn id="12" dur="500"/>
                                        <p:tgtEl>
                                          <p:spTgt spid="513026">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13028"/>
                                        </p:tgtEl>
                                        <p:attrNameLst>
                                          <p:attrName>style.visibility</p:attrName>
                                        </p:attrNameLst>
                                      </p:cBhvr>
                                      <p:to>
                                        <p:strVal val="visible"/>
                                      </p:to>
                                    </p:set>
                                    <p:animEffect transition="in" filter="fade">
                                      <p:cBhvr>
                                        <p:cTn id="16" dur="500"/>
                                        <p:tgtEl>
                                          <p:spTgt spid="5130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13026">
                                            <p:txEl>
                                              <p:pRg st="2" end="2"/>
                                            </p:txEl>
                                          </p:spTgt>
                                        </p:tgtEl>
                                        <p:attrNameLst>
                                          <p:attrName>style.visibility</p:attrName>
                                        </p:attrNameLst>
                                      </p:cBhvr>
                                      <p:to>
                                        <p:strVal val="visible"/>
                                      </p:to>
                                    </p:set>
                                    <p:animEffect transition="in" filter="fade">
                                      <p:cBhvr>
                                        <p:cTn id="21" dur="500"/>
                                        <p:tgtEl>
                                          <p:spTgt spid="513026">
                                            <p:txEl>
                                              <p:pRg st="2" end="2"/>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513029"/>
                                        </p:tgtEl>
                                        <p:attrNameLst>
                                          <p:attrName>style.visibility</p:attrName>
                                        </p:attrNameLst>
                                      </p:cBhvr>
                                      <p:to>
                                        <p:strVal val="visible"/>
                                      </p:to>
                                    </p:set>
                                    <p:animEffect transition="in" filter="fade">
                                      <p:cBhvr>
                                        <p:cTn id="25" dur="500"/>
                                        <p:tgtEl>
                                          <p:spTgt spid="513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animBg="1"/>
      <p:bldP spid="513029"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
          </p:nvPr>
        </p:nvSpPr>
        <p:spPr>
          <a:xfrm>
            <a:off x="190413" y="1066800"/>
            <a:ext cx="11804822" cy="5570355"/>
          </a:xfrm>
        </p:spPr>
        <p:txBody>
          <a:bodyPr/>
          <a:lstStyle/>
          <a:p>
            <a:pPr>
              <a:lnSpc>
                <a:spcPct val="100000"/>
              </a:lnSpc>
            </a:pPr>
            <a:r>
              <a:rPr lang="en-US" sz="3200" b="1" dirty="0">
                <a:solidFill>
                  <a:schemeClr val="tx2">
                    <a:lumMod val="75000"/>
                  </a:schemeClr>
                </a:solidFill>
                <a:latin typeface="Consolas" pitchFamily="49" charset="0"/>
              </a:rPr>
              <a:t>NULL</a:t>
            </a:r>
            <a:r>
              <a:rPr lang="en-US" sz="3200" dirty="0"/>
              <a:t> is a special value that means missing value</a:t>
            </a:r>
          </a:p>
          <a:p>
            <a:pPr lvl="1">
              <a:lnSpc>
                <a:spcPct val="100000"/>
              </a:lnSpc>
            </a:pPr>
            <a:r>
              <a:rPr lang="en-US" sz="3000" dirty="0"/>
              <a:t>Not the same as </a:t>
            </a:r>
            <a:r>
              <a:rPr lang="en-US" sz="3000" b="1" dirty="0">
                <a:solidFill>
                  <a:schemeClr val="tx2">
                    <a:lumMod val="75000"/>
                  </a:schemeClr>
                </a:solidFill>
                <a:latin typeface="Consolas" panose="020B0609020204030204" pitchFamily="49" charset="0"/>
                <a:cs typeface="Consolas" panose="020B0609020204030204" pitchFamily="49" charset="0"/>
              </a:rPr>
              <a:t>0</a:t>
            </a:r>
            <a:r>
              <a:rPr lang="en-US" sz="3000" dirty="0"/>
              <a:t> or a blank space</a:t>
            </a:r>
          </a:p>
          <a:p>
            <a:pPr>
              <a:lnSpc>
                <a:spcPct val="100000"/>
              </a:lnSpc>
            </a:pPr>
            <a:r>
              <a:rPr lang="en-US" sz="3200" dirty="0"/>
              <a:t>Checking for </a:t>
            </a:r>
            <a:r>
              <a:rPr lang="en-US" sz="3200" b="1" dirty="0">
                <a:solidFill>
                  <a:schemeClr val="tx2">
                    <a:lumMod val="75000"/>
                  </a:schemeClr>
                </a:solidFill>
                <a:latin typeface="Consolas" pitchFamily="49" charset="0"/>
                <a:cs typeface="Consolas" pitchFamily="49" charset="0"/>
              </a:rPr>
              <a:t>NULL</a:t>
            </a:r>
            <a:r>
              <a:rPr lang="en-US" sz="3200" dirty="0">
                <a:solidFill>
                  <a:schemeClr val="tx2">
                    <a:lumMod val="75000"/>
                  </a:schemeClr>
                </a:solidFill>
              </a:rPr>
              <a:t> </a:t>
            </a:r>
            <a:r>
              <a:rPr lang="en-US" sz="3200" dirty="0"/>
              <a:t>values</a:t>
            </a:r>
            <a:endParaRPr lang="en-US" sz="3200" b="1" dirty="0">
              <a:solidFill>
                <a:schemeClr val="tx2">
                  <a:lumMod val="75000"/>
                </a:schemeClr>
              </a:solidFill>
              <a:latin typeface="Consolas" pitchFamily="49" charset="0"/>
            </a:endParaRPr>
          </a:p>
        </p:txBody>
      </p:sp>
      <p:sp>
        <p:nvSpPr>
          <p:cNvPr id="500738" name="Rectangle 2"/>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endParaRPr lang="en-US"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17</a:t>
            </a:fld>
            <a:endParaRPr lang="en-US" dirty="0"/>
          </a:p>
        </p:txBody>
      </p:sp>
      <p:sp>
        <p:nvSpPr>
          <p:cNvPr id="8" name="Rectangle 4"/>
          <p:cNvSpPr>
            <a:spLocks noChangeArrowheads="1"/>
          </p:cNvSpPr>
          <p:nvPr/>
        </p:nvSpPr>
        <p:spPr bwMode="auto">
          <a:xfrm>
            <a:off x="2439988" y="4525089"/>
            <a:ext cx="7235824"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 NULL</a:t>
            </a:r>
          </a:p>
        </p:txBody>
      </p:sp>
      <p:sp>
        <p:nvSpPr>
          <p:cNvPr id="9" name="Rectangle 7"/>
          <p:cNvSpPr>
            <a:spLocks noChangeArrowheads="1"/>
          </p:cNvSpPr>
          <p:nvPr/>
        </p:nvSpPr>
        <p:spPr bwMode="auto">
          <a:xfrm>
            <a:off x="2439988" y="5569803"/>
            <a:ext cx="7235824"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 NOT NULL</a:t>
            </a:r>
          </a:p>
        </p:txBody>
      </p:sp>
      <p:sp>
        <p:nvSpPr>
          <p:cNvPr id="10" name="Rectangle 8"/>
          <p:cNvSpPr>
            <a:spLocks noChangeArrowheads="1"/>
          </p:cNvSpPr>
          <p:nvPr/>
        </p:nvSpPr>
        <p:spPr bwMode="auto">
          <a:xfrm>
            <a:off x="2439988" y="3207603"/>
            <a:ext cx="7235824"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NULL</a:t>
            </a:r>
          </a:p>
        </p:txBody>
      </p:sp>
      <p:sp>
        <p:nvSpPr>
          <p:cNvPr id="11" name="AutoShape 22"/>
          <p:cNvSpPr>
            <a:spLocks noChangeArrowheads="1"/>
          </p:cNvSpPr>
          <p:nvPr/>
        </p:nvSpPr>
        <p:spPr bwMode="auto">
          <a:xfrm>
            <a:off x="5332412" y="2413383"/>
            <a:ext cx="4800600" cy="598855"/>
          </a:xfrm>
          <a:prstGeom prst="wedgeRoundRectCallout">
            <a:avLst>
              <a:gd name="adj1" fmla="val -48341"/>
              <a:gd name="adj2" fmla="val 156002"/>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This is always false!</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3" name="&quot;Not Allowed&quot; Symbol 2"/>
          <p:cNvSpPr/>
          <p:nvPr/>
        </p:nvSpPr>
        <p:spPr>
          <a:xfrm>
            <a:off x="8761412" y="3623101"/>
            <a:ext cx="747600" cy="747600"/>
          </a:xfrm>
          <a:prstGeom prst="noSmoking">
            <a:avLst/>
          </a:prstGeom>
          <a:solidFill>
            <a:srgbClr val="FF0000"/>
          </a:solidFill>
          <a:ln>
            <a:solidFill>
              <a:srgbClr val="C00000"/>
            </a:solidFill>
          </a:ln>
          <a:effectLst>
            <a:glow rad="76200">
              <a:schemeClr val="tx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Tree>
    <p:extLst>
      <p:ext uri="{BB962C8B-B14F-4D97-AF65-F5344CB8AC3E}">
        <p14:creationId xmlns:p14="http://schemas.microsoft.com/office/powerpoint/2010/main" val="284456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animEffect transition="in" filter="fade">
                                      <p:cBhvr>
                                        <p:cTn id="7" dur="500"/>
                                        <p:tgtEl>
                                          <p:spTgt spid="5007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0739">
                                            <p:txEl>
                                              <p:pRg st="2" end="2"/>
                                            </p:txEl>
                                          </p:spTgt>
                                        </p:tgtEl>
                                        <p:attrNameLst>
                                          <p:attrName>style.visibility</p:attrName>
                                        </p:attrNameLst>
                                      </p:cBhvr>
                                      <p:to>
                                        <p:strVal val="visible"/>
                                      </p:to>
                                    </p:set>
                                    <p:animEffect transition="in" filter="fade">
                                      <p:cBhvr>
                                        <p:cTn id="12" dur="500"/>
                                        <p:tgtEl>
                                          <p:spTgt spid="500739">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http://zaachi.blog.zive.cz/files/2008/09/sorting.jpg"/>
          <p:cNvPicPr>
            <a:picLocks noChangeAspect="1" noChangeArrowheads="1"/>
          </p:cNvPicPr>
          <p:nvPr/>
        </p:nvPicPr>
        <p:blipFill>
          <a:blip r:embed="rId3" cstate="screen"/>
          <a:srcRect/>
          <a:stretch>
            <a:fillRect/>
          </a:stretch>
        </p:blipFill>
        <p:spPr bwMode="auto">
          <a:xfrm>
            <a:off x="7604344" y="533400"/>
            <a:ext cx="1625600" cy="1219200"/>
          </a:xfrm>
          <a:prstGeom prst="roundRect">
            <a:avLst>
              <a:gd name="adj" fmla="val 6420"/>
            </a:avLst>
          </a:prstGeom>
          <a:solidFill>
            <a:srgbClr val="FFFFFF">
              <a:shade val="85000"/>
            </a:srgbClr>
          </a:solidFill>
          <a:ln>
            <a:noFill/>
          </a:ln>
          <a:effectLst>
            <a:reflection blurRad="12700" stA="38000" endPos="28000" dist="5000" dir="5400000" sy="-100000" algn="bl" rotWithShape="0"/>
          </a:effectLst>
        </p:spPr>
      </p:pic>
      <p:sp>
        <p:nvSpPr>
          <p:cNvPr id="517122" name="Rectangle 2"/>
          <p:cNvSpPr>
            <a:spLocks noGrp="1" noChangeArrowheads="1"/>
          </p:cNvSpPr>
          <p:nvPr>
            <p:ph type="title"/>
          </p:nvPr>
        </p:nvSpPr>
        <p:spPr/>
        <p:txBody>
          <a:bodyPr/>
          <a:lstStyle/>
          <a:p>
            <a:r>
              <a:rPr lang="en-US" dirty="0"/>
              <a:t>Sorting with ORDER BY</a:t>
            </a:r>
          </a:p>
        </p:txBody>
      </p:sp>
      <p:sp>
        <p:nvSpPr>
          <p:cNvPr id="517123" name="Rectangle 3"/>
          <p:cNvSpPr>
            <a:spLocks noGrp="1" noChangeArrowheads="1"/>
          </p:cNvSpPr>
          <p:nvPr>
            <p:ph idx="1"/>
          </p:nvPr>
        </p:nvSpPr>
        <p:spPr/>
        <p:txBody>
          <a:bodyPr/>
          <a:lstStyle/>
          <a:p>
            <a:pPr>
              <a:lnSpc>
                <a:spcPct val="100000"/>
              </a:lnSpc>
            </a:pPr>
            <a:r>
              <a:rPr lang="en-US" dirty="0"/>
              <a:t>Sort rows with the </a:t>
            </a:r>
            <a:r>
              <a:rPr lang="en-US" b="1" dirty="0">
                <a:solidFill>
                  <a:schemeClr val="tx2">
                    <a:lumMod val="75000"/>
                  </a:schemeClr>
                </a:solidFill>
                <a:latin typeface="Consolas" panose="020B0609020204030204" pitchFamily="49" charset="0"/>
                <a:cs typeface="Consolas" panose="020B0609020204030204" pitchFamily="49" charset="0"/>
              </a:rPr>
              <a:t>ORDER</a:t>
            </a:r>
            <a:r>
              <a:rPr lang="en-US" b="1" dirty="0">
                <a:solidFill>
                  <a:schemeClr val="tx2">
                    <a:lumMod val="75000"/>
                  </a:schemeClr>
                </a:solidFill>
                <a:cs typeface="Consolas" panose="020B0609020204030204" pitchFamily="49" charset="0"/>
              </a:rPr>
              <a:t> </a:t>
            </a:r>
            <a:r>
              <a:rPr lang="en-US" b="1" dirty="0">
                <a:solidFill>
                  <a:schemeClr val="tx2">
                    <a:lumMod val="75000"/>
                  </a:schemeClr>
                </a:solidFill>
                <a:latin typeface="Consolas" panose="020B0609020204030204" pitchFamily="49" charset="0"/>
                <a:cs typeface="Consolas" panose="020B0609020204030204" pitchFamily="49" charset="0"/>
              </a:rPr>
              <a:t>BY</a:t>
            </a:r>
            <a:r>
              <a:rPr lang="en-US" b="1" dirty="0">
                <a:solidFill>
                  <a:schemeClr val="tx2">
                    <a:lumMod val="75000"/>
                  </a:schemeClr>
                </a:solidFill>
                <a:cs typeface="Consolas" panose="020B0609020204030204" pitchFamily="49" charset="0"/>
              </a:rPr>
              <a:t> </a:t>
            </a:r>
            <a:r>
              <a:rPr lang="en-US" dirty="0"/>
              <a:t>clause</a:t>
            </a:r>
          </a:p>
          <a:p>
            <a:pPr lvl="1">
              <a:lnSpc>
                <a:spcPct val="100000"/>
              </a:lnSpc>
            </a:pPr>
            <a:r>
              <a:rPr lang="en-US" b="1" dirty="0">
                <a:solidFill>
                  <a:schemeClr val="tx2">
                    <a:lumMod val="75000"/>
                  </a:schemeClr>
                </a:solidFill>
                <a:latin typeface="Consolas" panose="020B0609020204030204" pitchFamily="49" charset="0"/>
                <a:cs typeface="Consolas" panose="020B0609020204030204" pitchFamily="49" charset="0"/>
              </a:rPr>
              <a:t>ASC</a:t>
            </a:r>
            <a:r>
              <a:rPr lang="en-US" dirty="0"/>
              <a:t>: ascending order, default</a:t>
            </a:r>
          </a:p>
          <a:p>
            <a:pPr lvl="1">
              <a:lnSpc>
                <a:spcPct val="100000"/>
              </a:lnSpc>
            </a:pPr>
            <a:r>
              <a:rPr lang="en-US" b="1" dirty="0">
                <a:solidFill>
                  <a:schemeClr val="tx2">
                    <a:lumMod val="75000"/>
                  </a:schemeClr>
                </a:solidFill>
                <a:latin typeface="Consolas" panose="020B0609020204030204" pitchFamily="49" charset="0"/>
                <a:cs typeface="Consolas" panose="020B0609020204030204" pitchFamily="49" charset="0"/>
              </a:rPr>
              <a:t>DESC</a:t>
            </a:r>
            <a:r>
              <a:rPr lang="en-US" dirty="0"/>
              <a:t>: descending order</a:t>
            </a:r>
          </a:p>
        </p:txBody>
      </p:sp>
      <p:sp>
        <p:nvSpPr>
          <p:cNvPr id="517124" name="Rectangle 4"/>
          <p:cNvSpPr>
            <a:spLocks noChangeArrowheads="1"/>
          </p:cNvSpPr>
          <p:nvPr/>
        </p:nvSpPr>
        <p:spPr bwMode="auto">
          <a:xfrm>
            <a:off x="912812" y="3255075"/>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HireDate</a:t>
            </a:r>
          </a:p>
        </p:txBody>
      </p:sp>
      <p:graphicFrame>
        <p:nvGraphicFramePr>
          <p:cNvPr id="517125" name="Group 5"/>
          <p:cNvGraphicFramePr>
            <a:graphicFrameLocks noGrp="1"/>
          </p:cNvGraphicFramePr>
          <p:nvPr>
            <p:extLst/>
          </p:nvPr>
        </p:nvGraphicFramePr>
        <p:xfrm>
          <a:off x="7615237" y="2189872"/>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Gilbert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1998-07-31</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1999-02-26</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1999-12-12</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17145" name="Rectangle 25"/>
          <p:cNvSpPr>
            <a:spLocks noChangeArrowheads="1"/>
          </p:cNvSpPr>
          <p:nvPr/>
        </p:nvSpPr>
        <p:spPr bwMode="auto">
          <a:xfrm>
            <a:off x="912812" y="4953000"/>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HireDate</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DESC</a:t>
            </a:r>
          </a:p>
        </p:txBody>
      </p:sp>
      <p:graphicFrame>
        <p:nvGraphicFramePr>
          <p:cNvPr id="517146" name="Group 26"/>
          <p:cNvGraphicFramePr>
            <a:graphicFrameLocks noGrp="1"/>
          </p:cNvGraphicFramePr>
          <p:nvPr>
            <p:extLst/>
          </p:nvPr>
        </p:nvGraphicFramePr>
        <p:xfrm>
          <a:off x="7615237" y="4495800"/>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18</a:t>
            </a:fld>
            <a:endParaRPr lang="en-US" dirty="0"/>
          </a:p>
        </p:txBody>
      </p:sp>
    </p:spTree>
    <p:extLst>
      <p:ext uri="{BB962C8B-B14F-4D97-AF65-F5344CB8AC3E}">
        <p14:creationId xmlns:p14="http://schemas.microsoft.com/office/powerpoint/2010/main" val="241158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7123">
                                            <p:txEl>
                                              <p:pRg st="1" end="1"/>
                                            </p:txEl>
                                          </p:spTgt>
                                        </p:tgtEl>
                                        <p:attrNameLst>
                                          <p:attrName>style.visibility</p:attrName>
                                        </p:attrNameLst>
                                      </p:cBhvr>
                                      <p:to>
                                        <p:strVal val="visible"/>
                                      </p:to>
                                    </p:set>
                                    <p:animEffect transition="in" filter="fade">
                                      <p:cBhvr>
                                        <p:cTn id="7" dur="500"/>
                                        <p:tgtEl>
                                          <p:spTgt spid="517123">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7124"/>
                                        </p:tgtEl>
                                        <p:attrNameLst>
                                          <p:attrName>style.visibility</p:attrName>
                                        </p:attrNameLst>
                                      </p:cBhvr>
                                      <p:to>
                                        <p:strVal val="visible"/>
                                      </p:to>
                                    </p:set>
                                    <p:animEffect transition="in" filter="fade">
                                      <p:cBhvr>
                                        <p:cTn id="11" dur="500"/>
                                        <p:tgtEl>
                                          <p:spTgt spid="51712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17125"/>
                                        </p:tgtEl>
                                        <p:attrNameLst>
                                          <p:attrName>style.visibility</p:attrName>
                                        </p:attrNameLst>
                                      </p:cBhvr>
                                      <p:to>
                                        <p:strVal val="visible"/>
                                      </p:to>
                                    </p:set>
                                    <p:animEffect transition="in" filter="fade">
                                      <p:cBhvr>
                                        <p:cTn id="15" dur="500"/>
                                        <p:tgtEl>
                                          <p:spTgt spid="5171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7123">
                                            <p:txEl>
                                              <p:pRg st="2" end="2"/>
                                            </p:txEl>
                                          </p:spTgt>
                                        </p:tgtEl>
                                        <p:attrNameLst>
                                          <p:attrName>style.visibility</p:attrName>
                                        </p:attrNameLst>
                                      </p:cBhvr>
                                      <p:to>
                                        <p:strVal val="visible"/>
                                      </p:to>
                                    </p:set>
                                    <p:animEffect transition="in" filter="fade">
                                      <p:cBhvr>
                                        <p:cTn id="20" dur="500"/>
                                        <p:tgtEl>
                                          <p:spTgt spid="517123">
                                            <p:txEl>
                                              <p:pRg st="2" end="2"/>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517145"/>
                                        </p:tgtEl>
                                        <p:attrNameLst>
                                          <p:attrName>style.visibility</p:attrName>
                                        </p:attrNameLst>
                                      </p:cBhvr>
                                      <p:to>
                                        <p:strVal val="visible"/>
                                      </p:to>
                                    </p:set>
                                    <p:animEffect transition="in" filter="fade">
                                      <p:cBhvr>
                                        <p:cTn id="24" dur="500"/>
                                        <p:tgtEl>
                                          <p:spTgt spid="517145"/>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517146"/>
                                        </p:tgtEl>
                                        <p:attrNameLst>
                                          <p:attrName>style.visibility</p:attrName>
                                        </p:attrNameLst>
                                      </p:cBhvr>
                                      <p:to>
                                        <p:strVal val="visible"/>
                                      </p:to>
                                    </p:set>
                                    <p:animEffect transition="in" filter="fade">
                                      <p:cBhvr>
                                        <p:cTn id="28" dur="500"/>
                                        <p:tgtEl>
                                          <p:spTgt spid="517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4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19</a:t>
            </a:fld>
            <a:endParaRPr lang="en-US" dirty="0"/>
          </a:p>
        </p:txBody>
      </p:sp>
      <p:sp>
        <p:nvSpPr>
          <p:cNvPr id="3" name="Content Placeholder 2"/>
          <p:cNvSpPr>
            <a:spLocks noGrp="1"/>
          </p:cNvSpPr>
          <p:nvPr>
            <p:ph idx="1"/>
          </p:nvPr>
        </p:nvSpPr>
        <p:spPr/>
        <p:txBody>
          <a:bodyPr/>
          <a:lstStyle/>
          <a:p>
            <a:r>
              <a:rPr lang="en-US" dirty="0"/>
              <a:t>Views are virtual tables made from others tables, views or joins between them</a:t>
            </a:r>
          </a:p>
          <a:p>
            <a:pPr lvl="1"/>
            <a:r>
              <a:rPr lang="en-US" dirty="0"/>
              <a:t>Can be used to simplify writing of complex queries or to limit access to data for certain users</a:t>
            </a:r>
          </a:p>
          <a:p>
            <a:r>
              <a:rPr lang="en-US" dirty="0"/>
              <a:t>Examples: Get employee names and salaries, by department</a:t>
            </a:r>
          </a:p>
        </p:txBody>
      </p:sp>
      <p:sp>
        <p:nvSpPr>
          <p:cNvPr id="4" name="Title 3"/>
          <p:cNvSpPr>
            <a:spLocks noGrp="1"/>
          </p:cNvSpPr>
          <p:nvPr>
            <p:ph type="title"/>
          </p:nvPr>
        </p:nvSpPr>
        <p:spPr/>
        <p:txBody>
          <a:bodyPr/>
          <a:lstStyle/>
          <a:p>
            <a:r>
              <a:rPr lang="en-US" dirty="0"/>
              <a:t>Views</a:t>
            </a:r>
          </a:p>
        </p:txBody>
      </p:sp>
      <p:sp>
        <p:nvSpPr>
          <p:cNvPr id="5" name="Rectangle 4"/>
          <p:cNvSpPr>
            <a:spLocks noChangeArrowheads="1"/>
          </p:cNvSpPr>
          <p:nvPr/>
        </p:nvSpPr>
        <p:spPr bwMode="auto">
          <a:xfrm>
            <a:off x="826013" y="4307919"/>
            <a:ext cx="10536798"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VIEW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v_HRResultSet AS</a:t>
            </a:r>
            <a:b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b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LastName AS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Full Name</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 ORDER BY DepartmentID</a:t>
            </a:r>
          </a:p>
        </p:txBody>
      </p:sp>
      <p:sp>
        <p:nvSpPr>
          <p:cNvPr id="6" name="Rectangle 5"/>
          <p:cNvSpPr>
            <a:spLocks noChangeArrowheads="1"/>
          </p:cNvSpPr>
          <p:nvPr/>
        </p:nvSpPr>
        <p:spPr bwMode="auto">
          <a:xfrm>
            <a:off x="826013" y="5600581"/>
            <a:ext cx="10536798" cy="49244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 FROM v_HRREsultSet</a:t>
            </a:r>
          </a:p>
        </p:txBody>
      </p:sp>
    </p:spTree>
    <p:extLst>
      <p:ext uri="{BB962C8B-B14F-4D97-AF65-F5344CB8AC3E}">
        <p14:creationId xmlns:p14="http://schemas.microsoft.com/office/powerpoint/2010/main" val="118509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6088" indent="-446088">
              <a:lnSpc>
                <a:spcPts val="4000"/>
              </a:lnSpc>
              <a:buFontTx/>
              <a:buAutoNum type="arabicPeriod"/>
            </a:pPr>
            <a:r>
              <a:rPr lang="en-US" dirty="0"/>
              <a:t>Query Basics</a:t>
            </a:r>
          </a:p>
          <a:p>
            <a:pPr marL="446088" indent="-446088">
              <a:lnSpc>
                <a:spcPts val="4000"/>
              </a:lnSpc>
              <a:buFontTx/>
              <a:buAutoNum type="arabicPeriod"/>
            </a:pPr>
            <a:r>
              <a:rPr lang="en-US" dirty="0"/>
              <a:t>Retrieving Data</a:t>
            </a:r>
            <a:endParaRPr lang="bg-BG" dirty="0"/>
          </a:p>
          <a:p>
            <a:pPr marL="446088" indent="-446088">
              <a:lnSpc>
                <a:spcPts val="4000"/>
              </a:lnSpc>
              <a:buFontTx/>
              <a:buAutoNum type="arabicPeriod"/>
            </a:pPr>
            <a:r>
              <a:rPr lang="en-US" dirty="0"/>
              <a:t>Writing Data</a:t>
            </a:r>
            <a:endParaRPr lang="bg-BG" dirty="0"/>
          </a:p>
          <a:p>
            <a:pPr marL="446088" indent="-446088">
              <a:lnSpc>
                <a:spcPts val="4000"/>
              </a:lnSpc>
              <a:buFontTx/>
              <a:buAutoNum type="arabicPeriod"/>
            </a:pPr>
            <a:r>
              <a:rPr lang="en-US" dirty="0"/>
              <a:t>Modifying Existing Records</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4" name="Picture 3"/>
          <p:cNvPicPr>
            <a:picLocks noChangeAspect="1"/>
          </p:cNvPicPr>
          <p:nvPr/>
        </p:nvPicPr>
        <p:blipFill>
          <a:blip r:embed="rId3"/>
          <a:stretch>
            <a:fillRect/>
          </a:stretch>
        </p:blipFill>
        <p:spPr>
          <a:xfrm>
            <a:off x="8304212" y="1638368"/>
            <a:ext cx="3429001" cy="4421449"/>
          </a:xfrm>
          <a:prstGeom prst="rect">
            <a:avLst/>
          </a:prstGeom>
        </p:spPr>
      </p:pic>
    </p:spTree>
    <p:extLst>
      <p:ext uri="{BB962C8B-B14F-4D97-AF65-F5344CB8AC3E}">
        <p14:creationId xmlns:p14="http://schemas.microsoft.com/office/powerpoint/2010/main" val="164698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animEffect transition="in" filter="fade">
                                      <p:cBhvr>
                                        <p:cTn id="7" dur="500"/>
                                        <p:tgtEl>
                                          <p:spTgt spid="4444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4419">
                                            <p:txEl>
                                              <p:pRg st="2" end="2"/>
                                            </p:txEl>
                                          </p:spTgt>
                                        </p:tgtEl>
                                        <p:attrNameLst>
                                          <p:attrName>style.visibility</p:attrName>
                                        </p:attrNameLst>
                                      </p:cBhvr>
                                      <p:to>
                                        <p:strVal val="visible"/>
                                      </p:to>
                                    </p:set>
                                    <p:animEffect transition="in" filter="fade">
                                      <p:cBhvr>
                                        <p:cTn id="12" dur="500"/>
                                        <p:tgtEl>
                                          <p:spTgt spid="4444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4419">
                                            <p:txEl>
                                              <p:pRg st="3" end="3"/>
                                            </p:txEl>
                                          </p:spTgt>
                                        </p:tgtEl>
                                        <p:attrNameLst>
                                          <p:attrName>style.visibility</p:attrName>
                                        </p:attrNameLst>
                                      </p:cBhvr>
                                      <p:to>
                                        <p:strVal val="visible"/>
                                      </p:to>
                                    </p:set>
                                    <p:animEffect transition="in" filter="fade">
                                      <p:cBhvr>
                                        <p:cTn id="17" dur="500"/>
                                        <p:tgtEl>
                                          <p:spTgt spid="4444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3" name="Content Placeholder 2"/>
          <p:cNvSpPr>
            <a:spLocks noGrp="1"/>
          </p:cNvSpPr>
          <p:nvPr>
            <p:ph idx="1"/>
          </p:nvPr>
        </p:nvSpPr>
        <p:spPr/>
        <p:txBody>
          <a:bodyPr/>
          <a:lstStyle/>
          <a:p>
            <a:r>
              <a:rPr lang="en-US" dirty="0"/>
              <a:t>Create a </a:t>
            </a:r>
            <a:r>
              <a:rPr lang="en-US" dirty="0">
                <a:solidFill>
                  <a:schemeClr val="accent1"/>
                </a:solidFill>
              </a:rPr>
              <a:t>view</a:t>
            </a:r>
            <a:r>
              <a:rPr lang="en-US" dirty="0"/>
              <a:t> that selects all information about the </a:t>
            </a:r>
            <a:r>
              <a:rPr lang="en-US" dirty="0">
                <a:solidFill>
                  <a:schemeClr val="accent1"/>
                </a:solidFill>
              </a:rPr>
              <a:t>highest peak</a:t>
            </a:r>
          </a:p>
          <a:p>
            <a:pPr lvl="1"/>
            <a:r>
              <a:rPr lang="en-US" dirty="0"/>
              <a:t>Name the view </a:t>
            </a:r>
            <a:r>
              <a:rPr lang="en-US" b="1" noProof="1">
                <a:solidFill>
                  <a:schemeClr val="accent1"/>
                </a:solidFill>
                <a:effectLst>
                  <a:outerShdw blurRad="38100" dist="38100" dir="2700000" algn="tl">
                    <a:srgbClr val="000000">
                      <a:alpha val="43137"/>
                    </a:srgbClr>
                  </a:outerShdw>
                </a:effectLst>
                <a:latin typeface="Consolas" panose="020B0609020204030204" pitchFamily="49" charset="0"/>
              </a:rPr>
              <a:t>v_HighestPeak</a:t>
            </a:r>
          </a:p>
          <a:p>
            <a:pPr>
              <a:spcBef>
                <a:spcPts val="26400"/>
              </a:spcBef>
            </a:pPr>
            <a:r>
              <a:rPr lang="en-US" dirty="0"/>
              <a:t>Note: Query </a:t>
            </a:r>
            <a:r>
              <a:rPr lang="en-US" dirty="0">
                <a:solidFill>
                  <a:schemeClr val="accent1"/>
                </a:solidFill>
              </a:rPr>
              <a:t>Geography</a:t>
            </a:r>
            <a:r>
              <a:rPr lang="en-US" dirty="0"/>
              <a:t> database</a:t>
            </a:r>
            <a:endParaRPr lang="en-US" b="1" noProof="1">
              <a:solidFill>
                <a:schemeClr val="accent1"/>
              </a:solidFill>
              <a:effectLst>
                <a:outerShdw blurRad="38100" dist="38100" dir="2700000" algn="tl">
                  <a:srgbClr val="000000">
                    <a:alpha val="43137"/>
                  </a:srgbClr>
                </a:outerShdw>
              </a:effectLst>
              <a:latin typeface="Consolas" panose="020B0609020204030204" pitchFamily="49" charset="0"/>
            </a:endParaRPr>
          </a:p>
        </p:txBody>
      </p:sp>
      <p:sp>
        <p:nvSpPr>
          <p:cNvPr id="4" name="Title 3"/>
          <p:cNvSpPr>
            <a:spLocks noGrp="1"/>
          </p:cNvSpPr>
          <p:nvPr>
            <p:ph type="title"/>
          </p:nvPr>
        </p:nvSpPr>
        <p:spPr/>
        <p:txBody>
          <a:bodyPr/>
          <a:lstStyle/>
          <a:p>
            <a:r>
              <a:rPr lang="en-US" dirty="0"/>
              <a:t>Problem: Highest Peak</a:t>
            </a:r>
          </a:p>
        </p:txBody>
      </p:sp>
      <p:sp>
        <p:nvSpPr>
          <p:cNvPr id="5" name="Rectangle 4"/>
          <p:cNvSpPr>
            <a:spLocks noChangeArrowheads="1"/>
          </p:cNvSpPr>
          <p:nvPr/>
        </p:nvSpPr>
        <p:spPr bwMode="auto">
          <a:xfrm>
            <a:off x="2422412" y="3058180"/>
            <a:ext cx="73440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SELECT * FROM v_HighestPeak</a:t>
            </a:r>
          </a:p>
        </p:txBody>
      </p:sp>
      <p:pic>
        <p:nvPicPr>
          <p:cNvPr id="6" name="Picture 5"/>
          <p:cNvPicPr>
            <a:picLocks noChangeAspect="1"/>
          </p:cNvPicPr>
          <p:nvPr/>
        </p:nvPicPr>
        <p:blipFill>
          <a:blip r:embed="rId2"/>
          <a:stretch>
            <a:fillRect/>
          </a:stretch>
        </p:blipFill>
        <p:spPr>
          <a:xfrm>
            <a:off x="3876173" y="4654080"/>
            <a:ext cx="4436478" cy="679920"/>
          </a:xfrm>
          <a:prstGeom prst="rect">
            <a:avLst/>
          </a:prstGeom>
        </p:spPr>
      </p:pic>
      <p:sp>
        <p:nvSpPr>
          <p:cNvPr id="7" name="Arrow: Down 6"/>
          <p:cNvSpPr/>
          <p:nvPr/>
        </p:nvSpPr>
        <p:spPr>
          <a:xfrm>
            <a:off x="5637212" y="3867849"/>
            <a:ext cx="9144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98249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
        <p:nvSpPr>
          <p:cNvPr id="4" name="Title 3"/>
          <p:cNvSpPr>
            <a:spLocks noGrp="1"/>
          </p:cNvSpPr>
          <p:nvPr>
            <p:ph type="title"/>
          </p:nvPr>
        </p:nvSpPr>
        <p:spPr/>
        <p:txBody>
          <a:bodyPr/>
          <a:lstStyle/>
          <a:p>
            <a:r>
              <a:rPr lang="en-US" dirty="0"/>
              <a:t>Solution: Highest Peak</a:t>
            </a:r>
          </a:p>
        </p:txBody>
      </p:sp>
      <p:sp>
        <p:nvSpPr>
          <p:cNvPr id="5" name="Rectangle 4"/>
          <p:cNvSpPr>
            <a:spLocks noChangeArrowheads="1"/>
          </p:cNvSpPr>
          <p:nvPr/>
        </p:nvSpPr>
        <p:spPr bwMode="auto">
          <a:xfrm>
            <a:off x="2208212" y="2553831"/>
            <a:ext cx="7772400" cy="224676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VIEW </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v_HighestPeak</a:t>
            </a:r>
          </a:p>
          <a:p>
            <a:pPr eaLnBrk="0" hangingPunct="0">
              <a:buClr>
                <a:schemeClr val="accent5">
                  <a:lumMod val="40000"/>
                  <a:lumOff val="60000"/>
                </a:schemeClr>
              </a:buClr>
              <a:buSzPct val="70000"/>
            </a:pP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buClr>
                <a:schemeClr val="accent5">
                  <a:lumMod val="40000"/>
                  <a:lumOff val="60000"/>
                </a:schemeClr>
              </a:buClr>
              <a:buSzPct val="70000"/>
            </a:pP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SELECT TOP </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(1) *</a:t>
            </a:r>
          </a:p>
          <a:p>
            <a:pPr eaLnBrk="0" hangingPunct="0">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Peaks</a:t>
            </a:r>
          </a:p>
          <a:p>
            <a:pPr eaLnBrk="0" hangingPunct="0">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ORDER BY </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Elevation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DESC</a:t>
            </a:r>
          </a:p>
        </p:txBody>
      </p:sp>
      <p:sp>
        <p:nvSpPr>
          <p:cNvPr id="6" name="AutoShape 22"/>
          <p:cNvSpPr>
            <a:spLocks noChangeArrowheads="1"/>
          </p:cNvSpPr>
          <p:nvPr/>
        </p:nvSpPr>
        <p:spPr bwMode="auto">
          <a:xfrm>
            <a:off x="6323012" y="5257800"/>
            <a:ext cx="4876800" cy="640710"/>
          </a:xfrm>
          <a:prstGeom prst="wedgeRoundRectCallout">
            <a:avLst>
              <a:gd name="adj1" fmla="val -38655"/>
              <a:gd name="adj2" fmla="val -137769"/>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Greatest value first</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7" name="AutoShape 22"/>
          <p:cNvSpPr>
            <a:spLocks noChangeArrowheads="1"/>
          </p:cNvSpPr>
          <p:nvPr/>
        </p:nvSpPr>
        <p:spPr bwMode="auto">
          <a:xfrm>
            <a:off x="1751012" y="5257800"/>
            <a:ext cx="3810000" cy="640710"/>
          </a:xfrm>
          <a:prstGeom prst="wedgeRoundRectCallout">
            <a:avLst>
              <a:gd name="adj1" fmla="val 39948"/>
              <a:gd name="adj2" fmla="val -135582"/>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Sorting column</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6278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1446212" y="4648200"/>
            <a:ext cx="8938472" cy="820600"/>
          </a:xfrm>
        </p:spPr>
        <p:txBody>
          <a:bodyPr/>
          <a:lstStyle/>
          <a:p>
            <a:r>
              <a:rPr lang="en-US" dirty="0"/>
              <a:t>Writing Data in Tables</a:t>
            </a:r>
            <a:endParaRPr lang="bg-BG" dirty="0"/>
          </a:p>
        </p:txBody>
      </p:sp>
      <p:sp>
        <p:nvSpPr>
          <p:cNvPr id="4" name="Subtitle 3"/>
          <p:cNvSpPr>
            <a:spLocks noGrp="1"/>
          </p:cNvSpPr>
          <p:nvPr>
            <p:ph type="body" idx="1"/>
          </p:nvPr>
        </p:nvSpPr>
        <p:spPr>
          <a:xfrm>
            <a:off x="1446212" y="5602568"/>
            <a:ext cx="8938472" cy="688256"/>
          </a:xfrm>
        </p:spPr>
        <p:txBody>
          <a:bodyPr/>
          <a:lstStyle/>
          <a:p>
            <a:r>
              <a:rPr lang="en-US" dirty="0"/>
              <a:t>Using SQL INSERT</a:t>
            </a:r>
            <a:endParaRPr lang="bg-BG" dirty="0"/>
          </a:p>
        </p:txBody>
      </p:sp>
      <p:pic>
        <p:nvPicPr>
          <p:cNvPr id="23554" name="Picture 2" descr="http://www.msmnet.com/images/services_data.jpg"/>
          <p:cNvPicPr>
            <a:picLocks noChangeAspect="1" noChangeArrowheads="1"/>
          </p:cNvPicPr>
          <p:nvPr/>
        </p:nvPicPr>
        <p:blipFill>
          <a:blip r:embed="rId3" cstate="screen"/>
          <a:srcRect/>
          <a:stretch>
            <a:fillRect/>
          </a:stretch>
        </p:blipFill>
        <p:spPr bwMode="auto">
          <a:xfrm>
            <a:off x="5332412" y="2209800"/>
            <a:ext cx="1390650" cy="1714500"/>
          </a:xfrm>
          <a:prstGeom prst="roundRect">
            <a:avLst>
              <a:gd name="adj" fmla="val 5816"/>
            </a:avLst>
          </a:prstGeom>
          <a:solidFill>
            <a:srgbClr val="FFFFFF">
              <a:shade val="85000"/>
            </a:srgbClr>
          </a:solidFill>
          <a:ln>
            <a:noFill/>
          </a:ln>
          <a:effectLst/>
        </p:spPr>
      </p:pic>
      <p:pic>
        <p:nvPicPr>
          <p:cNvPr id="23556" name="Picture 4" descr="http://mareisac.com/data.jpg"/>
          <p:cNvPicPr>
            <a:picLocks noChangeAspect="1" noChangeArrowheads="1"/>
          </p:cNvPicPr>
          <p:nvPr/>
        </p:nvPicPr>
        <p:blipFill>
          <a:blip r:embed="rId4" cstate="screen"/>
          <a:srcRect/>
          <a:stretch>
            <a:fillRect/>
          </a:stretch>
        </p:blipFill>
        <p:spPr bwMode="auto">
          <a:xfrm>
            <a:off x="2360612" y="1676400"/>
            <a:ext cx="2400300" cy="2431232"/>
          </a:xfrm>
          <a:prstGeom prst="roundRect">
            <a:avLst>
              <a:gd name="adj" fmla="val 5816"/>
            </a:avLst>
          </a:prstGeom>
          <a:solidFill>
            <a:srgbClr val="FFFFFF">
              <a:shade val="85000"/>
            </a:srgbClr>
          </a:solidFill>
          <a:ln>
            <a:noFill/>
          </a:ln>
          <a:effectLst/>
        </p:spPr>
      </p:pic>
      <p:pic>
        <p:nvPicPr>
          <p:cNvPr id="2" name="Picture 2" descr="http://www.artistsvalley.com/images/icons/Database%20Application%20Icons/Table%20Field%20Insert/256x256/Table%20Field%20Insert.jpg"/>
          <p:cNvPicPr>
            <a:picLocks noChangeAspect="1" noChangeArrowheads="1"/>
          </p:cNvPicPr>
          <p:nvPr/>
        </p:nvPicPr>
        <p:blipFill>
          <a:blip r:embed="rId5" cstate="screen"/>
          <a:srcRect/>
          <a:stretch>
            <a:fillRect/>
          </a:stretch>
        </p:blipFill>
        <p:spPr bwMode="auto">
          <a:xfrm>
            <a:off x="7313612" y="1676400"/>
            <a:ext cx="2438400" cy="2438400"/>
          </a:xfrm>
          <a:prstGeom prst="roundRect">
            <a:avLst>
              <a:gd name="adj" fmla="val 5816"/>
            </a:avLst>
          </a:prstGeom>
          <a:solidFill>
            <a:srgbClr val="FFFFFF">
              <a:shade val="85000"/>
            </a:srgbClr>
          </a:solidFill>
          <a:ln>
            <a:noFill/>
          </a:ln>
          <a:effectLst/>
        </p:spPr>
      </p:pic>
    </p:spTree>
    <p:extLst>
      <p:ext uri="{BB962C8B-B14F-4D97-AF65-F5344CB8AC3E}">
        <p14:creationId xmlns:p14="http://schemas.microsoft.com/office/powerpoint/2010/main" val="3727656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p:txBody>
          <a:bodyPr/>
          <a:lstStyle/>
          <a:p>
            <a:pPr marL="357188" indent="-357188">
              <a:lnSpc>
                <a:spcPct val="100000"/>
              </a:lnSpc>
            </a:pPr>
            <a:r>
              <a:rPr lang="en-US" sz="3000" dirty="0"/>
              <a:t>The SQL </a:t>
            </a:r>
            <a:r>
              <a:rPr lang="en-US" sz="3000" b="1" dirty="0">
                <a:solidFill>
                  <a:schemeClr val="accent1"/>
                </a:solidFill>
                <a:latin typeface="Consolas" pitchFamily="49" charset="0"/>
              </a:rPr>
              <a:t>INSERT</a:t>
            </a:r>
            <a:r>
              <a:rPr lang="en-US" sz="3000" dirty="0"/>
              <a:t> command</a:t>
            </a:r>
          </a:p>
          <a:p>
            <a:pPr marL="357188" indent="-357188">
              <a:lnSpc>
                <a:spcPct val="100000"/>
              </a:lnSpc>
              <a:spcBef>
                <a:spcPts val="18000"/>
              </a:spcBef>
            </a:pPr>
            <a:r>
              <a:rPr lang="en-US" sz="3000" dirty="0">
                <a:solidFill>
                  <a:schemeClr val="accent1"/>
                </a:solidFill>
              </a:rPr>
              <a:t>Bulk data </a:t>
            </a:r>
            <a:r>
              <a:rPr lang="en-US" sz="3000" dirty="0"/>
              <a:t>can be recorded in a single query, separated by comma</a:t>
            </a:r>
          </a:p>
        </p:txBody>
      </p:sp>
      <p:sp>
        <p:nvSpPr>
          <p:cNvPr id="559106" name="Rectangle 2"/>
          <p:cNvSpPr>
            <a:spLocks noGrp="1" noChangeArrowheads="1"/>
          </p:cNvSpPr>
          <p:nvPr>
            <p:ph type="title"/>
          </p:nvPr>
        </p:nvSpPr>
        <p:spPr/>
        <p:txBody>
          <a:bodyPr/>
          <a:lstStyle/>
          <a:p>
            <a:r>
              <a:rPr lang="en-US" dirty="0"/>
              <a:t>Inserting Data</a:t>
            </a:r>
            <a:endParaRPr lang="bg-BG"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6" name="Rectangle 4"/>
          <p:cNvSpPr>
            <a:spLocks noChangeArrowheads="1"/>
          </p:cNvSpPr>
          <p:nvPr/>
        </p:nvSpPr>
        <p:spPr bwMode="auto">
          <a:xfrm>
            <a:off x="684212" y="1905000"/>
            <a:ext cx="10820400" cy="49244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(33, 'Paris)</a:t>
            </a:r>
          </a:p>
        </p:txBody>
      </p:sp>
      <p:sp>
        <p:nvSpPr>
          <p:cNvPr id="8" name="AutoShape 22"/>
          <p:cNvSpPr>
            <a:spLocks noChangeArrowheads="1"/>
          </p:cNvSpPr>
          <p:nvPr/>
        </p:nvSpPr>
        <p:spPr bwMode="auto">
          <a:xfrm>
            <a:off x="8062478" y="1264368"/>
            <a:ext cx="3061134" cy="956145"/>
          </a:xfrm>
          <a:prstGeom prst="wedgeRoundRectCallout">
            <a:avLst>
              <a:gd name="adj1" fmla="val -66946"/>
              <a:gd name="adj2" fmla="val 42231"/>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Values for</a:t>
            </a:r>
          </a:p>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all columns</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9" name="Rectangle 8"/>
          <p:cNvSpPr>
            <a:spLocks noChangeArrowheads="1"/>
          </p:cNvSpPr>
          <p:nvPr/>
        </p:nvSpPr>
        <p:spPr bwMode="auto">
          <a:xfrm>
            <a:off x="684212" y="4724400"/>
            <a:ext cx="10820400" cy="169277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EmployeesProjects</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VALUES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(229, 1),</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3), …</a:t>
            </a:r>
          </a:p>
        </p:txBody>
      </p:sp>
      <p:sp>
        <p:nvSpPr>
          <p:cNvPr id="10" name="Rectangle 4"/>
          <p:cNvSpPr>
            <a:spLocks noChangeArrowheads="1"/>
          </p:cNvSpPr>
          <p:nvPr/>
        </p:nvSpPr>
        <p:spPr bwMode="auto">
          <a:xfrm>
            <a:off x="684212" y="2809354"/>
            <a:ext cx="108204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Projects(Name, StartDate)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('Reflective Jacket',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GETDATE()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1" name="AutoShape 22"/>
          <p:cNvSpPr>
            <a:spLocks noChangeArrowheads="1"/>
          </p:cNvSpPr>
          <p:nvPr/>
        </p:nvSpPr>
        <p:spPr bwMode="auto">
          <a:xfrm>
            <a:off x="8913812" y="2667000"/>
            <a:ext cx="2362200" cy="1079164"/>
          </a:xfrm>
          <a:prstGeom prst="wedgeRoundRectCallout">
            <a:avLst>
              <a:gd name="adj1" fmla="val -105672"/>
              <a:gd name="adj2" fmla="val -16885"/>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Specify</a:t>
            </a:r>
          </a:p>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columns</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67289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59107">
                                            <p:txEl>
                                              <p:pRg st="1" end="1"/>
                                            </p:txEl>
                                          </p:spTgt>
                                        </p:tgtEl>
                                        <p:attrNameLst>
                                          <p:attrName>style.visibility</p:attrName>
                                        </p:attrNameLst>
                                      </p:cBhvr>
                                      <p:to>
                                        <p:strVal val="visible"/>
                                      </p:to>
                                    </p:set>
                                    <p:animEffect transition="in" filter="fade">
                                      <p:cBhvr>
                                        <p:cTn id="25" dur="500"/>
                                        <p:tgtEl>
                                          <p:spTgt spid="559107">
                                            <p:txEl>
                                              <p:pRg st="1" end="1"/>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nodeType="with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fade">
                                      <p:cBhvr>
                                        <p:cTn id="32" dur="500"/>
                                        <p:tgtEl>
                                          <p:spTgt spid="9">
                                            <p:txEl>
                                              <p:pRg st="0" end="0"/>
                                            </p:txEl>
                                          </p:spTgt>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9">
                                            <p:txEl>
                                              <p:pRg st="1" end="1"/>
                                            </p:txEl>
                                          </p:spTgt>
                                        </p:tgtEl>
                                        <p:attrNameLst>
                                          <p:attrName>style.visibility</p:attrName>
                                        </p:attrNameLst>
                                      </p:cBhvr>
                                      <p:to>
                                        <p:strVal val="visible"/>
                                      </p:to>
                                    </p:set>
                                    <p:animEffect transition="in" filter="fade">
                                      <p:cBhvr>
                                        <p:cTn id="36" dur="500"/>
                                        <p:tgtEl>
                                          <p:spTgt spid="9">
                                            <p:txEl>
                                              <p:pRg st="1" end="1"/>
                                            </p:txEl>
                                          </p:spTgt>
                                        </p:tgtEl>
                                      </p:cBhvr>
                                    </p:animEffect>
                                  </p:childTnLst>
                                </p:cTn>
                              </p:par>
                            </p:childTnLst>
                          </p:cTn>
                        </p:par>
                        <p:par>
                          <p:cTn id="37" fill="hold">
                            <p:stCondLst>
                              <p:cond delay="1500"/>
                            </p:stCondLst>
                            <p:childTnLst>
                              <p:par>
                                <p:cTn id="38" presetID="10" presetClass="entr" presetSubtype="0" fill="hold" nodeType="after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fade">
                                      <p:cBhvr>
                                        <p:cTn id="40" dur="500"/>
                                        <p:tgtEl>
                                          <p:spTgt spid="9">
                                            <p:txEl>
                                              <p:pRg st="2" end="2"/>
                                            </p:txEl>
                                          </p:spTgt>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9">
                                            <p:txEl>
                                              <p:pRg st="3" end="3"/>
                                            </p:txEl>
                                          </p:spTgt>
                                        </p:tgtEl>
                                        <p:attrNameLst>
                                          <p:attrName>style.visibility</p:attrName>
                                        </p:attrNameLst>
                                      </p:cBhvr>
                                      <p:to>
                                        <p:strVal val="visible"/>
                                      </p:to>
                                    </p:set>
                                    <p:animEffect transition="in" filter="fade">
                                      <p:cBhvr>
                                        <p:cTn id="44"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p:txBody>
          <a:bodyPr/>
          <a:lstStyle/>
          <a:p>
            <a:pPr marL="357188" indent="-357188">
              <a:lnSpc>
                <a:spcPct val="100000"/>
              </a:lnSpc>
            </a:pPr>
            <a:r>
              <a:rPr lang="en-US" sz="3000" dirty="0"/>
              <a:t>You can use existing records to create a </a:t>
            </a:r>
            <a:r>
              <a:rPr lang="en-US" sz="3000" dirty="0">
                <a:solidFill>
                  <a:schemeClr val="accent1"/>
                </a:solidFill>
              </a:rPr>
              <a:t>new table</a:t>
            </a:r>
          </a:p>
          <a:p>
            <a:pPr marL="357188" indent="-357188">
              <a:lnSpc>
                <a:spcPct val="100000"/>
              </a:lnSpc>
              <a:spcBef>
                <a:spcPts val="18000"/>
              </a:spcBef>
            </a:pPr>
            <a:r>
              <a:rPr lang="en-US" sz="3000" dirty="0"/>
              <a:t>Or into an existing table</a:t>
            </a:r>
          </a:p>
        </p:txBody>
      </p:sp>
      <p:sp>
        <p:nvSpPr>
          <p:cNvPr id="559106" name="Rectangle 2"/>
          <p:cNvSpPr>
            <a:spLocks noGrp="1" noChangeArrowheads="1"/>
          </p:cNvSpPr>
          <p:nvPr>
            <p:ph type="title"/>
          </p:nvPr>
        </p:nvSpPr>
        <p:spPr/>
        <p:txBody>
          <a:bodyPr/>
          <a:lstStyle/>
          <a:p>
            <a:r>
              <a:rPr lang="en-US" dirty="0"/>
              <a:t>Inserting Data (2)</a:t>
            </a:r>
            <a:endParaRPr lang="bg-BG" dirty="0"/>
          </a:p>
        </p:txBody>
      </p:sp>
      <p:sp>
        <p:nvSpPr>
          <p:cNvPr id="559108" name="Rectangle 4"/>
          <p:cNvSpPr>
            <a:spLocks noChangeArrowheads="1"/>
          </p:cNvSpPr>
          <p:nvPr/>
        </p:nvSpPr>
        <p:spPr bwMode="auto">
          <a:xfrm>
            <a:off x="836613" y="4989621"/>
            <a:ext cx="10515598"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spcBef>
                <a:spcPts val="1200"/>
              </a:spcBef>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Projects(Name, StartDate)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SELECT Name + ' Restructuring',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GETDATE()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Departments</a:t>
            </a:r>
          </a:p>
        </p:txBody>
      </p:sp>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9" name="Rectangle 4"/>
          <p:cNvSpPr>
            <a:spLocks noChangeArrowheads="1"/>
          </p:cNvSpPr>
          <p:nvPr/>
        </p:nvSpPr>
        <p:spPr bwMode="auto">
          <a:xfrm>
            <a:off x="836613" y="1828800"/>
            <a:ext cx="10515598"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CustomerID, FirstName, Email, Phone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INTO</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CustomerContacts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Customers</a:t>
            </a:r>
          </a:p>
        </p:txBody>
      </p:sp>
      <p:sp>
        <p:nvSpPr>
          <p:cNvPr id="10" name="AutoShape 22"/>
          <p:cNvSpPr>
            <a:spLocks noChangeArrowheads="1"/>
          </p:cNvSpPr>
          <p:nvPr/>
        </p:nvSpPr>
        <p:spPr bwMode="auto">
          <a:xfrm>
            <a:off x="5942012" y="2388738"/>
            <a:ext cx="3429000" cy="596911"/>
          </a:xfrm>
          <a:prstGeom prst="wedgeRoundRectCallout">
            <a:avLst>
              <a:gd name="adj1" fmla="val -71224"/>
              <a:gd name="adj2" fmla="val -25841"/>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New table name</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11" name="AutoShape 22"/>
          <p:cNvSpPr>
            <a:spLocks noChangeArrowheads="1"/>
          </p:cNvSpPr>
          <p:nvPr/>
        </p:nvSpPr>
        <p:spPr bwMode="auto">
          <a:xfrm>
            <a:off x="4227512" y="3196640"/>
            <a:ext cx="3429000" cy="596911"/>
          </a:xfrm>
          <a:prstGeom prst="wedgeRoundRectCallout">
            <a:avLst>
              <a:gd name="adj1" fmla="val -58454"/>
              <a:gd name="adj2" fmla="val -94884"/>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Existing source</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12" name="AutoShape 22"/>
          <p:cNvSpPr>
            <a:spLocks noChangeArrowheads="1"/>
          </p:cNvSpPr>
          <p:nvPr/>
        </p:nvSpPr>
        <p:spPr bwMode="auto">
          <a:xfrm>
            <a:off x="6003812" y="4127489"/>
            <a:ext cx="3762600" cy="596911"/>
          </a:xfrm>
          <a:prstGeom prst="wedgeRoundRectCallout">
            <a:avLst>
              <a:gd name="adj1" fmla="val -35677"/>
              <a:gd name="adj2" fmla="val 107929"/>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List of columns</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28477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9107">
                                            <p:txEl>
                                              <p:pRg st="1" end="1"/>
                                            </p:txEl>
                                          </p:spTgt>
                                        </p:tgtEl>
                                        <p:attrNameLst>
                                          <p:attrName>style.visibility</p:attrName>
                                        </p:attrNameLst>
                                      </p:cBhvr>
                                      <p:to>
                                        <p:strVal val="visible"/>
                                      </p:to>
                                    </p:set>
                                    <p:animEffect transition="in" filter="fade">
                                      <p:cBhvr>
                                        <p:cTn id="22" dur="500"/>
                                        <p:tgtEl>
                                          <p:spTgt spid="559107">
                                            <p:txEl>
                                              <p:pRg st="1" end="1"/>
                                            </p:txEl>
                                          </p:spTgt>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559108"/>
                                        </p:tgtEl>
                                        <p:attrNameLst>
                                          <p:attrName>style.visibility</p:attrName>
                                        </p:attrNameLst>
                                      </p:cBhvr>
                                      <p:to>
                                        <p:strVal val="visible"/>
                                      </p:to>
                                    </p:set>
                                    <p:animEffect transition="in" filter="fade">
                                      <p:cBhvr>
                                        <p:cTn id="26" dur="500"/>
                                        <p:tgtEl>
                                          <p:spTgt spid="55910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8" grpId="0" animBg="1"/>
      <p:bldP spid="9" grpId="0" animBg="1"/>
      <p:bldP spid="10" grpId="0" animBg="1"/>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dirty="0"/>
              <a:t>Sequences are special object in SQL Server</a:t>
            </a:r>
          </a:p>
          <a:p>
            <a:pPr lvl="1"/>
            <a:r>
              <a:rPr lang="en-US" dirty="0"/>
              <a:t>Similar to </a:t>
            </a:r>
            <a:r>
              <a:rPr lang="en-US" b="1" dirty="0">
                <a:solidFill>
                  <a:schemeClr val="accent1"/>
                </a:solidFill>
                <a:effectLst>
                  <a:outerShdw blurRad="38100" dist="38100" dir="2700000" algn="tl">
                    <a:srgbClr val="000000">
                      <a:alpha val="43137"/>
                    </a:srgbClr>
                  </a:outerShdw>
                </a:effectLst>
                <a:latin typeface="Consolas" panose="020B0609020204030204" pitchFamily="49" charset="0"/>
              </a:rPr>
              <a:t>IDENTITY</a:t>
            </a:r>
            <a:r>
              <a:rPr lang="en-US" dirty="0"/>
              <a:t> fields</a:t>
            </a:r>
          </a:p>
          <a:p>
            <a:r>
              <a:rPr lang="en-US" dirty="0"/>
              <a:t>Returns an </a:t>
            </a:r>
            <a:r>
              <a:rPr lang="en-US" dirty="0">
                <a:solidFill>
                  <a:schemeClr val="accent1"/>
                </a:solidFill>
              </a:rPr>
              <a:t>incrementing value </a:t>
            </a:r>
            <a:r>
              <a:rPr lang="en-US" dirty="0"/>
              <a:t>every time it's used</a:t>
            </a:r>
          </a:p>
        </p:txBody>
      </p:sp>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4" name="Title 3"/>
          <p:cNvSpPr>
            <a:spLocks noGrp="1"/>
          </p:cNvSpPr>
          <p:nvPr>
            <p:ph type="title"/>
          </p:nvPr>
        </p:nvSpPr>
        <p:spPr/>
        <p:txBody>
          <a:bodyPr/>
          <a:lstStyle/>
          <a:p>
            <a:r>
              <a:rPr lang="en-US" dirty="0"/>
              <a:t>Sequences</a:t>
            </a:r>
          </a:p>
        </p:txBody>
      </p:sp>
      <p:sp>
        <p:nvSpPr>
          <p:cNvPr id="14" name="Rectangle 4"/>
          <p:cNvSpPr>
            <a:spLocks noChangeArrowheads="1"/>
          </p:cNvSpPr>
          <p:nvPr/>
        </p:nvSpPr>
        <p:spPr bwMode="auto">
          <a:xfrm>
            <a:off x="1674812" y="3605986"/>
            <a:ext cx="8839200" cy="169277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SEQUENCE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seq_Customers_CustomerID </a:t>
            </a:r>
            <a:b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b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AS int</a:t>
            </a:r>
          </a:p>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START WITH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1</a:t>
            </a:r>
          </a:p>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INCREMENT BY</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1</a:t>
            </a:r>
          </a:p>
        </p:txBody>
      </p:sp>
      <p:sp>
        <p:nvSpPr>
          <p:cNvPr id="7" name="Rectangle 4"/>
          <p:cNvSpPr>
            <a:spLocks noChangeArrowheads="1"/>
          </p:cNvSpPr>
          <p:nvPr/>
        </p:nvSpPr>
        <p:spPr bwMode="auto">
          <a:xfrm>
            <a:off x="1674812" y="5298757"/>
            <a:ext cx="8839200" cy="49244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NEXT VALUE FOR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seq_Customers_CustomerID </a:t>
            </a:r>
          </a:p>
        </p:txBody>
      </p:sp>
    </p:spTree>
    <p:extLst>
      <p:ext uri="{BB962C8B-B14F-4D97-AF65-F5344CB8AC3E}">
        <p14:creationId xmlns:p14="http://schemas.microsoft.com/office/powerpoint/2010/main" val="72097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Modifying Existing Records</a:t>
            </a:r>
          </a:p>
        </p:txBody>
      </p:sp>
      <p:sp>
        <p:nvSpPr>
          <p:cNvPr id="6" name="Text Placeholder 5"/>
          <p:cNvSpPr>
            <a:spLocks noGrp="1"/>
          </p:cNvSpPr>
          <p:nvPr>
            <p:ph type="body" idx="1"/>
          </p:nvPr>
        </p:nvSpPr>
        <p:spPr/>
        <p:txBody>
          <a:bodyPr/>
          <a:lstStyle/>
          <a:p>
            <a:r>
              <a:rPr lang="en-US" dirty="0"/>
              <a:t>Using SQL UPDATE and DELETE</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26</a:t>
            </a:fld>
            <a:endParaRPr lang="en-US" dirty="0"/>
          </a:p>
        </p:txBody>
      </p:sp>
      <p:pic>
        <p:nvPicPr>
          <p:cNvPr id="7" name="Picture 1"/>
          <p:cNvPicPr>
            <a:picLocks noChangeAspect="1" noChangeArrowheads="1"/>
          </p:cNvPicPr>
          <p:nvPr/>
        </p:nvPicPr>
        <p:blipFill>
          <a:blip r:embed="rId2" cstate="screen"/>
          <a:srcRect/>
          <a:stretch>
            <a:fillRect/>
          </a:stretch>
        </p:blipFill>
        <p:spPr bwMode="auto">
          <a:xfrm>
            <a:off x="3870080" y="1046684"/>
            <a:ext cx="4486764" cy="3372916"/>
          </a:xfrm>
          <a:prstGeom prst="roundRect">
            <a:avLst>
              <a:gd name="adj" fmla="val 14036"/>
            </a:avLst>
          </a:prstGeom>
          <a:ln>
            <a:noFill/>
          </a:ln>
          <a:effectLst>
            <a:softEdge rad="112500"/>
          </a:effectLst>
        </p:spPr>
      </p:pic>
    </p:spTree>
    <p:extLst>
      <p:ext uri="{BB962C8B-B14F-4D97-AF65-F5344CB8AC3E}">
        <p14:creationId xmlns:p14="http://schemas.microsoft.com/office/powerpoint/2010/main" val="2158376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5" name="Rectangle 3"/>
          <p:cNvSpPr>
            <a:spLocks noGrp="1" noChangeArrowheads="1"/>
          </p:cNvSpPr>
          <p:nvPr>
            <p:ph idx="1"/>
          </p:nvPr>
        </p:nvSpPr>
        <p:spPr/>
        <p:txBody>
          <a:bodyPr/>
          <a:lstStyle/>
          <a:p>
            <a:pPr>
              <a:lnSpc>
                <a:spcPct val="100000"/>
              </a:lnSpc>
            </a:pPr>
            <a:r>
              <a:rPr lang="en-US" dirty="0"/>
              <a:t>Deleting specific rows from a table</a:t>
            </a:r>
          </a:p>
          <a:p>
            <a:pPr>
              <a:lnSpc>
                <a:spcPct val="100000"/>
              </a:lnSpc>
              <a:spcBef>
                <a:spcPts val="9600"/>
              </a:spcBef>
            </a:pPr>
            <a:r>
              <a:rPr lang="en-US" dirty="0"/>
              <a:t>Note: Don’t forget the </a:t>
            </a:r>
            <a:r>
              <a:rPr lang="en-US" b="1" dirty="0">
                <a:solidFill>
                  <a:schemeClr val="tx2">
                    <a:lumMod val="75000"/>
                  </a:schemeClr>
                </a:solidFill>
                <a:latin typeface="Consolas" pitchFamily="49" charset="0"/>
              </a:rPr>
              <a:t>WHERE</a:t>
            </a:r>
            <a:r>
              <a:rPr lang="en-US" dirty="0"/>
              <a:t> clause!</a:t>
            </a:r>
          </a:p>
          <a:p>
            <a:pPr>
              <a:lnSpc>
                <a:spcPct val="100000"/>
              </a:lnSpc>
              <a:spcBef>
                <a:spcPts val="4800"/>
              </a:spcBef>
            </a:pPr>
            <a:r>
              <a:rPr lang="en-US" dirty="0"/>
              <a:t>Delete all rows from a table (works faster than </a:t>
            </a:r>
            <a:r>
              <a:rPr lang="en-US" b="1" dirty="0">
                <a:solidFill>
                  <a:schemeClr val="tx2">
                    <a:lumMod val="75000"/>
                  </a:schemeClr>
                </a:solidFill>
                <a:latin typeface="Consolas" panose="020B0609020204030204" pitchFamily="49" charset="0"/>
                <a:cs typeface="Consolas" panose="020B0609020204030204" pitchFamily="49" charset="0"/>
              </a:rPr>
              <a:t>DELETE)</a:t>
            </a:r>
            <a:endParaRPr lang="en-US" dirty="0"/>
          </a:p>
        </p:txBody>
      </p:sp>
      <p:sp>
        <p:nvSpPr>
          <p:cNvPr id="566274" name="Rectangle 2"/>
          <p:cNvSpPr>
            <a:spLocks noGrp="1" noChangeArrowheads="1"/>
          </p:cNvSpPr>
          <p:nvPr>
            <p:ph type="title"/>
          </p:nvPr>
        </p:nvSpPr>
        <p:spPr/>
        <p:txBody>
          <a:bodyPr/>
          <a:lstStyle/>
          <a:p>
            <a:r>
              <a:rPr lang="en-US" dirty="0"/>
              <a:t>Deleting Data</a:t>
            </a:r>
            <a:endParaRPr lang="bg-BG" dirty="0"/>
          </a:p>
        </p:txBody>
      </p:sp>
      <p:sp>
        <p:nvSpPr>
          <p:cNvPr id="566276" name="Rectangle 4"/>
          <p:cNvSpPr>
            <a:spLocks noChangeArrowheads="1"/>
          </p:cNvSpPr>
          <p:nvPr/>
        </p:nvSpPr>
        <p:spPr bwMode="auto">
          <a:xfrm>
            <a:off x="1979616" y="2098357"/>
            <a:ext cx="8229596"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DELETE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 WHERE EmployeeID = 1</a:t>
            </a:r>
          </a:p>
        </p:txBody>
      </p:sp>
      <p:sp>
        <p:nvSpPr>
          <p:cNvPr id="566277" name="Rectangle 5"/>
          <p:cNvSpPr>
            <a:spLocks noChangeArrowheads="1"/>
          </p:cNvSpPr>
          <p:nvPr/>
        </p:nvSpPr>
        <p:spPr bwMode="auto">
          <a:xfrm>
            <a:off x="1979616" y="5334000"/>
            <a:ext cx="8229596"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TRUNCATE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TABLE Users</a:t>
            </a:r>
          </a:p>
        </p:txBody>
      </p:sp>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9" name="AutoShape 22"/>
          <p:cNvSpPr>
            <a:spLocks noChangeArrowheads="1"/>
          </p:cNvSpPr>
          <p:nvPr/>
        </p:nvSpPr>
        <p:spPr bwMode="auto">
          <a:xfrm>
            <a:off x="8265879" y="2773613"/>
            <a:ext cx="2705333" cy="679926"/>
          </a:xfrm>
          <a:prstGeom prst="wedgeRoundRectCallout">
            <a:avLst>
              <a:gd name="adj1" fmla="val -35526"/>
              <a:gd name="adj2" fmla="val -86572"/>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Condition</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62503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66276"/>
                                        </p:tgtEl>
                                        <p:attrNameLst>
                                          <p:attrName>style.visibility</p:attrName>
                                        </p:attrNameLst>
                                      </p:cBhvr>
                                      <p:to>
                                        <p:strVal val="visible"/>
                                      </p:to>
                                    </p:set>
                                    <p:animEffect transition="in" filter="fade">
                                      <p:cBhvr>
                                        <p:cTn id="7" dur="500"/>
                                        <p:tgtEl>
                                          <p:spTgt spid="5662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566275">
                                            <p:txEl>
                                              <p:pRg st="1" end="1"/>
                                            </p:txEl>
                                          </p:spTgt>
                                        </p:tgtEl>
                                        <p:attrNameLst>
                                          <p:attrName>style.visibility</p:attrName>
                                        </p:attrNameLst>
                                      </p:cBhvr>
                                      <p:to>
                                        <p:strVal val="visible"/>
                                      </p:to>
                                    </p:set>
                                    <p:animEffect transition="in" filter="fade">
                                      <p:cBhvr>
                                        <p:cTn id="15" dur="500"/>
                                        <p:tgtEl>
                                          <p:spTgt spid="56627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66275">
                                            <p:txEl>
                                              <p:pRg st="2" end="2"/>
                                            </p:txEl>
                                          </p:spTgt>
                                        </p:tgtEl>
                                        <p:attrNameLst>
                                          <p:attrName>style.visibility</p:attrName>
                                        </p:attrNameLst>
                                      </p:cBhvr>
                                      <p:to>
                                        <p:strVal val="visible"/>
                                      </p:to>
                                    </p:set>
                                    <p:animEffect transition="in" filter="fade">
                                      <p:cBhvr>
                                        <p:cTn id="20" dur="500"/>
                                        <p:tgtEl>
                                          <p:spTgt spid="566275">
                                            <p:txEl>
                                              <p:pRg st="2" end="2"/>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566277"/>
                                        </p:tgtEl>
                                        <p:attrNameLst>
                                          <p:attrName>style.visibility</p:attrName>
                                        </p:attrNameLst>
                                      </p:cBhvr>
                                      <p:to>
                                        <p:strVal val="visible"/>
                                      </p:to>
                                    </p:set>
                                    <p:animEffect transition="in" filter="fade">
                                      <p:cBhvr>
                                        <p:cTn id="24" dur="500"/>
                                        <p:tgtEl>
                                          <p:spTgt spid="566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6" grpId="0" animBg="1"/>
      <p:bldP spid="566277"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Updating Data</a:t>
            </a:r>
            <a:endParaRPr lang="bg-BG" dirty="0"/>
          </a:p>
        </p:txBody>
      </p:sp>
      <p:sp>
        <p:nvSpPr>
          <p:cNvPr id="562179" name="Rectangle 3"/>
          <p:cNvSpPr>
            <a:spLocks noGrp="1" noChangeArrowheads="1"/>
          </p:cNvSpPr>
          <p:nvPr>
            <p:ph idx="1"/>
          </p:nvPr>
        </p:nvSpPr>
        <p:spPr/>
        <p:txBody>
          <a:bodyPr/>
          <a:lstStyle/>
          <a:p>
            <a:pPr marL="357188" indent="-357188">
              <a:lnSpc>
                <a:spcPct val="100000"/>
              </a:lnSpc>
            </a:pPr>
            <a:r>
              <a:rPr lang="en-US" dirty="0"/>
              <a:t>The SQL </a:t>
            </a:r>
            <a:r>
              <a:rPr lang="en-US" b="1" dirty="0">
                <a:solidFill>
                  <a:schemeClr val="tx2">
                    <a:lumMod val="75000"/>
                  </a:schemeClr>
                </a:solidFill>
                <a:latin typeface="Consolas" pitchFamily="49" charset="0"/>
              </a:rPr>
              <a:t>UPDATE</a:t>
            </a:r>
            <a:r>
              <a:rPr lang="en-US" dirty="0"/>
              <a:t> command</a:t>
            </a:r>
          </a:p>
          <a:p>
            <a:pPr marL="357188" indent="-357188">
              <a:lnSpc>
                <a:spcPct val="100000"/>
              </a:lnSpc>
              <a:spcBef>
                <a:spcPts val="30000"/>
              </a:spcBef>
            </a:pPr>
            <a:r>
              <a:rPr lang="en-US" dirty="0"/>
              <a:t>Note: Don’t forget the </a:t>
            </a:r>
            <a:r>
              <a:rPr lang="en-US" b="1" dirty="0">
                <a:solidFill>
                  <a:schemeClr val="tx2">
                    <a:lumMod val="75000"/>
                  </a:schemeClr>
                </a:solidFill>
                <a:latin typeface="Consolas" pitchFamily="49" charset="0"/>
              </a:rPr>
              <a:t>WHERE</a:t>
            </a:r>
            <a:r>
              <a:rPr lang="en-US" dirty="0"/>
              <a:t> clause!</a:t>
            </a:r>
          </a:p>
        </p:txBody>
      </p:sp>
      <p:sp>
        <p:nvSpPr>
          <p:cNvPr id="562180" name="Rectangle 4"/>
          <p:cNvSpPr>
            <a:spLocks noChangeArrowheads="1"/>
          </p:cNvSpPr>
          <p:nvPr/>
        </p:nvSpPr>
        <p:spPr bwMode="auto">
          <a:xfrm>
            <a:off x="1668616" y="1981200"/>
            <a:ext cx="8845396" cy="12464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5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UPDATE</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a:p>
            <a:pPr eaLnBrk="0" hangingPunct="0">
              <a:buClr>
                <a:schemeClr val="accent5">
                  <a:lumMod val="40000"/>
                  <a:lumOff val="60000"/>
                </a:schemeClr>
              </a:buClr>
              <a:buSzPct val="70000"/>
            </a:pPr>
            <a:r>
              <a:rPr lang="en-US" sz="25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SET</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LastName = 'Brown'</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WHERE EmployeeID = 1</a:t>
            </a:r>
          </a:p>
        </p:txBody>
      </p:sp>
      <p:sp>
        <p:nvSpPr>
          <p:cNvPr id="2" name="Slide Number Placeholder 1"/>
          <p:cNvSpPr>
            <a:spLocks noGrp="1"/>
          </p:cNvSpPr>
          <p:nvPr>
            <p:ph type="sldNum" sz="quarter" idx="4"/>
          </p:nvPr>
        </p:nvSpPr>
        <p:spPr/>
        <p:txBody>
          <a:bodyPr/>
          <a:lstStyle/>
          <a:p>
            <a:fld id="{C014DD1E-5D91-48A3-AD6D-45FBA980D106}" type="slidenum">
              <a:rPr lang="en-US" smtClean="0"/>
              <a:pPr/>
              <a:t>28</a:t>
            </a:fld>
            <a:endParaRPr lang="en-US" dirty="0"/>
          </a:p>
        </p:txBody>
      </p:sp>
      <p:sp>
        <p:nvSpPr>
          <p:cNvPr id="6" name="Rectangle 4"/>
          <p:cNvSpPr>
            <a:spLocks noChangeArrowheads="1"/>
          </p:cNvSpPr>
          <p:nvPr/>
        </p:nvSpPr>
        <p:spPr bwMode="auto">
          <a:xfrm>
            <a:off x="1668616" y="3657600"/>
            <a:ext cx="8845396"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1800"/>
              </a:spcBef>
              <a:buClr>
                <a:schemeClr val="accent5">
                  <a:lumMod val="40000"/>
                  <a:lumOff val="60000"/>
                </a:schemeClr>
              </a:buClr>
              <a:buSzPct val="70000"/>
            </a:pPr>
            <a:r>
              <a:rPr lang="en-US" sz="25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UPDATE</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a:p>
            <a:pPr eaLnBrk="0" hangingPunct="0">
              <a:buClr>
                <a:schemeClr val="accent5">
                  <a:lumMod val="40000"/>
                  <a:lumOff val="60000"/>
                </a:schemeClr>
              </a:buClr>
              <a:buSzPct val="70000"/>
            </a:pPr>
            <a:r>
              <a:rPr lang="en-US" sz="25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SET</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 = Salary * 1.10,</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JobTitle = 'Senior ' + JobTitle</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WHERE DepartmentID = 3</a:t>
            </a:r>
          </a:p>
        </p:txBody>
      </p:sp>
      <p:sp>
        <p:nvSpPr>
          <p:cNvPr id="7" name="AutoShape 22"/>
          <p:cNvSpPr>
            <a:spLocks noChangeArrowheads="1"/>
          </p:cNvSpPr>
          <p:nvPr/>
        </p:nvSpPr>
        <p:spPr bwMode="auto">
          <a:xfrm>
            <a:off x="6091314" y="1551295"/>
            <a:ext cx="2705333" cy="679926"/>
          </a:xfrm>
          <a:prstGeom prst="wedgeRoundRectCallout">
            <a:avLst>
              <a:gd name="adj1" fmla="val -93605"/>
              <a:gd name="adj2" fmla="val 78220"/>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New values</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493080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62180"/>
                                        </p:tgtEl>
                                        <p:attrNameLst>
                                          <p:attrName>style.visibility</p:attrName>
                                        </p:attrNameLst>
                                      </p:cBhvr>
                                      <p:to>
                                        <p:strVal val="visible"/>
                                      </p:to>
                                    </p:set>
                                    <p:animEffect transition="in" filter="fade">
                                      <p:cBhvr>
                                        <p:cTn id="7" dur="500"/>
                                        <p:tgtEl>
                                          <p:spTgt spid="5621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2179">
                                            <p:txEl>
                                              <p:pRg st="1" end="1"/>
                                            </p:txEl>
                                          </p:spTgt>
                                        </p:tgtEl>
                                        <p:attrNameLst>
                                          <p:attrName>style.visibility</p:attrName>
                                        </p:attrNameLst>
                                      </p:cBhvr>
                                      <p:to>
                                        <p:strVal val="visible"/>
                                      </p:to>
                                    </p:set>
                                    <p:animEffect transition="in" filter="fade">
                                      <p:cBhvr>
                                        <p:cTn id="22" dur="500"/>
                                        <p:tgtEl>
                                          <p:spTgt spid="5621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0"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29</a:t>
            </a:fld>
            <a:endParaRPr lang="en-US" dirty="0"/>
          </a:p>
        </p:txBody>
      </p:sp>
      <p:sp>
        <p:nvSpPr>
          <p:cNvPr id="3" name="Content Placeholder 2"/>
          <p:cNvSpPr>
            <a:spLocks noGrp="1"/>
          </p:cNvSpPr>
          <p:nvPr>
            <p:ph idx="1"/>
          </p:nvPr>
        </p:nvSpPr>
        <p:spPr/>
        <p:txBody>
          <a:bodyPr/>
          <a:lstStyle/>
          <a:p>
            <a:r>
              <a:rPr lang="en-US" dirty="0"/>
              <a:t>Mark all unfinished Projects as being completed today</a:t>
            </a:r>
          </a:p>
          <a:p>
            <a:pPr lvl="1"/>
            <a:r>
              <a:rPr lang="en-US" dirty="0"/>
              <a:t>Hint: Unfinished projects have their </a:t>
            </a:r>
            <a:r>
              <a:rPr lang="en-US" noProof="1"/>
              <a:t>EndDate</a:t>
            </a:r>
            <a:r>
              <a:rPr lang="en-US" dirty="0"/>
              <a:t> set to </a:t>
            </a:r>
            <a:r>
              <a:rPr lang="en-US" dirty="0">
                <a:solidFill>
                  <a:schemeClr val="accent1"/>
                </a:solidFill>
              </a:rPr>
              <a:t>NULL</a:t>
            </a:r>
          </a:p>
          <a:p>
            <a:pPr>
              <a:spcBef>
                <a:spcPts val="23400"/>
              </a:spcBef>
            </a:pPr>
            <a:r>
              <a:rPr lang="en-US" dirty="0"/>
              <a:t>Note: Query </a:t>
            </a:r>
            <a:r>
              <a:rPr lang="en-US" noProof="1">
                <a:solidFill>
                  <a:schemeClr val="accent1"/>
                </a:solidFill>
              </a:rPr>
              <a:t>SoftUni</a:t>
            </a:r>
            <a:r>
              <a:rPr lang="en-US" dirty="0"/>
              <a:t> database</a:t>
            </a:r>
          </a:p>
        </p:txBody>
      </p:sp>
      <p:sp>
        <p:nvSpPr>
          <p:cNvPr id="4" name="Title 3"/>
          <p:cNvSpPr>
            <a:spLocks noGrp="1"/>
          </p:cNvSpPr>
          <p:nvPr>
            <p:ph type="title"/>
          </p:nvPr>
        </p:nvSpPr>
        <p:spPr/>
        <p:txBody>
          <a:bodyPr/>
          <a:lstStyle/>
          <a:p>
            <a:r>
              <a:rPr lang="en-US" dirty="0"/>
              <a:t>Problem: Update Projects</a:t>
            </a:r>
          </a:p>
        </p:txBody>
      </p:sp>
      <p:graphicFrame>
        <p:nvGraphicFramePr>
          <p:cNvPr id="8" name="Group 5"/>
          <p:cNvGraphicFramePr>
            <a:graphicFrameLocks noGrp="1"/>
          </p:cNvGraphicFramePr>
          <p:nvPr>
            <p:extLst>
              <p:ext uri="{D42A27DB-BD31-4B8C-83A1-F6EECF244321}">
                <p14:modId xmlns:p14="http://schemas.microsoft.com/office/powerpoint/2010/main" val="334739141"/>
              </p:ext>
            </p:extLst>
          </p:nvPr>
        </p:nvGraphicFramePr>
        <p:xfrm>
          <a:off x="1524114" y="2990088"/>
          <a:ext cx="3848100" cy="1962912"/>
        </p:xfrm>
        <a:graphic>
          <a:graphicData uri="http://schemas.openxmlformats.org/drawingml/2006/table">
            <a:tbl>
              <a:tblPr/>
              <a:tblGrid>
                <a:gridCol w="2392062">
                  <a:extLst>
                    <a:ext uri="{9D8B030D-6E8A-4147-A177-3AD203B41FA5}">
                      <a16:colId xmlns:a16="http://schemas.microsoft.com/office/drawing/2014/main" val="20000"/>
                    </a:ext>
                  </a:extLst>
                </a:gridCol>
                <a:gridCol w="1456038">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Classic Vest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NULL</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HL Touring Frame</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NULL</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LL Touring Frame</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NULL</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 name="Group 5"/>
          <p:cNvGraphicFramePr>
            <a:graphicFrameLocks noGrp="1"/>
          </p:cNvGraphicFramePr>
          <p:nvPr>
            <p:extLst>
              <p:ext uri="{D42A27DB-BD31-4B8C-83A1-F6EECF244321}">
                <p14:modId xmlns:p14="http://schemas.microsoft.com/office/powerpoint/2010/main" val="2741321861"/>
              </p:ext>
            </p:extLst>
          </p:nvPr>
        </p:nvGraphicFramePr>
        <p:xfrm>
          <a:off x="6589712" y="2990088"/>
          <a:ext cx="3848100" cy="1962912"/>
        </p:xfrm>
        <a:graphic>
          <a:graphicData uri="http://schemas.openxmlformats.org/drawingml/2006/table">
            <a:tbl>
              <a:tblPr/>
              <a:tblGrid>
                <a:gridCol w="2392062">
                  <a:extLst>
                    <a:ext uri="{9D8B030D-6E8A-4147-A177-3AD203B41FA5}">
                      <a16:colId xmlns:a16="http://schemas.microsoft.com/office/drawing/2014/main" val="20000"/>
                    </a:ext>
                  </a:extLst>
                </a:gridCol>
                <a:gridCol w="1456038">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Classic Vest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2017-01-23</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HL Touring Frame</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2017-01-23</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LL Touring Frame</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2017-01-23</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Arrow: Right 9"/>
          <p:cNvSpPr/>
          <p:nvPr/>
        </p:nvSpPr>
        <p:spPr>
          <a:xfrm>
            <a:off x="5713412" y="3552444"/>
            <a:ext cx="5334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681334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br>
              <a:rPr lang="en-US" sz="6000" b="1" dirty="0"/>
            </a:br>
            <a:r>
              <a:rPr lang="en-US" sz="11500" b="1" dirty="0"/>
              <a:t>#SQL</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040835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30</a:t>
            </a:fld>
            <a:endParaRPr lang="en-US" dirty="0"/>
          </a:p>
        </p:txBody>
      </p:sp>
      <p:sp>
        <p:nvSpPr>
          <p:cNvPr id="4" name="Title 3"/>
          <p:cNvSpPr>
            <a:spLocks noGrp="1"/>
          </p:cNvSpPr>
          <p:nvPr>
            <p:ph type="title"/>
          </p:nvPr>
        </p:nvSpPr>
        <p:spPr/>
        <p:txBody>
          <a:bodyPr/>
          <a:lstStyle/>
          <a:p>
            <a:r>
              <a:rPr lang="en-US" dirty="0"/>
              <a:t>Solution: Update Projects</a:t>
            </a:r>
          </a:p>
        </p:txBody>
      </p:sp>
      <p:sp>
        <p:nvSpPr>
          <p:cNvPr id="5" name="Rectangle 4"/>
          <p:cNvSpPr>
            <a:spLocks noChangeArrowheads="1"/>
          </p:cNvSpPr>
          <p:nvPr/>
        </p:nvSpPr>
        <p:spPr bwMode="auto">
          <a:xfrm>
            <a:off x="2052714" y="2848451"/>
            <a:ext cx="8083396" cy="172354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600"/>
              </a:spcBef>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UPDATE</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spcBef>
                <a:spcPts val="600"/>
              </a:spcBef>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SET</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EndDate = '2017-01-23'</a:t>
            </a:r>
          </a:p>
          <a:p>
            <a:pPr eaLnBrk="0" hangingPunct="0">
              <a:spcBef>
                <a:spcPts val="600"/>
              </a:spcBef>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WHERE</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EndDate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IS NULL</a:t>
            </a:r>
          </a:p>
        </p:txBody>
      </p:sp>
      <p:sp>
        <p:nvSpPr>
          <p:cNvPr id="6" name="AutoShape 22"/>
          <p:cNvSpPr>
            <a:spLocks noChangeArrowheads="1"/>
          </p:cNvSpPr>
          <p:nvPr/>
        </p:nvSpPr>
        <p:spPr bwMode="auto">
          <a:xfrm>
            <a:off x="5865812" y="5029200"/>
            <a:ext cx="3962400" cy="1066800"/>
          </a:xfrm>
          <a:prstGeom prst="wedgeRoundRectCallout">
            <a:avLst>
              <a:gd name="adj1" fmla="val -45723"/>
              <a:gd name="adj2" fmla="val -105715"/>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cs typeface="Consolas" panose="020B0609020204030204" pitchFamily="49" charset="0"/>
              </a:rPr>
              <a:t>Filter only records</a:t>
            </a:r>
          </a:p>
          <a:p>
            <a:pPr algn="ctr"/>
            <a:r>
              <a:rPr lang="en-US" sz="2800" noProof="1">
                <a:solidFill>
                  <a:schemeClr val="tx1"/>
                </a:solidFill>
                <a:effectLst>
                  <a:outerShdw blurRad="38100" dist="38100" dir="2700000" algn="tl">
                    <a:srgbClr val="000000">
                      <a:alpha val="43137"/>
                    </a:srgbClr>
                  </a:outerShdw>
                </a:effectLst>
                <a:cs typeface="Consolas" panose="020B0609020204030204" pitchFamily="49" charset="0"/>
              </a:rPr>
              <a:t>with </a:t>
            </a:r>
            <a:r>
              <a:rPr lang="en-US" sz="2800" noProof="1">
                <a:solidFill>
                  <a:schemeClr val="accent1"/>
                </a:solidFill>
                <a:effectLst>
                  <a:outerShdw blurRad="38100" dist="38100" dir="2700000" algn="tl">
                    <a:srgbClr val="000000">
                      <a:alpha val="43137"/>
                    </a:srgbClr>
                  </a:outerShdw>
                </a:effectLst>
                <a:cs typeface="Consolas" panose="020B0609020204030204" pitchFamily="49" charset="0"/>
              </a:rPr>
              <a:t>no value</a:t>
            </a:r>
            <a:endParaRPr lang="bg-BG" sz="2800" noProof="1">
              <a:solidFill>
                <a:schemeClr val="accent1"/>
              </a:solidFill>
              <a:effectLst>
                <a:outerShdw blurRad="38100" dist="38100" dir="2700000" algn="tl">
                  <a:srgbClr val="000000">
                    <a:alpha val="43137"/>
                  </a:srgbClr>
                </a:outerShdw>
              </a:effectLst>
              <a:cs typeface="Consolas" panose="020B0609020204030204" pitchFamily="49" charset="0"/>
            </a:endParaRPr>
          </a:p>
        </p:txBody>
      </p:sp>
    </p:spTree>
    <p:extLst>
      <p:ext uri="{BB962C8B-B14F-4D97-AF65-F5344CB8AC3E}">
        <p14:creationId xmlns:p14="http://schemas.microsoft.com/office/powerpoint/2010/main" val="100362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31</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a:lnSpc>
                <a:spcPct val="100000"/>
              </a:lnSpc>
            </a:pPr>
            <a:r>
              <a:rPr lang="en-US" sz="3200" dirty="0"/>
              <a:t>T-SQL is the language of SQL Server</a:t>
            </a:r>
          </a:p>
          <a:p>
            <a:pPr>
              <a:lnSpc>
                <a:spcPct val="100000"/>
              </a:lnSpc>
              <a:spcBef>
                <a:spcPts val="13800"/>
              </a:spcBef>
            </a:pPr>
            <a:r>
              <a:rPr lang="en-US" sz="3200" dirty="0"/>
              <a:t>Queries provide a flexible and powerful</a:t>
            </a:r>
            <a:br>
              <a:rPr lang="en-US" sz="3200" dirty="0"/>
            </a:br>
            <a:r>
              <a:rPr lang="en-US" sz="3200" dirty="0"/>
              <a:t>method to manipulate records</a:t>
            </a:r>
          </a:p>
        </p:txBody>
      </p:sp>
      <p:sp>
        <p:nvSpPr>
          <p:cNvPr id="4" name="Title 3"/>
          <p:cNvSpPr>
            <a:spLocks noGrp="1"/>
          </p:cNvSpPr>
          <p:nvPr>
            <p:ph type="title"/>
          </p:nvPr>
        </p:nvSpPr>
        <p:spPr/>
        <p:txBody>
          <a:bodyPr>
            <a:normAutofit/>
          </a:bodyPr>
          <a:lstStyle/>
          <a:p>
            <a:r>
              <a:rPr lang="en-US" dirty="0"/>
              <a:t>Summary</a:t>
            </a:r>
          </a:p>
        </p:txBody>
      </p:sp>
      <p:pic>
        <p:nvPicPr>
          <p:cNvPr id="7" name="Picture 2" descr="C:\Users\Ivan\Desktop\elements_presentations\summary_p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8412" y="1174840"/>
            <a:ext cx="3791856" cy="28130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p:cNvSpPr>
            <a:spLocks noChangeArrowheads="1"/>
          </p:cNvSpPr>
          <p:nvPr/>
        </p:nvSpPr>
        <p:spPr bwMode="auto">
          <a:xfrm>
            <a:off x="684211" y="1981198"/>
            <a:ext cx="6349235" cy="12003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pic>
        <p:nvPicPr>
          <p:cNvPr id="9" name="Picture 2" descr="http://computertrainingcenters.com/wp-content/uploads/2014/05/sql_icon_by_raisch-d3ax2ih.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7967228" y="4224829"/>
            <a:ext cx="3094224" cy="2366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19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a:t>Basic CRUD in SQL Server</a:t>
            </a:r>
            <a:endParaRPr lang="en-US" dirty="0"/>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a:t>
            </a:r>
            <a:endParaRPr lang="en-US" dirty="0"/>
          </a:p>
        </p:txBody>
      </p:sp>
      <p:pic>
        <p:nvPicPr>
          <p:cNvPr id="14" name="Picture 13">
            <a:hlinkClick r:id="rId4"/>
          </p:cNvPr>
          <p:cNvPicPr>
            <a:picLocks noChangeAspect="1"/>
          </p:cNvPicPr>
          <p:nvPr/>
        </p:nvPicPr>
        <p:blipFill>
          <a:blip r:embed="rId5"/>
          <a:stretch>
            <a:fillRect/>
          </a:stretch>
        </p:blipFill>
        <p:spPr>
          <a:xfrm>
            <a:off x="9980612" y="2709376"/>
            <a:ext cx="1726158" cy="932887"/>
          </a:xfrm>
          <a:prstGeom prst="roundRect">
            <a:avLst>
              <a:gd name="adj" fmla="val 2953"/>
            </a:avLst>
          </a:prstGeom>
        </p:spPr>
      </p:pic>
      <p:pic>
        <p:nvPicPr>
          <p:cNvPr id="15" name="Picture 14">
            <a:hlinkClick r:id="rId6"/>
          </p:cNvPr>
          <p:cNvPicPr>
            <a:picLocks noChangeAspect="1"/>
          </p:cNvPicPr>
          <p:nvPr/>
        </p:nvPicPr>
        <p:blipFill>
          <a:blip r:embed="rId7"/>
          <a:stretch>
            <a:fillRect/>
          </a:stretch>
        </p:blipFill>
        <p:spPr>
          <a:xfrm>
            <a:off x="3115840" y="1255208"/>
            <a:ext cx="1752140" cy="804013"/>
          </a:xfrm>
          <a:prstGeom prst="roundRect">
            <a:avLst>
              <a:gd name="adj" fmla="val 3159"/>
            </a:avLst>
          </a:prstGeom>
        </p:spPr>
      </p:pic>
      <p:pic>
        <p:nvPicPr>
          <p:cNvPr id="19" name="Picture 18">
            <a:hlinkClick r:id="rId8"/>
          </p:cNvPr>
          <p:cNvPicPr>
            <a:picLocks noChangeAspect="1"/>
          </p:cNvPicPr>
          <p:nvPr/>
        </p:nvPicPr>
        <p:blipFill>
          <a:blip r:embed="rId9"/>
          <a:stretch>
            <a:fillRect/>
          </a:stretch>
        </p:blipFill>
        <p:spPr>
          <a:xfrm>
            <a:off x="512764" y="1255208"/>
            <a:ext cx="2093874" cy="804013"/>
          </a:xfrm>
          <a:prstGeom prst="roundRect">
            <a:avLst>
              <a:gd name="adj" fmla="val 3159"/>
            </a:avLst>
          </a:prstGeom>
        </p:spPr>
      </p:pic>
      <p:pic>
        <p:nvPicPr>
          <p:cNvPr id="20" name="Picture 19">
            <a:hlinkClick r:id="rId10"/>
          </p:cNvPr>
          <p:cNvPicPr>
            <a:picLocks noChangeAspect="1"/>
          </p:cNvPicPr>
          <p:nvPr/>
        </p:nvPicPr>
        <p:blipFill>
          <a:blip r:embed="rId11"/>
          <a:stretch>
            <a:fillRect/>
          </a:stretch>
        </p:blipFill>
        <p:spPr>
          <a:xfrm>
            <a:off x="512764" y="5373443"/>
            <a:ext cx="3352800" cy="849557"/>
          </a:xfrm>
          <a:prstGeom prst="roundRect">
            <a:avLst>
              <a:gd name="adj" fmla="val 3159"/>
            </a:avLst>
          </a:prstGeom>
        </p:spPr>
      </p:pic>
      <p:pic>
        <p:nvPicPr>
          <p:cNvPr id="22" name="Picture 21">
            <a:hlinkClick r:id="rId12"/>
          </p:cNvPr>
          <p:cNvPicPr>
            <a:picLocks noChangeAspect="1"/>
          </p:cNvPicPr>
          <p:nvPr/>
        </p:nvPicPr>
        <p:blipFill>
          <a:blip r:embed="rId13"/>
          <a:stretch>
            <a:fillRect/>
          </a:stretch>
        </p:blipFill>
        <p:spPr>
          <a:xfrm>
            <a:off x="4358563" y="5373443"/>
            <a:ext cx="2753589" cy="849556"/>
          </a:xfrm>
          <a:prstGeom prst="roundRect">
            <a:avLst>
              <a:gd name="adj" fmla="val 2953"/>
            </a:avLst>
          </a:prstGeom>
        </p:spPr>
      </p:pic>
      <p:pic>
        <p:nvPicPr>
          <p:cNvPr id="23" name="Picture 22">
            <a:hlinkClick r:id="rId14"/>
          </p:cNvPr>
          <p:cNvPicPr>
            <a:picLocks noChangeAspect="1"/>
          </p:cNvPicPr>
          <p:nvPr/>
        </p:nvPicPr>
        <p:blipFill>
          <a:blip r:embed="rId15"/>
          <a:stretch>
            <a:fillRect/>
          </a:stretch>
        </p:blipFill>
        <p:spPr>
          <a:xfrm>
            <a:off x="7633728" y="5373443"/>
            <a:ext cx="4073042" cy="849556"/>
          </a:xfrm>
          <a:prstGeom prst="roundRect">
            <a:avLst>
              <a:gd name="adj" fmla="val 3159"/>
            </a:avLst>
          </a:prstGeom>
        </p:spPr>
      </p:pic>
      <p:pic>
        <p:nvPicPr>
          <p:cNvPr id="24" name="Picture 23">
            <a:hlinkClick r:id="rId16"/>
          </p:cNvPr>
          <p:cNvPicPr>
            <a:picLocks noChangeAspect="1"/>
          </p:cNvPicPr>
          <p:nvPr/>
        </p:nvPicPr>
        <p:blipFill>
          <a:blip r:embed="rId17"/>
          <a:stretch>
            <a:fillRect/>
          </a:stretch>
        </p:blipFill>
        <p:spPr>
          <a:xfrm>
            <a:off x="8075612" y="1276030"/>
            <a:ext cx="3631158" cy="783191"/>
          </a:xfrm>
          <a:prstGeom prst="roundRect">
            <a:avLst>
              <a:gd name="adj" fmla="val 3159"/>
            </a:avLst>
          </a:prstGeom>
        </p:spPr>
      </p:pic>
      <p:pic>
        <p:nvPicPr>
          <p:cNvPr id="25" name="Picture 24">
            <a:hlinkClick r:id="rId18"/>
          </p:cNvPr>
          <p:cNvPicPr>
            <a:picLocks noChangeAspect="1"/>
          </p:cNvPicPr>
          <p:nvPr/>
        </p:nvPicPr>
        <p:blipFill>
          <a:blip r:embed="rId19"/>
          <a:stretch>
            <a:fillRect/>
          </a:stretch>
        </p:blipFill>
        <p:spPr>
          <a:xfrm>
            <a:off x="5713413" y="4251041"/>
            <a:ext cx="5993358" cy="550371"/>
          </a:xfrm>
          <a:prstGeom prst="roundRect">
            <a:avLst>
              <a:gd name="adj" fmla="val 3159"/>
            </a:avLst>
          </a:prstGeom>
        </p:spPr>
      </p:pic>
      <p:pic>
        <p:nvPicPr>
          <p:cNvPr id="4" name="Picture 3">
            <a:hlinkClick r:id="rId20"/>
          </p:cNvPr>
          <p:cNvPicPr>
            <a:picLocks noChangeAspect="1"/>
          </p:cNvPicPr>
          <p:nvPr/>
        </p:nvPicPr>
        <p:blipFill>
          <a:blip r:embed="rId21"/>
          <a:stretch>
            <a:fillRect/>
          </a:stretch>
        </p:blipFill>
        <p:spPr>
          <a:xfrm>
            <a:off x="5637212" y="1276030"/>
            <a:ext cx="1775430" cy="789516"/>
          </a:xfrm>
          <a:prstGeom prst="roundRect">
            <a:avLst>
              <a:gd name="adj" fmla="val 3159"/>
            </a:avLst>
          </a:prstGeom>
        </p:spPr>
      </p:pic>
    </p:spTree>
    <p:extLst>
      <p:ext uri="{BB962C8B-B14F-4D97-AF65-F5344CB8AC3E}">
        <p14:creationId xmlns:p14="http://schemas.microsoft.com/office/powerpoint/2010/main" val="2094394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33</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Databases</a:t>
            </a:r>
            <a:r>
              <a:rPr lang="en-US" sz="2000" dirty="0"/>
              <a:t>" course by </a:t>
            </a:r>
            <a:r>
              <a:rPr lang="en-US" sz="2000" noProof="1"/>
              <a:t>Telerik Academy</a:t>
            </a:r>
            <a:r>
              <a:rPr lang="en-US" sz="2000" dirty="0"/>
              <a:t> under </a:t>
            </a:r>
            <a:r>
              <a:rPr lang="en-US" sz="2000" dirty="0">
                <a:hlinkClick r:id="rId6"/>
              </a:rPr>
              <a:t>CC-BY-NC-SA</a:t>
            </a:r>
            <a:r>
              <a:rPr lang="en-US" sz="2000" dirty="0"/>
              <a:t> license</a:t>
            </a:r>
          </a:p>
        </p:txBody>
      </p:sp>
    </p:spTree>
    <p:extLst>
      <p:ext uri="{BB962C8B-B14F-4D97-AF65-F5344CB8AC3E}">
        <p14:creationId xmlns:p14="http://schemas.microsoft.com/office/powerpoint/2010/main" val="4007765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9" name="Picture 8" descr="http://softuni.bg" title="Software University">
            <a:hlinkClick r:id="rId4" tooltip="Software University"/>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26400" y="1594686"/>
            <a:ext cx="1701050" cy="1570200"/>
          </a:xfrm>
          <a:prstGeom prst="rect">
            <a:avLst/>
          </a:prstGeom>
          <a:ln w="12700">
            <a:solidFill>
              <a:srgbClr val="55438F">
                <a:alpha val="70000"/>
              </a:srgbClr>
            </a:solidFill>
          </a:ln>
        </p:spPr>
      </p:pic>
      <p:pic>
        <p:nvPicPr>
          <p:cNvPr id="10" name="Picture 9" descr="http://softuni.org" title="Software University Foundation">
            <a:hlinkClick r:id="rId3" tooltip="Software University Foundation"/>
          </p:cNvPr>
          <p:cNvPicPr>
            <a:picLocks noChangeAspect="1"/>
          </p:cNvPicPr>
          <p:nvPr/>
        </p:nvPicPr>
        <p:blipFill rotWithShape="1">
          <a:blip r:embed="rId8" cstate="print">
            <a:extLst>
              <a:ext uri="{28A0092B-C50C-407E-A947-70E740481C1C}">
                <a14:useLocalDpi xmlns:a14="http://schemas.microsoft.com/office/drawing/2010/main"/>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descr="http://www.facebook.com/SoftwareUniversity" title="Software University @ Facebook">
            <a:hlinkClick r:id="rId9" tooltip="Software University @ Facebook"/>
          </p:cNvPr>
          <p:cNvPicPr>
            <a:picLocks noChangeAspect="1" noChangeArrowheads="1"/>
          </p:cNvPicPr>
          <p:nvPr/>
        </p:nvPicPr>
        <p:blipFill rotWithShape="1">
          <a:blip r:embed="rId10" cstate="print">
            <a:extLst>
              <a:ext uri="{28A0092B-C50C-407E-A947-70E740481C1C}">
                <a14:useLocalDpi xmlns:a14="http://schemas.microsoft.com/office/drawing/2010/main"/>
              </a:ext>
            </a:extLst>
          </a:blip>
          <a:srcRect/>
          <a:stretch/>
        </p:blipFill>
        <p:spPr bwMode="auto">
          <a:xfrm>
            <a:off x="10075536" y="3512062"/>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109334" y="4876800"/>
            <a:ext cx="970156" cy="965726"/>
          </a:xfrm>
          <a:prstGeom prst="rect">
            <a:avLst/>
          </a:prstGeom>
        </p:spPr>
      </p:pic>
      <p:pic>
        <p:nvPicPr>
          <p:cNvPr id="5" name="Picture 4">
            <a:hlinkClick r:id="rId4"/>
          </p:cNvPr>
          <p:cNvPicPr>
            <a:picLocks noChangeAspect="1"/>
          </p:cNvPicPr>
          <p:nvPr/>
        </p:nvPicPr>
        <p:blipFill>
          <a:blip r:embed="rId12"/>
          <a:stretch>
            <a:fillRect/>
          </a:stretch>
        </p:blipFill>
        <p:spPr>
          <a:xfrm>
            <a:off x="6762304" y="3093954"/>
            <a:ext cx="2286198" cy="2493480"/>
          </a:xfrm>
          <a:prstGeom prst="rect">
            <a:avLst/>
          </a:prstGeom>
        </p:spPr>
      </p:pic>
    </p:spTree>
    <p:extLst>
      <p:ext uri="{BB962C8B-B14F-4D97-AF65-F5344CB8AC3E}">
        <p14:creationId xmlns:p14="http://schemas.microsoft.com/office/powerpoint/2010/main" val="2931241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Query Basics</a:t>
            </a:r>
          </a:p>
        </p:txBody>
      </p:sp>
      <p:sp>
        <p:nvSpPr>
          <p:cNvPr id="6" name="Text Placeholder 5"/>
          <p:cNvSpPr>
            <a:spLocks noGrp="1"/>
          </p:cNvSpPr>
          <p:nvPr>
            <p:ph type="body" idx="1"/>
          </p:nvPr>
        </p:nvSpPr>
        <p:spPr/>
        <p:txBody>
          <a:bodyPr/>
          <a:lstStyle/>
          <a:p>
            <a:r>
              <a:rPr lang="en-US" dirty="0"/>
              <a:t>SQL and T-SQL Introduction</a:t>
            </a:r>
          </a:p>
        </p:txBody>
      </p:sp>
      <p:pic>
        <p:nvPicPr>
          <p:cNvPr id="4" name="Picture 2" descr="http://www.pre.nl/image/download.jpg"/>
          <p:cNvPicPr>
            <a:picLocks noChangeAspect="1" noChangeArrowheads="1"/>
          </p:cNvPicPr>
          <p:nvPr/>
        </p:nvPicPr>
        <p:blipFill>
          <a:blip r:embed="rId2" cstate="screen"/>
          <a:srcRect/>
          <a:stretch>
            <a:fillRect/>
          </a:stretch>
        </p:blipFill>
        <p:spPr bwMode="auto">
          <a:xfrm>
            <a:off x="5637212" y="1449578"/>
            <a:ext cx="3676650" cy="24438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2" descr="http://developer.mimer.com/images/tools/sqldeveloperLogoS.jpg"/>
          <p:cNvPicPr>
            <a:picLocks noChangeAspect="1" noChangeArrowheads="1"/>
          </p:cNvPicPr>
          <p:nvPr/>
        </p:nvPicPr>
        <p:blipFill>
          <a:blip r:embed="rId3" cstate="screen"/>
          <a:srcRect/>
          <a:stretch>
            <a:fillRect/>
          </a:stretch>
        </p:blipFill>
        <p:spPr bwMode="auto">
          <a:xfrm>
            <a:off x="3046412" y="2520696"/>
            <a:ext cx="1828800" cy="167030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587135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dirty="0"/>
              <a:t>What are SQL and T-SQL?</a:t>
            </a:r>
            <a:endParaRPr lang="bg-BG" dirty="0"/>
          </a:p>
        </p:txBody>
      </p:sp>
      <p:sp>
        <p:nvSpPr>
          <p:cNvPr id="483331" name="Rectangle 3"/>
          <p:cNvSpPr>
            <a:spLocks noGrp="1" noChangeArrowheads="1"/>
          </p:cNvSpPr>
          <p:nvPr>
            <p:ph idx="1"/>
          </p:nvPr>
        </p:nvSpPr>
        <p:spPr/>
        <p:txBody>
          <a:bodyPr>
            <a:normAutofit/>
          </a:bodyPr>
          <a:lstStyle/>
          <a:p>
            <a:pPr marL="304747" lvl="1" indent="-304747">
              <a:lnSpc>
                <a:spcPct val="95000"/>
              </a:lnSpc>
              <a:buClr>
                <a:srgbClr val="F2B254"/>
              </a:buClr>
              <a:buSzPct val="100000"/>
            </a:pPr>
            <a:r>
              <a:rPr lang="en-US" sz="3400" dirty="0"/>
              <a:t>Structured Query Language </a:t>
            </a:r>
            <a:r>
              <a:rPr lang="en-US" sz="3400" dirty="0">
                <a:solidFill>
                  <a:schemeClr val="accent5">
                    <a:lumMod val="20000"/>
                    <a:lumOff val="80000"/>
                  </a:schemeClr>
                </a:solidFill>
              </a:rPr>
              <a:t>(</a:t>
            </a:r>
            <a:r>
              <a:rPr lang="en-US" sz="3400" b="1" dirty="0">
                <a:solidFill>
                  <a:schemeClr val="tx2">
                    <a:lumMod val="75000"/>
                  </a:schemeClr>
                </a:solidFill>
                <a:latin typeface="Consolas" panose="020B0609020204030204" pitchFamily="49" charset="0"/>
                <a:cs typeface="Consolas" panose="020B0609020204030204" pitchFamily="49" charset="0"/>
              </a:rPr>
              <a:t>SQL</a:t>
            </a:r>
            <a:r>
              <a:rPr lang="en-US" sz="3400" dirty="0">
                <a:solidFill>
                  <a:schemeClr val="accent5">
                    <a:lumMod val="20000"/>
                    <a:lumOff val="80000"/>
                  </a:schemeClr>
                </a:solidFill>
              </a:rPr>
              <a:t>) – </a:t>
            </a:r>
            <a:r>
              <a:rPr lang="en-US" sz="3400" dirty="0">
                <a:hlinkClick r:id="rId2"/>
              </a:rPr>
              <a:t>en.wikipedia.org/wiki/SQL</a:t>
            </a:r>
            <a:endParaRPr lang="en-US" sz="3400" dirty="0"/>
          </a:p>
          <a:p>
            <a:pPr lvl="1">
              <a:lnSpc>
                <a:spcPct val="95000"/>
              </a:lnSpc>
            </a:pPr>
            <a:r>
              <a:rPr lang="en-US" dirty="0">
                <a:solidFill>
                  <a:schemeClr val="accent1"/>
                </a:solidFill>
              </a:rPr>
              <a:t>Declarative</a:t>
            </a:r>
            <a:r>
              <a:rPr lang="en-US" dirty="0"/>
              <a:t> language for working with </a:t>
            </a:r>
            <a:r>
              <a:rPr lang="en-US" dirty="0">
                <a:solidFill>
                  <a:schemeClr val="accent1"/>
                </a:solidFill>
              </a:rPr>
              <a:t>relational data</a:t>
            </a:r>
          </a:p>
          <a:p>
            <a:pPr lvl="1">
              <a:lnSpc>
                <a:spcPct val="95000"/>
              </a:lnSpc>
            </a:pPr>
            <a:r>
              <a:rPr lang="en-US" dirty="0"/>
              <a:t>Meant to be as close to regular English as possible</a:t>
            </a:r>
          </a:p>
          <a:p>
            <a:pPr lvl="1">
              <a:lnSpc>
                <a:spcPct val="95000"/>
              </a:lnSpc>
            </a:pPr>
            <a:r>
              <a:rPr lang="en-US" dirty="0"/>
              <a:t>Supports definition, manipulation and access control of records</a:t>
            </a:r>
          </a:p>
          <a:p>
            <a:pPr>
              <a:lnSpc>
                <a:spcPct val="95000"/>
              </a:lnSpc>
              <a:spcBef>
                <a:spcPts val="4600"/>
              </a:spcBef>
            </a:pPr>
            <a:r>
              <a:rPr lang="en-US" dirty="0"/>
              <a:t>Transact-SQL (T-SQL) – SQL Server's version of SQL</a:t>
            </a:r>
          </a:p>
          <a:p>
            <a:pPr lvl="1">
              <a:lnSpc>
                <a:spcPct val="95000"/>
              </a:lnSpc>
            </a:pPr>
            <a:r>
              <a:rPr lang="en-US" dirty="0"/>
              <a:t>Supports </a:t>
            </a:r>
            <a:r>
              <a:rPr lang="en-US" dirty="0">
                <a:solidFill>
                  <a:schemeClr val="accent1"/>
                </a:solidFill>
              </a:rPr>
              <a:t>control flow </a:t>
            </a:r>
            <a:r>
              <a:rPr lang="en-US" dirty="0"/>
              <a:t>(</a:t>
            </a:r>
            <a:r>
              <a:rPr lang="en-US" b="1" dirty="0">
                <a:solidFill>
                  <a:schemeClr val="accent1"/>
                </a:solidFill>
                <a:effectLst>
                  <a:outerShdw blurRad="38100" dist="38100" dir="2700000" algn="tl">
                    <a:srgbClr val="000000">
                      <a:alpha val="43137"/>
                    </a:srgbClr>
                  </a:outerShdw>
                </a:effectLst>
                <a:latin typeface="Consolas" panose="020B0609020204030204" pitchFamily="49" charset="0"/>
              </a:rPr>
              <a:t>if</a:t>
            </a:r>
            <a:r>
              <a:rPr lang="en-US" dirty="0"/>
              <a:t> statements, loops)</a:t>
            </a:r>
          </a:p>
          <a:p>
            <a:pPr lvl="1">
              <a:lnSpc>
                <a:spcPct val="95000"/>
              </a:lnSpc>
            </a:pPr>
            <a:r>
              <a:rPr lang="en-US" dirty="0"/>
              <a:t>Designed for writing logic inside the database</a:t>
            </a:r>
          </a:p>
          <a:p>
            <a:pPr lvl="1">
              <a:lnSpc>
                <a:spcPct val="95000"/>
              </a:lnSpc>
            </a:pPr>
            <a:endParaRPr lang="en-US"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Tree>
    <p:extLst>
      <p:ext uri="{BB962C8B-B14F-4D97-AF65-F5344CB8AC3E}">
        <p14:creationId xmlns:p14="http://schemas.microsoft.com/office/powerpoint/2010/main" val="29063556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animEffect transition="in" filter="fade">
                                      <p:cBhvr>
                                        <p:cTn id="7" dur="500"/>
                                        <p:tgtEl>
                                          <p:spTgt spid="483331">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83331">
                                            <p:txEl>
                                              <p:pRg st="2" end="2"/>
                                            </p:txEl>
                                          </p:spTgt>
                                        </p:tgtEl>
                                        <p:attrNameLst>
                                          <p:attrName>style.visibility</p:attrName>
                                        </p:attrNameLst>
                                      </p:cBhvr>
                                      <p:to>
                                        <p:strVal val="visible"/>
                                      </p:to>
                                    </p:set>
                                    <p:animEffect transition="in" filter="fade">
                                      <p:cBhvr>
                                        <p:cTn id="11" dur="500"/>
                                        <p:tgtEl>
                                          <p:spTgt spid="483331">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83331">
                                            <p:txEl>
                                              <p:pRg st="3" end="3"/>
                                            </p:txEl>
                                          </p:spTgt>
                                        </p:tgtEl>
                                        <p:attrNameLst>
                                          <p:attrName>style.visibility</p:attrName>
                                        </p:attrNameLst>
                                      </p:cBhvr>
                                      <p:to>
                                        <p:strVal val="visible"/>
                                      </p:to>
                                    </p:set>
                                    <p:animEffect transition="in" filter="fade">
                                      <p:cBhvr>
                                        <p:cTn id="15" dur="500"/>
                                        <p:tgtEl>
                                          <p:spTgt spid="48333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83331">
                                            <p:txEl>
                                              <p:pRg st="4" end="4"/>
                                            </p:txEl>
                                          </p:spTgt>
                                        </p:tgtEl>
                                        <p:attrNameLst>
                                          <p:attrName>style.visibility</p:attrName>
                                        </p:attrNameLst>
                                      </p:cBhvr>
                                      <p:to>
                                        <p:strVal val="visible"/>
                                      </p:to>
                                    </p:set>
                                    <p:animEffect transition="in" filter="fade">
                                      <p:cBhvr>
                                        <p:cTn id="20" dur="500"/>
                                        <p:tgtEl>
                                          <p:spTgt spid="483331">
                                            <p:txEl>
                                              <p:pRg st="4" end="4"/>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483331">
                                            <p:txEl>
                                              <p:pRg st="5" end="5"/>
                                            </p:txEl>
                                          </p:spTgt>
                                        </p:tgtEl>
                                        <p:attrNameLst>
                                          <p:attrName>style.visibility</p:attrName>
                                        </p:attrNameLst>
                                      </p:cBhvr>
                                      <p:to>
                                        <p:strVal val="visible"/>
                                      </p:to>
                                    </p:set>
                                    <p:animEffect transition="in" filter="fade">
                                      <p:cBhvr>
                                        <p:cTn id="24" dur="500"/>
                                        <p:tgtEl>
                                          <p:spTgt spid="483331">
                                            <p:txEl>
                                              <p:pRg st="5" end="5"/>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483331">
                                            <p:txEl>
                                              <p:pRg st="6" end="6"/>
                                            </p:txEl>
                                          </p:spTgt>
                                        </p:tgtEl>
                                        <p:attrNameLst>
                                          <p:attrName>style.visibility</p:attrName>
                                        </p:attrNameLst>
                                      </p:cBhvr>
                                      <p:to>
                                        <p:strVal val="visible"/>
                                      </p:to>
                                    </p:set>
                                    <p:animEffect transition="in" filter="fade">
                                      <p:cBhvr>
                                        <p:cTn id="28" dur="500"/>
                                        <p:tgtEl>
                                          <p:spTgt spid="4833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a:t>
            </a:r>
            <a:r>
              <a:rPr lang="en-US"/>
              <a:t>– Few Examples</a:t>
            </a:r>
            <a:endParaRPr lang="bg-BG" dirty="0"/>
          </a:p>
        </p:txBody>
      </p:sp>
      <p:sp>
        <p:nvSpPr>
          <p:cNvPr id="484355" name="Rectangle 3"/>
          <p:cNvSpPr>
            <a:spLocks noChangeArrowheads="1"/>
          </p:cNvSpPr>
          <p:nvPr/>
        </p:nvSpPr>
        <p:spPr bwMode="auto">
          <a:xfrm>
            <a:off x="687388" y="1219200"/>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FirstName, LastName, JobTitle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p:txBody>
      </p:sp>
      <p:sp>
        <p:nvSpPr>
          <p:cNvPr id="484356" name="Rectangle 4"/>
          <p:cNvSpPr>
            <a:spLocks noChangeArrowheads="1"/>
          </p:cNvSpPr>
          <p:nvPr/>
        </p:nvSpPr>
        <p:spPr bwMode="auto">
          <a:xfrm>
            <a:off x="687388" y="2708414"/>
            <a:ext cx="10741024"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INSERT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Projects(Name, StartDate)</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('Introduction to SQL Course', '1/1/2006')</a:t>
            </a:r>
          </a:p>
        </p:txBody>
      </p:sp>
      <p:sp>
        <p:nvSpPr>
          <p:cNvPr id="484357" name="Rectangle 5"/>
          <p:cNvSpPr>
            <a:spLocks noChangeArrowheads="1"/>
          </p:cNvSpPr>
          <p:nvPr/>
        </p:nvSpPr>
        <p:spPr bwMode="auto">
          <a:xfrm>
            <a:off x="685802" y="1968500"/>
            <a:ext cx="10741022"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484358" name="Rectangle 6"/>
          <p:cNvSpPr>
            <a:spLocks noChangeArrowheads="1"/>
          </p:cNvSpPr>
          <p:nvPr/>
        </p:nvSpPr>
        <p:spPr bwMode="auto">
          <a:xfrm>
            <a:off x="685802" y="3865467"/>
            <a:ext cx="10741022"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UPDATE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SET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EndDate = '8/31/2006'</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484359" name="Rectangle 7"/>
          <p:cNvSpPr>
            <a:spLocks noChangeArrowheads="1"/>
          </p:cNvSpPr>
          <p:nvPr/>
        </p:nvSpPr>
        <p:spPr bwMode="auto">
          <a:xfrm>
            <a:off x="685802" y="5397500"/>
            <a:ext cx="10741022"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Tree>
    <p:extLst>
      <p:ext uri="{BB962C8B-B14F-4D97-AF65-F5344CB8AC3E}">
        <p14:creationId xmlns:p14="http://schemas.microsoft.com/office/powerpoint/2010/main" val="4901316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4357"/>
                                        </p:tgtEl>
                                        <p:attrNameLst>
                                          <p:attrName>style.visibility</p:attrName>
                                        </p:attrNameLst>
                                      </p:cBhvr>
                                      <p:to>
                                        <p:strVal val="visible"/>
                                      </p:to>
                                    </p:set>
                                    <p:animEffect transition="in" filter="fade">
                                      <p:cBhvr>
                                        <p:cTn id="7" dur="500"/>
                                        <p:tgtEl>
                                          <p:spTgt spid="4843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4356"/>
                                        </p:tgtEl>
                                        <p:attrNameLst>
                                          <p:attrName>style.visibility</p:attrName>
                                        </p:attrNameLst>
                                      </p:cBhvr>
                                      <p:to>
                                        <p:strVal val="visible"/>
                                      </p:to>
                                    </p:set>
                                    <p:animEffect transition="in" filter="fade">
                                      <p:cBhvr>
                                        <p:cTn id="12" dur="500"/>
                                        <p:tgtEl>
                                          <p:spTgt spid="4843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4358"/>
                                        </p:tgtEl>
                                        <p:attrNameLst>
                                          <p:attrName>style.visibility</p:attrName>
                                        </p:attrNameLst>
                                      </p:cBhvr>
                                      <p:to>
                                        <p:strVal val="visible"/>
                                      </p:to>
                                    </p:set>
                                    <p:animEffect transition="in" filter="fade">
                                      <p:cBhvr>
                                        <p:cTn id="17" dur="500"/>
                                        <p:tgtEl>
                                          <p:spTgt spid="4843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4359"/>
                                        </p:tgtEl>
                                        <p:attrNameLst>
                                          <p:attrName>style.visibility</p:attrName>
                                        </p:attrNameLst>
                                      </p:cBhvr>
                                      <p:to>
                                        <p:strVal val="visible"/>
                                      </p:to>
                                    </p:set>
                                    <p:animEffect transition="in" filter="fade">
                                      <p:cBhvr>
                                        <p:cTn id="22" dur="500"/>
                                        <p:tgtEl>
                                          <p:spTgt spid="484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6" grpId="0" animBg="1"/>
      <p:bldP spid="484357" grpId="0" animBg="1"/>
      <p:bldP spid="484358" grpId="0" animBg="1"/>
      <p:bldP spid="4843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T-SQL – Example</a:t>
            </a:r>
            <a:endParaRPr lang="bg-BG" dirty="0"/>
          </a:p>
        </p:txBody>
      </p:sp>
      <p:sp>
        <p:nvSpPr>
          <p:cNvPr id="486403" name="Rectangle 3"/>
          <p:cNvSpPr>
            <a:spLocks noChangeArrowheads="1"/>
          </p:cNvSpPr>
          <p:nvPr/>
        </p:nvSpPr>
        <p:spPr bwMode="auto">
          <a:xfrm>
            <a:off x="547800" y="1271870"/>
            <a:ext cx="11109212" cy="50527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buClr>
                <a:schemeClr val="accent5">
                  <a:lumMod val="40000"/>
                  <a:lumOff val="60000"/>
                </a:schemeClr>
              </a:buClr>
              <a:buSzPct val="70000"/>
            </a:pP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CREATE</a:t>
            </a:r>
            <a:r>
              <a:rPr lang="en-US" sz="22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PROCEDURE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EmpDump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DECLARE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@EmpId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@EmpFName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@EmpLName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NVARCHAR(100)</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DECLARE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CURSOR FOR</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EmployeeID, FirstName, LastName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OPEN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FETCH NEXT FROM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INTO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@EmpId, @EmpFName, @EmpLName</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WHILE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(@@FETCH_STATUS = 0)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BEGIN</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PRINT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CAST(@EmpId AS VARCHAR(10)) + ' ' </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@EmpFName + ' ' + @EmpLName</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FETCH NEXT FROM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INTO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@EmpId, @EmpFName, @EmpLName</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END</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CLOSE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DEALLOCATE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p>
          <a:p>
            <a:pPr eaLnBrk="0" hangingPunct="0">
              <a:lnSpc>
                <a:spcPct val="105000"/>
              </a:lnSpc>
              <a:buClr>
                <a:schemeClr val="accent5">
                  <a:lumMod val="40000"/>
                  <a:lumOff val="60000"/>
                </a:schemeClr>
              </a:buClr>
              <a:buSzPct val="70000"/>
            </a:pP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GO</a:t>
            </a:r>
          </a:p>
        </p:txBody>
      </p:sp>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Tree>
    <p:extLst>
      <p:ext uri="{BB962C8B-B14F-4D97-AF65-F5344CB8AC3E}">
        <p14:creationId xmlns:p14="http://schemas.microsoft.com/office/powerpoint/2010/main" val="374860449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Retrieving Data</a:t>
            </a:r>
          </a:p>
        </p:txBody>
      </p:sp>
      <p:sp>
        <p:nvSpPr>
          <p:cNvPr id="6" name="Text Placeholder 5"/>
          <p:cNvSpPr>
            <a:spLocks noGrp="1"/>
          </p:cNvSpPr>
          <p:nvPr>
            <p:ph type="body" idx="1"/>
          </p:nvPr>
        </p:nvSpPr>
        <p:spPr/>
        <p:txBody>
          <a:bodyPr/>
          <a:lstStyle/>
          <a:p>
            <a:r>
              <a:rPr lang="en-US" dirty="0"/>
              <a:t>Using SQL SELECT</a:t>
            </a:r>
          </a:p>
        </p:txBody>
      </p:sp>
      <p:pic>
        <p:nvPicPr>
          <p:cNvPr id="7" name="Picture 2" descr="http://computertrainingcenters.com/wp-content/uploads/2014/05/sql_icon_by_raisch-d3ax2i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884" y="1118870"/>
            <a:ext cx="4625128" cy="3986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62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grpSp>
        <p:nvGrpSpPr>
          <p:cNvPr id="11" name="Group 10"/>
          <p:cNvGrpSpPr/>
          <p:nvPr/>
        </p:nvGrpSpPr>
        <p:grpSpPr>
          <a:xfrm>
            <a:off x="6191248" y="1116268"/>
            <a:ext cx="4899139" cy="2922332"/>
            <a:chOff x="6191248" y="1116268"/>
            <a:chExt cx="4899139" cy="2922332"/>
          </a:xfrm>
        </p:grpSpPr>
        <p:sp>
          <p:nvSpPr>
            <p:cNvPr id="76" name="Rounded Rectangle 75"/>
            <p:cNvSpPr/>
            <p:nvPr/>
          </p:nvSpPr>
          <p:spPr>
            <a:xfrm>
              <a:off x="6191248" y="1116268"/>
              <a:ext cx="4899139" cy="2922332"/>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p:cNvGrpSpPr/>
            <p:nvPr/>
          </p:nvGrpSpPr>
          <p:grpSpPr>
            <a:xfrm>
              <a:off x="7542212" y="2349500"/>
              <a:ext cx="1866900" cy="1377951"/>
              <a:chOff x="7542212" y="2349500"/>
              <a:chExt cx="1866900" cy="1377951"/>
            </a:xfrm>
          </p:grpSpPr>
          <p:sp>
            <p:nvSpPr>
              <p:cNvPr id="492549" name="Rectangle 5"/>
              <p:cNvSpPr>
                <a:spLocks noChangeArrowheads="1"/>
              </p:cNvSpPr>
              <p:nvPr/>
            </p:nvSpPr>
            <p:spPr bwMode="blackWhite">
              <a:xfrm>
                <a:off x="7554912" y="2363787"/>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3" name="Group 9"/>
              <p:cNvGrpSpPr>
                <a:grpSpLocks/>
              </p:cNvGrpSpPr>
              <p:nvPr/>
            </p:nvGrpSpPr>
            <p:grpSpPr bwMode="auto">
              <a:xfrm>
                <a:off x="7564438" y="2527300"/>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8523287"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7827962"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7542212" y="2522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7542212" y="2674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7542212" y="2827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7542212" y="29797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7542212" y="31321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7542212" y="3284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7542212" y="3436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7542212" y="3589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8794750"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9120187" y="234950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4" name="Text Box 70"/>
            <p:cNvSpPr txBox="1">
              <a:spLocks noChangeArrowheads="1"/>
            </p:cNvSpPr>
            <p:nvPr/>
          </p:nvSpPr>
          <p:spPr bwMode="auto">
            <a:xfrm>
              <a:off x="6371636" y="1143000"/>
              <a:ext cx="3944862" cy="1015663"/>
            </a:xfrm>
            <a:prstGeom prst="rect">
              <a:avLst/>
            </a:prstGeom>
            <a:noFill/>
            <a:ln w="9525">
              <a:noFill/>
              <a:miter lim="800000"/>
              <a:headEnd/>
              <a:tailEnd/>
            </a:ln>
            <a:effectLst/>
          </p:spPr>
          <p:txBody>
            <a:bodyPr wrap="non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Selection</a:t>
              </a:r>
            </a:p>
            <a:p>
              <a:pPr>
                <a:lnSpc>
                  <a:spcPct val="100000"/>
                </a:lnSpc>
              </a:pPr>
              <a:r>
                <a:rPr lang="en-US" sz="2800" b="1" dirty="0">
                  <a:solidFill>
                    <a:srgbClr val="EBFFD2"/>
                  </a:solidFill>
                  <a:effectLst>
                    <a:outerShdw blurRad="38100" dist="38100" dir="2700000" algn="tl">
                      <a:srgbClr val="000000">
                        <a:alpha val="43137"/>
                      </a:srgbClr>
                    </a:outerShdw>
                  </a:effectLst>
                </a:rPr>
                <a:t>Take a subset of the rows</a:t>
              </a:r>
            </a:p>
          </p:txBody>
        </p:sp>
      </p:grpSp>
      <p:grpSp>
        <p:nvGrpSpPr>
          <p:cNvPr id="10" name="Group 9"/>
          <p:cNvGrpSpPr/>
          <p:nvPr/>
        </p:nvGrpSpPr>
        <p:grpSpPr>
          <a:xfrm>
            <a:off x="1127124" y="1125792"/>
            <a:ext cx="4738688" cy="2912808"/>
            <a:chOff x="1127124" y="1125792"/>
            <a:chExt cx="4738688" cy="2912808"/>
          </a:xfrm>
        </p:grpSpPr>
        <p:sp>
          <p:nvSpPr>
            <p:cNvPr id="5" name="Rounded Rectangle 4"/>
            <p:cNvSpPr/>
            <p:nvPr/>
          </p:nvSpPr>
          <p:spPr>
            <a:xfrm>
              <a:off x="1127124" y="1125792"/>
              <a:ext cx="4738688" cy="2912808"/>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6" name="Group 5"/>
            <p:cNvGrpSpPr/>
            <p:nvPr/>
          </p:nvGrpSpPr>
          <p:grpSpPr>
            <a:xfrm>
              <a:off x="2438399" y="2355851"/>
              <a:ext cx="1889125" cy="1377949"/>
              <a:chOff x="2438399" y="2355851"/>
              <a:chExt cx="1889125" cy="1377949"/>
            </a:xfrm>
          </p:grpSpPr>
          <p:sp>
            <p:nvSpPr>
              <p:cNvPr id="492547" name="Rectangle 3"/>
              <p:cNvSpPr>
                <a:spLocks noChangeArrowheads="1"/>
              </p:cNvSpPr>
              <p:nvPr/>
            </p:nvSpPr>
            <p:spPr bwMode="blackWhite">
              <a:xfrm>
                <a:off x="2451099" y="23701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2733675" y="2381250"/>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97" name="Line 53"/>
              <p:cNvSpPr>
                <a:spLocks noChangeShapeType="1"/>
              </p:cNvSpPr>
              <p:nvPr/>
            </p:nvSpPr>
            <p:spPr bwMode="auto">
              <a:xfrm>
                <a:off x="3419474"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2724149"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2438399" y="2528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2438399" y="2681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2438399" y="2833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2460624" y="29860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2438399" y="31384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2438399" y="3290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2438399" y="3443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2438399" y="3595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3690937"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4016374" y="235585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5" name="Text Box 71"/>
            <p:cNvSpPr txBox="1">
              <a:spLocks noChangeArrowheads="1"/>
            </p:cNvSpPr>
            <p:nvPr/>
          </p:nvSpPr>
          <p:spPr bwMode="auto">
            <a:xfrm>
              <a:off x="1279524" y="1219200"/>
              <a:ext cx="4469878" cy="1015663"/>
            </a:xfrm>
            <a:prstGeom prst="rect">
              <a:avLst/>
            </a:prstGeom>
            <a:noFill/>
            <a:ln w="9525">
              <a:noFill/>
              <a:miter lim="800000"/>
              <a:headEnd/>
              <a:tailEnd/>
            </a:ln>
            <a:effectLst/>
          </p:spPr>
          <p:txBody>
            <a:bodyPr wrap="non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Projection</a:t>
              </a:r>
              <a:endParaRPr lang="en-US" sz="2800" b="1" dirty="0">
                <a:solidFill>
                  <a:schemeClr val="tx2">
                    <a:lumMod val="75000"/>
                  </a:schemeClr>
                </a:solidFill>
                <a:effectLst>
                  <a:outerShdw blurRad="38100" dist="38100" dir="2700000" algn="tl">
                    <a:srgbClr val="000000">
                      <a:alpha val="43137"/>
                    </a:srgbClr>
                  </a:outerShdw>
                </a:effectLst>
              </a:endParaRPr>
            </a:p>
            <a:p>
              <a:pPr>
                <a:lnSpc>
                  <a:spcPct val="100000"/>
                </a:lnSpc>
              </a:pPr>
              <a:r>
                <a:rPr lang="en-US" sz="2800" b="1" dirty="0">
                  <a:solidFill>
                    <a:srgbClr val="EBFFD2"/>
                  </a:solidFill>
                  <a:effectLst>
                    <a:outerShdw blurRad="38100" dist="38100" dir="2700000" algn="tl">
                      <a:srgbClr val="000000">
                        <a:alpha val="43137"/>
                      </a:srgbClr>
                    </a:outerShdw>
                  </a:effectLst>
                </a:rPr>
                <a:t>Take a subset of the columns</a:t>
              </a:r>
            </a:p>
          </p:txBody>
        </p:sp>
      </p:grpSp>
      <p:grpSp>
        <p:nvGrpSpPr>
          <p:cNvPr id="12" name="Group 11"/>
          <p:cNvGrpSpPr/>
          <p:nvPr/>
        </p:nvGrpSpPr>
        <p:grpSpPr>
          <a:xfrm>
            <a:off x="1127124" y="4335209"/>
            <a:ext cx="9963263" cy="2141791"/>
            <a:chOff x="1127124" y="4335209"/>
            <a:chExt cx="9963263" cy="2141791"/>
          </a:xfrm>
        </p:grpSpPr>
        <p:sp>
          <p:nvSpPr>
            <p:cNvPr id="77" name="Rounded Rectangle 76"/>
            <p:cNvSpPr/>
            <p:nvPr/>
          </p:nvSpPr>
          <p:spPr>
            <a:xfrm>
              <a:off x="1127124" y="4335209"/>
              <a:ext cx="9963263" cy="2141791"/>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8" name="Group 7"/>
            <p:cNvGrpSpPr/>
            <p:nvPr/>
          </p:nvGrpSpPr>
          <p:grpSpPr>
            <a:xfrm>
              <a:off x="5103812" y="4565808"/>
              <a:ext cx="1866900" cy="1377951"/>
              <a:chOff x="5103812" y="4565808"/>
              <a:chExt cx="1866900" cy="1377951"/>
            </a:xfrm>
          </p:grpSpPr>
          <p:sp>
            <p:nvSpPr>
              <p:cNvPr id="492548" name="Rectangle 4"/>
              <p:cNvSpPr>
                <a:spLocks noChangeArrowheads="1"/>
              </p:cNvSpPr>
              <p:nvPr/>
            </p:nvSpPr>
            <p:spPr bwMode="blackWhite">
              <a:xfrm>
                <a:off x="5116512" y="458009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6684962" y="4588033"/>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6084887"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5389562"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5103812" y="4738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5103812" y="4891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5103812" y="5043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5103812" y="51960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5103812" y="53484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5103812" y="5500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5103812" y="5653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5103812" y="5805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6356350"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6681787" y="456580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grpSp>
          <p:nvGrpSpPr>
            <p:cNvPr id="9" name="Group 8"/>
            <p:cNvGrpSpPr/>
            <p:nvPr/>
          </p:nvGrpSpPr>
          <p:grpSpPr>
            <a:xfrm>
              <a:off x="8032750" y="4564221"/>
              <a:ext cx="1866900" cy="1393824"/>
              <a:chOff x="8032750" y="4564221"/>
              <a:chExt cx="1866900" cy="1393824"/>
            </a:xfrm>
          </p:grpSpPr>
          <p:sp>
            <p:nvSpPr>
              <p:cNvPr id="492569" name="Rectangle 25"/>
              <p:cNvSpPr>
                <a:spLocks noChangeArrowheads="1"/>
              </p:cNvSpPr>
              <p:nvPr/>
            </p:nvSpPr>
            <p:spPr bwMode="blackWhite">
              <a:xfrm>
                <a:off x="8045450" y="458168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1" name="Rectangle 27"/>
              <p:cNvSpPr>
                <a:spLocks noChangeArrowheads="1"/>
              </p:cNvSpPr>
              <p:nvPr/>
            </p:nvSpPr>
            <p:spPr bwMode="ltGray">
              <a:xfrm>
                <a:off x="8056562" y="4592796"/>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84" name="Line 40"/>
              <p:cNvSpPr>
                <a:spLocks noChangeShapeType="1"/>
              </p:cNvSpPr>
              <p:nvPr/>
            </p:nvSpPr>
            <p:spPr bwMode="auto">
              <a:xfrm>
                <a:off x="8745537" y="45816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8318500"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8032750" y="4740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8032750" y="4892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8032750" y="5045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8032750" y="51976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8032750" y="53500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8032750" y="5502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8032750" y="5654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8032750" y="5807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9285287"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9610725"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9037637" y="456422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09" name="Line 65"/>
            <p:cNvSpPr>
              <a:spLocks noChangeShapeType="1"/>
            </p:cNvSpPr>
            <p:nvPr/>
          </p:nvSpPr>
          <p:spPr bwMode="auto">
            <a:xfrm flipV="1">
              <a:off x="7070726" y="5269071"/>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5135050" y="6002023"/>
              <a:ext cx="1811850" cy="400110"/>
            </a:xfrm>
            <a:prstGeom prst="rect">
              <a:avLst/>
            </a:prstGeom>
            <a:noFill/>
            <a:ln w="9525">
              <a:noFill/>
              <a:miter lim="800000"/>
              <a:headEnd/>
              <a:tailEnd/>
            </a:ln>
            <a:effectLst/>
          </p:spPr>
          <p:txBody>
            <a:bodyPr wrap="square">
              <a:spAutoFit/>
            </a:bodyPr>
            <a:lstStyle/>
            <a:p>
              <a:pPr algn="ct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1" name="Text Box 67"/>
            <p:cNvSpPr txBox="1">
              <a:spLocks noChangeArrowheads="1"/>
            </p:cNvSpPr>
            <p:nvPr/>
          </p:nvSpPr>
          <p:spPr bwMode="auto">
            <a:xfrm>
              <a:off x="8056562" y="6021133"/>
              <a:ext cx="1830388" cy="396875"/>
            </a:xfrm>
            <a:prstGeom prst="rect">
              <a:avLst/>
            </a:prstGeom>
            <a:noFill/>
            <a:ln w="9525">
              <a:noFill/>
              <a:miter lim="800000"/>
              <a:headEnd/>
              <a:tailEnd/>
            </a:ln>
            <a:effectLst/>
          </p:spPr>
          <p:txBody>
            <a:bodyPr wrap="square">
              <a:spAutoFit/>
            </a:bodyPr>
            <a:lstStyle/>
            <a:p>
              <a:pPr algn="ctr">
                <a:lnSpc>
                  <a:spcPct val="100000"/>
                </a:lnSpc>
              </a:pPr>
              <a:r>
                <a:rPr lang="en-US" sz="2000" b="1" dirty="0">
                  <a:solidFill>
                    <a:srgbClr val="EBFFD2"/>
                  </a:solidFill>
                  <a:effectLst>
                    <a:outerShdw blurRad="38100" dist="38100" dir="2700000" algn="tl">
                      <a:srgbClr val="000000">
                        <a:alpha val="43137"/>
                      </a:srgbClr>
                    </a:outerShdw>
                  </a:effectLst>
                </a:rPr>
                <a:t>Table 2</a:t>
              </a:r>
            </a:p>
          </p:txBody>
        </p:sp>
        <p:sp>
          <p:nvSpPr>
            <p:cNvPr id="492616" name="Text Box 72"/>
            <p:cNvSpPr txBox="1">
              <a:spLocks noChangeArrowheads="1"/>
            </p:cNvSpPr>
            <p:nvPr/>
          </p:nvSpPr>
          <p:spPr bwMode="auto">
            <a:xfrm>
              <a:off x="1293812" y="4488021"/>
              <a:ext cx="3013076" cy="1446550"/>
            </a:xfrm>
            <a:prstGeom prst="rect">
              <a:avLst/>
            </a:prstGeom>
            <a:noFill/>
            <a:ln w="9525">
              <a:noFill/>
              <a:miter lim="800000"/>
              <a:headEnd/>
              <a:tailEnd/>
            </a:ln>
            <a:effectLst/>
          </p:spPr>
          <p:txBody>
            <a:bodyPr wrap="squar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Join</a:t>
              </a:r>
            </a:p>
            <a:p>
              <a:pPr>
                <a:lnSpc>
                  <a:spcPct val="100000"/>
                </a:lnSpc>
              </a:pPr>
              <a:r>
                <a:rPr lang="en-US" sz="2800" b="1" dirty="0">
                  <a:solidFill>
                    <a:srgbClr val="EBFFD2"/>
                  </a:solidFill>
                  <a:effectLst>
                    <a:outerShdw blurRad="38100" dist="38100" dir="2700000" algn="tl">
                      <a:srgbClr val="000000">
                        <a:alpha val="43137"/>
                      </a:srgbClr>
                    </a:outerShdw>
                  </a:effectLst>
                </a:rPr>
                <a:t>Combine tables by</a:t>
              </a:r>
            </a:p>
            <a:p>
              <a:pPr>
                <a:lnSpc>
                  <a:spcPct val="100000"/>
                </a:lnSpc>
              </a:pPr>
              <a:r>
                <a:rPr lang="en-US" sz="2800" b="1" dirty="0">
                  <a:solidFill>
                    <a:srgbClr val="EBFFD2"/>
                  </a:solidFill>
                  <a:effectLst>
                    <a:outerShdw blurRad="38100" dist="38100" dir="2700000" algn="tl">
                      <a:srgbClr val="000000">
                        <a:alpha val="43137"/>
                      </a:srgbClr>
                    </a:outerShdw>
                  </a:effectLst>
                </a:rPr>
                <a:t>some column</a:t>
              </a:r>
            </a:p>
          </p:txBody>
        </p:sp>
      </p:grpSp>
      <p:sp>
        <p:nvSpPr>
          <p:cNvPr id="4" name="Slide Number Placeholder 3"/>
          <p:cNvSpPr>
            <a:spLocks noGrp="1"/>
          </p:cNvSpPr>
          <p:nvPr>
            <p:ph type="sldNum" sz="quarter" idx="4"/>
          </p:nvPr>
        </p:nvSpPr>
        <p:spPr/>
        <p:txBody>
          <a:bodyPr/>
          <a:lstStyle/>
          <a:p>
            <a:fld id="{C014DD1E-5D91-48A3-AD6D-45FBA980D106}" type="slidenum">
              <a:rPr lang="en-US" smtClean="0"/>
              <a:pPr/>
              <a:t>9</a:t>
            </a:fld>
            <a:endParaRPr lang="en-US" dirty="0"/>
          </a:p>
        </p:txBody>
      </p:sp>
    </p:spTree>
    <p:extLst>
      <p:ext uri="{BB962C8B-B14F-4D97-AF65-F5344CB8AC3E}">
        <p14:creationId xmlns:p14="http://schemas.microsoft.com/office/powerpoint/2010/main" val="227323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731</TotalTime>
  <Words>2633</Words>
  <Application>Microsoft Office PowerPoint</Application>
  <PresentationFormat>Custom</PresentationFormat>
  <Paragraphs>447</Paragraphs>
  <Slides>34</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Consolas</vt:lpstr>
      <vt:lpstr>Courier New</vt:lpstr>
      <vt:lpstr>Times</vt:lpstr>
      <vt:lpstr>Wingdings</vt:lpstr>
      <vt:lpstr>Wingdings 2</vt:lpstr>
      <vt:lpstr>SoftUni 16x9</vt:lpstr>
      <vt:lpstr>Basic CRUD in SQL Server</vt:lpstr>
      <vt:lpstr>Table of Contents</vt:lpstr>
      <vt:lpstr>Questions</vt:lpstr>
      <vt:lpstr>Query Basics</vt:lpstr>
      <vt:lpstr>What are SQL and T-SQL?</vt:lpstr>
      <vt:lpstr>SQL – Few Examples</vt:lpstr>
      <vt:lpstr>T-SQL – Example</vt:lpstr>
      <vt:lpstr>Retrieving Data</vt:lpstr>
      <vt:lpstr>Capabilities of SQL SELECT </vt:lpstr>
      <vt:lpstr>SELECT – Example</vt:lpstr>
      <vt:lpstr>Column Aliases</vt:lpstr>
      <vt:lpstr>Concatenation Operator</vt:lpstr>
      <vt:lpstr>Problem: Employee Summary</vt:lpstr>
      <vt:lpstr>Solution: Employee Summary</vt:lpstr>
      <vt:lpstr>Filtering the Selected Rows</vt:lpstr>
      <vt:lpstr>Other Comparison Conditions</vt:lpstr>
      <vt:lpstr>Comparing with NULL</vt:lpstr>
      <vt:lpstr>Sorting with ORDER BY</vt:lpstr>
      <vt:lpstr>Views</vt:lpstr>
      <vt:lpstr>Problem: Highest Peak</vt:lpstr>
      <vt:lpstr>Solution: Highest Peak</vt:lpstr>
      <vt:lpstr>Writing Data in Tables</vt:lpstr>
      <vt:lpstr>Inserting Data</vt:lpstr>
      <vt:lpstr>Inserting Data (2)</vt:lpstr>
      <vt:lpstr>Sequences</vt:lpstr>
      <vt:lpstr>Modifying Existing Records</vt:lpstr>
      <vt:lpstr>Deleting Data</vt:lpstr>
      <vt:lpstr>Updating Data</vt:lpstr>
      <vt:lpstr>Problem: Update Projects</vt:lpstr>
      <vt:lpstr>Solution: Update Projects</vt:lpstr>
      <vt:lpstr>Summary</vt:lpstr>
      <vt:lpstr>Basic CRUD in SQL Server</vt:lpstr>
      <vt:lpstr>License</vt:lpstr>
      <vt:lpstr>Free Trainings @ Software University</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University</dc:title>
  <dc:subject>Software Development Course</dc:subject>
  <dc:creator>Software University Foundation</dc:creator>
  <cp:keywords>Databases, SQL, programming, SoftUni, Software University, programming, software development, software engineering, course, database systems</cp:keywords>
  <dc:description>Software University Foundation - http://softuni.org</dc:description>
  <cp:lastModifiedBy>Viktor Kostadinov</cp:lastModifiedBy>
  <cp:revision>64</cp:revision>
  <dcterms:created xsi:type="dcterms:W3CDTF">2014-01-02T17:00:34Z</dcterms:created>
  <dcterms:modified xsi:type="dcterms:W3CDTF">2017-01-23T11:37:06Z</dcterms:modified>
  <cp:category>db;databases;sql;programming;computer programming;software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