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3"/>
  </p:notesMasterIdLst>
  <p:handoutMasterIdLst>
    <p:handoutMasterId r:id="rId44"/>
  </p:handoutMasterIdLst>
  <p:sldIdLst>
    <p:sldId id="456" r:id="rId3"/>
    <p:sldId id="404" r:id="rId4"/>
    <p:sldId id="405" r:id="rId5"/>
    <p:sldId id="426" r:id="rId6"/>
    <p:sldId id="430" r:id="rId7"/>
    <p:sldId id="431" r:id="rId8"/>
    <p:sldId id="433" r:id="rId9"/>
    <p:sldId id="434" r:id="rId10"/>
    <p:sldId id="435" r:id="rId11"/>
    <p:sldId id="450" r:id="rId12"/>
    <p:sldId id="427" r:id="rId13"/>
    <p:sldId id="436" r:id="rId14"/>
    <p:sldId id="437" r:id="rId15"/>
    <p:sldId id="410" r:id="rId16"/>
    <p:sldId id="411" r:id="rId17"/>
    <p:sldId id="412" r:id="rId18"/>
    <p:sldId id="413" r:id="rId19"/>
    <p:sldId id="414" r:id="rId20"/>
    <p:sldId id="442" r:id="rId21"/>
    <p:sldId id="407" r:id="rId22"/>
    <p:sldId id="408" r:id="rId23"/>
    <p:sldId id="409" r:id="rId24"/>
    <p:sldId id="457" r:id="rId25"/>
    <p:sldId id="451" r:id="rId26"/>
    <p:sldId id="448" r:id="rId27"/>
    <p:sldId id="449" r:id="rId28"/>
    <p:sldId id="428" r:id="rId29"/>
    <p:sldId id="424" r:id="rId30"/>
    <p:sldId id="443" r:id="rId31"/>
    <p:sldId id="445" r:id="rId32"/>
    <p:sldId id="418" r:id="rId33"/>
    <p:sldId id="417" r:id="rId34"/>
    <p:sldId id="439" r:id="rId35"/>
    <p:sldId id="440" r:id="rId36"/>
    <p:sldId id="446" r:id="rId37"/>
    <p:sldId id="447" r:id="rId38"/>
    <p:sldId id="420" r:id="rId39"/>
    <p:sldId id="425" r:id="rId40"/>
    <p:sldId id="454" r:id="rId41"/>
    <p:sldId id="455" r:id="rId4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B33125B-ED83-4B93-BF3C-72D80798F145}">
          <p14:sldIdLst>
            <p14:sldId id="456"/>
            <p14:sldId id="404"/>
            <p14:sldId id="405"/>
          </p14:sldIdLst>
        </p14:section>
        <p14:section name="Database Design" id="{2CB55A70-2DF8-4513-8A52-DF3FAE148E61}">
          <p14:sldIdLst>
            <p14:sldId id="426"/>
            <p14:sldId id="430"/>
            <p14:sldId id="431"/>
            <p14:sldId id="433"/>
            <p14:sldId id="434"/>
            <p14:sldId id="435"/>
            <p14:sldId id="450"/>
          </p14:sldIdLst>
        </p14:section>
        <p14:section name="Table Relations" id="{9F3449FD-3C65-4BB3-85E2-3118594BA9A2}">
          <p14:sldIdLst>
            <p14:sldId id="427"/>
            <p14:sldId id="436"/>
            <p14:sldId id="437"/>
            <p14:sldId id="410"/>
            <p14:sldId id="411"/>
            <p14:sldId id="412"/>
            <p14:sldId id="413"/>
            <p14:sldId id="414"/>
            <p14:sldId id="442"/>
            <p14:sldId id="407"/>
            <p14:sldId id="408"/>
            <p14:sldId id="409"/>
          </p14:sldIdLst>
        </p14:section>
        <p14:section name="JOINs" id="{0EC60B3E-31EE-4D6D-ACF7-0A30D962D284}">
          <p14:sldIdLst>
            <p14:sldId id="457"/>
            <p14:sldId id="451"/>
            <p14:sldId id="448"/>
            <p14:sldId id="449"/>
          </p14:sldIdLst>
        </p14:section>
        <p14:section name="Cascade Operations" id="{BF27B817-E6C4-4B68-BBCB-845821164BAB}">
          <p14:sldIdLst>
            <p14:sldId id="428"/>
            <p14:sldId id="424"/>
            <p14:sldId id="443"/>
            <p14:sldId id="445"/>
            <p14:sldId id="418"/>
            <p14:sldId id="417"/>
          </p14:sldIdLst>
        </p14:section>
        <p14:section name="E/R Diagrams" id="{D27CDBEF-C1B0-423B-904A-EB88F33794AA}">
          <p14:sldIdLst>
            <p14:sldId id="439"/>
            <p14:sldId id="440"/>
            <p14:sldId id="446"/>
            <p14:sldId id="447"/>
          </p14:sldIdLst>
        </p14:section>
        <p14:section name="Conclusion" id="{C6E3D5A5-B0DF-43D0-8B0A-3EBBED2805AE}">
          <p14:sldIdLst>
            <p14:sldId id="420"/>
            <p14:sldId id="425"/>
            <p14:sldId id="454"/>
            <p14:sldId id="4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ftUniLector" initials="S" lastIdx="1" clrIdx="0">
    <p:extLst>
      <p:ext uri="{19B8F6BF-5375-455C-9EA6-DF929625EA0E}">
        <p15:presenceInfo xmlns:p15="http://schemas.microsoft.com/office/powerpoint/2012/main" userId="SoftUniLec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A19574"/>
    <a:srgbClr val="FFFFFF"/>
    <a:srgbClr val="FF0000"/>
    <a:srgbClr val="F3BE60"/>
    <a:srgbClr val="3BABFF"/>
    <a:srgbClr val="613306"/>
    <a:srgbClr val="371D03"/>
    <a:srgbClr val="482604"/>
    <a:srgbClr val="FFF0D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61" autoAdjust="0"/>
    <p:restoredTop sz="84317" autoAdjust="0"/>
  </p:normalViewPr>
  <p:slideViewPr>
    <p:cSldViewPr>
      <p:cViewPr varScale="1">
        <p:scale>
          <a:sx n="74" d="100"/>
          <a:sy n="74" d="100"/>
        </p:scale>
        <p:origin x="396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46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739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33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48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4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06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61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93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E/R diagrams represent the tables which are called entities and the relationships between them.</a:t>
            </a:r>
            <a:r>
              <a:rPr lang="en-US" baseline="0" dirty="0"/>
              <a:t> They are used as a technical illustration of the database design.</a:t>
            </a:r>
          </a:p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To Do: snip how to create e/r diagram.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872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63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12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26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006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229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90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One-to-Many</a:t>
            </a:r>
            <a:r>
              <a:rPr lang="en-US" baseline="0" dirty="0"/>
              <a:t> relationship means that each row from a table is related zero, one or many rows in the referent table. In the case above, each mountain can have 0, 1 or many peaks. The example shows that the mountain Caucasus has two peaks - One-to-Many. If you look the other way around many peaks has exactly one mountain – Many-to-One.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6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78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2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Many-to-Many</a:t>
            </a:r>
            <a:r>
              <a:rPr lang="en-US" baseline="0" noProof="1"/>
              <a:t> relationship relates many rows from a table to many rows in another table. For example. Employee.EmployeeID has many projects. Many projects are assigned to many employees which is the other way around. Usually we have a mapping table that takes care of the relations.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90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22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49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In One</a:t>
            </a:r>
            <a:r>
              <a:rPr lang="en-US" baseline="0" noProof="1"/>
              <a:t>-to-One relationship each row of table Cars is related to exactly zero or one row in table Drivers. In table Cars.DriverID is a foreign key which means that there will be a relation to another table – Drivers in the case. Table Drivers has a column DriverID as well which is a primary key. The relation is always between a foreign key and a primary key. It means that all values in </a:t>
            </a:r>
            <a:r>
              <a:rPr lang="en-US" sz="1600" baseline="0" noProof="1"/>
              <a:t>Cars</a:t>
            </a:r>
            <a:r>
              <a:rPr lang="en-US" sz="1600" noProof="1"/>
              <a:t>.</a:t>
            </a:r>
            <a:r>
              <a:rPr lang="en-US" baseline="0" noProof="1"/>
              <a:t>DriverID should be present in </a:t>
            </a:r>
            <a:r>
              <a:rPr lang="en-US" sz="1600" noProof="1"/>
              <a:t>Drivers. DriverID</a:t>
            </a:r>
            <a:r>
              <a:rPr lang="en-US" sz="1600" baseline="0" noProof="1"/>
              <a:t> except NULL. Cars</a:t>
            </a:r>
            <a:r>
              <a:rPr lang="en-US" sz="1600" noProof="1"/>
              <a:t>.</a:t>
            </a:r>
            <a:r>
              <a:rPr lang="en-US" baseline="0" noProof="1"/>
              <a:t>DriverID can be NULL if it is not stated otherwise.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0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dge.softuni.bg/Contests/Practice/Index/292#6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92#6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6.png"/><Relationship Id="rId4" Type="http://schemas.openxmlformats.org/officeDocument/2006/relationships/image" Target="../media/image29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://www.infragistics.com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40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6014" y="3841263"/>
            <a:ext cx="2133598" cy="23414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576164">
            <a:off x="5213152" y="3719827"/>
            <a:ext cx="1427635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Table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Relations</a:t>
            </a:r>
          </a:p>
        </p:txBody>
      </p:sp>
      <p:pic>
        <p:nvPicPr>
          <p:cNvPr id="17" name="Picture 9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715884"/>
            <a:ext cx="2175525" cy="80688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3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48" y="3353217"/>
            <a:ext cx="3363639" cy="2663564"/>
          </a:xfrm>
          <a:prstGeom prst="rect">
            <a:avLst/>
          </a:prstGeom>
        </p:spPr>
      </p:pic>
      <p:pic>
        <p:nvPicPr>
          <p:cNvPr id="15" name="Picture 2" descr="database, storage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143" y="3760536"/>
            <a:ext cx="2450807" cy="245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4"/>
          <p:cNvSpPr>
            <a:spLocks noGrp="1"/>
          </p:cNvSpPr>
          <p:nvPr>
            <p:ph type="ctrTitle"/>
          </p:nvPr>
        </p:nvSpPr>
        <p:spPr>
          <a:xfrm>
            <a:off x="4580708" y="914400"/>
            <a:ext cx="7035859" cy="1087372"/>
          </a:xfrm>
        </p:spPr>
        <p:txBody>
          <a:bodyPr>
            <a:normAutofit/>
          </a:bodyPr>
          <a:lstStyle/>
          <a:p>
            <a:r>
              <a:rPr lang="en-US" dirty="0"/>
              <a:t>Table Relations</a:t>
            </a:r>
          </a:p>
        </p:txBody>
      </p:sp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5637212" y="1849984"/>
            <a:ext cx="6014713" cy="686636"/>
          </a:xfrm>
        </p:spPr>
        <p:txBody>
          <a:bodyPr>
            <a:noAutofit/>
          </a:bodyPr>
          <a:lstStyle/>
          <a:p>
            <a:r>
              <a:rPr lang="en-US" sz="3600" dirty="0"/>
              <a:t>Database Design and Rules</a:t>
            </a:r>
          </a:p>
        </p:txBody>
      </p:sp>
    </p:spTree>
    <p:extLst>
      <p:ext uri="{BB962C8B-B14F-4D97-AF65-F5344CB8AC3E}">
        <p14:creationId xmlns:p14="http://schemas.microsoft.com/office/powerpoint/2010/main" val="25841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Relationships are dependencies between the entities</a:t>
            </a:r>
            <a:r>
              <a:rPr lang="bg-BG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bg-BG" dirty="0"/>
          </a:p>
          <a:p>
            <a:pPr lvl="1">
              <a:spcBef>
                <a:spcPts val="3000"/>
              </a:spcBef>
            </a:pPr>
            <a:r>
              <a:rPr lang="bg-BG" dirty="0"/>
              <a:t>"</a:t>
            </a:r>
            <a:r>
              <a:rPr lang="en-US" dirty="0"/>
              <a:t>Students are trained in courses</a:t>
            </a:r>
            <a:r>
              <a:rPr lang="bg-BG" dirty="0"/>
              <a:t>"</a:t>
            </a:r>
            <a:r>
              <a:rPr lang="en-US" dirty="0"/>
              <a:t> – many-to-many relationship.</a:t>
            </a:r>
          </a:p>
          <a:p>
            <a:pPr lvl="1"/>
            <a:r>
              <a:rPr lang="bg-BG" dirty="0"/>
              <a:t>"</a:t>
            </a:r>
            <a:r>
              <a:rPr lang="en-US" dirty="0"/>
              <a:t>Courses are held in towns</a:t>
            </a:r>
            <a:r>
              <a:rPr lang="bg-BG" dirty="0"/>
              <a:t>" – </a:t>
            </a:r>
            <a:r>
              <a:rPr lang="en-US" dirty="0"/>
              <a:t>many-to-one (or many-to-many) relationship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Relationships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92576" y="2240880"/>
            <a:ext cx="831663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trained in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various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different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20" name="Rectangle: Rounded Corners 14"/>
          <p:cNvSpPr/>
          <p:nvPr/>
        </p:nvSpPr>
        <p:spPr>
          <a:xfrm>
            <a:off x="5450142" y="3015068"/>
            <a:ext cx="331127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Rectangle: Rounded Corners 14"/>
          <p:cNvSpPr/>
          <p:nvPr/>
        </p:nvSpPr>
        <p:spPr>
          <a:xfrm>
            <a:off x="3605212" y="3365500"/>
            <a:ext cx="94907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08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/>
              <a:t>Table Relations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/>
              <a:t>Relational Database Model in Action</a:t>
            </a:r>
          </a:p>
        </p:txBody>
      </p:sp>
      <p:pic>
        <p:nvPicPr>
          <p:cNvPr id="1028" name="Picture 4" descr="Image result for tab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377" y="2863489"/>
            <a:ext cx="2053062" cy="173328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tab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239" y="2864205"/>
            <a:ext cx="2209800" cy="186561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лаковидно 2"/>
          <p:cNvSpPr/>
          <p:nvPr/>
        </p:nvSpPr>
        <p:spPr>
          <a:xfrm>
            <a:off x="5010314" y="1324586"/>
            <a:ext cx="2057400" cy="13080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Овал 3"/>
          <p:cNvSpPr/>
          <p:nvPr/>
        </p:nvSpPr>
        <p:spPr>
          <a:xfrm>
            <a:off x="6502844" y="2667000"/>
            <a:ext cx="201168" cy="201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Овал 15"/>
          <p:cNvSpPr/>
          <p:nvPr/>
        </p:nvSpPr>
        <p:spPr>
          <a:xfrm>
            <a:off x="5256212" y="264947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34" name="Picture 10" descr="Image result for hearth animated lo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239" y="1496470"/>
            <a:ext cx="9715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39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Relationships </a:t>
            </a:r>
            <a:r>
              <a:rPr lang="en-US" dirty="0"/>
              <a:t>between tables are based on interconnections: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primary key </a:t>
            </a:r>
            <a:r>
              <a:rPr lang="en-US" dirty="0"/>
              <a:t>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foreign key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  <a:r>
              <a:rPr lang="bg-BG" dirty="0"/>
              <a:t> </a:t>
            </a: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8783421" y="3248873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114480"/>
              </p:ext>
            </p:extLst>
          </p:nvPr>
        </p:nvGraphicFramePr>
        <p:xfrm>
          <a:off x="1395214" y="3429000"/>
          <a:ext cx="49011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CountryId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Sofia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Varna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Munich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Berlin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Moscow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062995"/>
              </p:ext>
            </p:extLst>
          </p:nvPr>
        </p:nvGraphicFramePr>
        <p:xfrm>
          <a:off x="8151812" y="3833192"/>
          <a:ext cx="259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Bulgaria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Russia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2"/>
          <p:cNvSpPr txBox="1"/>
          <p:nvPr/>
        </p:nvSpPr>
        <p:spPr>
          <a:xfrm>
            <a:off x="3046412" y="2841075"/>
            <a:ext cx="112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  <p:cxnSp>
        <p:nvCxnSpPr>
          <p:cNvPr id="22" name="Straight Arrow Connector 11"/>
          <p:cNvCxnSpPr>
            <a:cxnSpLocks/>
          </p:cNvCxnSpPr>
          <p:nvPr/>
        </p:nvCxnSpPr>
        <p:spPr>
          <a:xfrm>
            <a:off x="6410656" y="4115797"/>
            <a:ext cx="1626856" cy="266475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cxnSpLocks/>
          </p:cNvCxnSpPr>
          <p:nvPr/>
        </p:nvCxnSpPr>
        <p:spPr>
          <a:xfrm flipV="1">
            <a:off x="6404207" y="4523873"/>
            <a:ext cx="1633305" cy="53394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cxnSpLocks/>
          </p:cNvCxnSpPr>
          <p:nvPr/>
        </p:nvCxnSpPr>
        <p:spPr>
          <a:xfrm flipV="1">
            <a:off x="6417105" y="4940813"/>
            <a:ext cx="1620407" cy="103758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1"/>
          <p:cNvCxnSpPr>
            <a:cxnSpLocks/>
          </p:cNvCxnSpPr>
          <p:nvPr/>
        </p:nvCxnSpPr>
        <p:spPr>
          <a:xfrm flipV="1">
            <a:off x="6410656" y="5083930"/>
            <a:ext cx="1626856" cy="42211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1"/>
          <p:cNvCxnSpPr>
            <a:cxnSpLocks/>
          </p:cNvCxnSpPr>
          <p:nvPr/>
        </p:nvCxnSpPr>
        <p:spPr>
          <a:xfrm flipV="1">
            <a:off x="6410656" y="5506040"/>
            <a:ext cx="1626856" cy="42211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227012" y="2599482"/>
            <a:ext cx="1923770" cy="524718"/>
          </a:xfrm>
          <a:prstGeom prst="wedgeRoundRectCallout">
            <a:avLst>
              <a:gd name="adj1" fmla="val 26868"/>
              <a:gd name="adj2" fmla="val 1048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4704042" y="2589496"/>
            <a:ext cx="1923770" cy="524718"/>
          </a:xfrm>
          <a:prstGeom prst="wedgeRoundRectCallout">
            <a:avLst>
              <a:gd name="adj1" fmla="val -37054"/>
              <a:gd name="adj2" fmla="val 987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Foreign key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7542212" y="2743200"/>
            <a:ext cx="1923770" cy="524718"/>
          </a:xfrm>
          <a:prstGeom prst="wedgeRoundRectCallout">
            <a:avLst>
              <a:gd name="adj1" fmla="val -176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7075627" y="6177464"/>
            <a:ext cx="1923770" cy="524718"/>
          </a:xfrm>
          <a:prstGeom prst="wedgeRoundRectCallout">
            <a:avLst>
              <a:gd name="adj1" fmla="val -38693"/>
              <a:gd name="adj2" fmla="val -1055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Relationship</a:t>
            </a:r>
          </a:p>
        </p:txBody>
      </p:sp>
    </p:spTree>
    <p:extLst>
      <p:ext uri="{BB962C8B-B14F-4D97-AF65-F5344CB8AC3E}">
        <p14:creationId xmlns:p14="http://schemas.microsoft.com/office/powerpoint/2010/main" val="1942099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64" grpId="0"/>
      <p:bldP spid="18" grpId="0"/>
      <p:bldP spid="19" grpId="0" animBg="1"/>
      <p:bldP spid="20" grpId="0" animBg="1"/>
      <p:bldP spid="28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foreign key </a:t>
            </a:r>
            <a:r>
              <a:rPr lang="en-US" sz="3200" dirty="0"/>
              <a:t>is an identifier of a record located in another table</a:t>
            </a:r>
            <a:r>
              <a:rPr lang="bg-BG" sz="3200" dirty="0"/>
              <a:t> </a:t>
            </a:r>
            <a:r>
              <a:rPr lang="en-US" sz="3200" dirty="0"/>
              <a:t>(usually its primary key)</a:t>
            </a:r>
            <a:endParaRPr lang="bg-BG" sz="3200" dirty="0"/>
          </a:p>
          <a:p>
            <a:r>
              <a:rPr lang="en-US" sz="3200" dirty="0"/>
              <a:t>By using relationships we avoid repeating data in the database</a:t>
            </a:r>
            <a:r>
              <a:rPr lang="bg-BG" sz="3200" dirty="0"/>
              <a:t> </a:t>
            </a:r>
            <a:endParaRPr lang="en-US" sz="3200" dirty="0"/>
          </a:p>
          <a:p>
            <a:pPr lvl="1"/>
            <a:r>
              <a:rPr lang="en-US" sz="3000" dirty="0"/>
              <a:t>In the last example the name of the country is not repeated for each town (its number is used instead)</a:t>
            </a:r>
            <a:endParaRPr lang="bg-BG" sz="3000" dirty="0"/>
          </a:p>
          <a:p>
            <a:r>
              <a:rPr lang="en-US" sz="3200" dirty="0"/>
              <a:t>Relationships have</a:t>
            </a:r>
            <a:r>
              <a:rPr lang="bg-BG" sz="3200" dirty="0"/>
              <a:t> </a:t>
            </a:r>
            <a:r>
              <a:rPr lang="en-US" sz="3200" dirty="0"/>
              <a:t>multiplicity</a:t>
            </a:r>
            <a:r>
              <a:rPr lang="bg-BG" sz="3200" dirty="0"/>
              <a:t>: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One-to-many</a:t>
            </a:r>
            <a:r>
              <a:rPr lang="bg-BG" sz="3000" dirty="0"/>
              <a:t> – </a:t>
            </a:r>
            <a:r>
              <a:rPr lang="en-US" sz="3000" dirty="0"/>
              <a:t>e.g. country</a:t>
            </a:r>
            <a:r>
              <a:rPr lang="bg-BG" sz="3000" dirty="0"/>
              <a:t> / </a:t>
            </a:r>
            <a:r>
              <a:rPr lang="en-US" sz="3000" dirty="0"/>
              <a:t>towns</a:t>
            </a:r>
            <a:endParaRPr lang="bg-BG" sz="3000" dirty="0"/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Many-to-many</a:t>
            </a:r>
            <a:r>
              <a:rPr lang="bg-BG" sz="3000" dirty="0"/>
              <a:t> – </a:t>
            </a:r>
            <a:r>
              <a:rPr lang="en-US" sz="3000" dirty="0"/>
              <a:t>e.g. student</a:t>
            </a:r>
            <a:r>
              <a:rPr lang="bg-BG" sz="3000" dirty="0"/>
              <a:t> / </a:t>
            </a:r>
            <a:r>
              <a:rPr lang="en-US" sz="3000" dirty="0"/>
              <a:t>course</a:t>
            </a:r>
            <a:endParaRPr lang="bg-BG" sz="3000" dirty="0"/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One-to-one</a:t>
            </a:r>
            <a:r>
              <a:rPr lang="en-US" sz="3000" dirty="0"/>
              <a:t> – e.g. example</a:t>
            </a:r>
            <a:r>
              <a:rPr lang="bg-BG" sz="3000" dirty="0"/>
              <a:t> </a:t>
            </a:r>
            <a:r>
              <a:rPr lang="en-US" sz="3000" dirty="0"/>
              <a:t>driver</a:t>
            </a:r>
            <a:r>
              <a:rPr lang="bg-BG" sz="3000" dirty="0"/>
              <a:t> / </a:t>
            </a:r>
            <a:r>
              <a:rPr lang="en-US" sz="3000" dirty="0"/>
              <a:t>car</a:t>
            </a:r>
            <a:endParaRPr lang="bg-BG" sz="30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00074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One-to-Many/Many-to-One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750733"/>
              </p:ext>
            </p:extLst>
          </p:nvPr>
        </p:nvGraphicFramePr>
        <p:xfrm>
          <a:off x="1163438" y="3207122"/>
          <a:ext cx="3102174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70888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3312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MountainID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Caucasus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35833" y="2662572"/>
            <a:ext cx="1755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Mountains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266775"/>
              </p:ext>
            </p:extLst>
          </p:nvPr>
        </p:nvGraphicFramePr>
        <p:xfrm>
          <a:off x="7466011" y="3141440"/>
          <a:ext cx="2974037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32078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841959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PeakID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MountainID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66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23939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609012" y="2596890"/>
            <a:ext cx="1014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Peaks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513042" y="2165132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788756" y="2165132"/>
            <a:ext cx="1923770" cy="524718"/>
          </a:xfrm>
          <a:prstGeom prst="wedgeRoundRectCallout">
            <a:avLst>
              <a:gd name="adj1" fmla="val 644"/>
              <a:gd name="adj2" fmla="val 1288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9580842" y="2057400"/>
            <a:ext cx="1923770" cy="524718"/>
          </a:xfrm>
          <a:prstGeom prst="wedgeRoundRectCallout">
            <a:avLst>
              <a:gd name="adj1" fmla="val -27219"/>
              <a:gd name="adj2" fmla="val 137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Foreign key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1872188" y="4121521"/>
            <a:ext cx="7498824" cy="1659499"/>
            <a:chOff x="1338788" y="4121521"/>
            <a:chExt cx="7498824" cy="1659499"/>
          </a:xfrm>
        </p:grpSpPr>
        <p:cxnSp>
          <p:nvCxnSpPr>
            <p:cNvPr id="14" name="Съединител: с чупка 13"/>
            <p:cNvCxnSpPr>
              <a:cxnSpLocks/>
            </p:cNvCxnSpPr>
            <p:nvPr/>
          </p:nvCxnSpPr>
          <p:spPr>
            <a:xfrm rot="16200000" flipH="1">
              <a:off x="4892441" y="567868"/>
              <a:ext cx="391518" cy="7498824"/>
            </a:xfrm>
            <a:prstGeom prst="bentConnector3">
              <a:avLst>
                <a:gd name="adj1" fmla="val 448315"/>
              </a:avLst>
            </a:prstGeom>
            <a:ln w="635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Текстово поле 21"/>
            <p:cNvSpPr txBox="1"/>
            <p:nvPr/>
          </p:nvSpPr>
          <p:spPr>
            <a:xfrm>
              <a:off x="4418012" y="5257800"/>
              <a:ext cx="1828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4241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2412" y="988263"/>
            <a:ext cx="9220200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Mountains(</a:t>
            </a:r>
          </a:p>
          <a:p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MountainID INT PRIMARY KEY,</a:t>
            </a:r>
          </a:p>
          <a:p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Peaks(</a:t>
            </a:r>
          </a:p>
          <a:p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PeakId INT PRIMARY KEY,</a:t>
            </a:r>
          </a:p>
          <a:p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MountainID INT,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CONSTRAINT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FK_Peaks_Mountains 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FOREIGN KEY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(MountainID) </a:t>
            </a:r>
            <a:b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Mountains(MountainID)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00306" y="813113"/>
            <a:ext cx="2780306" cy="558487"/>
          </a:xfrm>
          <a:prstGeom prst="wedgeRoundRectCallout">
            <a:avLst>
              <a:gd name="adj1" fmla="val -57659"/>
              <a:gd name="adj2" fmla="val 883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250680" y="4762774"/>
            <a:ext cx="2229557" cy="559968"/>
          </a:xfrm>
          <a:prstGeom prst="wedgeRoundRectCallout">
            <a:avLst>
              <a:gd name="adj1" fmla="val -87288"/>
              <a:gd name="adj2" fmla="val 4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393659" y="2803112"/>
            <a:ext cx="2971800" cy="558485"/>
          </a:xfrm>
          <a:prstGeom prst="wedgeRoundRectCallout">
            <a:avLst>
              <a:gd name="adj1" fmla="val -63423"/>
              <a:gd name="adj2" fmla="val 493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Peaks</a:t>
            </a:r>
          </a:p>
        </p:txBody>
      </p:sp>
    </p:spTree>
    <p:extLst>
      <p:ext uri="{BB962C8B-B14F-4D97-AF65-F5344CB8AC3E}">
        <p14:creationId xmlns:p14="http://schemas.microsoft.com/office/powerpoint/2010/main" val="308032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79636" y="2667000"/>
            <a:ext cx="928677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FK_Peaks_Mountains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(MountainID)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Mountains(MountainID)</a:t>
            </a:r>
            <a:endParaRPr lang="en-US" sz="4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722812" y="1295400"/>
            <a:ext cx="2229557" cy="953805"/>
          </a:xfrm>
          <a:prstGeom prst="wedgeRoundRectCallout">
            <a:avLst>
              <a:gd name="adj1" fmla="val -43610"/>
              <a:gd name="adj2" fmla="val 1018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Constraint 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979655" y="4953000"/>
            <a:ext cx="2229557" cy="782408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778298" y="4953000"/>
            <a:ext cx="2971800" cy="520807"/>
          </a:xfrm>
          <a:prstGeom prst="wedgeRoundRectCallout">
            <a:avLst>
              <a:gd name="adj1" fmla="val 31310"/>
              <a:gd name="adj2" fmla="val -1107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Referent Table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823201" y="3420141"/>
            <a:ext cx="2971800" cy="558485"/>
          </a:xfrm>
          <a:prstGeom prst="wedgeRoundRectCallout">
            <a:avLst>
              <a:gd name="adj1" fmla="val -62283"/>
              <a:gd name="adj2" fmla="val 129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171085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1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836613" y="2177184"/>
          <a:ext cx="41910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0481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4861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EmployeeID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EmployeeName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818590"/>
              </p:ext>
            </p:extLst>
          </p:nvPr>
        </p:nvGraphicFramePr>
        <p:xfrm>
          <a:off x="7466012" y="2177184"/>
          <a:ext cx="3438271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1897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/>
                        <a:t>ProjectID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ProjectName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5332412" y="2800024"/>
            <a:ext cx="1676400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32412" y="3333424"/>
            <a:ext cx="1676400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22148" y="1632634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19177" y="1580824"/>
            <a:ext cx="1357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Projects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32412" y="2800024"/>
            <a:ext cx="1655642" cy="38100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4494212" y="4696202"/>
          <a:ext cx="33528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77292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37550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EmployeeID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ProjectID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907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04922" y="4140505"/>
            <a:ext cx="2931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EmployeesProjects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rot="16200000" flipH="1">
            <a:off x="2051105" y="3181614"/>
            <a:ext cx="2061818" cy="2796157"/>
          </a:xfrm>
          <a:prstGeom prst="bentConnector2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8" idx="3"/>
            <a:endCxn id="10" idx="2"/>
          </p:cNvCxnSpPr>
          <p:nvPr/>
        </p:nvCxnSpPr>
        <p:spPr>
          <a:xfrm flipV="1">
            <a:off x="7847028" y="3548784"/>
            <a:ext cx="655686" cy="2061818"/>
          </a:xfrm>
          <a:prstGeom prst="bentConnector2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513042" y="11430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7085012" y="11430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2360612" y="3842607"/>
            <a:ext cx="2190029" cy="524718"/>
          </a:xfrm>
          <a:prstGeom prst="wedgeRoundRectCallout">
            <a:avLst>
              <a:gd name="adj1" fmla="val 44700"/>
              <a:gd name="adj2" fmla="val 1108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Mapping table</a:t>
            </a:r>
          </a:p>
        </p:txBody>
      </p:sp>
    </p:spTree>
    <p:extLst>
      <p:ext uri="{BB962C8B-B14F-4D97-AF65-F5344CB8AC3E}">
        <p14:creationId xmlns:p14="http://schemas.microsoft.com/office/powerpoint/2010/main" val="3313382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4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5425" y="1369942"/>
            <a:ext cx="6217277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Employees(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EmployeeID INT PRIMARY KEY,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EmployeeName VARCHAR(50)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r>
              <a:rPr lang="bg-BG" dirty="0"/>
              <a:t>(1)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151157" y="2093301"/>
            <a:ext cx="2659352" cy="558487"/>
          </a:xfrm>
          <a:prstGeom prst="wedgeRoundRectCallout">
            <a:avLst>
              <a:gd name="adj1" fmla="val -69990"/>
              <a:gd name="adj2" fmla="val 309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Employees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6904" y="4152457"/>
            <a:ext cx="621039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Projects(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ProjectID INT PRIMARY KEY,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ProjectName VARCHAR(50)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61212" y="4419600"/>
            <a:ext cx="2971800" cy="558485"/>
          </a:xfrm>
          <a:prstGeom prst="wedgeRoundRectCallout">
            <a:avLst>
              <a:gd name="adj1" fmla="val -68931"/>
              <a:gd name="adj2" fmla="val 533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Projects</a:t>
            </a:r>
          </a:p>
        </p:txBody>
      </p:sp>
    </p:spTree>
    <p:extLst>
      <p:ext uri="{BB962C8B-B14F-4D97-AF65-F5344CB8AC3E}">
        <p14:creationId xmlns:p14="http://schemas.microsoft.com/office/powerpoint/2010/main" val="23635595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96441" y="1151121"/>
            <a:ext cx="9269971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EmployeesProjects(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EmployeeID INT,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ProjectID INT,</a:t>
            </a: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PK_EmployeesProjects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PRIMARY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(EmployeeID, ProjectID),</a:t>
            </a: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FK_EmployeesProjects_Employees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Employees(EmployeeID),</a:t>
            </a: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FK_EmployeesProjects_Projects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(ProjectID)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Projects(ProjectID)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r>
              <a:rPr lang="bg-BG" dirty="0"/>
              <a:t>(2)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5163207" y="504657"/>
            <a:ext cx="4043376" cy="558485"/>
          </a:xfrm>
          <a:prstGeom prst="wedgeRoundRectCallout">
            <a:avLst>
              <a:gd name="adj1" fmla="val -37592"/>
              <a:gd name="adj2" fmla="val 836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EmployeesProjects</a:t>
            </a:r>
          </a:p>
        </p:txBody>
      </p:sp>
      <p:sp>
        <p:nvSpPr>
          <p:cNvPr id="17" name="Rectangle: Rounded Corners 14"/>
          <p:cNvSpPr/>
          <p:nvPr/>
        </p:nvSpPr>
        <p:spPr>
          <a:xfrm>
            <a:off x="1844017" y="2578261"/>
            <a:ext cx="8153400" cy="829165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8882638" y="2027019"/>
            <a:ext cx="2229557" cy="448388"/>
          </a:xfrm>
          <a:prstGeom prst="wedgeRoundRectCallout">
            <a:avLst>
              <a:gd name="adj1" fmla="val -33474"/>
              <a:gd name="adj2" fmla="val 893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8" name="Rectangle: Rounded Corners 14"/>
          <p:cNvSpPr/>
          <p:nvPr/>
        </p:nvSpPr>
        <p:spPr>
          <a:xfrm>
            <a:off x="1844017" y="3409361"/>
            <a:ext cx="8271643" cy="1253713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: Rounded Corners 14"/>
          <p:cNvSpPr/>
          <p:nvPr/>
        </p:nvSpPr>
        <p:spPr>
          <a:xfrm>
            <a:off x="1844017" y="4663074"/>
            <a:ext cx="8271643" cy="1246999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451033" y="6119417"/>
            <a:ext cx="2229557" cy="448388"/>
          </a:xfrm>
          <a:prstGeom prst="wedgeRoundRectCallout">
            <a:avLst>
              <a:gd name="adj1" fmla="val -49170"/>
              <a:gd name="adj2" fmla="val -1112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9862208" y="4000929"/>
            <a:ext cx="2229557" cy="365760"/>
          </a:xfrm>
          <a:prstGeom prst="wedgeRoundRectCallout">
            <a:avLst>
              <a:gd name="adj1" fmla="val -61121"/>
              <a:gd name="adj2" fmla="val -18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2284215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7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12" grpId="0" animBg="1"/>
      <p:bldP spid="12" grpId="1" animBg="1"/>
      <p:bldP spid="15" grpId="0" animBg="1"/>
      <p:bldP spid="1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Database Design 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Table Relations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/>
              <a:t>Cascade Operations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/>
              <a:t>E/R Diagrams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997" y="2049657"/>
            <a:ext cx="3074424" cy="3964248"/>
          </a:xfrm>
          <a:prstGeom prst="rect">
            <a:avLst/>
          </a:prstGeom>
        </p:spPr>
      </p:pic>
      <p:pic>
        <p:nvPicPr>
          <p:cNvPr id="11" name="Picture 4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4612" y="4577904"/>
            <a:ext cx="2014848" cy="1716352"/>
          </a:xfrm>
          <a:prstGeom prst="rect">
            <a:avLst/>
          </a:prstGeom>
          <a:noFill/>
        </p:spPr>
      </p:pic>
      <p:pic>
        <p:nvPicPr>
          <p:cNvPr id="12" name="Picture 2" descr="http://www.artistsvalley.com/images/icons/Database%20Application%20Icons/Table%20Entry%20Insert/256x256/Table%20Entry%20Inser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1684" y="5663035"/>
            <a:ext cx="691672" cy="6916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655" y="3066940"/>
            <a:ext cx="1657459" cy="165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Trash\db-diagram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307839">
            <a:off x="4866873" y="1439231"/>
            <a:ext cx="2590916" cy="12208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136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543997"/>
              </p:ext>
            </p:extLst>
          </p:nvPr>
        </p:nvGraphicFramePr>
        <p:xfrm>
          <a:off x="760412" y="3110960"/>
          <a:ext cx="3503342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167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751671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CarID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166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310792"/>
              </p:ext>
            </p:extLst>
          </p:nvPr>
        </p:nvGraphicFramePr>
        <p:xfrm>
          <a:off x="7389812" y="3110960"/>
          <a:ext cx="40386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DriverName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166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45948" y="2566410"/>
            <a:ext cx="819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42977" y="2514600"/>
            <a:ext cx="124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Drivers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03212" y="20574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3332442" y="2294682"/>
            <a:ext cx="1923770" cy="524718"/>
          </a:xfrm>
          <a:prstGeom prst="wedgeRoundRectCallout">
            <a:avLst>
              <a:gd name="adj1" fmla="val -39513"/>
              <a:gd name="adj2" fmla="val 987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Foreign key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704012" y="2066082"/>
            <a:ext cx="1923770" cy="524718"/>
          </a:xfrm>
          <a:prstGeom prst="wedgeRoundRectCallout">
            <a:avLst>
              <a:gd name="adj1" fmla="val -4273"/>
              <a:gd name="adj2" fmla="val 1468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grpSp>
        <p:nvGrpSpPr>
          <p:cNvPr id="465920" name="Групиране 465919"/>
          <p:cNvGrpSpPr/>
          <p:nvPr/>
        </p:nvGrpSpPr>
        <p:grpSpPr>
          <a:xfrm>
            <a:off x="2822738" y="4476210"/>
            <a:ext cx="5034831" cy="1533410"/>
            <a:chOff x="2822738" y="4476210"/>
            <a:chExt cx="5034831" cy="1533410"/>
          </a:xfrm>
        </p:grpSpPr>
        <p:cxnSp>
          <p:nvCxnSpPr>
            <p:cNvPr id="23" name="Съединител: с чупка 22"/>
            <p:cNvCxnSpPr>
              <a:cxnSpLocks/>
            </p:cNvCxnSpPr>
            <p:nvPr/>
          </p:nvCxnSpPr>
          <p:spPr>
            <a:xfrm rot="16200000" flipH="1">
              <a:off x="5333804" y="1965144"/>
              <a:ext cx="12700" cy="5034831"/>
            </a:xfrm>
            <a:prstGeom prst="bentConnector3">
              <a:avLst>
                <a:gd name="adj1" fmla="val 13096551"/>
              </a:avLst>
            </a:prstGeom>
            <a:ln w="635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Текстово поле 28"/>
            <p:cNvSpPr txBox="1"/>
            <p:nvPr/>
          </p:nvSpPr>
          <p:spPr>
            <a:xfrm>
              <a:off x="4418012" y="5486400"/>
              <a:ext cx="1828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690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7236" y="914400"/>
            <a:ext cx="9667776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UNIQUE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CONSTRAINT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FK_Cars_Drivers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</a:t>
            </a:r>
            <a:b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 REFERENCES Drivers(DriverID)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948755" y="871877"/>
            <a:ext cx="2229557" cy="558487"/>
          </a:xfrm>
          <a:prstGeom prst="wedgeRoundRectCallout">
            <a:avLst>
              <a:gd name="adj1" fmla="val -76189"/>
              <a:gd name="adj2" fmla="val 731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171569" y="4267200"/>
            <a:ext cx="2229557" cy="559968"/>
          </a:xfrm>
          <a:prstGeom prst="wedgeRoundRectCallout">
            <a:avLst>
              <a:gd name="adj1" fmla="val -38075"/>
              <a:gd name="adj2" fmla="val 856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952369" y="3124200"/>
            <a:ext cx="2438400" cy="977247"/>
          </a:xfrm>
          <a:prstGeom prst="wedgeRoundRectCallout">
            <a:avLst>
              <a:gd name="adj1" fmla="val -75272"/>
              <a:gd name="adj2" fmla="val 1106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One driver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</a:rPr>
              <a:t>per car</a:t>
            </a:r>
          </a:p>
        </p:txBody>
      </p:sp>
    </p:spTree>
    <p:extLst>
      <p:ext uri="{BB962C8B-B14F-4D97-AF65-F5344CB8AC3E}">
        <p14:creationId xmlns:p14="http://schemas.microsoft.com/office/powerpoint/2010/main" val="991746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79636" y="2854376"/>
            <a:ext cx="936297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FK_Cars_Drivers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Drivers(DriverID)</a:t>
            </a:r>
            <a:endParaRPr lang="en-US" sz="4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52369" y="5192041"/>
            <a:ext cx="2229557" cy="782408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280512" y="3607517"/>
            <a:ext cx="2971800" cy="558485"/>
          </a:xfrm>
          <a:prstGeom prst="wedgeRoundRectCallout">
            <a:avLst>
              <a:gd name="adj1" fmla="val -62283"/>
              <a:gd name="adj2" fmla="val 129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22812" y="1536593"/>
            <a:ext cx="2229557" cy="953805"/>
          </a:xfrm>
          <a:prstGeom prst="wedgeRoundRectCallout">
            <a:avLst>
              <a:gd name="adj1" fmla="val -43610"/>
              <a:gd name="adj2" fmla="val 1018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Constraint Name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778298" y="5194193"/>
            <a:ext cx="2971800" cy="520807"/>
          </a:xfrm>
          <a:prstGeom prst="wedgeRoundRectCallout">
            <a:avLst>
              <a:gd name="adj1" fmla="val 31310"/>
              <a:gd name="adj2" fmla="val -1107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Referent Table</a:t>
            </a:r>
          </a:p>
        </p:txBody>
      </p:sp>
    </p:spTree>
    <p:extLst>
      <p:ext uri="{BB962C8B-B14F-4D97-AF65-F5344CB8AC3E}">
        <p14:creationId xmlns:p14="http://schemas.microsoft.com/office/powerpoint/2010/main" val="3710885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Related Data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Simple JOIN statements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579403" y="1778410"/>
            <a:ext cx="7030018" cy="2717390"/>
            <a:chOff x="5103812" y="4564221"/>
            <a:chExt cx="4795838" cy="1853787"/>
          </a:xfrm>
        </p:grpSpPr>
        <p:grpSp>
          <p:nvGrpSpPr>
            <p:cNvPr id="9" name="Group 8"/>
            <p:cNvGrpSpPr/>
            <p:nvPr/>
          </p:nvGrpSpPr>
          <p:grpSpPr>
            <a:xfrm>
              <a:off x="5103812" y="4565808"/>
              <a:ext cx="1866900" cy="1377951"/>
              <a:chOff x="5103812" y="4565808"/>
              <a:chExt cx="1866900" cy="1377951"/>
            </a:xfrm>
          </p:grpSpPr>
          <p:sp>
            <p:nvSpPr>
              <p:cNvPr id="30" name="Rectangle 4"/>
              <p:cNvSpPr>
                <a:spLocks noChangeArrowheads="1"/>
              </p:cNvSpPr>
              <p:nvPr/>
            </p:nvSpPr>
            <p:spPr bwMode="blackWhite">
              <a:xfrm>
                <a:off x="5116512" y="4580095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1" name="Rectangle 26"/>
              <p:cNvSpPr>
                <a:spLocks noChangeArrowheads="1"/>
              </p:cNvSpPr>
              <p:nvPr/>
            </p:nvSpPr>
            <p:spPr bwMode="ltGray">
              <a:xfrm>
                <a:off x="6684962" y="4588033"/>
                <a:ext cx="261938" cy="132556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2" name="Line 28"/>
              <p:cNvSpPr>
                <a:spLocks noChangeShapeType="1"/>
              </p:cNvSpPr>
              <p:nvPr/>
            </p:nvSpPr>
            <p:spPr bwMode="auto">
              <a:xfrm>
                <a:off x="6084887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3" name="Line 29"/>
              <p:cNvSpPr>
                <a:spLocks noChangeShapeType="1"/>
              </p:cNvSpPr>
              <p:nvPr/>
            </p:nvSpPr>
            <p:spPr bwMode="auto">
              <a:xfrm>
                <a:off x="5389562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4" name="Line 30"/>
              <p:cNvSpPr>
                <a:spLocks noChangeShapeType="1"/>
              </p:cNvSpPr>
              <p:nvPr/>
            </p:nvSpPr>
            <p:spPr bwMode="auto">
              <a:xfrm>
                <a:off x="5103812" y="4738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5" name="Line 31"/>
              <p:cNvSpPr>
                <a:spLocks noChangeShapeType="1"/>
              </p:cNvSpPr>
              <p:nvPr/>
            </p:nvSpPr>
            <p:spPr bwMode="auto">
              <a:xfrm>
                <a:off x="5103812" y="4891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6" name="Line 32"/>
              <p:cNvSpPr>
                <a:spLocks noChangeShapeType="1"/>
              </p:cNvSpPr>
              <p:nvPr/>
            </p:nvSpPr>
            <p:spPr bwMode="auto">
              <a:xfrm>
                <a:off x="5103812" y="5043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7" name="Line 33"/>
              <p:cNvSpPr>
                <a:spLocks noChangeShapeType="1"/>
              </p:cNvSpPr>
              <p:nvPr/>
            </p:nvSpPr>
            <p:spPr bwMode="auto">
              <a:xfrm>
                <a:off x="5103812" y="51960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8" name="Line 34"/>
              <p:cNvSpPr>
                <a:spLocks noChangeShapeType="1"/>
              </p:cNvSpPr>
              <p:nvPr/>
            </p:nvSpPr>
            <p:spPr bwMode="auto">
              <a:xfrm>
                <a:off x="5103812" y="53484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9" name="Line 35"/>
              <p:cNvSpPr>
                <a:spLocks noChangeShapeType="1"/>
              </p:cNvSpPr>
              <p:nvPr/>
            </p:nvSpPr>
            <p:spPr bwMode="auto">
              <a:xfrm>
                <a:off x="5103812" y="5500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0" name="Line 36"/>
              <p:cNvSpPr>
                <a:spLocks noChangeShapeType="1"/>
              </p:cNvSpPr>
              <p:nvPr/>
            </p:nvSpPr>
            <p:spPr bwMode="auto">
              <a:xfrm>
                <a:off x="5103812" y="5653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1" name="Line 37"/>
              <p:cNvSpPr>
                <a:spLocks noChangeShapeType="1"/>
              </p:cNvSpPr>
              <p:nvPr/>
            </p:nvSpPr>
            <p:spPr bwMode="auto">
              <a:xfrm>
                <a:off x="5103812" y="5805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2" name="Line 38"/>
              <p:cNvSpPr>
                <a:spLocks noChangeShapeType="1"/>
              </p:cNvSpPr>
              <p:nvPr/>
            </p:nvSpPr>
            <p:spPr bwMode="auto">
              <a:xfrm>
                <a:off x="6356350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3" name="Line 39"/>
              <p:cNvSpPr>
                <a:spLocks noChangeShapeType="1"/>
              </p:cNvSpPr>
              <p:nvPr/>
            </p:nvSpPr>
            <p:spPr bwMode="auto">
              <a:xfrm>
                <a:off x="6681787" y="4565808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8032750" y="4564221"/>
              <a:ext cx="1866900" cy="1393824"/>
              <a:chOff x="8032750" y="4564221"/>
              <a:chExt cx="1866900" cy="1393824"/>
            </a:xfrm>
          </p:grpSpPr>
          <p:sp>
            <p:nvSpPr>
              <p:cNvPr id="15" name="Rectangle 25"/>
              <p:cNvSpPr>
                <a:spLocks noChangeArrowheads="1"/>
              </p:cNvSpPr>
              <p:nvPr/>
            </p:nvSpPr>
            <p:spPr bwMode="blackWhite">
              <a:xfrm>
                <a:off x="8045450" y="4581683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/>
            </p:nvSpPr>
            <p:spPr bwMode="ltGray">
              <a:xfrm>
                <a:off x="8056562" y="4592796"/>
                <a:ext cx="261938" cy="13255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7" name="Line 40"/>
              <p:cNvSpPr>
                <a:spLocks noChangeShapeType="1"/>
              </p:cNvSpPr>
              <p:nvPr/>
            </p:nvSpPr>
            <p:spPr bwMode="auto">
              <a:xfrm>
                <a:off x="8745537" y="45816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8" name="Line 41"/>
              <p:cNvSpPr>
                <a:spLocks noChangeShapeType="1"/>
              </p:cNvSpPr>
              <p:nvPr/>
            </p:nvSpPr>
            <p:spPr bwMode="auto">
              <a:xfrm>
                <a:off x="8318500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9" name="Line 42"/>
              <p:cNvSpPr>
                <a:spLocks noChangeShapeType="1"/>
              </p:cNvSpPr>
              <p:nvPr/>
            </p:nvSpPr>
            <p:spPr bwMode="auto">
              <a:xfrm>
                <a:off x="8032750" y="4740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0" name="Line 43"/>
              <p:cNvSpPr>
                <a:spLocks noChangeShapeType="1"/>
              </p:cNvSpPr>
              <p:nvPr/>
            </p:nvSpPr>
            <p:spPr bwMode="auto">
              <a:xfrm>
                <a:off x="8032750" y="4892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1" name="Line 44"/>
              <p:cNvSpPr>
                <a:spLocks noChangeShapeType="1"/>
              </p:cNvSpPr>
              <p:nvPr/>
            </p:nvSpPr>
            <p:spPr bwMode="auto">
              <a:xfrm>
                <a:off x="8032750" y="5045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2" name="Line 45"/>
              <p:cNvSpPr>
                <a:spLocks noChangeShapeType="1"/>
              </p:cNvSpPr>
              <p:nvPr/>
            </p:nvSpPr>
            <p:spPr bwMode="auto">
              <a:xfrm>
                <a:off x="8032750" y="51976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3" name="Line 46"/>
              <p:cNvSpPr>
                <a:spLocks noChangeShapeType="1"/>
              </p:cNvSpPr>
              <p:nvPr/>
            </p:nvSpPr>
            <p:spPr bwMode="auto">
              <a:xfrm>
                <a:off x="8032750" y="53500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4" name="Line 47"/>
              <p:cNvSpPr>
                <a:spLocks noChangeShapeType="1"/>
              </p:cNvSpPr>
              <p:nvPr/>
            </p:nvSpPr>
            <p:spPr bwMode="auto">
              <a:xfrm>
                <a:off x="8032750" y="5502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5" name="Line 48"/>
              <p:cNvSpPr>
                <a:spLocks noChangeShapeType="1"/>
              </p:cNvSpPr>
              <p:nvPr/>
            </p:nvSpPr>
            <p:spPr bwMode="auto">
              <a:xfrm>
                <a:off x="8032750" y="5654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6" name="Line 49"/>
              <p:cNvSpPr>
                <a:spLocks noChangeShapeType="1"/>
              </p:cNvSpPr>
              <p:nvPr/>
            </p:nvSpPr>
            <p:spPr bwMode="auto">
              <a:xfrm>
                <a:off x="8032750" y="5807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7" name="Line 50"/>
              <p:cNvSpPr>
                <a:spLocks noChangeShapeType="1"/>
              </p:cNvSpPr>
              <p:nvPr/>
            </p:nvSpPr>
            <p:spPr bwMode="auto">
              <a:xfrm>
                <a:off x="9285287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8" name="Line 51"/>
              <p:cNvSpPr>
                <a:spLocks noChangeShapeType="1"/>
              </p:cNvSpPr>
              <p:nvPr/>
            </p:nvSpPr>
            <p:spPr bwMode="auto">
              <a:xfrm>
                <a:off x="9610725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9" name="Line 52"/>
              <p:cNvSpPr>
                <a:spLocks noChangeShapeType="1"/>
              </p:cNvSpPr>
              <p:nvPr/>
            </p:nvSpPr>
            <p:spPr bwMode="auto">
              <a:xfrm>
                <a:off x="9037637" y="4564221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11" name="Line 65"/>
            <p:cNvSpPr>
              <a:spLocks noChangeShapeType="1"/>
            </p:cNvSpPr>
            <p:nvPr/>
          </p:nvSpPr>
          <p:spPr bwMode="auto">
            <a:xfrm flipV="1">
              <a:off x="7070726" y="5269071"/>
              <a:ext cx="884237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12" name="Text Box 66"/>
            <p:cNvSpPr txBox="1">
              <a:spLocks noChangeArrowheads="1"/>
            </p:cNvSpPr>
            <p:nvPr/>
          </p:nvSpPr>
          <p:spPr bwMode="auto">
            <a:xfrm>
              <a:off x="5135050" y="6002023"/>
              <a:ext cx="18118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1</a:t>
              </a:r>
            </a:p>
          </p:txBody>
        </p:sp>
        <p:sp>
          <p:nvSpPr>
            <p:cNvPr id="13" name="Text Box 67"/>
            <p:cNvSpPr txBox="1">
              <a:spLocks noChangeArrowheads="1"/>
            </p:cNvSpPr>
            <p:nvPr/>
          </p:nvSpPr>
          <p:spPr bwMode="auto">
            <a:xfrm>
              <a:off x="8056562" y="6021133"/>
              <a:ext cx="183038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6032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relations are useful when combined with JOINS. With JOINS we can get data from two tables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simultaneously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JOINS require at least two tables and a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join condition</a:t>
            </a:r>
            <a:r>
              <a:rPr lang="en-US" dirty="0"/>
              <a:t>".</a:t>
            </a:r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954136" y="3962400"/>
            <a:ext cx="10277376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SELECT * FROM TableA</a:t>
            </a:r>
            <a:br>
              <a:rPr lang="en-US" sz="3000" b="1" noProof="1">
                <a:latin typeface="Consolas" panose="020B0609020204030204" pitchFamily="49" charset="0"/>
              </a:rPr>
            </a:br>
            <a:r>
              <a:rPr lang="en-US" sz="3000" b="1" noProof="1"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latin typeface="Consolas" panose="020B0609020204030204" pitchFamily="49" charset="0"/>
              </a:rPr>
              <a:t> TableB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  <a:br>
              <a:rPr lang="en-US" sz="3000" b="1" noProof="1">
                <a:latin typeface="Consolas" panose="020B0609020204030204" pitchFamily="49" charset="0"/>
              </a:rPr>
            </a:br>
            <a:r>
              <a:rPr lang="en-US" sz="3000" b="1" noProof="1">
                <a:latin typeface="Consolas" panose="020B0609020204030204" pitchFamily="49" charset="0"/>
              </a:rPr>
              <a:t>    TableB.CommonColumn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000" b="1" noProof="1">
                <a:latin typeface="Consolas" panose="020B0609020204030204" pitchFamily="49" charset="0"/>
              </a:rPr>
              <a:t> TableA.CommonColumn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942012" y="5966517"/>
            <a:ext cx="2971800" cy="558485"/>
          </a:xfrm>
          <a:prstGeom prst="wedgeRoundRectCallout">
            <a:avLst>
              <a:gd name="adj1" fmla="val -37673"/>
              <a:gd name="adj2" fmla="val -1233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Join Condition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561012" y="3282144"/>
            <a:ext cx="2971800" cy="558485"/>
          </a:xfrm>
          <a:prstGeom prst="wedgeRoundRectCallout">
            <a:avLst>
              <a:gd name="adj1" fmla="val -50859"/>
              <a:gd name="adj2" fmla="val 1183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Select from Tables</a:t>
            </a:r>
          </a:p>
        </p:txBody>
      </p:sp>
    </p:spTree>
    <p:extLst>
      <p:ext uri="{BB962C8B-B14F-4D97-AF65-F5344CB8AC3E}">
        <p14:creationId xmlns:p14="http://schemas.microsoft.com/office/powerpoint/2010/main" val="303535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Use database "Geography". Report all peaks for "</a:t>
            </a:r>
            <a:r>
              <a:rPr lang="en-US" sz="3200" noProof="1"/>
              <a:t>Rila</a:t>
            </a:r>
            <a:r>
              <a:rPr lang="en-US" sz="3200" dirty="0"/>
              <a:t>" mountain.</a:t>
            </a:r>
          </a:p>
          <a:p>
            <a:pPr lvl="1"/>
            <a:r>
              <a:rPr lang="en-US" dirty="0"/>
              <a:t>Report includes mountain's name, peak's name and also peak's elevation.</a:t>
            </a:r>
          </a:p>
          <a:p>
            <a:pPr lvl="1"/>
            <a:r>
              <a:rPr lang="en-US" dirty="0"/>
              <a:t>Peaks 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sorted</a:t>
            </a:r>
            <a:r>
              <a:rPr lang="en-US" dirty="0"/>
              <a:t> by elevation descending.</a:t>
            </a:r>
            <a:br>
              <a:rPr lang="en-US" sz="3000" dirty="0"/>
            </a:br>
            <a:endParaRPr lang="bg-BG" sz="28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Peaks in </a:t>
            </a:r>
            <a:r>
              <a:rPr lang="en-US" noProof="1"/>
              <a:t>Rila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12" y="3810000"/>
            <a:ext cx="5715000" cy="2068488"/>
          </a:xfrm>
          <a:prstGeom prst="rect">
            <a:avLst/>
          </a:prstGeom>
        </p:spPr>
      </p:pic>
      <p:sp>
        <p:nvSpPr>
          <p:cNvPr id="10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https://judge.softuni.bg/Contests/Practice/Index/292#6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80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Peaks </a:t>
            </a:r>
            <a:r>
              <a:rPr lang="en-US"/>
              <a:t>in </a:t>
            </a:r>
            <a:r>
              <a:rPr lang="en-US" noProof="1"/>
              <a:t>Rila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98636" y="2209800"/>
            <a:ext cx="10277376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SELECT m.MountainRange, p.PeakName, p.Elevation 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FROM Mountains AS  m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JOIN</a:t>
            </a:r>
            <a:r>
              <a:rPr lang="en-US" sz="3000" b="1" noProof="1">
                <a:latin typeface="Consolas" panose="020B0609020204030204" pitchFamily="49" charset="0"/>
              </a:rPr>
              <a:t> Peaks As p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latin typeface="Consolas" panose="020B0609020204030204" pitchFamily="49" charset="0"/>
              </a:rPr>
              <a:t> p.MountainId = m.Id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000" b="1" noProof="1">
                <a:latin typeface="Consolas" panose="020B0609020204030204" pitchFamily="49" charset="0"/>
              </a:rPr>
              <a:t> m.MountainRange = 'Rila'</a:t>
            </a:r>
            <a:br>
              <a:rPr lang="en-US" sz="3000" b="1" noProof="1">
                <a:latin typeface="Consolas" panose="020B0609020204030204" pitchFamily="49" charset="0"/>
              </a:rPr>
            </a:br>
            <a:r>
              <a:rPr lang="en-US" sz="3000" b="1" noProof="1">
                <a:latin typeface="Consolas" panose="020B0609020204030204" pitchFamily="49" charset="0"/>
              </a:rPr>
              <a:t>  ORDER BY p.Elevation DESC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/>
              <a:t>: </a:t>
            </a:r>
            <a:r>
              <a:rPr lang="en-US">
                <a:hlinkClick r:id="rId2"/>
              </a:rPr>
              <a:t>https://judge.softuni.bg/Contests/Practice/Index/292#6</a:t>
            </a:r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52096" y="1388079"/>
            <a:ext cx="3714316" cy="558487"/>
          </a:xfrm>
          <a:prstGeom prst="wedgeRoundRectCallout">
            <a:avLst>
              <a:gd name="adj1" fmla="val -53561"/>
              <a:gd name="adj2" fmla="val 1098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Cross Table Selection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509112" y="4056699"/>
            <a:ext cx="2514600" cy="558487"/>
          </a:xfrm>
          <a:prstGeom prst="wedgeRoundRectCallout">
            <a:avLst>
              <a:gd name="adj1" fmla="val -41375"/>
              <a:gd name="adj2" fmla="val -1103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Join Condition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903412" y="5052624"/>
            <a:ext cx="1634357" cy="558487"/>
          </a:xfrm>
          <a:prstGeom prst="wedgeRoundRectCallout">
            <a:avLst>
              <a:gd name="adj1" fmla="val -50152"/>
              <a:gd name="adj2" fmla="val -1103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525614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/>
              <a:t>Cascade Operations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/>
              <a:t>Cascade Delete/Update</a:t>
            </a:r>
          </a:p>
        </p:txBody>
      </p:sp>
      <p:pic>
        <p:nvPicPr>
          <p:cNvPr id="1026" name="Picture 2" descr="Резултат с изображение за cascade with jet s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819" y="1676400"/>
            <a:ext cx="5493914" cy="293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289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789492"/>
              </p:ext>
            </p:extLst>
          </p:nvPr>
        </p:nvGraphicFramePr>
        <p:xfrm>
          <a:off x="7509291" y="4059969"/>
          <a:ext cx="40386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/>
                        <a:t>ItemId</a:t>
                      </a:r>
                      <a:endParaRPr lang="en-US" noProof="1"/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OrderId</a:t>
                      </a:r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bg-BG" noProof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99716"/>
                  </a:ext>
                </a:extLst>
              </a:tr>
            </a:tbl>
          </a:graphicData>
        </a:graphic>
      </p:graphicFrame>
      <p:graphicFrame>
        <p:nvGraphicFramePr>
          <p:cNvPr id="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945484"/>
              </p:ext>
            </p:extLst>
          </p:nvPr>
        </p:nvGraphicFramePr>
        <p:xfrm>
          <a:off x="879892" y="4059969"/>
          <a:ext cx="41910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0481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4861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OrderID</a:t>
                      </a:r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OrderName</a:t>
                      </a:r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Cascading allows when a change is made to certain entity, this change to apply to all related entities.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cxnSp>
        <p:nvCxnSpPr>
          <p:cNvPr id="8" name="Straight Arrow Connector 10"/>
          <p:cNvCxnSpPr/>
          <p:nvPr/>
        </p:nvCxnSpPr>
        <p:spPr>
          <a:xfrm>
            <a:off x="5375691" y="4682809"/>
            <a:ext cx="16764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1765427" y="3515419"/>
            <a:ext cx="1169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Orders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8662456" y="3463609"/>
            <a:ext cx="1846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OrderItems</a:t>
            </a:r>
          </a:p>
        </p:txBody>
      </p:sp>
      <p:cxnSp>
        <p:nvCxnSpPr>
          <p:cNvPr id="12" name="Straight Arrow Connector 15"/>
          <p:cNvCxnSpPr>
            <a:cxnSpLocks/>
          </p:cNvCxnSpPr>
          <p:nvPr/>
        </p:nvCxnSpPr>
        <p:spPr>
          <a:xfrm>
            <a:off x="5375691" y="4682809"/>
            <a:ext cx="1686256" cy="87979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4"/>
          <p:cNvSpPr/>
          <p:nvPr/>
        </p:nvSpPr>
        <p:spPr>
          <a:xfrm>
            <a:off x="879891" y="4504930"/>
            <a:ext cx="1709321" cy="459095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2" name="Rectangle: Rounded Corners 14"/>
          <p:cNvSpPr/>
          <p:nvPr/>
        </p:nvSpPr>
        <p:spPr>
          <a:xfrm>
            <a:off x="9525747" y="4502638"/>
            <a:ext cx="2022144" cy="446977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: Rounded Corners 14"/>
          <p:cNvSpPr/>
          <p:nvPr/>
        </p:nvSpPr>
        <p:spPr>
          <a:xfrm>
            <a:off x="9525747" y="5429277"/>
            <a:ext cx="2022144" cy="415927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0" name="Rectangle 9"/>
          <p:cNvSpPr/>
          <p:nvPr/>
        </p:nvSpPr>
        <p:spPr>
          <a:xfrm>
            <a:off x="879891" y="4504930"/>
            <a:ext cx="4191001" cy="45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9"/>
          <p:cNvSpPr/>
          <p:nvPr/>
        </p:nvSpPr>
        <p:spPr>
          <a:xfrm>
            <a:off x="7506780" y="5431569"/>
            <a:ext cx="4041111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9"/>
          <p:cNvSpPr/>
          <p:nvPr/>
        </p:nvSpPr>
        <p:spPr>
          <a:xfrm>
            <a:off x="7506781" y="4504930"/>
            <a:ext cx="4041110" cy="45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422691" y="3022022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7258440" y="3065785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10361612" y="2895600"/>
            <a:ext cx="1705606" cy="524718"/>
          </a:xfrm>
          <a:prstGeom prst="wedgeRoundRectCallout">
            <a:avLst>
              <a:gd name="adj1" fmla="val -32117"/>
              <a:gd name="adj2" fmla="val 1528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Foreign key</a:t>
            </a: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4722812" y="5791200"/>
            <a:ext cx="1923770" cy="726238"/>
          </a:xfrm>
          <a:prstGeom prst="wedgeRoundRectCallout">
            <a:avLst>
              <a:gd name="adj1" fmla="val 35659"/>
              <a:gd name="adj2" fmla="val -1100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Cascade delete</a:t>
            </a:r>
          </a:p>
        </p:txBody>
      </p:sp>
    </p:spTree>
    <p:extLst>
      <p:ext uri="{BB962C8B-B14F-4D97-AF65-F5344CB8AC3E}">
        <p14:creationId xmlns:p14="http://schemas.microsoft.com/office/powerpoint/2010/main" val="206256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2" grpId="0" animBg="1"/>
      <p:bldP spid="22" grpId="1" animBg="1"/>
      <p:bldP spid="23" grpId="0" animBg="1"/>
      <p:bldP spid="23" grpId="1" animBg="1"/>
      <p:bldP spid="20" grpId="0" animBg="1"/>
      <p:bldP spid="19" grpId="0" animBg="1"/>
      <p:bldP spid="16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</a:t>
            </a:r>
            <a:r>
              <a:rPr lang="en-US" dirty="0"/>
              <a:t> can be either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Delete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Update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 Delete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related entities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meaningless</a:t>
            </a:r>
            <a:r>
              <a:rPr lang="en-US" dirty="0"/>
              <a:t> without the "main" one</a:t>
            </a:r>
          </a:p>
          <a:p>
            <a:pPr>
              <a:lnSpc>
                <a:spcPct val="100000"/>
              </a:lnSpc>
            </a:pPr>
            <a:r>
              <a:rPr lang="en-US" dirty="0"/>
              <a:t>Do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/>
              <a:t>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 Delete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make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logical delete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preserve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history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Keep in mind that in more complicated relations it won't work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circular</a:t>
            </a:r>
            <a:r>
              <a:rPr lang="en-US" dirty="0"/>
              <a:t> references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</a:t>
            </a:r>
          </a:p>
        </p:txBody>
      </p:sp>
    </p:spTree>
    <p:extLst>
      <p:ext uri="{BB962C8B-B14F-4D97-AF65-F5344CB8AC3E}">
        <p14:creationId xmlns:p14="http://schemas.microsoft.com/office/powerpoint/2010/main" val="321686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#SQL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21071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 Update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key is not identity (not auto-increment) and therefore 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</a:t>
            </a:r>
            <a:r>
              <a:rPr lang="en-US" dirty="0"/>
              <a:t> be changed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Best used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/>
              <a:t> constraint</a:t>
            </a:r>
          </a:p>
          <a:p>
            <a:pPr>
              <a:lnSpc>
                <a:spcPct val="100000"/>
              </a:lnSpc>
            </a:pPr>
            <a:r>
              <a:rPr lang="en-US" dirty="0"/>
              <a:t>Do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/>
              <a:t>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 Update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is identity (auto-increment)</a:t>
            </a:r>
          </a:p>
          <a:p>
            <a:pPr>
              <a:lnSpc>
                <a:spcPct val="100000"/>
              </a:lnSpc>
            </a:pPr>
            <a:r>
              <a:rPr lang="en-US" dirty="0"/>
              <a:t>Cascading can be avoided using triggers or procedures.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Update</a:t>
            </a:r>
          </a:p>
        </p:txBody>
      </p:sp>
    </p:spTree>
    <p:extLst>
      <p:ext uri="{BB962C8B-B14F-4D97-AF65-F5344CB8AC3E}">
        <p14:creationId xmlns:p14="http://schemas.microsoft.com/office/powerpoint/2010/main" val="279082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414" y="988263"/>
            <a:ext cx="11315798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FK_Car_Driver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Drivers(DriverID)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 DELETE CASCADE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Delete Cascade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94412" y="808439"/>
            <a:ext cx="2229557" cy="558487"/>
          </a:xfrm>
          <a:prstGeom prst="wedgeRoundRectCallout">
            <a:avLst>
              <a:gd name="adj1" fmla="val -76896"/>
              <a:gd name="adj2" fmla="val 420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Drivers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61412" y="4164432"/>
            <a:ext cx="2229557" cy="559968"/>
          </a:xfrm>
          <a:prstGeom prst="wedgeRoundRectCallout">
            <a:avLst>
              <a:gd name="adj1" fmla="val -47442"/>
              <a:gd name="adj2" fmla="val 996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875212" y="2941550"/>
            <a:ext cx="2971800" cy="558485"/>
          </a:xfrm>
          <a:prstGeom prst="wedgeRoundRectCallout">
            <a:avLst>
              <a:gd name="adj1" fmla="val -52204"/>
              <a:gd name="adj2" fmla="val 1032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Cars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741655" y="6172200"/>
            <a:ext cx="2229557" cy="559968"/>
          </a:xfrm>
          <a:prstGeom prst="wedgeRoundRectCallout">
            <a:avLst>
              <a:gd name="adj1" fmla="val 7401"/>
              <a:gd name="adj2" fmla="val -952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Cascade</a:t>
            </a:r>
          </a:p>
        </p:txBody>
      </p:sp>
    </p:spTree>
    <p:extLst>
      <p:ext uri="{BB962C8B-B14F-4D97-AF65-F5344CB8AC3E}">
        <p14:creationId xmlns:p14="http://schemas.microsoft.com/office/powerpoint/2010/main" val="2230535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414" y="988263"/>
            <a:ext cx="11315798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FK_Car_Driver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Drivers(DriverID)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 UPDATE CASCADE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Update Cascade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74655" y="808439"/>
            <a:ext cx="2229557" cy="558487"/>
          </a:xfrm>
          <a:prstGeom prst="wedgeRoundRectCallout">
            <a:avLst>
              <a:gd name="adj1" fmla="val -76896"/>
              <a:gd name="adj2" fmla="val 420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Drivers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380412" y="4267200"/>
            <a:ext cx="2229557" cy="559968"/>
          </a:xfrm>
          <a:prstGeom prst="wedgeRoundRectCallout">
            <a:avLst>
              <a:gd name="adj1" fmla="val -40607"/>
              <a:gd name="adj2" fmla="val 675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103812" y="3436597"/>
            <a:ext cx="2971800" cy="558485"/>
          </a:xfrm>
          <a:prstGeom prst="wedgeRoundRectCallout">
            <a:avLst>
              <a:gd name="adj1" fmla="val -62283"/>
              <a:gd name="adj2" fmla="val 129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Cars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380412" y="6063272"/>
            <a:ext cx="2229557" cy="559968"/>
          </a:xfrm>
          <a:prstGeom prst="wedgeRoundRectCallout">
            <a:avLst>
              <a:gd name="adj1" fmla="val 16101"/>
              <a:gd name="adj2" fmla="val -655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Cascade</a:t>
            </a:r>
          </a:p>
        </p:txBody>
      </p:sp>
    </p:spTree>
    <p:extLst>
      <p:ext uri="{BB962C8B-B14F-4D97-AF65-F5344CB8AC3E}">
        <p14:creationId xmlns:p14="http://schemas.microsoft.com/office/powerpoint/2010/main" val="1061998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/>
              <a:t>E/R Diagrams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012084" y="5754968"/>
            <a:ext cx="9806728" cy="692873"/>
          </a:xfrm>
        </p:spPr>
        <p:txBody>
          <a:bodyPr/>
          <a:lstStyle/>
          <a:p>
            <a:r>
              <a:rPr lang="en-US" dirty="0"/>
              <a:t>Entity / Relationship Diagrams</a:t>
            </a:r>
          </a:p>
        </p:txBody>
      </p:sp>
      <p:pic>
        <p:nvPicPr>
          <p:cNvPr id="4098" name="Picture 2" descr="http://images.visual-paradigm.com/vpuml/provides/codedbeng/generate_db_illu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084" y="1524000"/>
            <a:ext cx="3710728" cy="3017760"/>
          </a:xfrm>
          <a:prstGeom prst="roundRect">
            <a:avLst>
              <a:gd name="adj" fmla="val 2941"/>
            </a:avLst>
          </a:prstGeom>
          <a:noFill/>
        </p:spPr>
      </p:pic>
      <p:pic>
        <p:nvPicPr>
          <p:cNvPr id="2" name="Картина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474" y="2652712"/>
            <a:ext cx="28098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7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Relational schema </a:t>
            </a:r>
            <a:r>
              <a:rPr lang="en-US" dirty="0"/>
              <a:t>of a DB is the collection of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The schemas of all tables</a:t>
            </a:r>
            <a:endParaRPr lang="bg-BG" dirty="0"/>
          </a:p>
          <a:p>
            <a:pPr lvl="1"/>
            <a:r>
              <a:rPr lang="en-US" dirty="0"/>
              <a:t>Relationships between the tables</a:t>
            </a:r>
          </a:p>
          <a:p>
            <a:pPr lvl="1"/>
            <a:r>
              <a:rPr lang="en-US" dirty="0"/>
              <a:t>Any other database objects (e.g. constraints)</a:t>
            </a:r>
            <a:endParaRPr lang="bg-BG" dirty="0"/>
          </a:p>
          <a:p>
            <a:r>
              <a:rPr lang="en-US" dirty="0"/>
              <a:t>The relational</a:t>
            </a:r>
            <a:r>
              <a:rPr lang="bg-BG" dirty="0"/>
              <a:t> </a:t>
            </a:r>
            <a:r>
              <a:rPr lang="en-US" dirty="0"/>
              <a:t>schema describes the structure of the database</a:t>
            </a:r>
            <a:endParaRPr lang="bg-BG" sz="3000" dirty="0"/>
          </a:p>
          <a:p>
            <a:pPr lvl="1"/>
            <a:r>
              <a:rPr lang="en-US" dirty="0"/>
              <a:t>Doesn't contain data</a:t>
            </a:r>
            <a:r>
              <a:rPr lang="bg-BG" dirty="0"/>
              <a:t>, </a:t>
            </a:r>
            <a:r>
              <a:rPr lang="en-US" dirty="0"/>
              <a:t>but metadata</a:t>
            </a:r>
            <a:endParaRPr lang="bg-BG" dirty="0"/>
          </a:p>
          <a:p>
            <a:r>
              <a:rPr lang="en-US" dirty="0"/>
              <a:t>Relational schemas are graphically displayed in Entity / Relationship diagrams</a:t>
            </a:r>
            <a:r>
              <a:rPr lang="bg-BG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E/R Diagrams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32236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 E/R Diagram</a:t>
            </a:r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65" y="3243747"/>
            <a:ext cx="4275148" cy="2362200"/>
          </a:xfrm>
          <a:prstGeom prst="rect">
            <a:avLst/>
          </a:prstGeom>
        </p:spPr>
      </p:pic>
      <p:pic>
        <p:nvPicPr>
          <p:cNvPr id="2" name="Картина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612" y="2662722"/>
            <a:ext cx="4467225" cy="3524250"/>
          </a:xfrm>
          <a:prstGeom prst="rect">
            <a:avLst/>
          </a:prstGeom>
        </p:spPr>
      </p:pic>
      <p:sp>
        <p:nvSpPr>
          <p:cNvPr id="8" name="Arrow: Right 6"/>
          <p:cNvSpPr/>
          <p:nvPr/>
        </p:nvSpPr>
        <p:spPr>
          <a:xfrm>
            <a:off x="5536012" y="4120047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Connect to SSMS extend one of the databases in Object Explorer.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Right click on "Database Diagrams" then select "New Database Diagram".</a:t>
            </a:r>
          </a:p>
        </p:txBody>
      </p:sp>
    </p:spTree>
    <p:extLst>
      <p:ext uri="{BB962C8B-B14F-4D97-AF65-F5344CB8AC3E}">
        <p14:creationId xmlns:p14="http://schemas.microsoft.com/office/powerpoint/2010/main" val="4091330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 E/R Diagram</a:t>
            </a:r>
            <a:endParaRPr lang="bg-BG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990600"/>
            <a:ext cx="942022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1054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How to design a database?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What are the types of table relations?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Cascading – pros and cons?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How can we visualize all of our relations</a:t>
            </a:r>
            <a:br>
              <a:rPr lang="en-US" sz="3200" dirty="0"/>
            </a:br>
            <a:r>
              <a:rPr lang="en-US" sz="3200" dirty="0"/>
              <a:t>in database 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1377953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downloads\Space Art HD Wallpapers\96 Space Art HD Wallpapers 1920x1080\HUBBLE\Nebulae\hs-2007-16-h-large_web[1]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475192" y="4237552"/>
            <a:ext cx="3127406" cy="2113112"/>
          </a:xfrm>
          <a:prstGeom prst="roundRect">
            <a:avLst>
              <a:gd name="adj" fmla="val 29593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</a:ln>
          <a:effectLst>
            <a:softEdge rad="127000"/>
          </a:effectLst>
        </p:spPr>
      </p:pic>
      <p:pic>
        <p:nvPicPr>
          <p:cNvPr id="10" name="Picture 5" descr="C:\Trash\db-diagram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46702">
            <a:off x="4864243" y="4537772"/>
            <a:ext cx="2590916" cy="1220851"/>
          </a:xfrm>
          <a:prstGeom prst="rect">
            <a:avLst/>
          </a:prstGeom>
          <a:noFill/>
        </p:spPr>
      </p:pic>
      <p:grpSp>
        <p:nvGrpSpPr>
          <p:cNvPr id="11" name="Group 6"/>
          <p:cNvGrpSpPr/>
          <p:nvPr/>
        </p:nvGrpSpPr>
        <p:grpSpPr>
          <a:xfrm>
            <a:off x="652499" y="4597299"/>
            <a:ext cx="3081986" cy="1628125"/>
            <a:chOff x="998778" y="2709000"/>
            <a:chExt cx="7687634" cy="3510730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6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3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Databases</a:t>
              </a:r>
            </a:p>
          </p:txBody>
        </p:sp>
      </p:grpSp>
      <p:pic>
        <p:nvPicPr>
          <p:cNvPr id="14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022" y="4237552"/>
            <a:ext cx="1922494" cy="192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16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Relations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6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8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1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6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8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9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30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31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637212" y="1276030"/>
            <a:ext cx="1775430" cy="789516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002223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/>
              <a:t>Fundamental Concepts</a:t>
            </a:r>
          </a:p>
        </p:txBody>
      </p:sp>
      <p:pic>
        <p:nvPicPr>
          <p:cNvPr id="8" name="Picture 6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86957" y="1371600"/>
            <a:ext cx="4764984" cy="3176654"/>
          </a:xfrm>
          <a:prstGeom prst="roundRect">
            <a:avLst>
              <a:gd name="adj" fmla="val 225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759550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Steps in the database design process: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Identification of the entities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Identification of the columns in the</a:t>
            </a:r>
            <a:r>
              <a:rPr lang="bg-BG" dirty="0"/>
              <a:t> </a:t>
            </a:r>
            <a:r>
              <a:rPr lang="en-US" dirty="0"/>
              <a:t>tables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Defining a</a:t>
            </a:r>
            <a:r>
              <a:rPr lang="bg-BG" dirty="0"/>
              <a:t> </a:t>
            </a:r>
            <a:r>
              <a:rPr lang="en-US" dirty="0"/>
              <a:t>primary key for each</a:t>
            </a:r>
            <a:r>
              <a:rPr lang="bg-BG" dirty="0"/>
              <a:t> </a:t>
            </a:r>
            <a:r>
              <a:rPr lang="en-US" dirty="0"/>
              <a:t>entity table</a:t>
            </a:r>
            <a:endParaRPr lang="bg-BG" dirty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Identification and modeling of relationships</a:t>
            </a:r>
            <a:endParaRPr lang="bg-BG" dirty="0"/>
          </a:p>
          <a:p>
            <a:pPr marL="1163638" lvl="2" indent="-514350">
              <a:lnSpc>
                <a:spcPct val="100000"/>
              </a:lnSpc>
            </a:pPr>
            <a:r>
              <a:rPr lang="en-US" dirty="0"/>
              <a:t>Multiplicity of relationships</a:t>
            </a:r>
            <a:endParaRPr lang="bg-BG" dirty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Defining other constraints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Filling test data in the tables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</a:t>
            </a:r>
            <a:r>
              <a:rPr lang="bg-BG" dirty="0"/>
              <a:t> </a:t>
            </a:r>
            <a:r>
              <a:rPr lang="en-US" dirty="0"/>
              <a:t>Database</a:t>
            </a:r>
            <a:r>
              <a:rPr lang="bg-BG" dirty="0"/>
              <a:t> </a:t>
            </a:r>
            <a:r>
              <a:rPr lang="en-US" dirty="0"/>
              <a:t>Design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53549">
            <a:off x="8110831" y="2185474"/>
            <a:ext cx="3931738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2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Entity tables represent objects from the real world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Most often they are nouns in the specification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For example</a:t>
            </a:r>
            <a:r>
              <a:rPr lang="bg-BG" dirty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buFontTx/>
              <a:buNone/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Entities</a:t>
            </a:r>
            <a:r>
              <a:rPr lang="bg-BG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Student</a:t>
            </a:r>
            <a:r>
              <a:rPr lang="bg-BG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Course</a:t>
            </a:r>
            <a:r>
              <a:rPr lang="bg-BG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Town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</a:t>
            </a:r>
            <a:r>
              <a:rPr lang="bg-BG" dirty="0"/>
              <a:t> </a:t>
            </a:r>
            <a:r>
              <a:rPr lang="en-US" dirty="0"/>
              <a:t>Entities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68524" y="3315831"/>
            <a:ext cx="7848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9" name="Rectangle: Rounded Corners 14"/>
          <p:cNvSpPr/>
          <p:nvPr/>
        </p:nvSpPr>
        <p:spPr>
          <a:xfrm>
            <a:off x="5185254" y="3758517"/>
            <a:ext cx="1518758" cy="30614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Rectangle: Rounded Corners 14"/>
          <p:cNvSpPr/>
          <p:nvPr/>
        </p:nvSpPr>
        <p:spPr>
          <a:xfrm>
            <a:off x="4066040" y="4064657"/>
            <a:ext cx="129540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4"/>
          <p:cNvSpPr/>
          <p:nvPr/>
        </p:nvSpPr>
        <p:spPr>
          <a:xfrm>
            <a:off x="3904568" y="4440687"/>
            <a:ext cx="970644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40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Columns are clarifications for the entities in the text of the specification</a:t>
            </a:r>
            <a:r>
              <a:rPr lang="bg-BG" dirty="0"/>
              <a:t>, </a:t>
            </a:r>
            <a:r>
              <a:rPr lang="en-US" dirty="0"/>
              <a:t>for example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Students have the following characteristics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Name</a:t>
            </a:r>
            <a:r>
              <a:rPr lang="bg-BG" dirty="0"/>
              <a:t>, </a:t>
            </a:r>
            <a:r>
              <a:rPr lang="en-US" dirty="0"/>
              <a:t>faculty number</a:t>
            </a:r>
            <a:r>
              <a:rPr lang="bg-BG" dirty="0"/>
              <a:t>, </a:t>
            </a:r>
            <a:r>
              <a:rPr lang="en-US" dirty="0"/>
              <a:t>photo</a:t>
            </a:r>
            <a:r>
              <a:rPr lang="bg-BG" dirty="0"/>
              <a:t>, </a:t>
            </a:r>
            <a:r>
              <a:rPr lang="en-US" dirty="0"/>
              <a:t>date of enlistment and a list of courses they visit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the Columns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2012" y="2362200"/>
            <a:ext cx="7848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date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4" name="Rectangle: Rounded Corners 14"/>
          <p:cNvSpPr/>
          <p:nvPr/>
        </p:nvSpPr>
        <p:spPr>
          <a:xfrm>
            <a:off x="2198686" y="4184108"/>
            <a:ext cx="771526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3156866" y="4177489"/>
            <a:ext cx="2480346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Rectangle: Rounded Corners 14"/>
          <p:cNvSpPr/>
          <p:nvPr/>
        </p:nvSpPr>
        <p:spPr>
          <a:xfrm>
            <a:off x="5881932" y="4177489"/>
            <a:ext cx="96444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4"/>
          <p:cNvSpPr/>
          <p:nvPr/>
        </p:nvSpPr>
        <p:spPr>
          <a:xfrm>
            <a:off x="7571150" y="4180005"/>
            <a:ext cx="809261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38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Always define an additional column for the 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Don't use an existing column</a:t>
            </a:r>
            <a:r>
              <a:rPr lang="bg-BG" dirty="0"/>
              <a:t> (</a:t>
            </a:r>
            <a:r>
              <a:rPr lang="en-US" dirty="0"/>
              <a:t>for example</a:t>
            </a:r>
            <a:r>
              <a:rPr lang="bg-BG" dirty="0"/>
              <a:t> </a:t>
            </a:r>
            <a:r>
              <a:rPr lang="en-US" dirty="0"/>
              <a:t>SSN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Must be an integer number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Must be declared as a</a:t>
            </a:r>
            <a:r>
              <a:rPr lang="bg-BG" dirty="0"/>
              <a:t> </a:t>
            </a:r>
            <a:r>
              <a:rPr lang="en-US" dirty="0"/>
              <a:t>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Use</a:t>
            </a:r>
            <a:r>
              <a:rPr lang="bg-BG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identity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to implement auto-increment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Put the primary key as a first column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Exceptions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Entities that have well known ID, e.g. countries (BG, DE, US) and currencies (USD, EUR, BGN)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 Primary Key</a:t>
            </a:r>
            <a:r>
              <a:rPr lang="bg-BG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7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Relationships are dependencies between the entities</a:t>
            </a:r>
            <a:r>
              <a:rPr lang="bg-BG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bg-BG" dirty="0"/>
          </a:p>
          <a:p>
            <a:pPr lvl="1">
              <a:spcBef>
                <a:spcPts val="3000"/>
              </a:spcBef>
            </a:pPr>
            <a:r>
              <a:rPr lang="bg-BG" dirty="0"/>
              <a:t>"</a:t>
            </a:r>
            <a:r>
              <a:rPr lang="en-US" dirty="0"/>
              <a:t>Students are trained in courses</a:t>
            </a:r>
            <a:r>
              <a:rPr lang="bg-BG" dirty="0"/>
              <a:t>"</a:t>
            </a:r>
            <a:r>
              <a:rPr lang="en-US" dirty="0"/>
              <a:t> – many-to-many relationship.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Relationships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92576" y="2240880"/>
            <a:ext cx="831663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trained in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various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different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6" name="Rectangle: Rounded Corners 14"/>
          <p:cNvSpPr/>
          <p:nvPr/>
        </p:nvSpPr>
        <p:spPr>
          <a:xfrm>
            <a:off x="4977612" y="2634387"/>
            <a:ext cx="142159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4"/>
          <p:cNvSpPr/>
          <p:nvPr/>
        </p:nvSpPr>
        <p:spPr>
          <a:xfrm>
            <a:off x="7647262" y="2621561"/>
            <a:ext cx="249501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4"/>
          <p:cNvSpPr/>
          <p:nvPr/>
        </p:nvSpPr>
        <p:spPr>
          <a:xfrm>
            <a:off x="3303661" y="2996438"/>
            <a:ext cx="129540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09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2549</TotalTime>
  <Words>2346</Words>
  <Application>Microsoft Office PowerPoint</Application>
  <PresentationFormat>Custom</PresentationFormat>
  <Paragraphs>477</Paragraphs>
  <Slides>40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 16x9</vt:lpstr>
      <vt:lpstr>Table Relations</vt:lpstr>
      <vt:lpstr>Table of Content</vt:lpstr>
      <vt:lpstr>Questions</vt:lpstr>
      <vt:lpstr>Database Design</vt:lpstr>
      <vt:lpstr>Steps in Database Design</vt:lpstr>
      <vt:lpstr>Identification of Entities</vt:lpstr>
      <vt:lpstr>Identification of the Columns</vt:lpstr>
      <vt:lpstr>How to Choose a Primary Key?</vt:lpstr>
      <vt:lpstr>Identification of Relationships</vt:lpstr>
      <vt:lpstr>Identification of Relationships</vt:lpstr>
      <vt:lpstr>Table Relations</vt:lpstr>
      <vt:lpstr>Relationships </vt:lpstr>
      <vt:lpstr>Relationships (2)</vt:lpstr>
      <vt:lpstr>One-to-Many/Many-to-One</vt:lpstr>
      <vt:lpstr>Setup</vt:lpstr>
      <vt:lpstr>Foreign Key</vt:lpstr>
      <vt:lpstr>Many-to-Many</vt:lpstr>
      <vt:lpstr>Setup(1)</vt:lpstr>
      <vt:lpstr>Setup(2)</vt:lpstr>
      <vt:lpstr>One-to-One</vt:lpstr>
      <vt:lpstr>Setup</vt:lpstr>
      <vt:lpstr>Foreign Key</vt:lpstr>
      <vt:lpstr>Retrieving Related Data</vt:lpstr>
      <vt:lpstr>Joins</vt:lpstr>
      <vt:lpstr>Problem: Peaks in Rila</vt:lpstr>
      <vt:lpstr>Solution: Peaks in Rila</vt:lpstr>
      <vt:lpstr>Cascade Operations</vt:lpstr>
      <vt:lpstr>Definition</vt:lpstr>
      <vt:lpstr>Cascade Delete</vt:lpstr>
      <vt:lpstr>Cascade Update</vt:lpstr>
      <vt:lpstr>Foreign Key Delete Cascade</vt:lpstr>
      <vt:lpstr>Foreign Key Update Cascade</vt:lpstr>
      <vt:lpstr>E/R Diagrams</vt:lpstr>
      <vt:lpstr>Relational Schema</vt:lpstr>
      <vt:lpstr>SSMS E/R Diagram</vt:lpstr>
      <vt:lpstr>SSMS E/R Diagram</vt:lpstr>
      <vt:lpstr>Summary</vt:lpstr>
      <vt:lpstr>Table Relations</vt:lpstr>
      <vt:lpstr>License</vt:lpstr>
      <vt:lpstr>Free Trainings @ Software University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Relations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Viktor Kostadinov</cp:lastModifiedBy>
  <cp:revision>277</cp:revision>
  <dcterms:created xsi:type="dcterms:W3CDTF">2014-01-02T17:00:34Z</dcterms:created>
  <dcterms:modified xsi:type="dcterms:W3CDTF">2017-02-02T08:44:10Z</dcterms:modified>
  <cp:category>DB Basics Course @ SoftUni - https://softuni.bg/courses/databases-basics-ms-sql-server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