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325" r:id="rId2"/>
    <p:sldId id="324" r:id="rId3"/>
    <p:sldId id="339" r:id="rId4"/>
    <p:sldId id="336" r:id="rId5"/>
    <p:sldId id="337" r:id="rId6"/>
    <p:sldId id="338" r:id="rId7"/>
    <p:sldId id="262" r:id="rId8"/>
    <p:sldId id="331" r:id="rId9"/>
    <p:sldId id="332" r:id="rId10"/>
    <p:sldId id="263" r:id="rId11"/>
    <p:sldId id="276" r:id="rId12"/>
    <p:sldId id="297" r:id="rId13"/>
    <p:sldId id="298" r:id="rId14"/>
    <p:sldId id="278" r:id="rId15"/>
    <p:sldId id="264" r:id="rId16"/>
    <p:sldId id="265" r:id="rId17"/>
    <p:sldId id="266" r:id="rId18"/>
    <p:sldId id="267" r:id="rId19"/>
    <p:sldId id="299" r:id="rId20"/>
    <p:sldId id="268" r:id="rId21"/>
    <p:sldId id="326" r:id="rId22"/>
    <p:sldId id="270" r:id="rId23"/>
    <p:sldId id="271" r:id="rId24"/>
    <p:sldId id="272" r:id="rId25"/>
    <p:sldId id="273" r:id="rId26"/>
    <p:sldId id="274" r:id="rId27"/>
    <p:sldId id="275" r:id="rId28"/>
    <p:sldId id="279" r:id="rId29"/>
    <p:sldId id="281" r:id="rId30"/>
    <p:sldId id="287" r:id="rId31"/>
    <p:sldId id="288" r:id="rId32"/>
    <p:sldId id="289" r:id="rId33"/>
    <p:sldId id="290" r:id="rId34"/>
    <p:sldId id="284" r:id="rId35"/>
    <p:sldId id="285" r:id="rId36"/>
    <p:sldId id="291" r:id="rId37"/>
    <p:sldId id="308" r:id="rId38"/>
    <p:sldId id="309" r:id="rId39"/>
    <p:sldId id="305" r:id="rId40"/>
    <p:sldId id="294" r:id="rId41"/>
    <p:sldId id="295" r:id="rId42"/>
    <p:sldId id="340" r:id="rId43"/>
    <p:sldId id="334" r:id="rId44"/>
    <p:sldId id="335" r:id="rId45"/>
    <p:sldId id="319"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uce, Christa" initials="BC" lastIdx="8" clrIdx="0">
    <p:extLst>
      <p:ext uri="{19B8F6BF-5375-455C-9EA6-DF929625EA0E}">
        <p15:presenceInfo xmlns:p15="http://schemas.microsoft.com/office/powerpoint/2012/main" userId="S-1-5-21-280651528-1570258706-317593308-606001" providerId="AD"/>
      </p:ext>
    </p:extLst>
  </p:cmAuthor>
  <p:cmAuthor id="2" name="Sabino-Laughlin, Eilleen" initials="SE" lastIdx="4" clrIdx="1">
    <p:extLst>
      <p:ext uri="{19B8F6BF-5375-455C-9EA6-DF929625EA0E}">
        <p15:presenceInfo xmlns:p15="http://schemas.microsoft.com/office/powerpoint/2012/main" userId="S-1-5-21-280651528-1570258706-317593308-16565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41" autoAdjust="0"/>
  </p:normalViewPr>
  <p:slideViewPr>
    <p:cSldViewPr snapToGrid="0" snapToObjects="1">
      <p:cViewPr>
        <p:scale>
          <a:sx n="90" d="100"/>
          <a:sy n="90" d="100"/>
        </p:scale>
        <p:origin x="636" y="-2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7-09T14:18:46.959" idx="2">
    <p:pos x="1024" y="3606"/>
    <p:text>Question – will email come from Sutter or from the doc?</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7-02T18:59:28.642" idx="7">
    <p:pos x="3348" y="2802"/>
    <p:text>I'm thinking we should store this content in the maestro library, although KWJ might store it elsewhere.  I'll follow up with her and then we'll document it appropriately.</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7-07-09T15:20:50.834" idx="3">
    <p:pos x="1848" y="782"/>
    <p:text>The first time a patient sees a symptom question that appears in the list under question 3 (Q4 - Q20), the "0" response option will not appear. "0" should only be a response when the patient is taking a  follow-up questionnaire (2nd time+) AND reported having that symptom on a previous questionnaire.</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7-07-09T15:22:30.200" idx="4">
    <p:pos x="2132" y="1517"/>
    <p:text>Note how "0" response option is offered here.</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C6DAEC-55F9-9348-902C-51A4376B8E5E}" type="datetimeFigureOut">
              <a:rPr lang="en-US" smtClean="0"/>
              <a:t>12/4/2017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B30176-0B55-A84E-8043-A7D1F9FBC9DC}" type="slidenum">
              <a:rPr lang="en-US" smtClean="0"/>
              <a:t>‹#›</a:t>
            </a:fld>
            <a:endParaRPr lang="en-US"/>
          </a:p>
        </p:txBody>
      </p:sp>
    </p:spTree>
    <p:extLst>
      <p:ext uri="{BB962C8B-B14F-4D97-AF65-F5344CB8AC3E}">
        <p14:creationId xmlns:p14="http://schemas.microsoft.com/office/powerpoint/2010/main" val="17366783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above wording combines the Welcome and Instructions text. Jennifer also felt like we didn’t need separate pages for first time and second+ time.</a:t>
            </a:r>
          </a:p>
        </p:txBody>
      </p:sp>
      <p:sp>
        <p:nvSpPr>
          <p:cNvPr id="4" name="Slide Number Placeholder 3"/>
          <p:cNvSpPr>
            <a:spLocks noGrp="1"/>
          </p:cNvSpPr>
          <p:nvPr>
            <p:ph type="sldNum" sz="quarter" idx="10"/>
          </p:nvPr>
        </p:nvSpPr>
        <p:spPr/>
        <p:txBody>
          <a:bodyPr/>
          <a:lstStyle/>
          <a:p>
            <a:fld id="{6CB30176-0B55-A84E-8043-A7D1F9FBC9DC}" type="slidenum">
              <a:rPr lang="en-US" smtClean="0"/>
              <a:t>8</a:t>
            </a:fld>
            <a:endParaRPr lang="en-US"/>
          </a:p>
        </p:txBody>
      </p:sp>
    </p:spTree>
    <p:extLst>
      <p:ext uri="{BB962C8B-B14F-4D97-AF65-F5344CB8AC3E}">
        <p14:creationId xmlns:p14="http://schemas.microsoft.com/office/powerpoint/2010/main" val="2781392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Q6</a:t>
            </a:r>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22</a:t>
            </a:fld>
            <a:endParaRPr lang="en-US"/>
          </a:p>
        </p:txBody>
      </p:sp>
    </p:spTree>
    <p:extLst>
      <p:ext uri="{BB962C8B-B14F-4D97-AF65-F5344CB8AC3E}">
        <p14:creationId xmlns:p14="http://schemas.microsoft.com/office/powerpoint/2010/main" val="314370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Q8</a:t>
            </a:r>
          </a:p>
          <a:p>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26</a:t>
            </a:fld>
            <a:endParaRPr lang="en-US"/>
          </a:p>
        </p:txBody>
      </p:sp>
    </p:spTree>
    <p:extLst>
      <p:ext uri="{BB962C8B-B14F-4D97-AF65-F5344CB8AC3E}">
        <p14:creationId xmlns:p14="http://schemas.microsoft.com/office/powerpoint/2010/main" val="1979192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Q9</a:t>
            </a:r>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27</a:t>
            </a:fld>
            <a:endParaRPr lang="en-US"/>
          </a:p>
        </p:txBody>
      </p:sp>
    </p:spTree>
    <p:extLst>
      <p:ext uri="{BB962C8B-B14F-4D97-AF65-F5344CB8AC3E}">
        <p14:creationId xmlns:p14="http://schemas.microsoft.com/office/powerpoint/2010/main" val="25660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Q10</a:t>
            </a:r>
          </a:p>
          <a:p>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28</a:t>
            </a:fld>
            <a:endParaRPr lang="en-US"/>
          </a:p>
        </p:txBody>
      </p:sp>
    </p:spTree>
    <p:extLst>
      <p:ext uri="{BB962C8B-B14F-4D97-AF65-F5344CB8AC3E}">
        <p14:creationId xmlns:p14="http://schemas.microsoft.com/office/powerpoint/2010/main" val="111724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Q11</a:t>
            </a:r>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29</a:t>
            </a:fld>
            <a:endParaRPr lang="en-US"/>
          </a:p>
        </p:txBody>
      </p:sp>
    </p:spTree>
    <p:extLst>
      <p:ext uri="{BB962C8B-B14F-4D97-AF65-F5344CB8AC3E}">
        <p14:creationId xmlns:p14="http://schemas.microsoft.com/office/powerpoint/2010/main" val="3484657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Q12</a:t>
            </a:r>
          </a:p>
          <a:p>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30</a:t>
            </a:fld>
            <a:endParaRPr lang="en-US"/>
          </a:p>
        </p:txBody>
      </p:sp>
    </p:spTree>
    <p:extLst>
      <p:ext uri="{BB962C8B-B14F-4D97-AF65-F5344CB8AC3E}">
        <p14:creationId xmlns:p14="http://schemas.microsoft.com/office/powerpoint/2010/main" val="2930789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Q14</a:t>
            </a:r>
          </a:p>
          <a:p>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32</a:t>
            </a:fld>
            <a:endParaRPr lang="en-US"/>
          </a:p>
        </p:txBody>
      </p:sp>
    </p:spTree>
    <p:extLst>
      <p:ext uri="{BB962C8B-B14F-4D97-AF65-F5344CB8AC3E}">
        <p14:creationId xmlns:p14="http://schemas.microsoft.com/office/powerpoint/2010/main" val="1601290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Q15</a:t>
            </a:r>
          </a:p>
          <a:p>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33</a:t>
            </a:fld>
            <a:endParaRPr lang="en-US"/>
          </a:p>
        </p:txBody>
      </p:sp>
    </p:spTree>
    <p:extLst>
      <p:ext uri="{BB962C8B-B14F-4D97-AF65-F5344CB8AC3E}">
        <p14:creationId xmlns:p14="http://schemas.microsoft.com/office/powerpoint/2010/main" val="97054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Q16</a:t>
            </a:r>
          </a:p>
          <a:p>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34</a:t>
            </a:fld>
            <a:endParaRPr lang="en-US"/>
          </a:p>
        </p:txBody>
      </p:sp>
    </p:spTree>
    <p:extLst>
      <p:ext uri="{BB962C8B-B14F-4D97-AF65-F5344CB8AC3E}">
        <p14:creationId xmlns:p14="http://schemas.microsoft.com/office/powerpoint/2010/main" val="3811162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Q17 and</a:t>
            </a:r>
            <a:r>
              <a:rPr lang="en-US" baseline="0" dirty="0" smtClean="0"/>
              <a:t> Q18 and Q19</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35</a:t>
            </a:fld>
            <a:endParaRPr lang="en-US"/>
          </a:p>
        </p:txBody>
      </p:sp>
    </p:spTree>
    <p:extLst>
      <p:ext uri="{BB962C8B-B14F-4D97-AF65-F5344CB8AC3E}">
        <p14:creationId xmlns:p14="http://schemas.microsoft.com/office/powerpoint/2010/main" val="157308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11</a:t>
            </a:fld>
            <a:endParaRPr lang="en-US"/>
          </a:p>
        </p:txBody>
      </p:sp>
    </p:spTree>
    <p:extLst>
      <p:ext uri="{BB962C8B-B14F-4D97-AF65-F5344CB8AC3E}">
        <p14:creationId xmlns:p14="http://schemas.microsoft.com/office/powerpoint/2010/main" val="1030398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Q20</a:t>
            </a:r>
          </a:p>
          <a:p>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36</a:t>
            </a:fld>
            <a:endParaRPr lang="en-US"/>
          </a:p>
        </p:txBody>
      </p:sp>
    </p:spTree>
    <p:extLst>
      <p:ext uri="{BB962C8B-B14F-4D97-AF65-F5344CB8AC3E}">
        <p14:creationId xmlns:p14="http://schemas.microsoft.com/office/powerpoint/2010/main" val="2407093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Q21 and Q22</a:t>
            </a:r>
          </a:p>
          <a:p>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37</a:t>
            </a:fld>
            <a:endParaRPr lang="en-US"/>
          </a:p>
        </p:txBody>
      </p:sp>
    </p:spTree>
    <p:extLst>
      <p:ext uri="{BB962C8B-B14F-4D97-AF65-F5344CB8AC3E}">
        <p14:creationId xmlns:p14="http://schemas.microsoft.com/office/powerpoint/2010/main" val="3657273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Q23</a:t>
            </a:r>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38</a:t>
            </a:fld>
            <a:endParaRPr lang="en-US"/>
          </a:p>
        </p:txBody>
      </p:sp>
    </p:spTree>
    <p:extLst>
      <p:ext uri="{BB962C8B-B14F-4D97-AF65-F5344CB8AC3E}">
        <p14:creationId xmlns:p14="http://schemas.microsoft.com/office/powerpoint/2010/main" val="2395171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Q24a</a:t>
            </a:r>
          </a:p>
          <a:p>
            <a:endParaRPr lang="en-US" dirty="0" smtClean="0"/>
          </a:p>
          <a:p>
            <a:r>
              <a:rPr lang="en-US" dirty="0" smtClean="0"/>
              <a:t>Q24b male</a:t>
            </a:r>
          </a:p>
          <a:p>
            <a:endParaRPr lang="en-US" dirty="0" smtClean="0"/>
          </a:p>
          <a:p>
            <a:r>
              <a:rPr lang="en-US" dirty="0" smtClean="0"/>
              <a:t>Q24b. female - same format</a:t>
            </a:r>
          </a:p>
          <a:p>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39</a:t>
            </a:fld>
            <a:endParaRPr lang="en-US"/>
          </a:p>
        </p:txBody>
      </p:sp>
    </p:spTree>
    <p:extLst>
      <p:ext uri="{BB962C8B-B14F-4D97-AF65-F5344CB8AC3E}">
        <p14:creationId xmlns:p14="http://schemas.microsoft.com/office/powerpoint/2010/main" val="2826647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Q25</a:t>
            </a:r>
          </a:p>
          <a:p>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40</a:t>
            </a:fld>
            <a:endParaRPr lang="en-US"/>
          </a:p>
        </p:txBody>
      </p:sp>
    </p:spTree>
    <p:extLst>
      <p:ext uri="{BB962C8B-B14F-4D97-AF65-F5344CB8AC3E}">
        <p14:creationId xmlns:p14="http://schemas.microsoft.com/office/powerpoint/2010/main" val="3866176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Q26</a:t>
            </a:r>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41</a:t>
            </a:fld>
            <a:endParaRPr lang="en-US"/>
          </a:p>
        </p:txBody>
      </p:sp>
    </p:spTree>
    <p:extLst>
      <p:ext uri="{BB962C8B-B14F-4D97-AF65-F5344CB8AC3E}">
        <p14:creationId xmlns:p14="http://schemas.microsoft.com/office/powerpoint/2010/main" val="4151293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smtClean="0">
                <a:solidFill>
                  <a:srgbClr val="0000FF"/>
                </a:solidFill>
                <a:latin typeface="+mn-lt"/>
              </a:rPr>
              <a:t>Q28 and Q29</a:t>
            </a:r>
          </a:p>
        </p:txBody>
      </p:sp>
      <p:sp>
        <p:nvSpPr>
          <p:cNvPr id="4" name="Slide Number Placeholder 3"/>
          <p:cNvSpPr>
            <a:spLocks noGrp="1"/>
          </p:cNvSpPr>
          <p:nvPr>
            <p:ph type="sldNum" sz="quarter" idx="10"/>
          </p:nvPr>
        </p:nvSpPr>
        <p:spPr/>
        <p:txBody>
          <a:bodyPr/>
          <a:lstStyle/>
          <a:p>
            <a:fld id="{266518A6-E031-49AF-9D46-AE9D1E38FD75}" type="slidenum">
              <a:rPr lang="en-US" smtClean="0"/>
              <a:t>42</a:t>
            </a:fld>
            <a:endParaRPr lang="en-US"/>
          </a:p>
        </p:txBody>
      </p:sp>
    </p:spTree>
    <p:extLst>
      <p:ext uri="{BB962C8B-B14F-4D97-AF65-F5344CB8AC3E}">
        <p14:creationId xmlns:p14="http://schemas.microsoft.com/office/powerpoint/2010/main" val="2971136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Q30</a:t>
            </a:r>
            <a:endParaRPr lang="en-US" dirty="0"/>
          </a:p>
        </p:txBody>
      </p:sp>
      <p:sp>
        <p:nvSpPr>
          <p:cNvPr id="4" name="Slide Number Placeholder 3"/>
          <p:cNvSpPr>
            <a:spLocks noGrp="1"/>
          </p:cNvSpPr>
          <p:nvPr>
            <p:ph type="sldNum" sz="quarter" idx="10"/>
          </p:nvPr>
        </p:nvSpPr>
        <p:spPr/>
        <p:txBody>
          <a:bodyPr/>
          <a:lstStyle/>
          <a:p>
            <a:fld id="{266518A6-E031-49AF-9D46-AE9D1E38FD75}" type="slidenum">
              <a:rPr lang="en-US" smtClean="0"/>
              <a:t>43</a:t>
            </a:fld>
            <a:endParaRPr lang="en-US"/>
          </a:p>
        </p:txBody>
      </p:sp>
    </p:spTree>
    <p:extLst>
      <p:ext uri="{BB962C8B-B14F-4D97-AF65-F5344CB8AC3E}">
        <p14:creationId xmlns:p14="http://schemas.microsoft.com/office/powerpoint/2010/main" val="1213071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Page</a:t>
            </a:r>
          </a:p>
          <a:p>
            <a:endParaRPr lang="en-US" dirty="0"/>
          </a:p>
        </p:txBody>
      </p:sp>
      <p:sp>
        <p:nvSpPr>
          <p:cNvPr id="4" name="Slide Number Placeholder 3"/>
          <p:cNvSpPr>
            <a:spLocks noGrp="1"/>
          </p:cNvSpPr>
          <p:nvPr>
            <p:ph type="sldNum" sz="quarter" idx="10"/>
          </p:nvPr>
        </p:nvSpPr>
        <p:spPr/>
        <p:txBody>
          <a:bodyPr/>
          <a:lstStyle/>
          <a:p>
            <a:fld id="{266518A6-E031-49AF-9D46-AE9D1E38FD75}" type="slidenum">
              <a:rPr lang="en-US" smtClean="0"/>
              <a:t>44</a:t>
            </a:fld>
            <a:endParaRPr lang="en-US" dirty="0"/>
          </a:p>
        </p:txBody>
      </p:sp>
    </p:spTree>
    <p:extLst>
      <p:ext uri="{BB962C8B-B14F-4D97-AF65-F5344CB8AC3E}">
        <p14:creationId xmlns:p14="http://schemas.microsoft.com/office/powerpoint/2010/main" val="1639080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Thank You</a:t>
            </a:r>
            <a:r>
              <a:rPr lang="en-US" sz="1200" baseline="0" dirty="0" smtClean="0"/>
              <a:t> Page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6CB30176-0B55-A84E-8043-A7D1F9FBC9DC}" type="slidenum">
              <a:rPr lang="en-US" smtClean="0"/>
              <a:t>45</a:t>
            </a:fld>
            <a:endParaRPr lang="en-US"/>
          </a:p>
        </p:txBody>
      </p:sp>
    </p:spTree>
    <p:extLst>
      <p:ext uri="{BB962C8B-B14F-4D97-AF65-F5344CB8AC3E}">
        <p14:creationId xmlns:p14="http://schemas.microsoft.com/office/powerpoint/2010/main" val="13355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Q2</a:t>
            </a:r>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14</a:t>
            </a:fld>
            <a:endParaRPr lang="en-US"/>
          </a:p>
        </p:txBody>
      </p:sp>
    </p:spTree>
    <p:extLst>
      <p:ext uri="{BB962C8B-B14F-4D97-AF65-F5344CB8AC3E}">
        <p14:creationId xmlns:p14="http://schemas.microsoft.com/office/powerpoint/2010/main" val="4144195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Q3</a:t>
            </a:r>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15</a:t>
            </a:fld>
            <a:endParaRPr lang="en-US"/>
          </a:p>
        </p:txBody>
      </p:sp>
    </p:spTree>
    <p:extLst>
      <p:ext uri="{BB962C8B-B14F-4D97-AF65-F5344CB8AC3E}">
        <p14:creationId xmlns:p14="http://schemas.microsoft.com/office/powerpoint/2010/main" val="2854352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Q3</a:t>
            </a:r>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16</a:t>
            </a:fld>
            <a:endParaRPr lang="en-US"/>
          </a:p>
        </p:txBody>
      </p:sp>
    </p:spTree>
    <p:extLst>
      <p:ext uri="{BB962C8B-B14F-4D97-AF65-F5344CB8AC3E}">
        <p14:creationId xmlns:p14="http://schemas.microsoft.com/office/powerpoint/2010/main" val="51963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Q3</a:t>
            </a:r>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17</a:t>
            </a:fld>
            <a:endParaRPr lang="en-US"/>
          </a:p>
        </p:txBody>
      </p:sp>
    </p:spTree>
    <p:extLst>
      <p:ext uri="{BB962C8B-B14F-4D97-AF65-F5344CB8AC3E}">
        <p14:creationId xmlns:p14="http://schemas.microsoft.com/office/powerpoint/2010/main" val="3855560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Q3</a:t>
            </a:r>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18</a:t>
            </a:fld>
            <a:endParaRPr lang="en-US"/>
          </a:p>
        </p:txBody>
      </p:sp>
    </p:spTree>
    <p:extLst>
      <p:ext uri="{BB962C8B-B14F-4D97-AF65-F5344CB8AC3E}">
        <p14:creationId xmlns:p14="http://schemas.microsoft.com/office/powerpoint/2010/main" val="109533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Q4</a:t>
            </a:r>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19</a:t>
            </a:fld>
            <a:endParaRPr lang="en-US"/>
          </a:p>
        </p:txBody>
      </p:sp>
    </p:spTree>
    <p:extLst>
      <p:ext uri="{BB962C8B-B14F-4D97-AF65-F5344CB8AC3E}">
        <p14:creationId xmlns:p14="http://schemas.microsoft.com/office/powerpoint/2010/main" val="1095171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Q5</a:t>
            </a:r>
            <a:endParaRPr lang="en-US" dirty="0"/>
          </a:p>
        </p:txBody>
      </p:sp>
      <p:sp>
        <p:nvSpPr>
          <p:cNvPr id="4" name="Slide Number Placeholder 3"/>
          <p:cNvSpPr>
            <a:spLocks noGrp="1"/>
          </p:cNvSpPr>
          <p:nvPr>
            <p:ph type="sldNum" sz="quarter" idx="10"/>
          </p:nvPr>
        </p:nvSpPr>
        <p:spPr/>
        <p:txBody>
          <a:bodyPr/>
          <a:lstStyle/>
          <a:p>
            <a:fld id="{6CB30176-0B55-A84E-8043-A7D1F9FBC9DC}" type="slidenum">
              <a:rPr lang="en-US" smtClean="0"/>
              <a:t>21</a:t>
            </a:fld>
            <a:endParaRPr lang="en-US"/>
          </a:p>
        </p:txBody>
      </p:sp>
    </p:spTree>
    <p:extLst>
      <p:ext uri="{BB962C8B-B14F-4D97-AF65-F5344CB8AC3E}">
        <p14:creationId xmlns:p14="http://schemas.microsoft.com/office/powerpoint/2010/main" val="85897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F336BE-32CB-8D4C-857A-A1097F5C2DF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907DB-26AF-7A41-99FC-AE5BC831A4AA}" type="slidenum">
              <a:rPr lang="en-US" smtClean="0"/>
              <a:t>‹#›</a:t>
            </a:fld>
            <a:endParaRPr lang="en-US"/>
          </a:p>
        </p:txBody>
      </p:sp>
    </p:spTree>
    <p:extLst>
      <p:ext uri="{BB962C8B-B14F-4D97-AF65-F5344CB8AC3E}">
        <p14:creationId xmlns:p14="http://schemas.microsoft.com/office/powerpoint/2010/main" val="282322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336BE-32CB-8D4C-857A-A1097F5C2DF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907DB-26AF-7A41-99FC-AE5BC831A4AA}" type="slidenum">
              <a:rPr lang="en-US" smtClean="0"/>
              <a:t>‹#›</a:t>
            </a:fld>
            <a:endParaRPr lang="en-US"/>
          </a:p>
        </p:txBody>
      </p:sp>
    </p:spTree>
    <p:extLst>
      <p:ext uri="{BB962C8B-B14F-4D97-AF65-F5344CB8AC3E}">
        <p14:creationId xmlns:p14="http://schemas.microsoft.com/office/powerpoint/2010/main" val="1729837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336BE-32CB-8D4C-857A-A1097F5C2DF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907DB-26AF-7A41-99FC-AE5BC831A4AA}" type="slidenum">
              <a:rPr lang="en-US" smtClean="0"/>
              <a:t>‹#›</a:t>
            </a:fld>
            <a:endParaRPr lang="en-US"/>
          </a:p>
        </p:txBody>
      </p:sp>
    </p:spTree>
    <p:extLst>
      <p:ext uri="{BB962C8B-B14F-4D97-AF65-F5344CB8AC3E}">
        <p14:creationId xmlns:p14="http://schemas.microsoft.com/office/powerpoint/2010/main" val="170907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336BE-32CB-8D4C-857A-A1097F5C2DF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907DB-26AF-7A41-99FC-AE5BC831A4AA}" type="slidenum">
              <a:rPr lang="en-US" smtClean="0"/>
              <a:t>‹#›</a:t>
            </a:fld>
            <a:endParaRPr lang="en-US"/>
          </a:p>
        </p:txBody>
      </p:sp>
    </p:spTree>
    <p:extLst>
      <p:ext uri="{BB962C8B-B14F-4D97-AF65-F5344CB8AC3E}">
        <p14:creationId xmlns:p14="http://schemas.microsoft.com/office/powerpoint/2010/main" val="12165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F336BE-32CB-8D4C-857A-A1097F5C2DF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907DB-26AF-7A41-99FC-AE5BC831A4AA}" type="slidenum">
              <a:rPr lang="en-US" smtClean="0"/>
              <a:t>‹#›</a:t>
            </a:fld>
            <a:endParaRPr lang="en-US"/>
          </a:p>
        </p:txBody>
      </p:sp>
    </p:spTree>
    <p:extLst>
      <p:ext uri="{BB962C8B-B14F-4D97-AF65-F5344CB8AC3E}">
        <p14:creationId xmlns:p14="http://schemas.microsoft.com/office/powerpoint/2010/main" val="3499046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F336BE-32CB-8D4C-857A-A1097F5C2DFA}"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907DB-26AF-7A41-99FC-AE5BC831A4AA}" type="slidenum">
              <a:rPr lang="en-US" smtClean="0"/>
              <a:t>‹#›</a:t>
            </a:fld>
            <a:endParaRPr lang="en-US"/>
          </a:p>
        </p:txBody>
      </p:sp>
    </p:spTree>
    <p:extLst>
      <p:ext uri="{BB962C8B-B14F-4D97-AF65-F5344CB8AC3E}">
        <p14:creationId xmlns:p14="http://schemas.microsoft.com/office/powerpoint/2010/main" val="294907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F336BE-32CB-8D4C-857A-A1097F5C2DFA}"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907DB-26AF-7A41-99FC-AE5BC831A4AA}" type="slidenum">
              <a:rPr lang="en-US" smtClean="0"/>
              <a:t>‹#›</a:t>
            </a:fld>
            <a:endParaRPr lang="en-US"/>
          </a:p>
        </p:txBody>
      </p:sp>
    </p:spTree>
    <p:extLst>
      <p:ext uri="{BB962C8B-B14F-4D97-AF65-F5344CB8AC3E}">
        <p14:creationId xmlns:p14="http://schemas.microsoft.com/office/powerpoint/2010/main" val="210326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F336BE-32CB-8D4C-857A-A1097F5C2DFA}"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907DB-26AF-7A41-99FC-AE5BC831A4AA}" type="slidenum">
              <a:rPr lang="en-US" smtClean="0"/>
              <a:t>‹#›</a:t>
            </a:fld>
            <a:endParaRPr lang="en-US"/>
          </a:p>
        </p:txBody>
      </p:sp>
    </p:spTree>
    <p:extLst>
      <p:ext uri="{BB962C8B-B14F-4D97-AF65-F5344CB8AC3E}">
        <p14:creationId xmlns:p14="http://schemas.microsoft.com/office/powerpoint/2010/main" val="3181235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336BE-32CB-8D4C-857A-A1097F5C2DFA}"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9907DB-26AF-7A41-99FC-AE5BC831A4AA}" type="slidenum">
              <a:rPr lang="en-US" smtClean="0"/>
              <a:t>‹#›</a:t>
            </a:fld>
            <a:endParaRPr lang="en-US"/>
          </a:p>
        </p:txBody>
      </p:sp>
    </p:spTree>
    <p:extLst>
      <p:ext uri="{BB962C8B-B14F-4D97-AF65-F5344CB8AC3E}">
        <p14:creationId xmlns:p14="http://schemas.microsoft.com/office/powerpoint/2010/main" val="1704303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F336BE-32CB-8D4C-857A-A1097F5C2DFA}"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907DB-26AF-7A41-99FC-AE5BC831A4AA}" type="slidenum">
              <a:rPr lang="en-US" smtClean="0"/>
              <a:t>‹#›</a:t>
            </a:fld>
            <a:endParaRPr lang="en-US"/>
          </a:p>
        </p:txBody>
      </p:sp>
    </p:spTree>
    <p:extLst>
      <p:ext uri="{BB962C8B-B14F-4D97-AF65-F5344CB8AC3E}">
        <p14:creationId xmlns:p14="http://schemas.microsoft.com/office/powerpoint/2010/main" val="342570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F336BE-32CB-8D4C-857A-A1097F5C2DFA}"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907DB-26AF-7A41-99FC-AE5BC831A4AA}" type="slidenum">
              <a:rPr lang="en-US" smtClean="0"/>
              <a:t>‹#›</a:t>
            </a:fld>
            <a:endParaRPr lang="en-US"/>
          </a:p>
        </p:txBody>
      </p:sp>
    </p:spTree>
    <p:extLst>
      <p:ext uri="{BB962C8B-B14F-4D97-AF65-F5344CB8AC3E}">
        <p14:creationId xmlns:p14="http://schemas.microsoft.com/office/powerpoint/2010/main" val="214504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336BE-32CB-8D4C-857A-A1097F5C2DFA}" type="datetimeFigureOut">
              <a:rPr lang="en-US" smtClean="0"/>
              <a:t>12/4/2017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907DB-26AF-7A41-99FC-AE5BC831A4AA}" type="slidenum">
              <a:rPr lang="en-US" smtClean="0"/>
              <a:t>‹#›</a:t>
            </a:fld>
            <a:endParaRPr lang="en-US"/>
          </a:p>
        </p:txBody>
      </p:sp>
    </p:spTree>
    <p:extLst>
      <p:ext uri="{BB962C8B-B14F-4D97-AF65-F5344CB8AC3E}">
        <p14:creationId xmlns:p14="http://schemas.microsoft.com/office/powerpoint/2010/main" val="22939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525462"/>
          </a:xfrm>
        </p:spPr>
        <p:txBody>
          <a:bodyPr>
            <a:normAutofit fontScale="90000"/>
          </a:bodyPr>
          <a:lstStyle/>
          <a:p>
            <a:r>
              <a:rPr lang="en-US" sz="3600" dirty="0" smtClean="0"/>
              <a:t>Design Principles</a:t>
            </a:r>
            <a:endParaRPr lang="en-US" sz="3600" dirty="0"/>
          </a:p>
        </p:txBody>
      </p:sp>
      <p:sp>
        <p:nvSpPr>
          <p:cNvPr id="3" name="Content Placeholder 2"/>
          <p:cNvSpPr>
            <a:spLocks noGrp="1"/>
          </p:cNvSpPr>
          <p:nvPr>
            <p:ph idx="1"/>
          </p:nvPr>
        </p:nvSpPr>
        <p:spPr>
          <a:xfrm>
            <a:off x="371475" y="885825"/>
            <a:ext cx="8229600" cy="5781675"/>
          </a:xfrm>
        </p:spPr>
        <p:txBody>
          <a:bodyPr>
            <a:normAutofit/>
          </a:bodyPr>
          <a:lstStyle/>
          <a:p>
            <a:pPr>
              <a:spcBef>
                <a:spcPts val="0"/>
              </a:spcBef>
              <a:spcAft>
                <a:spcPts val="1200"/>
              </a:spcAft>
            </a:pPr>
            <a:r>
              <a:rPr lang="en-US" sz="2000" dirty="0" smtClean="0"/>
              <a:t>See </a:t>
            </a:r>
            <a:r>
              <a:rPr lang="en-US" sz="2000" dirty="0"/>
              <a:t>Data Dictionary (appendix 1), Questionnaire UX (appendix 5), and Style Guide (appendix 7) for specifications. </a:t>
            </a:r>
          </a:p>
          <a:p>
            <a:pPr>
              <a:spcBef>
                <a:spcPts val="0"/>
              </a:spcBef>
              <a:spcAft>
                <a:spcPts val="1200"/>
              </a:spcAft>
            </a:pPr>
            <a:r>
              <a:rPr lang="en-US" sz="2000" dirty="0" smtClean="0"/>
              <a:t>The </a:t>
            </a:r>
            <a:r>
              <a:rPr lang="en-US" sz="2000" dirty="0"/>
              <a:t>questionnaire will be completed by a patient with MS (or their family/friend/other).  As such, the questionnaire must be use large font (minimum of 14pt) and a high contrast schema (black and white).  </a:t>
            </a:r>
            <a:endParaRPr lang="en-US" sz="2000" dirty="0" smtClean="0"/>
          </a:p>
          <a:p>
            <a:pPr>
              <a:spcBef>
                <a:spcPts val="0"/>
              </a:spcBef>
              <a:spcAft>
                <a:spcPts val="1200"/>
              </a:spcAft>
            </a:pPr>
            <a:r>
              <a:rPr lang="en-US" sz="2000" dirty="0" smtClean="0"/>
              <a:t>All </a:t>
            </a:r>
            <a:r>
              <a:rPr lang="en-US" sz="2000" dirty="0"/>
              <a:t>screens </a:t>
            </a:r>
            <a:r>
              <a:rPr lang="en-US" sz="2000" dirty="0" smtClean="0"/>
              <a:t>will include </a:t>
            </a:r>
            <a:r>
              <a:rPr lang="en-US" sz="2000" dirty="0"/>
              <a:t>the header bar and progress </a:t>
            </a:r>
            <a:r>
              <a:rPr lang="en-US" sz="2000" dirty="0" smtClean="0"/>
              <a:t>indicator.</a:t>
            </a:r>
          </a:p>
          <a:p>
            <a:pPr>
              <a:spcBef>
                <a:spcPts val="0"/>
              </a:spcBef>
              <a:spcAft>
                <a:spcPts val="1200"/>
              </a:spcAft>
            </a:pPr>
            <a:r>
              <a:rPr lang="en-US" sz="2000" dirty="0" smtClean="0"/>
              <a:t>Patient name will appear at the top of the Intro, Review, and Thank You pages. </a:t>
            </a:r>
          </a:p>
          <a:p>
            <a:pPr>
              <a:spcBef>
                <a:spcPts val="0"/>
              </a:spcBef>
              <a:spcAft>
                <a:spcPts val="1200"/>
              </a:spcAft>
            </a:pPr>
            <a:r>
              <a:rPr lang="en-US" sz="2000" dirty="0" smtClean="0"/>
              <a:t>The </a:t>
            </a:r>
            <a:r>
              <a:rPr lang="en-US" sz="2000" dirty="0"/>
              <a:t>header bar </a:t>
            </a:r>
            <a:r>
              <a:rPr lang="en-US" sz="2000" dirty="0" smtClean="0"/>
              <a:t>will </a:t>
            </a:r>
            <a:r>
              <a:rPr lang="en-US" sz="2000" dirty="0"/>
              <a:t>not include the MS-SHARE logo or the words “multiple sclerosis or “MS”.  It </a:t>
            </a:r>
            <a:r>
              <a:rPr lang="en-US" sz="2000" dirty="0" smtClean="0"/>
              <a:t>will </a:t>
            </a:r>
            <a:r>
              <a:rPr lang="en-US" sz="2000" dirty="0"/>
              <a:t>include the Sutter Health </a:t>
            </a:r>
            <a:r>
              <a:rPr lang="en-US" sz="2000" dirty="0" smtClean="0"/>
              <a:t>logo.</a:t>
            </a:r>
          </a:p>
          <a:p>
            <a:pPr>
              <a:spcBef>
                <a:spcPts val="0"/>
              </a:spcBef>
              <a:spcAft>
                <a:spcPts val="1200"/>
              </a:spcAft>
            </a:pPr>
            <a:r>
              <a:rPr lang="en-US" sz="2000" dirty="0" smtClean="0"/>
              <a:t>A </a:t>
            </a:r>
            <a:r>
              <a:rPr lang="en-US" sz="2000" dirty="0"/>
              <a:t>progress bar </a:t>
            </a:r>
            <a:r>
              <a:rPr lang="en-US" sz="2000" dirty="0" smtClean="0"/>
              <a:t>will </a:t>
            </a:r>
            <a:r>
              <a:rPr lang="en-US" sz="2000" dirty="0"/>
              <a:t>be included, especially as the patient may need to stop and restart the questionnaire over multiple sessions before it is complete.  The progress bar allows them to see how much </a:t>
            </a:r>
            <a:r>
              <a:rPr lang="en-US" sz="2000" dirty="0" smtClean="0"/>
              <a:t>remains.</a:t>
            </a:r>
          </a:p>
        </p:txBody>
      </p:sp>
    </p:spTree>
    <p:extLst>
      <p:ext uri="{BB962C8B-B14F-4D97-AF65-F5344CB8AC3E}">
        <p14:creationId xmlns:p14="http://schemas.microsoft.com/office/powerpoint/2010/main" val="281230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698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87229" y="6170358"/>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6" name="Rectangle 5"/>
          <p:cNvSpPr/>
          <p:nvPr/>
        </p:nvSpPr>
        <p:spPr>
          <a:xfrm>
            <a:off x="5593317" y="6170358"/>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7" name="Rectangle 6"/>
          <p:cNvSpPr/>
          <p:nvPr/>
        </p:nvSpPr>
        <p:spPr>
          <a:xfrm>
            <a:off x="1581141" y="6170358"/>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
        <p:nvSpPr>
          <p:cNvPr id="5" name="Rectangle 4"/>
          <p:cNvSpPr/>
          <p:nvPr/>
        </p:nvSpPr>
        <p:spPr>
          <a:xfrm>
            <a:off x="457200" y="358588"/>
            <a:ext cx="7736541" cy="268941"/>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100000" t="100000"/>
            </a:path>
            <a:tileRect r="-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11" idx="1"/>
          </p:cNvCxnSpPr>
          <p:nvPr/>
        </p:nvCxnSpPr>
        <p:spPr>
          <a:xfrm flipH="1" flipV="1">
            <a:off x="7279341" y="710916"/>
            <a:ext cx="563782" cy="26175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843123" y="788006"/>
            <a:ext cx="1344706" cy="369332"/>
          </a:xfrm>
          <a:prstGeom prst="rect">
            <a:avLst/>
          </a:prstGeom>
          <a:noFill/>
        </p:spPr>
        <p:txBody>
          <a:bodyPr wrap="square" rtlCol="0">
            <a:spAutoFit/>
          </a:bodyPr>
          <a:lstStyle/>
          <a:p>
            <a:r>
              <a:rPr lang="en-US" dirty="0" smtClean="0"/>
              <a:t>Status Bar</a:t>
            </a:r>
            <a:endParaRPr lang="en-US" dirty="0"/>
          </a:p>
        </p:txBody>
      </p:sp>
      <p:sp>
        <p:nvSpPr>
          <p:cNvPr id="12" name="Content Placeholder 2"/>
          <p:cNvSpPr>
            <a:spLocks noGrp="1"/>
          </p:cNvSpPr>
          <p:nvPr>
            <p:ph idx="1"/>
          </p:nvPr>
        </p:nvSpPr>
        <p:spPr>
          <a:xfrm>
            <a:off x="457200" y="1157339"/>
            <a:ext cx="8229600" cy="4599994"/>
          </a:xfrm>
        </p:spPr>
        <p:txBody>
          <a:bodyPr>
            <a:normAutofit/>
          </a:bodyPr>
          <a:lstStyle/>
          <a:p>
            <a:pPr marL="0" indent="0">
              <a:buNone/>
            </a:pPr>
            <a:r>
              <a:rPr lang="en-US" sz="1600" b="1" dirty="0" smtClean="0"/>
              <a:t>The </a:t>
            </a:r>
            <a:r>
              <a:rPr lang="en-US" sz="1600" b="1" dirty="0"/>
              <a:t>first set of questions will ask about symptoms you might be experiencing. The experience of everyone with MS is different, and you may not experience all of the symptoms that we ask about. </a:t>
            </a:r>
          </a:p>
          <a:p>
            <a:pPr marL="0" indent="0">
              <a:buNone/>
            </a:pPr>
            <a:endParaRPr lang="en-US" sz="1600" b="1" dirty="0"/>
          </a:p>
          <a:p>
            <a:pPr marL="0" indent="0">
              <a:spcBef>
                <a:spcPts val="0"/>
              </a:spcBef>
              <a:spcAft>
                <a:spcPts val="1647"/>
              </a:spcAft>
              <a:buNone/>
            </a:pPr>
            <a:r>
              <a:rPr lang="en-US" sz="1600" b="1" dirty="0"/>
              <a:t>Please try your best to answer according to the choices available in each question. You may skip any questions you don’t wish to answer. However, we may not be able to calculate your EDSS score if there is missing information. </a:t>
            </a:r>
          </a:p>
          <a:p>
            <a:pPr marL="0" indent="0">
              <a:spcBef>
                <a:spcPts val="0"/>
              </a:spcBef>
              <a:spcAft>
                <a:spcPts val="1647"/>
              </a:spcAft>
              <a:buNone/>
            </a:pPr>
            <a:endParaRPr lang="en-US" sz="1464" b="1" dirty="0"/>
          </a:p>
          <a:p>
            <a:pPr marL="0" indent="0">
              <a:buNone/>
            </a:pPr>
            <a:r>
              <a:rPr lang="en-US" sz="1400" b="1" dirty="0" smtClean="0"/>
              <a:t>Which </a:t>
            </a:r>
            <a:r>
              <a:rPr lang="en-US" sz="1400" b="1" dirty="0"/>
              <a:t>of the following best describes your ability to walk?</a:t>
            </a:r>
          </a:p>
          <a:p>
            <a:pPr marL="0" indent="0">
              <a:buNone/>
            </a:pPr>
            <a:r>
              <a:rPr lang="en-US" sz="1400" dirty="0"/>
              <a:t/>
            </a:r>
            <a:br>
              <a:rPr lang="en-US" sz="1400" dirty="0"/>
            </a:br>
            <a:r>
              <a:rPr lang="en-US" sz="1400" dirty="0"/>
              <a:t>☐  I can walk without any problem</a:t>
            </a:r>
          </a:p>
          <a:p>
            <a:pPr marL="0" indent="0">
              <a:buNone/>
            </a:pPr>
            <a:r>
              <a:rPr lang="en-US" sz="1400" dirty="0"/>
              <a:t>☐  I have some difficulties with walking, but can walk without aid</a:t>
            </a:r>
          </a:p>
          <a:p>
            <a:pPr marL="0" indent="0">
              <a:buNone/>
            </a:pPr>
            <a:r>
              <a:rPr lang="en-US" sz="1400" dirty="0"/>
              <a:t>☐  I require a cane, crutch, or other aid to walk</a:t>
            </a:r>
          </a:p>
          <a:p>
            <a:pPr marL="0" indent="0">
              <a:buNone/>
            </a:pPr>
            <a:r>
              <a:rPr lang="en-US" sz="1400" dirty="0"/>
              <a:t>☐  I require a wheelchair for almost all activities</a:t>
            </a:r>
          </a:p>
          <a:p>
            <a:pPr marL="0" indent="0">
              <a:buNone/>
            </a:pPr>
            <a:r>
              <a:rPr lang="en-US" sz="1400" dirty="0"/>
              <a:t>☐  I am confined to bed most of the time</a:t>
            </a:r>
          </a:p>
          <a:p>
            <a:pPr marL="0" indent="0">
              <a:spcBef>
                <a:spcPts val="0"/>
              </a:spcBef>
              <a:spcAft>
                <a:spcPts val="1647"/>
              </a:spcAft>
              <a:buNone/>
            </a:pPr>
            <a:endParaRPr lang="en-US" sz="1464" b="1" dirty="0"/>
          </a:p>
        </p:txBody>
      </p:sp>
    </p:spTree>
    <p:extLst>
      <p:ext uri="{BB962C8B-B14F-4D97-AF65-F5344CB8AC3E}">
        <p14:creationId xmlns:p14="http://schemas.microsoft.com/office/powerpoint/2010/main" val="294778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698"/>
            <a:ext cx="8229600" cy="1143000"/>
          </a:xfrm>
        </p:spPr>
        <p:txBody>
          <a:bodyPr>
            <a:noAutofit/>
          </a:bodyPr>
          <a:lstStyle/>
          <a:p>
            <a:pPr lvl="0" algn="l"/>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600698"/>
            <a:ext cx="8229600" cy="5868687"/>
          </a:xfrm>
        </p:spPr>
        <p:txBody>
          <a:bodyPr>
            <a:normAutofit/>
          </a:bodyPr>
          <a:lstStyle/>
          <a:p>
            <a:pPr marL="0" indent="0">
              <a:buNone/>
            </a:pPr>
            <a:r>
              <a:rPr lang="en-US" sz="1400" b="1" dirty="0" smtClean="0"/>
              <a:t>How </a:t>
            </a:r>
            <a:r>
              <a:rPr lang="en-US" sz="1400" b="1" dirty="0"/>
              <a:t>far can you walk without needing to use an aid (cane, crutch, walker)?</a:t>
            </a:r>
            <a:endParaRPr lang="en-US" sz="1400" b="1" dirty="0" smtClean="0"/>
          </a:p>
          <a:p>
            <a:pPr marL="0" indent="0">
              <a:buNone/>
            </a:pPr>
            <a:endParaRPr lang="en-US" sz="1400" dirty="0"/>
          </a:p>
          <a:p>
            <a:pPr marL="0" indent="0">
              <a:buNone/>
            </a:pPr>
            <a:r>
              <a:rPr lang="en-US" sz="1400" dirty="0" smtClean="0"/>
              <a:t>☐  More than 1500 feet, 500 meters or about five football fields</a:t>
            </a:r>
          </a:p>
          <a:p>
            <a:pPr marL="0" indent="0">
              <a:buNone/>
            </a:pPr>
            <a:r>
              <a:rPr lang="en-US" sz="1400" dirty="0" smtClean="0"/>
              <a:t>☐  About 900 to 1500 feet, 300-5 meters or about 3 football fields</a:t>
            </a:r>
          </a:p>
          <a:p>
            <a:pPr marL="0" indent="0">
              <a:buNone/>
            </a:pPr>
            <a:r>
              <a:rPr lang="en-US" sz="1400" dirty="0" smtClean="0"/>
              <a:t>☐  About 600 to 899 feet, 200 meters or about 2 football fields</a:t>
            </a:r>
          </a:p>
          <a:p>
            <a:pPr marL="0" indent="0">
              <a:buNone/>
            </a:pPr>
            <a:r>
              <a:rPr lang="en-US" sz="1400" dirty="0" smtClean="0"/>
              <a:t>☐  About 300 to 599 feet, 100 meters or about 1 football field</a:t>
            </a:r>
          </a:p>
          <a:p>
            <a:pPr marL="0" indent="0">
              <a:buNone/>
            </a:pPr>
            <a:endParaRPr lang="en-US" dirty="0"/>
          </a:p>
        </p:txBody>
      </p:sp>
      <p:sp>
        <p:nvSpPr>
          <p:cNvPr id="4" name="Rectangle 3"/>
          <p:cNvSpPr/>
          <p:nvPr/>
        </p:nvSpPr>
        <p:spPr>
          <a:xfrm>
            <a:off x="3587229" y="6163723"/>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5" name="Rectangle 4"/>
          <p:cNvSpPr/>
          <p:nvPr/>
        </p:nvSpPr>
        <p:spPr>
          <a:xfrm>
            <a:off x="5593317" y="6163723"/>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6" name="Rectangle 5"/>
          <p:cNvSpPr/>
          <p:nvPr/>
        </p:nvSpPr>
        <p:spPr>
          <a:xfrm>
            <a:off x="1581141" y="6163723"/>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259460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41" y="651960"/>
            <a:ext cx="8229600" cy="937128"/>
          </a:xfrm>
        </p:spPr>
        <p:txBody>
          <a:bodyPr>
            <a:noAutofit/>
          </a:bodyPr>
          <a:lstStyle/>
          <a:p>
            <a:pPr lvl="0" algn="l"/>
            <a:r>
              <a:rPr lang="en-US" sz="1400" b="1" dirty="0" smtClean="0">
                <a:latin typeface="+mn-lt"/>
              </a:rPr>
              <a:t>When I use an aid (cane, crutch, walker), I can walk: </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1282449"/>
            <a:ext cx="8229600" cy="4525963"/>
          </a:xfrm>
        </p:spPr>
        <p:txBody>
          <a:bodyPr/>
          <a:lstStyle/>
          <a:p>
            <a:pPr>
              <a:buFont typeface="Wingdings" panose="05000000000000000000" pitchFamily="2" charset="2"/>
              <a:buChar char="q"/>
            </a:pPr>
            <a:r>
              <a:rPr lang="en-US" sz="1400" dirty="0" smtClean="0"/>
              <a:t>About 300 to 400 feet, 120 meters or about 1 football field</a:t>
            </a:r>
          </a:p>
          <a:p>
            <a:pPr>
              <a:buFont typeface="Wingdings" panose="05000000000000000000" pitchFamily="2" charset="2"/>
              <a:buChar char="q"/>
            </a:pPr>
            <a:r>
              <a:rPr lang="en-US" sz="1400" dirty="0" smtClean="0"/>
              <a:t>About 150 to 299 feet or 50 meters</a:t>
            </a:r>
          </a:p>
          <a:p>
            <a:pPr>
              <a:buFont typeface="Wingdings" panose="05000000000000000000" pitchFamily="2" charset="2"/>
              <a:buChar char="q"/>
            </a:pPr>
            <a:r>
              <a:rPr lang="en-US" sz="1400" dirty="0" smtClean="0"/>
              <a:t>About 50 to 149 feet or 20 meters</a:t>
            </a:r>
          </a:p>
          <a:p>
            <a:pPr>
              <a:buFont typeface="Wingdings" panose="05000000000000000000" pitchFamily="2" charset="2"/>
              <a:buChar char="q"/>
            </a:pPr>
            <a:r>
              <a:rPr lang="en-US" sz="1400" dirty="0" smtClean="0"/>
              <a:t>About 15 to 50 feet or 20 meters</a:t>
            </a:r>
          </a:p>
          <a:p>
            <a:pPr>
              <a:buFont typeface="Wingdings" panose="05000000000000000000" pitchFamily="2" charset="2"/>
              <a:buChar char="q"/>
            </a:pPr>
            <a:r>
              <a:rPr lang="en-US" sz="1400" dirty="0" smtClean="0"/>
              <a:t>Less than 15 feet or 5 meters</a:t>
            </a:r>
          </a:p>
          <a:p>
            <a:pPr marL="0" indent="0">
              <a:buNone/>
            </a:pPr>
            <a:endParaRPr lang="en-US" dirty="0"/>
          </a:p>
        </p:txBody>
      </p:sp>
      <p:sp>
        <p:nvSpPr>
          <p:cNvPr id="4" name="Rectangle 3"/>
          <p:cNvSpPr/>
          <p:nvPr/>
        </p:nvSpPr>
        <p:spPr>
          <a:xfrm>
            <a:off x="3587229" y="4170143"/>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5" name="Rectangle 4"/>
          <p:cNvSpPr/>
          <p:nvPr/>
        </p:nvSpPr>
        <p:spPr>
          <a:xfrm>
            <a:off x="5593317" y="4170143"/>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6" name="Rectangle 5"/>
          <p:cNvSpPr/>
          <p:nvPr/>
        </p:nvSpPr>
        <p:spPr>
          <a:xfrm>
            <a:off x="1581141" y="4170143"/>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65679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fontAlgn="ctr"/>
            <a:r>
              <a:rPr lang="en-US" sz="1400" b="1" dirty="0">
                <a:solidFill>
                  <a:srgbClr val="000000"/>
                </a:solidFill>
              </a:rPr>
              <a:t>When you move about, how often do you use any of the following?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1040132"/>
              </p:ext>
            </p:extLst>
          </p:nvPr>
        </p:nvGraphicFramePr>
        <p:xfrm>
          <a:off x="457200" y="1247575"/>
          <a:ext cx="7809517" cy="3706796"/>
        </p:xfrm>
        <a:graphic>
          <a:graphicData uri="http://schemas.openxmlformats.org/drawingml/2006/table">
            <a:tbl>
              <a:tblPr/>
              <a:tblGrid>
                <a:gridCol w="2473822"/>
                <a:gridCol w="1067139"/>
                <a:gridCol w="1067139"/>
                <a:gridCol w="1067139"/>
                <a:gridCol w="1067139"/>
                <a:gridCol w="1067139"/>
              </a:tblGrid>
              <a:tr h="1326058">
                <a:tc>
                  <a:txBody>
                    <a:bodyPr/>
                    <a:lstStyle/>
                    <a:p>
                      <a:pPr algn="l" fontAlgn="ctr"/>
                      <a:endParaRPr lang="en-US" sz="1400" b="0" i="0" u="none" strike="noStrike"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Never or rarely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dirty="0">
                          <a:solidFill>
                            <a:srgbClr val="000000"/>
                          </a:solidFill>
                          <a:effectLst/>
                          <a:latin typeface="+mn-lt"/>
                        </a:rPr>
                        <a:t>Sometimes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dirty="0">
                          <a:solidFill>
                            <a:srgbClr val="000000"/>
                          </a:solidFill>
                          <a:effectLst/>
                          <a:latin typeface="+mn-lt"/>
                        </a:rPr>
                        <a:t>Less than half the time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dirty="0">
                          <a:solidFill>
                            <a:srgbClr val="000000"/>
                          </a:solidFill>
                          <a:effectLst/>
                          <a:latin typeface="+mn-lt"/>
                        </a:rPr>
                        <a:t>More than half the time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dirty="0">
                          <a:solidFill>
                            <a:srgbClr val="000000"/>
                          </a:solidFill>
                          <a:effectLst/>
                          <a:latin typeface="+mn-lt"/>
                        </a:rPr>
                        <a:t>All the time or almost all of the time</a:t>
                      </a:r>
                    </a:p>
                  </a:txBody>
                  <a:tcPr marL="0" marR="0" marT="0" marB="0"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894319">
                <a:tc>
                  <a:txBody>
                    <a:bodyPr/>
                    <a:lstStyle/>
                    <a:p>
                      <a:pPr algn="l" fontAlgn="ctr"/>
                      <a:r>
                        <a:rPr lang="en-US" sz="1400" b="0" i="0" u="none" strike="noStrike" dirty="0" smtClean="0">
                          <a:solidFill>
                            <a:srgbClr val="000000"/>
                          </a:solidFill>
                          <a:effectLst/>
                          <a:latin typeface="+mn-lt"/>
                        </a:rPr>
                        <a:t>A </a:t>
                      </a:r>
                      <a:r>
                        <a:rPr lang="en-US" sz="1400" b="0" i="0" u="none" strike="noStrike" dirty="0">
                          <a:solidFill>
                            <a:srgbClr val="000000"/>
                          </a:solidFill>
                          <a:effectLst/>
                          <a:latin typeface="+mn-lt"/>
                        </a:rPr>
                        <a:t>cane, crutch, or someone to hold on to.</a:t>
                      </a:r>
                    </a:p>
                  </a:txBody>
                  <a:tcPr marL="30480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4319">
                <a:tc>
                  <a:txBody>
                    <a:bodyPr/>
                    <a:lstStyle/>
                    <a:p>
                      <a:pPr algn="l" fontAlgn="ctr"/>
                      <a:r>
                        <a:rPr lang="en-US" sz="1400" b="0" i="0" u="none" strike="noStrike" dirty="0" smtClean="0">
                          <a:solidFill>
                            <a:srgbClr val="000000"/>
                          </a:solidFill>
                          <a:effectLst/>
                          <a:latin typeface="+mn-lt"/>
                        </a:rPr>
                        <a:t>A </a:t>
                      </a:r>
                      <a:r>
                        <a:rPr lang="en-US" sz="1400" b="0" i="0" u="none" strike="noStrike" dirty="0">
                          <a:solidFill>
                            <a:srgbClr val="000000"/>
                          </a:solidFill>
                          <a:effectLst/>
                          <a:latin typeface="+mn-lt"/>
                        </a:rPr>
                        <a:t>walker or other bilateral support.</a:t>
                      </a:r>
                    </a:p>
                  </a:txBody>
                  <a:tcPr marL="30480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2100">
                <a:tc>
                  <a:txBody>
                    <a:bodyPr/>
                    <a:lstStyle/>
                    <a:p>
                      <a:pPr algn="l" fontAlgn="ctr"/>
                      <a:r>
                        <a:rPr lang="en-US" sz="1400" b="0" i="0" u="none" strike="noStrike" dirty="0" smtClean="0">
                          <a:solidFill>
                            <a:srgbClr val="000000"/>
                          </a:solidFill>
                          <a:effectLst/>
                          <a:latin typeface="+mn-lt"/>
                        </a:rPr>
                        <a:t>A </a:t>
                      </a:r>
                      <a:r>
                        <a:rPr lang="en-US" sz="1400" b="0" i="0" u="none" strike="noStrike" dirty="0">
                          <a:solidFill>
                            <a:srgbClr val="000000"/>
                          </a:solidFill>
                          <a:effectLst/>
                          <a:latin typeface="+mn-lt"/>
                        </a:rPr>
                        <a:t>wheel chair</a:t>
                      </a:r>
                    </a:p>
                  </a:txBody>
                  <a:tcPr marL="30480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 name="Rectangle 4"/>
          <p:cNvSpPr/>
          <p:nvPr/>
        </p:nvSpPr>
        <p:spPr>
          <a:xfrm>
            <a:off x="3587229" y="5817599"/>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6" name="Rectangle 5"/>
          <p:cNvSpPr/>
          <p:nvPr/>
        </p:nvSpPr>
        <p:spPr>
          <a:xfrm>
            <a:off x="5593317" y="5817599"/>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7" name="Rectangle 6"/>
          <p:cNvSpPr/>
          <p:nvPr/>
        </p:nvSpPr>
        <p:spPr>
          <a:xfrm>
            <a:off x="1581141" y="5792612"/>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796487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7535"/>
            <a:ext cx="8229600" cy="758465"/>
          </a:xfrm>
        </p:spPr>
        <p:txBody>
          <a:bodyPr>
            <a:noAutofit/>
          </a:bodyPr>
          <a:lstStyle/>
          <a:p>
            <a:pPr algn="l"/>
            <a:r>
              <a:rPr lang="en-US" sz="2400" b="1" dirty="0" smtClean="0"/>
              <a:t/>
            </a:r>
            <a:br>
              <a:rPr lang="en-US" sz="2400" b="1" dirty="0" smtClean="0"/>
            </a:br>
            <a:r>
              <a:rPr lang="en-US" sz="1400" b="1" dirty="0" smtClean="0"/>
              <a:t>Do you have trouble with any of the following due to your MS? Answer No or Yes.</a:t>
            </a:r>
            <a:r>
              <a:rPr lang="en-US" sz="1400" dirty="0" smtClean="0"/>
              <a:t/>
            </a:r>
            <a:br>
              <a:rPr lang="en-US" sz="1400" dirty="0" smtClean="0"/>
            </a:br>
            <a:endParaRPr lang="en-US" sz="1400" dirty="0"/>
          </a:p>
        </p:txBody>
      </p:sp>
      <p:sp>
        <p:nvSpPr>
          <p:cNvPr id="5" name="Content Placeholder 4"/>
          <p:cNvSpPr>
            <a:spLocks noGrp="1"/>
          </p:cNvSpPr>
          <p:nvPr>
            <p:ph idx="1"/>
          </p:nvPr>
        </p:nvSpPr>
        <p:spPr>
          <a:xfrm>
            <a:off x="457200" y="1205290"/>
            <a:ext cx="8229600" cy="4993531"/>
          </a:xfrm>
        </p:spPr>
        <p:txBody>
          <a:bodyPr>
            <a:normAutofit/>
          </a:bodyPr>
          <a:lstStyle/>
          <a:p>
            <a:pPr marL="0" lvl="0" indent="0">
              <a:buNone/>
            </a:pPr>
            <a:r>
              <a:rPr lang="en-US" sz="1400" dirty="0" smtClean="0"/>
              <a:t>a. Change </a:t>
            </a:r>
            <a:r>
              <a:rPr lang="en-US" sz="1400" dirty="0"/>
              <a:t>in feeling (e.g. tingling, numbness) in hands, feet, arms or legs?</a:t>
            </a:r>
          </a:p>
          <a:p>
            <a:pPr marL="0" indent="0">
              <a:buNone/>
            </a:pPr>
            <a:r>
              <a:rPr lang="en-US" sz="1400" dirty="0" smtClean="0"/>
              <a:t>☐ </a:t>
            </a:r>
            <a:r>
              <a:rPr lang="en-US" sz="1400" dirty="0"/>
              <a:t>No          </a:t>
            </a:r>
            <a:r>
              <a:rPr lang="en-US" sz="1400" dirty="0" smtClean="0"/>
              <a:t>☐ </a:t>
            </a:r>
            <a:r>
              <a:rPr lang="en-US" sz="1400" dirty="0"/>
              <a:t>Yes</a:t>
            </a:r>
          </a:p>
          <a:p>
            <a:pPr marL="0" indent="0">
              <a:buNone/>
            </a:pPr>
            <a:r>
              <a:rPr lang="en-US" sz="1400" dirty="0"/>
              <a:t> </a:t>
            </a:r>
          </a:p>
          <a:p>
            <a:pPr marL="0" lvl="0" indent="0">
              <a:buNone/>
            </a:pPr>
            <a:r>
              <a:rPr lang="en-US" sz="1400" dirty="0" smtClean="0"/>
              <a:t>b. Weakness </a:t>
            </a:r>
            <a:r>
              <a:rPr lang="en-US" sz="1400" dirty="0"/>
              <a:t>in arms or legs?</a:t>
            </a:r>
          </a:p>
          <a:p>
            <a:pPr marL="0" indent="0">
              <a:buNone/>
            </a:pPr>
            <a:r>
              <a:rPr lang="en-US" sz="1400" dirty="0" smtClean="0"/>
              <a:t>☐ </a:t>
            </a:r>
            <a:r>
              <a:rPr lang="en-US" sz="1400" dirty="0"/>
              <a:t>No          </a:t>
            </a:r>
            <a:r>
              <a:rPr lang="en-US" sz="1400" dirty="0" smtClean="0"/>
              <a:t>☐ </a:t>
            </a:r>
            <a:r>
              <a:rPr lang="en-US" sz="1400" dirty="0"/>
              <a:t>Yes</a:t>
            </a:r>
          </a:p>
          <a:p>
            <a:pPr marL="0" indent="0">
              <a:buNone/>
            </a:pPr>
            <a:r>
              <a:rPr lang="en-US" sz="1400" dirty="0"/>
              <a:t> </a:t>
            </a:r>
          </a:p>
          <a:p>
            <a:pPr marL="0" lvl="0" indent="0">
              <a:buNone/>
            </a:pPr>
            <a:r>
              <a:rPr lang="en-US" sz="1400" dirty="0" smtClean="0"/>
              <a:t>c. Spasms </a:t>
            </a:r>
            <a:r>
              <a:rPr lang="en-US" sz="1400" dirty="0"/>
              <a:t>(brief muscle contractions) or stiffness (spasticity) in arms or legs?</a:t>
            </a:r>
          </a:p>
          <a:p>
            <a:pPr marL="0" indent="0">
              <a:buNone/>
            </a:pPr>
            <a:r>
              <a:rPr lang="en-US" sz="1400" dirty="0" smtClean="0"/>
              <a:t>☐ </a:t>
            </a:r>
            <a:r>
              <a:rPr lang="en-US" sz="1400" dirty="0"/>
              <a:t>No          </a:t>
            </a:r>
            <a:r>
              <a:rPr lang="en-US" sz="1400" dirty="0" smtClean="0"/>
              <a:t>☐ </a:t>
            </a:r>
            <a:r>
              <a:rPr lang="en-US" sz="1400" dirty="0"/>
              <a:t>Yes</a:t>
            </a:r>
          </a:p>
          <a:p>
            <a:pPr marL="0" indent="0">
              <a:buNone/>
            </a:pPr>
            <a:r>
              <a:rPr lang="en-US" sz="1400" dirty="0"/>
              <a:t>  </a:t>
            </a:r>
          </a:p>
          <a:p>
            <a:pPr marL="0" lvl="0" indent="0">
              <a:buNone/>
            </a:pPr>
            <a:r>
              <a:rPr lang="en-US" sz="1400" dirty="0" smtClean="0"/>
              <a:t>d. Clumsiness </a:t>
            </a:r>
            <a:r>
              <a:rPr lang="en-US" sz="1400" dirty="0"/>
              <a:t>or tremors in arms or legs?</a:t>
            </a:r>
          </a:p>
          <a:p>
            <a:pPr marL="0" indent="0">
              <a:buNone/>
            </a:pPr>
            <a:r>
              <a:rPr lang="en-US" sz="1400" dirty="0" smtClean="0"/>
              <a:t>☐ </a:t>
            </a:r>
            <a:r>
              <a:rPr lang="en-US" sz="1400" dirty="0"/>
              <a:t>No          </a:t>
            </a:r>
            <a:r>
              <a:rPr lang="en-US" sz="1400" dirty="0" smtClean="0"/>
              <a:t>☐ Yes</a:t>
            </a:r>
          </a:p>
          <a:p>
            <a:pPr marL="0" lvl="0" indent="0">
              <a:buNone/>
            </a:pPr>
            <a:endParaRPr lang="en-US" sz="1400" dirty="0" smtClean="0"/>
          </a:p>
          <a:p>
            <a:pPr marL="0" lvl="0" indent="0">
              <a:buNone/>
            </a:pPr>
            <a:r>
              <a:rPr lang="en-US" sz="1400" dirty="0" smtClean="0"/>
              <a:t>e. Swaying or losing balance when sitting, standing, or walking?</a:t>
            </a:r>
          </a:p>
          <a:p>
            <a:pPr marL="0" indent="0">
              <a:buNone/>
            </a:pPr>
            <a:r>
              <a:rPr lang="en-US" sz="1400" dirty="0" smtClean="0"/>
              <a:t>☐ No          ☐ Yes</a:t>
            </a:r>
          </a:p>
          <a:p>
            <a:pPr marL="0" indent="0">
              <a:buNone/>
            </a:pPr>
            <a:endParaRPr lang="en-US" dirty="0"/>
          </a:p>
          <a:p>
            <a:pPr marL="0" indent="0">
              <a:buNone/>
            </a:pPr>
            <a:endParaRPr lang="en-US" dirty="0"/>
          </a:p>
          <a:p>
            <a:pPr marL="0" indent="0">
              <a:buNone/>
            </a:pPr>
            <a:endParaRPr lang="en-US" dirty="0"/>
          </a:p>
        </p:txBody>
      </p:sp>
      <p:sp>
        <p:nvSpPr>
          <p:cNvPr id="6" name="Rectangle 5"/>
          <p:cNvSpPr/>
          <p:nvPr/>
        </p:nvSpPr>
        <p:spPr>
          <a:xfrm>
            <a:off x="3587229" y="5920565"/>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7" name="Rectangle 6"/>
          <p:cNvSpPr/>
          <p:nvPr/>
        </p:nvSpPr>
        <p:spPr>
          <a:xfrm>
            <a:off x="5593317" y="5920565"/>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8" name="Rectangle 7"/>
          <p:cNvSpPr/>
          <p:nvPr/>
        </p:nvSpPr>
        <p:spPr>
          <a:xfrm>
            <a:off x="1672581" y="5920565"/>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112446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49238"/>
            <a:ext cx="8229600" cy="1143000"/>
          </a:xfrm>
        </p:spPr>
        <p:txBody>
          <a:bodyPr>
            <a:noAutofit/>
          </a:bodyPr>
          <a:lstStyle/>
          <a:p>
            <a:pPr algn="l"/>
            <a:r>
              <a:rPr lang="en-US" sz="1400" b="1" dirty="0" smtClean="0"/>
              <a:t>Do you have trouble with any of the following due to your MS? Answer No or Yes.</a:t>
            </a:r>
            <a:r>
              <a:rPr lang="en-US" sz="2800" dirty="0" smtClean="0"/>
              <a:t/>
            </a:r>
            <a:br>
              <a:rPr lang="en-US" sz="2800" dirty="0" smtClean="0"/>
            </a:br>
            <a:endParaRPr lang="en-US" sz="2800" dirty="0"/>
          </a:p>
        </p:txBody>
      </p:sp>
      <p:sp>
        <p:nvSpPr>
          <p:cNvPr id="5" name="Content Placeholder 4"/>
          <p:cNvSpPr>
            <a:spLocks noGrp="1"/>
          </p:cNvSpPr>
          <p:nvPr>
            <p:ph idx="1"/>
          </p:nvPr>
        </p:nvSpPr>
        <p:spPr>
          <a:xfrm>
            <a:off x="457200" y="1181100"/>
            <a:ext cx="8229600" cy="4525963"/>
          </a:xfrm>
        </p:spPr>
        <p:txBody>
          <a:bodyPr>
            <a:normAutofit/>
          </a:bodyPr>
          <a:lstStyle/>
          <a:p>
            <a:pPr marL="0" lvl="0" indent="0">
              <a:buNone/>
            </a:pPr>
            <a:r>
              <a:rPr lang="en-US" sz="1400" dirty="0"/>
              <a:t>f</a:t>
            </a:r>
            <a:r>
              <a:rPr lang="en-US" sz="1400" dirty="0" smtClean="0"/>
              <a:t>. Weakness </a:t>
            </a:r>
            <a:r>
              <a:rPr lang="en-US" sz="1400" dirty="0"/>
              <a:t>of muscles in your face?</a:t>
            </a:r>
          </a:p>
          <a:p>
            <a:pPr marL="0" indent="0">
              <a:buNone/>
            </a:pPr>
            <a:r>
              <a:rPr lang="en-US" sz="1400" dirty="0" smtClean="0"/>
              <a:t>☐</a:t>
            </a:r>
            <a:r>
              <a:rPr lang="en-US" sz="1400" baseline="-25000" dirty="0"/>
              <a:t> </a:t>
            </a:r>
            <a:r>
              <a:rPr lang="en-US" sz="1400" dirty="0" smtClean="0"/>
              <a:t>No          ☐ </a:t>
            </a:r>
            <a:r>
              <a:rPr lang="en-US" sz="1400" dirty="0"/>
              <a:t>Yes</a:t>
            </a:r>
          </a:p>
          <a:p>
            <a:pPr marL="0" lvl="0" indent="0">
              <a:buNone/>
            </a:pPr>
            <a:endParaRPr lang="en-US" sz="1400" dirty="0" smtClean="0"/>
          </a:p>
          <a:p>
            <a:pPr marL="0" lvl="0" indent="0">
              <a:buNone/>
            </a:pPr>
            <a:r>
              <a:rPr lang="en-US" sz="1400" dirty="0"/>
              <a:t>g</a:t>
            </a:r>
            <a:r>
              <a:rPr lang="en-US" sz="1400" dirty="0" smtClean="0"/>
              <a:t>. Numbness </a:t>
            </a:r>
            <a:r>
              <a:rPr lang="en-US" sz="1400" dirty="0"/>
              <a:t>in your face?</a:t>
            </a:r>
          </a:p>
          <a:p>
            <a:pPr marL="0" indent="0">
              <a:buNone/>
            </a:pPr>
            <a:r>
              <a:rPr lang="en-US" sz="1400" dirty="0" smtClean="0"/>
              <a:t>☐ </a:t>
            </a:r>
            <a:r>
              <a:rPr lang="en-US" sz="1400" dirty="0"/>
              <a:t>No          </a:t>
            </a:r>
            <a:r>
              <a:rPr lang="en-US" sz="1400" dirty="0" smtClean="0"/>
              <a:t>☐ </a:t>
            </a:r>
            <a:r>
              <a:rPr lang="en-US" sz="1400" dirty="0"/>
              <a:t>Yes</a:t>
            </a:r>
          </a:p>
          <a:p>
            <a:pPr marL="0" lvl="0" indent="0">
              <a:buNone/>
            </a:pPr>
            <a:endParaRPr lang="en-US" sz="1400" dirty="0" smtClean="0"/>
          </a:p>
          <a:p>
            <a:pPr marL="0" lvl="0" indent="0">
              <a:buNone/>
            </a:pPr>
            <a:r>
              <a:rPr lang="en-US" sz="1400" dirty="0"/>
              <a:t>h</a:t>
            </a:r>
            <a:r>
              <a:rPr lang="en-US" sz="1400" dirty="0" smtClean="0"/>
              <a:t>. Blurry </a:t>
            </a:r>
            <a:r>
              <a:rPr lang="en-US" sz="1400" dirty="0"/>
              <a:t>vision or blind spots? </a:t>
            </a:r>
          </a:p>
          <a:p>
            <a:pPr marL="0" indent="0">
              <a:buNone/>
            </a:pPr>
            <a:r>
              <a:rPr lang="en-US" sz="1400" dirty="0" smtClean="0"/>
              <a:t>☐ </a:t>
            </a:r>
            <a:r>
              <a:rPr lang="en-US" sz="1400" dirty="0"/>
              <a:t>No          </a:t>
            </a:r>
            <a:r>
              <a:rPr lang="en-US" sz="1400" dirty="0" smtClean="0"/>
              <a:t>☐ </a:t>
            </a:r>
            <a:r>
              <a:rPr lang="en-US" sz="1400" dirty="0"/>
              <a:t>Yes</a:t>
            </a:r>
          </a:p>
          <a:p>
            <a:pPr marL="0" lvl="0" indent="0">
              <a:buNone/>
            </a:pPr>
            <a:endParaRPr lang="en-US" sz="1400" dirty="0" smtClean="0"/>
          </a:p>
          <a:p>
            <a:pPr marL="0" lvl="0" indent="0">
              <a:buNone/>
            </a:pPr>
            <a:r>
              <a:rPr lang="en-US" sz="1400" dirty="0"/>
              <a:t>i</a:t>
            </a:r>
            <a:r>
              <a:rPr lang="en-US" sz="1400" dirty="0" smtClean="0"/>
              <a:t>. Double </a:t>
            </a:r>
            <a:r>
              <a:rPr lang="en-US" sz="1400" dirty="0"/>
              <a:t>vision?</a:t>
            </a:r>
          </a:p>
          <a:p>
            <a:pPr marL="0" indent="0">
              <a:buNone/>
            </a:pPr>
            <a:r>
              <a:rPr lang="en-US" sz="1400" dirty="0" smtClean="0"/>
              <a:t>☐ </a:t>
            </a:r>
            <a:r>
              <a:rPr lang="en-US" sz="1400" dirty="0"/>
              <a:t>No          </a:t>
            </a:r>
            <a:r>
              <a:rPr lang="en-US" sz="1400" dirty="0" smtClean="0"/>
              <a:t>☐ </a:t>
            </a:r>
            <a:r>
              <a:rPr lang="en-US" sz="1400" dirty="0"/>
              <a:t>Yes</a:t>
            </a:r>
          </a:p>
          <a:p>
            <a:pPr marL="0" indent="0">
              <a:buNone/>
            </a:pPr>
            <a:endParaRPr lang="en-US" dirty="0"/>
          </a:p>
        </p:txBody>
      </p:sp>
      <p:sp>
        <p:nvSpPr>
          <p:cNvPr id="7" name="Rectangle 6"/>
          <p:cNvSpPr/>
          <p:nvPr/>
        </p:nvSpPr>
        <p:spPr>
          <a:xfrm>
            <a:off x="3587229" y="5697472"/>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8" name="Rectangle 7"/>
          <p:cNvSpPr/>
          <p:nvPr/>
        </p:nvSpPr>
        <p:spPr>
          <a:xfrm>
            <a:off x="5593317" y="5697472"/>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6" name="Rectangle 5"/>
          <p:cNvSpPr/>
          <p:nvPr/>
        </p:nvSpPr>
        <p:spPr>
          <a:xfrm>
            <a:off x="1581141" y="5671702"/>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1289391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l"/>
            <a:r>
              <a:rPr lang="en-US" sz="1400" b="1" dirty="0" smtClean="0"/>
              <a:t>Do </a:t>
            </a:r>
            <a:r>
              <a:rPr lang="en-US" sz="1400" b="1" dirty="0"/>
              <a:t>you have trouble with any of the following due to your MS? Answer No or Yes.</a:t>
            </a:r>
            <a:r>
              <a:rPr lang="en-US" sz="1400" dirty="0" smtClean="0">
                <a:effectLst/>
              </a:rPr>
              <a:t> </a:t>
            </a:r>
            <a:endParaRPr lang="en-US" sz="1400" dirty="0"/>
          </a:p>
        </p:txBody>
      </p:sp>
      <p:sp>
        <p:nvSpPr>
          <p:cNvPr id="5" name="Content Placeholder 4"/>
          <p:cNvSpPr>
            <a:spLocks noGrp="1"/>
          </p:cNvSpPr>
          <p:nvPr>
            <p:ph idx="1"/>
          </p:nvPr>
        </p:nvSpPr>
        <p:spPr>
          <a:xfrm>
            <a:off x="457200" y="1247369"/>
            <a:ext cx="8229600" cy="4525963"/>
          </a:xfrm>
        </p:spPr>
        <p:txBody>
          <a:bodyPr/>
          <a:lstStyle/>
          <a:p>
            <a:pPr marL="0" lvl="0" indent="0">
              <a:buNone/>
            </a:pPr>
            <a:r>
              <a:rPr lang="en-US" sz="1400" dirty="0"/>
              <a:t>j</a:t>
            </a:r>
            <a:r>
              <a:rPr lang="en-US" sz="1400" dirty="0" smtClean="0"/>
              <a:t>. Problems </a:t>
            </a:r>
            <a:r>
              <a:rPr lang="en-US" sz="1400" dirty="0"/>
              <a:t>with voice?</a:t>
            </a:r>
          </a:p>
          <a:p>
            <a:pPr marL="0" indent="0">
              <a:buNone/>
            </a:pPr>
            <a:r>
              <a:rPr lang="en-US" sz="1400" dirty="0" smtClean="0"/>
              <a:t>☐ </a:t>
            </a:r>
            <a:r>
              <a:rPr lang="en-US" sz="1400" dirty="0"/>
              <a:t>No          </a:t>
            </a:r>
            <a:r>
              <a:rPr lang="en-US" sz="1400" dirty="0" smtClean="0"/>
              <a:t>☐</a:t>
            </a:r>
            <a:r>
              <a:rPr lang="en-US" sz="1400" baseline="-25000" dirty="0"/>
              <a:t> </a:t>
            </a:r>
            <a:r>
              <a:rPr lang="en-US" sz="1400" dirty="0" smtClean="0"/>
              <a:t>Yes</a:t>
            </a:r>
            <a:endParaRPr lang="en-US" sz="1400" dirty="0"/>
          </a:p>
          <a:p>
            <a:pPr marL="0" lvl="0" indent="0">
              <a:buNone/>
            </a:pPr>
            <a:endParaRPr lang="en-US" sz="1400" dirty="0" smtClean="0"/>
          </a:p>
          <a:p>
            <a:pPr marL="0" lvl="0" indent="0">
              <a:buNone/>
            </a:pPr>
            <a:r>
              <a:rPr lang="en-US" sz="1400" dirty="0"/>
              <a:t>k</a:t>
            </a:r>
            <a:r>
              <a:rPr lang="en-US" sz="1400" dirty="0" smtClean="0"/>
              <a:t>. Problems </a:t>
            </a:r>
            <a:r>
              <a:rPr lang="en-US" sz="1400" dirty="0"/>
              <a:t>with hearing?</a:t>
            </a:r>
          </a:p>
          <a:p>
            <a:pPr marL="0" indent="0">
              <a:buNone/>
            </a:pPr>
            <a:r>
              <a:rPr lang="en-US" sz="1400" dirty="0" smtClean="0"/>
              <a:t>☐ </a:t>
            </a:r>
            <a:r>
              <a:rPr lang="en-US" sz="1400" dirty="0"/>
              <a:t>No          </a:t>
            </a:r>
            <a:r>
              <a:rPr lang="en-US" sz="1400" dirty="0" smtClean="0"/>
              <a:t>☐ </a:t>
            </a:r>
            <a:r>
              <a:rPr lang="en-US" sz="1400" dirty="0"/>
              <a:t>Yes</a:t>
            </a:r>
          </a:p>
          <a:p>
            <a:pPr marL="0" lvl="0" indent="0">
              <a:buNone/>
            </a:pPr>
            <a:endParaRPr lang="en-US" sz="1400" dirty="0" smtClean="0"/>
          </a:p>
          <a:p>
            <a:pPr marL="0" lvl="0" indent="0">
              <a:buNone/>
            </a:pPr>
            <a:r>
              <a:rPr lang="en-US" sz="1400" dirty="0"/>
              <a:t>l</a:t>
            </a:r>
            <a:r>
              <a:rPr lang="en-US" sz="1400" dirty="0" smtClean="0"/>
              <a:t>. Problems </a:t>
            </a:r>
            <a:r>
              <a:rPr lang="en-US" sz="1400" dirty="0"/>
              <a:t>with swallowing?</a:t>
            </a:r>
          </a:p>
          <a:p>
            <a:pPr marL="0" indent="0">
              <a:buNone/>
            </a:pPr>
            <a:r>
              <a:rPr lang="en-US" sz="1400" dirty="0" smtClean="0"/>
              <a:t>☐ </a:t>
            </a:r>
            <a:r>
              <a:rPr lang="en-US" sz="1400" dirty="0"/>
              <a:t>No          </a:t>
            </a:r>
            <a:r>
              <a:rPr lang="en-US" sz="1400" dirty="0" smtClean="0"/>
              <a:t>☐ </a:t>
            </a:r>
            <a:r>
              <a:rPr lang="en-US" sz="1400" dirty="0"/>
              <a:t>Yes</a:t>
            </a:r>
          </a:p>
          <a:p>
            <a:pPr marL="0" indent="0">
              <a:buNone/>
            </a:pPr>
            <a:endParaRPr lang="en-US" dirty="0"/>
          </a:p>
        </p:txBody>
      </p:sp>
      <p:sp>
        <p:nvSpPr>
          <p:cNvPr id="6" name="Rectangle 5"/>
          <p:cNvSpPr/>
          <p:nvPr/>
        </p:nvSpPr>
        <p:spPr>
          <a:xfrm>
            <a:off x="3587229" y="5388574"/>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7" name="Rectangle 6"/>
          <p:cNvSpPr/>
          <p:nvPr/>
        </p:nvSpPr>
        <p:spPr>
          <a:xfrm>
            <a:off x="5593317" y="5388574"/>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8" name="Rectangle 7"/>
          <p:cNvSpPr/>
          <p:nvPr/>
        </p:nvSpPr>
        <p:spPr>
          <a:xfrm>
            <a:off x="1581141" y="536358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312804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l"/>
            <a:r>
              <a:rPr lang="en-US" sz="1400" b="1" dirty="0" smtClean="0"/>
              <a:t>Do you have trouble with any of the following due to your MS? Answer No or Yes.</a:t>
            </a:r>
            <a:r>
              <a:rPr lang="en-US" sz="1400" dirty="0" smtClean="0">
                <a:effectLst/>
              </a:rPr>
              <a:t> </a:t>
            </a:r>
            <a:endParaRPr lang="en-US" sz="1400" dirty="0"/>
          </a:p>
        </p:txBody>
      </p:sp>
      <p:sp>
        <p:nvSpPr>
          <p:cNvPr id="5" name="Content Placeholder 4"/>
          <p:cNvSpPr>
            <a:spLocks noGrp="1"/>
          </p:cNvSpPr>
          <p:nvPr>
            <p:ph idx="1"/>
          </p:nvPr>
        </p:nvSpPr>
        <p:spPr>
          <a:xfrm>
            <a:off x="457200" y="1358900"/>
            <a:ext cx="8229600" cy="4525963"/>
          </a:xfrm>
        </p:spPr>
        <p:txBody>
          <a:bodyPr>
            <a:normAutofit/>
          </a:bodyPr>
          <a:lstStyle/>
          <a:p>
            <a:pPr marL="0" lvl="0" indent="0">
              <a:buNone/>
            </a:pPr>
            <a:r>
              <a:rPr lang="en-US" sz="1400" dirty="0"/>
              <a:t>m</a:t>
            </a:r>
            <a:r>
              <a:rPr lang="en-US" sz="1400" dirty="0" smtClean="0"/>
              <a:t>. Constipation </a:t>
            </a:r>
            <a:r>
              <a:rPr lang="en-US" sz="1400" dirty="0"/>
              <a:t>or loss of bowel control?</a:t>
            </a:r>
          </a:p>
          <a:p>
            <a:pPr marL="0" indent="0">
              <a:buNone/>
            </a:pPr>
            <a:r>
              <a:rPr lang="en-US" sz="1400" dirty="0"/>
              <a:t>☐ No          ☐ Yes</a:t>
            </a:r>
          </a:p>
          <a:p>
            <a:pPr marL="0" lvl="0" indent="0">
              <a:buNone/>
            </a:pPr>
            <a:endParaRPr lang="en-US" sz="1400" dirty="0" smtClean="0"/>
          </a:p>
          <a:p>
            <a:pPr marL="0" lvl="0" indent="0">
              <a:buNone/>
            </a:pPr>
            <a:r>
              <a:rPr lang="en-US" sz="1400" dirty="0"/>
              <a:t>n</a:t>
            </a:r>
            <a:r>
              <a:rPr lang="en-US" sz="1400" dirty="0" smtClean="0"/>
              <a:t>. Loss </a:t>
            </a:r>
            <a:r>
              <a:rPr lang="en-US" sz="1400" dirty="0"/>
              <a:t>of bladder control or leakage?</a:t>
            </a:r>
          </a:p>
          <a:p>
            <a:pPr marL="0" indent="0">
              <a:buNone/>
            </a:pPr>
            <a:r>
              <a:rPr lang="en-US" sz="1400" dirty="0"/>
              <a:t>☐ No          ☐ Yes</a:t>
            </a:r>
          </a:p>
          <a:p>
            <a:pPr marL="0" lvl="0" indent="0">
              <a:buNone/>
            </a:pPr>
            <a:endParaRPr lang="en-US" sz="1400" dirty="0" smtClean="0"/>
          </a:p>
          <a:p>
            <a:pPr marL="0" lvl="0" indent="0">
              <a:buNone/>
            </a:pPr>
            <a:r>
              <a:rPr lang="en-US" sz="1400" dirty="0"/>
              <a:t>o</a:t>
            </a:r>
            <a:r>
              <a:rPr lang="en-US" sz="1400" dirty="0" smtClean="0"/>
              <a:t>. Difficulty </a:t>
            </a:r>
            <a:r>
              <a:rPr lang="en-US" sz="1400" dirty="0"/>
              <a:t>starting to urinate? </a:t>
            </a:r>
          </a:p>
          <a:p>
            <a:pPr marL="0" indent="0">
              <a:buNone/>
            </a:pPr>
            <a:r>
              <a:rPr lang="en-US" sz="1400" dirty="0"/>
              <a:t>☐ No          ☐ Yes</a:t>
            </a:r>
          </a:p>
          <a:p>
            <a:pPr marL="0" lvl="0" indent="0">
              <a:buNone/>
            </a:pPr>
            <a:endParaRPr lang="en-US" sz="1400" dirty="0" smtClean="0"/>
          </a:p>
          <a:p>
            <a:pPr marL="0" lvl="0" indent="0">
              <a:buNone/>
            </a:pPr>
            <a:r>
              <a:rPr lang="en-US" sz="1400" dirty="0"/>
              <a:t>p</a:t>
            </a:r>
            <a:r>
              <a:rPr lang="en-US" sz="1400" dirty="0" smtClean="0"/>
              <a:t>. Concentration</a:t>
            </a:r>
            <a:r>
              <a:rPr lang="en-US" sz="1400" dirty="0"/>
              <a:t>, memory, or thinking problems?</a:t>
            </a:r>
          </a:p>
          <a:p>
            <a:pPr marL="0" indent="0">
              <a:buNone/>
            </a:pPr>
            <a:r>
              <a:rPr lang="en-US" sz="1400" dirty="0" smtClean="0"/>
              <a:t>☐ </a:t>
            </a:r>
            <a:r>
              <a:rPr lang="en-US" sz="1400" dirty="0"/>
              <a:t>No          </a:t>
            </a:r>
            <a:r>
              <a:rPr lang="en-US" sz="1400" dirty="0" smtClean="0"/>
              <a:t>☐ </a:t>
            </a:r>
            <a:r>
              <a:rPr lang="en-US" sz="1400" dirty="0"/>
              <a:t>Yes</a:t>
            </a:r>
          </a:p>
          <a:p>
            <a:pPr marL="0" indent="0">
              <a:buNone/>
            </a:pPr>
            <a:endParaRPr lang="en-US" dirty="0"/>
          </a:p>
        </p:txBody>
      </p:sp>
      <p:sp>
        <p:nvSpPr>
          <p:cNvPr id="6" name="Rectangle 5"/>
          <p:cNvSpPr/>
          <p:nvPr/>
        </p:nvSpPr>
        <p:spPr>
          <a:xfrm>
            <a:off x="3587229" y="5748955"/>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7" name="Rectangle 6"/>
          <p:cNvSpPr/>
          <p:nvPr/>
        </p:nvSpPr>
        <p:spPr>
          <a:xfrm>
            <a:off x="5593317" y="5748955"/>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8" name="Rectangle 7"/>
          <p:cNvSpPr/>
          <p:nvPr/>
        </p:nvSpPr>
        <p:spPr>
          <a:xfrm>
            <a:off x="1581141" y="5769688"/>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286538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2055"/>
            <a:ext cx="8229600" cy="1143000"/>
          </a:xfrm>
        </p:spPr>
        <p:txBody>
          <a:bodyPr>
            <a:noAutofit/>
          </a:bodyPr>
          <a:lstStyle/>
          <a:p>
            <a:pPr algn="l"/>
            <a:r>
              <a:rPr lang="en-US" sz="1400" b="1" i="0" dirty="0" smtClean="0">
                <a:solidFill>
                  <a:srgbClr val="000000"/>
                </a:solidFill>
                <a:ea typeface="Lucida Grande"/>
                <a:cs typeface="Lucida Grande"/>
              </a:rPr>
              <a:t>On an average day, check the answer that best describes your sensation (feeling, numbness, ability to sense touch or hot or cold) in your: </a:t>
            </a:r>
            <a:r>
              <a:rPr lang="en-US" sz="2800" b="0" i="0" dirty="0" smtClean="0">
                <a:solidFill>
                  <a:srgbClr val="000000"/>
                </a:solidFill>
                <a:ea typeface="Lucida Grande"/>
                <a:cs typeface="Lucida Grande"/>
              </a:rPr>
              <a:t/>
            </a:r>
            <a:br>
              <a:rPr lang="en-US" sz="2800" b="0" i="0" dirty="0" smtClean="0">
                <a:solidFill>
                  <a:srgbClr val="000000"/>
                </a:solidFill>
                <a:ea typeface="Lucida Grande"/>
                <a:cs typeface="Lucida Grande"/>
              </a:rPr>
            </a:br>
            <a:r>
              <a:rPr lang="en-US" sz="1600" b="0" i="0" dirty="0" smtClean="0">
                <a:solidFill>
                  <a:srgbClr val="000000"/>
                </a:solidFill>
                <a:latin typeface="Lucida Grande"/>
                <a:ea typeface="Lucida Grande"/>
                <a:cs typeface="Lucida Grande"/>
              </a:rPr>
              <a:t>(</a:t>
            </a:r>
            <a:r>
              <a:rPr lang="en-US" sz="1600" b="0" i="1" dirty="0" smtClean="0">
                <a:solidFill>
                  <a:srgbClr val="000000"/>
                </a:solidFill>
                <a:latin typeface="Lucida Grande"/>
                <a:ea typeface="Lucida Grande"/>
                <a:cs typeface="Lucida Grande"/>
              </a:rPr>
              <a:t>first time answering </a:t>
            </a:r>
            <a:r>
              <a:rPr lang="en-US" sz="1600" b="0" i="1" dirty="0" err="1" smtClean="0">
                <a:solidFill>
                  <a:srgbClr val="000000"/>
                </a:solidFill>
                <a:latin typeface="Lucida Grande"/>
                <a:ea typeface="Lucida Grande"/>
                <a:cs typeface="Lucida Grande"/>
              </a:rPr>
              <a:t>sx</a:t>
            </a:r>
            <a:r>
              <a:rPr lang="en-US" sz="1600" b="0" i="1" dirty="0" smtClean="0">
                <a:solidFill>
                  <a:srgbClr val="000000"/>
                </a:solidFill>
                <a:latin typeface="Lucida Grande"/>
                <a:ea typeface="Lucida Grande"/>
                <a:cs typeface="Lucida Grande"/>
              </a:rPr>
              <a:t> question)</a:t>
            </a:r>
            <a:endParaRPr lang="en-US" sz="1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0156339"/>
              </p:ext>
            </p:extLst>
          </p:nvPr>
        </p:nvGraphicFramePr>
        <p:xfrm>
          <a:off x="457200" y="1801205"/>
          <a:ext cx="8229601" cy="3637800"/>
        </p:xfrm>
        <a:graphic>
          <a:graphicData uri="http://schemas.openxmlformats.org/drawingml/2006/table">
            <a:tbl>
              <a:tblPr/>
              <a:tblGrid>
                <a:gridCol w="1876425"/>
                <a:gridCol w="1588294"/>
                <a:gridCol w="1588294"/>
                <a:gridCol w="1588294"/>
                <a:gridCol w="1588294"/>
              </a:tblGrid>
              <a:tr h="727560">
                <a:tc>
                  <a:txBody>
                    <a:bodyPr/>
                    <a:lstStyle/>
                    <a:p>
                      <a:pPr algn="l" fontAlgn="ctr"/>
                      <a:endParaRPr lang="en-US" sz="1400" b="1"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Feeling is good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Feeling is fair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Feeling is poor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Feeling is very poor or completely gone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727560">
                <a:tc>
                  <a:txBody>
                    <a:bodyPr/>
                    <a:lstStyle/>
                    <a:p>
                      <a:pPr algn="l" fontAlgn="ctr"/>
                      <a:r>
                        <a:rPr lang="en-US" sz="1400" b="0" i="0" u="none" strike="noStrike" dirty="0" smtClean="0">
                          <a:solidFill>
                            <a:srgbClr val="000000"/>
                          </a:solidFill>
                          <a:effectLst/>
                          <a:latin typeface="+mn-lt"/>
                        </a:rPr>
                        <a:t>Right </a:t>
                      </a:r>
                      <a:r>
                        <a:rPr lang="en-US" sz="1400" b="0" i="0" u="none" strike="noStrike" dirty="0">
                          <a:solidFill>
                            <a:srgbClr val="000000"/>
                          </a:solidFill>
                          <a:effectLst/>
                          <a:latin typeface="+mn-lt"/>
                        </a:rPr>
                        <a:t>hand or arm</a:t>
                      </a:r>
                    </a:p>
                  </a:txBody>
                  <a:tcPr marL="29003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560">
                <a:tc>
                  <a:txBody>
                    <a:bodyPr/>
                    <a:lstStyle/>
                    <a:p>
                      <a:pPr algn="l" fontAlgn="ctr"/>
                      <a:r>
                        <a:rPr lang="en-US" sz="1400" b="0" i="0" u="none" strike="noStrike" dirty="0" smtClean="0">
                          <a:solidFill>
                            <a:srgbClr val="000000"/>
                          </a:solidFill>
                          <a:effectLst/>
                          <a:latin typeface="+mn-lt"/>
                        </a:rPr>
                        <a:t>Left </a:t>
                      </a:r>
                      <a:r>
                        <a:rPr lang="en-US" sz="1400" b="0" i="0" u="none" strike="noStrike" dirty="0">
                          <a:solidFill>
                            <a:srgbClr val="000000"/>
                          </a:solidFill>
                          <a:effectLst/>
                          <a:latin typeface="+mn-lt"/>
                        </a:rPr>
                        <a:t>hand or arm</a:t>
                      </a:r>
                    </a:p>
                  </a:txBody>
                  <a:tcPr marL="29003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560">
                <a:tc>
                  <a:txBody>
                    <a:bodyPr/>
                    <a:lstStyle/>
                    <a:p>
                      <a:pPr algn="l" fontAlgn="ctr"/>
                      <a:r>
                        <a:rPr lang="en-US" sz="1400" b="0" i="0" u="none" strike="noStrike" dirty="0" smtClean="0">
                          <a:solidFill>
                            <a:srgbClr val="000000"/>
                          </a:solidFill>
                          <a:effectLst/>
                          <a:latin typeface="+mn-lt"/>
                        </a:rPr>
                        <a:t>Right </a:t>
                      </a:r>
                      <a:r>
                        <a:rPr lang="en-US" sz="1400" b="0" i="0" u="none" strike="noStrike" dirty="0">
                          <a:solidFill>
                            <a:srgbClr val="000000"/>
                          </a:solidFill>
                          <a:effectLst/>
                          <a:latin typeface="+mn-lt"/>
                        </a:rPr>
                        <a:t>foot or leg</a:t>
                      </a:r>
                    </a:p>
                  </a:txBody>
                  <a:tcPr marL="29003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560">
                <a:tc>
                  <a:txBody>
                    <a:bodyPr/>
                    <a:lstStyle/>
                    <a:p>
                      <a:pPr algn="l" fontAlgn="ctr"/>
                      <a:r>
                        <a:rPr lang="en-US" sz="1400" b="0" i="0" u="none" strike="noStrike" dirty="0" smtClean="0">
                          <a:solidFill>
                            <a:srgbClr val="000000"/>
                          </a:solidFill>
                          <a:effectLst/>
                          <a:latin typeface="+mn-lt"/>
                        </a:rPr>
                        <a:t>Left </a:t>
                      </a:r>
                      <a:r>
                        <a:rPr lang="en-US" sz="1400" b="0" i="0" u="none" strike="noStrike" dirty="0">
                          <a:solidFill>
                            <a:srgbClr val="000000"/>
                          </a:solidFill>
                          <a:effectLst/>
                          <a:latin typeface="+mn-lt"/>
                        </a:rPr>
                        <a:t>foot or leg</a:t>
                      </a:r>
                    </a:p>
                  </a:txBody>
                  <a:tcPr marL="29003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3587229" y="6143658"/>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6" name="Rectangle 5"/>
          <p:cNvSpPr/>
          <p:nvPr/>
        </p:nvSpPr>
        <p:spPr>
          <a:xfrm>
            <a:off x="5593317" y="6143658"/>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7" name="Rectangle 6"/>
          <p:cNvSpPr/>
          <p:nvPr/>
        </p:nvSpPr>
        <p:spPr>
          <a:xfrm>
            <a:off x="1581141" y="6143658"/>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160937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MS-SHARE Questionnaire</a:t>
            </a:r>
            <a:endParaRPr lang="en-US" dirty="0"/>
          </a:p>
        </p:txBody>
      </p:sp>
      <p:sp>
        <p:nvSpPr>
          <p:cNvPr id="3" name="Subtitle 2"/>
          <p:cNvSpPr>
            <a:spLocks noGrp="1"/>
          </p:cNvSpPr>
          <p:nvPr>
            <p:ph type="subTitle" idx="1"/>
          </p:nvPr>
        </p:nvSpPr>
        <p:spPr/>
        <p:txBody>
          <a:bodyPr/>
          <a:lstStyle/>
          <a:p>
            <a:r>
              <a:rPr lang="en-US" dirty="0" smtClean="0"/>
              <a:t>July 7, 2017</a:t>
            </a:r>
            <a:endParaRPr lang="en-US" dirty="0"/>
          </a:p>
        </p:txBody>
      </p:sp>
    </p:spTree>
    <p:extLst>
      <p:ext uri="{BB962C8B-B14F-4D97-AF65-F5344CB8AC3E}">
        <p14:creationId xmlns:p14="http://schemas.microsoft.com/office/powerpoint/2010/main" val="266527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80570"/>
            <a:ext cx="8229600" cy="1143000"/>
          </a:xfrm>
        </p:spPr>
        <p:txBody>
          <a:bodyPr>
            <a:noAutofit/>
          </a:bodyPr>
          <a:lstStyle/>
          <a:p>
            <a:pPr algn="l"/>
            <a:r>
              <a:rPr lang="en-US" sz="1400" b="1" i="0" dirty="0" smtClean="0">
                <a:solidFill>
                  <a:srgbClr val="000000"/>
                </a:solidFill>
                <a:ea typeface="Lucida Grande"/>
                <a:cs typeface="Lucida Grande"/>
              </a:rPr>
              <a:t>On an average day, check the answer that best describes your sensation (feeling, numbness, ability to sense touch or hot or cold) in your:</a:t>
            </a:r>
            <a:r>
              <a:rPr lang="en-US" sz="2800" b="0" i="0" dirty="0" smtClean="0">
                <a:solidFill>
                  <a:srgbClr val="000000"/>
                </a:solidFill>
                <a:ea typeface="Lucida Grande"/>
                <a:cs typeface="Lucida Grande"/>
              </a:rPr>
              <a:t/>
            </a:r>
            <a:br>
              <a:rPr lang="en-US" sz="2800" b="0" i="0" dirty="0" smtClean="0">
                <a:solidFill>
                  <a:srgbClr val="000000"/>
                </a:solidFill>
                <a:ea typeface="Lucida Grande"/>
                <a:cs typeface="Lucida Grande"/>
              </a:rPr>
            </a:br>
            <a:r>
              <a:rPr lang="en-US" sz="1600" b="0" i="0" dirty="0" smtClean="0">
                <a:solidFill>
                  <a:srgbClr val="000000"/>
                </a:solidFill>
                <a:latin typeface="Lucida Grande"/>
                <a:ea typeface="Lucida Grande"/>
                <a:cs typeface="Lucida Grande"/>
              </a:rPr>
              <a:t>(</a:t>
            </a:r>
            <a:r>
              <a:rPr lang="en-US" sz="1600" b="0" i="1" dirty="0" smtClean="0">
                <a:solidFill>
                  <a:srgbClr val="000000"/>
                </a:solidFill>
                <a:latin typeface="Lucida Grande"/>
                <a:ea typeface="Lucida Grande"/>
                <a:cs typeface="Lucida Grande"/>
              </a:rPr>
              <a:t>symptom follow-up)</a:t>
            </a:r>
            <a:r>
              <a:rPr lang="en-US" sz="1600" b="0" i="0" dirty="0" smtClean="0">
                <a:solidFill>
                  <a:srgbClr val="000000"/>
                </a:solidFill>
                <a:ea typeface="Lucida Grande"/>
                <a:cs typeface="Lucida Grande"/>
              </a:rPr>
              <a:t> </a:t>
            </a:r>
            <a:endParaRPr lang="en-US" sz="1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67427782"/>
              </p:ext>
            </p:extLst>
          </p:nvPr>
        </p:nvGraphicFramePr>
        <p:xfrm>
          <a:off x="291789" y="1738293"/>
          <a:ext cx="8395011" cy="3516844"/>
        </p:xfrm>
        <a:graphic>
          <a:graphicData uri="http://schemas.openxmlformats.org/drawingml/2006/table">
            <a:tbl>
              <a:tblPr/>
              <a:tblGrid>
                <a:gridCol w="2334271"/>
                <a:gridCol w="1212148"/>
                <a:gridCol w="1212148"/>
                <a:gridCol w="1212148"/>
                <a:gridCol w="1212148"/>
                <a:gridCol w="1212148"/>
              </a:tblGrid>
              <a:tr h="665851">
                <a:tc>
                  <a:txBody>
                    <a:bodyPr/>
                    <a:lstStyle/>
                    <a:p>
                      <a:pPr algn="l" fontAlgn="ctr"/>
                      <a:endParaRPr lang="en-US" sz="1400" b="1"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mn-lt"/>
                        </a:rPr>
                        <a:t>Feeling is very good – </a:t>
                      </a:r>
                    </a:p>
                    <a:p>
                      <a:pPr algn="ctr" fontAlgn="ctr"/>
                      <a:r>
                        <a:rPr lang="en-US" sz="1400" b="1" i="0" u="none" strike="noStrike" dirty="0">
                          <a:solidFill>
                            <a:srgbClr val="000000"/>
                          </a:solidFill>
                          <a:effectLst/>
                          <a:latin typeface="+mn-lt"/>
                        </a:rPr>
                        <a:t>no problems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1" i="0" u="none" strike="noStrike" dirty="0">
                          <a:solidFill>
                            <a:srgbClr val="000000"/>
                          </a:solidFill>
                          <a:effectLst/>
                          <a:latin typeface="+mn-lt"/>
                        </a:rPr>
                        <a:t>Feeling is good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1" i="0" u="none" strike="noStrike" dirty="0">
                          <a:solidFill>
                            <a:srgbClr val="000000"/>
                          </a:solidFill>
                          <a:effectLst/>
                          <a:latin typeface="+mn-lt"/>
                        </a:rPr>
                        <a:t>Feeling is fair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1" i="0" u="none" strike="noStrike" dirty="0">
                          <a:solidFill>
                            <a:srgbClr val="000000"/>
                          </a:solidFill>
                          <a:effectLst/>
                          <a:latin typeface="+mn-lt"/>
                        </a:rPr>
                        <a:t>Feeling is poor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1" i="0" u="none" strike="noStrike" dirty="0">
                          <a:solidFill>
                            <a:srgbClr val="000000"/>
                          </a:solidFill>
                          <a:effectLst/>
                          <a:latin typeface="+mn-lt"/>
                        </a:rPr>
                        <a:t>Feeling is very poor or completely gone</a:t>
                      </a:r>
                      <a:r>
                        <a:rPr lang="en-US" sz="1400" b="0" i="0" u="none" strike="noStrike" dirty="0">
                          <a:solidFill>
                            <a:srgbClr val="000000"/>
                          </a:solidFill>
                          <a:effectLst/>
                          <a:latin typeface="+mn-lt"/>
                        </a:rPr>
                        <a:t> </a:t>
                      </a:r>
                      <a:endParaRPr lang="en-US" sz="1400" b="1"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665851">
                <a:tc>
                  <a:txBody>
                    <a:bodyPr/>
                    <a:lstStyle/>
                    <a:p>
                      <a:pPr algn="l" fontAlgn="ctr"/>
                      <a:r>
                        <a:rPr lang="en-US" sz="1400" b="0" i="0" u="none" strike="noStrike">
                          <a:solidFill>
                            <a:srgbClr val="000000"/>
                          </a:solidFill>
                          <a:effectLst/>
                          <a:latin typeface="+mn-lt"/>
                        </a:rPr>
                        <a:t>a.     Right hand or arm</a:t>
                      </a:r>
                    </a:p>
                  </a:txBody>
                  <a:tcPr marL="29003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851">
                <a:tc>
                  <a:txBody>
                    <a:bodyPr/>
                    <a:lstStyle/>
                    <a:p>
                      <a:pPr algn="l" fontAlgn="ctr"/>
                      <a:r>
                        <a:rPr lang="en-US" sz="1400" b="0" i="0" u="none" strike="noStrike">
                          <a:solidFill>
                            <a:srgbClr val="000000"/>
                          </a:solidFill>
                          <a:effectLst/>
                          <a:latin typeface="+mn-lt"/>
                        </a:rPr>
                        <a:t>b.     Left hand or arm</a:t>
                      </a:r>
                    </a:p>
                  </a:txBody>
                  <a:tcPr marL="29003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851">
                <a:tc>
                  <a:txBody>
                    <a:bodyPr/>
                    <a:lstStyle/>
                    <a:p>
                      <a:pPr algn="l" fontAlgn="ctr"/>
                      <a:r>
                        <a:rPr lang="en-US" sz="1400" b="0" i="0" u="none" strike="noStrike" dirty="0">
                          <a:solidFill>
                            <a:srgbClr val="000000"/>
                          </a:solidFill>
                          <a:effectLst/>
                          <a:latin typeface="+mn-lt"/>
                        </a:rPr>
                        <a:t>c.     Right foot or leg</a:t>
                      </a:r>
                    </a:p>
                  </a:txBody>
                  <a:tcPr marL="29003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851">
                <a:tc>
                  <a:txBody>
                    <a:bodyPr/>
                    <a:lstStyle/>
                    <a:p>
                      <a:pPr algn="l" fontAlgn="ctr"/>
                      <a:r>
                        <a:rPr lang="en-US" sz="1400" b="0" i="0" u="none" strike="noStrike">
                          <a:solidFill>
                            <a:srgbClr val="000000"/>
                          </a:solidFill>
                          <a:effectLst/>
                          <a:latin typeface="+mn-lt"/>
                        </a:rPr>
                        <a:t>d.     Left foot or leg</a:t>
                      </a:r>
                    </a:p>
                  </a:txBody>
                  <a:tcPr marL="29003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3587229" y="6040692"/>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8" name="Rectangle 7"/>
          <p:cNvSpPr/>
          <p:nvPr/>
        </p:nvSpPr>
        <p:spPr>
          <a:xfrm>
            <a:off x="5593317" y="6040692"/>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9" name="Rectangle 8"/>
          <p:cNvSpPr/>
          <p:nvPr/>
        </p:nvSpPr>
        <p:spPr>
          <a:xfrm>
            <a:off x="1695441" y="6040692"/>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1003214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3869" y="490364"/>
            <a:ext cx="6172200" cy="857250"/>
          </a:xfrm>
        </p:spPr>
        <p:txBody>
          <a:bodyPr>
            <a:noAutofit/>
          </a:bodyPr>
          <a:lstStyle/>
          <a:p>
            <a:pPr algn="l"/>
            <a:r>
              <a:rPr lang="en-US" sz="1400" b="1" dirty="0">
                <a:solidFill>
                  <a:srgbClr val="000000"/>
                </a:solidFill>
                <a:latin typeface="+mn-lt"/>
              </a:rPr>
              <a:t>In general, how much strength do you have to raise each arm and leg in the air?</a:t>
            </a:r>
            <a:br>
              <a:rPr lang="en-US" sz="1400" b="1" dirty="0">
                <a:solidFill>
                  <a:srgbClr val="000000"/>
                </a:solidFill>
                <a:latin typeface="+mn-lt"/>
              </a:rPr>
            </a:br>
            <a:endParaRPr lang="en-US" sz="1400"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89940264"/>
              </p:ext>
            </p:extLst>
          </p:nvPr>
        </p:nvGraphicFramePr>
        <p:xfrm>
          <a:off x="693869" y="1179979"/>
          <a:ext cx="7535731" cy="2710930"/>
        </p:xfrm>
        <a:graphic>
          <a:graphicData uri="http://schemas.openxmlformats.org/drawingml/2006/table">
            <a:tbl>
              <a:tblPr/>
              <a:tblGrid>
                <a:gridCol w="1325431"/>
                <a:gridCol w="1242060"/>
                <a:gridCol w="1242060"/>
                <a:gridCol w="1242060"/>
                <a:gridCol w="1242060"/>
                <a:gridCol w="1242060"/>
              </a:tblGrid>
              <a:tr h="1261598">
                <a:tc>
                  <a:txBody>
                    <a:bodyPr/>
                    <a:lstStyle/>
                    <a:p>
                      <a:pPr algn="l" fontAlgn="ctr"/>
                      <a:endParaRPr lang="en-US" sz="1400" b="0" i="0" u="none" strike="noStrike"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I can easily raise </a:t>
                      </a:r>
                      <a:r>
                        <a:rPr lang="en-US" sz="1400" b="0" i="0" u="none" strike="noStrike" dirty="0" smtClean="0">
                          <a:solidFill>
                            <a:srgbClr val="000000"/>
                          </a:solidFill>
                          <a:effectLst/>
                          <a:latin typeface="+mn-lt"/>
                        </a:rPr>
                        <a:t>it and </a:t>
                      </a:r>
                      <a:r>
                        <a:rPr lang="en-US" sz="1400" b="0" i="0" u="none" strike="noStrike" dirty="0">
                          <a:solidFill>
                            <a:srgbClr val="000000"/>
                          </a:solidFill>
                          <a:effectLst/>
                          <a:latin typeface="+mn-lt"/>
                        </a:rPr>
                        <a:t>keep it raised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I have to make some effort </a:t>
                      </a:r>
                      <a:endParaRPr lang="en-US" sz="1400" b="0" i="0" u="none" strike="noStrike" dirty="0" smtClean="0">
                        <a:solidFill>
                          <a:srgbClr val="000000"/>
                        </a:solidFill>
                        <a:effectLst/>
                        <a:latin typeface="+mn-lt"/>
                      </a:endParaRPr>
                    </a:p>
                    <a:p>
                      <a:pPr algn="ctr" fontAlgn="ctr"/>
                      <a:r>
                        <a:rPr lang="en-US" sz="1400" b="0" i="0" u="none" strike="noStrike" dirty="0" smtClean="0">
                          <a:solidFill>
                            <a:srgbClr val="000000"/>
                          </a:solidFill>
                          <a:effectLst/>
                          <a:latin typeface="+mn-lt"/>
                        </a:rPr>
                        <a:t>to </a:t>
                      </a:r>
                      <a:r>
                        <a:rPr lang="en-US" sz="1400" b="0" i="0" u="none" strike="noStrike" dirty="0">
                          <a:solidFill>
                            <a:srgbClr val="000000"/>
                          </a:solidFill>
                          <a:effectLst/>
                          <a:latin typeface="+mn-lt"/>
                        </a:rPr>
                        <a:t>raise 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I can barely raise it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I can move it, but </a:t>
                      </a:r>
                      <a:r>
                        <a:rPr lang="en-US" sz="1400" b="0" i="0" u="none" strike="noStrike" dirty="0" smtClean="0">
                          <a:solidFill>
                            <a:srgbClr val="000000"/>
                          </a:solidFill>
                          <a:effectLst/>
                          <a:latin typeface="+mn-lt"/>
                        </a:rPr>
                        <a:t>I </a:t>
                      </a:r>
                      <a:r>
                        <a:rPr lang="en-US" sz="1400" b="0" i="0" u="none" strike="noStrike" dirty="0">
                          <a:solidFill>
                            <a:srgbClr val="000000"/>
                          </a:solidFill>
                          <a:effectLst/>
                          <a:latin typeface="+mn-lt"/>
                        </a:rPr>
                        <a:t>cannot raise it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I cannot move </a:t>
                      </a:r>
                      <a:endParaRPr lang="en-US" sz="1400" b="0" i="0" u="none" strike="noStrike" dirty="0" smtClean="0">
                        <a:solidFill>
                          <a:srgbClr val="000000"/>
                        </a:solidFill>
                        <a:effectLst/>
                        <a:latin typeface="+mn-lt"/>
                      </a:endParaRPr>
                    </a:p>
                    <a:p>
                      <a:pPr algn="ctr" fontAlgn="ctr"/>
                      <a:r>
                        <a:rPr lang="en-US" sz="1400" b="0" i="0" u="none" strike="noStrike" dirty="0" smtClean="0">
                          <a:solidFill>
                            <a:srgbClr val="000000"/>
                          </a:solidFill>
                          <a:effectLst/>
                          <a:latin typeface="+mn-lt"/>
                        </a:rPr>
                        <a:t>it </a:t>
                      </a:r>
                      <a:r>
                        <a:rPr lang="en-US" sz="1400" b="0" i="0" u="none" strike="noStrike" dirty="0">
                          <a:solidFill>
                            <a:srgbClr val="000000"/>
                          </a:solidFill>
                          <a:effectLst/>
                          <a:latin typeface="+mn-lt"/>
                        </a:rPr>
                        <a:t>at all </a:t>
                      </a:r>
                    </a:p>
                  </a:txBody>
                  <a:tcPr marL="0" marR="0" marT="0" marB="0"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362333">
                <a:tc>
                  <a:txBody>
                    <a:bodyPr/>
                    <a:lstStyle/>
                    <a:p>
                      <a:pPr algn="l" fontAlgn="ctr"/>
                      <a:r>
                        <a:rPr lang="en-US" sz="1400" b="0" i="0" u="none" strike="noStrike" dirty="0" smtClean="0">
                          <a:solidFill>
                            <a:srgbClr val="000000"/>
                          </a:solidFill>
                          <a:effectLst/>
                          <a:latin typeface="+mn-lt"/>
                        </a:rPr>
                        <a:t>Right </a:t>
                      </a:r>
                      <a:r>
                        <a:rPr lang="en-US" sz="1400" b="0" i="0" u="none" strike="noStrike" dirty="0">
                          <a:solidFill>
                            <a:srgbClr val="000000"/>
                          </a:solidFill>
                          <a:effectLst/>
                          <a:latin typeface="+mn-lt"/>
                        </a:rPr>
                        <a:t>Arm</a:t>
                      </a:r>
                    </a:p>
                  </a:txBody>
                  <a:tcPr marL="22860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333">
                <a:tc>
                  <a:txBody>
                    <a:bodyPr/>
                    <a:lstStyle/>
                    <a:p>
                      <a:pPr algn="l" fontAlgn="ctr"/>
                      <a:r>
                        <a:rPr lang="is-IS" sz="1400" b="0" i="0" u="none" strike="noStrike" dirty="0" smtClean="0">
                          <a:solidFill>
                            <a:srgbClr val="000000"/>
                          </a:solidFill>
                          <a:effectLst/>
                          <a:latin typeface="+mn-lt"/>
                        </a:rPr>
                        <a:t>Left </a:t>
                      </a:r>
                      <a:r>
                        <a:rPr lang="is-IS" sz="1400" b="0" i="0" u="none" strike="noStrike" dirty="0">
                          <a:solidFill>
                            <a:srgbClr val="000000"/>
                          </a:solidFill>
                          <a:effectLst/>
                          <a:latin typeface="+mn-lt"/>
                        </a:rPr>
                        <a:t>Arm</a:t>
                      </a:r>
                    </a:p>
                  </a:txBody>
                  <a:tcPr marL="22860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333">
                <a:tc>
                  <a:txBody>
                    <a:bodyPr/>
                    <a:lstStyle/>
                    <a:p>
                      <a:pPr algn="l" fontAlgn="ctr"/>
                      <a:r>
                        <a:rPr lang="en-US" sz="1400" b="0" i="0" u="none" strike="noStrike" dirty="0" smtClean="0">
                          <a:solidFill>
                            <a:srgbClr val="000000"/>
                          </a:solidFill>
                          <a:effectLst/>
                          <a:latin typeface="+mn-lt"/>
                        </a:rPr>
                        <a:t>Right </a:t>
                      </a:r>
                      <a:r>
                        <a:rPr lang="en-US" sz="1400" b="0" i="0" u="none" strike="noStrike" dirty="0">
                          <a:solidFill>
                            <a:srgbClr val="000000"/>
                          </a:solidFill>
                          <a:effectLst/>
                          <a:latin typeface="+mn-lt"/>
                        </a:rPr>
                        <a:t>Leg</a:t>
                      </a:r>
                    </a:p>
                  </a:txBody>
                  <a:tcPr marL="22860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333">
                <a:tc>
                  <a:txBody>
                    <a:bodyPr/>
                    <a:lstStyle/>
                    <a:p>
                      <a:pPr algn="l" fontAlgn="ctr"/>
                      <a:r>
                        <a:rPr lang="pl-PL" sz="1400" b="0" i="0" u="none" strike="noStrike" dirty="0" smtClean="0">
                          <a:solidFill>
                            <a:srgbClr val="000000"/>
                          </a:solidFill>
                          <a:effectLst/>
                          <a:latin typeface="+mn-lt"/>
                        </a:rPr>
                        <a:t>Left </a:t>
                      </a:r>
                      <a:r>
                        <a:rPr lang="pl-PL" sz="1400" b="0" i="0" u="none" strike="noStrike" dirty="0">
                          <a:solidFill>
                            <a:srgbClr val="000000"/>
                          </a:solidFill>
                          <a:effectLst/>
                          <a:latin typeface="+mn-lt"/>
                        </a:rPr>
                        <a:t>Leg</a:t>
                      </a:r>
                    </a:p>
                  </a:txBody>
                  <a:tcPr marL="22860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Rectangle 6"/>
          <p:cNvSpPr/>
          <p:nvPr/>
        </p:nvSpPr>
        <p:spPr>
          <a:xfrm>
            <a:off x="3833422" y="6232933"/>
            <a:ext cx="1016954" cy="4247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Stop and Save</a:t>
            </a:r>
          </a:p>
        </p:txBody>
      </p:sp>
      <p:sp>
        <p:nvSpPr>
          <p:cNvPr id="8" name="Rectangle 7"/>
          <p:cNvSpPr/>
          <p:nvPr/>
        </p:nvSpPr>
        <p:spPr>
          <a:xfrm>
            <a:off x="5337988" y="6232933"/>
            <a:ext cx="1016954" cy="4247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Next </a:t>
            </a:r>
            <a:r>
              <a:rPr lang="en-US" sz="1350" dirty="0">
                <a:sym typeface="Wingdings"/>
              </a:rPr>
              <a:t></a:t>
            </a:r>
            <a:endParaRPr lang="en-US" sz="1350" dirty="0"/>
          </a:p>
        </p:txBody>
      </p:sp>
      <p:sp>
        <p:nvSpPr>
          <p:cNvPr id="9" name="Rectangle 8"/>
          <p:cNvSpPr/>
          <p:nvPr/>
        </p:nvSpPr>
        <p:spPr>
          <a:xfrm>
            <a:off x="2328856" y="6232933"/>
            <a:ext cx="1016954" cy="4247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ym typeface="Wingdings" panose="05000000000000000000" pitchFamily="2" charset="2"/>
              </a:rPr>
              <a:t> </a:t>
            </a:r>
            <a:r>
              <a:rPr lang="en-US" sz="1350" dirty="0"/>
              <a:t>Back</a:t>
            </a:r>
          </a:p>
        </p:txBody>
      </p:sp>
    </p:spTree>
    <p:extLst>
      <p:ext uri="{BB962C8B-B14F-4D97-AF65-F5344CB8AC3E}">
        <p14:creationId xmlns:p14="http://schemas.microsoft.com/office/powerpoint/2010/main" val="3667375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671883"/>
            <a:ext cx="8229600" cy="1143000"/>
          </a:xfrm>
        </p:spPr>
        <p:txBody>
          <a:bodyPr>
            <a:noAutofit/>
          </a:bodyPr>
          <a:lstStyle/>
          <a:p>
            <a:pPr algn="l"/>
            <a:r>
              <a:rPr lang="en-US" sz="1400" b="1" dirty="0" smtClean="0">
                <a:solidFill>
                  <a:srgbClr val="000000"/>
                </a:solidFill>
                <a:latin typeface="+mn-lt"/>
              </a:rPr>
              <a:t>In </a:t>
            </a:r>
            <a:r>
              <a:rPr lang="en-US" sz="1400" b="1" dirty="0">
                <a:solidFill>
                  <a:srgbClr val="000000"/>
                </a:solidFill>
                <a:latin typeface="+mn-lt"/>
              </a:rPr>
              <a:t>general, do muscle spasms or stiffness make it hard for you to use your arms and legs?</a:t>
            </a:r>
            <a:r>
              <a:rPr lang="en-US" sz="2800" b="1" dirty="0">
                <a:solidFill>
                  <a:srgbClr val="000000"/>
                </a:solidFill>
              </a:rPr>
              <a:t/>
            </a:r>
            <a:br>
              <a:rPr lang="en-US" sz="2800" b="1" dirty="0">
                <a:solidFill>
                  <a:srgbClr val="000000"/>
                </a:solidFill>
              </a:rPr>
            </a:br>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94724143"/>
              </p:ext>
            </p:extLst>
          </p:nvPr>
        </p:nvGraphicFramePr>
        <p:xfrm>
          <a:off x="457199" y="1475855"/>
          <a:ext cx="8229600" cy="3883751"/>
        </p:xfrm>
        <a:graphic>
          <a:graphicData uri="http://schemas.openxmlformats.org/drawingml/2006/table">
            <a:tbl>
              <a:tblPr/>
              <a:tblGrid>
                <a:gridCol w="1722600"/>
                <a:gridCol w="1301400"/>
                <a:gridCol w="1301400"/>
                <a:gridCol w="1301400"/>
                <a:gridCol w="1301400"/>
                <a:gridCol w="1301400"/>
              </a:tblGrid>
              <a:tr h="909536">
                <a:tc rowSpan="2">
                  <a:txBody>
                    <a:bodyPr/>
                    <a:lstStyle/>
                    <a:p>
                      <a:pPr algn="l" fontAlgn="ct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1400" b="0" i="0" u="none" strike="noStrike" dirty="0">
                          <a:solidFill>
                            <a:srgbClr val="000000"/>
                          </a:solidFill>
                          <a:effectLst/>
                          <a:latin typeface="+mn-lt"/>
                        </a:rPr>
                        <a:t>I do not have stiffness or spasms.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gridSpan="4">
                  <a:txBody>
                    <a:bodyPr/>
                    <a:lstStyle/>
                    <a:p>
                      <a:pPr algn="ctr" fontAlgn="ctr"/>
                      <a:r>
                        <a:rPr lang="en-US" sz="1400" b="0" i="0" u="none" strike="noStrike" dirty="0">
                          <a:solidFill>
                            <a:srgbClr val="000000"/>
                          </a:solidFill>
                          <a:effectLst/>
                          <a:latin typeface="+mn-lt"/>
                        </a:rPr>
                        <a:t>Stiffness and spasms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079811">
                <a:tc vMerge="1">
                  <a:txBody>
                    <a:bodyPr/>
                    <a:lstStyle/>
                    <a:p>
                      <a:endParaRPr lang="en-US"/>
                    </a:p>
                  </a:txBody>
                  <a:tcPr/>
                </a:tc>
                <a:tc vMerge="1">
                  <a:txBody>
                    <a:bodyPr/>
                    <a:lstStyle/>
                    <a:p>
                      <a:endParaRPr lang="en-US"/>
                    </a:p>
                  </a:txBody>
                  <a:tcPr/>
                </a:tc>
                <a:tc>
                  <a:txBody>
                    <a:bodyPr/>
                    <a:lstStyle/>
                    <a:p>
                      <a:pPr algn="ctr" fontAlgn="ctr"/>
                      <a:r>
                        <a:rPr lang="en-US" sz="1400" b="0" i="0" u="none" strike="noStrike" dirty="0">
                          <a:solidFill>
                            <a:srgbClr val="000000"/>
                          </a:solidFill>
                          <a:effectLst/>
                          <a:latin typeface="+mn-lt"/>
                        </a:rPr>
                        <a:t>Rarely make it hard for me to </a:t>
                      </a:r>
                      <a:r>
                        <a:rPr lang="en-US" sz="1400" b="0" i="0" u="none" strike="noStrike" dirty="0" smtClean="0">
                          <a:solidFill>
                            <a:srgbClr val="000000"/>
                          </a:solidFill>
                          <a:effectLst/>
                          <a:latin typeface="+mn-lt"/>
                        </a:rPr>
                        <a:t>use my</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Sometimes make it hard for me to </a:t>
                      </a:r>
                      <a:r>
                        <a:rPr lang="en-US" sz="1400" b="0" i="0" u="none" strike="noStrike" dirty="0" smtClean="0">
                          <a:solidFill>
                            <a:srgbClr val="000000"/>
                          </a:solidFill>
                          <a:effectLst/>
                          <a:latin typeface="+mn-lt"/>
                        </a:rPr>
                        <a:t>use my</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Often make it hard for me to </a:t>
                      </a:r>
                      <a:r>
                        <a:rPr lang="en-US" sz="1400" b="0" i="0" u="none" strike="noStrike" dirty="0" smtClean="0">
                          <a:solidFill>
                            <a:srgbClr val="000000"/>
                          </a:solidFill>
                          <a:effectLst/>
                          <a:latin typeface="+mn-lt"/>
                        </a:rPr>
                        <a:t>use my</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Always make it hard for me to </a:t>
                      </a:r>
                      <a:r>
                        <a:rPr lang="en-US" sz="1400" b="0" i="0" u="none" strike="noStrike" dirty="0" smtClean="0">
                          <a:solidFill>
                            <a:srgbClr val="000000"/>
                          </a:solidFill>
                          <a:effectLst/>
                          <a:latin typeface="+mn-lt"/>
                        </a:rPr>
                        <a:t>use</a:t>
                      </a:r>
                      <a:r>
                        <a:rPr lang="en-US" sz="1400" b="0" i="0" u="none" strike="noStrike" baseline="0" dirty="0" smtClean="0">
                          <a:solidFill>
                            <a:srgbClr val="000000"/>
                          </a:solidFill>
                          <a:effectLst/>
                          <a:latin typeface="+mn-lt"/>
                        </a:rPr>
                        <a:t> my </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473601">
                <a:tc>
                  <a:txBody>
                    <a:bodyPr/>
                    <a:lstStyle/>
                    <a:p>
                      <a:pPr algn="l" fontAlgn="ctr"/>
                      <a:r>
                        <a:rPr lang="en-US" sz="1400" b="0" i="0" u="none" strike="noStrike" dirty="0" smtClean="0">
                          <a:solidFill>
                            <a:srgbClr val="000000"/>
                          </a:solidFill>
                          <a:effectLst/>
                          <a:latin typeface="+mn-lt"/>
                        </a:rPr>
                        <a:t>Right </a:t>
                      </a:r>
                      <a:r>
                        <a:rPr lang="en-US" sz="1400" b="0" i="0" u="none" strike="noStrike" dirty="0">
                          <a:solidFill>
                            <a:srgbClr val="000000"/>
                          </a:solidFill>
                          <a:effectLst/>
                          <a:latin typeface="+mn-lt"/>
                        </a:rPr>
                        <a:t>Arm</a:t>
                      </a:r>
                    </a:p>
                  </a:txBody>
                  <a:tcPr marL="30480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601">
                <a:tc>
                  <a:txBody>
                    <a:bodyPr/>
                    <a:lstStyle/>
                    <a:p>
                      <a:pPr algn="l" fontAlgn="ctr"/>
                      <a:r>
                        <a:rPr lang="is-IS" sz="1400" b="0" i="0" u="none" strike="noStrike" dirty="0" smtClean="0">
                          <a:solidFill>
                            <a:srgbClr val="000000"/>
                          </a:solidFill>
                          <a:effectLst/>
                          <a:latin typeface="+mn-lt"/>
                        </a:rPr>
                        <a:t>Left </a:t>
                      </a:r>
                      <a:r>
                        <a:rPr lang="is-IS" sz="1400" b="0" i="0" u="none" strike="noStrike" dirty="0">
                          <a:solidFill>
                            <a:srgbClr val="000000"/>
                          </a:solidFill>
                          <a:effectLst/>
                          <a:latin typeface="+mn-lt"/>
                        </a:rPr>
                        <a:t>Arm</a:t>
                      </a:r>
                    </a:p>
                  </a:txBody>
                  <a:tcPr marL="30480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601">
                <a:tc>
                  <a:txBody>
                    <a:bodyPr/>
                    <a:lstStyle/>
                    <a:p>
                      <a:pPr algn="l" fontAlgn="ctr"/>
                      <a:r>
                        <a:rPr lang="en-US" sz="1400" b="0" i="0" u="none" strike="noStrike" dirty="0" smtClean="0">
                          <a:solidFill>
                            <a:srgbClr val="000000"/>
                          </a:solidFill>
                          <a:effectLst/>
                          <a:latin typeface="+mn-lt"/>
                        </a:rPr>
                        <a:t>Right </a:t>
                      </a:r>
                      <a:r>
                        <a:rPr lang="en-US" sz="1400" b="0" i="0" u="none" strike="noStrike" dirty="0">
                          <a:solidFill>
                            <a:srgbClr val="000000"/>
                          </a:solidFill>
                          <a:effectLst/>
                          <a:latin typeface="+mn-lt"/>
                        </a:rPr>
                        <a:t>Leg</a:t>
                      </a:r>
                    </a:p>
                  </a:txBody>
                  <a:tcPr marL="30480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601">
                <a:tc>
                  <a:txBody>
                    <a:bodyPr/>
                    <a:lstStyle/>
                    <a:p>
                      <a:pPr algn="l" fontAlgn="ctr"/>
                      <a:r>
                        <a:rPr lang="pl-PL" sz="1400" b="0" i="0" u="none" strike="noStrike" dirty="0" smtClean="0">
                          <a:solidFill>
                            <a:srgbClr val="000000"/>
                          </a:solidFill>
                          <a:effectLst/>
                          <a:latin typeface="+mn-lt"/>
                        </a:rPr>
                        <a:t>Left </a:t>
                      </a:r>
                      <a:r>
                        <a:rPr lang="pl-PL" sz="1400" b="0" i="0" u="none" strike="noStrike" dirty="0">
                          <a:solidFill>
                            <a:srgbClr val="000000"/>
                          </a:solidFill>
                          <a:effectLst/>
                          <a:latin typeface="+mn-lt"/>
                        </a:rPr>
                        <a:t>Leg</a:t>
                      </a:r>
                    </a:p>
                  </a:txBody>
                  <a:tcPr marL="30480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3587229"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8" name="Rectangle 7"/>
          <p:cNvSpPr/>
          <p:nvPr/>
        </p:nvSpPr>
        <p:spPr>
          <a:xfrm>
            <a:off x="5593317"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9" name="Rectangle 8"/>
          <p:cNvSpPr/>
          <p:nvPr/>
        </p:nvSpPr>
        <p:spPr>
          <a:xfrm>
            <a:off x="1581141"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2715637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81050"/>
            <a:ext cx="8229600" cy="4525963"/>
          </a:xfrm>
        </p:spPr>
        <p:txBody>
          <a:bodyPr>
            <a:normAutofit/>
          </a:bodyPr>
          <a:lstStyle/>
          <a:p>
            <a:pPr marL="0" indent="0">
              <a:buNone/>
            </a:pPr>
            <a:r>
              <a:rPr lang="en-US" sz="1400" b="1" dirty="0"/>
              <a:t>In general, how is your</a:t>
            </a:r>
            <a:r>
              <a:rPr lang="en-US" sz="1400" dirty="0"/>
              <a:t> </a:t>
            </a:r>
            <a:r>
              <a:rPr lang="en-US" sz="1400" b="1" dirty="0"/>
              <a:t>balance when walking?  </a:t>
            </a:r>
            <a:endParaRPr lang="en-US" sz="1400" dirty="0"/>
          </a:p>
          <a:p>
            <a:pPr>
              <a:spcBef>
                <a:spcPts val="1200"/>
              </a:spcBef>
              <a:buFont typeface="Wingdings" panose="05000000000000000000" pitchFamily="2" charset="2"/>
              <a:buChar char="q"/>
            </a:pPr>
            <a:r>
              <a:rPr lang="en-US" sz="1400" dirty="0" smtClean="0"/>
              <a:t>Very </a:t>
            </a:r>
            <a:r>
              <a:rPr lang="en-US" sz="1400" dirty="0"/>
              <a:t>good. I never or rarely lose my balance</a:t>
            </a:r>
            <a:r>
              <a:rPr lang="en-US" sz="1400" dirty="0" smtClean="0"/>
              <a:t>.</a:t>
            </a:r>
            <a:endParaRPr lang="en-US" sz="1400" dirty="0"/>
          </a:p>
          <a:p>
            <a:pPr>
              <a:spcBef>
                <a:spcPts val="1200"/>
              </a:spcBef>
              <a:buFont typeface="Wingdings" panose="05000000000000000000" pitchFamily="2" charset="2"/>
              <a:buChar char="q"/>
            </a:pPr>
            <a:r>
              <a:rPr lang="en-US" sz="1400" dirty="0" smtClean="0"/>
              <a:t>Good</a:t>
            </a:r>
            <a:r>
              <a:rPr lang="en-US" sz="1400" dirty="0"/>
              <a:t>. I sometimes lose my balance or sway when my eyes are closed.</a:t>
            </a:r>
          </a:p>
          <a:p>
            <a:pPr>
              <a:spcBef>
                <a:spcPts val="1200"/>
              </a:spcBef>
              <a:buFont typeface="Wingdings" panose="05000000000000000000" pitchFamily="2" charset="2"/>
              <a:buChar char="q"/>
            </a:pPr>
            <a:r>
              <a:rPr lang="en-US" sz="1400" dirty="0" smtClean="0"/>
              <a:t>Poor</a:t>
            </a:r>
            <a:r>
              <a:rPr lang="en-US" sz="1400" dirty="0"/>
              <a:t>. I often lose my balance or I sway, even when my eyes are open.</a:t>
            </a:r>
          </a:p>
          <a:p>
            <a:pPr>
              <a:spcBef>
                <a:spcPts val="1200"/>
              </a:spcBef>
              <a:buFont typeface="Wingdings" panose="05000000000000000000" pitchFamily="2" charset="2"/>
              <a:buChar char="q"/>
            </a:pPr>
            <a:r>
              <a:rPr lang="en-US" sz="1400" dirty="0" smtClean="0"/>
              <a:t>Very </a:t>
            </a:r>
            <a:r>
              <a:rPr lang="en-US" sz="1400" dirty="0"/>
              <a:t>poor. I almost always or always lose my balance.</a:t>
            </a:r>
          </a:p>
          <a:p>
            <a:pPr marL="0" indent="0">
              <a:buNone/>
            </a:pPr>
            <a:endParaRPr lang="en-US" dirty="0"/>
          </a:p>
        </p:txBody>
      </p:sp>
      <p:sp>
        <p:nvSpPr>
          <p:cNvPr id="6" name="Rectangle 5"/>
          <p:cNvSpPr/>
          <p:nvPr/>
        </p:nvSpPr>
        <p:spPr>
          <a:xfrm>
            <a:off x="3587229" y="6131364"/>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7" name="Rectangle 6"/>
          <p:cNvSpPr/>
          <p:nvPr/>
        </p:nvSpPr>
        <p:spPr>
          <a:xfrm>
            <a:off x="5593317" y="6131364"/>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8" name="Rectangle 7"/>
          <p:cNvSpPr/>
          <p:nvPr/>
        </p:nvSpPr>
        <p:spPr>
          <a:xfrm>
            <a:off x="1581141" y="6131364"/>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1661620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7556"/>
            <a:ext cx="8229600" cy="1143000"/>
          </a:xfrm>
        </p:spPr>
        <p:txBody>
          <a:bodyPr>
            <a:normAutofit/>
          </a:bodyPr>
          <a:lstStyle/>
          <a:p>
            <a:pPr algn="l"/>
            <a:r>
              <a:rPr lang="en-US" sz="1400" b="1" dirty="0" smtClean="0"/>
              <a:t>In general, how is your</a:t>
            </a:r>
            <a:r>
              <a:rPr lang="en-US" sz="1400" dirty="0"/>
              <a:t> </a:t>
            </a:r>
            <a:r>
              <a:rPr lang="en-US" sz="1400" b="1" dirty="0" smtClean="0"/>
              <a:t>balance </a:t>
            </a:r>
            <a:r>
              <a:rPr lang="en-US" sz="1400" b="1" dirty="0"/>
              <a:t>when walking?</a:t>
            </a:r>
            <a:r>
              <a:rPr lang="en-US" sz="2800" dirty="0"/>
              <a:t/>
            </a:r>
            <a:br>
              <a:rPr lang="en-US" sz="2800" dirty="0"/>
            </a:br>
            <a:endParaRPr lang="en-US" sz="2800" dirty="0"/>
          </a:p>
        </p:txBody>
      </p:sp>
      <p:sp>
        <p:nvSpPr>
          <p:cNvPr id="5" name="Content Placeholder 4"/>
          <p:cNvSpPr>
            <a:spLocks noGrp="1"/>
          </p:cNvSpPr>
          <p:nvPr>
            <p:ph idx="1"/>
          </p:nvPr>
        </p:nvSpPr>
        <p:spPr>
          <a:xfrm>
            <a:off x="457200" y="1238250"/>
            <a:ext cx="8229600" cy="4525963"/>
          </a:xfrm>
        </p:spPr>
        <p:txBody>
          <a:bodyPr>
            <a:normAutofit/>
          </a:bodyPr>
          <a:lstStyle/>
          <a:p>
            <a:pPr>
              <a:spcBef>
                <a:spcPts val="1200"/>
              </a:spcBef>
              <a:buFont typeface="Wingdings" panose="05000000000000000000" pitchFamily="2" charset="2"/>
              <a:buChar char="q"/>
            </a:pPr>
            <a:r>
              <a:rPr lang="en-US" sz="1400" dirty="0" smtClean="0"/>
              <a:t>I can easily walk a straight line</a:t>
            </a:r>
          </a:p>
          <a:p>
            <a:pPr>
              <a:spcBef>
                <a:spcPts val="1200"/>
              </a:spcBef>
              <a:buFont typeface="Wingdings" panose="05000000000000000000" pitchFamily="2" charset="2"/>
              <a:buChar char="q"/>
            </a:pPr>
            <a:r>
              <a:rPr lang="en-US" sz="1400" dirty="0" smtClean="0"/>
              <a:t>I occasionally lose my balance </a:t>
            </a:r>
          </a:p>
          <a:p>
            <a:pPr>
              <a:spcBef>
                <a:spcPts val="1200"/>
              </a:spcBef>
              <a:buFont typeface="Wingdings" panose="05000000000000000000" pitchFamily="2" charset="2"/>
              <a:buChar char="q"/>
            </a:pPr>
            <a:r>
              <a:rPr lang="en-US" sz="1400" dirty="0" smtClean="0"/>
              <a:t>I usually have to concentrate to keep my balance</a:t>
            </a:r>
          </a:p>
          <a:p>
            <a:pPr>
              <a:spcBef>
                <a:spcPts val="1200"/>
              </a:spcBef>
              <a:buFont typeface="Wingdings" panose="05000000000000000000" pitchFamily="2" charset="2"/>
              <a:buChar char="q"/>
            </a:pPr>
            <a:r>
              <a:rPr lang="en-US" sz="1400" dirty="0" smtClean="0"/>
              <a:t>I lose my balance after a few steps</a:t>
            </a:r>
          </a:p>
          <a:p>
            <a:pPr>
              <a:spcBef>
                <a:spcPts val="1200"/>
              </a:spcBef>
              <a:buFont typeface="Wingdings" panose="05000000000000000000" pitchFamily="2" charset="2"/>
              <a:buChar char="q"/>
            </a:pPr>
            <a:r>
              <a:rPr lang="en-US" sz="1400" dirty="0" smtClean="0"/>
              <a:t>I need help to hold my balance </a:t>
            </a:r>
          </a:p>
          <a:p>
            <a:pPr marL="0" indent="0">
              <a:buNone/>
            </a:pPr>
            <a:endParaRPr lang="en-US" dirty="0"/>
          </a:p>
        </p:txBody>
      </p:sp>
      <p:sp>
        <p:nvSpPr>
          <p:cNvPr id="6" name="Rectangle 5"/>
          <p:cNvSpPr/>
          <p:nvPr/>
        </p:nvSpPr>
        <p:spPr>
          <a:xfrm>
            <a:off x="3587229" y="5946691"/>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7" name="Rectangle 6"/>
          <p:cNvSpPr/>
          <p:nvPr/>
        </p:nvSpPr>
        <p:spPr>
          <a:xfrm>
            <a:off x="5593317" y="5946691"/>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8" name="Rectangle 7"/>
          <p:cNvSpPr/>
          <p:nvPr/>
        </p:nvSpPr>
        <p:spPr>
          <a:xfrm>
            <a:off x="1581141" y="5946691"/>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2774596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98488"/>
            <a:ext cx="8229600" cy="1143000"/>
          </a:xfrm>
        </p:spPr>
        <p:txBody>
          <a:bodyPr>
            <a:normAutofit/>
          </a:bodyPr>
          <a:lstStyle/>
          <a:p>
            <a:pPr algn="l"/>
            <a:r>
              <a:rPr lang="en-US" sz="1400" b="1" dirty="0" smtClean="0"/>
              <a:t>In general, how is </a:t>
            </a:r>
            <a:r>
              <a:rPr lang="en-US" sz="1400" b="1" dirty="0"/>
              <a:t>your </a:t>
            </a:r>
            <a:r>
              <a:rPr lang="en-US" sz="1400" b="1" dirty="0" smtClean="0"/>
              <a:t>balance </a:t>
            </a:r>
            <a:r>
              <a:rPr lang="en-US" sz="1400" b="1" dirty="0"/>
              <a:t>when sitting?</a:t>
            </a:r>
            <a:r>
              <a:rPr lang="en-US" sz="2800" b="1" dirty="0"/>
              <a:t/>
            </a:r>
            <a:br>
              <a:rPr lang="en-US" sz="2800" b="1" dirty="0"/>
            </a:br>
            <a:endParaRPr lang="en-US" sz="2800" b="1" dirty="0"/>
          </a:p>
        </p:txBody>
      </p:sp>
      <p:sp>
        <p:nvSpPr>
          <p:cNvPr id="5" name="Content Placeholder 4"/>
          <p:cNvSpPr>
            <a:spLocks noGrp="1"/>
          </p:cNvSpPr>
          <p:nvPr>
            <p:ph idx="1"/>
          </p:nvPr>
        </p:nvSpPr>
        <p:spPr>
          <a:xfrm>
            <a:off x="457200" y="874713"/>
            <a:ext cx="8229600" cy="4525963"/>
          </a:xfrm>
        </p:spPr>
        <p:txBody>
          <a:bodyPr>
            <a:normAutofit/>
          </a:bodyPr>
          <a:lstStyle/>
          <a:p>
            <a:pPr>
              <a:buFont typeface="Wingdings" panose="05000000000000000000" pitchFamily="2" charset="2"/>
              <a:buChar char="q"/>
            </a:pPr>
            <a:endParaRPr lang="en-US" sz="1400" dirty="0" smtClean="0"/>
          </a:p>
          <a:p>
            <a:pPr>
              <a:spcBef>
                <a:spcPts val="1200"/>
              </a:spcBef>
              <a:buFont typeface="Wingdings" panose="05000000000000000000" pitchFamily="2" charset="2"/>
              <a:buChar char="q"/>
            </a:pPr>
            <a:r>
              <a:rPr lang="en-US" sz="1400" dirty="0" smtClean="0"/>
              <a:t>I am very steady when I sit </a:t>
            </a:r>
          </a:p>
          <a:p>
            <a:pPr>
              <a:spcBef>
                <a:spcPts val="1200"/>
              </a:spcBef>
              <a:buFont typeface="Wingdings" panose="05000000000000000000" pitchFamily="2" charset="2"/>
              <a:buChar char="q"/>
            </a:pPr>
            <a:r>
              <a:rPr lang="en-US" sz="1400" dirty="0" smtClean="0"/>
              <a:t>I sway once in a while when I sit</a:t>
            </a:r>
          </a:p>
          <a:p>
            <a:pPr>
              <a:spcBef>
                <a:spcPts val="1200"/>
              </a:spcBef>
              <a:buFont typeface="Wingdings" panose="05000000000000000000" pitchFamily="2" charset="2"/>
              <a:buChar char="q"/>
            </a:pPr>
            <a:r>
              <a:rPr lang="en-US" sz="1400" dirty="0" smtClean="0"/>
              <a:t>I sway constantly when I sit but I never need support</a:t>
            </a:r>
          </a:p>
          <a:p>
            <a:pPr>
              <a:spcBef>
                <a:spcPts val="1200"/>
              </a:spcBef>
              <a:buFont typeface="Wingdings" panose="05000000000000000000" pitchFamily="2" charset="2"/>
              <a:buChar char="q"/>
            </a:pPr>
            <a:r>
              <a:rPr lang="en-US" sz="1400" dirty="0" smtClean="0"/>
              <a:t>I sometimes need support when I sit to keep from swaying</a:t>
            </a:r>
          </a:p>
          <a:p>
            <a:pPr>
              <a:spcBef>
                <a:spcPts val="1200"/>
              </a:spcBef>
              <a:buFont typeface="Wingdings" panose="05000000000000000000" pitchFamily="2" charset="2"/>
              <a:buChar char="q"/>
            </a:pPr>
            <a:r>
              <a:rPr lang="en-US" sz="1400" dirty="0" smtClean="0"/>
              <a:t>I usually need support when I sit to keep from swaying </a:t>
            </a:r>
          </a:p>
          <a:p>
            <a:pPr marL="0" indent="0">
              <a:buNone/>
            </a:pPr>
            <a:endParaRPr lang="en-US" dirty="0"/>
          </a:p>
        </p:txBody>
      </p:sp>
      <p:sp>
        <p:nvSpPr>
          <p:cNvPr id="6" name="Rectangle 5"/>
          <p:cNvSpPr/>
          <p:nvPr/>
        </p:nvSpPr>
        <p:spPr>
          <a:xfrm>
            <a:off x="3587229" y="526844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7" name="Rectangle 6"/>
          <p:cNvSpPr/>
          <p:nvPr/>
        </p:nvSpPr>
        <p:spPr>
          <a:xfrm>
            <a:off x="5593317" y="526844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8" name="Rectangle 7"/>
          <p:cNvSpPr/>
          <p:nvPr/>
        </p:nvSpPr>
        <p:spPr>
          <a:xfrm>
            <a:off x="1581141" y="526844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1290640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8" y="630702"/>
            <a:ext cx="8229600" cy="1143000"/>
          </a:xfrm>
        </p:spPr>
        <p:txBody>
          <a:bodyPr>
            <a:noAutofit/>
          </a:bodyPr>
          <a:lstStyle/>
          <a:p>
            <a:pPr algn="l"/>
            <a:r>
              <a:rPr lang="en-US" sz="1400" b="1" dirty="0" smtClean="0">
                <a:solidFill>
                  <a:srgbClr val="000000"/>
                </a:solidFill>
                <a:latin typeface="+mn-lt"/>
              </a:rPr>
              <a:t>In </a:t>
            </a:r>
            <a:r>
              <a:rPr lang="en-US" sz="1400" b="1" dirty="0">
                <a:solidFill>
                  <a:srgbClr val="000000"/>
                </a:solidFill>
                <a:latin typeface="+mn-lt"/>
              </a:rPr>
              <a:t>general, do tremors or coordination problems make it hard for you to use your arms and legs?</a:t>
            </a:r>
            <a:r>
              <a:rPr lang="en-US" sz="2800" b="1" dirty="0">
                <a:solidFill>
                  <a:srgbClr val="000000"/>
                </a:solidFill>
              </a:rPr>
              <a:t/>
            </a:r>
            <a:br>
              <a:rPr lang="en-US" sz="2800" b="1" dirty="0">
                <a:solidFill>
                  <a:srgbClr val="000000"/>
                </a:solidFill>
              </a:rPr>
            </a:br>
            <a:endParaRPr lang="en-US" sz="28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6703825"/>
              </p:ext>
            </p:extLst>
          </p:nvPr>
        </p:nvGraphicFramePr>
        <p:xfrm>
          <a:off x="457198" y="1291342"/>
          <a:ext cx="8382145" cy="3271682"/>
        </p:xfrm>
        <a:graphic>
          <a:graphicData uri="http://schemas.openxmlformats.org/drawingml/2006/table">
            <a:tbl>
              <a:tblPr/>
              <a:tblGrid>
                <a:gridCol w="1465145"/>
                <a:gridCol w="1383400"/>
                <a:gridCol w="1383400"/>
                <a:gridCol w="1383400"/>
                <a:gridCol w="1383400"/>
                <a:gridCol w="1383400"/>
              </a:tblGrid>
              <a:tr h="1801914">
                <a:tc>
                  <a:txBody>
                    <a:bodyPr/>
                    <a:lstStyle/>
                    <a:p>
                      <a:pPr algn="l" fontAlgn="ctr"/>
                      <a:endParaRPr lang="en-US" sz="1400" b="1" i="0" u="none" strike="noStrike"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I do not have tremors or coordination problems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Rarely make it hard for me </a:t>
                      </a:r>
                      <a:endParaRPr lang="en-US" sz="1400" b="0" i="0" u="none" strike="noStrike" dirty="0" smtClean="0">
                        <a:solidFill>
                          <a:srgbClr val="000000"/>
                        </a:solidFill>
                        <a:effectLst/>
                        <a:latin typeface="+mn-lt"/>
                      </a:endParaRPr>
                    </a:p>
                    <a:p>
                      <a:pPr algn="ctr" fontAlgn="ctr"/>
                      <a:r>
                        <a:rPr lang="en-US" sz="1400" b="0" i="0" u="none" strike="noStrike" dirty="0" smtClean="0">
                          <a:solidFill>
                            <a:srgbClr val="000000"/>
                          </a:solidFill>
                          <a:effectLst/>
                          <a:latin typeface="+mn-lt"/>
                        </a:rPr>
                        <a:t>to use my</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Sometimes make </a:t>
                      </a:r>
                      <a:endParaRPr lang="en-US" sz="1400" b="0" i="0" u="none" strike="noStrike" dirty="0" smtClean="0">
                        <a:solidFill>
                          <a:srgbClr val="000000"/>
                        </a:solidFill>
                        <a:effectLst/>
                        <a:latin typeface="+mn-lt"/>
                      </a:endParaRPr>
                    </a:p>
                    <a:p>
                      <a:pPr algn="ctr" fontAlgn="ctr"/>
                      <a:r>
                        <a:rPr lang="en-US" sz="1400" b="0" i="0" u="none" strike="noStrike" dirty="0" smtClean="0">
                          <a:solidFill>
                            <a:srgbClr val="000000"/>
                          </a:solidFill>
                          <a:effectLst/>
                          <a:latin typeface="+mn-lt"/>
                        </a:rPr>
                        <a:t>it </a:t>
                      </a:r>
                      <a:r>
                        <a:rPr lang="en-US" sz="1400" b="0" i="0" u="none" strike="noStrike" dirty="0">
                          <a:solidFill>
                            <a:srgbClr val="000000"/>
                          </a:solidFill>
                          <a:effectLst/>
                          <a:latin typeface="+mn-lt"/>
                        </a:rPr>
                        <a:t>hard for me to </a:t>
                      </a:r>
                      <a:r>
                        <a:rPr lang="en-US" sz="1400" b="0" i="0" u="none" strike="noStrike" dirty="0" smtClean="0">
                          <a:solidFill>
                            <a:srgbClr val="000000"/>
                          </a:solidFill>
                          <a:effectLst/>
                          <a:latin typeface="+mn-lt"/>
                        </a:rPr>
                        <a:t>use my…</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Often make </a:t>
                      </a:r>
                      <a:r>
                        <a:rPr lang="en-US" sz="1400" b="0" i="0" u="none" strike="noStrike" dirty="0" smtClean="0">
                          <a:solidFill>
                            <a:srgbClr val="000000"/>
                          </a:solidFill>
                          <a:effectLst/>
                          <a:latin typeface="+mn-lt"/>
                        </a:rPr>
                        <a:t>it</a:t>
                      </a:r>
                    </a:p>
                    <a:p>
                      <a:pPr algn="ctr" fontAlgn="ctr"/>
                      <a:r>
                        <a:rPr lang="en-US" sz="1400" b="0" i="0" u="none" strike="noStrike" dirty="0" smtClean="0">
                          <a:solidFill>
                            <a:srgbClr val="000000"/>
                          </a:solidFill>
                          <a:effectLst/>
                          <a:latin typeface="+mn-lt"/>
                        </a:rPr>
                        <a:t> </a:t>
                      </a:r>
                      <a:r>
                        <a:rPr lang="en-US" sz="1400" b="0" i="0" u="none" strike="noStrike" dirty="0">
                          <a:solidFill>
                            <a:srgbClr val="000000"/>
                          </a:solidFill>
                          <a:effectLst/>
                          <a:latin typeface="+mn-lt"/>
                        </a:rPr>
                        <a:t>hard for me </a:t>
                      </a:r>
                      <a:endParaRPr lang="en-US" sz="1400" b="0" i="0" u="none" strike="noStrike" dirty="0" smtClean="0">
                        <a:solidFill>
                          <a:srgbClr val="000000"/>
                        </a:solidFill>
                        <a:effectLst/>
                        <a:latin typeface="+mn-lt"/>
                      </a:endParaRPr>
                    </a:p>
                    <a:p>
                      <a:pPr algn="ctr" fontAlgn="ctr"/>
                      <a:r>
                        <a:rPr lang="en-US" sz="1400" b="0" i="0" u="none" strike="noStrike" dirty="0" smtClean="0">
                          <a:solidFill>
                            <a:srgbClr val="000000"/>
                          </a:solidFill>
                          <a:effectLst/>
                          <a:latin typeface="+mn-lt"/>
                        </a:rPr>
                        <a:t>to use my…</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fontAlgn="ctr"/>
                      <a:r>
                        <a:rPr lang="en-US" sz="1400" b="0" i="0" u="none" strike="noStrike" dirty="0">
                          <a:solidFill>
                            <a:srgbClr val="000000"/>
                          </a:solidFill>
                          <a:effectLst/>
                          <a:latin typeface="+mn-lt"/>
                        </a:rPr>
                        <a:t>Always make it hard for me </a:t>
                      </a:r>
                      <a:endParaRPr lang="en-US" sz="1400" b="0" i="0" u="none" strike="noStrike" dirty="0" smtClean="0">
                        <a:solidFill>
                          <a:srgbClr val="000000"/>
                        </a:solidFill>
                        <a:effectLst/>
                        <a:latin typeface="+mn-lt"/>
                      </a:endParaRPr>
                    </a:p>
                    <a:p>
                      <a:pPr algn="ctr" fontAlgn="ctr"/>
                      <a:r>
                        <a:rPr lang="en-US" sz="1400" b="0" i="0" u="none" strike="noStrike" dirty="0" smtClean="0">
                          <a:solidFill>
                            <a:srgbClr val="000000"/>
                          </a:solidFill>
                          <a:effectLst/>
                          <a:latin typeface="+mn-lt"/>
                        </a:rPr>
                        <a:t>to use my… </a:t>
                      </a:r>
                      <a:endParaRPr lang="en-US" sz="1400" b="0" i="0" u="none" strike="noStrike" dirty="0">
                        <a:solidFill>
                          <a:srgbClr val="000000"/>
                        </a:solidFill>
                        <a:effectLst/>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734884">
                <a:tc>
                  <a:txBody>
                    <a:bodyPr/>
                    <a:lstStyle/>
                    <a:p>
                      <a:pPr algn="l" fontAlgn="ctr"/>
                      <a:r>
                        <a:rPr lang="de-DE" sz="1400" b="0" i="0" u="none" strike="noStrike" dirty="0" smtClean="0">
                          <a:solidFill>
                            <a:srgbClr val="000000"/>
                          </a:solidFill>
                          <a:effectLst/>
                          <a:latin typeface="+mn-lt"/>
                        </a:rPr>
                        <a:t>Arm(s</a:t>
                      </a:r>
                      <a:r>
                        <a:rPr lang="de-DE" sz="1400" b="0" i="0" u="none" strike="noStrike" dirty="0">
                          <a:solidFill>
                            <a:srgbClr val="000000"/>
                          </a:solidFill>
                          <a:effectLst/>
                          <a:latin typeface="+mn-lt"/>
                        </a:rPr>
                        <a:t>)?</a:t>
                      </a:r>
                    </a:p>
                  </a:txBody>
                  <a:tcPr marL="29003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4884">
                <a:tc>
                  <a:txBody>
                    <a:bodyPr/>
                    <a:lstStyle/>
                    <a:p>
                      <a:pPr marL="0" indent="0" algn="l" fontAlgn="ctr">
                        <a:tabLst>
                          <a:tab pos="114300" algn="l"/>
                        </a:tabLst>
                      </a:pPr>
                      <a:r>
                        <a:rPr lang="is-IS" sz="1400" b="0" i="0" u="none" strike="noStrike" dirty="0" smtClean="0">
                          <a:solidFill>
                            <a:srgbClr val="000000"/>
                          </a:solidFill>
                          <a:effectLst/>
                          <a:latin typeface="+mn-lt"/>
                        </a:rPr>
                        <a:t>Leg(s</a:t>
                      </a:r>
                      <a:r>
                        <a:rPr lang="is-IS" sz="1400" b="0" i="0" u="none" strike="noStrike" dirty="0">
                          <a:solidFill>
                            <a:srgbClr val="000000"/>
                          </a:solidFill>
                          <a:effectLst/>
                          <a:latin typeface="+mn-lt"/>
                        </a:rPr>
                        <a:t>)? </a:t>
                      </a:r>
                    </a:p>
                  </a:txBody>
                  <a:tcPr marL="290030" marR="0" marT="0" marB="0"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Rectangle 6"/>
          <p:cNvSpPr/>
          <p:nvPr/>
        </p:nvSpPr>
        <p:spPr>
          <a:xfrm>
            <a:off x="3587229"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8" name="Rectangle 7"/>
          <p:cNvSpPr/>
          <p:nvPr/>
        </p:nvSpPr>
        <p:spPr>
          <a:xfrm>
            <a:off x="5593317"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9" name="Rectangle 8"/>
          <p:cNvSpPr/>
          <p:nvPr/>
        </p:nvSpPr>
        <p:spPr>
          <a:xfrm>
            <a:off x="1581141"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2820149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4" y="605007"/>
            <a:ext cx="8229600" cy="1143000"/>
          </a:xfrm>
        </p:spPr>
        <p:txBody>
          <a:bodyPr>
            <a:normAutofit/>
          </a:bodyPr>
          <a:lstStyle/>
          <a:p>
            <a:pPr algn="l"/>
            <a:r>
              <a:rPr lang="en-US" sz="1400" b="1" dirty="0" smtClean="0">
                <a:latin typeface="+mn-lt"/>
              </a:rPr>
              <a:t>In </a:t>
            </a:r>
            <a:r>
              <a:rPr lang="en-US" sz="1400" b="1" dirty="0">
                <a:latin typeface="+mn-lt"/>
              </a:rPr>
              <a:t>general, how much muscle weakness do you have in your face?</a:t>
            </a:r>
            <a:r>
              <a:rPr lang="en-US" sz="1400" b="1" dirty="0">
                <a:solidFill>
                  <a:srgbClr val="000000"/>
                </a:solidFill>
                <a:latin typeface="+mn-lt"/>
              </a:rPr>
              <a:t/>
            </a:r>
            <a:br>
              <a:rPr lang="en-US" sz="1400" b="1" dirty="0">
                <a:solidFill>
                  <a:srgbClr val="000000"/>
                </a:solidFill>
                <a:latin typeface="+mn-lt"/>
              </a:rPr>
            </a:br>
            <a:endParaRPr lang="en-US" sz="1400" b="1" dirty="0">
              <a:latin typeface="+mn-lt"/>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50996239"/>
              </p:ext>
            </p:extLst>
          </p:nvPr>
        </p:nvGraphicFramePr>
        <p:xfrm>
          <a:off x="457201" y="1417638"/>
          <a:ext cx="8229603" cy="2979285"/>
        </p:xfrm>
        <a:graphic>
          <a:graphicData uri="http://schemas.openxmlformats.org/drawingml/2006/table">
            <a:tbl>
              <a:tblPr>
                <a:tableStyleId>{5C22544A-7EE6-4342-B048-85BDC9FD1C3A}</a:tableStyleId>
              </a:tblPr>
              <a:tblGrid>
                <a:gridCol w="1943099"/>
                <a:gridCol w="1571626"/>
                <a:gridCol w="1571626"/>
                <a:gridCol w="1571626"/>
                <a:gridCol w="1571626"/>
              </a:tblGrid>
              <a:tr h="1506537">
                <a:tc>
                  <a:txBody>
                    <a:bodyPr/>
                    <a:lstStyle/>
                    <a:p>
                      <a:pPr algn="l" fontAlgn="ctr"/>
                      <a:endParaRPr lang="en-US" sz="14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u="none" strike="noStrike" dirty="0">
                          <a:effectLst/>
                          <a:latin typeface="+mn-lt"/>
                        </a:rPr>
                        <a:t>I do not have </a:t>
                      </a:r>
                      <a:endParaRPr lang="en-US" sz="1400" b="0" u="none" strike="noStrike" dirty="0" smtClean="0">
                        <a:effectLst/>
                        <a:latin typeface="+mn-lt"/>
                      </a:endParaRPr>
                    </a:p>
                    <a:p>
                      <a:pPr algn="ctr" fontAlgn="ctr"/>
                      <a:r>
                        <a:rPr lang="en-US" sz="1400" b="0" u="none" strike="noStrike" dirty="0" smtClean="0">
                          <a:effectLst/>
                          <a:latin typeface="+mn-lt"/>
                        </a:rPr>
                        <a:t>muscle </a:t>
                      </a:r>
                      <a:r>
                        <a:rPr lang="en-US" sz="1400" b="0" u="none" strike="noStrike" dirty="0">
                          <a:effectLst/>
                          <a:latin typeface="+mn-lt"/>
                        </a:rPr>
                        <a:t>weakness </a:t>
                      </a:r>
                      <a:endParaRPr lang="en-US" sz="1400" b="0" u="none" strike="noStrike" dirty="0" smtClean="0">
                        <a:effectLst/>
                        <a:latin typeface="+mn-lt"/>
                      </a:endParaRPr>
                    </a:p>
                    <a:p>
                      <a:pPr algn="ctr" fontAlgn="ctr"/>
                      <a:r>
                        <a:rPr lang="en-US" sz="1400" b="0" u="none" strike="noStrike" dirty="0" smtClean="0">
                          <a:effectLst/>
                          <a:latin typeface="+mn-lt"/>
                        </a:rPr>
                        <a:t>in </a:t>
                      </a:r>
                      <a:r>
                        <a:rPr lang="en-US" sz="1400" b="0" u="none" strike="noStrike" dirty="0">
                          <a:effectLst/>
                          <a:latin typeface="+mn-lt"/>
                        </a:rPr>
                        <a:t>my face</a:t>
                      </a:r>
                      <a:endParaRPr lang="en-US" sz="14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b="0" u="none" strike="noStrike" dirty="0">
                          <a:effectLst/>
                          <a:latin typeface="+mn-lt"/>
                        </a:rPr>
                        <a:t>A little, such as </a:t>
                      </a:r>
                      <a:endParaRPr lang="en-US" sz="1400" b="0" u="none" strike="noStrike" dirty="0" smtClean="0">
                        <a:effectLst/>
                        <a:latin typeface="+mn-lt"/>
                      </a:endParaRPr>
                    </a:p>
                    <a:p>
                      <a:pPr algn="ctr" fontAlgn="ctr"/>
                      <a:r>
                        <a:rPr lang="en-US" sz="1400" b="0" u="none" strike="noStrike" dirty="0" smtClean="0">
                          <a:effectLst/>
                          <a:latin typeface="+mn-lt"/>
                        </a:rPr>
                        <a:t>when I furrow </a:t>
                      </a:r>
                      <a:r>
                        <a:rPr lang="en-US" sz="1400" b="0" u="none" strike="noStrike" dirty="0">
                          <a:effectLst/>
                          <a:latin typeface="+mn-lt"/>
                        </a:rPr>
                        <a:t>my eyebrows or laugh</a:t>
                      </a:r>
                      <a:endParaRPr lang="en-US" sz="14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b="0" u="none" strike="noStrike" dirty="0">
                          <a:effectLst/>
                          <a:latin typeface="+mn-lt"/>
                        </a:rPr>
                        <a:t>A lot, such as </a:t>
                      </a:r>
                      <a:endParaRPr lang="en-US" sz="1400" b="0" u="none" strike="noStrike" dirty="0" smtClean="0">
                        <a:effectLst/>
                        <a:latin typeface="+mn-lt"/>
                      </a:endParaRPr>
                    </a:p>
                    <a:p>
                      <a:pPr algn="ctr" fontAlgn="ctr"/>
                      <a:r>
                        <a:rPr lang="en-US" sz="1400" b="0" u="none" strike="noStrike" dirty="0" smtClean="0">
                          <a:effectLst/>
                          <a:latin typeface="+mn-lt"/>
                        </a:rPr>
                        <a:t>trouble with </a:t>
                      </a:r>
                    </a:p>
                    <a:p>
                      <a:pPr algn="ctr" fontAlgn="ctr"/>
                      <a:r>
                        <a:rPr lang="en-US" sz="1400" b="0" u="none" strike="noStrike" dirty="0" smtClean="0">
                          <a:effectLst/>
                          <a:latin typeface="+mn-lt"/>
                        </a:rPr>
                        <a:t>drooling </a:t>
                      </a:r>
                      <a:r>
                        <a:rPr lang="en-US" sz="1400" b="0" u="none" strike="noStrike" dirty="0">
                          <a:effectLst/>
                          <a:latin typeface="+mn-lt"/>
                        </a:rPr>
                        <a:t>or when </a:t>
                      </a:r>
                      <a:endParaRPr lang="en-US" sz="1400" b="0" u="none" strike="noStrike" dirty="0" smtClean="0">
                        <a:effectLst/>
                        <a:latin typeface="+mn-lt"/>
                      </a:endParaRPr>
                    </a:p>
                    <a:p>
                      <a:pPr algn="ctr" fontAlgn="ctr"/>
                      <a:r>
                        <a:rPr lang="en-US" sz="1400" b="0" u="none" strike="noStrike" dirty="0" smtClean="0">
                          <a:effectLst/>
                          <a:latin typeface="+mn-lt"/>
                        </a:rPr>
                        <a:t>closing </a:t>
                      </a:r>
                      <a:r>
                        <a:rPr lang="en-US" sz="1400" b="0" u="none" strike="noStrike" dirty="0">
                          <a:effectLst/>
                          <a:latin typeface="+mn-lt"/>
                        </a:rPr>
                        <a:t>my eye(s)</a:t>
                      </a:r>
                      <a:endParaRPr lang="en-US" sz="14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b="0" u="none" strike="noStrike" dirty="0">
                          <a:effectLst/>
                          <a:latin typeface="+mn-lt"/>
                        </a:rPr>
                        <a:t>Total weakness </a:t>
                      </a:r>
                      <a:endParaRPr lang="en-US" sz="1400" b="0" u="none" strike="noStrike" dirty="0" smtClean="0">
                        <a:effectLst/>
                        <a:latin typeface="+mn-lt"/>
                      </a:endParaRPr>
                    </a:p>
                    <a:p>
                      <a:pPr algn="ctr" fontAlgn="ctr"/>
                      <a:r>
                        <a:rPr lang="en-US" sz="1400" b="0" u="none" strike="noStrike" dirty="0" smtClean="0">
                          <a:effectLst/>
                          <a:latin typeface="+mn-lt"/>
                        </a:rPr>
                        <a:t>or </a:t>
                      </a:r>
                      <a:r>
                        <a:rPr lang="en-US" sz="1400" b="0" u="none" strike="noStrike" dirty="0">
                          <a:effectLst/>
                          <a:latin typeface="+mn-lt"/>
                        </a:rPr>
                        <a:t>palsy, </a:t>
                      </a:r>
                      <a:endParaRPr lang="en-US" sz="1400" b="0" u="none" strike="noStrike" dirty="0" smtClean="0">
                        <a:effectLst/>
                        <a:latin typeface="+mn-lt"/>
                      </a:endParaRPr>
                    </a:p>
                    <a:p>
                      <a:pPr algn="ctr" fontAlgn="ctr"/>
                      <a:r>
                        <a:rPr lang="en-US" sz="1400" b="0" u="none" strike="noStrike" dirty="0" smtClean="0">
                          <a:effectLst/>
                          <a:latin typeface="+mn-lt"/>
                        </a:rPr>
                        <a:t>such </a:t>
                      </a:r>
                      <a:r>
                        <a:rPr lang="en-US" sz="1400" b="0" u="none" strike="noStrike" dirty="0">
                          <a:effectLst/>
                          <a:latin typeface="+mn-lt"/>
                        </a:rPr>
                        <a:t>as Bell’s palsy</a:t>
                      </a:r>
                      <a:endParaRPr lang="en-US" sz="14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736374">
                <a:tc>
                  <a:txBody>
                    <a:bodyPr/>
                    <a:lstStyle/>
                    <a:p>
                      <a:pPr algn="l" fontAlgn="ctr"/>
                      <a:r>
                        <a:rPr lang="en-US" sz="1400" u="none" strike="noStrike" dirty="0" smtClean="0">
                          <a:effectLst/>
                          <a:latin typeface="+mn-lt"/>
                        </a:rPr>
                        <a:t>Right </a:t>
                      </a:r>
                      <a:r>
                        <a:rPr lang="en-US" sz="1400" u="none" strike="noStrike" dirty="0">
                          <a:effectLst/>
                          <a:latin typeface="+mn-lt"/>
                        </a:rPr>
                        <a:t>side of your face</a:t>
                      </a:r>
                      <a:endParaRPr lang="en-US" sz="1400" b="0" i="0" u="none" strike="noStrike" dirty="0">
                        <a:solidFill>
                          <a:srgbClr val="000000"/>
                        </a:solidFill>
                        <a:effectLst/>
                        <a:latin typeface="+mn-lt"/>
                      </a:endParaRPr>
                    </a:p>
                  </a:txBody>
                  <a:tcPr marL="21752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36374">
                <a:tc>
                  <a:txBody>
                    <a:bodyPr/>
                    <a:lstStyle/>
                    <a:p>
                      <a:pPr algn="l" fontAlgn="ctr"/>
                      <a:r>
                        <a:rPr lang="en-US" sz="1400" u="none" strike="noStrike" dirty="0" smtClean="0">
                          <a:effectLst/>
                          <a:latin typeface="+mn-lt"/>
                        </a:rPr>
                        <a:t>Left </a:t>
                      </a:r>
                      <a:r>
                        <a:rPr lang="en-US" sz="1400" u="none" strike="noStrike" dirty="0">
                          <a:effectLst/>
                          <a:latin typeface="+mn-lt"/>
                        </a:rPr>
                        <a:t>side of your face</a:t>
                      </a:r>
                      <a:endParaRPr lang="en-US" sz="1400" b="0" i="0" u="none" strike="noStrike" dirty="0">
                        <a:solidFill>
                          <a:srgbClr val="000000"/>
                        </a:solidFill>
                        <a:effectLst/>
                        <a:latin typeface="+mn-lt"/>
                      </a:endParaRPr>
                    </a:p>
                  </a:txBody>
                  <a:tcPr marL="21752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ectangle 5"/>
          <p:cNvSpPr/>
          <p:nvPr/>
        </p:nvSpPr>
        <p:spPr>
          <a:xfrm>
            <a:off x="3587229" y="6097602"/>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7" name="Rectangle 6"/>
          <p:cNvSpPr/>
          <p:nvPr/>
        </p:nvSpPr>
        <p:spPr>
          <a:xfrm>
            <a:off x="5593317" y="6097602"/>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8" name="Rectangle 7"/>
          <p:cNvSpPr/>
          <p:nvPr/>
        </p:nvSpPr>
        <p:spPr>
          <a:xfrm>
            <a:off x="1581141" y="6097602"/>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2810554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08978"/>
            <a:ext cx="8229600" cy="1143000"/>
          </a:xfrm>
        </p:spPr>
        <p:txBody>
          <a:bodyPr>
            <a:normAutofit/>
          </a:bodyPr>
          <a:lstStyle/>
          <a:p>
            <a:pPr algn="l"/>
            <a:r>
              <a:rPr lang="en-US" sz="1400" b="1" dirty="0" smtClean="0">
                <a:latin typeface="+mn-lt"/>
              </a:rPr>
              <a:t>In </a:t>
            </a:r>
            <a:r>
              <a:rPr lang="en-US" sz="1400" b="1" dirty="0">
                <a:latin typeface="+mn-lt"/>
              </a:rPr>
              <a:t>general, how much feeling do you have in your face ?</a:t>
            </a:r>
            <a:r>
              <a:rPr lang="en-US" sz="1400" b="1" dirty="0">
                <a:solidFill>
                  <a:srgbClr val="000000"/>
                </a:solidFill>
                <a:latin typeface="+mn-lt"/>
              </a:rPr>
              <a:t/>
            </a:r>
            <a:br>
              <a:rPr lang="en-US" sz="1400" b="1" dirty="0">
                <a:solidFill>
                  <a:srgbClr val="000000"/>
                </a:solidFill>
                <a:latin typeface="+mn-lt"/>
              </a:rPr>
            </a:br>
            <a:endParaRPr lang="en-US" sz="1400" b="1"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09587912"/>
              </p:ext>
            </p:extLst>
          </p:nvPr>
        </p:nvGraphicFramePr>
        <p:xfrm>
          <a:off x="365760" y="1527811"/>
          <a:ext cx="8481060" cy="2596868"/>
        </p:xfrm>
        <a:graphic>
          <a:graphicData uri="http://schemas.openxmlformats.org/drawingml/2006/table">
            <a:tbl>
              <a:tblPr>
                <a:tableStyleId>{5C22544A-7EE6-4342-B048-85BDC9FD1C3A}</a:tableStyleId>
              </a:tblPr>
              <a:tblGrid>
                <a:gridCol w="1861185"/>
                <a:gridCol w="1323975"/>
                <a:gridCol w="1323975"/>
                <a:gridCol w="1323975"/>
                <a:gridCol w="1323975"/>
                <a:gridCol w="1323975"/>
              </a:tblGrid>
              <a:tr h="1570562">
                <a:tc>
                  <a:txBody>
                    <a:bodyPr/>
                    <a:lstStyle/>
                    <a:p>
                      <a:pPr algn="l" fontAlgn="ctr"/>
                      <a:endParaRPr lang="en-US" sz="14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u="none" strike="noStrike" dirty="0">
                          <a:effectLst/>
                          <a:latin typeface="+mn-lt"/>
                        </a:rPr>
                        <a:t>Feeling is very good.  </a:t>
                      </a:r>
                      <a:endParaRPr lang="en-US" sz="1400" b="0" i="0" u="none" strike="noStrike" dirty="0">
                        <a:solidFill>
                          <a:srgbClr val="000000"/>
                        </a:solidFill>
                        <a:effectLst/>
                        <a:latin typeface="+mn-lt"/>
                      </a:endParaRPr>
                    </a:p>
                    <a:p>
                      <a:pPr algn="ctr" fontAlgn="ctr"/>
                      <a:r>
                        <a:rPr lang="en-US" sz="1400" b="0" u="none" strike="noStrike" dirty="0">
                          <a:effectLst/>
                          <a:latin typeface="+mn-lt"/>
                        </a:rPr>
                        <a:t>No numbness or pain.</a:t>
                      </a:r>
                      <a:endParaRPr lang="en-US" sz="14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b="0" u="none" strike="noStrike" dirty="0">
                          <a:effectLst/>
                          <a:latin typeface="+mn-lt"/>
                        </a:rPr>
                        <a:t>Feeling is good.  Some numbness.</a:t>
                      </a:r>
                      <a:endParaRPr lang="en-US" sz="14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b="0" u="none" strike="noStrike" dirty="0">
                          <a:effectLst/>
                          <a:latin typeface="+mn-lt"/>
                        </a:rPr>
                        <a:t>Feeling is fair. Hard to tell sharp touch from dull touch.</a:t>
                      </a:r>
                      <a:endParaRPr lang="en-US" sz="14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b="0" u="none" strike="noStrike" dirty="0">
                          <a:effectLst/>
                          <a:latin typeface="+mn-lt"/>
                        </a:rPr>
                        <a:t>Feeling is poor. </a:t>
                      </a:r>
                      <a:endParaRPr lang="en-US" sz="1400" b="0" i="0" u="none" strike="noStrike" dirty="0">
                        <a:solidFill>
                          <a:srgbClr val="000000"/>
                        </a:solidFill>
                        <a:effectLst/>
                        <a:latin typeface="+mn-lt"/>
                      </a:endParaRPr>
                    </a:p>
                    <a:p>
                      <a:pPr algn="ctr" fontAlgn="ctr"/>
                      <a:r>
                        <a:rPr lang="en-US" sz="1400" b="0" u="none" strike="noStrike" dirty="0">
                          <a:effectLst/>
                          <a:latin typeface="+mn-lt"/>
                        </a:rPr>
                        <a:t>Mild pain.</a:t>
                      </a:r>
                      <a:endParaRPr lang="en-US" sz="14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b="0" u="none" strike="noStrike" dirty="0">
                          <a:effectLst/>
                          <a:latin typeface="+mn-lt"/>
                        </a:rPr>
                        <a:t>Feeling is very poor or gone.  Moderate to severe pain.</a:t>
                      </a:r>
                      <a:endParaRPr lang="en-US" sz="14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513153">
                <a:tc>
                  <a:txBody>
                    <a:bodyPr/>
                    <a:lstStyle/>
                    <a:p>
                      <a:pPr marL="0" indent="0" algn="l" fontAlgn="ctr"/>
                      <a:r>
                        <a:rPr lang="en-US" sz="1400" u="none" strike="noStrike" dirty="0" smtClean="0">
                          <a:effectLst/>
                          <a:latin typeface="+mn-lt"/>
                        </a:rPr>
                        <a:t>Right </a:t>
                      </a:r>
                      <a:r>
                        <a:rPr lang="en-US" sz="1400" u="none" strike="noStrike" dirty="0">
                          <a:effectLst/>
                          <a:latin typeface="+mn-lt"/>
                        </a:rPr>
                        <a:t>side of your face</a:t>
                      </a:r>
                      <a:endParaRPr lang="en-US" sz="1400" b="0" i="0" u="none" strike="noStrike" dirty="0">
                        <a:solidFill>
                          <a:srgbClr val="000000"/>
                        </a:solidFill>
                        <a:effectLst/>
                        <a:latin typeface="+mn-lt"/>
                      </a:endParaRPr>
                    </a:p>
                  </a:txBody>
                  <a:tcPr marL="21752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3153">
                <a:tc>
                  <a:txBody>
                    <a:bodyPr/>
                    <a:lstStyle/>
                    <a:p>
                      <a:pPr algn="l" fontAlgn="ctr"/>
                      <a:r>
                        <a:rPr lang="en-US" sz="1400" u="none" strike="noStrike" dirty="0" smtClean="0">
                          <a:effectLst/>
                          <a:latin typeface="+mn-lt"/>
                        </a:rPr>
                        <a:t>Left </a:t>
                      </a:r>
                      <a:r>
                        <a:rPr lang="en-US" sz="1400" u="none" strike="noStrike" dirty="0">
                          <a:effectLst/>
                          <a:latin typeface="+mn-lt"/>
                        </a:rPr>
                        <a:t>side of your face</a:t>
                      </a:r>
                      <a:endParaRPr lang="en-US" sz="1400" b="0" i="0" u="none" strike="noStrike" dirty="0">
                        <a:solidFill>
                          <a:srgbClr val="000000"/>
                        </a:solidFill>
                        <a:effectLst/>
                        <a:latin typeface="+mn-lt"/>
                      </a:endParaRPr>
                    </a:p>
                  </a:txBody>
                  <a:tcPr marL="21752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Rectangle 3"/>
          <p:cNvSpPr/>
          <p:nvPr/>
        </p:nvSpPr>
        <p:spPr>
          <a:xfrm>
            <a:off x="3587229" y="507461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5" name="Rectangle 4"/>
          <p:cNvSpPr/>
          <p:nvPr/>
        </p:nvSpPr>
        <p:spPr>
          <a:xfrm>
            <a:off x="5593317" y="507461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6" name="Rectangle 5"/>
          <p:cNvSpPr/>
          <p:nvPr/>
        </p:nvSpPr>
        <p:spPr>
          <a:xfrm>
            <a:off x="1581141" y="507461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2333452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1400" b="1" dirty="0" smtClean="0">
                <a:latin typeface="+mn-lt"/>
              </a:rPr>
              <a:t>Check the answer that best describes your ability to see. If you wear glasses or contact lenses, describe your corrected vision.</a:t>
            </a:r>
            <a:r>
              <a:rPr lang="en-US" sz="1400" dirty="0" smtClean="0">
                <a:effectLst/>
                <a:latin typeface="+mn-lt"/>
              </a:rPr>
              <a:t> </a:t>
            </a:r>
            <a:endParaRPr lang="en-US" sz="1400" dirty="0">
              <a:latin typeface="+mn-lt"/>
            </a:endParaRPr>
          </a:p>
        </p:txBody>
      </p:sp>
      <p:sp>
        <p:nvSpPr>
          <p:cNvPr id="3" name="Content Placeholder 2"/>
          <p:cNvSpPr>
            <a:spLocks noGrp="1"/>
          </p:cNvSpPr>
          <p:nvPr>
            <p:ph idx="1"/>
          </p:nvPr>
        </p:nvSpPr>
        <p:spPr>
          <a:xfrm>
            <a:off x="457200" y="1112520"/>
            <a:ext cx="8229600" cy="5013643"/>
          </a:xfrm>
        </p:spPr>
        <p:txBody>
          <a:bodyPr/>
          <a:lstStyle/>
          <a:p>
            <a:pPr marL="0" lvl="0" indent="0">
              <a:spcBef>
                <a:spcPts val="1200"/>
              </a:spcBef>
              <a:buNone/>
            </a:pPr>
            <a:endParaRPr lang="en-US" sz="1400" b="1" dirty="0" smtClean="0"/>
          </a:p>
          <a:p>
            <a:pPr marL="0" lvl="0" indent="0">
              <a:spcBef>
                <a:spcPts val="1200"/>
              </a:spcBef>
              <a:buNone/>
            </a:pPr>
            <a:endParaRPr lang="en-US" sz="1400" b="1" dirty="0" smtClean="0"/>
          </a:p>
          <a:p>
            <a:pPr marL="0" lvl="0" indent="0">
              <a:spcBef>
                <a:spcPts val="1200"/>
              </a:spcBef>
              <a:buNone/>
            </a:pPr>
            <a:endParaRPr lang="en-US" sz="1400" b="1" dirty="0"/>
          </a:p>
          <a:p>
            <a:pPr marL="0" lvl="0" indent="0">
              <a:spcBef>
                <a:spcPts val="1200"/>
              </a:spcBef>
              <a:buNone/>
            </a:pPr>
            <a:endParaRPr lang="en-US" sz="1400" b="1" dirty="0" smtClean="0"/>
          </a:p>
          <a:p>
            <a:pPr marL="0" lvl="0" indent="0">
              <a:spcBef>
                <a:spcPts val="1200"/>
              </a:spcBef>
              <a:buNone/>
            </a:pPr>
            <a:endParaRPr lang="en-US" sz="1400" b="1" dirty="0" smtClean="0"/>
          </a:p>
          <a:p>
            <a:pPr marL="0" lvl="0" indent="0">
              <a:spcBef>
                <a:spcPts val="1200"/>
              </a:spcBef>
              <a:buNone/>
            </a:pPr>
            <a:endParaRPr lang="en-US" sz="1400" b="1" dirty="0" smtClean="0"/>
          </a:p>
          <a:p>
            <a:pPr marL="0" lvl="0" indent="0">
              <a:spcBef>
                <a:spcPts val="1200"/>
              </a:spcBef>
              <a:buNone/>
            </a:pPr>
            <a:endParaRPr lang="en-US" sz="1400" b="1" dirty="0"/>
          </a:p>
          <a:p>
            <a:pPr marL="0" lvl="0" indent="0">
              <a:spcBef>
                <a:spcPts val="1200"/>
              </a:spcBef>
              <a:buNone/>
            </a:pPr>
            <a:r>
              <a:rPr lang="en-US" sz="1400" b="1" dirty="0" smtClean="0"/>
              <a:t>Do </a:t>
            </a:r>
            <a:r>
              <a:rPr lang="en-US" sz="1400" b="1" dirty="0"/>
              <a:t>you have blind spots in your vision?</a:t>
            </a:r>
          </a:p>
          <a:p>
            <a:pPr>
              <a:spcBef>
                <a:spcPts val="1200"/>
              </a:spcBef>
              <a:buFont typeface="Wingdings" panose="05000000000000000000" pitchFamily="2" charset="2"/>
              <a:buChar char="q"/>
            </a:pPr>
            <a:r>
              <a:rPr lang="en-US" sz="1400" dirty="0" smtClean="0"/>
              <a:t>I </a:t>
            </a:r>
            <a:r>
              <a:rPr lang="en-US" sz="1400" dirty="0"/>
              <a:t>do NOT have any blind spots in my vision</a:t>
            </a:r>
          </a:p>
          <a:p>
            <a:pPr>
              <a:spcBef>
                <a:spcPts val="1200"/>
              </a:spcBef>
              <a:buFont typeface="Wingdings" panose="05000000000000000000" pitchFamily="2" charset="2"/>
              <a:buChar char="q"/>
            </a:pPr>
            <a:r>
              <a:rPr lang="en-US" sz="1400" dirty="0" smtClean="0"/>
              <a:t>I </a:t>
            </a:r>
            <a:r>
              <a:rPr lang="en-US" sz="1400" dirty="0"/>
              <a:t>do not experience a blind spot in my vision but my doctor has told me I have one </a:t>
            </a:r>
          </a:p>
          <a:p>
            <a:pPr>
              <a:spcBef>
                <a:spcPts val="1200"/>
              </a:spcBef>
              <a:buFont typeface="Wingdings" panose="05000000000000000000" pitchFamily="2" charset="2"/>
              <a:buChar char="q"/>
            </a:pPr>
            <a:r>
              <a:rPr lang="en-US" sz="1400" dirty="0" smtClean="0"/>
              <a:t>I </a:t>
            </a:r>
            <a:r>
              <a:rPr lang="en-US" sz="1400" dirty="0"/>
              <a:t>am aware of a blind spot in my vision </a:t>
            </a:r>
          </a:p>
          <a:p>
            <a:pPr marL="0" indent="0">
              <a:buNone/>
            </a:pPr>
            <a:endParaRPr lang="en-US" dirty="0"/>
          </a:p>
        </p:txBody>
      </p:sp>
      <p:sp>
        <p:nvSpPr>
          <p:cNvPr id="4" name="Rectangle 3"/>
          <p:cNvSpPr/>
          <p:nvPr/>
        </p:nvSpPr>
        <p:spPr>
          <a:xfrm>
            <a:off x="3587229" y="6211346"/>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5" name="Rectangle 4"/>
          <p:cNvSpPr/>
          <p:nvPr/>
        </p:nvSpPr>
        <p:spPr>
          <a:xfrm>
            <a:off x="5593317" y="6211346"/>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6" name="Rectangle 5"/>
          <p:cNvSpPr/>
          <p:nvPr/>
        </p:nvSpPr>
        <p:spPr>
          <a:xfrm>
            <a:off x="1581141" y="6209219"/>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93278199"/>
              </p:ext>
            </p:extLst>
          </p:nvPr>
        </p:nvGraphicFramePr>
        <p:xfrm>
          <a:off x="561974" y="1128395"/>
          <a:ext cx="7734299" cy="1955800"/>
        </p:xfrm>
        <a:graphic>
          <a:graphicData uri="http://schemas.openxmlformats.org/drawingml/2006/table">
            <a:tbl>
              <a:tblPr firstRow="1" bandRow="1">
                <a:tableStyleId>{5940675A-B579-460E-94D1-54222C63F5DA}</a:tableStyleId>
              </a:tblPr>
              <a:tblGrid>
                <a:gridCol w="2190751"/>
                <a:gridCol w="1385887"/>
                <a:gridCol w="1385887"/>
                <a:gridCol w="1385887"/>
                <a:gridCol w="1385887"/>
              </a:tblGrid>
              <a:tr h="919480">
                <a:tc>
                  <a:txBody>
                    <a:bodyPr/>
                    <a:lstStyle/>
                    <a:p>
                      <a:endParaRPr lang="en-US" sz="1400" dirty="0"/>
                    </a:p>
                  </a:txBody>
                  <a:tcPr/>
                </a:tc>
                <a:tc>
                  <a:txBody>
                    <a:bodyPr/>
                    <a:lstStyle/>
                    <a:p>
                      <a:pPr algn="ctr"/>
                      <a:r>
                        <a:rPr lang="en-US" sz="1400" dirty="0" smtClean="0"/>
                        <a:t>I have no</a:t>
                      </a:r>
                      <a:r>
                        <a:rPr lang="en-US" sz="1400" baseline="0" dirty="0" smtClean="0"/>
                        <a:t> problems with my ability to see</a:t>
                      </a:r>
                      <a:endParaRPr lang="en-US" sz="1400" dirty="0"/>
                    </a:p>
                  </a:txBody>
                  <a:tcPr>
                    <a:solidFill>
                      <a:schemeClr val="tx2">
                        <a:lumMod val="20000"/>
                        <a:lumOff val="80000"/>
                      </a:schemeClr>
                    </a:solidFill>
                  </a:tcPr>
                </a:tc>
                <a:tc>
                  <a:txBody>
                    <a:bodyPr/>
                    <a:lstStyle/>
                    <a:p>
                      <a:pPr algn="ctr"/>
                      <a:r>
                        <a:rPr lang="en-US" sz="1400" dirty="0" smtClean="0"/>
                        <a:t>My vision is slightly blurry</a:t>
                      </a:r>
                      <a:endParaRPr lang="en-US" sz="1400" dirty="0"/>
                    </a:p>
                  </a:txBody>
                  <a:tcPr>
                    <a:solidFill>
                      <a:schemeClr val="tx2">
                        <a:lumMod val="20000"/>
                        <a:lumOff val="80000"/>
                      </a:schemeClr>
                    </a:solidFill>
                  </a:tcPr>
                </a:tc>
                <a:tc>
                  <a:txBody>
                    <a:bodyPr/>
                    <a:lstStyle/>
                    <a:p>
                      <a:pPr algn="ctr"/>
                      <a:r>
                        <a:rPr lang="en-US" sz="1400" dirty="0" smtClean="0"/>
                        <a:t>My vision is very blurry</a:t>
                      </a:r>
                      <a:endParaRPr lang="en-US" sz="1400" dirty="0"/>
                    </a:p>
                  </a:txBody>
                  <a:tcPr>
                    <a:solidFill>
                      <a:schemeClr val="tx2">
                        <a:lumMod val="20000"/>
                        <a:lumOff val="80000"/>
                      </a:schemeClr>
                    </a:solidFill>
                  </a:tcPr>
                </a:tc>
                <a:tc>
                  <a:txBody>
                    <a:bodyPr/>
                    <a:lstStyle/>
                    <a:p>
                      <a:pPr algn="ctr"/>
                      <a:r>
                        <a:rPr lang="en-US" sz="1400" dirty="0" smtClean="0"/>
                        <a:t>I am blind,</a:t>
                      </a:r>
                      <a:r>
                        <a:rPr lang="en-US" sz="1400" baseline="0" dirty="0" smtClean="0"/>
                        <a:t> or almost blind, in that eye</a:t>
                      </a:r>
                      <a:endParaRPr lang="en-US" sz="1400" dirty="0"/>
                    </a:p>
                  </a:txBody>
                  <a:tcPr>
                    <a:solidFill>
                      <a:schemeClr val="tx2">
                        <a:lumMod val="20000"/>
                        <a:lumOff val="80000"/>
                      </a:schemeClr>
                    </a:solidFill>
                  </a:tcPr>
                </a:tc>
              </a:tr>
              <a:tr h="370840">
                <a:tc>
                  <a:txBody>
                    <a:bodyPr/>
                    <a:lstStyle/>
                    <a:p>
                      <a:r>
                        <a:rPr lang="en-US" sz="1400" dirty="0" smtClean="0"/>
                        <a:t>Problems</a:t>
                      </a:r>
                      <a:r>
                        <a:rPr lang="en-US" sz="1400" baseline="0" dirty="0" smtClean="0"/>
                        <a:t> with vision in your right eye</a:t>
                      </a:r>
                    </a:p>
                  </a:txBody>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tc>
              </a:tr>
              <a:tr h="370840">
                <a:tc>
                  <a:txBody>
                    <a:bodyPr/>
                    <a:lstStyle/>
                    <a:p>
                      <a:r>
                        <a:rPr lang="en-US" sz="1400" dirty="0" smtClean="0"/>
                        <a:t>Problems</a:t>
                      </a:r>
                      <a:r>
                        <a:rPr lang="en-US" sz="1400" baseline="0" dirty="0" smtClean="0"/>
                        <a:t> with vision in your left eye</a:t>
                      </a:r>
                    </a:p>
                  </a:txBody>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tc>
              </a:tr>
            </a:tbl>
          </a:graphicData>
        </a:graphic>
      </p:graphicFrame>
    </p:spTree>
    <p:extLst>
      <p:ext uri="{BB962C8B-B14F-4D97-AF65-F5344CB8AC3E}">
        <p14:creationId xmlns:p14="http://schemas.microsoft.com/office/powerpoint/2010/main" val="31311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Emails to participate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66785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01040"/>
            <a:ext cx="8229600" cy="4525963"/>
          </a:xfrm>
        </p:spPr>
        <p:txBody>
          <a:bodyPr/>
          <a:lstStyle/>
          <a:p>
            <a:pPr marL="0" indent="0">
              <a:spcBef>
                <a:spcPts val="1200"/>
              </a:spcBef>
              <a:buNone/>
            </a:pPr>
            <a:r>
              <a:rPr lang="en-US" sz="1400" b="1" dirty="0"/>
              <a:t>Do you have double vision?</a:t>
            </a:r>
            <a:endParaRPr lang="en-US" sz="1400" dirty="0" smtClean="0"/>
          </a:p>
          <a:p>
            <a:pPr marL="0" indent="0">
              <a:spcBef>
                <a:spcPts val="600"/>
              </a:spcBef>
              <a:buNone/>
            </a:pPr>
            <a:r>
              <a:rPr lang="en-US" sz="1400" dirty="0" smtClean="0"/>
              <a:t>☐ </a:t>
            </a:r>
            <a:r>
              <a:rPr lang="en-US" sz="1400" dirty="0"/>
              <a:t>I do </a:t>
            </a:r>
            <a:r>
              <a:rPr lang="en-US" sz="1400" u="sng" dirty="0"/>
              <a:t>not</a:t>
            </a:r>
            <a:r>
              <a:rPr lang="en-US" sz="1400" dirty="0"/>
              <a:t> have double vision</a:t>
            </a:r>
          </a:p>
          <a:p>
            <a:pPr marL="0" indent="0">
              <a:spcBef>
                <a:spcPts val="600"/>
              </a:spcBef>
              <a:buNone/>
            </a:pPr>
            <a:r>
              <a:rPr lang="en-US" sz="1400" dirty="0" smtClean="0"/>
              <a:t>☐ </a:t>
            </a:r>
            <a:r>
              <a:rPr lang="en-US" sz="1400" dirty="0"/>
              <a:t>I have double vision that comes and goes</a:t>
            </a:r>
          </a:p>
          <a:p>
            <a:pPr marL="0" indent="0">
              <a:spcBef>
                <a:spcPts val="600"/>
              </a:spcBef>
              <a:buNone/>
            </a:pPr>
            <a:r>
              <a:rPr lang="en-US" sz="1400" dirty="0" smtClean="0"/>
              <a:t>☐ </a:t>
            </a:r>
            <a:r>
              <a:rPr lang="en-US" sz="1400" dirty="0"/>
              <a:t>I almost always have double vision that goes away when one eye is closed</a:t>
            </a:r>
          </a:p>
          <a:p>
            <a:pPr marL="0" indent="0">
              <a:spcBef>
                <a:spcPts val="600"/>
              </a:spcBef>
              <a:buNone/>
            </a:pPr>
            <a:r>
              <a:rPr lang="en-US" sz="1400" dirty="0" smtClean="0"/>
              <a:t>☒ </a:t>
            </a:r>
            <a:r>
              <a:rPr lang="en-US" sz="1400" dirty="0"/>
              <a:t>I have complete loss of eye movement when I look in one or more directions (one or both eyes)</a:t>
            </a:r>
          </a:p>
          <a:p>
            <a:pPr marL="0" indent="0">
              <a:buNone/>
            </a:pPr>
            <a:endParaRPr lang="en-US" dirty="0"/>
          </a:p>
        </p:txBody>
      </p:sp>
      <p:sp>
        <p:nvSpPr>
          <p:cNvPr id="4" name="Rectangle 3"/>
          <p:cNvSpPr/>
          <p:nvPr/>
        </p:nvSpPr>
        <p:spPr>
          <a:xfrm>
            <a:off x="3587229" y="614522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5" name="Rectangle 4"/>
          <p:cNvSpPr/>
          <p:nvPr/>
        </p:nvSpPr>
        <p:spPr>
          <a:xfrm>
            <a:off x="5593317" y="614522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6" name="Rectangle 5"/>
          <p:cNvSpPr/>
          <p:nvPr/>
        </p:nvSpPr>
        <p:spPr>
          <a:xfrm>
            <a:off x="1581141" y="6125092"/>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1520574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965703"/>
          </a:xfrm>
        </p:spPr>
        <p:txBody>
          <a:bodyPr/>
          <a:lstStyle/>
          <a:p>
            <a:pPr marL="0" indent="0">
              <a:buNone/>
            </a:pPr>
            <a:r>
              <a:rPr lang="en-US" sz="1400" b="1" dirty="0"/>
              <a:t>Do you have any problems with your hearing</a:t>
            </a:r>
            <a:r>
              <a:rPr lang="en-US" sz="1400" b="1" dirty="0" smtClean="0"/>
              <a:t>?</a:t>
            </a:r>
          </a:p>
          <a:p>
            <a:pPr marL="0" indent="0">
              <a:buNone/>
            </a:pPr>
            <a:endParaRPr lang="en-US" sz="1200" dirty="0" smtClean="0"/>
          </a:p>
          <a:p>
            <a:pPr>
              <a:buFont typeface="Wingdings" panose="05000000000000000000" pitchFamily="2" charset="2"/>
              <a:buChar char="q"/>
            </a:pPr>
            <a:r>
              <a:rPr lang="en-US" sz="1400" dirty="0" smtClean="0"/>
              <a:t>I </a:t>
            </a:r>
            <a:r>
              <a:rPr lang="en-US" sz="1400" dirty="0"/>
              <a:t>do not have problems hearing.</a:t>
            </a:r>
          </a:p>
          <a:p>
            <a:pPr>
              <a:buFont typeface="Wingdings" panose="05000000000000000000" pitchFamily="2" charset="2"/>
              <a:buChar char="q"/>
            </a:pPr>
            <a:r>
              <a:rPr lang="en-US" sz="1400" dirty="0" smtClean="0"/>
              <a:t>I </a:t>
            </a:r>
            <a:r>
              <a:rPr lang="en-US" sz="1400" dirty="0"/>
              <a:t>have mild hearing loss on one side</a:t>
            </a:r>
          </a:p>
          <a:p>
            <a:pPr>
              <a:buFont typeface="Wingdings" panose="05000000000000000000" pitchFamily="2" charset="2"/>
              <a:buChar char="q"/>
            </a:pPr>
            <a:r>
              <a:rPr lang="en-US" sz="1400" dirty="0" smtClean="0"/>
              <a:t>I </a:t>
            </a:r>
            <a:r>
              <a:rPr lang="en-US" sz="1400" dirty="0"/>
              <a:t>have moderate or severe hearing loss on one side</a:t>
            </a:r>
          </a:p>
          <a:p>
            <a:pPr>
              <a:buFont typeface="Wingdings" panose="05000000000000000000" pitchFamily="2" charset="2"/>
              <a:buChar char="q"/>
            </a:pPr>
            <a:r>
              <a:rPr lang="en-US" sz="1400" dirty="0" smtClean="0"/>
              <a:t>I </a:t>
            </a:r>
            <a:r>
              <a:rPr lang="en-US" sz="1400" dirty="0"/>
              <a:t>have total hearing loss on both sides. I am effectively deaf.</a:t>
            </a:r>
          </a:p>
          <a:p>
            <a:pPr marL="0" indent="0">
              <a:buNone/>
            </a:pPr>
            <a:endParaRPr lang="en-US" dirty="0"/>
          </a:p>
        </p:txBody>
      </p:sp>
      <p:sp>
        <p:nvSpPr>
          <p:cNvPr id="4" name="Rectangle 3"/>
          <p:cNvSpPr/>
          <p:nvPr/>
        </p:nvSpPr>
        <p:spPr>
          <a:xfrm>
            <a:off x="3587229" y="5800438"/>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5" name="Rectangle 4"/>
          <p:cNvSpPr/>
          <p:nvPr/>
        </p:nvSpPr>
        <p:spPr>
          <a:xfrm>
            <a:off x="5593317" y="5800438"/>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6" name="Rectangle 5"/>
          <p:cNvSpPr/>
          <p:nvPr/>
        </p:nvSpPr>
        <p:spPr>
          <a:xfrm>
            <a:off x="3587229" y="5834760"/>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7" name="Rectangle 6"/>
          <p:cNvSpPr/>
          <p:nvPr/>
        </p:nvSpPr>
        <p:spPr>
          <a:xfrm>
            <a:off x="5593317" y="5834760"/>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8" name="Rectangle 7"/>
          <p:cNvSpPr/>
          <p:nvPr/>
        </p:nvSpPr>
        <p:spPr>
          <a:xfrm>
            <a:off x="1660720" y="5800438"/>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668095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1406"/>
            <a:ext cx="8229600" cy="778274"/>
          </a:xfrm>
        </p:spPr>
        <p:txBody>
          <a:bodyPr>
            <a:normAutofit fontScale="90000"/>
          </a:bodyPr>
          <a:lstStyle/>
          <a:p>
            <a:pPr algn="l"/>
            <a:r>
              <a:rPr lang="en-US" sz="1800" b="1" dirty="0" smtClean="0"/>
              <a:t/>
            </a:r>
            <a:br>
              <a:rPr lang="en-US" sz="1800" b="1" dirty="0" smtClean="0"/>
            </a:br>
            <a:r>
              <a:rPr lang="en-US" sz="1800" b="1" dirty="0"/>
              <a:t/>
            </a:r>
            <a:br>
              <a:rPr lang="en-US" sz="1800" b="1" dirty="0"/>
            </a:br>
            <a:r>
              <a:rPr lang="en-US" sz="1600" b="1" dirty="0" smtClean="0"/>
              <a:t>In general, how is your ability to speak?</a:t>
            </a:r>
            <a:r>
              <a:rPr lang="en-US" dirty="0" smtClean="0"/>
              <a:t/>
            </a:r>
            <a:br>
              <a:rPr lang="en-US" dirty="0" smtClean="0"/>
            </a:br>
            <a:endParaRPr lang="en-US" dirty="0"/>
          </a:p>
        </p:txBody>
      </p:sp>
      <p:sp>
        <p:nvSpPr>
          <p:cNvPr id="3" name="Content Placeholder 2"/>
          <p:cNvSpPr>
            <a:spLocks noGrp="1"/>
          </p:cNvSpPr>
          <p:nvPr>
            <p:ph idx="1"/>
          </p:nvPr>
        </p:nvSpPr>
        <p:spPr>
          <a:xfrm>
            <a:off x="457200" y="1097280"/>
            <a:ext cx="8229600" cy="4525963"/>
          </a:xfrm>
        </p:spPr>
        <p:txBody>
          <a:bodyPr>
            <a:normAutofit/>
          </a:bodyPr>
          <a:lstStyle/>
          <a:p>
            <a:pPr marL="0" indent="0">
              <a:buNone/>
            </a:pPr>
            <a:r>
              <a:rPr lang="en-US" sz="1400" dirty="0" smtClean="0"/>
              <a:t>☐ </a:t>
            </a:r>
            <a:r>
              <a:rPr lang="en-US" sz="1400" dirty="0"/>
              <a:t>I do not have problems speaking </a:t>
            </a:r>
          </a:p>
          <a:p>
            <a:pPr marL="0" indent="0">
              <a:buNone/>
            </a:pPr>
            <a:r>
              <a:rPr lang="en-US" sz="1400" dirty="0" smtClean="0"/>
              <a:t>☐ </a:t>
            </a:r>
            <a:r>
              <a:rPr lang="en-US" sz="1400" dirty="0"/>
              <a:t>I sometimes slur words but others don’t seem to notice</a:t>
            </a:r>
          </a:p>
          <a:p>
            <a:pPr marL="0" indent="0">
              <a:buNone/>
            </a:pPr>
            <a:r>
              <a:rPr lang="en-US" sz="1400" dirty="0" smtClean="0"/>
              <a:t>☐ </a:t>
            </a:r>
            <a:r>
              <a:rPr lang="en-US" sz="1400" dirty="0"/>
              <a:t>I often slur words and others notice</a:t>
            </a:r>
          </a:p>
          <a:p>
            <a:pPr marL="0" indent="0">
              <a:buNone/>
            </a:pPr>
            <a:r>
              <a:rPr lang="en-US" sz="1400" dirty="0" smtClean="0"/>
              <a:t>☐ </a:t>
            </a:r>
            <a:r>
              <a:rPr lang="en-US" sz="1400" dirty="0"/>
              <a:t>I slur words so much that it interferes with my ability to have conversations</a:t>
            </a:r>
          </a:p>
          <a:p>
            <a:pPr marL="0" indent="0">
              <a:buNone/>
            </a:pPr>
            <a:r>
              <a:rPr lang="en-US" sz="1400" dirty="0" smtClean="0"/>
              <a:t>☐ </a:t>
            </a:r>
            <a:r>
              <a:rPr lang="en-US" sz="1400" dirty="0"/>
              <a:t>I slur my words so much that others cannot understand me</a:t>
            </a:r>
          </a:p>
          <a:p>
            <a:pPr marL="0" indent="0">
              <a:buNone/>
            </a:pPr>
            <a:r>
              <a:rPr lang="en-US" sz="1400" dirty="0" smtClean="0"/>
              <a:t>☐ </a:t>
            </a:r>
            <a:r>
              <a:rPr lang="en-US" sz="1400" dirty="0"/>
              <a:t>I cannot speak</a:t>
            </a:r>
          </a:p>
          <a:p>
            <a:pPr marL="0" indent="0">
              <a:buNone/>
            </a:pPr>
            <a:endParaRPr lang="en-US" dirty="0"/>
          </a:p>
        </p:txBody>
      </p:sp>
      <p:sp>
        <p:nvSpPr>
          <p:cNvPr id="4" name="Rectangle 3"/>
          <p:cNvSpPr/>
          <p:nvPr/>
        </p:nvSpPr>
        <p:spPr>
          <a:xfrm>
            <a:off x="3587229"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5" name="Rectangle 4"/>
          <p:cNvSpPr/>
          <p:nvPr/>
        </p:nvSpPr>
        <p:spPr>
          <a:xfrm>
            <a:off x="5593317"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6" name="Rectangle 5"/>
          <p:cNvSpPr/>
          <p:nvPr/>
        </p:nvSpPr>
        <p:spPr>
          <a:xfrm>
            <a:off x="1581141"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1653990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06"/>
            <a:ext cx="8229600" cy="1143000"/>
          </a:xfrm>
        </p:spPr>
        <p:txBody>
          <a:bodyPr>
            <a:noAutofit/>
          </a:bodyPr>
          <a:lstStyle/>
          <a:p>
            <a:pPr algn="l"/>
            <a:r>
              <a:rPr lang="en-US" sz="1400" b="1" dirty="0" smtClean="0">
                <a:latin typeface="+mn-lt"/>
              </a:rPr>
              <a:t/>
            </a:r>
            <a:br>
              <a:rPr lang="en-US" sz="1400" b="1" dirty="0" smtClean="0">
                <a:latin typeface="+mn-lt"/>
              </a:rPr>
            </a:br>
            <a:r>
              <a:rPr lang="en-US" sz="1400" b="1" dirty="0" smtClean="0">
                <a:latin typeface="+mn-lt"/>
              </a:rPr>
              <a:t>For an average day, check the one answer that best describes your ability to swallow liquids and solids.</a:t>
            </a:r>
            <a:endParaRPr lang="en-US" sz="1400" dirty="0">
              <a:latin typeface="+mn-lt"/>
            </a:endParaRPr>
          </a:p>
        </p:txBody>
      </p:sp>
      <p:sp>
        <p:nvSpPr>
          <p:cNvPr id="3" name="Content Placeholder 2"/>
          <p:cNvSpPr>
            <a:spLocks noGrp="1"/>
          </p:cNvSpPr>
          <p:nvPr>
            <p:ph idx="1"/>
          </p:nvPr>
        </p:nvSpPr>
        <p:spPr>
          <a:xfrm>
            <a:off x="457200" y="1158240"/>
            <a:ext cx="8229600" cy="4114483"/>
          </a:xfrm>
        </p:spPr>
        <p:txBody>
          <a:bodyPr>
            <a:normAutofit/>
          </a:bodyPr>
          <a:lstStyle/>
          <a:p>
            <a:pPr marL="0" indent="0">
              <a:spcBef>
                <a:spcPts val="600"/>
              </a:spcBef>
              <a:buNone/>
            </a:pPr>
            <a:r>
              <a:rPr lang="en-US" sz="1400" dirty="0" smtClean="0"/>
              <a:t>☐ </a:t>
            </a:r>
            <a:r>
              <a:rPr lang="en-US" sz="1400" dirty="0"/>
              <a:t>	I do NOT have any problems swallowing liquids or foods</a:t>
            </a:r>
          </a:p>
          <a:p>
            <a:pPr marL="0" indent="0">
              <a:spcBef>
                <a:spcPts val="600"/>
              </a:spcBef>
              <a:buNone/>
            </a:pPr>
            <a:r>
              <a:rPr lang="en-US" sz="1400" dirty="0" smtClean="0"/>
              <a:t>☐ </a:t>
            </a:r>
            <a:r>
              <a:rPr lang="en-US" sz="1400" dirty="0"/>
              <a:t>	I have problems swallowing liquids or solid foods</a:t>
            </a:r>
          </a:p>
          <a:p>
            <a:pPr marL="0" indent="0">
              <a:spcBef>
                <a:spcPts val="600"/>
              </a:spcBef>
              <a:buNone/>
            </a:pPr>
            <a:r>
              <a:rPr lang="en-US" sz="1400" dirty="0" smtClean="0"/>
              <a:t>☐ </a:t>
            </a:r>
            <a:r>
              <a:rPr lang="en-US" sz="1400" dirty="0"/>
              <a:t>	I have frequent problems with swallowing and need a pureed diet</a:t>
            </a:r>
          </a:p>
          <a:p>
            <a:pPr marL="0" indent="0">
              <a:spcBef>
                <a:spcPts val="600"/>
              </a:spcBef>
              <a:buNone/>
            </a:pPr>
            <a:r>
              <a:rPr lang="en-US" sz="1400" dirty="0" smtClean="0"/>
              <a:t>☐  	I </a:t>
            </a:r>
            <a:r>
              <a:rPr lang="en-US" sz="1400" dirty="0"/>
              <a:t>cannot swallow food or liquids</a:t>
            </a:r>
          </a:p>
          <a:p>
            <a:pPr marL="0" indent="0">
              <a:buNone/>
            </a:pPr>
            <a:endParaRPr lang="en-US" dirty="0"/>
          </a:p>
        </p:txBody>
      </p:sp>
      <p:sp>
        <p:nvSpPr>
          <p:cNvPr id="4" name="Rectangle 3"/>
          <p:cNvSpPr/>
          <p:nvPr/>
        </p:nvSpPr>
        <p:spPr>
          <a:xfrm>
            <a:off x="3587229"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5" name="Rectangle 4"/>
          <p:cNvSpPr/>
          <p:nvPr/>
        </p:nvSpPr>
        <p:spPr>
          <a:xfrm>
            <a:off x="5593317"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6" name="Rectangle 5"/>
          <p:cNvSpPr/>
          <p:nvPr/>
        </p:nvSpPr>
        <p:spPr>
          <a:xfrm>
            <a:off x="1581141"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1494848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6720"/>
            <a:ext cx="8229600" cy="5699443"/>
          </a:xfrm>
        </p:spPr>
        <p:txBody>
          <a:bodyPr>
            <a:normAutofit/>
          </a:bodyPr>
          <a:lstStyle/>
          <a:p>
            <a:pPr marL="0" indent="0">
              <a:buNone/>
            </a:pPr>
            <a:r>
              <a:rPr lang="en-US" sz="1400" b="1" dirty="0" smtClean="0"/>
              <a:t>On an average day, which of the following best describes your…</a:t>
            </a:r>
          </a:p>
          <a:p>
            <a:pPr marL="0" indent="0">
              <a:buNone/>
            </a:pPr>
            <a:endParaRPr lang="en-US" sz="1400" b="1" dirty="0"/>
          </a:p>
          <a:p>
            <a:pPr marL="0" indent="0">
              <a:buNone/>
            </a:pPr>
            <a:r>
              <a:rPr lang="en-US" sz="1400" b="1" dirty="0" smtClean="0"/>
              <a:t>Constipation?</a:t>
            </a:r>
          </a:p>
          <a:p>
            <a:pPr marL="0" indent="0">
              <a:buNone/>
            </a:pPr>
            <a:endParaRPr lang="en-US" sz="900" b="1" dirty="0" smtClean="0"/>
          </a:p>
          <a:p>
            <a:pPr>
              <a:buFont typeface="Wingdings" panose="05000000000000000000" pitchFamily="2" charset="2"/>
              <a:buChar char="q"/>
            </a:pPr>
            <a:r>
              <a:rPr lang="en-US" sz="1400" dirty="0" smtClean="0"/>
              <a:t>No constipation</a:t>
            </a:r>
          </a:p>
          <a:p>
            <a:pPr>
              <a:buFont typeface="Wingdings" panose="05000000000000000000" pitchFamily="2" charset="2"/>
              <a:buChar char="q"/>
            </a:pPr>
            <a:r>
              <a:rPr lang="en-US" sz="1400" dirty="0" smtClean="0"/>
              <a:t>Some constipation</a:t>
            </a:r>
          </a:p>
          <a:p>
            <a:pPr>
              <a:buFont typeface="Wingdings" panose="05000000000000000000" pitchFamily="2" charset="2"/>
              <a:buChar char="q"/>
            </a:pPr>
            <a:r>
              <a:rPr lang="en-US" sz="1400" dirty="0" smtClean="0"/>
              <a:t>Constipation so severe that I cannot move my bowels without an enema or manual measure</a:t>
            </a:r>
          </a:p>
          <a:p>
            <a:pPr>
              <a:buFont typeface="Wingdings" panose="05000000000000000000" pitchFamily="2" charset="2"/>
              <a:buChar char="q"/>
            </a:pPr>
            <a:endParaRPr lang="en-US" sz="1400" dirty="0"/>
          </a:p>
          <a:p>
            <a:pPr marL="0" indent="0">
              <a:spcAft>
                <a:spcPts val="1200"/>
              </a:spcAft>
              <a:buNone/>
            </a:pPr>
            <a:r>
              <a:rPr lang="en-US" sz="1400" b="1" dirty="0" smtClean="0"/>
              <a:t>Bowel frequency?</a:t>
            </a:r>
          </a:p>
          <a:p>
            <a:pPr>
              <a:buFont typeface="Wingdings" panose="05000000000000000000" pitchFamily="2" charset="2"/>
              <a:buChar char="q"/>
            </a:pPr>
            <a:r>
              <a:rPr lang="en-US" sz="1400" dirty="0" smtClean="0"/>
              <a:t>I do not have bowel frequency</a:t>
            </a:r>
          </a:p>
          <a:p>
            <a:pPr>
              <a:buFont typeface="Wingdings" panose="05000000000000000000" pitchFamily="2" charset="2"/>
              <a:buChar char="q"/>
            </a:pPr>
            <a:r>
              <a:rPr lang="en-US" sz="1400" dirty="0" smtClean="0"/>
              <a:t>Mild frequency</a:t>
            </a:r>
          </a:p>
          <a:p>
            <a:pPr>
              <a:buFont typeface="Wingdings" panose="05000000000000000000" pitchFamily="2" charset="2"/>
              <a:buChar char="q"/>
            </a:pPr>
            <a:r>
              <a:rPr lang="en-US" sz="1400" dirty="0" smtClean="0"/>
              <a:t>I need to be close to the bathroom at all times and/or wear pads</a:t>
            </a:r>
          </a:p>
          <a:p>
            <a:pPr>
              <a:buFont typeface="Wingdings" panose="05000000000000000000" pitchFamily="2" charset="2"/>
              <a:buChar char="q"/>
            </a:pPr>
            <a:r>
              <a:rPr lang="en-US" sz="1400" dirty="0" smtClean="0"/>
              <a:t>I am not able to control my bowels</a:t>
            </a:r>
            <a:endParaRPr lang="en-US" sz="1400" dirty="0"/>
          </a:p>
        </p:txBody>
      </p:sp>
      <p:sp>
        <p:nvSpPr>
          <p:cNvPr id="4" name="Rectangle 3"/>
          <p:cNvSpPr/>
          <p:nvPr/>
        </p:nvSpPr>
        <p:spPr>
          <a:xfrm>
            <a:off x="3587229"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5" name="Rectangle 4"/>
          <p:cNvSpPr/>
          <p:nvPr/>
        </p:nvSpPr>
        <p:spPr>
          <a:xfrm>
            <a:off x="5593317"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6" name="Rectangle 5"/>
          <p:cNvSpPr/>
          <p:nvPr/>
        </p:nvSpPr>
        <p:spPr>
          <a:xfrm>
            <a:off x="1581141" y="5843005"/>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2988728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 y="106120"/>
            <a:ext cx="8229600" cy="1143000"/>
          </a:xfrm>
        </p:spPr>
        <p:txBody>
          <a:bodyPr>
            <a:normAutofit/>
          </a:bodyPr>
          <a:lstStyle/>
          <a:p>
            <a:pPr algn="l"/>
            <a:r>
              <a:rPr lang="en-US" sz="1400" b="1" dirty="0" smtClean="0">
                <a:latin typeface="+mn-lt"/>
              </a:rPr>
              <a:t>In </a:t>
            </a:r>
            <a:r>
              <a:rPr lang="en-US" sz="1400" b="1" dirty="0">
                <a:latin typeface="+mn-lt"/>
              </a:rPr>
              <a:t>the last 4 weeks, how often did you leak urine without meaning to, even a small amount?</a:t>
            </a:r>
            <a:r>
              <a:rPr lang="en-US" sz="1400" b="1" dirty="0" smtClean="0">
                <a:latin typeface="+mn-lt"/>
              </a:rPr>
              <a:t> </a:t>
            </a:r>
            <a:endParaRPr lang="en-US" sz="1400" b="1"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74141322"/>
              </p:ext>
            </p:extLst>
          </p:nvPr>
        </p:nvGraphicFramePr>
        <p:xfrm>
          <a:off x="476250" y="949484"/>
          <a:ext cx="6930390" cy="1629886"/>
        </p:xfrm>
        <a:graphic>
          <a:graphicData uri="http://schemas.openxmlformats.org/drawingml/2006/table">
            <a:tbl>
              <a:tblPr>
                <a:tableStyleId>{5C22544A-7EE6-4342-B048-85BDC9FD1C3A}</a:tableStyleId>
              </a:tblPr>
              <a:tblGrid>
                <a:gridCol w="1386078"/>
                <a:gridCol w="1386078"/>
                <a:gridCol w="1386078"/>
                <a:gridCol w="1386078"/>
                <a:gridCol w="1386078"/>
              </a:tblGrid>
              <a:tr h="909000">
                <a:tc>
                  <a:txBody>
                    <a:bodyPr/>
                    <a:lstStyle/>
                    <a:p>
                      <a:pPr algn="ctr" fontAlgn="ctr"/>
                      <a:r>
                        <a:rPr lang="en-US" sz="1400" u="none" strike="noStrike" dirty="0">
                          <a:effectLst/>
                          <a:latin typeface="+mn-lt"/>
                        </a:rPr>
                        <a:t>Never or rarely</a:t>
                      </a:r>
                      <a:endParaRPr lang="en-US" sz="14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u="none" strike="noStrike" dirty="0">
                          <a:effectLst/>
                          <a:latin typeface="+mn-lt"/>
                        </a:rPr>
                        <a:t>A few times</a:t>
                      </a:r>
                      <a:endParaRPr lang="en-US" sz="14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u="none" strike="noStrike" dirty="0">
                          <a:effectLst/>
                          <a:latin typeface="+mn-lt"/>
                        </a:rPr>
                        <a:t>About once </a:t>
                      </a:r>
                      <a:r>
                        <a:rPr lang="en-US" sz="1400" u="none" strike="noStrike" dirty="0" smtClean="0">
                          <a:effectLst/>
                          <a:latin typeface="+mn-lt"/>
                        </a:rPr>
                        <a:t>a</a:t>
                      </a:r>
                    </a:p>
                    <a:p>
                      <a:pPr algn="ctr" fontAlgn="ctr"/>
                      <a:r>
                        <a:rPr lang="en-US" sz="1400" u="none" strike="noStrike" dirty="0" smtClean="0">
                          <a:effectLst/>
                          <a:latin typeface="+mn-lt"/>
                        </a:rPr>
                        <a:t> </a:t>
                      </a:r>
                      <a:r>
                        <a:rPr lang="en-US" sz="1400" u="none" strike="noStrike" dirty="0">
                          <a:effectLst/>
                          <a:latin typeface="+mn-lt"/>
                        </a:rPr>
                        <a:t>week</a:t>
                      </a:r>
                      <a:endParaRPr lang="en-US" sz="14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u="none" strike="noStrike" dirty="0">
                          <a:effectLst/>
                          <a:latin typeface="+mn-lt"/>
                        </a:rPr>
                        <a:t>A few times a week </a:t>
                      </a:r>
                      <a:endParaRPr lang="en-US" sz="1400" b="1" i="0" u="none" strike="noStrike" dirty="0">
                        <a:solidFill>
                          <a:srgbClr val="000000"/>
                        </a:solidFill>
                        <a:effectLst/>
                        <a:latin typeface="+mn-lt"/>
                      </a:endParaRPr>
                    </a:p>
                    <a:p>
                      <a:pPr algn="ctr" fontAlgn="ctr"/>
                      <a:r>
                        <a:rPr lang="en-US" sz="1400" u="none" strike="noStrike" dirty="0">
                          <a:effectLst/>
                          <a:latin typeface="+mn-lt"/>
                        </a:rPr>
                        <a:t>to every day</a:t>
                      </a:r>
                      <a:endParaRPr lang="en-US" sz="14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400" u="none" strike="noStrike" dirty="0">
                          <a:effectLst/>
                          <a:latin typeface="+mn-lt"/>
                        </a:rPr>
                        <a:t>Several times a day </a:t>
                      </a:r>
                      <a:endParaRPr lang="en-US" sz="14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720886">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Rectangle 3"/>
          <p:cNvSpPr/>
          <p:nvPr/>
        </p:nvSpPr>
        <p:spPr>
          <a:xfrm>
            <a:off x="3587229"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5" name="Rectangle 4"/>
          <p:cNvSpPr/>
          <p:nvPr/>
        </p:nvSpPr>
        <p:spPr>
          <a:xfrm>
            <a:off x="5593317"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6" name="Rectangle 5"/>
          <p:cNvSpPr/>
          <p:nvPr/>
        </p:nvSpPr>
        <p:spPr>
          <a:xfrm>
            <a:off x="1581141" y="5763142"/>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
        <p:nvSpPr>
          <p:cNvPr id="9" name="TextBox 8"/>
          <p:cNvSpPr txBox="1"/>
          <p:nvPr/>
        </p:nvSpPr>
        <p:spPr>
          <a:xfrm>
            <a:off x="548543" y="2702048"/>
            <a:ext cx="7433310" cy="2816156"/>
          </a:xfrm>
          <a:prstGeom prst="rect">
            <a:avLst/>
          </a:prstGeom>
          <a:noFill/>
        </p:spPr>
        <p:txBody>
          <a:bodyPr wrap="square" rtlCol="0">
            <a:spAutoFit/>
          </a:bodyPr>
          <a:lstStyle/>
          <a:p>
            <a:r>
              <a:rPr lang="en-US" sz="1400" b="1" dirty="0" smtClean="0"/>
              <a:t>Do you wear a pad or use a urinal?</a:t>
            </a:r>
          </a:p>
          <a:p>
            <a:endParaRPr lang="en-US" sz="900" dirty="0" smtClean="0"/>
          </a:p>
          <a:p>
            <a:r>
              <a:rPr lang="en-US" sz="1400" dirty="0"/>
              <a:t> </a:t>
            </a:r>
            <a:r>
              <a:rPr lang="en-US" sz="1400" dirty="0" smtClean="0"/>
              <a:t>    ☐ </a:t>
            </a:r>
            <a:r>
              <a:rPr lang="en-US" sz="1400" dirty="0"/>
              <a:t>No    </a:t>
            </a:r>
            <a:r>
              <a:rPr lang="en-US" sz="1400" dirty="0" smtClean="0"/>
              <a:t>☐ </a:t>
            </a:r>
            <a:r>
              <a:rPr lang="en-US" sz="1400" dirty="0"/>
              <a:t>Yes</a:t>
            </a:r>
          </a:p>
          <a:p>
            <a:endParaRPr lang="en-US" sz="1400" b="1" dirty="0" smtClean="0"/>
          </a:p>
          <a:p>
            <a:r>
              <a:rPr lang="en-US" sz="1400" b="1" dirty="0" smtClean="0"/>
              <a:t>On </a:t>
            </a:r>
            <a:r>
              <a:rPr lang="en-US" sz="1400" b="1" dirty="0"/>
              <a:t>an average day, how easy it is for you to start urinating</a:t>
            </a:r>
            <a:r>
              <a:rPr lang="en-US" sz="1400" b="1" dirty="0" smtClean="0"/>
              <a:t>?</a:t>
            </a:r>
          </a:p>
          <a:p>
            <a:endParaRPr lang="en-US" sz="700" dirty="0"/>
          </a:p>
          <a:p>
            <a:pPr>
              <a:buFont typeface="Wingdings" panose="05000000000000000000" pitchFamily="2" charset="2"/>
              <a:buChar char="q"/>
            </a:pPr>
            <a:r>
              <a:rPr lang="en-US" sz="1400" dirty="0"/>
              <a:t>I do </a:t>
            </a:r>
            <a:r>
              <a:rPr lang="en-US" sz="1400" u="sng" dirty="0"/>
              <a:t>not</a:t>
            </a:r>
            <a:r>
              <a:rPr lang="en-US" sz="1400" dirty="0"/>
              <a:t> have trouble starting to urinate </a:t>
            </a:r>
          </a:p>
          <a:p>
            <a:pPr>
              <a:buFont typeface="Wingdings" panose="05000000000000000000" pitchFamily="2" charset="2"/>
              <a:buChar char="q"/>
            </a:pPr>
            <a:r>
              <a:rPr lang="en-US" sz="1400" dirty="0"/>
              <a:t>I sometimes have trouble starting to urinate</a:t>
            </a:r>
          </a:p>
          <a:p>
            <a:pPr>
              <a:buFont typeface="Wingdings" panose="05000000000000000000" pitchFamily="2" charset="2"/>
              <a:buChar char="q"/>
            </a:pPr>
            <a:r>
              <a:rPr lang="en-US" sz="1400" dirty="0"/>
              <a:t>I usually have trouble starting to urinate</a:t>
            </a:r>
          </a:p>
          <a:p>
            <a:pPr>
              <a:buFont typeface="Wingdings" panose="05000000000000000000" pitchFamily="2" charset="2"/>
              <a:buChar char="q"/>
            </a:pPr>
            <a:r>
              <a:rPr lang="en-US" sz="1400" dirty="0"/>
              <a:t>I always have trouble starting to urinate</a:t>
            </a:r>
          </a:p>
          <a:p>
            <a:pPr>
              <a:buFont typeface="Wingdings" panose="05000000000000000000" pitchFamily="2" charset="2"/>
              <a:buChar char="q"/>
            </a:pPr>
            <a:r>
              <a:rPr lang="en-US" sz="1400" dirty="0"/>
              <a:t>I need an intermittent catheter to urinate</a:t>
            </a:r>
          </a:p>
          <a:p>
            <a:pPr>
              <a:buFont typeface="Wingdings" panose="05000000000000000000" pitchFamily="2" charset="2"/>
              <a:buChar char="q"/>
            </a:pPr>
            <a:r>
              <a:rPr lang="en-US" sz="1400" dirty="0"/>
              <a:t>I need an indwelling catheter to urinate</a:t>
            </a:r>
          </a:p>
          <a:p>
            <a:endParaRPr lang="en-US" dirty="0"/>
          </a:p>
        </p:txBody>
      </p:sp>
    </p:spTree>
    <p:extLst>
      <p:ext uri="{BB962C8B-B14F-4D97-AF65-F5344CB8AC3E}">
        <p14:creationId xmlns:p14="http://schemas.microsoft.com/office/powerpoint/2010/main" val="4239065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87229"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5" name="Rectangle 4"/>
          <p:cNvSpPr/>
          <p:nvPr/>
        </p:nvSpPr>
        <p:spPr>
          <a:xfrm>
            <a:off x="5593317"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6" name="Rectangle 5"/>
          <p:cNvSpPr/>
          <p:nvPr/>
        </p:nvSpPr>
        <p:spPr>
          <a:xfrm>
            <a:off x="1581141" y="5763142"/>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
        <p:nvSpPr>
          <p:cNvPr id="13" name="Content Placeholder 12"/>
          <p:cNvSpPr>
            <a:spLocks noGrp="1"/>
          </p:cNvSpPr>
          <p:nvPr>
            <p:ph idx="1"/>
          </p:nvPr>
        </p:nvSpPr>
        <p:spPr>
          <a:xfrm>
            <a:off x="457200" y="632460"/>
            <a:ext cx="8229600" cy="5493703"/>
          </a:xfrm>
        </p:spPr>
        <p:txBody>
          <a:bodyPr>
            <a:normAutofit/>
          </a:bodyPr>
          <a:lstStyle/>
          <a:p>
            <a:pPr marL="0" indent="0">
              <a:spcBef>
                <a:spcPts val="1200"/>
              </a:spcBef>
              <a:buNone/>
            </a:pPr>
            <a:r>
              <a:rPr lang="en-US" sz="1400" b="1" dirty="0" smtClean="0"/>
              <a:t>On an average day, which of the following best describes your cognitive (thinking) ability?</a:t>
            </a:r>
          </a:p>
          <a:p>
            <a:pPr marL="0" indent="0">
              <a:spcBef>
                <a:spcPts val="1200"/>
              </a:spcBef>
              <a:buNone/>
            </a:pPr>
            <a:endParaRPr lang="en-US" sz="100" dirty="0"/>
          </a:p>
          <a:p>
            <a:pPr>
              <a:spcBef>
                <a:spcPts val="1200"/>
              </a:spcBef>
              <a:buFont typeface="Wingdings" panose="05000000000000000000" pitchFamily="2" charset="2"/>
              <a:buChar char="q"/>
            </a:pPr>
            <a:r>
              <a:rPr lang="en-US" sz="1400" dirty="0" smtClean="0"/>
              <a:t>I </a:t>
            </a:r>
            <a:r>
              <a:rPr lang="en-US" sz="1400" dirty="0"/>
              <a:t>have no problems with concentration or memory </a:t>
            </a:r>
            <a:endParaRPr lang="en-US" sz="1400" dirty="0" smtClean="0"/>
          </a:p>
          <a:p>
            <a:pPr>
              <a:spcBef>
                <a:spcPts val="1200"/>
              </a:spcBef>
              <a:buFont typeface="Wingdings" panose="05000000000000000000" pitchFamily="2" charset="2"/>
              <a:buChar char="q"/>
            </a:pPr>
            <a:r>
              <a:rPr lang="en-US" sz="1400" dirty="0" smtClean="0"/>
              <a:t>I </a:t>
            </a:r>
            <a:r>
              <a:rPr lang="en-US" sz="1400" dirty="0"/>
              <a:t>have some concentration and memory problems, or problems with coping with stress, but I am able to handle my daily routines including completing this survey </a:t>
            </a:r>
            <a:endParaRPr lang="en-US" sz="1400" dirty="0" smtClean="0"/>
          </a:p>
          <a:p>
            <a:pPr>
              <a:spcBef>
                <a:spcPts val="1200"/>
              </a:spcBef>
              <a:buFont typeface="Wingdings" panose="05000000000000000000" pitchFamily="2" charset="2"/>
              <a:buChar char="q"/>
            </a:pPr>
            <a:r>
              <a:rPr lang="en-US" sz="1400" dirty="0" smtClean="0"/>
              <a:t>I </a:t>
            </a:r>
            <a:r>
              <a:rPr lang="en-US" sz="1400" dirty="0"/>
              <a:t>have problems with concentration and memory that my friends and family notice; this is beginning to affect my daily routine. It makes completing  this survey </a:t>
            </a:r>
            <a:r>
              <a:rPr lang="en-US" sz="1400" dirty="0" smtClean="0"/>
              <a:t>difficult. </a:t>
            </a:r>
          </a:p>
          <a:p>
            <a:pPr>
              <a:spcBef>
                <a:spcPts val="1200"/>
              </a:spcBef>
              <a:buFont typeface="Wingdings" panose="05000000000000000000" pitchFamily="2" charset="2"/>
              <a:buChar char="q"/>
            </a:pPr>
            <a:r>
              <a:rPr lang="en-US" sz="1400" dirty="0" smtClean="0"/>
              <a:t>I </a:t>
            </a:r>
            <a:r>
              <a:rPr lang="en-US" sz="1400" dirty="0"/>
              <a:t>have severe impairment in my cognitive (thinking) abilities; for example, I sometimes forget where I am and who I am talking to. I need help completing this </a:t>
            </a:r>
            <a:r>
              <a:rPr lang="en-US" sz="1400" dirty="0" smtClean="0"/>
              <a:t>survey. </a:t>
            </a:r>
          </a:p>
          <a:p>
            <a:pPr>
              <a:spcBef>
                <a:spcPts val="1200"/>
              </a:spcBef>
              <a:buFont typeface="Wingdings" panose="05000000000000000000" pitchFamily="2" charset="2"/>
              <a:buChar char="q"/>
            </a:pPr>
            <a:r>
              <a:rPr lang="en-US" sz="1400" dirty="0" smtClean="0"/>
              <a:t>I </a:t>
            </a:r>
            <a:r>
              <a:rPr lang="en-US" sz="1400" dirty="0"/>
              <a:t>have no meaningful conversation and am unable to handle my affairs because of my severe cognitive problems; I need someone else to complete this survey </a:t>
            </a:r>
          </a:p>
        </p:txBody>
      </p:sp>
    </p:spTree>
    <p:extLst>
      <p:ext uri="{BB962C8B-B14F-4D97-AF65-F5344CB8AC3E}">
        <p14:creationId xmlns:p14="http://schemas.microsoft.com/office/powerpoint/2010/main" val="2881925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70560"/>
            <a:ext cx="7543800" cy="5395875"/>
          </a:xfrm>
        </p:spPr>
        <p:txBody>
          <a:bodyPr>
            <a:normAutofit/>
          </a:bodyPr>
          <a:lstStyle/>
          <a:p>
            <a:pPr marL="0" indent="0">
              <a:buNone/>
            </a:pPr>
            <a:r>
              <a:rPr lang="en-US" sz="1400" b="1" dirty="0"/>
              <a:t>Which of the following describes your daily fatigue levels</a:t>
            </a:r>
            <a:r>
              <a:rPr lang="en-US" sz="1400" b="1" dirty="0" smtClean="0"/>
              <a:t>?</a:t>
            </a:r>
          </a:p>
          <a:p>
            <a:pPr marL="0" indent="0">
              <a:buNone/>
            </a:pPr>
            <a:endParaRPr lang="en-US" sz="1400" b="1" dirty="0" smtClean="0"/>
          </a:p>
          <a:p>
            <a:pPr fontAlgn="t">
              <a:buFont typeface="Wingdings" panose="05000000000000000000" pitchFamily="2" charset="2"/>
              <a:buChar char="q"/>
            </a:pPr>
            <a:r>
              <a:rPr lang="en-US" sz="1400" dirty="0"/>
              <a:t>I experience no fatigue</a:t>
            </a:r>
          </a:p>
          <a:p>
            <a:pPr fontAlgn="t">
              <a:buFont typeface="Wingdings" panose="05000000000000000000" pitchFamily="2" charset="2"/>
              <a:buChar char="q"/>
            </a:pPr>
            <a:r>
              <a:rPr lang="en-US" sz="1400" dirty="0"/>
              <a:t>I experience mild fatigue. I do feel the need to rest more often, but I can still complete all my daily tasks</a:t>
            </a:r>
          </a:p>
          <a:p>
            <a:pPr fontAlgn="t">
              <a:buFont typeface="Wingdings" panose="05000000000000000000" pitchFamily="2" charset="2"/>
              <a:buChar char="q"/>
            </a:pPr>
            <a:r>
              <a:rPr lang="en-US" sz="1400" dirty="0"/>
              <a:t>I experience moderate fatigue, I have to rest unusually often, this affects less than half of my daily activities; I often cannot complete my daily routine without naps or significant rest.</a:t>
            </a:r>
          </a:p>
          <a:p>
            <a:pPr fontAlgn="t">
              <a:buFont typeface="Wingdings" panose="05000000000000000000" pitchFamily="2" charset="2"/>
              <a:buChar char="q"/>
            </a:pPr>
            <a:r>
              <a:rPr lang="en-US" sz="1400" dirty="0"/>
              <a:t>I experience severe fatigue levels that have overtaken my life; I am able to complete less than 50% of my daily tasks. </a:t>
            </a:r>
          </a:p>
          <a:p>
            <a:pPr marL="0" indent="0">
              <a:buNone/>
            </a:pPr>
            <a:endParaRPr lang="en-US" sz="1400" b="1" dirty="0" smtClean="0"/>
          </a:p>
          <a:p>
            <a:pPr marL="0" indent="0">
              <a:buNone/>
            </a:pPr>
            <a:endParaRPr lang="en-US" sz="1400" b="1" dirty="0"/>
          </a:p>
          <a:p>
            <a:pPr marL="0" indent="0">
              <a:buNone/>
            </a:pPr>
            <a:r>
              <a:rPr lang="en-US" sz="1400" b="1" dirty="0" smtClean="0"/>
              <a:t>Do </a:t>
            </a:r>
            <a:r>
              <a:rPr lang="en-US" sz="1400" b="1" dirty="0"/>
              <a:t>you feel rested on waking in the morning</a:t>
            </a:r>
            <a:r>
              <a:rPr lang="en-US" sz="1400" b="1" dirty="0" smtClean="0"/>
              <a:t>?</a:t>
            </a:r>
          </a:p>
          <a:p>
            <a:pPr marL="0" indent="0">
              <a:buNone/>
            </a:pPr>
            <a:endParaRPr lang="en-US" sz="1200" dirty="0" smtClean="0"/>
          </a:p>
          <a:p>
            <a:pPr marL="0" indent="0">
              <a:buNone/>
            </a:pPr>
            <a:r>
              <a:rPr lang="en-US" sz="1400" dirty="0" smtClean="0"/>
              <a:t>☐ </a:t>
            </a:r>
            <a:r>
              <a:rPr lang="en-US" sz="1400" dirty="0"/>
              <a:t>All of the Time</a:t>
            </a:r>
          </a:p>
          <a:p>
            <a:pPr marL="0" indent="0">
              <a:buNone/>
            </a:pPr>
            <a:r>
              <a:rPr lang="en-US" sz="1400" dirty="0" smtClean="0"/>
              <a:t>☐ </a:t>
            </a:r>
            <a:r>
              <a:rPr lang="en-US" sz="1400" dirty="0"/>
              <a:t>Most Of the </a:t>
            </a:r>
            <a:r>
              <a:rPr lang="en-US" sz="1400" dirty="0" smtClean="0"/>
              <a:t>Time</a:t>
            </a:r>
            <a:endParaRPr lang="en-US" sz="1400" dirty="0"/>
          </a:p>
          <a:p>
            <a:pPr marL="0" indent="0">
              <a:buNone/>
            </a:pPr>
            <a:r>
              <a:rPr lang="en-US" sz="1400" dirty="0" smtClean="0"/>
              <a:t>☐ </a:t>
            </a:r>
            <a:r>
              <a:rPr lang="en-US" sz="1400" dirty="0"/>
              <a:t>A Good Bit of the Time</a:t>
            </a:r>
          </a:p>
          <a:p>
            <a:pPr marL="0" indent="0">
              <a:buNone/>
            </a:pPr>
            <a:r>
              <a:rPr lang="en-US" sz="1400" dirty="0" smtClean="0"/>
              <a:t>☐ </a:t>
            </a:r>
            <a:r>
              <a:rPr lang="en-US" sz="1400" dirty="0"/>
              <a:t>Some of the Time</a:t>
            </a:r>
          </a:p>
          <a:p>
            <a:pPr marL="0" indent="0">
              <a:buNone/>
            </a:pPr>
            <a:r>
              <a:rPr lang="en-US" sz="1400" dirty="0" smtClean="0"/>
              <a:t>☐ </a:t>
            </a:r>
            <a:r>
              <a:rPr lang="en-US" sz="1400" dirty="0"/>
              <a:t>A Little of the Time</a:t>
            </a:r>
          </a:p>
          <a:p>
            <a:pPr marL="0" indent="0">
              <a:buNone/>
            </a:pPr>
            <a:r>
              <a:rPr lang="en-US" sz="1400" dirty="0" smtClean="0"/>
              <a:t>☐ </a:t>
            </a:r>
            <a:r>
              <a:rPr lang="en-US" sz="1400" dirty="0"/>
              <a:t>None of the Time</a:t>
            </a:r>
          </a:p>
          <a:p>
            <a:pPr marL="0" indent="0">
              <a:buNone/>
            </a:pPr>
            <a:endParaRPr lang="en-US" dirty="0"/>
          </a:p>
        </p:txBody>
      </p:sp>
      <p:sp>
        <p:nvSpPr>
          <p:cNvPr id="4" name="Rectangle 3"/>
          <p:cNvSpPr/>
          <p:nvPr/>
        </p:nvSpPr>
        <p:spPr>
          <a:xfrm>
            <a:off x="3587229"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5" name="Rectangle 4"/>
          <p:cNvSpPr/>
          <p:nvPr/>
        </p:nvSpPr>
        <p:spPr>
          <a:xfrm>
            <a:off x="5593317"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6" name="Rectangle 5"/>
          <p:cNvSpPr/>
          <p:nvPr/>
        </p:nvSpPr>
        <p:spPr>
          <a:xfrm>
            <a:off x="1581141"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3989409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859"/>
            <a:ext cx="8229600" cy="746442"/>
          </a:xfrm>
        </p:spPr>
        <p:txBody>
          <a:bodyPr>
            <a:normAutofit/>
          </a:bodyPr>
          <a:lstStyle/>
          <a:p>
            <a:pPr algn="l"/>
            <a:r>
              <a:rPr lang="en-US" sz="1400" b="1" dirty="0" smtClean="0">
                <a:latin typeface="+mn-lt"/>
              </a:rPr>
              <a:t>Over </a:t>
            </a:r>
            <a:r>
              <a:rPr lang="en-US" sz="1400" b="1" dirty="0">
                <a:latin typeface="+mn-lt"/>
              </a:rPr>
              <a:t>the past two weeks, how often have you been bothered by the following?</a:t>
            </a:r>
            <a:r>
              <a:rPr lang="en-US" sz="1400" b="1" dirty="0">
                <a:solidFill>
                  <a:srgbClr val="000000"/>
                </a:solidFill>
                <a:latin typeface="+mn-lt"/>
              </a:rPr>
              <a:t/>
            </a:r>
            <a:br>
              <a:rPr lang="en-US" sz="1400" b="1" dirty="0">
                <a:solidFill>
                  <a:srgbClr val="000000"/>
                </a:solidFill>
                <a:latin typeface="+mn-lt"/>
              </a:rPr>
            </a:br>
            <a:r>
              <a:rPr lang="en-US" sz="1400" dirty="0" smtClean="0">
                <a:latin typeface="+mn-lt"/>
              </a:rPr>
              <a:t> </a:t>
            </a:r>
            <a:endParaRPr lang="en-US" sz="1400"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7059028"/>
              </p:ext>
            </p:extLst>
          </p:nvPr>
        </p:nvGraphicFramePr>
        <p:xfrm>
          <a:off x="457200" y="1189037"/>
          <a:ext cx="7200901" cy="3756343"/>
        </p:xfrm>
        <a:graphic>
          <a:graphicData uri="http://schemas.openxmlformats.org/drawingml/2006/table">
            <a:tbl>
              <a:tblPr>
                <a:tableStyleId>{5C22544A-7EE6-4342-B048-85BDC9FD1C3A}</a:tableStyleId>
              </a:tblPr>
              <a:tblGrid>
                <a:gridCol w="3194765"/>
                <a:gridCol w="1001534"/>
                <a:gridCol w="1001534"/>
                <a:gridCol w="1001534"/>
                <a:gridCol w="1001534"/>
              </a:tblGrid>
              <a:tr h="1018387">
                <a:tc>
                  <a:txBody>
                    <a:bodyPr/>
                    <a:lstStyle/>
                    <a:p>
                      <a:pPr algn="l" fontAlgn="ctr"/>
                      <a:endParaRPr lang="en-US" sz="16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u="none" strike="noStrike" dirty="0">
                          <a:effectLst/>
                          <a:latin typeface="+mn-lt"/>
                        </a:rPr>
                        <a:t>Not at All</a:t>
                      </a:r>
                      <a:endParaRPr lang="en-US" sz="16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latin typeface="+mn-lt"/>
                        </a:rPr>
                        <a:t>Several Days</a:t>
                      </a:r>
                      <a:endParaRPr lang="en-US" sz="16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latin typeface="+mn-lt"/>
                        </a:rPr>
                        <a:t>More than </a:t>
                      </a:r>
                      <a:endParaRPr lang="en-US" sz="1600" u="none" strike="noStrike" dirty="0" smtClean="0">
                        <a:effectLst/>
                        <a:latin typeface="+mn-lt"/>
                      </a:endParaRPr>
                    </a:p>
                    <a:p>
                      <a:pPr algn="ctr" fontAlgn="ctr"/>
                      <a:r>
                        <a:rPr lang="en-US" sz="1600" u="none" strike="noStrike" dirty="0" smtClean="0">
                          <a:effectLst/>
                          <a:latin typeface="+mn-lt"/>
                        </a:rPr>
                        <a:t>half </a:t>
                      </a:r>
                      <a:r>
                        <a:rPr lang="en-US" sz="1600" u="none" strike="noStrike" dirty="0">
                          <a:effectLst/>
                          <a:latin typeface="+mn-lt"/>
                        </a:rPr>
                        <a:t>the days</a:t>
                      </a:r>
                      <a:endParaRPr lang="en-US" sz="16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latin typeface="+mn-lt"/>
                        </a:rPr>
                        <a:t>Nearly Every Day</a:t>
                      </a:r>
                      <a:endParaRPr lang="en-US" sz="16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684489">
                <a:tc>
                  <a:txBody>
                    <a:bodyPr/>
                    <a:lstStyle/>
                    <a:p>
                      <a:pPr algn="l" fontAlgn="ctr"/>
                      <a:r>
                        <a:rPr lang="en-US" sz="1600" u="none" strike="noStrike" dirty="0" smtClean="0">
                          <a:effectLst/>
                          <a:latin typeface="+mn-lt"/>
                        </a:rPr>
                        <a:t>Feeling </a:t>
                      </a:r>
                      <a:r>
                        <a:rPr lang="en-US" sz="1600" u="none" strike="noStrike" dirty="0">
                          <a:effectLst/>
                          <a:latin typeface="+mn-lt"/>
                        </a:rPr>
                        <a:t>nervous, anxious, or on edge</a:t>
                      </a:r>
                      <a:endParaRPr lang="en-US" sz="1600" b="0" i="0" u="none" strike="noStrike" dirty="0">
                        <a:solidFill>
                          <a:srgbClr val="000000"/>
                        </a:solidFill>
                        <a:effectLst/>
                        <a:latin typeface="+mn-lt"/>
                      </a:endParaRPr>
                    </a:p>
                  </a:txBody>
                  <a:tcPr marL="2286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4489">
                <a:tc>
                  <a:txBody>
                    <a:bodyPr/>
                    <a:lstStyle/>
                    <a:p>
                      <a:pPr algn="l" fontAlgn="ctr"/>
                      <a:r>
                        <a:rPr lang="en-US" sz="1600" u="none" strike="noStrike" dirty="0" smtClean="0">
                          <a:effectLst/>
                          <a:latin typeface="+mn-lt"/>
                        </a:rPr>
                        <a:t>Not </a:t>
                      </a:r>
                      <a:r>
                        <a:rPr lang="en-US" sz="1600" u="none" strike="noStrike" dirty="0">
                          <a:effectLst/>
                          <a:latin typeface="+mn-lt"/>
                        </a:rPr>
                        <a:t>being able to stop or control </a:t>
                      </a:r>
                      <a:r>
                        <a:rPr lang="en-US" sz="1600" u="none" strike="noStrike" dirty="0" smtClean="0">
                          <a:effectLst/>
                          <a:latin typeface="+mn-lt"/>
                        </a:rPr>
                        <a:t>  </a:t>
                      </a:r>
                    </a:p>
                    <a:p>
                      <a:pPr algn="l" fontAlgn="ctr"/>
                      <a:r>
                        <a:rPr lang="en-US" sz="1600" u="none" strike="noStrike" dirty="0" smtClean="0">
                          <a:effectLst/>
                          <a:latin typeface="+mn-lt"/>
                        </a:rPr>
                        <a:t>worrying</a:t>
                      </a:r>
                      <a:endParaRPr lang="en-US" sz="1600" b="0" i="0" u="none" strike="noStrike" dirty="0">
                        <a:solidFill>
                          <a:srgbClr val="000000"/>
                        </a:solidFill>
                        <a:effectLst/>
                        <a:latin typeface="+mn-lt"/>
                      </a:endParaRPr>
                    </a:p>
                  </a:txBody>
                  <a:tcPr marL="2286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4489">
                <a:tc>
                  <a:txBody>
                    <a:bodyPr/>
                    <a:lstStyle/>
                    <a:p>
                      <a:pPr algn="l" fontAlgn="ctr"/>
                      <a:r>
                        <a:rPr lang="en-US" sz="1600" u="none" strike="noStrike" dirty="0" smtClean="0">
                          <a:effectLst/>
                          <a:latin typeface="+mn-lt"/>
                        </a:rPr>
                        <a:t>Little </a:t>
                      </a:r>
                      <a:r>
                        <a:rPr lang="en-US" sz="1600" u="none" strike="noStrike" dirty="0">
                          <a:effectLst/>
                          <a:latin typeface="+mn-lt"/>
                        </a:rPr>
                        <a:t>interest or pleasure in doing things</a:t>
                      </a:r>
                      <a:endParaRPr lang="en-US" sz="1600" b="1" i="0" u="none" strike="noStrike" dirty="0">
                        <a:solidFill>
                          <a:srgbClr val="000000"/>
                        </a:solidFill>
                        <a:effectLst/>
                        <a:latin typeface="+mn-lt"/>
                      </a:endParaRPr>
                    </a:p>
                  </a:txBody>
                  <a:tcPr marL="2286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4489">
                <a:tc>
                  <a:txBody>
                    <a:bodyPr/>
                    <a:lstStyle/>
                    <a:p>
                      <a:pPr algn="l" fontAlgn="ctr"/>
                      <a:r>
                        <a:rPr lang="en-US" sz="1600" u="none" strike="noStrike" dirty="0" smtClean="0">
                          <a:effectLst/>
                          <a:latin typeface="+mn-lt"/>
                        </a:rPr>
                        <a:t>Feeling </a:t>
                      </a:r>
                      <a:r>
                        <a:rPr lang="en-US" sz="1600" u="none" strike="noStrike" dirty="0">
                          <a:effectLst/>
                          <a:latin typeface="+mn-lt"/>
                        </a:rPr>
                        <a:t>down, depressed, or hopeless</a:t>
                      </a:r>
                      <a:endParaRPr lang="en-US" sz="1600" b="1" i="0" u="none" strike="noStrike" dirty="0">
                        <a:solidFill>
                          <a:srgbClr val="000000"/>
                        </a:solidFill>
                        <a:effectLst/>
                        <a:latin typeface="+mn-lt"/>
                      </a:endParaRPr>
                    </a:p>
                  </a:txBody>
                  <a:tcPr marL="2286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3587229"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6" name="Rectangle 5"/>
          <p:cNvSpPr/>
          <p:nvPr/>
        </p:nvSpPr>
        <p:spPr>
          <a:xfrm>
            <a:off x="5593317"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7" name="Rectangle 6"/>
          <p:cNvSpPr/>
          <p:nvPr/>
        </p:nvSpPr>
        <p:spPr>
          <a:xfrm>
            <a:off x="1581141"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3545475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878" y="270510"/>
            <a:ext cx="7406640" cy="2773680"/>
          </a:xfrm>
        </p:spPr>
        <p:txBody>
          <a:bodyPr>
            <a:normAutofit fontScale="90000"/>
          </a:bodyPr>
          <a:lstStyle/>
          <a:p>
            <a:pPr algn="l"/>
            <a:r>
              <a:rPr lang="en-US" sz="1600" b="1" dirty="0" smtClean="0"/>
              <a:t/>
            </a:r>
            <a:br>
              <a:rPr lang="en-US" sz="1600" b="1" dirty="0" smtClean="0"/>
            </a:br>
            <a:r>
              <a:rPr lang="en-US" sz="1600" b="1" dirty="0"/>
              <a:t/>
            </a:r>
            <a:br>
              <a:rPr lang="en-US" sz="1600" b="1" dirty="0"/>
            </a:br>
            <a:r>
              <a:rPr lang="en-US" sz="1600" b="1" dirty="0" smtClean="0"/>
              <a:t>Overall</a:t>
            </a:r>
            <a:r>
              <a:rPr lang="en-US" sz="1600" b="1" dirty="0"/>
              <a:t>, how satisfied were you with your sexual function during the past 4 weeks?</a:t>
            </a:r>
            <a:br>
              <a:rPr lang="en-US" sz="1600" b="1" dirty="0"/>
            </a:br>
            <a:r>
              <a:rPr lang="en-US" sz="1600" dirty="0" smtClean="0"/>
              <a:t>☐ </a:t>
            </a:r>
            <a:r>
              <a:rPr lang="en-US" sz="1600" dirty="0"/>
              <a:t>Very satisfied </a:t>
            </a:r>
            <a:br>
              <a:rPr lang="en-US" sz="1600" dirty="0"/>
            </a:br>
            <a:r>
              <a:rPr lang="en-US" sz="1600" dirty="0"/>
              <a:t>☐ Somewhat satisfied</a:t>
            </a:r>
            <a:br>
              <a:rPr lang="en-US" sz="1600" dirty="0"/>
            </a:br>
            <a:r>
              <a:rPr lang="en-US" sz="1600" dirty="0"/>
              <a:t>☐ Neither satisfied nor dissatisfied</a:t>
            </a:r>
            <a:br>
              <a:rPr lang="en-US" sz="1600" dirty="0"/>
            </a:br>
            <a:r>
              <a:rPr lang="en-US" sz="1600" dirty="0"/>
              <a:t>☐ Somewhat dissatisfied</a:t>
            </a:r>
            <a:br>
              <a:rPr lang="en-US" sz="1600" dirty="0"/>
            </a:br>
            <a:r>
              <a:rPr lang="en-US" sz="1600" dirty="0"/>
              <a:t>☐ Very dissatisfied  </a:t>
            </a:r>
            <a:br>
              <a:rPr lang="en-US" sz="1600" dirty="0"/>
            </a:br>
            <a:r>
              <a:rPr lang="en-US" sz="1600" b="1" dirty="0"/>
              <a:t/>
            </a:r>
            <a:br>
              <a:rPr lang="en-US" sz="1600" b="1" dirty="0"/>
            </a:br>
            <a:r>
              <a:rPr lang="en-US" sz="1600" b="1" dirty="0"/>
              <a:t/>
            </a:r>
            <a:br>
              <a:rPr lang="en-US" sz="1600" b="1" dirty="0"/>
            </a:br>
            <a:r>
              <a:rPr lang="en-US" sz="1600" b="1" dirty="0" smtClean="0"/>
              <a:t>How much of a problem was </a:t>
            </a:r>
            <a:r>
              <a:rPr lang="en-US" sz="1600" b="1" dirty="0"/>
              <a:t>each of the following </a:t>
            </a:r>
            <a:r>
              <a:rPr lang="en-US" sz="1600" b="1" dirty="0" smtClean="0"/>
              <a:t>for </a:t>
            </a:r>
            <a:r>
              <a:rPr lang="en-US" sz="1600" b="1" dirty="0"/>
              <a:t>you during the past 4 weeks?</a:t>
            </a:r>
            <a:r>
              <a:rPr lang="en-US" sz="1600" dirty="0"/>
              <a:t> </a:t>
            </a:r>
            <a:r>
              <a:rPr lang="en-US" sz="1600" i="1" dirty="0" smtClean="0"/>
              <a:t>(male patient)</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262366"/>
              </p:ext>
            </p:extLst>
          </p:nvPr>
        </p:nvGraphicFramePr>
        <p:xfrm>
          <a:off x="674396" y="2815590"/>
          <a:ext cx="7410424" cy="2785111"/>
        </p:xfrm>
        <a:graphic>
          <a:graphicData uri="http://schemas.openxmlformats.org/drawingml/2006/table">
            <a:tbl>
              <a:tblPr>
                <a:tableStyleId>{5C22544A-7EE6-4342-B048-85BDC9FD1C3A}</a:tableStyleId>
              </a:tblPr>
              <a:tblGrid>
                <a:gridCol w="2937985"/>
                <a:gridCol w="953820"/>
                <a:gridCol w="1172873"/>
                <a:gridCol w="1172873"/>
                <a:gridCol w="1172873"/>
              </a:tblGrid>
              <a:tr h="838999">
                <a:tc>
                  <a:txBody>
                    <a:bodyPr/>
                    <a:lstStyle/>
                    <a:p>
                      <a:pPr algn="l" fontAlgn="ctr"/>
                      <a:endParaRPr lang="en-US" sz="14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a:effectLst/>
                          <a:latin typeface="+mn-lt"/>
                        </a:rPr>
                        <a:t>Never</a:t>
                      </a:r>
                      <a:endParaRPr lang="en-US" sz="14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en-US" sz="1400" u="none" strike="noStrike" dirty="0">
                          <a:effectLst/>
                          <a:latin typeface="+mn-lt"/>
                        </a:rPr>
                        <a:t>Rarely</a:t>
                      </a:r>
                      <a:endParaRPr lang="en-US" sz="14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en-US" sz="1400" u="none" strike="noStrike" dirty="0">
                          <a:effectLst/>
                          <a:latin typeface="+mn-lt"/>
                        </a:rPr>
                        <a:t>Some of </a:t>
                      </a:r>
                      <a:endParaRPr lang="en-US" sz="1400" u="none" strike="noStrike" dirty="0" smtClean="0">
                        <a:effectLst/>
                        <a:latin typeface="+mn-lt"/>
                      </a:endParaRPr>
                    </a:p>
                    <a:p>
                      <a:pPr algn="ctr" fontAlgn="ctr"/>
                      <a:r>
                        <a:rPr lang="en-US" sz="1400" u="none" strike="noStrike" dirty="0" smtClean="0">
                          <a:effectLst/>
                          <a:latin typeface="+mn-lt"/>
                        </a:rPr>
                        <a:t>the </a:t>
                      </a:r>
                      <a:r>
                        <a:rPr lang="en-US" sz="1400" u="none" strike="noStrike" dirty="0">
                          <a:effectLst/>
                          <a:latin typeface="+mn-lt"/>
                        </a:rPr>
                        <a:t>time</a:t>
                      </a:r>
                      <a:endParaRPr lang="en-US" sz="14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en-US" sz="1400" u="none" strike="noStrike" dirty="0">
                          <a:effectLst/>
                          <a:latin typeface="+mn-lt"/>
                        </a:rPr>
                        <a:t>Most or all </a:t>
                      </a:r>
                      <a:endParaRPr lang="en-US" sz="1400" u="none" strike="noStrike" dirty="0" smtClean="0">
                        <a:effectLst/>
                        <a:latin typeface="+mn-lt"/>
                      </a:endParaRPr>
                    </a:p>
                    <a:p>
                      <a:pPr algn="ctr" fontAlgn="ctr"/>
                      <a:r>
                        <a:rPr lang="en-US" sz="1400" u="none" strike="noStrike" dirty="0" smtClean="0">
                          <a:effectLst/>
                          <a:latin typeface="+mn-lt"/>
                        </a:rPr>
                        <a:t>of </a:t>
                      </a:r>
                      <a:r>
                        <a:rPr lang="en-US" sz="1400" u="none" strike="noStrike" dirty="0">
                          <a:effectLst/>
                          <a:latin typeface="+mn-lt"/>
                        </a:rPr>
                        <a:t>the time</a:t>
                      </a:r>
                      <a:endParaRPr lang="en-US" sz="14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453885">
                <a:tc>
                  <a:txBody>
                    <a:bodyPr/>
                    <a:lstStyle/>
                    <a:p>
                      <a:pPr algn="l" fontAlgn="ctr"/>
                      <a:r>
                        <a:rPr lang="en-US" sz="1400" u="none" strike="noStrike" dirty="0">
                          <a:effectLst/>
                          <a:latin typeface="+mn-lt"/>
                        </a:rPr>
                        <a:t>Lack of sexual interest</a:t>
                      </a:r>
                      <a:endParaRPr lang="en-US" sz="14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63918">
                <a:tc>
                  <a:txBody>
                    <a:bodyPr/>
                    <a:lstStyle/>
                    <a:p>
                      <a:pPr algn="l" fontAlgn="ctr"/>
                      <a:r>
                        <a:rPr lang="en-US" sz="1400" u="none" strike="noStrike" dirty="0">
                          <a:effectLst/>
                          <a:latin typeface="+mn-lt"/>
                        </a:rPr>
                        <a:t>Difficulty getting or keeping an erection</a:t>
                      </a:r>
                      <a:endParaRPr lang="en-US" sz="14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3885">
                <a:tc>
                  <a:txBody>
                    <a:bodyPr/>
                    <a:lstStyle/>
                    <a:p>
                      <a:pPr algn="l" fontAlgn="ctr"/>
                      <a:r>
                        <a:rPr lang="en-US" sz="1400" u="none" strike="noStrike" dirty="0">
                          <a:effectLst/>
                          <a:latin typeface="+mn-lt"/>
                        </a:rPr>
                        <a:t>Difficulty having orgasm</a:t>
                      </a:r>
                      <a:endParaRPr lang="en-US" sz="14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4424">
                <a:tc>
                  <a:txBody>
                    <a:bodyPr/>
                    <a:lstStyle/>
                    <a:p>
                      <a:pPr algn="l" fontAlgn="ctr"/>
                      <a:r>
                        <a:rPr lang="en-US" sz="1400" u="none" strike="noStrike" dirty="0">
                          <a:effectLst/>
                          <a:latin typeface="+mn-lt"/>
                        </a:rPr>
                        <a:t>Ability to satisfy sexual partner</a:t>
                      </a:r>
                      <a:endParaRPr lang="en-US" sz="14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u="none" strike="noStrike" dirty="0" smtClean="0">
                          <a:effectLst/>
                          <a:latin typeface="+mn-lt"/>
                        </a:rPr>
                        <a:t>☐</a:t>
                      </a:r>
                      <a:endParaRPr lang="en-US" sz="1400" b="0" i="0" u="none" strike="noStrike" dirty="0">
                        <a:solidFill>
                          <a:srgbClr val="000000"/>
                        </a:solidFill>
                        <a:effectLst/>
                        <a:latin typeface="+mn-lt"/>
                        <a:ea typeface="MS Gothic" panose="020B0609070205080204" pitchFamily="49"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Rectangle 4"/>
          <p:cNvSpPr/>
          <p:nvPr/>
        </p:nvSpPr>
        <p:spPr>
          <a:xfrm>
            <a:off x="3587229"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6" name="Rectangle 5"/>
          <p:cNvSpPr/>
          <p:nvPr/>
        </p:nvSpPr>
        <p:spPr>
          <a:xfrm>
            <a:off x="5593317"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7" name="Rectangle 6"/>
          <p:cNvSpPr/>
          <p:nvPr/>
        </p:nvSpPr>
        <p:spPr>
          <a:xfrm>
            <a:off x="1581141"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1588490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792480"/>
            <a:ext cx="8191500" cy="5798820"/>
          </a:xfrm>
        </p:spPr>
        <p:txBody>
          <a:bodyPr>
            <a:normAutofit/>
          </a:bodyPr>
          <a:lstStyle/>
          <a:p>
            <a:pPr marL="0" indent="0">
              <a:buNone/>
            </a:pPr>
            <a:r>
              <a:rPr lang="en-US" sz="2600" b="1" i="1" dirty="0" smtClean="0"/>
              <a:t>Email Invitation to Participate</a:t>
            </a:r>
          </a:p>
          <a:p>
            <a:pPr marL="0" indent="0">
              <a:buNone/>
            </a:pPr>
            <a:endParaRPr lang="en-US" sz="2500" dirty="0" smtClean="0"/>
          </a:p>
          <a:p>
            <a:pPr marL="0" indent="0">
              <a:buNone/>
            </a:pPr>
            <a:r>
              <a:rPr lang="en-US" sz="1600" b="1" dirty="0" smtClean="0"/>
              <a:t>Subject line</a:t>
            </a:r>
            <a:r>
              <a:rPr lang="en-US" sz="1600" dirty="0" smtClean="0"/>
              <a:t>: Prepare for your next appointment</a:t>
            </a:r>
          </a:p>
          <a:p>
            <a:pPr marL="0" indent="0">
              <a:buNone/>
            </a:pPr>
            <a:r>
              <a:rPr lang="en-US" sz="1600" b="1" dirty="0" smtClean="0"/>
              <a:t>Content</a:t>
            </a:r>
            <a:r>
              <a:rPr lang="en-US" sz="1600" dirty="0" smtClean="0"/>
              <a:t>: </a:t>
            </a:r>
          </a:p>
          <a:p>
            <a:pPr marL="0" indent="0">
              <a:buNone/>
            </a:pPr>
            <a:r>
              <a:rPr lang="en-US" sz="1600" dirty="0" smtClean="0"/>
              <a:t>Dear </a:t>
            </a:r>
            <a:r>
              <a:rPr lang="en-US" sz="1600" dirty="0" smtClean="0">
                <a:solidFill>
                  <a:schemeClr val="accent1"/>
                </a:solidFill>
              </a:rPr>
              <a:t>[Patient Name]</a:t>
            </a:r>
            <a:r>
              <a:rPr lang="en-US" sz="1600" dirty="0" smtClean="0"/>
              <a:t>,</a:t>
            </a:r>
          </a:p>
          <a:p>
            <a:pPr marL="0" indent="0">
              <a:buNone/>
            </a:pPr>
            <a:r>
              <a:rPr lang="en-US" sz="1600" dirty="0" smtClean="0"/>
              <a:t> </a:t>
            </a:r>
          </a:p>
          <a:p>
            <a:pPr marL="0" indent="0">
              <a:buNone/>
            </a:pPr>
            <a:r>
              <a:rPr lang="en-US" sz="1600" dirty="0" smtClean="0"/>
              <a:t>You have an upcoming appointment at Sutter Health on </a:t>
            </a:r>
            <a:r>
              <a:rPr lang="en-US" sz="1600" dirty="0" smtClean="0">
                <a:solidFill>
                  <a:schemeClr val="accent1"/>
                </a:solidFill>
              </a:rPr>
              <a:t>[appointment date]. </a:t>
            </a:r>
            <a:r>
              <a:rPr lang="en-US" sz="1600" dirty="0" smtClean="0"/>
              <a:t>You may remember receiving a letter asking you to complete a questionnaire before your next appointment. It will help me gather information about your health and how you are doing.  Please take some time to complete the questionnaire before your next appointment using the hyperlink below.</a:t>
            </a:r>
          </a:p>
          <a:p>
            <a:pPr marL="0" indent="0">
              <a:buNone/>
            </a:pPr>
            <a:r>
              <a:rPr lang="en-US" sz="1600" dirty="0" smtClean="0"/>
              <a:t> </a:t>
            </a:r>
          </a:p>
          <a:p>
            <a:pPr marL="0" indent="0">
              <a:buNone/>
            </a:pPr>
            <a:r>
              <a:rPr lang="en-US" sz="1600" dirty="0" smtClean="0">
                <a:solidFill>
                  <a:schemeClr val="accent1"/>
                </a:solidFill>
              </a:rPr>
              <a:t>[HYPERLINK]</a:t>
            </a:r>
          </a:p>
          <a:p>
            <a:pPr marL="0" indent="0">
              <a:buNone/>
            </a:pPr>
            <a:r>
              <a:rPr lang="en-US" sz="1600" dirty="0" smtClean="0"/>
              <a:t> </a:t>
            </a:r>
          </a:p>
          <a:p>
            <a:pPr marL="0" indent="0">
              <a:buNone/>
            </a:pPr>
            <a:r>
              <a:rPr lang="en-US" sz="1600" dirty="0" smtClean="0"/>
              <a:t>Thank you,</a:t>
            </a:r>
          </a:p>
          <a:p>
            <a:pPr marL="0" indent="0">
              <a:buNone/>
            </a:pPr>
            <a:r>
              <a:rPr lang="en-US" sz="1600" dirty="0" smtClean="0">
                <a:solidFill>
                  <a:schemeClr val="accent1"/>
                </a:solidFill>
              </a:rPr>
              <a:t>[doctor’s name]  </a:t>
            </a:r>
          </a:p>
          <a:p>
            <a:pPr marL="0" indent="0">
              <a:buNone/>
            </a:pPr>
            <a:endParaRPr lang="en-US" sz="2900" b="1" dirty="0"/>
          </a:p>
          <a:p>
            <a:pPr marL="0" indent="0">
              <a:buNone/>
            </a:pPr>
            <a:endParaRPr lang="en-US" sz="2900" dirty="0" smtClean="0"/>
          </a:p>
          <a:p>
            <a:pPr marL="0" indent="0">
              <a:buNone/>
            </a:pPr>
            <a:endParaRPr lang="en-US" sz="2900" b="1" dirty="0" smtClean="0"/>
          </a:p>
          <a:p>
            <a:pPr marL="0" indent="0">
              <a:buNone/>
            </a:pPr>
            <a:endParaRPr lang="en-US" sz="2900" b="1"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06767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400" b="1" dirty="0" smtClean="0"/>
              <a:t>In general, how much pain are you in? Circle one number on the scale below: </a:t>
            </a:r>
            <a:endParaRPr lang="en-US" sz="1400" b="1" dirty="0"/>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rcRect t="-32730" b="-32730"/>
          <a:stretch>
            <a:fillRect/>
          </a:stretch>
        </p:blipFill>
        <p:spPr bwMode="auto">
          <a:xfrm>
            <a:off x="685800" y="1417638"/>
            <a:ext cx="7501320" cy="4314166"/>
          </a:xfrm>
          <a:prstGeom prst="rect">
            <a:avLst/>
          </a:prstGeom>
          <a:noFill/>
          <a:ln>
            <a:noFill/>
          </a:ln>
        </p:spPr>
      </p:pic>
      <p:sp>
        <p:nvSpPr>
          <p:cNvPr id="5" name="Rectangle 4"/>
          <p:cNvSpPr/>
          <p:nvPr/>
        </p:nvSpPr>
        <p:spPr>
          <a:xfrm>
            <a:off x="457200" y="3603829"/>
            <a:ext cx="1733541" cy="909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 Pain</a:t>
            </a:r>
            <a:endParaRPr lang="en-US" dirty="0"/>
          </a:p>
        </p:txBody>
      </p:sp>
      <p:sp>
        <p:nvSpPr>
          <p:cNvPr id="6" name="Rectangle 5"/>
          <p:cNvSpPr/>
          <p:nvPr/>
        </p:nvSpPr>
        <p:spPr>
          <a:xfrm>
            <a:off x="6453579" y="3603829"/>
            <a:ext cx="1888015" cy="1321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Pain as bad as it could possibly be</a:t>
            </a:r>
            <a:endParaRPr lang="en-US" dirty="0"/>
          </a:p>
        </p:txBody>
      </p:sp>
      <p:sp>
        <p:nvSpPr>
          <p:cNvPr id="7" name="Rectangle 6"/>
          <p:cNvSpPr/>
          <p:nvPr/>
        </p:nvSpPr>
        <p:spPr>
          <a:xfrm>
            <a:off x="3587229"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8" name="Rectangle 7"/>
          <p:cNvSpPr/>
          <p:nvPr/>
        </p:nvSpPr>
        <p:spPr>
          <a:xfrm>
            <a:off x="5593317"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9" name="Rectangle 8"/>
          <p:cNvSpPr/>
          <p:nvPr/>
        </p:nvSpPr>
        <p:spPr>
          <a:xfrm>
            <a:off x="1581141"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814704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eaLnBrk="0" hangingPunct="0"/>
            <a:r>
              <a:rPr lang="en-US" sz="1200" dirty="0" smtClean="0"/>
              <a:t>Overall</a:t>
            </a:r>
            <a:r>
              <a:rPr lang="en-US" sz="1200" dirty="0"/>
              <a:t>, how would you rate your own </a:t>
            </a:r>
            <a:r>
              <a:rPr lang="en-US" sz="1200" dirty="0" smtClean="0"/>
              <a:t>quality-of-life?</a:t>
            </a:r>
            <a:r>
              <a:rPr lang="en-US" sz="1200" dirty="0"/>
              <a:t> </a:t>
            </a:r>
            <a:r>
              <a:rPr lang="en-US" sz="1200" dirty="0" smtClean="0"/>
              <a:t>Circle </a:t>
            </a:r>
            <a:r>
              <a:rPr lang="en-US" sz="1200" dirty="0"/>
              <a:t>one number on the scale below: </a:t>
            </a:r>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rcRect t="-32730" b="-32730"/>
          <a:stretch>
            <a:fillRect/>
          </a:stretch>
        </p:blipFill>
        <p:spPr bwMode="auto">
          <a:xfrm>
            <a:off x="685800" y="1417638"/>
            <a:ext cx="7501320" cy="4314166"/>
          </a:xfrm>
          <a:prstGeom prst="rect">
            <a:avLst/>
          </a:prstGeom>
          <a:noFill/>
          <a:ln>
            <a:noFill/>
          </a:ln>
        </p:spPr>
      </p:pic>
      <p:sp>
        <p:nvSpPr>
          <p:cNvPr id="5" name="Rectangle 4"/>
          <p:cNvSpPr/>
          <p:nvPr/>
        </p:nvSpPr>
        <p:spPr>
          <a:xfrm>
            <a:off x="3587229"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 and Save</a:t>
            </a:r>
            <a:endParaRPr lang="en-US" dirty="0"/>
          </a:p>
        </p:txBody>
      </p:sp>
      <p:sp>
        <p:nvSpPr>
          <p:cNvPr id="6" name="Rectangle 5"/>
          <p:cNvSpPr/>
          <p:nvPr/>
        </p:nvSpPr>
        <p:spPr>
          <a:xfrm>
            <a:off x="5593317"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 </a:t>
            </a:r>
            <a:r>
              <a:rPr lang="en-US" dirty="0" smtClean="0">
                <a:sym typeface="Wingdings"/>
              </a:rPr>
              <a:t></a:t>
            </a:r>
            <a:endParaRPr lang="en-US" dirty="0"/>
          </a:p>
        </p:txBody>
      </p:sp>
      <p:sp>
        <p:nvSpPr>
          <p:cNvPr id="7" name="Rectangle 6"/>
          <p:cNvSpPr/>
          <p:nvPr/>
        </p:nvSpPr>
        <p:spPr>
          <a:xfrm>
            <a:off x="1581141" y="5783277"/>
            <a:ext cx="1355938"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ym typeface="Wingdings" panose="05000000000000000000" pitchFamily="2" charset="2"/>
              </a:rPr>
              <a:t> </a:t>
            </a:r>
            <a:r>
              <a:rPr lang="en-US" dirty="0" smtClean="0"/>
              <a:t>Back</a:t>
            </a:r>
            <a:endParaRPr lang="en-US" dirty="0"/>
          </a:p>
        </p:txBody>
      </p:sp>
    </p:spTree>
    <p:extLst>
      <p:ext uri="{BB962C8B-B14F-4D97-AF65-F5344CB8AC3E}">
        <p14:creationId xmlns:p14="http://schemas.microsoft.com/office/powerpoint/2010/main" val="2464758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97362"/>
            <a:ext cx="8274049" cy="4606438"/>
          </a:xfrm>
        </p:spPr>
        <p:txBody>
          <a:bodyPr>
            <a:noAutofit/>
          </a:bodyPr>
          <a:lstStyle/>
          <a:p>
            <a:pPr algn="l"/>
            <a:r>
              <a:rPr lang="en-US" sz="1830" b="1" dirty="0" smtClean="0">
                <a:latin typeface="+mn-lt"/>
              </a:rPr>
              <a:t>The next two questions ask about recent relapses. </a:t>
            </a:r>
            <a:br>
              <a:rPr lang="en-US" sz="1830" b="1" dirty="0" smtClean="0">
                <a:latin typeface="+mn-lt"/>
              </a:rPr>
            </a:br>
            <a:r>
              <a:rPr lang="en-US" sz="1830" b="1" dirty="0" smtClean="0">
                <a:latin typeface="+mn-lt"/>
              </a:rPr>
              <a:t> </a:t>
            </a:r>
            <a:br>
              <a:rPr lang="en-US" sz="1830" b="1" dirty="0" smtClean="0">
                <a:latin typeface="+mn-lt"/>
              </a:rPr>
            </a:br>
            <a:r>
              <a:rPr lang="en-US" sz="1464" dirty="0" smtClean="0">
                <a:latin typeface="+mn-lt"/>
              </a:rPr>
              <a:t>A relapse is when MS symptoms flare up. The symptom might be new or significantly worse than before. Relapses generally: </a:t>
            </a:r>
            <a:br>
              <a:rPr lang="en-US" sz="1464" dirty="0" smtClean="0">
                <a:latin typeface="+mn-lt"/>
              </a:rPr>
            </a:br>
            <a:r>
              <a:rPr lang="en-US" sz="1464" dirty="0" smtClean="0">
                <a:latin typeface="+mn-lt"/>
              </a:rPr>
              <a:t>• Last for more than 24 hours</a:t>
            </a:r>
            <a:br>
              <a:rPr lang="en-US" sz="1464" dirty="0" smtClean="0">
                <a:latin typeface="+mn-lt"/>
              </a:rPr>
            </a:br>
            <a:r>
              <a:rPr lang="en-US" sz="1464" dirty="0" smtClean="0"/>
              <a:t>• Begin 30 days or more after your last relapse began</a:t>
            </a:r>
            <a:r>
              <a:rPr lang="en-US" sz="1464" dirty="0" smtClean="0">
                <a:latin typeface="+mn-lt"/>
              </a:rPr>
              <a:t/>
            </a:r>
            <a:br>
              <a:rPr lang="en-US" sz="1464" dirty="0" smtClean="0">
                <a:latin typeface="+mn-lt"/>
              </a:rPr>
            </a:br>
            <a:r>
              <a:rPr lang="en-US" sz="1464" dirty="0" smtClean="0">
                <a:latin typeface="+mn-lt"/>
              </a:rPr>
              <a:t>• Are not related to an infection, fever, or other stresses</a:t>
            </a:r>
            <a:br>
              <a:rPr lang="en-US" sz="1464" dirty="0" smtClean="0">
                <a:latin typeface="+mn-lt"/>
              </a:rPr>
            </a:br>
            <a:r>
              <a:rPr lang="en-US" sz="1464" dirty="0" smtClean="0">
                <a:latin typeface="+mn-lt"/>
              </a:rPr>
              <a:t/>
            </a:r>
            <a:br>
              <a:rPr lang="en-US" sz="1464" dirty="0" smtClean="0">
                <a:latin typeface="+mn-lt"/>
              </a:rPr>
            </a:br>
            <a:r>
              <a:rPr lang="en-US" sz="1600" b="1" dirty="0" smtClean="0">
                <a:latin typeface="+mn-lt"/>
              </a:rPr>
              <a:t>Have you had any relapses since your last visit? </a:t>
            </a:r>
            <a:br>
              <a:rPr lang="en-US" sz="1600" b="1" dirty="0" smtClean="0">
                <a:latin typeface="+mn-lt"/>
              </a:rPr>
            </a:br>
            <a:r>
              <a:rPr lang="en-US" sz="1600" b="1" dirty="0" smtClean="0">
                <a:latin typeface="+mn-lt"/>
              </a:rPr>
              <a:t/>
            </a:r>
            <a:br>
              <a:rPr lang="en-US" sz="1600" b="1" dirty="0" smtClean="0">
                <a:latin typeface="+mn-lt"/>
              </a:rPr>
            </a:br>
            <a:r>
              <a:rPr lang="en-US" sz="1600" dirty="0" smtClean="0"/>
              <a:t>☐ I’ve had no relapses</a:t>
            </a:r>
            <a:br>
              <a:rPr lang="en-US" sz="1600" dirty="0" smtClean="0"/>
            </a:br>
            <a:r>
              <a:rPr lang="en-US" sz="1600" dirty="0" smtClean="0"/>
              <a:t/>
            </a:r>
            <a:br>
              <a:rPr lang="en-US" sz="1600" dirty="0" smtClean="0"/>
            </a:br>
            <a:r>
              <a:rPr lang="en-US" sz="1600" dirty="0" smtClean="0"/>
              <a:t>☐ I’ve had relapses on this date (up to 6):</a:t>
            </a:r>
            <a:br>
              <a:rPr lang="en-US" sz="1600" dirty="0" smtClean="0"/>
            </a:br>
            <a:r>
              <a:rPr lang="en-US" sz="1600" dirty="0" smtClean="0"/>
              <a:t>	Year		Month	</a:t>
            </a:r>
            <a:br>
              <a:rPr lang="en-US" sz="1600" dirty="0" smtClean="0"/>
            </a:br>
            <a:r>
              <a:rPr lang="en-US" sz="1600" dirty="0" smtClean="0"/>
              <a:t>	</a:t>
            </a:r>
            <a:br>
              <a:rPr lang="en-US" sz="1600" dirty="0" smtClean="0"/>
            </a:br>
            <a:r>
              <a:rPr lang="en-US" sz="1600" dirty="0" smtClean="0"/>
              <a:t>	Year		Month	</a:t>
            </a:r>
            <a:br>
              <a:rPr lang="en-US" sz="1600" dirty="0" smtClean="0"/>
            </a:br>
            <a:r>
              <a:rPr lang="en-US" sz="1600" dirty="0" smtClean="0"/>
              <a:t/>
            </a:r>
            <a:br>
              <a:rPr lang="en-US" sz="1600" dirty="0" smtClean="0"/>
            </a:br>
            <a:r>
              <a:rPr lang="en-US" sz="1600" dirty="0" smtClean="0"/>
              <a:t>	</a:t>
            </a:r>
            <a:r>
              <a:rPr lang="en-US" sz="1600" dirty="0" smtClean="0">
                <a:solidFill>
                  <a:srgbClr val="000000"/>
                </a:solidFill>
                <a:ea typeface="MS Gothic" panose="020B0609070205080204" pitchFamily="49" charset="-128"/>
              </a:rPr>
              <a:t/>
            </a:r>
            <a:br>
              <a:rPr lang="en-US" sz="1600" dirty="0" smtClean="0">
                <a:solidFill>
                  <a:srgbClr val="000000"/>
                </a:solidFill>
                <a:ea typeface="MS Gothic" panose="020B0609070205080204" pitchFamily="49" charset="-128"/>
              </a:rPr>
            </a:br>
            <a:r>
              <a:rPr lang="en-US" sz="1600" b="1" dirty="0" smtClean="0">
                <a:latin typeface="+mn-lt"/>
              </a:rPr>
              <a:t/>
            </a:r>
            <a:br>
              <a:rPr lang="en-US" sz="1600" b="1" dirty="0" smtClean="0">
                <a:latin typeface="+mn-lt"/>
              </a:rPr>
            </a:br>
            <a:r>
              <a:rPr lang="en-US" sz="1464" dirty="0" smtClean="0">
                <a:solidFill>
                  <a:srgbClr val="0000FF"/>
                </a:solidFill>
                <a:latin typeface="+mn-lt"/>
              </a:rPr>
              <a:t/>
            </a:r>
            <a:br>
              <a:rPr lang="en-US" sz="1464" dirty="0" smtClean="0">
                <a:solidFill>
                  <a:srgbClr val="0000FF"/>
                </a:solidFill>
                <a:latin typeface="+mn-lt"/>
              </a:rPr>
            </a:br>
            <a:endParaRPr lang="en-US" sz="1464" dirty="0">
              <a:solidFill>
                <a:srgbClr val="0000FF"/>
              </a:solidFill>
              <a:latin typeface="+mn-lt"/>
            </a:endParaRPr>
          </a:p>
        </p:txBody>
      </p:sp>
      <p:sp>
        <p:nvSpPr>
          <p:cNvPr id="6" name="Rectangle 5"/>
          <p:cNvSpPr/>
          <p:nvPr/>
        </p:nvSpPr>
        <p:spPr>
          <a:xfrm>
            <a:off x="4017572" y="6262605"/>
            <a:ext cx="1016954" cy="5181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47" dirty="0"/>
              <a:t>Stop and Save</a:t>
            </a:r>
          </a:p>
        </p:txBody>
      </p:sp>
      <p:sp>
        <p:nvSpPr>
          <p:cNvPr id="7" name="Rectangle 6"/>
          <p:cNvSpPr/>
          <p:nvPr/>
        </p:nvSpPr>
        <p:spPr>
          <a:xfrm>
            <a:off x="5522138" y="6262605"/>
            <a:ext cx="1016954" cy="5181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47" dirty="0"/>
              <a:t>Next </a:t>
            </a:r>
            <a:r>
              <a:rPr lang="en-US" sz="1647" dirty="0">
                <a:sym typeface="Wingdings"/>
              </a:rPr>
              <a:t></a:t>
            </a:r>
            <a:endParaRPr lang="en-US" sz="1647" dirty="0"/>
          </a:p>
        </p:txBody>
      </p:sp>
      <p:sp>
        <p:nvSpPr>
          <p:cNvPr id="8" name="Rectangle 7"/>
          <p:cNvSpPr/>
          <p:nvPr/>
        </p:nvSpPr>
        <p:spPr>
          <a:xfrm>
            <a:off x="2513006" y="6262605"/>
            <a:ext cx="1016954" cy="5181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47" dirty="0">
                <a:sym typeface="Wingdings" panose="05000000000000000000" pitchFamily="2" charset="2"/>
              </a:rPr>
              <a:t> </a:t>
            </a:r>
            <a:r>
              <a:rPr lang="en-US" sz="1647" dirty="0"/>
              <a:t>Back</a:t>
            </a:r>
          </a:p>
        </p:txBody>
      </p:sp>
      <p:sp>
        <p:nvSpPr>
          <p:cNvPr id="3" name="Slide Number Placeholder 2"/>
          <p:cNvSpPr>
            <a:spLocks noGrp="1"/>
          </p:cNvSpPr>
          <p:nvPr>
            <p:ph type="sldNum" sz="quarter" idx="12"/>
          </p:nvPr>
        </p:nvSpPr>
        <p:spPr/>
        <p:txBody>
          <a:bodyPr/>
          <a:lstStyle/>
          <a:p>
            <a:fld id="{173DBC06-2E95-4BA5-938C-C5248D3EC3A3}" type="slidenum">
              <a:rPr lang="en-US" smtClean="0"/>
              <a:t>42</a:t>
            </a:fld>
            <a:endParaRPr lang="en-US"/>
          </a:p>
        </p:txBody>
      </p:sp>
      <p:sp>
        <p:nvSpPr>
          <p:cNvPr id="4" name="Rectangle 3"/>
          <p:cNvSpPr/>
          <p:nvPr/>
        </p:nvSpPr>
        <p:spPr>
          <a:xfrm>
            <a:off x="994784" y="3305909"/>
            <a:ext cx="743578" cy="24116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890764" y="3305908"/>
            <a:ext cx="743578" cy="24116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996461" y="3779849"/>
            <a:ext cx="743578" cy="24116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890759" y="3779849"/>
            <a:ext cx="743578" cy="24116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15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302" y="741517"/>
            <a:ext cx="7962003" cy="4864985"/>
          </a:xfrm>
        </p:spPr>
        <p:txBody>
          <a:bodyPr>
            <a:normAutofit/>
          </a:bodyPr>
          <a:lstStyle/>
          <a:p>
            <a:pPr marL="0" indent="0">
              <a:spcBef>
                <a:spcPts val="0"/>
              </a:spcBef>
              <a:spcAft>
                <a:spcPts val="1647"/>
              </a:spcAft>
              <a:buNone/>
            </a:pPr>
            <a:r>
              <a:rPr lang="en-US" sz="1830" b="1" dirty="0"/>
              <a:t>Use this section to note any topics you’d like to discuss at your next appointment.</a:t>
            </a:r>
          </a:p>
          <a:p>
            <a:pPr marL="0" indent="0">
              <a:spcBef>
                <a:spcPts val="0"/>
              </a:spcBef>
              <a:spcAft>
                <a:spcPts val="1647"/>
              </a:spcAft>
              <a:buNone/>
            </a:pPr>
            <a:endParaRPr lang="en-US" sz="1464" b="1" dirty="0"/>
          </a:p>
          <a:p>
            <a:pPr marL="0" indent="0">
              <a:spcBef>
                <a:spcPts val="0"/>
              </a:spcBef>
              <a:spcAft>
                <a:spcPts val="1647"/>
              </a:spcAft>
              <a:buNone/>
            </a:pPr>
            <a:r>
              <a:rPr lang="en-US" sz="1464" b="1" dirty="0"/>
              <a:t>Select all that apply.</a:t>
            </a:r>
          </a:p>
          <a:p>
            <a:pPr>
              <a:spcBef>
                <a:spcPts val="0"/>
              </a:spcBef>
              <a:spcAft>
                <a:spcPts val="1647"/>
              </a:spcAft>
              <a:buFont typeface="Wingdings" panose="05000000000000000000" pitchFamily="2" charset="2"/>
              <a:buChar char="q"/>
            </a:pPr>
            <a:r>
              <a:rPr lang="en-US" sz="1464" dirty="0"/>
              <a:t>Medication concerns</a:t>
            </a:r>
          </a:p>
          <a:p>
            <a:pPr>
              <a:spcBef>
                <a:spcPts val="0"/>
              </a:spcBef>
              <a:spcAft>
                <a:spcPts val="1647"/>
              </a:spcAft>
              <a:buFont typeface="Wingdings" panose="05000000000000000000" pitchFamily="2" charset="2"/>
              <a:buChar char="q"/>
            </a:pPr>
            <a:r>
              <a:rPr lang="en-US" sz="1464" dirty="0"/>
              <a:t>Medication refills</a:t>
            </a:r>
          </a:p>
          <a:p>
            <a:pPr>
              <a:spcBef>
                <a:spcPts val="0"/>
              </a:spcBef>
              <a:spcAft>
                <a:spcPts val="1647"/>
              </a:spcAft>
              <a:buFont typeface="Wingdings" panose="05000000000000000000" pitchFamily="2" charset="2"/>
              <a:buChar char="q"/>
            </a:pPr>
            <a:r>
              <a:rPr lang="en-US" sz="1464" dirty="0" smtClean="0"/>
              <a:t>New work </a:t>
            </a:r>
            <a:r>
              <a:rPr lang="en-US" sz="1464" dirty="0"/>
              <a:t>related </a:t>
            </a:r>
            <a:r>
              <a:rPr lang="en-US" sz="1464" dirty="0" smtClean="0"/>
              <a:t>needs </a:t>
            </a:r>
          </a:p>
          <a:p>
            <a:pPr>
              <a:spcBef>
                <a:spcPts val="0"/>
              </a:spcBef>
              <a:spcAft>
                <a:spcPts val="1647"/>
              </a:spcAft>
              <a:buFont typeface="Wingdings" panose="05000000000000000000" pitchFamily="2" charset="2"/>
              <a:buChar char="q"/>
            </a:pPr>
            <a:r>
              <a:rPr lang="en-US" sz="1464" dirty="0" smtClean="0"/>
              <a:t>Family </a:t>
            </a:r>
            <a:r>
              <a:rPr lang="en-US" sz="1464" dirty="0"/>
              <a:t>planning</a:t>
            </a:r>
          </a:p>
          <a:p>
            <a:pPr>
              <a:spcBef>
                <a:spcPts val="0"/>
              </a:spcBef>
              <a:spcAft>
                <a:spcPts val="1647"/>
              </a:spcAft>
              <a:buFont typeface="Wingdings" panose="05000000000000000000" pitchFamily="2" charset="2"/>
              <a:buChar char="q"/>
            </a:pPr>
            <a:r>
              <a:rPr lang="en-US" sz="1464" dirty="0"/>
              <a:t>Other topics? </a:t>
            </a:r>
            <a:r>
              <a:rPr lang="en-US" sz="1464" i="1" dirty="0"/>
              <a:t>(free text will open up)</a:t>
            </a:r>
            <a:endParaRPr lang="en-US" sz="1464" dirty="0"/>
          </a:p>
          <a:p>
            <a:pPr marL="0" indent="0">
              <a:spcBef>
                <a:spcPts val="0"/>
              </a:spcBef>
              <a:spcAft>
                <a:spcPts val="1647"/>
              </a:spcAft>
              <a:buNone/>
            </a:pPr>
            <a:endParaRPr lang="en-US" sz="1464" dirty="0" smtClean="0">
              <a:solidFill>
                <a:srgbClr val="0000FF"/>
              </a:solidFill>
            </a:endParaRPr>
          </a:p>
          <a:p>
            <a:pPr marL="0" indent="0">
              <a:spcBef>
                <a:spcPts val="0"/>
              </a:spcBef>
              <a:spcAft>
                <a:spcPts val="1647"/>
              </a:spcAft>
              <a:buNone/>
            </a:pPr>
            <a:r>
              <a:rPr lang="en-US" sz="1464" b="1" dirty="0" smtClean="0"/>
              <a:t>Click next to review the information before it’s sent to your doctor. </a:t>
            </a:r>
            <a:endParaRPr lang="en-US" sz="1464" b="1" dirty="0"/>
          </a:p>
        </p:txBody>
      </p:sp>
      <p:sp>
        <p:nvSpPr>
          <p:cNvPr id="4" name="Rectangle 3"/>
          <p:cNvSpPr/>
          <p:nvPr/>
        </p:nvSpPr>
        <p:spPr>
          <a:xfrm>
            <a:off x="3776272" y="6047974"/>
            <a:ext cx="1016954" cy="5181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47" dirty="0"/>
              <a:t>Stop and Save</a:t>
            </a:r>
          </a:p>
        </p:txBody>
      </p:sp>
      <p:sp>
        <p:nvSpPr>
          <p:cNvPr id="5" name="Rectangle 4"/>
          <p:cNvSpPr/>
          <p:nvPr/>
        </p:nvSpPr>
        <p:spPr>
          <a:xfrm>
            <a:off x="5280838" y="6047974"/>
            <a:ext cx="1016954" cy="5181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47" dirty="0" smtClean="0"/>
              <a:t>Next </a:t>
            </a:r>
            <a:r>
              <a:rPr lang="en-US" sz="1647" dirty="0" smtClean="0">
                <a:sym typeface="Wingdings"/>
              </a:rPr>
              <a:t></a:t>
            </a:r>
            <a:endParaRPr lang="en-US" sz="1647" dirty="0"/>
          </a:p>
        </p:txBody>
      </p:sp>
      <p:sp>
        <p:nvSpPr>
          <p:cNvPr id="6" name="Rectangle 5"/>
          <p:cNvSpPr/>
          <p:nvPr/>
        </p:nvSpPr>
        <p:spPr>
          <a:xfrm>
            <a:off x="2271706" y="6047974"/>
            <a:ext cx="1016954" cy="5181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47" dirty="0">
                <a:sym typeface="Wingdings" panose="05000000000000000000" pitchFamily="2" charset="2"/>
              </a:rPr>
              <a:t> </a:t>
            </a:r>
            <a:r>
              <a:rPr lang="en-US" sz="1647" dirty="0"/>
              <a:t>Back</a:t>
            </a:r>
          </a:p>
        </p:txBody>
      </p:sp>
      <p:sp>
        <p:nvSpPr>
          <p:cNvPr id="2" name="Slide Number Placeholder 1"/>
          <p:cNvSpPr>
            <a:spLocks noGrp="1"/>
          </p:cNvSpPr>
          <p:nvPr>
            <p:ph type="sldNum" sz="quarter" idx="12"/>
          </p:nvPr>
        </p:nvSpPr>
        <p:spPr/>
        <p:txBody>
          <a:bodyPr/>
          <a:lstStyle/>
          <a:p>
            <a:fld id="{173DBC06-2E95-4BA5-938C-C5248D3EC3A3}" type="slidenum">
              <a:rPr lang="en-US" smtClean="0"/>
              <a:t>43</a:t>
            </a:fld>
            <a:endParaRPr lang="en-US"/>
          </a:p>
        </p:txBody>
      </p:sp>
    </p:spTree>
    <p:extLst>
      <p:ext uri="{BB962C8B-B14F-4D97-AF65-F5344CB8AC3E}">
        <p14:creationId xmlns:p14="http://schemas.microsoft.com/office/powerpoint/2010/main" val="2479401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326297"/>
            <a:ext cx="6172200" cy="697612"/>
          </a:xfrm>
        </p:spPr>
        <p:txBody>
          <a:bodyPr>
            <a:normAutofit/>
          </a:bodyPr>
          <a:lstStyle/>
          <a:p>
            <a:r>
              <a:rPr lang="en-US" sz="2562" dirty="0"/>
              <a:t>Review Page</a:t>
            </a:r>
          </a:p>
        </p:txBody>
      </p:sp>
      <p:sp>
        <p:nvSpPr>
          <p:cNvPr id="3" name="Content Placeholder 2"/>
          <p:cNvSpPr>
            <a:spLocks noGrp="1"/>
          </p:cNvSpPr>
          <p:nvPr>
            <p:ph idx="1"/>
          </p:nvPr>
        </p:nvSpPr>
        <p:spPr>
          <a:xfrm>
            <a:off x="800100" y="1023910"/>
            <a:ext cx="7594600" cy="5199090"/>
          </a:xfrm>
        </p:spPr>
        <p:txBody>
          <a:bodyPr/>
          <a:lstStyle/>
          <a:p>
            <a:pPr marL="0" indent="0">
              <a:buNone/>
            </a:pPr>
            <a:r>
              <a:rPr lang="en-US" sz="1830" b="1" dirty="0" smtClean="0">
                <a:solidFill>
                  <a:schemeClr val="tx2">
                    <a:lumMod val="60000"/>
                    <a:lumOff val="40000"/>
                  </a:schemeClr>
                </a:solidFill>
              </a:rPr>
              <a:t>[Patient Name]</a:t>
            </a:r>
            <a:endParaRPr lang="en-US" sz="1830" b="1" dirty="0"/>
          </a:p>
          <a:p>
            <a:pPr marL="0" indent="0">
              <a:buNone/>
            </a:pPr>
            <a:endParaRPr lang="en-US" sz="1281" b="1" dirty="0">
              <a:solidFill>
                <a:srgbClr val="FF0000"/>
              </a:solidFill>
            </a:endParaRPr>
          </a:p>
          <a:p>
            <a:pPr marL="0" indent="0">
              <a:buNone/>
            </a:pPr>
            <a:r>
              <a:rPr lang="en-US" sz="1281" b="1" dirty="0" smtClean="0">
                <a:solidFill>
                  <a:srgbClr val="FF0000"/>
                </a:solidFill>
              </a:rPr>
              <a:t>(D) [</a:t>
            </a:r>
            <a:r>
              <a:rPr lang="en-US" sz="1281" b="1" dirty="0">
                <a:solidFill>
                  <a:srgbClr val="FF0000"/>
                </a:solidFill>
              </a:rPr>
              <a:t>if data to show</a:t>
            </a:r>
            <a:r>
              <a:rPr lang="en-US" sz="1281" b="1" dirty="0" smtClean="0">
                <a:solidFill>
                  <a:srgbClr val="FF0000"/>
                </a:solidFill>
              </a:rPr>
              <a:t>] </a:t>
            </a:r>
            <a:endParaRPr lang="en-US" sz="1281" b="1" dirty="0">
              <a:solidFill>
                <a:srgbClr val="FF0000"/>
              </a:solidFill>
            </a:endParaRPr>
          </a:p>
          <a:p>
            <a:pPr marL="0" indent="0">
              <a:buNone/>
            </a:pPr>
            <a:r>
              <a:rPr lang="en-US" sz="1647" b="1" dirty="0"/>
              <a:t>Here is a summary of information based on your answers.  </a:t>
            </a:r>
          </a:p>
          <a:p>
            <a:r>
              <a:rPr lang="en-US" sz="1647" dirty="0"/>
              <a:t>Your current symptoms and status (mild, moderate, severe)</a:t>
            </a:r>
          </a:p>
          <a:p>
            <a:r>
              <a:rPr lang="en-US" sz="1647" dirty="0"/>
              <a:t>EDSS score</a:t>
            </a:r>
          </a:p>
          <a:p>
            <a:r>
              <a:rPr lang="en-US" sz="1647" dirty="0"/>
              <a:t>Topics you want to </a:t>
            </a:r>
            <a:r>
              <a:rPr lang="en-US" sz="1647" dirty="0" smtClean="0"/>
              <a:t>discuss</a:t>
            </a:r>
          </a:p>
          <a:p>
            <a:pPr marL="0" indent="0">
              <a:buNone/>
            </a:pPr>
            <a:endParaRPr lang="en-US" sz="1647" dirty="0"/>
          </a:p>
          <a:p>
            <a:pPr marL="0" indent="0">
              <a:buNone/>
            </a:pPr>
            <a:r>
              <a:rPr lang="en-US" sz="1647" b="1" dirty="0"/>
              <a:t>Click “submit questionnaire” to send it to your doctor.</a:t>
            </a:r>
          </a:p>
          <a:p>
            <a:endParaRPr lang="en-US" sz="1647" dirty="0">
              <a:solidFill>
                <a:srgbClr val="0000FF"/>
              </a:solidFill>
            </a:endParaRPr>
          </a:p>
          <a:p>
            <a:pPr marL="0" indent="0">
              <a:buNone/>
            </a:pPr>
            <a:r>
              <a:rPr lang="en-US" sz="1281" b="1" dirty="0" smtClean="0">
                <a:solidFill>
                  <a:srgbClr val="FF0000"/>
                </a:solidFill>
              </a:rPr>
              <a:t>(E) [</a:t>
            </a:r>
            <a:r>
              <a:rPr lang="en-US" sz="1281" b="1" dirty="0">
                <a:solidFill>
                  <a:srgbClr val="FF0000"/>
                </a:solidFill>
              </a:rPr>
              <a:t>if NO data to show</a:t>
            </a:r>
            <a:r>
              <a:rPr lang="en-US" sz="1281" b="1" dirty="0" smtClean="0">
                <a:solidFill>
                  <a:srgbClr val="FF0000"/>
                </a:solidFill>
              </a:rPr>
              <a:t>] </a:t>
            </a:r>
          </a:p>
          <a:p>
            <a:pPr marL="0" indent="0">
              <a:buNone/>
            </a:pPr>
            <a:r>
              <a:rPr lang="en-US" sz="1647" b="1" dirty="0" smtClean="0"/>
              <a:t>We do not have enough information to calculate scores for you to review. You may click “Back” to fill in additional information, or click “Submit Questionnaire” to share what you’ve entered with your doctor.</a:t>
            </a:r>
            <a:endParaRPr lang="en-US" sz="1647" b="1" dirty="0"/>
          </a:p>
        </p:txBody>
      </p:sp>
      <p:sp>
        <p:nvSpPr>
          <p:cNvPr id="10" name="Rectangle 9"/>
          <p:cNvSpPr/>
          <p:nvPr/>
        </p:nvSpPr>
        <p:spPr>
          <a:xfrm>
            <a:off x="3890571" y="6047974"/>
            <a:ext cx="1557729" cy="5181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47" dirty="0"/>
              <a:t>Submit  Questionnaire</a:t>
            </a:r>
          </a:p>
        </p:txBody>
      </p:sp>
      <p:sp>
        <p:nvSpPr>
          <p:cNvPr id="11" name="Rectangle 10"/>
          <p:cNvSpPr/>
          <p:nvPr/>
        </p:nvSpPr>
        <p:spPr>
          <a:xfrm>
            <a:off x="2386006" y="6047974"/>
            <a:ext cx="1016954" cy="5181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47" dirty="0">
                <a:sym typeface="Wingdings" panose="05000000000000000000" pitchFamily="2" charset="2"/>
              </a:rPr>
              <a:t> </a:t>
            </a:r>
            <a:r>
              <a:rPr lang="en-US" sz="1647" dirty="0"/>
              <a:t>Back</a:t>
            </a:r>
          </a:p>
        </p:txBody>
      </p:sp>
      <p:sp>
        <p:nvSpPr>
          <p:cNvPr id="4" name="Slide Number Placeholder 3"/>
          <p:cNvSpPr>
            <a:spLocks noGrp="1"/>
          </p:cNvSpPr>
          <p:nvPr>
            <p:ph type="sldNum" sz="quarter" idx="12"/>
          </p:nvPr>
        </p:nvSpPr>
        <p:spPr/>
        <p:txBody>
          <a:bodyPr/>
          <a:lstStyle/>
          <a:p>
            <a:fld id="{173DBC06-2E95-4BA5-938C-C5248D3EC3A3}" type="slidenum">
              <a:rPr lang="en-US" smtClean="0"/>
              <a:t>44</a:t>
            </a:fld>
            <a:endParaRPr lang="en-US" dirty="0"/>
          </a:p>
        </p:txBody>
      </p:sp>
    </p:spTree>
    <p:extLst>
      <p:ext uri="{BB962C8B-B14F-4D97-AF65-F5344CB8AC3E}">
        <p14:creationId xmlns:p14="http://schemas.microsoft.com/office/powerpoint/2010/main" val="2758191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normAutofit/>
          </a:bodyPr>
          <a:lstStyle/>
          <a:p>
            <a:r>
              <a:rPr lang="en-US" sz="3200" dirty="0" smtClean="0"/>
              <a:t>Thank You Page</a:t>
            </a:r>
            <a:endParaRPr lang="en-US" sz="32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1800" dirty="0" smtClean="0"/>
              <a:t>Thank you for completing the neuroSHARE questionnaire! Your responses have been sent to your doctor. </a:t>
            </a:r>
          </a:p>
          <a:p>
            <a:pPr marL="0" indent="0">
              <a:spcBef>
                <a:spcPts val="0"/>
              </a:spcBef>
              <a:spcAft>
                <a:spcPts val="2400"/>
              </a:spcAft>
              <a:buNone/>
            </a:pPr>
            <a:endParaRPr lang="en-US" sz="1800" dirty="0"/>
          </a:p>
          <a:p>
            <a:pPr marL="0" indent="0">
              <a:spcBef>
                <a:spcPts val="0"/>
              </a:spcBef>
              <a:spcAft>
                <a:spcPts val="2400"/>
              </a:spcAft>
              <a:buNone/>
            </a:pPr>
            <a:r>
              <a:rPr lang="en-US" sz="1800" dirty="0" smtClean="0"/>
              <a:t>Click </a:t>
            </a:r>
            <a:r>
              <a:rPr lang="en-US" sz="1800" dirty="0"/>
              <a:t>the “close” button to log out and exit the questionnaire.</a:t>
            </a:r>
            <a:endParaRPr lang="en-US" sz="1400" dirty="0"/>
          </a:p>
          <a:p>
            <a:pPr marL="0" indent="0">
              <a:spcBef>
                <a:spcPts val="0"/>
              </a:spcBef>
              <a:spcAft>
                <a:spcPts val="2400"/>
              </a:spcAft>
              <a:buNone/>
            </a:pPr>
            <a:endParaRPr lang="en-US" sz="1800" dirty="0" smtClean="0"/>
          </a:p>
          <a:p>
            <a:pPr marL="0" indent="0">
              <a:spcBef>
                <a:spcPts val="0"/>
              </a:spcBef>
              <a:spcAft>
                <a:spcPts val="2400"/>
              </a:spcAft>
              <a:buNone/>
            </a:pPr>
            <a:endParaRPr lang="en-US" sz="1800" dirty="0"/>
          </a:p>
        </p:txBody>
      </p:sp>
      <p:sp>
        <p:nvSpPr>
          <p:cNvPr id="7" name="Rectangle 6"/>
          <p:cNvSpPr/>
          <p:nvPr/>
        </p:nvSpPr>
        <p:spPr>
          <a:xfrm>
            <a:off x="3663428" y="6291684"/>
            <a:ext cx="1594372" cy="5663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Close</a:t>
            </a:r>
            <a:endParaRPr lang="en-US" dirty="0"/>
          </a:p>
        </p:txBody>
      </p:sp>
    </p:spTree>
    <p:extLst>
      <p:ext uri="{BB962C8B-B14F-4D97-AF65-F5344CB8AC3E}">
        <p14:creationId xmlns:p14="http://schemas.microsoft.com/office/powerpoint/2010/main" val="55482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240"/>
            <a:ext cx="7459980" cy="4549139"/>
          </a:xfrm>
        </p:spPr>
        <p:txBody>
          <a:bodyPr>
            <a:normAutofit fontScale="92500" lnSpcReduction="20000"/>
          </a:bodyPr>
          <a:lstStyle/>
          <a:p>
            <a:pPr marL="0" indent="0">
              <a:buNone/>
            </a:pPr>
            <a:r>
              <a:rPr lang="en-US" sz="2600" b="1" i="1" dirty="0"/>
              <a:t>Email Reminder (if patient hasn’t </a:t>
            </a:r>
            <a:r>
              <a:rPr lang="en-US" sz="2600" b="1" i="1" dirty="0" smtClean="0"/>
              <a:t>started questionnaire)</a:t>
            </a:r>
            <a:endParaRPr lang="en-US" sz="2600" b="1" i="1" dirty="0"/>
          </a:p>
          <a:p>
            <a:pPr marL="0" indent="0">
              <a:buNone/>
            </a:pPr>
            <a:endParaRPr lang="en-US" sz="1700" dirty="0" smtClean="0"/>
          </a:p>
          <a:p>
            <a:pPr marL="0" indent="0">
              <a:buNone/>
            </a:pPr>
            <a:endParaRPr lang="en-US" sz="1700" dirty="0"/>
          </a:p>
          <a:p>
            <a:pPr marL="0" indent="0">
              <a:buNone/>
            </a:pPr>
            <a:r>
              <a:rPr lang="en-US" sz="1700" b="1" dirty="0" smtClean="0"/>
              <a:t>Subject </a:t>
            </a:r>
            <a:r>
              <a:rPr lang="en-US" sz="1700" b="1" dirty="0"/>
              <a:t>line</a:t>
            </a:r>
            <a:r>
              <a:rPr lang="en-US" sz="1700" dirty="0"/>
              <a:t>: Prepare for your next appointment</a:t>
            </a:r>
          </a:p>
          <a:p>
            <a:pPr marL="0" indent="0">
              <a:buNone/>
            </a:pPr>
            <a:endParaRPr lang="en-US" sz="1700" dirty="0" smtClean="0"/>
          </a:p>
          <a:p>
            <a:pPr marL="0" indent="0">
              <a:buNone/>
            </a:pPr>
            <a:r>
              <a:rPr lang="en-US" sz="1700" b="1" dirty="0" smtClean="0"/>
              <a:t>Content</a:t>
            </a:r>
            <a:r>
              <a:rPr lang="en-US" sz="1700" dirty="0"/>
              <a:t>: </a:t>
            </a:r>
            <a:endParaRPr lang="en-US" sz="1700" dirty="0" smtClean="0"/>
          </a:p>
          <a:p>
            <a:pPr marL="0" indent="0">
              <a:buNone/>
            </a:pPr>
            <a:r>
              <a:rPr lang="en-US" sz="1700" dirty="0" smtClean="0"/>
              <a:t>Dear </a:t>
            </a:r>
            <a:r>
              <a:rPr lang="en-US" sz="1700" dirty="0">
                <a:solidFill>
                  <a:schemeClr val="accent1"/>
                </a:solidFill>
              </a:rPr>
              <a:t>[Patient Name]</a:t>
            </a:r>
            <a:r>
              <a:rPr lang="en-US" sz="1700" dirty="0"/>
              <a:t>,</a:t>
            </a:r>
          </a:p>
          <a:p>
            <a:pPr marL="0" indent="0">
              <a:buNone/>
            </a:pPr>
            <a:r>
              <a:rPr lang="en-US" sz="1700" dirty="0"/>
              <a:t> </a:t>
            </a:r>
          </a:p>
          <a:p>
            <a:pPr marL="0" indent="0">
              <a:buNone/>
            </a:pPr>
            <a:r>
              <a:rPr lang="en-US" sz="1700" dirty="0"/>
              <a:t>You have an upcoming appointment at Sutter Health on </a:t>
            </a:r>
            <a:r>
              <a:rPr lang="en-US" sz="1700" dirty="0">
                <a:solidFill>
                  <a:schemeClr val="accent1"/>
                </a:solidFill>
              </a:rPr>
              <a:t>[appointment date]. </a:t>
            </a:r>
            <a:r>
              <a:rPr lang="en-US" sz="1700" dirty="0"/>
              <a:t>As a reminder, I’m asking that you to complete a questionnaire before your next appointment. It will help me gather information about your health and how you are doing.  Please take </a:t>
            </a:r>
            <a:r>
              <a:rPr lang="en-US" sz="1700" dirty="0" smtClean="0"/>
              <a:t>some time to </a:t>
            </a:r>
            <a:r>
              <a:rPr lang="en-US" sz="1700" dirty="0"/>
              <a:t>complete the </a:t>
            </a:r>
            <a:r>
              <a:rPr lang="en-US" sz="1700" dirty="0" smtClean="0"/>
              <a:t>questionnaire </a:t>
            </a:r>
            <a:r>
              <a:rPr lang="en-US" sz="1700" dirty="0"/>
              <a:t>before your next </a:t>
            </a:r>
            <a:r>
              <a:rPr lang="en-US" sz="1700" dirty="0" smtClean="0"/>
              <a:t>appointment using the hyperlink below.</a:t>
            </a:r>
            <a:endParaRPr lang="en-US" sz="1700" dirty="0"/>
          </a:p>
          <a:p>
            <a:pPr marL="0" indent="0">
              <a:buNone/>
            </a:pPr>
            <a:r>
              <a:rPr lang="en-US" sz="1700" dirty="0"/>
              <a:t> </a:t>
            </a:r>
          </a:p>
          <a:p>
            <a:pPr marL="0" indent="0">
              <a:buNone/>
            </a:pPr>
            <a:r>
              <a:rPr lang="en-US" sz="1700" dirty="0">
                <a:solidFill>
                  <a:schemeClr val="accent1"/>
                </a:solidFill>
              </a:rPr>
              <a:t>[HYPERLINK]</a:t>
            </a:r>
          </a:p>
          <a:p>
            <a:pPr marL="0" indent="0">
              <a:buNone/>
            </a:pPr>
            <a:r>
              <a:rPr lang="en-US" sz="1700" dirty="0">
                <a:solidFill>
                  <a:schemeClr val="accent1"/>
                </a:solidFill>
              </a:rPr>
              <a:t> </a:t>
            </a:r>
          </a:p>
          <a:p>
            <a:pPr marL="0" indent="0">
              <a:buNone/>
            </a:pPr>
            <a:r>
              <a:rPr lang="en-US" sz="1700" dirty="0"/>
              <a:t>Thank you,</a:t>
            </a:r>
          </a:p>
          <a:p>
            <a:pPr marL="0" indent="0">
              <a:buNone/>
            </a:pPr>
            <a:r>
              <a:rPr lang="en-US" sz="1700" dirty="0">
                <a:solidFill>
                  <a:schemeClr val="accent1"/>
                </a:solidFill>
              </a:rPr>
              <a:t>[doctor’s name]  </a:t>
            </a:r>
          </a:p>
          <a:p>
            <a:pPr marL="0" indent="0">
              <a:buNone/>
            </a:pPr>
            <a:endParaRPr lang="en-US" dirty="0"/>
          </a:p>
        </p:txBody>
      </p:sp>
    </p:spTree>
    <p:extLst>
      <p:ext uri="{BB962C8B-B14F-4D97-AF65-F5344CB8AC3E}">
        <p14:creationId xmlns:p14="http://schemas.microsoft.com/office/powerpoint/2010/main" val="397548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4360"/>
            <a:ext cx="8229600" cy="5531803"/>
          </a:xfrm>
        </p:spPr>
        <p:txBody>
          <a:bodyPr>
            <a:normAutofit/>
          </a:bodyPr>
          <a:lstStyle/>
          <a:p>
            <a:pPr marL="0" indent="0">
              <a:buNone/>
            </a:pPr>
            <a:r>
              <a:rPr lang="en-US" sz="2000" b="1" i="1" dirty="0"/>
              <a:t>Email Reminder (if patient hasn’t completed</a:t>
            </a:r>
            <a:r>
              <a:rPr lang="en-US" sz="2000" b="1" i="1" dirty="0" smtClean="0"/>
              <a:t>)</a:t>
            </a:r>
            <a:endParaRPr lang="en-US" i="1" dirty="0" smtClean="0"/>
          </a:p>
          <a:p>
            <a:pPr marL="0" indent="0">
              <a:buNone/>
            </a:pPr>
            <a:endParaRPr lang="en-US" sz="2000" b="1" dirty="0"/>
          </a:p>
          <a:p>
            <a:pPr marL="0" indent="0">
              <a:buNone/>
            </a:pPr>
            <a:r>
              <a:rPr lang="en-US" sz="1600" b="1" dirty="0"/>
              <a:t>Subject line</a:t>
            </a:r>
            <a:r>
              <a:rPr lang="en-US" sz="1600" dirty="0"/>
              <a:t>: Prepare for your next appointment</a:t>
            </a:r>
          </a:p>
          <a:p>
            <a:pPr marL="0" indent="0">
              <a:buNone/>
            </a:pPr>
            <a:endParaRPr lang="en-US" sz="1600" dirty="0"/>
          </a:p>
          <a:p>
            <a:pPr marL="0" indent="0">
              <a:buNone/>
            </a:pPr>
            <a:r>
              <a:rPr lang="en-US" sz="1600" b="1" dirty="0"/>
              <a:t>Content</a:t>
            </a:r>
            <a:r>
              <a:rPr lang="en-US" sz="1600" dirty="0"/>
              <a:t>: </a:t>
            </a:r>
          </a:p>
          <a:p>
            <a:pPr marL="0" indent="0">
              <a:buNone/>
            </a:pPr>
            <a:r>
              <a:rPr lang="en-US" sz="1600" dirty="0"/>
              <a:t>Dear </a:t>
            </a:r>
            <a:r>
              <a:rPr lang="en-US" sz="1600" dirty="0">
                <a:solidFill>
                  <a:schemeClr val="accent1"/>
                </a:solidFill>
              </a:rPr>
              <a:t>[Patient Name]</a:t>
            </a:r>
            <a:r>
              <a:rPr lang="en-US" sz="1600" dirty="0"/>
              <a:t>,</a:t>
            </a:r>
          </a:p>
          <a:p>
            <a:pPr marL="0" indent="0">
              <a:buNone/>
            </a:pPr>
            <a:r>
              <a:rPr lang="en-US" sz="1600" dirty="0"/>
              <a:t> </a:t>
            </a:r>
          </a:p>
          <a:p>
            <a:pPr marL="0" indent="0">
              <a:buNone/>
            </a:pPr>
            <a:r>
              <a:rPr lang="en-US" sz="1600" dirty="0"/>
              <a:t>You have an upcoming appointment at Sutter Health on </a:t>
            </a:r>
            <a:r>
              <a:rPr lang="en-US" sz="1600" dirty="0">
                <a:solidFill>
                  <a:schemeClr val="accent1"/>
                </a:solidFill>
              </a:rPr>
              <a:t>[appointment date]. </a:t>
            </a:r>
            <a:r>
              <a:rPr lang="en-US" sz="1600" dirty="0" smtClean="0"/>
              <a:t>You have not fully completed your questionnaire. If you would like to share your responses with me, use the hyperlink below to complete and submit the questionnaire any </a:t>
            </a:r>
            <a:r>
              <a:rPr lang="en-US" sz="1600" dirty="0"/>
              <a:t>time before your next appointment.</a:t>
            </a:r>
          </a:p>
          <a:p>
            <a:pPr marL="0" indent="0">
              <a:buNone/>
            </a:pPr>
            <a:r>
              <a:rPr lang="en-US" sz="1600" dirty="0"/>
              <a:t> </a:t>
            </a:r>
          </a:p>
          <a:p>
            <a:pPr marL="0" indent="0">
              <a:buNone/>
            </a:pPr>
            <a:r>
              <a:rPr lang="en-US" sz="1600" dirty="0">
                <a:solidFill>
                  <a:schemeClr val="accent1"/>
                </a:solidFill>
              </a:rPr>
              <a:t>[HYPERLINK]</a:t>
            </a:r>
          </a:p>
          <a:p>
            <a:pPr marL="0" indent="0">
              <a:buNone/>
            </a:pPr>
            <a:r>
              <a:rPr lang="en-US" sz="1600" dirty="0">
                <a:solidFill>
                  <a:schemeClr val="accent1"/>
                </a:solidFill>
              </a:rPr>
              <a:t> </a:t>
            </a:r>
          </a:p>
          <a:p>
            <a:pPr marL="0" indent="0">
              <a:buNone/>
            </a:pPr>
            <a:r>
              <a:rPr lang="en-US" sz="1600" dirty="0"/>
              <a:t>Thank you,</a:t>
            </a:r>
          </a:p>
          <a:p>
            <a:pPr marL="0" indent="0">
              <a:buNone/>
            </a:pPr>
            <a:r>
              <a:rPr lang="en-US" sz="1600" dirty="0">
                <a:solidFill>
                  <a:schemeClr val="accent1"/>
                </a:solidFill>
              </a:rPr>
              <a:t>[doctor’s name]  </a:t>
            </a:r>
          </a:p>
          <a:p>
            <a:pPr marL="0" indent="0">
              <a:buNone/>
            </a:pPr>
            <a:endParaRPr lang="en-US" sz="2000" b="1" dirty="0"/>
          </a:p>
        </p:txBody>
      </p:sp>
    </p:spTree>
    <p:extLst>
      <p:ext uri="{BB962C8B-B14F-4D97-AF65-F5344CB8AC3E}">
        <p14:creationId xmlns:p14="http://schemas.microsoft.com/office/powerpoint/2010/main" val="291461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Information screens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028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1" y="75095"/>
            <a:ext cx="6067769" cy="527974"/>
          </a:xfrm>
        </p:spPr>
        <p:txBody>
          <a:bodyPr>
            <a:normAutofit/>
          </a:bodyPr>
          <a:lstStyle/>
          <a:p>
            <a:r>
              <a:rPr lang="en-US" sz="2562" i="1" dirty="0"/>
              <a:t>Welcome </a:t>
            </a:r>
            <a:r>
              <a:rPr lang="en-US" sz="2562" i="1" dirty="0" smtClean="0"/>
              <a:t>Page (A)</a:t>
            </a:r>
            <a:endParaRPr lang="en-US" sz="2562" i="1" dirty="0">
              <a:solidFill>
                <a:srgbClr val="FF0000"/>
              </a:solidFill>
            </a:endParaRPr>
          </a:p>
        </p:txBody>
      </p:sp>
      <p:sp>
        <p:nvSpPr>
          <p:cNvPr id="3" name="Content Placeholder 2"/>
          <p:cNvSpPr>
            <a:spLocks noGrp="1"/>
          </p:cNvSpPr>
          <p:nvPr>
            <p:ph idx="1"/>
          </p:nvPr>
        </p:nvSpPr>
        <p:spPr>
          <a:xfrm>
            <a:off x="528998" y="603069"/>
            <a:ext cx="7986353" cy="5792601"/>
          </a:xfrm>
        </p:spPr>
        <p:txBody>
          <a:bodyPr>
            <a:normAutofit fontScale="25000" lnSpcReduction="20000"/>
          </a:bodyPr>
          <a:lstStyle/>
          <a:p>
            <a:pPr marL="0" indent="0">
              <a:lnSpc>
                <a:spcPct val="110000"/>
              </a:lnSpc>
              <a:spcBef>
                <a:spcPts val="0"/>
              </a:spcBef>
              <a:spcAft>
                <a:spcPts val="1098"/>
              </a:spcAft>
              <a:buNone/>
            </a:pPr>
            <a:r>
              <a:rPr lang="en-US" sz="4300" b="1" dirty="0" smtClean="0"/>
              <a:t>Welcome to the </a:t>
            </a:r>
            <a:r>
              <a:rPr lang="en-US" sz="4300" b="1" dirty="0" smtClean="0"/>
              <a:t>neuroSHARE </a:t>
            </a:r>
            <a:r>
              <a:rPr lang="en-US" sz="4300" b="1" dirty="0" smtClean="0"/>
              <a:t>Questionnaire</a:t>
            </a:r>
            <a:r>
              <a:rPr lang="en-US" sz="4300" dirty="0" smtClean="0"/>
              <a:t> (header)</a:t>
            </a:r>
          </a:p>
          <a:p>
            <a:pPr marL="0" indent="0">
              <a:spcBef>
                <a:spcPts val="0"/>
              </a:spcBef>
              <a:spcAft>
                <a:spcPts val="2196"/>
              </a:spcAft>
              <a:buNone/>
            </a:pPr>
            <a:r>
              <a:rPr lang="en-US" sz="5600" dirty="0" smtClean="0"/>
              <a:t>Hello </a:t>
            </a:r>
            <a:r>
              <a:rPr lang="en-US" sz="5600" dirty="0"/>
              <a:t>[Patient First Name],</a:t>
            </a:r>
          </a:p>
          <a:p>
            <a:pPr marL="0" indent="0">
              <a:spcBef>
                <a:spcPts val="0"/>
              </a:spcBef>
              <a:spcAft>
                <a:spcPts val="2196"/>
              </a:spcAft>
              <a:buNone/>
            </a:pPr>
            <a:r>
              <a:rPr lang="en-US" sz="5600" dirty="0" smtClean="0"/>
              <a:t>My </a:t>
            </a:r>
            <a:r>
              <a:rPr lang="en-US" sz="5600" dirty="0"/>
              <a:t>office is excited to start using </a:t>
            </a:r>
            <a:r>
              <a:rPr lang="en-US" sz="5600" dirty="0">
                <a:solidFill>
                  <a:srgbClr val="FF0000"/>
                </a:solidFill>
              </a:rPr>
              <a:t>the </a:t>
            </a:r>
            <a:r>
              <a:rPr lang="en-US" sz="5600" dirty="0" smtClean="0">
                <a:solidFill>
                  <a:srgbClr val="FF0000"/>
                </a:solidFill>
              </a:rPr>
              <a:t>neuroSHARE </a:t>
            </a:r>
            <a:r>
              <a:rPr lang="en-US" sz="5600" dirty="0"/>
              <a:t>questionnaire.  It will help me gather information about your health and how you are doing.  Please take </a:t>
            </a:r>
            <a:r>
              <a:rPr lang="en-US" sz="5600" dirty="0" smtClean="0"/>
              <a:t>some time to </a:t>
            </a:r>
            <a:r>
              <a:rPr lang="en-US" sz="5600" dirty="0"/>
              <a:t>complete the questionnaire </a:t>
            </a:r>
            <a:r>
              <a:rPr lang="en-US" sz="5600" dirty="0" smtClean="0"/>
              <a:t>before </a:t>
            </a:r>
            <a:r>
              <a:rPr lang="en-US" sz="5600" dirty="0"/>
              <a:t>your next appointment on [date]. </a:t>
            </a:r>
          </a:p>
          <a:p>
            <a:pPr marL="0" indent="0">
              <a:spcBef>
                <a:spcPts val="0"/>
              </a:spcBef>
              <a:spcAft>
                <a:spcPts val="1200"/>
              </a:spcAft>
              <a:buNone/>
            </a:pPr>
            <a:r>
              <a:rPr lang="en-US" sz="5600" b="1" dirty="0"/>
              <a:t>How it works</a:t>
            </a:r>
          </a:p>
          <a:p>
            <a:pPr>
              <a:spcBef>
                <a:spcPts val="0"/>
              </a:spcBef>
              <a:spcAft>
                <a:spcPts val="1098"/>
              </a:spcAft>
            </a:pPr>
            <a:r>
              <a:rPr lang="en-US" sz="5600" dirty="0"/>
              <a:t>You can complete the questionnaire securely online. Your answers are confidential and will only be shared with Sutter Health. </a:t>
            </a:r>
          </a:p>
          <a:p>
            <a:pPr>
              <a:spcBef>
                <a:spcPts val="0"/>
              </a:spcBef>
              <a:spcAft>
                <a:spcPts val="1098"/>
              </a:spcAft>
            </a:pPr>
            <a:r>
              <a:rPr lang="en-US" sz="5600" dirty="0" smtClean="0"/>
              <a:t>You can move at your own pace.  </a:t>
            </a:r>
            <a:r>
              <a:rPr lang="en-US" sz="5600" dirty="0"/>
              <a:t>You can stop and save your answers at any time. Return and finish it when you are ready. </a:t>
            </a:r>
          </a:p>
          <a:p>
            <a:pPr>
              <a:spcBef>
                <a:spcPts val="0"/>
              </a:spcBef>
              <a:spcAft>
                <a:spcPts val="1098"/>
              </a:spcAft>
            </a:pPr>
            <a:r>
              <a:rPr lang="en-US" sz="5600" dirty="0"/>
              <a:t>You can skip questions that you don’t wish to answer. The more questions you answer, the more likely I’ll be able to calculate your expanded disability status scale (EDSS) score. </a:t>
            </a:r>
          </a:p>
          <a:p>
            <a:pPr>
              <a:spcBef>
                <a:spcPts val="0"/>
              </a:spcBef>
              <a:spcAft>
                <a:spcPts val="1098"/>
              </a:spcAft>
            </a:pPr>
            <a:r>
              <a:rPr lang="en-US" sz="5600" dirty="0"/>
              <a:t>At the end you can make a list of what you’d like to talk about at your next appointment.</a:t>
            </a:r>
          </a:p>
          <a:p>
            <a:pPr marL="0" indent="0">
              <a:spcBef>
                <a:spcPts val="1200"/>
              </a:spcBef>
              <a:spcAft>
                <a:spcPts val="1200"/>
              </a:spcAft>
              <a:buNone/>
            </a:pPr>
            <a:r>
              <a:rPr lang="en-US" sz="5600" b="1" dirty="0"/>
              <a:t>How it will help</a:t>
            </a:r>
          </a:p>
          <a:p>
            <a:pPr>
              <a:spcBef>
                <a:spcPts val="0"/>
              </a:spcBef>
              <a:spcAft>
                <a:spcPts val="1098"/>
              </a:spcAft>
            </a:pPr>
            <a:r>
              <a:rPr lang="en-US" sz="5600" dirty="0"/>
              <a:t>All of the information will be sent to me so I can review it before your next appointment. </a:t>
            </a:r>
          </a:p>
          <a:p>
            <a:pPr>
              <a:spcBef>
                <a:spcPts val="0"/>
              </a:spcBef>
              <a:spcAft>
                <a:spcPts val="1098"/>
              </a:spcAft>
            </a:pPr>
            <a:r>
              <a:rPr lang="en-US" sz="5600" dirty="0"/>
              <a:t>It will allow us to display your list and your information during your appointment so we can talk about it and use it to make decisions.  </a:t>
            </a:r>
          </a:p>
          <a:p>
            <a:pPr>
              <a:spcBef>
                <a:spcPts val="0"/>
              </a:spcBef>
              <a:spcAft>
                <a:spcPts val="1098"/>
              </a:spcAft>
            </a:pPr>
            <a:r>
              <a:rPr lang="en-US" sz="5600" dirty="0"/>
              <a:t>It will make it easier for us to track changes over time.</a:t>
            </a:r>
          </a:p>
          <a:p>
            <a:pPr marL="0" indent="0">
              <a:spcBef>
                <a:spcPts val="0"/>
              </a:spcBef>
              <a:spcAft>
                <a:spcPts val="2196"/>
              </a:spcAft>
              <a:buNone/>
            </a:pPr>
            <a:r>
              <a:rPr lang="en-US" sz="5600" dirty="0"/>
              <a:t>Please email [address] or call [phone] if you have any questions.  Thank you in advance for your time. </a:t>
            </a:r>
          </a:p>
          <a:p>
            <a:pPr marL="0" indent="0">
              <a:lnSpc>
                <a:spcPct val="120000"/>
              </a:lnSpc>
              <a:spcBef>
                <a:spcPts val="0"/>
              </a:spcBef>
              <a:spcAft>
                <a:spcPts val="1098"/>
              </a:spcAft>
              <a:buNone/>
            </a:pPr>
            <a:r>
              <a:rPr lang="en-US" sz="5600" dirty="0"/>
              <a:t>[clinician name]</a:t>
            </a:r>
            <a:endParaRPr lang="en-US" sz="5600" b="1" dirty="0"/>
          </a:p>
          <a:p>
            <a:pPr marL="0" indent="0">
              <a:buNone/>
            </a:pPr>
            <a:endParaRPr lang="en-US" sz="1647" b="1" dirty="0"/>
          </a:p>
        </p:txBody>
      </p:sp>
      <p:sp>
        <p:nvSpPr>
          <p:cNvPr id="4" name="Rectangle 3"/>
          <p:cNvSpPr/>
          <p:nvPr/>
        </p:nvSpPr>
        <p:spPr>
          <a:xfrm>
            <a:off x="5418198" y="6291568"/>
            <a:ext cx="1016954" cy="5181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47" dirty="0"/>
              <a:t>Next </a:t>
            </a:r>
            <a:r>
              <a:rPr lang="en-US" sz="1647" dirty="0">
                <a:sym typeface="Wingdings"/>
              </a:rPr>
              <a:t></a:t>
            </a:r>
            <a:endParaRPr lang="en-US" sz="1647" dirty="0"/>
          </a:p>
        </p:txBody>
      </p:sp>
      <p:sp>
        <p:nvSpPr>
          <p:cNvPr id="5" name="Slide Number Placeholder 4"/>
          <p:cNvSpPr>
            <a:spLocks noGrp="1"/>
          </p:cNvSpPr>
          <p:nvPr>
            <p:ph type="sldNum" sz="quarter" idx="12"/>
          </p:nvPr>
        </p:nvSpPr>
        <p:spPr/>
        <p:txBody>
          <a:bodyPr/>
          <a:lstStyle/>
          <a:p>
            <a:fld id="{173DBC06-2E95-4BA5-938C-C5248D3EC3A3}" type="slidenum">
              <a:rPr lang="en-US" smtClean="0"/>
              <a:t>8</a:t>
            </a:fld>
            <a:endParaRPr lang="en-US"/>
          </a:p>
        </p:txBody>
      </p:sp>
    </p:spTree>
    <p:extLst>
      <p:ext uri="{BB962C8B-B14F-4D97-AF65-F5344CB8AC3E}">
        <p14:creationId xmlns:p14="http://schemas.microsoft.com/office/powerpoint/2010/main" val="323460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 y="291922"/>
            <a:ext cx="8625840" cy="749413"/>
          </a:xfrm>
        </p:spPr>
        <p:txBody>
          <a:bodyPr>
            <a:normAutofit/>
          </a:bodyPr>
          <a:lstStyle/>
          <a:p>
            <a:r>
              <a:rPr lang="en-US" sz="2000" i="1" dirty="0"/>
              <a:t>Welcome Back/Instructions </a:t>
            </a:r>
            <a:r>
              <a:rPr lang="en-US" sz="2000" i="1" dirty="0" smtClean="0"/>
              <a:t>Combo (B)</a:t>
            </a:r>
            <a:r>
              <a:rPr lang="en-US" sz="2000" i="1" dirty="0"/>
              <a:t> </a:t>
            </a:r>
            <a:r>
              <a:rPr lang="en-US" sz="2000" i="1" dirty="0" smtClean="0"/>
              <a:t>(</a:t>
            </a:r>
            <a:r>
              <a:rPr lang="en-US" sz="2000" i="1" dirty="0"/>
              <a:t>if you stop and save</a:t>
            </a:r>
            <a:r>
              <a:rPr lang="en-US" sz="2000" i="1" dirty="0" smtClean="0"/>
              <a:t>)</a:t>
            </a:r>
            <a:endParaRPr lang="en-US" sz="2000" i="1" dirty="0">
              <a:solidFill>
                <a:srgbClr val="FF0000"/>
              </a:solidFill>
            </a:endParaRPr>
          </a:p>
        </p:txBody>
      </p:sp>
      <p:sp>
        <p:nvSpPr>
          <p:cNvPr id="3" name="Content Placeholder 2"/>
          <p:cNvSpPr>
            <a:spLocks noGrp="1"/>
          </p:cNvSpPr>
          <p:nvPr>
            <p:ph idx="1"/>
          </p:nvPr>
        </p:nvSpPr>
        <p:spPr>
          <a:xfrm>
            <a:off x="654755" y="1253067"/>
            <a:ext cx="8099778" cy="4643479"/>
          </a:xfrm>
        </p:spPr>
        <p:txBody>
          <a:bodyPr>
            <a:normAutofit fontScale="92500" lnSpcReduction="20000"/>
          </a:bodyPr>
          <a:lstStyle/>
          <a:p>
            <a:pPr marL="0" indent="0">
              <a:spcBef>
                <a:spcPts val="0"/>
              </a:spcBef>
              <a:spcAft>
                <a:spcPts val="2196"/>
              </a:spcAft>
              <a:buNone/>
            </a:pPr>
            <a:r>
              <a:rPr lang="en-US" sz="1830" b="1" dirty="0"/>
              <a:t>Welcome back to the MS-SHARE questionnaire.</a:t>
            </a:r>
          </a:p>
          <a:p>
            <a:pPr marL="0" indent="0">
              <a:spcBef>
                <a:spcPts val="0"/>
              </a:spcBef>
              <a:spcAft>
                <a:spcPts val="2196"/>
              </a:spcAft>
              <a:buNone/>
            </a:pPr>
            <a:r>
              <a:rPr lang="en-US" sz="1500" dirty="0" smtClean="0"/>
              <a:t>[Patient Name],</a:t>
            </a:r>
          </a:p>
          <a:p>
            <a:pPr marL="0" indent="0">
              <a:spcBef>
                <a:spcPts val="0"/>
              </a:spcBef>
              <a:spcAft>
                <a:spcPts val="2196"/>
              </a:spcAft>
              <a:buNone/>
            </a:pPr>
            <a:r>
              <a:rPr lang="en-US" sz="1500" dirty="0" smtClean="0"/>
              <a:t>Please </a:t>
            </a:r>
            <a:r>
              <a:rPr lang="en-US" sz="1500" dirty="0"/>
              <a:t>complete the remaining questions before your next appointment on [</a:t>
            </a:r>
            <a:r>
              <a:rPr lang="en-US" sz="1500" dirty="0" err="1"/>
              <a:t>appt</a:t>
            </a:r>
            <a:r>
              <a:rPr lang="en-US" sz="1500" dirty="0"/>
              <a:t> date]. All of the information will be sent to me so I can review it before we meet. </a:t>
            </a:r>
          </a:p>
          <a:p>
            <a:pPr>
              <a:spcBef>
                <a:spcPts val="0"/>
              </a:spcBef>
              <a:spcAft>
                <a:spcPts val="2196"/>
              </a:spcAft>
            </a:pPr>
            <a:r>
              <a:rPr lang="en-US" sz="1500" dirty="0"/>
              <a:t>Your answers are confidential and will only be shared with Sutter Health. </a:t>
            </a:r>
          </a:p>
          <a:p>
            <a:pPr>
              <a:spcBef>
                <a:spcPts val="0"/>
              </a:spcBef>
              <a:spcAft>
                <a:spcPts val="2196"/>
              </a:spcAft>
            </a:pPr>
            <a:r>
              <a:rPr lang="en-US" sz="1500" dirty="0"/>
              <a:t>You can stop and save your answers at any time. Return and finish it when you are ready. </a:t>
            </a:r>
          </a:p>
          <a:p>
            <a:pPr>
              <a:spcBef>
                <a:spcPts val="0"/>
              </a:spcBef>
              <a:spcAft>
                <a:spcPts val="2196"/>
              </a:spcAft>
            </a:pPr>
            <a:r>
              <a:rPr lang="en-US" sz="1500" dirty="0"/>
              <a:t>You can skip questions that you don’t wish to answer. The more questions you answer, the more likely I’ll be able to calculate your expanded disability status scale (EDSS) score. </a:t>
            </a:r>
          </a:p>
          <a:p>
            <a:pPr>
              <a:spcBef>
                <a:spcPts val="0"/>
              </a:spcBef>
              <a:spcAft>
                <a:spcPts val="2196"/>
              </a:spcAft>
            </a:pPr>
            <a:r>
              <a:rPr lang="en-US" sz="1500" dirty="0"/>
              <a:t>At the end you can make a list of what you’d like to talk about at your next appointment.</a:t>
            </a:r>
          </a:p>
          <a:p>
            <a:pPr marL="0" indent="0">
              <a:spcBef>
                <a:spcPts val="0"/>
              </a:spcBef>
              <a:spcAft>
                <a:spcPts val="2196"/>
              </a:spcAft>
              <a:buNone/>
            </a:pPr>
            <a:r>
              <a:rPr lang="en-US" sz="1500" dirty="0"/>
              <a:t>Please email [address] or call [phone] if you have any questions.  Thank you in advance for your time. </a:t>
            </a:r>
          </a:p>
          <a:p>
            <a:pPr marL="0" indent="0">
              <a:spcBef>
                <a:spcPts val="0"/>
              </a:spcBef>
              <a:spcAft>
                <a:spcPts val="2196"/>
              </a:spcAft>
              <a:buNone/>
            </a:pPr>
            <a:r>
              <a:rPr lang="en-US" sz="1500" dirty="0"/>
              <a:t>[clinician name]</a:t>
            </a:r>
            <a:endParaRPr lang="en-US" sz="1500" b="1" dirty="0"/>
          </a:p>
          <a:p>
            <a:pPr marL="0" indent="0">
              <a:spcBef>
                <a:spcPts val="0"/>
              </a:spcBef>
              <a:spcAft>
                <a:spcPts val="2196"/>
              </a:spcAft>
              <a:buNone/>
            </a:pPr>
            <a:endParaRPr lang="en-US" sz="1647" dirty="0"/>
          </a:p>
          <a:p>
            <a:pPr marL="0" indent="0">
              <a:buNone/>
            </a:pPr>
            <a:endParaRPr lang="en-US" sz="1647" dirty="0"/>
          </a:p>
        </p:txBody>
      </p:sp>
      <p:sp>
        <p:nvSpPr>
          <p:cNvPr id="4" name="Rectangle 3"/>
          <p:cNvSpPr/>
          <p:nvPr/>
        </p:nvSpPr>
        <p:spPr>
          <a:xfrm>
            <a:off x="5337988" y="6018854"/>
            <a:ext cx="1016954" cy="5181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47" dirty="0"/>
              <a:t>Next </a:t>
            </a:r>
            <a:r>
              <a:rPr lang="en-US" sz="1647" dirty="0">
                <a:sym typeface="Wingdings"/>
              </a:rPr>
              <a:t></a:t>
            </a:r>
            <a:endParaRPr lang="en-US" sz="1647" dirty="0"/>
          </a:p>
        </p:txBody>
      </p:sp>
      <p:sp>
        <p:nvSpPr>
          <p:cNvPr id="5" name="Slide Number Placeholder 4"/>
          <p:cNvSpPr>
            <a:spLocks noGrp="1"/>
          </p:cNvSpPr>
          <p:nvPr>
            <p:ph type="sldNum" sz="quarter" idx="12"/>
          </p:nvPr>
        </p:nvSpPr>
        <p:spPr/>
        <p:txBody>
          <a:bodyPr/>
          <a:lstStyle/>
          <a:p>
            <a:fld id="{173DBC06-2E95-4BA5-938C-C5248D3EC3A3}" type="slidenum">
              <a:rPr lang="en-US" smtClean="0"/>
              <a:t>9</a:t>
            </a:fld>
            <a:endParaRPr lang="en-US"/>
          </a:p>
        </p:txBody>
      </p:sp>
    </p:spTree>
    <p:extLst>
      <p:ext uri="{BB962C8B-B14F-4D97-AF65-F5344CB8AC3E}">
        <p14:creationId xmlns:p14="http://schemas.microsoft.com/office/powerpoint/2010/main" val="1351878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5060</TotalTime>
  <Words>3356</Words>
  <Application>Microsoft Office PowerPoint</Application>
  <PresentationFormat>On-screen Show (4:3)</PresentationFormat>
  <Paragraphs>748</Paragraphs>
  <Slides>45</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MS Gothic</vt:lpstr>
      <vt:lpstr>Arial</vt:lpstr>
      <vt:lpstr>Calibri</vt:lpstr>
      <vt:lpstr>Lucida Grande</vt:lpstr>
      <vt:lpstr>Wingdings</vt:lpstr>
      <vt:lpstr>Office Theme</vt:lpstr>
      <vt:lpstr>Design Principles</vt:lpstr>
      <vt:lpstr>MS-SHARE Questionnaire</vt:lpstr>
      <vt:lpstr>Emails to participate</vt:lpstr>
      <vt:lpstr>PowerPoint Presentation</vt:lpstr>
      <vt:lpstr>PowerPoint Presentation</vt:lpstr>
      <vt:lpstr>PowerPoint Presentation</vt:lpstr>
      <vt:lpstr>Information screens</vt:lpstr>
      <vt:lpstr>Welcome Page (A)</vt:lpstr>
      <vt:lpstr>Welcome Back/Instructions Combo (B) (if you stop and save)</vt:lpstr>
      <vt:lpstr>questions</vt:lpstr>
      <vt:lpstr>PowerPoint Presentation</vt:lpstr>
      <vt:lpstr> </vt:lpstr>
      <vt:lpstr>When I use an aid (cane, crutch, walker), I can walk:  </vt:lpstr>
      <vt:lpstr>When you move about, how often do you use any of the following?</vt:lpstr>
      <vt:lpstr> Do you have trouble with any of the following due to your MS? Answer No or Yes. </vt:lpstr>
      <vt:lpstr>Do you have trouble with any of the following due to your MS? Answer No or Yes. </vt:lpstr>
      <vt:lpstr>Do you have trouble with any of the following due to your MS? Answer No or Yes. </vt:lpstr>
      <vt:lpstr>Do you have trouble with any of the following due to your MS? Answer No or Yes. </vt:lpstr>
      <vt:lpstr>On an average day, check the answer that best describes your sensation (feeling, numbness, ability to sense touch or hot or cold) in your:  (first time answering sx question)</vt:lpstr>
      <vt:lpstr>On an average day, check the answer that best describes your sensation (feeling, numbness, ability to sense touch or hot or cold) in your: (symptom follow-up) </vt:lpstr>
      <vt:lpstr>In general, how much strength do you have to raise each arm and leg in the air? </vt:lpstr>
      <vt:lpstr>In general, do muscle spasms or stiffness make it hard for you to use your arms and legs? </vt:lpstr>
      <vt:lpstr>PowerPoint Presentation</vt:lpstr>
      <vt:lpstr>In general, how is your balance when walking? </vt:lpstr>
      <vt:lpstr>In general, how is your balance when sitting? </vt:lpstr>
      <vt:lpstr>In general, do tremors or coordination problems make it hard for you to use your arms and legs? </vt:lpstr>
      <vt:lpstr>In general, how much muscle weakness do you have in your face? </vt:lpstr>
      <vt:lpstr>In general, how much feeling do you have in your face ? </vt:lpstr>
      <vt:lpstr>Check the answer that best describes your ability to see. If you wear glasses or contact lenses, describe your corrected vision. </vt:lpstr>
      <vt:lpstr>PowerPoint Presentation</vt:lpstr>
      <vt:lpstr>PowerPoint Presentation</vt:lpstr>
      <vt:lpstr>  In general, how is your ability to speak? </vt:lpstr>
      <vt:lpstr> For an average day, check the one answer that best describes your ability to swallow liquids and solids.</vt:lpstr>
      <vt:lpstr>PowerPoint Presentation</vt:lpstr>
      <vt:lpstr>In the last 4 weeks, how often did you leak urine without meaning to, even a small amount? </vt:lpstr>
      <vt:lpstr>PowerPoint Presentation</vt:lpstr>
      <vt:lpstr>PowerPoint Presentation</vt:lpstr>
      <vt:lpstr>Over the past two weeks, how often have you been bothered by the following?  </vt:lpstr>
      <vt:lpstr>  Overall, how satisfied were you with your sexual function during the past 4 weeks? ☐ Very satisfied  ☐ Somewhat satisfied ☐ Neither satisfied nor dissatisfied ☐ Somewhat dissatisfied ☐ Very dissatisfied     How much of a problem was each of the following for you during the past 4 weeks? (male patient) </vt:lpstr>
      <vt:lpstr>In general, how much pain are you in? Circle one number on the scale below: </vt:lpstr>
      <vt:lpstr>Overall, how would you rate your own quality-of-life? Circle one number on the scale below: </vt:lpstr>
      <vt:lpstr>The next two questions ask about recent relapses.    A relapse is when MS symptoms flare up. The symptom might be new or significantly worse than before. Relapses generally:  • Last for more than 24 hours • Begin 30 days or more after your last relapse began • Are not related to an infection, fever, or other stresses  Have you had any relapses since your last visit?   ☐ I’ve had no relapses  ☐ I’ve had relapses on this date (up to 6):  Year  Month     Year  Month       </vt:lpstr>
      <vt:lpstr>PowerPoint Presentation</vt:lpstr>
      <vt:lpstr>Review Page</vt:lpstr>
      <vt:lpstr>Thank You Page</vt:lpstr>
    </vt:vector>
  </TitlesOfParts>
  <Company>University of Hawaii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MS-SHARE Questionnaire</dc:title>
  <dc:creator>Eilleen Sabino</dc:creator>
  <cp:lastModifiedBy>Sabino-Laughlin, Eilleen</cp:lastModifiedBy>
  <cp:revision>158</cp:revision>
  <cp:lastPrinted>2017-08-01T15:43:50Z</cp:lastPrinted>
  <dcterms:created xsi:type="dcterms:W3CDTF">2017-06-24T17:08:40Z</dcterms:created>
  <dcterms:modified xsi:type="dcterms:W3CDTF">2017-12-04T21:13:56Z</dcterms:modified>
</cp:coreProperties>
</file>