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February 16,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7394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February 16,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1581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February 16,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7093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February 16,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0509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February 16,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017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February 16,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5910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February 16,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8712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February 16,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25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February 16,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7066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February 16,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0816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February 16,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6308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February 16,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801114115"/>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BE36F-6338-D74C-8358-C1352B57D000}"/>
              </a:ext>
            </a:extLst>
          </p:cNvPr>
          <p:cNvSpPr>
            <a:spLocks noGrp="1"/>
          </p:cNvSpPr>
          <p:nvPr>
            <p:ph type="ctrTitle"/>
          </p:nvPr>
        </p:nvSpPr>
        <p:spPr>
          <a:xfrm>
            <a:off x="6480000" y="728663"/>
            <a:ext cx="5015638" cy="2795737"/>
          </a:xfrm>
        </p:spPr>
        <p:txBody>
          <a:bodyPr>
            <a:normAutofit/>
          </a:bodyPr>
          <a:lstStyle/>
          <a:p>
            <a:r>
              <a:rPr lang="en-US" dirty="0"/>
              <a:t>The Python Webhook</a:t>
            </a:r>
          </a:p>
        </p:txBody>
      </p:sp>
      <p:sp>
        <p:nvSpPr>
          <p:cNvPr id="3" name="Subtitle 2">
            <a:extLst>
              <a:ext uri="{FF2B5EF4-FFF2-40B4-BE49-F238E27FC236}">
                <a16:creationId xmlns:a16="http://schemas.microsoft.com/office/drawing/2014/main" id="{6DF603FE-BF37-8328-668F-A83AB966B9EF}"/>
              </a:ext>
            </a:extLst>
          </p:cNvPr>
          <p:cNvSpPr>
            <a:spLocks noGrp="1"/>
          </p:cNvSpPr>
          <p:nvPr>
            <p:ph type="subTitle" idx="1"/>
          </p:nvPr>
        </p:nvSpPr>
        <p:spPr>
          <a:xfrm>
            <a:off x="6480000" y="3830399"/>
            <a:ext cx="5015638" cy="2298938"/>
          </a:xfrm>
        </p:spPr>
        <p:txBody>
          <a:bodyPr>
            <a:normAutofit/>
          </a:bodyPr>
          <a:lstStyle/>
          <a:p>
            <a:r>
              <a:rPr lang="en-US" dirty="0"/>
              <a:t>Simple solution to a long-standing problem!</a:t>
            </a:r>
          </a:p>
        </p:txBody>
      </p:sp>
      <p:pic>
        <p:nvPicPr>
          <p:cNvPr id="4" name="Picture 3" descr="Multicolored smoke gradient">
            <a:extLst>
              <a:ext uri="{FF2B5EF4-FFF2-40B4-BE49-F238E27FC236}">
                <a16:creationId xmlns:a16="http://schemas.microsoft.com/office/drawing/2014/main" id="{A502A9A3-5FD0-740A-3EED-EEE69659491E}"/>
              </a:ext>
            </a:extLst>
          </p:cNvPr>
          <p:cNvPicPr>
            <a:picLocks noChangeAspect="1"/>
          </p:cNvPicPr>
          <p:nvPr/>
        </p:nvPicPr>
        <p:blipFill rotWithShape="1">
          <a:blip r:embed="rId2"/>
          <a:srcRect l="20262" r="24619" b="-1"/>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8657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5BC0-4512-2567-1B83-341C1CB6A2B6}"/>
              </a:ext>
            </a:extLst>
          </p:cNvPr>
          <p:cNvSpPr>
            <a:spLocks noGrp="1"/>
          </p:cNvSpPr>
          <p:nvPr>
            <p:ph type="title" idx="4294967295"/>
          </p:nvPr>
        </p:nvSpPr>
        <p:spPr>
          <a:xfrm>
            <a:off x="731043" y="411235"/>
            <a:ext cx="10729913" cy="5713413"/>
          </a:xfrm>
        </p:spPr>
        <p:txBody>
          <a:bodyPr vert="horz" wrap="square" lIns="0" tIns="0" rIns="0" bIns="0" rtlCol="0" anchor="ctr" anchorCtr="0">
            <a:normAutofit/>
          </a:bodyPr>
          <a:lstStyle/>
          <a:p>
            <a:r>
              <a:rPr lang="en-US" sz="2800" b="1" u="sng" spc="-100" dirty="0">
                <a:latin typeface="Calibri" panose="020F0502020204030204" pitchFamily="34" charset="0"/>
                <a:cs typeface="Calibri" panose="020F0502020204030204" pitchFamily="34" charset="0"/>
              </a:rPr>
              <a:t>Problem :</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Customer has 20+ apps running in AKS cluster with memory and CPU limits set.</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Since the deployment is in early days, we’ve monitoring data only for about 5/6 months. Therefore, we’re yet to get a reliable trend as to what should be the value for memory/CPU for each app.</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As a result, most pods were crashing frequently because of memory / CPU reaching the limits defined.</a:t>
            </a:r>
            <a:br>
              <a:rPr lang="en-US" sz="2800" spc="-100" dirty="0">
                <a:latin typeface="Calibri" panose="020F0502020204030204" pitchFamily="34" charset="0"/>
                <a:cs typeface="Calibri" panose="020F0502020204030204" pitchFamily="34" charset="0"/>
              </a:rPr>
            </a:br>
            <a:br>
              <a:rPr lang="en-US" sz="2800" spc="-100" dirty="0">
                <a:latin typeface="Calibri" panose="020F0502020204030204" pitchFamily="34" charset="0"/>
                <a:cs typeface="Calibri" panose="020F0502020204030204" pitchFamily="34" charset="0"/>
              </a:rPr>
            </a:br>
            <a:r>
              <a:rPr lang="en-US" sz="2800" b="1" u="sng" spc="-100" dirty="0">
                <a:latin typeface="Calibri" panose="020F0502020204030204" pitchFamily="34" charset="0"/>
                <a:cs typeface="Calibri" panose="020F0502020204030204" pitchFamily="34" charset="0"/>
              </a:rPr>
              <a:t>Why is that a big deal since Kubernetes is self-healing by nature?</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When a pod crashes, Kubernetes creates a new Pod automatically, but it takes a little time for scheduling the pod, this may cause a small outage. This is not desirable for critical apps. This may also impact SLO, and in turn, SLA.</a:t>
            </a:r>
          </a:p>
        </p:txBody>
      </p:sp>
    </p:spTree>
    <p:extLst>
      <p:ext uri="{BB962C8B-B14F-4D97-AF65-F5344CB8AC3E}">
        <p14:creationId xmlns:p14="http://schemas.microsoft.com/office/powerpoint/2010/main" val="233641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00AC0-5C45-FE52-8383-61371922C4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A98B63-8ABC-B33A-5F1F-1DA1AF56EA40}"/>
              </a:ext>
            </a:extLst>
          </p:cNvPr>
          <p:cNvSpPr>
            <a:spLocks noGrp="1"/>
          </p:cNvSpPr>
          <p:nvPr>
            <p:ph type="title" idx="4294967295"/>
          </p:nvPr>
        </p:nvSpPr>
        <p:spPr>
          <a:xfrm>
            <a:off x="159026" y="411235"/>
            <a:ext cx="12032973" cy="6082330"/>
          </a:xfrm>
        </p:spPr>
        <p:txBody>
          <a:bodyPr vert="horz" wrap="square" lIns="0" tIns="0" rIns="0" bIns="0" rtlCol="0" anchor="ctr" anchorCtr="0">
            <a:normAutofit fontScale="90000"/>
          </a:bodyPr>
          <a:lstStyle/>
          <a:p>
            <a:r>
              <a:rPr lang="en-US" b="1" u="sng" spc="-100" dirty="0">
                <a:latin typeface="Calibri" panose="020F0502020204030204" pitchFamily="34" charset="0"/>
                <a:cs typeface="Calibri" panose="020F0502020204030204" pitchFamily="34" charset="0"/>
              </a:rPr>
              <a:t>Solution:</a:t>
            </a:r>
            <a:br>
              <a:rPr lang="en-US" spc="-100" dirty="0">
                <a:latin typeface="Calibri" panose="020F0502020204030204" pitchFamily="34" charset="0"/>
                <a:cs typeface="Calibri" panose="020F0502020204030204" pitchFamily="34" charset="0"/>
              </a:rPr>
            </a:br>
            <a:r>
              <a:rPr lang="en-US" spc="-100" dirty="0">
                <a:latin typeface="Calibri" panose="020F0502020204030204" pitchFamily="34" charset="0"/>
                <a:cs typeface="Calibri" panose="020F0502020204030204" pitchFamily="34" charset="0"/>
              </a:rPr>
              <a:t>- </a:t>
            </a:r>
            <a:r>
              <a:rPr lang="en-US" sz="3100" spc="-100" dirty="0">
                <a:latin typeface="Calibri" panose="020F0502020204030204" pitchFamily="34" charset="0"/>
                <a:cs typeface="Calibri" panose="020F0502020204030204" pitchFamily="34" charset="0"/>
              </a:rPr>
              <a:t>One word answer - Automation!</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When an app nears </a:t>
            </a:r>
            <a:r>
              <a:rPr lang="en-US" sz="3100" spc="-100">
                <a:latin typeface="Calibri" panose="020F0502020204030204" pitchFamily="34" charset="0"/>
                <a:cs typeface="Calibri" panose="020F0502020204030204" pitchFamily="34" charset="0"/>
              </a:rPr>
              <a:t>its threshold, monitoring </a:t>
            </a:r>
            <a:r>
              <a:rPr lang="en-US" sz="3100" spc="-100" dirty="0">
                <a:latin typeface="Calibri" panose="020F0502020204030204" pitchFamily="34" charset="0"/>
                <a:cs typeface="Calibri" panose="020F0502020204030204" pitchFamily="34" charset="0"/>
              </a:rPr>
              <a:t>system (New Relic, in this case) raises an alert and calls my Python webhook by sending a POST request with JSON payload containing app information and memory / CPU consumption.</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Developed a Python webhook that:</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 listens to incoming HTTP POST request from monitoring systems.</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 extracts the data (</a:t>
            </a:r>
            <a:r>
              <a:rPr lang="en-US" sz="3100" i="1" spc="-100" dirty="0" err="1">
                <a:latin typeface="Calibri" panose="020F0502020204030204" pitchFamily="34" charset="0"/>
                <a:cs typeface="Calibri" panose="020F0502020204030204" pitchFamily="34" charset="0"/>
              </a:rPr>
              <a:t>app_name</a:t>
            </a:r>
            <a:r>
              <a:rPr lang="en-US" sz="3100" spc="-100" dirty="0">
                <a:latin typeface="Calibri" panose="020F0502020204030204" pitchFamily="34" charset="0"/>
                <a:cs typeface="Calibri" panose="020F0502020204030204" pitchFamily="34" charset="0"/>
              </a:rPr>
              <a:t>, </a:t>
            </a:r>
            <a:r>
              <a:rPr lang="en-US" sz="3100" i="1" spc="-100" dirty="0" err="1">
                <a:latin typeface="Calibri" panose="020F0502020204030204" pitchFamily="34" charset="0"/>
                <a:cs typeface="Calibri" panose="020F0502020204030204" pitchFamily="34" charset="0"/>
              </a:rPr>
              <a:t>max_memory</a:t>
            </a:r>
            <a:r>
              <a:rPr lang="en-US" sz="3100" i="1" spc="-100" dirty="0">
                <a:latin typeface="Calibri" panose="020F0502020204030204" pitchFamily="34" charset="0"/>
                <a:cs typeface="Calibri" panose="020F0502020204030204" pitchFamily="34" charset="0"/>
              </a:rPr>
              <a:t> </a:t>
            </a:r>
            <a:r>
              <a:rPr lang="en-US" sz="3100" spc="-100" dirty="0">
                <a:latin typeface="Calibri" panose="020F0502020204030204" pitchFamily="34" charset="0"/>
                <a:cs typeface="Calibri" panose="020F0502020204030204" pitchFamily="34" charset="0"/>
              </a:rPr>
              <a:t>and </a:t>
            </a:r>
            <a:r>
              <a:rPr lang="en-US" sz="3100" i="1" spc="-100" dirty="0" err="1">
                <a:latin typeface="Calibri" panose="020F0502020204030204" pitchFamily="34" charset="0"/>
                <a:cs typeface="Calibri" panose="020F0502020204030204" pitchFamily="34" charset="0"/>
              </a:rPr>
              <a:t>max_cpu</a:t>
            </a:r>
            <a:r>
              <a:rPr lang="en-US" sz="3100" spc="-100" dirty="0">
                <a:latin typeface="Calibri" panose="020F0502020204030204" pitchFamily="34" charset="0"/>
                <a:cs typeface="Calibri" panose="020F0502020204030204" pitchFamily="34" charset="0"/>
              </a:rPr>
              <a:t>) from JSON payload.</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 connects to </a:t>
            </a:r>
            <a:r>
              <a:rPr lang="en-US" sz="3100" spc="-100" dirty="0" err="1">
                <a:latin typeface="Calibri" panose="020F0502020204030204" pitchFamily="34" charset="0"/>
                <a:cs typeface="Calibri" panose="020F0502020204030204" pitchFamily="34" charset="0"/>
              </a:rPr>
              <a:t>github</a:t>
            </a:r>
            <a:r>
              <a:rPr lang="en-US" sz="3100" spc="-100" dirty="0">
                <a:latin typeface="Calibri" panose="020F0502020204030204" pitchFamily="34" charset="0"/>
                <a:cs typeface="Calibri" panose="020F0502020204030204" pitchFamily="34" charset="0"/>
              </a:rPr>
              <a:t> repo (OAuth 2.0)</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 updates the </a:t>
            </a:r>
            <a:r>
              <a:rPr lang="en-US" sz="3100" spc="-100" dirty="0" err="1">
                <a:latin typeface="Calibri" panose="020F0502020204030204" pitchFamily="34" charset="0"/>
                <a:cs typeface="Calibri" panose="020F0502020204030204" pitchFamily="34" charset="0"/>
              </a:rPr>
              <a:t>kubernetes</a:t>
            </a:r>
            <a:r>
              <a:rPr lang="en-US" sz="3100" spc="-100" dirty="0">
                <a:latin typeface="Calibri" panose="020F0502020204030204" pitchFamily="34" charset="0"/>
                <a:cs typeface="Calibri" panose="020F0502020204030204" pitchFamily="34" charset="0"/>
              </a:rPr>
              <a:t> deployment manifest by bumping up memory and CPU limits.</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 creates a pull request.</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 applies the updated manifest automatically through </a:t>
            </a:r>
            <a:r>
              <a:rPr lang="en-US" sz="3100" spc="-100" dirty="0" err="1">
                <a:latin typeface="Calibri" panose="020F0502020204030204" pitchFamily="34" charset="0"/>
                <a:cs typeface="Calibri" panose="020F0502020204030204" pitchFamily="34" charset="0"/>
              </a:rPr>
              <a:t>GitOps</a:t>
            </a:r>
            <a:r>
              <a:rPr lang="en-US" sz="3100" spc="-100" dirty="0">
                <a:latin typeface="Calibri" panose="020F0502020204030204" pitchFamily="34" charset="0"/>
                <a:cs typeface="Calibri" panose="020F0502020204030204" pitchFamily="34" charset="0"/>
              </a:rPr>
              <a:t> (</a:t>
            </a:r>
            <a:r>
              <a:rPr lang="en-US" sz="3100" spc="-100" dirty="0" err="1">
                <a:latin typeface="Calibri" panose="020F0502020204030204" pitchFamily="34" charset="0"/>
                <a:cs typeface="Calibri" panose="020F0502020204030204" pitchFamily="34" charset="0"/>
              </a:rPr>
              <a:t>FluxCD</a:t>
            </a:r>
            <a:r>
              <a:rPr lang="en-US" sz="3100" spc="-100" dirty="0">
                <a:latin typeface="Calibri" panose="020F0502020204030204" pitchFamily="34" charset="0"/>
                <a:cs typeface="Calibri" panose="020F0502020204030204" pitchFamily="34" charset="0"/>
              </a:rPr>
              <a:t>).</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This makes the app in question, ready to serve increased demand without any human intervention</a:t>
            </a:r>
          </a:p>
        </p:txBody>
      </p:sp>
    </p:spTree>
    <p:extLst>
      <p:ext uri="{BB962C8B-B14F-4D97-AF65-F5344CB8AC3E}">
        <p14:creationId xmlns:p14="http://schemas.microsoft.com/office/powerpoint/2010/main" val="64929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D2A66-94C9-E20F-9821-CCD0B2093B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9C2598-2DCC-46CB-5138-E040BC9107E2}"/>
              </a:ext>
            </a:extLst>
          </p:cNvPr>
          <p:cNvSpPr>
            <a:spLocks noGrp="1"/>
          </p:cNvSpPr>
          <p:nvPr>
            <p:ph type="title" idx="4294967295"/>
          </p:nvPr>
        </p:nvSpPr>
        <p:spPr>
          <a:xfrm>
            <a:off x="159026" y="411235"/>
            <a:ext cx="12032973" cy="5713413"/>
          </a:xfrm>
        </p:spPr>
        <p:txBody>
          <a:bodyPr vert="horz" wrap="square" lIns="0" tIns="0" rIns="0" bIns="0" rtlCol="0" anchor="ctr" anchorCtr="0">
            <a:normAutofit/>
          </a:bodyPr>
          <a:lstStyle/>
          <a:p>
            <a:endParaRPr lang="en-US" sz="3100" spc="-1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D2FC97D4-0279-28AA-7F6D-0AA2C25E8868}"/>
              </a:ext>
            </a:extLst>
          </p:cNvPr>
          <p:cNvPicPr>
            <a:picLocks noChangeAspect="1"/>
          </p:cNvPicPr>
          <p:nvPr/>
        </p:nvPicPr>
        <p:blipFill>
          <a:blip r:embed="rId2"/>
          <a:stretch>
            <a:fillRect/>
          </a:stretch>
        </p:blipFill>
        <p:spPr>
          <a:xfrm>
            <a:off x="79513" y="305218"/>
            <a:ext cx="12032973" cy="6347375"/>
          </a:xfrm>
          <a:prstGeom prst="rect">
            <a:avLst/>
          </a:prstGeom>
        </p:spPr>
      </p:pic>
    </p:spTree>
    <p:extLst>
      <p:ext uri="{BB962C8B-B14F-4D97-AF65-F5344CB8AC3E}">
        <p14:creationId xmlns:p14="http://schemas.microsoft.com/office/powerpoint/2010/main" val="3724405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1F840-0DCD-22A2-FB40-D1A27E00D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720AFE-73ED-9348-DC38-6502FF180D36}"/>
              </a:ext>
            </a:extLst>
          </p:cNvPr>
          <p:cNvSpPr>
            <a:spLocks noGrp="1"/>
          </p:cNvSpPr>
          <p:nvPr>
            <p:ph type="title" idx="4294967295"/>
          </p:nvPr>
        </p:nvSpPr>
        <p:spPr>
          <a:xfrm>
            <a:off x="731043" y="251791"/>
            <a:ext cx="10729913" cy="5872857"/>
          </a:xfrm>
        </p:spPr>
        <p:txBody>
          <a:bodyPr vert="horz" wrap="square" lIns="0" tIns="0" rIns="0" bIns="0" rtlCol="0" anchor="ctr" anchorCtr="0">
            <a:noAutofit/>
          </a:bodyPr>
          <a:lstStyle/>
          <a:p>
            <a:br>
              <a:rPr lang="en-US" sz="2500" b="1" u="sng" spc="-100" dirty="0">
                <a:latin typeface="Calibri" panose="020F0502020204030204" pitchFamily="34" charset="0"/>
                <a:cs typeface="Calibri" panose="020F0502020204030204" pitchFamily="34" charset="0"/>
              </a:rPr>
            </a:br>
            <a:br>
              <a:rPr lang="en-US" sz="2500" b="1" u="sng" spc="-100" dirty="0">
                <a:latin typeface="Calibri" panose="020F0502020204030204" pitchFamily="34" charset="0"/>
                <a:cs typeface="Calibri" panose="020F0502020204030204" pitchFamily="34" charset="0"/>
              </a:rPr>
            </a:br>
            <a:r>
              <a:rPr lang="en-US" sz="2500" b="1" u="sng" spc="-100" dirty="0">
                <a:latin typeface="Calibri" panose="020F0502020204030204" pitchFamily="34" charset="0"/>
                <a:cs typeface="Calibri" panose="020F0502020204030204" pitchFamily="34" charset="0"/>
              </a:rPr>
              <a:t>Design:</a:t>
            </a:r>
            <a:br>
              <a:rPr lang="en-US" sz="2500" b="1" u="sng" spc="-100" dirty="0">
                <a:latin typeface="Calibri" panose="020F0502020204030204" pitchFamily="34" charset="0"/>
                <a:cs typeface="Calibri" panose="020F0502020204030204" pitchFamily="34" charset="0"/>
              </a:rPr>
            </a:br>
            <a:r>
              <a:rPr lang="en-US" sz="2500" b="1" spc="-100" dirty="0">
                <a:latin typeface="Calibri" panose="020F0502020204030204" pitchFamily="34" charset="0"/>
                <a:cs typeface="Calibri" panose="020F0502020204030204" pitchFamily="34" charset="0"/>
              </a:rPr>
              <a:t>. </a:t>
            </a:r>
            <a:r>
              <a:rPr lang="en-US" sz="2500" spc="-100" dirty="0">
                <a:latin typeface="Calibri" panose="020F0502020204030204" pitchFamily="34" charset="0"/>
                <a:cs typeface="Calibri" panose="020F0502020204030204" pitchFamily="34" charset="0"/>
              </a:rPr>
              <a:t>Monitoring system (New Relic) invokes the webhook when an app nears (90%) of its threshold.</a:t>
            </a:r>
            <a:br>
              <a:rPr lang="en-US" sz="2500" b="1" u="sng"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Python flask app reads the data from payload, connects to </a:t>
            </a:r>
            <a:r>
              <a:rPr lang="en-US" sz="2500" spc="-100" dirty="0" err="1">
                <a:latin typeface="Calibri" panose="020F0502020204030204" pitchFamily="34" charset="0"/>
                <a:cs typeface="Calibri" panose="020F0502020204030204" pitchFamily="34" charset="0"/>
              </a:rPr>
              <a:t>github</a:t>
            </a:r>
            <a:r>
              <a:rPr lang="en-US" sz="2500" spc="-100" dirty="0">
                <a:latin typeface="Calibri" panose="020F0502020204030204" pitchFamily="34" charset="0"/>
                <a:cs typeface="Calibri" panose="020F0502020204030204" pitchFamily="34" charset="0"/>
              </a:rPr>
              <a:t> through OAuth 2.0 and updates the </a:t>
            </a:r>
            <a:r>
              <a:rPr lang="en-US" sz="2500" spc="-100" dirty="0" err="1">
                <a:latin typeface="Calibri" panose="020F0502020204030204" pitchFamily="34" charset="0"/>
                <a:cs typeface="Calibri" panose="020F0502020204030204" pitchFamily="34" charset="0"/>
              </a:rPr>
              <a:t>deployment.yaml</a:t>
            </a:r>
            <a:r>
              <a:rPr lang="en-US" sz="2500" spc="-100" dirty="0">
                <a:latin typeface="Calibri" panose="020F0502020204030204" pitchFamily="34" charset="0"/>
                <a:cs typeface="Calibri" panose="020F0502020204030204" pitchFamily="34" charset="0"/>
              </a:rPr>
              <a:t> file by raising memory/CPU limits to handle increased demand.</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The app also sends Telemetry to Azure App Insights for analytics and troubleshooting.</a:t>
            </a:r>
            <a:br>
              <a:rPr lang="en-US" sz="2500" spc="-100" dirty="0">
                <a:latin typeface="Calibri" panose="020F0502020204030204" pitchFamily="34" charset="0"/>
                <a:cs typeface="Calibri" panose="020F0502020204030204" pitchFamily="34" charset="0"/>
              </a:rPr>
            </a:br>
            <a:br>
              <a:rPr lang="en-US" sz="2500" spc="-100" dirty="0">
                <a:latin typeface="Calibri" panose="020F0502020204030204" pitchFamily="34" charset="0"/>
                <a:cs typeface="Calibri" panose="020F0502020204030204" pitchFamily="34" charset="0"/>
              </a:rPr>
            </a:br>
            <a:r>
              <a:rPr lang="en-US" sz="2500" b="1" u="sng" spc="-100" dirty="0">
                <a:latin typeface="Calibri" panose="020F0502020204030204" pitchFamily="34" charset="0"/>
                <a:cs typeface="Calibri" panose="020F0502020204030204" pitchFamily="34" charset="0"/>
              </a:rPr>
              <a:t>Deployment:</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The app is packaged (Docker) with all its dependencies and the image is pushed into Azure Container Registry (ACR).</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The image is pulled by Azure Kubernetes Services (AKS) Cluster which exposes the app through a </a:t>
            </a:r>
            <a:r>
              <a:rPr lang="en-US" sz="2500" spc="-100" dirty="0" err="1">
                <a:latin typeface="Calibri" panose="020F0502020204030204" pitchFamily="34" charset="0"/>
                <a:cs typeface="Calibri" panose="020F0502020204030204" pitchFamily="34" charset="0"/>
              </a:rPr>
              <a:t>LoadBalancer</a:t>
            </a:r>
            <a:r>
              <a:rPr lang="en-US" sz="2500" spc="-100" dirty="0">
                <a:latin typeface="Calibri" panose="020F0502020204030204" pitchFamily="34" charset="0"/>
                <a:cs typeface="Calibri" panose="020F0502020204030204" pitchFamily="34" charset="0"/>
              </a:rPr>
              <a:t> service to serve HTTP traffic.</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Secret (</a:t>
            </a:r>
            <a:r>
              <a:rPr lang="en-US" sz="2500" spc="-100" dirty="0" err="1">
                <a:latin typeface="Calibri" panose="020F0502020204030204" pitchFamily="34" charset="0"/>
                <a:cs typeface="Calibri" panose="020F0502020204030204" pitchFamily="34" charset="0"/>
              </a:rPr>
              <a:t>Github</a:t>
            </a:r>
            <a:r>
              <a:rPr lang="en-US" sz="2500" spc="-100" dirty="0">
                <a:latin typeface="Calibri" panose="020F0502020204030204" pitchFamily="34" charset="0"/>
                <a:cs typeface="Calibri" panose="020F0502020204030204" pitchFamily="34" charset="0"/>
              </a:rPr>
              <a:t> token) is served by Kubernetes Secret.</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All config values (</a:t>
            </a:r>
            <a:r>
              <a:rPr lang="en-US" sz="2500" spc="-100" dirty="0" err="1">
                <a:latin typeface="Calibri" panose="020F0502020204030204" pitchFamily="34" charset="0"/>
                <a:cs typeface="Calibri" panose="020F0502020204030204" pitchFamily="34" charset="0"/>
              </a:rPr>
              <a:t>Github</a:t>
            </a:r>
            <a:r>
              <a:rPr lang="en-US" sz="2500" spc="-100" dirty="0">
                <a:latin typeface="Calibri" panose="020F0502020204030204" pitchFamily="34" charset="0"/>
                <a:cs typeface="Calibri" panose="020F0502020204030204" pitchFamily="34" charset="0"/>
              </a:rPr>
              <a:t> repo name, Azure App Insights Instrumentation Key etc.) are sourced from Kubernetes </a:t>
            </a:r>
            <a:r>
              <a:rPr lang="en-US" sz="2500" spc="-100" dirty="0" err="1">
                <a:latin typeface="Calibri" panose="020F0502020204030204" pitchFamily="34" charset="0"/>
                <a:cs typeface="Calibri" panose="020F0502020204030204" pitchFamily="34" charset="0"/>
              </a:rPr>
              <a:t>ConfigMap</a:t>
            </a:r>
            <a:r>
              <a:rPr lang="en-US" sz="2500" spc="-100" dirty="0">
                <a:latin typeface="Calibri" panose="020F0502020204030204" pitchFamily="34" charset="0"/>
                <a:cs typeface="Calibri" panose="020F0502020204030204" pitchFamily="34" charset="0"/>
              </a:rPr>
              <a:t> – which means the app will work on any environment just by changing these values.</a:t>
            </a:r>
          </a:p>
        </p:txBody>
      </p:sp>
    </p:spTree>
    <p:extLst>
      <p:ext uri="{BB962C8B-B14F-4D97-AF65-F5344CB8AC3E}">
        <p14:creationId xmlns:p14="http://schemas.microsoft.com/office/powerpoint/2010/main" val="316958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4E965-1A1B-C110-44B5-2B0A9791B8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DF9AEB-4D53-3715-294C-31720ADC46EC}"/>
              </a:ext>
            </a:extLst>
          </p:cNvPr>
          <p:cNvSpPr>
            <a:spLocks noGrp="1"/>
          </p:cNvSpPr>
          <p:nvPr>
            <p:ph type="title" idx="4294967295"/>
          </p:nvPr>
        </p:nvSpPr>
        <p:spPr>
          <a:xfrm>
            <a:off x="731043" y="251791"/>
            <a:ext cx="10729913" cy="5872857"/>
          </a:xfrm>
        </p:spPr>
        <p:txBody>
          <a:bodyPr vert="horz" wrap="square" lIns="0" tIns="0" rIns="0" bIns="0" rtlCol="0" anchor="ctr" anchorCtr="0">
            <a:noAutofit/>
          </a:bodyPr>
          <a:lstStyle/>
          <a:p>
            <a:br>
              <a:rPr lang="en-US" sz="2500" b="1" u="sng" spc="-100" dirty="0">
                <a:latin typeface="Calibri" panose="020F0502020204030204" pitchFamily="34" charset="0"/>
                <a:cs typeface="Calibri" panose="020F0502020204030204" pitchFamily="34" charset="0"/>
              </a:rPr>
            </a:br>
            <a:br>
              <a:rPr lang="en-US" sz="2500" b="1" u="sng" spc="-100" dirty="0">
                <a:latin typeface="Calibri" panose="020F0502020204030204" pitchFamily="34" charset="0"/>
                <a:cs typeface="Calibri" panose="020F0502020204030204" pitchFamily="34" charset="0"/>
              </a:rPr>
            </a:br>
            <a:r>
              <a:rPr lang="en-US" sz="2500" b="1" u="sng" spc="-100" dirty="0">
                <a:latin typeface="Calibri" panose="020F0502020204030204" pitchFamily="34" charset="0"/>
                <a:cs typeface="Calibri" panose="020F0502020204030204" pitchFamily="34" charset="0"/>
              </a:rPr>
              <a:t>Networking and Security:</a:t>
            </a:r>
            <a:br>
              <a:rPr lang="en-US" sz="2500" b="1" u="sng" spc="-100" dirty="0">
                <a:latin typeface="Calibri" panose="020F0502020204030204" pitchFamily="34" charset="0"/>
                <a:cs typeface="Calibri" panose="020F0502020204030204" pitchFamily="34" charset="0"/>
              </a:rPr>
            </a:br>
            <a:r>
              <a:rPr lang="en-US" sz="2500" b="1" spc="-100" dirty="0">
                <a:latin typeface="Calibri" panose="020F0502020204030204" pitchFamily="34" charset="0"/>
                <a:cs typeface="Calibri" panose="020F0502020204030204" pitchFamily="34" charset="0"/>
              </a:rPr>
              <a:t>. </a:t>
            </a:r>
            <a:r>
              <a:rPr lang="en-US" sz="2500" spc="-100" dirty="0">
                <a:latin typeface="Calibri" panose="020F0502020204030204" pitchFamily="34" charset="0"/>
                <a:cs typeface="Calibri" panose="020F0502020204030204" pitchFamily="34" charset="0"/>
              </a:rPr>
              <a:t>Traffic from outside world is served by Istio Ingress Gateway that handles tasks like authentication, SSL offloading, retry limits etc. and forwards the traffic to Istio virtual service, which, in turn exposes the app running inside Kubernetes pods.</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In other words, the pods are not exposed outside the cluster, providing granular traffic management and security.</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Istio encrypts all communication between services through </a:t>
            </a:r>
            <a:r>
              <a:rPr lang="en-US" sz="2500" spc="-100" dirty="0" err="1">
                <a:latin typeface="Calibri" panose="020F0502020204030204" pitchFamily="34" charset="0"/>
                <a:cs typeface="Calibri" panose="020F0502020204030204" pitchFamily="34" charset="0"/>
              </a:rPr>
              <a:t>mTLS</a:t>
            </a:r>
            <a:r>
              <a:rPr lang="en-US" sz="2500" spc="-100" dirty="0">
                <a:latin typeface="Calibri" panose="020F0502020204030204" pitchFamily="34" charset="0"/>
                <a:cs typeface="Calibri" panose="020F0502020204030204" pitchFamily="34" charset="0"/>
              </a:rPr>
              <a:t>.</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All secrets are securely managed and served through Kubernetes Secret.</a:t>
            </a:r>
            <a:br>
              <a:rPr lang="en-US" sz="2500" spc="-100" dirty="0">
                <a:latin typeface="Calibri" panose="020F0502020204030204" pitchFamily="34" charset="0"/>
                <a:cs typeface="Calibri" panose="020F0502020204030204" pitchFamily="34" charset="0"/>
              </a:rPr>
            </a:br>
            <a:br>
              <a:rPr lang="en-US" sz="2500" spc="-100" dirty="0">
                <a:latin typeface="Calibri" panose="020F0502020204030204" pitchFamily="34" charset="0"/>
                <a:cs typeface="Calibri" panose="020F0502020204030204" pitchFamily="34" charset="0"/>
              </a:rPr>
            </a:br>
            <a:r>
              <a:rPr lang="en-US" sz="2500" b="1" u="sng" spc="-100" dirty="0">
                <a:latin typeface="Calibri" panose="020F0502020204030204" pitchFamily="34" charset="0"/>
                <a:cs typeface="Calibri" panose="020F0502020204030204" pitchFamily="34" charset="0"/>
              </a:rPr>
              <a:t>Observability:</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The webhook logs events, traces and exceptions to App Insights.</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Prometheus has been deployed and configured to scrape all necessary metrics and traces.</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Istio sends its own metrics and logs to Prometheus as well.</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All the logs collected can be viewed through </a:t>
            </a:r>
            <a:r>
              <a:rPr lang="en-US" sz="2500" spc="-100" dirty="0" err="1">
                <a:latin typeface="Calibri" panose="020F0502020204030204" pitchFamily="34" charset="0"/>
                <a:cs typeface="Calibri" panose="020F0502020204030204" pitchFamily="34" charset="0"/>
              </a:rPr>
              <a:t>Kiali</a:t>
            </a:r>
            <a:r>
              <a:rPr lang="en-US" sz="2500" spc="-100" dirty="0">
                <a:latin typeface="Calibri" panose="020F0502020204030204" pitchFamily="34" charset="0"/>
                <a:cs typeface="Calibri" panose="020F0502020204030204" pitchFamily="34" charset="0"/>
              </a:rPr>
              <a:t> and Grafana.</a:t>
            </a:r>
          </a:p>
        </p:txBody>
      </p:sp>
    </p:spTree>
    <p:extLst>
      <p:ext uri="{BB962C8B-B14F-4D97-AF65-F5344CB8AC3E}">
        <p14:creationId xmlns:p14="http://schemas.microsoft.com/office/powerpoint/2010/main" val="120744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1BFE4-2A02-A150-9BF4-52112212F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AD2B76-CBB5-82B4-A351-587907654841}"/>
              </a:ext>
            </a:extLst>
          </p:cNvPr>
          <p:cNvSpPr>
            <a:spLocks noGrp="1"/>
          </p:cNvSpPr>
          <p:nvPr>
            <p:ph type="title" idx="4294967295"/>
          </p:nvPr>
        </p:nvSpPr>
        <p:spPr>
          <a:xfrm>
            <a:off x="731043" y="411235"/>
            <a:ext cx="10729913" cy="5713413"/>
          </a:xfrm>
        </p:spPr>
        <p:txBody>
          <a:bodyPr vert="horz" wrap="square" lIns="0" tIns="0" rIns="0" bIns="0" rtlCol="0" anchor="ctr" anchorCtr="0">
            <a:normAutofit/>
          </a:bodyPr>
          <a:lstStyle/>
          <a:p>
            <a:r>
              <a:rPr lang="en-US" b="1" u="sng" spc="-100" dirty="0">
                <a:latin typeface="Calibri" panose="020F0502020204030204" pitchFamily="34" charset="0"/>
                <a:cs typeface="Calibri" panose="020F0502020204030204" pitchFamily="34" charset="0"/>
              </a:rPr>
              <a:t>Result:</a:t>
            </a:r>
            <a:br>
              <a:rPr lang="en-US" b="1" u="sng" spc="-100" dirty="0">
                <a:latin typeface="Calibri" panose="020F0502020204030204" pitchFamily="34" charset="0"/>
                <a:cs typeface="Calibri" panose="020F0502020204030204" pitchFamily="34" charset="0"/>
              </a:rPr>
            </a:br>
            <a:r>
              <a:rPr lang="en-US" spc="-100" dirty="0">
                <a:latin typeface="Calibri" panose="020F0502020204030204" pitchFamily="34" charset="0"/>
                <a:cs typeface="Calibri" panose="020F0502020204030204" pitchFamily="34" charset="0"/>
              </a:rPr>
              <a:t>. Solved a long-standing problem.</a:t>
            </a:r>
            <a:br>
              <a:rPr lang="en-US" spc="-100" dirty="0">
                <a:latin typeface="Calibri" panose="020F0502020204030204" pitchFamily="34" charset="0"/>
                <a:cs typeface="Calibri" panose="020F0502020204030204" pitchFamily="34" charset="0"/>
              </a:rPr>
            </a:br>
            <a:br>
              <a:rPr lang="en-US" spc="-100" dirty="0">
                <a:latin typeface="Calibri" panose="020F0502020204030204" pitchFamily="34" charset="0"/>
                <a:cs typeface="Calibri" panose="020F0502020204030204" pitchFamily="34" charset="0"/>
              </a:rPr>
            </a:br>
            <a:r>
              <a:rPr lang="en-US" spc="-100" dirty="0">
                <a:latin typeface="Calibri" panose="020F0502020204030204" pitchFamily="34" charset="0"/>
                <a:cs typeface="Calibri" panose="020F0502020204030204" pitchFamily="34" charset="0"/>
              </a:rPr>
              <a:t>. Demonstrates TCS's capability of not only understanding the problem but also providing permanent and cost-effective solution.</a:t>
            </a:r>
            <a:br>
              <a:rPr lang="en-US" spc="-100" dirty="0">
                <a:latin typeface="Calibri" panose="020F0502020204030204" pitchFamily="34" charset="0"/>
                <a:cs typeface="Calibri" panose="020F0502020204030204" pitchFamily="34" charset="0"/>
              </a:rPr>
            </a:br>
            <a:br>
              <a:rPr lang="en-US" spc="-100" dirty="0">
                <a:latin typeface="Calibri" panose="020F0502020204030204" pitchFamily="34" charset="0"/>
                <a:cs typeface="Calibri" panose="020F0502020204030204" pitchFamily="34" charset="0"/>
              </a:rPr>
            </a:br>
            <a:r>
              <a:rPr lang="en-US" spc="-100" dirty="0">
                <a:latin typeface="Calibri" panose="020F0502020204030204" pitchFamily="34" charset="0"/>
                <a:cs typeface="Calibri" panose="020F0502020204030204" pitchFamily="34" charset="0"/>
              </a:rPr>
              <a:t>. Can be packaged and implemented to other project with </a:t>
            </a:r>
            <a:r>
              <a:rPr lang="en-US" spc="-100">
                <a:latin typeface="Calibri" panose="020F0502020204030204" pitchFamily="34" charset="0"/>
                <a:cs typeface="Calibri" panose="020F0502020204030204" pitchFamily="34" charset="0"/>
              </a:rPr>
              <a:t>minimal effort and </a:t>
            </a:r>
            <a:r>
              <a:rPr lang="en-US" spc="-100" dirty="0">
                <a:latin typeface="Calibri" panose="020F0502020204030204" pitchFamily="34" charset="0"/>
                <a:cs typeface="Calibri" panose="020F0502020204030204" pitchFamily="34" charset="0"/>
              </a:rPr>
              <a:t>negligible changes.</a:t>
            </a:r>
            <a:br>
              <a:rPr lang="en-US" spc="-100" dirty="0">
                <a:latin typeface="Calibri" panose="020F0502020204030204" pitchFamily="34" charset="0"/>
                <a:cs typeface="Calibri" panose="020F0502020204030204" pitchFamily="34" charset="0"/>
              </a:rPr>
            </a:br>
            <a:br>
              <a:rPr lang="en-US" spc="-100" dirty="0">
                <a:latin typeface="Calibri" panose="020F0502020204030204" pitchFamily="34" charset="0"/>
                <a:cs typeface="Calibri" panose="020F0502020204030204" pitchFamily="34" charset="0"/>
              </a:rPr>
            </a:br>
            <a:r>
              <a:rPr lang="en-US" spc="-100" dirty="0">
                <a:latin typeface="Calibri" panose="020F0502020204030204" pitchFamily="34" charset="0"/>
                <a:cs typeface="Calibri" panose="020F0502020204030204" pitchFamily="34" charset="0"/>
              </a:rPr>
              <a:t>. Happy customer! ;)</a:t>
            </a:r>
          </a:p>
        </p:txBody>
      </p:sp>
    </p:spTree>
    <p:extLst>
      <p:ext uri="{BB962C8B-B14F-4D97-AF65-F5344CB8AC3E}">
        <p14:creationId xmlns:p14="http://schemas.microsoft.com/office/powerpoint/2010/main" val="3817185493"/>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346</TotalTime>
  <Words>719</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Calibri</vt:lpstr>
      <vt:lpstr>Sagona Book</vt:lpstr>
      <vt:lpstr>The Hand Extrablack</vt:lpstr>
      <vt:lpstr>BlobVTI</vt:lpstr>
      <vt:lpstr>The Python Webhook</vt:lpstr>
      <vt:lpstr>Problem : Customer has 20+ apps running in AKS cluster with memory and CPU limits set. Since the deployment is in early days, we’ve monitoring data only for about 5/6 months. Therefore, we’re yet to get a reliable trend as to what should be the value for memory/CPU for each app. As a result, most pods were crashing frequently because of memory / CPU reaching the limits defined.  Why is that a big deal since Kubernetes is self-healing by nature? When a pod crashes, Kubernetes creates a new Pod automatically, but it takes a little time for scheduling the pod, this may cause a small outage. This is not desirable for critical apps. This may also impact SLO, and in turn, SLA.</vt:lpstr>
      <vt:lpstr>Solution: - One word answer - Automation! - When an app nears its threshold, monitoring system (New Relic, in this case) raises an alert and calls my Python webhook by sending a POST request with JSON payload containing app information and memory / CPU consumption. - Developed a Python webhook that:  . listens to incoming HTTP POST request from monitoring systems.  . extracts the data (app_name, max_memory and max_cpu) from JSON payload.  . connects to github repo (OAuth 2.0)  . updates the kubernetes deployment manifest by bumping up memory and CPU limits.  . creates a pull request.  . applies the updated manifest automatically through GitOps (FluxCD). - This makes the app in question, ready to serve increased demand without any human intervention</vt:lpstr>
      <vt:lpstr>PowerPoint Presentation</vt:lpstr>
      <vt:lpstr>  Design: . Monitoring system (New Relic) invokes the webhook when an app nears (90%) of its threshold. . Python flask app reads the data from payload, connects to github through OAuth 2.0 and updates the deployment.yaml file by raising memory/CPU limits to handle increased demand. . The app also sends Telemetry to Azure App Insights for analytics and troubleshooting.  Deployment: . The app is packaged (Docker) with all its dependencies and the image is pushed into Azure Container Registry (ACR). . The image is pulled by Azure Kubernetes Services (AKS) Cluster which exposes the app through a LoadBalancer service to serve HTTP traffic. . Secret (Github token) is served by Kubernetes Secret. . All config values (Github repo name, Azure App Insights Instrumentation Key etc.) are sourced from Kubernetes ConfigMap – which means the app will work on any environment just by changing these values.</vt:lpstr>
      <vt:lpstr>  Networking and Security: . Traffic from outside world is served by Istio Ingress Gateway that handles tasks like authentication, SSL offloading, retry limits etc. and forwards the traffic to Istio virtual service, which, in turn exposes the app running inside Kubernetes pods. . In other words, the pods are not exposed outside the cluster, providing granular traffic management and security. . Istio encrypts all communication between services through mTLS. . All secrets are securely managed and served through Kubernetes Secret.  Observability: . The webhook logs events, traces and exceptions to App Insights. . Prometheus has been deployed and configured to scrape all necessary metrics and traces. . Istio sends its own metrics and logs to Prometheus as well. . All the logs collected can be viewed through Kiali and Grafana.</vt:lpstr>
      <vt:lpstr>Result: . Solved a long-standing problem.  . Demonstrates TCS's capability of not only understanding the problem but also providing permanent and cost-effective solution.  . Can be packaged and implemented to other project with minimal effort and negligible changes.  . Happy customer!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Python Webhook</dc:title>
  <dc:creator>Sudipta Mukherjee</dc:creator>
  <cp:lastModifiedBy>Sudipta Mukherjee</cp:lastModifiedBy>
  <cp:revision>55</cp:revision>
  <dcterms:created xsi:type="dcterms:W3CDTF">2024-02-13T12:22:41Z</dcterms:created>
  <dcterms:modified xsi:type="dcterms:W3CDTF">2024-02-16T12:25:22Z</dcterms:modified>
</cp:coreProperties>
</file>