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0"/>
  </p:notesMasterIdLst>
  <p:sldIdLst>
    <p:sldId id="280" r:id="rId5"/>
    <p:sldId id="281" r:id="rId6"/>
    <p:sldId id="312" r:id="rId7"/>
    <p:sldId id="288" r:id="rId8"/>
    <p:sldId id="284" r:id="rId9"/>
    <p:sldId id="290" r:id="rId10"/>
    <p:sldId id="289" r:id="rId11"/>
    <p:sldId id="313" r:id="rId12"/>
    <p:sldId id="315" r:id="rId13"/>
    <p:sldId id="314" r:id="rId14"/>
    <p:sldId id="299" r:id="rId15"/>
    <p:sldId id="300" r:id="rId16"/>
    <p:sldId id="301" r:id="rId17"/>
    <p:sldId id="302" r:id="rId18"/>
    <p:sldId id="304" r:id="rId19"/>
    <p:sldId id="303" r:id="rId20"/>
    <p:sldId id="305" r:id="rId21"/>
    <p:sldId id="306" r:id="rId22"/>
    <p:sldId id="307" r:id="rId23"/>
    <p:sldId id="308" r:id="rId24"/>
    <p:sldId id="318" r:id="rId25"/>
    <p:sldId id="319" r:id="rId26"/>
    <p:sldId id="317" r:id="rId27"/>
    <p:sldId id="292" r:id="rId28"/>
    <p:sldId id="298" r:id="rId29"/>
    <p:sldId id="293" r:id="rId30"/>
    <p:sldId id="294" r:id="rId31"/>
    <p:sldId id="295" r:id="rId32"/>
    <p:sldId id="296" r:id="rId33"/>
    <p:sldId id="316" r:id="rId34"/>
    <p:sldId id="309" r:id="rId35"/>
    <p:sldId id="311" r:id="rId36"/>
    <p:sldId id="285" r:id="rId37"/>
    <p:sldId id="286"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F257A6C3-1BD7-47EA-AAB3-27EED62ADFE8}">
          <p14:sldIdLst>
            <p14:sldId id="280"/>
          </p14:sldIdLst>
        </p14:section>
        <p14:section name="Table of Contents" id="{3D46BAFE-DE2A-48F4-B509-98AB3C1FBAD0}">
          <p14:sldIdLst>
            <p14:sldId id="281"/>
          </p14:sldIdLst>
        </p14:section>
        <p14:section name="Background Information" id="{C48CA249-5150-4FF5-87B5-4DF13E8290AC}">
          <p14:sldIdLst>
            <p14:sldId id="312"/>
            <p14:sldId id="288"/>
            <p14:sldId id="284"/>
            <p14:sldId id="290"/>
            <p14:sldId id="289"/>
            <p14:sldId id="313"/>
          </p14:sldIdLst>
        </p14:section>
        <p14:section name="Modelling" id="{B4DEDE7F-CCE4-4A2A-9374-C997CAC2AFD3}">
          <p14:sldIdLst>
            <p14:sldId id="315"/>
            <p14:sldId id="314"/>
            <p14:sldId id="299"/>
            <p14:sldId id="300"/>
            <p14:sldId id="301"/>
            <p14:sldId id="302"/>
            <p14:sldId id="304"/>
            <p14:sldId id="303"/>
            <p14:sldId id="305"/>
            <p14:sldId id="306"/>
            <p14:sldId id="307"/>
            <p14:sldId id="308"/>
            <p14:sldId id="318"/>
            <p14:sldId id="319"/>
            <p14:sldId id="317"/>
            <p14:sldId id="292"/>
            <p14:sldId id="298"/>
            <p14:sldId id="293"/>
            <p14:sldId id="294"/>
            <p14:sldId id="295"/>
            <p14:sldId id="296"/>
          </p14:sldIdLst>
        </p14:section>
        <p14:section name="Inference" id="{19A2D492-FFB0-4A3B-A59B-F1DE6C73FB54}">
          <p14:sldIdLst>
            <p14:sldId id="316"/>
            <p14:sldId id="309"/>
            <p14:sldId id="311"/>
            <p14:sldId id="285"/>
          </p14:sldIdLst>
        </p14:section>
        <p14:section name="References" id="{6B9C5B1F-F35E-4CEA-8910-29AB2FE56781}">
          <p14:sldIdLst>
            <p14:sldId id="286"/>
          </p14:sldIdLst>
        </p14:section>
        <p14:section name="End Page" id="{4146BF99-4AE4-4C94-AB6A-3DD7EE68734D}">
          <p14:sldIdLst>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19" autoAdjust="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r%20Basnet\Downloads\accuracy%20scor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Majority Target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TRUE</c:v>
          </c:tx>
          <c:spPr>
            <a:solidFill>
              <a:srgbClr val="00B050"/>
            </a:solidFill>
            <a:ln>
              <a:noFill/>
            </a:ln>
            <a:effectLst/>
          </c:spPr>
          <c:invertIfNegative val="0"/>
          <c:val>
            <c:numRef>
              <c:f>Sheet1!$A$45:$B$45</c:f>
              <c:numCache>
                <c:formatCode>General</c:formatCode>
                <c:ptCount val="2"/>
                <c:pt idx="0">
                  <c:v>1</c:v>
                </c:pt>
                <c:pt idx="1">
                  <c:v>0</c:v>
                </c:pt>
              </c:numCache>
            </c:numRef>
          </c:val>
          <c:extLst>
            <c:ext xmlns:c16="http://schemas.microsoft.com/office/drawing/2014/chart" uri="{C3380CC4-5D6E-409C-BE32-E72D297353CC}">
              <c16:uniqueId val="{00000000-2901-46F1-AD12-6047314E24D3}"/>
            </c:ext>
          </c:extLst>
        </c:ser>
        <c:ser>
          <c:idx val="1"/>
          <c:order val="1"/>
          <c:tx>
            <c:v>FALSE</c:v>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2-2901-46F1-AD12-6047314E24D3}"/>
              </c:ext>
            </c:extLst>
          </c:dPt>
          <c:dLbls>
            <c:dLbl>
              <c:idx val="0"/>
              <c:layout>
                <c:manualLayout>
                  <c:x val="-3.6798528058877645E-3"/>
                  <c:y val="-0.365811965811965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01-46F1-AD12-6047314E24D3}"/>
                </c:ext>
              </c:extLst>
            </c:dLbl>
            <c:dLbl>
              <c:idx val="1"/>
              <c:layout>
                <c:manualLayout>
                  <c:x val="-1.1039558417663383E-2"/>
                  <c:y val="-0.3794871794871794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01-46F1-AD12-6047314E24D3}"/>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Sheet1!$A$46:$B$46</c:f>
              <c:numCache>
                <c:formatCode>General</c:formatCode>
                <c:ptCount val="2"/>
                <c:pt idx="0">
                  <c:v>68985</c:v>
                </c:pt>
                <c:pt idx="1">
                  <c:v>65213</c:v>
                </c:pt>
              </c:numCache>
            </c:numRef>
          </c:val>
          <c:extLst>
            <c:ext xmlns:c16="http://schemas.microsoft.com/office/drawing/2014/chart" uri="{C3380CC4-5D6E-409C-BE32-E72D297353CC}">
              <c16:uniqueId val="{00000003-2901-46F1-AD12-6047314E24D3}"/>
            </c:ext>
          </c:extLst>
        </c:ser>
        <c:dLbls>
          <c:showLegendKey val="0"/>
          <c:showVal val="0"/>
          <c:showCatName val="0"/>
          <c:showSerName val="0"/>
          <c:showPercent val="0"/>
          <c:showBubbleSize val="0"/>
        </c:dLbls>
        <c:gapWidth val="150"/>
        <c:overlap val="100"/>
        <c:axId val="475049936"/>
        <c:axId val="396245952"/>
      </c:barChart>
      <c:catAx>
        <c:axId val="475049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245952"/>
        <c:crosses val="autoZero"/>
        <c:auto val="1"/>
        <c:lblAlgn val="ctr"/>
        <c:lblOffset val="100"/>
        <c:noMultiLvlLbl val="0"/>
      </c:catAx>
      <c:valAx>
        <c:axId val="39624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5049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Sentiment Distributions</a:t>
            </a:r>
          </a:p>
        </c:rich>
      </c:tx>
      <c:layout>
        <c:manualLayout>
          <c:xMode val="edge"/>
          <c:yMode val="edge"/>
          <c:x val="0.30368712474239845"/>
          <c:y val="3.418805259468475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C00000"/>
            </a:solidFill>
          </c:spPr>
          <c:dPt>
            <c:idx val="0"/>
            <c:bubble3D val="0"/>
            <c:spPr>
              <a:solidFill>
                <a:srgbClr val="C00000"/>
              </a:solidFill>
              <a:ln w="19050">
                <a:solidFill>
                  <a:schemeClr val="lt1"/>
                </a:solidFill>
              </a:ln>
              <a:effectLst/>
            </c:spPr>
            <c:extLst>
              <c:ext xmlns:c16="http://schemas.microsoft.com/office/drawing/2014/chart" uri="{C3380CC4-5D6E-409C-BE32-E72D297353CC}">
                <c16:uniqueId val="{00000001-82BA-4F9F-9F8D-99467063A763}"/>
              </c:ext>
            </c:extLst>
          </c:dPt>
          <c:dPt>
            <c:idx val="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3-82BA-4F9F-9F8D-99467063A763}"/>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82BA-4F9F-9F8D-99467063A76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Sheet1!$A$64:$C$64</c:f>
              <c:strCache>
                <c:ptCount val="3"/>
                <c:pt idx="0">
                  <c:v>Negative </c:v>
                </c:pt>
                <c:pt idx="1">
                  <c:v>Neutral </c:v>
                </c:pt>
                <c:pt idx="2">
                  <c:v>Positive </c:v>
                </c:pt>
              </c:strCache>
            </c:strRef>
          </c:cat>
          <c:val>
            <c:numRef>
              <c:f>Sheet1!$A$65:$C$65</c:f>
              <c:numCache>
                <c:formatCode>0%</c:formatCode>
                <c:ptCount val="3"/>
                <c:pt idx="0">
                  <c:v>0.41255458352583496</c:v>
                </c:pt>
                <c:pt idx="1">
                  <c:v>0.30300749638593716</c:v>
                </c:pt>
                <c:pt idx="2">
                  <c:v>0.28443792008822782</c:v>
                </c:pt>
              </c:numCache>
            </c:numRef>
          </c:val>
          <c:extLst>
            <c:ext xmlns:c16="http://schemas.microsoft.com/office/drawing/2014/chart" uri="{C3380CC4-5D6E-409C-BE32-E72D297353CC}">
              <c16:uniqueId val="{00000006-82BA-4F9F-9F8D-99467063A76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Sheet1!$B$25</c:f>
              <c:strCache>
                <c:ptCount val="1"/>
                <c:pt idx="0">
                  <c:v>Accuracy</c:v>
                </c:pt>
              </c:strCache>
            </c:strRef>
          </c:tx>
          <c:spPr>
            <a:solidFill>
              <a:schemeClr val="accent2"/>
            </a:solidFill>
            <a:ln>
              <a:noFill/>
            </a:ln>
            <a:effectLst/>
            <a:sp3d/>
          </c:spPr>
          <c:invertIfNegative val="0"/>
          <c:dPt>
            <c:idx val="0"/>
            <c:invertIfNegative val="0"/>
            <c:bubble3D val="0"/>
            <c:spPr>
              <a:solidFill>
                <a:srgbClr val="00B050"/>
              </a:solidFill>
              <a:ln>
                <a:noFill/>
              </a:ln>
              <a:effectLst/>
              <a:sp3d/>
            </c:spPr>
            <c:extLst>
              <c:ext xmlns:c16="http://schemas.microsoft.com/office/drawing/2014/chart" uri="{C3380CC4-5D6E-409C-BE32-E72D297353CC}">
                <c16:uniqueId val="{00000001-20ED-43BF-A3FF-F673146CF569}"/>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20ED-43BF-A3FF-F673146CF569}"/>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5-20ED-43BF-A3FF-F673146CF569}"/>
              </c:ext>
            </c:extLst>
          </c:dPt>
          <c:dPt>
            <c:idx val="3"/>
            <c:invertIfNegative val="0"/>
            <c:bubble3D val="0"/>
            <c:spPr>
              <a:solidFill>
                <a:srgbClr val="00B050"/>
              </a:solidFill>
              <a:ln>
                <a:noFill/>
              </a:ln>
              <a:effectLst/>
              <a:sp3d/>
            </c:spPr>
            <c:extLst>
              <c:ext xmlns:c16="http://schemas.microsoft.com/office/drawing/2014/chart" uri="{C3380CC4-5D6E-409C-BE32-E72D297353CC}">
                <c16:uniqueId val="{00000007-20ED-43BF-A3FF-F673146CF569}"/>
              </c:ext>
            </c:extLst>
          </c:dPt>
          <c:dPt>
            <c:idx val="4"/>
            <c:invertIfNegative val="0"/>
            <c:bubble3D val="0"/>
            <c:spPr>
              <a:solidFill>
                <a:schemeClr val="accent2"/>
              </a:solidFill>
              <a:ln>
                <a:noFill/>
              </a:ln>
              <a:effectLst/>
              <a:sp3d/>
            </c:spPr>
            <c:extLst>
              <c:ext xmlns:c16="http://schemas.microsoft.com/office/drawing/2014/chart" uri="{C3380CC4-5D6E-409C-BE32-E72D297353CC}">
                <c16:uniqueId val="{00000009-20ED-43BF-A3FF-F673146CF569}"/>
              </c:ext>
            </c:extLst>
          </c:dPt>
          <c:dPt>
            <c:idx val="5"/>
            <c:invertIfNegative val="0"/>
            <c:bubble3D val="0"/>
            <c:spPr>
              <a:solidFill>
                <a:schemeClr val="accent2"/>
              </a:solidFill>
              <a:ln>
                <a:noFill/>
              </a:ln>
              <a:effectLst/>
              <a:sp3d/>
            </c:spPr>
            <c:extLst>
              <c:ext xmlns:c16="http://schemas.microsoft.com/office/drawing/2014/chart" uri="{C3380CC4-5D6E-409C-BE32-E72D297353CC}">
                <c16:uniqueId val="{0000000B-20ED-43BF-A3FF-F673146CF569}"/>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Sheet1!$A$26:$A$31</c:f>
              <c:strCache>
                <c:ptCount val="6"/>
                <c:pt idx="0">
                  <c:v>BoW Raw Dataset</c:v>
                </c:pt>
                <c:pt idx="1">
                  <c:v>Tfidf Raw Dataset</c:v>
                </c:pt>
                <c:pt idx="2">
                  <c:v>Hashing Raw Dataset</c:v>
                </c:pt>
                <c:pt idx="3">
                  <c:v>BoW Clean Dataset</c:v>
                </c:pt>
                <c:pt idx="4">
                  <c:v>Tfidf Clean Dataset</c:v>
                </c:pt>
                <c:pt idx="5">
                  <c:v>Hashing Clean Dataset</c:v>
                </c:pt>
              </c:strCache>
            </c:strRef>
          </c:cat>
          <c:val>
            <c:numRef>
              <c:f>Sheet1!$B$26:$B$31</c:f>
              <c:numCache>
                <c:formatCode>0.00%</c:formatCode>
                <c:ptCount val="6"/>
                <c:pt idx="0">
                  <c:v>0.61499999999999999</c:v>
                </c:pt>
                <c:pt idx="1">
                  <c:v>0.59750000000000003</c:v>
                </c:pt>
                <c:pt idx="2">
                  <c:v>0.57199999999999995</c:v>
                </c:pt>
                <c:pt idx="3">
                  <c:v>0.58620000000000005</c:v>
                </c:pt>
                <c:pt idx="4">
                  <c:v>0.5605</c:v>
                </c:pt>
                <c:pt idx="5" formatCode="0%">
                  <c:v>0.56000000000000005</c:v>
                </c:pt>
              </c:numCache>
            </c:numRef>
          </c:val>
          <c:extLst>
            <c:ext xmlns:c16="http://schemas.microsoft.com/office/drawing/2014/chart" uri="{C3380CC4-5D6E-409C-BE32-E72D297353CC}">
              <c16:uniqueId val="{0000000C-20ED-43BF-A3FF-F673146CF569}"/>
            </c:ext>
          </c:extLst>
        </c:ser>
        <c:dLbls>
          <c:showLegendKey val="0"/>
          <c:showVal val="1"/>
          <c:showCatName val="0"/>
          <c:showSerName val="0"/>
          <c:showPercent val="0"/>
          <c:showBubbleSize val="0"/>
        </c:dLbls>
        <c:gapWidth val="150"/>
        <c:shape val="box"/>
        <c:axId val="474343184"/>
        <c:axId val="415104624"/>
        <c:axId val="0"/>
      </c:bar3DChart>
      <c:catAx>
        <c:axId val="474343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15104624"/>
        <c:crosses val="autoZero"/>
        <c:auto val="1"/>
        <c:lblAlgn val="ctr"/>
        <c:lblOffset val="100"/>
        <c:noMultiLvlLbl val="0"/>
      </c:catAx>
      <c:valAx>
        <c:axId val="415104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4343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8767089129010235E-2"/>
          <c:y val="2.9395803953123221E-2"/>
          <c:w val="0.88816639021513089"/>
          <c:h val="0.85036549123144267"/>
        </c:manualLayout>
      </c:layout>
      <c:bar3DChart>
        <c:barDir val="col"/>
        <c:grouping val="standard"/>
        <c:varyColors val="0"/>
        <c:ser>
          <c:idx val="0"/>
          <c:order val="0"/>
          <c:tx>
            <c:strRef>
              <c:f>Sheet1!$B$1</c:f>
              <c:strCache>
                <c:ptCount val="1"/>
                <c:pt idx="0">
                  <c:v>Accuracy</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Lbl>
              <c:idx val="1"/>
              <c:layout>
                <c:manualLayout>
                  <c:x val="-4.3554565706803296E-17"/>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C8-479B-912A-580272AEE7A8}"/>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Logistic Regression</c:v>
                </c:pt>
                <c:pt idx="1">
                  <c:v>Linear SVC</c:v>
                </c:pt>
                <c:pt idx="2">
                  <c:v>Multinomial Naïve Bayes</c:v>
                </c:pt>
                <c:pt idx="3">
                  <c:v>Random Forest</c:v>
                </c:pt>
                <c:pt idx="4">
                  <c:v>K-Nearest Neighbors</c:v>
                </c:pt>
              </c:strCache>
            </c:strRef>
          </c:cat>
          <c:val>
            <c:numRef>
              <c:f>Sheet1!$B$2:$B$6</c:f>
              <c:numCache>
                <c:formatCode>0.00%</c:formatCode>
                <c:ptCount val="5"/>
                <c:pt idx="0">
                  <c:v>0.74760000000000004</c:v>
                </c:pt>
                <c:pt idx="1">
                  <c:v>0.74309999999999998</c:v>
                </c:pt>
                <c:pt idx="2">
                  <c:v>0.64170000000000005</c:v>
                </c:pt>
                <c:pt idx="3">
                  <c:v>0.62050000000000005</c:v>
                </c:pt>
                <c:pt idx="4">
                  <c:v>0.54869999999999997</c:v>
                </c:pt>
              </c:numCache>
            </c:numRef>
          </c:val>
          <c:extLst>
            <c:ext xmlns:c16="http://schemas.microsoft.com/office/drawing/2014/chart" uri="{C3380CC4-5D6E-409C-BE32-E72D297353CC}">
              <c16:uniqueId val="{00000000-29C8-479B-912A-580272AEE7A8}"/>
            </c:ext>
          </c:extLst>
        </c:ser>
        <c:dLbls>
          <c:showLegendKey val="0"/>
          <c:showVal val="1"/>
          <c:showCatName val="0"/>
          <c:showSerName val="0"/>
          <c:showPercent val="0"/>
          <c:showBubbleSize val="0"/>
        </c:dLbls>
        <c:gapWidth val="150"/>
        <c:shape val="box"/>
        <c:axId val="285353744"/>
        <c:axId val="1523473312"/>
        <c:axId val="1493567568"/>
      </c:bar3DChart>
      <c:catAx>
        <c:axId val="2853537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23473312"/>
        <c:crosses val="autoZero"/>
        <c:auto val="1"/>
        <c:lblAlgn val="ctr"/>
        <c:lblOffset val="100"/>
        <c:noMultiLvlLbl val="0"/>
      </c:catAx>
      <c:valAx>
        <c:axId val="15234733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5353744"/>
        <c:crosses val="autoZero"/>
        <c:crossBetween val="between"/>
      </c:valAx>
      <c:serAx>
        <c:axId val="1493567568"/>
        <c:scaling>
          <c:orientation val="minMax"/>
        </c:scaling>
        <c:delete val="1"/>
        <c:axPos val="b"/>
        <c:majorTickMark val="none"/>
        <c:minorTickMark val="none"/>
        <c:tickLblPos val="nextTo"/>
        <c:crossAx val="1523473312"/>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EF646-0C7B-4486-9B57-261A5DD669C0}" type="doc">
      <dgm:prSet loTypeId="urn:microsoft.com/office/officeart/2016/7/layout/HorizontalActionList" loCatId="List" qsTypeId="urn:microsoft.com/office/officeart/2005/8/quickstyle/simple4" qsCatId="simple" csTypeId="urn:microsoft.com/office/officeart/2005/8/colors/colorful1" csCatId="colorful"/>
      <dgm:spPr/>
      <dgm:t>
        <a:bodyPr/>
        <a:lstStyle/>
        <a:p>
          <a:endParaRPr lang="en-US"/>
        </a:p>
      </dgm:t>
    </dgm:pt>
    <dgm:pt modelId="{3D0BFC1E-ADC1-4F9E-83F1-6FB003DEB989}">
      <dgm:prSet/>
      <dgm:spPr/>
      <dgm:t>
        <a:bodyPr/>
        <a:lstStyle/>
        <a:p>
          <a:r>
            <a:rPr lang="en-US" b="1"/>
            <a:t>Brand Perception</a:t>
          </a:r>
          <a:endParaRPr lang="en-US"/>
        </a:p>
      </dgm:t>
    </dgm:pt>
    <dgm:pt modelId="{37D8A860-8196-42A5-AFB0-920E60E42BB1}" type="parTrans" cxnId="{2B539893-8BD1-401C-B4FA-814DB1F0107C}">
      <dgm:prSet/>
      <dgm:spPr/>
      <dgm:t>
        <a:bodyPr/>
        <a:lstStyle/>
        <a:p>
          <a:endParaRPr lang="en-US"/>
        </a:p>
      </dgm:t>
    </dgm:pt>
    <dgm:pt modelId="{296F77EE-951A-4DC4-9807-923DD6528047}" type="sibTrans" cxnId="{2B539893-8BD1-401C-B4FA-814DB1F0107C}">
      <dgm:prSet/>
      <dgm:spPr/>
      <dgm:t>
        <a:bodyPr/>
        <a:lstStyle/>
        <a:p>
          <a:endParaRPr lang="en-US"/>
        </a:p>
      </dgm:t>
    </dgm:pt>
    <dgm:pt modelId="{A7B05093-574C-4D25-8FB6-A59D0EB7006A}">
      <dgm:prSet custT="1"/>
      <dgm:spPr/>
      <dgm:t>
        <a:bodyPr/>
        <a:lstStyle/>
        <a:p>
          <a:r>
            <a:rPr lang="en-US" sz="1400" dirty="0"/>
            <a:t>Understand public opinion about brands and products.</a:t>
          </a:r>
        </a:p>
      </dgm:t>
    </dgm:pt>
    <dgm:pt modelId="{BA66F2B4-1192-46E5-BAAC-937696FB00B3}" type="parTrans" cxnId="{3A7E28A5-D5DB-4195-96BE-116F1DFA0BB1}">
      <dgm:prSet/>
      <dgm:spPr/>
      <dgm:t>
        <a:bodyPr/>
        <a:lstStyle/>
        <a:p>
          <a:endParaRPr lang="en-US"/>
        </a:p>
      </dgm:t>
    </dgm:pt>
    <dgm:pt modelId="{27A959F7-416A-48B7-9899-4FD873C1DD44}" type="sibTrans" cxnId="{3A7E28A5-D5DB-4195-96BE-116F1DFA0BB1}">
      <dgm:prSet/>
      <dgm:spPr/>
      <dgm:t>
        <a:bodyPr/>
        <a:lstStyle/>
        <a:p>
          <a:endParaRPr lang="en-US"/>
        </a:p>
      </dgm:t>
    </dgm:pt>
    <dgm:pt modelId="{CF7452F2-677D-44F7-9333-B9103399AC81}">
      <dgm:prSet custT="1"/>
      <dgm:spPr/>
      <dgm:t>
        <a:bodyPr/>
        <a:lstStyle/>
        <a:p>
          <a:r>
            <a:rPr lang="en-US" sz="1400" dirty="0"/>
            <a:t>Monitor sentiment for brand management.</a:t>
          </a:r>
        </a:p>
      </dgm:t>
    </dgm:pt>
    <dgm:pt modelId="{160FB1D7-41C4-43AF-B729-599707E0F328}" type="parTrans" cxnId="{23989A63-44C2-452E-83C5-11ABCAEFFEFC}">
      <dgm:prSet/>
      <dgm:spPr/>
      <dgm:t>
        <a:bodyPr/>
        <a:lstStyle/>
        <a:p>
          <a:endParaRPr lang="en-US"/>
        </a:p>
      </dgm:t>
    </dgm:pt>
    <dgm:pt modelId="{1719139F-5961-4482-9FD1-0A11827F55E0}" type="sibTrans" cxnId="{23989A63-44C2-452E-83C5-11ABCAEFFEFC}">
      <dgm:prSet/>
      <dgm:spPr/>
      <dgm:t>
        <a:bodyPr/>
        <a:lstStyle/>
        <a:p>
          <a:endParaRPr lang="en-US"/>
        </a:p>
      </dgm:t>
    </dgm:pt>
    <dgm:pt modelId="{87F64467-6ABA-4E10-A155-CFC2FACE87E3}">
      <dgm:prSet/>
      <dgm:spPr/>
      <dgm:t>
        <a:bodyPr/>
        <a:lstStyle/>
        <a:p>
          <a:r>
            <a:rPr lang="en-US" b="1"/>
            <a:t>Political Analysis</a:t>
          </a:r>
          <a:endParaRPr lang="en-US"/>
        </a:p>
      </dgm:t>
    </dgm:pt>
    <dgm:pt modelId="{917A9F82-D69E-4EC5-9EAA-54E10FF5D932}" type="parTrans" cxnId="{7DC2E5E3-6B4A-488B-BBE5-36AE26C4B694}">
      <dgm:prSet/>
      <dgm:spPr/>
      <dgm:t>
        <a:bodyPr/>
        <a:lstStyle/>
        <a:p>
          <a:endParaRPr lang="en-US"/>
        </a:p>
      </dgm:t>
    </dgm:pt>
    <dgm:pt modelId="{7354CB4E-30F9-449A-83E3-29210221807A}" type="sibTrans" cxnId="{7DC2E5E3-6B4A-488B-BBE5-36AE26C4B694}">
      <dgm:prSet/>
      <dgm:spPr/>
      <dgm:t>
        <a:bodyPr/>
        <a:lstStyle/>
        <a:p>
          <a:endParaRPr lang="en-US"/>
        </a:p>
      </dgm:t>
    </dgm:pt>
    <dgm:pt modelId="{6D198E94-057C-452C-8BF1-DD1635314648}">
      <dgm:prSet custT="1"/>
      <dgm:spPr/>
      <dgm:t>
        <a:bodyPr/>
        <a:lstStyle/>
        <a:p>
          <a:r>
            <a:rPr lang="en-US" sz="1400" dirty="0"/>
            <a:t>Analyze public sentiment towards political candidates.</a:t>
          </a:r>
        </a:p>
      </dgm:t>
    </dgm:pt>
    <dgm:pt modelId="{5CE0DAD6-070F-4D65-9E36-9D69033D02C8}" type="parTrans" cxnId="{B294D5CA-C42A-493E-83A3-7937EE1883F4}">
      <dgm:prSet/>
      <dgm:spPr/>
      <dgm:t>
        <a:bodyPr/>
        <a:lstStyle/>
        <a:p>
          <a:endParaRPr lang="en-US"/>
        </a:p>
      </dgm:t>
    </dgm:pt>
    <dgm:pt modelId="{CB41950F-CE8C-464D-9A95-A5F244D88263}" type="sibTrans" cxnId="{B294D5CA-C42A-493E-83A3-7937EE1883F4}">
      <dgm:prSet/>
      <dgm:spPr/>
      <dgm:t>
        <a:bodyPr/>
        <a:lstStyle/>
        <a:p>
          <a:endParaRPr lang="en-US"/>
        </a:p>
      </dgm:t>
    </dgm:pt>
    <dgm:pt modelId="{DCC6614B-1DDD-4B67-82EE-86212B0BF495}">
      <dgm:prSet custT="1"/>
      <dgm:spPr/>
      <dgm:t>
        <a:bodyPr/>
        <a:lstStyle/>
        <a:p>
          <a:r>
            <a:rPr lang="en-US" sz="1400" dirty="0"/>
            <a:t>Gauge reactions to policies and events.</a:t>
          </a:r>
        </a:p>
      </dgm:t>
    </dgm:pt>
    <dgm:pt modelId="{4156939B-D747-48A4-B544-F080938F7973}" type="parTrans" cxnId="{45E1489C-E92A-4A6C-905B-97E45EFFA21C}">
      <dgm:prSet/>
      <dgm:spPr/>
      <dgm:t>
        <a:bodyPr/>
        <a:lstStyle/>
        <a:p>
          <a:endParaRPr lang="en-US"/>
        </a:p>
      </dgm:t>
    </dgm:pt>
    <dgm:pt modelId="{6EEB0868-53D3-4826-9D64-169AC913C1DB}" type="sibTrans" cxnId="{45E1489C-E92A-4A6C-905B-97E45EFFA21C}">
      <dgm:prSet/>
      <dgm:spPr/>
      <dgm:t>
        <a:bodyPr/>
        <a:lstStyle/>
        <a:p>
          <a:endParaRPr lang="en-US"/>
        </a:p>
      </dgm:t>
    </dgm:pt>
    <dgm:pt modelId="{C4FA7420-A563-4A4A-AB43-56E252E516C7}">
      <dgm:prSet/>
      <dgm:spPr/>
      <dgm:t>
        <a:bodyPr/>
        <a:lstStyle/>
        <a:p>
          <a:r>
            <a:rPr lang="en-US" b="1"/>
            <a:t>Real-time Event Monitoring</a:t>
          </a:r>
          <a:endParaRPr lang="en-US"/>
        </a:p>
      </dgm:t>
    </dgm:pt>
    <dgm:pt modelId="{B0A21DC3-2DC8-44D3-A47F-1FD5F04CEE6B}" type="parTrans" cxnId="{4F8E29A8-EB04-4D5D-8DBD-8E7C1F00FAA7}">
      <dgm:prSet/>
      <dgm:spPr/>
      <dgm:t>
        <a:bodyPr/>
        <a:lstStyle/>
        <a:p>
          <a:endParaRPr lang="en-US"/>
        </a:p>
      </dgm:t>
    </dgm:pt>
    <dgm:pt modelId="{129B59F9-203E-4783-B284-6FB3E15D41BE}" type="sibTrans" cxnId="{4F8E29A8-EB04-4D5D-8DBD-8E7C1F00FAA7}">
      <dgm:prSet/>
      <dgm:spPr/>
      <dgm:t>
        <a:bodyPr/>
        <a:lstStyle/>
        <a:p>
          <a:endParaRPr lang="en-US"/>
        </a:p>
      </dgm:t>
    </dgm:pt>
    <dgm:pt modelId="{F809B2A7-9099-4CF1-AC3C-3CE0C178A1E3}">
      <dgm:prSet custT="1"/>
      <dgm:spPr/>
      <dgm:t>
        <a:bodyPr/>
        <a:lstStyle/>
        <a:p>
          <a:r>
            <a:rPr lang="en-US" sz="1400" dirty="0"/>
            <a:t>Track sentiment during live events and trending topics.</a:t>
          </a:r>
        </a:p>
      </dgm:t>
    </dgm:pt>
    <dgm:pt modelId="{C0BA4AF4-C43A-4E3E-98BC-3FFB0F03FF66}" type="parTrans" cxnId="{C17A64BE-A6AB-4104-8B2A-1BC9CFFD05F7}">
      <dgm:prSet/>
      <dgm:spPr/>
      <dgm:t>
        <a:bodyPr/>
        <a:lstStyle/>
        <a:p>
          <a:endParaRPr lang="en-US"/>
        </a:p>
      </dgm:t>
    </dgm:pt>
    <dgm:pt modelId="{300D5908-DF7F-4AD4-B1FB-E2B08F9777EC}" type="sibTrans" cxnId="{C17A64BE-A6AB-4104-8B2A-1BC9CFFD05F7}">
      <dgm:prSet/>
      <dgm:spPr/>
      <dgm:t>
        <a:bodyPr/>
        <a:lstStyle/>
        <a:p>
          <a:endParaRPr lang="en-US"/>
        </a:p>
      </dgm:t>
    </dgm:pt>
    <dgm:pt modelId="{96EF109A-8995-41CB-B4C1-725E6ACB25F0}">
      <dgm:prSet custT="1"/>
      <dgm:spPr/>
      <dgm:t>
        <a:bodyPr/>
        <a:lstStyle/>
        <a:p>
          <a:r>
            <a:rPr lang="en-US" sz="1400" dirty="0"/>
            <a:t>Instant feedback on social sentiment.</a:t>
          </a:r>
        </a:p>
      </dgm:t>
    </dgm:pt>
    <dgm:pt modelId="{E7519A7D-5323-4FAA-A368-4944E7E18A38}" type="parTrans" cxnId="{56B7AF09-D580-44AE-ACE7-E6F0D4AAB684}">
      <dgm:prSet/>
      <dgm:spPr/>
      <dgm:t>
        <a:bodyPr/>
        <a:lstStyle/>
        <a:p>
          <a:endParaRPr lang="en-US"/>
        </a:p>
      </dgm:t>
    </dgm:pt>
    <dgm:pt modelId="{C2555E92-022B-47CD-956E-D65399719ADD}" type="sibTrans" cxnId="{56B7AF09-D580-44AE-ACE7-E6F0D4AAB684}">
      <dgm:prSet/>
      <dgm:spPr/>
      <dgm:t>
        <a:bodyPr/>
        <a:lstStyle/>
        <a:p>
          <a:endParaRPr lang="en-US"/>
        </a:p>
      </dgm:t>
    </dgm:pt>
    <dgm:pt modelId="{5902EB10-99AE-47D3-98F4-6BCE1A7B625D}" type="pres">
      <dgm:prSet presAssocID="{A91EF646-0C7B-4486-9B57-261A5DD669C0}" presName="Name0" presStyleCnt="0">
        <dgm:presLayoutVars>
          <dgm:dir/>
          <dgm:animLvl val="lvl"/>
          <dgm:resizeHandles val="exact"/>
        </dgm:presLayoutVars>
      </dgm:prSet>
      <dgm:spPr/>
    </dgm:pt>
    <dgm:pt modelId="{8D43843C-0B39-4972-9D7A-175D52A64C22}" type="pres">
      <dgm:prSet presAssocID="{3D0BFC1E-ADC1-4F9E-83F1-6FB003DEB989}" presName="composite" presStyleCnt="0"/>
      <dgm:spPr/>
    </dgm:pt>
    <dgm:pt modelId="{87A75DBB-9204-4B69-B110-878D984066C5}" type="pres">
      <dgm:prSet presAssocID="{3D0BFC1E-ADC1-4F9E-83F1-6FB003DEB989}" presName="parTx" presStyleLbl="alignNode1" presStyleIdx="0" presStyleCnt="3">
        <dgm:presLayoutVars>
          <dgm:chMax val="0"/>
          <dgm:chPref val="0"/>
        </dgm:presLayoutVars>
      </dgm:prSet>
      <dgm:spPr/>
    </dgm:pt>
    <dgm:pt modelId="{943D5642-6965-427A-8196-F02C65403C3A}" type="pres">
      <dgm:prSet presAssocID="{3D0BFC1E-ADC1-4F9E-83F1-6FB003DEB989}" presName="desTx" presStyleLbl="alignAccFollowNode1" presStyleIdx="0" presStyleCnt="3">
        <dgm:presLayoutVars/>
      </dgm:prSet>
      <dgm:spPr/>
    </dgm:pt>
    <dgm:pt modelId="{B338D259-ABD9-450C-B92F-E704E44C8E58}" type="pres">
      <dgm:prSet presAssocID="{296F77EE-951A-4DC4-9807-923DD6528047}" presName="space" presStyleCnt="0"/>
      <dgm:spPr/>
    </dgm:pt>
    <dgm:pt modelId="{8E64797C-CA96-4AD6-A164-EA61CE26C60B}" type="pres">
      <dgm:prSet presAssocID="{87F64467-6ABA-4E10-A155-CFC2FACE87E3}" presName="composite" presStyleCnt="0"/>
      <dgm:spPr/>
    </dgm:pt>
    <dgm:pt modelId="{29193971-75BD-43BE-8205-6A52C96837D2}" type="pres">
      <dgm:prSet presAssocID="{87F64467-6ABA-4E10-A155-CFC2FACE87E3}" presName="parTx" presStyleLbl="alignNode1" presStyleIdx="1" presStyleCnt="3">
        <dgm:presLayoutVars>
          <dgm:chMax val="0"/>
          <dgm:chPref val="0"/>
        </dgm:presLayoutVars>
      </dgm:prSet>
      <dgm:spPr/>
    </dgm:pt>
    <dgm:pt modelId="{17EA01A3-CE33-45C5-B6B3-C039562196D7}" type="pres">
      <dgm:prSet presAssocID="{87F64467-6ABA-4E10-A155-CFC2FACE87E3}" presName="desTx" presStyleLbl="alignAccFollowNode1" presStyleIdx="1" presStyleCnt="3">
        <dgm:presLayoutVars/>
      </dgm:prSet>
      <dgm:spPr/>
    </dgm:pt>
    <dgm:pt modelId="{E47EFCD4-5C28-405F-8A18-D07DE4720432}" type="pres">
      <dgm:prSet presAssocID="{7354CB4E-30F9-449A-83E3-29210221807A}" presName="space" presStyleCnt="0"/>
      <dgm:spPr/>
    </dgm:pt>
    <dgm:pt modelId="{F2F8814F-3899-4973-958E-417C0E411874}" type="pres">
      <dgm:prSet presAssocID="{C4FA7420-A563-4A4A-AB43-56E252E516C7}" presName="composite" presStyleCnt="0"/>
      <dgm:spPr/>
    </dgm:pt>
    <dgm:pt modelId="{A37E93D0-A80D-4850-9DC2-A0D3CC53EA16}" type="pres">
      <dgm:prSet presAssocID="{C4FA7420-A563-4A4A-AB43-56E252E516C7}" presName="parTx" presStyleLbl="alignNode1" presStyleIdx="2" presStyleCnt="3">
        <dgm:presLayoutVars>
          <dgm:chMax val="0"/>
          <dgm:chPref val="0"/>
        </dgm:presLayoutVars>
      </dgm:prSet>
      <dgm:spPr/>
    </dgm:pt>
    <dgm:pt modelId="{14B58C7A-6183-43F0-8AD9-A2F9BF3C5605}" type="pres">
      <dgm:prSet presAssocID="{C4FA7420-A563-4A4A-AB43-56E252E516C7}" presName="desTx" presStyleLbl="alignAccFollowNode1" presStyleIdx="2" presStyleCnt="3">
        <dgm:presLayoutVars/>
      </dgm:prSet>
      <dgm:spPr/>
    </dgm:pt>
  </dgm:ptLst>
  <dgm:cxnLst>
    <dgm:cxn modelId="{354ED902-E286-448A-8799-8F4D0435FFB7}" type="presOf" srcId="{6D198E94-057C-452C-8BF1-DD1635314648}" destId="{17EA01A3-CE33-45C5-B6B3-C039562196D7}" srcOrd="0" destOrd="0" presId="urn:microsoft.com/office/officeart/2016/7/layout/HorizontalActionList"/>
    <dgm:cxn modelId="{56B7AF09-D580-44AE-ACE7-E6F0D4AAB684}" srcId="{C4FA7420-A563-4A4A-AB43-56E252E516C7}" destId="{96EF109A-8995-41CB-B4C1-725E6ACB25F0}" srcOrd="1" destOrd="0" parTransId="{E7519A7D-5323-4FAA-A368-4944E7E18A38}" sibTransId="{C2555E92-022B-47CD-956E-D65399719ADD}"/>
    <dgm:cxn modelId="{8FB13E32-7134-4832-8BD5-79565572EE60}" type="presOf" srcId="{87F64467-6ABA-4E10-A155-CFC2FACE87E3}" destId="{29193971-75BD-43BE-8205-6A52C96837D2}" srcOrd="0" destOrd="0" presId="urn:microsoft.com/office/officeart/2016/7/layout/HorizontalActionList"/>
    <dgm:cxn modelId="{23989A63-44C2-452E-83C5-11ABCAEFFEFC}" srcId="{3D0BFC1E-ADC1-4F9E-83F1-6FB003DEB989}" destId="{CF7452F2-677D-44F7-9333-B9103399AC81}" srcOrd="1" destOrd="0" parTransId="{160FB1D7-41C4-43AF-B729-599707E0F328}" sibTransId="{1719139F-5961-4482-9FD1-0A11827F55E0}"/>
    <dgm:cxn modelId="{3F3D9E45-C03B-42B3-979B-1F0D11D40238}" type="presOf" srcId="{3D0BFC1E-ADC1-4F9E-83F1-6FB003DEB989}" destId="{87A75DBB-9204-4B69-B110-878D984066C5}" srcOrd="0" destOrd="0" presId="urn:microsoft.com/office/officeart/2016/7/layout/HorizontalActionList"/>
    <dgm:cxn modelId="{2828714A-30F7-4FC6-9339-A096147DBA6A}" type="presOf" srcId="{CF7452F2-677D-44F7-9333-B9103399AC81}" destId="{943D5642-6965-427A-8196-F02C65403C3A}" srcOrd="0" destOrd="1" presId="urn:microsoft.com/office/officeart/2016/7/layout/HorizontalActionList"/>
    <dgm:cxn modelId="{39DD0D4C-4634-4ACA-8D67-DB71CAF0E2BC}" type="presOf" srcId="{F809B2A7-9099-4CF1-AC3C-3CE0C178A1E3}" destId="{14B58C7A-6183-43F0-8AD9-A2F9BF3C5605}" srcOrd="0" destOrd="0" presId="urn:microsoft.com/office/officeart/2016/7/layout/HorizontalActionList"/>
    <dgm:cxn modelId="{D756E57A-9722-49B3-B9FA-F4B6EB48EAA9}" type="presOf" srcId="{C4FA7420-A563-4A4A-AB43-56E252E516C7}" destId="{A37E93D0-A80D-4850-9DC2-A0D3CC53EA16}" srcOrd="0" destOrd="0" presId="urn:microsoft.com/office/officeart/2016/7/layout/HorizontalActionList"/>
    <dgm:cxn modelId="{2B539893-8BD1-401C-B4FA-814DB1F0107C}" srcId="{A91EF646-0C7B-4486-9B57-261A5DD669C0}" destId="{3D0BFC1E-ADC1-4F9E-83F1-6FB003DEB989}" srcOrd="0" destOrd="0" parTransId="{37D8A860-8196-42A5-AFB0-920E60E42BB1}" sibTransId="{296F77EE-951A-4DC4-9807-923DD6528047}"/>
    <dgm:cxn modelId="{45E1489C-E92A-4A6C-905B-97E45EFFA21C}" srcId="{87F64467-6ABA-4E10-A155-CFC2FACE87E3}" destId="{DCC6614B-1DDD-4B67-82EE-86212B0BF495}" srcOrd="1" destOrd="0" parTransId="{4156939B-D747-48A4-B544-F080938F7973}" sibTransId="{6EEB0868-53D3-4826-9D64-169AC913C1DB}"/>
    <dgm:cxn modelId="{3A7E28A5-D5DB-4195-96BE-116F1DFA0BB1}" srcId="{3D0BFC1E-ADC1-4F9E-83F1-6FB003DEB989}" destId="{A7B05093-574C-4D25-8FB6-A59D0EB7006A}" srcOrd="0" destOrd="0" parTransId="{BA66F2B4-1192-46E5-BAAC-937696FB00B3}" sibTransId="{27A959F7-416A-48B7-9899-4FD873C1DD44}"/>
    <dgm:cxn modelId="{4F8E29A8-EB04-4D5D-8DBD-8E7C1F00FAA7}" srcId="{A91EF646-0C7B-4486-9B57-261A5DD669C0}" destId="{C4FA7420-A563-4A4A-AB43-56E252E516C7}" srcOrd="2" destOrd="0" parTransId="{B0A21DC3-2DC8-44D3-A47F-1FD5F04CEE6B}" sibTransId="{129B59F9-203E-4783-B284-6FB3E15D41BE}"/>
    <dgm:cxn modelId="{0054B4A8-C0F7-4A91-A579-3EF6697BD125}" type="presOf" srcId="{A7B05093-574C-4D25-8FB6-A59D0EB7006A}" destId="{943D5642-6965-427A-8196-F02C65403C3A}" srcOrd="0" destOrd="0" presId="urn:microsoft.com/office/officeart/2016/7/layout/HorizontalActionList"/>
    <dgm:cxn modelId="{C17A64BE-A6AB-4104-8B2A-1BC9CFFD05F7}" srcId="{C4FA7420-A563-4A4A-AB43-56E252E516C7}" destId="{F809B2A7-9099-4CF1-AC3C-3CE0C178A1E3}" srcOrd="0" destOrd="0" parTransId="{C0BA4AF4-C43A-4E3E-98BC-3FFB0F03FF66}" sibTransId="{300D5908-DF7F-4AD4-B1FB-E2B08F9777EC}"/>
    <dgm:cxn modelId="{B294D5CA-C42A-493E-83A3-7937EE1883F4}" srcId="{87F64467-6ABA-4E10-A155-CFC2FACE87E3}" destId="{6D198E94-057C-452C-8BF1-DD1635314648}" srcOrd="0" destOrd="0" parTransId="{5CE0DAD6-070F-4D65-9E36-9D69033D02C8}" sibTransId="{CB41950F-CE8C-464D-9A95-A5F244D88263}"/>
    <dgm:cxn modelId="{F0B2F8DC-37BA-4F8F-82BD-BE4AB7845065}" type="presOf" srcId="{DCC6614B-1DDD-4B67-82EE-86212B0BF495}" destId="{17EA01A3-CE33-45C5-B6B3-C039562196D7}" srcOrd="0" destOrd="1" presId="urn:microsoft.com/office/officeart/2016/7/layout/HorizontalActionList"/>
    <dgm:cxn modelId="{7DC2E5E3-6B4A-488B-BBE5-36AE26C4B694}" srcId="{A91EF646-0C7B-4486-9B57-261A5DD669C0}" destId="{87F64467-6ABA-4E10-A155-CFC2FACE87E3}" srcOrd="1" destOrd="0" parTransId="{917A9F82-D69E-4EC5-9EAA-54E10FF5D932}" sibTransId="{7354CB4E-30F9-449A-83E3-29210221807A}"/>
    <dgm:cxn modelId="{934A49F4-97B7-44C7-AE97-917DD4865214}" type="presOf" srcId="{A91EF646-0C7B-4486-9B57-261A5DD669C0}" destId="{5902EB10-99AE-47D3-98F4-6BCE1A7B625D}" srcOrd="0" destOrd="0" presId="urn:microsoft.com/office/officeart/2016/7/layout/HorizontalActionList"/>
    <dgm:cxn modelId="{9F7380F5-62FE-410A-8C57-7198EE096BCA}" type="presOf" srcId="{96EF109A-8995-41CB-B4C1-725E6ACB25F0}" destId="{14B58C7A-6183-43F0-8AD9-A2F9BF3C5605}" srcOrd="0" destOrd="1" presId="urn:microsoft.com/office/officeart/2016/7/layout/HorizontalActionList"/>
    <dgm:cxn modelId="{5078A82B-7492-4C57-BB9B-A4E5DCD9BCFF}" type="presParOf" srcId="{5902EB10-99AE-47D3-98F4-6BCE1A7B625D}" destId="{8D43843C-0B39-4972-9D7A-175D52A64C22}" srcOrd="0" destOrd="0" presId="urn:microsoft.com/office/officeart/2016/7/layout/HorizontalActionList"/>
    <dgm:cxn modelId="{29151629-027A-4A04-959F-BB5B66262A66}" type="presParOf" srcId="{8D43843C-0B39-4972-9D7A-175D52A64C22}" destId="{87A75DBB-9204-4B69-B110-878D984066C5}" srcOrd="0" destOrd="0" presId="urn:microsoft.com/office/officeart/2016/7/layout/HorizontalActionList"/>
    <dgm:cxn modelId="{6947F408-1D48-4D60-9BEA-70C5B707F792}" type="presParOf" srcId="{8D43843C-0B39-4972-9D7A-175D52A64C22}" destId="{943D5642-6965-427A-8196-F02C65403C3A}" srcOrd="1" destOrd="0" presId="urn:microsoft.com/office/officeart/2016/7/layout/HorizontalActionList"/>
    <dgm:cxn modelId="{E84B6FDF-1896-45D9-B3B3-205A7DC32626}" type="presParOf" srcId="{5902EB10-99AE-47D3-98F4-6BCE1A7B625D}" destId="{B338D259-ABD9-450C-B92F-E704E44C8E58}" srcOrd="1" destOrd="0" presId="urn:microsoft.com/office/officeart/2016/7/layout/HorizontalActionList"/>
    <dgm:cxn modelId="{0CBAEFA8-E2EA-4DC9-96CA-465265B9C9A0}" type="presParOf" srcId="{5902EB10-99AE-47D3-98F4-6BCE1A7B625D}" destId="{8E64797C-CA96-4AD6-A164-EA61CE26C60B}" srcOrd="2" destOrd="0" presId="urn:microsoft.com/office/officeart/2016/7/layout/HorizontalActionList"/>
    <dgm:cxn modelId="{27129E3E-75CA-4C33-8CB4-FF016E9A8360}" type="presParOf" srcId="{8E64797C-CA96-4AD6-A164-EA61CE26C60B}" destId="{29193971-75BD-43BE-8205-6A52C96837D2}" srcOrd="0" destOrd="0" presId="urn:microsoft.com/office/officeart/2016/7/layout/HorizontalActionList"/>
    <dgm:cxn modelId="{1AE0E4AE-CDD9-4639-8CE1-FAD228748C95}" type="presParOf" srcId="{8E64797C-CA96-4AD6-A164-EA61CE26C60B}" destId="{17EA01A3-CE33-45C5-B6B3-C039562196D7}" srcOrd="1" destOrd="0" presId="urn:microsoft.com/office/officeart/2016/7/layout/HorizontalActionList"/>
    <dgm:cxn modelId="{DE04EEEB-9E6B-4155-8225-901296CB5E43}" type="presParOf" srcId="{5902EB10-99AE-47D3-98F4-6BCE1A7B625D}" destId="{E47EFCD4-5C28-405F-8A18-D07DE4720432}" srcOrd="3" destOrd="0" presId="urn:microsoft.com/office/officeart/2016/7/layout/HorizontalActionList"/>
    <dgm:cxn modelId="{0D10097D-7C67-4D31-93A6-74A5AF996C67}" type="presParOf" srcId="{5902EB10-99AE-47D3-98F4-6BCE1A7B625D}" destId="{F2F8814F-3899-4973-958E-417C0E411874}" srcOrd="4" destOrd="0" presId="urn:microsoft.com/office/officeart/2016/7/layout/HorizontalActionList"/>
    <dgm:cxn modelId="{2F2F35C6-B11F-430B-9725-E323C3C2591C}" type="presParOf" srcId="{F2F8814F-3899-4973-958E-417C0E411874}" destId="{A37E93D0-A80D-4850-9DC2-A0D3CC53EA16}" srcOrd="0" destOrd="0" presId="urn:microsoft.com/office/officeart/2016/7/layout/HorizontalActionList"/>
    <dgm:cxn modelId="{2ABC8897-4013-4528-863F-D294EA88F8E3}" type="presParOf" srcId="{F2F8814F-3899-4973-958E-417C0E411874}" destId="{14B58C7A-6183-43F0-8AD9-A2F9BF3C5605}"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798B18-B9DC-40C1-AE43-722F5F34B13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CA4047-620E-4A64-A0C3-374219A9228D}">
      <dgm:prSet custT="1"/>
      <dgm:spPr/>
      <dgm:t>
        <a:bodyPr/>
        <a:lstStyle/>
        <a:p>
          <a:pPr algn="just">
            <a:buFont typeface="+mj-lt"/>
            <a:buAutoNum type="arabicPeriod"/>
          </a:pPr>
          <a:r>
            <a:rPr lang="en-US" sz="1800" dirty="0">
              <a:latin typeface="+mj-lt"/>
            </a:rPr>
            <a:t>The sentiment expressed in tweets can be accurately classified as positive, negative, or neutral.</a:t>
          </a:r>
        </a:p>
      </dgm:t>
    </dgm:pt>
    <dgm:pt modelId="{3F59E46E-0789-4CD2-8154-456ABBB4AB92}" type="parTrans" cxnId="{415F3BC6-4B13-4A20-98BF-4AF455C74012}">
      <dgm:prSet/>
      <dgm:spPr/>
      <dgm:t>
        <a:bodyPr/>
        <a:lstStyle/>
        <a:p>
          <a:endParaRPr lang="en-US"/>
        </a:p>
      </dgm:t>
    </dgm:pt>
    <dgm:pt modelId="{6CC1107D-B44F-46CA-A386-86C9F4867844}" type="sibTrans" cxnId="{415F3BC6-4B13-4A20-98BF-4AF455C74012}">
      <dgm:prSet/>
      <dgm:spPr/>
      <dgm:t>
        <a:bodyPr/>
        <a:lstStyle/>
        <a:p>
          <a:endParaRPr lang="en-US"/>
        </a:p>
      </dgm:t>
    </dgm:pt>
    <dgm:pt modelId="{7E1BCDA1-B9C8-46E8-8A11-E64ADD0250E3}">
      <dgm:prSet custT="1"/>
      <dgm:spPr/>
      <dgm:t>
        <a:bodyPr/>
        <a:lstStyle/>
        <a:p>
          <a:pPr algn="just">
            <a:buFont typeface="+mj-lt"/>
            <a:buAutoNum type="arabicPeriod"/>
          </a:pPr>
          <a:r>
            <a:rPr lang="en-US" sz="1800" dirty="0">
              <a:latin typeface="+mj-lt"/>
            </a:rPr>
            <a:t>Twitter users' expressed sentiments align with their true sentiments and reflect real-world consumer behavior or market trends.</a:t>
          </a:r>
        </a:p>
        <a:p>
          <a:pPr algn="just">
            <a:buFont typeface="+mj-lt"/>
            <a:buAutoNum type="arabicPeriod"/>
          </a:pPr>
          <a:endParaRPr lang="en-US" sz="1800" dirty="0">
            <a:latin typeface="+mj-lt"/>
          </a:endParaRPr>
        </a:p>
        <a:p>
          <a:pPr algn="just">
            <a:buFont typeface="+mj-lt"/>
            <a:buAutoNum type="arabicPeriod"/>
          </a:pPr>
          <a:endParaRPr lang="en-US" sz="1800" dirty="0">
            <a:latin typeface="+mj-lt"/>
          </a:endParaRPr>
        </a:p>
      </dgm:t>
    </dgm:pt>
    <dgm:pt modelId="{8E2D050E-F5FC-4D46-B729-7CBB11FF5D23}" type="parTrans" cxnId="{2157663A-3648-434E-9A27-25B580336899}">
      <dgm:prSet/>
      <dgm:spPr/>
      <dgm:t>
        <a:bodyPr/>
        <a:lstStyle/>
        <a:p>
          <a:endParaRPr lang="en-US"/>
        </a:p>
      </dgm:t>
    </dgm:pt>
    <dgm:pt modelId="{1EDABAD5-B2A4-463C-A159-517F0C70A8EB}" type="sibTrans" cxnId="{2157663A-3648-434E-9A27-25B580336899}">
      <dgm:prSet/>
      <dgm:spPr/>
      <dgm:t>
        <a:bodyPr/>
        <a:lstStyle/>
        <a:p>
          <a:endParaRPr lang="en-US"/>
        </a:p>
      </dgm:t>
    </dgm:pt>
    <dgm:pt modelId="{3367251E-C9A1-4BC1-8C73-B4252F43A318}" type="pres">
      <dgm:prSet presAssocID="{BD798B18-B9DC-40C1-AE43-722F5F34B131}" presName="root" presStyleCnt="0">
        <dgm:presLayoutVars>
          <dgm:dir/>
          <dgm:resizeHandles val="exact"/>
        </dgm:presLayoutVars>
      </dgm:prSet>
      <dgm:spPr/>
    </dgm:pt>
    <dgm:pt modelId="{0D7E4303-9DAF-4BB9-A9DC-A02894180E07}" type="pres">
      <dgm:prSet presAssocID="{3BCA4047-620E-4A64-A0C3-374219A9228D}" presName="compNode" presStyleCnt="0"/>
      <dgm:spPr/>
    </dgm:pt>
    <dgm:pt modelId="{A6CF3450-B750-4B9D-8AC4-91DC60F4C79E}" type="pres">
      <dgm:prSet presAssocID="{3BCA4047-620E-4A64-A0C3-374219A9228D}" presName="iconBgRect" presStyleLbl="bgShp" presStyleIdx="0" presStyleCnt="2"/>
      <dgm:spPr>
        <a:prstGeom prst="round2DiagRect">
          <a:avLst>
            <a:gd name="adj1" fmla="val 29727"/>
            <a:gd name="adj2" fmla="val 0"/>
          </a:avLst>
        </a:prstGeom>
      </dgm:spPr>
    </dgm:pt>
    <dgm:pt modelId="{AEC0FC86-F4FB-47B9-ABEF-A49735C931D4}" type="pres">
      <dgm:prSet presAssocID="{3BCA4047-620E-4A64-A0C3-374219A922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utral Face with No Fill"/>
        </a:ext>
      </dgm:extLst>
    </dgm:pt>
    <dgm:pt modelId="{77177ABB-0D37-4760-8191-B406B3166CDA}" type="pres">
      <dgm:prSet presAssocID="{3BCA4047-620E-4A64-A0C3-374219A9228D}" presName="spaceRect" presStyleCnt="0"/>
      <dgm:spPr/>
    </dgm:pt>
    <dgm:pt modelId="{A72C5888-E72C-4A1E-9A6B-CF0280D8FF6D}" type="pres">
      <dgm:prSet presAssocID="{3BCA4047-620E-4A64-A0C3-374219A9228D}" presName="textRect" presStyleLbl="revTx" presStyleIdx="0" presStyleCnt="2" custScaleX="123015" custScaleY="100059" custLinFactNeighborX="-400" custLinFactNeighborY="-20321">
        <dgm:presLayoutVars>
          <dgm:chMax val="1"/>
          <dgm:chPref val="1"/>
        </dgm:presLayoutVars>
      </dgm:prSet>
      <dgm:spPr/>
    </dgm:pt>
    <dgm:pt modelId="{DF47676A-B561-4D69-8B34-850723C2097A}" type="pres">
      <dgm:prSet presAssocID="{6CC1107D-B44F-46CA-A386-86C9F4867844}" presName="sibTrans" presStyleCnt="0"/>
      <dgm:spPr/>
    </dgm:pt>
    <dgm:pt modelId="{B6ED5D6B-507C-4A84-9A01-9B5FB0A16B55}" type="pres">
      <dgm:prSet presAssocID="{7E1BCDA1-B9C8-46E8-8A11-E64ADD0250E3}" presName="compNode" presStyleCnt="0"/>
      <dgm:spPr/>
    </dgm:pt>
    <dgm:pt modelId="{2352E5E4-9B11-4411-9572-AE52D30B433A}" type="pres">
      <dgm:prSet presAssocID="{7E1BCDA1-B9C8-46E8-8A11-E64ADD0250E3}" presName="iconBgRect" presStyleLbl="bgShp" presStyleIdx="1" presStyleCnt="2"/>
      <dgm:spPr>
        <a:prstGeom prst="round2DiagRect">
          <a:avLst>
            <a:gd name="adj1" fmla="val 29727"/>
            <a:gd name="adj2" fmla="val 0"/>
          </a:avLst>
        </a:prstGeom>
      </dgm:spPr>
    </dgm:pt>
    <dgm:pt modelId="{B7A6922B-DF25-45B1-B5DD-EDF3D0717727}" type="pres">
      <dgm:prSet presAssocID="{7E1BCDA1-B9C8-46E8-8A11-E64ADD0250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8914E4E2-54D3-4F8D-82AC-2C9A7C230F5A}" type="pres">
      <dgm:prSet presAssocID="{7E1BCDA1-B9C8-46E8-8A11-E64ADD0250E3}" presName="spaceRect" presStyleCnt="0"/>
      <dgm:spPr/>
    </dgm:pt>
    <dgm:pt modelId="{CF24A670-81B1-455C-B2FB-6C3E54F60448}" type="pres">
      <dgm:prSet presAssocID="{7E1BCDA1-B9C8-46E8-8A11-E64ADD0250E3}" presName="textRect" presStyleLbl="revTx" presStyleIdx="1" presStyleCnt="2" custScaleX="170337" custLinFactNeighborY="-21505">
        <dgm:presLayoutVars>
          <dgm:chMax val="1"/>
          <dgm:chPref val="1"/>
        </dgm:presLayoutVars>
      </dgm:prSet>
      <dgm:spPr/>
    </dgm:pt>
  </dgm:ptLst>
  <dgm:cxnLst>
    <dgm:cxn modelId="{2157663A-3648-434E-9A27-25B580336899}" srcId="{BD798B18-B9DC-40C1-AE43-722F5F34B131}" destId="{7E1BCDA1-B9C8-46E8-8A11-E64ADD0250E3}" srcOrd="1" destOrd="0" parTransId="{8E2D050E-F5FC-4D46-B729-7CBB11FF5D23}" sibTransId="{1EDABAD5-B2A4-463C-A159-517F0C70A8EB}"/>
    <dgm:cxn modelId="{DBE91B3C-0CDF-44C8-B924-8CE18E6F2A2F}" type="presOf" srcId="{3BCA4047-620E-4A64-A0C3-374219A9228D}" destId="{A72C5888-E72C-4A1E-9A6B-CF0280D8FF6D}" srcOrd="0" destOrd="0" presId="urn:microsoft.com/office/officeart/2018/5/layout/IconLeafLabelList"/>
    <dgm:cxn modelId="{FACE61AB-D0FA-4E86-ABC1-701384E3F7BC}" type="presOf" srcId="{BD798B18-B9DC-40C1-AE43-722F5F34B131}" destId="{3367251E-C9A1-4BC1-8C73-B4252F43A318}" srcOrd="0" destOrd="0" presId="urn:microsoft.com/office/officeart/2018/5/layout/IconLeafLabelList"/>
    <dgm:cxn modelId="{415F3BC6-4B13-4A20-98BF-4AF455C74012}" srcId="{BD798B18-B9DC-40C1-AE43-722F5F34B131}" destId="{3BCA4047-620E-4A64-A0C3-374219A9228D}" srcOrd="0" destOrd="0" parTransId="{3F59E46E-0789-4CD2-8154-456ABBB4AB92}" sibTransId="{6CC1107D-B44F-46CA-A386-86C9F4867844}"/>
    <dgm:cxn modelId="{C2C45DDC-F6BF-46E4-9E6D-D62A671479FC}" type="presOf" srcId="{7E1BCDA1-B9C8-46E8-8A11-E64ADD0250E3}" destId="{CF24A670-81B1-455C-B2FB-6C3E54F60448}" srcOrd="0" destOrd="0" presId="urn:microsoft.com/office/officeart/2018/5/layout/IconLeafLabelList"/>
    <dgm:cxn modelId="{83BE3E7C-07EA-42EC-A4EA-C5C0CDD1BDFB}" type="presParOf" srcId="{3367251E-C9A1-4BC1-8C73-B4252F43A318}" destId="{0D7E4303-9DAF-4BB9-A9DC-A02894180E07}" srcOrd="0" destOrd="0" presId="urn:microsoft.com/office/officeart/2018/5/layout/IconLeafLabelList"/>
    <dgm:cxn modelId="{0B71055D-2DD7-470B-9ADD-3F9468B403FD}" type="presParOf" srcId="{0D7E4303-9DAF-4BB9-A9DC-A02894180E07}" destId="{A6CF3450-B750-4B9D-8AC4-91DC60F4C79E}" srcOrd="0" destOrd="0" presId="urn:microsoft.com/office/officeart/2018/5/layout/IconLeafLabelList"/>
    <dgm:cxn modelId="{49878CF8-66B4-4791-986F-6951A2F52F00}" type="presParOf" srcId="{0D7E4303-9DAF-4BB9-A9DC-A02894180E07}" destId="{AEC0FC86-F4FB-47B9-ABEF-A49735C931D4}" srcOrd="1" destOrd="0" presId="urn:microsoft.com/office/officeart/2018/5/layout/IconLeafLabelList"/>
    <dgm:cxn modelId="{4A3C63DD-26A2-4FBD-A8DD-0C6020FFB20F}" type="presParOf" srcId="{0D7E4303-9DAF-4BB9-A9DC-A02894180E07}" destId="{77177ABB-0D37-4760-8191-B406B3166CDA}" srcOrd="2" destOrd="0" presId="urn:microsoft.com/office/officeart/2018/5/layout/IconLeafLabelList"/>
    <dgm:cxn modelId="{954C3F4D-0FFA-4D62-B349-07B9CAD8EB0C}" type="presParOf" srcId="{0D7E4303-9DAF-4BB9-A9DC-A02894180E07}" destId="{A72C5888-E72C-4A1E-9A6B-CF0280D8FF6D}" srcOrd="3" destOrd="0" presId="urn:microsoft.com/office/officeart/2018/5/layout/IconLeafLabelList"/>
    <dgm:cxn modelId="{371C4F27-D69C-43B3-ADF3-F5235F356561}" type="presParOf" srcId="{3367251E-C9A1-4BC1-8C73-B4252F43A318}" destId="{DF47676A-B561-4D69-8B34-850723C2097A}" srcOrd="1" destOrd="0" presId="urn:microsoft.com/office/officeart/2018/5/layout/IconLeafLabelList"/>
    <dgm:cxn modelId="{78F9BA4C-6659-475E-A25D-30F07FD48F22}" type="presParOf" srcId="{3367251E-C9A1-4BC1-8C73-B4252F43A318}" destId="{B6ED5D6B-507C-4A84-9A01-9B5FB0A16B55}" srcOrd="2" destOrd="0" presId="urn:microsoft.com/office/officeart/2018/5/layout/IconLeafLabelList"/>
    <dgm:cxn modelId="{146A01A6-4C65-48B6-9770-E210B28A8AA3}" type="presParOf" srcId="{B6ED5D6B-507C-4A84-9A01-9B5FB0A16B55}" destId="{2352E5E4-9B11-4411-9572-AE52D30B433A}" srcOrd="0" destOrd="0" presId="urn:microsoft.com/office/officeart/2018/5/layout/IconLeafLabelList"/>
    <dgm:cxn modelId="{DBDE82A3-3441-4B73-A1E3-10CB5686B656}" type="presParOf" srcId="{B6ED5D6B-507C-4A84-9A01-9B5FB0A16B55}" destId="{B7A6922B-DF25-45B1-B5DD-EDF3D0717727}" srcOrd="1" destOrd="0" presId="urn:microsoft.com/office/officeart/2018/5/layout/IconLeafLabelList"/>
    <dgm:cxn modelId="{591102E4-A114-451B-A8FE-6149C42E7A62}" type="presParOf" srcId="{B6ED5D6B-507C-4A84-9A01-9B5FB0A16B55}" destId="{8914E4E2-54D3-4F8D-82AC-2C9A7C230F5A}" srcOrd="2" destOrd="0" presId="urn:microsoft.com/office/officeart/2018/5/layout/IconLeafLabelList"/>
    <dgm:cxn modelId="{C0924DF0-B8A6-4D7E-B363-5533A9827DE8}" type="presParOf" srcId="{B6ED5D6B-507C-4A84-9A01-9B5FB0A16B55}" destId="{CF24A670-81B1-455C-B2FB-6C3E54F6044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B83E15-B750-4C44-8345-2034192D7A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DD3E760-F850-4EB2-A0AD-D95319BF078C}">
      <dgm:prSet/>
      <dgm:spPr/>
      <dgm:t>
        <a:bodyPr/>
        <a:lstStyle/>
        <a:p>
          <a:pPr>
            <a:defRPr cap="all"/>
          </a:pPr>
          <a:r>
            <a:rPr lang="en-US"/>
            <a:t>Logistic Regression</a:t>
          </a:r>
        </a:p>
      </dgm:t>
    </dgm:pt>
    <dgm:pt modelId="{D763FBC9-5132-4631-9E8D-2ACC02493E02}" type="parTrans" cxnId="{1DBFD736-2168-4522-A9CC-5EDDB663CC73}">
      <dgm:prSet/>
      <dgm:spPr/>
      <dgm:t>
        <a:bodyPr/>
        <a:lstStyle/>
        <a:p>
          <a:endParaRPr lang="en-US"/>
        </a:p>
      </dgm:t>
    </dgm:pt>
    <dgm:pt modelId="{6A564E8E-4818-4EB3-B531-58F5B148104E}" type="sibTrans" cxnId="{1DBFD736-2168-4522-A9CC-5EDDB663CC73}">
      <dgm:prSet/>
      <dgm:spPr/>
      <dgm:t>
        <a:bodyPr/>
        <a:lstStyle/>
        <a:p>
          <a:endParaRPr lang="en-US"/>
        </a:p>
      </dgm:t>
    </dgm:pt>
    <dgm:pt modelId="{7571CC85-AA43-4264-9E62-185CEE78477F}">
      <dgm:prSet/>
      <dgm:spPr/>
      <dgm:t>
        <a:bodyPr/>
        <a:lstStyle/>
        <a:p>
          <a:pPr>
            <a:defRPr cap="all"/>
          </a:pPr>
          <a:r>
            <a:rPr lang="en-US"/>
            <a:t>Multinomial Naïve Bayes</a:t>
          </a:r>
        </a:p>
      </dgm:t>
    </dgm:pt>
    <dgm:pt modelId="{E8AF4AFE-4A25-4D3B-86FB-0383A361C995}" type="parTrans" cxnId="{8D220937-5F7D-452B-B634-3C594667446F}">
      <dgm:prSet/>
      <dgm:spPr/>
      <dgm:t>
        <a:bodyPr/>
        <a:lstStyle/>
        <a:p>
          <a:endParaRPr lang="en-US"/>
        </a:p>
      </dgm:t>
    </dgm:pt>
    <dgm:pt modelId="{413B1471-E171-4EBB-962F-5A44EEDF61BF}" type="sibTrans" cxnId="{8D220937-5F7D-452B-B634-3C594667446F}">
      <dgm:prSet/>
      <dgm:spPr/>
      <dgm:t>
        <a:bodyPr/>
        <a:lstStyle/>
        <a:p>
          <a:endParaRPr lang="en-US"/>
        </a:p>
      </dgm:t>
    </dgm:pt>
    <dgm:pt modelId="{15217003-7EAF-4E65-AE32-CD5C3C7FD427}">
      <dgm:prSet/>
      <dgm:spPr/>
      <dgm:t>
        <a:bodyPr/>
        <a:lstStyle/>
        <a:p>
          <a:pPr>
            <a:defRPr cap="all"/>
          </a:pPr>
          <a:r>
            <a:rPr lang="en-US"/>
            <a:t>Linear SVC</a:t>
          </a:r>
        </a:p>
      </dgm:t>
    </dgm:pt>
    <dgm:pt modelId="{6922E4BE-B267-4065-8F49-937EA157A267}" type="parTrans" cxnId="{00224E9D-CB99-4B56-A7CB-E1DDBFFC7620}">
      <dgm:prSet/>
      <dgm:spPr/>
      <dgm:t>
        <a:bodyPr/>
        <a:lstStyle/>
        <a:p>
          <a:endParaRPr lang="en-US"/>
        </a:p>
      </dgm:t>
    </dgm:pt>
    <dgm:pt modelId="{EA754145-B8F1-4E24-B21B-D37E42222E45}" type="sibTrans" cxnId="{00224E9D-CB99-4B56-A7CB-E1DDBFFC7620}">
      <dgm:prSet/>
      <dgm:spPr/>
      <dgm:t>
        <a:bodyPr/>
        <a:lstStyle/>
        <a:p>
          <a:endParaRPr lang="en-US"/>
        </a:p>
      </dgm:t>
    </dgm:pt>
    <dgm:pt modelId="{BA5F15D7-80FA-413F-9762-03A4DF021C9E}">
      <dgm:prSet/>
      <dgm:spPr/>
      <dgm:t>
        <a:bodyPr/>
        <a:lstStyle/>
        <a:p>
          <a:pPr>
            <a:defRPr cap="all"/>
          </a:pPr>
          <a:r>
            <a:rPr lang="en-US"/>
            <a:t>Random Forest</a:t>
          </a:r>
        </a:p>
      </dgm:t>
    </dgm:pt>
    <dgm:pt modelId="{C45D4E86-FCD4-45A8-9693-88938BCEF685}" type="parTrans" cxnId="{1B4CADB8-3F2A-4186-844B-C03148076671}">
      <dgm:prSet/>
      <dgm:spPr/>
      <dgm:t>
        <a:bodyPr/>
        <a:lstStyle/>
        <a:p>
          <a:endParaRPr lang="en-US"/>
        </a:p>
      </dgm:t>
    </dgm:pt>
    <dgm:pt modelId="{8C8BB511-26BE-4499-B09A-19FCAD151539}" type="sibTrans" cxnId="{1B4CADB8-3F2A-4186-844B-C03148076671}">
      <dgm:prSet/>
      <dgm:spPr/>
      <dgm:t>
        <a:bodyPr/>
        <a:lstStyle/>
        <a:p>
          <a:endParaRPr lang="en-US"/>
        </a:p>
      </dgm:t>
    </dgm:pt>
    <dgm:pt modelId="{2D5A028D-C1DF-4116-B94F-45EFCBC70458}">
      <dgm:prSet/>
      <dgm:spPr/>
      <dgm:t>
        <a:bodyPr/>
        <a:lstStyle/>
        <a:p>
          <a:pPr>
            <a:defRPr cap="all"/>
          </a:pPr>
          <a:r>
            <a:rPr lang="en-US"/>
            <a:t>K – Nearest Neighbors</a:t>
          </a:r>
        </a:p>
      </dgm:t>
    </dgm:pt>
    <dgm:pt modelId="{EC89AE97-11CD-40A8-B7B3-30A38E61C179}" type="parTrans" cxnId="{2AECB78E-F005-4335-A489-402D3D090BDB}">
      <dgm:prSet/>
      <dgm:spPr/>
      <dgm:t>
        <a:bodyPr/>
        <a:lstStyle/>
        <a:p>
          <a:endParaRPr lang="en-US"/>
        </a:p>
      </dgm:t>
    </dgm:pt>
    <dgm:pt modelId="{49600BA1-F8B6-4B04-B92E-723E4B0B6504}" type="sibTrans" cxnId="{2AECB78E-F005-4335-A489-402D3D090BDB}">
      <dgm:prSet/>
      <dgm:spPr/>
      <dgm:t>
        <a:bodyPr/>
        <a:lstStyle/>
        <a:p>
          <a:endParaRPr lang="en-US"/>
        </a:p>
      </dgm:t>
    </dgm:pt>
    <dgm:pt modelId="{06C7B684-E9A2-4E00-B861-05681FC44355}" type="pres">
      <dgm:prSet presAssocID="{C8B83E15-B750-4C44-8345-2034192D7A27}" presName="root" presStyleCnt="0">
        <dgm:presLayoutVars>
          <dgm:dir/>
          <dgm:resizeHandles val="exact"/>
        </dgm:presLayoutVars>
      </dgm:prSet>
      <dgm:spPr/>
    </dgm:pt>
    <dgm:pt modelId="{43E8DF53-FCE5-4931-B04C-5F398F76D834}" type="pres">
      <dgm:prSet presAssocID="{7DD3E760-F850-4EB2-A0AD-D95319BF078C}" presName="compNode" presStyleCnt="0"/>
      <dgm:spPr/>
    </dgm:pt>
    <dgm:pt modelId="{F246F754-07C4-49F5-96F2-D2CFFE2D3429}" type="pres">
      <dgm:prSet presAssocID="{7DD3E760-F850-4EB2-A0AD-D95319BF078C}" presName="iconBgRect" presStyleLbl="bgShp" presStyleIdx="0" presStyleCnt="5"/>
      <dgm:spPr/>
    </dgm:pt>
    <dgm:pt modelId="{3614A9B8-0607-4F8D-9F45-D8FC7074EDE8}" type="pres">
      <dgm:prSet presAssocID="{7DD3E760-F850-4EB2-A0AD-D95319BF078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7B95DC0-4BF3-459E-98D4-CB6691F54F70}" type="pres">
      <dgm:prSet presAssocID="{7DD3E760-F850-4EB2-A0AD-D95319BF078C}" presName="spaceRect" presStyleCnt="0"/>
      <dgm:spPr/>
    </dgm:pt>
    <dgm:pt modelId="{C8A19B38-8D8F-498F-BF86-A4EDFBB81125}" type="pres">
      <dgm:prSet presAssocID="{7DD3E760-F850-4EB2-A0AD-D95319BF078C}" presName="textRect" presStyleLbl="revTx" presStyleIdx="0" presStyleCnt="5">
        <dgm:presLayoutVars>
          <dgm:chMax val="1"/>
          <dgm:chPref val="1"/>
        </dgm:presLayoutVars>
      </dgm:prSet>
      <dgm:spPr/>
    </dgm:pt>
    <dgm:pt modelId="{C7ADF4C3-E1DE-4B4C-8643-FE1DEB85DDEC}" type="pres">
      <dgm:prSet presAssocID="{6A564E8E-4818-4EB3-B531-58F5B148104E}" presName="sibTrans" presStyleCnt="0"/>
      <dgm:spPr/>
    </dgm:pt>
    <dgm:pt modelId="{9FFDF544-850C-42B4-AB5D-22EC3252D39D}" type="pres">
      <dgm:prSet presAssocID="{7571CC85-AA43-4264-9E62-185CEE78477F}" presName="compNode" presStyleCnt="0"/>
      <dgm:spPr/>
    </dgm:pt>
    <dgm:pt modelId="{EF34E212-0271-465F-96C3-7C7F046CA899}" type="pres">
      <dgm:prSet presAssocID="{7571CC85-AA43-4264-9E62-185CEE78477F}" presName="iconBgRect" presStyleLbl="bgShp" presStyleIdx="1" presStyleCnt="5"/>
      <dgm:spPr/>
    </dgm:pt>
    <dgm:pt modelId="{1AC69CDE-B54F-4732-A354-18421260ADE5}" type="pres">
      <dgm:prSet presAssocID="{7571CC85-AA43-4264-9E62-185CEE78477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CB249CB-F9E0-4282-8C5E-885DA1471A68}" type="pres">
      <dgm:prSet presAssocID="{7571CC85-AA43-4264-9E62-185CEE78477F}" presName="spaceRect" presStyleCnt="0"/>
      <dgm:spPr/>
    </dgm:pt>
    <dgm:pt modelId="{46A2DDEE-1ECD-40ED-B66D-F83FD1FF0116}" type="pres">
      <dgm:prSet presAssocID="{7571CC85-AA43-4264-9E62-185CEE78477F}" presName="textRect" presStyleLbl="revTx" presStyleIdx="1" presStyleCnt="5">
        <dgm:presLayoutVars>
          <dgm:chMax val="1"/>
          <dgm:chPref val="1"/>
        </dgm:presLayoutVars>
      </dgm:prSet>
      <dgm:spPr/>
    </dgm:pt>
    <dgm:pt modelId="{AFC375D0-679C-40F4-92A9-FC72208BF130}" type="pres">
      <dgm:prSet presAssocID="{413B1471-E171-4EBB-962F-5A44EEDF61BF}" presName="sibTrans" presStyleCnt="0"/>
      <dgm:spPr/>
    </dgm:pt>
    <dgm:pt modelId="{9EA9CDC7-BB25-46D7-AACF-5BFAE81AB99E}" type="pres">
      <dgm:prSet presAssocID="{15217003-7EAF-4E65-AE32-CD5C3C7FD427}" presName="compNode" presStyleCnt="0"/>
      <dgm:spPr/>
    </dgm:pt>
    <dgm:pt modelId="{8393698F-047F-43A1-9195-4624A652CB89}" type="pres">
      <dgm:prSet presAssocID="{15217003-7EAF-4E65-AE32-CD5C3C7FD427}" presName="iconBgRect" presStyleLbl="bgShp" presStyleIdx="2" presStyleCnt="5"/>
      <dgm:spPr/>
    </dgm:pt>
    <dgm:pt modelId="{F2F0AF56-681A-4AFB-A28B-E3ECE5D1F5A7}" type="pres">
      <dgm:prSet presAssocID="{15217003-7EAF-4E65-AE32-CD5C3C7FD4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FD588ECE-21CC-4659-9A84-FA1F513B9D0A}" type="pres">
      <dgm:prSet presAssocID="{15217003-7EAF-4E65-AE32-CD5C3C7FD427}" presName="spaceRect" presStyleCnt="0"/>
      <dgm:spPr/>
    </dgm:pt>
    <dgm:pt modelId="{5AAC4A19-1688-4C0E-B295-B92D23288C33}" type="pres">
      <dgm:prSet presAssocID="{15217003-7EAF-4E65-AE32-CD5C3C7FD427}" presName="textRect" presStyleLbl="revTx" presStyleIdx="2" presStyleCnt="5">
        <dgm:presLayoutVars>
          <dgm:chMax val="1"/>
          <dgm:chPref val="1"/>
        </dgm:presLayoutVars>
      </dgm:prSet>
      <dgm:spPr/>
    </dgm:pt>
    <dgm:pt modelId="{D95A9809-93EF-4E13-AD68-CEF2BD10CCD9}" type="pres">
      <dgm:prSet presAssocID="{EA754145-B8F1-4E24-B21B-D37E42222E45}" presName="sibTrans" presStyleCnt="0"/>
      <dgm:spPr/>
    </dgm:pt>
    <dgm:pt modelId="{48526EE9-D389-47E1-A450-33159035F43B}" type="pres">
      <dgm:prSet presAssocID="{BA5F15D7-80FA-413F-9762-03A4DF021C9E}" presName="compNode" presStyleCnt="0"/>
      <dgm:spPr/>
    </dgm:pt>
    <dgm:pt modelId="{26173482-DB2B-45A2-B0B3-6532B3792751}" type="pres">
      <dgm:prSet presAssocID="{BA5F15D7-80FA-413F-9762-03A4DF021C9E}" presName="iconBgRect" presStyleLbl="bgShp" presStyleIdx="3" presStyleCnt="5"/>
      <dgm:spPr/>
    </dgm:pt>
    <dgm:pt modelId="{B7BAC92F-F1DD-414F-8DA9-68F15727EF2C}" type="pres">
      <dgm:prSet presAssocID="{BA5F15D7-80FA-413F-9762-03A4DF021C9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E2357BBE-BC8E-4043-A5EC-F02EEEB45F20}" type="pres">
      <dgm:prSet presAssocID="{BA5F15D7-80FA-413F-9762-03A4DF021C9E}" presName="spaceRect" presStyleCnt="0"/>
      <dgm:spPr/>
    </dgm:pt>
    <dgm:pt modelId="{D8436486-EF85-47B9-86FD-F2D008C5CC60}" type="pres">
      <dgm:prSet presAssocID="{BA5F15D7-80FA-413F-9762-03A4DF021C9E}" presName="textRect" presStyleLbl="revTx" presStyleIdx="3" presStyleCnt="5">
        <dgm:presLayoutVars>
          <dgm:chMax val="1"/>
          <dgm:chPref val="1"/>
        </dgm:presLayoutVars>
      </dgm:prSet>
      <dgm:spPr/>
    </dgm:pt>
    <dgm:pt modelId="{BB724E9F-5F95-4BA6-82F4-183E0DF835BC}" type="pres">
      <dgm:prSet presAssocID="{8C8BB511-26BE-4499-B09A-19FCAD151539}" presName="sibTrans" presStyleCnt="0"/>
      <dgm:spPr/>
    </dgm:pt>
    <dgm:pt modelId="{81EA1763-4F47-410E-B35D-3127CD43A281}" type="pres">
      <dgm:prSet presAssocID="{2D5A028D-C1DF-4116-B94F-45EFCBC70458}" presName="compNode" presStyleCnt="0"/>
      <dgm:spPr/>
    </dgm:pt>
    <dgm:pt modelId="{7E0464FB-0E04-4BEB-A910-EE4680462A77}" type="pres">
      <dgm:prSet presAssocID="{2D5A028D-C1DF-4116-B94F-45EFCBC70458}" presName="iconBgRect" presStyleLbl="bgShp" presStyleIdx="4" presStyleCnt="5"/>
      <dgm:spPr/>
    </dgm:pt>
    <dgm:pt modelId="{7C5E5712-D5D3-4EE5-B184-568157F61CF4}" type="pres">
      <dgm:prSet presAssocID="{2D5A028D-C1DF-4116-B94F-45EFCBC7045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hoolhouse"/>
        </a:ext>
      </dgm:extLst>
    </dgm:pt>
    <dgm:pt modelId="{79EC1865-8177-4819-A76E-8DD84C539698}" type="pres">
      <dgm:prSet presAssocID="{2D5A028D-C1DF-4116-B94F-45EFCBC70458}" presName="spaceRect" presStyleCnt="0"/>
      <dgm:spPr/>
    </dgm:pt>
    <dgm:pt modelId="{283CAD58-4B2B-42CE-B32D-418152EE2E5F}" type="pres">
      <dgm:prSet presAssocID="{2D5A028D-C1DF-4116-B94F-45EFCBC70458}" presName="textRect" presStyleLbl="revTx" presStyleIdx="4" presStyleCnt="5">
        <dgm:presLayoutVars>
          <dgm:chMax val="1"/>
          <dgm:chPref val="1"/>
        </dgm:presLayoutVars>
      </dgm:prSet>
      <dgm:spPr/>
    </dgm:pt>
  </dgm:ptLst>
  <dgm:cxnLst>
    <dgm:cxn modelId="{4AACBA12-C443-43F9-B1BF-77D68524977B}" type="presOf" srcId="{2D5A028D-C1DF-4116-B94F-45EFCBC70458}" destId="{283CAD58-4B2B-42CE-B32D-418152EE2E5F}" srcOrd="0" destOrd="0" presId="urn:microsoft.com/office/officeart/2018/5/layout/IconCircleLabelList"/>
    <dgm:cxn modelId="{1DBFD736-2168-4522-A9CC-5EDDB663CC73}" srcId="{C8B83E15-B750-4C44-8345-2034192D7A27}" destId="{7DD3E760-F850-4EB2-A0AD-D95319BF078C}" srcOrd="0" destOrd="0" parTransId="{D763FBC9-5132-4631-9E8D-2ACC02493E02}" sibTransId="{6A564E8E-4818-4EB3-B531-58F5B148104E}"/>
    <dgm:cxn modelId="{8D220937-5F7D-452B-B634-3C594667446F}" srcId="{C8B83E15-B750-4C44-8345-2034192D7A27}" destId="{7571CC85-AA43-4264-9E62-185CEE78477F}" srcOrd="1" destOrd="0" parTransId="{E8AF4AFE-4A25-4D3B-86FB-0383A361C995}" sibTransId="{413B1471-E171-4EBB-962F-5A44EEDF61BF}"/>
    <dgm:cxn modelId="{B0F4245E-D123-4EB2-BF74-7CA35B35A863}" type="presOf" srcId="{15217003-7EAF-4E65-AE32-CD5C3C7FD427}" destId="{5AAC4A19-1688-4C0E-B295-B92D23288C33}" srcOrd="0" destOrd="0" presId="urn:microsoft.com/office/officeart/2018/5/layout/IconCircleLabelList"/>
    <dgm:cxn modelId="{5EEF8A43-2EC3-4761-8821-91EC7F7A1D6D}" type="presOf" srcId="{C8B83E15-B750-4C44-8345-2034192D7A27}" destId="{06C7B684-E9A2-4E00-B861-05681FC44355}" srcOrd="0" destOrd="0" presId="urn:microsoft.com/office/officeart/2018/5/layout/IconCircleLabelList"/>
    <dgm:cxn modelId="{7BD0A654-1A26-43B0-8672-80217E52F6A5}" type="presOf" srcId="{BA5F15D7-80FA-413F-9762-03A4DF021C9E}" destId="{D8436486-EF85-47B9-86FD-F2D008C5CC60}" srcOrd="0" destOrd="0" presId="urn:microsoft.com/office/officeart/2018/5/layout/IconCircleLabelList"/>
    <dgm:cxn modelId="{E30E2280-6BFF-49E6-9477-3DAA8B84F714}" type="presOf" srcId="{7DD3E760-F850-4EB2-A0AD-D95319BF078C}" destId="{C8A19B38-8D8F-498F-BF86-A4EDFBB81125}" srcOrd="0" destOrd="0" presId="urn:microsoft.com/office/officeart/2018/5/layout/IconCircleLabelList"/>
    <dgm:cxn modelId="{2AECB78E-F005-4335-A489-402D3D090BDB}" srcId="{C8B83E15-B750-4C44-8345-2034192D7A27}" destId="{2D5A028D-C1DF-4116-B94F-45EFCBC70458}" srcOrd="4" destOrd="0" parTransId="{EC89AE97-11CD-40A8-B7B3-30A38E61C179}" sibTransId="{49600BA1-F8B6-4B04-B92E-723E4B0B6504}"/>
    <dgm:cxn modelId="{00224E9D-CB99-4B56-A7CB-E1DDBFFC7620}" srcId="{C8B83E15-B750-4C44-8345-2034192D7A27}" destId="{15217003-7EAF-4E65-AE32-CD5C3C7FD427}" srcOrd="2" destOrd="0" parTransId="{6922E4BE-B267-4065-8F49-937EA157A267}" sibTransId="{EA754145-B8F1-4E24-B21B-D37E42222E45}"/>
    <dgm:cxn modelId="{1B4CADB8-3F2A-4186-844B-C03148076671}" srcId="{C8B83E15-B750-4C44-8345-2034192D7A27}" destId="{BA5F15D7-80FA-413F-9762-03A4DF021C9E}" srcOrd="3" destOrd="0" parTransId="{C45D4E86-FCD4-45A8-9693-88938BCEF685}" sibTransId="{8C8BB511-26BE-4499-B09A-19FCAD151539}"/>
    <dgm:cxn modelId="{F92B54E5-D88C-4980-A364-771104A279A0}" type="presOf" srcId="{7571CC85-AA43-4264-9E62-185CEE78477F}" destId="{46A2DDEE-1ECD-40ED-B66D-F83FD1FF0116}" srcOrd="0" destOrd="0" presId="urn:microsoft.com/office/officeart/2018/5/layout/IconCircleLabelList"/>
    <dgm:cxn modelId="{BDB7A28F-9B71-4A72-BA38-C1EDECEEC800}" type="presParOf" srcId="{06C7B684-E9A2-4E00-B861-05681FC44355}" destId="{43E8DF53-FCE5-4931-B04C-5F398F76D834}" srcOrd="0" destOrd="0" presId="urn:microsoft.com/office/officeart/2018/5/layout/IconCircleLabelList"/>
    <dgm:cxn modelId="{49BEEAD0-06C4-4169-B1A9-513AA6A0C309}" type="presParOf" srcId="{43E8DF53-FCE5-4931-B04C-5F398F76D834}" destId="{F246F754-07C4-49F5-96F2-D2CFFE2D3429}" srcOrd="0" destOrd="0" presId="urn:microsoft.com/office/officeart/2018/5/layout/IconCircleLabelList"/>
    <dgm:cxn modelId="{1E20D51C-1D77-4692-92FB-51B135767E09}" type="presParOf" srcId="{43E8DF53-FCE5-4931-B04C-5F398F76D834}" destId="{3614A9B8-0607-4F8D-9F45-D8FC7074EDE8}" srcOrd="1" destOrd="0" presId="urn:microsoft.com/office/officeart/2018/5/layout/IconCircleLabelList"/>
    <dgm:cxn modelId="{A77E9E1A-F99A-4ECB-BC71-A2B9AB5C1672}" type="presParOf" srcId="{43E8DF53-FCE5-4931-B04C-5F398F76D834}" destId="{97B95DC0-4BF3-459E-98D4-CB6691F54F70}" srcOrd="2" destOrd="0" presId="urn:microsoft.com/office/officeart/2018/5/layout/IconCircleLabelList"/>
    <dgm:cxn modelId="{A5C566E4-3164-4272-8E5D-88DA30E94C3B}" type="presParOf" srcId="{43E8DF53-FCE5-4931-B04C-5F398F76D834}" destId="{C8A19B38-8D8F-498F-BF86-A4EDFBB81125}" srcOrd="3" destOrd="0" presId="urn:microsoft.com/office/officeart/2018/5/layout/IconCircleLabelList"/>
    <dgm:cxn modelId="{765294F8-394E-4C17-8974-92390119AFCE}" type="presParOf" srcId="{06C7B684-E9A2-4E00-B861-05681FC44355}" destId="{C7ADF4C3-E1DE-4B4C-8643-FE1DEB85DDEC}" srcOrd="1" destOrd="0" presId="urn:microsoft.com/office/officeart/2018/5/layout/IconCircleLabelList"/>
    <dgm:cxn modelId="{1C1C6CFF-4819-45DA-89D3-EA487FFF8B82}" type="presParOf" srcId="{06C7B684-E9A2-4E00-B861-05681FC44355}" destId="{9FFDF544-850C-42B4-AB5D-22EC3252D39D}" srcOrd="2" destOrd="0" presId="urn:microsoft.com/office/officeart/2018/5/layout/IconCircleLabelList"/>
    <dgm:cxn modelId="{13944D39-F674-4A76-AE9F-8E771D22C601}" type="presParOf" srcId="{9FFDF544-850C-42B4-AB5D-22EC3252D39D}" destId="{EF34E212-0271-465F-96C3-7C7F046CA899}" srcOrd="0" destOrd="0" presId="urn:microsoft.com/office/officeart/2018/5/layout/IconCircleLabelList"/>
    <dgm:cxn modelId="{36C193E6-5798-4123-8BB1-90B28EBED838}" type="presParOf" srcId="{9FFDF544-850C-42B4-AB5D-22EC3252D39D}" destId="{1AC69CDE-B54F-4732-A354-18421260ADE5}" srcOrd="1" destOrd="0" presId="urn:microsoft.com/office/officeart/2018/5/layout/IconCircleLabelList"/>
    <dgm:cxn modelId="{3480AB12-88B9-45F1-8D85-FA59ECB3C8EC}" type="presParOf" srcId="{9FFDF544-850C-42B4-AB5D-22EC3252D39D}" destId="{FCB249CB-F9E0-4282-8C5E-885DA1471A68}" srcOrd="2" destOrd="0" presId="urn:microsoft.com/office/officeart/2018/5/layout/IconCircleLabelList"/>
    <dgm:cxn modelId="{F057F16A-B112-4ECE-924F-385C44029BEB}" type="presParOf" srcId="{9FFDF544-850C-42B4-AB5D-22EC3252D39D}" destId="{46A2DDEE-1ECD-40ED-B66D-F83FD1FF0116}" srcOrd="3" destOrd="0" presId="urn:microsoft.com/office/officeart/2018/5/layout/IconCircleLabelList"/>
    <dgm:cxn modelId="{A42660B0-D642-41A1-9184-4CD3154AEC9D}" type="presParOf" srcId="{06C7B684-E9A2-4E00-B861-05681FC44355}" destId="{AFC375D0-679C-40F4-92A9-FC72208BF130}" srcOrd="3" destOrd="0" presId="urn:microsoft.com/office/officeart/2018/5/layout/IconCircleLabelList"/>
    <dgm:cxn modelId="{EEE0DE81-6154-4FD1-8307-19CB7021B2A6}" type="presParOf" srcId="{06C7B684-E9A2-4E00-B861-05681FC44355}" destId="{9EA9CDC7-BB25-46D7-AACF-5BFAE81AB99E}" srcOrd="4" destOrd="0" presId="urn:microsoft.com/office/officeart/2018/5/layout/IconCircleLabelList"/>
    <dgm:cxn modelId="{F5512F3B-455E-416E-91C4-226FFCF711B6}" type="presParOf" srcId="{9EA9CDC7-BB25-46D7-AACF-5BFAE81AB99E}" destId="{8393698F-047F-43A1-9195-4624A652CB89}" srcOrd="0" destOrd="0" presId="urn:microsoft.com/office/officeart/2018/5/layout/IconCircleLabelList"/>
    <dgm:cxn modelId="{0241FDF6-80DB-4EE2-899D-4375D57DE724}" type="presParOf" srcId="{9EA9CDC7-BB25-46D7-AACF-5BFAE81AB99E}" destId="{F2F0AF56-681A-4AFB-A28B-E3ECE5D1F5A7}" srcOrd="1" destOrd="0" presId="urn:microsoft.com/office/officeart/2018/5/layout/IconCircleLabelList"/>
    <dgm:cxn modelId="{AE869AC1-0628-4A03-A2AE-2D0BE1025CDD}" type="presParOf" srcId="{9EA9CDC7-BB25-46D7-AACF-5BFAE81AB99E}" destId="{FD588ECE-21CC-4659-9A84-FA1F513B9D0A}" srcOrd="2" destOrd="0" presId="urn:microsoft.com/office/officeart/2018/5/layout/IconCircleLabelList"/>
    <dgm:cxn modelId="{B39A7185-2344-48B7-9C06-610A8AD2BBC9}" type="presParOf" srcId="{9EA9CDC7-BB25-46D7-AACF-5BFAE81AB99E}" destId="{5AAC4A19-1688-4C0E-B295-B92D23288C33}" srcOrd="3" destOrd="0" presId="urn:microsoft.com/office/officeart/2018/5/layout/IconCircleLabelList"/>
    <dgm:cxn modelId="{C2C87ED7-B18C-4A61-A017-79C1040788AE}" type="presParOf" srcId="{06C7B684-E9A2-4E00-B861-05681FC44355}" destId="{D95A9809-93EF-4E13-AD68-CEF2BD10CCD9}" srcOrd="5" destOrd="0" presId="urn:microsoft.com/office/officeart/2018/5/layout/IconCircleLabelList"/>
    <dgm:cxn modelId="{95EE459D-C4A8-46CF-9070-FC55ACEFB899}" type="presParOf" srcId="{06C7B684-E9A2-4E00-B861-05681FC44355}" destId="{48526EE9-D389-47E1-A450-33159035F43B}" srcOrd="6" destOrd="0" presId="urn:microsoft.com/office/officeart/2018/5/layout/IconCircleLabelList"/>
    <dgm:cxn modelId="{2955FF18-C7EB-4B47-A5A5-5EC81DFB6C09}" type="presParOf" srcId="{48526EE9-D389-47E1-A450-33159035F43B}" destId="{26173482-DB2B-45A2-B0B3-6532B3792751}" srcOrd="0" destOrd="0" presId="urn:microsoft.com/office/officeart/2018/5/layout/IconCircleLabelList"/>
    <dgm:cxn modelId="{9F2DEE24-9FED-428B-951A-CE6072E65CA3}" type="presParOf" srcId="{48526EE9-D389-47E1-A450-33159035F43B}" destId="{B7BAC92F-F1DD-414F-8DA9-68F15727EF2C}" srcOrd="1" destOrd="0" presId="urn:microsoft.com/office/officeart/2018/5/layout/IconCircleLabelList"/>
    <dgm:cxn modelId="{25563ABA-6120-4041-9E13-6D95BE8409E4}" type="presParOf" srcId="{48526EE9-D389-47E1-A450-33159035F43B}" destId="{E2357BBE-BC8E-4043-A5EC-F02EEEB45F20}" srcOrd="2" destOrd="0" presId="urn:microsoft.com/office/officeart/2018/5/layout/IconCircleLabelList"/>
    <dgm:cxn modelId="{F8D88CAE-865C-4670-8119-A3D74EFFAE01}" type="presParOf" srcId="{48526EE9-D389-47E1-A450-33159035F43B}" destId="{D8436486-EF85-47B9-86FD-F2D008C5CC60}" srcOrd="3" destOrd="0" presId="urn:microsoft.com/office/officeart/2018/5/layout/IconCircleLabelList"/>
    <dgm:cxn modelId="{1D48BBEE-3BE7-4D96-B2C7-76DA00AD1FF6}" type="presParOf" srcId="{06C7B684-E9A2-4E00-B861-05681FC44355}" destId="{BB724E9F-5F95-4BA6-82F4-183E0DF835BC}" srcOrd="7" destOrd="0" presId="urn:microsoft.com/office/officeart/2018/5/layout/IconCircleLabelList"/>
    <dgm:cxn modelId="{25774DA8-CF27-4C41-860F-F3419B83E154}" type="presParOf" srcId="{06C7B684-E9A2-4E00-B861-05681FC44355}" destId="{81EA1763-4F47-410E-B35D-3127CD43A281}" srcOrd="8" destOrd="0" presId="urn:microsoft.com/office/officeart/2018/5/layout/IconCircleLabelList"/>
    <dgm:cxn modelId="{EBC84EC3-1DDB-421C-A2B3-59EBAC79B9EC}" type="presParOf" srcId="{81EA1763-4F47-410E-B35D-3127CD43A281}" destId="{7E0464FB-0E04-4BEB-A910-EE4680462A77}" srcOrd="0" destOrd="0" presId="urn:microsoft.com/office/officeart/2018/5/layout/IconCircleLabelList"/>
    <dgm:cxn modelId="{01269971-B5BE-43FF-BDD4-2445376ACE5A}" type="presParOf" srcId="{81EA1763-4F47-410E-B35D-3127CD43A281}" destId="{7C5E5712-D5D3-4EE5-B184-568157F61CF4}" srcOrd="1" destOrd="0" presId="urn:microsoft.com/office/officeart/2018/5/layout/IconCircleLabelList"/>
    <dgm:cxn modelId="{B7DB5E0F-A8E9-4366-A9B0-5861C477EEAD}" type="presParOf" srcId="{81EA1763-4F47-410E-B35D-3127CD43A281}" destId="{79EC1865-8177-4819-A76E-8DD84C539698}" srcOrd="2" destOrd="0" presId="urn:microsoft.com/office/officeart/2018/5/layout/IconCircleLabelList"/>
    <dgm:cxn modelId="{3D765997-786A-4F59-9C4A-2521506A51A8}" type="presParOf" srcId="{81EA1763-4F47-410E-B35D-3127CD43A281}" destId="{283CAD58-4B2B-42CE-B32D-418152EE2E5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75DBB-9204-4B69-B110-878D984066C5}">
      <dsp:nvSpPr>
        <dsp:cNvPr id="0" name=""/>
        <dsp:cNvSpPr/>
      </dsp:nvSpPr>
      <dsp:spPr>
        <a:xfrm>
          <a:off x="8273" y="590860"/>
          <a:ext cx="3373779" cy="101213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604" tIns="266604" rIns="266604" bIns="266604" numCol="1" spcCol="1270" anchor="ctr" anchorCtr="0">
          <a:noAutofit/>
        </a:bodyPr>
        <a:lstStyle/>
        <a:p>
          <a:pPr marL="0" lvl="0" indent="0" algn="ctr" defTabSz="755650">
            <a:lnSpc>
              <a:spcPct val="90000"/>
            </a:lnSpc>
            <a:spcBef>
              <a:spcPct val="0"/>
            </a:spcBef>
            <a:spcAft>
              <a:spcPct val="35000"/>
            </a:spcAft>
            <a:buNone/>
          </a:pPr>
          <a:r>
            <a:rPr lang="en-US" sz="1700" b="1" kern="1200"/>
            <a:t>Brand Perception</a:t>
          </a:r>
          <a:endParaRPr lang="en-US" sz="1700" kern="1200"/>
        </a:p>
      </dsp:txBody>
      <dsp:txXfrm>
        <a:off x="8273" y="590860"/>
        <a:ext cx="3373779" cy="1012133"/>
      </dsp:txXfrm>
    </dsp:sp>
    <dsp:sp modelId="{943D5642-6965-427A-8196-F02C65403C3A}">
      <dsp:nvSpPr>
        <dsp:cNvPr id="0" name=""/>
        <dsp:cNvSpPr/>
      </dsp:nvSpPr>
      <dsp:spPr>
        <a:xfrm>
          <a:off x="8273" y="1602994"/>
          <a:ext cx="3373779" cy="1520895"/>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3254" tIns="333254" rIns="333254" bIns="333254" numCol="1" spcCol="1270" anchor="t" anchorCtr="0">
          <a:noAutofit/>
        </a:bodyPr>
        <a:lstStyle/>
        <a:p>
          <a:pPr marL="0" lvl="0" indent="0" algn="l" defTabSz="622300">
            <a:lnSpc>
              <a:spcPct val="90000"/>
            </a:lnSpc>
            <a:spcBef>
              <a:spcPct val="0"/>
            </a:spcBef>
            <a:spcAft>
              <a:spcPct val="35000"/>
            </a:spcAft>
            <a:buNone/>
          </a:pPr>
          <a:r>
            <a:rPr lang="en-US" sz="1400" kern="1200" dirty="0"/>
            <a:t>Understand public opinion about brands and products.</a:t>
          </a:r>
        </a:p>
        <a:p>
          <a:pPr marL="0" lvl="0" indent="0" algn="l" defTabSz="622300">
            <a:lnSpc>
              <a:spcPct val="90000"/>
            </a:lnSpc>
            <a:spcBef>
              <a:spcPct val="0"/>
            </a:spcBef>
            <a:spcAft>
              <a:spcPct val="35000"/>
            </a:spcAft>
            <a:buNone/>
          </a:pPr>
          <a:r>
            <a:rPr lang="en-US" sz="1400" kern="1200" dirty="0"/>
            <a:t>Monitor sentiment for brand management.</a:t>
          </a:r>
        </a:p>
      </dsp:txBody>
      <dsp:txXfrm>
        <a:off x="8273" y="1602994"/>
        <a:ext cx="3373779" cy="1520895"/>
      </dsp:txXfrm>
    </dsp:sp>
    <dsp:sp modelId="{29193971-75BD-43BE-8205-6A52C96837D2}">
      <dsp:nvSpPr>
        <dsp:cNvPr id="0" name=""/>
        <dsp:cNvSpPr/>
      </dsp:nvSpPr>
      <dsp:spPr>
        <a:xfrm>
          <a:off x="3489947" y="590860"/>
          <a:ext cx="3373779" cy="101213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604" tIns="266604" rIns="266604" bIns="266604" numCol="1" spcCol="1270" anchor="ctr" anchorCtr="0">
          <a:noAutofit/>
        </a:bodyPr>
        <a:lstStyle/>
        <a:p>
          <a:pPr marL="0" lvl="0" indent="0" algn="ctr" defTabSz="755650">
            <a:lnSpc>
              <a:spcPct val="90000"/>
            </a:lnSpc>
            <a:spcBef>
              <a:spcPct val="0"/>
            </a:spcBef>
            <a:spcAft>
              <a:spcPct val="35000"/>
            </a:spcAft>
            <a:buNone/>
          </a:pPr>
          <a:r>
            <a:rPr lang="en-US" sz="1700" b="1" kern="1200"/>
            <a:t>Political Analysis</a:t>
          </a:r>
          <a:endParaRPr lang="en-US" sz="1700" kern="1200"/>
        </a:p>
      </dsp:txBody>
      <dsp:txXfrm>
        <a:off x="3489947" y="590860"/>
        <a:ext cx="3373779" cy="1012133"/>
      </dsp:txXfrm>
    </dsp:sp>
    <dsp:sp modelId="{17EA01A3-CE33-45C5-B6B3-C039562196D7}">
      <dsp:nvSpPr>
        <dsp:cNvPr id="0" name=""/>
        <dsp:cNvSpPr/>
      </dsp:nvSpPr>
      <dsp:spPr>
        <a:xfrm>
          <a:off x="3489947" y="1602994"/>
          <a:ext cx="3373779" cy="1520895"/>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3254" tIns="333254" rIns="333254" bIns="333254" numCol="1" spcCol="1270" anchor="t" anchorCtr="0">
          <a:noAutofit/>
        </a:bodyPr>
        <a:lstStyle/>
        <a:p>
          <a:pPr marL="0" lvl="0" indent="0" algn="l" defTabSz="622300">
            <a:lnSpc>
              <a:spcPct val="90000"/>
            </a:lnSpc>
            <a:spcBef>
              <a:spcPct val="0"/>
            </a:spcBef>
            <a:spcAft>
              <a:spcPct val="35000"/>
            </a:spcAft>
            <a:buNone/>
          </a:pPr>
          <a:r>
            <a:rPr lang="en-US" sz="1400" kern="1200" dirty="0"/>
            <a:t>Analyze public sentiment towards political candidates.</a:t>
          </a:r>
        </a:p>
        <a:p>
          <a:pPr marL="0" lvl="0" indent="0" algn="l" defTabSz="622300">
            <a:lnSpc>
              <a:spcPct val="90000"/>
            </a:lnSpc>
            <a:spcBef>
              <a:spcPct val="0"/>
            </a:spcBef>
            <a:spcAft>
              <a:spcPct val="35000"/>
            </a:spcAft>
            <a:buNone/>
          </a:pPr>
          <a:r>
            <a:rPr lang="en-US" sz="1400" kern="1200" dirty="0"/>
            <a:t>Gauge reactions to policies and events.</a:t>
          </a:r>
        </a:p>
      </dsp:txBody>
      <dsp:txXfrm>
        <a:off x="3489947" y="1602994"/>
        <a:ext cx="3373779" cy="1520895"/>
      </dsp:txXfrm>
    </dsp:sp>
    <dsp:sp modelId="{A37E93D0-A80D-4850-9DC2-A0D3CC53EA16}">
      <dsp:nvSpPr>
        <dsp:cNvPr id="0" name=""/>
        <dsp:cNvSpPr/>
      </dsp:nvSpPr>
      <dsp:spPr>
        <a:xfrm>
          <a:off x="6971621" y="590860"/>
          <a:ext cx="3373779" cy="101213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604" tIns="266604" rIns="266604" bIns="266604" numCol="1" spcCol="1270" anchor="ctr" anchorCtr="0">
          <a:noAutofit/>
        </a:bodyPr>
        <a:lstStyle/>
        <a:p>
          <a:pPr marL="0" lvl="0" indent="0" algn="ctr" defTabSz="755650">
            <a:lnSpc>
              <a:spcPct val="90000"/>
            </a:lnSpc>
            <a:spcBef>
              <a:spcPct val="0"/>
            </a:spcBef>
            <a:spcAft>
              <a:spcPct val="35000"/>
            </a:spcAft>
            <a:buNone/>
          </a:pPr>
          <a:r>
            <a:rPr lang="en-US" sz="1700" b="1" kern="1200"/>
            <a:t>Real-time Event Monitoring</a:t>
          </a:r>
          <a:endParaRPr lang="en-US" sz="1700" kern="1200"/>
        </a:p>
      </dsp:txBody>
      <dsp:txXfrm>
        <a:off x="6971621" y="590860"/>
        <a:ext cx="3373779" cy="1012133"/>
      </dsp:txXfrm>
    </dsp:sp>
    <dsp:sp modelId="{14B58C7A-6183-43F0-8AD9-A2F9BF3C5605}">
      <dsp:nvSpPr>
        <dsp:cNvPr id="0" name=""/>
        <dsp:cNvSpPr/>
      </dsp:nvSpPr>
      <dsp:spPr>
        <a:xfrm>
          <a:off x="6971621" y="1602994"/>
          <a:ext cx="3373779" cy="1520895"/>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3254" tIns="333254" rIns="333254" bIns="333254" numCol="1" spcCol="1270" anchor="t" anchorCtr="0">
          <a:noAutofit/>
        </a:bodyPr>
        <a:lstStyle/>
        <a:p>
          <a:pPr marL="0" lvl="0" indent="0" algn="l" defTabSz="622300">
            <a:lnSpc>
              <a:spcPct val="90000"/>
            </a:lnSpc>
            <a:spcBef>
              <a:spcPct val="0"/>
            </a:spcBef>
            <a:spcAft>
              <a:spcPct val="35000"/>
            </a:spcAft>
            <a:buNone/>
          </a:pPr>
          <a:r>
            <a:rPr lang="en-US" sz="1400" kern="1200" dirty="0"/>
            <a:t>Track sentiment during live events and trending topics.</a:t>
          </a:r>
        </a:p>
        <a:p>
          <a:pPr marL="0" lvl="0" indent="0" algn="l" defTabSz="622300">
            <a:lnSpc>
              <a:spcPct val="90000"/>
            </a:lnSpc>
            <a:spcBef>
              <a:spcPct val="0"/>
            </a:spcBef>
            <a:spcAft>
              <a:spcPct val="35000"/>
            </a:spcAft>
            <a:buNone/>
          </a:pPr>
          <a:r>
            <a:rPr lang="en-US" sz="1400" kern="1200" dirty="0"/>
            <a:t>Instant feedback on social sentiment.</a:t>
          </a:r>
        </a:p>
      </dsp:txBody>
      <dsp:txXfrm>
        <a:off x="6971621" y="1602994"/>
        <a:ext cx="3373779" cy="1520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F3450-B750-4B9D-8AC4-91DC60F4C79E}">
      <dsp:nvSpPr>
        <dsp:cNvPr id="0" name=""/>
        <dsp:cNvSpPr/>
      </dsp:nvSpPr>
      <dsp:spPr>
        <a:xfrm>
          <a:off x="1047698" y="525772"/>
          <a:ext cx="2024437" cy="20244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0FC86-F4FB-47B9-ABEF-A49735C931D4}">
      <dsp:nvSpPr>
        <dsp:cNvPr id="0" name=""/>
        <dsp:cNvSpPr/>
      </dsp:nvSpPr>
      <dsp:spPr>
        <a:xfrm>
          <a:off x="1479136" y="957210"/>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2C5888-E72C-4A1E-9A6B-CF0280D8FF6D}">
      <dsp:nvSpPr>
        <dsp:cNvPr id="0" name=""/>
        <dsp:cNvSpPr/>
      </dsp:nvSpPr>
      <dsp:spPr>
        <a:xfrm>
          <a:off x="5362" y="3015220"/>
          <a:ext cx="4082560" cy="813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90000"/>
            </a:lnSpc>
            <a:spcBef>
              <a:spcPct val="0"/>
            </a:spcBef>
            <a:spcAft>
              <a:spcPct val="35000"/>
            </a:spcAft>
            <a:buFont typeface="+mj-lt"/>
            <a:buNone/>
          </a:pPr>
          <a:r>
            <a:rPr lang="en-US" sz="1800" kern="1200" dirty="0">
              <a:latin typeface="+mj-lt"/>
            </a:rPr>
            <a:t>The sentiment expressed in tweets can be accurately classified as positive, negative, or neutral.</a:t>
          </a:r>
        </a:p>
      </dsp:txBody>
      <dsp:txXfrm>
        <a:off x="5362" y="3015220"/>
        <a:ext cx="4082560" cy="813987"/>
      </dsp:txXfrm>
    </dsp:sp>
    <dsp:sp modelId="{2352E5E4-9B11-4411-9572-AE52D30B433A}">
      <dsp:nvSpPr>
        <dsp:cNvPr id="0" name=""/>
        <dsp:cNvSpPr/>
      </dsp:nvSpPr>
      <dsp:spPr>
        <a:xfrm>
          <a:off x="6496289" y="525892"/>
          <a:ext cx="2024437" cy="20244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6922B-DF25-45B1-B5DD-EDF3D0717727}">
      <dsp:nvSpPr>
        <dsp:cNvPr id="0" name=""/>
        <dsp:cNvSpPr/>
      </dsp:nvSpPr>
      <dsp:spPr>
        <a:xfrm>
          <a:off x="6927727" y="957330"/>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24A670-81B1-455C-B2FB-6C3E54F60448}">
      <dsp:nvSpPr>
        <dsp:cNvPr id="0" name=""/>
        <dsp:cNvSpPr/>
      </dsp:nvSpPr>
      <dsp:spPr>
        <a:xfrm>
          <a:off x="4681978" y="3005948"/>
          <a:ext cx="5653059" cy="813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90000"/>
            </a:lnSpc>
            <a:spcBef>
              <a:spcPct val="0"/>
            </a:spcBef>
            <a:spcAft>
              <a:spcPct val="35000"/>
            </a:spcAft>
            <a:buFont typeface="+mj-lt"/>
            <a:buNone/>
          </a:pPr>
          <a:r>
            <a:rPr lang="en-US" sz="1800" kern="1200" dirty="0">
              <a:latin typeface="+mj-lt"/>
            </a:rPr>
            <a:t>Twitter users' expressed sentiments align with their true sentiments and reflect real-world consumer behavior or market trends.</a:t>
          </a:r>
        </a:p>
        <a:p>
          <a:pPr marL="0" lvl="0" indent="0" algn="just" defTabSz="800100">
            <a:lnSpc>
              <a:spcPct val="90000"/>
            </a:lnSpc>
            <a:spcBef>
              <a:spcPct val="0"/>
            </a:spcBef>
            <a:spcAft>
              <a:spcPct val="35000"/>
            </a:spcAft>
            <a:buFont typeface="+mj-lt"/>
            <a:buNone/>
          </a:pPr>
          <a:endParaRPr lang="en-US" sz="1800" kern="1200" dirty="0">
            <a:latin typeface="+mj-lt"/>
          </a:endParaRPr>
        </a:p>
        <a:p>
          <a:pPr marL="0" lvl="0" indent="0" algn="just" defTabSz="800100">
            <a:lnSpc>
              <a:spcPct val="90000"/>
            </a:lnSpc>
            <a:spcBef>
              <a:spcPct val="0"/>
            </a:spcBef>
            <a:spcAft>
              <a:spcPct val="35000"/>
            </a:spcAft>
            <a:buFont typeface="+mj-lt"/>
            <a:buNone/>
          </a:pPr>
          <a:endParaRPr lang="en-US" sz="1800" kern="1200" dirty="0">
            <a:latin typeface="+mj-lt"/>
          </a:endParaRPr>
        </a:p>
      </dsp:txBody>
      <dsp:txXfrm>
        <a:off x="4681978" y="3005948"/>
        <a:ext cx="5653059" cy="813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6F754-07C4-49F5-96F2-D2CFFE2D3429}">
      <dsp:nvSpPr>
        <dsp:cNvPr id="0" name=""/>
        <dsp:cNvSpPr/>
      </dsp:nvSpPr>
      <dsp:spPr>
        <a:xfrm>
          <a:off x="397837" y="77737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4A9B8-0607-4F8D-9F45-D8FC7074EDE8}">
      <dsp:nvSpPr>
        <dsp:cNvPr id="0" name=""/>
        <dsp:cNvSpPr/>
      </dsp:nvSpPr>
      <dsp:spPr>
        <a:xfrm>
          <a:off x="631837" y="101137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A19B38-8D8F-498F-BF86-A4EDFBB81125}">
      <dsp:nvSpPr>
        <dsp:cNvPr id="0" name=""/>
        <dsp:cNvSpPr/>
      </dsp:nvSpPr>
      <dsp:spPr>
        <a:xfrm>
          <a:off x="46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Logistic Regression</a:t>
          </a:r>
        </a:p>
      </dsp:txBody>
      <dsp:txXfrm>
        <a:off x="46837" y="2217375"/>
        <a:ext cx="1800000" cy="720000"/>
      </dsp:txXfrm>
    </dsp:sp>
    <dsp:sp modelId="{EF34E212-0271-465F-96C3-7C7F046CA899}">
      <dsp:nvSpPr>
        <dsp:cNvPr id="0" name=""/>
        <dsp:cNvSpPr/>
      </dsp:nvSpPr>
      <dsp:spPr>
        <a:xfrm>
          <a:off x="2512837" y="77737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C69CDE-B54F-4732-A354-18421260ADE5}">
      <dsp:nvSpPr>
        <dsp:cNvPr id="0" name=""/>
        <dsp:cNvSpPr/>
      </dsp:nvSpPr>
      <dsp:spPr>
        <a:xfrm>
          <a:off x="2746837" y="101137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A2DDEE-1ECD-40ED-B66D-F83FD1FF0116}">
      <dsp:nvSpPr>
        <dsp:cNvPr id="0" name=""/>
        <dsp:cNvSpPr/>
      </dsp:nvSpPr>
      <dsp:spPr>
        <a:xfrm>
          <a:off x="2161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Multinomial Naïve Bayes</a:t>
          </a:r>
        </a:p>
      </dsp:txBody>
      <dsp:txXfrm>
        <a:off x="2161837" y="2217375"/>
        <a:ext cx="1800000" cy="720000"/>
      </dsp:txXfrm>
    </dsp:sp>
    <dsp:sp modelId="{8393698F-047F-43A1-9195-4624A652CB89}">
      <dsp:nvSpPr>
        <dsp:cNvPr id="0" name=""/>
        <dsp:cNvSpPr/>
      </dsp:nvSpPr>
      <dsp:spPr>
        <a:xfrm>
          <a:off x="4627837" y="77737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0AF56-681A-4AFB-A28B-E3ECE5D1F5A7}">
      <dsp:nvSpPr>
        <dsp:cNvPr id="0" name=""/>
        <dsp:cNvSpPr/>
      </dsp:nvSpPr>
      <dsp:spPr>
        <a:xfrm>
          <a:off x="4861837" y="101137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AC4A19-1688-4C0E-B295-B92D23288C33}">
      <dsp:nvSpPr>
        <dsp:cNvPr id="0" name=""/>
        <dsp:cNvSpPr/>
      </dsp:nvSpPr>
      <dsp:spPr>
        <a:xfrm>
          <a:off x="4276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Linear SVC</a:t>
          </a:r>
        </a:p>
      </dsp:txBody>
      <dsp:txXfrm>
        <a:off x="4276837" y="2217375"/>
        <a:ext cx="1800000" cy="720000"/>
      </dsp:txXfrm>
    </dsp:sp>
    <dsp:sp modelId="{26173482-DB2B-45A2-B0B3-6532B3792751}">
      <dsp:nvSpPr>
        <dsp:cNvPr id="0" name=""/>
        <dsp:cNvSpPr/>
      </dsp:nvSpPr>
      <dsp:spPr>
        <a:xfrm>
          <a:off x="6742837" y="77737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AC92F-F1DD-414F-8DA9-68F15727EF2C}">
      <dsp:nvSpPr>
        <dsp:cNvPr id="0" name=""/>
        <dsp:cNvSpPr/>
      </dsp:nvSpPr>
      <dsp:spPr>
        <a:xfrm>
          <a:off x="6976837" y="101137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36486-EF85-47B9-86FD-F2D008C5CC60}">
      <dsp:nvSpPr>
        <dsp:cNvPr id="0" name=""/>
        <dsp:cNvSpPr/>
      </dsp:nvSpPr>
      <dsp:spPr>
        <a:xfrm>
          <a:off x="6391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Random Forest</a:t>
          </a:r>
        </a:p>
      </dsp:txBody>
      <dsp:txXfrm>
        <a:off x="6391837" y="2217375"/>
        <a:ext cx="1800000" cy="720000"/>
      </dsp:txXfrm>
    </dsp:sp>
    <dsp:sp modelId="{7E0464FB-0E04-4BEB-A910-EE4680462A77}">
      <dsp:nvSpPr>
        <dsp:cNvPr id="0" name=""/>
        <dsp:cNvSpPr/>
      </dsp:nvSpPr>
      <dsp:spPr>
        <a:xfrm>
          <a:off x="8857837" y="777374"/>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5E5712-D5D3-4EE5-B184-568157F61CF4}">
      <dsp:nvSpPr>
        <dsp:cNvPr id="0" name=""/>
        <dsp:cNvSpPr/>
      </dsp:nvSpPr>
      <dsp:spPr>
        <a:xfrm>
          <a:off x="9091837" y="101137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3CAD58-4B2B-42CE-B32D-418152EE2E5F}">
      <dsp:nvSpPr>
        <dsp:cNvPr id="0" name=""/>
        <dsp:cNvSpPr/>
      </dsp:nvSpPr>
      <dsp:spPr>
        <a:xfrm>
          <a:off x="8506837" y="221737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K – Nearest Neighbors</a:t>
          </a:r>
        </a:p>
      </dsp:txBody>
      <dsp:txXfrm>
        <a:off x="8506837" y="2217375"/>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85FBC-47F9-43BE-B8C8-FF8D85D912CE}" type="datetimeFigureOut">
              <a:rPr lang="en-US" smtClean="0"/>
              <a:t>8/19/2023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ADB14-C199-4C86-9E5C-B951CB6B6DE0}" type="slidenum">
              <a:rPr lang="en-US" smtClean="0"/>
              <a:t>‹#›</a:t>
            </a:fld>
            <a:endParaRPr lang="en-US"/>
          </a:p>
        </p:txBody>
      </p:sp>
    </p:spTree>
    <p:extLst>
      <p:ext uri="{BB962C8B-B14F-4D97-AF65-F5344CB8AC3E}">
        <p14:creationId xmlns:p14="http://schemas.microsoft.com/office/powerpoint/2010/main" val="33231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4ADB14-C199-4C86-9E5C-B951CB6B6DE0}" type="slidenum">
              <a:rPr lang="en-US" smtClean="0"/>
              <a:t>2</a:t>
            </a:fld>
            <a:endParaRPr lang="en-US"/>
          </a:p>
        </p:txBody>
      </p:sp>
    </p:spTree>
    <p:extLst>
      <p:ext uri="{BB962C8B-B14F-4D97-AF65-F5344CB8AC3E}">
        <p14:creationId xmlns:p14="http://schemas.microsoft.com/office/powerpoint/2010/main" val="71125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00000"/>
              </a:lnSpc>
              <a:buFont typeface="Arial" panose="020B0604020202020204" pitchFamily="34" charset="0"/>
              <a:buChar char="•"/>
            </a:pPr>
            <a:r>
              <a:rPr lang="en-US" sz="1200" dirty="0"/>
              <a:t>Sentiment refers to the emotional tone or attitude expressed in a piece of text, speech, or other forms of communication. </a:t>
            </a:r>
          </a:p>
          <a:p>
            <a:pPr marL="285750" indent="-285750" algn="just">
              <a:lnSpc>
                <a:spcPct val="100000"/>
              </a:lnSpc>
              <a:buFont typeface="Arial" panose="020B0604020202020204" pitchFamily="34" charset="0"/>
              <a:buChar char="•"/>
            </a:pPr>
            <a:r>
              <a:rPr lang="en-US" sz="1200" dirty="0"/>
              <a:t>It reflects the underlying feelings, opinions, or attitudes of the speaker or writer towards a particular topic, subject, or situation.</a:t>
            </a:r>
          </a:p>
          <a:p>
            <a:pPr algn="just"/>
            <a:endParaRPr lang="en-US" dirty="0"/>
          </a:p>
          <a:p>
            <a:endParaRPr lang="en-US" dirty="0"/>
          </a:p>
        </p:txBody>
      </p:sp>
      <p:sp>
        <p:nvSpPr>
          <p:cNvPr id="4" name="Slide Number Placeholder 3"/>
          <p:cNvSpPr>
            <a:spLocks noGrp="1"/>
          </p:cNvSpPr>
          <p:nvPr>
            <p:ph type="sldNum" sz="quarter" idx="5"/>
          </p:nvPr>
        </p:nvSpPr>
        <p:spPr/>
        <p:txBody>
          <a:bodyPr/>
          <a:lstStyle/>
          <a:p>
            <a:fld id="{DA4ADB14-C199-4C86-9E5C-B951CB6B6DE0}" type="slidenum">
              <a:rPr lang="en-US" smtClean="0"/>
              <a:t>4</a:t>
            </a:fld>
            <a:endParaRPr lang="en-US"/>
          </a:p>
        </p:txBody>
      </p:sp>
    </p:spTree>
    <p:extLst>
      <p:ext uri="{BB962C8B-B14F-4D97-AF65-F5344CB8AC3E}">
        <p14:creationId xmlns:p14="http://schemas.microsoft.com/office/powerpoint/2010/main" val="3081589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4ADB14-C199-4C86-9E5C-B951CB6B6DE0}" type="slidenum">
              <a:rPr lang="en-US" smtClean="0"/>
              <a:t>16</a:t>
            </a:fld>
            <a:endParaRPr lang="en-US"/>
          </a:p>
        </p:txBody>
      </p:sp>
    </p:spTree>
    <p:extLst>
      <p:ext uri="{BB962C8B-B14F-4D97-AF65-F5344CB8AC3E}">
        <p14:creationId xmlns:p14="http://schemas.microsoft.com/office/powerpoint/2010/main" val="332452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qualtrics.com/experience-management/research/sentiment-analysis/" TargetMode="External"/><Relationship Id="rId2" Type="http://schemas.openxmlformats.org/officeDocument/2006/relationships/hyperlink" Target="https://towardsdatascience.com/sentiment-analysis-concept-analysis-and-applications-6c94d6f58c17" TargetMode="External"/><Relationship Id="rId1" Type="http://schemas.openxmlformats.org/officeDocument/2006/relationships/slideLayout" Target="../slideLayouts/slideLayout2.xml"/><Relationship Id="rId5" Type="http://schemas.openxmlformats.org/officeDocument/2006/relationships/hyperlink" Target="https://www.unb.ca/cic/datasets/truthseeker-2023.html" TargetMode="External"/><Relationship Id="rId4" Type="http://schemas.openxmlformats.org/officeDocument/2006/relationships/hyperlink" Target="https://blog.hootsuite.com/social-media-sentiment-analysis-tool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6"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36296" y="2893512"/>
            <a:ext cx="9507254" cy="1264564"/>
          </a:xfrm>
        </p:spPr>
        <p:txBody>
          <a:bodyPr>
            <a:normAutofit/>
          </a:bodyPr>
          <a:lstStyle/>
          <a:p>
            <a:pPr algn="l"/>
            <a:r>
              <a:rPr lang="en-US" sz="4400" dirty="0"/>
              <a:t>SENTIMENT ANALYSIS ON TWITTER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484964" y="4383662"/>
            <a:ext cx="9209917" cy="1052422"/>
          </a:xfrm>
        </p:spPr>
        <p:txBody>
          <a:bodyPr>
            <a:normAutofit/>
          </a:bodyPr>
          <a:lstStyle/>
          <a:p>
            <a:pPr>
              <a:lnSpc>
                <a:spcPct val="100000"/>
              </a:lnSpc>
            </a:pPr>
            <a:r>
              <a:rPr lang="en-US" sz="2000" dirty="0">
                <a:solidFill>
                  <a:srgbClr val="FC5A2A"/>
                </a:solidFill>
              </a:rPr>
              <a:t>Presenters :   Sudish Basnet,   Omprakash Bista</a:t>
            </a:r>
          </a:p>
        </p:txBody>
      </p:sp>
      <p:pic>
        <p:nvPicPr>
          <p:cNvPr id="10" name="Picture 9" descr="A gauge with different faces&#10;&#10;Description automatically generated">
            <a:extLst>
              <a:ext uri="{FF2B5EF4-FFF2-40B4-BE49-F238E27FC236}">
                <a16:creationId xmlns:a16="http://schemas.microsoft.com/office/drawing/2014/main" id="{259BABD4-5FAB-9C2B-D6B6-8A2115B200FA}"/>
              </a:ext>
            </a:extLst>
          </p:cNvPr>
          <p:cNvPicPr>
            <a:picLocks noChangeAspect="1"/>
          </p:cNvPicPr>
          <p:nvPr/>
        </p:nvPicPr>
        <p:blipFill>
          <a:blip r:embed="rId3"/>
          <a:stretch>
            <a:fillRect/>
          </a:stretch>
        </p:blipFill>
        <p:spPr>
          <a:xfrm>
            <a:off x="3026605" y="-389626"/>
            <a:ext cx="5829300" cy="3886200"/>
          </a:xfrm>
          <a:prstGeom prst="rect">
            <a:avLst/>
          </a:prstGeom>
        </p:spPr>
      </p:pic>
    </p:spTree>
    <p:extLst>
      <p:ext uri="{BB962C8B-B14F-4D97-AF65-F5344CB8AC3E}">
        <p14:creationId xmlns:p14="http://schemas.microsoft.com/office/powerpoint/2010/main" val="158312012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0E5B-D3F0-CA86-4BF4-83D64FA9186B}"/>
              </a:ext>
            </a:extLst>
          </p:cNvPr>
          <p:cNvSpPr>
            <a:spLocks noGrp="1"/>
          </p:cNvSpPr>
          <p:nvPr>
            <p:ph type="title"/>
          </p:nvPr>
        </p:nvSpPr>
        <p:spPr>
          <a:xfrm>
            <a:off x="919119" y="165463"/>
            <a:ext cx="10353762" cy="1257300"/>
          </a:xfrm>
        </p:spPr>
        <p:txBody>
          <a:bodyPr/>
          <a:lstStyle/>
          <a:p>
            <a:r>
              <a:rPr lang="en-US" dirty="0"/>
              <a:t>Modelling Process</a:t>
            </a:r>
          </a:p>
        </p:txBody>
      </p:sp>
      <p:pic>
        <p:nvPicPr>
          <p:cNvPr id="5" name="Picture 4" descr="A diagram of a process&#10;&#10;Description automatically generated">
            <a:extLst>
              <a:ext uri="{FF2B5EF4-FFF2-40B4-BE49-F238E27FC236}">
                <a16:creationId xmlns:a16="http://schemas.microsoft.com/office/drawing/2014/main" id="{0847FB8C-A3B7-F723-1B84-BA75BD396E22}"/>
              </a:ext>
            </a:extLst>
          </p:cNvPr>
          <p:cNvPicPr>
            <a:picLocks noChangeAspect="1"/>
          </p:cNvPicPr>
          <p:nvPr/>
        </p:nvPicPr>
        <p:blipFill>
          <a:blip r:embed="rId2"/>
          <a:stretch>
            <a:fillRect/>
          </a:stretch>
        </p:blipFill>
        <p:spPr>
          <a:xfrm>
            <a:off x="2506531" y="1630783"/>
            <a:ext cx="7621064" cy="4820323"/>
          </a:xfrm>
          <a:prstGeom prst="rect">
            <a:avLst/>
          </a:prstGeom>
        </p:spPr>
      </p:pic>
    </p:spTree>
    <p:extLst>
      <p:ext uri="{BB962C8B-B14F-4D97-AF65-F5344CB8AC3E}">
        <p14:creationId xmlns:p14="http://schemas.microsoft.com/office/powerpoint/2010/main" val="31267169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6A-C24D-8014-B588-C7215E4CC18E}"/>
              </a:ext>
            </a:extLst>
          </p:cNvPr>
          <p:cNvSpPr>
            <a:spLocks noGrp="1"/>
          </p:cNvSpPr>
          <p:nvPr>
            <p:ph type="title"/>
          </p:nvPr>
        </p:nvSpPr>
        <p:spPr>
          <a:xfrm>
            <a:off x="796229" y="380999"/>
            <a:ext cx="10353762" cy="1257300"/>
          </a:xfrm>
        </p:spPr>
        <p:txBody>
          <a:bodyPr/>
          <a:lstStyle/>
          <a:p>
            <a:r>
              <a:rPr lang="en-US" dirty="0"/>
              <a:t>Dataset</a:t>
            </a:r>
          </a:p>
        </p:txBody>
      </p:sp>
      <p:sp>
        <p:nvSpPr>
          <p:cNvPr id="3" name="Content Placeholder 2">
            <a:extLst>
              <a:ext uri="{FF2B5EF4-FFF2-40B4-BE49-F238E27FC236}">
                <a16:creationId xmlns:a16="http://schemas.microsoft.com/office/drawing/2014/main" id="{A6F78D6D-2428-A868-04FF-62E7B84E1782}"/>
              </a:ext>
            </a:extLst>
          </p:cNvPr>
          <p:cNvSpPr>
            <a:spLocks noGrp="1"/>
          </p:cNvSpPr>
          <p:nvPr>
            <p:ph idx="1"/>
          </p:nvPr>
        </p:nvSpPr>
        <p:spPr/>
        <p:txBody>
          <a:bodyPr>
            <a:normAutofit/>
          </a:bodyPr>
          <a:lstStyle/>
          <a:p>
            <a:r>
              <a:rPr lang="en-US" sz="1800" dirty="0">
                <a:latin typeface="+mj-lt"/>
              </a:rPr>
              <a:t>Data Source: </a:t>
            </a:r>
            <a:r>
              <a:rPr lang="en-US" sz="1800" dirty="0">
                <a:effectLst/>
                <a:latin typeface="+mj-lt"/>
              </a:rPr>
              <a:t>CIC Truth Seeker Dataset 2023</a:t>
            </a:r>
          </a:p>
          <a:p>
            <a:r>
              <a:rPr lang="en-US" sz="1800" dirty="0">
                <a:effectLst/>
                <a:latin typeface="+mj-lt"/>
              </a:rPr>
              <a:t>Initial Data Size: </a:t>
            </a:r>
            <a:r>
              <a:rPr lang="en-US" sz="1800" b="0" i="0" dirty="0">
                <a:solidFill>
                  <a:srgbClr val="CCCCCC"/>
                </a:solidFill>
                <a:effectLst/>
                <a:latin typeface="+mj-lt"/>
              </a:rPr>
              <a:t>134k+ records, 64 features</a:t>
            </a:r>
          </a:p>
          <a:p>
            <a:r>
              <a:rPr lang="en-US" sz="1800" dirty="0">
                <a:solidFill>
                  <a:srgbClr val="CCCCCC"/>
                </a:solidFill>
                <a:effectLst/>
                <a:latin typeface="+mj-lt"/>
              </a:rPr>
              <a:t>Exclusions: Attributes which are features of tweets</a:t>
            </a:r>
            <a:endParaRPr lang="en-US" sz="1800" b="0" i="0" dirty="0">
              <a:solidFill>
                <a:srgbClr val="CCCCCC"/>
              </a:solidFill>
              <a:effectLst/>
              <a:latin typeface="+mj-lt"/>
            </a:endParaRPr>
          </a:p>
          <a:p>
            <a:r>
              <a:rPr lang="en-US" sz="1800" b="0" i="0" dirty="0">
                <a:solidFill>
                  <a:srgbClr val="CCCCCC"/>
                </a:solidFill>
                <a:effectLst/>
                <a:latin typeface="+mj-lt"/>
              </a:rPr>
              <a:t>Attributes Size after Exclusions: 10</a:t>
            </a:r>
          </a:p>
          <a:p>
            <a:r>
              <a:rPr lang="en-US" sz="1800" dirty="0">
                <a:solidFill>
                  <a:srgbClr val="CCCCCC"/>
                </a:solidFill>
                <a:effectLst/>
                <a:latin typeface="+mj-lt"/>
              </a:rPr>
              <a:t>Derived Variable: Sentiment</a:t>
            </a:r>
            <a:endParaRPr lang="en-US" sz="1800" b="0" i="0" dirty="0">
              <a:solidFill>
                <a:srgbClr val="CCCCCC"/>
              </a:solidFill>
              <a:effectLst/>
              <a:latin typeface="+mj-lt"/>
            </a:endParaRPr>
          </a:p>
          <a:p>
            <a:pPr marL="36900" indent="0">
              <a:buNone/>
            </a:pPr>
            <a:endParaRPr lang="en-US" sz="1800" dirty="0">
              <a:effectLst/>
              <a:latin typeface="+mj-lt"/>
            </a:endParaRPr>
          </a:p>
          <a:p>
            <a:endParaRPr lang="en-US" sz="1800" dirty="0">
              <a:latin typeface="+mj-lt"/>
            </a:endParaRPr>
          </a:p>
        </p:txBody>
      </p:sp>
      <p:pic>
        <p:nvPicPr>
          <p:cNvPr id="6" name="Picture 5" descr="A computer screen shot of white text&#10;&#10;Description automatically generated">
            <a:extLst>
              <a:ext uri="{FF2B5EF4-FFF2-40B4-BE49-F238E27FC236}">
                <a16:creationId xmlns:a16="http://schemas.microsoft.com/office/drawing/2014/main" id="{5BAB4949-AA86-CF82-F9FA-503895CEBFD9}"/>
              </a:ext>
            </a:extLst>
          </p:cNvPr>
          <p:cNvPicPr>
            <a:picLocks noChangeAspect="1"/>
          </p:cNvPicPr>
          <p:nvPr/>
        </p:nvPicPr>
        <p:blipFill>
          <a:blip r:embed="rId2"/>
          <a:stretch>
            <a:fillRect/>
          </a:stretch>
        </p:blipFill>
        <p:spPr>
          <a:xfrm>
            <a:off x="7188591" y="4022967"/>
            <a:ext cx="5003409" cy="275665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8C26FB7-3A2E-ADBB-5861-847EFA06D106}"/>
              </a:ext>
            </a:extLst>
          </p:cNvPr>
          <p:cNvPicPr>
            <a:picLocks noChangeAspect="1"/>
          </p:cNvPicPr>
          <p:nvPr/>
        </p:nvPicPr>
        <p:blipFill>
          <a:blip r:embed="rId3"/>
          <a:stretch>
            <a:fillRect/>
          </a:stretch>
        </p:blipFill>
        <p:spPr>
          <a:xfrm>
            <a:off x="1206528" y="6140185"/>
            <a:ext cx="5689331" cy="652499"/>
          </a:xfrm>
          <a:prstGeom prst="rect">
            <a:avLst/>
          </a:prstGeom>
        </p:spPr>
      </p:pic>
      <p:sp>
        <p:nvSpPr>
          <p:cNvPr id="7" name="TextBox 6">
            <a:extLst>
              <a:ext uri="{FF2B5EF4-FFF2-40B4-BE49-F238E27FC236}">
                <a16:creationId xmlns:a16="http://schemas.microsoft.com/office/drawing/2014/main" id="{2AAC2E17-FB83-AC5F-555D-6DE4D6D71AFB}"/>
              </a:ext>
            </a:extLst>
          </p:cNvPr>
          <p:cNvSpPr txBox="1"/>
          <p:nvPr/>
        </p:nvSpPr>
        <p:spPr>
          <a:xfrm flipH="1">
            <a:off x="3128555" y="5764817"/>
            <a:ext cx="3427671" cy="307777"/>
          </a:xfrm>
          <a:prstGeom prst="rect">
            <a:avLst/>
          </a:prstGeom>
          <a:noFill/>
        </p:spPr>
        <p:txBody>
          <a:bodyPr wrap="square" rtlCol="0">
            <a:spAutoFit/>
          </a:bodyPr>
          <a:lstStyle/>
          <a:p>
            <a:r>
              <a:rPr lang="en-US" sz="1400" dirty="0"/>
              <a:t>Selected Attributes</a:t>
            </a:r>
          </a:p>
        </p:txBody>
      </p:sp>
      <p:sp>
        <p:nvSpPr>
          <p:cNvPr id="9" name="TextBox 8">
            <a:extLst>
              <a:ext uri="{FF2B5EF4-FFF2-40B4-BE49-F238E27FC236}">
                <a16:creationId xmlns:a16="http://schemas.microsoft.com/office/drawing/2014/main" id="{8B11D0C3-0321-CD91-719E-B7C7C9BD536C}"/>
              </a:ext>
            </a:extLst>
          </p:cNvPr>
          <p:cNvSpPr txBox="1"/>
          <p:nvPr/>
        </p:nvSpPr>
        <p:spPr>
          <a:xfrm>
            <a:off x="9003575" y="3696906"/>
            <a:ext cx="2009566" cy="307777"/>
          </a:xfrm>
          <a:prstGeom prst="rect">
            <a:avLst/>
          </a:prstGeom>
          <a:noFill/>
        </p:spPr>
        <p:txBody>
          <a:bodyPr wrap="square">
            <a:spAutoFit/>
          </a:bodyPr>
          <a:lstStyle/>
          <a:p>
            <a:r>
              <a:rPr lang="en-US" sz="1400" dirty="0"/>
              <a:t>Original Attributes</a:t>
            </a:r>
          </a:p>
        </p:txBody>
      </p:sp>
      <p:pic>
        <p:nvPicPr>
          <p:cNvPr id="13" name="Picture 12" descr="A black background with a black square&#10;&#10;Description automatically generated">
            <a:extLst>
              <a:ext uri="{FF2B5EF4-FFF2-40B4-BE49-F238E27FC236}">
                <a16:creationId xmlns:a16="http://schemas.microsoft.com/office/drawing/2014/main" id="{92B3ED03-4102-86C6-3C19-4FD6F11AF9B2}"/>
              </a:ext>
            </a:extLst>
          </p:cNvPr>
          <p:cNvPicPr>
            <a:picLocks noChangeAspect="1"/>
          </p:cNvPicPr>
          <p:nvPr/>
        </p:nvPicPr>
        <p:blipFill>
          <a:blip r:embed="rId4"/>
          <a:stretch>
            <a:fillRect/>
          </a:stretch>
        </p:blipFill>
        <p:spPr>
          <a:xfrm>
            <a:off x="7902137" y="1907743"/>
            <a:ext cx="3247854" cy="1808134"/>
          </a:xfrm>
          <a:prstGeom prst="rect">
            <a:avLst/>
          </a:prstGeom>
        </p:spPr>
      </p:pic>
    </p:spTree>
    <p:extLst>
      <p:ext uri="{BB962C8B-B14F-4D97-AF65-F5344CB8AC3E}">
        <p14:creationId xmlns:p14="http://schemas.microsoft.com/office/powerpoint/2010/main" val="22939710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70ACF-860F-3F53-483D-9E43E57BBD58}"/>
              </a:ext>
            </a:extLst>
          </p:cNvPr>
          <p:cNvSpPr>
            <a:spLocks noGrp="1"/>
          </p:cNvSpPr>
          <p:nvPr>
            <p:ph type="title"/>
          </p:nvPr>
        </p:nvSpPr>
        <p:spPr>
          <a:xfrm>
            <a:off x="619472" y="913760"/>
            <a:ext cx="3382832" cy="3499549"/>
          </a:xfrm>
        </p:spPr>
        <p:txBody>
          <a:bodyPr vert="horz" lIns="91440" tIns="45720" rIns="91440" bIns="45720" rtlCol="0" anchor="b">
            <a:normAutofit/>
          </a:bodyPr>
          <a:lstStyle/>
          <a:p>
            <a:r>
              <a:rPr lang="en-US" sz="4200" dirty="0"/>
              <a:t>Correlation Matrix</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7411626-515C-E605-025F-F04DC1B94730}"/>
              </a:ext>
            </a:extLst>
          </p:cNvPr>
          <p:cNvPicPr>
            <a:picLocks noGrp="1" noChangeAspect="1"/>
          </p:cNvPicPr>
          <p:nvPr>
            <p:ph idx="1"/>
          </p:nvPr>
        </p:nvPicPr>
        <p:blipFill>
          <a:blip r:embed="rId3"/>
          <a:stretch>
            <a:fillRect/>
          </a:stretch>
        </p:blipFill>
        <p:spPr>
          <a:xfrm>
            <a:off x="4655671" y="102991"/>
            <a:ext cx="7536328" cy="6650808"/>
          </a:xfrm>
          <a:prstGeom prst="rect">
            <a:avLst/>
          </a:prstGeom>
        </p:spPr>
      </p:pic>
      <p:sp>
        <p:nvSpPr>
          <p:cNvPr id="3" name="TextBox 2">
            <a:extLst>
              <a:ext uri="{FF2B5EF4-FFF2-40B4-BE49-F238E27FC236}">
                <a16:creationId xmlns:a16="http://schemas.microsoft.com/office/drawing/2014/main" id="{0B6B4F5D-0357-1A89-B184-45441DE5AF39}"/>
              </a:ext>
            </a:extLst>
          </p:cNvPr>
          <p:cNvSpPr txBox="1"/>
          <p:nvPr/>
        </p:nvSpPr>
        <p:spPr>
          <a:xfrm>
            <a:off x="39188" y="1267097"/>
            <a:ext cx="4564230" cy="954107"/>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rPr>
              <a:t>Exploratory Data Analysis</a:t>
            </a:r>
            <a:r>
              <a:rPr lang="en-US" sz="2800" dirty="0">
                <a:effectLst>
                  <a:outerShdw blurRad="38100" dist="38100" dir="2700000" algn="tl">
                    <a:srgbClr val="000000">
                      <a:alpha val="43137"/>
                    </a:srgbClr>
                  </a:outerShdw>
                </a:effectLst>
              </a:rPr>
              <a:t>  (EDA)</a:t>
            </a:r>
          </a:p>
        </p:txBody>
      </p:sp>
      <p:cxnSp>
        <p:nvCxnSpPr>
          <p:cNvPr id="6" name="Straight Connector 5">
            <a:extLst>
              <a:ext uri="{FF2B5EF4-FFF2-40B4-BE49-F238E27FC236}">
                <a16:creationId xmlns:a16="http://schemas.microsoft.com/office/drawing/2014/main" id="{877D50C5-3751-19F3-0022-B55DCA57C30B}"/>
              </a:ext>
            </a:extLst>
          </p:cNvPr>
          <p:cNvCxnSpPr/>
          <p:nvPr/>
        </p:nvCxnSpPr>
        <p:spPr>
          <a:xfrm>
            <a:off x="235131" y="2663534"/>
            <a:ext cx="4101738"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673385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2FCDFFF-F2AB-2206-3543-C0C96E806BBB}"/>
              </a:ext>
            </a:extLst>
          </p:cNvPr>
          <p:cNvGraphicFramePr>
            <a:graphicFrameLocks noGrp="1"/>
          </p:cNvGraphicFramePr>
          <p:nvPr>
            <p:ph idx="1"/>
            <p:extLst>
              <p:ext uri="{D42A27DB-BD31-4B8C-83A1-F6EECF244321}">
                <p14:modId xmlns:p14="http://schemas.microsoft.com/office/powerpoint/2010/main" val="1488144979"/>
              </p:ext>
            </p:extLst>
          </p:nvPr>
        </p:nvGraphicFramePr>
        <p:xfrm>
          <a:off x="1526818" y="1323414"/>
          <a:ext cx="8843554" cy="45725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81890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5DFC-F7C3-169A-98F5-CE166C35C134}"/>
              </a:ext>
            </a:extLst>
          </p:cNvPr>
          <p:cNvSpPr>
            <a:spLocks noGrp="1"/>
          </p:cNvSpPr>
          <p:nvPr>
            <p:ph type="title"/>
          </p:nvPr>
        </p:nvSpPr>
        <p:spPr>
          <a:xfrm>
            <a:off x="913795" y="138691"/>
            <a:ext cx="10353762" cy="1257300"/>
          </a:xfrm>
        </p:spPr>
        <p:txBody>
          <a:bodyPr/>
          <a:lstStyle/>
          <a:p>
            <a:r>
              <a:rPr lang="en-US" dirty="0"/>
              <a:t>Word cloud of Tweets with Noises</a:t>
            </a:r>
          </a:p>
        </p:txBody>
      </p:sp>
      <p:pic>
        <p:nvPicPr>
          <p:cNvPr id="5" name="Content Placeholder 4">
            <a:extLst>
              <a:ext uri="{FF2B5EF4-FFF2-40B4-BE49-F238E27FC236}">
                <a16:creationId xmlns:a16="http://schemas.microsoft.com/office/drawing/2014/main" id="{B880D91A-C1D6-E8FB-6D8C-ED9691EE357C}"/>
              </a:ext>
            </a:extLst>
          </p:cNvPr>
          <p:cNvPicPr>
            <a:picLocks noGrp="1" noChangeAspect="1"/>
          </p:cNvPicPr>
          <p:nvPr>
            <p:ph idx="1"/>
          </p:nvPr>
        </p:nvPicPr>
        <p:blipFill>
          <a:blip r:embed="rId2"/>
          <a:stretch>
            <a:fillRect/>
          </a:stretch>
        </p:blipFill>
        <p:spPr>
          <a:xfrm>
            <a:off x="924443" y="1395991"/>
            <a:ext cx="10383754" cy="5323318"/>
          </a:xfrm>
        </p:spPr>
      </p:pic>
    </p:spTree>
    <p:extLst>
      <p:ext uri="{BB962C8B-B14F-4D97-AF65-F5344CB8AC3E}">
        <p14:creationId xmlns:p14="http://schemas.microsoft.com/office/powerpoint/2010/main" val="43578683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6788-62EE-CA95-0150-FF6C9BD4179F}"/>
              </a:ext>
            </a:extLst>
          </p:cNvPr>
          <p:cNvSpPr>
            <a:spLocks noGrp="1"/>
          </p:cNvSpPr>
          <p:nvPr>
            <p:ph type="title"/>
          </p:nvPr>
        </p:nvSpPr>
        <p:spPr/>
        <p:txBody>
          <a:bodyPr/>
          <a:lstStyle/>
          <a:p>
            <a:r>
              <a:rPr lang="en-US" dirty="0"/>
              <a:t>Raw Tweets vs Clean Tweets</a:t>
            </a:r>
          </a:p>
        </p:txBody>
      </p:sp>
      <p:pic>
        <p:nvPicPr>
          <p:cNvPr id="5" name="Content Placeholder 4" descr="A screenshot of a computer&#10;&#10;Description automatically generated">
            <a:extLst>
              <a:ext uri="{FF2B5EF4-FFF2-40B4-BE49-F238E27FC236}">
                <a16:creationId xmlns:a16="http://schemas.microsoft.com/office/drawing/2014/main" id="{8603400A-C19A-CEE9-D0D7-DD9FC25D378A}"/>
              </a:ext>
            </a:extLst>
          </p:cNvPr>
          <p:cNvPicPr>
            <a:picLocks noGrp="1" noChangeAspect="1"/>
          </p:cNvPicPr>
          <p:nvPr>
            <p:ph idx="1"/>
          </p:nvPr>
        </p:nvPicPr>
        <p:blipFill>
          <a:blip r:embed="rId2"/>
          <a:stretch>
            <a:fillRect/>
          </a:stretch>
        </p:blipFill>
        <p:spPr>
          <a:xfrm>
            <a:off x="50241" y="2922431"/>
            <a:ext cx="12091518" cy="2444349"/>
          </a:xfrm>
        </p:spPr>
      </p:pic>
      <p:sp>
        <p:nvSpPr>
          <p:cNvPr id="3" name="TextBox 2">
            <a:extLst>
              <a:ext uri="{FF2B5EF4-FFF2-40B4-BE49-F238E27FC236}">
                <a16:creationId xmlns:a16="http://schemas.microsoft.com/office/drawing/2014/main" id="{8DF2F3E2-7262-7A31-96A8-878F8EE1042D}"/>
              </a:ext>
            </a:extLst>
          </p:cNvPr>
          <p:cNvSpPr txBox="1"/>
          <p:nvPr/>
        </p:nvSpPr>
        <p:spPr>
          <a:xfrm>
            <a:off x="3788230" y="2209999"/>
            <a:ext cx="493776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Used NLTK package to remove noises</a:t>
            </a:r>
          </a:p>
        </p:txBody>
      </p:sp>
    </p:spTree>
    <p:extLst>
      <p:ext uri="{BB962C8B-B14F-4D97-AF65-F5344CB8AC3E}">
        <p14:creationId xmlns:p14="http://schemas.microsoft.com/office/powerpoint/2010/main" val="168824631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897A-08A8-8E0C-229A-7531C4D4DE4E}"/>
              </a:ext>
            </a:extLst>
          </p:cNvPr>
          <p:cNvSpPr>
            <a:spLocks noGrp="1"/>
          </p:cNvSpPr>
          <p:nvPr>
            <p:ph type="title"/>
          </p:nvPr>
        </p:nvSpPr>
        <p:spPr>
          <a:xfrm>
            <a:off x="913794" y="300111"/>
            <a:ext cx="10353762" cy="1257300"/>
          </a:xfrm>
        </p:spPr>
        <p:txBody>
          <a:bodyPr/>
          <a:lstStyle/>
          <a:p>
            <a:r>
              <a:rPr lang="en-US" dirty="0"/>
              <a:t>Word cloud of Clean Tweets</a:t>
            </a:r>
          </a:p>
        </p:txBody>
      </p:sp>
      <p:pic>
        <p:nvPicPr>
          <p:cNvPr id="5" name="Content Placeholder 4">
            <a:extLst>
              <a:ext uri="{FF2B5EF4-FFF2-40B4-BE49-F238E27FC236}">
                <a16:creationId xmlns:a16="http://schemas.microsoft.com/office/drawing/2014/main" id="{C297F722-C27B-BEF3-4EE3-7594C5ECA444}"/>
              </a:ext>
            </a:extLst>
          </p:cNvPr>
          <p:cNvPicPr>
            <a:picLocks noGrp="1" noChangeAspect="1"/>
          </p:cNvPicPr>
          <p:nvPr>
            <p:ph idx="1"/>
          </p:nvPr>
        </p:nvPicPr>
        <p:blipFill>
          <a:blip r:embed="rId3"/>
          <a:stretch>
            <a:fillRect/>
          </a:stretch>
        </p:blipFill>
        <p:spPr>
          <a:xfrm>
            <a:off x="1346978" y="1557411"/>
            <a:ext cx="9498044" cy="5155413"/>
          </a:xfrm>
        </p:spPr>
      </p:pic>
    </p:spTree>
    <p:extLst>
      <p:ext uri="{BB962C8B-B14F-4D97-AF65-F5344CB8AC3E}">
        <p14:creationId xmlns:p14="http://schemas.microsoft.com/office/powerpoint/2010/main" val="255647027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FE5A-D503-8257-FD11-6600676231F2}"/>
              </a:ext>
            </a:extLst>
          </p:cNvPr>
          <p:cNvSpPr>
            <a:spLocks noGrp="1"/>
          </p:cNvSpPr>
          <p:nvPr>
            <p:ph type="title"/>
          </p:nvPr>
        </p:nvSpPr>
        <p:spPr>
          <a:xfrm>
            <a:off x="913795" y="322552"/>
            <a:ext cx="10353762" cy="1257300"/>
          </a:xfrm>
        </p:spPr>
        <p:txBody>
          <a:bodyPr/>
          <a:lstStyle/>
          <a:p>
            <a:r>
              <a:rPr lang="en-US" dirty="0"/>
              <a:t>Extracting Sentiments</a:t>
            </a:r>
          </a:p>
        </p:txBody>
      </p:sp>
      <p:sp>
        <p:nvSpPr>
          <p:cNvPr id="12" name="Content Placeholder 11">
            <a:extLst>
              <a:ext uri="{FF2B5EF4-FFF2-40B4-BE49-F238E27FC236}">
                <a16:creationId xmlns:a16="http://schemas.microsoft.com/office/drawing/2014/main" id="{834D5694-7BA5-8192-29CA-24DD95F69D2D}"/>
              </a:ext>
            </a:extLst>
          </p:cNvPr>
          <p:cNvSpPr>
            <a:spLocks noGrp="1"/>
          </p:cNvSpPr>
          <p:nvPr>
            <p:ph idx="1"/>
          </p:nvPr>
        </p:nvSpPr>
        <p:spPr>
          <a:xfrm>
            <a:off x="913795" y="1878602"/>
            <a:ext cx="10353762" cy="3714749"/>
          </a:xfrm>
        </p:spPr>
        <p:txBody>
          <a:bodyPr>
            <a:normAutofit/>
          </a:bodyPr>
          <a:lstStyle/>
          <a:p>
            <a:r>
              <a:rPr lang="en-US" sz="1800" dirty="0">
                <a:solidFill>
                  <a:schemeClr val="tx1"/>
                </a:solidFill>
                <a:effectLst/>
                <a:latin typeface="+mj-lt"/>
              </a:rPr>
              <a:t>VADER( Valence Aware Dictionary for Sentiment Reasoning) is an NLTK module that provides sentiment scores based on the words used. It is a rule-based sentiment analyzer in which the terms are generally labeled as per their semantic orientation as either positive or negative.</a:t>
            </a:r>
          </a:p>
        </p:txBody>
      </p:sp>
      <p:graphicFrame>
        <p:nvGraphicFramePr>
          <p:cNvPr id="9" name="Chart 8">
            <a:extLst>
              <a:ext uri="{FF2B5EF4-FFF2-40B4-BE49-F238E27FC236}">
                <a16:creationId xmlns:a16="http://schemas.microsoft.com/office/drawing/2014/main" id="{DDBF20BE-F8B9-63B4-4CF3-26E736452F38}"/>
              </a:ext>
            </a:extLst>
          </p:cNvPr>
          <p:cNvGraphicFramePr>
            <a:graphicFrameLocks/>
          </p:cNvGraphicFramePr>
          <p:nvPr>
            <p:extLst>
              <p:ext uri="{D42A27DB-BD31-4B8C-83A1-F6EECF244321}">
                <p14:modId xmlns:p14="http://schemas.microsoft.com/office/powerpoint/2010/main" val="1843976978"/>
              </p:ext>
            </p:extLst>
          </p:nvPr>
        </p:nvGraphicFramePr>
        <p:xfrm>
          <a:off x="6258328" y="3143253"/>
          <a:ext cx="6191247" cy="3714748"/>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descr="A table with text and numbers&#10;&#10;Description automatically generated">
            <a:extLst>
              <a:ext uri="{FF2B5EF4-FFF2-40B4-BE49-F238E27FC236}">
                <a16:creationId xmlns:a16="http://schemas.microsoft.com/office/drawing/2014/main" id="{BD933567-FCF5-828E-C078-52F4D60D789D}"/>
              </a:ext>
            </a:extLst>
          </p:cNvPr>
          <p:cNvPicPr>
            <a:picLocks noChangeAspect="1"/>
          </p:cNvPicPr>
          <p:nvPr/>
        </p:nvPicPr>
        <p:blipFill>
          <a:blip r:embed="rId3"/>
          <a:stretch>
            <a:fillRect/>
          </a:stretch>
        </p:blipFill>
        <p:spPr>
          <a:xfrm>
            <a:off x="186611" y="4467497"/>
            <a:ext cx="7044115" cy="2067951"/>
          </a:xfrm>
          <a:prstGeom prst="rect">
            <a:avLst/>
          </a:prstGeom>
        </p:spPr>
      </p:pic>
    </p:spTree>
    <p:extLst>
      <p:ext uri="{BB962C8B-B14F-4D97-AF65-F5344CB8AC3E}">
        <p14:creationId xmlns:p14="http://schemas.microsoft.com/office/powerpoint/2010/main" val="167289325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5B1F-B9F4-C85C-BDB9-6DD5994C9C0C}"/>
              </a:ext>
            </a:extLst>
          </p:cNvPr>
          <p:cNvSpPr>
            <a:spLocks noGrp="1"/>
          </p:cNvSpPr>
          <p:nvPr>
            <p:ph type="title"/>
          </p:nvPr>
        </p:nvSpPr>
        <p:spPr>
          <a:xfrm>
            <a:off x="913795" y="191589"/>
            <a:ext cx="10353762" cy="1257300"/>
          </a:xfrm>
        </p:spPr>
        <p:txBody>
          <a:bodyPr/>
          <a:lstStyle/>
          <a:p>
            <a:r>
              <a:rPr lang="en-US" dirty="0"/>
              <a:t>Word Cloud of Positive Tweets</a:t>
            </a:r>
          </a:p>
        </p:txBody>
      </p:sp>
      <p:pic>
        <p:nvPicPr>
          <p:cNvPr id="7" name="Picture 6">
            <a:extLst>
              <a:ext uri="{FF2B5EF4-FFF2-40B4-BE49-F238E27FC236}">
                <a16:creationId xmlns:a16="http://schemas.microsoft.com/office/drawing/2014/main" id="{A163DE89-2DCD-BD25-3213-CCD5CC56E4DB}"/>
              </a:ext>
            </a:extLst>
          </p:cNvPr>
          <p:cNvPicPr>
            <a:picLocks noChangeAspect="1"/>
          </p:cNvPicPr>
          <p:nvPr/>
        </p:nvPicPr>
        <p:blipFill>
          <a:blip r:embed="rId2"/>
          <a:stretch>
            <a:fillRect/>
          </a:stretch>
        </p:blipFill>
        <p:spPr>
          <a:xfrm>
            <a:off x="1116941" y="1280077"/>
            <a:ext cx="9947470" cy="5099652"/>
          </a:xfrm>
          <a:prstGeom prst="rect">
            <a:avLst/>
          </a:prstGeom>
        </p:spPr>
      </p:pic>
    </p:spTree>
    <p:extLst>
      <p:ext uri="{BB962C8B-B14F-4D97-AF65-F5344CB8AC3E}">
        <p14:creationId xmlns:p14="http://schemas.microsoft.com/office/powerpoint/2010/main" val="865619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5B1F-B9F4-C85C-BDB9-6DD5994C9C0C}"/>
              </a:ext>
            </a:extLst>
          </p:cNvPr>
          <p:cNvSpPr>
            <a:spLocks noGrp="1"/>
          </p:cNvSpPr>
          <p:nvPr>
            <p:ph type="title"/>
          </p:nvPr>
        </p:nvSpPr>
        <p:spPr>
          <a:xfrm>
            <a:off x="913795" y="191589"/>
            <a:ext cx="10353762" cy="1257300"/>
          </a:xfrm>
        </p:spPr>
        <p:txBody>
          <a:bodyPr/>
          <a:lstStyle/>
          <a:p>
            <a:r>
              <a:rPr lang="en-US" dirty="0"/>
              <a:t>Word Cloud of Neutral Tweets</a:t>
            </a:r>
          </a:p>
        </p:txBody>
      </p:sp>
      <p:pic>
        <p:nvPicPr>
          <p:cNvPr id="4" name="Picture 3">
            <a:extLst>
              <a:ext uri="{FF2B5EF4-FFF2-40B4-BE49-F238E27FC236}">
                <a16:creationId xmlns:a16="http://schemas.microsoft.com/office/drawing/2014/main" id="{1E23FEE2-E80F-7B22-0A85-E050DDDBAF92}"/>
              </a:ext>
            </a:extLst>
          </p:cNvPr>
          <p:cNvPicPr>
            <a:picLocks noChangeAspect="1"/>
          </p:cNvPicPr>
          <p:nvPr/>
        </p:nvPicPr>
        <p:blipFill>
          <a:blip r:embed="rId2"/>
          <a:stretch>
            <a:fillRect/>
          </a:stretch>
        </p:blipFill>
        <p:spPr>
          <a:xfrm>
            <a:off x="1180246" y="1448889"/>
            <a:ext cx="9820860" cy="5034745"/>
          </a:xfrm>
          <a:prstGeom prst="rect">
            <a:avLst/>
          </a:prstGeom>
        </p:spPr>
      </p:pic>
    </p:spTree>
    <p:extLst>
      <p:ext uri="{BB962C8B-B14F-4D97-AF65-F5344CB8AC3E}">
        <p14:creationId xmlns:p14="http://schemas.microsoft.com/office/powerpoint/2010/main" val="171462150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187570"/>
            <a:ext cx="10353762" cy="1257300"/>
          </a:xfrm>
        </p:spPr>
        <p:txBody>
          <a:bodyPr vert="horz" lIns="91440" tIns="45720" rIns="91440" bIns="45720" rtlCol="0" anchor="ctr">
            <a:normAutofit/>
          </a:bodyPr>
          <a:lstStyle/>
          <a:p>
            <a:r>
              <a:rPr lang="en-US" sz="4000" dirty="0"/>
              <a:t>TABLE OF CONTENTS</a:t>
            </a:r>
          </a:p>
        </p:txBody>
      </p:sp>
      <p:sp>
        <p:nvSpPr>
          <p:cNvPr id="3" name="Content Placeholder 2">
            <a:extLst>
              <a:ext uri="{FF2B5EF4-FFF2-40B4-BE49-F238E27FC236}">
                <a16:creationId xmlns:a16="http://schemas.microsoft.com/office/drawing/2014/main" id="{15B83568-C5B6-04AA-B4A7-573AA4C6B7E9}"/>
              </a:ext>
            </a:extLst>
          </p:cNvPr>
          <p:cNvSpPr>
            <a:spLocks noGrp="1"/>
          </p:cNvSpPr>
          <p:nvPr>
            <p:ph idx="1"/>
          </p:nvPr>
        </p:nvSpPr>
        <p:spPr>
          <a:xfrm>
            <a:off x="913795" y="1631852"/>
            <a:ext cx="10353762" cy="4825219"/>
          </a:xfrm>
        </p:spPr>
        <p:txBody>
          <a:bodyPr>
            <a:normAutofit/>
          </a:bodyPr>
          <a:lstStyle/>
          <a:p>
            <a:pPr marL="36900" indent="0">
              <a:buNone/>
            </a:pPr>
            <a:r>
              <a:rPr lang="en-US" sz="1800" dirty="0"/>
              <a:t>1. BACKGROUND INFORMATION</a:t>
            </a:r>
          </a:p>
          <a:p>
            <a:pPr lvl="1"/>
            <a:r>
              <a:rPr lang="en-US" sz="1600" dirty="0"/>
              <a:t>INTRODUCTION</a:t>
            </a:r>
          </a:p>
          <a:p>
            <a:pPr lvl="1"/>
            <a:r>
              <a:rPr lang="en-US" sz="1600" dirty="0"/>
              <a:t>APPLICATIONS</a:t>
            </a:r>
          </a:p>
          <a:p>
            <a:pPr lvl="1"/>
            <a:r>
              <a:rPr lang="en-US" sz="1600" dirty="0"/>
              <a:t>OBJECTIVES</a:t>
            </a:r>
          </a:p>
          <a:p>
            <a:pPr lvl="1"/>
            <a:r>
              <a:rPr lang="en-US" sz="1600" dirty="0"/>
              <a:t>CHALLENGES</a:t>
            </a:r>
          </a:p>
          <a:p>
            <a:pPr lvl="1"/>
            <a:r>
              <a:rPr lang="en-US" sz="1600" dirty="0"/>
              <a:t>ASSUMPTIONS</a:t>
            </a:r>
          </a:p>
          <a:p>
            <a:pPr marL="36900" indent="0">
              <a:buNone/>
            </a:pPr>
            <a:r>
              <a:rPr lang="en-US" sz="1800" dirty="0"/>
              <a:t>2. MODELLING</a:t>
            </a:r>
          </a:p>
          <a:p>
            <a:pPr lvl="1"/>
            <a:r>
              <a:rPr lang="en-US" sz="1600" dirty="0"/>
              <a:t>MODELLING PROCESS</a:t>
            </a:r>
          </a:p>
          <a:p>
            <a:pPr lvl="1"/>
            <a:r>
              <a:rPr lang="en-US" sz="1600" dirty="0"/>
              <a:t>DATASET</a:t>
            </a:r>
          </a:p>
          <a:p>
            <a:pPr lvl="1"/>
            <a:r>
              <a:rPr lang="en-US" sz="1600" dirty="0"/>
              <a:t>EDA</a:t>
            </a:r>
          </a:p>
          <a:p>
            <a:pPr lvl="1"/>
            <a:r>
              <a:rPr lang="en-US" sz="1600" dirty="0"/>
              <a:t>MODELLING &amp; EVALUATION</a:t>
            </a:r>
          </a:p>
        </p:txBody>
      </p:sp>
      <p:sp>
        <p:nvSpPr>
          <p:cNvPr id="8" name="Content Placeholder 2">
            <a:extLst>
              <a:ext uri="{FF2B5EF4-FFF2-40B4-BE49-F238E27FC236}">
                <a16:creationId xmlns:a16="http://schemas.microsoft.com/office/drawing/2014/main" id="{6A96692A-E3A3-7C98-A408-D4B7836BC355}"/>
              </a:ext>
            </a:extLst>
          </p:cNvPr>
          <p:cNvSpPr txBox="1">
            <a:spLocks/>
          </p:cNvSpPr>
          <p:nvPr/>
        </p:nvSpPr>
        <p:spPr>
          <a:xfrm>
            <a:off x="6950445" y="1631852"/>
            <a:ext cx="4833862" cy="557939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1800" dirty="0"/>
              <a:t>3. INFERENCE</a:t>
            </a:r>
          </a:p>
          <a:p>
            <a:pPr lvl="1"/>
            <a:r>
              <a:rPr lang="en-US" sz="1600" dirty="0"/>
              <a:t>OPTIMAL FEATURES</a:t>
            </a:r>
          </a:p>
          <a:p>
            <a:pPr lvl="1"/>
            <a:r>
              <a:rPr lang="en-US" sz="1600" dirty="0"/>
              <a:t>RECOMMENDATIONS</a:t>
            </a:r>
          </a:p>
          <a:p>
            <a:pPr lvl="1"/>
            <a:r>
              <a:rPr lang="en-US" sz="1600" dirty="0"/>
              <a:t>CONCLUSION</a:t>
            </a:r>
          </a:p>
          <a:p>
            <a:pPr marL="72900" indent="0">
              <a:buNone/>
            </a:pPr>
            <a:r>
              <a:rPr lang="en-US" sz="1800" dirty="0"/>
              <a:t>4. REFERENCES</a:t>
            </a:r>
          </a:p>
        </p:txBody>
      </p:sp>
      <p:cxnSp>
        <p:nvCxnSpPr>
          <p:cNvPr id="10" name="Straight Connector 9">
            <a:extLst>
              <a:ext uri="{FF2B5EF4-FFF2-40B4-BE49-F238E27FC236}">
                <a16:creationId xmlns:a16="http://schemas.microsoft.com/office/drawing/2014/main" id="{9AAB4B6C-7096-331A-5302-CB8261745118}"/>
              </a:ext>
            </a:extLst>
          </p:cNvPr>
          <p:cNvCxnSpPr>
            <a:stCxn id="3" idx="0"/>
          </p:cNvCxnSpPr>
          <p:nvPr/>
        </p:nvCxnSpPr>
        <p:spPr>
          <a:xfrm>
            <a:off x="6090676" y="1631852"/>
            <a:ext cx="5324" cy="4324811"/>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507745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5B1F-B9F4-C85C-BDB9-6DD5994C9C0C}"/>
              </a:ext>
            </a:extLst>
          </p:cNvPr>
          <p:cNvSpPr>
            <a:spLocks noGrp="1"/>
          </p:cNvSpPr>
          <p:nvPr>
            <p:ph type="title"/>
          </p:nvPr>
        </p:nvSpPr>
        <p:spPr>
          <a:xfrm>
            <a:off x="913795" y="191589"/>
            <a:ext cx="10353762" cy="1257300"/>
          </a:xfrm>
        </p:spPr>
        <p:txBody>
          <a:bodyPr/>
          <a:lstStyle/>
          <a:p>
            <a:r>
              <a:rPr lang="en-US" dirty="0"/>
              <a:t>Word Cloud of Negative Tweets</a:t>
            </a:r>
          </a:p>
        </p:txBody>
      </p:sp>
      <p:pic>
        <p:nvPicPr>
          <p:cNvPr id="5" name="Picture 4">
            <a:extLst>
              <a:ext uri="{FF2B5EF4-FFF2-40B4-BE49-F238E27FC236}">
                <a16:creationId xmlns:a16="http://schemas.microsoft.com/office/drawing/2014/main" id="{1643D47A-49A7-6D60-7763-D4B597093475}"/>
              </a:ext>
            </a:extLst>
          </p:cNvPr>
          <p:cNvPicPr>
            <a:picLocks noChangeAspect="1"/>
          </p:cNvPicPr>
          <p:nvPr/>
        </p:nvPicPr>
        <p:blipFill>
          <a:blip r:embed="rId2"/>
          <a:stretch>
            <a:fillRect/>
          </a:stretch>
        </p:blipFill>
        <p:spPr>
          <a:xfrm>
            <a:off x="1215414" y="1448889"/>
            <a:ext cx="9750523" cy="4998686"/>
          </a:xfrm>
          <a:prstGeom prst="rect">
            <a:avLst/>
          </a:prstGeom>
        </p:spPr>
      </p:pic>
    </p:spTree>
    <p:extLst>
      <p:ext uri="{BB962C8B-B14F-4D97-AF65-F5344CB8AC3E}">
        <p14:creationId xmlns:p14="http://schemas.microsoft.com/office/powerpoint/2010/main" val="272912057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D3BC-949C-BE1F-471B-8F4CE7F3B7BE}"/>
              </a:ext>
            </a:extLst>
          </p:cNvPr>
          <p:cNvSpPr>
            <a:spLocks noGrp="1"/>
          </p:cNvSpPr>
          <p:nvPr>
            <p:ph type="title"/>
          </p:nvPr>
        </p:nvSpPr>
        <p:spPr>
          <a:xfrm>
            <a:off x="913795" y="204651"/>
            <a:ext cx="10353762" cy="1257300"/>
          </a:xfrm>
        </p:spPr>
        <p:txBody>
          <a:bodyPr/>
          <a:lstStyle/>
          <a:p>
            <a:r>
              <a:rPr lang="en-US" dirty="0"/>
              <a:t>Trend of Sentiments</a:t>
            </a:r>
          </a:p>
        </p:txBody>
      </p:sp>
      <p:pic>
        <p:nvPicPr>
          <p:cNvPr id="5" name="Picture 4">
            <a:extLst>
              <a:ext uri="{FF2B5EF4-FFF2-40B4-BE49-F238E27FC236}">
                <a16:creationId xmlns:a16="http://schemas.microsoft.com/office/drawing/2014/main" id="{260BE189-5991-E411-ED39-3C9FF85B1027}"/>
              </a:ext>
            </a:extLst>
          </p:cNvPr>
          <p:cNvPicPr>
            <a:picLocks noChangeAspect="1"/>
          </p:cNvPicPr>
          <p:nvPr/>
        </p:nvPicPr>
        <p:blipFill>
          <a:blip r:embed="rId2"/>
          <a:stretch>
            <a:fillRect/>
          </a:stretch>
        </p:blipFill>
        <p:spPr>
          <a:xfrm>
            <a:off x="1948374" y="1341417"/>
            <a:ext cx="8567225" cy="5311932"/>
          </a:xfrm>
          <a:prstGeom prst="rect">
            <a:avLst/>
          </a:prstGeom>
        </p:spPr>
      </p:pic>
    </p:spTree>
    <p:extLst>
      <p:ext uri="{BB962C8B-B14F-4D97-AF65-F5344CB8AC3E}">
        <p14:creationId xmlns:p14="http://schemas.microsoft.com/office/powerpoint/2010/main" val="36331715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751F-378B-2CEA-7533-0BC67DD0B758}"/>
              </a:ext>
            </a:extLst>
          </p:cNvPr>
          <p:cNvSpPr>
            <a:spLocks noGrp="1"/>
          </p:cNvSpPr>
          <p:nvPr>
            <p:ph type="title"/>
          </p:nvPr>
        </p:nvSpPr>
        <p:spPr>
          <a:xfrm>
            <a:off x="919119" y="243840"/>
            <a:ext cx="10353762" cy="1257300"/>
          </a:xfrm>
        </p:spPr>
        <p:txBody>
          <a:bodyPr/>
          <a:lstStyle/>
          <a:p>
            <a:r>
              <a:rPr lang="en-US" dirty="0"/>
              <a:t>Sentiment distributions for Trump</a:t>
            </a:r>
          </a:p>
        </p:txBody>
      </p:sp>
      <p:pic>
        <p:nvPicPr>
          <p:cNvPr id="5" name="Content Placeholder 4">
            <a:extLst>
              <a:ext uri="{FF2B5EF4-FFF2-40B4-BE49-F238E27FC236}">
                <a16:creationId xmlns:a16="http://schemas.microsoft.com/office/drawing/2014/main" id="{9BA65788-0711-25AC-F607-94657EA856B6}"/>
              </a:ext>
            </a:extLst>
          </p:cNvPr>
          <p:cNvPicPr>
            <a:picLocks noGrp="1" noChangeAspect="1"/>
          </p:cNvPicPr>
          <p:nvPr>
            <p:ph idx="1"/>
          </p:nvPr>
        </p:nvPicPr>
        <p:blipFill>
          <a:blip r:embed="rId2"/>
          <a:stretch>
            <a:fillRect/>
          </a:stretch>
        </p:blipFill>
        <p:spPr>
          <a:xfrm>
            <a:off x="2560320" y="1587080"/>
            <a:ext cx="6738425" cy="5027080"/>
          </a:xfrm>
        </p:spPr>
      </p:pic>
    </p:spTree>
    <p:extLst>
      <p:ext uri="{BB962C8B-B14F-4D97-AF65-F5344CB8AC3E}">
        <p14:creationId xmlns:p14="http://schemas.microsoft.com/office/powerpoint/2010/main" val="62000669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71EF-395F-8E3E-92FE-E6004F121CED}"/>
              </a:ext>
            </a:extLst>
          </p:cNvPr>
          <p:cNvSpPr>
            <a:spLocks noGrp="1"/>
          </p:cNvSpPr>
          <p:nvPr>
            <p:ph type="title"/>
          </p:nvPr>
        </p:nvSpPr>
        <p:spPr>
          <a:xfrm>
            <a:off x="913795" y="296091"/>
            <a:ext cx="10353762" cy="1257300"/>
          </a:xfrm>
        </p:spPr>
        <p:txBody>
          <a:bodyPr/>
          <a:lstStyle/>
          <a:p>
            <a:r>
              <a:rPr lang="en-US" dirty="0"/>
              <a:t>True Negative Tweets about Trump</a:t>
            </a:r>
          </a:p>
        </p:txBody>
      </p:sp>
      <p:sp>
        <p:nvSpPr>
          <p:cNvPr id="4" name="Rectangle 3">
            <a:extLst>
              <a:ext uri="{FF2B5EF4-FFF2-40B4-BE49-F238E27FC236}">
                <a16:creationId xmlns:a16="http://schemas.microsoft.com/office/drawing/2014/main" id="{2CFD69A0-0282-B8AC-304C-F06CF56506B5}"/>
              </a:ext>
            </a:extLst>
          </p:cNvPr>
          <p:cNvSpPr/>
          <p:nvPr/>
        </p:nvSpPr>
        <p:spPr>
          <a:xfrm>
            <a:off x="913795" y="2246811"/>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@AndreaR03428969 People vote with their pockets. Working class Americans (especially Obama-Trump-Biden voters) will remember that extra money from Trump, Bidens reconciliation failure &amp;amp; $15 minimum wage failure, the ending of child tax benefits and eviction moratorium, and vote for Trump again.</a:t>
            </a:r>
            <a:endParaRPr lang="en-US" sz="1200" dirty="0">
              <a:solidFill>
                <a:schemeClr val="bg1"/>
              </a:solidFill>
            </a:endParaRPr>
          </a:p>
        </p:txBody>
      </p:sp>
      <p:sp>
        <p:nvSpPr>
          <p:cNvPr id="5" name="Rectangle 4">
            <a:extLst>
              <a:ext uri="{FF2B5EF4-FFF2-40B4-BE49-F238E27FC236}">
                <a16:creationId xmlns:a16="http://schemas.microsoft.com/office/drawing/2014/main" id="{2B80251A-E172-6BFB-D489-EFBD693C891F}"/>
              </a:ext>
            </a:extLst>
          </p:cNvPr>
          <p:cNvSpPr/>
          <p:nvPr/>
        </p:nvSpPr>
        <p:spPr>
          <a:xfrm>
            <a:off x="6090676" y="2246811"/>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@SpeakerPelosi You were so concerned about a partisan committee on January 6 that you forgot to do your job and help Americans by extending the eviction moratorium. You need to stop wasting your time with Trump, because </a:t>
            </a:r>
            <a:r>
              <a:rPr lang="en-US" sz="1200" b="0" i="0" dirty="0" err="1">
                <a:solidFill>
                  <a:schemeClr val="bg1"/>
                </a:solidFill>
                <a:effectLst/>
                <a:latin typeface="Segoe WPC"/>
              </a:rPr>
              <a:t>youre</a:t>
            </a:r>
            <a:r>
              <a:rPr lang="en-US" sz="1200" b="0" i="0" dirty="0">
                <a:solidFill>
                  <a:schemeClr val="bg1"/>
                </a:solidFill>
                <a:effectLst/>
                <a:latin typeface="Segoe WPC"/>
              </a:rPr>
              <a:t> not doing your job!</a:t>
            </a:r>
            <a:endParaRPr lang="en-US" sz="1200" dirty="0">
              <a:solidFill>
                <a:schemeClr val="bg1"/>
              </a:solidFill>
            </a:endParaRPr>
          </a:p>
        </p:txBody>
      </p:sp>
      <p:sp>
        <p:nvSpPr>
          <p:cNvPr id="6" name="Rectangle 5">
            <a:extLst>
              <a:ext uri="{FF2B5EF4-FFF2-40B4-BE49-F238E27FC236}">
                <a16:creationId xmlns:a16="http://schemas.microsoft.com/office/drawing/2014/main" id="{E4228934-118B-17F3-89BD-E5947CD7CE12}"/>
              </a:ext>
            </a:extLst>
          </p:cNvPr>
          <p:cNvSpPr/>
          <p:nvPr/>
        </p:nvSpPr>
        <p:spPr>
          <a:xfrm>
            <a:off x="913795" y="4024448"/>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@jjz1600 @johncusack While so many Americans are struggling to keep roofs over their heads with Mortgage Eviction Moratorium expiring, and still struggling to find jobs, and deal with crazy Trump neighbors refusing to get immunized or wear masks.so disappointed in his tone deafness.</a:t>
            </a:r>
            <a:endParaRPr lang="en-US" sz="1200" dirty="0">
              <a:solidFill>
                <a:schemeClr val="bg1"/>
              </a:solidFill>
            </a:endParaRPr>
          </a:p>
        </p:txBody>
      </p:sp>
      <p:sp>
        <p:nvSpPr>
          <p:cNvPr id="7" name="Rectangle 6">
            <a:extLst>
              <a:ext uri="{FF2B5EF4-FFF2-40B4-BE49-F238E27FC236}">
                <a16:creationId xmlns:a16="http://schemas.microsoft.com/office/drawing/2014/main" id="{7E900A96-F235-F51A-8C09-7D1448A87E65}"/>
              </a:ext>
            </a:extLst>
          </p:cNvPr>
          <p:cNvSpPr/>
          <p:nvPr/>
        </p:nvSpPr>
        <p:spPr>
          <a:xfrm>
            <a:off x="6090676" y="4024448"/>
            <a:ext cx="4972594" cy="1397726"/>
          </a:xfrm>
          <a:prstGeom prst="rect">
            <a:avLst/>
          </a:prstGeom>
          <a:solidFill>
            <a:schemeClr val="tx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Segoe WPC"/>
              </a:rPr>
              <a:t>@PatriotMirror @RudyGiuliani You bots are pathetic. Ask Chicago where the million-dollar refund is? Trump pays his but he is still living rent free in your head. Obviously, the eviction moratorium includes those who suffer from TDS too. Of course, Rudy read the bill. Most Americans who care did!</a:t>
            </a:r>
            <a:endParaRPr lang="en-US" sz="1200" dirty="0">
              <a:solidFill>
                <a:schemeClr val="bg1"/>
              </a:solidFill>
            </a:endParaRPr>
          </a:p>
        </p:txBody>
      </p:sp>
    </p:spTree>
    <p:extLst>
      <p:ext uri="{BB962C8B-B14F-4D97-AF65-F5344CB8AC3E}">
        <p14:creationId xmlns:p14="http://schemas.microsoft.com/office/powerpoint/2010/main" val="233152762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0FF2-7C56-7113-E19A-3D46F8DBD7EF}"/>
              </a:ext>
            </a:extLst>
          </p:cNvPr>
          <p:cNvSpPr>
            <a:spLocks noGrp="1"/>
          </p:cNvSpPr>
          <p:nvPr>
            <p:ph type="title"/>
          </p:nvPr>
        </p:nvSpPr>
        <p:spPr>
          <a:xfrm>
            <a:off x="913795" y="438151"/>
            <a:ext cx="10353762" cy="1257300"/>
          </a:xfrm>
        </p:spPr>
        <p:txBody>
          <a:bodyPr/>
          <a:lstStyle/>
          <a:p>
            <a:r>
              <a:rPr lang="en-US" dirty="0"/>
              <a:t>Feature Extraction Methods for Tweets</a:t>
            </a:r>
          </a:p>
        </p:txBody>
      </p:sp>
      <p:sp>
        <p:nvSpPr>
          <p:cNvPr id="3" name="Content Placeholder 2">
            <a:extLst>
              <a:ext uri="{FF2B5EF4-FFF2-40B4-BE49-F238E27FC236}">
                <a16:creationId xmlns:a16="http://schemas.microsoft.com/office/drawing/2014/main" id="{C288F96F-1A74-1BFE-59A3-5D14DD21CBB8}"/>
              </a:ext>
            </a:extLst>
          </p:cNvPr>
          <p:cNvSpPr>
            <a:spLocks noGrp="1"/>
          </p:cNvSpPr>
          <p:nvPr>
            <p:ph idx="1"/>
          </p:nvPr>
        </p:nvSpPr>
        <p:spPr>
          <a:xfrm>
            <a:off x="913795" y="1837299"/>
            <a:ext cx="10353762" cy="1454541"/>
          </a:xfrm>
        </p:spPr>
        <p:txBody>
          <a:bodyPr>
            <a:normAutofit/>
          </a:bodyPr>
          <a:lstStyle/>
          <a:p>
            <a:r>
              <a:rPr lang="en-US" sz="1800" dirty="0">
                <a:latin typeface="+mj-lt"/>
              </a:rPr>
              <a:t>Bag of Words (Count Vectorizer)</a:t>
            </a:r>
          </a:p>
          <a:p>
            <a:r>
              <a:rPr lang="en-US" sz="1800" dirty="0">
                <a:latin typeface="+mj-lt"/>
              </a:rPr>
              <a:t>Term Frequency – Inverse Document Frequency (TFIDF Vectorizer)</a:t>
            </a:r>
          </a:p>
          <a:p>
            <a:r>
              <a:rPr lang="en-US" sz="1800" dirty="0">
                <a:latin typeface="+mj-lt"/>
              </a:rPr>
              <a:t>Hashing Trick (Hashing Vectorizer)</a:t>
            </a:r>
          </a:p>
        </p:txBody>
      </p:sp>
      <p:pic>
        <p:nvPicPr>
          <p:cNvPr id="4" name="Content Placeholder 4" descr="A screenshot of a black screen&#10;&#10;Description automatically generated">
            <a:extLst>
              <a:ext uri="{FF2B5EF4-FFF2-40B4-BE49-F238E27FC236}">
                <a16:creationId xmlns:a16="http://schemas.microsoft.com/office/drawing/2014/main" id="{ABD1D41A-8F4E-5610-FC1F-6A31902E3248}"/>
              </a:ext>
            </a:extLst>
          </p:cNvPr>
          <p:cNvPicPr>
            <a:picLocks noChangeAspect="1"/>
          </p:cNvPicPr>
          <p:nvPr/>
        </p:nvPicPr>
        <p:blipFill rotWithShape="1">
          <a:blip r:embed="rId2"/>
          <a:srcRect r="-1" b="3194"/>
          <a:stretch/>
        </p:blipFill>
        <p:spPr>
          <a:xfrm>
            <a:off x="1158062" y="3291840"/>
            <a:ext cx="2994647" cy="3317966"/>
          </a:xfrm>
          <a:prstGeom prst="rect">
            <a:avLst/>
          </a:prstGeom>
          <a:effectLst>
            <a:outerShdw blurRad="25400" dir="17880000">
              <a:srgbClr val="000000">
                <a:alpha val="46000"/>
              </a:srgbClr>
            </a:outerShdw>
          </a:effectLst>
        </p:spPr>
      </p:pic>
      <p:pic>
        <p:nvPicPr>
          <p:cNvPr id="5" name="Picture 4" descr="A black screen with white text&#10;&#10;Description automatically generated">
            <a:extLst>
              <a:ext uri="{FF2B5EF4-FFF2-40B4-BE49-F238E27FC236}">
                <a16:creationId xmlns:a16="http://schemas.microsoft.com/office/drawing/2014/main" id="{31447784-D478-D260-CD29-1B42B02FC87C}"/>
              </a:ext>
            </a:extLst>
          </p:cNvPr>
          <p:cNvPicPr>
            <a:picLocks noChangeAspect="1"/>
          </p:cNvPicPr>
          <p:nvPr/>
        </p:nvPicPr>
        <p:blipFill rotWithShape="1">
          <a:blip r:embed="rId3"/>
          <a:srcRect l="44473" r="3" b="3"/>
          <a:stretch/>
        </p:blipFill>
        <p:spPr>
          <a:xfrm>
            <a:off x="7933707" y="3291840"/>
            <a:ext cx="2994647" cy="3317966"/>
          </a:xfrm>
          <a:prstGeom prst="rect">
            <a:avLst/>
          </a:prstGeom>
        </p:spPr>
      </p:pic>
      <p:pic>
        <p:nvPicPr>
          <p:cNvPr id="6" name="Picture 5" descr="A table with numbers and letters&#10;&#10;Description automatically generated">
            <a:extLst>
              <a:ext uri="{FF2B5EF4-FFF2-40B4-BE49-F238E27FC236}">
                <a16:creationId xmlns:a16="http://schemas.microsoft.com/office/drawing/2014/main" id="{35AA109C-60FD-9A67-C273-104FC65980A3}"/>
              </a:ext>
            </a:extLst>
          </p:cNvPr>
          <p:cNvPicPr>
            <a:picLocks noChangeAspect="1"/>
          </p:cNvPicPr>
          <p:nvPr/>
        </p:nvPicPr>
        <p:blipFill rotWithShape="1">
          <a:blip r:embed="rId4"/>
          <a:srcRect l="5329" r="3482"/>
          <a:stretch/>
        </p:blipFill>
        <p:spPr>
          <a:xfrm>
            <a:off x="4543585" y="3291840"/>
            <a:ext cx="2994647" cy="3317966"/>
          </a:xfrm>
          <a:prstGeom prst="rect">
            <a:avLst/>
          </a:prstGeom>
        </p:spPr>
      </p:pic>
    </p:spTree>
    <p:extLst>
      <p:ext uri="{BB962C8B-B14F-4D97-AF65-F5344CB8AC3E}">
        <p14:creationId xmlns:p14="http://schemas.microsoft.com/office/powerpoint/2010/main" val="77058294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B8C-2D91-C1F4-5002-5E94481B811D}"/>
              </a:ext>
            </a:extLst>
          </p:cNvPr>
          <p:cNvSpPr>
            <a:spLocks noGrp="1"/>
          </p:cNvSpPr>
          <p:nvPr>
            <p:ph type="title"/>
          </p:nvPr>
        </p:nvSpPr>
        <p:spPr>
          <a:xfrm>
            <a:off x="913795" y="438151"/>
            <a:ext cx="10353762" cy="1257300"/>
          </a:xfrm>
        </p:spPr>
        <p:txBody>
          <a:bodyPr>
            <a:normAutofit fontScale="90000"/>
          </a:bodyPr>
          <a:lstStyle/>
          <a:p>
            <a:r>
              <a:rPr lang="en-US" sz="4800" dirty="0"/>
              <a:t>Feature Extraction Methods Comparison</a:t>
            </a:r>
            <a:endParaRPr lang="en-US" dirty="0"/>
          </a:p>
        </p:txBody>
      </p:sp>
      <p:graphicFrame>
        <p:nvGraphicFramePr>
          <p:cNvPr id="8" name="Chart 7">
            <a:extLst>
              <a:ext uri="{FF2B5EF4-FFF2-40B4-BE49-F238E27FC236}">
                <a16:creationId xmlns:a16="http://schemas.microsoft.com/office/drawing/2014/main" id="{16A19FE5-E6C2-390B-D2BB-0ED1333B76B7}"/>
              </a:ext>
            </a:extLst>
          </p:cNvPr>
          <p:cNvGraphicFramePr>
            <a:graphicFrameLocks/>
          </p:cNvGraphicFramePr>
          <p:nvPr>
            <p:extLst>
              <p:ext uri="{D42A27DB-BD31-4B8C-83A1-F6EECF244321}">
                <p14:modId xmlns:p14="http://schemas.microsoft.com/office/powerpoint/2010/main" val="1044748994"/>
              </p:ext>
            </p:extLst>
          </p:nvPr>
        </p:nvGraphicFramePr>
        <p:xfrm>
          <a:off x="703385" y="2057400"/>
          <a:ext cx="10803987" cy="4526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824402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35E3-E4CC-9471-45C5-DBD7247E0EEB}"/>
              </a:ext>
            </a:extLst>
          </p:cNvPr>
          <p:cNvSpPr>
            <a:spLocks noGrp="1"/>
          </p:cNvSpPr>
          <p:nvPr>
            <p:ph type="title"/>
          </p:nvPr>
        </p:nvSpPr>
        <p:spPr>
          <a:xfrm>
            <a:off x="914313" y="609600"/>
            <a:ext cx="10353762" cy="1257300"/>
          </a:xfrm>
        </p:spPr>
        <p:txBody>
          <a:bodyPr>
            <a:normAutofit/>
          </a:bodyPr>
          <a:lstStyle/>
          <a:p>
            <a:r>
              <a:rPr lang="en-US" dirty="0"/>
              <a:t>Machine Learning Models</a:t>
            </a:r>
          </a:p>
        </p:txBody>
      </p:sp>
      <p:graphicFrame>
        <p:nvGraphicFramePr>
          <p:cNvPr id="5" name="Content Placeholder 2">
            <a:extLst>
              <a:ext uri="{FF2B5EF4-FFF2-40B4-BE49-F238E27FC236}">
                <a16:creationId xmlns:a16="http://schemas.microsoft.com/office/drawing/2014/main" id="{23FEF872-353C-0DBC-4F15-EDE06C527DE5}"/>
              </a:ext>
            </a:extLst>
          </p:cNvPr>
          <p:cNvGraphicFramePr>
            <a:graphicFrameLocks noGrp="1"/>
          </p:cNvGraphicFramePr>
          <p:nvPr>
            <p:ph idx="1"/>
            <p:extLst>
              <p:ext uri="{D42A27DB-BD31-4B8C-83A1-F6EECF244321}">
                <p14:modId xmlns:p14="http://schemas.microsoft.com/office/powerpoint/2010/main" val="2602826846"/>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88153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0017-10D7-F3C0-8BF8-4A542C1812FD}"/>
              </a:ext>
            </a:extLst>
          </p:cNvPr>
          <p:cNvSpPr>
            <a:spLocks noGrp="1"/>
          </p:cNvSpPr>
          <p:nvPr>
            <p:ph type="title"/>
          </p:nvPr>
        </p:nvSpPr>
        <p:spPr>
          <a:xfrm>
            <a:off x="914400" y="288388"/>
            <a:ext cx="10353762" cy="1257300"/>
          </a:xfrm>
        </p:spPr>
        <p:txBody>
          <a:bodyPr/>
          <a:lstStyle/>
          <a:p>
            <a:r>
              <a:rPr lang="en-US" dirty="0"/>
              <a:t>Model Evaluation</a:t>
            </a:r>
          </a:p>
        </p:txBody>
      </p:sp>
      <p:graphicFrame>
        <p:nvGraphicFramePr>
          <p:cNvPr id="4" name="Content Placeholder 3">
            <a:extLst>
              <a:ext uri="{FF2B5EF4-FFF2-40B4-BE49-F238E27FC236}">
                <a16:creationId xmlns:a16="http://schemas.microsoft.com/office/drawing/2014/main" id="{A1E3D997-FB04-FE4A-9834-5C98B8E19D93}"/>
              </a:ext>
            </a:extLst>
          </p:cNvPr>
          <p:cNvGraphicFramePr>
            <a:graphicFrameLocks noGrp="1"/>
          </p:cNvGraphicFramePr>
          <p:nvPr>
            <p:ph idx="1"/>
            <p:extLst>
              <p:ext uri="{D42A27DB-BD31-4B8C-83A1-F6EECF244321}">
                <p14:modId xmlns:p14="http://schemas.microsoft.com/office/powerpoint/2010/main" val="704917903"/>
              </p:ext>
            </p:extLst>
          </p:nvPr>
        </p:nvGraphicFramePr>
        <p:xfrm>
          <a:off x="914400" y="1866900"/>
          <a:ext cx="10691446" cy="4702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948344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3F54-DF9D-F694-C5B7-2CB8862F2CCD}"/>
              </a:ext>
            </a:extLst>
          </p:cNvPr>
          <p:cNvSpPr>
            <a:spLocks noGrp="1"/>
          </p:cNvSpPr>
          <p:nvPr>
            <p:ph type="title"/>
          </p:nvPr>
        </p:nvSpPr>
        <p:spPr>
          <a:xfrm>
            <a:off x="919119" y="220060"/>
            <a:ext cx="10353762" cy="1257300"/>
          </a:xfrm>
        </p:spPr>
        <p:txBody>
          <a:bodyPr/>
          <a:lstStyle/>
          <a:p>
            <a:r>
              <a:rPr lang="en-US" dirty="0"/>
              <a:t>Confusion Matrix of Ideal Model</a:t>
            </a:r>
          </a:p>
        </p:txBody>
      </p:sp>
      <p:pic>
        <p:nvPicPr>
          <p:cNvPr id="5" name="Content Placeholder 4">
            <a:extLst>
              <a:ext uri="{FF2B5EF4-FFF2-40B4-BE49-F238E27FC236}">
                <a16:creationId xmlns:a16="http://schemas.microsoft.com/office/drawing/2014/main" id="{71B82017-E573-6E22-08D2-837895E77FEB}"/>
              </a:ext>
            </a:extLst>
          </p:cNvPr>
          <p:cNvPicPr>
            <a:picLocks noGrp="1" noChangeAspect="1"/>
          </p:cNvPicPr>
          <p:nvPr>
            <p:ph idx="1"/>
          </p:nvPr>
        </p:nvPicPr>
        <p:blipFill>
          <a:blip r:embed="rId2"/>
          <a:stretch>
            <a:fillRect/>
          </a:stretch>
        </p:blipFill>
        <p:spPr>
          <a:xfrm>
            <a:off x="2996418" y="1340559"/>
            <a:ext cx="6290750" cy="5271255"/>
          </a:xfrm>
        </p:spPr>
      </p:pic>
    </p:spTree>
    <p:extLst>
      <p:ext uri="{BB962C8B-B14F-4D97-AF65-F5344CB8AC3E}">
        <p14:creationId xmlns:p14="http://schemas.microsoft.com/office/powerpoint/2010/main" val="429036209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24FC-0DB7-BA88-688F-79991AF09DAD}"/>
              </a:ext>
            </a:extLst>
          </p:cNvPr>
          <p:cNvSpPr>
            <a:spLocks noGrp="1"/>
          </p:cNvSpPr>
          <p:nvPr>
            <p:ph type="title"/>
          </p:nvPr>
        </p:nvSpPr>
        <p:spPr>
          <a:xfrm>
            <a:off x="919119" y="384517"/>
            <a:ext cx="10353762" cy="1257300"/>
          </a:xfrm>
        </p:spPr>
        <p:txBody>
          <a:bodyPr/>
          <a:lstStyle/>
          <a:p>
            <a:r>
              <a:rPr lang="en-US" dirty="0"/>
              <a:t>AUC – ROC Curve of Ideal Model</a:t>
            </a:r>
          </a:p>
        </p:txBody>
      </p:sp>
      <p:pic>
        <p:nvPicPr>
          <p:cNvPr id="5" name="Content Placeholder 4">
            <a:extLst>
              <a:ext uri="{FF2B5EF4-FFF2-40B4-BE49-F238E27FC236}">
                <a16:creationId xmlns:a16="http://schemas.microsoft.com/office/drawing/2014/main" id="{D72D9200-41EB-6A65-91AD-0C09D097DC83}"/>
              </a:ext>
            </a:extLst>
          </p:cNvPr>
          <p:cNvPicPr>
            <a:picLocks noGrp="1" noChangeAspect="1"/>
          </p:cNvPicPr>
          <p:nvPr>
            <p:ph idx="1"/>
          </p:nvPr>
        </p:nvPicPr>
        <p:blipFill>
          <a:blip r:embed="rId2"/>
          <a:stretch>
            <a:fillRect/>
          </a:stretch>
        </p:blipFill>
        <p:spPr>
          <a:xfrm>
            <a:off x="2693628" y="1495764"/>
            <a:ext cx="6569612" cy="5162648"/>
          </a:xfrm>
        </p:spPr>
      </p:pic>
    </p:spTree>
    <p:extLst>
      <p:ext uri="{BB962C8B-B14F-4D97-AF65-F5344CB8AC3E}">
        <p14:creationId xmlns:p14="http://schemas.microsoft.com/office/powerpoint/2010/main" val="396835627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2CB-4E64-75B9-E056-A45895DDDD6B}"/>
              </a:ext>
            </a:extLst>
          </p:cNvPr>
          <p:cNvSpPr>
            <a:spLocks noGrp="1"/>
          </p:cNvSpPr>
          <p:nvPr>
            <p:ph type="title"/>
          </p:nvPr>
        </p:nvSpPr>
        <p:spPr>
          <a:xfrm>
            <a:off x="652538" y="2582091"/>
            <a:ext cx="10353762" cy="1257300"/>
          </a:xfrm>
        </p:spPr>
        <p:txBody>
          <a:bodyPr/>
          <a:lstStyle/>
          <a:p>
            <a:r>
              <a:rPr lang="en-US"/>
              <a:t>BACKGROUND INFORMATION</a:t>
            </a:r>
            <a:endParaRPr lang="en-US" dirty="0"/>
          </a:p>
        </p:txBody>
      </p:sp>
    </p:spTree>
    <p:extLst>
      <p:ext uri="{BB962C8B-B14F-4D97-AF65-F5344CB8AC3E}">
        <p14:creationId xmlns:p14="http://schemas.microsoft.com/office/powerpoint/2010/main" val="10901718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1A31-7909-F3FE-E344-C06F0A609F7D}"/>
              </a:ext>
            </a:extLst>
          </p:cNvPr>
          <p:cNvSpPr>
            <a:spLocks noGrp="1"/>
          </p:cNvSpPr>
          <p:nvPr>
            <p:ph type="title"/>
          </p:nvPr>
        </p:nvSpPr>
        <p:spPr>
          <a:xfrm>
            <a:off x="919119" y="2908663"/>
            <a:ext cx="10353762" cy="1257300"/>
          </a:xfrm>
        </p:spPr>
        <p:txBody>
          <a:bodyPr/>
          <a:lstStyle/>
          <a:p>
            <a:r>
              <a:rPr lang="en-US" dirty="0"/>
              <a:t>INFERENCE</a:t>
            </a:r>
          </a:p>
        </p:txBody>
      </p:sp>
    </p:spTree>
    <p:extLst>
      <p:ext uri="{BB962C8B-B14F-4D97-AF65-F5344CB8AC3E}">
        <p14:creationId xmlns:p14="http://schemas.microsoft.com/office/powerpoint/2010/main" val="302560179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7012-D973-C73B-D37D-8AA68322CF4E}"/>
              </a:ext>
            </a:extLst>
          </p:cNvPr>
          <p:cNvSpPr>
            <a:spLocks noGrp="1"/>
          </p:cNvSpPr>
          <p:nvPr>
            <p:ph type="title"/>
          </p:nvPr>
        </p:nvSpPr>
        <p:spPr>
          <a:xfrm>
            <a:off x="913795" y="157381"/>
            <a:ext cx="10353762" cy="1257300"/>
          </a:xfrm>
        </p:spPr>
        <p:txBody>
          <a:bodyPr/>
          <a:lstStyle/>
          <a:p>
            <a:r>
              <a:rPr lang="en-US" dirty="0"/>
              <a:t>Optimal Features</a:t>
            </a:r>
          </a:p>
        </p:txBody>
      </p:sp>
      <p:pic>
        <p:nvPicPr>
          <p:cNvPr id="5" name="Picture 4">
            <a:extLst>
              <a:ext uri="{FF2B5EF4-FFF2-40B4-BE49-F238E27FC236}">
                <a16:creationId xmlns:a16="http://schemas.microsoft.com/office/drawing/2014/main" id="{954C5BC0-BAB8-455D-94D4-685E1FF56CEC}"/>
              </a:ext>
            </a:extLst>
          </p:cNvPr>
          <p:cNvPicPr>
            <a:picLocks noChangeAspect="1"/>
          </p:cNvPicPr>
          <p:nvPr/>
        </p:nvPicPr>
        <p:blipFill>
          <a:blip r:embed="rId2"/>
          <a:stretch>
            <a:fillRect/>
          </a:stretch>
        </p:blipFill>
        <p:spPr>
          <a:xfrm>
            <a:off x="913795" y="1558599"/>
            <a:ext cx="10353762" cy="5142020"/>
          </a:xfrm>
          <a:prstGeom prst="rect">
            <a:avLst/>
          </a:prstGeom>
        </p:spPr>
      </p:pic>
    </p:spTree>
    <p:extLst>
      <p:ext uri="{BB962C8B-B14F-4D97-AF65-F5344CB8AC3E}">
        <p14:creationId xmlns:p14="http://schemas.microsoft.com/office/powerpoint/2010/main" val="372861907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0F5D-0E74-918D-0708-87CAFDA07235}"/>
              </a:ext>
            </a:extLst>
          </p:cNvPr>
          <p:cNvSpPr>
            <a:spLocks noGrp="1"/>
          </p:cNvSpPr>
          <p:nvPr>
            <p:ph type="title"/>
          </p:nvPr>
        </p:nvSpPr>
        <p:spPr>
          <a:xfrm>
            <a:off x="674644" y="103163"/>
            <a:ext cx="10353762" cy="1257300"/>
          </a:xfrm>
        </p:spPr>
        <p:txBody>
          <a:bodyPr/>
          <a:lstStyle/>
          <a:p>
            <a:r>
              <a:rPr lang="en-US" dirty="0"/>
              <a:t>RECOMMENDATION</a:t>
            </a:r>
          </a:p>
        </p:txBody>
      </p:sp>
      <p:pic>
        <p:nvPicPr>
          <p:cNvPr id="5" name="Content Placeholder 4" descr="A graph of a positive curve&#10;&#10;Description automatically generated with medium confidence">
            <a:extLst>
              <a:ext uri="{FF2B5EF4-FFF2-40B4-BE49-F238E27FC236}">
                <a16:creationId xmlns:a16="http://schemas.microsoft.com/office/drawing/2014/main" id="{F72F1949-2C69-BB04-DE72-6E84FEF670E9}"/>
              </a:ext>
            </a:extLst>
          </p:cNvPr>
          <p:cNvPicPr>
            <a:picLocks noGrp="1" noChangeAspect="1"/>
          </p:cNvPicPr>
          <p:nvPr>
            <p:ph idx="1"/>
          </p:nvPr>
        </p:nvPicPr>
        <p:blipFill>
          <a:blip r:embed="rId2"/>
          <a:stretch>
            <a:fillRect/>
          </a:stretch>
        </p:blipFill>
        <p:spPr>
          <a:xfrm>
            <a:off x="3473429" y="3115965"/>
            <a:ext cx="4756192" cy="3714750"/>
          </a:xfrm>
        </p:spPr>
      </p:pic>
      <p:sp>
        <p:nvSpPr>
          <p:cNvPr id="7" name="TextBox 6">
            <a:extLst>
              <a:ext uri="{FF2B5EF4-FFF2-40B4-BE49-F238E27FC236}">
                <a16:creationId xmlns:a16="http://schemas.microsoft.com/office/drawing/2014/main" id="{7B8F5F00-5A00-D3BC-64C9-688BDCDEE8D8}"/>
              </a:ext>
            </a:extLst>
          </p:cNvPr>
          <p:cNvSpPr txBox="1"/>
          <p:nvPr/>
        </p:nvSpPr>
        <p:spPr>
          <a:xfrm>
            <a:off x="1514656" y="1399652"/>
            <a:ext cx="86737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Refine features beside tweets, majority target, mentions, and cred and retrain model to gain more accuracy over time.</a:t>
            </a:r>
          </a:p>
          <a:p>
            <a:pPr marL="285750" indent="-285750">
              <a:buFont typeface="Arial" panose="020B0604020202020204" pitchFamily="34" charset="0"/>
              <a:buChar char="•"/>
            </a:pPr>
            <a:r>
              <a:rPr lang="en-US" dirty="0">
                <a:latin typeface="+mj-lt"/>
              </a:rPr>
              <a:t>Increase the computational power and allocate memory to train our best model with the user data beside tweets.</a:t>
            </a:r>
          </a:p>
          <a:p>
            <a:pPr marL="285750" indent="-285750">
              <a:buFont typeface="Arial" panose="020B0604020202020204" pitchFamily="34" charset="0"/>
              <a:buChar char="•"/>
            </a:pPr>
            <a:r>
              <a:rPr lang="en-US" dirty="0">
                <a:latin typeface="+mj-lt"/>
              </a:rPr>
              <a:t>Exclude data with nan’s if encountered during feature engineering or model trainings.</a:t>
            </a:r>
          </a:p>
        </p:txBody>
      </p:sp>
      <p:sp>
        <p:nvSpPr>
          <p:cNvPr id="9" name="TextBox 8">
            <a:extLst>
              <a:ext uri="{FF2B5EF4-FFF2-40B4-BE49-F238E27FC236}">
                <a16:creationId xmlns:a16="http://schemas.microsoft.com/office/drawing/2014/main" id="{454FA511-FF2D-9DD0-ED24-EBF3A9E267B1}"/>
              </a:ext>
            </a:extLst>
          </p:cNvPr>
          <p:cNvSpPr txBox="1"/>
          <p:nvPr/>
        </p:nvSpPr>
        <p:spPr>
          <a:xfrm>
            <a:off x="8373291" y="6147694"/>
            <a:ext cx="3500846" cy="523220"/>
          </a:xfrm>
          <a:prstGeom prst="rect">
            <a:avLst/>
          </a:prstGeom>
          <a:noFill/>
        </p:spPr>
        <p:txBody>
          <a:bodyPr wrap="square" rtlCol="0">
            <a:spAutoFit/>
          </a:bodyPr>
          <a:lstStyle/>
          <a:p>
            <a:r>
              <a:rPr lang="en-US" sz="1400" dirty="0"/>
              <a:t>ROC Curve for model trained with all the excluded user attributes</a:t>
            </a:r>
          </a:p>
        </p:txBody>
      </p:sp>
    </p:spTree>
    <p:extLst>
      <p:ext uri="{BB962C8B-B14F-4D97-AF65-F5344CB8AC3E}">
        <p14:creationId xmlns:p14="http://schemas.microsoft.com/office/powerpoint/2010/main" val="1493385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74F1-6EEE-63D0-8128-091067C720BB}"/>
              </a:ext>
            </a:extLst>
          </p:cNvPr>
          <p:cNvSpPr>
            <a:spLocks noGrp="1"/>
          </p:cNvSpPr>
          <p:nvPr>
            <p:ph type="title"/>
          </p:nvPr>
        </p:nvSpPr>
        <p:spPr>
          <a:xfrm>
            <a:off x="913795" y="204651"/>
            <a:ext cx="10353762" cy="1257300"/>
          </a:xfrm>
        </p:spPr>
        <p:txBody>
          <a:bodyPr>
            <a:normAutofit/>
          </a:bodyPr>
          <a:lstStyle/>
          <a:p>
            <a:r>
              <a:rPr lang="en-US" b="1" dirty="0"/>
              <a:t>Conclusion</a:t>
            </a:r>
          </a:p>
        </p:txBody>
      </p:sp>
      <p:sp>
        <p:nvSpPr>
          <p:cNvPr id="6" name="Content Placeholder 5">
            <a:extLst>
              <a:ext uri="{FF2B5EF4-FFF2-40B4-BE49-F238E27FC236}">
                <a16:creationId xmlns:a16="http://schemas.microsoft.com/office/drawing/2014/main" id="{49B6A866-6C98-3B85-F4C1-8EDF70FB85E9}"/>
              </a:ext>
            </a:extLst>
          </p:cNvPr>
          <p:cNvSpPr>
            <a:spLocks noGrp="1"/>
          </p:cNvSpPr>
          <p:nvPr>
            <p:ph idx="1"/>
          </p:nvPr>
        </p:nvSpPr>
        <p:spPr>
          <a:xfrm>
            <a:off x="913795" y="1815193"/>
            <a:ext cx="10353762" cy="3714749"/>
          </a:xfrm>
        </p:spPr>
        <p:txBody>
          <a:bodyPr/>
          <a:lstStyle/>
          <a:p>
            <a:pPr marL="36900" indent="0">
              <a:buNone/>
            </a:pPr>
            <a:r>
              <a:rPr lang="en-US" dirty="0">
                <a:latin typeface="+mj-lt"/>
              </a:rPr>
              <a:t>Twitter sentiment analysis is a challenging yet valuable task. Advances in NLP and AI improve accuracy over time. Sentiment analysis with correctly classified sentiments can offers insights into public opinion, trends, and emotions. During modelling there can be issues with memory allocation; it can be temporarily solved by using sparse matrix for feature attributes.</a:t>
            </a:r>
          </a:p>
          <a:p>
            <a:endParaRPr lang="en-US" dirty="0">
              <a:latin typeface="+mj-lt"/>
            </a:endParaRPr>
          </a:p>
          <a:p>
            <a:endParaRPr lang="en-US" dirty="0">
              <a:latin typeface="+mj-lt"/>
            </a:endParaRPr>
          </a:p>
          <a:p>
            <a:endParaRPr lang="en-US" dirty="0">
              <a:latin typeface="+mj-lt"/>
            </a:endParaRPr>
          </a:p>
        </p:txBody>
      </p:sp>
      <p:pic>
        <p:nvPicPr>
          <p:cNvPr id="8" name="Picture 7" descr="A cartoon character holding a pencil&#10;&#10;Description automatically generated">
            <a:extLst>
              <a:ext uri="{FF2B5EF4-FFF2-40B4-BE49-F238E27FC236}">
                <a16:creationId xmlns:a16="http://schemas.microsoft.com/office/drawing/2014/main" id="{5BF8CB1F-44CA-150E-0AAA-565B4CEEAEFD}"/>
              </a:ext>
            </a:extLst>
          </p:cNvPr>
          <p:cNvPicPr>
            <a:picLocks noChangeAspect="1"/>
          </p:cNvPicPr>
          <p:nvPr/>
        </p:nvPicPr>
        <p:blipFill>
          <a:blip r:embed="rId3"/>
          <a:stretch>
            <a:fillRect/>
          </a:stretch>
        </p:blipFill>
        <p:spPr>
          <a:xfrm>
            <a:off x="8117058" y="3602625"/>
            <a:ext cx="2615926" cy="3255375"/>
          </a:xfrm>
          <a:prstGeom prst="rect">
            <a:avLst/>
          </a:prstGeom>
        </p:spPr>
      </p:pic>
    </p:spTree>
    <p:extLst>
      <p:ext uri="{BB962C8B-B14F-4D97-AF65-F5344CB8AC3E}">
        <p14:creationId xmlns:p14="http://schemas.microsoft.com/office/powerpoint/2010/main" val="143265219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5000-01A1-9E3B-0EAE-F93450D93F3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93EDD9-A7FB-6DE9-83EA-116190A0E04C}"/>
              </a:ext>
            </a:extLst>
          </p:cNvPr>
          <p:cNvSpPr>
            <a:spLocks noGrp="1"/>
          </p:cNvSpPr>
          <p:nvPr>
            <p:ph idx="1"/>
          </p:nvPr>
        </p:nvSpPr>
        <p:spPr/>
        <p:txBody>
          <a:bodyPr>
            <a:normAutofit/>
          </a:bodyPr>
          <a:lstStyle/>
          <a:p>
            <a:r>
              <a:rPr lang="en-US" sz="1800" dirty="0">
                <a:hlinkClick r:id="rId2"/>
              </a:rPr>
              <a:t>https://towardsdatascience.com/sentiment-analysis-concept-analysis-and-applications-6c94d6f58c17</a:t>
            </a:r>
            <a:endParaRPr lang="en-US" sz="1800" dirty="0"/>
          </a:p>
          <a:p>
            <a:r>
              <a:rPr lang="en-US" sz="1800" dirty="0">
                <a:hlinkClick r:id="rId3"/>
              </a:rPr>
              <a:t>https://www.qualtrics.com/experience-management/research/sentiment-analysis/</a:t>
            </a:r>
            <a:endParaRPr lang="en-US" sz="1800" dirty="0"/>
          </a:p>
          <a:p>
            <a:r>
              <a:rPr lang="en-US" sz="1800" dirty="0">
                <a:hlinkClick r:id="rId4"/>
              </a:rPr>
              <a:t>https://blog.hootsuite.com/social-media-sentiment-analysis-tools/</a:t>
            </a:r>
            <a:endParaRPr lang="en-US" sz="1800" dirty="0"/>
          </a:p>
          <a:p>
            <a:r>
              <a:rPr lang="en-US" sz="1800" dirty="0">
                <a:hlinkClick r:id="rId5"/>
              </a:rPr>
              <a:t>https://www.unb.ca/cic/datasets/truthseeker-2023.html</a:t>
            </a:r>
            <a:endParaRPr lang="en-US" sz="1800" dirty="0"/>
          </a:p>
          <a:p>
            <a:endParaRPr lang="en-US" sz="1800" dirty="0"/>
          </a:p>
        </p:txBody>
      </p:sp>
    </p:spTree>
    <p:extLst>
      <p:ext uri="{BB962C8B-B14F-4D97-AF65-F5344CB8AC3E}">
        <p14:creationId xmlns:p14="http://schemas.microsoft.com/office/powerpoint/2010/main" val="216089398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338357-1A6A-4C1E-A6D6-1DCDE6DF4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1F51140-4156-423C-9638-1223606FB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66116" y="164592"/>
            <a:ext cx="11859768" cy="6528816"/>
          </a:xfrm>
          <a:prstGeom prst="rect">
            <a:avLst/>
          </a:prstGeom>
          <a:ln w="15875" cap="sq" cmpd="sng">
            <a:noFill/>
            <a:miter lim="800000"/>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6ED54-D8B5-BCBE-E300-DDC127670250}"/>
              </a:ext>
            </a:extLst>
          </p:cNvPr>
          <p:cNvSpPr>
            <a:spLocks noGrp="1"/>
          </p:cNvSpPr>
          <p:nvPr>
            <p:ph type="title" idx="4294967295"/>
          </p:nvPr>
        </p:nvSpPr>
        <p:spPr>
          <a:xfrm>
            <a:off x="1008889" y="1097280"/>
            <a:ext cx="6043875" cy="4626864"/>
          </a:xfrm>
        </p:spPr>
        <p:txBody>
          <a:bodyPr vert="horz" lIns="91440" tIns="45720" rIns="91440" bIns="45720" rtlCol="0" anchor="ctr">
            <a:normAutofit/>
          </a:bodyPr>
          <a:lstStyle/>
          <a:p>
            <a:pPr algn="r"/>
            <a:r>
              <a:rPr lang="en-US" sz="5400" dirty="0">
                <a:solidFill>
                  <a:schemeClr val="tx1"/>
                </a:solidFill>
              </a:rPr>
              <a:t>QUESTIONS?</a:t>
            </a:r>
          </a:p>
        </p:txBody>
      </p:sp>
      <p:sp>
        <p:nvSpPr>
          <p:cNvPr id="3" name="Content Placeholder 2">
            <a:extLst>
              <a:ext uri="{FF2B5EF4-FFF2-40B4-BE49-F238E27FC236}">
                <a16:creationId xmlns:a16="http://schemas.microsoft.com/office/drawing/2014/main" id="{AA7710B0-E69D-BC23-1660-8A7ECF246DAB}"/>
              </a:ext>
            </a:extLst>
          </p:cNvPr>
          <p:cNvSpPr>
            <a:spLocks noGrp="1"/>
          </p:cNvSpPr>
          <p:nvPr>
            <p:ph idx="4294967295"/>
          </p:nvPr>
        </p:nvSpPr>
        <p:spPr>
          <a:xfrm>
            <a:off x="8022028" y="1097280"/>
            <a:ext cx="3256177" cy="4626863"/>
          </a:xfrm>
        </p:spPr>
        <p:txBody>
          <a:bodyPr vert="horz" lIns="91440" tIns="45720" rIns="91440" bIns="45720" rtlCol="0" anchor="ctr">
            <a:normAutofit/>
          </a:bodyPr>
          <a:lstStyle/>
          <a:p>
            <a:pPr marL="0" indent="0">
              <a:buNone/>
            </a:pPr>
            <a:r>
              <a:rPr lang="en-US" sz="2000" dirty="0">
                <a:solidFill>
                  <a:schemeClr val="tx1"/>
                </a:solidFill>
              </a:rPr>
              <a:t>THANK YOU !</a:t>
            </a:r>
          </a:p>
        </p:txBody>
      </p:sp>
      <p:cxnSp>
        <p:nvCxnSpPr>
          <p:cNvPr id="12" name="Straight Connector 11">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395" y="2057399"/>
            <a:ext cx="0" cy="2743200"/>
          </a:xfrm>
          <a:prstGeom prst="line">
            <a:avLst/>
          </a:prstGeom>
          <a:ln w="2540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135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D5C5A6-B940-2550-7E91-96F5301DFCBB}"/>
              </a:ext>
            </a:extLst>
          </p:cNvPr>
          <p:cNvSpPr>
            <a:spLocks noGrp="1"/>
          </p:cNvSpPr>
          <p:nvPr>
            <p:ph type="title"/>
          </p:nvPr>
        </p:nvSpPr>
        <p:spPr>
          <a:xfrm>
            <a:off x="913795" y="438539"/>
            <a:ext cx="10353762" cy="1257300"/>
          </a:xfrm>
        </p:spPr>
        <p:txBody>
          <a:bodyPr/>
          <a:lstStyle/>
          <a:p>
            <a:r>
              <a:rPr lang="en-US" dirty="0"/>
              <a:t>INTRODUCTION</a:t>
            </a:r>
          </a:p>
        </p:txBody>
      </p:sp>
      <p:sp>
        <p:nvSpPr>
          <p:cNvPr id="5" name="Content Placeholder 4">
            <a:extLst>
              <a:ext uri="{FF2B5EF4-FFF2-40B4-BE49-F238E27FC236}">
                <a16:creationId xmlns:a16="http://schemas.microsoft.com/office/drawing/2014/main" id="{5346ACC9-2D23-69F2-DD9E-1E0971386869}"/>
              </a:ext>
            </a:extLst>
          </p:cNvPr>
          <p:cNvSpPr>
            <a:spLocks noGrp="1"/>
          </p:cNvSpPr>
          <p:nvPr>
            <p:ph idx="4294967295"/>
          </p:nvPr>
        </p:nvSpPr>
        <p:spPr>
          <a:xfrm>
            <a:off x="913882" y="2063923"/>
            <a:ext cx="10353675" cy="3714750"/>
          </a:xfrm>
        </p:spPr>
        <p:txBody>
          <a:bodyPr/>
          <a:lstStyle/>
          <a:p>
            <a:pPr>
              <a:buFont typeface="Arial" panose="020B0604020202020204" pitchFamily="34" charset="0"/>
              <a:buChar char="•"/>
            </a:pPr>
            <a:r>
              <a:rPr lang="en-US" dirty="0"/>
              <a:t>Sentiment Analysis: Process of determining the emotional tone of text.</a:t>
            </a:r>
          </a:p>
          <a:p>
            <a:pPr>
              <a:buFont typeface="Arial" panose="020B0604020202020204" pitchFamily="34" charset="0"/>
              <a:buChar char="•"/>
            </a:pPr>
            <a:r>
              <a:rPr lang="en-US" dirty="0"/>
              <a:t>Twitter: Microblogging platform with short, dynamic messages called tweets.</a:t>
            </a:r>
          </a:p>
          <a:p>
            <a:pPr>
              <a:buFont typeface="Arial" panose="020B0604020202020204" pitchFamily="34" charset="0"/>
              <a:buChar char="•"/>
            </a:pPr>
            <a:r>
              <a:rPr lang="en-US" dirty="0"/>
              <a:t>Sentiment Analysis on Twitter: Extracting opinions and emotions from tweets.</a:t>
            </a:r>
          </a:p>
        </p:txBody>
      </p:sp>
      <p:pic>
        <p:nvPicPr>
          <p:cNvPr id="7" name="Picture 6" descr="A blue bird with wings&#10;&#10;Description automatically generated">
            <a:extLst>
              <a:ext uri="{FF2B5EF4-FFF2-40B4-BE49-F238E27FC236}">
                <a16:creationId xmlns:a16="http://schemas.microsoft.com/office/drawing/2014/main" id="{7C376714-442F-65D4-E805-BD4A8EAC9F8E}"/>
              </a:ext>
            </a:extLst>
          </p:cNvPr>
          <p:cNvPicPr>
            <a:picLocks noChangeAspect="1"/>
          </p:cNvPicPr>
          <p:nvPr/>
        </p:nvPicPr>
        <p:blipFill>
          <a:blip r:embed="rId3"/>
          <a:stretch>
            <a:fillRect/>
          </a:stretch>
        </p:blipFill>
        <p:spPr>
          <a:xfrm>
            <a:off x="5526855" y="3693649"/>
            <a:ext cx="3631213" cy="3631213"/>
          </a:xfrm>
          <a:prstGeom prst="rect">
            <a:avLst/>
          </a:prstGeom>
        </p:spPr>
      </p:pic>
      <p:pic>
        <p:nvPicPr>
          <p:cNvPr id="9" name="Picture 8" descr="A magnifying glass with a graph&#10;&#10;Description automatically generated">
            <a:extLst>
              <a:ext uri="{FF2B5EF4-FFF2-40B4-BE49-F238E27FC236}">
                <a16:creationId xmlns:a16="http://schemas.microsoft.com/office/drawing/2014/main" id="{522DDB9A-5590-F182-7811-1F540E709768}"/>
              </a:ext>
            </a:extLst>
          </p:cNvPr>
          <p:cNvPicPr>
            <a:picLocks noChangeAspect="1"/>
          </p:cNvPicPr>
          <p:nvPr/>
        </p:nvPicPr>
        <p:blipFill>
          <a:blip r:embed="rId4"/>
          <a:stretch>
            <a:fillRect/>
          </a:stretch>
        </p:blipFill>
        <p:spPr>
          <a:xfrm>
            <a:off x="2893920" y="4057391"/>
            <a:ext cx="2903727" cy="2903727"/>
          </a:xfrm>
          <a:prstGeom prst="rect">
            <a:avLst/>
          </a:prstGeom>
        </p:spPr>
      </p:pic>
    </p:spTree>
    <p:extLst>
      <p:ext uri="{BB962C8B-B14F-4D97-AF65-F5344CB8AC3E}">
        <p14:creationId xmlns:p14="http://schemas.microsoft.com/office/powerpoint/2010/main" val="1880218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75D0-6703-447A-F237-ADDEA6BABE50}"/>
              </a:ext>
            </a:extLst>
          </p:cNvPr>
          <p:cNvSpPr>
            <a:spLocks noGrp="1"/>
          </p:cNvSpPr>
          <p:nvPr>
            <p:ph type="title"/>
          </p:nvPr>
        </p:nvSpPr>
        <p:spPr>
          <a:xfrm>
            <a:off x="914313" y="438150"/>
            <a:ext cx="10353762" cy="1257300"/>
          </a:xfrm>
        </p:spPr>
        <p:txBody>
          <a:bodyPr>
            <a:normAutofit/>
          </a:bodyPr>
          <a:lstStyle/>
          <a:p>
            <a:r>
              <a:rPr lang="en-US" sz="4300" b="1" dirty="0"/>
              <a:t>Applications of Twitter Sentiment Analysis</a:t>
            </a:r>
            <a:endParaRPr lang="en-US" sz="4300" dirty="0"/>
          </a:p>
        </p:txBody>
      </p:sp>
      <p:graphicFrame>
        <p:nvGraphicFramePr>
          <p:cNvPr id="5" name="Content Placeholder 2">
            <a:extLst>
              <a:ext uri="{FF2B5EF4-FFF2-40B4-BE49-F238E27FC236}">
                <a16:creationId xmlns:a16="http://schemas.microsoft.com/office/drawing/2014/main" id="{CFB1CD64-234B-7C55-C66A-47D0F0D7E0F3}"/>
              </a:ext>
            </a:extLst>
          </p:cNvPr>
          <p:cNvGraphicFramePr>
            <a:graphicFrameLocks noGrp="1"/>
          </p:cNvGraphicFramePr>
          <p:nvPr>
            <p:ph idx="1"/>
            <p:extLst>
              <p:ext uri="{D42A27DB-BD31-4B8C-83A1-F6EECF244321}">
                <p14:modId xmlns:p14="http://schemas.microsoft.com/office/powerpoint/2010/main" val="228463537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3247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A417-4CF9-0389-68A2-60672E09F1F2}"/>
              </a:ext>
            </a:extLst>
          </p:cNvPr>
          <p:cNvSpPr>
            <a:spLocks noGrp="1"/>
          </p:cNvSpPr>
          <p:nvPr>
            <p:ph type="title"/>
          </p:nvPr>
        </p:nvSpPr>
        <p:spPr>
          <a:xfrm>
            <a:off x="913795" y="438151"/>
            <a:ext cx="10353762" cy="1257300"/>
          </a:xfrm>
        </p:spPr>
        <p:txBody>
          <a:bodyPr/>
          <a:lstStyle/>
          <a:p>
            <a:r>
              <a:rPr lang="en-US" dirty="0"/>
              <a:t>OBJECTIVES</a:t>
            </a:r>
          </a:p>
        </p:txBody>
      </p:sp>
      <p:sp>
        <p:nvSpPr>
          <p:cNvPr id="3" name="Content Placeholder 2">
            <a:extLst>
              <a:ext uri="{FF2B5EF4-FFF2-40B4-BE49-F238E27FC236}">
                <a16:creationId xmlns:a16="http://schemas.microsoft.com/office/drawing/2014/main" id="{C7DB39EB-925E-4949-D1D4-FA6D1E85EB99}"/>
              </a:ext>
            </a:extLst>
          </p:cNvPr>
          <p:cNvSpPr>
            <a:spLocks noGrp="1"/>
          </p:cNvSpPr>
          <p:nvPr>
            <p:ph idx="1"/>
          </p:nvPr>
        </p:nvSpPr>
        <p:spPr/>
        <p:txBody>
          <a:bodyPr/>
          <a:lstStyle/>
          <a:p>
            <a:pPr algn="l" rtl="0" fontAlgn="base">
              <a:buFont typeface="Arial" panose="020B0604020202020204" pitchFamily="34" charset="0"/>
              <a:buChar char="•"/>
            </a:pPr>
            <a:r>
              <a:rPr lang="en-US" sz="1800" b="0" i="0" dirty="0">
                <a:solidFill>
                  <a:schemeClr val="tx1"/>
                </a:solidFill>
                <a:effectLst/>
                <a:latin typeface="+mj-lt"/>
              </a:rPr>
              <a:t>Accurately categorize tweets into positive, neutral, and negative sentiment classes. </a:t>
            </a:r>
          </a:p>
          <a:p>
            <a:pPr algn="l" rtl="0" fontAlgn="base">
              <a:buFont typeface="Arial" panose="020B0604020202020204" pitchFamily="34" charset="0"/>
              <a:buChar char="•"/>
            </a:pPr>
            <a:r>
              <a:rPr lang="en-US" sz="1800" b="0" i="0" dirty="0">
                <a:solidFill>
                  <a:schemeClr val="tx1"/>
                </a:solidFill>
                <a:effectLst/>
                <a:latin typeface="+mj-lt"/>
              </a:rPr>
              <a:t>Preprocess and clean the tweet texts to mitigate noise and enhance the quality of input features for </a:t>
            </a:r>
            <a:r>
              <a:rPr lang="en-US" sz="1800" dirty="0">
                <a:solidFill>
                  <a:schemeClr val="tx1"/>
                </a:solidFill>
                <a:effectLst/>
                <a:latin typeface="+mj-lt"/>
              </a:rPr>
              <a:t>machine learning </a:t>
            </a:r>
            <a:r>
              <a:rPr lang="en-US" sz="1800" b="0" i="0" dirty="0">
                <a:solidFill>
                  <a:schemeClr val="tx1"/>
                </a:solidFill>
                <a:effectLst/>
                <a:latin typeface="+mj-lt"/>
              </a:rPr>
              <a:t>model. </a:t>
            </a:r>
          </a:p>
          <a:p>
            <a:pPr algn="l" rtl="0" fontAlgn="base">
              <a:buFont typeface="Arial" panose="020B0604020202020204" pitchFamily="34" charset="0"/>
              <a:buChar char="•"/>
            </a:pPr>
            <a:r>
              <a:rPr lang="en-US" sz="1800" b="0" i="0" dirty="0">
                <a:solidFill>
                  <a:schemeClr val="tx1"/>
                </a:solidFill>
                <a:effectLst/>
                <a:latin typeface="+mj-lt"/>
              </a:rPr>
              <a:t>Assess the model's effectiveness in sentiment classification by measuring its performance using evaluation metrics. </a:t>
            </a:r>
          </a:p>
          <a:p>
            <a:pPr algn="l" rtl="0" fontAlgn="base">
              <a:buFont typeface="Arial" panose="020B0604020202020204" pitchFamily="34" charset="0"/>
              <a:buChar char="•"/>
            </a:pPr>
            <a:r>
              <a:rPr lang="en-US" sz="1800" b="0" i="0" dirty="0">
                <a:solidFill>
                  <a:schemeClr val="tx1"/>
                </a:solidFill>
                <a:effectLst/>
                <a:latin typeface="+mj-lt"/>
              </a:rPr>
              <a:t>Provide insights into sentiment distribution, trends, and correlations within the analyzed tweet dataset. </a:t>
            </a:r>
          </a:p>
        </p:txBody>
      </p:sp>
      <p:pic>
        <p:nvPicPr>
          <p:cNvPr id="7" name="Picture 6" descr="A black background with a spiral&#10;&#10;Description automatically generated">
            <a:extLst>
              <a:ext uri="{FF2B5EF4-FFF2-40B4-BE49-F238E27FC236}">
                <a16:creationId xmlns:a16="http://schemas.microsoft.com/office/drawing/2014/main" id="{D640253E-44BC-3A6A-0CB4-E0F9CE25AC59}"/>
              </a:ext>
            </a:extLst>
          </p:cNvPr>
          <p:cNvPicPr>
            <a:picLocks noChangeAspect="1"/>
          </p:cNvPicPr>
          <p:nvPr/>
        </p:nvPicPr>
        <p:blipFill>
          <a:blip r:embed="rId2"/>
          <a:stretch>
            <a:fillRect/>
          </a:stretch>
        </p:blipFill>
        <p:spPr>
          <a:xfrm>
            <a:off x="7659073" y="4236133"/>
            <a:ext cx="4561062" cy="2539218"/>
          </a:xfrm>
          <a:prstGeom prst="rect">
            <a:avLst/>
          </a:prstGeom>
        </p:spPr>
      </p:pic>
    </p:spTree>
    <p:extLst>
      <p:ext uri="{BB962C8B-B14F-4D97-AF65-F5344CB8AC3E}">
        <p14:creationId xmlns:p14="http://schemas.microsoft.com/office/powerpoint/2010/main" val="103617806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8FBB-F3CD-F8B8-AC8D-B6531348F072}"/>
              </a:ext>
            </a:extLst>
          </p:cNvPr>
          <p:cNvSpPr>
            <a:spLocks noGrp="1"/>
          </p:cNvSpPr>
          <p:nvPr>
            <p:ph type="title"/>
          </p:nvPr>
        </p:nvSpPr>
        <p:spPr>
          <a:xfrm>
            <a:off x="913795" y="370031"/>
            <a:ext cx="10353762" cy="1257300"/>
          </a:xfrm>
        </p:spPr>
        <p:txBody>
          <a:bodyPr/>
          <a:lstStyle/>
          <a:p>
            <a:r>
              <a:rPr lang="en-US" b="1" dirty="0"/>
              <a:t>Challenges in Twitter Sentiment Analysis</a:t>
            </a:r>
            <a:endParaRPr lang="en-US" dirty="0"/>
          </a:p>
        </p:txBody>
      </p:sp>
      <p:sp>
        <p:nvSpPr>
          <p:cNvPr id="3" name="Content Placeholder 2">
            <a:extLst>
              <a:ext uri="{FF2B5EF4-FFF2-40B4-BE49-F238E27FC236}">
                <a16:creationId xmlns:a16="http://schemas.microsoft.com/office/drawing/2014/main" id="{6E4F9940-DE7E-6D8A-DD0C-9AC7137393E6}"/>
              </a:ext>
            </a:extLst>
          </p:cNvPr>
          <p:cNvSpPr>
            <a:spLocks noGrp="1"/>
          </p:cNvSpPr>
          <p:nvPr>
            <p:ph idx="1"/>
          </p:nvPr>
        </p:nvSpPr>
        <p:spPr>
          <a:xfrm>
            <a:off x="913795" y="1854379"/>
            <a:ext cx="10353762" cy="4408756"/>
          </a:xfrm>
        </p:spPr>
        <p:txBody>
          <a:bodyPr>
            <a:normAutofit fontScale="92500" lnSpcReduction="20000"/>
          </a:bodyPr>
          <a:lstStyle/>
          <a:p>
            <a:pPr>
              <a:buFont typeface="+mj-lt"/>
              <a:buAutoNum type="arabicPeriod"/>
            </a:pPr>
            <a:r>
              <a:rPr lang="en-US" sz="2000" b="1" dirty="0">
                <a:latin typeface="+mj-lt"/>
              </a:rPr>
              <a:t>Short Text Length</a:t>
            </a:r>
            <a:endParaRPr lang="en-US" sz="2000" dirty="0">
              <a:latin typeface="+mj-lt"/>
            </a:endParaRPr>
          </a:p>
          <a:p>
            <a:pPr marL="742950" lvl="1" indent="-285750">
              <a:buFont typeface="+mj-lt"/>
              <a:buAutoNum type="arabicPeriod"/>
            </a:pPr>
            <a:r>
              <a:rPr lang="en-US" sz="1800" dirty="0">
                <a:latin typeface="+mj-lt"/>
              </a:rPr>
              <a:t>Tweets are limited to 280 characters.</a:t>
            </a:r>
          </a:p>
          <a:p>
            <a:pPr marL="742950" lvl="1" indent="-285750">
              <a:buFont typeface="+mj-lt"/>
              <a:buAutoNum type="arabicPeriod"/>
            </a:pPr>
            <a:r>
              <a:rPr lang="en-US" sz="1800" dirty="0">
                <a:latin typeface="+mj-lt"/>
              </a:rPr>
              <a:t>Limited context can lead to ambiguity.</a:t>
            </a:r>
          </a:p>
          <a:p>
            <a:pPr>
              <a:buFont typeface="+mj-lt"/>
              <a:buAutoNum type="arabicPeriod"/>
            </a:pPr>
            <a:r>
              <a:rPr lang="en-US" sz="2000" b="1" dirty="0">
                <a:latin typeface="+mj-lt"/>
              </a:rPr>
              <a:t>Slang, Sarcasm and Abbreviations</a:t>
            </a:r>
            <a:endParaRPr lang="en-US" sz="2000" dirty="0">
              <a:latin typeface="+mj-lt"/>
            </a:endParaRPr>
          </a:p>
          <a:p>
            <a:pPr marL="742950" lvl="1" indent="-285750">
              <a:buFont typeface="+mj-lt"/>
              <a:buAutoNum type="arabicPeriod"/>
            </a:pPr>
            <a:r>
              <a:rPr lang="en-US" sz="1800" dirty="0">
                <a:latin typeface="+mj-lt"/>
              </a:rPr>
              <a:t>Informal language, slang, and abbreviations are common.</a:t>
            </a:r>
          </a:p>
          <a:p>
            <a:pPr marL="742950" lvl="1" indent="-285750">
              <a:buFont typeface="+mj-lt"/>
              <a:buAutoNum type="arabicPeriod"/>
            </a:pPr>
            <a:r>
              <a:rPr lang="en-US" sz="1800" dirty="0">
                <a:latin typeface="+mj-lt"/>
              </a:rPr>
              <a:t>Interpretation challenges for models.</a:t>
            </a:r>
          </a:p>
          <a:p>
            <a:pPr>
              <a:buFont typeface="+mj-lt"/>
              <a:buAutoNum type="arabicPeriod"/>
            </a:pPr>
            <a:r>
              <a:rPr lang="en-US" sz="2000" b="1" dirty="0">
                <a:latin typeface="+mj-lt"/>
              </a:rPr>
              <a:t>Emojis and Emoticons</a:t>
            </a:r>
            <a:endParaRPr lang="en-US" sz="2000" dirty="0">
              <a:latin typeface="+mj-lt"/>
            </a:endParaRPr>
          </a:p>
          <a:p>
            <a:pPr marL="742950" lvl="1" indent="-285750">
              <a:buFont typeface="+mj-lt"/>
              <a:buAutoNum type="arabicPeriod"/>
            </a:pPr>
            <a:r>
              <a:rPr lang="en-US" sz="1800" dirty="0">
                <a:latin typeface="+mj-lt"/>
              </a:rPr>
              <a:t>Emojis express emotions but require context.</a:t>
            </a:r>
          </a:p>
          <a:p>
            <a:pPr marL="742950" lvl="1" indent="-285750">
              <a:buFont typeface="+mj-lt"/>
              <a:buAutoNum type="arabicPeriod"/>
            </a:pPr>
            <a:r>
              <a:rPr lang="en-US" sz="1800" dirty="0">
                <a:latin typeface="+mj-lt"/>
              </a:rPr>
              <a:t>A vital component of sentiment detection.</a:t>
            </a:r>
          </a:p>
          <a:p>
            <a:pPr>
              <a:buFont typeface="+mj-lt"/>
              <a:buAutoNum type="arabicPeriod"/>
            </a:pPr>
            <a:r>
              <a:rPr lang="en-US" sz="2000" b="1" dirty="0">
                <a:latin typeface="+mj-lt"/>
              </a:rPr>
              <a:t>Memory Allocation</a:t>
            </a:r>
          </a:p>
          <a:p>
            <a:pPr marL="756900" lvl="1" indent="-342900">
              <a:buFont typeface="+mj-lt"/>
              <a:buAutoNum type="arabicPeriod"/>
            </a:pPr>
            <a:r>
              <a:rPr lang="en-US" sz="1800" dirty="0">
                <a:latin typeface="+mj-lt"/>
              </a:rPr>
              <a:t>Training models with tweets features and user features in a large dataset uses more computational power and memory uses.</a:t>
            </a:r>
            <a:endParaRPr lang="en-US" sz="2000" b="1" dirty="0">
              <a:latin typeface="+mj-lt"/>
            </a:endParaRPr>
          </a:p>
          <a:p>
            <a:pPr marL="36900" indent="0">
              <a:buNone/>
            </a:pPr>
            <a:endParaRPr lang="en-US" sz="2000" dirty="0">
              <a:latin typeface="+mj-lt"/>
            </a:endParaRPr>
          </a:p>
          <a:p>
            <a:endParaRPr lang="en-US" sz="2000" dirty="0">
              <a:latin typeface="+mj-lt"/>
            </a:endParaRPr>
          </a:p>
        </p:txBody>
      </p:sp>
      <p:pic>
        <p:nvPicPr>
          <p:cNvPr id="5" name="Picture 4" descr="A silhouette of a person holding a stick&#10;&#10;Description automatically generated">
            <a:extLst>
              <a:ext uri="{FF2B5EF4-FFF2-40B4-BE49-F238E27FC236}">
                <a16:creationId xmlns:a16="http://schemas.microsoft.com/office/drawing/2014/main" id="{1143B4F1-D0CB-6D6A-03A5-48F1D872863D}"/>
              </a:ext>
            </a:extLst>
          </p:cNvPr>
          <p:cNvPicPr>
            <a:picLocks noChangeAspect="1"/>
          </p:cNvPicPr>
          <p:nvPr/>
        </p:nvPicPr>
        <p:blipFill>
          <a:blip r:embed="rId2"/>
          <a:stretch>
            <a:fillRect/>
          </a:stretch>
        </p:blipFill>
        <p:spPr>
          <a:xfrm>
            <a:off x="7868670" y="1627331"/>
            <a:ext cx="4069231" cy="4061093"/>
          </a:xfrm>
          <a:prstGeom prst="rect">
            <a:avLst/>
          </a:prstGeom>
        </p:spPr>
      </p:pic>
    </p:spTree>
    <p:extLst>
      <p:ext uri="{BB962C8B-B14F-4D97-AF65-F5344CB8AC3E}">
        <p14:creationId xmlns:p14="http://schemas.microsoft.com/office/powerpoint/2010/main" val="212130473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006F-48F9-215D-8D82-6459F31FE007}"/>
              </a:ext>
            </a:extLst>
          </p:cNvPr>
          <p:cNvSpPr>
            <a:spLocks noGrp="1"/>
          </p:cNvSpPr>
          <p:nvPr>
            <p:ph type="title"/>
          </p:nvPr>
        </p:nvSpPr>
        <p:spPr>
          <a:xfrm>
            <a:off x="913795" y="322217"/>
            <a:ext cx="10353762" cy="1257300"/>
          </a:xfrm>
        </p:spPr>
        <p:txBody>
          <a:bodyPr>
            <a:normAutofit/>
          </a:bodyPr>
          <a:lstStyle/>
          <a:p>
            <a:r>
              <a:rPr lang="en-US" dirty="0"/>
              <a:t>ASSUMPTIONS</a:t>
            </a:r>
          </a:p>
        </p:txBody>
      </p:sp>
      <p:graphicFrame>
        <p:nvGraphicFramePr>
          <p:cNvPr id="6" name="Content Placeholder 2">
            <a:extLst>
              <a:ext uri="{FF2B5EF4-FFF2-40B4-BE49-F238E27FC236}">
                <a16:creationId xmlns:a16="http://schemas.microsoft.com/office/drawing/2014/main" id="{13F35F15-9A45-D0DB-48B9-43E4F6BC1736}"/>
              </a:ext>
            </a:extLst>
          </p:cNvPr>
          <p:cNvGraphicFramePr>
            <a:graphicFrameLocks noGrp="1"/>
          </p:cNvGraphicFramePr>
          <p:nvPr>
            <p:ph idx="1"/>
            <p:extLst>
              <p:ext uri="{D42A27DB-BD31-4B8C-83A1-F6EECF244321}">
                <p14:modId xmlns:p14="http://schemas.microsoft.com/office/powerpoint/2010/main" val="1856671397"/>
              </p:ext>
            </p:extLst>
          </p:nvPr>
        </p:nvGraphicFramePr>
        <p:xfrm>
          <a:off x="913882" y="1579517"/>
          <a:ext cx="10353675" cy="4520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2818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5DD8-196B-8ECF-5A93-340880A92184}"/>
              </a:ext>
            </a:extLst>
          </p:cNvPr>
          <p:cNvSpPr>
            <a:spLocks noGrp="1"/>
          </p:cNvSpPr>
          <p:nvPr>
            <p:ph type="title"/>
          </p:nvPr>
        </p:nvSpPr>
        <p:spPr>
          <a:xfrm>
            <a:off x="379222" y="2916701"/>
            <a:ext cx="10353762" cy="1257300"/>
          </a:xfrm>
        </p:spPr>
        <p:txBody>
          <a:bodyPr/>
          <a:lstStyle/>
          <a:p>
            <a:r>
              <a:rPr lang="en-US" dirty="0"/>
              <a:t>MODELLING</a:t>
            </a:r>
          </a:p>
        </p:txBody>
      </p:sp>
    </p:spTree>
    <p:extLst>
      <p:ext uri="{BB962C8B-B14F-4D97-AF65-F5344CB8AC3E}">
        <p14:creationId xmlns:p14="http://schemas.microsoft.com/office/powerpoint/2010/main" val="284195733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726</TotalTime>
  <Words>980</Words>
  <Application>Microsoft Office PowerPoint</Application>
  <PresentationFormat>Widescreen</PresentationFormat>
  <Paragraphs>122</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Nova</vt:lpstr>
      <vt:lpstr>Arial Nova Light</vt:lpstr>
      <vt:lpstr>Calibri</vt:lpstr>
      <vt:lpstr>Segoe WPC</vt:lpstr>
      <vt:lpstr>Wingdings 2</vt:lpstr>
      <vt:lpstr>SlateVTI</vt:lpstr>
      <vt:lpstr>SENTIMENT ANALYSIS ON TWITTER</vt:lpstr>
      <vt:lpstr>TABLE OF CONTENTS</vt:lpstr>
      <vt:lpstr>BACKGROUND INFORMATION</vt:lpstr>
      <vt:lpstr>INTRODUCTION</vt:lpstr>
      <vt:lpstr>Applications of Twitter Sentiment Analysis</vt:lpstr>
      <vt:lpstr>OBJECTIVES</vt:lpstr>
      <vt:lpstr>Challenges in Twitter Sentiment Analysis</vt:lpstr>
      <vt:lpstr>ASSUMPTIONS</vt:lpstr>
      <vt:lpstr>MODELLING</vt:lpstr>
      <vt:lpstr>Modelling Process</vt:lpstr>
      <vt:lpstr>Dataset</vt:lpstr>
      <vt:lpstr>Correlation Matrix</vt:lpstr>
      <vt:lpstr>PowerPoint Presentation</vt:lpstr>
      <vt:lpstr>Word cloud of Tweets with Noises</vt:lpstr>
      <vt:lpstr>Raw Tweets vs Clean Tweets</vt:lpstr>
      <vt:lpstr>Word cloud of Clean Tweets</vt:lpstr>
      <vt:lpstr>Extracting Sentiments</vt:lpstr>
      <vt:lpstr>Word Cloud of Positive Tweets</vt:lpstr>
      <vt:lpstr>Word Cloud of Neutral Tweets</vt:lpstr>
      <vt:lpstr>Word Cloud of Negative Tweets</vt:lpstr>
      <vt:lpstr>Trend of Sentiments</vt:lpstr>
      <vt:lpstr>Sentiment distributions for Trump</vt:lpstr>
      <vt:lpstr>True Negative Tweets about Trump</vt:lpstr>
      <vt:lpstr>Feature Extraction Methods for Tweets</vt:lpstr>
      <vt:lpstr>Feature Extraction Methods Comparison</vt:lpstr>
      <vt:lpstr>Machine Learning Models</vt:lpstr>
      <vt:lpstr>Model Evaluation</vt:lpstr>
      <vt:lpstr>Confusion Matrix of Ideal Model</vt:lpstr>
      <vt:lpstr>AUC – ROC Curve of Ideal Model</vt:lpstr>
      <vt:lpstr>INFERENCE</vt:lpstr>
      <vt:lpstr>Optimal Features</vt:lpstr>
      <vt:lpstr>RECOMMENDATION</vt:lpstr>
      <vt:lpstr>Conclusion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Basnet Sudish</dc:creator>
  <cp:lastModifiedBy>Basnet Sudish</cp:lastModifiedBy>
  <cp:revision>243</cp:revision>
  <dcterms:created xsi:type="dcterms:W3CDTF">2023-08-16T15:45:25Z</dcterms:created>
  <dcterms:modified xsi:type="dcterms:W3CDTF">2023-08-19T23:17:00Z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