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60910C-25EC-41B8-A89E-A3D68B19D591}"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2F555-AAFB-47E0-96EC-33D446DE0076}"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60910C-25EC-41B8-A89E-A3D68B19D591}"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2F555-AAFB-47E0-96EC-33D446DE007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60910C-25EC-41B8-A89E-A3D68B19D591}"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2F555-AAFB-47E0-96EC-33D446DE007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60910C-25EC-41B8-A89E-A3D68B19D591}"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2F555-AAFB-47E0-96EC-33D446DE007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0910C-25EC-41B8-A89E-A3D68B19D591}"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2F555-AAFB-47E0-96EC-33D446DE0076}"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60910C-25EC-41B8-A89E-A3D68B19D591}"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2F555-AAFB-47E0-96EC-33D446DE007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60910C-25EC-41B8-A89E-A3D68B19D591}" type="datetimeFigureOut">
              <a:rPr lang="en-IN" smtClean="0"/>
              <a:t>08-06-2024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42F555-AAFB-47E0-96EC-33D446DE0076}"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60910C-25EC-41B8-A89E-A3D68B19D591}" type="datetimeFigureOut">
              <a:rPr lang="en-IN" smtClean="0"/>
              <a:t>08-06-2024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42F555-AAFB-47E0-96EC-33D446DE007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0910C-25EC-41B8-A89E-A3D68B19D591}" type="datetimeFigureOut">
              <a:rPr lang="en-IN" smtClean="0"/>
              <a:t>08-06-2024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42F555-AAFB-47E0-96EC-33D446DE007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0910C-25EC-41B8-A89E-A3D68B19D591}"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2F555-AAFB-47E0-96EC-33D446DE0076}"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0910C-25EC-41B8-A89E-A3D68B19D591}"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2F555-AAFB-47E0-96EC-33D446DE007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E60910C-25EC-41B8-A89E-A3D68B19D591}" type="datetimeFigureOut">
              <a:rPr lang="en-IN" smtClean="0"/>
              <a:t>08-06-2024</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242F555-AAFB-47E0-96EC-33D446DE007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w3schools.com/python/ref_string_expandtabs.asp" TargetMode="External"/><Relationship Id="rId13" Type="http://schemas.openxmlformats.org/officeDocument/2006/relationships/hyperlink" Target="https://www.w3schools.com/python/ref_string_isalpha.asp" TargetMode="External"/><Relationship Id="rId18" Type="http://schemas.openxmlformats.org/officeDocument/2006/relationships/hyperlink" Target="https://www.w3schools.com/python/ref_string_islower.asp" TargetMode="External"/><Relationship Id="rId3" Type="http://schemas.openxmlformats.org/officeDocument/2006/relationships/hyperlink" Target="https://www.w3schools.com/python/ref_string_casefold.asp" TargetMode="External"/><Relationship Id="rId7" Type="http://schemas.openxmlformats.org/officeDocument/2006/relationships/hyperlink" Target="https://www.w3schools.com/python/ref_string_endswith.asp" TargetMode="External"/><Relationship Id="rId12" Type="http://schemas.openxmlformats.org/officeDocument/2006/relationships/hyperlink" Target="https://www.w3schools.com/python/ref_string_isalnum.asp" TargetMode="External"/><Relationship Id="rId17" Type="http://schemas.openxmlformats.org/officeDocument/2006/relationships/hyperlink" Target="https://www.w3schools.com/python/ref_string_isidentifier.asp" TargetMode="External"/><Relationship Id="rId2" Type="http://schemas.openxmlformats.org/officeDocument/2006/relationships/hyperlink" Target="https://www.w3schools.com/python/ref_string_capitalize.asp" TargetMode="External"/><Relationship Id="rId16" Type="http://schemas.openxmlformats.org/officeDocument/2006/relationships/hyperlink" Target="https://www.w3schools.com/python/ref_string_isdigit.asp" TargetMode="External"/><Relationship Id="rId1" Type="http://schemas.openxmlformats.org/officeDocument/2006/relationships/slideLayout" Target="../slideLayouts/slideLayout2.xml"/><Relationship Id="rId6" Type="http://schemas.openxmlformats.org/officeDocument/2006/relationships/hyperlink" Target="https://www.w3schools.com/python/ref_string_encode.asp" TargetMode="External"/><Relationship Id="rId11" Type="http://schemas.openxmlformats.org/officeDocument/2006/relationships/hyperlink" Target="https://www.w3schools.com/python/ref_string_index.asp" TargetMode="External"/><Relationship Id="rId5" Type="http://schemas.openxmlformats.org/officeDocument/2006/relationships/hyperlink" Target="https://www.w3schools.com/python/ref_string_count.asp" TargetMode="External"/><Relationship Id="rId15" Type="http://schemas.openxmlformats.org/officeDocument/2006/relationships/hyperlink" Target="https://www.w3schools.com/python/ref_string_isdecimal.asp" TargetMode="External"/><Relationship Id="rId10" Type="http://schemas.openxmlformats.org/officeDocument/2006/relationships/hyperlink" Target="https://www.w3schools.com/python/ref_string_format.asp" TargetMode="External"/><Relationship Id="rId19" Type="http://schemas.openxmlformats.org/officeDocument/2006/relationships/hyperlink" Target="https://www.w3schools.com/python/ref_string_isnumeric.asp" TargetMode="External"/><Relationship Id="rId4" Type="http://schemas.openxmlformats.org/officeDocument/2006/relationships/hyperlink" Target="https://www.w3schools.com/python/ref_string_center.asp" TargetMode="External"/><Relationship Id="rId9" Type="http://schemas.openxmlformats.org/officeDocument/2006/relationships/hyperlink" Target="https://www.w3schools.com/python/ref_string_find.asp" TargetMode="External"/><Relationship Id="rId14" Type="http://schemas.openxmlformats.org/officeDocument/2006/relationships/hyperlink" Target="https://www.w3schools.com/python/ref_string_isascii.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python/python_sets.asp" TargetMode="External"/><Relationship Id="rId2" Type="http://schemas.openxmlformats.org/officeDocument/2006/relationships/hyperlink" Target="https://www.w3schools.com/python/python_tuples.asp" TargetMode="External"/><Relationship Id="rId1" Type="http://schemas.openxmlformats.org/officeDocument/2006/relationships/slideLayout" Target="../slideLayouts/slideLayout2.xml"/><Relationship Id="rId4" Type="http://schemas.openxmlformats.org/officeDocument/2006/relationships/hyperlink" Target="https://www.w3schools.com/python/python_dictionaries.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python/python_server.asp" TargetMode="External"/><Relationship Id="rId2" Type="http://schemas.openxmlformats.org/officeDocument/2006/relationships/hyperlink" Target="https://www.w3schools.com/python/python_ref_keywords.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Phyton</a:t>
            </a:r>
            <a:endParaRPr lang="en-IN" dirty="0"/>
          </a:p>
        </p:txBody>
      </p:sp>
      <p:sp>
        <p:nvSpPr>
          <p:cNvPr id="3" name="Subtitle 2"/>
          <p:cNvSpPr>
            <a:spLocks noGrp="1"/>
          </p:cNvSpPr>
          <p:nvPr>
            <p:ph type="subTitle" idx="1"/>
          </p:nvPr>
        </p:nvSpPr>
        <p:spPr/>
        <p:txBody>
          <a:bodyPr>
            <a:normAutofit fontScale="40000" lnSpcReduction="20000"/>
          </a:bodyPr>
          <a:lstStyle/>
          <a:p>
            <a:r>
              <a:rPr lang="en-US" sz="3800" dirty="0"/>
              <a:t>Python is a popular programming language. It was created by Guido van Rossum, and released in 1991.</a:t>
            </a:r>
          </a:p>
          <a:p>
            <a:r>
              <a:rPr lang="en-US" sz="3800" dirty="0"/>
              <a:t>It is used for:</a:t>
            </a:r>
          </a:p>
          <a:p>
            <a:r>
              <a:rPr lang="en-US" sz="3800" dirty="0"/>
              <a:t>web development (server-side),</a:t>
            </a:r>
          </a:p>
          <a:p>
            <a:r>
              <a:rPr lang="en-US" sz="3800" dirty="0"/>
              <a:t>software development,</a:t>
            </a:r>
          </a:p>
          <a:p>
            <a:r>
              <a:rPr lang="en-US" sz="3800" dirty="0"/>
              <a:t>mathematics,</a:t>
            </a:r>
          </a:p>
          <a:p>
            <a:r>
              <a:rPr lang="en-US" sz="3800" dirty="0"/>
              <a:t>system scripting.</a:t>
            </a:r>
          </a:p>
          <a:p>
            <a:endParaRPr lang="en-IN" dirty="0"/>
          </a:p>
        </p:txBody>
      </p:sp>
    </p:spTree>
    <p:extLst>
      <p:ext uri="{BB962C8B-B14F-4D97-AF65-F5344CB8AC3E}">
        <p14:creationId xmlns:p14="http://schemas.microsoft.com/office/powerpoint/2010/main" val="3018312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IN" sz="3100" dirty="0"/>
              <a:t>Python - Output Variables</a:t>
            </a:r>
            <a:r>
              <a:rPr lang="en-IN" dirty="0"/>
              <a:t/>
            </a:r>
            <a:br>
              <a:rPr lang="en-IN" dirty="0"/>
            </a:br>
            <a:endParaRPr lang="en-IN" dirty="0"/>
          </a:p>
        </p:txBody>
      </p:sp>
      <p:sp>
        <p:nvSpPr>
          <p:cNvPr id="3" name="Content Placeholder 2"/>
          <p:cNvSpPr>
            <a:spLocks noGrp="1"/>
          </p:cNvSpPr>
          <p:nvPr>
            <p:ph idx="1"/>
          </p:nvPr>
        </p:nvSpPr>
        <p:spPr>
          <a:xfrm>
            <a:off x="304800" y="685800"/>
            <a:ext cx="8382000" cy="5867400"/>
          </a:xfrm>
        </p:spPr>
        <p:txBody>
          <a:bodyPr>
            <a:normAutofit fontScale="70000" lnSpcReduction="20000"/>
          </a:bodyPr>
          <a:lstStyle/>
          <a:p>
            <a:r>
              <a:rPr lang="en-US" dirty="0"/>
              <a:t>The Python </a:t>
            </a:r>
            <a:r>
              <a:rPr lang="en-US" dirty="0" smtClean="0"/>
              <a:t>print()</a:t>
            </a:r>
            <a:r>
              <a:rPr lang="en-US" dirty="0"/>
              <a:t> function is often used to output variables</a:t>
            </a:r>
            <a:r>
              <a:rPr lang="en-US" dirty="0" smtClean="0"/>
              <a:t>.</a:t>
            </a:r>
          </a:p>
          <a:p>
            <a:pPr marL="0" indent="0">
              <a:buNone/>
            </a:pPr>
            <a:r>
              <a:rPr lang="en-US" dirty="0" smtClean="0"/>
              <a:t>Ex:-  </a:t>
            </a:r>
            <a:r>
              <a:rPr lang="en-US" dirty="0"/>
              <a:t>x = "Python is awesome"</a:t>
            </a:r>
            <a:r>
              <a:rPr lang="en-US" dirty="0" smtClean="0"/>
              <a:t/>
            </a:r>
            <a:br>
              <a:rPr lang="en-US" dirty="0" smtClean="0"/>
            </a:br>
            <a:r>
              <a:rPr lang="en-US" dirty="0"/>
              <a:t>print(x</a:t>
            </a:r>
            <a:r>
              <a:rPr lang="en-US" dirty="0" smtClean="0"/>
              <a:t>).</a:t>
            </a:r>
          </a:p>
          <a:p>
            <a:r>
              <a:rPr lang="en-US" dirty="0"/>
              <a:t>In the </a:t>
            </a:r>
            <a:r>
              <a:rPr lang="en-US" dirty="0" smtClean="0"/>
              <a:t>print()</a:t>
            </a:r>
            <a:r>
              <a:rPr lang="en-US" dirty="0"/>
              <a:t> function, you output multiple variables, separated by a comma</a:t>
            </a:r>
            <a:r>
              <a:rPr lang="en-US" dirty="0" smtClean="0"/>
              <a:t>:</a:t>
            </a:r>
          </a:p>
          <a:p>
            <a:pPr marL="0" indent="0">
              <a:buNone/>
            </a:pPr>
            <a:r>
              <a:rPr lang="en-US" dirty="0" smtClean="0"/>
              <a:t>Ex:- </a:t>
            </a:r>
          </a:p>
          <a:p>
            <a:pPr marL="0" indent="0">
              <a:buNone/>
            </a:pPr>
            <a:r>
              <a:rPr lang="en-IN" dirty="0"/>
              <a:t>x = "Python"</a:t>
            </a:r>
            <a:r>
              <a:rPr lang="en-IN" dirty="0" smtClean="0"/>
              <a:t/>
            </a:r>
            <a:br>
              <a:rPr lang="en-IN" dirty="0" smtClean="0"/>
            </a:br>
            <a:r>
              <a:rPr lang="en-IN" dirty="0"/>
              <a:t>y = "is"</a:t>
            </a:r>
            <a:r>
              <a:rPr lang="en-IN" dirty="0" smtClean="0"/>
              <a:t/>
            </a:r>
            <a:br>
              <a:rPr lang="en-IN" dirty="0" smtClean="0"/>
            </a:br>
            <a:r>
              <a:rPr lang="en-IN" dirty="0"/>
              <a:t>z = "awesome"</a:t>
            </a:r>
            <a:r>
              <a:rPr lang="en-IN" dirty="0" smtClean="0"/>
              <a:t/>
            </a:r>
            <a:br>
              <a:rPr lang="en-IN" dirty="0" smtClean="0"/>
            </a:br>
            <a:r>
              <a:rPr lang="en-IN" dirty="0"/>
              <a:t>print(x, y, z</a:t>
            </a:r>
            <a:r>
              <a:rPr lang="en-IN" dirty="0" smtClean="0"/>
              <a:t>)</a:t>
            </a:r>
          </a:p>
          <a:p>
            <a:r>
              <a:rPr lang="en-US" dirty="0"/>
              <a:t>You can also use the </a:t>
            </a:r>
            <a:r>
              <a:rPr lang="en-US" dirty="0" smtClean="0"/>
              <a:t>+</a:t>
            </a:r>
            <a:r>
              <a:rPr lang="en-US" dirty="0"/>
              <a:t> operator to output multiple variables</a:t>
            </a:r>
            <a:r>
              <a:rPr lang="en-US" dirty="0" smtClean="0"/>
              <a:t>:</a:t>
            </a:r>
          </a:p>
          <a:p>
            <a:pPr marL="0" indent="0">
              <a:buNone/>
            </a:pPr>
            <a:r>
              <a:rPr lang="en-US" dirty="0" smtClean="0"/>
              <a:t>Ex:-  </a:t>
            </a:r>
            <a:r>
              <a:rPr lang="en-IN" dirty="0"/>
              <a:t>x = "Python "</a:t>
            </a:r>
            <a:r>
              <a:rPr lang="en-IN" dirty="0" smtClean="0"/>
              <a:t/>
            </a:r>
            <a:br>
              <a:rPr lang="en-IN" dirty="0" smtClean="0"/>
            </a:br>
            <a:r>
              <a:rPr lang="en-IN" dirty="0"/>
              <a:t>y = "is "</a:t>
            </a:r>
            <a:r>
              <a:rPr lang="en-IN" dirty="0" smtClean="0"/>
              <a:t/>
            </a:r>
            <a:br>
              <a:rPr lang="en-IN" dirty="0" smtClean="0"/>
            </a:br>
            <a:r>
              <a:rPr lang="en-IN" dirty="0"/>
              <a:t>z = "awesome"</a:t>
            </a:r>
            <a:r>
              <a:rPr lang="en-IN" dirty="0" smtClean="0"/>
              <a:t/>
            </a:r>
            <a:br>
              <a:rPr lang="en-IN" dirty="0" smtClean="0"/>
            </a:br>
            <a:r>
              <a:rPr lang="en-IN" dirty="0"/>
              <a:t>print(x + y + z</a:t>
            </a:r>
            <a:r>
              <a:rPr lang="en-IN" dirty="0" smtClean="0"/>
              <a:t>)</a:t>
            </a:r>
          </a:p>
          <a:p>
            <a:r>
              <a:rPr lang="en-US" dirty="0"/>
              <a:t>For numbers, the </a:t>
            </a:r>
            <a:r>
              <a:rPr lang="en-US" dirty="0" smtClean="0"/>
              <a:t>+</a:t>
            </a:r>
            <a:r>
              <a:rPr lang="en-US" dirty="0"/>
              <a:t> character works as a mathematical operator</a:t>
            </a:r>
            <a:r>
              <a:rPr lang="en-US" dirty="0" smtClean="0"/>
              <a:t>:</a:t>
            </a:r>
          </a:p>
          <a:p>
            <a:pPr marL="0" indent="0">
              <a:buNone/>
            </a:pPr>
            <a:r>
              <a:rPr lang="en-US" dirty="0" smtClean="0"/>
              <a:t>Ex-  </a:t>
            </a:r>
            <a:r>
              <a:rPr lang="es-ES" dirty="0"/>
              <a:t>x = 5</a:t>
            </a:r>
            <a:r>
              <a:rPr lang="es-ES" dirty="0" smtClean="0"/>
              <a:t/>
            </a:r>
            <a:br>
              <a:rPr lang="es-ES" dirty="0" smtClean="0"/>
            </a:br>
            <a:r>
              <a:rPr lang="es-ES" dirty="0"/>
              <a:t>y = 10</a:t>
            </a:r>
            <a:r>
              <a:rPr lang="es-ES" dirty="0" smtClean="0"/>
              <a:t/>
            </a:r>
            <a:br>
              <a:rPr lang="es-ES" dirty="0" smtClean="0"/>
            </a:br>
            <a:r>
              <a:rPr lang="es-ES" dirty="0" err="1"/>
              <a:t>print</a:t>
            </a:r>
            <a:r>
              <a:rPr lang="es-ES" dirty="0"/>
              <a:t>(x + y</a:t>
            </a:r>
            <a:r>
              <a:rPr lang="es-ES" dirty="0" smtClean="0"/>
              <a:t>)</a:t>
            </a:r>
          </a:p>
          <a:p>
            <a:r>
              <a:rPr lang="en-US" dirty="0"/>
              <a:t>In the </a:t>
            </a:r>
            <a:r>
              <a:rPr lang="en-US" dirty="0" smtClean="0"/>
              <a:t>print()</a:t>
            </a:r>
            <a:r>
              <a:rPr lang="en-US" dirty="0"/>
              <a:t> function, when you try to combine a string and a number with the </a:t>
            </a:r>
            <a:r>
              <a:rPr lang="en-US" dirty="0" smtClean="0"/>
              <a:t>+</a:t>
            </a:r>
            <a:r>
              <a:rPr lang="en-US" dirty="0"/>
              <a:t> operator, Python will give you an error</a:t>
            </a:r>
            <a:r>
              <a:rPr lang="en-US" dirty="0" smtClean="0"/>
              <a:t>:</a:t>
            </a:r>
          </a:p>
          <a:p>
            <a:pPr marL="0" indent="0">
              <a:buNone/>
            </a:pPr>
            <a:r>
              <a:rPr lang="es-ES" dirty="0"/>
              <a:t>x = 5</a:t>
            </a:r>
            <a:r>
              <a:rPr lang="es-ES" dirty="0" smtClean="0"/>
              <a:t/>
            </a:r>
            <a:br>
              <a:rPr lang="es-ES" dirty="0" smtClean="0"/>
            </a:br>
            <a:r>
              <a:rPr lang="es-ES" dirty="0"/>
              <a:t>y = "John"</a:t>
            </a:r>
            <a:r>
              <a:rPr lang="es-ES" dirty="0" smtClean="0"/>
              <a:t/>
            </a:r>
            <a:br>
              <a:rPr lang="es-ES" dirty="0" smtClean="0"/>
            </a:br>
            <a:r>
              <a:rPr lang="es-ES" dirty="0" err="1"/>
              <a:t>print</a:t>
            </a:r>
            <a:r>
              <a:rPr lang="es-ES" dirty="0"/>
              <a:t>(x + y</a:t>
            </a:r>
            <a:r>
              <a:rPr lang="es-ES" dirty="0" smtClean="0"/>
              <a:t>)</a:t>
            </a:r>
          </a:p>
          <a:p>
            <a:r>
              <a:rPr lang="en-US" dirty="0"/>
              <a:t>The best way to output multiple variables in the </a:t>
            </a:r>
            <a:r>
              <a:rPr lang="en-US" dirty="0" smtClean="0"/>
              <a:t>print()</a:t>
            </a:r>
            <a:r>
              <a:rPr lang="en-US" dirty="0"/>
              <a:t> function is to separate them with commas, which even support different data types:</a:t>
            </a:r>
            <a:endParaRPr lang="en-IN" dirty="0"/>
          </a:p>
        </p:txBody>
      </p:sp>
    </p:spTree>
    <p:extLst>
      <p:ext uri="{BB962C8B-B14F-4D97-AF65-F5344CB8AC3E}">
        <p14:creationId xmlns:p14="http://schemas.microsoft.com/office/powerpoint/2010/main" val="80206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153400" cy="990600"/>
          </a:xfrm>
        </p:spPr>
        <p:txBody>
          <a:bodyPr>
            <a:normAutofit fontScale="90000"/>
          </a:bodyPr>
          <a:lstStyle/>
          <a:p>
            <a:r>
              <a:rPr lang="en-IN" sz="3100" dirty="0"/>
              <a:t>Python - Global Variables</a:t>
            </a:r>
            <a:r>
              <a:rPr lang="en-IN" dirty="0"/>
              <a:t/>
            </a:r>
            <a:br>
              <a:rPr lang="en-IN" dirty="0"/>
            </a:br>
            <a:endParaRPr lang="en-IN" dirty="0"/>
          </a:p>
        </p:txBody>
      </p:sp>
      <p:sp>
        <p:nvSpPr>
          <p:cNvPr id="3" name="Content Placeholder 2"/>
          <p:cNvSpPr>
            <a:spLocks noGrp="1"/>
          </p:cNvSpPr>
          <p:nvPr>
            <p:ph idx="1"/>
          </p:nvPr>
        </p:nvSpPr>
        <p:spPr>
          <a:xfrm>
            <a:off x="304800" y="685800"/>
            <a:ext cx="8382000" cy="5440363"/>
          </a:xfrm>
        </p:spPr>
        <p:txBody>
          <a:bodyPr>
            <a:normAutofit fontScale="92500" lnSpcReduction="10000"/>
          </a:bodyPr>
          <a:lstStyle/>
          <a:p>
            <a:r>
              <a:rPr lang="en-US" sz="1600" dirty="0"/>
              <a:t>Variables that are created outside of a function (as in all of the examples above) are known as global variables.</a:t>
            </a:r>
          </a:p>
          <a:p>
            <a:r>
              <a:rPr lang="en-US" sz="1600" dirty="0"/>
              <a:t>Global variables can be used by everyone, both inside of functions and outside</a:t>
            </a:r>
            <a:r>
              <a:rPr lang="en-US" sz="1600" dirty="0" smtClean="0"/>
              <a:t>.</a:t>
            </a:r>
          </a:p>
          <a:p>
            <a:pPr marL="0" indent="0">
              <a:buNone/>
            </a:pPr>
            <a:r>
              <a:rPr lang="en-US" sz="1600" dirty="0" smtClean="0"/>
              <a:t> Ex- x </a:t>
            </a:r>
            <a:r>
              <a:rPr lang="en-US" sz="1600" dirty="0"/>
              <a:t>= "awesome"</a:t>
            </a:r>
            <a:r>
              <a:rPr lang="en-US" sz="1600" dirty="0" smtClean="0"/>
              <a:t/>
            </a:r>
            <a:br>
              <a:rPr lang="en-US" sz="1600" dirty="0" smtClean="0"/>
            </a:br>
            <a:r>
              <a:rPr lang="en-US" sz="1600" dirty="0" smtClean="0"/>
              <a:t/>
            </a:r>
            <a:br>
              <a:rPr lang="en-US" sz="1600" dirty="0" smtClean="0"/>
            </a:br>
            <a:r>
              <a:rPr lang="en-US" sz="1600" dirty="0"/>
              <a:t>def myfunc():</a:t>
            </a:r>
            <a:r>
              <a:rPr lang="en-US" sz="1600" dirty="0" smtClean="0"/>
              <a:t/>
            </a:r>
            <a:br>
              <a:rPr lang="en-US" sz="1600" dirty="0" smtClean="0"/>
            </a:br>
            <a:r>
              <a:rPr lang="en-US" sz="1600" dirty="0"/>
              <a:t>  print("Python is " + x)</a:t>
            </a:r>
            <a:r>
              <a:rPr lang="en-US" sz="1600" dirty="0" smtClean="0"/>
              <a:t/>
            </a:r>
            <a:br>
              <a:rPr lang="en-US" sz="1600" dirty="0" smtClean="0"/>
            </a:br>
            <a:r>
              <a:rPr lang="en-US" sz="1600" dirty="0" smtClean="0"/>
              <a:t/>
            </a:r>
            <a:br>
              <a:rPr lang="en-US" sz="1600" dirty="0" smtClean="0"/>
            </a:br>
            <a:r>
              <a:rPr lang="en-US" sz="1600" dirty="0"/>
              <a:t>myfunc</a:t>
            </a:r>
            <a:r>
              <a:rPr lang="en-US" sz="1600" dirty="0" smtClean="0"/>
              <a:t>()</a:t>
            </a:r>
          </a:p>
          <a:p>
            <a:pPr marL="0" indent="0">
              <a:buNone/>
            </a:pPr>
            <a:r>
              <a:rPr lang="en-US" sz="1600" dirty="0"/>
              <a:t>If you create a variable with the same name inside a function, this variable will be local, and can only be used inside the function. The global variable with the same name will remain as it was, global and with the original value</a:t>
            </a:r>
            <a:r>
              <a:rPr lang="en-US" sz="1600" dirty="0" smtClean="0"/>
              <a:t>.</a:t>
            </a:r>
          </a:p>
          <a:p>
            <a:pPr marL="0" indent="0">
              <a:buNone/>
            </a:pPr>
            <a:r>
              <a:rPr lang="en-US" sz="1600" dirty="0" smtClean="0"/>
              <a:t>Ex- </a:t>
            </a:r>
            <a:r>
              <a:rPr lang="en-US" sz="1600" dirty="0"/>
              <a:t>x = "awesome"</a:t>
            </a:r>
            <a:r>
              <a:rPr lang="en-US" sz="1600" dirty="0" smtClean="0"/>
              <a:t/>
            </a:r>
            <a:br>
              <a:rPr lang="en-US" sz="1600" dirty="0" smtClean="0"/>
            </a:br>
            <a:r>
              <a:rPr lang="en-US" sz="1600" dirty="0" smtClean="0"/>
              <a:t/>
            </a:r>
            <a:br>
              <a:rPr lang="en-US" sz="1600" dirty="0" smtClean="0"/>
            </a:br>
            <a:r>
              <a:rPr lang="en-US" sz="1600" dirty="0"/>
              <a:t>def myfunc():</a:t>
            </a:r>
            <a:r>
              <a:rPr lang="en-US" sz="1600" dirty="0" smtClean="0"/>
              <a:t/>
            </a:r>
            <a:br>
              <a:rPr lang="en-US" sz="1600" dirty="0" smtClean="0"/>
            </a:br>
            <a:r>
              <a:rPr lang="en-US" sz="1600" dirty="0"/>
              <a:t>  x = "fantastic"</a:t>
            </a:r>
            <a:r>
              <a:rPr lang="en-US" sz="1600" dirty="0" smtClean="0"/>
              <a:t/>
            </a:r>
            <a:br>
              <a:rPr lang="en-US" sz="1600" dirty="0" smtClean="0"/>
            </a:br>
            <a:r>
              <a:rPr lang="en-US" sz="1600" dirty="0"/>
              <a:t>  print("Python is " + x)</a:t>
            </a:r>
            <a:r>
              <a:rPr lang="en-US" sz="1600" dirty="0" smtClean="0"/>
              <a:t/>
            </a:r>
            <a:br>
              <a:rPr lang="en-US" sz="1600" dirty="0" smtClean="0"/>
            </a:br>
            <a:r>
              <a:rPr lang="en-US" sz="1600" dirty="0" smtClean="0"/>
              <a:t/>
            </a:r>
            <a:br>
              <a:rPr lang="en-US" sz="1600" dirty="0" smtClean="0"/>
            </a:br>
            <a:r>
              <a:rPr lang="en-US" sz="1600" dirty="0"/>
              <a:t>myfunc()</a:t>
            </a:r>
            <a:r>
              <a:rPr lang="en-US" sz="1600" dirty="0" smtClean="0"/>
              <a:t/>
            </a:r>
            <a:br>
              <a:rPr lang="en-US" sz="1600" dirty="0" smtClean="0"/>
            </a:br>
            <a:r>
              <a:rPr lang="en-US" sz="1600" dirty="0" smtClean="0"/>
              <a:t/>
            </a:r>
            <a:br>
              <a:rPr lang="en-US" sz="1600" dirty="0" smtClean="0"/>
            </a:br>
            <a:r>
              <a:rPr lang="en-US" sz="1600" dirty="0"/>
              <a:t>print("Python is " + x</a:t>
            </a:r>
            <a:r>
              <a:rPr lang="en-US" sz="1600" dirty="0" smtClean="0"/>
              <a:t>)</a:t>
            </a:r>
          </a:p>
          <a:p>
            <a:r>
              <a:rPr lang="en-US" sz="1600" dirty="0"/>
              <a:t>Normally, when you create a variable inside a function, that variable is local, and can only be used inside that function.</a:t>
            </a:r>
          </a:p>
          <a:p>
            <a:r>
              <a:rPr lang="en-US" sz="1600" dirty="0"/>
              <a:t>To create a global variable inside a function, you can use the global keyword.</a:t>
            </a:r>
          </a:p>
          <a:p>
            <a:pPr marL="0" indent="0">
              <a:buNone/>
            </a:pPr>
            <a:endParaRPr lang="en-US" sz="1600" dirty="0"/>
          </a:p>
          <a:p>
            <a:pPr marL="0" indent="0">
              <a:buNone/>
            </a:pPr>
            <a:endParaRPr lang="en-IN" dirty="0"/>
          </a:p>
        </p:txBody>
      </p:sp>
    </p:spTree>
    <p:extLst>
      <p:ext uri="{BB962C8B-B14F-4D97-AF65-F5344CB8AC3E}">
        <p14:creationId xmlns:p14="http://schemas.microsoft.com/office/powerpoint/2010/main" val="557657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838200"/>
          </a:xfrm>
        </p:spPr>
        <p:txBody>
          <a:bodyPr>
            <a:normAutofit fontScale="90000"/>
          </a:bodyPr>
          <a:lstStyle/>
          <a:p>
            <a:r>
              <a:rPr lang="en-IN" sz="2700" dirty="0"/>
              <a:t>Python Data Types</a:t>
            </a:r>
            <a:r>
              <a:rPr lang="en-IN" dirty="0"/>
              <a:t/>
            </a:r>
            <a:br>
              <a:rPr lang="en-IN" dirty="0"/>
            </a:br>
            <a:endParaRPr lang="en-IN" dirty="0"/>
          </a:p>
        </p:txBody>
      </p:sp>
      <p:sp>
        <p:nvSpPr>
          <p:cNvPr id="3" name="Content Placeholder 2"/>
          <p:cNvSpPr>
            <a:spLocks noGrp="1"/>
          </p:cNvSpPr>
          <p:nvPr>
            <p:ph idx="1"/>
          </p:nvPr>
        </p:nvSpPr>
        <p:spPr>
          <a:xfrm>
            <a:off x="304800" y="381000"/>
            <a:ext cx="8382000" cy="5745163"/>
          </a:xfrm>
        </p:spPr>
        <p:txBody>
          <a:bodyPr/>
          <a:lstStyle/>
          <a:p>
            <a:r>
              <a:rPr lang="en-IN" sz="1600" dirty="0"/>
              <a:t>Built-in Data Types</a:t>
            </a:r>
          </a:p>
          <a:p>
            <a:pPr marL="0" indent="0">
              <a:buNone/>
            </a:pPr>
            <a:r>
              <a:rPr lang="en-US" sz="1600" dirty="0"/>
              <a:t>In programming, data type is an important concept.</a:t>
            </a:r>
          </a:p>
          <a:p>
            <a:pPr marL="0" indent="0">
              <a:buNone/>
            </a:pPr>
            <a:r>
              <a:rPr lang="en-US" sz="1600" dirty="0"/>
              <a:t>Variables can store data of different types, and different types can do different things.</a:t>
            </a:r>
          </a:p>
          <a:p>
            <a:pPr marL="0" indent="0">
              <a:buNone/>
            </a:pPr>
            <a:r>
              <a:rPr lang="en-US" sz="1600" dirty="0"/>
              <a:t>Python has </a:t>
            </a:r>
            <a:endParaRPr lang="en-US" sz="1600" dirty="0" smtClean="0"/>
          </a:p>
          <a:p>
            <a:pPr marL="0" indent="0">
              <a:buNone/>
            </a:pPr>
            <a:r>
              <a:rPr lang="en-US" sz="1600" dirty="0"/>
              <a:t>T</a:t>
            </a:r>
            <a:r>
              <a:rPr lang="en-US" sz="1600" dirty="0" smtClean="0"/>
              <a:t>he </a:t>
            </a:r>
            <a:r>
              <a:rPr lang="en-US" sz="1600" dirty="0"/>
              <a:t>following data types built-in by default, in these categories</a:t>
            </a:r>
            <a:r>
              <a:rPr lang="en-US" sz="1600" dirty="0" smtClean="0"/>
              <a:t>:</a:t>
            </a:r>
          </a:p>
          <a:p>
            <a:pPr marL="0" indent="0">
              <a:buNone/>
            </a:pPr>
            <a:r>
              <a:rPr lang="en-IN" sz="1600" dirty="0" smtClean="0"/>
              <a:t>Tex type : String</a:t>
            </a:r>
          </a:p>
          <a:p>
            <a:pPr marL="0" indent="0">
              <a:buNone/>
            </a:pPr>
            <a:r>
              <a:rPr lang="en-IN" sz="1600" dirty="0" smtClean="0"/>
              <a:t>Numeric type : int, float,  complex.</a:t>
            </a:r>
          </a:p>
          <a:p>
            <a:pPr marL="0" indent="0">
              <a:buNone/>
            </a:pPr>
            <a:r>
              <a:rPr lang="en-IN" sz="1600" dirty="0" smtClean="0"/>
              <a:t>Sequence Type :-  List , Tuple, range.</a:t>
            </a:r>
          </a:p>
          <a:p>
            <a:pPr marL="0" indent="0">
              <a:buNone/>
            </a:pPr>
            <a:r>
              <a:rPr lang="en-IN" sz="1600" dirty="0" smtClean="0"/>
              <a:t>Mapping type  : -  dict</a:t>
            </a:r>
          </a:p>
          <a:p>
            <a:pPr marL="0" indent="0">
              <a:buNone/>
            </a:pPr>
            <a:r>
              <a:rPr lang="en-IN" sz="1600" dirty="0" smtClean="0"/>
              <a:t>Set Type :  Set , Frozen set.</a:t>
            </a:r>
          </a:p>
          <a:p>
            <a:pPr marL="0" indent="0">
              <a:buNone/>
            </a:pPr>
            <a:r>
              <a:rPr lang="en-IN" sz="1600" dirty="0" smtClean="0"/>
              <a:t>Boolean Type : Bool.</a:t>
            </a:r>
          </a:p>
          <a:p>
            <a:pPr marL="0" indent="0">
              <a:buNone/>
            </a:pPr>
            <a:r>
              <a:rPr lang="en-IN" sz="1600" dirty="0" smtClean="0"/>
              <a:t>Binary Type :  Bytes , Byte array,  memory view.</a:t>
            </a:r>
          </a:p>
          <a:p>
            <a:pPr marL="0" indent="0">
              <a:buNone/>
            </a:pPr>
            <a:endParaRPr lang="en-IN" sz="1600" dirty="0" smtClean="0"/>
          </a:p>
          <a:p>
            <a:r>
              <a:rPr lang="en-US" sz="1600" dirty="0"/>
              <a:t>You </a:t>
            </a:r>
            <a:r>
              <a:rPr lang="en-US" sz="1600" dirty="0" smtClean="0"/>
              <a:t>can </a:t>
            </a:r>
            <a:r>
              <a:rPr lang="en-US" sz="1600" dirty="0"/>
              <a:t>get the data type of any object by using the </a:t>
            </a:r>
            <a:r>
              <a:rPr lang="en-US" sz="1600" dirty="0" smtClean="0"/>
              <a:t>type()</a:t>
            </a:r>
            <a:r>
              <a:rPr lang="en-US" sz="1600" dirty="0"/>
              <a:t> function</a:t>
            </a:r>
            <a:r>
              <a:rPr lang="en-US" sz="1600" dirty="0" smtClean="0"/>
              <a:t>:</a:t>
            </a:r>
          </a:p>
          <a:p>
            <a:pPr marL="0" indent="0">
              <a:buNone/>
            </a:pPr>
            <a:r>
              <a:rPr lang="en-IN" sz="1600" dirty="0" smtClean="0"/>
              <a:t>Ex - x </a:t>
            </a:r>
            <a:r>
              <a:rPr lang="en-IN" sz="1600" dirty="0"/>
              <a:t>= 5</a:t>
            </a:r>
            <a:r>
              <a:rPr lang="en-IN" sz="1600" dirty="0" smtClean="0"/>
              <a:t/>
            </a:r>
            <a:br>
              <a:rPr lang="en-IN" sz="1600" dirty="0" smtClean="0"/>
            </a:br>
            <a:r>
              <a:rPr lang="en-IN" sz="1600" dirty="0"/>
              <a:t>print(type(x</a:t>
            </a:r>
            <a:r>
              <a:rPr lang="en-IN" sz="1600" dirty="0" smtClean="0"/>
              <a:t>))</a:t>
            </a:r>
          </a:p>
          <a:p>
            <a:pPr marL="0" indent="0">
              <a:buNone/>
            </a:pPr>
            <a:endParaRPr lang="en-IN" sz="1600" dirty="0" smtClean="0"/>
          </a:p>
          <a:p>
            <a:pPr marL="0" indent="0">
              <a:buNone/>
            </a:pPr>
            <a:endParaRPr lang="en-IN" sz="1600" dirty="0"/>
          </a:p>
        </p:txBody>
      </p:sp>
    </p:spTree>
    <p:extLst>
      <p:ext uri="{BB962C8B-B14F-4D97-AF65-F5344CB8AC3E}">
        <p14:creationId xmlns:p14="http://schemas.microsoft.com/office/powerpoint/2010/main" val="2707443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58200" cy="838200"/>
          </a:xfrm>
        </p:spPr>
        <p:txBody>
          <a:bodyPr>
            <a:normAutofit fontScale="90000"/>
          </a:bodyPr>
          <a:lstStyle/>
          <a:p>
            <a:r>
              <a:rPr lang="en-IN" sz="2700" dirty="0"/>
              <a:t>Python Numbers</a:t>
            </a:r>
            <a:r>
              <a:rPr lang="en-IN" dirty="0"/>
              <a:t/>
            </a:r>
            <a:br>
              <a:rPr lang="en-IN" dirty="0"/>
            </a:br>
            <a:endParaRPr lang="en-IN" dirty="0"/>
          </a:p>
        </p:txBody>
      </p:sp>
      <p:sp>
        <p:nvSpPr>
          <p:cNvPr id="3" name="Content Placeholder 2"/>
          <p:cNvSpPr>
            <a:spLocks noGrp="1"/>
          </p:cNvSpPr>
          <p:nvPr>
            <p:ph idx="1"/>
          </p:nvPr>
        </p:nvSpPr>
        <p:spPr>
          <a:xfrm>
            <a:off x="228600" y="457200"/>
            <a:ext cx="8458200" cy="5668963"/>
          </a:xfrm>
        </p:spPr>
        <p:txBody>
          <a:bodyPr>
            <a:normAutofit/>
          </a:bodyPr>
          <a:lstStyle/>
          <a:p>
            <a:r>
              <a:rPr lang="en-US" sz="1600" dirty="0"/>
              <a:t>Python Numbers</a:t>
            </a:r>
          </a:p>
          <a:p>
            <a:r>
              <a:rPr lang="en-US" sz="1600" dirty="0"/>
              <a:t>There are three numeric types in Python:</a:t>
            </a:r>
          </a:p>
          <a:p>
            <a:pPr>
              <a:buFont typeface="+mj-lt"/>
              <a:buAutoNum type="arabicPeriod"/>
            </a:pPr>
            <a:r>
              <a:rPr lang="en-US" sz="1600" dirty="0" err="1"/>
              <a:t>int</a:t>
            </a:r>
            <a:endParaRPr lang="en-US" sz="1600" dirty="0"/>
          </a:p>
          <a:p>
            <a:pPr>
              <a:buFont typeface="+mj-lt"/>
              <a:buAutoNum type="arabicPeriod"/>
            </a:pPr>
            <a:r>
              <a:rPr lang="en-US" sz="1600" dirty="0"/>
              <a:t>float</a:t>
            </a:r>
          </a:p>
          <a:p>
            <a:pPr>
              <a:buFont typeface="+mj-lt"/>
              <a:buAutoNum type="arabicPeriod"/>
            </a:pPr>
            <a:r>
              <a:rPr lang="en-US" sz="1600" dirty="0"/>
              <a:t>complex</a:t>
            </a:r>
          </a:p>
          <a:p>
            <a:r>
              <a:rPr lang="en-US" sz="1600" dirty="0"/>
              <a:t>Variables of numeric types are created when you assign a value to them:</a:t>
            </a:r>
          </a:p>
          <a:p>
            <a:pPr marL="0" indent="0">
              <a:buNone/>
            </a:pPr>
            <a:r>
              <a:rPr lang="en-IN" sz="1600" dirty="0" smtClean="0"/>
              <a:t>Ex :- </a:t>
            </a:r>
          </a:p>
          <a:p>
            <a:pPr marL="0" indent="0">
              <a:buNone/>
            </a:pPr>
            <a:r>
              <a:rPr lang="en-IN" sz="1600" dirty="0" smtClean="0"/>
              <a:t> </a:t>
            </a:r>
            <a:r>
              <a:rPr lang="en-US" sz="1600" dirty="0"/>
              <a:t>x = 1   </a:t>
            </a:r>
            <a:r>
              <a:rPr lang="en-US" sz="1600" dirty="0" smtClean="0"/>
              <a:t> </a:t>
            </a:r>
            <a:r>
              <a:rPr lang="en-US" sz="1600" dirty="0"/>
              <a:t> # </a:t>
            </a:r>
            <a:r>
              <a:rPr lang="en-US" sz="1600" dirty="0" err="1"/>
              <a:t>int</a:t>
            </a:r>
            <a:r>
              <a:rPr lang="en-US" sz="1600" dirty="0"/>
              <a:t/>
            </a:r>
            <a:br>
              <a:rPr lang="en-US" sz="1600" dirty="0"/>
            </a:br>
            <a:r>
              <a:rPr lang="en-US" sz="1600" dirty="0"/>
              <a:t>y = 2.8 </a:t>
            </a:r>
            <a:r>
              <a:rPr lang="en-US" sz="1600" dirty="0" smtClean="0"/>
              <a:t> </a:t>
            </a:r>
            <a:r>
              <a:rPr lang="en-US" sz="1600" dirty="0"/>
              <a:t> # float</a:t>
            </a:r>
            <a:br>
              <a:rPr lang="en-US" sz="1600" dirty="0"/>
            </a:br>
            <a:r>
              <a:rPr lang="en-US" sz="1600" dirty="0"/>
              <a:t>z = 1j  </a:t>
            </a:r>
            <a:r>
              <a:rPr lang="en-US" sz="1600" dirty="0" smtClean="0"/>
              <a:t>  </a:t>
            </a:r>
            <a:r>
              <a:rPr lang="en-US" sz="1600" dirty="0"/>
              <a:t> # </a:t>
            </a:r>
            <a:r>
              <a:rPr lang="en-US" sz="1600" dirty="0" smtClean="0"/>
              <a:t>complex</a:t>
            </a:r>
          </a:p>
          <a:p>
            <a:r>
              <a:rPr lang="en-US" sz="1600" dirty="0" smtClean="0"/>
              <a:t>Int.</a:t>
            </a:r>
            <a:endParaRPr lang="en-US" sz="1600" dirty="0"/>
          </a:p>
          <a:p>
            <a:pPr marL="0" indent="0">
              <a:buNone/>
            </a:pPr>
            <a:r>
              <a:rPr lang="en-US" sz="1600" dirty="0" smtClean="0"/>
              <a:t>Int,or </a:t>
            </a:r>
            <a:r>
              <a:rPr lang="en-US" sz="1600" dirty="0"/>
              <a:t>integer, is a whole number, positive or negative, without decimals, of unlimited length.</a:t>
            </a:r>
          </a:p>
          <a:p>
            <a:r>
              <a:rPr lang="en-US" sz="1600" dirty="0"/>
              <a:t>Float</a:t>
            </a:r>
          </a:p>
          <a:p>
            <a:pPr marL="0" indent="0">
              <a:buNone/>
            </a:pPr>
            <a:r>
              <a:rPr lang="en-US" sz="1600" dirty="0"/>
              <a:t>Float, or "floating point number" is a number, positive or negative, containing one or more decimals.</a:t>
            </a:r>
          </a:p>
          <a:p>
            <a:pPr marL="0" indent="0">
              <a:buNone/>
            </a:pPr>
            <a:r>
              <a:rPr lang="en-US" sz="1600" dirty="0"/>
              <a:t>Float can also be scientific numbers with an "e" to indicate the power of 10</a:t>
            </a:r>
            <a:r>
              <a:rPr lang="en-US" sz="1600" dirty="0" smtClean="0"/>
              <a:t>.</a:t>
            </a:r>
          </a:p>
          <a:p>
            <a:pPr marL="0" indent="0">
              <a:buNone/>
            </a:pPr>
            <a:r>
              <a:rPr lang="en-US" sz="1600" dirty="0"/>
              <a:t>Complex numbers are written with a "j" as the imaginary part</a:t>
            </a:r>
            <a:r>
              <a:rPr lang="en-US" sz="1600" dirty="0" smtClean="0"/>
              <a:t>:</a:t>
            </a:r>
          </a:p>
          <a:p>
            <a:pPr marL="0" indent="0">
              <a:buNone/>
            </a:pPr>
            <a:r>
              <a:rPr lang="en-US" sz="1600" dirty="0"/>
              <a:t>You can convert from one type to another with the </a:t>
            </a:r>
            <a:r>
              <a:rPr lang="en-US" sz="1600" dirty="0" err="1" smtClean="0"/>
              <a:t>int</a:t>
            </a:r>
            <a:r>
              <a:rPr lang="en-US" sz="1600" dirty="0" smtClean="0"/>
              <a:t>()</a:t>
            </a:r>
            <a:r>
              <a:rPr lang="en-US" sz="1600" dirty="0"/>
              <a:t>, </a:t>
            </a:r>
            <a:r>
              <a:rPr lang="en-US" sz="1600" dirty="0" smtClean="0"/>
              <a:t>float()</a:t>
            </a:r>
            <a:r>
              <a:rPr lang="en-US" sz="1600" dirty="0"/>
              <a:t>, and </a:t>
            </a:r>
            <a:r>
              <a:rPr lang="en-US" sz="1600" dirty="0" smtClean="0"/>
              <a:t>complex()</a:t>
            </a:r>
            <a:r>
              <a:rPr lang="en-US" sz="1600" dirty="0"/>
              <a:t> methods</a:t>
            </a:r>
            <a:r>
              <a:rPr lang="en-US" sz="1600" dirty="0" smtClean="0"/>
              <a:t>:</a:t>
            </a:r>
          </a:p>
          <a:p>
            <a:r>
              <a:rPr lang="en-US" sz="1600" dirty="0"/>
              <a:t>You cannot convert complex numbers into another number type</a:t>
            </a:r>
            <a:r>
              <a:rPr lang="en-US" sz="1600" dirty="0" smtClean="0"/>
              <a:t>.</a:t>
            </a:r>
          </a:p>
          <a:p>
            <a:pPr marL="0" indent="0">
              <a:buNone/>
            </a:pPr>
            <a:endParaRPr lang="en-IN" sz="1600" dirty="0"/>
          </a:p>
        </p:txBody>
      </p:sp>
    </p:spTree>
    <p:extLst>
      <p:ext uri="{BB962C8B-B14F-4D97-AF65-F5344CB8AC3E}">
        <p14:creationId xmlns:p14="http://schemas.microsoft.com/office/powerpoint/2010/main" val="3609954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92162"/>
          </a:xfrm>
        </p:spPr>
        <p:txBody>
          <a:bodyPr>
            <a:normAutofit fontScale="90000"/>
          </a:bodyPr>
          <a:lstStyle/>
          <a:p>
            <a:r>
              <a:rPr lang="en-IN" sz="2400" dirty="0"/>
              <a:t>Python Casting</a:t>
            </a:r>
            <a:r>
              <a:rPr lang="en-IN" dirty="0"/>
              <a:t/>
            </a:r>
            <a:br>
              <a:rPr lang="en-IN" dirty="0"/>
            </a:br>
            <a:endParaRPr lang="en-IN" dirty="0"/>
          </a:p>
        </p:txBody>
      </p:sp>
      <p:sp>
        <p:nvSpPr>
          <p:cNvPr id="3" name="Content Placeholder 2"/>
          <p:cNvSpPr>
            <a:spLocks noGrp="1"/>
          </p:cNvSpPr>
          <p:nvPr>
            <p:ph idx="1"/>
          </p:nvPr>
        </p:nvSpPr>
        <p:spPr>
          <a:xfrm>
            <a:off x="76200" y="533400"/>
            <a:ext cx="8610600" cy="5592763"/>
          </a:xfrm>
        </p:spPr>
        <p:txBody>
          <a:bodyPr>
            <a:normAutofit fontScale="92500" lnSpcReduction="10000"/>
          </a:bodyPr>
          <a:lstStyle/>
          <a:p>
            <a:r>
              <a:rPr lang="en-US" sz="1600" dirty="0"/>
              <a:t>Specify a Variable Type</a:t>
            </a:r>
          </a:p>
          <a:p>
            <a:r>
              <a:rPr lang="en-US" sz="1600" dirty="0"/>
              <a:t>There may be times when you want to specify a type on to a variable. This can be done with casting. Python is an object-orientated language, and as such it uses classes to define data types, including its primitive types.</a:t>
            </a:r>
          </a:p>
          <a:p>
            <a:r>
              <a:rPr lang="en-US" sz="1600" dirty="0"/>
              <a:t>Casting in python is therefore done using constructor functions:</a:t>
            </a:r>
          </a:p>
          <a:p>
            <a:r>
              <a:rPr lang="en-US" sz="1600" dirty="0" err="1"/>
              <a:t>int</a:t>
            </a:r>
            <a:r>
              <a:rPr lang="en-US" sz="1600" dirty="0"/>
              <a:t>() - constructs an integer number from an integer literal, a float literal (by removing all decimals), or a string literal (providing the string represents a whole number)</a:t>
            </a:r>
          </a:p>
          <a:p>
            <a:r>
              <a:rPr lang="en-US" sz="1600" dirty="0"/>
              <a:t>float() - constructs a float number from an integer literal, a float literal or a string literal (providing the string represents a float or an integer)</a:t>
            </a:r>
          </a:p>
          <a:p>
            <a:r>
              <a:rPr lang="en-US" sz="1600" dirty="0"/>
              <a:t>str() - constructs a string from a wide variety of data types, including strings, integer literals and float literals</a:t>
            </a:r>
          </a:p>
          <a:p>
            <a:r>
              <a:rPr lang="en-IN" sz="1600" dirty="0" smtClean="0"/>
              <a:t>EX – </a:t>
            </a:r>
          </a:p>
          <a:p>
            <a:r>
              <a:rPr lang="en-US" sz="1600" dirty="0"/>
              <a:t>Integers:</a:t>
            </a:r>
          </a:p>
          <a:p>
            <a:r>
              <a:rPr lang="en-US" sz="1600" dirty="0"/>
              <a:t>x = </a:t>
            </a:r>
            <a:r>
              <a:rPr lang="en-US" sz="1600" dirty="0" err="1"/>
              <a:t>int</a:t>
            </a:r>
            <a:r>
              <a:rPr lang="en-US" sz="1600" dirty="0"/>
              <a:t>(1)   # x will be 1</a:t>
            </a:r>
            <a:br>
              <a:rPr lang="en-US" sz="1600" dirty="0"/>
            </a:br>
            <a:r>
              <a:rPr lang="en-US" sz="1600" dirty="0"/>
              <a:t>y = </a:t>
            </a:r>
            <a:r>
              <a:rPr lang="en-US" sz="1600" dirty="0" err="1"/>
              <a:t>int</a:t>
            </a:r>
            <a:r>
              <a:rPr lang="en-US" sz="1600" dirty="0"/>
              <a:t>(2.8) # y will be 2</a:t>
            </a:r>
            <a:br>
              <a:rPr lang="en-US" sz="1600" dirty="0"/>
            </a:br>
            <a:r>
              <a:rPr lang="en-US" sz="1600" dirty="0"/>
              <a:t>z = </a:t>
            </a:r>
            <a:r>
              <a:rPr lang="en-US" sz="1600" dirty="0" err="1"/>
              <a:t>int</a:t>
            </a:r>
            <a:r>
              <a:rPr lang="en-US" sz="1600" dirty="0"/>
              <a:t>("3") # z will be 3</a:t>
            </a:r>
          </a:p>
          <a:p>
            <a:r>
              <a:rPr lang="en-US" sz="1600" dirty="0"/>
              <a:t>Floats:</a:t>
            </a:r>
          </a:p>
          <a:p>
            <a:r>
              <a:rPr lang="en-US" sz="1600" dirty="0"/>
              <a:t>x = float(1)     # x will be 1.0</a:t>
            </a:r>
            <a:br>
              <a:rPr lang="en-US" sz="1600" dirty="0"/>
            </a:br>
            <a:r>
              <a:rPr lang="en-US" sz="1600" dirty="0"/>
              <a:t>y = float(2.8)   # y will be 2.8</a:t>
            </a:r>
          </a:p>
          <a:p>
            <a:r>
              <a:rPr lang="en-US" sz="1600" dirty="0"/>
              <a:t>Strings:</a:t>
            </a:r>
          </a:p>
          <a:p>
            <a:r>
              <a:rPr lang="en-US" sz="1600" dirty="0"/>
              <a:t>x = str("s1") # x will be 's1'</a:t>
            </a:r>
            <a:br>
              <a:rPr lang="en-US" sz="1600" dirty="0"/>
            </a:br>
            <a:r>
              <a:rPr lang="en-US" sz="1600" dirty="0"/>
              <a:t>y = str(2)    # y will be '2'</a:t>
            </a:r>
          </a:p>
          <a:p>
            <a:endParaRPr lang="en-IN" sz="1600" dirty="0"/>
          </a:p>
        </p:txBody>
      </p:sp>
    </p:spTree>
    <p:extLst>
      <p:ext uri="{BB962C8B-B14F-4D97-AF65-F5344CB8AC3E}">
        <p14:creationId xmlns:p14="http://schemas.microsoft.com/office/powerpoint/2010/main" val="3269386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153400" cy="838200"/>
          </a:xfrm>
        </p:spPr>
        <p:txBody>
          <a:bodyPr>
            <a:normAutofit fontScale="90000"/>
          </a:bodyPr>
          <a:lstStyle/>
          <a:p>
            <a:r>
              <a:rPr lang="en-IN" sz="2700" dirty="0"/>
              <a:t>Python Strings</a:t>
            </a:r>
            <a:r>
              <a:rPr lang="en-IN" dirty="0"/>
              <a:t/>
            </a:r>
            <a:br>
              <a:rPr lang="en-IN" dirty="0"/>
            </a:br>
            <a:endParaRPr lang="en-IN" dirty="0"/>
          </a:p>
        </p:txBody>
      </p:sp>
      <p:sp>
        <p:nvSpPr>
          <p:cNvPr id="3" name="Content Placeholder 2"/>
          <p:cNvSpPr>
            <a:spLocks noGrp="1"/>
          </p:cNvSpPr>
          <p:nvPr>
            <p:ph idx="1"/>
          </p:nvPr>
        </p:nvSpPr>
        <p:spPr>
          <a:xfrm>
            <a:off x="0" y="381000"/>
            <a:ext cx="9144000" cy="6477000"/>
          </a:xfrm>
        </p:spPr>
        <p:txBody>
          <a:bodyPr>
            <a:noAutofit/>
          </a:bodyPr>
          <a:lstStyle/>
          <a:p>
            <a:r>
              <a:rPr lang="en-US" sz="1600" dirty="0"/>
              <a:t>Strings</a:t>
            </a:r>
          </a:p>
          <a:p>
            <a:r>
              <a:rPr lang="en-US" sz="1600" dirty="0"/>
              <a:t>Strings in python are surrounded by either single quotation marks, or double quotation marks.</a:t>
            </a:r>
          </a:p>
          <a:p>
            <a:r>
              <a:rPr lang="en-US" sz="1600" dirty="0"/>
              <a:t>'hello' is the same as "hello".</a:t>
            </a:r>
          </a:p>
          <a:p>
            <a:r>
              <a:rPr lang="en-US" sz="1600" dirty="0"/>
              <a:t>You can display a string literal with the print() function:</a:t>
            </a:r>
          </a:p>
          <a:p>
            <a:pPr marL="0" indent="0">
              <a:buNone/>
            </a:pPr>
            <a:r>
              <a:rPr lang="en-US" sz="1600" dirty="0"/>
              <a:t>You can use quotes inside a string, as long as they don't match the quotes surrounding the string</a:t>
            </a:r>
            <a:r>
              <a:rPr lang="en-US" sz="1600" dirty="0" smtClean="0"/>
              <a:t>:</a:t>
            </a:r>
          </a:p>
          <a:p>
            <a:pPr marL="0" indent="0">
              <a:buNone/>
            </a:pPr>
            <a:r>
              <a:rPr lang="en-US" sz="1600" dirty="0" smtClean="0"/>
              <a:t>Ex :-   </a:t>
            </a:r>
            <a:r>
              <a:rPr lang="en-US" sz="1600" dirty="0"/>
              <a:t>print("It's alright")</a:t>
            </a:r>
            <a:r>
              <a:rPr lang="en-US" sz="1600" dirty="0" smtClean="0"/>
              <a:t/>
            </a:r>
            <a:br>
              <a:rPr lang="en-US" sz="1600" dirty="0" smtClean="0"/>
            </a:br>
            <a:r>
              <a:rPr lang="en-US" sz="1600" dirty="0"/>
              <a:t>print("He is called 'Johnny'")</a:t>
            </a:r>
            <a:r>
              <a:rPr lang="en-US" sz="1600" dirty="0" smtClean="0"/>
              <a:t/>
            </a:r>
            <a:br>
              <a:rPr lang="en-US" sz="1600" dirty="0" smtClean="0"/>
            </a:br>
            <a:r>
              <a:rPr lang="en-US" sz="1600" dirty="0"/>
              <a:t>print('He is called "Johnny</a:t>
            </a:r>
            <a:r>
              <a:rPr lang="en-US" sz="1600" dirty="0" smtClean="0"/>
              <a:t>"')</a:t>
            </a:r>
          </a:p>
          <a:p>
            <a:pPr marL="0" indent="0">
              <a:buNone/>
            </a:pPr>
            <a:endParaRPr lang="en-US" sz="1600" dirty="0"/>
          </a:p>
          <a:p>
            <a:pPr marL="0" indent="0">
              <a:buNone/>
            </a:pPr>
            <a:r>
              <a:rPr lang="en-US" sz="1600" dirty="0"/>
              <a:t>Assigning a string to a variable is done with the variable name followed by an equal sign and the string</a:t>
            </a:r>
            <a:r>
              <a:rPr lang="en-US" sz="1600" dirty="0" smtClean="0"/>
              <a:t>:</a:t>
            </a:r>
          </a:p>
          <a:p>
            <a:pPr marL="0" indent="0">
              <a:buNone/>
            </a:pPr>
            <a:r>
              <a:rPr lang="en-IN" sz="1600" dirty="0"/>
              <a:t>a = "Hello"</a:t>
            </a:r>
            <a:r>
              <a:rPr lang="en-IN" sz="1600" dirty="0" smtClean="0"/>
              <a:t/>
            </a:r>
            <a:br>
              <a:rPr lang="en-IN" sz="1600" dirty="0" smtClean="0"/>
            </a:br>
            <a:r>
              <a:rPr lang="en-IN" sz="1600" dirty="0"/>
              <a:t>print(a</a:t>
            </a:r>
            <a:r>
              <a:rPr lang="en-IN" sz="1600" dirty="0" smtClean="0"/>
              <a:t>)</a:t>
            </a:r>
          </a:p>
          <a:p>
            <a:pPr marL="0" indent="0">
              <a:buNone/>
            </a:pPr>
            <a:endParaRPr lang="en-IN" sz="1600" dirty="0"/>
          </a:p>
          <a:p>
            <a:pPr marL="0" indent="0">
              <a:buNone/>
            </a:pPr>
            <a:r>
              <a:rPr lang="en-US" sz="1600" dirty="0"/>
              <a:t>You can assign a multiline string to a variable by using three quotes</a:t>
            </a:r>
            <a:r>
              <a:rPr lang="en-US" sz="1600" dirty="0" smtClean="0"/>
              <a:t>:</a:t>
            </a:r>
          </a:p>
          <a:p>
            <a:pPr marL="0" indent="0">
              <a:buNone/>
            </a:pPr>
            <a:endParaRPr lang="en-US" sz="1600" dirty="0" smtClean="0"/>
          </a:p>
          <a:p>
            <a:pPr marL="0" indent="0">
              <a:buNone/>
            </a:pPr>
            <a:r>
              <a:rPr lang="en-IN" sz="1600" dirty="0"/>
              <a:t>a = """</a:t>
            </a:r>
            <a:r>
              <a:rPr lang="en-IN" sz="1600" dirty="0" err="1"/>
              <a:t>Lorem</a:t>
            </a:r>
            <a:r>
              <a:rPr lang="en-IN" sz="1600" dirty="0"/>
              <a:t> </a:t>
            </a:r>
            <a:r>
              <a:rPr lang="en-IN" sz="1600" dirty="0" err="1"/>
              <a:t>ipsum</a:t>
            </a:r>
            <a:r>
              <a:rPr lang="en-IN" sz="1600" dirty="0"/>
              <a:t> </a:t>
            </a:r>
            <a:r>
              <a:rPr lang="en-IN" sz="1600" dirty="0" err="1"/>
              <a:t>dolor</a:t>
            </a:r>
            <a:r>
              <a:rPr lang="en-IN" sz="1600" dirty="0"/>
              <a:t> sit </a:t>
            </a:r>
            <a:r>
              <a:rPr lang="en-IN" sz="1600" dirty="0" err="1"/>
              <a:t>amet</a:t>
            </a:r>
            <a:r>
              <a:rPr lang="en-IN" sz="1600" dirty="0"/>
              <a:t>,</a:t>
            </a:r>
            <a:br>
              <a:rPr lang="en-IN" sz="1600" dirty="0"/>
            </a:br>
            <a:r>
              <a:rPr lang="en-IN" sz="1600" dirty="0" err="1"/>
              <a:t>consectetur</a:t>
            </a:r>
            <a:r>
              <a:rPr lang="en-IN" sz="1600" dirty="0"/>
              <a:t> </a:t>
            </a:r>
            <a:r>
              <a:rPr lang="en-IN" sz="1600" dirty="0" err="1"/>
              <a:t>adipiscing</a:t>
            </a:r>
            <a:r>
              <a:rPr lang="en-IN" sz="1600" dirty="0"/>
              <a:t> </a:t>
            </a:r>
            <a:r>
              <a:rPr lang="en-IN" sz="1600" dirty="0" err="1"/>
              <a:t>elit</a:t>
            </a:r>
            <a:r>
              <a:rPr lang="en-IN" sz="1600" dirty="0" smtClean="0"/>
              <a:t>,</a:t>
            </a:r>
            <a:r>
              <a:rPr lang="en-IN" sz="1600" dirty="0"/>
              <a:t/>
            </a:r>
            <a:br>
              <a:rPr lang="en-IN" sz="1600" dirty="0"/>
            </a:br>
            <a:r>
              <a:rPr lang="en-IN" sz="1600" dirty="0" err="1"/>
              <a:t>ut</a:t>
            </a:r>
            <a:r>
              <a:rPr lang="en-IN" sz="1600" dirty="0"/>
              <a:t> </a:t>
            </a:r>
            <a:r>
              <a:rPr lang="en-IN" sz="1600" dirty="0" err="1"/>
              <a:t>labore</a:t>
            </a:r>
            <a:r>
              <a:rPr lang="en-IN" sz="1600" dirty="0"/>
              <a:t> et </a:t>
            </a:r>
            <a:r>
              <a:rPr lang="en-IN" sz="1600" dirty="0" err="1"/>
              <a:t>dolore</a:t>
            </a:r>
            <a:r>
              <a:rPr lang="en-IN" sz="1600" dirty="0"/>
              <a:t> magna </a:t>
            </a:r>
            <a:r>
              <a:rPr lang="en-IN" sz="1600" dirty="0" err="1"/>
              <a:t>aliqua</a:t>
            </a:r>
            <a:r>
              <a:rPr lang="en-IN" sz="1600" dirty="0"/>
              <a:t>."""</a:t>
            </a:r>
            <a:r>
              <a:rPr lang="en-IN" sz="1600" dirty="0" smtClean="0"/>
              <a:t/>
            </a:r>
            <a:br>
              <a:rPr lang="en-IN" sz="1600" dirty="0" smtClean="0"/>
            </a:br>
            <a:r>
              <a:rPr lang="en-IN" sz="1600" dirty="0"/>
              <a:t>print(a</a:t>
            </a:r>
            <a:r>
              <a:rPr lang="en-IN" sz="1600" dirty="0" smtClean="0"/>
              <a:t>)</a:t>
            </a:r>
          </a:p>
          <a:p>
            <a:r>
              <a:rPr lang="en-US" sz="1600" dirty="0"/>
              <a:t>Strings are Arrays</a:t>
            </a:r>
          </a:p>
          <a:p>
            <a:r>
              <a:rPr lang="en-US" sz="1600" dirty="0"/>
              <a:t>Like many other popular programming languages, strings in Python are arrays of bytes representing </a:t>
            </a:r>
            <a:r>
              <a:rPr lang="en-US" sz="1600" dirty="0" err="1"/>
              <a:t>unicode</a:t>
            </a:r>
            <a:r>
              <a:rPr lang="en-US" sz="1600" dirty="0"/>
              <a:t> characters.</a:t>
            </a:r>
          </a:p>
          <a:p>
            <a:r>
              <a:rPr lang="en-US" sz="1600" dirty="0"/>
              <a:t>However, Python does not have a character data type, a single character is simply a string with a length of 1.</a:t>
            </a:r>
          </a:p>
          <a:p>
            <a:r>
              <a:rPr lang="en-US" sz="1600" dirty="0"/>
              <a:t>Square brackets can be used to access elements of the string</a:t>
            </a:r>
            <a:r>
              <a:rPr lang="en-US" sz="1600" dirty="0" smtClean="0"/>
              <a:t>.</a:t>
            </a:r>
          </a:p>
          <a:p>
            <a:endParaRPr lang="en-US" sz="1600" dirty="0"/>
          </a:p>
          <a:p>
            <a:pPr marL="0" indent="0">
              <a:buNone/>
            </a:pPr>
            <a:r>
              <a:rPr lang="en-IN" sz="1600" dirty="0"/>
              <a:t>a = "Hello, World!"</a:t>
            </a:r>
            <a:r>
              <a:rPr lang="en-IN" sz="1600" dirty="0" smtClean="0"/>
              <a:t/>
            </a:r>
            <a:br>
              <a:rPr lang="en-IN" sz="1600" dirty="0" smtClean="0"/>
            </a:br>
            <a:r>
              <a:rPr lang="en-IN" sz="1600" dirty="0"/>
              <a:t>print(a[1])</a:t>
            </a:r>
          </a:p>
        </p:txBody>
      </p:sp>
    </p:spTree>
    <p:extLst>
      <p:ext uri="{BB962C8B-B14F-4D97-AF65-F5344CB8AC3E}">
        <p14:creationId xmlns:p14="http://schemas.microsoft.com/office/powerpoint/2010/main" val="1215382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715962"/>
          </a:xfrm>
        </p:spPr>
        <p:txBody>
          <a:bodyPr>
            <a:normAutofit/>
          </a:bodyPr>
          <a:lstStyle/>
          <a:p>
            <a:r>
              <a:rPr lang="en-IN" sz="1600" dirty="0" smtClean="0"/>
              <a:t>String</a:t>
            </a:r>
            <a:endParaRPr lang="en-IN" sz="1600" dirty="0"/>
          </a:p>
        </p:txBody>
      </p:sp>
      <p:sp>
        <p:nvSpPr>
          <p:cNvPr id="3" name="Content Placeholder 2"/>
          <p:cNvSpPr>
            <a:spLocks noGrp="1"/>
          </p:cNvSpPr>
          <p:nvPr>
            <p:ph idx="1"/>
          </p:nvPr>
        </p:nvSpPr>
        <p:spPr>
          <a:xfrm>
            <a:off x="152400" y="914400"/>
            <a:ext cx="8534400" cy="5211763"/>
          </a:xfrm>
        </p:spPr>
        <p:txBody>
          <a:bodyPr>
            <a:normAutofit/>
          </a:bodyPr>
          <a:lstStyle/>
          <a:p>
            <a:r>
              <a:rPr lang="en-US" sz="1800" dirty="0"/>
              <a:t>Looping Through a String</a:t>
            </a:r>
          </a:p>
          <a:p>
            <a:r>
              <a:rPr lang="en-US" sz="1800" dirty="0"/>
              <a:t>Since strings are arrays, we can loop through the characters in a string, with a for loop.</a:t>
            </a:r>
          </a:p>
          <a:p>
            <a:r>
              <a:rPr lang="en-IN" sz="1800" dirty="0" smtClean="0"/>
              <a:t> Ex :-  </a:t>
            </a:r>
            <a:r>
              <a:rPr lang="en-US" sz="1800" dirty="0"/>
              <a:t>Loop through the letters in the word "banana":</a:t>
            </a:r>
          </a:p>
          <a:p>
            <a:r>
              <a:rPr lang="en-US" sz="1800" dirty="0"/>
              <a:t>for x in "banana":</a:t>
            </a:r>
            <a:br>
              <a:rPr lang="en-US" sz="1800" dirty="0"/>
            </a:br>
            <a:r>
              <a:rPr lang="en-US" sz="1800" dirty="0"/>
              <a:t>  print(x)</a:t>
            </a:r>
          </a:p>
          <a:p>
            <a:r>
              <a:rPr lang="en-US" sz="1800" dirty="0"/>
              <a:t>String Length</a:t>
            </a:r>
          </a:p>
          <a:p>
            <a:r>
              <a:rPr lang="en-US" sz="1800" dirty="0"/>
              <a:t>To get the length of a string, use the </a:t>
            </a:r>
            <a:r>
              <a:rPr lang="en-US" sz="1800" dirty="0" err="1"/>
              <a:t>len</a:t>
            </a:r>
            <a:r>
              <a:rPr lang="en-US" sz="1800" dirty="0"/>
              <a:t>() function.</a:t>
            </a:r>
          </a:p>
          <a:p>
            <a:pPr marL="0" indent="0">
              <a:buNone/>
            </a:pPr>
            <a:r>
              <a:rPr lang="en-IN" sz="1800" dirty="0" smtClean="0"/>
              <a:t>Ex - </a:t>
            </a:r>
            <a:r>
              <a:rPr lang="en-US" sz="1800" dirty="0" smtClean="0"/>
              <a:t>The</a:t>
            </a:r>
            <a:r>
              <a:rPr lang="en-US" sz="1800" dirty="0"/>
              <a:t> </a:t>
            </a:r>
            <a:r>
              <a:rPr lang="en-US" sz="1800" dirty="0" err="1"/>
              <a:t>len</a:t>
            </a:r>
            <a:r>
              <a:rPr lang="en-US" sz="1800" dirty="0"/>
              <a:t>() function returns the length of a string:</a:t>
            </a:r>
          </a:p>
          <a:p>
            <a:r>
              <a:rPr lang="en-US" sz="1800" dirty="0"/>
              <a:t>a = "Hello, World!"</a:t>
            </a:r>
            <a:br>
              <a:rPr lang="en-US" sz="1800" dirty="0"/>
            </a:br>
            <a:r>
              <a:rPr lang="en-US" sz="1800" dirty="0"/>
              <a:t>print(</a:t>
            </a:r>
            <a:r>
              <a:rPr lang="en-US" sz="1800" dirty="0" err="1"/>
              <a:t>len</a:t>
            </a:r>
            <a:r>
              <a:rPr lang="en-US" sz="1800" dirty="0"/>
              <a:t>(a))</a:t>
            </a:r>
          </a:p>
          <a:p>
            <a:pPr marL="0" indent="0">
              <a:buNone/>
            </a:pPr>
            <a:r>
              <a:rPr lang="en-US" sz="1800" dirty="0"/>
              <a:t>To check if a certain phrase or character is present in a string, we can use the keyword </a:t>
            </a:r>
            <a:r>
              <a:rPr lang="en-US" sz="1800" dirty="0" err="1" smtClean="0"/>
              <a:t>in</a:t>
            </a:r>
            <a:r>
              <a:rPr lang="en-US" sz="1800" dirty="0" err="1"/>
              <a:t>To</a:t>
            </a:r>
            <a:r>
              <a:rPr lang="en-US" sz="1800" dirty="0"/>
              <a:t> check if a certain phrase or character is NOT present in a string, we can use the keyword </a:t>
            </a:r>
            <a:r>
              <a:rPr lang="en-US" sz="1800" dirty="0" smtClean="0"/>
              <a:t>not in.</a:t>
            </a:r>
          </a:p>
          <a:p>
            <a:pPr marL="0" indent="0">
              <a:buNone/>
            </a:pPr>
            <a:endParaRPr lang="en-IN" sz="1800" dirty="0"/>
          </a:p>
        </p:txBody>
      </p:sp>
    </p:spTree>
    <p:extLst>
      <p:ext uri="{BB962C8B-B14F-4D97-AF65-F5344CB8AC3E}">
        <p14:creationId xmlns:p14="http://schemas.microsoft.com/office/powerpoint/2010/main" val="2642373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153400" cy="990600"/>
          </a:xfrm>
        </p:spPr>
        <p:txBody>
          <a:bodyPr>
            <a:normAutofit fontScale="90000"/>
          </a:bodyPr>
          <a:lstStyle/>
          <a:p>
            <a:r>
              <a:rPr lang="en-IN" sz="2700" dirty="0"/>
              <a:t>Python - Slicing Strings</a:t>
            </a:r>
            <a:r>
              <a:rPr lang="en-IN" dirty="0"/>
              <a:t/>
            </a:r>
            <a:br>
              <a:rPr lang="en-IN" dirty="0"/>
            </a:br>
            <a:endParaRPr lang="en-IN" dirty="0"/>
          </a:p>
        </p:txBody>
      </p:sp>
      <p:sp>
        <p:nvSpPr>
          <p:cNvPr id="3" name="Content Placeholder 2"/>
          <p:cNvSpPr>
            <a:spLocks noGrp="1"/>
          </p:cNvSpPr>
          <p:nvPr>
            <p:ph idx="1"/>
          </p:nvPr>
        </p:nvSpPr>
        <p:spPr>
          <a:xfrm>
            <a:off x="152400" y="609600"/>
            <a:ext cx="8534400" cy="5516563"/>
          </a:xfrm>
        </p:spPr>
        <p:txBody>
          <a:bodyPr>
            <a:normAutofit fontScale="85000" lnSpcReduction="20000"/>
          </a:bodyPr>
          <a:lstStyle/>
          <a:p>
            <a:r>
              <a:rPr lang="en-US" sz="1600" dirty="0"/>
              <a:t>Slicing</a:t>
            </a:r>
          </a:p>
          <a:p>
            <a:r>
              <a:rPr lang="en-US" sz="1600" dirty="0"/>
              <a:t>You can return a range of characters by using the slice syntax.</a:t>
            </a:r>
          </a:p>
          <a:p>
            <a:r>
              <a:rPr lang="en-US" sz="1600" dirty="0"/>
              <a:t>Specify the start index and the end index, separated by a colon, to return a part of the string.</a:t>
            </a:r>
          </a:p>
          <a:p>
            <a:pPr marL="0" indent="0">
              <a:buNone/>
            </a:pPr>
            <a:endParaRPr lang="en-IN" sz="1600" dirty="0" smtClean="0"/>
          </a:p>
          <a:p>
            <a:r>
              <a:rPr lang="en-US" sz="1600" dirty="0" smtClean="0"/>
              <a:t>Example:- </a:t>
            </a:r>
            <a:endParaRPr lang="en-US" sz="1600" dirty="0"/>
          </a:p>
          <a:p>
            <a:pPr marL="0" indent="0">
              <a:buNone/>
            </a:pPr>
            <a:r>
              <a:rPr lang="en-US" sz="1600" dirty="0"/>
              <a:t>Get the characters from position 2 to position 5 (not included):</a:t>
            </a:r>
          </a:p>
          <a:p>
            <a:pPr marL="0" indent="0">
              <a:buNone/>
            </a:pPr>
            <a:r>
              <a:rPr lang="en-US" sz="1600" dirty="0"/>
              <a:t>b = "Hello, World!"</a:t>
            </a:r>
            <a:br>
              <a:rPr lang="en-US" sz="1600" dirty="0"/>
            </a:br>
            <a:r>
              <a:rPr lang="en-US" sz="1600" dirty="0"/>
              <a:t>print(b[2:5])</a:t>
            </a:r>
          </a:p>
          <a:p>
            <a:pPr marL="0" indent="0">
              <a:buNone/>
            </a:pPr>
            <a:endParaRPr lang="en-IN" sz="1600" dirty="0" smtClean="0"/>
          </a:p>
          <a:p>
            <a:r>
              <a:rPr lang="en-US" sz="1600" dirty="0"/>
              <a:t>Slice From the Start</a:t>
            </a:r>
          </a:p>
          <a:p>
            <a:pPr marL="0" indent="0">
              <a:buNone/>
            </a:pPr>
            <a:r>
              <a:rPr lang="en-US" sz="1600" dirty="0"/>
              <a:t>By leaving out the start index, the range will start at the first character</a:t>
            </a:r>
            <a:r>
              <a:rPr lang="en-US" sz="1600" dirty="0" smtClean="0"/>
              <a:t>:</a:t>
            </a:r>
            <a:endParaRPr lang="en-IN" sz="1600" dirty="0" smtClean="0"/>
          </a:p>
          <a:p>
            <a:r>
              <a:rPr lang="en-IN" sz="1600" dirty="0" smtClean="0"/>
              <a:t>Ex - </a:t>
            </a:r>
            <a:r>
              <a:rPr lang="en-US" sz="1600" dirty="0"/>
              <a:t>Get the characters from the start to position 5 (not included):</a:t>
            </a:r>
          </a:p>
          <a:p>
            <a:pPr marL="0" indent="0">
              <a:buNone/>
            </a:pPr>
            <a:r>
              <a:rPr lang="en-US" sz="1600" dirty="0"/>
              <a:t>b = "Hello, World!"</a:t>
            </a:r>
            <a:br>
              <a:rPr lang="en-US" sz="1600" dirty="0"/>
            </a:br>
            <a:r>
              <a:rPr lang="en-US" sz="1600" dirty="0"/>
              <a:t>print(b[:5])</a:t>
            </a:r>
          </a:p>
          <a:p>
            <a:r>
              <a:rPr lang="en-US" sz="1600" dirty="0"/>
              <a:t>Slice To the End</a:t>
            </a:r>
          </a:p>
          <a:p>
            <a:pPr marL="0" indent="0">
              <a:buNone/>
            </a:pPr>
            <a:r>
              <a:rPr lang="en-US" sz="1600" dirty="0"/>
              <a:t>By leaving out the </a:t>
            </a:r>
            <a:r>
              <a:rPr lang="en-US" sz="1600" i="1" dirty="0"/>
              <a:t>end </a:t>
            </a:r>
            <a:r>
              <a:rPr lang="en-US" sz="1600" dirty="0"/>
              <a:t>index, the range will go to the end:</a:t>
            </a:r>
          </a:p>
          <a:p>
            <a:r>
              <a:rPr lang="en-US" sz="1600" dirty="0"/>
              <a:t>Get the characters from position 2, and all the way to the end:</a:t>
            </a:r>
          </a:p>
          <a:p>
            <a:r>
              <a:rPr lang="en-US" sz="1600" dirty="0"/>
              <a:t>b = "Hello, World!"</a:t>
            </a:r>
            <a:br>
              <a:rPr lang="en-US" sz="1600" dirty="0"/>
            </a:br>
            <a:r>
              <a:rPr lang="en-US" sz="1600" dirty="0"/>
              <a:t>print(b[2:])</a:t>
            </a:r>
          </a:p>
          <a:p>
            <a:r>
              <a:rPr lang="en-US" sz="1600" dirty="0"/>
              <a:t>Negative Indexing</a:t>
            </a:r>
          </a:p>
          <a:p>
            <a:pPr marL="0" indent="0">
              <a:buNone/>
            </a:pPr>
            <a:r>
              <a:rPr lang="en-US" sz="1600" dirty="0"/>
              <a:t>Use negative indexes to start the slice from the end of the </a:t>
            </a:r>
            <a:r>
              <a:rPr lang="en-US" sz="1600" dirty="0" err="1"/>
              <a:t>string:Example</a:t>
            </a:r>
            <a:endParaRPr lang="en-US" sz="1600" dirty="0"/>
          </a:p>
          <a:p>
            <a:pPr marL="0" indent="0">
              <a:buNone/>
            </a:pPr>
            <a:r>
              <a:rPr lang="en-US" sz="1600" dirty="0"/>
              <a:t>Get the characters:</a:t>
            </a:r>
          </a:p>
          <a:p>
            <a:pPr marL="0" indent="0">
              <a:buNone/>
            </a:pPr>
            <a:r>
              <a:rPr lang="en-US" sz="1600" dirty="0"/>
              <a:t>From: "o" in "World!" (position -5)</a:t>
            </a:r>
          </a:p>
          <a:p>
            <a:r>
              <a:rPr lang="en-US" sz="1600" dirty="0"/>
              <a:t>To, but not included: "d" in "World!" (position -2):</a:t>
            </a:r>
          </a:p>
          <a:p>
            <a:r>
              <a:rPr lang="en-US" sz="1600" dirty="0"/>
              <a:t>b = "Hello, World!"</a:t>
            </a:r>
            <a:br>
              <a:rPr lang="en-US" sz="1600" dirty="0"/>
            </a:br>
            <a:r>
              <a:rPr lang="en-US" sz="1600" dirty="0"/>
              <a:t>print(b[-5:-2])</a:t>
            </a:r>
          </a:p>
          <a:p>
            <a:pPr marL="0" indent="0">
              <a:buNone/>
            </a:pPr>
            <a:endParaRPr lang="en-IN" sz="1600" dirty="0"/>
          </a:p>
        </p:txBody>
      </p:sp>
    </p:spTree>
    <p:extLst>
      <p:ext uri="{BB962C8B-B14F-4D97-AF65-F5344CB8AC3E}">
        <p14:creationId xmlns:p14="http://schemas.microsoft.com/office/powerpoint/2010/main" val="2108427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fontScale="90000"/>
          </a:bodyPr>
          <a:lstStyle/>
          <a:p>
            <a:r>
              <a:rPr lang="en-IN" sz="2700" dirty="0"/>
              <a:t>Python - Modify Strings</a:t>
            </a:r>
            <a:r>
              <a:rPr lang="en-IN" dirty="0"/>
              <a:t/>
            </a:r>
            <a:br>
              <a:rPr lang="en-IN" dirty="0"/>
            </a:br>
            <a:endParaRPr lang="en-IN" dirty="0"/>
          </a:p>
        </p:txBody>
      </p:sp>
      <p:sp>
        <p:nvSpPr>
          <p:cNvPr id="3" name="Content Placeholder 2"/>
          <p:cNvSpPr>
            <a:spLocks noGrp="1"/>
          </p:cNvSpPr>
          <p:nvPr>
            <p:ph idx="1"/>
          </p:nvPr>
        </p:nvSpPr>
        <p:spPr>
          <a:xfrm>
            <a:off x="76200" y="533400"/>
            <a:ext cx="8610600" cy="5592763"/>
          </a:xfrm>
        </p:spPr>
        <p:txBody>
          <a:bodyPr>
            <a:normAutofit fontScale="92500" lnSpcReduction="20000"/>
          </a:bodyPr>
          <a:lstStyle/>
          <a:p>
            <a:r>
              <a:rPr lang="en-US" sz="1600" dirty="0"/>
              <a:t>Python has a set of built-in methods that you can use on strings</a:t>
            </a:r>
            <a:r>
              <a:rPr lang="en-US" sz="1600" dirty="0" smtClean="0"/>
              <a:t>.</a:t>
            </a:r>
          </a:p>
          <a:p>
            <a:r>
              <a:rPr lang="en-US" sz="1600" dirty="0"/>
              <a:t>Upper Case</a:t>
            </a:r>
          </a:p>
          <a:p>
            <a:r>
              <a:rPr lang="en-US" sz="1600" dirty="0" smtClean="0"/>
              <a:t>Example</a:t>
            </a:r>
            <a:endParaRPr lang="en-US" sz="1600" dirty="0"/>
          </a:p>
          <a:p>
            <a:r>
              <a:rPr lang="en-US" sz="1600" dirty="0"/>
              <a:t>The upper() method returns the string in upper case:</a:t>
            </a:r>
          </a:p>
          <a:p>
            <a:r>
              <a:rPr lang="en-US" sz="1600" dirty="0"/>
              <a:t>a = "Hello, World!"</a:t>
            </a:r>
            <a:br>
              <a:rPr lang="en-US" sz="1600" dirty="0"/>
            </a:br>
            <a:r>
              <a:rPr lang="en-US" sz="1600" dirty="0"/>
              <a:t>print(</a:t>
            </a:r>
            <a:r>
              <a:rPr lang="en-US" sz="1600" dirty="0" err="1"/>
              <a:t>a.upper</a:t>
            </a:r>
            <a:r>
              <a:rPr lang="en-US" sz="1600" dirty="0"/>
              <a:t>())</a:t>
            </a:r>
          </a:p>
          <a:p>
            <a:r>
              <a:rPr lang="en-US" sz="1600" dirty="0"/>
              <a:t>The lower() method returns the string in lower case:</a:t>
            </a:r>
          </a:p>
          <a:p>
            <a:pPr marL="0" indent="0">
              <a:buNone/>
            </a:pPr>
            <a:r>
              <a:rPr lang="en-US" sz="1600" dirty="0"/>
              <a:t>a = "Hello, World!"</a:t>
            </a:r>
            <a:br>
              <a:rPr lang="en-US" sz="1600" dirty="0"/>
            </a:br>
            <a:r>
              <a:rPr lang="en-US" sz="1600" dirty="0"/>
              <a:t>print(</a:t>
            </a:r>
            <a:r>
              <a:rPr lang="en-US" sz="1600" dirty="0" err="1"/>
              <a:t>a.lower</a:t>
            </a:r>
            <a:r>
              <a:rPr lang="en-US" sz="1600" dirty="0"/>
              <a:t>())</a:t>
            </a:r>
          </a:p>
          <a:p>
            <a:pPr marL="0" indent="0">
              <a:buNone/>
            </a:pPr>
            <a:endParaRPr lang="en-IN" sz="1600" dirty="0" smtClean="0"/>
          </a:p>
          <a:p>
            <a:r>
              <a:rPr lang="en-US" sz="1600" dirty="0"/>
              <a:t>Remove Whitespace</a:t>
            </a:r>
          </a:p>
          <a:p>
            <a:r>
              <a:rPr lang="en-US" sz="1600" dirty="0"/>
              <a:t>Whitespace is the space before and/or after the actual text, and very often you want to remove this space.</a:t>
            </a:r>
          </a:p>
          <a:p>
            <a:r>
              <a:rPr lang="en-US" sz="1600" dirty="0"/>
              <a:t>The strip() method removes any whitespace from the beginning or the end:</a:t>
            </a:r>
          </a:p>
          <a:p>
            <a:r>
              <a:rPr lang="en-US" sz="1600" dirty="0"/>
              <a:t>a = " Hello, World! "</a:t>
            </a:r>
            <a:br>
              <a:rPr lang="en-US" sz="1600" dirty="0"/>
            </a:br>
            <a:r>
              <a:rPr lang="en-US" sz="1600" dirty="0"/>
              <a:t>print(</a:t>
            </a:r>
            <a:r>
              <a:rPr lang="en-US" sz="1600" dirty="0" err="1"/>
              <a:t>a.strip</a:t>
            </a:r>
            <a:r>
              <a:rPr lang="en-US" sz="1600" dirty="0"/>
              <a:t>()) # returns "Hello, World!"</a:t>
            </a:r>
          </a:p>
          <a:p>
            <a:r>
              <a:rPr lang="en-US" sz="1600" dirty="0"/>
              <a:t>The replace() method replaces a string with another string:</a:t>
            </a:r>
          </a:p>
          <a:p>
            <a:r>
              <a:rPr lang="en-US" sz="1600" dirty="0"/>
              <a:t>a = "Hello, World!"</a:t>
            </a:r>
            <a:br>
              <a:rPr lang="en-US" sz="1600" dirty="0"/>
            </a:br>
            <a:r>
              <a:rPr lang="en-US" sz="1600" dirty="0"/>
              <a:t>print(</a:t>
            </a:r>
            <a:r>
              <a:rPr lang="en-US" sz="1600" dirty="0" err="1"/>
              <a:t>a.replace</a:t>
            </a:r>
            <a:r>
              <a:rPr lang="en-US" sz="1600" dirty="0"/>
              <a:t>("H", "J"))</a:t>
            </a:r>
          </a:p>
          <a:p>
            <a:pPr marL="0" indent="0">
              <a:buNone/>
            </a:pPr>
            <a:r>
              <a:rPr lang="en-US" sz="1600" dirty="0"/>
              <a:t>The </a:t>
            </a:r>
            <a:r>
              <a:rPr lang="en-US" sz="1600" dirty="0" smtClean="0"/>
              <a:t>split()</a:t>
            </a:r>
            <a:r>
              <a:rPr lang="en-US" sz="1600" dirty="0"/>
              <a:t> method returns a list where the text between the specified separator becomes the list items</a:t>
            </a:r>
            <a:r>
              <a:rPr lang="en-US" sz="1600" dirty="0" smtClean="0"/>
              <a:t>.</a:t>
            </a:r>
          </a:p>
          <a:p>
            <a:r>
              <a:rPr lang="en-US" sz="1600" dirty="0"/>
              <a:t>The split() method splits the string into substrings if it finds instances of the separator:</a:t>
            </a:r>
          </a:p>
          <a:p>
            <a:r>
              <a:rPr lang="en-US" sz="1600" dirty="0"/>
              <a:t>a = "Hello, World!"</a:t>
            </a:r>
            <a:br>
              <a:rPr lang="en-US" sz="1600" dirty="0"/>
            </a:br>
            <a:r>
              <a:rPr lang="en-US" sz="1600" dirty="0"/>
              <a:t>print(</a:t>
            </a:r>
            <a:r>
              <a:rPr lang="en-US" sz="1600" dirty="0" err="1"/>
              <a:t>a.split</a:t>
            </a:r>
            <a:r>
              <a:rPr lang="en-US" sz="1600" dirty="0"/>
              <a:t>(",")) # returns ['Hello', ' World!']</a:t>
            </a:r>
          </a:p>
          <a:p>
            <a:pPr marL="0" indent="0">
              <a:buNone/>
            </a:pPr>
            <a:endParaRPr lang="en-IN" sz="1600" dirty="0"/>
          </a:p>
        </p:txBody>
      </p:sp>
    </p:spTree>
    <p:extLst>
      <p:ext uri="{BB962C8B-B14F-4D97-AF65-F5344CB8AC3E}">
        <p14:creationId xmlns:p14="http://schemas.microsoft.com/office/powerpoint/2010/main" val="1804638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dirty="0"/>
              <a:t>Python - String Concatenation</a:t>
            </a:r>
            <a:r>
              <a:rPr lang="en-IN" dirty="0"/>
              <a:t/>
            </a:r>
            <a:br>
              <a:rPr lang="en-IN" dirty="0"/>
            </a:br>
            <a:endParaRPr lang="en-IN" dirty="0"/>
          </a:p>
        </p:txBody>
      </p:sp>
      <p:sp>
        <p:nvSpPr>
          <p:cNvPr id="3" name="Content Placeholder 2"/>
          <p:cNvSpPr>
            <a:spLocks noGrp="1"/>
          </p:cNvSpPr>
          <p:nvPr>
            <p:ph idx="1"/>
          </p:nvPr>
        </p:nvSpPr>
        <p:spPr>
          <a:xfrm>
            <a:off x="0" y="762000"/>
            <a:ext cx="8686800" cy="6019800"/>
          </a:xfrm>
        </p:spPr>
        <p:txBody>
          <a:bodyPr>
            <a:normAutofit/>
          </a:bodyPr>
          <a:lstStyle/>
          <a:p>
            <a:r>
              <a:rPr lang="en-US" sz="1600" dirty="0"/>
              <a:t>String Concatenation</a:t>
            </a:r>
          </a:p>
          <a:p>
            <a:r>
              <a:rPr lang="en-US" sz="1600" dirty="0"/>
              <a:t>To concatenate, or combine, two strings you can use the + operator.</a:t>
            </a:r>
          </a:p>
          <a:p>
            <a:r>
              <a:rPr lang="en-US" sz="1600" dirty="0" smtClean="0"/>
              <a:t>Example</a:t>
            </a:r>
            <a:endParaRPr lang="en-US" sz="1600" dirty="0"/>
          </a:p>
          <a:p>
            <a:r>
              <a:rPr lang="en-US" sz="1600" dirty="0"/>
              <a:t>Merge variable a with variable b into variable c:</a:t>
            </a:r>
          </a:p>
          <a:p>
            <a:pPr marL="0" indent="0">
              <a:buNone/>
            </a:pPr>
            <a:r>
              <a:rPr lang="en-US" sz="1600" dirty="0"/>
              <a:t>a = "Hello"</a:t>
            </a:r>
            <a:br>
              <a:rPr lang="en-US" sz="1600" dirty="0"/>
            </a:br>
            <a:r>
              <a:rPr lang="en-US" sz="1600" dirty="0"/>
              <a:t>b = "World"</a:t>
            </a:r>
            <a:br>
              <a:rPr lang="en-US" sz="1600" dirty="0"/>
            </a:br>
            <a:r>
              <a:rPr lang="en-US" sz="1600" dirty="0"/>
              <a:t>c = a + b</a:t>
            </a:r>
            <a:br>
              <a:rPr lang="en-US" sz="1600" dirty="0"/>
            </a:br>
            <a:r>
              <a:rPr lang="en-US" sz="1600" dirty="0"/>
              <a:t>print(c)</a:t>
            </a:r>
          </a:p>
          <a:p>
            <a:pPr marL="0" indent="0">
              <a:buNone/>
            </a:pPr>
            <a:endParaRPr lang="en-IN" sz="1600" dirty="0" smtClean="0"/>
          </a:p>
          <a:p>
            <a:r>
              <a:rPr lang="en-US" sz="1600" dirty="0"/>
              <a:t>Example</a:t>
            </a:r>
          </a:p>
          <a:p>
            <a:r>
              <a:rPr lang="en-US" sz="1600" dirty="0"/>
              <a:t>To add a space between them, add a " ":</a:t>
            </a:r>
          </a:p>
          <a:p>
            <a:r>
              <a:rPr lang="en-US" sz="1600" dirty="0"/>
              <a:t>a = "Hello"</a:t>
            </a:r>
            <a:br>
              <a:rPr lang="en-US" sz="1600" dirty="0"/>
            </a:br>
            <a:r>
              <a:rPr lang="en-US" sz="1600" dirty="0"/>
              <a:t>b = "World"</a:t>
            </a:r>
            <a:br>
              <a:rPr lang="en-US" sz="1600" dirty="0"/>
            </a:br>
            <a:r>
              <a:rPr lang="en-US" sz="1600" dirty="0"/>
              <a:t>c = a + " " + b</a:t>
            </a:r>
            <a:br>
              <a:rPr lang="en-US" sz="1600" dirty="0"/>
            </a:br>
            <a:r>
              <a:rPr lang="en-US" sz="1600" dirty="0"/>
              <a:t>print(c)</a:t>
            </a:r>
          </a:p>
          <a:p>
            <a:pPr marL="0" indent="0">
              <a:buNone/>
            </a:pPr>
            <a:endParaRPr lang="en-IN" sz="1600" dirty="0"/>
          </a:p>
        </p:txBody>
      </p:sp>
    </p:spTree>
    <p:extLst>
      <p:ext uri="{BB962C8B-B14F-4D97-AF65-F5344CB8AC3E}">
        <p14:creationId xmlns:p14="http://schemas.microsoft.com/office/powerpoint/2010/main" val="423544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1417638"/>
          </a:xfrm>
        </p:spPr>
        <p:txBody>
          <a:bodyPr>
            <a:normAutofit/>
          </a:bodyPr>
          <a:lstStyle/>
          <a:p>
            <a:r>
              <a:rPr lang="en-IN" dirty="0"/>
              <a:t>What can Python do</a:t>
            </a:r>
            <a:r>
              <a:rPr lang="en-IN" dirty="0" smtClean="0"/>
              <a:t>?</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dirty="0" smtClean="0"/>
              <a:t/>
            </a:r>
            <a:br>
              <a:rPr lang="en-US" dirty="0" smtClean="0"/>
            </a:br>
            <a:r>
              <a:rPr lang="en-US" dirty="0" smtClean="0"/>
              <a:t>Python can be used on a server to create web </a:t>
            </a:r>
            <a:r>
              <a:rPr lang="en-US" dirty="0" err="1" smtClean="0"/>
              <a:t>applications.Python</a:t>
            </a:r>
            <a:r>
              <a:rPr lang="en-US" dirty="0" smtClean="0"/>
              <a:t> can be used alongside software to create </a:t>
            </a:r>
            <a:r>
              <a:rPr lang="en-US" dirty="0" err="1" smtClean="0"/>
              <a:t>workflows.Python</a:t>
            </a:r>
            <a:r>
              <a:rPr lang="en-US" dirty="0" smtClean="0"/>
              <a:t> can connect to database systems. It can also read and modify </a:t>
            </a:r>
            <a:r>
              <a:rPr lang="en-US" dirty="0" err="1" smtClean="0"/>
              <a:t>files.Python</a:t>
            </a:r>
            <a:r>
              <a:rPr lang="en-US" dirty="0" smtClean="0"/>
              <a:t> can be used to handle big data and perform complex </a:t>
            </a:r>
            <a:r>
              <a:rPr lang="en-US" dirty="0" err="1" smtClean="0"/>
              <a:t>mathematics.Python</a:t>
            </a:r>
            <a:r>
              <a:rPr lang="en-US" dirty="0" smtClean="0"/>
              <a:t> can be used for rapid prototyping, or for production-ready software development.</a:t>
            </a:r>
            <a:endParaRPr lang="en-IN" dirty="0"/>
          </a:p>
        </p:txBody>
      </p:sp>
    </p:spTree>
    <p:extLst>
      <p:ext uri="{BB962C8B-B14F-4D97-AF65-F5344CB8AC3E}">
        <p14:creationId xmlns:p14="http://schemas.microsoft.com/office/powerpoint/2010/main" val="2398364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IN" sz="3100" dirty="0"/>
              <a:t>Python - Format - Strings</a:t>
            </a:r>
            <a:r>
              <a:rPr lang="en-IN" dirty="0"/>
              <a:t/>
            </a:r>
            <a:br>
              <a:rPr lang="en-IN" dirty="0"/>
            </a:br>
            <a:endParaRPr lang="en-IN" dirty="0"/>
          </a:p>
        </p:txBody>
      </p:sp>
      <p:sp>
        <p:nvSpPr>
          <p:cNvPr id="3" name="Content Placeholder 2"/>
          <p:cNvSpPr>
            <a:spLocks noGrp="1"/>
          </p:cNvSpPr>
          <p:nvPr>
            <p:ph idx="1"/>
          </p:nvPr>
        </p:nvSpPr>
        <p:spPr>
          <a:xfrm>
            <a:off x="0" y="609600"/>
            <a:ext cx="8686800" cy="6248400"/>
          </a:xfrm>
        </p:spPr>
        <p:txBody>
          <a:bodyPr>
            <a:normAutofit lnSpcReduction="10000"/>
          </a:bodyPr>
          <a:lstStyle/>
          <a:p>
            <a:r>
              <a:rPr lang="en-US" sz="1600" dirty="0"/>
              <a:t>String Format</a:t>
            </a:r>
          </a:p>
          <a:p>
            <a:r>
              <a:rPr lang="en-US" sz="1600" dirty="0"/>
              <a:t>As we learned in the Python Variables chapter, we cannot combine strings and numbers like this:</a:t>
            </a:r>
          </a:p>
          <a:p>
            <a:r>
              <a:rPr lang="en-US" sz="1600" dirty="0" smtClean="0"/>
              <a:t>Exa </a:t>
            </a:r>
            <a:endParaRPr lang="en-US" sz="1600" dirty="0"/>
          </a:p>
          <a:p>
            <a:pPr marL="0" indent="0">
              <a:buNone/>
            </a:pPr>
            <a:r>
              <a:rPr lang="en-US" sz="1600" dirty="0"/>
              <a:t>age = 36</a:t>
            </a:r>
            <a:br>
              <a:rPr lang="en-US" sz="1600" dirty="0"/>
            </a:br>
            <a:r>
              <a:rPr lang="en-US" sz="1600" dirty="0"/>
              <a:t>txt = "My name is John, I am " + age</a:t>
            </a:r>
            <a:br>
              <a:rPr lang="en-US" sz="1600" dirty="0"/>
            </a:br>
            <a:r>
              <a:rPr lang="en-US" sz="1600" dirty="0"/>
              <a:t>print(txt)</a:t>
            </a:r>
          </a:p>
          <a:p>
            <a:r>
              <a:rPr lang="en-US" sz="1600" dirty="0"/>
              <a:t>But we can </a:t>
            </a:r>
            <a:r>
              <a:rPr lang="en-US" sz="1600" dirty="0" smtClean="0"/>
              <a:t>combine </a:t>
            </a:r>
            <a:r>
              <a:rPr lang="en-US" sz="1600" dirty="0"/>
              <a:t>strings and numbers by using </a:t>
            </a:r>
            <a:r>
              <a:rPr lang="en-US" sz="1600" i="1" dirty="0"/>
              <a:t>f-strings</a:t>
            </a:r>
            <a:r>
              <a:rPr lang="en-US" sz="1600" dirty="0"/>
              <a:t> or the </a:t>
            </a:r>
            <a:r>
              <a:rPr lang="en-US" sz="1600" dirty="0" smtClean="0"/>
              <a:t>format()</a:t>
            </a:r>
            <a:r>
              <a:rPr lang="en-US" sz="1600" dirty="0"/>
              <a:t> method</a:t>
            </a:r>
            <a:r>
              <a:rPr lang="en-US" sz="1600" dirty="0" smtClean="0"/>
              <a:t>!</a:t>
            </a:r>
          </a:p>
          <a:p>
            <a:r>
              <a:rPr lang="en-US" sz="1600" dirty="0"/>
              <a:t>F-Strings</a:t>
            </a:r>
          </a:p>
          <a:p>
            <a:r>
              <a:rPr lang="en-US" sz="1600" dirty="0"/>
              <a:t>F-String was introduced in Python 3.6, and is now the preferred way of formatting strings.</a:t>
            </a:r>
          </a:p>
          <a:p>
            <a:r>
              <a:rPr lang="en-US" sz="1600" dirty="0"/>
              <a:t>To specify a string as an f-string, simply put an f in front of the string literal, and add curly brackets {} as placeholders for variables and other operations.</a:t>
            </a:r>
          </a:p>
          <a:p>
            <a:r>
              <a:rPr lang="en-US" sz="1600" dirty="0"/>
              <a:t>Create an f-string:</a:t>
            </a:r>
          </a:p>
          <a:p>
            <a:r>
              <a:rPr lang="en-US" sz="1600" dirty="0"/>
              <a:t>age = 36</a:t>
            </a:r>
            <a:br>
              <a:rPr lang="en-US" sz="1600" dirty="0"/>
            </a:br>
            <a:r>
              <a:rPr lang="en-US" sz="1600" dirty="0"/>
              <a:t>txt = f"My name is John, I am {age}"</a:t>
            </a:r>
            <a:br>
              <a:rPr lang="en-US" sz="1600" dirty="0"/>
            </a:br>
            <a:r>
              <a:rPr lang="en-US" sz="1600" dirty="0"/>
              <a:t>print(txt)</a:t>
            </a:r>
          </a:p>
          <a:p>
            <a:r>
              <a:rPr lang="en-US" sz="1600" dirty="0"/>
              <a:t>Placeholders and Modifiers</a:t>
            </a:r>
          </a:p>
          <a:p>
            <a:pPr marL="0" indent="0">
              <a:buNone/>
            </a:pPr>
            <a:r>
              <a:rPr lang="en-US" sz="1600" dirty="0"/>
              <a:t>A placeholder can contain variables, operations, functions, and modifiers to format the value.</a:t>
            </a:r>
          </a:p>
          <a:p>
            <a:pPr marL="0" indent="0">
              <a:buNone/>
            </a:pPr>
            <a:r>
              <a:rPr lang="en-US" sz="1600" dirty="0"/>
              <a:t>price = 59</a:t>
            </a:r>
            <a:r>
              <a:rPr lang="en-US" sz="1600" dirty="0" smtClean="0"/>
              <a:t/>
            </a:r>
            <a:br>
              <a:rPr lang="en-US" sz="1600" dirty="0" smtClean="0"/>
            </a:br>
            <a:r>
              <a:rPr lang="en-US" sz="1600" dirty="0"/>
              <a:t>txt = f"The price is {price} dollars"</a:t>
            </a:r>
            <a:r>
              <a:rPr lang="en-US" sz="1600" dirty="0" smtClean="0"/>
              <a:t/>
            </a:r>
            <a:br>
              <a:rPr lang="en-US" sz="1600" dirty="0" smtClean="0"/>
            </a:br>
            <a:r>
              <a:rPr lang="en-US" sz="1600" dirty="0"/>
              <a:t>print(txt</a:t>
            </a:r>
            <a:r>
              <a:rPr lang="en-US" sz="1600" dirty="0" smtClean="0"/>
              <a:t>)</a:t>
            </a:r>
          </a:p>
          <a:p>
            <a:r>
              <a:rPr lang="en-US" sz="1600" dirty="0"/>
              <a:t>A placeholder can include a </a:t>
            </a:r>
            <a:r>
              <a:rPr lang="en-US" sz="1600" i="1" dirty="0"/>
              <a:t>modifier </a:t>
            </a:r>
            <a:r>
              <a:rPr lang="en-US" sz="1600" dirty="0"/>
              <a:t>to format the value.</a:t>
            </a:r>
          </a:p>
          <a:p>
            <a:r>
              <a:rPr lang="en-US" sz="1600" dirty="0"/>
              <a:t>A modifier is included by adding a colon : followed by a legal formatting type, like .2f which means fixed point number with 2 decimals:</a:t>
            </a:r>
          </a:p>
          <a:p>
            <a:pPr marL="0" indent="0">
              <a:buNone/>
            </a:pPr>
            <a:endParaRPr lang="en-IN" sz="1600" dirty="0"/>
          </a:p>
        </p:txBody>
      </p:sp>
    </p:spTree>
    <p:extLst>
      <p:ext uri="{BB962C8B-B14F-4D97-AF65-F5344CB8AC3E}">
        <p14:creationId xmlns:p14="http://schemas.microsoft.com/office/powerpoint/2010/main" val="851455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077200" cy="914400"/>
          </a:xfrm>
        </p:spPr>
        <p:txBody>
          <a:bodyPr>
            <a:normAutofit fontScale="90000"/>
          </a:bodyPr>
          <a:lstStyle/>
          <a:p>
            <a:r>
              <a:rPr lang="en-IN" sz="2700" dirty="0"/>
              <a:t>Python - Escape Characters</a:t>
            </a:r>
            <a:r>
              <a:rPr lang="en-IN" dirty="0"/>
              <a:t/>
            </a:r>
            <a:br>
              <a:rPr lang="en-IN" dirty="0"/>
            </a:br>
            <a:endParaRPr lang="en-IN" dirty="0"/>
          </a:p>
        </p:txBody>
      </p:sp>
      <p:sp>
        <p:nvSpPr>
          <p:cNvPr id="3" name="Content Placeholder 2"/>
          <p:cNvSpPr>
            <a:spLocks noGrp="1"/>
          </p:cNvSpPr>
          <p:nvPr>
            <p:ph idx="1"/>
          </p:nvPr>
        </p:nvSpPr>
        <p:spPr>
          <a:xfrm>
            <a:off x="152400" y="457200"/>
            <a:ext cx="8534400" cy="5668963"/>
          </a:xfrm>
        </p:spPr>
        <p:txBody>
          <a:bodyPr>
            <a:normAutofit/>
          </a:bodyPr>
          <a:lstStyle/>
          <a:p>
            <a:r>
              <a:rPr lang="en-US" sz="1600" dirty="0"/>
              <a:t>To insert characters that are illegal in a string, use an escape character.</a:t>
            </a:r>
          </a:p>
          <a:p>
            <a:r>
              <a:rPr lang="en-US" sz="1600" dirty="0"/>
              <a:t>An escape character is a backslash \ followed by the character you want to insert.</a:t>
            </a:r>
          </a:p>
          <a:p>
            <a:r>
              <a:rPr lang="en-US" sz="1600" dirty="0"/>
              <a:t>An example of an illegal character is a double quote inside a string that is surrounded by double quotes:</a:t>
            </a:r>
          </a:p>
          <a:p>
            <a:pPr marL="0" indent="0">
              <a:buNone/>
            </a:pPr>
            <a:r>
              <a:rPr lang="en-US" sz="1600" dirty="0" smtClean="0"/>
              <a:t>Ex - You </a:t>
            </a:r>
            <a:r>
              <a:rPr lang="en-US" sz="1600" dirty="0"/>
              <a:t>will get an error if you use double quotes inside a string that is surrounded by double quotes:</a:t>
            </a:r>
          </a:p>
          <a:p>
            <a:r>
              <a:rPr lang="en-US" sz="1600" dirty="0"/>
              <a:t>txt = "We are the so-called "Vikings" from the north."</a:t>
            </a:r>
          </a:p>
          <a:p>
            <a:pPr marL="0" indent="0">
              <a:buNone/>
            </a:pPr>
            <a:r>
              <a:rPr lang="en-US" sz="1600" dirty="0"/>
              <a:t>To fix this problem, use the escape character </a:t>
            </a:r>
            <a:r>
              <a:rPr lang="en-US" sz="1600" dirty="0" smtClean="0"/>
              <a:t>\":</a:t>
            </a:r>
          </a:p>
          <a:p>
            <a:pPr marL="0" indent="0">
              <a:buNone/>
            </a:pPr>
            <a:r>
              <a:rPr lang="en-US" sz="1600" dirty="0" smtClean="0"/>
              <a:t>Ex - </a:t>
            </a:r>
            <a:r>
              <a:rPr lang="en-US" sz="1600" dirty="0"/>
              <a:t>txt = "We are the so-called \"Vikings\" from the north</a:t>
            </a:r>
            <a:r>
              <a:rPr lang="en-US" sz="1600" dirty="0" smtClean="0"/>
              <a:t>.“</a:t>
            </a:r>
          </a:p>
          <a:p>
            <a:pPr marL="0" indent="0">
              <a:buNone/>
            </a:pPr>
            <a:endParaRPr lang="en-US" sz="1600" dirty="0"/>
          </a:p>
          <a:p>
            <a:pPr marL="0" indent="0">
              <a:buNone/>
            </a:pPr>
            <a:r>
              <a:rPr lang="en-IN" sz="1600" dirty="0"/>
              <a:t>Python - String Methods</a:t>
            </a:r>
          </a:p>
          <a:p>
            <a:r>
              <a:rPr lang="en-US" sz="1600" dirty="0"/>
              <a:t>Python has a set of built-in methods that you can use on strings</a:t>
            </a:r>
            <a:r>
              <a:rPr lang="en-US" sz="1600" dirty="0" smtClean="0"/>
              <a:t>.</a:t>
            </a:r>
            <a:endParaRPr lang="en-US" sz="1600" dirty="0"/>
          </a:p>
          <a:p>
            <a:r>
              <a:rPr lang="en-US" sz="1600" b="1" dirty="0"/>
              <a:t>Note:</a:t>
            </a:r>
            <a:r>
              <a:rPr lang="en-US" sz="1600" dirty="0"/>
              <a:t> All string methods return new values. They do not change the original string.</a:t>
            </a:r>
          </a:p>
          <a:p>
            <a:pPr marL="0" indent="0">
              <a:buNone/>
            </a:pPr>
            <a:endParaRPr lang="en-US" sz="1600" dirty="0" smtClean="0"/>
          </a:p>
          <a:p>
            <a:pPr marL="0" indent="0">
              <a:buNone/>
            </a:pPr>
            <a:endParaRPr lang="en-US" sz="1600" dirty="0"/>
          </a:p>
          <a:p>
            <a:pPr marL="0" indent="0">
              <a:buNone/>
            </a:pPr>
            <a:endParaRPr lang="en-US" sz="1600" dirty="0" smtClean="0"/>
          </a:p>
        </p:txBody>
      </p:sp>
    </p:spTree>
    <p:extLst>
      <p:ext uri="{BB962C8B-B14F-4D97-AF65-F5344CB8AC3E}">
        <p14:creationId xmlns:p14="http://schemas.microsoft.com/office/powerpoint/2010/main" val="3215155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IN" sz="2000" dirty="0"/>
              <a:t>Python - String Methods</a:t>
            </a:r>
            <a:r>
              <a:rPr lang="en-IN" dirty="0"/>
              <a:t/>
            </a:r>
            <a:br>
              <a:rPr lang="en-IN" dirty="0"/>
            </a:br>
            <a:endParaRPr lang="en-IN" dirty="0"/>
          </a:p>
        </p:txBody>
      </p:sp>
      <p:sp>
        <p:nvSpPr>
          <p:cNvPr id="3" name="Content Placeholder 2"/>
          <p:cNvSpPr>
            <a:spLocks noGrp="1"/>
          </p:cNvSpPr>
          <p:nvPr>
            <p:ph idx="1"/>
          </p:nvPr>
        </p:nvSpPr>
        <p:spPr>
          <a:xfrm>
            <a:off x="152400" y="533400"/>
            <a:ext cx="8991600" cy="6324600"/>
          </a:xfrm>
        </p:spPr>
        <p:txBody>
          <a:bodyPr>
            <a:normAutofit/>
          </a:bodyPr>
          <a:lstStyle/>
          <a:p>
            <a:r>
              <a:rPr lang="en-IN" sz="1600" dirty="0">
                <a:hlinkClick r:id="rId2"/>
              </a:rPr>
              <a:t>capitalize</a:t>
            </a:r>
            <a:r>
              <a:rPr lang="en-IN" sz="1600" dirty="0" smtClean="0">
                <a:hlinkClick r:id="rId2"/>
              </a:rPr>
              <a:t>()</a:t>
            </a:r>
            <a:r>
              <a:rPr lang="en-IN" sz="1600" dirty="0" smtClean="0"/>
              <a:t> 		</a:t>
            </a:r>
            <a:r>
              <a:rPr lang="en-US" sz="1600" dirty="0" smtClean="0"/>
              <a:t>Converts </a:t>
            </a:r>
            <a:r>
              <a:rPr lang="en-US" sz="1600" dirty="0"/>
              <a:t>the first character to upper </a:t>
            </a:r>
            <a:r>
              <a:rPr lang="en-US" sz="1600" dirty="0" smtClean="0"/>
              <a:t>case</a:t>
            </a:r>
          </a:p>
          <a:p>
            <a:r>
              <a:rPr lang="en-IN" sz="1600" dirty="0" err="1">
                <a:hlinkClick r:id="rId3"/>
              </a:rPr>
              <a:t>casefold</a:t>
            </a:r>
            <a:r>
              <a:rPr lang="en-IN" sz="1600" dirty="0" smtClean="0">
                <a:hlinkClick r:id="rId3"/>
              </a:rPr>
              <a:t>()</a:t>
            </a:r>
            <a:r>
              <a:rPr lang="en-IN" sz="1600" dirty="0" smtClean="0"/>
              <a:t>		</a:t>
            </a:r>
            <a:r>
              <a:rPr lang="en-US" sz="1600" dirty="0"/>
              <a:t>Converts string into lower </a:t>
            </a:r>
            <a:r>
              <a:rPr lang="en-US" sz="1600" dirty="0" smtClean="0"/>
              <a:t>case</a:t>
            </a:r>
          </a:p>
          <a:p>
            <a:r>
              <a:rPr lang="en-IN" sz="1600" dirty="0" err="1">
                <a:hlinkClick r:id="rId4"/>
              </a:rPr>
              <a:t>center</a:t>
            </a:r>
            <a:r>
              <a:rPr lang="en-IN" sz="1600" dirty="0" smtClean="0">
                <a:hlinkClick r:id="rId4"/>
              </a:rPr>
              <a:t>()</a:t>
            </a:r>
            <a:r>
              <a:rPr lang="en-IN" sz="1600" dirty="0" smtClean="0"/>
              <a:t>		</a:t>
            </a:r>
            <a:r>
              <a:rPr lang="en-IN" sz="1600" dirty="0"/>
              <a:t>Returns a </a:t>
            </a:r>
            <a:r>
              <a:rPr lang="en-IN" sz="1600" dirty="0" err="1"/>
              <a:t>centered</a:t>
            </a:r>
            <a:r>
              <a:rPr lang="en-IN" sz="1600" dirty="0"/>
              <a:t> </a:t>
            </a:r>
            <a:r>
              <a:rPr lang="en-IN" sz="1600" dirty="0" smtClean="0"/>
              <a:t>string</a:t>
            </a:r>
          </a:p>
          <a:p>
            <a:r>
              <a:rPr lang="en-IN" sz="1600" dirty="0">
                <a:hlinkClick r:id="rId5"/>
              </a:rPr>
              <a:t>count</a:t>
            </a:r>
            <a:r>
              <a:rPr lang="en-IN" sz="1600" dirty="0" smtClean="0">
                <a:hlinkClick r:id="rId5"/>
              </a:rPr>
              <a:t>()</a:t>
            </a:r>
            <a:r>
              <a:rPr lang="en-IN" sz="1600" dirty="0" smtClean="0"/>
              <a:t>		</a:t>
            </a:r>
            <a:r>
              <a:rPr lang="en-US" sz="1600" dirty="0"/>
              <a:t>Returns the number of times a specified value occurs in a </a:t>
            </a:r>
            <a:r>
              <a:rPr lang="en-US" sz="1600" dirty="0" smtClean="0"/>
              <a:t>string</a:t>
            </a:r>
          </a:p>
          <a:p>
            <a:r>
              <a:rPr lang="en-IN" sz="1600" dirty="0">
                <a:hlinkClick r:id="rId6"/>
              </a:rPr>
              <a:t>encode</a:t>
            </a:r>
            <a:r>
              <a:rPr lang="en-IN" sz="1600" dirty="0" smtClean="0">
                <a:hlinkClick r:id="rId6"/>
              </a:rPr>
              <a:t>()</a:t>
            </a:r>
            <a:r>
              <a:rPr lang="en-IN" sz="1600" dirty="0" smtClean="0"/>
              <a:t>		</a:t>
            </a:r>
            <a:r>
              <a:rPr lang="en-US" sz="1600" dirty="0"/>
              <a:t>Returns an encoded version of the </a:t>
            </a:r>
            <a:r>
              <a:rPr lang="en-US" sz="1600" dirty="0" smtClean="0"/>
              <a:t>string</a:t>
            </a:r>
          </a:p>
          <a:p>
            <a:r>
              <a:rPr lang="en-IN" sz="1600" dirty="0" err="1">
                <a:hlinkClick r:id="rId7"/>
              </a:rPr>
              <a:t>endswith</a:t>
            </a:r>
            <a:r>
              <a:rPr lang="en-IN" sz="1600" dirty="0" smtClean="0">
                <a:hlinkClick r:id="rId7"/>
              </a:rPr>
              <a:t>()</a:t>
            </a:r>
            <a:r>
              <a:rPr lang="en-IN" sz="1600" dirty="0" smtClean="0"/>
              <a:t>		</a:t>
            </a:r>
            <a:r>
              <a:rPr lang="en-US" sz="1600" dirty="0"/>
              <a:t>Returns true if the string ends with the specified </a:t>
            </a:r>
            <a:r>
              <a:rPr lang="en-US" sz="1600" dirty="0" smtClean="0"/>
              <a:t>value</a:t>
            </a:r>
          </a:p>
          <a:p>
            <a:r>
              <a:rPr lang="en-IN" sz="1600" dirty="0" err="1">
                <a:hlinkClick r:id="rId8"/>
              </a:rPr>
              <a:t>expandtabs</a:t>
            </a:r>
            <a:r>
              <a:rPr lang="en-IN" sz="1600" dirty="0" smtClean="0">
                <a:hlinkClick r:id="rId8"/>
              </a:rPr>
              <a:t>()</a:t>
            </a:r>
            <a:r>
              <a:rPr lang="en-IN" sz="1600" dirty="0" smtClean="0"/>
              <a:t>		</a:t>
            </a:r>
            <a:r>
              <a:rPr lang="en-US" sz="1600" dirty="0"/>
              <a:t>Sets the tab size of the </a:t>
            </a:r>
            <a:r>
              <a:rPr lang="en-US" sz="1600" dirty="0" smtClean="0"/>
              <a:t>string</a:t>
            </a:r>
          </a:p>
          <a:p>
            <a:r>
              <a:rPr lang="en-IN" sz="1600" dirty="0">
                <a:hlinkClick r:id="rId9"/>
              </a:rPr>
              <a:t>find</a:t>
            </a:r>
            <a:r>
              <a:rPr lang="en-IN" sz="1600" dirty="0" smtClean="0">
                <a:hlinkClick r:id="rId9"/>
              </a:rPr>
              <a:t>()</a:t>
            </a:r>
            <a:r>
              <a:rPr lang="en-IN" sz="1600" dirty="0" smtClean="0"/>
              <a:t>			</a:t>
            </a:r>
            <a:r>
              <a:rPr lang="en-US" sz="1600" dirty="0"/>
              <a:t>Searches the string for a specified value and returns the position of where it was </a:t>
            </a:r>
            <a:r>
              <a:rPr lang="en-US" sz="1600" dirty="0" smtClean="0"/>
              <a:t>found</a:t>
            </a:r>
          </a:p>
          <a:p>
            <a:r>
              <a:rPr lang="en-IN" sz="1600" dirty="0">
                <a:hlinkClick r:id="rId10"/>
              </a:rPr>
              <a:t>format</a:t>
            </a:r>
            <a:r>
              <a:rPr lang="en-IN" sz="1600" dirty="0" smtClean="0">
                <a:hlinkClick r:id="rId10"/>
              </a:rPr>
              <a:t>()</a:t>
            </a:r>
            <a:r>
              <a:rPr lang="en-IN" sz="1600" dirty="0" smtClean="0"/>
              <a:t>		</a:t>
            </a:r>
            <a:r>
              <a:rPr lang="en-US" sz="1600" dirty="0"/>
              <a:t>Formats specified values in a </a:t>
            </a:r>
            <a:r>
              <a:rPr lang="en-US" sz="1600" dirty="0" smtClean="0"/>
              <a:t>string</a:t>
            </a:r>
          </a:p>
          <a:p>
            <a:r>
              <a:rPr lang="en-IN" sz="1600" dirty="0" err="1"/>
              <a:t>format_map</a:t>
            </a:r>
            <a:r>
              <a:rPr lang="en-IN" sz="1600" dirty="0" smtClean="0"/>
              <a:t>()		</a:t>
            </a:r>
            <a:r>
              <a:rPr lang="en-US" sz="1600" dirty="0"/>
              <a:t>Formats specified values in a </a:t>
            </a:r>
            <a:r>
              <a:rPr lang="en-US" sz="1600" dirty="0" smtClean="0"/>
              <a:t>string</a:t>
            </a:r>
          </a:p>
          <a:p>
            <a:r>
              <a:rPr lang="en-IN" sz="1600" dirty="0">
                <a:hlinkClick r:id="rId11"/>
              </a:rPr>
              <a:t>index</a:t>
            </a:r>
            <a:r>
              <a:rPr lang="en-IN" sz="1600" dirty="0" smtClean="0">
                <a:hlinkClick r:id="rId11"/>
              </a:rPr>
              <a:t>()</a:t>
            </a:r>
            <a:r>
              <a:rPr lang="en-IN" sz="1600" dirty="0" smtClean="0"/>
              <a:t>			</a:t>
            </a:r>
            <a:r>
              <a:rPr lang="en-US" sz="1600" dirty="0"/>
              <a:t>Searches the string for a specified value and returns the position of where it was </a:t>
            </a:r>
            <a:r>
              <a:rPr lang="en-US" sz="1600" dirty="0" smtClean="0"/>
              <a:t>found</a:t>
            </a:r>
          </a:p>
          <a:p>
            <a:r>
              <a:rPr lang="en-IN" sz="1600" dirty="0" err="1">
                <a:hlinkClick r:id="rId12"/>
              </a:rPr>
              <a:t>isalnum</a:t>
            </a:r>
            <a:r>
              <a:rPr lang="en-IN" sz="1600" dirty="0" smtClean="0">
                <a:hlinkClick r:id="rId12"/>
              </a:rPr>
              <a:t>()</a:t>
            </a:r>
            <a:r>
              <a:rPr lang="en-IN" sz="1600" dirty="0" smtClean="0"/>
              <a:t>		</a:t>
            </a:r>
            <a:r>
              <a:rPr lang="en-US" sz="1600" dirty="0"/>
              <a:t>Returns True if all characters in the string are </a:t>
            </a:r>
            <a:r>
              <a:rPr lang="en-US" sz="1600" dirty="0" smtClean="0"/>
              <a:t>alphanumeric</a:t>
            </a:r>
          </a:p>
          <a:p>
            <a:r>
              <a:rPr lang="en-IN" sz="1600" dirty="0" err="1">
                <a:hlinkClick r:id="rId13"/>
              </a:rPr>
              <a:t>isalpha</a:t>
            </a:r>
            <a:r>
              <a:rPr lang="en-IN" sz="1600" dirty="0" smtClean="0">
                <a:hlinkClick r:id="rId13"/>
              </a:rPr>
              <a:t>()</a:t>
            </a:r>
            <a:r>
              <a:rPr lang="en-IN" sz="1600" dirty="0" smtClean="0"/>
              <a:t>		</a:t>
            </a:r>
            <a:r>
              <a:rPr lang="en-US" sz="1600" dirty="0"/>
              <a:t>Returns True if all characters in the string are in the </a:t>
            </a:r>
            <a:r>
              <a:rPr lang="en-US" sz="1600" dirty="0" smtClean="0"/>
              <a:t>alphabet</a:t>
            </a:r>
          </a:p>
          <a:p>
            <a:r>
              <a:rPr lang="en-IN" sz="1600" dirty="0" err="1">
                <a:hlinkClick r:id="rId14"/>
              </a:rPr>
              <a:t>isascii</a:t>
            </a:r>
            <a:r>
              <a:rPr lang="en-IN" sz="1600" dirty="0" smtClean="0">
                <a:hlinkClick r:id="rId14"/>
              </a:rPr>
              <a:t>()</a:t>
            </a:r>
            <a:r>
              <a:rPr lang="en-IN" sz="1600" dirty="0" smtClean="0"/>
              <a:t>		</a:t>
            </a:r>
            <a:r>
              <a:rPr lang="en-US" sz="1600" dirty="0"/>
              <a:t>Returns True if all characters in the string are </a:t>
            </a:r>
            <a:r>
              <a:rPr lang="en-US" sz="1600" dirty="0" err="1"/>
              <a:t>ascii</a:t>
            </a:r>
            <a:r>
              <a:rPr lang="en-US" sz="1600" dirty="0"/>
              <a:t> </a:t>
            </a:r>
            <a:r>
              <a:rPr lang="en-US" sz="1600" dirty="0" smtClean="0"/>
              <a:t>character</a:t>
            </a:r>
          </a:p>
          <a:p>
            <a:r>
              <a:rPr lang="en-IN" sz="1600" dirty="0" err="1">
                <a:hlinkClick r:id="rId15"/>
              </a:rPr>
              <a:t>isdecimal</a:t>
            </a:r>
            <a:r>
              <a:rPr lang="en-IN" sz="1600" dirty="0" smtClean="0">
                <a:hlinkClick r:id="rId15"/>
              </a:rPr>
              <a:t>()</a:t>
            </a:r>
            <a:r>
              <a:rPr lang="en-IN" sz="1600" dirty="0" smtClean="0"/>
              <a:t>		</a:t>
            </a:r>
            <a:r>
              <a:rPr lang="en-US" sz="1600" dirty="0"/>
              <a:t>Returns True if all characters in the string are </a:t>
            </a:r>
            <a:r>
              <a:rPr lang="en-US" sz="1600" dirty="0" smtClean="0"/>
              <a:t>decimals</a:t>
            </a:r>
          </a:p>
          <a:p>
            <a:r>
              <a:rPr lang="en-IN" sz="1600" dirty="0" err="1">
                <a:hlinkClick r:id="rId16"/>
              </a:rPr>
              <a:t>isdigit</a:t>
            </a:r>
            <a:r>
              <a:rPr lang="en-IN" sz="1600" dirty="0" smtClean="0">
                <a:hlinkClick r:id="rId16"/>
              </a:rPr>
              <a:t>()</a:t>
            </a:r>
            <a:r>
              <a:rPr lang="en-IN" sz="1600" dirty="0" smtClean="0"/>
              <a:t>		</a:t>
            </a:r>
            <a:r>
              <a:rPr lang="en-US" sz="1600" dirty="0"/>
              <a:t>Returns True if all characters in the string are </a:t>
            </a:r>
            <a:r>
              <a:rPr lang="en-US" sz="1600" dirty="0" smtClean="0"/>
              <a:t>digits</a:t>
            </a:r>
          </a:p>
          <a:p>
            <a:r>
              <a:rPr lang="en-IN" sz="1600" dirty="0" err="1">
                <a:hlinkClick r:id="rId17"/>
              </a:rPr>
              <a:t>isidentifier</a:t>
            </a:r>
            <a:r>
              <a:rPr lang="en-IN" sz="1600" dirty="0" smtClean="0">
                <a:hlinkClick r:id="rId17"/>
              </a:rPr>
              <a:t>()</a:t>
            </a:r>
            <a:r>
              <a:rPr lang="en-IN" sz="1600" dirty="0" smtClean="0"/>
              <a:t>		</a:t>
            </a:r>
            <a:r>
              <a:rPr lang="en-US" sz="1600" dirty="0"/>
              <a:t>Returns True if the string is an </a:t>
            </a:r>
            <a:r>
              <a:rPr lang="en-US" sz="1600" dirty="0" smtClean="0"/>
              <a:t>identifier</a:t>
            </a:r>
          </a:p>
          <a:p>
            <a:r>
              <a:rPr lang="en-IN" sz="1600" dirty="0" err="1">
                <a:hlinkClick r:id="rId18"/>
              </a:rPr>
              <a:t>islower</a:t>
            </a:r>
            <a:r>
              <a:rPr lang="en-IN" sz="1600" dirty="0" smtClean="0">
                <a:hlinkClick r:id="rId18"/>
              </a:rPr>
              <a:t>()</a:t>
            </a:r>
            <a:r>
              <a:rPr lang="en-IN" sz="1600" dirty="0" smtClean="0"/>
              <a:t>		</a:t>
            </a:r>
            <a:r>
              <a:rPr lang="en-US" sz="1600" dirty="0"/>
              <a:t>Returns True if all characters in the string are lower </a:t>
            </a:r>
            <a:r>
              <a:rPr lang="en-US" sz="1600" dirty="0" smtClean="0"/>
              <a:t>case</a:t>
            </a:r>
          </a:p>
          <a:p>
            <a:r>
              <a:rPr lang="en-IN" sz="1600" dirty="0" err="1">
                <a:hlinkClick r:id="rId19"/>
              </a:rPr>
              <a:t>isnumeric</a:t>
            </a:r>
            <a:r>
              <a:rPr lang="en-IN" sz="1600" dirty="0" smtClean="0">
                <a:hlinkClick r:id="rId19"/>
              </a:rPr>
              <a:t>()</a:t>
            </a:r>
            <a:r>
              <a:rPr lang="en-IN" sz="1600" dirty="0" smtClean="0"/>
              <a:t>		</a:t>
            </a:r>
            <a:r>
              <a:rPr lang="en-US" sz="1600" dirty="0"/>
              <a:t>Returns True if all characters in the string are </a:t>
            </a:r>
            <a:r>
              <a:rPr lang="en-US" sz="1600" dirty="0" smtClean="0"/>
              <a:t>numeric.</a:t>
            </a:r>
            <a:endParaRPr lang="en-IN" sz="1600" dirty="0"/>
          </a:p>
        </p:txBody>
      </p:sp>
    </p:spTree>
    <p:extLst>
      <p:ext uri="{BB962C8B-B14F-4D97-AF65-F5344CB8AC3E}">
        <p14:creationId xmlns:p14="http://schemas.microsoft.com/office/powerpoint/2010/main" val="2670355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305800" cy="685800"/>
          </a:xfrm>
        </p:spPr>
        <p:txBody>
          <a:bodyPr>
            <a:normAutofit fontScale="90000"/>
          </a:bodyPr>
          <a:lstStyle/>
          <a:p>
            <a:r>
              <a:rPr lang="en-IN" sz="2000" dirty="0"/>
              <a:t>Python Booleans</a:t>
            </a:r>
            <a:r>
              <a:rPr lang="en-IN" dirty="0"/>
              <a:t/>
            </a:r>
            <a:br>
              <a:rPr lang="en-IN" dirty="0"/>
            </a:br>
            <a:endParaRPr lang="en-IN" dirty="0"/>
          </a:p>
        </p:txBody>
      </p:sp>
      <p:sp>
        <p:nvSpPr>
          <p:cNvPr id="3" name="Content Placeholder 2"/>
          <p:cNvSpPr>
            <a:spLocks noGrp="1"/>
          </p:cNvSpPr>
          <p:nvPr>
            <p:ph idx="1"/>
          </p:nvPr>
        </p:nvSpPr>
        <p:spPr>
          <a:xfrm>
            <a:off x="76200" y="685800"/>
            <a:ext cx="8001000" cy="5715000"/>
          </a:xfrm>
        </p:spPr>
        <p:txBody>
          <a:bodyPr>
            <a:normAutofit fontScale="85000" lnSpcReduction="10000"/>
          </a:bodyPr>
          <a:lstStyle/>
          <a:p>
            <a:r>
              <a:rPr lang="en-US" sz="1800" dirty="0"/>
              <a:t>Booleans represent one of two values: True or False.</a:t>
            </a:r>
          </a:p>
          <a:p>
            <a:r>
              <a:rPr lang="en-US" sz="1800" dirty="0"/>
              <a:t>Boolean Values</a:t>
            </a:r>
          </a:p>
          <a:p>
            <a:r>
              <a:rPr lang="en-US" sz="1800" dirty="0"/>
              <a:t>In programming you often need to know if an expression is True or False.</a:t>
            </a:r>
          </a:p>
          <a:p>
            <a:r>
              <a:rPr lang="en-US" sz="1800" dirty="0"/>
              <a:t>You can evaluate any expression in Python, and get one of two answers, True or False.</a:t>
            </a:r>
          </a:p>
          <a:p>
            <a:r>
              <a:rPr lang="en-US" sz="1800" dirty="0"/>
              <a:t>When you compare two values, the expression is evaluated and Python returns the Boolean answer:</a:t>
            </a:r>
          </a:p>
          <a:p>
            <a:pPr marL="114300" indent="0">
              <a:buNone/>
            </a:pPr>
            <a:r>
              <a:rPr lang="en-IN" sz="1800" dirty="0"/>
              <a:t>print(10 &gt; 9)</a:t>
            </a:r>
            <a:br>
              <a:rPr lang="en-IN" sz="1800" dirty="0"/>
            </a:br>
            <a:r>
              <a:rPr lang="en-IN" sz="1800" dirty="0"/>
              <a:t>print(10 == 9)</a:t>
            </a:r>
            <a:br>
              <a:rPr lang="en-IN" sz="1800" dirty="0"/>
            </a:br>
            <a:r>
              <a:rPr lang="en-IN" sz="1800" dirty="0"/>
              <a:t>print(10 &lt; 9</a:t>
            </a:r>
            <a:r>
              <a:rPr lang="en-IN" sz="1800" dirty="0" smtClean="0"/>
              <a:t>)</a:t>
            </a:r>
          </a:p>
          <a:p>
            <a:pPr marL="114300" indent="0">
              <a:buNone/>
            </a:pPr>
            <a:r>
              <a:rPr lang="en-US" sz="1800" dirty="0"/>
              <a:t>When you run a condition in an if statement, Python returns True or False</a:t>
            </a:r>
            <a:r>
              <a:rPr lang="en-US" sz="1800" dirty="0" smtClean="0"/>
              <a:t>:</a:t>
            </a:r>
          </a:p>
          <a:p>
            <a:pPr marL="114300" indent="0">
              <a:buNone/>
            </a:pPr>
            <a:r>
              <a:rPr lang="en-US" sz="1800" dirty="0" smtClean="0"/>
              <a:t>Ex - </a:t>
            </a:r>
            <a:r>
              <a:rPr lang="en-US" sz="1800" dirty="0"/>
              <a:t>a = 200</a:t>
            </a:r>
            <a:br>
              <a:rPr lang="en-US" sz="1800" dirty="0"/>
            </a:br>
            <a:r>
              <a:rPr lang="en-US" sz="1800" dirty="0"/>
              <a:t>b = 33</a:t>
            </a:r>
            <a:br>
              <a:rPr lang="en-US" sz="1800" dirty="0"/>
            </a:br>
            <a:r>
              <a:rPr lang="en-US" sz="1800" dirty="0"/>
              <a:t/>
            </a:r>
            <a:br>
              <a:rPr lang="en-US" sz="1800" dirty="0"/>
            </a:br>
            <a:r>
              <a:rPr lang="en-US" sz="1800" dirty="0"/>
              <a:t>if b &gt; a:</a:t>
            </a:r>
            <a:br>
              <a:rPr lang="en-US" sz="1800" dirty="0"/>
            </a:br>
            <a:r>
              <a:rPr lang="en-US" sz="1800" dirty="0"/>
              <a:t>  print("b is greater than a")</a:t>
            </a:r>
            <a:br>
              <a:rPr lang="en-US" sz="1800" dirty="0"/>
            </a:br>
            <a:r>
              <a:rPr lang="en-US" sz="1800" dirty="0"/>
              <a:t>else:</a:t>
            </a:r>
            <a:br>
              <a:rPr lang="en-US" sz="1800" dirty="0"/>
            </a:br>
            <a:r>
              <a:rPr lang="en-US" sz="1800" dirty="0"/>
              <a:t>  print("b is not greater than a</a:t>
            </a:r>
            <a:r>
              <a:rPr lang="en-US" sz="1800" dirty="0" smtClean="0"/>
              <a:t>")</a:t>
            </a:r>
          </a:p>
          <a:p>
            <a:r>
              <a:rPr lang="en-US" sz="1800" dirty="0"/>
              <a:t>Evaluate Values and Variables</a:t>
            </a:r>
          </a:p>
          <a:p>
            <a:r>
              <a:rPr lang="en-US" sz="1800" dirty="0"/>
              <a:t>The </a:t>
            </a:r>
            <a:r>
              <a:rPr lang="en-US" sz="1800" dirty="0" err="1"/>
              <a:t>bool</a:t>
            </a:r>
            <a:r>
              <a:rPr lang="en-US" sz="1800" dirty="0"/>
              <a:t>() function allows you to evaluate any value, and give you True or False in return,</a:t>
            </a:r>
          </a:p>
          <a:p>
            <a:r>
              <a:rPr lang="en-US" sz="1800" dirty="0" smtClean="0"/>
              <a:t>Ex-  </a:t>
            </a:r>
            <a:r>
              <a:rPr lang="en-US" sz="1600" dirty="0"/>
              <a:t>Evaluate a string and a number:</a:t>
            </a:r>
          </a:p>
          <a:p>
            <a:r>
              <a:rPr lang="en-US" sz="1600" dirty="0"/>
              <a:t>print(</a:t>
            </a:r>
            <a:r>
              <a:rPr lang="en-US" sz="1600" dirty="0" err="1"/>
              <a:t>bool</a:t>
            </a:r>
            <a:r>
              <a:rPr lang="en-US" sz="1600" dirty="0"/>
              <a:t>("Hello"))</a:t>
            </a:r>
            <a:br>
              <a:rPr lang="en-US" sz="1600" dirty="0"/>
            </a:br>
            <a:r>
              <a:rPr lang="en-US" sz="1600" dirty="0"/>
              <a:t>print(</a:t>
            </a:r>
            <a:r>
              <a:rPr lang="en-US" sz="1600" dirty="0" err="1"/>
              <a:t>bool</a:t>
            </a:r>
            <a:r>
              <a:rPr lang="en-US" sz="1600" dirty="0"/>
              <a:t>(15))</a:t>
            </a:r>
          </a:p>
          <a:p>
            <a:pPr marL="114300" indent="0">
              <a:buNone/>
            </a:pPr>
            <a:r>
              <a:rPr lang="en-US" sz="1800" dirty="0"/>
              <a:t/>
            </a:r>
            <a:br>
              <a:rPr lang="en-US" sz="1800" dirty="0"/>
            </a:br>
            <a:endParaRPr lang="en-IN" sz="1800" dirty="0"/>
          </a:p>
        </p:txBody>
      </p:sp>
    </p:spTree>
    <p:extLst>
      <p:ext uri="{BB962C8B-B14F-4D97-AF65-F5344CB8AC3E}">
        <p14:creationId xmlns:p14="http://schemas.microsoft.com/office/powerpoint/2010/main" val="2241170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normAutofit fontScale="90000"/>
          </a:bodyPr>
          <a:lstStyle/>
          <a:p>
            <a:pPr algn="ctr"/>
            <a:r>
              <a:rPr lang="en-IN" dirty="0"/>
              <a:t>Python Lists</a:t>
            </a:r>
            <a:br>
              <a:rPr lang="en-IN" dirty="0"/>
            </a:br>
            <a:endParaRPr lang="en-IN" dirty="0"/>
          </a:p>
        </p:txBody>
      </p:sp>
      <p:sp>
        <p:nvSpPr>
          <p:cNvPr id="3" name="Content Placeholder 2"/>
          <p:cNvSpPr>
            <a:spLocks noGrp="1"/>
          </p:cNvSpPr>
          <p:nvPr>
            <p:ph idx="1"/>
          </p:nvPr>
        </p:nvSpPr>
        <p:spPr>
          <a:xfrm>
            <a:off x="0" y="914400"/>
            <a:ext cx="9067800" cy="5943600"/>
          </a:xfrm>
        </p:spPr>
        <p:txBody>
          <a:bodyPr>
            <a:normAutofit fontScale="92500" lnSpcReduction="10000"/>
          </a:bodyPr>
          <a:lstStyle/>
          <a:p>
            <a:r>
              <a:rPr lang="en-US" dirty="0"/>
              <a:t>Lists are used to store multiple items in a single variable.</a:t>
            </a:r>
          </a:p>
          <a:p>
            <a:r>
              <a:rPr lang="en-US" dirty="0"/>
              <a:t>Lists are one of 4 built-in data types in Python used to store collections of data, the other 3 are </a:t>
            </a:r>
            <a:r>
              <a:rPr lang="en-US" dirty="0">
                <a:hlinkClick r:id="rId2"/>
              </a:rPr>
              <a:t>Tuple</a:t>
            </a:r>
            <a:r>
              <a:rPr lang="en-US" dirty="0"/>
              <a:t>, </a:t>
            </a:r>
            <a:r>
              <a:rPr lang="en-US" dirty="0">
                <a:hlinkClick r:id="rId3"/>
              </a:rPr>
              <a:t>Set</a:t>
            </a:r>
            <a:r>
              <a:rPr lang="en-US" dirty="0"/>
              <a:t>, and </a:t>
            </a:r>
            <a:r>
              <a:rPr lang="en-US" dirty="0">
                <a:hlinkClick r:id="rId4"/>
              </a:rPr>
              <a:t>Dictionary</a:t>
            </a:r>
            <a:r>
              <a:rPr lang="en-US" dirty="0"/>
              <a:t>, all with different qualities and usage.</a:t>
            </a:r>
          </a:p>
          <a:p>
            <a:r>
              <a:rPr lang="en-US" dirty="0"/>
              <a:t>Lists are created using square brackets:</a:t>
            </a:r>
          </a:p>
          <a:p>
            <a:r>
              <a:rPr lang="en-US" dirty="0" smtClean="0"/>
              <a:t> EX - </a:t>
            </a:r>
            <a:r>
              <a:rPr lang="en-US" dirty="0" err="1" smtClean="0"/>
              <a:t>thislist</a:t>
            </a:r>
            <a:r>
              <a:rPr lang="en-US" dirty="0" smtClean="0"/>
              <a:t> </a:t>
            </a:r>
            <a:r>
              <a:rPr lang="en-US" dirty="0"/>
              <a:t>= ["apple", "banana", "cherry"]</a:t>
            </a:r>
            <a:r>
              <a:rPr lang="en-US" dirty="0"/>
              <a:t/>
            </a:r>
            <a:br>
              <a:rPr lang="en-US" dirty="0"/>
            </a:br>
            <a:r>
              <a:rPr lang="en-US" dirty="0"/>
              <a:t>print(</a:t>
            </a:r>
            <a:r>
              <a:rPr lang="en-US" dirty="0" err="1"/>
              <a:t>thislist</a:t>
            </a:r>
            <a:r>
              <a:rPr lang="en-US" dirty="0" smtClean="0"/>
              <a:t>)</a:t>
            </a:r>
          </a:p>
          <a:p>
            <a:r>
              <a:rPr lang="en-US" dirty="0"/>
              <a:t>List Items</a:t>
            </a:r>
          </a:p>
          <a:p>
            <a:pPr marL="0" indent="0">
              <a:buNone/>
            </a:pPr>
            <a:r>
              <a:rPr lang="en-US" dirty="0"/>
              <a:t>List items are ordered, changeable, and allow duplicate values.</a:t>
            </a:r>
          </a:p>
          <a:p>
            <a:pPr marL="0" indent="0">
              <a:buNone/>
            </a:pPr>
            <a:r>
              <a:rPr lang="en-US" dirty="0"/>
              <a:t>List items are indexed, the first item has index [0], the second item has index [1] etc</a:t>
            </a:r>
            <a:r>
              <a:rPr lang="en-US" dirty="0" smtClean="0"/>
              <a:t>.</a:t>
            </a:r>
          </a:p>
          <a:p>
            <a:r>
              <a:rPr lang="en-US" dirty="0"/>
              <a:t>Ordered</a:t>
            </a:r>
          </a:p>
          <a:p>
            <a:r>
              <a:rPr lang="en-US" dirty="0"/>
              <a:t>When we say that lists are ordered, it means that the items have a defined order, and that order will not change.</a:t>
            </a:r>
          </a:p>
          <a:p>
            <a:r>
              <a:rPr lang="en-US" dirty="0"/>
              <a:t>If you add new items to a list, the new items will be placed at the end of the list.</a:t>
            </a:r>
          </a:p>
          <a:p>
            <a:pPr marL="0" indent="0">
              <a:buNone/>
            </a:pPr>
            <a:endParaRPr lang="en-US" dirty="0"/>
          </a:p>
          <a:p>
            <a:endParaRPr lang="en-IN" dirty="0"/>
          </a:p>
        </p:txBody>
      </p:sp>
    </p:spTree>
    <p:extLst>
      <p:ext uri="{BB962C8B-B14F-4D97-AF65-F5344CB8AC3E}">
        <p14:creationId xmlns:p14="http://schemas.microsoft.com/office/powerpoint/2010/main" val="348614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Python?</a:t>
            </a:r>
            <a:br>
              <a:rPr lang="en-IN" dirty="0"/>
            </a:br>
            <a:endParaRPr lang="en-IN" dirty="0"/>
          </a:p>
        </p:txBody>
      </p:sp>
      <p:sp>
        <p:nvSpPr>
          <p:cNvPr id="3" name="Content Placeholder 2"/>
          <p:cNvSpPr>
            <a:spLocks noGrp="1"/>
          </p:cNvSpPr>
          <p:nvPr>
            <p:ph idx="1"/>
          </p:nvPr>
        </p:nvSpPr>
        <p:spPr/>
        <p:txBody>
          <a:bodyPr>
            <a:normAutofit/>
          </a:bodyPr>
          <a:lstStyle/>
          <a:p>
            <a:r>
              <a:rPr lang="en-US" dirty="0"/>
              <a:t>Python works on different platforms (Windows, Mac, Linux, Raspberry Pi, </a:t>
            </a:r>
            <a:r>
              <a:rPr lang="en-US" dirty="0" err="1"/>
              <a:t>etc</a:t>
            </a:r>
            <a:r>
              <a:rPr lang="en-US" dirty="0"/>
              <a:t>).</a:t>
            </a:r>
          </a:p>
          <a:p>
            <a:r>
              <a:rPr lang="en-US" dirty="0"/>
              <a:t>Python has a simple syntax similar to the English language.</a:t>
            </a:r>
          </a:p>
          <a:p>
            <a:r>
              <a:rPr lang="en-US" dirty="0"/>
              <a:t>Python has syntax that allows developers to write programs with fewer lines than some other programming languages.</a:t>
            </a:r>
          </a:p>
          <a:p>
            <a:r>
              <a:rPr lang="en-US" dirty="0"/>
              <a:t>Python runs on an interpreter system, meaning that code can be executed as soon as it is written. This means that prototyping can be very quick.</a:t>
            </a:r>
          </a:p>
          <a:p>
            <a:r>
              <a:rPr lang="en-US" dirty="0"/>
              <a:t>Python can be treated in a procedural way, an object-oriented way or a functional way.</a:t>
            </a:r>
          </a:p>
          <a:p>
            <a:endParaRPr lang="en-IN" dirty="0"/>
          </a:p>
        </p:txBody>
      </p:sp>
    </p:spTree>
    <p:extLst>
      <p:ext uri="{BB962C8B-B14F-4D97-AF65-F5344CB8AC3E}">
        <p14:creationId xmlns:p14="http://schemas.microsoft.com/office/powerpoint/2010/main" val="7623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Python Syntax</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t>Execute Python Syntax</a:t>
            </a:r>
          </a:p>
          <a:p>
            <a:r>
              <a:rPr lang="en-US" dirty="0"/>
              <a:t>As we learned in the previous page, Python syntax can be executed by writing directly in the Command Line:</a:t>
            </a:r>
          </a:p>
          <a:p>
            <a:pPr marL="0" indent="0">
              <a:buNone/>
            </a:pPr>
            <a:r>
              <a:rPr lang="en-US" dirty="0"/>
              <a:t>&gt;&gt;&gt; print("Hello, World!")</a:t>
            </a:r>
            <a:br>
              <a:rPr lang="en-US" dirty="0"/>
            </a:br>
            <a:r>
              <a:rPr lang="en-US" dirty="0"/>
              <a:t>Hello, World!</a:t>
            </a:r>
          </a:p>
          <a:p>
            <a:pPr marL="0" indent="0">
              <a:buNone/>
            </a:pPr>
            <a:r>
              <a:rPr lang="en-US" dirty="0"/>
              <a:t>Or by creating a python file on the server, using the .</a:t>
            </a:r>
            <a:r>
              <a:rPr lang="en-US" dirty="0" err="1"/>
              <a:t>py</a:t>
            </a:r>
            <a:r>
              <a:rPr lang="en-US" dirty="0"/>
              <a:t> file extension, and running it in the Command Line:</a:t>
            </a:r>
          </a:p>
          <a:p>
            <a:r>
              <a:rPr lang="en-US" dirty="0"/>
              <a:t>C:\Users\</a:t>
            </a:r>
            <a:r>
              <a:rPr lang="en-US" i="1" dirty="0"/>
              <a:t>Your Name</a:t>
            </a:r>
            <a:r>
              <a:rPr lang="en-US" dirty="0"/>
              <a:t>&gt;python </a:t>
            </a:r>
            <a:r>
              <a:rPr lang="en-US" dirty="0" smtClean="0"/>
              <a:t>myfile.py</a:t>
            </a:r>
          </a:p>
          <a:p>
            <a:r>
              <a:rPr lang="en-IN" dirty="0"/>
              <a:t>Python Indentation</a:t>
            </a:r>
          </a:p>
          <a:p>
            <a:pPr marL="0" indent="0">
              <a:buNone/>
            </a:pPr>
            <a:r>
              <a:rPr lang="en-US" dirty="0"/>
              <a:t>Indentation refers to the spaces at the beginning of a code line.</a:t>
            </a:r>
          </a:p>
          <a:p>
            <a:pPr marL="0" indent="0">
              <a:buNone/>
            </a:pPr>
            <a:r>
              <a:rPr lang="en-US" dirty="0"/>
              <a:t>Where in other programming languages the indentation in code is for readability only, the indentation in Python is very important.</a:t>
            </a:r>
          </a:p>
          <a:p>
            <a:pPr marL="0" indent="0">
              <a:buNone/>
            </a:pPr>
            <a:r>
              <a:rPr lang="en-US" dirty="0"/>
              <a:t>Python uses indentation to indicate a block of code.</a:t>
            </a:r>
          </a:p>
          <a:p>
            <a:r>
              <a:rPr lang="en-US" dirty="0" smtClean="0"/>
              <a:t>Example</a:t>
            </a:r>
            <a:endParaRPr lang="en-US" dirty="0"/>
          </a:p>
          <a:p>
            <a:r>
              <a:rPr lang="en-US" dirty="0"/>
              <a:t>if 5 &gt; 2:</a:t>
            </a:r>
            <a:br>
              <a:rPr lang="en-US" dirty="0"/>
            </a:br>
            <a:r>
              <a:rPr lang="en-US" dirty="0"/>
              <a:t>  print("Five is greater than two!")</a:t>
            </a:r>
          </a:p>
          <a:p>
            <a:endParaRPr lang="en-US" dirty="0"/>
          </a:p>
          <a:p>
            <a:pPr marL="0" indent="0">
              <a:buNone/>
            </a:pPr>
            <a:endParaRPr lang="en-IN" dirty="0"/>
          </a:p>
        </p:txBody>
      </p:sp>
    </p:spTree>
    <p:extLst>
      <p:ext uri="{BB962C8B-B14F-4D97-AF65-F5344CB8AC3E}">
        <p14:creationId xmlns:p14="http://schemas.microsoft.com/office/powerpoint/2010/main" val="416422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Python Comments</a:t>
            </a:r>
            <a:br>
              <a:rPr lang="en-IN" dirty="0"/>
            </a:br>
            <a:endParaRPr lang="en-IN" dirty="0"/>
          </a:p>
        </p:txBody>
      </p:sp>
      <p:sp>
        <p:nvSpPr>
          <p:cNvPr id="3" name="Content Placeholder 2"/>
          <p:cNvSpPr>
            <a:spLocks noGrp="1"/>
          </p:cNvSpPr>
          <p:nvPr>
            <p:ph idx="1"/>
          </p:nvPr>
        </p:nvSpPr>
        <p:spPr/>
        <p:txBody>
          <a:bodyPr>
            <a:normAutofit/>
          </a:bodyPr>
          <a:lstStyle/>
          <a:p>
            <a:r>
              <a:rPr lang="en-US" dirty="0"/>
              <a:t>Comments can be used to explain Python code.</a:t>
            </a:r>
          </a:p>
          <a:p>
            <a:r>
              <a:rPr lang="en-US" dirty="0"/>
              <a:t>Comments can be used to make the code more readable.</a:t>
            </a:r>
          </a:p>
          <a:p>
            <a:r>
              <a:rPr lang="en-US" dirty="0"/>
              <a:t>Comments can be used to prevent execution when testing code.</a:t>
            </a:r>
          </a:p>
          <a:p>
            <a:r>
              <a:rPr lang="en-US" dirty="0"/>
              <a:t>Creating a Comment</a:t>
            </a:r>
          </a:p>
          <a:p>
            <a:r>
              <a:rPr lang="en-US" dirty="0"/>
              <a:t>Comments starts with a #, and Python will ignore them:</a:t>
            </a:r>
          </a:p>
          <a:p>
            <a:pPr marL="0" indent="0">
              <a:buNone/>
            </a:pPr>
            <a:r>
              <a:rPr lang="en-IN" dirty="0" smtClean="0"/>
              <a:t>Example - </a:t>
            </a:r>
            <a:r>
              <a:rPr lang="en-US" dirty="0"/>
              <a:t>#This is a comment</a:t>
            </a:r>
            <a:br>
              <a:rPr lang="en-US" dirty="0"/>
            </a:br>
            <a:r>
              <a:rPr lang="en-US" dirty="0"/>
              <a:t>print("Hello, World</a:t>
            </a:r>
            <a:r>
              <a:rPr lang="en-US" dirty="0" smtClean="0"/>
              <a:t>!")</a:t>
            </a:r>
          </a:p>
          <a:p>
            <a:r>
              <a:rPr lang="en-US" dirty="0"/>
              <a:t>Comments can be placed at the end of a line, and Python will ignore the rest of the line</a:t>
            </a:r>
            <a:r>
              <a:rPr lang="en-US" dirty="0" smtClean="0"/>
              <a:t>:</a:t>
            </a:r>
          </a:p>
          <a:p>
            <a:pPr marL="0" indent="0">
              <a:buNone/>
            </a:pPr>
            <a:endParaRPr lang="en-IN" dirty="0"/>
          </a:p>
        </p:txBody>
      </p:sp>
    </p:spTree>
    <p:extLst>
      <p:ext uri="{BB962C8B-B14F-4D97-AF65-F5344CB8AC3E}">
        <p14:creationId xmlns:p14="http://schemas.microsoft.com/office/powerpoint/2010/main" val="409642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Python Variables</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r>
              <a:rPr lang="en-US" dirty="0"/>
              <a:t>Variables are containers for storing data values.</a:t>
            </a:r>
          </a:p>
          <a:p>
            <a:r>
              <a:rPr lang="en-US" dirty="0"/>
              <a:t>Creating Variables</a:t>
            </a:r>
          </a:p>
          <a:p>
            <a:pPr marL="0" indent="0">
              <a:buNone/>
            </a:pPr>
            <a:r>
              <a:rPr lang="en-US" dirty="0"/>
              <a:t>Python has no command for declaring a variable.</a:t>
            </a:r>
          </a:p>
          <a:p>
            <a:pPr marL="0" indent="0">
              <a:buNone/>
            </a:pPr>
            <a:r>
              <a:rPr lang="en-US" dirty="0"/>
              <a:t>A variable is created the moment you first assign a value to it</a:t>
            </a:r>
            <a:r>
              <a:rPr lang="en-US" dirty="0" smtClean="0"/>
              <a:t>.</a:t>
            </a:r>
          </a:p>
          <a:p>
            <a:pPr marL="0" indent="0">
              <a:buNone/>
            </a:pPr>
            <a:r>
              <a:rPr lang="en-US" dirty="0"/>
              <a:t>Variables do not need to be declared with any particular </a:t>
            </a:r>
            <a:r>
              <a:rPr lang="en-US" i="1" dirty="0"/>
              <a:t>type</a:t>
            </a:r>
            <a:r>
              <a:rPr lang="en-US" dirty="0"/>
              <a:t>, and can even change type after they have been set</a:t>
            </a:r>
            <a:r>
              <a:rPr lang="en-US" dirty="0" smtClean="0"/>
              <a:t>.</a:t>
            </a:r>
          </a:p>
          <a:p>
            <a:r>
              <a:rPr lang="en-US" dirty="0"/>
              <a:t>Casting</a:t>
            </a:r>
          </a:p>
          <a:p>
            <a:pPr marL="0" indent="0">
              <a:buNone/>
            </a:pPr>
            <a:r>
              <a:rPr lang="en-US" dirty="0"/>
              <a:t>If you want to specify the data type of a variable, this can be done with casting</a:t>
            </a:r>
            <a:r>
              <a:rPr lang="en-US" dirty="0" smtClean="0"/>
              <a:t>.</a:t>
            </a:r>
          </a:p>
          <a:p>
            <a:r>
              <a:rPr lang="en-US" dirty="0"/>
              <a:t>Example</a:t>
            </a:r>
          </a:p>
          <a:p>
            <a:pPr marL="0" indent="0">
              <a:buNone/>
            </a:pPr>
            <a:r>
              <a:rPr lang="en-US" dirty="0"/>
              <a:t>x = </a:t>
            </a:r>
            <a:r>
              <a:rPr lang="en-US" dirty="0" err="1"/>
              <a:t>str</a:t>
            </a:r>
            <a:r>
              <a:rPr lang="en-US" dirty="0"/>
              <a:t>(3)    # x will be '3'</a:t>
            </a:r>
            <a:br>
              <a:rPr lang="en-US" dirty="0"/>
            </a:br>
            <a:r>
              <a:rPr lang="en-US" dirty="0"/>
              <a:t>y = </a:t>
            </a:r>
            <a:r>
              <a:rPr lang="en-US" dirty="0" err="1"/>
              <a:t>int</a:t>
            </a:r>
            <a:r>
              <a:rPr lang="en-US" dirty="0"/>
              <a:t>(3)    # y will be 3</a:t>
            </a:r>
            <a:br>
              <a:rPr lang="en-US" dirty="0"/>
            </a:br>
            <a:r>
              <a:rPr lang="en-US" dirty="0"/>
              <a:t>z = float(3)  # z will be </a:t>
            </a:r>
            <a:r>
              <a:rPr lang="en-US" dirty="0" smtClean="0"/>
              <a:t>3.0</a:t>
            </a:r>
          </a:p>
          <a:p>
            <a:r>
              <a:rPr lang="en-US" dirty="0"/>
              <a:t>You can get the data type of a variable with the </a:t>
            </a:r>
            <a:r>
              <a:rPr lang="en-US" dirty="0" smtClean="0"/>
              <a:t>type()</a:t>
            </a:r>
            <a:r>
              <a:rPr lang="en-US" dirty="0"/>
              <a:t> function</a:t>
            </a:r>
            <a:r>
              <a:rPr lang="en-US" dirty="0" smtClean="0"/>
              <a:t>.</a:t>
            </a:r>
          </a:p>
          <a:p>
            <a:r>
              <a:rPr lang="en-US" dirty="0" smtClean="0"/>
              <a:t>Exa:- </a:t>
            </a:r>
          </a:p>
          <a:p>
            <a:r>
              <a:rPr lang="en-IN" dirty="0"/>
              <a:t>x = 5</a:t>
            </a:r>
            <a:r>
              <a:rPr lang="en-IN" dirty="0" smtClean="0"/>
              <a:t/>
            </a:r>
            <a:br>
              <a:rPr lang="en-IN" dirty="0" smtClean="0"/>
            </a:br>
            <a:r>
              <a:rPr lang="en-IN" dirty="0"/>
              <a:t>y = "John"</a:t>
            </a:r>
            <a:r>
              <a:rPr lang="en-IN" dirty="0" smtClean="0"/>
              <a:t/>
            </a:r>
            <a:br>
              <a:rPr lang="en-IN" dirty="0" smtClean="0"/>
            </a:br>
            <a:r>
              <a:rPr lang="en-IN" dirty="0"/>
              <a:t>print(type(x))</a:t>
            </a:r>
            <a:r>
              <a:rPr lang="en-IN" dirty="0" smtClean="0"/>
              <a:t/>
            </a:r>
            <a:br>
              <a:rPr lang="en-IN" dirty="0" smtClean="0"/>
            </a:br>
            <a:r>
              <a:rPr lang="en-IN" dirty="0"/>
              <a:t>print(type(y))</a:t>
            </a:r>
            <a:endParaRPr lang="en-US" dirty="0"/>
          </a:p>
          <a:p>
            <a:r>
              <a:rPr lang="en-US" dirty="0"/>
              <a:t>String variables can be declared either by using single or double quotes:</a:t>
            </a:r>
          </a:p>
          <a:p>
            <a:r>
              <a:rPr lang="en-US" dirty="0"/>
              <a:t>Example</a:t>
            </a:r>
          </a:p>
          <a:p>
            <a:r>
              <a:rPr lang="en-US" dirty="0"/>
              <a:t>x = "John"</a:t>
            </a:r>
            <a:br>
              <a:rPr lang="en-US" dirty="0"/>
            </a:br>
            <a:r>
              <a:rPr lang="en-US" dirty="0"/>
              <a:t># is the same as</a:t>
            </a:r>
            <a:br>
              <a:rPr lang="en-US" dirty="0"/>
            </a:br>
            <a:r>
              <a:rPr lang="en-US" dirty="0"/>
              <a:t>x = 'John'</a:t>
            </a:r>
          </a:p>
          <a:p>
            <a:pPr marL="0" indent="0">
              <a:buNone/>
            </a:pPr>
            <a:r>
              <a:rPr lang="en-IN" dirty="0"/>
              <a:t>Variable names are case-sensitive.</a:t>
            </a:r>
            <a:endParaRPr lang="en-US" dirty="0" smtClean="0"/>
          </a:p>
          <a:p>
            <a:pPr marL="0" indent="0">
              <a:buNone/>
            </a:pPr>
            <a:endParaRPr lang="en-US" dirty="0"/>
          </a:p>
          <a:p>
            <a:endParaRPr lang="en-IN" dirty="0"/>
          </a:p>
        </p:txBody>
      </p:sp>
    </p:spTree>
    <p:extLst>
      <p:ext uri="{BB962C8B-B14F-4D97-AF65-F5344CB8AC3E}">
        <p14:creationId xmlns:p14="http://schemas.microsoft.com/office/powerpoint/2010/main" val="42228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Python - Variable Names</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a:t>A variable can have a short name (like x and y) or a more descriptive name (age, </a:t>
            </a:r>
            <a:r>
              <a:rPr lang="en-US" dirty="0" err="1"/>
              <a:t>carname</a:t>
            </a:r>
            <a:r>
              <a:rPr lang="en-US" dirty="0"/>
              <a:t>, </a:t>
            </a:r>
            <a:r>
              <a:rPr lang="en-US" dirty="0" err="1"/>
              <a:t>total_volume</a:t>
            </a:r>
            <a:r>
              <a:rPr lang="en-US" dirty="0"/>
              <a:t>). Rules for Python </a:t>
            </a:r>
            <a:r>
              <a:rPr lang="en-US" dirty="0" err="1"/>
              <a:t>variables:A</a:t>
            </a:r>
            <a:r>
              <a:rPr lang="en-US" dirty="0"/>
              <a:t> variable name must start with a letter or the underscore character</a:t>
            </a:r>
          </a:p>
          <a:p>
            <a:r>
              <a:rPr lang="en-US" dirty="0"/>
              <a:t>A variable name cannot start with a number</a:t>
            </a:r>
          </a:p>
          <a:p>
            <a:r>
              <a:rPr lang="en-US" dirty="0"/>
              <a:t>A variable name can only contain alpha-numeric characters and underscores (A-z, 0-9, and _ )</a:t>
            </a:r>
          </a:p>
          <a:p>
            <a:r>
              <a:rPr lang="en-US" dirty="0"/>
              <a:t>Variable names are case-sensitive (age, Age and AGE are three different variables)</a:t>
            </a:r>
          </a:p>
          <a:p>
            <a:r>
              <a:rPr lang="en-US" dirty="0"/>
              <a:t>A variable name cannot be any of the </a:t>
            </a:r>
            <a:r>
              <a:rPr lang="en-US" dirty="0">
                <a:hlinkClick r:id="rId2"/>
              </a:rPr>
              <a:t>Python keywords</a:t>
            </a:r>
            <a:r>
              <a:rPr lang="en-US" dirty="0"/>
              <a:t>.</a:t>
            </a:r>
          </a:p>
          <a:p>
            <a:r>
              <a:rPr lang="en-US" dirty="0" err="1"/>
              <a:t>Example</a:t>
            </a:r>
            <a:r>
              <a:rPr lang="en-US" dirty="0" err="1">
                <a:hlinkClick r:id="rId3" tooltip="W3Schools Spaces"/>
              </a:rPr>
              <a:t>Get</a:t>
            </a:r>
            <a:r>
              <a:rPr lang="en-US" dirty="0">
                <a:hlinkClick r:id="rId3" tooltip="W3Schools Spaces"/>
              </a:rPr>
              <a:t> your own Python Server</a:t>
            </a:r>
            <a:endParaRPr lang="en-US" dirty="0"/>
          </a:p>
          <a:p>
            <a:r>
              <a:rPr lang="en-US" dirty="0"/>
              <a:t>Legal variable names:</a:t>
            </a:r>
          </a:p>
          <a:p>
            <a:r>
              <a:rPr lang="en-US" dirty="0" err="1"/>
              <a:t>myvar</a:t>
            </a:r>
            <a:r>
              <a:rPr lang="en-US" dirty="0"/>
              <a:t> = "John"</a:t>
            </a:r>
            <a:br>
              <a:rPr lang="en-US" dirty="0"/>
            </a:br>
            <a:r>
              <a:rPr lang="en-US" dirty="0" err="1"/>
              <a:t>my_var</a:t>
            </a:r>
            <a:r>
              <a:rPr lang="en-US" dirty="0"/>
              <a:t> = "John"</a:t>
            </a:r>
            <a:br>
              <a:rPr lang="en-US" dirty="0"/>
            </a:br>
            <a:r>
              <a:rPr lang="en-US" dirty="0"/>
              <a:t>_</a:t>
            </a:r>
            <a:r>
              <a:rPr lang="en-US" dirty="0" err="1"/>
              <a:t>my_var</a:t>
            </a:r>
            <a:r>
              <a:rPr lang="en-US" dirty="0"/>
              <a:t> = "John"</a:t>
            </a:r>
            <a:br>
              <a:rPr lang="en-US" dirty="0"/>
            </a:br>
            <a:r>
              <a:rPr lang="en-US" dirty="0" err="1"/>
              <a:t>myVar</a:t>
            </a:r>
            <a:r>
              <a:rPr lang="en-US" dirty="0"/>
              <a:t> = "John"</a:t>
            </a:r>
            <a:br>
              <a:rPr lang="en-US" dirty="0"/>
            </a:br>
            <a:r>
              <a:rPr lang="en-US" dirty="0"/>
              <a:t>MYVAR = "John"</a:t>
            </a:r>
            <a:br>
              <a:rPr lang="en-US" dirty="0"/>
            </a:br>
            <a:r>
              <a:rPr lang="en-US" dirty="0"/>
              <a:t>myvar2 = "John"</a:t>
            </a:r>
          </a:p>
          <a:p>
            <a:r>
              <a:rPr lang="en-US" dirty="0"/>
              <a:t>Illegal variable names:</a:t>
            </a:r>
          </a:p>
          <a:p>
            <a:r>
              <a:rPr lang="en-US" dirty="0"/>
              <a:t>2myvar = "John"</a:t>
            </a:r>
            <a:br>
              <a:rPr lang="en-US" dirty="0"/>
            </a:br>
            <a:r>
              <a:rPr lang="en-US" dirty="0"/>
              <a:t>my-</a:t>
            </a:r>
            <a:r>
              <a:rPr lang="en-US" dirty="0" err="1"/>
              <a:t>var</a:t>
            </a:r>
            <a:r>
              <a:rPr lang="en-US" dirty="0"/>
              <a:t> = "John"</a:t>
            </a:r>
            <a:br>
              <a:rPr lang="en-US" dirty="0"/>
            </a:br>
            <a:r>
              <a:rPr lang="en-US" dirty="0"/>
              <a:t>my </a:t>
            </a:r>
            <a:r>
              <a:rPr lang="en-US" dirty="0" err="1"/>
              <a:t>var</a:t>
            </a:r>
            <a:r>
              <a:rPr lang="en-US" dirty="0"/>
              <a:t> = "John"</a:t>
            </a:r>
          </a:p>
          <a:p>
            <a:endParaRPr lang="en-IN" dirty="0"/>
          </a:p>
        </p:txBody>
      </p:sp>
    </p:spTree>
    <p:extLst>
      <p:ext uri="{BB962C8B-B14F-4D97-AF65-F5344CB8AC3E}">
        <p14:creationId xmlns:p14="http://schemas.microsoft.com/office/powerpoint/2010/main" val="48829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Multi Words Variable Names</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Variable names with more than one word can be difficult to read.</a:t>
            </a:r>
          </a:p>
          <a:p>
            <a:r>
              <a:rPr lang="en-US" dirty="0"/>
              <a:t>There are several techniques you can use to make them more readable:</a:t>
            </a:r>
          </a:p>
          <a:p>
            <a:pPr marL="0" indent="0">
              <a:buNone/>
            </a:pPr>
            <a:r>
              <a:rPr lang="en-IN" dirty="0"/>
              <a:t>Camel Case</a:t>
            </a:r>
          </a:p>
          <a:p>
            <a:r>
              <a:rPr lang="en-US" dirty="0"/>
              <a:t>Each word, except the first, starts with a capital letter:</a:t>
            </a:r>
          </a:p>
          <a:p>
            <a:r>
              <a:rPr lang="en-US" dirty="0" err="1"/>
              <a:t>myVariableName</a:t>
            </a:r>
            <a:r>
              <a:rPr lang="en-US" dirty="0"/>
              <a:t> = "John"</a:t>
            </a:r>
          </a:p>
          <a:p>
            <a:pPr marL="0" indent="0">
              <a:buNone/>
            </a:pPr>
            <a:r>
              <a:rPr lang="en-IN" dirty="0"/>
              <a:t>Pascal Case</a:t>
            </a:r>
          </a:p>
          <a:p>
            <a:r>
              <a:rPr lang="en-US" dirty="0"/>
              <a:t>Each word starts with a capital letter:</a:t>
            </a:r>
          </a:p>
          <a:p>
            <a:r>
              <a:rPr lang="en-US" dirty="0" err="1"/>
              <a:t>MyVariableName</a:t>
            </a:r>
            <a:r>
              <a:rPr lang="en-US" dirty="0"/>
              <a:t> = "John"</a:t>
            </a:r>
          </a:p>
          <a:p>
            <a:r>
              <a:rPr lang="en-US" dirty="0"/>
              <a:t>Snake Case</a:t>
            </a:r>
          </a:p>
          <a:p>
            <a:r>
              <a:rPr lang="en-US" dirty="0"/>
              <a:t>Each word is separated by an underscore character:</a:t>
            </a:r>
          </a:p>
          <a:p>
            <a:r>
              <a:rPr lang="en-US" dirty="0" err="1"/>
              <a:t>my_variable_name</a:t>
            </a:r>
            <a:r>
              <a:rPr lang="en-US" dirty="0"/>
              <a:t> = "John"</a:t>
            </a:r>
          </a:p>
          <a:p>
            <a:pPr marL="0" indent="0">
              <a:buNone/>
            </a:pPr>
            <a:endParaRPr lang="en-IN" dirty="0"/>
          </a:p>
        </p:txBody>
      </p:sp>
    </p:spTree>
    <p:extLst>
      <p:ext uri="{BB962C8B-B14F-4D97-AF65-F5344CB8AC3E}">
        <p14:creationId xmlns:p14="http://schemas.microsoft.com/office/powerpoint/2010/main" val="365657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1189038"/>
          </a:xfrm>
        </p:spPr>
        <p:txBody>
          <a:bodyPr>
            <a:normAutofit/>
          </a:bodyPr>
          <a:lstStyle/>
          <a:p>
            <a:r>
              <a:rPr lang="fr-FR" sz="3100" dirty="0"/>
              <a:t>Python Variables - Assign Multiple Values</a:t>
            </a:r>
            <a:r>
              <a:rPr lang="fr-FR" dirty="0"/>
              <a:t/>
            </a:r>
            <a:br>
              <a:rPr lang="fr-FR"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a:t>Many Values to Multiple Variables</a:t>
            </a:r>
          </a:p>
          <a:p>
            <a:r>
              <a:rPr lang="en-US" dirty="0"/>
              <a:t>Python allows you to assign values to multiple variables in one line:</a:t>
            </a:r>
          </a:p>
          <a:p>
            <a:pPr marL="0" indent="0">
              <a:buNone/>
            </a:pPr>
            <a:r>
              <a:rPr lang="en-US" dirty="0" err="1" smtClean="0"/>
              <a:t>ExampleGet</a:t>
            </a:r>
            <a:endParaRPr lang="en-US" dirty="0"/>
          </a:p>
          <a:p>
            <a:r>
              <a:rPr lang="en-US" dirty="0"/>
              <a:t>x, y, z = "Orange", "Banana", "Cherry"</a:t>
            </a:r>
            <a:br>
              <a:rPr lang="en-US" dirty="0"/>
            </a:br>
            <a:r>
              <a:rPr lang="en-US" dirty="0"/>
              <a:t>print(x)</a:t>
            </a:r>
            <a:br>
              <a:rPr lang="en-US" dirty="0"/>
            </a:br>
            <a:r>
              <a:rPr lang="en-US" dirty="0"/>
              <a:t>print(y)</a:t>
            </a:r>
            <a:br>
              <a:rPr lang="en-US" dirty="0"/>
            </a:br>
            <a:r>
              <a:rPr lang="en-US" dirty="0"/>
              <a:t>print(z)</a:t>
            </a:r>
          </a:p>
          <a:p>
            <a:r>
              <a:rPr lang="en-US" dirty="0"/>
              <a:t>One Value to Multiple Variables</a:t>
            </a:r>
          </a:p>
          <a:p>
            <a:pPr marL="0" indent="0">
              <a:buNone/>
            </a:pPr>
            <a:r>
              <a:rPr lang="en-US" dirty="0"/>
              <a:t>And you can assign the </a:t>
            </a:r>
            <a:r>
              <a:rPr lang="en-US" i="1" dirty="0"/>
              <a:t>same</a:t>
            </a:r>
            <a:r>
              <a:rPr lang="en-US" dirty="0"/>
              <a:t> value to multiple variables in one line</a:t>
            </a:r>
            <a:r>
              <a:rPr lang="en-US" dirty="0" smtClean="0"/>
              <a:t>:</a:t>
            </a:r>
          </a:p>
          <a:p>
            <a:pPr marL="0" indent="0">
              <a:buNone/>
            </a:pPr>
            <a:r>
              <a:rPr lang="fr-FR" dirty="0"/>
              <a:t>x = y = z = "Orange"</a:t>
            </a:r>
            <a:r>
              <a:rPr lang="fr-FR" dirty="0" smtClean="0"/>
              <a:t/>
            </a:r>
            <a:br>
              <a:rPr lang="fr-FR" dirty="0" smtClean="0"/>
            </a:br>
            <a:r>
              <a:rPr lang="fr-FR" dirty="0" err="1"/>
              <a:t>print</a:t>
            </a:r>
            <a:r>
              <a:rPr lang="fr-FR" dirty="0"/>
              <a:t>(x)</a:t>
            </a:r>
            <a:r>
              <a:rPr lang="fr-FR" dirty="0" smtClean="0"/>
              <a:t/>
            </a:r>
            <a:br>
              <a:rPr lang="fr-FR" dirty="0" smtClean="0"/>
            </a:br>
            <a:r>
              <a:rPr lang="fr-FR" dirty="0" err="1"/>
              <a:t>print</a:t>
            </a:r>
            <a:r>
              <a:rPr lang="fr-FR" dirty="0"/>
              <a:t>(y)</a:t>
            </a:r>
            <a:r>
              <a:rPr lang="fr-FR" dirty="0" smtClean="0"/>
              <a:t/>
            </a:r>
            <a:br>
              <a:rPr lang="fr-FR" dirty="0" smtClean="0"/>
            </a:br>
            <a:r>
              <a:rPr lang="fr-FR" dirty="0" err="1"/>
              <a:t>print</a:t>
            </a:r>
            <a:r>
              <a:rPr lang="fr-FR" dirty="0"/>
              <a:t>(z</a:t>
            </a:r>
            <a:r>
              <a:rPr lang="fr-FR" dirty="0" smtClean="0"/>
              <a:t>)</a:t>
            </a:r>
          </a:p>
          <a:p>
            <a:r>
              <a:rPr lang="en-US" dirty="0"/>
              <a:t>Unpack a Collection</a:t>
            </a:r>
          </a:p>
          <a:p>
            <a:r>
              <a:rPr lang="en-US" dirty="0"/>
              <a:t>If you have a collection of values in a list, tuple etc. Python allows you to extract the values into variables. This is called </a:t>
            </a:r>
            <a:r>
              <a:rPr lang="en-US" i="1" dirty="0"/>
              <a:t>unpacking</a:t>
            </a:r>
            <a:r>
              <a:rPr lang="en-US" dirty="0"/>
              <a:t>.</a:t>
            </a:r>
          </a:p>
          <a:p>
            <a:r>
              <a:rPr lang="en-US" dirty="0"/>
              <a:t>Example</a:t>
            </a:r>
          </a:p>
          <a:p>
            <a:r>
              <a:rPr lang="en-US" dirty="0"/>
              <a:t>Unpack a list:</a:t>
            </a:r>
          </a:p>
          <a:p>
            <a:r>
              <a:rPr lang="en-US" dirty="0"/>
              <a:t>fruits = ["apple", "banana", "cherry"]</a:t>
            </a:r>
            <a:br>
              <a:rPr lang="en-US" dirty="0"/>
            </a:br>
            <a:r>
              <a:rPr lang="en-US" dirty="0"/>
              <a:t>x, y, z = fruits</a:t>
            </a:r>
            <a:br>
              <a:rPr lang="en-US" dirty="0"/>
            </a:br>
            <a:r>
              <a:rPr lang="en-US" dirty="0"/>
              <a:t>print(x)</a:t>
            </a:r>
            <a:br>
              <a:rPr lang="en-US" dirty="0"/>
            </a:br>
            <a:r>
              <a:rPr lang="en-US" dirty="0"/>
              <a:t>print(y)</a:t>
            </a:r>
            <a:br>
              <a:rPr lang="en-US" dirty="0"/>
            </a:br>
            <a:r>
              <a:rPr lang="en-US" dirty="0"/>
              <a:t>print(z)</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32963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4387</TotalTime>
  <Words>903</Words>
  <Application>Microsoft Office PowerPoint</Application>
  <PresentationFormat>On-screen Show (4:3)</PresentationFormat>
  <Paragraphs>311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Clarity</vt:lpstr>
      <vt:lpstr>Phyton</vt:lpstr>
      <vt:lpstr>What can Python do? </vt:lpstr>
      <vt:lpstr>Why Python? </vt:lpstr>
      <vt:lpstr>Python Syntax </vt:lpstr>
      <vt:lpstr>Python Comments </vt:lpstr>
      <vt:lpstr>Python Variables </vt:lpstr>
      <vt:lpstr>Python - Variable Names </vt:lpstr>
      <vt:lpstr>Multi Words Variable Names </vt:lpstr>
      <vt:lpstr>Python Variables - Assign Multiple Values </vt:lpstr>
      <vt:lpstr>Python - Output Variables </vt:lpstr>
      <vt:lpstr>Python - Global Variables </vt:lpstr>
      <vt:lpstr>Python Data Types </vt:lpstr>
      <vt:lpstr>Python Numbers </vt:lpstr>
      <vt:lpstr>Python Casting </vt:lpstr>
      <vt:lpstr>Python Strings </vt:lpstr>
      <vt:lpstr>String</vt:lpstr>
      <vt:lpstr>Python - Slicing Strings </vt:lpstr>
      <vt:lpstr>Python - Modify Strings </vt:lpstr>
      <vt:lpstr>Python - String Concatenation </vt:lpstr>
      <vt:lpstr>Python - Format - Strings </vt:lpstr>
      <vt:lpstr>Python - Escape Characters </vt:lpstr>
      <vt:lpstr>Python - String Methods </vt:lpstr>
      <vt:lpstr>Python Booleans </vt:lpstr>
      <vt:lpstr>Python Lists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24</cp:revision>
  <dcterms:created xsi:type="dcterms:W3CDTF">2024-05-28T03:14:23Z</dcterms:created>
  <dcterms:modified xsi:type="dcterms:W3CDTF">2024-06-08T07:07:56Z</dcterms:modified>
</cp:coreProperties>
</file>