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BDE551-537C-4C7D-AB8D-93599BD09B93}"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340748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BDE551-537C-4C7D-AB8D-93599BD09B93}"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366801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BDE551-537C-4C7D-AB8D-93599BD09B93}"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348919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BDE551-537C-4C7D-AB8D-93599BD09B93}"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93032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BDE551-537C-4C7D-AB8D-93599BD09B93}"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507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BDE551-537C-4C7D-AB8D-93599BD09B93}"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194165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BDE551-537C-4C7D-AB8D-93599BD09B93}" type="datetimeFigureOut">
              <a:rPr lang="en-IN" smtClean="0"/>
              <a:t>02-03-2024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375913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BDE551-537C-4C7D-AB8D-93599BD09B93}"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145719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DE551-537C-4C7D-AB8D-93599BD09B93}" type="datetimeFigureOut">
              <a:rPr lang="en-IN" smtClean="0"/>
              <a:t>02-03-2024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274894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BDE551-537C-4C7D-AB8D-93599BD09B93}"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150812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BDE551-537C-4C7D-AB8D-93599BD09B93}"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B825C4-A5BF-430C-AB2F-34DF873BD47D}" type="slidenum">
              <a:rPr lang="en-IN" smtClean="0"/>
              <a:t>‹#›</a:t>
            </a:fld>
            <a:endParaRPr lang="en-IN"/>
          </a:p>
        </p:txBody>
      </p:sp>
    </p:spTree>
    <p:extLst>
      <p:ext uri="{BB962C8B-B14F-4D97-AF65-F5344CB8AC3E}">
        <p14:creationId xmlns:p14="http://schemas.microsoft.com/office/powerpoint/2010/main" val="265722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DE551-537C-4C7D-AB8D-93599BD09B93}" type="datetimeFigureOut">
              <a:rPr lang="en-IN" smtClean="0"/>
              <a:t>02-03-2024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825C4-A5BF-430C-AB2F-34DF873BD47D}" type="slidenum">
              <a:rPr lang="en-IN" smtClean="0"/>
              <a:t>‹#›</a:t>
            </a:fld>
            <a:endParaRPr lang="en-IN"/>
          </a:p>
        </p:txBody>
      </p:sp>
    </p:spTree>
    <p:extLst>
      <p:ext uri="{BB962C8B-B14F-4D97-AF65-F5344CB8AC3E}">
        <p14:creationId xmlns:p14="http://schemas.microsoft.com/office/powerpoint/2010/main" val="419068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devops/continuous-delivery/" TargetMode="External"/><Relationship Id="rId2" Type="http://schemas.openxmlformats.org/officeDocument/2006/relationships/hyperlink" Target="https://aws.amazon.com/devops/what-is-devops/#microservices" TargetMode="External"/><Relationship Id="rId1" Type="http://schemas.openxmlformats.org/officeDocument/2006/relationships/slideLayout" Target="../slideLayouts/slideLayout2.xml"/><Relationship Id="rId5" Type="http://schemas.openxmlformats.org/officeDocument/2006/relationships/hyperlink" Target="https://aws.amazon.com/devops/what-is-devops/#communication" TargetMode="External"/><Relationship Id="rId4" Type="http://schemas.openxmlformats.org/officeDocument/2006/relationships/hyperlink" Target="https://aws.amazon.com/devops/continuous-integr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HUB</a:t>
            </a:r>
            <a:endParaRPr lang="en-IN" dirty="0"/>
          </a:p>
        </p:txBody>
      </p:sp>
      <p:sp>
        <p:nvSpPr>
          <p:cNvPr id="3" name="Subtitle 2"/>
          <p:cNvSpPr>
            <a:spLocks noGrp="1"/>
          </p:cNvSpPr>
          <p:nvPr>
            <p:ph type="subTitle" idx="1"/>
          </p:nvPr>
        </p:nvSpPr>
        <p:spPr/>
        <p:txBody>
          <a:bodyPr/>
          <a:lstStyle/>
          <a:p>
            <a:r>
              <a:rPr lang="en-US" dirty="0" err="1" smtClean="0"/>
              <a:t>Github</a:t>
            </a:r>
            <a:r>
              <a:rPr lang="en-US" dirty="0" smtClean="0"/>
              <a:t> allows you to </a:t>
            </a:r>
            <a:r>
              <a:rPr lang="en-US" dirty="0" err="1" smtClean="0"/>
              <a:t>create,store,change,merge,and</a:t>
            </a:r>
            <a:r>
              <a:rPr lang="en-US" dirty="0" smtClean="0"/>
              <a:t> collaborate on files code.</a:t>
            </a:r>
          </a:p>
          <a:p>
            <a:endParaRPr lang="en-US" dirty="0"/>
          </a:p>
          <a:p>
            <a:endParaRPr lang="en-US" dirty="0" smtClean="0"/>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426654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a:t>
            </a:r>
            <a:endParaRPr lang="en-IN" dirty="0"/>
          </a:p>
        </p:txBody>
      </p:sp>
      <p:sp>
        <p:nvSpPr>
          <p:cNvPr id="3" name="Content Placeholder 2"/>
          <p:cNvSpPr>
            <a:spLocks noGrp="1"/>
          </p:cNvSpPr>
          <p:nvPr>
            <p:ph idx="1"/>
          </p:nvPr>
        </p:nvSpPr>
        <p:spPr/>
        <p:txBody>
          <a:bodyPr/>
          <a:lstStyle/>
          <a:p>
            <a:r>
              <a:rPr lang="en-US" dirty="0" err="1" smtClean="0"/>
              <a:t>Sudo</a:t>
            </a:r>
            <a:r>
              <a:rPr lang="en-US" dirty="0" smtClean="0"/>
              <a:t> yum install </a:t>
            </a:r>
            <a:r>
              <a:rPr lang="en-US" dirty="0" err="1" smtClean="0"/>
              <a:t>Git</a:t>
            </a:r>
            <a:r>
              <a:rPr lang="en-US" dirty="0" smtClean="0"/>
              <a:t>.</a:t>
            </a:r>
          </a:p>
          <a:p>
            <a:r>
              <a:rPr lang="en-US" dirty="0" smtClean="0"/>
              <a:t>Install Putty</a:t>
            </a:r>
          </a:p>
          <a:p>
            <a:r>
              <a:rPr lang="en-US" dirty="0" err="1" smtClean="0"/>
              <a:t>Sudo</a:t>
            </a:r>
            <a:r>
              <a:rPr lang="en-US" dirty="0" smtClean="0"/>
              <a:t> </a:t>
            </a:r>
            <a:r>
              <a:rPr lang="en-US" dirty="0" err="1" smtClean="0"/>
              <a:t>su</a:t>
            </a:r>
            <a:r>
              <a:rPr lang="en-US" dirty="0" smtClean="0"/>
              <a:t> – </a:t>
            </a:r>
          </a:p>
          <a:p>
            <a:r>
              <a:rPr lang="en-US" dirty="0" smtClean="0"/>
              <a:t>Yum:- it Is a </a:t>
            </a:r>
            <a:r>
              <a:rPr lang="en-US" dirty="0" err="1" smtClean="0"/>
              <a:t>packagemanger</a:t>
            </a:r>
            <a:r>
              <a:rPr lang="en-US" dirty="0" smtClean="0"/>
              <a:t>.</a:t>
            </a:r>
          </a:p>
          <a:p>
            <a:r>
              <a:rPr lang="en-US" dirty="0" smtClean="0"/>
              <a:t>.</a:t>
            </a:r>
            <a:r>
              <a:rPr lang="en-US" dirty="0" err="1" smtClean="0"/>
              <a:t>ppk</a:t>
            </a:r>
            <a:r>
              <a:rPr lang="en-US" dirty="0" smtClean="0"/>
              <a:t> for putty.</a:t>
            </a:r>
          </a:p>
          <a:p>
            <a:r>
              <a:rPr lang="en-US" dirty="0" smtClean="0"/>
              <a:t>.</a:t>
            </a:r>
            <a:r>
              <a:rPr lang="en-US" dirty="0" err="1" smtClean="0"/>
              <a:t>pem</a:t>
            </a:r>
            <a:r>
              <a:rPr lang="en-US" dirty="0" smtClean="0"/>
              <a:t> for </a:t>
            </a:r>
            <a:r>
              <a:rPr lang="en-US" dirty="0" err="1" smtClean="0"/>
              <a:t>SSh</a:t>
            </a:r>
            <a:endParaRPr lang="en-IN" dirty="0"/>
          </a:p>
        </p:txBody>
      </p:sp>
    </p:spTree>
    <p:extLst>
      <p:ext uri="{BB962C8B-B14F-4D97-AF65-F5344CB8AC3E}">
        <p14:creationId xmlns:p14="http://schemas.microsoft.com/office/powerpoint/2010/main" val="58152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1800" dirty="0" smtClean="0"/>
              <a:t>How to terminate instance.</a:t>
            </a:r>
          </a:p>
          <a:p>
            <a:pPr marL="0" indent="0">
              <a:buNone/>
            </a:pPr>
            <a:r>
              <a:rPr lang="en-US" sz="1800" dirty="0" smtClean="0"/>
              <a:t>Select instance&gt;click instance state&gt;click terminate&gt;first AWS will shutdown.</a:t>
            </a:r>
            <a:endParaRPr lang="en-IN" sz="1800" dirty="0"/>
          </a:p>
        </p:txBody>
      </p:sp>
    </p:spTree>
    <p:extLst>
      <p:ext uri="{BB962C8B-B14F-4D97-AF65-F5344CB8AC3E}">
        <p14:creationId xmlns:p14="http://schemas.microsoft.com/office/powerpoint/2010/main" val="102026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code</a:t>
            </a:r>
            <a:endParaRPr lang="en-IN" dirty="0"/>
          </a:p>
        </p:txBody>
      </p:sp>
      <p:sp>
        <p:nvSpPr>
          <p:cNvPr id="3" name="Content Placeholder 2"/>
          <p:cNvSpPr>
            <a:spLocks noGrp="1"/>
          </p:cNvSpPr>
          <p:nvPr>
            <p:ph idx="1"/>
          </p:nvPr>
        </p:nvSpPr>
        <p:spPr/>
        <p:txBody>
          <a:bodyPr/>
          <a:lstStyle/>
          <a:p>
            <a:r>
              <a:rPr lang="en-US" dirty="0" smtClean="0"/>
              <a:t>It is a tool where we can write Script.</a:t>
            </a:r>
          </a:p>
          <a:p>
            <a:r>
              <a:rPr lang="en-US" dirty="0" smtClean="0"/>
              <a:t>It is an integrated development environment </a:t>
            </a:r>
            <a:r>
              <a:rPr lang="en-US" dirty="0" err="1" smtClean="0"/>
              <a:t>developped</a:t>
            </a:r>
            <a:r>
              <a:rPr lang="en-US" dirty="0" smtClean="0"/>
              <a:t> by </a:t>
            </a:r>
            <a:r>
              <a:rPr lang="en-US" dirty="0" err="1" smtClean="0"/>
              <a:t>microsoft</a:t>
            </a:r>
            <a:r>
              <a:rPr lang="en-US" dirty="0" smtClean="0"/>
              <a:t>.</a:t>
            </a:r>
          </a:p>
          <a:p>
            <a:r>
              <a:rPr lang="en-US" dirty="0" smtClean="0"/>
              <a:t>It is used  to develop computer programs including website.</a:t>
            </a:r>
          </a:p>
          <a:p>
            <a:endParaRPr lang="en-IN" dirty="0"/>
          </a:p>
        </p:txBody>
      </p:sp>
    </p:spTree>
    <p:extLst>
      <p:ext uri="{BB962C8B-B14F-4D97-AF65-F5344CB8AC3E}">
        <p14:creationId xmlns:p14="http://schemas.microsoft.com/office/powerpoint/2010/main" val="244254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ommand</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We use some command for create document.</a:t>
            </a:r>
          </a:p>
          <a:p>
            <a:r>
              <a:rPr lang="en-US" dirty="0" smtClean="0"/>
              <a:t>CD. – Change directory.</a:t>
            </a:r>
          </a:p>
          <a:p>
            <a:r>
              <a:rPr lang="en-US" dirty="0" smtClean="0"/>
              <a:t>DIR = LS in </a:t>
            </a:r>
            <a:r>
              <a:rPr lang="en-US" dirty="0" err="1" smtClean="0"/>
              <a:t>unix</a:t>
            </a:r>
            <a:endParaRPr lang="en-US" dirty="0" smtClean="0"/>
          </a:p>
          <a:p>
            <a:r>
              <a:rPr lang="en-US" dirty="0" err="1" smtClean="0"/>
              <a:t>Git</a:t>
            </a:r>
            <a:r>
              <a:rPr lang="en-US" dirty="0" smtClean="0"/>
              <a:t> commit- first commit  </a:t>
            </a:r>
            <a:r>
              <a:rPr lang="en-US" dirty="0" err="1" smtClean="0"/>
              <a:t>commiting</a:t>
            </a:r>
            <a:r>
              <a:rPr lang="en-US" dirty="0" smtClean="0"/>
              <a:t> all files to the repository</a:t>
            </a:r>
          </a:p>
          <a:p>
            <a:r>
              <a:rPr lang="en-US" dirty="0" err="1" smtClean="0"/>
              <a:t>Git</a:t>
            </a:r>
            <a:r>
              <a:rPr lang="en-US" dirty="0" smtClean="0"/>
              <a:t> </a:t>
            </a:r>
            <a:r>
              <a:rPr lang="en-US" dirty="0" err="1" smtClean="0"/>
              <a:t>config</a:t>
            </a:r>
            <a:r>
              <a:rPr lang="en-US" dirty="0" smtClean="0"/>
              <a:t>. For file configuration</a:t>
            </a:r>
          </a:p>
          <a:p>
            <a:r>
              <a:rPr lang="en-US" dirty="0" err="1" smtClean="0"/>
              <a:t>Git</a:t>
            </a:r>
            <a:r>
              <a:rPr lang="en-US" dirty="0" smtClean="0"/>
              <a:t> add- used for add file.</a:t>
            </a:r>
          </a:p>
          <a:p>
            <a:r>
              <a:rPr lang="en-US" dirty="0" err="1" smtClean="0"/>
              <a:t>Git</a:t>
            </a:r>
            <a:r>
              <a:rPr lang="en-US" dirty="0" smtClean="0"/>
              <a:t> status- check status.</a:t>
            </a:r>
          </a:p>
          <a:p>
            <a:r>
              <a:rPr lang="en-US" dirty="0" smtClean="0"/>
              <a:t>GIT push- push file</a:t>
            </a:r>
          </a:p>
          <a:p>
            <a:r>
              <a:rPr lang="en-US" dirty="0" smtClean="0"/>
              <a:t>GIT </a:t>
            </a:r>
            <a:r>
              <a:rPr lang="en-US" dirty="0" err="1" smtClean="0"/>
              <a:t>init</a:t>
            </a:r>
            <a:r>
              <a:rPr lang="en-US" dirty="0" smtClean="0"/>
              <a:t>- initialize file.</a:t>
            </a:r>
          </a:p>
          <a:p>
            <a:r>
              <a:rPr lang="en-US" dirty="0" err="1" smtClean="0"/>
              <a:t>Git</a:t>
            </a:r>
            <a:r>
              <a:rPr lang="en-US" dirty="0" smtClean="0"/>
              <a:t> pull- pull  file.</a:t>
            </a:r>
          </a:p>
          <a:p>
            <a:r>
              <a:rPr lang="en-US" dirty="0" err="1" smtClean="0"/>
              <a:t>Git</a:t>
            </a:r>
            <a:r>
              <a:rPr lang="en-US" dirty="0" smtClean="0"/>
              <a:t> clone.</a:t>
            </a:r>
            <a:endParaRPr lang="en-IN" dirty="0"/>
          </a:p>
        </p:txBody>
      </p:sp>
    </p:spTree>
    <p:extLst>
      <p:ext uri="{BB962C8B-B14F-4D97-AF65-F5344CB8AC3E}">
        <p14:creationId xmlns:p14="http://schemas.microsoft.com/office/powerpoint/2010/main" val="117547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Deveops</a:t>
            </a:r>
            <a:endParaRPr lang="en-IN" dirty="0"/>
          </a:p>
        </p:txBody>
      </p:sp>
      <p:sp>
        <p:nvSpPr>
          <p:cNvPr id="3" name="Content Placeholder 2"/>
          <p:cNvSpPr>
            <a:spLocks noGrp="1"/>
          </p:cNvSpPr>
          <p:nvPr>
            <p:ph idx="1"/>
          </p:nvPr>
        </p:nvSpPr>
        <p:spPr/>
        <p:txBody>
          <a:bodyPr/>
          <a:lstStyle/>
          <a:p>
            <a:r>
              <a:rPr lang="en-US" dirty="0" smtClean="0"/>
              <a:t>Devops is the combination of cultural philosophies, practices, and tools that increase an organization's ability to deliver applications and services at high velocity.</a:t>
            </a:r>
          </a:p>
          <a:p>
            <a:r>
              <a:rPr lang="en-US" dirty="0" smtClean="0"/>
              <a:t>Devops is mainly used for infrastructure.</a:t>
            </a:r>
          </a:p>
        </p:txBody>
      </p:sp>
    </p:spTree>
    <p:extLst>
      <p:ext uri="{BB962C8B-B14F-4D97-AF65-F5344CB8AC3E}">
        <p14:creationId xmlns:p14="http://schemas.microsoft.com/office/powerpoint/2010/main" val="168315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Devops</a:t>
            </a:r>
            <a:endParaRPr lang="en-IN" dirty="0"/>
          </a:p>
        </p:txBody>
      </p:sp>
      <p:sp>
        <p:nvSpPr>
          <p:cNvPr id="3" name="Content Placeholder 2"/>
          <p:cNvSpPr>
            <a:spLocks noGrp="1"/>
          </p:cNvSpPr>
          <p:nvPr>
            <p:ph idx="1"/>
          </p:nvPr>
        </p:nvSpPr>
        <p:spPr/>
        <p:txBody>
          <a:bodyPr>
            <a:normAutofit/>
          </a:bodyPr>
          <a:lstStyle/>
          <a:p>
            <a:r>
              <a:rPr lang="en-US" sz="1800" dirty="0"/>
              <a:t>Under a DevOps model, development and operations teams are no longer “</a:t>
            </a:r>
            <a:r>
              <a:rPr lang="en-US" sz="1800" dirty="0" err="1"/>
              <a:t>siloed</a:t>
            </a:r>
            <a:r>
              <a:rPr lang="en-US" sz="1800" dirty="0"/>
              <a:t>.” Sometimes, these two teams are merged into a single team where the engineers work across the entire application lifecycle, from development and test to deployment to operations, and develop a range of skills not limited to a single function</a:t>
            </a:r>
            <a:r>
              <a:rPr lang="en-US" sz="1800" dirty="0" smtClean="0"/>
              <a:t>.</a:t>
            </a:r>
          </a:p>
          <a:p>
            <a:r>
              <a:rPr lang="en-US" sz="1800" dirty="0"/>
              <a:t>In some DevOps models, quality assurance and security teams may also become more tightly integrated with development and operations and throughout the application lifecycle.</a:t>
            </a:r>
            <a:endParaRPr lang="en-IN" sz="1800" dirty="0"/>
          </a:p>
        </p:txBody>
      </p:sp>
    </p:spTree>
    <p:extLst>
      <p:ext uri="{BB962C8B-B14F-4D97-AF65-F5344CB8AC3E}">
        <p14:creationId xmlns:p14="http://schemas.microsoft.com/office/powerpoint/2010/main" val="65714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Devops</a:t>
            </a:r>
            <a:endParaRPr lang="en-IN"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IN" sz="2200" dirty="0" smtClean="0"/>
              <a:t>Speed- </a:t>
            </a:r>
            <a:r>
              <a:rPr lang="en-US" sz="2200" dirty="0"/>
              <a:t>Move at high velocity so you can innovate for customers faster, adapt to changing markets better, and grow more efficient at driving business results. The DevOps model enables your developers and operations teams to achieve these results. For example, </a:t>
            </a:r>
            <a:r>
              <a:rPr lang="en-US" sz="2200" dirty="0" err="1">
                <a:hlinkClick r:id="rId2"/>
              </a:rPr>
              <a:t>microservices</a:t>
            </a:r>
            <a:r>
              <a:rPr lang="en-US" sz="2200" dirty="0"/>
              <a:t> and </a:t>
            </a:r>
            <a:r>
              <a:rPr lang="en-US" sz="2200" dirty="0">
                <a:hlinkClick r:id="rId3"/>
              </a:rPr>
              <a:t>continuous delivery</a:t>
            </a:r>
            <a:r>
              <a:rPr lang="en-US" sz="2200" dirty="0"/>
              <a:t> let teams take ownership of services and then release updates to them quicker</a:t>
            </a:r>
            <a:r>
              <a:rPr lang="en-US" sz="2200" dirty="0" smtClean="0"/>
              <a:t>.</a:t>
            </a:r>
          </a:p>
          <a:p>
            <a:pPr marL="514350" indent="-514350">
              <a:buFont typeface="+mj-lt"/>
              <a:buAutoNum type="arabicPeriod"/>
            </a:pPr>
            <a:r>
              <a:rPr lang="en-IN" sz="2200" dirty="0"/>
              <a:t>Rapid </a:t>
            </a:r>
            <a:r>
              <a:rPr lang="en-IN" sz="2200" dirty="0" smtClean="0"/>
              <a:t>Delivery-  </a:t>
            </a:r>
            <a:r>
              <a:rPr lang="en-US" sz="2200" dirty="0"/>
              <a:t>Increase the frequency and pace of releases so you can innovate and improve your product faster. The quicker you can release new features and fix bugs, the faster you can respond to your customers’ needs and build competitive advantage. </a:t>
            </a:r>
            <a:r>
              <a:rPr lang="en-US" sz="2200" dirty="0">
                <a:hlinkClick r:id="rId4"/>
              </a:rPr>
              <a:t>Continuous integration</a:t>
            </a:r>
            <a:r>
              <a:rPr lang="en-US" sz="2200" dirty="0"/>
              <a:t> and </a:t>
            </a:r>
            <a:r>
              <a:rPr lang="en-US" sz="2200" dirty="0">
                <a:hlinkClick r:id="rId3"/>
              </a:rPr>
              <a:t>continuous delivery</a:t>
            </a:r>
            <a:r>
              <a:rPr lang="en-US" sz="2200" dirty="0"/>
              <a:t> are practices that automate the software release process, from build to deploy</a:t>
            </a:r>
            <a:r>
              <a:rPr lang="en-US" sz="2200" dirty="0" smtClean="0"/>
              <a:t>.</a:t>
            </a:r>
          </a:p>
          <a:p>
            <a:pPr marL="0" indent="0">
              <a:buNone/>
            </a:pPr>
            <a:r>
              <a:rPr lang="en-US" sz="2200" dirty="0" smtClean="0"/>
              <a:t> 3.       Reliability</a:t>
            </a:r>
          </a:p>
          <a:p>
            <a:pPr marL="0" indent="0">
              <a:buNone/>
            </a:pPr>
            <a:r>
              <a:rPr lang="en-US" sz="2200" dirty="0" smtClean="0"/>
              <a:t>           Ensure the quality of application updates and infrastructure changes so you can reliably deliver at a more             rapid pace while maintaining a positive experience for end users. Use practices like </a:t>
            </a:r>
            <a:r>
              <a:rPr lang="en-US" sz="2200" dirty="0" smtClean="0">
                <a:hlinkClick r:id="rId4"/>
              </a:rPr>
              <a:t>continuous integration</a:t>
            </a:r>
            <a:r>
              <a:rPr lang="en-US" sz="2200" dirty="0" smtClean="0"/>
              <a:t> and </a:t>
            </a:r>
            <a:r>
              <a:rPr lang="en-US" sz="2200" dirty="0" smtClean="0">
                <a:hlinkClick r:id="rId3"/>
              </a:rPr>
              <a:t>continuous delivery</a:t>
            </a:r>
            <a:r>
              <a:rPr lang="en-US" sz="2200" dirty="0" smtClean="0"/>
              <a:t> to test that each change is functional and safe.</a:t>
            </a:r>
          </a:p>
          <a:p>
            <a:pPr marL="0" indent="0">
              <a:buNone/>
            </a:pPr>
            <a:r>
              <a:rPr lang="en-US" sz="2200" dirty="0" smtClean="0"/>
              <a:t>4. </a:t>
            </a:r>
            <a:r>
              <a:rPr lang="en-US" sz="2200" dirty="0"/>
              <a:t>Scale</a:t>
            </a:r>
          </a:p>
          <a:p>
            <a:pPr marL="0" indent="0">
              <a:buNone/>
            </a:pPr>
            <a:r>
              <a:rPr lang="en-US" sz="2200" dirty="0"/>
              <a:t>Operate and manage your infrastructure and development processes at scale. Automation and consistency help you manage complex or changing systems efficiently and with reduced risk</a:t>
            </a:r>
            <a:r>
              <a:rPr lang="en-US" sz="2200" dirty="0" smtClean="0"/>
              <a:t>.</a:t>
            </a:r>
          </a:p>
          <a:p>
            <a:pPr marL="0" indent="0">
              <a:buNone/>
            </a:pPr>
            <a:r>
              <a:rPr lang="en-US" sz="2200" dirty="0" smtClean="0"/>
              <a:t>5. </a:t>
            </a:r>
            <a:r>
              <a:rPr lang="en-US" sz="2200" dirty="0"/>
              <a:t>Improved Collaboration</a:t>
            </a:r>
          </a:p>
          <a:p>
            <a:pPr marL="0" indent="0">
              <a:buNone/>
            </a:pPr>
            <a:r>
              <a:rPr lang="en-US" sz="2200" dirty="0"/>
              <a:t>Build more effective teams under a DevOps cultural model, which emphasizes values such as ownership and accountability. Developers and operations teams </a:t>
            </a:r>
            <a:r>
              <a:rPr lang="en-US" sz="2200" dirty="0">
                <a:hlinkClick r:id="rId5"/>
              </a:rPr>
              <a:t>collaborate</a:t>
            </a:r>
            <a:r>
              <a:rPr lang="en-US" sz="2200" dirty="0"/>
              <a:t> closely, share many responsibilities, and combine their workflows. </a:t>
            </a:r>
            <a:endParaRPr lang="en-US" sz="2200" dirty="0" smtClean="0"/>
          </a:p>
          <a:p>
            <a:pPr marL="0" indent="0">
              <a:buNone/>
            </a:pPr>
            <a:r>
              <a:rPr lang="en-US" sz="2200" dirty="0" smtClean="0"/>
              <a:t>6. Security</a:t>
            </a:r>
          </a:p>
          <a:p>
            <a:pPr marL="0" indent="0">
              <a:buNone/>
            </a:pPr>
            <a:r>
              <a:rPr lang="en-US" sz="2200" dirty="0" smtClean="0"/>
              <a:t>Move </a:t>
            </a:r>
            <a:r>
              <a:rPr lang="en-US" sz="2200" dirty="0"/>
              <a:t>quickly while retaining control and preserving compliance. You can adopt a DevOps model without sacrificing security by using automated compliance policies, fine-grained controls, and configuration management techniques.</a:t>
            </a:r>
          </a:p>
          <a:p>
            <a:pPr marL="0" indent="0">
              <a:buNone/>
            </a:pPr>
            <a:endParaRPr lang="en-US" sz="2000" dirty="0"/>
          </a:p>
          <a:p>
            <a:pPr marL="0" indent="0">
              <a:buNone/>
            </a:pPr>
            <a:endParaRPr lang="en-US" sz="2000" dirty="0"/>
          </a:p>
          <a:p>
            <a:pPr marL="0" indent="0">
              <a:buNone/>
            </a:pPr>
            <a:endParaRPr lang="en-US" sz="2000" dirty="0" smtClean="0"/>
          </a:p>
          <a:p>
            <a:pPr marL="0" indent="0">
              <a:buNone/>
            </a:pPr>
            <a:endParaRPr lang="en-US" sz="2100" dirty="0" smtClean="0"/>
          </a:p>
          <a:p>
            <a:pPr marL="0" indent="0">
              <a:buNone/>
            </a:pPr>
            <a:endParaRPr lang="en-US" sz="2400" dirty="0"/>
          </a:p>
          <a:p>
            <a:pPr marL="0" indent="0">
              <a:buNone/>
            </a:pPr>
            <a:endParaRPr lang="en-IN" sz="2100" dirty="0"/>
          </a:p>
          <a:p>
            <a:pPr marL="514350" indent="-514350">
              <a:buFont typeface="+mj-lt"/>
              <a:buAutoNum type="arabicPeriod"/>
            </a:pPr>
            <a:endParaRPr lang="en-IN" dirty="0"/>
          </a:p>
          <a:p>
            <a:pPr marL="514350" indent="-514350">
              <a:buFont typeface="+mj-lt"/>
              <a:buAutoNum type="arabicPeriod"/>
            </a:pPr>
            <a:endParaRPr lang="en-IN" dirty="0"/>
          </a:p>
        </p:txBody>
      </p:sp>
    </p:spTree>
    <p:extLst>
      <p:ext uri="{BB962C8B-B14F-4D97-AF65-F5344CB8AC3E}">
        <p14:creationId xmlns:p14="http://schemas.microsoft.com/office/powerpoint/2010/main" val="355178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IN" dirty="0"/>
          </a:p>
        </p:txBody>
      </p:sp>
      <p:sp>
        <p:nvSpPr>
          <p:cNvPr id="3" name="Content Placeholder 2"/>
          <p:cNvSpPr>
            <a:spLocks noGrp="1"/>
          </p:cNvSpPr>
          <p:nvPr>
            <p:ph idx="1"/>
          </p:nvPr>
        </p:nvSpPr>
        <p:spPr/>
        <p:txBody>
          <a:bodyPr>
            <a:normAutofit fontScale="70000" lnSpcReduction="20000"/>
          </a:bodyPr>
          <a:lstStyle/>
          <a:p>
            <a:r>
              <a:rPr lang="en-US" sz="2900" dirty="0"/>
              <a:t>Amazon EC2 is a cloud computing platform that can be auto-scaled to </a:t>
            </a:r>
            <a:r>
              <a:rPr lang="en-US" sz="2900" dirty="0" err="1"/>
              <a:t>to</a:t>
            </a:r>
            <a:r>
              <a:rPr lang="en-US" sz="2900" dirty="0"/>
              <a:t> meet demand.</a:t>
            </a:r>
          </a:p>
          <a:p>
            <a:r>
              <a:rPr lang="en-US" sz="2900" dirty="0"/>
              <a:t>Different hardware and software configurations can be selected. Different geographical locations can be selected be closer to users, as well as providing redundancy in case of failures.</a:t>
            </a:r>
          </a:p>
          <a:p>
            <a:r>
              <a:rPr lang="en-US" sz="2900" dirty="0"/>
              <a:t>Amazon EC2 Pricing</a:t>
            </a:r>
          </a:p>
          <a:p>
            <a:r>
              <a:rPr lang="en-US" sz="2900" dirty="0"/>
              <a:t>Amazon EC2 instances are priced per second according to five different options:</a:t>
            </a:r>
          </a:p>
          <a:p>
            <a:r>
              <a:rPr lang="en-US" sz="2900" dirty="0"/>
              <a:t>On-demand</a:t>
            </a:r>
          </a:p>
          <a:p>
            <a:r>
              <a:rPr lang="en-US" sz="2900" dirty="0"/>
              <a:t>Spot instances (discounted short-term capacity if available)</a:t>
            </a:r>
          </a:p>
          <a:p>
            <a:r>
              <a:rPr lang="en-US" sz="2900" dirty="0"/>
              <a:t>Savings Plans (commitment to a certain amount of usage)</a:t>
            </a:r>
          </a:p>
          <a:p>
            <a:r>
              <a:rPr lang="en-US" sz="2900" dirty="0"/>
              <a:t>Reserved Instances (discounted reserved long-term capacity)</a:t>
            </a:r>
          </a:p>
          <a:p>
            <a:r>
              <a:rPr lang="en-US" sz="2900" dirty="0"/>
              <a:t>Dedicated Hosts (on-demand hourly or by reserved instances)</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80829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a:t>
            </a:r>
            <a:r>
              <a:rPr lang="en-US" dirty="0" err="1" smtClean="0"/>
              <a:t>Intance</a:t>
            </a:r>
            <a:r>
              <a:rPr lang="en-US" dirty="0" smtClean="0"/>
              <a:t> type</a:t>
            </a:r>
            <a:endParaRPr lang="en-IN" dirty="0"/>
          </a:p>
        </p:txBody>
      </p:sp>
      <p:sp>
        <p:nvSpPr>
          <p:cNvPr id="3" name="Content Placeholder 2"/>
          <p:cNvSpPr>
            <a:spLocks noGrp="1"/>
          </p:cNvSpPr>
          <p:nvPr>
            <p:ph idx="1"/>
          </p:nvPr>
        </p:nvSpPr>
        <p:spPr/>
        <p:txBody>
          <a:bodyPr>
            <a:normAutofit lnSpcReduction="10000"/>
          </a:bodyPr>
          <a:lstStyle/>
          <a:p>
            <a:r>
              <a:rPr lang="en-US" dirty="0" smtClean="0"/>
              <a:t>There are seven type of Ec2 instances.</a:t>
            </a:r>
          </a:p>
          <a:p>
            <a:pPr marL="0" indent="0">
              <a:buNone/>
            </a:pPr>
            <a:r>
              <a:rPr lang="en-US" dirty="0" smtClean="0"/>
              <a:t>1. </a:t>
            </a:r>
            <a:r>
              <a:rPr lang="en-IN" dirty="0"/>
              <a:t>General Purpose Instances.</a:t>
            </a:r>
          </a:p>
          <a:p>
            <a:pPr marL="0" indent="0">
              <a:buNone/>
            </a:pPr>
            <a:r>
              <a:rPr lang="en-US" dirty="0" smtClean="0"/>
              <a:t>2. </a:t>
            </a:r>
            <a:r>
              <a:rPr lang="en-IN" dirty="0"/>
              <a:t>Compute Optimized Instances.</a:t>
            </a:r>
          </a:p>
          <a:p>
            <a:pPr marL="0" indent="0">
              <a:buNone/>
            </a:pPr>
            <a:r>
              <a:rPr lang="en-US" dirty="0" smtClean="0"/>
              <a:t>3. </a:t>
            </a:r>
            <a:r>
              <a:rPr lang="en-IN" dirty="0"/>
              <a:t>Memory-Optimized Instances.</a:t>
            </a:r>
          </a:p>
          <a:p>
            <a:pPr marL="0" indent="0">
              <a:buNone/>
            </a:pPr>
            <a:r>
              <a:rPr lang="en-US" dirty="0" smtClean="0"/>
              <a:t>4. </a:t>
            </a:r>
            <a:r>
              <a:rPr lang="en-US" dirty="0"/>
              <a:t>Storage Optimized Instances.</a:t>
            </a:r>
          </a:p>
          <a:p>
            <a:pPr marL="0" indent="0">
              <a:buNone/>
            </a:pPr>
            <a:r>
              <a:rPr lang="en-US" dirty="0" smtClean="0"/>
              <a:t>5.Accelerated </a:t>
            </a:r>
            <a:r>
              <a:rPr lang="en-US" dirty="0"/>
              <a:t>Computing Instances</a:t>
            </a:r>
            <a:r>
              <a:rPr lang="en-US" dirty="0" smtClean="0"/>
              <a:t>.</a:t>
            </a:r>
          </a:p>
          <a:p>
            <a:pPr marL="0" indent="0">
              <a:buNone/>
            </a:pPr>
            <a:r>
              <a:rPr lang="en-US" dirty="0" smtClean="0"/>
              <a:t>6. HPC Optimized.</a:t>
            </a:r>
          </a:p>
          <a:p>
            <a:pPr marL="0" indent="0">
              <a:buNone/>
            </a:pPr>
            <a:r>
              <a:rPr lang="en-US" dirty="0" smtClean="0"/>
              <a:t>7. Instance feature.</a:t>
            </a:r>
            <a:endParaRPr lang="en-US" dirty="0"/>
          </a:p>
          <a:p>
            <a:pPr marL="0" indent="0">
              <a:buNone/>
            </a:pPr>
            <a:endParaRPr lang="en-IN" dirty="0"/>
          </a:p>
        </p:txBody>
      </p:sp>
    </p:spTree>
    <p:extLst>
      <p:ext uri="{BB962C8B-B14F-4D97-AF65-F5344CB8AC3E}">
        <p14:creationId xmlns:p14="http://schemas.microsoft.com/office/powerpoint/2010/main" val="178042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to create a </a:t>
            </a:r>
            <a:r>
              <a:rPr lang="en-US" dirty="0" err="1" smtClean="0"/>
              <a:t>serever</a:t>
            </a:r>
            <a:r>
              <a:rPr lang="en-US" dirty="0" smtClean="0"/>
              <a:t> for windows &amp; </a:t>
            </a:r>
            <a:r>
              <a:rPr lang="en-US" dirty="0" err="1" smtClean="0"/>
              <a:t>linux</a:t>
            </a:r>
            <a:r>
              <a:rPr lang="en-US" dirty="0" smtClean="0"/>
              <a:t> </a:t>
            </a:r>
            <a:endParaRPr lang="en-IN" dirty="0"/>
          </a:p>
        </p:txBody>
      </p:sp>
      <p:sp>
        <p:nvSpPr>
          <p:cNvPr id="3" name="Content Placeholder 2"/>
          <p:cNvSpPr>
            <a:spLocks noGrp="1"/>
          </p:cNvSpPr>
          <p:nvPr>
            <p:ph idx="1"/>
          </p:nvPr>
        </p:nvSpPr>
        <p:spPr/>
        <p:txBody>
          <a:bodyPr/>
          <a:lstStyle/>
          <a:p>
            <a:r>
              <a:rPr lang="en-US" dirty="0" smtClean="0"/>
              <a:t>OS – windows, Amazon </a:t>
            </a:r>
            <a:r>
              <a:rPr lang="en-US" dirty="0" err="1" smtClean="0"/>
              <a:t>linux</a:t>
            </a:r>
            <a:r>
              <a:rPr lang="en-US" dirty="0" smtClean="0"/>
              <a:t>.</a:t>
            </a:r>
          </a:p>
          <a:p>
            <a:r>
              <a:rPr lang="en-US" dirty="0" err="1" smtClean="0"/>
              <a:t>Cpu</a:t>
            </a:r>
            <a:r>
              <a:rPr lang="en-US" dirty="0"/>
              <a:t> </a:t>
            </a:r>
            <a:r>
              <a:rPr lang="en-US" dirty="0" smtClean="0"/>
              <a:t>memory- 2 </a:t>
            </a:r>
            <a:r>
              <a:rPr lang="en-US" dirty="0" err="1" smtClean="0"/>
              <a:t>cpu</a:t>
            </a:r>
            <a:r>
              <a:rPr lang="en-US" dirty="0" smtClean="0"/>
              <a:t>, 8gb memory</a:t>
            </a:r>
          </a:p>
          <a:p>
            <a:r>
              <a:rPr lang="en-US" dirty="0" smtClean="0"/>
              <a:t>Storage</a:t>
            </a:r>
          </a:p>
          <a:p>
            <a:r>
              <a:rPr lang="en-US" dirty="0" smtClean="0"/>
              <a:t>VPC, SG, Storage, Subnet.</a:t>
            </a:r>
            <a:endParaRPr lang="en-IN" dirty="0"/>
          </a:p>
        </p:txBody>
      </p:sp>
    </p:spTree>
    <p:extLst>
      <p:ext uri="{BB962C8B-B14F-4D97-AF65-F5344CB8AC3E}">
        <p14:creationId xmlns:p14="http://schemas.microsoft.com/office/powerpoint/2010/main" val="2819471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501</Words>
  <Application>Microsoft Office PowerPoint</Application>
  <PresentationFormat>On-screen Show (4:3)</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GIT HUB</vt:lpstr>
      <vt:lpstr>Visual Studio code</vt:lpstr>
      <vt:lpstr>Command</vt:lpstr>
      <vt:lpstr>Deveops</vt:lpstr>
      <vt:lpstr>Why Devops</vt:lpstr>
      <vt:lpstr>Benefit of Devops</vt:lpstr>
      <vt:lpstr>EC2</vt:lpstr>
      <vt:lpstr>Ec2 Intance type</vt:lpstr>
      <vt:lpstr>Need to create a serever for windows &amp; linux </vt:lpstr>
      <vt:lpstr>Command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dc:title>
  <dc:creator>pc</dc:creator>
  <cp:lastModifiedBy>pc</cp:lastModifiedBy>
  <cp:revision>12</cp:revision>
  <dcterms:created xsi:type="dcterms:W3CDTF">2024-03-02T13:34:38Z</dcterms:created>
  <dcterms:modified xsi:type="dcterms:W3CDTF">2024-03-03T01:19:57Z</dcterms:modified>
</cp:coreProperties>
</file>