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68" r:id="rId4"/>
    <p:sldId id="269" r:id="rId5"/>
    <p:sldId id="270" r:id="rId6"/>
    <p:sldId id="271" r:id="rId7"/>
    <p:sldId id="272" r:id="rId8"/>
    <p:sldId id="27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621"/>
    <a:srgbClr val="00A0A8"/>
    <a:srgbClr val="AB51BF"/>
    <a:srgbClr val="E660A9"/>
    <a:srgbClr val="5F7DE6"/>
    <a:srgbClr val="09C6C4"/>
    <a:srgbClr val="A54AFF"/>
    <a:srgbClr val="030007"/>
    <a:srgbClr val="040206"/>
    <a:srgbClr val="47C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p:scale>
          <a:sx n="50" d="100"/>
          <a:sy n="50" d="100"/>
        </p:scale>
        <p:origin x="1632"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idx="1"/>
          </p:nvPr>
        </p:nvSpPr>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Datumsplatzhalter 4"/>
          <p:cNvSpPr>
            <a:spLocks noGrp="1"/>
          </p:cNvSpPr>
          <p:nvPr>
            <p:ph type="dt" sz="half" idx="10"/>
          </p:nvPr>
        </p:nvSpPr>
        <p:spPr/>
        <p:txBody>
          <a:bodyPr/>
          <a:lstStyle/>
          <a:p>
            <a:fld id="{3FDFAF59-80FD-42F8-B77B-6179688B7234}" type="datetimeFigureOut">
              <a:rPr lang="de-DE" smtClean="0"/>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endParaRPr lang="de-DE"/>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endParaRPr lang="de-DE"/>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Datumsplatzhalter 6"/>
          <p:cNvSpPr>
            <a:spLocks noGrp="1"/>
          </p:cNvSpPr>
          <p:nvPr>
            <p:ph type="dt" sz="half" idx="10"/>
          </p:nvPr>
        </p:nvSpPr>
        <p:spPr/>
        <p:txBody>
          <a:bodyPr/>
          <a:lstStyle/>
          <a:p>
            <a:fld id="{3FDFAF59-80FD-42F8-B77B-6179688B7234}" type="datetimeFigureOut">
              <a:rPr lang="de-DE" smtClean="0"/>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Datumsplatzhalter 2"/>
          <p:cNvSpPr>
            <a:spLocks noGrp="1"/>
          </p:cNvSpPr>
          <p:nvPr>
            <p:ph type="dt" sz="half" idx="10"/>
          </p:nvPr>
        </p:nvSpPr>
        <p:spPr/>
        <p:txBody>
          <a:bodyPr/>
          <a:lstStyle/>
          <a:p>
            <a:fld id="{3FDFAF59-80FD-42F8-B77B-6179688B7234}" type="datetimeFigureOut">
              <a:rPr lang="de-DE" smtClean="0"/>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endParaRPr lang="de-DE"/>
          </a:p>
        </p:txBody>
      </p:sp>
      <p:sp>
        <p:nvSpPr>
          <p:cNvPr id="5" name="Datumsplatzhalter 4"/>
          <p:cNvSpPr>
            <a:spLocks noGrp="1"/>
          </p:cNvSpPr>
          <p:nvPr>
            <p:ph type="dt" sz="half" idx="10"/>
          </p:nvPr>
        </p:nvSpPr>
        <p:spPr/>
        <p:txBody>
          <a:bodyPr/>
          <a:lstStyle/>
          <a:p>
            <a:fld id="{3FDFAF59-80FD-42F8-B77B-6179688B7234}" type="datetimeFigureOut">
              <a:rPr lang="de-DE" smtClean="0"/>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endParaRPr lang="de-DE"/>
          </a:p>
        </p:txBody>
      </p:sp>
      <p:sp>
        <p:nvSpPr>
          <p:cNvPr id="5" name="Datumsplatzhalter 4"/>
          <p:cNvSpPr>
            <a:spLocks noGrp="1"/>
          </p:cNvSpPr>
          <p:nvPr>
            <p:ph type="dt" sz="half" idx="10"/>
          </p:nvPr>
        </p:nvSpPr>
        <p:spPr/>
        <p:txBody>
          <a:bodyPr/>
          <a:lstStyle/>
          <a:p>
            <a:fld id="{3FDFAF59-80FD-42F8-B77B-6179688B7234}" type="datetimeFigureOut">
              <a:rPr lang="de-DE" smtClean="0"/>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GI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4070631" y="358486"/>
            <a:ext cx="7278915" cy="1014730"/>
          </a:xfrm>
          <a:prstGeom prst="rect">
            <a:avLst/>
          </a:prstGeom>
          <a:noFill/>
        </p:spPr>
        <p:txBody>
          <a:bodyPr wrap="square" rtlCol="0">
            <a:spAutoFit/>
          </a:bodyPr>
          <a:lstStyle/>
          <a:p>
            <a:pPr algn="ctr"/>
            <a:r>
              <a:rPr lang="en-US" sz="6000" dirty="0">
                <a:solidFill>
                  <a:srgbClr val="FF5969"/>
                </a:solidFill>
                <a:latin typeface="Tw Cen MT" panose="020B0602020104020603" pitchFamily="34" charset="0"/>
              </a:rPr>
              <a:t>WELCOME</a:t>
            </a:r>
            <a:endParaRPr lang="en-US" sz="6000" dirty="0">
              <a:solidFill>
                <a:srgbClr val="FF5969"/>
              </a:solidFill>
              <a:latin typeface="Tw Cen MT" panose="020B0602020104020603" pitchFamily="34" charset="0"/>
            </a:endParaRPr>
          </a:p>
        </p:txBody>
      </p:sp>
      <p:grpSp>
        <p:nvGrpSpPr>
          <p:cNvPr id="51" name="Group 50"/>
          <p:cNvGrpSpPr/>
          <p:nvPr/>
        </p:nvGrpSpPr>
        <p:grpSpPr>
          <a:xfrm>
            <a:off x="5535307" y="5139461"/>
            <a:ext cx="4140553" cy="451824"/>
            <a:chOff x="4679586" y="878988"/>
            <a:chExt cx="1745757" cy="190500"/>
          </a:xfrm>
        </p:grpSpPr>
        <p:sp>
          <p:nvSpPr>
            <p:cNvPr id="52"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4400550" y="1373505"/>
            <a:ext cx="6490970" cy="135318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ANTON, THE AI RECRUITER</a:t>
            </a:r>
            <a:endParaRPr lang="en-US" sz="4100" dirty="0">
              <a:solidFill>
                <a:srgbClr val="52CBBE"/>
              </a:solidFill>
              <a:latin typeface="Tw Cen MT" panose="020B0602020104020603" pitchFamily="34" charset="0"/>
            </a:endParaRPr>
          </a:p>
        </p:txBody>
      </p:sp>
      <p:sp>
        <p:nvSpPr>
          <p:cNvPr id="58" name="TextBox 57"/>
          <p:cNvSpPr txBox="1"/>
          <p:nvPr/>
        </p:nvSpPr>
        <p:spPr>
          <a:xfrm>
            <a:off x="4070350" y="5793105"/>
            <a:ext cx="7279005" cy="52197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DESIGNED BY FRICKBRAINS</a:t>
            </a:r>
            <a:endParaRPr lang="en-US" sz="2800" dirty="0">
              <a:solidFill>
                <a:srgbClr val="5D7373"/>
              </a:solidFill>
              <a:latin typeface="Tw Cen MT" panose="020B0602020104020603" pitchFamily="34" charset="0"/>
            </a:endParaRPr>
          </a:p>
        </p:txBody>
      </p:sp>
      <p:grpSp>
        <p:nvGrpSpPr>
          <p:cNvPr id="19" name="Group 18"/>
          <p:cNvGrpSpPr/>
          <p:nvPr/>
        </p:nvGrpSpPr>
        <p:grpSpPr>
          <a:xfrm>
            <a:off x="-9302800" y="0"/>
            <a:ext cx="12482920" cy="6858000"/>
            <a:chOff x="-290920" y="0"/>
            <a:chExt cx="12482920" cy="6858000"/>
          </a:xfrm>
        </p:grpSpPr>
        <p:sp>
          <p:nvSpPr>
            <p:cNvPr id="20" name="Rectangle 19"/>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872792" y="3194734"/>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23" name="Picture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p:cNvGrpSpPr/>
          <p:nvPr/>
        </p:nvGrpSpPr>
        <p:grpSpPr>
          <a:xfrm>
            <a:off x="-8798784" y="0"/>
            <a:ext cx="11447501" cy="6858000"/>
            <a:chOff x="213096" y="0"/>
            <a:chExt cx="11447501" cy="6858000"/>
          </a:xfrm>
        </p:grpSpPr>
        <p:sp>
          <p:nvSpPr>
            <p:cNvPr id="25" name="Rectangle 24"/>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rot="16200000">
              <a:off x="10341391" y="3105834"/>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working</a:t>
              </a:r>
              <a:endParaRPr lang="en-US" sz="3200" b="1" dirty="0">
                <a:solidFill>
                  <a:srgbClr val="F0EEF0"/>
                </a:solidFill>
                <a:latin typeface="Tw Cen MT" panose="020B0602020104020603" pitchFamily="34" charset="0"/>
              </a:endParaRPr>
            </a:p>
          </p:txBody>
        </p:sp>
        <p:pic>
          <p:nvPicPr>
            <p:cNvPr id="28" name="Picture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p:cNvGrpSpPr/>
          <p:nvPr/>
        </p:nvGrpSpPr>
        <p:grpSpPr>
          <a:xfrm>
            <a:off x="-7847639" y="0"/>
            <a:ext cx="9961092" cy="6858000"/>
            <a:chOff x="491575" y="0"/>
            <a:chExt cx="9961092" cy="6858000"/>
          </a:xfrm>
        </p:grpSpPr>
        <p:sp>
          <p:nvSpPr>
            <p:cNvPr id="30" name="Rectangle 29"/>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rot="16200000">
              <a:off x="9117129" y="3189611"/>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services</a:t>
              </a:r>
              <a:endParaRPr lang="en-US" sz="3200" b="1" dirty="0">
                <a:solidFill>
                  <a:srgbClr val="F0EEF0"/>
                </a:solidFill>
                <a:latin typeface="Tw Cen MT" panose="020B0602020104020603" pitchFamily="34" charset="0"/>
              </a:endParaRPr>
            </a:p>
          </p:txBody>
        </p:sp>
        <p:pic>
          <p:nvPicPr>
            <p:cNvPr id="33" name="Picture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p:cNvGrpSpPr/>
          <p:nvPr/>
        </p:nvGrpSpPr>
        <p:grpSpPr>
          <a:xfrm>
            <a:off x="-7985197" y="0"/>
            <a:ext cx="9574094" cy="6858000"/>
            <a:chOff x="491575" y="0"/>
            <a:chExt cx="9574094" cy="6858000"/>
          </a:xfrm>
        </p:grpSpPr>
        <p:sp>
          <p:nvSpPr>
            <p:cNvPr id="35" name="Rectangle 34"/>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rot="16200000">
              <a:off x="8746453" y="3189610"/>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impact</a:t>
              </a:r>
              <a:endParaRPr lang="en-US" sz="3600" b="1" dirty="0">
                <a:solidFill>
                  <a:srgbClr val="F0EEF0"/>
                </a:solidFill>
                <a:latin typeface="Tw Cen MT" panose="020B0602020104020603" pitchFamily="34" charset="0"/>
              </a:endParaRPr>
            </a:p>
          </p:txBody>
        </p:sp>
        <p:pic>
          <p:nvPicPr>
            <p:cNvPr id="38" name="Picture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638543" y="-1"/>
            <a:ext cx="8692331" cy="6858000"/>
            <a:chOff x="718505" y="-1"/>
            <a:chExt cx="8692331" cy="6858000"/>
          </a:xfrm>
        </p:grpSpPr>
        <p:sp>
          <p:nvSpPr>
            <p:cNvPr id="41" name="Rectangle 40"/>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rot="16200000">
              <a:off x="8091629" y="3189609"/>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scope</a:t>
              </a:r>
              <a:endParaRPr lang="en-US" sz="3600" b="1" dirty="0">
                <a:solidFill>
                  <a:srgbClr val="F0EEF0"/>
                </a:solidFill>
                <a:latin typeface="Tw Cen MT" panose="020B0602020104020603" pitchFamily="34" charset="0"/>
              </a:endParaRPr>
            </a:p>
          </p:txBody>
        </p:sp>
        <p:pic>
          <p:nvPicPr>
            <p:cNvPr id="44" name="Picture 4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p:cNvGrpSpPr/>
          <p:nvPr/>
        </p:nvGrpSpPr>
        <p:grpSpPr>
          <a:xfrm>
            <a:off x="-9395082" y="-1"/>
            <a:ext cx="9927504" cy="6858000"/>
            <a:chOff x="-9337032" y="-1"/>
            <a:chExt cx="9927504" cy="6858000"/>
          </a:xfrm>
        </p:grpSpPr>
        <p:sp>
          <p:nvSpPr>
            <p:cNvPr id="46" name="Rectangle 45"/>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rot="16200000">
              <a:off x="-738260" y="3189608"/>
              <a:ext cx="1992086" cy="52197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49" name="Picture 4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4" name="Picture 3" descr="giphy"/>
          <p:cNvPicPr>
            <a:picLocks noChangeAspect="1"/>
          </p:cNvPicPr>
          <p:nvPr/>
        </p:nvPicPr>
        <p:blipFill>
          <a:blip r:embed="rId2"/>
          <a:stretch>
            <a:fillRect/>
          </a:stretch>
        </p:blipFill>
        <p:spPr>
          <a:xfrm>
            <a:off x="6122035" y="2726690"/>
            <a:ext cx="3048000" cy="2286000"/>
          </a:xfrm>
          <a:prstGeom prst="rect">
            <a:avLst/>
          </a:prstGeom>
        </p:spPr>
      </p:pic>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643890" y="20955"/>
            <a:ext cx="1279779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534"/>
              <a:ext cx="1992086" cy="629287"/>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7782149" y="-635"/>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working</a:t>
              </a:r>
              <a:endParaRPr lang="en-US" sz="32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6832909" y="-3810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services</a:t>
              </a:r>
              <a:endParaRPr lang="en-US" sz="32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6968562" y="-37465"/>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2" y="3189607"/>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impact</a:t>
              </a:r>
              <a:endParaRPr lang="en-US"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6630798" y="-37466"/>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9"/>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scope</a:t>
              </a: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8401942" y="109854"/>
            <a:ext cx="9930044" cy="6858000"/>
            <a:chOff x="-9337032" y="-1"/>
            <a:chExt cx="993004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5388" y="21545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8"/>
              <a:ext cx="1992086" cy="52197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 Box 1"/>
          <p:cNvSpPr txBox="1"/>
          <p:nvPr/>
        </p:nvSpPr>
        <p:spPr>
          <a:xfrm>
            <a:off x="3552825" y="579755"/>
            <a:ext cx="8008620" cy="645160"/>
          </a:xfrm>
          <a:prstGeom prst="rect">
            <a:avLst/>
          </a:prstGeom>
          <a:noFill/>
        </p:spPr>
        <p:txBody>
          <a:bodyPr wrap="square" rtlCol="0">
            <a:spAutoFit/>
          </a:bodyPr>
          <a:p>
            <a:r>
              <a:rPr lang="en-US" sz="3600">
                <a:solidFill>
                  <a:srgbClr val="FF0000"/>
                </a:solidFill>
                <a:latin typeface="Segoe Script" panose="030B0504020000000003" charset="0"/>
                <a:cs typeface="Segoe Script" panose="030B0504020000000003" charset="0"/>
              </a:rPr>
              <a:t>     INTRODUCTION</a:t>
            </a:r>
            <a:endParaRPr lang="en-US" sz="3600"/>
          </a:p>
        </p:txBody>
      </p:sp>
      <p:sp>
        <p:nvSpPr>
          <p:cNvPr id="3" name="Text Box 2"/>
          <p:cNvSpPr txBox="1"/>
          <p:nvPr/>
        </p:nvSpPr>
        <p:spPr>
          <a:xfrm>
            <a:off x="4155440" y="1716405"/>
            <a:ext cx="7599045" cy="4707890"/>
          </a:xfrm>
          <a:prstGeom prst="rect">
            <a:avLst/>
          </a:prstGeom>
          <a:noFill/>
        </p:spPr>
        <p:txBody>
          <a:bodyPr wrap="square" rtlCol="0">
            <a:spAutoFit/>
          </a:bodyPr>
          <a:p>
            <a:pPr marL="285750" indent="-285750">
              <a:buFont typeface="Arial" panose="020B0604020202020204" pitchFamily="34" charset="0"/>
              <a:buChar char="•"/>
            </a:pPr>
            <a:r>
              <a:rPr lang="en-US" sz="2400">
                <a:solidFill>
                  <a:srgbClr val="5F7DE6"/>
                </a:solidFill>
                <a:latin typeface="Tw Cen MT" panose="020B0602020104020603" pitchFamily="34" charset="0"/>
                <a:cs typeface="Tw Cen MT" panose="020B0602020104020603" pitchFamily="34" charset="0"/>
              </a:rPr>
              <a:t>Anton is an application based on artificial intelligence that improves the process of recruiting company personnel.</a:t>
            </a:r>
            <a:endParaRPr lang="en-US" sz="2400">
              <a:solidFill>
                <a:srgbClr val="5F7DE6"/>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400">
              <a:solidFill>
                <a:srgbClr val="5F7DE6"/>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400">
                <a:solidFill>
                  <a:srgbClr val="5F7DE6"/>
                </a:solidFill>
                <a:latin typeface="Tw Cen MT" panose="020B0602020104020603" pitchFamily="34" charset="0"/>
                <a:cs typeface="Tw Cen MT" panose="020B0602020104020603" pitchFamily="34" charset="0"/>
              </a:rPr>
              <a:t>It incorporates applications, like machine learning and  node red primarily for its development.</a:t>
            </a:r>
            <a:endParaRPr lang="en-US" sz="2400">
              <a:solidFill>
                <a:srgbClr val="5F7DE6"/>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400">
              <a:solidFill>
                <a:srgbClr val="5F7DE6"/>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400">
                <a:solidFill>
                  <a:srgbClr val="5F7DE6"/>
                </a:solidFill>
                <a:latin typeface="Tw Cen MT" panose="020B0602020104020603" pitchFamily="34" charset="0"/>
                <a:cs typeface="Tw Cen MT" panose="020B0602020104020603" pitchFamily="34" charset="0"/>
              </a:rPr>
              <a:t>It learns from the data it gathers from past experiences, thereby enabling the delivery of the personnel he deems suitable.</a:t>
            </a:r>
            <a:endParaRPr lang="en-US">
              <a:latin typeface="Tw Cen MT" panose="020B0602020104020603" pitchFamily="34" charset="0"/>
              <a:cs typeface="Tw Cen MT" panose="020B0602020104020603" pitchFamily="34" charset="0"/>
            </a:endParaRPr>
          </a:p>
          <a:p>
            <a:endParaRPr lang="en-US">
              <a:latin typeface="Tw Cen MT" panose="020B0602020104020603" pitchFamily="34" charset="0"/>
              <a:cs typeface="Tw Cen MT" panose="020B0602020104020603" pitchFamily="34" charset="0"/>
            </a:endParaRPr>
          </a:p>
          <a:p>
            <a:endParaRPr lang="en-US"/>
          </a:p>
        </p:txBody>
      </p:sp>
    </p:spTree>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194734"/>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56126" cy="6858000"/>
            <a:chOff x="213096" y="0"/>
            <a:chExt cx="11456126"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81396" y="3256964"/>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working</a:t>
              </a:r>
              <a:endParaRPr lang="en-US" sz="32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services</a:t>
              </a:r>
              <a:endParaRPr lang="en-US" sz="32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impact</a:t>
              </a:r>
              <a:endParaRPr lang="en-US"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189609"/>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scope</a:t>
              </a:r>
              <a:endParaRPr lang="en-US" sz="36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395082" y="-1"/>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189608"/>
              <a:ext cx="1992086" cy="52197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859" y="477659"/>
            <a:ext cx="894354" cy="8943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962" y="2717391"/>
            <a:ext cx="897858" cy="897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89" y="5227459"/>
            <a:ext cx="907482" cy="907480"/>
          </a:xfrm>
          <a:prstGeom prst="rect">
            <a:avLst/>
          </a:prstGeom>
        </p:spPr>
      </p:pic>
      <p:sp>
        <p:nvSpPr>
          <p:cNvPr id="2" name="Text Box 1"/>
          <p:cNvSpPr txBox="1"/>
          <p:nvPr/>
        </p:nvSpPr>
        <p:spPr>
          <a:xfrm>
            <a:off x="3557270" y="829945"/>
            <a:ext cx="6995795" cy="4799965"/>
          </a:xfrm>
          <a:prstGeom prst="rect">
            <a:avLst/>
          </a:prstGeom>
          <a:noFill/>
        </p:spPr>
        <p:txBody>
          <a:bodyPr wrap="square" rtlCol="0">
            <a:spAutoFit/>
          </a:bodyPr>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First, we present the main page. Here, anyone can signup and if you have an account already, then login.</a:t>
            </a: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 Next, we would be directed to the home page where available to a user, are two options: </a:t>
            </a: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 want to hire</a:t>
            </a: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•want to apply</a:t>
            </a: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A company that wishes to recruit personnel will choose the former option where it is required to list the skills it requires the employee to have and the profiles of the best suited applicants are provided. </a:t>
            </a: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The latter option is to be chosen by a person who wishes to have a job. The person is required to answer questions related to their job and to submit their resumes.</a:t>
            </a: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 </a:t>
            </a:r>
            <a:endParaRPr lang="en-US">
              <a:solidFill>
                <a:srgbClr val="00A0A8"/>
              </a:solidFill>
              <a:latin typeface="Tw Cen MT" panose="020B0602020104020603" pitchFamily="34" charset="0"/>
              <a:cs typeface="Tw Cen MT" panose="020B0602020104020603" pitchFamily="34" charset="0"/>
            </a:endParaRPr>
          </a:p>
          <a:p>
            <a:pPr indent="0">
              <a:buFont typeface="Arial" panose="020B0604020202020204" pitchFamily="34" charset="0"/>
              <a:buNone/>
            </a:pPr>
            <a:r>
              <a:rPr lang="en-US">
                <a:solidFill>
                  <a:srgbClr val="00A0A8"/>
                </a:solidFill>
                <a:latin typeface="Tw Cen MT" panose="020B0602020104020603" pitchFamily="34" charset="0"/>
                <a:cs typeface="Tw Cen MT" panose="020B0602020104020603" pitchFamily="34" charset="0"/>
              </a:rPr>
              <a:t>Anton runs pre written algorithms to analyse the submitted resumes</a:t>
            </a:r>
            <a:endParaRPr lang="en-US">
              <a:solidFill>
                <a:srgbClr val="00A0A8"/>
              </a:solidFill>
              <a:latin typeface="Tw Cen MT" panose="020B0602020104020603" pitchFamily="34" charset="0"/>
              <a:cs typeface="Tw Cen MT" panose="020B0602020104020603" pitchFamily="34" charset="0"/>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working</a:t>
              </a:r>
              <a:endParaRPr lang="en-US" sz="32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impact</a:t>
              </a:r>
              <a:endParaRPr lang="en-US"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9"/>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scope</a:t>
              </a: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8"/>
              <a:ext cx="1992086" cy="52197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638922" y="3517706"/>
            <a:ext cx="211094" cy="211094"/>
            <a:chOff x="1677812" y="4248152"/>
            <a:chExt cx="211094" cy="211094"/>
          </a:xfrm>
        </p:grpSpPr>
        <p:sp>
          <p:nvSpPr>
            <p:cNvPr id="98" name="Oval 97"/>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816929" y="3517706"/>
            <a:ext cx="211094" cy="211094"/>
            <a:chOff x="3855819" y="4248152"/>
            <a:chExt cx="211094" cy="211094"/>
          </a:xfrm>
        </p:grpSpPr>
        <p:sp>
          <p:nvSpPr>
            <p:cNvPr id="102" name="Oval 101"/>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8083585" y="3517706"/>
            <a:ext cx="211094" cy="211094"/>
            <a:chOff x="5973250" y="4248152"/>
            <a:chExt cx="211094" cy="211094"/>
          </a:xfrm>
        </p:grpSpPr>
        <p:sp>
          <p:nvSpPr>
            <p:cNvPr id="105" name="Oval 104"/>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TextBox 113"/>
          <p:cNvSpPr txBox="1"/>
          <p:nvPr/>
        </p:nvSpPr>
        <p:spPr>
          <a:xfrm>
            <a:off x="4783446" y="3709155"/>
            <a:ext cx="2289049" cy="1506855"/>
          </a:xfrm>
          <a:prstGeom prst="rect">
            <a:avLst/>
          </a:prstGeom>
          <a:noFill/>
        </p:spPr>
        <p:txBody>
          <a:bodyPr wrap="square" rtlCol="0">
            <a:spAutoFit/>
          </a:bodyPr>
          <a:lstStyle/>
          <a:p>
            <a:pPr algn="ctr"/>
            <a:r>
              <a:rPr lang="en-US" sz="2800" b="1" dirty="0">
                <a:solidFill>
                  <a:srgbClr val="00A0A8"/>
                </a:solidFill>
                <a:latin typeface="Tw Cen MT" panose="020B0602020104020603" pitchFamily="34" charset="0"/>
              </a:rPr>
              <a:t>Node-Red</a:t>
            </a:r>
            <a:endParaRPr lang="en-US" sz="2800" b="1" dirty="0">
              <a:solidFill>
                <a:srgbClr val="52CBBE"/>
              </a:solidFill>
              <a:latin typeface="Tw Cen MT" panose="020B0602020104020603" pitchFamily="34" charset="0"/>
            </a:endParaRPr>
          </a:p>
          <a:p>
            <a:pPr algn="ctr"/>
            <a:endParaRPr lang="en-US" sz="1600" b="1" dirty="0">
              <a:solidFill>
                <a:srgbClr val="52CBBE"/>
              </a:solidFill>
              <a:latin typeface="Tw Cen MT" panose="020B0602020104020603" pitchFamily="34" charset="0"/>
            </a:endParaRPr>
          </a:p>
          <a:p>
            <a:pPr algn="ctr"/>
            <a:r>
              <a:rPr lang="en-US" sz="1600" b="1" dirty="0">
                <a:solidFill>
                  <a:srgbClr val="52CBBE"/>
                </a:solidFill>
                <a:latin typeface="Tw Cen MT" panose="020B0602020104020603" pitchFamily="34" charset="0"/>
              </a:rPr>
              <a:t>node-red:for the front-end and the back-end.</a:t>
            </a:r>
            <a:endParaRPr lang="en-US" sz="1600" b="1" dirty="0">
              <a:solidFill>
                <a:srgbClr val="52CBBE"/>
              </a:solidFill>
              <a:latin typeface="Tw Cen MT" panose="020B0602020104020603" pitchFamily="34" charset="0"/>
            </a:endParaRPr>
          </a:p>
        </p:txBody>
      </p:sp>
      <p:sp>
        <p:nvSpPr>
          <p:cNvPr id="118" name="TextBox 117"/>
          <p:cNvSpPr txBox="1"/>
          <p:nvPr/>
        </p:nvSpPr>
        <p:spPr>
          <a:xfrm>
            <a:off x="7146290" y="3709035"/>
            <a:ext cx="2682875" cy="2676525"/>
          </a:xfrm>
          <a:prstGeom prst="rect">
            <a:avLst/>
          </a:prstGeom>
          <a:noFill/>
        </p:spPr>
        <p:txBody>
          <a:bodyPr wrap="square" rtlCol="0">
            <a:spAutoFit/>
          </a:bodyPr>
          <a:lstStyle/>
          <a:p>
            <a:pPr algn="ctr"/>
            <a:r>
              <a:rPr lang="en-US" sz="2800" b="1" dirty="0">
                <a:solidFill>
                  <a:srgbClr val="FEC630"/>
                </a:solidFill>
                <a:latin typeface="Tw Cen MT" panose="020B0602020104020603" pitchFamily="34" charset="0"/>
              </a:rPr>
              <a:t> </a:t>
            </a:r>
            <a:r>
              <a:rPr lang="en-US" sz="2800" b="1" dirty="0">
                <a:solidFill>
                  <a:srgbClr val="FFC000"/>
                </a:solidFill>
                <a:latin typeface="Tw Cen MT" panose="020B0602020104020603" pitchFamily="34" charset="0"/>
              </a:rPr>
              <a:t>Local Host</a:t>
            </a:r>
            <a:endParaRPr lang="en-US" sz="2800" b="1" dirty="0">
              <a:solidFill>
                <a:srgbClr val="FEC630"/>
              </a:solidFill>
              <a:latin typeface="Tw Cen MT" panose="020B0602020104020603" pitchFamily="34" charset="0"/>
            </a:endParaRPr>
          </a:p>
          <a:p>
            <a:pPr algn="ctr"/>
            <a:endParaRPr lang="en-US" sz="1400" b="1" dirty="0">
              <a:solidFill>
                <a:srgbClr val="92D050"/>
              </a:solidFill>
              <a:latin typeface="Tw Cen MT" panose="020B0602020104020603" pitchFamily="34" charset="0"/>
            </a:endParaRPr>
          </a:p>
          <a:p>
            <a:pPr algn="ctr"/>
            <a:r>
              <a:rPr lang="en-US" sz="1400" b="1" dirty="0">
                <a:solidFill>
                  <a:srgbClr val="92D050"/>
                </a:solidFill>
                <a:latin typeface="Tw Cen MT" panose="020B0602020104020603" pitchFamily="34" charset="0"/>
              </a:rPr>
              <a:t>database : sqlite:for login and signup information , localstorage:for storing the resume and the machine learning model.</a:t>
            </a:r>
            <a:endParaRPr lang="en-US" sz="1400" b="1" dirty="0">
              <a:solidFill>
                <a:srgbClr val="92D050"/>
              </a:solidFill>
              <a:latin typeface="Tw Cen MT" panose="020B0602020104020603" pitchFamily="34" charset="0"/>
            </a:endParaRPr>
          </a:p>
          <a:p>
            <a:pPr algn="ctr"/>
            <a:endParaRPr lang="en-US" sz="1400" b="1" dirty="0">
              <a:solidFill>
                <a:srgbClr val="92D050"/>
              </a:solidFill>
              <a:latin typeface="Tw Cen MT" panose="020B0602020104020603" pitchFamily="34" charset="0"/>
            </a:endParaRPr>
          </a:p>
          <a:p>
            <a:pPr algn="ctr"/>
            <a:r>
              <a:rPr lang="en-US" sz="1400" b="1" dirty="0">
                <a:solidFill>
                  <a:srgbClr val="92D050"/>
                </a:solidFill>
                <a:latin typeface="Tw Cen MT" panose="020B0602020104020603" pitchFamily="34" charset="0"/>
              </a:rPr>
              <a:t>Anaconda Prompt : for runing the local web services.</a:t>
            </a:r>
            <a:endParaRPr lang="en-US" sz="1400" b="1" dirty="0">
              <a:solidFill>
                <a:srgbClr val="92D050"/>
              </a:solidFill>
              <a:latin typeface="Tw Cen MT" panose="020B0602020104020603" pitchFamily="34" charset="0"/>
            </a:endParaRPr>
          </a:p>
        </p:txBody>
      </p:sp>
      <p:grpSp>
        <p:nvGrpSpPr>
          <p:cNvPr id="2" name="Group 1"/>
          <p:cNvGrpSpPr/>
          <p:nvPr/>
        </p:nvGrpSpPr>
        <p:grpSpPr>
          <a:xfrm>
            <a:off x="3101220" y="1755914"/>
            <a:ext cx="1275682" cy="1275682"/>
            <a:chOff x="3063120" y="1755914"/>
            <a:chExt cx="1275682" cy="1275682"/>
          </a:xfrm>
        </p:grpSpPr>
        <p:sp>
          <p:nvSpPr>
            <p:cNvPr id="120" name="Teardrop 119"/>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p:cNvGrpSpPr/>
          <p:nvPr/>
        </p:nvGrpSpPr>
        <p:grpSpPr>
          <a:xfrm>
            <a:off x="5280540" y="1755914"/>
            <a:ext cx="1275682" cy="1275682"/>
            <a:chOff x="5242440" y="1755914"/>
            <a:chExt cx="1275682" cy="1275682"/>
          </a:xfrm>
        </p:grpSpPr>
        <p:sp>
          <p:nvSpPr>
            <p:cNvPr id="124" name="Teardrop 123"/>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p:cNvGrpSpPr/>
          <p:nvPr/>
        </p:nvGrpSpPr>
        <p:grpSpPr>
          <a:xfrm>
            <a:off x="7549396" y="1742579"/>
            <a:ext cx="1275682" cy="1275682"/>
            <a:chOff x="7353181" y="1755914"/>
            <a:chExt cx="1275682" cy="1275682"/>
          </a:xfrm>
        </p:grpSpPr>
        <p:sp>
          <p:nvSpPr>
            <p:cNvPr id="128" name="Teardrop 127"/>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
        <p:nvSpPr>
          <p:cNvPr id="6" name="Text Box 5"/>
          <p:cNvSpPr txBox="1"/>
          <p:nvPr/>
        </p:nvSpPr>
        <p:spPr>
          <a:xfrm>
            <a:off x="2309495" y="3778250"/>
            <a:ext cx="2180590" cy="2030095"/>
          </a:xfrm>
          <a:prstGeom prst="rect">
            <a:avLst/>
          </a:prstGeom>
          <a:noFill/>
        </p:spPr>
        <p:txBody>
          <a:bodyPr wrap="square" rtlCol="0">
            <a:spAutoFit/>
          </a:bodyPr>
          <a:p>
            <a:pPr indent="0">
              <a:buFont typeface="Arial" panose="020B0604020202020204" pitchFamily="34" charset="0"/>
              <a:buNone/>
            </a:pPr>
            <a:r>
              <a:rPr lang="en-US" sz="2800" b="1">
                <a:solidFill>
                  <a:srgbClr val="FF5969"/>
                </a:solidFill>
                <a:latin typeface="Tw Cen MT" panose="020B0602020104020603" pitchFamily="34" charset="0"/>
                <a:cs typeface="Tw Cen MT" panose="020B0602020104020603" pitchFamily="34" charset="0"/>
              </a:rPr>
              <a:t>IBM Cloud</a:t>
            </a:r>
            <a:br>
              <a:rPr lang="en-US" sz="2800" b="1">
                <a:solidFill>
                  <a:srgbClr val="FF5969"/>
                </a:solidFill>
                <a:latin typeface="Tw Cen MT" panose="020B0602020104020603" pitchFamily="34" charset="0"/>
                <a:cs typeface="Tw Cen MT" panose="020B0602020104020603" pitchFamily="34" charset="0"/>
              </a:rPr>
            </a:br>
            <a:r>
              <a:rPr lang="en-US" sz="2800" b="1">
                <a:solidFill>
                  <a:schemeClr val="accent2">
                    <a:lumMod val="75000"/>
                  </a:schemeClr>
                </a:solidFill>
                <a:latin typeface="Tw Cen MT" panose="020B0602020104020603" pitchFamily="34" charset="0"/>
                <a:cs typeface="Tw Cen MT" panose="020B0602020104020603" pitchFamily="34" charset="0"/>
              </a:rPr>
              <a:t> </a:t>
            </a:r>
            <a:r>
              <a:rPr lang="en-US" sz="1400" b="1">
                <a:solidFill>
                  <a:schemeClr val="accent2">
                    <a:lumMod val="75000"/>
                  </a:schemeClr>
                </a:solidFill>
                <a:latin typeface="Tw Cen MT" panose="020B0602020104020603" pitchFamily="34" charset="0"/>
                <a:cs typeface="Tw Cen MT" panose="020B0602020104020603" pitchFamily="34" charset="0"/>
              </a:rPr>
              <a:t>watson-assistance: for chatbot.</a:t>
            </a:r>
            <a:endParaRPr lang="en-US" sz="1400" b="1">
              <a:solidFill>
                <a:schemeClr val="accent2">
                  <a:lumMod val="75000"/>
                </a:schemeClr>
              </a:solidFill>
              <a:latin typeface="Tw Cen MT" panose="020B0602020104020603" pitchFamily="34" charset="0"/>
              <a:cs typeface="Tw Cen MT" panose="020B0602020104020603" pitchFamily="34" charset="0"/>
            </a:endParaRPr>
          </a:p>
          <a:p>
            <a:endParaRPr lang="en-US" sz="1400" b="1">
              <a:solidFill>
                <a:schemeClr val="accent2">
                  <a:lumMod val="75000"/>
                </a:schemeClr>
              </a:solidFill>
              <a:latin typeface="Tw Cen MT" panose="020B0602020104020603" pitchFamily="34" charset="0"/>
              <a:cs typeface="Tw Cen MT" panose="020B0602020104020603" pitchFamily="34" charset="0"/>
            </a:endParaRPr>
          </a:p>
          <a:p>
            <a:r>
              <a:rPr lang="en-US" sz="1400" b="1">
                <a:solidFill>
                  <a:schemeClr val="accent2">
                    <a:lumMod val="75000"/>
                  </a:schemeClr>
                </a:solidFill>
                <a:latin typeface="Tw Cen MT" panose="020B0602020104020603" pitchFamily="34" charset="0"/>
                <a:cs typeface="Tw Cen MT" panose="020B0602020104020603" pitchFamily="34" charset="0"/>
              </a:rPr>
              <a:t>watson-studios: for the training and testing of model.</a:t>
            </a:r>
            <a:endParaRPr lang="en-US" sz="1400" b="1">
              <a:solidFill>
                <a:schemeClr val="accent2">
                  <a:lumMod val="75000"/>
                </a:schemeClr>
              </a:solidFill>
              <a:latin typeface="Tw Cen MT" panose="020B0602020104020603" pitchFamily="34" charset="0"/>
              <a:cs typeface="Tw Cen MT" panose="020B0602020104020603" pitchFamily="34" charset="0"/>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50" fill="hold"/>
                                        <p:tgtEl>
                                          <p:spTgt spid="2"/>
                                        </p:tgtEl>
                                        <p:attrNameLst>
                                          <p:attrName>ppt_w</p:attrName>
                                        </p:attrNameLst>
                                      </p:cBhvr>
                                      <p:tavLst>
                                        <p:tav tm="0">
                                          <p:val>
                                            <p:fltVal val="0"/>
                                          </p:val>
                                        </p:tav>
                                        <p:tav tm="100000">
                                          <p:val>
                                            <p:strVal val="#ppt_w"/>
                                          </p:val>
                                        </p:tav>
                                      </p:tavLst>
                                    </p:anim>
                                    <p:anim calcmode="lin" valueType="num">
                                      <p:cBhvr>
                                        <p:cTn id="14" dur="250" fill="hold"/>
                                        <p:tgtEl>
                                          <p:spTgt spid="2"/>
                                        </p:tgtEl>
                                        <p:attrNameLst>
                                          <p:attrName>ppt_h</p:attrName>
                                        </p:attrNameLst>
                                      </p:cBhvr>
                                      <p:tavLst>
                                        <p:tav tm="0">
                                          <p:val>
                                            <p:fltVal val="0"/>
                                          </p:val>
                                        </p:tav>
                                        <p:tav tm="100000">
                                          <p:val>
                                            <p:strVal val="#ppt_h"/>
                                          </p:val>
                                        </p:tav>
                                      </p:tavLst>
                                    </p:anim>
                                    <p:animEffect transition="in" filter="fade">
                                      <p:cBhvr>
                                        <p:cTn id="15" dur="250"/>
                                        <p:tgtEl>
                                          <p:spTgt spid="2"/>
                                        </p:tgtEl>
                                      </p:cBhvr>
                                    </p:animEffect>
                                  </p:childTnLst>
                                </p:cTn>
                              </p:par>
                            </p:childTnLst>
                          </p:cTn>
                        </p:par>
                        <p:par>
                          <p:cTn id="16" fill="hold">
                            <p:stCondLst>
                              <p:cond delay="1000"/>
                            </p:stCondLst>
                            <p:childTnLst>
                              <p:par>
                                <p:cTn id="17" presetID="22" presetClass="entr" presetSubtype="8" fill="hold" nodeType="afterEffect">
                                  <p:stCondLst>
                                    <p:cond delay="250"/>
                                  </p:stCondLst>
                                  <p:childTnLst>
                                    <p:set>
                                      <p:cBhvr>
                                        <p:cTn id="18" dur="1" fill="hold">
                                          <p:stCondLst>
                                            <p:cond delay="0"/>
                                          </p:stCondLst>
                                        </p:cTn>
                                        <p:tgtEl>
                                          <p:spTgt spid="96"/>
                                        </p:tgtEl>
                                        <p:attrNameLst>
                                          <p:attrName>style.visibility</p:attrName>
                                        </p:attrNameLst>
                                      </p:cBhvr>
                                      <p:to>
                                        <p:strVal val="visible"/>
                                      </p:to>
                                    </p:set>
                                    <p:animEffect transition="in" filter="wipe(left)">
                                      <p:cBhvr>
                                        <p:cTn id="19" dur="500"/>
                                        <p:tgtEl>
                                          <p:spTgt spid="96"/>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250" fill="hold"/>
                                        <p:tgtEl>
                                          <p:spTgt spid="101"/>
                                        </p:tgtEl>
                                        <p:attrNameLst>
                                          <p:attrName>ppt_w</p:attrName>
                                        </p:attrNameLst>
                                      </p:cBhvr>
                                      <p:tavLst>
                                        <p:tav tm="0">
                                          <p:val>
                                            <p:fltVal val="0"/>
                                          </p:val>
                                        </p:tav>
                                        <p:tav tm="100000">
                                          <p:val>
                                            <p:strVal val="#ppt_w"/>
                                          </p:val>
                                        </p:tav>
                                      </p:tavLst>
                                    </p:anim>
                                    <p:anim calcmode="lin" valueType="num">
                                      <p:cBhvr>
                                        <p:cTn id="24" dur="250" fill="hold"/>
                                        <p:tgtEl>
                                          <p:spTgt spid="101"/>
                                        </p:tgtEl>
                                        <p:attrNameLst>
                                          <p:attrName>ppt_h</p:attrName>
                                        </p:attrNameLst>
                                      </p:cBhvr>
                                      <p:tavLst>
                                        <p:tav tm="0">
                                          <p:val>
                                            <p:fltVal val="0"/>
                                          </p:val>
                                        </p:tav>
                                        <p:tav tm="100000">
                                          <p:val>
                                            <p:strVal val="#ppt_h"/>
                                          </p:val>
                                        </p:tav>
                                      </p:tavLst>
                                    </p:anim>
                                    <p:animEffect transition="in" filter="fade">
                                      <p:cBhvr>
                                        <p:cTn id="25" dur="250"/>
                                        <p:tgtEl>
                                          <p:spTgt spid="101"/>
                                        </p:tgtEl>
                                      </p:cBhvr>
                                    </p:animEffect>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250" fill="hold"/>
                                        <p:tgtEl>
                                          <p:spTgt spid="3"/>
                                        </p:tgtEl>
                                        <p:attrNameLst>
                                          <p:attrName>ppt_w</p:attrName>
                                        </p:attrNameLst>
                                      </p:cBhvr>
                                      <p:tavLst>
                                        <p:tav tm="0">
                                          <p:val>
                                            <p:fltVal val="0"/>
                                          </p:val>
                                        </p:tav>
                                        <p:tav tm="100000">
                                          <p:val>
                                            <p:strVal val="#ppt_w"/>
                                          </p:val>
                                        </p:tav>
                                      </p:tavLst>
                                    </p:anim>
                                    <p:anim calcmode="lin" valueType="num">
                                      <p:cBhvr>
                                        <p:cTn id="30" dur="250" fill="hold"/>
                                        <p:tgtEl>
                                          <p:spTgt spid="3"/>
                                        </p:tgtEl>
                                        <p:attrNameLst>
                                          <p:attrName>ppt_h</p:attrName>
                                        </p:attrNameLst>
                                      </p:cBhvr>
                                      <p:tavLst>
                                        <p:tav tm="0">
                                          <p:val>
                                            <p:fltVal val="0"/>
                                          </p:val>
                                        </p:tav>
                                        <p:tav tm="100000">
                                          <p:val>
                                            <p:strVal val="#ppt_h"/>
                                          </p:val>
                                        </p:tav>
                                      </p:tavLst>
                                    </p:anim>
                                    <p:animEffect transition="in" filter="fade">
                                      <p:cBhvr>
                                        <p:cTn id="31" dur="250"/>
                                        <p:tgtEl>
                                          <p:spTgt spid="3"/>
                                        </p:tgtEl>
                                      </p:cBhvr>
                                    </p:animEffect>
                                  </p:childTnLst>
                                </p:cTn>
                              </p:par>
                            </p:childTnLst>
                          </p:cTn>
                        </p:par>
                        <p:par>
                          <p:cTn id="32" fill="hold">
                            <p:stCondLst>
                              <p:cond delay="2750"/>
                            </p:stCondLst>
                            <p:childTnLst>
                              <p:par>
                                <p:cTn id="33" presetID="53" presetClass="entr" presetSubtype="16" fill="hold" grpId="0" nodeType="afterEffect">
                                  <p:stCondLst>
                                    <p:cond delay="0"/>
                                  </p:stCondLst>
                                  <p:childTnLst>
                                    <p:set>
                                      <p:cBhvr>
                                        <p:cTn id="34" dur="1" fill="hold">
                                          <p:stCondLst>
                                            <p:cond delay="0"/>
                                          </p:stCondLst>
                                        </p:cTn>
                                        <p:tgtEl>
                                          <p:spTgt spid="114"/>
                                        </p:tgtEl>
                                        <p:attrNameLst>
                                          <p:attrName>style.visibility</p:attrName>
                                        </p:attrNameLst>
                                      </p:cBhvr>
                                      <p:to>
                                        <p:strVal val="visible"/>
                                      </p:to>
                                    </p:set>
                                    <p:anim calcmode="lin" valueType="num">
                                      <p:cBhvr>
                                        <p:cTn id="35" dur="250" fill="hold"/>
                                        <p:tgtEl>
                                          <p:spTgt spid="114"/>
                                        </p:tgtEl>
                                        <p:attrNameLst>
                                          <p:attrName>ppt_w</p:attrName>
                                        </p:attrNameLst>
                                      </p:cBhvr>
                                      <p:tavLst>
                                        <p:tav tm="0">
                                          <p:val>
                                            <p:fltVal val="0"/>
                                          </p:val>
                                        </p:tav>
                                        <p:tav tm="100000">
                                          <p:val>
                                            <p:strVal val="#ppt_w"/>
                                          </p:val>
                                        </p:tav>
                                      </p:tavLst>
                                    </p:anim>
                                    <p:anim calcmode="lin" valueType="num">
                                      <p:cBhvr>
                                        <p:cTn id="36" dur="250" fill="hold"/>
                                        <p:tgtEl>
                                          <p:spTgt spid="114"/>
                                        </p:tgtEl>
                                        <p:attrNameLst>
                                          <p:attrName>ppt_h</p:attrName>
                                        </p:attrNameLst>
                                      </p:cBhvr>
                                      <p:tavLst>
                                        <p:tav tm="0">
                                          <p:val>
                                            <p:fltVal val="0"/>
                                          </p:val>
                                        </p:tav>
                                        <p:tav tm="100000">
                                          <p:val>
                                            <p:strVal val="#ppt_h"/>
                                          </p:val>
                                        </p:tav>
                                      </p:tavLst>
                                    </p:anim>
                                    <p:animEffect transition="in" filter="fade">
                                      <p:cBhvr>
                                        <p:cTn id="37" dur="250"/>
                                        <p:tgtEl>
                                          <p:spTgt spid="114"/>
                                        </p:tgtEl>
                                      </p:cBhvr>
                                    </p:animEffect>
                                  </p:childTnLst>
                                </p:cTn>
                              </p:par>
                            </p:childTnLst>
                          </p:cTn>
                        </p:par>
                        <p:par>
                          <p:cTn id="38" fill="hold">
                            <p:stCondLst>
                              <p:cond delay="3250"/>
                            </p:stCondLst>
                            <p:childTnLst>
                              <p:par>
                                <p:cTn id="39" presetID="22" presetClass="entr" presetSubtype="8" fill="hold" nodeType="afterEffect">
                                  <p:stCondLst>
                                    <p:cond delay="250"/>
                                  </p:stCondLst>
                                  <p:childTnLst>
                                    <p:set>
                                      <p:cBhvr>
                                        <p:cTn id="40" dur="1" fill="hold">
                                          <p:stCondLst>
                                            <p:cond delay="0"/>
                                          </p:stCondLst>
                                        </p:cTn>
                                        <p:tgtEl>
                                          <p:spTgt spid="100"/>
                                        </p:tgtEl>
                                        <p:attrNameLst>
                                          <p:attrName>style.visibility</p:attrName>
                                        </p:attrNameLst>
                                      </p:cBhvr>
                                      <p:to>
                                        <p:strVal val="visible"/>
                                      </p:to>
                                    </p:set>
                                    <p:animEffect transition="in" filter="wipe(left)">
                                      <p:cBhvr>
                                        <p:cTn id="41" dur="500"/>
                                        <p:tgtEl>
                                          <p:spTgt spid="100"/>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104"/>
                                        </p:tgtEl>
                                        <p:attrNameLst>
                                          <p:attrName>style.visibility</p:attrName>
                                        </p:attrNameLst>
                                      </p:cBhvr>
                                      <p:to>
                                        <p:strVal val="visible"/>
                                      </p:to>
                                    </p:set>
                                    <p:anim calcmode="lin" valueType="num">
                                      <p:cBhvr>
                                        <p:cTn id="45" dur="250" fill="hold"/>
                                        <p:tgtEl>
                                          <p:spTgt spid="104"/>
                                        </p:tgtEl>
                                        <p:attrNameLst>
                                          <p:attrName>ppt_w</p:attrName>
                                        </p:attrNameLst>
                                      </p:cBhvr>
                                      <p:tavLst>
                                        <p:tav tm="0">
                                          <p:val>
                                            <p:fltVal val="0"/>
                                          </p:val>
                                        </p:tav>
                                        <p:tav tm="100000">
                                          <p:val>
                                            <p:strVal val="#ppt_w"/>
                                          </p:val>
                                        </p:tav>
                                      </p:tavLst>
                                    </p:anim>
                                    <p:anim calcmode="lin" valueType="num">
                                      <p:cBhvr>
                                        <p:cTn id="46" dur="250" fill="hold"/>
                                        <p:tgtEl>
                                          <p:spTgt spid="104"/>
                                        </p:tgtEl>
                                        <p:attrNameLst>
                                          <p:attrName>ppt_h</p:attrName>
                                        </p:attrNameLst>
                                      </p:cBhvr>
                                      <p:tavLst>
                                        <p:tav tm="0">
                                          <p:val>
                                            <p:fltVal val="0"/>
                                          </p:val>
                                        </p:tav>
                                        <p:tav tm="100000">
                                          <p:val>
                                            <p:strVal val="#ppt_h"/>
                                          </p:val>
                                        </p:tav>
                                      </p:tavLst>
                                    </p:anim>
                                    <p:animEffect transition="in" filter="fade">
                                      <p:cBhvr>
                                        <p:cTn id="47" dur="250"/>
                                        <p:tgtEl>
                                          <p:spTgt spid="104"/>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 calcmode="lin" valueType="num">
                                      <p:cBhvr>
                                        <p:cTn id="51" dur="250" fill="hold"/>
                                        <p:tgtEl>
                                          <p:spTgt spid="118"/>
                                        </p:tgtEl>
                                        <p:attrNameLst>
                                          <p:attrName>ppt_w</p:attrName>
                                        </p:attrNameLst>
                                      </p:cBhvr>
                                      <p:tavLst>
                                        <p:tav tm="0">
                                          <p:val>
                                            <p:fltVal val="0"/>
                                          </p:val>
                                        </p:tav>
                                        <p:tav tm="100000">
                                          <p:val>
                                            <p:strVal val="#ppt_w"/>
                                          </p:val>
                                        </p:tav>
                                      </p:tavLst>
                                    </p:anim>
                                    <p:anim calcmode="lin" valueType="num">
                                      <p:cBhvr>
                                        <p:cTn id="52" dur="250" fill="hold"/>
                                        <p:tgtEl>
                                          <p:spTgt spid="118"/>
                                        </p:tgtEl>
                                        <p:attrNameLst>
                                          <p:attrName>ppt_h</p:attrName>
                                        </p:attrNameLst>
                                      </p:cBhvr>
                                      <p:tavLst>
                                        <p:tav tm="0">
                                          <p:val>
                                            <p:fltVal val="0"/>
                                          </p:val>
                                        </p:tav>
                                        <p:tav tm="100000">
                                          <p:val>
                                            <p:strVal val="#ppt_h"/>
                                          </p:val>
                                        </p:tav>
                                      </p:tavLst>
                                    </p:anim>
                                    <p:animEffect transition="in" filter="fade">
                                      <p:cBhvr>
                                        <p:cTn id="53" dur="250"/>
                                        <p:tgtEl>
                                          <p:spTgt spid="118"/>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250" fill="hold"/>
                                        <p:tgtEl>
                                          <p:spTgt spid="4"/>
                                        </p:tgtEl>
                                        <p:attrNameLst>
                                          <p:attrName>ppt_w</p:attrName>
                                        </p:attrNameLst>
                                      </p:cBhvr>
                                      <p:tavLst>
                                        <p:tav tm="0">
                                          <p:val>
                                            <p:fltVal val="0"/>
                                          </p:val>
                                        </p:tav>
                                        <p:tav tm="100000">
                                          <p:val>
                                            <p:strVal val="#ppt_w"/>
                                          </p:val>
                                        </p:tav>
                                      </p:tavLst>
                                    </p:anim>
                                    <p:anim calcmode="lin" valueType="num">
                                      <p:cBhvr>
                                        <p:cTn id="58" dur="250" fill="hold"/>
                                        <p:tgtEl>
                                          <p:spTgt spid="4"/>
                                        </p:tgtEl>
                                        <p:attrNameLst>
                                          <p:attrName>ppt_h</p:attrName>
                                        </p:attrNameLst>
                                      </p:cBhvr>
                                      <p:tavLst>
                                        <p:tav tm="0">
                                          <p:val>
                                            <p:fltVal val="0"/>
                                          </p:val>
                                        </p:tav>
                                        <p:tav tm="100000">
                                          <p:val>
                                            <p:strVal val="#ppt_h"/>
                                          </p:val>
                                        </p:tav>
                                      </p:tavLst>
                                    </p:anim>
                                    <p:animEffect transition="in" filter="fade">
                                      <p:cBhvr>
                                        <p:cTn id="5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working</a:t>
              </a:r>
              <a:endParaRPr lang="en-US" sz="32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impact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9"/>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scope</a:t>
              </a: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8"/>
              <a:ext cx="1992086" cy="52197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 Box 1"/>
          <p:cNvSpPr txBox="1"/>
          <p:nvPr/>
        </p:nvSpPr>
        <p:spPr>
          <a:xfrm>
            <a:off x="1697355" y="366395"/>
            <a:ext cx="7549515" cy="6062345"/>
          </a:xfrm>
          <a:prstGeom prst="rect">
            <a:avLst/>
          </a:prstGeom>
          <a:noFill/>
        </p:spPr>
        <p:txBody>
          <a:bodyPr wrap="square" rtlCol="0">
            <a:spAutoFit/>
          </a:bodyPr>
          <a:p>
            <a:r>
              <a:rPr lang="en-US" sz="2800" b="1">
                <a:solidFill>
                  <a:schemeClr val="tx1"/>
                </a:solidFill>
                <a:latin typeface="Tw Cen MT" panose="020B0602020104020603" pitchFamily="34" charset="0"/>
                <a:cs typeface="Tw Cen MT" panose="020B0602020104020603" pitchFamily="34" charset="0"/>
              </a:rPr>
              <a:t>Impact:</a:t>
            </a:r>
            <a:endParaRPr lang="en-US" sz="2400">
              <a:solidFill>
                <a:schemeClr val="tx1"/>
              </a:solidFill>
              <a:latin typeface="Tw Cen MT" panose="020B0602020104020603" pitchFamily="34" charset="0"/>
              <a:cs typeface="Tw Cen MT" panose="020B0602020104020603" pitchFamily="34" charset="0"/>
            </a:endParaRPr>
          </a:p>
          <a:p>
            <a:endParaRPr lang="en-US" sz="2400">
              <a:solidFill>
                <a:schemeClr val="tx1"/>
              </a:solidFill>
              <a:latin typeface="Tw Cen MT" panose="020B0602020104020603" pitchFamily="34" charset="0"/>
              <a:cs typeface="Tw Cen MT" panose="020B0602020104020603" pitchFamily="34" charset="0"/>
            </a:endParaRPr>
          </a:p>
          <a:p>
            <a:r>
              <a:rPr lang="en-US" sz="2400">
                <a:solidFill>
                  <a:schemeClr val="tx1"/>
                </a:solidFill>
                <a:latin typeface="Tw Cen MT" panose="020B0602020104020603" pitchFamily="34" charset="0"/>
                <a:cs typeface="Tw Cen MT" panose="020B0602020104020603" pitchFamily="34" charset="0"/>
              </a:rPr>
              <a:t>Anton is the most significant in the process of talent acquisition. </a:t>
            </a:r>
            <a:endParaRPr lang="en-US" sz="2400">
              <a:solidFill>
                <a:schemeClr val="tx1"/>
              </a:solidFill>
              <a:latin typeface="Tw Cen MT" panose="020B0602020104020603" pitchFamily="34" charset="0"/>
              <a:cs typeface="Tw Cen MT" panose="020B0602020104020603" pitchFamily="34" charset="0"/>
            </a:endParaRPr>
          </a:p>
          <a:p>
            <a:r>
              <a:rPr lang="en-US" sz="2400">
                <a:solidFill>
                  <a:schemeClr val="tx1"/>
                </a:solidFill>
                <a:latin typeface="Tw Cen MT" panose="020B0602020104020603" pitchFamily="34" charset="0"/>
                <a:cs typeface="Tw Cen MT" panose="020B0602020104020603" pitchFamily="34" charset="0"/>
              </a:rPr>
              <a:t>It reduces manpower and time significantly regarding both, scheduling interviews and answering questions of job applicants allowing the HR team to be helpful in more pressing concerns of a company; employee management, for instance.</a:t>
            </a:r>
            <a:endParaRPr lang="en-US" sz="2400">
              <a:solidFill>
                <a:schemeClr val="tx1"/>
              </a:solidFill>
              <a:latin typeface="Tw Cen MT" panose="020B0602020104020603" pitchFamily="34" charset="0"/>
              <a:cs typeface="Tw Cen MT" panose="020B0602020104020603" pitchFamily="34" charset="0"/>
            </a:endParaRPr>
          </a:p>
          <a:p>
            <a:endParaRPr lang="en-US" sz="2400">
              <a:solidFill>
                <a:schemeClr val="tx1"/>
              </a:solidFill>
              <a:latin typeface="Tw Cen MT" panose="020B0602020104020603" pitchFamily="34" charset="0"/>
              <a:cs typeface="Tw Cen MT" panose="020B0602020104020603" pitchFamily="34" charset="0"/>
            </a:endParaRPr>
          </a:p>
          <a:p>
            <a:r>
              <a:rPr lang="en-US" sz="2400">
                <a:solidFill>
                  <a:schemeClr val="tx1"/>
                </a:solidFill>
                <a:latin typeface="Tw Cen MT" panose="020B0602020104020603" pitchFamily="34" charset="0"/>
                <a:cs typeface="Tw Cen MT" panose="020B0602020104020603" pitchFamily="34" charset="0"/>
              </a:rPr>
              <a:t>The main advantages would include:</a:t>
            </a:r>
            <a:endParaRPr lang="en-US" sz="2400">
              <a:solidFill>
                <a:schemeClr val="tx1"/>
              </a:solidFill>
              <a:latin typeface="Tw Cen MT" panose="020B0602020104020603" pitchFamily="34" charset="0"/>
              <a:cs typeface="Tw Cen MT" panose="020B0602020104020603" pitchFamily="34" charset="0"/>
            </a:endParaRPr>
          </a:p>
          <a:p>
            <a:r>
              <a:rPr lang="en-US" sz="2400">
                <a:solidFill>
                  <a:schemeClr val="tx1"/>
                </a:solidFill>
                <a:latin typeface="Tw Cen MT" panose="020B0602020104020603" pitchFamily="34" charset="0"/>
                <a:cs typeface="Tw Cen MT" panose="020B0602020104020603" pitchFamily="34" charset="0"/>
              </a:rPr>
              <a:t>•Better matching</a:t>
            </a:r>
            <a:endParaRPr lang="en-US" sz="2400">
              <a:solidFill>
                <a:schemeClr val="tx1"/>
              </a:solidFill>
              <a:latin typeface="Tw Cen MT" panose="020B0602020104020603" pitchFamily="34" charset="0"/>
              <a:cs typeface="Tw Cen MT" panose="020B0602020104020603" pitchFamily="34" charset="0"/>
            </a:endParaRPr>
          </a:p>
          <a:p>
            <a:r>
              <a:rPr lang="en-US" sz="2400">
                <a:solidFill>
                  <a:schemeClr val="tx1"/>
                </a:solidFill>
                <a:latin typeface="Tw Cen MT" panose="020B0602020104020603" pitchFamily="34" charset="0"/>
                <a:cs typeface="Tw Cen MT" panose="020B0602020104020603" pitchFamily="34" charset="0"/>
              </a:rPr>
              <a:t>•Predictive identification</a:t>
            </a:r>
            <a:endParaRPr lang="en-US" sz="2400">
              <a:solidFill>
                <a:schemeClr val="tx1"/>
              </a:solidFill>
              <a:latin typeface="Tw Cen MT" panose="020B0602020104020603" pitchFamily="34" charset="0"/>
              <a:cs typeface="Tw Cen MT" panose="020B0602020104020603" pitchFamily="34" charset="0"/>
            </a:endParaRPr>
          </a:p>
          <a:p>
            <a:r>
              <a:rPr lang="en-US" sz="2400">
                <a:solidFill>
                  <a:schemeClr val="tx1"/>
                </a:solidFill>
                <a:latin typeface="Tw Cen MT" panose="020B0602020104020603" pitchFamily="34" charset="0"/>
                <a:cs typeface="Tw Cen MT" panose="020B0602020104020603" pitchFamily="34" charset="0"/>
              </a:rPr>
              <a:t>•Reducing or Eliminating bits</a:t>
            </a:r>
            <a:endParaRPr lang="en-US" sz="2400">
              <a:solidFill>
                <a:schemeClr val="tx1"/>
              </a:solidFill>
              <a:latin typeface="Tw Cen MT" panose="020B0602020104020603" pitchFamily="34" charset="0"/>
              <a:cs typeface="Tw Cen MT" panose="020B0602020104020603" pitchFamily="34" charset="0"/>
            </a:endParaRPr>
          </a:p>
          <a:p>
            <a:r>
              <a:rPr lang="en-US" sz="2400">
                <a:solidFill>
                  <a:schemeClr val="tx1"/>
                </a:solidFill>
                <a:latin typeface="Tw Cen MT" panose="020B0602020104020603" pitchFamily="34" charset="0"/>
                <a:cs typeface="Tw Cen MT" panose="020B0602020104020603" pitchFamily="34" charset="0"/>
              </a:rPr>
              <a:t>•Finding passive job seekers</a:t>
            </a:r>
            <a:endParaRPr lang="en-US" sz="2400">
              <a:solidFill>
                <a:schemeClr val="tx1"/>
              </a:solidFill>
              <a:latin typeface="Tw Cen MT" panose="020B0602020104020603" pitchFamily="34" charset="0"/>
              <a:cs typeface="Tw Cen MT" panose="020B0602020104020603" pitchFamily="34" charset="0"/>
            </a:endParaRPr>
          </a:p>
        </p:txBody>
      </p:sp>
    </p:spTree>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working</a:t>
              </a:r>
              <a:endParaRPr lang="en-US" sz="32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impavt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79729" y="31114"/>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9"/>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scope</a:t>
              </a: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8"/>
              <a:ext cx="1992086" cy="52197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p:cNvGrpSpPr/>
          <p:nvPr/>
        </p:nvGrpSpPr>
        <p:grpSpPr>
          <a:xfrm>
            <a:off x="973455" y="901700"/>
            <a:ext cx="6878953" cy="1198880"/>
            <a:chOff x="764723" y="2276451"/>
            <a:chExt cx="2172481" cy="1601891"/>
          </a:xfrm>
        </p:grpSpPr>
        <p:sp>
          <p:nvSpPr>
            <p:cNvPr id="114" name="Oval 113"/>
            <p:cNvSpPr/>
            <p:nvPr/>
          </p:nvSpPr>
          <p:spPr>
            <a:xfrm>
              <a:off x="764723" y="2276451"/>
              <a:ext cx="557710" cy="1317657"/>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64" y="2372327"/>
              <a:ext cx="379227" cy="1125905"/>
            </a:xfrm>
            <a:prstGeom prst="rect">
              <a:avLst/>
            </a:prstGeom>
          </p:spPr>
        </p:pic>
        <p:sp>
          <p:nvSpPr>
            <p:cNvPr id="116" name="TextBox 115"/>
            <p:cNvSpPr txBox="1"/>
            <p:nvPr/>
          </p:nvSpPr>
          <p:spPr>
            <a:xfrm>
              <a:off x="1381454" y="2276451"/>
              <a:ext cx="1555750" cy="1601891"/>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Anton with the help of a few more enabling algorithms hopes to make the interview process audial rather than a mere chat bot conversation.</a:t>
              </a:r>
              <a:endParaRPr lang="en-US" dirty="0">
                <a:solidFill>
                  <a:schemeClr val="tx1">
                    <a:lumMod val="75000"/>
                    <a:lumOff val="25000"/>
                  </a:schemeClr>
                </a:solidFill>
                <a:latin typeface="Tw Cen MT" panose="020B0602020104020603" pitchFamily="34" charset="0"/>
              </a:endParaRPr>
            </a:p>
          </p:txBody>
        </p:sp>
      </p:grpSp>
      <p:grpSp>
        <p:nvGrpSpPr>
          <p:cNvPr id="118" name="Group 117"/>
          <p:cNvGrpSpPr/>
          <p:nvPr/>
        </p:nvGrpSpPr>
        <p:grpSpPr>
          <a:xfrm>
            <a:off x="1232535" y="2521585"/>
            <a:ext cx="6388735" cy="1876425"/>
            <a:chOff x="747579" y="3420415"/>
            <a:chExt cx="6388496" cy="6038796"/>
          </a:xfrm>
        </p:grpSpPr>
        <p:sp>
          <p:nvSpPr>
            <p:cNvPr id="119" name="Oval 118"/>
            <p:cNvSpPr/>
            <p:nvPr/>
          </p:nvSpPr>
          <p:spPr>
            <a:xfrm>
              <a:off x="747579" y="5106373"/>
              <a:ext cx="662280" cy="235625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p:cNvSpPr txBox="1"/>
            <p:nvPr/>
          </p:nvSpPr>
          <p:spPr>
            <a:xfrm>
              <a:off x="1435258" y="3420415"/>
              <a:ext cx="5700817" cy="6038796"/>
            </a:xfrm>
            <a:prstGeom prst="rect">
              <a:avLst/>
            </a:prstGeom>
            <a:noFill/>
          </p:spPr>
          <p:txBody>
            <a:bodyPr wrap="square" rtlCol="0">
              <a:spAutoFit/>
            </a:bodyPr>
            <a:lstStyle/>
            <a:p>
              <a:endParaRPr lang="en-US" dirty="0">
                <a:solidFill>
                  <a:schemeClr val="tx1">
                    <a:lumMod val="75000"/>
                    <a:lumOff val="25000"/>
                  </a:schemeClr>
                </a:solidFill>
                <a:latin typeface="Tw Cen MT" panose="020B0602020104020603" pitchFamily="34" charset="0"/>
              </a:endParaRPr>
            </a:p>
            <a:p>
              <a:r>
                <a:rPr lang="en-US" sz="1400" dirty="0">
                  <a:solidFill>
                    <a:schemeClr val="tx1">
                      <a:lumMod val="75000"/>
                      <a:lumOff val="25000"/>
                    </a:schemeClr>
                  </a:solidFill>
                  <a:latin typeface="Tw Cen MT" panose="020B0602020104020603" pitchFamily="34" charset="0"/>
                </a:rPr>
                <a:t>The cameras and microphones of the laptop/computer/preferred device of the applicants would be ON during the interview process. Anton will question the candidates. Questions would be general as well as pertaining to the department and role that they’d wish to have in that particular department. Anton will record this interview and run algorithms to convert the audio to text. </a:t>
              </a:r>
              <a:endParaRPr lang="en-US" sz="1400" dirty="0">
                <a:solidFill>
                  <a:schemeClr val="tx1">
                    <a:lumMod val="75000"/>
                    <a:lumOff val="25000"/>
                  </a:schemeClr>
                </a:solidFill>
                <a:latin typeface="Tw Cen MT" panose="020B0602020104020603" pitchFamily="34" charset="0"/>
              </a:endParaRPr>
            </a:p>
          </p:txBody>
        </p:sp>
        <p:pic>
          <p:nvPicPr>
            <p:cNvPr id="122" name="Picture 1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688" y="5856369"/>
              <a:ext cx="346062" cy="858306"/>
            </a:xfrm>
            <a:prstGeom prst="rect">
              <a:avLst/>
            </a:prstGeom>
          </p:spPr>
        </p:pic>
      </p:grpSp>
      <p:grpSp>
        <p:nvGrpSpPr>
          <p:cNvPr id="123" name="Group 122"/>
          <p:cNvGrpSpPr/>
          <p:nvPr/>
        </p:nvGrpSpPr>
        <p:grpSpPr>
          <a:xfrm>
            <a:off x="1117971" y="4943994"/>
            <a:ext cx="6111875" cy="1445260"/>
            <a:chOff x="764723" y="4698436"/>
            <a:chExt cx="6111875" cy="1445260"/>
          </a:xfrm>
        </p:grpSpPr>
        <p:sp>
          <p:nvSpPr>
            <p:cNvPr id="124" name="Oval 123"/>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1435283" y="4698436"/>
              <a:ext cx="5441315" cy="144526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rPr>
                <a:t>The testing team is required to test for errors and malfunctions and report it to the development team.</a:t>
              </a:r>
              <a:endParaRPr lang="en-US" sz="1400" dirty="0">
                <a:solidFill>
                  <a:schemeClr val="tx1">
                    <a:lumMod val="75000"/>
                    <a:lumOff val="25000"/>
                  </a:schemeClr>
                </a:solidFill>
                <a:latin typeface="Tw Cen MT" panose="020B0602020104020603" pitchFamily="34" charset="0"/>
              </a:endParaRPr>
            </a:p>
            <a:p>
              <a:r>
                <a:rPr lang="en-US" sz="1400" dirty="0">
                  <a:solidFill>
                    <a:schemeClr val="tx1">
                      <a:lumMod val="75000"/>
                      <a:lumOff val="25000"/>
                    </a:schemeClr>
                  </a:solidFill>
                  <a:latin typeface="Tw Cen MT" panose="020B0602020104020603" pitchFamily="34" charset="0"/>
                </a:rPr>
                <a:t>A development team, which gives new features as the technology  advances.</a:t>
              </a:r>
              <a:endParaRPr lang="en-US" sz="1400" dirty="0">
                <a:solidFill>
                  <a:schemeClr val="tx1">
                    <a:lumMod val="75000"/>
                    <a:lumOff val="25000"/>
                  </a:schemeClr>
                </a:solidFill>
                <a:latin typeface="Tw Cen MT" panose="020B0602020104020603" pitchFamily="34" charset="0"/>
              </a:endParaRPr>
            </a:p>
            <a:p>
              <a:r>
                <a:rPr lang="en-US" sz="1400" dirty="0">
                  <a:solidFill>
                    <a:schemeClr val="tx1">
                      <a:lumMod val="75000"/>
                      <a:lumOff val="25000"/>
                    </a:schemeClr>
                  </a:solidFill>
                  <a:latin typeface="Tw Cen MT" panose="020B0602020104020603" pitchFamily="34" charset="0"/>
                </a:rPr>
                <a:t>A security team would make sure that the days stored in the local host is protected</a:t>
              </a:r>
              <a:r>
                <a:rPr 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pic>
          <p:nvPicPr>
            <p:cNvPr id="127" name="Picture 1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 calcmode="lin" valueType="num">
                                      <p:cBhvr>
                                        <p:cTn id="14" dur="500" fill="hold"/>
                                        <p:tgtEl>
                                          <p:spTgt spid="118"/>
                                        </p:tgtEl>
                                        <p:attrNameLst>
                                          <p:attrName>ppt_w</p:attrName>
                                        </p:attrNameLst>
                                      </p:cBhvr>
                                      <p:tavLst>
                                        <p:tav tm="0">
                                          <p:val>
                                            <p:fltVal val="0"/>
                                          </p:val>
                                        </p:tav>
                                        <p:tav tm="100000">
                                          <p:val>
                                            <p:strVal val="#ppt_w"/>
                                          </p:val>
                                        </p:tav>
                                      </p:tavLst>
                                    </p:anim>
                                    <p:anim calcmode="lin" valueType="num">
                                      <p:cBhvr>
                                        <p:cTn id="15" dur="500" fill="hold"/>
                                        <p:tgtEl>
                                          <p:spTgt spid="118"/>
                                        </p:tgtEl>
                                        <p:attrNameLst>
                                          <p:attrName>ppt_h</p:attrName>
                                        </p:attrNameLst>
                                      </p:cBhvr>
                                      <p:tavLst>
                                        <p:tav tm="0">
                                          <p:val>
                                            <p:fltVal val="0"/>
                                          </p:val>
                                        </p:tav>
                                        <p:tav tm="100000">
                                          <p:val>
                                            <p:strVal val="#ppt_h"/>
                                          </p:val>
                                        </p:tav>
                                      </p:tavLst>
                                    </p:anim>
                                    <p:anim calcmode="lin" valueType="num">
                                      <p:cBhvr>
                                        <p:cTn id="16" dur="500" fill="hold"/>
                                        <p:tgtEl>
                                          <p:spTgt spid="118"/>
                                        </p:tgtEl>
                                        <p:attrNameLst>
                                          <p:attrName>style.rotation</p:attrName>
                                        </p:attrNameLst>
                                      </p:cBhvr>
                                      <p:tavLst>
                                        <p:tav tm="0">
                                          <p:val>
                                            <p:fltVal val="90"/>
                                          </p:val>
                                        </p:tav>
                                        <p:tav tm="100000">
                                          <p:val>
                                            <p:fltVal val="0"/>
                                          </p:val>
                                        </p:tav>
                                      </p:tavLst>
                                    </p:anim>
                                    <p:animEffect transition="in" filter="fade">
                                      <p:cBhvr>
                                        <p:cTn id="17" dur="500"/>
                                        <p:tgtEl>
                                          <p:spTgt spid="118"/>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 calcmode="lin" valueType="num">
                                      <p:cBhvr>
                                        <p:cTn id="23" dur="500" fill="hold"/>
                                        <p:tgtEl>
                                          <p:spTgt spid="123"/>
                                        </p:tgtEl>
                                        <p:attrNameLst>
                                          <p:attrName>style.rotation</p:attrName>
                                        </p:attrNameLst>
                                      </p:cBhvr>
                                      <p:tavLst>
                                        <p:tav tm="0">
                                          <p:val>
                                            <p:fltVal val="90"/>
                                          </p:val>
                                        </p:tav>
                                        <p:tav tm="100000">
                                          <p:val>
                                            <p:fltVal val="0"/>
                                          </p:val>
                                        </p:tav>
                                      </p:tavLst>
                                    </p:anim>
                                    <p:animEffect transition="in" filter="fade">
                                      <p:cBhvr>
                                        <p:cTn id="2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58356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working</a:t>
              </a:r>
              <a:endParaRPr lang="en-US" sz="32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impact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9"/>
              <a:ext cx="1992086" cy="645160"/>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scope</a:t>
              </a: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1786364" y="0"/>
            <a:ext cx="11335017" cy="6858000"/>
            <a:chOff x="-10744545" y="-1"/>
            <a:chExt cx="11335017" cy="6858000"/>
          </a:xfrm>
        </p:grpSpPr>
        <p:sp>
          <p:nvSpPr>
            <p:cNvPr id="77" name="Rectangle 76"/>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8"/>
              <a:ext cx="1992086" cy="52197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 Box 1"/>
          <p:cNvSpPr txBox="1"/>
          <p:nvPr/>
        </p:nvSpPr>
        <p:spPr>
          <a:xfrm>
            <a:off x="518160" y="698500"/>
            <a:ext cx="7682230" cy="3999865"/>
          </a:xfrm>
          <a:prstGeom prst="rect">
            <a:avLst/>
          </a:prstGeom>
          <a:noFill/>
        </p:spPr>
        <p:txBody>
          <a:bodyPr wrap="square" rtlCol="0">
            <a:spAutoFit/>
          </a:bodyPr>
          <a:p>
            <a:r>
              <a:rPr lang="en-US" sz="2000" b="1">
                <a:solidFill>
                  <a:srgbClr val="0070C0"/>
                </a:solidFill>
                <a:latin typeface="Tw Cen MT" panose="020B0602020104020603" pitchFamily="34" charset="0"/>
                <a:cs typeface="Tw Cen MT" panose="020B0602020104020603" pitchFamily="34" charset="0"/>
              </a:rPr>
              <a:t>Conclusion:</a:t>
            </a:r>
            <a:endParaRPr lang="en-US" sz="2000" b="1">
              <a:solidFill>
                <a:srgbClr val="0070C0"/>
              </a:solidFill>
              <a:latin typeface="Tw Cen MT" panose="020B0602020104020603" pitchFamily="34" charset="0"/>
              <a:cs typeface="Tw Cen MT" panose="020B0602020104020603" pitchFamily="34" charset="0"/>
            </a:endParaRPr>
          </a:p>
          <a:p>
            <a:endParaRPr lang="en-US" b="1">
              <a:solidFill>
                <a:srgbClr val="AB51BF"/>
              </a:solidFill>
              <a:latin typeface="Tw Cen MT" panose="020B0602020104020603" pitchFamily="34" charset="0"/>
              <a:cs typeface="Tw Cen MT" panose="020B0602020104020603" pitchFamily="34" charset="0"/>
            </a:endParaRPr>
          </a:p>
          <a:p>
            <a:r>
              <a:rPr lang="en-US">
                <a:solidFill>
                  <a:srgbClr val="00A0A8"/>
                </a:solidFill>
                <a:latin typeface="Tw Cen MT" panose="020B0602020104020603" pitchFamily="34" charset="0"/>
                <a:cs typeface="Tw Cen MT" panose="020B0602020104020603" pitchFamily="34" charset="0"/>
              </a:rPr>
              <a:t>The application aims to reduce the time and effort that it takes for the process of recruitment.</a:t>
            </a:r>
            <a:endParaRPr lang="en-US">
              <a:solidFill>
                <a:srgbClr val="00A0A8"/>
              </a:solidFill>
              <a:latin typeface="Tw Cen MT" panose="020B0602020104020603" pitchFamily="34" charset="0"/>
              <a:cs typeface="Tw Cen MT" panose="020B0602020104020603" pitchFamily="34" charset="0"/>
            </a:endParaRPr>
          </a:p>
          <a:p>
            <a:r>
              <a:rPr lang="en-US">
                <a:solidFill>
                  <a:srgbClr val="00A0A8"/>
                </a:solidFill>
                <a:latin typeface="Tw Cen MT" panose="020B0602020104020603" pitchFamily="34" charset="0"/>
                <a:cs typeface="Tw Cen MT" panose="020B0602020104020603" pitchFamily="34" charset="0"/>
              </a:rPr>
              <a:t>The application is connected to the IBM Cloud, also makes use of the assistant, Watson for the chat bot. Also, Watson-studios for the training and testing of models.</a:t>
            </a:r>
            <a:endParaRPr lang="en-US">
              <a:solidFill>
                <a:srgbClr val="00A0A8"/>
              </a:solidFill>
              <a:latin typeface="Tw Cen MT" panose="020B0602020104020603" pitchFamily="34" charset="0"/>
              <a:cs typeface="Tw Cen MT" panose="020B0602020104020603" pitchFamily="34" charset="0"/>
            </a:endParaRPr>
          </a:p>
          <a:p>
            <a:endParaRPr lang="en-US">
              <a:solidFill>
                <a:srgbClr val="00A0A8"/>
              </a:solidFill>
              <a:latin typeface="Tw Cen MT" panose="020B0602020104020603" pitchFamily="34" charset="0"/>
              <a:cs typeface="Tw Cen MT" panose="020B0602020104020603" pitchFamily="34" charset="0"/>
            </a:endParaRPr>
          </a:p>
          <a:p>
            <a:r>
              <a:rPr lang="en-US">
                <a:solidFill>
                  <a:srgbClr val="00A0A8"/>
                </a:solidFill>
                <a:latin typeface="Tw Cen MT" panose="020B0602020104020603" pitchFamily="34" charset="0"/>
                <a:cs typeface="Tw Cen MT" panose="020B0602020104020603" pitchFamily="34" charset="0"/>
              </a:rPr>
              <a:t>The application also makes use of NODE-RED for the front-end and back-end. SQLITE for login and sign-up information.</a:t>
            </a:r>
            <a:endParaRPr lang="en-US">
              <a:solidFill>
                <a:srgbClr val="00A0A8"/>
              </a:solidFill>
              <a:latin typeface="Tw Cen MT" panose="020B0602020104020603" pitchFamily="34" charset="0"/>
              <a:cs typeface="Tw Cen MT" panose="020B0602020104020603" pitchFamily="34" charset="0"/>
            </a:endParaRPr>
          </a:p>
          <a:p>
            <a:r>
              <a:rPr lang="en-US">
                <a:solidFill>
                  <a:srgbClr val="00A0A8"/>
                </a:solidFill>
                <a:latin typeface="Tw Cen MT" panose="020B0602020104020603" pitchFamily="34" charset="0"/>
                <a:cs typeface="Tw Cen MT" panose="020B0602020104020603" pitchFamily="34" charset="0"/>
              </a:rPr>
              <a:t>Anton is connected to a local host for the local storage of resumes and the machine learning model.</a:t>
            </a:r>
            <a:endParaRPr lang="en-US">
              <a:solidFill>
                <a:srgbClr val="00A0A8"/>
              </a:solidFill>
              <a:latin typeface="Tw Cen MT" panose="020B0602020104020603" pitchFamily="34" charset="0"/>
              <a:cs typeface="Tw Cen MT" panose="020B0602020104020603" pitchFamily="34" charset="0"/>
            </a:endParaRPr>
          </a:p>
          <a:p>
            <a:endParaRPr lang="en-US">
              <a:solidFill>
                <a:srgbClr val="00A0A8"/>
              </a:solidFill>
              <a:latin typeface="Tw Cen MT" panose="020B0602020104020603" pitchFamily="34" charset="0"/>
              <a:cs typeface="Tw Cen MT" panose="020B0602020104020603" pitchFamily="34" charset="0"/>
            </a:endParaRPr>
          </a:p>
          <a:p>
            <a:r>
              <a:rPr lang="en-US">
                <a:solidFill>
                  <a:srgbClr val="00A0A8"/>
                </a:solidFill>
                <a:latin typeface="Tw Cen MT" panose="020B0602020104020603" pitchFamily="34" charset="0"/>
                <a:cs typeface="Tw Cen MT" panose="020B0602020104020603" pitchFamily="34" charset="0"/>
              </a:rPr>
              <a:t>Anaconda Prompt is used for running the local web services</a:t>
            </a:r>
            <a:endParaRPr lang="en-US">
              <a:solidFill>
                <a:srgbClr val="00A0A8"/>
              </a:solidFill>
              <a:latin typeface="Tw Cen MT" panose="020B0602020104020603" pitchFamily="34" charset="0"/>
              <a:cs typeface="Tw Cen MT" panose="020B0602020104020603" pitchFamily="34" charset="0"/>
            </a:endParaRPr>
          </a:p>
        </p:txBody>
      </p:sp>
      <p:sp>
        <p:nvSpPr>
          <p:cNvPr id="5" name="Text Box 4"/>
          <p:cNvSpPr txBox="1"/>
          <p:nvPr/>
        </p:nvSpPr>
        <p:spPr>
          <a:xfrm>
            <a:off x="-1202690" y="4993640"/>
            <a:ext cx="10114915" cy="1014730"/>
          </a:xfrm>
          <a:prstGeom prst="rect">
            <a:avLst/>
          </a:prstGeom>
          <a:noFill/>
        </p:spPr>
        <p:txBody>
          <a:bodyPr wrap="square" rtlCol="0">
            <a:spAutoFit/>
          </a:bodyPr>
          <a:p>
            <a:r>
              <a:rPr lang="en-US">
                <a:latin typeface="Tw Cen MT" panose="020B0602020104020603" pitchFamily="34" charset="0"/>
                <a:cs typeface="Tw Cen MT" panose="020B0602020104020603" pitchFamily="34" charset="0"/>
              </a:rPr>
              <a:t>                       </a:t>
            </a:r>
            <a:r>
              <a:rPr lang="en-US">
                <a:solidFill>
                  <a:srgbClr val="DF3621"/>
                </a:solidFill>
                <a:latin typeface="Tw Cen MT" panose="020B0602020104020603" pitchFamily="34" charset="0"/>
                <a:cs typeface="Tw Cen MT" panose="020B0602020104020603" pitchFamily="34" charset="0"/>
              </a:rPr>
              <a:t>      </a:t>
            </a:r>
            <a:r>
              <a:rPr lang="en-US" sz="6000">
                <a:solidFill>
                  <a:srgbClr val="DF3621"/>
                </a:solidFill>
                <a:latin typeface="Tw Cen MT" panose="020B0602020104020603" pitchFamily="34" charset="0"/>
                <a:cs typeface="Tw Cen MT" panose="020B0602020104020603" pitchFamily="34" charset="0"/>
              </a:rPr>
              <a:t>THANK YOU</a:t>
            </a:r>
            <a:endParaRPr lang="en-US" sz="6000">
              <a:solidFill>
                <a:srgbClr val="DF3621"/>
              </a:solidFill>
              <a:latin typeface="Tw Cen MT" panose="020B0602020104020603" pitchFamily="34" charset="0"/>
              <a:cs typeface="Tw Cen MT" panose="020B0602020104020603" pitchFamily="34" charset="0"/>
            </a:endParaRPr>
          </a:p>
        </p:txBody>
      </p:sp>
    </p:spTree>
  </p:cSld>
  <p:clrMapOvr>
    <a:masterClrMapping/>
  </p:clrMapOvr>
  <p:transition spd="med">
    <p:wip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3481</Words>
  <Application>WPS Presentation</Application>
  <PresentationFormat>Widescreen</PresentationFormat>
  <Paragraphs>155</Paragraphs>
  <Slides>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vt:i4>
      </vt:variant>
    </vt:vector>
  </HeadingPairs>
  <TitlesOfParts>
    <vt:vector size="26" baseType="lpstr">
      <vt:lpstr>Arial</vt:lpstr>
      <vt:lpstr>SimSun</vt:lpstr>
      <vt:lpstr>Wingdings</vt:lpstr>
      <vt:lpstr>Tw Cen MT</vt:lpstr>
      <vt:lpstr>Segoe Print</vt:lpstr>
      <vt:lpstr>Calibri</vt:lpstr>
      <vt:lpstr>Microsoft YaHei</vt:lpstr>
      <vt:lpstr>Arial Unicode MS</vt:lpstr>
      <vt:lpstr>Calibri Light</vt:lpstr>
      <vt:lpstr>Malgun Gothic Semilight</vt:lpstr>
      <vt:lpstr>Microsoft JhengHei UI Light</vt:lpstr>
      <vt:lpstr>Microsoft JhengHei</vt:lpstr>
      <vt:lpstr>MingLiU-ExtB</vt:lpstr>
      <vt:lpstr>Microsoft YaHei UI Light</vt:lpstr>
      <vt:lpstr>MingLiU_HKSCS-ExtB</vt:lpstr>
      <vt:lpstr>MS Gothic</vt:lpstr>
      <vt:lpstr>Segoe Script</vt:lpstr>
      <vt:lpstr>Verdana</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google1568300541</cp:lastModifiedBy>
  <cp:revision>36</cp:revision>
  <dcterms:created xsi:type="dcterms:W3CDTF">2017-01-05T13:17:00Z</dcterms:created>
  <dcterms:modified xsi:type="dcterms:W3CDTF">2020-07-15T06:48:35Z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