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xml" ContentType="application/vnd.openxmlformats-officedocument.presentationml.slide+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presProps" Target="presProps.xml" /><Relationship Id="rId7" Type="http://schemas.openxmlformats.org/officeDocument/2006/relationships/tableStyles" Target="tableStyles.xml" /><Relationship Id="rId8"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3"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en-US"/>
              <a:t>Click to edit Master title style</a:t>
            </a:r>
            <a:endParaRPr lang="en-US"/>
          </a:p>
        </p:txBody>
      </p:sp>
      <p:sp>
        <p:nvSpPr>
          <p:cNvPr id="3"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3" name="Content Placeholder 2" hidden="0"/>
          <p:cNvSpPr>
            <a:spLocks noGrp="1"/>
          </p:cNvSpPr>
          <p:nvPr isPhoto="0" userDrawn="0">
            <p:ph idx="1" hasCustomPrompt="0"/>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en-US"/>
              <a:t>Click to edit Master title style</a:t>
            </a:r>
            <a:endParaRPr lang="en-US"/>
          </a:p>
        </p:txBody>
      </p:sp>
      <p:sp>
        <p:nvSpPr>
          <p:cNvPr id="3"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3"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9788" y="365125"/>
            <a:ext cx="10515600" cy="1325563"/>
          </a:xfrm>
        </p:spPr>
        <p:txBody>
          <a:bodyPr/>
          <a:lstStyle/>
          <a:p>
            <a:pPr>
              <a:defRPr/>
            </a:pPr>
            <a:r>
              <a:rPr lang="en-US"/>
              <a:t>Click to edit Master title style</a:t>
            </a:r>
            <a:endParaRPr lang="en-US"/>
          </a:p>
        </p:txBody>
      </p:sp>
      <p:sp>
        <p:nvSpPr>
          <p:cNvPr id="3"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7"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3"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4" name="Footer Placeholder 3" hidden="0"/>
          <p:cNvSpPr>
            <a:spLocks noGrp="1"/>
          </p:cNvSpPr>
          <p:nvPr isPhoto="0" userDrawn="0">
            <p:ph type="ftr" sz="quarter" idx="11" hasCustomPrompt="0"/>
          </p:nvPr>
        </p:nvSpPr>
        <p:spPr bwMode="auto"/>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3" name="Footer Placeholder 2" hidden="0"/>
          <p:cNvSpPr>
            <a:spLocks noGrp="1"/>
          </p:cNvSpPr>
          <p:nvPr isPhoto="0" userDrawn="0">
            <p:ph type="ftr" sz="quarter" idx="11" hasCustomPrompt="0"/>
          </p:nvPr>
        </p:nvSpPr>
        <p:spPr bwMode="auto"/>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Picture Placehold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4"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2"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hidden="0"/>
        <p:cNvGrpSpPr/>
        <p:nvPr isPhoto="0" userDrawn="0"/>
      </p:nvGrpSpPr>
      <p:grpSpPr bwMode="auto">
        <a:xfrm>
          <a:off x="0" y="0"/>
          <a:ext cx="0" cy="0"/>
          <a:chOff x="0" y="0"/>
          <a:chExt cx="0" cy="0"/>
        </a:xfrm>
      </p:grpSpPr>
      <p:sp>
        <p:nvSpPr>
          <p:cNvPr id="461867911" name="" hidden="0"/>
          <p:cNvSpPr/>
          <p:nvPr isPhoto="0" userDrawn="0"/>
        </p:nvSpPr>
        <p:spPr bwMode="auto">
          <a:xfrm>
            <a:off x="5968559" y="3291840"/>
            <a:ext cx="254916"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69457289" name="" hidden="0"/>
          <p:cNvSpPr/>
          <p:nvPr isPhoto="0" userDrawn="0"/>
        </p:nvSpPr>
        <p:spPr bwMode="auto">
          <a:xfrm flipH="0" flipV="0">
            <a:off x="2499729" y="14967"/>
            <a:ext cx="3546059" cy="6832735"/>
          </a:xfrm>
          <a:prstGeom prst="parallelogram">
            <a:avLst>
              <a:gd name="adj" fmla="val 25000"/>
            </a:avLst>
          </a:prstGeom>
          <a:solidFill>
            <a:srgbClr val="169BAD"/>
          </a:solidFill>
        </p:spPr>
        <p:style>
          <a:lnRef idx="2">
            <a:schemeClr val="accent1">
              <a:shade val="50000"/>
            </a:schemeClr>
          </a:lnRef>
          <a:fillRef idx="1">
            <a:schemeClr val="accent1"/>
          </a:fillRef>
          <a:effectRef idx="0">
            <a:schemeClr val="accent1"/>
          </a:effectRef>
          <a:fontRef idx="minor">
            <a:schemeClr val="lt1"/>
          </a:fontRef>
        </p:style>
        <p:txBody>
          <a:bodyPr/>
          <a:p>
            <a:pPr>
              <a:defRPr/>
            </a:pPr>
            <a:endParaRPr>
              <a:solidFill>
                <a:srgbClr val="0E7D8C"/>
              </a:solidFill>
              <a:highlight>
                <a:srgbClr val="008B8B"/>
              </a:highlight>
            </a:endParaRPr>
          </a:p>
        </p:txBody>
      </p:sp>
      <p:pic>
        <p:nvPicPr>
          <p:cNvPr id="1574455913" name="" hidden="0"/>
          <p:cNvPicPr>
            <a:picLocks noChangeAspect="1"/>
          </p:cNvPicPr>
          <p:nvPr isPhoto="0" userDrawn="0"/>
        </p:nvPicPr>
        <p:blipFill>
          <a:blip r:embed="rId2"/>
          <a:stretch/>
        </p:blipFill>
        <p:spPr bwMode="auto">
          <a:xfrm flipH="0" flipV="0">
            <a:off x="2969956" y="2566443"/>
            <a:ext cx="2502633" cy="1603960"/>
          </a:xfrm>
          <a:prstGeom prst="rect">
            <a:avLst/>
          </a:prstGeom>
        </p:spPr>
      </p:pic>
      <p:sp>
        <p:nvSpPr>
          <p:cNvPr id="408789782" name="" hidden="0"/>
          <p:cNvSpPr/>
          <p:nvPr isPhoto="0" userDrawn="0"/>
        </p:nvSpPr>
        <p:spPr bwMode="auto">
          <a:xfrm flipH="0" flipV="0">
            <a:off x="-177568" y="14967"/>
            <a:ext cx="3546059" cy="6832734"/>
          </a:xfrm>
          <a:prstGeom prst="parallelogram">
            <a:avLst>
              <a:gd name="adj" fmla="val 25000"/>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upright="0" compatLnSpc="0"/>
          <a:p>
            <a:pPr algn="ctr">
              <a:defRPr/>
            </a:pPr>
            <a:r>
              <a:rPr sz="8000">
                <a:ln w="6349">
                  <a:solidFill>
                    <a:schemeClr val="accent1">
                      <a:lumMod val="50000"/>
                    </a:schemeClr>
                  </a:solidFill>
                  <a:prstDash val="solid"/>
                </a:ln>
                <a:solidFill>
                  <a:schemeClr val="tx1"/>
                </a:solidFill>
                <a:latin typeface="JetBrains Mono Medium"/>
                <a:ea typeface="JetBrains Mono Medium"/>
                <a:cs typeface="JetBrains Mono Medium"/>
              </a:rPr>
              <a:t>AI</a:t>
            </a:r>
            <a:endParaRPr sz="8000">
              <a:solidFill>
                <a:schemeClr val="bg1"/>
              </a:solidFill>
              <a:highlight>
                <a:srgbClr val="008B8B"/>
              </a:highlight>
              <a:latin typeface="JetBrains Mono Medium"/>
              <a:ea typeface="JetBrains Mono Medium"/>
              <a:cs typeface="JetBrains Mono Medium"/>
            </a:endParaRPr>
          </a:p>
        </p:txBody>
      </p:sp>
      <p:sp>
        <p:nvSpPr>
          <p:cNvPr id="777669524" name="" hidden="0"/>
          <p:cNvSpPr/>
          <p:nvPr isPhoto="0" userDrawn="0"/>
        </p:nvSpPr>
        <p:spPr bwMode="auto">
          <a:xfrm flipH="0" flipV="0">
            <a:off x="5177026" y="14967"/>
            <a:ext cx="7002162" cy="6832734"/>
          </a:xfrm>
          <a:prstGeom prst="parallelogram">
            <a:avLst>
              <a:gd name="adj" fmla="val 1280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p>
            <a:pPr>
              <a:defRPr/>
            </a:pPr>
            <a:endParaRPr>
              <a:solidFill>
                <a:srgbClr val="0E7D8C"/>
              </a:solidFill>
              <a:highlight>
                <a:srgbClr val="008B8B"/>
              </a:highlight>
            </a:endParaRPr>
          </a:p>
        </p:txBody>
      </p:sp>
      <p:sp>
        <p:nvSpPr>
          <p:cNvPr id="560171222" name="" hidden="0"/>
          <p:cNvSpPr txBox="1"/>
          <p:nvPr isPhoto="0" userDrawn="0"/>
        </p:nvSpPr>
        <p:spPr bwMode="auto">
          <a:xfrm flipH="0" flipV="0">
            <a:off x="6179151" y="1574850"/>
            <a:ext cx="5123049" cy="2286036"/>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sz="4800" b="1">
                <a:solidFill>
                  <a:schemeClr val="bg1"/>
                </a:solidFill>
                <a:latin typeface="Pomodoro"/>
                <a:ea typeface="Pomodoro"/>
                <a:cs typeface="Pomodoro"/>
              </a:rPr>
              <a:t>Artificial Intelligence and Tensorflow</a:t>
            </a:r>
            <a:endParaRPr sz="4800" b="1">
              <a:solidFill>
                <a:schemeClr val="bg1"/>
              </a:solidFill>
              <a:latin typeface="Pomodoro"/>
              <a:ea typeface="Pomodoro"/>
              <a:cs typeface="Pomodoro"/>
            </a:endParaRPr>
          </a:p>
        </p:txBody>
      </p:sp>
      <p:sp>
        <p:nvSpPr>
          <p:cNvPr id="720160075" name="" hidden="0"/>
          <p:cNvSpPr txBox="1"/>
          <p:nvPr isPhoto="0" userDrawn="0"/>
        </p:nvSpPr>
        <p:spPr bwMode="auto">
          <a:xfrm flipH="0" flipV="0">
            <a:off x="6096017" y="4118918"/>
            <a:ext cx="5206182" cy="640116"/>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solidFill>
                  <a:schemeClr val="bg1"/>
                </a:solidFill>
                <a:latin typeface="Pomodoro"/>
                <a:ea typeface="Pomodoro"/>
                <a:cs typeface="Pomodoro"/>
              </a:rPr>
              <a:t>Making machines think, and a method of making them think.</a:t>
            </a:r>
            <a:endParaRPr>
              <a:solidFill>
                <a:schemeClr val="bg1"/>
              </a:solidFill>
              <a:latin typeface="Pomodoro"/>
              <a:ea typeface="Pomodoro"/>
              <a:cs typeface="Pomodor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hidden="0"/>
        <p:cNvGrpSpPr/>
        <p:nvPr isPhoto="0" userDrawn="0"/>
      </p:nvGrpSpPr>
      <p:grpSpPr bwMode="auto">
        <a:xfrm>
          <a:off x="0" y="0"/>
          <a:ext cx="0" cy="0"/>
          <a:chOff x="0" y="0"/>
          <a:chExt cx="0" cy="0"/>
        </a:xfrm>
      </p:grpSpPr>
      <p:sp>
        <p:nvSpPr>
          <p:cNvPr id="1527577497" name="" hidden="0"/>
          <p:cNvSpPr/>
          <p:nvPr isPhoto="0" userDrawn="0"/>
        </p:nvSpPr>
        <p:spPr bwMode="auto">
          <a:xfrm>
            <a:off x="5968559" y="3291840"/>
            <a:ext cx="254916"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84030163" name="" hidden="0"/>
          <p:cNvSpPr/>
          <p:nvPr isPhoto="0" userDrawn="0"/>
        </p:nvSpPr>
        <p:spPr bwMode="auto">
          <a:xfrm>
            <a:off x="5968559" y="3291840"/>
            <a:ext cx="254916"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grpSp>
        <p:nvGrpSpPr>
          <p:cNvPr id="1015862317" name="" hidden="0"/>
          <p:cNvGrpSpPr/>
          <p:nvPr isPhoto="0" userDrawn="0"/>
        </p:nvGrpSpPr>
        <p:grpSpPr bwMode="auto">
          <a:xfrm>
            <a:off x="823783" y="1376542"/>
            <a:ext cx="3169053" cy="4196148"/>
            <a:chOff x="0" y="0"/>
            <a:chExt cx="3169053" cy="4196148"/>
          </a:xfrm>
        </p:grpSpPr>
        <p:sp>
          <p:nvSpPr>
            <p:cNvPr id="1724052136" name="" hidden="0"/>
            <p:cNvSpPr/>
            <p:nvPr isPhoto="0" userDrawn="0"/>
          </p:nvSpPr>
          <p:spPr bwMode="auto">
            <a:xfrm flipH="0" flipV="0">
              <a:off x="28378" y="25742"/>
              <a:ext cx="3140675" cy="41704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sp>
        <p:pic>
          <p:nvPicPr>
            <p:cNvPr id="2117656076" name="" hidden="0"/>
            <p:cNvPicPr>
              <a:picLocks noChangeAspect="1"/>
            </p:cNvPicPr>
            <p:nvPr isPhoto="0" userDrawn="0"/>
          </p:nvPicPr>
          <p:blipFill>
            <a:blip r:embed="rId2"/>
            <a:stretch/>
          </p:blipFill>
          <p:spPr bwMode="auto">
            <a:xfrm>
              <a:off x="0" y="0"/>
              <a:ext cx="3143250" cy="4190999"/>
            </a:xfrm>
            <a:prstGeom prst="rect">
              <a:avLst/>
            </a:prstGeom>
          </p:spPr>
        </p:pic>
      </p:grpSp>
      <p:sp>
        <p:nvSpPr>
          <p:cNvPr id="1285258285" name="" hidden="0"/>
          <p:cNvSpPr txBox="1"/>
          <p:nvPr isPhoto="0" userDrawn="0"/>
        </p:nvSpPr>
        <p:spPr bwMode="auto">
          <a:xfrm flipH="0" flipV="0">
            <a:off x="4971080" y="669323"/>
            <a:ext cx="6540151" cy="640116"/>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sz="3600" b="1">
                <a:solidFill>
                  <a:schemeClr val="bg1"/>
                </a:solidFill>
                <a:latin typeface="Pomodoro"/>
                <a:ea typeface="Pomodoro"/>
                <a:cs typeface="Pomodoro"/>
              </a:rPr>
              <a:t>Artificial Intelligence.</a:t>
            </a:r>
            <a:endParaRPr sz="3600" b="1">
              <a:solidFill>
                <a:schemeClr val="bg1"/>
              </a:solidFill>
              <a:latin typeface="Pomodoro"/>
              <a:ea typeface="Pomodoro"/>
              <a:cs typeface="Pomodoro"/>
            </a:endParaRPr>
          </a:p>
        </p:txBody>
      </p:sp>
      <p:sp>
        <p:nvSpPr>
          <p:cNvPr id="1387905861" name="" hidden="0"/>
          <p:cNvSpPr txBox="1"/>
          <p:nvPr isPhoto="0" userDrawn="0"/>
        </p:nvSpPr>
        <p:spPr bwMode="auto">
          <a:xfrm flipH="0" flipV="0">
            <a:off x="4996824" y="1309439"/>
            <a:ext cx="6740946" cy="4928651"/>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lnSpc>
                <a:spcPct val="114999"/>
              </a:lnSpc>
              <a:defRPr/>
            </a:pPr>
            <a:r>
              <a:rPr sz="2300">
                <a:solidFill>
                  <a:schemeClr val="bg1"/>
                </a:solidFill>
                <a:latin typeface="Pomodoro"/>
                <a:ea typeface="Pomodoro"/>
                <a:cs typeface="Pomodoro"/>
              </a:rPr>
              <a:t>The term ‘Artificial Intelligence’ means, as John McCarthy put it, ‘</a:t>
            </a:r>
            <a:r>
              <a:rPr sz="2300" b="0" i="0" u="none">
                <a:solidFill>
                  <a:schemeClr val="bg1"/>
                </a:solidFill>
                <a:latin typeface="Pomodoro"/>
                <a:ea typeface="Pomodoro"/>
                <a:cs typeface="Pomodoro"/>
              </a:rPr>
              <a:t>.. is the science and engineering of making intelligent machines, especially intelligent computer programs.’ It’s a very powerful asset in our technological age, and its use is becoming more widespread the more progress we make, due its unparalleled capacity of connecting seemingly unrelated data together. The most widespread implementation of it is of neural networks, a system of layered neurons, weights and biases.</a:t>
            </a:r>
            <a:endParaRPr sz="2300">
              <a:solidFill>
                <a:schemeClr val="bg1"/>
              </a:solidFill>
              <a:latin typeface="Pomodoro"/>
              <a:ea typeface="Pomodoro"/>
              <a:cs typeface="Pomodor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hidden="0"/>
        <p:cNvGrpSpPr/>
        <p:nvPr isPhoto="0" userDrawn="0"/>
      </p:nvGrpSpPr>
      <p:grpSpPr bwMode="auto">
        <a:xfrm>
          <a:off x="0" y="0"/>
          <a:ext cx="0" cy="0"/>
          <a:chOff x="0" y="0"/>
          <a:chExt cx="0" cy="0"/>
        </a:xfrm>
      </p:grpSpPr>
      <p:sp>
        <p:nvSpPr>
          <p:cNvPr id="1497581932" name="" hidden="0"/>
          <p:cNvSpPr/>
          <p:nvPr isPhoto="0" userDrawn="0"/>
        </p:nvSpPr>
        <p:spPr bwMode="auto">
          <a:xfrm>
            <a:off x="5968559" y="3291840"/>
            <a:ext cx="254916"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55820506" name="" hidden="0"/>
          <p:cNvSpPr/>
          <p:nvPr isPhoto="0" userDrawn="0"/>
        </p:nvSpPr>
        <p:spPr bwMode="auto">
          <a:xfrm>
            <a:off x="5968559" y="3291840"/>
            <a:ext cx="254916"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83681566" name="" hidden="0"/>
          <p:cNvSpPr txBox="1"/>
          <p:nvPr isPhoto="0" userDrawn="0"/>
        </p:nvSpPr>
        <p:spPr bwMode="auto">
          <a:xfrm flipH="0" flipV="0">
            <a:off x="4971080" y="669323"/>
            <a:ext cx="6541411" cy="1188756"/>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sz="3600" b="1">
                <a:solidFill>
                  <a:schemeClr val="bg1"/>
                </a:solidFill>
                <a:latin typeface="Pomodoro"/>
                <a:ea typeface="Pomodoro"/>
                <a:cs typeface="Pomodoro"/>
              </a:rPr>
              <a:t>A way to make AI models: Tensorflow</a:t>
            </a:r>
            <a:endParaRPr sz="3600" b="1">
              <a:solidFill>
                <a:schemeClr val="bg1"/>
              </a:solidFill>
              <a:latin typeface="Pomodoro"/>
              <a:ea typeface="Pomodoro"/>
              <a:cs typeface="Pomodoro"/>
            </a:endParaRPr>
          </a:p>
        </p:txBody>
      </p:sp>
      <p:sp>
        <p:nvSpPr>
          <p:cNvPr id="1675300675" name="" hidden="0"/>
          <p:cNvSpPr txBox="1"/>
          <p:nvPr isPhoto="0" userDrawn="0"/>
        </p:nvSpPr>
        <p:spPr bwMode="auto">
          <a:xfrm flipH="0" flipV="0">
            <a:off x="4996824" y="2007972"/>
            <a:ext cx="6760278" cy="3719357"/>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lnSpc>
                <a:spcPct val="114999"/>
              </a:lnSpc>
              <a:defRPr/>
            </a:pPr>
            <a:r>
              <a:rPr sz="2300">
                <a:solidFill>
                  <a:schemeClr val="bg1"/>
                </a:solidFill>
                <a:latin typeface="Pomodoro"/>
                <a:ea typeface="Pomodoro"/>
                <a:cs typeface="Pomodoro"/>
              </a:rPr>
              <a:t>Tensorflow is an open-source library made by the Google Brain team for simplifying and providing more leverage in the creation, training and deployment of AI models. It has many powerful tools due to the combined efforts of Google and the open-source community. It can be used and implemented in a plethora of languages, including Java, JavaScript, C++, and most notably, Python.</a:t>
            </a:r>
            <a:endParaRPr sz="2300">
              <a:solidFill>
                <a:schemeClr val="bg1"/>
              </a:solidFill>
              <a:latin typeface="Pomodoro"/>
              <a:ea typeface="Pomodoro"/>
              <a:cs typeface="Pomodoro"/>
            </a:endParaRPr>
          </a:p>
        </p:txBody>
      </p:sp>
      <p:pic>
        <p:nvPicPr>
          <p:cNvPr id="2145317504" name="" hidden="0"/>
          <p:cNvPicPr>
            <a:picLocks noChangeAspect="1"/>
          </p:cNvPicPr>
          <p:nvPr isPhoto="0" userDrawn="0"/>
        </p:nvPicPr>
        <p:blipFill>
          <a:blip r:embed="rId2"/>
          <a:stretch/>
        </p:blipFill>
        <p:spPr bwMode="auto">
          <a:xfrm flipH="0" flipV="0">
            <a:off x="266915" y="2007972"/>
            <a:ext cx="4188633" cy="268453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ONLYOFFICE/7.1.0.215</Application>
  <DocSecurity>0</DocSecurity>
  <PresentationFormat>Widescreen</PresentationFormat>
  <Paragraphs>0</Paragraphs>
  <Slides>3</Slides>
  <Notes>3</Notes>
  <HiddenSlides>0</HiddenSlides>
  <MMClips>2</MMClips>
  <ScaleCrop>0</ScaleCrop>
  <HeadingPairs>
    <vt:vector size="4" baseType="variant">
      <vt:variant>
        <vt:lpstr>Theme</vt:lpstr>
      </vt:variant>
      <vt:variant>
        <vt:i4>1</vt:i4>
      </vt:variant>
      <vt:variant>
        <vt:lpstr>Slide Titles</vt:lpstr>
      </vt:variant>
      <vt:variant>
        <vt:i4>3</vt:i4>
      </vt:variant>
    </vt:vector>
  </HeadingPairs>
  <TitlesOfParts>
    <vt:vector size="4" baseType="lpstr">
      <vt:lpstr>Theme 1</vt:lpstr>
      <vt:lpstr>Slide 1</vt:lpstr>
      <vt:lpstr>Slide 2</vt:lpstr>
      <vt:lpstr>Slide 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6</cp:revision>
  <dcterms:created xsi:type="dcterms:W3CDTF">2012-12-03T06:56:55Z</dcterms:created>
  <dcterms:modified xsi:type="dcterms:W3CDTF">2022-09-08T16:37:08Z</dcterms:modified>
  <cp:category/>
  <cp:contentStatus/>
  <cp:version/>
</cp:coreProperties>
</file>