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theme/themeOverride1.xml" ContentType="application/vnd.openxmlformats-officedocument.themeOverride+xml"/>
  <Override PartName="/ppt/charts/chart11.xml" ContentType="application/vnd.openxmlformats-officedocument.drawingml.chart+xml"/>
  <Override PartName="/ppt/theme/themeOverride2.xml" ContentType="application/vnd.openxmlformats-officedocument.themeOverride+xml"/>
  <Override PartName="/ppt/charts/chart12.xml" ContentType="application/vnd.openxmlformats-officedocument.drawingml.chart+xml"/>
  <Override PartName="/ppt/theme/themeOverride3.xml" ContentType="application/vnd.openxmlformats-officedocument.themeOverride+xml"/>
  <Override PartName="/ppt/charts/chart13.xml" ContentType="application/vnd.openxmlformats-officedocument.drawingml.chart+xml"/>
  <Override PartName="/ppt/theme/themeOverride4.xml" ContentType="application/vnd.openxmlformats-officedocument.themeOverride+xml"/>
  <Override PartName="/ppt/charts/chart14.xml" ContentType="application/vnd.openxmlformats-officedocument.drawingml.chart+xml"/>
  <Override PartName="/ppt/theme/themeOverride5.xml" ContentType="application/vnd.openxmlformats-officedocument.themeOverride+xml"/>
  <Override PartName="/ppt/charts/chart15.xml" ContentType="application/vnd.openxmlformats-officedocument.drawingml.chart+xml"/>
  <Override PartName="/ppt/theme/themeOverride6.xml" ContentType="application/vnd.openxmlformats-officedocument.themeOverride+xml"/>
  <Override PartName="/ppt/charts/chart16.xml" ContentType="application/vnd.openxmlformats-officedocument.drawingml.chart+xml"/>
  <Override PartName="/ppt/theme/themeOverride7.xml" ContentType="application/vnd.openxmlformats-officedocument.themeOverride+xml"/>
  <Override PartName="/ppt/charts/chart17.xml" ContentType="application/vnd.openxmlformats-officedocument.drawingml.chart+xml"/>
  <Override PartName="/ppt/theme/themeOverride8.xml" ContentType="application/vnd.openxmlformats-officedocument.themeOverride+xml"/>
  <Override PartName="/ppt/charts/chart18.xml" ContentType="application/vnd.openxmlformats-officedocument.drawingml.chart+xml"/>
  <Override PartName="/ppt/theme/themeOverride9.xml" ContentType="application/vnd.openxmlformats-officedocument.themeOverride+xml"/>
  <Override PartName="/ppt/charts/chart19.xml" ContentType="application/vnd.openxmlformats-officedocument.drawingml.chart+xml"/>
  <Override PartName="/ppt/theme/themeOverride10.xml" ContentType="application/vnd.openxmlformats-officedocument.themeOverride+xml"/>
  <Override PartName="/ppt/charts/chart20.xml" ContentType="application/vnd.openxmlformats-officedocument.drawingml.chart+xml"/>
  <Override PartName="/ppt/theme/themeOverride11.xml" ContentType="application/vnd.openxmlformats-officedocument.themeOverride+xml"/>
  <Override PartName="/ppt/charts/chart21.xml" ContentType="application/vnd.openxmlformats-officedocument.drawingml.chart+xml"/>
  <Override PartName="/ppt/theme/themeOverride12.xml" ContentType="application/vnd.openxmlformats-officedocument.themeOverride+xml"/>
  <Override PartName="/ppt/charts/chart22.xml" ContentType="application/vnd.openxmlformats-officedocument.drawingml.chart+xml"/>
  <Override PartName="/ppt/theme/themeOverride13.xml" ContentType="application/vnd.openxmlformats-officedocument.themeOverride+xml"/>
  <Override PartName="/ppt/charts/chart23.xml" ContentType="application/vnd.openxmlformats-officedocument.drawingml.chart+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4"/>
  </p:notesMasterIdLst>
  <p:handoutMasterIdLst>
    <p:handoutMasterId r:id="rId545"/>
  </p:handoutMasterIdLst>
  <p:sldIdLst>
    <p:sldId id="278" r:id="rId2"/>
    <p:sldId id="259" r:id="rId3"/>
    <p:sldId id="277" r:id="rId4"/>
    <p:sldId id="263" r:id="rId5"/>
    <p:sldId id="264"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82" r:id="rId20"/>
    <p:sldId id="283" r:id="rId21"/>
    <p:sldId id="273" r:id="rId22"/>
    <p:sldId id="275"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424" r:id="rId151"/>
    <p:sldId id="425" r:id="rId152"/>
    <p:sldId id="426" r:id="rId153"/>
    <p:sldId id="427" r:id="rId154"/>
    <p:sldId id="428" r:id="rId155"/>
    <p:sldId id="429" r:id="rId156"/>
    <p:sldId id="430" r:id="rId157"/>
    <p:sldId id="431" r:id="rId158"/>
    <p:sldId id="432" r:id="rId159"/>
    <p:sldId id="433" r:id="rId160"/>
    <p:sldId id="434" r:id="rId161"/>
    <p:sldId id="435" r:id="rId162"/>
    <p:sldId id="436" r:id="rId163"/>
    <p:sldId id="437" r:id="rId164"/>
    <p:sldId id="438" r:id="rId165"/>
    <p:sldId id="439" r:id="rId166"/>
    <p:sldId id="440" r:id="rId167"/>
    <p:sldId id="441" r:id="rId168"/>
    <p:sldId id="442" r:id="rId169"/>
    <p:sldId id="443" r:id="rId170"/>
    <p:sldId id="444" r:id="rId171"/>
    <p:sldId id="445" r:id="rId172"/>
    <p:sldId id="446" r:id="rId173"/>
    <p:sldId id="447" r:id="rId174"/>
    <p:sldId id="448" r:id="rId175"/>
    <p:sldId id="449" r:id="rId176"/>
    <p:sldId id="450" r:id="rId177"/>
    <p:sldId id="451" r:id="rId178"/>
    <p:sldId id="452" r:id="rId179"/>
    <p:sldId id="453" r:id="rId180"/>
    <p:sldId id="454" r:id="rId181"/>
    <p:sldId id="455" r:id="rId182"/>
    <p:sldId id="456" r:id="rId183"/>
    <p:sldId id="457" r:id="rId184"/>
    <p:sldId id="458" r:id="rId185"/>
    <p:sldId id="459" r:id="rId186"/>
    <p:sldId id="460" r:id="rId187"/>
    <p:sldId id="461" r:id="rId188"/>
    <p:sldId id="462" r:id="rId189"/>
    <p:sldId id="463" r:id="rId190"/>
    <p:sldId id="464" r:id="rId191"/>
    <p:sldId id="465" r:id="rId192"/>
    <p:sldId id="466" r:id="rId193"/>
    <p:sldId id="467" r:id="rId194"/>
    <p:sldId id="468" r:id="rId195"/>
    <p:sldId id="469" r:id="rId196"/>
    <p:sldId id="470" r:id="rId197"/>
    <p:sldId id="471" r:id="rId198"/>
    <p:sldId id="472" r:id="rId199"/>
    <p:sldId id="473" r:id="rId200"/>
    <p:sldId id="474" r:id="rId201"/>
    <p:sldId id="475" r:id="rId202"/>
    <p:sldId id="476" r:id="rId203"/>
    <p:sldId id="477" r:id="rId204"/>
    <p:sldId id="478" r:id="rId205"/>
    <p:sldId id="479" r:id="rId206"/>
    <p:sldId id="480" r:id="rId207"/>
    <p:sldId id="481" r:id="rId208"/>
    <p:sldId id="482" r:id="rId209"/>
    <p:sldId id="483" r:id="rId210"/>
    <p:sldId id="484" r:id="rId211"/>
    <p:sldId id="485" r:id="rId212"/>
    <p:sldId id="486" r:id="rId213"/>
    <p:sldId id="487" r:id="rId214"/>
    <p:sldId id="488" r:id="rId215"/>
    <p:sldId id="489" r:id="rId216"/>
    <p:sldId id="490" r:id="rId217"/>
    <p:sldId id="491" r:id="rId218"/>
    <p:sldId id="492" r:id="rId219"/>
    <p:sldId id="493" r:id="rId220"/>
    <p:sldId id="494" r:id="rId221"/>
    <p:sldId id="495" r:id="rId222"/>
    <p:sldId id="496" r:id="rId223"/>
    <p:sldId id="497" r:id="rId224"/>
    <p:sldId id="498" r:id="rId225"/>
    <p:sldId id="499" r:id="rId226"/>
    <p:sldId id="500" r:id="rId227"/>
    <p:sldId id="501" r:id="rId228"/>
    <p:sldId id="502" r:id="rId229"/>
    <p:sldId id="503" r:id="rId230"/>
    <p:sldId id="504" r:id="rId231"/>
    <p:sldId id="505" r:id="rId232"/>
    <p:sldId id="506" r:id="rId233"/>
    <p:sldId id="507" r:id="rId234"/>
    <p:sldId id="508" r:id="rId235"/>
    <p:sldId id="509" r:id="rId236"/>
    <p:sldId id="510" r:id="rId237"/>
    <p:sldId id="511" r:id="rId238"/>
    <p:sldId id="512" r:id="rId239"/>
    <p:sldId id="513" r:id="rId240"/>
    <p:sldId id="514" r:id="rId241"/>
    <p:sldId id="515" r:id="rId242"/>
    <p:sldId id="516" r:id="rId243"/>
    <p:sldId id="517" r:id="rId244"/>
    <p:sldId id="518" r:id="rId245"/>
    <p:sldId id="519" r:id="rId246"/>
    <p:sldId id="520" r:id="rId247"/>
    <p:sldId id="521" r:id="rId248"/>
    <p:sldId id="522" r:id="rId249"/>
    <p:sldId id="523" r:id="rId250"/>
    <p:sldId id="524" r:id="rId251"/>
    <p:sldId id="525" r:id="rId252"/>
    <p:sldId id="526" r:id="rId253"/>
    <p:sldId id="527" r:id="rId254"/>
    <p:sldId id="528" r:id="rId255"/>
    <p:sldId id="529" r:id="rId256"/>
    <p:sldId id="530" r:id="rId257"/>
    <p:sldId id="531" r:id="rId258"/>
    <p:sldId id="532" r:id="rId259"/>
    <p:sldId id="533" r:id="rId260"/>
    <p:sldId id="534" r:id="rId261"/>
    <p:sldId id="535" r:id="rId262"/>
    <p:sldId id="536" r:id="rId263"/>
    <p:sldId id="537" r:id="rId264"/>
    <p:sldId id="538" r:id="rId265"/>
    <p:sldId id="539" r:id="rId266"/>
    <p:sldId id="540" r:id="rId267"/>
    <p:sldId id="541" r:id="rId268"/>
    <p:sldId id="542" r:id="rId269"/>
    <p:sldId id="543" r:id="rId270"/>
    <p:sldId id="544" r:id="rId271"/>
    <p:sldId id="545" r:id="rId272"/>
    <p:sldId id="546" r:id="rId273"/>
    <p:sldId id="547" r:id="rId274"/>
    <p:sldId id="548" r:id="rId275"/>
    <p:sldId id="549" r:id="rId276"/>
    <p:sldId id="550" r:id="rId277"/>
    <p:sldId id="551" r:id="rId278"/>
    <p:sldId id="552" r:id="rId279"/>
    <p:sldId id="553" r:id="rId280"/>
    <p:sldId id="554" r:id="rId281"/>
    <p:sldId id="555" r:id="rId282"/>
    <p:sldId id="556" r:id="rId283"/>
    <p:sldId id="557" r:id="rId284"/>
    <p:sldId id="558" r:id="rId285"/>
    <p:sldId id="559" r:id="rId286"/>
    <p:sldId id="560" r:id="rId287"/>
    <p:sldId id="561" r:id="rId288"/>
    <p:sldId id="562" r:id="rId289"/>
    <p:sldId id="563" r:id="rId290"/>
    <p:sldId id="564" r:id="rId291"/>
    <p:sldId id="565" r:id="rId292"/>
    <p:sldId id="566" r:id="rId293"/>
    <p:sldId id="567" r:id="rId294"/>
    <p:sldId id="568" r:id="rId295"/>
    <p:sldId id="569" r:id="rId296"/>
    <p:sldId id="570" r:id="rId297"/>
    <p:sldId id="571" r:id="rId298"/>
    <p:sldId id="572" r:id="rId299"/>
    <p:sldId id="573" r:id="rId300"/>
    <p:sldId id="574" r:id="rId301"/>
    <p:sldId id="575" r:id="rId302"/>
    <p:sldId id="576" r:id="rId303"/>
    <p:sldId id="577" r:id="rId304"/>
    <p:sldId id="578" r:id="rId305"/>
    <p:sldId id="579" r:id="rId306"/>
    <p:sldId id="580" r:id="rId307"/>
    <p:sldId id="581" r:id="rId308"/>
    <p:sldId id="582" r:id="rId309"/>
    <p:sldId id="583" r:id="rId310"/>
    <p:sldId id="584" r:id="rId311"/>
    <p:sldId id="585" r:id="rId312"/>
    <p:sldId id="586" r:id="rId313"/>
    <p:sldId id="587" r:id="rId314"/>
    <p:sldId id="588" r:id="rId315"/>
    <p:sldId id="589" r:id="rId316"/>
    <p:sldId id="590" r:id="rId317"/>
    <p:sldId id="591" r:id="rId318"/>
    <p:sldId id="592" r:id="rId319"/>
    <p:sldId id="593" r:id="rId320"/>
    <p:sldId id="594" r:id="rId321"/>
    <p:sldId id="595" r:id="rId322"/>
    <p:sldId id="596" r:id="rId323"/>
    <p:sldId id="597" r:id="rId324"/>
    <p:sldId id="598" r:id="rId325"/>
    <p:sldId id="599" r:id="rId326"/>
    <p:sldId id="600" r:id="rId327"/>
    <p:sldId id="601" r:id="rId328"/>
    <p:sldId id="602" r:id="rId329"/>
    <p:sldId id="603" r:id="rId330"/>
    <p:sldId id="604" r:id="rId331"/>
    <p:sldId id="605" r:id="rId332"/>
    <p:sldId id="606" r:id="rId333"/>
    <p:sldId id="607" r:id="rId334"/>
    <p:sldId id="608" r:id="rId335"/>
    <p:sldId id="609" r:id="rId336"/>
    <p:sldId id="610" r:id="rId337"/>
    <p:sldId id="611" r:id="rId338"/>
    <p:sldId id="612" r:id="rId339"/>
    <p:sldId id="613" r:id="rId340"/>
    <p:sldId id="614" r:id="rId341"/>
    <p:sldId id="615" r:id="rId342"/>
    <p:sldId id="616" r:id="rId343"/>
    <p:sldId id="617" r:id="rId344"/>
    <p:sldId id="618" r:id="rId345"/>
    <p:sldId id="619" r:id="rId346"/>
    <p:sldId id="620" r:id="rId347"/>
    <p:sldId id="621" r:id="rId348"/>
    <p:sldId id="622" r:id="rId349"/>
    <p:sldId id="623" r:id="rId350"/>
    <p:sldId id="624" r:id="rId351"/>
    <p:sldId id="625" r:id="rId352"/>
    <p:sldId id="626" r:id="rId353"/>
    <p:sldId id="627" r:id="rId354"/>
    <p:sldId id="628" r:id="rId355"/>
    <p:sldId id="629" r:id="rId356"/>
    <p:sldId id="630" r:id="rId357"/>
    <p:sldId id="631" r:id="rId358"/>
    <p:sldId id="632" r:id="rId359"/>
    <p:sldId id="633" r:id="rId360"/>
    <p:sldId id="634" r:id="rId361"/>
    <p:sldId id="635" r:id="rId362"/>
    <p:sldId id="636" r:id="rId363"/>
    <p:sldId id="637" r:id="rId364"/>
    <p:sldId id="638" r:id="rId365"/>
    <p:sldId id="639" r:id="rId366"/>
    <p:sldId id="640" r:id="rId367"/>
    <p:sldId id="641" r:id="rId368"/>
    <p:sldId id="642" r:id="rId369"/>
    <p:sldId id="643" r:id="rId370"/>
    <p:sldId id="644" r:id="rId371"/>
    <p:sldId id="645" r:id="rId372"/>
    <p:sldId id="646" r:id="rId373"/>
    <p:sldId id="647" r:id="rId374"/>
    <p:sldId id="648" r:id="rId375"/>
    <p:sldId id="649" r:id="rId376"/>
    <p:sldId id="650" r:id="rId377"/>
    <p:sldId id="651" r:id="rId378"/>
    <p:sldId id="652" r:id="rId379"/>
    <p:sldId id="653" r:id="rId380"/>
    <p:sldId id="654" r:id="rId381"/>
    <p:sldId id="655" r:id="rId382"/>
    <p:sldId id="656" r:id="rId383"/>
    <p:sldId id="657" r:id="rId384"/>
    <p:sldId id="658" r:id="rId385"/>
    <p:sldId id="659" r:id="rId386"/>
    <p:sldId id="660" r:id="rId387"/>
    <p:sldId id="661" r:id="rId388"/>
    <p:sldId id="662" r:id="rId389"/>
    <p:sldId id="663" r:id="rId390"/>
    <p:sldId id="664" r:id="rId391"/>
    <p:sldId id="665" r:id="rId392"/>
    <p:sldId id="666" r:id="rId393"/>
    <p:sldId id="667" r:id="rId394"/>
    <p:sldId id="668" r:id="rId395"/>
    <p:sldId id="669" r:id="rId396"/>
    <p:sldId id="670" r:id="rId397"/>
    <p:sldId id="671" r:id="rId398"/>
    <p:sldId id="672" r:id="rId399"/>
    <p:sldId id="673" r:id="rId400"/>
    <p:sldId id="674" r:id="rId401"/>
    <p:sldId id="675" r:id="rId402"/>
    <p:sldId id="676" r:id="rId403"/>
    <p:sldId id="677" r:id="rId404"/>
    <p:sldId id="678" r:id="rId405"/>
    <p:sldId id="679" r:id="rId406"/>
    <p:sldId id="680" r:id="rId407"/>
    <p:sldId id="681" r:id="rId408"/>
    <p:sldId id="682" r:id="rId409"/>
    <p:sldId id="683" r:id="rId410"/>
    <p:sldId id="684" r:id="rId411"/>
    <p:sldId id="685" r:id="rId412"/>
    <p:sldId id="686" r:id="rId413"/>
    <p:sldId id="687" r:id="rId414"/>
    <p:sldId id="688" r:id="rId415"/>
    <p:sldId id="689" r:id="rId416"/>
    <p:sldId id="690" r:id="rId417"/>
    <p:sldId id="691" r:id="rId418"/>
    <p:sldId id="692" r:id="rId419"/>
    <p:sldId id="693" r:id="rId420"/>
    <p:sldId id="694" r:id="rId421"/>
    <p:sldId id="695" r:id="rId422"/>
    <p:sldId id="696" r:id="rId423"/>
    <p:sldId id="697" r:id="rId424"/>
    <p:sldId id="698" r:id="rId425"/>
    <p:sldId id="699" r:id="rId426"/>
    <p:sldId id="700" r:id="rId427"/>
    <p:sldId id="701" r:id="rId428"/>
    <p:sldId id="702" r:id="rId429"/>
    <p:sldId id="703" r:id="rId430"/>
    <p:sldId id="704" r:id="rId431"/>
    <p:sldId id="705" r:id="rId432"/>
    <p:sldId id="706" r:id="rId433"/>
    <p:sldId id="707" r:id="rId434"/>
    <p:sldId id="708" r:id="rId435"/>
    <p:sldId id="709" r:id="rId436"/>
    <p:sldId id="710" r:id="rId437"/>
    <p:sldId id="711" r:id="rId438"/>
    <p:sldId id="712" r:id="rId439"/>
    <p:sldId id="713" r:id="rId440"/>
    <p:sldId id="714" r:id="rId441"/>
    <p:sldId id="715" r:id="rId442"/>
    <p:sldId id="716" r:id="rId443"/>
    <p:sldId id="717" r:id="rId444"/>
    <p:sldId id="718" r:id="rId445"/>
    <p:sldId id="719" r:id="rId446"/>
    <p:sldId id="720" r:id="rId447"/>
    <p:sldId id="721" r:id="rId448"/>
    <p:sldId id="722" r:id="rId449"/>
    <p:sldId id="723" r:id="rId450"/>
    <p:sldId id="724" r:id="rId451"/>
    <p:sldId id="725" r:id="rId452"/>
    <p:sldId id="726" r:id="rId453"/>
    <p:sldId id="727" r:id="rId454"/>
    <p:sldId id="728" r:id="rId455"/>
    <p:sldId id="729" r:id="rId456"/>
    <p:sldId id="730" r:id="rId457"/>
    <p:sldId id="731" r:id="rId458"/>
    <p:sldId id="732" r:id="rId459"/>
    <p:sldId id="733" r:id="rId460"/>
    <p:sldId id="734" r:id="rId461"/>
    <p:sldId id="735" r:id="rId462"/>
    <p:sldId id="736" r:id="rId463"/>
    <p:sldId id="737" r:id="rId464"/>
    <p:sldId id="738" r:id="rId465"/>
    <p:sldId id="739" r:id="rId466"/>
    <p:sldId id="740" r:id="rId467"/>
    <p:sldId id="741" r:id="rId468"/>
    <p:sldId id="742" r:id="rId469"/>
    <p:sldId id="743" r:id="rId470"/>
    <p:sldId id="744" r:id="rId471"/>
    <p:sldId id="745" r:id="rId472"/>
    <p:sldId id="746" r:id="rId473"/>
    <p:sldId id="747" r:id="rId474"/>
    <p:sldId id="748" r:id="rId475"/>
    <p:sldId id="749" r:id="rId476"/>
    <p:sldId id="750" r:id="rId477"/>
    <p:sldId id="751" r:id="rId478"/>
    <p:sldId id="752" r:id="rId479"/>
    <p:sldId id="753" r:id="rId480"/>
    <p:sldId id="754" r:id="rId481"/>
    <p:sldId id="755" r:id="rId482"/>
    <p:sldId id="756" r:id="rId483"/>
    <p:sldId id="757" r:id="rId484"/>
    <p:sldId id="758" r:id="rId485"/>
    <p:sldId id="759" r:id="rId486"/>
    <p:sldId id="760" r:id="rId487"/>
    <p:sldId id="761" r:id="rId488"/>
    <p:sldId id="762" r:id="rId489"/>
    <p:sldId id="763" r:id="rId490"/>
    <p:sldId id="764" r:id="rId491"/>
    <p:sldId id="765" r:id="rId492"/>
    <p:sldId id="766" r:id="rId493"/>
    <p:sldId id="767" r:id="rId494"/>
    <p:sldId id="768" r:id="rId495"/>
    <p:sldId id="769" r:id="rId496"/>
    <p:sldId id="770" r:id="rId497"/>
    <p:sldId id="771" r:id="rId498"/>
    <p:sldId id="772" r:id="rId499"/>
    <p:sldId id="773" r:id="rId500"/>
    <p:sldId id="774" r:id="rId501"/>
    <p:sldId id="775" r:id="rId502"/>
    <p:sldId id="776" r:id="rId503"/>
    <p:sldId id="777" r:id="rId504"/>
    <p:sldId id="778" r:id="rId505"/>
    <p:sldId id="779" r:id="rId506"/>
    <p:sldId id="780" r:id="rId507"/>
    <p:sldId id="781" r:id="rId508"/>
    <p:sldId id="782" r:id="rId509"/>
    <p:sldId id="783" r:id="rId510"/>
    <p:sldId id="784" r:id="rId511"/>
    <p:sldId id="785" r:id="rId512"/>
    <p:sldId id="786" r:id="rId513"/>
    <p:sldId id="787" r:id="rId514"/>
    <p:sldId id="788" r:id="rId515"/>
    <p:sldId id="789" r:id="rId516"/>
    <p:sldId id="790" r:id="rId517"/>
    <p:sldId id="791" r:id="rId518"/>
    <p:sldId id="792" r:id="rId519"/>
    <p:sldId id="793" r:id="rId520"/>
    <p:sldId id="794" r:id="rId521"/>
    <p:sldId id="795" r:id="rId522"/>
    <p:sldId id="796" r:id="rId523"/>
    <p:sldId id="797" r:id="rId524"/>
    <p:sldId id="798" r:id="rId525"/>
    <p:sldId id="799" r:id="rId526"/>
    <p:sldId id="800" r:id="rId527"/>
    <p:sldId id="801" r:id="rId528"/>
    <p:sldId id="802" r:id="rId529"/>
    <p:sldId id="803" r:id="rId530"/>
    <p:sldId id="804" r:id="rId531"/>
    <p:sldId id="805" r:id="rId532"/>
    <p:sldId id="806" r:id="rId533"/>
    <p:sldId id="807" r:id="rId534"/>
    <p:sldId id="808" r:id="rId535"/>
    <p:sldId id="809" r:id="rId536"/>
    <p:sldId id="810" r:id="rId537"/>
    <p:sldId id="811" r:id="rId538"/>
    <p:sldId id="812" r:id="rId539"/>
    <p:sldId id="813" r:id="rId540"/>
    <p:sldId id="814" r:id="rId541"/>
    <p:sldId id="815" r:id="rId542"/>
    <p:sldId id="816" r:id="rId5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58" y="45"/>
      </p:cViewPr>
      <p:guideLst>
        <p:guide orient="horz" pos="2160"/>
        <p:guide pos="2880"/>
      </p:guideLst>
    </p:cSldViewPr>
  </p:slideViewPr>
  <p:notesTextViewPr>
    <p:cViewPr>
      <p:scale>
        <a:sx n="100" d="100"/>
        <a:sy n="100" d="100"/>
      </p:scale>
      <p:origin x="0" y="0"/>
    </p:cViewPr>
  </p:notesTextViewPr>
  <p:notesViewPr>
    <p:cSldViewPr>
      <p:cViewPr>
        <p:scale>
          <a:sx n="81" d="100"/>
          <a:sy n="81" d="100"/>
        </p:scale>
        <p:origin x="2046" y="-181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44" Type="http://schemas.openxmlformats.org/officeDocument/2006/relationships/notesMaster" Target="notesMasters/notesMaster1.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commentAuthors" Target="commentAuthors.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viewProps" Target="viewProps.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tableStyles" Target="tableStyles.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handoutMaster" Target="handoutMasters/handoutMaster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presProps" Target="presProps.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1.xml"/></Relationships>
</file>

<file path=ppt/charts/_rels/chart11.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2.xml"/></Relationships>
</file>

<file path=ppt/charts/_rels/chart12.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3.xml"/></Relationships>
</file>

<file path=ppt/charts/_rels/chart13.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4.xml"/></Relationships>
</file>

<file path=ppt/charts/_rels/chart14.xml.rels><?xml version="1.0" encoding="UTF-8" standalone="yes"?>
<Relationships xmlns="http://schemas.openxmlformats.org/package/2006/relationships"><Relationship Id="rId2" Type="http://schemas.openxmlformats.org/officeDocument/2006/relationships/oleObject" Target="file:///\\localhost\Users\zhutou\Documents\&#20114;&#32852;&#32593;&#22270;&#34920;.xlsx" TargetMode="External"/><Relationship Id="rId1" Type="http://schemas.openxmlformats.org/officeDocument/2006/relationships/themeOverride" Target="../theme/themeOverride5.xml"/></Relationships>
</file>

<file path=ppt/charts/_rels/chart15.xml.rels><?xml version="1.0" encoding="UTF-8" standalone="yes"?>
<Relationships xmlns="http://schemas.openxmlformats.org/package/2006/relationships"><Relationship Id="rId2" Type="http://schemas.openxmlformats.org/officeDocument/2006/relationships/oleObject" Target="file:///C:\Users\sks\Desktop\Default%20Dataset%20(1).csv" TargetMode="External"/><Relationship Id="rId1" Type="http://schemas.openxmlformats.org/officeDocument/2006/relationships/themeOverride" Target="../theme/themeOverride6.xml"/></Relationships>
</file>

<file path=ppt/charts/_rels/chart16.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7.xml"/></Relationships>
</file>

<file path=ppt/charts/_rels/chart17.xml.rels><?xml version="1.0" encoding="UTF-8" standalone="yes"?>
<Relationships xmlns="http://schemas.openxmlformats.org/package/2006/relationships"><Relationship Id="rId2" Type="http://schemas.openxmlformats.org/officeDocument/2006/relationships/oleObject" Target="file:///D:\users\WS71642689\export\&#22269;&#20869;&#24179;&#26495;&#30005;&#33041;&#21644;&#25163;&#26426;&#38144;&#37327;.xls" TargetMode="External"/><Relationship Id="rId1" Type="http://schemas.openxmlformats.org/officeDocument/2006/relationships/themeOverride" Target="../theme/themeOverride8.xml"/></Relationships>
</file>

<file path=ppt/charts/_rels/chart18.xml.rels><?xml version="1.0" encoding="UTF-8" standalone="yes"?>
<Relationships xmlns="http://schemas.openxmlformats.org/package/2006/relationships"><Relationship Id="rId2" Type="http://schemas.openxmlformats.org/officeDocument/2006/relationships/oleObject" Target="file:///D:\users\WS71642689\export\&#22269;&#20869;&#24179;&#26495;&#30005;&#33041;&#21644;&#25163;&#26426;&#38144;&#37327;.xls" TargetMode="External"/><Relationship Id="rId1" Type="http://schemas.openxmlformats.org/officeDocument/2006/relationships/themeOverride" Target="../theme/themeOverride9.xml"/></Relationships>
</file>

<file path=ppt/charts/_rels/chart19.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11.xml"/></Relationships>
</file>

<file path=ppt/charts/_rels/chart21.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12.xml"/></Relationships>
</file>

<file path=ppt/charts/_rels/chart22.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13.xml"/></Relationships>
</file>

<file path=ppt/charts/_rels/chart23.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1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单位：万亿元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2014一季度</c:v>
                </c:pt>
                <c:pt idx="1">
                  <c:v>2014二季度</c:v>
                </c:pt>
                <c:pt idx="2">
                  <c:v>2014三季度</c:v>
                </c:pt>
                <c:pt idx="3">
                  <c:v>2014四季度</c:v>
                </c:pt>
                <c:pt idx="4">
                  <c:v>2015一季度</c:v>
                </c:pt>
              </c:strCache>
            </c:strRef>
          </c:cat>
          <c:val>
            <c:numRef>
              <c:f>Sheet1!$B$2:$B$6</c:f>
              <c:numCache>
                <c:formatCode>General</c:formatCode>
                <c:ptCount val="5"/>
                <c:pt idx="0">
                  <c:v>291.10000000000002</c:v>
                </c:pt>
                <c:pt idx="1">
                  <c:v>311.2</c:v>
                </c:pt>
                <c:pt idx="2">
                  <c:v>334.1</c:v>
                </c:pt>
                <c:pt idx="3">
                  <c:v>352.1</c:v>
                </c:pt>
                <c:pt idx="4">
                  <c:v>353.5</c:v>
                </c:pt>
              </c:numCache>
            </c:numRef>
          </c:val>
          <c:extLst>
            <c:ext xmlns:c16="http://schemas.microsoft.com/office/drawing/2014/chart" uri="{C3380CC4-5D6E-409C-BE32-E72D297353CC}">
              <c16:uniqueId val="{00000000-0F3D-4F3D-8BF2-2C0F79F1F79F}"/>
            </c:ext>
          </c:extLst>
        </c:ser>
        <c:dLbls>
          <c:dLblPos val="outEnd"/>
          <c:showLegendKey val="0"/>
          <c:showVal val="1"/>
          <c:showCatName val="0"/>
          <c:showSerName val="0"/>
          <c:showPercent val="0"/>
          <c:showBubbleSize val="0"/>
        </c:dLbls>
        <c:gapWidth val="219"/>
        <c:overlap val="-27"/>
        <c:axId val="183515616"/>
        <c:axId val="183516176"/>
      </c:barChart>
      <c:catAx>
        <c:axId val="1835156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516176"/>
        <c:crosses val="autoZero"/>
        <c:auto val="1"/>
        <c:lblAlgn val="ctr"/>
        <c:lblOffset val="100"/>
        <c:noMultiLvlLbl val="0"/>
      </c:catAx>
      <c:valAx>
        <c:axId val="18351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515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5"/>
          <c:y val="3.0764071157771945E-2"/>
          <c:w val="0.77383333333333337"/>
          <c:h val="0.72947506561679787"/>
        </c:manualLayout>
      </c:layout>
      <c:lineChart>
        <c:grouping val="stacked"/>
        <c:varyColors val="0"/>
        <c:ser>
          <c:idx val="0"/>
          <c:order val="0"/>
          <c:tx>
            <c:strRef>
              <c:f>工作表1!$B$26</c:f>
              <c:strCache>
                <c:ptCount val="1"/>
                <c:pt idx="0">
                  <c:v>成功项目个数</c:v>
                </c:pt>
              </c:strCache>
            </c:strRef>
          </c:tx>
          <c:spPr>
            <a:ln w="28575" cap="rnd">
              <a:solidFill>
                <a:schemeClr val="tx1">
                  <a:lumMod val="50000"/>
                  <a:lumOff val="50000"/>
                </a:schemeClr>
              </a:solidFill>
              <a:prstDash val="lg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工作表1!$A$27:$A$34</c:f>
              <c:strCache>
                <c:ptCount val="8"/>
                <c:pt idx="0">
                  <c:v>音乐</c:v>
                </c:pt>
                <c:pt idx="1">
                  <c:v>影视</c:v>
                </c:pt>
                <c:pt idx="2">
                  <c:v>出版业</c:v>
                </c:pt>
                <c:pt idx="3">
                  <c:v>艺术</c:v>
                </c:pt>
                <c:pt idx="4">
                  <c:v>游戏</c:v>
                </c:pt>
                <c:pt idx="5">
                  <c:v>设计</c:v>
                </c:pt>
                <c:pt idx="6">
                  <c:v>戏剧</c:v>
                </c:pt>
                <c:pt idx="7">
                  <c:v>食物</c:v>
                </c:pt>
              </c:strCache>
            </c:strRef>
          </c:cat>
          <c:val>
            <c:numRef>
              <c:f>工作表1!$B$27:$B$34</c:f>
              <c:numCache>
                <c:formatCode>General</c:formatCode>
                <c:ptCount val="8"/>
                <c:pt idx="0">
                  <c:v>21914</c:v>
                </c:pt>
                <c:pt idx="1">
                  <c:v>19530</c:v>
                </c:pt>
                <c:pt idx="2">
                  <c:v>8535</c:v>
                </c:pt>
                <c:pt idx="3">
                  <c:v>8475</c:v>
                </c:pt>
                <c:pt idx="4">
                  <c:v>6955</c:v>
                </c:pt>
                <c:pt idx="5">
                  <c:v>6033</c:v>
                </c:pt>
                <c:pt idx="6">
                  <c:v>5370</c:v>
                </c:pt>
                <c:pt idx="7">
                  <c:v>4529</c:v>
                </c:pt>
              </c:numCache>
            </c:numRef>
          </c:val>
          <c:smooth val="0"/>
          <c:extLst>
            <c:ext xmlns:c16="http://schemas.microsoft.com/office/drawing/2014/chart" uri="{C3380CC4-5D6E-409C-BE32-E72D297353CC}">
              <c16:uniqueId val="{00000000-E88E-4951-876A-8A247A2AFD25}"/>
            </c:ext>
          </c:extLst>
        </c:ser>
        <c:dLbls>
          <c:showLegendKey val="0"/>
          <c:showVal val="0"/>
          <c:showCatName val="0"/>
          <c:showSerName val="0"/>
          <c:showPercent val="0"/>
          <c:showBubbleSize val="0"/>
        </c:dLbls>
        <c:marker val="1"/>
        <c:smooth val="0"/>
        <c:axId val="253841472"/>
        <c:axId val="253842032"/>
      </c:lineChart>
      <c:lineChart>
        <c:grouping val="stacked"/>
        <c:varyColors val="0"/>
        <c:ser>
          <c:idx val="1"/>
          <c:order val="1"/>
          <c:tx>
            <c:strRef>
              <c:f>工作表1!$C$26</c:f>
              <c:strCache>
                <c:ptCount val="1"/>
                <c:pt idx="0">
                  <c:v>成功融资金额（百万美元）</c:v>
                </c:pt>
              </c:strCache>
            </c:strRef>
          </c:tx>
          <c:spPr>
            <a:ln w="28575" cap="rnd">
              <a:solidFill>
                <a:schemeClr val="bg1">
                  <a:lumMod val="5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工作表1!$A$27:$A$34</c:f>
              <c:strCache>
                <c:ptCount val="8"/>
                <c:pt idx="0">
                  <c:v>音乐</c:v>
                </c:pt>
                <c:pt idx="1">
                  <c:v>影视</c:v>
                </c:pt>
                <c:pt idx="2">
                  <c:v>出版业</c:v>
                </c:pt>
                <c:pt idx="3">
                  <c:v>艺术</c:v>
                </c:pt>
                <c:pt idx="4">
                  <c:v>游戏</c:v>
                </c:pt>
                <c:pt idx="5">
                  <c:v>设计</c:v>
                </c:pt>
                <c:pt idx="6">
                  <c:v>戏剧</c:v>
                </c:pt>
                <c:pt idx="7">
                  <c:v>食物</c:v>
                </c:pt>
              </c:strCache>
            </c:strRef>
          </c:cat>
          <c:val>
            <c:numRef>
              <c:f>工作表1!$C$27:$C$34</c:f>
              <c:numCache>
                <c:formatCode>General</c:formatCode>
                <c:ptCount val="8"/>
                <c:pt idx="0">
                  <c:v>162.52000000000001</c:v>
                </c:pt>
                <c:pt idx="1">
                  <c:v>319.27999999999957</c:v>
                </c:pt>
                <c:pt idx="2">
                  <c:v>85.81</c:v>
                </c:pt>
                <c:pt idx="3">
                  <c:v>61.04</c:v>
                </c:pt>
                <c:pt idx="4">
                  <c:v>437.86</c:v>
                </c:pt>
                <c:pt idx="5">
                  <c:v>389.05</c:v>
                </c:pt>
                <c:pt idx="6">
                  <c:v>31.419999999999991</c:v>
                </c:pt>
                <c:pt idx="7">
                  <c:v>87.79</c:v>
                </c:pt>
              </c:numCache>
            </c:numRef>
          </c:val>
          <c:smooth val="0"/>
          <c:extLst>
            <c:ext xmlns:c16="http://schemas.microsoft.com/office/drawing/2014/chart" uri="{C3380CC4-5D6E-409C-BE32-E72D297353CC}">
              <c16:uniqueId val="{00000001-E88E-4951-876A-8A247A2AFD25}"/>
            </c:ext>
          </c:extLst>
        </c:ser>
        <c:dLbls>
          <c:showLegendKey val="0"/>
          <c:showVal val="0"/>
          <c:showCatName val="0"/>
          <c:showSerName val="0"/>
          <c:showPercent val="0"/>
          <c:showBubbleSize val="0"/>
        </c:dLbls>
        <c:marker val="1"/>
        <c:smooth val="0"/>
        <c:axId val="254130416"/>
        <c:axId val="254132096"/>
      </c:lineChart>
      <c:catAx>
        <c:axId val="25384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842032"/>
        <c:crosses val="autoZero"/>
        <c:auto val="1"/>
        <c:lblAlgn val="ctr"/>
        <c:lblOffset val="100"/>
        <c:noMultiLvlLbl val="0"/>
      </c:catAx>
      <c:valAx>
        <c:axId val="25384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3841472"/>
        <c:crosses val="autoZero"/>
        <c:crossBetween val="between"/>
      </c:valAx>
      <c:valAx>
        <c:axId val="25413209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0416"/>
        <c:crosses val="max"/>
        <c:crossBetween val="between"/>
      </c:valAx>
      <c:catAx>
        <c:axId val="254130416"/>
        <c:scaling>
          <c:orientation val="minMax"/>
        </c:scaling>
        <c:delete val="1"/>
        <c:axPos val="b"/>
        <c:numFmt formatCode="General" sourceLinked="1"/>
        <c:majorTickMark val="out"/>
        <c:minorTickMark val="none"/>
        <c:tickLblPos val="none"/>
        <c:crossAx val="2541320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858705161855"/>
          <c:y val="0.194444444444444"/>
          <c:w val="0.86103018372703399"/>
          <c:h val="0.584197652376786"/>
        </c:manualLayout>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bg1">
                    <a:lumMod val="65000"/>
                  </a:schemeClr>
                </a:solidFill>
                <a:prstDash val="sysDot"/>
              </a:ln>
              <a:effectLst/>
            </c:spPr>
            <c:trendlineType val="poly"/>
            <c:order val="2"/>
            <c:dispRSqr val="0"/>
            <c:dispEq val="0"/>
          </c:trendline>
          <c:cat>
            <c:strRef>
              <c:f>工作表1!$A$45:$C$45</c:f>
              <c:strCache>
                <c:ptCount val="3"/>
                <c:pt idx="0">
                  <c:v>2013年</c:v>
                </c:pt>
                <c:pt idx="1">
                  <c:v>2014年</c:v>
                </c:pt>
                <c:pt idx="2">
                  <c:v>2015年</c:v>
                </c:pt>
              </c:strCache>
            </c:strRef>
          </c:cat>
          <c:val>
            <c:numRef>
              <c:f>工作表1!$A$46:$C$46</c:f>
              <c:numCache>
                <c:formatCode>General</c:formatCode>
                <c:ptCount val="3"/>
                <c:pt idx="0">
                  <c:v>29</c:v>
                </c:pt>
                <c:pt idx="1">
                  <c:v>142</c:v>
                </c:pt>
                <c:pt idx="2">
                  <c:v>283</c:v>
                </c:pt>
              </c:numCache>
            </c:numRef>
          </c:val>
          <c:extLst>
            <c:ext xmlns:c16="http://schemas.microsoft.com/office/drawing/2014/chart" uri="{C3380CC4-5D6E-409C-BE32-E72D297353CC}">
              <c16:uniqueId val="{00000000-0310-4F35-80EE-ADFDED24DD2B}"/>
            </c:ext>
          </c:extLst>
        </c:ser>
        <c:dLbls>
          <c:showLegendKey val="0"/>
          <c:showVal val="1"/>
          <c:showCatName val="0"/>
          <c:showSerName val="0"/>
          <c:showPercent val="0"/>
          <c:showBubbleSize val="0"/>
        </c:dLbls>
        <c:gapWidth val="219"/>
        <c:overlap val="-27"/>
        <c:axId val="254134896"/>
        <c:axId val="254135456"/>
      </c:barChart>
      <c:catAx>
        <c:axId val="254134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家</a:t>
                </a:r>
              </a:p>
            </c:rich>
          </c:tx>
          <c:layout>
            <c:manualLayout>
              <c:xMode val="edge"/>
              <c:yMode val="edge"/>
              <c:x val="7.5040463692038498E-2"/>
              <c:y val="0.12182852143482099"/>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5456"/>
        <c:crosses val="autoZero"/>
        <c:auto val="1"/>
        <c:lblAlgn val="ctr"/>
        <c:lblOffset val="100"/>
        <c:noMultiLvlLbl val="0"/>
      </c:catAx>
      <c:valAx>
        <c:axId val="254135456"/>
        <c:scaling>
          <c:orientation val="minMax"/>
        </c:scaling>
        <c:delete val="0"/>
        <c:axPos val="l"/>
        <c:numFmt formatCode="General" sourceLinked="1"/>
        <c:majorTickMark val="none"/>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41348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1-B435-40B3-AA6E-59DC71475C50}"/>
              </c:ext>
            </c:extLst>
          </c:dPt>
          <c:dPt>
            <c:idx val="1"/>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3-B435-40B3-AA6E-59DC71475C50}"/>
              </c:ext>
            </c:extLst>
          </c:dPt>
          <c:dPt>
            <c:idx val="2"/>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5-B435-40B3-AA6E-59DC71475C50}"/>
              </c:ext>
            </c:extLst>
          </c:dPt>
          <c:dPt>
            <c:idx val="3"/>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7-B435-40B3-AA6E-59DC71475C50}"/>
              </c:ext>
            </c:extLst>
          </c:dPt>
          <c:dLbls>
            <c:dLbl>
              <c:idx val="0"/>
              <c:layout>
                <c:manualLayout>
                  <c:x val="3.3755468066491699E-3"/>
                  <c:y val="0.16325204141149"/>
                </c:manualLayout>
              </c:layout>
              <c:tx>
                <c:rich>
                  <a:bodyPr/>
                  <a:lstStyle/>
                  <a:p>
                    <a:r>
                      <a:rPr lang="zh-CN" altLang="en-US"/>
                      <a:t>奖励众筹</a:t>
                    </a:r>
                    <a:r>
                      <a:rPr lang="en-US" altLang="zh-CN"/>
                      <a:t>23%</a:t>
                    </a:r>
                  </a:p>
                </c:rich>
              </c:tx>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35-40B3-AA6E-59DC71475C50}"/>
                </c:ext>
              </c:extLst>
            </c:dLbl>
            <c:dLbl>
              <c:idx val="1"/>
              <c:tx>
                <c:rich>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Times New Roman" charset="0"/>
                        <a:ea typeface="宋体-简 常规体" charset="-122"/>
                        <a:cs typeface="Times New Roman" charset="0"/>
                      </a:defRPr>
                    </a:pPr>
                    <a:r>
                      <a:rPr lang="zh-CN" altLang="en-US" baseline="0">
                        <a:latin typeface="宋体-简 常规体" charset="-122"/>
                        <a:ea typeface="宋体-简 常规体" charset="-122"/>
                        <a:cs typeface="Times New Roman" charset="0"/>
                      </a:rPr>
                      <a:t>非公开股权融资</a:t>
                    </a:r>
                    <a:r>
                      <a:rPr lang="en-US" altLang="zh-CN" baseline="0">
                        <a:latin typeface="宋体-简 常规体" charset="-122"/>
                        <a:ea typeface="宋体-简 常规体" charset="-122"/>
                        <a:cs typeface="Times New Roman" charset="0"/>
                      </a:rPr>
                      <a:t>46%</a:t>
                    </a:r>
                  </a:p>
                </c:rich>
              </c:tx>
              <c:spPr>
                <a:noFill/>
                <a:ln>
                  <a:noFill/>
                </a:ln>
                <a:effectLst/>
              </c:sp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435-40B3-AA6E-59DC71475C50}"/>
                </c:ext>
              </c:extLst>
            </c:dLbl>
            <c:dLbl>
              <c:idx val="2"/>
              <c:tx>
                <c:rich>
                  <a:bodyPr/>
                  <a:lstStyle/>
                  <a:p>
                    <a:r>
                      <a:rPr lang="zh-CN" altLang="en-US"/>
                      <a:t>公益众筹</a:t>
                    </a:r>
                    <a:r>
                      <a:rPr lang="en-US" altLang="zh-CN"/>
                      <a:t>3%</a:t>
                    </a:r>
                  </a:p>
                </c:rich>
              </c:tx>
              <c:dLblPos val="inEnd"/>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435-40B3-AA6E-59DC71475C50}"/>
                </c:ext>
              </c:extLst>
            </c:dLbl>
            <c:dLbl>
              <c:idx val="3"/>
              <c:layout>
                <c:manualLayout>
                  <c:x val="5.81537620297463E-2"/>
                  <c:y val="0.17101888305628499"/>
                </c:manualLayout>
              </c:layout>
              <c:tx>
                <c:rich>
                  <a:bodyPr/>
                  <a:lstStyle/>
                  <a:p>
                    <a:r>
                      <a:rPr lang="zh-CN" altLang="en-US"/>
                      <a:t>混合众筹</a:t>
                    </a:r>
                    <a:r>
                      <a:rPr lang="en-US" altLang="zh-CN"/>
                      <a:t>28</a:t>
                    </a:r>
                    <a:r>
                      <a:rPr lang="zh-CN" altLang="en-US"/>
                      <a:t>％</a:t>
                    </a:r>
                  </a:p>
                </c:rich>
              </c:tx>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435-40B3-AA6E-59DC71475C5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宋体-简 常规体" charset="-122"/>
                    <a:cs typeface="Times New Roman" charset="0"/>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工作表1!$A$61:$A$64</c:f>
              <c:strCache>
                <c:ptCount val="4"/>
                <c:pt idx="0">
                  <c:v>奖励众筹</c:v>
                </c:pt>
                <c:pt idx="1">
                  <c:v>非公开股权融资</c:v>
                </c:pt>
                <c:pt idx="2">
                  <c:v>公益众筹</c:v>
                </c:pt>
                <c:pt idx="3">
                  <c:v>混合众筹</c:v>
                </c:pt>
              </c:strCache>
            </c:strRef>
          </c:cat>
          <c:val>
            <c:numRef>
              <c:f>工作表1!$B$61:$B$64</c:f>
              <c:numCache>
                <c:formatCode>General</c:formatCode>
                <c:ptCount val="4"/>
                <c:pt idx="0">
                  <c:v>66</c:v>
                </c:pt>
                <c:pt idx="1">
                  <c:v>130</c:v>
                </c:pt>
                <c:pt idx="2">
                  <c:v>8</c:v>
                </c:pt>
                <c:pt idx="3">
                  <c:v>79</c:v>
                </c:pt>
              </c:numCache>
            </c:numRef>
          </c:val>
          <c:extLst>
            <c:ext xmlns:c16="http://schemas.microsoft.com/office/drawing/2014/chart" uri="{C3380CC4-5D6E-409C-BE32-E72D297353CC}">
              <c16:uniqueId val="{00000008-B435-40B3-AA6E-59DC71475C50}"/>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工作表1!$A$68:$A$70</c:f>
              <c:strCache>
                <c:ptCount val="3"/>
                <c:pt idx="0">
                  <c:v>奖励众筹</c:v>
                </c:pt>
                <c:pt idx="1">
                  <c:v>非公开股权融资</c:v>
                </c:pt>
                <c:pt idx="2">
                  <c:v>公益众筹</c:v>
                </c:pt>
              </c:strCache>
            </c:strRef>
          </c:cat>
          <c:val>
            <c:numRef>
              <c:f>工作表1!$B$68:$B$70</c:f>
              <c:numCache>
                <c:formatCode>General</c:formatCode>
                <c:ptCount val="3"/>
                <c:pt idx="0">
                  <c:v>33932</c:v>
                </c:pt>
                <c:pt idx="1">
                  <c:v>7532</c:v>
                </c:pt>
                <c:pt idx="2">
                  <c:v>7778</c:v>
                </c:pt>
              </c:numCache>
            </c:numRef>
          </c:val>
          <c:extLst>
            <c:ext xmlns:c16="http://schemas.microsoft.com/office/drawing/2014/chart" uri="{C3380CC4-5D6E-409C-BE32-E72D297353CC}">
              <c16:uniqueId val="{00000000-EE99-4F9E-8FD4-89215C541CB7}"/>
            </c:ext>
          </c:extLst>
        </c:ser>
        <c:dLbls>
          <c:showLegendKey val="0"/>
          <c:showVal val="0"/>
          <c:showCatName val="0"/>
          <c:showSerName val="0"/>
          <c:showPercent val="0"/>
          <c:showBubbleSize val="0"/>
        </c:dLbls>
        <c:gapWidth val="219"/>
        <c:overlap val="-27"/>
        <c:axId val="257272848"/>
        <c:axId val="257273408"/>
      </c:barChart>
      <c:catAx>
        <c:axId val="257272848"/>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273408"/>
        <c:crosses val="autoZero"/>
        <c:auto val="1"/>
        <c:lblAlgn val="ctr"/>
        <c:lblOffset val="100"/>
        <c:noMultiLvlLbl val="0"/>
      </c:catAx>
      <c:valAx>
        <c:axId val="257273408"/>
        <c:scaling>
          <c:orientation val="minMax"/>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72728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bg1">
                <a:lumMod val="65000"/>
              </a:schemeClr>
            </a:soli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884-47D9-9A1E-B270450995B4}"/>
                </c:ext>
              </c:extLst>
            </c:dLbl>
            <c:dLbl>
              <c:idx val="1"/>
              <c:layout>
                <c:manualLayout>
                  <c:x val="-5.0925337632080199E-17"/>
                  <c:y val="1.246937882764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84-47D9-9A1E-B270450995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工作表1!$A$80:$A$82</c:f>
              <c:strCache>
                <c:ptCount val="3"/>
                <c:pt idx="0">
                  <c:v>奖励众筹</c:v>
                </c:pt>
                <c:pt idx="1">
                  <c:v>非公开股权融资</c:v>
                </c:pt>
                <c:pt idx="2">
                  <c:v>公益众筹</c:v>
                </c:pt>
              </c:strCache>
            </c:strRef>
          </c:cat>
          <c:val>
            <c:numRef>
              <c:f>工作表1!$B$80:$B$82</c:f>
              <c:numCache>
                <c:formatCode>General</c:formatCode>
                <c:ptCount val="3"/>
                <c:pt idx="0">
                  <c:v>209.04</c:v>
                </c:pt>
                <c:pt idx="1">
                  <c:v>271.19</c:v>
                </c:pt>
                <c:pt idx="2">
                  <c:v>14.69</c:v>
                </c:pt>
              </c:numCache>
            </c:numRef>
          </c:val>
          <c:extLst>
            <c:ext xmlns:c16="http://schemas.microsoft.com/office/drawing/2014/chart" uri="{C3380CC4-5D6E-409C-BE32-E72D297353CC}">
              <c16:uniqueId val="{00000002-8884-47D9-9A1E-B270450995B4}"/>
            </c:ext>
          </c:extLst>
        </c:ser>
        <c:dLbls>
          <c:showLegendKey val="0"/>
          <c:showVal val="0"/>
          <c:showCatName val="0"/>
          <c:showSerName val="0"/>
          <c:showPercent val="0"/>
          <c:showBubbleSize val="0"/>
        </c:dLbls>
        <c:gapWidth val="219"/>
        <c:overlap val="-27"/>
        <c:axId val="257276208"/>
        <c:axId val="257766960"/>
      </c:barChart>
      <c:lineChart>
        <c:grouping val="standard"/>
        <c:varyColors val="0"/>
        <c:ser>
          <c:idx val="1"/>
          <c:order val="1"/>
          <c:spPr>
            <a:ln w="28575" cap="rnd">
              <a:solidFill>
                <a:schemeClr val="tx1">
                  <a:lumMod val="50000"/>
                  <a:lumOff val="50000"/>
                </a:schemeClr>
              </a:solidFill>
              <a:round/>
            </a:ln>
            <a:effectLst/>
          </c:spPr>
          <c:marker>
            <c:symbol val="none"/>
          </c:marker>
          <c:dLbls>
            <c:dLbl>
              <c:idx val="2"/>
              <c:layout>
                <c:manualLayout>
                  <c:x val="-6.8742704955998102E-2"/>
                  <c:y val="-4.343105320304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884-47D9-9A1E-B270450995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charset="0"/>
                    <a:ea typeface="Times New Roman" charset="0"/>
                    <a:cs typeface="Times New Roman" charset="0"/>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工作表1!$A$80:$A$82</c:f>
              <c:strCache>
                <c:ptCount val="3"/>
                <c:pt idx="0">
                  <c:v>奖励众筹</c:v>
                </c:pt>
                <c:pt idx="1">
                  <c:v>非公开股权融资</c:v>
                </c:pt>
                <c:pt idx="2">
                  <c:v>公益众筹</c:v>
                </c:pt>
              </c:strCache>
            </c:strRef>
          </c:cat>
          <c:val>
            <c:numRef>
              <c:f>工作表1!$C$80:$C$82</c:f>
              <c:numCache>
                <c:formatCode>0.00%</c:formatCode>
                <c:ptCount val="3"/>
                <c:pt idx="0">
                  <c:v>0.26800000000000002</c:v>
                </c:pt>
                <c:pt idx="1">
                  <c:v>0.19139999999999999</c:v>
                </c:pt>
                <c:pt idx="2">
                  <c:v>0.42949999999999999</c:v>
                </c:pt>
              </c:numCache>
            </c:numRef>
          </c:val>
          <c:smooth val="0"/>
          <c:extLst>
            <c:ext xmlns:c16="http://schemas.microsoft.com/office/drawing/2014/chart" uri="{C3380CC4-5D6E-409C-BE32-E72D297353CC}">
              <c16:uniqueId val="{00000004-8884-47D9-9A1E-B270450995B4}"/>
            </c:ext>
          </c:extLst>
        </c:ser>
        <c:dLbls>
          <c:showLegendKey val="0"/>
          <c:showVal val="0"/>
          <c:showCatName val="0"/>
          <c:showSerName val="0"/>
          <c:showPercent val="0"/>
          <c:showBubbleSize val="0"/>
        </c:dLbls>
        <c:marker val="1"/>
        <c:smooth val="0"/>
        <c:axId val="257768080"/>
        <c:axId val="257767520"/>
      </c:lineChart>
      <c:catAx>
        <c:axId val="257276208"/>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766960"/>
        <c:crosses val="autoZero"/>
        <c:auto val="1"/>
        <c:lblAlgn val="ctr"/>
        <c:lblOffset val="100"/>
        <c:noMultiLvlLbl val="0"/>
      </c:catAx>
      <c:valAx>
        <c:axId val="257766960"/>
        <c:scaling>
          <c:orientation val="minMax"/>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zh-CN"/>
          </a:p>
        </c:txPr>
        <c:crossAx val="257276208"/>
        <c:crosses val="autoZero"/>
        <c:crossBetween val="between"/>
      </c:valAx>
      <c:valAx>
        <c:axId val="25776752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768080"/>
        <c:crosses val="max"/>
        <c:crossBetween val="between"/>
      </c:valAx>
      <c:catAx>
        <c:axId val="257768080"/>
        <c:scaling>
          <c:orientation val="minMax"/>
        </c:scaling>
        <c:delete val="1"/>
        <c:axPos val="b"/>
        <c:numFmt formatCode="General" sourceLinked="1"/>
        <c:majorTickMark val="none"/>
        <c:minorTickMark val="none"/>
        <c:tickLblPos val="none"/>
        <c:crossAx val="257767520"/>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v>交易规模</c:v>
          </c:tx>
          <c:spPr>
            <a:solidFill>
              <a:schemeClr val="accent3"/>
            </a:solidFill>
            <a:ln>
              <a:solidFill>
                <a:sysClr val="windowText" lastClr="000000"/>
              </a:solidFill>
            </a:ln>
            <a:effectLst/>
          </c:spPr>
          <c:invertIfNegative val="0"/>
          <c:cat>
            <c:numRef>
              <c:f>'Default Dataset (1)'!$A$1:$A$10</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'Default Dataset (1)'!$B$1:$B$10</c:f>
              <c:numCache>
                <c:formatCode>General</c:formatCode>
                <c:ptCount val="10"/>
                <c:pt idx="0">
                  <c:v>1023.0179028132883</c:v>
                </c:pt>
                <c:pt idx="1">
                  <c:v>1534.5268542199499</c:v>
                </c:pt>
                <c:pt idx="2">
                  <c:v>2301.7902813299002</c:v>
                </c:pt>
                <c:pt idx="3">
                  <c:v>5115.0895140664934</c:v>
                </c:pt>
                <c:pt idx="4">
                  <c:v>9974.4245524296748</c:v>
                </c:pt>
                <c:pt idx="5">
                  <c:v>21739.130434782601</c:v>
                </c:pt>
                <c:pt idx="6">
                  <c:v>36317.135549872102</c:v>
                </c:pt>
                <c:pt idx="7">
                  <c:v>53964.1943734015</c:v>
                </c:pt>
                <c:pt idx="8">
                  <c:v>74424.552429667499</c:v>
                </c:pt>
                <c:pt idx="9">
                  <c:v>91815.856777493478</c:v>
                </c:pt>
              </c:numCache>
            </c:numRef>
          </c:val>
          <c:extLst>
            <c:ext xmlns:c16="http://schemas.microsoft.com/office/drawing/2014/chart" uri="{C3380CC4-5D6E-409C-BE32-E72D297353CC}">
              <c16:uniqueId val="{00000000-9518-4D94-8A69-DF39FA58F7BE}"/>
            </c:ext>
          </c:extLst>
        </c:ser>
        <c:dLbls>
          <c:showLegendKey val="0"/>
          <c:showVal val="0"/>
          <c:showCatName val="0"/>
          <c:showSerName val="0"/>
          <c:showPercent val="0"/>
          <c:showBubbleSize val="0"/>
        </c:dLbls>
        <c:gapWidth val="219"/>
        <c:axId val="412551040"/>
        <c:axId val="412551600"/>
      </c:barChart>
      <c:lineChart>
        <c:grouping val="standard"/>
        <c:varyColors val="0"/>
        <c:ser>
          <c:idx val="2"/>
          <c:order val="1"/>
          <c:tx>
            <c:v>增速</c:v>
          </c:tx>
          <c:spPr>
            <a:ln w="28575" cap="rnd">
              <a:solidFill>
                <a:schemeClr val="tx1"/>
              </a:solidFill>
              <a:round/>
            </a:ln>
            <a:effectLst/>
          </c:spPr>
          <c:marker>
            <c:symbol val="none"/>
          </c:marker>
          <c:val>
            <c:numRef>
              <c:f>'Default Dataset (1)'!$C$1:$C$10</c:f>
              <c:numCache>
                <c:formatCode>General</c:formatCode>
                <c:ptCount val="10"/>
                <c:pt idx="1">
                  <c:v>0.50000000000001488</c:v>
                </c:pt>
                <c:pt idx="2">
                  <c:v>0.49999999999999173</c:v>
                </c:pt>
                <c:pt idx="3">
                  <c:v>1.2222222222222319</c:v>
                </c:pt>
                <c:pt idx="4">
                  <c:v>0.95000000000000162</c:v>
                </c:pt>
                <c:pt idx="5">
                  <c:v>1.1794871794871828</c:v>
                </c:pt>
                <c:pt idx="6">
                  <c:v>0.67058823529411904</c:v>
                </c:pt>
                <c:pt idx="7">
                  <c:v>0.48591549295774761</c:v>
                </c:pt>
                <c:pt idx="8">
                  <c:v>0.37914691943128032</c:v>
                </c:pt>
                <c:pt idx="9">
                  <c:v>0.23367697594501705</c:v>
                </c:pt>
              </c:numCache>
            </c:numRef>
          </c:val>
          <c:smooth val="0"/>
          <c:extLst>
            <c:ext xmlns:c16="http://schemas.microsoft.com/office/drawing/2014/chart" uri="{C3380CC4-5D6E-409C-BE32-E72D297353CC}">
              <c16:uniqueId val="{00000001-9518-4D94-8A69-DF39FA58F7BE}"/>
            </c:ext>
          </c:extLst>
        </c:ser>
        <c:dLbls>
          <c:showLegendKey val="0"/>
          <c:showVal val="0"/>
          <c:showCatName val="0"/>
          <c:showSerName val="0"/>
          <c:showPercent val="0"/>
          <c:showBubbleSize val="0"/>
        </c:dLbls>
        <c:marker val="1"/>
        <c:smooth val="0"/>
        <c:axId val="412552720"/>
        <c:axId val="412552160"/>
      </c:lineChart>
      <c:catAx>
        <c:axId val="412551040"/>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lumMod val="65000"/>
                    <a:lumOff val="35000"/>
                  </a:schemeClr>
                </a:solidFill>
                <a:latin typeface="+mn-lt"/>
                <a:ea typeface="+mn-ea"/>
                <a:cs typeface="+mn-cs"/>
              </a:defRPr>
            </a:pPr>
            <a:endParaRPr lang="zh-CN"/>
          </a:p>
        </c:txPr>
        <c:crossAx val="412551600"/>
        <c:crosses val="autoZero"/>
        <c:auto val="1"/>
        <c:lblAlgn val="ctr"/>
        <c:lblOffset val="100"/>
        <c:noMultiLvlLbl val="0"/>
      </c:catAx>
      <c:valAx>
        <c:axId val="412551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单位（亿元）</a:t>
                </a:r>
              </a:p>
            </c:rich>
          </c:tx>
          <c:overlay val="0"/>
          <c:spPr>
            <a:noFill/>
            <a:ln>
              <a:noFill/>
            </a:ln>
            <a:effectLst/>
          </c:spPr>
        </c:title>
        <c:numFmt formatCode="General" sourceLinked="1"/>
        <c:majorTickMark val="in"/>
        <c:minorTickMark val="none"/>
        <c:tickLblPos val="nextTo"/>
        <c:spPr>
          <a:noFill/>
          <a:ln>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2551040"/>
        <c:crosses val="autoZero"/>
        <c:crossBetween val="between"/>
      </c:valAx>
      <c:valAx>
        <c:axId val="412552160"/>
        <c:scaling>
          <c:orientation val="minMax"/>
        </c:scaling>
        <c:delete val="0"/>
        <c:axPos val="r"/>
        <c:numFmt formatCode="0%" sourceLinked="0"/>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2552720"/>
        <c:crosses val="max"/>
        <c:crossBetween val="between"/>
      </c:valAx>
      <c:catAx>
        <c:axId val="412552720"/>
        <c:scaling>
          <c:orientation val="minMax"/>
        </c:scaling>
        <c:delete val="1"/>
        <c:axPos val="b"/>
        <c:majorTickMark val="out"/>
        <c:minorTickMark val="none"/>
        <c:tickLblPos val="none"/>
        <c:crossAx val="412552160"/>
        <c:crosses val="autoZero"/>
        <c:auto val="1"/>
        <c:lblAlgn val="ctr"/>
        <c:lblOffset val="100"/>
        <c:noMultiLvlLbl val="0"/>
      </c:catAx>
      <c:spPr>
        <a:solidFill>
          <a:srgbClr val="F6ECA7"/>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9675256099850017E-2"/>
          <c:y val="5.7039149598133262E-2"/>
          <c:w val="0.89383786694373291"/>
          <c:h val="0.59324431088582152"/>
        </c:manualLayout>
      </c:layout>
      <c:barChart>
        <c:barDir val="col"/>
        <c:grouping val="clustered"/>
        <c:varyColors val="0"/>
        <c:ser>
          <c:idx val="0"/>
          <c:order val="0"/>
          <c:tx>
            <c:v>成交额（亿元）</c:v>
          </c:tx>
          <c:spPr>
            <a:pattFill prst="ltUpDiag">
              <a:fgClr>
                <a:sysClr val="windowText" lastClr="000000">
                  <a:lumMod val="65000"/>
                  <a:lumOff val="35000"/>
                </a:sysClr>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Sheet2!$I$75:$I$80</c:f>
              <c:numCache>
                <c:formatCode>General</c:formatCode>
                <c:ptCount val="6"/>
                <c:pt idx="0">
                  <c:v>0</c:v>
                </c:pt>
                <c:pt idx="1">
                  <c:v>31</c:v>
                </c:pt>
                <c:pt idx="2">
                  <c:v>212</c:v>
                </c:pt>
                <c:pt idx="3">
                  <c:v>1058</c:v>
                </c:pt>
                <c:pt idx="4">
                  <c:v>2528</c:v>
                </c:pt>
                <c:pt idx="5">
                  <c:v>6835</c:v>
                </c:pt>
              </c:numCache>
            </c:numRef>
          </c:val>
          <c:extLst>
            <c:ext xmlns:c16="http://schemas.microsoft.com/office/drawing/2014/chart" uri="{C3380CC4-5D6E-409C-BE32-E72D297353CC}">
              <c16:uniqueId val="{00000000-42CB-410D-AD01-63249BB65E12}"/>
            </c:ext>
          </c:extLst>
        </c:ser>
        <c:ser>
          <c:idx val="1"/>
          <c:order val="1"/>
          <c:tx>
            <c:v>贷款余额（亿元）</c:v>
          </c:tx>
          <c:spPr>
            <a:pattFill prst="wdUpDiag">
              <a:fgClr>
                <a:sysClr val="windowText" lastClr="000000">
                  <a:lumMod val="65000"/>
                  <a:lumOff val="35000"/>
                </a:sysClr>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Sheet2!$J$75:$J$80</c:f>
              <c:numCache>
                <c:formatCode>General</c:formatCode>
                <c:ptCount val="6"/>
                <c:pt idx="0">
                  <c:v>0.60000000000000064</c:v>
                </c:pt>
                <c:pt idx="1">
                  <c:v>12</c:v>
                </c:pt>
                <c:pt idx="2">
                  <c:v>56</c:v>
                </c:pt>
                <c:pt idx="3">
                  <c:v>268</c:v>
                </c:pt>
                <c:pt idx="4">
                  <c:v>1036</c:v>
                </c:pt>
                <c:pt idx="5">
                  <c:v>2087.2599999999998</c:v>
                </c:pt>
              </c:numCache>
            </c:numRef>
          </c:val>
          <c:extLst>
            <c:ext xmlns:c16="http://schemas.microsoft.com/office/drawing/2014/chart" uri="{C3380CC4-5D6E-409C-BE32-E72D297353CC}">
              <c16:uniqueId val="{00000001-42CB-410D-AD01-63249BB65E12}"/>
            </c:ext>
          </c:extLst>
        </c:ser>
        <c:ser>
          <c:idx val="2"/>
          <c:order val="2"/>
          <c:tx>
            <c:v>平台家数</c:v>
          </c:tx>
          <c:spPr>
            <a:pattFill prst="diagBrick">
              <a:fgClr>
                <a:sysClr val="windowText" lastClr="000000">
                  <a:lumMod val="65000"/>
                  <a:lumOff val="35000"/>
                </a:sysClr>
              </a:fgClr>
              <a:bgClr>
                <a:schemeClr val="bg1"/>
              </a:bgClr>
            </a:pattFill>
            <a:ln>
              <a:solidFill>
                <a:schemeClr val="tx1"/>
              </a:solidFill>
            </a:ln>
            <a:effectLst/>
          </c:spPr>
          <c:invertIfNegative val="0"/>
          <c:dLbls>
            <c:dLbl>
              <c:idx val="5"/>
              <c:layout>
                <c:manualLayout>
                  <c:x val="0"/>
                  <c:y val="-9.33367902514910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2CB-410D-AD01-63249BB65E1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Sheet2!$K$75:$K$80</c:f>
              <c:numCache>
                <c:formatCode>General</c:formatCode>
                <c:ptCount val="6"/>
                <c:pt idx="0">
                  <c:v>10</c:v>
                </c:pt>
                <c:pt idx="1">
                  <c:v>50</c:v>
                </c:pt>
                <c:pt idx="2">
                  <c:v>200</c:v>
                </c:pt>
                <c:pt idx="3">
                  <c:v>800</c:v>
                </c:pt>
                <c:pt idx="4">
                  <c:v>1575</c:v>
                </c:pt>
                <c:pt idx="5">
                  <c:v>2028</c:v>
                </c:pt>
              </c:numCache>
            </c:numRef>
          </c:val>
          <c:extLst>
            <c:ext xmlns:c16="http://schemas.microsoft.com/office/drawing/2014/chart" uri="{C3380CC4-5D6E-409C-BE32-E72D297353CC}">
              <c16:uniqueId val="{00000003-42CB-410D-AD01-63249BB65E12}"/>
            </c:ext>
          </c:extLst>
        </c:ser>
        <c:dLbls>
          <c:showLegendKey val="0"/>
          <c:showVal val="1"/>
          <c:showCatName val="0"/>
          <c:showSerName val="0"/>
          <c:showPercent val="0"/>
          <c:showBubbleSize val="0"/>
        </c:dLbls>
        <c:gapWidth val="75"/>
        <c:axId val="411869520"/>
        <c:axId val="411870080"/>
      </c:barChart>
      <c:catAx>
        <c:axId val="41186952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1870080"/>
        <c:crosses val="autoZero"/>
        <c:auto val="1"/>
        <c:lblAlgn val="ctr"/>
        <c:lblOffset val="100"/>
        <c:noMultiLvlLbl val="0"/>
      </c:catAx>
      <c:valAx>
        <c:axId val="411870080"/>
        <c:scaling>
          <c:orientation val="minMax"/>
        </c:scaling>
        <c:delete val="0"/>
        <c:axPos val="l"/>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1869520"/>
        <c:crosses val="autoZero"/>
        <c:crossBetween val="between"/>
      </c:valAx>
      <c:spPr>
        <a:noFill/>
        <a:ln>
          <a:noFill/>
        </a:ln>
        <a:effectLst/>
      </c:spPr>
    </c:plotArea>
    <c:legend>
      <c:legendPos val="b"/>
      <c:layout>
        <c:manualLayout>
          <c:xMode val="edge"/>
          <c:yMode val="edge"/>
          <c:x val="6.3217558315684888E-2"/>
          <c:y val="0.8813838832759322"/>
          <c:w val="0.57980133894291386"/>
          <c:h val="8.75038533069028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Sheet1!$J$5</c:f>
              <c:strCache>
                <c:ptCount val="1"/>
                <c:pt idx="0">
                  <c:v>市场规模:第三方移动支付:当季值(单位：亿元）</c:v>
                </c:pt>
              </c:strCache>
            </c:strRef>
          </c:tx>
          <c:invertIfNegative val="0"/>
          <c:cat>
            <c:numRef>
              <c:f>Sheet1!$I$6:$I$16</c:f>
              <c:numCache>
                <c:formatCode>yyyy\-mm;@</c:formatCode>
                <c:ptCount val="11"/>
                <c:pt idx="0">
                  <c:v>41364</c:v>
                </c:pt>
                <c:pt idx="1">
                  <c:v>41455</c:v>
                </c:pt>
                <c:pt idx="2">
                  <c:v>41547</c:v>
                </c:pt>
                <c:pt idx="3">
                  <c:v>41639</c:v>
                </c:pt>
                <c:pt idx="4">
                  <c:v>41729</c:v>
                </c:pt>
                <c:pt idx="5">
                  <c:v>41820</c:v>
                </c:pt>
                <c:pt idx="6">
                  <c:v>41912</c:v>
                </c:pt>
                <c:pt idx="7">
                  <c:v>42004</c:v>
                </c:pt>
                <c:pt idx="8">
                  <c:v>42094</c:v>
                </c:pt>
                <c:pt idx="9">
                  <c:v>42185</c:v>
                </c:pt>
                <c:pt idx="10">
                  <c:v>42277</c:v>
                </c:pt>
              </c:numCache>
            </c:numRef>
          </c:cat>
          <c:val>
            <c:numRef>
              <c:f>Sheet1!$J$6:$J$16</c:f>
              <c:numCache>
                <c:formatCode>###,###,###,###,##0.00_ </c:formatCode>
                <c:ptCount val="11"/>
                <c:pt idx="0">
                  <c:v>10181.299999999987</c:v>
                </c:pt>
                <c:pt idx="1">
                  <c:v>11216.5</c:v>
                </c:pt>
                <c:pt idx="2">
                  <c:v>14205.8</c:v>
                </c:pt>
                <c:pt idx="3">
                  <c:v>18126.3</c:v>
                </c:pt>
                <c:pt idx="4">
                  <c:v>18731.5</c:v>
                </c:pt>
                <c:pt idx="5">
                  <c:v>18406.599999999951</c:v>
                </c:pt>
                <c:pt idx="6">
                  <c:v>20154.3</c:v>
                </c:pt>
                <c:pt idx="7">
                  <c:v>23511.5</c:v>
                </c:pt>
                <c:pt idx="8">
                  <c:v>24308.799999999996</c:v>
                </c:pt>
                <c:pt idx="9">
                  <c:v>28136.5</c:v>
                </c:pt>
                <c:pt idx="10">
                  <c:v>30747.9</c:v>
                </c:pt>
              </c:numCache>
            </c:numRef>
          </c:val>
          <c:extLst>
            <c:ext xmlns:c16="http://schemas.microsoft.com/office/drawing/2014/chart" uri="{C3380CC4-5D6E-409C-BE32-E72D297353CC}">
              <c16:uniqueId val="{00000000-E5E4-491E-ABF2-BE68CF64EE81}"/>
            </c:ext>
          </c:extLst>
        </c:ser>
        <c:dLbls>
          <c:showLegendKey val="0"/>
          <c:showVal val="0"/>
          <c:showCatName val="0"/>
          <c:showSerName val="0"/>
          <c:showPercent val="0"/>
          <c:showBubbleSize val="0"/>
        </c:dLbls>
        <c:gapWidth val="0"/>
        <c:axId val="419477968"/>
        <c:axId val="419478528"/>
      </c:barChart>
      <c:dateAx>
        <c:axId val="419477968"/>
        <c:scaling>
          <c:orientation val="minMax"/>
        </c:scaling>
        <c:delete val="0"/>
        <c:axPos val="b"/>
        <c:numFmt formatCode="yyyy\-mm;@" sourceLinked="1"/>
        <c:majorTickMark val="none"/>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478528"/>
        <c:crosses val="autoZero"/>
        <c:auto val="1"/>
        <c:lblOffset val="100"/>
        <c:baseTimeUnit val="months"/>
      </c:dateAx>
      <c:valAx>
        <c:axId val="419478528"/>
        <c:scaling>
          <c:orientation val="minMax"/>
        </c:scaling>
        <c:delete val="0"/>
        <c:axPos val="l"/>
        <c:title>
          <c:tx>
            <c:rich>
              <a:bodyPr/>
              <a:lstStyle/>
              <a:p>
                <a:pPr>
                  <a:defRPr/>
                </a:pPr>
                <a:r>
                  <a:rPr lang="zh-CN" altLang="en-US" b="0" dirty="0">
                    <a:latin typeface="仿宋" panose="02010609060101010101" pitchFamily="49" charset="-122"/>
                    <a:ea typeface="仿宋" panose="02010609060101010101" pitchFamily="49" charset="-122"/>
                  </a:rPr>
                  <a:t>市场规模</a:t>
                </a:r>
                <a:r>
                  <a:rPr lang="en-US" altLang="zh-CN" b="0" dirty="0">
                    <a:latin typeface="仿宋" panose="02010609060101010101" pitchFamily="49" charset="-122"/>
                    <a:ea typeface="仿宋" panose="02010609060101010101" pitchFamily="49" charset="-122"/>
                  </a:rPr>
                  <a:t>\</a:t>
                </a:r>
                <a:r>
                  <a:rPr lang="zh-CN" altLang="en-US" b="0" dirty="0">
                    <a:latin typeface="仿宋" panose="02010609060101010101" pitchFamily="49" charset="-122"/>
                    <a:ea typeface="仿宋" panose="02010609060101010101" pitchFamily="49" charset="-122"/>
                  </a:rPr>
                  <a:t>亿元</a:t>
                </a:r>
              </a:p>
            </c:rich>
          </c:tx>
          <c:overlay val="0"/>
        </c:title>
        <c:numFmt formatCode="###,###,###,###,##0.00_ "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477968"/>
        <c:crosses val="autoZero"/>
        <c:crossBetween val="between"/>
      </c:valAx>
      <c:spPr>
        <a:noFill/>
        <a:ln>
          <a:noFill/>
        </a:ln>
        <a:effectLst/>
      </c:spPr>
    </c:plotArea>
    <c:plotVisOnly val="1"/>
    <c:dispBlanksAs val="gap"/>
    <c:showDLblsOverMax val="0"/>
  </c:chart>
  <c:spPr>
    <a:solidFill>
      <a:srgbClr val="F6ECA7"/>
    </a:solidFill>
    <a:ln>
      <a:noFill/>
    </a:ln>
    <a:effectLst/>
  </c:spPr>
  <c:txPr>
    <a:bodyPr/>
    <a:lstStyle/>
    <a:p>
      <a:pPr>
        <a:defRPr/>
      </a:pPr>
      <a:endParaRPr lang="zh-CN"/>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Sheet1!$B$1:$B$2</c:f>
              <c:strCache>
                <c:ptCount val="2"/>
                <c:pt idx="0">
                  <c:v>出货量:智能手机:当月值</c:v>
                </c:pt>
                <c:pt idx="1">
                  <c:v>月</c:v>
                </c:pt>
              </c:strCache>
            </c:strRef>
          </c:tx>
          <c:spPr>
            <a:solidFill>
              <a:schemeClr val="accent3"/>
            </a:solidFill>
            <a:ln>
              <a:noFill/>
            </a:ln>
            <a:effectLst/>
          </c:spPr>
          <c:invertIfNegative val="0"/>
          <c:cat>
            <c:numRef>
              <c:f>Sheet1!$A$3:$A$38</c:f>
              <c:numCache>
                <c:formatCode>yyyy\-mm;@</c:formatCode>
                <c:ptCount val="36"/>
                <c:pt idx="0">
                  <c:v>41305</c:v>
                </c:pt>
                <c:pt idx="1">
                  <c:v>41333</c:v>
                </c:pt>
                <c:pt idx="2">
                  <c:v>41364</c:v>
                </c:pt>
                <c:pt idx="3">
                  <c:v>41394</c:v>
                </c:pt>
                <c:pt idx="4">
                  <c:v>41425</c:v>
                </c:pt>
                <c:pt idx="5">
                  <c:v>41455</c:v>
                </c:pt>
                <c:pt idx="6">
                  <c:v>41486</c:v>
                </c:pt>
                <c:pt idx="7">
                  <c:v>41517</c:v>
                </c:pt>
                <c:pt idx="8">
                  <c:v>41547</c:v>
                </c:pt>
                <c:pt idx="9">
                  <c:v>41578</c:v>
                </c:pt>
                <c:pt idx="10">
                  <c:v>41608</c:v>
                </c:pt>
                <c:pt idx="11">
                  <c:v>41639</c:v>
                </c:pt>
                <c:pt idx="12">
                  <c:v>41670</c:v>
                </c:pt>
                <c:pt idx="13">
                  <c:v>41698</c:v>
                </c:pt>
                <c:pt idx="14">
                  <c:v>41729</c:v>
                </c:pt>
                <c:pt idx="15">
                  <c:v>41759</c:v>
                </c:pt>
                <c:pt idx="16">
                  <c:v>41790</c:v>
                </c:pt>
                <c:pt idx="17">
                  <c:v>41820</c:v>
                </c:pt>
                <c:pt idx="18">
                  <c:v>41851</c:v>
                </c:pt>
                <c:pt idx="19">
                  <c:v>41882</c:v>
                </c:pt>
                <c:pt idx="20">
                  <c:v>41912</c:v>
                </c:pt>
                <c:pt idx="21">
                  <c:v>41943</c:v>
                </c:pt>
                <c:pt idx="22">
                  <c:v>41973</c:v>
                </c:pt>
                <c:pt idx="23">
                  <c:v>42004</c:v>
                </c:pt>
                <c:pt idx="24">
                  <c:v>42035</c:v>
                </c:pt>
                <c:pt idx="25">
                  <c:v>42063</c:v>
                </c:pt>
                <c:pt idx="26">
                  <c:v>42094</c:v>
                </c:pt>
                <c:pt idx="27">
                  <c:v>42124</c:v>
                </c:pt>
                <c:pt idx="28">
                  <c:v>42155</c:v>
                </c:pt>
                <c:pt idx="29">
                  <c:v>42185</c:v>
                </c:pt>
                <c:pt idx="30">
                  <c:v>42216</c:v>
                </c:pt>
                <c:pt idx="31">
                  <c:v>42247</c:v>
                </c:pt>
                <c:pt idx="32">
                  <c:v>42277</c:v>
                </c:pt>
                <c:pt idx="33">
                  <c:v>42308</c:v>
                </c:pt>
                <c:pt idx="34">
                  <c:v>42338</c:v>
                </c:pt>
                <c:pt idx="35">
                  <c:v>42369</c:v>
                </c:pt>
              </c:numCache>
            </c:numRef>
          </c:cat>
          <c:val>
            <c:numRef>
              <c:f>Sheet1!$B$3:$B$38</c:f>
              <c:numCache>
                <c:formatCode>###,###,###,###,##0.00_ </c:formatCode>
                <c:ptCount val="36"/>
                <c:pt idx="0">
                  <c:v>3436.8</c:v>
                </c:pt>
                <c:pt idx="1">
                  <c:v>1643.5</c:v>
                </c:pt>
                <c:pt idx="2">
                  <c:v>4705.8</c:v>
                </c:pt>
                <c:pt idx="3">
                  <c:v>4036.5</c:v>
                </c:pt>
                <c:pt idx="4">
                  <c:v>4521.5</c:v>
                </c:pt>
                <c:pt idx="5">
                  <c:v>3006.5</c:v>
                </c:pt>
                <c:pt idx="6">
                  <c:v>3621.1</c:v>
                </c:pt>
                <c:pt idx="7">
                  <c:v>3522.7</c:v>
                </c:pt>
                <c:pt idx="8">
                  <c:v>3252.5</c:v>
                </c:pt>
                <c:pt idx="9">
                  <c:v>2949.2</c:v>
                </c:pt>
                <c:pt idx="10">
                  <c:v>3372</c:v>
                </c:pt>
                <c:pt idx="11">
                  <c:v>4156.8</c:v>
                </c:pt>
                <c:pt idx="12">
                  <c:v>3509.3</c:v>
                </c:pt>
                <c:pt idx="13">
                  <c:v>1945.4</c:v>
                </c:pt>
                <c:pt idx="14">
                  <c:v>3455.8</c:v>
                </c:pt>
                <c:pt idx="15">
                  <c:v>3552.9</c:v>
                </c:pt>
                <c:pt idx="16">
                  <c:v>3163.1</c:v>
                </c:pt>
                <c:pt idx="17">
                  <c:v>3699.7</c:v>
                </c:pt>
                <c:pt idx="18">
                  <c:v>3631</c:v>
                </c:pt>
                <c:pt idx="19">
                  <c:v>2404.9</c:v>
                </c:pt>
                <c:pt idx="20">
                  <c:v>3014.9</c:v>
                </c:pt>
                <c:pt idx="21">
                  <c:v>2819.4</c:v>
                </c:pt>
                <c:pt idx="22">
                  <c:v>3848.9</c:v>
                </c:pt>
                <c:pt idx="23">
                  <c:v>3832.8</c:v>
                </c:pt>
                <c:pt idx="24">
                  <c:v>4042</c:v>
                </c:pt>
                <c:pt idx="25">
                  <c:v>2188.4</c:v>
                </c:pt>
                <c:pt idx="26">
                  <c:v>3208.2</c:v>
                </c:pt>
                <c:pt idx="27">
                  <c:v>4008.8</c:v>
                </c:pt>
                <c:pt idx="28">
                  <c:v>3952.7</c:v>
                </c:pt>
                <c:pt idx="29">
                  <c:v>3377.3</c:v>
                </c:pt>
                <c:pt idx="30">
                  <c:v>3985.9</c:v>
                </c:pt>
                <c:pt idx="31">
                  <c:v>4158.2</c:v>
                </c:pt>
                <c:pt idx="32">
                  <c:v>3732.8</c:v>
                </c:pt>
                <c:pt idx="33">
                  <c:v>3296.7</c:v>
                </c:pt>
                <c:pt idx="34">
                  <c:v>4701.2</c:v>
                </c:pt>
                <c:pt idx="35">
                  <c:v>5088.1000000000004</c:v>
                </c:pt>
              </c:numCache>
            </c:numRef>
          </c:val>
          <c:extLst>
            <c:ext xmlns:c16="http://schemas.microsoft.com/office/drawing/2014/chart" uri="{C3380CC4-5D6E-409C-BE32-E72D297353CC}">
              <c16:uniqueId val="{00000000-EB59-4979-A82F-D93127B0C13D}"/>
            </c:ext>
          </c:extLst>
        </c:ser>
        <c:dLbls>
          <c:showLegendKey val="0"/>
          <c:showVal val="0"/>
          <c:showCatName val="0"/>
          <c:showSerName val="0"/>
          <c:showPercent val="0"/>
          <c:showBubbleSize val="0"/>
        </c:dLbls>
        <c:gapWidth val="150"/>
        <c:axId val="415112704"/>
        <c:axId val="415113264"/>
      </c:barChart>
      <c:dateAx>
        <c:axId val="415112704"/>
        <c:scaling>
          <c:orientation val="minMax"/>
        </c:scaling>
        <c:delete val="0"/>
        <c:axPos val="b"/>
        <c:numFmt formatCode="yyyy\-mm;@" sourceLinked="1"/>
        <c:majorTickMark val="out"/>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5113264"/>
        <c:crosses val="autoZero"/>
        <c:auto val="1"/>
        <c:lblOffset val="100"/>
        <c:baseTimeUnit val="months"/>
      </c:dateAx>
      <c:valAx>
        <c:axId val="415113264"/>
        <c:scaling>
          <c:orientation val="minMax"/>
        </c:scaling>
        <c:delete val="0"/>
        <c:axPos val="l"/>
        <c:title>
          <c:tx>
            <c:rich>
              <a:bodyPr/>
              <a:lstStyle/>
              <a:p>
                <a:pPr>
                  <a:defRPr/>
                </a:pPr>
                <a:r>
                  <a:rPr lang="zh-CN" altLang="en-US" b="0" dirty="0">
                    <a:latin typeface="仿宋" panose="02010609060101010101" pitchFamily="49" charset="-122"/>
                    <a:ea typeface="仿宋" panose="02010609060101010101" pitchFamily="49" charset="-122"/>
                  </a:rPr>
                  <a:t>出货量</a:t>
                </a:r>
                <a:r>
                  <a:rPr lang="en-US" altLang="zh-CN" b="0" dirty="0">
                    <a:latin typeface="仿宋" panose="02010609060101010101" pitchFamily="49" charset="-122"/>
                    <a:ea typeface="仿宋" panose="02010609060101010101" pitchFamily="49" charset="-122"/>
                  </a:rPr>
                  <a:t>/</a:t>
                </a:r>
                <a:r>
                  <a:rPr lang="zh-CN" altLang="en-US" b="0" dirty="0">
                    <a:latin typeface="仿宋" panose="02010609060101010101" pitchFamily="49" charset="-122"/>
                    <a:ea typeface="仿宋" panose="02010609060101010101" pitchFamily="49" charset="-122"/>
                  </a:rPr>
                  <a:t>万台</a:t>
                </a:r>
              </a:p>
            </c:rich>
          </c:tx>
          <c:overlay val="0"/>
        </c:title>
        <c:numFmt formatCode="###,###,###,###,##0.00_ "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511270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a:solidFill>
                <a:schemeClr val="tx1"/>
              </a:solidFill>
            </a:ln>
          </c:spPr>
          <c:dPt>
            <c:idx val="0"/>
            <c:bubble3D val="0"/>
            <c:spPr>
              <a:solidFill>
                <a:schemeClr val="accent3">
                  <a:shade val="47000"/>
                </a:schemeClr>
              </a:solidFill>
              <a:ln w="19050">
                <a:solidFill>
                  <a:schemeClr val="tx1"/>
                </a:solidFill>
              </a:ln>
              <a:effectLst/>
            </c:spPr>
            <c:extLst>
              <c:ext xmlns:c16="http://schemas.microsoft.com/office/drawing/2014/chart" uri="{C3380CC4-5D6E-409C-BE32-E72D297353CC}">
                <c16:uniqueId val="{00000001-34A4-458E-B49B-442F470EF47A}"/>
              </c:ext>
            </c:extLst>
          </c:dPt>
          <c:dPt>
            <c:idx val="1"/>
            <c:bubble3D val="0"/>
            <c:spPr>
              <a:pattFill prst="pct50">
                <a:fgClr>
                  <a:sysClr val="windowText" lastClr="000000">
                    <a:lumMod val="65000"/>
                    <a:lumOff val="35000"/>
                  </a:sysClr>
                </a:fgClr>
                <a:bgClr>
                  <a:schemeClr val="bg1"/>
                </a:bgClr>
              </a:pattFill>
              <a:ln w="19050">
                <a:solidFill>
                  <a:schemeClr val="tx1"/>
                </a:solidFill>
              </a:ln>
              <a:effectLst/>
            </c:spPr>
            <c:extLst>
              <c:ext xmlns:c16="http://schemas.microsoft.com/office/drawing/2014/chart" uri="{C3380CC4-5D6E-409C-BE32-E72D297353CC}">
                <c16:uniqueId val="{00000003-34A4-458E-B49B-442F470EF47A}"/>
              </c:ext>
            </c:extLst>
          </c:dPt>
          <c:dPt>
            <c:idx val="2"/>
            <c:bubble3D val="0"/>
            <c:spPr>
              <a:pattFill prst="ltHorz">
                <a:fgClr>
                  <a:sysClr val="windowText" lastClr="000000">
                    <a:lumMod val="65000"/>
                    <a:lumOff val="35000"/>
                  </a:sysClr>
                </a:fgClr>
                <a:bgClr>
                  <a:schemeClr val="bg1"/>
                </a:bgClr>
              </a:pattFill>
              <a:ln w="19050">
                <a:solidFill>
                  <a:schemeClr val="tx1"/>
                </a:solidFill>
              </a:ln>
              <a:effectLst/>
            </c:spPr>
            <c:extLst>
              <c:ext xmlns:c16="http://schemas.microsoft.com/office/drawing/2014/chart" uri="{C3380CC4-5D6E-409C-BE32-E72D297353CC}">
                <c16:uniqueId val="{00000005-34A4-458E-B49B-442F470EF47A}"/>
              </c:ext>
            </c:extLst>
          </c:dPt>
          <c:dPt>
            <c:idx val="3"/>
            <c:bubble3D val="0"/>
            <c:spPr>
              <a:solidFill>
                <a:schemeClr val="accent3"/>
              </a:solidFill>
              <a:ln w="19050">
                <a:solidFill>
                  <a:schemeClr val="tx1"/>
                </a:solidFill>
              </a:ln>
              <a:effectLst/>
            </c:spPr>
            <c:extLst>
              <c:ext xmlns:c16="http://schemas.microsoft.com/office/drawing/2014/chart" uri="{C3380CC4-5D6E-409C-BE32-E72D297353CC}">
                <c16:uniqueId val="{00000007-34A4-458E-B49B-442F470EF47A}"/>
              </c:ext>
            </c:extLst>
          </c:dPt>
          <c:dPt>
            <c:idx val="4"/>
            <c:bubble3D val="0"/>
            <c:spPr>
              <a:pattFill prst="trellis">
                <a:fgClr>
                  <a:sysClr val="windowText" lastClr="000000">
                    <a:lumMod val="65000"/>
                    <a:lumOff val="35000"/>
                  </a:sysClr>
                </a:fgClr>
                <a:bgClr>
                  <a:schemeClr val="bg1"/>
                </a:bgClr>
              </a:pattFill>
              <a:ln w="19050">
                <a:solidFill>
                  <a:schemeClr val="tx1"/>
                </a:solidFill>
              </a:ln>
              <a:effectLst/>
            </c:spPr>
            <c:extLst>
              <c:ext xmlns:c16="http://schemas.microsoft.com/office/drawing/2014/chart" uri="{C3380CC4-5D6E-409C-BE32-E72D297353CC}">
                <c16:uniqueId val="{00000009-34A4-458E-B49B-442F470EF47A}"/>
              </c:ext>
            </c:extLst>
          </c:dPt>
          <c:dPt>
            <c:idx val="5"/>
            <c:bubble3D val="0"/>
            <c:spPr>
              <a:pattFill prst="wdDnDiag">
                <a:fgClr>
                  <a:sysClr val="windowText" lastClr="000000">
                    <a:lumMod val="65000"/>
                    <a:lumOff val="35000"/>
                  </a:sysClr>
                </a:fgClr>
                <a:bgClr>
                  <a:schemeClr val="bg1"/>
                </a:bgClr>
              </a:pattFill>
              <a:ln w="19050">
                <a:solidFill>
                  <a:schemeClr val="tx1"/>
                </a:solidFill>
              </a:ln>
              <a:effectLst/>
            </c:spPr>
            <c:extLst>
              <c:ext xmlns:c16="http://schemas.microsoft.com/office/drawing/2014/chart" uri="{C3380CC4-5D6E-409C-BE32-E72D297353CC}">
                <c16:uniqueId val="{0000000B-34A4-458E-B49B-442F470EF47A}"/>
              </c:ext>
            </c:extLst>
          </c:dPt>
          <c:dPt>
            <c:idx val="6"/>
            <c:bubble3D val="0"/>
            <c:spPr>
              <a:pattFill prst="dotGrid">
                <a:fgClr>
                  <a:sysClr val="windowText" lastClr="000000">
                    <a:lumMod val="65000"/>
                    <a:lumOff val="35000"/>
                  </a:sysClr>
                </a:fgClr>
                <a:bgClr>
                  <a:schemeClr val="bg1"/>
                </a:bgClr>
              </a:pattFill>
              <a:ln w="19050">
                <a:solidFill>
                  <a:schemeClr val="tx1"/>
                </a:solidFill>
              </a:ln>
              <a:effectLst/>
            </c:spPr>
            <c:extLst>
              <c:ext xmlns:c16="http://schemas.microsoft.com/office/drawing/2014/chart" uri="{C3380CC4-5D6E-409C-BE32-E72D297353CC}">
                <c16:uniqueId val="{0000000D-34A4-458E-B49B-442F470EF47A}"/>
              </c:ext>
            </c:extLst>
          </c:dPt>
          <c:dLbls>
            <c:dLbl>
              <c:idx val="5"/>
              <c:layout>
                <c:manualLayout>
                  <c:x val="0.11644422572178505"/>
                  <c:y val="-0.1689432050160401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4A4-458E-B49B-442F470EF47A}"/>
                </c:ext>
              </c:extLst>
            </c:dLbl>
            <c:dLbl>
              <c:idx val="6"/>
              <c:layout>
                <c:manualLayout>
                  <c:x val="-0.10181758530183709"/>
                  <c:y val="7.566236512102657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4A4-458E-B49B-442F470EF4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Sheet2!$I$39:$I$45</c:f>
              <c:strCache>
                <c:ptCount val="7"/>
                <c:pt idx="0">
                  <c:v>中国电信翼支付</c:v>
                </c:pt>
                <c:pt idx="1">
                  <c:v>支付宝其他应用</c:v>
                </c:pt>
                <c:pt idx="2">
                  <c:v>证券类</c:v>
                </c:pt>
                <c:pt idx="3">
                  <c:v>安全支付控件</c:v>
                </c:pt>
                <c:pt idx="4">
                  <c:v>其他</c:v>
                </c:pt>
                <c:pt idx="5">
                  <c:v>支付宝钱包</c:v>
                </c:pt>
                <c:pt idx="6">
                  <c:v>网银客户端</c:v>
                </c:pt>
              </c:strCache>
            </c:strRef>
          </c:cat>
          <c:val>
            <c:numRef>
              <c:f>Sheet2!$J$39:$J$45</c:f>
              <c:numCache>
                <c:formatCode>0.00%</c:formatCode>
                <c:ptCount val="7"/>
                <c:pt idx="0">
                  <c:v>3.0000000000000002E-2</c:v>
                </c:pt>
                <c:pt idx="1">
                  <c:v>8.0000000000000043E-2</c:v>
                </c:pt>
                <c:pt idx="2">
                  <c:v>2.0000000000000011E-2</c:v>
                </c:pt>
                <c:pt idx="3">
                  <c:v>1.0000000000000005E-2</c:v>
                </c:pt>
                <c:pt idx="4">
                  <c:v>1.0000000000000005E-2</c:v>
                </c:pt>
                <c:pt idx="5">
                  <c:v>0.58000000000000007</c:v>
                </c:pt>
                <c:pt idx="6">
                  <c:v>0.27</c:v>
                </c:pt>
              </c:numCache>
            </c:numRef>
          </c:val>
          <c:extLst>
            <c:ext xmlns:c16="http://schemas.microsoft.com/office/drawing/2014/chart" uri="{C3380CC4-5D6E-409C-BE32-E72D297353CC}">
              <c16:uniqueId val="{0000000E-34A4-458E-B49B-442F470EF47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2014三季度</c:v>
                </c:pt>
                <c:pt idx="1">
                  <c:v>2014四季度</c:v>
                </c:pt>
                <c:pt idx="2">
                  <c:v>2015一季度</c:v>
                </c:pt>
                <c:pt idx="3">
                  <c:v>2015二季度</c:v>
                </c:pt>
                <c:pt idx="4">
                  <c:v>2015三季度</c:v>
                </c:pt>
              </c:strCache>
            </c:strRef>
          </c:cat>
          <c:val>
            <c:numRef>
              <c:f>Sheet1!$B$2:$B$6</c:f>
              <c:numCache>
                <c:formatCode>General</c:formatCode>
                <c:ptCount val="5"/>
                <c:pt idx="0">
                  <c:v>85115</c:v>
                </c:pt>
                <c:pt idx="1">
                  <c:v>101796</c:v>
                </c:pt>
                <c:pt idx="2">
                  <c:v>120751</c:v>
                </c:pt>
                <c:pt idx="3">
                  <c:v>142451</c:v>
                </c:pt>
                <c:pt idx="4">
                  <c:v>174337</c:v>
                </c:pt>
              </c:numCache>
            </c:numRef>
          </c:val>
          <c:extLst>
            <c:ext xmlns:c16="http://schemas.microsoft.com/office/drawing/2014/chart" uri="{C3380CC4-5D6E-409C-BE32-E72D297353CC}">
              <c16:uniqueId val="{00000000-4E8A-4ACA-B17F-F61BB7625D50}"/>
            </c:ext>
          </c:extLst>
        </c:ser>
        <c:dLbls>
          <c:dLblPos val="inEnd"/>
          <c:showLegendKey val="0"/>
          <c:showVal val="1"/>
          <c:showCatName val="0"/>
          <c:showSerName val="0"/>
          <c:showPercent val="0"/>
          <c:showBubbleSize val="0"/>
        </c:dLbls>
        <c:gapWidth val="219"/>
        <c:overlap val="-27"/>
        <c:axId val="183626768"/>
        <c:axId val="274872096"/>
      </c:barChart>
      <c:catAx>
        <c:axId val="18362676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2096"/>
        <c:crosses val="autoZero"/>
        <c:auto val="1"/>
        <c:lblAlgn val="ctr"/>
        <c:lblOffset val="100"/>
        <c:noMultiLvlLbl val="0"/>
      </c:catAx>
      <c:valAx>
        <c:axId val="27487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626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a:solidFill>
                <a:schemeClr val="tx1"/>
              </a:solidFill>
            </a:ln>
          </c:spPr>
          <c:dPt>
            <c:idx val="0"/>
            <c:bubble3D val="0"/>
            <c:spPr>
              <a:pattFill prst="ltHorz">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1-1D99-4C71-B781-E1AF0372EA7C}"/>
              </c:ext>
            </c:extLst>
          </c:dPt>
          <c:dPt>
            <c:idx val="1"/>
            <c:bubble3D val="0"/>
            <c:spPr>
              <a:pattFill prst="horzBrick">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3-1D99-4C71-B781-E1AF0372EA7C}"/>
              </c:ext>
            </c:extLst>
          </c:dPt>
          <c:dPt>
            <c:idx val="2"/>
            <c:bubble3D val="0"/>
            <c:spPr>
              <a:pattFill prst="wdDnDiag">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5-1D99-4C71-B781-E1AF0372EA7C}"/>
              </c:ext>
            </c:extLst>
          </c:dPt>
          <c:dPt>
            <c:idx val="3"/>
            <c:bubble3D val="0"/>
            <c:spPr>
              <a:pattFill prst="dkDnDiag">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7-1D99-4C71-B781-E1AF0372EA7C}"/>
              </c:ext>
            </c:extLst>
          </c:dPt>
          <c:dPt>
            <c:idx val="4"/>
            <c:bubble3D val="0"/>
            <c:spPr>
              <a:pattFill prst="pct90">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9-1D99-4C71-B781-E1AF0372EA7C}"/>
              </c:ext>
            </c:extLst>
          </c:dPt>
          <c:dPt>
            <c:idx val="5"/>
            <c:bubble3D val="0"/>
            <c:spPr>
              <a:pattFill prst="wdUpDiag">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B-1D99-4C71-B781-E1AF0372EA7C}"/>
              </c:ext>
            </c:extLst>
          </c:dPt>
          <c:dPt>
            <c:idx val="6"/>
            <c:bubble3D val="0"/>
            <c:spPr>
              <a:pattFill prst="dotGrid">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D-1D99-4C71-B781-E1AF0372EA7C}"/>
              </c:ext>
            </c:extLst>
          </c:dPt>
          <c:dPt>
            <c:idx val="7"/>
            <c:bubble3D val="0"/>
            <c:spPr>
              <a:pattFill prst="pct75">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0F-1D99-4C71-B781-E1AF0372EA7C}"/>
              </c:ext>
            </c:extLst>
          </c:dPt>
          <c:dPt>
            <c:idx val="8"/>
            <c:bubble3D val="0"/>
            <c:spPr>
              <a:gradFill rotWithShape="1">
                <a:gsLst>
                  <a:gs pos="0">
                    <a:schemeClr val="accent3">
                      <a:tint val="56000"/>
                      <a:satMod val="103000"/>
                      <a:lumMod val="102000"/>
                      <a:tint val="94000"/>
                    </a:schemeClr>
                  </a:gs>
                  <a:gs pos="50000">
                    <a:schemeClr val="accent3">
                      <a:tint val="56000"/>
                      <a:satMod val="110000"/>
                      <a:lumMod val="100000"/>
                      <a:shade val="100000"/>
                    </a:schemeClr>
                  </a:gs>
                  <a:gs pos="100000">
                    <a:schemeClr val="accent3">
                      <a:tint val="56000"/>
                      <a:lumMod val="99000"/>
                      <a:satMod val="120000"/>
                      <a:shade val="78000"/>
                    </a:schemeClr>
                  </a:gs>
                </a:gsLst>
                <a:lin ang="5400000" scaled="0"/>
              </a:gradFill>
              <a:ln>
                <a:solidFill>
                  <a:schemeClr val="tx1"/>
                </a:solidFill>
              </a:ln>
              <a:effectLst/>
            </c:spPr>
            <c:extLst>
              <c:ext xmlns:c16="http://schemas.microsoft.com/office/drawing/2014/chart" uri="{C3380CC4-5D6E-409C-BE32-E72D297353CC}">
                <c16:uniqueId val="{00000011-1D99-4C71-B781-E1AF0372EA7C}"/>
              </c:ext>
            </c:extLst>
          </c:dPt>
          <c:dPt>
            <c:idx val="9"/>
            <c:bubble3D val="0"/>
            <c:spPr>
              <a:pattFill prst="diagBrick">
                <a:fgClr>
                  <a:sysClr val="windowText" lastClr="000000">
                    <a:lumMod val="65000"/>
                    <a:lumOff val="35000"/>
                  </a:sysClr>
                </a:fgClr>
                <a:bgClr>
                  <a:schemeClr val="bg1"/>
                </a:bgClr>
              </a:pattFill>
              <a:ln>
                <a:solidFill>
                  <a:schemeClr val="tx1"/>
                </a:solidFill>
              </a:ln>
              <a:effectLst/>
            </c:spPr>
            <c:extLst>
              <c:ext xmlns:c16="http://schemas.microsoft.com/office/drawing/2014/chart" uri="{C3380CC4-5D6E-409C-BE32-E72D297353CC}">
                <c16:uniqueId val="{00000013-1D99-4C71-B781-E1AF0372EA7C}"/>
              </c:ext>
            </c:extLst>
          </c:dPt>
          <c:dLbls>
            <c:dLbl>
              <c:idx val="0"/>
              <c:layout>
                <c:manualLayout>
                  <c:x val="4.4884295713035913E-2"/>
                  <c:y val="-4.056022893416542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D99-4C71-B781-E1AF0372EA7C}"/>
                </c:ext>
              </c:extLst>
            </c:dLbl>
            <c:dLbl>
              <c:idx val="1"/>
              <c:layout>
                <c:manualLayout>
                  <c:x val="1.450645231846023E-2"/>
                  <c:y val="-3.802587519757101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99-4C71-B781-E1AF0372EA7C}"/>
                </c:ext>
              </c:extLst>
            </c:dLbl>
            <c:dLbl>
              <c:idx val="2"/>
              <c:layout>
                <c:manualLayout>
                  <c:x val="2.274715660542442E-2"/>
                  <c:y val="-2.044233488507660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D99-4C71-B781-E1AF0372EA7C}"/>
                </c:ext>
              </c:extLst>
            </c:dLbl>
            <c:dLbl>
              <c:idx val="3"/>
              <c:layout>
                <c:manualLayout>
                  <c:x val="5.7408792650918819E-2"/>
                  <c:y val="-6.784776902887149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D99-4C71-B781-E1AF0372EA7C}"/>
                </c:ext>
              </c:extLst>
            </c:dLbl>
            <c:dLbl>
              <c:idx val="4"/>
              <c:layout>
                <c:manualLayout>
                  <c:x val="0.10100590551181111"/>
                  <c:y val="7.8499949556335973E-3"/>
                </c:manualLayout>
              </c:layout>
              <c:tx>
                <c:rich>
                  <a:bodyPr/>
                  <a:lstStyle/>
                  <a:p>
                    <a:fld id="{95B84189-4BB1-431C-899F-2C475EC1F528}" type="CATEGORYNAME">
                      <a:rPr lang="zh-CN" altLang="en-US" b="0">
                        <a:solidFill>
                          <a:sysClr val="windowText" lastClr="000000"/>
                        </a:solidFill>
                      </a:rPr>
                      <a:pPr/>
                      <a:t>[类别名称]</a:t>
                    </a:fld>
                    <a:r>
                      <a:rPr lang="en-US" altLang="zh-CN" b="0" baseline="0">
                        <a:solidFill>
                          <a:sysClr val="windowText" lastClr="000000"/>
                        </a:solidFill>
                      </a:rPr>
                      <a:t>, </a:t>
                    </a:r>
                    <a:fld id="{40136841-7E7C-4D1D-9AD9-F8C7A69AE224}" type="VALUE">
                      <a:rPr lang="en-US" altLang="zh-CN" b="0" baseline="0">
                        <a:solidFill>
                          <a:sysClr val="windowText" lastClr="000000"/>
                        </a:solidFill>
                      </a:rPr>
                      <a:pPr/>
                      <a:t>[值]</a:t>
                    </a:fld>
                    <a:endParaRPr lang="en-US" altLang="zh-CN" b="0" baseline="0">
                      <a:solidFill>
                        <a:sysClr val="windowText" lastClr="000000"/>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D99-4C71-B781-E1AF0372EA7C}"/>
                </c:ext>
              </c:extLst>
            </c:dLbl>
            <c:dLbl>
              <c:idx val="5"/>
              <c:layout>
                <c:manualLayout>
                  <c:x val="-5.2236220472441086E-2"/>
                  <c:y val="-8.810442318871267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D99-4C71-B781-E1AF0372EA7C}"/>
                </c:ext>
              </c:extLst>
            </c:dLbl>
            <c:dLbl>
              <c:idx val="6"/>
              <c:layout>
                <c:manualLayout>
                  <c:x val="-4.6632983377077872E-2"/>
                  <c:y val="7.7996794024908292E-2"/>
                </c:manualLayout>
              </c:layout>
              <c:tx>
                <c:rich>
                  <a:bodyPr/>
                  <a:lstStyle/>
                  <a:p>
                    <a:fld id="{8F827372-487E-4CB5-9267-2D0DCE190E82}" type="CATEGORYNAME">
                      <a:rPr lang="zh-CN" altLang="en-US">
                        <a:solidFill>
                          <a:sysClr val="windowText" lastClr="000000"/>
                        </a:solidFill>
                        <a:latin typeface="+mn-ea"/>
                        <a:ea typeface="+mn-ea"/>
                      </a:rPr>
                      <a:pPr/>
                      <a:t>[类别名称]</a:t>
                    </a:fld>
                    <a:r>
                      <a:rPr lang="en-US" altLang="zh-CN" baseline="0">
                        <a:solidFill>
                          <a:sysClr val="windowText" lastClr="000000"/>
                        </a:solidFill>
                        <a:latin typeface="+mn-ea"/>
                        <a:ea typeface="+mn-ea"/>
                      </a:rPr>
                      <a:t>, </a:t>
                    </a:r>
                    <a:fld id="{6E0995F9-E45C-43B8-A510-0B42292E28C7}" type="VALUE">
                      <a:rPr lang="en-US" altLang="zh-CN" baseline="0">
                        <a:solidFill>
                          <a:sysClr val="windowText" lastClr="000000"/>
                        </a:solidFill>
                        <a:latin typeface="+mn-ea"/>
                        <a:ea typeface="+mn-ea"/>
                      </a:rPr>
                      <a:pPr/>
                      <a:t>[值]</a:t>
                    </a:fld>
                    <a:endParaRPr lang="en-US" altLang="zh-CN" baseline="0">
                      <a:solidFill>
                        <a:sysClr val="windowText" lastClr="000000"/>
                      </a:solidFill>
                      <a:latin typeface="+mn-ea"/>
                      <a:ea typeface="+mn-ea"/>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1D99-4C71-B781-E1AF0372EA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zh-CN"/>
              </a:p>
            </c:txPr>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Sheet2!$B$20:$B$29</c:f>
              <c:strCache>
                <c:ptCount val="10"/>
                <c:pt idx="0">
                  <c:v>中行</c:v>
                </c:pt>
                <c:pt idx="1">
                  <c:v>农行</c:v>
                </c:pt>
                <c:pt idx="2">
                  <c:v>招行</c:v>
                </c:pt>
                <c:pt idx="3">
                  <c:v>工行</c:v>
                </c:pt>
                <c:pt idx="4">
                  <c:v>交行</c:v>
                </c:pt>
                <c:pt idx="5">
                  <c:v>建行</c:v>
                </c:pt>
                <c:pt idx="6">
                  <c:v>其他</c:v>
                </c:pt>
                <c:pt idx="7">
                  <c:v>邮储</c:v>
                </c:pt>
                <c:pt idx="8">
                  <c:v>浦发</c:v>
                </c:pt>
                <c:pt idx="9">
                  <c:v>民生</c:v>
                </c:pt>
              </c:strCache>
            </c:strRef>
          </c:cat>
          <c:val>
            <c:numRef>
              <c:f>Sheet2!$C$20:$C$29</c:f>
              <c:numCache>
                <c:formatCode>General</c:formatCode>
                <c:ptCount val="10"/>
                <c:pt idx="0">
                  <c:v>7.0000000000000021E-2</c:v>
                </c:pt>
                <c:pt idx="1">
                  <c:v>8.0000000000000043E-2</c:v>
                </c:pt>
                <c:pt idx="2">
                  <c:v>0.13</c:v>
                </c:pt>
                <c:pt idx="3">
                  <c:v>0.19</c:v>
                </c:pt>
                <c:pt idx="4">
                  <c:v>9.0000000000000024E-2</c:v>
                </c:pt>
                <c:pt idx="5">
                  <c:v>0.23</c:v>
                </c:pt>
                <c:pt idx="6">
                  <c:v>0.13</c:v>
                </c:pt>
                <c:pt idx="7">
                  <c:v>2.0000000000000011E-2</c:v>
                </c:pt>
                <c:pt idx="8">
                  <c:v>3.0000000000000002E-2</c:v>
                </c:pt>
                <c:pt idx="9">
                  <c:v>3.0000000000000002E-2</c:v>
                </c:pt>
              </c:numCache>
            </c:numRef>
          </c:val>
          <c:extLst>
            <c:ext xmlns:c16="http://schemas.microsoft.com/office/drawing/2014/chart" uri="{C3380CC4-5D6E-409C-BE32-E72D297353CC}">
              <c16:uniqueId val="{00000014-1D99-4C71-B781-E1AF0372EA7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914260717410365E-2"/>
          <c:y val="5.0925925925925923E-2"/>
          <c:w val="0.73243525809273868"/>
          <c:h val="0.69410469524642771"/>
        </c:manualLayout>
      </c:layout>
      <c:barChart>
        <c:barDir val="col"/>
        <c:grouping val="clustered"/>
        <c:varyColors val="0"/>
        <c:ser>
          <c:idx val="0"/>
          <c:order val="0"/>
          <c:tx>
            <c:v>活跃客户（万人）</c:v>
          </c:tx>
          <c:spPr>
            <a:pattFill prst="pct5">
              <a:fgClr>
                <a:schemeClr val="tx1"/>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Sheet1!$D$74:$D$79</c:f>
              <c:numCache>
                <c:formatCode>General</c:formatCode>
                <c:ptCount val="6"/>
                <c:pt idx="0">
                  <c:v>2009</c:v>
                </c:pt>
                <c:pt idx="1">
                  <c:v>2010</c:v>
                </c:pt>
                <c:pt idx="2">
                  <c:v>2011</c:v>
                </c:pt>
                <c:pt idx="3">
                  <c:v>2012</c:v>
                </c:pt>
                <c:pt idx="4">
                  <c:v>2013</c:v>
                </c:pt>
                <c:pt idx="5">
                  <c:v>2014</c:v>
                </c:pt>
              </c:numCache>
            </c:numRef>
          </c:cat>
          <c:val>
            <c:numRef>
              <c:f>Sheet1!$E$74:$E$79</c:f>
              <c:numCache>
                <c:formatCode>General</c:formatCode>
                <c:ptCount val="6"/>
                <c:pt idx="0">
                  <c:v>770</c:v>
                </c:pt>
                <c:pt idx="1">
                  <c:v>799</c:v>
                </c:pt>
                <c:pt idx="2">
                  <c:v>855</c:v>
                </c:pt>
                <c:pt idx="3">
                  <c:v>879</c:v>
                </c:pt>
                <c:pt idx="4">
                  <c:v>909</c:v>
                </c:pt>
                <c:pt idx="5">
                  <c:v>940</c:v>
                </c:pt>
              </c:numCache>
            </c:numRef>
          </c:val>
          <c:extLst>
            <c:ext xmlns:c16="http://schemas.microsoft.com/office/drawing/2014/chart" uri="{C3380CC4-5D6E-409C-BE32-E72D297353CC}">
              <c16:uniqueId val="{00000000-7EB9-4A32-A507-71F34A494FFB}"/>
            </c:ext>
          </c:extLst>
        </c:ser>
        <c:dLbls>
          <c:showLegendKey val="0"/>
          <c:showVal val="1"/>
          <c:showCatName val="0"/>
          <c:showSerName val="0"/>
          <c:showPercent val="0"/>
          <c:showBubbleSize val="0"/>
        </c:dLbls>
        <c:gapWidth val="66"/>
        <c:axId val="405930160"/>
        <c:axId val="405930720"/>
      </c:barChart>
      <c:lineChart>
        <c:grouping val="standard"/>
        <c:varyColors val="0"/>
        <c:ser>
          <c:idx val="1"/>
          <c:order val="1"/>
          <c:tx>
            <c:v>同比</c:v>
          </c:tx>
          <c:spPr>
            <a:ln w="15875" cap="rnd">
              <a:solidFill>
                <a:sysClr val="windowText" lastClr="000000"/>
              </a:solidFill>
              <a:round/>
            </a:ln>
            <a:effectLst/>
          </c:spPr>
          <c:marker>
            <c:symbol val="none"/>
          </c:marker>
          <c:dLbls>
            <c:dLbl>
              <c:idx val="3"/>
              <c:layout>
                <c:manualLayout>
                  <c:x val="0"/>
                  <c:y val="5.97701149425289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B9-4A32-A507-71F34A494FFB}"/>
                </c:ext>
              </c:extLst>
            </c:dLbl>
            <c:dLbl>
              <c:idx val="4"/>
              <c:layout>
                <c:manualLayout>
                  <c:x val="0"/>
                  <c:y val="8.27586206896552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EB9-4A32-A507-71F34A494F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Sheet1!$D$74:$D$79</c:f>
              <c:numCache>
                <c:formatCode>General</c:formatCode>
                <c:ptCount val="6"/>
                <c:pt idx="0">
                  <c:v>2009</c:v>
                </c:pt>
                <c:pt idx="1">
                  <c:v>2010</c:v>
                </c:pt>
                <c:pt idx="2">
                  <c:v>2011</c:v>
                </c:pt>
                <c:pt idx="3">
                  <c:v>2012</c:v>
                </c:pt>
                <c:pt idx="4">
                  <c:v>2013</c:v>
                </c:pt>
                <c:pt idx="5">
                  <c:v>2014</c:v>
                </c:pt>
              </c:numCache>
            </c:numRef>
          </c:cat>
          <c:val>
            <c:numRef>
              <c:f>Sheet1!$F$74:$F$79</c:f>
              <c:numCache>
                <c:formatCode>0.00%</c:formatCode>
                <c:ptCount val="6"/>
                <c:pt idx="1">
                  <c:v>3.7999999999999999E-2</c:v>
                </c:pt>
                <c:pt idx="2">
                  <c:v>7.0000000000000021E-2</c:v>
                </c:pt>
                <c:pt idx="3">
                  <c:v>2.8000000000000001E-2</c:v>
                </c:pt>
                <c:pt idx="4">
                  <c:v>3.4000000000000002E-2</c:v>
                </c:pt>
                <c:pt idx="5">
                  <c:v>3.4000000000000002E-2</c:v>
                </c:pt>
              </c:numCache>
            </c:numRef>
          </c:val>
          <c:smooth val="0"/>
          <c:extLst>
            <c:ext xmlns:c16="http://schemas.microsoft.com/office/drawing/2014/chart" uri="{C3380CC4-5D6E-409C-BE32-E72D297353CC}">
              <c16:uniqueId val="{00000003-7EB9-4A32-A507-71F34A494FFB}"/>
            </c:ext>
          </c:extLst>
        </c:ser>
        <c:dLbls>
          <c:showLegendKey val="0"/>
          <c:showVal val="1"/>
          <c:showCatName val="0"/>
          <c:showSerName val="0"/>
          <c:showPercent val="0"/>
          <c:showBubbleSize val="0"/>
        </c:dLbls>
        <c:marker val="1"/>
        <c:smooth val="0"/>
        <c:axId val="405931840"/>
        <c:axId val="405931280"/>
      </c:lineChart>
      <c:catAx>
        <c:axId val="40593016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0720"/>
        <c:crosses val="autoZero"/>
        <c:auto val="1"/>
        <c:lblAlgn val="ctr"/>
        <c:lblOffset val="100"/>
        <c:noMultiLvlLbl val="0"/>
      </c:catAx>
      <c:valAx>
        <c:axId val="405930720"/>
        <c:scaling>
          <c:orientation val="minMax"/>
          <c:min val="5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latin typeface="仿宋" panose="02010609060101010101" pitchFamily="49" charset="-122"/>
                    <a:ea typeface="仿宋" panose="02010609060101010101" pitchFamily="49" charset="-122"/>
                  </a:rPr>
                  <a:t>单位：亿元</a:t>
                </a:r>
              </a:p>
            </c:rich>
          </c:tx>
          <c:overlay val="0"/>
          <c:spPr>
            <a:noFill/>
            <a:ln>
              <a:noFill/>
            </a:ln>
            <a:effectLst/>
          </c:spPr>
        </c:title>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0160"/>
        <c:crosses val="autoZero"/>
        <c:crossBetween val="between"/>
      </c:valAx>
      <c:valAx>
        <c:axId val="405931280"/>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31840"/>
        <c:crosses val="max"/>
        <c:crossBetween val="between"/>
      </c:valAx>
      <c:catAx>
        <c:axId val="405931840"/>
        <c:scaling>
          <c:orientation val="minMax"/>
        </c:scaling>
        <c:delete val="1"/>
        <c:axPos val="b"/>
        <c:numFmt formatCode="General" sourceLinked="1"/>
        <c:majorTickMark val="out"/>
        <c:minorTickMark val="none"/>
        <c:tickLblPos val="none"/>
        <c:crossAx val="4059312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Sheet1!$H$46</c:f>
              <c:strCache>
                <c:ptCount val="1"/>
                <c:pt idx="0">
                  <c:v>保费（单位：亿元）</c:v>
                </c:pt>
              </c:strCache>
            </c:strRef>
          </c:tx>
          <c:spPr>
            <a:pattFill prst="pct10">
              <a:fgClr>
                <a:sysClr val="windowText" lastClr="000000"/>
              </a:fgClr>
              <a:bgClr>
                <a:schemeClr val="bg1"/>
              </a:bgClr>
            </a:pattFill>
            <a:ln>
              <a:solidFill>
                <a:schemeClr val="tx1"/>
              </a:solidFill>
            </a:ln>
            <a:effectLst/>
          </c:spPr>
          <c:invertIfNegative val="0"/>
          <c:cat>
            <c:strRef>
              <c:f>Sheet1!$G$47:$G$50</c:f>
              <c:strCache>
                <c:ptCount val="4"/>
                <c:pt idx="0">
                  <c:v>2012年</c:v>
                </c:pt>
                <c:pt idx="1">
                  <c:v>2013年</c:v>
                </c:pt>
                <c:pt idx="2">
                  <c:v>2014年</c:v>
                </c:pt>
                <c:pt idx="3">
                  <c:v>2015年上半年</c:v>
                </c:pt>
              </c:strCache>
            </c:strRef>
          </c:cat>
          <c:val>
            <c:numRef>
              <c:f>Sheet1!$H$47:$H$50</c:f>
              <c:numCache>
                <c:formatCode>General</c:formatCode>
                <c:ptCount val="4"/>
                <c:pt idx="0">
                  <c:v>101</c:v>
                </c:pt>
                <c:pt idx="1">
                  <c:v>264</c:v>
                </c:pt>
                <c:pt idx="2">
                  <c:v>506</c:v>
                </c:pt>
                <c:pt idx="3">
                  <c:v>816</c:v>
                </c:pt>
              </c:numCache>
            </c:numRef>
          </c:val>
          <c:extLst>
            <c:ext xmlns:c16="http://schemas.microsoft.com/office/drawing/2014/chart" uri="{C3380CC4-5D6E-409C-BE32-E72D297353CC}">
              <c16:uniqueId val="{00000000-D95A-44C9-9E0D-849AB0ED53D2}"/>
            </c:ext>
          </c:extLst>
        </c:ser>
        <c:dLbls>
          <c:showLegendKey val="0"/>
          <c:showVal val="0"/>
          <c:showCatName val="0"/>
          <c:showSerName val="0"/>
          <c:showPercent val="0"/>
          <c:showBubbleSize val="0"/>
        </c:dLbls>
        <c:gapWidth val="219"/>
        <c:overlap val="-27"/>
        <c:axId val="405934640"/>
        <c:axId val="405935200"/>
      </c:barChart>
      <c:lineChart>
        <c:grouping val="standard"/>
        <c:varyColors val="0"/>
        <c:ser>
          <c:idx val="1"/>
          <c:order val="1"/>
          <c:tx>
            <c:strRef>
              <c:f>Sheet1!$I$46</c:f>
              <c:strCache>
                <c:ptCount val="1"/>
                <c:pt idx="0">
                  <c:v>互联网保费占比</c:v>
                </c:pt>
              </c:strCache>
            </c:strRef>
          </c:tx>
          <c:spPr>
            <a:ln w="28575" cap="rnd">
              <a:solidFill>
                <a:schemeClr val="tx1"/>
              </a:solidFill>
              <a:round/>
            </a:ln>
            <a:effectLst/>
          </c:spPr>
          <c:marker>
            <c:symbol val="square"/>
            <c:size val="5"/>
            <c:spPr>
              <a:solidFill>
                <a:schemeClr val="tx1"/>
              </a:solidFill>
              <a:ln w="9525">
                <a:solidFill>
                  <a:schemeClr val="accent3">
                    <a:tint val="77000"/>
                  </a:schemeClr>
                </a:solidFill>
              </a:ln>
              <a:effectLst/>
            </c:spPr>
          </c:marker>
          <c:cat>
            <c:strRef>
              <c:f>Sheet1!$G$47:$G$50</c:f>
              <c:strCache>
                <c:ptCount val="4"/>
                <c:pt idx="0">
                  <c:v>2012年</c:v>
                </c:pt>
                <c:pt idx="1">
                  <c:v>2013年</c:v>
                </c:pt>
                <c:pt idx="2">
                  <c:v>2014年</c:v>
                </c:pt>
                <c:pt idx="3">
                  <c:v>2015年上半年</c:v>
                </c:pt>
              </c:strCache>
            </c:strRef>
          </c:cat>
          <c:val>
            <c:numRef>
              <c:f>Sheet1!$I$47:$I$50</c:f>
              <c:numCache>
                <c:formatCode>0.00%</c:formatCode>
                <c:ptCount val="4"/>
                <c:pt idx="0">
                  <c:v>1.8300000000000021E-2</c:v>
                </c:pt>
                <c:pt idx="1">
                  <c:v>4.0700000000000014E-2</c:v>
                </c:pt>
                <c:pt idx="2">
                  <c:v>6.7000000000000004E-2</c:v>
                </c:pt>
                <c:pt idx="3">
                  <c:v>4.7000000000000014E-2</c:v>
                </c:pt>
              </c:numCache>
            </c:numRef>
          </c:val>
          <c:smooth val="0"/>
          <c:extLst>
            <c:ext xmlns:c16="http://schemas.microsoft.com/office/drawing/2014/chart" uri="{C3380CC4-5D6E-409C-BE32-E72D297353CC}">
              <c16:uniqueId val="{00000001-D95A-44C9-9E0D-849AB0ED53D2}"/>
            </c:ext>
          </c:extLst>
        </c:ser>
        <c:dLbls>
          <c:showLegendKey val="0"/>
          <c:showVal val="0"/>
          <c:showCatName val="0"/>
          <c:showSerName val="0"/>
          <c:showPercent val="0"/>
          <c:showBubbleSize val="0"/>
        </c:dLbls>
        <c:marker val="1"/>
        <c:smooth val="0"/>
        <c:axId val="405936320"/>
        <c:axId val="405935760"/>
      </c:lineChart>
      <c:catAx>
        <c:axId val="40593464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5200"/>
        <c:crosses val="autoZero"/>
        <c:auto val="1"/>
        <c:lblAlgn val="ctr"/>
        <c:lblOffset val="100"/>
        <c:noMultiLvlLbl val="0"/>
      </c:catAx>
      <c:valAx>
        <c:axId val="405935200"/>
        <c:scaling>
          <c:orientation val="minMax"/>
        </c:scaling>
        <c:delete val="0"/>
        <c:axPos val="l"/>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4640"/>
        <c:crosses val="autoZero"/>
        <c:crossBetween val="between"/>
      </c:valAx>
      <c:valAx>
        <c:axId val="40593576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36320"/>
        <c:crosses val="max"/>
        <c:crossBetween val="between"/>
      </c:valAx>
      <c:catAx>
        <c:axId val="405936320"/>
        <c:scaling>
          <c:orientation val="minMax"/>
        </c:scaling>
        <c:delete val="1"/>
        <c:axPos val="b"/>
        <c:numFmt formatCode="General" sourceLinked="1"/>
        <c:majorTickMark val="none"/>
        <c:minorTickMark val="none"/>
        <c:tickLblPos val="none"/>
        <c:crossAx val="4059357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Sheet1!$B$3</c:f>
              <c:strCache>
                <c:ptCount val="1"/>
                <c:pt idx="0">
                  <c:v>月保费规模（万元）</c:v>
                </c:pt>
              </c:strCache>
            </c:strRef>
          </c:tx>
          <c:spPr>
            <a:pattFill prst="pct10">
              <a:fgClr>
                <a:schemeClr val="tx1"/>
              </a:fgClr>
              <a:bgClr>
                <a:schemeClr val="bg1"/>
              </a:bgClr>
            </a:pattFill>
            <a:ln>
              <a:solidFill>
                <a:schemeClr val="tx1"/>
              </a:solidFill>
            </a:ln>
            <a:effectLst/>
          </c:spPr>
          <c:invertIfNegative val="0"/>
          <c:cat>
            <c:numRef>
              <c:f>Sheet1!$A$4:$A$10</c:f>
              <c:numCache>
                <c:formatCode>yyyy"年"m"月";@</c:formatCode>
                <c:ptCount val="7"/>
                <c:pt idx="0">
                  <c:v>41579</c:v>
                </c:pt>
                <c:pt idx="1">
                  <c:v>41609</c:v>
                </c:pt>
                <c:pt idx="2">
                  <c:v>41640</c:v>
                </c:pt>
                <c:pt idx="3">
                  <c:v>41671</c:v>
                </c:pt>
                <c:pt idx="4">
                  <c:v>41699</c:v>
                </c:pt>
                <c:pt idx="5">
                  <c:v>41730</c:v>
                </c:pt>
                <c:pt idx="6">
                  <c:v>41760</c:v>
                </c:pt>
              </c:numCache>
            </c:numRef>
          </c:cat>
          <c:val>
            <c:numRef>
              <c:f>Sheet1!$B$4:$B$10</c:f>
              <c:numCache>
                <c:formatCode>General</c:formatCode>
                <c:ptCount val="7"/>
                <c:pt idx="0">
                  <c:v>264</c:v>
                </c:pt>
                <c:pt idx="1">
                  <c:v>1011</c:v>
                </c:pt>
                <c:pt idx="2">
                  <c:v>1066</c:v>
                </c:pt>
                <c:pt idx="3">
                  <c:v>994</c:v>
                </c:pt>
                <c:pt idx="4">
                  <c:v>2510</c:v>
                </c:pt>
                <c:pt idx="5">
                  <c:v>3974</c:v>
                </c:pt>
                <c:pt idx="6">
                  <c:v>4950</c:v>
                </c:pt>
              </c:numCache>
            </c:numRef>
          </c:val>
          <c:extLst>
            <c:ext xmlns:c16="http://schemas.microsoft.com/office/drawing/2014/chart" uri="{C3380CC4-5D6E-409C-BE32-E72D297353CC}">
              <c16:uniqueId val="{00000000-A6AE-4AE1-831A-EAE4A0880029}"/>
            </c:ext>
          </c:extLst>
        </c:ser>
        <c:dLbls>
          <c:showLegendKey val="0"/>
          <c:showVal val="0"/>
          <c:showCatName val="0"/>
          <c:showSerName val="0"/>
          <c:showPercent val="0"/>
          <c:showBubbleSize val="0"/>
        </c:dLbls>
        <c:gapWidth val="219"/>
        <c:overlap val="-27"/>
        <c:axId val="405939120"/>
        <c:axId val="405939680"/>
      </c:barChart>
      <c:lineChart>
        <c:grouping val="standard"/>
        <c:varyColors val="0"/>
        <c:ser>
          <c:idx val="1"/>
          <c:order val="1"/>
          <c:tx>
            <c:strRef>
              <c:f>Sheet1!$C$3</c:f>
              <c:strCache>
                <c:ptCount val="1"/>
                <c:pt idx="0">
                  <c:v>月度保费环比增速（%，右轴）</c:v>
                </c:pt>
              </c:strCache>
            </c:strRef>
          </c:tx>
          <c:spPr>
            <a:ln w="22225" cap="rnd">
              <a:solidFill>
                <a:schemeClr val="tx1"/>
              </a:solidFill>
              <a:round/>
            </a:ln>
            <a:effectLst/>
          </c:spPr>
          <c:marker>
            <c:symbol val="square"/>
            <c:size val="5"/>
            <c:spPr>
              <a:solidFill>
                <a:schemeClr val="tx1"/>
              </a:solidFill>
              <a:ln w="9525">
                <a:solidFill>
                  <a:schemeClr val="tx1"/>
                </a:solidFill>
              </a:ln>
              <a:effectLst/>
            </c:spPr>
          </c:marker>
          <c:cat>
            <c:numRef>
              <c:f>Sheet1!$A$4:$A$10</c:f>
              <c:numCache>
                <c:formatCode>yyyy"年"m"月";@</c:formatCode>
                <c:ptCount val="7"/>
                <c:pt idx="0">
                  <c:v>41579</c:v>
                </c:pt>
                <c:pt idx="1">
                  <c:v>41609</c:v>
                </c:pt>
                <c:pt idx="2">
                  <c:v>41640</c:v>
                </c:pt>
                <c:pt idx="3">
                  <c:v>41671</c:v>
                </c:pt>
                <c:pt idx="4">
                  <c:v>41699</c:v>
                </c:pt>
                <c:pt idx="5">
                  <c:v>41730</c:v>
                </c:pt>
                <c:pt idx="6">
                  <c:v>41760</c:v>
                </c:pt>
              </c:numCache>
            </c:numRef>
          </c:cat>
          <c:val>
            <c:numRef>
              <c:f>Sheet1!$C$4:$C$10</c:f>
              <c:numCache>
                <c:formatCode>0.0%</c:formatCode>
                <c:ptCount val="7"/>
                <c:pt idx="1">
                  <c:v>2.8295454545454537</c:v>
                </c:pt>
                <c:pt idx="2">
                  <c:v>5.4401582591493684E-2</c:v>
                </c:pt>
                <c:pt idx="3">
                  <c:v>-6.7542213883677413E-2</c:v>
                </c:pt>
                <c:pt idx="4">
                  <c:v>1.525150905432596</c:v>
                </c:pt>
                <c:pt idx="5">
                  <c:v>0.58326693227091486</c:v>
                </c:pt>
                <c:pt idx="6">
                  <c:v>0.24559637644690543</c:v>
                </c:pt>
              </c:numCache>
            </c:numRef>
          </c:val>
          <c:smooth val="0"/>
          <c:extLst>
            <c:ext xmlns:c16="http://schemas.microsoft.com/office/drawing/2014/chart" uri="{C3380CC4-5D6E-409C-BE32-E72D297353CC}">
              <c16:uniqueId val="{00000001-A6AE-4AE1-831A-EAE4A0880029}"/>
            </c:ext>
          </c:extLst>
        </c:ser>
        <c:dLbls>
          <c:showLegendKey val="0"/>
          <c:showVal val="0"/>
          <c:showCatName val="0"/>
          <c:showSerName val="0"/>
          <c:showPercent val="0"/>
          <c:showBubbleSize val="0"/>
        </c:dLbls>
        <c:marker val="1"/>
        <c:smooth val="0"/>
        <c:axId val="405940800"/>
        <c:axId val="405940240"/>
      </c:lineChart>
      <c:dateAx>
        <c:axId val="405939120"/>
        <c:scaling>
          <c:orientation val="minMax"/>
        </c:scaling>
        <c:delete val="0"/>
        <c:axPos val="b"/>
        <c:numFmt formatCode="yyyy&quot;年&quot;m&quot;月&quot;;@" sourceLinked="1"/>
        <c:majorTickMark val="out"/>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9680"/>
        <c:crosses val="autoZero"/>
        <c:auto val="1"/>
        <c:lblOffset val="100"/>
        <c:baseTimeUnit val="months"/>
      </c:dateAx>
      <c:valAx>
        <c:axId val="4059396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latin typeface="仿宋" panose="02010609060101010101" pitchFamily="49" charset="-122"/>
                    <a:ea typeface="仿宋" panose="02010609060101010101" pitchFamily="49" charset="-122"/>
                  </a:rPr>
                  <a:t>单位：万元</a:t>
                </a:r>
              </a:p>
            </c:rich>
          </c:tx>
          <c:overlay val="0"/>
          <c:spPr>
            <a:noFill/>
            <a:ln>
              <a:noFill/>
            </a:ln>
            <a:effectLst/>
          </c:spPr>
        </c:title>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9120"/>
        <c:crosses val="autoZero"/>
        <c:crossBetween val="between"/>
      </c:valAx>
      <c:valAx>
        <c:axId val="405940240"/>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40800"/>
        <c:crosses val="max"/>
        <c:crossBetween val="between"/>
      </c:valAx>
      <c:dateAx>
        <c:axId val="405940800"/>
        <c:scaling>
          <c:orientation val="minMax"/>
        </c:scaling>
        <c:delete val="1"/>
        <c:axPos val="b"/>
        <c:numFmt formatCode="yyyy&quot;年&quot;m&quot;月&quot;;@" sourceLinked="1"/>
        <c:majorTickMark val="out"/>
        <c:minorTickMark val="none"/>
        <c:tickLblPos val="none"/>
        <c:crossAx val="40594024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19175020050016"/>
          <c:y val="0.16719306371533299"/>
          <c:w val="0.78526290642757102"/>
          <c:h val="0.71701063682829602"/>
        </c:manualLayout>
      </c:layout>
      <c:barChart>
        <c:barDir val="col"/>
        <c:grouping val="clustered"/>
        <c:varyColors val="0"/>
        <c:ser>
          <c:idx val="0"/>
          <c:order val="0"/>
          <c:tx>
            <c:strRef>
              <c:f>Sheet1!$B$1</c:f>
              <c:strCache>
                <c:ptCount val="1"/>
                <c:pt idx="0">
                  <c:v>人民币贷款社会融资规模</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Sheet1!$B$2:$B$10</c:f>
              <c:numCache>
                <c:formatCode>General</c:formatCode>
                <c:ptCount val="9"/>
                <c:pt idx="0">
                  <c:v>31523</c:v>
                </c:pt>
                <c:pt idx="1">
                  <c:v>36323</c:v>
                </c:pt>
                <c:pt idx="2">
                  <c:v>49041</c:v>
                </c:pt>
                <c:pt idx="3">
                  <c:v>95942</c:v>
                </c:pt>
                <c:pt idx="4">
                  <c:v>79451</c:v>
                </c:pt>
                <c:pt idx="5">
                  <c:v>74715</c:v>
                </c:pt>
                <c:pt idx="6">
                  <c:v>82083</c:v>
                </c:pt>
                <c:pt idx="7">
                  <c:v>88916</c:v>
                </c:pt>
                <c:pt idx="8">
                  <c:v>97816</c:v>
                </c:pt>
              </c:numCache>
            </c:numRef>
          </c:val>
          <c:extLst>
            <c:ext xmlns:c16="http://schemas.microsoft.com/office/drawing/2014/chart" uri="{C3380CC4-5D6E-409C-BE32-E72D297353CC}">
              <c16:uniqueId val="{00000000-B3D6-4DDE-B41B-E7F7B85A9736}"/>
            </c:ext>
          </c:extLst>
        </c:ser>
        <c:dLbls>
          <c:showLegendKey val="0"/>
          <c:showVal val="0"/>
          <c:showCatName val="0"/>
          <c:showSerName val="0"/>
          <c:showPercent val="0"/>
          <c:showBubbleSize val="0"/>
        </c:dLbls>
        <c:gapWidth val="219"/>
        <c:overlap val="-27"/>
        <c:axId val="274874336"/>
        <c:axId val="274874896"/>
      </c:barChart>
      <c:catAx>
        <c:axId val="27487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4896"/>
        <c:crosses val="autoZero"/>
        <c:auto val="1"/>
        <c:lblAlgn val="ctr"/>
        <c:lblOffset val="100"/>
        <c:noMultiLvlLbl val="0"/>
      </c:catAx>
      <c:valAx>
        <c:axId val="27487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4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3">
                  <a:shade val="53000"/>
                </a:schemeClr>
              </a:solidFill>
              <a:ln>
                <a:noFill/>
              </a:ln>
              <a:effectLst/>
            </c:spPr>
            <c:extLst>
              <c:ext xmlns:c16="http://schemas.microsoft.com/office/drawing/2014/chart" uri="{C3380CC4-5D6E-409C-BE32-E72D297353CC}">
                <c16:uniqueId val="{00000001-7371-4B11-9AC3-9F4AD54119EC}"/>
              </c:ext>
            </c:extLst>
          </c:dPt>
          <c:dPt>
            <c:idx val="1"/>
            <c:bubble3D val="0"/>
            <c:spPr>
              <a:solidFill>
                <a:schemeClr val="accent3">
                  <a:shade val="76000"/>
                </a:schemeClr>
              </a:solidFill>
              <a:ln>
                <a:noFill/>
              </a:ln>
              <a:effectLst/>
            </c:spPr>
            <c:extLst>
              <c:ext xmlns:c16="http://schemas.microsoft.com/office/drawing/2014/chart" uri="{C3380CC4-5D6E-409C-BE32-E72D297353CC}">
                <c16:uniqueId val="{00000003-7371-4B11-9AC3-9F4AD54119EC}"/>
              </c:ext>
            </c:extLst>
          </c:dPt>
          <c:dPt>
            <c:idx val="2"/>
            <c:bubble3D val="0"/>
            <c:spPr>
              <a:solidFill>
                <a:schemeClr val="accent3"/>
              </a:solidFill>
              <a:ln>
                <a:noFill/>
              </a:ln>
              <a:effectLst/>
            </c:spPr>
            <c:extLst>
              <c:ext xmlns:c16="http://schemas.microsoft.com/office/drawing/2014/chart" uri="{C3380CC4-5D6E-409C-BE32-E72D297353CC}">
                <c16:uniqueId val="{00000005-7371-4B11-9AC3-9F4AD54119EC}"/>
              </c:ext>
            </c:extLst>
          </c:dPt>
          <c:dPt>
            <c:idx val="3"/>
            <c:bubble3D val="0"/>
            <c:spPr>
              <a:solidFill>
                <a:schemeClr val="accent3">
                  <a:tint val="77000"/>
                </a:schemeClr>
              </a:solidFill>
              <a:ln>
                <a:noFill/>
              </a:ln>
              <a:effectLst/>
            </c:spPr>
            <c:extLst>
              <c:ext xmlns:c16="http://schemas.microsoft.com/office/drawing/2014/chart" uri="{C3380CC4-5D6E-409C-BE32-E72D297353CC}">
                <c16:uniqueId val="{00000007-7371-4B11-9AC3-9F4AD54119EC}"/>
              </c:ext>
            </c:extLst>
          </c:dPt>
          <c:dPt>
            <c:idx val="4"/>
            <c:bubble3D val="0"/>
            <c:spPr>
              <a:solidFill>
                <a:schemeClr val="accent3">
                  <a:tint val="54000"/>
                </a:schemeClr>
              </a:solidFill>
              <a:ln>
                <a:noFill/>
              </a:ln>
              <a:effectLst/>
            </c:spPr>
            <c:extLst>
              <c:ext xmlns:c16="http://schemas.microsoft.com/office/drawing/2014/chart" uri="{C3380CC4-5D6E-409C-BE32-E72D297353CC}">
                <c16:uniqueId val="{00000009-7371-4B11-9AC3-9F4AD54119E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extLst>
          </c:dLbls>
          <c:cat>
            <c:strRef>
              <c:f>Sheet1!$A$2:$A$6</c:f>
              <c:strCache>
                <c:ptCount val="5"/>
                <c:pt idx="0">
                  <c:v>住户短期贷款</c:v>
                </c:pt>
                <c:pt idx="1">
                  <c:v>住户中长期贷款</c:v>
                </c:pt>
                <c:pt idx="2">
                  <c:v>非金融企业短期</c:v>
                </c:pt>
                <c:pt idx="3">
                  <c:v>非金融企业中长期</c:v>
                </c:pt>
                <c:pt idx="4">
                  <c:v>票据融资</c:v>
                </c:pt>
              </c:strCache>
            </c:strRef>
          </c:cat>
          <c:val>
            <c:numRef>
              <c:f>Sheet1!$B$2:$B$6</c:f>
              <c:numCache>
                <c:formatCode>General</c:formatCode>
                <c:ptCount val="5"/>
                <c:pt idx="0">
                  <c:v>10600</c:v>
                </c:pt>
                <c:pt idx="1">
                  <c:v>22300</c:v>
                </c:pt>
                <c:pt idx="2">
                  <c:v>14000</c:v>
                </c:pt>
                <c:pt idx="3">
                  <c:v>38300</c:v>
                </c:pt>
                <c:pt idx="4">
                  <c:v>9574</c:v>
                </c:pt>
              </c:numCache>
            </c:numRef>
          </c:val>
          <c:extLst>
            <c:ext xmlns:c16="http://schemas.microsoft.com/office/drawing/2014/chart" uri="{C3380CC4-5D6E-409C-BE32-E72D297353CC}">
              <c16:uniqueId val="{00000000-C7A7-46F5-AE50-39F23944A78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zero"/>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单位：家</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880</c:v>
                </c:pt>
                <c:pt idx="1">
                  <c:v>948</c:v>
                </c:pt>
                <c:pt idx="2">
                  <c:v>1023</c:v>
                </c:pt>
                <c:pt idx="3">
                  <c:v>1073</c:v>
                </c:pt>
                <c:pt idx="4">
                  <c:v>1125</c:v>
                </c:pt>
                <c:pt idx="5">
                  <c:v>1184</c:v>
                </c:pt>
              </c:numCache>
            </c:numRef>
          </c:val>
          <c:extLst>
            <c:ext xmlns:c16="http://schemas.microsoft.com/office/drawing/2014/chart" uri="{C3380CC4-5D6E-409C-BE32-E72D297353CC}">
              <c16:uniqueId val="{00000000-D1F2-4798-8B02-86043EA2B321}"/>
            </c:ext>
          </c:extLst>
        </c:ser>
        <c:dLbls>
          <c:showLegendKey val="0"/>
          <c:showVal val="0"/>
          <c:showCatName val="0"/>
          <c:showSerName val="0"/>
          <c:showPercent val="0"/>
          <c:showBubbleSize val="0"/>
        </c:dLbls>
        <c:gapWidth val="150"/>
        <c:axId val="274879376"/>
        <c:axId val="275389600"/>
      </c:barChart>
      <c:catAx>
        <c:axId val="274879376"/>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89600"/>
        <c:crosses val="autoZero"/>
        <c:auto val="1"/>
        <c:lblAlgn val="ctr"/>
        <c:lblOffset val="100"/>
        <c:noMultiLvlLbl val="0"/>
      </c:catAx>
      <c:valAx>
        <c:axId val="2753896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487937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百分比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0.00%</c:formatCode>
                <c:ptCount val="6"/>
                <c:pt idx="0">
                  <c:v>0.19550000000000001</c:v>
                </c:pt>
                <c:pt idx="1">
                  <c:v>0.22239999999999999</c:v>
                </c:pt>
                <c:pt idx="2">
                  <c:v>0.2112</c:v>
                </c:pt>
                <c:pt idx="3">
                  <c:v>0.20069999999999999</c:v>
                </c:pt>
                <c:pt idx="4">
                  <c:v>0.19450000000000001</c:v>
                </c:pt>
                <c:pt idx="5">
                  <c:v>0.18490000000000101</c:v>
                </c:pt>
              </c:numCache>
            </c:numRef>
          </c:val>
          <c:extLst>
            <c:ext xmlns:c16="http://schemas.microsoft.com/office/drawing/2014/chart" uri="{C3380CC4-5D6E-409C-BE32-E72D297353CC}">
              <c16:uniqueId val="{00000000-A47E-49F7-B599-0D2701DD76F2}"/>
            </c:ext>
          </c:extLst>
        </c:ser>
        <c:dLbls>
          <c:showLegendKey val="0"/>
          <c:showVal val="0"/>
          <c:showCatName val="0"/>
          <c:showSerName val="0"/>
          <c:showPercent val="0"/>
          <c:showBubbleSize val="0"/>
        </c:dLbls>
        <c:gapWidth val="150"/>
        <c:axId val="275391840"/>
        <c:axId val="275392400"/>
      </c:barChart>
      <c:catAx>
        <c:axId val="275391840"/>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2400"/>
        <c:crosses val="autoZero"/>
        <c:auto val="1"/>
        <c:lblAlgn val="ctr"/>
        <c:lblOffset val="100"/>
        <c:noMultiLvlLbl val="0"/>
      </c:catAx>
      <c:valAx>
        <c:axId val="2753924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0.00%"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184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328.71</c:v>
                </c:pt>
                <c:pt idx="1">
                  <c:v>357.84000000000032</c:v>
                </c:pt>
                <c:pt idx="2">
                  <c:v>403</c:v>
                </c:pt>
                <c:pt idx="3">
                  <c:v>427.22999999999888</c:v>
                </c:pt>
                <c:pt idx="4">
                  <c:v>448.19</c:v>
                </c:pt>
                <c:pt idx="5">
                  <c:v>477.62</c:v>
                </c:pt>
              </c:numCache>
            </c:numRef>
          </c:val>
          <c:extLst>
            <c:ext xmlns:c16="http://schemas.microsoft.com/office/drawing/2014/chart" uri="{C3380CC4-5D6E-409C-BE32-E72D297353CC}">
              <c16:uniqueId val="{00000000-BDEE-4D35-AF02-7E708622A345}"/>
            </c:ext>
          </c:extLst>
        </c:ser>
        <c:dLbls>
          <c:showLegendKey val="0"/>
          <c:showVal val="0"/>
          <c:showCatName val="0"/>
          <c:showSerName val="0"/>
          <c:showPercent val="0"/>
          <c:showBubbleSize val="0"/>
        </c:dLbls>
        <c:gapWidth val="150"/>
        <c:axId val="275394640"/>
        <c:axId val="275395200"/>
      </c:barChart>
      <c:catAx>
        <c:axId val="275394640"/>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5200"/>
        <c:crosses val="autoZero"/>
        <c:auto val="1"/>
        <c:lblAlgn val="ctr"/>
        <c:lblOffset val="100"/>
        <c:noMultiLvlLbl val="0"/>
      </c:catAx>
      <c:valAx>
        <c:axId val="2753952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464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2008</c:v>
                </c:pt>
                <c:pt idx="1">
                  <c:v>2009</c:v>
                </c:pt>
                <c:pt idx="2">
                  <c:v>2010</c:v>
                </c:pt>
                <c:pt idx="3">
                  <c:v>2011</c:v>
                </c:pt>
                <c:pt idx="4">
                  <c:v>2012</c:v>
                </c:pt>
                <c:pt idx="5">
                  <c:v>2013</c:v>
                </c:pt>
                <c:pt idx="6">
                  <c:v>2014</c:v>
                </c:pt>
              </c:numCache>
            </c:numRef>
          </c:cat>
          <c:val>
            <c:numRef>
              <c:f>Sheet1!$B$2:$B$8</c:f>
              <c:numCache>
                <c:formatCode>General</c:formatCode>
                <c:ptCount val="7"/>
                <c:pt idx="0">
                  <c:v>5602</c:v>
                </c:pt>
                <c:pt idx="1">
                  <c:v>5067</c:v>
                </c:pt>
                <c:pt idx="2">
                  <c:v>4336</c:v>
                </c:pt>
                <c:pt idx="3">
                  <c:v>4279</c:v>
                </c:pt>
                <c:pt idx="4">
                  <c:v>4929</c:v>
                </c:pt>
                <c:pt idx="5">
                  <c:v>5921</c:v>
                </c:pt>
                <c:pt idx="6">
                  <c:v>8426</c:v>
                </c:pt>
              </c:numCache>
            </c:numRef>
          </c:val>
          <c:extLst>
            <c:ext xmlns:c16="http://schemas.microsoft.com/office/drawing/2014/chart" uri="{C3380CC4-5D6E-409C-BE32-E72D297353CC}">
              <c16:uniqueId val="{00000000-C8D6-47E5-A6ED-9A3C0562DC35}"/>
            </c:ext>
          </c:extLst>
        </c:ser>
        <c:dLbls>
          <c:showLegendKey val="0"/>
          <c:showVal val="0"/>
          <c:showCatName val="0"/>
          <c:showSerName val="0"/>
          <c:showPercent val="0"/>
          <c:showBubbleSize val="0"/>
        </c:dLbls>
        <c:gapWidth val="150"/>
        <c:axId val="276002208"/>
        <c:axId val="276002768"/>
      </c:barChart>
      <c:catAx>
        <c:axId val="276002208"/>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6002768"/>
        <c:crosses val="autoZero"/>
        <c:auto val="1"/>
        <c:lblAlgn val="ctr"/>
        <c:lblOffset val="100"/>
        <c:noMultiLvlLbl val="0"/>
      </c:catAx>
      <c:valAx>
        <c:axId val="27600276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600220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pieChart>
        <c:varyColors val="1"/>
        <c:ser>
          <c:idx val="0"/>
          <c:order val="0"/>
          <c:dPt>
            <c:idx val="0"/>
            <c:bubble3D val="0"/>
            <c:spPr>
              <a:gradFill rotWithShape="1">
                <a:gsLst>
                  <a:gs pos="0">
                    <a:schemeClr val="accent3">
                      <a:shade val="65000"/>
                      <a:shade val="51000"/>
                      <a:satMod val="130000"/>
                    </a:schemeClr>
                  </a:gs>
                  <a:gs pos="80000">
                    <a:schemeClr val="accent3">
                      <a:shade val="65000"/>
                      <a:shade val="93000"/>
                      <a:satMod val="130000"/>
                    </a:schemeClr>
                  </a:gs>
                  <a:gs pos="100000">
                    <a:schemeClr val="accent3">
                      <a:shade val="65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DE97-40E4-B031-7C0C1B4998E4}"/>
              </c:ext>
            </c:extLst>
          </c:dPt>
          <c:dPt>
            <c:idx val="1"/>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DE97-40E4-B031-7C0C1B4998E4}"/>
              </c:ext>
            </c:extLst>
          </c:dPt>
          <c:dPt>
            <c:idx val="2"/>
            <c:bubble3D val="0"/>
            <c:spPr>
              <a:gradFill rotWithShape="1">
                <a:gsLst>
                  <a:gs pos="0">
                    <a:schemeClr val="accent3">
                      <a:tint val="65000"/>
                      <a:shade val="51000"/>
                      <a:satMod val="130000"/>
                    </a:schemeClr>
                  </a:gs>
                  <a:gs pos="80000">
                    <a:schemeClr val="accent3">
                      <a:tint val="65000"/>
                      <a:shade val="93000"/>
                      <a:satMod val="130000"/>
                    </a:schemeClr>
                  </a:gs>
                  <a:gs pos="100000">
                    <a:schemeClr val="accent3">
                      <a:tint val="65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DE97-40E4-B031-7C0C1B4998E4}"/>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showLeaderLines val="0"/>
            <c:extLst>
              <c:ext xmlns:c15="http://schemas.microsoft.com/office/drawing/2012/chart" uri="{CE6537A1-D6FC-4f65-9D91-7224C49458BB}"/>
            </c:extLst>
          </c:dLbls>
          <c:cat>
            <c:numRef>
              <c:f>工作表2!$A$2:$A$4</c:f>
              <c:numCache>
                <c:formatCode>General</c:formatCode>
                <c:ptCount val="3"/>
                <c:pt idx="0">
                  <c:v>2008</c:v>
                </c:pt>
                <c:pt idx="1">
                  <c:v>2009</c:v>
                </c:pt>
                <c:pt idx="2">
                  <c:v>2010</c:v>
                </c:pt>
              </c:numCache>
            </c:numRef>
          </c:cat>
          <c:val>
            <c:numRef>
              <c:f>工作表2!$B$2:$B$4</c:f>
              <c:numCache>
                <c:formatCode>0_);[Red]\(0\)</c:formatCode>
                <c:ptCount val="3"/>
                <c:pt idx="0">
                  <c:v>5602</c:v>
                </c:pt>
                <c:pt idx="1">
                  <c:v>5067</c:v>
                </c:pt>
                <c:pt idx="2">
                  <c:v>4336</c:v>
                </c:pt>
              </c:numCache>
            </c:numRef>
          </c:val>
          <c:extLst>
            <c:ext xmlns:c16="http://schemas.microsoft.com/office/drawing/2014/chart" uri="{C3380CC4-5D6E-409C-BE32-E72D297353CC}">
              <c16:uniqueId val="{00000000-A9D2-404D-B15A-89A264D10F74}"/>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zero"/>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17">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8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2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5.wmf"/><Relationship Id="rId1" Type="http://schemas.openxmlformats.org/officeDocument/2006/relationships/image" Target="../media/image31.wmf"/><Relationship Id="rId4"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6" name="灯片编号占位符 5"/>
          <p:cNvSpPr>
            <a:spLocks noGrp="1"/>
          </p:cNvSpPr>
          <p:nvPr>
            <p:ph type="sldNum" sz="quarter" idx="3"/>
          </p:nvPr>
        </p:nvSpPr>
        <p:spPr>
          <a:xfrm>
            <a:off x="1916832" y="8676456"/>
            <a:ext cx="2971800" cy="458787"/>
          </a:xfrm>
          <a:prstGeom prst="rect">
            <a:avLst/>
          </a:prstGeom>
        </p:spPr>
        <p:txBody>
          <a:bodyPr vert="horz" lIns="91440" tIns="45720" rIns="91440" bIns="45720" rtlCol="0" anchor="b"/>
          <a:lstStyle>
            <a:lvl1pPr algn="r">
              <a:defRPr sz="1200"/>
            </a:lvl1pPr>
          </a:lstStyle>
          <a:p>
            <a:pPr algn="ctr"/>
            <a:fld id="{41F9C7AC-32A5-46E2-9B6F-CACD2D8065B9}" type="slidenum">
              <a:rPr lang="zh-CN" altLang="en-US" smtClean="0">
                <a:latin typeface="Times New Roman" panose="02020603050405020304" pitchFamily="18" charset="0"/>
                <a:cs typeface="Times New Roman" panose="02020603050405020304" pitchFamily="18" charset="0"/>
              </a:rPr>
              <a:pPr algn="ctr"/>
              <a:t>‹#›</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19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5" name="灯片编号占位符 4"/>
          <p:cNvSpPr>
            <a:spLocks noGrp="1"/>
          </p:cNvSpPr>
          <p:nvPr>
            <p:ph type="sldNum" sz="quarter" idx="10"/>
          </p:nvPr>
        </p:nvSpPr>
        <p:spPr/>
        <p:txBody>
          <a:bodyPr/>
          <a:lstStyle/>
          <a:p>
            <a:fld id="{2EC71E18-5676-4694-8F88-A0E5AF375026}" type="slidenum">
              <a:rPr lang="zh-CN" altLang="en-US" smtClean="0"/>
              <a:t>23</a:t>
            </a:fld>
            <a:endParaRPr lang="zh-CN" altLang="en-US"/>
          </a:p>
        </p:txBody>
      </p:sp>
    </p:spTree>
    <p:extLst>
      <p:ext uri="{BB962C8B-B14F-4D97-AF65-F5344CB8AC3E}">
        <p14:creationId xmlns:p14="http://schemas.microsoft.com/office/powerpoint/2010/main" val="324073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5" name="灯片编号占位符 4"/>
          <p:cNvSpPr>
            <a:spLocks noGrp="1"/>
          </p:cNvSpPr>
          <p:nvPr>
            <p:ph type="sldNum" sz="quarter" idx="10"/>
          </p:nvPr>
        </p:nvSpPr>
        <p:spPr/>
        <p:txBody>
          <a:bodyPr/>
          <a:lstStyle/>
          <a:p>
            <a:fld id="{2EC71E18-5676-4694-8F88-A0E5AF375026}" type="slidenum">
              <a:rPr lang="zh-CN" altLang="en-US" smtClean="0"/>
              <a:t>180</a:t>
            </a:fld>
            <a:endParaRPr lang="zh-CN" altLang="en-US"/>
          </a:p>
        </p:txBody>
      </p:sp>
    </p:spTree>
    <p:extLst>
      <p:ext uri="{BB962C8B-B14F-4D97-AF65-F5344CB8AC3E}">
        <p14:creationId xmlns:p14="http://schemas.microsoft.com/office/powerpoint/2010/main" val="1868518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
        <p:nvSpPr>
          <p:cNvPr id="8" name="标题 7"/>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wmf"/><Relationship Id="rId11" Type="http://schemas.openxmlformats.org/officeDocument/2006/relationships/oleObject" Target="../embeddings/oleObject8.bin"/><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image" Target="../media/image22.wmf"/><Relationship Id="rId9" Type="http://schemas.openxmlformats.org/officeDocument/2006/relationships/oleObject" Target="../embeddings/oleObject6.bin"/></Relationships>
</file>

<file path=ppt/slides/_rels/slide142.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4.bin"/><Relationship Id="rId18" Type="http://schemas.openxmlformats.org/officeDocument/2006/relationships/image" Target="../media/image32.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9.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3.vml"/><Relationship Id="rId6" Type="http://schemas.openxmlformats.org/officeDocument/2006/relationships/image" Target="../media/image26.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8.wmf"/><Relationship Id="rId19" Type="http://schemas.openxmlformats.org/officeDocument/2006/relationships/oleObject" Target="../embeddings/oleObject17.bin"/><Relationship Id="rId4" Type="http://schemas.openxmlformats.org/officeDocument/2006/relationships/image" Target="../media/image25.wmf"/><Relationship Id="rId9" Type="http://schemas.openxmlformats.org/officeDocument/2006/relationships/oleObject" Target="../embeddings/oleObject12.bin"/><Relationship Id="rId14" Type="http://schemas.openxmlformats.org/officeDocument/2006/relationships/image" Target="../media/image30.wmf"/><Relationship Id="rId22" Type="http://schemas.openxmlformats.org/officeDocument/2006/relationships/image" Target="../media/image34.wmf"/></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5.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image" Target="../media/image34.w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31.wmf"/><Relationship Id="rId9" Type="http://schemas.openxmlformats.org/officeDocument/2006/relationships/image" Target="../media/image33.wmf"/></Relationships>
</file>

<file path=ppt/slides/_rels/slide14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14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1.wmf"/><Relationship Id="rId5" Type="http://schemas.openxmlformats.org/officeDocument/2006/relationships/oleObject" Target="../embeddings/oleObject31.bin"/><Relationship Id="rId4" Type="http://schemas.openxmlformats.org/officeDocument/2006/relationships/image" Target="../media/image40.wmf"/></Relationships>
</file>

<file path=ppt/slides/_rels/slide14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4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a:t>
            </a:r>
            <a:r>
              <a:rPr lang="zh-CN" altLang="en-US" dirty="0" smtClean="0"/>
              <a:t>章 互联网</a:t>
            </a:r>
            <a:r>
              <a:rPr lang="zh-CN" altLang="en-US" dirty="0"/>
              <a:t>金融</a:t>
            </a:r>
            <a:r>
              <a:rPr lang="zh-CN" altLang="en-US" dirty="0" smtClean="0"/>
              <a:t>概述</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1.3.3 </a:t>
            </a:r>
            <a:r>
              <a:rPr lang="zh-CN" altLang="en-US" b="1" dirty="0">
                <a:solidFill>
                  <a:srgbClr val="6A5015"/>
                </a:solidFill>
                <a:latin typeface="黑体" panose="02010609060101010101" pitchFamily="49" charset="-122"/>
                <a:ea typeface="黑体" panose="02010609060101010101" pitchFamily="49" charset="-122"/>
              </a:rPr>
              <a:t>信息处理</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互联网金融的信息处理，是它与传统金融中介和市场的最大区别，核心是大数据</a:t>
            </a:r>
            <a:r>
              <a:rPr lang="zh-CN" altLang="en-US" dirty="0" smtClean="0"/>
              <a:t>替代传统</a:t>
            </a:r>
            <a:r>
              <a:rPr lang="zh-CN" altLang="en-US" dirty="0"/>
              <a:t>的风险管理和风险定价，有三个</a:t>
            </a:r>
            <a:r>
              <a:rPr lang="zh-CN" altLang="en-US" dirty="0" smtClean="0"/>
              <a:t>组成部分：</a:t>
            </a:r>
            <a:endParaRPr lang="en-US" altLang="zh-CN" dirty="0" smtClean="0"/>
          </a:p>
          <a:p>
            <a:pPr lvl="1"/>
            <a:r>
              <a:rPr lang="zh-CN" altLang="en-US" dirty="0"/>
              <a:t>第一，社交网络生成和传播信息，特别是对个人和机构没有义务披露的</a:t>
            </a:r>
            <a:r>
              <a:rPr lang="zh-CN" altLang="en-US" dirty="0" smtClean="0"/>
              <a:t>信息；</a:t>
            </a:r>
            <a:endParaRPr lang="en-US" altLang="zh-CN" dirty="0" smtClean="0"/>
          </a:p>
          <a:p>
            <a:pPr lvl="1"/>
            <a:r>
              <a:rPr lang="zh-CN" altLang="en-US" dirty="0"/>
              <a:t>第二，搜索引擎对信息的组织、排序和检索，能缓解信息超载问题，有针对性地</a:t>
            </a:r>
            <a:r>
              <a:rPr lang="zh-CN" altLang="en-US" dirty="0" smtClean="0"/>
              <a:t>满足信息需求；</a:t>
            </a:r>
            <a:endParaRPr lang="en-US" altLang="zh-CN" dirty="0" smtClean="0"/>
          </a:p>
          <a:p>
            <a:pPr lvl="1"/>
            <a:r>
              <a:rPr lang="zh-CN" altLang="en-US" dirty="0"/>
              <a:t>第三，云计算保障海量信息高速处理能力。总的效果是，在云计算的保障下，资金</a:t>
            </a:r>
            <a:r>
              <a:rPr lang="zh-CN" altLang="en-US" dirty="0" smtClean="0"/>
              <a:t>供需</a:t>
            </a:r>
            <a:r>
              <a:rPr lang="zh-CN" altLang="en-US" dirty="0"/>
              <a:t>双方信息通过社交网络得以揭示和传播，经搜索引擎组织和标准化，最终形成时间连续</a:t>
            </a:r>
            <a:r>
              <a:rPr lang="zh-CN" altLang="en-US" dirty="0" smtClean="0"/>
              <a:t>、动态</a:t>
            </a:r>
            <a:r>
              <a:rPr lang="zh-CN" altLang="en-US" dirty="0"/>
              <a:t>变化的信息</a:t>
            </a:r>
            <a:r>
              <a:rPr lang="zh-CN" altLang="en-US" dirty="0" smtClean="0"/>
              <a:t>序列。</a:t>
            </a:r>
            <a:endParaRPr lang="en-US" altLang="zh-CN" dirty="0" smtClean="0"/>
          </a:p>
        </p:txBody>
      </p:sp>
    </p:spTree>
    <p:extLst>
      <p:ext uri="{BB962C8B-B14F-4D97-AF65-F5344CB8AC3E}">
        <p14:creationId xmlns:p14="http://schemas.microsoft.com/office/powerpoint/2010/main" val="18666688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5.2 </a:t>
            </a:r>
            <a:r>
              <a:rPr lang="zh-CN" altLang="en-US" dirty="0" smtClean="0"/>
              <a:t>互联网金融时代电子支付</a:t>
            </a:r>
            <a:endParaRPr lang="zh-CN" altLang="en-US" dirty="0">
              <a:solidFill>
                <a:srgbClr val="FF0000"/>
              </a:solidFill>
            </a:endParaRPr>
          </a:p>
        </p:txBody>
      </p:sp>
      <p:sp>
        <p:nvSpPr>
          <p:cNvPr id="3" name="内容占位符 2"/>
          <p:cNvSpPr>
            <a:spLocks noGrp="1"/>
          </p:cNvSpPr>
          <p:nvPr>
            <p:ph idx="1"/>
          </p:nvPr>
        </p:nvSpPr>
        <p:spPr>
          <a:xfrm>
            <a:off x="467544" y="2891845"/>
            <a:ext cx="8064896" cy="3345467"/>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5.2.1 </a:t>
            </a:r>
            <a:r>
              <a:rPr lang="zh-CN" altLang="en-US" sz="2000" b="1" dirty="0" smtClean="0">
                <a:solidFill>
                  <a:srgbClr val="6A5015"/>
                </a:solidFill>
                <a:latin typeface="黑体" panose="02010609060101010101" pitchFamily="49" charset="-122"/>
                <a:ea typeface="黑体" panose="02010609060101010101" pitchFamily="49" charset="-122"/>
              </a:rPr>
              <a:t>电子支付不同模式</a:t>
            </a:r>
          </a:p>
          <a:p>
            <a:pPr marL="0" indent="0">
              <a:buNone/>
            </a:pPr>
            <a:r>
              <a:rPr lang="zh-CN" altLang="zh-CN" dirty="0"/>
              <a:t>中国人民银行于</a:t>
            </a:r>
            <a:r>
              <a:rPr lang="en-US" altLang="zh-CN" dirty="0"/>
              <a:t>2005</a:t>
            </a:r>
            <a:r>
              <a:rPr lang="zh-CN" altLang="zh-CN" dirty="0"/>
              <a:t>年</a:t>
            </a:r>
            <a:r>
              <a:rPr lang="en-US" altLang="zh-CN" dirty="0"/>
              <a:t>10</a:t>
            </a:r>
            <a:r>
              <a:rPr lang="zh-CN" altLang="zh-CN" dirty="0"/>
              <a:t>月</a:t>
            </a:r>
            <a:r>
              <a:rPr lang="en-US" altLang="zh-CN" dirty="0"/>
              <a:t>26</a:t>
            </a:r>
            <a:r>
              <a:rPr lang="zh-CN" altLang="zh-CN" dirty="0"/>
              <a:t>日颁布实施《电子支付指引（第一号）》中将电子支付定义为：“单位、个人（以下简称客户）直接或授权他人通过电子终端发出支付指令，实现货币支付与资金转移的行为。”电子支付外延广泛，种类繁多，以下按照不同的角度对其分类</a:t>
            </a:r>
            <a:r>
              <a:rPr lang="zh-CN" altLang="zh-CN" dirty="0" smtClean="0"/>
              <a:t>：</a:t>
            </a:r>
            <a:endParaRPr lang="en-US" altLang="zh-CN" dirty="0" smtClean="0"/>
          </a:p>
          <a:p>
            <a:r>
              <a:rPr lang="en-US" altLang="zh-CN" b="1" dirty="0"/>
              <a:t>1</a:t>
            </a:r>
            <a:r>
              <a:rPr lang="zh-CN" altLang="en-US" b="1" dirty="0"/>
              <a:t>、基于支付方式角度划分电子支付</a:t>
            </a:r>
            <a:r>
              <a:rPr lang="zh-CN" altLang="en-US" b="1" dirty="0" smtClean="0"/>
              <a:t>模式</a:t>
            </a:r>
            <a:endParaRPr lang="en-US" altLang="zh-CN" b="1" dirty="0"/>
          </a:p>
          <a:p>
            <a:pPr marL="342900" lvl="1" indent="-342900">
              <a:buSzPct val="150000"/>
            </a:pPr>
            <a:r>
              <a:rPr lang="zh-CN" altLang="en-US" b="1" dirty="0" smtClean="0"/>
              <a:t>传统支付模式：</a:t>
            </a:r>
            <a:r>
              <a:rPr lang="zh-CN" altLang="en-US" dirty="0"/>
              <a:t>传统模式多运用于银行的业务当中，储户通过银行设置的电子终端设备或者电话、数码电视等有线通信设备向银行内部计算机系统发送支付指令，进行查询、转账、支付等传统银行业务，最大的特点就是有线设备直接接入银行终端。</a:t>
            </a:r>
            <a:endParaRPr lang="en-US" altLang="zh-CN" dirty="0">
              <a:solidFill>
                <a:srgbClr val="FF0000"/>
              </a:solidFill>
            </a:endParaRPr>
          </a:p>
          <a:p>
            <a:endParaRPr lang="en-US" altLang="zh-CN" dirty="0" smtClean="0"/>
          </a:p>
          <a:p>
            <a:pPr marL="0" indent="0">
              <a:buNone/>
            </a:pPr>
            <a:endParaRPr lang="zh-CN" altLang="en-US" dirty="0"/>
          </a:p>
        </p:txBody>
      </p:sp>
      <p:sp>
        <p:nvSpPr>
          <p:cNvPr id="5" name="TextBox 4"/>
          <p:cNvSpPr txBox="1"/>
          <p:nvPr/>
        </p:nvSpPr>
        <p:spPr>
          <a:xfrm>
            <a:off x="539552" y="1414517"/>
            <a:ext cx="8136904" cy="1477328"/>
          </a:xfrm>
          <a:prstGeom prst="rect">
            <a:avLst/>
          </a:prstGeom>
          <a:noFill/>
        </p:spPr>
        <p:txBody>
          <a:bodyPr wrap="square" rtlCol="0">
            <a:spAutoFit/>
          </a:bodyPr>
          <a:lstStyle/>
          <a:p>
            <a:r>
              <a:rPr lang="zh-CN" altLang="en-US" dirty="0" smtClean="0">
                <a:solidFill>
                  <a:srgbClr val="6A5015"/>
                </a:solidFill>
                <a:latin typeface="仿宋" panose="02010609060101010101" pitchFamily="49" charset="-122"/>
                <a:ea typeface="仿宋" panose="02010609060101010101" pitchFamily="49" charset="-122"/>
              </a:rPr>
              <a:t>电子</a:t>
            </a:r>
            <a:r>
              <a:rPr lang="zh-CN" altLang="en-US" dirty="0">
                <a:solidFill>
                  <a:srgbClr val="6A5015"/>
                </a:solidFill>
                <a:latin typeface="仿宋" panose="02010609060101010101" pitchFamily="49" charset="-122"/>
                <a:ea typeface="仿宋" panose="02010609060101010101" pitchFamily="49" charset="-122"/>
              </a:rPr>
              <a:t>支付起源于网上购物，对于在网上开店且规模较小的商家而言</a:t>
            </a:r>
            <a:r>
              <a:rPr lang="zh-CN" altLang="en-US" dirty="0" smtClean="0">
                <a:solidFill>
                  <a:srgbClr val="6A5015"/>
                </a:solidFill>
                <a:latin typeface="仿宋" panose="02010609060101010101" pitchFamily="49" charset="-122"/>
                <a:ea typeface="仿宋" panose="02010609060101010101" pitchFamily="49" charset="-122"/>
              </a:rPr>
              <a:t>，承担</a:t>
            </a:r>
            <a:r>
              <a:rPr lang="zh-CN" altLang="en-US" dirty="0">
                <a:solidFill>
                  <a:srgbClr val="6A5015"/>
                </a:solidFill>
                <a:latin typeface="仿宋" panose="02010609060101010101" pitchFamily="49" charset="-122"/>
                <a:ea typeface="仿宋" panose="02010609060101010101" pitchFamily="49" charset="-122"/>
              </a:rPr>
              <a:t>连接商业银行以达到网上收款和结算的</a:t>
            </a:r>
            <a:r>
              <a:rPr lang="zh-CN" altLang="en-US" dirty="0" smtClean="0">
                <a:solidFill>
                  <a:srgbClr val="6A5015"/>
                </a:solidFill>
                <a:latin typeface="仿宋" panose="02010609060101010101" pitchFamily="49" charset="-122"/>
                <a:ea typeface="仿宋" panose="02010609060101010101" pitchFamily="49" charset="-122"/>
              </a:rPr>
              <a:t>目的</a:t>
            </a:r>
            <a:r>
              <a:rPr lang="zh-CN" altLang="en-US" dirty="0">
                <a:solidFill>
                  <a:srgbClr val="6A5015"/>
                </a:solidFill>
                <a:latin typeface="仿宋" panose="02010609060101010101" pitchFamily="49" charset="-122"/>
                <a:ea typeface="仿宋" panose="02010609060101010101" pitchFamily="49" charset="-122"/>
              </a:rPr>
              <a:t>的</a:t>
            </a:r>
            <a:r>
              <a:rPr lang="zh-CN" altLang="en-US" dirty="0" smtClean="0">
                <a:solidFill>
                  <a:srgbClr val="6A5015"/>
                </a:solidFill>
                <a:latin typeface="仿宋" panose="02010609060101010101" pitchFamily="49" charset="-122"/>
                <a:ea typeface="仿宋" panose="02010609060101010101" pitchFamily="49" charset="-122"/>
              </a:rPr>
              <a:t>维护和</a:t>
            </a:r>
            <a:r>
              <a:rPr lang="zh-CN" altLang="en-US" dirty="0">
                <a:solidFill>
                  <a:srgbClr val="6A5015"/>
                </a:solidFill>
                <a:latin typeface="仿宋" panose="02010609060101010101" pitchFamily="49" charset="-122"/>
                <a:ea typeface="仿宋" panose="02010609060101010101" pitchFamily="49" charset="-122"/>
              </a:rPr>
              <a:t>交易</a:t>
            </a:r>
            <a:r>
              <a:rPr lang="zh-CN" altLang="en-US" dirty="0" smtClean="0">
                <a:solidFill>
                  <a:srgbClr val="6A5015"/>
                </a:solidFill>
                <a:latin typeface="仿宋" panose="02010609060101010101" pitchFamily="49" charset="-122"/>
                <a:ea typeface="仿宋" panose="02010609060101010101" pitchFamily="49" charset="-122"/>
              </a:rPr>
              <a:t>费用是巨大的。另一方面</a:t>
            </a:r>
            <a:r>
              <a:rPr lang="zh-CN" altLang="en-US" dirty="0">
                <a:solidFill>
                  <a:srgbClr val="6A5015"/>
                </a:solidFill>
                <a:latin typeface="仿宋" panose="02010609060101010101" pitchFamily="49" charset="-122"/>
                <a:ea typeface="仿宋" panose="02010609060101010101" pitchFamily="49" charset="-122"/>
              </a:rPr>
              <a:t>，由于购物者与商家之间的信息不对称，不能充分掌握对方的信用情况，就会</a:t>
            </a:r>
            <a:r>
              <a:rPr lang="zh-CN" altLang="en-US" dirty="0" smtClean="0">
                <a:solidFill>
                  <a:srgbClr val="6A5015"/>
                </a:solidFill>
                <a:latin typeface="仿宋" panose="02010609060101010101" pitchFamily="49" charset="-122"/>
                <a:ea typeface="仿宋" panose="02010609060101010101" pitchFamily="49" charset="-122"/>
              </a:rPr>
              <a:t>出现担心商品质量和对方不付款的问题。而以</a:t>
            </a:r>
            <a:r>
              <a:rPr lang="zh-CN" altLang="en-US" dirty="0">
                <a:solidFill>
                  <a:srgbClr val="6A5015"/>
                </a:solidFill>
                <a:latin typeface="仿宋" panose="02010609060101010101" pitchFamily="49" charset="-122"/>
                <a:ea typeface="仿宋" panose="02010609060101010101" pitchFamily="49" charset="-122"/>
              </a:rPr>
              <a:t>第三方支付为代表的的电子支付技术异军突起</a:t>
            </a:r>
            <a:r>
              <a:rPr lang="zh-CN" altLang="en-US" dirty="0" smtClean="0">
                <a:solidFill>
                  <a:srgbClr val="6A5015"/>
                </a:solidFill>
                <a:latin typeface="仿宋" panose="02010609060101010101" pitchFamily="49" charset="-122"/>
                <a:ea typeface="仿宋" panose="02010609060101010101" pitchFamily="49" charset="-122"/>
              </a:rPr>
              <a:t>，因其高效</a:t>
            </a:r>
            <a:r>
              <a:rPr lang="zh-CN" altLang="en-US" dirty="0">
                <a:solidFill>
                  <a:srgbClr val="6A5015"/>
                </a:solidFill>
                <a:latin typeface="仿宋" panose="02010609060101010101" pitchFamily="49" charset="-122"/>
                <a:ea typeface="仿宋" panose="02010609060101010101" pitchFamily="49" charset="-122"/>
              </a:rPr>
              <a:t>性与便利</a:t>
            </a:r>
            <a:r>
              <a:rPr lang="zh-CN" altLang="en-US" dirty="0" smtClean="0">
                <a:solidFill>
                  <a:srgbClr val="6A5015"/>
                </a:solidFill>
                <a:latin typeface="仿宋" panose="02010609060101010101" pitchFamily="49" charset="-122"/>
                <a:ea typeface="仿宋" panose="02010609060101010101" pitchFamily="49" charset="-122"/>
              </a:rPr>
              <a:t>性迅速</a:t>
            </a:r>
            <a:r>
              <a:rPr lang="zh-CN" altLang="en-US" dirty="0">
                <a:solidFill>
                  <a:srgbClr val="6A5015"/>
                </a:solidFill>
                <a:latin typeface="仿宋" panose="02010609060101010101" pitchFamily="49" charset="-122"/>
                <a:ea typeface="仿宋" panose="02010609060101010101" pitchFamily="49" charset="-122"/>
              </a:rPr>
              <a:t>普及开来。</a:t>
            </a:r>
          </a:p>
        </p:txBody>
      </p:sp>
    </p:spTree>
    <p:extLst>
      <p:ext uri="{BB962C8B-B14F-4D97-AF65-F5344CB8AC3E}">
        <p14:creationId xmlns:p14="http://schemas.microsoft.com/office/powerpoint/2010/main" val="4929002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67544" y="836713"/>
            <a:ext cx="8064896" cy="5400600"/>
          </a:xfrm>
        </p:spPr>
        <p:txBody>
          <a:bodyPr>
            <a:normAutofit/>
          </a:bodyPr>
          <a:lstStyle/>
          <a:p>
            <a:pPr marL="342900" lvl="1" indent="-342900">
              <a:buSzPct val="150000"/>
            </a:pPr>
            <a:r>
              <a:rPr lang="zh-CN" altLang="zh-CN" b="1" dirty="0" smtClean="0"/>
              <a:t>互联网</a:t>
            </a:r>
            <a:r>
              <a:rPr lang="zh-CN" altLang="zh-CN" b="1" dirty="0"/>
              <a:t>支付</a:t>
            </a:r>
            <a:r>
              <a:rPr lang="zh-CN" altLang="zh-CN" b="1" dirty="0" smtClean="0"/>
              <a:t>模式</a:t>
            </a:r>
            <a:r>
              <a:rPr lang="zh-CN" altLang="en-US" b="1" dirty="0"/>
              <a:t>：</a:t>
            </a:r>
            <a:r>
              <a:rPr lang="zh-CN" altLang="en-US" dirty="0"/>
              <a:t>客户可以通过互联网向银行或其他支付平台发送支付指令从而实现查询、转账、支付等业务</a:t>
            </a:r>
            <a:r>
              <a:rPr lang="zh-CN" altLang="en-US" dirty="0" smtClean="0"/>
              <a:t>。</a:t>
            </a:r>
            <a:endParaRPr lang="en-US" altLang="zh-CN" dirty="0" smtClean="0"/>
          </a:p>
          <a:p>
            <a:pPr marL="342900" lvl="1" indent="-342900">
              <a:buSzPct val="150000"/>
            </a:pPr>
            <a:r>
              <a:rPr lang="zh-CN" altLang="en-US" b="1" dirty="0" smtClean="0"/>
              <a:t>移动支付模式：</a:t>
            </a:r>
            <a:r>
              <a:rPr lang="zh-CN" altLang="en-US" dirty="0"/>
              <a:t>客户只需利用手机等无线移动设备向银行或者电子支付平台发出支付指令，资金可以直接或者通过第三方经由银行完成双方间的</a:t>
            </a:r>
            <a:r>
              <a:rPr lang="zh-CN" altLang="en-US" dirty="0" smtClean="0"/>
              <a:t>转移。</a:t>
            </a:r>
            <a:endParaRPr lang="en-US" altLang="zh-CN" dirty="0" smtClean="0">
              <a:solidFill>
                <a:srgbClr val="FF0000"/>
              </a:solidFill>
            </a:endParaRPr>
          </a:p>
          <a:p>
            <a:r>
              <a:rPr lang="en-US" altLang="zh-CN" b="1" dirty="0" smtClean="0"/>
              <a:t>2</a:t>
            </a:r>
            <a:r>
              <a:rPr lang="zh-CN" altLang="en-US" b="1" dirty="0" smtClean="0"/>
              <a:t>、</a:t>
            </a:r>
            <a:r>
              <a:rPr lang="zh-CN" altLang="en-US" b="1" dirty="0"/>
              <a:t>基于资金支付服务提供者角度划分电子支付</a:t>
            </a:r>
            <a:r>
              <a:rPr lang="zh-CN" altLang="en-US" b="1" dirty="0" smtClean="0"/>
              <a:t>模式</a:t>
            </a:r>
            <a:endParaRPr lang="en-US" altLang="zh-CN" b="1" dirty="0" smtClean="0"/>
          </a:p>
          <a:p>
            <a:pPr marL="0" indent="0">
              <a:buNone/>
            </a:pPr>
            <a:r>
              <a:rPr lang="zh-CN" altLang="en-US" dirty="0"/>
              <a:t>依据中国人民银行</a:t>
            </a:r>
            <a:r>
              <a:rPr lang="en-US" altLang="zh-CN" dirty="0"/>
              <a:t>2010</a:t>
            </a:r>
            <a:r>
              <a:rPr lang="zh-CN" altLang="en-US" dirty="0"/>
              <a:t>年</a:t>
            </a:r>
            <a:r>
              <a:rPr lang="en-US" altLang="zh-CN" dirty="0"/>
              <a:t>6</a:t>
            </a:r>
            <a:r>
              <a:rPr lang="zh-CN" altLang="en-US" dirty="0"/>
              <a:t>月</a:t>
            </a:r>
            <a:r>
              <a:rPr lang="en-US" altLang="zh-CN" dirty="0"/>
              <a:t>21</a:t>
            </a:r>
            <a:r>
              <a:rPr lang="zh-CN" altLang="en-US" dirty="0"/>
              <a:t>日正式公布的</a:t>
            </a:r>
            <a:r>
              <a:rPr lang="en-US" altLang="zh-CN" dirty="0"/>
              <a:t>《</a:t>
            </a:r>
            <a:r>
              <a:rPr lang="zh-CN" altLang="en-US" dirty="0"/>
              <a:t>非金融机构支付服务管理办法</a:t>
            </a:r>
            <a:r>
              <a:rPr lang="en-US" altLang="zh-CN" dirty="0"/>
              <a:t>》</a:t>
            </a:r>
            <a:r>
              <a:rPr lang="zh-CN" altLang="en-US" dirty="0"/>
              <a:t>，我们可以从资金的支付服务提供方角度，将电子支付分为金融机构支付与非金融机构支付。金融机构支付模式。</a:t>
            </a:r>
            <a:endParaRPr lang="en-US" altLang="zh-CN" dirty="0" smtClean="0"/>
          </a:p>
          <a:p>
            <a:pPr marL="342900" lvl="1" indent="-342900">
              <a:buSzPct val="150000"/>
            </a:pPr>
            <a:r>
              <a:rPr lang="zh-CN" altLang="en-US" b="1" dirty="0" smtClean="0"/>
              <a:t>金融机构支付</a:t>
            </a:r>
            <a:r>
              <a:rPr lang="zh-CN" altLang="en-US" b="1" dirty="0"/>
              <a:t>模式</a:t>
            </a:r>
            <a:r>
              <a:rPr lang="zh-CN" altLang="en-US" b="1" dirty="0" smtClean="0"/>
              <a:t>：</a:t>
            </a:r>
            <a:r>
              <a:rPr lang="zh-CN" altLang="en-US" dirty="0"/>
              <a:t>即传统的金融服务机构，特别指银行作为支付服务的提供方，付款人将付款指令通过上述三种支付方式中的任意一种直接发送至银行，再由银行进行资金的划拨、转移。此模式由于众筹的冲击，即金融脱媒现象，因此在未来发展很</a:t>
            </a:r>
            <a:r>
              <a:rPr lang="zh-CN" altLang="en-US" dirty="0" smtClean="0"/>
              <a:t>有限。</a:t>
            </a:r>
            <a:endParaRPr lang="en-US" altLang="zh-CN" dirty="0" smtClean="0"/>
          </a:p>
          <a:p>
            <a:pPr marL="342900" lvl="1" indent="-342900">
              <a:buSzPct val="150000"/>
            </a:pPr>
            <a:r>
              <a:rPr lang="zh-CN" altLang="en-US" b="1" dirty="0" smtClean="0"/>
              <a:t>非金融机构支付模式（第三方支付</a:t>
            </a:r>
            <a:r>
              <a:rPr lang="zh-CN" altLang="en-US" b="1" dirty="0"/>
              <a:t>）：</a:t>
            </a:r>
            <a:r>
              <a:rPr lang="zh-CN" altLang="en-US" dirty="0"/>
              <a:t>源于美国的独立销售制度，指收单机构和交易处理商委托</a:t>
            </a:r>
            <a:r>
              <a:rPr lang="en-US" altLang="zh-CN" dirty="0"/>
              <a:t>ISO</a:t>
            </a:r>
            <a:r>
              <a:rPr lang="zh-CN" altLang="en-US" dirty="0"/>
              <a:t>做中小商户的发展、服务和管理工作的一种机制。国内的第三方支付功能类似于美国的</a:t>
            </a:r>
            <a:r>
              <a:rPr lang="en-US" altLang="zh-CN" dirty="0"/>
              <a:t>ISO</a:t>
            </a:r>
            <a:r>
              <a:rPr lang="zh-CN" altLang="en-US" dirty="0"/>
              <a:t>和第三方支付处理商，主要提供更多的是多银行网关的接入和支付清算服务。</a:t>
            </a:r>
          </a:p>
        </p:txBody>
      </p:sp>
    </p:spTree>
    <p:extLst>
      <p:ext uri="{BB962C8B-B14F-4D97-AF65-F5344CB8AC3E}">
        <p14:creationId xmlns:p14="http://schemas.microsoft.com/office/powerpoint/2010/main" val="33502552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lnSpcReduction="10000"/>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5.2.2 </a:t>
            </a:r>
            <a:r>
              <a:rPr lang="zh-CN" altLang="en-US" sz="2000" b="1" dirty="0" smtClean="0">
                <a:solidFill>
                  <a:srgbClr val="6A5015"/>
                </a:solidFill>
                <a:latin typeface="黑体" panose="02010609060101010101" pitchFamily="49" charset="-122"/>
                <a:ea typeface="黑体" panose="02010609060101010101" pitchFamily="49" charset="-122"/>
              </a:rPr>
              <a:t>电子支付的未来</a:t>
            </a:r>
            <a:r>
              <a:rPr lang="en-US" altLang="zh-CN" sz="2000" b="1" dirty="0" smtClean="0">
                <a:solidFill>
                  <a:srgbClr val="6A5015"/>
                </a:solidFill>
                <a:latin typeface="黑体" panose="02010609060101010101" pitchFamily="49" charset="-122"/>
                <a:ea typeface="黑体" panose="02010609060101010101" pitchFamily="49" charset="-122"/>
              </a:rPr>
              <a:t>——</a:t>
            </a:r>
            <a:r>
              <a:rPr lang="zh-CN" altLang="en-US" sz="2000" b="1" dirty="0" smtClean="0">
                <a:solidFill>
                  <a:srgbClr val="6A5015"/>
                </a:solidFill>
                <a:latin typeface="黑体" panose="02010609060101010101" pitchFamily="49" charset="-122"/>
                <a:ea typeface="黑体" panose="02010609060101010101" pitchFamily="49" charset="-122"/>
              </a:rPr>
              <a:t>移动支付</a:t>
            </a:r>
            <a:endParaRPr lang="en-US" altLang="zh-CN" sz="2000" b="1" dirty="0" smtClean="0">
              <a:solidFill>
                <a:srgbClr val="6A5015"/>
              </a:solidFill>
              <a:latin typeface="黑体" panose="02010609060101010101" pitchFamily="49" charset="-122"/>
              <a:ea typeface="黑体" panose="02010609060101010101" pitchFamily="49" charset="-122"/>
            </a:endParaRPr>
          </a:p>
          <a:p>
            <a:r>
              <a:rPr lang="zh-CN" altLang="en-US" dirty="0"/>
              <a:t>移动支付的技术基础是无线移动通信设备，但是根据具体设备技术的差异，移动支付还可以进一步分为远程支付与近场支付</a:t>
            </a:r>
            <a:r>
              <a:rPr lang="zh-CN" altLang="en-US" dirty="0" smtClean="0"/>
              <a:t>。</a:t>
            </a:r>
            <a:endParaRPr lang="en-US" altLang="zh-CN" dirty="0" smtClean="0"/>
          </a:p>
          <a:p>
            <a:r>
              <a:rPr lang="zh-CN" altLang="en-US" sz="1600" b="1" dirty="0" smtClean="0"/>
              <a:t>远程支付：</a:t>
            </a:r>
            <a:r>
              <a:rPr lang="zh-CN" altLang="en-US" sz="1600" dirty="0" smtClean="0"/>
              <a:t>用户</a:t>
            </a:r>
            <a:r>
              <a:rPr lang="zh-CN" altLang="en-US" sz="1600" dirty="0"/>
              <a:t>通过手机等移动网络通信设备进行查询、支付、转账等账户操作，早先的远程支付主要运用短信作为指令发送媒介，而如今大多则需登录网站或者使用手机客户端进行操作</a:t>
            </a:r>
            <a:r>
              <a:rPr lang="zh-CN" altLang="en-US" sz="1600" dirty="0" smtClean="0"/>
              <a:t>。</a:t>
            </a:r>
            <a:endParaRPr lang="en-US" altLang="zh-CN" sz="1600" dirty="0" smtClean="0"/>
          </a:p>
          <a:p>
            <a:r>
              <a:rPr lang="zh-CN" altLang="en-US" sz="1600" b="1" dirty="0"/>
              <a:t>近场</a:t>
            </a:r>
            <a:r>
              <a:rPr lang="zh-CN" altLang="en-US" sz="1600" b="1" dirty="0" smtClean="0"/>
              <a:t>支付：</a:t>
            </a:r>
            <a:r>
              <a:rPr lang="zh-CN" altLang="en-US" sz="1600" dirty="0" smtClean="0"/>
              <a:t>指</a:t>
            </a:r>
            <a:r>
              <a:rPr lang="zh-CN" altLang="en-US" sz="1600" dirty="0"/>
              <a:t>消费者在进行交易的时候，通过具有近距离无线通信技术的移动终端现场进行支付处理，实现资金转移的支付方式。近场支付起步较晚，虽然在跨地域性上要逊于远程支付，但是其安全性远超远程支付</a:t>
            </a:r>
            <a:r>
              <a:rPr lang="zh-CN" altLang="en-US" sz="1600" dirty="0" smtClean="0"/>
              <a:t>。</a:t>
            </a:r>
            <a:endParaRPr lang="en-US" altLang="zh-CN" sz="1600" dirty="0" smtClean="0"/>
          </a:p>
          <a:p>
            <a:r>
              <a:rPr lang="zh-CN" altLang="en-US" dirty="0"/>
              <a:t>按照提供移动支付业务的机构来分类，移动支付还可以分为三种模式，即：银行主导型业务模式、移动运营商主导型业务模式和第三方支付公司主导型业务模式</a:t>
            </a:r>
            <a:r>
              <a:rPr lang="zh-CN" altLang="en-US" dirty="0" smtClean="0"/>
              <a:t>。</a:t>
            </a:r>
            <a:endParaRPr lang="en-US" altLang="zh-CN" dirty="0" smtClean="0"/>
          </a:p>
          <a:p>
            <a:r>
              <a:rPr lang="zh-CN" altLang="en-US" sz="1600" b="1" dirty="0" smtClean="0"/>
              <a:t>银行</a:t>
            </a:r>
            <a:r>
              <a:rPr lang="zh-CN" altLang="en-US" sz="1600" b="1" dirty="0"/>
              <a:t>主导型业务</a:t>
            </a:r>
            <a:r>
              <a:rPr lang="zh-CN" altLang="en-US" sz="1600" b="1" dirty="0" smtClean="0"/>
              <a:t>模式：</a:t>
            </a:r>
            <a:r>
              <a:rPr lang="zh-CN" altLang="en-US" sz="1600" dirty="0" smtClean="0"/>
              <a:t>在</a:t>
            </a:r>
            <a:r>
              <a:rPr lang="zh-CN" altLang="en-US" sz="1600" dirty="0"/>
              <a:t>提供移动支付业务中银行作为主导方与用户签约，移动运营商为移动支付提供技术支持，并不直接与客户形成支付合约</a:t>
            </a:r>
            <a:r>
              <a:rPr lang="zh-CN" altLang="en-US" sz="1600" dirty="0" smtClean="0"/>
              <a:t>。</a:t>
            </a:r>
            <a:endParaRPr lang="en-US" altLang="zh-CN" sz="1600" dirty="0" smtClean="0"/>
          </a:p>
          <a:p>
            <a:r>
              <a:rPr lang="zh-CN" altLang="en-US" sz="1600" b="1" dirty="0" smtClean="0"/>
              <a:t>移动</a:t>
            </a:r>
            <a:r>
              <a:rPr lang="zh-CN" altLang="en-US" sz="1600" b="1" dirty="0"/>
              <a:t>运营商主导型业务</a:t>
            </a:r>
            <a:r>
              <a:rPr lang="zh-CN" altLang="en-US" sz="1600" b="1" dirty="0" smtClean="0"/>
              <a:t>模式：</a:t>
            </a:r>
            <a:r>
              <a:rPr lang="zh-CN" altLang="en-US" sz="1600" dirty="0" smtClean="0"/>
              <a:t>是</a:t>
            </a:r>
            <a:r>
              <a:rPr lang="zh-CN" altLang="en-US" sz="1600" dirty="0"/>
              <a:t>移动运营商直接与客户形成合约，为客户提供移动支付等业务</a:t>
            </a:r>
            <a:r>
              <a:rPr lang="zh-CN" altLang="en-US" sz="1600" dirty="0" smtClean="0"/>
              <a:t>。</a:t>
            </a:r>
            <a:endParaRPr lang="zh-CN" altLang="zh-CN" sz="1600" dirty="0"/>
          </a:p>
        </p:txBody>
      </p:sp>
    </p:spTree>
    <p:extLst>
      <p:ext uri="{BB962C8B-B14F-4D97-AF65-F5344CB8AC3E}">
        <p14:creationId xmlns:p14="http://schemas.microsoft.com/office/powerpoint/2010/main" val="13956975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857403"/>
          </a:xfrm>
        </p:spPr>
        <p:txBody>
          <a:bodyPr>
            <a:normAutofit/>
          </a:bodyPr>
          <a:lstStyle/>
          <a:p>
            <a:r>
              <a:rPr lang="zh-CN" altLang="en-US" sz="1600" b="1" dirty="0"/>
              <a:t>第三方支付公司主导型业务</a:t>
            </a:r>
            <a:r>
              <a:rPr lang="zh-CN" altLang="en-US" sz="1600" b="1" dirty="0" smtClean="0"/>
              <a:t>模式：</a:t>
            </a:r>
            <a:r>
              <a:rPr lang="zh-CN" altLang="en-US" sz="1600" dirty="0" smtClean="0"/>
              <a:t>是</a:t>
            </a:r>
            <a:r>
              <a:rPr lang="zh-CN" altLang="en-US" sz="1600" dirty="0"/>
              <a:t>指由独立的第三方机构提供与商业银行系统对接的支付平台，以第三方支付公司作为核心，与客户签约为客户提供移动支付业务的模式</a:t>
            </a:r>
            <a:r>
              <a:rPr lang="zh-CN" altLang="en-US" sz="1600" dirty="0" smtClean="0"/>
              <a:t>。</a:t>
            </a:r>
            <a:endParaRPr lang="en-US" altLang="zh-CN" sz="1600" dirty="0" smtClean="0"/>
          </a:p>
          <a:p>
            <a:r>
              <a:rPr lang="en-US" altLang="zh-CN" b="1" dirty="0" smtClean="0"/>
              <a:t>1</a:t>
            </a:r>
            <a:r>
              <a:rPr lang="zh-CN" altLang="en-US" b="1" dirty="0" smtClean="0"/>
              <a:t>、移动支付的四大类型</a:t>
            </a:r>
            <a:endParaRPr lang="en-US" altLang="zh-CN" b="1" dirty="0" smtClean="0"/>
          </a:p>
          <a:p>
            <a:r>
              <a:rPr lang="zh-CN" altLang="en-US" sz="1600" b="1" dirty="0" smtClean="0"/>
              <a:t>基于</a:t>
            </a:r>
            <a:r>
              <a:rPr lang="zh-CN" altLang="en-US" sz="1600" b="1" dirty="0"/>
              <a:t>直接移动账单</a:t>
            </a:r>
            <a:r>
              <a:rPr lang="zh-CN" altLang="en-US" sz="1600" b="1" dirty="0" smtClean="0"/>
              <a:t>支付：</a:t>
            </a:r>
            <a:r>
              <a:rPr lang="zh-CN" altLang="en-US" sz="1600" dirty="0" smtClean="0"/>
              <a:t>用户</a:t>
            </a:r>
            <a:r>
              <a:rPr lang="zh-CN" altLang="en-US" sz="1600" dirty="0"/>
              <a:t>可以在移动站点例如在线购物平台，使用移动支付选项实现支付，这种方式主要是通过</a:t>
            </a:r>
            <a:r>
              <a:rPr lang="en-US" altLang="zh-CN" sz="1600" dirty="0"/>
              <a:t>PIN</a:t>
            </a:r>
            <a:r>
              <a:rPr lang="zh-CN" altLang="en-US" sz="1600" dirty="0"/>
              <a:t>和一次性密码验证完成用户认证从而完成交易，因此它具有方便、快捷、安全的优点。但在不同的平台则不具有兼容性。</a:t>
            </a:r>
          </a:p>
          <a:p>
            <a:r>
              <a:rPr lang="zh-CN" altLang="en-US" sz="1600" b="1" dirty="0" smtClean="0"/>
              <a:t>基于</a:t>
            </a:r>
            <a:r>
              <a:rPr lang="en-US" altLang="zh-CN" sz="1600" b="1" dirty="0"/>
              <a:t>WAP</a:t>
            </a:r>
            <a:r>
              <a:rPr lang="zh-CN" altLang="en-US" sz="1600" b="1" dirty="0"/>
              <a:t>的移动网络</a:t>
            </a:r>
            <a:r>
              <a:rPr lang="zh-CN" altLang="en-US" sz="1600" b="1" dirty="0" smtClean="0"/>
              <a:t>支付</a:t>
            </a:r>
            <a:r>
              <a:rPr lang="zh-CN" altLang="en-US" sz="1600" dirty="0" smtClean="0"/>
              <a:t>：用户</a:t>
            </a:r>
            <a:r>
              <a:rPr lang="zh-CN" altLang="en-US" sz="1600" dirty="0"/>
              <a:t>需要从</a:t>
            </a:r>
            <a:r>
              <a:rPr lang="en-US" altLang="zh-CN" sz="1600" dirty="0"/>
              <a:t>Web</a:t>
            </a:r>
            <a:r>
              <a:rPr lang="zh-CN" altLang="en-US" sz="1600" dirty="0"/>
              <a:t>页面上下载额外的应用程序实现支付。在实际情况中，有不同的应用方式，包括直接运营商账单、信用卡、在线钱包等。综合来说，这些方式都是通过无线网络对特定的站点实行支付的行为。这种方式具有自由和便捷的优点。但是</a:t>
            </a:r>
            <a:r>
              <a:rPr lang="zh-CN" altLang="en-US" sz="1600" dirty="0" smtClean="0"/>
              <a:t>因为它局限</a:t>
            </a:r>
            <a:r>
              <a:rPr lang="zh-CN" altLang="en-US" sz="1600" dirty="0"/>
              <a:t>于第三方支付平台因而支付范围有限。</a:t>
            </a:r>
          </a:p>
          <a:p>
            <a:r>
              <a:rPr lang="zh-CN" altLang="en-US" sz="1600" b="1" dirty="0" smtClean="0"/>
              <a:t>基于</a:t>
            </a:r>
            <a:r>
              <a:rPr lang="en-US" altLang="zh-CN" sz="1600" b="1" dirty="0"/>
              <a:t>SMS</a:t>
            </a:r>
            <a:r>
              <a:rPr lang="zh-CN" altLang="en-US" sz="1600" b="1" dirty="0"/>
              <a:t>的</a:t>
            </a:r>
            <a:r>
              <a:rPr lang="zh-CN" altLang="en-US" sz="1600" b="1" dirty="0" smtClean="0"/>
              <a:t>支付：</a:t>
            </a:r>
            <a:r>
              <a:rPr lang="zh-CN" altLang="en-US" sz="1600" dirty="0" smtClean="0"/>
              <a:t>这种</a:t>
            </a:r>
            <a:r>
              <a:rPr lang="zh-CN" altLang="en-US" sz="1600" dirty="0"/>
              <a:t>支付方式是指通过发送短消息的方式才能实现银行的交易，支付时需要输入</a:t>
            </a:r>
            <a:r>
              <a:rPr lang="en-US" altLang="zh-CN" sz="1600" dirty="0"/>
              <a:t>70-160</a:t>
            </a:r>
            <a:r>
              <a:rPr lang="zh-CN" altLang="en-US" sz="1600" dirty="0"/>
              <a:t>个字符串，同时还需要多次发送消息进行交互才可以完成一次交易，这种方式安全性较低，容易留下个人信息，完成速度较慢。</a:t>
            </a:r>
            <a:endParaRPr lang="en-US" altLang="zh-CN" sz="1600" dirty="0" smtClean="0"/>
          </a:p>
        </p:txBody>
      </p:sp>
    </p:spTree>
    <p:extLst>
      <p:ext uri="{BB962C8B-B14F-4D97-AF65-F5344CB8AC3E}">
        <p14:creationId xmlns:p14="http://schemas.microsoft.com/office/powerpoint/2010/main" val="18749606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857403"/>
          </a:xfrm>
        </p:spPr>
        <p:txBody>
          <a:bodyPr>
            <a:normAutofit lnSpcReduction="10000"/>
          </a:bodyPr>
          <a:lstStyle/>
          <a:p>
            <a:r>
              <a:rPr lang="zh-CN" altLang="en-US" sz="1600" b="1" dirty="0" smtClean="0"/>
              <a:t>非接触式</a:t>
            </a:r>
            <a:r>
              <a:rPr lang="zh-CN" altLang="en-US" sz="1600" b="1" dirty="0"/>
              <a:t>近场</a:t>
            </a:r>
            <a:r>
              <a:rPr lang="zh-CN" altLang="en-US" sz="1600" b="1" dirty="0" smtClean="0"/>
              <a:t>支付：</a:t>
            </a:r>
            <a:r>
              <a:rPr lang="zh-CN" altLang="en-US" sz="1600" dirty="0" smtClean="0"/>
              <a:t>这种</a:t>
            </a:r>
            <a:r>
              <a:rPr lang="zh-CN" altLang="en-US" sz="1600" dirty="0"/>
              <a:t>交易形式通常用于实体商店，并且大部分交易不需要认证，而是可以通过一些</a:t>
            </a:r>
            <a:r>
              <a:rPr lang="en-US" altLang="zh-CN" sz="1600" dirty="0"/>
              <a:t>PIN</a:t>
            </a:r>
            <a:r>
              <a:rPr lang="zh-CN" altLang="en-US" sz="1600" dirty="0"/>
              <a:t>进行验证，可以通过手机运营商或者银行直接扣除金额。这种方式快捷、方便、安全</a:t>
            </a:r>
            <a:r>
              <a:rPr lang="zh-CN" altLang="en-US" sz="1600" dirty="0" smtClean="0"/>
              <a:t>。</a:t>
            </a:r>
            <a:endParaRPr lang="en-US" altLang="zh-CN" sz="1600" dirty="0" smtClean="0"/>
          </a:p>
          <a:p>
            <a:r>
              <a:rPr lang="en-US" altLang="zh-CN" b="1" dirty="0"/>
              <a:t>2</a:t>
            </a:r>
            <a:r>
              <a:rPr lang="zh-CN" altLang="en-US" b="1" dirty="0" smtClean="0"/>
              <a:t>、移动支付的现状与未来</a:t>
            </a:r>
            <a:endParaRPr lang="en-US" altLang="zh-CN" b="1" dirty="0" smtClean="0"/>
          </a:p>
          <a:p>
            <a:pPr>
              <a:buFont typeface="仿宋" panose="02010609060101010101" pitchFamily="49" charset="-122"/>
              <a:buChar char=" "/>
            </a:pPr>
            <a:r>
              <a:rPr lang="zh-CN" altLang="en-US" dirty="0"/>
              <a:t>中国产业信息网发布的</a:t>
            </a:r>
            <a:r>
              <a:rPr lang="en-US" altLang="zh-CN" dirty="0"/>
              <a:t>《2014-2019</a:t>
            </a:r>
            <a:r>
              <a:rPr lang="zh-CN" altLang="en-US" dirty="0"/>
              <a:t>年中国移动支付行业细分深度调研与发展机遇分析报告</a:t>
            </a:r>
            <a:r>
              <a:rPr lang="en-US" altLang="zh-CN" dirty="0"/>
              <a:t>》</a:t>
            </a:r>
            <a:r>
              <a:rPr lang="zh-CN" altLang="en-US" dirty="0"/>
              <a:t>指出：从全球来看，移动支付</a:t>
            </a:r>
            <a:r>
              <a:rPr lang="en-US" altLang="zh-CN" dirty="0"/>
              <a:t>2014</a:t>
            </a:r>
            <a:r>
              <a:rPr lang="zh-CN" altLang="en-US" dirty="0"/>
              <a:t>年交易值达到</a:t>
            </a:r>
            <a:r>
              <a:rPr lang="en-US" altLang="zh-CN" dirty="0"/>
              <a:t>3250</a:t>
            </a:r>
            <a:r>
              <a:rPr lang="zh-CN" altLang="en-US" dirty="0"/>
              <a:t>亿元，相比</a:t>
            </a:r>
            <a:r>
              <a:rPr lang="en-US" altLang="zh-CN" dirty="0"/>
              <a:t>2013</a:t>
            </a:r>
            <a:r>
              <a:rPr lang="zh-CN" altLang="en-US" dirty="0"/>
              <a:t>年的</a:t>
            </a:r>
            <a:r>
              <a:rPr lang="en-US" altLang="zh-CN" dirty="0"/>
              <a:t>2354</a:t>
            </a:r>
            <a:r>
              <a:rPr lang="zh-CN" altLang="en-US" dirty="0"/>
              <a:t>亿元同比增长</a:t>
            </a:r>
            <a:r>
              <a:rPr lang="en-US" altLang="zh-CN" dirty="0"/>
              <a:t>38</a:t>
            </a:r>
            <a:r>
              <a:rPr lang="zh-CN" altLang="en-US" dirty="0"/>
              <a:t>％，根据预计，全球移动支付市场仍将在</a:t>
            </a:r>
            <a:r>
              <a:rPr lang="en-US" altLang="zh-CN" dirty="0"/>
              <a:t>40</a:t>
            </a:r>
            <a:r>
              <a:rPr lang="zh-CN" altLang="en-US" dirty="0"/>
              <a:t>％左右的复合增速持续快跑，从国内来看，</a:t>
            </a:r>
            <a:r>
              <a:rPr lang="en-US" altLang="zh-CN" dirty="0"/>
              <a:t>2013</a:t>
            </a:r>
            <a:r>
              <a:rPr lang="zh-CN" altLang="en-US" dirty="0"/>
              <a:t>年第三方移动支付的增长率高达</a:t>
            </a:r>
            <a:r>
              <a:rPr lang="en-US" altLang="zh-CN" dirty="0"/>
              <a:t>707</a:t>
            </a:r>
            <a:r>
              <a:rPr lang="zh-CN" altLang="en-US" dirty="0"/>
              <a:t>％，</a:t>
            </a:r>
            <a:r>
              <a:rPr lang="en-US" altLang="zh-CN" dirty="0"/>
              <a:t>2014</a:t>
            </a:r>
            <a:r>
              <a:rPr lang="zh-CN" altLang="en-US" dirty="0"/>
              <a:t>年中国第三方移动支付市场交易规模达</a:t>
            </a:r>
            <a:r>
              <a:rPr lang="en-US" altLang="zh-CN" dirty="0"/>
              <a:t>59924.7</a:t>
            </a:r>
            <a:r>
              <a:rPr lang="zh-CN" altLang="en-US" dirty="0"/>
              <a:t>亿元，同比上涨</a:t>
            </a:r>
            <a:r>
              <a:rPr lang="en-US" altLang="zh-CN" dirty="0"/>
              <a:t>391.3</a:t>
            </a:r>
            <a:r>
              <a:rPr lang="zh-CN" altLang="en-US" dirty="0"/>
              <a:t>％。</a:t>
            </a:r>
          </a:p>
          <a:p>
            <a:pPr>
              <a:buFont typeface="仿宋" panose="02010609060101010101" pitchFamily="49" charset="-122"/>
              <a:buChar char=" "/>
            </a:pPr>
            <a:r>
              <a:rPr lang="zh-CN" altLang="en-US" dirty="0"/>
              <a:t>从以上支付分类角度来看，互联网支付、移动支付虽然在名称和机制上可以严格的划分为不同的两类，带随着互联网技术飞速发展，二者之间的界限越来越模糊，他们之间相互存在交叉的地带。比如在互联网支付中既包括了网银支付也包括了第三方支付，如果与移动便携设备相结合便是移动支付；在移动支付中同样包括了网银支付与第三方支付，结合互联网的载体便成为了互联网支付。</a:t>
            </a:r>
          </a:p>
          <a:p>
            <a:pPr marL="0" indent="0">
              <a:buNone/>
            </a:pPr>
            <a:endParaRPr lang="en-US" altLang="zh-CN" dirty="0" smtClean="0"/>
          </a:p>
        </p:txBody>
      </p:sp>
    </p:spTree>
    <p:extLst>
      <p:ext uri="{BB962C8B-B14F-4D97-AF65-F5344CB8AC3E}">
        <p14:creationId xmlns:p14="http://schemas.microsoft.com/office/powerpoint/2010/main" val="39388059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4137323"/>
          </a:xfrm>
        </p:spPr>
        <p:txBody>
          <a:bodyPr/>
          <a:lstStyle/>
          <a:p>
            <a:r>
              <a:rPr lang="en-US" altLang="zh-CN" b="1" dirty="0" smtClean="0"/>
              <a:t>3</a:t>
            </a:r>
            <a:r>
              <a:rPr lang="zh-CN" altLang="en-US" b="1" dirty="0" smtClean="0"/>
              <a:t>、为何</a:t>
            </a:r>
            <a:r>
              <a:rPr lang="zh-CN" altLang="en-US" b="1" dirty="0"/>
              <a:t>电子支付的未来是移动支付</a:t>
            </a:r>
          </a:p>
          <a:p>
            <a:pPr>
              <a:buFont typeface="仿宋" panose="02010609060101010101" pitchFamily="49" charset="-122"/>
              <a:buChar char=" "/>
            </a:pPr>
            <a:r>
              <a:rPr lang="zh-CN" altLang="en-US" dirty="0" smtClean="0"/>
              <a:t>智能手机出现后，</a:t>
            </a:r>
            <a:r>
              <a:rPr lang="zh-CN" altLang="en-US" dirty="0"/>
              <a:t>移动端能够支付。原来支付时为网上支付，但这普及量还不够大，便利性还不够强，人们不能随时登录</a:t>
            </a:r>
            <a:r>
              <a:rPr lang="en-US" altLang="zh-CN" dirty="0"/>
              <a:t>PC</a:t>
            </a:r>
            <a:r>
              <a:rPr lang="zh-CN" altLang="en-US" dirty="0"/>
              <a:t>接入互联网从而支付。而有了手机终端以后，通过手机就可以在线支付，其快速、高效、便捷的特点无疑为其发展奠定了稳固的根基，而这也是最具有革命性的。因此，在未来，电子支付必将在移动支付领域展开激烈角逐。</a:t>
            </a:r>
          </a:p>
          <a:p>
            <a:pPr>
              <a:buFont typeface="仿宋" panose="02010609060101010101" pitchFamily="49" charset="-122"/>
              <a:buChar char=" "/>
            </a:pPr>
            <a:endParaRPr lang="zh-CN" altLang="en-US" dirty="0"/>
          </a:p>
        </p:txBody>
      </p:sp>
    </p:spTree>
    <p:extLst>
      <p:ext uri="{BB962C8B-B14F-4D97-AF65-F5344CB8AC3E}">
        <p14:creationId xmlns:p14="http://schemas.microsoft.com/office/powerpoint/2010/main" val="4674113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5.3 </a:t>
            </a:r>
            <a:r>
              <a:rPr lang="zh-CN" altLang="en-US" dirty="0"/>
              <a:t>大</a:t>
            </a:r>
            <a:r>
              <a:rPr lang="zh-CN" altLang="en-US" dirty="0" smtClean="0"/>
              <a:t>数据基础设施建设</a:t>
            </a:r>
            <a:endParaRPr lang="zh-CN" altLang="en-US" dirty="0">
              <a:solidFill>
                <a:srgbClr val="FF0000"/>
              </a:solidFill>
            </a:endParaRPr>
          </a:p>
        </p:txBody>
      </p:sp>
      <p:sp>
        <p:nvSpPr>
          <p:cNvPr id="3" name="内容占位符 2"/>
          <p:cNvSpPr>
            <a:spLocks noGrp="1"/>
          </p:cNvSpPr>
          <p:nvPr>
            <p:ph idx="1"/>
          </p:nvPr>
        </p:nvSpPr>
        <p:spPr>
          <a:xfrm>
            <a:off x="457200" y="1574165"/>
            <a:ext cx="8229600" cy="466344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5.3.1 </a:t>
            </a:r>
            <a:r>
              <a:rPr lang="zh-CN" altLang="en-US" b="1" dirty="0">
                <a:solidFill>
                  <a:srgbClr val="6A5015"/>
                </a:solidFill>
                <a:latin typeface="黑体" panose="02010609060101010101" pitchFamily="49" charset="-122"/>
                <a:ea typeface="黑体" panose="02010609060101010101" pitchFamily="49" charset="-122"/>
                <a:sym typeface="+mn-ea"/>
              </a:rPr>
              <a:t>大数据技术</a:t>
            </a:r>
            <a:endParaRPr lang="en-US" altLang="zh-CN" dirty="0" smtClean="0">
              <a:solidFill>
                <a:srgbClr val="FF0000"/>
              </a:solidFill>
              <a:latin typeface="黑体" panose="02010609060101010101" pitchFamily="49" charset="-122"/>
              <a:ea typeface="黑体" panose="02010609060101010101" pitchFamily="49" charset="-122"/>
            </a:endParaRPr>
          </a:p>
          <a:p>
            <a:r>
              <a:rPr b="1" dirty="0">
                <a:sym typeface="+mn-ea"/>
              </a:rPr>
              <a:t>大数据（Big Data）</a:t>
            </a:r>
            <a:r>
              <a:rPr dirty="0">
                <a:sym typeface="+mn-ea"/>
              </a:rPr>
              <a:t>又称为巨量资料，指需要新处理模式才能具有更强的决策力、洞察力和流程优化能力的海量、高增长率和多样化的信息资产。大数据技术的战略意义不在于掌握庞大的数据信息，而在于对这些含有意义的数据进行专业化处理。换言之，如果把大数据比作一种产业，那么这种产业实现盈利的关键，在于提高对数据的“加工能力”，通过“加工”实现数据的“增值”。</a:t>
            </a:r>
          </a:p>
          <a:p>
            <a:r>
              <a:rPr dirty="0">
                <a:sym typeface="+mn-ea"/>
              </a:rPr>
              <a:t>大数据是继云计算、物联网之后IT产业又一次颠复性的技术变革。云计算主要为数据资产提供了保管、访问的场所和渠道，而数据才是真正有价值的资产。如何盘活</a:t>
            </a:r>
            <a:r>
              <a:rPr lang="zh-CN" dirty="0">
                <a:sym typeface="+mn-ea"/>
              </a:rPr>
              <a:t>庞大的</a:t>
            </a:r>
            <a:r>
              <a:rPr dirty="0">
                <a:sym typeface="+mn-ea"/>
              </a:rPr>
              <a:t>数据资产，使其为国家治理、企业决策乃至个人生活服务，是大数据的核心议题，也是云计算内在的灵魂和必然的升级方向。</a:t>
            </a:r>
          </a:p>
        </p:txBody>
      </p:sp>
    </p:spTree>
    <p:extLst>
      <p:ext uri="{BB962C8B-B14F-4D97-AF65-F5344CB8AC3E}">
        <p14:creationId xmlns:p14="http://schemas.microsoft.com/office/powerpoint/2010/main" val="41742580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r>
              <a:rPr lang="en-US" altLang="zh-CN" dirty="0" smtClean="0"/>
              <a:t>大数据对国家治理模式、对企业的决策、组织和业务流程、对个人生活方式都将产生巨大的影响。坚持创新驱动发展，加快大数据部署，深化大数据应用，已成为稳增长、促改革、调结构、惠民生和推动政府治理能力现代化的内在需要和必然选择。</a:t>
            </a:r>
          </a:p>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5.3.2 </a:t>
            </a:r>
            <a:r>
              <a:rPr lang="zh-CN" altLang="en-US" b="1" dirty="0">
                <a:solidFill>
                  <a:srgbClr val="6A5015"/>
                </a:solidFill>
                <a:latin typeface="黑体" panose="02010609060101010101" pitchFamily="49" charset="-122"/>
                <a:ea typeface="黑体" panose="02010609060101010101" pitchFamily="49" charset="-122"/>
                <a:sym typeface="+mn-ea"/>
              </a:rPr>
              <a:t>大数据政策与设施建设</a:t>
            </a:r>
            <a:endParaRPr lang="en-US" altLang="zh-CN" dirty="0" smtClean="0"/>
          </a:p>
          <a:p>
            <a:pPr marL="0" indent="0">
              <a:buNone/>
            </a:pPr>
            <a:r>
              <a:rPr lang="en-US" altLang="zh-CN" dirty="0" smtClean="0"/>
              <a:t>2015年9月，国务院印发《促进大数据发展行动纲要》（以下简称《纲要》），系统部署大数据发展工作。《纲要》明确指出，推动大数据发展和应用，在未来5至10年打造精准治理、多方协作的社会治理新模式，建立运行平稳、安全高效的经济运行新机制，构建以人为本、惠及全民的民生服务新体系，开启大众创业、万众创新的创新驱动新格局，培育高端智能、新兴繁荣的产业发展新生态。</a:t>
            </a:r>
          </a:p>
          <a:p>
            <a:r>
              <a:rPr lang="zh-CN" altLang="en-US" dirty="0" smtClean="0"/>
              <a:t>《纲要》部署了三方面主要任务，明确了七方面政策机制。三方面任务分别是：一要加快政府数据开放共享，推动资源整合，提升治理能力；二要推动产业创新发展，培育新兴业态，助力经济转型；三要强化安全保障，提高管理水平，促进健康发展。健全大数据安全保障体系，强化安全支撑。</a:t>
            </a:r>
          </a:p>
          <a:p>
            <a:endParaRPr lang="en-US" altLang="zh-CN" dirty="0" smtClean="0"/>
          </a:p>
          <a:p>
            <a:pPr>
              <a:buFont typeface="仿宋" panose="02010609060101010101" pitchFamily="49" charset="-122"/>
              <a:buChar char=" "/>
            </a:pPr>
            <a:endParaRPr lang="zh-CN" altLang="en-US" dirty="0"/>
          </a:p>
        </p:txBody>
      </p:sp>
    </p:spTree>
    <p:extLst>
      <p:ext uri="{BB962C8B-B14F-4D97-AF65-F5344CB8AC3E}">
        <p14:creationId xmlns:p14="http://schemas.microsoft.com/office/powerpoint/2010/main" val="29162911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47945"/>
          </a:xfrm>
        </p:spPr>
        <p:txBody>
          <a:bodyPr/>
          <a:lstStyle/>
          <a:p>
            <a:r>
              <a:rPr lang="zh-CN" altLang="en-US" dirty="0"/>
              <a:t>七方面政策机制主要涉及建立协调机制、法规制度建设、市场发展机制、标准规范体系、财政金融支持、人才培养和国际交流合作。</a:t>
            </a:r>
          </a:p>
          <a:p>
            <a:pPr marL="0" indent="0">
              <a:buNone/>
            </a:pPr>
            <a:r>
              <a:rPr lang="zh-CN" altLang="en-US" b="1" dirty="0"/>
              <a:t>【案例】贵州大数据建设案例</a:t>
            </a:r>
          </a:p>
          <a:p>
            <a:pPr marL="0" indent="0">
              <a:buNone/>
            </a:pPr>
            <a:r>
              <a:rPr lang="zh-CN" altLang="en-US" dirty="0"/>
              <a:t>2015年9月18日贵州省启动我国首个大数据综合试验区的建设工作，力争通过3至5年的努力，将贵州大数据综合试验区建设成为全国数据汇聚应用新高地、综合治理示范区、产业发展聚集区、创业创新首选地、政策创新先行区。围绕这一目标，贵州省将重点构建“三大体系”，重点打造“七大平台”，实施“十大工程”。</a:t>
            </a:r>
          </a:p>
          <a:p>
            <a:r>
              <a:rPr lang="zh-CN" altLang="en-US" dirty="0"/>
              <a:t>“三大体系”是指构建先行先试的政策法规体系、跨界融合的产业生态体系、防控一体的安全保障体系；</a:t>
            </a:r>
          </a:p>
          <a:p>
            <a:r>
              <a:rPr lang="zh-CN" altLang="en-US" dirty="0"/>
              <a:t>“七大平台”则是指打造大数据示范平台、大数据集聚平台、大数据应用平台、大数据交易平台、大数据金融服务平台、大数据交流合作平台和大数据创业创新平台；</a:t>
            </a:r>
          </a:p>
          <a:p>
            <a:endParaRPr lang="zh-CN" altLang="en-US" dirty="0"/>
          </a:p>
          <a:p>
            <a:pPr>
              <a:buFont typeface="仿宋" panose="02010609060101010101" pitchFamily="49" charset="-122"/>
              <a:buChar char=" "/>
            </a:pPr>
            <a:endParaRPr lang="zh-CN" altLang="en-US" dirty="0"/>
          </a:p>
        </p:txBody>
      </p:sp>
    </p:spTree>
    <p:extLst>
      <p:ext uri="{BB962C8B-B14F-4D97-AF65-F5344CB8AC3E}">
        <p14:creationId xmlns:p14="http://schemas.microsoft.com/office/powerpoint/2010/main" val="7554651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r>
              <a:rPr lang="en-US" altLang="zh-CN" dirty="0" smtClean="0"/>
              <a:t>“十大工程”即实施数据资源汇聚工程、政府数据共享开放工程、综合治理示范提升工程、大数据便民惠民工程、大数据三大业态培育工程、传统产业改造升级工程、信息基础设施提升工程、人才培养引进工程、大数据安全保障工程和大数据区域试点统筹发展工程。</a:t>
            </a:r>
          </a:p>
          <a:p>
            <a:r>
              <a:rPr lang="en-US" altLang="zh-CN" dirty="0" smtClean="0"/>
              <a:t>此外，贵州省将计划通过综合试验区建设，探索大数据应用的创新模式，培育大数据交易新的做法，开展数据交易的市场试点，鼓励产业链上下游之间的数据交换，规范数据资源的交易行为，促进形成新的业态。</a:t>
            </a:r>
          </a:p>
          <a:p>
            <a:pPr marL="0" indent="0">
              <a:buNone/>
            </a:pPr>
            <a:r>
              <a:rPr lang="en-US" altLang="zh-CN" b="1" dirty="0" smtClean="0"/>
              <a:t>贵阳大数据交易所的案例</a:t>
            </a:r>
          </a:p>
          <a:p>
            <a:r>
              <a:rPr lang="en-US" altLang="zh-CN" dirty="0" smtClean="0"/>
              <a:t>贵阳大数据交易所GBDEX是经贵州省政府批准成立的全国第一家以大数据命名的交易所，于2014年12月31日成立。</a:t>
            </a:r>
          </a:p>
          <a:p>
            <a:r>
              <a:rPr lang="en-US" altLang="zh-CN" dirty="0" smtClean="0"/>
              <a:t>贵阳大数据交易所交易的并不是底层数据，而是基于底层数据，通过数据的清洗、分析、建模、可视化出来的结果，彻底解决了数据如何保护隐私及数据所有权的问题。</a:t>
            </a:r>
            <a:r>
              <a:rPr lang="zh-CN" altLang="en-US" dirty="0" smtClean="0"/>
              <a:t>它</a:t>
            </a:r>
            <a:r>
              <a:rPr lang="en-US" altLang="zh-CN" dirty="0" smtClean="0"/>
              <a:t>将成为永不休市的交易所，实行7*24小时的交易时间</a:t>
            </a:r>
            <a:r>
              <a:rPr lang="zh-CN" altLang="en-US" dirty="0" smtClean="0"/>
              <a:t>；交易数据的定价将由数据卖方与交易所进行协议定价，最后交易给买方；</a:t>
            </a:r>
          </a:p>
          <a:p>
            <a:pPr marL="0" indent="0">
              <a:buNone/>
            </a:pPr>
            <a:endParaRPr lang="zh-CN" altLang="en-US" dirty="0" smtClean="0"/>
          </a:p>
          <a:p>
            <a:endParaRPr lang="en-US" altLang="zh-CN" dirty="0" smtClean="0"/>
          </a:p>
          <a:p>
            <a:pPr>
              <a:buFont typeface="仿宋" panose="02010609060101010101" pitchFamily="49" charset="-122"/>
              <a:buChar char=" "/>
            </a:pPr>
            <a:endParaRPr lang="zh-CN" altLang="en-US" dirty="0"/>
          </a:p>
        </p:txBody>
      </p:sp>
    </p:spTree>
    <p:extLst>
      <p:ext uri="{BB962C8B-B14F-4D97-AF65-F5344CB8AC3E}">
        <p14:creationId xmlns:p14="http://schemas.microsoft.com/office/powerpoint/2010/main" val="229792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1.3.4 </a:t>
            </a:r>
            <a:r>
              <a:rPr lang="zh-CN" altLang="en-US" b="1" dirty="0">
                <a:solidFill>
                  <a:srgbClr val="6A5015"/>
                </a:solidFill>
                <a:latin typeface="黑体" panose="02010609060101010101" pitchFamily="49" charset="-122"/>
                <a:ea typeface="黑体" panose="02010609060101010101" pitchFamily="49" charset="-122"/>
              </a:rPr>
              <a:t>资源配置</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互联网金融中资源配置的特点是资金供需信息直接在网上发布并匹配，供需双方</a:t>
            </a:r>
            <a:r>
              <a:rPr lang="zh-CN" altLang="en-US" dirty="0" smtClean="0"/>
              <a:t>直接联系</a:t>
            </a:r>
            <a:r>
              <a:rPr lang="zh-CN" altLang="en-US" dirty="0"/>
              <a:t>和交易，不需要经过银行、证券公司和交易所等金融中介和市场。未来可能的情景</a:t>
            </a:r>
            <a:r>
              <a:rPr lang="zh-CN" altLang="en-US" dirty="0" smtClean="0"/>
              <a:t>是股票</a:t>
            </a:r>
            <a:r>
              <a:rPr lang="zh-CN" altLang="en-US" dirty="0"/>
              <a:t>、债券等的交易以及资金的融通在社交网络上进行，也就是去中介化、去中心化、</a:t>
            </a:r>
            <a:r>
              <a:rPr lang="zh-CN" altLang="en-US" dirty="0" smtClean="0"/>
              <a:t>“脱媒”。</a:t>
            </a:r>
            <a:endParaRPr lang="en-US" altLang="zh-CN" dirty="0" smtClean="0"/>
          </a:p>
          <a:p>
            <a:r>
              <a:rPr lang="zh-CN" altLang="en-US" dirty="0"/>
              <a:t>在移动支付和第三方支付、大数据、社交网络、搜索引擎和</a:t>
            </a:r>
            <a:r>
              <a:rPr lang="zh-CN" altLang="en-US" dirty="0" smtClean="0"/>
              <a:t>云计算</a:t>
            </a:r>
            <a:r>
              <a:rPr lang="zh-CN" altLang="en-US" dirty="0"/>
              <a:t>等现代信息科技的推动下，个体之间直接金融交易这一人类最早的金额模式会突破</a:t>
            </a:r>
            <a:r>
              <a:rPr lang="zh-CN" altLang="en-US" dirty="0" smtClean="0"/>
              <a:t>传统</a:t>
            </a:r>
            <a:r>
              <a:rPr lang="zh-CN" altLang="en-US" dirty="0"/>
              <a:t>的安全边界和商业可行边界，焕发出新的活力。这种资源</a:t>
            </a:r>
            <a:r>
              <a:rPr lang="zh-CN" altLang="en-US" dirty="0" smtClean="0"/>
              <a:t>配置方式</a:t>
            </a:r>
            <a:r>
              <a:rPr lang="zh-CN" altLang="en-US" dirty="0"/>
              <a:t>最有效率，社会福利最大，也最公平，供需方均有透明、公平的机会，诸如</a:t>
            </a:r>
            <a:r>
              <a:rPr lang="zh-CN" altLang="en-US" dirty="0" smtClean="0"/>
              <a:t>中小企业融资</a:t>
            </a:r>
            <a:r>
              <a:rPr lang="zh-CN" altLang="en-US" dirty="0"/>
              <a:t>、民间借贷、个人投资渠道等问题就容易得到解决。</a:t>
            </a:r>
            <a:endParaRPr lang="en-US" altLang="zh-CN" dirty="0" smtClean="0"/>
          </a:p>
        </p:txBody>
      </p:sp>
    </p:spTree>
    <p:extLst>
      <p:ext uri="{BB962C8B-B14F-4D97-AF65-F5344CB8AC3E}">
        <p14:creationId xmlns:p14="http://schemas.microsoft.com/office/powerpoint/2010/main" val="3668579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pPr>
              <a:buClrTx/>
              <a:buFont typeface="Arial" panose="020B0604020202020204" pitchFamily="34" charset="0"/>
              <a:buChar char=" "/>
            </a:pPr>
            <a:r>
              <a:rPr lang="en-US" altLang="zh-CN" dirty="0" smtClean="0"/>
              <a:t>大数据交易所的买方对数据的需求可以是一家或者几家、几十家、几百家供应商提供的数据。而数据与数据之间的碰撞会产生一个核聚变的过程。 这就是贵阳大数据交易所的价值。</a:t>
            </a:r>
          </a:p>
          <a:p>
            <a:r>
              <a:rPr lang="en-US" altLang="zh-CN" dirty="0" smtClean="0"/>
              <a:t>贵阳大数据交易所</a:t>
            </a:r>
            <a:r>
              <a:rPr lang="zh-CN" altLang="en-US" dirty="0" smtClean="0"/>
              <a:t>将</a:t>
            </a:r>
            <a:r>
              <a:rPr lang="en-US" altLang="zh-CN" dirty="0" smtClean="0"/>
              <a:t>让数据变成政府决策、企业经营的第一决策要素。大数据交易所经营范围是：大数据资产交易、大数据金融衍生数据的设计及相关服务、大数据清洗及建模等技术开发、大数据相关的金融杠杆数据设计及服务、经大数据交易相关的监督管理机构及有关部门批准的其他业务。</a:t>
            </a:r>
          </a:p>
          <a:p>
            <a:r>
              <a:rPr lang="en-US" altLang="zh-CN" dirty="0" smtClean="0"/>
              <a:t>未来的5到10年内，随着物联网、工业4.0等新兴概念的发展和应用，大数据将起到信息工业化的依托作用。届时数据交易将成为常态，作为全国第一个数据交易所，</a:t>
            </a:r>
            <a:r>
              <a:rPr lang="zh-CN" altLang="en-US" dirty="0" smtClean="0"/>
              <a:t>其</a:t>
            </a:r>
            <a:r>
              <a:rPr lang="en-US" altLang="zh-CN" dirty="0" smtClean="0"/>
              <a:t>力争发展10000家与大数据相关的机构成为交易会员，其数据清洗交易量年达1万PB， 相当100个阿里，日均交易金额突破100亿元，年总额3万亿。交易所旗下的</a:t>
            </a:r>
            <a:r>
              <a:rPr lang="zh-CN" altLang="en-US" dirty="0" smtClean="0"/>
              <a:t>会员</a:t>
            </a:r>
            <a:r>
              <a:rPr lang="en-US" altLang="zh-CN" dirty="0" smtClean="0"/>
              <a:t>至少200家，围绕交易所平台的创业公司超过1万家。</a:t>
            </a:r>
          </a:p>
          <a:p>
            <a:pPr marL="0" indent="0">
              <a:buNone/>
            </a:pPr>
            <a:endParaRPr lang="zh-CN" altLang="en-US" dirty="0" smtClean="0"/>
          </a:p>
          <a:p>
            <a:endParaRPr lang="en-US" altLang="zh-CN" dirty="0" smtClean="0"/>
          </a:p>
          <a:p>
            <a:pPr>
              <a:buFont typeface="仿宋" panose="02010609060101010101" pitchFamily="49" charset="-122"/>
              <a:buChar char=" "/>
            </a:pPr>
            <a:endParaRPr lang="zh-CN" altLang="en-US" dirty="0"/>
          </a:p>
        </p:txBody>
      </p:sp>
    </p:spTree>
    <p:extLst>
      <p:ext uri="{BB962C8B-B14F-4D97-AF65-F5344CB8AC3E}">
        <p14:creationId xmlns:p14="http://schemas.microsoft.com/office/powerpoint/2010/main" val="27515041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5.4 </a:t>
            </a:r>
            <a:r>
              <a:rPr lang="zh-CN" altLang="en-US" dirty="0" smtClean="0"/>
              <a:t>互联网金融的安全认证</a:t>
            </a:r>
            <a:endParaRPr lang="zh-CN" altLang="en-US" dirty="0" smtClean="0">
              <a:solidFill>
                <a:srgbClr val="FF0000"/>
              </a:solidFill>
            </a:endParaRPr>
          </a:p>
        </p:txBody>
      </p:sp>
      <p:sp>
        <p:nvSpPr>
          <p:cNvPr id="3" name="内容占位符 2"/>
          <p:cNvSpPr>
            <a:spLocks noGrp="1"/>
          </p:cNvSpPr>
          <p:nvPr>
            <p:ph idx="1"/>
          </p:nvPr>
        </p:nvSpPr>
        <p:spPr>
          <a:xfrm>
            <a:off x="457200" y="1430655"/>
            <a:ext cx="8229600" cy="466344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5.4.1 </a:t>
            </a:r>
            <a:r>
              <a:rPr lang="zh-CN" altLang="en-US" b="1" dirty="0">
                <a:solidFill>
                  <a:srgbClr val="6A5015"/>
                </a:solidFill>
                <a:latin typeface="黑体" panose="02010609060101010101" pitchFamily="49" charset="-122"/>
                <a:ea typeface="黑体" panose="02010609060101010101" pitchFamily="49" charset="-122"/>
                <a:sym typeface="+mn-ea"/>
              </a:rPr>
              <a:t>我国信息安全认证的现状分析</a:t>
            </a:r>
            <a:endParaRPr lang="zh-CN" altLang="en-US" b="1" dirty="0" smtClean="0">
              <a:solidFill>
                <a:srgbClr val="6A5015"/>
              </a:solidFill>
              <a:latin typeface="黑体" panose="02010609060101010101" pitchFamily="49" charset="-122"/>
              <a:ea typeface="黑体" panose="02010609060101010101" pitchFamily="49" charset="-122"/>
              <a:sym typeface="+mn-ea"/>
            </a:endParaRPr>
          </a:p>
          <a:p>
            <a:r>
              <a:rPr dirty="0">
                <a:sym typeface="+mn-ea"/>
              </a:rPr>
              <a:t>从2008年以来，我国信息安全行业受需求以及政府政策推动，规模不断扩大，企业数量不断增加，市场规模增速远远高过国外。同时，我国信息安全市场整体发展水平仍然落后于欧美发达国家，信息安全方面投入在IT行业总投入中占比较低，未来我国信息安全市场潜力巨大。行业当前特点为增速快、产品多、分类细、领域广，但产品集中度低。</a:t>
            </a:r>
          </a:p>
          <a:p>
            <a:r>
              <a:rPr dirty="0">
                <a:sym typeface="+mn-ea"/>
              </a:rPr>
              <a:t>手机APP支付、二维码支付等形式的移动支付已在国内盛行，用户通过手机转账、消费、理财、使用电子虚拟化的储值卡等需求不断上升，同时对手机端的隐私保护、版权保护、O2O卫平防范也提出了新的需求。</a:t>
            </a:r>
          </a:p>
          <a:p>
            <a:r>
              <a:rPr dirty="0">
                <a:sym typeface="+mn-ea"/>
              </a:rPr>
              <a:t>由于针对网银交易的安全保护手段已基本完善，USBkey,OTP动态令牌的采购需求稳定，积累大量用户基础。但是移动支付的安全工具仍然存在极大空缺。由此可见，在目前具有持续风险和威胁的移动互联网环境中，为移动支付用户提供有效的身份认证和交易保护，同时具备良好的适用体验，</a:t>
            </a:r>
            <a:r>
              <a:rPr lang="zh-CN" dirty="0">
                <a:sym typeface="+mn-ea"/>
              </a:rPr>
              <a:t>是</a:t>
            </a:r>
            <a:r>
              <a:rPr dirty="0">
                <a:sym typeface="+mn-ea"/>
              </a:rPr>
              <a:t>实现大力发展手机银行应用和服务的发展战略。</a:t>
            </a:r>
          </a:p>
        </p:txBody>
      </p:sp>
    </p:spTree>
    <p:extLst>
      <p:ext uri="{BB962C8B-B14F-4D97-AF65-F5344CB8AC3E}">
        <p14:creationId xmlns:p14="http://schemas.microsoft.com/office/powerpoint/2010/main" val="32855841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885"/>
            <a:ext cx="8229600" cy="523621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5.4.2 </a:t>
            </a:r>
            <a:r>
              <a:rPr lang="zh-CN" altLang="en-US" b="1" dirty="0">
                <a:solidFill>
                  <a:srgbClr val="6A5015"/>
                </a:solidFill>
                <a:latin typeface="黑体" panose="02010609060101010101" pitchFamily="49" charset="-122"/>
                <a:ea typeface="黑体" panose="02010609060101010101" pitchFamily="49" charset="-122"/>
                <a:sym typeface="+mn-ea"/>
              </a:rPr>
              <a:t>国内外金融安全技术发展趋势</a:t>
            </a:r>
          </a:p>
          <a:p>
            <a:pPr marL="0" indent="0">
              <a:buNone/>
            </a:pPr>
            <a:r>
              <a:rPr dirty="0">
                <a:sym typeface="+mn-ea"/>
              </a:rPr>
              <a:t>安全担忧当前已经成为人们适用网上支付工具的重要障碍，资金的安全性和个人隐私则是目前手机网民最迫切的用户诉求。</a:t>
            </a:r>
          </a:p>
          <a:p>
            <a:pPr marL="0" indent="0">
              <a:buNone/>
            </a:pPr>
            <a:r>
              <a:rPr dirty="0">
                <a:sym typeface="+mn-ea"/>
              </a:rPr>
              <a:t>在自带设备办公（BYOD）成为流行趋势的当下，国外结合随身职能设备终端的全新认证技术正在发展形成，并已产生企业级的商业应用，获得市场认可。国内企业可以借鉴海外创新技术研发创新，引导</a:t>
            </a:r>
            <a:r>
              <a:rPr lang="zh-CN" dirty="0">
                <a:sym typeface="+mn-ea"/>
              </a:rPr>
              <a:t>其</a:t>
            </a:r>
            <a:r>
              <a:rPr dirty="0">
                <a:sym typeface="+mn-ea"/>
              </a:rPr>
              <a:t>推广运用，实现互联网身份认证以及交易安全保护，扩大客户的服务口径，并大胆将金融服务由实体柜台延伸到</a:t>
            </a:r>
            <a:r>
              <a:rPr lang="zh-CN" dirty="0">
                <a:sym typeface="+mn-ea"/>
              </a:rPr>
              <a:t>职能</a:t>
            </a:r>
            <a:r>
              <a:rPr dirty="0">
                <a:sym typeface="+mn-ea"/>
              </a:rPr>
              <a:t>金融终端。当前的安全身份认证技术也呈现着新的趋势变化。</a:t>
            </a:r>
          </a:p>
          <a:p>
            <a:r>
              <a:rPr lang="en-US" b="1" dirty="0">
                <a:sym typeface="+mn-ea"/>
              </a:rPr>
              <a:t>1</a:t>
            </a:r>
            <a:r>
              <a:rPr lang="zh-CN" altLang="en-US" b="1" dirty="0">
                <a:sym typeface="+mn-ea"/>
              </a:rPr>
              <a:t>、</a:t>
            </a:r>
            <a:r>
              <a:rPr b="1" dirty="0">
                <a:sym typeface="+mn-ea"/>
              </a:rPr>
              <a:t>从传统的双因素认证向多因素认证发展的趋势</a:t>
            </a:r>
          </a:p>
          <a:p>
            <a:pPr>
              <a:buClrTx/>
              <a:buFont typeface="Arial" panose="020B0604020202020204" pitchFamily="34" charset="0"/>
              <a:buChar char=" "/>
            </a:pPr>
            <a:r>
              <a:rPr dirty="0">
                <a:sym typeface="+mn-ea"/>
              </a:rPr>
              <a:t>双因素（2-factor）认证是指银行等金融机构广泛使用的身份认证方式，通过用户自己知道的因素（what-you-have）,如UKEY、动态口令牌、SIM卡等两个部分组成。随着移动互联网的发展，比如每个用户自由的移动终端携带的设备指纹、地理位置以及用户交易的时间、交易数据等，都可以作为用户身份认证的多因素（multi-factor）认证。</a:t>
            </a:r>
          </a:p>
        </p:txBody>
      </p:sp>
    </p:spTree>
    <p:extLst>
      <p:ext uri="{BB962C8B-B14F-4D97-AF65-F5344CB8AC3E}">
        <p14:creationId xmlns:p14="http://schemas.microsoft.com/office/powerpoint/2010/main" val="6808185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50"/>
            <a:ext cx="8229600" cy="5297805"/>
          </a:xfrm>
        </p:spPr>
        <p:txBody>
          <a:bodyPr/>
          <a:lstStyle/>
          <a:p>
            <a:r>
              <a:rPr lang="en-US" altLang="zh-CN" b="1"/>
              <a:t>2</a:t>
            </a:r>
            <a:r>
              <a:rPr lang="zh-CN" altLang="en-US" b="1"/>
              <a:t>、从专有的认证工具向认证用户自由的随身设备发展的趋势</a:t>
            </a:r>
          </a:p>
          <a:p>
            <a:pPr>
              <a:buClrTx/>
              <a:buFont typeface="Arial" panose="020B0604020202020204" pitchFamily="34" charset="0"/>
              <a:buChar char=" "/>
            </a:pPr>
            <a:r>
              <a:rPr lang="zh-CN" altLang="en-US"/>
              <a:t>银行等金融机构向用户发放专有的认证工具，如UKEY，动态口令牌等，这些需要经过硬件采购、物流、分发、客服各流程。但当下趋势则是每个用户都已经自带一个随身的智能手机，来进行身份认证，节约了银行成本，方便了用户。</a:t>
            </a:r>
          </a:p>
          <a:p>
            <a:r>
              <a:rPr lang="en-US" altLang="zh-CN" b="1"/>
              <a:t>3</a:t>
            </a:r>
            <a:r>
              <a:rPr lang="zh-CN" altLang="en-US" b="1"/>
              <a:t>、从认证工具被动更换向安全工具可以持续升级发展的趋势</a:t>
            </a:r>
          </a:p>
          <a:p>
            <a:pPr>
              <a:buClrTx/>
              <a:buFont typeface="Arial" panose="020B0604020202020204" pitchFamily="34" charset="0"/>
              <a:buChar char=" "/>
            </a:pPr>
            <a:r>
              <a:rPr lang="zh-CN" altLang="en-US"/>
              <a:t>传统的硬件认证工具，设计之初，安全级别固定，如果被新的欺诈手段攻破安全设计，则只能更换工具，如UKEY的换代是因为对中间人交易篡改的欺诈防范需求。银行等金融机构需要一种能够持续安全升级，无需更换认证工具的手段，像杀毒软件的工作模式，只需要病毒库的升级，就可以对未来可能出现的安全风险，同时可以快速地进响应。</a:t>
            </a:r>
          </a:p>
          <a:p>
            <a:pPr marL="0" indent="0">
              <a:buClrTx/>
              <a:buFont typeface="Arial" panose="020B0604020202020204" pitchFamily="34" charset="0"/>
              <a:buNone/>
            </a:pPr>
            <a:endParaRPr lang="en-US" altLang="zh-CN"/>
          </a:p>
        </p:txBody>
      </p:sp>
    </p:spTree>
    <p:extLst>
      <p:ext uri="{BB962C8B-B14F-4D97-AF65-F5344CB8AC3E}">
        <p14:creationId xmlns:p14="http://schemas.microsoft.com/office/powerpoint/2010/main" val="12122024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885"/>
            <a:ext cx="8229600" cy="523621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5.4.3 </a:t>
            </a:r>
            <a:r>
              <a:rPr lang="zh-CN" altLang="en-US" b="1" dirty="0">
                <a:solidFill>
                  <a:srgbClr val="6A5015"/>
                </a:solidFill>
                <a:latin typeface="黑体" panose="02010609060101010101" pitchFamily="49" charset="-122"/>
                <a:ea typeface="黑体" panose="02010609060101010101" pitchFamily="49" charset="-122"/>
                <a:sym typeface="+mn-ea"/>
              </a:rPr>
              <a:t>国内安全认证领域未来的展望和建议</a:t>
            </a:r>
            <a:endParaRPr dirty="0">
              <a:sym typeface="+mn-ea"/>
            </a:endParaRPr>
          </a:p>
          <a:p>
            <a:r>
              <a:rPr dirty="0">
                <a:sym typeface="+mn-ea"/>
              </a:rPr>
              <a:t>第一，国内的银行等金融机构绝大多数已经在应用Ukey之类PKI解决方案</a:t>
            </a:r>
            <a:r>
              <a:rPr lang="zh-CN" dirty="0">
                <a:sym typeface="+mn-ea"/>
              </a:rPr>
              <a:t>。</a:t>
            </a:r>
            <a:r>
              <a:rPr dirty="0">
                <a:sym typeface="+mn-ea"/>
              </a:rPr>
              <a:t>这种格局的形成是基于国家电子签名法引导形成。已有的这些基础建设资源应该尽可能在移动互联网上继续使用。将PKI技术与用户的随身设备BYOD结合，探索安全、快捷的创新身份认证。</a:t>
            </a:r>
          </a:p>
          <a:p>
            <a:r>
              <a:rPr dirty="0">
                <a:sym typeface="+mn-ea"/>
              </a:rPr>
              <a:t>第二，安全认证技术应该考虑可以持续升级的设计概念。避免安全工具需要更换而带给银行等金融机构的巨大采购成本和时间成本。</a:t>
            </a:r>
          </a:p>
          <a:p>
            <a:r>
              <a:rPr dirty="0">
                <a:sym typeface="+mn-ea"/>
              </a:rPr>
              <a:t>第三，生物技术的应用，应更注重个人隐私上的保护。防止出现个人生物特征数据泄露可能造成的灾难风险。</a:t>
            </a:r>
          </a:p>
          <a:p>
            <a:pPr marL="285750" indent="-285750">
              <a:buClrTx/>
              <a:buFont typeface="BatangChe" panose="02030609000101010101" charset="-127"/>
              <a:buChar char=" "/>
            </a:pPr>
            <a:r>
              <a:rPr dirty="0">
                <a:sym typeface="+mn-ea"/>
              </a:rPr>
              <a:t>从事以身份认证为核心的信息安全产品经营，分别</a:t>
            </a:r>
            <a:r>
              <a:rPr lang="zh-CN" dirty="0">
                <a:sym typeface="+mn-ea"/>
              </a:rPr>
              <a:t>受</a:t>
            </a:r>
            <a:r>
              <a:rPr dirty="0">
                <a:sym typeface="+mn-ea"/>
              </a:rPr>
              <a:t>信息产业与安全主管部门的监管，产品用于银行等金融行业时，同时受到金融主管部门监管。</a:t>
            </a:r>
          </a:p>
        </p:txBody>
      </p:sp>
    </p:spTree>
    <p:extLst>
      <p:ext uri="{BB962C8B-B14F-4D97-AF65-F5344CB8AC3E}">
        <p14:creationId xmlns:p14="http://schemas.microsoft.com/office/powerpoint/2010/main" val="2140266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955"/>
            <a:ext cx="8229600" cy="5172075"/>
          </a:xfrm>
        </p:spPr>
        <p:txBody>
          <a:bodyPr>
            <a:normAutofit/>
          </a:bodyPr>
          <a:lstStyle/>
          <a:p>
            <a:pPr marL="0" indent="0">
              <a:buNone/>
            </a:pPr>
            <a:r>
              <a:rPr lang="zh-CN" altLang="en-US" b="1" dirty="0">
                <a:sym typeface="+mn-ea"/>
              </a:rPr>
              <a:t>【案例】小微封移动身份认证解决方案</a:t>
            </a:r>
          </a:p>
          <a:p>
            <a:pPr marL="0" indent="0">
              <a:buNone/>
            </a:pPr>
            <a:r>
              <a:rPr lang="zh-CN" altLang="en-US" dirty="0">
                <a:sym typeface="+mn-ea"/>
              </a:rPr>
              <a:t>来谊金融公司的小微移动身份解决方案，基于银行等金融账户与用户随身设备绑定，通过对随身设备中的特征数据进行认证，实现对用户身份认证。小微移动解决方案包括后端的认证服务器系统和移动端的APP或SDK两部分组成。</a:t>
            </a:r>
          </a:p>
          <a:p>
            <a:r>
              <a:rPr lang="zh-CN" altLang="en-US"/>
              <a:t>小微封创新采用了双通道的方式，将业务通道与认证通道分离，从而从根本上防止了网络钓鱼、中间人等网络欺诈手段。系统的结构如下：</a:t>
            </a:r>
          </a:p>
          <a:p>
            <a:r>
              <a:rPr lang="zh-CN" altLang="en-US" sz="1600"/>
              <a:t>小微封可以与KPI的认证方式结合，让用户自带的智能手机成为银行的移动U盾。</a:t>
            </a:r>
          </a:p>
          <a:p>
            <a:r>
              <a:rPr lang="zh-CN" altLang="en-US" sz="1600"/>
              <a:t>小微封对目前的个人信息泄露的各类欺诈手段有天然的防范效果。黑客虽然可能使用户的个人信息，其无法获得用户的随身设备。获得手机的人无法短时间获得用户的用户名和密码，因此无法对绑定的账户进行欺诈</a:t>
            </a:r>
            <a:r>
              <a:rPr lang="zh-CN" altLang="en-US"/>
              <a:t>。</a:t>
            </a:r>
          </a:p>
          <a:p>
            <a:r>
              <a:rPr lang="zh-CN" altLang="en-US"/>
              <a:t>小微封方案的原理与特点：</a:t>
            </a:r>
          </a:p>
          <a:p>
            <a:pPr marL="285750" indent="-285750">
              <a:buClrTx/>
              <a:buFont typeface="BatangChe" panose="02030609000101010101" charset="-127"/>
              <a:buChar char=" "/>
            </a:pPr>
            <a:r>
              <a:rPr lang="zh-CN" altLang="en-US"/>
              <a:t>第一，多因素双通道设备认证方式。</a:t>
            </a:r>
          </a:p>
          <a:p>
            <a:pPr marL="285750" indent="-285750">
              <a:buClrTx/>
              <a:buFont typeface="BatangChe" panose="02030609000101010101" charset="-127"/>
              <a:buChar char=" "/>
            </a:pPr>
            <a:r>
              <a:rPr lang="zh-CN" altLang="en-US"/>
              <a:t>第二，智能设备风险分析管理。</a:t>
            </a:r>
          </a:p>
          <a:p>
            <a:pPr marL="285750" indent="-285750">
              <a:buClrTx/>
              <a:buFont typeface="BatangChe" panose="02030609000101010101" charset="-127"/>
              <a:buChar char=" "/>
            </a:pPr>
            <a:endParaRPr lang="zh-CN" altLang="en-US" sz="1600"/>
          </a:p>
          <a:p>
            <a:pPr marL="285750" indent="-285750">
              <a:buNone/>
            </a:pPr>
            <a:endParaRPr lang="zh-CN" altLang="en-US" sz="1600"/>
          </a:p>
        </p:txBody>
      </p:sp>
    </p:spTree>
    <p:extLst>
      <p:ext uri="{BB962C8B-B14F-4D97-AF65-F5344CB8AC3E}">
        <p14:creationId xmlns:p14="http://schemas.microsoft.com/office/powerpoint/2010/main" val="8663349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0270"/>
            <a:ext cx="8229600" cy="5323205"/>
          </a:xfrm>
        </p:spPr>
        <p:txBody>
          <a:bodyPr/>
          <a:lstStyle/>
          <a:p>
            <a:pPr>
              <a:buClrTx/>
              <a:buFont typeface="Arial" panose="020B0604020202020204" pitchFamily="34" charset="0"/>
              <a:buChar char=" "/>
            </a:pPr>
            <a:r>
              <a:rPr lang="zh-CN" altLang="en-US"/>
              <a:t>第三，PKI、数字证书整合。</a:t>
            </a:r>
          </a:p>
          <a:p>
            <a:pPr>
              <a:buClrTx/>
              <a:buFont typeface="Arial" panose="020B0604020202020204" pitchFamily="34" charset="0"/>
              <a:buChar char=" "/>
            </a:pPr>
            <a:r>
              <a:rPr lang="zh-CN" altLang="en-US"/>
              <a:t>第四，兼容现有认证体系。</a:t>
            </a:r>
          </a:p>
          <a:p>
            <a:pPr>
              <a:buClrTx/>
              <a:buFont typeface="Arial" panose="020B0604020202020204" pitchFamily="34" charset="0"/>
              <a:buChar char=" "/>
            </a:pPr>
            <a:r>
              <a:rPr lang="zh-CN" altLang="en-US"/>
              <a:t>第五，可扩展、可选择、可升级。</a:t>
            </a:r>
          </a:p>
          <a:p>
            <a:pPr>
              <a:buClrTx/>
              <a:buFont typeface="Arial" panose="020B0604020202020204" pitchFamily="34" charset="0"/>
              <a:buChar char=" "/>
            </a:pPr>
            <a:r>
              <a:rPr lang="zh-CN" altLang="en-US" sz="1600"/>
              <a:t>（</a:t>
            </a:r>
            <a:r>
              <a:rPr lang="en-US" altLang="zh-CN" sz="1600"/>
              <a:t>1</a:t>
            </a:r>
            <a:r>
              <a:rPr lang="zh-CN" altLang="en-US" sz="1600"/>
              <a:t>）可以根据业务安全需求，扩展与各类蓝牙移动硬件的结合</a:t>
            </a:r>
          </a:p>
          <a:p>
            <a:pPr>
              <a:buClrTx/>
              <a:buFont typeface="Arial" panose="020B0604020202020204" pitchFamily="34" charset="0"/>
              <a:buChar char=" "/>
            </a:pPr>
            <a:r>
              <a:rPr lang="zh-CN" altLang="en-US" sz="1600"/>
              <a:t>（2）可以根据业务安全需求，业务自主选择安全保护方式</a:t>
            </a:r>
          </a:p>
          <a:p>
            <a:pPr>
              <a:buClrTx/>
              <a:buFont typeface="Arial" panose="020B0604020202020204" pitchFamily="34" charset="0"/>
              <a:buChar char=" "/>
            </a:pPr>
            <a:r>
              <a:rPr lang="zh-CN" altLang="en-US" sz="1600"/>
              <a:t>（3）可以通过对服务器端算法和客户端SDK升级方式，快速的预防和应对未来可能出现的风险，而不必须个换工具或手段</a:t>
            </a:r>
          </a:p>
          <a:p>
            <a:pPr>
              <a:buClrTx/>
              <a:buFont typeface="Arial" panose="020B0604020202020204" pitchFamily="34" charset="0"/>
              <a:buChar char=" "/>
            </a:pPr>
            <a:r>
              <a:rPr lang="zh-CN" altLang="en-US"/>
              <a:t>第六，用户安全随意，有效防止各类个人信息泄露风险。</a:t>
            </a:r>
          </a:p>
          <a:p>
            <a:pPr>
              <a:buClrTx/>
              <a:buFont typeface="Arial" panose="020B0604020202020204" pitchFamily="34" charset="0"/>
              <a:buChar char=" "/>
            </a:pPr>
            <a:r>
              <a:rPr lang="zh-CN" altLang="en-US"/>
              <a:t>第七，多平台、多渠道兼容。</a:t>
            </a:r>
          </a:p>
          <a:p>
            <a:pPr>
              <a:buClrTx/>
              <a:buFont typeface="Arial" panose="020B0604020202020204" pitchFamily="34" charset="0"/>
              <a:buChar char=" "/>
            </a:pPr>
            <a:r>
              <a:rPr lang="zh-CN" altLang="en-US"/>
              <a:t>第八，解决短信钓鱼、短信木马等日益增多的安全风险，节省认证短信成本。</a:t>
            </a:r>
          </a:p>
          <a:p>
            <a:pPr>
              <a:buClrTx/>
              <a:buFont typeface="Arial" panose="020B0604020202020204" pitchFamily="34" charset="0"/>
              <a:buChar char=" "/>
            </a:pPr>
            <a:r>
              <a:rPr lang="zh-CN" altLang="en-US"/>
              <a:t>第九，无须认证工具的分发采购，时间成本，可快速被大量用户应用。</a:t>
            </a:r>
          </a:p>
        </p:txBody>
      </p:sp>
    </p:spTree>
    <p:extLst>
      <p:ext uri="{BB962C8B-B14F-4D97-AF65-F5344CB8AC3E}">
        <p14:creationId xmlns:p14="http://schemas.microsoft.com/office/powerpoint/2010/main" val="5271533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5.5 </a:t>
            </a:r>
            <a:r>
              <a:rPr lang="zh-CN" altLang="en-US" dirty="0" smtClean="0"/>
              <a:t>互联网时代的征信系统</a:t>
            </a:r>
            <a:endParaRPr lang="zh-CN" altLang="en-US" dirty="0">
              <a:solidFill>
                <a:srgbClr val="FF0000"/>
              </a:solidFill>
            </a:endParaRPr>
          </a:p>
        </p:txBody>
      </p:sp>
      <p:sp>
        <p:nvSpPr>
          <p:cNvPr id="3" name="内容占位符 2"/>
          <p:cNvSpPr>
            <a:spLocks noGrp="1"/>
          </p:cNvSpPr>
          <p:nvPr>
            <p:ph idx="1"/>
          </p:nvPr>
        </p:nvSpPr>
        <p:spPr>
          <a:xfrm>
            <a:off x="467360" y="1385570"/>
            <a:ext cx="8065135" cy="4964430"/>
          </a:xfrm>
        </p:spPr>
        <p:txBody>
          <a:bodyPr>
            <a:normAutofit/>
          </a:bodyPr>
          <a:lstStyle/>
          <a:p>
            <a:pPr marL="0" indent="0">
              <a:buNone/>
            </a:pPr>
            <a:r>
              <a:rPr sz="2000" b="1" dirty="0" smtClean="0">
                <a:solidFill>
                  <a:srgbClr val="6A5015"/>
                </a:solidFill>
                <a:latin typeface="黑体" panose="02010609060101010101" pitchFamily="49" charset="-122"/>
                <a:ea typeface="黑体" panose="02010609060101010101" pitchFamily="49" charset="-122"/>
              </a:rPr>
              <a:t>5.5.1 金融依赖信用</a:t>
            </a:r>
          </a:p>
          <a:p>
            <a:r>
              <a:rPr dirty="0"/>
              <a:t>金融的核心是跨时间、跨空间的价值交换。金融活动主要的表现形式包括货币的发行与回笼、存款的吸收和付出、贷款的发放与回收等，这些货币流转的过程与信用的发展是密不可分的。金融依赖信用，没有信用，金融体系便无法运转</a:t>
            </a:r>
            <a:r>
              <a:rPr lang="zh-CN" dirty="0"/>
              <a:t>。</a:t>
            </a:r>
            <a:r>
              <a:rPr dirty="0"/>
              <a:t>信用是金融的根基，与我们的日常生活紧密相关。</a:t>
            </a:r>
          </a:p>
          <a:p>
            <a:r>
              <a:rPr dirty="0"/>
              <a:t>传统金融体系中，银行信用是信用体系的核心。然而，以银行为主导的间接融资成本较高</a:t>
            </a:r>
            <a:r>
              <a:rPr lang="zh-CN" dirty="0"/>
              <a:t>，造成</a:t>
            </a:r>
            <a:r>
              <a:rPr dirty="0">
                <a:sym typeface="+mn-ea"/>
              </a:rPr>
              <a:t>长期以来小微企业融资</a:t>
            </a:r>
            <a:r>
              <a:rPr lang="zh-CN" dirty="0">
                <a:sym typeface="+mn-ea"/>
              </a:rPr>
              <a:t>难问题</a:t>
            </a:r>
            <a:r>
              <a:rPr dirty="0"/>
              <a:t>。为了减轻小微企业成本</a:t>
            </a:r>
            <a:r>
              <a:rPr lang="zh-CN" dirty="0"/>
              <a:t>高</a:t>
            </a:r>
            <a:r>
              <a:rPr dirty="0"/>
              <a:t>，目前我国正在大力发展直接融资市场，优化信贷结构。在</a:t>
            </a:r>
            <a:r>
              <a:rPr lang="zh-CN" dirty="0"/>
              <a:t>此过程</a:t>
            </a:r>
            <a:r>
              <a:rPr dirty="0"/>
              <a:t>中投资者需要自行判断资金使用者的信用状况，因此，建立完善的信用评价机制对于发展直接融资市场有着重要的意义。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5.5.2 互联网时代征信新视角</a:t>
            </a:r>
          </a:p>
          <a:p>
            <a:r>
              <a:rPr lang="en-US" dirty="0"/>
              <a:t>在传统金融中，商业银行主要依据融资人财务和信用状况对其信用进行评价。审查过程以线下为主，人力耗费巨大、成本较高、难以规模化。</a:t>
            </a:r>
          </a:p>
        </p:txBody>
      </p:sp>
    </p:spTree>
    <p:extLst>
      <p:ext uri="{BB962C8B-B14F-4D97-AF65-F5344CB8AC3E}">
        <p14:creationId xmlns:p14="http://schemas.microsoft.com/office/powerpoint/2010/main" val="18843167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200"/>
            <a:ext cx="8229600" cy="5315585"/>
          </a:xfrm>
        </p:spPr>
        <p:txBody>
          <a:bodyPr/>
          <a:lstStyle/>
          <a:p>
            <a:r>
              <a:rPr lang="zh-CN" altLang="en-US"/>
              <a:t>在互联网时代，大数据技术使得对个体在网络上的微观行为进行整合分析成为可能。大数据主要应用网络和一些非金融征信的数据，极大地丰富我们对于风险的准入、评估、定价以及监控、效率等方面的评估。还能从互联网的虚拟技术中还原出一个人的身份特征，并对其进行信用评价。互联网金融的发展，能从身份特征、行为偏好、人际网络等维度分析信用状况，为征信业带来了广阔的发展空间。</a:t>
            </a:r>
          </a:p>
          <a:p>
            <a:r>
              <a:rPr b="1" dirty="0" smtClean="0">
                <a:solidFill>
                  <a:srgbClr val="6A5015"/>
                </a:solidFill>
                <a:latin typeface="黑体" panose="02010609060101010101" pitchFamily="49" charset="-122"/>
                <a:ea typeface="黑体" panose="02010609060101010101" pitchFamily="49" charset="-122"/>
                <a:sym typeface="+mn-ea"/>
              </a:rPr>
              <a:t>5.5.3 现行征信模式</a:t>
            </a:r>
          </a:p>
          <a:p>
            <a:pPr marL="0" indent="0">
              <a:buNone/>
            </a:pPr>
            <a:r>
              <a:rPr dirty="0" smtClean="0">
                <a:solidFill>
                  <a:schemeClr val="tx1"/>
                </a:solidFill>
                <a:latin typeface="仿宋" panose="02010609060101010101" pitchFamily="49" charset="-122"/>
                <a:ea typeface="仿宋" panose="02010609060101010101" pitchFamily="49" charset="-122"/>
                <a:sym typeface="+mn-ea"/>
              </a:rPr>
              <a:t>依托互联网经营主体的不同，可以将现行征信模式划分为电商交易平台数据征信、网贷平台自主开发大数据征信以及同业信息共享征信模式三种。</a:t>
            </a:r>
          </a:p>
          <a:p>
            <a:r>
              <a:rPr lang="en-US" b="1" dirty="0" smtClean="0">
                <a:solidFill>
                  <a:schemeClr val="tx1"/>
                </a:solidFill>
                <a:latin typeface="仿宋" panose="02010609060101010101" pitchFamily="49" charset="-122"/>
                <a:ea typeface="仿宋" panose="02010609060101010101" pitchFamily="49" charset="-122"/>
                <a:sym typeface="+mn-ea"/>
              </a:rPr>
              <a:t>1</a:t>
            </a:r>
            <a:r>
              <a:rPr lang="zh-CN" altLang="en-US" b="1" dirty="0" smtClean="0">
                <a:solidFill>
                  <a:schemeClr val="tx1"/>
                </a:solidFill>
                <a:latin typeface="仿宋" panose="02010609060101010101" pitchFamily="49" charset="-122"/>
                <a:ea typeface="仿宋" panose="02010609060101010101" pitchFamily="49" charset="-122"/>
                <a:sym typeface="+mn-ea"/>
              </a:rPr>
              <a:t>、电商交易平台数据征信模式</a:t>
            </a:r>
          </a:p>
          <a:p>
            <a:pPr>
              <a:buClrTx/>
              <a:buFont typeface="Arial" panose="020B0604020202020204" pitchFamily="34" charset="0"/>
              <a:buChar char=" "/>
            </a:pPr>
            <a:r>
              <a:rPr lang="zh-CN" altLang="en-US" dirty="0" smtClean="0">
                <a:solidFill>
                  <a:schemeClr val="tx1"/>
                </a:solidFill>
                <a:latin typeface="仿宋" panose="02010609060101010101" pitchFamily="49" charset="-122"/>
                <a:ea typeface="仿宋" panose="02010609060101010101" pitchFamily="49" charset="-122"/>
                <a:sym typeface="+mn-ea"/>
              </a:rPr>
              <a:t>该类型的征信模式主要以阿里巴巴、京东等电商平台为代表。阿里巴巴利用积累的用户交易数据，构建自己的信用数据库，应用于其他金融机构或自身小贷业务中。旗下的企业信用量化产品诚信通和针对个人和企业进行的信用评估的芝麻信用颇具代表性，其中芝麻信用更是成为中国人民银行允许开展个人征信业务的首批试点机构之一。</a:t>
            </a:r>
          </a:p>
          <a:p>
            <a:pPr>
              <a:buClrTx/>
              <a:buFont typeface="Arial" panose="020B0604020202020204" pitchFamily="34" charset="0"/>
              <a:buChar char=" "/>
            </a:pPr>
            <a:endParaRPr dirty="0" smtClean="0">
              <a:solidFill>
                <a:schemeClr val="tx1"/>
              </a:solidFill>
              <a:latin typeface="仿宋" panose="02010609060101010101" pitchFamily="49" charset="-122"/>
              <a:ea typeface="仿宋" panose="02010609060101010101" pitchFamily="49" charset="-122"/>
              <a:sym typeface="+mn-ea"/>
            </a:endParaRPr>
          </a:p>
        </p:txBody>
      </p:sp>
    </p:spTree>
    <p:extLst>
      <p:ext uri="{BB962C8B-B14F-4D97-AF65-F5344CB8AC3E}">
        <p14:creationId xmlns:p14="http://schemas.microsoft.com/office/powerpoint/2010/main" val="3379179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97805"/>
          </a:xfrm>
        </p:spPr>
        <p:txBody>
          <a:bodyPr/>
          <a:lstStyle/>
          <a:p>
            <a:r>
              <a:rPr lang="en-US" altLang="zh-CN" b="1"/>
              <a:t>2</a:t>
            </a:r>
            <a:r>
              <a:rPr lang="zh-CN" altLang="en-US" b="1"/>
              <a:t>、网贷平台自主开发大数据征信</a:t>
            </a:r>
          </a:p>
          <a:p>
            <a:pPr>
              <a:buClrTx/>
              <a:buFont typeface="Arial" panose="020B0604020202020204" pitchFamily="34" charset="0"/>
              <a:buChar char=" "/>
            </a:pPr>
            <a:r>
              <a:rPr lang="zh-CN" altLang="en-US"/>
              <a:t>该类型的征信模式以宜信、陆金所、拍拍贷等较大型的网贷平台为代表，其特点是网贷平台为用户自建客户信用系统，并将所收集的数据信息服务于自身平台业务中。</a:t>
            </a:r>
          </a:p>
          <a:p>
            <a:r>
              <a:rPr lang="en-US" altLang="zh-CN" b="1"/>
              <a:t>3</a:t>
            </a:r>
            <a:r>
              <a:rPr lang="zh-CN" altLang="en-US" b="1"/>
              <a:t>、同业信息共享征信模式</a:t>
            </a:r>
          </a:p>
          <a:p>
            <a:pPr>
              <a:buClrTx/>
              <a:buFont typeface="Arial" panose="020B0604020202020204" pitchFamily="34" charset="0"/>
              <a:buChar char=" "/>
            </a:pPr>
            <a:r>
              <a:rPr lang="zh-CN" altLang="en-US"/>
              <a:t>该类型征信模式主要是以网络金融信息共享系统（NFCS）、小额信贷行业信用信息共享服务平台（MSP）为代表的同业信息数据库通过采集P2P平台借贷两端的客户信息，向加入该数据库的P2P平台等提供查询服务和相应的征信产品。</a:t>
            </a:r>
          </a:p>
          <a:p>
            <a:r>
              <a:rPr lang="zh-CN" altLang="en-US"/>
              <a:t>综上，互联网时代新型征信模式有着许多优点：第一，征信数据范畴更大且更为全面，易于通过这些数据判断征信对象的性格、心理等更为深刻的信息，以此来对其信用状况进行推断。第二，作为央行征信系统的有益补充，填补了企业之间、自然人之间、企业与自然人之间交易的信用状况空白。互联网企业建设的征信系统极大地降低了数据采集的成本，也主要运用于小额融资授信领域，市场化特征和服务实体经济特征显著。</a:t>
            </a:r>
          </a:p>
        </p:txBody>
      </p:sp>
    </p:spTree>
    <p:extLst>
      <p:ext uri="{BB962C8B-B14F-4D97-AF65-F5344CB8AC3E}">
        <p14:creationId xmlns:p14="http://schemas.microsoft.com/office/powerpoint/2010/main" val="219613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1.4.1 </a:t>
            </a:r>
            <a:r>
              <a:rPr lang="zh-CN" altLang="en-US" b="1" dirty="0">
                <a:solidFill>
                  <a:srgbClr val="6A5015"/>
                </a:solidFill>
                <a:latin typeface="黑体" panose="02010609060101010101" pitchFamily="49" charset="-122"/>
                <a:ea typeface="黑体" panose="02010609060101010101" pitchFamily="49" charset="-122"/>
              </a:rPr>
              <a:t>众筹</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众筹，是指项目发起人通过利用互联网和</a:t>
            </a:r>
            <a:r>
              <a:rPr lang="en-US" altLang="zh-CN" dirty="0"/>
              <a:t>SNS </a:t>
            </a:r>
            <a:r>
              <a:rPr lang="zh-CN" altLang="en-US" dirty="0"/>
              <a:t>传播的特性，发动公众的力量，</a:t>
            </a:r>
            <a:r>
              <a:rPr lang="zh-CN" altLang="en-US" dirty="0" smtClean="0"/>
              <a:t>集中公众</a:t>
            </a:r>
            <a:r>
              <a:rPr lang="zh-CN" altLang="en-US" dirty="0"/>
              <a:t>的资金、能力和渠道，为小企业、艺术家或个人进行某项活动或某个项目或创办</a:t>
            </a:r>
            <a:r>
              <a:rPr lang="zh-CN" altLang="en-US" dirty="0" smtClean="0"/>
              <a:t>企业提供</a:t>
            </a:r>
            <a:r>
              <a:rPr lang="zh-CN" altLang="en-US" dirty="0"/>
              <a:t>必要的资金援助的一种融资</a:t>
            </a:r>
            <a:r>
              <a:rPr lang="zh-CN" altLang="en-US" dirty="0" smtClean="0"/>
              <a:t>方式。</a:t>
            </a:r>
            <a:endParaRPr lang="en-US" altLang="zh-CN" dirty="0" smtClean="0"/>
          </a:p>
          <a:p>
            <a:r>
              <a:rPr lang="zh-CN" altLang="en-US" dirty="0"/>
              <a:t>众筹的</a:t>
            </a:r>
            <a:r>
              <a:rPr lang="zh-CN" altLang="en-US" dirty="0" smtClean="0"/>
              <a:t>精髓在于小                                                  额</a:t>
            </a:r>
            <a:r>
              <a:rPr lang="zh-CN" altLang="en-US" dirty="0"/>
              <a:t>和</a:t>
            </a:r>
            <a:r>
              <a:rPr lang="zh-CN" altLang="en-US" dirty="0" smtClean="0"/>
              <a:t>大量，种类繁                                                           多</a:t>
            </a:r>
            <a:r>
              <a:rPr lang="zh-CN" altLang="en-US" dirty="0"/>
              <a:t>，不单单包括</a:t>
            </a:r>
            <a:r>
              <a:rPr lang="zh-CN" altLang="en-US" dirty="0" smtClean="0"/>
              <a:t>新                                                             产品</a:t>
            </a:r>
            <a:r>
              <a:rPr lang="zh-CN" altLang="en-US" dirty="0"/>
              <a:t>的研发、新</a:t>
            </a:r>
            <a:r>
              <a:rPr lang="zh-CN" altLang="en-US" dirty="0" smtClean="0"/>
              <a:t>公                                                                 司</a:t>
            </a:r>
            <a:r>
              <a:rPr lang="zh-CN" altLang="en-US" dirty="0"/>
              <a:t>成立等商业</a:t>
            </a:r>
            <a:r>
              <a:rPr lang="zh-CN" altLang="en-US" dirty="0" smtClean="0"/>
              <a:t>项目                                                                                  还</a:t>
            </a:r>
            <a:r>
              <a:rPr lang="zh-CN" altLang="en-US" dirty="0"/>
              <a:t>包括</a:t>
            </a:r>
            <a:r>
              <a:rPr lang="zh-CN" altLang="en-US" dirty="0" smtClean="0"/>
              <a:t>科学研究项                                                                   目</a:t>
            </a:r>
            <a:r>
              <a:rPr lang="zh-CN" altLang="en-US" dirty="0"/>
              <a:t>，民生工程项目</a:t>
            </a:r>
            <a:r>
              <a:rPr lang="zh-CN" altLang="en-US" dirty="0" smtClean="0"/>
              <a:t>，                                                                 赈灾</a:t>
            </a:r>
            <a:r>
              <a:rPr lang="zh-CN" altLang="en-US" dirty="0"/>
              <a:t>项目，艺术</a:t>
            </a:r>
            <a:r>
              <a:rPr lang="zh-CN" altLang="en-US" dirty="0" smtClean="0"/>
              <a:t>设                                                                 计</a:t>
            </a:r>
            <a:r>
              <a:rPr lang="zh-CN" altLang="en-US" dirty="0"/>
              <a:t>，政治运动</a:t>
            </a:r>
            <a:r>
              <a:rPr lang="zh-CN" altLang="en-US" dirty="0" smtClean="0"/>
              <a:t>等。</a:t>
            </a:r>
            <a:endParaRPr lang="en-US" altLang="zh-CN" dirty="0" smtClean="0"/>
          </a:p>
        </p:txBody>
      </p:sp>
      <p:pic>
        <p:nvPicPr>
          <p:cNvPr id="5" name="图片 4"/>
          <p:cNvPicPr>
            <a:picLocks noChangeAspect="1"/>
          </p:cNvPicPr>
          <p:nvPr/>
        </p:nvPicPr>
        <p:blipFill>
          <a:blip r:embed="rId2"/>
          <a:stretch>
            <a:fillRect/>
          </a:stretch>
        </p:blipFill>
        <p:spPr>
          <a:xfrm>
            <a:off x="2843808" y="3140968"/>
            <a:ext cx="5735565" cy="2808312"/>
          </a:xfrm>
          <a:prstGeom prst="rect">
            <a:avLst/>
          </a:prstGeom>
        </p:spPr>
      </p:pic>
      <p:sp>
        <p:nvSpPr>
          <p:cNvPr id="6" name="文本框 5"/>
          <p:cNvSpPr txBox="1"/>
          <p:nvPr/>
        </p:nvSpPr>
        <p:spPr>
          <a:xfrm>
            <a:off x="4211960" y="6054525"/>
            <a:ext cx="3240360"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1-2 2015 </a:t>
            </a:r>
            <a:r>
              <a:rPr lang="zh-CN" altLang="en-US" sz="1400" b="1" dirty="0">
                <a:latin typeface="仿宋" panose="02010609060101010101" pitchFamily="49" charset="-122"/>
                <a:ea typeface="仿宋" panose="02010609060101010101" pitchFamily="49" charset="-122"/>
              </a:rPr>
              <a:t>年全国众筹平台类型分布</a:t>
            </a:r>
            <a:endParaRPr lang="zh-CN" altLang="en-US" sz="1400" dirty="0"/>
          </a:p>
        </p:txBody>
      </p:sp>
    </p:spTree>
    <p:extLst>
      <p:ext uri="{BB962C8B-B14F-4D97-AF65-F5344CB8AC3E}">
        <p14:creationId xmlns:p14="http://schemas.microsoft.com/office/powerpoint/2010/main" val="32462241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70500"/>
          </a:xfrm>
        </p:spPr>
        <p:txBody>
          <a:bodyPr>
            <a:normAutofit/>
          </a:bodyPr>
          <a:lstStyle/>
          <a:p>
            <a:r>
              <a:rPr b="1" dirty="0" smtClean="0">
                <a:solidFill>
                  <a:srgbClr val="6A5015"/>
                </a:solidFill>
                <a:latin typeface="黑体" panose="02010609060101010101" pitchFamily="49" charset="-122"/>
                <a:ea typeface="黑体" panose="02010609060101010101" pitchFamily="49" charset="-122"/>
                <a:sym typeface="+mn-ea"/>
              </a:rPr>
              <a:t>5.5.4 征信存在问题</a:t>
            </a:r>
          </a:p>
          <a:p>
            <a:pPr marL="0" indent="0">
              <a:buNone/>
            </a:pPr>
            <a:r>
              <a:rPr lang="en-US" altLang="zh-CN"/>
              <a:t>尽管我国现有的征信实践活动为探索适合我国国情的征信模式发挥了重要的作用，但是要大力推进互联网金融背景下征信工程的进步和发展，其仍然面临着诸多挑战。</a:t>
            </a:r>
          </a:p>
          <a:p>
            <a:r>
              <a:rPr lang="en-US" altLang="zh-CN" b="1"/>
              <a:t>1</a:t>
            </a:r>
            <a:r>
              <a:rPr lang="zh-CN" altLang="en-US" b="1"/>
              <a:t>、</a:t>
            </a:r>
            <a:r>
              <a:rPr lang="en-US" altLang="zh-CN" b="1"/>
              <a:t>缺乏针对互联网背景下征信的法律法规</a:t>
            </a:r>
          </a:p>
          <a:p>
            <a:pPr>
              <a:buClrTx/>
              <a:buFont typeface="Arial" panose="020B0604020202020204" pitchFamily="34" charset="0"/>
              <a:buChar char=" "/>
            </a:pPr>
            <a:r>
              <a:rPr lang="en-US" altLang="zh-CN"/>
              <a:t>目前，《征信也管理条例》缺少具体配套落实的细则</a:t>
            </a:r>
            <a:r>
              <a:rPr lang="zh-CN" altLang="en-US"/>
              <a:t>；没就征信业在互联网背景下发展的特殊要求作出针对性的规定。</a:t>
            </a:r>
          </a:p>
          <a:p>
            <a:r>
              <a:rPr lang="en-US" altLang="zh-CN" b="1"/>
              <a:t>2</a:t>
            </a:r>
            <a:r>
              <a:rPr lang="zh-CN" altLang="en-US" b="1"/>
              <a:t>、个人信息严重泄漏</a:t>
            </a:r>
          </a:p>
          <a:p>
            <a:pPr>
              <a:buClrTx/>
              <a:buFont typeface="Arial" panose="020B0604020202020204" pitchFamily="34" charset="0"/>
              <a:buChar char=" "/>
            </a:pPr>
            <a:r>
              <a:rPr lang="zh-CN" altLang="en-US"/>
              <a:t>互联网企业会自动记录个人交易和信用信息并永久保存；采集过程中大量的分散数据；数据库保护网的建立往往外包给征信机构以外的企业，容易造成个人信息泄露。</a:t>
            </a:r>
          </a:p>
          <a:p>
            <a:r>
              <a:rPr lang="en-US" altLang="zh-CN" b="1"/>
              <a:t>3</a:t>
            </a:r>
            <a:r>
              <a:rPr lang="zh-CN" altLang="en-US" b="1"/>
              <a:t>、缺乏统一的标准</a:t>
            </a:r>
          </a:p>
          <a:p>
            <a:pPr>
              <a:buClrTx/>
              <a:buFont typeface="Arial" panose="020B0604020202020204" pitchFamily="34" charset="0"/>
              <a:buChar char=" "/>
            </a:pPr>
            <a:r>
              <a:rPr lang="zh-CN" altLang="en-US"/>
              <a:t>国家层面而言，我国尚无统一的信息分类和采集标准，也没有统一的行业</a:t>
            </a:r>
          </a:p>
        </p:txBody>
      </p:sp>
    </p:spTree>
    <p:extLst>
      <p:ext uri="{BB962C8B-B14F-4D97-AF65-F5344CB8AC3E}">
        <p14:creationId xmlns:p14="http://schemas.microsoft.com/office/powerpoint/2010/main" val="35615851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50"/>
            <a:ext cx="8229600" cy="5321935"/>
          </a:xfrm>
        </p:spPr>
        <p:txBody>
          <a:bodyPr/>
          <a:lstStyle/>
          <a:p>
            <a:pPr>
              <a:buClrTx/>
              <a:buFont typeface="Arial" panose="020B0604020202020204" pitchFamily="34" charset="0"/>
              <a:buChar char=" "/>
            </a:pPr>
            <a:r>
              <a:rPr lang="zh-CN" altLang="en-US"/>
              <a:t>和部门标准；不同行业、不同机构会采取各自的信用评价方法和标准。</a:t>
            </a:r>
          </a:p>
          <a:p>
            <a:r>
              <a:rPr lang="en-US" altLang="zh-CN" b="1"/>
              <a:t>4</a:t>
            </a:r>
            <a:r>
              <a:rPr lang="zh-CN" altLang="en-US" b="1"/>
              <a:t>、信息垄断现象严重</a:t>
            </a:r>
          </a:p>
          <a:p>
            <a:pPr>
              <a:buClrTx/>
              <a:buFont typeface="Arial" panose="020B0604020202020204" pitchFamily="34" charset="0"/>
              <a:buChar char=" "/>
            </a:pPr>
            <a:r>
              <a:rPr lang="zh-CN" altLang="en-US"/>
              <a:t>我国征信业的现状是有实力的企业考虑到自身商业信息的挖掘以及对客户信息的保护，信息库信息不会大范围共享。这加大了国家完善信息系统建设的成本，难以整合客户全方位的信用记录，直接影响到信用评估结果的精确性。</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5.5.5 互联网征信模式的发展趋势</a:t>
            </a:r>
          </a:p>
          <a:p>
            <a:r>
              <a:rPr lang="en-US" altLang="zh-CN" b="1"/>
              <a:t>1</a:t>
            </a:r>
            <a:r>
              <a:rPr lang="zh-CN" altLang="en-US" b="1"/>
              <a:t>、建立健全征信数据库之间的信息共享机制</a:t>
            </a:r>
          </a:p>
          <a:p>
            <a:pPr>
              <a:buClrTx/>
              <a:buFont typeface="Arial" panose="020B0604020202020204" pitchFamily="34" charset="0"/>
              <a:buChar char=" "/>
            </a:pPr>
            <a:r>
              <a:rPr lang="zh-CN" altLang="en-US"/>
              <a:t>主要包括以下三个方面：第一，鼓励互联网金融龙头企业建立的符合一定标准的征信数据库和央行征信系统对接；第二，建设互联网金融信息共享平台，促进各数据库的衔接与整合；第三，辅以一定的利益激励机制增加实现信息共享的动力。</a:t>
            </a:r>
          </a:p>
          <a:p>
            <a:r>
              <a:rPr lang="en-US" altLang="zh-CN" b="1"/>
              <a:t>2</a:t>
            </a:r>
            <a:r>
              <a:rPr lang="zh-CN" altLang="en-US" b="1"/>
              <a:t>、加强对互联网征信的监管</a:t>
            </a:r>
          </a:p>
          <a:p>
            <a:pPr>
              <a:buClrTx/>
              <a:buFont typeface="Arial" panose="020B0604020202020204" pitchFamily="34" charset="0"/>
              <a:buChar char=" "/>
            </a:pPr>
            <a:r>
              <a:rPr lang="zh-CN" altLang="en-US"/>
              <a:t>互联网征信亟需完善的监管机制：第一，明确互联网征信数据采集方式、</a:t>
            </a:r>
          </a:p>
        </p:txBody>
      </p:sp>
    </p:spTree>
    <p:extLst>
      <p:ext uri="{BB962C8B-B14F-4D97-AF65-F5344CB8AC3E}">
        <p14:creationId xmlns:p14="http://schemas.microsoft.com/office/powerpoint/2010/main" val="35678511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69315"/>
            <a:ext cx="8229600" cy="5323840"/>
          </a:xfrm>
        </p:spPr>
        <p:txBody>
          <a:bodyPr>
            <a:normAutofit/>
          </a:bodyPr>
          <a:lstStyle/>
          <a:p>
            <a:pPr fontAlgn="auto">
              <a:lnSpc>
                <a:spcPct val="100000"/>
              </a:lnSpc>
              <a:buClrTx/>
              <a:buFont typeface="Arial" panose="020B0604020202020204" pitchFamily="34" charset="0"/>
              <a:buChar char=" "/>
            </a:pPr>
            <a:r>
              <a:rPr lang="zh-CN" altLang="en-US"/>
              <a:t>原则、使用范围等重要内容，建立互联网征信信息采集、授权机制。第二，健全身份认证、网站认证、数字认证等安全认证制度，加强对信息主体的保护。第三，变革传统的监管理念，由机构监管转变为行为监管，对互联网征信的全流程进行监督控制。</a:t>
            </a:r>
          </a:p>
          <a:p>
            <a:pPr fontAlgn="auto">
              <a:lnSpc>
                <a:spcPct val="100000"/>
              </a:lnSpc>
            </a:pPr>
            <a:r>
              <a:rPr lang="en-US" altLang="zh-CN" b="1"/>
              <a:t>3</a:t>
            </a:r>
            <a:r>
              <a:rPr lang="zh-CN" altLang="en-US" b="1"/>
              <a:t>、加大失信惩戒力度</a:t>
            </a:r>
          </a:p>
          <a:p>
            <a:pPr fontAlgn="auto">
              <a:lnSpc>
                <a:spcPct val="100000"/>
              </a:lnSpc>
              <a:buClrTx/>
              <a:buFont typeface="Arial" panose="020B0604020202020204" pitchFamily="34" charset="0"/>
              <a:buChar char=" "/>
            </a:pPr>
            <a:r>
              <a:rPr lang="zh-CN" altLang="en-US"/>
              <a:t>未来的征信行业将会不断应用互联网新科技技术加大对失信行为的惩戒，也可以考虑将互联网征信产品与经济社会某一方面对接。</a:t>
            </a:r>
          </a:p>
          <a:p>
            <a:pPr fontAlgn="auto">
              <a:lnSpc>
                <a:spcPct val="100000"/>
              </a:lnSpc>
            </a:pPr>
            <a:r>
              <a:rPr lang="en-US" altLang="zh-CN" b="1"/>
              <a:t>4</a:t>
            </a:r>
            <a:r>
              <a:rPr lang="zh-CN" altLang="en-US" b="1"/>
              <a:t>、征信行业应强化民间参与</a:t>
            </a:r>
          </a:p>
          <a:p>
            <a:pPr fontAlgn="auto">
              <a:lnSpc>
                <a:spcPct val="100000"/>
              </a:lnSpc>
              <a:buClrTx/>
              <a:buFont typeface="Arial" panose="020B0604020202020204" pitchFamily="34" charset="0"/>
              <a:buChar char=" "/>
            </a:pPr>
            <a:r>
              <a:rPr lang="zh-CN" altLang="en-US"/>
              <a:t>民间机构将目标市场定位于零售信用和小企业借贷，运用统计分析的大规模筛选技术使小额贷款申请的处理符合成本——受益原则，能契合小额借款需求，同时也便于贷款人更好的了解借款方信用，迅速作出授信决策，并提高机构信用风险管理水平。此外，民间征信除了提供信用报告和信用评分外还可以提供投资组合的监控应用等增值服务。因此，在征信行业未来的发展中应充分利用民间资本，并结合互联网企业积累的大量用户数据，打造互联网时代征信的新模式。</a:t>
            </a:r>
          </a:p>
        </p:txBody>
      </p:sp>
    </p:spTree>
    <p:extLst>
      <p:ext uri="{BB962C8B-B14F-4D97-AF65-F5344CB8AC3E}">
        <p14:creationId xmlns:p14="http://schemas.microsoft.com/office/powerpoint/2010/main" val="40408329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dirty="0"/>
              <a:t>本章介绍了互联网基础设施建设现状，金融设施建设的原则，包括第三方支付、大数据技术、安全认证、征信系统等。通过介绍基础设施建设</a:t>
            </a:r>
            <a:r>
              <a:rPr lang="zh-CN" dirty="0"/>
              <a:t>，阐释了</a:t>
            </a:r>
            <a:r>
              <a:rPr dirty="0"/>
              <a:t>基础设施在互联网金融中的重要作用，</a:t>
            </a:r>
            <a:r>
              <a:rPr lang="zh-CN" dirty="0"/>
              <a:t>以</a:t>
            </a:r>
            <a:r>
              <a:rPr dirty="0"/>
              <a:t>及未来基础设施发展趋势。</a:t>
            </a:r>
          </a:p>
        </p:txBody>
      </p:sp>
    </p:spTree>
    <p:extLst>
      <p:ext uri="{BB962C8B-B14F-4D97-AF65-F5344CB8AC3E}">
        <p14:creationId xmlns:p14="http://schemas.microsoft.com/office/powerpoint/2010/main" val="323886565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640080"/>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基础设施  征信系统 安全认证  大数据技术  移动支付</a:t>
            </a:r>
          </a:p>
        </p:txBody>
      </p:sp>
    </p:spTree>
    <p:extLst>
      <p:ext uri="{BB962C8B-B14F-4D97-AF65-F5344CB8AC3E}">
        <p14:creationId xmlns:p14="http://schemas.microsoft.com/office/powerpoint/2010/main" val="164530027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2377440"/>
          </a:xfrm>
          <a:prstGeom prst="rect">
            <a:avLst/>
          </a:prstGeom>
        </p:spPr>
        <p:txBody>
          <a:bodyPr wrap="square">
            <a:spAutoFit/>
          </a:bodyPr>
          <a:lstStyle/>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1. 传统金融基础设施现状</a:t>
            </a:r>
            <a:r>
              <a:rPr lang="zh-CN" dirty="0">
                <a:latin typeface="仿宋" panose="02010609060101010101" pitchFamily="49" charset="-122"/>
                <a:ea typeface="仿宋" panose="02010609060101010101" pitchFamily="49" charset="-122"/>
              </a:rPr>
              <a:t>怎样</a:t>
            </a:r>
            <a:r>
              <a:rPr dirty="0">
                <a:latin typeface="仿宋" panose="02010609060101010101" pitchFamily="49" charset="-122"/>
                <a:ea typeface="仿宋" panose="02010609060101010101" pitchFamily="49" charset="-122"/>
              </a:rPr>
              <a:t>？</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2. 互联网金融基础设施</a:t>
            </a:r>
            <a:r>
              <a:rPr lang="zh-CN" dirty="0">
                <a:latin typeface="仿宋" panose="02010609060101010101" pitchFamily="49" charset="-122"/>
                <a:ea typeface="仿宋" panose="02010609060101010101" pitchFamily="49" charset="-122"/>
              </a:rPr>
              <a:t>的</a:t>
            </a:r>
            <a:r>
              <a:rPr dirty="0">
                <a:latin typeface="仿宋" panose="02010609060101010101" pitchFamily="49" charset="-122"/>
                <a:ea typeface="仿宋" panose="02010609060101010101" pitchFamily="49" charset="-122"/>
              </a:rPr>
              <a:t>重要作用</a:t>
            </a:r>
            <a:r>
              <a:rPr lang="zh-CN" dirty="0">
                <a:latin typeface="仿宋" panose="02010609060101010101" pitchFamily="49" charset="-122"/>
                <a:ea typeface="仿宋" panose="02010609060101010101" pitchFamily="49" charset="-122"/>
              </a:rPr>
              <a:t>是什么</a:t>
            </a:r>
            <a:r>
              <a:rPr dirty="0">
                <a:latin typeface="仿宋" panose="02010609060101010101" pitchFamily="49" charset="-122"/>
                <a:ea typeface="仿宋" panose="02010609060101010101" pitchFamily="49" charset="-122"/>
              </a:rPr>
              <a:t>？</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3. 安全认证的方式有哪些？</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4. 征信的模式</a:t>
            </a:r>
            <a:r>
              <a:rPr lang="zh-CN" dirty="0">
                <a:latin typeface="仿宋" panose="02010609060101010101" pitchFamily="49" charset="-122"/>
                <a:ea typeface="仿宋" panose="02010609060101010101" pitchFamily="49" charset="-122"/>
              </a:rPr>
              <a:t>有哪些</a:t>
            </a:r>
            <a:r>
              <a:rPr dirty="0">
                <a:latin typeface="仿宋" panose="02010609060101010101" pitchFamily="49" charset="-122"/>
                <a:ea typeface="仿宋" panose="02010609060101010101" pitchFamily="49" charset="-122"/>
              </a:rPr>
              <a:t>？</a:t>
            </a:r>
          </a:p>
          <a:p>
            <a:pPr indent="0">
              <a:spcBef>
                <a:spcPts val="1800"/>
              </a:spcBef>
              <a:buSzPct val="150000"/>
              <a:buNone/>
            </a:pPr>
            <a:endParaRPr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65004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15341974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dirty="0" smtClean="0"/>
              <a:t>第</a:t>
            </a:r>
            <a:r>
              <a:rPr lang="zh-CN" altLang="en-US" smtClean="0"/>
              <a:t>六</a:t>
            </a:r>
            <a:r>
              <a:rPr smtClean="0"/>
              <a:t>章 </a:t>
            </a:r>
            <a:r>
              <a:rPr dirty="0"/>
              <a:t>互联网货币</a:t>
            </a: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19770744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导言</a:t>
            </a:r>
            <a:endParaRPr lang="zh-CN" altLang="en-US" dirty="0">
              <a:solidFill>
                <a:srgbClr val="FF0000"/>
              </a:solidFill>
            </a:endParaRPr>
          </a:p>
        </p:txBody>
      </p:sp>
      <p:sp>
        <p:nvSpPr>
          <p:cNvPr id="3" name="内容占位符 2"/>
          <p:cNvSpPr>
            <a:spLocks noGrp="1"/>
          </p:cNvSpPr>
          <p:nvPr>
            <p:ph idx="1"/>
          </p:nvPr>
        </p:nvSpPr>
        <p:spPr>
          <a:xfrm>
            <a:off x="457200" y="1412776"/>
            <a:ext cx="8229600" cy="4425355"/>
          </a:xfrm>
        </p:spPr>
        <p:txBody>
          <a:bodyPr>
            <a:noAutofit/>
          </a:bodyPr>
          <a:lstStyle/>
          <a:p>
            <a:r>
              <a:rPr lang="zh-CN" altLang="en-US" dirty="0"/>
              <a:t>2009年2月11日晚上10点27分，名叫中本聪（SatoshiNakamoto）的人在P2P基金会（P2PFoundation）网站上发了一个帖子，称自己开发出一个电子现金系统，名叫作比特币的开源P2P（点对点），它完全去中心化，而且没有中央服务器或者托管方，所有一切都是基于参与者。由此中本聪发明了比特币，并且在一篇论文里详细阐述了比特币系统原理。比特币是由一套密码编码通过复杂算法生成的；任何人都可以下载并运行比特币软件而参与铸造。这样一来，比特币就成了一种去中心化的点对点电子货币，铸币权下放给个人，而且总量一定可以避免因通货膨胀而贬值。说白了，比特币与腾讯Q币、网游里边的游戏币一样，都是一种虚拟的电子货币。但是比特币区别于Q币游戏币的地方在于，比特币不用谁来发放，总量也是固定的。</a:t>
            </a:r>
          </a:p>
          <a:p>
            <a:r>
              <a:rPr lang="zh-CN" altLang="en-US" dirty="0"/>
              <a:t>另外有意思的是，比特币的发明者——中本聪在2010年末“人间蒸发”了，完全退出了网络世界，践行了自己提出的去中心化。现在唯一可以找到的关于中本聪的信息是在P2PFoundation上的信息：中本聪，男，39岁，来自日本。当然现在谁也无法确认这个信息是真实的，有人甚至猜测中本聪不是一个人而是一个极客团队。</a:t>
            </a:r>
          </a:p>
        </p:txBody>
      </p:sp>
    </p:spTree>
    <p:extLst>
      <p:ext uri="{BB962C8B-B14F-4D97-AF65-F5344CB8AC3E}">
        <p14:creationId xmlns:p14="http://schemas.microsoft.com/office/powerpoint/2010/main" val="23457286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4901565"/>
          </a:xfrm>
        </p:spPr>
        <p:txBody>
          <a:bodyPr/>
          <a:lstStyle/>
          <a:p>
            <a:r>
              <a:rPr lang="zh-CN" altLang="en-US"/>
              <a:t>按照中本聪的设计，铸造比特币不是很复杂，只需要下载一个比特币客户端，点击“运算”即可，然后让计算机自己去解答应对密码编码程序。更形象的说，比特币系统自己会放出一道道类似于数学题的程序，系统自行参与其中的一台台计算机就要靠各自的性能去抢答，哪台计算机最先解出这道数学题，谁便能获得比特币系统提供的一定数目的比特币。不过比特币系统会自动控制数学题的难度，来保证比特币的生成速度，防止通货膨胀。所以参与抢答的计算机越多，就越难抢到比特币。</a:t>
            </a:r>
          </a:p>
          <a:p>
            <a:r>
              <a:rPr lang="zh-CN" altLang="en-US"/>
              <a:t>2013年比特币的火爆引起了网络上对虚拟货币概念的热炒，一个比特币的兑换价格从今年年初不到人民币100元一路狂飙至现在6000元左右，越来越多的人开始相信这个虚拟世界里的造富梦，开始了自己的网络淘金生活，但是更多的人觉得这只是一个荒诞得让人无法理解的游戏，其间必然充斥着对货币体系的无知和贪婪带来的风险。</a:t>
            </a:r>
          </a:p>
          <a:p>
            <a:pPr marL="0" indent="0">
              <a:buNone/>
            </a:pPr>
            <a:r>
              <a:rPr lang="zh-CN" altLang="en-US"/>
              <a:t>                                          根据新华网资料，作者整理而成</a:t>
            </a:r>
          </a:p>
        </p:txBody>
      </p:sp>
    </p:spTree>
    <p:extLst>
      <p:ext uri="{BB962C8B-B14F-4D97-AF65-F5344CB8AC3E}">
        <p14:creationId xmlns:p14="http://schemas.microsoft.com/office/powerpoint/2010/main" val="218932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1.4.2 P2P</a:t>
            </a:r>
            <a:r>
              <a:rPr lang="zh-CN" altLang="en-US" b="1" dirty="0">
                <a:solidFill>
                  <a:srgbClr val="6A5015"/>
                </a:solidFill>
                <a:latin typeface="黑体" panose="02010609060101010101" pitchFamily="49" charset="-122"/>
                <a:ea typeface="黑体" panose="02010609060101010101" pitchFamily="49" charset="-122"/>
              </a:rPr>
              <a:t>网</a:t>
            </a:r>
            <a:r>
              <a:rPr lang="zh-CN" altLang="en-US" b="1" dirty="0" smtClean="0">
                <a:solidFill>
                  <a:srgbClr val="6A5015"/>
                </a:solidFill>
                <a:latin typeface="黑体" panose="02010609060101010101" pitchFamily="49" charset="-122"/>
                <a:ea typeface="黑体" panose="02010609060101010101" pitchFamily="49" charset="-122"/>
              </a:rPr>
              <a:t>贷</a:t>
            </a:r>
            <a:endParaRPr lang="en-US" altLang="zh-CN" b="1" dirty="0" smtClean="0">
              <a:solidFill>
                <a:srgbClr val="6A5015"/>
              </a:solidFill>
              <a:latin typeface="黑体" panose="02010609060101010101" pitchFamily="49" charset="-122"/>
              <a:ea typeface="黑体" panose="02010609060101010101" pitchFamily="49" charset="-122"/>
            </a:endParaRPr>
          </a:p>
          <a:p>
            <a:r>
              <a:rPr lang="en-US" altLang="zh-CN" dirty="0"/>
              <a:t>P2P </a:t>
            </a:r>
            <a:r>
              <a:rPr lang="zh-CN" altLang="en-US" dirty="0"/>
              <a:t>网贷，即英文</a:t>
            </a:r>
            <a:r>
              <a:rPr lang="en-US" altLang="zh-CN" dirty="0"/>
              <a:t>Peer to Peer Lending</a:t>
            </a:r>
            <a:r>
              <a:rPr lang="zh-CN" altLang="en-US" dirty="0"/>
              <a:t>，意即点对点信贷，国内又称网络信贷或</a:t>
            </a:r>
            <a:r>
              <a:rPr lang="zh-CN" altLang="en-US" dirty="0" smtClean="0"/>
              <a:t>“人人贷”</a:t>
            </a:r>
            <a:r>
              <a:rPr lang="zh-CN" altLang="en-US" dirty="0"/>
              <a:t>。网络信贷起源于英国，随后发展到美国、德国和其他国家，其典型的模式为：</a:t>
            </a:r>
            <a:r>
              <a:rPr lang="zh-CN" altLang="en-US" dirty="0" smtClean="0"/>
              <a:t>网络</a:t>
            </a:r>
            <a:r>
              <a:rPr lang="zh-CN" altLang="en-US" dirty="0"/>
              <a:t>信贷公司提供平台，由借贷双方自由竞价，撮合成交。</a:t>
            </a:r>
            <a:endParaRPr lang="en-US" altLang="zh-CN" dirty="0" smtClean="0"/>
          </a:p>
          <a:p>
            <a:r>
              <a:rPr lang="en-US" altLang="zh-CN" dirty="0"/>
              <a:t>P2P </a:t>
            </a:r>
            <a:r>
              <a:rPr lang="zh-CN" altLang="en-US" dirty="0"/>
              <a:t>网贷最大的</a:t>
            </a:r>
            <a:r>
              <a:rPr lang="zh-CN" altLang="en-US" dirty="0" smtClean="0"/>
              <a:t>优                                                                  越</a:t>
            </a:r>
            <a:r>
              <a:rPr lang="zh-CN" altLang="en-US" dirty="0"/>
              <a:t>性，是使传统</a:t>
            </a:r>
            <a:r>
              <a:rPr lang="zh-CN" altLang="en-US" dirty="0" smtClean="0"/>
              <a:t>银                                                                 行</a:t>
            </a:r>
            <a:r>
              <a:rPr lang="zh-CN" altLang="en-US" dirty="0"/>
              <a:t>难以覆盖的</a:t>
            </a:r>
            <a:r>
              <a:rPr lang="zh-CN" altLang="en-US" dirty="0" smtClean="0"/>
              <a:t>借款                                                                人</a:t>
            </a:r>
            <a:r>
              <a:rPr lang="zh-CN" altLang="en-US" dirty="0"/>
              <a:t>在虚拟世界里</a:t>
            </a:r>
            <a:r>
              <a:rPr lang="zh-CN" altLang="en-US" dirty="0" smtClean="0"/>
              <a:t>能                                                                  充分享受贷款</a:t>
            </a:r>
            <a:r>
              <a:rPr lang="zh-CN" altLang="en-US" dirty="0"/>
              <a:t>的</a:t>
            </a:r>
            <a:r>
              <a:rPr lang="zh-CN" altLang="en-US" dirty="0" smtClean="0"/>
              <a:t>高                                                            效</a:t>
            </a:r>
            <a:r>
              <a:rPr lang="zh-CN" altLang="en-US" dirty="0"/>
              <a:t>与便捷。</a:t>
            </a:r>
            <a:endParaRPr lang="en-US" altLang="zh-CN" dirty="0" smtClean="0"/>
          </a:p>
        </p:txBody>
      </p:sp>
      <p:sp>
        <p:nvSpPr>
          <p:cNvPr id="6" name="文本框 5"/>
          <p:cNvSpPr txBox="1"/>
          <p:nvPr/>
        </p:nvSpPr>
        <p:spPr>
          <a:xfrm>
            <a:off x="3689301" y="6048573"/>
            <a:ext cx="403244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 2011—2015 </a:t>
            </a:r>
            <a:r>
              <a:rPr lang="zh-CN" altLang="en-US" sz="1400" b="1" dirty="0">
                <a:latin typeface="仿宋" panose="02010609060101010101" pitchFamily="49" charset="-122"/>
                <a:ea typeface="仿宋" panose="02010609060101010101" pitchFamily="49" charset="-122"/>
              </a:rPr>
              <a:t>中国网贷平台数量及成交量</a:t>
            </a:r>
            <a:endParaRPr lang="zh-CN" altLang="en-US" sz="1400" dirty="0"/>
          </a:p>
        </p:txBody>
      </p:sp>
      <p:pic>
        <p:nvPicPr>
          <p:cNvPr id="7" name="图片 6"/>
          <p:cNvPicPr>
            <a:picLocks noChangeAspect="1"/>
          </p:cNvPicPr>
          <p:nvPr/>
        </p:nvPicPr>
        <p:blipFill>
          <a:blip r:embed="rId2"/>
          <a:stretch>
            <a:fillRect/>
          </a:stretch>
        </p:blipFill>
        <p:spPr>
          <a:xfrm>
            <a:off x="2843808" y="3169611"/>
            <a:ext cx="5723434" cy="2776902"/>
          </a:xfrm>
          <a:prstGeom prst="rect">
            <a:avLst/>
          </a:prstGeom>
        </p:spPr>
      </p:pic>
    </p:spTree>
    <p:extLst>
      <p:ext uri="{BB962C8B-B14F-4D97-AF65-F5344CB8AC3E}">
        <p14:creationId xmlns:p14="http://schemas.microsoft.com/office/powerpoint/2010/main" val="4636650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79120"/>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286000"/>
          </a:xfrm>
          <a:prstGeom prst="rect">
            <a:avLst/>
          </a:prstGeom>
          <a:noFill/>
        </p:spPr>
        <p:txBody>
          <a:bodyPr wrap="square" rtlCol="0">
            <a:spAutoFit/>
          </a:bodyPr>
          <a:lstStyle/>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6.1 互联网货币</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6.2 互联网货币对货币供需体系的影响分析</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6.3 互联网货币的代表——比特币</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6.4 区块链技术</a:t>
            </a:r>
          </a:p>
        </p:txBody>
      </p:sp>
    </p:spTree>
    <p:extLst>
      <p:ext uri="{BB962C8B-B14F-4D97-AF65-F5344CB8AC3E}">
        <p14:creationId xmlns:p14="http://schemas.microsoft.com/office/powerpoint/2010/main" val="26570571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37360"/>
          </a:xfrm>
          <a:prstGeom prst="rect">
            <a:avLst/>
          </a:prstGeom>
        </p:spPr>
        <p:txBody>
          <a:bodyPr wrap="square">
            <a:spAutoFit/>
          </a:bodyPr>
          <a:lstStyle/>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1、掌握互联网货币概念和分类；</a:t>
            </a:r>
          </a:p>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2、了解互联网货币对经济的各种影响；</a:t>
            </a:r>
          </a:p>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3、了解互联网货币的代表</a:t>
            </a:r>
            <a:r>
              <a:rPr lang="en-US" dirty="0">
                <a:latin typeface="仿宋" panose="02010609060101010101" pitchFamily="49" charset="-122"/>
                <a:ea typeface="仿宋" panose="02010609060101010101" pitchFamily="49" charset="-122"/>
              </a:rPr>
              <a:t>——</a:t>
            </a:r>
            <a:r>
              <a:rPr dirty="0">
                <a:latin typeface="仿宋" panose="02010609060101010101" pitchFamily="49" charset="-122"/>
                <a:ea typeface="仿宋" panose="02010609060101010101" pitchFamily="49" charset="-122"/>
              </a:rPr>
              <a:t>比特币的发展情况和风险。</a:t>
            </a:r>
          </a:p>
        </p:txBody>
      </p:sp>
    </p:spTree>
    <p:extLst>
      <p:ext uri="{BB962C8B-B14F-4D97-AF65-F5344CB8AC3E}">
        <p14:creationId xmlns:p14="http://schemas.microsoft.com/office/powerpoint/2010/main" val="30904494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6.1 </a:t>
            </a:r>
            <a:r>
              <a:rPr lang="zh-CN" altLang="en-US" dirty="0"/>
              <a:t>互联网货币</a:t>
            </a:r>
            <a:endParaRPr lang="zh-CN" altLang="en-US" dirty="0">
              <a:solidFill>
                <a:srgbClr val="FF0000"/>
              </a:solidFill>
            </a:endParaRPr>
          </a:p>
        </p:txBody>
      </p:sp>
      <p:sp>
        <p:nvSpPr>
          <p:cNvPr id="3" name="内容占位符 2"/>
          <p:cNvSpPr>
            <a:spLocks noGrp="1"/>
          </p:cNvSpPr>
          <p:nvPr>
            <p:ph idx="1"/>
          </p:nvPr>
        </p:nvSpPr>
        <p:spPr>
          <a:xfrm>
            <a:off x="457200" y="3199130"/>
            <a:ext cx="8229600" cy="3085465"/>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6.1.1 互联网货币的萌芽阶段</a:t>
            </a:r>
          </a:p>
          <a:p>
            <a:r>
              <a:rPr dirty="0"/>
              <a:t>1915年，随着商品经济的发展和科学技术的进步，产生</a:t>
            </a:r>
            <a:r>
              <a:rPr lang="zh-CN" dirty="0"/>
              <a:t>了</a:t>
            </a:r>
            <a:r>
              <a:rPr dirty="0"/>
              <a:t>一种现代支付工具信用卡，它是起源于美国的一些百货商店、饮食业。随后，美国的一些石油公司发行了跟信用卡作用很像的“优待券”，顾客可以到所属的加油站使用，然后定期结帐。</a:t>
            </a:r>
          </a:p>
          <a:p>
            <a:r>
              <a:rPr dirty="0"/>
              <a:t>1946年，美国狄纳斯俱乐部以及美国运通公司等机构发行了用于旅游、娱乐的信用卡。</a:t>
            </a:r>
            <a:r>
              <a:rPr lang="zh-CN" altLang="en-US">
                <a:sym typeface="+mn-ea"/>
              </a:rPr>
              <a:t>1950年，狄纳斯俱乐部发行的信用卡可以在全国组织联营的各旅店、餐馆通用，随后的结算款项通过银行办理，这就是早期商业信用比较好的信用卡。</a:t>
            </a:r>
          </a:p>
        </p:txBody>
      </p:sp>
      <p:sp>
        <p:nvSpPr>
          <p:cNvPr id="5" name="TextBox 4"/>
          <p:cNvSpPr txBox="1"/>
          <p:nvPr/>
        </p:nvSpPr>
        <p:spPr>
          <a:xfrm>
            <a:off x="539552" y="1414517"/>
            <a:ext cx="8136904" cy="1737360"/>
          </a:xfrm>
          <a:prstGeom prst="rect">
            <a:avLst/>
          </a:prstGeom>
          <a:noFill/>
        </p:spPr>
        <p:txBody>
          <a:bodyPr wrap="square" rtlCol="0">
            <a:spAutoFit/>
          </a:bodyPr>
          <a:lstStyle/>
          <a:p>
            <a:r>
              <a:rPr dirty="0">
                <a:solidFill>
                  <a:srgbClr val="835015"/>
                </a:solidFill>
                <a:latin typeface="仿宋" panose="02010609060101010101" pitchFamily="49" charset="-122"/>
                <a:ea typeface="仿宋" panose="02010609060101010101" pitchFamily="49" charset="-122"/>
              </a:rPr>
              <a:t>互联网货币目前的普遍定义是以公用信息网(Internet)为基础，以计算机技术和通信技术为手段，以电子数据(二进制数据)形式存储在计算机系统中，并通过网络系统以电子信息传送形式实现流通和支付功能的货币。更具体</a:t>
            </a:r>
            <a:r>
              <a:rPr lang="zh-CN" dirty="0">
                <a:solidFill>
                  <a:srgbClr val="835015"/>
                </a:solidFill>
                <a:latin typeface="仿宋" panose="02010609060101010101" pitchFamily="49" charset="-122"/>
                <a:ea typeface="仿宋" panose="02010609060101010101" pitchFamily="49" charset="-122"/>
              </a:rPr>
              <a:t>地</a:t>
            </a:r>
            <a:r>
              <a:rPr dirty="0">
                <a:solidFill>
                  <a:srgbClr val="835015"/>
                </a:solidFill>
                <a:latin typeface="仿宋" panose="02010609060101010101" pitchFamily="49" charset="-122"/>
                <a:ea typeface="仿宋" panose="02010609060101010101" pitchFamily="49" charset="-122"/>
              </a:rPr>
              <a:t>说，互联网货币就是通过一系列经过加密的数字，使其可以在全球网络上传输的，同时可以脱离银行实体而进行的数字化交易媒介物。现今主要形式为电子钱包、数字钱包、智能卡、在线货币、电子支票、电子信用卡、数字货币等。</a:t>
            </a:r>
          </a:p>
        </p:txBody>
      </p:sp>
    </p:spTree>
    <p:extLst>
      <p:ext uri="{BB962C8B-B14F-4D97-AF65-F5344CB8AC3E}">
        <p14:creationId xmlns:p14="http://schemas.microsoft.com/office/powerpoint/2010/main" val="368981078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43830"/>
          </a:xfrm>
        </p:spPr>
        <p:txBody>
          <a:bodyPr/>
          <a:lstStyle/>
          <a:p>
            <a:r>
              <a:rPr lang="zh-CN" altLang="en-US"/>
              <a:t>1952年，美国加州富兰克林国民银行进入发行信用卡领域，成为首家作为金融机构发行信用卡的机构，随后又有多家银行相继发行信用卡，1959年底，美国大概有60家银行发行信用卡。</a:t>
            </a:r>
          </a:p>
          <a:p>
            <a:r>
              <a:rPr lang="zh-CN" altLang="en-US"/>
              <a:t>银行是买卖双方以外的第三者发行的信用卡，信用卡从过去仅限于买卖双方使用的信用工具发展成为了一种银行信用形式，从此信用卡的使用范围、使用地域迅速的扩大，信用实力也迸一步的加强。从60年代以后，信用卡快速地受到了社会各界的欢迎，在美国、英国、日本、加拿大和西欧各国都盛行起来，从购物消费到公用电话再到公共汽车，都普遍使用信用卡支付。到了80年代以后，亚太地区的信用卡业务也得到了快速发展，信用卡在很多国家和地区都得到了普及，其取代现金成为了交易中介。随着现代科技的快速发展和信用卡的普及，信用卡成为了电子货币时代的重要标志和主要表现形式。</a:t>
            </a:r>
          </a:p>
          <a:p>
            <a:r>
              <a:rPr lang="zh-CN" altLang="en-US"/>
              <a:t>这种通过互联网进行连接的电子货币是现在互联网货币的雏形。电子货币是通过电脑或储值卡进行金融交易、支付活动，如信用卡、储值卡等。到目前为止，发达国家采用的电子钱包是由金融机构发行的金融卡，它既可以在自动取款机（ATM）上提取现金，也能从银行账户的存款金额中拨出一部分资金转入到随身携带的卡片中储存。</a:t>
            </a:r>
          </a:p>
        </p:txBody>
      </p:sp>
    </p:spTree>
    <p:extLst>
      <p:ext uri="{BB962C8B-B14F-4D97-AF65-F5344CB8AC3E}">
        <p14:creationId xmlns:p14="http://schemas.microsoft.com/office/powerpoint/2010/main" val="39453167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6.1.2 互联网货币的发展阶段</a:t>
            </a:r>
          </a:p>
          <a:p>
            <a:pPr marL="0" indent="0">
              <a:buNone/>
            </a:pPr>
            <a:r>
              <a:rPr lang="zh-CN" altLang="en-US"/>
              <a:t>随着电子货币的发展，互联网货币的种类丰富起来，广义的互联网货币是只要基于互联网，与互联网相关的货币即为互联网货币，狭义的互联网货币目前大致可以分为三类：</a:t>
            </a:r>
          </a:p>
          <a:p>
            <a:r>
              <a:rPr lang="zh-CN" altLang="en-US" sz="1600"/>
              <a:t>第一类是游戏币。通常单机游戏时代，游戏币只能在自己的游戏机里使用。从互联网建立起门户和社区以及实现游戏联网以来，互联网货币就开始有了类似的“金融市场”，游戏玩家之间可以随意交易游戏币。</a:t>
            </a:r>
          </a:p>
          <a:p>
            <a:r>
              <a:rPr lang="zh-CN" altLang="en-US" sz="1600"/>
              <a:t>第二类互联网货币是指门户网站或即时通讯工具服务商发行的专用货币，这些货币用于购买本网站内的服务。当前使用最广泛的是腾讯公司的Q 币，可以用来购买会员资格、QQ秀等增值服务。</a:t>
            </a:r>
          </a:p>
          <a:p>
            <a:r>
              <a:rPr lang="zh-CN" altLang="en-US" sz="1600"/>
              <a:t>第三类互联网货币是近些年发展比较火热的，如比特币（BTC）、莱特货币（LTC）等，比特币是一种由开源的P2P软体产生的电子货币，也有人将比特币意译为“比特金”。主要用于互联网金融的投资，同时也可以作为新式货币直接在生活中使用。表5-1是当今全球主要活跃的数字货币的一些概况。</a:t>
            </a:r>
          </a:p>
        </p:txBody>
      </p:sp>
    </p:spTree>
    <p:extLst>
      <p:ext uri="{BB962C8B-B14F-4D97-AF65-F5344CB8AC3E}">
        <p14:creationId xmlns:p14="http://schemas.microsoft.com/office/powerpoint/2010/main" val="9290008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00355" y="2154555"/>
            <a:ext cx="11181715" cy="3057525"/>
          </a:xfrm>
          <a:prstGeom prst="rect">
            <a:avLst/>
          </a:prstGeom>
        </p:spPr>
      </p:pic>
      <p:sp>
        <p:nvSpPr>
          <p:cNvPr id="100" name="文本框 99"/>
          <p:cNvSpPr txBox="1"/>
          <p:nvPr/>
        </p:nvSpPr>
        <p:spPr>
          <a:xfrm>
            <a:off x="2749550" y="5100955"/>
            <a:ext cx="5080000" cy="335280"/>
          </a:xfrm>
          <a:prstGeom prst="rect">
            <a:avLst/>
          </a:prstGeom>
          <a:noFill/>
          <a:ln w="9525">
            <a:noFill/>
          </a:ln>
        </p:spPr>
        <p:txBody>
          <a:bodyPr>
            <a:spAutoFit/>
          </a:bodyPr>
          <a:lstStyle/>
          <a:p>
            <a:pPr marL="0" indent="0" algn="r"/>
            <a:r>
              <a:rPr lang="zh-CN" altLang="en-US" sz="1600" b="0" u="none">
                <a:solidFill>
                  <a:srgbClr val="000000"/>
                </a:solidFill>
                <a:latin typeface="仿宋" panose="02010609060101010101" pitchFamily="49" charset="-122"/>
                <a:ea typeface="仿宋" panose="02010609060101010101" pitchFamily="49" charset="-122"/>
                <a:cs typeface="宋体" panose="02010600030101010101" pitchFamily="2" charset="-122"/>
              </a:rPr>
              <a:t>数据来源：华尔街见闻网</a:t>
            </a:r>
            <a:endParaRPr lang="zh-CN" altLang="en-US" sz="1600">
              <a:latin typeface="仿宋" panose="02010609060101010101" pitchFamily="49" charset="-122"/>
              <a:ea typeface="仿宋" panose="02010609060101010101" pitchFamily="49" charset="-122"/>
            </a:endParaRPr>
          </a:p>
        </p:txBody>
      </p:sp>
      <p:sp>
        <p:nvSpPr>
          <p:cNvPr id="6" name="文本框 5"/>
          <p:cNvSpPr txBox="1"/>
          <p:nvPr/>
        </p:nvSpPr>
        <p:spPr>
          <a:xfrm>
            <a:off x="3198495" y="1490345"/>
            <a:ext cx="5080000" cy="464820"/>
          </a:xfrm>
          <a:prstGeom prst="rect">
            <a:avLst/>
          </a:prstGeom>
          <a:noFill/>
          <a:ln w="9525">
            <a:noFill/>
          </a:ln>
        </p:spPr>
        <p:txBody>
          <a:bodyPr>
            <a:spAutoFit/>
          </a:bodyPr>
          <a:lstStyle/>
          <a:p>
            <a:pPr marL="0" indent="0" algn="l"/>
            <a:r>
              <a:rPr lang="en-US" altLang="zh-CN" sz="105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400" b="1" u="none">
                <a:solidFill>
                  <a:srgbClr val="000000"/>
                </a:solidFill>
                <a:latin typeface="仿宋" panose="02010609060101010101" pitchFamily="49" charset="-122"/>
                <a:ea typeface="仿宋" panose="02010609060101010101" pitchFamily="49" charset="-122"/>
                <a:cs typeface="宋体" panose="02010600030101010101" pitchFamily="2" charset="-122"/>
              </a:rPr>
              <a:t>表</a:t>
            </a:r>
            <a:r>
              <a:rPr lang="en-US" altLang="zh-CN" sz="1400" b="1" u="none">
                <a:solidFill>
                  <a:srgbClr val="000000"/>
                </a:solidFill>
                <a:latin typeface="仿宋" panose="02010609060101010101" pitchFamily="49" charset="-122"/>
                <a:ea typeface="仿宋" panose="02010609060101010101" pitchFamily="49" charset="-122"/>
                <a:cs typeface="Times New Roman" panose="02020603050405020304" pitchFamily="18" charset="0"/>
              </a:rPr>
              <a:t>6-1 </a:t>
            </a:r>
            <a:r>
              <a:rPr lang="zh-CN" altLang="en-US" sz="1400" b="1" u="none">
                <a:solidFill>
                  <a:srgbClr val="000000"/>
                </a:solidFill>
                <a:latin typeface="仿宋" panose="02010609060101010101" pitchFamily="49" charset="-122"/>
                <a:ea typeface="仿宋" panose="02010609060101010101" pitchFamily="49" charset="-122"/>
                <a:cs typeface="宋体" panose="02010600030101010101" pitchFamily="2" charset="-122"/>
              </a:rPr>
              <a:t>全球主要活跃数字货币</a:t>
            </a:r>
            <a:endParaRPr lang="zh-CN" altLang="en-US" sz="1400" b="1">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0976417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5137785"/>
          </a:xfrm>
        </p:spPr>
        <p:txBody>
          <a:bodyPr/>
          <a:lstStyle/>
          <a:p>
            <a:pPr marL="0" indent="0">
              <a:buNone/>
            </a:pPr>
            <a:r>
              <a:rPr lang="zh-CN" altLang="en-US"/>
              <a:t>互联网货币发展到今，与传统货币还是存在很大不同，主要表现在以下方面：</a:t>
            </a:r>
          </a:p>
          <a:p>
            <a:r>
              <a:rPr lang="zh-CN" altLang="en-US" sz="1600"/>
              <a:t>第一，发行机构的多元化。一个国家的货币是由央行或者特定机构垄断发行的，央行对发行的成本与收益负责。但是互联网货币的发行机制和它不同，发行机构不仅包括中央银行，也包含一般的金融机构和非金融机构，而且以非金融机构居多。</a:t>
            </a:r>
          </a:p>
          <a:p>
            <a:r>
              <a:rPr lang="zh-CN" altLang="en-US" sz="1600"/>
              <a:t>第二，风险比传统货币大。传统货币是以央行和本国信誉作为担保的法币，然而互联网货币则是不同机构自行开发设计的，其担保是依赖于各个发行者其自身的信誉和资产。</a:t>
            </a:r>
          </a:p>
          <a:p>
            <a:r>
              <a:rPr lang="zh-CN" altLang="en-US" sz="1600"/>
              <a:t>第三，都具有存款特性。由于互联网货币是按照客户指令在不同账户上转账划拨的，互联网货币能随时成为各种存款的产生利息的资产，这与纸币是无法比拟的。</a:t>
            </a:r>
          </a:p>
          <a:p>
            <a:r>
              <a:rPr lang="zh-CN" altLang="en-US" sz="1600"/>
              <a:t>第四，打破了传统地域的限制。通常来说互联网货币只要双方之间认同，可以用来多国货币交易，不过传统货币一般都只能在一定地域内流通。</a:t>
            </a:r>
          </a:p>
          <a:p>
            <a:r>
              <a:rPr lang="zh-CN" altLang="en-US" sz="1600">
                <a:sym typeface="+mn-ea"/>
              </a:rPr>
              <a:t>第五，互联网货币节省了本国和央行的造币成本以及发行费用。</a:t>
            </a:r>
            <a:endParaRPr lang="zh-CN" altLang="en-US" sz="1600"/>
          </a:p>
          <a:p>
            <a:r>
              <a:rPr lang="zh-CN" altLang="en-US" sz="1600">
                <a:sym typeface="+mn-ea"/>
              </a:rPr>
              <a:t>第六，用户使用互联网货币进行交易结算的成本，也远远比使用纸币的交易结算费用要低。</a:t>
            </a:r>
            <a:endParaRPr lang="zh-CN" altLang="en-US" sz="1600"/>
          </a:p>
        </p:txBody>
      </p:sp>
    </p:spTree>
    <p:extLst>
      <p:ext uri="{BB962C8B-B14F-4D97-AF65-F5344CB8AC3E}">
        <p14:creationId xmlns:p14="http://schemas.microsoft.com/office/powerpoint/2010/main" val="21938375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5258435"/>
          </a:xfrm>
        </p:spPr>
        <p:txBody>
          <a:bodyPr/>
          <a:lstStyle/>
          <a:p>
            <a:r>
              <a:rPr lang="zh-CN" altLang="en-US">
                <a:sym typeface="+mn-ea"/>
              </a:rPr>
              <a:t>随着互联网货币的发展，互联网在二十几年后可能会代替纸币在市场上流通，但就现阶段而言，线下支付难以对日常经济活动实现全方位覆盖，且不能实现个人之间的支付结算。</a:t>
            </a:r>
            <a:endParaRPr lang="zh-CN" altLang="en-US"/>
          </a:p>
          <a:p>
            <a:r>
              <a:rPr lang="zh-CN" altLang="en-US">
                <a:sym typeface="+mn-ea"/>
              </a:rPr>
              <a:t>无法满足通货的全部条件，也是最本质的问题。互联网货币不具备作为通货的纸币所具有的价值尺度、流通手段、贮藏手段。现阶段互联网货币只是完全基于现有纸币真实价值的另一种支付形式。 </a:t>
            </a:r>
            <a:r>
              <a:rPr lang="zh-CN" altLang="en-US"/>
              <a:t>2013年大热的比特币，基本具备了货币的价值尺度、流通手段、贮藏手段、支付手段的职能，但存在相当大的法律风险，尚不能实行广泛的商业运用，所以另当别论。</a:t>
            </a:r>
          </a:p>
          <a:p>
            <a:r>
              <a:rPr lang="zh-CN" altLang="en-US"/>
              <a:t>电子货币将使得央行货币政策失效的风险加大。电子货币广泛使用将使基础货币和货币供应量的可测性下降，其次盯住基础货币制定的货币政策效力下降；最后使得央行对利率进行控制的难度加大。</a:t>
            </a:r>
          </a:p>
          <a:p>
            <a:r>
              <a:rPr lang="zh-CN" altLang="en-US"/>
              <a:t>互联网货币使得利率、货币供应量、超额准备金、基础货币这些指标的不稳定性增加，增大了央行货币政策实施的难度和失效性的风险。基于以上三个原因，电子货币在短时间内难以取代纸币成为唯一通货，但随着科技的发展、</a:t>
            </a:r>
            <a:r>
              <a:rPr lang="zh-CN" altLang="en-US">
                <a:sym typeface="+mn-ea"/>
              </a:rPr>
              <a:t>相关法律和央行相关政策的制定、关于互联网货币的经济学理论逐渐成熟，互联网货币将会替代纸币。</a:t>
            </a:r>
            <a:endParaRPr lang="zh-CN" altLang="en-US"/>
          </a:p>
          <a:p>
            <a:endParaRPr lang="zh-CN" altLang="en-US"/>
          </a:p>
        </p:txBody>
      </p:sp>
    </p:spTree>
    <p:extLst>
      <p:ext uri="{BB962C8B-B14F-4D97-AF65-F5344CB8AC3E}">
        <p14:creationId xmlns:p14="http://schemas.microsoft.com/office/powerpoint/2010/main" val="29245171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5288280"/>
          </a:xfrm>
        </p:spPr>
        <p:txBody>
          <a:bodyPr/>
          <a:lstStyle/>
          <a:p>
            <a:r>
              <a:rPr b="1" dirty="0" smtClean="0">
                <a:solidFill>
                  <a:srgbClr val="6A5015"/>
                </a:solidFill>
                <a:latin typeface="黑体" panose="02010609060101010101" pitchFamily="49" charset="-122"/>
                <a:ea typeface="黑体" panose="02010609060101010101" pitchFamily="49" charset="-122"/>
                <a:sym typeface="+mn-ea"/>
              </a:rPr>
              <a:t>6.1.3 人民币国际化与数字货币</a:t>
            </a:r>
          </a:p>
          <a:p>
            <a:r>
              <a:rPr lang="zh-CN" altLang="en-US"/>
              <a:t>2008年金融危机后，美元开始贬值，使得中国持有的巨额美元资产的实际价值不断缩水，巨大的外汇风险倒逼国内各界对加快人民币国际化步伐进行思考。与此同时，中国经济仍在高速发展，但是货币地位和贸易地位的极度不匹配削弱了人民币对国际大宗商品的定价权和结算权，影响了贸易的进一步发展。近两年，全球经济低迷，美元进入加息倒计时，资金又开始回流至美国，美元国际货币地位再度被加强，这对中国而言，无疑是雪上加霜。因此，在新的背景下，人民币国际化显得尤为迫切。</a:t>
            </a:r>
          </a:p>
          <a:p>
            <a:r>
              <a:rPr lang="zh-CN" altLang="en-US"/>
              <a:t>人民币国际化的含义包括三个方面：第一，是人民币现金在境外享有一定的流通度；第二，也是最重要的，是以人民币计价的金融产品成为国际各主要金融机构包括中央银行的投资工具，为此，以人民币计价的金融市场规模不断扩大；第三，是国际贸易中以人民币结算的交易要达到一定的比重。这是衡量货币包括人民币国际化的通用标准，其中最主要的是后两点。当前国家间经济竞争的最高表现形式就是货币竞争。如果人民币对其他货币的替代性增强，不仅将现实地改变储备货币的分配格局及其相关的铸币税利益，而且也会对西方国家的地缘政治格局产生深远的影响。</a:t>
            </a:r>
          </a:p>
        </p:txBody>
      </p:sp>
    </p:spTree>
    <p:extLst>
      <p:ext uri="{BB962C8B-B14F-4D97-AF65-F5344CB8AC3E}">
        <p14:creationId xmlns:p14="http://schemas.microsoft.com/office/powerpoint/2010/main" val="15926984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4928235"/>
          </a:xfrm>
        </p:spPr>
        <p:txBody>
          <a:bodyPr/>
          <a:lstStyle/>
          <a:p>
            <a:r>
              <a:rPr lang="zh-CN" altLang="en-US"/>
              <a:t>美国欧盟等限制人民币国际化，但是在电子领域它们无法限制，中国要推行数字货币。从2014年起中国人民银行就成立了专门的研究团队，对数字货币发行和业务运行框架、数字货币的关键技术、发行流通环境、面临的法律问题等进行了深入研究，已取得阶段性成果。中国人民银行还表示，发行数字货币可以降低传统纸币发行、流通的高昂成本，提升经济交易活动的便利性和透明度，减少洗钱、逃漏税等违法犯罪行为，提升中国人民银行对货币供给和货币流通的控制力。</a:t>
            </a:r>
          </a:p>
        </p:txBody>
      </p:sp>
    </p:spTree>
    <p:extLst>
      <p:ext uri="{BB962C8B-B14F-4D97-AF65-F5344CB8AC3E}">
        <p14:creationId xmlns:p14="http://schemas.microsoft.com/office/powerpoint/2010/main" val="315061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1.4.3 </a:t>
            </a:r>
            <a:r>
              <a:rPr lang="zh-CN" altLang="en-US" b="1" dirty="0" smtClean="0">
                <a:solidFill>
                  <a:srgbClr val="6A5015"/>
                </a:solidFill>
                <a:latin typeface="黑体" panose="02010609060101010101" pitchFamily="49" charset="-122"/>
                <a:ea typeface="黑体" panose="02010609060101010101" pitchFamily="49" charset="-122"/>
              </a:rPr>
              <a:t>第三</a:t>
            </a:r>
            <a:r>
              <a:rPr lang="zh-CN" altLang="en-US" b="1" dirty="0">
                <a:solidFill>
                  <a:srgbClr val="6A5015"/>
                </a:solidFill>
                <a:latin typeface="黑体" panose="02010609060101010101" pitchFamily="49" charset="-122"/>
                <a:ea typeface="黑体" panose="02010609060101010101" pitchFamily="49" charset="-122"/>
              </a:rPr>
              <a:t>方</a:t>
            </a:r>
            <a:r>
              <a:rPr lang="zh-CN" altLang="en-US" b="1" dirty="0" smtClean="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第三方支付狭义上是指具备一定实力和信誉保障的非银行机构，借助通信、计算机</a:t>
            </a:r>
            <a:r>
              <a:rPr lang="zh-CN" altLang="en-US" dirty="0" smtClean="0"/>
              <a:t>和信息</a:t>
            </a:r>
            <a:r>
              <a:rPr lang="zh-CN" altLang="en-US" dirty="0"/>
              <a:t>安全技术，采用和各大银行签约的方式，在用户和银行支付结算系统间建立连接的</a:t>
            </a:r>
            <a:r>
              <a:rPr lang="zh-CN" altLang="en-US" dirty="0" smtClean="0"/>
              <a:t>电子</a:t>
            </a:r>
            <a:r>
              <a:rPr lang="zh-CN" altLang="en-US" dirty="0"/>
              <a:t>支付方式</a:t>
            </a:r>
            <a:r>
              <a:rPr lang="zh-CN" altLang="en-US" dirty="0" smtClean="0"/>
              <a:t>。</a:t>
            </a:r>
            <a:endParaRPr lang="en-US" altLang="zh-CN" dirty="0" smtClean="0"/>
          </a:p>
          <a:p>
            <a:r>
              <a:rPr lang="zh-CN" altLang="en-US" dirty="0"/>
              <a:t>第三方支付具有的显著特点如下</a:t>
            </a:r>
            <a:r>
              <a:rPr lang="zh-CN" altLang="en-US" dirty="0" smtClean="0"/>
              <a:t>：</a:t>
            </a:r>
            <a:endParaRPr lang="en-US" altLang="zh-CN" dirty="0" smtClean="0"/>
          </a:p>
          <a:p>
            <a:pPr lvl="1"/>
            <a:r>
              <a:rPr lang="zh-CN" altLang="en-US" dirty="0"/>
              <a:t>第一，第三方支付平台提供一系列的应用接口程序，将多种银行卡支付方式整合到</a:t>
            </a:r>
            <a:r>
              <a:rPr lang="zh-CN" altLang="en-US" dirty="0" smtClean="0"/>
              <a:t>一个</a:t>
            </a:r>
            <a:r>
              <a:rPr lang="zh-CN" altLang="en-US" dirty="0"/>
              <a:t>界面上，负责交易结算中与银行的对接，使网上购物更加快捷、便利</a:t>
            </a:r>
            <a:r>
              <a:rPr lang="zh-CN" altLang="en-US" dirty="0" smtClean="0"/>
              <a:t>。</a:t>
            </a:r>
            <a:endParaRPr lang="en-US" altLang="zh-CN" dirty="0" smtClean="0"/>
          </a:p>
          <a:p>
            <a:pPr lvl="1"/>
            <a:r>
              <a:rPr lang="zh-CN" altLang="en-US" dirty="0" smtClean="0"/>
              <a:t>第二</a:t>
            </a:r>
            <a:r>
              <a:rPr lang="zh-CN" altLang="en-US" dirty="0"/>
              <a:t>，较之</a:t>
            </a:r>
            <a:r>
              <a:rPr lang="en-US" altLang="zh-CN" dirty="0"/>
              <a:t>SSL</a:t>
            </a:r>
            <a:r>
              <a:rPr lang="zh-CN" altLang="en-US" dirty="0"/>
              <a:t>、</a:t>
            </a:r>
            <a:r>
              <a:rPr lang="en-US" altLang="zh-CN" dirty="0"/>
              <a:t>SET </a:t>
            </a:r>
            <a:r>
              <a:rPr lang="zh-CN" altLang="en-US" dirty="0"/>
              <a:t>等支付协议，利用第三方支付平台进行支付操作更加简单而</a:t>
            </a:r>
            <a:r>
              <a:rPr lang="zh-CN" altLang="en-US" dirty="0" smtClean="0"/>
              <a:t>易于</a:t>
            </a:r>
            <a:r>
              <a:rPr lang="zh-CN" altLang="en-US" dirty="0"/>
              <a:t>接受</a:t>
            </a:r>
            <a:r>
              <a:rPr lang="zh-CN" altLang="en-US" dirty="0" smtClean="0"/>
              <a:t>。</a:t>
            </a:r>
            <a:endParaRPr lang="en-US" altLang="zh-CN" dirty="0" smtClean="0"/>
          </a:p>
          <a:p>
            <a:pPr lvl="1"/>
            <a:r>
              <a:rPr lang="zh-CN" altLang="en-US" dirty="0" smtClean="0"/>
              <a:t>第三</a:t>
            </a:r>
            <a:r>
              <a:rPr lang="zh-CN" altLang="en-US" dirty="0"/>
              <a:t>，第三方支付平台本身依附于大型的门户网站，且以与其合作的银行的信用</a:t>
            </a:r>
            <a:r>
              <a:rPr lang="zh-CN" altLang="en-US" dirty="0" smtClean="0"/>
              <a:t>作为信用</a:t>
            </a:r>
            <a:r>
              <a:rPr lang="zh-CN" altLang="en-US" dirty="0"/>
              <a:t>依托，因此第三方支付平台能够较好地突破网上交易中的信用问题，有利于推动</a:t>
            </a:r>
            <a:r>
              <a:rPr lang="zh-CN" altLang="en-US" dirty="0" smtClean="0"/>
              <a:t>电子商务</a:t>
            </a:r>
            <a:r>
              <a:rPr lang="zh-CN" altLang="en-US" dirty="0"/>
              <a:t>的快速发展。</a:t>
            </a:r>
            <a:endParaRPr lang="en-US" altLang="zh-CN" dirty="0" smtClean="0"/>
          </a:p>
        </p:txBody>
      </p:sp>
    </p:spTree>
    <p:extLst>
      <p:ext uri="{BB962C8B-B14F-4D97-AF65-F5344CB8AC3E}">
        <p14:creationId xmlns:p14="http://schemas.microsoft.com/office/powerpoint/2010/main" val="6199595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6.2 </a:t>
            </a:r>
            <a:r>
              <a:rPr lang="zh-CN" altLang="en-US" dirty="0"/>
              <a:t>互联网货币对货币供需体系的影响分析</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6.2.1 互联网货币对需求体系的影响分析</a:t>
            </a:r>
          </a:p>
          <a:p>
            <a:pPr marL="0" indent="0">
              <a:buNone/>
            </a:pPr>
            <a:r>
              <a:rPr dirty="0"/>
              <a:t>对货币需求的分析在传统的货币需求理论中是从货币的不同用途来分析的，主要分析货币需求的影响因素。互联网货币对货币需求方面的主要影响表现在，互联网货币替代流通中的通货，加快了货币流通速度，因而影响到人们对货币需求减少。这部分主要从理论角度分析了互联网货币对货币需求方面的影响。</a:t>
            </a:r>
          </a:p>
          <a:p>
            <a:r>
              <a:rPr lang="en-US" b="1" dirty="0"/>
              <a:t>1</a:t>
            </a:r>
            <a:r>
              <a:rPr b="1" dirty="0"/>
              <a:t>、对货币需求函数的影响分析</a:t>
            </a:r>
          </a:p>
          <a:p>
            <a:r>
              <a:rPr dirty="0"/>
              <a:t>经济学家凯恩斯把货币需求分为了三个动机：交易性动机、预防性需求动机以及投机性需求动机。前两个动机统称为消费性货币需求，因此总的分为两类，分别为消费性货币需求和投机性货币需求。用需求函数形式表示为：</a:t>
            </a:r>
          </a:p>
          <a:p>
            <a:pPr>
              <a:buClrTx/>
              <a:buFont typeface="Arial" panose="020B0604020202020204" pitchFamily="34" charset="0"/>
              <a:buChar char=" "/>
            </a:pPr>
            <a:endParaRPr lang="zh-CN" altLang="en-US" dirty="0"/>
          </a:p>
          <a:p>
            <a:pPr>
              <a:buClrTx/>
              <a:buFont typeface="Arial" panose="020B0604020202020204" pitchFamily="34" charset="0"/>
              <a:buChar char=" "/>
            </a:pPr>
            <a:r>
              <a:rPr lang="zh-CN" altLang="en-US" dirty="0"/>
              <a:t>                                                </a:t>
            </a:r>
            <a:r>
              <a:rPr lang="zh-CN" altLang="en-US" b="1" dirty="0"/>
              <a:t>     （</a:t>
            </a:r>
            <a:r>
              <a:rPr lang="en-US" altLang="zh-CN" b="1" dirty="0"/>
              <a:t>6-1</a:t>
            </a:r>
            <a:r>
              <a:rPr lang="zh-CN" altLang="en-US" b="1" dirty="0"/>
              <a:t>）</a:t>
            </a:r>
          </a:p>
          <a:p>
            <a:pPr>
              <a:buClrTx/>
              <a:buFont typeface="Arial" panose="020B0604020202020204" pitchFamily="34" charset="0"/>
              <a:buChar char=" "/>
            </a:pPr>
            <a:endParaRPr dirty="0"/>
          </a:p>
        </p:txBody>
      </p:sp>
      <p:graphicFrame>
        <p:nvGraphicFramePr>
          <p:cNvPr id="8" name="对象 7">
            <a:hlinkClick r:id="" action="ppaction://ole?verb=0"/>
          </p:cNvPr>
          <p:cNvGraphicFramePr>
            <a:graphicFrameLocks noChangeAspect="1"/>
          </p:cNvGraphicFramePr>
          <p:nvPr/>
        </p:nvGraphicFramePr>
        <p:xfrm>
          <a:off x="2867025" y="4882515"/>
          <a:ext cx="2971800" cy="930275"/>
        </p:xfrm>
        <a:graphic>
          <a:graphicData uri="http://schemas.openxmlformats.org/presentationml/2006/ole">
            <mc:AlternateContent xmlns:mc="http://schemas.openxmlformats.org/markup-compatibility/2006">
              <mc:Choice xmlns:v="urn:schemas-microsoft-com:vml" Requires="v">
                <p:oleObj spid="_x0000_s1032" r:id="rId3" imgW="1257300" imgH="393700" progId="Equation.KSEE3">
                  <p:embed/>
                </p:oleObj>
              </mc:Choice>
              <mc:Fallback>
                <p:oleObj r:id="rId3" imgW="1257300" imgH="393700" progId="Equation.KSEE3">
                  <p:embed/>
                  <p:pic>
                    <p:nvPicPr>
                      <p:cNvPr id="8" name="对象 7">
                        <a:hlinkClick r:id="" action="ppaction://ole?verb=0"/>
                      </p:cNvPr>
                      <p:cNvPicPr/>
                      <p:nvPr/>
                    </p:nvPicPr>
                    <p:blipFill>
                      <a:blip r:embed="rId4"/>
                      <a:stretch>
                        <a:fillRect/>
                      </a:stretch>
                    </p:blipFill>
                    <p:spPr>
                      <a:xfrm>
                        <a:off x="2867025" y="4882515"/>
                        <a:ext cx="2971800" cy="930275"/>
                      </a:xfrm>
                      <a:prstGeom prst="rect">
                        <a:avLst/>
                      </a:prstGeom>
                    </p:spPr>
                  </p:pic>
                </p:oleObj>
              </mc:Fallback>
            </mc:AlternateContent>
          </a:graphicData>
        </a:graphic>
      </p:graphicFrame>
    </p:spTree>
    <p:extLst>
      <p:ext uri="{BB962C8B-B14F-4D97-AF65-F5344CB8AC3E}">
        <p14:creationId xmlns:p14="http://schemas.microsoft.com/office/powerpoint/2010/main" val="12495760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49325"/>
            <a:ext cx="8229600" cy="4888230"/>
          </a:xfrm>
        </p:spPr>
        <p:txBody>
          <a:bodyPr/>
          <a:lstStyle/>
          <a:p>
            <a:pPr>
              <a:buClrTx/>
              <a:buFont typeface="Arial" panose="020B0604020202020204" pitchFamily="34" charset="0"/>
              <a:buChar char=" "/>
            </a:pPr>
            <a:r>
              <a:rPr lang="zh-CN" altLang="en-US"/>
              <a:t>式（</a:t>
            </a:r>
            <a:r>
              <a:rPr lang="en-US" altLang="zh-CN"/>
              <a:t>6</a:t>
            </a:r>
            <a:r>
              <a:rPr lang="zh-CN" altLang="en-US"/>
              <a:t>-1）描述的   为消费性货币需求（包括交易性和预防性动机），它与实际收入是成正向关系，  为投机性货币需求，同利率是成反向关系。</a:t>
            </a:r>
          </a:p>
          <a:p>
            <a:pPr>
              <a:buClrTx/>
              <a:buFont typeface="Arial" panose="020B0604020202020204" pitchFamily="34" charset="0"/>
              <a:buChar char=" "/>
            </a:pPr>
            <a:r>
              <a:rPr lang="zh-CN" altLang="en-US"/>
              <a:t>互联网货币流通和使用后，因为不同用途的货币之间转换费用几乎为零，货币的周转期将会大大缩短。具体分析的话，一方面人们为交易和预防动机所持有的货币量   的比例将会少很多，大量资金会从原有状态流向资金回报率更高的部门和行业，  的比重将会增加；而另一方面讲，各种交易动机分类将会变得不明显，在这样的情况下，  不仅仅受收入Y的影响，同时也会受利率i的变化而变化，同时   也会受到收入的影响。</a:t>
            </a:r>
          </a:p>
          <a:p>
            <a:r>
              <a:rPr lang="zh-CN" altLang="en-US"/>
              <a:t>经济学家弗里德曼通过资产需求理论得出货币需求是持有的货币的机会成本以及恒久收入的函数：</a:t>
            </a:r>
          </a:p>
          <a:p>
            <a:pPr>
              <a:buClrTx/>
              <a:buFont typeface="Arial" panose="020B0604020202020204" pitchFamily="34" charset="0"/>
              <a:buChar char=" "/>
            </a:pPr>
            <a:endParaRPr lang="zh-CN" altLang="en-US"/>
          </a:p>
          <a:p>
            <a:pPr>
              <a:buClrTx/>
              <a:buFont typeface="Arial" panose="020B0604020202020204" pitchFamily="34" charset="0"/>
              <a:buChar char=" "/>
            </a:pPr>
            <a:r>
              <a:rPr lang="zh-CN" altLang="en-US"/>
              <a:t>                                                           </a:t>
            </a:r>
            <a:r>
              <a:rPr lang="zh-CN" altLang="en-US" b="1"/>
              <a:t>（</a:t>
            </a:r>
            <a:r>
              <a:rPr lang="en-US" altLang="zh-CN" b="1"/>
              <a:t>6-2</a:t>
            </a:r>
            <a:r>
              <a:rPr lang="zh-CN" altLang="en-US" b="1"/>
              <a:t>）</a:t>
            </a:r>
          </a:p>
          <a:p>
            <a:pPr>
              <a:buClrTx/>
              <a:buFont typeface="Arial" panose="020B0604020202020204" pitchFamily="34" charset="0"/>
              <a:buChar char=" "/>
            </a:pPr>
            <a:endParaRPr lang="zh-CN" altLang="en-US"/>
          </a:p>
        </p:txBody>
      </p:sp>
      <p:graphicFrame>
        <p:nvGraphicFramePr>
          <p:cNvPr id="5" name="对象 4">
            <a:hlinkClick r:id="" action="ppaction://ole?verb=0"/>
          </p:cNvPr>
          <p:cNvGraphicFramePr>
            <a:graphicFrameLocks noChangeAspect="1"/>
          </p:cNvGraphicFramePr>
          <p:nvPr/>
        </p:nvGraphicFramePr>
        <p:xfrm>
          <a:off x="2650490" y="911225"/>
          <a:ext cx="299085" cy="391795"/>
        </p:xfrm>
        <a:graphic>
          <a:graphicData uri="http://schemas.openxmlformats.org/presentationml/2006/ole">
            <mc:AlternateContent xmlns:mc="http://schemas.openxmlformats.org/markup-compatibility/2006">
              <mc:Choice xmlns:v="urn:schemas-microsoft-com:vml" Requires="v">
                <p:oleObj spid="_x0000_s2092" r:id="rId3" imgW="165100" imgH="215900" progId="Equation.KSEE3">
                  <p:embed/>
                </p:oleObj>
              </mc:Choice>
              <mc:Fallback>
                <p:oleObj r:id="rId3" imgW="165100" imgH="215900" progId="Equation.KSEE3">
                  <p:embed/>
                  <p:pic>
                    <p:nvPicPr>
                      <p:cNvPr id="5" name="对象 4">
                        <a:hlinkClick r:id="" action="ppaction://ole?verb=0"/>
                      </p:cNvPr>
                      <p:cNvPicPr/>
                      <p:nvPr/>
                    </p:nvPicPr>
                    <p:blipFill>
                      <a:blip r:embed="rId4"/>
                      <a:stretch>
                        <a:fillRect/>
                      </a:stretch>
                    </p:blipFill>
                    <p:spPr>
                      <a:xfrm>
                        <a:off x="2650490" y="911225"/>
                        <a:ext cx="299085" cy="39179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335655" y="1240155"/>
          <a:ext cx="322580" cy="393065"/>
        </p:xfrm>
        <a:graphic>
          <a:graphicData uri="http://schemas.openxmlformats.org/presentationml/2006/ole">
            <mc:AlternateContent xmlns:mc="http://schemas.openxmlformats.org/markup-compatibility/2006">
              <mc:Choice xmlns:v="urn:schemas-microsoft-com:vml" Requires="v">
                <p:oleObj spid="_x0000_s2093" r:id="rId5" imgW="177165" imgH="215900" progId="Equation.KSEE3">
                  <p:embed/>
                </p:oleObj>
              </mc:Choice>
              <mc:Fallback>
                <p:oleObj r:id="rId5" imgW="177165" imgH="215900" progId="Equation.KSEE3">
                  <p:embed/>
                  <p:pic>
                    <p:nvPicPr>
                      <p:cNvPr id="6" name="对象 5">
                        <a:hlinkClick r:id="" action="ppaction://ole?verb=0"/>
                      </p:cNvPr>
                      <p:cNvPicPr/>
                      <p:nvPr/>
                    </p:nvPicPr>
                    <p:blipFill>
                      <a:blip r:embed="rId6"/>
                      <a:stretch>
                        <a:fillRect/>
                      </a:stretch>
                    </p:blipFill>
                    <p:spPr>
                      <a:xfrm>
                        <a:off x="3335655" y="1240155"/>
                        <a:ext cx="322580" cy="39306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275205" y="2258060"/>
          <a:ext cx="299085" cy="391795"/>
        </p:xfrm>
        <a:graphic>
          <a:graphicData uri="http://schemas.openxmlformats.org/presentationml/2006/ole">
            <mc:AlternateContent xmlns:mc="http://schemas.openxmlformats.org/markup-compatibility/2006">
              <mc:Choice xmlns:v="urn:schemas-microsoft-com:vml" Requires="v">
                <p:oleObj spid="_x0000_s2094" r:id="rId7" imgW="165100" imgH="215900" progId="Equation.KSEE3">
                  <p:embed/>
                </p:oleObj>
              </mc:Choice>
              <mc:Fallback>
                <p:oleObj r:id="rId7" imgW="165100" imgH="215900" progId="Equation.KSEE3">
                  <p:embed/>
                  <p:pic>
                    <p:nvPicPr>
                      <p:cNvPr id="7" name="对象 6">
                        <a:hlinkClick r:id="" action="ppaction://ole?verb=0"/>
                      </p:cNvPr>
                      <p:cNvPicPr/>
                      <p:nvPr/>
                    </p:nvPicPr>
                    <p:blipFill>
                      <a:blip r:embed="rId4"/>
                      <a:stretch>
                        <a:fillRect/>
                      </a:stretch>
                    </p:blipFill>
                    <p:spPr>
                      <a:xfrm>
                        <a:off x="2275205" y="2258060"/>
                        <a:ext cx="299085" cy="3917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816860" y="2515235"/>
          <a:ext cx="322580" cy="393065"/>
        </p:xfrm>
        <a:graphic>
          <a:graphicData uri="http://schemas.openxmlformats.org/presentationml/2006/ole">
            <mc:AlternateContent xmlns:mc="http://schemas.openxmlformats.org/markup-compatibility/2006">
              <mc:Choice xmlns:v="urn:schemas-microsoft-com:vml" Requires="v">
                <p:oleObj spid="_x0000_s2095" r:id="rId8" imgW="177165" imgH="215900" progId="Equation.KSEE3">
                  <p:embed/>
                </p:oleObj>
              </mc:Choice>
              <mc:Fallback>
                <p:oleObj r:id="rId8" imgW="177165" imgH="215900" progId="Equation.KSEE3">
                  <p:embed/>
                  <p:pic>
                    <p:nvPicPr>
                      <p:cNvPr id="8" name="对象 7">
                        <a:hlinkClick r:id="" action="ppaction://ole?verb=0"/>
                      </p:cNvPr>
                      <p:cNvPicPr/>
                      <p:nvPr/>
                    </p:nvPicPr>
                    <p:blipFill>
                      <a:blip r:embed="rId6"/>
                      <a:stretch>
                        <a:fillRect/>
                      </a:stretch>
                    </p:blipFill>
                    <p:spPr>
                      <a:xfrm>
                        <a:off x="2816860" y="2515235"/>
                        <a:ext cx="322580" cy="39306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483100" y="2815590"/>
          <a:ext cx="299085" cy="391795"/>
        </p:xfrm>
        <a:graphic>
          <a:graphicData uri="http://schemas.openxmlformats.org/presentationml/2006/ole">
            <mc:AlternateContent xmlns:mc="http://schemas.openxmlformats.org/markup-compatibility/2006">
              <mc:Choice xmlns:v="urn:schemas-microsoft-com:vml" Requires="v">
                <p:oleObj spid="_x0000_s2096" r:id="rId9" imgW="165100" imgH="215900" progId="Equation.KSEE3">
                  <p:embed/>
                </p:oleObj>
              </mc:Choice>
              <mc:Fallback>
                <p:oleObj r:id="rId9" imgW="165100" imgH="215900" progId="Equation.KSEE3">
                  <p:embed/>
                  <p:pic>
                    <p:nvPicPr>
                      <p:cNvPr id="10" name="对象 9">
                        <a:hlinkClick r:id="" action="ppaction://ole?verb=0"/>
                      </p:cNvPr>
                      <p:cNvPicPr/>
                      <p:nvPr/>
                    </p:nvPicPr>
                    <p:blipFill>
                      <a:blip r:embed="rId4"/>
                      <a:stretch>
                        <a:fillRect/>
                      </a:stretch>
                    </p:blipFill>
                    <p:spPr>
                      <a:xfrm>
                        <a:off x="4483100" y="2815590"/>
                        <a:ext cx="299085" cy="39179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02635" y="3072765"/>
          <a:ext cx="322580" cy="393065"/>
        </p:xfrm>
        <a:graphic>
          <a:graphicData uri="http://schemas.openxmlformats.org/presentationml/2006/ole">
            <mc:AlternateContent xmlns:mc="http://schemas.openxmlformats.org/markup-compatibility/2006">
              <mc:Choice xmlns:v="urn:schemas-microsoft-com:vml" Requires="v">
                <p:oleObj spid="_x0000_s2097" r:id="rId10" imgW="177165" imgH="215900" progId="Equation.KSEE3">
                  <p:embed/>
                </p:oleObj>
              </mc:Choice>
              <mc:Fallback>
                <p:oleObj r:id="rId10" imgW="177165" imgH="215900" progId="Equation.KSEE3">
                  <p:embed/>
                  <p:pic>
                    <p:nvPicPr>
                      <p:cNvPr id="12" name="对象 11">
                        <a:hlinkClick r:id="" action="ppaction://ole?verb=0"/>
                      </p:cNvPr>
                      <p:cNvPicPr/>
                      <p:nvPr/>
                    </p:nvPicPr>
                    <p:blipFill>
                      <a:blip r:embed="rId6"/>
                      <a:stretch>
                        <a:fillRect/>
                      </a:stretch>
                    </p:blipFill>
                    <p:spPr>
                      <a:xfrm>
                        <a:off x="3302635" y="3072765"/>
                        <a:ext cx="322580" cy="39306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213610" y="4439285"/>
          <a:ext cx="4774565" cy="943610"/>
        </p:xfrm>
        <a:graphic>
          <a:graphicData uri="http://schemas.openxmlformats.org/presentationml/2006/ole">
            <mc:AlternateContent xmlns:mc="http://schemas.openxmlformats.org/markup-compatibility/2006">
              <mc:Choice xmlns:v="urn:schemas-microsoft-com:vml" Requires="v">
                <p:oleObj spid="_x0000_s2098" r:id="rId11" imgW="2120900" imgH="419100" progId="Equation.KSEE3">
                  <p:embed/>
                </p:oleObj>
              </mc:Choice>
              <mc:Fallback>
                <p:oleObj r:id="rId11" imgW="2120900" imgH="419100" progId="Equation.KSEE3">
                  <p:embed/>
                  <p:pic>
                    <p:nvPicPr>
                      <p:cNvPr id="14" name="对象 13">
                        <a:hlinkClick r:id="" action="ppaction://ole?verb=0"/>
                      </p:cNvPr>
                      <p:cNvPicPr/>
                      <p:nvPr/>
                    </p:nvPicPr>
                    <p:blipFill>
                      <a:blip r:embed="rId12"/>
                      <a:stretch>
                        <a:fillRect/>
                      </a:stretch>
                    </p:blipFill>
                    <p:spPr>
                      <a:xfrm>
                        <a:off x="2213610" y="4439285"/>
                        <a:ext cx="4774565" cy="943610"/>
                      </a:xfrm>
                      <a:prstGeom prst="rect">
                        <a:avLst/>
                      </a:prstGeom>
                    </p:spPr>
                  </p:pic>
                </p:oleObj>
              </mc:Fallback>
            </mc:AlternateContent>
          </a:graphicData>
        </a:graphic>
      </p:graphicFrame>
    </p:spTree>
    <p:extLst>
      <p:ext uri="{BB962C8B-B14F-4D97-AF65-F5344CB8AC3E}">
        <p14:creationId xmlns:p14="http://schemas.microsoft.com/office/powerpoint/2010/main" val="31120800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49325"/>
            <a:ext cx="8229600" cy="5230495"/>
          </a:xfrm>
        </p:spPr>
        <p:txBody>
          <a:bodyPr/>
          <a:lstStyle/>
          <a:p>
            <a:pPr>
              <a:buClrTx/>
              <a:buFont typeface="Arial" panose="020B0604020202020204" pitchFamily="34" charset="0"/>
              <a:buChar char=" "/>
            </a:pPr>
            <a:r>
              <a:rPr lang="zh-CN" altLang="en-US"/>
              <a:t>其中Y是实际收入，W是物质财富占总财富比例；  是预期货币名义收益率，          是固定收益的债券收益率，  是非固定收益的债券收益率，         是预期</a:t>
            </a:r>
          </a:p>
          <a:p>
            <a:pPr>
              <a:buClrTx/>
              <a:buFont typeface="Arial" panose="020B0604020202020204" pitchFamily="34" charset="0"/>
              <a:buChar char=" "/>
            </a:pPr>
            <a:r>
              <a:rPr lang="zh-CN" altLang="en-US"/>
              <a:t>物价变动率；U是货币的效用和影响效用的因素。有了互联网货币后，彼此间的预期收益率的差异将会少很多。</a:t>
            </a:r>
          </a:p>
          <a:p>
            <a:r>
              <a:rPr lang="en-US" altLang="zh-CN" b="1"/>
              <a:t>2</a:t>
            </a:r>
            <a:r>
              <a:rPr lang="zh-CN" altLang="en-US" b="1"/>
              <a:t>、对货币流通速度的影响分析</a:t>
            </a:r>
          </a:p>
          <a:p>
            <a:r>
              <a:rPr lang="zh-CN" altLang="en-US"/>
              <a:t>美国经济学家费雪的交易方程式是：</a:t>
            </a:r>
          </a:p>
          <a:p>
            <a:pPr>
              <a:buClrTx/>
              <a:buFont typeface="Arial" panose="020B0604020202020204" pitchFamily="34" charset="0"/>
              <a:buChar char=" "/>
            </a:pPr>
            <a:r>
              <a:rPr lang="zh-CN" altLang="en-US"/>
              <a:t>                                                        </a:t>
            </a:r>
            <a:r>
              <a:rPr lang="zh-CN" altLang="en-US" b="1"/>
              <a:t>（</a:t>
            </a:r>
            <a:r>
              <a:rPr lang="en-US" altLang="zh-CN" b="1"/>
              <a:t>6-3</a:t>
            </a:r>
            <a:r>
              <a:rPr lang="zh-CN" altLang="en-US" b="1"/>
              <a:t>）</a:t>
            </a:r>
          </a:p>
          <a:p>
            <a:pPr>
              <a:buClrTx/>
              <a:buFont typeface="Arial" panose="020B0604020202020204" pitchFamily="34" charset="0"/>
              <a:buChar char=" "/>
            </a:pPr>
            <a:r>
              <a:rPr lang="zh-CN" altLang="en-US"/>
              <a:t>把互联网货币考虑进去后，上式我们可以分解为：</a:t>
            </a:r>
          </a:p>
          <a:p>
            <a:pPr>
              <a:buClrTx/>
              <a:buFont typeface="Arial" panose="020B0604020202020204" pitchFamily="34" charset="0"/>
              <a:buChar char=" "/>
            </a:pPr>
            <a:r>
              <a:rPr lang="zh-CN" altLang="en-US"/>
              <a:t>                                                        </a:t>
            </a:r>
            <a:r>
              <a:rPr lang="zh-CN" altLang="en-US" b="1"/>
              <a:t>（</a:t>
            </a:r>
            <a:r>
              <a:rPr lang="en-US" altLang="zh-CN" b="1"/>
              <a:t>6-4</a:t>
            </a:r>
            <a:r>
              <a:rPr lang="zh-CN" altLang="en-US" b="1"/>
              <a:t>）</a:t>
            </a:r>
          </a:p>
          <a:p>
            <a:pPr>
              <a:buClrTx/>
              <a:buFont typeface="Arial" panose="020B0604020202020204" pitchFamily="34" charset="0"/>
              <a:buChar char=" "/>
            </a:pPr>
            <a:r>
              <a:rPr lang="zh-CN" altLang="en-US"/>
              <a:t>其中，   是传统纸币数量，  为其流通速度，  是互联网货币的数量，  是互联网货币的流通速度。</a:t>
            </a:r>
          </a:p>
        </p:txBody>
      </p:sp>
      <p:graphicFrame>
        <p:nvGraphicFramePr>
          <p:cNvPr id="5" name="对象 4">
            <a:hlinkClick r:id="" action="ppaction://ole?verb=0"/>
          </p:cNvPr>
          <p:cNvGraphicFramePr>
            <a:graphicFrameLocks noChangeAspect="1"/>
          </p:cNvGraphicFramePr>
          <p:nvPr/>
        </p:nvGraphicFramePr>
        <p:xfrm>
          <a:off x="5565775" y="875030"/>
          <a:ext cx="323215" cy="447675"/>
        </p:xfrm>
        <a:graphic>
          <a:graphicData uri="http://schemas.openxmlformats.org/presentationml/2006/ole">
            <mc:AlternateContent xmlns:mc="http://schemas.openxmlformats.org/markup-compatibility/2006">
              <mc:Choice xmlns:v="urn:schemas-microsoft-com:vml" Requires="v">
                <p:oleObj spid="_x0000_s3134" r:id="rId3" imgW="165100" imgH="228600" progId="Equation.KSEE3">
                  <p:embed/>
                </p:oleObj>
              </mc:Choice>
              <mc:Fallback>
                <p:oleObj r:id="rId3" imgW="165100" imgH="228600" progId="Equation.KSEE3">
                  <p:embed/>
                  <p:pic>
                    <p:nvPicPr>
                      <p:cNvPr id="5" name="对象 4">
                        <a:hlinkClick r:id="" action="ppaction://ole?verb=0"/>
                      </p:cNvPr>
                      <p:cNvPicPr/>
                      <p:nvPr/>
                    </p:nvPicPr>
                    <p:blipFill>
                      <a:blip r:embed="rId4"/>
                      <a:stretch>
                        <a:fillRect/>
                      </a:stretch>
                    </p:blipFill>
                    <p:spPr>
                      <a:xfrm>
                        <a:off x="5565775" y="875030"/>
                        <a:ext cx="323215" cy="44767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376920" y="875030"/>
          <a:ext cx="297180" cy="486410"/>
        </p:xfrm>
        <a:graphic>
          <a:graphicData uri="http://schemas.openxmlformats.org/presentationml/2006/ole">
            <mc:AlternateContent xmlns:mc="http://schemas.openxmlformats.org/markup-compatibility/2006">
              <mc:Choice xmlns:v="urn:schemas-microsoft-com:vml" Requires="v">
                <p:oleObj spid="_x0000_s3135" r:id="rId5" imgW="139700" imgH="228600" progId="Equation.KSEE3">
                  <p:embed/>
                </p:oleObj>
              </mc:Choice>
              <mc:Fallback>
                <p:oleObj r:id="rId5" imgW="139700" imgH="228600" progId="Equation.KSEE3">
                  <p:embed/>
                  <p:pic>
                    <p:nvPicPr>
                      <p:cNvPr id="6" name="对象 5">
                        <a:hlinkClick r:id="" action="ppaction://ole?verb=0"/>
                      </p:cNvPr>
                      <p:cNvPicPr/>
                      <p:nvPr/>
                    </p:nvPicPr>
                    <p:blipFill>
                      <a:blip r:embed="rId6"/>
                      <a:stretch>
                        <a:fillRect/>
                      </a:stretch>
                    </p:blipFill>
                    <p:spPr>
                      <a:xfrm>
                        <a:off x="8376920" y="875030"/>
                        <a:ext cx="297180" cy="4864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569335" y="1090295"/>
          <a:ext cx="316865" cy="520065"/>
        </p:xfrm>
        <a:graphic>
          <a:graphicData uri="http://schemas.openxmlformats.org/presentationml/2006/ole">
            <mc:AlternateContent xmlns:mc="http://schemas.openxmlformats.org/markup-compatibility/2006">
              <mc:Choice xmlns:v="urn:schemas-microsoft-com:vml" Requires="v">
                <p:oleObj spid="_x0000_s3136" r:id="rId7" imgW="139700" imgH="228600" progId="Equation.KSEE3">
                  <p:embed/>
                </p:oleObj>
              </mc:Choice>
              <mc:Fallback>
                <p:oleObj r:id="rId7" imgW="139700" imgH="228600" progId="Equation.KSEE3">
                  <p:embed/>
                  <p:pic>
                    <p:nvPicPr>
                      <p:cNvPr id="7" name="对象 6">
                        <a:hlinkClick r:id="" action="ppaction://ole?verb=0"/>
                      </p:cNvPr>
                      <p:cNvPicPr/>
                      <p:nvPr/>
                    </p:nvPicPr>
                    <p:blipFill>
                      <a:blip r:embed="rId8"/>
                      <a:stretch>
                        <a:fillRect/>
                      </a:stretch>
                    </p:blipFill>
                    <p:spPr>
                      <a:xfrm>
                        <a:off x="3569335" y="1090295"/>
                        <a:ext cx="316865" cy="520065"/>
                      </a:xfrm>
                      <a:prstGeom prst="rect">
                        <a:avLst/>
                      </a:prstGeom>
                    </p:spPr>
                  </p:pic>
                </p:oleObj>
              </mc:Fallback>
            </mc:AlternateContent>
          </a:graphicData>
        </a:graphic>
      </p:graphicFrame>
      <p:graphicFrame>
        <p:nvGraphicFramePr>
          <p:cNvPr id="8" name="对象 7"/>
          <p:cNvGraphicFramePr/>
          <p:nvPr/>
        </p:nvGraphicFramePr>
        <p:xfrm>
          <a:off x="6751320" y="1219835"/>
          <a:ext cx="1131570" cy="614680"/>
        </p:xfrm>
        <a:graphic>
          <a:graphicData uri="http://schemas.openxmlformats.org/presentationml/2006/ole">
            <mc:AlternateContent xmlns:mc="http://schemas.openxmlformats.org/markup-compatibility/2006">
              <mc:Choice xmlns:v="urn:schemas-microsoft-com:vml" Requires="v">
                <p:oleObj spid="_x0000_s3137" r:id="rId9" imgW="1169035" imgH="587375" progId="Equation.KSEE3">
                  <p:embed/>
                </p:oleObj>
              </mc:Choice>
              <mc:Fallback>
                <p:oleObj r:id="rId9" imgW="1169035" imgH="587375" progId="Equation.KSEE3">
                  <p:embed/>
                  <p:pic>
                    <p:nvPicPr>
                      <p:cNvPr id="8" name="对象 7"/>
                      <p:cNvPicPr/>
                      <p:nvPr/>
                    </p:nvPicPr>
                    <p:blipFill>
                      <a:blip r:embed="rId10"/>
                      <a:stretch>
                        <a:fillRect/>
                      </a:stretch>
                    </p:blipFill>
                    <p:spPr>
                      <a:xfrm>
                        <a:off x="6751320" y="1219835"/>
                        <a:ext cx="1131570" cy="6146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639820" y="3459480"/>
          <a:ext cx="1617980" cy="442595"/>
        </p:xfrm>
        <a:graphic>
          <a:graphicData uri="http://schemas.openxmlformats.org/presentationml/2006/ole">
            <mc:AlternateContent xmlns:mc="http://schemas.openxmlformats.org/markup-compatibility/2006">
              <mc:Choice xmlns:v="urn:schemas-microsoft-com:vml" Requires="v">
                <p:oleObj spid="_x0000_s3138" r:id="rId11" imgW="647700" imgH="177165" progId="Equation.KSEE3">
                  <p:embed/>
                </p:oleObj>
              </mc:Choice>
              <mc:Fallback>
                <p:oleObj r:id="rId11" imgW="647700" imgH="177165" progId="Equation.KSEE3">
                  <p:embed/>
                  <p:pic>
                    <p:nvPicPr>
                      <p:cNvPr id="10" name="对象 9">
                        <a:hlinkClick r:id="" action="ppaction://ole?verb=0"/>
                      </p:cNvPr>
                      <p:cNvPicPr/>
                      <p:nvPr/>
                    </p:nvPicPr>
                    <p:blipFill>
                      <a:blip r:embed="rId12"/>
                      <a:stretch>
                        <a:fillRect/>
                      </a:stretch>
                    </p:blipFill>
                    <p:spPr>
                      <a:xfrm>
                        <a:off x="3639820" y="3459480"/>
                        <a:ext cx="1617980" cy="44259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3121025" y="4528185"/>
          <a:ext cx="3079750" cy="603885"/>
        </p:xfrm>
        <a:graphic>
          <a:graphicData uri="http://schemas.openxmlformats.org/presentationml/2006/ole">
            <mc:AlternateContent xmlns:mc="http://schemas.openxmlformats.org/markup-compatibility/2006">
              <mc:Choice xmlns:v="urn:schemas-microsoft-com:vml" Requires="v">
                <p:oleObj spid="_x0000_s3139" r:id="rId13" imgW="1231265" imgH="241300" progId="Equation.KSEE3">
                  <p:embed/>
                </p:oleObj>
              </mc:Choice>
              <mc:Fallback>
                <p:oleObj r:id="rId13" imgW="1231265" imgH="241300" progId="Equation.KSEE3">
                  <p:embed/>
                  <p:pic>
                    <p:nvPicPr>
                      <p:cNvPr id="11" name="对象 10">
                        <a:hlinkClick r:id="" action="ppaction://ole?verb=0"/>
                      </p:cNvPr>
                      <p:cNvPicPr/>
                      <p:nvPr/>
                    </p:nvPicPr>
                    <p:blipFill>
                      <a:blip r:embed="rId14"/>
                      <a:stretch>
                        <a:fillRect/>
                      </a:stretch>
                    </p:blipFill>
                    <p:spPr>
                      <a:xfrm>
                        <a:off x="3121025" y="4528185"/>
                        <a:ext cx="3079750" cy="603885"/>
                      </a:xfrm>
                      <a:prstGeom prst="rect">
                        <a:avLst/>
                      </a:prstGeom>
                    </p:spPr>
                  </p:pic>
                </p:oleObj>
              </mc:Fallback>
            </mc:AlternateContent>
          </a:graphicData>
        </a:graphic>
      </p:graphicFrame>
      <p:graphicFrame>
        <p:nvGraphicFramePr>
          <p:cNvPr id="12" name="对象 11"/>
          <p:cNvGraphicFramePr/>
          <p:nvPr/>
        </p:nvGraphicFramePr>
        <p:xfrm>
          <a:off x="1520190" y="4992370"/>
          <a:ext cx="350520" cy="332105"/>
        </p:xfrm>
        <a:graphic>
          <a:graphicData uri="http://schemas.openxmlformats.org/presentationml/2006/ole">
            <mc:AlternateContent xmlns:mc="http://schemas.openxmlformats.org/markup-compatibility/2006">
              <mc:Choice xmlns:v="urn:schemas-microsoft-com:vml" Requires="v">
                <p:oleObj spid="_x0000_s3140" r:id="rId15" imgW="400685" imgH="293370" progId="Equation.KSEE3">
                  <p:embed/>
                </p:oleObj>
              </mc:Choice>
              <mc:Fallback>
                <p:oleObj r:id="rId15" imgW="400685" imgH="293370" progId="Equation.KSEE3">
                  <p:embed/>
                  <p:pic>
                    <p:nvPicPr>
                      <p:cNvPr id="12" name="对象 11"/>
                      <p:cNvPicPr/>
                      <p:nvPr/>
                    </p:nvPicPr>
                    <p:blipFill>
                      <a:blip r:embed="rId16"/>
                      <a:stretch>
                        <a:fillRect/>
                      </a:stretch>
                    </p:blipFill>
                    <p:spPr>
                      <a:xfrm>
                        <a:off x="1520190" y="4992370"/>
                        <a:ext cx="350520" cy="332105"/>
                      </a:xfrm>
                      <a:prstGeom prst="rect">
                        <a:avLst/>
                      </a:prstGeom>
                    </p:spPr>
                  </p:pic>
                </p:oleObj>
              </mc:Fallback>
            </mc:AlternateContent>
          </a:graphicData>
        </a:graphic>
      </p:graphicFrame>
      <p:graphicFrame>
        <p:nvGraphicFramePr>
          <p:cNvPr id="14" name="对象 13"/>
          <p:cNvGraphicFramePr/>
          <p:nvPr/>
        </p:nvGraphicFramePr>
        <p:xfrm>
          <a:off x="3639185" y="5019675"/>
          <a:ext cx="458470" cy="377190"/>
        </p:xfrm>
        <a:graphic>
          <a:graphicData uri="http://schemas.openxmlformats.org/presentationml/2006/ole">
            <mc:AlternateContent xmlns:mc="http://schemas.openxmlformats.org/markup-compatibility/2006">
              <mc:Choice xmlns:v="urn:schemas-microsoft-com:vml" Requires="v">
                <p:oleObj spid="_x0000_s3141" r:id="rId17" imgW="521335" imgH="404495" progId="Equation.KSEE3">
                  <p:embed/>
                </p:oleObj>
              </mc:Choice>
              <mc:Fallback>
                <p:oleObj r:id="rId17" imgW="521335" imgH="404495" progId="Equation.KSEE3">
                  <p:embed/>
                  <p:pic>
                    <p:nvPicPr>
                      <p:cNvPr id="14" name="对象 13"/>
                      <p:cNvPicPr/>
                      <p:nvPr/>
                    </p:nvPicPr>
                    <p:blipFill>
                      <a:blip r:embed="rId18"/>
                      <a:stretch>
                        <a:fillRect/>
                      </a:stretch>
                    </p:blipFill>
                    <p:spPr>
                      <a:xfrm>
                        <a:off x="3639185" y="5019675"/>
                        <a:ext cx="458470" cy="377190"/>
                      </a:xfrm>
                      <a:prstGeom prst="rect">
                        <a:avLst/>
                      </a:prstGeom>
                    </p:spPr>
                  </p:pic>
                </p:oleObj>
              </mc:Fallback>
            </mc:AlternateContent>
          </a:graphicData>
        </a:graphic>
      </p:graphicFrame>
      <p:graphicFrame>
        <p:nvGraphicFramePr>
          <p:cNvPr id="16" name="对象 15"/>
          <p:cNvGraphicFramePr/>
          <p:nvPr/>
        </p:nvGraphicFramePr>
        <p:xfrm>
          <a:off x="5468620" y="5033010"/>
          <a:ext cx="343535" cy="363855"/>
        </p:xfrm>
        <a:graphic>
          <a:graphicData uri="http://schemas.openxmlformats.org/presentationml/2006/ole">
            <mc:AlternateContent xmlns:mc="http://schemas.openxmlformats.org/markup-compatibility/2006">
              <mc:Choice xmlns:v="urn:schemas-microsoft-com:vml" Requires="v">
                <p:oleObj spid="_x0000_s3142" r:id="rId19" imgW="399415" imgH="350520" progId="Equation.KSEE3">
                  <p:embed/>
                </p:oleObj>
              </mc:Choice>
              <mc:Fallback>
                <p:oleObj r:id="rId19" imgW="399415" imgH="350520" progId="Equation.KSEE3">
                  <p:embed/>
                  <p:pic>
                    <p:nvPicPr>
                      <p:cNvPr id="16" name="对象 15"/>
                      <p:cNvPicPr/>
                      <p:nvPr/>
                    </p:nvPicPr>
                    <p:blipFill>
                      <a:blip r:embed="rId20"/>
                      <a:stretch>
                        <a:fillRect/>
                      </a:stretch>
                    </p:blipFill>
                    <p:spPr>
                      <a:xfrm>
                        <a:off x="5468620" y="5033010"/>
                        <a:ext cx="343535" cy="363855"/>
                      </a:xfrm>
                      <a:prstGeom prst="rect">
                        <a:avLst/>
                      </a:prstGeom>
                    </p:spPr>
                  </p:pic>
                </p:oleObj>
              </mc:Fallback>
            </mc:AlternateContent>
          </a:graphicData>
        </a:graphic>
      </p:graphicFrame>
      <p:graphicFrame>
        <p:nvGraphicFramePr>
          <p:cNvPr id="18" name="对象 17"/>
          <p:cNvGraphicFramePr/>
          <p:nvPr/>
        </p:nvGraphicFramePr>
        <p:xfrm>
          <a:off x="7952105" y="5033010"/>
          <a:ext cx="415925" cy="410845"/>
        </p:xfrm>
        <a:graphic>
          <a:graphicData uri="http://schemas.openxmlformats.org/presentationml/2006/ole">
            <mc:AlternateContent xmlns:mc="http://schemas.openxmlformats.org/markup-compatibility/2006">
              <mc:Choice xmlns:v="urn:schemas-microsoft-com:vml" Requires="v">
                <p:oleObj spid="_x0000_s3143" r:id="rId21" imgW="311150" imgH="350520" progId="Equation.KSEE3">
                  <p:embed/>
                </p:oleObj>
              </mc:Choice>
              <mc:Fallback>
                <p:oleObj r:id="rId21" imgW="311150" imgH="350520" progId="Equation.KSEE3">
                  <p:embed/>
                  <p:pic>
                    <p:nvPicPr>
                      <p:cNvPr id="18" name="对象 17"/>
                      <p:cNvPicPr/>
                      <p:nvPr/>
                    </p:nvPicPr>
                    <p:blipFill>
                      <a:blip r:embed="rId22"/>
                      <a:stretch>
                        <a:fillRect/>
                      </a:stretch>
                    </p:blipFill>
                    <p:spPr>
                      <a:xfrm>
                        <a:off x="7952105" y="5033010"/>
                        <a:ext cx="415925" cy="410845"/>
                      </a:xfrm>
                      <a:prstGeom prst="rect">
                        <a:avLst/>
                      </a:prstGeom>
                    </p:spPr>
                  </p:pic>
                </p:oleObj>
              </mc:Fallback>
            </mc:AlternateContent>
          </a:graphicData>
        </a:graphic>
      </p:graphicFrame>
    </p:spTree>
    <p:extLst>
      <p:ext uri="{BB962C8B-B14F-4D97-AF65-F5344CB8AC3E}">
        <p14:creationId xmlns:p14="http://schemas.microsoft.com/office/powerpoint/2010/main" val="91738142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2655"/>
            <a:ext cx="8229600" cy="5560695"/>
          </a:xfrm>
        </p:spPr>
        <p:txBody>
          <a:bodyPr/>
          <a:lstStyle/>
          <a:p>
            <a:pPr>
              <a:buClrTx/>
              <a:buFont typeface="Arial" panose="020B0604020202020204" pitchFamily="34" charset="0"/>
              <a:buChar char=" "/>
            </a:pPr>
            <a:r>
              <a:rPr lang="zh-CN" altLang="en-US"/>
              <a:t>互联网货币在逐步的普及，随着发展和更多人的使用，   将会逐步减少，  也会趋向减少，在互联网货币发展的初期，因为纸币仍占绝对的比例，货币流通速度是会以为   主的，且呈下降趋势。同时，   、   会一起增大，当发展到一定的阶段，   会快速的向其他各层次货币转化，整体上货币流通速度将会以为   主而且呈上升趋势。所以，货币流通速度是会随互联网货币的发展而呈现V字形走势的。</a:t>
            </a:r>
          </a:p>
          <a:p>
            <a:pPr marL="0" indent="0">
              <a:buNone/>
            </a:pPr>
            <a:r>
              <a:rPr lang="zh-CN" altLang="en-US">
                <a:sym typeface="+mn-ea"/>
              </a:rPr>
              <a:t>凯恩斯和弗里德曼的货币需求理论都同时摒弃了货币流通速度是固定不变的观点。虽然在此基础上他们的观点略有不同，我们可以看出互联网货币的发展对货币的流通速度已经产生了重要影响。</a:t>
            </a:r>
            <a:endParaRPr lang="zh-CN" altLang="en-US"/>
          </a:p>
          <a:p>
            <a:pPr marL="0" indent="0">
              <a:buNone/>
            </a:pPr>
            <a:r>
              <a:rPr lang="zh-CN" altLang="en-US"/>
              <a:t>根据货币数量理论，互联网货币的替代作用使得通过现金来交易的次数减少了，因此对传统货币的需求减少了。这一方面表明流通中通货的减少加速了货币的流通速度；另一方面也说明了互联网货币对信用创造很有作用，使得对货币的需求会处于不稳定状态，从而导致利率的波动。由凯恩斯的货币需求理论知，货币需求与利率是直接相关，利率的波动反过来会导致货币需求的不稳定。因此无论认为货币流通的速度是否稳定，现代化的网络支付体系以及互联网货币的出现都会加快货币的流通速度，同时加剧利率的波动。所以，计量货币需求量的难度增大了。</a:t>
            </a:r>
          </a:p>
          <a:p>
            <a:pPr marL="0" indent="0">
              <a:buNone/>
            </a:pPr>
            <a:endParaRPr lang="zh-CN" altLang="en-US"/>
          </a:p>
          <a:p>
            <a:pPr marL="0" indent="0">
              <a:buNone/>
            </a:pPr>
            <a:endParaRPr lang="zh-CN" altLang="en-US"/>
          </a:p>
        </p:txBody>
      </p:sp>
      <p:graphicFrame>
        <p:nvGraphicFramePr>
          <p:cNvPr id="12" name="对象 11"/>
          <p:cNvGraphicFramePr/>
          <p:nvPr/>
        </p:nvGraphicFramePr>
        <p:xfrm>
          <a:off x="6327775" y="902335"/>
          <a:ext cx="350520" cy="332105"/>
        </p:xfrm>
        <a:graphic>
          <a:graphicData uri="http://schemas.openxmlformats.org/presentationml/2006/ole">
            <mc:AlternateContent xmlns:mc="http://schemas.openxmlformats.org/markup-compatibility/2006">
              <mc:Choice xmlns:v="urn:schemas-microsoft-com:vml" Requires="v">
                <p:oleObj spid="_x0000_s4140" r:id="rId3" imgW="400685" imgH="293370" progId="Equation.KSEE3">
                  <p:embed/>
                </p:oleObj>
              </mc:Choice>
              <mc:Fallback>
                <p:oleObj r:id="rId3" imgW="400685" imgH="293370" progId="Equation.KSEE3">
                  <p:embed/>
                  <p:pic>
                    <p:nvPicPr>
                      <p:cNvPr id="12" name="对象 11"/>
                      <p:cNvPicPr/>
                      <p:nvPr/>
                    </p:nvPicPr>
                    <p:blipFill>
                      <a:blip r:embed="rId4"/>
                      <a:stretch>
                        <a:fillRect/>
                      </a:stretch>
                    </p:blipFill>
                    <p:spPr>
                      <a:xfrm>
                        <a:off x="6327775" y="902335"/>
                        <a:ext cx="350520" cy="332105"/>
                      </a:xfrm>
                      <a:prstGeom prst="rect">
                        <a:avLst/>
                      </a:prstGeom>
                    </p:spPr>
                  </p:pic>
                </p:oleObj>
              </mc:Fallback>
            </mc:AlternateContent>
          </a:graphicData>
        </a:graphic>
      </p:graphicFrame>
      <p:graphicFrame>
        <p:nvGraphicFramePr>
          <p:cNvPr id="14" name="对象 13"/>
          <p:cNvGraphicFramePr/>
          <p:nvPr/>
        </p:nvGraphicFramePr>
        <p:xfrm>
          <a:off x="8220710" y="902335"/>
          <a:ext cx="521335" cy="404495"/>
        </p:xfrm>
        <a:graphic>
          <a:graphicData uri="http://schemas.openxmlformats.org/presentationml/2006/ole">
            <mc:AlternateContent xmlns:mc="http://schemas.openxmlformats.org/markup-compatibility/2006">
              <mc:Choice xmlns:v="urn:schemas-microsoft-com:vml" Requires="v">
                <p:oleObj spid="_x0000_s4141" r:id="rId5" imgW="415290" imgH="331470" progId="Equation.KSEE3">
                  <p:embed/>
                </p:oleObj>
              </mc:Choice>
              <mc:Fallback>
                <p:oleObj r:id="rId5" imgW="415290" imgH="331470" progId="Equation.KSEE3">
                  <p:embed/>
                  <p:pic>
                    <p:nvPicPr>
                      <p:cNvPr id="14" name="对象 13"/>
                      <p:cNvPicPr/>
                      <p:nvPr/>
                    </p:nvPicPr>
                    <p:blipFill>
                      <a:blip r:embed="rId6"/>
                      <a:stretch>
                        <a:fillRect/>
                      </a:stretch>
                    </p:blipFill>
                    <p:spPr>
                      <a:xfrm>
                        <a:off x="8220710" y="902335"/>
                        <a:ext cx="521335" cy="404495"/>
                      </a:xfrm>
                      <a:prstGeom prst="rect">
                        <a:avLst/>
                      </a:prstGeom>
                    </p:spPr>
                  </p:pic>
                </p:oleObj>
              </mc:Fallback>
            </mc:AlternateContent>
          </a:graphicData>
        </a:graphic>
      </p:graphicFrame>
      <p:graphicFrame>
        <p:nvGraphicFramePr>
          <p:cNvPr id="5" name="对象 4"/>
          <p:cNvGraphicFramePr/>
          <p:nvPr/>
        </p:nvGraphicFramePr>
        <p:xfrm>
          <a:off x="2679065" y="1459865"/>
          <a:ext cx="521335" cy="404495"/>
        </p:xfrm>
        <a:graphic>
          <a:graphicData uri="http://schemas.openxmlformats.org/presentationml/2006/ole">
            <mc:AlternateContent xmlns:mc="http://schemas.openxmlformats.org/markup-compatibility/2006">
              <mc:Choice xmlns:v="urn:schemas-microsoft-com:vml" Requires="v">
                <p:oleObj spid="_x0000_s4142" r:id="rId7" imgW="415290" imgH="331470" progId="Equation.KSEE3">
                  <p:embed/>
                </p:oleObj>
              </mc:Choice>
              <mc:Fallback>
                <p:oleObj r:id="rId7" imgW="415290" imgH="331470" progId="Equation.KSEE3">
                  <p:embed/>
                  <p:pic>
                    <p:nvPicPr>
                      <p:cNvPr id="5" name="对象 4"/>
                      <p:cNvPicPr/>
                      <p:nvPr/>
                    </p:nvPicPr>
                    <p:blipFill>
                      <a:blip r:embed="rId6"/>
                      <a:stretch>
                        <a:fillRect/>
                      </a:stretch>
                    </p:blipFill>
                    <p:spPr>
                      <a:xfrm>
                        <a:off x="2679065" y="1459865"/>
                        <a:ext cx="521335" cy="404495"/>
                      </a:xfrm>
                      <a:prstGeom prst="rect">
                        <a:avLst/>
                      </a:prstGeom>
                    </p:spPr>
                  </p:pic>
                </p:oleObj>
              </mc:Fallback>
            </mc:AlternateContent>
          </a:graphicData>
        </a:graphic>
      </p:graphicFrame>
      <p:graphicFrame>
        <p:nvGraphicFramePr>
          <p:cNvPr id="16" name="对象 15"/>
          <p:cNvGraphicFramePr/>
          <p:nvPr/>
        </p:nvGraphicFramePr>
        <p:xfrm>
          <a:off x="6042660" y="1517015"/>
          <a:ext cx="285750" cy="347345"/>
        </p:xfrm>
        <a:graphic>
          <a:graphicData uri="http://schemas.openxmlformats.org/presentationml/2006/ole">
            <mc:AlternateContent xmlns:mc="http://schemas.openxmlformats.org/markup-compatibility/2006">
              <mc:Choice xmlns:v="urn:schemas-microsoft-com:vml" Requires="v">
                <p:oleObj spid="_x0000_s4143" r:id="rId8" imgW="399415" imgH="350520" progId="Equation.KSEE3">
                  <p:embed/>
                </p:oleObj>
              </mc:Choice>
              <mc:Fallback>
                <p:oleObj r:id="rId8" imgW="399415" imgH="350520" progId="Equation.KSEE3">
                  <p:embed/>
                  <p:pic>
                    <p:nvPicPr>
                      <p:cNvPr id="16" name="对象 15"/>
                      <p:cNvPicPr/>
                      <p:nvPr/>
                    </p:nvPicPr>
                    <p:blipFill>
                      <a:blip r:embed="rId9"/>
                      <a:stretch>
                        <a:fillRect/>
                      </a:stretch>
                    </p:blipFill>
                    <p:spPr>
                      <a:xfrm>
                        <a:off x="6042660" y="1517015"/>
                        <a:ext cx="285750" cy="347345"/>
                      </a:xfrm>
                      <a:prstGeom prst="rect">
                        <a:avLst/>
                      </a:prstGeom>
                    </p:spPr>
                  </p:pic>
                </p:oleObj>
              </mc:Fallback>
            </mc:AlternateContent>
          </a:graphicData>
        </a:graphic>
      </p:graphicFrame>
      <p:graphicFrame>
        <p:nvGraphicFramePr>
          <p:cNvPr id="18" name="对象 17"/>
          <p:cNvGraphicFramePr/>
          <p:nvPr/>
        </p:nvGraphicFramePr>
        <p:xfrm>
          <a:off x="6588760" y="1517015"/>
          <a:ext cx="337185" cy="346710"/>
        </p:xfrm>
        <a:graphic>
          <a:graphicData uri="http://schemas.openxmlformats.org/presentationml/2006/ole">
            <mc:AlternateContent xmlns:mc="http://schemas.openxmlformats.org/markup-compatibility/2006">
              <mc:Choice xmlns:v="urn:schemas-microsoft-com:vml" Requires="v">
                <p:oleObj spid="_x0000_s4144" r:id="rId10" imgW="311150" imgH="350520" progId="Equation.KSEE3">
                  <p:embed/>
                </p:oleObj>
              </mc:Choice>
              <mc:Fallback>
                <p:oleObj r:id="rId10" imgW="311150" imgH="350520" progId="Equation.KSEE3">
                  <p:embed/>
                  <p:pic>
                    <p:nvPicPr>
                      <p:cNvPr id="18" name="对象 17"/>
                      <p:cNvPicPr/>
                      <p:nvPr/>
                    </p:nvPicPr>
                    <p:blipFill>
                      <a:blip r:embed="rId11"/>
                      <a:stretch>
                        <a:fillRect/>
                      </a:stretch>
                    </p:blipFill>
                    <p:spPr>
                      <a:xfrm>
                        <a:off x="6588760" y="1517015"/>
                        <a:ext cx="337185" cy="346710"/>
                      </a:xfrm>
                      <a:prstGeom prst="rect">
                        <a:avLst/>
                      </a:prstGeom>
                    </p:spPr>
                  </p:pic>
                </p:oleObj>
              </mc:Fallback>
            </mc:AlternateContent>
          </a:graphicData>
        </a:graphic>
      </p:graphicFrame>
      <p:graphicFrame>
        <p:nvGraphicFramePr>
          <p:cNvPr id="9" name="对象 8"/>
          <p:cNvGraphicFramePr/>
          <p:nvPr/>
        </p:nvGraphicFramePr>
        <p:xfrm>
          <a:off x="2938780" y="1784985"/>
          <a:ext cx="340360" cy="294005"/>
        </p:xfrm>
        <a:graphic>
          <a:graphicData uri="http://schemas.openxmlformats.org/presentationml/2006/ole">
            <mc:AlternateContent xmlns:mc="http://schemas.openxmlformats.org/markup-compatibility/2006">
              <mc:Choice xmlns:v="urn:schemas-microsoft-com:vml" Requires="v">
                <p:oleObj spid="_x0000_s4145" r:id="rId12" imgW="400685" imgH="293370" progId="Equation.KSEE3">
                  <p:embed/>
                </p:oleObj>
              </mc:Choice>
              <mc:Fallback>
                <p:oleObj r:id="rId12" imgW="400685" imgH="293370" progId="Equation.KSEE3">
                  <p:embed/>
                  <p:pic>
                    <p:nvPicPr>
                      <p:cNvPr id="9" name="对象 8"/>
                      <p:cNvPicPr/>
                      <p:nvPr/>
                    </p:nvPicPr>
                    <p:blipFill>
                      <a:blip r:embed="rId4"/>
                      <a:stretch>
                        <a:fillRect/>
                      </a:stretch>
                    </p:blipFill>
                    <p:spPr>
                      <a:xfrm>
                        <a:off x="2938780" y="1784985"/>
                        <a:ext cx="340360" cy="294005"/>
                      </a:xfrm>
                      <a:prstGeom prst="rect">
                        <a:avLst/>
                      </a:prstGeom>
                    </p:spPr>
                  </p:pic>
                </p:oleObj>
              </mc:Fallback>
            </mc:AlternateContent>
          </a:graphicData>
        </a:graphic>
      </p:graphicFrame>
      <p:graphicFrame>
        <p:nvGraphicFramePr>
          <p:cNvPr id="11" name="对象 10"/>
          <p:cNvGraphicFramePr/>
          <p:nvPr/>
        </p:nvGraphicFramePr>
        <p:xfrm>
          <a:off x="2051685" y="2074545"/>
          <a:ext cx="337185" cy="346710"/>
        </p:xfrm>
        <a:graphic>
          <a:graphicData uri="http://schemas.openxmlformats.org/presentationml/2006/ole">
            <mc:AlternateContent xmlns:mc="http://schemas.openxmlformats.org/markup-compatibility/2006">
              <mc:Choice xmlns:v="urn:schemas-microsoft-com:vml" Requires="v">
                <p:oleObj spid="_x0000_s4146" r:id="rId13" imgW="311150" imgH="350520" progId="Equation.KSEE3">
                  <p:embed/>
                </p:oleObj>
              </mc:Choice>
              <mc:Fallback>
                <p:oleObj r:id="rId13" imgW="311150" imgH="350520" progId="Equation.KSEE3">
                  <p:embed/>
                  <p:pic>
                    <p:nvPicPr>
                      <p:cNvPr id="11" name="对象 10"/>
                      <p:cNvPicPr/>
                      <p:nvPr/>
                    </p:nvPicPr>
                    <p:blipFill>
                      <a:blip r:embed="rId11"/>
                      <a:stretch>
                        <a:fillRect/>
                      </a:stretch>
                    </p:blipFill>
                    <p:spPr>
                      <a:xfrm>
                        <a:off x="2051685" y="2074545"/>
                        <a:ext cx="337185" cy="346710"/>
                      </a:xfrm>
                      <a:prstGeom prst="rect">
                        <a:avLst/>
                      </a:prstGeom>
                    </p:spPr>
                  </p:pic>
                </p:oleObj>
              </mc:Fallback>
            </mc:AlternateContent>
          </a:graphicData>
        </a:graphic>
      </p:graphicFrame>
    </p:spTree>
    <p:extLst>
      <p:ext uri="{BB962C8B-B14F-4D97-AF65-F5344CB8AC3E}">
        <p14:creationId xmlns:p14="http://schemas.microsoft.com/office/powerpoint/2010/main" val="19451320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2660"/>
            <a:ext cx="8229600" cy="487489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6.2.2 互联网货币对货币统计的影响分析</a:t>
            </a:r>
          </a:p>
          <a:p>
            <a:r>
              <a:rPr lang="zh-CN" altLang="en-US"/>
              <a:t>货币各层次之间的界限正一步步减弱。客户通过网络和输入电子指令，可以在储蓄，定期与活期之间相互转化。变现速度的快捷意味着货币存在的方式(现金或储蓄等)存在高度的不稳定性。现金流动的本质已经成为从一个银行的存款账户转到另一个存款账户，或者是银行间账户的转换，现金已经很少流出结算体系或清算系统。可见货币各个层次之间的流动性的差别正逐步缩小，界限正逐渐不明显。</a:t>
            </a:r>
          </a:p>
          <a:p>
            <a:pPr>
              <a:buClrTx/>
              <a:buFont typeface="Arial" panose="020B0604020202020204" pitchFamily="34" charset="0"/>
              <a:buChar char=" "/>
            </a:pPr>
            <a:r>
              <a:rPr lang="zh-CN" altLang="en-US"/>
              <a:t>货币层次            ，  …    将逐渐沿脚码序号升高的趋势转化。这点可以用鲍莫尔的交易性货币需求的平方根定律来解释。流通中所需的现金量为：</a:t>
            </a:r>
          </a:p>
          <a:p>
            <a:pPr>
              <a:buClrTx/>
              <a:buFont typeface="Arial" panose="020B0604020202020204" pitchFamily="34" charset="0"/>
              <a:buChar char=" "/>
            </a:pPr>
            <a:r>
              <a:rPr lang="zh-CN" altLang="en-US"/>
              <a:t>                                                      </a:t>
            </a:r>
            <a:r>
              <a:rPr lang="zh-CN" altLang="en-US" b="1"/>
              <a:t>（</a:t>
            </a:r>
            <a:r>
              <a:rPr lang="en-US" altLang="zh-CN" b="1"/>
              <a:t>6-5</a:t>
            </a:r>
            <a:r>
              <a:rPr lang="zh-CN" altLang="en-US" b="1"/>
              <a:t>）</a:t>
            </a:r>
          </a:p>
          <a:p>
            <a:pPr>
              <a:buClrTx/>
              <a:buFont typeface="Arial" panose="020B0604020202020204" pitchFamily="34" charset="0"/>
              <a:buChar char=" "/>
            </a:pPr>
            <a:endParaRPr lang="zh-CN" altLang="en-US"/>
          </a:p>
        </p:txBody>
      </p:sp>
      <p:graphicFrame>
        <p:nvGraphicFramePr>
          <p:cNvPr id="2" name="对象 1">
            <a:hlinkClick r:id="" action="ppaction://ole?verb=0"/>
          </p:cNvPr>
          <p:cNvGraphicFramePr>
            <a:graphicFrameLocks noChangeAspect="1"/>
          </p:cNvGraphicFramePr>
          <p:nvPr/>
        </p:nvGraphicFramePr>
        <p:xfrm>
          <a:off x="1824355" y="3308350"/>
          <a:ext cx="1708785" cy="309245"/>
        </p:xfrm>
        <a:graphic>
          <a:graphicData uri="http://schemas.openxmlformats.org/presentationml/2006/ole">
            <mc:AlternateContent xmlns:mc="http://schemas.openxmlformats.org/markup-compatibility/2006">
              <mc:Choice xmlns:v="urn:schemas-microsoft-com:vml" Requires="v">
                <p:oleObj spid="_x0000_s5140" r:id="rId3" imgW="1333500" imgH="241300" progId="Equation.KSEE3">
                  <p:embed/>
                </p:oleObj>
              </mc:Choice>
              <mc:Fallback>
                <p:oleObj r:id="rId3" imgW="1333500" imgH="241300" progId="Equation.KSEE3">
                  <p:embed/>
                  <p:pic>
                    <p:nvPicPr>
                      <p:cNvPr id="2" name="对象 1">
                        <a:hlinkClick r:id="" action="ppaction://ole?verb=0"/>
                      </p:cNvPr>
                      <p:cNvPicPr/>
                      <p:nvPr/>
                    </p:nvPicPr>
                    <p:blipFill>
                      <a:blip r:embed="rId4"/>
                      <a:stretch>
                        <a:fillRect/>
                      </a:stretch>
                    </p:blipFill>
                    <p:spPr>
                      <a:xfrm>
                        <a:off x="1824355" y="3308350"/>
                        <a:ext cx="1708785" cy="3092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895090" y="3305175"/>
          <a:ext cx="433070" cy="316230"/>
        </p:xfrm>
        <a:graphic>
          <a:graphicData uri="http://schemas.openxmlformats.org/presentationml/2006/ole">
            <mc:AlternateContent xmlns:mc="http://schemas.openxmlformats.org/markup-compatibility/2006">
              <mc:Choice xmlns:v="urn:schemas-microsoft-com:vml" Requires="v">
                <p:oleObj spid="_x0000_s5141" r:id="rId5" imgW="330200" imgH="241300" progId="Equation.KSEE3">
                  <p:embed/>
                </p:oleObj>
              </mc:Choice>
              <mc:Fallback>
                <p:oleObj r:id="rId5" imgW="330200" imgH="241300" progId="Equation.KSEE3">
                  <p:embed/>
                  <p:pic>
                    <p:nvPicPr>
                      <p:cNvPr id="5" name="对象 4">
                        <a:hlinkClick r:id="" action="ppaction://ole?verb=0"/>
                      </p:cNvPr>
                      <p:cNvPicPr/>
                      <p:nvPr/>
                    </p:nvPicPr>
                    <p:blipFill>
                      <a:blip r:embed="rId6"/>
                      <a:stretch>
                        <a:fillRect/>
                      </a:stretch>
                    </p:blipFill>
                    <p:spPr>
                      <a:xfrm>
                        <a:off x="3895090" y="3305175"/>
                        <a:ext cx="433070" cy="31623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061335" y="4098925"/>
          <a:ext cx="2037080" cy="1064260"/>
        </p:xfrm>
        <a:graphic>
          <a:graphicData uri="http://schemas.openxmlformats.org/presentationml/2006/ole">
            <mc:AlternateContent xmlns:mc="http://schemas.openxmlformats.org/markup-compatibility/2006">
              <mc:Choice xmlns:v="urn:schemas-microsoft-com:vml" Requires="v">
                <p:oleObj spid="_x0000_s5142" r:id="rId7" imgW="850900" imgH="444500" progId="Equation.KSEE3">
                  <p:embed/>
                </p:oleObj>
              </mc:Choice>
              <mc:Fallback>
                <p:oleObj r:id="rId7" imgW="850900" imgH="444500" progId="Equation.KSEE3">
                  <p:embed/>
                  <p:pic>
                    <p:nvPicPr>
                      <p:cNvPr id="6" name="对象 5">
                        <a:hlinkClick r:id="" action="ppaction://ole?verb=0"/>
                      </p:cNvPr>
                      <p:cNvPicPr/>
                      <p:nvPr/>
                    </p:nvPicPr>
                    <p:blipFill>
                      <a:blip r:embed="rId8"/>
                      <a:stretch>
                        <a:fillRect/>
                      </a:stretch>
                    </p:blipFill>
                    <p:spPr>
                      <a:xfrm>
                        <a:off x="3061335" y="4098925"/>
                        <a:ext cx="2037080" cy="1064260"/>
                      </a:xfrm>
                      <a:prstGeom prst="rect">
                        <a:avLst/>
                      </a:prstGeom>
                    </p:spPr>
                  </p:pic>
                </p:oleObj>
              </mc:Fallback>
            </mc:AlternateContent>
          </a:graphicData>
        </a:graphic>
      </p:graphicFrame>
    </p:spTree>
    <p:extLst>
      <p:ext uri="{BB962C8B-B14F-4D97-AF65-F5344CB8AC3E}">
        <p14:creationId xmlns:p14="http://schemas.microsoft.com/office/powerpoint/2010/main" val="3332573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78840"/>
            <a:ext cx="8229600" cy="5219700"/>
          </a:xfrm>
        </p:spPr>
        <p:txBody>
          <a:bodyPr/>
          <a:lstStyle/>
          <a:p>
            <a:pPr>
              <a:buClrTx/>
              <a:buFont typeface="Arial" panose="020B0604020202020204" pitchFamily="34" charset="0"/>
              <a:buChar char=" "/>
            </a:pPr>
            <a:r>
              <a:rPr lang="zh-CN" altLang="en-US"/>
              <a:t>T为可预见的开支总额，b为每次将生息资本转换为现金的交易费用，利息i是持有现金的机会成本，互联网货币的使用很明显的减少了将生息资产转变为现金的交易费用，b的下降会引起整个现金需求的下降。这就解释了互联网货币的使用是可以促使现金往更高层次的生息货币转换的，其他层次货币的转化道理是相同的。</a:t>
            </a:r>
          </a:p>
          <a:p>
            <a:pPr>
              <a:buClrTx/>
              <a:buFont typeface="Arial" panose="020B0604020202020204" pitchFamily="34" charset="0"/>
              <a:buChar char=" "/>
            </a:pPr>
            <a:r>
              <a:rPr lang="zh-CN" altLang="en-US"/>
              <a:t>但是互联网货币交易存在地域的模糊性，这给货币计量带来了一些困难。客户通过网络进行电子商务交易，能够使用多国的货币交易。而且来自国外的智力收入、服务收入等也可以直接存放在其网络银行账户。因此统计货币量时需要考虑居民手中持有的但是未存在本国银行的货币。</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6.2.3 互联网货币对货币供应量的影响分析</a:t>
            </a:r>
          </a:p>
          <a:p>
            <a:pPr marL="0" indent="0">
              <a:buNone/>
            </a:pPr>
            <a:r>
              <a:rPr lang="zh-CN" altLang="en-US"/>
              <a:t>在现行的银行体系之下，货币供给量主要通过两个因素决定，分别为基础货币和货币乘数。用M表示货币总量，用B表示基础货币量，m为货币乘数，那么一国的总的货币供给量可以用公式表示为：</a:t>
            </a:r>
          </a:p>
          <a:p>
            <a:pPr>
              <a:buClrTx/>
              <a:buFont typeface="Arial" panose="020B0604020202020204" pitchFamily="34" charset="0"/>
              <a:buChar char=" "/>
            </a:pPr>
            <a:r>
              <a:rPr lang="zh-CN" altLang="en-US"/>
              <a:t>                                                  </a:t>
            </a:r>
            <a:r>
              <a:rPr lang="zh-CN" altLang="en-US" b="1"/>
              <a:t>  （</a:t>
            </a:r>
            <a:r>
              <a:rPr lang="en-US" altLang="zh-CN" b="1"/>
              <a:t>5-6</a:t>
            </a:r>
            <a:r>
              <a:rPr lang="zh-CN" altLang="en-US" b="1"/>
              <a:t>）</a:t>
            </a:r>
            <a:endParaRPr lang="en-US" altLang="zh-CN" b="1"/>
          </a:p>
        </p:txBody>
      </p:sp>
      <p:graphicFrame>
        <p:nvGraphicFramePr>
          <p:cNvPr id="5" name="对象 4">
            <a:hlinkClick r:id="" action="ppaction://ole?verb=0"/>
          </p:cNvPr>
          <p:cNvGraphicFramePr>
            <a:graphicFrameLocks noChangeAspect="1"/>
          </p:cNvGraphicFramePr>
          <p:nvPr/>
        </p:nvGraphicFramePr>
        <p:xfrm>
          <a:off x="3296285" y="5355590"/>
          <a:ext cx="1679575" cy="404495"/>
        </p:xfrm>
        <a:graphic>
          <a:graphicData uri="http://schemas.openxmlformats.org/presentationml/2006/ole">
            <mc:AlternateContent xmlns:mc="http://schemas.openxmlformats.org/markup-compatibility/2006">
              <mc:Choice xmlns:v="urn:schemas-microsoft-com:vml" Requires="v">
                <p:oleObj spid="_x0000_s6152" r:id="rId3" imgW="685800" imgH="165100" progId="Equation.KSEE3">
                  <p:embed/>
                </p:oleObj>
              </mc:Choice>
              <mc:Fallback>
                <p:oleObj r:id="rId3" imgW="685800" imgH="165100" progId="Equation.KSEE3">
                  <p:embed/>
                  <p:pic>
                    <p:nvPicPr>
                      <p:cNvPr id="5" name="对象 4">
                        <a:hlinkClick r:id="" action="ppaction://ole?verb=0"/>
                      </p:cNvPr>
                      <p:cNvPicPr/>
                      <p:nvPr/>
                    </p:nvPicPr>
                    <p:blipFill>
                      <a:blip r:embed="rId4"/>
                      <a:stretch>
                        <a:fillRect/>
                      </a:stretch>
                    </p:blipFill>
                    <p:spPr>
                      <a:xfrm>
                        <a:off x="3296285" y="5355590"/>
                        <a:ext cx="1679575" cy="404495"/>
                      </a:xfrm>
                      <a:prstGeom prst="rect">
                        <a:avLst/>
                      </a:prstGeom>
                    </p:spPr>
                  </p:pic>
                </p:oleObj>
              </mc:Fallback>
            </mc:AlternateContent>
          </a:graphicData>
        </a:graphic>
      </p:graphicFrame>
    </p:spTree>
    <p:extLst>
      <p:ext uri="{BB962C8B-B14F-4D97-AF65-F5344CB8AC3E}">
        <p14:creationId xmlns:p14="http://schemas.microsoft.com/office/powerpoint/2010/main" val="28294058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334635"/>
          </a:xfrm>
        </p:spPr>
        <p:txBody>
          <a:bodyPr/>
          <a:lstStyle/>
          <a:p>
            <a:pPr marL="0" indent="0">
              <a:buNone/>
            </a:pPr>
            <a:r>
              <a:rPr lang="zh-CN" altLang="en-US"/>
              <a:t>发行互联网货币替代了现金，节省了交易成本。所以互联网货币的出现将会直接影响到中央银行将会发行基础货币的数量，并且会通过货币乘数对货币供应量产生非常大的影响。</a:t>
            </a:r>
          </a:p>
          <a:p>
            <a:r>
              <a:rPr lang="en-US" altLang="zh-CN" b="1"/>
              <a:t>1</a:t>
            </a:r>
            <a:r>
              <a:rPr lang="zh-CN" altLang="en-US" b="1"/>
              <a:t>、互联网货币对基础货币的影响分析</a:t>
            </a:r>
          </a:p>
          <a:p>
            <a:pPr>
              <a:buClrTx/>
              <a:buFont typeface="Arial" panose="020B0604020202020204" pitchFamily="34" charset="0"/>
              <a:buChar char=" "/>
            </a:pPr>
            <a:r>
              <a:rPr lang="zh-CN" altLang="en-US"/>
              <a:t>加入互联网货币后，基础货币公式变为：</a:t>
            </a:r>
          </a:p>
          <a:p>
            <a:pPr>
              <a:buClrTx/>
              <a:buFont typeface="Arial" panose="020B0604020202020204" pitchFamily="34" charset="0"/>
              <a:buChar char=" "/>
            </a:pPr>
            <a:r>
              <a:rPr lang="zh-CN" altLang="en-US"/>
              <a:t>                                                 </a:t>
            </a:r>
            <a:r>
              <a:rPr lang="en-US" altLang="zh-CN" b="1"/>
              <a:t>(6-7)</a:t>
            </a:r>
          </a:p>
          <a:p>
            <a:pPr>
              <a:buClrTx/>
              <a:buFont typeface="Arial" panose="020B0604020202020204" pitchFamily="34" charset="0"/>
              <a:buChar char=" "/>
            </a:pPr>
            <a:r>
              <a:rPr lang="zh-CN" altLang="en-US"/>
              <a:t>其中B是基础货币，  是现金通货，E是网络货币，  是准备金。根据前面分析可以知道C、E通货将因为向更高层次的货币转化而会减少。  </a:t>
            </a:r>
          </a:p>
          <a:p>
            <a:pPr>
              <a:buClrTx/>
              <a:buFont typeface="Arial" panose="020B0604020202020204" pitchFamily="34" charset="0"/>
              <a:buChar char=" "/>
            </a:pPr>
            <a:r>
              <a:rPr lang="zh-CN" altLang="en-US"/>
              <a:t>因为互联网货币的的存在，如果央行监管严格，垄断互联网货币的发行，设法定准备率不变，各家商业银行会因为互联网货币的便捷性，减少其在央行的超额准备金，从而R会减少，基础货币B会减少；但如果央行放松管制，互联网货币可以通过非银行金融机构发行，则会出现互联网货币的存款准备金漏掉的可能，R会减少，使基础货币B会减少。总的来说基础货币总额是逐渐减少的。                                              </a:t>
            </a:r>
          </a:p>
        </p:txBody>
      </p:sp>
      <p:graphicFrame>
        <p:nvGraphicFramePr>
          <p:cNvPr id="5" name="对象 4">
            <a:hlinkClick r:id="" action="ppaction://ole?verb=0"/>
          </p:cNvPr>
          <p:cNvGraphicFramePr>
            <a:graphicFrameLocks noChangeAspect="1"/>
          </p:cNvGraphicFramePr>
          <p:nvPr/>
        </p:nvGraphicFramePr>
        <p:xfrm>
          <a:off x="2802255" y="2853055"/>
          <a:ext cx="2630805" cy="533400"/>
        </p:xfrm>
        <a:graphic>
          <a:graphicData uri="http://schemas.openxmlformats.org/presentationml/2006/ole">
            <mc:AlternateContent xmlns:mc="http://schemas.openxmlformats.org/markup-compatibility/2006">
              <mc:Choice xmlns:v="urn:schemas-microsoft-com:vml" Requires="v">
                <p:oleObj spid="_x0000_s7188" r:id="rId3" imgW="1002665" imgH="203200" progId="Equation.KSEE3">
                  <p:embed/>
                </p:oleObj>
              </mc:Choice>
              <mc:Fallback>
                <p:oleObj r:id="rId3" imgW="1002665" imgH="203200" progId="Equation.KSEE3">
                  <p:embed/>
                  <p:pic>
                    <p:nvPicPr>
                      <p:cNvPr id="5" name="对象 4">
                        <a:hlinkClick r:id="" action="ppaction://ole?verb=0"/>
                      </p:cNvPr>
                      <p:cNvPicPr/>
                      <p:nvPr/>
                    </p:nvPicPr>
                    <p:blipFill>
                      <a:blip r:embed="rId4"/>
                      <a:stretch>
                        <a:fillRect/>
                      </a:stretch>
                    </p:blipFill>
                    <p:spPr>
                      <a:xfrm>
                        <a:off x="2802255" y="2853055"/>
                        <a:ext cx="2630805" cy="533400"/>
                      </a:xfrm>
                      <a:prstGeom prst="rect">
                        <a:avLst/>
                      </a:prstGeom>
                    </p:spPr>
                  </p:pic>
                </p:oleObj>
              </mc:Fallback>
            </mc:AlternateContent>
          </a:graphicData>
        </a:graphic>
      </p:graphicFrame>
      <p:graphicFrame>
        <p:nvGraphicFramePr>
          <p:cNvPr id="6" name="对象 5"/>
          <p:cNvGraphicFramePr/>
          <p:nvPr/>
        </p:nvGraphicFramePr>
        <p:xfrm>
          <a:off x="2668905" y="3419475"/>
          <a:ext cx="454660" cy="436880"/>
        </p:xfrm>
        <a:graphic>
          <a:graphicData uri="http://schemas.openxmlformats.org/presentationml/2006/ole">
            <mc:AlternateContent xmlns:mc="http://schemas.openxmlformats.org/markup-compatibility/2006">
              <mc:Choice xmlns:v="urn:schemas-microsoft-com:vml" Requires="v">
                <p:oleObj spid="_x0000_s7189" r:id="rId5" imgW="372110" imgH="336550" progId="Equation.KSEE3">
                  <p:embed/>
                </p:oleObj>
              </mc:Choice>
              <mc:Fallback>
                <p:oleObj r:id="rId5" imgW="372110" imgH="336550" progId="Equation.KSEE3">
                  <p:embed/>
                  <p:pic>
                    <p:nvPicPr>
                      <p:cNvPr id="6" name="对象 5"/>
                      <p:cNvPicPr/>
                      <p:nvPr/>
                    </p:nvPicPr>
                    <p:blipFill>
                      <a:blip r:embed="rId6"/>
                      <a:stretch>
                        <a:fillRect/>
                      </a:stretch>
                    </p:blipFill>
                    <p:spPr>
                      <a:xfrm>
                        <a:off x="2668905" y="3419475"/>
                        <a:ext cx="454660" cy="436880"/>
                      </a:xfrm>
                      <a:prstGeom prst="rect">
                        <a:avLst/>
                      </a:prstGeom>
                    </p:spPr>
                  </p:pic>
                </p:oleObj>
              </mc:Fallback>
            </mc:AlternateContent>
          </a:graphicData>
        </a:graphic>
      </p:graphicFrame>
      <p:graphicFrame>
        <p:nvGraphicFramePr>
          <p:cNvPr id="8" name="对象 7"/>
          <p:cNvGraphicFramePr/>
          <p:nvPr/>
        </p:nvGraphicFramePr>
        <p:xfrm>
          <a:off x="5792470" y="3419475"/>
          <a:ext cx="319405" cy="391795"/>
        </p:xfrm>
        <a:graphic>
          <a:graphicData uri="http://schemas.openxmlformats.org/presentationml/2006/ole">
            <mc:AlternateContent xmlns:mc="http://schemas.openxmlformats.org/markup-compatibility/2006">
              <mc:Choice xmlns:v="urn:schemas-microsoft-com:vml" Requires="v">
                <p:oleObj spid="_x0000_s7190" r:id="rId7" imgW="274320" imgH="335280" progId="Equation.KSEE3">
                  <p:embed/>
                </p:oleObj>
              </mc:Choice>
              <mc:Fallback>
                <p:oleObj r:id="rId7" imgW="274320" imgH="335280" progId="Equation.KSEE3">
                  <p:embed/>
                  <p:pic>
                    <p:nvPicPr>
                      <p:cNvPr id="8" name="对象 7"/>
                      <p:cNvPicPr/>
                      <p:nvPr/>
                    </p:nvPicPr>
                    <p:blipFill>
                      <a:blip r:embed="rId8"/>
                      <a:stretch>
                        <a:fillRect/>
                      </a:stretch>
                    </p:blipFill>
                    <p:spPr>
                      <a:xfrm>
                        <a:off x="5792470" y="3419475"/>
                        <a:ext cx="319405" cy="391795"/>
                      </a:xfrm>
                      <a:prstGeom prst="rect">
                        <a:avLst/>
                      </a:prstGeom>
                    </p:spPr>
                  </p:pic>
                </p:oleObj>
              </mc:Fallback>
            </mc:AlternateContent>
          </a:graphicData>
        </a:graphic>
      </p:graphicFrame>
    </p:spTree>
    <p:extLst>
      <p:ext uri="{BB962C8B-B14F-4D97-AF65-F5344CB8AC3E}">
        <p14:creationId xmlns:p14="http://schemas.microsoft.com/office/powerpoint/2010/main" val="30939984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094605"/>
          </a:xfrm>
        </p:spPr>
        <p:txBody>
          <a:bodyPr/>
          <a:lstStyle/>
          <a:p>
            <a:r>
              <a:rPr lang="en-US" altLang="zh-CN" b="1"/>
              <a:t>2</a:t>
            </a:r>
            <a:r>
              <a:rPr lang="zh-CN" altLang="en-US" b="1"/>
              <a:t>、互联网货币对货币乘数的影响分析</a:t>
            </a:r>
          </a:p>
          <a:p>
            <a:pPr>
              <a:buClrTx/>
              <a:buFont typeface="Arial" panose="020B0604020202020204" pitchFamily="34" charset="0"/>
              <a:buChar char=" "/>
            </a:pPr>
            <a:r>
              <a:rPr lang="zh-CN" altLang="en-US"/>
              <a:t>货币乘数(m)主要是受活期存款准备金率(   )、定期存款准备金率(   )、定活期存款比率(t)、超额准备金率(   )、现金漏损率(k)等因素影响。在互联网经济时代，互联网货币使影响货币乘数的各种因素都发生了变化。但是该分析的前提是准备金率为恒定不变的静态常量，接下来对其逐一分析。</a:t>
            </a:r>
          </a:p>
          <a:p>
            <a:pPr>
              <a:buClrTx/>
              <a:buFont typeface="Arial" panose="020B0604020202020204" pitchFamily="34" charset="0"/>
              <a:buChar char=" "/>
            </a:pPr>
            <a:r>
              <a:rPr lang="zh-CN" altLang="en-US"/>
              <a:t>商业银行的超额准备金将会减少。互联网货币的出现会使商业银行资金的给付，更多的表现为一种虚拟的、帐面的划拨。所以超额准备金会失去它，作为对外支付现金准备的意义。对于商业银行由于出于经营的目的，自然会降低超额准备金率。</a:t>
            </a:r>
          </a:p>
          <a:p>
            <a:pPr>
              <a:buClrTx/>
              <a:buFont typeface="Arial" panose="020B0604020202020204" pitchFamily="34" charset="0"/>
              <a:buChar char=" "/>
            </a:pPr>
            <a:r>
              <a:rPr lang="zh-CN" altLang="en-US"/>
              <a:t>现金漏损率k会下降。互联网经济时代，人们用互联网货币取代现金结算，这表现为各种账户间资金的转移，会引起数字的增减，但是资金并不出整个银行体系，所以现金漏损量是趋向减少。</a:t>
            </a:r>
          </a:p>
          <a:p>
            <a:pPr>
              <a:buClrTx/>
              <a:buFont typeface="Arial" panose="020B0604020202020204" pitchFamily="34" charset="0"/>
              <a:buChar char=" "/>
            </a:pPr>
            <a:r>
              <a:rPr lang="zh-CN" altLang="en-US"/>
              <a:t>定期存款以及活期存款比率t会先是逐渐减小，然后逐渐增大。互联网货币拓宽了金融服务的范围，增加了金融服务方式。很多原有的银行的定期存款将</a:t>
            </a:r>
          </a:p>
          <a:p>
            <a:pPr marL="285750" indent="-285750">
              <a:buClrTx/>
              <a:buFont typeface="Arial" panose="020B0604020202020204" pitchFamily="34" charset="0"/>
              <a:buChar char=" "/>
            </a:pPr>
            <a:endParaRPr lang="zh-CN" altLang="en-US"/>
          </a:p>
        </p:txBody>
      </p:sp>
      <p:graphicFrame>
        <p:nvGraphicFramePr>
          <p:cNvPr id="5" name="对象 4">
            <a:hlinkClick r:id="" action="ppaction://ole?verb=0"/>
          </p:cNvPr>
          <p:cNvGraphicFramePr>
            <a:graphicFrameLocks noChangeAspect="1"/>
          </p:cNvGraphicFramePr>
          <p:nvPr/>
        </p:nvGraphicFramePr>
        <p:xfrm>
          <a:off x="5017770" y="1400810"/>
          <a:ext cx="339725" cy="408305"/>
        </p:xfrm>
        <a:graphic>
          <a:graphicData uri="http://schemas.openxmlformats.org/presentationml/2006/ole">
            <mc:AlternateContent xmlns:mc="http://schemas.openxmlformats.org/markup-compatibility/2006">
              <mc:Choice xmlns:v="urn:schemas-microsoft-com:vml" Requires="v">
                <p:oleObj spid="_x0000_s8212" r:id="rId3" imgW="190500" imgH="228600" progId="Equation.KSEE3">
                  <p:embed/>
                </p:oleObj>
              </mc:Choice>
              <mc:Fallback>
                <p:oleObj r:id="rId3" imgW="190500" imgH="228600" progId="Equation.KSEE3">
                  <p:embed/>
                  <p:pic>
                    <p:nvPicPr>
                      <p:cNvPr id="5" name="对象 4">
                        <a:hlinkClick r:id="" action="ppaction://ole?verb=0"/>
                      </p:cNvPr>
                      <p:cNvPicPr/>
                      <p:nvPr/>
                    </p:nvPicPr>
                    <p:blipFill>
                      <a:blip r:embed="rId4"/>
                      <a:stretch>
                        <a:fillRect/>
                      </a:stretch>
                    </p:blipFill>
                    <p:spPr>
                      <a:xfrm>
                        <a:off x="5017770" y="1400810"/>
                        <a:ext cx="339725" cy="4083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696835" y="1398905"/>
          <a:ext cx="297815" cy="384810"/>
        </p:xfrm>
        <a:graphic>
          <a:graphicData uri="http://schemas.openxmlformats.org/presentationml/2006/ole">
            <mc:AlternateContent xmlns:mc="http://schemas.openxmlformats.org/markup-compatibility/2006">
              <mc:Choice xmlns:v="urn:schemas-microsoft-com:vml" Requires="v">
                <p:oleObj spid="_x0000_s8213" r:id="rId5" imgW="177165" imgH="228600" progId="Equation.KSEE3">
                  <p:embed/>
                </p:oleObj>
              </mc:Choice>
              <mc:Fallback>
                <p:oleObj r:id="rId5" imgW="177165" imgH="228600" progId="Equation.KSEE3">
                  <p:embed/>
                  <p:pic>
                    <p:nvPicPr>
                      <p:cNvPr id="6" name="对象 5">
                        <a:hlinkClick r:id="" action="ppaction://ole?verb=0"/>
                      </p:cNvPr>
                      <p:cNvPicPr/>
                      <p:nvPr/>
                    </p:nvPicPr>
                    <p:blipFill>
                      <a:blip r:embed="rId6"/>
                      <a:stretch>
                        <a:fillRect/>
                      </a:stretch>
                    </p:blipFill>
                    <p:spPr>
                      <a:xfrm>
                        <a:off x="7696835" y="1398905"/>
                        <a:ext cx="297815" cy="3848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316095" y="1659255"/>
          <a:ext cx="322580" cy="416560"/>
        </p:xfrm>
        <a:graphic>
          <a:graphicData uri="http://schemas.openxmlformats.org/presentationml/2006/ole">
            <mc:AlternateContent xmlns:mc="http://schemas.openxmlformats.org/markup-compatibility/2006">
              <mc:Choice xmlns:v="urn:schemas-microsoft-com:vml" Requires="v">
                <p:oleObj spid="_x0000_s8214" r:id="rId7" imgW="177165" imgH="228600" progId="Equation.KSEE3">
                  <p:embed/>
                </p:oleObj>
              </mc:Choice>
              <mc:Fallback>
                <p:oleObj r:id="rId7" imgW="177165" imgH="228600" progId="Equation.KSEE3">
                  <p:embed/>
                  <p:pic>
                    <p:nvPicPr>
                      <p:cNvPr id="7" name="对象 6">
                        <a:hlinkClick r:id="" action="ppaction://ole?verb=0"/>
                      </p:cNvPr>
                      <p:cNvPicPr/>
                      <p:nvPr/>
                    </p:nvPicPr>
                    <p:blipFill>
                      <a:blip r:embed="rId8"/>
                      <a:stretch>
                        <a:fillRect/>
                      </a:stretch>
                    </p:blipFill>
                    <p:spPr>
                      <a:xfrm>
                        <a:off x="4316095" y="1659255"/>
                        <a:ext cx="322580" cy="416560"/>
                      </a:xfrm>
                      <a:prstGeom prst="rect">
                        <a:avLst/>
                      </a:prstGeom>
                    </p:spPr>
                  </p:pic>
                </p:oleObj>
              </mc:Fallback>
            </mc:AlternateContent>
          </a:graphicData>
        </a:graphic>
      </p:graphicFrame>
    </p:spTree>
    <p:extLst>
      <p:ext uri="{BB962C8B-B14F-4D97-AF65-F5344CB8AC3E}">
        <p14:creationId xmlns:p14="http://schemas.microsoft.com/office/powerpoint/2010/main" val="8726105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6145"/>
            <a:ext cx="8229600" cy="4931410"/>
          </a:xfrm>
        </p:spPr>
        <p:txBody>
          <a:bodyPr/>
          <a:lstStyle/>
          <a:p>
            <a:pPr>
              <a:buClrTx/>
              <a:buFont typeface="Arial" panose="020B0604020202020204" pitchFamily="34" charset="0"/>
              <a:buChar char=" "/>
            </a:pPr>
            <a:r>
              <a:rPr lang="zh-CN" altLang="en-US"/>
              <a:t>会选择投资到其他领域，如证券、期货等等。随着互联网货币的发展，如前面所述货币层次向生息资产转化，t就又会逐渐变大。</a:t>
            </a:r>
          </a:p>
          <a:p>
            <a:pPr>
              <a:buClrTx/>
              <a:buFont typeface="Arial" panose="020B0604020202020204" pitchFamily="34" charset="0"/>
              <a:buChar char=" "/>
            </a:pPr>
            <a:r>
              <a:rPr lang="zh-CN" altLang="en-US"/>
              <a:t>通过以上分析，可以说明互联网货币的出现，将会在整体上让货币乘数变大。从另一方面也可以说明该变化，如前面所说的基础货币会萎缩，因为央行会控制货币供给量在一定水平，这也就意味着货币乘数变大了。</a:t>
            </a:r>
          </a:p>
          <a:p>
            <a:pPr marL="0" indent="0">
              <a:buNone/>
            </a:pPr>
            <a:r>
              <a:rPr lang="zh-CN" altLang="en-US"/>
              <a:t>互联网的革命使得非银行非金融机构可以参与货币发行，银行体系对货币的垄断发行被因此打破，中央银行的货币发行权将会随着互联网货币的流通使用而会有很大的削弱。</a:t>
            </a:r>
          </a:p>
          <a:p>
            <a:pPr marL="0" indent="0">
              <a:buNone/>
            </a:pPr>
            <a:r>
              <a:rPr lang="zh-CN" altLang="en-US"/>
              <a:t>互联网货币的出现打破了中央银行的货币垄断发行权，传统货币在流通中会被互联网货币部分替代，未来可能会完全替代。目前绝大多数的互联网货币产品并不是由中央银行发行的，而是由商业银行、其他金融机构、甚至是非金融性的经济实体所发行。这种多元化的发行主体将使中央银行作为“发行的银行”地位受到挑战，这一挑战的直接影响是因发行权的分散而导致铸币税的损失。</a:t>
            </a:r>
          </a:p>
        </p:txBody>
      </p:sp>
    </p:spTree>
    <p:extLst>
      <p:ext uri="{BB962C8B-B14F-4D97-AF65-F5344CB8AC3E}">
        <p14:creationId xmlns:p14="http://schemas.microsoft.com/office/powerpoint/2010/main" val="9019085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4555"/>
            <a:ext cx="8229600" cy="527875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6.2.4 互联网货币下货币政策的选择</a:t>
            </a:r>
          </a:p>
          <a:p>
            <a:r>
              <a:rPr lang="zh-CN" altLang="en-US"/>
              <a:t>回顾近几年央行货币政策，主要存在以下特征：第一，我国央行主要运用数量型货币政策工具，而以价格型工具为辅。第二，央行经常性进行公开市场操作；除此之外，央行还通过外汇冲销来缓解人民币升值压力。第三，目前，央行都是把货币供应量作为调控主要目标。然而当前实行的货币政策存在一定缺陷。</a:t>
            </a:r>
          </a:p>
          <a:p>
            <a:r>
              <a:rPr lang="zh-CN" altLang="en-US"/>
              <a:t>随着互联网货币的发展，其对货币政策的影响肯定是毋庸置疑的，因此我国央行的货币政策在这一大环境下也应该做适时调整。具体而言，要做到以下几个方面：</a:t>
            </a:r>
          </a:p>
          <a:p>
            <a:pPr>
              <a:buClrTx/>
              <a:buFont typeface="Arial" panose="020B0604020202020204" pitchFamily="34" charset="0"/>
              <a:buChar char=" "/>
            </a:pPr>
            <a:r>
              <a:rPr lang="zh-CN" altLang="en-US"/>
              <a:t>第一，对于货币政策工具，继续积极推进利率、汇率市场化，从以数量型工具为主要调节方式转变为依靠以价格型工具为主。</a:t>
            </a:r>
          </a:p>
          <a:p>
            <a:pPr>
              <a:buClrTx/>
              <a:buFont typeface="Arial" panose="020B0604020202020204" pitchFamily="34" charset="0"/>
              <a:buChar char=" "/>
            </a:pPr>
            <a:r>
              <a:rPr lang="zh-CN" altLang="en-US"/>
              <a:t>第二，逐步从控制货币供给总量为目标转变为调节市场利率为主要政策目标。</a:t>
            </a:r>
          </a:p>
          <a:p>
            <a:pPr>
              <a:buClrTx/>
              <a:buFont typeface="Arial" panose="020B0604020202020204" pitchFamily="34" charset="0"/>
              <a:buChar char=" "/>
            </a:pPr>
            <a:r>
              <a:rPr lang="zh-CN" altLang="en-US"/>
              <a:t>第三，加强金融市场的全面健全发展，为货币政策在新环境的实施提供更好的条件。</a:t>
            </a:r>
          </a:p>
        </p:txBody>
      </p:sp>
    </p:spTree>
    <p:extLst>
      <p:ext uri="{BB962C8B-B14F-4D97-AF65-F5344CB8AC3E}">
        <p14:creationId xmlns:p14="http://schemas.microsoft.com/office/powerpoint/2010/main" val="296526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1.4.4 </a:t>
            </a:r>
            <a:r>
              <a:rPr lang="zh-CN" altLang="en-US" b="1" dirty="0" smtClean="0">
                <a:solidFill>
                  <a:srgbClr val="6A5015"/>
                </a:solidFill>
                <a:latin typeface="黑体" panose="02010609060101010101" pitchFamily="49" charset="-122"/>
                <a:ea typeface="黑体" panose="02010609060101010101" pitchFamily="49" charset="-122"/>
              </a:rPr>
              <a:t>大数据金融</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大数据金融是指依托于海量、非结构化的数据，通过互联网、云计算等信息方式对</a:t>
            </a:r>
            <a:r>
              <a:rPr lang="zh-CN" altLang="en-US" dirty="0" smtClean="0"/>
              <a:t>其数据</a:t>
            </a:r>
            <a:r>
              <a:rPr lang="zh-CN" altLang="en-US" dirty="0"/>
              <a:t>进行专业化的挖掘和分析，并与传统金融服务相结合，创新性开展相关资金融通</a:t>
            </a:r>
            <a:r>
              <a:rPr lang="zh-CN" altLang="en-US" dirty="0" smtClean="0"/>
              <a:t>工作的</a:t>
            </a:r>
            <a:r>
              <a:rPr lang="zh-CN" altLang="en-US" dirty="0"/>
              <a:t>统称</a:t>
            </a:r>
            <a:r>
              <a:rPr lang="zh-CN" altLang="en-US" dirty="0" smtClean="0"/>
              <a:t>。</a:t>
            </a:r>
            <a:endParaRPr lang="en-US" altLang="zh-CN" dirty="0" smtClean="0"/>
          </a:p>
          <a:p>
            <a:r>
              <a:rPr lang="zh-CN" altLang="en-US" dirty="0"/>
              <a:t>大数据金融扩充了金融业的企业种类，并创新了金融产品和服务，扩大了客户范围</a:t>
            </a:r>
            <a:r>
              <a:rPr lang="zh-CN" altLang="en-US" dirty="0" smtClean="0"/>
              <a:t>，促进</a:t>
            </a:r>
            <a:r>
              <a:rPr lang="zh-CN" altLang="en-US" dirty="0"/>
              <a:t>金融营销，降低了企业成本。阿里巴巴控制的天弘基金，上线不到一年，规模达到了行业第一名。大数据金融按照</a:t>
            </a:r>
            <a:r>
              <a:rPr lang="zh-CN" altLang="en-US" dirty="0" smtClean="0"/>
              <a:t>平台</a:t>
            </a:r>
            <a:r>
              <a:rPr lang="zh-CN" altLang="en-US" dirty="0"/>
              <a:t>运营模式，可分为平台金融和供应链金融两大模式。两大模式的代表企业分别为阿里</a:t>
            </a:r>
            <a:r>
              <a:rPr lang="zh-CN" altLang="en-US" dirty="0" smtClean="0"/>
              <a:t>金融</a:t>
            </a:r>
            <a:r>
              <a:rPr lang="zh-CN" altLang="en-US" dirty="0"/>
              <a:t>和京东金融。</a:t>
            </a:r>
            <a:endParaRPr lang="en-US" altLang="zh-CN" dirty="0" smtClean="0"/>
          </a:p>
        </p:txBody>
      </p:sp>
    </p:spTree>
    <p:extLst>
      <p:ext uri="{BB962C8B-B14F-4D97-AF65-F5344CB8AC3E}">
        <p14:creationId xmlns:p14="http://schemas.microsoft.com/office/powerpoint/2010/main" val="340821587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dirty="0"/>
              <a:t>6.3 互联网货币的代表－比特币</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6.3.1 比特币概述</a:t>
            </a:r>
          </a:p>
          <a:p>
            <a:r>
              <a:rPr dirty="0"/>
              <a:t>2008年，全球金融危机爆发，名叫“中本聪”的人发表了一篇论文，描述的是比特币的模式。2009年，不受央行和任何金融机构控制的比特币诞生。比特币就是一种“互联网货币”，是由计算机生成的一串串复杂代码组成的，新比特币通过预设的程序自行制造，随着比特币总量的不断增加，新币制造的速度会减慢，直到2140年将会达到2100万个总量上限，目前被挖出的比特币总量已经超过了1200万个。</a:t>
            </a:r>
          </a:p>
          <a:p>
            <a:r>
              <a:rPr dirty="0"/>
              <a:t>比特币主要有以下特点：</a:t>
            </a:r>
          </a:p>
          <a:p>
            <a:r>
              <a:rPr sz="1600" dirty="0"/>
              <a:t>第一，去中心化</a:t>
            </a:r>
          </a:p>
          <a:p>
            <a:pPr>
              <a:buClrTx/>
              <a:buFont typeface="Arial" panose="020B0604020202020204" pitchFamily="34" charset="0"/>
              <a:buChar char=" "/>
            </a:pPr>
            <a:r>
              <a:rPr sz="1600" dirty="0"/>
              <a:t>传统的虚拟货币受到本国的中央银行和政府虚拟货币管理政策及法规的约束</a:t>
            </a:r>
            <a:r>
              <a:rPr lang="zh-CN" sz="1600" dirty="0"/>
              <a:t>，没有任何政府和机构可以控制比特币的发行和使用，而是由比特币网络所有节点集体进行管理。</a:t>
            </a:r>
          </a:p>
          <a:p>
            <a:pPr>
              <a:buClrTx/>
              <a:buFont typeface="Arial" panose="020B0604020202020204" pitchFamily="34" charset="0"/>
              <a:buChar char=" "/>
            </a:pPr>
            <a:endParaRPr sz="1600" dirty="0"/>
          </a:p>
        </p:txBody>
      </p:sp>
    </p:spTree>
    <p:extLst>
      <p:ext uri="{BB962C8B-B14F-4D97-AF65-F5344CB8AC3E}">
        <p14:creationId xmlns:p14="http://schemas.microsoft.com/office/powerpoint/2010/main" val="137407675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r>
              <a:rPr lang="zh-CN" altLang="en-US" sz="1600"/>
              <a:t>第二，交易成本低廉</a:t>
            </a:r>
          </a:p>
          <a:p>
            <a:pPr>
              <a:buClrTx/>
              <a:buFont typeface="Arial" panose="020B0604020202020204" pitchFamily="34" charset="0"/>
              <a:buChar char=" "/>
            </a:pPr>
            <a:r>
              <a:rPr lang="zh-CN" altLang="en-US" sz="1600"/>
              <a:t>比特币的交易可以不受金融机构和任何地方干预或阻止其交易。同时其交易不用纳税。</a:t>
            </a:r>
          </a:p>
          <a:p>
            <a:r>
              <a:rPr lang="zh-CN" altLang="en-US" sz="1600"/>
              <a:t>第三，不会通胀</a:t>
            </a:r>
          </a:p>
          <a:p>
            <a:pPr>
              <a:buClrTx/>
              <a:buFont typeface="Arial" panose="020B0604020202020204" pitchFamily="34" charset="0"/>
              <a:buChar char=" "/>
            </a:pPr>
            <a:r>
              <a:rPr lang="zh-CN" altLang="en-US" sz="1600"/>
              <a:t>比特币的发行量是受到控制的，仅有2100万个。这就避免了由于中央银行的错误决策或者人为的干预而造成的通货膨胀。</a:t>
            </a:r>
          </a:p>
          <a:p>
            <a:r>
              <a:rPr lang="zh-CN" altLang="en-US" sz="1600"/>
              <a:t>第四，交易便捷</a:t>
            </a:r>
          </a:p>
          <a:p>
            <a:pPr>
              <a:buClrTx/>
              <a:buFont typeface="Arial" panose="020B0604020202020204" pitchFamily="34" charset="0"/>
              <a:buChar char=" "/>
            </a:pPr>
            <a:r>
              <a:rPr lang="zh-CN" altLang="en-US" sz="1600"/>
              <a:t>比特币是在全世界流通的，可以在任意一台有网的电脑上操作。任何人都是可以挖掘、购买、出售或收取比特币的无论你在哪里，交易是非常便捷的。</a:t>
            </a:r>
          </a:p>
          <a:p>
            <a:r>
              <a:rPr lang="zh-CN" altLang="en-US" sz="1600"/>
              <a:t>第五，是有专属的所有权</a:t>
            </a:r>
          </a:p>
          <a:p>
            <a:pPr>
              <a:buClrTx/>
              <a:buFont typeface="Arial" panose="020B0604020202020204" pitchFamily="34" charset="0"/>
              <a:buChar char=" "/>
            </a:pPr>
            <a:r>
              <a:rPr lang="zh-CN" altLang="en-US" sz="1600"/>
              <a:t>想要操控比特币是需要私钥的，它是可以被隔离保存在任何存储介质中的，除了用户自己之外无人可以获取，相对安全。</a:t>
            </a:r>
          </a:p>
        </p:txBody>
      </p:sp>
    </p:spTree>
    <p:extLst>
      <p:ext uri="{BB962C8B-B14F-4D97-AF65-F5344CB8AC3E}">
        <p14:creationId xmlns:p14="http://schemas.microsoft.com/office/powerpoint/2010/main" val="22916026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25843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6.3.3 比特币的经济学解释</a:t>
            </a:r>
          </a:p>
          <a:p>
            <a:pPr marL="0" indent="0">
              <a:buNone/>
            </a:pPr>
            <a:r>
              <a:rPr lang="zh-CN" altLang="en-US"/>
              <a:t>目前，经济学家们对比特币2100万的固定总量的货币能否成为主流货币，呈现两极分化态度。其中凯恩斯学派的经济学家认为比特币固定总量货币没有可调控性，而且不好的是将会不可避免地导致通货紧缩，进而伤害到整体经济。而奥地利学派的经济学家们的观点却持有完全相反的观点。</a:t>
            </a:r>
          </a:p>
          <a:p>
            <a:r>
              <a:rPr lang="en-US" altLang="zh-CN"/>
              <a:t>比特币网络通过“挖矿”来生成新的比特币。所谓“挖矿”实质上是用计算机解决一项复杂的数学问题，来保证比特币网络分布式记账系统的一致性。比特币网络会自动调整数学问题的难度，让整个网络约每10分钟得到一个合格答案。随后比特币网络会新生成一定量的比特币作为赏金，奖励获得答案的人。</a:t>
            </a:r>
          </a:p>
          <a:p>
            <a:r>
              <a:rPr lang="en-US" altLang="zh-CN"/>
              <a:t>2009年比特币诞生的时候，每笔赏金是50个比特币。诞生10分钟后，第一批50个比特币生成了，而此时的货币总量就是50。随后比特币就以约每10分钟50个的速度增长。当总量达到1050万时(2100万的50%)，赏金减半为25个。当总量达到1575万(新产出525万，即1050的50%)时，赏金再减半为12.5个。</a:t>
            </a:r>
          </a:p>
        </p:txBody>
      </p:sp>
    </p:spTree>
    <p:extLst>
      <p:ext uri="{BB962C8B-B14F-4D97-AF65-F5344CB8AC3E}">
        <p14:creationId xmlns:p14="http://schemas.microsoft.com/office/powerpoint/2010/main" val="40545002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4920615"/>
          </a:xfrm>
        </p:spPr>
        <p:txBody>
          <a:bodyPr/>
          <a:lstStyle/>
          <a:p>
            <a:r>
              <a:rPr lang="zh-CN" altLang="en-US"/>
              <a:t>首先，根据比特币的设计原理，比特币总量会持续增长，直到100多年后达到2100万的那天。但是比特币货币总量在后期增长的速度将会非常缓慢。事实上，87.5%的比特币将在前12年内被“挖”出来。因此，从货币总量上看，比特币并不会达到固定的量，货币总量实质上是不断膨胀的，尽管速度会越来越慢。因此比特币似乎应该认为是通胀货币。</a:t>
            </a:r>
          </a:p>
          <a:p>
            <a:r>
              <a:rPr lang="zh-CN" altLang="en-US"/>
              <a:t>然而判断处于通货紧缩还是膨胀，并不依据货币总量是减少还是增多，而是看整体物价水平是下跌还是上涨。整体物价上升即为通货膨胀，反之则为通货紧缩。长期看来，比特币的发行机制决定了它的货币总量增长速度将远低于社会财富的增长速度。</a:t>
            </a:r>
          </a:p>
          <a:p>
            <a:r>
              <a:rPr lang="zh-CN" altLang="en-US"/>
              <a:t>凯恩斯学派的经济学家们认为，物价持续下跌会让人们倾向于推迟消费，因为同样一块钱明天就能买到更多的东西。消费意愿的降低又进一步导致了需求萎缩、商品滞销，使物价变得更低，步入“通缩螺旋”的恶性循环。同样，通缩货币哪怕不存入银行本身也能升值（购买力越来越强），人们的投资意愿也会升高，社会生产也会陷入低迷。因此比特币是一种具备通缩倾向的货币。比特币经济体中，以比特币定价的商品价格将会持续下跌。</a:t>
            </a:r>
          </a:p>
        </p:txBody>
      </p:sp>
    </p:spTree>
    <p:extLst>
      <p:ext uri="{BB962C8B-B14F-4D97-AF65-F5344CB8AC3E}">
        <p14:creationId xmlns:p14="http://schemas.microsoft.com/office/powerpoint/2010/main" val="395919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34543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6.3.4 比特币在我国的发展及问题</a:t>
            </a:r>
          </a:p>
          <a:p>
            <a:pPr marL="0" indent="0">
              <a:buNone/>
            </a:pPr>
            <a:r>
              <a:rPr lang="zh-CN" altLang="en-US"/>
              <a:t>目前为止，我国已经初步形成以交易平台为核心，从比特币的生产（挖矿）、存储（比特币钱包）、兑换（按一定汇率兑换各种法偿货币或其他虚拟货币）、支付到消费较为完整的产业生态链，也已经出现了相关衍生性金融服务，主要表现在以下四个方面。</a:t>
            </a:r>
          </a:p>
          <a:p>
            <a:r>
              <a:rPr lang="zh-CN" altLang="en-US" sz="1600"/>
              <a:t>第一，截至到2013年5月，挖比特币的人数已达到8.5万人，人数在世界位于第一。</a:t>
            </a:r>
          </a:p>
          <a:p>
            <a:r>
              <a:rPr lang="zh-CN" altLang="en-US" sz="1600"/>
              <a:t>第二，比特币平台交易量激增，排名也是世界第一。在我国，从事比特币交易的主要平台有比特币中国、OKCoin、火币网等等。</a:t>
            </a:r>
          </a:p>
          <a:p>
            <a:r>
              <a:rPr lang="zh-CN" altLang="en-US" sz="1600"/>
              <a:t>第三，接受比特币来购买商品和服务的商家数量也日益增多。</a:t>
            </a:r>
          </a:p>
          <a:p>
            <a:r>
              <a:rPr lang="zh-CN" altLang="en-US" sz="1600"/>
              <a:t>第四，一部分金融机构开始提供以比特币为基础资产的金融服务。</a:t>
            </a:r>
          </a:p>
          <a:p>
            <a:pPr marL="0" indent="0">
              <a:buNone/>
            </a:pPr>
            <a:r>
              <a:rPr lang="zh-CN" altLang="en-US"/>
              <a:t>比特币在快速发展的同时，暴露出了两大风险：一是国内比特币交易的投机性非常强。当前比特币的最大风险是由于价格暴涨暴跌引发的投机风险。</a:t>
            </a:r>
          </a:p>
          <a:p>
            <a:pPr marL="0" indent="0">
              <a:buNone/>
            </a:pPr>
            <a:endParaRPr lang="zh-CN" altLang="en-US"/>
          </a:p>
        </p:txBody>
      </p:sp>
    </p:spTree>
    <p:extLst>
      <p:ext uri="{BB962C8B-B14F-4D97-AF65-F5344CB8AC3E}">
        <p14:creationId xmlns:p14="http://schemas.microsoft.com/office/powerpoint/2010/main" val="11909186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3775"/>
            <a:ext cx="8229600" cy="5257165"/>
          </a:xfrm>
        </p:spPr>
        <p:txBody>
          <a:bodyPr/>
          <a:lstStyle/>
          <a:p>
            <a:pPr>
              <a:buClrTx/>
              <a:buFont typeface="Arial" panose="020B0604020202020204" pitchFamily="34" charset="0"/>
              <a:buChar char=" "/>
            </a:pPr>
            <a:r>
              <a:rPr lang="en-US" altLang="zh-CN"/>
              <a:t>2</a:t>
            </a:r>
            <a:r>
              <a:rPr lang="zh-CN" altLang="en-US"/>
              <a:t>013年以来，比特币的价格已经上涨了100多倍。由于比特币市场容量不是很大，交易24小时连续开放，也没有涨跌幅限制，价格容易被投机分子控制，产生剧烈的波动，风险非常大。普通投资者盲目跟风容易遭受重大的损失。</a:t>
            </a:r>
          </a:p>
          <a:p>
            <a:pPr>
              <a:buClrTx/>
              <a:buFont typeface="Arial" panose="020B0604020202020204" pitchFamily="34" charset="0"/>
              <a:buChar char=" "/>
            </a:pPr>
            <a:r>
              <a:rPr lang="zh-CN" altLang="en-US"/>
              <a:t>比特币近期价格情况如图</a:t>
            </a:r>
            <a:r>
              <a:rPr lang="en-US" altLang="zh-CN"/>
              <a:t>6</a:t>
            </a:r>
            <a:r>
              <a:rPr lang="zh-CN" altLang="en-US"/>
              <a:t>-</a:t>
            </a:r>
            <a:r>
              <a:rPr lang="en-US" altLang="zh-CN"/>
              <a:t>1</a:t>
            </a:r>
            <a:r>
              <a:rPr lang="zh-CN" altLang="en-US"/>
              <a:t>和</a:t>
            </a:r>
            <a:r>
              <a:rPr lang="en-US" altLang="zh-CN"/>
              <a:t>6</a:t>
            </a:r>
            <a:r>
              <a:rPr lang="zh-CN" altLang="en-US"/>
              <a:t>-</a:t>
            </a:r>
            <a:r>
              <a:rPr lang="en-US" altLang="zh-CN"/>
              <a:t>2</a:t>
            </a:r>
            <a:r>
              <a:rPr lang="zh-CN" altLang="en-US"/>
              <a:t>所示，图</a:t>
            </a:r>
            <a:r>
              <a:rPr lang="en-US" altLang="zh-CN"/>
              <a:t>6</a:t>
            </a:r>
            <a:r>
              <a:rPr lang="zh-CN" altLang="en-US"/>
              <a:t>-</a:t>
            </a:r>
            <a:r>
              <a:rPr lang="en-US" altLang="zh-CN"/>
              <a:t>1</a:t>
            </a:r>
            <a:r>
              <a:rPr lang="zh-CN" altLang="en-US"/>
              <a:t>是比特币一个月的短期价格走势，可以看出截止到2015年11月，比特币价格在2000元左右，价格波动较大；</a:t>
            </a:r>
          </a:p>
          <a:p>
            <a:pPr>
              <a:buClrTx/>
              <a:buFont typeface="Arial" panose="020B0604020202020204" pitchFamily="34" charset="0"/>
              <a:buChar char=" "/>
            </a:pPr>
            <a:r>
              <a:rPr lang="zh-CN" altLang="en-US"/>
              <a:t>  </a:t>
            </a:r>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r>
              <a:rPr lang="zh-CN" altLang="en-US"/>
              <a:t>  </a:t>
            </a:r>
          </a:p>
          <a:p>
            <a:pPr algn="l">
              <a:buClrTx/>
              <a:buFont typeface="Arial" panose="020B0604020202020204" pitchFamily="34" charset="0"/>
              <a:buChar char=" "/>
            </a:pPr>
            <a:r>
              <a:rPr lang="zh-CN" altLang="en-US"/>
              <a:t>            </a:t>
            </a:r>
            <a:r>
              <a:rPr lang="zh-CN" altLang="en-US" sz="1400" b="1"/>
              <a:t>   图6-1 比特币短期价格走势图（2015.10-2015.11）</a:t>
            </a:r>
          </a:p>
        </p:txBody>
      </p:sp>
      <p:pic>
        <p:nvPicPr>
          <p:cNvPr id="8" name="图片 8"/>
          <p:cNvPicPr>
            <a:picLocks noChangeAspect="1"/>
          </p:cNvPicPr>
          <p:nvPr/>
        </p:nvPicPr>
        <p:blipFill>
          <a:blip r:embed="rId2" cstate="print"/>
          <a:stretch>
            <a:fillRect/>
          </a:stretch>
        </p:blipFill>
        <p:spPr>
          <a:xfrm>
            <a:off x="1685290" y="2787015"/>
            <a:ext cx="5981065" cy="2891155"/>
          </a:xfrm>
          <a:prstGeom prst="rect">
            <a:avLst/>
          </a:prstGeom>
        </p:spPr>
      </p:pic>
    </p:spTree>
    <p:extLst>
      <p:ext uri="{BB962C8B-B14F-4D97-AF65-F5344CB8AC3E}">
        <p14:creationId xmlns:p14="http://schemas.microsoft.com/office/powerpoint/2010/main" val="4110016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73125"/>
            <a:ext cx="8229600" cy="4964430"/>
          </a:xfrm>
        </p:spPr>
        <p:txBody>
          <a:bodyPr/>
          <a:lstStyle/>
          <a:p>
            <a:pPr>
              <a:buClrTx/>
              <a:buFont typeface="Arial" panose="020B0604020202020204" pitchFamily="34" charset="0"/>
              <a:buChar char=" "/>
            </a:pPr>
            <a:r>
              <a:rPr lang="zh-CN" altLang="en-US">
                <a:sym typeface="+mn-ea"/>
              </a:rPr>
              <a:t>图</a:t>
            </a:r>
            <a:r>
              <a:rPr lang="en-US" altLang="zh-CN">
                <a:sym typeface="+mn-ea"/>
              </a:rPr>
              <a:t>6</a:t>
            </a:r>
            <a:r>
              <a:rPr lang="zh-CN" altLang="en-US">
                <a:sym typeface="+mn-ea"/>
              </a:rPr>
              <a:t>-</a:t>
            </a:r>
            <a:r>
              <a:rPr lang="en-US" altLang="zh-CN">
                <a:sym typeface="+mn-ea"/>
              </a:rPr>
              <a:t>2</a:t>
            </a:r>
            <a:r>
              <a:rPr lang="zh-CN" altLang="en-US">
                <a:sym typeface="+mn-ea"/>
              </a:rPr>
              <a:t>是比特币三个月的中长期价格走势，可以看出比特币价格波动剧烈，投机风险还是比较大。</a:t>
            </a: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lgn="ctr">
              <a:buClrTx/>
              <a:buFont typeface="Arial" panose="020B0604020202020204" pitchFamily="34" charset="0"/>
              <a:buChar char=" "/>
            </a:pPr>
            <a:r>
              <a:rPr lang="zh-CN" altLang="en-US" sz="1400" b="1">
                <a:sym typeface="+mn-ea"/>
              </a:rPr>
              <a:t>图6-2 比特币长期价格走势图（2015.8-2015.11）</a:t>
            </a:r>
          </a:p>
          <a:p>
            <a:endParaRPr lang="zh-CN" altLang="en-US"/>
          </a:p>
        </p:txBody>
      </p:sp>
      <p:pic>
        <p:nvPicPr>
          <p:cNvPr id="11" name="图片 11"/>
          <p:cNvPicPr>
            <a:picLocks noChangeAspect="1"/>
          </p:cNvPicPr>
          <p:nvPr/>
        </p:nvPicPr>
        <p:blipFill>
          <a:blip r:embed="rId2" cstate="print"/>
          <a:stretch>
            <a:fillRect/>
          </a:stretch>
        </p:blipFill>
        <p:spPr>
          <a:xfrm>
            <a:off x="882650" y="1569085"/>
            <a:ext cx="7407275" cy="3275965"/>
          </a:xfrm>
          <a:prstGeom prst="rect">
            <a:avLst/>
          </a:prstGeom>
        </p:spPr>
      </p:pic>
    </p:spTree>
    <p:extLst>
      <p:ext uri="{BB962C8B-B14F-4D97-AF65-F5344CB8AC3E}">
        <p14:creationId xmlns:p14="http://schemas.microsoft.com/office/powerpoint/2010/main" val="39177091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29615"/>
            <a:ext cx="8229600" cy="541020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6.3.5 加强对比特币的监督</a:t>
            </a:r>
          </a:p>
          <a:p>
            <a:pPr marL="0" indent="0">
              <a:buNone/>
            </a:pPr>
            <a:r>
              <a:rPr lang="zh-CN" altLang="en-US"/>
              <a:t>近期比特币在中国的快速发展，一方面反映了流动性过剩背景下中国投融资渠道狭窄的现状，尤其是缺乏合格的金融投资工具。在互联网金融整体被看好的情况下，投资者盲目赋予比特币资产增值的预期。另一方面也表明当前中国比特币产业生态链缺乏监管，鱼龙混杂，畸形发展的现实。</a:t>
            </a:r>
          </a:p>
          <a:p>
            <a:r>
              <a:rPr lang="en-US" altLang="zh-CN" b="1"/>
              <a:t>1</a:t>
            </a:r>
            <a:r>
              <a:rPr lang="zh-CN" altLang="en-US" b="1"/>
              <a:t>、与别国监管对比</a:t>
            </a:r>
          </a:p>
          <a:p>
            <a:pPr>
              <a:buClrTx/>
              <a:buFont typeface="Arial" panose="020B0604020202020204" pitchFamily="34" charset="0"/>
              <a:buChar char=" "/>
            </a:pPr>
            <a:r>
              <a:rPr lang="zh-CN" altLang="en-US"/>
              <a:t>去年发布的《关于防范比特币风险的通知》，明确了比特币的性质和现阶段的主要监管措施，主要围绕三个要点：</a:t>
            </a:r>
          </a:p>
          <a:p>
            <a:pPr>
              <a:buClrTx/>
              <a:buFont typeface="Arial" panose="020B0604020202020204" pitchFamily="34" charset="0"/>
              <a:buChar char=" "/>
            </a:pPr>
            <a:r>
              <a:rPr lang="zh-CN" altLang="en-US"/>
              <a:t>一是明确性质，将比特币界定为“特定的虚拟商品”，认为其“不具有与货币等同的法律地位”，因此“不能且不应作为货币在市场上流通使用”；二是沿袭此前对网络游戏虚拟货币的管理思路，卡住比特币社区与实体经济的联系通道，强调现阶段“金融机构和支付机构不得开展与比特币相关的业务”，防止比特币投机风险向金融体系传导；三是明确要求比特币交易平台在电信管理机构备案，并应切实履行反洗钱义务，对用户身份进行识别并报告可疑交易；四是与泰国央行的做法不同，没有完全禁止公众参与比特币交易，在充分提示风险的前提下，强调公众在自担风险的前提下自由参与。</a:t>
            </a:r>
          </a:p>
          <a:p>
            <a:pPr>
              <a:buClrTx/>
              <a:buFont typeface="Arial" panose="020B0604020202020204" pitchFamily="34" charset="0"/>
              <a:buChar char=" "/>
            </a:pPr>
            <a:endParaRPr lang="zh-CN" altLang="en-US"/>
          </a:p>
        </p:txBody>
      </p:sp>
    </p:spTree>
    <p:extLst>
      <p:ext uri="{BB962C8B-B14F-4D97-AF65-F5344CB8AC3E}">
        <p14:creationId xmlns:p14="http://schemas.microsoft.com/office/powerpoint/2010/main" val="243331122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5510"/>
            <a:ext cx="8229600" cy="5258435"/>
          </a:xfrm>
        </p:spPr>
        <p:txBody>
          <a:bodyPr/>
          <a:lstStyle/>
          <a:p>
            <a:pPr>
              <a:buClrTx/>
              <a:buFont typeface="微软雅黑" panose="020B0503020204020204" charset="-122"/>
              <a:buChar char=" "/>
            </a:pPr>
            <a:r>
              <a:rPr lang="zh-CN" altLang="en-US"/>
              <a:t>关于比特币的性质，中国和其他国家一样，都不承认比特币为国家法偿货币。区别在于，中国从狭义上定义和理解货币的概念，将比特币认定为“虚拟商品”。美国、法国和欧洲央行则从货币功能入手，从广义上理解货币，将比特币界定为“虚拟货币”。</a:t>
            </a:r>
          </a:p>
          <a:p>
            <a:pPr>
              <a:buClrTx/>
              <a:buFont typeface="微软雅黑" panose="020B0503020204020204" charset="-122"/>
              <a:buChar char=" "/>
            </a:pPr>
            <a:r>
              <a:rPr lang="zh-CN" altLang="en-US"/>
              <a:t>关于比特币的监管措施，一是在明确提示风险的前提下，承认比特币作为一种商品，民众可以在自担风险的前提下自由买卖，有助于监管部门尽职免责；二是现阶段禁止金融机构、支付机构提供与比特币有关的服务，实际上在比特币社区和金融体系之间设立了栅栏，有助于防止风险外溢传染；三是对比特币交易平台重点实施准入管理和反洗钱监管，可以在规范经营行为、保护比特币交易参与者合法权益的同时，防止比特币被犯罪分子作为工具用来危害社会。</a:t>
            </a:r>
          </a:p>
          <a:p>
            <a:r>
              <a:rPr lang="en-US" altLang="zh-CN" b="1"/>
              <a:t>2</a:t>
            </a:r>
            <a:r>
              <a:rPr lang="zh-CN" altLang="en-US" b="1"/>
              <a:t>、借机重新设计网络金融监管体系</a:t>
            </a:r>
          </a:p>
          <a:p>
            <a:pPr>
              <a:buClrTx/>
              <a:buFont typeface="Arial" panose="020B0604020202020204" pitchFamily="34" charset="0"/>
              <a:buChar char=" "/>
            </a:pPr>
            <a:r>
              <a:rPr lang="zh-CN" altLang="en-US"/>
              <a:t>总的看来，现阶段五部委对比特币的定性和采取的监管措施是实事求是和适度的。未来可考虑从以下几方面进一步加强研究，完善现有政策措施：</a:t>
            </a:r>
          </a:p>
        </p:txBody>
      </p:sp>
    </p:spTree>
    <p:extLst>
      <p:ext uri="{BB962C8B-B14F-4D97-AF65-F5344CB8AC3E}">
        <p14:creationId xmlns:p14="http://schemas.microsoft.com/office/powerpoint/2010/main" val="5993119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258435"/>
          </a:xfrm>
        </p:spPr>
        <p:txBody>
          <a:bodyPr/>
          <a:lstStyle/>
          <a:p>
            <a:r>
              <a:rPr lang="zh-CN" altLang="en-US" sz="1600"/>
              <a:t>（</a:t>
            </a:r>
            <a:r>
              <a:rPr lang="en-US" altLang="zh-CN" sz="1600"/>
              <a:t>1</a:t>
            </a:r>
            <a:r>
              <a:rPr lang="zh-CN" altLang="en-US" sz="1600"/>
              <a:t>）中国宜在相当长时间内否定比特币等虚拟货币的货币属性，但需要高度关注并认真研究。</a:t>
            </a:r>
          </a:p>
          <a:p>
            <a:pPr>
              <a:buClrTx/>
              <a:buFont typeface="Arial" panose="020B0604020202020204" pitchFamily="34" charset="0"/>
              <a:buChar char=" "/>
            </a:pPr>
            <a:r>
              <a:rPr lang="zh-CN" altLang="en-US" sz="1600"/>
              <a:t>需要认真研究非主权货币存在并发挥作用的可能性。</a:t>
            </a:r>
          </a:p>
          <a:p>
            <a:r>
              <a:rPr lang="zh-CN" altLang="en-US" sz="1600"/>
              <a:t>（</a:t>
            </a:r>
            <a:r>
              <a:rPr lang="en-US" altLang="zh-CN" sz="1600"/>
              <a:t>2</a:t>
            </a:r>
            <a:r>
              <a:rPr lang="zh-CN" altLang="en-US" sz="1600"/>
              <a:t>）适时调整货币统计口径。</a:t>
            </a:r>
          </a:p>
          <a:p>
            <a:pPr>
              <a:buClrTx/>
              <a:buFont typeface="Arial" panose="020B0604020202020204" pitchFamily="34" charset="0"/>
              <a:buChar char=" "/>
            </a:pPr>
            <a:r>
              <a:rPr lang="zh-CN" altLang="en-US" sz="1600"/>
              <a:t>在货币调控中，有必要拓宽货币口径，将具有高度流动性的支付工具纳入货币监测范围。同时要立足中国实际，借鉴国外立法经验，适时进行虚拟货币、虚拟财产等的界定和立法。</a:t>
            </a:r>
          </a:p>
          <a:p>
            <a:r>
              <a:rPr lang="zh-CN" altLang="en-US" sz="1600"/>
              <a:t>（</a:t>
            </a:r>
            <a:r>
              <a:rPr lang="en-US" altLang="zh-CN" sz="1600"/>
              <a:t>3</a:t>
            </a:r>
            <a:r>
              <a:rPr lang="zh-CN" altLang="en-US" sz="1600"/>
              <a:t>）充分借助比特币以及网络金融带来的机会，重新设计网络支付工具和网络金融的监管、司法保护体系。</a:t>
            </a:r>
          </a:p>
          <a:p>
            <a:pPr>
              <a:buClrTx/>
              <a:buFont typeface="Arial" panose="020B0604020202020204" pitchFamily="34" charset="0"/>
              <a:buChar char=" "/>
            </a:pPr>
            <a:r>
              <a:rPr lang="zh-CN" altLang="en-US" sz="1600"/>
              <a:t>中国应跳出原有的宏观调控和监管框架，设计适合中国国情的监管和司法体系。一方面，中国宜形成多部门共同参与的电子货币和虚拟货币协调管理机制；另一方面，应当看到比特币作为虚拟物品，如同网络上的其他虚拟财产一样，在买卖过程中可以参照民法通则、合同法、刑法进行保护。在此基础上，公安机关和司法机关应当前瞻性地开展调查研究，更好地维护的国家安全、保护当事人的合法权益。</a:t>
            </a:r>
          </a:p>
          <a:p>
            <a:pPr>
              <a:buClrTx/>
              <a:buFont typeface="Arial" panose="020B0604020202020204" pitchFamily="34" charset="0"/>
              <a:buChar char=" "/>
            </a:pPr>
            <a:endParaRPr lang="zh-CN" altLang="en-US"/>
          </a:p>
        </p:txBody>
      </p:sp>
    </p:spTree>
    <p:extLst>
      <p:ext uri="{BB962C8B-B14F-4D97-AF65-F5344CB8AC3E}">
        <p14:creationId xmlns:p14="http://schemas.microsoft.com/office/powerpoint/2010/main" val="394344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1.4.5 </a:t>
            </a:r>
            <a:r>
              <a:rPr lang="zh-CN" altLang="en-US" b="1" dirty="0" smtClean="0">
                <a:solidFill>
                  <a:srgbClr val="6A5015"/>
                </a:solidFill>
                <a:latin typeface="黑体" panose="02010609060101010101" pitchFamily="49" charset="-122"/>
                <a:ea typeface="黑体" panose="02010609060101010101" pitchFamily="49" charset="-122"/>
              </a:rPr>
              <a:t>信息化金融机构</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信息化金融机构，是指通过广泛运用以互联网为代表的信息技术，在互联网金融时代</a:t>
            </a:r>
            <a:r>
              <a:rPr lang="zh-CN" altLang="en-US" dirty="0" smtClean="0"/>
              <a:t>，对</a:t>
            </a:r>
            <a:r>
              <a:rPr lang="zh-CN" altLang="en-US" dirty="0"/>
              <a:t>传统运营流程、服务产品进行改造或重构，实现经营、管理全面信息化的银行、证券</a:t>
            </a:r>
            <a:r>
              <a:rPr lang="zh-CN" altLang="en-US" dirty="0" smtClean="0"/>
              <a:t>和保险</a:t>
            </a:r>
            <a:r>
              <a:rPr lang="zh-CN" altLang="en-US" dirty="0"/>
              <a:t>等金融机构</a:t>
            </a:r>
            <a:r>
              <a:rPr lang="zh-CN" altLang="en-US" dirty="0" smtClean="0"/>
              <a:t>。</a:t>
            </a:r>
            <a:endParaRPr lang="en-US" altLang="zh-CN" dirty="0" smtClean="0"/>
          </a:p>
          <a:p>
            <a:r>
              <a:rPr lang="zh-CN" altLang="en-US" dirty="0" smtClean="0"/>
              <a:t>目前</a:t>
            </a:r>
            <a:r>
              <a:rPr lang="zh-CN" altLang="en-US" dirty="0"/>
              <a:t>信息化金融机构主要运营模式可分为以下三类</a:t>
            </a:r>
            <a:r>
              <a:rPr lang="zh-CN" altLang="en-US" dirty="0" smtClean="0"/>
              <a:t>：</a:t>
            </a:r>
            <a:endParaRPr lang="en-US" altLang="zh-CN" dirty="0" smtClean="0"/>
          </a:p>
          <a:p>
            <a:pPr lvl="1"/>
            <a:r>
              <a:rPr lang="zh-CN" altLang="en-US" dirty="0" smtClean="0"/>
              <a:t>传统</a:t>
            </a:r>
            <a:r>
              <a:rPr lang="zh-CN" altLang="en-US" dirty="0"/>
              <a:t>金融业务电子化</a:t>
            </a:r>
            <a:r>
              <a:rPr lang="zh-CN" altLang="en-US" dirty="0" smtClean="0"/>
              <a:t>模式；</a:t>
            </a:r>
            <a:endParaRPr lang="en-US" altLang="zh-CN" dirty="0" smtClean="0"/>
          </a:p>
          <a:p>
            <a:pPr lvl="1"/>
            <a:r>
              <a:rPr lang="zh-CN" altLang="en-US" dirty="0" smtClean="0"/>
              <a:t>基于</a:t>
            </a:r>
            <a:r>
              <a:rPr lang="zh-CN" altLang="en-US" dirty="0"/>
              <a:t>互联网的创新金融服务</a:t>
            </a:r>
            <a:r>
              <a:rPr lang="zh-CN" altLang="en-US" dirty="0" smtClean="0"/>
              <a:t>模式；</a:t>
            </a:r>
            <a:endParaRPr lang="en-US" altLang="zh-CN" dirty="0" smtClean="0"/>
          </a:p>
          <a:p>
            <a:pPr lvl="1"/>
            <a:r>
              <a:rPr lang="zh-CN" altLang="en-US" dirty="0" smtClean="0"/>
              <a:t>金融</a:t>
            </a:r>
            <a:r>
              <a:rPr lang="zh-CN" altLang="en-US" dirty="0"/>
              <a:t>电商模式。</a:t>
            </a:r>
            <a:endParaRPr lang="en-US" altLang="zh-CN" dirty="0" smtClean="0"/>
          </a:p>
        </p:txBody>
      </p:sp>
    </p:spTree>
    <p:extLst>
      <p:ext uri="{BB962C8B-B14F-4D97-AF65-F5344CB8AC3E}">
        <p14:creationId xmlns:p14="http://schemas.microsoft.com/office/powerpoint/2010/main" val="19608806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dirty="0"/>
              <a:t>6.4 区块链技术</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6.4.1 区块链定义</a:t>
            </a:r>
            <a:endParaRPr dirty="0"/>
          </a:p>
          <a:p>
            <a:r>
              <a:rPr dirty="0"/>
              <a:t>区块链（Blockchain）是指通过去中心化和去信任的方式集体维护一个可靠数据库的技术方案。该技术方案主要让参与系统中的任意多个节点，通过一串使用密码学方法相关联产生的数据块（block），每个数据块中包含了一定时间内的系统全部信息交流数据，并且生成数据指纹用于验证其信息的有效性和链接（chain）下一个数据库块。</a:t>
            </a:r>
          </a:p>
          <a:p>
            <a:r>
              <a:rPr dirty="0"/>
              <a:t>实现区块链的方式种类也有很多，目前常见的包括POW（Proof of Work，工作量证明），POS（Proof of Stake，权益证明），DPOS（Delegate Proof of Stake，股份授权证明机制）等。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6.4.2 区块链的技术原理</a:t>
            </a:r>
          </a:p>
          <a:p>
            <a:pPr fontAlgn="auto">
              <a:buClrTx/>
              <a:buFont typeface="Arial" panose="020B0604020202020204" pitchFamily="34" charset="0"/>
              <a:buChar char=" "/>
            </a:pPr>
            <a:r>
              <a:rPr lang="zh-CN" altLang="en-US" dirty="0"/>
              <a:t>关于如何建立一个严谨数据库的问题，区块链的办法是：将数据库的结构进行创新，把数据分成不同的区块，每个区块通过特定的信息链接到上一区块</a:t>
            </a:r>
          </a:p>
          <a:p>
            <a:pPr fontAlgn="auto">
              <a:buClrTx/>
              <a:buFont typeface="Arial" panose="020B0604020202020204" pitchFamily="34" charset="0"/>
              <a:buChar char=" "/>
            </a:pPr>
            <a:r>
              <a:rPr lang="zh-CN" altLang="en-US" dirty="0"/>
              <a:t>          </a:t>
            </a:r>
            <a:endParaRPr lang="zh-CN" altLang="en-US" b="1" dirty="0"/>
          </a:p>
          <a:p>
            <a:pPr>
              <a:buClrTx/>
              <a:buFont typeface="Arial" panose="020B0604020202020204" pitchFamily="34" charset="0"/>
              <a:buChar char=" "/>
            </a:pPr>
            <a:endParaRPr dirty="0"/>
          </a:p>
        </p:txBody>
      </p:sp>
    </p:spTree>
    <p:extLst>
      <p:ext uri="{BB962C8B-B14F-4D97-AF65-F5344CB8AC3E}">
        <p14:creationId xmlns:p14="http://schemas.microsoft.com/office/powerpoint/2010/main" val="394441015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4918710"/>
          </a:xfrm>
        </p:spPr>
        <p:txBody>
          <a:bodyPr/>
          <a:lstStyle/>
          <a:p>
            <a:pPr>
              <a:buClrTx/>
              <a:buFont typeface="Arial" panose="020B0604020202020204" pitchFamily="34" charset="0"/>
              <a:buChar char=" "/>
            </a:pPr>
            <a:r>
              <a:rPr lang="zh-CN" altLang="en-US"/>
              <a:t>的后面，前后顺连来呈现一套完整的数据，这也是“区块链”这三个字的来源。主要的技术原理包括区块+链、分布结构和可编辑脚本。</a:t>
            </a:r>
          </a:p>
          <a:p>
            <a:r>
              <a:rPr lang="en-US" altLang="zh-CN" b="1"/>
              <a:t>1</a:t>
            </a:r>
            <a:r>
              <a:rPr lang="zh-CN" altLang="en-US" b="1"/>
              <a:t>、区块+链</a:t>
            </a:r>
          </a:p>
          <a:p>
            <a:pPr>
              <a:buClrTx/>
              <a:buFont typeface="Arial" panose="020B0604020202020204" pitchFamily="34" charset="0"/>
              <a:buChar char=" "/>
            </a:pPr>
            <a:r>
              <a:rPr lang="zh-CN" altLang="en-US"/>
              <a:t>区块结构（Block Structure）。区块中会记录下区块生成时间段内的交易数据，区块主体实际上就是交易信息的合集。每一种区块链的结构设计可能不完全相同，但大结构上分为块头（header）和块身（body）两部分。块头用于链接到前面的块并且为区块链数据库提供完整性的保证，块身则包含了经过验证的、块创建过程中发生的价值交换的所有记录。</a:t>
            </a:r>
          </a:p>
          <a:p>
            <a:pPr>
              <a:buClrTx/>
              <a:buFont typeface="Arial" panose="020B0604020202020204" pitchFamily="34" charset="0"/>
              <a:buChar char=" "/>
            </a:pPr>
            <a:r>
              <a:rPr lang="zh-CN" altLang="en-US"/>
              <a:t>区块结构有两个非常重要的特点：</a:t>
            </a:r>
          </a:p>
          <a:p>
            <a:r>
              <a:rPr lang="zh-CN" altLang="en-US" sz="1600"/>
              <a:t>第一，每一个区块上记录的交易是上一个区块形成之后、该区块被创建前发生的所有价值交换活动，这个特点保证了数据库的完整性。</a:t>
            </a:r>
          </a:p>
          <a:p>
            <a:r>
              <a:rPr lang="zh-CN" altLang="en-US" sz="1600"/>
              <a:t>第二，在绝大多数情况下，一旦新区块完成后被加入到区块链的最后，则此区块的数据记录就再也不能改变或删除。这个特点保证了数据库的严谨性，即无法被篡改。</a:t>
            </a:r>
          </a:p>
        </p:txBody>
      </p:sp>
    </p:spTree>
    <p:extLst>
      <p:ext uri="{BB962C8B-B14F-4D97-AF65-F5344CB8AC3E}">
        <p14:creationId xmlns:p14="http://schemas.microsoft.com/office/powerpoint/2010/main" val="413844539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5460365"/>
          </a:xfrm>
        </p:spPr>
        <p:txBody>
          <a:bodyPr/>
          <a:lstStyle/>
          <a:p>
            <a:pPr>
              <a:buClrTx/>
              <a:buFont typeface="Arial" panose="020B0604020202020204" pitchFamily="34" charset="0"/>
              <a:buChar char=" "/>
            </a:pPr>
            <a:r>
              <a:rPr lang="zh-CN" altLang="en-US"/>
              <a:t>区块链就是区块以链的方式组合在一起，以这种方式形成的数据库我们称之为区块链数据库。区块链是系统内所有节点共享的交易数据库，这些节点基于价值交换协议参与到区块链的网络中来。</a:t>
            </a:r>
          </a:p>
          <a:p>
            <a:pPr>
              <a:buClrTx/>
              <a:buFont typeface="Arial" panose="020B0604020202020204" pitchFamily="34" charset="0"/>
              <a:buChar char=" "/>
            </a:pPr>
            <a:r>
              <a:rPr lang="zh-CN" altLang="en-US"/>
              <a:t>由于每一个区块的块头都包含了前一个区块的交易信息压缩值，这就使得从创世块（第一个区块）到当前区块连接在一起形成了一条长链。由于如果不知道前一区块的“交易缩影”值，就没有办法生成当前区块，因此每个区块必定按时间顺序跟随在前一个区块之后。这种所有区块包含前一个区块引用的结构让现存的区块集合形成了一条数据长链。“区块+链”的数据存储结构如图</a:t>
            </a:r>
            <a:r>
              <a:rPr lang="en-US" altLang="zh-CN"/>
              <a:t>6-3</a:t>
            </a:r>
            <a:r>
              <a:rPr lang="zh-CN" altLang="en-US"/>
              <a:t>所示。</a:t>
            </a:r>
          </a:p>
          <a:p>
            <a:endParaRPr lang="zh-CN" altLang="en-US"/>
          </a:p>
          <a:p>
            <a:endParaRPr lang="zh-CN" altLang="en-US"/>
          </a:p>
          <a:p>
            <a:endParaRPr lang="zh-CN" altLang="en-US"/>
          </a:p>
          <a:p>
            <a:endParaRPr lang="zh-CN" altLang="en-US"/>
          </a:p>
          <a:p>
            <a:endParaRPr lang="zh-CN" altLang="en-US"/>
          </a:p>
          <a:p>
            <a:endParaRPr lang="zh-CN" altLang="en-US"/>
          </a:p>
        </p:txBody>
      </p:sp>
    </p:spTree>
    <p:extLst>
      <p:ext uri="{BB962C8B-B14F-4D97-AF65-F5344CB8AC3E}">
        <p14:creationId xmlns:p14="http://schemas.microsoft.com/office/powerpoint/2010/main" val="8652342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326390" y="1775460"/>
            <a:ext cx="8587740" cy="3119755"/>
          </a:xfrm>
          <a:prstGeom prst="rect">
            <a:avLst/>
          </a:prstGeom>
        </p:spPr>
      </p:pic>
      <p:sp>
        <p:nvSpPr>
          <p:cNvPr id="100" name="文本框 99"/>
          <p:cNvSpPr txBox="1"/>
          <p:nvPr/>
        </p:nvSpPr>
        <p:spPr>
          <a:xfrm>
            <a:off x="1998345" y="5032375"/>
            <a:ext cx="5080000" cy="304800"/>
          </a:xfrm>
          <a:prstGeom prst="rect">
            <a:avLst/>
          </a:prstGeom>
          <a:noFill/>
          <a:ln w="9525">
            <a:noFill/>
          </a:ln>
        </p:spPr>
        <p:txBody>
          <a:bodyPr>
            <a:spAutoFit/>
          </a:bodyPr>
          <a:lstStyle/>
          <a:p>
            <a:pPr marL="0" indent="0" algn="ctr"/>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宋体" panose="02010600030101010101" pitchFamily="2" charset="-122"/>
              </a:rPr>
              <a:t>6-3 </a:t>
            </a:r>
            <a:r>
              <a:rPr lang="zh-CN" altLang="en-US" sz="1400" b="1" u="none">
                <a:latin typeface="仿宋" panose="02010609060101010101" pitchFamily="49" charset="-122"/>
                <a:ea typeface="仿宋" panose="02010609060101010101" pitchFamily="49" charset="-122"/>
                <a:cs typeface="宋体" panose="02010600030101010101" pitchFamily="2" charset="-122"/>
              </a:rPr>
              <a:t>区块链的结构图</a:t>
            </a:r>
            <a:endParaRPr lang="zh-CN" altLang="en-US" sz="1400" b="1">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15133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5215255"/>
          </a:xfrm>
        </p:spPr>
        <p:txBody>
          <a:bodyPr/>
          <a:lstStyle/>
          <a:p>
            <a:pPr>
              <a:buClrTx/>
              <a:buFont typeface="Arial" panose="020B0604020202020204" pitchFamily="34" charset="0"/>
              <a:buChar char=" "/>
            </a:pPr>
            <a:r>
              <a:rPr lang="zh-CN" altLang="en-US"/>
              <a:t>区块（完整历史）+ 链（完全验证）= 时间戳。“区块+链”的结构为我们提供了一个数据库的完整历史。从第一个区块开始，到最新产生的区块为止，区块链上存储了系统全部的历史数据。区块+链=时间戳，这是区块链数据库的最大创新点。区块链数据库让全网的记录者在每一个区块中都盖上一个时间戳来记账，表示这个信息是这个时间写入的，形成了一个不可篡改、不可伪造的数据库。</a:t>
            </a:r>
          </a:p>
          <a:p>
            <a:r>
              <a:rPr lang="en-US" altLang="zh-CN" b="1"/>
              <a:t>2</a:t>
            </a:r>
            <a:r>
              <a:rPr lang="zh-CN" altLang="en-US" b="1"/>
              <a:t>、分布式结构——开源的、去中心化的协议</a:t>
            </a:r>
          </a:p>
          <a:p>
            <a:pPr>
              <a:buClrTx/>
              <a:buFont typeface="Arial" panose="020B0604020202020204" pitchFamily="34" charset="0"/>
              <a:buChar char=" "/>
            </a:pPr>
            <a:r>
              <a:rPr lang="zh-CN" altLang="en-US"/>
              <a:t>我们有了区块+链的数据之后，接下来就要考虑记录和存储的问题了。区块链结构设计不赞同把数据记录并存储在中心化的一台或几台电脑上，而是让每一个参与数据交易的节点都记录并存储下所有的数据。</a:t>
            </a:r>
          </a:p>
          <a:p>
            <a:r>
              <a:rPr lang="zh-CN" altLang="en-US" sz="1600"/>
              <a:t>关于如何让所有节点都能参与记录的问题，区块链的办法是：构建一整套协议机制，让全网每一个节点在参与记录的同时也来验证其他节点记录结果的正确性。只有当全网大部分节点（或甚至所有节点）都同时认为这个记录正确时，或者所有参与记录的节点都比对结果一致通过后，记录的真实性才能得到全网认可，记录数据才允许被写入区块中。</a:t>
            </a:r>
          </a:p>
        </p:txBody>
      </p:sp>
    </p:spTree>
    <p:extLst>
      <p:ext uri="{BB962C8B-B14F-4D97-AF65-F5344CB8AC3E}">
        <p14:creationId xmlns:p14="http://schemas.microsoft.com/office/powerpoint/2010/main" val="25192831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r>
              <a:rPr lang="zh-CN" altLang="en-US" sz="1600"/>
              <a:t>关于如何存储下“区块链”这套严谨数据库的问题，区块链的办法是：构建一个分布式结构的网络系统，让数据库中的所有数据都实时更新并存放于所有参与记录的网络节点中。这样即使部分节点损坏或被黑客攻击，也不会影响整个数据库的数据记录与信息更新。</a:t>
            </a:r>
          </a:p>
          <a:p>
            <a:pPr>
              <a:buClrTx/>
              <a:buFont typeface="Arial" panose="020B0604020202020204" pitchFamily="34" charset="0"/>
              <a:buChar char=" "/>
            </a:pPr>
            <a:r>
              <a:rPr lang="zh-CN" altLang="en-US" sz="1600"/>
              <a:t>区块链根据系统确定的开源的、去中心化的协议，构建了一个分布式的结构体系，让价值交换的信息通过分布式传播发送给全网，通过分布式记账确定信息数据内容，盖上时间戳后生成区块数据，再通过分布式传播发送给各个节点，实现分布式存储。</a:t>
            </a:r>
          </a:p>
          <a:p>
            <a:pPr>
              <a:buClrTx/>
              <a:buFont typeface="Arial" panose="020B0604020202020204" pitchFamily="34" charset="0"/>
              <a:buChar char=" "/>
            </a:pPr>
            <a:r>
              <a:rPr lang="zh-CN" altLang="en-US"/>
              <a:t>从硬件的角度讲，区块链的背后是大量的信息记录储存器（如电脑等）组成的网络，这一网络如何记录发生在网络中的所有价值交换活动呢？区块链设计者没有为专业的会计记录者预留一个特定的位置，而是希望通过自愿原则来建立一套人人都可以参与记录信息的分布式记账体系，从而将会计责任分散化，由整个网络的所有参与者来共同记录。完全去中心化的结构设置使数据能实时记录，并在每一个参与数据存储的网络节点中更新，这就极大的提高了数据库的安全性。</a:t>
            </a:r>
          </a:p>
          <a:p>
            <a:pPr marL="0" indent="0">
              <a:buNone/>
            </a:pPr>
            <a:endParaRPr lang="en-US" altLang="zh-CN"/>
          </a:p>
        </p:txBody>
      </p:sp>
    </p:spTree>
    <p:extLst>
      <p:ext uri="{BB962C8B-B14F-4D97-AF65-F5344CB8AC3E}">
        <p14:creationId xmlns:p14="http://schemas.microsoft.com/office/powerpoint/2010/main" val="21486538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3920"/>
            <a:ext cx="8229600" cy="5308600"/>
          </a:xfrm>
        </p:spPr>
        <p:txBody>
          <a:bodyPr/>
          <a:lstStyle/>
          <a:p>
            <a:r>
              <a:rPr lang="en-US" altLang="zh-CN" b="1"/>
              <a:t>3</a:t>
            </a:r>
            <a:r>
              <a:rPr lang="zh-CN" altLang="en-US" b="1"/>
              <a:t>、可编程的智能合约——脚本</a:t>
            </a:r>
          </a:p>
          <a:p>
            <a:pPr>
              <a:buClrTx/>
              <a:buFont typeface="Arial" panose="020B0604020202020204" pitchFamily="34" charset="0"/>
              <a:buChar char=" "/>
            </a:pPr>
            <a:r>
              <a:rPr lang="zh-CN" altLang="en-US"/>
              <a:t>脚本是区块链技术中一项非常重要的创新，脚本可以理解为一种可编程的智能合约。在一个去中心化的环境下，所有的协议都需要提前取得共识，脚本的引入不可或缺。有了脚本之后，区块链技术就会使系统有机会去处理一些无法预见到的交易模式，保证了这一技术在未来的应用中不会过时，增加了技术的实用性。</a:t>
            </a:r>
          </a:p>
          <a:p>
            <a:pPr>
              <a:buClrTx/>
              <a:buFont typeface="Arial" panose="020B0604020202020204" pitchFamily="34" charset="0"/>
              <a:buChar char=" "/>
            </a:pPr>
            <a:r>
              <a:rPr lang="zh-CN" altLang="en-US"/>
              <a:t>一个脚本本质上是众多指令的列表，这些指令记录在每一次的价值交换活动中，价值交换活动的接收者（价值的持有人）如何获得这些价值，以及花费掉自己曾收到的留存价值需要满足哪些附加条件。通常，发送价值到目标地址的脚本，要求价值的持有人提供以下两个条件，才能使用自己之前收到的价值：一个公钥，以及一个签名（证明价值的持有者拥有与上述公钥相对应的私钥）。</a:t>
            </a:r>
          </a:p>
          <a:p>
            <a:pPr>
              <a:buClrTx/>
              <a:buFont typeface="Arial" panose="020B0604020202020204" pitchFamily="34" charset="0"/>
              <a:buChar char=" "/>
            </a:pPr>
            <a:r>
              <a:rPr lang="zh-CN" altLang="en-US"/>
              <a:t>脚本的神奇之处在于，它具有可编程性：</a:t>
            </a:r>
          </a:p>
          <a:p>
            <a:r>
              <a:rPr lang="zh-CN" altLang="en-US" sz="1600"/>
              <a:t>（1）它可以灵活改变花费掉留存价值的条件，例如脚本系统可能会同时要求两个私钥、或几个私钥、或无需任何私钥等；</a:t>
            </a:r>
          </a:p>
          <a:p>
            <a:endParaRPr lang="zh-CN" altLang="en-US"/>
          </a:p>
        </p:txBody>
      </p:sp>
    </p:spTree>
    <p:extLst>
      <p:ext uri="{BB962C8B-B14F-4D97-AF65-F5344CB8AC3E}">
        <p14:creationId xmlns:p14="http://schemas.microsoft.com/office/powerpoint/2010/main" val="98379992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4918710"/>
          </a:xfrm>
        </p:spPr>
        <p:txBody>
          <a:bodyPr/>
          <a:lstStyle/>
          <a:p>
            <a:r>
              <a:rPr lang="zh-CN" altLang="en-US" sz="1600"/>
              <a:t>（2）它可以灵活的在发送价值时附加一些价值再转移的条件，例如脚本系统可以约定这一笔发送出去的价值以后只能用于支付中信证券的手续费、或支付给政府等。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6.4.3 区块链技术的特点</a:t>
            </a:r>
          </a:p>
          <a:p>
            <a:pPr marL="0" indent="0">
              <a:buNone/>
            </a:pPr>
            <a:r>
              <a:rPr lang="zh-CN" altLang="en-US"/>
              <a:t>从上文中可以看出，区块链技术说到底是一个记账系统，是互联网世界中一种P2P、去中心化、集体维护的可信任数据库，他的特点有：纯数学方法建立信任关系，去中心化结构——高运作效率、低运营成本。</a:t>
            </a:r>
          </a:p>
          <a:p>
            <a:r>
              <a:rPr lang="zh-CN" altLang="en-US"/>
              <a:t>区块链技术的信任机制建立在数学（非对称密码学）原理基础之上，这就使得区块链系统中的人们可以在不需了解对方基本信息的情况下进行可信任的价值交换，信息安全的同时保证了系统运营的高效率与低成本。这样的体系可以让人们在没有中心化机构的情况下达成共识，将价值交换过程中的摩擦成本几乎降为0。</a:t>
            </a:r>
          </a:p>
        </p:txBody>
      </p:sp>
    </p:spTree>
    <p:extLst>
      <p:ext uri="{BB962C8B-B14F-4D97-AF65-F5344CB8AC3E}">
        <p14:creationId xmlns:p14="http://schemas.microsoft.com/office/powerpoint/2010/main" val="6236080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801620" y="5144135"/>
            <a:ext cx="3576320" cy="304800"/>
          </a:xfrm>
          <a:prstGeom prst="rect">
            <a:avLst/>
          </a:prstGeom>
          <a:noFill/>
          <a:ln w="9525">
            <a:noFill/>
          </a:ln>
        </p:spPr>
        <p:txBody>
          <a:bodyPr wrap="square">
            <a:spAutoFit/>
          </a:bodyPr>
          <a:lstStyle/>
          <a:p>
            <a:pPr marL="0" indent="0" algn="l"/>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Times New Roman" panose="02020603050405020304" pitchFamily="18" charset="0"/>
              </a:rPr>
              <a:t>6-4 </a:t>
            </a:r>
            <a:r>
              <a:rPr lang="zh-CN" altLang="en-US" sz="1400" b="1" u="none">
                <a:latin typeface="仿宋" panose="02010609060101010101" pitchFamily="49" charset="-122"/>
                <a:ea typeface="仿宋" panose="02010609060101010101" pitchFamily="49" charset="-122"/>
                <a:cs typeface="宋体" panose="02010600030101010101" pitchFamily="2" charset="-122"/>
              </a:rPr>
              <a:t>中心化结构与去中心化结构的对比</a:t>
            </a:r>
            <a:endParaRPr lang="zh-CN" altLang="en-US" sz="1400" b="1">
              <a:latin typeface="仿宋" panose="02010609060101010101" pitchFamily="49" charset="-122"/>
              <a:ea typeface="仿宋" panose="02010609060101010101" pitchFamily="49" charset="-122"/>
            </a:endParaRPr>
          </a:p>
        </p:txBody>
      </p:sp>
      <p:pic>
        <p:nvPicPr>
          <p:cNvPr id="6" name="内容占位符 5"/>
          <p:cNvPicPr>
            <a:picLocks noGrp="1" noChangeAspect="1"/>
          </p:cNvPicPr>
          <p:nvPr>
            <p:ph idx="1"/>
          </p:nvPr>
        </p:nvPicPr>
        <p:blipFill>
          <a:blip r:embed="rId2"/>
          <a:stretch>
            <a:fillRect/>
          </a:stretch>
        </p:blipFill>
        <p:spPr>
          <a:xfrm>
            <a:off x="891540" y="1356360"/>
            <a:ext cx="7360920" cy="3429000"/>
          </a:xfrm>
          <a:prstGeom prst="rect">
            <a:avLst/>
          </a:prstGeom>
        </p:spPr>
      </p:pic>
    </p:spTree>
    <p:extLst>
      <p:ext uri="{BB962C8B-B14F-4D97-AF65-F5344CB8AC3E}">
        <p14:creationId xmlns:p14="http://schemas.microsoft.com/office/powerpoint/2010/main" val="27535561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2030"/>
            <a:ext cx="8229600" cy="4835525"/>
          </a:xfrm>
        </p:spPr>
        <p:txBody>
          <a:bodyPr/>
          <a:lstStyle/>
          <a:p>
            <a:r>
              <a:rPr lang="en-US" altLang="zh-CN" b="1"/>
              <a:t>1</a:t>
            </a:r>
            <a:r>
              <a:rPr lang="zh-CN" altLang="en-US" b="1"/>
              <a:t>、数据信息完整透明——符合法律和便于追踪</a:t>
            </a:r>
          </a:p>
          <a:p>
            <a:pPr>
              <a:buClrTx/>
              <a:buFont typeface="Arial" panose="020B0604020202020204" pitchFamily="34" charset="0"/>
              <a:buChar char=" "/>
            </a:pPr>
            <a:r>
              <a:rPr lang="zh-CN" altLang="en-US"/>
              <a:t>由于区块链将从创世块以来的所有交易都明文记录在区块中，且形成的数据记录不可篡改，因此任何交易双方之间的价值交换活动都是可以被追踪和查询到的。这种完全透明的数据管理体系不仅从法律角度看无懈可击，也为现有的物流追踪、操作日志记录、审计查账等提供了可信任的追踪捷径。</a:t>
            </a:r>
          </a:p>
          <a:p>
            <a:r>
              <a:rPr lang="en-US" altLang="zh-CN" b="1"/>
              <a:t>2</a:t>
            </a:r>
            <a:r>
              <a:rPr lang="zh-CN" altLang="en-US" b="1"/>
              <a:t>、分布式记账与存储——高容错性</a:t>
            </a:r>
          </a:p>
          <a:p>
            <a:pPr>
              <a:buClrTx/>
              <a:buFont typeface="Arial" panose="020B0604020202020204" pitchFamily="34" charset="0"/>
              <a:buChar char=" "/>
            </a:pPr>
            <a:r>
              <a:rPr lang="zh-CN" altLang="en-US"/>
              <a:t>由于区块链的记账与存储功能分配给了每一个参与的节点，因此不会出现集中模式下的服务器崩溃风险问题。分布模式使得区块链在运转的过程中具有非常强大的容错性功能，即使数据库中的一个或几个节点出错，也不会影响整个数据库的数据运转，更不会影响现有数据的存储与更新。</a:t>
            </a:r>
          </a:p>
          <a:p>
            <a:r>
              <a:rPr lang="en-US" altLang="zh-CN" b="1"/>
              <a:t>3</a:t>
            </a:r>
            <a:r>
              <a:rPr lang="zh-CN" altLang="en-US" b="1"/>
              <a:t>、智能合约可编程——没有负担的进化模型</a:t>
            </a:r>
          </a:p>
          <a:p>
            <a:pPr>
              <a:buClrTx/>
              <a:buFont typeface="Arial" panose="020B0604020202020204" pitchFamily="34" charset="0"/>
              <a:buChar char=" "/>
            </a:pPr>
            <a:r>
              <a:rPr lang="zh-CN" altLang="en-US"/>
              <a:t>区块链技术基于可编程原理内嵌进了脚本的概念，这就使得今后基于区块链技术的价值交换活动变成了一种智能的可编程模式。</a:t>
            </a:r>
          </a:p>
        </p:txBody>
      </p:sp>
    </p:spTree>
    <p:extLst>
      <p:ext uri="{BB962C8B-B14F-4D97-AF65-F5344CB8AC3E}">
        <p14:creationId xmlns:p14="http://schemas.microsoft.com/office/powerpoint/2010/main" val="179253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1.5 </a:t>
            </a:r>
            <a:r>
              <a:rPr lang="zh-CN" altLang="en-US" dirty="0" smtClean="0"/>
              <a:t>互联网</a:t>
            </a:r>
            <a:r>
              <a:rPr lang="zh-CN" altLang="en-US" dirty="0"/>
              <a:t>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1.5.1 </a:t>
            </a:r>
            <a:r>
              <a:rPr lang="zh-CN" altLang="en-US" b="1" dirty="0" smtClean="0">
                <a:solidFill>
                  <a:srgbClr val="6A5015"/>
                </a:solidFill>
                <a:latin typeface="黑体" panose="02010609060101010101" pitchFamily="49" charset="-122"/>
                <a:ea typeface="黑体" panose="02010609060101010101" pitchFamily="49" charset="-122"/>
              </a:rPr>
              <a:t>国外</a:t>
            </a:r>
            <a:r>
              <a:rPr lang="zh-CN" altLang="en-US" b="1" dirty="0">
                <a:solidFill>
                  <a:srgbClr val="6A5015"/>
                </a:solidFill>
                <a:latin typeface="黑体" panose="02010609060101010101" pitchFamily="49" charset="-122"/>
                <a:ea typeface="黑体" panose="02010609060101010101" pitchFamily="49" charset="-122"/>
              </a:rPr>
              <a:t>发展</a:t>
            </a:r>
            <a:r>
              <a:rPr lang="zh-CN" altLang="en-US" b="1" dirty="0" smtClean="0">
                <a:solidFill>
                  <a:srgbClr val="6A5015"/>
                </a:solidFill>
                <a:latin typeface="黑体" panose="02010609060101010101" pitchFamily="49" charset="-122"/>
                <a:ea typeface="黑体" panose="02010609060101010101" pitchFamily="49" charset="-122"/>
              </a:rPr>
              <a:t>状况</a:t>
            </a:r>
            <a:endParaRPr lang="en-US" altLang="zh-CN" b="1" dirty="0" smtClean="0">
              <a:solidFill>
                <a:srgbClr val="6A5015"/>
              </a:solidFill>
              <a:latin typeface="黑体" panose="02010609060101010101" pitchFamily="49" charset="-122"/>
              <a:ea typeface="黑体" panose="02010609060101010101" pitchFamily="49" charset="-122"/>
            </a:endParaRPr>
          </a:p>
          <a:p>
            <a:r>
              <a:rPr lang="en-US" altLang="zh-CN" dirty="0"/>
              <a:t>20 </a:t>
            </a:r>
            <a:r>
              <a:rPr lang="zh-CN" altLang="en-US" dirty="0"/>
              <a:t>世纪</a:t>
            </a:r>
            <a:r>
              <a:rPr lang="en-US" altLang="zh-CN" dirty="0"/>
              <a:t>90 </a:t>
            </a:r>
            <a:r>
              <a:rPr lang="zh-CN" altLang="en-US" dirty="0"/>
              <a:t>年代开始，发达国家和地区的网络</a:t>
            </a:r>
            <a:r>
              <a:rPr lang="zh-CN" altLang="en-US" dirty="0" smtClean="0"/>
              <a:t>金融发展非常地迅速，出现了从网络银行到网络保险，从网络个人理财到网络企业理财，从网络</a:t>
            </a:r>
            <a:r>
              <a:rPr lang="zh-CN" altLang="en-US" dirty="0"/>
              <a:t>证券交易到网络金融信息服务的全方位、多元化的互联网金融服务</a:t>
            </a:r>
            <a:r>
              <a:rPr lang="zh-CN" altLang="en-US" dirty="0" smtClean="0"/>
              <a:t>。随着互联网的</a:t>
            </a:r>
            <a:r>
              <a:rPr lang="zh-CN" altLang="en-US" dirty="0"/>
              <a:t>深入发展，互联网金融模式不断创新，在线贷款和众筹融资平台</a:t>
            </a:r>
            <a:r>
              <a:rPr lang="zh-CN" altLang="en-US" dirty="0" smtClean="0"/>
              <a:t>兴起。</a:t>
            </a:r>
            <a:endParaRPr lang="en-US" altLang="zh-CN" dirty="0" smtClean="0"/>
          </a:p>
          <a:p>
            <a:pPr lvl="1"/>
            <a:r>
              <a:rPr lang="zh-CN" altLang="en-US" dirty="0"/>
              <a:t>第一，网上银行业务逐渐走向</a:t>
            </a:r>
            <a:r>
              <a:rPr lang="zh-CN" altLang="en-US" dirty="0" smtClean="0"/>
              <a:t>成熟；</a:t>
            </a:r>
            <a:endParaRPr lang="en-US" altLang="zh-CN" dirty="0" smtClean="0"/>
          </a:p>
          <a:p>
            <a:pPr lvl="1"/>
            <a:r>
              <a:rPr lang="zh-CN" altLang="en-US" dirty="0"/>
              <a:t>第二，网上证券业务长足</a:t>
            </a:r>
            <a:r>
              <a:rPr lang="zh-CN" altLang="en-US" dirty="0" smtClean="0"/>
              <a:t>发展；</a:t>
            </a:r>
            <a:endParaRPr lang="en-US" altLang="zh-CN" dirty="0" smtClean="0"/>
          </a:p>
          <a:p>
            <a:pPr lvl="1"/>
            <a:r>
              <a:rPr lang="zh-CN" altLang="en-US" dirty="0"/>
              <a:t>第三，网上保险业务</a:t>
            </a:r>
            <a:r>
              <a:rPr lang="zh-CN" altLang="en-US" dirty="0" smtClean="0"/>
              <a:t>稳步前进；</a:t>
            </a:r>
            <a:endParaRPr lang="en-US" altLang="zh-CN" dirty="0" smtClean="0"/>
          </a:p>
          <a:p>
            <a:pPr lvl="1"/>
            <a:r>
              <a:rPr lang="zh-CN" altLang="en-US" dirty="0"/>
              <a:t>第四，网上支付业务受到</a:t>
            </a:r>
            <a:r>
              <a:rPr lang="zh-CN" altLang="en-US" dirty="0" smtClean="0"/>
              <a:t>青睐；</a:t>
            </a:r>
            <a:endParaRPr lang="en-US" altLang="zh-CN" dirty="0" smtClean="0"/>
          </a:p>
          <a:p>
            <a:pPr lvl="1"/>
            <a:r>
              <a:rPr lang="zh-CN" altLang="en-US" dirty="0"/>
              <a:t>第五，</a:t>
            </a:r>
            <a:r>
              <a:rPr lang="en-US" altLang="zh-CN" dirty="0"/>
              <a:t>P2P </a:t>
            </a:r>
            <a:r>
              <a:rPr lang="zh-CN" altLang="en-US" dirty="0"/>
              <a:t>网贷、众筹平台兴起。</a:t>
            </a:r>
            <a:endParaRPr lang="en-US" altLang="zh-CN" dirty="0" smtClean="0"/>
          </a:p>
        </p:txBody>
      </p:sp>
    </p:spTree>
    <p:extLst>
      <p:ext uri="{BB962C8B-B14F-4D97-AF65-F5344CB8AC3E}">
        <p14:creationId xmlns:p14="http://schemas.microsoft.com/office/powerpoint/2010/main" val="29033678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7415"/>
            <a:ext cx="8229600" cy="5237480"/>
          </a:xfrm>
        </p:spPr>
        <p:txBody>
          <a:bodyPr/>
          <a:lstStyle/>
          <a:p>
            <a:r>
              <a:rPr lang="en-US" altLang="zh-CN" b="1"/>
              <a:t>4</a:t>
            </a:r>
            <a:r>
              <a:rPr lang="zh-CN" altLang="en-US" b="1"/>
              <a:t>、全球一个数据库——高包容性业务模式</a:t>
            </a:r>
          </a:p>
          <a:p>
            <a:pPr>
              <a:buClrTx/>
              <a:buFont typeface="Arial" panose="020B0604020202020204" pitchFamily="34" charset="0"/>
              <a:buChar char=" "/>
            </a:pPr>
            <a:r>
              <a:rPr lang="zh-CN" altLang="en-US"/>
              <a:t>基于区块链技术建立起来的数据库是一个全球范围内的超级大数据库，我们所有的价值交换活动（包括开户、登记、交易、支付、清算等）都可以在这个数据库中完成，业务模式具有极高的包容性。</a:t>
            </a:r>
          </a:p>
          <a:p>
            <a:r>
              <a:rPr lang="en-US" altLang="zh-CN" b="1"/>
              <a:t>5</a:t>
            </a:r>
            <a:r>
              <a:rPr lang="zh-CN" altLang="en-US" b="1"/>
              <a:t>、透明世界背后的匿名性——保护隐私</a:t>
            </a:r>
          </a:p>
          <a:p>
            <a:r>
              <a:rPr lang="zh-CN" altLang="en-US"/>
              <a:t>区块链的信任基础是通过纯数学方式背书而建立起来的，能让人们在互联网世界里实现信息共享的同时，不暴露自己在现实生活中的真实身份。区块链上的数据都是公开透明的，但数据并没有绑定到个人，交易背后的现实主人是谁我们并不知道，透明世界的背后具有匿名性特点。这些特点极大地保护了参与者的个人隐私。传统隐私保护模式与区块链下的新隐私保护模式见图</a:t>
            </a:r>
            <a:r>
              <a:rPr lang="en-US" altLang="zh-CN"/>
              <a:t>6-5</a:t>
            </a:r>
            <a:r>
              <a:rPr lang="zh-CN" altLang="en-US"/>
              <a:t>。</a:t>
            </a:r>
          </a:p>
        </p:txBody>
      </p:sp>
    </p:spTree>
    <p:extLst>
      <p:ext uri="{BB962C8B-B14F-4D97-AF65-F5344CB8AC3E}">
        <p14:creationId xmlns:p14="http://schemas.microsoft.com/office/powerpoint/2010/main" val="20818416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9025" y="4902200"/>
            <a:ext cx="4653280" cy="304800"/>
          </a:xfrm>
          <a:prstGeom prst="rect">
            <a:avLst/>
          </a:prstGeom>
          <a:noFill/>
          <a:ln w="9525">
            <a:noFill/>
          </a:ln>
        </p:spPr>
        <p:txBody>
          <a:bodyPr wrap="square">
            <a:spAutoFit/>
          </a:bodyPr>
          <a:lstStyle/>
          <a:p>
            <a:pPr marL="0" indent="0" algn="l"/>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Times New Roman" panose="02020603050405020304" pitchFamily="18" charset="0"/>
              </a:rPr>
              <a:t>6-5 </a:t>
            </a:r>
            <a:r>
              <a:rPr lang="zh-CN" altLang="en-US" sz="1400" b="1" u="none">
                <a:latin typeface="仿宋" panose="02010609060101010101" pitchFamily="49" charset="-122"/>
                <a:ea typeface="仿宋" panose="02010609060101010101" pitchFamily="49" charset="-122"/>
                <a:cs typeface="宋体" panose="02010600030101010101" pitchFamily="2" charset="-122"/>
              </a:rPr>
              <a:t>传统隐私保护模式与区块链下的新隐私保护模式</a:t>
            </a:r>
            <a:endParaRPr lang="zh-CN" altLang="en-US" sz="1400" b="1">
              <a:latin typeface="仿宋" panose="02010609060101010101" pitchFamily="49" charset="-122"/>
              <a:ea typeface="仿宋" panose="02010609060101010101" pitchFamily="49" charset="-122"/>
            </a:endParaRPr>
          </a:p>
        </p:txBody>
      </p:sp>
      <p:pic>
        <p:nvPicPr>
          <p:cNvPr id="6" name="内容占位符 5"/>
          <p:cNvPicPr>
            <a:picLocks noGrp="1" noChangeAspect="1"/>
          </p:cNvPicPr>
          <p:nvPr>
            <p:ph idx="1"/>
          </p:nvPr>
        </p:nvPicPr>
        <p:blipFill>
          <a:blip r:embed="rId2"/>
          <a:stretch>
            <a:fillRect/>
          </a:stretch>
        </p:blipFill>
        <p:spPr>
          <a:xfrm>
            <a:off x="194310" y="1459865"/>
            <a:ext cx="8755380" cy="3195320"/>
          </a:xfrm>
          <a:prstGeom prst="rect">
            <a:avLst/>
          </a:prstGeom>
        </p:spPr>
      </p:pic>
    </p:spTree>
    <p:extLst>
      <p:ext uri="{BB962C8B-B14F-4D97-AF65-F5344CB8AC3E}">
        <p14:creationId xmlns:p14="http://schemas.microsoft.com/office/powerpoint/2010/main" val="27734105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5040"/>
            <a:ext cx="8229600" cy="540194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6.4.4 区块链技术的应用</a:t>
            </a:r>
          </a:p>
          <a:p>
            <a:pPr marL="0" indent="0">
              <a:buNone/>
            </a:pPr>
            <a:r>
              <a:rPr lang="zh-CN" altLang="en-US"/>
              <a:t>由于区块链技术拥有去中心化、方便快捷、高安全性、记账速度快、成本较低、互相监察验证和资料公开透明等优点，区块链技术可以利用于以下多个领域。</a:t>
            </a:r>
          </a:p>
          <a:p>
            <a:r>
              <a:rPr lang="en-US" altLang="zh-CN" b="1"/>
              <a:t>1</a:t>
            </a:r>
            <a:r>
              <a:rPr lang="zh-CN" altLang="en-US" b="1"/>
              <a:t>、数字货币</a:t>
            </a:r>
          </a:p>
          <a:p>
            <a:pPr>
              <a:buClrTx/>
              <a:buFont typeface="Arial" panose="020B0604020202020204" pitchFamily="34" charset="0"/>
              <a:buChar char=" "/>
            </a:pPr>
            <a:r>
              <a:rPr lang="zh-CN" altLang="en-US"/>
              <a:t>区块链技术最广泛、最成功的运用是数字货币。数字货币建立了主权货币背书下的数字货币交易信用，交易量越大，交易越频繁，数字货币交易信用基础越牢固。一旦在全球范围实现了区块链信用体系，数字货币自然会成为类黄金的全球通用支付信用。</a:t>
            </a:r>
          </a:p>
          <a:p>
            <a:r>
              <a:rPr lang="en-US" altLang="zh-CN" b="1"/>
              <a:t>2</a:t>
            </a:r>
            <a:r>
              <a:rPr lang="zh-CN" altLang="en-US" b="1"/>
              <a:t>、支付清算</a:t>
            </a:r>
          </a:p>
          <a:p>
            <a:pPr>
              <a:buClrTx/>
              <a:buFont typeface="Arial" panose="020B0604020202020204" pitchFamily="34" charset="0"/>
              <a:buChar char=" "/>
            </a:pPr>
            <a:r>
              <a:rPr lang="zh-CN" altLang="en-US"/>
              <a:t>现阶段商业贸易交易清算支付都要借助于银行，交易速度慢、成本高。与传统支付体系相比，区块链支付为交易双方直接进行，不涉及中间机构，即使部分网络瘫痪也不影响整个系统运行。如果基于区块链技术构建一套通用的分布式银行间金融交易协议，为用户提供跨境、任意币种实时支付清算服务，则跨境支付将会变得便捷和成本低廉。</a:t>
            </a:r>
          </a:p>
        </p:txBody>
      </p:sp>
    </p:spTree>
    <p:extLst>
      <p:ext uri="{BB962C8B-B14F-4D97-AF65-F5344CB8AC3E}">
        <p14:creationId xmlns:p14="http://schemas.microsoft.com/office/powerpoint/2010/main" val="42701226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3905"/>
            <a:ext cx="8229600" cy="5356225"/>
          </a:xfrm>
        </p:spPr>
        <p:txBody>
          <a:bodyPr/>
          <a:lstStyle/>
          <a:p>
            <a:r>
              <a:rPr lang="en-US" altLang="zh-CN" b="1"/>
              <a:t>3</a:t>
            </a:r>
            <a:r>
              <a:rPr lang="zh-CN" altLang="en-US" b="1"/>
              <a:t>、数字票据</a:t>
            </a:r>
          </a:p>
          <a:p>
            <a:pPr>
              <a:buClrTx/>
              <a:buFont typeface="Arial" panose="020B0604020202020204" pitchFamily="34" charset="0"/>
              <a:buChar char=" "/>
            </a:pPr>
            <a:r>
              <a:rPr lang="zh-CN" altLang="en-US"/>
              <a:t>数字票据是结合区块链技术和票据属性、法规、市场，开发出的一种全新的票据展现形式，与现有的电子票据体系的技术架构完全不同。数字票据既具备电子票据的所有功能和优点，又融合了区块链技术的优势，成为了一种更安全、更智能、更便捷、更具前景的票据形态。</a:t>
            </a:r>
          </a:p>
          <a:p>
            <a:r>
              <a:rPr lang="en-US" altLang="zh-CN" b="1"/>
              <a:t>4</a:t>
            </a:r>
            <a:r>
              <a:rPr lang="zh-CN" altLang="en-US" b="1"/>
              <a:t>、权益证明</a:t>
            </a:r>
          </a:p>
          <a:p>
            <a:r>
              <a:rPr lang="zh-CN" altLang="en-US"/>
              <a:t>区块链每个参与维护节点都能获得一份完整的数据记录，利用区块链可靠和集体维护的特点，可对权益的所有者确权。对于存储永久性记录的需求，区块链是理想解决方案，适用于土地所有权、股权交易等场景。</a:t>
            </a:r>
          </a:p>
          <a:p>
            <a:r>
              <a:rPr lang="en-US" altLang="zh-CN" b="1">
                <a:sym typeface="+mn-ea"/>
              </a:rPr>
              <a:t>5</a:t>
            </a:r>
            <a:r>
              <a:rPr lang="zh-CN" altLang="en-US" b="1">
                <a:sym typeface="+mn-ea"/>
              </a:rPr>
              <a:t>、银行征信</a:t>
            </a:r>
            <a:endParaRPr lang="zh-CN" altLang="en-US" b="1"/>
          </a:p>
          <a:p>
            <a:pPr>
              <a:buClrTx/>
              <a:buFont typeface="Arial" panose="020B0604020202020204" pitchFamily="34" charset="0"/>
              <a:buChar char=" "/>
            </a:pPr>
            <a:r>
              <a:rPr lang="zh-CN" altLang="en-US">
                <a:sym typeface="+mn-ea"/>
              </a:rPr>
              <a:t>目前，商业银行信贷业务的开展，无论是针对企业还是个人，最基础的考量是借款主体本身所具备的金融信用。考量过程中存在信息不完整、数据不准确、使用效率低、使用成本高等问题。在这一领域，区块链的优势在于依靠程序算法自动记录海量信息，并存储在区块链网络的每一台计算机上，信息透明、篡改难度高、使用成本低。</a:t>
            </a:r>
            <a:endParaRPr lang="zh-CN" altLang="en-US"/>
          </a:p>
          <a:p>
            <a:endParaRPr lang="zh-CN" altLang="en-US"/>
          </a:p>
          <a:p>
            <a:pPr>
              <a:buClrTx/>
              <a:buFont typeface="Arial" panose="020B0604020202020204" pitchFamily="34" charset="0"/>
              <a:buChar char=" "/>
            </a:pPr>
            <a:endParaRPr lang="zh-CN" altLang="en-US"/>
          </a:p>
        </p:txBody>
      </p:sp>
    </p:spTree>
    <p:extLst>
      <p:ext uri="{BB962C8B-B14F-4D97-AF65-F5344CB8AC3E}">
        <p14:creationId xmlns:p14="http://schemas.microsoft.com/office/powerpoint/2010/main" val="15699940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7575"/>
            <a:ext cx="8229600" cy="520382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6.4.5区块链技术的未来发展</a:t>
            </a:r>
          </a:p>
          <a:p>
            <a:r>
              <a:rPr lang="zh-CN" altLang="en-US"/>
              <a:t>首先，从底层技术的角度看区块链：作为互联网领域的底层技术，区块链有望促进数据记录、数据传播及数据存储管理方式的转型；区块链本身更像一种互联网底层的开源式协议，在不远的将来会触动甚至最后彻底取代现有互联网的底层基础协议。</a:t>
            </a:r>
          </a:p>
          <a:p>
            <a:r>
              <a:rPr lang="zh-CN" altLang="en-US"/>
              <a:t>第二，从市场应用的角度看区块链：区块链能成为一种市场工具，帮助社会削减平台成本，让中间机构成为过去；区块链将促使公司现有业务模式重心的转移，有望加速公司的发展。</a:t>
            </a:r>
          </a:p>
          <a:p>
            <a:r>
              <a:rPr lang="zh-CN" altLang="en-US"/>
              <a:t>第三，从整个社会结构的角度看区块链：区块链技术有望将法律与经济融为一体，彻底颠覆原有社会的监管模式；组织形态会因其而发生改变，区块链也许最终会带领人们走向分布式自治的社会。</a:t>
            </a:r>
          </a:p>
          <a:p>
            <a:pPr>
              <a:buClrTx/>
              <a:buFont typeface="Arial" panose="020B0604020202020204" pitchFamily="34" charset="0"/>
              <a:buChar char=" "/>
            </a:pPr>
            <a:r>
              <a:rPr lang="zh-CN" altLang="en-US"/>
              <a:t>区块链技术有可能将成为下一代数据库架构。通过去中心化技术，将能够在大数据的基础上完成数学（算法）背书、全球互信这个巨大的进步。当进入到区块链数据库阶段，将进入到真正的强信任背书的大数据时代。</a:t>
            </a:r>
          </a:p>
        </p:txBody>
      </p:sp>
    </p:spTree>
    <p:extLst>
      <p:ext uri="{BB962C8B-B14F-4D97-AF65-F5344CB8AC3E}">
        <p14:creationId xmlns:p14="http://schemas.microsoft.com/office/powerpoint/2010/main" val="349463947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7415"/>
            <a:ext cx="8229600" cy="493014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6.4.6 区块链应用面临的挑战</a:t>
            </a:r>
          </a:p>
          <a:p>
            <a:pPr marL="0" indent="0">
              <a:buNone/>
            </a:pPr>
            <a:r>
              <a:rPr lang="zh-CN" altLang="en-US"/>
              <a:t>从实践进展来看，区块链技术在商业的应用大部分仍在构想和测试之中，距离在生活、生产中的运用还有很长的路，而要获得监管部门和市场的认可也面临不少困难。 </a:t>
            </a:r>
          </a:p>
          <a:p>
            <a:r>
              <a:rPr lang="zh-CN" altLang="en-US"/>
              <a:t>第一，发展受到现行制度的制约。一方面，区块链去中心、自治的特性淡化了国家、监管等概念，对现行体制带来了深刻冲击。另一方面，监管部门对这项新技术也缺乏充分的认识和预期，法律和制度建立可能会十分滞后，增大了市场主体的风险。</a:t>
            </a:r>
          </a:p>
          <a:p>
            <a:r>
              <a:rPr lang="zh-CN" altLang="en-US"/>
              <a:t>第二，将该技术整合至金融机构现有制度的成本较大。对于任何金融创新，金融机构都要考虑经济效益、监管要求，和与传统业基础设施的衔接。</a:t>
            </a:r>
          </a:p>
          <a:p>
            <a:r>
              <a:rPr lang="zh-CN" altLang="en-US"/>
              <a:t>第三，在技术层面，区块链仍需要解决诸多问题。比如网络安全问题、区块容量问题以及缺少可以被广泛使用的程序</a:t>
            </a:r>
          </a:p>
        </p:txBody>
      </p:sp>
    </p:spTree>
    <p:extLst>
      <p:ext uri="{BB962C8B-B14F-4D97-AF65-F5344CB8AC3E}">
        <p14:creationId xmlns:p14="http://schemas.microsoft.com/office/powerpoint/2010/main" val="31018060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dirty="0"/>
              <a:t>本章阐述了互联网货币的概念，比较了与传统货币的不同。在此基础上对互联网货从货币需求函数、流通速度、货币统计和供应量方面进行分析，介绍了互联网货币对货币供需体系的影响，以互联网货币的典型代表比特币为例对其的经济学解释、发展以及监管方面都进行概述，最后对区块链技术的定义、特点、应用及发展面临的挑战都进行了论述。</a:t>
            </a:r>
          </a:p>
        </p:txBody>
      </p:sp>
    </p:spTree>
    <p:extLst>
      <p:ext uri="{BB962C8B-B14F-4D97-AF65-F5344CB8AC3E}">
        <p14:creationId xmlns:p14="http://schemas.microsoft.com/office/powerpoint/2010/main" val="4208831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640080"/>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互联网货币 比特币</a:t>
            </a:r>
          </a:p>
        </p:txBody>
      </p:sp>
    </p:spTree>
    <p:extLst>
      <p:ext uri="{BB962C8B-B14F-4D97-AF65-F5344CB8AC3E}">
        <p14:creationId xmlns:p14="http://schemas.microsoft.com/office/powerpoint/2010/main" val="388280991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371600"/>
          </a:xfrm>
          <a:prstGeom prst="rect">
            <a:avLst/>
          </a:prstGeom>
        </p:spPr>
        <p:txBody>
          <a:bodyPr wrap="square">
            <a:spAutoFit/>
          </a:bodyPr>
          <a:lstStyle/>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1、什么是互联网货币？比较互联网货币与传统货币的不同。</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2、阐述互联网货币对货币供需体系的影响。</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3、结合国际对比特币的监管谈谈我国应该如何监管比特币。</a:t>
            </a:r>
          </a:p>
        </p:txBody>
      </p:sp>
    </p:spTree>
    <p:extLst>
      <p:ext uri="{BB962C8B-B14F-4D97-AF65-F5344CB8AC3E}">
        <p14:creationId xmlns:p14="http://schemas.microsoft.com/office/powerpoint/2010/main" val="181840760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715334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1.5 </a:t>
            </a:r>
            <a:r>
              <a:rPr lang="zh-CN" altLang="en-US" dirty="0" smtClean="0"/>
              <a:t>互联网</a:t>
            </a:r>
            <a:r>
              <a:rPr lang="zh-CN" altLang="en-US" dirty="0"/>
              <a:t>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1.5.2 </a:t>
            </a:r>
            <a:r>
              <a:rPr lang="zh-CN" altLang="en-US" b="1" dirty="0" smtClean="0">
                <a:solidFill>
                  <a:srgbClr val="6A5015"/>
                </a:solidFill>
                <a:latin typeface="黑体" panose="02010609060101010101" pitchFamily="49" charset="-122"/>
                <a:ea typeface="黑体" panose="02010609060101010101" pitchFamily="49" charset="-122"/>
              </a:rPr>
              <a:t>国内发展状况</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国内互联网金融的发展主要分为以下三个</a:t>
            </a:r>
            <a:r>
              <a:rPr lang="zh-CN" altLang="en-US" dirty="0" smtClean="0"/>
              <a:t>阶段：</a:t>
            </a:r>
            <a:endParaRPr lang="en-US" altLang="zh-CN" dirty="0" smtClean="0"/>
          </a:p>
          <a:p>
            <a:pPr lvl="1"/>
            <a:r>
              <a:rPr lang="en-US" altLang="zh-CN" dirty="0"/>
              <a:t>2005 </a:t>
            </a:r>
            <a:r>
              <a:rPr lang="zh-CN" altLang="en-US" dirty="0"/>
              <a:t>年以前，互联网与金融的结合主要体现为互联网为金融机构</a:t>
            </a:r>
            <a:r>
              <a:rPr lang="zh-CN" altLang="en-US" dirty="0" smtClean="0"/>
              <a:t>提供</a:t>
            </a:r>
            <a:r>
              <a:rPr lang="zh-CN" altLang="en-US" dirty="0"/>
              <a:t>技术支持，帮助金融机构“把业务搬到网上”，此时还未出现真正意义的互联网金融</a:t>
            </a:r>
            <a:r>
              <a:rPr lang="zh-CN" altLang="en-US" dirty="0" smtClean="0"/>
              <a:t>形态；</a:t>
            </a:r>
            <a:endParaRPr lang="en-US" altLang="zh-CN" dirty="0" smtClean="0"/>
          </a:p>
          <a:p>
            <a:pPr lvl="1"/>
            <a:r>
              <a:rPr lang="en-US" altLang="zh-CN" dirty="0"/>
              <a:t>2005—2012 </a:t>
            </a:r>
            <a:r>
              <a:rPr lang="zh-CN" altLang="en-US" dirty="0"/>
              <a:t>年，网络借贷开始在我国萌芽，第三方支付机构逐渐</a:t>
            </a:r>
            <a:r>
              <a:rPr lang="zh-CN" altLang="en-US" dirty="0" smtClean="0"/>
              <a:t>成长</a:t>
            </a:r>
            <a:r>
              <a:rPr lang="zh-CN" altLang="en-US" dirty="0"/>
              <a:t>起来，互联网与金融的结合开始从技术领域深入金融业务</a:t>
            </a:r>
            <a:r>
              <a:rPr lang="zh-CN" altLang="en-US" dirty="0" smtClean="0"/>
              <a:t>领域；</a:t>
            </a:r>
            <a:endParaRPr lang="en-US" altLang="zh-CN" dirty="0" smtClean="0"/>
          </a:p>
          <a:p>
            <a:pPr lvl="1"/>
            <a:r>
              <a:rPr lang="en-US" altLang="zh-CN" dirty="0"/>
              <a:t>2013 </a:t>
            </a:r>
            <a:r>
              <a:rPr lang="zh-CN" altLang="en-US" dirty="0"/>
              <a:t>年开始，</a:t>
            </a:r>
            <a:r>
              <a:rPr lang="en-US" altLang="zh-CN" dirty="0"/>
              <a:t>2013 </a:t>
            </a:r>
            <a:r>
              <a:rPr lang="zh-CN" altLang="en-US" dirty="0"/>
              <a:t>年被称为“互联网金融元年”，是互联网金融</a:t>
            </a:r>
            <a:r>
              <a:rPr lang="zh-CN" altLang="en-US" dirty="0" smtClean="0"/>
              <a:t>得到迅猛</a:t>
            </a:r>
            <a:r>
              <a:rPr lang="zh-CN" altLang="en-US" dirty="0"/>
              <a:t>发展的一年。自此，</a:t>
            </a:r>
            <a:r>
              <a:rPr lang="en-US" altLang="zh-CN" dirty="0"/>
              <a:t>P2P </a:t>
            </a:r>
            <a:r>
              <a:rPr lang="zh-CN" altLang="en-US" dirty="0"/>
              <a:t>网络借贷平台快速发展，众筹融资平台开始起步，第一家</a:t>
            </a:r>
            <a:r>
              <a:rPr lang="zh-CN" altLang="en-US" dirty="0" smtClean="0"/>
              <a:t>专业</a:t>
            </a:r>
            <a:r>
              <a:rPr lang="zh-CN" altLang="en-US" dirty="0"/>
              <a:t>网络保险公司获批，一些银行、券商也以互联网为依托，对业务模式进行重组改造，</a:t>
            </a:r>
            <a:r>
              <a:rPr lang="zh-CN" altLang="en-US" dirty="0" smtClean="0"/>
              <a:t>加速</a:t>
            </a:r>
            <a:r>
              <a:rPr lang="zh-CN" altLang="en-US" dirty="0"/>
              <a:t>建设线上创新型平台，互联网金融的发展进入了新的</a:t>
            </a:r>
            <a:r>
              <a:rPr lang="zh-CN" altLang="en-US" dirty="0" smtClean="0"/>
              <a:t>阶段。</a:t>
            </a:r>
            <a:endParaRPr lang="en-US" altLang="zh-CN" dirty="0" smtClean="0"/>
          </a:p>
        </p:txBody>
      </p:sp>
    </p:spTree>
    <p:extLst>
      <p:ext uri="{BB962C8B-B14F-4D97-AF65-F5344CB8AC3E}">
        <p14:creationId xmlns:p14="http://schemas.microsoft.com/office/powerpoint/2010/main" val="419028574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4132312"/>
            <a:ext cx="8424936" cy="1152128"/>
          </a:xfrm>
        </p:spPr>
        <p:txBody>
          <a:bodyPr/>
          <a:lstStyle/>
          <a:p>
            <a:r>
              <a:rPr lang="zh-CN" altLang="en-US" smtClean="0"/>
              <a:t>第七章 </a:t>
            </a:r>
            <a:r>
              <a:rPr lang="zh-CN" altLang="en-US" dirty="0"/>
              <a:t>互联网金融风险分析与风险控制</a:t>
            </a: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3"/>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2684986" y="-1"/>
            <a:ext cx="3399182" cy="3356993"/>
          </a:xfrm>
          <a:prstGeom prst="rect">
            <a:avLst/>
          </a:prstGeom>
        </p:spPr>
      </p:pic>
    </p:spTree>
    <p:extLst>
      <p:ext uri="{BB962C8B-B14F-4D97-AF65-F5344CB8AC3E}">
        <p14:creationId xmlns:p14="http://schemas.microsoft.com/office/powerpoint/2010/main" val="28792263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69380" y="2348880"/>
            <a:ext cx="7488832" cy="2308324"/>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7.1</a:t>
            </a:r>
            <a:r>
              <a:rPr lang="zh-CN" altLang="en-US" sz="2400" dirty="0" smtClean="0">
                <a:solidFill>
                  <a:srgbClr val="6A5015"/>
                </a:solidFill>
                <a:latin typeface="黑体" panose="02010609060101010101" pitchFamily="49" charset="-122"/>
                <a:ea typeface="黑体" panose="02010609060101010101" pitchFamily="49" charset="-122"/>
              </a:rPr>
              <a:t> 互联网</a:t>
            </a:r>
            <a:r>
              <a:rPr lang="zh-CN" altLang="en-US" sz="2400" dirty="0">
                <a:solidFill>
                  <a:srgbClr val="6A5015"/>
                </a:solidFill>
                <a:latin typeface="黑体" panose="02010609060101010101" pitchFamily="49" charset="-122"/>
                <a:ea typeface="黑体" panose="02010609060101010101" pitchFamily="49" charset="-122"/>
              </a:rPr>
              <a:t>金融</a:t>
            </a:r>
            <a:r>
              <a:rPr lang="zh-CN" altLang="en-US" sz="2400" dirty="0" smtClean="0">
                <a:solidFill>
                  <a:srgbClr val="6A5015"/>
                </a:solidFill>
                <a:latin typeface="黑体" panose="02010609060101010101" pitchFamily="49" charset="-122"/>
                <a:ea typeface="黑体" panose="02010609060101010101" pitchFamily="49" charset="-122"/>
              </a:rPr>
              <a:t>风险</a:t>
            </a:r>
            <a:r>
              <a:rPr lang="zh-CN" altLang="en-US" sz="2400" dirty="0">
                <a:solidFill>
                  <a:srgbClr val="6A5015"/>
                </a:solidFill>
                <a:latin typeface="黑体" panose="02010609060101010101" pitchFamily="49" charset="-122"/>
                <a:ea typeface="黑体" panose="02010609060101010101" pitchFamily="49" charset="-122"/>
              </a:rPr>
              <a:t>类别 </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7.2 </a:t>
            </a:r>
            <a:r>
              <a:rPr lang="zh-CN" altLang="zh-CN" sz="2400" dirty="0">
                <a:solidFill>
                  <a:srgbClr val="6A5015"/>
                </a:solidFill>
                <a:latin typeface="黑体" panose="02010609060101010101" pitchFamily="49" charset="-122"/>
                <a:ea typeface="黑体" panose="02010609060101010101" pitchFamily="49" charset="-122"/>
              </a:rPr>
              <a:t>互联网金融中的主要风险</a:t>
            </a:r>
            <a:r>
              <a:rPr lang="zh-CN" altLang="zh-CN" sz="2400" dirty="0" smtClean="0">
                <a:solidFill>
                  <a:srgbClr val="6A5015"/>
                </a:solidFill>
                <a:latin typeface="黑体" panose="02010609060101010101" pitchFamily="49" charset="-122"/>
                <a:ea typeface="黑体" panose="02010609060101010101" pitchFamily="49" charset="-122"/>
              </a:rPr>
              <a:t>分析</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7.3 </a:t>
            </a:r>
            <a:r>
              <a:rPr lang="zh-CN" altLang="en-US" sz="2400" dirty="0">
                <a:solidFill>
                  <a:srgbClr val="6A5015"/>
                </a:solidFill>
                <a:latin typeface="黑体" panose="02010609060101010101" pitchFamily="49" charset="-122"/>
                <a:ea typeface="黑体" panose="02010609060101010101" pitchFamily="49" charset="-122"/>
              </a:rPr>
              <a:t>互联网金融风险控制 </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7.4 </a:t>
            </a:r>
            <a:r>
              <a:rPr lang="zh-CN" altLang="en-US" sz="2400" dirty="0">
                <a:solidFill>
                  <a:srgbClr val="6A5015"/>
                </a:solidFill>
                <a:latin typeface="黑体" panose="02010609060101010101" pitchFamily="49" charset="-122"/>
                <a:ea typeface="黑体" panose="02010609060101010101" pitchFamily="49" charset="-122"/>
              </a:rPr>
              <a:t>从</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平台公司跑路事件进行风险</a:t>
            </a:r>
            <a:r>
              <a:rPr lang="zh-CN" altLang="en-US" sz="2400" dirty="0" smtClean="0">
                <a:solidFill>
                  <a:srgbClr val="6A5015"/>
                </a:solidFill>
                <a:latin typeface="黑体" panose="02010609060101010101" pitchFamily="49" charset="-122"/>
                <a:ea typeface="黑体" panose="02010609060101010101" pitchFamily="49" charset="-122"/>
              </a:rPr>
              <a:t>分析</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70063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互联网金融风险特征和种类；</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互联网金融典型风险风险成因；</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互联网金融不同风险控制方法。</a:t>
            </a:r>
          </a:p>
        </p:txBody>
      </p:sp>
    </p:spTree>
    <p:extLst>
      <p:ext uri="{BB962C8B-B14F-4D97-AF65-F5344CB8AC3E}">
        <p14:creationId xmlns:p14="http://schemas.microsoft.com/office/powerpoint/2010/main" val="22167097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7.1 </a:t>
            </a:r>
            <a:r>
              <a:rPr lang="zh-CN" altLang="en-US" dirty="0"/>
              <a:t>互联网金融风险类别</a:t>
            </a:r>
          </a:p>
        </p:txBody>
      </p:sp>
      <p:sp>
        <p:nvSpPr>
          <p:cNvPr id="3" name="内容占位符 2"/>
          <p:cNvSpPr>
            <a:spLocks noGrp="1"/>
          </p:cNvSpPr>
          <p:nvPr>
            <p:ph idx="1"/>
          </p:nvPr>
        </p:nvSpPr>
        <p:spPr>
          <a:xfrm>
            <a:off x="539552" y="2051596"/>
            <a:ext cx="8229600" cy="4304754"/>
          </a:xfrm>
        </p:spPr>
        <p:txBody>
          <a:bodyPr>
            <a:normAutofit fontScale="92500" lnSpcReduction="20000"/>
          </a:bodyPr>
          <a:lstStyle/>
          <a:p>
            <a:r>
              <a:rPr lang="en-US" altLang="zh-CN" sz="2200" b="1" dirty="0">
                <a:solidFill>
                  <a:srgbClr val="6A5015"/>
                </a:solidFill>
                <a:latin typeface="SimHei" charset="0"/>
                <a:ea typeface="SimHei" charset="0"/>
                <a:cs typeface="SimHei" charset="0"/>
              </a:rPr>
              <a:t>7.1.1 </a:t>
            </a:r>
            <a:r>
              <a:rPr lang="zh-CN" altLang="zh-CN" sz="2200" b="1" dirty="0">
                <a:solidFill>
                  <a:srgbClr val="6A5015"/>
                </a:solidFill>
                <a:latin typeface="SimHei" charset="0"/>
                <a:ea typeface="SimHei" charset="0"/>
                <a:cs typeface="SimHei" charset="0"/>
              </a:rPr>
              <a:t>平台</a:t>
            </a:r>
            <a:r>
              <a:rPr lang="zh-CN" altLang="zh-CN" sz="2200" b="1" dirty="0" smtClean="0">
                <a:solidFill>
                  <a:srgbClr val="6A5015"/>
                </a:solidFill>
                <a:latin typeface="SimHei" charset="0"/>
                <a:ea typeface="SimHei" charset="0"/>
                <a:cs typeface="SimHei" charset="0"/>
              </a:rPr>
              <a:t>风险</a:t>
            </a:r>
            <a:endParaRPr lang="zh-CN" altLang="en-US" sz="2200" b="1" dirty="0" smtClean="0">
              <a:solidFill>
                <a:srgbClr val="6A5015"/>
              </a:solidFill>
              <a:latin typeface="SimHei" charset="0"/>
              <a:ea typeface="SimHei" charset="0"/>
              <a:cs typeface="SimHei" charset="0"/>
            </a:endParaRPr>
          </a:p>
          <a:p>
            <a:r>
              <a:rPr lang="zh-CN" altLang="en-US" sz="1900" b="1" dirty="0" smtClean="0"/>
              <a:t>（</a:t>
            </a:r>
            <a:r>
              <a:rPr lang="en-US" altLang="zh-CN" sz="1900" b="1" dirty="0" smtClean="0"/>
              <a:t>1</a:t>
            </a:r>
            <a:r>
              <a:rPr lang="zh-CN" altLang="en-US" sz="1900" b="1" dirty="0" smtClean="0"/>
              <a:t>）信用风险：</a:t>
            </a:r>
            <a:r>
              <a:rPr lang="zh-CN" altLang="en-US" sz="1900" dirty="0" smtClean="0"/>
              <a:t>信用风险指互联网金融交易者在合约到期日不完全履行其义务的风险。</a:t>
            </a:r>
            <a:r>
              <a:rPr lang="zh-CN" altLang="zh-CN" sz="1900" dirty="0" smtClean="0"/>
              <a:t>与传统金融相比，金融机构的物理结构和建筑的重要性大大降低。互联网金融服务方式的虚拟性使交易、支付的双方互不见面，增大了交易者之间在身份确认、信用评价方面的信息不对称，从而增大了信用风险。</a:t>
            </a:r>
            <a:endParaRPr lang="zh-CN" altLang="en-US" sz="1900" dirty="0" smtClean="0"/>
          </a:p>
          <a:p>
            <a:r>
              <a:rPr lang="zh-CN" altLang="en-US" sz="1900" b="1" dirty="0" smtClean="0"/>
              <a:t>（</a:t>
            </a:r>
            <a:r>
              <a:rPr lang="en-US" altLang="zh-CN" sz="1900" b="1" dirty="0" smtClean="0"/>
              <a:t>2</a:t>
            </a:r>
            <a:r>
              <a:rPr lang="zh-CN" altLang="zh-CN" sz="1900" b="1" dirty="0" smtClean="0"/>
              <a:t>）流动性风险</a:t>
            </a:r>
            <a:r>
              <a:rPr lang="zh-CN" altLang="en-US" sz="1900" b="1" dirty="0" smtClean="0"/>
              <a:t>：</a:t>
            </a:r>
            <a:r>
              <a:rPr lang="zh-CN" altLang="zh-CN" sz="1900" dirty="0" smtClean="0"/>
              <a:t>这是指互联网金融机构没有足够的资金满足客户兑现电子货币的风险。 </a:t>
            </a:r>
            <a:endParaRPr lang="zh-CN" altLang="en-US" sz="1900" dirty="0" smtClean="0"/>
          </a:p>
          <a:p>
            <a:r>
              <a:rPr lang="zh-CN" altLang="zh-CN" sz="1900" b="1" dirty="0" smtClean="0"/>
              <a:t>（</a:t>
            </a:r>
            <a:r>
              <a:rPr lang="en-US" altLang="zh-CN" sz="1900" b="1" dirty="0" smtClean="0"/>
              <a:t>3</a:t>
            </a:r>
            <a:r>
              <a:rPr lang="zh-CN" altLang="zh-CN" sz="1900" b="1" dirty="0" smtClean="0"/>
              <a:t>）支付和结算风险</a:t>
            </a:r>
            <a:r>
              <a:rPr lang="zh-CN" altLang="en-US" sz="1900" b="1" dirty="0" smtClean="0"/>
              <a:t>：</a:t>
            </a:r>
            <a:r>
              <a:rPr lang="zh-CN" altLang="zh-CN" sz="1900" dirty="0" smtClean="0"/>
              <a:t>互联网金融有</a:t>
            </a:r>
            <a:r>
              <a:rPr lang="en-US" altLang="zh-CN" sz="1900" dirty="0" smtClean="0"/>
              <a:t>3A</a:t>
            </a:r>
            <a:r>
              <a:rPr lang="zh-CN" altLang="zh-CN" sz="1900" dirty="0" smtClean="0"/>
              <a:t>金融</a:t>
            </a:r>
            <a:r>
              <a:rPr lang="en-US" altLang="zh-CN" sz="1900" dirty="0" smtClean="0"/>
              <a:t>(</a:t>
            </a:r>
            <a:r>
              <a:rPr lang="zh-CN" altLang="zh-CN" sz="1900" dirty="0" smtClean="0"/>
              <a:t>即能在任何时间、任何地点，以任何方式向客户提供服务</a:t>
            </a:r>
            <a:r>
              <a:rPr lang="en-US" altLang="zh-CN" sz="1900" dirty="0" smtClean="0"/>
              <a:t>)</a:t>
            </a:r>
            <a:r>
              <a:rPr lang="zh-CN" altLang="zh-CN" sz="1900" dirty="0" smtClean="0"/>
              <a:t>之称</a:t>
            </a:r>
            <a:r>
              <a:rPr lang="zh-CN" altLang="en-US" sz="1900" dirty="0" smtClean="0"/>
              <a:t>，这使</a:t>
            </a:r>
            <a:r>
              <a:rPr lang="zh-CN" altLang="zh-CN" sz="1900" dirty="0" smtClean="0"/>
              <a:t>导致互联网金融中支付、结算系统的国际化，从而大大提高了结算风险。</a:t>
            </a:r>
            <a:endParaRPr lang="zh-CN" altLang="en-US" sz="1900" b="1" dirty="0" smtClean="0"/>
          </a:p>
          <a:p>
            <a:r>
              <a:rPr lang="zh-CN" altLang="zh-CN" sz="1900" b="1" dirty="0" smtClean="0"/>
              <a:t>（</a:t>
            </a:r>
            <a:r>
              <a:rPr lang="en-US" altLang="zh-CN" sz="1900" b="1" dirty="0" smtClean="0"/>
              <a:t>4</a:t>
            </a:r>
            <a:r>
              <a:rPr lang="zh-CN" altLang="zh-CN" sz="1900" b="1" dirty="0" smtClean="0"/>
              <a:t>）法律风险</a:t>
            </a:r>
            <a:r>
              <a:rPr lang="zh-CN" altLang="en-US" sz="1900" b="1" dirty="0" smtClean="0"/>
              <a:t>：</a:t>
            </a:r>
            <a:r>
              <a:rPr lang="zh-CN" altLang="en-US" sz="1900" dirty="0" smtClean="0"/>
              <a:t>这是针对目前互联网金融立法相对落后和模糊而导致的交易风险。 </a:t>
            </a:r>
          </a:p>
          <a:p>
            <a:r>
              <a:rPr lang="zh-CN" altLang="zh-CN" sz="1900" b="1" dirty="0" smtClean="0"/>
              <a:t>（</a:t>
            </a:r>
            <a:r>
              <a:rPr lang="en-US" altLang="zh-CN" sz="1900" b="1" dirty="0" smtClean="0"/>
              <a:t>5</a:t>
            </a:r>
            <a:r>
              <a:rPr lang="zh-CN" altLang="zh-CN" sz="1900" b="1" dirty="0" smtClean="0"/>
              <a:t>）其他风险</a:t>
            </a:r>
            <a:r>
              <a:rPr lang="zh-CN" altLang="en-US" sz="1900" b="1" dirty="0" smtClean="0"/>
              <a:t>：</a:t>
            </a:r>
            <a:r>
              <a:rPr lang="zh-CN" altLang="zh-CN" sz="1900" dirty="0" smtClean="0"/>
              <a:t>如市场风险，即利率、汇率等市场价格的变动</a:t>
            </a:r>
            <a:r>
              <a:rPr lang="zh-CN" altLang="en-US" sz="1900" dirty="0" smtClean="0"/>
              <a:t>。</a:t>
            </a:r>
            <a:endParaRPr lang="zh-CN" altLang="zh-CN" sz="1900" dirty="0"/>
          </a:p>
        </p:txBody>
      </p:sp>
      <p:sp>
        <p:nvSpPr>
          <p:cNvPr id="5" name="TextBox 4"/>
          <p:cNvSpPr txBox="1"/>
          <p:nvPr/>
        </p:nvSpPr>
        <p:spPr>
          <a:xfrm>
            <a:off x="539552" y="1414517"/>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互联网金融风险可分为两类：基于网络金融业务特征导致的平台风险和基于网络信息技术导致的技术</a:t>
            </a:r>
            <a:r>
              <a:rPr lang="zh-CN" altLang="en-US" dirty="0" smtClean="0">
                <a:solidFill>
                  <a:srgbClr val="6A5015"/>
                </a:solidFill>
                <a:latin typeface="仿宋" panose="02010609060101010101" pitchFamily="49" charset="-122"/>
                <a:ea typeface="仿宋" panose="02010609060101010101" pitchFamily="49" charset="-122"/>
              </a:rPr>
              <a:t>风险。</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685639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7.1.2 </a:t>
            </a:r>
            <a:r>
              <a:rPr lang="zh-CN" altLang="en-US" sz="2000" b="1" dirty="0">
                <a:solidFill>
                  <a:srgbClr val="6A5015"/>
                </a:solidFill>
                <a:latin typeface="黑体" panose="02010609060101010101" pitchFamily="49" charset="-122"/>
                <a:ea typeface="黑体" panose="02010609060101010101" pitchFamily="49" charset="-122"/>
              </a:rPr>
              <a:t>技术风险</a:t>
            </a:r>
          </a:p>
          <a:p>
            <a:r>
              <a:rPr lang="zh-CN" altLang="zh-CN" b="1" dirty="0"/>
              <a:t>（</a:t>
            </a:r>
            <a:r>
              <a:rPr lang="en-US" altLang="zh-CN" b="1" dirty="0"/>
              <a:t>1</a:t>
            </a:r>
            <a:r>
              <a:rPr lang="zh-CN" altLang="zh-CN" b="1" dirty="0"/>
              <a:t>）安全</a:t>
            </a:r>
            <a:r>
              <a:rPr lang="zh-CN" altLang="zh-CN" b="1" dirty="0" smtClean="0"/>
              <a:t>风险</a:t>
            </a:r>
            <a:r>
              <a:rPr lang="zh-CN" altLang="en-US" b="1" dirty="0" smtClean="0"/>
              <a:t>：</a:t>
            </a:r>
            <a:r>
              <a:rPr lang="zh-CN" altLang="zh-CN" dirty="0"/>
              <a:t>联网金融的业务及大量风险控制工作均是由电脑程序和软件系统完成，所以，电子信息系统的技术性和管理性安全就成为互联网金融运行的最为重要的技术风险</a:t>
            </a:r>
            <a:r>
              <a:rPr lang="zh-CN" altLang="zh-CN" dirty="0" smtClean="0"/>
              <a:t>。这种</a:t>
            </a:r>
            <a:r>
              <a:rPr lang="zh-CN" altLang="zh-CN" dirty="0"/>
              <a:t>风险既来自计算机系统停机、磁盘列阵破坏等不确定因素，也来自网络外部的数字攻击，以及</a:t>
            </a:r>
            <a:r>
              <a:rPr lang="zh-CN" altLang="zh-CN" dirty="0" smtClean="0"/>
              <a:t>计算机</a:t>
            </a:r>
            <a:r>
              <a:rPr lang="zh-CN" altLang="zh-CN" dirty="0"/>
              <a:t>病毒破坏等</a:t>
            </a:r>
            <a:r>
              <a:rPr lang="zh-CN" altLang="zh-CN" dirty="0" smtClean="0"/>
              <a:t>因素</a:t>
            </a:r>
            <a:r>
              <a:rPr lang="zh-CN" altLang="en-US" dirty="0" smtClean="0"/>
              <a:t>。</a:t>
            </a:r>
          </a:p>
          <a:p>
            <a:r>
              <a:rPr lang="zh-CN" altLang="zh-CN" b="1" dirty="0"/>
              <a:t>（</a:t>
            </a:r>
            <a:r>
              <a:rPr lang="en-US" altLang="zh-CN" b="1" dirty="0"/>
              <a:t>2</a:t>
            </a:r>
            <a:r>
              <a:rPr lang="zh-CN" altLang="zh-CN" b="1" dirty="0"/>
              <a:t>）技术选择</a:t>
            </a:r>
            <a:r>
              <a:rPr lang="zh-CN" altLang="zh-CN" b="1" dirty="0" smtClean="0"/>
              <a:t>风险</a:t>
            </a:r>
            <a:r>
              <a:rPr lang="zh-CN" altLang="en-US" b="1" dirty="0" smtClean="0"/>
              <a:t>：</a:t>
            </a:r>
            <a:r>
              <a:rPr lang="zh-CN" altLang="zh-CN" dirty="0"/>
              <a:t>互联网金融业务的开展必须选择一种成熟的技术解决方案来支撑。在技术选择上存在着技术选择失误的风险。</a:t>
            </a:r>
            <a:r>
              <a:rPr lang="zh-CN" altLang="zh-CN" dirty="0" smtClean="0"/>
              <a:t>这种</a:t>
            </a:r>
            <a:r>
              <a:rPr lang="zh-CN" altLang="zh-CN" dirty="0"/>
              <a:t>风险既来自于选择的技术系统与客户终端软件的兼容性差导致的信息传输中断或速度降低的可能，也来自于选择了被技术变革所淘汰的技术方案，造成技术相对落后、网络过时的状况，导致巨大的技术和商业机会的损失。 </a:t>
            </a:r>
            <a:endParaRPr lang="zh-CN" altLang="zh-CN" b="1" dirty="0"/>
          </a:p>
        </p:txBody>
      </p:sp>
    </p:spTree>
    <p:extLst>
      <p:ext uri="{BB962C8B-B14F-4D97-AF65-F5344CB8AC3E}">
        <p14:creationId xmlns:p14="http://schemas.microsoft.com/office/powerpoint/2010/main" val="344979707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7.2 </a:t>
            </a:r>
            <a:r>
              <a:rPr lang="zh-CN" altLang="en-US" dirty="0"/>
              <a:t>互联网金融中的主要风险分析</a:t>
            </a:r>
          </a:p>
        </p:txBody>
      </p:sp>
      <p:sp>
        <p:nvSpPr>
          <p:cNvPr id="5" name="内容占位符 4"/>
          <p:cNvSpPr>
            <a:spLocks noGrp="1"/>
          </p:cNvSpPr>
          <p:nvPr>
            <p:ph idx="1"/>
          </p:nvPr>
        </p:nvSpPr>
        <p:spPr>
          <a:xfrm>
            <a:off x="457200" y="2614846"/>
            <a:ext cx="8229600" cy="3223285"/>
          </a:xfrm>
        </p:spPr>
        <p:txBody>
          <a:bodyPr>
            <a:normAutofit/>
          </a:bodyPr>
          <a:lstStyle/>
          <a:p>
            <a:pPr marL="0" indent="0">
              <a:buNone/>
            </a:pPr>
            <a:r>
              <a:rPr lang="en-US" altLang="zh-CN" sz="2000" b="1" dirty="0">
                <a:solidFill>
                  <a:srgbClr val="6A5015"/>
                </a:solidFill>
                <a:latin typeface="SimHei" charset="0"/>
                <a:ea typeface="SimHei" charset="0"/>
                <a:cs typeface="SimHei" charset="0"/>
              </a:rPr>
              <a:t>7.2.1 </a:t>
            </a:r>
            <a:r>
              <a:rPr lang="zh-CN" altLang="zh-CN" sz="2000" b="1" dirty="0">
                <a:solidFill>
                  <a:srgbClr val="6A5015"/>
                </a:solidFill>
                <a:latin typeface="SimHei" charset="0"/>
                <a:ea typeface="SimHei" charset="0"/>
                <a:cs typeface="SimHei" charset="0"/>
              </a:rPr>
              <a:t>网络安全</a:t>
            </a:r>
            <a:r>
              <a:rPr lang="zh-CN" altLang="zh-CN" sz="2000" b="1" dirty="0" smtClean="0">
                <a:solidFill>
                  <a:srgbClr val="6A5015"/>
                </a:solidFill>
                <a:latin typeface="SimHei" charset="0"/>
                <a:ea typeface="SimHei" charset="0"/>
                <a:cs typeface="SimHei" charset="0"/>
              </a:rPr>
              <a:t>风险</a:t>
            </a:r>
            <a:endParaRPr lang="zh-CN" altLang="en-US" sz="2000" b="1" dirty="0" smtClean="0">
              <a:solidFill>
                <a:srgbClr val="6A5015"/>
              </a:solidFill>
              <a:latin typeface="SimHei" charset="0"/>
              <a:ea typeface="SimHei" charset="0"/>
              <a:cs typeface="SimHei" charset="0"/>
            </a:endParaRPr>
          </a:p>
          <a:p>
            <a:r>
              <a:rPr lang="zh-CN" altLang="zh-CN" dirty="0"/>
              <a:t>（</a:t>
            </a:r>
            <a:r>
              <a:rPr lang="en-US" altLang="zh-CN" dirty="0"/>
              <a:t>1</a:t>
            </a:r>
            <a:r>
              <a:rPr lang="zh-CN" altLang="zh-CN" dirty="0"/>
              <a:t>）网站被篡改风险 </a:t>
            </a:r>
            <a:endParaRPr lang="zh-CN" altLang="en-US" dirty="0" smtClean="0"/>
          </a:p>
          <a:p>
            <a:r>
              <a:rPr lang="zh-CN" altLang="zh-CN" dirty="0"/>
              <a:t>（</a:t>
            </a:r>
            <a:r>
              <a:rPr lang="en-US" altLang="zh-CN" dirty="0"/>
              <a:t>2</a:t>
            </a:r>
            <a:r>
              <a:rPr lang="zh-CN" altLang="zh-CN" dirty="0"/>
              <a:t>）网站挂马风险</a:t>
            </a:r>
          </a:p>
          <a:p>
            <a:r>
              <a:rPr lang="zh-CN" altLang="zh-CN" dirty="0"/>
              <a:t>（</a:t>
            </a:r>
            <a:r>
              <a:rPr lang="en-US" altLang="zh-CN" dirty="0"/>
              <a:t>3</a:t>
            </a:r>
            <a:r>
              <a:rPr lang="zh-CN" altLang="zh-CN" dirty="0"/>
              <a:t>）</a:t>
            </a:r>
            <a:r>
              <a:rPr lang="zh-CN" altLang="zh-CN" dirty="0" smtClean="0"/>
              <a:t>网络</a:t>
            </a:r>
            <a:r>
              <a:rPr lang="zh-CN" altLang="en-US" dirty="0" smtClean="0"/>
              <a:t>钓</a:t>
            </a:r>
            <a:r>
              <a:rPr lang="zh-CN" altLang="zh-CN" dirty="0" smtClean="0"/>
              <a:t>鱼</a:t>
            </a:r>
            <a:r>
              <a:rPr lang="zh-CN" altLang="zh-CN" dirty="0"/>
              <a:t>风险</a:t>
            </a:r>
          </a:p>
          <a:p>
            <a:r>
              <a:rPr lang="zh-CN" altLang="zh-CN" dirty="0"/>
              <a:t>（</a:t>
            </a:r>
            <a:r>
              <a:rPr lang="en-US" altLang="zh-CN" dirty="0"/>
              <a:t>4</a:t>
            </a:r>
            <a:r>
              <a:rPr lang="zh-CN" altLang="zh-CN" dirty="0"/>
              <a:t>）网站后门风险</a:t>
            </a:r>
          </a:p>
          <a:p>
            <a:pPr marL="0" indent="0">
              <a:buNone/>
            </a:pPr>
            <a:endParaRPr lang="zh-CN" altLang="en-US" dirty="0"/>
          </a:p>
        </p:txBody>
      </p:sp>
      <p:sp>
        <p:nvSpPr>
          <p:cNvPr id="6" name="TextBox 4"/>
          <p:cNvSpPr txBox="1"/>
          <p:nvPr/>
        </p:nvSpPr>
        <p:spPr>
          <a:xfrm>
            <a:off x="539552" y="1414517"/>
            <a:ext cx="8136904" cy="1200329"/>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传统金融机构所面临的风险，比如信用风险、流动性风险、利率风险和市场风险，在互联网金融机构的经营中仍然存在，只不过在表现形式上有所变化。这里将讨论的是互联网金融机构所特有的风险：网络安全风险、操作风险、信用风险、金融业务风险和法律及声誉风险。</a:t>
            </a:r>
          </a:p>
        </p:txBody>
      </p:sp>
    </p:spTree>
    <p:extLst>
      <p:ext uri="{BB962C8B-B14F-4D97-AF65-F5344CB8AC3E}">
        <p14:creationId xmlns:p14="http://schemas.microsoft.com/office/powerpoint/2010/main" val="43957432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7.2.2 </a:t>
            </a:r>
            <a:r>
              <a:rPr lang="zh-CN" altLang="en-US" sz="2000" b="1" dirty="0">
                <a:solidFill>
                  <a:srgbClr val="6A5015"/>
                </a:solidFill>
                <a:latin typeface="黑体" panose="02010609060101010101" pitchFamily="49" charset="-122"/>
                <a:ea typeface="黑体" panose="02010609060101010101" pitchFamily="49" charset="-122"/>
              </a:rPr>
              <a:t>操作风险</a:t>
            </a:r>
          </a:p>
          <a:p>
            <a:r>
              <a:rPr lang="zh-CN" altLang="zh-CN" dirty="0"/>
              <a:t>由于不同用户使用不同终端引发的操作失误、金融服务提供商员工操作违规、内部控制失误、不完善等由于操作问题而引发潜在损失的风险，称之为操作风险。 </a:t>
            </a:r>
            <a:endParaRPr lang="zh-CN" altLang="en-US" dirty="0" smtClean="0"/>
          </a:p>
          <a:p>
            <a:r>
              <a:rPr lang="zh-CN" altLang="en-US" dirty="0"/>
              <a:t>（</a:t>
            </a:r>
            <a:r>
              <a:rPr lang="en-US" altLang="zh-CN" dirty="0"/>
              <a:t>1</a:t>
            </a:r>
            <a:r>
              <a:rPr lang="zh-CN" altLang="en-US" dirty="0"/>
              <a:t>）支付方式创新带来的</a:t>
            </a:r>
            <a:r>
              <a:rPr lang="zh-CN" altLang="en-US" dirty="0" smtClean="0"/>
              <a:t>风险</a:t>
            </a:r>
          </a:p>
          <a:p>
            <a:r>
              <a:rPr lang="zh-CN" altLang="zh-CN" dirty="0"/>
              <a:t>（</a:t>
            </a:r>
            <a:r>
              <a:rPr lang="en-US" altLang="zh-CN" dirty="0"/>
              <a:t>2</a:t>
            </a:r>
            <a:r>
              <a:rPr lang="zh-CN" altLang="zh-CN" dirty="0"/>
              <a:t>）行业间关联性风险</a:t>
            </a:r>
          </a:p>
          <a:p>
            <a:r>
              <a:rPr lang="zh-CN" altLang="zh-CN" dirty="0"/>
              <a:t>（</a:t>
            </a:r>
            <a:r>
              <a:rPr lang="en-US" altLang="zh-CN" dirty="0"/>
              <a:t>3</a:t>
            </a:r>
            <a:r>
              <a:rPr lang="zh-CN" altLang="zh-CN" dirty="0"/>
              <a:t>）消费者操作</a:t>
            </a:r>
            <a:r>
              <a:rPr lang="zh-CN" altLang="zh-CN" dirty="0" smtClean="0"/>
              <a:t>风险</a:t>
            </a:r>
            <a:endParaRPr lang="zh-CN" altLang="en-US" dirty="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7.2.3 </a:t>
            </a:r>
            <a:r>
              <a:rPr lang="zh-CN" altLang="en-US" sz="2000" b="1" dirty="0">
                <a:solidFill>
                  <a:srgbClr val="6A5015"/>
                </a:solidFill>
                <a:latin typeface="黑体" panose="02010609060101010101" pitchFamily="49" charset="-122"/>
                <a:ea typeface="黑体" panose="02010609060101010101" pitchFamily="49" charset="-122"/>
              </a:rPr>
              <a:t>信用风险</a:t>
            </a:r>
          </a:p>
          <a:p>
            <a:r>
              <a:rPr lang="zh-CN" altLang="zh-CN" dirty="0"/>
              <a:t>由于互联网金融平台的介入，两方交易演变成三方交易，这为交易流程带来了新的风险，虽然也一定程度上弥补了社会信用体系的不足</a:t>
            </a:r>
            <a:r>
              <a:rPr lang="zh-CN" altLang="zh-CN" dirty="0" smtClean="0"/>
              <a:t>。</a:t>
            </a:r>
            <a:endParaRPr lang="zh-CN" altLang="en-US" dirty="0" smtClean="0"/>
          </a:p>
          <a:p>
            <a:r>
              <a:rPr lang="zh-CN" altLang="zh-CN" dirty="0"/>
              <a:t>（</a:t>
            </a:r>
            <a:r>
              <a:rPr lang="en-US" altLang="zh-CN" dirty="0"/>
              <a:t>1</a:t>
            </a:r>
            <a:r>
              <a:rPr lang="zh-CN" altLang="zh-CN" dirty="0"/>
              <a:t>）内部欺诈风险</a:t>
            </a:r>
          </a:p>
          <a:p>
            <a:r>
              <a:rPr lang="zh-CN" altLang="zh-CN" dirty="0"/>
              <a:t>（</a:t>
            </a:r>
            <a:r>
              <a:rPr lang="en-US" altLang="zh-CN" dirty="0"/>
              <a:t>2</a:t>
            </a:r>
            <a:r>
              <a:rPr lang="zh-CN" altLang="zh-CN" dirty="0"/>
              <a:t>）外部欺诈风险</a:t>
            </a:r>
          </a:p>
          <a:p>
            <a:endParaRPr lang="zh-CN" altLang="zh-CN" dirty="0"/>
          </a:p>
        </p:txBody>
      </p:sp>
    </p:spTree>
    <p:extLst>
      <p:ext uri="{BB962C8B-B14F-4D97-AF65-F5344CB8AC3E}">
        <p14:creationId xmlns:p14="http://schemas.microsoft.com/office/powerpoint/2010/main" val="135482128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641076"/>
          </a:xfrm>
        </p:spPr>
        <p:txBody>
          <a:bodyPr>
            <a:normAutofit fontScale="92500" lnSpcReduction="20000"/>
          </a:bodyPr>
          <a:lstStyle/>
          <a:p>
            <a:pPr marL="0" indent="0">
              <a:buNone/>
            </a:pPr>
            <a:r>
              <a:rPr lang="en-US" altLang="zh-CN" sz="2200" b="1" dirty="0">
                <a:solidFill>
                  <a:srgbClr val="6A5015"/>
                </a:solidFill>
                <a:latin typeface="黑体" panose="02010609060101010101" pitchFamily="49" charset="-122"/>
                <a:ea typeface="黑体" panose="02010609060101010101" pitchFamily="49" charset="-122"/>
              </a:rPr>
              <a:t>7.2.4 </a:t>
            </a:r>
            <a:r>
              <a:rPr lang="zh-CN" altLang="en-US" sz="2200" b="1" dirty="0">
                <a:solidFill>
                  <a:srgbClr val="6A5015"/>
                </a:solidFill>
                <a:latin typeface="黑体" panose="02010609060101010101" pitchFamily="49" charset="-122"/>
                <a:ea typeface="黑体" panose="02010609060101010101" pitchFamily="49" charset="-122"/>
              </a:rPr>
              <a:t>业务风险</a:t>
            </a:r>
          </a:p>
          <a:p>
            <a:r>
              <a:rPr lang="zh-CN" altLang="en-US" sz="2100" dirty="0"/>
              <a:t>（</a:t>
            </a:r>
            <a:r>
              <a:rPr lang="en-US" altLang="zh-CN" sz="2100" dirty="0"/>
              <a:t>1</a:t>
            </a:r>
            <a:r>
              <a:rPr lang="zh-CN" altLang="en-US" sz="2100" dirty="0"/>
              <a:t>）流动性</a:t>
            </a:r>
            <a:r>
              <a:rPr lang="zh-CN" altLang="en-US" sz="2100" dirty="0" smtClean="0"/>
              <a:t>风险：指</a:t>
            </a:r>
            <a:r>
              <a:rPr lang="zh-CN" altLang="en-US" sz="2100" dirty="0"/>
              <a:t>互联网金融服务商无法提供足额的资金来支持流动性而导致损失的风险。流动性风险广泛地存在于各类企业当中，是在资产和负债的差额与期限不能完全对接时所发生的损失</a:t>
            </a:r>
            <a:r>
              <a:rPr lang="zh-CN" altLang="en-US" sz="2100" dirty="0" smtClean="0"/>
              <a:t>。</a:t>
            </a:r>
          </a:p>
          <a:p>
            <a:r>
              <a:rPr lang="zh-CN" altLang="zh-CN" sz="2100" dirty="0"/>
              <a:t>（</a:t>
            </a:r>
            <a:r>
              <a:rPr lang="en-US" altLang="zh-CN" sz="2100" dirty="0"/>
              <a:t>2</a:t>
            </a:r>
            <a:r>
              <a:rPr lang="zh-CN" altLang="zh-CN" sz="2100" dirty="0"/>
              <a:t>）市场</a:t>
            </a:r>
            <a:r>
              <a:rPr lang="zh-CN" altLang="zh-CN" sz="2100" dirty="0" smtClean="0"/>
              <a:t>风险</a:t>
            </a:r>
            <a:r>
              <a:rPr lang="zh-CN" altLang="en-US" sz="2100" dirty="0" smtClean="0"/>
              <a:t>：</a:t>
            </a:r>
            <a:r>
              <a:rPr lang="zh-CN" altLang="zh-CN" sz="2100" dirty="0"/>
              <a:t>互联网金融服务提供商的资产价格因包括商品价格、利率、股票价格、汇率等在内的市场价格的变动而变动，由此而导致可能损失的风险称之为市场风险</a:t>
            </a:r>
            <a:r>
              <a:rPr lang="zh-CN" altLang="zh-CN" sz="2100" dirty="0" smtClean="0"/>
              <a:t>。</a:t>
            </a:r>
            <a:endParaRPr lang="zh-CN" altLang="en-US" sz="2100" dirty="0" smtClean="0"/>
          </a:p>
          <a:p>
            <a:r>
              <a:rPr lang="zh-CN" altLang="zh-CN" sz="2100" dirty="0"/>
              <a:t>（</a:t>
            </a:r>
            <a:r>
              <a:rPr lang="en-US" altLang="zh-CN" sz="2100" dirty="0"/>
              <a:t>3</a:t>
            </a:r>
            <a:r>
              <a:rPr lang="zh-CN" altLang="zh-CN" sz="2100" dirty="0"/>
              <a:t>）利率</a:t>
            </a:r>
            <a:r>
              <a:rPr lang="zh-CN" altLang="zh-CN" sz="2100" dirty="0" smtClean="0"/>
              <a:t>风险</a:t>
            </a:r>
            <a:r>
              <a:rPr lang="zh-CN" altLang="en-US" sz="2100" dirty="0" smtClean="0"/>
              <a:t>：</a:t>
            </a:r>
            <a:r>
              <a:rPr lang="zh-CN" altLang="zh-CN" sz="2100" dirty="0"/>
              <a:t>利率市场化是中国金融改革的下一个目标，互联网金融的出现无疑撕开了利率缺口。随着互联网金融的普及率越来越高，未来市场利率的不确定性势必会给其造成较大的风险</a:t>
            </a:r>
            <a:r>
              <a:rPr lang="zh-CN" altLang="zh-CN" sz="2100" dirty="0" smtClean="0"/>
              <a:t>。</a:t>
            </a:r>
            <a:endParaRPr lang="zh-CN" altLang="zh-CN" sz="2100" dirty="0"/>
          </a:p>
          <a:p>
            <a:pPr marL="0" indent="0">
              <a:buNone/>
            </a:pPr>
            <a:r>
              <a:rPr lang="en-US" altLang="zh-CN" sz="2200" b="1" dirty="0">
                <a:solidFill>
                  <a:srgbClr val="6A5015"/>
                </a:solidFill>
                <a:latin typeface="黑体" panose="02010609060101010101" pitchFamily="49" charset="-122"/>
                <a:ea typeface="黑体" panose="02010609060101010101" pitchFamily="49" charset="-122"/>
              </a:rPr>
              <a:t>7.2.5 </a:t>
            </a:r>
            <a:r>
              <a:rPr lang="zh-CN" altLang="en-US" sz="2200" b="1" dirty="0">
                <a:solidFill>
                  <a:srgbClr val="6A5015"/>
                </a:solidFill>
                <a:latin typeface="黑体" panose="02010609060101010101" pitchFamily="49" charset="-122"/>
                <a:ea typeface="黑体" panose="02010609060101010101" pitchFamily="49" charset="-122"/>
              </a:rPr>
              <a:t>法律及声誉风险	</a:t>
            </a:r>
          </a:p>
          <a:p>
            <a:r>
              <a:rPr lang="zh-CN" altLang="en-US" sz="1900" dirty="0"/>
              <a:t>互联网金融作为一种创新的金融模式，并没有专门的监管部门和专门的法律条规，仅仅是按照现有的相关法律法规进行监督和约束。显然这些法律不能很好的适应发展迅速且模式复杂的互联网金融。相应政策的缺乏和法律的滞后，使得无论是投资者还是金融平台都面临着不确定的风险。 </a:t>
            </a:r>
            <a:r>
              <a:rPr lang="zh-CN" altLang="en-US" sz="1900" dirty="0" smtClean="0"/>
              <a:t>具体来说有以下几个方面：</a:t>
            </a:r>
          </a:p>
          <a:p>
            <a:r>
              <a:rPr lang="zh-CN" altLang="zh-CN" sz="1900" dirty="0"/>
              <a:t>（</a:t>
            </a:r>
            <a:r>
              <a:rPr lang="en-US" altLang="zh-CN" sz="1900" dirty="0"/>
              <a:t>1</a:t>
            </a:r>
            <a:r>
              <a:rPr lang="zh-CN" altLang="zh-CN" sz="1900" dirty="0"/>
              <a:t>）法律滞后</a:t>
            </a:r>
            <a:r>
              <a:rPr lang="zh-CN" altLang="zh-CN" sz="1900" dirty="0" smtClean="0"/>
              <a:t>风险</a:t>
            </a:r>
            <a:r>
              <a:rPr lang="zh-CN" altLang="en-US" sz="1900" dirty="0" smtClean="0"/>
              <a:t>；</a:t>
            </a:r>
            <a:r>
              <a:rPr lang="zh-CN" altLang="zh-CN" sz="1900" dirty="0"/>
              <a:t>（</a:t>
            </a:r>
            <a:r>
              <a:rPr lang="en-US" altLang="zh-CN" sz="1900" dirty="0"/>
              <a:t>2</a:t>
            </a:r>
            <a:r>
              <a:rPr lang="zh-CN" altLang="zh-CN" sz="1900" dirty="0"/>
              <a:t>）主体资格</a:t>
            </a:r>
            <a:r>
              <a:rPr lang="zh-CN" altLang="zh-CN" sz="1900" dirty="0" smtClean="0"/>
              <a:t>风险</a:t>
            </a:r>
            <a:r>
              <a:rPr lang="zh-CN" altLang="en-US" sz="1900" dirty="0" smtClean="0"/>
              <a:t>；</a:t>
            </a:r>
            <a:r>
              <a:rPr lang="zh-CN" altLang="zh-CN" sz="1900" dirty="0"/>
              <a:t>（</a:t>
            </a:r>
            <a:r>
              <a:rPr lang="en-US" altLang="zh-CN" sz="1900" dirty="0"/>
              <a:t>3</a:t>
            </a:r>
            <a:r>
              <a:rPr lang="zh-CN" altLang="zh-CN" sz="1900" dirty="0"/>
              <a:t>）虚拟货币</a:t>
            </a:r>
            <a:r>
              <a:rPr lang="zh-CN" altLang="zh-CN" sz="1900" dirty="0" smtClean="0"/>
              <a:t>风险</a:t>
            </a:r>
            <a:r>
              <a:rPr lang="zh-CN" altLang="en-US" sz="1900" dirty="0" smtClean="0"/>
              <a:t>；</a:t>
            </a:r>
            <a:r>
              <a:rPr lang="zh-CN" altLang="zh-CN" sz="1900" dirty="0"/>
              <a:t>（</a:t>
            </a:r>
            <a:r>
              <a:rPr lang="en-US" altLang="zh-CN" sz="1900" dirty="0"/>
              <a:t>4</a:t>
            </a:r>
            <a:r>
              <a:rPr lang="zh-CN" altLang="zh-CN" sz="1900" dirty="0"/>
              <a:t>）网络洗钱</a:t>
            </a:r>
            <a:r>
              <a:rPr lang="zh-CN" altLang="zh-CN" sz="1900" dirty="0" smtClean="0"/>
              <a:t>风险</a:t>
            </a:r>
            <a:r>
              <a:rPr lang="zh-CN" altLang="en-US" sz="1900" dirty="0" smtClean="0"/>
              <a:t>；</a:t>
            </a:r>
            <a:r>
              <a:rPr lang="zh-CN" altLang="zh-CN" sz="1900" dirty="0"/>
              <a:t>（</a:t>
            </a:r>
            <a:r>
              <a:rPr lang="en-US" altLang="zh-CN" sz="1900" dirty="0"/>
              <a:t>5</a:t>
            </a:r>
            <a:r>
              <a:rPr lang="zh-CN" altLang="zh-CN" sz="1900" dirty="0"/>
              <a:t>）声誉</a:t>
            </a:r>
            <a:r>
              <a:rPr lang="zh-CN" altLang="zh-CN" sz="1900" dirty="0" smtClean="0"/>
              <a:t>风险</a:t>
            </a:r>
            <a:r>
              <a:rPr lang="zh-CN" altLang="en-US" sz="1900" dirty="0"/>
              <a:t>。</a:t>
            </a:r>
            <a:endParaRPr lang="zh-CN" altLang="zh-CN" sz="1900" dirty="0"/>
          </a:p>
        </p:txBody>
      </p:sp>
    </p:spTree>
    <p:extLst>
      <p:ext uri="{BB962C8B-B14F-4D97-AF65-F5344CB8AC3E}">
        <p14:creationId xmlns:p14="http://schemas.microsoft.com/office/powerpoint/2010/main" val="194019190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7.3 </a:t>
            </a:r>
            <a:r>
              <a:rPr lang="zh-CN" altLang="zh-CN" dirty="0"/>
              <a:t>互联网金融风险控制</a:t>
            </a:r>
          </a:p>
        </p:txBody>
      </p:sp>
      <p:sp>
        <p:nvSpPr>
          <p:cNvPr id="3" name="内容占位符 2"/>
          <p:cNvSpPr>
            <a:spLocks noGrp="1"/>
          </p:cNvSpPr>
          <p:nvPr>
            <p:ph idx="1"/>
          </p:nvPr>
        </p:nvSpPr>
        <p:spPr>
          <a:xfrm>
            <a:off x="457200" y="1700809"/>
            <a:ext cx="8229600" cy="4248471"/>
          </a:xfrm>
        </p:spPr>
        <p:txBody>
          <a:bodyPr>
            <a:normAutofit/>
          </a:bodyPr>
          <a:lstStyle/>
          <a:p>
            <a:pPr marL="0" indent="0">
              <a:buNone/>
            </a:pPr>
            <a:r>
              <a:rPr lang="en-US" altLang="zh-CN" sz="2000" b="1" dirty="0" smtClean="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互联网金融的核心是风险控制</a:t>
            </a:r>
          </a:p>
          <a:p>
            <a:r>
              <a:rPr lang="zh-CN" altLang="zh-CN" dirty="0"/>
              <a:t>目前我国在金融、互联网以及互联网金融方面的宏观环境呈现出如下特点：</a:t>
            </a:r>
          </a:p>
          <a:p>
            <a:r>
              <a:rPr lang="zh-CN" altLang="zh-CN" b="1" dirty="0"/>
              <a:t>第一</a:t>
            </a:r>
            <a:r>
              <a:rPr lang="zh-CN" altLang="zh-CN" dirty="0"/>
              <a:t>，金融进入互联网时代是不可逆的历史潮流</a:t>
            </a:r>
            <a:r>
              <a:rPr lang="zh-CN" altLang="zh-CN" dirty="0" smtClean="0"/>
              <a:t>。互联网</a:t>
            </a:r>
            <a:r>
              <a:rPr lang="zh-CN" altLang="zh-CN" dirty="0"/>
              <a:t>给金融行业带来的不是“冲击”而是变革的力量，是传统金融行业工作效率的提高，是原有金融产品模式创新的动力，也是普通金融用户追求</a:t>
            </a:r>
            <a:r>
              <a:rPr lang="zh-CN" altLang="zh-CN" dirty="0" smtClean="0"/>
              <a:t>优质金融</a:t>
            </a:r>
            <a:r>
              <a:rPr lang="zh-CN" altLang="zh-CN" dirty="0"/>
              <a:t>服务的道路</a:t>
            </a:r>
            <a:r>
              <a:rPr lang="zh-CN" altLang="zh-CN" dirty="0" smtClean="0"/>
              <a:t>。</a:t>
            </a:r>
            <a:endParaRPr lang="zh-CN" altLang="en-US" dirty="0" smtClean="0"/>
          </a:p>
          <a:p>
            <a:r>
              <a:rPr lang="zh-CN" altLang="zh-CN" b="1" dirty="0"/>
              <a:t>第二</a:t>
            </a:r>
            <a:r>
              <a:rPr lang="zh-CN" altLang="zh-CN" dirty="0"/>
              <a:t>，越来越多的金融行为将通过网络完成。</a:t>
            </a:r>
            <a:r>
              <a:rPr lang="en-US" altLang="zh-CN" dirty="0"/>
              <a:t>2014</a:t>
            </a:r>
            <a:r>
              <a:rPr lang="zh-CN" altLang="zh-CN" dirty="0"/>
              <a:t>年以及</a:t>
            </a:r>
            <a:r>
              <a:rPr lang="en-US" altLang="zh-CN" dirty="0"/>
              <a:t>2015</a:t>
            </a:r>
            <a:r>
              <a:rPr lang="zh-CN" altLang="zh-CN" dirty="0"/>
              <a:t>年，我国各类互联网金融子行业交易规模均呈现快速发展态势。 </a:t>
            </a:r>
            <a:endParaRPr lang="zh-CN" altLang="en-US" dirty="0" smtClean="0"/>
          </a:p>
        </p:txBody>
      </p:sp>
    </p:spTree>
    <p:extLst>
      <p:ext uri="{BB962C8B-B14F-4D97-AF65-F5344CB8AC3E}">
        <p14:creationId xmlns:p14="http://schemas.microsoft.com/office/powerpoint/2010/main" val="184067515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nvPr>
        </p:nvGraphicFramePr>
        <p:xfrm>
          <a:off x="1763688" y="2368771"/>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467544" y="937610"/>
            <a:ext cx="8219256" cy="1461939"/>
          </a:xfrm>
          <a:prstGeom prst="rect">
            <a:avLst/>
          </a:prstGeom>
        </p:spPr>
        <p:txBody>
          <a:bodyPr wrap="square">
            <a:spAutoFit/>
          </a:bodyPr>
          <a:lstStyle/>
          <a:p>
            <a:pPr>
              <a:spcBef>
                <a:spcPts val="1800"/>
              </a:spcBef>
              <a:buSzPct val="150000"/>
            </a:pPr>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solidFill>
                <a:prstClr val="black"/>
              </a:solidFill>
              <a:latin typeface="仿宋" panose="02010609060101010101" pitchFamily="49" charset="-122"/>
              <a:ea typeface="仿宋" panose="02010609060101010101" pitchFamily="49" charset="-122"/>
            </a:endParaRPr>
          </a:p>
          <a:p>
            <a:pPr marL="342900" lvl="0" indent="-342900">
              <a:spcBef>
                <a:spcPts val="1800"/>
              </a:spcBef>
              <a:buSzPct val="150000"/>
              <a:buBlip>
                <a:blip r:embed="rId3"/>
              </a:buBlip>
            </a:pPr>
            <a:r>
              <a:rPr lang="en-US" altLang="zh-CN" dirty="0" smtClean="0">
                <a:solidFill>
                  <a:prstClr val="black"/>
                </a:solidFill>
                <a:latin typeface="仿宋" panose="02010609060101010101" pitchFamily="49" charset="-122"/>
                <a:ea typeface="仿宋" panose="02010609060101010101" pitchFamily="49" charset="-122"/>
              </a:rPr>
              <a:t>2014</a:t>
            </a:r>
            <a:r>
              <a:rPr lang="zh-CN" altLang="zh-CN" dirty="0">
                <a:solidFill>
                  <a:prstClr val="black"/>
                </a:solidFill>
                <a:latin typeface="仿宋" panose="02010609060101010101" pitchFamily="49" charset="-122"/>
                <a:ea typeface="仿宋" panose="02010609060101010101" pitchFamily="49" charset="-122"/>
              </a:rPr>
              <a:t>年我国网上银行交易规模达到</a:t>
            </a:r>
            <a:r>
              <a:rPr lang="en-US" altLang="zh-CN" dirty="0">
                <a:solidFill>
                  <a:prstClr val="black"/>
                </a:solidFill>
                <a:latin typeface="仿宋" panose="02010609060101010101" pitchFamily="49" charset="-122"/>
                <a:ea typeface="仿宋" panose="02010609060101010101" pitchFamily="49" charset="-122"/>
              </a:rPr>
              <a:t>1304.4</a:t>
            </a:r>
            <a:r>
              <a:rPr lang="zh-CN" altLang="zh-CN" dirty="0">
                <a:solidFill>
                  <a:prstClr val="black"/>
                </a:solidFill>
                <a:latin typeface="仿宋" panose="02010609060101010101" pitchFamily="49" charset="-122"/>
                <a:ea typeface="仿宋" panose="02010609060101010101" pitchFamily="49" charset="-122"/>
              </a:rPr>
              <a:t>万亿，同比增长</a:t>
            </a:r>
            <a:r>
              <a:rPr lang="en-US" altLang="zh-CN" dirty="0">
                <a:solidFill>
                  <a:prstClr val="black"/>
                </a:solidFill>
                <a:latin typeface="仿宋" panose="02010609060101010101" pitchFamily="49" charset="-122"/>
                <a:ea typeface="仿宋" panose="02010609060101010101" pitchFamily="49" charset="-122"/>
              </a:rPr>
              <a:t>40.2%</a:t>
            </a:r>
            <a:r>
              <a:rPr lang="zh-CN" altLang="zh-CN" dirty="0">
                <a:solidFill>
                  <a:prstClr val="black"/>
                </a:solidFill>
                <a:latin typeface="仿宋" panose="02010609060101010101" pitchFamily="49" charset="-122"/>
                <a:ea typeface="仿宋" panose="02010609060101010101" pitchFamily="49" charset="-122"/>
              </a:rPr>
              <a:t>，手机银行</a:t>
            </a:r>
            <a:r>
              <a:rPr lang="en-US" altLang="zh-CN" dirty="0">
                <a:solidFill>
                  <a:prstClr val="black"/>
                </a:solidFill>
                <a:latin typeface="仿宋" panose="02010609060101010101" pitchFamily="49" charset="-122"/>
                <a:ea typeface="仿宋" panose="02010609060101010101" pitchFamily="49" charset="-122"/>
              </a:rPr>
              <a:t>32.8</a:t>
            </a:r>
            <a:r>
              <a:rPr lang="zh-CN" altLang="zh-CN" dirty="0">
                <a:solidFill>
                  <a:prstClr val="black"/>
                </a:solidFill>
                <a:latin typeface="仿宋" panose="02010609060101010101" pitchFamily="49" charset="-122"/>
                <a:ea typeface="仿宋" panose="02010609060101010101" pitchFamily="49" charset="-122"/>
              </a:rPr>
              <a:t>万亿，同比增长</a:t>
            </a:r>
            <a:r>
              <a:rPr lang="en-US" altLang="zh-CN" dirty="0">
                <a:solidFill>
                  <a:prstClr val="black"/>
                </a:solidFill>
                <a:latin typeface="仿宋" panose="02010609060101010101" pitchFamily="49" charset="-122"/>
                <a:ea typeface="仿宋" panose="02010609060101010101" pitchFamily="49" charset="-122"/>
              </a:rPr>
              <a:t>157.1%</a:t>
            </a:r>
            <a:r>
              <a:rPr lang="zh-CN" altLang="zh-CN" dirty="0">
                <a:solidFill>
                  <a:prstClr val="black"/>
                </a:solidFill>
                <a:latin typeface="仿宋" panose="02010609060101010101" pitchFamily="49" charset="-122"/>
                <a:ea typeface="仿宋" panose="02010609060101010101" pitchFamily="49" charset="-122"/>
              </a:rPr>
              <a:t>。</a:t>
            </a:r>
            <a:r>
              <a:rPr lang="en-US" altLang="zh-CN" dirty="0">
                <a:solidFill>
                  <a:prstClr val="black"/>
                </a:solidFill>
                <a:latin typeface="仿宋" panose="02010609060101010101" pitchFamily="49" charset="-122"/>
                <a:ea typeface="仿宋" panose="02010609060101010101" pitchFamily="49" charset="-122"/>
              </a:rPr>
              <a:t>2015</a:t>
            </a:r>
            <a:r>
              <a:rPr lang="zh-CN" altLang="zh-CN" dirty="0">
                <a:solidFill>
                  <a:prstClr val="black"/>
                </a:solidFill>
                <a:latin typeface="仿宋" panose="02010609060101010101" pitchFamily="49" charset="-122"/>
                <a:ea typeface="仿宋" panose="02010609060101010101" pitchFamily="49" charset="-122"/>
              </a:rPr>
              <a:t>年仅第三季度网上银行交易规模就达到</a:t>
            </a:r>
            <a:r>
              <a:rPr lang="en-US" altLang="zh-CN" dirty="0">
                <a:solidFill>
                  <a:prstClr val="black"/>
                </a:solidFill>
                <a:latin typeface="仿宋" panose="02010609060101010101" pitchFamily="49" charset="-122"/>
                <a:ea typeface="仿宋" panose="02010609060101010101" pitchFamily="49" charset="-122"/>
              </a:rPr>
              <a:t>433.6</a:t>
            </a:r>
            <a:r>
              <a:rPr lang="zh-CN" altLang="zh-CN" dirty="0">
                <a:solidFill>
                  <a:prstClr val="black"/>
                </a:solidFill>
                <a:latin typeface="仿宋" panose="02010609060101010101" pitchFamily="49" charset="-122"/>
                <a:ea typeface="仿宋" panose="02010609060101010101" pitchFamily="49" charset="-122"/>
              </a:rPr>
              <a:t>万亿，环比增长</a:t>
            </a:r>
            <a:r>
              <a:rPr lang="en-US" altLang="zh-CN" dirty="0">
                <a:solidFill>
                  <a:prstClr val="black"/>
                </a:solidFill>
                <a:latin typeface="仿宋" panose="02010609060101010101" pitchFamily="49" charset="-122"/>
                <a:ea typeface="仿宋" panose="02010609060101010101" pitchFamily="49" charset="-122"/>
              </a:rPr>
              <a:t>15.3%</a:t>
            </a:r>
            <a:r>
              <a:rPr lang="zh-CN" altLang="zh-CN" dirty="0">
                <a:solidFill>
                  <a:prstClr val="black"/>
                </a:solidFill>
                <a:latin typeface="仿宋" panose="02010609060101010101" pitchFamily="49" charset="-122"/>
                <a:ea typeface="仿宋" panose="02010609060101010101" pitchFamily="49" charset="-122"/>
              </a:rPr>
              <a:t>。  </a:t>
            </a:r>
            <a:endParaRPr lang="zh-CN" altLang="en-US" dirty="0">
              <a:solidFill>
                <a:prstClr val="black"/>
              </a:solidFill>
              <a:latin typeface="仿宋" panose="02010609060101010101" pitchFamily="49" charset="-122"/>
              <a:ea typeface="仿宋" panose="02010609060101010101" pitchFamily="49" charset="-122"/>
            </a:endParaRPr>
          </a:p>
        </p:txBody>
      </p:sp>
      <p:sp>
        <p:nvSpPr>
          <p:cNvPr id="7" name="TextBox 4"/>
          <p:cNvSpPr txBox="1"/>
          <p:nvPr/>
        </p:nvSpPr>
        <p:spPr>
          <a:xfrm>
            <a:off x="1619672" y="5694035"/>
            <a:ext cx="5283725" cy="307777"/>
          </a:xfrm>
          <a:prstGeom prst="rect">
            <a:avLst/>
          </a:prstGeom>
          <a:noFill/>
        </p:spPr>
        <p:txBody>
          <a:bodyPr wrap="square" rtlCol="0">
            <a:spAutoFit/>
          </a:bodyPr>
          <a:lstStyle/>
          <a:p>
            <a:pPr algn="ctr"/>
            <a:r>
              <a:rPr lang="zh-CN" altLang="en-US" sz="1400" b="1" dirty="0" smtClean="0">
                <a:latin typeface="仿宋" panose="02010609060101010101" pitchFamily="49" charset="-122"/>
                <a:ea typeface="仿宋" panose="02010609060101010101" pitchFamily="49" charset="-122"/>
              </a:rPr>
              <a:t>图</a:t>
            </a:r>
            <a:r>
              <a:rPr lang="en-US" altLang="zh-CN" sz="1400" b="1" dirty="0" smtClean="0">
                <a:latin typeface="仿宋" panose="02010609060101010101" pitchFamily="49" charset="-122"/>
                <a:ea typeface="仿宋" panose="02010609060101010101" pitchFamily="49" charset="-122"/>
              </a:rPr>
              <a:t>7-1 2014</a:t>
            </a:r>
            <a:r>
              <a:rPr lang="zh-CN" altLang="en-US" sz="1400" b="1" dirty="0" smtClean="0">
                <a:latin typeface="仿宋" panose="02010609060101010101" pitchFamily="49" charset="-122"/>
                <a:ea typeface="仿宋" panose="02010609060101010101" pitchFamily="49" charset="-122"/>
              </a:rPr>
              <a:t>一季度</a:t>
            </a:r>
            <a:r>
              <a:rPr lang="en-US" altLang="zh-CN" sz="1400" b="1" dirty="0" smtClean="0">
                <a:latin typeface="仿宋" panose="02010609060101010101" pitchFamily="49" charset="-122"/>
                <a:ea typeface="仿宋" panose="02010609060101010101" pitchFamily="49" charset="-122"/>
              </a:rPr>
              <a:t>-2015</a:t>
            </a:r>
            <a:r>
              <a:rPr lang="zh-CN" altLang="en-US" sz="1400" b="1" dirty="0" smtClean="0">
                <a:latin typeface="仿宋" panose="02010609060101010101" pitchFamily="49" charset="-122"/>
                <a:ea typeface="仿宋" panose="02010609060101010101" pitchFamily="49" charset="-122"/>
              </a:rPr>
              <a:t>一季度网上银行客户交易规模（万亿）</a:t>
            </a:r>
            <a:endParaRPr lang="zh-CN" altLang="en-US" sz="1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194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本章首先介绍了互联网金融的概念，其次说明了互联网金融的特点。随后，从四个</a:t>
            </a:r>
            <a:r>
              <a:rPr lang="zh-CN" altLang="en-US" dirty="0" smtClean="0"/>
              <a:t>方面</a:t>
            </a:r>
            <a:r>
              <a:rPr lang="zh-CN" altLang="en-US" dirty="0"/>
              <a:t>说明了互联网金融的原理。对于互联网金融的五大模式，本章进行了简要的介绍。最后</a:t>
            </a:r>
            <a:r>
              <a:rPr lang="zh-CN" altLang="en-US" dirty="0" smtClean="0"/>
              <a:t>，本章</a:t>
            </a:r>
            <a:r>
              <a:rPr lang="zh-CN" altLang="en-US" dirty="0"/>
              <a:t>介绍了国内和国外互联网金融的发展状况</a:t>
            </a:r>
            <a:r>
              <a:rPr lang="zh-CN" altLang="en-US" dirty="0" smtClean="0"/>
              <a:t>。</a:t>
            </a:r>
            <a:endParaRPr lang="zh-CN" altLang="en-US" dirty="0"/>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19546"/>
            <a:ext cx="8229600" cy="1271166"/>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smtClean="0"/>
              <a:t>网银</a:t>
            </a:r>
            <a:r>
              <a:rPr lang="zh-CN" altLang="zh-CN" dirty="0"/>
              <a:t>与手机银行交易规模的上升，说明越来越多的金融行为选择网络媒介进行。 </a:t>
            </a:r>
            <a:endParaRPr kumimoji="1" lang="zh-CN" altLang="en-US" dirty="0"/>
          </a:p>
        </p:txBody>
      </p:sp>
      <p:graphicFrame>
        <p:nvGraphicFramePr>
          <p:cNvPr id="5" name="图表 4"/>
          <p:cNvGraphicFramePr/>
          <p:nvPr>
            <p:extLst/>
          </p:nvPr>
        </p:nvGraphicFramePr>
        <p:xfrm>
          <a:off x="1763688" y="1890712"/>
          <a:ext cx="5445467" cy="319447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4"/>
          <p:cNvSpPr txBox="1"/>
          <p:nvPr/>
        </p:nvSpPr>
        <p:spPr>
          <a:xfrm>
            <a:off x="1619672" y="5694035"/>
            <a:ext cx="5283725" cy="307777"/>
          </a:xfrm>
          <a:prstGeom prst="rect">
            <a:avLst/>
          </a:prstGeom>
          <a:noFill/>
        </p:spPr>
        <p:txBody>
          <a:bodyPr wrap="square" rtlCol="0">
            <a:spAutoFit/>
          </a:bodyPr>
          <a:lstStyle/>
          <a:p>
            <a:pPr algn="ctr"/>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7-2  2014</a:t>
            </a:r>
            <a:r>
              <a:rPr lang="zh-CN" altLang="en-US" sz="1400" b="1" dirty="0">
                <a:latin typeface="仿宋" panose="02010609060101010101" pitchFamily="49" charset="-122"/>
                <a:ea typeface="仿宋" panose="02010609060101010101" pitchFamily="49" charset="-122"/>
              </a:rPr>
              <a:t>三季度</a:t>
            </a:r>
            <a:r>
              <a:rPr lang="en-US" altLang="zh-CN" sz="1400" b="1" dirty="0">
                <a:latin typeface="仿宋" panose="02010609060101010101" pitchFamily="49" charset="-122"/>
                <a:ea typeface="仿宋" panose="02010609060101010101" pitchFamily="49" charset="-122"/>
              </a:rPr>
              <a:t>-2015</a:t>
            </a:r>
            <a:r>
              <a:rPr lang="zh-CN" altLang="en-US" sz="1400" b="1" dirty="0">
                <a:latin typeface="仿宋" panose="02010609060101010101" pitchFamily="49" charset="-122"/>
                <a:ea typeface="仿宋" panose="02010609060101010101" pitchFamily="49" charset="-122"/>
              </a:rPr>
              <a:t>三季度手机银行客户交易规模（亿元）</a:t>
            </a:r>
          </a:p>
        </p:txBody>
      </p:sp>
    </p:spTree>
    <p:extLst>
      <p:ext uri="{BB962C8B-B14F-4D97-AF65-F5344CB8AC3E}">
        <p14:creationId xmlns:p14="http://schemas.microsoft.com/office/powerpoint/2010/main" val="109360498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625896"/>
            <a:ext cx="8229600" cy="216024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1800"/>
              </a:spcBef>
              <a:buSzPct val="150000"/>
              <a:buFontTx/>
              <a:buBlip>
                <a:blip r:embed="rId2"/>
              </a:buBlip>
              <a:defRPr sz="1800" kern="1200">
                <a:solidFill>
                  <a:schemeClr val="tx1"/>
                </a:solidFill>
                <a:latin typeface="仿宋" panose="02010609060101010101" pitchFamily="49" charset="-122"/>
                <a:ea typeface="仿宋" panose="02010609060101010101" pitchFamily="49" charset="-122"/>
                <a:cs typeface="+mn-cs"/>
              </a:defRPr>
            </a:lvl1pPr>
            <a:lvl2pPr marL="742950" indent="-285750" algn="l" defTabSz="914400" rtl="0" eaLnBrk="1" latinLnBrk="0" hangingPunct="1">
              <a:spcBef>
                <a:spcPts val="1800"/>
              </a:spcBef>
              <a:buSzPct val="135000"/>
              <a:buFontTx/>
              <a:buBlip>
                <a:blip r:embed="rId2"/>
              </a:buBlip>
              <a:defRPr sz="16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spcBef>
                <a:spcPts val="1200"/>
              </a:spcBef>
              <a:buSzPct val="135000"/>
              <a:buFontTx/>
              <a:buBlip>
                <a:blip r:embed="rId2"/>
              </a:buBlip>
              <a:defRPr sz="14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b="1" dirty="0" smtClean="0"/>
          </a:p>
          <a:p>
            <a:r>
              <a:rPr lang="zh-CN" altLang="zh-CN" b="1" dirty="0" smtClean="0"/>
              <a:t>第</a:t>
            </a:r>
            <a:r>
              <a:rPr lang="zh-CN" altLang="en-US" b="1" dirty="0" smtClean="0"/>
              <a:t>三</a:t>
            </a:r>
            <a:r>
              <a:rPr lang="zh-CN" altLang="zh-CN" dirty="0" smtClean="0"/>
              <a:t>，</a:t>
            </a:r>
            <a:r>
              <a:rPr lang="zh-CN" altLang="en-US" dirty="0"/>
              <a:t>国金融机构境内贷款稳步增长。</a:t>
            </a:r>
          </a:p>
          <a:p>
            <a:r>
              <a:rPr lang="en-US" altLang="zh-CN" dirty="0"/>
              <a:t>2011</a:t>
            </a:r>
            <a:r>
              <a:rPr lang="zh-CN" altLang="en-US" dirty="0"/>
              <a:t>至</a:t>
            </a:r>
            <a:r>
              <a:rPr lang="en-US" altLang="zh-CN" dirty="0"/>
              <a:t>2013</a:t>
            </a:r>
            <a:r>
              <a:rPr lang="zh-CN" altLang="en-US" dirty="0"/>
              <a:t>年，我国金融机构境内贷款规模稳步提高，见图</a:t>
            </a:r>
            <a:r>
              <a:rPr lang="en-US" altLang="zh-CN" dirty="0"/>
              <a:t>7-3</a:t>
            </a:r>
            <a:r>
              <a:rPr lang="zh-CN" altLang="en-US" dirty="0"/>
              <a:t>。</a:t>
            </a:r>
            <a:r>
              <a:rPr lang="en-US" altLang="zh-CN" dirty="0"/>
              <a:t>2011</a:t>
            </a:r>
            <a:r>
              <a:rPr lang="zh-CN" altLang="en-US" dirty="0"/>
              <a:t>年境内贷款总规模为</a:t>
            </a:r>
            <a:r>
              <a:rPr lang="en-US" altLang="zh-CN" dirty="0"/>
              <a:t>570862.6</a:t>
            </a:r>
            <a:r>
              <a:rPr lang="zh-CN" altLang="en-US" dirty="0"/>
              <a:t>亿元，</a:t>
            </a:r>
            <a:r>
              <a:rPr lang="en-US" altLang="zh-CN" dirty="0"/>
              <a:t>2012</a:t>
            </a:r>
            <a:r>
              <a:rPr lang="zh-CN" altLang="en-US" dirty="0"/>
              <a:t>年为</a:t>
            </a:r>
            <a:r>
              <a:rPr lang="en-US" altLang="zh-CN" dirty="0"/>
              <a:t>659210</a:t>
            </a:r>
            <a:r>
              <a:rPr lang="zh-CN" altLang="en-US" dirty="0"/>
              <a:t>亿元，同比增长</a:t>
            </a:r>
            <a:r>
              <a:rPr lang="en-US" altLang="zh-CN" dirty="0"/>
              <a:t>15.5%</a:t>
            </a:r>
            <a:r>
              <a:rPr lang="zh-CN" altLang="en-US" dirty="0"/>
              <a:t>，到了</a:t>
            </a:r>
            <a:r>
              <a:rPr lang="en-US" altLang="zh-CN" dirty="0"/>
              <a:t>2013</a:t>
            </a:r>
            <a:r>
              <a:rPr lang="zh-CN" altLang="en-US" dirty="0"/>
              <a:t>年，我国境内贷款总规模超过</a:t>
            </a:r>
            <a:r>
              <a:rPr lang="en-US" altLang="zh-CN" dirty="0"/>
              <a:t>75</a:t>
            </a:r>
            <a:r>
              <a:rPr lang="zh-CN" altLang="en-US" dirty="0"/>
              <a:t>万亿，达到</a:t>
            </a:r>
            <a:r>
              <a:rPr lang="en-US" altLang="zh-CN" dirty="0"/>
              <a:t>750433.1</a:t>
            </a:r>
            <a:r>
              <a:rPr lang="zh-CN" altLang="en-US" dirty="0"/>
              <a:t>亿元，同比增长</a:t>
            </a:r>
            <a:r>
              <a:rPr lang="en-US" altLang="zh-CN" dirty="0"/>
              <a:t>13.8%</a:t>
            </a:r>
            <a:r>
              <a:rPr lang="zh-CN" altLang="en-US" dirty="0"/>
              <a:t>。</a:t>
            </a:r>
            <a:r>
              <a:rPr lang="en-US" altLang="zh-CN" dirty="0"/>
              <a:t>2014</a:t>
            </a:r>
            <a:r>
              <a:rPr lang="zh-CN" altLang="en-US" dirty="0"/>
              <a:t>年人民币贷款增加</a:t>
            </a:r>
            <a:r>
              <a:rPr lang="en-US" altLang="zh-CN" dirty="0"/>
              <a:t>9.78</a:t>
            </a:r>
            <a:r>
              <a:rPr lang="zh-CN" altLang="en-US" dirty="0"/>
              <a:t>万亿元，同比多增</a:t>
            </a:r>
            <a:r>
              <a:rPr lang="en-US" altLang="zh-CN" dirty="0"/>
              <a:t>8900</a:t>
            </a:r>
            <a:r>
              <a:rPr lang="zh-CN" altLang="en-US" dirty="0"/>
              <a:t>亿元。 </a:t>
            </a:r>
            <a:endParaRPr lang="zh-CN" altLang="en-US" dirty="0" smtClean="0"/>
          </a:p>
        </p:txBody>
      </p:sp>
      <p:graphicFrame>
        <p:nvGraphicFramePr>
          <p:cNvPr id="6" name="图表 5"/>
          <p:cNvGraphicFramePr/>
          <p:nvPr>
            <p:extLst/>
          </p:nvPr>
        </p:nvGraphicFramePr>
        <p:xfrm>
          <a:off x="1934845" y="2492896"/>
          <a:ext cx="5274310" cy="3076575"/>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2594248" y="5708915"/>
            <a:ext cx="3506088" cy="307777"/>
          </a:xfrm>
          <a:prstGeom prst="rect">
            <a:avLst/>
          </a:prstGeom>
        </p:spPr>
        <p:txBody>
          <a:bodyPr wrap="none">
            <a:spAutoFit/>
          </a:bodyPr>
          <a:lstStyle/>
          <a:p>
            <a:pPr algn="ctr"/>
            <a:r>
              <a:rPr lang="zh-CN" altLang="zh-CN"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7-3 2006-2014</a:t>
            </a:r>
            <a:r>
              <a:rPr lang="zh-CN" altLang="zh-CN" sz="1400" b="1" kern="0" dirty="0">
                <a:solidFill>
                  <a:srgbClr val="000000"/>
                </a:solidFill>
                <a:latin typeface="FangSong" charset="0"/>
                <a:ea typeface="FangSong" charset="0"/>
                <a:cs typeface="FangSong" charset="0"/>
              </a:rPr>
              <a:t>中国境内贷款规模</a:t>
            </a:r>
            <a:r>
              <a:rPr lang="en-US" altLang="zh-CN" sz="1400" b="1" kern="0" dirty="0">
                <a:solidFill>
                  <a:srgbClr val="000000"/>
                </a:solidFill>
                <a:latin typeface="FangSong" charset="0"/>
                <a:ea typeface="FangSong" charset="0"/>
                <a:cs typeface="FangSong" charset="0"/>
              </a:rPr>
              <a:t>(</a:t>
            </a:r>
            <a:r>
              <a:rPr lang="zh-CN" altLang="zh-CN" sz="1400" b="1" kern="0" dirty="0">
                <a:solidFill>
                  <a:srgbClr val="000000"/>
                </a:solidFill>
                <a:latin typeface="FangSong" charset="0"/>
                <a:ea typeface="FangSong" charset="0"/>
                <a:cs typeface="FangSong" charset="0"/>
              </a:rPr>
              <a:t>亿元</a:t>
            </a:r>
            <a:r>
              <a:rPr lang="en-US" altLang="zh-CN" sz="1400" b="1" kern="0" dirty="0">
                <a:solidFill>
                  <a:srgbClr val="000000"/>
                </a:solidFill>
                <a:latin typeface="FangSong" charset="0"/>
                <a:ea typeface="FangSong" charset="0"/>
                <a:cs typeface="FangSong" charset="0"/>
              </a:rPr>
              <a:t>)</a:t>
            </a:r>
            <a:endParaRPr lang="zh-CN" altLang="zh-CN" sz="1400" b="1" kern="0" dirty="0">
              <a:solidFill>
                <a:srgbClr val="000000"/>
              </a:solidFill>
              <a:latin typeface="FangSong" charset="0"/>
              <a:ea typeface="FangSong" charset="0"/>
              <a:cs typeface="FangSong" charset="0"/>
            </a:endParaRPr>
          </a:p>
        </p:txBody>
      </p:sp>
    </p:spTree>
    <p:extLst>
      <p:ext uri="{BB962C8B-B14F-4D97-AF65-F5344CB8AC3E}">
        <p14:creationId xmlns:p14="http://schemas.microsoft.com/office/powerpoint/2010/main" val="36297344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1944215"/>
          </a:xfrm>
        </p:spPr>
        <p:txBody>
          <a:bodyPr>
            <a:normAutofit fontScale="92500" lnSpcReduction="10000"/>
          </a:bodyPr>
          <a:lstStyle/>
          <a:p>
            <a:pPr marL="0" indent="0">
              <a:buNone/>
            </a:pPr>
            <a:r>
              <a:rPr lang="en-US" altLang="zh-CN" sz="2200" b="1" dirty="0">
                <a:solidFill>
                  <a:srgbClr val="6A5015"/>
                </a:solidFill>
                <a:latin typeface="SimHei" charset="0"/>
                <a:ea typeface="SimHei" charset="0"/>
                <a:cs typeface="SimHei" charset="0"/>
              </a:rPr>
              <a:t>7.3.1  </a:t>
            </a:r>
            <a:r>
              <a:rPr lang="zh-CN" altLang="zh-CN" sz="2200" b="1" dirty="0">
                <a:solidFill>
                  <a:srgbClr val="6A5015"/>
                </a:solidFill>
                <a:latin typeface="SimHei" charset="0"/>
                <a:ea typeface="SimHei" charset="0"/>
                <a:cs typeface="SimHei" charset="0"/>
              </a:rPr>
              <a:t>互联网金融的核心是风险</a:t>
            </a:r>
            <a:r>
              <a:rPr lang="zh-CN" altLang="zh-CN" sz="2200" b="1" dirty="0" smtClean="0">
                <a:solidFill>
                  <a:srgbClr val="6A5015"/>
                </a:solidFill>
                <a:latin typeface="SimHei" charset="0"/>
                <a:ea typeface="SimHei" charset="0"/>
                <a:cs typeface="SimHei" charset="0"/>
              </a:rPr>
              <a:t>控制</a:t>
            </a:r>
            <a:endParaRPr kumimoji="1" lang="zh-CN" altLang="en-US" sz="2200" dirty="0" smtClean="0"/>
          </a:p>
          <a:p>
            <a:r>
              <a:rPr kumimoji="1" lang="zh-CN" altLang="en-US" sz="1900" dirty="0" smtClean="0"/>
              <a:t>分</a:t>
            </a:r>
            <a:r>
              <a:rPr kumimoji="1" lang="zh-CN" altLang="en-US" sz="1900" dirty="0"/>
              <a:t>部门看，由图</a:t>
            </a:r>
            <a:r>
              <a:rPr kumimoji="1" lang="en-US" altLang="zh-CN" sz="1900" dirty="0"/>
              <a:t>7-4</a:t>
            </a:r>
            <a:r>
              <a:rPr kumimoji="1" lang="zh-CN" altLang="en-US" sz="1900" dirty="0"/>
              <a:t>可知，住户贷款增加</a:t>
            </a:r>
            <a:r>
              <a:rPr kumimoji="1" lang="en-US" altLang="zh-CN" sz="1900" dirty="0"/>
              <a:t>3.29</a:t>
            </a:r>
            <a:r>
              <a:rPr kumimoji="1" lang="zh-CN" altLang="en-US" sz="1900" dirty="0"/>
              <a:t>万亿元，其中，短期贷款增加</a:t>
            </a:r>
            <a:r>
              <a:rPr kumimoji="1" lang="en-US" altLang="zh-CN" sz="1900" dirty="0"/>
              <a:t>1.06</a:t>
            </a:r>
            <a:r>
              <a:rPr kumimoji="1" lang="zh-CN" altLang="en-US" sz="1900" dirty="0"/>
              <a:t>万亿元，中长期贷款增加</a:t>
            </a:r>
            <a:r>
              <a:rPr kumimoji="1" lang="en-US" altLang="zh-CN" sz="1900" dirty="0"/>
              <a:t>2.23</a:t>
            </a:r>
            <a:r>
              <a:rPr kumimoji="1" lang="zh-CN" altLang="en-US" sz="1900" dirty="0"/>
              <a:t>万亿元；非金融企业及其他部门贷款增加</a:t>
            </a:r>
            <a:r>
              <a:rPr kumimoji="1" lang="en-US" altLang="zh-CN" sz="1900" dirty="0"/>
              <a:t>6.48</a:t>
            </a:r>
            <a:r>
              <a:rPr kumimoji="1" lang="zh-CN" altLang="en-US" sz="1900" dirty="0"/>
              <a:t>万亿元，其中，短期贷款增加</a:t>
            </a:r>
            <a:r>
              <a:rPr kumimoji="1" lang="en-US" altLang="zh-CN" sz="1900" dirty="0"/>
              <a:t>1.40</a:t>
            </a:r>
            <a:r>
              <a:rPr kumimoji="1" lang="zh-CN" altLang="en-US" sz="1900" dirty="0"/>
              <a:t>万亿元，中长期贷款增加</a:t>
            </a:r>
            <a:r>
              <a:rPr kumimoji="1" lang="en-US" altLang="zh-CN" sz="1900" dirty="0"/>
              <a:t>3.83</a:t>
            </a:r>
            <a:r>
              <a:rPr kumimoji="1" lang="zh-CN" altLang="en-US" sz="1900" dirty="0"/>
              <a:t>万亿元，票据融资增加</a:t>
            </a:r>
            <a:r>
              <a:rPr kumimoji="1" lang="en-US" altLang="zh-CN" sz="1900" dirty="0"/>
              <a:t>9574</a:t>
            </a:r>
            <a:r>
              <a:rPr kumimoji="1" lang="zh-CN" altLang="en-US" sz="1900" dirty="0"/>
              <a:t>亿元。总体看来，我国信贷市场整体呈现稳步增长态势，未来前景看好</a:t>
            </a:r>
            <a:r>
              <a:rPr kumimoji="1" lang="zh-CN" altLang="en-US" dirty="0"/>
              <a:t>。</a:t>
            </a:r>
          </a:p>
        </p:txBody>
      </p:sp>
      <p:graphicFrame>
        <p:nvGraphicFramePr>
          <p:cNvPr id="5" name="图表 4"/>
          <p:cNvGraphicFramePr/>
          <p:nvPr>
            <p:extLst/>
          </p:nvPr>
        </p:nvGraphicFramePr>
        <p:xfrm>
          <a:off x="1763688" y="2420888"/>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2339752" y="5619129"/>
            <a:ext cx="3506089" cy="307777"/>
          </a:xfrm>
          <a:prstGeom prst="rect">
            <a:avLst/>
          </a:prstGeom>
        </p:spPr>
        <p:txBody>
          <a:bodyPr wrap="none">
            <a:spAutoFit/>
          </a:bodyPr>
          <a:lstStyle/>
          <a:p>
            <a:pPr algn="ctr"/>
            <a:r>
              <a:rPr lang="zh-CN" altLang="en-US"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7-4 2014</a:t>
            </a:r>
            <a:r>
              <a:rPr lang="zh-CN" altLang="en-US" sz="1400" b="1" kern="0" dirty="0">
                <a:solidFill>
                  <a:srgbClr val="000000"/>
                </a:solidFill>
                <a:latin typeface="FangSong" charset="0"/>
                <a:ea typeface="FangSong" charset="0"/>
                <a:cs typeface="FangSong" charset="0"/>
              </a:rPr>
              <a:t>年中国境内贷款结构（亿元）</a:t>
            </a:r>
          </a:p>
        </p:txBody>
      </p:sp>
    </p:spTree>
    <p:extLst>
      <p:ext uri="{BB962C8B-B14F-4D97-AF65-F5344CB8AC3E}">
        <p14:creationId xmlns:p14="http://schemas.microsoft.com/office/powerpoint/2010/main" val="30670013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5735661"/>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smtClean="0"/>
              <a:t>第四</a:t>
            </a:r>
            <a:r>
              <a:rPr lang="zh-CN" altLang="zh-CN" dirty="0"/>
              <a:t>，金融机构贷款发展趋势</a:t>
            </a:r>
            <a:r>
              <a:rPr lang="en-US" altLang="zh-CN" dirty="0"/>
              <a:t>:</a:t>
            </a:r>
            <a:r>
              <a:rPr lang="zh-CN" altLang="zh-CN" dirty="0"/>
              <a:t>期限缩短，形式多样</a:t>
            </a:r>
            <a:r>
              <a:rPr lang="zh-CN" altLang="zh-CN" dirty="0" smtClean="0"/>
              <a:t>。</a:t>
            </a:r>
            <a:endParaRPr lang="zh-CN" altLang="en-US" dirty="0" smtClean="0"/>
          </a:p>
          <a:p>
            <a:r>
              <a:rPr lang="en-US" altLang="zh-CN" dirty="0"/>
              <a:t>2011</a:t>
            </a:r>
            <a:r>
              <a:rPr lang="zh-CN" altLang="zh-CN" dirty="0"/>
              <a:t>至</a:t>
            </a:r>
            <a:r>
              <a:rPr lang="en-US" altLang="zh-CN" dirty="0"/>
              <a:t>2013</a:t>
            </a:r>
            <a:r>
              <a:rPr lang="zh-CN" altLang="zh-CN" dirty="0"/>
              <a:t>年，传统的中长期贷款虽然金额最高，但是月度平均复合增长率仅有</a:t>
            </a:r>
            <a:r>
              <a:rPr lang="en-US" altLang="zh-CN" dirty="0"/>
              <a:t>0.86%</a:t>
            </a:r>
            <a:r>
              <a:rPr lang="zh-CN" altLang="zh-CN" dirty="0"/>
              <a:t>，而短期贷款月度平均复合增长率高达</a:t>
            </a:r>
            <a:r>
              <a:rPr lang="en-US" altLang="zh-CN" dirty="0"/>
              <a:t>1.54</a:t>
            </a:r>
            <a:r>
              <a:rPr lang="zh-CN" altLang="zh-CN" dirty="0"/>
              <a:t>，票据融资</a:t>
            </a:r>
            <a:r>
              <a:rPr lang="en-US" altLang="zh-CN" dirty="0"/>
              <a:t>1.09%</a:t>
            </a:r>
            <a:r>
              <a:rPr lang="zh-CN" altLang="zh-CN" dirty="0"/>
              <a:t>，融资租赁和各项垫款比较高，达到</a:t>
            </a:r>
            <a:r>
              <a:rPr lang="en-US" altLang="zh-CN" dirty="0"/>
              <a:t>2.80%</a:t>
            </a:r>
            <a:r>
              <a:rPr lang="zh-CN" altLang="zh-CN" dirty="0"/>
              <a:t>和</a:t>
            </a:r>
            <a:r>
              <a:rPr lang="en-US" altLang="zh-CN" dirty="0"/>
              <a:t>4.79%</a:t>
            </a:r>
            <a:r>
              <a:rPr lang="zh-CN" altLang="zh-CN" dirty="0"/>
              <a:t>。短期贷款，票据融资，融资租赁和各项垫款月度平均复合增长率均高于中长期额贷款，这种现状反映出，我国信贷市场需求正在向短期和方式多样两个趋势发展，而由于更多非金融机构以及互联网金融向信贷领域渗透，更加速了这两大趋势的进展。</a:t>
            </a:r>
          </a:p>
          <a:p>
            <a:endParaRPr kumimoji="1" lang="zh-CN" altLang="en-US" dirty="0"/>
          </a:p>
        </p:txBody>
      </p:sp>
    </p:spTree>
    <p:extLst>
      <p:ext uri="{BB962C8B-B14F-4D97-AF65-F5344CB8AC3E}">
        <p14:creationId xmlns:p14="http://schemas.microsoft.com/office/powerpoint/2010/main" val="19253438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9"/>
            <a:ext cx="8229600" cy="1440160"/>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第五</a:t>
            </a:r>
            <a:r>
              <a:rPr lang="zh-CN" altLang="zh-CN" dirty="0"/>
              <a:t>，互联网信贷增速高于传统金融机构。</a:t>
            </a:r>
            <a:r>
              <a:rPr lang="en-US" altLang="zh-CN" dirty="0"/>
              <a:t>2012</a:t>
            </a:r>
            <a:r>
              <a:rPr lang="zh-CN" altLang="zh-CN" dirty="0"/>
              <a:t>年，</a:t>
            </a:r>
            <a:r>
              <a:rPr lang="en-US" altLang="zh-CN" dirty="0"/>
              <a:t>P2P</a:t>
            </a:r>
            <a:r>
              <a:rPr lang="zh-CN" altLang="zh-CN" dirty="0"/>
              <a:t>贷款在争议中爆发，同年即实现了</a:t>
            </a:r>
            <a:r>
              <a:rPr lang="en-US" altLang="zh-CN" dirty="0"/>
              <a:t>228.6</a:t>
            </a:r>
            <a:r>
              <a:rPr lang="zh-CN" altLang="zh-CN" dirty="0"/>
              <a:t>亿的交易规模，同比增长高达</a:t>
            </a:r>
            <a:r>
              <a:rPr lang="en-US" altLang="zh-CN" dirty="0"/>
              <a:t>171.4%</a:t>
            </a:r>
            <a:r>
              <a:rPr lang="zh-CN" altLang="zh-CN" dirty="0"/>
              <a:t>，参考图</a:t>
            </a:r>
            <a:r>
              <a:rPr lang="en-US" altLang="zh-CN" dirty="0"/>
              <a:t>7-5</a:t>
            </a:r>
            <a:r>
              <a:rPr lang="zh-CN" altLang="zh-CN" dirty="0"/>
              <a:t>。 </a:t>
            </a:r>
            <a:endParaRPr kumimoji="1" lang="zh-CN" altLang="en-US" dirty="0"/>
          </a:p>
        </p:txBody>
      </p:sp>
      <p:graphicFrame>
        <p:nvGraphicFramePr>
          <p:cNvPr id="5" name="图表 4"/>
          <p:cNvGraphicFramePr/>
          <p:nvPr>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3222912" y="5292486"/>
            <a:ext cx="2698175" cy="307777"/>
          </a:xfrm>
          <a:prstGeom prst="rect">
            <a:avLst/>
          </a:prstGeom>
        </p:spPr>
        <p:txBody>
          <a:bodyPr wrap="none">
            <a:spAutoFit/>
          </a:bodyPr>
          <a:lstStyle/>
          <a:p>
            <a:pPr algn="ctr">
              <a:spcAft>
                <a:spcPts val="0"/>
              </a:spcAft>
            </a:pPr>
            <a:r>
              <a:rPr lang="zh-CN" altLang="zh-CN"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7-5 2014</a:t>
            </a:r>
            <a:r>
              <a:rPr lang="zh-CN" altLang="zh-CN" sz="1400" b="1" kern="0" dirty="0">
                <a:solidFill>
                  <a:srgbClr val="000000"/>
                </a:solidFill>
                <a:latin typeface="FangSong" charset="0"/>
                <a:ea typeface="FangSong" charset="0"/>
                <a:cs typeface="FangSong" charset="0"/>
              </a:rPr>
              <a:t>上半年网贷平台数量</a:t>
            </a:r>
            <a:endParaRPr lang="zh-CN" altLang="zh-CN" sz="1600" b="1" kern="100" dirty="0">
              <a:latin typeface="FangSong" charset="0"/>
              <a:ea typeface="FangSong" charset="0"/>
              <a:cs typeface="FangSong" charset="0"/>
            </a:endParaRPr>
          </a:p>
        </p:txBody>
      </p:sp>
    </p:spTree>
    <p:extLst>
      <p:ext uri="{BB962C8B-B14F-4D97-AF65-F5344CB8AC3E}">
        <p14:creationId xmlns:p14="http://schemas.microsoft.com/office/powerpoint/2010/main" val="6707939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5735661"/>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a:t>图</a:t>
            </a:r>
            <a:r>
              <a:rPr lang="en-US" altLang="zh-CN" dirty="0"/>
              <a:t>7-6</a:t>
            </a:r>
            <a:r>
              <a:rPr lang="zh-CN" altLang="zh-CN" dirty="0"/>
              <a:t>列举了</a:t>
            </a:r>
            <a:r>
              <a:rPr lang="en-US" altLang="zh-CN" dirty="0"/>
              <a:t>2014</a:t>
            </a:r>
            <a:r>
              <a:rPr lang="zh-CN" altLang="zh-CN" dirty="0"/>
              <a:t>上半年网贷平台平均利率，图</a:t>
            </a:r>
            <a:r>
              <a:rPr lang="en-US" altLang="zh-CN" dirty="0"/>
              <a:t>7-7 </a:t>
            </a:r>
            <a:r>
              <a:rPr lang="zh-CN" altLang="zh-CN" dirty="0"/>
              <a:t>列举了</a:t>
            </a:r>
            <a:r>
              <a:rPr lang="en-US" altLang="zh-CN" dirty="0"/>
              <a:t>2014</a:t>
            </a:r>
            <a:r>
              <a:rPr lang="zh-CN" altLang="zh-CN" dirty="0"/>
              <a:t>上半年网贷行业贷款余额，呈现出可观的增长。 </a:t>
            </a:r>
            <a:endParaRPr kumimoji="1" lang="zh-CN" altLang="en-US" dirty="0"/>
          </a:p>
        </p:txBody>
      </p:sp>
      <p:graphicFrame>
        <p:nvGraphicFramePr>
          <p:cNvPr id="5" name="图表 4"/>
          <p:cNvGraphicFramePr/>
          <p:nvPr>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3022044" y="5107820"/>
            <a:ext cx="3057247" cy="307777"/>
          </a:xfrm>
          <a:prstGeom prst="rect">
            <a:avLst/>
          </a:prstGeom>
        </p:spPr>
        <p:txBody>
          <a:bodyPr wrap="none">
            <a:spAutoFit/>
          </a:bodyPr>
          <a:lstStyle/>
          <a:p>
            <a:pPr algn="ctr">
              <a:spcAft>
                <a:spcPts val="0"/>
              </a:spcAft>
            </a:pPr>
            <a:r>
              <a:rPr lang="zh-CN" altLang="zh-CN"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7-6 2014</a:t>
            </a:r>
            <a:r>
              <a:rPr lang="zh-CN" altLang="zh-CN" sz="1400" b="1" kern="0" dirty="0">
                <a:solidFill>
                  <a:srgbClr val="000000"/>
                </a:solidFill>
                <a:latin typeface="FangSong" charset="0"/>
                <a:ea typeface="FangSong" charset="0"/>
                <a:cs typeface="FangSong" charset="0"/>
              </a:rPr>
              <a:t>上半年网贷平台平均利率</a:t>
            </a:r>
            <a:endParaRPr lang="zh-CN" altLang="zh-CN" sz="1400" b="1" kern="100" dirty="0">
              <a:latin typeface="FangSong" charset="0"/>
              <a:ea typeface="FangSong" charset="0"/>
              <a:cs typeface="FangSong" charset="0"/>
            </a:endParaRPr>
          </a:p>
        </p:txBody>
      </p:sp>
    </p:spTree>
    <p:extLst>
      <p:ext uri="{BB962C8B-B14F-4D97-AF65-F5344CB8AC3E}">
        <p14:creationId xmlns:p14="http://schemas.microsoft.com/office/powerpoint/2010/main" val="29296988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9"/>
            <a:ext cx="8229600" cy="1512168"/>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a:t>图</a:t>
            </a:r>
            <a:r>
              <a:rPr lang="en-US" altLang="zh-CN" dirty="0"/>
              <a:t>7-6</a:t>
            </a:r>
            <a:r>
              <a:rPr lang="zh-CN" altLang="zh-CN" dirty="0"/>
              <a:t>列举了</a:t>
            </a:r>
            <a:r>
              <a:rPr lang="en-US" altLang="zh-CN" dirty="0"/>
              <a:t>2014</a:t>
            </a:r>
            <a:r>
              <a:rPr lang="zh-CN" altLang="zh-CN" dirty="0"/>
              <a:t>上半年网贷平台平均利率，图</a:t>
            </a:r>
            <a:r>
              <a:rPr lang="en-US" altLang="zh-CN" dirty="0"/>
              <a:t>7-7 </a:t>
            </a:r>
            <a:r>
              <a:rPr lang="zh-CN" altLang="zh-CN" dirty="0"/>
              <a:t>列举了</a:t>
            </a:r>
            <a:r>
              <a:rPr lang="en-US" altLang="zh-CN" dirty="0"/>
              <a:t>2014</a:t>
            </a:r>
            <a:r>
              <a:rPr lang="zh-CN" altLang="zh-CN" dirty="0"/>
              <a:t>上半年网贷行业贷款余额，呈现出可观的增长。 </a:t>
            </a:r>
            <a:endParaRPr kumimoji="1" lang="zh-CN" altLang="en-US" dirty="0"/>
          </a:p>
        </p:txBody>
      </p:sp>
      <p:sp>
        <p:nvSpPr>
          <p:cNvPr id="2" name="矩形 1"/>
          <p:cNvSpPr/>
          <p:nvPr/>
        </p:nvSpPr>
        <p:spPr>
          <a:xfrm>
            <a:off x="2662971" y="5167236"/>
            <a:ext cx="3775394" cy="307777"/>
          </a:xfrm>
          <a:prstGeom prst="rect">
            <a:avLst/>
          </a:prstGeom>
        </p:spPr>
        <p:txBody>
          <a:bodyPr wrap="none">
            <a:spAutoFit/>
          </a:bodyPr>
          <a:lstStyle/>
          <a:p>
            <a:pPr algn="ctr">
              <a:spcAft>
                <a:spcPts val="0"/>
              </a:spcAft>
            </a:pPr>
            <a:r>
              <a:rPr lang="zh-CN" altLang="en-US"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7-7 2014</a:t>
            </a:r>
            <a:r>
              <a:rPr lang="zh-CN" altLang="en-US" sz="1400" b="1" kern="0" dirty="0">
                <a:solidFill>
                  <a:srgbClr val="000000"/>
                </a:solidFill>
                <a:latin typeface="FangSong" charset="0"/>
                <a:ea typeface="FangSong" charset="0"/>
                <a:cs typeface="FangSong" charset="0"/>
              </a:rPr>
              <a:t>上半年网贷行业贷款余额（亿元）</a:t>
            </a:r>
          </a:p>
        </p:txBody>
      </p:sp>
      <p:graphicFrame>
        <p:nvGraphicFramePr>
          <p:cNvPr id="6" name="图表 5"/>
          <p:cNvGraphicFramePr/>
          <p:nvPr>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47523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2592287"/>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第六</a:t>
            </a:r>
            <a:r>
              <a:rPr lang="zh-CN" altLang="zh-CN" dirty="0"/>
              <a:t>，商业银行不良贷款率水平连续</a:t>
            </a:r>
            <a:r>
              <a:rPr lang="en-US" altLang="zh-CN" dirty="0"/>
              <a:t>4</a:t>
            </a:r>
            <a:r>
              <a:rPr lang="zh-CN" altLang="zh-CN" dirty="0"/>
              <a:t>年维持在</a:t>
            </a:r>
            <a:r>
              <a:rPr lang="en-US" altLang="zh-CN" dirty="0"/>
              <a:t>1%</a:t>
            </a:r>
            <a:r>
              <a:rPr lang="zh-CN" altLang="zh-CN" dirty="0"/>
              <a:t>左右。图</a:t>
            </a:r>
            <a:r>
              <a:rPr lang="en-US" altLang="zh-CN" dirty="0"/>
              <a:t>7-8</a:t>
            </a:r>
            <a:r>
              <a:rPr lang="zh-CN" altLang="zh-CN" dirty="0"/>
              <a:t>列举了</a:t>
            </a:r>
            <a:r>
              <a:rPr lang="en-US" altLang="zh-CN" dirty="0"/>
              <a:t>2008-2014</a:t>
            </a:r>
            <a:r>
              <a:rPr lang="zh-CN" altLang="zh-CN" dirty="0"/>
              <a:t>中国商业银行不良贷款余额数目及变化量</a:t>
            </a:r>
            <a:r>
              <a:rPr lang="zh-CN" altLang="zh-CN" dirty="0" smtClean="0"/>
              <a:t>。</a:t>
            </a:r>
            <a:r>
              <a:rPr lang="zh-CN" altLang="zh-CN" dirty="0"/>
              <a:t>这说明现阶段我国商业银行风险控制方式比较优秀，但是目前我国中小企业融资难问题依然没有有效解决，而不良贷款已经有抬头趋势，未来如果银行贷款全面下沉，向中小企业渗透，那么这将对我国商业银行现有的风险控制体系形成考验。</a:t>
            </a:r>
          </a:p>
          <a:p>
            <a:endParaRPr kumimoji="1" lang="zh-CN" altLang="en-US" dirty="0"/>
          </a:p>
        </p:txBody>
      </p:sp>
      <p:sp>
        <p:nvSpPr>
          <p:cNvPr id="2" name="矩形 1"/>
          <p:cNvSpPr/>
          <p:nvPr/>
        </p:nvSpPr>
        <p:spPr>
          <a:xfrm>
            <a:off x="2348782" y="6024661"/>
            <a:ext cx="4403770" cy="307777"/>
          </a:xfrm>
          <a:prstGeom prst="rect">
            <a:avLst/>
          </a:prstGeom>
        </p:spPr>
        <p:txBody>
          <a:bodyPr wrap="none">
            <a:spAutoFit/>
          </a:bodyPr>
          <a:lstStyle/>
          <a:p>
            <a:pPr algn="ctr">
              <a:spcAft>
                <a:spcPts val="0"/>
              </a:spcAft>
            </a:pPr>
            <a:r>
              <a:rPr lang="zh-CN" altLang="en-US"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7-8 2008-2014</a:t>
            </a:r>
            <a:r>
              <a:rPr lang="zh-CN" altLang="en-US" sz="1400" b="1" kern="0" dirty="0">
                <a:solidFill>
                  <a:srgbClr val="000000"/>
                </a:solidFill>
                <a:latin typeface="FangSong" charset="0"/>
                <a:ea typeface="FangSong" charset="0"/>
                <a:cs typeface="FangSong" charset="0"/>
              </a:rPr>
              <a:t>中国商业银行不良贷款余额（亿元）</a:t>
            </a:r>
          </a:p>
        </p:txBody>
      </p:sp>
      <p:graphicFrame>
        <p:nvGraphicFramePr>
          <p:cNvPr id="6" name="图表 5"/>
          <p:cNvGraphicFramePr/>
          <p:nvPr>
            <p:extLst/>
          </p:nvPr>
        </p:nvGraphicFramePr>
        <p:xfrm>
          <a:off x="1913512" y="2780928"/>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7108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2592287"/>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第七</a:t>
            </a:r>
            <a:r>
              <a:rPr lang="zh-CN" altLang="zh-CN" dirty="0"/>
              <a:t>，</a:t>
            </a:r>
            <a:r>
              <a:rPr lang="en-US" altLang="zh-CN" dirty="0"/>
              <a:t>P2P</a:t>
            </a:r>
            <a:r>
              <a:rPr lang="zh-CN" altLang="zh-CN" dirty="0"/>
              <a:t>用户投资结果不容乐观。从图</a:t>
            </a:r>
            <a:r>
              <a:rPr lang="en-US" altLang="zh-CN" dirty="0"/>
              <a:t>7-9</a:t>
            </a:r>
            <a:r>
              <a:rPr lang="zh-CN" altLang="zh-CN" dirty="0"/>
              <a:t>，</a:t>
            </a:r>
            <a:r>
              <a:rPr lang="en-US" altLang="zh-CN" dirty="0"/>
              <a:t>2013</a:t>
            </a:r>
            <a:r>
              <a:rPr lang="zh-CN" altLang="zh-CN" dirty="0"/>
              <a:t>年中国网民</a:t>
            </a:r>
            <a:r>
              <a:rPr lang="en-US" altLang="zh-CN" dirty="0"/>
              <a:t>P2P</a:t>
            </a:r>
            <a:r>
              <a:rPr lang="zh-CN" altLang="zh-CN" dirty="0"/>
              <a:t>用户投资结果可知，</a:t>
            </a:r>
            <a:r>
              <a:rPr lang="en-US" altLang="zh-CN" dirty="0"/>
              <a:t>2013</a:t>
            </a:r>
            <a:r>
              <a:rPr lang="zh-CN" altLang="zh-CN" dirty="0"/>
              <a:t>年我国网民</a:t>
            </a:r>
            <a:r>
              <a:rPr lang="en-US" altLang="zh-CN" dirty="0"/>
              <a:t>P2P</a:t>
            </a:r>
            <a:r>
              <a:rPr lang="zh-CN" altLang="zh-CN" dirty="0"/>
              <a:t>用户中，全部投资成功的用户占比为</a:t>
            </a:r>
            <a:r>
              <a:rPr lang="en-US" altLang="zh-CN" dirty="0"/>
              <a:t>31.6%</a:t>
            </a:r>
            <a:r>
              <a:rPr lang="zh-CN" altLang="zh-CN" dirty="0"/>
              <a:t>，而另有</a:t>
            </a:r>
            <a:r>
              <a:rPr lang="en-US" altLang="zh-CN" dirty="0"/>
              <a:t>68.4%</a:t>
            </a:r>
            <a:r>
              <a:rPr lang="zh-CN" altLang="zh-CN" dirty="0"/>
              <a:t>的用户曾经有过投资失败的经历。而在所有遭遇失败投资的人群中，</a:t>
            </a:r>
            <a:r>
              <a:rPr lang="en-US" altLang="zh-CN" dirty="0"/>
              <a:t>13.4%</a:t>
            </a:r>
            <a:r>
              <a:rPr lang="zh-CN" altLang="zh-CN" dirty="0"/>
              <a:t>因为有担保而没有遭受实际的资金损失，另外</a:t>
            </a:r>
            <a:r>
              <a:rPr lang="en-US" altLang="zh-CN" dirty="0"/>
              <a:t>7.1%</a:t>
            </a:r>
            <a:r>
              <a:rPr lang="zh-CN" altLang="zh-CN" dirty="0"/>
              <a:t>的人损失资金正在追缴，其余</a:t>
            </a:r>
            <a:r>
              <a:rPr lang="en-US" altLang="zh-CN" dirty="0"/>
              <a:t>79.5% </a:t>
            </a:r>
            <a:r>
              <a:rPr lang="zh-CN" altLang="zh-CN" dirty="0"/>
              <a:t>的人都有实际的资金损失。</a:t>
            </a:r>
          </a:p>
          <a:p>
            <a:endParaRPr kumimoji="1" lang="zh-CN" altLang="en-US" dirty="0"/>
          </a:p>
        </p:txBody>
      </p:sp>
      <p:sp>
        <p:nvSpPr>
          <p:cNvPr id="2" name="矩形 1"/>
          <p:cNvSpPr/>
          <p:nvPr/>
        </p:nvSpPr>
        <p:spPr>
          <a:xfrm>
            <a:off x="2803276" y="5668144"/>
            <a:ext cx="3326552" cy="307777"/>
          </a:xfrm>
          <a:prstGeom prst="rect">
            <a:avLst/>
          </a:prstGeom>
        </p:spPr>
        <p:txBody>
          <a:bodyPr wrap="none">
            <a:spAutoFit/>
          </a:bodyPr>
          <a:lstStyle/>
          <a:p>
            <a:pPr algn="ctr">
              <a:spcAft>
                <a:spcPts val="0"/>
              </a:spcAft>
            </a:pPr>
            <a:r>
              <a:rPr lang="zh-CN" altLang="en-US"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7-9 2013</a:t>
            </a:r>
            <a:r>
              <a:rPr lang="zh-CN" altLang="en-US" sz="1400" b="1" kern="0" dirty="0">
                <a:solidFill>
                  <a:srgbClr val="000000"/>
                </a:solidFill>
                <a:latin typeface="FangSong" charset="0"/>
                <a:ea typeface="FangSong" charset="0"/>
                <a:cs typeface="FangSong" charset="0"/>
              </a:rPr>
              <a:t>年中国网民</a:t>
            </a:r>
            <a:r>
              <a:rPr lang="en-US" altLang="zh-CN" sz="1400" b="1" kern="0" dirty="0">
                <a:solidFill>
                  <a:srgbClr val="000000"/>
                </a:solidFill>
                <a:latin typeface="FangSong" charset="0"/>
                <a:ea typeface="FangSong" charset="0"/>
                <a:cs typeface="FangSong" charset="0"/>
              </a:rPr>
              <a:t>P2P</a:t>
            </a:r>
            <a:r>
              <a:rPr lang="zh-CN" altLang="en-US" sz="1400" b="1" kern="0" dirty="0">
                <a:solidFill>
                  <a:srgbClr val="000000"/>
                </a:solidFill>
                <a:latin typeface="FangSong" charset="0"/>
                <a:ea typeface="FangSong" charset="0"/>
                <a:cs typeface="FangSong" charset="0"/>
              </a:rPr>
              <a:t>用户投资结果</a:t>
            </a:r>
          </a:p>
        </p:txBody>
      </p:sp>
      <p:graphicFrame>
        <p:nvGraphicFramePr>
          <p:cNvPr id="7" name="图表 6"/>
          <p:cNvGraphicFramePr/>
          <p:nvPr>
            <p:extLst/>
          </p:nvPr>
        </p:nvGraphicFramePr>
        <p:xfrm>
          <a:off x="2180552" y="292494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91975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latin typeface="SimHei" charset="0"/>
                <a:ea typeface="SimHei" charset="0"/>
                <a:cs typeface="SimHei" charset="0"/>
              </a:rPr>
              <a:t>7.3.1  </a:t>
            </a:r>
            <a:r>
              <a:rPr lang="zh-CN" altLang="zh-CN" sz="2000" dirty="0">
                <a:latin typeface="SimHei" charset="0"/>
                <a:ea typeface="SimHei" charset="0"/>
                <a:cs typeface="SimHei" charset="0"/>
              </a:rPr>
              <a:t>互联网金融的核心是风险控制</a:t>
            </a:r>
            <a:endParaRPr lang="zh-CN" altLang="en-US" sz="2000" dirty="0"/>
          </a:p>
        </p:txBody>
      </p:sp>
      <p:sp>
        <p:nvSpPr>
          <p:cNvPr id="3" name="内容占位符 2"/>
          <p:cNvSpPr>
            <a:spLocks noGrp="1"/>
          </p:cNvSpPr>
          <p:nvPr>
            <p:ph idx="1"/>
          </p:nvPr>
        </p:nvSpPr>
        <p:spPr>
          <a:xfrm>
            <a:off x="457200" y="1700808"/>
            <a:ext cx="8229600" cy="4464496"/>
          </a:xfrm>
        </p:spPr>
        <p:txBody>
          <a:bodyPr>
            <a:normAutofit fontScale="70000" lnSpcReduction="20000"/>
          </a:bodyPr>
          <a:lstStyle/>
          <a:p>
            <a:r>
              <a:rPr lang="zh-CN" altLang="zh-CN" sz="2600" dirty="0" smtClean="0"/>
              <a:t>在</a:t>
            </a:r>
            <a:r>
              <a:rPr lang="zh-CN" altLang="zh-CN" sz="2600" dirty="0"/>
              <a:t>互联网时代，客观环境对金融领域中风险控制的高要求，主要体现在以下三个方面</a:t>
            </a:r>
            <a:r>
              <a:rPr lang="en-US" altLang="zh-CN" sz="2600" dirty="0"/>
              <a:t>:</a:t>
            </a:r>
            <a:endParaRPr lang="zh-CN" altLang="zh-CN" sz="2600" dirty="0"/>
          </a:p>
          <a:p>
            <a:pPr marL="749300" indent="-215900"/>
            <a:r>
              <a:rPr lang="zh-CN" altLang="zh-CN" sz="2300" dirty="0"/>
              <a:t>首先，传统金融在风险控制在长期的运作过程中，形成了一套成熟的体系，对应这套体系所需求的数据主要集中在企业运营数据，担保物的估值及央行个人信用数据等。对于更加广阔的用户投资行为，消费行为以及互联网使用轨迹等新数据都没能及时覆盖，这势必导致未来风险控制关注领域向更多维度扩展</a:t>
            </a:r>
            <a:r>
              <a:rPr lang="zh-CN" altLang="zh-CN" sz="2300" dirty="0" smtClean="0"/>
              <a:t>；</a:t>
            </a:r>
            <a:endParaRPr lang="zh-CN" altLang="en-US" sz="2300" dirty="0" smtClean="0"/>
          </a:p>
          <a:p>
            <a:pPr marL="749300" indent="-215900"/>
            <a:r>
              <a:rPr lang="zh-CN" altLang="zh-CN" sz="2300" dirty="0" smtClean="0"/>
              <a:t>其次</a:t>
            </a:r>
            <a:r>
              <a:rPr lang="zh-CN" altLang="zh-CN" sz="2300" dirty="0"/>
              <a:t>，传统风险控制对于数据的时间周期要求普遍较长，我国现行的会计准则下，企业财报也只有季报，年报的价值更高，加之数据获取与统计难度，致使传统风险控制在同一维度下的数据获取相对粗糙。而随着电子商务的普及，用户在互联网上的资金流转数据都可以被时时记录，而且造假难度和成本较高，而未来随着贷款周期和额度的缩小，对于用户更细致数据的掌握，也将直接决定贷款规模和质量</a:t>
            </a:r>
            <a:r>
              <a:rPr lang="zh-CN" altLang="zh-CN" sz="2300" dirty="0" smtClean="0"/>
              <a:t>；</a:t>
            </a:r>
            <a:endParaRPr lang="zh-CN" altLang="en-US" sz="2300" dirty="0" smtClean="0"/>
          </a:p>
          <a:p>
            <a:pPr marL="749300" indent="-215900"/>
            <a:r>
              <a:rPr lang="zh-CN" altLang="zh-CN" sz="2300" dirty="0" smtClean="0"/>
              <a:t>最后</a:t>
            </a:r>
            <a:r>
              <a:rPr lang="zh-CN" altLang="zh-CN" sz="2300" dirty="0"/>
              <a:t>，传统金融机构在信贷领域具有绝对的话语权，因此其在风险控制过程中，数据收集与获取并不积极，属于提出需求后，被动等待提交的状态。而互联网环境下，信贷用户的地位得到了有效的提升，而其信贷需求也呈现小额、高频的特性，在这种环境下，风险控制的数据获取必须提高效率，因此势必要转变态度，主动进行数据获取和数据积累</a:t>
            </a:r>
            <a:r>
              <a:rPr lang="zh-CN" altLang="zh-CN" sz="2600" dirty="0"/>
              <a:t>。</a:t>
            </a:r>
          </a:p>
          <a:p>
            <a:endParaRPr kumimoji="1" lang="zh-CN" altLang="en-US" dirty="0"/>
          </a:p>
        </p:txBody>
      </p:sp>
    </p:spTree>
    <p:extLst>
      <p:ext uri="{BB962C8B-B14F-4D97-AF65-F5344CB8AC3E}">
        <p14:creationId xmlns:p14="http://schemas.microsoft.com/office/powerpoint/2010/main" val="111231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 </a:t>
            </a:r>
            <a:r>
              <a:rPr lang="zh-CN" altLang="en-US" sz="2400" dirty="0" smtClean="0">
                <a:solidFill>
                  <a:srgbClr val="6A5015"/>
                </a:solidFill>
                <a:latin typeface="黑体" panose="02010609060101010101" pitchFamily="49" charset="-122"/>
                <a:ea typeface="黑体" panose="02010609060101010101" pitchFamily="49" charset="-122"/>
              </a:rPr>
              <a:t>什么</a:t>
            </a:r>
            <a:r>
              <a:rPr lang="zh-CN" altLang="en-US" sz="2400" dirty="0">
                <a:solidFill>
                  <a:srgbClr val="6A5015"/>
                </a:solidFill>
                <a:latin typeface="黑体" panose="02010609060101010101" pitchFamily="49" charset="-122"/>
                <a:ea typeface="黑体" panose="02010609060101010101" pitchFamily="49" charset="-122"/>
              </a:rPr>
              <a:t>是互联网</a:t>
            </a:r>
            <a:r>
              <a:rPr lang="zh-CN" altLang="en-US" sz="2400" dirty="0" smtClean="0">
                <a:solidFill>
                  <a:srgbClr val="6A5015"/>
                </a:solidFill>
                <a:latin typeface="黑体" panose="02010609060101010101" pitchFamily="49" charset="-122"/>
                <a:ea typeface="黑体" panose="02010609060101010101" pitchFamily="49" charset="-122"/>
              </a:rPr>
              <a:t>金融</a:t>
            </a:r>
            <a:endParaRPr lang="zh-CN" altLang="en-US" sz="2400" dirty="0" smtClean="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1.2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金融的</a:t>
            </a:r>
            <a:r>
              <a:rPr lang="zh-CN" altLang="en-US" sz="2400" dirty="0" smtClean="0">
                <a:solidFill>
                  <a:srgbClr val="6A5015"/>
                </a:solidFill>
                <a:latin typeface="黑体" panose="02010609060101010101" pitchFamily="49" charset="-122"/>
                <a:ea typeface="黑体" panose="02010609060101010101" pitchFamily="49" charset="-122"/>
              </a:rPr>
              <a:t>特点</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1.3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a:t>
            </a:r>
            <a:r>
              <a:rPr lang="zh-CN" altLang="en-US" sz="2400" dirty="0" smtClean="0">
                <a:solidFill>
                  <a:srgbClr val="6A5015"/>
                </a:solidFill>
                <a:latin typeface="黑体" panose="02010609060101010101" pitchFamily="49" charset="-122"/>
                <a:ea typeface="黑体" panose="02010609060101010101" pitchFamily="49" charset="-122"/>
              </a:rPr>
              <a:t>原理</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1.4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金融五大模式</a:t>
            </a:r>
            <a:r>
              <a:rPr lang="zh-CN" altLang="en-US" sz="2400" dirty="0" smtClean="0">
                <a:solidFill>
                  <a:srgbClr val="6A5015"/>
                </a:solidFill>
                <a:latin typeface="黑体" panose="02010609060101010101" pitchFamily="49" charset="-122"/>
                <a:ea typeface="黑体" panose="02010609060101010101" pitchFamily="49" charset="-122"/>
              </a:rPr>
              <a:t>概述</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1.5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金融发展</a:t>
            </a:r>
            <a:r>
              <a:rPr lang="zh-CN" altLang="en-US" sz="2400" dirty="0" smtClean="0">
                <a:solidFill>
                  <a:srgbClr val="6A5015"/>
                </a:solidFill>
                <a:latin typeface="黑体" panose="02010609060101010101" pitchFamily="49" charset="-122"/>
                <a:ea typeface="黑体" panose="02010609060101010101" pitchFamily="49" charset="-122"/>
              </a:rPr>
              <a:t>状况</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4" y="2780928"/>
            <a:ext cx="7657078" cy="1200329"/>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互联网金融 互联网金融的特点 互联网金融的原理 </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金融的五大</a:t>
            </a:r>
            <a:r>
              <a:rPr lang="zh-CN" altLang="en-US" dirty="0" smtClean="0">
                <a:latin typeface="仿宋" panose="02010609060101010101" pitchFamily="49" charset="-122"/>
                <a:ea typeface="仿宋" panose="02010609060101010101" pitchFamily="49" charset="-122"/>
              </a:rPr>
              <a:t>模式 众</a:t>
            </a:r>
            <a:r>
              <a:rPr lang="zh-CN" altLang="en-US" dirty="0">
                <a:latin typeface="仿宋" panose="02010609060101010101" pitchFamily="49" charset="-122"/>
                <a:ea typeface="仿宋" panose="02010609060101010101" pitchFamily="49" charset="-122"/>
              </a:rPr>
              <a:t>筹 </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网贷 第三方支付 </a:t>
            </a:r>
            <a:r>
              <a:rPr lang="zh-CN" altLang="en-US" dirty="0" smtClean="0">
                <a:latin typeface="仿宋" panose="02010609060101010101" pitchFamily="49" charset="-122"/>
                <a:ea typeface="仿宋" panose="02010609060101010101" pitchFamily="49" charset="-122"/>
              </a:rPr>
              <a:t>大</a:t>
            </a:r>
            <a:r>
              <a:rPr lang="zh-CN" altLang="en-US" dirty="0">
                <a:latin typeface="仿宋" panose="02010609060101010101" pitchFamily="49" charset="-122"/>
                <a:ea typeface="仿宋" panose="02010609060101010101" pitchFamily="49" charset="-122"/>
              </a:rPr>
              <a:t>数据 金融信息化 金融</a:t>
            </a:r>
            <a:r>
              <a:rPr lang="zh-CN" altLang="en-US" dirty="0" smtClean="0">
                <a:latin typeface="仿宋" panose="02010609060101010101" pitchFamily="49" charset="-122"/>
                <a:ea typeface="仿宋" panose="02010609060101010101" pitchFamily="49" charset="-122"/>
              </a:rPr>
              <a:t>机构</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937610"/>
            <a:ext cx="8219256" cy="1738938"/>
          </a:xfrm>
          <a:prstGeom prst="rect">
            <a:avLst/>
          </a:prstGeom>
        </p:spPr>
        <p:txBody>
          <a:bodyPr wrap="square">
            <a:spAutoFit/>
          </a:bodyPr>
          <a:lstStyle/>
          <a:p>
            <a:pPr>
              <a:spcBef>
                <a:spcPts val="1800"/>
              </a:spcBef>
              <a:buSzPct val="150000"/>
            </a:pPr>
            <a:r>
              <a:rPr lang="en-US" altLang="zh-CN" sz="2000" b="1" dirty="0">
                <a:solidFill>
                  <a:srgbClr val="6A5015"/>
                </a:solidFill>
                <a:latin typeface="SimHei" charset="0"/>
                <a:ea typeface="SimHei" charset="0"/>
                <a:cs typeface="SimHei" charset="0"/>
              </a:rPr>
              <a:t>7.3.2  </a:t>
            </a:r>
            <a:r>
              <a:rPr lang="zh-CN" altLang="en-US" sz="2000" b="1" dirty="0">
                <a:solidFill>
                  <a:srgbClr val="6A5015"/>
                </a:solidFill>
                <a:latin typeface="SimHei" charset="0"/>
                <a:ea typeface="SimHei" charset="0"/>
                <a:cs typeface="SimHei" charset="0"/>
              </a:rPr>
              <a:t>风险要素：传统与网络信息同等重要</a:t>
            </a:r>
          </a:p>
          <a:p>
            <a:pPr marL="342900" lvl="0" indent="-342900">
              <a:spcBef>
                <a:spcPts val="1800"/>
              </a:spcBef>
              <a:buSzPct val="150000"/>
              <a:buBlip>
                <a:blip r:embed="rId2"/>
              </a:buBlip>
            </a:pPr>
            <a:r>
              <a:rPr lang="zh-CN" altLang="en-US" dirty="0">
                <a:solidFill>
                  <a:prstClr val="black"/>
                </a:solidFill>
                <a:latin typeface="仿宋" panose="02010609060101010101" pitchFamily="49" charset="-122"/>
                <a:ea typeface="仿宋" panose="02010609060101010101" pitchFamily="49" charset="-122"/>
              </a:rPr>
              <a:t>风险控制中重要的风险要素主要还是个人贷款、企业贷款</a:t>
            </a:r>
            <a:r>
              <a:rPr lang="zh-CN" altLang="en-US" dirty="0" smtClean="0">
                <a:solidFill>
                  <a:prstClr val="black"/>
                </a:solidFill>
                <a:latin typeface="仿宋" panose="02010609060101010101" pitchFamily="49" charset="-122"/>
                <a:ea typeface="仿宋" panose="02010609060101010101" pitchFamily="49" charset="-122"/>
              </a:rPr>
              <a:t>。传统</a:t>
            </a:r>
            <a:r>
              <a:rPr lang="zh-CN" altLang="en-US" dirty="0">
                <a:solidFill>
                  <a:prstClr val="black"/>
                </a:solidFill>
                <a:latin typeface="仿宋" panose="02010609060101010101" pitchFamily="49" charset="-122"/>
                <a:ea typeface="仿宋" panose="02010609060101010101" pitchFamily="49" charset="-122"/>
              </a:rPr>
              <a:t>风险控制过程中着重收集和考察的信息，在互联网金融时代依然有效。这些信息的收集从企业与个人的角度，分别分为三类信息</a:t>
            </a:r>
            <a:r>
              <a:rPr lang="en-US" altLang="zh-CN" dirty="0">
                <a:solidFill>
                  <a:prstClr val="black"/>
                </a:solidFill>
                <a:latin typeface="仿宋" panose="02010609060101010101" pitchFamily="49" charset="-122"/>
                <a:ea typeface="仿宋" panose="02010609060101010101" pitchFamily="49" charset="-122"/>
              </a:rPr>
              <a:t>:</a:t>
            </a:r>
            <a:r>
              <a:rPr lang="zh-CN" altLang="en-US" dirty="0">
                <a:solidFill>
                  <a:prstClr val="black"/>
                </a:solidFill>
                <a:latin typeface="仿宋" panose="02010609060101010101" pitchFamily="49" charset="-122"/>
                <a:ea typeface="仿宋" panose="02010609060101010101" pitchFamily="49" charset="-122"/>
              </a:rPr>
              <a:t>基本资料、财务信息及资金用途，</a:t>
            </a:r>
            <a:r>
              <a:rPr lang="zh-CN" altLang="en-US" dirty="0" smtClean="0">
                <a:solidFill>
                  <a:prstClr val="black"/>
                </a:solidFill>
                <a:latin typeface="仿宋" panose="02010609060101010101" pitchFamily="49" charset="-122"/>
                <a:ea typeface="仿宋" panose="02010609060101010101" pitchFamily="49" charset="-122"/>
              </a:rPr>
              <a:t>参见表</a:t>
            </a:r>
            <a:r>
              <a:rPr lang="en-US" altLang="zh-CN" dirty="0" smtClean="0">
                <a:solidFill>
                  <a:prstClr val="black"/>
                </a:solidFill>
                <a:latin typeface="仿宋" panose="02010609060101010101" pitchFamily="49" charset="-122"/>
                <a:ea typeface="仿宋" panose="02010609060101010101" pitchFamily="49" charset="-122"/>
              </a:rPr>
              <a:t>7-1</a:t>
            </a:r>
            <a:r>
              <a:rPr lang="zh-CN" altLang="en-US" dirty="0" smtClean="0">
                <a:solidFill>
                  <a:prstClr val="black"/>
                </a:solidFill>
                <a:latin typeface="仿宋" panose="02010609060101010101" pitchFamily="49" charset="-122"/>
                <a:ea typeface="仿宋" panose="02010609060101010101" pitchFamily="49" charset="-122"/>
              </a:rPr>
              <a:t>，表</a:t>
            </a:r>
            <a:r>
              <a:rPr lang="en-US" altLang="zh-CN" dirty="0" smtClean="0">
                <a:solidFill>
                  <a:prstClr val="black"/>
                </a:solidFill>
                <a:latin typeface="仿宋" panose="02010609060101010101" pitchFamily="49" charset="-122"/>
                <a:ea typeface="仿宋" panose="02010609060101010101" pitchFamily="49" charset="-122"/>
              </a:rPr>
              <a:t>7-2</a:t>
            </a:r>
            <a:r>
              <a:rPr lang="zh-CN" altLang="en-US" dirty="0" smtClean="0">
                <a:solidFill>
                  <a:prstClr val="black"/>
                </a:solidFill>
                <a:latin typeface="仿宋" panose="02010609060101010101" pitchFamily="49" charset="-122"/>
                <a:ea typeface="仿宋" panose="02010609060101010101" pitchFamily="49" charset="-122"/>
              </a:rPr>
              <a:t>。</a:t>
            </a:r>
            <a:endParaRPr lang="zh-CN" altLang="en-US" dirty="0">
              <a:solidFill>
                <a:prstClr val="black"/>
              </a:solidFill>
              <a:latin typeface="仿宋" panose="02010609060101010101" pitchFamily="49" charset="-122"/>
              <a:ea typeface="仿宋" panose="02010609060101010101" pitchFamily="49" charset="-122"/>
            </a:endParaRPr>
          </a:p>
        </p:txBody>
      </p:sp>
      <p:graphicFrame>
        <p:nvGraphicFramePr>
          <p:cNvPr id="2" name="表格 1"/>
          <p:cNvGraphicFramePr>
            <a:graphicFrameLocks noGrp="1"/>
          </p:cNvGraphicFramePr>
          <p:nvPr>
            <p:extLst/>
          </p:nvPr>
        </p:nvGraphicFramePr>
        <p:xfrm>
          <a:off x="796752" y="3018166"/>
          <a:ext cx="7560838" cy="2996565"/>
        </p:xfrm>
        <a:graphic>
          <a:graphicData uri="http://schemas.openxmlformats.org/drawingml/2006/table">
            <a:tbl>
              <a:tblPr firstRow="1" firstCol="1" bandRow="1">
                <a:tableStyleId>{5940675A-B579-460E-94D1-54222C63F5DA}</a:tableStyleId>
              </a:tblPr>
              <a:tblGrid>
                <a:gridCol w="932228">
                  <a:extLst>
                    <a:ext uri="{9D8B030D-6E8A-4147-A177-3AD203B41FA5}">
                      <a16:colId xmlns:a16="http://schemas.microsoft.com/office/drawing/2014/main" val="20000"/>
                    </a:ext>
                  </a:extLst>
                </a:gridCol>
                <a:gridCol w="1760713">
                  <a:extLst>
                    <a:ext uri="{9D8B030D-6E8A-4147-A177-3AD203B41FA5}">
                      <a16:colId xmlns:a16="http://schemas.microsoft.com/office/drawing/2014/main" val="20001"/>
                    </a:ext>
                  </a:extLst>
                </a:gridCol>
                <a:gridCol w="1553957">
                  <a:extLst>
                    <a:ext uri="{9D8B030D-6E8A-4147-A177-3AD203B41FA5}">
                      <a16:colId xmlns:a16="http://schemas.microsoft.com/office/drawing/2014/main" val="20002"/>
                    </a:ext>
                  </a:extLst>
                </a:gridCol>
                <a:gridCol w="1798704">
                  <a:extLst>
                    <a:ext uri="{9D8B030D-6E8A-4147-A177-3AD203B41FA5}">
                      <a16:colId xmlns:a16="http://schemas.microsoft.com/office/drawing/2014/main" val="20003"/>
                    </a:ext>
                  </a:extLst>
                </a:gridCol>
                <a:gridCol w="1515236">
                  <a:extLst>
                    <a:ext uri="{9D8B030D-6E8A-4147-A177-3AD203B41FA5}">
                      <a16:colId xmlns:a16="http://schemas.microsoft.com/office/drawing/2014/main" val="20004"/>
                    </a:ext>
                  </a:extLst>
                </a:gridCol>
              </a:tblGrid>
              <a:tr h="205740">
                <a:tc>
                  <a:txBody>
                    <a:bodyPr/>
                    <a:lstStyle/>
                    <a:p>
                      <a:pPr algn="just">
                        <a:spcAft>
                          <a:spcPts val="0"/>
                        </a:spcAft>
                      </a:pPr>
                      <a:r>
                        <a:rPr lang="en-US" sz="1050" kern="0" dirty="0">
                          <a:effectLst/>
                        </a:rPr>
                        <a:t> </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信息内容</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获取方式</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验证方式</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信息用途</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0"/>
                  </a:ext>
                </a:extLst>
              </a:tr>
              <a:tr h="1190625">
                <a:tc>
                  <a:txBody>
                    <a:bodyPr/>
                    <a:lstStyle/>
                    <a:p>
                      <a:pPr algn="just">
                        <a:spcAft>
                          <a:spcPts val="0"/>
                        </a:spcAft>
                      </a:pPr>
                      <a:r>
                        <a:rPr lang="zh-CN" sz="1050" kern="0">
                          <a:effectLst/>
                        </a:rPr>
                        <a:t>基本资料</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姓名、性别、年龄等基本信息。以及教育背景，联系方式，居住信息，婚姻状况，职业履历等。</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用户主动提交金融机构已有资料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当地公安机构，居委会，民政部门，教育机构信息二次确认。</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确认借款人的个人信息</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1"/>
                  </a:ext>
                </a:extLst>
              </a:tr>
              <a:tr h="205740">
                <a:tc>
                  <a:txBody>
                    <a:bodyPr/>
                    <a:lstStyle/>
                    <a:p>
                      <a:pPr algn="just">
                        <a:spcAft>
                          <a:spcPts val="0"/>
                        </a:spcAft>
                      </a:pPr>
                      <a:r>
                        <a:rPr lang="zh-CN" sz="1050" kern="0">
                          <a:effectLst/>
                        </a:rPr>
                        <a:t>财务信息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央行个人征信信息，信用卡还款记录，个人资产信息（房产、汽车、股票债券等投资品），个人月收入来源及金额，已有信用卡额度。</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用户主动提交金融机构已有资料；央行征信系统</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工商管理部门，公司实地调查，相关金融机构联合验证（如：与证券公司确认交易记录，与其他银行确认信用卡额度）</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确认用户信用水平；通过以往投资行为，确认用户风险承受能力；确认用户经济来源及还款能力</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2"/>
                  </a:ext>
                </a:extLst>
              </a:tr>
              <a:tr h="212725">
                <a:tc>
                  <a:txBody>
                    <a:bodyPr/>
                    <a:lstStyle/>
                    <a:p>
                      <a:pPr algn="just">
                        <a:spcAft>
                          <a:spcPts val="0"/>
                        </a:spcAft>
                      </a:pPr>
                      <a:r>
                        <a:rPr lang="zh-CN" sz="1050" kern="0">
                          <a:effectLst/>
                        </a:rPr>
                        <a:t>资金用途</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使用方向行业基本信息：当地房屋基本价格，对应车型二手车折价率，旅游目的地消费水平及成本，以及其他相对应行业消费成本。</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金融机构平时积累，各行业协会尽职调查结果。</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地产商，汽车以及汽车金融公司</a:t>
                      </a:r>
                      <a:r>
                        <a:rPr lang="en-US" sz="1050" kern="0" dirty="0">
                          <a:effectLst/>
                        </a:rPr>
                        <a:t>CRM</a:t>
                      </a:r>
                      <a:r>
                        <a:rPr lang="zh-CN" sz="1050" kern="0" dirty="0">
                          <a:effectLst/>
                        </a:rPr>
                        <a:t>系统对接，不同行业内代表企业信息沟通，用户大额消费对标企业信息确认。</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确认贷款风险；确保资金用途与贷款用途一致；根据资金用途确认授信额度。</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矩形 2"/>
          <p:cNvSpPr/>
          <p:nvPr/>
        </p:nvSpPr>
        <p:spPr>
          <a:xfrm>
            <a:off x="3362736" y="2676547"/>
            <a:ext cx="2428870"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7-1 </a:t>
            </a:r>
            <a:r>
              <a:rPr lang="zh-CN" altLang="zh-CN" sz="1400" b="1" kern="0" dirty="0">
                <a:solidFill>
                  <a:srgbClr val="000000"/>
                </a:solidFill>
                <a:latin typeface="FangSong" charset="0"/>
                <a:ea typeface="FangSong" charset="0"/>
                <a:cs typeface="FangSong" charset="0"/>
              </a:rPr>
              <a:t>个人角度的三类信息</a:t>
            </a:r>
            <a:endParaRPr lang="zh-CN" altLang="zh-CN" sz="1400" b="1" kern="100" dirty="0">
              <a:latin typeface="FangSong" charset="0"/>
              <a:ea typeface="FangSong" charset="0"/>
              <a:cs typeface="FangSong" charset="0"/>
            </a:endParaRPr>
          </a:p>
        </p:txBody>
      </p:sp>
    </p:spTree>
    <p:extLst>
      <p:ext uri="{BB962C8B-B14F-4D97-AF65-F5344CB8AC3E}">
        <p14:creationId xmlns:p14="http://schemas.microsoft.com/office/powerpoint/2010/main" val="227196754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pPr lvl="0">
              <a:spcBef>
                <a:spcPts val="1800"/>
              </a:spcBef>
              <a:buSzPct val="150000"/>
            </a:pPr>
            <a:r>
              <a:rPr lang="en-US" altLang="zh-CN" sz="2000" dirty="0">
                <a:latin typeface="SimHei" charset="0"/>
                <a:ea typeface="SimHei" charset="0"/>
                <a:cs typeface="SimHei" charset="0"/>
              </a:rPr>
              <a:t>7.3.2  </a:t>
            </a:r>
            <a:r>
              <a:rPr lang="zh-CN" altLang="en-US" sz="2000" dirty="0">
                <a:latin typeface="SimHei" charset="0"/>
                <a:ea typeface="SimHei" charset="0"/>
                <a:cs typeface="SimHei" charset="0"/>
              </a:rPr>
              <a:t>风险要素：传统与网络信息同等重要</a:t>
            </a:r>
          </a:p>
        </p:txBody>
      </p:sp>
      <p:graphicFrame>
        <p:nvGraphicFramePr>
          <p:cNvPr id="7" name="表格 6"/>
          <p:cNvGraphicFramePr>
            <a:graphicFrameLocks noGrp="1"/>
          </p:cNvGraphicFramePr>
          <p:nvPr>
            <p:extLst/>
          </p:nvPr>
        </p:nvGraphicFramePr>
        <p:xfrm>
          <a:off x="493068" y="3124044"/>
          <a:ext cx="7992886" cy="2954864"/>
        </p:xfrm>
        <a:graphic>
          <a:graphicData uri="http://schemas.openxmlformats.org/drawingml/2006/table">
            <a:tbl>
              <a:tblPr firstRow="1" firstCol="1" bandRow="1">
                <a:tableStyleId>{5940675A-B579-460E-94D1-54222C63F5DA}</a:tableStyleId>
              </a:tblPr>
              <a:tblGrid>
                <a:gridCol w="972251">
                  <a:extLst>
                    <a:ext uri="{9D8B030D-6E8A-4147-A177-3AD203B41FA5}">
                      <a16:colId xmlns:a16="http://schemas.microsoft.com/office/drawing/2014/main" val="20000"/>
                    </a:ext>
                  </a:extLst>
                </a:gridCol>
                <a:gridCol w="2052701">
                  <a:extLst>
                    <a:ext uri="{9D8B030D-6E8A-4147-A177-3AD203B41FA5}">
                      <a16:colId xmlns:a16="http://schemas.microsoft.com/office/drawing/2014/main" val="20001"/>
                    </a:ext>
                  </a:extLst>
                </a:gridCol>
                <a:gridCol w="1866023">
                  <a:extLst>
                    <a:ext uri="{9D8B030D-6E8A-4147-A177-3AD203B41FA5}">
                      <a16:colId xmlns:a16="http://schemas.microsoft.com/office/drawing/2014/main" val="20002"/>
                    </a:ext>
                  </a:extLst>
                </a:gridCol>
                <a:gridCol w="1297606">
                  <a:extLst>
                    <a:ext uri="{9D8B030D-6E8A-4147-A177-3AD203B41FA5}">
                      <a16:colId xmlns:a16="http://schemas.microsoft.com/office/drawing/2014/main" val="20003"/>
                    </a:ext>
                  </a:extLst>
                </a:gridCol>
                <a:gridCol w="1804305">
                  <a:extLst>
                    <a:ext uri="{9D8B030D-6E8A-4147-A177-3AD203B41FA5}">
                      <a16:colId xmlns:a16="http://schemas.microsoft.com/office/drawing/2014/main" val="20004"/>
                    </a:ext>
                  </a:extLst>
                </a:gridCol>
              </a:tblGrid>
              <a:tr h="164017">
                <a:tc>
                  <a:txBody>
                    <a:bodyPr/>
                    <a:lstStyle/>
                    <a:p>
                      <a:pPr algn="l">
                        <a:spcAft>
                          <a:spcPts val="0"/>
                        </a:spcAft>
                      </a:pPr>
                      <a:r>
                        <a:rPr lang="en-US" sz="1050" kern="0">
                          <a:effectLst/>
                        </a:rPr>
                        <a:t> </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信息内容</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获取方式</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验证方式</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信息用途</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0"/>
                  </a:ext>
                </a:extLst>
              </a:tr>
              <a:tr h="872139">
                <a:tc>
                  <a:txBody>
                    <a:bodyPr/>
                    <a:lstStyle/>
                    <a:p>
                      <a:pPr algn="l">
                        <a:spcAft>
                          <a:spcPts val="0"/>
                        </a:spcAft>
                      </a:pPr>
                      <a:r>
                        <a:rPr lang="zh-CN" sz="1050" kern="0">
                          <a:effectLst/>
                        </a:rPr>
                        <a:t>基本资料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企业工商基本注册资料，企业发展历程，企业高管对行业的认知，企业生产经营状况，企业销售情况。</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企业提交材料；研究机构报告；中小微企业甚至需要借助报刊杂志的报道以了解行业信息；金融机构已有资料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经营环境实地考察，设备运行状况，工艺水平，销售人员</a:t>
                      </a:r>
                      <a:r>
                        <a:rPr lang="en-US" sz="1050" kern="0">
                          <a:effectLst/>
                        </a:rPr>
                        <a:t>KPI</a:t>
                      </a:r>
                      <a:r>
                        <a:rPr lang="zh-CN" sz="1050" kern="0">
                          <a:effectLst/>
                        </a:rPr>
                        <a:t>核对，以往销售合同校验</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确认企业基本信息和经营状况，评估企业在行业中所处的地位。</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1"/>
                  </a:ext>
                </a:extLst>
              </a:tr>
              <a:tr h="1220996">
                <a:tc>
                  <a:txBody>
                    <a:bodyPr/>
                    <a:lstStyle/>
                    <a:p>
                      <a:pPr algn="l">
                        <a:spcAft>
                          <a:spcPts val="0"/>
                        </a:spcAft>
                      </a:pPr>
                      <a:r>
                        <a:rPr lang="zh-CN" sz="1050" kern="0" dirty="0">
                          <a:effectLst/>
                        </a:rPr>
                        <a:t>财务信息</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企业经营数据，财务报告，库存规模，公司股权结构，知识产权，专利信息，企业债务关系，投融资历史。</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企业提交材料；金融机构已有资料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企业实地考察，贷款企业客户及供应商访问，相关注册机构信息确认。</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了解企业财务实力，债务债权关系，盈利能力，现有资产变现能力，有些些信息是隐性担保物（库存，专利等），综合评测企业偿还能力，以及贷款是否真正出于经营需要</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2"/>
                  </a:ext>
                </a:extLst>
              </a:tr>
              <a:tr h="697712">
                <a:tc>
                  <a:txBody>
                    <a:bodyPr/>
                    <a:lstStyle/>
                    <a:p>
                      <a:pPr algn="l">
                        <a:spcAft>
                          <a:spcPts val="0"/>
                        </a:spcAft>
                      </a:pPr>
                      <a:r>
                        <a:rPr lang="zh-CN" sz="1050" kern="0">
                          <a:effectLst/>
                        </a:rPr>
                        <a:t>资金用途</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企业所处行业信息，企业生产产品活提供服务；服务在区域内的公允价值，产业链情况（尤其上游供应商及原材料市场变动情况）</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金融机构以往同行业企业的贷款经验，尽职调查结果；金融机构对贷款企业所处行业产业链的掌握</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上下游企业信息对接（原材料供应，销售渠道，物流企业等）</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确认贷款风险：确保资金用途与贷款用途一致</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3"/>
                  </a:ext>
                </a:extLst>
              </a:tr>
            </a:tbl>
          </a:graphicData>
        </a:graphic>
      </p:graphicFrame>
      <p:sp>
        <p:nvSpPr>
          <p:cNvPr id="8" name="矩形 7"/>
          <p:cNvSpPr/>
          <p:nvPr/>
        </p:nvSpPr>
        <p:spPr>
          <a:xfrm>
            <a:off x="3275075" y="2778853"/>
            <a:ext cx="2428871"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7-2 </a:t>
            </a:r>
            <a:r>
              <a:rPr lang="zh-CN" altLang="en-US" sz="1400" b="1" kern="0" dirty="0" smtClean="0">
                <a:solidFill>
                  <a:srgbClr val="000000"/>
                </a:solidFill>
                <a:latin typeface="FangSong" charset="0"/>
                <a:ea typeface="FangSong" charset="0"/>
                <a:cs typeface="FangSong" charset="0"/>
              </a:rPr>
              <a:t>企业</a:t>
            </a:r>
            <a:r>
              <a:rPr lang="zh-CN" altLang="zh-CN" sz="1400" b="1" kern="0" dirty="0" smtClean="0">
                <a:solidFill>
                  <a:srgbClr val="000000"/>
                </a:solidFill>
                <a:latin typeface="FangSong" charset="0"/>
                <a:ea typeface="FangSong" charset="0"/>
                <a:cs typeface="FangSong" charset="0"/>
              </a:rPr>
              <a:t>角度</a:t>
            </a:r>
            <a:r>
              <a:rPr lang="zh-CN" altLang="zh-CN" sz="1400" b="1" kern="0" dirty="0">
                <a:solidFill>
                  <a:srgbClr val="000000"/>
                </a:solidFill>
                <a:latin typeface="FangSong" charset="0"/>
                <a:ea typeface="FangSong" charset="0"/>
                <a:cs typeface="FangSong" charset="0"/>
              </a:rPr>
              <a:t>的三类信息</a:t>
            </a:r>
            <a:endParaRPr lang="zh-CN" altLang="zh-CN" sz="1400" b="1" kern="100" dirty="0">
              <a:latin typeface="FangSong" charset="0"/>
              <a:ea typeface="FangSong" charset="0"/>
              <a:cs typeface="FangSong" charset="0"/>
            </a:endParaRPr>
          </a:p>
        </p:txBody>
      </p:sp>
      <p:sp>
        <p:nvSpPr>
          <p:cNvPr id="9" name="矩形 8"/>
          <p:cNvSpPr/>
          <p:nvPr/>
        </p:nvSpPr>
        <p:spPr>
          <a:xfrm>
            <a:off x="467544" y="1369274"/>
            <a:ext cx="8018410" cy="1477328"/>
          </a:xfrm>
          <a:prstGeom prst="rect">
            <a:avLst/>
          </a:prstGeom>
        </p:spPr>
        <p:txBody>
          <a:bodyPr wrap="square">
            <a:spAutoFit/>
          </a:bodyPr>
          <a:lstStyle/>
          <a:p>
            <a:pPr marL="342900" lvl="0" indent="-342900">
              <a:spcBef>
                <a:spcPts val="1800"/>
              </a:spcBef>
              <a:buSzPct val="150000"/>
              <a:buBlip>
                <a:blip r:embed="rId2"/>
              </a:buBlip>
            </a:pPr>
            <a:r>
              <a:rPr lang="zh-CN" altLang="en-US" smtClean="0">
                <a:latin typeface="FangSong" charset="0"/>
                <a:ea typeface="FangSong" charset="0"/>
                <a:cs typeface="FangSong" charset="0"/>
              </a:rPr>
              <a:t>传统</a:t>
            </a:r>
            <a:r>
              <a:rPr lang="zh-CN" altLang="en-US" dirty="0">
                <a:latin typeface="FangSong" charset="0"/>
                <a:ea typeface="FangSong" charset="0"/>
                <a:cs typeface="FangSong" charset="0"/>
              </a:rPr>
              <a:t>风险控制手段与互联网风险控制都具备自己的优势，同时也存在自己的短板，传统金融机构只依赖固有的风险控制手段，必然无法适应新的环境。而互联网金融机构仅凭互联网的风控方式，也无法完全保证数据的真实性。因此在面对未来更多变的金融环境时，需要将传统风控手段与互联网风控方式综合运用。 </a:t>
            </a:r>
          </a:p>
        </p:txBody>
      </p:sp>
    </p:spTree>
    <p:extLst>
      <p:ext uri="{BB962C8B-B14F-4D97-AF65-F5344CB8AC3E}">
        <p14:creationId xmlns:p14="http://schemas.microsoft.com/office/powerpoint/2010/main" val="35744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7.3.3  </a:t>
            </a:r>
            <a:r>
              <a:rPr lang="zh-CN" altLang="zh-CN" sz="2000" dirty="0"/>
              <a:t>风控方式：消费闭环促进互联网金融</a:t>
            </a:r>
            <a:r>
              <a:rPr lang="zh-CN" altLang="zh-CN" sz="2000" dirty="0" smtClean="0"/>
              <a:t>发展</a:t>
            </a:r>
            <a:endParaRPr kumimoji="1" lang="zh-CN" altLang="en-US" sz="2000" dirty="0"/>
          </a:p>
        </p:txBody>
      </p:sp>
      <p:sp>
        <p:nvSpPr>
          <p:cNvPr id="3" name="内容占位符 2"/>
          <p:cNvSpPr>
            <a:spLocks noGrp="1"/>
          </p:cNvSpPr>
          <p:nvPr>
            <p:ph idx="1"/>
          </p:nvPr>
        </p:nvSpPr>
        <p:spPr/>
        <p:txBody>
          <a:bodyPr/>
          <a:lstStyle/>
          <a:p>
            <a:r>
              <a:rPr lang="zh-CN" altLang="zh-CN" dirty="0"/>
              <a:t>对于不同的金融机构，我们采取不同的风控方式。 </a:t>
            </a:r>
            <a:endParaRPr lang="zh-CN" altLang="en-US" dirty="0" smtClean="0"/>
          </a:p>
          <a:p>
            <a:r>
              <a:rPr lang="zh-CN" altLang="zh-CN" dirty="0"/>
              <a:t>第一、银行机构。通常来说，银行贷款审核过程分为八个步骤，分别为：贷款申请、信用评估、尽职调查、贷款审批、签订合同、贷款发放、贷后检查及贷款回归。不同的银行在部门职能上可能存在一定差异，但总体来说，都会将这八个步骤融合进去。</a:t>
            </a:r>
          </a:p>
          <a:p>
            <a:r>
              <a:rPr lang="zh-CN" altLang="zh-CN" dirty="0"/>
              <a:t>第二、</a:t>
            </a:r>
            <a:r>
              <a:rPr lang="en-US" altLang="zh-CN" dirty="0"/>
              <a:t>P2P</a:t>
            </a:r>
            <a:r>
              <a:rPr lang="zh-CN" altLang="zh-CN" dirty="0"/>
              <a:t>公司。由于</a:t>
            </a:r>
            <a:r>
              <a:rPr lang="en-US" altLang="zh-CN" dirty="0"/>
              <a:t>P2P</a:t>
            </a:r>
            <a:r>
              <a:rPr lang="zh-CN" altLang="zh-CN" dirty="0"/>
              <a:t>贷款所服务的对象，绝大部分都无法通过银行等专业金融机构的资质审核，所以这导致</a:t>
            </a:r>
            <a:r>
              <a:rPr lang="en-US" altLang="zh-CN" dirty="0"/>
              <a:t>P2P</a:t>
            </a:r>
            <a:r>
              <a:rPr lang="zh-CN" altLang="zh-CN" dirty="0"/>
              <a:t>平台不可能完全沿用银行的风控体系。在欧美等金融及个人征信体系较为发达的地区，</a:t>
            </a:r>
            <a:r>
              <a:rPr lang="en-US" altLang="zh-CN" dirty="0"/>
              <a:t>P2P</a:t>
            </a:r>
            <a:r>
              <a:rPr lang="zh-CN" altLang="zh-CN" dirty="0"/>
              <a:t>平台可以依靠第三方机构完成资信的审核。但在中国无法实现，因此在中国</a:t>
            </a:r>
            <a:r>
              <a:rPr lang="en-US" altLang="zh-CN" dirty="0"/>
              <a:t>P2P</a:t>
            </a:r>
            <a:r>
              <a:rPr lang="zh-CN" altLang="zh-CN" dirty="0"/>
              <a:t>发展过程中，衍生出了一套独特的风险控制体系。相比于银行，这套体系所收集的信息更加丰富，更加电子化，过程也相对简单，比较重视贷后操作和用户在平台内的活跃度。</a:t>
            </a:r>
          </a:p>
          <a:p>
            <a:pPr marL="0" indent="0">
              <a:buNone/>
            </a:pPr>
            <a:endParaRPr kumimoji="1" lang="zh-CN" altLang="en-US" dirty="0"/>
          </a:p>
        </p:txBody>
      </p:sp>
    </p:spTree>
    <p:extLst>
      <p:ext uri="{BB962C8B-B14F-4D97-AF65-F5344CB8AC3E}">
        <p14:creationId xmlns:p14="http://schemas.microsoft.com/office/powerpoint/2010/main" val="15148608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7.3.3  </a:t>
            </a:r>
            <a:r>
              <a:rPr lang="zh-CN" altLang="zh-CN" sz="2000" dirty="0"/>
              <a:t>风控方式：消费闭环促进互联网金融发展</a:t>
            </a:r>
            <a:endParaRPr kumimoji="1" lang="zh-CN" altLang="en-US" sz="2000" dirty="0"/>
          </a:p>
        </p:txBody>
      </p:sp>
      <p:sp>
        <p:nvSpPr>
          <p:cNvPr id="8" name="内容占位符 7"/>
          <p:cNvSpPr>
            <a:spLocks noGrp="1"/>
          </p:cNvSpPr>
          <p:nvPr>
            <p:ph idx="1"/>
          </p:nvPr>
        </p:nvSpPr>
        <p:spPr/>
        <p:txBody>
          <a:bodyPr/>
          <a:lstStyle/>
          <a:p>
            <a:r>
              <a:rPr lang="en-US" altLang="zh-CN" dirty="0"/>
              <a:t>P2P</a:t>
            </a:r>
            <a:r>
              <a:rPr lang="zh-CN" altLang="zh-CN" dirty="0"/>
              <a:t>用户，尤其是贷款用户的信用几乎无从查起，而传统金融机构对于某一时点的信用数据要求又过于苛刻，很多贷款人无法提供，甚至都没有具备法律效用的财务报表</a:t>
            </a:r>
            <a:r>
              <a:rPr lang="zh-CN" altLang="zh-CN" dirty="0" smtClean="0"/>
              <a:t>。</a:t>
            </a:r>
            <a:r>
              <a:rPr lang="en-US" altLang="zh-CN" dirty="0" smtClean="0"/>
              <a:t>P2P</a:t>
            </a:r>
            <a:r>
              <a:rPr lang="zh-CN" altLang="zh-CN" dirty="0"/>
              <a:t>平台普遍采用的方式是鼓励用户在本平台内增加活跃度，反应在风控体系上，就是将平台内成功完成项目这一用户行为赋予高分值，再将分值转换为等级，从而完成平台内的信用积累。</a:t>
            </a:r>
            <a:r>
              <a:rPr lang="zh-CN" altLang="zh-CN" dirty="0" smtClean="0"/>
              <a:t>参见</a:t>
            </a:r>
            <a:r>
              <a:rPr lang="zh-CN" altLang="en-US" dirty="0" smtClean="0"/>
              <a:t>表</a:t>
            </a:r>
            <a:r>
              <a:rPr lang="en-US" altLang="zh-CN" dirty="0" smtClean="0"/>
              <a:t>7-3</a:t>
            </a:r>
            <a:endParaRPr lang="zh-CN" altLang="zh-CN" dirty="0"/>
          </a:p>
          <a:p>
            <a:endParaRPr kumimoji="1" lang="zh-CN" altLang="en-US" dirty="0"/>
          </a:p>
        </p:txBody>
      </p:sp>
      <p:graphicFrame>
        <p:nvGraphicFramePr>
          <p:cNvPr id="9" name="表格 8"/>
          <p:cNvGraphicFramePr>
            <a:graphicFrameLocks noGrp="1"/>
          </p:cNvGraphicFramePr>
          <p:nvPr>
            <p:extLst/>
          </p:nvPr>
        </p:nvGraphicFramePr>
        <p:xfrm>
          <a:off x="683568" y="3645024"/>
          <a:ext cx="7776864" cy="2560320"/>
        </p:xfrm>
        <a:graphic>
          <a:graphicData uri="http://schemas.openxmlformats.org/drawingml/2006/table">
            <a:tbl>
              <a:tblPr firstRow="1" firstCol="1" bandRow="1">
                <a:tableStyleId>{5940675A-B579-460E-94D1-54222C63F5DA}</a:tableStyleId>
              </a:tblPr>
              <a:tblGrid>
                <a:gridCol w="954528">
                  <a:extLst>
                    <a:ext uri="{9D8B030D-6E8A-4147-A177-3AD203B41FA5}">
                      <a16:colId xmlns:a16="http://schemas.microsoft.com/office/drawing/2014/main" val="20000"/>
                    </a:ext>
                  </a:extLst>
                </a:gridCol>
                <a:gridCol w="2866657">
                  <a:extLst>
                    <a:ext uri="{9D8B030D-6E8A-4147-A177-3AD203B41FA5}">
                      <a16:colId xmlns:a16="http://schemas.microsoft.com/office/drawing/2014/main" val="20001"/>
                    </a:ext>
                  </a:extLst>
                </a:gridCol>
                <a:gridCol w="1089022">
                  <a:extLst>
                    <a:ext uri="{9D8B030D-6E8A-4147-A177-3AD203B41FA5}">
                      <a16:colId xmlns:a16="http://schemas.microsoft.com/office/drawing/2014/main" val="20002"/>
                    </a:ext>
                  </a:extLst>
                </a:gridCol>
                <a:gridCol w="2866657">
                  <a:extLst>
                    <a:ext uri="{9D8B030D-6E8A-4147-A177-3AD203B41FA5}">
                      <a16:colId xmlns:a16="http://schemas.microsoft.com/office/drawing/2014/main" val="20003"/>
                    </a:ext>
                  </a:extLst>
                </a:gridCol>
              </a:tblGrid>
              <a:tr h="0">
                <a:tc>
                  <a:txBody>
                    <a:bodyPr/>
                    <a:lstStyle/>
                    <a:p>
                      <a:pPr algn="just">
                        <a:spcAft>
                          <a:spcPts val="0"/>
                        </a:spcAft>
                      </a:pPr>
                      <a:r>
                        <a:rPr lang="en-US" sz="1050" kern="0">
                          <a:effectLst/>
                        </a:rPr>
                        <a:t> </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评估项目</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计分方法</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信息用途</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050" kern="0">
                          <a:effectLst/>
                        </a:rPr>
                        <a:t>低权重区</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邮箱，手机，视频，本人及家人户口本，本人及家属身份证，结婚证，工资流水单，收入证明，手机固话清单等</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一次性提交加分，每项分值</a:t>
                      </a:r>
                      <a:r>
                        <a:rPr lang="en-US" sz="1050" kern="0">
                          <a:effectLst/>
                        </a:rPr>
                        <a:t>1-5</a:t>
                      </a:r>
                      <a:r>
                        <a:rPr lang="zh-CN" sz="1050" kern="0">
                          <a:effectLst/>
                        </a:rPr>
                        <a:t>之间</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用户基本资料的获取都只是为了确认用户的真实身份，并根据基本社会常识，评估用户信用。资料提交更多，用户造假成本越大，所以这些资料本身并无太大价值，但集中在一起就可以发挥作用。其中对家人基本信息的索取，主要是处于防控风险的考虑，一旦借款人跑路，其债务可由家人承担。</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1"/>
                  </a:ext>
                </a:extLst>
              </a:tr>
              <a:tr h="0">
                <a:tc rowSpan="2">
                  <a:txBody>
                    <a:bodyPr/>
                    <a:lstStyle/>
                    <a:p>
                      <a:pPr algn="just">
                        <a:spcAft>
                          <a:spcPts val="0"/>
                        </a:spcAft>
                      </a:pPr>
                      <a:r>
                        <a:rPr lang="zh-CN" sz="1050" kern="0">
                          <a:effectLst/>
                        </a:rPr>
                        <a:t>高权重区</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平台</a:t>
                      </a:r>
                      <a:r>
                        <a:rPr lang="en-US" sz="1050" kern="0">
                          <a:effectLst/>
                        </a:rPr>
                        <a:t>VIP </a:t>
                      </a:r>
                      <a:r>
                        <a:rPr lang="zh-CN" sz="1050" kern="0">
                          <a:effectLst/>
                        </a:rPr>
                        <a:t>认证，或其他需要付费项目的注册及信息提交</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一次性提交加分，每次分值</a:t>
                      </a:r>
                      <a:r>
                        <a:rPr lang="en-US" sz="1050" kern="0">
                          <a:effectLst/>
                        </a:rPr>
                        <a:t>10</a:t>
                      </a:r>
                      <a:r>
                        <a:rPr lang="zh-CN" sz="1050" kern="0">
                          <a:effectLst/>
                        </a:rPr>
                        <a:t>以上</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主要目的是增加平台的收入，无法对用户增信起到太大作用。但通常来讲，肯付费的用户，忠诚度略高，造假可能性也越小。</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2"/>
                  </a:ext>
                </a:extLst>
              </a:tr>
              <a:tr h="0">
                <a:tc vMerge="1">
                  <a:txBody>
                    <a:bodyPr/>
                    <a:lstStyle/>
                    <a:p>
                      <a:endParaRPr lang="zh-CN" altLang="en-US"/>
                    </a:p>
                  </a:txBody>
                  <a:tcPr/>
                </a:tc>
                <a:tc gridSpan="2">
                  <a:txBody>
                    <a:bodyPr/>
                    <a:lstStyle/>
                    <a:p>
                      <a:pPr algn="just">
                        <a:spcAft>
                          <a:spcPts val="0"/>
                        </a:spcAft>
                      </a:pPr>
                      <a:r>
                        <a:rPr lang="zh-CN" sz="1050" kern="0">
                          <a:effectLst/>
                        </a:rPr>
                        <a:t>提前还款：按提前天数，越早加分越多；每个成功项目提前还款都加分（同理延迟还款扣除更多积分）</a:t>
                      </a:r>
                      <a:endParaRPr lang="zh-CN" sz="1050" kern="100">
                        <a:effectLst/>
                        <a:latin typeface="Times New Roman" charset="0"/>
                        <a:ea typeface="宋体" charset="0"/>
                        <a:cs typeface="黑体" charset="0"/>
                      </a:endParaRPr>
                    </a:p>
                  </a:txBody>
                  <a:tcPr marL="68580" marR="68580" marT="0" marB="0"/>
                </a:tc>
                <a:tc hMerge="1">
                  <a:txBody>
                    <a:bodyPr/>
                    <a:lstStyle/>
                    <a:p>
                      <a:endParaRPr lang="zh-CN" altLang="en-US"/>
                    </a:p>
                  </a:txBody>
                  <a:tcPr/>
                </a:tc>
                <a:tc>
                  <a:txBody>
                    <a:bodyPr/>
                    <a:lstStyle/>
                    <a:p>
                      <a:pPr algn="just">
                        <a:spcAft>
                          <a:spcPts val="0"/>
                        </a:spcAft>
                      </a:pPr>
                      <a:r>
                        <a:rPr lang="zh-CN" sz="1050" kern="0" dirty="0">
                          <a:effectLst/>
                        </a:rPr>
                        <a:t>每一笔成功的交易，都证明用户在</a:t>
                      </a:r>
                      <a:r>
                        <a:rPr lang="en-US" sz="1050" kern="0" dirty="0">
                          <a:effectLst/>
                        </a:rPr>
                        <a:t>p2p</a:t>
                      </a:r>
                      <a:r>
                        <a:rPr lang="zh-CN" sz="1050" kern="0" dirty="0">
                          <a:effectLst/>
                        </a:rPr>
                        <a:t>平台上完成了一次完整的借贷行为，在这一过程中，用户的所有行为都能被平台记录。这些用户粘性和信用都有所提高，在高级分的鼓励下，用户等级随之提升。</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3"/>
                  </a:ext>
                </a:extLst>
              </a:tr>
            </a:tbl>
          </a:graphicData>
        </a:graphic>
      </p:graphicFrame>
      <p:sp>
        <p:nvSpPr>
          <p:cNvPr id="10" name="矩形 9"/>
          <p:cNvSpPr/>
          <p:nvPr/>
        </p:nvSpPr>
        <p:spPr>
          <a:xfrm>
            <a:off x="3509093" y="3229235"/>
            <a:ext cx="2967480"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7-3</a:t>
            </a:r>
            <a:r>
              <a:rPr lang="zh-CN" altLang="en-US" sz="1400" b="1" kern="0" dirty="0" smtClean="0">
                <a:solidFill>
                  <a:srgbClr val="000000"/>
                </a:solidFill>
                <a:latin typeface="FangSong" charset="0"/>
                <a:ea typeface="FangSong" charset="0"/>
                <a:cs typeface="FangSong" charset="0"/>
              </a:rPr>
              <a:t> </a:t>
            </a:r>
            <a:r>
              <a:rPr lang="en-US" altLang="zh-CN" sz="1400" b="1" kern="0" dirty="0" smtClean="0">
                <a:solidFill>
                  <a:srgbClr val="000000"/>
                </a:solidFill>
                <a:latin typeface="FangSong" charset="0"/>
                <a:ea typeface="FangSong" charset="0"/>
                <a:cs typeface="FangSong" charset="0"/>
              </a:rPr>
              <a:t>P2P</a:t>
            </a:r>
            <a:r>
              <a:rPr lang="zh-CN" altLang="en-US" sz="1400" b="1" kern="0" dirty="0">
                <a:solidFill>
                  <a:srgbClr val="000000"/>
                </a:solidFill>
                <a:latin typeface="FangSong" charset="0"/>
                <a:ea typeface="FangSong" charset="0"/>
                <a:cs typeface="FangSong" charset="0"/>
              </a:rPr>
              <a:t>用户的信用积累方式方法</a:t>
            </a:r>
          </a:p>
        </p:txBody>
      </p:sp>
    </p:spTree>
    <p:extLst>
      <p:ext uri="{BB962C8B-B14F-4D97-AF65-F5344CB8AC3E}">
        <p14:creationId xmlns:p14="http://schemas.microsoft.com/office/powerpoint/2010/main" val="236448592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7.3.3  </a:t>
            </a:r>
            <a:r>
              <a:rPr lang="zh-CN" altLang="zh-CN" sz="2000" dirty="0"/>
              <a:t>风控方式：消费闭环促进互联网金融发展</a:t>
            </a:r>
            <a:endParaRPr kumimoji="1" lang="zh-CN" altLang="en-US" sz="2000" dirty="0"/>
          </a:p>
        </p:txBody>
      </p:sp>
      <p:sp>
        <p:nvSpPr>
          <p:cNvPr id="8" name="内容占位符 7"/>
          <p:cNvSpPr>
            <a:spLocks noGrp="1"/>
          </p:cNvSpPr>
          <p:nvPr>
            <p:ph idx="1"/>
          </p:nvPr>
        </p:nvSpPr>
        <p:spPr>
          <a:xfrm>
            <a:off x="446856" y="1425356"/>
            <a:ext cx="8229600" cy="4137323"/>
          </a:xfrm>
        </p:spPr>
        <p:txBody>
          <a:bodyPr/>
          <a:lstStyle/>
          <a:p>
            <a:r>
              <a:rPr lang="zh-CN" altLang="zh-CN" dirty="0"/>
              <a:t>第三、 电商平台。在传统金融和互联网创新金融模式之外，电商平台也在消费金融领域有所建树。在电商平台所做的信贷过程中，采取了一种不同的风险控制方式。电商平台主要参考了供应链融资的理念，把平台自身当做供应链融资中的核心企业，而电商产业链上的个人用户，及中小企业作为上下游企业，利用其在平台内积累的交易数据，以及交易数据背后透露出来的信息，为企业授信，完成信贷业务</a:t>
            </a:r>
            <a:r>
              <a:rPr lang="zh-CN" altLang="zh-CN" dirty="0" smtClean="0"/>
              <a:t>。</a:t>
            </a:r>
            <a:endParaRPr kumimoji="1" lang="zh-CN" altLang="en-US" dirty="0"/>
          </a:p>
        </p:txBody>
      </p:sp>
      <p:sp>
        <p:nvSpPr>
          <p:cNvPr id="10" name="矩形 9"/>
          <p:cNvSpPr/>
          <p:nvPr/>
        </p:nvSpPr>
        <p:spPr>
          <a:xfrm>
            <a:off x="3083849" y="3277934"/>
            <a:ext cx="2904293" cy="307777"/>
          </a:xfrm>
          <a:prstGeom prst="rect">
            <a:avLst/>
          </a:prstGeom>
        </p:spPr>
        <p:txBody>
          <a:bodyPr wrap="squar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7-4</a:t>
            </a:r>
            <a:r>
              <a:rPr lang="zh-CN" altLang="en-US" sz="1400" b="1" kern="0" dirty="0" smtClean="0">
                <a:solidFill>
                  <a:srgbClr val="000000"/>
                </a:solidFill>
                <a:latin typeface="FangSong" charset="0"/>
                <a:ea typeface="FangSong" charset="0"/>
                <a:cs typeface="FangSong" charset="0"/>
              </a:rPr>
              <a:t> 电商</a:t>
            </a:r>
            <a:r>
              <a:rPr lang="zh-CN" altLang="en-US" sz="1400" b="1" kern="0" dirty="0">
                <a:solidFill>
                  <a:srgbClr val="000000"/>
                </a:solidFill>
                <a:latin typeface="FangSong" charset="0"/>
                <a:ea typeface="FangSong" charset="0"/>
                <a:cs typeface="FangSong" charset="0"/>
              </a:rPr>
              <a:t>平台风控方式方法</a:t>
            </a:r>
          </a:p>
        </p:txBody>
      </p:sp>
      <p:graphicFrame>
        <p:nvGraphicFramePr>
          <p:cNvPr id="3" name="表格 2"/>
          <p:cNvGraphicFramePr>
            <a:graphicFrameLocks noGrp="1"/>
          </p:cNvGraphicFramePr>
          <p:nvPr>
            <p:extLst/>
          </p:nvPr>
        </p:nvGraphicFramePr>
        <p:xfrm>
          <a:off x="791579" y="3828659"/>
          <a:ext cx="7488832" cy="2130856"/>
        </p:xfrm>
        <a:graphic>
          <a:graphicData uri="http://schemas.openxmlformats.org/drawingml/2006/table">
            <a:tbl>
              <a:tblPr firstRow="1" firstCol="1" bandRow="1">
                <a:tableStyleId>{5940675A-B579-460E-94D1-54222C63F5DA}</a:tableStyleId>
              </a:tblPr>
              <a:tblGrid>
                <a:gridCol w="1341941">
                  <a:extLst>
                    <a:ext uri="{9D8B030D-6E8A-4147-A177-3AD203B41FA5}">
                      <a16:colId xmlns:a16="http://schemas.microsoft.com/office/drawing/2014/main" val="20000"/>
                    </a:ext>
                  </a:extLst>
                </a:gridCol>
                <a:gridCol w="6146891">
                  <a:extLst>
                    <a:ext uri="{9D8B030D-6E8A-4147-A177-3AD203B41FA5}">
                      <a16:colId xmlns:a16="http://schemas.microsoft.com/office/drawing/2014/main" val="20001"/>
                    </a:ext>
                  </a:extLst>
                </a:gridCol>
              </a:tblGrid>
              <a:tr h="266357">
                <a:tc>
                  <a:txBody>
                    <a:bodyPr/>
                    <a:lstStyle/>
                    <a:p>
                      <a:pPr algn="just">
                        <a:spcAft>
                          <a:spcPts val="0"/>
                        </a:spcAft>
                      </a:pPr>
                      <a:r>
                        <a:rPr lang="zh-CN" sz="1200" kern="0">
                          <a:effectLst/>
                        </a:rPr>
                        <a:t>用户</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电商</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0"/>
                  </a:ext>
                </a:extLst>
              </a:tr>
              <a:tr h="266357">
                <a:tc>
                  <a:txBody>
                    <a:bodyPr/>
                    <a:lstStyle/>
                    <a:p>
                      <a:pPr algn="just">
                        <a:spcAft>
                          <a:spcPts val="0"/>
                        </a:spcAft>
                      </a:pPr>
                      <a:r>
                        <a:rPr lang="zh-CN" sz="1200" kern="0">
                          <a:effectLst/>
                        </a:rPr>
                        <a:t>个人信息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电商平台利用用户注册的个人信息，确认用户的基本信息。</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1"/>
                  </a:ext>
                </a:extLst>
              </a:tr>
              <a:tr h="799071">
                <a:tc>
                  <a:txBody>
                    <a:bodyPr/>
                    <a:lstStyle/>
                    <a:p>
                      <a:pPr algn="just">
                        <a:spcAft>
                          <a:spcPts val="0"/>
                        </a:spcAft>
                      </a:pPr>
                      <a:r>
                        <a:rPr lang="zh-CN" sz="1200" kern="0">
                          <a:effectLst/>
                        </a:rPr>
                        <a:t>物流信息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通过物流信息的分析，可以哦才能够侧面勾勒出用户的成长轨迹，比如学校，家庭和工作地址的变化，并根据地区和公司情况，推测出用户的收入水平。</a:t>
                      </a:r>
                      <a:endParaRPr lang="zh-CN" sz="1050" kern="10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2"/>
                  </a:ext>
                </a:extLst>
              </a:tr>
              <a:tr h="799071">
                <a:tc>
                  <a:txBody>
                    <a:bodyPr/>
                    <a:lstStyle/>
                    <a:p>
                      <a:pPr algn="just">
                        <a:spcAft>
                          <a:spcPts val="0"/>
                        </a:spcAft>
                      </a:pPr>
                      <a:r>
                        <a:rPr lang="zh-CN" sz="1200" kern="0">
                          <a:effectLst/>
                        </a:rPr>
                        <a:t>购物信息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dirty="0">
                          <a:effectLst/>
                        </a:rPr>
                        <a:t>通过对用户购物信息和习惯的分析，可以看到用户的品牌偏好，并根据同类商品价格比对，确认用户消费水平。并根据用户支付习惯，获取用户银行卡信息。</a:t>
                      </a:r>
                      <a:endParaRPr lang="zh-CN" sz="1050" kern="100" dirty="0">
                        <a:effectLst/>
                        <a:latin typeface="Times New Roman" charset="0"/>
                        <a:ea typeface="宋体" charset="0"/>
                        <a:cs typeface="黑体"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84815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7.3.4  </a:t>
            </a:r>
            <a:r>
              <a:rPr lang="zh-CN" altLang="zh-CN" sz="2000" dirty="0"/>
              <a:t>未来互联网金融风控发展</a:t>
            </a:r>
            <a:r>
              <a:rPr lang="zh-CN" altLang="zh-CN" sz="2000" dirty="0" smtClean="0"/>
              <a:t>方向</a:t>
            </a:r>
            <a:endParaRPr kumimoji="1" lang="zh-CN" altLang="en-US" sz="2000" dirty="0"/>
          </a:p>
        </p:txBody>
      </p:sp>
      <p:sp>
        <p:nvSpPr>
          <p:cNvPr id="3" name="内容占位符 2"/>
          <p:cNvSpPr>
            <a:spLocks noGrp="1"/>
          </p:cNvSpPr>
          <p:nvPr>
            <p:ph idx="1"/>
          </p:nvPr>
        </p:nvSpPr>
        <p:spPr/>
        <p:txBody>
          <a:bodyPr>
            <a:normAutofit lnSpcReduction="10000"/>
          </a:bodyPr>
          <a:lstStyle/>
          <a:p>
            <a:r>
              <a:rPr lang="zh-CN" altLang="zh-CN" dirty="0"/>
              <a:t>因此，随着互联网金融的火热，以及普惠金融的推广，传统风控和互联网风控的有效融合，将促使风险控制成为行业发展的热点，并且将导致全社会对风险控制领域的重视程度增多，主要体现在以下三个方面</a:t>
            </a:r>
            <a:r>
              <a:rPr lang="en-US" altLang="zh-CN" dirty="0" smtClean="0"/>
              <a:t>:</a:t>
            </a:r>
            <a:endParaRPr lang="zh-CN" altLang="en-US" dirty="0" smtClean="0"/>
          </a:p>
          <a:p>
            <a:pPr marL="711200"/>
            <a:r>
              <a:rPr lang="zh-CN" altLang="zh-CN" sz="1600" dirty="0"/>
              <a:t>首先，随着电子信息及个人隐私重要性的提升，用户个人电子资料、网络使用行为、痕迹等信息的法律地位，以及金融机构利用互联网获取这些资料的合法性，都将通过相关监管机构以立法的形式，予以确认，为之后互联网金融，互联网风控以及征信行业的发展奠定基础； </a:t>
            </a:r>
            <a:endParaRPr lang="zh-CN" altLang="en-US" sz="1600" dirty="0" smtClean="0"/>
          </a:p>
          <a:p>
            <a:pPr marL="711200"/>
            <a:r>
              <a:rPr lang="zh-CN" altLang="zh-CN" sz="1600" dirty="0"/>
              <a:t>其次，风险控制以及互联网征信将作为一个独立的行业，从金融体系中分离出去。在市场上上将会有越来越多的公司，将风险控制作为主营业务，或直接从事征信，或以技术支持的形式，帮助金融企业完成新形势下的风险控制； </a:t>
            </a:r>
            <a:endParaRPr lang="zh-CN" altLang="en-US" sz="1600" dirty="0" smtClean="0"/>
          </a:p>
          <a:p>
            <a:pPr marL="711200"/>
            <a:r>
              <a:rPr lang="zh-CN" altLang="zh-CN" sz="1600" dirty="0"/>
              <a:t>最后，互联网金融与传统金融并非颠覆或替代的关系，因此传统风控与互联网新型风险控制方式，均会在不同领域发挥作用。在这一过程中，双方的优势及理念会相互渗透，互相改变和融合。未来能够综合运用传统风控手段和互联网风控手段的金融机构，才能最大程度的提高资金使用效率</a:t>
            </a:r>
            <a:r>
              <a:rPr lang="zh-CN" altLang="zh-CN" sz="1600" dirty="0" smtClean="0"/>
              <a:t>。</a:t>
            </a:r>
            <a:endParaRPr lang="zh-CN" altLang="zh-CN" sz="1600" dirty="0"/>
          </a:p>
        </p:txBody>
      </p:sp>
    </p:spTree>
    <p:extLst>
      <p:ext uri="{BB962C8B-B14F-4D97-AF65-F5344CB8AC3E}">
        <p14:creationId xmlns:p14="http://schemas.microsoft.com/office/powerpoint/2010/main" val="16671528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7.3.4  </a:t>
            </a:r>
            <a:r>
              <a:rPr lang="zh-CN" altLang="zh-CN" sz="2000" dirty="0"/>
              <a:t>未来互联网金融风控发展方向</a:t>
            </a:r>
            <a:endParaRPr kumimoji="1" lang="zh-CN" altLang="en-US" sz="2000" dirty="0"/>
          </a:p>
        </p:txBody>
      </p:sp>
      <p:sp>
        <p:nvSpPr>
          <p:cNvPr id="3" name="内容占位符 2"/>
          <p:cNvSpPr>
            <a:spLocks noGrp="1"/>
          </p:cNvSpPr>
          <p:nvPr>
            <p:ph idx="1"/>
          </p:nvPr>
        </p:nvSpPr>
        <p:spPr>
          <a:xfrm>
            <a:off x="457200" y="1484784"/>
            <a:ext cx="8229600" cy="4353347"/>
          </a:xfrm>
        </p:spPr>
        <p:txBody>
          <a:bodyPr>
            <a:normAutofit lnSpcReduction="10000"/>
          </a:bodyPr>
          <a:lstStyle/>
          <a:p>
            <a:r>
              <a:rPr lang="zh-CN" altLang="zh-CN" dirty="0"/>
              <a:t>在拥有更准确，更稳定的数据来源下，效率的提升，会促使原有的风控理念进一步发展，得到升级。艾瑞分析认为，传统风险控制理念的提升，主要体现在三个方面</a:t>
            </a:r>
            <a:r>
              <a:rPr lang="en-US" altLang="zh-CN" dirty="0" smtClean="0"/>
              <a:t>:</a:t>
            </a:r>
            <a:endParaRPr lang="zh-CN" altLang="en-US" dirty="0" smtClean="0"/>
          </a:p>
          <a:p>
            <a:pPr marL="749300"/>
            <a:r>
              <a:rPr lang="zh-CN" altLang="zh-CN" sz="1600" dirty="0"/>
              <a:t>首先，互联网金融环境下的风控，将越来越重视数据的精准度，不但数据收集更广更细，对于企业或个人数据的获取，也逐渐摆脱了由企业提供这种单向传播的方式，金融机构更倾向于自己获取数据，这样掌握的数据更真实，精准； </a:t>
            </a:r>
            <a:endParaRPr lang="zh-CN" altLang="en-US" sz="1600" dirty="0" smtClean="0"/>
          </a:p>
          <a:p>
            <a:pPr marL="749300"/>
            <a:r>
              <a:rPr lang="zh-CN" altLang="zh-CN" sz="1600" dirty="0"/>
              <a:t>其次，由于数字技术大大降低了信息获取、储存、调阅及审查等多项内容的实现成本。因此，以往以某一时期，或某一时点的用户数据作为审核依据的风控方式，将被能够抓住延续性数据的风控方式所替代，金融机构将更加重视具备延续性的用户信息，并在赋值上给予更高权重； </a:t>
            </a:r>
            <a:endParaRPr lang="zh-CN" altLang="en-US" sz="1600" dirty="0" smtClean="0"/>
          </a:p>
          <a:p>
            <a:pPr marL="749300"/>
            <a:r>
              <a:rPr lang="zh-CN" altLang="zh-CN" sz="1600" dirty="0"/>
              <a:t>最后，由于现阶段以及未来</a:t>
            </a:r>
            <a:r>
              <a:rPr lang="en-US" altLang="zh-CN" sz="1600" dirty="0"/>
              <a:t>5-10</a:t>
            </a:r>
            <a:r>
              <a:rPr lang="zh-CN" altLang="zh-CN" sz="1600" dirty="0"/>
              <a:t>年内，互联网风险控制的标准难以统一，不同金融及互联网金融机构对于信息的征集，加权和分析都会根据自身企业特点及优势予以侧重，这将导致不同数据库之间存在信息兼容的问题，能够妥善解决这一问题的方法就是金融机构之间的合作，在未来风控过程中，要在结构设计上包容其他机构的信息</a:t>
            </a:r>
            <a:r>
              <a:rPr lang="zh-CN" altLang="zh-CN" sz="1600" dirty="0" smtClean="0"/>
              <a:t>。</a:t>
            </a:r>
            <a:endParaRPr lang="zh-CN" altLang="zh-CN" sz="1600" dirty="0"/>
          </a:p>
          <a:p>
            <a:pPr marL="0" indent="0">
              <a:buNone/>
            </a:pPr>
            <a:endParaRPr kumimoji="1" lang="zh-CN" altLang="en-US" dirty="0"/>
          </a:p>
        </p:txBody>
      </p:sp>
    </p:spTree>
    <p:extLst>
      <p:ext uri="{BB962C8B-B14F-4D97-AF65-F5344CB8AC3E}">
        <p14:creationId xmlns:p14="http://schemas.microsoft.com/office/powerpoint/2010/main" val="122888245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7.4 </a:t>
            </a:r>
            <a:r>
              <a:rPr lang="zh-CN" altLang="zh-CN" dirty="0"/>
              <a:t>从</a:t>
            </a:r>
            <a:r>
              <a:rPr lang="en-US" altLang="zh-CN" dirty="0"/>
              <a:t>P2P</a:t>
            </a:r>
            <a:r>
              <a:rPr lang="zh-CN" altLang="zh-CN" dirty="0"/>
              <a:t>平台公司跑路事件进行风险</a:t>
            </a:r>
            <a:r>
              <a:rPr lang="zh-CN" altLang="zh-CN" dirty="0" smtClean="0"/>
              <a:t>分析</a:t>
            </a:r>
            <a:endParaRPr kumimoji="1" lang="zh-CN" altLang="en-US" dirty="0"/>
          </a:p>
        </p:txBody>
      </p:sp>
      <p:sp>
        <p:nvSpPr>
          <p:cNvPr id="3" name="内容占位符 2"/>
          <p:cNvSpPr>
            <a:spLocks noGrp="1"/>
          </p:cNvSpPr>
          <p:nvPr>
            <p:ph idx="1"/>
          </p:nvPr>
        </p:nvSpPr>
        <p:spPr/>
        <p:txBody>
          <a:bodyPr/>
          <a:lstStyle/>
          <a:p>
            <a:r>
              <a:rPr lang="zh-CN" altLang="zh-CN" dirty="0"/>
              <a:t>“嘿～今天你跑路了吗？” </a:t>
            </a:r>
            <a:endParaRPr lang="zh-CN" altLang="en-US" dirty="0" smtClean="0"/>
          </a:p>
          <a:p>
            <a:r>
              <a:rPr lang="en-US" altLang="zh-CN" sz="2000" dirty="0">
                <a:solidFill>
                  <a:srgbClr val="6A5015"/>
                </a:solidFill>
                <a:latin typeface="SimHei" charset="0"/>
                <a:ea typeface="SimHei" charset="0"/>
                <a:cs typeface="SimHei" charset="0"/>
              </a:rPr>
              <a:t>7.4.1 </a:t>
            </a:r>
            <a:r>
              <a:rPr lang="zh-CN" altLang="zh-CN" sz="2000" dirty="0">
                <a:solidFill>
                  <a:srgbClr val="6A5015"/>
                </a:solidFill>
                <a:latin typeface="SimHei" charset="0"/>
                <a:ea typeface="SimHei" charset="0"/>
                <a:cs typeface="SimHei" charset="0"/>
              </a:rPr>
              <a:t>万钧财富：上线时间很短即跑路的纯诈骗平台</a:t>
            </a:r>
          </a:p>
          <a:p>
            <a:r>
              <a:rPr lang="zh-CN" altLang="zh-CN" dirty="0"/>
              <a:t>第一，信息造假。注册信息、合作公司、管理团队履历、办公地址照片等造假，甚至有些诈骗平台网站页面都是直接复制过来的。</a:t>
            </a:r>
          </a:p>
          <a:p>
            <a:r>
              <a:rPr lang="zh-CN" altLang="zh-CN" dirty="0"/>
              <a:t>第二，办公地址偏远。因为绝大多数纯诈骗平台无实际办公场所，为防止出借人实地考察，这些诈骗平台在网上公布的办公地址都异常偏远。</a:t>
            </a:r>
          </a:p>
          <a:p>
            <a:r>
              <a:rPr lang="zh-CN" altLang="zh-CN" dirty="0"/>
              <a:t>第三，极高的收益率。这种远远超出传统借贷市场利率的情况，很大可能性为诈骗平台。</a:t>
            </a:r>
          </a:p>
          <a:p>
            <a:pPr marL="0" indent="0">
              <a:buNone/>
            </a:pPr>
            <a:endParaRPr kumimoji="1" lang="zh-CN" altLang="en-US" dirty="0"/>
          </a:p>
        </p:txBody>
      </p:sp>
    </p:spTree>
    <p:extLst>
      <p:ext uri="{BB962C8B-B14F-4D97-AF65-F5344CB8AC3E}">
        <p14:creationId xmlns:p14="http://schemas.microsoft.com/office/powerpoint/2010/main" val="391935492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958032"/>
            <a:ext cx="8208912" cy="720080"/>
          </a:xfrm>
        </p:spPr>
        <p:txBody>
          <a:bodyPr/>
          <a:lstStyle/>
          <a:p>
            <a:r>
              <a:rPr lang="en-US" altLang="zh-CN" sz="2000" dirty="0"/>
              <a:t>7.4.2 </a:t>
            </a:r>
            <a:r>
              <a:rPr lang="zh-CN" altLang="zh-CN" sz="2000" dirty="0"/>
              <a:t>里外贷：自融自用的问题</a:t>
            </a:r>
            <a:r>
              <a:rPr lang="zh-CN" altLang="zh-CN" sz="2000" dirty="0" smtClean="0"/>
              <a:t>平台</a:t>
            </a:r>
            <a:endParaRPr kumimoji="1" lang="zh-CN" altLang="en-US" sz="2000" dirty="0"/>
          </a:p>
        </p:txBody>
      </p:sp>
      <p:sp>
        <p:nvSpPr>
          <p:cNvPr id="3" name="内容占位符 2"/>
          <p:cNvSpPr>
            <a:spLocks noGrp="1"/>
          </p:cNvSpPr>
          <p:nvPr>
            <p:ph idx="1"/>
          </p:nvPr>
        </p:nvSpPr>
        <p:spPr/>
        <p:txBody>
          <a:bodyPr>
            <a:normAutofit/>
          </a:bodyPr>
          <a:lstStyle/>
          <a:p>
            <a:r>
              <a:rPr lang="zh-CN" altLang="zh-CN" dirty="0"/>
              <a:t>自融分成两种，一是自己本身有项目，受限于融资渠道，所以自建平台融资；二是平台融资再找项目端。前者存在一定的道德风险；后者存在巨大的经营风险。现在平台自融一般属于前者。一旦面临逾期、能支付利息而本金拖欠、短借长还等现象时，平台就通过一期、二期、三期的覆盖将风险推后，如果收益最终不能覆盖风险，雪球越滚越大，最后平台倒闭。</a:t>
            </a:r>
          </a:p>
          <a:p>
            <a:pPr marL="0" indent="0">
              <a:buNone/>
            </a:pPr>
            <a:r>
              <a:rPr lang="en-US" altLang="zh-CN" sz="2000" b="1" dirty="0" smtClean="0">
                <a:solidFill>
                  <a:srgbClr val="6A5015"/>
                </a:solidFill>
                <a:latin typeface="SimHei" charset="0"/>
                <a:ea typeface="SimHei" charset="0"/>
                <a:cs typeface="SimHei" charset="0"/>
              </a:rPr>
              <a:t>7.4.3 </a:t>
            </a:r>
            <a:r>
              <a:rPr lang="zh-CN" altLang="zh-CN" sz="2000" b="1" dirty="0">
                <a:solidFill>
                  <a:srgbClr val="6A5015"/>
                </a:solidFill>
                <a:latin typeface="SimHei" charset="0"/>
                <a:ea typeface="SimHei" charset="0"/>
                <a:cs typeface="SimHei" charset="0"/>
              </a:rPr>
              <a:t>中祥金融：没有第三方托管，平台经手资金 </a:t>
            </a:r>
            <a:endParaRPr lang="zh-CN" altLang="en-US" sz="2000" b="1" dirty="0" smtClean="0">
              <a:solidFill>
                <a:srgbClr val="6A5015"/>
              </a:solidFill>
              <a:latin typeface="SimHei" charset="0"/>
              <a:ea typeface="SimHei" charset="0"/>
              <a:cs typeface="SimHei" charset="0"/>
            </a:endParaRPr>
          </a:p>
          <a:p>
            <a:pPr lvl="0"/>
            <a:r>
              <a:rPr lang="en-US" altLang="zh-CN" dirty="0">
                <a:solidFill>
                  <a:prstClr val="black"/>
                </a:solidFill>
              </a:rPr>
              <a:t>P2P</a:t>
            </a:r>
            <a:r>
              <a:rPr lang="zh-CN" altLang="en-US" dirty="0">
                <a:solidFill>
                  <a:prstClr val="black"/>
                </a:solidFill>
              </a:rPr>
              <a:t>问题平台中，有一种是采用资金模式，将资金直接打入他们公司账户或是私人账户，他们鼓励投资者线下充值，直接在银行网点将钱汇入到他们提供的账户，而不经过第三方支付。</a:t>
            </a:r>
          </a:p>
          <a:p>
            <a:pPr marL="0" indent="0">
              <a:buNone/>
            </a:pPr>
            <a:endParaRPr kumimoji="1" lang="zh-CN" altLang="en-US" sz="2000" b="1" dirty="0">
              <a:solidFill>
                <a:srgbClr val="6A5015"/>
              </a:solidFill>
              <a:latin typeface="SimHei" charset="0"/>
              <a:ea typeface="SimHei" charset="0"/>
              <a:cs typeface="SimHei" charset="0"/>
            </a:endParaRPr>
          </a:p>
        </p:txBody>
      </p:sp>
    </p:spTree>
    <p:extLst>
      <p:ext uri="{BB962C8B-B14F-4D97-AF65-F5344CB8AC3E}">
        <p14:creationId xmlns:p14="http://schemas.microsoft.com/office/powerpoint/2010/main" val="64741338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7.4.4 </a:t>
            </a:r>
            <a:r>
              <a:rPr lang="zh-CN" altLang="zh-CN" sz="2000" dirty="0"/>
              <a:t>银钱树：经营不善而清盘</a:t>
            </a:r>
            <a:r>
              <a:rPr lang="zh-CN" altLang="zh-CN" sz="2000" dirty="0" smtClean="0"/>
              <a:t>停业</a:t>
            </a:r>
            <a:endParaRPr kumimoji="1" lang="zh-CN" altLang="en-US" sz="2000" dirty="0"/>
          </a:p>
        </p:txBody>
      </p:sp>
      <p:sp>
        <p:nvSpPr>
          <p:cNvPr id="3" name="内容占位符 2"/>
          <p:cNvSpPr>
            <a:spLocks noGrp="1"/>
          </p:cNvSpPr>
          <p:nvPr>
            <p:ph idx="1"/>
          </p:nvPr>
        </p:nvSpPr>
        <p:spPr>
          <a:xfrm>
            <a:off x="446856" y="1483792"/>
            <a:ext cx="8229600" cy="4537496"/>
          </a:xfrm>
        </p:spPr>
        <p:txBody>
          <a:bodyPr>
            <a:normAutofit/>
          </a:bodyPr>
          <a:lstStyle/>
          <a:p>
            <a:r>
              <a:rPr lang="zh-CN" altLang="zh-CN" dirty="0"/>
              <a:t>在</a:t>
            </a:r>
            <a:r>
              <a:rPr lang="en-US" altLang="zh-CN" dirty="0"/>
              <a:t>P2P</a:t>
            </a:r>
            <a:r>
              <a:rPr lang="zh-CN" altLang="zh-CN" dirty="0"/>
              <a:t>问题平台中</a:t>
            </a:r>
            <a:r>
              <a:rPr lang="en-US" altLang="zh-CN" dirty="0"/>
              <a:t>,</a:t>
            </a:r>
            <a:r>
              <a:rPr lang="zh-CN" altLang="zh-CN" dirty="0"/>
              <a:t>清盘停业要比跑路更容易被投资者接受。这类平台本来也想做好，但因为各种原因，导致资金链断裂，无法继续经营。前期多数平台倒闭是因为不规范运营或欠缺优质领导层，导致不能很好的把控平台资金流，最终不得不清盘歇业。</a:t>
            </a:r>
          </a:p>
          <a:p>
            <a:pPr marL="0" indent="0">
              <a:buNone/>
            </a:pPr>
            <a:r>
              <a:rPr lang="en-US" altLang="zh-CN" sz="2000" b="1" dirty="0">
                <a:solidFill>
                  <a:srgbClr val="6A5015"/>
                </a:solidFill>
                <a:latin typeface="SimHei" charset="0"/>
                <a:ea typeface="SimHei" charset="0"/>
                <a:cs typeface="SimHei" charset="0"/>
              </a:rPr>
              <a:t>7.4.5 </a:t>
            </a:r>
            <a:r>
              <a:rPr lang="zh-CN" altLang="zh-CN" sz="2000" b="1" dirty="0">
                <a:solidFill>
                  <a:srgbClr val="6A5015"/>
                </a:solidFill>
                <a:latin typeface="SimHei" charset="0"/>
                <a:ea typeface="SimHei" charset="0"/>
                <a:cs typeface="SimHei" charset="0"/>
              </a:rPr>
              <a:t>国湘资本：经贞介入，问题平台提前</a:t>
            </a:r>
            <a:r>
              <a:rPr lang="zh-CN" altLang="zh-CN" sz="2000" b="1" dirty="0" smtClean="0">
                <a:solidFill>
                  <a:srgbClr val="6A5015"/>
                </a:solidFill>
                <a:latin typeface="SimHei" charset="0"/>
                <a:ea typeface="SimHei" charset="0"/>
                <a:cs typeface="SimHei" charset="0"/>
              </a:rPr>
              <a:t>暴露</a:t>
            </a:r>
            <a:endParaRPr lang="zh-CN" altLang="en-US" sz="2000" b="1" dirty="0" smtClean="0">
              <a:solidFill>
                <a:srgbClr val="6A5015"/>
              </a:solidFill>
              <a:latin typeface="SimHei" charset="0"/>
              <a:ea typeface="SimHei" charset="0"/>
              <a:cs typeface="SimHei" charset="0"/>
            </a:endParaRPr>
          </a:p>
          <a:p>
            <a:r>
              <a:rPr lang="en-US" altLang="zh-CN" dirty="0" smtClean="0"/>
              <a:t>2015</a:t>
            </a:r>
            <a:r>
              <a:rPr lang="zh-CN" altLang="zh-CN" dirty="0"/>
              <a:t>年以来</a:t>
            </a:r>
            <a:r>
              <a:rPr lang="en-US" altLang="zh-CN" dirty="0"/>
              <a:t>,</a:t>
            </a:r>
            <a:r>
              <a:rPr lang="zh-CN" altLang="zh-CN" dirty="0"/>
              <a:t>问题平台爆发还有一个表现为经侦介入，这也意味着</a:t>
            </a:r>
            <a:r>
              <a:rPr lang="en-US" altLang="zh-CN" dirty="0"/>
              <a:t>P2P</a:t>
            </a:r>
            <a:r>
              <a:rPr lang="zh-CN" altLang="zh-CN" dirty="0"/>
              <a:t>问题平台的监管从事后监管转变为事前监管</a:t>
            </a:r>
            <a:r>
              <a:rPr lang="en-US" altLang="zh-CN" dirty="0"/>
              <a:t>,</a:t>
            </a:r>
            <a:r>
              <a:rPr lang="zh-CN" altLang="zh-CN" dirty="0"/>
              <a:t>将风险降低。而且，提前由经侦介入对投资者而言也是一件好事。</a:t>
            </a:r>
          </a:p>
          <a:p>
            <a:pPr marL="0" indent="0">
              <a:buNone/>
            </a:pPr>
            <a:r>
              <a:rPr lang="en-US" altLang="zh-CN" sz="2000" b="1" dirty="0" smtClean="0">
                <a:solidFill>
                  <a:srgbClr val="6A5015"/>
                </a:solidFill>
                <a:latin typeface="SimHei" charset="0"/>
                <a:ea typeface="SimHei" charset="0"/>
                <a:cs typeface="SimHei" charset="0"/>
              </a:rPr>
              <a:t>7.4.6 P2P</a:t>
            </a:r>
            <a:r>
              <a:rPr lang="zh-CN" altLang="zh-CN" sz="2000" b="1" dirty="0" smtClean="0">
                <a:solidFill>
                  <a:srgbClr val="6A5015"/>
                </a:solidFill>
                <a:latin typeface="SimHei" charset="0"/>
                <a:ea typeface="SimHei" charset="0"/>
                <a:cs typeface="SimHei" charset="0"/>
              </a:rPr>
              <a:t>网贷平台倒闭、跑路原因分析</a:t>
            </a:r>
            <a:endParaRPr lang="zh-CN" altLang="en-US" sz="2000" b="1" dirty="0" smtClean="0">
              <a:solidFill>
                <a:srgbClr val="6A5015"/>
              </a:solidFill>
              <a:latin typeface="SimHei" charset="0"/>
              <a:ea typeface="SimHei" charset="0"/>
              <a:cs typeface="SimHei" charset="0"/>
            </a:endParaRPr>
          </a:p>
          <a:p>
            <a:pPr lvl="0"/>
            <a:r>
              <a:rPr lang="zh-CN" altLang="zh-CN" dirty="0"/>
              <a:t>导致</a:t>
            </a:r>
            <a:r>
              <a:rPr lang="en-US" altLang="zh-CN" dirty="0"/>
              <a:t>P2P</a:t>
            </a:r>
            <a:r>
              <a:rPr lang="zh-CN" altLang="zh-CN" dirty="0"/>
              <a:t>平台倒闭以及跑路主要有以下两个原因</a:t>
            </a:r>
            <a:r>
              <a:rPr lang="zh-CN" altLang="zh-CN" dirty="0" smtClean="0"/>
              <a:t>：</a:t>
            </a:r>
            <a:endParaRPr lang="zh-CN" altLang="en-US" dirty="0" smtClean="0"/>
          </a:p>
          <a:p>
            <a:pPr marL="711200" lvl="0" indent="-304800"/>
            <a:r>
              <a:rPr lang="zh-CN" altLang="zh-CN" sz="1600" dirty="0" smtClean="0"/>
              <a:t>第一</a:t>
            </a:r>
            <a:r>
              <a:rPr lang="zh-CN" altLang="zh-CN" sz="1600" dirty="0"/>
              <a:t>，技术漏洞。 </a:t>
            </a:r>
            <a:r>
              <a:rPr lang="zh-CN" altLang="zh-CN" dirty="0"/>
              <a:t> 第二，资金安全性。 </a:t>
            </a:r>
            <a:endParaRPr lang="zh-CN" altLang="zh-CN" b="1" dirty="0">
              <a:solidFill>
                <a:srgbClr val="6A5015"/>
              </a:solidFill>
              <a:latin typeface="SimHei" charset="0"/>
              <a:ea typeface="SimHei" charset="0"/>
              <a:cs typeface="SimHei" charset="0"/>
            </a:endParaRPr>
          </a:p>
        </p:txBody>
      </p:sp>
    </p:spTree>
    <p:extLst>
      <p:ext uri="{BB962C8B-B14F-4D97-AF65-F5344CB8AC3E}">
        <p14:creationId xmlns:p14="http://schemas.microsoft.com/office/powerpoint/2010/main" val="2367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892826"/>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1-1】</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金融的概念是什么？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金融的特点是什么？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1-3】</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金融的五大基本模式是什么？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smtClean="0">
                <a:latin typeface="仿宋" panose="02010609060101010101" pitchFamily="49" charset="-122"/>
                <a:ea typeface="仿宋" panose="02010609060101010101" pitchFamily="49" charset="-122"/>
              </a:rPr>
              <a:t>1-4</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简要</a:t>
            </a:r>
            <a:r>
              <a:rPr lang="zh-CN" altLang="en-US" dirty="0">
                <a:latin typeface="仿宋" panose="02010609060101010101" pitchFamily="49" charset="-122"/>
                <a:ea typeface="仿宋" panose="02010609060101010101" pitchFamily="49" charset="-122"/>
              </a:rPr>
              <a:t>说明互联网金融的原理。</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7.4.7 </a:t>
            </a:r>
            <a:r>
              <a:rPr lang="zh-CN" altLang="zh-CN" sz="2000" dirty="0"/>
              <a:t>从跑路事件看如何甄别平台</a:t>
            </a:r>
            <a:r>
              <a:rPr lang="zh-CN" altLang="zh-CN" sz="2000" dirty="0" smtClean="0"/>
              <a:t>风险</a:t>
            </a:r>
            <a:endParaRPr kumimoji="1" lang="zh-CN" altLang="en-US" sz="2000" dirty="0"/>
          </a:p>
        </p:txBody>
      </p:sp>
      <p:sp>
        <p:nvSpPr>
          <p:cNvPr id="3" name="内容占位符 2"/>
          <p:cNvSpPr>
            <a:spLocks noGrp="1"/>
          </p:cNvSpPr>
          <p:nvPr>
            <p:ph idx="1"/>
          </p:nvPr>
        </p:nvSpPr>
        <p:spPr/>
        <p:txBody>
          <a:bodyPr/>
          <a:lstStyle/>
          <a:p>
            <a:r>
              <a:rPr lang="zh-CN" altLang="zh-CN" dirty="0"/>
              <a:t>普通投资者在缺乏专业知识、实地考察受时间和空间限制等因素制约下，能否从一个平台提供的信息里及时发现一些问题的苗头，从而找出平台的风险所在，为判定是否投资和投资的资金匹配，以此来寻求适合自己的风险收益的最佳匹配就成为了关键。</a:t>
            </a:r>
          </a:p>
          <a:p>
            <a:r>
              <a:rPr lang="zh-CN" altLang="zh-CN" dirty="0" smtClean="0"/>
              <a:t>第一</a:t>
            </a:r>
            <a:r>
              <a:rPr lang="zh-CN" altLang="zh-CN" dirty="0"/>
              <a:t>，融资者人气，即不同借款人数的多少。很吃力地浏览里外贷平台</a:t>
            </a:r>
            <a:r>
              <a:rPr lang="en-US" altLang="zh-CN" dirty="0"/>
              <a:t>100</a:t>
            </a:r>
            <a:r>
              <a:rPr lang="zh-CN" altLang="zh-CN" dirty="0"/>
              <a:t>页的“成功的借款”标的，只看到有</a:t>
            </a:r>
            <a:r>
              <a:rPr lang="en-US" altLang="zh-CN" dirty="0"/>
              <a:t>3</a:t>
            </a:r>
            <a:r>
              <a:rPr lang="zh-CN" altLang="zh-CN" dirty="0"/>
              <a:t>个人在反复借款</a:t>
            </a:r>
            <a:r>
              <a:rPr lang="en-US" altLang="zh-CN" dirty="0"/>
              <a:t>(</a:t>
            </a:r>
            <a:r>
              <a:rPr lang="zh-CN" altLang="zh-CN" dirty="0"/>
              <a:t>绝大多数标的只有</a:t>
            </a:r>
            <a:r>
              <a:rPr lang="en-US" altLang="zh-CN" dirty="0"/>
              <a:t>2</a:t>
            </a:r>
            <a:r>
              <a:rPr lang="zh-CN" altLang="zh-CN" dirty="0"/>
              <a:t>人</a:t>
            </a:r>
            <a:r>
              <a:rPr lang="en-US" altLang="zh-CN" dirty="0"/>
              <a:t>)</a:t>
            </a:r>
            <a:r>
              <a:rPr lang="zh-CN" altLang="zh-CN" dirty="0"/>
              <a:t>；据网贷之家统计，超</a:t>
            </a:r>
            <a:r>
              <a:rPr lang="en-US" altLang="zh-CN" dirty="0"/>
              <a:t>9</a:t>
            </a:r>
            <a:r>
              <a:rPr lang="zh-CN" altLang="zh-CN" dirty="0"/>
              <a:t>亿的待收金额仅有</a:t>
            </a:r>
            <a:r>
              <a:rPr lang="en-US" altLang="zh-CN" dirty="0"/>
              <a:t>8</a:t>
            </a:r>
            <a:r>
              <a:rPr lang="zh-CN" altLang="zh-CN" dirty="0"/>
              <a:t>人借款，最高待还达</a:t>
            </a:r>
            <a:r>
              <a:rPr lang="en-US" altLang="zh-CN" dirty="0"/>
              <a:t>3.2</a:t>
            </a:r>
            <a:r>
              <a:rPr lang="zh-CN" altLang="zh-CN" dirty="0"/>
              <a:t>亿，平均</a:t>
            </a:r>
            <a:r>
              <a:rPr lang="en-US" altLang="zh-CN" dirty="0"/>
              <a:t>1.17</a:t>
            </a:r>
            <a:r>
              <a:rPr lang="zh-CN" altLang="zh-CN" dirty="0"/>
              <a:t>亿。说明平台借款人数极其匮乏，高度集中，一旦违约会酿巨大风险。与投资需分散相对应，融资也需分散。</a:t>
            </a:r>
          </a:p>
          <a:p>
            <a:endParaRPr kumimoji="1" lang="zh-CN" altLang="en-US" dirty="0"/>
          </a:p>
        </p:txBody>
      </p:sp>
    </p:spTree>
    <p:extLst>
      <p:ext uri="{BB962C8B-B14F-4D97-AF65-F5344CB8AC3E}">
        <p14:creationId xmlns:p14="http://schemas.microsoft.com/office/powerpoint/2010/main" val="29804469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7.4.7 </a:t>
            </a:r>
            <a:r>
              <a:rPr lang="zh-CN" altLang="zh-CN" sz="2000" dirty="0"/>
              <a:t>从跑路事件看如何甄别平台</a:t>
            </a:r>
            <a:r>
              <a:rPr lang="zh-CN" altLang="zh-CN" sz="2000" dirty="0" smtClean="0"/>
              <a:t>风险</a:t>
            </a:r>
            <a:endParaRPr kumimoji="1" lang="zh-CN" altLang="en-US" sz="2000" dirty="0"/>
          </a:p>
        </p:txBody>
      </p:sp>
      <p:sp>
        <p:nvSpPr>
          <p:cNvPr id="3" name="内容占位符 2"/>
          <p:cNvSpPr>
            <a:spLocks noGrp="1"/>
          </p:cNvSpPr>
          <p:nvPr>
            <p:ph idx="1"/>
          </p:nvPr>
        </p:nvSpPr>
        <p:spPr>
          <a:xfrm>
            <a:off x="457200" y="1484784"/>
            <a:ext cx="8229600" cy="4353347"/>
          </a:xfrm>
        </p:spPr>
        <p:txBody>
          <a:bodyPr>
            <a:normAutofit fontScale="92500"/>
          </a:bodyPr>
          <a:lstStyle/>
          <a:p>
            <a:r>
              <a:rPr lang="zh-CN" altLang="en-US" sz="1900" dirty="0"/>
              <a:t>此外，如何看待实际给借款人的综合利率也很重要。融资者的实际综合利率</a:t>
            </a:r>
            <a:r>
              <a:rPr lang="en-US" altLang="zh-CN" sz="1900" dirty="0"/>
              <a:t>(</a:t>
            </a:r>
            <a:r>
              <a:rPr lang="zh-CN" altLang="en-US" sz="1900" dirty="0"/>
              <a:t>包括各种费用的换算</a:t>
            </a:r>
            <a:r>
              <a:rPr lang="en-US" altLang="zh-CN" sz="1900" dirty="0"/>
              <a:t>)</a:t>
            </a:r>
            <a:r>
              <a:rPr lang="zh-CN" altLang="en-US" sz="1900" dirty="0"/>
              <a:t>目前也无确定的数字</a:t>
            </a:r>
            <a:r>
              <a:rPr lang="en-US" altLang="zh-CN" sz="1900" dirty="0"/>
              <a:t>(</a:t>
            </a:r>
            <a:r>
              <a:rPr lang="zh-CN" altLang="en-US" sz="1900" dirty="0"/>
              <a:t>一般为平台的核心资料</a:t>
            </a:r>
            <a:r>
              <a:rPr lang="en-US" altLang="zh-CN" sz="1900" dirty="0"/>
              <a:t>)</a:t>
            </a:r>
            <a:r>
              <a:rPr lang="zh-CN" altLang="en-US" sz="1900" dirty="0"/>
              <a:t>公布，根据</a:t>
            </a:r>
            <a:r>
              <a:rPr lang="en-US" altLang="zh-CN" sz="1900" dirty="0"/>
              <a:t>p2p</a:t>
            </a:r>
            <a:r>
              <a:rPr lang="zh-CN" altLang="en-US" sz="1900" dirty="0"/>
              <a:t>和一些小贷公司的报道，会在</a:t>
            </a:r>
            <a:r>
              <a:rPr lang="en-US" altLang="zh-CN" sz="1900" dirty="0"/>
              <a:t>30%</a:t>
            </a:r>
            <a:r>
              <a:rPr lang="zh-CN" altLang="en-US" sz="1900" dirty="0"/>
              <a:t>以上，与融资者的信用、还款能力、借款金额和期限、还款方式等有关；作为普通投资者，不必过多关心此利率，相信在市场经济下，随着时间的累积，会达成一个符合投融资和平台利益的合理利率。</a:t>
            </a:r>
          </a:p>
          <a:p>
            <a:r>
              <a:rPr lang="zh-CN" altLang="zh-CN" sz="1900" dirty="0"/>
              <a:t>第三，标的真伪</a:t>
            </a:r>
            <a:r>
              <a:rPr lang="zh-CN" altLang="zh-CN" sz="1900" dirty="0" smtClean="0"/>
              <a:t>。</a:t>
            </a:r>
            <a:endParaRPr lang="zh-CN" altLang="en-US" sz="1900" dirty="0" smtClean="0"/>
          </a:p>
          <a:p>
            <a:pPr marL="711200"/>
            <a:r>
              <a:rPr lang="zh-CN" altLang="zh-CN" sz="1700" dirty="0" smtClean="0"/>
              <a:t>首先</a:t>
            </a:r>
            <a:r>
              <a:rPr lang="zh-CN" altLang="zh-CN" sz="1700" dirty="0"/>
              <a:t>是资料的详尽：一个风控好的平台会尽量让投资者获悉借款者的各种资料，包括贷款目的、还款来源、信用状况、抵押担保措施，甚至出具公证的文件、借款人的照片、联系方式、平台的风控方法等等，总之，尽量详细和透明化</a:t>
            </a:r>
            <a:r>
              <a:rPr lang="zh-CN" altLang="zh-CN" sz="1700" dirty="0" smtClean="0"/>
              <a:t>；</a:t>
            </a:r>
            <a:endParaRPr lang="zh-CN" altLang="en-US" sz="1700" dirty="0" smtClean="0"/>
          </a:p>
          <a:p>
            <a:pPr marL="711200"/>
            <a:r>
              <a:rPr lang="zh-CN" altLang="zh-CN" sz="1700" dirty="0" smtClean="0"/>
              <a:t>其次</a:t>
            </a:r>
            <a:r>
              <a:rPr lang="zh-CN" altLang="zh-CN" sz="1700" dirty="0"/>
              <a:t>是资料内容的差异化：每份资料的内容各有差异，重点不一，比如房产借款资料，如有商铺出租的则会派人驻点查收；如大额融资的，则会说明专人查验银行流水、公布房产所在位置等等。总之，根据不同的资料配以不同的风控方法说明</a:t>
            </a:r>
            <a:r>
              <a:rPr lang="zh-CN" altLang="zh-CN" sz="1700" dirty="0" smtClean="0"/>
              <a:t>。</a:t>
            </a:r>
            <a:endParaRPr kumimoji="1" lang="zh-CN" altLang="en-US" sz="1700" dirty="0"/>
          </a:p>
        </p:txBody>
      </p:sp>
    </p:spTree>
    <p:extLst>
      <p:ext uri="{BB962C8B-B14F-4D97-AF65-F5344CB8AC3E}">
        <p14:creationId xmlns:p14="http://schemas.microsoft.com/office/powerpoint/2010/main" val="141080915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阐述了互联网互联网金融的风险特征和类别，并对互联网金融的各种风险成因进行分析，在此基础上，介绍了三种风险评价方法，并对互联网金融风险控制的风险要素、方式以及理念方面都进行了阐述。最后以里外贷跑路事件为例对其风险进行详细分析，可以更好的理解互联网金融风险在实际中的表现形式。</a:t>
            </a:r>
          </a:p>
        </p:txBody>
      </p:sp>
    </p:spTree>
    <p:extLst>
      <p:ext uri="{BB962C8B-B14F-4D97-AF65-F5344CB8AC3E}">
        <p14:creationId xmlns:p14="http://schemas.microsoft.com/office/powerpoint/2010/main" val="12433357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1200329"/>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互联网金融风险  行业间关联性风险  信用风险  </a:t>
            </a:r>
            <a:r>
              <a:rPr lang="zh-CN" altLang="en-US" dirty="0" smtClean="0">
                <a:latin typeface="仿宋" panose="02010609060101010101" pitchFamily="49" charset="-122"/>
                <a:ea typeface="仿宋" panose="02010609060101010101" pitchFamily="49" charset="-122"/>
              </a:rPr>
              <a:t>操作</a:t>
            </a:r>
            <a:r>
              <a:rPr lang="zh-CN" altLang="en-US" dirty="0">
                <a:latin typeface="仿宋" panose="02010609060101010101" pitchFamily="49" charset="-122"/>
                <a:ea typeface="仿宋" panose="02010609060101010101" pitchFamily="49" charset="-122"/>
              </a:rPr>
              <a:t>风险  市场风险  法律风险  </a:t>
            </a:r>
            <a:r>
              <a:rPr lang="zh-CN" altLang="en-US" dirty="0" smtClean="0">
                <a:latin typeface="仿宋" panose="02010609060101010101" pitchFamily="49" charset="-122"/>
                <a:ea typeface="仿宋" panose="02010609060101010101" pitchFamily="49" charset="-122"/>
              </a:rPr>
              <a:t>荣誉</a:t>
            </a:r>
            <a:r>
              <a:rPr lang="zh-CN" altLang="en-US" dirty="0">
                <a:latin typeface="仿宋" panose="02010609060101010101" pitchFamily="49" charset="-122"/>
                <a:ea typeface="仿宋" panose="02010609060101010101" pitchFamily="49" charset="-122"/>
              </a:rPr>
              <a:t>风险  风险评价方法 </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0925482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316835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892826"/>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7-1】</a:t>
            </a:r>
            <a:r>
              <a:rPr lang="zh-CN" altLang="en-US" dirty="0">
                <a:latin typeface="仿宋" panose="02010609060101010101" pitchFamily="49" charset="-122"/>
                <a:ea typeface="仿宋" panose="02010609060101010101" pitchFamily="49" charset="-122"/>
              </a:rPr>
              <a:t>互联网金融风险的特征有哪些？ </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7-2】</a:t>
            </a:r>
            <a:r>
              <a:rPr lang="zh-CN" altLang="zh-CN" dirty="0" smtClean="0">
                <a:latin typeface="仿宋" panose="02010609060101010101" pitchFamily="49" charset="-122"/>
                <a:ea typeface="仿宋" panose="02010609060101010101" pitchFamily="49" charset="-122"/>
              </a:rPr>
              <a:t>列举</a:t>
            </a:r>
            <a:r>
              <a:rPr lang="zh-CN" altLang="zh-CN" dirty="0">
                <a:latin typeface="仿宋" panose="02010609060101010101" pitchFamily="49" charset="-122"/>
                <a:ea typeface="仿宋" panose="02010609060101010101" pitchFamily="49" charset="-122"/>
              </a:rPr>
              <a:t>互联网金融风险类别？ </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7-3】C</a:t>
            </a:r>
            <a:r>
              <a:rPr lang="zh-CN" altLang="en-US" dirty="0">
                <a:latin typeface="仿宋" panose="02010609060101010101" pitchFamily="49" charset="-122"/>
                <a:ea typeface="仿宋" panose="02010609060101010101" pitchFamily="49" charset="-122"/>
              </a:rPr>
              <a:t>阐述互联网金融的典型风险</a:t>
            </a:r>
            <a:r>
              <a:rPr lang="zh-CN" altLang="en-US" dirty="0" smtClean="0">
                <a:latin typeface="仿宋" panose="02010609060101010101" pitchFamily="49" charset="-122"/>
                <a:ea typeface="仿宋" panose="02010609060101010101" pitchFamily="49" charset="-122"/>
              </a:rPr>
              <a:t>？</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7-4】</a:t>
            </a:r>
            <a:r>
              <a:rPr lang="zh-CN" altLang="en-US" dirty="0">
                <a:latin typeface="仿宋" panose="02010609060101010101" pitchFamily="49" charset="-122"/>
                <a:ea typeface="仿宋" panose="02010609060101010101" pitchFamily="49" charset="-122"/>
              </a:rPr>
              <a:t>概述互联网金融风险的宏观环境以及未来风险控制理念？</a:t>
            </a:r>
          </a:p>
        </p:txBody>
      </p:sp>
    </p:spTree>
    <p:extLst>
      <p:ext uri="{BB962C8B-B14F-4D97-AF65-F5344CB8AC3E}">
        <p14:creationId xmlns:p14="http://schemas.microsoft.com/office/powerpoint/2010/main" val="171411505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97267359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34925" y="4221163"/>
            <a:ext cx="7921625" cy="1152525"/>
          </a:xfrm>
        </p:spPr>
        <p:txBody>
          <a:bodyPr/>
          <a:lstStyle/>
          <a:p>
            <a:pPr eaLnBrk="1" hangingPunct="1"/>
            <a:r>
              <a:rPr lang="zh-CN" altLang="en-US" smtClean="0"/>
              <a:t>第八章 互联网金融监管与未来发展</a:t>
            </a:r>
            <a:endParaRPr lang="zh-CN" altLang="en-US" smtClean="0">
              <a:solidFill>
                <a:srgbClr val="FF0000"/>
              </a:solidFill>
            </a:endParaRPr>
          </a:p>
        </p:txBody>
      </p:sp>
      <p:sp>
        <p:nvSpPr>
          <p:cNvPr id="5123" name="文本框 5"/>
          <p:cNvSpPr txBox="1">
            <a:spLocks noChangeArrowheads="1"/>
          </p:cNvSpPr>
          <p:nvPr/>
        </p:nvSpPr>
        <p:spPr bwMode="auto">
          <a:xfrm>
            <a:off x="5003800" y="5373688"/>
            <a:ext cx="34559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spcBef>
                <a:spcPct val="0"/>
              </a:spcBef>
            </a:pPr>
            <a:r>
              <a:rPr lang="zh-CN" altLang="en-US" sz="2000">
                <a:latin typeface="黑体" panose="02010609060101010101" pitchFamily="49" charset="-122"/>
                <a:ea typeface="黑体" panose="02010609060101010101" pitchFamily="49" charset="-122"/>
              </a:rPr>
              <a:t>冯科 宋敏 编著</a:t>
            </a:r>
          </a:p>
        </p:txBody>
      </p:sp>
      <p:pic>
        <p:nvPicPr>
          <p:cNvPr id="512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0"/>
            <a:ext cx="34004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07226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txBox="1">
            <a:spLocks noChangeArrowheads="1"/>
          </p:cNvSpPr>
          <p:nvPr/>
        </p:nvSpPr>
        <p:spPr bwMode="auto">
          <a:xfrm>
            <a:off x="971550" y="908050"/>
            <a:ext cx="7416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en-US" b="1">
                <a:solidFill>
                  <a:srgbClr val="6A5015"/>
                </a:solidFill>
                <a:latin typeface="黑体" panose="02010609060101010101" pitchFamily="49" charset="-122"/>
                <a:ea typeface="黑体" panose="02010609060101010101" pitchFamily="49" charset="-122"/>
              </a:rPr>
              <a:t>主要内容</a:t>
            </a:r>
            <a:endParaRPr lang="zh-CN" altLang="en-US" b="1">
              <a:solidFill>
                <a:srgbClr val="FF0000"/>
              </a:solidFill>
              <a:latin typeface="黑体" panose="02010609060101010101" pitchFamily="49" charset="-122"/>
              <a:ea typeface="黑体" panose="02010609060101010101" pitchFamily="49" charset="-122"/>
            </a:endParaRPr>
          </a:p>
        </p:txBody>
      </p:sp>
      <p:sp>
        <p:nvSpPr>
          <p:cNvPr id="6148" name="TextBox 1"/>
          <p:cNvSpPr txBox="1">
            <a:spLocks noChangeArrowheads="1"/>
          </p:cNvSpPr>
          <p:nvPr/>
        </p:nvSpPr>
        <p:spPr bwMode="auto">
          <a:xfrm>
            <a:off x="900113" y="1812925"/>
            <a:ext cx="74882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8.1 </a:t>
            </a:r>
            <a:r>
              <a:rPr lang="zh-CN" altLang="en-US" sz="2400">
                <a:solidFill>
                  <a:srgbClr val="6A5015"/>
                </a:solidFill>
                <a:latin typeface="黑体" panose="02010609060101010101" pitchFamily="49" charset="-122"/>
                <a:ea typeface="黑体" panose="02010609060101010101" pitchFamily="49" charset="-122"/>
              </a:rPr>
              <a:t>金融监管的理论基础</a:t>
            </a:r>
            <a:endParaRPr lang="zh-CN" altLang="en-US" sz="2400">
              <a:solidFill>
                <a:srgbClr val="FF0000"/>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8.2 </a:t>
            </a:r>
            <a:r>
              <a:rPr lang="zh-CN" altLang="en-US" sz="2400">
                <a:solidFill>
                  <a:srgbClr val="6A5015"/>
                </a:solidFill>
                <a:latin typeface="黑体" panose="02010609060101010101" pitchFamily="49" charset="-122"/>
                <a:ea typeface="黑体" panose="02010609060101010101" pitchFamily="49" charset="-122"/>
              </a:rPr>
              <a:t>互联网金融监管的理论基础 </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8.3 </a:t>
            </a:r>
            <a:r>
              <a:rPr lang="zh-CN" altLang="en-US" sz="2400">
                <a:solidFill>
                  <a:srgbClr val="6A5015"/>
                </a:solidFill>
                <a:latin typeface="黑体" panose="02010609060101010101" pitchFamily="49" charset="-122"/>
                <a:ea typeface="黑体" panose="02010609060101010101" pitchFamily="49" charset="-122"/>
              </a:rPr>
              <a:t>欧美国家互联网金融监管</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8.4 </a:t>
            </a:r>
            <a:r>
              <a:rPr lang="zh-CN" altLang="en-US" sz="2400">
                <a:solidFill>
                  <a:srgbClr val="6A5015"/>
                </a:solidFill>
                <a:latin typeface="黑体" panose="02010609060101010101" pitchFamily="49" charset="-122"/>
                <a:ea typeface="黑体" panose="02010609060101010101" pitchFamily="49" charset="-122"/>
              </a:rPr>
              <a:t>我国互联网金融监管</a:t>
            </a: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8.5 </a:t>
            </a:r>
            <a:r>
              <a:rPr lang="zh-CN" altLang="en-US" sz="2400">
                <a:solidFill>
                  <a:srgbClr val="6A5015"/>
                </a:solidFill>
                <a:latin typeface="黑体" panose="02010609060101010101" pitchFamily="49" charset="-122"/>
                <a:ea typeface="黑体" panose="02010609060101010101" pitchFamily="49" charset="-122"/>
              </a:rPr>
              <a:t>互联网金融下的机遇与挑战</a:t>
            </a: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8.6 </a:t>
            </a:r>
            <a:r>
              <a:rPr lang="zh-CN" altLang="en-US" sz="2400">
                <a:solidFill>
                  <a:srgbClr val="6A5015"/>
                </a:solidFill>
                <a:latin typeface="黑体" panose="02010609060101010101" pitchFamily="49" charset="-122"/>
                <a:ea typeface="黑体" panose="02010609060101010101" pitchFamily="49" charset="-122"/>
              </a:rPr>
              <a:t>互联金融的未来发展方向 </a:t>
            </a:r>
          </a:p>
        </p:txBody>
      </p:sp>
    </p:spTree>
    <p:extLst>
      <p:ext uri="{BB962C8B-B14F-4D97-AF65-F5344CB8AC3E}">
        <p14:creationId xmlns:p14="http://schemas.microsoft.com/office/powerpoint/2010/main" val="4172280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p:cNvSpPr txBox="1">
            <a:spLocks noChangeArrowheads="1"/>
          </p:cNvSpPr>
          <p:nvPr/>
        </p:nvSpPr>
        <p:spPr bwMode="auto">
          <a:xfrm>
            <a:off x="935038" y="62071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SzTx/>
              <a:buFontTx/>
              <a:buNone/>
            </a:pPr>
            <a:r>
              <a:rPr lang="zh-CN" altLang="en-US" sz="2400" b="1">
                <a:solidFill>
                  <a:srgbClr val="6A5015"/>
                </a:solidFill>
                <a:latin typeface="黑体" panose="02010609060101010101" pitchFamily="49" charset="-122"/>
                <a:ea typeface="黑体" panose="02010609060101010101" pitchFamily="49" charset="-122"/>
              </a:rPr>
              <a:t>导言</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7172" name="TextBox 1"/>
          <p:cNvSpPr txBox="1">
            <a:spLocks noChangeArrowheads="1"/>
          </p:cNvSpPr>
          <p:nvPr/>
        </p:nvSpPr>
        <p:spPr bwMode="auto">
          <a:xfrm>
            <a:off x="900113" y="1412875"/>
            <a:ext cx="74882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800">
                <a:solidFill>
                  <a:srgbClr val="6A5015"/>
                </a:solidFill>
                <a:latin typeface="仿宋" panose="02010609060101010101" pitchFamily="49" charset="-122"/>
                <a:ea typeface="仿宋" panose="02010609060101010101" pitchFamily="49" charset="-122"/>
              </a:rPr>
              <a:t>2012</a:t>
            </a:r>
            <a:r>
              <a:rPr lang="zh-CN" altLang="en-US" sz="1800">
                <a:solidFill>
                  <a:srgbClr val="6A5015"/>
                </a:solidFill>
                <a:latin typeface="仿宋" panose="02010609060101010101" pitchFamily="49" charset="-122"/>
                <a:ea typeface="仿宋" panose="02010609060101010101" pitchFamily="49" charset="-122"/>
              </a:rPr>
              <a:t>年美国出台的</a:t>
            </a:r>
            <a:r>
              <a:rPr lang="en-US" altLang="zh-CN" sz="1800">
                <a:solidFill>
                  <a:srgbClr val="6A5015"/>
                </a:solidFill>
                <a:latin typeface="仿宋" panose="02010609060101010101" pitchFamily="49" charset="-122"/>
                <a:ea typeface="仿宋" panose="02010609060101010101" pitchFamily="49" charset="-122"/>
              </a:rPr>
              <a:t>《</a:t>
            </a:r>
            <a:r>
              <a:rPr lang="zh-CN" altLang="en-US" sz="1800">
                <a:solidFill>
                  <a:srgbClr val="6A5015"/>
                </a:solidFill>
                <a:latin typeface="仿宋" panose="02010609060101010101" pitchFamily="49" charset="-122"/>
                <a:ea typeface="仿宋" panose="02010609060101010101" pitchFamily="49" charset="-122"/>
              </a:rPr>
              <a:t>促进创业企业融资法案</a:t>
            </a:r>
            <a:r>
              <a:rPr lang="en-US" altLang="zh-CN" sz="1800">
                <a:solidFill>
                  <a:srgbClr val="6A5015"/>
                </a:solidFill>
                <a:latin typeface="仿宋" panose="02010609060101010101" pitchFamily="49" charset="-122"/>
                <a:ea typeface="仿宋" panose="02010609060101010101" pitchFamily="49" charset="-122"/>
              </a:rPr>
              <a:t>》</a:t>
            </a:r>
            <a:r>
              <a:rPr lang="zh-CN" altLang="en-US" sz="1800">
                <a:solidFill>
                  <a:srgbClr val="6A5015"/>
                </a:solidFill>
                <a:latin typeface="仿宋" panose="02010609060101010101" pitchFamily="49" charset="-122"/>
                <a:ea typeface="仿宋" panose="02010609060101010101" pitchFamily="49" charset="-122"/>
              </a:rPr>
              <a:t>中，明确提出了中小企业可以通过众筹方式进行发行股权，筹资资金，标志着股权众筹取得了合法地位，同时在法案中要求</a:t>
            </a:r>
            <a:r>
              <a:rPr lang="en-US" altLang="zh-CN" sz="1800">
                <a:solidFill>
                  <a:srgbClr val="6A5015"/>
                </a:solidFill>
                <a:latin typeface="仿宋" panose="02010609060101010101" pitchFamily="49" charset="-122"/>
                <a:ea typeface="仿宋" panose="02010609060101010101" pitchFamily="49" charset="-122"/>
              </a:rPr>
              <a:t>SEC</a:t>
            </a:r>
            <a:r>
              <a:rPr lang="zh-CN" altLang="en-US" sz="1800">
                <a:solidFill>
                  <a:srgbClr val="6A5015"/>
                </a:solidFill>
                <a:latin typeface="仿宋" panose="02010609060101010101" pitchFamily="49" charset="-122"/>
                <a:ea typeface="仿宋" panose="02010609060101010101" pitchFamily="49" charset="-122"/>
              </a:rPr>
              <a:t>制定股权众筹的监管细则。众筹平台需要做以下工作：（</a:t>
            </a:r>
            <a:r>
              <a:rPr lang="en-US" altLang="zh-CN" sz="1800">
                <a:solidFill>
                  <a:srgbClr val="6A5015"/>
                </a:solidFill>
                <a:latin typeface="仿宋" panose="02010609060101010101" pitchFamily="49" charset="-122"/>
                <a:ea typeface="仿宋" panose="02010609060101010101" pitchFamily="49" charset="-122"/>
              </a:rPr>
              <a:t>1</a:t>
            </a:r>
            <a:r>
              <a:rPr lang="zh-CN" altLang="en-US" sz="1800">
                <a:solidFill>
                  <a:srgbClr val="6A5015"/>
                </a:solidFill>
                <a:latin typeface="仿宋" panose="02010609060101010101" pitchFamily="49" charset="-122"/>
                <a:ea typeface="仿宋" panose="02010609060101010101" pitchFamily="49" charset="-122"/>
              </a:rPr>
              <a:t>）向</a:t>
            </a:r>
            <a:r>
              <a:rPr lang="en-US" altLang="zh-CN" sz="1800">
                <a:solidFill>
                  <a:srgbClr val="6A5015"/>
                </a:solidFill>
                <a:latin typeface="仿宋" panose="02010609060101010101" pitchFamily="49" charset="-122"/>
                <a:ea typeface="仿宋" panose="02010609060101010101" pitchFamily="49" charset="-122"/>
              </a:rPr>
              <a:t>SEC</a:t>
            </a:r>
            <a:r>
              <a:rPr lang="zh-CN" altLang="en-US" sz="1800">
                <a:solidFill>
                  <a:srgbClr val="6A5015"/>
                </a:solidFill>
                <a:latin typeface="仿宋" panose="02010609060101010101" pitchFamily="49" charset="-122"/>
                <a:ea typeface="仿宋" panose="02010609060101010101" pitchFamily="49" charset="-122"/>
              </a:rPr>
              <a:t>注册成为证券经纪交易商或融资平台；（</a:t>
            </a:r>
            <a:r>
              <a:rPr lang="en-US" altLang="zh-CN" sz="1800">
                <a:solidFill>
                  <a:srgbClr val="6A5015"/>
                </a:solidFill>
                <a:latin typeface="仿宋" panose="02010609060101010101" pitchFamily="49" charset="-122"/>
                <a:ea typeface="仿宋" panose="02010609060101010101" pitchFamily="49" charset="-122"/>
              </a:rPr>
              <a:t>2</a:t>
            </a:r>
            <a:r>
              <a:rPr lang="zh-CN" altLang="en-US" sz="1800">
                <a:solidFill>
                  <a:srgbClr val="6A5015"/>
                </a:solidFill>
                <a:latin typeface="仿宋" panose="02010609060101010101" pitchFamily="49" charset="-122"/>
                <a:ea typeface="仿宋" panose="02010609060101010101" pitchFamily="49" charset="-122"/>
              </a:rPr>
              <a:t>）相关信息披露，包括平台核心成员、董事和持有</a:t>
            </a:r>
            <a:r>
              <a:rPr lang="en-US" altLang="zh-CN" sz="1800">
                <a:solidFill>
                  <a:srgbClr val="6A5015"/>
                </a:solidFill>
                <a:latin typeface="仿宋" panose="02010609060101010101" pitchFamily="49" charset="-122"/>
                <a:ea typeface="仿宋" panose="02010609060101010101" pitchFamily="49" charset="-122"/>
              </a:rPr>
              <a:t>20%</a:t>
            </a:r>
            <a:r>
              <a:rPr lang="zh-CN" altLang="en-US" sz="1800">
                <a:solidFill>
                  <a:srgbClr val="6A5015"/>
                </a:solidFill>
                <a:latin typeface="仿宋" panose="02010609060101010101" pitchFamily="49" charset="-122"/>
                <a:ea typeface="仿宋" panose="02010609060101010101" pitchFamily="49" charset="-122"/>
              </a:rPr>
              <a:t>以上股份的股东信息、公司业务和募集资金使用情况等；（</a:t>
            </a:r>
            <a:r>
              <a:rPr lang="en-US" altLang="zh-CN" sz="1800">
                <a:solidFill>
                  <a:srgbClr val="6A5015"/>
                </a:solidFill>
                <a:latin typeface="仿宋" panose="02010609060101010101" pitchFamily="49" charset="-122"/>
                <a:ea typeface="仿宋" panose="02010609060101010101" pitchFamily="49" charset="-122"/>
              </a:rPr>
              <a:t>3</a:t>
            </a:r>
            <a:r>
              <a:rPr lang="zh-CN" altLang="en-US" sz="1800">
                <a:solidFill>
                  <a:srgbClr val="6A5015"/>
                </a:solidFill>
                <a:latin typeface="仿宋" panose="02010609060101010101" pitchFamily="49" charset="-122"/>
                <a:ea typeface="仿宋" panose="02010609060101010101" pitchFamily="49" charset="-122"/>
              </a:rPr>
              <a:t>）完成融资须向</a:t>
            </a:r>
            <a:r>
              <a:rPr lang="en-US" altLang="zh-CN" sz="1800">
                <a:solidFill>
                  <a:srgbClr val="6A5015"/>
                </a:solidFill>
                <a:latin typeface="仿宋" panose="02010609060101010101" pitchFamily="49" charset="-122"/>
                <a:ea typeface="仿宋" panose="02010609060101010101" pitchFamily="49" charset="-122"/>
              </a:rPr>
              <a:t>SEC</a:t>
            </a:r>
            <a:r>
              <a:rPr lang="zh-CN" altLang="en-US" sz="1800">
                <a:solidFill>
                  <a:srgbClr val="6A5015"/>
                </a:solidFill>
                <a:latin typeface="仿宋" panose="02010609060101010101" pitchFamily="49" charset="-122"/>
                <a:ea typeface="仿宋" panose="02010609060101010101" pitchFamily="49" charset="-122"/>
              </a:rPr>
              <a:t>提交年度报告，并针对众筹项目发起人和投资人有不同的要求。针对发起人，众筹交易前一年的融资总额必须少于</a:t>
            </a:r>
            <a:r>
              <a:rPr lang="en-US" altLang="zh-CN" sz="1800">
                <a:solidFill>
                  <a:srgbClr val="6A5015"/>
                </a:solidFill>
                <a:latin typeface="仿宋" panose="02010609060101010101" pitchFamily="49" charset="-122"/>
                <a:ea typeface="仿宋" panose="02010609060101010101" pitchFamily="49" charset="-122"/>
              </a:rPr>
              <a:t>100</a:t>
            </a:r>
            <a:r>
              <a:rPr lang="zh-CN" altLang="en-US" sz="1800">
                <a:solidFill>
                  <a:srgbClr val="6A5015"/>
                </a:solidFill>
                <a:latin typeface="仿宋" panose="02010609060101010101" pitchFamily="49" charset="-122"/>
                <a:ea typeface="仿宋" panose="02010609060101010101" pitchFamily="49" charset="-122"/>
              </a:rPr>
              <a:t>万美元；未上市公司的项目发起人只能向特定的，且净资产超过</a:t>
            </a:r>
            <a:r>
              <a:rPr lang="en-US" altLang="zh-CN" sz="1800">
                <a:solidFill>
                  <a:srgbClr val="6A5015"/>
                </a:solidFill>
                <a:latin typeface="仿宋" panose="02010609060101010101" pitchFamily="49" charset="-122"/>
                <a:ea typeface="仿宋" panose="02010609060101010101" pitchFamily="49" charset="-122"/>
              </a:rPr>
              <a:t>100</a:t>
            </a:r>
            <a:r>
              <a:rPr lang="zh-CN" altLang="en-US" sz="1800">
                <a:solidFill>
                  <a:srgbClr val="6A5015"/>
                </a:solidFill>
                <a:latin typeface="仿宋" panose="02010609060101010101" pitchFamily="49" charset="-122"/>
                <a:ea typeface="仿宋" panose="02010609060101010101" pitchFamily="49" charset="-122"/>
              </a:rPr>
              <a:t>万美元的投资者募集资金；发起人首次销售，需至少提前</a:t>
            </a:r>
            <a:r>
              <a:rPr lang="en-US" altLang="zh-CN" sz="1800">
                <a:solidFill>
                  <a:srgbClr val="6A5015"/>
                </a:solidFill>
                <a:latin typeface="仿宋" panose="02010609060101010101" pitchFamily="49" charset="-122"/>
                <a:ea typeface="仿宋" panose="02010609060101010101" pitchFamily="49" charset="-122"/>
              </a:rPr>
              <a:t>21</a:t>
            </a:r>
            <a:r>
              <a:rPr lang="zh-CN" altLang="en-US" sz="1800">
                <a:solidFill>
                  <a:srgbClr val="6A5015"/>
                </a:solidFill>
                <a:latin typeface="仿宋" panose="02010609060101010101" pitchFamily="49" charset="-122"/>
                <a:ea typeface="仿宋" panose="02010609060101010101" pitchFamily="49" charset="-122"/>
              </a:rPr>
              <a:t>天向 </a:t>
            </a:r>
            <a:r>
              <a:rPr lang="en-US" altLang="zh-CN" sz="1800">
                <a:solidFill>
                  <a:srgbClr val="6A5015"/>
                </a:solidFill>
                <a:latin typeface="仿宋" panose="02010609060101010101" pitchFamily="49" charset="-122"/>
                <a:ea typeface="仿宋" panose="02010609060101010101" pitchFamily="49" charset="-122"/>
              </a:rPr>
              <a:t>SEC </a:t>
            </a:r>
            <a:r>
              <a:rPr lang="zh-CN" altLang="en-US" sz="1800">
                <a:solidFill>
                  <a:srgbClr val="6A5015"/>
                </a:solidFill>
                <a:latin typeface="仿宋" panose="02010609060101010101" pitchFamily="49" charset="-122"/>
                <a:ea typeface="仿宋" panose="02010609060101010101" pitchFamily="49" charset="-122"/>
              </a:rPr>
              <a:t>提交信息披露文件、风险提示、额外的财务信息（仅筹资额超过</a:t>
            </a:r>
            <a:r>
              <a:rPr lang="en-US" altLang="zh-CN" sz="1800">
                <a:solidFill>
                  <a:srgbClr val="6A5015"/>
                </a:solidFill>
                <a:latin typeface="仿宋" panose="02010609060101010101" pitchFamily="49" charset="-122"/>
                <a:ea typeface="仿宋" panose="02010609060101010101" pitchFamily="49" charset="-122"/>
              </a:rPr>
              <a:t>50</a:t>
            </a:r>
            <a:r>
              <a:rPr lang="zh-CN" altLang="en-US" sz="1800">
                <a:solidFill>
                  <a:srgbClr val="6A5015"/>
                </a:solidFill>
                <a:latin typeface="仿宋" panose="02010609060101010101" pitchFamily="49" charset="-122"/>
                <a:ea typeface="仿宋" panose="02010609060101010101" pitchFamily="49" charset="-122"/>
              </a:rPr>
              <a:t>万美元）等。针对投资人，单一投资总额需少于</a:t>
            </a:r>
            <a:r>
              <a:rPr lang="en-US" altLang="zh-CN" sz="1800">
                <a:solidFill>
                  <a:srgbClr val="6A5015"/>
                </a:solidFill>
                <a:latin typeface="仿宋" panose="02010609060101010101" pitchFamily="49" charset="-122"/>
                <a:ea typeface="仿宋" panose="02010609060101010101" pitchFamily="49" charset="-122"/>
              </a:rPr>
              <a:t>10</a:t>
            </a:r>
            <a:r>
              <a:rPr lang="zh-CN" altLang="en-US" sz="1800">
                <a:solidFill>
                  <a:srgbClr val="6A5015"/>
                </a:solidFill>
                <a:latin typeface="仿宋" panose="02010609060101010101" pitchFamily="49" charset="-122"/>
                <a:ea typeface="仿宋" panose="02010609060101010101" pitchFamily="49" charset="-122"/>
              </a:rPr>
              <a:t>万美元，而年收入或净资产低于</a:t>
            </a:r>
            <a:r>
              <a:rPr lang="en-US" altLang="zh-CN" sz="1800">
                <a:solidFill>
                  <a:srgbClr val="6A5015"/>
                </a:solidFill>
                <a:latin typeface="仿宋" panose="02010609060101010101" pitchFamily="49" charset="-122"/>
                <a:ea typeface="仿宋" panose="02010609060101010101" pitchFamily="49" charset="-122"/>
              </a:rPr>
              <a:t>10</a:t>
            </a:r>
            <a:r>
              <a:rPr lang="zh-CN" altLang="en-US" sz="1800">
                <a:solidFill>
                  <a:srgbClr val="6A5015"/>
                </a:solidFill>
                <a:latin typeface="仿宋" panose="02010609060101010101" pitchFamily="49" charset="-122"/>
                <a:ea typeface="仿宋" panose="02010609060101010101" pitchFamily="49" charset="-122"/>
              </a:rPr>
              <a:t>万美元的投资者年投资额须少于</a:t>
            </a:r>
            <a:r>
              <a:rPr lang="en-US" altLang="zh-CN" sz="1800">
                <a:solidFill>
                  <a:srgbClr val="6A5015"/>
                </a:solidFill>
                <a:latin typeface="仿宋" panose="02010609060101010101" pitchFamily="49" charset="-122"/>
                <a:ea typeface="仿宋" panose="02010609060101010101" pitchFamily="49" charset="-122"/>
              </a:rPr>
              <a:t>5%</a:t>
            </a:r>
            <a:r>
              <a:rPr lang="zh-CN" altLang="en-US" sz="1800">
                <a:solidFill>
                  <a:srgbClr val="6A5015"/>
                </a:solidFill>
                <a:latin typeface="仿宋" panose="02010609060101010101" pitchFamily="49" charset="-122"/>
                <a:ea typeface="仿宋" panose="02010609060101010101" pitchFamily="49" charset="-122"/>
              </a:rPr>
              <a:t>；年收入或净资产高于</a:t>
            </a:r>
            <a:r>
              <a:rPr lang="en-US" altLang="zh-CN" sz="1800">
                <a:solidFill>
                  <a:srgbClr val="6A5015"/>
                </a:solidFill>
                <a:latin typeface="仿宋" panose="02010609060101010101" pitchFamily="49" charset="-122"/>
                <a:ea typeface="仿宋" panose="02010609060101010101" pitchFamily="49" charset="-122"/>
              </a:rPr>
              <a:t>10</a:t>
            </a:r>
            <a:r>
              <a:rPr lang="zh-CN" altLang="en-US" sz="1800">
                <a:solidFill>
                  <a:srgbClr val="6A5015"/>
                </a:solidFill>
                <a:latin typeface="仿宋" panose="02010609060101010101" pitchFamily="49" charset="-122"/>
                <a:ea typeface="仿宋" panose="02010609060101010101" pitchFamily="49" charset="-122"/>
              </a:rPr>
              <a:t>万美元的投资者年投资总额须少于</a:t>
            </a:r>
            <a:r>
              <a:rPr lang="en-US" altLang="zh-CN" sz="1800">
                <a:solidFill>
                  <a:srgbClr val="6A5015"/>
                </a:solidFill>
                <a:latin typeface="仿宋" panose="02010609060101010101" pitchFamily="49" charset="-122"/>
                <a:ea typeface="仿宋" panose="02010609060101010101" pitchFamily="49" charset="-122"/>
              </a:rPr>
              <a:t>10%</a:t>
            </a:r>
            <a:r>
              <a:rPr lang="zh-CN" altLang="en-US" sz="1800">
                <a:solidFill>
                  <a:srgbClr val="6A5015"/>
                </a:solidFill>
                <a:latin typeface="仿宋" panose="02010609060101010101" pitchFamily="49" charset="-122"/>
                <a:ea typeface="仿宋" panose="02010609060101010101" pitchFamily="49" charset="-122"/>
              </a:rPr>
              <a:t>。</a:t>
            </a:r>
            <a:endParaRPr lang="zh-CN" altLang="en-US" sz="240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794309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68313" y="765175"/>
            <a:ext cx="8207375" cy="719138"/>
          </a:xfrm>
        </p:spPr>
        <p:txBody>
          <a:bodyPr>
            <a:normAutofit fontScale="90000"/>
          </a:bodyPr>
          <a:lstStyle/>
          <a:p>
            <a:pPr eaLnBrk="1" hangingPunct="1"/>
            <a:r>
              <a:rPr lang="zh-CN" altLang="en-US" smtClean="0"/>
              <a:t>本章学习目标</a:t>
            </a:r>
            <a:endParaRPr lang="zh-CN" altLang="en-US" smtClean="0">
              <a:solidFill>
                <a:srgbClr val="FF0000"/>
              </a:solidFill>
            </a:endParaRPr>
          </a:p>
        </p:txBody>
      </p:sp>
      <p:sp>
        <p:nvSpPr>
          <p:cNvPr id="5" name="圆角矩形 4"/>
          <p:cNvSpPr/>
          <p:nvPr/>
        </p:nvSpPr>
        <p:spPr>
          <a:xfrm>
            <a:off x="803275" y="2133600"/>
            <a:ext cx="7585075" cy="3775075"/>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仿宋" panose="02010609060101010101" pitchFamily="49" charset="-122"/>
              <a:ea typeface="仿宋" panose="02010609060101010101" pitchFamily="49" charset="-122"/>
            </a:endParaRPr>
          </a:p>
        </p:txBody>
      </p:sp>
      <p:sp>
        <p:nvSpPr>
          <p:cNvPr id="8197" name="矩形 6"/>
          <p:cNvSpPr>
            <a:spLocks noChangeArrowheads="1"/>
          </p:cNvSpPr>
          <p:nvPr/>
        </p:nvSpPr>
        <p:spPr bwMode="auto">
          <a:xfrm>
            <a:off x="1098550" y="2312988"/>
            <a:ext cx="6994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了解金融监管的理论基础；</a:t>
            </a:r>
            <a:endParaRPr lang="en-US" altLang="zh-CN" sz="1800">
              <a:solidFill>
                <a:srgbClr val="6A5015"/>
              </a:solidFill>
              <a:latin typeface="仿宋" panose="02010609060101010101" pitchFamily="49" charset="-122"/>
              <a:ea typeface="仿宋" panose="02010609060101010101" pitchFamily="49" charset="-122"/>
            </a:endParaRPr>
          </a:p>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掌握互联网金融监管的理论知识；</a:t>
            </a:r>
            <a:endParaRPr lang="en-US" altLang="zh-CN" sz="1800">
              <a:solidFill>
                <a:srgbClr val="6A5015"/>
              </a:solidFill>
              <a:latin typeface="仿宋" panose="02010609060101010101" pitchFamily="49" charset="-122"/>
              <a:ea typeface="仿宋" panose="02010609060101010101" pitchFamily="49" charset="-122"/>
            </a:endParaRPr>
          </a:p>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理解欧美互联网金融监管的现状；</a:t>
            </a:r>
            <a:endParaRPr lang="en-US" altLang="zh-CN" sz="1800">
              <a:solidFill>
                <a:srgbClr val="6A5015"/>
              </a:solidFill>
              <a:latin typeface="仿宋" panose="02010609060101010101" pitchFamily="49" charset="-122"/>
              <a:ea typeface="仿宋" panose="02010609060101010101" pitchFamily="49" charset="-122"/>
            </a:endParaRPr>
          </a:p>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掌握我国互联网金融的现状和不足；</a:t>
            </a:r>
            <a:endParaRPr lang="en-US" altLang="zh-CN" sz="1800">
              <a:solidFill>
                <a:srgbClr val="6A5015"/>
              </a:solidFill>
              <a:latin typeface="仿宋" panose="02010609060101010101" pitchFamily="49" charset="-122"/>
              <a:ea typeface="仿宋" panose="02010609060101010101" pitchFamily="49" charset="-122"/>
            </a:endParaRPr>
          </a:p>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掌握互联网金融下的机遇与挑战；</a:t>
            </a:r>
            <a:endParaRPr lang="en-US" altLang="zh-CN" sz="1800">
              <a:solidFill>
                <a:srgbClr val="6A5015"/>
              </a:solidFill>
              <a:latin typeface="仿宋" panose="02010609060101010101" pitchFamily="49" charset="-122"/>
              <a:ea typeface="仿宋" panose="02010609060101010101" pitchFamily="49" charset="-122"/>
            </a:endParaRPr>
          </a:p>
          <a:p>
            <a:pPr eaLnBrk="1" hangingPunct="1">
              <a:lnSpc>
                <a:spcPct val="200000"/>
              </a:lnSpc>
              <a:spcBef>
                <a:spcPct val="0"/>
              </a:spcBef>
            </a:pPr>
            <a:r>
              <a:rPr lang="zh-CN" altLang="en-US" sz="1800">
                <a:solidFill>
                  <a:srgbClr val="6A5015"/>
                </a:solidFill>
                <a:latin typeface="仿宋" panose="02010609060101010101" pitchFamily="49" charset="-122"/>
                <a:ea typeface="仿宋" panose="02010609060101010101" pitchFamily="49" charset="-122"/>
              </a:rPr>
              <a:t>了解互联网金融的未来发展方向。</a:t>
            </a:r>
          </a:p>
        </p:txBody>
      </p:sp>
    </p:spTree>
    <p:extLst>
      <p:ext uri="{BB962C8B-B14F-4D97-AF65-F5344CB8AC3E}">
        <p14:creationId xmlns:p14="http://schemas.microsoft.com/office/powerpoint/2010/main" val="5704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74663" y="614363"/>
            <a:ext cx="8208962" cy="720725"/>
          </a:xfrm>
        </p:spPr>
        <p:txBody>
          <a:bodyPr>
            <a:normAutofit fontScale="90000"/>
          </a:bodyPr>
          <a:lstStyle/>
          <a:p>
            <a:pPr eaLnBrk="1" hangingPunct="1">
              <a:spcBef>
                <a:spcPts val="1000"/>
              </a:spcBef>
            </a:pPr>
            <a:r>
              <a:rPr lang="en-US" altLang="zh-CN" smtClean="0"/>
              <a:t>8.1 </a:t>
            </a:r>
            <a:r>
              <a:rPr lang="zh-CN" altLang="en-US" smtClean="0"/>
              <a:t>金融监管的理论基础</a:t>
            </a:r>
            <a:r>
              <a:rPr lang="en-US" altLang="zh-CN" smtClean="0"/>
              <a:t/>
            </a:r>
            <a:br>
              <a:rPr lang="en-US" altLang="zh-CN" smtClean="0"/>
            </a:br>
            <a:r>
              <a:rPr lang="en-US" altLang="zh-CN" sz="2000" smtClean="0"/>
              <a:t>8.1.1 </a:t>
            </a:r>
            <a:r>
              <a:rPr lang="zh-CN" altLang="zh-CN" sz="2000" smtClean="0"/>
              <a:t>金融监管理论依据</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611188" y="1196975"/>
            <a:ext cx="8137525" cy="501650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zh-CN" b="1" dirty="0">
                <a:latin typeface="仿宋" panose="02010609060101010101" pitchFamily="49" charset="-122"/>
                <a:ea typeface="仿宋" panose="02010609060101010101" pitchFamily="49" charset="-122"/>
              </a:rPr>
              <a:t>金融监管</a:t>
            </a:r>
            <a:r>
              <a:rPr lang="zh-CN" altLang="en-US" b="1"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金融监管</a:t>
            </a:r>
            <a:r>
              <a:rPr lang="zh-CN" altLang="zh-CN" dirty="0">
                <a:latin typeface="仿宋" panose="02010609060101010101" pitchFamily="49" charset="-122"/>
                <a:ea typeface="仿宋" panose="02010609060101010101" pitchFamily="49" charset="-122"/>
              </a:rPr>
              <a:t>的定义分为狭义和广义</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zh-CN" sz="1600" b="1" dirty="0">
                <a:latin typeface="仿宋" panose="02010609060101010101" pitchFamily="49" charset="-122"/>
                <a:ea typeface="仿宋" panose="02010609060101010101" pitchFamily="49" charset="-122"/>
              </a:rPr>
              <a:t>狭义的金融监管</a:t>
            </a:r>
            <a:r>
              <a:rPr lang="zh-CN" altLang="en-US" sz="1600" b="1"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指</a:t>
            </a:r>
            <a:r>
              <a:rPr lang="zh-CN" altLang="zh-CN" sz="1600" dirty="0">
                <a:latin typeface="仿宋" panose="02010609060101010101" pitchFamily="49" charset="-122"/>
                <a:ea typeface="仿宋" panose="02010609060101010101" pitchFamily="49" charset="-122"/>
              </a:rPr>
              <a:t>中央银行或其他金融监管机构根据国家的相关法律法规对金融业进行监督管制的行为。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zh-CN" sz="1600" b="1" dirty="0">
                <a:latin typeface="仿宋" panose="02010609060101010101" pitchFamily="49" charset="-122"/>
                <a:ea typeface="仿宋" panose="02010609060101010101" pitchFamily="49" charset="-122"/>
              </a:rPr>
              <a:t>广义</a:t>
            </a:r>
            <a:r>
              <a:rPr lang="zh-CN" altLang="en-US" sz="1600" b="1" dirty="0">
                <a:latin typeface="仿宋" panose="02010609060101010101" pitchFamily="49" charset="-122"/>
                <a:ea typeface="仿宋" panose="02010609060101010101" pitchFamily="49" charset="-122"/>
              </a:rPr>
              <a:t>的</a:t>
            </a:r>
            <a:r>
              <a:rPr lang="zh-CN" altLang="zh-CN" sz="1600" b="1" dirty="0">
                <a:latin typeface="仿宋" panose="02010609060101010101" pitchFamily="49" charset="-122"/>
                <a:ea typeface="仿宋" panose="02010609060101010101" pitchFamily="49" charset="-122"/>
              </a:rPr>
              <a:t>金融监管</a:t>
            </a:r>
            <a:r>
              <a:rPr lang="zh-CN" altLang="en-US" sz="1600" b="1"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除了央行及其他金融当局的监管之外，还包括金融机构的内部控制和稽核、同业自律性组织的监管、社会中介组织的监管等。在金融监管体系中金融机构内部控制包括社会中介组织的监管，金融机构内部控制在整个监控系统的设计具有基础性地位。世界各国的金融监管体系大部分属于广义的金融监管。</a:t>
            </a:r>
            <a:endParaRPr lang="en-US" altLang="zh-CN" sz="1600"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zh-CN" b="1" dirty="0">
                <a:latin typeface="仿宋" panose="02010609060101010101" pitchFamily="49" charset="-122"/>
                <a:ea typeface="仿宋" panose="02010609060101010101" pitchFamily="49" charset="-122"/>
              </a:rPr>
              <a:t>金融监管的依据</a:t>
            </a:r>
            <a:r>
              <a:rPr lang="zh-CN" altLang="en-US" b="1"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关于</a:t>
            </a:r>
            <a:r>
              <a:rPr lang="zh-CN" altLang="zh-CN" dirty="0">
                <a:latin typeface="仿宋" panose="02010609060101010101" pitchFamily="49" charset="-122"/>
                <a:ea typeface="仿宋" panose="02010609060101010101" pitchFamily="49" charset="-122"/>
              </a:rPr>
              <a:t>金融监管的依据</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可以系统地划分为以下四种理论</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zh-CN" sz="1600" b="1" dirty="0">
                <a:latin typeface="仿宋" panose="02010609060101010101" pitchFamily="49" charset="-122"/>
                <a:ea typeface="仿宋" panose="02010609060101010101" pitchFamily="49" charset="-122"/>
              </a:rPr>
              <a:t>金融监管的公共利益理论：</a:t>
            </a:r>
            <a:r>
              <a:rPr lang="zh-CN" altLang="zh-CN" sz="1600" dirty="0">
                <a:latin typeface="仿宋" panose="02010609060101010101" pitchFamily="49" charset="-122"/>
                <a:ea typeface="仿宋" panose="02010609060101010101" pitchFamily="49" charset="-122"/>
              </a:rPr>
              <a:t>基于政府拥有充分信息、为整个社会福利服务以及完全信用</a:t>
            </a:r>
            <a:r>
              <a:rPr lang="zh-CN" altLang="en-US" sz="1600" dirty="0">
                <a:latin typeface="仿宋" panose="02010609060101010101" pitchFamily="49" charset="-122"/>
                <a:ea typeface="仿宋" panose="02010609060101010101" pitchFamily="49" charset="-122"/>
              </a:rPr>
              <a:t>这</a:t>
            </a:r>
            <a:r>
              <a:rPr lang="zh-CN" altLang="zh-CN" sz="1600" dirty="0">
                <a:latin typeface="仿宋" panose="02010609060101010101" pitchFamily="49" charset="-122"/>
                <a:ea typeface="仿宋" panose="02010609060101010101" pitchFamily="49" charset="-122"/>
              </a:rPr>
              <a:t>三个假设。由于市场信息不对称和交易成本，不完全竞争和搭便车行为缺陷，金融市场存在一系列的问题，而私人部门由于资金不足和寻租的可能性，也无法进行金融监管。只有通过政府监管的金融机构，才能够克服市场失灵的负面影响。金融监管公共利益理论的基本思想主要体现在以下两个方面：一方面积极鼓励政府对于银行的经营和管理的监管起到主导地位，成为银行的最后一道防线；另一方面通过增强政府金融监管的权力，发挥政府在金融监管中的作用，以弥补市场失灵所带来的问题。</a:t>
            </a:r>
            <a:endParaRPr lang="zh-CN" altLang="en-US" sz="1600"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4382882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836613"/>
            <a:ext cx="8507412" cy="5256212"/>
          </a:xfrm>
        </p:spPr>
        <p:txBody>
          <a:bodyPr rtlCol="0">
            <a:normAutofit fontScale="40000" lnSpcReduction="20000"/>
          </a:bodyPr>
          <a:lstStyle/>
          <a:p>
            <a:pPr marL="741600" indent="-285750" eaLnBrk="1" fontAlgn="auto" hangingPunct="1">
              <a:spcAft>
                <a:spcPts val="0"/>
              </a:spcAft>
              <a:buFontTx/>
              <a:buBlip>
                <a:blip r:embed="rId2"/>
              </a:buBlip>
              <a:defRPr/>
            </a:pPr>
            <a:endParaRPr lang="en-US" altLang="zh-CN" sz="1600" dirty="0"/>
          </a:p>
          <a:p>
            <a:pPr marL="741600" indent="-285750" eaLnBrk="1" fontAlgn="auto" hangingPunct="1">
              <a:lnSpc>
                <a:spcPct val="120000"/>
              </a:lnSpc>
              <a:spcAft>
                <a:spcPts val="0"/>
              </a:spcAft>
              <a:buFontTx/>
              <a:buBlip>
                <a:blip r:embed="rId2"/>
              </a:buBlip>
              <a:defRPr/>
            </a:pPr>
            <a:r>
              <a:rPr lang="zh-CN" altLang="zh-CN" sz="4000" b="1" dirty="0"/>
              <a:t>金融监管的政治理论：</a:t>
            </a:r>
            <a:r>
              <a:rPr lang="zh-CN" altLang="zh-CN" sz="4000" dirty="0"/>
              <a:t>一般情况下，政府金融监管在大多数情况下都不是很成功。这是</a:t>
            </a:r>
            <a:r>
              <a:rPr lang="zh-CN" altLang="en-US" sz="4000" dirty="0"/>
              <a:t>因为</a:t>
            </a:r>
            <a:r>
              <a:rPr lang="zh-CN" altLang="zh-CN" sz="4000" dirty="0"/>
              <a:t>政府也是一个独立的市场主体，所以无法确保市场利益最大化。一方面，政府的金融监管政策受部分利益集团影响，这些团体通过各种各样的方式来确保自己的利益，最终导致金融监管机构</a:t>
            </a:r>
            <a:r>
              <a:rPr lang="zh-CN" altLang="en-US" sz="4000" dirty="0"/>
              <a:t>不能独立决策</a:t>
            </a:r>
            <a:r>
              <a:rPr lang="zh-CN" altLang="zh-CN" sz="4000" dirty="0"/>
              <a:t>；另一方面，政府对金融机构的过多监管将给金融机构增加更多的寻租机会，破坏了正常的市场竞争秩序，不利于金融的长远发展。金融监管的政治理论认为，要发挥竞争和开放机制在金融监管中的作用，防止既得利益集团</a:t>
            </a:r>
            <a:r>
              <a:rPr lang="zh-CN" altLang="en-US" sz="4000" dirty="0"/>
              <a:t>影响</a:t>
            </a:r>
            <a:r>
              <a:rPr lang="zh-CN" altLang="zh-CN" sz="4000" dirty="0"/>
              <a:t>金融发展。</a:t>
            </a:r>
            <a:endParaRPr lang="en-US" altLang="zh-CN" sz="4000" dirty="0"/>
          </a:p>
          <a:p>
            <a:pPr marL="741600" indent="-285750" eaLnBrk="1" fontAlgn="auto" hangingPunct="1">
              <a:lnSpc>
                <a:spcPct val="120000"/>
              </a:lnSpc>
              <a:spcAft>
                <a:spcPts val="0"/>
              </a:spcAft>
              <a:buFontTx/>
              <a:buBlip>
                <a:blip r:embed="rId2"/>
              </a:buBlip>
              <a:defRPr/>
            </a:pPr>
            <a:r>
              <a:rPr lang="zh-CN" altLang="zh-CN" sz="4000" b="1" dirty="0"/>
              <a:t>金融监管的权衡理论：</a:t>
            </a:r>
            <a:r>
              <a:rPr lang="zh-CN" altLang="zh-CN" sz="4000" dirty="0"/>
              <a:t>人们</a:t>
            </a:r>
            <a:r>
              <a:rPr lang="zh-CN" altLang="en-US" sz="4000" dirty="0"/>
              <a:t>需要在</a:t>
            </a:r>
            <a:r>
              <a:rPr lang="zh-CN" altLang="zh-CN" sz="4000" dirty="0"/>
              <a:t>金融监督管理</a:t>
            </a:r>
            <a:r>
              <a:rPr lang="zh-CN" altLang="en-US" sz="4000" dirty="0"/>
              <a:t>的</a:t>
            </a:r>
            <a:r>
              <a:rPr lang="zh-CN" altLang="zh-CN" sz="4000" dirty="0"/>
              <a:t>市场失灵和政府失灵</a:t>
            </a:r>
            <a:r>
              <a:rPr lang="zh-CN" altLang="en-US" sz="4000" dirty="0"/>
              <a:t>中</a:t>
            </a:r>
            <a:r>
              <a:rPr lang="zh-CN" altLang="zh-CN" sz="4000" dirty="0"/>
              <a:t>做出权衡，以实现社会福利的最大化。通过一些金融监管机制设计权衡理论，一方面，避免政府金融监管</a:t>
            </a:r>
            <a:r>
              <a:rPr lang="en-US" altLang="zh-CN" sz="4000" dirty="0"/>
              <a:t>”</a:t>
            </a:r>
            <a:r>
              <a:rPr lang="zh-CN" altLang="zh-CN" sz="4000" dirty="0"/>
              <a:t>掠夺之手</a:t>
            </a:r>
            <a:r>
              <a:rPr lang="en-US" altLang="zh-CN" sz="4000" dirty="0"/>
              <a:t>”</a:t>
            </a:r>
            <a:r>
              <a:rPr lang="zh-CN" altLang="zh-CN" sz="4000" dirty="0"/>
              <a:t>，并维持其</a:t>
            </a:r>
            <a:r>
              <a:rPr lang="en-US" altLang="zh-CN" sz="4000" dirty="0"/>
              <a:t>”</a:t>
            </a:r>
            <a:r>
              <a:rPr lang="zh-CN" altLang="zh-CN" sz="4000" dirty="0"/>
              <a:t>援助之手</a:t>
            </a:r>
            <a:r>
              <a:rPr lang="en-US" altLang="zh-CN" sz="4000" dirty="0"/>
              <a:t>”</a:t>
            </a:r>
            <a:r>
              <a:rPr lang="zh-CN" altLang="zh-CN" sz="4000" dirty="0"/>
              <a:t>；另一方面发挥市场监督机制，避免政府的侵犯。</a:t>
            </a:r>
            <a:r>
              <a:rPr lang="zh-CN" altLang="en-US" sz="4000" dirty="0"/>
              <a:t>在</a:t>
            </a:r>
            <a:r>
              <a:rPr lang="zh-CN" altLang="zh-CN" sz="4000" dirty="0"/>
              <a:t>权衡理论</a:t>
            </a:r>
            <a:r>
              <a:rPr lang="zh-CN" altLang="en-US" sz="4000" dirty="0"/>
              <a:t>中</a:t>
            </a:r>
            <a:r>
              <a:rPr lang="zh-CN" altLang="zh-CN" sz="4000" dirty="0"/>
              <a:t>，金融监管主要是在以下两个方面：一是提高金融监管机构的独立性，减少金融监管机构由政府和银行使用捕获的可能性；二是提高私人监管的能力和积极性。</a:t>
            </a:r>
            <a:endParaRPr lang="en-US" altLang="zh-CN" sz="4000" dirty="0"/>
          </a:p>
          <a:p>
            <a:pPr marL="741600" indent="-285750" eaLnBrk="1" fontAlgn="auto" hangingPunct="1">
              <a:lnSpc>
                <a:spcPct val="120000"/>
              </a:lnSpc>
              <a:spcAft>
                <a:spcPts val="0"/>
              </a:spcAft>
              <a:buFontTx/>
              <a:buBlip>
                <a:blip r:embed="rId2"/>
              </a:buBlip>
              <a:defRPr/>
            </a:pPr>
            <a:r>
              <a:rPr lang="zh-CN" altLang="zh-CN" sz="4000" b="1" dirty="0"/>
              <a:t>金融监管的法律理论：</a:t>
            </a:r>
            <a:r>
              <a:rPr lang="zh-CN" altLang="zh-CN" sz="4000" dirty="0"/>
              <a:t>在市场经济</a:t>
            </a:r>
            <a:r>
              <a:rPr lang="zh-CN" altLang="en-US" sz="4000" dirty="0"/>
              <a:t>下，</a:t>
            </a:r>
            <a:r>
              <a:rPr lang="zh-CN" altLang="zh-CN" sz="4000" dirty="0"/>
              <a:t>法律系统是</a:t>
            </a:r>
            <a:r>
              <a:rPr lang="zh-CN" altLang="en-US" sz="4000" dirty="0"/>
              <a:t>保护</a:t>
            </a:r>
            <a:r>
              <a:rPr lang="zh-CN" altLang="zh-CN" sz="4000" dirty="0"/>
              <a:t>投资者权益的主要来源，</a:t>
            </a:r>
            <a:r>
              <a:rPr lang="zh-CN" altLang="en-US" sz="4000" dirty="0"/>
              <a:t>而</a:t>
            </a:r>
            <a:r>
              <a:rPr lang="zh-CN" altLang="zh-CN" sz="4000" dirty="0"/>
              <a:t>金融监管的效率的关键是实现有效的中小投资者法律保护的权利，只有在可以有效保护投资者权益的法律条件下，建立有效的公司治理机制，金融才可以得到健康发展。主要思想是：首先，</a:t>
            </a:r>
            <a:r>
              <a:rPr lang="zh-CN" altLang="en-US" sz="4000" dirty="0"/>
              <a:t>规定投资者详细的权利和</a:t>
            </a:r>
            <a:r>
              <a:rPr lang="zh-CN" altLang="zh-CN" sz="4000" dirty="0"/>
              <a:t>保护；其次，通过提高执法质量，提高执法的效率，使投资者的权利得到真正有效的执行。</a:t>
            </a:r>
            <a:endParaRPr lang="zh-CN" altLang="en-US" sz="4000" dirty="0">
              <a:solidFill>
                <a:srgbClr val="6A5015"/>
              </a:solidFill>
            </a:endParaRPr>
          </a:p>
        </p:txBody>
      </p:sp>
    </p:spTree>
    <p:extLst>
      <p:ext uri="{BB962C8B-B14F-4D97-AF65-F5344CB8AC3E}">
        <p14:creationId xmlns:p14="http://schemas.microsoft.com/office/powerpoint/2010/main" val="12553614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77838" y="333375"/>
            <a:ext cx="8208962" cy="719138"/>
          </a:xfrm>
        </p:spPr>
        <p:txBody>
          <a:bodyPr>
            <a:normAutofit fontScale="90000"/>
          </a:bodyPr>
          <a:lstStyle/>
          <a:p>
            <a:pPr eaLnBrk="1" hangingPunct="1"/>
            <a:r>
              <a:rPr lang="en-US" altLang="zh-CN" smtClean="0"/>
              <a:t/>
            </a:r>
            <a:br>
              <a:rPr lang="en-US" altLang="zh-CN" smtClean="0"/>
            </a:br>
            <a:r>
              <a:rPr lang="en-US" altLang="zh-CN" sz="2000" smtClean="0"/>
              <a:t>8.1.2 </a:t>
            </a:r>
            <a:r>
              <a:rPr lang="zh-CN" altLang="zh-CN" sz="2000" smtClean="0"/>
              <a:t>金融监管模式与体制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477838" y="908050"/>
            <a:ext cx="8532812" cy="163195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zh-CN" b="1" dirty="0">
                <a:latin typeface="仿宋" panose="02010609060101010101" pitchFamily="49" charset="-122"/>
                <a:ea typeface="仿宋" panose="02010609060101010101" pitchFamily="49" charset="-122"/>
              </a:rPr>
              <a:t>金融监管</a:t>
            </a:r>
            <a:r>
              <a:rPr lang="zh-CN" altLang="en-US" b="1" dirty="0">
                <a:latin typeface="仿宋" panose="02010609060101010101" pitchFamily="49" charset="-122"/>
                <a:ea typeface="仿宋" panose="02010609060101010101" pitchFamily="49" charset="-122"/>
              </a:rPr>
              <a:t>模式的比较：</a:t>
            </a:r>
            <a:r>
              <a:rPr lang="zh-CN" altLang="en-US" dirty="0">
                <a:latin typeface="仿宋" panose="02010609060101010101" pitchFamily="49" charset="-122"/>
                <a:ea typeface="仿宋" panose="02010609060101010101" pitchFamily="49" charset="-122"/>
              </a:rPr>
              <a:t>金融监管体制安排主要有四种模式，每种监管模式都有各自的优缺点，如表</a:t>
            </a:r>
            <a:r>
              <a:rPr lang="en-US" altLang="zh-CN" dirty="0">
                <a:latin typeface="仿宋" panose="02010609060101010101" pitchFamily="49" charset="-122"/>
                <a:ea typeface="仿宋" panose="02010609060101010101" pitchFamily="49" charset="-122"/>
              </a:rPr>
              <a:t>8-1</a:t>
            </a:r>
            <a:r>
              <a:rPr lang="zh-CN" altLang="en-US" dirty="0">
                <a:latin typeface="仿宋" panose="02010609060101010101" pitchFamily="49" charset="-122"/>
                <a:ea typeface="仿宋" panose="02010609060101010101" pitchFamily="49" charset="-122"/>
              </a:rPr>
              <a:t>所示。根据</a:t>
            </a:r>
            <a:r>
              <a:rPr lang="en-US" altLang="zh-CN" dirty="0">
                <a:latin typeface="仿宋" panose="02010609060101010101" pitchFamily="49" charset="-122"/>
                <a:ea typeface="仿宋" panose="02010609060101010101" pitchFamily="49" charset="-122"/>
              </a:rPr>
              <a:t>2009</a:t>
            </a:r>
            <a:r>
              <a:rPr lang="zh-CN" altLang="en-US" dirty="0">
                <a:latin typeface="仿宋" panose="02010609060101010101" pitchFamily="49" charset="-122"/>
                <a:ea typeface="仿宋" panose="02010609060101010101" pitchFamily="49" charset="-122"/>
              </a:rPr>
              <a:t>年数据，在</a:t>
            </a:r>
            <a:r>
              <a:rPr lang="en-US" altLang="zh-CN" dirty="0">
                <a:latin typeface="仿宋" panose="02010609060101010101" pitchFamily="49" charset="-122"/>
                <a:ea typeface="仿宋" panose="02010609060101010101" pitchFamily="49" charset="-122"/>
              </a:rPr>
              <a:t>146</a:t>
            </a:r>
            <a:r>
              <a:rPr lang="zh-CN" altLang="en-US" dirty="0">
                <a:latin typeface="仿宋" panose="02010609060101010101" pitchFamily="49" charset="-122"/>
                <a:ea typeface="仿宋" panose="02010609060101010101" pitchFamily="49" charset="-122"/>
              </a:rPr>
              <a:t>个国家的监管体系中，有</a:t>
            </a:r>
            <a:r>
              <a:rPr lang="en-US" altLang="zh-CN" dirty="0">
                <a:latin typeface="仿宋" panose="02010609060101010101" pitchFamily="49" charset="-122"/>
                <a:ea typeface="仿宋" panose="02010609060101010101" pitchFamily="49" charset="-122"/>
              </a:rPr>
              <a:t>35</a:t>
            </a:r>
            <a:r>
              <a:rPr lang="zh-CN" altLang="en-US" dirty="0">
                <a:latin typeface="仿宋" panose="02010609060101010101" pitchFamily="49" charset="-122"/>
                <a:ea typeface="仿宋" panose="02010609060101010101" pitchFamily="49" charset="-122"/>
              </a:rPr>
              <a:t>个国家分行业管理和监督，</a:t>
            </a:r>
            <a:r>
              <a:rPr lang="en-US" altLang="zh-CN" dirty="0">
                <a:latin typeface="仿宋" panose="02010609060101010101" pitchFamily="49" charset="-122"/>
                <a:ea typeface="仿宋" panose="02010609060101010101" pitchFamily="49" charset="-122"/>
              </a:rPr>
              <a:t> 49</a:t>
            </a:r>
            <a:r>
              <a:rPr lang="zh-CN" altLang="en-US" dirty="0">
                <a:latin typeface="仿宋" panose="02010609060101010101" pitchFamily="49" charset="-122"/>
                <a:ea typeface="仿宋" panose="02010609060101010101" pitchFamily="49" charset="-122"/>
              </a:rPr>
              <a:t>个国家全面监管，</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个国家采用双峰型监管。目前，分业监督仍是主流，但是越来越多的国家已经趋于综合型和双峰型监管</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表 </a:t>
            </a:r>
            <a:r>
              <a:rPr lang="en-US" altLang="zh-CN" sz="1400" b="1" dirty="0">
                <a:latin typeface="仿宋" panose="02010609060101010101" pitchFamily="49" charset="-122"/>
                <a:ea typeface="仿宋" panose="02010609060101010101" pitchFamily="49" charset="-122"/>
              </a:rPr>
              <a:t>8-1 </a:t>
            </a:r>
            <a:r>
              <a:rPr lang="zh-CN" altLang="en-US" sz="1400" b="1" dirty="0">
                <a:latin typeface="仿宋" panose="02010609060101010101" pitchFamily="49" charset="-122"/>
                <a:ea typeface="仿宋" panose="02010609060101010101" pitchFamily="49" charset="-122"/>
              </a:rPr>
              <a:t>四种不同监管模式的比较 </a:t>
            </a: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nvGraphicFramePr>
        <p:xfrm>
          <a:off x="153988" y="2349500"/>
          <a:ext cx="8856662" cy="3843338"/>
        </p:xfrm>
        <a:graphic>
          <a:graphicData uri="http://schemas.openxmlformats.org/drawingml/2006/table">
            <a:tbl>
              <a:tblPr firstRow="1" firstCol="1" bandRow="1">
                <a:tableStyleId>{5940675A-B579-460E-94D1-54222C63F5DA}</a:tableStyleId>
              </a:tblPr>
              <a:tblGrid>
                <a:gridCol w="864065">
                  <a:extLst>
                    <a:ext uri="{9D8B030D-6E8A-4147-A177-3AD203B41FA5}">
                      <a16:colId xmlns:a16="http://schemas.microsoft.com/office/drawing/2014/main" val="1588254102"/>
                    </a:ext>
                  </a:extLst>
                </a:gridCol>
                <a:gridCol w="1728129">
                  <a:extLst>
                    <a:ext uri="{9D8B030D-6E8A-4147-A177-3AD203B41FA5}">
                      <a16:colId xmlns:a16="http://schemas.microsoft.com/office/drawing/2014/main" val="3149940074"/>
                    </a:ext>
                  </a:extLst>
                </a:gridCol>
                <a:gridCol w="2016151">
                  <a:extLst>
                    <a:ext uri="{9D8B030D-6E8A-4147-A177-3AD203B41FA5}">
                      <a16:colId xmlns:a16="http://schemas.microsoft.com/office/drawing/2014/main" val="3651895086"/>
                    </a:ext>
                  </a:extLst>
                </a:gridCol>
                <a:gridCol w="1944145">
                  <a:extLst>
                    <a:ext uri="{9D8B030D-6E8A-4147-A177-3AD203B41FA5}">
                      <a16:colId xmlns:a16="http://schemas.microsoft.com/office/drawing/2014/main" val="3007352649"/>
                    </a:ext>
                  </a:extLst>
                </a:gridCol>
                <a:gridCol w="2304172">
                  <a:extLst>
                    <a:ext uri="{9D8B030D-6E8A-4147-A177-3AD203B41FA5}">
                      <a16:colId xmlns:a16="http://schemas.microsoft.com/office/drawing/2014/main" val="2633181052"/>
                    </a:ext>
                  </a:extLst>
                </a:gridCol>
              </a:tblGrid>
              <a:tr h="185490">
                <a:tc>
                  <a:txBody>
                    <a:bodyPr/>
                    <a:lstStyle/>
                    <a:p>
                      <a:pPr algn="ctr">
                        <a:spcAft>
                          <a:spcPts val="0"/>
                        </a:spcAft>
                      </a:pPr>
                      <a:r>
                        <a:rPr lang="zh-CN" sz="1200" kern="100" dirty="0">
                          <a:effectLst/>
                          <a:latin typeface="仿宋" panose="02010609060101010101" pitchFamily="49" charset="-122"/>
                          <a:ea typeface="仿宋" panose="02010609060101010101" pitchFamily="49" charset="-122"/>
                        </a:rPr>
                        <a:t>监管模式</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代表国家或地区</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主要特征</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主要优点</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主要缺点</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extLst>
                  <a:ext uri="{0D108BD9-81ED-4DB2-BD59-A6C34878D82A}">
                    <a16:rowId xmlns:a16="http://schemas.microsoft.com/office/drawing/2014/main" val="3205255357"/>
                  </a:ext>
                </a:extLst>
              </a:tr>
              <a:tr h="731570">
                <a:tc>
                  <a:txBody>
                    <a:bodyPr/>
                    <a:lstStyle/>
                    <a:p>
                      <a:pPr algn="ctr">
                        <a:spcAft>
                          <a:spcPts val="0"/>
                        </a:spcAft>
                      </a:pPr>
                      <a:r>
                        <a:rPr lang="zh-CN" sz="1200" kern="100" dirty="0">
                          <a:effectLst/>
                          <a:latin typeface="仿宋" panose="02010609060101010101" pitchFamily="49" charset="-122"/>
                          <a:ea typeface="仿宋" panose="02010609060101010101" pitchFamily="49" charset="-122"/>
                        </a:rPr>
                        <a:t>机构监管</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中国、中国香港特别行政区和墨西哥</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根据金融机构的牌照类型和法律属性来划分监管机构</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监管机构分工明确、专业化强；有助于防止监管单点失效</a:t>
                      </a: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对金融机构间的交叉业务易出现无人或过度监管；监管不一致问题；监管协调成本较高</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extLst>
                  <a:ext uri="{0D108BD9-81ED-4DB2-BD59-A6C34878D82A}">
                    <a16:rowId xmlns:a16="http://schemas.microsoft.com/office/drawing/2014/main" val="1078601253"/>
                  </a:ext>
                </a:extLst>
              </a:tr>
              <a:tr h="731570">
                <a:tc>
                  <a:txBody>
                    <a:bodyPr/>
                    <a:lstStyle/>
                    <a:p>
                      <a:pPr algn="ctr">
                        <a:spcAft>
                          <a:spcPts val="0"/>
                        </a:spcAft>
                      </a:pPr>
                      <a:r>
                        <a:rPr lang="zh-CN" sz="1200" kern="100" dirty="0">
                          <a:effectLst/>
                          <a:latin typeface="仿宋" panose="02010609060101010101" pitchFamily="49" charset="-122"/>
                          <a:ea typeface="仿宋" panose="02010609060101010101" pitchFamily="49" charset="-122"/>
                        </a:rPr>
                        <a:t>功能监管</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巴西、法国、意大利和西班牙</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根据金融业务的类型来分别设置不同的监管机构</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易保持监管一致性和专业化；有助于提高监管效率</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难以界定监管机构管辖范围；协调成本大；易造成监管过度竞争；监管规则适用性低；难以有效防范系统性风险</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extLst>
                  <a:ext uri="{0D108BD9-81ED-4DB2-BD59-A6C34878D82A}">
                    <a16:rowId xmlns:a16="http://schemas.microsoft.com/office/drawing/2014/main" val="2419158385"/>
                  </a:ext>
                </a:extLst>
              </a:tr>
              <a:tr h="1097354">
                <a:tc>
                  <a:txBody>
                    <a:bodyPr/>
                    <a:lstStyle/>
                    <a:p>
                      <a:pPr algn="ctr">
                        <a:spcAft>
                          <a:spcPts val="0"/>
                        </a:spcAft>
                      </a:pPr>
                      <a:r>
                        <a:rPr lang="zh-CN" sz="1200" kern="100">
                          <a:effectLst/>
                          <a:latin typeface="仿宋" panose="02010609060101010101" pitchFamily="49" charset="-122"/>
                          <a:ea typeface="仿宋" panose="02010609060101010101" pitchFamily="49" charset="-122"/>
                        </a:rPr>
                        <a:t>综合监管</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加拿大、德国、日本、卡塔尔、新加坡、瑞士和英国</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由一家综合性监管机构对整个金融体系进行统一监管，此类监管涵盖防范系统性风险和维护消费者利益两个层面</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确保监管的统一性；监管视角更为全面；避免监管机构过度竞争；强化问责制；更有效地配置监管资源</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可能产生监管的单点失效；权力过于集中而造成监管效率下降；内部部门沟通困难；监管者易形成</a:t>
                      </a:r>
                      <a:r>
                        <a:rPr lang="en-US" sz="1200" kern="100">
                          <a:effectLst/>
                          <a:latin typeface="仿宋" panose="02010609060101010101" pitchFamily="49" charset="-122"/>
                          <a:ea typeface="仿宋" panose="02010609060101010101" pitchFamily="49" charset="-122"/>
                        </a:rPr>
                        <a:t>“</a:t>
                      </a:r>
                      <a:r>
                        <a:rPr lang="zh-CN" sz="1200" kern="100">
                          <a:effectLst/>
                          <a:latin typeface="仿宋" panose="02010609060101010101" pitchFamily="49" charset="-122"/>
                          <a:ea typeface="仿宋" panose="02010609060101010101" pitchFamily="49" charset="-122"/>
                        </a:rPr>
                        <a:t>团体思维</a:t>
                      </a:r>
                      <a:r>
                        <a:rPr lang="en-US" sz="1200" kern="100">
                          <a:effectLst/>
                          <a:latin typeface="仿宋" panose="02010609060101010101" pitchFamily="49" charset="-122"/>
                          <a:ea typeface="仿宋" panose="02010609060101010101" pitchFamily="49" charset="-122"/>
                        </a:rPr>
                        <a:t>”</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extLst>
                  <a:ext uri="{0D108BD9-81ED-4DB2-BD59-A6C34878D82A}">
                    <a16:rowId xmlns:a16="http://schemas.microsoft.com/office/drawing/2014/main" val="3491424925"/>
                  </a:ext>
                </a:extLst>
              </a:tr>
              <a:tr h="1097354">
                <a:tc>
                  <a:txBody>
                    <a:bodyPr/>
                    <a:lstStyle/>
                    <a:p>
                      <a:pPr algn="ctr">
                        <a:spcAft>
                          <a:spcPts val="0"/>
                        </a:spcAft>
                      </a:pPr>
                      <a:r>
                        <a:rPr lang="zh-CN" sz="1200" kern="100">
                          <a:effectLst/>
                          <a:latin typeface="仿宋" panose="02010609060101010101" pitchFamily="49" charset="-122"/>
                          <a:ea typeface="仿宋" panose="02010609060101010101" pitchFamily="49" charset="-122"/>
                        </a:rPr>
                        <a:t>双峰监管</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澳大利亚和荷兰</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两类监管机构并存：一类主要通过审慎监管确保金融体系的安全稳健，另一类主要通过行为监管维护消费者的权益</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缓和监管目标内在矛盾；获得综合监管全部优点；给予消费者充分保护</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优先考虑哪个目标主观性强，有时无法两者兼顾；金融机构管理成本上升</a:t>
                      </a:r>
                    </a:p>
                    <a:p>
                      <a:pPr algn="just">
                        <a:spcAft>
                          <a:spcPts val="0"/>
                        </a:spcAf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44662" marR="44662" marT="0" marB="0"/>
                </a:tc>
                <a:extLst>
                  <a:ext uri="{0D108BD9-81ED-4DB2-BD59-A6C34878D82A}">
                    <a16:rowId xmlns:a16="http://schemas.microsoft.com/office/drawing/2014/main" val="1585317020"/>
                  </a:ext>
                </a:extLst>
              </a:tr>
            </a:tbl>
          </a:graphicData>
        </a:graphic>
      </p:graphicFrame>
    </p:spTree>
    <p:extLst>
      <p:ext uri="{BB962C8B-B14F-4D97-AF65-F5344CB8AC3E}">
        <p14:creationId xmlns:p14="http://schemas.microsoft.com/office/powerpoint/2010/main" val="26229294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31800" y="476250"/>
            <a:ext cx="8220075" cy="5880100"/>
          </a:xfrm>
        </p:spPr>
        <p:txBody>
          <a:bodyPr/>
          <a:lstStyle/>
          <a:p>
            <a:pPr eaLnBrk="1" hangingPunct="1"/>
            <a:r>
              <a:rPr lang="zh-CN" altLang="zh-CN" b="1" smtClean="0"/>
              <a:t>我国金融监管现状</a:t>
            </a:r>
            <a:endParaRPr lang="en-US" altLang="zh-CN" b="1" smtClean="0"/>
          </a:p>
          <a:p>
            <a:pPr eaLnBrk="1" hangingPunct="1">
              <a:lnSpc>
                <a:spcPct val="110000"/>
              </a:lnSpc>
              <a:spcBef>
                <a:spcPts val="1000"/>
              </a:spcBef>
            </a:pPr>
            <a:r>
              <a:rPr lang="zh-CN" altLang="zh-CN" smtClean="0"/>
              <a:t>加入世贸组织以来，中国已经形成了“一行三会”的金融监管模式</a:t>
            </a:r>
            <a:r>
              <a:rPr lang="zh-CN" altLang="en-US" smtClean="0"/>
              <a:t>。</a:t>
            </a:r>
            <a:r>
              <a:rPr lang="zh-CN" altLang="zh-CN" smtClean="0"/>
              <a:t>但</a:t>
            </a:r>
            <a:r>
              <a:rPr lang="zh-CN" altLang="en-US" smtClean="0"/>
              <a:t>该</a:t>
            </a:r>
            <a:r>
              <a:rPr lang="zh-CN" altLang="zh-CN" smtClean="0"/>
              <a:t>模式不能很好地适应中国蓬勃发展的金融产业结构，存在许多问题。</a:t>
            </a:r>
            <a:endParaRPr lang="en-US" altLang="zh-CN" b="1" smtClean="0"/>
          </a:p>
          <a:p>
            <a:pPr lvl="1" eaLnBrk="1" hangingPunct="1">
              <a:spcBef>
                <a:spcPts val="1400"/>
              </a:spcBef>
            </a:pPr>
            <a:r>
              <a:rPr lang="zh-CN" altLang="en-US" b="1" smtClean="0"/>
              <a:t>交叉性业务监管重复或缺位</a:t>
            </a:r>
            <a:r>
              <a:rPr lang="zh-CN" altLang="en-US" smtClean="0"/>
              <a:t>：一方面，越来越多的金融机构以及外资银行都采用行业混合经营的模式，分业监管不能有效地适应这一经营模式。另一方面，我国“一行三会”的金融监管机构之间职责界限不够明确。二者相互作用导致我国金融监管出现了真空地带，同时产生了不少的监管漏洞，并且出现监管过程脱节、监管重叠和分散监管等诸多问题。</a:t>
            </a:r>
            <a:endParaRPr lang="en-US" altLang="zh-CN" smtClean="0"/>
          </a:p>
          <a:p>
            <a:pPr lvl="1" eaLnBrk="1" hangingPunct="1">
              <a:spcBef>
                <a:spcPts val="1400"/>
              </a:spcBef>
            </a:pPr>
            <a:r>
              <a:rPr lang="zh-CN" altLang="en-US" b="1" smtClean="0"/>
              <a:t>金融机构内部自律性较差：</a:t>
            </a:r>
            <a:r>
              <a:rPr lang="zh-CN" altLang="en-US" smtClean="0"/>
              <a:t>我国金融机构虽然存在一定的内部控制制度，但是有些形同虚设。调查显示，银行由于管理不善形成的不良资产约占</a:t>
            </a:r>
            <a:r>
              <a:rPr lang="en-US" altLang="zh-CN" smtClean="0"/>
              <a:t>40%</a:t>
            </a:r>
            <a:r>
              <a:rPr lang="zh-CN" altLang="en-US" smtClean="0"/>
              <a:t>以上。内部自发监管具有监管成本低、监管效果好的优势，可以很好防范金融风险，所以有很大的发展空间。</a:t>
            </a:r>
            <a:endParaRPr lang="en-US" altLang="zh-CN" smtClean="0"/>
          </a:p>
          <a:p>
            <a:pPr lvl="1" eaLnBrk="1" hangingPunct="1">
              <a:spcBef>
                <a:spcPts val="1400"/>
              </a:spcBef>
            </a:pPr>
            <a:r>
              <a:rPr lang="zh-CN" altLang="en-US" b="1" smtClean="0"/>
              <a:t>缺乏有效的金融风险防范机制：</a:t>
            </a:r>
            <a:r>
              <a:rPr lang="zh-CN" altLang="en-US" smtClean="0"/>
              <a:t>金融行业在中国起步较晚，相关的监督机制不健全。为了确保银行业的安全，发达国家纷纷建立存款保险制度。目前，我国在这个制度方面仍然是空白。我国政府通过自身的信用和资金为商业银行进行隐性担保，从而起到了稳定金融行业、降低金融风险的作用。但整个担保机制的运作缺乏制度约束，运作过程也不透明，难以对银行和存款人形成有效的保护。同时，各监管主体对于自己监管的主体信息和数据不愿意进行合理的披露和共享。尽管我国已经有一个监管联席会议制度，但它的权威和效率不高。</a:t>
            </a:r>
            <a:endParaRPr lang="en-US" altLang="zh-CN" smtClean="0"/>
          </a:p>
        </p:txBody>
      </p:sp>
    </p:spTree>
    <p:extLst>
      <p:ext uri="{BB962C8B-B14F-4D97-AF65-F5344CB8AC3E}">
        <p14:creationId xmlns:p14="http://schemas.microsoft.com/office/powerpoint/2010/main" val="157536026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95288" y="323850"/>
            <a:ext cx="8208962" cy="720725"/>
          </a:xfrm>
        </p:spPr>
        <p:txBody>
          <a:bodyPr>
            <a:normAutofit fontScale="90000"/>
          </a:bodyPr>
          <a:lstStyle/>
          <a:p>
            <a:pPr eaLnBrk="1" hangingPunct="1"/>
            <a:r>
              <a:rPr lang="en-US" altLang="zh-CN" smtClean="0"/>
              <a:t>8.2 </a:t>
            </a:r>
            <a:r>
              <a:rPr lang="zh-CN" altLang="en-US" smtClean="0"/>
              <a:t>互联网金融监管的理论基础</a:t>
            </a:r>
            <a:endParaRPr lang="zh-CN" altLang="en-US" smtClean="0">
              <a:solidFill>
                <a:srgbClr val="FF0000"/>
              </a:solidFill>
            </a:endParaRPr>
          </a:p>
        </p:txBody>
      </p:sp>
      <p:sp>
        <p:nvSpPr>
          <p:cNvPr id="5" name="TextBox 4"/>
          <p:cNvSpPr txBox="1"/>
          <p:nvPr/>
        </p:nvSpPr>
        <p:spPr>
          <a:xfrm>
            <a:off x="395288" y="914400"/>
            <a:ext cx="8137525" cy="563245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2008</a:t>
            </a:r>
            <a:r>
              <a:rPr lang="zh-CN" altLang="en-US" dirty="0">
                <a:latin typeface="仿宋" panose="02010609060101010101" pitchFamily="49" charset="-122"/>
                <a:ea typeface="仿宋" panose="02010609060101010101" pitchFamily="49" charset="-122"/>
              </a:rPr>
              <a:t>年国际金融危机后，金融界和学术界普遍认为，自由放任的金融市场监管的概念只适用于理想化的情况。互联网金融中仍然存在信息不对称和交易成本等因素，该监管理念不适用，所以对互联网金融进行监管十分有必要。</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互联网金融中，个体行为可能非理性。</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个体理性不意味着集体理性。</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市场纪律可能无法控制有害的冒险行为。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互联网金融的模式涉及的客户群体小而分众，涉及资金规模较大，因此市场影响面较为广泛。</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互联网金融创新可能有一个主要缺陷。</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互联网金融消费中可能存在欺诈和非理性行为。</a:t>
            </a:r>
            <a:endParaRPr lang="en-US" altLang="zh-CN" sz="1600" dirty="0">
              <a:latin typeface="仿宋" panose="02010609060101010101" pitchFamily="49" charset="-122"/>
              <a:ea typeface="仿宋" panose="02010609060101010101" pitchFamily="49" charset="-122"/>
            </a:endParaRPr>
          </a:p>
          <a:p>
            <a:pPr marL="345600" indent="-285750" eaLnBrk="1" fontAlgn="auto" hangingPunct="1">
              <a:spcBef>
                <a:spcPts val="1000"/>
              </a:spcBef>
              <a:spcAft>
                <a:spcPts val="0"/>
              </a:spcAft>
              <a:buSzPct val="150000"/>
              <a:buFontTx/>
              <a:buBlip>
                <a:blip r:embed="rId2"/>
              </a:buBlip>
              <a:defRPr/>
            </a:pPr>
            <a:r>
              <a:rPr lang="zh-CN" altLang="zh-CN" dirty="0">
                <a:latin typeface="仿宋" panose="02010609060101010101" pitchFamily="49" charset="-122"/>
                <a:ea typeface="仿宋" panose="02010609060101010101" pitchFamily="49" charset="-122"/>
              </a:rPr>
              <a:t>而之所以需要特殊讨论互联网金融的监管，除了以上的必要性外，也是因为与金融相比互联网金融具有以下两个特殊性</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marL="8424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互联网金融具有信息技术风险。</a:t>
            </a:r>
            <a:endParaRPr lang="en-US" altLang="zh-CN" sz="1600" dirty="0">
              <a:latin typeface="仿宋" panose="02010609060101010101" pitchFamily="49" charset="-122"/>
              <a:ea typeface="仿宋" panose="02010609060101010101" pitchFamily="49" charset="-122"/>
            </a:endParaRPr>
          </a:p>
          <a:p>
            <a:pPr marL="842400" indent="-285750" eaLnBrk="1" fontAlgn="auto" hangingPunct="1">
              <a:spcBef>
                <a:spcPts val="1400"/>
              </a:spcBef>
              <a:spcAft>
                <a:spcPts val="0"/>
              </a:spcAft>
              <a:buSzPct val="150000"/>
              <a:buFontTx/>
              <a:buBlip>
                <a:blip r:embed="rId2"/>
              </a:buBlip>
              <a:defRPr/>
            </a:pPr>
            <a:r>
              <a:rPr lang="zh-CN" altLang="zh-CN" sz="1600" dirty="0">
                <a:latin typeface="仿宋" panose="02010609060101010101" pitchFamily="49" charset="-122"/>
                <a:ea typeface="仿宋" panose="02010609060101010101" pitchFamily="49" charset="-122"/>
              </a:rPr>
              <a:t>互联网金融具有“长尾”风险。</a:t>
            </a:r>
            <a:endParaRPr lang="en-US" altLang="zh-CN" sz="1600" dirty="0">
              <a:latin typeface="仿宋" panose="02010609060101010101" pitchFamily="49" charset="-122"/>
              <a:ea typeface="仿宋" panose="02010609060101010101" pitchFamily="49" charset="-122"/>
            </a:endParaRPr>
          </a:p>
          <a:p>
            <a:pPr marL="345600" indent="-285750" eaLnBrk="1" fontAlgn="auto" hangingPunct="1">
              <a:spcBef>
                <a:spcPts val="1000"/>
              </a:spcBef>
              <a:spcAft>
                <a:spcPts val="0"/>
              </a:spcAft>
              <a:buSzPct val="150000"/>
              <a:buFontTx/>
              <a:buBlip>
                <a:blip r:embed="rId2"/>
              </a:buBlip>
              <a:defRPr/>
            </a:pPr>
            <a:endParaRPr lang="en-US"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229733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77838" y="836613"/>
            <a:ext cx="8208962" cy="720725"/>
          </a:xfrm>
        </p:spPr>
        <p:txBody>
          <a:bodyPr>
            <a:normAutofit fontScale="90000"/>
          </a:bodyPr>
          <a:lstStyle/>
          <a:p>
            <a:pPr eaLnBrk="1" hangingPunct="1">
              <a:lnSpc>
                <a:spcPct val="150000"/>
              </a:lnSpc>
              <a:spcBef>
                <a:spcPts val="2000"/>
              </a:spcBef>
            </a:pPr>
            <a:r>
              <a:rPr lang="en-US" altLang="zh-CN" smtClean="0"/>
              <a:t>8.3 </a:t>
            </a:r>
            <a:r>
              <a:rPr lang="zh-CN" altLang="zh-CN" smtClean="0"/>
              <a:t>欧美国家互联网金融监管</a:t>
            </a:r>
            <a:r>
              <a:rPr lang="en-US" altLang="zh-CN" smtClean="0"/>
              <a:t/>
            </a:r>
            <a:br>
              <a:rPr lang="en-US" altLang="zh-CN" smtClean="0"/>
            </a:br>
            <a:r>
              <a:rPr lang="en-US" altLang="zh-CN" sz="2000" smtClean="0"/>
              <a:t>8.3.1 </a:t>
            </a:r>
            <a:r>
              <a:rPr lang="zh-CN" altLang="zh-CN" sz="2000" smtClean="0"/>
              <a:t>美国互联网金融监管</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549275" y="1773238"/>
            <a:ext cx="8137525" cy="39084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美国没有专门针对互联网金融的监管法律和框架，但这不是免监管。与传统金融相比，互联网金融不仅面临客户信息泄露风险、洗钱风险、欺诈风险、信用风险、流动性风险、</a:t>
            </a:r>
            <a:r>
              <a:rPr lang="en-US" altLang="zh-CN" dirty="0">
                <a:latin typeface="仿宋" panose="02010609060101010101" pitchFamily="49" charset="-122"/>
                <a:ea typeface="仿宋" panose="02010609060101010101" pitchFamily="49" charset="-122"/>
              </a:rPr>
              <a:t>IT </a:t>
            </a:r>
            <a:r>
              <a:rPr lang="zh-CN" altLang="en-US" dirty="0">
                <a:latin typeface="仿宋" panose="02010609060101010101" pitchFamily="49" charset="-122"/>
                <a:ea typeface="仿宋" panose="02010609060101010101" pitchFamily="49" charset="-122"/>
              </a:rPr>
              <a:t>风险和声誉风险。而且部分风险还可能由于互联网的原因而被放大。因此，除适用于相关的联邦法律和监管政策外，美国还针对可能存在的监管漏洞修订了相关法律和政策。</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1. </a:t>
            </a:r>
            <a:r>
              <a:rPr lang="zh-CN" altLang="zh-CN" sz="1600" b="1" dirty="0">
                <a:latin typeface="仿宋" panose="02010609060101010101" pitchFamily="49" charset="-122"/>
                <a:ea typeface="仿宋" panose="02010609060101010101" pitchFamily="49" charset="-122"/>
              </a:rPr>
              <a:t>互联网支付</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互联网支付起源于美国。随着</a:t>
            </a:r>
            <a:r>
              <a:rPr lang="en-US" altLang="zh-CN" sz="1600" dirty="0">
                <a:latin typeface="仿宋" panose="02010609060101010101" pitchFamily="49" charset="-122"/>
                <a:ea typeface="仿宋" panose="02010609060101010101" pitchFamily="49" charset="-122"/>
              </a:rPr>
              <a:t>2000</a:t>
            </a:r>
            <a:r>
              <a:rPr lang="zh-CN" altLang="en-US" sz="1600" dirty="0">
                <a:latin typeface="仿宋" panose="02010609060101010101" pitchFamily="49" charset="-122"/>
                <a:ea typeface="仿宋" panose="02010609060101010101" pitchFamily="49" charset="-122"/>
              </a:rPr>
              <a:t>以来电子商务的快速发展，以</a:t>
            </a:r>
            <a:r>
              <a:rPr lang="en-US" altLang="zh-CN" sz="1600" dirty="0">
                <a:latin typeface="仿宋" panose="02010609060101010101" pitchFamily="49" charset="-122"/>
                <a:ea typeface="仿宋" panose="02010609060101010101" pitchFamily="49" charset="-122"/>
              </a:rPr>
              <a:t>PayPal</a:t>
            </a:r>
            <a:r>
              <a:rPr lang="zh-CN" altLang="en-US" sz="1600" dirty="0">
                <a:latin typeface="仿宋" panose="02010609060101010101" pitchFamily="49" charset="-122"/>
                <a:ea typeface="仿宋" panose="02010609060101010101" pitchFamily="49" charset="-122"/>
              </a:rPr>
              <a:t>为代表的第三方网络支付机构也应运而生，并构建了高效迅捷的互联网支付体系。互联网支付企业在美国没有被确认为银行金融机构、政府部门没有设立专门法律，其被认为是从事“货币转移业务”的货币服务机构，主要是使用现有的法律框架的实施监督，主要法律法规包括</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金融服务现代化法案</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电子资金划拨法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等。互联网支付企业的监管主体主要包括联邦和各州政府两个层面，其中准入及持续监管等职责集中在各州的监管机构。</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784590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Box 4"/>
          <p:cNvSpPr txBox="1">
            <a:spLocks noChangeArrowheads="1"/>
          </p:cNvSpPr>
          <p:nvPr/>
        </p:nvSpPr>
        <p:spPr bwMode="auto">
          <a:xfrm>
            <a:off x="107950" y="620713"/>
            <a:ext cx="85788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1</a:t>
            </a:r>
            <a:r>
              <a:rPr lang="zh-CN" altLang="en-US" sz="1600" b="1">
                <a:latin typeface="仿宋" panose="02010609060101010101" pitchFamily="49" charset="-122"/>
                <a:ea typeface="仿宋" panose="02010609060101010101" pitchFamily="49" charset="-122"/>
              </a:rPr>
              <a:t>）</a:t>
            </a:r>
            <a:r>
              <a:rPr lang="zh-CN" altLang="zh-CN" sz="1600" b="1">
                <a:latin typeface="仿宋" panose="02010609060101010101" pitchFamily="49" charset="-122"/>
                <a:ea typeface="仿宋" panose="02010609060101010101" pitchFamily="49" charset="-122"/>
              </a:rPr>
              <a:t>联邦监管</a:t>
            </a:r>
            <a:endParaRPr lang="en-US" altLang="zh-CN" sz="1600" b="1">
              <a:latin typeface="仿宋" panose="02010609060101010101" pitchFamily="49" charset="-122"/>
              <a:ea typeface="仿宋" panose="02010609060101010101" pitchFamily="49" charset="-122"/>
            </a:endParaRPr>
          </a:p>
          <a:p>
            <a:pPr eaLnBrk="1" hangingPunct="1">
              <a:spcBef>
                <a:spcPts val="1400"/>
              </a:spcBef>
            </a:pPr>
            <a:r>
              <a:rPr lang="zh-CN" altLang="zh-CN" sz="1600">
                <a:latin typeface="仿宋" panose="02010609060101010101" pitchFamily="49" charset="-122"/>
                <a:ea typeface="仿宋" panose="02010609060101010101" pitchFamily="49" charset="-122"/>
              </a:rPr>
              <a:t>在联邦层面，美国尚未出台专门的法律对互联网支付机构进行监管，在监管模式上采取功能监管的方式</a:t>
            </a:r>
            <a:r>
              <a:rPr lang="zh-CN" altLang="en-US" sz="1600">
                <a:latin typeface="仿宋" panose="02010609060101010101" pitchFamily="49" charset="-122"/>
                <a:ea typeface="仿宋" panose="02010609060101010101" pitchFamily="49" charset="-122"/>
              </a:rPr>
              <a:t>。</a:t>
            </a:r>
            <a:endParaRPr lang="en-US" altLang="zh-CN" sz="1600">
              <a:latin typeface="仿宋" panose="02010609060101010101" pitchFamily="49" charset="-122"/>
              <a:ea typeface="仿宋" panose="02010609060101010101" pitchFamily="49" charset="-122"/>
            </a:endParaRPr>
          </a:p>
          <a:p>
            <a:pPr eaLnBrk="1" hangingPunct="1">
              <a:spcBef>
                <a:spcPts val="1400"/>
              </a:spcBef>
            </a:pPr>
            <a:r>
              <a:rPr lang="zh-CN" altLang="en-US" sz="1600">
                <a:latin typeface="仿宋" panose="02010609060101010101" pitchFamily="49" charset="-122"/>
                <a:ea typeface="仿宋" panose="02010609060101010101" pitchFamily="49" charset="-122"/>
              </a:rPr>
              <a:t>第一，</a:t>
            </a:r>
            <a:r>
              <a:rPr lang="zh-CN" altLang="zh-CN" sz="1600">
                <a:latin typeface="仿宋" panose="02010609060101010101" pitchFamily="49" charset="-122"/>
                <a:ea typeface="仿宋" panose="02010609060101010101" pitchFamily="49" charset="-122"/>
              </a:rPr>
              <a:t>在消费者保护方面，主要通过现有法律框架。根据《多徳—弗兰克华尔街改革与消费者保护法案》，</a:t>
            </a:r>
            <a:r>
              <a:rPr lang="zh-CN" altLang="en-US" sz="1600">
                <a:latin typeface="仿宋" panose="02010609060101010101" pitchFamily="49" charset="-122"/>
                <a:ea typeface="仿宋" panose="02010609060101010101" pitchFamily="49" charset="-122"/>
              </a:rPr>
              <a:t>成立于</a:t>
            </a:r>
            <a:r>
              <a:rPr lang="zh-CN" altLang="zh-CN" sz="1600">
                <a:latin typeface="仿宋" panose="02010609060101010101" pitchFamily="49" charset="-122"/>
                <a:ea typeface="仿宋" panose="02010609060101010101" pitchFamily="49" charset="-122"/>
              </a:rPr>
              <a:t>国际金融危机之后的金融消费者保护局（</a:t>
            </a:r>
            <a:r>
              <a:rPr lang="en-US" altLang="zh-CN" sz="1600">
                <a:latin typeface="仿宋" panose="02010609060101010101" pitchFamily="49" charset="-122"/>
                <a:ea typeface="仿宋" panose="02010609060101010101" pitchFamily="49" charset="-122"/>
              </a:rPr>
              <a:t>CFPB</a:t>
            </a:r>
            <a:r>
              <a:rPr lang="zh-CN" altLang="en-US" sz="1600">
                <a:latin typeface="仿宋" panose="02010609060101010101" pitchFamily="49" charset="-122"/>
                <a:ea typeface="仿宋" panose="02010609060101010101" pitchFamily="49" charset="-122"/>
              </a:rPr>
              <a:t>）</a:t>
            </a:r>
            <a:r>
              <a:rPr lang="zh-CN" altLang="zh-CN" sz="1600">
                <a:latin typeface="仿宋" panose="02010609060101010101" pitchFamily="49" charset="-122"/>
                <a:ea typeface="仿宋" panose="02010609060101010101" pitchFamily="49" charset="-122"/>
              </a:rPr>
              <a:t>对</a:t>
            </a:r>
            <a:r>
              <a:rPr lang="en-US" altLang="zh-CN" sz="1600">
                <a:latin typeface="仿宋" panose="02010609060101010101" pitchFamily="49" charset="-122"/>
                <a:ea typeface="仿宋" panose="02010609060101010101" pitchFamily="49" charset="-122"/>
              </a:rPr>
              <a:t>PayPal</a:t>
            </a:r>
            <a:r>
              <a:rPr lang="zh-CN" altLang="zh-CN" sz="1600">
                <a:latin typeface="仿宋" panose="02010609060101010101" pitchFamily="49" charset="-122"/>
                <a:ea typeface="仿宋" panose="02010609060101010101" pitchFamily="49" charset="-122"/>
              </a:rPr>
              <a:t>等非银行类金融机构具有制定监管规则、实施检查及执法的权限，未来将在互联网支付机构的监管上发挥主要作用。</a:t>
            </a:r>
            <a:endParaRPr lang="en-US" altLang="zh-CN" sz="1600">
              <a:latin typeface="仿宋" panose="02010609060101010101" pitchFamily="49" charset="-122"/>
              <a:ea typeface="仿宋" panose="02010609060101010101" pitchFamily="49" charset="-122"/>
            </a:endParaRPr>
          </a:p>
          <a:p>
            <a:pPr eaLnBrk="1" hangingPunct="1">
              <a:spcBef>
                <a:spcPts val="1400"/>
              </a:spcBef>
            </a:pPr>
            <a:r>
              <a:rPr lang="zh-CN" altLang="en-US" sz="1600">
                <a:latin typeface="仿宋" panose="02010609060101010101" pitchFamily="49" charset="-122"/>
                <a:ea typeface="仿宋" panose="02010609060101010101" pitchFamily="49" charset="-122"/>
              </a:rPr>
              <a:t>第二，</a:t>
            </a:r>
            <a:r>
              <a:rPr lang="zh-CN" altLang="zh-CN" sz="1600">
                <a:latin typeface="仿宋" panose="02010609060101010101" pitchFamily="49" charset="-122"/>
                <a:ea typeface="仿宋" panose="02010609060101010101" pitchFamily="49" charset="-122"/>
              </a:rPr>
              <a:t>在客户资金保护方面，美国联邦存款保险公司（</a:t>
            </a:r>
            <a:r>
              <a:rPr lang="en-US" altLang="zh-CN" sz="1600">
                <a:latin typeface="仿宋" panose="02010609060101010101" pitchFamily="49" charset="-122"/>
                <a:ea typeface="仿宋" panose="02010609060101010101" pitchFamily="49" charset="-122"/>
              </a:rPr>
              <a:t>FDIC</a:t>
            </a:r>
            <a:r>
              <a:rPr lang="zh-CN" altLang="zh-CN" sz="1600">
                <a:latin typeface="仿宋" panose="02010609060101010101" pitchFamily="49" charset="-122"/>
                <a:ea typeface="仿宋" panose="02010609060101010101" pitchFamily="49" charset="-122"/>
              </a:rPr>
              <a:t>）将客户在互联网支付机构账户中的沉淀资金定义为这些机构对客户的负债</a:t>
            </a:r>
            <a:r>
              <a:rPr lang="zh-CN" altLang="en-US" sz="1600">
                <a:latin typeface="仿宋" panose="02010609060101010101" pitchFamily="49" charset="-122"/>
                <a:ea typeface="仿宋" panose="02010609060101010101" pitchFamily="49" charset="-122"/>
              </a:rPr>
              <a:t>。</a:t>
            </a:r>
            <a:r>
              <a:rPr lang="zh-CN" altLang="zh-CN" sz="1600">
                <a:latin typeface="仿宋" panose="02010609060101010101" pitchFamily="49" charset="-122"/>
                <a:ea typeface="仿宋" panose="02010609060101010101" pitchFamily="49" charset="-122"/>
              </a:rPr>
              <a:t>通过</a:t>
            </a:r>
            <a:r>
              <a:rPr lang="en-US" altLang="zh-CN" sz="1600">
                <a:latin typeface="仿宋" panose="02010609060101010101" pitchFamily="49" charset="-122"/>
                <a:ea typeface="仿宋" panose="02010609060101010101" pitchFamily="49" charset="-122"/>
              </a:rPr>
              <a:t>FDIC</a:t>
            </a:r>
            <a:r>
              <a:rPr lang="zh-CN" altLang="zh-CN" sz="1600">
                <a:latin typeface="仿宋" panose="02010609060101010101" pitchFamily="49" charset="-122"/>
                <a:ea typeface="仿宋" panose="02010609060101010101" pitchFamily="49" charset="-122"/>
              </a:rPr>
              <a:t>的存款延伸保险机制，互联网支付机构在商业银行账户上的客户沉淀资金可以享受其保险覆盖（保险金上限为</a:t>
            </a:r>
            <a:r>
              <a:rPr lang="en-US" altLang="zh-CN" sz="1600">
                <a:latin typeface="仿宋" panose="02010609060101010101" pitchFamily="49" charset="-122"/>
                <a:ea typeface="仿宋" panose="02010609060101010101" pitchFamily="49" charset="-122"/>
              </a:rPr>
              <a:t>10</a:t>
            </a:r>
            <a:r>
              <a:rPr lang="zh-CN" altLang="zh-CN" sz="1600">
                <a:latin typeface="仿宋" panose="02010609060101010101" pitchFamily="49" charset="-122"/>
                <a:ea typeface="仿宋" panose="02010609060101010101" pitchFamily="49" charset="-122"/>
              </a:rPr>
              <a:t>万美金）。</a:t>
            </a:r>
            <a:endParaRPr lang="en-US" altLang="zh-CN" sz="1600">
              <a:latin typeface="仿宋" panose="02010609060101010101" pitchFamily="49" charset="-122"/>
              <a:ea typeface="仿宋" panose="02010609060101010101" pitchFamily="49" charset="-122"/>
            </a:endParaRPr>
          </a:p>
          <a:p>
            <a:pPr eaLnBrk="1" hangingPunct="1">
              <a:spcBef>
                <a:spcPts val="1400"/>
              </a:spcBef>
            </a:pPr>
            <a:r>
              <a:rPr lang="zh-CN" altLang="en-US" sz="1600">
                <a:latin typeface="仿宋" panose="02010609060101010101" pitchFamily="49" charset="-122"/>
                <a:ea typeface="仿宋" panose="02010609060101010101" pitchFamily="49" charset="-122"/>
              </a:rPr>
              <a:t>第三，</a:t>
            </a:r>
            <a:r>
              <a:rPr lang="zh-CN" altLang="zh-CN" sz="1600">
                <a:latin typeface="仿宋" panose="02010609060101010101" pitchFamily="49" charset="-122"/>
                <a:ea typeface="仿宋" panose="02010609060101010101" pitchFamily="49" charset="-122"/>
              </a:rPr>
              <a:t>反洗钱及金融反恐方面，“</a:t>
            </a:r>
            <a:r>
              <a:rPr lang="en-US" altLang="zh-CN" sz="1600">
                <a:latin typeface="仿宋" panose="02010609060101010101" pitchFamily="49" charset="-122"/>
                <a:ea typeface="仿宋" panose="02010609060101010101" pitchFamily="49" charset="-122"/>
              </a:rPr>
              <a:t>9</a:t>
            </a:r>
            <a:r>
              <a:rPr lang="zh-CN" altLang="zh-CN"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11</a:t>
            </a:r>
            <a:r>
              <a:rPr lang="zh-CN" altLang="zh-CN" sz="1600">
                <a:latin typeface="仿宋" panose="02010609060101010101" pitchFamily="49" charset="-122"/>
                <a:ea typeface="仿宋" panose="02010609060101010101" pitchFamily="49" charset="-122"/>
              </a:rPr>
              <a:t>”事件后颁布</a:t>
            </a:r>
            <a:r>
              <a:rPr lang="zh-CN" altLang="en-US" sz="1600">
                <a:latin typeface="仿宋" panose="02010609060101010101" pitchFamily="49" charset="-122"/>
                <a:ea typeface="仿宋" panose="02010609060101010101" pitchFamily="49" charset="-122"/>
              </a:rPr>
              <a:t>的</a:t>
            </a:r>
            <a:r>
              <a:rPr lang="zh-CN" altLang="zh-CN" sz="1600">
                <a:latin typeface="仿宋" panose="02010609060101010101" pitchFamily="49" charset="-122"/>
                <a:ea typeface="仿宋" panose="02010609060101010101" pitchFamily="49" charset="-122"/>
              </a:rPr>
              <a:t>《爱国者法案》对反洗钱的相关条款进行了修订，加强了对跨境洗钱和金融领域恐怖活动的监管。财政部金融犯罪执法网络（</a:t>
            </a:r>
            <a:r>
              <a:rPr lang="en-US" altLang="zh-CN" sz="1600">
                <a:latin typeface="仿宋" panose="02010609060101010101" pitchFamily="49" charset="-122"/>
                <a:ea typeface="仿宋" panose="02010609060101010101" pitchFamily="49" charset="-122"/>
              </a:rPr>
              <a:t>FinCEN</a:t>
            </a:r>
            <a:r>
              <a:rPr lang="zh-CN" altLang="zh-CN" sz="1600">
                <a:latin typeface="仿宋" panose="02010609060101010101" pitchFamily="49" charset="-122"/>
                <a:ea typeface="仿宋" panose="02010609060101010101" pitchFamily="49" charset="-122"/>
              </a:rPr>
              <a:t>）承担相关监管职责，互联网支付机构需要履行像</a:t>
            </a:r>
            <a:r>
              <a:rPr lang="en-US" altLang="zh-CN" sz="1600">
                <a:latin typeface="仿宋" panose="02010609060101010101" pitchFamily="49" charset="-122"/>
                <a:ea typeface="仿宋" panose="02010609060101010101" pitchFamily="49" charset="-122"/>
              </a:rPr>
              <a:t>FinCEN</a:t>
            </a:r>
            <a:r>
              <a:rPr lang="zh-CN" altLang="zh-CN" sz="1600">
                <a:latin typeface="仿宋" panose="02010609060101010101" pitchFamily="49" charset="-122"/>
                <a:ea typeface="仿宋" panose="02010609060101010101" pitchFamily="49" charset="-122"/>
              </a:rPr>
              <a:t>登记的程序，按规定提交现金交易报告和可疑交易报告等，记录并保存所有资金交易情况。</a:t>
            </a:r>
            <a:endParaRPr lang="en-US" altLang="zh-CN" sz="1600">
              <a:latin typeface="仿宋" panose="02010609060101010101" pitchFamily="49" charset="-122"/>
              <a:ea typeface="仿宋" panose="02010609060101010101" pitchFamily="49" charset="-122"/>
            </a:endParaRPr>
          </a:p>
          <a:p>
            <a:pPr eaLnBrk="1" hangingPunct="1">
              <a:spcBef>
                <a:spcPts val="1400"/>
              </a:spcBef>
            </a:pPr>
            <a:r>
              <a:rPr lang="zh-CN" altLang="en-US" sz="1600">
                <a:latin typeface="仿宋" panose="02010609060101010101" pitchFamily="49" charset="-122"/>
                <a:ea typeface="仿宋" panose="02010609060101010101" pitchFamily="49" charset="-122"/>
              </a:rPr>
              <a:t>第四，</a:t>
            </a:r>
            <a:r>
              <a:rPr lang="zh-CN" altLang="zh-CN" sz="1600">
                <a:latin typeface="仿宋" panose="02010609060101010101" pitchFamily="49" charset="-122"/>
                <a:ea typeface="仿宋" panose="02010609060101010101" pitchFamily="49" charset="-122"/>
              </a:rPr>
              <a:t>关于其他方面的监管，互联网支付机构还需要接受美国联邦通讯委员会、联邦贸易委员会及美国国税局在移动支付、商业行为以及税务信息披露等方面的监管。</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2729003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50" y="836613"/>
            <a:ext cx="8578850" cy="4724400"/>
          </a:xfrm>
          <a:prstGeom prst="rect">
            <a:avLst/>
          </a:prstGeom>
          <a:noFill/>
        </p:spPr>
        <p:txBody>
          <a:bodyPr>
            <a:spAutoFit/>
          </a:bodyPr>
          <a:lstStyle/>
          <a:p>
            <a:pPr marL="1080000" indent="-285750" eaLnBrk="1" fontAlgn="auto" hangingPunct="1">
              <a:spcBef>
                <a:spcPts val="180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）各州监管</a:t>
            </a:r>
            <a:endParaRPr lang="en-US" altLang="zh-CN" sz="1600" b="1" dirty="0">
              <a:latin typeface="仿宋" panose="02010609060101010101" pitchFamily="49" charset="-122"/>
              <a:ea typeface="仿宋" panose="02010609060101010101" pitchFamily="49" charset="-122"/>
            </a:endParaRPr>
          </a:p>
          <a:p>
            <a:pPr marL="10800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在各州层面，美国各州政府分别制定了适合本州货币服务发展的法律法规，但具体规则并不完全一致。为了促进各州立法的统一，美国统一州法国家委员会制定了</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统一货币服务法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这是一部关于货币服务行业的示范法规，本身并不具备法律效力。各州对互联网支付机构的监管在主要规则上具有一定共性。首先，互联网支付机构必须获得各州监管机构发放的牌照，不得从事银行的存贷业务。其次，支付机构还要符合各州关于投资主体、营业场所、资金实力、财务状况以及从业经验等相关自制的要求。</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2. P2P</a:t>
            </a:r>
            <a:r>
              <a:rPr lang="zh-CN" altLang="en-US" sz="1600" b="1" dirty="0">
                <a:latin typeface="仿宋" panose="02010609060101010101" pitchFamily="49" charset="-122"/>
                <a:ea typeface="仿宋" panose="02010609060101010101" pitchFamily="49" charset="-122"/>
              </a:rPr>
              <a:t>网贷</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美国没有制定专门针对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网贷的相关法律，主要通过查找现有</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相关法律，找到有用的监管措施。</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网贷行业受联邦政府和州政府双重监管。美国证券交易委员会（</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）的信息披露方式监控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贷款行业，主要是通过强制性信息披露以防止欺诈来保障债权人的利益的。美国联邦贸易委员会虽然不是监管机构，但对于不合规的 </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网贷可以采取强制措施。</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认定</a:t>
            </a:r>
            <a:r>
              <a:rPr lang="en-US" altLang="zh-CN" sz="1600" dirty="0">
                <a:latin typeface="仿宋" panose="02010609060101010101" pitchFamily="49" charset="-122"/>
                <a:ea typeface="仿宋" panose="02010609060101010101" pitchFamily="49" charset="-122"/>
              </a:rPr>
              <a:t>Lending Club </a:t>
            </a:r>
            <a:r>
              <a:rPr lang="zh-CN" altLang="en-US" sz="1600" dirty="0">
                <a:latin typeface="仿宋" panose="02010609060101010101" pitchFamily="49" charset="-122"/>
                <a:ea typeface="仿宋" panose="02010609060101010101" pitchFamily="49" charset="-122"/>
              </a:rPr>
              <a:t>向投资人发行票据的业务模式属于证券范畴，标志着美国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网贷行业正式纳入以证券交易委员会为核心的监管体系。总体来看，美国对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网贷的监管有以下几个特点。</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6350085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50" y="692150"/>
            <a:ext cx="8964613" cy="3273425"/>
          </a:xfrm>
          <a:prstGeom prst="rect">
            <a:avLst/>
          </a:prstGeom>
          <a:noFill/>
        </p:spPr>
        <p:txBody>
          <a:bodyPr>
            <a:spAutoFit/>
          </a:bodyPr>
          <a:lstStyle/>
          <a:p>
            <a:pPr marL="10800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）美国的金融监管形成了以证监会为核心的多头监管体系，监管职责分布在联邦和各州的监管机构以及大量的行业自律组织之间，具有较明显的行为监管特征。由于美国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网贷行业具有明显的证券化属性，证券交易委员会成为核心监管机构。此外，联邦存款保险公司、消费者金融保护局、联邦贸易委员会等也都在职责范围内对 </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借贷公司进行相关监管。美国政府问责办公室（</a:t>
            </a:r>
            <a:r>
              <a:rPr lang="en-US" altLang="zh-CN" sz="1600" dirty="0">
                <a:latin typeface="仿宋" panose="02010609060101010101" pitchFamily="49" charset="-122"/>
                <a:ea typeface="仿宋" panose="02010609060101010101" pitchFamily="49" charset="-122"/>
              </a:rPr>
              <a:t>GAO</a:t>
            </a:r>
            <a:r>
              <a:rPr lang="zh-CN" altLang="en-US" sz="1600" dirty="0">
                <a:latin typeface="仿宋" panose="02010609060101010101" pitchFamily="49" charset="-122"/>
                <a:ea typeface="仿宋" panose="02010609060101010101" pitchFamily="49" charset="-122"/>
              </a:rPr>
              <a:t>）于 </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7</a:t>
            </a:r>
            <a:r>
              <a:rPr lang="zh-CN" altLang="en-US" sz="1600" dirty="0">
                <a:latin typeface="仿宋" panose="02010609060101010101" pitchFamily="49" charset="-122"/>
                <a:ea typeface="仿宋" panose="02010609060101010101" pitchFamily="49" charset="-122"/>
              </a:rPr>
              <a:t>月发布了一份关于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借贷机构监管的政策报告，提出了由</a:t>
            </a:r>
            <a:r>
              <a:rPr lang="en-US" altLang="zh-CN" sz="1600" dirty="0">
                <a:latin typeface="仿宋" panose="02010609060101010101" pitchFamily="49" charset="-122"/>
                <a:ea typeface="仿宋" panose="02010609060101010101" pitchFamily="49" charset="-122"/>
              </a:rPr>
              <a:t>CEPB</a:t>
            </a:r>
            <a:r>
              <a:rPr lang="zh-CN" altLang="en-US" sz="1600" dirty="0">
                <a:latin typeface="仿宋" panose="02010609060101010101" pitchFamily="49" charset="-122"/>
                <a:ea typeface="仿宋" panose="02010609060101010101" pitchFamily="49" charset="-122"/>
              </a:rPr>
              <a:t>取代</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的建议，而在州政府层面，各州监管部门也扮演了非常重要的角色。</a:t>
            </a:r>
            <a:endParaRPr lang="en-US" altLang="zh-CN" sz="1600" dirty="0">
              <a:latin typeface="仿宋" panose="02010609060101010101" pitchFamily="49" charset="-122"/>
              <a:ea typeface="仿宋" panose="02010609060101010101" pitchFamily="49" charset="-122"/>
            </a:endParaRPr>
          </a:p>
          <a:p>
            <a:pPr marL="10800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）重视消费者权益保护，不断完善相关法律法规，加强对投资人及借款人两方面的保护。总体来看，美国当前的法律框架主要包括联邦和州政府两个层面，体现了监管机 构重视消费者保护的金融立法理念，而保护对象也同时覆盖了投资人和借款人两个方面。 如表 </a:t>
            </a:r>
            <a:r>
              <a:rPr lang="en-US" altLang="zh-CN" sz="1600" dirty="0">
                <a:latin typeface="仿宋" panose="02010609060101010101" pitchFamily="49" charset="-122"/>
                <a:ea typeface="仿宋" panose="02010609060101010101" pitchFamily="49" charset="-122"/>
              </a:rPr>
              <a:t>8-2 </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794250" algn="ctr" eaLnBrk="1" fontAlgn="auto" hangingPunct="1">
              <a:spcBef>
                <a:spcPts val="800"/>
              </a:spcBef>
              <a:spcAft>
                <a:spcPts val="0"/>
              </a:spcAft>
              <a:buSzPct val="150000"/>
              <a:defRPr/>
            </a:pPr>
            <a:r>
              <a:rPr lang="zh-CN" altLang="zh-CN"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8-2 P2P</a:t>
            </a:r>
            <a:r>
              <a:rPr lang="zh-CN" altLang="zh-CN" sz="1400" b="1" dirty="0">
                <a:latin typeface="仿宋" panose="02010609060101010101" pitchFamily="49" charset="-122"/>
                <a:ea typeface="仿宋" panose="02010609060101010101" pitchFamily="49" charset="-122"/>
              </a:rPr>
              <a:t>网贷公司需满足的具体法律列表</a:t>
            </a:r>
            <a:endParaRPr lang="en-US" altLang="zh-CN" sz="1400" dirty="0">
              <a:latin typeface="仿宋" panose="02010609060101010101" pitchFamily="49" charset="-122"/>
              <a:ea typeface="仿宋" panose="02010609060101010101" pitchFamily="49" charset="-122"/>
            </a:endParaRPr>
          </a:p>
        </p:txBody>
      </p:sp>
      <p:graphicFrame>
        <p:nvGraphicFramePr>
          <p:cNvPr id="2" name="表格 1"/>
          <p:cNvGraphicFramePr>
            <a:graphicFrameLocks noGrp="1"/>
          </p:cNvGraphicFramePr>
          <p:nvPr/>
        </p:nvGraphicFramePr>
        <p:xfrm>
          <a:off x="468313" y="3860800"/>
          <a:ext cx="8567737" cy="2378075"/>
        </p:xfrm>
        <a:graphic>
          <a:graphicData uri="http://schemas.openxmlformats.org/drawingml/2006/table">
            <a:tbl>
              <a:tblPr firstRow="1" firstCol="1" bandRow="1">
                <a:tableStyleId>{5940675A-B579-460E-94D1-54222C63F5DA}</a:tableStyleId>
              </a:tblPr>
              <a:tblGrid>
                <a:gridCol w="3599889">
                  <a:extLst>
                    <a:ext uri="{9D8B030D-6E8A-4147-A177-3AD203B41FA5}">
                      <a16:colId xmlns:a16="http://schemas.microsoft.com/office/drawing/2014/main" val="812962378"/>
                    </a:ext>
                  </a:extLst>
                </a:gridCol>
                <a:gridCol w="4967848">
                  <a:extLst>
                    <a:ext uri="{9D8B030D-6E8A-4147-A177-3AD203B41FA5}">
                      <a16:colId xmlns:a16="http://schemas.microsoft.com/office/drawing/2014/main" val="1575524848"/>
                    </a:ext>
                  </a:extLst>
                </a:gridCol>
              </a:tblGrid>
              <a:tr h="182929">
                <a:tc>
                  <a:txBody>
                    <a:bodyPr/>
                    <a:lstStyle/>
                    <a:p>
                      <a:pPr algn="ctr">
                        <a:spcAft>
                          <a:spcPts val="0"/>
                        </a:spcAft>
                      </a:pPr>
                      <a:r>
                        <a:rPr lang="zh-CN" sz="1200" kern="100">
                          <a:effectLst/>
                          <a:latin typeface="仿宋" panose="02010609060101010101" pitchFamily="49" charset="-122"/>
                          <a:ea typeface="仿宋" panose="02010609060101010101" pitchFamily="49" charset="-122"/>
                        </a:rPr>
                        <a:t>法律名称</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监管要求</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4220205232"/>
                  </a:ext>
                </a:extLst>
              </a:tr>
              <a:tr h="365858">
                <a:tc>
                  <a:txBody>
                    <a:bodyPr/>
                    <a:lstStyle/>
                    <a:p>
                      <a:pPr algn="l">
                        <a:spcAft>
                          <a:spcPts val="0"/>
                        </a:spcAft>
                      </a:pPr>
                      <a:r>
                        <a:rPr lang="zh-CN" sz="1200" kern="100">
                          <a:effectLst/>
                          <a:latin typeface="仿宋" panose="02010609060101010101" pitchFamily="49" charset="-122"/>
                          <a:ea typeface="仿宋" panose="02010609060101010101" pitchFamily="49" charset="-122"/>
                        </a:rPr>
                        <a:t>联邦《</a:t>
                      </a:r>
                      <a:r>
                        <a:rPr lang="en-US" sz="1200" kern="100">
                          <a:effectLst/>
                          <a:latin typeface="仿宋" panose="02010609060101010101" pitchFamily="49" charset="-122"/>
                          <a:ea typeface="仿宋" panose="02010609060101010101" pitchFamily="49" charset="-122"/>
                        </a:rPr>
                        <a:t>1933</a:t>
                      </a:r>
                      <a:r>
                        <a:rPr lang="zh-CN" sz="1200" kern="100">
                          <a:effectLst/>
                          <a:latin typeface="仿宋" panose="02010609060101010101" pitchFamily="49" charset="-122"/>
                          <a:ea typeface="仿宋" panose="02010609060101010101" pitchFamily="49" charset="-122"/>
                        </a:rPr>
                        <a:t>年证券法》及各州”蓝天法案”</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dirty="0">
                          <a:effectLst/>
                          <a:latin typeface="仿宋" panose="02010609060101010101" pitchFamily="49" charset="-122"/>
                          <a:ea typeface="仿宋" panose="02010609060101010101" pitchFamily="49" charset="-122"/>
                        </a:rPr>
                        <a:t>要求任何未经豁免的、从事证券服务及销售的公司</a:t>
                      </a:r>
                      <a:r>
                        <a:rPr lang="en-US" sz="1200" kern="100" dirty="0">
                          <a:effectLst/>
                          <a:latin typeface="仿宋" panose="02010609060101010101" pitchFamily="49" charset="-122"/>
                          <a:ea typeface="仿宋" panose="02010609060101010101" pitchFamily="49" charset="-122"/>
                        </a:rPr>
                        <a:t>SEC</a:t>
                      </a:r>
                      <a:r>
                        <a:rPr lang="zh-CN" sz="1200" kern="100" dirty="0">
                          <a:effectLst/>
                          <a:latin typeface="仿宋" panose="02010609060101010101" pitchFamily="49" charset="-122"/>
                          <a:ea typeface="仿宋" panose="02010609060101010101" pitchFamily="49" charset="-122"/>
                        </a:rPr>
                        <a:t>及各州监管机构进行注册</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3581608431"/>
                  </a:ext>
                </a:extLst>
              </a:tr>
              <a:tr h="182929">
                <a:tc>
                  <a:txBody>
                    <a:bodyPr/>
                    <a:lstStyle/>
                    <a:p>
                      <a:pPr algn="l">
                        <a:spcAft>
                          <a:spcPts val="0"/>
                        </a:spcAft>
                      </a:pPr>
                      <a:r>
                        <a:rPr lang="zh-CN" sz="1200" kern="100">
                          <a:effectLst/>
                          <a:latin typeface="仿宋" panose="02010609060101010101" pitchFamily="49" charset="-122"/>
                          <a:ea typeface="仿宋" panose="02010609060101010101" pitchFamily="49" charset="-122"/>
                        </a:rPr>
                        <a:t>联邦《诚信借贷法》、《</a:t>
                      </a:r>
                      <a:r>
                        <a:rPr lang="en-US" sz="1200" kern="100">
                          <a:effectLst/>
                          <a:latin typeface="仿宋" panose="02010609060101010101" pitchFamily="49" charset="-122"/>
                          <a:ea typeface="仿宋" panose="02010609060101010101" pitchFamily="49" charset="-122"/>
                        </a:rPr>
                        <a:t>Z</a:t>
                      </a:r>
                      <a:r>
                        <a:rPr lang="zh-CN" sz="1200" kern="100">
                          <a:effectLst/>
                          <a:latin typeface="仿宋" panose="02010609060101010101" pitchFamily="49" charset="-122"/>
                          <a:ea typeface="仿宋" panose="02010609060101010101" pitchFamily="49" charset="-122"/>
                        </a:rPr>
                        <a:t>法规》及各州类似法规</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a:effectLst/>
                          <a:latin typeface="仿宋" panose="02010609060101010101" pitchFamily="49" charset="-122"/>
                          <a:ea typeface="仿宋" panose="02010609060101010101" pitchFamily="49" charset="-122"/>
                        </a:rPr>
                        <a:t>要求必须对借款人就有关贷款条款进行充分披露</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3150997647"/>
                  </a:ext>
                </a:extLst>
              </a:tr>
              <a:tr h="365858">
                <a:tc>
                  <a:txBody>
                    <a:bodyPr/>
                    <a:lstStyle/>
                    <a:p>
                      <a:pPr algn="l">
                        <a:spcAft>
                          <a:spcPts val="0"/>
                        </a:spcAft>
                      </a:pPr>
                      <a:r>
                        <a:rPr lang="zh-CN" sz="1200" kern="100">
                          <a:effectLst/>
                          <a:latin typeface="仿宋" panose="02010609060101010101" pitchFamily="49" charset="-122"/>
                          <a:ea typeface="仿宋" panose="02010609060101010101" pitchFamily="49" charset="-122"/>
                        </a:rPr>
                        <a:t>联邦《公平债务催收法》及各州类似法规</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a:effectLst/>
                          <a:latin typeface="仿宋" panose="02010609060101010101" pitchFamily="49" charset="-122"/>
                          <a:ea typeface="仿宋" panose="02010609060101010101" pitchFamily="49" charset="-122"/>
                        </a:rPr>
                        <a:t>对债务催收人的相关行为进行了规定，并对催收过程中的一些特定性为进行明确禁止</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1026737260"/>
                  </a:ext>
                </a:extLst>
              </a:tr>
              <a:tr h="365858">
                <a:tc>
                  <a:txBody>
                    <a:bodyPr/>
                    <a:lstStyle/>
                    <a:p>
                      <a:pPr algn="l">
                        <a:spcAft>
                          <a:spcPts val="0"/>
                        </a:spcAft>
                      </a:pPr>
                      <a:r>
                        <a:rPr lang="zh-CN" sz="1200" kern="100" dirty="0">
                          <a:effectLst/>
                          <a:latin typeface="仿宋" panose="02010609060101010101" pitchFamily="49" charset="-122"/>
                          <a:ea typeface="仿宋" panose="02010609060101010101" pitchFamily="49" charset="-122"/>
                        </a:rPr>
                        <a:t>《隐私及信息安全法》及各州类似法规</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a:effectLst/>
                          <a:latin typeface="仿宋" panose="02010609060101010101" pitchFamily="49" charset="-122"/>
                          <a:ea typeface="仿宋" panose="02010609060101010101" pitchFamily="49" charset="-122"/>
                        </a:rPr>
                        <a:t>限制了</a:t>
                      </a:r>
                      <a:r>
                        <a:rPr lang="en-US" sz="1200" kern="100">
                          <a:effectLst/>
                          <a:latin typeface="仿宋" panose="02010609060101010101" pitchFamily="49" charset="-122"/>
                          <a:ea typeface="仿宋" panose="02010609060101010101" pitchFamily="49" charset="-122"/>
                        </a:rPr>
                        <a:t>P2P</a:t>
                      </a:r>
                      <a:r>
                        <a:rPr lang="zh-CN" sz="1200" kern="100">
                          <a:effectLst/>
                          <a:latin typeface="仿宋" panose="02010609060101010101" pitchFamily="49" charset="-122"/>
                          <a:ea typeface="仿宋" panose="02010609060101010101" pitchFamily="49" charset="-122"/>
                        </a:rPr>
                        <a:t>借贷公司就关于消费者的非公开个人信息向无关第三方披露的行为，并要求公司制定关于消费者信息保护的具体政策和措施</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2973780120"/>
                  </a:ext>
                </a:extLst>
              </a:tr>
              <a:tr h="365858">
                <a:tc>
                  <a:txBody>
                    <a:bodyPr/>
                    <a:lstStyle/>
                    <a:p>
                      <a:pPr algn="l">
                        <a:spcAft>
                          <a:spcPts val="0"/>
                        </a:spcAft>
                      </a:pPr>
                      <a:r>
                        <a:rPr lang="zh-CN" sz="1200" kern="100">
                          <a:effectLst/>
                          <a:latin typeface="仿宋" panose="02010609060101010101" pitchFamily="49" charset="-122"/>
                          <a:ea typeface="仿宋" panose="02010609060101010101" pitchFamily="49" charset="-122"/>
                        </a:rPr>
                        <a:t>《多德—弗兰克法案》</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a:effectLst/>
                          <a:latin typeface="仿宋" panose="02010609060101010101" pitchFamily="49" charset="-122"/>
                          <a:ea typeface="仿宋" panose="02010609060101010101" pitchFamily="49" charset="-122"/>
                        </a:rPr>
                        <a:t>提出了一系列金融监管改革方案，其中多项措施对</a:t>
                      </a:r>
                      <a:r>
                        <a:rPr lang="en-US" sz="1200" kern="100">
                          <a:effectLst/>
                          <a:latin typeface="仿宋" panose="02010609060101010101" pitchFamily="49" charset="-122"/>
                          <a:ea typeface="仿宋" panose="02010609060101010101" pitchFamily="49" charset="-122"/>
                        </a:rPr>
                        <a:t>P2P</a:t>
                      </a:r>
                      <a:r>
                        <a:rPr lang="zh-CN" sz="1200" kern="100">
                          <a:effectLst/>
                          <a:latin typeface="仿宋" panose="02010609060101010101" pitchFamily="49" charset="-122"/>
                          <a:ea typeface="仿宋" panose="02010609060101010101" pitchFamily="49" charset="-122"/>
                        </a:rPr>
                        <a:t>借贷公司也有较大影响</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4073563623"/>
                  </a:ext>
                </a:extLst>
              </a:tr>
              <a:tr h="182929">
                <a:tc>
                  <a:txBody>
                    <a:bodyPr/>
                    <a:lstStyle/>
                    <a:p>
                      <a:pPr algn="l">
                        <a:spcAft>
                          <a:spcPts val="0"/>
                        </a:spcAft>
                      </a:pPr>
                      <a:r>
                        <a:rPr lang="zh-CN" sz="1200" kern="100">
                          <a:effectLst/>
                          <a:latin typeface="仿宋" panose="02010609060101010101" pitchFamily="49" charset="-122"/>
                          <a:ea typeface="仿宋" panose="02010609060101010101" pitchFamily="49" charset="-122"/>
                        </a:rPr>
                        <a:t>《电子资金转账法》、《电子签名法》</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zh-CN" sz="1200" kern="100">
                          <a:effectLst/>
                          <a:latin typeface="仿宋" panose="02010609060101010101" pitchFamily="49" charset="-122"/>
                          <a:ea typeface="仿宋" panose="02010609060101010101" pitchFamily="49" charset="-122"/>
                        </a:rPr>
                        <a:t>对客户进行了电子转账等行为提出了指引及限制</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1567791120"/>
                  </a:ext>
                </a:extLst>
              </a:tr>
              <a:tr h="365858">
                <a:tc>
                  <a:txBody>
                    <a:bodyPr/>
                    <a:lstStyle/>
                    <a:p>
                      <a:pPr algn="l">
                        <a:spcAft>
                          <a:spcPts val="0"/>
                        </a:spcAft>
                      </a:pPr>
                      <a:r>
                        <a:rPr lang="zh-CN" sz="1200" kern="100" dirty="0">
                          <a:effectLst/>
                          <a:latin typeface="仿宋" panose="02010609060101010101" pitchFamily="49" charset="-122"/>
                          <a:ea typeface="仿宋" panose="02010609060101010101" pitchFamily="49" charset="-122"/>
                        </a:rPr>
                        <a:t>《银行保密法》</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l">
                        <a:spcAft>
                          <a:spcPts val="0"/>
                        </a:spcAft>
                      </a:pPr>
                      <a:r>
                        <a:rPr lang="en-US" sz="1200" kern="100" dirty="0">
                          <a:effectLst/>
                          <a:latin typeface="仿宋" panose="02010609060101010101" pitchFamily="49" charset="-122"/>
                          <a:ea typeface="仿宋" panose="02010609060101010101" pitchFamily="49" charset="-122"/>
                        </a:rPr>
                        <a:t>P2P</a:t>
                      </a:r>
                      <a:r>
                        <a:rPr lang="zh-CN" sz="1200" kern="100" dirty="0">
                          <a:effectLst/>
                          <a:latin typeface="仿宋" panose="02010609060101010101" pitchFamily="49" charset="-122"/>
                          <a:ea typeface="仿宋" panose="02010609060101010101" pitchFamily="49" charset="-122"/>
                        </a:rPr>
                        <a:t>平台公司需符合有关反洗钱规定，公司需指定具体的反洗钱政策和措施</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1342000287"/>
                  </a:ext>
                </a:extLst>
              </a:tr>
            </a:tbl>
          </a:graphicData>
        </a:graphic>
      </p:graphicFrame>
    </p:spTree>
    <p:extLst>
      <p:ext uri="{BB962C8B-B14F-4D97-AF65-F5344CB8AC3E}">
        <p14:creationId xmlns:p14="http://schemas.microsoft.com/office/powerpoint/2010/main" val="273152408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50" y="692150"/>
            <a:ext cx="8964613" cy="5064125"/>
          </a:xfrm>
          <a:prstGeom prst="rect">
            <a:avLst/>
          </a:prstGeom>
          <a:noFill/>
        </p:spPr>
        <p:txBody>
          <a:bodyPr>
            <a:spAutoFit/>
          </a:bodyPr>
          <a:lstStyle/>
          <a:p>
            <a:pPr marL="1080000" indent="-285750" eaLnBrk="1" fontAlgn="auto" hangingPunct="1">
              <a:spcBef>
                <a:spcPts val="14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表</a:t>
            </a:r>
            <a:r>
              <a:rPr lang="en-US" altLang="zh-CN" sz="1600" dirty="0">
                <a:latin typeface="仿宋" panose="02010609060101010101" pitchFamily="49" charset="-122"/>
                <a:ea typeface="仿宋" panose="02010609060101010101" pitchFamily="49" charset="-122"/>
              </a:rPr>
              <a:t>8-2</a:t>
            </a:r>
            <a:r>
              <a:rPr lang="zh-CN" altLang="en-US" sz="1600" dirty="0">
                <a:latin typeface="仿宋" panose="02010609060101010101" pitchFamily="49" charset="-122"/>
                <a:ea typeface="仿宋" panose="02010609060101010101" pitchFamily="49" charset="-122"/>
              </a:rPr>
              <a:t>中的法律框架基本体现了以消费者保护为主，以及</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网贷行业在市场准入、信息披露、业务限制等几个方面的监管模式。其中</a:t>
            </a:r>
            <a:r>
              <a:rPr lang="en-US" altLang="zh-CN" sz="1600" dirty="0">
                <a:latin typeface="仿宋" panose="02010609060101010101" pitchFamily="49" charset="-122"/>
                <a:ea typeface="仿宋" panose="02010609060101010101" pitchFamily="49" charset="-122"/>
              </a:rPr>
              <a:t>2010</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7</a:t>
            </a:r>
            <a:r>
              <a:rPr lang="zh-CN" altLang="en-US" sz="1600" dirty="0">
                <a:latin typeface="仿宋" panose="02010609060101010101" pitchFamily="49" charset="-122"/>
                <a:ea typeface="仿宋" panose="02010609060101010101" pitchFamily="49" charset="-122"/>
              </a:rPr>
              <a:t>月颁布的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多德</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弗兰克法案</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行业已经并即将产生较大的影响。</a:t>
            </a:r>
            <a:endParaRPr lang="en-US" altLang="zh-CN" sz="1600" dirty="0">
              <a:latin typeface="仿宋" panose="02010609060101010101" pitchFamily="49" charset="-122"/>
              <a:ea typeface="仿宋" panose="02010609060101010101" pitchFamily="49" charset="-122"/>
            </a:endParaRPr>
          </a:p>
          <a:p>
            <a:pPr marL="1080000" indent="-285750" eaLnBrk="1" fontAlgn="auto" hangingPunct="1">
              <a:spcBef>
                <a:spcPts val="14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）强调全面的信息披露与风险提示，确保投资人在进行证券交易决策时所需信息不存在错误，遗漏或误导的情况。作为在</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注册登记的证券发行公司，</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借贷公司必须履行非常严格的信息披露责任，向投资人全面、及时和准确地披露与证券交易决策相关的重要信息。根据规定，</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借贷公司需要在提交的年度报告等规范文件中进行相当详实的信息披露。主要包括：与公司及网站平台有关的风险；与债务及其对应贷款有关的风险；与监管合规有关的风险。此外，</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网贷公司需要在发行证券时向</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提交募集说明书等发行文件。</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4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3. </a:t>
            </a:r>
            <a:r>
              <a:rPr lang="zh-CN" altLang="en-US" sz="1600" b="1" dirty="0">
                <a:latin typeface="仿宋" panose="02010609060101010101" pitchFamily="49" charset="-122"/>
                <a:ea typeface="仿宋" panose="02010609060101010101" pitchFamily="49" charset="-122"/>
              </a:rPr>
              <a:t>众筹融资</a:t>
            </a:r>
          </a:p>
          <a:p>
            <a:pPr marL="741600" indent="-285750" eaLnBrk="1" fontAlgn="auto" hangingPunct="1">
              <a:spcBef>
                <a:spcPts val="14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众筹并非一帆风顺，在美国的发展主要源于最初的监管机构融资模式不承认。根据</a:t>
            </a:r>
            <a:r>
              <a:rPr lang="en-US" altLang="zh-CN" sz="1600" dirty="0">
                <a:latin typeface="仿宋" panose="02010609060101010101" pitchFamily="49" charset="-122"/>
                <a:ea typeface="仿宋" panose="02010609060101010101" pitchFamily="49" charset="-122"/>
              </a:rPr>
              <a:t>1933</a:t>
            </a:r>
            <a:r>
              <a:rPr lang="zh-CN" altLang="en-US" sz="1600" dirty="0">
                <a:latin typeface="仿宋" panose="02010609060101010101" pitchFamily="49" charset="-122"/>
                <a:ea typeface="仿宋" panose="02010609060101010101" pitchFamily="49" charset="-122"/>
              </a:rPr>
              <a:t>年证券法，除非满足相关豁免条款，发行人或出售证券必须是授权</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证券公司，否则将被视为非法。为解决中小企业融资困难的问题，为更高效和低成本的监督建议放松方式。</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4</a:t>
            </a:r>
            <a:r>
              <a:rPr lang="zh-CN" altLang="en-US" sz="1600" dirty="0">
                <a:latin typeface="仿宋" panose="02010609060101010101" pitchFamily="49" charset="-122"/>
                <a:ea typeface="仿宋" panose="02010609060101010101" pitchFamily="49" charset="-122"/>
              </a:rPr>
              <a:t>月，美国总统奥巴马签署了启动援助</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就业</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法案，为如何参与交易，如何进一步完善券商，股票如何退出等问题找到解决的办法。平台必须在美国证券交易委员会</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登记，此外，发行人的建议是至少在第一次销售的</a:t>
            </a:r>
            <a:r>
              <a:rPr lang="en-US" altLang="zh-CN" sz="1600" dirty="0">
                <a:latin typeface="仿宋" panose="02010609060101010101" pitchFamily="49" charset="-122"/>
                <a:ea typeface="仿宋" panose="02010609060101010101" pitchFamily="49" charset="-122"/>
              </a:rPr>
              <a:t>21</a:t>
            </a:r>
            <a:r>
              <a:rPr lang="zh-CN" altLang="en-US" sz="1600" dirty="0">
                <a:latin typeface="仿宋" panose="02010609060101010101" pitchFamily="49" charset="-122"/>
                <a:ea typeface="仿宋" panose="02010609060101010101" pitchFamily="49" charset="-122"/>
              </a:rPr>
              <a:t>天前向</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披露文件和风险披露，如果募集了超过</a:t>
            </a:r>
            <a:r>
              <a:rPr lang="en-US" altLang="zh-CN" sz="1600" dirty="0">
                <a:latin typeface="仿宋" panose="02010609060101010101" pitchFamily="49" charset="-122"/>
                <a:ea typeface="仿宋" panose="02010609060101010101" pitchFamily="49" charset="-122"/>
              </a:rPr>
              <a:t>500000</a:t>
            </a:r>
            <a:r>
              <a:rPr lang="zh-CN" altLang="en-US" sz="1600" dirty="0">
                <a:latin typeface="仿宋" panose="02010609060101010101" pitchFamily="49" charset="-122"/>
                <a:ea typeface="仿宋" panose="02010609060101010101" pitchFamily="49" charset="-122"/>
              </a:rPr>
              <a:t>美元，还需要额外披露财务信息，包括经审计的财务报表。</a:t>
            </a:r>
          </a:p>
        </p:txBody>
      </p:sp>
    </p:spTree>
    <p:extLst>
      <p:ext uri="{BB962C8B-B14F-4D97-AF65-F5344CB8AC3E}">
        <p14:creationId xmlns:p14="http://schemas.microsoft.com/office/powerpoint/2010/main" val="62596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4132312"/>
            <a:ext cx="6768752" cy="1152128"/>
          </a:xfrm>
        </p:spPr>
        <p:txBody>
          <a:bodyPr/>
          <a:lstStyle/>
          <a:p>
            <a:r>
              <a:rPr lang="zh-CN" altLang="en-US" dirty="0" smtClean="0"/>
              <a:t>第二章 </a:t>
            </a:r>
            <a:r>
              <a:rPr lang="zh-CN" altLang="en-US" dirty="0"/>
              <a:t>互联网金融与</a:t>
            </a:r>
            <a:r>
              <a:rPr lang="zh-CN" altLang="en-US"/>
              <a:t>传统</a:t>
            </a:r>
            <a:r>
              <a:rPr lang="zh-CN" altLang="en-US" smtClean="0"/>
              <a:t>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3"/>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2684986" y="-1"/>
            <a:ext cx="3399182" cy="3356993"/>
          </a:xfrm>
          <a:prstGeom prst="rect">
            <a:avLst/>
          </a:prstGeom>
        </p:spPr>
      </p:pic>
    </p:spTree>
    <p:extLst>
      <p:ext uri="{BB962C8B-B14F-4D97-AF65-F5344CB8AC3E}">
        <p14:creationId xmlns:p14="http://schemas.microsoft.com/office/powerpoint/2010/main" val="41399775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50" y="692150"/>
            <a:ext cx="8964613" cy="5919788"/>
          </a:xfrm>
          <a:prstGeom prst="rect">
            <a:avLst/>
          </a:prstGeom>
          <a:noFill/>
        </p:spPr>
        <p:txBody>
          <a:bodyPr>
            <a:spAutoFit/>
          </a:bodyPr>
          <a:lstStyle/>
          <a:p>
            <a:pPr marL="741600" indent="-285750" eaLnBrk="1" fontAlgn="auto" hangingPunct="1">
              <a:spcBef>
                <a:spcPts val="800"/>
              </a:spcBef>
              <a:spcAft>
                <a:spcPts val="0"/>
              </a:spcAft>
              <a:buSzPct val="150000"/>
              <a:buFontTx/>
              <a:buBlip>
                <a:blip r:embed="rId2"/>
              </a:buBlip>
              <a:defRPr/>
            </a:pP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监管规定主要包括以下几个方面：首先，关于发行者的规定。一家公司可以在</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个月内通过众筹方式发行不超过</a:t>
            </a:r>
            <a:r>
              <a:rPr lang="en-US" altLang="zh-CN" sz="1600" dirty="0">
                <a:latin typeface="仿宋" panose="02010609060101010101" pitchFamily="49" charset="-122"/>
                <a:ea typeface="仿宋" panose="02010609060101010101" pitchFamily="49" charset="-122"/>
              </a:rPr>
              <a:t>100</a:t>
            </a:r>
            <a:r>
              <a:rPr lang="zh-CN" altLang="en-US" sz="1600" dirty="0">
                <a:latin typeface="仿宋" panose="02010609060101010101" pitchFamily="49" charset="-122"/>
                <a:ea typeface="仿宋" panose="02010609060101010101" pitchFamily="49" charset="-122"/>
              </a:rPr>
              <a:t>万美元的证券，相关交易只能通过由众筹公司或注册券商管理的网络进行；但美国境外公司、已向</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申报的公司、特定范围的投资公司及其他不符合条件的公司不得通过众筹方式发行证券；发行者影响</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提交发行文件，并按规定披露相关信息。其次，关于投资者的规定，</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规定个人投资者在</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个月内通过众筹平台投资的资金具有一定的上限，此外投资者所持有的、通过众筹平台获取的股票一年之内不得专卖。最后，是关于众筹平台的规定，未来任何众筹交易只能通过在</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注册的中介公司运行的平台进行。此外，</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出台的规定草案，明确禁止了向投资提供咨询或投资建议、持有或处理投资者的资金或股票以及在网站上对证券销售、购买进行促销等。</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4. </a:t>
            </a:r>
            <a:r>
              <a:rPr lang="zh-CN" altLang="en-US" sz="1600" b="1" dirty="0">
                <a:latin typeface="仿宋" panose="02010609060101010101" pitchFamily="49" charset="-122"/>
                <a:ea typeface="仿宋" panose="02010609060101010101" pitchFamily="49" charset="-122"/>
              </a:rPr>
              <a:t>第三方金融服务</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互联网第三方金融服务监管在美国根据金融产品和服务的性质决定适用法律和监管机构。例如货币市场基金，根据货币市场基金补充法案，</a:t>
            </a:r>
            <a:r>
              <a:rPr lang="en-US" altLang="zh-CN" sz="1600" dirty="0">
                <a:latin typeface="仿宋" panose="02010609060101010101" pitchFamily="49" charset="-122"/>
                <a:ea typeface="仿宋" panose="02010609060101010101" pitchFamily="49" charset="-122"/>
              </a:rPr>
              <a:t>2010</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MMF</a:t>
            </a:r>
            <a:r>
              <a:rPr lang="zh-CN" altLang="en-US" sz="1600" dirty="0">
                <a:latin typeface="仿宋" panose="02010609060101010101" pitchFamily="49" charset="-122"/>
                <a:ea typeface="仿宋" panose="02010609060101010101" pitchFamily="49" charset="-122"/>
              </a:rPr>
              <a:t>必须获得美国证券交易委员会的代理许可证，必须遵守相关的银行保密制度和洗钱的法律规定，必须执行适当的程序，如登记、交易报告。在州一级，监管当局的监管必须获得国家特殊营业执照，不得从事类似的银行存款和贷款业务，交易资金不得保留或使用客户，保持贸易资本流动和安全的高度。</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要求</a:t>
            </a:r>
            <a:r>
              <a:rPr lang="en-US" altLang="zh-CN" sz="1600" dirty="0">
                <a:latin typeface="仿宋" panose="02010609060101010101" pitchFamily="49" charset="-122"/>
                <a:ea typeface="仿宋" panose="02010609060101010101" pitchFamily="49" charset="-122"/>
              </a:rPr>
              <a:t>MMF</a:t>
            </a:r>
            <a:r>
              <a:rPr lang="zh-CN" altLang="en-US" sz="1600" dirty="0">
                <a:latin typeface="仿宋" panose="02010609060101010101" pitchFamily="49" charset="-122"/>
                <a:ea typeface="仿宋" panose="02010609060101010101" pitchFamily="49" charset="-122"/>
              </a:rPr>
              <a:t>及时披露基金投资组合，</a:t>
            </a:r>
            <a:r>
              <a:rPr lang="en-US" altLang="zh-CN" sz="1600" dirty="0">
                <a:latin typeface="仿宋" panose="02010609060101010101" pitchFamily="49" charset="-122"/>
                <a:ea typeface="仿宋" panose="02010609060101010101" pitchFamily="49" charset="-122"/>
              </a:rPr>
              <a:t>MMF</a:t>
            </a:r>
            <a:r>
              <a:rPr lang="zh-CN" altLang="en-US" sz="1600" dirty="0">
                <a:latin typeface="仿宋" panose="02010609060101010101" pitchFamily="49" charset="-122"/>
                <a:ea typeface="仿宋" panose="02010609060101010101" pitchFamily="49" charset="-122"/>
              </a:rPr>
              <a:t>的最大加权平均期限从</a:t>
            </a:r>
            <a:r>
              <a:rPr lang="en-US" altLang="zh-CN" sz="1600" dirty="0">
                <a:latin typeface="仿宋" panose="02010609060101010101" pitchFamily="49" charset="-122"/>
                <a:ea typeface="仿宋" panose="02010609060101010101" pitchFamily="49" charset="-122"/>
              </a:rPr>
              <a:t>90</a:t>
            </a:r>
            <a:r>
              <a:rPr lang="zh-CN" altLang="en-US" sz="1600" dirty="0">
                <a:latin typeface="仿宋" panose="02010609060101010101" pitchFamily="49" charset="-122"/>
                <a:ea typeface="仿宋" panose="02010609060101010101" pitchFamily="49" charset="-122"/>
              </a:rPr>
              <a:t>天至</a:t>
            </a:r>
            <a:r>
              <a:rPr lang="en-US" altLang="zh-CN" sz="1600" dirty="0">
                <a:latin typeface="仿宋" panose="02010609060101010101" pitchFamily="49" charset="-122"/>
                <a:ea typeface="仿宋" panose="02010609060101010101" pitchFamily="49" charset="-122"/>
              </a:rPr>
              <a:t>60</a:t>
            </a:r>
            <a:r>
              <a:rPr lang="zh-CN" altLang="en-US" sz="1600" dirty="0">
                <a:latin typeface="仿宋" panose="02010609060101010101" pitchFamily="49" charset="-122"/>
                <a:ea typeface="仿宋" panose="02010609060101010101" pitchFamily="49" charset="-122"/>
              </a:rPr>
              <a:t>天。</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第三方支付问题：</a:t>
            </a:r>
            <a:r>
              <a:rPr lang="en-US" altLang="zh-CN" sz="1600" dirty="0">
                <a:latin typeface="仿宋" panose="02010609060101010101" pitchFamily="49" charset="-122"/>
                <a:ea typeface="仿宋" panose="02010609060101010101" pitchFamily="49" charset="-122"/>
              </a:rPr>
              <a:t>1999</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英国金融服务现代化法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将第三方支付机构定义为非银行金融机构，由联邦存款保险公司和财政部负责监督。财政部为第三方支付公司注册，第三方支付公司接受联邦和州两级反洗钱监督报告可疑交易，记录和保存所有交易。第三方支付平台留存资金需要存储在联邦存款保险公司担保银行无息账户，并且每个用户帐户高达</a:t>
            </a:r>
            <a:r>
              <a:rPr lang="en-US" altLang="zh-CN" sz="1600" dirty="0">
                <a:latin typeface="仿宋" panose="02010609060101010101" pitchFamily="49" charset="-122"/>
                <a:ea typeface="仿宋" panose="02010609060101010101" pitchFamily="49" charset="-122"/>
              </a:rPr>
              <a:t>100000</a:t>
            </a:r>
            <a:r>
              <a:rPr lang="zh-CN" altLang="en-US" sz="1600" dirty="0">
                <a:latin typeface="仿宋" panose="02010609060101010101" pitchFamily="49" charset="-122"/>
                <a:ea typeface="仿宋" panose="02010609060101010101" pitchFamily="49" charset="-122"/>
              </a:rPr>
              <a:t>美元。</a:t>
            </a:r>
          </a:p>
          <a:p>
            <a:pPr marL="1080000" indent="-285750" eaLnBrk="1" fontAlgn="auto" hangingPunct="1">
              <a:spcBef>
                <a:spcPts val="8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025170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61963" y="738188"/>
            <a:ext cx="8208962" cy="719137"/>
          </a:xfrm>
        </p:spPr>
        <p:txBody>
          <a:bodyPr>
            <a:normAutofit fontScale="90000"/>
          </a:bodyPr>
          <a:lstStyle/>
          <a:p>
            <a:pPr eaLnBrk="1" hangingPunct="1"/>
            <a:r>
              <a:rPr lang="en-US" altLang="zh-CN" smtClean="0"/>
              <a:t>8.3.2 </a:t>
            </a:r>
            <a:r>
              <a:rPr lang="zh-CN" altLang="en-US" smtClean="0"/>
              <a:t>欧洲</a:t>
            </a:r>
            <a:r>
              <a:rPr lang="zh-CN" altLang="zh-CN" smtClean="0"/>
              <a:t>互联网金融监管</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490538" y="1196975"/>
            <a:ext cx="8137525" cy="494030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1. </a:t>
            </a:r>
            <a:r>
              <a:rPr lang="zh-CN" altLang="zh-CN" b="1" dirty="0">
                <a:latin typeface="仿宋" panose="02010609060101010101" pitchFamily="49" charset="-122"/>
                <a:ea typeface="仿宋" panose="02010609060101010101" pitchFamily="49" charset="-122"/>
              </a:rPr>
              <a:t>互联网支付</a:t>
            </a:r>
            <a:endParaRPr lang="en-US" altLang="zh-CN" b="1" dirty="0">
              <a:latin typeface="仿宋" panose="02010609060101010101" pitchFamily="49" charset="-122"/>
              <a:ea typeface="仿宋" panose="02010609060101010101" pitchFamily="49" charset="-122"/>
            </a:endParaRPr>
          </a:p>
          <a:p>
            <a:pPr marL="2844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与美国不同，欧洲对互联网支付机构具有较为明确的监管规定，其法律构架主要包括欧盟颁布的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电子货币指令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支付服务指令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等一系列法律法规，欧盟各成员国则根据上述指令在国内予以立法落实。总体来看，欧盟规范互联网支付机构主要采取的是审慎监管的原则。</a:t>
            </a:r>
            <a:endParaRPr lang="en-US" altLang="zh-CN" dirty="0">
              <a:latin typeface="仿宋" panose="02010609060101010101" pitchFamily="49" charset="-122"/>
              <a:ea typeface="仿宋" panose="02010609060101010101" pitchFamily="49" charset="-122"/>
            </a:endParaRPr>
          </a:p>
          <a:p>
            <a:pPr marL="284400" indent="-285750" eaLnBrk="1" fontAlgn="auto" hangingPunct="1">
              <a:spcBef>
                <a:spcPts val="180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2000</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月颁布的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电子货币指令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是欧盟为规范电子货币而采取的一项重大立法措施。其对电子货币和电子货币业务从业机构的定义、范围均给予了明确规定，并对从业机构的初始资本、流动性资金以及公司治理等几个方面提出了要求。此外，监管部门对支付机构的合规检查、稳健与审慎经营审查等也在这项法规中有所体现。欧盟所引入的电子货币机构审慎监管机制主要是以支付业务监管架构为参考标准，并在</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支付服务指令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的基础上产生的。</a:t>
            </a:r>
            <a:endParaRPr lang="en-US" altLang="zh-CN" dirty="0">
              <a:latin typeface="仿宋" panose="02010609060101010101" pitchFamily="49" charset="-122"/>
              <a:ea typeface="仿宋" panose="02010609060101010101" pitchFamily="49" charset="-122"/>
            </a:endParaRPr>
          </a:p>
          <a:p>
            <a:pPr marL="284400" indent="-285750" eaLnBrk="1" fontAlgn="auto" hangingPunct="1">
              <a:spcBef>
                <a:spcPts val="180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2009</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月，欧盟方面针对原</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电子货币支付指令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对电子行业发展抑制作用的方面，对法规进行修改与放款，从而形成了新一版的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电子货币指令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，但整体上延续了审慎监管的原则。此外，欧盟还颁布了</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增进消费者对电子支付手段的信心</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反对非现金支付工具的欺诈和伪造行动框架</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等通告。</a:t>
            </a:r>
          </a:p>
        </p:txBody>
      </p:sp>
    </p:spTree>
    <p:extLst>
      <p:ext uri="{BB962C8B-B14F-4D97-AF65-F5344CB8AC3E}">
        <p14:creationId xmlns:p14="http://schemas.microsoft.com/office/powerpoint/2010/main" val="7902145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275" y="1052513"/>
            <a:ext cx="8137525" cy="47085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总的来说，欧盟对互联网支付机构的监管要求主要包括以下四个方面：</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第一，关于支付机构资金方面的要求：</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电子货币指令</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对拟在欧盟成员国境内设立的电子货币机构提出了不少于</a:t>
            </a:r>
            <a:r>
              <a:rPr lang="en-US" altLang="zh-CN" sz="1600" dirty="0">
                <a:latin typeface="仿宋" panose="02010609060101010101" pitchFamily="49" charset="-122"/>
                <a:ea typeface="仿宋" panose="02010609060101010101" pitchFamily="49" charset="-122"/>
              </a:rPr>
              <a:t>35</a:t>
            </a:r>
            <a:r>
              <a:rPr lang="zh-CN" altLang="en-US" sz="1600" dirty="0">
                <a:latin typeface="仿宋" panose="02010609060101010101" pitchFamily="49" charset="-122"/>
                <a:ea typeface="仿宋" panose="02010609060101010101" pitchFamily="49" charset="-122"/>
              </a:rPr>
              <a:t>万欧元的初始资本要求。对于不发行电子货币的支付机构，主要根据支付机构的交易金额或营运资本等计算最低自有资金要求。发行电子货币的机构，其自有资金则不得少于发行货币总量的</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a:t>
            </a: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第二，关于支付机构的业务活动要求：根据</a:t>
            </a:r>
            <a:r>
              <a:rPr lang="en-US" altLang="zh-CN" sz="1600" dirty="0">
                <a:latin typeface="仿宋" panose="02010609060101010101" pitchFamily="49" charset="-122"/>
                <a:ea typeface="仿宋" panose="02010609060101010101" pitchFamily="49" charset="-122"/>
              </a:rPr>
              <a:t>2009</a:t>
            </a:r>
            <a:r>
              <a:rPr lang="zh-CN" altLang="en-US" sz="1600" dirty="0">
                <a:latin typeface="仿宋" panose="02010609060101010101" pitchFamily="49" charset="-122"/>
                <a:ea typeface="仿宋" panose="02010609060101010101" pitchFamily="49" charset="-122"/>
              </a:rPr>
              <a:t>年版</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电子货币指令</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规定的范围，提供相应支付服务；支付机构应严格区分自有资金和客户资金，并对客户资金提供保险或类似安全保证；未经许可，任何电子货币机构以外的自然人或法人不得发行电子货币。</a:t>
            </a: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第三，关于支付机构公司治理、内控机制及信息披露等要求：</a:t>
            </a:r>
            <a:r>
              <a:rPr lang="en-US" altLang="zh-CN" sz="1600" dirty="0">
                <a:latin typeface="仿宋" panose="02010609060101010101" pitchFamily="49" charset="-122"/>
                <a:ea typeface="仿宋" panose="02010609060101010101" pitchFamily="49" charset="-122"/>
              </a:rPr>
              <a:t>2009</a:t>
            </a:r>
            <a:r>
              <a:rPr lang="zh-CN" altLang="en-US" sz="1600" dirty="0">
                <a:latin typeface="仿宋" panose="02010609060101010101" pitchFamily="49" charset="-122"/>
                <a:ea typeface="仿宋" panose="02010609060101010101" pitchFamily="49" charset="-122"/>
              </a:rPr>
              <a:t>年版</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电子货币指令</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要求支付机构必须具备稳健与审慎的管理系统、行政管理和会计计算程序，以及适当的内部控制体制。同时机构应按时提交各种定期报告和临时性报告。</a:t>
            </a:r>
          </a:p>
          <a:p>
            <a:pPr marL="741600" indent="-285750" eaLnBrk="1" fontAlgn="auto" hangingPunct="1">
              <a:spcBef>
                <a:spcPts val="1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四，关于支付机构的反洗钱及反恐融资要求：欧盟各成员国在要求互联网支付机构执行反洗钱及反融资要求方面具有一定的灵活性，其中大部分成员国采取了与银行类金融机构的监管一致的监管要求，其他一些国家的政策则相对比较宽松。</a:t>
            </a:r>
          </a:p>
        </p:txBody>
      </p:sp>
    </p:spTree>
    <p:extLst>
      <p:ext uri="{BB962C8B-B14F-4D97-AF65-F5344CB8AC3E}">
        <p14:creationId xmlns:p14="http://schemas.microsoft.com/office/powerpoint/2010/main" val="103812567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638" y="555625"/>
            <a:ext cx="8135937" cy="554037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2. P2P</a:t>
            </a:r>
            <a:r>
              <a:rPr lang="zh-CN" altLang="zh-CN" b="1" dirty="0">
                <a:latin typeface="仿宋" panose="02010609060101010101" pitchFamily="49" charset="-122"/>
                <a:ea typeface="仿宋" panose="02010609060101010101" pitchFamily="49" charset="-122"/>
              </a:rPr>
              <a:t>网贷</a:t>
            </a:r>
          </a:p>
          <a:p>
            <a:pPr marL="7416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英国对于</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网贷的管理是将其纳入消费者信贷管理范畴，通过行业自律引领行业发展。一是行业自律：英国的网络信贷的行业自律性比较强，于</a:t>
            </a:r>
            <a:r>
              <a:rPr lang="en-US" altLang="zh-CN" dirty="0">
                <a:latin typeface="仿宋" panose="02010609060101010101" pitchFamily="49" charset="-122"/>
                <a:ea typeface="仿宋" panose="02010609060101010101" pitchFamily="49" charset="-122"/>
              </a:rPr>
              <a:t>2011</a:t>
            </a:r>
            <a:r>
              <a:rPr lang="zh-CN" altLang="en-US" dirty="0">
                <a:latin typeface="仿宋" panose="02010609060101010101" pitchFamily="49" charset="-122"/>
                <a:ea typeface="仿宋" panose="02010609060101010101" pitchFamily="49" charset="-122"/>
              </a:rPr>
              <a:t>年月</a:t>
            </a: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日成立了行业自律组织</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英国</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金融协会</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，协会包括英国最主要的</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家网贷公司，并于</a:t>
            </a:r>
            <a:r>
              <a:rPr lang="en-US" altLang="zh-CN" dirty="0">
                <a:latin typeface="仿宋" panose="02010609060101010101" pitchFamily="49" charset="-122"/>
                <a:ea typeface="仿宋" panose="02010609060101010101" pitchFamily="49" charset="-122"/>
              </a:rPr>
              <a:t>2012</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6</a:t>
            </a:r>
            <a:r>
              <a:rPr lang="zh-CN" altLang="en-US" dirty="0">
                <a:latin typeface="仿宋" panose="02010609060101010101" pitchFamily="49" charset="-122"/>
                <a:ea typeface="仿宋" panose="02010609060101010101" pitchFamily="49" charset="-122"/>
              </a:rPr>
              <a:t>月正式出台了“</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融资平台操作指引”，提出 </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融资协会成员应满足的</a:t>
            </a: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条基本原则。二是政府管理：</a:t>
            </a:r>
            <a:r>
              <a:rPr lang="en-US" altLang="zh-CN" dirty="0">
                <a:latin typeface="仿宋" panose="02010609060101010101" pitchFamily="49" charset="-122"/>
                <a:ea typeface="仿宋" panose="02010609060101010101" pitchFamily="49" charset="-122"/>
              </a:rPr>
              <a:t>2014</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6</a:t>
            </a:r>
            <a:r>
              <a:rPr lang="zh-CN" altLang="en-US" dirty="0">
                <a:latin typeface="仿宋" panose="02010609060101010101" pitchFamily="49" charset="-122"/>
                <a:ea typeface="仿宋" panose="02010609060101010101" pitchFamily="49" charset="-122"/>
              </a:rPr>
              <a:t>日，英国金融市场行为监管局（</a:t>
            </a:r>
            <a:r>
              <a:rPr lang="en-US" altLang="zh-CN" dirty="0">
                <a:latin typeface="仿宋" panose="02010609060101010101" pitchFamily="49" charset="-122"/>
                <a:ea typeface="仿宋" panose="02010609060101010101" pitchFamily="49" charset="-122"/>
              </a:rPr>
              <a:t>FCA</a:t>
            </a:r>
            <a:r>
              <a:rPr lang="zh-CN" altLang="en-US" dirty="0">
                <a:latin typeface="仿宋" panose="02010609060101010101" pitchFamily="49" charset="-122"/>
                <a:ea typeface="仿宋" panose="02010609060101010101" pitchFamily="49" charset="-122"/>
              </a:rPr>
              <a:t>）发布了</a:t>
            </a:r>
            <a:r>
              <a:rPr lang="en-US" altLang="zh-CN" dirty="0">
                <a:latin typeface="仿宋" panose="02010609060101010101" pitchFamily="49" charset="-122"/>
                <a:ea typeface="仿宋" panose="02010609060101010101" pitchFamily="49" charset="-122"/>
              </a:rPr>
              <a:t>《FCA</a:t>
            </a:r>
            <a:r>
              <a:rPr lang="zh-CN" altLang="en-US" dirty="0">
                <a:latin typeface="仿宋" panose="02010609060101010101" pitchFamily="49" charset="-122"/>
                <a:ea typeface="仿宋" panose="02010609060101010101" pitchFamily="49" charset="-122"/>
              </a:rPr>
              <a:t>关于网络众筹和推广不易变现证券的监管规则</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，宣布自</a:t>
            </a:r>
            <a:r>
              <a:rPr lang="en-US" altLang="zh-CN" dirty="0">
                <a:latin typeface="仿宋" panose="02010609060101010101" pitchFamily="49" charset="-122"/>
                <a:ea typeface="仿宋" panose="02010609060101010101" pitchFamily="49" charset="-122"/>
              </a:rPr>
              <a:t>2014</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日起，对</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借贷及众筹融资平台等实施监管。</a:t>
            </a:r>
          </a:p>
          <a:p>
            <a:pPr marL="7416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欧盟方面则没有出台专门法典约束，仅仅是细化监管要求。欧盟对网络信贷相关的立法主要是消费者信贷、不公平商业操作和条件等指引性文件，这些指引对信贷合同缔约前交易双方提供的信息</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如包含所有可预见税费在内的信贷成本</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及各方义务进行了规定。具体包括五个方面的内容：即只有注册的信贷提供者才有权通过网络发布信贷广告；对通过网络发布的信贷广告有额外的披露要求；对网络信贷规定了比其他信贷形式更严格的披露要求；消费者在签订信贷合同前应有充分时间考虑合同信息及相关的解释说明，可以带走这些信息资料并与其他产品进行比较；规定了借款人在</a:t>
            </a:r>
            <a:r>
              <a:rPr lang="en-US" altLang="zh-CN" dirty="0">
                <a:latin typeface="仿宋" panose="02010609060101010101" pitchFamily="49" charset="-122"/>
                <a:ea typeface="仿宋" panose="02010609060101010101" pitchFamily="49" charset="-122"/>
              </a:rPr>
              <a:t>14</a:t>
            </a:r>
            <a:r>
              <a:rPr lang="zh-CN" altLang="en-US" dirty="0">
                <a:latin typeface="仿宋" panose="02010609060101010101" pitchFamily="49" charset="-122"/>
                <a:ea typeface="仿宋" panose="02010609060101010101" pitchFamily="49" charset="-122"/>
              </a:rPr>
              <a:t>天内享有无需说明理由的撤销权。</a:t>
            </a:r>
          </a:p>
        </p:txBody>
      </p:sp>
    </p:spTree>
    <p:extLst>
      <p:ext uri="{BB962C8B-B14F-4D97-AF65-F5344CB8AC3E}">
        <p14:creationId xmlns:p14="http://schemas.microsoft.com/office/powerpoint/2010/main" val="144108784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4"/>
          <p:cNvSpPr txBox="1">
            <a:spLocks noChangeArrowheads="1"/>
          </p:cNvSpPr>
          <p:nvPr/>
        </p:nvSpPr>
        <p:spPr bwMode="auto">
          <a:xfrm>
            <a:off x="528638" y="555625"/>
            <a:ext cx="8135937"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en-US" altLang="zh-CN" sz="1800" b="1">
                <a:latin typeface="仿宋" panose="02010609060101010101" pitchFamily="49" charset="-122"/>
                <a:ea typeface="仿宋" panose="02010609060101010101" pitchFamily="49" charset="-122"/>
              </a:rPr>
              <a:t>3. </a:t>
            </a:r>
            <a:r>
              <a:rPr lang="zh-CN" altLang="en-US" sz="1800" b="1">
                <a:latin typeface="仿宋" panose="02010609060101010101" pitchFamily="49" charset="-122"/>
                <a:ea typeface="仿宋" panose="02010609060101010101" pitchFamily="49" charset="-122"/>
              </a:rPr>
              <a:t>众筹融资</a:t>
            </a:r>
            <a:endParaRPr lang="en-US" altLang="zh-CN" sz="1800" b="1">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英国</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金融服务与市场法</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等现有法规已适用于股权类众筹融资。由监管机构批准的投资类众筹融资平台不能从事常规投资义务，只可以提供咨询服务或只接受和传递投资者的指令，类似于中介业务。可见，监管机构对投资类众筹融资平台的审批是根据现行的投资公司的相关规定进行的特例审批。经监管机构批准后，投资类众筹融资平台公司还将加入英国金融服务补偿计划， 从而进一步维护网站消费者的权益。</a:t>
            </a:r>
            <a:endParaRPr lang="en-US" altLang="zh-CN" sz="1800">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此外，从消费者的角度出发，监管机构对个人投资者参与的投资类众筹融资平台上的投资项目进行了限制。</a:t>
            </a:r>
            <a:endParaRPr lang="en-US" altLang="zh-CN" sz="1800">
              <a:latin typeface="仿宋" panose="02010609060101010101" pitchFamily="49" charset="-122"/>
              <a:ea typeface="仿宋" panose="02010609060101010101" pitchFamily="49" charset="-122"/>
            </a:endParaRPr>
          </a:p>
          <a:p>
            <a:pPr eaLnBrk="1" hangingPunct="1">
              <a:spcBef>
                <a:spcPts val="1800"/>
              </a:spcBef>
            </a:pPr>
            <a:r>
              <a:rPr lang="en-US" altLang="zh-CN" sz="1800" b="1">
                <a:latin typeface="仿宋" panose="02010609060101010101" pitchFamily="49" charset="-122"/>
                <a:ea typeface="仿宋" panose="02010609060101010101" pitchFamily="49" charset="-122"/>
              </a:rPr>
              <a:t>4. </a:t>
            </a:r>
            <a:r>
              <a:rPr lang="zh-CN" altLang="en-US" sz="1800" b="1">
                <a:latin typeface="仿宋" panose="02010609060101010101" pitchFamily="49" charset="-122"/>
                <a:ea typeface="仿宋" panose="02010609060101010101" pitchFamily="49" charset="-122"/>
              </a:rPr>
              <a:t>第三方金融服务 </a:t>
            </a:r>
            <a:endParaRPr lang="en-US" altLang="zh-CN" sz="1800" b="1">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英国的金融业务集中在商业银行投资部门、投资银行和专业投资公司。民事法律法规统一将服务提供者作为受托人。受托人按照 </a:t>
            </a:r>
            <a:r>
              <a:rPr lang="en-US" altLang="zh-CN" sz="1800">
                <a:latin typeface="仿宋" panose="02010609060101010101" pitchFamily="49" charset="-122"/>
                <a:ea typeface="仿宋" panose="02010609060101010101" pitchFamily="49" charset="-122"/>
              </a:rPr>
              <a:t>2000 </a:t>
            </a:r>
            <a:r>
              <a:rPr lang="zh-CN" altLang="en-US" sz="1800">
                <a:latin typeface="仿宋" panose="02010609060101010101" pitchFamily="49" charset="-122"/>
                <a:ea typeface="仿宋" panose="02010609060101010101" pitchFamily="49" charset="-122"/>
              </a:rPr>
              <a:t>年法案获得报酬的第五段第二十八条受托人监管，金融服务指的是特定类型的“一般的特定种类的受托管理有关的服务”。受托人必须承担受益者和投资者赋予的责任，在存续期内依法并且在金融监管机构下从事业务。</a:t>
            </a:r>
            <a:r>
              <a:rPr lang="en-US" altLang="zh-CN" sz="1800">
                <a:latin typeface="仿宋" panose="02010609060101010101" pitchFamily="49" charset="-122"/>
                <a:ea typeface="仿宋" panose="02010609060101010101" pitchFamily="49" charset="-122"/>
              </a:rPr>
              <a:t>2013 </a:t>
            </a:r>
            <a:r>
              <a:rPr lang="zh-CN" altLang="en-US" sz="1800">
                <a:latin typeface="仿宋" panose="02010609060101010101" pitchFamily="49" charset="-122"/>
                <a:ea typeface="仿宋" panose="02010609060101010101" pitchFamily="49" charset="-122"/>
              </a:rPr>
              <a:t>年，金融市场行为监管局接手金融监管者的角色，并且开始着手修改和完善相关规定。</a:t>
            </a:r>
          </a:p>
          <a:p>
            <a:pPr eaLnBrk="1" hangingPunct="1">
              <a:spcBef>
                <a:spcPct val="0"/>
              </a:spcBef>
            </a:pPr>
            <a:endParaRPr lang="en-US"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6008259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77838" y="654050"/>
            <a:ext cx="8208962" cy="719138"/>
          </a:xfrm>
        </p:spPr>
        <p:txBody>
          <a:bodyPr>
            <a:normAutofit fontScale="90000"/>
          </a:bodyPr>
          <a:lstStyle/>
          <a:p>
            <a:pPr eaLnBrk="1" hangingPunct="1"/>
            <a:r>
              <a:rPr lang="en-US" altLang="zh-CN" smtClean="0"/>
              <a:t>8.4 </a:t>
            </a:r>
            <a:r>
              <a:rPr lang="zh-CN" altLang="en-US" smtClean="0"/>
              <a:t>我国</a:t>
            </a:r>
            <a:r>
              <a:rPr lang="zh-CN" altLang="zh-CN" smtClean="0"/>
              <a:t>互联网金融监管</a:t>
            </a:r>
            <a:r>
              <a:rPr lang="en-US" altLang="zh-CN" smtClean="0"/>
              <a:t/>
            </a:r>
            <a:br>
              <a:rPr lang="en-US" altLang="zh-CN" smtClean="0"/>
            </a:br>
            <a:r>
              <a:rPr lang="en-US" altLang="zh-CN" sz="2000" smtClean="0"/>
              <a:t>8.4.1 </a:t>
            </a:r>
            <a:r>
              <a:rPr lang="zh-CN" altLang="en-US" smtClean="0"/>
              <a:t>我</a:t>
            </a:r>
            <a:r>
              <a:rPr lang="zh-CN" altLang="zh-CN" smtClean="0"/>
              <a:t>国互联网金融监管</a:t>
            </a:r>
            <a:r>
              <a:rPr lang="zh-CN" altLang="en-US" smtClean="0"/>
              <a:t>现状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549275" y="1196975"/>
            <a:ext cx="8415338" cy="547370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在中国互联网金融快速发展的过程中，风险事件也不断发生，必须不断优化和改进互联网金融风险控制，加强统合监管和功能监管。</a:t>
            </a: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一，互联网金融深化混合管理，必须加强统一监督，完善监督协调机制。互联网金融基于技术升级、大数据、云存储、社交媒体、移动互联终端，其个性化发展将在很大程度上改变金融生态，各种跨界创新互联网金融产品的组合将层出不穷。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二，行使监管权必须突破权力主导和机构监管的传统思维，防止行政权的滥用，要以消费者权益保障作为互联网金融立法与监管的基本宗旨。互联网金融监管机构的主要任务是平衡互联网金融运营商和消费者的权利与义务。消费者主权意识的崛起，将促进重建金融法律制度和金融监管方式的改变。</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施行软法治理和柔性监管，通过互联网金融协会、商会和其他社会创新的方法来促进互联网金融的健康发展。互联网金融行业需要一个社会组织，引导企业形成规则，逐步形成行业标准，最终形成我们的社会组织自律规范和约定。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第四，金融监管机构应形成一定的监测和预警机制，做好应急处理预案，保证不发生区域性和系统性金融风险。首先从信息披露 和风险预警的角度，要求互联网金融企业加强信息披露和风险警告。同时，考虑到金融行业，大量的参与者和跨区域发展特点，一旦陷入非法集资的泥潭，可能会导致危害社会稳定的问题。只有在保持底线的基础上，鼓励创新，才能刺激创新潜力和全社会的创业动力。 </a:t>
            </a:r>
            <a:r>
              <a:rPr lang="en-US" altLang="zh-CN" sz="1600" dirty="0">
                <a:latin typeface="仿宋" panose="02010609060101010101" pitchFamily="49" charset="-122"/>
                <a:ea typeface="仿宋" panose="02010609060101010101" pitchFamily="49" charset="-122"/>
              </a:rPr>
              <a:t>2014 </a:t>
            </a:r>
            <a:r>
              <a:rPr lang="zh-CN" altLang="en-US" sz="1600" dirty="0">
                <a:latin typeface="仿宋" panose="02010609060101010101" pitchFamily="49" charset="-122"/>
                <a:ea typeface="仿宋" panose="02010609060101010101" pitchFamily="49" charset="-122"/>
              </a:rPr>
              <a:t>年至 </a:t>
            </a:r>
            <a:r>
              <a:rPr lang="en-US" altLang="zh-CN" sz="1600" dirty="0">
                <a:latin typeface="仿宋" panose="02010609060101010101" pitchFamily="49" charset="-122"/>
                <a:ea typeface="仿宋" panose="02010609060101010101" pitchFamily="49" charset="-122"/>
              </a:rPr>
              <a:t>2015 </a:t>
            </a:r>
            <a:r>
              <a:rPr lang="zh-CN" altLang="en-US" sz="1600" dirty="0">
                <a:latin typeface="仿宋" panose="02010609060101010101" pitchFamily="49" charset="-122"/>
                <a:ea typeface="仿宋" panose="02010609060101010101" pitchFamily="49" charset="-122"/>
              </a:rPr>
              <a:t>年我国互联网金融监管政策如表 </a:t>
            </a:r>
            <a:r>
              <a:rPr lang="en-US" altLang="zh-CN" sz="1600" dirty="0">
                <a:latin typeface="仿宋" panose="02010609060101010101" pitchFamily="49" charset="-122"/>
                <a:ea typeface="仿宋" panose="02010609060101010101" pitchFamily="49" charset="-122"/>
              </a:rPr>
              <a:t>8-3 </a:t>
            </a:r>
            <a:r>
              <a:rPr lang="zh-CN" altLang="en-US" sz="1600" dirty="0">
                <a:latin typeface="仿宋" panose="02010609060101010101" pitchFamily="49" charset="-122"/>
                <a:ea typeface="仿宋" panose="02010609060101010101" pitchFamily="49" charset="-122"/>
              </a:rPr>
              <a:t>所示。</a:t>
            </a:r>
          </a:p>
          <a:p>
            <a:pPr marL="741600" indent="-285750" eaLnBrk="1" fontAlgn="auto" hangingPunct="1">
              <a:spcBef>
                <a:spcPts val="18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16869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Box 7"/>
          <p:cNvSpPr txBox="1">
            <a:spLocks noChangeArrowheads="1"/>
          </p:cNvSpPr>
          <p:nvPr/>
        </p:nvSpPr>
        <p:spPr bwMode="auto">
          <a:xfrm>
            <a:off x="477838" y="549275"/>
            <a:ext cx="8208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zh-CN" sz="1400" b="1">
                <a:latin typeface="仿宋" panose="02010609060101010101" pitchFamily="49" charset="-122"/>
                <a:ea typeface="仿宋" panose="02010609060101010101" pitchFamily="49" charset="-122"/>
              </a:rPr>
              <a:t>表</a:t>
            </a:r>
            <a:r>
              <a:rPr lang="en-US" altLang="zh-CN" sz="1400" b="1">
                <a:latin typeface="仿宋" panose="02010609060101010101" pitchFamily="49" charset="-122"/>
                <a:ea typeface="仿宋" panose="02010609060101010101" pitchFamily="49" charset="-122"/>
              </a:rPr>
              <a:t>8-3  2014</a:t>
            </a:r>
            <a:r>
              <a:rPr lang="zh-CN" altLang="en-US" sz="1400" b="1">
                <a:latin typeface="仿宋" panose="02010609060101010101" pitchFamily="49" charset="-122"/>
                <a:ea typeface="仿宋" panose="02010609060101010101" pitchFamily="49" charset="-122"/>
              </a:rPr>
              <a:t>与</a:t>
            </a:r>
            <a:r>
              <a:rPr lang="en-US" altLang="zh-CN" sz="1400" b="1">
                <a:latin typeface="仿宋" panose="02010609060101010101" pitchFamily="49" charset="-122"/>
                <a:ea typeface="仿宋" panose="02010609060101010101" pitchFamily="49" charset="-122"/>
              </a:rPr>
              <a:t>2015</a:t>
            </a:r>
            <a:r>
              <a:rPr lang="zh-CN" altLang="en-US" sz="1400" b="1">
                <a:latin typeface="仿宋" panose="02010609060101010101" pitchFamily="49" charset="-122"/>
                <a:ea typeface="仿宋" panose="02010609060101010101" pitchFamily="49" charset="-122"/>
              </a:rPr>
              <a:t>年度互联网金融监管政策时间排序表</a:t>
            </a:r>
            <a:endParaRPr lang="en-US" altLang="zh-CN" sz="1400" b="1">
              <a:latin typeface="仿宋" panose="02010609060101010101" pitchFamily="49" charset="-122"/>
              <a:ea typeface="仿宋" panose="02010609060101010101" pitchFamily="49" charset="-122"/>
            </a:endParaRPr>
          </a:p>
          <a:p>
            <a:pPr algn="ctr" eaLnBrk="1" hangingPunct="1">
              <a:spcBef>
                <a:spcPct val="0"/>
              </a:spcBef>
              <a:buSzTx/>
              <a:buFontTx/>
              <a:buNone/>
            </a:pPr>
            <a:r>
              <a:rPr lang="zh-CN" altLang="en-US" sz="1400" b="1">
                <a:latin typeface="仿宋" panose="02010609060101010101" pitchFamily="49" charset="-122"/>
                <a:ea typeface="仿宋" panose="02010609060101010101" pitchFamily="49" charset="-122"/>
              </a:rPr>
              <a:t> </a:t>
            </a:r>
            <a:endParaRPr lang="zh-CN" altLang="zh-CN" sz="140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90500" y="981075"/>
          <a:ext cx="8783638" cy="5159375"/>
        </p:xfrm>
        <a:graphic>
          <a:graphicData uri="http://schemas.openxmlformats.org/drawingml/2006/table">
            <a:tbl>
              <a:tblPr firstRow="1" firstCol="1" bandRow="1">
                <a:tableStyleId>{5940675A-B579-460E-94D1-54222C63F5DA}</a:tableStyleId>
              </a:tblPr>
              <a:tblGrid>
                <a:gridCol w="1090297">
                  <a:extLst>
                    <a:ext uri="{9D8B030D-6E8A-4147-A177-3AD203B41FA5}">
                      <a16:colId xmlns:a16="http://schemas.microsoft.com/office/drawing/2014/main" val="3140786486"/>
                    </a:ext>
                  </a:extLst>
                </a:gridCol>
                <a:gridCol w="843281">
                  <a:extLst>
                    <a:ext uri="{9D8B030D-6E8A-4147-A177-3AD203B41FA5}">
                      <a16:colId xmlns:a16="http://schemas.microsoft.com/office/drawing/2014/main" val="1002139532"/>
                    </a:ext>
                  </a:extLst>
                </a:gridCol>
                <a:gridCol w="1388627">
                  <a:extLst>
                    <a:ext uri="{9D8B030D-6E8A-4147-A177-3AD203B41FA5}">
                      <a16:colId xmlns:a16="http://schemas.microsoft.com/office/drawing/2014/main" val="357919955"/>
                    </a:ext>
                  </a:extLst>
                </a:gridCol>
                <a:gridCol w="5461433">
                  <a:extLst>
                    <a:ext uri="{9D8B030D-6E8A-4147-A177-3AD203B41FA5}">
                      <a16:colId xmlns:a16="http://schemas.microsoft.com/office/drawing/2014/main" val="3357229098"/>
                    </a:ext>
                  </a:extLst>
                </a:gridCol>
              </a:tblGrid>
              <a:tr h="216019">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时间</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出台部门</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文件明细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3697303148"/>
                  </a:ext>
                </a:extLst>
              </a:tr>
              <a:tr h="737143">
                <a:tc>
                  <a:txBody>
                    <a:bodyPr/>
                    <a:lstStyle/>
                    <a:p>
                      <a:pPr algn="just">
                        <a:spcAft>
                          <a:spcPts val="0"/>
                        </a:spcAft>
                      </a:pPr>
                      <a:r>
                        <a:rPr lang="zh-CN" sz="1200" kern="100">
                          <a:effectLst/>
                          <a:latin typeface="仿宋" panose="02010609060101010101" pitchFamily="49" charset="-122"/>
                          <a:ea typeface="仿宋" panose="02010609060101010101" pitchFamily="49" charset="-122"/>
                        </a:rPr>
                        <a:t>《关于清理规范非融资性担保公司的通知》</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en-US" sz="1200" kern="100" dirty="0">
                          <a:effectLst/>
                          <a:latin typeface="仿宋" panose="02010609060101010101" pitchFamily="49" charset="-122"/>
                          <a:ea typeface="仿宋" panose="02010609060101010101" pitchFamily="49" charset="-122"/>
                        </a:rPr>
                        <a:t>2014.01.05</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银监会、发展改革委等八部委联合发布</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0" algn="just">
                        <a:spcAft>
                          <a:spcPts val="0"/>
                        </a:spcAft>
                      </a:pPr>
                      <a:r>
                        <a:rPr lang="zh-CN" sz="1200" kern="100" dirty="0">
                          <a:effectLst/>
                          <a:latin typeface="仿宋" panose="02010609060101010101" pitchFamily="49" charset="-122"/>
                          <a:ea typeface="仿宋" panose="02010609060101010101" pitchFamily="49" charset="-122"/>
                        </a:rPr>
                        <a:t>要求各省、自治区、直辖市人民政府于</a:t>
                      </a:r>
                      <a:r>
                        <a:rPr lang="en-US" sz="1200" kern="100" dirty="0">
                          <a:effectLst/>
                          <a:latin typeface="仿宋" panose="02010609060101010101" pitchFamily="49" charset="-122"/>
                          <a:ea typeface="仿宋" panose="02010609060101010101" pitchFamily="49" charset="-122"/>
                        </a:rPr>
                        <a:t>2013</a:t>
                      </a:r>
                      <a:r>
                        <a:rPr lang="zh-CN" sz="1200" kern="100" dirty="0">
                          <a:effectLst/>
                          <a:latin typeface="仿宋" panose="02010609060101010101" pitchFamily="49" charset="-122"/>
                          <a:ea typeface="仿宋" panose="02010609060101010101" pitchFamily="49" charset="-122"/>
                        </a:rPr>
                        <a:t>年</a:t>
                      </a:r>
                      <a:r>
                        <a:rPr lang="en-US" sz="1200" kern="100" dirty="0">
                          <a:effectLst/>
                          <a:latin typeface="仿宋" panose="02010609060101010101" pitchFamily="49" charset="-122"/>
                          <a:ea typeface="仿宋" panose="02010609060101010101" pitchFamily="49" charset="-122"/>
                        </a:rPr>
                        <a:t>12</a:t>
                      </a:r>
                      <a:r>
                        <a:rPr lang="zh-CN" sz="1200" kern="100" dirty="0">
                          <a:effectLst/>
                          <a:latin typeface="仿宋" panose="02010609060101010101" pitchFamily="49" charset="-122"/>
                          <a:ea typeface="仿宋" panose="02010609060101010101" pitchFamily="49" charset="-122"/>
                        </a:rPr>
                        <a:t>月至</a:t>
                      </a:r>
                      <a:r>
                        <a:rPr lang="en-US" sz="1200" kern="100" dirty="0">
                          <a:effectLst/>
                          <a:latin typeface="仿宋" panose="02010609060101010101" pitchFamily="49" charset="-122"/>
                          <a:ea typeface="仿宋" panose="02010609060101010101" pitchFamily="49" charset="-122"/>
                        </a:rPr>
                        <a:t>2014</a:t>
                      </a:r>
                      <a:r>
                        <a:rPr lang="zh-CN" sz="1200" kern="100" dirty="0">
                          <a:effectLst/>
                          <a:latin typeface="仿宋" panose="02010609060101010101" pitchFamily="49" charset="-122"/>
                          <a:ea typeface="仿宋" panose="02010609060101010101" pitchFamily="49" charset="-122"/>
                        </a:rPr>
                        <a:t>年</a:t>
                      </a:r>
                      <a:r>
                        <a:rPr lang="en-US" sz="1200" kern="100" dirty="0">
                          <a:effectLst/>
                          <a:latin typeface="仿宋" panose="02010609060101010101" pitchFamily="49" charset="-122"/>
                          <a:ea typeface="仿宋" panose="02010609060101010101" pitchFamily="49" charset="-122"/>
                        </a:rPr>
                        <a:t>8</a:t>
                      </a:r>
                      <a:r>
                        <a:rPr lang="zh-CN" sz="1200" kern="100" dirty="0">
                          <a:effectLst/>
                          <a:latin typeface="仿宋" panose="02010609060101010101" pitchFamily="49" charset="-122"/>
                          <a:ea typeface="仿宋" panose="02010609060101010101" pitchFamily="49" charset="-122"/>
                        </a:rPr>
                        <a:t>月底，对本行政区域内的非融资性担保公司进行一次集中清理规范，重点是以“担保”名义进行宣传但不经营担保业务的公司。对从事非法吸收存款、非法集资、非法理财、高利放贷等违法违规活动或违规经营融资性担保业务的，要坚决依法查处和取缔。</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2777536814"/>
                  </a:ext>
                </a:extLst>
              </a:tr>
              <a:tr h="1280152">
                <a:tc>
                  <a:txBody>
                    <a:bodyPr/>
                    <a:lstStyle/>
                    <a:p>
                      <a:pPr algn="just">
                        <a:spcAft>
                          <a:spcPts val="0"/>
                        </a:spcAft>
                      </a:pPr>
                      <a:r>
                        <a:rPr lang="zh-CN" sz="1200" kern="100">
                          <a:effectLst/>
                          <a:latin typeface="仿宋" panose="02010609060101010101" pitchFamily="49" charset="-122"/>
                          <a:ea typeface="仿宋" panose="02010609060101010101" pitchFamily="49" charset="-122"/>
                        </a:rPr>
                        <a:t>《中国人民银行支付结算司关于暂停支付宝公司线下条码</a:t>
                      </a:r>
                      <a:r>
                        <a:rPr lang="en-US" sz="1200" kern="100">
                          <a:effectLst/>
                          <a:latin typeface="仿宋" panose="02010609060101010101" pitchFamily="49" charset="-122"/>
                          <a:ea typeface="仿宋" panose="02010609060101010101" pitchFamily="49" charset="-122"/>
                        </a:rPr>
                        <a:t>(</a:t>
                      </a:r>
                      <a:r>
                        <a:rPr lang="zh-CN" sz="1200" kern="100">
                          <a:effectLst/>
                          <a:latin typeface="仿宋" panose="02010609060101010101" pitchFamily="49" charset="-122"/>
                          <a:ea typeface="仿宋" panose="02010609060101010101" pitchFamily="49" charset="-122"/>
                        </a:rPr>
                        <a:t>二维码</a:t>
                      </a:r>
                      <a:r>
                        <a:rPr lang="en-US" sz="1200" kern="100">
                          <a:effectLst/>
                          <a:latin typeface="仿宋" panose="02010609060101010101" pitchFamily="49" charset="-122"/>
                          <a:ea typeface="仿宋" panose="02010609060101010101" pitchFamily="49" charset="-122"/>
                        </a:rPr>
                        <a:t>)</a:t>
                      </a:r>
                      <a:r>
                        <a:rPr lang="zh-CN" sz="1200" kern="100">
                          <a:effectLst/>
                          <a:latin typeface="仿宋" panose="02010609060101010101" pitchFamily="49" charset="-122"/>
                          <a:ea typeface="仿宋" panose="02010609060101010101" pitchFamily="49" charset="-122"/>
                        </a:rPr>
                        <a:t>支付等业务意见的函</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2014.03.14</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中国人民银行</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0" algn="just">
                        <a:spcAft>
                          <a:spcPts val="0"/>
                        </a:spcAft>
                      </a:pPr>
                      <a:r>
                        <a:rPr lang="zh-CN" sz="1200" kern="100" dirty="0">
                          <a:effectLst/>
                          <a:latin typeface="仿宋" panose="02010609060101010101" pitchFamily="49" charset="-122"/>
                          <a:ea typeface="仿宋" panose="02010609060101010101" pitchFamily="49" charset="-122"/>
                        </a:rPr>
                        <a:t>总行有关部门将对该类业务的合规性、安全性进行总体评估。向支付宝公司提出监管意见，要求其立即暂停线下条码</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二维码</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支付、虚拟信用卡有关业务，采取有效措施确保业务暂停期间的平稳过渡，妥善处理客户服务按照属地监管原则，要求辖内商业银行、支付机构在推出创新产品与服务、与境外机构合作开展跨境支付业务时，履行提前报备义务，并督促指导辖内商业银行、支付机构严格按照有关制度规定和管理要求开展支付业务。</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2744883056"/>
                  </a:ext>
                </a:extLst>
              </a:tr>
              <a:tr h="914394">
                <a:tc>
                  <a:txBody>
                    <a:bodyPr/>
                    <a:lstStyle/>
                    <a:p>
                      <a:pPr algn="just">
                        <a:spcAft>
                          <a:spcPts val="0"/>
                        </a:spcAft>
                      </a:pPr>
                      <a:r>
                        <a:rPr lang="zh-CN" sz="1200" kern="100">
                          <a:effectLst/>
                          <a:latin typeface="仿宋" panose="02010609060101010101" pitchFamily="49" charset="-122"/>
                          <a:ea typeface="仿宋" panose="02010609060101010101" pitchFamily="49" charset="-122"/>
                        </a:rPr>
                        <a:t>《中国人民银行关于手机支付业务发展的指导意见》</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2014.03.19</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中国人民银行</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0" algn="just">
                        <a:spcAft>
                          <a:spcPts val="0"/>
                        </a:spcAft>
                      </a:pPr>
                      <a:r>
                        <a:rPr lang="zh-CN" sz="1200" kern="100" dirty="0">
                          <a:effectLst/>
                          <a:latin typeface="仿宋" panose="02010609060101010101" pitchFamily="49" charset="-122"/>
                          <a:ea typeface="仿宋" panose="02010609060101010101" pitchFamily="49" charset="-122"/>
                        </a:rPr>
                        <a:t>鼓励商业银行、支付机构与银行卡清算机构等产业探索实现和推广“一卡多应用”的商业模式；支持商业银行与银行卡清算机构等产业相关各方紧密合作，改进客户体验，引导和培育客户手机支付消费习惯，扩大手机支付的普及率。鼓励支付机构基于银行卡</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账户</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开展手机支付业务，保障支付安全并采取有效措施核实与管理手机支付客户的相关信息。</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115849717"/>
                  </a:ext>
                </a:extLst>
              </a:tr>
              <a:tr h="1097273">
                <a:tc>
                  <a:txBody>
                    <a:bodyPr/>
                    <a:lstStyle/>
                    <a:p>
                      <a:pPr algn="just">
                        <a:spcAft>
                          <a:spcPts val="0"/>
                        </a:spcAft>
                      </a:pPr>
                      <a:r>
                        <a:rPr lang="zh-CN" sz="1200" kern="100">
                          <a:effectLst/>
                          <a:latin typeface="仿宋" panose="02010609060101010101" pitchFamily="49" charset="-122"/>
                          <a:ea typeface="仿宋" panose="02010609060101010101" pitchFamily="49" charset="-122"/>
                        </a:rPr>
                        <a:t>《支付机构网络支付业务管理办法》</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en-US" sz="1200" kern="100" dirty="0">
                          <a:effectLst/>
                          <a:latin typeface="仿宋" panose="02010609060101010101" pitchFamily="49" charset="-122"/>
                          <a:ea typeface="仿宋" panose="02010609060101010101" pitchFamily="49" charset="-122"/>
                        </a:rPr>
                        <a:t>2014.03.19</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中国人民银行</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0" algn="just">
                        <a:spcAft>
                          <a:spcPts val="0"/>
                        </a:spcAft>
                      </a:pPr>
                      <a:r>
                        <a:rPr lang="zh-CN" sz="1200" kern="100" dirty="0">
                          <a:effectLst/>
                          <a:latin typeface="仿宋" panose="02010609060101010101" pitchFamily="49" charset="-122"/>
                          <a:ea typeface="仿宋" panose="02010609060101010101" pitchFamily="49" charset="-122"/>
                        </a:rPr>
                        <a:t>个人支付账户的资金来源仅限于本人同名人民币银行借记账户、本支付机构按规定发行的预付卡充值和个人支付账户转入，资金只能用于消费和转账转出。个人支付账户转账单笔金额不得超过</a:t>
                      </a:r>
                      <a:r>
                        <a:rPr lang="en-US" sz="1200" kern="100" dirty="0">
                          <a:effectLst/>
                          <a:latin typeface="仿宋" panose="02010609060101010101" pitchFamily="49" charset="-122"/>
                          <a:ea typeface="仿宋" panose="02010609060101010101" pitchFamily="49" charset="-122"/>
                        </a:rPr>
                        <a:t>1000</a:t>
                      </a:r>
                      <a:r>
                        <a:rPr lang="zh-CN" sz="1200" kern="100" dirty="0">
                          <a:effectLst/>
                          <a:latin typeface="仿宋" panose="02010609060101010101" pitchFamily="49" charset="-122"/>
                          <a:ea typeface="仿宋" panose="02010609060101010101" pitchFamily="49" charset="-122"/>
                        </a:rPr>
                        <a:t>元，统一客户所有支付账户转账年累计金额不得超过</a:t>
                      </a:r>
                      <a:r>
                        <a:rPr lang="en-US" sz="1200" kern="100" dirty="0">
                          <a:effectLst/>
                          <a:latin typeface="仿宋" panose="02010609060101010101" pitchFamily="49" charset="-122"/>
                          <a:ea typeface="仿宋" panose="02010609060101010101" pitchFamily="49" charset="-122"/>
                        </a:rPr>
                        <a:t>1</a:t>
                      </a:r>
                      <a:r>
                        <a:rPr lang="zh-CN" sz="1200" kern="100" dirty="0">
                          <a:effectLst/>
                          <a:latin typeface="仿宋" panose="02010609060101010101" pitchFamily="49" charset="-122"/>
                          <a:ea typeface="仿宋" panose="02010609060101010101" pitchFamily="49" charset="-122"/>
                        </a:rPr>
                        <a:t>万元。超过限额的，应通过客户的银行账户办理。 个人支付账户单笔消费金额不得超过</a:t>
                      </a:r>
                      <a:r>
                        <a:rPr lang="en-US" sz="1200" kern="100" dirty="0">
                          <a:effectLst/>
                          <a:latin typeface="仿宋" panose="02010609060101010101" pitchFamily="49" charset="-122"/>
                          <a:ea typeface="仿宋" panose="02010609060101010101" pitchFamily="49" charset="-122"/>
                        </a:rPr>
                        <a:t>5000</a:t>
                      </a:r>
                      <a:r>
                        <a:rPr lang="zh-CN" sz="1200" kern="100" dirty="0">
                          <a:effectLst/>
                          <a:latin typeface="仿宋" panose="02010609060101010101" pitchFamily="49" charset="-122"/>
                          <a:ea typeface="仿宋" panose="02010609060101010101" pitchFamily="49" charset="-122"/>
                        </a:rPr>
                        <a:t>元，同一人客户所有支付账户消费月累计金额不得超过</a:t>
                      </a:r>
                      <a:r>
                        <a:rPr lang="en-US" sz="1200" kern="100" dirty="0">
                          <a:effectLst/>
                          <a:latin typeface="仿宋" panose="02010609060101010101" pitchFamily="49" charset="-122"/>
                          <a:ea typeface="仿宋" panose="02010609060101010101" pitchFamily="49" charset="-122"/>
                        </a:rPr>
                        <a:t>1</a:t>
                      </a:r>
                      <a:r>
                        <a:rPr lang="zh-CN" sz="1200" kern="100" dirty="0">
                          <a:effectLst/>
                          <a:latin typeface="仿宋" panose="02010609060101010101" pitchFamily="49" charset="-122"/>
                          <a:ea typeface="仿宋" panose="02010609060101010101" pitchFamily="49" charset="-122"/>
                        </a:rPr>
                        <a:t>万元。超过限额的，应通过客户的银行账户办理。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220807356"/>
                  </a:ext>
                </a:extLst>
              </a:tr>
              <a:tr h="914394">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首次提出“互联网金融的</a:t>
                      </a:r>
                      <a:r>
                        <a:rPr lang="en-US" sz="1200" kern="100" dirty="0">
                          <a:effectLst/>
                          <a:latin typeface="仿宋" panose="02010609060101010101" pitchFamily="49" charset="-122"/>
                          <a:ea typeface="仿宋" panose="02010609060101010101" pitchFamily="49" charset="-122"/>
                        </a:rPr>
                        <a:t>5</a:t>
                      </a:r>
                      <a:r>
                        <a:rPr lang="zh-CN" sz="1200" kern="100" dirty="0">
                          <a:effectLst/>
                          <a:latin typeface="仿宋" panose="02010609060101010101" pitchFamily="49" charset="-122"/>
                          <a:ea typeface="仿宋" panose="02010609060101010101" pitchFamily="49" charset="-122"/>
                        </a:rPr>
                        <a:t>大监管原则</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2014.04</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中国人民银行</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0" algn="just">
                        <a:spcAft>
                          <a:spcPts val="0"/>
                        </a:spcAft>
                      </a:pPr>
                      <a:r>
                        <a:rPr lang="zh-CN" sz="1200" kern="100" dirty="0">
                          <a:effectLst/>
                          <a:latin typeface="仿宋" panose="02010609060101010101" pitchFamily="49" charset="-122"/>
                          <a:ea typeface="仿宋" panose="02010609060101010101" pitchFamily="49" charset="-122"/>
                        </a:rPr>
                        <a:t>《中国金融稳定报告</a:t>
                      </a:r>
                      <a:r>
                        <a:rPr lang="en-US" sz="1200" kern="100" dirty="0">
                          <a:effectLst/>
                          <a:latin typeface="仿宋" panose="02010609060101010101" pitchFamily="49" charset="-122"/>
                          <a:ea typeface="仿宋" panose="02010609060101010101" pitchFamily="49" charset="-122"/>
                        </a:rPr>
                        <a:t>2014</a:t>
                      </a:r>
                      <a:r>
                        <a:rPr lang="zh-CN" sz="1200" kern="100" dirty="0">
                          <a:effectLst/>
                          <a:latin typeface="仿宋" panose="02010609060101010101" pitchFamily="49" charset="-122"/>
                          <a:ea typeface="仿宋" panose="02010609060101010101" pitchFamily="49" charset="-122"/>
                        </a:rPr>
                        <a:t>》中专门对互联网金融的发展及监管列出专题予以阐述，互联网金融创新必须坚持金融服务实体经济的本质要求，合理把握创新的界限和力度。央行认为，互联网金融创新应服从宏观调控和金融稳定的总体要求。要切实维护消费者的合法权益；要维护公平竞争的市场秩序；要处理好政府监管和自律管理的关系，充分发挥行业自律的作用。</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910077393"/>
                  </a:ext>
                </a:extLst>
              </a:tr>
            </a:tbl>
          </a:graphicData>
        </a:graphic>
      </p:graphicFrame>
    </p:spTree>
    <p:extLst>
      <p:ext uri="{BB962C8B-B14F-4D97-AF65-F5344CB8AC3E}">
        <p14:creationId xmlns:p14="http://schemas.microsoft.com/office/powerpoint/2010/main" val="288839688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7"/>
          <p:cNvSpPr txBox="1">
            <a:spLocks noChangeArrowheads="1"/>
          </p:cNvSpPr>
          <p:nvPr/>
        </p:nvSpPr>
        <p:spPr bwMode="auto">
          <a:xfrm>
            <a:off x="477838" y="549275"/>
            <a:ext cx="8208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zh-CN" sz="1400" b="1">
                <a:latin typeface="仿宋" panose="02010609060101010101" pitchFamily="49" charset="-122"/>
                <a:ea typeface="仿宋" panose="02010609060101010101" pitchFamily="49" charset="-122"/>
              </a:rPr>
              <a:t>表</a:t>
            </a:r>
            <a:r>
              <a:rPr lang="en-US" altLang="zh-CN" sz="1400" b="1">
                <a:latin typeface="仿宋" panose="02010609060101010101" pitchFamily="49" charset="-122"/>
                <a:ea typeface="仿宋" panose="02010609060101010101" pitchFamily="49" charset="-122"/>
              </a:rPr>
              <a:t>8-3  2014</a:t>
            </a:r>
            <a:r>
              <a:rPr lang="zh-CN" altLang="en-US" sz="1400" b="1">
                <a:latin typeface="仿宋" panose="02010609060101010101" pitchFamily="49" charset="-122"/>
                <a:ea typeface="仿宋" panose="02010609060101010101" pitchFamily="49" charset="-122"/>
              </a:rPr>
              <a:t>与</a:t>
            </a:r>
            <a:r>
              <a:rPr lang="en-US" altLang="zh-CN" sz="1400" b="1">
                <a:latin typeface="仿宋" panose="02010609060101010101" pitchFamily="49" charset="-122"/>
                <a:ea typeface="仿宋" panose="02010609060101010101" pitchFamily="49" charset="-122"/>
              </a:rPr>
              <a:t>2015</a:t>
            </a:r>
            <a:r>
              <a:rPr lang="zh-CN" altLang="en-US" sz="1400" b="1">
                <a:latin typeface="仿宋" panose="02010609060101010101" pitchFamily="49" charset="-122"/>
                <a:ea typeface="仿宋" panose="02010609060101010101" pitchFamily="49" charset="-122"/>
              </a:rPr>
              <a:t>年度互联网金融监管政策时间排序表</a:t>
            </a:r>
            <a:endParaRPr lang="en-US" altLang="zh-CN" sz="1400" b="1">
              <a:latin typeface="仿宋" panose="02010609060101010101" pitchFamily="49" charset="-122"/>
              <a:ea typeface="仿宋" panose="02010609060101010101" pitchFamily="49" charset="-122"/>
            </a:endParaRPr>
          </a:p>
          <a:p>
            <a:pPr algn="ctr" eaLnBrk="1" hangingPunct="1">
              <a:spcBef>
                <a:spcPct val="0"/>
              </a:spcBef>
              <a:buSzTx/>
              <a:buFontTx/>
              <a:buNone/>
            </a:pPr>
            <a:r>
              <a:rPr lang="zh-CN" altLang="en-US" sz="1400" b="1">
                <a:latin typeface="仿宋" panose="02010609060101010101" pitchFamily="49" charset="-122"/>
                <a:ea typeface="仿宋" panose="02010609060101010101" pitchFamily="49" charset="-122"/>
              </a:rPr>
              <a:t> </a:t>
            </a:r>
            <a:endParaRPr lang="zh-CN" altLang="zh-CN" sz="140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90500" y="908050"/>
          <a:ext cx="8783638" cy="5310188"/>
        </p:xfrm>
        <a:graphic>
          <a:graphicData uri="http://schemas.openxmlformats.org/drawingml/2006/table">
            <a:tbl>
              <a:tblPr firstRow="1" firstCol="1" bandRow="1">
                <a:tableStyleId>{5940675A-B579-460E-94D1-54222C63F5DA}</a:tableStyleId>
              </a:tblPr>
              <a:tblGrid>
                <a:gridCol w="1090297">
                  <a:extLst>
                    <a:ext uri="{9D8B030D-6E8A-4147-A177-3AD203B41FA5}">
                      <a16:colId xmlns:a16="http://schemas.microsoft.com/office/drawing/2014/main" val="3140786486"/>
                    </a:ext>
                  </a:extLst>
                </a:gridCol>
                <a:gridCol w="1131269">
                  <a:extLst>
                    <a:ext uri="{9D8B030D-6E8A-4147-A177-3AD203B41FA5}">
                      <a16:colId xmlns:a16="http://schemas.microsoft.com/office/drawing/2014/main" val="1002139532"/>
                    </a:ext>
                  </a:extLst>
                </a:gridCol>
                <a:gridCol w="1943920">
                  <a:extLst>
                    <a:ext uri="{9D8B030D-6E8A-4147-A177-3AD203B41FA5}">
                      <a16:colId xmlns:a16="http://schemas.microsoft.com/office/drawing/2014/main" val="357919955"/>
                    </a:ext>
                  </a:extLst>
                </a:gridCol>
                <a:gridCol w="4618152">
                  <a:extLst>
                    <a:ext uri="{9D8B030D-6E8A-4147-A177-3AD203B41FA5}">
                      <a16:colId xmlns:a16="http://schemas.microsoft.com/office/drawing/2014/main" val="3357229098"/>
                    </a:ext>
                  </a:extLst>
                </a:gridCol>
              </a:tblGrid>
              <a:tr h="182915">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时间</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出台部门</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文件明细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07" marR="20507" marT="0" marB="0"/>
                </a:tc>
                <a:extLst>
                  <a:ext uri="{0D108BD9-81ED-4DB2-BD59-A6C34878D82A}">
                    <a16:rowId xmlns:a16="http://schemas.microsoft.com/office/drawing/2014/main" val="3697303148"/>
                  </a:ext>
                </a:extLst>
              </a:tr>
              <a:tr h="737304">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对互联网金融差别化监管</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2014.09.19</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中国人民银行调查统计司副司长徐诺金</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indent="0" algn="just">
                        <a:spcAft>
                          <a:spcPts val="0"/>
                        </a:spcAft>
                      </a:pP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2014</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互联网金融企业社会责任峰会中国人民银行调查统计司副司长徐诺金表示，对互联网金融应差别化监管，目前有两种监管思路：一种是坚持线上线下一体化监管，一种是体现差别监管。</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2777536814"/>
                  </a:ext>
                </a:extLst>
              </a:tr>
              <a:tr h="1463323">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第十四次会议表决通过了新修订的《广告法》</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2015.04.24</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第十二届全国人民代表大会常务委员会第十四次会议</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新《广告法》颁布实施后，规定广告中不得含有“国家级”、“最高级”、“最佳”、“首个”、“首选”、“最好”、“最大”等极限词用语。一旦发现使用极限词，将处广告费用三倍以上五倍以下的罚款，广告费用无法计算或者明显偏低的，处二十万元以上一百万元以下的罚款。《广告法》明确规定广告代言人在广告中对商品、服务作推荐、证明，应当依据事实，符合本法和有关法律、行政法规规定，并不得为其未使用过的商品或者未接受过的服务作推荐、证明。</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2744883056"/>
                  </a:ext>
                </a:extLst>
              </a:tr>
              <a:tr h="1463323">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《关于促进互联网金融健康发展的指导意见》</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2015.07.18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中国人民银行、工业和信息化部、公安部、财政部、国家工商总局、国务院法制办、中国银行业监督管理委员会、中国证券监督管理委员会、中国保险监督管理委员会、国家互联网信息办公室</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指导意见》规定对互联网金融的监管分工和基本业务规则，遵循“依法监管、适度监管、分类监管、协同监管、创新监管”的原则，在监管职责划分上，明确一行三会监管职责此外，《指导意见》还规定了互联网支付、网络借贷、股权众筹融资、互联网基金销售和互联网信托、互联网消费金融应当遵守的基本业务规则。</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115849717"/>
                  </a:ext>
                </a:extLst>
              </a:tr>
              <a:tr h="1463323">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《互联网保险业务监管暂行办法》</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2015.07.22</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中国保监会</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tc>
                  <a:txBody>
                    <a:bodyPr/>
                    <a:lstStyle/>
                    <a:p>
                      <a:pPr indent="0" algn="just">
                        <a:spcAft>
                          <a:spcPts val="0"/>
                        </a:spcAft>
                      </a:pP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年</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7</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月</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26</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日中国保监会已印发关于《互联网保险业务监管暂行办法》的通知，暂行办法首先对互联网保险进行了定义，互联网保险业务是指保险机构依托互联网和移动通信等技术，通过自营网络平台、第三方网络平台等订立保险合同，提供保险服务的业务。 在风险管控上，暂行办法提出，不能确保客户服务质量和风险管控的保险产品，保险机构应及时予以调整。此外，在经营条件、经营区域、信息披露、经营规则、监督管理等方面也都有提出明确的要求。</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0" marR="68570" marT="0" marB="0"/>
                </a:tc>
                <a:extLst>
                  <a:ext uri="{0D108BD9-81ED-4DB2-BD59-A6C34878D82A}">
                    <a16:rowId xmlns:a16="http://schemas.microsoft.com/office/drawing/2014/main" val="220807356"/>
                  </a:ext>
                </a:extLst>
              </a:tr>
            </a:tbl>
          </a:graphicData>
        </a:graphic>
      </p:graphicFrame>
    </p:spTree>
    <p:extLst>
      <p:ext uri="{BB962C8B-B14F-4D97-AF65-F5344CB8AC3E}">
        <p14:creationId xmlns:p14="http://schemas.microsoft.com/office/powerpoint/2010/main" val="106324797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7"/>
          <p:cNvSpPr txBox="1">
            <a:spLocks noChangeArrowheads="1"/>
          </p:cNvSpPr>
          <p:nvPr/>
        </p:nvSpPr>
        <p:spPr bwMode="auto">
          <a:xfrm>
            <a:off x="487363" y="457200"/>
            <a:ext cx="820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zh-CN" sz="1400" b="1">
                <a:latin typeface="仿宋" panose="02010609060101010101" pitchFamily="49" charset="-122"/>
                <a:ea typeface="仿宋" panose="02010609060101010101" pitchFamily="49" charset="-122"/>
              </a:rPr>
              <a:t>表</a:t>
            </a:r>
            <a:r>
              <a:rPr lang="en-US" altLang="zh-CN" sz="1400" b="1">
                <a:latin typeface="仿宋" panose="02010609060101010101" pitchFamily="49" charset="-122"/>
                <a:ea typeface="仿宋" panose="02010609060101010101" pitchFamily="49" charset="-122"/>
              </a:rPr>
              <a:t>8-3  2014</a:t>
            </a:r>
            <a:r>
              <a:rPr lang="zh-CN" altLang="en-US" sz="1400" b="1">
                <a:latin typeface="仿宋" panose="02010609060101010101" pitchFamily="49" charset="-122"/>
                <a:ea typeface="仿宋" panose="02010609060101010101" pitchFamily="49" charset="-122"/>
              </a:rPr>
              <a:t>与</a:t>
            </a:r>
            <a:r>
              <a:rPr lang="en-US" altLang="zh-CN" sz="1400" b="1">
                <a:latin typeface="仿宋" panose="02010609060101010101" pitchFamily="49" charset="-122"/>
                <a:ea typeface="仿宋" panose="02010609060101010101" pitchFamily="49" charset="-122"/>
              </a:rPr>
              <a:t>2015</a:t>
            </a:r>
            <a:r>
              <a:rPr lang="zh-CN" altLang="en-US" sz="1400" b="1">
                <a:latin typeface="仿宋" panose="02010609060101010101" pitchFamily="49" charset="-122"/>
                <a:ea typeface="仿宋" panose="02010609060101010101" pitchFamily="49" charset="-122"/>
              </a:rPr>
              <a:t>年度互联网金融监管政策时间排序表</a:t>
            </a:r>
            <a:endParaRPr lang="en-US" altLang="zh-CN" sz="1400" b="1">
              <a:latin typeface="仿宋" panose="02010609060101010101" pitchFamily="49" charset="-122"/>
              <a:ea typeface="仿宋" panose="02010609060101010101" pitchFamily="49" charset="-122"/>
            </a:endParaRPr>
          </a:p>
          <a:p>
            <a:pPr algn="ctr" eaLnBrk="1" hangingPunct="1">
              <a:spcBef>
                <a:spcPct val="0"/>
              </a:spcBef>
              <a:buSzTx/>
              <a:buFontTx/>
              <a:buNone/>
            </a:pPr>
            <a:r>
              <a:rPr lang="zh-CN" altLang="en-US" sz="1400" b="1">
                <a:latin typeface="仿宋" panose="02010609060101010101" pitchFamily="49" charset="-122"/>
                <a:ea typeface="仿宋" panose="02010609060101010101" pitchFamily="49" charset="-122"/>
              </a:rPr>
              <a:t> </a:t>
            </a:r>
            <a:endParaRPr lang="zh-CN" altLang="zh-CN" sz="140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200025" y="790575"/>
          <a:ext cx="8785225" cy="5435600"/>
        </p:xfrm>
        <a:graphic>
          <a:graphicData uri="http://schemas.openxmlformats.org/drawingml/2006/table">
            <a:tbl>
              <a:tblPr firstRow="1" firstCol="1" bandRow="1">
                <a:tableStyleId>{5940675A-B579-460E-94D1-54222C63F5DA}</a:tableStyleId>
              </a:tblPr>
              <a:tblGrid>
                <a:gridCol w="1275780">
                  <a:extLst>
                    <a:ext uri="{9D8B030D-6E8A-4147-A177-3AD203B41FA5}">
                      <a16:colId xmlns:a16="http://schemas.microsoft.com/office/drawing/2014/main" val="3140786486"/>
                    </a:ext>
                  </a:extLst>
                </a:gridCol>
                <a:gridCol w="946187">
                  <a:extLst>
                    <a:ext uri="{9D8B030D-6E8A-4147-A177-3AD203B41FA5}">
                      <a16:colId xmlns:a16="http://schemas.microsoft.com/office/drawing/2014/main" val="1002139532"/>
                    </a:ext>
                  </a:extLst>
                </a:gridCol>
                <a:gridCol w="1070094">
                  <a:extLst>
                    <a:ext uri="{9D8B030D-6E8A-4147-A177-3AD203B41FA5}">
                      <a16:colId xmlns:a16="http://schemas.microsoft.com/office/drawing/2014/main" val="357919955"/>
                    </a:ext>
                  </a:extLst>
                </a:gridCol>
                <a:gridCol w="5493164">
                  <a:extLst>
                    <a:ext uri="{9D8B030D-6E8A-4147-A177-3AD203B41FA5}">
                      <a16:colId xmlns:a16="http://schemas.microsoft.com/office/drawing/2014/main" val="3357229098"/>
                    </a:ext>
                  </a:extLst>
                </a:gridCol>
              </a:tblGrid>
              <a:tr h="216000">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11" marR="20511"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时间</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11" marR="20511"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出台部门</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11" marR="20511" marT="0" marB="0"/>
                </a:tc>
                <a:tc>
                  <a:txBody>
                    <a:bodyPr/>
                    <a:lstStyle/>
                    <a:p>
                      <a:pPr indent="266700" algn="l">
                        <a:spcAft>
                          <a:spcPts val="0"/>
                        </a:spcAft>
                      </a:pPr>
                      <a:r>
                        <a:rPr lang="zh-CN" sz="1200" kern="100" dirty="0">
                          <a:effectLst/>
                          <a:latin typeface="仿宋" panose="02010609060101010101" pitchFamily="49" charset="-122"/>
                          <a:ea typeface="仿宋" panose="02010609060101010101" pitchFamily="49" charset="-122"/>
                        </a:rPr>
                        <a:t>文件明细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20511" marR="20511" marT="0" marB="0"/>
                </a:tc>
                <a:extLst>
                  <a:ext uri="{0D108BD9-81ED-4DB2-BD59-A6C34878D82A}">
                    <a16:rowId xmlns:a16="http://schemas.microsoft.com/office/drawing/2014/main" val="3697303148"/>
                  </a:ext>
                </a:extLst>
              </a:tr>
              <a:tr h="1280123">
                <a:tc>
                  <a:txBody>
                    <a:bodyPr/>
                    <a:lstStyle/>
                    <a:p>
                      <a:pPr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《非银行支付机构网络支付业务管理办法（征求意见稿）》</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2015.07.31</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中国人民银行</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规范非银行支付机构网络支付业务，防范支付风险。《办法》包括总则、客户管理、业务管理、风险管理与客户权益保护、监督管理、法律责任、附则七章、共五十七条。 《办法》明确，支付机构应当遵循 “了解你的客户”原则，采取有效措施核实并依法留存客户身份基本信息，建立客户惟一识别编码。《办法》指出，支付机构不得为客户办理或者变相办理现金存取、信贷、融资、理财、担保、货币兑换业务。《办法》明确，中国人民银行及其分支机构依法对支付机构的网络支付业务活动进行监督和管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extLst>
                  <a:ext uri="{0D108BD9-81ED-4DB2-BD59-A6C34878D82A}">
                    <a16:rowId xmlns:a16="http://schemas.microsoft.com/office/drawing/2014/main" val="2777536814"/>
                  </a:ext>
                </a:extLst>
              </a:tr>
              <a:tr h="1097249">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《关于审理民间借贷案件适用法律若干问题的规定》</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2015.08.06</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最高人民法院</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《规定》明确，法律保护的固定利率为年利率</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24%</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。年利率在</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24%</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以内的，当事人起诉到法院，法院都要给予支持。</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24%</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的利率也是长期以来在审判实践中所确立的一个执法标准。《规定》同时明确，年利率</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36%</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以上的借贷合同为无效，即超过</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36%</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以上的利息是无效的。《规定》明确，企业之间为了生产、经营的需要相互拆借资金，或者企业因生产、经营的需要在单位内部通过借款形式向职工筹集资金的，法律予以保护。</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extLst>
                  <a:ext uri="{0D108BD9-81ED-4DB2-BD59-A6C34878D82A}">
                    <a16:rowId xmlns:a16="http://schemas.microsoft.com/office/drawing/2014/main" val="2744883056"/>
                  </a:ext>
                </a:extLst>
              </a:tr>
              <a:tr h="914374">
                <a:tc>
                  <a:txBody>
                    <a:bodyPr/>
                    <a:lstStyle/>
                    <a:p>
                      <a:pPr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《关于对通过互联网开展股权融资活动的机构进行专项检查的通知》</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2015.08.07</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证监会</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indent="0"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此次《通知》依据</a:t>
                      </a: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7</a:t>
                      </a: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月</a:t>
                      </a: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18</a:t>
                      </a: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日央行等</a:t>
                      </a: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10</a:t>
                      </a: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部委的《指导意见》的规定，进一步详细界定了股权众筹的概念，把市场上那些开展的冠以“股权众筹”名义的活动，是通过互联网形式进行的非公开股权融资或私募股权投资基金募集行为剔除出股权众筹的概念。</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extLst>
                  <a:ext uri="{0D108BD9-81ED-4DB2-BD59-A6C34878D82A}">
                    <a16:rowId xmlns:a16="http://schemas.microsoft.com/office/drawing/2014/main" val="115849717"/>
                  </a:ext>
                </a:extLst>
              </a:tr>
              <a:tr h="1013481">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《网络借贷信息中介机构业务活动管理暂行办法</a:t>
                      </a: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征求意见稿</a:t>
                      </a: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2015.12.28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银监会会同工业和信息化部、公安部、国家互联网信息办公室</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征求意见稿重申，网贷机构应当选择符合条件的银行业金融机构作为第三方资金存管机构，对客户资金进行管理和监督，实现客户资金和网贷机构自身资金分账管理。</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extLst>
                  <a:ext uri="{0D108BD9-81ED-4DB2-BD59-A6C34878D82A}">
                    <a16:rowId xmlns:a16="http://schemas.microsoft.com/office/drawing/2014/main" val="220807356"/>
                  </a:ext>
                </a:extLst>
              </a:tr>
              <a:tr h="914374">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《非银行支付机构网络支付业务管理办法》</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en-US"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2015.12.28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algn="just">
                        <a:spcAft>
                          <a:spcPts val="0"/>
                        </a:spcAft>
                      </a:pPr>
                      <a:r>
                        <a:rPr lang="zh-CN" sz="1200" kern="10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中国人民银行</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tc>
                  <a:txBody>
                    <a:bodyPr/>
                    <a:lstStyle/>
                    <a:p>
                      <a:pPr indent="0" algn="just">
                        <a:spcAft>
                          <a:spcPts val="0"/>
                        </a:spcAft>
                      </a:pP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对网络支付的账户分类与</a:t>
                      </a:r>
                      <a:r>
                        <a:rPr lang="zh-CN" altLang="en-US" sz="1200" u="none" strike="noStrike"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监管</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及法律责任等进行了明确的规范。根据新规，网络支付管理基本参照银行账户管理，也分为三类账户，分别规定限额。其中，个人消费者的单日累计余额支付限额，可有条件地由</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5000</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元提高至</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万元。另外，在满足一定条件的情况下，个人卖家账户可以视同单位账户管理，不受每年</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20</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万限额约束。该办法明年</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7</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月</a:t>
                      </a:r>
                      <a:r>
                        <a:rPr lang="en-US"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日起正式实施。</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2" marR="68582" marT="0" marB="0"/>
                </a:tc>
                <a:extLst>
                  <a:ext uri="{0D108BD9-81ED-4DB2-BD59-A6C34878D82A}">
                    <a16:rowId xmlns:a16="http://schemas.microsoft.com/office/drawing/2014/main" val="910077393"/>
                  </a:ext>
                </a:extLst>
              </a:tr>
            </a:tbl>
          </a:graphicData>
        </a:graphic>
      </p:graphicFrame>
    </p:spTree>
    <p:extLst>
      <p:ext uri="{BB962C8B-B14F-4D97-AF65-F5344CB8AC3E}">
        <p14:creationId xmlns:p14="http://schemas.microsoft.com/office/powerpoint/2010/main" val="274824690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750" y="441325"/>
            <a:ext cx="8135938" cy="592455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1. </a:t>
            </a:r>
            <a:r>
              <a:rPr lang="zh-CN" altLang="en-US" b="1" dirty="0">
                <a:latin typeface="仿宋" panose="02010609060101010101" pitchFamily="49" charset="-122"/>
                <a:ea typeface="仿宋" panose="02010609060101010101" pitchFamily="49" charset="-122"/>
              </a:rPr>
              <a:t>网络支付与结算</a:t>
            </a:r>
            <a:endParaRPr lang="en-US" altLang="zh-CN" b="1"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我国网络支付监管系统建设过程和支付环境优化是互补的过程。在网上支付开发的早期阶段，政策部门仔细观察其发展。一方面，避免行政干预影响其正常的创新；但另一方面，在互联网环境下管理行为的定义和规定，立法和执法的模糊区仍然存在。由于缺乏统一规定的行为性质，在线支付系统建设的监管在中国仍然是一个探索性的进化阶段。下一阶段在线支付系统的发展将受到监管部门和政策部门的指导，明确了对于代理支付业务要有许可牌照。出台的这一政策将受到互联网企业出于商业利益目的的挑战，所以是一个渐进的过程。</a:t>
            </a: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）人民银行启动非金融支付业务的登记备案：</a:t>
            </a:r>
            <a:r>
              <a:rPr lang="en-US" altLang="zh-CN" sz="1600" dirty="0">
                <a:latin typeface="仿宋" panose="02010609060101010101" pitchFamily="49" charset="-122"/>
                <a:ea typeface="仿宋" panose="02010609060101010101" pitchFamily="49" charset="-122"/>
              </a:rPr>
              <a:t>2009 </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4 </a:t>
            </a:r>
            <a:r>
              <a:rPr lang="zh-CN" altLang="en-US" sz="1600" dirty="0">
                <a:latin typeface="仿宋" panose="02010609060101010101" pitchFamily="49" charset="-122"/>
                <a:ea typeface="仿宋" panose="02010609060101010101" pitchFamily="49" charset="-122"/>
              </a:rPr>
              <a:t>月 </a:t>
            </a:r>
            <a:r>
              <a:rPr lang="en-US" altLang="zh-CN" sz="1600" dirty="0">
                <a:latin typeface="仿宋" panose="02010609060101010101" pitchFamily="49" charset="-122"/>
                <a:ea typeface="仿宋" panose="02010609060101010101" pitchFamily="49" charset="-122"/>
              </a:rPr>
              <a:t>16 </a:t>
            </a:r>
            <a:r>
              <a:rPr lang="zh-CN" altLang="en-US" sz="1600" dirty="0">
                <a:latin typeface="仿宋" panose="02010609060101010101" pitchFamily="49" charset="-122"/>
                <a:ea typeface="仿宋" panose="02010609060101010101" pitchFamily="49" charset="-122"/>
              </a:rPr>
              <a:t>日，中国人民银行发布公告，宣布对第三方支付企业进行登记备案。公告声明目的是为掌握非金融机构从事支付清算业务的情况，完善支付服务市场监督管理政策，维护公众合法权益。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）人民银行非金融机构支付业务的市场准入和监管建议：</a:t>
            </a:r>
            <a:r>
              <a:rPr lang="en-US" altLang="zh-CN" sz="1600" dirty="0">
                <a:latin typeface="仿宋" panose="02010609060101010101" pitchFamily="49" charset="-122"/>
                <a:ea typeface="仿宋" panose="02010609060101010101" pitchFamily="49" charset="-122"/>
              </a:rPr>
              <a:t>2010 </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6 </a:t>
            </a:r>
            <a:r>
              <a:rPr lang="zh-CN" altLang="en-US" sz="1600" dirty="0">
                <a:latin typeface="仿宋" panose="02010609060101010101" pitchFamily="49" charset="-122"/>
                <a:ea typeface="仿宋" panose="02010609060101010101" pitchFamily="49" charset="-122"/>
              </a:rPr>
              <a:t>月 </a:t>
            </a:r>
            <a:r>
              <a:rPr lang="en-US" altLang="zh-CN" sz="1600" dirty="0">
                <a:latin typeface="仿宋" panose="02010609060101010101" pitchFamily="49" charset="-122"/>
                <a:ea typeface="仿宋" panose="02010609060101010101" pitchFamily="49" charset="-122"/>
              </a:rPr>
              <a:t>14 </a:t>
            </a:r>
            <a:r>
              <a:rPr lang="zh-CN" altLang="en-US" sz="1600" dirty="0">
                <a:latin typeface="仿宋" panose="02010609060101010101" pitchFamily="49" charset="-122"/>
                <a:ea typeface="仿宋" panose="02010609060101010101" pitchFamily="49" charset="-122"/>
              </a:rPr>
              <a:t>日，人 民银行发布</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非金融机构支付管理办法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，自 </a:t>
            </a:r>
            <a:r>
              <a:rPr lang="en-US" altLang="zh-CN" sz="1600" dirty="0">
                <a:latin typeface="仿宋" panose="02010609060101010101" pitchFamily="49" charset="-122"/>
                <a:ea typeface="仿宋" panose="02010609060101010101" pitchFamily="49" charset="-122"/>
              </a:rPr>
              <a:t>2010 </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9 </a:t>
            </a:r>
            <a:r>
              <a:rPr lang="zh-CN" altLang="en-US" sz="1600" dirty="0">
                <a:latin typeface="仿宋" panose="02010609060101010101" pitchFamily="49" charset="-122"/>
                <a:ea typeface="仿宋" panose="02010609060101010101" pitchFamily="49" charset="-122"/>
              </a:rPr>
              <a:t>月 </a:t>
            </a:r>
            <a:r>
              <a:rPr lang="en-US" altLang="zh-CN" sz="1600" dirty="0">
                <a:latin typeface="仿宋" panose="02010609060101010101" pitchFamily="49" charset="-122"/>
                <a:ea typeface="仿宋" panose="02010609060101010101" pitchFamily="49" charset="-122"/>
              </a:rPr>
              <a:t>1 </a:t>
            </a:r>
            <a:r>
              <a:rPr lang="zh-CN" altLang="en-US" sz="1600" dirty="0">
                <a:latin typeface="仿宋" panose="02010609060101010101" pitchFamily="49" charset="-122"/>
                <a:ea typeface="仿宋" panose="02010609060101010101" pitchFamily="49" charset="-122"/>
              </a:rPr>
              <a:t>日起施行，正式确立了非金 融机构支付业务的监管主体、行为规范和监管规则。这一办法明确了业务范畴和外延、设定了准入程序和门槛、提出了展业规范要求和监管措施；而为配合</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办法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实施，人民银 行于 </a:t>
            </a:r>
            <a:r>
              <a:rPr lang="en-US" altLang="zh-CN" sz="1600" dirty="0">
                <a:latin typeface="仿宋" panose="02010609060101010101" pitchFamily="49" charset="-122"/>
                <a:ea typeface="仿宋" panose="02010609060101010101" pitchFamily="49" charset="-122"/>
              </a:rPr>
              <a:t>2010 </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日发布公告，制定实施</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非金融机构支付服务管理办法实施细则</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 对一系列具体问题予以进一步解释；中国人民银行于</a:t>
            </a:r>
            <a:r>
              <a:rPr lang="en-US" altLang="zh-CN" sz="1600" dirty="0">
                <a:latin typeface="仿宋" panose="02010609060101010101" pitchFamily="49" charset="-122"/>
                <a:ea typeface="仿宋" panose="02010609060101010101" pitchFamily="49" charset="-122"/>
              </a:rPr>
              <a:t>2013 </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6 </a:t>
            </a:r>
            <a:r>
              <a:rPr lang="zh-CN" altLang="en-US" sz="1600" dirty="0">
                <a:latin typeface="仿宋" panose="02010609060101010101" pitchFamily="49" charset="-122"/>
                <a:ea typeface="仿宋" panose="02010609060101010101" pitchFamily="49" charset="-122"/>
              </a:rPr>
              <a:t>月 </a:t>
            </a:r>
            <a:r>
              <a:rPr lang="en-US" altLang="zh-CN" sz="1600" dirty="0">
                <a:latin typeface="仿宋" panose="02010609060101010101" pitchFamily="49" charset="-122"/>
                <a:ea typeface="仿宋" panose="02010609060101010101" pitchFamily="49" charset="-122"/>
              </a:rPr>
              <a:t>7 </a:t>
            </a:r>
            <a:r>
              <a:rPr lang="zh-CN" altLang="en-US" sz="1600" dirty="0">
                <a:latin typeface="仿宋" panose="02010609060101010101" pitchFamily="49" charset="-122"/>
                <a:ea typeface="仿宋" panose="02010609060101010101" pitchFamily="49" charset="-122"/>
              </a:rPr>
              <a:t>日发布公告，制定实施</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支付机构客户备付金存管办法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770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69380" y="2348880"/>
            <a:ext cx="7488832" cy="1754326"/>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2</a:t>
            </a:r>
            <a:r>
              <a:rPr lang="en-US" altLang="zh-CN" sz="2400" dirty="0" smtClean="0">
                <a:solidFill>
                  <a:srgbClr val="6A5015"/>
                </a:solidFill>
                <a:latin typeface="黑体" panose="02010609060101010101" pitchFamily="49" charset="-122"/>
                <a:ea typeface="黑体" panose="02010609060101010101" pitchFamily="49" charset="-122"/>
              </a:rPr>
              <a:t>.1</a:t>
            </a:r>
            <a:r>
              <a:rPr lang="zh-CN" altLang="en-US" sz="2400" dirty="0" smtClean="0">
                <a:solidFill>
                  <a:srgbClr val="6A5015"/>
                </a:solidFill>
                <a:latin typeface="黑体" panose="02010609060101010101" pitchFamily="49" charset="-122"/>
                <a:ea typeface="黑体" panose="02010609060101010101" pitchFamily="49" charset="-122"/>
              </a:rPr>
              <a:t> 互联网</a:t>
            </a:r>
            <a:r>
              <a:rPr lang="zh-CN" altLang="en-US" sz="2400" dirty="0">
                <a:solidFill>
                  <a:srgbClr val="6A5015"/>
                </a:solidFill>
                <a:latin typeface="黑体" panose="02010609060101010101" pitchFamily="49" charset="-122"/>
                <a:ea typeface="黑体" panose="02010609060101010101" pitchFamily="49" charset="-122"/>
              </a:rPr>
              <a:t>金融与传统</a:t>
            </a:r>
            <a:r>
              <a:rPr lang="zh-CN" altLang="en-US" sz="2400" dirty="0" smtClean="0">
                <a:solidFill>
                  <a:srgbClr val="6A5015"/>
                </a:solidFill>
                <a:latin typeface="黑体" panose="02010609060101010101" pitchFamily="49" charset="-122"/>
                <a:ea typeface="黑体" panose="02010609060101010101" pitchFamily="49" charset="-122"/>
              </a:rPr>
              <a:t>金融</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2.2 </a:t>
            </a:r>
            <a:r>
              <a:rPr lang="zh-CN" altLang="en-US" sz="2400" dirty="0" smtClean="0">
                <a:solidFill>
                  <a:srgbClr val="6A5015"/>
                </a:solidFill>
                <a:latin typeface="黑体" panose="02010609060101010101" pitchFamily="49" charset="-122"/>
                <a:ea typeface="黑体" panose="02010609060101010101" pitchFamily="49" charset="-122"/>
              </a:rPr>
              <a:t>互联网金额对传统金融的影响</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2.3</a:t>
            </a:r>
            <a:r>
              <a:rPr lang="zh-CN" altLang="en-US" sz="2400" dirty="0" smtClean="0">
                <a:solidFill>
                  <a:srgbClr val="6A5015"/>
                </a:solidFill>
                <a:latin typeface="黑体" panose="02010609060101010101" pitchFamily="49" charset="-122"/>
                <a:ea typeface="黑体" panose="02010609060101010101" pitchFamily="49" charset="-122"/>
              </a:rPr>
              <a:t> </a:t>
            </a:r>
            <a:r>
              <a:rPr lang="zh-CN" altLang="en-US" sz="2400" dirty="0">
                <a:solidFill>
                  <a:srgbClr val="6A5015"/>
                </a:solidFill>
                <a:latin typeface="黑体" panose="02010609060101010101" pitchFamily="49" charset="-122"/>
                <a:ea typeface="黑体" panose="02010609060101010101" pitchFamily="49" charset="-122"/>
              </a:rPr>
              <a:t>互联网金融模式与传统金融模式的</a:t>
            </a:r>
            <a:r>
              <a:rPr lang="zh-CN" altLang="en-US" sz="2400" dirty="0" smtClean="0">
                <a:solidFill>
                  <a:srgbClr val="6A5015"/>
                </a:solidFill>
                <a:latin typeface="黑体" panose="02010609060101010101" pitchFamily="49" charset="-122"/>
                <a:ea typeface="黑体" panose="02010609060101010101" pitchFamily="49" charset="-122"/>
              </a:rPr>
              <a:t>对比</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707351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4"/>
          <p:cNvSpPr txBox="1">
            <a:spLocks noChangeArrowheads="1"/>
          </p:cNvSpPr>
          <p:nvPr/>
        </p:nvSpPr>
        <p:spPr bwMode="auto">
          <a:xfrm>
            <a:off x="547688" y="908050"/>
            <a:ext cx="81375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）我国网络支付的自律体系建设：</a:t>
            </a:r>
            <a:r>
              <a:rPr lang="en-US" altLang="zh-CN" sz="1600">
                <a:latin typeface="仿宋" panose="02010609060101010101" pitchFamily="49" charset="-122"/>
                <a:ea typeface="仿宋" panose="02010609060101010101" pitchFamily="49" charset="-122"/>
              </a:rPr>
              <a:t>2011</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23</a:t>
            </a:r>
            <a:r>
              <a:rPr lang="zh-CN" altLang="en-US" sz="1600">
                <a:latin typeface="仿宋" panose="02010609060101010101" pitchFamily="49" charset="-122"/>
                <a:ea typeface="仿宋" panose="02010609060101010101" pitchFamily="49" charset="-122"/>
              </a:rPr>
              <a:t>日，中国支付清算协会在北京发起成立。中国支付清算协会是经国务院同意、民政部批准成立的非营利性社会团体法人， 对支付清算服务行业进行自律管理，维护支付清算服务市场的竞争秩序和会员的合法权益， 防范支付清算服务风险，促进支付清算服务行业健康发展。 </a:t>
            </a:r>
            <a:endParaRPr lang="en-US" altLang="zh-CN" sz="1600">
              <a:latin typeface="仿宋" panose="02010609060101010101" pitchFamily="49" charset="-122"/>
              <a:ea typeface="仿宋" panose="02010609060101010101" pitchFamily="49" charset="-122"/>
            </a:endParaRPr>
          </a:p>
          <a:p>
            <a:pPr eaLnBrk="1" hangingPunct="1">
              <a:spcBef>
                <a:spcPts val="18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4</a:t>
            </a:r>
            <a:r>
              <a:rPr lang="zh-CN" altLang="en-US" sz="1600">
                <a:latin typeface="仿宋" panose="02010609060101010101" pitchFamily="49" charset="-122"/>
                <a:ea typeface="仿宋" panose="02010609060101010101" pitchFamily="49" charset="-122"/>
              </a:rPr>
              <a:t>）非金融支付领域的监管：中国银行支付结算司于 </a:t>
            </a:r>
            <a:r>
              <a:rPr lang="en-US" altLang="zh-CN" sz="1600">
                <a:latin typeface="仿宋" panose="02010609060101010101" pitchFamily="49" charset="-122"/>
                <a:ea typeface="仿宋" panose="02010609060101010101" pitchFamily="49" charset="-122"/>
              </a:rPr>
              <a:t>2013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14</a:t>
            </a:r>
            <a:r>
              <a:rPr lang="zh-CN" altLang="en-US" sz="1600">
                <a:latin typeface="仿宋" panose="02010609060101010101" pitchFamily="49" charset="-122"/>
                <a:ea typeface="仿宋" panose="02010609060101010101" pitchFamily="49" charset="-122"/>
              </a:rPr>
              <a:t>日下发通知， 要求暂停部分支付机构的新型业务。人民银行于 </a:t>
            </a:r>
            <a:r>
              <a:rPr lang="en-US" altLang="zh-CN" sz="1600">
                <a:latin typeface="仿宋" panose="02010609060101010101" pitchFamily="49" charset="-122"/>
                <a:ea typeface="仿宋" panose="02010609060101010101" pitchFamily="49" charset="-122"/>
              </a:rPr>
              <a:t>2014 </a:t>
            </a:r>
            <a:r>
              <a:rPr lang="zh-CN" altLang="en-US" sz="1600">
                <a:latin typeface="仿宋" panose="02010609060101010101" pitchFamily="49" charset="-122"/>
                <a:ea typeface="仿宋" panose="02010609060101010101" pitchFamily="49" charset="-122"/>
              </a:rPr>
              <a:t>年 </a:t>
            </a:r>
            <a:r>
              <a:rPr lang="en-US" altLang="zh-CN" sz="1600">
                <a:latin typeface="仿宋" panose="02010609060101010101" pitchFamily="49" charset="-122"/>
                <a:ea typeface="仿宋" panose="02010609060101010101" pitchFamily="49" charset="-122"/>
              </a:rPr>
              <a:t>3 </a:t>
            </a:r>
            <a:r>
              <a:rPr lang="zh-CN" altLang="en-US" sz="1600">
                <a:latin typeface="仿宋" panose="02010609060101010101" pitchFamily="49" charset="-122"/>
                <a:ea typeface="仿宋" panose="02010609060101010101" pitchFamily="49" charset="-122"/>
              </a:rPr>
              <a:t>月陆续向部分支付机构发送</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关于银行卡预授权风险事件的通报</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。通报显示，</a:t>
            </a:r>
            <a:r>
              <a:rPr lang="en-US" altLang="zh-CN" sz="1600">
                <a:latin typeface="仿宋" panose="02010609060101010101" pitchFamily="49" charset="-122"/>
                <a:ea typeface="仿宋" panose="02010609060101010101" pitchFamily="49" charset="-122"/>
              </a:rPr>
              <a:t>10 </a:t>
            </a:r>
            <a:r>
              <a:rPr lang="zh-CN" altLang="en-US" sz="1600">
                <a:latin typeface="仿宋" panose="02010609060101010101" pitchFamily="49" charset="-122"/>
                <a:ea typeface="仿宋" panose="02010609060101010101" pitchFamily="49" charset="-122"/>
              </a:rPr>
              <a:t>家收单机构存在未落实特约商户实名制、交易监测不到 位等问题。其中 </a:t>
            </a:r>
            <a:r>
              <a:rPr lang="en-US" altLang="zh-CN" sz="1600">
                <a:latin typeface="仿宋" panose="02010609060101010101" pitchFamily="49" charset="-122"/>
                <a:ea typeface="仿宋" panose="02010609060101010101" pitchFamily="49" charset="-122"/>
              </a:rPr>
              <a:t>8 </a:t>
            </a:r>
            <a:r>
              <a:rPr lang="zh-CN" altLang="en-US" sz="1600">
                <a:latin typeface="仿宋" panose="02010609060101010101" pitchFamily="49" charset="-122"/>
                <a:ea typeface="仿宋" panose="02010609060101010101" pitchFamily="49" charset="-122"/>
              </a:rPr>
              <a:t>家支付机构从 </a:t>
            </a:r>
            <a:r>
              <a:rPr lang="en-US" altLang="zh-CN" sz="1600">
                <a:latin typeface="仿宋" panose="02010609060101010101" pitchFamily="49" charset="-122"/>
                <a:ea typeface="仿宋" panose="02010609060101010101" pitchFamily="49" charset="-122"/>
              </a:rPr>
              <a:t>4 </a:t>
            </a:r>
            <a:r>
              <a:rPr lang="zh-CN" altLang="en-US" sz="1600">
                <a:latin typeface="仿宋" panose="02010609060101010101" pitchFamily="49" charset="-122"/>
                <a:ea typeface="仿宋" panose="02010609060101010101" pitchFamily="49" charset="-122"/>
              </a:rPr>
              <a:t>月 </a:t>
            </a:r>
            <a:r>
              <a:rPr lang="en-US" altLang="zh-CN" sz="1600">
                <a:latin typeface="仿宋" panose="02010609060101010101" pitchFamily="49" charset="-122"/>
                <a:ea typeface="仿宋" panose="02010609060101010101" pitchFamily="49" charset="-122"/>
              </a:rPr>
              <a:t>1 </a:t>
            </a:r>
            <a:r>
              <a:rPr lang="zh-CN" altLang="en-US" sz="1600">
                <a:latin typeface="仿宋" panose="02010609060101010101" pitchFamily="49" charset="-122"/>
                <a:ea typeface="仿宋" panose="02010609060101010101" pitchFamily="49" charset="-122"/>
              </a:rPr>
              <a:t>日起，全国范围内停止线下收单介入新商户。 </a:t>
            </a:r>
            <a:endParaRPr lang="en-US" altLang="zh-CN" sz="1600">
              <a:latin typeface="仿宋" panose="02010609060101010101" pitchFamily="49" charset="-122"/>
              <a:ea typeface="仿宋" panose="02010609060101010101" pitchFamily="49" charset="-122"/>
            </a:endParaRPr>
          </a:p>
          <a:p>
            <a:pPr eaLnBrk="1" hangingPunct="1">
              <a:spcBef>
                <a:spcPts val="18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）网络支付行业监管细则正式提上日程：</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7</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31</a:t>
            </a:r>
            <a:r>
              <a:rPr lang="zh-CN" altLang="en-US" sz="1600">
                <a:latin typeface="仿宋" panose="02010609060101010101" pitchFamily="49" charset="-122"/>
                <a:ea typeface="仿宋" panose="02010609060101010101" pitchFamily="49" charset="-122"/>
              </a:rPr>
              <a:t>日，央行向社会发布了</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非银行支付机构网络支付业务管理办法（征求意见稿）</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征求意见稿</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通过“客户管理、 业务管理、风险管理与客户权益保护、监督管理、法律责任”等七章共 </a:t>
            </a:r>
            <a:r>
              <a:rPr lang="en-US" altLang="zh-CN" sz="1600">
                <a:latin typeface="仿宋" panose="02010609060101010101" pitchFamily="49" charset="-122"/>
                <a:ea typeface="仿宋" panose="02010609060101010101" pitchFamily="49" charset="-122"/>
              </a:rPr>
              <a:t>57 </a:t>
            </a:r>
            <a:r>
              <a:rPr lang="zh-CN" altLang="en-US" sz="1600">
                <a:latin typeface="仿宋" panose="02010609060101010101" pitchFamily="49" charset="-122"/>
                <a:ea typeface="仿宋" panose="02010609060101010101" pitchFamily="49" charset="-122"/>
              </a:rPr>
              <a:t>条对非银行支付机构网络支付业务做出了详细规定。这一办法的出台将互联网支付定位于小额、便捷的小微支付领域，即互联网支付不得从事银 行业等金融机构间的资金转移，而相关业务不得参与货币创造的流程，从而有效控制互联 网的网络外部性可能形成的风险外溢。 </a:t>
            </a:r>
          </a:p>
        </p:txBody>
      </p:sp>
    </p:spTree>
    <p:extLst>
      <p:ext uri="{BB962C8B-B14F-4D97-AF65-F5344CB8AC3E}">
        <p14:creationId xmlns:p14="http://schemas.microsoft.com/office/powerpoint/2010/main" val="33847721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750" y="441325"/>
            <a:ext cx="8135938" cy="5683250"/>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2. P2P</a:t>
            </a:r>
            <a:r>
              <a:rPr lang="zh-CN" altLang="en-US" b="1" dirty="0">
                <a:latin typeface="仿宋" panose="02010609060101010101" pitchFamily="49" charset="-122"/>
                <a:ea typeface="仿宋" panose="02010609060101010101" pitchFamily="49" charset="-122"/>
              </a:rPr>
              <a:t>网贷</a:t>
            </a:r>
            <a:endParaRPr lang="en-US" altLang="zh-CN" b="1"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在标准模型中，</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网贷本质上是民间借贷的网络化，不属于政府行政干预范畴，但对中国的具体国情而言，一方面，是我国刑法未设定明确的约束其带来的非法集资方面的风险；另一方面，</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网贷呈现出强化中介责任，弱化借贷关系，从规范“集资”行为的角度引发了监管层的高度关注。 </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）中国银监会办公厅</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关于人人贷有关风险提示的通知</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月这一通知颁布，这是政府部门首次对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网络借贷模式表达看法。通知总体上对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业态高度审慎， 主要关注点在于防范民间融资行为向金融体系的风险传导和民间借贷向非法集资的异化。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）刘士余对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网贷的法律边界阐述：刘士余在 </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月出席“互联网金融峰 会”时表示，人民银行充分尊重互联网金融的发展，不会把“看得见的手”伸到正常的、 健康发展的有机体里，但同时也强调，希望从事互联网金融业务的企业能够在不违法的“底 线”上寻找业务模式和空间。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月，浙江省经济和信息化委员会</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关于加强融资性担保公司参与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网贷平台相关业务监管的通知</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：这一通知对辖内机构提示风险并禁止</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网贷担保业务。 通知认为</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网贷担保引发的系统性风险，同时也指出</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网贷机构借款成本高，担保业务风险大。借款利率越高，违约可能越大，担保业务风险也越大。基于各种风险的考虑， 主管部门严禁辖内融资性担保机构控股或参股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网贷平台，禁止融资性担保机构以任何名义从事</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网贷业务，严禁融资性担保机构为股东或其他关联方的</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网贷平台业务进行担保。 </a:t>
            </a:r>
          </a:p>
        </p:txBody>
      </p:sp>
    </p:spTree>
    <p:extLst>
      <p:ext uri="{BB962C8B-B14F-4D97-AF65-F5344CB8AC3E}">
        <p14:creationId xmlns:p14="http://schemas.microsoft.com/office/powerpoint/2010/main" val="11160171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4"/>
          <p:cNvSpPr txBox="1">
            <a:spLocks noChangeArrowheads="1"/>
          </p:cNvSpPr>
          <p:nvPr/>
        </p:nvSpPr>
        <p:spPr bwMode="auto">
          <a:xfrm>
            <a:off x="549275" y="692150"/>
            <a:ext cx="8137525"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4</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2014</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4</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21</a:t>
            </a:r>
            <a:r>
              <a:rPr lang="zh-CN" altLang="en-US" sz="1600">
                <a:latin typeface="仿宋" panose="02010609060101010101" pitchFamily="49" charset="-122"/>
                <a:ea typeface="仿宋" panose="02010609060101010101" pitchFamily="49" charset="-122"/>
              </a:rPr>
              <a:t>日，刘张君在介绍防范打击非法集资有关工作情况新闻发布会上答记者问时表示：</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网络借贷平台为新兴的金融业态，尽管可以给予一定程度上的鼓励和支持，但是也需要进行一定的限制。</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8</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6</a:t>
            </a:r>
            <a:r>
              <a:rPr lang="zh-CN" altLang="en-US" sz="1600">
                <a:latin typeface="仿宋" panose="02010609060101010101" pitchFamily="49" charset="-122"/>
                <a:ea typeface="仿宋" panose="02010609060101010101" pitchFamily="49" charset="-122"/>
              </a:rPr>
              <a:t>日，最高人民法院公布</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关于审理民间借贷案件适用法律若干问题的规定</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，明确了关于互联网借贷平台的责任。为了更好地保护当事人的合法权益，促进我国网络小额借贷资本市场良好发展，该</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规定</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分别对</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涉及居间和担保两个法律关系时，是否应当以及如何承担民事责任做出了规定。</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6</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12</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28</a:t>
            </a:r>
            <a:r>
              <a:rPr lang="zh-CN" altLang="en-US" sz="1600">
                <a:latin typeface="仿宋" panose="02010609060101010101" pitchFamily="49" charset="-122"/>
                <a:ea typeface="仿宋" panose="02010609060101010101" pitchFamily="49" charset="-122"/>
              </a:rPr>
              <a:t>日，银监会会同工业和信息化部、公安部、国家互联网信息办公室等部门研究起草的</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网络借贷信息中介机构业务活动管理暂行办法（征求意见稿）</a:t>
            </a:r>
            <a:r>
              <a:rPr lang="en-US" altLang="zh-CN" sz="1600">
                <a:latin typeface="仿宋" panose="02010609060101010101" pitchFamily="49" charset="-122"/>
                <a:ea typeface="仿宋" panose="02010609060101010101" pitchFamily="49" charset="-122"/>
              </a:rPr>
              <a:t>》 </a:t>
            </a:r>
            <a:r>
              <a:rPr lang="zh-CN" altLang="en-US" sz="1600">
                <a:latin typeface="仿宋" panose="02010609060101010101" pitchFamily="49" charset="-122"/>
                <a:ea typeface="仿宋" panose="02010609060101010101" pitchFamily="49" charset="-122"/>
              </a:rPr>
              <a:t>（以下简称意见稿），正式向社会公开征求意见。根据意见稿，网络借贷（以下简称网贷） 是指个体和个体之间通过互联网平台实现的直接借贷，即大众所熟知的 </a:t>
            </a:r>
            <a:r>
              <a:rPr lang="en-US" altLang="zh-CN" sz="1600">
                <a:latin typeface="仿宋" panose="02010609060101010101" pitchFamily="49" charset="-122"/>
                <a:ea typeface="仿宋" panose="02010609060101010101" pitchFamily="49" charset="-122"/>
              </a:rPr>
              <a:t>P2P</a:t>
            </a:r>
            <a:r>
              <a:rPr lang="zh-CN" altLang="en-US" sz="1600">
                <a:latin typeface="仿宋" panose="02010609060101010101" pitchFamily="49" charset="-122"/>
                <a:ea typeface="仿宋" panose="02010609060101010101" pitchFamily="49" charset="-122"/>
              </a:rPr>
              <a:t>个体网贷，属于民间借贷范畴，受合同法、民法通则等法律法规以及最高人民法院有关司法解释规范。而网络借贷信息中介机构（以下简称网贷机构）则是指依法设立，专门经营网贷业务的金融信息服务中介机构，其本质是信息中介而非信用中介，因此其不得吸收公众存款、归集资金设立资金池、不得自身为出借人提供任何形式的担保等。根据意见稿，银监会将对业务经营范围采用以负面清单为主的管理模式，明确了十二项禁止性行为。同时在政策安排上，允许网贷机构引入第三方机构进行担保或者与保险公司开展相关业务合作。与此同时，为了保障投资者的资金安全，意见稿要求网贷机构对客户资金和网贷机构自身资金实行分账管理，并选择符合条件的银行业金融机构作为第三方资金存管机构。</a:t>
            </a:r>
            <a:endParaRPr lang="zh-CN" altLang="en-US"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9484921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638" y="555625"/>
            <a:ext cx="8135937" cy="6048375"/>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3. </a:t>
            </a:r>
            <a:r>
              <a:rPr lang="zh-CN" altLang="en-US" b="1" dirty="0">
                <a:latin typeface="仿宋" panose="02010609060101010101" pitchFamily="49" charset="-122"/>
                <a:ea typeface="仿宋" panose="02010609060101010101" pitchFamily="49" charset="-122"/>
              </a:rPr>
              <a:t>众筹融资</a:t>
            </a:r>
            <a:endParaRPr lang="en-US" altLang="zh-CN" b="1"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相对于其他互联网金融形式，众筹融资处于“萌芽”状态，从监管层面上看难以建立专业和完整的体系，更适合外围观察和原则性规范。众筹平台在筹集资金的过程中面对的不是一个特定的对象，并且经常超过</a:t>
            </a:r>
            <a:r>
              <a:rPr lang="en-US" altLang="zh-CN" dirty="0">
                <a:latin typeface="仿宋" panose="02010609060101010101" pitchFamily="49" charset="-122"/>
                <a:ea typeface="仿宋" panose="02010609060101010101" pitchFamily="49" charset="-122"/>
              </a:rPr>
              <a:t>200</a:t>
            </a:r>
            <a:r>
              <a:rPr lang="zh-CN" altLang="en-US" dirty="0">
                <a:latin typeface="仿宋" panose="02010609060101010101" pitchFamily="49" charset="-122"/>
                <a:ea typeface="仿宋" panose="02010609060101010101" pitchFamily="49" charset="-122"/>
              </a:rPr>
              <a:t>人，他们的行为已经违反了 “证券法”的规定。因而国内众筹模式需要规避这一法律风险，采取不以现金回馈的方式回报出资者，将投资行为演变为团购、预购行为。同时，股权制众筹平台采取设立有限合伙企业的方式，即由众筹出资者成立有限合伙企业，再由合伙企业对众筹项目发起者进行投资。</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2014</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28</a:t>
            </a:r>
            <a:r>
              <a:rPr lang="zh-CN" altLang="en-US" dirty="0">
                <a:latin typeface="仿宋" panose="02010609060101010101" pitchFamily="49" charset="-122"/>
                <a:ea typeface="仿宋" panose="02010609060101010101" pitchFamily="49" charset="-122"/>
              </a:rPr>
              <a:t>日的中国证监会新闻发布会上，新闻发言人张晓军表示，众筹是一个非常新的概念，包括多种形式。证监会认为股权众筹对于完善多层次资本市场体系，扩大微、中小企业融资渠道，支持创新创业活动和帮助信息技术产业化等，具有积极的意义。</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为拓展中小微企业直接融资渠道，促进创新创业和互联网金融健康发展，提升资本市场服务实体经济的能力，保护投资者合法权益，防范金融风险，中国证券业协会起草了</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私募股权众筹融资管理办法（试行）（征求意稿）</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。该征求意见稿就股权众筹监管的一系列问题进行了初步的界定，包括股权众筹非公开发行的性质、股权众筹平台的定位、投资者的界定和保护、融资者的义务、自律管理以及证券经营机构开展股权众筹业务。 </a:t>
            </a:r>
            <a:endParaRPr lang="en-US" altLang="zh-CN" dirty="0">
              <a:latin typeface="仿宋" panose="02010609060101010101" pitchFamily="49" charset="-122"/>
              <a:ea typeface="仿宋" panose="02010609060101010101" pitchFamily="49" charset="-122"/>
            </a:endParaRPr>
          </a:p>
          <a:p>
            <a:pPr eaLnBrk="1" fontAlgn="auto" hangingPunct="1">
              <a:spcBef>
                <a:spcPts val="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6533370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275" y="765175"/>
            <a:ext cx="8137525" cy="6000750"/>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2015</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7</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29</a:t>
            </a:r>
            <a:r>
              <a:rPr lang="zh-CN" altLang="en-US" dirty="0">
                <a:latin typeface="仿宋" panose="02010609060101010101" pitchFamily="49" charset="-122"/>
                <a:ea typeface="仿宋" panose="02010609060101010101" pitchFamily="49" charset="-122"/>
              </a:rPr>
              <a:t>日，中国证券业协会网站正式发布了</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场外证券业务备案管理办法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 自</a:t>
            </a: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日起施行，私募股权众筹业务也被纳入并实施备案管理。近期中国证券业协会发公告称，将</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场外证券业务备案管理办法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第二条第（十）项“私募股权众筹”修改为“互联网非公开股权融资”。 </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en-US" altLang="zh-CN" dirty="0">
                <a:latin typeface="仿宋" panose="02010609060101010101" pitchFamily="49" charset="-122"/>
                <a:ea typeface="仿宋" panose="02010609060101010101" pitchFamily="49" charset="-122"/>
              </a:rPr>
              <a:t>2015</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8</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日，中国证监会发布</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关于对通过互联网开展股权融资活动的机构进行专项检查的通知</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文件指出“股权众筹融资主要是指通过互联网形式进行公开小额股权融资的活动，具体而言，是指创新创业者或小微企业通过股权众筹融资中介机构互联网平台（互联网网站或其他类似的电子媒介）公开募集股本的活动。由于其具有“公开、小额、大众”的特征，涉及社会公众利益和国家金融安全，必须依法监管。未经国务院证券 监督管理机构批准，任何单位和个人不得开展股权众筹融资活动。 </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4. </a:t>
            </a:r>
            <a:r>
              <a:rPr lang="zh-CN" altLang="en-US" b="1" dirty="0">
                <a:latin typeface="仿宋" panose="02010609060101010101" pitchFamily="49" charset="-122"/>
                <a:ea typeface="仿宋" panose="02010609060101010101" pitchFamily="49" charset="-122"/>
              </a:rPr>
              <a:t>网络销售金融产品 </a:t>
            </a:r>
            <a:endParaRPr lang="en-US" altLang="zh-CN" b="1"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从国内形势、政策部门看，网络渠道销售金融产品的底线是，坚持物理风险监管的原则和标准的一致和统一。监管面临新的问题，在线销售金融产品的过程中，网络支付机构与网络销售机构的合作使双方的界限越来越模糊，有的支付机构超越了自身定位。 </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5037000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Box 4"/>
          <p:cNvSpPr txBox="1">
            <a:spLocks noChangeArrowheads="1"/>
          </p:cNvSpPr>
          <p:nvPr/>
        </p:nvSpPr>
        <p:spPr bwMode="auto">
          <a:xfrm>
            <a:off x="549275" y="709613"/>
            <a:ext cx="81375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）针对余额宝类产品的基本态度：针对余额宝等新型网络直销产品，监管部门对其持谨慎观察、适时规范的相对开放态度，从一般性合规角度要求其完善相关手续，但没有其他干预性政策。</a:t>
            </a:r>
            <a:r>
              <a:rPr lang="en-US" altLang="zh-CN" sz="1600">
                <a:latin typeface="仿宋" panose="02010609060101010101" pitchFamily="49" charset="-122"/>
                <a:ea typeface="仿宋" panose="02010609060101010101" pitchFamily="49" charset="-122"/>
              </a:rPr>
              <a:t>2013 </a:t>
            </a:r>
            <a:r>
              <a:rPr lang="zh-CN" altLang="en-US" sz="1600">
                <a:latin typeface="仿宋" panose="02010609060101010101" pitchFamily="49" charset="-122"/>
                <a:ea typeface="仿宋" panose="02010609060101010101" pitchFamily="49" charset="-122"/>
              </a:rPr>
              <a:t>年，证监会提出支付宝余额宝业务中有部分基金销售支付结算账户并未向监管部门提交监督银行的监督协议，违反了</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证券投资基金销售管理办法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等规定。此后，证监会表示对具体的投资产品不作任何评价，但必须遵守两个底线：第一，不能损害基金持有人利益；第二，不能引发区域风险。此后还提出，余额宝是支付宝给用户提供的一项便捷性账户增值服务，本质上属于第三方支付业务与货币市场基金产品的组合创新。 </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证券投资基金销售机构通过第三方电子商务平台开展证券投资基金销售业务 指引（试行）</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证监会允许证券投资基金除实体机构销售外，增加电子商务平台为销售的电子渠道。这一文件规定，第三方电子商务平台是指在网上基金销售活动中为基金投资人和基金销售机构之间的基金交易活动提供辅助服务的信息系统。在程序上，基金销售机构通过第三方电子商务平台开展基金销售业务应当事先向中国证监会备案。同时，该指引对第三方电子商务平台进行了约束。除法律规定的情形外，第三方电子商务平台经营者和相关服务提供商不得泄露任何相关信息。 </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证券投资基金销售管理办法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中有关基金销售支付结算的规定：证监会于 </a:t>
            </a:r>
            <a:r>
              <a:rPr lang="en-US" altLang="zh-CN" sz="1600">
                <a:latin typeface="仿宋" panose="02010609060101010101" pitchFamily="49" charset="-122"/>
                <a:ea typeface="仿宋" panose="02010609060101010101" pitchFamily="49" charset="-122"/>
              </a:rPr>
              <a:t>2013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月公布这一办法，允许互联网支付机构为基金销售提供网上支付结算服务，为互联网参与销售过程中提供政策空间。基金销售支付结算机构应当确保基金销售结算资金安全、及时、高效的划付。在监管实践中，支付机构从事证券投资基金支付结算业务必须经过证监会有关部门的许可</a:t>
            </a:r>
          </a:p>
        </p:txBody>
      </p:sp>
    </p:spTree>
    <p:extLst>
      <p:ext uri="{BB962C8B-B14F-4D97-AF65-F5344CB8AC3E}">
        <p14:creationId xmlns:p14="http://schemas.microsoft.com/office/powerpoint/2010/main" val="31335468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77838" y="768350"/>
            <a:ext cx="8208962" cy="431800"/>
          </a:xfrm>
        </p:spPr>
        <p:txBody>
          <a:bodyPr>
            <a:normAutofit fontScale="90000"/>
          </a:bodyPr>
          <a:lstStyle/>
          <a:p>
            <a:pPr eaLnBrk="1" hangingPunct="1"/>
            <a:r>
              <a:rPr lang="en-US" altLang="zh-CN" sz="2000" smtClean="0"/>
              <a:t>8.4.2 </a:t>
            </a:r>
            <a:r>
              <a:rPr lang="zh-CN" altLang="en-US" sz="2000" smtClean="0"/>
              <a:t>互联网金融行业协会</a:t>
            </a:r>
            <a:br>
              <a:rPr lang="zh-CN" altLang="en-US" sz="2000" smtClean="0"/>
            </a:b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539750" y="768350"/>
            <a:ext cx="8413750" cy="6078538"/>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互联网金融协会于</a:t>
            </a:r>
            <a:r>
              <a:rPr lang="en-US" altLang="zh-CN" dirty="0">
                <a:latin typeface="仿宋" panose="02010609060101010101" pitchFamily="49" charset="-122"/>
                <a:ea typeface="仿宋" panose="02010609060101010101" pitchFamily="49" charset="-122"/>
              </a:rPr>
              <a:t>2016</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25</a:t>
            </a:r>
            <a:r>
              <a:rPr lang="zh-CN" altLang="en-US" dirty="0">
                <a:latin typeface="仿宋" panose="02010609060101010101" pitchFamily="49" charset="-122"/>
                <a:ea typeface="仿宋" panose="02010609060101010101" pitchFamily="49" charset="-122"/>
              </a:rPr>
              <a:t>日，在上海黄浦区正式挂牌成立。</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en-US" altLang="zh-CN" sz="1600" dirty="0">
                <a:latin typeface="仿宋" panose="02010609060101010101" pitchFamily="49" charset="-122"/>
                <a:ea typeface="仿宋" panose="02010609060101010101" pitchFamily="49" charset="-122"/>
              </a:rPr>
              <a:t>1. </a:t>
            </a:r>
            <a:r>
              <a:rPr lang="zh-CN" altLang="en-US" sz="1600" b="1" dirty="0">
                <a:latin typeface="仿宋" panose="02010609060101010101" pitchFamily="49" charset="-122"/>
                <a:ea typeface="仿宋" panose="02010609060101010101" pitchFamily="49" charset="-122"/>
              </a:rPr>
              <a:t>协会定位</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2015</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7</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18</a:t>
            </a:r>
            <a:r>
              <a:rPr lang="zh-CN" altLang="en-US" sz="1600" dirty="0">
                <a:latin typeface="仿宋" panose="02010609060101010101" pitchFamily="49" charset="-122"/>
                <a:ea typeface="仿宋" panose="02010609060101010101" pitchFamily="49" charset="-122"/>
              </a:rPr>
              <a:t>日，经党中央、国务院同意，中国人民银行等十部委联合印发了</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关于促进互联网金融健康发展的指导意见</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（银发</a:t>
            </a:r>
            <a:r>
              <a:rPr lang="en-US" altLang="zh-CN" sz="1600" dirty="0">
                <a:latin typeface="仿宋" panose="02010609060101010101" pitchFamily="49" charset="-122"/>
                <a:ea typeface="仿宋" panose="02010609060101010101" pitchFamily="49" charset="-122"/>
              </a:rPr>
              <a:t>〔2015〕221 </a:t>
            </a:r>
            <a:r>
              <a:rPr lang="zh-CN" altLang="en-US" sz="1600" dirty="0">
                <a:latin typeface="仿宋" panose="02010609060101010101" pitchFamily="49" charset="-122"/>
                <a:ea typeface="仿宋" panose="02010609060101010101" pitchFamily="49" charset="-122"/>
              </a:rPr>
              <a:t>号，以下简称</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指导意见</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明确提出“人民银行会同有关部门，组建中国互联网金融协会”。中国互联网金融协会作为全国性互联网金融行业自律组织，将认真贯彻党中央、国务院关于规范发展互联网金融的决策部署，在人民银行的指导下，按照国家金融监管法规的要求认真履行互联网金融行业自律职责，充分发挥行业自律机制在规范从业机构市场行为和保护行业合法权益等方面的积极作用。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2. </a:t>
            </a:r>
            <a:r>
              <a:rPr lang="zh-CN" altLang="en-US" sz="1600" b="1" dirty="0">
                <a:latin typeface="仿宋" panose="02010609060101010101" pitchFamily="49" charset="-122"/>
                <a:ea typeface="仿宋" panose="02010609060101010101" pitchFamily="49" charset="-122"/>
              </a:rPr>
              <a:t>主要职能：</a:t>
            </a:r>
            <a:r>
              <a:rPr lang="zh-CN" altLang="en-US" sz="1600" dirty="0">
                <a:latin typeface="仿宋" panose="02010609060101010101" pitchFamily="49" charset="-122"/>
                <a:ea typeface="仿宋" panose="02010609060101010101" pitchFamily="49" charset="-122"/>
              </a:rPr>
              <a:t>按照</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指导意见</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要求，协会主要职能为按业务类型制定经营管理规则和行业标准，推动机构之间的业务交流和信息共享；明确自律惩戒机制，提高行业规则和标准的约束力；强化守法、诚信、自律意识，树立从业机构服务经济社会发展的正面形象，营造诚信规范发展的良好氛围。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3. </a:t>
            </a:r>
            <a:r>
              <a:rPr lang="zh-CN" altLang="en-US" sz="1600" b="1" dirty="0">
                <a:latin typeface="仿宋" panose="02010609060101010101" pitchFamily="49" charset="-122"/>
                <a:ea typeface="仿宋" panose="02010609060101010101" pitchFamily="49" charset="-122"/>
              </a:rPr>
              <a:t>协会与监管部门间关系：</a:t>
            </a:r>
            <a:r>
              <a:rPr lang="zh-CN" altLang="en-US" sz="1600" dirty="0">
                <a:latin typeface="仿宋" panose="02010609060101010101" pitchFamily="49" charset="-122"/>
                <a:ea typeface="仿宋" panose="02010609060101010101" pitchFamily="49" charset="-122"/>
              </a:rPr>
              <a:t>政府监管和行业自律相互支撑，有利于降低监管和市场运行的成本，提高监管效率和促进市场创新，也有利于提升互联网金融市场整体运行的安全性和有效性。中国互联网金融协会将在人民银行的指导下，积极配合监管部门开展工作，推动互联网金融规范发展。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4. </a:t>
            </a:r>
            <a:r>
              <a:rPr lang="zh-CN" altLang="en-US" sz="1600" b="1" dirty="0">
                <a:latin typeface="仿宋" panose="02010609060101010101" pitchFamily="49" charset="-122"/>
                <a:ea typeface="仿宋" panose="02010609060101010101" pitchFamily="49" charset="-122"/>
              </a:rPr>
              <a:t>协会首批单位会员的遴选原则、行业情况：</a:t>
            </a:r>
            <a:r>
              <a:rPr lang="zh-CN" altLang="en-US" sz="1600" dirty="0">
                <a:latin typeface="仿宋" panose="02010609060101010101" pitchFamily="49" charset="-122"/>
                <a:ea typeface="仿宋" panose="02010609060101010101" pitchFamily="49" charset="-122"/>
              </a:rPr>
              <a:t>协会首批单位会员共有四百多家。筹建组按照行业代表性、广泛性、正面引导性原则，对前期申请入会的机构进行资质审查，产生首批单位会员名单。按照协会章程，副会长、常务理事、理事会员将由会员选举产生。今后，将按照章程要求，逐步吸收符合条件的会员，同时建立会员退出机制。</a:t>
            </a:r>
          </a:p>
          <a:p>
            <a:pPr marL="741600" indent="-285750" eaLnBrk="1" fontAlgn="auto" hangingPunct="1">
              <a:spcBef>
                <a:spcPts val="18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118332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77838" y="768350"/>
            <a:ext cx="8208962" cy="431800"/>
          </a:xfrm>
        </p:spPr>
        <p:txBody>
          <a:bodyPr>
            <a:normAutofit fontScale="90000"/>
          </a:bodyPr>
          <a:lstStyle/>
          <a:p>
            <a:pPr eaLnBrk="1" hangingPunct="1"/>
            <a:r>
              <a:rPr lang="en-US" altLang="zh-CN" sz="2000" smtClean="0"/>
              <a:t>8.4.3 </a:t>
            </a:r>
            <a:r>
              <a:rPr lang="zh-CN" altLang="en-US" sz="2000" smtClean="0"/>
              <a:t>我国互联网金融监管的不足及建</a:t>
            </a:r>
            <a:br>
              <a:rPr lang="zh-CN" altLang="en-US" sz="2000" smtClean="0"/>
            </a:b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36868" name="TextBox 4"/>
          <p:cNvSpPr txBox="1">
            <a:spLocks noChangeArrowheads="1"/>
          </p:cNvSpPr>
          <p:nvPr/>
        </p:nvSpPr>
        <p:spPr bwMode="auto">
          <a:xfrm>
            <a:off x="539750" y="768350"/>
            <a:ext cx="84137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800" b="1">
                <a:latin typeface="仿宋" panose="02010609060101010101" pitchFamily="49" charset="-122"/>
                <a:ea typeface="仿宋" panose="02010609060101010101" pitchFamily="49" charset="-122"/>
              </a:rPr>
              <a:t>1. </a:t>
            </a:r>
            <a:r>
              <a:rPr lang="zh-CN" altLang="en-US" sz="1800" b="1">
                <a:latin typeface="仿宋" panose="02010609060101010101" pitchFamily="49" charset="-122"/>
                <a:ea typeface="仿宋" panose="02010609060101010101" pitchFamily="49" charset="-122"/>
              </a:rPr>
              <a:t>我国互联网金融监管的不足：</a:t>
            </a:r>
            <a:r>
              <a:rPr lang="zh-CN" altLang="en-US" sz="1800">
                <a:latin typeface="仿宋" panose="02010609060101010101" pitchFamily="49" charset="-122"/>
                <a:ea typeface="仿宋" panose="02010609060101010101" pitchFamily="49" charset="-122"/>
              </a:rPr>
              <a:t>作为互联网技术与金融业相结合的产物，互联网金融不仅面临传统金融活动中存在信贷、流动性和市场风险，还面临着网络信息技术引起的技术风险，引起的虚拟金融服务业务风险和法律风险由法律、法规滞后等风险。首先，互联网金融使用标准技术不规范。目前，大量的金融业务依赖在线操作，而在我国互联网金融快速发展的同时，没有匹配的规范或标准，金融系统平台在设计和使用的过程中，未进行充分测试，导致“后门”与漏洞的出现。其次，金融监管体系和互联网金融的发展不适应互联网使用金融混合管理模式，我国采取的是“分业经营、分业监管”的监管模式。缺乏外部监管和法律规范，导致互联网金融行业自律不足，增加了网络财务管理的风险。 </a:t>
            </a:r>
            <a:endParaRPr lang="en-US" altLang="zh-CN" sz="1800">
              <a:latin typeface="仿宋" panose="02010609060101010101" pitchFamily="49" charset="-122"/>
              <a:ea typeface="仿宋" panose="02010609060101010101" pitchFamily="49" charset="-122"/>
            </a:endParaRPr>
          </a:p>
          <a:p>
            <a:pPr eaLnBrk="1" hangingPunct="1">
              <a:spcBef>
                <a:spcPct val="0"/>
              </a:spcBef>
            </a:pPr>
            <a:r>
              <a:rPr lang="en-US" altLang="zh-CN" sz="1800" b="1">
                <a:latin typeface="仿宋" panose="02010609060101010101" pitchFamily="49" charset="-122"/>
                <a:ea typeface="仿宋" panose="02010609060101010101" pitchFamily="49" charset="-122"/>
              </a:rPr>
              <a:t>2. </a:t>
            </a:r>
            <a:r>
              <a:rPr lang="zh-CN" altLang="en-US" sz="1800" b="1">
                <a:latin typeface="仿宋" panose="02010609060101010101" pitchFamily="49" charset="-122"/>
                <a:ea typeface="仿宋" panose="02010609060101010101" pitchFamily="49" charset="-122"/>
              </a:rPr>
              <a:t>在中国互联网金融监管的对策：</a:t>
            </a:r>
            <a:endParaRPr lang="en-US" altLang="zh-CN" sz="1800" b="1">
              <a:latin typeface="仿宋" panose="02010609060101010101" pitchFamily="49" charset="-122"/>
              <a:ea typeface="仿宋" panose="02010609060101010101" pitchFamily="49" charset="-122"/>
            </a:endParaRPr>
          </a:p>
          <a:p>
            <a:pPr eaLnBrk="1" hangingPunct="1">
              <a:spcBef>
                <a:spcPct val="0"/>
              </a:spcBef>
            </a:pPr>
            <a:r>
              <a:rPr lang="zh-CN" altLang="en-US" sz="1800">
                <a:latin typeface="仿宋" panose="02010609060101010101" pitchFamily="49" charset="-122"/>
                <a:ea typeface="仿宋" panose="02010609060101010101" pitchFamily="49" charset="-122"/>
              </a:rPr>
              <a:t>第一，建立互联网金融风险防范体系与互联网金融保障体系，降低技术风险。硬件方面，增加在计算机物理安全措施的开发，提高系统的保护能力，确保安全的硬件环境、网络操作，实现门户的安全访问，应用程序登录身份验证和分级授权方式，限制非法用户登录网站。在互联网金融业务风险管理系统方面：加强互联网金融业务的内部控制，从制度建设，制定计算机安全管理办法和互联网金融风险防范体系与操作程序；完善社会信用体系，降低信息不对称的风险，减少市场选择；加强防范互联网金融风险的法律制度建设、加强立法，禁止使用计算机犯罪立法，明确数字签名的有效性，明确网络银行业务的权利和义务的交易主体，明确互联网金融风险应当承担法律责任。 </a:t>
            </a:r>
            <a:endParaRPr lang="en-US"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443846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Box 4"/>
          <p:cNvSpPr txBox="1">
            <a:spLocks noChangeArrowheads="1"/>
          </p:cNvSpPr>
          <p:nvPr/>
        </p:nvSpPr>
        <p:spPr bwMode="auto">
          <a:xfrm>
            <a:off x="539750" y="768350"/>
            <a:ext cx="84137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800">
                <a:latin typeface="仿宋" panose="02010609060101010101" pitchFamily="49" charset="-122"/>
                <a:ea typeface="仿宋" panose="02010609060101010101" pitchFamily="49" charset="-122"/>
              </a:rPr>
              <a:t>第二，严格控制第三方支付机制。使用欧洲的经验，金融监管要求我国第三方支付机构、电子支付服务提供商必须具有非银行营业执照方可从事第三方支付业务。同时，第三方支付平台应按规定在商业银行设置专门账户并且受到严格监管。 </a:t>
            </a:r>
            <a:endParaRPr lang="en-US" altLang="zh-CN" sz="1800">
              <a:latin typeface="仿宋" panose="02010609060101010101" pitchFamily="49" charset="-122"/>
              <a:ea typeface="仿宋" panose="02010609060101010101" pitchFamily="49" charset="-122"/>
            </a:endParaRPr>
          </a:p>
          <a:p>
            <a:pPr eaLnBrk="1" hangingPunct="1">
              <a:spcBef>
                <a:spcPct val="0"/>
              </a:spcBef>
            </a:pPr>
            <a:r>
              <a:rPr lang="zh-CN" altLang="en-US" sz="1800">
                <a:latin typeface="仿宋" panose="02010609060101010101" pitchFamily="49" charset="-122"/>
                <a:ea typeface="仿宋" panose="02010609060101010101" pitchFamily="49" charset="-122"/>
              </a:rPr>
              <a:t>第三，互联网金融监管体系的建立。为了加强市场准入管理，应掌握关键技术，设计严格的内部控制制度和各种各样的事务过程作为互联网进入金融市场的条件，如根据互联网的主体金融服务和操作，实施灵活的市场准入，在防范金融风险过度集中的同时，加强对金融创新的支持。互联网的发展使得金融机构之间独立运营的可能性越来越低，商业银行、证券和保险之间的合作越来越深。因此，我国应协调过渡和混合两种监管模式对于互联网金融风险进行全面的监管。 </a:t>
            </a:r>
            <a:endParaRPr lang="en-US" altLang="zh-CN" sz="1800">
              <a:latin typeface="仿宋" panose="02010609060101010101" pitchFamily="49" charset="-122"/>
              <a:ea typeface="仿宋" panose="02010609060101010101" pitchFamily="49" charset="-122"/>
            </a:endParaRPr>
          </a:p>
          <a:p>
            <a:pPr eaLnBrk="1" hangingPunct="1">
              <a:spcBef>
                <a:spcPct val="0"/>
              </a:spcBef>
            </a:pPr>
            <a:r>
              <a:rPr lang="zh-CN" altLang="en-US" sz="1800">
                <a:latin typeface="仿宋" panose="02010609060101010101" pitchFamily="49" charset="-122"/>
                <a:ea typeface="仿宋" panose="02010609060101010101" pitchFamily="49" charset="-122"/>
              </a:rPr>
              <a:t>第四，建立中国版的互联网金融“巴塞尔协议”。目前，我国互联网金融正处在如火如荼的发展趋势下，因此仅仅借鉴其他国家的监管法律和规范，不足以满足我国的特殊性，也无法促进其保持优势的进一步发展。</a:t>
            </a:r>
            <a:r>
              <a:rPr lang="en-US" altLang="zh-CN" sz="1800">
                <a:latin typeface="仿宋" panose="02010609060101010101" pitchFamily="49" charset="-122"/>
                <a:ea typeface="仿宋" panose="02010609060101010101" pitchFamily="49" charset="-122"/>
              </a:rPr>
              <a:t>2012</a:t>
            </a:r>
            <a:r>
              <a:rPr lang="zh-CN" altLang="en-US" sz="1800">
                <a:latin typeface="仿宋" panose="02010609060101010101" pitchFamily="49" charset="-122"/>
                <a:ea typeface="仿宋" panose="02010609060101010101" pitchFamily="49" charset="-122"/>
              </a:rPr>
              <a:t>年中国银监会根据我国商业银行的发展情况，发布了</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商业银行资本管理办法（试行）</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这一文件被称为巴塞尔新资本协议。我国银行业稳步实施新的资本监管标准，不仅符合国际金融监管改革的大趋势，也有助于增强中国银行业抵御风险的能力，加快商业银行经营管理的战略转型。借鉴银监会的监管办法，相关监管部门也应针对我国的互联网金融的现实问题，建立我国特有的互联网金融监管办 法，从而在国际上形成示范效应。</a:t>
            </a:r>
          </a:p>
        </p:txBody>
      </p:sp>
    </p:spTree>
    <p:extLst>
      <p:ext uri="{BB962C8B-B14F-4D97-AF65-F5344CB8AC3E}">
        <p14:creationId xmlns:p14="http://schemas.microsoft.com/office/powerpoint/2010/main" val="40003488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74663" y="614363"/>
            <a:ext cx="8208962" cy="720725"/>
          </a:xfrm>
        </p:spPr>
        <p:txBody>
          <a:bodyPr>
            <a:normAutofit fontScale="90000"/>
          </a:bodyPr>
          <a:lstStyle/>
          <a:p>
            <a:pPr eaLnBrk="1" hangingPunct="1"/>
            <a:r>
              <a:rPr lang="en-US" altLang="zh-CN" smtClean="0"/>
              <a:t>8.5 </a:t>
            </a:r>
            <a:r>
              <a:rPr lang="zh-CN" altLang="en-US" smtClean="0"/>
              <a:t>互联网金融下的机遇与挑战</a:t>
            </a:r>
            <a:r>
              <a:rPr lang="en-US" altLang="zh-CN" smtClean="0"/>
              <a:t/>
            </a:r>
            <a:br>
              <a:rPr lang="en-US" altLang="zh-CN" smtClean="0"/>
            </a:br>
            <a:r>
              <a:rPr lang="en-US" altLang="zh-CN" sz="2000" smtClean="0"/>
              <a:t>8.5.1 </a:t>
            </a:r>
            <a:r>
              <a:rPr lang="zh-CN" altLang="en-US" sz="2000" smtClean="0"/>
              <a:t>企业家对互联网金融的评价</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38916" name="TextBox 4"/>
          <p:cNvSpPr txBox="1">
            <a:spLocks noChangeArrowheads="1"/>
          </p:cNvSpPr>
          <p:nvPr/>
        </p:nvSpPr>
        <p:spPr bwMode="auto">
          <a:xfrm>
            <a:off x="684213" y="1125538"/>
            <a:ext cx="8135937"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800">
                <a:latin typeface="仿宋" panose="02010609060101010101" pitchFamily="49" charset="-122"/>
                <a:ea typeface="仿宋" panose="02010609060101010101" pitchFamily="49" charset="-122"/>
              </a:rPr>
              <a:t>网贷天眼副总裁袁涛表示，网贷天眼总结了</a:t>
            </a:r>
            <a:r>
              <a:rPr lang="en-US" altLang="zh-CN" sz="1800">
                <a:latin typeface="仿宋" panose="02010609060101010101" pitchFamily="49" charset="-122"/>
                <a:ea typeface="仿宋" panose="02010609060101010101" pitchFamily="49" charset="-122"/>
              </a:rPr>
              <a:t>2013</a:t>
            </a:r>
            <a:r>
              <a:rPr lang="zh-CN" altLang="en-US" sz="1800">
                <a:latin typeface="仿宋" panose="02010609060101010101" pitchFamily="49" charset="-122"/>
                <a:ea typeface="仿宋" panose="02010609060101010101" pitchFamily="49" charset="-122"/>
              </a:rPr>
              <a:t>年</a:t>
            </a:r>
            <a:r>
              <a:rPr lang="en-US" altLang="zh-CN" sz="1800">
                <a:latin typeface="仿宋" panose="02010609060101010101" pitchFamily="49" charset="-122"/>
                <a:ea typeface="仿宋" panose="02010609060101010101" pitchFamily="49" charset="-122"/>
              </a:rPr>
              <a:t>P2P</a:t>
            </a:r>
            <a:r>
              <a:rPr lang="zh-CN" altLang="en-US" sz="1800">
                <a:latin typeface="仿宋" panose="02010609060101010101" pitchFamily="49" charset="-122"/>
                <a:ea typeface="仿宋" panose="02010609060101010101" pitchFamily="49" charset="-122"/>
              </a:rPr>
              <a:t>网贷行业的一些数据：全国有</a:t>
            </a:r>
            <a:r>
              <a:rPr lang="en-US" altLang="zh-CN" sz="1800">
                <a:latin typeface="仿宋" panose="02010609060101010101" pitchFamily="49" charset="-122"/>
                <a:ea typeface="仿宋" panose="02010609060101010101" pitchFamily="49" charset="-122"/>
              </a:rPr>
              <a:t>623</a:t>
            </a:r>
            <a:r>
              <a:rPr lang="zh-CN" altLang="en-US" sz="1800">
                <a:latin typeface="仿宋" panose="02010609060101010101" pitchFamily="49" charset="-122"/>
                <a:ea typeface="仿宋" panose="02010609060101010101" pitchFamily="49" charset="-122"/>
              </a:rPr>
              <a:t>家</a:t>
            </a:r>
            <a:r>
              <a:rPr lang="en-US" altLang="zh-CN" sz="1800">
                <a:latin typeface="仿宋" panose="02010609060101010101" pitchFamily="49" charset="-122"/>
                <a:ea typeface="仿宋" panose="02010609060101010101" pitchFamily="49" charset="-122"/>
              </a:rPr>
              <a:t>P2P</a:t>
            </a:r>
            <a:r>
              <a:rPr lang="zh-CN" altLang="en-US" sz="1800">
                <a:latin typeface="仿宋" panose="02010609060101010101" pitchFamily="49" charset="-122"/>
                <a:ea typeface="仿宋" panose="02010609060101010101" pitchFamily="49" charset="-122"/>
              </a:rPr>
              <a:t>平台一个月内有超过两笔投资，其中也会存在一些僵尸平台。全国</a:t>
            </a:r>
            <a:r>
              <a:rPr lang="en-US" altLang="zh-CN" sz="1800">
                <a:latin typeface="仿宋" panose="02010609060101010101" pitchFamily="49" charset="-122"/>
                <a:ea typeface="仿宋" panose="02010609060101010101" pitchFamily="49" charset="-122"/>
              </a:rPr>
              <a:t>P2P</a:t>
            </a:r>
            <a:r>
              <a:rPr lang="zh-CN" altLang="en-US" sz="1800">
                <a:latin typeface="仿宋" panose="02010609060101010101" pitchFamily="49" charset="-122"/>
                <a:ea typeface="仿宋" panose="02010609060101010101" pitchFamily="49" charset="-122"/>
              </a:rPr>
              <a:t>网贷成交量接近</a:t>
            </a:r>
            <a:r>
              <a:rPr lang="en-US" altLang="zh-CN" sz="1800">
                <a:latin typeface="仿宋" panose="02010609060101010101" pitchFamily="49" charset="-122"/>
                <a:ea typeface="仿宋" panose="02010609060101010101" pitchFamily="49" charset="-122"/>
              </a:rPr>
              <a:t>1 000</a:t>
            </a:r>
            <a:r>
              <a:rPr lang="zh-CN" altLang="en-US" sz="1800">
                <a:latin typeface="仿宋" panose="02010609060101010101" pitchFamily="49" charset="-122"/>
                <a:ea typeface="仿宋" panose="02010609060101010101" pitchFamily="49" charset="-122"/>
              </a:rPr>
              <a:t>亿元，行业内的平均利率为</a:t>
            </a:r>
            <a:r>
              <a:rPr lang="en-US" altLang="zh-CN" sz="1800">
                <a:latin typeface="仿宋" panose="02010609060101010101" pitchFamily="49" charset="-122"/>
                <a:ea typeface="仿宋" panose="02010609060101010101" pitchFamily="49" charset="-122"/>
              </a:rPr>
              <a:t>25.06%</a:t>
            </a:r>
            <a:r>
              <a:rPr lang="zh-CN" altLang="en-US" sz="1800">
                <a:latin typeface="仿宋" panose="02010609060101010101" pitchFamily="49" charset="-122"/>
                <a:ea typeface="仿宋" panose="02010609060101010101" pitchFamily="49" charset="-122"/>
              </a:rPr>
              <a:t>，行业平均的贷款期限为</a:t>
            </a:r>
            <a:r>
              <a:rPr lang="en-US" altLang="zh-CN" sz="1800">
                <a:latin typeface="仿宋" panose="02010609060101010101" pitchFamily="49" charset="-122"/>
                <a:ea typeface="仿宋" panose="02010609060101010101" pitchFamily="49" charset="-122"/>
              </a:rPr>
              <a:t>3.95</a:t>
            </a:r>
            <a:r>
              <a:rPr lang="zh-CN" altLang="en-US" sz="1800">
                <a:latin typeface="仿宋" panose="02010609060101010101" pitchFamily="49" charset="-122"/>
                <a:ea typeface="仿宋" panose="02010609060101010101" pitchFamily="49" charset="-122"/>
              </a:rPr>
              <a:t>个月。</a:t>
            </a:r>
            <a:r>
              <a:rPr lang="en-US" altLang="zh-CN" sz="1800">
                <a:latin typeface="仿宋" panose="02010609060101010101" pitchFamily="49" charset="-122"/>
                <a:ea typeface="仿宋" panose="02010609060101010101" pitchFamily="49" charset="-122"/>
              </a:rPr>
              <a:t>P2P</a:t>
            </a:r>
            <a:r>
              <a:rPr lang="zh-CN" altLang="en-US" sz="1800">
                <a:latin typeface="仿宋" panose="02010609060101010101" pitchFamily="49" charset="-122"/>
                <a:ea typeface="仿宋" panose="02010609060101010101" pitchFamily="49" charset="-122"/>
              </a:rPr>
              <a:t>平台集中在民间借贷发达地区，广东、山东、浙江、上海、北京三省两市平台数量占全国</a:t>
            </a:r>
            <a:r>
              <a:rPr lang="en-US" altLang="zh-CN" sz="1800">
                <a:latin typeface="仿宋" panose="02010609060101010101" pitchFamily="49" charset="-122"/>
                <a:ea typeface="仿宋" panose="02010609060101010101" pitchFamily="49" charset="-122"/>
              </a:rPr>
              <a:t>80%</a:t>
            </a:r>
            <a:r>
              <a:rPr lang="zh-CN" altLang="en-US" sz="1800">
                <a:latin typeface="仿宋" panose="02010609060101010101" pitchFamily="49" charset="-122"/>
                <a:ea typeface="仿宋" panose="02010609060101010101" pitchFamily="49" charset="-122"/>
              </a:rPr>
              <a:t>。</a:t>
            </a:r>
            <a:r>
              <a:rPr lang="en-US" altLang="zh-CN" sz="1800">
                <a:latin typeface="仿宋" panose="02010609060101010101" pitchFamily="49" charset="-122"/>
                <a:ea typeface="仿宋" panose="02010609060101010101" pitchFamily="49" charset="-122"/>
              </a:rPr>
              <a:t>2013 </a:t>
            </a:r>
            <a:r>
              <a:rPr lang="zh-CN" altLang="en-US" sz="1800">
                <a:latin typeface="仿宋" panose="02010609060101010101" pitchFamily="49" charset="-122"/>
                <a:ea typeface="仿宋" panose="02010609060101010101" pitchFamily="49" charset="-122"/>
              </a:rPr>
              <a:t>年共有</a:t>
            </a:r>
            <a:r>
              <a:rPr lang="en-US" altLang="zh-CN" sz="1800">
                <a:latin typeface="仿宋" panose="02010609060101010101" pitchFamily="49" charset="-122"/>
                <a:ea typeface="仿宋" panose="02010609060101010101" pitchFamily="49" charset="-122"/>
              </a:rPr>
              <a:t>75</a:t>
            </a:r>
            <a:r>
              <a:rPr lang="zh-CN" altLang="en-US" sz="1800">
                <a:latin typeface="仿宋" panose="02010609060101010101" pitchFamily="49" charset="-122"/>
                <a:ea typeface="仿宋" panose="02010609060101010101" pitchFamily="49" charset="-122"/>
              </a:rPr>
              <a:t>家问题平台出现</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其中经营不善导致的提现问题占 </a:t>
            </a:r>
            <a:r>
              <a:rPr lang="en-US" altLang="zh-CN" sz="1800">
                <a:latin typeface="仿宋" panose="02010609060101010101" pitchFamily="49" charset="-122"/>
                <a:ea typeface="仿宋" panose="02010609060101010101" pitchFamily="49" charset="-122"/>
              </a:rPr>
              <a:t>80%</a:t>
            </a:r>
            <a:r>
              <a:rPr lang="zh-CN" altLang="en-US" sz="1800">
                <a:latin typeface="仿宋" panose="02010609060101010101" pitchFamily="49" charset="-122"/>
                <a:ea typeface="仿宋" panose="02010609060101010101" pitchFamily="49" charset="-122"/>
              </a:rPr>
              <a:t>，跑路平台和欺诈平台超过</a:t>
            </a:r>
            <a:r>
              <a:rPr lang="en-US" altLang="zh-CN" sz="1800">
                <a:latin typeface="仿宋" panose="02010609060101010101" pitchFamily="49" charset="-122"/>
                <a:ea typeface="仿宋" panose="02010609060101010101" pitchFamily="49" charset="-122"/>
              </a:rPr>
              <a:t>15</a:t>
            </a:r>
            <a:r>
              <a:rPr lang="zh-CN" altLang="en-US" sz="1800">
                <a:latin typeface="仿宋" panose="02010609060101010101" pitchFamily="49" charset="-122"/>
                <a:ea typeface="仿宋" panose="02010609060101010101" pitchFamily="49" charset="-122"/>
              </a:rPr>
              <a:t>家。</a:t>
            </a:r>
            <a:r>
              <a:rPr lang="en-US" altLang="zh-CN" sz="1800">
                <a:latin typeface="仿宋" panose="02010609060101010101" pitchFamily="49" charset="-122"/>
                <a:ea typeface="仿宋" panose="02010609060101010101" pitchFamily="49" charset="-122"/>
              </a:rPr>
              <a:t>2013</a:t>
            </a:r>
            <a:r>
              <a:rPr lang="zh-CN" altLang="en-US" sz="1800">
                <a:latin typeface="仿宋" panose="02010609060101010101" pitchFamily="49" charset="-122"/>
                <a:ea typeface="仿宋" panose="02010609060101010101" pitchFamily="49" charset="-122"/>
              </a:rPr>
              <a:t>年</a:t>
            </a:r>
            <a:r>
              <a:rPr lang="en-US" altLang="zh-CN" sz="1800">
                <a:latin typeface="仿宋" panose="02010609060101010101" pitchFamily="49" charset="-122"/>
                <a:ea typeface="仿宋" panose="02010609060101010101" pitchFamily="49" charset="-122"/>
              </a:rPr>
              <a:t>9</a:t>
            </a:r>
            <a:r>
              <a:rPr lang="zh-CN" altLang="en-US" sz="1800">
                <a:latin typeface="仿宋" panose="02010609060101010101" pitchFamily="49" charset="-122"/>
                <a:ea typeface="仿宋" panose="02010609060101010101" pitchFamily="49" charset="-122"/>
              </a:rPr>
              <a:t>月开始，每天新上线平台约为</a:t>
            </a:r>
            <a:r>
              <a:rPr lang="en-US" altLang="zh-CN" sz="1800">
                <a:latin typeface="仿宋" panose="02010609060101010101" pitchFamily="49" charset="-122"/>
                <a:ea typeface="仿宋" panose="02010609060101010101" pitchFamily="49" charset="-122"/>
              </a:rPr>
              <a:t>3</a:t>
            </a:r>
            <a:r>
              <a:rPr lang="zh-CN" altLang="en-US" sz="1800">
                <a:latin typeface="仿宋" panose="02010609060101010101" pitchFamily="49" charset="-122"/>
                <a:ea typeface="仿宋" panose="02010609060101010101" pitchFamily="49" charset="-122"/>
              </a:rPr>
              <a:t>家，最多一天有</a:t>
            </a:r>
            <a:r>
              <a:rPr lang="en-US" altLang="zh-CN" sz="1800">
                <a:latin typeface="仿宋" panose="02010609060101010101" pitchFamily="49" charset="-122"/>
                <a:ea typeface="仿宋" panose="02010609060101010101" pitchFamily="49" charset="-122"/>
              </a:rPr>
              <a:t>7</a:t>
            </a:r>
            <a:r>
              <a:rPr lang="zh-CN" altLang="en-US" sz="1800">
                <a:latin typeface="仿宋" panose="02010609060101010101" pitchFamily="49" charset="-122"/>
                <a:ea typeface="仿宋" panose="02010609060101010101" pitchFamily="49" charset="-122"/>
              </a:rPr>
              <a:t>家平台上线。创业者大量涌入，而这个行业还没进入一个洗牌的时点。</a:t>
            </a:r>
            <a:r>
              <a:rPr lang="en-US" altLang="zh-CN" sz="1800">
                <a:latin typeface="仿宋" panose="02010609060101010101" pitchFamily="49" charset="-122"/>
                <a:ea typeface="仿宋" panose="02010609060101010101" pitchFamily="49" charset="-122"/>
              </a:rPr>
              <a:t>2013</a:t>
            </a:r>
            <a:r>
              <a:rPr lang="zh-CN" altLang="en-US" sz="1800">
                <a:latin typeface="仿宋" panose="02010609060101010101" pitchFamily="49" charset="-122"/>
                <a:ea typeface="仿宋" panose="02010609060101010101" pitchFamily="49" charset="-122"/>
              </a:rPr>
              <a:t>年出现的</a:t>
            </a:r>
            <a:r>
              <a:rPr lang="en-US" altLang="zh-CN" sz="1800">
                <a:latin typeface="仿宋" panose="02010609060101010101" pitchFamily="49" charset="-122"/>
                <a:ea typeface="仿宋" panose="02010609060101010101" pitchFamily="49" charset="-122"/>
              </a:rPr>
              <a:t>75</a:t>
            </a:r>
            <a:r>
              <a:rPr lang="zh-CN" altLang="en-US" sz="1800">
                <a:latin typeface="仿宋" panose="02010609060101010101" pitchFamily="49" charset="-122"/>
                <a:ea typeface="仿宋" panose="02010609060101010101" pitchFamily="49" charset="-122"/>
              </a:rPr>
              <a:t>家问题平台，涉及金额超过</a:t>
            </a:r>
            <a:r>
              <a:rPr lang="en-US" altLang="zh-CN" sz="1800">
                <a:latin typeface="仿宋" panose="02010609060101010101" pitchFamily="49" charset="-122"/>
                <a:ea typeface="仿宋" panose="02010609060101010101" pitchFamily="49" charset="-122"/>
              </a:rPr>
              <a:t>15</a:t>
            </a:r>
            <a:r>
              <a:rPr lang="zh-CN" altLang="en-US" sz="1800">
                <a:latin typeface="仿宋" panose="02010609060101010101" pitchFamily="49" charset="-122"/>
                <a:ea typeface="仿宋" panose="02010609060101010101" pitchFamily="49" charset="-122"/>
              </a:rPr>
              <a:t>亿元，牵扯的投资者接近</a:t>
            </a:r>
            <a:r>
              <a:rPr lang="en-US" altLang="zh-CN" sz="1800">
                <a:latin typeface="仿宋" panose="02010609060101010101" pitchFamily="49" charset="-122"/>
                <a:ea typeface="仿宋" panose="02010609060101010101" pitchFamily="49" charset="-122"/>
              </a:rPr>
              <a:t>1</a:t>
            </a:r>
            <a:r>
              <a:rPr lang="zh-CN" altLang="en-US" sz="1800">
                <a:latin typeface="仿宋" panose="02010609060101010101" pitchFamily="49" charset="-122"/>
                <a:ea typeface="仿宋" panose="02010609060101010101" pitchFamily="49" charset="-122"/>
              </a:rPr>
              <a:t>万人。这些问题平台出现问题主要来源于自融，并且其平台寿命平均不超过</a:t>
            </a:r>
            <a:r>
              <a:rPr lang="en-US" altLang="zh-CN" sz="1800">
                <a:latin typeface="仿宋" panose="02010609060101010101" pitchFamily="49" charset="-122"/>
                <a:ea typeface="仿宋" panose="02010609060101010101" pitchFamily="49" charset="-122"/>
              </a:rPr>
              <a:t>3</a:t>
            </a:r>
            <a:r>
              <a:rPr lang="zh-CN" altLang="en-US" sz="1800">
                <a:latin typeface="仿宋" panose="02010609060101010101" pitchFamily="49" charset="-122"/>
                <a:ea typeface="仿宋" panose="02010609060101010101" pitchFamily="49" charset="-122"/>
              </a:rPr>
              <a:t>个月，利率高达</a:t>
            </a:r>
            <a:r>
              <a:rPr lang="en-US" altLang="zh-CN" sz="1800">
                <a:latin typeface="仿宋" panose="02010609060101010101" pitchFamily="49" charset="-122"/>
                <a:ea typeface="仿宋" panose="02010609060101010101" pitchFamily="49" charset="-122"/>
              </a:rPr>
              <a:t>38%</a:t>
            </a:r>
            <a:r>
              <a:rPr lang="zh-CN" altLang="en-US" sz="1800">
                <a:latin typeface="仿宋" panose="02010609060101010101" pitchFamily="49" charset="-122"/>
                <a:ea typeface="仿宋" panose="02010609060101010101" pitchFamily="49" charset="-122"/>
              </a:rPr>
              <a:t>。 </a:t>
            </a:r>
            <a:endParaRPr lang="en-US" altLang="zh-CN" sz="1800">
              <a:latin typeface="仿宋" panose="02010609060101010101" pitchFamily="49" charset="-122"/>
              <a:ea typeface="仿宋" panose="02010609060101010101" pitchFamily="49" charset="-122"/>
            </a:endParaRPr>
          </a:p>
          <a:p>
            <a:pPr eaLnBrk="1" hangingPunct="1">
              <a:spcBef>
                <a:spcPts val="500"/>
              </a:spcBef>
            </a:pPr>
            <a:r>
              <a:rPr lang="zh-CN" altLang="en-US" sz="1800">
                <a:latin typeface="仿宋" panose="02010609060101010101" pitchFamily="49" charset="-122"/>
                <a:ea typeface="仿宋" panose="02010609060101010101" pitchFamily="49" charset="-122"/>
              </a:rPr>
              <a:t>好贷网 </a:t>
            </a:r>
            <a:r>
              <a:rPr lang="en-US" altLang="zh-CN" sz="1800">
                <a:latin typeface="仿宋" panose="02010609060101010101" pitchFamily="49" charset="-122"/>
                <a:ea typeface="仿宋" panose="02010609060101010101" pitchFamily="49" charset="-122"/>
              </a:rPr>
              <a:t>CEO </a:t>
            </a:r>
            <a:r>
              <a:rPr lang="zh-CN" altLang="en-US" sz="1800">
                <a:latin typeface="仿宋" panose="02010609060101010101" pitchFamily="49" charset="-122"/>
                <a:ea typeface="仿宋" panose="02010609060101010101" pitchFamily="49" charset="-122"/>
              </a:rPr>
              <a:t>李明顺表示，做好贷网将近</a:t>
            </a:r>
            <a:r>
              <a:rPr lang="en-US" altLang="zh-CN" sz="1800">
                <a:latin typeface="仿宋" panose="02010609060101010101" pitchFamily="49" charset="-122"/>
                <a:ea typeface="仿宋" panose="02010609060101010101" pitchFamily="49" charset="-122"/>
              </a:rPr>
              <a:t>1</a:t>
            </a:r>
            <a:r>
              <a:rPr lang="zh-CN" altLang="en-US" sz="1800">
                <a:latin typeface="仿宋" panose="02010609060101010101" pitchFamily="49" charset="-122"/>
                <a:ea typeface="仿宋" panose="02010609060101010101" pitchFamily="49" charset="-122"/>
              </a:rPr>
              <a:t>年时间，有很多互联网创业的体会。第一个感受就是很兴奋，第二个感受就是非常的焦虑。兴奋是因为看到最近一段时间，整体的资本市场，对互联网行业非常热衷。</a:t>
            </a:r>
            <a:r>
              <a:rPr lang="en-US" altLang="zh-CN" sz="1800">
                <a:latin typeface="仿宋" panose="02010609060101010101" pitchFamily="49" charset="-122"/>
                <a:ea typeface="仿宋" panose="02010609060101010101" pitchFamily="49" charset="-122"/>
              </a:rPr>
              <a:t>58 </a:t>
            </a:r>
            <a:r>
              <a:rPr lang="zh-CN" altLang="en-US" sz="1800">
                <a:latin typeface="仿宋" panose="02010609060101010101" pitchFamily="49" charset="-122"/>
                <a:ea typeface="仿宋" panose="02010609060101010101" pitchFamily="49" charset="-122"/>
              </a:rPr>
              <a:t>从上市到现在股价已经涨了快一倍。两周前 </a:t>
            </a:r>
            <a:r>
              <a:rPr lang="en-US" altLang="zh-CN" sz="1800">
                <a:latin typeface="仿宋" panose="02010609060101010101" pitchFamily="49" charset="-122"/>
                <a:ea typeface="仿宋" panose="02010609060101010101" pitchFamily="49" charset="-122"/>
              </a:rPr>
              <a:t>YY </a:t>
            </a:r>
            <a:r>
              <a:rPr lang="zh-CN" altLang="en-US" sz="1800">
                <a:latin typeface="仿宋" panose="02010609060101010101" pitchFamily="49" charset="-122"/>
                <a:ea typeface="仿宋" panose="02010609060101010101" pitchFamily="49" charset="-122"/>
              </a:rPr>
              <a:t>的 </a:t>
            </a:r>
            <a:r>
              <a:rPr lang="en-US" altLang="zh-CN" sz="1800">
                <a:latin typeface="仿宋" panose="02010609060101010101" pitchFamily="49" charset="-122"/>
                <a:ea typeface="仿宋" panose="02010609060101010101" pitchFamily="49" charset="-122"/>
              </a:rPr>
              <a:t>CEO</a:t>
            </a:r>
            <a:r>
              <a:rPr lang="zh-CN" altLang="en-US" sz="1800">
                <a:latin typeface="仿宋" panose="02010609060101010101" pitchFamily="49" charset="-122"/>
                <a:ea typeface="仿宋" panose="02010609060101010101" pitchFamily="49" charset="-122"/>
              </a:rPr>
              <a:t>说上市的时候是市值</a:t>
            </a:r>
            <a:r>
              <a:rPr lang="en-US" altLang="zh-CN" sz="1800">
                <a:latin typeface="仿宋" panose="02010609060101010101" pitchFamily="49" charset="-122"/>
                <a:ea typeface="仿宋" panose="02010609060101010101" pitchFamily="49" charset="-122"/>
              </a:rPr>
              <a:t>7</a:t>
            </a:r>
            <a:r>
              <a:rPr lang="zh-CN" altLang="en-US" sz="1800">
                <a:latin typeface="仿宋" panose="02010609060101010101" pitchFamily="49" charset="-122"/>
                <a:ea typeface="仿宋" panose="02010609060101010101" pitchFamily="49" charset="-122"/>
              </a:rPr>
              <a:t>亿美金，最近已经是</a:t>
            </a:r>
            <a:r>
              <a:rPr lang="en-US" altLang="zh-CN" sz="1800">
                <a:latin typeface="仿宋" panose="02010609060101010101" pitchFamily="49" charset="-122"/>
                <a:ea typeface="仿宋" panose="02010609060101010101" pitchFamily="49" charset="-122"/>
              </a:rPr>
              <a:t>40</a:t>
            </a:r>
            <a:r>
              <a:rPr lang="zh-CN" altLang="en-US" sz="1800">
                <a:latin typeface="仿宋" panose="02010609060101010101" pitchFamily="49" charset="-122"/>
                <a:ea typeface="仿宋" panose="02010609060101010101" pitchFamily="49" charset="-122"/>
              </a:rPr>
              <a:t>亿美元。唯品会从上市的市值</a:t>
            </a:r>
            <a:r>
              <a:rPr lang="en-US" altLang="zh-CN" sz="1800">
                <a:latin typeface="仿宋" panose="02010609060101010101" pitchFamily="49" charset="-122"/>
                <a:ea typeface="仿宋" panose="02010609060101010101" pitchFamily="49" charset="-122"/>
              </a:rPr>
              <a:t>2</a:t>
            </a:r>
            <a:r>
              <a:rPr lang="zh-CN" altLang="en-US" sz="1800">
                <a:latin typeface="仿宋" panose="02010609060101010101" pitchFamily="49" charset="-122"/>
                <a:ea typeface="仿宋" panose="02010609060101010101" pitchFamily="49" charset="-122"/>
              </a:rPr>
              <a:t>亿美元，现在也有</a:t>
            </a:r>
            <a:r>
              <a:rPr lang="en-US" altLang="zh-CN" sz="1800">
                <a:latin typeface="仿宋" panose="02010609060101010101" pitchFamily="49" charset="-122"/>
                <a:ea typeface="仿宋" panose="02010609060101010101" pitchFamily="49" charset="-122"/>
              </a:rPr>
              <a:t>100 </a:t>
            </a:r>
            <a:r>
              <a:rPr lang="zh-CN" altLang="en-US" sz="1800">
                <a:latin typeface="仿宋" panose="02010609060101010101" pitchFamily="49" charset="-122"/>
                <a:ea typeface="仿宋" panose="02010609060101010101" pitchFamily="49" charset="-122"/>
              </a:rPr>
              <a:t>亿美元，增长了</a:t>
            </a:r>
            <a:r>
              <a:rPr lang="en-US" altLang="zh-CN" sz="1800">
                <a:latin typeface="仿宋" panose="02010609060101010101" pitchFamily="49" charset="-122"/>
                <a:ea typeface="仿宋" panose="02010609060101010101" pitchFamily="49" charset="-122"/>
              </a:rPr>
              <a:t>50 </a:t>
            </a:r>
            <a:r>
              <a:rPr lang="zh-CN" altLang="en-US" sz="1800">
                <a:latin typeface="仿宋" panose="02010609060101010101" pitchFamily="49" charset="-122"/>
                <a:ea typeface="仿宋" panose="02010609060101010101" pitchFamily="49" charset="-122"/>
              </a:rPr>
              <a:t>倍。整个市场看上去很疯狂。以</a:t>
            </a:r>
            <a:r>
              <a:rPr lang="en-US" altLang="zh-CN" sz="1800">
                <a:latin typeface="仿宋" panose="02010609060101010101" pitchFamily="49" charset="-122"/>
                <a:ea typeface="仿宋" panose="02010609060101010101" pitchFamily="49" charset="-122"/>
              </a:rPr>
              <a:t>VC </a:t>
            </a:r>
            <a:r>
              <a:rPr lang="zh-CN" altLang="en-US" sz="1800">
                <a:latin typeface="仿宋" panose="02010609060101010101" pitchFamily="49" charset="-122"/>
                <a:ea typeface="仿宋" panose="02010609060101010101" pitchFamily="49" charset="-122"/>
              </a:rPr>
              <a:t>为代表的投资者对整个互联网，也包括互联网金融都是一个很看好的状态。所以说互联网的威力，不仅仅是技术的问题，而且互联网的思维模式改变了许多行业。 </a:t>
            </a:r>
            <a:endParaRPr lang="en-US"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26397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 </a:t>
            </a: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传统金融的变革和发展；</a:t>
            </a: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 </a:t>
            </a: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互联网金融对传统金融的影响；</a:t>
            </a:r>
          </a:p>
          <a:p>
            <a:pPr marL="285750" indent="-285750">
              <a:lnSpc>
                <a:spcPct val="200000"/>
              </a:lnSpc>
              <a:buSzPct val="150000"/>
              <a:buBlip>
                <a:blip r:embed="rId2"/>
              </a:buBlip>
            </a:pPr>
            <a:r>
              <a:rPr lang="en-US" altLang="zh-CN" dirty="0" smtClean="0">
                <a:solidFill>
                  <a:srgbClr val="6A5015"/>
                </a:solidFill>
                <a:latin typeface="仿宋" panose="02010609060101010101" pitchFamily="49" charset="-122"/>
                <a:ea typeface="仿宋" panose="02010609060101010101" pitchFamily="49" charset="-122"/>
              </a:rPr>
              <a:t> </a:t>
            </a:r>
            <a:r>
              <a:rPr lang="zh-CN" altLang="en-US" dirty="0">
                <a:solidFill>
                  <a:srgbClr val="6A5015"/>
                </a:solidFill>
                <a:latin typeface="仿宋" panose="02010609060101010101" pitchFamily="49" charset="-122"/>
                <a:ea typeface="仿宋" panose="02010609060101010101" pitchFamily="49" charset="-122"/>
              </a:rPr>
              <a:t>掌握互联网金融与传统金融模式的不同</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1602393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4"/>
          <p:cNvSpPr txBox="1">
            <a:spLocks noChangeArrowheads="1"/>
          </p:cNvSpPr>
          <p:nvPr/>
        </p:nvSpPr>
        <p:spPr bwMode="auto">
          <a:xfrm>
            <a:off x="611188" y="1196975"/>
            <a:ext cx="8137525"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zh-CN" altLang="en-US" sz="1800">
                <a:latin typeface="仿宋" panose="02010609060101010101" pitchFamily="49" charset="-122"/>
                <a:ea typeface="仿宋" panose="02010609060101010101" pitchFamily="49" charset="-122"/>
              </a:rPr>
              <a:t>人人贷联合创始人杨一夫表示，现在的观念比较明确，互联网金融中“互联网”是定语，金融才是主语。但是“互联网”又不仅仅是一个定语，它提供的不单纯是一个载体， 一种工具，它还提供了一种精神。互联网赋予了金融更多的点评、协助、透明、公平的特征。在互联网刚刚兴起的时候，很多人也不理解。 </a:t>
            </a:r>
            <a:r>
              <a:rPr lang="en-US" altLang="zh-CN" sz="1800">
                <a:latin typeface="仿宋" panose="02010609060101010101" pitchFamily="49" charset="-122"/>
                <a:ea typeface="仿宋" panose="02010609060101010101" pitchFamily="49" charset="-122"/>
              </a:rPr>
              <a:t>2013</a:t>
            </a:r>
            <a:r>
              <a:rPr lang="zh-CN" altLang="en-US" sz="1800">
                <a:latin typeface="仿宋" panose="02010609060101010101" pitchFamily="49" charset="-122"/>
                <a:ea typeface="仿宋" panose="02010609060101010101" pitchFamily="49" charset="-122"/>
              </a:rPr>
              <a:t>年整个行业发展形成了一个爆发式的发展。阿里的余额宝推出应该是刺激了整个行业。中国确实是到了这样一个时间点</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越来越多容易接纳互联网生活方式的年轻人开始掌握财富，同时他们也存在金融服务的需求。互联网在解决他们生活需求的同时，也培养了他们的习惯，他们也愿意接受这种方式。当第一批网民成长到这个年龄，他们已经开始掌握了一批财富，以及社会资源，他们有了接受金融服务的需求，所以以一个更加互联网的方式，为其提供金融服务是大势所趋。 </a:t>
            </a:r>
            <a:endParaRPr lang="en-US" altLang="zh-CN" sz="1800">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翼龙贷网董事长王思聪表示，做 </a:t>
            </a:r>
            <a:r>
              <a:rPr lang="en-US" altLang="zh-CN" sz="1800">
                <a:latin typeface="仿宋" panose="02010609060101010101" pitchFamily="49" charset="-122"/>
                <a:ea typeface="仿宋" panose="02010609060101010101" pitchFamily="49" charset="-122"/>
              </a:rPr>
              <a:t>P2P </a:t>
            </a:r>
            <a:r>
              <a:rPr lang="zh-CN" altLang="en-US" sz="1800">
                <a:latin typeface="仿宋" panose="02010609060101010101" pitchFamily="49" charset="-122"/>
                <a:ea typeface="仿宋" panose="02010609060101010101" pitchFamily="49" charset="-122"/>
              </a:rPr>
              <a:t>的人不仅需要有互联网基因，还需要拥有财富以及冒险精神，同时也需要有风险管理能力。小额信贷中全球性的难题即为如何解决成本和风险问题。有的企业风险管理做到了</a:t>
            </a:r>
            <a:r>
              <a:rPr lang="en-US" altLang="zh-CN" sz="1800">
                <a:latin typeface="仿宋" panose="02010609060101010101" pitchFamily="49" charset="-122"/>
                <a:ea typeface="仿宋" panose="02010609060101010101" pitchFamily="49" charset="-122"/>
              </a:rPr>
              <a:t>1% </a:t>
            </a:r>
            <a:r>
              <a:rPr lang="zh-CN" altLang="en-US" sz="1800">
                <a:latin typeface="仿宋" panose="02010609060101010101" pitchFamily="49" charset="-122"/>
                <a:ea typeface="仿宋" panose="02010609060101010101" pitchFamily="49" charset="-122"/>
              </a:rPr>
              <a:t>以内，有的企业做到了</a:t>
            </a:r>
            <a:r>
              <a:rPr lang="en-US" altLang="zh-CN" sz="1800">
                <a:latin typeface="仿宋" panose="02010609060101010101" pitchFamily="49" charset="-122"/>
                <a:ea typeface="仿宋" panose="02010609060101010101" pitchFamily="49" charset="-122"/>
              </a:rPr>
              <a:t>0.5% </a:t>
            </a:r>
            <a:r>
              <a:rPr lang="zh-CN" altLang="en-US" sz="1800">
                <a:latin typeface="仿宋" panose="02010609060101010101" pitchFamily="49" charset="-122"/>
                <a:ea typeface="仿宋" panose="02010609060101010101" pitchFamily="49" charset="-122"/>
              </a:rPr>
              <a:t>以内，但也有存在风险较大的互联网企业，这就是差别。现在的法律环境也不够健全，很多法院无法保护企业的利益，所以小额信贷非常难做。</a:t>
            </a:r>
          </a:p>
        </p:txBody>
      </p:sp>
    </p:spTree>
    <p:extLst>
      <p:ext uri="{BB962C8B-B14F-4D97-AF65-F5344CB8AC3E}">
        <p14:creationId xmlns:p14="http://schemas.microsoft.com/office/powerpoint/2010/main" val="403925087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77838" y="333375"/>
            <a:ext cx="8208962" cy="719138"/>
          </a:xfrm>
        </p:spPr>
        <p:txBody>
          <a:bodyPr>
            <a:normAutofit fontScale="90000"/>
          </a:bodyPr>
          <a:lstStyle/>
          <a:p>
            <a:pPr eaLnBrk="1" hangingPunct="1"/>
            <a:r>
              <a:rPr lang="en-US" altLang="zh-CN" smtClean="0"/>
              <a:t/>
            </a:r>
            <a:br>
              <a:rPr lang="en-US" altLang="zh-CN" smtClean="0"/>
            </a:br>
            <a:r>
              <a:rPr lang="en-US" altLang="zh-CN" sz="2000" smtClean="0"/>
              <a:t>8.5.2 </a:t>
            </a:r>
            <a:r>
              <a:rPr lang="zh-CN" altLang="en-US" sz="2000" smtClean="0"/>
              <a:t>互联网金融下的机遇</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40964" name="TextBox 4"/>
          <p:cNvSpPr txBox="1">
            <a:spLocks noChangeArrowheads="1"/>
          </p:cNvSpPr>
          <p:nvPr/>
        </p:nvSpPr>
        <p:spPr bwMode="auto">
          <a:xfrm>
            <a:off x="558800" y="1057275"/>
            <a:ext cx="8137525"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zh-CN" altLang="en-US" sz="1800">
                <a:latin typeface="仿宋" panose="02010609060101010101" pitchFamily="49" charset="-122"/>
                <a:ea typeface="仿宋" panose="02010609060101010101" pitchFamily="49" charset="-122"/>
              </a:rPr>
              <a:t>互联网金融模式前景广阔、潜力巨大，且能产生巨大的社会效益。金融机构在市场中最重要的作用在于融通资金。投融资双方资金能够对接的金融中介主要有两类：一类是商业银行，另一类是股票和债券市场。直接和间接融资模式都对资源配置和经济增长有重要作用，但交易成本巨大，主要包括金融机构的利润、税收和薪酬。而互联网金融模式可以达到与现在直接和间接融资一样的资源配置效率，并在促进经济增长的同时，大幅减少交易成本。互联网金融的最大优势就是技术和软件的便利性，从而使金融的专业化程度降低， 其分工的界限也不断降低；同时，市场参与者更为大众化，互联网金融市场交易所引致出的巨大效益更加普惠于普通老百姓。而在获取客户能力方面，互联网金融比传统金融具有更强的集聚效应。 </a:t>
            </a:r>
            <a:endParaRPr lang="en-US" altLang="zh-CN" sz="1800">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而互联网金融也使企业家与普通民众都可以参与金融活动，同时为金融的定价和流动性提供了便利。这也是一种更为民主化，而不是少数专业精英控制的金融模式。在成本方面，互联网金融同时具备成本优势，还不受限于区域界限。因此其更容易展开零售批发型金融业务，而互联网企业的流量入口优势比传统金融公司强百倍。对政府来说，互联网金融模式可以用来解决中小企业融资问题，促进民间金融标准化，更可以用来改善金融普遍性，促进经济发展，但也随之带来了一系列的监管挑战。</a:t>
            </a:r>
            <a:endParaRPr lang="en-US"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268890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188" y="981075"/>
            <a:ext cx="8137525" cy="5216525"/>
          </a:xfrm>
          <a:prstGeom prst="rect">
            <a:avLst/>
          </a:prstGeom>
          <a:noFill/>
        </p:spPr>
        <p:txBody>
          <a:bodyPr>
            <a:spAutoFit/>
          </a:bodyPr>
          <a:lstStyle/>
          <a:p>
            <a:pPr marL="7416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第一，中国的互联网技术在金融领域的快速应用使得互联网金融得到快速发展，但是许多金融基 础设施跟不上节奏，导致暴露出很多潜在的风险。</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第二，相关人员的技能必须同步更新， 由于金融业务的不断扩大，互联网管理项目由人工服务不断转换为电子服务，需要更多的技术操作人员指导客户，特别是在一些复杂的电脑阵营，相关人员需要继续增加他们的知识，提升操作技能和服务意识。就目前中国金融行业的员工结构而言，提高网络环境的工作水平是一个相当大的挑战。</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三，互联网金融安全教育需要加强。一方面，金融机构应加强自律，严格遵守法律，遵守职业道德，坚持客户的个人信息；另一方面，政府也应该加强对互联网金融安全教育的普通人，指导互联网金融用户建立风险和安全意识的概念，理解各种各样的机密安全工具和手段。 </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互联网金融模型行业将会有一个伟大的商业机会，也有助于竞争格局的变化。支付学术革命将影响现有的货币理论，互联网金融模式在信贷市场、证券市场也会带来很多新的问题，相应的货币政策，金融监管和资本市场理论需要不断完善</a:t>
            </a:r>
          </a:p>
        </p:txBody>
      </p:sp>
    </p:spTree>
    <p:extLst>
      <p:ext uri="{BB962C8B-B14F-4D97-AF65-F5344CB8AC3E}">
        <p14:creationId xmlns:p14="http://schemas.microsoft.com/office/powerpoint/2010/main" val="115332987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66725" y="260350"/>
            <a:ext cx="8208963" cy="720725"/>
          </a:xfrm>
        </p:spPr>
        <p:txBody>
          <a:bodyPr>
            <a:normAutofit fontScale="90000"/>
          </a:bodyPr>
          <a:lstStyle/>
          <a:p>
            <a:pPr eaLnBrk="1" hangingPunct="1"/>
            <a:r>
              <a:rPr lang="en-US" altLang="zh-CN" smtClean="0"/>
              <a:t/>
            </a:r>
            <a:br>
              <a:rPr lang="en-US" altLang="zh-CN" smtClean="0"/>
            </a:br>
            <a:r>
              <a:rPr lang="en-US" altLang="zh-CN" sz="2000" smtClean="0"/>
              <a:t>8.5.3 </a:t>
            </a:r>
            <a:r>
              <a:rPr lang="zh-CN" altLang="en-US" sz="2000" smtClean="0"/>
              <a:t>互联网金融下的挑战</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43012" name="TextBox 4"/>
          <p:cNvSpPr txBox="1">
            <a:spLocks noChangeArrowheads="1"/>
          </p:cNvSpPr>
          <p:nvPr/>
        </p:nvSpPr>
        <p:spPr bwMode="auto">
          <a:xfrm>
            <a:off x="569913" y="815975"/>
            <a:ext cx="8137525"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zh-CN" altLang="en-US" sz="1800">
                <a:latin typeface="仿宋" panose="02010609060101010101" pitchFamily="49" charset="-122"/>
                <a:ea typeface="仿宋" panose="02010609060101010101" pitchFamily="49" charset="-122"/>
              </a:rPr>
              <a:t>首先，传统金融业会抵制这种新兴产业的发展。许多互联网金融的企业家在宣传时过于针对传统金融，因此在其发展过程中，传统金融由于市场竞争就会掣肘这一新兴行业的发展。 从本质上来看，互联网金融与传统金融的相同点都是资金的交易，都存在风险，都需要掌握和控制风险的能力。在这方面，传统金融公司往往有更好的经验积累和团队优势。 </a:t>
            </a:r>
            <a:endParaRPr lang="en-US" altLang="zh-CN" sz="1800">
              <a:latin typeface="仿宋" panose="02010609060101010101" pitchFamily="49" charset="-122"/>
              <a:ea typeface="仿宋" panose="02010609060101010101" pitchFamily="49" charset="-122"/>
            </a:endParaRPr>
          </a:p>
          <a:p>
            <a:pPr eaLnBrk="1" hangingPunct="1">
              <a:spcBef>
                <a:spcPts val="1800"/>
              </a:spcBef>
            </a:pPr>
            <a:r>
              <a:rPr lang="zh-CN" altLang="en-US" sz="1800">
                <a:latin typeface="仿宋" panose="02010609060101010101" pitchFamily="49" charset="-122"/>
                <a:ea typeface="仿宋" panose="02010609060101010101" pitchFamily="49" charset="-122"/>
              </a:rPr>
              <a:t>其次，金融行业有另一个不可逾越的障碍</a:t>
            </a: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各类金融业务通常有特定的许可证和访问条件。这种限制性政策和互联网自由的创新特征的自然冲突，使得互联网公司在一定的法律框架下有限的从事这个行业，需要更灵活的适应性。毕竟，金融也是一个高风险的行业，在任何国家，财务控制很严格，门槛非常高。互联网金融如何克服进入壁垒的障碍， 将是一个很大的现实问题。</a:t>
            </a:r>
          </a:p>
          <a:p>
            <a:pPr eaLnBrk="1" hangingPunct="1">
              <a:spcBef>
                <a:spcPts val="1800"/>
              </a:spcBef>
            </a:pPr>
            <a:r>
              <a:rPr lang="zh-CN" altLang="en-US" sz="1800">
                <a:latin typeface="仿宋" panose="02010609060101010101" pitchFamily="49" charset="-122"/>
                <a:ea typeface="仿宋" panose="02010609060101010101" pitchFamily="49" charset="-122"/>
              </a:rPr>
              <a:t>除了金融本身的许多问题。此外，提供金融中介服务的互联网由于行业本身的不确定性以及处于“真空状态”下的规定，也成为了最大的风险。我国在这些领域缺乏相应的制度安排，金融发展面临着一系列问题。首先，外部监督缺乏法律规范。目前，我国互联网金融业务缺少相关的监管体系和法律规范。其次，信用信息交流困难，违约成本低。国内信用环境不利于互联网发展金融信用信息系统。最后，技术的潜在风险，需建立安全测试平台。尽管金融业务与互联网技术对接大大提高了业务的便利，但也带来了信息和资金安全问题，甚至在发达的正规金融网络平台，也有很多技术风险。</a:t>
            </a:r>
          </a:p>
        </p:txBody>
      </p:sp>
    </p:spTree>
    <p:extLst>
      <p:ext uri="{BB962C8B-B14F-4D97-AF65-F5344CB8AC3E}">
        <p14:creationId xmlns:p14="http://schemas.microsoft.com/office/powerpoint/2010/main" val="39146931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74663" y="614363"/>
            <a:ext cx="8208962" cy="720725"/>
          </a:xfrm>
        </p:spPr>
        <p:txBody>
          <a:bodyPr>
            <a:normAutofit fontScale="90000"/>
          </a:bodyPr>
          <a:lstStyle/>
          <a:p>
            <a:pPr eaLnBrk="1" hangingPunct="1"/>
            <a:r>
              <a:rPr lang="en-US" altLang="zh-CN" smtClean="0"/>
              <a:t>8.6 </a:t>
            </a:r>
            <a:r>
              <a:rPr lang="zh-CN" altLang="en-US" smtClean="0"/>
              <a:t>互联网金融的未来发展方向</a:t>
            </a:r>
            <a:br>
              <a:rPr lang="zh-CN" altLang="en-US" smtClean="0"/>
            </a:b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44036" name="TextBox 4"/>
          <p:cNvSpPr txBox="1">
            <a:spLocks noChangeArrowheads="1"/>
          </p:cNvSpPr>
          <p:nvPr/>
        </p:nvSpPr>
        <p:spPr bwMode="auto">
          <a:xfrm>
            <a:off x="611188" y="728663"/>
            <a:ext cx="81375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800">
                <a:latin typeface="仿宋" panose="02010609060101010101" pitchFamily="49" charset="-122"/>
                <a:ea typeface="仿宋" panose="02010609060101010101" pitchFamily="49" charset="-122"/>
              </a:rPr>
              <a:t>互联网金融未来的发展之路充满挑战。首先，发展规模难以与传统金融势力相抗衡。目前我国互联网支付企业的支付总金额约</a:t>
            </a:r>
            <a:r>
              <a:rPr lang="en-US" altLang="zh-CN" sz="1800">
                <a:latin typeface="仿宋" panose="02010609060101010101" pitchFamily="49" charset="-122"/>
                <a:ea typeface="仿宋" panose="02010609060101010101" pitchFamily="49" charset="-122"/>
              </a:rPr>
              <a:t>6</a:t>
            </a:r>
            <a:r>
              <a:rPr lang="zh-CN" altLang="en-US" sz="1800">
                <a:latin typeface="仿宋" panose="02010609060101010101" pitchFamily="49" charset="-122"/>
                <a:ea typeface="仿宋" panose="02010609060101010101" pitchFamily="49" charset="-122"/>
              </a:rPr>
              <a:t>万亿元，仅占到整个支付总量的 </a:t>
            </a:r>
            <a:r>
              <a:rPr lang="en-US" altLang="zh-CN" sz="1800">
                <a:latin typeface="仿宋" panose="02010609060101010101" pitchFamily="49" charset="-122"/>
                <a:ea typeface="仿宋" panose="02010609060101010101" pitchFamily="49" charset="-122"/>
              </a:rPr>
              <a:t>0.5%</a:t>
            </a:r>
            <a:r>
              <a:rPr lang="zh-CN" altLang="en-US" sz="1800">
                <a:latin typeface="仿宋" panose="02010609060101010101" pitchFamily="49" charset="-122"/>
                <a:ea typeface="仿宋" panose="02010609060101010101" pitchFamily="49" charset="-122"/>
              </a:rPr>
              <a:t>，还远远不会冲击到目前的金融体系。其次，互联网金融发展面临着政策风险。刘士余在</a:t>
            </a:r>
            <a:r>
              <a:rPr lang="en-US" altLang="zh-CN" sz="1800">
                <a:latin typeface="仿宋" panose="02010609060101010101" pitchFamily="49" charset="-122"/>
                <a:ea typeface="仿宋" panose="02010609060101010101" pitchFamily="49" charset="-122"/>
              </a:rPr>
              <a:t>2013 </a:t>
            </a:r>
            <a:r>
              <a:rPr lang="zh-CN" altLang="en-US" sz="1800">
                <a:latin typeface="仿宋" panose="02010609060101010101" pitchFamily="49" charset="-122"/>
                <a:ea typeface="仿宋" panose="02010609060101010101" pitchFamily="49" charset="-122"/>
              </a:rPr>
              <a:t>年中国互联网大会时指出：“发展互联网金融，应注意防范法律、信用风险，两个底线不能突破。一是非法吸收公共存款，二是非法集资。”这说明互联网金融业务还不能延伸到银行的负债业务领域。最后，互联网金融还面临包括互联网授权机制的建设、隐私保护、身份认证机制的确立、计算能力的提升以及信用平台的搭建等问题。 </a:t>
            </a:r>
            <a:endParaRPr lang="en-US" altLang="zh-CN" sz="1800">
              <a:latin typeface="仿宋" panose="02010609060101010101" pitchFamily="49" charset="-122"/>
              <a:ea typeface="仿宋" panose="02010609060101010101" pitchFamily="49" charset="-122"/>
            </a:endParaRPr>
          </a:p>
          <a:p>
            <a:pPr eaLnBrk="1" hangingPunct="1">
              <a:spcBef>
                <a:spcPct val="0"/>
              </a:spcBef>
            </a:pPr>
            <a:r>
              <a:rPr lang="zh-CN" altLang="en-US" sz="1800">
                <a:latin typeface="仿宋" panose="02010609060101010101" pitchFamily="49" charset="-122"/>
                <a:ea typeface="仿宋" panose="02010609060101010101" pitchFamily="49" charset="-122"/>
              </a:rPr>
              <a:t>虽然互联网金融在未来的发展存在一些问题，但是其发展仍然值得期待。首先，互联网金融大大降低了交易成本。资金供给和需求可以直接沟通互联网 和移动通信网络，甚至可以处理多对多的交易，客户信用和风险管理也可以通过数据分析来完成。其次，互联网金融可以减少信息不对称的问题。在金融模式下，网络信息充分、交易透明度、定价将完全以市场为导向，风险管理和信任评级完全数字化，在一定程度上，解决中小企业信息不对称的问题。再次，互联网金融将促进金融行业的更多探索，加快去中介化。互联网金融将加速金融非中介化，商业银行的资金中介功能逐渐被边缘化。在互联网金融模式下，互联网公司提供金融资本供给和需求搜索平台，作为货币信息中介的角色。第三方支付的出现，使得金融机构驱使金融业的发展服务于更多的行业。最后，互联网金融推动银行改变传统盈利模式，调整业务结构，改变客户基础，提高服务水平，建立和引入新的信息管理系统。</a:t>
            </a:r>
            <a:endParaRPr lang="en-US"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680633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549275"/>
            <a:ext cx="8413750" cy="5688013"/>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整体来说，我国的互联网金融将存在以下趋势。</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第一，行业整合是大势所趋。当前，互联网金融各细分领域的发展存在差异，预计未来的行业发展态势，</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个人借贷行业将进入整合阶段，行业竞争的加剧，大量实力较弱的企业将逐步被淘汰整合，行业集中度将进一步提高。第三方支付公司将逐步成为金融综合服务提供商。第三方支付公司除了提供支付解散等基本服务外，还将为各行业提供定制化的金融增值服务，未来将逐步向基金、债券、保险等行业拓展，形成多元化的业务发展模式。</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二，服务模式创新成为互联网金融发展的驱动力。互联网金融说到底是服务的竞争，在金融业同质化竞争明显的情况下，以用户为中心的服务模式将取代以产品为中心的旧模式。在互联网的平台下，必将会催生出更多创新的服务模式。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互联网金融市场细分化。互联网金融市场巨大，互联网金融企业在资源有限的情况下，未来将有一批专注于某一个有发展空间的垂直领域企业。互联网金融市场未来将会越来越细化，互联网金融企业之间的竞争将更加激烈。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第四，移动互联网将成为融资、投资、支付结算的主要平台。用户消费习惯由 </a:t>
            </a:r>
            <a:r>
              <a:rPr lang="en-US" altLang="zh-CN" sz="1600" dirty="0">
                <a:latin typeface="仿宋" panose="02010609060101010101" pitchFamily="49" charset="-122"/>
                <a:ea typeface="仿宋" panose="02010609060101010101" pitchFamily="49" charset="-122"/>
              </a:rPr>
              <a:t>PC </a:t>
            </a:r>
            <a:r>
              <a:rPr lang="zh-CN" altLang="en-US" sz="1600" dirty="0">
                <a:latin typeface="仿宋" panose="02010609060101010101" pitchFamily="49" charset="-122"/>
                <a:ea typeface="仿宋" panose="02010609060101010101" pitchFamily="49" charset="-122"/>
              </a:rPr>
              <a:t>端向移动端的迁移，互联网金融用户需求将呈现碎片化和场景化的特点。随着移动互联网安全技术和支付技术的优化，以及移动终端功能的丰富，未来移动互联网将成为互联网金融用户资金融通、支付结算的主要平台。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第五，大数据促进互联网金融快速发展。通过收集用户在互联网平台上的信用记录、 消费行为、投融资情况等基础数据，以大数据分析为平台，可针对性地开发互联网金融产品并进行精准营销。 </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6608019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Box 4"/>
          <p:cNvSpPr txBox="1">
            <a:spLocks noChangeArrowheads="1"/>
          </p:cNvSpPr>
          <p:nvPr/>
        </p:nvSpPr>
        <p:spPr bwMode="auto">
          <a:xfrm>
            <a:off x="395288" y="836613"/>
            <a:ext cx="8415337"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000"/>
              </a:spcBef>
            </a:pPr>
            <a:r>
              <a:rPr lang="zh-CN" altLang="en-US" sz="1600">
                <a:latin typeface="仿宋" panose="02010609060101010101" pitchFamily="49" charset="-122"/>
                <a:ea typeface="仿宋" panose="02010609060101010101" pitchFamily="49" charset="-122"/>
              </a:rPr>
              <a:t>第六，互联网金融与投资机构合作。未来 </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公司逐步解决了不良贷款率的问题，将不良贷款率降到 </a:t>
            </a:r>
            <a:r>
              <a:rPr lang="en-US" altLang="zh-CN" sz="1600">
                <a:latin typeface="仿宋" panose="02010609060101010101" pitchFamily="49" charset="-122"/>
                <a:ea typeface="仿宋" panose="02010609060101010101" pitchFamily="49" charset="-122"/>
              </a:rPr>
              <a:t>3% </a:t>
            </a:r>
            <a:r>
              <a:rPr lang="zh-CN" altLang="en-US" sz="1600">
                <a:latin typeface="仿宋" panose="02010609060101010101" pitchFamily="49" charset="-122"/>
                <a:ea typeface="仿宋" panose="02010609060101010101" pitchFamily="49" charset="-122"/>
              </a:rPr>
              <a:t>以下，其会吸引投资机构逐步入场，为 </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企业提供资金支持。随着投资银行、财富管理公司、各类基金、保险资金、企业家族资金、企业的财务公司、信托公司等具有雄厚资本实力等合作机构的加入，将促进互联网金融推出新的金融产品，并对私募基金进行销售，从而带来市场规模加速扩大。 </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第七，互联网金融逐步走向村镇，满足农民小额信贷需求。中国农村也是一个巨大的市场，互联网龙头企业现已走向了农村，</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网贷行业未来也有可能走向农村，为农村提供短期贷款。 </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第八，逐步面向个人，为信用消费服务。进入信用消费年代后，</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网贷行业将会面对巨大的信用消费市场，目前 </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平台上的借贷资金以企业经营为主，信用消费为辅。目前银行 </a:t>
            </a:r>
            <a:r>
              <a:rPr lang="en-US" altLang="zh-CN" sz="1600">
                <a:latin typeface="仿宋" panose="02010609060101010101" pitchFamily="49" charset="-122"/>
                <a:ea typeface="仿宋" panose="02010609060101010101" pitchFamily="49" charset="-122"/>
              </a:rPr>
              <a:t>8% </a:t>
            </a:r>
            <a:r>
              <a:rPr lang="zh-CN" altLang="en-US" sz="1600">
                <a:latin typeface="仿宋" panose="02010609060101010101" pitchFamily="49" charset="-122"/>
                <a:ea typeface="仿宋" panose="02010609060101010101" pitchFamily="49" charset="-122"/>
              </a:rPr>
              <a:t>的个人消费贷款主要面向具有稳定高收入的人群，自我创业者、小工商个体户都无法享受到此产品。面对 </a:t>
            </a:r>
            <a:r>
              <a:rPr lang="en-US" altLang="zh-CN" sz="1600">
                <a:latin typeface="仿宋" panose="02010609060101010101" pitchFamily="49" charset="-122"/>
                <a:ea typeface="仿宋" panose="02010609060101010101" pitchFamily="49" charset="-122"/>
              </a:rPr>
              <a:t>20 </a:t>
            </a:r>
            <a:r>
              <a:rPr lang="zh-CN" altLang="en-US" sz="1600">
                <a:latin typeface="仿宋" panose="02010609060101010101" pitchFamily="49" charset="-122"/>
                <a:ea typeface="仿宋" panose="02010609060101010101" pitchFamily="49" charset="-122"/>
              </a:rPr>
              <a:t>万亿的信用消费市场，</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网贷行业逐步面向个人，占领信用消费市场高地。 </a:t>
            </a:r>
            <a:endParaRPr lang="en-US" altLang="zh-CN" sz="1600">
              <a:latin typeface="仿宋" panose="02010609060101010101" pitchFamily="49" charset="-122"/>
              <a:ea typeface="仿宋" panose="02010609060101010101" pitchFamily="49" charset="-122"/>
            </a:endParaRPr>
          </a:p>
          <a:p>
            <a:pPr eaLnBrk="1" hangingPunct="1">
              <a:spcBef>
                <a:spcPts val="1000"/>
              </a:spcBef>
            </a:pPr>
            <a:r>
              <a:rPr lang="zh-CN" altLang="en-US" sz="1600">
                <a:latin typeface="仿宋" panose="02010609060101010101" pitchFamily="49" charset="-122"/>
                <a:ea typeface="仿宋" panose="02010609060101010101" pitchFamily="49" charset="-122"/>
              </a:rPr>
              <a:t>第九，互联网金融企业间逐步形成联盟。到 </a:t>
            </a:r>
            <a:r>
              <a:rPr lang="en-US" altLang="zh-CN" sz="1600">
                <a:latin typeface="仿宋" panose="02010609060101010101" pitchFamily="49" charset="-122"/>
                <a:ea typeface="仿宋" panose="02010609060101010101" pitchFamily="49" charset="-122"/>
              </a:rPr>
              <a:t>2014 </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P2P</a:t>
            </a:r>
            <a:r>
              <a:rPr lang="zh-CN" altLang="en-US" sz="1600">
                <a:latin typeface="仿宋" panose="02010609060101010101" pitchFamily="49" charset="-122"/>
                <a:ea typeface="仿宋" panose="02010609060101010101" pitchFamily="49" charset="-122"/>
              </a:rPr>
              <a:t>平台有 </a:t>
            </a:r>
            <a:r>
              <a:rPr lang="en-US" altLang="zh-CN" sz="1600">
                <a:latin typeface="仿宋" panose="02010609060101010101" pitchFamily="49" charset="-122"/>
                <a:ea typeface="仿宋" panose="02010609060101010101" pitchFamily="49" charset="-122"/>
              </a:rPr>
              <a:t>1 500 </a:t>
            </a:r>
            <a:r>
              <a:rPr lang="zh-CN" altLang="en-US" sz="1600">
                <a:latin typeface="仿宋" panose="02010609060101010101" pitchFamily="49" charset="-122"/>
                <a:ea typeface="仿宋" panose="02010609060101010101" pitchFamily="49" charset="-122"/>
              </a:rPr>
              <a:t>家，新增贷款为</a:t>
            </a:r>
            <a:r>
              <a:rPr lang="en-US" altLang="zh-CN" sz="1600">
                <a:latin typeface="仿宋" panose="02010609060101010101" pitchFamily="49" charset="-122"/>
                <a:ea typeface="仿宋" panose="02010609060101010101" pitchFamily="49" charset="-122"/>
              </a:rPr>
              <a:t>1 000</a:t>
            </a:r>
            <a:r>
              <a:rPr lang="zh-CN" altLang="en-US" sz="1600">
                <a:latin typeface="仿宋" panose="02010609060101010101" pitchFamily="49" charset="-122"/>
                <a:ea typeface="仿宋" panose="02010609060101010101" pitchFamily="49" charset="-122"/>
              </a:rPr>
              <a:t>多亿元， </a:t>
            </a:r>
            <a:r>
              <a:rPr lang="en-US" altLang="zh-CN" sz="1600">
                <a:latin typeface="仿宋" panose="02010609060101010101" pitchFamily="49" charset="-122"/>
                <a:ea typeface="仿宋" panose="02010609060101010101" pitchFamily="49" charset="-122"/>
              </a:rPr>
              <a:t>P2P</a:t>
            </a:r>
            <a:r>
              <a:rPr lang="zh-CN" altLang="en-US" sz="1600">
                <a:latin typeface="仿宋" panose="02010609060101010101" pitchFamily="49" charset="-122"/>
                <a:ea typeface="仿宋" panose="02010609060101010101" pitchFamily="49" charset="-122"/>
              </a:rPr>
              <a:t>网贷行业仍然处于高速发展期。</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网贷行业大部分为小贷公司， 具有地域化特征，导致难以形成一家独大。但是未来的 </a:t>
            </a:r>
            <a:r>
              <a:rPr lang="en-US" altLang="zh-CN" sz="1600">
                <a:latin typeface="仿宋" panose="02010609060101010101" pitchFamily="49" charset="-122"/>
                <a:ea typeface="仿宋" panose="02010609060101010101" pitchFamily="49" charset="-122"/>
              </a:rPr>
              <a:t>P2P </a:t>
            </a:r>
            <a:r>
              <a:rPr lang="zh-CN" altLang="en-US" sz="1600">
                <a:latin typeface="仿宋" panose="02010609060101010101" pitchFamily="49" charset="-122"/>
                <a:ea typeface="仿宋" panose="02010609060101010101" pitchFamily="49" charset="-122"/>
              </a:rPr>
              <a:t>网贷行业在快速发展中，具有良好风险管理能力的公司将会成为龙头企业。</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4961312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68313" y="765175"/>
            <a:ext cx="8207375" cy="719138"/>
          </a:xfrm>
        </p:spPr>
        <p:txBody>
          <a:bodyPr>
            <a:normAutofit fontScale="90000"/>
          </a:bodyPr>
          <a:lstStyle/>
          <a:p>
            <a:pPr eaLnBrk="1" hangingPunct="1"/>
            <a:r>
              <a:rPr lang="zh-CN" altLang="en-US" smtClean="0"/>
              <a:t>本章总结</a:t>
            </a:r>
            <a:endParaRPr lang="zh-CN" altLang="en-US" smtClean="0">
              <a:solidFill>
                <a:srgbClr val="FF0000"/>
              </a:solidFill>
            </a:endParaRPr>
          </a:p>
        </p:txBody>
      </p:sp>
      <p:sp>
        <p:nvSpPr>
          <p:cNvPr id="47107" name="内容占位符 2"/>
          <p:cNvSpPr>
            <a:spLocks noGrp="1"/>
          </p:cNvSpPr>
          <p:nvPr>
            <p:ph idx="1"/>
          </p:nvPr>
        </p:nvSpPr>
        <p:spPr>
          <a:xfrm>
            <a:off x="457200" y="1700213"/>
            <a:ext cx="8229600" cy="4138612"/>
          </a:xfrm>
        </p:spPr>
        <p:txBody>
          <a:bodyPr/>
          <a:lstStyle/>
          <a:p>
            <a:pPr eaLnBrk="1" hangingPunct="1"/>
            <a:r>
              <a:rPr lang="zh-CN" altLang="en-US" smtClean="0"/>
              <a:t>本章首先介绍了金融监管的理论依据和金融监管模式以及我国的金融监管现状。其次说明了互联网金融监管的必要性和特殊性。在介绍欧美各国关于互联网支付、</a:t>
            </a:r>
            <a:r>
              <a:rPr lang="en-US" altLang="zh-CN" smtClean="0"/>
              <a:t>P2P</a:t>
            </a:r>
            <a:r>
              <a:rPr lang="zh-CN" altLang="en-US" smtClean="0"/>
              <a:t>网贷、第三方支付、第三方支付的监管情况的基础上，分析了我国对于这四种模式的监管现状，并针对存在的不足提出了解决建议。</a:t>
            </a:r>
          </a:p>
        </p:txBody>
      </p:sp>
    </p:spTree>
    <p:extLst>
      <p:ext uri="{BB962C8B-B14F-4D97-AF65-F5344CB8AC3E}">
        <p14:creationId xmlns:p14="http://schemas.microsoft.com/office/powerpoint/2010/main" val="83809203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68313" y="765175"/>
            <a:ext cx="8207375" cy="719138"/>
          </a:xfrm>
        </p:spPr>
        <p:txBody>
          <a:bodyPr>
            <a:normAutofit fontScale="90000"/>
          </a:bodyPr>
          <a:lstStyle/>
          <a:p>
            <a:pPr eaLnBrk="1" hangingPunct="1"/>
            <a:r>
              <a:rPr lang="zh-CN" altLang="en-US" smtClean="0"/>
              <a:t>关键概念</a:t>
            </a:r>
          </a:p>
        </p:txBody>
      </p:sp>
      <p:sp>
        <p:nvSpPr>
          <p:cNvPr id="5" name="圆角矩形 4"/>
          <p:cNvSpPr/>
          <p:nvPr/>
        </p:nvSpPr>
        <p:spPr>
          <a:xfrm>
            <a:off x="803275" y="2133600"/>
            <a:ext cx="7585075" cy="25193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仿宋" panose="02010609060101010101" pitchFamily="49" charset="-122"/>
              <a:ea typeface="仿宋" panose="02010609060101010101" pitchFamily="49" charset="-122"/>
            </a:endParaRPr>
          </a:p>
        </p:txBody>
      </p:sp>
      <p:sp>
        <p:nvSpPr>
          <p:cNvPr id="48133" name="矩形 5"/>
          <p:cNvSpPr>
            <a:spLocks noChangeArrowheads="1"/>
          </p:cNvSpPr>
          <p:nvPr/>
        </p:nvSpPr>
        <p:spPr bwMode="auto">
          <a:xfrm>
            <a:off x="947738" y="2492375"/>
            <a:ext cx="75120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200000"/>
              </a:lnSpc>
              <a:spcBef>
                <a:spcPct val="0"/>
              </a:spcBef>
              <a:buFontTx/>
              <a:buNone/>
            </a:pPr>
            <a:r>
              <a:rPr lang="zh-CN" altLang="en-US" sz="1800">
                <a:latin typeface="仿宋" panose="02010609060101010101" pitchFamily="49" charset="-122"/>
                <a:ea typeface="仿宋" panose="02010609060101010101" pitchFamily="49" charset="-122"/>
              </a:rPr>
              <a:t>金融监管 公共利益理论 政治理论 权衡理论 法律理论 机构型监管 </a:t>
            </a:r>
            <a:endParaRPr lang="en-US" altLang="zh-CN" sz="1800">
              <a:latin typeface="仿宋" panose="02010609060101010101" pitchFamily="49" charset="-122"/>
              <a:ea typeface="仿宋" panose="02010609060101010101" pitchFamily="49" charset="-122"/>
            </a:endParaRPr>
          </a:p>
          <a:p>
            <a:pPr eaLnBrk="1" hangingPunct="1">
              <a:lnSpc>
                <a:spcPct val="200000"/>
              </a:lnSpc>
              <a:spcBef>
                <a:spcPct val="0"/>
              </a:spcBef>
              <a:buFontTx/>
              <a:buNone/>
            </a:pPr>
            <a:r>
              <a:rPr lang="zh-CN" altLang="en-US" sz="1800">
                <a:latin typeface="仿宋" panose="02010609060101010101" pitchFamily="49" charset="-122"/>
                <a:ea typeface="仿宋" panose="02010609060101010101" pitchFamily="49" charset="-122"/>
              </a:rPr>
              <a:t>功能型监管 综合型监管 双峰型监管 一行三会 互联网金融监管 </a:t>
            </a:r>
            <a:endParaRPr lang="en-US" altLang="zh-CN" sz="1800">
              <a:latin typeface="仿宋" panose="02010609060101010101" pitchFamily="49" charset="-122"/>
              <a:ea typeface="仿宋" panose="02010609060101010101" pitchFamily="49" charset="-122"/>
            </a:endParaRPr>
          </a:p>
          <a:p>
            <a:pPr eaLnBrk="1" hangingPunct="1">
              <a:lnSpc>
                <a:spcPct val="200000"/>
              </a:lnSpc>
              <a:spcBef>
                <a:spcPct val="0"/>
              </a:spcBef>
              <a:buFontTx/>
              <a:buNone/>
            </a:pPr>
            <a:r>
              <a:rPr lang="zh-CN" altLang="en-US" sz="1800">
                <a:latin typeface="仿宋" panose="02010609060101010101" pitchFamily="49" charset="-122"/>
                <a:ea typeface="仿宋" panose="02010609060101010101" pitchFamily="49" charset="-122"/>
              </a:rPr>
              <a:t>互联网支付监管  </a:t>
            </a:r>
            <a:r>
              <a:rPr lang="en-US" altLang="zh-CN" sz="1800">
                <a:latin typeface="仿宋" panose="02010609060101010101" pitchFamily="49" charset="-122"/>
                <a:ea typeface="仿宋" panose="02010609060101010101" pitchFamily="49" charset="-122"/>
              </a:rPr>
              <a:t>P2P</a:t>
            </a:r>
            <a:r>
              <a:rPr lang="zh-CN" altLang="en-US" sz="1800">
                <a:latin typeface="仿宋" panose="02010609060101010101" pitchFamily="49" charset="-122"/>
                <a:ea typeface="仿宋" panose="02010609060101010101" pitchFamily="49" charset="-122"/>
              </a:rPr>
              <a:t>网贷监管 众筹融资监管 第三方金融服务监管</a:t>
            </a:r>
            <a:endParaRPr lang="zh-CN" altLang="zh-CN"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714297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188" y="1125538"/>
            <a:ext cx="7921625" cy="3671887"/>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仿宋" panose="02010609060101010101" pitchFamily="49" charset="-122"/>
              <a:ea typeface="仿宋" panose="02010609060101010101" pitchFamily="49" charset="-122"/>
            </a:endParaRPr>
          </a:p>
        </p:txBody>
      </p:sp>
      <p:sp>
        <p:nvSpPr>
          <p:cNvPr id="49156" name="矩形 5"/>
          <p:cNvSpPr>
            <a:spLocks noChangeArrowheads="1"/>
          </p:cNvSpPr>
          <p:nvPr/>
        </p:nvSpPr>
        <p:spPr bwMode="auto">
          <a:xfrm>
            <a:off x="900113" y="1484313"/>
            <a:ext cx="7488237"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8-1】</a:t>
            </a:r>
            <a:r>
              <a:rPr lang="zh-CN" altLang="en-US" sz="1800">
                <a:latin typeface="仿宋" panose="02010609060101010101" pitchFamily="49" charset="-122"/>
                <a:ea typeface="仿宋" panose="02010609060101010101" pitchFamily="49" charset="-122"/>
              </a:rPr>
              <a:t>金融监管的理论依据是什么？</a:t>
            </a:r>
          </a:p>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8-2】</a:t>
            </a:r>
            <a:r>
              <a:rPr lang="zh-CN" altLang="en-US" sz="1800">
                <a:latin typeface="仿宋" panose="02010609060101010101" pitchFamily="49" charset="-122"/>
                <a:ea typeface="仿宋" panose="02010609060101010101" pitchFamily="49" charset="-122"/>
              </a:rPr>
              <a:t>中国金融监管模式是什么？</a:t>
            </a:r>
          </a:p>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8-3】</a:t>
            </a:r>
            <a:r>
              <a:rPr lang="zh-CN" altLang="en-US" sz="1800">
                <a:latin typeface="仿宋" panose="02010609060101010101" pitchFamily="49" charset="-122"/>
                <a:ea typeface="仿宋" panose="02010609060101010101" pitchFamily="49" charset="-122"/>
              </a:rPr>
              <a:t>互联网金融监管的必要性是什么？</a:t>
            </a:r>
          </a:p>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8-4】</a:t>
            </a:r>
            <a:r>
              <a:rPr lang="zh-CN" altLang="en-US" sz="1800">
                <a:latin typeface="仿宋" panose="02010609060101010101" pitchFamily="49" charset="-122"/>
                <a:ea typeface="仿宋" panose="02010609060101010101" pitchFamily="49" charset="-122"/>
              </a:rPr>
              <a:t>美国对于各种互联网金融模式的监管状况如何？</a:t>
            </a:r>
          </a:p>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8-5】</a:t>
            </a:r>
            <a:r>
              <a:rPr lang="zh-CN" altLang="en-US" sz="1800">
                <a:latin typeface="仿宋" panose="02010609060101010101" pitchFamily="49" charset="-122"/>
                <a:ea typeface="仿宋" panose="02010609060101010101" pitchFamily="49" charset="-122"/>
              </a:rPr>
              <a:t>我国互联网金融监管现状如何？</a:t>
            </a:r>
          </a:p>
          <a:p>
            <a:pPr eaLnBrk="1" hangingPunct="1">
              <a:spcBef>
                <a:spcPts val="1800"/>
              </a:spcBef>
            </a:pPr>
            <a:r>
              <a:rPr lang="en-US" altLang="zh-CN" sz="1800">
                <a:latin typeface="仿宋" panose="02010609060101010101" pitchFamily="49" charset="-122"/>
                <a:ea typeface="仿宋" panose="02010609060101010101" pitchFamily="49" charset="-122"/>
              </a:rPr>
              <a:t>【</a:t>
            </a:r>
            <a:r>
              <a:rPr lang="zh-CN" altLang="en-US" sz="1800">
                <a:latin typeface="仿宋" panose="02010609060101010101" pitchFamily="49" charset="-122"/>
                <a:ea typeface="仿宋" panose="02010609060101010101" pitchFamily="49" charset="-122"/>
              </a:rPr>
              <a:t>例</a:t>
            </a:r>
            <a:r>
              <a:rPr lang="en-US" altLang="zh-CN" sz="1800">
                <a:latin typeface="仿宋" panose="02010609060101010101" pitchFamily="49" charset="-122"/>
                <a:ea typeface="仿宋" panose="02010609060101010101" pitchFamily="49" charset="-122"/>
              </a:rPr>
              <a:t>8-6】</a:t>
            </a:r>
            <a:r>
              <a:rPr lang="zh-CN" altLang="en-US" sz="1800">
                <a:latin typeface="仿宋" panose="02010609060101010101" pitchFamily="49" charset="-122"/>
                <a:ea typeface="仿宋" panose="02010609060101010101" pitchFamily="49" charset="-122"/>
              </a:rPr>
              <a:t>我国互联网金融监管存在的不足和对策建议？</a:t>
            </a:r>
          </a:p>
        </p:txBody>
      </p:sp>
    </p:spTree>
    <p:extLst>
      <p:ext uri="{BB962C8B-B14F-4D97-AF65-F5344CB8AC3E}">
        <p14:creationId xmlns:p14="http://schemas.microsoft.com/office/powerpoint/2010/main" val="180270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2.1 </a:t>
            </a:r>
            <a:r>
              <a:rPr lang="zh-CN" altLang="en-US" dirty="0" smtClean="0"/>
              <a:t>传统金融业的发展与变革</a:t>
            </a:r>
            <a:endParaRPr lang="zh-CN" altLang="en-US" dirty="0">
              <a:solidFill>
                <a:srgbClr val="FF0000"/>
              </a:solidFill>
            </a:endParaRPr>
          </a:p>
        </p:txBody>
      </p:sp>
      <p:sp>
        <p:nvSpPr>
          <p:cNvPr id="3" name="内容占位符 2"/>
          <p:cNvSpPr>
            <a:spLocks noGrp="1"/>
          </p:cNvSpPr>
          <p:nvPr>
            <p:ph idx="1"/>
          </p:nvPr>
        </p:nvSpPr>
        <p:spPr>
          <a:xfrm>
            <a:off x="539552" y="2615094"/>
            <a:ext cx="8147248" cy="3899465"/>
          </a:xfrm>
        </p:spPr>
        <p:txBody>
          <a:bodyPr>
            <a:normAutofit/>
          </a:bodyPr>
          <a:lstStyle/>
          <a:p>
            <a:r>
              <a:rPr lang="zh-CN" altLang="en-US" sz="1600" b="1" dirty="0" smtClean="0"/>
              <a:t>传统金融机构经营模式的转变：</a:t>
            </a:r>
            <a:r>
              <a:rPr lang="zh-CN" altLang="en-US" sz="1600" dirty="0"/>
              <a:t>传统的金融机构的模式是基于工业化生产模式而存在的。工业化生产模式的典型</a:t>
            </a:r>
            <a:r>
              <a:rPr lang="zh-CN" altLang="en-US" sz="1600" dirty="0" smtClean="0"/>
              <a:t>特征是</a:t>
            </a:r>
            <a:r>
              <a:rPr lang="zh-CN" altLang="en-US" sz="1600" b="1" dirty="0"/>
              <a:t>生产者垄断和消费者分散</a:t>
            </a:r>
            <a:r>
              <a:rPr lang="zh-CN" altLang="en-US" sz="1600" dirty="0"/>
              <a:t>。在互联网时代，消费者不再是分散的，他们通过各式各样</a:t>
            </a:r>
            <a:r>
              <a:rPr lang="zh-CN" altLang="en-US" sz="1600" dirty="0" smtClean="0"/>
              <a:t>的平台</a:t>
            </a:r>
            <a:r>
              <a:rPr lang="zh-CN" altLang="en-US" sz="1600" dirty="0"/>
              <a:t>相互交流信息，消费者开始抱团取暖，联合起来争取权益。互联网时代是消费者</a:t>
            </a:r>
            <a:r>
              <a:rPr lang="zh-CN" altLang="en-US" sz="1600" dirty="0" smtClean="0"/>
              <a:t>主权全面</a:t>
            </a:r>
            <a:r>
              <a:rPr lang="zh-CN" altLang="en-US" sz="1600" dirty="0"/>
              <a:t>集中的时代</a:t>
            </a:r>
            <a:r>
              <a:rPr lang="zh-CN" altLang="en-US" sz="1600" dirty="0" smtClean="0"/>
              <a:t>。</a:t>
            </a:r>
          </a:p>
          <a:p>
            <a:r>
              <a:rPr lang="zh-CN" altLang="en-US" sz="1600" b="1" dirty="0" smtClean="0"/>
              <a:t>传统金融机构业务范围的转变：</a:t>
            </a:r>
            <a:r>
              <a:rPr lang="zh-CN" altLang="en-US" sz="1600" dirty="0"/>
              <a:t>传统银行业务较为单一，现代银行业的业务开始由存贷、支付等基本业务拓展至理财</a:t>
            </a:r>
            <a:r>
              <a:rPr lang="zh-CN" altLang="en-US" sz="1600" dirty="0" smtClean="0"/>
              <a:t>，同时</a:t>
            </a:r>
            <a:r>
              <a:rPr lang="zh-CN" altLang="en-US" sz="1600" dirty="0"/>
              <a:t>金融监管的放松与变革以及迫于行业生存压力，使银行开始走向全能</a:t>
            </a:r>
            <a:r>
              <a:rPr lang="zh-CN" altLang="en-US" sz="1600" dirty="0" smtClean="0"/>
              <a:t>。</a:t>
            </a:r>
            <a:r>
              <a:rPr lang="zh-CN" altLang="en-US" sz="1600" dirty="0"/>
              <a:t>全能银行几乎可以提供</a:t>
            </a:r>
            <a:r>
              <a:rPr lang="zh-CN" altLang="en-US" sz="1600" b="1" dirty="0"/>
              <a:t>所有银行和金融机构的服务</a:t>
            </a:r>
            <a:r>
              <a:rPr lang="zh-CN" altLang="en-US" sz="1600" dirty="0"/>
              <a:t>，如贷款、存款、证券、支付清算</a:t>
            </a:r>
            <a:r>
              <a:rPr lang="zh-CN" altLang="en-US" sz="1600" dirty="0" smtClean="0"/>
              <a:t>、外汇</a:t>
            </a:r>
            <a:r>
              <a:rPr lang="zh-CN" altLang="en-US" sz="1600" dirty="0"/>
              <a:t>、代理保险、租赁与咨询等业务</a:t>
            </a:r>
            <a:r>
              <a:rPr lang="zh-CN" altLang="en-US" sz="1600" dirty="0" smtClean="0"/>
              <a:t>。</a:t>
            </a:r>
          </a:p>
          <a:p>
            <a:r>
              <a:rPr lang="zh-CN" altLang="en-US" sz="1600" dirty="0" smtClean="0"/>
              <a:t>激烈</a:t>
            </a:r>
            <a:r>
              <a:rPr lang="zh-CN" altLang="en-US" sz="1600" dirty="0"/>
              <a:t>的市场竞争中各金融机构努力拓宽自己的</a:t>
            </a:r>
            <a:r>
              <a:rPr lang="zh-CN" altLang="en-US" sz="1600" dirty="0" smtClean="0"/>
              <a:t>服务领域</a:t>
            </a:r>
            <a:r>
              <a:rPr lang="zh-CN" altLang="en-US" sz="1600" dirty="0"/>
              <a:t>和提供便捷的服务手段，各金融机构有实现相互融合的强烈</a:t>
            </a:r>
            <a:r>
              <a:rPr lang="zh-CN" altLang="en-US" sz="1600" dirty="0" smtClean="0"/>
              <a:t>动机。</a:t>
            </a:r>
            <a:endParaRPr lang="en-US" altLang="zh-CN" sz="1600" dirty="0"/>
          </a:p>
        </p:txBody>
      </p:sp>
      <p:sp>
        <p:nvSpPr>
          <p:cNvPr id="5" name="TextBox 4"/>
          <p:cNvSpPr txBox="1"/>
          <p:nvPr/>
        </p:nvSpPr>
        <p:spPr>
          <a:xfrm>
            <a:off x="539552" y="1414517"/>
            <a:ext cx="8136904" cy="923330"/>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金融业经过长时间的历史演变，从古代社会比较单一的形式，逐步发展为多种门类</a:t>
            </a:r>
            <a:r>
              <a:rPr lang="zh-CN" altLang="en-US" dirty="0" smtClean="0">
                <a:solidFill>
                  <a:srgbClr val="6A5015"/>
                </a:solidFill>
                <a:latin typeface="仿宋" panose="02010609060101010101" pitchFamily="49" charset="-122"/>
                <a:ea typeface="仿宋" panose="02010609060101010101" pitchFamily="49" charset="-122"/>
              </a:rPr>
              <a:t>的金融</a:t>
            </a:r>
            <a:r>
              <a:rPr lang="zh-CN" altLang="en-US" dirty="0">
                <a:solidFill>
                  <a:srgbClr val="6A5015"/>
                </a:solidFill>
                <a:latin typeface="仿宋" panose="02010609060101010101" pitchFamily="49" charset="-122"/>
                <a:ea typeface="仿宋" panose="02010609060101010101" pitchFamily="49" charset="-122"/>
              </a:rPr>
              <a:t>机构体系</a:t>
            </a:r>
            <a:r>
              <a:rPr lang="zh-CN" altLang="en-US" dirty="0" smtClean="0">
                <a:solidFill>
                  <a:srgbClr val="6A5015"/>
                </a:solidFill>
                <a:latin typeface="仿宋" panose="02010609060101010101" pitchFamily="49" charset="-122"/>
                <a:ea typeface="仿宋" panose="02010609060101010101" pitchFamily="49" charset="-122"/>
              </a:rPr>
              <a:t>。商业</a:t>
            </a:r>
            <a:r>
              <a:rPr lang="zh-CN" altLang="en-US" dirty="0">
                <a:solidFill>
                  <a:srgbClr val="6A5015"/>
                </a:solidFill>
                <a:latin typeface="仿宋" panose="02010609060101010101" pitchFamily="49" charset="-122"/>
                <a:ea typeface="仿宋" panose="02010609060101010101" pitchFamily="49" charset="-122"/>
              </a:rPr>
              <a:t>银行的发展史就是传统金融业的演变史，一般而言，其他金融机构</a:t>
            </a:r>
            <a:r>
              <a:rPr lang="zh-CN" altLang="en-US" dirty="0" smtClean="0">
                <a:solidFill>
                  <a:srgbClr val="6A5015"/>
                </a:solidFill>
                <a:latin typeface="仿宋" panose="02010609060101010101" pitchFamily="49" charset="-122"/>
                <a:ea typeface="仿宋" panose="02010609060101010101" pitchFamily="49" charset="-122"/>
              </a:rPr>
              <a:t>都是</a:t>
            </a:r>
            <a:r>
              <a:rPr lang="zh-CN" altLang="en-US" dirty="0">
                <a:solidFill>
                  <a:srgbClr val="6A5015"/>
                </a:solidFill>
                <a:latin typeface="仿宋" panose="02010609060101010101" pitchFamily="49" charset="-122"/>
                <a:ea typeface="仿宋" panose="02010609060101010101" pitchFamily="49" charset="-122"/>
              </a:rPr>
              <a:t>在商业银行平台基础上发展起来</a:t>
            </a:r>
            <a:r>
              <a:rPr lang="zh-CN" altLang="en-US" dirty="0" smtClean="0">
                <a:solidFill>
                  <a:srgbClr val="6A5015"/>
                </a:solidFill>
                <a:latin typeface="仿宋" panose="02010609060101010101" pitchFamily="49" charset="-122"/>
                <a:ea typeface="仿宋" panose="02010609060101010101" pitchFamily="49" charset="-122"/>
              </a:rPr>
              <a:t>的。</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7040382"/>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611188" y="2205038"/>
            <a:ext cx="8208962" cy="1800225"/>
          </a:xfrm>
        </p:spPr>
        <p:txBody>
          <a:bodyPr/>
          <a:lstStyle/>
          <a:p>
            <a:pPr algn="ctr" eaLnBrk="1" hangingPunct="1"/>
            <a:r>
              <a:rPr lang="zh-CN" altLang="en-US" sz="8000" smtClean="0"/>
              <a:t>谢谢！</a:t>
            </a:r>
          </a:p>
        </p:txBody>
      </p:sp>
    </p:spTree>
    <p:extLst>
      <p:ext uri="{BB962C8B-B14F-4D97-AF65-F5344CB8AC3E}">
        <p14:creationId xmlns:p14="http://schemas.microsoft.com/office/powerpoint/2010/main" val="181937404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4005064"/>
            <a:ext cx="7344816" cy="1152128"/>
          </a:xfrm>
        </p:spPr>
        <p:txBody>
          <a:bodyPr/>
          <a:lstStyle/>
          <a:p>
            <a:r>
              <a:rPr lang="zh-CN" altLang="en-US" dirty="0" smtClean="0"/>
              <a:t>第九章 互联网金融模式之一：众筹</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118523593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9</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众筹的概念</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9.2 </a:t>
            </a:r>
            <a:r>
              <a:rPr lang="zh-CN" altLang="en-US" sz="2400" dirty="0" smtClean="0">
                <a:solidFill>
                  <a:srgbClr val="6A5015"/>
                </a:solidFill>
                <a:latin typeface="黑体" panose="02010609060101010101" pitchFamily="49" charset="-122"/>
                <a:ea typeface="黑体" panose="02010609060101010101" pitchFamily="49" charset="-122"/>
              </a:rPr>
              <a:t>众筹的起源与</a:t>
            </a:r>
            <a:r>
              <a:rPr lang="zh-CN" altLang="en-US" sz="2400" dirty="0">
                <a:solidFill>
                  <a:srgbClr val="6A5015"/>
                </a:solidFill>
                <a:latin typeface="黑体" panose="02010609060101010101" pitchFamily="49" charset="-122"/>
                <a:ea typeface="黑体" panose="02010609060101010101" pitchFamily="49" charset="-122"/>
              </a:rPr>
              <a:t>发展</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9.3 </a:t>
            </a:r>
            <a:r>
              <a:rPr lang="zh-CN" altLang="en-US" sz="2400" dirty="0" smtClean="0">
                <a:solidFill>
                  <a:srgbClr val="6A5015"/>
                </a:solidFill>
                <a:latin typeface="黑体" panose="02010609060101010101" pitchFamily="49" charset="-122"/>
                <a:ea typeface="黑体" panose="02010609060101010101" pitchFamily="49" charset="-122"/>
              </a:rPr>
              <a:t>众筹模式的构建</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9.4 </a:t>
            </a:r>
            <a:r>
              <a:rPr lang="zh-CN" altLang="en-US" sz="2400" dirty="0" smtClean="0">
                <a:solidFill>
                  <a:srgbClr val="6A5015"/>
                </a:solidFill>
                <a:latin typeface="黑体" panose="02010609060101010101" pitchFamily="49" charset="-122"/>
                <a:ea typeface="黑体" panose="02010609060101010101" pitchFamily="49" charset="-122"/>
              </a:rPr>
              <a:t>国外众筹的发展现状</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9.5 </a:t>
            </a:r>
            <a:r>
              <a:rPr lang="zh-CN" altLang="en-US" sz="2400" dirty="0" smtClean="0">
                <a:solidFill>
                  <a:srgbClr val="6A5015"/>
                </a:solidFill>
                <a:latin typeface="黑体" panose="02010609060101010101" pitchFamily="49" charset="-122"/>
                <a:ea typeface="黑体" panose="02010609060101010101" pitchFamily="49" charset="-122"/>
              </a:rPr>
              <a:t>目前中国众筹行业的发展现状</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507864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836712"/>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895" y="2300679"/>
            <a:ext cx="6993986" cy="1200329"/>
          </a:xfrm>
          <a:prstGeom prst="rect">
            <a:avLst/>
          </a:prstGeom>
        </p:spPr>
        <p:txBody>
          <a:bodyPr wrap="square">
            <a:spAutoFit/>
          </a:bodyPr>
          <a:lstStyle/>
          <a:p>
            <a:pPr marL="285750" indent="-285750">
              <a:lnSpc>
                <a:spcPct val="200000"/>
              </a:lnSpc>
              <a:buSzPct val="150000"/>
              <a:buBlip>
                <a:blip r:embed="rId2"/>
              </a:buBlip>
            </a:pPr>
            <a:r>
              <a:rPr lang="zh-CN" altLang="zh-CN" dirty="0" smtClean="0">
                <a:solidFill>
                  <a:srgbClr val="6A5015"/>
                </a:solidFill>
                <a:latin typeface="仿宋" panose="02010609060101010101" pitchFamily="49" charset="-122"/>
                <a:ea typeface="仿宋" panose="02010609060101010101" pitchFamily="49" charset="-122"/>
              </a:rPr>
              <a:t>了解</a:t>
            </a:r>
            <a:r>
              <a:rPr lang="zh-CN" altLang="zh-CN" dirty="0">
                <a:solidFill>
                  <a:srgbClr val="6A5015"/>
                </a:solidFill>
                <a:latin typeface="仿宋" panose="02010609060101010101" pitchFamily="49" charset="-122"/>
                <a:ea typeface="仿宋" panose="02010609060101010101" pitchFamily="49" charset="-122"/>
              </a:rPr>
              <a:t>中外众筹的发展历程和主要运营模式</a:t>
            </a:r>
            <a:r>
              <a:rPr lang="zh-CN" altLang="en-US" dirty="0" smtClean="0">
                <a:solidFill>
                  <a:srgbClr val="6A5015"/>
                </a:solidFill>
                <a:latin typeface="仿宋" panose="02010609060101010101" pitchFamily="49" charset="-122"/>
                <a:ea typeface="仿宋" panose="02010609060101010101" pitchFamily="49" charset="-122"/>
              </a:rPr>
              <a:t>；</a:t>
            </a:r>
            <a:endParaRPr lang="en-US" altLang="zh-CN" dirty="0" smtClean="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zh-CN" dirty="0" smtClean="0">
                <a:solidFill>
                  <a:srgbClr val="6A5015"/>
                </a:solidFill>
                <a:latin typeface="仿宋" panose="02010609060101010101" pitchFamily="49" charset="-122"/>
                <a:ea typeface="仿宋" panose="02010609060101010101" pitchFamily="49" charset="-122"/>
              </a:rPr>
              <a:t>了解</a:t>
            </a:r>
            <a:r>
              <a:rPr lang="zh-CN" altLang="zh-CN" dirty="0">
                <a:solidFill>
                  <a:srgbClr val="6A5015"/>
                </a:solidFill>
                <a:latin typeface="仿宋" panose="02010609060101010101" pitchFamily="49" charset="-122"/>
                <a:ea typeface="仿宋" panose="02010609060101010101" pitchFamily="49" charset="-122"/>
              </a:rPr>
              <a:t>中外众筹的发展</a:t>
            </a:r>
            <a:r>
              <a:rPr lang="zh-CN" altLang="zh-CN" dirty="0" smtClean="0">
                <a:solidFill>
                  <a:srgbClr val="6A5015"/>
                </a:solidFill>
                <a:latin typeface="仿宋" panose="02010609060101010101" pitchFamily="49" charset="-122"/>
                <a:ea typeface="仿宋" panose="02010609060101010101" pitchFamily="49" charset="-122"/>
              </a:rPr>
              <a:t>状况</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6481516"/>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en-US" altLang="zh-CN" dirty="0"/>
              <a:t>9</a:t>
            </a:r>
            <a:r>
              <a:rPr lang="en-US" altLang="zh-CN" dirty="0" smtClean="0"/>
              <a:t>.1 </a:t>
            </a:r>
            <a:r>
              <a:rPr lang="zh-CN" altLang="en-US" dirty="0" smtClean="0"/>
              <a:t>众筹的概念</a:t>
            </a:r>
            <a:endParaRPr lang="zh-CN" altLang="en-US" dirty="0">
              <a:solidFill>
                <a:srgbClr val="FF0000"/>
              </a:solidFill>
            </a:endParaRPr>
          </a:p>
        </p:txBody>
      </p:sp>
      <p:sp>
        <p:nvSpPr>
          <p:cNvPr id="5" name="TextBox 4"/>
          <p:cNvSpPr txBox="1"/>
          <p:nvPr/>
        </p:nvSpPr>
        <p:spPr>
          <a:xfrm>
            <a:off x="539552" y="2492896"/>
            <a:ext cx="8136904" cy="1200329"/>
          </a:xfrm>
          <a:prstGeom prst="rect">
            <a:avLst/>
          </a:prstGeom>
          <a:noFill/>
        </p:spPr>
        <p:txBody>
          <a:bodyPr wrap="square" rtlCol="0">
            <a:spAutoFit/>
          </a:bodyPr>
          <a:lstStyle/>
          <a:p>
            <a:r>
              <a:rPr lang="zh-CN" altLang="zh-CN" dirty="0" smtClean="0">
                <a:solidFill>
                  <a:srgbClr val="6A5015"/>
                </a:solidFill>
                <a:latin typeface="仿宋" panose="02010609060101010101" pitchFamily="49" charset="-122"/>
                <a:ea typeface="仿宋" panose="02010609060101010101" pitchFamily="49" charset="-122"/>
              </a:rPr>
              <a:t>众筹</a:t>
            </a:r>
            <a:r>
              <a:rPr lang="en-US" altLang="zh-CN" dirty="0" smtClean="0">
                <a:solidFill>
                  <a:srgbClr val="6A5015"/>
                </a:solidFill>
                <a:latin typeface="仿宋" panose="02010609060101010101" pitchFamily="49" charset="-122"/>
                <a:ea typeface="仿宋" panose="02010609060101010101" pitchFamily="49" charset="-122"/>
              </a:rPr>
              <a:t>(</a:t>
            </a:r>
            <a:r>
              <a:rPr lang="en-US" altLang="zh-CN" dirty="0">
                <a:solidFill>
                  <a:srgbClr val="6A5015"/>
                </a:solidFill>
                <a:latin typeface="仿宋" panose="02010609060101010101" pitchFamily="49" charset="-122"/>
                <a:ea typeface="仿宋" panose="02010609060101010101" pitchFamily="49" charset="-122"/>
              </a:rPr>
              <a:t>Crowdfunding)</a:t>
            </a:r>
            <a:r>
              <a:rPr lang="zh-CN" altLang="zh-CN" dirty="0">
                <a:solidFill>
                  <a:srgbClr val="6A5015"/>
                </a:solidFill>
                <a:latin typeface="仿宋" panose="02010609060101010101" pitchFamily="49" charset="-122"/>
                <a:ea typeface="仿宋" panose="02010609060101010101" pitchFamily="49" charset="-122"/>
              </a:rPr>
              <a:t>，又译为大众集资、众募或众融，是众</a:t>
            </a:r>
            <a:r>
              <a:rPr lang="zh-CN" altLang="zh-CN" dirty="0" smtClean="0">
                <a:solidFill>
                  <a:srgbClr val="6A5015"/>
                </a:solidFill>
                <a:latin typeface="仿宋" panose="02010609060101010101" pitchFamily="49" charset="-122"/>
                <a:ea typeface="仿宋" panose="02010609060101010101" pitchFamily="49" charset="-122"/>
              </a:rPr>
              <a:t>包</a:t>
            </a:r>
            <a:r>
              <a:rPr lang="en-US" altLang="zh-CN" dirty="0" smtClean="0">
                <a:solidFill>
                  <a:srgbClr val="6A5015"/>
                </a:solidFill>
                <a:latin typeface="仿宋" panose="02010609060101010101" pitchFamily="49" charset="-122"/>
                <a:ea typeface="仿宋" panose="02010609060101010101" pitchFamily="49" charset="-122"/>
              </a:rPr>
              <a:t>(</a:t>
            </a:r>
            <a:r>
              <a:rPr lang="en-US" altLang="zh-CN" dirty="0">
                <a:solidFill>
                  <a:srgbClr val="6A5015"/>
                </a:solidFill>
                <a:latin typeface="仿宋" panose="02010609060101010101" pitchFamily="49" charset="-122"/>
                <a:ea typeface="仿宋" panose="02010609060101010101" pitchFamily="49" charset="-122"/>
              </a:rPr>
              <a:t>Crowdsourcing) </a:t>
            </a:r>
            <a:r>
              <a:rPr lang="zh-CN" altLang="zh-CN" dirty="0">
                <a:solidFill>
                  <a:srgbClr val="6A5015"/>
                </a:solidFill>
                <a:latin typeface="仿宋" panose="02010609060101010101" pitchFamily="49" charset="-122"/>
                <a:ea typeface="仿宋" panose="02010609060101010101" pitchFamily="49" charset="-122"/>
              </a:rPr>
              <a:t>的变体。众包是指一个人通过接受并协调来自多方的零散贡献达成自己的目标。可以将众筹理解为众包概念在筹资行业的具体形式——通过接受来自多方的零散资金为一个具体的项目或尝试提供资金</a:t>
            </a:r>
            <a:r>
              <a:rPr lang="zh-CN" altLang="zh-CN"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
        <p:nvSpPr>
          <p:cNvPr id="6" name="标题 1"/>
          <p:cNvSpPr txBox="1">
            <a:spLocks/>
          </p:cNvSpPr>
          <p:nvPr/>
        </p:nvSpPr>
        <p:spPr>
          <a:xfrm>
            <a:off x="683568" y="1556792"/>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9.1.1 </a:t>
            </a:r>
            <a:r>
              <a:rPr lang="zh-CN" altLang="en-US" sz="2000" dirty="0" smtClean="0"/>
              <a:t>众筹的含义</a:t>
            </a:r>
            <a:endParaRPr lang="zh-CN" altLang="en-US" sz="2000" dirty="0">
              <a:solidFill>
                <a:srgbClr val="FF0000"/>
              </a:solidFill>
            </a:endParaRPr>
          </a:p>
        </p:txBody>
      </p:sp>
    </p:spTree>
    <p:extLst>
      <p:ext uri="{BB962C8B-B14F-4D97-AF65-F5344CB8AC3E}">
        <p14:creationId xmlns:p14="http://schemas.microsoft.com/office/powerpoint/2010/main" val="10275073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17418"/>
            <a:ext cx="8229600" cy="5203870"/>
          </a:xfrm>
        </p:spPr>
        <p:txBody>
          <a:bodyPr>
            <a:normAutofit/>
          </a:bodyPr>
          <a:lstStyle/>
          <a:p>
            <a:r>
              <a:rPr lang="zh-CN" altLang="zh-CN" dirty="0" smtClean="0"/>
              <a:t>众</a:t>
            </a:r>
            <a:r>
              <a:rPr lang="zh-CN" altLang="zh-CN" dirty="0"/>
              <a:t>筹活动的主要过程可以做如下简单</a:t>
            </a:r>
            <a:r>
              <a:rPr lang="zh-CN" altLang="zh-CN" dirty="0" smtClean="0"/>
              <a:t>描述：</a:t>
            </a:r>
            <a:endParaRPr lang="zh-CN" altLang="zh-CN" dirty="0"/>
          </a:p>
          <a:p>
            <a:pPr lvl="1">
              <a:buSzPct val="150000"/>
            </a:pPr>
            <a:r>
              <a:rPr lang="zh-CN" altLang="zh-CN" dirty="0" smtClean="0"/>
              <a:t>创意</a:t>
            </a:r>
            <a:r>
              <a:rPr lang="zh-CN" altLang="zh-CN" dirty="0"/>
              <a:t>者或小微企业等项目发起人</a:t>
            </a:r>
            <a:r>
              <a:rPr lang="en-US" altLang="zh-CN" dirty="0"/>
              <a:t>(</a:t>
            </a:r>
            <a:r>
              <a:rPr lang="zh-CN" altLang="zh-CN" dirty="0"/>
              <a:t>筹资人</a:t>
            </a:r>
            <a:r>
              <a:rPr lang="en-US" altLang="zh-CN" dirty="0"/>
              <a:t>) </a:t>
            </a:r>
            <a:r>
              <a:rPr lang="zh-CN" altLang="zh-CN" dirty="0"/>
              <a:t>在通过中介机构</a:t>
            </a:r>
            <a:r>
              <a:rPr lang="en-US" altLang="zh-CN" dirty="0"/>
              <a:t>(</a:t>
            </a:r>
            <a:r>
              <a:rPr lang="zh-CN" altLang="zh-CN" dirty="0"/>
              <a:t>众筹平台</a:t>
            </a:r>
            <a:r>
              <a:rPr lang="en-US" altLang="zh-CN" dirty="0"/>
              <a:t>) </a:t>
            </a:r>
            <a:r>
              <a:rPr lang="zh-CN" altLang="zh-CN" dirty="0"/>
              <a:t>身份审核后，在众筹平台的网站上建立属于自己的页面，用来向公众</a:t>
            </a:r>
            <a:r>
              <a:rPr lang="en-US" altLang="zh-CN" dirty="0"/>
              <a:t> (</a:t>
            </a:r>
            <a:r>
              <a:rPr lang="zh-CN" altLang="zh-CN" dirty="0"/>
              <a:t>出资人</a:t>
            </a:r>
            <a:r>
              <a:rPr lang="en-US" altLang="zh-CN" dirty="0"/>
              <a:t>) </a:t>
            </a:r>
            <a:r>
              <a:rPr lang="zh-CN" altLang="zh-CN" dirty="0"/>
              <a:t>介绍项目情况，并向公众募集小额资金或寻求其他物质支持。</a:t>
            </a:r>
            <a:endParaRPr lang="en-US" altLang="zh-CN" dirty="0">
              <a:solidFill>
                <a:srgbClr val="FF0000"/>
              </a:solidFill>
            </a:endParaRPr>
          </a:p>
          <a:p>
            <a:pPr lvl="1">
              <a:buSzPct val="150000"/>
            </a:pPr>
            <a:r>
              <a:rPr lang="zh-CN" altLang="zh-CN" dirty="0" smtClean="0"/>
              <a:t>所</a:t>
            </a:r>
            <a:r>
              <a:rPr lang="zh-CN" altLang="zh-CN" dirty="0"/>
              <a:t>筹资金起初由众筹平台掌握，并不直接到达筹资人手中：项目若在目标期限内达到募资金额，则项目筹资成功，所筹资金被众筹平台划拨到筹资人账户，待项目成功实施后，筹资人将项目实施的物质或非物质成果反馈给出资人；如果在目标期限内未达到募资金额，所筹资金就会被众筹平台退回至出资人，项目发起人则需要开始新一轮的筹资活动或宣告筹资失败。</a:t>
            </a:r>
            <a:endParaRPr lang="en-US" altLang="zh-CN" dirty="0"/>
          </a:p>
          <a:p>
            <a:pPr lvl="1">
              <a:buSzPct val="150000"/>
            </a:pPr>
            <a:r>
              <a:rPr lang="zh-CN" altLang="zh-CN" dirty="0" smtClean="0"/>
              <a:t>众</a:t>
            </a:r>
            <a:r>
              <a:rPr lang="zh-CN" altLang="zh-CN" dirty="0"/>
              <a:t>筹平台通过接受和审核筹资创意、整理出资人信息、监督所筹资金的使用、辅导项目运营并公开项目实施成果等价值活动，从所筹资金中抽取一定比例的服务费用作为收益</a:t>
            </a:r>
            <a:r>
              <a:rPr lang="zh-CN" altLang="zh-CN" dirty="0" smtClean="0"/>
              <a:t>。</a:t>
            </a:r>
            <a:endParaRPr lang="zh-CN" altLang="zh-CN" dirty="0"/>
          </a:p>
        </p:txBody>
      </p:sp>
    </p:spTree>
    <p:extLst>
      <p:ext uri="{BB962C8B-B14F-4D97-AF65-F5344CB8AC3E}">
        <p14:creationId xmlns:p14="http://schemas.microsoft.com/office/powerpoint/2010/main" val="354271620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9.1.2 </a:t>
            </a:r>
            <a:r>
              <a:rPr lang="zh-CN" altLang="en-US" sz="2000" dirty="0" smtClean="0"/>
              <a:t>众筹的几种模型</a:t>
            </a:r>
            <a:endParaRPr lang="zh-CN" altLang="en-US" sz="2000" dirty="0">
              <a:solidFill>
                <a:srgbClr val="FF0000"/>
              </a:solidFill>
            </a:endParaRPr>
          </a:p>
        </p:txBody>
      </p:sp>
      <p:sp>
        <p:nvSpPr>
          <p:cNvPr id="3" name="内容占位符 2"/>
          <p:cNvSpPr>
            <a:spLocks noGrp="1"/>
          </p:cNvSpPr>
          <p:nvPr>
            <p:ph idx="1"/>
          </p:nvPr>
        </p:nvSpPr>
        <p:spPr>
          <a:xfrm>
            <a:off x="457200" y="1484784"/>
            <a:ext cx="8229600" cy="4608512"/>
          </a:xfrm>
        </p:spPr>
        <p:txBody>
          <a:bodyPr>
            <a:normAutofit/>
          </a:bodyPr>
          <a:lstStyle/>
          <a:p>
            <a:r>
              <a:rPr lang="zh-CN" altLang="zh-CN" b="1" dirty="0" smtClean="0"/>
              <a:t>基于</a:t>
            </a:r>
            <a:r>
              <a:rPr lang="zh-CN" altLang="zh-CN" b="1" dirty="0"/>
              <a:t>捐赠的众筹（</a:t>
            </a:r>
            <a:r>
              <a:rPr lang="en-US" altLang="zh-CN" b="1" dirty="0"/>
              <a:t>donation</a:t>
            </a:r>
            <a:r>
              <a:rPr lang="zh-CN" altLang="zh-CN" b="1" dirty="0"/>
              <a:t>－</a:t>
            </a:r>
            <a:r>
              <a:rPr lang="en-US" altLang="zh-CN" b="1" dirty="0"/>
              <a:t>based</a:t>
            </a:r>
            <a:r>
              <a:rPr lang="zh-CN" altLang="zh-CN" b="1" dirty="0" smtClean="0"/>
              <a:t>）</a:t>
            </a:r>
            <a:endParaRPr lang="en-US" altLang="zh-CN" b="1" dirty="0" smtClean="0"/>
          </a:p>
          <a:p>
            <a:r>
              <a:rPr lang="zh-CN" altLang="zh-CN" dirty="0"/>
              <a:t>基于捐赠的众筹是指众筹的过程中形成了没有任何实质奖励的捐赠合约</a:t>
            </a:r>
            <a:r>
              <a:rPr lang="zh-CN" altLang="zh-CN" dirty="0" smtClean="0"/>
              <a:t>。</a:t>
            </a:r>
            <a:endParaRPr lang="en-US" altLang="zh-CN" dirty="0" smtClean="0"/>
          </a:p>
          <a:p>
            <a:r>
              <a:rPr lang="zh-CN" altLang="zh-CN" dirty="0"/>
              <a:t>捐赠众筹模式下支持者对某个项目的出资支持更多表现的是重在参与的属性或精神层面的收获，支持者几乎不会在乎自己的出资最终能得到多少回报，他们的出资行为带有明显的捐赠和帮助的公益性质</a:t>
            </a:r>
            <a:r>
              <a:rPr lang="zh-CN" altLang="en-US" dirty="0"/>
              <a:t>，</a:t>
            </a:r>
            <a:r>
              <a:rPr lang="zh-CN" altLang="zh-CN" dirty="0"/>
              <a:t>很多非政府组织（</a:t>
            </a:r>
            <a:r>
              <a:rPr lang="en-US" altLang="zh-CN" dirty="0"/>
              <a:t>NGO</a:t>
            </a:r>
            <a:r>
              <a:rPr lang="zh-CN" altLang="zh-CN" dirty="0"/>
              <a:t>）都采用这种模式为特定项目吸引募捐</a:t>
            </a:r>
            <a:r>
              <a:rPr lang="zh-CN" altLang="zh-CN" dirty="0" smtClean="0"/>
              <a:t>。与传统的募捐活动不同，基于捐赠的众筹模式通常是为某一特定项目募捐或进行戴帽贷款（</a:t>
            </a:r>
            <a:r>
              <a:rPr lang="en-US" altLang="zh-CN" dirty="0" smtClean="0"/>
              <a:t>ear-marked</a:t>
            </a:r>
            <a:r>
              <a:rPr lang="zh-CN" altLang="zh-CN" dirty="0" smtClean="0"/>
              <a:t>），因此，捐赠者由于知道募捐的款项的具体用途，从而更愿意捐赠更高数额。同时，如果</a:t>
            </a:r>
            <a:r>
              <a:rPr lang="en-US" altLang="zh-CN" dirty="0" smtClean="0"/>
              <a:t>NGO</a:t>
            </a:r>
            <a:r>
              <a:rPr lang="zh-CN" altLang="zh-CN" dirty="0" smtClean="0"/>
              <a:t>对特定项目的运作过程持续进行跟踪并发布相关信息，捐赠者更愿意进行捐赠，且保持更高的忠诚度。总之，基于捐赠的众筹的捐赠者的主要动机是社会性的，并希望长期保持这种捐赠关系。</a:t>
            </a:r>
            <a:endParaRPr lang="en-US" altLang="zh-CN" dirty="0" smtClean="0"/>
          </a:p>
          <a:p>
            <a:r>
              <a:rPr lang="zh-CN" altLang="zh-CN" dirty="0" smtClean="0"/>
              <a:t>通常</a:t>
            </a:r>
            <a:r>
              <a:rPr lang="zh-CN" altLang="zh-CN" dirty="0"/>
              <a:t>，基于捐赠的众筹所涉及的</a:t>
            </a:r>
            <a:r>
              <a:rPr lang="zh-CN" altLang="zh-CN" dirty="0" smtClean="0"/>
              <a:t>项目</a:t>
            </a:r>
            <a:r>
              <a:rPr lang="zh-CN" altLang="en-US" dirty="0" smtClean="0"/>
              <a:t>募集</a:t>
            </a:r>
            <a:r>
              <a:rPr lang="zh-CN" altLang="zh-CN" dirty="0" smtClean="0"/>
              <a:t>金额</a:t>
            </a:r>
            <a:r>
              <a:rPr lang="zh-CN" altLang="zh-CN" dirty="0"/>
              <a:t>相对</a:t>
            </a:r>
            <a:r>
              <a:rPr lang="zh-CN" altLang="zh-CN" dirty="0" smtClean="0"/>
              <a:t>较小，</a:t>
            </a:r>
            <a:r>
              <a:rPr lang="zh-CN" altLang="zh-CN" dirty="0"/>
              <a:t>主要用于公益事业</a:t>
            </a:r>
            <a:r>
              <a:rPr lang="zh-CN" altLang="zh-CN" dirty="0" smtClean="0"/>
              <a:t>领域</a:t>
            </a:r>
            <a:r>
              <a:rPr lang="zh-CN" altLang="en-US" dirty="0" smtClean="0"/>
              <a:t>，</a:t>
            </a:r>
            <a:r>
              <a:rPr lang="zh-CN" altLang="zh-CN" dirty="0" smtClean="0"/>
              <a:t>包括</a:t>
            </a:r>
            <a:r>
              <a:rPr lang="zh-CN" altLang="zh-CN" dirty="0"/>
              <a:t>教育、社团、宗教、健康、环境、社会等方面</a:t>
            </a:r>
            <a:r>
              <a:rPr lang="zh-CN" altLang="zh-CN" dirty="0" smtClean="0"/>
              <a:t>。</a:t>
            </a:r>
            <a:endParaRPr lang="en-US" altLang="zh-CN" dirty="0"/>
          </a:p>
        </p:txBody>
      </p:sp>
    </p:spTree>
    <p:extLst>
      <p:ext uri="{BB962C8B-B14F-4D97-AF65-F5344CB8AC3E}">
        <p14:creationId xmlns:p14="http://schemas.microsoft.com/office/powerpoint/2010/main" val="166894628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a:normAutofit/>
          </a:bodyPr>
          <a:lstStyle/>
          <a:p>
            <a:r>
              <a:rPr lang="zh-CN" altLang="zh-CN" b="1" dirty="0" smtClean="0"/>
              <a:t>基于</a:t>
            </a:r>
            <a:r>
              <a:rPr lang="zh-CN" altLang="zh-CN" b="1" dirty="0"/>
              <a:t>奖励或产品预售的众筹（</a:t>
            </a:r>
            <a:r>
              <a:rPr lang="en-US" altLang="zh-CN" b="1" dirty="0"/>
              <a:t>reward-based or pre-sales</a:t>
            </a:r>
            <a:r>
              <a:rPr lang="zh-CN" altLang="zh-CN" b="1" dirty="0"/>
              <a:t>）</a:t>
            </a:r>
            <a:endParaRPr lang="en-US" altLang="zh-CN" b="1" dirty="0" smtClean="0"/>
          </a:p>
          <a:p>
            <a:r>
              <a:rPr lang="zh-CN" altLang="zh-CN" dirty="0" smtClean="0"/>
              <a:t>基于</a:t>
            </a:r>
            <a:r>
              <a:rPr lang="zh-CN" altLang="zh-CN" dirty="0"/>
              <a:t>奖励的众筹是指项目发起人在筹集款项时，投资人可能获得非金融性奖励作为回报。这种奖励仅是一种象征，也可能是由某投资人来提供。如：</a:t>
            </a:r>
            <a:r>
              <a:rPr lang="en-US" altLang="zh-CN" dirty="0"/>
              <a:t>VIP</a:t>
            </a:r>
            <a:r>
              <a:rPr lang="zh-CN" altLang="zh-CN" dirty="0"/>
              <a:t>资格、印有标志的</a:t>
            </a:r>
            <a:r>
              <a:rPr lang="en-US" altLang="zh-CN" dirty="0"/>
              <a:t>T</a:t>
            </a:r>
            <a:r>
              <a:rPr lang="zh-CN" altLang="zh-CN" dirty="0"/>
              <a:t>恤等。通常这种奖励并不是增值的象征，也不是必须履行的责任，更不是对商品的销售。基于奖励的众筹通常应用于创新项目的产品融资，尤其是对电影、音乐以及技术产品的融资。</a:t>
            </a:r>
          </a:p>
          <a:p>
            <a:r>
              <a:rPr lang="zh-CN" altLang="zh-CN" dirty="0"/>
              <a:t>产品预售的众筹则是指销售者通过在线发布新产品或服务信息，对该产品或服务有兴趣的投资者可以事先订购或支付，从而完成众筹融资。该模式在一定程度上可以替代传统的市场调研和进行有效的市场需求分析。同时，投资者参与事前销售的动机除了希望产品或服务被生产出来外，在产品真实销售时获得折扣也是其中原因之一。</a:t>
            </a:r>
          </a:p>
          <a:p>
            <a:r>
              <a:rPr lang="zh-CN" altLang="zh-CN" dirty="0"/>
              <a:t>国内第一家众筹平台“点名时间”成立于</a:t>
            </a:r>
            <a:r>
              <a:rPr lang="en-US" altLang="zh-CN" dirty="0"/>
              <a:t>2011</a:t>
            </a:r>
            <a:r>
              <a:rPr lang="zh-CN" altLang="zh-CN" dirty="0"/>
              <a:t>年</a:t>
            </a:r>
            <a:r>
              <a:rPr lang="en-US" altLang="zh-CN" dirty="0"/>
              <a:t>7</a:t>
            </a:r>
            <a:r>
              <a:rPr lang="zh-CN" altLang="zh-CN" dirty="0"/>
              <a:t>月，主要业务方向就是产品预售。这与美国著名众筹网站</a:t>
            </a:r>
            <a:r>
              <a:rPr lang="en-US" altLang="zh-CN" dirty="0"/>
              <a:t>Kickstarter</a:t>
            </a:r>
            <a:r>
              <a:rPr lang="zh-CN" altLang="zh-CN" dirty="0"/>
              <a:t>业务类型非常相像。此后成立的追梦网也是产品预售类网站的代表。</a:t>
            </a:r>
          </a:p>
        </p:txBody>
      </p:sp>
    </p:spTree>
    <p:extLst>
      <p:ext uri="{BB962C8B-B14F-4D97-AF65-F5344CB8AC3E}">
        <p14:creationId xmlns:p14="http://schemas.microsoft.com/office/powerpoint/2010/main" val="368996091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a:normAutofit/>
          </a:bodyPr>
          <a:lstStyle/>
          <a:p>
            <a:r>
              <a:rPr lang="zh-CN" altLang="zh-CN" b="1" dirty="0" smtClean="0"/>
              <a:t>股权</a:t>
            </a:r>
            <a:r>
              <a:rPr lang="zh-CN" altLang="zh-CN" b="1" dirty="0"/>
              <a:t>众筹（</a:t>
            </a:r>
            <a:r>
              <a:rPr lang="en-US" altLang="zh-CN" b="1" dirty="0"/>
              <a:t>equity-based</a:t>
            </a:r>
            <a:r>
              <a:rPr lang="zh-CN" altLang="zh-CN" b="1" dirty="0"/>
              <a:t>）</a:t>
            </a:r>
            <a:endParaRPr lang="en-US" altLang="zh-CN" b="1" dirty="0" smtClean="0"/>
          </a:p>
          <a:p>
            <a:r>
              <a:rPr lang="zh-CN" altLang="zh-CN" dirty="0" smtClean="0"/>
              <a:t>股权</a:t>
            </a:r>
            <a:r>
              <a:rPr lang="zh-CN" altLang="zh-CN" dirty="0"/>
              <a:t>众筹的基本模式就是在互联网上兜售股份，募集资金，一般股权众筹的流程是：创业者在众筹平台上发布自己的创业项目——投资人通过平台投资项目并获取股权——投资人取得回报。天使汇、爱创业都是这类网站的典型代表。通常，股权众筹融资常用于初创企业或中小企业的开始阶段，尤其在软件、网络公司、计算机和通讯、消费产品、媒体等企业中应用比较广泛。</a:t>
            </a:r>
          </a:p>
          <a:p>
            <a:r>
              <a:rPr lang="zh-CN" altLang="zh-CN" b="1" dirty="0"/>
              <a:t>基于</a:t>
            </a:r>
            <a:r>
              <a:rPr lang="zh-CN" altLang="zh-CN" b="1" dirty="0" smtClean="0"/>
              <a:t>贷款</a:t>
            </a:r>
            <a:r>
              <a:rPr lang="zh-CN" altLang="en-US" b="1" dirty="0" smtClean="0"/>
              <a:t>（或债务）</a:t>
            </a:r>
            <a:r>
              <a:rPr lang="zh-CN" altLang="zh-CN" b="1" dirty="0" smtClean="0"/>
              <a:t>的</a:t>
            </a:r>
            <a:r>
              <a:rPr lang="zh-CN" altLang="zh-CN" b="1" dirty="0"/>
              <a:t>众筹（</a:t>
            </a:r>
            <a:r>
              <a:rPr lang="en-US" altLang="zh-CN" b="1" dirty="0"/>
              <a:t>lending or debt-based</a:t>
            </a:r>
            <a:r>
              <a:rPr lang="zh-CN" altLang="zh-CN" b="1" dirty="0"/>
              <a:t>）</a:t>
            </a:r>
            <a:endParaRPr lang="en-US" altLang="zh-CN" b="1" dirty="0"/>
          </a:p>
          <a:p>
            <a:r>
              <a:rPr lang="zh-CN" altLang="zh-CN" dirty="0"/>
              <a:t>与向银行借款不同，基于贷款的众筹主要是指企业（或个人）通过众筹平台向若干出资者借款。这一过程中，平台的作用是多样的。一些平台起到中间人的作用；一些平台还担当还款的责任。同时，企业（或个人）融资可能是为自身发展，也可能是为某社会公益项目进行无利息的借贷融资</a:t>
            </a:r>
            <a:r>
              <a:rPr lang="zh-CN" altLang="zh-CN" dirty="0" smtClean="0"/>
              <a:t>。</a:t>
            </a:r>
            <a:endParaRPr lang="zh-CN" altLang="zh-CN" dirty="0"/>
          </a:p>
        </p:txBody>
      </p:sp>
    </p:spTree>
    <p:extLst>
      <p:ext uri="{BB962C8B-B14F-4D97-AF65-F5344CB8AC3E}">
        <p14:creationId xmlns:p14="http://schemas.microsoft.com/office/powerpoint/2010/main" val="265286937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192" y="908720"/>
            <a:ext cx="8435280" cy="5184576"/>
          </a:xfrm>
        </p:spPr>
        <p:txBody>
          <a:bodyPr>
            <a:normAutofit/>
          </a:bodyPr>
          <a:lstStyle/>
          <a:p>
            <a:r>
              <a:rPr lang="zh-CN" altLang="zh-CN" dirty="0" smtClean="0"/>
              <a:t>此外</a:t>
            </a:r>
            <a:r>
              <a:rPr lang="zh-CN" altLang="zh-CN" dirty="0"/>
              <a:t>，众筹融资在运作过程中还衍生出一些其他模式。如，收益</a:t>
            </a:r>
            <a:r>
              <a:rPr lang="zh-CN" altLang="zh-CN" dirty="0" smtClean="0"/>
              <a:t>共</a:t>
            </a:r>
            <a:r>
              <a:rPr lang="zh-CN" altLang="en-US" dirty="0" smtClean="0"/>
              <a:t>享</a:t>
            </a:r>
            <a:r>
              <a:rPr lang="zh-CN" altLang="zh-CN" dirty="0" smtClean="0"/>
              <a:t>（</a:t>
            </a:r>
            <a:r>
              <a:rPr lang="en-US" altLang="zh-CN" dirty="0"/>
              <a:t>revenue sharing</a:t>
            </a:r>
            <a:r>
              <a:rPr lang="zh-CN" altLang="zh-CN" dirty="0"/>
              <a:t>）、实物融资（</a:t>
            </a:r>
            <a:r>
              <a:rPr lang="en-US" altLang="zh-CN" dirty="0"/>
              <a:t>funding in kind</a:t>
            </a:r>
            <a:r>
              <a:rPr lang="zh-CN" altLang="zh-CN" dirty="0"/>
              <a:t>）、混合模式（</a:t>
            </a:r>
            <a:r>
              <a:rPr lang="en-US" altLang="zh-CN" dirty="0"/>
              <a:t>hybrid models</a:t>
            </a:r>
            <a:r>
              <a:rPr lang="zh-CN" altLang="zh-CN" dirty="0"/>
              <a:t>）等。其中，收益共享指出资者将对公司未来收入共享或专利融资作为回报方式；实物融资是指出资者以产品或服务替代现金为融资者进行融资。</a:t>
            </a:r>
          </a:p>
          <a:p>
            <a:r>
              <a:rPr lang="zh-CN" altLang="zh-CN" dirty="0"/>
              <a:t>除去慈善类众筹，国内众筹主要有两种模式，一种是产品预售，还有一类是股权众筹</a:t>
            </a:r>
            <a:r>
              <a:rPr lang="zh-CN" altLang="zh-CN" dirty="0" smtClean="0"/>
              <a:t>。</a:t>
            </a:r>
            <a:endParaRPr lang="zh-CN" altLang="zh-CN" dirty="0"/>
          </a:p>
        </p:txBody>
      </p:sp>
    </p:spTree>
    <p:extLst>
      <p:ext uri="{BB962C8B-B14F-4D97-AF65-F5344CB8AC3E}">
        <p14:creationId xmlns:p14="http://schemas.microsoft.com/office/powerpoint/2010/main" val="404396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2.1 </a:t>
            </a:r>
            <a:r>
              <a:rPr lang="zh-CN" altLang="en-US" dirty="0"/>
              <a:t>传统金融业的发展与变革</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a:bodyPr>
          <a:lstStyle/>
          <a:p>
            <a:r>
              <a:rPr lang="zh-CN" altLang="en-US" dirty="0"/>
              <a:t>金融业一直以来都是高度</a:t>
            </a:r>
            <a:r>
              <a:rPr lang="zh-CN" altLang="en-US" dirty="0" smtClean="0"/>
              <a:t>信息化的行业，广泛应用着互联网技术，随着互联网技术的进一步发展，金融行业在互联网技术的浪潮冲击下也将不可避免地发生变革。</a:t>
            </a:r>
          </a:p>
          <a:p>
            <a:pPr lvl="1"/>
            <a:r>
              <a:rPr lang="zh-CN" altLang="en-US" b="1" dirty="0" smtClean="0"/>
              <a:t>互联网</a:t>
            </a:r>
            <a:r>
              <a:rPr lang="zh-CN" altLang="en-US" b="1" dirty="0"/>
              <a:t>的移动化：</a:t>
            </a:r>
            <a:r>
              <a:rPr lang="zh-CN" altLang="en-US" dirty="0"/>
              <a:t>客户接触</a:t>
            </a:r>
            <a:r>
              <a:rPr lang="zh-CN" altLang="en-US" dirty="0" smtClean="0"/>
              <a:t>向移动端</a:t>
            </a:r>
            <a:r>
              <a:rPr lang="zh-CN" altLang="en-US" dirty="0"/>
              <a:t>迁移已成为渠道发展趋势，能否把握这一趋势将成为金融企业保持未来客户竞争</a:t>
            </a:r>
            <a:r>
              <a:rPr lang="zh-CN" altLang="en-US" dirty="0" smtClean="0"/>
              <a:t>优势的</a:t>
            </a:r>
            <a:r>
              <a:rPr lang="zh-CN" altLang="en-US" dirty="0"/>
              <a:t>关键</a:t>
            </a:r>
            <a:r>
              <a:rPr lang="zh-CN" altLang="en-US" dirty="0" smtClean="0"/>
              <a:t>。</a:t>
            </a:r>
          </a:p>
          <a:p>
            <a:pPr lvl="1"/>
            <a:r>
              <a:rPr lang="zh-CN" altLang="en-US" b="1" dirty="0"/>
              <a:t>后台大数据处理技术与云计算普及应用：</a:t>
            </a:r>
            <a:r>
              <a:rPr lang="zh-CN" altLang="en-US" dirty="0"/>
              <a:t>云端和应用呈现出高度智能化的</a:t>
            </a:r>
            <a:r>
              <a:rPr lang="zh-CN" altLang="en-US" dirty="0" smtClean="0"/>
              <a:t>特点</a:t>
            </a:r>
            <a:r>
              <a:rPr lang="zh-CN" altLang="en-US" dirty="0"/>
              <a:t>，“端管云”必将成为金融企业未来管理客户和金融交易系统的标准配置</a:t>
            </a:r>
            <a:r>
              <a:rPr lang="zh-CN" altLang="en-US" dirty="0" smtClean="0"/>
              <a:t>。</a:t>
            </a:r>
          </a:p>
          <a:p>
            <a:pPr lvl="1"/>
            <a:r>
              <a:rPr lang="zh-CN" altLang="en-US" b="1" dirty="0" smtClean="0"/>
              <a:t>虚拟现实</a:t>
            </a:r>
            <a:r>
              <a:rPr lang="zh-CN" altLang="en-US" b="1" dirty="0"/>
              <a:t>技术：</a:t>
            </a:r>
            <a:r>
              <a:rPr lang="zh-CN" altLang="en-US" dirty="0"/>
              <a:t>上述技术趋势使金融服务的模式发生了变革，客户鉴权、人机交互</a:t>
            </a:r>
            <a:r>
              <a:rPr lang="zh-CN" altLang="en-US" dirty="0" smtClean="0"/>
              <a:t>、信用</a:t>
            </a:r>
            <a:r>
              <a:rPr lang="zh-CN" altLang="en-US" dirty="0"/>
              <a:t>评级、风险控制、产品设计等模式根据客户体验和人民智能交互变得更加智能精准</a:t>
            </a:r>
            <a:r>
              <a:rPr lang="zh-CN" altLang="en-US" dirty="0" smtClean="0"/>
              <a:t>，其</a:t>
            </a:r>
            <a:r>
              <a:rPr lang="zh-CN" altLang="en-US" dirty="0"/>
              <a:t>成本低廉，运营高效</a:t>
            </a:r>
            <a:r>
              <a:rPr lang="zh-CN" altLang="en-US" dirty="0" smtClean="0"/>
              <a:t>。</a:t>
            </a:r>
          </a:p>
          <a:p>
            <a:pPr lvl="1"/>
            <a:r>
              <a:rPr lang="zh-CN" altLang="en-US" b="1" dirty="0" smtClean="0"/>
              <a:t>金融企业新老分化</a:t>
            </a:r>
            <a:r>
              <a:rPr lang="zh-CN" altLang="en-US" dirty="0" smtClean="0"/>
              <a:t>：新兴的互联网金融企业在</a:t>
            </a:r>
            <a:r>
              <a:rPr lang="en-US" altLang="zh-CN" dirty="0" smtClean="0"/>
              <a:t>2013</a:t>
            </a:r>
            <a:r>
              <a:rPr lang="zh-CN" altLang="en-US" dirty="0" smtClean="0"/>
              <a:t>年全面崛起，开辟了新的金融阵营，其服务以第三方支付、大数据金融、</a:t>
            </a:r>
            <a:r>
              <a:rPr lang="en-US" altLang="zh-CN" dirty="0" smtClean="0"/>
              <a:t>P2P</a:t>
            </a:r>
            <a:r>
              <a:rPr lang="zh-CN" altLang="en-US" dirty="0" smtClean="0"/>
              <a:t>网贷为主。</a:t>
            </a:r>
          </a:p>
          <a:p>
            <a:pPr lvl="1"/>
            <a:r>
              <a:rPr lang="zh-CN" altLang="en-US" b="1" dirty="0" smtClean="0"/>
              <a:t>拓展了金融边界：</a:t>
            </a:r>
            <a:r>
              <a:rPr lang="zh-CN" altLang="en-US" dirty="0"/>
              <a:t>拓展了金融服务的边界，并重新定义了互联网时代的</a:t>
            </a:r>
            <a:r>
              <a:rPr lang="zh-CN" altLang="en-US" dirty="0" smtClean="0"/>
              <a:t>金融。</a:t>
            </a:r>
            <a:endParaRPr lang="zh-CN" altLang="en-US" dirty="0"/>
          </a:p>
        </p:txBody>
      </p:sp>
    </p:spTree>
    <p:extLst>
      <p:ext uri="{BB962C8B-B14F-4D97-AF65-F5344CB8AC3E}">
        <p14:creationId xmlns:p14="http://schemas.microsoft.com/office/powerpoint/2010/main" val="2109261207"/>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9</a:t>
            </a:r>
            <a:r>
              <a:rPr lang="en-US" altLang="zh-CN" dirty="0" smtClean="0"/>
              <a:t>.2 </a:t>
            </a:r>
            <a:r>
              <a:rPr lang="zh-CN" altLang="en-US" dirty="0" smtClean="0"/>
              <a:t>众筹的起源与发展</a:t>
            </a:r>
            <a:endParaRPr lang="zh-CN" altLang="en-US" dirty="0">
              <a:solidFill>
                <a:srgbClr val="FF0000"/>
              </a:solidFill>
            </a:endParaRPr>
          </a:p>
        </p:txBody>
      </p:sp>
      <p:sp>
        <p:nvSpPr>
          <p:cNvPr id="3" name="内容占位符 2"/>
          <p:cNvSpPr>
            <a:spLocks noGrp="1"/>
          </p:cNvSpPr>
          <p:nvPr>
            <p:ph idx="1"/>
          </p:nvPr>
        </p:nvSpPr>
        <p:spPr>
          <a:xfrm>
            <a:off x="457200" y="2065396"/>
            <a:ext cx="8219256" cy="4027900"/>
          </a:xfrm>
        </p:spPr>
        <p:txBody>
          <a:bodyPr>
            <a:normAutofit/>
          </a:bodyPr>
          <a:lstStyle/>
          <a:p>
            <a:r>
              <a:rPr lang="zh-CN" altLang="en-US" b="1" dirty="0" smtClean="0"/>
              <a:t>传统众筹</a:t>
            </a:r>
            <a:endParaRPr lang="en-US" altLang="zh-CN" b="1" dirty="0" smtClean="0"/>
          </a:p>
          <a:p>
            <a:pPr lvl="1"/>
            <a:r>
              <a:rPr lang="en-US" altLang="zh-CN" dirty="0" smtClean="0"/>
              <a:t>1713</a:t>
            </a:r>
            <a:r>
              <a:rPr lang="zh-CN" altLang="zh-CN" dirty="0"/>
              <a:t>年，英国诗人亚历山大·蒲柏</a:t>
            </a:r>
            <a:r>
              <a:rPr lang="zh-CN" altLang="zh-CN" dirty="0" smtClean="0"/>
              <a:t>着手</a:t>
            </a:r>
            <a:r>
              <a:rPr lang="zh-CN" altLang="en-US" dirty="0" smtClean="0"/>
              <a:t>“众筹”</a:t>
            </a:r>
            <a:r>
              <a:rPr lang="zh-CN" altLang="zh-CN" dirty="0" smtClean="0"/>
              <a:t>翻译</a:t>
            </a:r>
            <a:r>
              <a:rPr lang="zh-CN" altLang="zh-CN" dirty="0"/>
              <a:t>《伊利亚特》</a:t>
            </a:r>
            <a:r>
              <a:rPr lang="zh-CN" altLang="zh-CN" dirty="0" smtClean="0"/>
              <a:t>。</a:t>
            </a:r>
            <a:endParaRPr lang="en-US" altLang="zh-CN" dirty="0" smtClean="0"/>
          </a:p>
          <a:p>
            <a:pPr lvl="1"/>
            <a:r>
              <a:rPr lang="en-US" altLang="zh-CN" dirty="0"/>
              <a:t>1783</a:t>
            </a:r>
            <a:r>
              <a:rPr lang="zh-CN" altLang="zh-CN" dirty="0"/>
              <a:t>年，</a:t>
            </a:r>
            <a:r>
              <a:rPr lang="zh-CN" altLang="zh-CN" dirty="0" smtClean="0"/>
              <a:t>莫扎特</a:t>
            </a:r>
            <a:r>
              <a:rPr lang="zh-CN" altLang="en-US" dirty="0" smtClean="0"/>
              <a:t>“众筹”</a:t>
            </a:r>
            <a:r>
              <a:rPr lang="zh-CN" altLang="zh-CN" dirty="0" smtClean="0"/>
              <a:t>在</a:t>
            </a:r>
            <a:r>
              <a:rPr lang="zh-CN" altLang="zh-CN" dirty="0"/>
              <a:t>维也纳音乐大厅表演当时谱写的</a:t>
            </a:r>
            <a:r>
              <a:rPr lang="en-US" altLang="zh-CN" dirty="0"/>
              <a:t>3</a:t>
            </a:r>
            <a:r>
              <a:rPr lang="zh-CN" altLang="zh-CN" dirty="0"/>
              <a:t>部钢琴</a:t>
            </a:r>
            <a:r>
              <a:rPr lang="zh-CN" altLang="zh-CN" dirty="0" smtClean="0"/>
              <a:t>协奏曲</a:t>
            </a:r>
            <a:r>
              <a:rPr lang="zh-CN" altLang="en-US" dirty="0" smtClean="0"/>
              <a:t>。</a:t>
            </a:r>
            <a:endParaRPr lang="en-US" altLang="zh-CN" dirty="0" smtClean="0"/>
          </a:p>
          <a:p>
            <a:pPr lvl="1"/>
            <a:r>
              <a:rPr lang="en-US" altLang="zh-CN" dirty="0"/>
              <a:t>1885</a:t>
            </a:r>
            <a:r>
              <a:rPr lang="zh-CN" altLang="zh-CN" dirty="0"/>
              <a:t>年，</a:t>
            </a:r>
            <a:r>
              <a:rPr lang="zh-CN" altLang="zh-CN" dirty="0" smtClean="0"/>
              <a:t>约瑟夫·普利策发起</a:t>
            </a:r>
            <a:r>
              <a:rPr lang="zh-CN" altLang="en-US" dirty="0" smtClean="0"/>
              <a:t>“众筹”</a:t>
            </a:r>
            <a:r>
              <a:rPr lang="zh-CN" altLang="zh-CN" dirty="0" smtClean="0"/>
              <a:t>，筹集资金建造</a:t>
            </a:r>
            <a:r>
              <a:rPr lang="zh-CN" altLang="en-US" dirty="0" smtClean="0"/>
              <a:t>自由女神像</a:t>
            </a:r>
            <a:r>
              <a:rPr lang="zh-CN" altLang="zh-CN" dirty="0" smtClean="0"/>
              <a:t>基座。</a:t>
            </a:r>
            <a:endParaRPr lang="en-US" altLang="zh-CN" dirty="0" smtClean="0"/>
          </a:p>
          <a:p>
            <a:r>
              <a:rPr lang="zh-CN" altLang="en-US" b="1" dirty="0" smtClean="0"/>
              <a:t>特点</a:t>
            </a:r>
            <a:endParaRPr lang="en-US" altLang="zh-CN" b="1" dirty="0" smtClean="0"/>
          </a:p>
          <a:p>
            <a:pPr lvl="1"/>
            <a:r>
              <a:rPr lang="zh-CN" altLang="zh-CN" dirty="0" smtClean="0"/>
              <a:t>主要</a:t>
            </a:r>
            <a:r>
              <a:rPr lang="zh-CN" altLang="zh-CN" dirty="0"/>
              <a:t>集中于文学、艺术等创意类领域</a:t>
            </a:r>
            <a:r>
              <a:rPr lang="zh-CN" altLang="zh-CN" dirty="0" smtClean="0"/>
              <a:t>；</a:t>
            </a:r>
            <a:endParaRPr lang="en-US" altLang="zh-CN" dirty="0" smtClean="0"/>
          </a:p>
          <a:p>
            <a:pPr lvl="1"/>
            <a:r>
              <a:rPr lang="zh-CN" altLang="zh-CN" dirty="0"/>
              <a:t>项目发起人具有较高的声誉或拥有较强的信息传播途径</a:t>
            </a:r>
            <a:r>
              <a:rPr lang="zh-CN" altLang="zh-CN" dirty="0" smtClean="0"/>
              <a:t>；</a:t>
            </a:r>
            <a:endParaRPr lang="en-US" altLang="zh-CN" dirty="0" smtClean="0"/>
          </a:p>
          <a:p>
            <a:pPr lvl="1"/>
            <a:r>
              <a:rPr lang="zh-CN" altLang="zh-CN" dirty="0"/>
              <a:t>投资兼具商业与慈善目的，既有预付费性质，又常带有资助和赞助性质。</a:t>
            </a:r>
            <a:endParaRPr lang="en-US" altLang="zh-CN" dirty="0" smtClean="0"/>
          </a:p>
        </p:txBody>
      </p:sp>
      <p:sp>
        <p:nvSpPr>
          <p:cNvPr id="5" name="标题 1"/>
          <p:cNvSpPr txBox="1">
            <a:spLocks/>
          </p:cNvSpPr>
          <p:nvPr/>
        </p:nvSpPr>
        <p:spPr>
          <a:xfrm>
            <a:off x="611560" y="1340768"/>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9.2.1 </a:t>
            </a:r>
            <a:r>
              <a:rPr lang="zh-CN" altLang="en-US" sz="2000" dirty="0" smtClean="0"/>
              <a:t>起源与发展</a:t>
            </a:r>
            <a:endParaRPr lang="zh-CN" altLang="en-US" sz="2000" dirty="0">
              <a:solidFill>
                <a:srgbClr val="FF0000"/>
              </a:solidFill>
            </a:endParaRPr>
          </a:p>
        </p:txBody>
      </p:sp>
    </p:spTree>
    <p:extLst>
      <p:ext uri="{BB962C8B-B14F-4D97-AF65-F5344CB8AC3E}">
        <p14:creationId xmlns:p14="http://schemas.microsoft.com/office/powerpoint/2010/main" val="27821921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en-US" b="1" dirty="0" smtClean="0"/>
              <a:t>互联网众筹</a:t>
            </a:r>
            <a:endParaRPr lang="en-US" altLang="zh-CN" b="1" dirty="0" smtClean="0"/>
          </a:p>
          <a:p>
            <a:pPr lvl="1"/>
            <a:r>
              <a:rPr lang="zh-CN" altLang="zh-CN" dirty="0" smtClean="0"/>
              <a:t>世界</a:t>
            </a:r>
            <a:r>
              <a:rPr lang="zh-CN" altLang="zh-CN" dirty="0"/>
              <a:t>上最早建立的众筹网站</a:t>
            </a:r>
            <a:r>
              <a:rPr lang="zh-CN" altLang="zh-CN" dirty="0" smtClean="0"/>
              <a:t>是</a:t>
            </a:r>
            <a:r>
              <a:rPr lang="en-US" altLang="zh-CN" dirty="0" smtClean="0"/>
              <a:t>Artist Share</a:t>
            </a:r>
            <a:r>
              <a:rPr lang="zh-CN" altLang="zh-CN" dirty="0" smtClean="0"/>
              <a:t>，</a:t>
            </a:r>
            <a:r>
              <a:rPr lang="zh-CN" altLang="zh-CN" dirty="0"/>
              <a:t>于</a:t>
            </a:r>
            <a:r>
              <a:rPr lang="en-US" altLang="zh-CN" dirty="0"/>
              <a:t>2001</a:t>
            </a:r>
            <a:r>
              <a:rPr lang="zh-CN" altLang="zh-CN" dirty="0"/>
              <a:t>年开始运营，被称为“众筹金融的先锋”。这家最早的众筹平台主要面向音乐界的艺术家及其粉丝。</a:t>
            </a:r>
          </a:p>
          <a:p>
            <a:pPr lvl="1"/>
            <a:r>
              <a:rPr lang="en-US" altLang="zh-CN" dirty="0"/>
              <a:t>2005</a:t>
            </a:r>
            <a:r>
              <a:rPr lang="zh-CN" altLang="zh-CN" dirty="0"/>
              <a:t>年之后，众筹平台如雨后春笋般出现，例如：</a:t>
            </a:r>
            <a:r>
              <a:rPr lang="en-US" altLang="zh-CN" dirty="0" err="1"/>
              <a:t>Sellaband</a:t>
            </a:r>
            <a:r>
              <a:rPr lang="zh-CN" altLang="zh-CN" dirty="0"/>
              <a:t>（</a:t>
            </a:r>
            <a:r>
              <a:rPr lang="en-US" altLang="zh-CN" dirty="0"/>
              <a:t>2006</a:t>
            </a:r>
            <a:r>
              <a:rPr lang="zh-CN" altLang="zh-CN" dirty="0"/>
              <a:t>年）、</a:t>
            </a:r>
            <a:r>
              <a:rPr lang="en-US" altLang="zh-CN" dirty="0" err="1"/>
              <a:t>SliceThePie</a:t>
            </a:r>
            <a:r>
              <a:rPr lang="zh-CN" altLang="zh-CN" dirty="0"/>
              <a:t>（</a:t>
            </a:r>
            <a:r>
              <a:rPr lang="en-US" altLang="zh-CN" dirty="0"/>
              <a:t>2007</a:t>
            </a:r>
            <a:r>
              <a:rPr lang="zh-CN" altLang="zh-CN" dirty="0"/>
              <a:t>年）、</a:t>
            </a:r>
            <a:r>
              <a:rPr lang="en-US" altLang="zh-CN" dirty="0" err="1"/>
              <a:t>IndieGoGo</a:t>
            </a:r>
            <a:r>
              <a:rPr lang="zh-CN" altLang="zh-CN" dirty="0"/>
              <a:t>（</a:t>
            </a:r>
            <a:r>
              <a:rPr lang="en-US" altLang="zh-CN" dirty="0"/>
              <a:t>2008</a:t>
            </a:r>
            <a:r>
              <a:rPr lang="zh-CN" altLang="zh-CN" dirty="0"/>
              <a:t>年）、</a:t>
            </a:r>
            <a:r>
              <a:rPr lang="en-US" altLang="zh-CN" dirty="0" err="1"/>
              <a:t>Spot.Us</a:t>
            </a:r>
            <a:r>
              <a:rPr lang="zh-CN" altLang="zh-CN" dirty="0"/>
              <a:t>（</a:t>
            </a:r>
            <a:r>
              <a:rPr lang="en-US" altLang="zh-CN" dirty="0"/>
              <a:t>2008</a:t>
            </a:r>
            <a:r>
              <a:rPr lang="zh-CN" altLang="zh-CN" dirty="0"/>
              <a:t>年）、</a:t>
            </a:r>
            <a:r>
              <a:rPr lang="en-US" altLang="zh-CN" dirty="0"/>
              <a:t>Pledge Music</a:t>
            </a:r>
            <a:r>
              <a:rPr lang="zh-CN" altLang="zh-CN" dirty="0"/>
              <a:t>（</a:t>
            </a:r>
            <a:r>
              <a:rPr lang="en-US" altLang="zh-CN" dirty="0"/>
              <a:t>2009</a:t>
            </a:r>
            <a:r>
              <a:rPr lang="zh-CN" altLang="zh-CN" dirty="0"/>
              <a:t>年）和</a:t>
            </a:r>
            <a:r>
              <a:rPr lang="en-US" altLang="zh-CN" dirty="0"/>
              <a:t>Kickstarter</a:t>
            </a:r>
            <a:r>
              <a:rPr lang="zh-CN" altLang="zh-CN" dirty="0"/>
              <a:t>（</a:t>
            </a:r>
            <a:r>
              <a:rPr lang="en-US" altLang="zh-CN" dirty="0"/>
              <a:t>2009</a:t>
            </a:r>
            <a:r>
              <a:rPr lang="zh-CN" altLang="zh-CN" dirty="0"/>
              <a:t>年）</a:t>
            </a:r>
            <a:r>
              <a:rPr lang="zh-CN" altLang="zh-CN" dirty="0" smtClean="0"/>
              <a:t>。</a:t>
            </a:r>
            <a:endParaRPr lang="en-US" altLang="zh-CN" dirty="0" smtClean="0"/>
          </a:p>
          <a:p>
            <a:pPr lvl="1"/>
            <a:r>
              <a:rPr lang="en-US" altLang="zh-CN" dirty="0" err="1"/>
              <a:t>Massolution</a:t>
            </a:r>
            <a:r>
              <a:rPr lang="zh-CN" altLang="zh-CN" dirty="0"/>
              <a:t>研究报告指出，</a:t>
            </a:r>
            <a:r>
              <a:rPr lang="en-US" altLang="zh-CN" dirty="0"/>
              <a:t>2013</a:t>
            </a:r>
            <a:r>
              <a:rPr lang="zh-CN" altLang="zh-CN" dirty="0"/>
              <a:t>年全球总募集资金已达</a:t>
            </a:r>
            <a:r>
              <a:rPr lang="en-US" altLang="zh-CN" dirty="0"/>
              <a:t>51</a:t>
            </a:r>
            <a:r>
              <a:rPr lang="zh-CN" altLang="zh-CN" dirty="0"/>
              <a:t>亿美元，而在</a:t>
            </a:r>
            <a:r>
              <a:rPr lang="en-US" altLang="zh-CN" dirty="0"/>
              <a:t>2011</a:t>
            </a:r>
            <a:r>
              <a:rPr lang="zh-CN" altLang="zh-CN" dirty="0"/>
              <a:t>年只有</a:t>
            </a:r>
            <a:r>
              <a:rPr lang="en-US" altLang="zh-CN" dirty="0"/>
              <a:t>14.7</a:t>
            </a:r>
            <a:r>
              <a:rPr lang="zh-CN" altLang="zh-CN" dirty="0"/>
              <a:t>亿美元其中</a:t>
            </a:r>
            <a:r>
              <a:rPr lang="en-US" altLang="zh-CN" dirty="0"/>
              <a:t>90%</a:t>
            </a:r>
            <a:r>
              <a:rPr lang="zh-CN" altLang="zh-CN" dirty="0"/>
              <a:t>集中在欧美市场。世界银行报告更预测</a:t>
            </a:r>
            <a:r>
              <a:rPr lang="en-US" altLang="zh-CN" dirty="0"/>
              <a:t>2025</a:t>
            </a:r>
            <a:r>
              <a:rPr lang="zh-CN" altLang="zh-CN" dirty="0"/>
              <a:t>年总金额将突破</a:t>
            </a:r>
            <a:r>
              <a:rPr lang="en-US" altLang="zh-CN" dirty="0"/>
              <a:t>960</a:t>
            </a:r>
            <a:r>
              <a:rPr lang="zh-CN" altLang="zh-CN" dirty="0"/>
              <a:t>亿美元，亚洲将占比将大幅成长。成立于</a:t>
            </a:r>
            <a:r>
              <a:rPr lang="en-US" altLang="zh-CN" dirty="0"/>
              <a:t>2009</a:t>
            </a:r>
            <a:r>
              <a:rPr lang="zh-CN" altLang="zh-CN" dirty="0"/>
              <a:t>年</a:t>
            </a:r>
            <a:r>
              <a:rPr lang="en-US" altLang="zh-CN" dirty="0"/>
              <a:t>4</a:t>
            </a:r>
            <a:r>
              <a:rPr lang="zh-CN" altLang="zh-CN" dirty="0"/>
              <a:t>月的</a:t>
            </a:r>
            <a:r>
              <a:rPr lang="en-US" altLang="zh-CN" dirty="0"/>
              <a:t>Kickstarter</a:t>
            </a:r>
            <a:r>
              <a:rPr lang="zh-CN" altLang="zh-CN" dirty="0"/>
              <a:t>最具代表性，截至</a:t>
            </a:r>
            <a:r>
              <a:rPr lang="en-US" altLang="zh-CN" dirty="0"/>
              <a:t>2015</a:t>
            </a:r>
            <a:r>
              <a:rPr lang="zh-CN" altLang="zh-CN" dirty="0"/>
              <a:t>年，共融资</a:t>
            </a:r>
            <a:r>
              <a:rPr lang="en-US" altLang="zh-CN" dirty="0"/>
              <a:t>20</a:t>
            </a:r>
            <a:r>
              <a:rPr lang="zh-CN" altLang="zh-CN" dirty="0"/>
              <a:t>亿美元，</a:t>
            </a:r>
            <a:r>
              <a:rPr lang="en-US" altLang="zh-CN" dirty="0"/>
              <a:t>2014</a:t>
            </a:r>
            <a:r>
              <a:rPr lang="zh-CN" altLang="zh-CN" dirty="0"/>
              <a:t>年细分数据表明通过</a:t>
            </a:r>
            <a:r>
              <a:rPr lang="en-US" altLang="zh-CN" dirty="0"/>
              <a:t>Kickstarter</a:t>
            </a:r>
            <a:r>
              <a:rPr lang="zh-CN" altLang="zh-CN" dirty="0"/>
              <a:t>成功融资的项目为</a:t>
            </a:r>
            <a:r>
              <a:rPr lang="en-US" altLang="zh-CN" dirty="0"/>
              <a:t>22253</a:t>
            </a:r>
            <a:r>
              <a:rPr lang="zh-CN" altLang="zh-CN" dirty="0"/>
              <a:t>个，参与众筹的用户数也增长至</a:t>
            </a:r>
            <a:r>
              <a:rPr lang="en-US" altLang="zh-CN" dirty="0"/>
              <a:t>330</a:t>
            </a:r>
            <a:r>
              <a:rPr lang="zh-CN" altLang="zh-CN" dirty="0"/>
              <a:t>万</a:t>
            </a:r>
            <a:r>
              <a:rPr lang="zh-CN" altLang="zh-CN" dirty="0" smtClean="0"/>
              <a:t>。</a:t>
            </a:r>
            <a:endParaRPr lang="en-US" altLang="zh-CN" dirty="0" smtClean="0"/>
          </a:p>
        </p:txBody>
      </p:sp>
    </p:spTree>
    <p:extLst>
      <p:ext uri="{BB962C8B-B14F-4D97-AF65-F5344CB8AC3E}">
        <p14:creationId xmlns:p14="http://schemas.microsoft.com/office/powerpoint/2010/main" val="118332748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08912" cy="720080"/>
          </a:xfrm>
        </p:spPr>
        <p:txBody>
          <a:bodyPr/>
          <a:lstStyle/>
          <a:p>
            <a:r>
              <a:rPr lang="en-US" altLang="zh-CN" sz="2000" dirty="0" smtClean="0"/>
              <a:t>9.2.2 </a:t>
            </a:r>
            <a:r>
              <a:rPr lang="zh-CN" altLang="en-US" sz="2000" dirty="0" smtClean="0"/>
              <a:t>迅速发展的原因</a:t>
            </a:r>
            <a:endParaRPr lang="zh-CN" altLang="en-US" sz="2000" dirty="0">
              <a:solidFill>
                <a:srgbClr val="FF0000"/>
              </a:solidFill>
            </a:endParaRPr>
          </a:p>
        </p:txBody>
      </p:sp>
      <p:sp>
        <p:nvSpPr>
          <p:cNvPr id="3" name="内容占位符 2"/>
          <p:cNvSpPr>
            <a:spLocks noGrp="1"/>
          </p:cNvSpPr>
          <p:nvPr>
            <p:ph idx="1"/>
          </p:nvPr>
        </p:nvSpPr>
        <p:spPr>
          <a:xfrm>
            <a:off x="457200" y="1988840"/>
            <a:ext cx="8219256" cy="4032448"/>
          </a:xfrm>
        </p:spPr>
        <p:txBody>
          <a:bodyPr>
            <a:normAutofit/>
          </a:bodyPr>
          <a:lstStyle/>
          <a:p>
            <a:r>
              <a:rPr lang="zh-CN" altLang="en-US" b="1" dirty="0"/>
              <a:t>众</a:t>
            </a:r>
            <a:r>
              <a:rPr lang="zh-CN" altLang="en-US" b="1" dirty="0" smtClean="0"/>
              <a:t>筹在美国迅速盛行的原因：</a:t>
            </a:r>
            <a:endParaRPr lang="en-US" altLang="zh-CN" b="1" dirty="0" smtClean="0"/>
          </a:p>
          <a:p>
            <a:pPr lvl="1"/>
            <a:r>
              <a:rPr lang="zh-CN" altLang="zh-CN" dirty="0" smtClean="0"/>
              <a:t>第一</a:t>
            </a:r>
            <a:r>
              <a:rPr lang="zh-CN" altLang="zh-CN" dirty="0"/>
              <a:t>，后危机时代美国中小企业尤其是初创企业融资困难进一步加剧</a:t>
            </a:r>
            <a:r>
              <a:rPr lang="zh-CN" altLang="zh-CN" dirty="0" smtClean="0"/>
              <a:t>。</a:t>
            </a:r>
            <a:endParaRPr lang="en-US" altLang="zh-CN" dirty="0" smtClean="0"/>
          </a:p>
          <a:p>
            <a:pPr lvl="1"/>
            <a:r>
              <a:rPr lang="zh-CN" altLang="zh-CN" dirty="0"/>
              <a:t>第二，众筹这一融资方式可以使企业更贴近和满足消费者的需求</a:t>
            </a:r>
            <a:r>
              <a:rPr lang="zh-CN" altLang="zh-CN" dirty="0" smtClean="0"/>
              <a:t>。</a:t>
            </a:r>
            <a:endParaRPr lang="en-US" altLang="zh-CN" dirty="0" smtClean="0"/>
          </a:p>
          <a:p>
            <a:pPr lvl="1"/>
            <a:r>
              <a:rPr lang="zh-CN" altLang="zh-CN" dirty="0" smtClean="0"/>
              <a:t>第三，互联网普及背景下金融资本的核心价值减弱也为通过众筹这一融资方式进行创业提供了可能。</a:t>
            </a:r>
            <a:endParaRPr lang="en-US" altLang="zh-CN" dirty="0" smtClean="0"/>
          </a:p>
        </p:txBody>
      </p:sp>
    </p:spTree>
    <p:extLst>
      <p:ext uri="{BB962C8B-B14F-4D97-AF65-F5344CB8AC3E}">
        <p14:creationId xmlns:p14="http://schemas.microsoft.com/office/powerpoint/2010/main" val="309364237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896544"/>
          </a:xfrm>
        </p:spPr>
        <p:txBody>
          <a:bodyPr>
            <a:normAutofit/>
          </a:bodyPr>
          <a:lstStyle/>
          <a:p>
            <a:r>
              <a:rPr lang="zh-CN" altLang="en-US" b="1" dirty="0"/>
              <a:t>众</a:t>
            </a:r>
            <a:r>
              <a:rPr lang="zh-CN" altLang="en-US" b="1" dirty="0" smtClean="0"/>
              <a:t>筹在中国兴起的原因：</a:t>
            </a:r>
            <a:endParaRPr lang="en-US" altLang="zh-CN" b="1" dirty="0" smtClean="0"/>
          </a:p>
          <a:p>
            <a:pPr lvl="1"/>
            <a:r>
              <a:rPr lang="zh-CN" altLang="zh-CN" dirty="0" smtClean="0"/>
              <a:t>第一</a:t>
            </a:r>
            <a:r>
              <a:rPr lang="zh-CN" altLang="zh-CN" dirty="0"/>
              <a:t>，民间资金缺少合理的投资渠道，同时许多中小微企业拥有核心技术和创新能力，但是无法从银行和资本市场融资，众筹模式可以在一定程度上打破投融资双方的信息不对称，降低中小微企业的融资成本</a:t>
            </a:r>
            <a:r>
              <a:rPr lang="zh-CN" altLang="zh-CN" dirty="0" smtClean="0"/>
              <a:t>。</a:t>
            </a:r>
            <a:endParaRPr lang="en-US" altLang="zh-CN" dirty="0" smtClean="0"/>
          </a:p>
          <a:p>
            <a:pPr lvl="1"/>
            <a:r>
              <a:rPr lang="zh-CN" altLang="zh-CN" dirty="0"/>
              <a:t>第二，国外众筹平台发展良好，对于国内众筹的发展具有启示作用</a:t>
            </a:r>
            <a:r>
              <a:rPr lang="zh-CN" altLang="zh-CN" dirty="0" smtClean="0"/>
              <a:t>。</a:t>
            </a:r>
            <a:endParaRPr lang="en-US" altLang="zh-CN" dirty="0" smtClean="0"/>
          </a:p>
          <a:p>
            <a:pPr lvl="1"/>
            <a:r>
              <a:rPr lang="zh-CN" altLang="zh-CN" dirty="0"/>
              <a:t>第三，国内市场以宝类业务、</a:t>
            </a:r>
            <a:r>
              <a:rPr lang="en-US" altLang="zh-CN" dirty="0"/>
              <a:t>P2P</a:t>
            </a:r>
            <a:r>
              <a:rPr lang="zh-CN" altLang="zh-CN" dirty="0"/>
              <a:t>、电商小贷为代表的其他形式互联网金融模式的发展，使得市场效应日益明显，信息成本进一步降低，投融资双方对于众筹模式的接受度得到显著提高。</a:t>
            </a:r>
            <a:endParaRPr lang="en-US" altLang="zh-CN" dirty="0" smtClean="0"/>
          </a:p>
        </p:txBody>
      </p:sp>
    </p:spTree>
    <p:extLst>
      <p:ext uri="{BB962C8B-B14F-4D97-AF65-F5344CB8AC3E}">
        <p14:creationId xmlns:p14="http://schemas.microsoft.com/office/powerpoint/2010/main" val="222126109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9.3 </a:t>
            </a:r>
            <a:r>
              <a:rPr lang="zh-CN" altLang="en-US" dirty="0" smtClean="0"/>
              <a:t>众筹模式的构建</a:t>
            </a:r>
            <a:endParaRPr lang="zh-CN" altLang="en-US" dirty="0">
              <a:solidFill>
                <a:srgbClr val="FF0000"/>
              </a:solidFill>
            </a:endParaRPr>
          </a:p>
        </p:txBody>
      </p:sp>
      <p:sp>
        <p:nvSpPr>
          <p:cNvPr id="3" name="内容占位符 2"/>
          <p:cNvSpPr>
            <a:spLocks noGrp="1"/>
          </p:cNvSpPr>
          <p:nvPr>
            <p:ph idx="1"/>
          </p:nvPr>
        </p:nvSpPr>
        <p:spPr>
          <a:xfrm>
            <a:off x="457200" y="1484784"/>
            <a:ext cx="8219256" cy="4608512"/>
          </a:xfrm>
        </p:spPr>
        <p:txBody>
          <a:bodyPr>
            <a:normAutofit/>
          </a:bodyPr>
          <a:lstStyle/>
          <a:p>
            <a:r>
              <a:rPr lang="zh-CN" altLang="zh-CN" dirty="0"/>
              <a:t>众筹从某种意义而言，是一种</a:t>
            </a:r>
            <a:r>
              <a:rPr lang="en-US" altLang="zh-CN" dirty="0"/>
              <a:t>Web3.0</a:t>
            </a:r>
            <a:r>
              <a:rPr lang="zh-CN" altLang="zh-CN" dirty="0"/>
              <a:t>，它使社交网络与“多数人资助少数人”的募资方式交叉相遇，通过</a:t>
            </a:r>
            <a:r>
              <a:rPr lang="en-US" altLang="zh-CN" dirty="0"/>
              <a:t>P2P</a:t>
            </a:r>
            <a:r>
              <a:rPr lang="zh-CN" altLang="zh-CN" dirty="0"/>
              <a:t>或</a:t>
            </a:r>
            <a:r>
              <a:rPr lang="en-US" altLang="zh-CN" dirty="0"/>
              <a:t>P2B</a:t>
            </a:r>
            <a:r>
              <a:rPr lang="zh-CN" altLang="zh-CN" dirty="0"/>
              <a:t>平台的协议机制来使不同个体之间融资筹款成为可能。构建众筹商业模式要有项目发起人、出资人和中介机构这三个有机组成部分。</a:t>
            </a:r>
          </a:p>
          <a:p>
            <a:r>
              <a:rPr lang="zh-CN" altLang="en-US" b="1" dirty="0" smtClean="0"/>
              <a:t>项目发起人</a:t>
            </a:r>
            <a:endParaRPr lang="en-US" altLang="zh-CN" b="1" dirty="0" smtClean="0"/>
          </a:p>
          <a:p>
            <a:pPr lvl="1"/>
            <a:r>
              <a:rPr lang="zh-CN" altLang="zh-CN" dirty="0" smtClean="0"/>
              <a:t>项目</a:t>
            </a:r>
            <a:r>
              <a:rPr lang="zh-CN" altLang="zh-CN" dirty="0"/>
              <a:t>是具有明确目标的、可以完成的且具有具体完成时间的非公益活动，如制作专辑、出版图书或生产某种电子产品。项目不以股权（股权众筹除外）、债券、分红、利息等资金形式作为回报。项目发起人必须具备一定的条件，拥有对项目</a:t>
            </a:r>
            <a:r>
              <a:rPr lang="en-US" altLang="zh-CN" dirty="0"/>
              <a:t>100%</a:t>
            </a:r>
            <a:r>
              <a:rPr lang="zh-CN" altLang="zh-CN" dirty="0"/>
              <a:t>的自主权，不受控制，完全自主。项目发起人要与中介机构签订合约，明确双方的权利和义务。</a:t>
            </a:r>
          </a:p>
          <a:p>
            <a:pPr lvl="1"/>
            <a:r>
              <a:rPr lang="zh-CN" altLang="zh-CN" dirty="0"/>
              <a:t>项目发起人通常是需要解决资金问题的创意者或小微企业的创业者，但也有个别企业为了加强用户的交流和体验，在实现筹资目标的同时，强化众筹模式的市场调研、产品预售和宣传推广等延伸功能，以项目发起人的身份号召公众（潜在用户）介入产品的研发、试制和推广，以期获得更好的市场响应</a:t>
            </a:r>
            <a:r>
              <a:rPr lang="zh-CN" altLang="zh-CN" dirty="0" smtClean="0"/>
              <a:t>。</a:t>
            </a:r>
            <a:endParaRPr lang="zh-CN" altLang="zh-CN" dirty="0"/>
          </a:p>
        </p:txBody>
      </p:sp>
    </p:spTree>
    <p:extLst>
      <p:ext uri="{BB962C8B-B14F-4D97-AF65-F5344CB8AC3E}">
        <p14:creationId xmlns:p14="http://schemas.microsoft.com/office/powerpoint/2010/main" val="2594713766"/>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19256" cy="4896544"/>
          </a:xfrm>
        </p:spPr>
        <p:txBody>
          <a:bodyPr>
            <a:normAutofit/>
          </a:bodyPr>
          <a:lstStyle/>
          <a:p>
            <a:r>
              <a:rPr lang="zh-CN" altLang="en-US" b="1" dirty="0" smtClean="0"/>
              <a:t>出资人</a:t>
            </a:r>
            <a:endParaRPr lang="en-US" altLang="zh-CN" b="1" dirty="0" smtClean="0"/>
          </a:p>
          <a:p>
            <a:pPr lvl="1"/>
            <a:r>
              <a:rPr lang="zh-CN" altLang="zh-CN" dirty="0" smtClean="0"/>
              <a:t>出资</a:t>
            </a:r>
            <a:r>
              <a:rPr lang="zh-CN" altLang="zh-CN" dirty="0"/>
              <a:t>人往往是数量庞大的互联网用户，他们利用在线支付方式对自己感兴趣的创意项目进行小额投资，每个出资人都成为了“天使投资人”。公众所投资的项目成功实现后，对于出资人的回报不是资金回报，而可能是一个产品样品，例如一块</a:t>
            </a:r>
            <a:r>
              <a:rPr lang="en-US" altLang="zh-CN" dirty="0"/>
              <a:t>Pebble</a:t>
            </a:r>
            <a:r>
              <a:rPr lang="zh-CN" altLang="zh-CN" dirty="0"/>
              <a:t>手表，也可能是一场演唱会的门票或是一张唱片</a:t>
            </a:r>
            <a:r>
              <a:rPr lang="zh-CN" altLang="zh-CN" dirty="0" smtClean="0"/>
              <a:t>。</a:t>
            </a:r>
            <a:endParaRPr lang="en-US" altLang="zh-CN" dirty="0" smtClean="0"/>
          </a:p>
          <a:p>
            <a:pPr lvl="1"/>
            <a:r>
              <a:rPr lang="zh-CN" altLang="zh-CN" dirty="0" smtClean="0"/>
              <a:t>出资</a:t>
            </a:r>
            <a:r>
              <a:rPr lang="zh-CN" altLang="zh-CN" dirty="0"/>
              <a:t>人资助创意者的过程就是其消费资金前移的过程，这既提高了生产和销售等环节的效率，生产出原本依靠传统投融资模式而无法推出的新产品，也满足了出资人作为用户的小众化、细致化和个性化消费需求。</a:t>
            </a:r>
          </a:p>
        </p:txBody>
      </p:sp>
    </p:spTree>
    <p:extLst>
      <p:ext uri="{BB962C8B-B14F-4D97-AF65-F5344CB8AC3E}">
        <p14:creationId xmlns:p14="http://schemas.microsoft.com/office/powerpoint/2010/main" val="129498507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r>
              <a:rPr lang="zh-CN" altLang="en-US" b="1" dirty="0" smtClean="0"/>
              <a:t>中介机构</a:t>
            </a:r>
            <a:endParaRPr lang="en-US" altLang="zh-CN" b="1" dirty="0" smtClean="0"/>
          </a:p>
          <a:p>
            <a:pPr lvl="1"/>
            <a:r>
              <a:rPr lang="zh-CN" altLang="zh-CN" dirty="0" smtClean="0"/>
              <a:t>中介机构</a:t>
            </a:r>
            <a:r>
              <a:rPr lang="zh-CN" altLang="en-US" dirty="0" smtClean="0"/>
              <a:t>首先</a:t>
            </a:r>
            <a:r>
              <a:rPr lang="zh-CN" altLang="zh-CN" dirty="0" smtClean="0"/>
              <a:t>是众筹平台的搭建者，又是项目发起人的监督者和辅导者，还是出资人的利益维护者。确保融资项目内容完整、可执行和有价值，确定没有违反项目准则和要求。其次，在项目筹资成功后要监督、辅导和把控项目的顺利展开。最后，当项目无法执行时，众筹平台有责任和义务督促项目发起人退款给出资人。</a:t>
            </a:r>
            <a:endParaRPr lang="en-US" altLang="zh-CN" dirty="0" smtClean="0"/>
          </a:p>
          <a:p>
            <a:r>
              <a:rPr lang="zh-CN" altLang="en-US" b="1" dirty="0" smtClean="0"/>
              <a:t>众筹模式的构建与流程如图</a:t>
            </a:r>
            <a:r>
              <a:rPr lang="en-US" altLang="zh-CN" b="1" dirty="0" smtClean="0"/>
              <a:t>9-1</a:t>
            </a:r>
            <a:r>
              <a:rPr lang="zh-CN" altLang="en-US" b="1" dirty="0" smtClean="0"/>
              <a:t>所示</a:t>
            </a:r>
            <a:endParaRPr lang="en-US" altLang="zh-CN" b="1"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zh-CN" sz="1400" b="1" dirty="0" smtClean="0"/>
              <a:t>图</a:t>
            </a:r>
            <a:r>
              <a:rPr lang="en-US" altLang="zh-CN" sz="1400" b="1" dirty="0"/>
              <a:t>9-1 </a:t>
            </a:r>
            <a:r>
              <a:rPr lang="zh-CN" altLang="zh-CN" sz="1400" b="1" dirty="0"/>
              <a:t>众筹模式的构建与流程</a:t>
            </a:r>
          </a:p>
          <a:p>
            <a:pPr marL="0" indent="0">
              <a:buNone/>
            </a:pPr>
            <a:endParaRPr lang="en-US" altLang="zh-CN" b="1"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5" y="2996952"/>
            <a:ext cx="5184576" cy="2448272"/>
          </a:xfrm>
          <a:prstGeom prst="rect">
            <a:avLst/>
          </a:prstGeom>
          <a:noFill/>
          <a:ln>
            <a:noFill/>
          </a:ln>
        </p:spPr>
      </p:pic>
    </p:spTree>
    <p:extLst>
      <p:ext uri="{BB962C8B-B14F-4D97-AF65-F5344CB8AC3E}">
        <p14:creationId xmlns:p14="http://schemas.microsoft.com/office/powerpoint/2010/main" val="89922353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9.4 </a:t>
            </a:r>
            <a:r>
              <a:rPr lang="zh-CN" altLang="en-US" dirty="0" smtClean="0"/>
              <a:t>国外众筹的发展现状</a:t>
            </a:r>
            <a:endParaRPr lang="zh-CN" altLang="en-US" dirty="0">
              <a:solidFill>
                <a:srgbClr val="FF0000"/>
              </a:solidFill>
            </a:endParaRPr>
          </a:p>
        </p:txBody>
      </p:sp>
      <p:sp>
        <p:nvSpPr>
          <p:cNvPr id="3" name="内容占位符 2"/>
          <p:cNvSpPr>
            <a:spLocks noGrp="1"/>
          </p:cNvSpPr>
          <p:nvPr>
            <p:ph idx="1"/>
          </p:nvPr>
        </p:nvSpPr>
        <p:spPr>
          <a:xfrm>
            <a:off x="457200" y="1484784"/>
            <a:ext cx="8219256" cy="4608512"/>
          </a:xfrm>
        </p:spPr>
        <p:txBody>
          <a:bodyPr>
            <a:normAutofit/>
          </a:bodyPr>
          <a:lstStyle/>
          <a:p>
            <a:r>
              <a:rPr lang="zh-CN" altLang="zh-CN" dirty="0" smtClean="0"/>
              <a:t>近年来</a:t>
            </a:r>
            <a:r>
              <a:rPr lang="zh-CN" altLang="zh-CN" dirty="0"/>
              <a:t>，全球众筹融资模式发展非常迅速。根据</a:t>
            </a:r>
            <a:r>
              <a:rPr lang="en-US" altLang="zh-CN" dirty="0" err="1"/>
              <a:t>Massolution</a:t>
            </a:r>
            <a:r>
              <a:rPr lang="zh-CN" altLang="zh-CN" dirty="0"/>
              <a:t>公司的研究报告，</a:t>
            </a:r>
            <a:r>
              <a:rPr lang="en-US" altLang="zh-CN" dirty="0"/>
              <a:t>2009</a:t>
            </a:r>
            <a:r>
              <a:rPr lang="zh-CN" altLang="zh-CN" dirty="0"/>
              <a:t>年全球众筹融资额仅</a:t>
            </a:r>
            <a:r>
              <a:rPr lang="en-US" altLang="zh-CN" dirty="0"/>
              <a:t>5.3</a:t>
            </a:r>
            <a:r>
              <a:rPr lang="zh-CN" altLang="zh-CN" dirty="0"/>
              <a:t>亿美元，</a:t>
            </a:r>
            <a:r>
              <a:rPr lang="en-US" altLang="zh-CN" dirty="0"/>
              <a:t>2011</a:t>
            </a:r>
            <a:r>
              <a:rPr lang="zh-CN" altLang="zh-CN" dirty="0"/>
              <a:t>年则快速上升至</a:t>
            </a:r>
            <a:r>
              <a:rPr lang="en-US" altLang="zh-CN" dirty="0"/>
              <a:t>15</a:t>
            </a:r>
            <a:r>
              <a:rPr lang="zh-CN" altLang="zh-CN" dirty="0"/>
              <a:t>亿美元；</a:t>
            </a:r>
            <a:r>
              <a:rPr lang="en-US" altLang="zh-CN" dirty="0"/>
              <a:t>2007</a:t>
            </a:r>
            <a:r>
              <a:rPr lang="zh-CN" altLang="zh-CN" dirty="0"/>
              <a:t>年，全球不足</a:t>
            </a:r>
            <a:r>
              <a:rPr lang="en-US" altLang="zh-CN" dirty="0"/>
              <a:t>100</a:t>
            </a:r>
            <a:r>
              <a:rPr lang="zh-CN" altLang="zh-CN" dirty="0"/>
              <a:t>个众筹融资平台，到</a:t>
            </a:r>
            <a:r>
              <a:rPr lang="en-US" altLang="zh-CN" dirty="0"/>
              <a:t>2012</a:t>
            </a:r>
            <a:r>
              <a:rPr lang="zh-CN" altLang="zh-CN" dirty="0"/>
              <a:t>年上半年则有</a:t>
            </a:r>
            <a:r>
              <a:rPr lang="en-US" altLang="zh-CN" dirty="0"/>
              <a:t>450</a:t>
            </a:r>
            <a:r>
              <a:rPr lang="zh-CN" altLang="zh-CN" dirty="0"/>
              <a:t>多个。其中，美国的众筹融资占据了全球众筹融资的主要份额</a:t>
            </a:r>
            <a:r>
              <a:rPr lang="zh-CN" altLang="zh-CN" dirty="0" smtClean="0"/>
              <a:t>。</a:t>
            </a:r>
          </a:p>
          <a:p>
            <a:r>
              <a:rPr lang="zh-CN" altLang="en-US" b="1" dirty="0" smtClean="0"/>
              <a:t>一、一般众筹</a:t>
            </a:r>
            <a:endParaRPr lang="en-US" altLang="zh-CN" b="1" dirty="0" smtClean="0"/>
          </a:p>
          <a:p>
            <a:r>
              <a:rPr lang="zh-CN" altLang="zh-CN" b="1" dirty="0"/>
              <a:t>（</a:t>
            </a:r>
            <a:r>
              <a:rPr lang="en-US" altLang="zh-CN" b="1" dirty="0"/>
              <a:t>1</a:t>
            </a:r>
            <a:r>
              <a:rPr lang="zh-CN" altLang="zh-CN" b="1" dirty="0"/>
              <a:t>）</a:t>
            </a:r>
            <a:r>
              <a:rPr lang="en-US" altLang="zh-CN" b="1" dirty="0"/>
              <a:t>Kickstarter</a:t>
            </a:r>
            <a:endParaRPr lang="zh-CN" altLang="zh-CN" b="1" dirty="0"/>
          </a:p>
          <a:p>
            <a:r>
              <a:rPr lang="en-US" altLang="zh-CN" dirty="0" smtClean="0"/>
              <a:t>Kickstarter</a:t>
            </a:r>
            <a:r>
              <a:rPr lang="zh-CN" altLang="zh-CN" dirty="0" smtClean="0"/>
              <a:t>是</a:t>
            </a:r>
            <a:r>
              <a:rPr lang="zh-CN" altLang="en-US" dirty="0" smtClean="0"/>
              <a:t>目前</a:t>
            </a:r>
            <a:r>
              <a:rPr lang="zh-CN" altLang="zh-CN" dirty="0" smtClean="0"/>
              <a:t>全球</a:t>
            </a:r>
            <a:r>
              <a:rPr lang="zh-CN" altLang="zh-CN" dirty="0"/>
              <a:t>最大的众筹融资平台。它本身是一个网站，通过网络平台面对公众集资，让有创造力的人获得他们所需要的资金。</a:t>
            </a:r>
            <a:r>
              <a:rPr lang="en-US" altLang="zh-CN" dirty="0"/>
              <a:t>2009</a:t>
            </a:r>
            <a:r>
              <a:rPr lang="zh-CN" altLang="zh-CN" dirty="0"/>
              <a:t>年该网站正式建立，刚成立时主要为图片、电影和音乐等项目融资，至今已发展为包括技术、戏剧、出版、设计等</a:t>
            </a:r>
            <a:r>
              <a:rPr lang="en-US" altLang="zh-CN" dirty="0"/>
              <a:t>13</a:t>
            </a:r>
            <a:r>
              <a:rPr lang="zh-CN" altLang="zh-CN" dirty="0"/>
              <a:t>类项目的融资平台。</a:t>
            </a:r>
            <a:endParaRPr lang="en-US" altLang="zh-CN" b="1" dirty="0" smtClean="0"/>
          </a:p>
        </p:txBody>
      </p:sp>
    </p:spTree>
    <p:extLst>
      <p:ext uri="{BB962C8B-B14F-4D97-AF65-F5344CB8AC3E}">
        <p14:creationId xmlns:p14="http://schemas.microsoft.com/office/powerpoint/2010/main" val="136011598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003232" cy="4896544"/>
          </a:xfrm>
        </p:spPr>
        <p:txBody>
          <a:bodyPr>
            <a:normAutofit/>
          </a:bodyPr>
          <a:lstStyle/>
          <a:p>
            <a:r>
              <a:rPr lang="en-US" altLang="zh-CN" dirty="0" smtClean="0"/>
              <a:t>Kickstarter</a:t>
            </a:r>
            <a:r>
              <a:rPr lang="zh-CN" altLang="zh-CN" dirty="0"/>
              <a:t>的一个显著特征是采取规定点</a:t>
            </a:r>
            <a:r>
              <a:rPr lang="zh-CN" altLang="zh-CN" dirty="0" smtClean="0"/>
              <a:t>机制（</a:t>
            </a:r>
            <a:r>
              <a:rPr lang="en-US" altLang="zh-CN" dirty="0" smtClean="0"/>
              <a:t>Provision Point Mechanism</a:t>
            </a:r>
            <a:r>
              <a:rPr lang="zh-CN" altLang="zh-CN" dirty="0"/>
              <a:t>）</a:t>
            </a:r>
            <a:r>
              <a:rPr lang="zh-CN" altLang="zh-CN" dirty="0" smtClean="0"/>
              <a:t>：融资</a:t>
            </a:r>
            <a:r>
              <a:rPr lang="zh-CN" altLang="zh-CN" dirty="0"/>
              <a:t>者必须在规定时间内完成其事先设定的融资目标，对于没有达到融资目标的，融资者无法提取资金，所融资金必须返还给投资者。当在规定期限内实现融资目标后，融资者可以提取资金，同时按融资金额的</a:t>
            </a:r>
            <a:r>
              <a:rPr lang="en-US" altLang="zh-CN" dirty="0"/>
              <a:t>5</a:t>
            </a:r>
            <a:r>
              <a:rPr lang="zh-CN" altLang="zh-CN" dirty="0"/>
              <a:t>％付给</a:t>
            </a:r>
            <a:r>
              <a:rPr lang="en-US" altLang="zh-CN" dirty="0"/>
              <a:t>Kickstarter</a:t>
            </a:r>
            <a:r>
              <a:rPr lang="zh-CN" altLang="zh-CN" dirty="0"/>
              <a:t>，为</a:t>
            </a:r>
            <a:r>
              <a:rPr lang="en-US" altLang="zh-CN" dirty="0"/>
              <a:t>Kickstarter</a:t>
            </a:r>
            <a:r>
              <a:rPr lang="zh-CN" altLang="zh-CN" dirty="0"/>
              <a:t>平台提供资金支付服务的</a:t>
            </a:r>
            <a:r>
              <a:rPr lang="en-US" altLang="zh-CN" dirty="0"/>
              <a:t>Amazon</a:t>
            </a:r>
            <a:r>
              <a:rPr lang="zh-CN" altLang="zh-CN" dirty="0"/>
              <a:t>支付系统则收取</a:t>
            </a:r>
            <a:r>
              <a:rPr lang="en-US" altLang="zh-CN" dirty="0"/>
              <a:t>3-5</a:t>
            </a:r>
            <a:r>
              <a:rPr lang="zh-CN" altLang="zh-CN" dirty="0"/>
              <a:t>％的费用。在项目实施后，投资者可以从项目发起人那里获得</a:t>
            </a:r>
            <a:r>
              <a:rPr lang="en-US" altLang="zh-CN" dirty="0"/>
              <a:t>T</a:t>
            </a:r>
            <a:r>
              <a:rPr lang="zh-CN" altLang="zh-CN" dirty="0"/>
              <a:t>恤衫、明信片、</a:t>
            </a:r>
            <a:r>
              <a:rPr lang="en-US" altLang="zh-CN" dirty="0"/>
              <a:t>CD</a:t>
            </a:r>
            <a:r>
              <a:rPr lang="zh-CN" altLang="zh-CN" dirty="0"/>
              <a:t>等相关产品回报，但目前还没有规定投资者可以获得股权作为回报</a:t>
            </a:r>
            <a:r>
              <a:rPr lang="zh-CN" altLang="zh-CN" dirty="0" smtClean="0"/>
              <a:t>。</a:t>
            </a:r>
            <a:endParaRPr lang="en-US" altLang="zh-CN" dirty="0" smtClean="0"/>
          </a:p>
        </p:txBody>
      </p:sp>
    </p:spTree>
    <p:extLst>
      <p:ext uri="{BB962C8B-B14F-4D97-AF65-F5344CB8AC3E}">
        <p14:creationId xmlns:p14="http://schemas.microsoft.com/office/powerpoint/2010/main" val="3932825139"/>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363272" cy="5256584"/>
          </a:xfrm>
        </p:spPr>
        <p:txBody>
          <a:bodyPr>
            <a:normAutofit/>
          </a:bodyPr>
          <a:lstStyle/>
          <a:p>
            <a:r>
              <a:rPr lang="zh-CN" altLang="zh-CN" dirty="0" smtClean="0"/>
              <a:t>截至</a:t>
            </a:r>
            <a:r>
              <a:rPr lang="en-US" altLang="zh-CN" dirty="0"/>
              <a:t>2015</a:t>
            </a:r>
            <a:r>
              <a:rPr lang="zh-CN" altLang="zh-CN" dirty="0"/>
              <a:t>年</a:t>
            </a:r>
            <a:r>
              <a:rPr lang="en-US" altLang="zh-CN" dirty="0"/>
              <a:t>12</a:t>
            </a:r>
            <a:r>
              <a:rPr lang="zh-CN" altLang="zh-CN" dirty="0"/>
              <a:t>月末，</a:t>
            </a:r>
            <a:r>
              <a:rPr lang="en-US" altLang="zh-CN" dirty="0"/>
              <a:t>Kickstarter</a:t>
            </a:r>
            <a:r>
              <a:rPr lang="zh-CN" altLang="zh-CN" dirty="0"/>
              <a:t>一共为</a:t>
            </a:r>
            <a:r>
              <a:rPr lang="en-US" altLang="zh-CN" dirty="0"/>
              <a:t>9.6</a:t>
            </a:r>
            <a:r>
              <a:rPr lang="zh-CN" altLang="zh-CN" dirty="0"/>
              <a:t>万个项目融资</a:t>
            </a:r>
            <a:r>
              <a:rPr lang="en-US" altLang="zh-CN" dirty="0"/>
              <a:t>20</a:t>
            </a:r>
            <a:r>
              <a:rPr lang="zh-CN" altLang="zh-CN" dirty="0"/>
              <a:t>亿美元。一些项目借助于</a:t>
            </a:r>
            <a:r>
              <a:rPr lang="en-US" altLang="zh-CN" dirty="0"/>
              <a:t>Kickstarter</a:t>
            </a:r>
            <a:r>
              <a:rPr lang="zh-CN" altLang="zh-CN" dirty="0"/>
              <a:t>获得了数目可观的</a:t>
            </a:r>
            <a:r>
              <a:rPr lang="zh-CN" altLang="zh-CN" dirty="0" smtClean="0"/>
              <a:t>融资</a:t>
            </a:r>
            <a:r>
              <a:rPr lang="zh-CN" altLang="en-US" dirty="0" smtClean="0"/>
              <a:t>，如图</a:t>
            </a:r>
            <a:r>
              <a:rPr lang="en-US" altLang="zh-CN" dirty="0" smtClean="0"/>
              <a:t>9-2</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lgn="ctr">
              <a:buNone/>
            </a:pPr>
            <a:r>
              <a:rPr lang="zh-CN" altLang="zh-CN" sz="1400" b="1" dirty="0" smtClean="0"/>
              <a:t>图</a:t>
            </a:r>
            <a:r>
              <a:rPr lang="en-US" altLang="zh-CN" sz="1400" b="1" dirty="0"/>
              <a:t>9-2 Kickstarter 2015</a:t>
            </a:r>
            <a:r>
              <a:rPr lang="zh-CN" altLang="zh-CN" sz="1400" b="1" dirty="0"/>
              <a:t>年成功众筹融资项目及融资</a:t>
            </a:r>
            <a:r>
              <a:rPr lang="zh-CN" altLang="zh-CN" sz="1400" b="1" dirty="0" smtClean="0"/>
              <a:t>金额</a:t>
            </a:r>
            <a:endParaRPr lang="en-US" altLang="zh-CN" sz="1400" b="1" dirty="0" smtClean="0"/>
          </a:p>
          <a:p>
            <a:pPr marL="0" indent="0">
              <a:buNone/>
            </a:pPr>
            <a:r>
              <a:rPr lang="zh-CN" altLang="zh-CN" sz="1400" dirty="0"/>
              <a:t>数据来源：</a:t>
            </a:r>
            <a:r>
              <a:rPr lang="en-US" altLang="zh-CN" sz="1400" dirty="0"/>
              <a:t>Kickstarter</a:t>
            </a:r>
            <a:endParaRPr lang="zh-CN" altLang="zh-CN" sz="1400" dirty="0"/>
          </a:p>
          <a:p>
            <a:pPr marL="0" indent="0">
              <a:buNone/>
            </a:pPr>
            <a:r>
              <a:rPr lang="zh-CN" altLang="zh-CN" sz="1400" dirty="0"/>
              <a:t>注：统计数据截止至</a:t>
            </a:r>
            <a:r>
              <a:rPr lang="en-US" altLang="zh-CN" sz="1400" dirty="0"/>
              <a:t>2015</a:t>
            </a:r>
            <a:r>
              <a:rPr lang="zh-CN" altLang="zh-CN" sz="1400" dirty="0"/>
              <a:t>年</a:t>
            </a:r>
            <a:r>
              <a:rPr lang="en-US" altLang="zh-CN" sz="1400" dirty="0"/>
              <a:t>12</a:t>
            </a:r>
            <a:r>
              <a:rPr lang="zh-CN" altLang="zh-CN" sz="1400" dirty="0"/>
              <a:t>月</a:t>
            </a:r>
            <a:r>
              <a:rPr lang="en-US" altLang="zh-CN" sz="1400" dirty="0"/>
              <a:t>28</a:t>
            </a:r>
            <a:r>
              <a:rPr lang="zh-CN" altLang="zh-CN" sz="1400" dirty="0" smtClean="0"/>
              <a:t>日</a:t>
            </a:r>
            <a:endParaRPr lang="zh-CN" altLang="zh-CN" dirty="0"/>
          </a:p>
        </p:txBody>
      </p:sp>
      <p:graphicFrame>
        <p:nvGraphicFramePr>
          <p:cNvPr id="5" name="图表 4"/>
          <p:cNvGraphicFramePr/>
          <p:nvPr>
            <p:extLst/>
          </p:nvPr>
        </p:nvGraphicFramePr>
        <p:xfrm>
          <a:off x="1907704" y="1556792"/>
          <a:ext cx="5256584" cy="3024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4480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kumimoji="1" lang="en-US" altLang="zh-CN" dirty="0" smtClean="0"/>
              <a:t>2.2</a:t>
            </a:r>
            <a:r>
              <a:rPr kumimoji="1" lang="zh-CN" altLang="en-US" dirty="0" smtClean="0"/>
              <a:t> 互联网</a:t>
            </a:r>
            <a:r>
              <a:rPr kumimoji="1" lang="zh-CN" altLang="en-US" dirty="0"/>
              <a:t>金融对传统金融的影响</a:t>
            </a:r>
          </a:p>
        </p:txBody>
      </p:sp>
      <p:sp>
        <p:nvSpPr>
          <p:cNvPr id="3" name="内容占位符 2"/>
          <p:cNvSpPr>
            <a:spLocks noGrp="1"/>
          </p:cNvSpPr>
          <p:nvPr>
            <p:ph idx="1"/>
          </p:nvPr>
        </p:nvSpPr>
        <p:spPr>
          <a:xfrm>
            <a:off x="457200" y="1700808"/>
            <a:ext cx="8229600" cy="4464496"/>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2.2.1</a:t>
            </a:r>
            <a:r>
              <a:rPr lang="zh-CN" altLang="en-US" sz="2000" b="1" dirty="0" smtClean="0">
                <a:solidFill>
                  <a:srgbClr val="6A5015"/>
                </a:solidFill>
                <a:latin typeface="黑体" panose="02010609060101010101" pitchFamily="49" charset="-122"/>
                <a:ea typeface="黑体" panose="02010609060101010101" pitchFamily="49" charset="-122"/>
              </a:rPr>
              <a:t> 对</a:t>
            </a:r>
            <a:r>
              <a:rPr lang="zh-CN" altLang="en-US" sz="2000" b="1" dirty="0">
                <a:solidFill>
                  <a:srgbClr val="6A5015"/>
                </a:solidFill>
                <a:latin typeface="黑体" panose="02010609060101010101" pitchFamily="49" charset="-122"/>
                <a:ea typeface="黑体" panose="02010609060101010101" pitchFamily="49" charset="-122"/>
              </a:rPr>
              <a:t>商业银行的影响</a:t>
            </a:r>
            <a:endParaRPr kumimoji="1" lang="zh-CN" altLang="en-US" dirty="0" smtClean="0"/>
          </a:p>
          <a:p>
            <a:r>
              <a:rPr lang="zh-CN" altLang="en-US" dirty="0"/>
              <a:t>互联网金融的发展会导致结算脱媒、资产脱媒以及负债脱媒，极大地冲击了传统</a:t>
            </a:r>
            <a:r>
              <a:rPr lang="zh-CN" altLang="en-US" dirty="0" smtClean="0"/>
              <a:t>商业银行</a:t>
            </a:r>
            <a:r>
              <a:rPr lang="zh-CN" altLang="en-US" dirty="0"/>
              <a:t>的业务，但同时也激发了商业银行加快经营模式转变的激情和</a:t>
            </a:r>
            <a:r>
              <a:rPr lang="zh-CN" altLang="en-US" dirty="0" smtClean="0"/>
              <a:t>动力</a:t>
            </a:r>
          </a:p>
          <a:p>
            <a:pPr lvl="1"/>
            <a:r>
              <a:rPr lang="zh-CN" altLang="en-US" dirty="0">
                <a:solidFill>
                  <a:prstClr val="black"/>
                </a:solidFill>
              </a:rPr>
              <a:t>第一，商业银行固守经营模式，互联网化仍显不足</a:t>
            </a:r>
            <a:r>
              <a:rPr lang="zh-CN" altLang="en-US" dirty="0" smtClean="0">
                <a:solidFill>
                  <a:prstClr val="black"/>
                </a:solidFill>
              </a:rPr>
              <a:t>。首先</a:t>
            </a:r>
            <a:r>
              <a:rPr lang="zh-CN" altLang="en-US" dirty="0">
                <a:solidFill>
                  <a:prstClr val="black"/>
                </a:solidFill>
              </a:rPr>
              <a:t>，商业银行的业务模式仍然缺乏充分的互联网经济元素</a:t>
            </a:r>
            <a:r>
              <a:rPr lang="zh-CN" altLang="en-US" dirty="0" smtClean="0">
                <a:solidFill>
                  <a:prstClr val="black"/>
                </a:solidFill>
              </a:rPr>
              <a:t>。</a:t>
            </a:r>
            <a:r>
              <a:rPr kumimoji="1" lang="zh-CN" altLang="en-US" dirty="0"/>
              <a:t>其次，商业银行的互联网渠道不仅未能充分体现</a:t>
            </a:r>
            <a:r>
              <a:rPr kumimoji="1" lang="zh-CN" altLang="en-US" dirty="0" smtClean="0"/>
              <a:t>互联网</a:t>
            </a:r>
            <a:r>
              <a:rPr kumimoji="1" lang="zh-CN" altLang="en-US" dirty="0"/>
              <a:t>商业模式的精神，而且对</a:t>
            </a:r>
            <a:r>
              <a:rPr kumimoji="1" lang="zh-CN" altLang="en-US" dirty="0" smtClean="0"/>
              <a:t>互联网</a:t>
            </a:r>
            <a:r>
              <a:rPr kumimoji="1" lang="zh-CN" altLang="en-US" dirty="0"/>
              <a:t>渠道的商业价值亦未能充分利用和挖掘</a:t>
            </a:r>
            <a:r>
              <a:rPr kumimoji="1" lang="zh-CN" altLang="en-US" dirty="0" smtClean="0"/>
              <a:t>。</a:t>
            </a:r>
          </a:p>
          <a:p>
            <a:pPr lvl="1"/>
            <a:r>
              <a:rPr kumimoji="1" lang="zh-CN" altLang="en-US" dirty="0"/>
              <a:t>第二，开放的互联网挑战封闭的商业银行安全架构和经营模式</a:t>
            </a:r>
            <a:r>
              <a:rPr kumimoji="1" lang="zh-CN" altLang="en-US" dirty="0" smtClean="0"/>
              <a:t>。</a:t>
            </a:r>
          </a:p>
          <a:p>
            <a:pPr lvl="1"/>
            <a:r>
              <a:rPr lang="zh-CN" altLang="en-US" dirty="0"/>
              <a:t>第三，个性化需求与客户选择挑战商业银行服务品质</a:t>
            </a:r>
            <a:r>
              <a:rPr lang="zh-CN" altLang="en-US" dirty="0" smtClean="0"/>
              <a:t>。</a:t>
            </a:r>
          </a:p>
          <a:p>
            <a:pPr lvl="1"/>
            <a:r>
              <a:rPr lang="zh-CN" altLang="en-US" dirty="0"/>
              <a:t>第四，商业银行的竞争对手及模式都在改变</a:t>
            </a:r>
            <a:r>
              <a:rPr lang="zh-CN" altLang="en-US" dirty="0" smtClean="0"/>
              <a:t>。</a:t>
            </a:r>
          </a:p>
          <a:p>
            <a:pPr lvl="1"/>
            <a:r>
              <a:rPr lang="zh-CN" altLang="en-US" dirty="0"/>
              <a:t>第五，商业生态体系建设关乎银行核心竞争力培养。</a:t>
            </a:r>
            <a:endParaRPr kumimoji="1" lang="zh-CN" altLang="en-US" dirty="0"/>
          </a:p>
        </p:txBody>
      </p:sp>
    </p:spTree>
    <p:extLst>
      <p:ext uri="{BB962C8B-B14F-4D97-AF65-F5344CB8AC3E}">
        <p14:creationId xmlns:p14="http://schemas.microsoft.com/office/powerpoint/2010/main" val="238998771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363272" cy="5328592"/>
          </a:xfrm>
        </p:spPr>
        <p:txBody>
          <a:bodyPr>
            <a:normAutofit lnSpcReduction="10000"/>
          </a:bodyPr>
          <a:lstStyle/>
          <a:p>
            <a:r>
              <a:rPr lang="zh-CN" altLang="zh-CN" b="1" dirty="0" smtClean="0"/>
              <a:t>（</a:t>
            </a:r>
            <a:r>
              <a:rPr lang="en-US" altLang="zh-CN" b="1" dirty="0"/>
              <a:t>2</a:t>
            </a:r>
            <a:r>
              <a:rPr lang="zh-CN" altLang="zh-CN" b="1" dirty="0"/>
              <a:t>）</a:t>
            </a:r>
            <a:r>
              <a:rPr lang="en-US" altLang="zh-CN" b="1" dirty="0" err="1" smtClean="0"/>
              <a:t>IndieGoGo</a:t>
            </a:r>
            <a:endParaRPr lang="en-US" altLang="zh-CN" b="1" dirty="0" smtClean="0"/>
          </a:p>
          <a:p>
            <a:r>
              <a:rPr lang="en-US" altLang="zh-CN" dirty="0" err="1"/>
              <a:t>IndieGoGo</a:t>
            </a:r>
            <a:r>
              <a:rPr lang="zh-CN" altLang="zh-CN" dirty="0"/>
              <a:t>创建于</a:t>
            </a:r>
            <a:r>
              <a:rPr lang="en-US" altLang="zh-CN" dirty="0"/>
              <a:t>2008</a:t>
            </a:r>
            <a:r>
              <a:rPr lang="zh-CN" altLang="zh-CN" dirty="0"/>
              <a:t>年，是美国目前最大的国际化众筹融资平台</a:t>
            </a:r>
            <a:r>
              <a:rPr lang="zh-CN" altLang="zh-CN" dirty="0" smtClean="0"/>
              <a:t>。</a:t>
            </a:r>
            <a:endParaRPr lang="en-US" altLang="zh-CN" dirty="0" smtClean="0"/>
          </a:p>
          <a:p>
            <a:r>
              <a:rPr lang="en-US" altLang="zh-CN" dirty="0" err="1" smtClean="0"/>
              <a:t>IndieGoGo</a:t>
            </a:r>
            <a:r>
              <a:rPr lang="zh-CN" altLang="en-US" dirty="0" smtClean="0"/>
              <a:t>与</a:t>
            </a:r>
            <a:r>
              <a:rPr lang="en-US" altLang="zh-CN" dirty="0" smtClean="0"/>
              <a:t>Kickstarter</a:t>
            </a:r>
            <a:r>
              <a:rPr lang="zh-CN" altLang="en-US" dirty="0"/>
              <a:t>不同之</a:t>
            </a:r>
            <a:r>
              <a:rPr lang="zh-CN" altLang="en-US" dirty="0" smtClean="0"/>
              <a:t>处：</a:t>
            </a:r>
            <a:endParaRPr lang="en-US" altLang="zh-CN" dirty="0" smtClean="0"/>
          </a:p>
          <a:p>
            <a:pPr lvl="1"/>
            <a:r>
              <a:rPr lang="zh-CN" altLang="zh-CN" dirty="0" smtClean="0"/>
              <a:t>第一</a:t>
            </a:r>
            <a:r>
              <a:rPr lang="zh-CN" altLang="zh-CN" dirty="0"/>
              <a:t>，与</a:t>
            </a:r>
            <a:r>
              <a:rPr lang="en-US" altLang="zh-CN" dirty="0"/>
              <a:t>Kickstarter</a:t>
            </a:r>
            <a:r>
              <a:rPr lang="zh-CN" altLang="zh-CN" dirty="0"/>
              <a:t>只限于为</a:t>
            </a:r>
            <a:r>
              <a:rPr lang="en-US" altLang="zh-CN" dirty="0"/>
              <a:t>13</a:t>
            </a:r>
            <a:r>
              <a:rPr lang="zh-CN" altLang="zh-CN" dirty="0"/>
              <a:t>类项目融资不同，</a:t>
            </a:r>
            <a:r>
              <a:rPr lang="en-US" altLang="zh-CN" dirty="0" err="1"/>
              <a:t>IndieGoGo</a:t>
            </a:r>
            <a:r>
              <a:rPr lang="zh-CN" altLang="zh-CN" dirty="0"/>
              <a:t>对融资项目没有使用方向上的限制，包括可以为慈善事业融资</a:t>
            </a:r>
            <a:r>
              <a:rPr lang="zh-CN" altLang="zh-CN" dirty="0" smtClean="0"/>
              <a:t>。</a:t>
            </a:r>
            <a:endParaRPr lang="en-US" altLang="zh-CN" dirty="0" smtClean="0"/>
          </a:p>
          <a:p>
            <a:pPr lvl="1"/>
            <a:r>
              <a:rPr lang="zh-CN" altLang="zh-CN" dirty="0"/>
              <a:t>第二，</a:t>
            </a:r>
            <a:r>
              <a:rPr lang="en-US" altLang="zh-CN" dirty="0" err="1"/>
              <a:t>IndieGoGo</a:t>
            </a:r>
            <a:r>
              <a:rPr lang="zh-CN" altLang="zh-CN" dirty="0"/>
              <a:t>规定的融资最长期限为</a:t>
            </a:r>
            <a:r>
              <a:rPr lang="en-US" altLang="zh-CN" dirty="0"/>
              <a:t>120</a:t>
            </a:r>
            <a:r>
              <a:rPr lang="zh-CN" altLang="zh-CN" dirty="0"/>
              <a:t>天，融资者可以选择固定融资和有弹性融资。固定融资机制类似于</a:t>
            </a:r>
            <a:r>
              <a:rPr lang="en-US" altLang="zh-CN" dirty="0"/>
              <a:t>Kickstarter</a:t>
            </a:r>
            <a:r>
              <a:rPr lang="zh-CN" altLang="zh-CN" dirty="0"/>
              <a:t>的规定点机制</a:t>
            </a:r>
            <a:r>
              <a:rPr lang="zh-CN" altLang="zh-CN" dirty="0" smtClean="0"/>
              <a:t>，</a:t>
            </a:r>
            <a:r>
              <a:rPr lang="zh-CN" altLang="en-US" dirty="0" smtClean="0"/>
              <a:t>而</a:t>
            </a:r>
            <a:r>
              <a:rPr lang="zh-CN" altLang="zh-CN" dirty="0" smtClean="0"/>
              <a:t>选择</a:t>
            </a:r>
            <a:r>
              <a:rPr lang="zh-CN" altLang="zh-CN" dirty="0"/>
              <a:t>有弹性融资时，即使没有实现预定融资目标，融资者仍然可以得到所融的部分资金，但是</a:t>
            </a:r>
            <a:r>
              <a:rPr lang="en-US" altLang="zh-CN" dirty="0" err="1"/>
              <a:t>IndieGoGo</a:t>
            </a:r>
            <a:r>
              <a:rPr lang="zh-CN" altLang="zh-CN" dirty="0"/>
              <a:t>要对所融得的部分资金收取</a:t>
            </a:r>
            <a:r>
              <a:rPr lang="en-US" altLang="zh-CN" dirty="0"/>
              <a:t>9</a:t>
            </a:r>
            <a:r>
              <a:rPr lang="zh-CN" altLang="zh-CN" dirty="0"/>
              <a:t>％的费用，而当固定融资和有弹性融资完全实现融资目标时，</a:t>
            </a:r>
            <a:r>
              <a:rPr lang="en-US" altLang="zh-CN" dirty="0" err="1"/>
              <a:t>IndieGoGo</a:t>
            </a:r>
            <a:r>
              <a:rPr lang="zh-CN" altLang="zh-CN" dirty="0"/>
              <a:t>只收取</a:t>
            </a:r>
            <a:r>
              <a:rPr lang="en-US" altLang="zh-CN" dirty="0"/>
              <a:t>4</a:t>
            </a:r>
            <a:r>
              <a:rPr lang="zh-CN" altLang="zh-CN" dirty="0"/>
              <a:t>％的费用。此外，第三方收取的费用比例是</a:t>
            </a:r>
            <a:r>
              <a:rPr lang="en-US" altLang="zh-CN" dirty="0"/>
              <a:t>3</a:t>
            </a:r>
            <a:r>
              <a:rPr lang="zh-CN" altLang="zh-CN" dirty="0"/>
              <a:t>％，国际融资每次还要收取</a:t>
            </a:r>
            <a:r>
              <a:rPr lang="en-US" altLang="zh-CN" dirty="0"/>
              <a:t>25</a:t>
            </a:r>
            <a:r>
              <a:rPr lang="zh-CN" altLang="zh-CN" dirty="0"/>
              <a:t>美元的费用。</a:t>
            </a:r>
          </a:p>
          <a:p>
            <a:pPr lvl="1"/>
            <a:r>
              <a:rPr lang="zh-CN" altLang="zh-CN" dirty="0"/>
              <a:t>第三，</a:t>
            </a:r>
            <a:r>
              <a:rPr lang="en-US" altLang="zh-CN" dirty="0" err="1"/>
              <a:t>IndieGoGo</a:t>
            </a:r>
            <a:r>
              <a:rPr lang="zh-CN" altLang="zh-CN" dirty="0"/>
              <a:t>有税收减免系统。利用与</a:t>
            </a:r>
            <a:r>
              <a:rPr lang="en-US" altLang="zh-CN" dirty="0" err="1"/>
              <a:t>FracturedAtlas</a:t>
            </a:r>
            <a:r>
              <a:rPr lang="zh-CN" altLang="zh-CN" dirty="0"/>
              <a:t>所建立的伙伴关系，当支持者出于非盈利动机为一些项目融资时，</a:t>
            </a:r>
            <a:r>
              <a:rPr lang="en-US" altLang="zh-CN" dirty="0" err="1"/>
              <a:t>IndieGoGo</a:t>
            </a:r>
            <a:r>
              <a:rPr lang="zh-CN" altLang="zh-CN" dirty="0"/>
              <a:t>可以为这些支持者提供税收减免服务。</a:t>
            </a:r>
          </a:p>
          <a:p>
            <a:pPr lvl="1"/>
            <a:r>
              <a:rPr lang="zh-CN" altLang="zh-CN" dirty="0"/>
              <a:t>第四，</a:t>
            </a:r>
            <a:r>
              <a:rPr lang="en-US" altLang="zh-CN" dirty="0" err="1"/>
              <a:t>IndieGoGo</a:t>
            </a:r>
            <a:r>
              <a:rPr lang="zh-CN" altLang="zh-CN" dirty="0"/>
              <a:t>不限制一定要使用美国银行的账户，这为跨国的众筹融资提供了便利</a:t>
            </a:r>
            <a:r>
              <a:rPr lang="zh-CN" altLang="zh-CN" dirty="0" smtClean="0"/>
              <a:t>。</a:t>
            </a:r>
            <a:endParaRPr lang="zh-CN" altLang="zh-CN" dirty="0"/>
          </a:p>
        </p:txBody>
      </p:sp>
    </p:spTree>
    <p:extLst>
      <p:ext uri="{BB962C8B-B14F-4D97-AF65-F5344CB8AC3E}">
        <p14:creationId xmlns:p14="http://schemas.microsoft.com/office/powerpoint/2010/main" val="216701734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363272" cy="5328592"/>
          </a:xfrm>
        </p:spPr>
        <p:txBody>
          <a:bodyPr>
            <a:normAutofit/>
          </a:bodyPr>
          <a:lstStyle/>
          <a:p>
            <a:r>
              <a:rPr lang="zh-CN" altLang="zh-CN" dirty="0" smtClean="0"/>
              <a:t>总而言之</a:t>
            </a:r>
            <a:r>
              <a:rPr lang="zh-CN" altLang="zh-CN" dirty="0"/>
              <a:t>，</a:t>
            </a:r>
            <a:r>
              <a:rPr lang="en-US" altLang="zh-CN" dirty="0" err="1"/>
              <a:t>IndieGoGo</a:t>
            </a:r>
            <a:r>
              <a:rPr lang="zh-CN" altLang="zh-CN" dirty="0"/>
              <a:t>的模式比</a:t>
            </a:r>
            <a:r>
              <a:rPr lang="en-US" altLang="zh-CN" dirty="0" err="1"/>
              <a:t>Kickstarte</a:t>
            </a:r>
            <a:r>
              <a:rPr lang="zh-CN" altLang="zh-CN" dirty="0"/>
              <a:t>更有弹性，对融资者的监管相对较少。自成立以来，</a:t>
            </a:r>
            <a:r>
              <a:rPr lang="en-US" altLang="zh-CN" dirty="0" err="1"/>
              <a:t>IndieGoGo</a:t>
            </a:r>
            <a:r>
              <a:rPr lang="zh-CN" altLang="zh-CN" dirty="0"/>
              <a:t>已经为全世界</a:t>
            </a:r>
            <a:r>
              <a:rPr lang="en-US" altLang="zh-CN" dirty="0"/>
              <a:t>212</a:t>
            </a:r>
            <a:r>
              <a:rPr lang="zh-CN" altLang="zh-CN" dirty="0"/>
              <a:t>个国家的</a:t>
            </a:r>
            <a:r>
              <a:rPr lang="en-US" altLang="zh-CN" dirty="0"/>
              <a:t>65000</a:t>
            </a:r>
            <a:r>
              <a:rPr lang="zh-CN" altLang="zh-CN" dirty="0"/>
              <a:t>个项目提供了融资，但融资总额和单个项目的融资金额都少于</a:t>
            </a:r>
            <a:r>
              <a:rPr lang="en-US" altLang="zh-CN" dirty="0" err="1" smtClean="0"/>
              <a:t>Kickstarte</a:t>
            </a:r>
            <a:r>
              <a:rPr lang="zh-CN" altLang="en-US" dirty="0" smtClean="0"/>
              <a:t>，如</a:t>
            </a:r>
            <a:r>
              <a:rPr lang="zh-CN" altLang="zh-CN" dirty="0" smtClean="0"/>
              <a:t>表</a:t>
            </a:r>
            <a:r>
              <a:rPr lang="en-US" altLang="zh-CN" dirty="0" smtClean="0"/>
              <a:t>9-1</a:t>
            </a:r>
            <a:r>
              <a:rPr lang="zh-CN" altLang="en-US" dirty="0"/>
              <a:t>所示</a:t>
            </a:r>
            <a:r>
              <a:rPr lang="zh-CN" altLang="zh-CN" dirty="0" smtClean="0"/>
              <a:t>。</a:t>
            </a:r>
            <a:endParaRPr lang="en-US" altLang="zh-CN" dirty="0" smtClean="0"/>
          </a:p>
          <a:p>
            <a:pPr marL="0" indent="0" algn="ctr">
              <a:buNone/>
            </a:pPr>
            <a:r>
              <a:rPr lang="zh-CN" altLang="zh-CN" sz="1400" b="1" dirty="0" smtClean="0"/>
              <a:t>表</a:t>
            </a:r>
            <a:r>
              <a:rPr lang="en-US" altLang="zh-CN" sz="1400" b="1" dirty="0" smtClean="0"/>
              <a:t>9-1 </a:t>
            </a:r>
            <a:r>
              <a:rPr lang="en-US" altLang="zh-CN" sz="1400" b="1" dirty="0" err="1" smtClean="0"/>
              <a:t>IndieGoGo</a:t>
            </a:r>
            <a:r>
              <a:rPr lang="zh-CN" altLang="zh-CN" sz="1400" b="1" dirty="0" smtClean="0"/>
              <a:t>的部分众筹项目（单位：美元）</a:t>
            </a: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457200">
              <a:buNone/>
            </a:pPr>
            <a:endParaRPr lang="en-US" altLang="zh-CN" sz="1400" dirty="0" smtClean="0"/>
          </a:p>
          <a:p>
            <a:pPr marL="0" indent="457200">
              <a:buNone/>
            </a:pPr>
            <a:r>
              <a:rPr lang="zh-CN" altLang="zh-CN" sz="1400" dirty="0" smtClean="0"/>
              <a:t>资料</a:t>
            </a:r>
            <a:r>
              <a:rPr lang="zh-CN" altLang="zh-CN" sz="1400" dirty="0"/>
              <a:t>来源</a:t>
            </a:r>
            <a:r>
              <a:rPr lang="en-US" altLang="zh-CN" sz="1400" dirty="0"/>
              <a:t>:Rubin</a:t>
            </a:r>
            <a:r>
              <a:rPr lang="zh-CN" altLang="zh-CN" sz="1400" dirty="0"/>
              <a:t>，</a:t>
            </a:r>
            <a:r>
              <a:rPr lang="en-US" altLang="zh-CN" sz="1400" dirty="0"/>
              <a:t> </a:t>
            </a:r>
            <a:r>
              <a:rPr lang="en-US" altLang="zh-CN" sz="1400" dirty="0" err="1"/>
              <a:t>Slava</a:t>
            </a:r>
            <a:r>
              <a:rPr lang="en-US" altLang="zh-CN" sz="1400" dirty="0"/>
              <a:t>. The </a:t>
            </a:r>
            <a:r>
              <a:rPr lang="en-US" altLang="zh-CN" sz="1400" dirty="0" err="1"/>
              <a:t>GrowdFunders</a:t>
            </a:r>
            <a:r>
              <a:rPr lang="en-US" altLang="zh-CN" sz="1400" dirty="0"/>
              <a:t>: </a:t>
            </a:r>
            <a:r>
              <a:rPr lang="en-US" altLang="zh-CN" sz="1400" dirty="0" err="1"/>
              <a:t>IndieGoGo’s</a:t>
            </a:r>
            <a:r>
              <a:rPr lang="en-US" altLang="zh-CN" sz="1400" dirty="0"/>
              <a:t> Most Extraordinary </a:t>
            </a:r>
            <a:r>
              <a:rPr lang="en-US" altLang="zh-CN" sz="1400" dirty="0" smtClean="0"/>
              <a:t>Campaigns[EB/OL</a:t>
            </a:r>
            <a:r>
              <a:rPr lang="en-US" altLang="zh-CN" sz="1400" dirty="0"/>
              <a:t>].(</a:t>
            </a:r>
            <a:r>
              <a:rPr lang="en-US" altLang="zh-CN" sz="1400" dirty="0" smtClean="0"/>
              <a:t>2012-10-22</a:t>
            </a:r>
            <a:r>
              <a:rPr lang="en-US" altLang="zh-CN" sz="1400" dirty="0"/>
              <a:t>).http://</a:t>
            </a:r>
            <a:r>
              <a:rPr lang="en-US" altLang="zh-CN" sz="1400" dirty="0" smtClean="0"/>
              <a:t>TheHuffingtonPost.com</a:t>
            </a:r>
            <a:endParaRPr lang="zh-CN" altLang="zh-CN" sz="1400" dirty="0"/>
          </a:p>
        </p:txBody>
      </p:sp>
      <p:graphicFrame>
        <p:nvGraphicFramePr>
          <p:cNvPr id="2" name="表格 1"/>
          <p:cNvGraphicFramePr>
            <a:graphicFrameLocks noGrp="1"/>
          </p:cNvGraphicFramePr>
          <p:nvPr>
            <p:extLst/>
          </p:nvPr>
        </p:nvGraphicFramePr>
        <p:xfrm>
          <a:off x="518865" y="2204868"/>
          <a:ext cx="8229599" cy="3096342"/>
        </p:xfrm>
        <a:graphic>
          <a:graphicData uri="http://schemas.openxmlformats.org/drawingml/2006/table">
            <a:tbl>
              <a:tblPr firstRow="1" firstCol="1" bandRow="1">
                <a:tableStyleId>{5C22544A-7EE6-4342-B048-85BDC9FD1C3A}</a:tableStyleId>
              </a:tblPr>
              <a:tblGrid>
                <a:gridCol w="3800429">
                  <a:extLst>
                    <a:ext uri="{9D8B030D-6E8A-4147-A177-3AD203B41FA5}">
                      <a16:colId xmlns:a16="http://schemas.microsoft.com/office/drawing/2014/main" val="2284631198"/>
                    </a:ext>
                  </a:extLst>
                </a:gridCol>
                <a:gridCol w="1644274">
                  <a:extLst>
                    <a:ext uri="{9D8B030D-6E8A-4147-A177-3AD203B41FA5}">
                      <a16:colId xmlns:a16="http://schemas.microsoft.com/office/drawing/2014/main" val="4180213732"/>
                    </a:ext>
                  </a:extLst>
                </a:gridCol>
                <a:gridCol w="1229502">
                  <a:extLst>
                    <a:ext uri="{9D8B030D-6E8A-4147-A177-3AD203B41FA5}">
                      <a16:colId xmlns:a16="http://schemas.microsoft.com/office/drawing/2014/main" val="906235013"/>
                    </a:ext>
                  </a:extLst>
                </a:gridCol>
                <a:gridCol w="1555394">
                  <a:extLst>
                    <a:ext uri="{9D8B030D-6E8A-4147-A177-3AD203B41FA5}">
                      <a16:colId xmlns:a16="http://schemas.microsoft.com/office/drawing/2014/main" val="2430231407"/>
                    </a:ext>
                  </a:extLst>
                </a:gridCol>
              </a:tblGrid>
              <a:tr h="344038">
                <a:tc>
                  <a:txBody>
                    <a:bodyPr/>
                    <a:lstStyle/>
                    <a:p>
                      <a:pPr algn="ctr">
                        <a:spcAft>
                          <a:spcPts val="0"/>
                        </a:spcAft>
                      </a:pPr>
                      <a:r>
                        <a:rPr lang="zh-CN" sz="1050" kern="100" dirty="0">
                          <a:effectLst/>
                        </a:rPr>
                        <a:t>项目</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项目所在国家</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目标融资额</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实际融资额</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3221086534"/>
                  </a:ext>
                </a:extLst>
              </a:tr>
              <a:tr h="344038">
                <a:tc>
                  <a:txBody>
                    <a:bodyPr/>
                    <a:lstStyle/>
                    <a:p>
                      <a:pPr algn="just">
                        <a:spcAft>
                          <a:spcPts val="0"/>
                        </a:spcAft>
                      </a:pPr>
                      <a:r>
                        <a:rPr lang="en-US" sz="1050" kern="100">
                          <a:effectLst/>
                        </a:rPr>
                        <a:t>Atlantis Books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dirty="0">
                          <a:effectLst/>
                        </a:rPr>
                        <a:t>希腊</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40000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dirty="0">
                          <a:effectLst/>
                        </a:rPr>
                        <a:t>40570</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4078637864"/>
                  </a:ext>
                </a:extLst>
              </a:tr>
              <a:tr h="344038">
                <a:tc>
                  <a:txBody>
                    <a:bodyPr/>
                    <a:lstStyle/>
                    <a:p>
                      <a:pPr algn="l">
                        <a:spcAft>
                          <a:spcPts val="0"/>
                        </a:spcAft>
                      </a:pPr>
                      <a:r>
                        <a:rPr lang="en-US" sz="1050" kern="100">
                          <a:effectLst/>
                        </a:rPr>
                        <a:t>Big Mama Needs a Mower</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2500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2535</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435885783"/>
                  </a:ext>
                </a:extLst>
              </a:tr>
              <a:tr h="344038">
                <a:tc>
                  <a:txBody>
                    <a:bodyPr/>
                    <a:lstStyle/>
                    <a:p>
                      <a:pPr algn="just">
                        <a:spcAft>
                          <a:spcPts val="0"/>
                        </a:spcAft>
                      </a:pPr>
                      <a:r>
                        <a:rPr lang="en-US" sz="1050" kern="100" dirty="0">
                          <a:effectLst/>
                        </a:rPr>
                        <a:t>The First Crowdfunded Baby</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5000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7177</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686753927"/>
                  </a:ext>
                </a:extLst>
              </a:tr>
              <a:tr h="344038">
                <a:tc>
                  <a:txBody>
                    <a:bodyPr/>
                    <a:lstStyle/>
                    <a:p>
                      <a:pPr algn="just">
                        <a:spcAft>
                          <a:spcPts val="0"/>
                        </a:spcAft>
                      </a:pPr>
                      <a:r>
                        <a:rPr lang="en-US" sz="1050" kern="100" dirty="0" err="1">
                          <a:effectLst/>
                        </a:rPr>
                        <a:t>Satarii</a:t>
                      </a:r>
                      <a:r>
                        <a:rPr lang="en-US" sz="1050" kern="100" dirty="0">
                          <a:effectLst/>
                        </a:rPr>
                        <a:t> Star Accessory</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24680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608820214"/>
                  </a:ext>
                </a:extLst>
              </a:tr>
              <a:tr h="344038">
                <a:tc>
                  <a:txBody>
                    <a:bodyPr/>
                    <a:lstStyle/>
                    <a:p>
                      <a:pPr algn="just">
                        <a:spcAft>
                          <a:spcPts val="0"/>
                        </a:spcAft>
                      </a:pPr>
                      <a:r>
                        <a:rPr lang="en-US" sz="1050" kern="100">
                          <a:effectLst/>
                        </a:rPr>
                        <a:t>Compaign to Change Crowdfunding Law</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dirty="0">
                          <a:effectLst/>
                        </a:rPr>
                        <a:t>美国</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1099</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1321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4090678064"/>
                  </a:ext>
                </a:extLst>
              </a:tr>
              <a:tr h="344038">
                <a:tc>
                  <a:txBody>
                    <a:bodyPr/>
                    <a:lstStyle/>
                    <a:p>
                      <a:pPr algn="just">
                        <a:spcAft>
                          <a:spcPts val="0"/>
                        </a:spcAft>
                      </a:pPr>
                      <a:r>
                        <a:rPr lang="en-US" sz="1050" kern="100">
                          <a:effectLst/>
                        </a:rPr>
                        <a:t>eMaker Huxley 3D Printer Kits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英国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30000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158658</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4119854377"/>
                  </a:ext>
                </a:extLst>
              </a:tr>
              <a:tr h="344038">
                <a:tc>
                  <a:txBody>
                    <a:bodyPr/>
                    <a:lstStyle/>
                    <a:p>
                      <a:pPr algn="just">
                        <a:spcAft>
                          <a:spcPts val="0"/>
                        </a:spcAft>
                      </a:pPr>
                      <a:r>
                        <a:rPr lang="en-US" sz="1050" kern="100">
                          <a:effectLst/>
                        </a:rPr>
                        <a:t>Emmy’s Organics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15000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a:effectLst/>
                        </a:rPr>
                        <a:t>15326</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982719486"/>
                  </a:ext>
                </a:extLst>
              </a:tr>
              <a:tr h="344038">
                <a:tc>
                  <a:txBody>
                    <a:bodyPr/>
                    <a:lstStyle/>
                    <a:p>
                      <a:pPr algn="just">
                        <a:spcAft>
                          <a:spcPts val="0"/>
                        </a:spcAft>
                      </a:pPr>
                      <a:r>
                        <a:rPr lang="en-US" sz="1050" kern="100">
                          <a:effectLst/>
                        </a:rPr>
                        <a:t>Awaken Cafe</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050" kern="100">
                          <a:effectLst/>
                        </a:rPr>
                        <a:t>美国</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3000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just">
                        <a:spcAft>
                          <a:spcPts val="0"/>
                        </a:spcAft>
                      </a:pPr>
                      <a:r>
                        <a:rPr lang="en-US" sz="1050" kern="100" dirty="0">
                          <a:effectLst/>
                        </a:rPr>
                        <a:t>3538</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307442868"/>
                  </a:ext>
                </a:extLst>
              </a:tr>
            </a:tbl>
          </a:graphicData>
        </a:graphic>
      </p:graphicFrame>
    </p:spTree>
    <p:extLst>
      <p:ext uri="{BB962C8B-B14F-4D97-AF65-F5344CB8AC3E}">
        <p14:creationId xmlns:p14="http://schemas.microsoft.com/office/powerpoint/2010/main" val="171804074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en-US" b="1" dirty="0" smtClean="0"/>
              <a:t>二、股权众筹</a:t>
            </a:r>
            <a:endParaRPr lang="en-US" altLang="zh-CN" b="1" dirty="0" smtClean="0"/>
          </a:p>
          <a:p>
            <a:r>
              <a:rPr lang="en-US" altLang="zh-CN" dirty="0"/>
              <a:t>2008</a:t>
            </a:r>
            <a:r>
              <a:rPr lang="zh-CN" altLang="zh-CN" dirty="0"/>
              <a:t>年的全球金融危机对世界经济产生了巨大冲击，欧美银行业</a:t>
            </a:r>
            <a:r>
              <a:rPr lang="zh-CN" altLang="zh-CN" dirty="0" smtClean="0"/>
              <a:t>的</a:t>
            </a:r>
            <a:r>
              <a:rPr lang="zh-CN" altLang="en-US" dirty="0"/>
              <a:t>借贷</a:t>
            </a:r>
            <a:r>
              <a:rPr lang="zh-CN" altLang="zh-CN" dirty="0" smtClean="0"/>
              <a:t>行为</a:t>
            </a:r>
            <a:r>
              <a:rPr lang="zh-CN" altLang="zh-CN" dirty="0"/>
              <a:t>加剧了中小企业的融资困境。这种背景下，融资门槛低、效率高的股权众筹模式应运而生，并迅速获得了市场认可，众筹平台不断涌现，其中英国的</a:t>
            </a:r>
            <a:r>
              <a:rPr lang="en-US" altLang="zh-CN" dirty="0" err="1"/>
              <a:t>Crowdcube</a:t>
            </a:r>
            <a:r>
              <a:rPr lang="zh-CN" altLang="zh-CN" dirty="0"/>
              <a:t>、美国的</a:t>
            </a:r>
            <a:r>
              <a:rPr lang="en-US" altLang="zh-CN" dirty="0" err="1"/>
              <a:t>WeFunder</a:t>
            </a:r>
            <a:r>
              <a:rPr lang="zh-CN" altLang="zh-CN" dirty="0"/>
              <a:t>、</a:t>
            </a:r>
            <a:r>
              <a:rPr lang="en-US" altLang="zh-CN" dirty="0" err="1"/>
              <a:t>AngelList</a:t>
            </a:r>
            <a:r>
              <a:rPr lang="zh-CN" altLang="zh-CN" dirty="0"/>
              <a:t>最具代表性。</a:t>
            </a:r>
          </a:p>
          <a:p>
            <a:r>
              <a:rPr lang="zh-CN" altLang="zh-CN" b="1" dirty="0"/>
              <a:t>（</a:t>
            </a:r>
            <a:r>
              <a:rPr lang="en-US" altLang="zh-CN" b="1" dirty="0"/>
              <a:t>1</a:t>
            </a:r>
            <a:r>
              <a:rPr lang="zh-CN" altLang="zh-CN" b="1" dirty="0"/>
              <a:t>）</a:t>
            </a:r>
            <a:r>
              <a:rPr lang="en-US" altLang="zh-CN" b="1" dirty="0" err="1"/>
              <a:t>Crowdcube</a:t>
            </a:r>
            <a:endParaRPr lang="zh-CN" altLang="zh-CN" b="1" dirty="0"/>
          </a:p>
          <a:p>
            <a:r>
              <a:rPr lang="en-US" altLang="zh-CN" dirty="0" err="1"/>
              <a:t>Crowdcube</a:t>
            </a:r>
            <a:r>
              <a:rPr lang="zh-CN" altLang="zh-CN" dirty="0"/>
              <a:t>于</a:t>
            </a:r>
            <a:r>
              <a:rPr lang="en-US" altLang="zh-CN" dirty="0"/>
              <a:t>2011</a:t>
            </a:r>
            <a:r>
              <a:rPr lang="zh-CN" altLang="zh-CN" dirty="0"/>
              <a:t>年</a:t>
            </a:r>
            <a:r>
              <a:rPr lang="en-US" altLang="zh-CN" dirty="0"/>
              <a:t>2</a:t>
            </a:r>
            <a:r>
              <a:rPr lang="zh-CN" altLang="zh-CN" dirty="0"/>
              <a:t>月正式上线，是全球首家股权众筹平台，主要为初创企业募集资金。截至</a:t>
            </a:r>
            <a:r>
              <a:rPr lang="en-US" altLang="zh-CN" dirty="0"/>
              <a:t>2014</a:t>
            </a:r>
            <a:r>
              <a:rPr lang="zh-CN" altLang="zh-CN" dirty="0"/>
              <a:t>年</a:t>
            </a:r>
            <a:r>
              <a:rPr lang="en-US" altLang="zh-CN" dirty="0"/>
              <a:t>7</a:t>
            </a:r>
            <a:r>
              <a:rPr lang="zh-CN" altLang="zh-CN" dirty="0"/>
              <a:t>月</a:t>
            </a:r>
            <a:r>
              <a:rPr lang="en-US" altLang="zh-CN" dirty="0"/>
              <a:t>10</a:t>
            </a:r>
            <a:r>
              <a:rPr lang="zh-CN" altLang="zh-CN" dirty="0"/>
              <a:t>日，</a:t>
            </a:r>
            <a:r>
              <a:rPr lang="en-US" altLang="zh-CN" dirty="0" err="1"/>
              <a:t>Crowdcube</a:t>
            </a:r>
            <a:r>
              <a:rPr lang="zh-CN" altLang="zh-CN" dirty="0"/>
              <a:t>共为</a:t>
            </a:r>
            <a:r>
              <a:rPr lang="en-US" altLang="zh-CN" dirty="0"/>
              <a:t>131</a:t>
            </a:r>
            <a:r>
              <a:rPr lang="zh-CN" altLang="zh-CN" dirty="0"/>
              <a:t>个项目成功融资，筹资总额超过</a:t>
            </a:r>
            <a:r>
              <a:rPr lang="en-US" altLang="zh-CN" dirty="0"/>
              <a:t>3000</a:t>
            </a:r>
            <a:r>
              <a:rPr lang="zh-CN" altLang="zh-CN" dirty="0"/>
              <a:t>万英镑，投资者达</a:t>
            </a:r>
            <a:r>
              <a:rPr lang="en-US" altLang="zh-CN" dirty="0"/>
              <a:t>8</a:t>
            </a:r>
            <a:r>
              <a:rPr lang="zh-CN" altLang="zh-CN" dirty="0"/>
              <a:t>万余人</a:t>
            </a:r>
            <a:r>
              <a:rPr lang="zh-CN" altLang="zh-CN" dirty="0" smtClean="0"/>
              <a:t>。</a:t>
            </a:r>
            <a:endParaRPr lang="en-US" altLang="zh-CN" b="1" dirty="0" smtClean="0"/>
          </a:p>
        </p:txBody>
      </p:sp>
    </p:spTree>
    <p:extLst>
      <p:ext uri="{BB962C8B-B14F-4D97-AF65-F5344CB8AC3E}">
        <p14:creationId xmlns:p14="http://schemas.microsoft.com/office/powerpoint/2010/main" val="112264547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为</a:t>
            </a:r>
            <a:r>
              <a:rPr lang="zh-CN" altLang="zh-CN" dirty="0"/>
              <a:t>提高融资效率，</a:t>
            </a:r>
            <a:r>
              <a:rPr lang="en-US" altLang="zh-CN" dirty="0" err="1"/>
              <a:t>Crowdcube</a:t>
            </a:r>
            <a:r>
              <a:rPr lang="zh-CN" altLang="zh-CN" dirty="0"/>
              <a:t>制定了一套标准化流程</a:t>
            </a:r>
            <a:r>
              <a:rPr lang="zh-CN" altLang="zh-CN" dirty="0" smtClean="0"/>
              <a:t>：</a:t>
            </a:r>
            <a:endParaRPr lang="en-US" altLang="zh-CN" dirty="0" smtClean="0"/>
          </a:p>
          <a:p>
            <a:pPr lvl="1"/>
            <a:r>
              <a:rPr lang="zh-CN" altLang="zh-CN" dirty="0" smtClean="0"/>
              <a:t>融资</a:t>
            </a:r>
            <a:r>
              <a:rPr lang="zh-CN" altLang="zh-CN" dirty="0"/>
              <a:t>方首先提出申请，对项目相关情况进行细致描述，并制作融资计划书，主要说明拟转让的股权比例、目标融资金额、股权类型</a:t>
            </a:r>
            <a:r>
              <a:rPr lang="en-US" altLang="zh-CN" dirty="0"/>
              <a:t>(A</a:t>
            </a:r>
            <a:r>
              <a:rPr lang="zh-CN" altLang="zh-CN" dirty="0"/>
              <a:t>、</a:t>
            </a:r>
            <a:r>
              <a:rPr lang="en-US" altLang="zh-CN" dirty="0"/>
              <a:t>B</a:t>
            </a:r>
            <a:r>
              <a:rPr lang="zh-CN" altLang="zh-CN" dirty="0"/>
              <a:t>两类，</a:t>
            </a:r>
            <a:r>
              <a:rPr lang="en-US" altLang="zh-CN" dirty="0"/>
              <a:t>A</a:t>
            </a:r>
            <a:r>
              <a:rPr lang="zh-CN" altLang="zh-CN" dirty="0"/>
              <a:t>类有投票权</a:t>
            </a:r>
            <a:r>
              <a:rPr lang="en-US" altLang="zh-CN" dirty="0"/>
              <a:t>)</a:t>
            </a:r>
            <a:r>
              <a:rPr lang="zh-CN" altLang="zh-CN" dirty="0"/>
              <a:t>、筹资期限</a:t>
            </a:r>
            <a:r>
              <a:rPr lang="zh-CN" altLang="zh-CN" dirty="0" smtClean="0"/>
              <a:t>。</a:t>
            </a:r>
            <a:endParaRPr lang="en-US" altLang="zh-CN" dirty="0" smtClean="0"/>
          </a:p>
          <a:p>
            <a:pPr lvl="1"/>
            <a:r>
              <a:rPr lang="en-US" altLang="zh-CN" dirty="0" err="1"/>
              <a:t>Crowdcube</a:t>
            </a:r>
            <a:r>
              <a:rPr lang="zh-CN" altLang="zh-CN" dirty="0"/>
              <a:t>进行真实性审核后，安排项目正式上线</a:t>
            </a:r>
            <a:r>
              <a:rPr lang="zh-CN" altLang="zh-CN" dirty="0" smtClean="0"/>
              <a:t>。</a:t>
            </a:r>
            <a:endParaRPr lang="en-US" altLang="zh-CN" dirty="0" smtClean="0"/>
          </a:p>
          <a:p>
            <a:pPr lvl="1"/>
            <a:r>
              <a:rPr lang="zh-CN" altLang="zh-CN" dirty="0"/>
              <a:t>投资者根据偏好对项目进行筛选，并可通过</a:t>
            </a:r>
            <a:r>
              <a:rPr lang="en-US" altLang="zh-CN" dirty="0" err="1"/>
              <a:t>Crowdcube</a:t>
            </a:r>
            <a:r>
              <a:rPr lang="zh-CN" altLang="zh-CN" dirty="0"/>
              <a:t>以及</a:t>
            </a:r>
            <a:r>
              <a:rPr lang="en-US" altLang="zh-CN" dirty="0"/>
              <a:t>Facebook</a:t>
            </a:r>
            <a:r>
              <a:rPr lang="zh-CN" altLang="zh-CN" dirty="0"/>
              <a:t>、</a:t>
            </a:r>
            <a:r>
              <a:rPr lang="en-US" altLang="zh-CN" dirty="0"/>
              <a:t> Twitter</a:t>
            </a:r>
            <a:r>
              <a:rPr lang="zh-CN" altLang="zh-CN" dirty="0"/>
              <a:t>等社交网络，与融资者直接交流以做出投资决策</a:t>
            </a:r>
            <a:r>
              <a:rPr lang="zh-CN" altLang="zh-CN" dirty="0" smtClean="0"/>
              <a:t>。</a:t>
            </a:r>
            <a:r>
              <a:rPr lang="zh-CN" altLang="zh-CN" dirty="0"/>
              <a:t>根据规定，投资者最低出资额为</a:t>
            </a:r>
            <a:r>
              <a:rPr lang="en-US" altLang="zh-CN" dirty="0"/>
              <a:t>10</a:t>
            </a:r>
            <a:r>
              <a:rPr lang="zh-CN" altLang="zh-CN" dirty="0"/>
              <a:t>英镑，无最高额限制</a:t>
            </a:r>
            <a:r>
              <a:rPr lang="zh-CN" altLang="zh-CN" dirty="0" smtClean="0"/>
              <a:t>。</a:t>
            </a:r>
            <a:endParaRPr lang="en-US" altLang="zh-CN" dirty="0" smtClean="0"/>
          </a:p>
          <a:p>
            <a:pPr lvl="1"/>
            <a:r>
              <a:rPr lang="zh-CN" altLang="zh-CN" dirty="0"/>
              <a:t>募集期满后若融资成功，</a:t>
            </a:r>
            <a:r>
              <a:rPr lang="en-US" altLang="zh-CN" dirty="0" err="1"/>
              <a:t>Crowdcube</a:t>
            </a:r>
            <a:r>
              <a:rPr lang="zh-CN" altLang="zh-CN" dirty="0"/>
              <a:t>与其合作律师事务所将会同发起人完善公司章程等法律文件，并发送给投资者确认，投资者确认后，资金将通过第三方支付平台转账到融资方账户，投资者收到股权证明后即完成整个融资流程</a:t>
            </a:r>
            <a:r>
              <a:rPr lang="zh-CN" altLang="zh-CN" dirty="0" smtClean="0"/>
              <a:t>。</a:t>
            </a:r>
            <a:endParaRPr lang="en-US" altLang="zh-CN" dirty="0" smtClean="0"/>
          </a:p>
          <a:p>
            <a:pPr lvl="1"/>
            <a:r>
              <a:rPr lang="zh-CN" altLang="zh-CN" dirty="0"/>
              <a:t>若募集期未满而投资总额已达到融资目标，发起人可以增加目标金额，继续融资。</a:t>
            </a:r>
            <a:endParaRPr lang="en-US" altLang="zh-CN" dirty="0"/>
          </a:p>
          <a:p>
            <a:r>
              <a:rPr lang="zh-CN" altLang="zh-CN" dirty="0"/>
              <a:t>目前，</a:t>
            </a:r>
            <a:r>
              <a:rPr lang="en-US" altLang="zh-CN" dirty="0" err="1"/>
              <a:t>Crowdcube</a:t>
            </a:r>
            <a:r>
              <a:rPr lang="zh-CN" altLang="zh-CN" dirty="0"/>
              <a:t>免收会员费、项目发起费，但融资成功后将向融资方收取</a:t>
            </a:r>
            <a:r>
              <a:rPr lang="en-US" altLang="zh-CN" dirty="0"/>
              <a:t>500</a:t>
            </a:r>
            <a:r>
              <a:rPr lang="zh-CN" altLang="zh-CN" dirty="0"/>
              <a:t>英镑的咨询管理费以及融资总额的</a:t>
            </a:r>
            <a:r>
              <a:rPr lang="en-US" altLang="zh-CN" dirty="0"/>
              <a:t>5%</a:t>
            </a:r>
            <a:r>
              <a:rPr lang="zh-CN" altLang="zh-CN" dirty="0"/>
              <a:t>作为手续费。</a:t>
            </a:r>
            <a:endParaRPr lang="en-US" altLang="zh-CN" dirty="0" smtClean="0"/>
          </a:p>
        </p:txBody>
      </p:sp>
    </p:spTree>
    <p:extLst>
      <p:ext uri="{BB962C8B-B14F-4D97-AF65-F5344CB8AC3E}">
        <p14:creationId xmlns:p14="http://schemas.microsoft.com/office/powerpoint/2010/main" val="2750386842"/>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328592"/>
          </a:xfrm>
        </p:spPr>
        <p:txBody>
          <a:bodyPr>
            <a:normAutofit/>
          </a:bodyPr>
          <a:lstStyle/>
          <a:p>
            <a:r>
              <a:rPr lang="zh-CN" altLang="zh-CN" b="1" dirty="0" smtClean="0"/>
              <a:t>（</a:t>
            </a:r>
            <a:r>
              <a:rPr lang="en-US" altLang="zh-CN" b="1" dirty="0"/>
              <a:t>2</a:t>
            </a:r>
            <a:r>
              <a:rPr lang="zh-CN" altLang="zh-CN" b="1" dirty="0"/>
              <a:t>）</a:t>
            </a:r>
            <a:r>
              <a:rPr lang="en-US" altLang="zh-CN" b="1" dirty="0" err="1"/>
              <a:t>AngelList</a:t>
            </a:r>
            <a:endParaRPr lang="zh-CN" altLang="zh-CN" b="1" dirty="0"/>
          </a:p>
          <a:p>
            <a:r>
              <a:rPr lang="en-US" altLang="zh-CN" dirty="0" err="1"/>
              <a:t>AngelList</a:t>
            </a:r>
            <a:r>
              <a:rPr lang="zh-CN" altLang="zh-CN" dirty="0"/>
              <a:t>成立于</a:t>
            </a:r>
            <a:r>
              <a:rPr lang="en-US" altLang="zh-CN" dirty="0"/>
              <a:t>2011</a:t>
            </a:r>
            <a:r>
              <a:rPr lang="zh-CN" altLang="zh-CN" dirty="0"/>
              <a:t>年</a:t>
            </a:r>
            <a:r>
              <a:rPr lang="zh-CN" altLang="zh-CN" dirty="0" smtClean="0"/>
              <a:t>，如今已经</a:t>
            </a:r>
            <a:r>
              <a:rPr lang="zh-CN" altLang="zh-CN" dirty="0"/>
              <a:t>成为服务于创业企业的集投融资、求职招聘以及社交功能于一体的巨大众筹平台。目前在这个平台上注册了</a:t>
            </a:r>
            <a:r>
              <a:rPr lang="en-US" altLang="zh-CN" dirty="0"/>
              <a:t>55</a:t>
            </a:r>
            <a:r>
              <a:rPr lang="zh-CN" altLang="zh-CN" dirty="0"/>
              <a:t>万家企业，</a:t>
            </a:r>
            <a:r>
              <a:rPr lang="en-US" altLang="zh-CN" dirty="0"/>
              <a:t>4</a:t>
            </a:r>
            <a:r>
              <a:rPr lang="zh-CN" altLang="zh-CN" dirty="0"/>
              <a:t>万多个合格投资者，</a:t>
            </a:r>
            <a:r>
              <a:rPr lang="en-US" altLang="zh-CN" dirty="0"/>
              <a:t>6</a:t>
            </a:r>
            <a:r>
              <a:rPr lang="zh-CN" altLang="zh-CN" dirty="0"/>
              <a:t>千多家创投机构以及</a:t>
            </a:r>
            <a:r>
              <a:rPr lang="en-US" altLang="zh-CN" dirty="0"/>
              <a:t>3</a:t>
            </a:r>
            <a:r>
              <a:rPr lang="zh-CN" altLang="zh-CN" dirty="0"/>
              <a:t>千多家创业孵化器，正在成为创业创新体系的重要组成部分。截至</a:t>
            </a:r>
            <a:r>
              <a:rPr lang="en-US" altLang="zh-CN" dirty="0"/>
              <a:t>2015</a:t>
            </a:r>
            <a:r>
              <a:rPr lang="zh-CN" altLang="zh-CN" dirty="0"/>
              <a:t>年</a:t>
            </a:r>
            <a:r>
              <a:rPr lang="en-US" altLang="zh-CN" dirty="0"/>
              <a:t>5</a:t>
            </a:r>
            <a:r>
              <a:rPr lang="zh-CN" altLang="zh-CN" dirty="0"/>
              <a:t>月</a:t>
            </a:r>
            <a:r>
              <a:rPr lang="en-US" altLang="zh-CN" dirty="0" err="1"/>
              <a:t>AngelList</a:t>
            </a:r>
            <a:r>
              <a:rPr lang="zh-CN" altLang="zh-CN" dirty="0"/>
              <a:t>为</a:t>
            </a:r>
            <a:r>
              <a:rPr lang="en-US" altLang="zh-CN" dirty="0"/>
              <a:t>7395</a:t>
            </a:r>
            <a:r>
              <a:rPr lang="zh-CN" altLang="zh-CN" dirty="0"/>
              <a:t>家公司完成融资</a:t>
            </a:r>
            <a:r>
              <a:rPr lang="zh-CN" altLang="zh-CN" dirty="0" smtClean="0"/>
              <a:t>。</a:t>
            </a:r>
          </a:p>
          <a:p>
            <a:r>
              <a:rPr lang="en-US" altLang="zh-CN" dirty="0" smtClean="0"/>
              <a:t>2013</a:t>
            </a:r>
            <a:r>
              <a:rPr lang="zh-CN" altLang="zh-CN" dirty="0" smtClean="0"/>
              <a:t>年，</a:t>
            </a:r>
            <a:r>
              <a:rPr lang="en-US" altLang="zh-CN" dirty="0" err="1" smtClean="0"/>
              <a:t>AngelList</a:t>
            </a:r>
            <a:r>
              <a:rPr lang="zh-CN" altLang="zh-CN" dirty="0" smtClean="0"/>
              <a:t>在平台上推出“联合投资”</a:t>
            </a:r>
            <a:r>
              <a:rPr lang="en-US" altLang="zh-CN" dirty="0" smtClean="0"/>
              <a:t> (Syndicates)</a:t>
            </a:r>
            <a:r>
              <a:rPr lang="zh-CN" altLang="zh-CN" dirty="0" smtClean="0"/>
              <a:t>模式，由一名专业投资者作为项目领投人，并负责联合其他投资者跟投，项目筹资成功后，由领投人负责管理股权资金，监督项目实施，以帮助跟投人盈利。作为回报，领投人可以从跟投人最终的投资收益中提取</a:t>
            </a:r>
            <a:r>
              <a:rPr lang="en-US" altLang="zh-CN" dirty="0" smtClean="0"/>
              <a:t>5%-15%</a:t>
            </a:r>
            <a:r>
              <a:rPr lang="zh-CN" altLang="zh-CN" dirty="0" smtClean="0"/>
              <a:t>的佣金</a:t>
            </a:r>
            <a:r>
              <a:rPr lang="en-US" altLang="zh-CN" dirty="0" smtClean="0"/>
              <a:t>(Carry)</a:t>
            </a:r>
            <a:r>
              <a:rPr lang="zh-CN" altLang="zh-CN" dirty="0" smtClean="0"/>
              <a:t>，而</a:t>
            </a:r>
            <a:r>
              <a:rPr lang="en-US" altLang="zh-CN" dirty="0" err="1" smtClean="0"/>
              <a:t>AngelList</a:t>
            </a:r>
            <a:r>
              <a:rPr lang="zh-CN" altLang="zh-CN" dirty="0" smtClean="0"/>
              <a:t>则收取</a:t>
            </a:r>
            <a:r>
              <a:rPr lang="en-US" altLang="zh-CN" dirty="0" smtClean="0"/>
              <a:t>5%</a:t>
            </a:r>
            <a:r>
              <a:rPr lang="zh-CN" altLang="zh-CN" dirty="0" smtClean="0"/>
              <a:t>的服务费。这种“联合投资”模式与</a:t>
            </a:r>
            <a:r>
              <a:rPr lang="en-US" altLang="zh-CN" dirty="0" smtClean="0"/>
              <a:t>VC</a:t>
            </a:r>
            <a:r>
              <a:rPr lang="zh-CN" altLang="zh-CN" dirty="0" smtClean="0"/>
              <a:t>的机制颇为相似，不仅能够激励领投人发挥专业技能和人际资源，而且可以降低非专业跟投人对项目的顾虑，进而使得整个融资流程更加高效。“联合投资”上线不久，</a:t>
            </a:r>
            <a:r>
              <a:rPr lang="en-US" altLang="zh-CN" dirty="0" err="1" smtClean="0"/>
              <a:t>AngelList</a:t>
            </a:r>
            <a:r>
              <a:rPr lang="zh-CN" altLang="zh-CN" dirty="0" smtClean="0"/>
              <a:t>又推出“拥护者投资”</a:t>
            </a:r>
            <a:r>
              <a:rPr lang="en-US" altLang="zh-CN" dirty="0" smtClean="0"/>
              <a:t>(Backers)</a:t>
            </a:r>
            <a:r>
              <a:rPr lang="zh-CN" altLang="zh-CN" dirty="0" smtClean="0"/>
              <a:t>模式，该模式的运作主要是基于普通投资者对领投人的信任。具体而言，某个领投人公开表示愿意出资进行股权投资，但是投资项目不确定，如果其他投资者信任该领投人，即可进行跟投，筹资成功后，回报机制与</a:t>
            </a:r>
            <a:r>
              <a:rPr lang="en-US" altLang="zh-CN" dirty="0" smtClean="0"/>
              <a:t> Syndicates</a:t>
            </a:r>
            <a:r>
              <a:rPr lang="zh-CN" altLang="zh-CN" dirty="0" smtClean="0"/>
              <a:t>基本相同。</a:t>
            </a:r>
            <a:endParaRPr lang="zh-CN" altLang="zh-CN" dirty="0"/>
          </a:p>
        </p:txBody>
      </p:sp>
    </p:spTree>
    <p:extLst>
      <p:ext uri="{BB962C8B-B14F-4D97-AF65-F5344CB8AC3E}">
        <p14:creationId xmlns:p14="http://schemas.microsoft.com/office/powerpoint/2010/main" val="389490928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328592"/>
          </a:xfrm>
        </p:spPr>
        <p:txBody>
          <a:bodyPr>
            <a:normAutofit/>
          </a:bodyPr>
          <a:lstStyle/>
          <a:p>
            <a:r>
              <a:rPr lang="zh-CN" altLang="zh-CN" b="1" dirty="0" smtClean="0"/>
              <a:t>（</a:t>
            </a:r>
            <a:r>
              <a:rPr lang="en-US" altLang="zh-CN" b="1" dirty="0"/>
              <a:t>3</a:t>
            </a:r>
            <a:r>
              <a:rPr lang="zh-CN" altLang="zh-CN" b="1" dirty="0"/>
              <a:t>）</a:t>
            </a:r>
            <a:r>
              <a:rPr lang="en-US" altLang="zh-CN" b="1" dirty="0" err="1" smtClean="0"/>
              <a:t>WeFunder</a:t>
            </a:r>
            <a:endParaRPr lang="en-US" altLang="zh-CN" b="1" dirty="0" smtClean="0"/>
          </a:p>
          <a:p>
            <a:r>
              <a:rPr lang="en-US" altLang="zh-CN" dirty="0" err="1"/>
              <a:t>WeFunder</a:t>
            </a:r>
            <a:r>
              <a:rPr lang="zh-CN" altLang="zh-CN" dirty="0"/>
              <a:t>创立于</a:t>
            </a:r>
            <a:r>
              <a:rPr lang="en-US" altLang="zh-CN" dirty="0"/>
              <a:t>2012</a:t>
            </a:r>
            <a:r>
              <a:rPr lang="zh-CN" altLang="zh-CN" dirty="0"/>
              <a:t>年</a:t>
            </a:r>
            <a:r>
              <a:rPr lang="en-US" altLang="zh-CN" dirty="0"/>
              <a:t>1</a:t>
            </a:r>
            <a:r>
              <a:rPr lang="zh-CN" altLang="zh-CN" dirty="0"/>
              <a:t>月，主要为科技型初创企业提供融资服务。与一般股权众筹平台不同的是，</a:t>
            </a:r>
            <a:r>
              <a:rPr lang="en-US" altLang="zh-CN" dirty="0" err="1"/>
              <a:t>WeFunder</a:t>
            </a:r>
            <a:r>
              <a:rPr lang="zh-CN" altLang="zh-CN" dirty="0"/>
              <a:t>在整个融资过程的介入程度更深。</a:t>
            </a:r>
          </a:p>
          <a:p>
            <a:r>
              <a:rPr lang="zh-CN" altLang="zh-CN" dirty="0" smtClean="0"/>
              <a:t>在</a:t>
            </a:r>
            <a:r>
              <a:rPr lang="zh-CN" altLang="zh-CN" dirty="0"/>
              <a:t>项目融资成功后，</a:t>
            </a:r>
            <a:r>
              <a:rPr lang="en-US" altLang="zh-CN" dirty="0" err="1"/>
              <a:t>WeFunder</a:t>
            </a:r>
            <a:r>
              <a:rPr lang="zh-CN" altLang="zh-CN" dirty="0"/>
              <a:t>会将所有投资该项目的资金集中起来成立一个专项小型基金“</a:t>
            </a:r>
            <a:r>
              <a:rPr lang="en-US" altLang="zh-CN" dirty="0" err="1"/>
              <a:t>WeFund</a:t>
            </a:r>
            <a:r>
              <a:rPr lang="zh-CN" altLang="zh-CN" dirty="0"/>
              <a:t>”，通过该基金入股创业企业。基金成立后由</a:t>
            </a:r>
            <a:r>
              <a:rPr lang="en-US" altLang="zh-CN" dirty="0" err="1"/>
              <a:t>WeFunder</a:t>
            </a:r>
            <a:r>
              <a:rPr lang="zh-CN" altLang="zh-CN" dirty="0"/>
              <a:t>的专业投资顾问负责运作和管理，并代行所有投资者的股东权力。对融资方而言，所有投资者只相当于一个集体股东。根据</a:t>
            </a:r>
            <a:r>
              <a:rPr lang="en-US" altLang="zh-CN" dirty="0" err="1"/>
              <a:t>WeFunder</a:t>
            </a:r>
            <a:r>
              <a:rPr lang="zh-CN" altLang="zh-CN" dirty="0"/>
              <a:t>提供的法律合同，在项目实施过程中，投资者不能要求退出或转让，而是由负责“</a:t>
            </a:r>
            <a:r>
              <a:rPr lang="en-US" altLang="zh-CN" dirty="0" err="1"/>
              <a:t>WeFund</a:t>
            </a:r>
            <a:r>
              <a:rPr lang="zh-CN" altLang="zh-CN" dirty="0"/>
              <a:t>”基金的专业顾问自行决定何时转让集体股权以及向投资者分配收益。</a:t>
            </a:r>
            <a:r>
              <a:rPr lang="en-US" altLang="zh-CN" dirty="0" err="1"/>
              <a:t>WeFunder</a:t>
            </a:r>
            <a:r>
              <a:rPr lang="zh-CN" altLang="zh-CN" dirty="0"/>
              <a:t>在融资成功后收取</a:t>
            </a:r>
            <a:r>
              <a:rPr lang="en-US" altLang="zh-CN" dirty="0"/>
              <a:t>2000</a:t>
            </a:r>
            <a:r>
              <a:rPr lang="zh-CN" altLang="zh-CN" dirty="0"/>
              <a:t>至</a:t>
            </a:r>
            <a:r>
              <a:rPr lang="en-US" altLang="zh-CN" dirty="0"/>
              <a:t>4000</a:t>
            </a:r>
            <a:r>
              <a:rPr lang="zh-CN" altLang="zh-CN" dirty="0"/>
              <a:t>美元的项目管理费，以支持“</a:t>
            </a:r>
            <a:r>
              <a:rPr lang="en-US" altLang="zh-CN" dirty="0" err="1"/>
              <a:t>WeFund</a:t>
            </a:r>
            <a:r>
              <a:rPr lang="zh-CN" altLang="zh-CN" dirty="0"/>
              <a:t>”基金的日常运作，如果最终成功退出项目，</a:t>
            </a:r>
            <a:r>
              <a:rPr lang="en-US" altLang="zh-CN" dirty="0" err="1"/>
              <a:t>WeFunder</a:t>
            </a:r>
            <a:r>
              <a:rPr lang="zh-CN" altLang="zh-CN" dirty="0"/>
              <a:t>将再度分享投资收益的</a:t>
            </a:r>
            <a:r>
              <a:rPr lang="en-US" altLang="zh-CN" dirty="0"/>
              <a:t>10%</a:t>
            </a:r>
            <a:r>
              <a:rPr lang="zh-CN" altLang="zh-CN" dirty="0" smtClean="0"/>
              <a:t>。</a:t>
            </a:r>
            <a:endParaRPr lang="en-US" altLang="zh-CN" dirty="0" smtClean="0"/>
          </a:p>
          <a:p>
            <a:r>
              <a:rPr lang="zh-CN" altLang="zh-CN" dirty="0" smtClean="0"/>
              <a:t>在</a:t>
            </a:r>
            <a:r>
              <a:rPr lang="zh-CN" altLang="zh-CN" dirty="0"/>
              <a:t>“</a:t>
            </a:r>
            <a:r>
              <a:rPr lang="en-US" altLang="zh-CN" dirty="0" err="1"/>
              <a:t>WeFund</a:t>
            </a:r>
            <a:r>
              <a:rPr lang="zh-CN" altLang="zh-CN" dirty="0"/>
              <a:t>”模式中，对投资者专业知识要求不高，只需其足够信任</a:t>
            </a:r>
            <a:r>
              <a:rPr lang="en-US" altLang="zh-CN" dirty="0" err="1"/>
              <a:t>WeFunder</a:t>
            </a:r>
            <a:r>
              <a:rPr lang="zh-CN" altLang="zh-CN" dirty="0"/>
              <a:t>专业团队的管理水平和职业道德。这种模式创立以来受到了市场欢迎，为很多项目筹集了充裕的资金，其中，仅飞车</a:t>
            </a:r>
            <a:r>
              <a:rPr lang="en-US" altLang="zh-CN" dirty="0"/>
              <a:t>(</a:t>
            </a:r>
            <a:r>
              <a:rPr lang="en-US" altLang="zh-CN" dirty="0" err="1"/>
              <a:t>FlyingCars</a:t>
            </a:r>
            <a:r>
              <a:rPr lang="en-US" altLang="zh-CN" dirty="0"/>
              <a:t>)</a:t>
            </a:r>
            <a:r>
              <a:rPr lang="zh-CN" altLang="zh-CN" dirty="0"/>
              <a:t>项目就筹得</a:t>
            </a:r>
            <a:r>
              <a:rPr lang="en-US" altLang="zh-CN" dirty="0"/>
              <a:t>3000</a:t>
            </a:r>
            <a:r>
              <a:rPr lang="zh-CN" altLang="zh-CN" dirty="0"/>
              <a:t>万美元</a:t>
            </a:r>
            <a:r>
              <a:rPr lang="zh-CN" altLang="zh-CN" dirty="0" smtClean="0"/>
              <a:t>。</a:t>
            </a:r>
            <a:endParaRPr lang="zh-CN" altLang="zh-CN" dirty="0"/>
          </a:p>
        </p:txBody>
      </p:sp>
    </p:spTree>
    <p:extLst>
      <p:ext uri="{BB962C8B-B14F-4D97-AF65-F5344CB8AC3E}">
        <p14:creationId xmlns:p14="http://schemas.microsoft.com/office/powerpoint/2010/main" val="231011297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值得</a:t>
            </a:r>
            <a:r>
              <a:rPr lang="zh-CN" altLang="zh-CN" dirty="0"/>
              <a:t>注意的是，在众筹融资模式中，保护投资者相关权益也是一个突出的问题</a:t>
            </a:r>
            <a:r>
              <a:rPr lang="zh-CN" altLang="zh-CN" dirty="0" smtClean="0"/>
              <a:t>。</a:t>
            </a:r>
            <a:endParaRPr lang="en-US" altLang="zh-CN" dirty="0" smtClean="0"/>
          </a:p>
          <a:p>
            <a:r>
              <a:rPr lang="zh-CN" altLang="zh-CN" dirty="0"/>
              <a:t>以</a:t>
            </a:r>
            <a:r>
              <a:rPr lang="en-US" altLang="zh-CN" dirty="0"/>
              <a:t>Kickstarter</a:t>
            </a:r>
            <a:r>
              <a:rPr lang="zh-CN" altLang="zh-CN" dirty="0"/>
              <a:t>为例</a:t>
            </a:r>
            <a:r>
              <a:rPr lang="zh-CN" altLang="en-US" dirty="0"/>
              <a:t>，</a:t>
            </a:r>
            <a:r>
              <a:rPr lang="zh-CN" altLang="zh-CN" dirty="0"/>
              <a:t>许多人批评该平台缺乏对融资者欺诈行为的约束</a:t>
            </a:r>
            <a:r>
              <a:rPr lang="zh-CN" altLang="zh-CN" dirty="0" smtClean="0"/>
              <a:t>机制</a:t>
            </a:r>
            <a:r>
              <a:rPr lang="zh-CN" altLang="en-US" dirty="0" smtClean="0"/>
              <a:t>，</a:t>
            </a:r>
            <a:r>
              <a:rPr lang="zh-CN" altLang="zh-CN" dirty="0" smtClean="0"/>
              <a:t>融资</a:t>
            </a:r>
            <a:r>
              <a:rPr lang="zh-CN" altLang="zh-CN" dirty="0"/>
              <a:t>者欺诈行为可以发生在实现融资目标之前和之后</a:t>
            </a:r>
            <a:r>
              <a:rPr lang="zh-CN" altLang="zh-CN" dirty="0" smtClean="0"/>
              <a:t>。</a:t>
            </a:r>
            <a:endParaRPr lang="en-US" altLang="zh-CN" dirty="0" smtClean="0"/>
          </a:p>
          <a:p>
            <a:pPr lvl="1"/>
            <a:r>
              <a:rPr lang="zh-CN" altLang="zh-CN" dirty="0" smtClean="0"/>
              <a:t>在</a:t>
            </a:r>
            <a:r>
              <a:rPr lang="zh-CN" altLang="zh-CN" dirty="0"/>
              <a:t>实现融资目标之前，虽然</a:t>
            </a:r>
            <a:r>
              <a:rPr lang="en-US" altLang="zh-CN" dirty="0"/>
              <a:t>Kickstarter</a:t>
            </a:r>
            <a:r>
              <a:rPr lang="zh-CN" altLang="zh-CN" dirty="0"/>
              <a:t>对项目进行了评估，并通过在互联网上向公众展示以接受检验，但仍然出现了一些融资者在创意项目中造假</a:t>
            </a:r>
            <a:r>
              <a:rPr lang="zh-CN" altLang="zh-CN" dirty="0" smtClean="0"/>
              <a:t>。例如，“同步”是纽约大学学生</a:t>
            </a:r>
            <a:r>
              <a:rPr lang="en-US" altLang="zh-CN" dirty="0" smtClean="0"/>
              <a:t>Shimada</a:t>
            </a:r>
            <a:r>
              <a:rPr lang="zh-CN" altLang="zh-CN" dirty="0" smtClean="0"/>
              <a:t>在该平台上推出的电影项目，在成功融资</a:t>
            </a:r>
            <a:r>
              <a:rPr lang="en-US" altLang="zh-CN" dirty="0" smtClean="0"/>
              <a:t>1726</a:t>
            </a:r>
            <a:r>
              <a:rPr lang="zh-CN" altLang="zh-CN" dirty="0" smtClean="0"/>
              <a:t>美元并且所拍电影在校园电影节上获奖后，被发现该电影抄袭了法国一部动画短片“重播”。</a:t>
            </a:r>
            <a:endParaRPr lang="en-US" altLang="zh-CN" dirty="0" smtClean="0"/>
          </a:p>
          <a:p>
            <a:pPr lvl="1"/>
            <a:r>
              <a:rPr lang="zh-CN" altLang="zh-CN" dirty="0" smtClean="0"/>
              <a:t>在融资之后，</a:t>
            </a:r>
            <a:r>
              <a:rPr lang="en-US" altLang="zh-CN" dirty="0" smtClean="0"/>
              <a:t>Kickstarter</a:t>
            </a:r>
            <a:r>
              <a:rPr lang="zh-CN" altLang="zh-CN" dirty="0" smtClean="0"/>
              <a:t>也不对项目能否按时完成，甚至项目能否完成负责。项目的融资者在法律上有义务实现承诺，但如果未能实现承诺，</a:t>
            </a:r>
            <a:r>
              <a:rPr lang="en-US" altLang="zh-CN" dirty="0" smtClean="0"/>
              <a:t>Kickstarter</a:t>
            </a:r>
            <a:r>
              <a:rPr lang="zh-CN" altLang="zh-CN" dirty="0" smtClean="0"/>
              <a:t>对投资者也没有任何退款机制。虽然</a:t>
            </a:r>
            <a:r>
              <a:rPr lang="zh-CN" altLang="zh-CN" dirty="0"/>
              <a:t>，目前在</a:t>
            </a:r>
            <a:r>
              <a:rPr lang="en-US" altLang="zh-CN" dirty="0" err="1"/>
              <a:t>Kickstarte</a:t>
            </a:r>
            <a:r>
              <a:rPr lang="zh-CN" altLang="zh-CN" dirty="0"/>
              <a:t>上融资者挪用资金还比较少见，但不能按期向投资者提供所承诺的产品则较为常见</a:t>
            </a:r>
            <a:r>
              <a:rPr lang="zh-CN" altLang="zh-CN" dirty="0" smtClean="0"/>
              <a:t>。</a:t>
            </a:r>
            <a:endParaRPr lang="zh-CN" altLang="zh-CN" dirty="0"/>
          </a:p>
        </p:txBody>
      </p:sp>
    </p:spTree>
    <p:extLst>
      <p:ext uri="{BB962C8B-B14F-4D97-AF65-F5344CB8AC3E}">
        <p14:creationId xmlns:p14="http://schemas.microsoft.com/office/powerpoint/2010/main" val="129668235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9.5 </a:t>
            </a:r>
            <a:r>
              <a:rPr lang="zh-CN" altLang="en-US" dirty="0" smtClean="0"/>
              <a:t>目前中国众筹行业的发展现状</a:t>
            </a:r>
            <a:endParaRPr lang="zh-CN" altLang="en-US" dirty="0">
              <a:solidFill>
                <a:srgbClr val="FF0000"/>
              </a:solidFill>
            </a:endParaRPr>
          </a:p>
        </p:txBody>
      </p:sp>
      <p:sp>
        <p:nvSpPr>
          <p:cNvPr id="3" name="内容占位符 2"/>
          <p:cNvSpPr>
            <a:spLocks noGrp="1"/>
          </p:cNvSpPr>
          <p:nvPr>
            <p:ph idx="1"/>
          </p:nvPr>
        </p:nvSpPr>
        <p:spPr>
          <a:xfrm>
            <a:off x="457200" y="1628800"/>
            <a:ext cx="8219256" cy="4392488"/>
          </a:xfrm>
        </p:spPr>
        <p:txBody>
          <a:bodyPr>
            <a:normAutofit/>
          </a:bodyPr>
          <a:lstStyle/>
          <a:p>
            <a:r>
              <a:rPr lang="zh-CN" altLang="zh-CN" dirty="0" smtClean="0"/>
              <a:t>零壹</a:t>
            </a:r>
            <a:r>
              <a:rPr lang="zh-CN" altLang="zh-CN" dirty="0"/>
              <a:t>数据监测显示，在正常运营的</a:t>
            </a:r>
            <a:r>
              <a:rPr lang="en-US" altLang="zh-CN" dirty="0"/>
              <a:t>281</a:t>
            </a:r>
            <a:r>
              <a:rPr lang="zh-CN" altLang="zh-CN" dirty="0"/>
              <a:t>家平台中，涉及股权众筹业务的有</a:t>
            </a:r>
            <a:r>
              <a:rPr lang="en-US" altLang="zh-CN" dirty="0"/>
              <a:t>185</a:t>
            </a:r>
            <a:r>
              <a:rPr lang="zh-CN" altLang="zh-CN" dirty="0"/>
              <a:t>家，占到</a:t>
            </a:r>
            <a:r>
              <a:rPr lang="en-US" altLang="zh-CN" dirty="0"/>
              <a:t>65.8%</a:t>
            </a:r>
            <a:r>
              <a:rPr lang="zh-CN" altLang="zh-CN" dirty="0"/>
              <a:t>的比例；涉及产品众筹业务的有</a:t>
            </a:r>
            <a:r>
              <a:rPr lang="en-US" altLang="zh-CN" dirty="0"/>
              <a:t>119</a:t>
            </a:r>
            <a:r>
              <a:rPr lang="zh-CN" altLang="zh-CN" dirty="0"/>
              <a:t>家，占比</a:t>
            </a:r>
            <a:r>
              <a:rPr lang="en-US" altLang="zh-CN" dirty="0"/>
              <a:t>42.3%</a:t>
            </a:r>
            <a:r>
              <a:rPr lang="zh-CN" altLang="zh-CN" dirty="0"/>
              <a:t>，兼有两种业务的平台则有</a:t>
            </a:r>
            <a:r>
              <a:rPr lang="en-US" altLang="zh-CN" dirty="0"/>
              <a:t>39</a:t>
            </a:r>
            <a:r>
              <a:rPr lang="zh-CN" altLang="zh-CN" dirty="0"/>
              <a:t>家。受相关政策影响，股权众筹备受亲睐，</a:t>
            </a:r>
            <a:r>
              <a:rPr lang="en-US" altLang="zh-CN" dirty="0"/>
              <a:t>2015</a:t>
            </a:r>
            <a:r>
              <a:rPr lang="zh-CN" altLang="zh-CN" dirty="0"/>
              <a:t>年新上线平台涉及股权众筹业务的达到</a:t>
            </a:r>
            <a:r>
              <a:rPr lang="en-US" altLang="zh-CN" dirty="0"/>
              <a:t>128</a:t>
            </a:r>
            <a:r>
              <a:rPr lang="zh-CN" altLang="zh-CN" dirty="0"/>
              <a:t>家</a:t>
            </a:r>
            <a:r>
              <a:rPr lang="en-US" altLang="zh-CN" dirty="0"/>
              <a:t>(</a:t>
            </a:r>
            <a:r>
              <a:rPr lang="zh-CN" altLang="zh-CN" dirty="0"/>
              <a:t>包括</a:t>
            </a:r>
            <a:r>
              <a:rPr lang="en-US" altLang="zh-CN" dirty="0"/>
              <a:t>16</a:t>
            </a:r>
            <a:r>
              <a:rPr lang="zh-CN" altLang="zh-CN" dirty="0"/>
              <a:t>家停运或关闭的平台</a:t>
            </a:r>
            <a:r>
              <a:rPr lang="en-US" altLang="zh-CN" dirty="0"/>
              <a:t>)</a:t>
            </a:r>
            <a:r>
              <a:rPr lang="zh-CN" altLang="zh-CN" dirty="0" smtClean="0"/>
              <a:t>。</a:t>
            </a:r>
            <a:endParaRPr lang="en-US" altLang="zh-CN" dirty="0" smtClean="0"/>
          </a:p>
          <a:p>
            <a:r>
              <a:rPr lang="zh-CN" altLang="zh-CN" dirty="0" smtClean="0"/>
              <a:t>截止</a:t>
            </a:r>
            <a:r>
              <a:rPr lang="en-US" altLang="zh-CN" dirty="0"/>
              <a:t>2015</a:t>
            </a:r>
            <a:r>
              <a:rPr lang="zh-CN" altLang="zh-CN" dirty="0"/>
              <a:t>年年底，我国产品众筹累计筹款金额达到</a:t>
            </a:r>
            <a:r>
              <a:rPr lang="en-US" altLang="zh-CN" dirty="0"/>
              <a:t>30.7</a:t>
            </a:r>
            <a:r>
              <a:rPr lang="zh-CN" altLang="zh-CN" dirty="0"/>
              <a:t>亿元，迈上</a:t>
            </a:r>
            <a:r>
              <a:rPr lang="en-US" altLang="zh-CN" dirty="0"/>
              <a:t>30</a:t>
            </a:r>
            <a:r>
              <a:rPr lang="zh-CN" altLang="zh-CN" dirty="0"/>
              <a:t>亿元台阶。其中，</a:t>
            </a:r>
            <a:r>
              <a:rPr lang="en-US" altLang="zh-CN" dirty="0"/>
              <a:t>2015</a:t>
            </a:r>
            <a:r>
              <a:rPr lang="zh-CN" altLang="zh-CN" dirty="0"/>
              <a:t>年筹款金额高达</a:t>
            </a:r>
            <a:r>
              <a:rPr lang="en-US" altLang="zh-CN" dirty="0"/>
              <a:t>27.0</a:t>
            </a:r>
            <a:r>
              <a:rPr lang="zh-CN" altLang="zh-CN" dirty="0"/>
              <a:t>亿元 ，是去年</a:t>
            </a:r>
            <a:r>
              <a:rPr lang="en-US" altLang="zh-CN" dirty="0"/>
              <a:t>(2.7</a:t>
            </a:r>
            <a:r>
              <a:rPr lang="zh-CN" altLang="zh-CN" dirty="0"/>
              <a:t>亿元</a:t>
            </a:r>
            <a:r>
              <a:rPr lang="en-US" altLang="zh-CN" dirty="0"/>
              <a:t>)</a:t>
            </a:r>
            <a:r>
              <a:rPr lang="zh-CN" altLang="zh-CN" dirty="0"/>
              <a:t>的</a:t>
            </a:r>
            <a:r>
              <a:rPr lang="en-US" altLang="zh-CN" dirty="0"/>
              <a:t>10</a:t>
            </a:r>
            <a:r>
              <a:rPr lang="zh-CN" altLang="zh-CN" dirty="0"/>
              <a:t>倍。京东众筹、淘宝众筹和苏宁众筹稳居第一梯队，筹款金额均在亿元级别；众筹网、环杉众筹、青橘众筹、创客星球、</a:t>
            </a:r>
            <a:r>
              <a:rPr lang="en-US" altLang="zh-CN" dirty="0"/>
              <a:t>DREAMORE</a:t>
            </a:r>
            <a:r>
              <a:rPr lang="zh-CN" altLang="zh-CN" dirty="0"/>
              <a:t>和开始众筹在</a:t>
            </a:r>
            <a:r>
              <a:rPr lang="en-US" altLang="zh-CN" dirty="0"/>
              <a:t>1</a:t>
            </a:r>
            <a:r>
              <a:rPr lang="zh-CN" altLang="zh-CN" dirty="0"/>
              <a:t>，</a:t>
            </a:r>
            <a:r>
              <a:rPr lang="en-US" altLang="zh-CN" dirty="0"/>
              <a:t>000-8</a:t>
            </a:r>
            <a:r>
              <a:rPr lang="zh-CN" altLang="zh-CN" dirty="0"/>
              <a:t>，</a:t>
            </a:r>
            <a:r>
              <a:rPr lang="en-US" altLang="zh-CN" dirty="0"/>
              <a:t>000</a:t>
            </a:r>
            <a:r>
              <a:rPr lang="zh-CN" altLang="zh-CN" dirty="0"/>
              <a:t>万元之间，位列第二梯队；其余平台中还有</a:t>
            </a:r>
            <a:r>
              <a:rPr lang="en-US" altLang="zh-CN" dirty="0"/>
              <a:t>15</a:t>
            </a:r>
            <a:r>
              <a:rPr lang="zh-CN" altLang="zh-CN" dirty="0"/>
              <a:t>家金额在百万元级别，可排在第三梯队。</a:t>
            </a:r>
            <a:endParaRPr lang="zh-CN" altLang="zh-CN" dirty="0" smtClean="0"/>
          </a:p>
        </p:txBody>
      </p:sp>
    </p:spTree>
    <p:extLst>
      <p:ext uri="{BB962C8B-B14F-4D97-AF65-F5344CB8AC3E}">
        <p14:creationId xmlns:p14="http://schemas.microsoft.com/office/powerpoint/2010/main" val="3701034443"/>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fontScale="92500" lnSpcReduction="10000"/>
          </a:bodyPr>
          <a:lstStyle/>
          <a:p>
            <a:pPr lvl="0"/>
            <a:r>
              <a:rPr lang="zh-CN" altLang="en-US" sz="1900" b="1" dirty="0" smtClean="0"/>
              <a:t>一、</a:t>
            </a:r>
            <a:r>
              <a:rPr lang="zh-CN" altLang="zh-CN" sz="1900" b="1" dirty="0"/>
              <a:t>整体概况</a:t>
            </a:r>
          </a:p>
          <a:p>
            <a:r>
              <a:rPr lang="zh-CN" altLang="en-US" sz="1900" b="1" dirty="0" smtClean="0"/>
              <a:t>（</a:t>
            </a:r>
            <a:r>
              <a:rPr lang="en-US" altLang="zh-CN" sz="1900" b="1" dirty="0" smtClean="0"/>
              <a:t>1</a:t>
            </a:r>
            <a:r>
              <a:rPr lang="zh-CN" altLang="en-US" sz="1900" b="1" dirty="0" smtClean="0"/>
              <a:t>）</a:t>
            </a:r>
            <a:r>
              <a:rPr lang="zh-CN" altLang="zh-CN" sz="1900" b="1" dirty="0" smtClean="0"/>
              <a:t>平台</a:t>
            </a:r>
            <a:r>
              <a:rPr lang="zh-CN" altLang="zh-CN" sz="1900" b="1" dirty="0"/>
              <a:t>数量</a:t>
            </a:r>
            <a:r>
              <a:rPr lang="zh-CN" altLang="zh-CN" sz="1900" b="1" dirty="0" smtClean="0"/>
              <a:t>走势</a:t>
            </a:r>
            <a:endParaRPr lang="en-US" altLang="zh-CN" sz="1900" b="1" dirty="0" smtClean="0"/>
          </a:p>
          <a:p>
            <a:r>
              <a:rPr lang="zh-CN" altLang="zh-CN" sz="1900" dirty="0"/>
              <a:t>据不完全统计，截至</a:t>
            </a:r>
            <a:r>
              <a:rPr lang="en-US" altLang="zh-CN" sz="1900" dirty="0"/>
              <a:t>2015</a:t>
            </a:r>
            <a:r>
              <a:rPr lang="zh-CN" altLang="zh-CN" sz="1900" dirty="0"/>
              <a:t>年底，我国互联网众筹平台至少有</a:t>
            </a:r>
            <a:r>
              <a:rPr lang="en-US" altLang="zh-CN" sz="1900" dirty="0"/>
              <a:t>365</a:t>
            </a:r>
            <a:r>
              <a:rPr lang="zh-CN" altLang="zh-CN" sz="1900" dirty="0"/>
              <a:t>家，覆盖</a:t>
            </a:r>
            <a:r>
              <a:rPr lang="en-US" altLang="zh-CN" sz="1900" dirty="0"/>
              <a:t>21</a:t>
            </a:r>
            <a:r>
              <a:rPr lang="zh-CN" altLang="zh-CN" sz="1900" dirty="0"/>
              <a:t>个省市。其中</a:t>
            </a:r>
            <a:r>
              <a:rPr lang="en-US" altLang="zh-CN" sz="1900" dirty="0"/>
              <a:t>2015</a:t>
            </a:r>
            <a:r>
              <a:rPr lang="zh-CN" altLang="zh-CN" sz="1900" dirty="0"/>
              <a:t>年上线的平台有</a:t>
            </a:r>
            <a:r>
              <a:rPr lang="en-US" altLang="zh-CN" sz="1900" dirty="0"/>
              <a:t>168</a:t>
            </a:r>
            <a:r>
              <a:rPr lang="zh-CN" altLang="zh-CN" sz="1900" dirty="0"/>
              <a:t>家，较去年小幅增长</a:t>
            </a:r>
            <a:r>
              <a:rPr lang="en-US" altLang="zh-CN" sz="1900" dirty="0"/>
              <a:t>7.0%</a:t>
            </a:r>
            <a:r>
              <a:rPr lang="zh-CN" altLang="zh-CN" sz="1900" dirty="0"/>
              <a:t>。一方面，最近半年新入场的机构呈大幅减少趋势；另一方面，至少已有</a:t>
            </a:r>
            <a:r>
              <a:rPr lang="en-US" altLang="zh-CN" sz="1900" dirty="0"/>
              <a:t>84</a:t>
            </a:r>
            <a:r>
              <a:rPr lang="zh-CN" altLang="zh-CN" sz="1900" dirty="0"/>
              <a:t>家平台停运、倒闭或转型做其它业务，约占平台总数的</a:t>
            </a:r>
            <a:r>
              <a:rPr lang="en-US" altLang="zh-CN" sz="1900" dirty="0"/>
              <a:t>23.0%</a:t>
            </a:r>
            <a:r>
              <a:rPr lang="zh-CN" altLang="zh-CN" sz="1900" dirty="0"/>
              <a:t>。全国共有正常运营众筹平台</a:t>
            </a:r>
            <a:r>
              <a:rPr lang="en-US" altLang="zh-CN" sz="1900" dirty="0"/>
              <a:t>283</a:t>
            </a:r>
            <a:r>
              <a:rPr lang="zh-CN" altLang="zh-CN" sz="1900" dirty="0"/>
              <a:t>家</a:t>
            </a:r>
            <a:r>
              <a:rPr lang="en-US" altLang="zh-CN" sz="1900" dirty="0"/>
              <a:t>(</a:t>
            </a:r>
            <a:r>
              <a:rPr lang="zh-CN" altLang="zh-CN" sz="1900" dirty="0"/>
              <a:t>不含测试上线平台</a:t>
            </a:r>
            <a:r>
              <a:rPr lang="en-US" altLang="zh-CN" sz="1900" dirty="0"/>
              <a:t>)</a:t>
            </a:r>
            <a:r>
              <a:rPr lang="zh-CN" altLang="zh-CN" sz="1900" dirty="0"/>
              <a:t>，同比</a:t>
            </a:r>
            <a:r>
              <a:rPr lang="en-US" altLang="zh-CN" sz="1900" dirty="0"/>
              <a:t>2014</a:t>
            </a:r>
            <a:r>
              <a:rPr lang="zh-CN" altLang="zh-CN" sz="1900" dirty="0"/>
              <a:t>年全国正常运营众筹平台数量增长</a:t>
            </a:r>
            <a:r>
              <a:rPr lang="en-US" altLang="zh-CN" sz="1900" dirty="0"/>
              <a:t>99.30%</a:t>
            </a:r>
            <a:r>
              <a:rPr lang="zh-CN" altLang="zh-CN" sz="1900" dirty="0"/>
              <a:t>，是</a:t>
            </a:r>
            <a:r>
              <a:rPr lang="en-US" altLang="zh-CN" sz="1900" dirty="0"/>
              <a:t>2013</a:t>
            </a:r>
            <a:r>
              <a:rPr lang="zh-CN" altLang="zh-CN" sz="1900" dirty="0"/>
              <a:t>年正常运营平台数量的近</a:t>
            </a:r>
            <a:r>
              <a:rPr lang="en-US" altLang="zh-CN" sz="1900" dirty="0"/>
              <a:t>10</a:t>
            </a:r>
            <a:r>
              <a:rPr lang="zh-CN" altLang="zh-CN" sz="1900" dirty="0"/>
              <a:t>倍</a:t>
            </a:r>
            <a:r>
              <a:rPr lang="zh-CN" altLang="zh-CN" sz="1900" dirty="0" smtClean="0"/>
              <a:t>。</a:t>
            </a:r>
            <a:r>
              <a:rPr lang="zh-CN" altLang="en-US" sz="1900" dirty="0" smtClean="0"/>
              <a:t>如图</a:t>
            </a:r>
            <a:r>
              <a:rPr lang="en-US" altLang="zh-CN" sz="1900" dirty="0" smtClean="0"/>
              <a:t>9-3</a:t>
            </a:r>
            <a:r>
              <a:rPr lang="zh-CN" altLang="en-US" sz="1900" dirty="0" smtClean="0"/>
              <a:t>所示。</a:t>
            </a:r>
            <a:endParaRPr lang="en-US" altLang="zh-CN" sz="19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zh-CN" sz="1500" b="1" dirty="0" smtClean="0"/>
              <a:t>图</a:t>
            </a:r>
            <a:r>
              <a:rPr lang="en-US" altLang="zh-CN" sz="1500" b="1" dirty="0"/>
              <a:t>9-3 </a:t>
            </a:r>
            <a:r>
              <a:rPr lang="zh-CN" altLang="zh-CN" sz="1500" b="1" dirty="0"/>
              <a:t>历年正常运营众筹平台</a:t>
            </a:r>
            <a:r>
              <a:rPr lang="zh-CN" altLang="zh-CN" sz="1500" b="1" dirty="0" smtClean="0"/>
              <a:t>数量</a:t>
            </a:r>
            <a:endParaRPr lang="en-US" altLang="zh-CN" sz="1500" b="1" dirty="0" smtClean="0"/>
          </a:p>
          <a:p>
            <a:pPr marL="0" indent="0">
              <a:buNone/>
            </a:pPr>
            <a:r>
              <a:rPr lang="zh-CN" altLang="zh-CN" sz="1500" dirty="0"/>
              <a:t>数据来源：盈灿</a:t>
            </a:r>
            <a:r>
              <a:rPr lang="zh-CN" altLang="zh-CN" sz="1500" dirty="0" smtClean="0"/>
              <a:t>咨询</a:t>
            </a:r>
            <a:endParaRPr lang="zh-CN" altLang="zh-CN" sz="1500" dirty="0"/>
          </a:p>
        </p:txBody>
      </p:sp>
      <p:graphicFrame>
        <p:nvGraphicFramePr>
          <p:cNvPr id="7" name="图表 6"/>
          <p:cNvGraphicFramePr/>
          <p:nvPr>
            <p:extLst/>
          </p:nvPr>
        </p:nvGraphicFramePr>
        <p:xfrm>
          <a:off x="2342740" y="3212976"/>
          <a:ext cx="4448175" cy="22117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62191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en-US" b="1" dirty="0" smtClean="0"/>
              <a:t>（</a:t>
            </a:r>
            <a:r>
              <a:rPr lang="en-US" altLang="zh-CN" b="1" dirty="0"/>
              <a:t>2</a:t>
            </a:r>
            <a:r>
              <a:rPr lang="zh-CN" altLang="en-US" b="1" dirty="0" smtClean="0"/>
              <a:t>）</a:t>
            </a:r>
            <a:r>
              <a:rPr lang="zh-CN" altLang="zh-CN" b="1" dirty="0" smtClean="0"/>
              <a:t>平台</a:t>
            </a:r>
            <a:r>
              <a:rPr lang="zh-CN" altLang="en-US" b="1" dirty="0" smtClean="0"/>
              <a:t>类型分布</a:t>
            </a:r>
            <a:endParaRPr lang="en-US" altLang="zh-CN" b="1" dirty="0" smtClean="0"/>
          </a:p>
          <a:p>
            <a:r>
              <a:rPr lang="en-US" altLang="zh-CN" dirty="0"/>
              <a:t>2015</a:t>
            </a:r>
            <a:r>
              <a:rPr lang="zh-CN" altLang="zh-CN" dirty="0"/>
              <a:t>年全年共有</a:t>
            </a:r>
            <a:r>
              <a:rPr lang="en-US" altLang="zh-CN" dirty="0"/>
              <a:t>40</a:t>
            </a:r>
            <a:r>
              <a:rPr lang="zh-CN" altLang="zh-CN" dirty="0"/>
              <a:t>家众筹平台倒闭</a:t>
            </a:r>
            <a:r>
              <a:rPr lang="en-US" altLang="zh-CN" dirty="0"/>
              <a:t>(</a:t>
            </a:r>
            <a:r>
              <a:rPr lang="zh-CN" altLang="zh-CN" dirty="0"/>
              <a:t>平台网站无法打开时间超过</a:t>
            </a:r>
            <a:r>
              <a:rPr lang="en-US" altLang="zh-CN" dirty="0"/>
              <a:t>30</a:t>
            </a:r>
            <a:r>
              <a:rPr lang="zh-CN" altLang="zh-CN" dirty="0"/>
              <a:t>天</a:t>
            </a:r>
            <a:r>
              <a:rPr lang="en-US" altLang="zh-CN" dirty="0"/>
              <a:t>)</a:t>
            </a:r>
            <a:r>
              <a:rPr lang="zh-CN" altLang="zh-CN" dirty="0"/>
              <a:t>，</a:t>
            </a:r>
            <a:r>
              <a:rPr lang="en-US" altLang="zh-CN" dirty="0"/>
              <a:t>26</a:t>
            </a:r>
            <a:r>
              <a:rPr lang="zh-CN" altLang="zh-CN" dirty="0"/>
              <a:t>家众筹平台转型</a:t>
            </a:r>
            <a:r>
              <a:rPr lang="zh-CN" altLang="zh-CN" dirty="0" smtClean="0"/>
              <a:t>。</a:t>
            </a:r>
            <a:endParaRPr lang="en-US" altLang="zh-CN" dirty="0" smtClean="0"/>
          </a:p>
          <a:p>
            <a:r>
              <a:rPr lang="zh-CN" altLang="zh-CN" dirty="0" smtClean="0"/>
              <a:t>倒闭</a:t>
            </a:r>
            <a:r>
              <a:rPr lang="zh-CN" altLang="zh-CN" dirty="0"/>
              <a:t>和转型原因多为平台规模小，资源上无法与巨头平台竞争，且又未及时调整细分方向，做出自身特色业务以及在一系列监管政策出台后平台产生了迷茫，导致经营难以为继</a:t>
            </a:r>
            <a:r>
              <a:rPr lang="zh-CN" altLang="zh-CN" dirty="0" smtClean="0"/>
              <a:t>。</a:t>
            </a:r>
            <a:endParaRPr lang="en-US" altLang="zh-CN" dirty="0" smtClean="0"/>
          </a:p>
          <a:p>
            <a:r>
              <a:rPr lang="zh-CN" altLang="zh-CN" dirty="0" smtClean="0"/>
              <a:t>在</a:t>
            </a:r>
            <a:r>
              <a:rPr lang="zh-CN" altLang="zh-CN" dirty="0"/>
              <a:t>转型的众筹平台中，转型后的方向多为</a:t>
            </a:r>
            <a:r>
              <a:rPr lang="en-US" altLang="zh-CN" dirty="0"/>
              <a:t>P2P</a:t>
            </a:r>
            <a:r>
              <a:rPr lang="zh-CN" altLang="zh-CN" dirty="0"/>
              <a:t>网贷、众筹外围服务、创业人培训、社交论坛、团购、电商、彩票、供应商及理财产品导购等</a:t>
            </a:r>
            <a:r>
              <a:rPr lang="zh-CN"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761625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2.2.2</a:t>
            </a:r>
            <a:r>
              <a:rPr lang="zh-CN" altLang="en-US" sz="2000" dirty="0"/>
              <a:t> 对证券市场的影响</a:t>
            </a:r>
          </a:p>
        </p:txBody>
      </p:sp>
      <p:sp>
        <p:nvSpPr>
          <p:cNvPr id="3" name="内容占位符 2"/>
          <p:cNvSpPr>
            <a:spLocks noGrp="1"/>
          </p:cNvSpPr>
          <p:nvPr>
            <p:ph idx="1"/>
          </p:nvPr>
        </p:nvSpPr>
        <p:spPr/>
        <p:txBody>
          <a:bodyPr/>
          <a:lstStyle/>
          <a:p>
            <a:r>
              <a:rPr lang="zh-CN" altLang="en-US" dirty="0"/>
              <a:t>互联网金融可以达到与现在直接和间接融资一样的资源配置效率，并在促进经济</a:t>
            </a:r>
            <a:r>
              <a:rPr lang="zh-CN" altLang="en-US" dirty="0" smtClean="0"/>
              <a:t>增长的</a:t>
            </a:r>
            <a:r>
              <a:rPr lang="zh-CN" altLang="en-US" dirty="0"/>
              <a:t>同时，使交易成本大幅减少。总的来说，互联网金融对证券市场的影响主要有以下几点</a:t>
            </a:r>
            <a:r>
              <a:rPr lang="zh-CN" altLang="en-US" dirty="0" smtClean="0"/>
              <a:t>。</a:t>
            </a:r>
          </a:p>
          <a:p>
            <a:pPr lvl="1"/>
            <a:r>
              <a:rPr lang="zh-CN" altLang="en-US" dirty="0"/>
              <a:t>第一，改变了证券行业价值实现方式</a:t>
            </a:r>
            <a:r>
              <a:rPr lang="zh-CN" altLang="en-US" dirty="0" smtClean="0"/>
              <a:t>。</a:t>
            </a:r>
          </a:p>
          <a:p>
            <a:pPr lvl="1"/>
            <a:r>
              <a:rPr lang="zh-CN" altLang="en-US" dirty="0"/>
              <a:t>第二，引发证券经纪和财富管理“渠道革命”</a:t>
            </a:r>
            <a:r>
              <a:rPr lang="zh-CN" altLang="en-US" dirty="0" smtClean="0"/>
              <a:t>。</a:t>
            </a:r>
          </a:p>
          <a:p>
            <a:pPr lvl="1"/>
            <a:r>
              <a:rPr lang="zh-CN" altLang="en-US" dirty="0"/>
              <a:t>第三，弱化证券行业金融中介功能</a:t>
            </a:r>
            <a:r>
              <a:rPr lang="zh-CN" altLang="en-US" dirty="0" smtClean="0"/>
              <a:t>。</a:t>
            </a:r>
          </a:p>
          <a:p>
            <a:pPr lvl="1"/>
            <a:r>
              <a:rPr lang="zh-CN" altLang="en-US" dirty="0"/>
              <a:t>第四，重构资本市场投融资格局</a:t>
            </a:r>
            <a:r>
              <a:rPr lang="zh-CN" altLang="en-US" dirty="0" smtClean="0"/>
              <a:t>。</a:t>
            </a:r>
          </a:p>
          <a:p>
            <a:pPr lvl="1"/>
            <a:r>
              <a:rPr lang="zh-CN" altLang="en-US" dirty="0"/>
              <a:t>第五，加剧行业竞争</a:t>
            </a:r>
            <a:r>
              <a:rPr lang="zh-CN" altLang="en-US" dirty="0" smtClean="0"/>
              <a:t>。</a:t>
            </a:r>
          </a:p>
          <a:p>
            <a:pPr lvl="1"/>
            <a:r>
              <a:rPr lang="zh-CN" altLang="en-US" dirty="0"/>
              <a:t>第六，</a:t>
            </a:r>
            <a:r>
              <a:rPr lang="en-US" altLang="zh-CN" dirty="0"/>
              <a:t>HOMS </a:t>
            </a:r>
            <a:r>
              <a:rPr lang="zh-CN" altLang="en-US" dirty="0"/>
              <a:t>模式场外配资将加剧市场波动。</a:t>
            </a:r>
            <a:endParaRPr kumimoji="1" lang="zh-CN" altLang="en-US" dirty="0"/>
          </a:p>
        </p:txBody>
      </p:sp>
    </p:spTree>
    <p:extLst>
      <p:ext uri="{BB962C8B-B14F-4D97-AF65-F5344CB8AC3E}">
        <p14:creationId xmlns:p14="http://schemas.microsoft.com/office/powerpoint/2010/main" val="357196958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84576"/>
          </a:xfrm>
        </p:spPr>
        <p:txBody>
          <a:bodyPr>
            <a:normAutofit lnSpcReduction="10000"/>
          </a:bodyPr>
          <a:lstStyle/>
          <a:p>
            <a:r>
              <a:rPr lang="zh-CN" altLang="zh-CN" dirty="0" smtClean="0"/>
              <a:t>截至</a:t>
            </a:r>
            <a:r>
              <a:rPr lang="en-US" altLang="zh-CN" dirty="0"/>
              <a:t>2015</a:t>
            </a:r>
            <a:r>
              <a:rPr lang="zh-CN" altLang="zh-CN" dirty="0"/>
              <a:t>年</a:t>
            </a:r>
            <a:r>
              <a:rPr lang="en-US" altLang="zh-CN" dirty="0"/>
              <a:t>12</a:t>
            </a:r>
            <a:r>
              <a:rPr lang="zh-CN" altLang="zh-CN" dirty="0"/>
              <a:t>月底，全国各种类型的众筹平台中，非公开股权融资平台最多，有</a:t>
            </a:r>
            <a:r>
              <a:rPr lang="en-US" altLang="zh-CN" dirty="0"/>
              <a:t>130</a:t>
            </a:r>
            <a:r>
              <a:rPr lang="zh-CN" altLang="zh-CN" dirty="0"/>
              <a:t>家；其次是奖励众筹平台，有</a:t>
            </a:r>
            <a:r>
              <a:rPr lang="en-US" altLang="zh-CN" dirty="0"/>
              <a:t>66</a:t>
            </a:r>
            <a:r>
              <a:rPr lang="zh-CN" altLang="zh-CN" dirty="0"/>
              <a:t>家；混合众筹平台为</a:t>
            </a:r>
            <a:r>
              <a:rPr lang="en-US" altLang="zh-CN" dirty="0"/>
              <a:t>79</a:t>
            </a:r>
            <a:r>
              <a:rPr lang="zh-CN" altLang="zh-CN" dirty="0"/>
              <a:t>家；公益众筹平台仍然为小众类型，仅有</a:t>
            </a:r>
            <a:r>
              <a:rPr lang="en-US" altLang="zh-CN" dirty="0"/>
              <a:t>8</a:t>
            </a:r>
            <a:r>
              <a:rPr lang="zh-CN" altLang="zh-CN" dirty="0"/>
              <a:t>家</a:t>
            </a:r>
            <a:r>
              <a:rPr lang="zh-CN" altLang="zh-CN" dirty="0" smtClean="0"/>
              <a:t>。</a:t>
            </a:r>
            <a:r>
              <a:rPr lang="zh-CN" altLang="en-US" dirty="0" smtClean="0"/>
              <a:t>如图</a:t>
            </a:r>
            <a:r>
              <a:rPr lang="en-US" altLang="zh-CN" dirty="0" smtClean="0"/>
              <a:t>9-4</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lgn="ctr">
              <a:buNone/>
            </a:pPr>
            <a:endParaRPr lang="en-US" altLang="zh-CN" sz="1400" b="1" dirty="0" smtClean="0"/>
          </a:p>
          <a:p>
            <a:pPr marL="0" indent="0" algn="ctr">
              <a:buNone/>
            </a:pPr>
            <a:endParaRPr lang="en-US" altLang="zh-CN" sz="1400" b="1" dirty="0"/>
          </a:p>
          <a:p>
            <a:pPr marL="0" indent="0" algn="ctr">
              <a:buNone/>
            </a:pPr>
            <a:r>
              <a:rPr lang="zh-CN" altLang="zh-CN" sz="1400" b="1" dirty="0" smtClean="0"/>
              <a:t>图</a:t>
            </a:r>
            <a:r>
              <a:rPr lang="en-US" altLang="zh-CN" sz="1400" b="1" dirty="0"/>
              <a:t>9-4 </a:t>
            </a:r>
            <a:r>
              <a:rPr lang="zh-CN" altLang="zh-CN" sz="1400" b="1" dirty="0"/>
              <a:t>众筹平台的类型分布（占比）</a:t>
            </a:r>
          </a:p>
          <a:p>
            <a:pPr marL="0" indent="0">
              <a:buNone/>
            </a:pPr>
            <a:r>
              <a:rPr lang="zh-CN" altLang="zh-CN" sz="1400" dirty="0"/>
              <a:t>数据来源：盈灿</a:t>
            </a:r>
            <a:r>
              <a:rPr lang="zh-CN" altLang="zh-CN" sz="1400" dirty="0" smtClean="0"/>
              <a:t>咨询</a:t>
            </a:r>
            <a:endParaRPr lang="en-US" altLang="zh-CN" dirty="0"/>
          </a:p>
        </p:txBody>
      </p:sp>
      <p:graphicFrame>
        <p:nvGraphicFramePr>
          <p:cNvPr id="5" name="图表 4"/>
          <p:cNvGraphicFramePr/>
          <p:nvPr>
            <p:extLst/>
          </p:nvPr>
        </p:nvGraphicFramePr>
        <p:xfrm>
          <a:off x="1547664" y="1844824"/>
          <a:ext cx="5688631"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74549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a:bodyPr>
          <a:lstStyle/>
          <a:p>
            <a:pPr lvl="0"/>
            <a:r>
              <a:rPr lang="zh-CN" altLang="en-US" b="1" dirty="0" smtClean="0"/>
              <a:t>二、</a:t>
            </a:r>
            <a:r>
              <a:rPr lang="zh-CN" altLang="en-US" b="1" dirty="0"/>
              <a:t>交易数量</a:t>
            </a:r>
            <a:endParaRPr lang="zh-CN" altLang="zh-CN" b="1" dirty="0"/>
          </a:p>
          <a:p>
            <a:r>
              <a:rPr lang="zh-CN" altLang="en-US" b="1" dirty="0" smtClean="0"/>
              <a:t>（</a:t>
            </a:r>
            <a:r>
              <a:rPr lang="en-US" altLang="zh-CN" b="1" dirty="0" smtClean="0"/>
              <a:t>1</a:t>
            </a:r>
            <a:r>
              <a:rPr lang="zh-CN" altLang="en-US" b="1" dirty="0" smtClean="0"/>
              <a:t>）</a:t>
            </a:r>
            <a:r>
              <a:rPr lang="zh-CN" altLang="en-US" b="1" dirty="0"/>
              <a:t>项目</a:t>
            </a:r>
            <a:r>
              <a:rPr lang="zh-CN" altLang="en-US" b="1" dirty="0" smtClean="0"/>
              <a:t>数量</a:t>
            </a:r>
            <a:endParaRPr lang="en-US" altLang="zh-CN" b="1" dirty="0" smtClean="0"/>
          </a:p>
          <a:p>
            <a:r>
              <a:rPr lang="zh-CN" altLang="zh-CN" dirty="0"/>
              <a:t> </a:t>
            </a:r>
            <a:r>
              <a:rPr lang="en-US" altLang="zh-CN" dirty="0"/>
              <a:t>2015</a:t>
            </a:r>
            <a:r>
              <a:rPr lang="zh-CN" altLang="zh-CN" dirty="0"/>
              <a:t>年全年，全国众筹行业共新增项目</a:t>
            </a:r>
            <a:r>
              <a:rPr lang="en-US" altLang="zh-CN" dirty="0"/>
              <a:t>49242</a:t>
            </a:r>
            <a:r>
              <a:rPr lang="zh-CN" altLang="zh-CN" dirty="0"/>
              <a:t>个，其中，奖励众筹项目最多，为</a:t>
            </a:r>
            <a:r>
              <a:rPr lang="en-US" altLang="zh-CN" dirty="0"/>
              <a:t>33932</a:t>
            </a:r>
            <a:r>
              <a:rPr lang="zh-CN" altLang="zh-CN" dirty="0"/>
              <a:t>个，占总项目数</a:t>
            </a:r>
            <a:r>
              <a:rPr lang="en-US" altLang="zh-CN" dirty="0"/>
              <a:t>68.90%</a:t>
            </a:r>
            <a:r>
              <a:rPr lang="zh-CN" altLang="zh-CN" dirty="0"/>
              <a:t>；其次是公益众筹，占比为</a:t>
            </a:r>
            <a:r>
              <a:rPr lang="en-US" altLang="zh-CN" dirty="0"/>
              <a:t>15.80%</a:t>
            </a:r>
            <a:r>
              <a:rPr lang="zh-CN" altLang="zh-CN" dirty="0"/>
              <a:t>，达</a:t>
            </a:r>
            <a:r>
              <a:rPr lang="en-US" altLang="zh-CN" dirty="0"/>
              <a:t>7778</a:t>
            </a:r>
            <a:r>
              <a:rPr lang="zh-CN" altLang="zh-CN" dirty="0"/>
              <a:t>个；非公开股权融资项目数与公益众筹项目数接近，占到总项目数的</a:t>
            </a:r>
            <a:r>
              <a:rPr lang="en-US" altLang="zh-CN" dirty="0"/>
              <a:t>15.30%</a:t>
            </a:r>
            <a:r>
              <a:rPr lang="zh-CN" altLang="zh-CN" dirty="0"/>
              <a:t>，为</a:t>
            </a:r>
            <a:r>
              <a:rPr lang="en-US" altLang="zh-CN" dirty="0"/>
              <a:t>7532</a:t>
            </a:r>
            <a:r>
              <a:rPr lang="zh-CN" altLang="zh-CN" dirty="0"/>
              <a:t>个</a:t>
            </a:r>
            <a:r>
              <a:rPr lang="zh-CN" altLang="zh-CN" dirty="0" smtClean="0"/>
              <a:t>。</a:t>
            </a:r>
            <a:r>
              <a:rPr lang="zh-CN" altLang="en-US" dirty="0" smtClean="0"/>
              <a:t>如图</a:t>
            </a:r>
            <a:r>
              <a:rPr lang="en-US" altLang="zh-CN" dirty="0" smtClean="0"/>
              <a:t>9-5</a:t>
            </a:r>
            <a:r>
              <a:rPr lang="zh-CN" altLang="en-US" dirty="0" smtClean="0"/>
              <a:t>所示。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lgn="ctr">
              <a:buNone/>
            </a:pPr>
            <a:r>
              <a:rPr lang="zh-CN" altLang="zh-CN" sz="1400" b="1" dirty="0"/>
              <a:t>图</a:t>
            </a:r>
            <a:r>
              <a:rPr lang="en-US" altLang="zh-CN" sz="1400" b="1" dirty="0"/>
              <a:t>9-5 2015</a:t>
            </a:r>
            <a:r>
              <a:rPr lang="zh-CN" altLang="zh-CN" sz="1400" b="1" dirty="0"/>
              <a:t>年全国各类型众筹项目数（单位：个）</a:t>
            </a:r>
          </a:p>
          <a:p>
            <a:pPr marL="0" indent="0">
              <a:buNone/>
            </a:pPr>
            <a:r>
              <a:rPr lang="zh-CN" altLang="zh-CN" sz="1400" dirty="0"/>
              <a:t>数据来源：盈灿</a:t>
            </a:r>
            <a:r>
              <a:rPr lang="zh-CN" altLang="zh-CN" sz="1400" dirty="0" smtClean="0"/>
              <a:t>咨询</a:t>
            </a:r>
            <a:endParaRPr lang="en-US" altLang="zh-CN" sz="1400" dirty="0" smtClean="0"/>
          </a:p>
        </p:txBody>
      </p:sp>
      <p:graphicFrame>
        <p:nvGraphicFramePr>
          <p:cNvPr id="6" name="图表 5"/>
          <p:cNvGraphicFramePr/>
          <p:nvPr>
            <p:extLst/>
          </p:nvPr>
        </p:nvGraphicFramePr>
        <p:xfrm>
          <a:off x="2591435" y="2852936"/>
          <a:ext cx="3961765" cy="2513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044997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19256" cy="5688632"/>
          </a:xfrm>
        </p:spPr>
        <p:txBody>
          <a:bodyPr>
            <a:normAutofit/>
          </a:bodyPr>
          <a:lstStyle/>
          <a:p>
            <a:r>
              <a:rPr lang="zh-CN" altLang="en-US" b="1" dirty="0" smtClean="0"/>
              <a:t>（</a:t>
            </a:r>
            <a:r>
              <a:rPr lang="en-US" altLang="zh-CN" b="1" dirty="0"/>
              <a:t>2</a:t>
            </a:r>
            <a:r>
              <a:rPr lang="zh-CN" altLang="en-US" b="1" dirty="0" smtClean="0"/>
              <a:t>）众筹预期筹款金额及实际完成率</a:t>
            </a:r>
            <a:endParaRPr lang="en-US" altLang="zh-CN" b="1" dirty="0" smtClean="0"/>
          </a:p>
          <a:p>
            <a:r>
              <a:rPr lang="en-US" altLang="zh-CN" dirty="0"/>
              <a:t>2015</a:t>
            </a:r>
            <a:r>
              <a:rPr lang="zh-CN" altLang="zh-CN" dirty="0"/>
              <a:t>年全年，全国众筹行业共预期筹资</a:t>
            </a:r>
            <a:r>
              <a:rPr lang="en-US" altLang="zh-CN" dirty="0"/>
              <a:t>494.92</a:t>
            </a:r>
            <a:r>
              <a:rPr lang="zh-CN" altLang="zh-CN" dirty="0"/>
              <a:t>亿元，其中，非公开股权融资预期筹资额最多，为</a:t>
            </a:r>
            <a:r>
              <a:rPr lang="en-US" altLang="zh-CN" dirty="0"/>
              <a:t>271.19</a:t>
            </a:r>
            <a:r>
              <a:rPr lang="zh-CN" altLang="zh-CN" dirty="0"/>
              <a:t>亿元，占总预期筹资额的</a:t>
            </a:r>
            <a:r>
              <a:rPr lang="en-US" altLang="zh-CN" dirty="0"/>
              <a:t>54.79%</a:t>
            </a:r>
            <a:r>
              <a:rPr lang="zh-CN" altLang="zh-CN" dirty="0"/>
              <a:t>；其次是奖励众筹预期筹资，占比为</a:t>
            </a:r>
            <a:r>
              <a:rPr lang="en-US" altLang="zh-CN" dirty="0"/>
              <a:t>42.24%</a:t>
            </a:r>
            <a:r>
              <a:rPr lang="zh-CN" altLang="zh-CN" dirty="0"/>
              <a:t>，达</a:t>
            </a:r>
            <a:r>
              <a:rPr lang="en-US" altLang="zh-CN" dirty="0"/>
              <a:t>209.04</a:t>
            </a:r>
            <a:r>
              <a:rPr lang="zh-CN" altLang="zh-CN" dirty="0"/>
              <a:t>亿元；公益众筹预期筹资金额最少，仅为</a:t>
            </a:r>
            <a:r>
              <a:rPr lang="en-US" altLang="zh-CN" dirty="0"/>
              <a:t>14.69</a:t>
            </a:r>
            <a:r>
              <a:rPr lang="zh-CN" altLang="zh-CN" dirty="0"/>
              <a:t>亿元，占全国总预期的</a:t>
            </a:r>
            <a:r>
              <a:rPr lang="en-US" altLang="zh-CN" dirty="0"/>
              <a:t>2.97%</a:t>
            </a:r>
            <a:r>
              <a:rPr lang="zh-CN" altLang="zh-CN" dirty="0"/>
              <a:t>。与三种众筹类型成功筹资金额对比，公益类众筹项目平均完成率最高，达</a:t>
            </a:r>
            <a:r>
              <a:rPr lang="en-US" altLang="zh-CN" dirty="0"/>
              <a:t>42.95%</a:t>
            </a:r>
            <a:r>
              <a:rPr lang="zh-CN" altLang="zh-CN" dirty="0"/>
              <a:t>；奖励类众筹项目平均完成率达</a:t>
            </a:r>
            <a:r>
              <a:rPr lang="en-US" altLang="zh-CN" dirty="0"/>
              <a:t>26.80%</a:t>
            </a:r>
            <a:r>
              <a:rPr lang="zh-CN" altLang="zh-CN" dirty="0"/>
              <a:t>排在第二；非公开股权融资项目平均完成率排在最后，仅为</a:t>
            </a:r>
            <a:r>
              <a:rPr lang="en-US" altLang="zh-CN" dirty="0"/>
              <a:t>19.14%</a:t>
            </a:r>
            <a:r>
              <a:rPr lang="zh-CN" altLang="zh-CN" dirty="0" smtClean="0"/>
              <a:t>。</a:t>
            </a:r>
            <a:r>
              <a:rPr lang="zh-CN" altLang="en-US" dirty="0" smtClean="0"/>
              <a:t>如图</a:t>
            </a:r>
            <a:r>
              <a:rPr lang="en-US" altLang="zh-CN" dirty="0" smtClean="0"/>
              <a:t>9-6</a:t>
            </a:r>
            <a:r>
              <a:rPr lang="zh-CN" altLang="en-US" dirty="0" smtClean="0"/>
              <a:t>所示。</a:t>
            </a:r>
            <a:endParaRPr lang="zh-CN" altLang="zh-CN"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a:p>
          <a:p>
            <a:pPr marL="0" indent="0" algn="ctr">
              <a:buNone/>
            </a:pPr>
            <a:r>
              <a:rPr lang="zh-CN" altLang="zh-CN" sz="1400" b="1" dirty="0" smtClean="0"/>
              <a:t>图</a:t>
            </a:r>
            <a:r>
              <a:rPr lang="en-US" altLang="zh-CN" sz="1400" b="1" dirty="0"/>
              <a:t>9-6 2015</a:t>
            </a:r>
            <a:r>
              <a:rPr lang="zh-CN" altLang="zh-CN" sz="1400" b="1" dirty="0"/>
              <a:t>年众筹预期筹款金额及实际完成率（单位：亿元）</a:t>
            </a:r>
          </a:p>
          <a:p>
            <a:pPr marL="0" indent="0">
              <a:buNone/>
            </a:pPr>
            <a:r>
              <a:rPr lang="zh-CN" altLang="zh-CN" sz="1400" dirty="0"/>
              <a:t>数据来源：盈灿</a:t>
            </a:r>
            <a:r>
              <a:rPr lang="zh-CN" altLang="zh-CN" sz="1400" dirty="0" smtClean="0"/>
              <a:t>咨询</a:t>
            </a:r>
            <a:endParaRPr lang="zh-CN" altLang="zh-CN" sz="1400" dirty="0"/>
          </a:p>
        </p:txBody>
      </p:sp>
      <p:graphicFrame>
        <p:nvGraphicFramePr>
          <p:cNvPr id="5" name="图表 4"/>
          <p:cNvGraphicFramePr/>
          <p:nvPr>
            <p:extLst/>
          </p:nvPr>
        </p:nvGraphicFramePr>
        <p:xfrm>
          <a:off x="2407828" y="3068960"/>
          <a:ext cx="4318000" cy="23393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6649368"/>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smtClean="0"/>
              <a:t>原因</a:t>
            </a:r>
            <a:r>
              <a:rPr lang="zh-CN" altLang="en-US" b="1" dirty="0"/>
              <a:t>：</a:t>
            </a:r>
            <a:endParaRPr lang="en-US" altLang="zh-CN" b="1" dirty="0" smtClean="0"/>
          </a:p>
          <a:p>
            <a:pPr lvl="1"/>
            <a:r>
              <a:rPr lang="zh-CN" altLang="zh-CN" dirty="0" smtClean="0"/>
              <a:t>公益型</a:t>
            </a:r>
            <a:r>
              <a:rPr lang="zh-CN" altLang="zh-CN" dirty="0"/>
              <a:t>众筹与另外两类在项目实际完成率上存在一定的差异，因为公益型众筹不求物质回报，并且公益众筹项目中存在大量的长期捐赠项目，并不存在未达到预期筹资标准</a:t>
            </a:r>
            <a:r>
              <a:rPr lang="zh-CN" altLang="zh-CN" dirty="0" smtClean="0"/>
              <a:t>。</a:t>
            </a:r>
            <a:endParaRPr lang="en-US" altLang="zh-CN" dirty="0" smtClean="0"/>
          </a:p>
          <a:p>
            <a:pPr lvl="1"/>
            <a:r>
              <a:rPr lang="zh-CN" altLang="zh-CN" dirty="0"/>
              <a:t>奖励众筹与公益众筹一样，参与门槛均比较低，很多项目起投金额仅为</a:t>
            </a:r>
            <a:r>
              <a:rPr lang="en-US" altLang="zh-CN" dirty="0"/>
              <a:t>1</a:t>
            </a:r>
            <a:r>
              <a:rPr lang="zh-CN" altLang="zh-CN" dirty="0"/>
              <a:t>元，并且项目种类较为丰富，能吸引各阶层用户参与</a:t>
            </a:r>
            <a:r>
              <a:rPr lang="zh-CN" altLang="zh-CN" dirty="0" smtClean="0"/>
              <a:t>。</a:t>
            </a:r>
            <a:endParaRPr lang="en-US" altLang="zh-CN" dirty="0" smtClean="0"/>
          </a:p>
          <a:p>
            <a:pPr lvl="1"/>
            <a:r>
              <a:rPr lang="zh-CN" altLang="zh-CN" dirty="0"/>
              <a:t>非公开股权融资类项目对投资人设有一定门槛，部分平台对跟投人有年收入、职业或职位的高需求，且起投门槛较高，均在万元以上，除此之外，非公开股权融资类项目时间跨度较长，在政策方面仍还没有十分明朗，对投资人来说有一定风险</a:t>
            </a:r>
            <a:r>
              <a:rPr lang="zh-CN" altLang="zh-CN" dirty="0" smtClean="0"/>
              <a:t>。</a:t>
            </a:r>
            <a:endParaRPr lang="en-US" altLang="zh-CN" dirty="0"/>
          </a:p>
        </p:txBody>
      </p:sp>
    </p:spTree>
    <p:extLst>
      <p:ext uri="{BB962C8B-B14F-4D97-AF65-F5344CB8AC3E}">
        <p14:creationId xmlns:p14="http://schemas.microsoft.com/office/powerpoint/2010/main" val="402421789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pPr lvl="0"/>
            <a:r>
              <a:rPr lang="zh-CN" altLang="en-US" b="1" dirty="0" smtClean="0"/>
              <a:t>三、</a:t>
            </a:r>
            <a:r>
              <a:rPr lang="zh-CN" altLang="en-US" b="1" dirty="0"/>
              <a:t>众筹</a:t>
            </a:r>
            <a:r>
              <a:rPr lang="zh-CN" altLang="en-US" b="1" dirty="0" smtClean="0"/>
              <a:t>平台项目领域细分</a:t>
            </a:r>
            <a:endParaRPr lang="en-US" altLang="zh-CN" b="1" dirty="0" smtClean="0"/>
          </a:p>
          <a:p>
            <a:r>
              <a:rPr lang="en-US" altLang="zh-CN" dirty="0"/>
              <a:t>2015</a:t>
            </a:r>
            <a:r>
              <a:rPr lang="zh-CN" altLang="zh-CN" dirty="0"/>
              <a:t>年我国的奖励型众筹平台可以分为两大方向，一边是涉猎多个领域的综合类众筹平台，如京东众筹、淘宝众筹等；另一边是不断涌现出专注艺术、农业、影视、娱乐、汽车、房地产等细分领域且专业的垂直众筹平台。</a:t>
            </a:r>
          </a:p>
          <a:p>
            <a:r>
              <a:rPr lang="zh-CN" altLang="zh-CN" dirty="0"/>
              <a:t>据不完全统计，截至</a:t>
            </a:r>
            <a:r>
              <a:rPr lang="en-US" altLang="zh-CN" dirty="0"/>
              <a:t>2015</a:t>
            </a:r>
            <a:r>
              <a:rPr lang="zh-CN" altLang="zh-CN" dirty="0"/>
              <a:t>年</a:t>
            </a:r>
            <a:r>
              <a:rPr lang="en-US" altLang="zh-CN" dirty="0"/>
              <a:t>12</a:t>
            </a:r>
            <a:r>
              <a:rPr lang="zh-CN" altLang="zh-CN" dirty="0"/>
              <a:t>月底，全国奖励众筹平台总计</a:t>
            </a:r>
            <a:r>
              <a:rPr lang="en-US" altLang="zh-CN" dirty="0"/>
              <a:t>66</a:t>
            </a:r>
            <a:r>
              <a:rPr lang="zh-CN" altLang="zh-CN" dirty="0"/>
              <a:t>家，其中综合类方向最多，共有</a:t>
            </a:r>
            <a:r>
              <a:rPr lang="en-US" altLang="zh-CN" dirty="0"/>
              <a:t>44</a:t>
            </a:r>
            <a:r>
              <a:rPr lang="zh-CN" altLang="zh-CN" dirty="0"/>
              <a:t>家，占奖励型众筹平台总数的</a:t>
            </a:r>
            <a:r>
              <a:rPr lang="en-US" altLang="zh-CN" dirty="0"/>
              <a:t>66.7%</a:t>
            </a:r>
            <a:r>
              <a:rPr lang="zh-CN" altLang="zh-CN" dirty="0"/>
              <a:t>；其次是影视音类，出现</a:t>
            </a:r>
            <a:r>
              <a:rPr lang="en-US" altLang="zh-CN" dirty="0"/>
              <a:t>10</a:t>
            </a:r>
            <a:r>
              <a:rPr lang="zh-CN" altLang="zh-CN" dirty="0"/>
              <a:t>家，占比为</a:t>
            </a:r>
            <a:r>
              <a:rPr lang="en-US" altLang="zh-CN" dirty="0"/>
              <a:t>15.2%</a:t>
            </a:r>
            <a:r>
              <a:rPr lang="zh-CN" altLang="zh-CN" dirty="0"/>
              <a:t>；项目细分为房地产类位列第三，共有</a:t>
            </a:r>
            <a:r>
              <a:rPr lang="en-US" altLang="zh-CN" dirty="0"/>
              <a:t>6</a:t>
            </a:r>
            <a:r>
              <a:rPr lang="zh-CN" altLang="zh-CN" dirty="0"/>
              <a:t>家，占总数的</a:t>
            </a:r>
            <a:r>
              <a:rPr lang="en-US" altLang="zh-CN" dirty="0"/>
              <a:t>9.1%</a:t>
            </a:r>
            <a:r>
              <a:rPr lang="zh-CN" altLang="zh-CN" dirty="0"/>
              <a:t>；项目细分为农业类与汽车类平台数量一致，均为</a:t>
            </a:r>
            <a:r>
              <a:rPr lang="en-US" altLang="zh-CN" dirty="0"/>
              <a:t>2</a:t>
            </a:r>
            <a:r>
              <a:rPr lang="zh-CN" altLang="zh-CN" dirty="0"/>
              <a:t>家；酒类和艺术品类最少，各仅有</a:t>
            </a:r>
            <a:r>
              <a:rPr lang="en-US" altLang="zh-CN" dirty="0"/>
              <a:t>1</a:t>
            </a:r>
            <a:r>
              <a:rPr lang="zh-CN" altLang="zh-CN" dirty="0"/>
              <a:t>家，分别占奖励型平台总数量的</a:t>
            </a:r>
            <a:r>
              <a:rPr lang="en-US" altLang="zh-CN" dirty="0"/>
              <a:t>1.5%</a:t>
            </a:r>
            <a:r>
              <a:rPr lang="zh-CN" altLang="zh-CN" dirty="0" smtClean="0"/>
              <a:t>。</a:t>
            </a:r>
            <a:r>
              <a:rPr lang="zh-CN" altLang="en-US" dirty="0" smtClean="0"/>
              <a:t>如表</a:t>
            </a:r>
            <a:r>
              <a:rPr lang="en-US" altLang="zh-CN" dirty="0" smtClean="0"/>
              <a:t>9-2</a:t>
            </a:r>
            <a:r>
              <a:rPr lang="zh-CN" altLang="en-US" dirty="0" smtClean="0"/>
              <a:t>所示。</a:t>
            </a:r>
            <a:endParaRPr lang="zh-CN" altLang="zh-CN" dirty="0"/>
          </a:p>
        </p:txBody>
      </p:sp>
    </p:spTree>
    <p:extLst>
      <p:ext uri="{BB962C8B-B14F-4D97-AF65-F5344CB8AC3E}">
        <p14:creationId xmlns:p14="http://schemas.microsoft.com/office/powerpoint/2010/main" val="233474339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84576"/>
          </a:xfrm>
        </p:spPr>
        <p:txBody>
          <a:bodyPr>
            <a:normAutofit/>
          </a:bodyPr>
          <a:lstStyle/>
          <a:p>
            <a:pPr marL="0" indent="0" algn="ctr">
              <a:buNone/>
            </a:pPr>
            <a:r>
              <a:rPr lang="zh-CN" altLang="zh-CN" sz="1400" b="1" dirty="0" smtClean="0"/>
              <a:t>表</a:t>
            </a:r>
            <a:r>
              <a:rPr lang="en-US" altLang="zh-CN" sz="1400" b="1" dirty="0"/>
              <a:t>9-2 </a:t>
            </a:r>
            <a:r>
              <a:rPr lang="zh-CN" altLang="zh-CN" sz="1400" b="1" dirty="0"/>
              <a:t>全国众筹平台项目</a:t>
            </a:r>
            <a:r>
              <a:rPr lang="zh-CN" altLang="zh-CN" sz="1400" b="1" dirty="0" smtClean="0"/>
              <a:t>细分</a:t>
            </a: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en-US" altLang="zh-CN" sz="1400" b="1" dirty="0"/>
          </a:p>
          <a:p>
            <a:pPr marL="0" indent="0" algn="ctr">
              <a:buNone/>
            </a:pPr>
            <a:endParaRPr lang="en-US" altLang="zh-CN" sz="1400" b="1" dirty="0" smtClean="0"/>
          </a:p>
          <a:p>
            <a:pPr marL="0" indent="0" algn="ctr">
              <a:buNone/>
            </a:pPr>
            <a:endParaRPr lang="zh-CN" altLang="zh-CN" sz="1400" b="1" dirty="0"/>
          </a:p>
          <a:p>
            <a:pPr marL="0" indent="0">
              <a:buNone/>
            </a:pPr>
            <a:r>
              <a:rPr lang="zh-CN" altLang="zh-CN" sz="1400" dirty="0"/>
              <a:t>数据来源：盈灿</a:t>
            </a:r>
            <a:r>
              <a:rPr lang="zh-CN" altLang="zh-CN" sz="1400" dirty="0" smtClean="0"/>
              <a:t>咨询</a:t>
            </a:r>
            <a:endParaRPr lang="zh-CN" altLang="zh-CN" sz="1400" dirty="0"/>
          </a:p>
        </p:txBody>
      </p:sp>
      <p:graphicFrame>
        <p:nvGraphicFramePr>
          <p:cNvPr id="2" name="表格 1"/>
          <p:cNvGraphicFramePr>
            <a:graphicFrameLocks noGrp="1"/>
          </p:cNvGraphicFramePr>
          <p:nvPr>
            <p:extLst/>
          </p:nvPr>
        </p:nvGraphicFramePr>
        <p:xfrm>
          <a:off x="1187624" y="1268760"/>
          <a:ext cx="6624737" cy="3037912"/>
        </p:xfrm>
        <a:graphic>
          <a:graphicData uri="http://schemas.openxmlformats.org/drawingml/2006/table">
            <a:tbl>
              <a:tblPr firstRow="1" firstCol="1" bandRow="1">
                <a:tableStyleId>{5C22544A-7EE6-4342-B048-85BDC9FD1C3A}</a:tableStyleId>
              </a:tblPr>
              <a:tblGrid>
                <a:gridCol w="2207727">
                  <a:extLst>
                    <a:ext uri="{9D8B030D-6E8A-4147-A177-3AD203B41FA5}">
                      <a16:colId xmlns:a16="http://schemas.microsoft.com/office/drawing/2014/main" val="2072531395"/>
                    </a:ext>
                  </a:extLst>
                </a:gridCol>
                <a:gridCol w="2208505">
                  <a:extLst>
                    <a:ext uri="{9D8B030D-6E8A-4147-A177-3AD203B41FA5}">
                      <a16:colId xmlns:a16="http://schemas.microsoft.com/office/drawing/2014/main" val="3378648017"/>
                    </a:ext>
                  </a:extLst>
                </a:gridCol>
                <a:gridCol w="2208505">
                  <a:extLst>
                    <a:ext uri="{9D8B030D-6E8A-4147-A177-3AD203B41FA5}">
                      <a16:colId xmlns:a16="http://schemas.microsoft.com/office/drawing/2014/main" val="2033302150"/>
                    </a:ext>
                  </a:extLst>
                </a:gridCol>
              </a:tblGrid>
              <a:tr h="379739">
                <a:tc>
                  <a:txBody>
                    <a:bodyPr/>
                    <a:lstStyle/>
                    <a:p>
                      <a:pPr algn="ctr">
                        <a:spcAft>
                          <a:spcPts val="0"/>
                        </a:spcAft>
                      </a:pPr>
                      <a:r>
                        <a:rPr lang="zh-CN" sz="1200" kern="100" dirty="0">
                          <a:effectLst/>
                        </a:rPr>
                        <a:t>项目细分</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200" kern="100" dirty="0">
                          <a:effectLst/>
                        </a:rPr>
                        <a:t>数量</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zh-CN" sz="1200" kern="100">
                          <a:effectLst/>
                        </a:rPr>
                        <a:t>占比</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746575389"/>
                  </a:ext>
                </a:extLst>
              </a:tr>
              <a:tr h="379739">
                <a:tc>
                  <a:txBody>
                    <a:bodyPr/>
                    <a:lstStyle/>
                    <a:p>
                      <a:pPr algn="ctr">
                        <a:spcAft>
                          <a:spcPts val="0"/>
                        </a:spcAft>
                      </a:pPr>
                      <a:r>
                        <a:rPr lang="zh-CN" sz="1200" kern="100">
                          <a:effectLst/>
                        </a:rPr>
                        <a:t>综合类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44</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66.7%</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71261948"/>
                  </a:ext>
                </a:extLst>
              </a:tr>
              <a:tr h="379739">
                <a:tc>
                  <a:txBody>
                    <a:bodyPr/>
                    <a:lstStyle/>
                    <a:p>
                      <a:pPr algn="ctr">
                        <a:spcAft>
                          <a:spcPts val="0"/>
                        </a:spcAft>
                      </a:pPr>
                      <a:r>
                        <a:rPr lang="zh-CN" sz="1200" kern="100">
                          <a:effectLst/>
                        </a:rPr>
                        <a:t>影视音类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10</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15.2%</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562356534"/>
                  </a:ext>
                </a:extLst>
              </a:tr>
              <a:tr h="379739">
                <a:tc>
                  <a:txBody>
                    <a:bodyPr/>
                    <a:lstStyle/>
                    <a:p>
                      <a:pPr algn="ctr">
                        <a:spcAft>
                          <a:spcPts val="0"/>
                        </a:spcAft>
                      </a:pPr>
                      <a:r>
                        <a:rPr lang="zh-CN" sz="1200" kern="100">
                          <a:effectLst/>
                        </a:rPr>
                        <a:t>房地产类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6</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9.1%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252301596"/>
                  </a:ext>
                </a:extLst>
              </a:tr>
              <a:tr h="379739">
                <a:tc>
                  <a:txBody>
                    <a:bodyPr/>
                    <a:lstStyle/>
                    <a:p>
                      <a:pPr algn="ctr">
                        <a:spcAft>
                          <a:spcPts val="0"/>
                        </a:spcAft>
                      </a:pPr>
                      <a:r>
                        <a:rPr lang="zh-CN" sz="1200" kern="100">
                          <a:effectLst/>
                        </a:rPr>
                        <a:t>汽车类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2</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3%</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046531882"/>
                  </a:ext>
                </a:extLst>
              </a:tr>
              <a:tr h="379739">
                <a:tc>
                  <a:txBody>
                    <a:bodyPr/>
                    <a:lstStyle/>
                    <a:p>
                      <a:pPr algn="ctr">
                        <a:spcAft>
                          <a:spcPts val="0"/>
                        </a:spcAft>
                      </a:pPr>
                      <a:r>
                        <a:rPr lang="zh-CN" sz="1200" kern="100">
                          <a:effectLst/>
                        </a:rPr>
                        <a:t>农业类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2</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3%</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993760676"/>
                  </a:ext>
                </a:extLst>
              </a:tr>
              <a:tr h="379739">
                <a:tc>
                  <a:txBody>
                    <a:bodyPr/>
                    <a:lstStyle/>
                    <a:p>
                      <a:pPr algn="ctr">
                        <a:spcAft>
                          <a:spcPts val="0"/>
                        </a:spcAft>
                      </a:pPr>
                      <a:r>
                        <a:rPr lang="zh-CN" sz="1200" kern="100">
                          <a:effectLst/>
                        </a:rPr>
                        <a:t>酒类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a:effectLst/>
                        </a:rPr>
                        <a:t>1.5%</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771909865"/>
                  </a:ext>
                </a:extLst>
              </a:tr>
              <a:tr h="379739">
                <a:tc>
                  <a:txBody>
                    <a:bodyPr/>
                    <a:lstStyle/>
                    <a:p>
                      <a:pPr algn="ctr">
                        <a:spcAft>
                          <a:spcPts val="0"/>
                        </a:spcAft>
                      </a:pPr>
                      <a:r>
                        <a:rPr lang="zh-CN" sz="1200" kern="100">
                          <a:effectLst/>
                        </a:rPr>
                        <a:t>艺术品类</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1</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algn="ctr">
                        <a:spcAft>
                          <a:spcPts val="0"/>
                        </a:spcAft>
                      </a:pPr>
                      <a:r>
                        <a:rPr lang="en-US" sz="1200" kern="100" dirty="0">
                          <a:effectLst/>
                        </a:rPr>
                        <a:t>1.5%</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417457269"/>
                  </a:ext>
                </a:extLst>
              </a:tr>
            </a:tbl>
          </a:graphicData>
        </a:graphic>
      </p:graphicFrame>
    </p:spTree>
    <p:extLst>
      <p:ext uri="{BB962C8B-B14F-4D97-AF65-F5344CB8AC3E}">
        <p14:creationId xmlns:p14="http://schemas.microsoft.com/office/powerpoint/2010/main" val="2542487039"/>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19256" cy="5591646"/>
          </a:xfrm>
        </p:spPr>
        <p:txBody>
          <a:bodyPr>
            <a:normAutofit/>
          </a:bodyPr>
          <a:lstStyle/>
          <a:p>
            <a:pPr lvl="0"/>
            <a:r>
              <a:rPr lang="zh-CN" altLang="en-US" b="1" dirty="0"/>
              <a:t>四</a:t>
            </a:r>
            <a:r>
              <a:rPr lang="zh-CN" altLang="en-US" b="1" dirty="0" smtClean="0"/>
              <a:t>、</a:t>
            </a:r>
            <a:r>
              <a:rPr lang="en-US" altLang="zh-CN" b="1" dirty="0" smtClean="0"/>
              <a:t>2015</a:t>
            </a:r>
            <a:r>
              <a:rPr lang="zh-CN" altLang="en-US" b="1" dirty="0" smtClean="0"/>
              <a:t>年众筹行业创意项目</a:t>
            </a:r>
            <a:endParaRPr lang="en-US" altLang="zh-CN" b="1" dirty="0" smtClean="0"/>
          </a:p>
          <a:p>
            <a:r>
              <a:rPr lang="en-US" altLang="zh-CN" dirty="0"/>
              <a:t>2015</a:t>
            </a:r>
            <a:r>
              <a:rPr lang="zh-CN" altLang="zh-CN" dirty="0"/>
              <a:t>年可谓是众筹行业高速发展和关键的一年。各类创业创新企业以及转型拥抱互联网的传统企业都开始慢慢接受众筹形式，并将其视为孵化产品和品牌的重要手段。在三大众筹类型项目中选取了</a:t>
            </a:r>
            <a:r>
              <a:rPr lang="en-US" altLang="zh-CN" dirty="0"/>
              <a:t>2015</a:t>
            </a:r>
            <a:r>
              <a:rPr lang="zh-CN" altLang="zh-CN" dirty="0"/>
              <a:t>年度十大最具创意创新的高人气项目，它们各自具有鲜明的特色且对众筹这一概念在</a:t>
            </a:r>
            <a:r>
              <a:rPr lang="en-US" altLang="zh-CN" dirty="0"/>
              <a:t>2015</a:t>
            </a:r>
            <a:r>
              <a:rPr lang="zh-CN" altLang="zh-CN" dirty="0"/>
              <a:t>年有了全新的诠释</a:t>
            </a:r>
            <a:r>
              <a:rPr lang="zh-CN" altLang="zh-CN" dirty="0" smtClean="0"/>
              <a:t>。</a:t>
            </a:r>
            <a:r>
              <a:rPr lang="zh-CN" altLang="en-US" dirty="0" smtClean="0"/>
              <a:t>如表</a:t>
            </a:r>
            <a:r>
              <a:rPr lang="en-US" altLang="zh-CN" dirty="0" smtClean="0"/>
              <a:t>9-3</a:t>
            </a:r>
            <a:r>
              <a:rPr lang="zh-CN" altLang="en-US" dirty="0" smtClean="0"/>
              <a:t>所示。</a:t>
            </a:r>
            <a:endParaRPr lang="en-US" altLang="zh-CN" dirty="0" smtClean="0"/>
          </a:p>
          <a:p>
            <a:pPr marL="0" indent="0" algn="ctr">
              <a:buNone/>
            </a:pPr>
            <a:r>
              <a:rPr lang="zh-CN" altLang="zh-CN" sz="1400" b="1" dirty="0"/>
              <a:t>表</a:t>
            </a:r>
            <a:r>
              <a:rPr lang="en-US" altLang="zh-CN" sz="1400" b="1" dirty="0"/>
              <a:t>9-3 2015</a:t>
            </a:r>
            <a:r>
              <a:rPr lang="zh-CN" altLang="zh-CN" sz="1400" b="1" dirty="0"/>
              <a:t>年众筹行业创意项目</a:t>
            </a:r>
          </a:p>
          <a:p>
            <a:pPr marL="0" indent="0">
              <a:buNone/>
            </a:pPr>
            <a:endParaRPr lang="zh-CN" altLang="zh-CN" dirty="0"/>
          </a:p>
          <a:p>
            <a:pPr lvl="0"/>
            <a:endParaRPr lang="zh-CN" altLang="zh-CN" sz="1900" dirty="0"/>
          </a:p>
        </p:txBody>
      </p:sp>
      <p:graphicFrame>
        <p:nvGraphicFramePr>
          <p:cNvPr id="2" name="表格 1"/>
          <p:cNvGraphicFramePr>
            <a:graphicFrameLocks noGrp="1"/>
          </p:cNvGraphicFramePr>
          <p:nvPr>
            <p:extLst/>
          </p:nvPr>
        </p:nvGraphicFramePr>
        <p:xfrm>
          <a:off x="822411" y="3212977"/>
          <a:ext cx="7566013" cy="2952328"/>
        </p:xfrm>
        <a:graphic>
          <a:graphicData uri="http://schemas.openxmlformats.org/drawingml/2006/table">
            <a:tbl>
              <a:tblPr firstRow="1" firstCol="1" bandRow="1">
                <a:tableStyleId>{5C22544A-7EE6-4342-B048-85BDC9FD1C3A}</a:tableStyleId>
              </a:tblPr>
              <a:tblGrid>
                <a:gridCol w="1060665">
                  <a:extLst>
                    <a:ext uri="{9D8B030D-6E8A-4147-A177-3AD203B41FA5}">
                      <a16:colId xmlns:a16="http://schemas.microsoft.com/office/drawing/2014/main" val="2487372890"/>
                    </a:ext>
                  </a:extLst>
                </a:gridCol>
                <a:gridCol w="1494780">
                  <a:extLst>
                    <a:ext uri="{9D8B030D-6E8A-4147-A177-3AD203B41FA5}">
                      <a16:colId xmlns:a16="http://schemas.microsoft.com/office/drawing/2014/main" val="743672117"/>
                    </a:ext>
                  </a:extLst>
                </a:gridCol>
                <a:gridCol w="5010568">
                  <a:extLst>
                    <a:ext uri="{9D8B030D-6E8A-4147-A177-3AD203B41FA5}">
                      <a16:colId xmlns:a16="http://schemas.microsoft.com/office/drawing/2014/main" val="2595372946"/>
                    </a:ext>
                  </a:extLst>
                </a:gridCol>
              </a:tblGrid>
              <a:tr h="350976">
                <a:tc>
                  <a:txBody>
                    <a:bodyPr/>
                    <a:lstStyle/>
                    <a:p>
                      <a:pPr algn="ctr">
                        <a:spcAft>
                          <a:spcPts val="0"/>
                        </a:spcAft>
                      </a:pPr>
                      <a:r>
                        <a:rPr lang="zh-CN" sz="1050" kern="100" dirty="0">
                          <a:effectLst/>
                        </a:rPr>
                        <a:t>平台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项目名称</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ctr">
                        <a:spcAft>
                          <a:spcPts val="0"/>
                        </a:spcAft>
                      </a:pPr>
                      <a:r>
                        <a:rPr lang="zh-CN" sz="1050" kern="100">
                          <a:effectLst/>
                        </a:rPr>
                        <a:t>项目点评</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3565037387"/>
                  </a:ext>
                </a:extLst>
              </a:tr>
              <a:tr h="1040540">
                <a:tc>
                  <a:txBody>
                    <a:bodyPr/>
                    <a:lstStyle/>
                    <a:p>
                      <a:pPr algn="just">
                        <a:spcAft>
                          <a:spcPts val="0"/>
                        </a:spcAft>
                      </a:pPr>
                      <a:r>
                        <a:rPr lang="zh-CN" sz="1050" kern="100">
                          <a:effectLst/>
                        </a:rPr>
                        <a:t>京东众筹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小牛电动智能锂电电动踏板车</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6</a:t>
                      </a:r>
                      <a:r>
                        <a:rPr lang="zh-CN" sz="1050" kern="100" dirty="0">
                          <a:effectLst/>
                        </a:rPr>
                        <a:t>月</a:t>
                      </a:r>
                      <a:r>
                        <a:rPr lang="en-US" sz="1050" kern="100" dirty="0">
                          <a:effectLst/>
                        </a:rPr>
                        <a:t>15</a:t>
                      </a:r>
                      <a:r>
                        <a:rPr lang="zh-CN" sz="1050" kern="100" dirty="0">
                          <a:effectLst/>
                        </a:rPr>
                        <a:t>号，小牛电动车在京东众筹上线，刚上线仅三小时四十分钟，筹集资金就突破</a:t>
                      </a:r>
                      <a:r>
                        <a:rPr lang="en-US" sz="1050" kern="100" dirty="0">
                          <a:effectLst/>
                        </a:rPr>
                        <a:t>2750</a:t>
                      </a:r>
                      <a:r>
                        <a:rPr lang="zh-CN" sz="1050" kern="100" dirty="0">
                          <a:effectLst/>
                        </a:rPr>
                        <a:t>万元。小牛电动车依靠其充电可有效续航</a:t>
                      </a:r>
                      <a:r>
                        <a:rPr lang="en-US" sz="1050" kern="100" dirty="0">
                          <a:effectLst/>
                        </a:rPr>
                        <a:t>100</a:t>
                      </a:r>
                      <a:r>
                        <a:rPr lang="zh-CN" sz="1050" kern="100" dirty="0">
                          <a:effectLst/>
                        </a:rPr>
                        <a:t>公里的锂电池等技术创新优势，</a:t>
                      </a:r>
                      <a:r>
                        <a:rPr lang="en-US" sz="1050" kern="100" dirty="0">
                          <a:effectLst/>
                        </a:rPr>
                        <a:t>15</a:t>
                      </a:r>
                      <a:r>
                        <a:rPr lang="zh-CN" sz="1050" kern="100" dirty="0">
                          <a:effectLst/>
                        </a:rPr>
                        <a:t>天内募集</a:t>
                      </a:r>
                      <a:r>
                        <a:rPr lang="en-US" sz="1050" kern="100" dirty="0">
                          <a:effectLst/>
                        </a:rPr>
                        <a:t>7200</a:t>
                      </a:r>
                      <a:r>
                        <a:rPr lang="zh-CN" sz="1050" kern="100" dirty="0">
                          <a:effectLst/>
                        </a:rPr>
                        <a:t>万资金和</a:t>
                      </a:r>
                      <a:r>
                        <a:rPr lang="en-US" sz="1050" kern="100" dirty="0">
                          <a:effectLst/>
                        </a:rPr>
                        <a:t>114159</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39468028"/>
                  </a:ext>
                </a:extLst>
              </a:tr>
              <a:tr h="780406">
                <a:tc>
                  <a:txBody>
                    <a:bodyPr/>
                    <a:lstStyle/>
                    <a:p>
                      <a:pPr algn="just">
                        <a:spcAft>
                          <a:spcPts val="0"/>
                        </a:spcAft>
                      </a:pPr>
                      <a:r>
                        <a:rPr lang="zh-CN" sz="1050" kern="100">
                          <a:effectLst/>
                        </a:rPr>
                        <a:t>苏宁众筹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《叶问</a:t>
                      </a:r>
                      <a:r>
                        <a:rPr lang="en-US" sz="1050" kern="100">
                          <a:effectLst/>
                        </a:rPr>
                        <a:t>3</a:t>
                      </a:r>
                      <a:r>
                        <a:rPr lang="zh-CN" sz="1050" kern="100">
                          <a:effectLst/>
                        </a:rPr>
                        <a:t>》影视众筹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《叶问</a:t>
                      </a:r>
                      <a:r>
                        <a:rPr lang="en-US" sz="1050" kern="100" dirty="0">
                          <a:effectLst/>
                        </a:rPr>
                        <a:t>3</a:t>
                      </a:r>
                      <a:r>
                        <a:rPr lang="zh-CN" sz="1050" kern="100" dirty="0">
                          <a:effectLst/>
                        </a:rPr>
                        <a:t>》与</a:t>
                      </a:r>
                      <a:r>
                        <a:rPr lang="en-US" sz="1050" kern="100" dirty="0">
                          <a:effectLst/>
                        </a:rPr>
                        <a:t>2015</a:t>
                      </a:r>
                      <a:r>
                        <a:rPr lang="zh-CN" sz="1050" kern="100" dirty="0">
                          <a:effectLst/>
                        </a:rPr>
                        <a:t>年</a:t>
                      </a:r>
                      <a:r>
                        <a:rPr lang="en-US" sz="1050" kern="100" dirty="0">
                          <a:effectLst/>
                        </a:rPr>
                        <a:t>10</a:t>
                      </a:r>
                      <a:r>
                        <a:rPr lang="zh-CN" sz="1050" kern="100" dirty="0">
                          <a:effectLst/>
                        </a:rPr>
                        <a:t>月</a:t>
                      </a:r>
                      <a:r>
                        <a:rPr lang="en-US" sz="1050" kern="100" dirty="0">
                          <a:effectLst/>
                        </a:rPr>
                        <a:t>28</a:t>
                      </a:r>
                      <a:r>
                        <a:rPr lang="zh-CN" sz="1050" kern="100" dirty="0">
                          <a:effectLst/>
                        </a:rPr>
                        <a:t>日在苏宁众筹发起为期</a:t>
                      </a:r>
                      <a:r>
                        <a:rPr lang="en-US" sz="1050" kern="100" dirty="0">
                          <a:effectLst/>
                        </a:rPr>
                        <a:t>11</a:t>
                      </a:r>
                      <a:r>
                        <a:rPr lang="zh-CN" sz="1050" kern="100" dirty="0">
                          <a:effectLst/>
                        </a:rPr>
                        <a:t>天的众筹投资计划。截止募集期结束，实际募集资金</a:t>
                      </a:r>
                      <a:r>
                        <a:rPr lang="en-US" sz="1050" kern="100" dirty="0">
                          <a:effectLst/>
                        </a:rPr>
                        <a:t>4050</a:t>
                      </a:r>
                      <a:r>
                        <a:rPr lang="zh-CN" sz="1050" kern="100" dirty="0">
                          <a:effectLst/>
                        </a:rPr>
                        <a:t>万，远超目标融资金额，获得</a:t>
                      </a:r>
                      <a:r>
                        <a:rPr lang="en-US" sz="1050" kern="100" dirty="0">
                          <a:effectLst/>
                        </a:rPr>
                        <a:t>5100</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421967166"/>
                  </a:ext>
                </a:extLst>
              </a:tr>
              <a:tr h="780406">
                <a:tc>
                  <a:txBody>
                    <a:bodyPr/>
                    <a:lstStyle/>
                    <a:p>
                      <a:pPr algn="just">
                        <a:spcAft>
                          <a:spcPts val="0"/>
                        </a:spcAft>
                      </a:pPr>
                      <a:r>
                        <a:rPr lang="zh-CN" sz="1050" kern="100">
                          <a:effectLst/>
                        </a:rPr>
                        <a:t>淘宝众筹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小米下一款手机新品</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小米在双</a:t>
                      </a:r>
                      <a:r>
                        <a:rPr lang="en-US" sz="1050" kern="100" dirty="0">
                          <a:effectLst/>
                        </a:rPr>
                        <a:t>11</a:t>
                      </a:r>
                      <a:r>
                        <a:rPr lang="zh-CN" sz="1050" kern="100" dirty="0">
                          <a:effectLst/>
                        </a:rPr>
                        <a:t>期间在淘宝众筹发起奖励众筹项目，共获得</a:t>
                      </a:r>
                      <a:r>
                        <a:rPr lang="en-US" sz="1050" kern="100" dirty="0">
                          <a:effectLst/>
                        </a:rPr>
                        <a:t>15.5</a:t>
                      </a:r>
                      <a:r>
                        <a:rPr lang="zh-CN" sz="1050" kern="100" dirty="0">
                          <a:effectLst/>
                        </a:rPr>
                        <a:t>万人表示喜欢并有</a:t>
                      </a:r>
                      <a:r>
                        <a:rPr lang="en-US" sz="1050" kern="100" dirty="0">
                          <a:effectLst/>
                        </a:rPr>
                        <a:t>35595</a:t>
                      </a:r>
                      <a:r>
                        <a:rPr lang="zh-CN" sz="1050" kern="100" dirty="0">
                          <a:effectLst/>
                        </a:rPr>
                        <a:t>人参与众筹投资。此次众筹实际募集资金</a:t>
                      </a:r>
                      <a:r>
                        <a:rPr lang="en-US" sz="1050" kern="100" dirty="0">
                          <a:effectLst/>
                        </a:rPr>
                        <a:t>3559.5</a:t>
                      </a:r>
                      <a:r>
                        <a:rPr lang="zh-CN" sz="1050" kern="100" dirty="0">
                          <a:effectLst/>
                        </a:rPr>
                        <a:t>万元，是目标融资金额的</a:t>
                      </a:r>
                      <a:r>
                        <a:rPr lang="en-US" sz="1050" kern="100" dirty="0">
                          <a:effectLst/>
                        </a:rPr>
                        <a:t>35.6</a:t>
                      </a:r>
                      <a:r>
                        <a:rPr lang="zh-CN" sz="1050" kern="100" dirty="0">
                          <a:effectLst/>
                        </a:rPr>
                        <a:t>倍。</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897303106"/>
                  </a:ext>
                </a:extLst>
              </a:tr>
            </a:tbl>
          </a:graphicData>
        </a:graphic>
      </p:graphicFrame>
    </p:spTree>
    <p:extLst>
      <p:ext uri="{BB962C8B-B14F-4D97-AF65-F5344CB8AC3E}">
        <p14:creationId xmlns:p14="http://schemas.microsoft.com/office/powerpoint/2010/main" val="43049623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nvPr>
        </p:nvGraphicFramePr>
        <p:xfrm>
          <a:off x="683567" y="764704"/>
          <a:ext cx="7920881" cy="5040560"/>
        </p:xfrm>
        <a:graphic>
          <a:graphicData uri="http://schemas.openxmlformats.org/drawingml/2006/table">
            <a:tbl>
              <a:tblPr firstRow="1" firstCol="1" bandRow="1">
                <a:tableStyleId>{5C22544A-7EE6-4342-B048-85BDC9FD1C3A}</a:tableStyleId>
              </a:tblPr>
              <a:tblGrid>
                <a:gridCol w="1110413">
                  <a:extLst>
                    <a:ext uri="{9D8B030D-6E8A-4147-A177-3AD203B41FA5}">
                      <a16:colId xmlns:a16="http://schemas.microsoft.com/office/drawing/2014/main" val="3465337999"/>
                    </a:ext>
                  </a:extLst>
                </a:gridCol>
                <a:gridCol w="1564889">
                  <a:extLst>
                    <a:ext uri="{9D8B030D-6E8A-4147-A177-3AD203B41FA5}">
                      <a16:colId xmlns:a16="http://schemas.microsoft.com/office/drawing/2014/main" val="745730734"/>
                    </a:ext>
                  </a:extLst>
                </a:gridCol>
                <a:gridCol w="5245579">
                  <a:extLst>
                    <a:ext uri="{9D8B030D-6E8A-4147-A177-3AD203B41FA5}">
                      <a16:colId xmlns:a16="http://schemas.microsoft.com/office/drawing/2014/main" val="902773064"/>
                    </a:ext>
                  </a:extLst>
                </a:gridCol>
              </a:tblGrid>
              <a:tr h="806489">
                <a:tc>
                  <a:txBody>
                    <a:bodyPr/>
                    <a:lstStyle/>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三星</a:t>
                      </a:r>
                      <a:r>
                        <a:rPr lang="en-US" sz="1050" kern="100" dirty="0">
                          <a:effectLst/>
                        </a:rPr>
                        <a:t>S6</a:t>
                      </a:r>
                      <a:r>
                        <a:rPr lang="zh-CN" sz="1050" kern="100" dirty="0">
                          <a:effectLst/>
                        </a:rPr>
                        <a:t>钢铁侠定制版</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三星于</a:t>
                      </a:r>
                      <a:r>
                        <a:rPr lang="en-US" sz="1050" kern="100">
                          <a:effectLst/>
                        </a:rPr>
                        <a:t>2015</a:t>
                      </a:r>
                      <a:r>
                        <a:rPr lang="zh-CN" sz="1050" kern="100">
                          <a:effectLst/>
                        </a:rPr>
                        <a:t>年</a:t>
                      </a:r>
                      <a:r>
                        <a:rPr lang="en-US" sz="1050" kern="100">
                          <a:effectLst/>
                        </a:rPr>
                        <a:t>6</a:t>
                      </a:r>
                      <a:r>
                        <a:rPr lang="zh-CN" sz="1050" kern="100">
                          <a:effectLst/>
                        </a:rPr>
                        <a:t>月在京东众筹发起“三星</a:t>
                      </a:r>
                      <a:r>
                        <a:rPr lang="en-US" sz="1050" kern="100">
                          <a:effectLst/>
                        </a:rPr>
                        <a:t>S6</a:t>
                      </a:r>
                      <a:r>
                        <a:rPr lang="zh-CN" sz="1050" kern="100">
                          <a:effectLst/>
                        </a:rPr>
                        <a:t>钢铁侠定制版”奖励众筹项目。这次众筹共获得</a:t>
                      </a:r>
                      <a:r>
                        <a:rPr lang="en-US" sz="1050" kern="100">
                          <a:effectLst/>
                        </a:rPr>
                        <a:t>35.95</a:t>
                      </a:r>
                      <a:r>
                        <a:rPr lang="zh-CN" sz="1050" kern="100">
                          <a:effectLst/>
                        </a:rPr>
                        <a:t>万人支持与参与，共成功募集约</a:t>
                      </a:r>
                      <a:r>
                        <a:rPr lang="en-US" sz="1050" kern="100">
                          <a:effectLst/>
                        </a:rPr>
                        <a:t>981</a:t>
                      </a:r>
                      <a:r>
                        <a:rPr lang="zh-CN" sz="1050" kern="100">
                          <a:effectLst/>
                        </a:rPr>
                        <a:t>万，成为当时京东众筹史上参与人数最多的众筹。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451931679"/>
                  </a:ext>
                </a:extLst>
              </a:tr>
              <a:tr h="806489">
                <a:tc>
                  <a:txBody>
                    <a:bodyPr/>
                    <a:lstStyle/>
                    <a:p>
                      <a:pPr algn="just">
                        <a:spcAft>
                          <a:spcPts val="0"/>
                        </a:spcAft>
                      </a:pPr>
                      <a:r>
                        <a:rPr lang="zh-CN" sz="1050" kern="100">
                          <a:effectLst/>
                        </a:rPr>
                        <a:t>个人微信众筹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《西游记之大圣归来》影视众筹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国产动画《西游记之大圣归来》上映</a:t>
                      </a:r>
                      <a:r>
                        <a:rPr lang="en-US" sz="1050" kern="100">
                          <a:effectLst/>
                        </a:rPr>
                        <a:t>62</a:t>
                      </a:r>
                      <a:r>
                        <a:rPr lang="zh-CN" sz="1050" kern="100">
                          <a:effectLst/>
                        </a:rPr>
                        <a:t>天，狂揽</a:t>
                      </a:r>
                      <a:r>
                        <a:rPr lang="en-US" sz="1050" kern="100">
                          <a:effectLst/>
                        </a:rPr>
                        <a:t>9.25</a:t>
                      </a:r>
                      <a:r>
                        <a:rPr lang="zh-CN" sz="1050" kern="100">
                          <a:effectLst/>
                        </a:rPr>
                        <a:t>亿人民币票房。当时《大圣归来》出品人路伟在微信朋友圈发出消息，为影片募集宣发经费，最终</a:t>
                      </a:r>
                      <a:r>
                        <a:rPr lang="en-US" sz="1050" kern="100">
                          <a:effectLst/>
                        </a:rPr>
                        <a:t>89</a:t>
                      </a:r>
                      <a:r>
                        <a:rPr lang="zh-CN" sz="1050" kern="100">
                          <a:effectLst/>
                        </a:rPr>
                        <a:t>位众筹者参与投资，合计投入</a:t>
                      </a:r>
                      <a:r>
                        <a:rPr lang="en-US" sz="1050" kern="100">
                          <a:effectLst/>
                        </a:rPr>
                        <a:t>780</a:t>
                      </a:r>
                      <a:r>
                        <a:rPr lang="zh-CN" sz="1050" kern="100">
                          <a:effectLst/>
                        </a:rPr>
                        <a:t>万元，最终获得本息约</a:t>
                      </a:r>
                      <a:r>
                        <a:rPr lang="en-US" sz="1050" kern="100">
                          <a:effectLst/>
                        </a:rPr>
                        <a:t>3000</a:t>
                      </a:r>
                      <a:r>
                        <a:rPr lang="zh-CN" sz="1050" kern="100">
                          <a:effectLst/>
                        </a:rPr>
                        <a:t>万。</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3082882869"/>
                  </a:ext>
                </a:extLst>
              </a:tr>
              <a:tr h="604867">
                <a:tc>
                  <a:txBody>
                    <a:bodyPr/>
                    <a:lstStyle/>
                    <a:p>
                      <a:pPr algn="just">
                        <a:spcAft>
                          <a:spcPts val="0"/>
                        </a:spcAft>
                      </a:pPr>
                      <a:r>
                        <a:rPr lang="zh-CN" sz="1050" kern="100">
                          <a:effectLst/>
                        </a:rPr>
                        <a:t>淘宝众筹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赵薇梦陇酒庄</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2015</a:t>
                      </a:r>
                      <a:r>
                        <a:rPr lang="zh-CN" sz="1050" kern="100">
                          <a:effectLst/>
                        </a:rPr>
                        <a:t>年</a:t>
                      </a:r>
                      <a:r>
                        <a:rPr lang="en-US" sz="1050" kern="100">
                          <a:effectLst/>
                        </a:rPr>
                        <a:t>10</a:t>
                      </a:r>
                      <a:r>
                        <a:rPr lang="zh-CN" sz="1050" kern="100">
                          <a:effectLst/>
                        </a:rPr>
                        <a:t>月，赵薇梦陇酒庄在淘宝众筹发起奖励众筹融资计划，共有</a:t>
                      </a:r>
                      <a:r>
                        <a:rPr lang="en-US" sz="1050" kern="100">
                          <a:effectLst/>
                        </a:rPr>
                        <a:t>72</a:t>
                      </a:r>
                      <a:r>
                        <a:rPr lang="zh-CN" sz="1050" kern="100">
                          <a:effectLst/>
                        </a:rPr>
                        <a:t>万点赞表示喜欢，</a:t>
                      </a:r>
                      <a:r>
                        <a:rPr lang="en-US" sz="1050" kern="100">
                          <a:effectLst/>
                        </a:rPr>
                        <a:t>6.1</a:t>
                      </a:r>
                      <a:r>
                        <a:rPr lang="zh-CN" sz="1050" kern="100">
                          <a:effectLst/>
                        </a:rPr>
                        <a:t>万人给予支持与投资。该项目共获得</a:t>
                      </a:r>
                      <a:r>
                        <a:rPr lang="en-US" sz="1050" kern="100">
                          <a:effectLst/>
                        </a:rPr>
                        <a:t>724</a:t>
                      </a:r>
                      <a:r>
                        <a:rPr lang="zh-CN" sz="1050" kern="100">
                          <a:effectLst/>
                        </a:rPr>
                        <a:t>万募集资金，是目标金额的</a:t>
                      </a:r>
                      <a:r>
                        <a:rPr lang="en-US" sz="1050" kern="100">
                          <a:effectLst/>
                        </a:rPr>
                        <a:t>72.4</a:t>
                      </a:r>
                      <a:r>
                        <a:rPr lang="zh-CN" sz="1050" kern="100">
                          <a:effectLst/>
                        </a:rPr>
                        <a:t>倍。</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803068975"/>
                  </a:ext>
                </a:extLst>
              </a:tr>
              <a:tr h="806489">
                <a:tc>
                  <a:txBody>
                    <a:bodyPr/>
                    <a:lstStyle/>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a:effectLst/>
                        </a:rPr>
                        <a:t>好妹妹工体万人演唱会</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2015</a:t>
                      </a:r>
                      <a:r>
                        <a:rPr lang="zh-CN" sz="1050" kern="100" dirty="0">
                          <a:effectLst/>
                        </a:rPr>
                        <a:t>年</a:t>
                      </a:r>
                      <a:r>
                        <a:rPr lang="en-US" sz="1050" kern="100" dirty="0">
                          <a:effectLst/>
                        </a:rPr>
                        <a:t>6</a:t>
                      </a:r>
                      <a:r>
                        <a:rPr lang="zh-CN" sz="1050" kern="100" dirty="0">
                          <a:effectLst/>
                        </a:rPr>
                        <a:t>月</a:t>
                      </a:r>
                      <a:r>
                        <a:rPr lang="en-US" sz="1050" kern="100" dirty="0">
                          <a:effectLst/>
                        </a:rPr>
                        <a:t>3</a:t>
                      </a:r>
                      <a:r>
                        <a:rPr lang="zh-CN" sz="1050" kern="100" dirty="0">
                          <a:effectLst/>
                        </a:rPr>
                        <a:t>日，好妹妹乐队“自在如风”演唱会在京东众筹上线，众筹目标是</a:t>
                      </a:r>
                      <a:r>
                        <a:rPr lang="en-US" sz="1050" kern="100" dirty="0">
                          <a:effectLst/>
                        </a:rPr>
                        <a:t>198</a:t>
                      </a:r>
                      <a:r>
                        <a:rPr lang="zh-CN" sz="1050" kern="100" dirty="0">
                          <a:effectLst/>
                        </a:rPr>
                        <a:t>万元。该项目最终筹集资金</a:t>
                      </a:r>
                      <a:r>
                        <a:rPr lang="en-US" sz="1050" kern="100" dirty="0">
                          <a:effectLst/>
                        </a:rPr>
                        <a:t>236</a:t>
                      </a:r>
                      <a:r>
                        <a:rPr lang="zh-CN" sz="1050" kern="100" dirty="0">
                          <a:effectLst/>
                        </a:rPr>
                        <a:t>万元，好妹妹乐队的两个男孩，借由互联网新宠众筹成功登上了工体。</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1378570466"/>
                  </a:ext>
                </a:extLst>
              </a:tr>
              <a:tr h="1008113">
                <a:tc>
                  <a:txBody>
                    <a:bodyPr/>
                    <a:lstStyle/>
                    <a:p>
                      <a:pPr algn="just">
                        <a:spcAft>
                          <a:spcPts val="0"/>
                        </a:spcAft>
                      </a:pPr>
                      <a:r>
                        <a:rPr lang="zh-CN" sz="1050" kern="100" dirty="0">
                          <a:effectLst/>
                        </a:rPr>
                        <a:t>淘宝众筹</a:t>
                      </a:r>
                    </a:p>
                    <a:p>
                      <a:pPr algn="just">
                        <a:spcAft>
                          <a:spcPts val="0"/>
                        </a:spcAft>
                      </a:pPr>
                      <a:r>
                        <a:rPr lang="zh-CN" sz="1050" kern="100" dirty="0">
                          <a:effectLst/>
                        </a:rPr>
                        <a:t>京东众筹</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700bike</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700bike</a:t>
                      </a:r>
                      <a:r>
                        <a:rPr lang="zh-CN" sz="1050" kern="100">
                          <a:effectLst/>
                        </a:rPr>
                        <a:t>先在淘宝众筹发起盲订，这也是全国首个盲订众筹项目，此次项目获得</a:t>
                      </a:r>
                      <a:r>
                        <a:rPr lang="en-US" sz="1050" kern="100">
                          <a:effectLst/>
                        </a:rPr>
                        <a:t>1.3</a:t>
                      </a:r>
                      <a:r>
                        <a:rPr lang="zh-CN" sz="1050" kern="100">
                          <a:effectLst/>
                        </a:rPr>
                        <a:t>万人的支持和募集了</a:t>
                      </a:r>
                      <a:r>
                        <a:rPr lang="en-US" sz="1050" kern="100">
                          <a:effectLst/>
                        </a:rPr>
                        <a:t>67</a:t>
                      </a:r>
                      <a:r>
                        <a:rPr lang="zh-CN" sz="1050" kern="100">
                          <a:effectLst/>
                        </a:rPr>
                        <a:t>万资金，后又于</a:t>
                      </a:r>
                      <a:r>
                        <a:rPr lang="en-US" sz="1050" kern="100">
                          <a:effectLst/>
                        </a:rPr>
                        <a:t>11</a:t>
                      </a:r>
                      <a:r>
                        <a:rPr lang="zh-CN" sz="1050" kern="100">
                          <a:effectLst/>
                        </a:rPr>
                        <a:t>月在京东众筹平台上发起</a:t>
                      </a:r>
                      <a:r>
                        <a:rPr lang="en-US" sz="1050" kern="100">
                          <a:effectLst/>
                        </a:rPr>
                        <a:t>“</a:t>
                      </a:r>
                      <a:r>
                        <a:rPr lang="zh-CN" sz="1050" kern="100">
                          <a:effectLst/>
                        </a:rPr>
                        <a:t>无限筹</a:t>
                      </a:r>
                      <a:r>
                        <a:rPr lang="en-US" sz="1050" kern="100">
                          <a:effectLst/>
                        </a:rPr>
                        <a:t>”</a:t>
                      </a:r>
                      <a:r>
                        <a:rPr lang="zh-CN" sz="1050" kern="100">
                          <a:effectLst/>
                        </a:rPr>
                        <a:t>投资计划。截止目前，</a:t>
                      </a:r>
                      <a:r>
                        <a:rPr lang="en-US" sz="1050" kern="100">
                          <a:effectLst/>
                        </a:rPr>
                        <a:t>700bike</a:t>
                      </a:r>
                      <a:r>
                        <a:rPr lang="zh-CN" sz="1050" kern="100">
                          <a:effectLst/>
                        </a:rPr>
                        <a:t>在京东众筹平台共获得</a:t>
                      </a:r>
                      <a:r>
                        <a:rPr lang="en-US" sz="1050" kern="100">
                          <a:effectLst/>
                        </a:rPr>
                        <a:t>71.28</a:t>
                      </a:r>
                      <a:r>
                        <a:rPr lang="zh-CN" sz="1050" kern="100">
                          <a:effectLst/>
                        </a:rPr>
                        <a:t>万元募集资金。</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2809817552"/>
                  </a:ext>
                </a:extLst>
              </a:tr>
              <a:tr h="604867">
                <a:tc>
                  <a:txBody>
                    <a:bodyPr/>
                    <a:lstStyle/>
                    <a:p>
                      <a:pPr algn="just">
                        <a:spcAft>
                          <a:spcPts val="0"/>
                        </a:spcAft>
                      </a:pPr>
                      <a:r>
                        <a:rPr lang="zh-CN" sz="1050" kern="100">
                          <a:effectLst/>
                        </a:rPr>
                        <a:t>筹道股权</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WiFi</a:t>
                      </a:r>
                      <a:r>
                        <a:rPr lang="zh-CN" sz="1050" kern="100">
                          <a:effectLst/>
                        </a:rPr>
                        <a:t>万能钥匙众筹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a:effectLst/>
                        </a:rPr>
                        <a:t>WiFi</a:t>
                      </a:r>
                      <a:r>
                        <a:rPr lang="zh-CN" sz="1050" kern="100">
                          <a:effectLst/>
                        </a:rPr>
                        <a:t>万能钥匙在</a:t>
                      </a:r>
                      <a:r>
                        <a:rPr lang="en-US" sz="1050" kern="100">
                          <a:effectLst/>
                        </a:rPr>
                        <a:t>2015</a:t>
                      </a:r>
                      <a:r>
                        <a:rPr lang="zh-CN" sz="1050" kern="100">
                          <a:effectLst/>
                        </a:rPr>
                        <a:t>年</a:t>
                      </a:r>
                      <a:r>
                        <a:rPr lang="en-US" sz="1050" kern="100">
                          <a:effectLst/>
                        </a:rPr>
                        <a:t>5</a:t>
                      </a:r>
                      <a:r>
                        <a:rPr lang="zh-CN" sz="1050" kern="100">
                          <a:effectLst/>
                        </a:rPr>
                        <a:t>月</a:t>
                      </a:r>
                      <a:r>
                        <a:rPr lang="en-US" sz="1050" kern="100">
                          <a:effectLst/>
                        </a:rPr>
                        <a:t>29</a:t>
                      </a:r>
                      <a:r>
                        <a:rPr lang="zh-CN" sz="1050" kern="100">
                          <a:effectLst/>
                        </a:rPr>
                        <a:t>日在筹道股权众筹平台向大众发起股权众筹投资计划，目标金额</a:t>
                      </a:r>
                      <a:r>
                        <a:rPr lang="en-US" sz="1050" kern="100">
                          <a:effectLst/>
                        </a:rPr>
                        <a:t>6500</a:t>
                      </a:r>
                      <a:r>
                        <a:rPr lang="zh-CN" sz="1050" kern="100">
                          <a:effectLst/>
                        </a:rPr>
                        <a:t>万元人民币，实际获得认购金额</a:t>
                      </a:r>
                      <a:r>
                        <a:rPr lang="en-US" sz="1050" kern="100">
                          <a:effectLst/>
                        </a:rPr>
                        <a:t>77.142</a:t>
                      </a:r>
                      <a:r>
                        <a:rPr lang="zh-CN" sz="1050" kern="100">
                          <a:effectLst/>
                        </a:rPr>
                        <a:t>亿元。</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4210743648"/>
                  </a:ext>
                </a:extLst>
              </a:tr>
              <a:tr h="403246">
                <a:tc>
                  <a:txBody>
                    <a:bodyPr/>
                    <a:lstStyle/>
                    <a:p>
                      <a:pPr algn="just">
                        <a:spcAft>
                          <a:spcPts val="0"/>
                        </a:spcAft>
                      </a:pPr>
                      <a:r>
                        <a:rPr lang="zh-CN" sz="1050" kern="100">
                          <a:effectLst/>
                        </a:rPr>
                        <a:t>京东众筹</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zh-CN" sz="1050" kern="100" dirty="0">
                          <a:effectLst/>
                        </a:rPr>
                        <a:t>和谢霆锋一起做公益</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tc>
                  <a:txBody>
                    <a:bodyPr/>
                    <a:lstStyle/>
                    <a:p>
                      <a:pPr algn="just">
                        <a:spcAft>
                          <a:spcPts val="0"/>
                        </a:spcAft>
                      </a:pPr>
                      <a:r>
                        <a:rPr lang="en-US" sz="1050" kern="100" dirty="0">
                          <a:effectLst/>
                        </a:rPr>
                        <a:t>“</a:t>
                      </a:r>
                      <a:r>
                        <a:rPr lang="zh-CN" sz="1050" kern="100" dirty="0">
                          <a:effectLst/>
                        </a:rPr>
                        <a:t>和谢霆锋一起做公益</a:t>
                      </a:r>
                      <a:r>
                        <a:rPr lang="en-US" sz="1050" kern="100" dirty="0">
                          <a:effectLst/>
                        </a:rPr>
                        <a:t>”</a:t>
                      </a:r>
                      <a:r>
                        <a:rPr lang="zh-CN" sz="1050" kern="100" dirty="0">
                          <a:effectLst/>
                        </a:rPr>
                        <a:t>项目于</a:t>
                      </a:r>
                      <a:r>
                        <a:rPr lang="en-US" sz="1050" kern="100" dirty="0">
                          <a:effectLst/>
                        </a:rPr>
                        <a:t>2015</a:t>
                      </a:r>
                      <a:r>
                        <a:rPr lang="zh-CN" sz="1050" kern="100" dirty="0">
                          <a:effectLst/>
                        </a:rPr>
                        <a:t>年</a:t>
                      </a:r>
                      <a:r>
                        <a:rPr lang="en-US" sz="1050" kern="100" dirty="0">
                          <a:effectLst/>
                        </a:rPr>
                        <a:t>6</a:t>
                      </a:r>
                      <a:r>
                        <a:rPr lang="zh-CN" sz="1050" kern="100" dirty="0">
                          <a:effectLst/>
                        </a:rPr>
                        <a:t>月在京东众筹上线。截止</a:t>
                      </a:r>
                      <a:r>
                        <a:rPr lang="en-US" sz="1050" kern="100" dirty="0">
                          <a:effectLst/>
                        </a:rPr>
                        <a:t>6</a:t>
                      </a:r>
                      <a:r>
                        <a:rPr lang="zh-CN" sz="1050" kern="100" dirty="0">
                          <a:effectLst/>
                        </a:rPr>
                        <a:t>月</a:t>
                      </a:r>
                      <a:r>
                        <a:rPr lang="en-US" sz="1050" kern="100" dirty="0">
                          <a:effectLst/>
                        </a:rPr>
                        <a:t>30</a:t>
                      </a:r>
                      <a:r>
                        <a:rPr lang="zh-CN" sz="1050" kern="100" dirty="0">
                          <a:effectLst/>
                        </a:rPr>
                        <a:t>日，项目共募集</a:t>
                      </a:r>
                      <a:r>
                        <a:rPr lang="en-US" sz="1050" kern="100" dirty="0">
                          <a:effectLst/>
                        </a:rPr>
                        <a:t>107.3232</a:t>
                      </a:r>
                      <a:r>
                        <a:rPr lang="zh-CN" sz="1050" kern="100" dirty="0">
                          <a:effectLst/>
                        </a:rPr>
                        <a:t>万和获得</a:t>
                      </a:r>
                      <a:r>
                        <a:rPr lang="en-US" sz="1050" kern="100" dirty="0">
                          <a:effectLst/>
                        </a:rPr>
                        <a:t>3261</a:t>
                      </a:r>
                      <a:r>
                        <a:rPr lang="zh-CN" sz="1050" kern="100" dirty="0">
                          <a:effectLst/>
                        </a:rPr>
                        <a:t>人支持。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nchor="ctr"/>
                </a:tc>
                <a:extLst>
                  <a:ext uri="{0D108BD9-81ED-4DB2-BD59-A6C34878D82A}">
                    <a16:rowId xmlns:a16="http://schemas.microsoft.com/office/drawing/2014/main" val="1968363681"/>
                  </a:ext>
                </a:extLst>
              </a:tr>
            </a:tbl>
          </a:graphicData>
        </a:graphic>
      </p:graphicFrame>
      <p:sp>
        <p:nvSpPr>
          <p:cNvPr id="7" name="文本框 6"/>
          <p:cNvSpPr txBox="1"/>
          <p:nvPr/>
        </p:nvSpPr>
        <p:spPr>
          <a:xfrm>
            <a:off x="539555" y="5857855"/>
            <a:ext cx="3384376" cy="307777"/>
          </a:xfrm>
          <a:prstGeom prst="rect">
            <a:avLst/>
          </a:prstGeom>
          <a:noFill/>
        </p:spPr>
        <p:txBody>
          <a:bodyPr wrap="square" rtlCol="0">
            <a:spAutoFit/>
          </a:bodyPr>
          <a:lstStyle/>
          <a:p>
            <a:r>
              <a:rPr lang="zh-CN" altLang="zh-CN" sz="1400" dirty="0">
                <a:latin typeface="仿宋" panose="02010609060101010101" pitchFamily="49" charset="-122"/>
                <a:ea typeface="仿宋" panose="02010609060101010101" pitchFamily="49" charset="-122"/>
              </a:rPr>
              <a:t>数据来源：盈灿</a:t>
            </a:r>
            <a:r>
              <a:rPr lang="zh-CN" altLang="zh-CN" sz="1400" dirty="0" smtClean="0">
                <a:latin typeface="仿宋" panose="02010609060101010101" pitchFamily="49" charset="-122"/>
                <a:ea typeface="仿宋" panose="02010609060101010101" pitchFamily="49" charset="-122"/>
              </a:rPr>
              <a:t>咨询</a:t>
            </a:r>
            <a:endParaRPr lang="zh-CN" altLang="zh-CN"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4599498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19256" cy="5040560"/>
          </a:xfrm>
        </p:spPr>
        <p:txBody>
          <a:bodyPr>
            <a:normAutofit/>
          </a:bodyPr>
          <a:lstStyle/>
          <a:p>
            <a:pPr lvl="0"/>
            <a:r>
              <a:rPr lang="zh-CN" altLang="en-US" b="1" dirty="0" smtClean="0"/>
              <a:t>五、部分众筹平台简介</a:t>
            </a:r>
            <a:endParaRPr lang="en-US" altLang="zh-CN" b="1" dirty="0" smtClean="0"/>
          </a:p>
          <a:p>
            <a:pPr lvl="0"/>
            <a:r>
              <a:rPr lang="zh-CN" altLang="zh-CN" dirty="0"/>
              <a:t>奖励众筹与非公开股权</a:t>
            </a:r>
            <a:r>
              <a:rPr lang="zh-CN" altLang="zh-CN" dirty="0" smtClean="0"/>
              <a:t>融资</a:t>
            </a:r>
            <a:r>
              <a:rPr lang="zh-CN" altLang="en-US" dirty="0" smtClean="0"/>
              <a:t>新趋势：</a:t>
            </a:r>
            <a:endParaRPr lang="en-US" altLang="zh-CN" dirty="0" smtClean="0"/>
          </a:p>
          <a:p>
            <a:pPr lvl="1"/>
            <a:r>
              <a:rPr lang="zh-CN" altLang="zh-CN" dirty="0" smtClean="0"/>
              <a:t>监管</a:t>
            </a:r>
            <a:r>
              <a:rPr lang="zh-CN" altLang="zh-CN" dirty="0"/>
              <a:t>思路渐明、项目多元化、领域更加细分</a:t>
            </a:r>
            <a:r>
              <a:rPr lang="zh-CN" altLang="zh-CN" dirty="0" smtClean="0"/>
              <a:t>；</a:t>
            </a:r>
            <a:endParaRPr lang="en-US" altLang="zh-CN" dirty="0" smtClean="0"/>
          </a:p>
          <a:p>
            <a:pPr lvl="1"/>
            <a:r>
              <a:rPr lang="zh-CN" altLang="zh-CN" dirty="0"/>
              <a:t>平台数量快速增加，筹资规模急剧扩张，投资人参与热度攀</a:t>
            </a:r>
            <a:r>
              <a:rPr lang="zh-CN" altLang="zh-CN" dirty="0" smtClean="0"/>
              <a:t>新高</a:t>
            </a:r>
            <a:r>
              <a:rPr lang="zh-CN" altLang="en-US" dirty="0"/>
              <a:t>；</a:t>
            </a:r>
            <a:endParaRPr lang="en-US" altLang="zh-CN" dirty="0" smtClean="0"/>
          </a:p>
          <a:p>
            <a:pPr lvl="1"/>
            <a:r>
              <a:rPr lang="zh-CN" altLang="zh-CN" dirty="0" smtClean="0"/>
              <a:t>对于整个</a:t>
            </a:r>
            <a:r>
              <a:rPr lang="zh-CN" altLang="zh-CN" dirty="0"/>
              <a:t>众筹行业的定义和重点，已不再局限为预售与</a:t>
            </a:r>
            <a:r>
              <a:rPr lang="zh-CN" altLang="zh-CN" dirty="0" smtClean="0"/>
              <a:t>营销</a:t>
            </a:r>
            <a:r>
              <a:rPr lang="zh-CN" altLang="en-US" dirty="0" smtClean="0"/>
              <a:t>；</a:t>
            </a:r>
            <a:endParaRPr lang="en-US" altLang="zh-CN" dirty="0" smtClean="0"/>
          </a:p>
          <a:p>
            <a:pPr lvl="1"/>
            <a:r>
              <a:rPr lang="zh-CN" altLang="zh-CN" dirty="0"/>
              <a:t>判断及评价众筹平台的发展质量，也不再局限为平台之间交易规模、项目数量以及参与用户</a:t>
            </a:r>
            <a:r>
              <a:rPr lang="zh-CN" altLang="zh-CN" dirty="0" smtClean="0"/>
              <a:t>，</a:t>
            </a:r>
            <a:r>
              <a:rPr lang="zh-CN" altLang="zh-CN" dirty="0"/>
              <a:t>众筹平台是否能为项目方提供孵化资源和成长指导，为用户提供品质生活以及对整个众筹行业的创新性影响程度</a:t>
            </a:r>
            <a:r>
              <a:rPr lang="zh-CN" altLang="zh-CN" dirty="0" smtClean="0"/>
              <a:t>，</a:t>
            </a:r>
            <a:r>
              <a:rPr lang="zh-CN" altLang="zh-CN" dirty="0"/>
              <a:t>都逐渐成为了新的评价标准</a:t>
            </a:r>
            <a:r>
              <a:rPr lang="zh-CN" altLang="zh-CN" dirty="0" smtClean="0"/>
              <a:t>。</a:t>
            </a:r>
            <a:endParaRPr lang="zh-CN" altLang="zh-CN" dirty="0"/>
          </a:p>
        </p:txBody>
      </p:sp>
    </p:spTree>
    <p:extLst>
      <p:ext uri="{BB962C8B-B14F-4D97-AF65-F5344CB8AC3E}">
        <p14:creationId xmlns:p14="http://schemas.microsoft.com/office/powerpoint/2010/main" val="949970126"/>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pPr lvl="0"/>
            <a:r>
              <a:rPr lang="zh-CN" altLang="en-US" b="1" dirty="0" smtClean="0"/>
              <a:t>（</a:t>
            </a:r>
            <a:r>
              <a:rPr lang="en-US" altLang="zh-CN" b="1" dirty="0" smtClean="0"/>
              <a:t>1</a:t>
            </a:r>
            <a:r>
              <a:rPr lang="zh-CN" altLang="en-US" b="1" dirty="0" smtClean="0"/>
              <a:t>）京东众筹</a:t>
            </a:r>
            <a:endParaRPr lang="en-US" altLang="zh-CN" b="1" dirty="0" smtClean="0"/>
          </a:p>
          <a:p>
            <a:r>
              <a:rPr lang="en-US" altLang="zh-CN" dirty="0"/>
              <a:t> </a:t>
            </a:r>
            <a:r>
              <a:rPr lang="zh-CN" altLang="zh-CN" dirty="0"/>
              <a:t>京东众筹板块分为两类，第一类为奖励众筹，第二类为非公开股权融资，也就是</a:t>
            </a:r>
            <a:r>
              <a:rPr lang="en-US" altLang="zh-CN" dirty="0"/>
              <a:t>“</a:t>
            </a:r>
            <a:r>
              <a:rPr lang="zh-CN" altLang="zh-CN" dirty="0"/>
              <a:t>京东东家</a:t>
            </a:r>
            <a:r>
              <a:rPr lang="en-US" altLang="zh-CN" dirty="0"/>
              <a:t>”</a:t>
            </a:r>
            <a:r>
              <a:rPr lang="zh-CN" altLang="zh-CN" dirty="0"/>
              <a:t>。此外，京东金融的众创生态圈已经跟众筹深度连接在一起，目前已经形成</a:t>
            </a:r>
            <a:r>
              <a:rPr lang="en-US" altLang="zh-CN" dirty="0"/>
              <a:t>“</a:t>
            </a:r>
            <a:r>
              <a:rPr lang="zh-CN" altLang="zh-CN" dirty="0"/>
              <a:t>产品</a:t>
            </a:r>
            <a:r>
              <a:rPr lang="en-US" altLang="zh-CN" dirty="0"/>
              <a:t>+</a:t>
            </a:r>
            <a:r>
              <a:rPr lang="zh-CN" altLang="zh-CN" dirty="0"/>
              <a:t>股权</a:t>
            </a:r>
            <a:r>
              <a:rPr lang="en-US" altLang="zh-CN" dirty="0"/>
              <a:t>+</a:t>
            </a:r>
            <a:r>
              <a:rPr lang="zh-CN" altLang="zh-CN" dirty="0"/>
              <a:t>众创生态</a:t>
            </a:r>
            <a:r>
              <a:rPr lang="en-US" altLang="zh-CN" dirty="0"/>
              <a:t>”</a:t>
            </a:r>
            <a:r>
              <a:rPr lang="zh-CN" altLang="zh-CN" dirty="0"/>
              <a:t>三位一体的格局。这个格局目前在市场上还是非常独特的，京东众筹也一直强调自己的众创生态为其核心竞争力。且从市场表现来看，京东众创生态确实已经在众筹市场打出名声，目前很多众筹企业也更多是为了这个目标参与到京东众筹中去。</a:t>
            </a:r>
          </a:p>
          <a:p>
            <a:r>
              <a:rPr lang="en-US" altLang="zh-CN" dirty="0" smtClean="0"/>
              <a:t>2015</a:t>
            </a:r>
            <a:r>
              <a:rPr lang="zh-CN" altLang="zh-CN" dirty="0"/>
              <a:t>年京东奖励类众筹总成功筹资额超</a:t>
            </a:r>
            <a:r>
              <a:rPr lang="en-US" altLang="zh-CN" dirty="0"/>
              <a:t>13</a:t>
            </a:r>
            <a:r>
              <a:rPr lang="zh-CN" altLang="zh-CN" dirty="0"/>
              <a:t>亿元，历史累计成功筹资金额超</a:t>
            </a:r>
            <a:r>
              <a:rPr lang="en-US" altLang="zh-CN" dirty="0"/>
              <a:t>14</a:t>
            </a:r>
            <a:r>
              <a:rPr lang="zh-CN" altLang="zh-CN" dirty="0"/>
              <a:t>亿元，排名奖励类众筹平台成功筹资额第一。成功项目数超</a:t>
            </a:r>
            <a:r>
              <a:rPr lang="en-US" altLang="zh-CN" dirty="0"/>
              <a:t>3000</a:t>
            </a:r>
            <a:r>
              <a:rPr lang="zh-CN" altLang="zh-CN" dirty="0"/>
              <a:t>个，千万级项目共</a:t>
            </a:r>
            <a:r>
              <a:rPr lang="en-US" altLang="zh-CN" dirty="0"/>
              <a:t>18</a:t>
            </a:r>
            <a:r>
              <a:rPr lang="zh-CN" altLang="zh-CN" dirty="0"/>
              <a:t>个，百万级项目共</a:t>
            </a:r>
            <a:r>
              <a:rPr lang="en-US" altLang="zh-CN" dirty="0"/>
              <a:t>272</a:t>
            </a:r>
            <a:r>
              <a:rPr lang="zh-CN" altLang="zh-CN" dirty="0"/>
              <a:t>个，项目成功率超</a:t>
            </a:r>
            <a:r>
              <a:rPr lang="en-US" altLang="zh-CN" dirty="0"/>
              <a:t>80%</a:t>
            </a:r>
            <a:r>
              <a:rPr lang="zh-CN" altLang="zh-CN" dirty="0"/>
              <a:t>。在非公开股权融资方面，京东东家过去的一年的成功筹资金额将超</a:t>
            </a:r>
            <a:r>
              <a:rPr lang="en-US" altLang="zh-CN" dirty="0"/>
              <a:t>7</a:t>
            </a:r>
            <a:r>
              <a:rPr lang="zh-CN" altLang="zh-CN" dirty="0"/>
              <a:t>亿，在</a:t>
            </a:r>
            <a:r>
              <a:rPr lang="en-US" altLang="zh-CN" dirty="0"/>
              <a:t>130</a:t>
            </a:r>
            <a:r>
              <a:rPr lang="zh-CN" altLang="zh-CN" dirty="0"/>
              <a:t>家含非公开股权融资业务的样本平台中排名第一，在已完成的项目中，成功筹资金额在千万级以上的有</a:t>
            </a:r>
            <a:r>
              <a:rPr lang="en-US" altLang="zh-CN" dirty="0"/>
              <a:t>18</a:t>
            </a:r>
            <a:r>
              <a:rPr lang="zh-CN" altLang="zh-CN" dirty="0"/>
              <a:t>个，其他项目也均在百万级别以上</a:t>
            </a:r>
            <a:r>
              <a:rPr lang="zh-CN" altLang="zh-CN" dirty="0" smtClean="0"/>
              <a:t>。</a:t>
            </a:r>
            <a:endParaRPr lang="zh-CN" altLang="zh-CN" dirty="0"/>
          </a:p>
        </p:txBody>
      </p:sp>
    </p:spTree>
    <p:extLst>
      <p:ext uri="{BB962C8B-B14F-4D97-AF65-F5344CB8AC3E}">
        <p14:creationId xmlns:p14="http://schemas.microsoft.com/office/powerpoint/2010/main" val="3463828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互联网金融的概念和五大模式；</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互联网金融的特点；</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国内以及国外互联网金融的发展状况</a:t>
            </a:r>
            <a:r>
              <a:rPr lang="zh-CN" altLang="en-US"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kumimoji="1" lang="en-US" altLang="zh-CN" dirty="0"/>
              <a:t>2.3 </a:t>
            </a:r>
            <a:r>
              <a:rPr kumimoji="1" lang="zh-CN" altLang="en-US" dirty="0"/>
              <a:t>互联网金融模式与传统金融模式的对比</a:t>
            </a:r>
          </a:p>
        </p:txBody>
      </p:sp>
      <p:sp>
        <p:nvSpPr>
          <p:cNvPr id="3" name="内容占位符 2"/>
          <p:cNvSpPr>
            <a:spLocks noGrp="1"/>
          </p:cNvSpPr>
          <p:nvPr>
            <p:ph idx="1"/>
          </p:nvPr>
        </p:nvSpPr>
        <p:spPr>
          <a:xfrm>
            <a:off x="457200" y="1700808"/>
            <a:ext cx="8229600" cy="4464496"/>
          </a:xfrm>
        </p:spPr>
        <p:txBody>
          <a:bodyPr>
            <a:normAutofit lnSpcReduction="10000"/>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2.3.1 </a:t>
            </a:r>
            <a:r>
              <a:rPr lang="zh-CN" altLang="en-US" sz="2000" b="1" dirty="0">
                <a:solidFill>
                  <a:srgbClr val="6A5015"/>
                </a:solidFill>
                <a:latin typeface="黑体" panose="02010609060101010101" pitchFamily="49" charset="-122"/>
                <a:ea typeface="黑体" panose="02010609060101010101" pitchFamily="49" charset="-122"/>
              </a:rPr>
              <a:t>互联网金融模式优势</a:t>
            </a:r>
            <a:r>
              <a:rPr lang="zh-CN" altLang="en-US" sz="2000" b="1" dirty="0" smtClean="0">
                <a:solidFill>
                  <a:srgbClr val="6A5015"/>
                </a:solidFill>
                <a:latin typeface="黑体" panose="02010609060101010101" pitchFamily="49" charset="-122"/>
                <a:ea typeface="黑体" panose="02010609060101010101" pitchFamily="49" charset="-122"/>
              </a:rPr>
              <a:t>分析</a:t>
            </a:r>
          </a:p>
          <a:p>
            <a:pPr marL="279400" lvl="1" indent="-279400"/>
            <a:r>
              <a:rPr lang="zh-CN" altLang="en-US" sz="1800" dirty="0" smtClean="0">
                <a:solidFill>
                  <a:prstClr val="black"/>
                </a:solidFill>
              </a:rPr>
              <a:t>第一</a:t>
            </a:r>
            <a:r>
              <a:rPr lang="zh-CN" altLang="en-US" sz="1800" dirty="0">
                <a:solidFill>
                  <a:prstClr val="black"/>
                </a:solidFill>
              </a:rPr>
              <a:t>，在信息传导方面</a:t>
            </a:r>
            <a:r>
              <a:rPr lang="zh-CN" altLang="en-US" sz="1800" dirty="0" smtClean="0">
                <a:solidFill>
                  <a:prstClr val="black"/>
                </a:solidFill>
              </a:rPr>
              <a:t>。互联网</a:t>
            </a:r>
            <a:r>
              <a:rPr lang="zh-CN" altLang="en-US" sz="1800" dirty="0">
                <a:solidFill>
                  <a:prstClr val="black"/>
                </a:solidFill>
              </a:rPr>
              <a:t>金融模式在信息传导方面无疑占有较为明显的优势。这种优势主要体现在</a:t>
            </a:r>
            <a:r>
              <a:rPr lang="zh-CN" altLang="en-US" sz="1800" dirty="0" smtClean="0">
                <a:solidFill>
                  <a:prstClr val="black"/>
                </a:solidFill>
              </a:rPr>
              <a:t>互联网</a:t>
            </a:r>
            <a:r>
              <a:rPr lang="zh-CN" altLang="en-US" sz="1800" dirty="0">
                <a:solidFill>
                  <a:prstClr val="black"/>
                </a:solidFill>
              </a:rPr>
              <a:t>金融模式有效降低了信息不</a:t>
            </a:r>
            <a:r>
              <a:rPr lang="zh-CN" altLang="en-US" sz="1800" dirty="0" smtClean="0">
                <a:solidFill>
                  <a:prstClr val="black"/>
                </a:solidFill>
              </a:rPr>
              <a:t>对称。</a:t>
            </a:r>
          </a:p>
          <a:p>
            <a:pPr marL="279400" lvl="1" indent="-279400"/>
            <a:r>
              <a:rPr kumimoji="1" lang="zh-CN" altLang="en-US" sz="1800" dirty="0"/>
              <a:t>第二，在交易成本方面</a:t>
            </a:r>
            <a:r>
              <a:rPr kumimoji="1" lang="zh-CN" altLang="en-US" sz="1800" dirty="0" smtClean="0"/>
              <a:t>。互联网</a:t>
            </a:r>
            <a:r>
              <a:rPr kumimoji="1" lang="zh-CN" altLang="en-US" sz="1800" dirty="0"/>
              <a:t>金融模式在交易成本方面与传统金融模式相比拥有显著的</a:t>
            </a:r>
            <a:r>
              <a:rPr kumimoji="1" lang="zh-CN" altLang="en-US" sz="1800" dirty="0" smtClean="0"/>
              <a:t>优势。</a:t>
            </a:r>
          </a:p>
          <a:p>
            <a:pPr marL="622300" lvl="1" indent="-279400"/>
            <a:r>
              <a:rPr lang="zh-CN" altLang="en-US" dirty="0"/>
              <a:t>其一，低市场交易成本</a:t>
            </a:r>
            <a:r>
              <a:rPr lang="zh-CN" altLang="en-US" dirty="0" smtClean="0"/>
              <a:t>。</a:t>
            </a:r>
            <a:r>
              <a:rPr lang="zh-CN" altLang="en-US" dirty="0"/>
              <a:t>其二，低中介成本</a:t>
            </a:r>
            <a:r>
              <a:rPr lang="zh-CN" altLang="en-US" dirty="0" smtClean="0"/>
              <a:t>。</a:t>
            </a:r>
            <a:r>
              <a:rPr lang="zh-CN" altLang="en-US" dirty="0"/>
              <a:t>其三，低时间成本。</a:t>
            </a:r>
            <a:endParaRPr kumimoji="1" lang="zh-CN" altLang="en-US" dirty="0" smtClean="0"/>
          </a:p>
          <a:p>
            <a:pPr marL="279400" lvl="1" indent="-279400"/>
            <a:r>
              <a:rPr lang="zh-CN" altLang="en-US" sz="1800" dirty="0"/>
              <a:t>第三，在业务对象方面</a:t>
            </a:r>
            <a:r>
              <a:rPr lang="zh-CN" altLang="en-US" sz="1800" dirty="0" smtClean="0"/>
              <a:t>。传统</a:t>
            </a:r>
            <a:r>
              <a:rPr lang="zh-CN" altLang="en-US" sz="1800" dirty="0"/>
              <a:t>金融机构运作的很大一个特点是专业化，通过专业化地进行信息生成与处理</a:t>
            </a:r>
            <a:r>
              <a:rPr lang="zh-CN" altLang="en-US" sz="1800" dirty="0" smtClean="0"/>
              <a:t>工作分散</a:t>
            </a:r>
            <a:r>
              <a:rPr lang="zh-CN" altLang="en-US" sz="1800" dirty="0"/>
              <a:t>个体的信贷与期间风险，传统金融机构向投资者提供金融服务并获取收益。</a:t>
            </a:r>
          </a:p>
          <a:p>
            <a:r>
              <a:rPr lang="zh-CN" altLang="en-US" sz="1800" dirty="0"/>
              <a:t>第四，效益方面</a:t>
            </a:r>
            <a:r>
              <a:rPr lang="zh-CN" altLang="en-US" sz="1800" dirty="0" smtClean="0"/>
              <a:t>。</a:t>
            </a:r>
            <a:r>
              <a:rPr lang="zh-CN" altLang="en-US" dirty="0"/>
              <a:t>在互联网时代，由于关注的成本大大降低，人们有可能以很低的成本关注</a:t>
            </a:r>
            <a:r>
              <a:rPr lang="zh-CN" altLang="en-US" dirty="0" smtClean="0"/>
              <a:t>正态</a:t>
            </a:r>
            <a:r>
              <a:rPr lang="zh-CN" altLang="en-US" dirty="0"/>
              <a:t>分布曲线的“尾部”，关注“尾部”产生的总体效益甚至会超过“头部”</a:t>
            </a:r>
            <a:endParaRPr lang="zh-CN" altLang="en-US" sz="4000" dirty="0"/>
          </a:p>
        </p:txBody>
      </p:sp>
    </p:spTree>
    <p:extLst>
      <p:ext uri="{BB962C8B-B14F-4D97-AF65-F5344CB8AC3E}">
        <p14:creationId xmlns:p14="http://schemas.microsoft.com/office/powerpoint/2010/main" val="199319490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184576"/>
          </a:xfrm>
        </p:spPr>
        <p:txBody>
          <a:bodyPr>
            <a:normAutofit/>
          </a:bodyPr>
          <a:lstStyle/>
          <a:p>
            <a:r>
              <a:rPr lang="zh-CN" altLang="zh-CN" dirty="0" smtClean="0"/>
              <a:t>京东的奖励众筹有着在国内</a:t>
            </a:r>
            <a:r>
              <a:rPr lang="en-US" altLang="zh-CN" dirty="0" smtClean="0"/>
              <a:t>3C</a:t>
            </a:r>
            <a:r>
              <a:rPr lang="zh-CN" altLang="zh-CN" dirty="0" smtClean="0"/>
              <a:t>渠道的领导地位，从而吸引了不少智能硬件公司的加入，涉及智能硬件的项目成功筹资额达千万级以上的有</a:t>
            </a:r>
            <a:r>
              <a:rPr lang="en-US" altLang="zh-CN" dirty="0" smtClean="0"/>
              <a:t>9</a:t>
            </a:r>
            <a:r>
              <a:rPr lang="zh-CN" altLang="zh-CN" dirty="0" smtClean="0"/>
              <a:t>个，其中</a:t>
            </a:r>
            <a:r>
              <a:rPr lang="en-US" altLang="zh-CN" dirty="0" smtClean="0"/>
              <a:t>“</a:t>
            </a:r>
            <a:r>
              <a:rPr lang="zh-CN" altLang="zh-CN" dirty="0" smtClean="0"/>
              <a:t>小牛电动智能锂电电动踏板车</a:t>
            </a:r>
            <a:r>
              <a:rPr lang="en-US" altLang="zh-CN" dirty="0" smtClean="0"/>
              <a:t>”</a:t>
            </a:r>
            <a:r>
              <a:rPr lang="zh-CN" altLang="zh-CN" dirty="0" smtClean="0"/>
              <a:t>这个项目的成功筹资金额更是高达</a:t>
            </a:r>
            <a:r>
              <a:rPr lang="en-US" altLang="zh-CN" dirty="0" smtClean="0"/>
              <a:t>7202</a:t>
            </a:r>
            <a:r>
              <a:rPr lang="zh-CN" altLang="zh-CN" dirty="0" smtClean="0"/>
              <a:t>万元，投资人次超</a:t>
            </a:r>
            <a:r>
              <a:rPr lang="en-US" altLang="zh-CN" dirty="0" smtClean="0"/>
              <a:t>10</a:t>
            </a:r>
            <a:r>
              <a:rPr lang="zh-CN" altLang="zh-CN" dirty="0" smtClean="0"/>
              <a:t>万。在</a:t>
            </a:r>
            <a:r>
              <a:rPr lang="en-US" altLang="zh-CN" dirty="0" smtClean="0"/>
              <a:t>2015</a:t>
            </a:r>
            <a:r>
              <a:rPr lang="zh-CN" altLang="zh-CN" dirty="0" smtClean="0"/>
              <a:t>年度京东非公开股权融资前十的项目中，成功筹资金额均超过</a:t>
            </a:r>
            <a:r>
              <a:rPr lang="en-US" altLang="zh-CN" dirty="0" smtClean="0"/>
              <a:t>2000</a:t>
            </a:r>
            <a:r>
              <a:rPr lang="zh-CN" altLang="zh-CN" dirty="0" smtClean="0"/>
              <a:t>万元，其中项目</a:t>
            </a:r>
            <a:r>
              <a:rPr lang="en-US" altLang="zh-CN" dirty="0" smtClean="0"/>
              <a:t>“</a:t>
            </a:r>
            <a:r>
              <a:rPr lang="zh-CN" altLang="zh-CN" dirty="0" smtClean="0"/>
              <a:t>乐禾</a:t>
            </a:r>
            <a:r>
              <a:rPr lang="en-US" altLang="zh-CN" dirty="0" smtClean="0"/>
              <a:t>”</a:t>
            </a:r>
            <a:r>
              <a:rPr lang="zh-CN" altLang="zh-CN" dirty="0" smtClean="0"/>
              <a:t>以</a:t>
            </a:r>
            <a:r>
              <a:rPr lang="en-US" altLang="zh-CN" dirty="0" smtClean="0"/>
              <a:t>3962</a:t>
            </a:r>
            <a:r>
              <a:rPr lang="zh-CN" altLang="zh-CN" dirty="0" smtClean="0"/>
              <a:t>万元的成功筹资金额、</a:t>
            </a:r>
            <a:r>
              <a:rPr lang="en-US" altLang="zh-CN" dirty="0" smtClean="0"/>
              <a:t>150</a:t>
            </a:r>
            <a:r>
              <a:rPr lang="zh-CN" altLang="zh-CN" dirty="0" smtClean="0"/>
              <a:t>投资人次以及</a:t>
            </a:r>
            <a:r>
              <a:rPr lang="en-US" altLang="zh-CN" dirty="0" smtClean="0"/>
              <a:t>147%</a:t>
            </a:r>
            <a:r>
              <a:rPr lang="zh-CN" altLang="zh-CN" dirty="0" smtClean="0"/>
              <a:t>的完成率登顶京东东家年度最佳项目。</a:t>
            </a:r>
          </a:p>
          <a:p>
            <a:r>
              <a:rPr lang="zh-CN" altLang="zh-CN" dirty="0" smtClean="0"/>
              <a:t>京东奖励众筹收取筹资额度的</a:t>
            </a:r>
            <a:r>
              <a:rPr lang="en-US" altLang="zh-CN" dirty="0" smtClean="0"/>
              <a:t>3%</a:t>
            </a:r>
            <a:r>
              <a:rPr lang="zh-CN" altLang="zh-CN" dirty="0" smtClean="0"/>
              <a:t>；在非公开私募股权融资方面，融资额</a:t>
            </a:r>
            <a:r>
              <a:rPr lang="en-US" altLang="zh-CN" dirty="0" smtClean="0"/>
              <a:t>1000</a:t>
            </a:r>
            <a:r>
              <a:rPr lang="zh-CN" altLang="zh-CN" dirty="0" smtClean="0"/>
              <a:t>万以上收取总额</a:t>
            </a:r>
            <a:r>
              <a:rPr lang="en-US" altLang="zh-CN" dirty="0" smtClean="0"/>
              <a:t>3%</a:t>
            </a:r>
            <a:r>
              <a:rPr lang="zh-CN" altLang="zh-CN" dirty="0" smtClean="0"/>
              <a:t>平台佣金，</a:t>
            </a:r>
            <a:r>
              <a:rPr lang="en-US" altLang="zh-CN" dirty="0" smtClean="0"/>
              <a:t>1000</a:t>
            </a:r>
            <a:r>
              <a:rPr lang="zh-CN" altLang="zh-CN" dirty="0" smtClean="0"/>
              <a:t>万以下收取总额</a:t>
            </a:r>
            <a:r>
              <a:rPr lang="en-US" altLang="zh-CN" dirty="0" smtClean="0"/>
              <a:t>5%</a:t>
            </a:r>
            <a:r>
              <a:rPr lang="zh-CN" altLang="zh-CN" dirty="0" smtClean="0"/>
              <a:t>佣金。非公开私募股权融资方面，为了减少融资企业现金流支出，京东众筹将佣金折算成股权，直接投入项目。</a:t>
            </a:r>
            <a:endParaRPr lang="en-US" altLang="zh-CN" dirty="0" smtClean="0"/>
          </a:p>
        </p:txBody>
      </p:sp>
    </p:spTree>
    <p:extLst>
      <p:ext uri="{BB962C8B-B14F-4D97-AF65-F5344CB8AC3E}">
        <p14:creationId xmlns:p14="http://schemas.microsoft.com/office/powerpoint/2010/main" val="388754498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pPr lvl="0"/>
            <a:r>
              <a:rPr lang="zh-CN" altLang="en-US" b="1" dirty="0" smtClean="0"/>
              <a:t>（</a:t>
            </a:r>
            <a:r>
              <a:rPr lang="en-US" altLang="zh-CN" b="1" dirty="0"/>
              <a:t>2</a:t>
            </a:r>
            <a:r>
              <a:rPr lang="zh-CN" altLang="en-US" b="1" dirty="0" smtClean="0"/>
              <a:t>）淘宝众筹</a:t>
            </a:r>
            <a:endParaRPr lang="en-US" altLang="zh-CN" b="1" dirty="0" smtClean="0"/>
          </a:p>
          <a:p>
            <a:r>
              <a:rPr lang="zh-CN" altLang="zh-CN" dirty="0"/>
              <a:t>淘宝众筹，总部位于浙江省杭州市，</a:t>
            </a:r>
            <a:r>
              <a:rPr lang="en-US" altLang="zh-CN" dirty="0"/>
              <a:t> 2014</a:t>
            </a:r>
            <a:r>
              <a:rPr lang="zh-CN" altLang="zh-CN" dirty="0"/>
              <a:t>年</a:t>
            </a:r>
            <a:r>
              <a:rPr lang="en-US" altLang="zh-CN" dirty="0"/>
              <a:t>3</a:t>
            </a:r>
            <a:r>
              <a:rPr lang="zh-CN" altLang="zh-CN" dirty="0"/>
              <a:t>月</a:t>
            </a:r>
            <a:r>
              <a:rPr lang="en-US" altLang="zh-CN" dirty="0"/>
              <a:t>1</a:t>
            </a:r>
            <a:r>
              <a:rPr lang="zh-CN" altLang="zh-CN" dirty="0"/>
              <a:t>日正式上线。淘宝众筹项目均为奖励众筹。</a:t>
            </a:r>
            <a:r>
              <a:rPr lang="en-US" altLang="zh-CN" dirty="0"/>
              <a:t>2015</a:t>
            </a:r>
            <a:r>
              <a:rPr lang="zh-CN" altLang="zh-CN" dirty="0"/>
              <a:t>年淘宝众筹总共成功募集了</a:t>
            </a:r>
            <a:r>
              <a:rPr lang="en-US" altLang="zh-CN" dirty="0"/>
              <a:t>10.70</a:t>
            </a:r>
            <a:r>
              <a:rPr lang="zh-CN" altLang="zh-CN" dirty="0"/>
              <a:t>亿元，成功项目数超过</a:t>
            </a:r>
            <a:r>
              <a:rPr lang="en-US" altLang="zh-CN" dirty="0"/>
              <a:t>3000</a:t>
            </a:r>
            <a:r>
              <a:rPr lang="zh-CN" altLang="zh-CN" dirty="0"/>
              <a:t>个项目，在</a:t>
            </a:r>
            <a:r>
              <a:rPr lang="en-US" altLang="zh-CN" dirty="0"/>
              <a:t>2015</a:t>
            </a:r>
            <a:r>
              <a:rPr lang="zh-CN" altLang="zh-CN" dirty="0"/>
              <a:t>年成功完成的千万级项目共有</a:t>
            </a:r>
            <a:r>
              <a:rPr lang="en-US" altLang="zh-CN" dirty="0"/>
              <a:t>14</a:t>
            </a:r>
            <a:r>
              <a:rPr lang="zh-CN" altLang="zh-CN" dirty="0"/>
              <a:t>个，累计获得</a:t>
            </a:r>
            <a:r>
              <a:rPr lang="en-US" altLang="zh-CN" dirty="0"/>
              <a:t>617.44</a:t>
            </a:r>
            <a:r>
              <a:rPr lang="zh-CN" altLang="zh-CN" dirty="0"/>
              <a:t>万人次支持。</a:t>
            </a:r>
          </a:p>
          <a:p>
            <a:r>
              <a:rPr lang="zh-CN" altLang="zh-CN" dirty="0"/>
              <a:t>淘宝众筹虽在诸多领域有所涉猎，但以科技类为主。</a:t>
            </a:r>
            <a:r>
              <a:rPr lang="en-US" altLang="zh-CN" dirty="0"/>
              <a:t>2015</a:t>
            </a:r>
            <a:r>
              <a:rPr lang="zh-CN" altLang="zh-CN" dirty="0"/>
              <a:t>年在科技类产品众筹优势明显，平台所有的千万级的项目均为科技类产品，其中名为</a:t>
            </a:r>
            <a:r>
              <a:rPr lang="en-US" altLang="zh-CN" dirty="0"/>
              <a:t>“</a:t>
            </a:r>
            <a:r>
              <a:rPr lang="zh-CN" altLang="zh-CN" dirty="0"/>
              <a:t>小米下一款手机新品</a:t>
            </a:r>
            <a:r>
              <a:rPr lang="en-US" altLang="zh-CN" dirty="0"/>
              <a:t>”</a:t>
            </a:r>
            <a:r>
              <a:rPr lang="zh-CN" altLang="zh-CN" dirty="0"/>
              <a:t>的项目更是成功筹资了</a:t>
            </a:r>
            <a:r>
              <a:rPr lang="en-US" altLang="zh-CN" dirty="0"/>
              <a:t>3559.5</a:t>
            </a:r>
            <a:r>
              <a:rPr lang="zh-CN" altLang="zh-CN" dirty="0"/>
              <a:t>万元。</a:t>
            </a:r>
          </a:p>
          <a:p>
            <a:r>
              <a:rPr lang="zh-CN" altLang="zh-CN" dirty="0"/>
              <a:t>淘宝众筹不向项目发起人或支持者收取任何手续费或利润分成等费用</a:t>
            </a:r>
            <a:r>
              <a:rPr lang="zh-CN" altLang="zh-CN" dirty="0" smtClean="0"/>
              <a:t>。</a:t>
            </a:r>
            <a:endParaRPr lang="zh-CN" altLang="zh-CN" dirty="0"/>
          </a:p>
        </p:txBody>
      </p:sp>
    </p:spTree>
    <p:extLst>
      <p:ext uri="{BB962C8B-B14F-4D97-AF65-F5344CB8AC3E}">
        <p14:creationId xmlns:p14="http://schemas.microsoft.com/office/powerpoint/2010/main" val="72134565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pPr lvl="0"/>
            <a:r>
              <a:rPr lang="zh-CN" altLang="en-US" b="1" dirty="0" smtClean="0"/>
              <a:t>（</a:t>
            </a:r>
            <a:r>
              <a:rPr lang="en-US" altLang="zh-CN" b="1" dirty="0" smtClean="0"/>
              <a:t>3</a:t>
            </a:r>
            <a:r>
              <a:rPr lang="zh-CN" altLang="en-US" b="1" dirty="0" smtClean="0"/>
              <a:t>）苏宁众筹</a:t>
            </a:r>
            <a:endParaRPr lang="en-US" altLang="zh-CN" b="1" dirty="0" smtClean="0"/>
          </a:p>
          <a:p>
            <a:r>
              <a:rPr lang="zh-CN" altLang="zh-CN" dirty="0"/>
              <a:t>苏宁众筹是国内唯一一个实现同时在线上平台、线下实体门店同步开展众筹产品体验的</a:t>
            </a:r>
            <a:r>
              <a:rPr lang="en-US" altLang="zh-CN" dirty="0"/>
              <a:t>O2O</a:t>
            </a:r>
            <a:r>
              <a:rPr lang="zh-CN" altLang="zh-CN" dirty="0"/>
              <a:t>全渠道平台，截至</a:t>
            </a:r>
            <a:r>
              <a:rPr lang="en-US" altLang="zh-CN" dirty="0"/>
              <a:t>2015</a:t>
            </a:r>
            <a:r>
              <a:rPr lang="zh-CN" altLang="zh-CN" dirty="0"/>
              <a:t>年</a:t>
            </a:r>
            <a:r>
              <a:rPr lang="en-US" altLang="zh-CN" dirty="0"/>
              <a:t>12</a:t>
            </a:r>
            <a:r>
              <a:rPr lang="zh-CN" altLang="zh-CN" dirty="0"/>
              <a:t>月底，平台累计</a:t>
            </a:r>
            <a:r>
              <a:rPr lang="en-US" altLang="zh-CN" dirty="0"/>
              <a:t>99.8</a:t>
            </a:r>
            <a:r>
              <a:rPr lang="zh-CN" altLang="zh-CN" dirty="0"/>
              <a:t>万人次参与支持，累计筹集金额突破</a:t>
            </a:r>
            <a:r>
              <a:rPr lang="en-US" altLang="zh-CN" dirty="0"/>
              <a:t>3.6</a:t>
            </a:r>
            <a:r>
              <a:rPr lang="zh-CN" altLang="zh-CN" dirty="0"/>
              <a:t>亿。</a:t>
            </a:r>
          </a:p>
          <a:p>
            <a:r>
              <a:rPr lang="zh-CN" altLang="zh-CN" dirty="0"/>
              <a:t>苏宁众筹定位综合型奖励众筹平台在诸多领域有所涉猎，</a:t>
            </a:r>
            <a:r>
              <a:rPr lang="en-US" altLang="zh-CN" dirty="0"/>
              <a:t>2015</a:t>
            </a:r>
            <a:r>
              <a:rPr lang="zh-CN" altLang="zh-CN" dirty="0"/>
              <a:t>年在科技类产品众筹及消费场景化收益众筹优势明显，其中千万级项目</a:t>
            </a:r>
            <a:r>
              <a:rPr lang="en-US" altLang="zh-CN" dirty="0"/>
              <a:t>12</a:t>
            </a:r>
            <a:r>
              <a:rPr lang="zh-CN" altLang="zh-CN" dirty="0"/>
              <a:t>个，百万级项目</a:t>
            </a:r>
            <a:r>
              <a:rPr lang="en-US" altLang="zh-CN" dirty="0"/>
              <a:t> 29</a:t>
            </a:r>
            <a:r>
              <a:rPr lang="zh-CN" altLang="zh-CN" dirty="0"/>
              <a:t>个，在百万级项目中，科技众筹占</a:t>
            </a:r>
            <a:r>
              <a:rPr lang="en-US" altLang="zh-CN" dirty="0"/>
              <a:t>17</a:t>
            </a:r>
            <a:r>
              <a:rPr lang="zh-CN" altLang="zh-CN" dirty="0"/>
              <a:t>个，情景化收益众筹占</a:t>
            </a:r>
            <a:r>
              <a:rPr lang="en-US" altLang="zh-CN" dirty="0"/>
              <a:t>5</a:t>
            </a:r>
            <a:r>
              <a:rPr lang="zh-CN" altLang="zh-CN" dirty="0"/>
              <a:t>个，其它农业众筹</a:t>
            </a:r>
            <a:r>
              <a:rPr lang="en-US" altLang="zh-CN" dirty="0"/>
              <a:t>3</a:t>
            </a:r>
            <a:r>
              <a:rPr lang="zh-CN" altLang="zh-CN" dirty="0"/>
              <a:t>个、设计众筹</a:t>
            </a:r>
            <a:r>
              <a:rPr lang="en-US" altLang="zh-CN" dirty="0"/>
              <a:t>2</a:t>
            </a:r>
            <a:r>
              <a:rPr lang="zh-CN" altLang="zh-CN" dirty="0"/>
              <a:t>个、文化众筹</a:t>
            </a:r>
            <a:r>
              <a:rPr lang="en-US" altLang="zh-CN" dirty="0"/>
              <a:t>1</a:t>
            </a:r>
            <a:r>
              <a:rPr lang="zh-CN" altLang="zh-CN" dirty="0"/>
              <a:t>个、公益众筹</a:t>
            </a:r>
            <a:r>
              <a:rPr lang="en-US" altLang="zh-CN" dirty="0"/>
              <a:t>1</a:t>
            </a:r>
            <a:r>
              <a:rPr lang="zh-CN" altLang="zh-CN" dirty="0"/>
              <a:t>个。发起的项目收取</a:t>
            </a:r>
            <a:r>
              <a:rPr lang="en-US" altLang="zh-CN" dirty="0"/>
              <a:t>3%</a:t>
            </a:r>
            <a:r>
              <a:rPr lang="zh-CN" altLang="zh-CN" dirty="0"/>
              <a:t>的平台使用费。</a:t>
            </a:r>
          </a:p>
          <a:p>
            <a:r>
              <a:rPr lang="zh-CN" altLang="zh-CN" dirty="0" smtClean="0"/>
              <a:t>苏宁众</a:t>
            </a:r>
            <a:r>
              <a:rPr lang="zh-CN" altLang="zh-CN" dirty="0"/>
              <a:t>筹的规则是在预定时间内众筹不成功的项目，筹集金额直接退回到支持者账户；而众筹成功的项目，则采用先拨付一部分项目启动金，随着项目的推进，根据项目的兑现情况来逐步分批发放资金，以确保支持者得到相应的权益。对于确不能履行承诺权益的发起人，根据苏宁众筹平台规则，除须返还支持者支持金外另行赔付</a:t>
            </a:r>
            <a:r>
              <a:rPr lang="en-US" altLang="zh-CN" dirty="0"/>
              <a:t>5%</a:t>
            </a:r>
            <a:r>
              <a:rPr lang="zh-CN" altLang="zh-CN" dirty="0"/>
              <a:t>的违约赔偿金。</a:t>
            </a:r>
            <a:endParaRPr lang="en-US" altLang="zh-CN" dirty="0" smtClean="0"/>
          </a:p>
        </p:txBody>
      </p:sp>
    </p:spTree>
    <p:extLst>
      <p:ext uri="{BB962C8B-B14F-4D97-AF65-F5344CB8AC3E}">
        <p14:creationId xmlns:p14="http://schemas.microsoft.com/office/powerpoint/2010/main" val="2900167434"/>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457200" y="1844824"/>
            <a:ext cx="8229600" cy="3993307"/>
          </a:xfrm>
        </p:spPr>
        <p:txBody>
          <a:bodyPr/>
          <a:lstStyle/>
          <a:p>
            <a:r>
              <a:rPr lang="zh-CN" altLang="zh-CN" dirty="0" smtClean="0"/>
              <a:t>本章</a:t>
            </a:r>
            <a:r>
              <a:rPr lang="zh-CN" altLang="zh-CN" dirty="0"/>
              <a:t>首先介绍了众筹的概念，其次介绍了众筹模式的起源和发展。随后对众筹模式进行了进一步分析，详述了其构建流程。通过举例并结合相关数据对国内外众筹发展的状况进行了介绍</a:t>
            </a:r>
            <a:r>
              <a:rPr lang="zh-CN" altLang="zh-CN" dirty="0" smtClean="0"/>
              <a:t>。</a:t>
            </a:r>
            <a:endParaRPr lang="zh-CN" altLang="zh-CN" dirty="0"/>
          </a:p>
        </p:txBody>
      </p:sp>
    </p:spTree>
    <p:extLst>
      <p:ext uri="{BB962C8B-B14F-4D97-AF65-F5344CB8AC3E}">
        <p14:creationId xmlns:p14="http://schemas.microsoft.com/office/powerpoint/2010/main" val="38274748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39846" y="2914621"/>
            <a:ext cx="6888538" cy="646331"/>
          </a:xfrm>
          <a:prstGeom prst="rect">
            <a:avLst/>
          </a:prstGeom>
        </p:spPr>
        <p:txBody>
          <a:bodyPr wrap="square" numCol="1">
            <a:spAutoFit/>
          </a:bodyPr>
          <a:lstStyle/>
          <a:p>
            <a:pPr>
              <a:lnSpc>
                <a:spcPct val="200000"/>
              </a:lnSpc>
              <a:buSzPct val="150000"/>
            </a:pPr>
            <a:r>
              <a:rPr lang="zh-CN" altLang="zh-CN" dirty="0" smtClean="0">
                <a:latin typeface="仿宋" panose="02010609060101010101" pitchFamily="49" charset="-122"/>
                <a:ea typeface="仿宋" panose="02010609060101010101" pitchFamily="49" charset="-122"/>
              </a:rPr>
              <a:t>众</a:t>
            </a:r>
            <a:r>
              <a:rPr lang="zh-CN" altLang="zh-CN" dirty="0">
                <a:latin typeface="仿宋" panose="02010609060101010101" pitchFamily="49" charset="-122"/>
                <a:ea typeface="仿宋" panose="02010609060101010101" pitchFamily="49" charset="-122"/>
              </a:rPr>
              <a:t>筹模式 传统众筹 互联网众筹 预售型众筹 股权众</a:t>
            </a:r>
            <a:r>
              <a:rPr lang="zh-CN" altLang="zh-CN" dirty="0" smtClean="0">
                <a:latin typeface="仿宋" panose="02010609060101010101" pitchFamily="49" charset="-122"/>
                <a:ea typeface="仿宋" panose="02010609060101010101" pitchFamily="49" charset="-122"/>
              </a:rPr>
              <a:t>筹</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035566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988840"/>
            <a:ext cx="7920879" cy="338437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2" y="2503107"/>
            <a:ext cx="7488833" cy="1384995"/>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1</a:t>
            </a:r>
            <a:r>
              <a:rPr lang="zh-CN" altLang="zh-CN" dirty="0">
                <a:latin typeface="仿宋" panose="02010609060101010101" pitchFamily="49" charset="-122"/>
                <a:ea typeface="仿宋" panose="02010609060101010101" pitchFamily="49" charset="-122"/>
              </a:rPr>
              <a:t>、众筹的概念是什么？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zh-CN" dirty="0" smtClean="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众筹模式包含哪几种类型？</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zh-CN" dirty="0" smtClean="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简述众筹模式的构建流程</a:t>
            </a:r>
            <a:r>
              <a:rPr lang="zh-CN" altLang="zh-CN" dirty="0" smtClean="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p:txBody>
      </p:sp>
      <p:sp>
        <p:nvSpPr>
          <p:cNvPr id="7" name="标题 1"/>
          <p:cNvSpPr>
            <a:spLocks noGrp="1"/>
          </p:cNvSpPr>
          <p:nvPr>
            <p:ph type="title"/>
          </p:nvPr>
        </p:nvSpPr>
        <p:spPr>
          <a:xfrm>
            <a:off x="467544" y="836712"/>
            <a:ext cx="8208912" cy="720080"/>
          </a:xfrm>
        </p:spPr>
        <p:txBody>
          <a:bodyPr>
            <a:normAutofit fontScale="90000"/>
          </a:bodyPr>
          <a:lstStyle/>
          <a:p>
            <a:r>
              <a:rPr lang="zh-CN" altLang="en-US" dirty="0"/>
              <a:t>习题</a:t>
            </a:r>
          </a:p>
        </p:txBody>
      </p:sp>
    </p:spTree>
    <p:extLst>
      <p:ext uri="{BB962C8B-B14F-4D97-AF65-F5344CB8AC3E}">
        <p14:creationId xmlns:p14="http://schemas.microsoft.com/office/powerpoint/2010/main" val="223777099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174334867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61048"/>
            <a:ext cx="6480720" cy="1152128"/>
          </a:xfrm>
        </p:spPr>
        <p:txBody>
          <a:bodyPr/>
          <a:lstStyle/>
          <a:p>
            <a:pPr algn="l"/>
            <a:r>
              <a:rPr lang="zh-CN" altLang="en-US" dirty="0"/>
              <a:t>第十章 </a:t>
            </a:r>
            <a:r>
              <a:rPr lang="en-US" altLang="zh-CN" dirty="0"/>
              <a:t/>
            </a:r>
            <a:br>
              <a:rPr lang="en-US" altLang="zh-CN" dirty="0"/>
            </a:br>
            <a:r>
              <a:rPr lang="zh-CN" altLang="en-US" dirty="0"/>
              <a:t>互联网金融模式之二：</a:t>
            </a:r>
            <a:r>
              <a:rPr lang="en-US" altLang="zh-CN" dirty="0"/>
              <a:t>P2P</a:t>
            </a:r>
            <a:r>
              <a:rPr lang="zh-CN" altLang="en-US" dirty="0"/>
              <a:t>网贷</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a:latin typeface="黑体" panose="02010609060101010101" pitchFamily="49" charset="-122"/>
                <a:ea typeface="黑体" panose="02010609060101010101" pitchFamily="49" charset="-122"/>
              </a:rPr>
              <a:t>冯科 宋敏 编著</a:t>
            </a: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93921298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308324"/>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10.1 </a:t>
            </a:r>
            <a:r>
              <a:rPr lang="zh-CN" altLang="en-US" sz="2400" dirty="0">
                <a:solidFill>
                  <a:srgbClr val="6A5015"/>
                </a:solidFill>
                <a:latin typeface="黑体" panose="02010609060101010101" pitchFamily="49" charset="-122"/>
                <a:ea typeface="黑体" panose="02010609060101010101" pitchFamily="49" charset="-122"/>
              </a:rPr>
              <a:t>概述</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10.2 </a:t>
            </a:r>
            <a:r>
              <a:rPr lang="zh-CN" altLang="en-US" sz="2400" dirty="0">
                <a:solidFill>
                  <a:srgbClr val="6A5015"/>
                </a:solidFill>
                <a:latin typeface="黑体" panose="02010609060101010101" pitchFamily="49" charset="-122"/>
                <a:ea typeface="黑体" panose="02010609060101010101" pitchFamily="49" charset="-122"/>
              </a:rPr>
              <a:t>供应链金融</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10.3 </a:t>
            </a:r>
            <a:r>
              <a:rPr lang="zh-CN" altLang="en-US" sz="2400" dirty="0">
                <a:solidFill>
                  <a:srgbClr val="6A5015"/>
                </a:solidFill>
                <a:latin typeface="黑体" panose="02010609060101010101" pitchFamily="49" charset="-122"/>
                <a:ea typeface="黑体" panose="02010609060101010101" pitchFamily="49" charset="-122"/>
              </a:rPr>
              <a:t>国外</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网贷平台的发展</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10.4 </a:t>
            </a:r>
            <a:r>
              <a:rPr lang="zh-CN" altLang="en-US" sz="2400" dirty="0">
                <a:solidFill>
                  <a:srgbClr val="6A5015"/>
                </a:solidFill>
                <a:latin typeface="黑体" panose="02010609060101010101" pitchFamily="49" charset="-122"/>
                <a:ea typeface="黑体" panose="02010609060101010101" pitchFamily="49" charset="-122"/>
              </a:rPr>
              <a:t>国内</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网贷的发展</a:t>
            </a:r>
          </a:p>
        </p:txBody>
      </p:sp>
    </p:spTree>
    <p:extLst>
      <p:ext uri="{BB962C8B-B14F-4D97-AF65-F5344CB8AC3E}">
        <p14:creationId xmlns:p14="http://schemas.microsoft.com/office/powerpoint/2010/main" val="88025060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347" y="309141"/>
            <a:ext cx="8208912" cy="720080"/>
          </a:xfrm>
        </p:spPr>
        <p:txBody>
          <a:bodyPr>
            <a:normAutofit fontScale="90000"/>
          </a:bodyPr>
          <a:lstStyle/>
          <a:p>
            <a:r>
              <a:rPr lang="zh-CN" altLang="en-US" dirty="0"/>
              <a:t>导言</a:t>
            </a:r>
            <a:endParaRPr lang="zh-CN" altLang="en-US" dirty="0">
              <a:solidFill>
                <a:srgbClr val="FF0000"/>
              </a:solidFill>
            </a:endParaRPr>
          </a:p>
        </p:txBody>
      </p:sp>
      <p:sp>
        <p:nvSpPr>
          <p:cNvPr id="7" name="矩形 6"/>
          <p:cNvSpPr/>
          <p:nvPr/>
        </p:nvSpPr>
        <p:spPr>
          <a:xfrm>
            <a:off x="477889" y="888172"/>
            <a:ext cx="8208911" cy="5609228"/>
          </a:xfrm>
          <a:prstGeom prst="rect">
            <a:avLst/>
          </a:prstGeom>
        </p:spPr>
        <p:txBody>
          <a:bodyPr wrap="square">
            <a:spAutoFit/>
          </a:bodyPr>
          <a:lstStyle/>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谢平在博鳌亚洲论坛</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年年会的“互联网金融：自律与监管”分论坛上表示，随着金融管制放松，部分采用信息中介形式的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平台可以成为民间资本设立银行的一种模式，进一步推动传统银行市场化改革。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谢平指出，</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极大地扩大了金融交易边界，有效降低了金融活动的交易成本，最能体现互联网金融精神，促进金融市场化进程，加快金融脱媒的趋势。有三大因素促使</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迅速发展，一是信息技术、移动互联、第三方支付等技术因素的大发展；二是金融监管的放开；三是细分市场的需求。目前中国的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更多地体现民间借贷的网络化。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他表示，目前中国</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网贷发展还处在草莽时代，市场上出现鱼龙混杂的局面，跑路、倒闭情况时有发生，这主要是由于监管缺位、准入门槛低，征信系统尚待完善。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平台缺少海量的大数据基础，制约了网络借贷的信用评估、贷款定价和风险管理，这是目前</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发展的核心障碍。随着数据的积累，上述问题会得到改善。目前我国正在逐步完善社会征信体系，</a:t>
            </a:r>
            <a:r>
              <a:rPr lang="en-US" altLang="zh-CN" sz="1600" dirty="0">
                <a:solidFill>
                  <a:srgbClr val="6A5015"/>
                </a:solidFill>
                <a:latin typeface="仿宋" panose="02010609060101010101" pitchFamily="49" charset="-122"/>
                <a:ea typeface="仿宋" panose="02010609060101010101" pitchFamily="49" charset="-122"/>
              </a:rPr>
              <a:t>P2P </a:t>
            </a:r>
            <a:r>
              <a:rPr lang="zh-CN" altLang="en-US" sz="1600" dirty="0">
                <a:solidFill>
                  <a:srgbClr val="6A5015"/>
                </a:solidFill>
                <a:latin typeface="仿宋" panose="02010609060101010101" pitchFamily="49" charset="-122"/>
                <a:ea typeface="仿宋" panose="02010609060101010101" pitchFamily="49" charset="-122"/>
              </a:rPr>
              <a:t>平台自身的数据也在不断积累。海量数据将支持</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平台更加精准把握风险，走向正常运营，降低坏账率和运营成本，实现去担保化，成为完全的信息中介。 </a:t>
            </a:r>
            <a:r>
              <a:rPr lang="en-US" altLang="zh-CN" sz="1600" dirty="0">
                <a:solidFill>
                  <a:srgbClr val="6A5015"/>
                </a:solidFill>
                <a:latin typeface="仿宋" panose="02010609060101010101" pitchFamily="49" charset="-122"/>
                <a:ea typeface="仿宋" panose="02010609060101010101" pitchFamily="49" charset="-122"/>
              </a:rPr>
              <a:t>P2P </a:t>
            </a:r>
            <a:r>
              <a:rPr lang="zh-CN" altLang="en-US" sz="1600" dirty="0">
                <a:solidFill>
                  <a:srgbClr val="6A5015"/>
                </a:solidFill>
                <a:latin typeface="仿宋" panose="02010609060101010101" pitchFamily="49" charset="-122"/>
                <a:ea typeface="仿宋" panose="02010609060101010101" pitchFamily="49" charset="-122"/>
              </a:rPr>
              <a:t>网贷监管应采取类似直接融资的充分信息披露原则，关键是信息公开。监管部门要负责制定和不断完善监管规则，对相关从业人员的违法违规行为进行事后处罚，减少各类风 险事故的发生。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根据</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门户网站网贷之家统计显示，截至</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a:t>
            </a:r>
            <a:r>
              <a:rPr lang="en-US" altLang="zh-CN" sz="1600" dirty="0">
                <a:solidFill>
                  <a:srgbClr val="6A5015"/>
                </a:solidFill>
                <a:latin typeface="仿宋" panose="02010609060101010101" pitchFamily="49" charset="-122"/>
                <a:ea typeface="仿宋" panose="02010609060101010101" pitchFamily="49" charset="-122"/>
              </a:rPr>
              <a:t>11</a:t>
            </a:r>
            <a:r>
              <a:rPr lang="zh-CN" altLang="en-US" sz="1600" dirty="0">
                <a:solidFill>
                  <a:srgbClr val="6A5015"/>
                </a:solidFill>
                <a:latin typeface="仿宋" panose="02010609060101010101" pitchFamily="49" charset="-122"/>
                <a:ea typeface="仿宋" panose="02010609060101010101" pitchFamily="49" charset="-122"/>
              </a:rPr>
              <a:t>月底我国共有网贷平台</a:t>
            </a:r>
            <a:r>
              <a:rPr lang="en-US" altLang="zh-CN" sz="1600" dirty="0">
                <a:solidFill>
                  <a:srgbClr val="6A5015"/>
                </a:solidFill>
                <a:latin typeface="仿宋" panose="02010609060101010101" pitchFamily="49" charset="-122"/>
                <a:ea typeface="仿宋" panose="02010609060101010101" pitchFamily="49" charset="-122"/>
              </a:rPr>
              <a:t>3769</a:t>
            </a:r>
            <a:r>
              <a:rPr lang="zh-CN" altLang="en-US" sz="1600" dirty="0">
                <a:solidFill>
                  <a:srgbClr val="6A5015"/>
                </a:solidFill>
                <a:latin typeface="仿宋" panose="02010609060101010101" pitchFamily="49" charset="-122"/>
                <a:ea typeface="仿宋" panose="02010609060101010101" pitchFamily="49" charset="-122"/>
              </a:rPr>
              <a:t>家，平均以每月</a:t>
            </a:r>
            <a:r>
              <a:rPr lang="en-US" altLang="zh-CN" sz="1600" dirty="0">
                <a:solidFill>
                  <a:srgbClr val="6A5015"/>
                </a:solidFill>
                <a:latin typeface="仿宋" panose="02010609060101010101" pitchFamily="49" charset="-122"/>
                <a:ea typeface="仿宋" panose="02010609060101010101" pitchFamily="49" charset="-122"/>
              </a:rPr>
              <a:t>200</a:t>
            </a:r>
            <a:r>
              <a:rPr lang="zh-CN" altLang="en-US" sz="1600" dirty="0">
                <a:solidFill>
                  <a:srgbClr val="6A5015"/>
                </a:solidFill>
                <a:latin typeface="仿宋" panose="02010609060101010101" pitchFamily="49" charset="-122"/>
                <a:ea typeface="仿宋" panose="02010609060101010101" pitchFamily="49" charset="-122"/>
              </a:rPr>
              <a:t>家的速度增长。中国网贷行业</a:t>
            </a:r>
            <a:r>
              <a:rPr lang="en-US" altLang="zh-CN" sz="1600" dirty="0">
                <a:solidFill>
                  <a:srgbClr val="6A5015"/>
                </a:solidFill>
                <a:latin typeface="仿宋" panose="02010609060101010101" pitchFamily="49" charset="-122"/>
                <a:ea typeface="仿宋" panose="02010609060101010101" pitchFamily="49" charset="-122"/>
              </a:rPr>
              <a:t>2014</a:t>
            </a:r>
            <a:r>
              <a:rPr lang="zh-CN" altLang="en-US" sz="1600" dirty="0">
                <a:solidFill>
                  <a:srgbClr val="6A5015"/>
                </a:solidFill>
                <a:latin typeface="仿宋" panose="02010609060101010101" pitchFamily="49" charset="-122"/>
                <a:ea typeface="仿宋" panose="02010609060101010101" pitchFamily="49" charset="-122"/>
              </a:rPr>
              <a:t>年累计成交</a:t>
            </a:r>
            <a:r>
              <a:rPr lang="en-US" altLang="zh-CN" sz="1600" dirty="0">
                <a:solidFill>
                  <a:srgbClr val="6A5015"/>
                </a:solidFill>
                <a:latin typeface="仿宋" panose="02010609060101010101" pitchFamily="49" charset="-122"/>
                <a:ea typeface="仿宋" panose="02010609060101010101" pitchFamily="49" charset="-122"/>
              </a:rPr>
              <a:t>2528</a:t>
            </a:r>
            <a:r>
              <a:rPr lang="zh-CN" altLang="en-US" sz="1600" dirty="0">
                <a:solidFill>
                  <a:srgbClr val="6A5015"/>
                </a:solidFill>
                <a:latin typeface="仿宋" panose="02010609060101010101" pitchFamily="49" charset="-122"/>
                <a:ea typeface="仿宋" panose="02010609060101010101" pitchFamily="49" charset="-122"/>
              </a:rPr>
              <a:t>亿元，是</a:t>
            </a:r>
            <a:r>
              <a:rPr lang="en-US" altLang="zh-CN" sz="1600" dirty="0">
                <a:solidFill>
                  <a:srgbClr val="6A5015"/>
                </a:solidFill>
                <a:latin typeface="仿宋" panose="02010609060101010101" pitchFamily="49" charset="-122"/>
                <a:ea typeface="仿宋" panose="02010609060101010101" pitchFamily="49" charset="-122"/>
              </a:rPr>
              <a:t>2013</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2.39</a:t>
            </a:r>
            <a:r>
              <a:rPr lang="zh-CN" altLang="en-US" sz="1600" dirty="0">
                <a:solidFill>
                  <a:srgbClr val="6A5015"/>
                </a:solidFill>
                <a:latin typeface="仿宋" panose="02010609060101010101" pitchFamily="49" charset="-122"/>
                <a:ea typeface="仿宋" panose="02010609060101010101" pitchFamily="49" charset="-122"/>
              </a:rPr>
              <a:t>倍，成交量月均增长 </a:t>
            </a:r>
            <a:r>
              <a:rPr lang="en-US" altLang="zh-CN" sz="1600" dirty="0">
                <a:solidFill>
                  <a:srgbClr val="6A5015"/>
                </a:solidFill>
                <a:latin typeface="仿宋" panose="02010609060101010101" pitchFamily="49" charset="-122"/>
                <a:ea typeface="仿宋" panose="02010609060101010101" pitchFamily="49" charset="-122"/>
              </a:rPr>
              <a:t>10.99%</a:t>
            </a:r>
            <a:r>
              <a:rPr lang="zh-CN" altLang="en-US" sz="1600" dirty="0">
                <a:solidFill>
                  <a:srgbClr val="6A5015"/>
                </a:solidFill>
                <a:latin typeface="仿宋" panose="02010609060101010101" pitchFamily="49" charset="-122"/>
                <a:ea typeface="仿宋" panose="02010609060101010101" pitchFamily="49" charset="-122"/>
              </a:rPr>
              <a:t>。截至</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a:t>
            </a:r>
            <a:r>
              <a:rPr lang="en-US" altLang="zh-CN" sz="1600" dirty="0">
                <a:solidFill>
                  <a:srgbClr val="6A5015"/>
                </a:solidFill>
                <a:latin typeface="仿宋" panose="02010609060101010101" pitchFamily="49" charset="-122"/>
                <a:ea typeface="仿宋" panose="02010609060101010101" pitchFamily="49" charset="-122"/>
              </a:rPr>
              <a:t>12</a:t>
            </a:r>
            <a:r>
              <a:rPr lang="zh-CN" altLang="en-US" sz="1600" dirty="0">
                <a:solidFill>
                  <a:srgbClr val="6A5015"/>
                </a:solidFill>
                <a:latin typeface="仿宋" panose="02010609060101010101" pitchFamily="49" charset="-122"/>
                <a:ea typeface="仿宋" panose="02010609060101010101" pitchFamily="49" charset="-122"/>
              </a:rPr>
              <a:t>月底，中国网贷行业累计成交 </a:t>
            </a:r>
            <a:r>
              <a:rPr lang="en-US" altLang="zh-CN" sz="1600" dirty="0">
                <a:solidFill>
                  <a:srgbClr val="6A5015"/>
                </a:solidFill>
                <a:latin typeface="仿宋" panose="02010609060101010101" pitchFamily="49" charset="-122"/>
                <a:ea typeface="仿宋" panose="02010609060101010101" pitchFamily="49" charset="-122"/>
              </a:rPr>
              <a:t>8400 </a:t>
            </a:r>
            <a:r>
              <a:rPr lang="zh-CN" altLang="en-US" sz="1600" dirty="0">
                <a:solidFill>
                  <a:srgbClr val="6A5015"/>
                </a:solidFill>
                <a:latin typeface="仿宋" panose="02010609060101010101" pitchFamily="49" charset="-122"/>
                <a:ea typeface="仿宋" panose="02010609060101010101" pitchFamily="49" charset="-122"/>
              </a:rPr>
              <a:t>亿元， 是</a:t>
            </a:r>
            <a:r>
              <a:rPr lang="en-US" altLang="zh-CN" sz="1600" dirty="0">
                <a:solidFill>
                  <a:srgbClr val="6A5015"/>
                </a:solidFill>
                <a:latin typeface="仿宋" panose="02010609060101010101" pitchFamily="49" charset="-122"/>
                <a:ea typeface="仿宋" panose="02010609060101010101" pitchFamily="49" charset="-122"/>
              </a:rPr>
              <a:t>2014</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3.32</a:t>
            </a:r>
            <a:r>
              <a:rPr lang="zh-CN" altLang="en-US" sz="1600" dirty="0">
                <a:solidFill>
                  <a:srgbClr val="6A5015"/>
                </a:solidFill>
                <a:latin typeface="仿宋" panose="02010609060101010101" pitchFamily="49" charset="-122"/>
                <a:ea typeface="仿宋" panose="02010609060101010101" pitchFamily="49" charset="-122"/>
              </a:rPr>
              <a:t>倍。预计到</a:t>
            </a:r>
            <a:r>
              <a:rPr lang="en-US" altLang="zh-CN" sz="1600" dirty="0">
                <a:solidFill>
                  <a:srgbClr val="6A5015"/>
                </a:solidFill>
                <a:latin typeface="仿宋" panose="02010609060101010101" pitchFamily="49" charset="-122"/>
                <a:ea typeface="仿宋" panose="02010609060101010101" pitchFamily="49" charset="-122"/>
              </a:rPr>
              <a:t>2024</a:t>
            </a:r>
            <a:r>
              <a:rPr lang="zh-CN" altLang="en-US" sz="1600" dirty="0">
                <a:solidFill>
                  <a:srgbClr val="6A5015"/>
                </a:solidFill>
                <a:latin typeface="仿宋" panose="02010609060101010101" pitchFamily="49" charset="-122"/>
                <a:ea typeface="仿宋" panose="02010609060101010101" pitchFamily="49" charset="-122"/>
              </a:rPr>
              <a:t>年，中国</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市场规模将由</a:t>
            </a:r>
            <a:r>
              <a:rPr lang="en-US" altLang="zh-CN" sz="1600" dirty="0">
                <a:solidFill>
                  <a:srgbClr val="6A5015"/>
                </a:solidFill>
                <a:latin typeface="仿宋" panose="02010609060101010101" pitchFamily="49" charset="-122"/>
                <a:ea typeface="仿宋" panose="02010609060101010101" pitchFamily="49" charset="-122"/>
              </a:rPr>
              <a:t>2013 </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270</a:t>
            </a:r>
            <a:r>
              <a:rPr lang="zh-CN" altLang="en-US" sz="1600" dirty="0">
                <a:solidFill>
                  <a:srgbClr val="6A5015"/>
                </a:solidFill>
                <a:latin typeface="仿宋" panose="02010609060101010101" pitchFamily="49" charset="-122"/>
                <a:ea typeface="仿宋" panose="02010609060101010101" pitchFamily="49" charset="-122"/>
              </a:rPr>
              <a:t>亿元跃升至</a:t>
            </a:r>
            <a:r>
              <a:rPr lang="en-US" altLang="zh-CN" sz="1600" dirty="0">
                <a:solidFill>
                  <a:srgbClr val="6A5015"/>
                </a:solidFill>
                <a:latin typeface="仿宋" panose="02010609060101010101" pitchFamily="49" charset="-122"/>
                <a:ea typeface="仿宋" panose="02010609060101010101" pitchFamily="49" charset="-122"/>
              </a:rPr>
              <a:t>2</a:t>
            </a:r>
            <a:r>
              <a:rPr lang="zh-CN" altLang="en-US" sz="1600" dirty="0">
                <a:solidFill>
                  <a:srgbClr val="6A5015"/>
                </a:solidFill>
                <a:latin typeface="仿宋" panose="02010609060101010101" pitchFamily="49" charset="-122"/>
                <a:ea typeface="仿宋" panose="02010609060101010101" pitchFamily="49" charset="-122"/>
              </a:rPr>
              <a:t>万亿元，占社会融资存量的</a:t>
            </a:r>
            <a:r>
              <a:rPr lang="en-US" altLang="zh-CN" sz="1600" dirty="0">
                <a:solidFill>
                  <a:srgbClr val="6A5015"/>
                </a:solidFill>
                <a:latin typeface="仿宋" panose="02010609060101010101" pitchFamily="49" charset="-122"/>
                <a:ea typeface="仿宋" panose="02010609060101010101" pitchFamily="49" charset="-122"/>
              </a:rPr>
              <a:t>0.9%</a:t>
            </a:r>
            <a:r>
              <a:rPr lang="zh-CN" altLang="en-US" sz="1600" dirty="0">
                <a:solidFill>
                  <a:srgbClr val="6A5015"/>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87956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2.3.2 </a:t>
            </a:r>
            <a:r>
              <a:rPr lang="zh-CN" altLang="en-US" sz="2000" dirty="0"/>
              <a:t>互联网金融模式劣势分析</a:t>
            </a:r>
          </a:p>
        </p:txBody>
      </p:sp>
      <p:sp>
        <p:nvSpPr>
          <p:cNvPr id="3" name="内容占位符 2"/>
          <p:cNvSpPr>
            <a:spLocks noGrp="1"/>
          </p:cNvSpPr>
          <p:nvPr>
            <p:ph idx="1"/>
          </p:nvPr>
        </p:nvSpPr>
        <p:spPr/>
        <p:txBody>
          <a:bodyPr>
            <a:normAutofit lnSpcReduction="10000"/>
          </a:bodyPr>
          <a:lstStyle/>
          <a:p>
            <a:r>
              <a:rPr lang="zh-CN" altLang="zh-CN" dirty="0"/>
              <a:t>互联网金融具有的高技术性、无纸化和瞬时性等特点，决定了其须承担较大的经营风险。此外，由于国内目前技术措施和立法保障等方面不尽完善，互联网金融模式存在的问题也日益显现，首当其冲的就是安全风险问题</a:t>
            </a:r>
            <a:r>
              <a:rPr lang="zh-CN" altLang="zh-CN" dirty="0" smtClean="0"/>
              <a:t>。</a:t>
            </a:r>
            <a:endParaRPr lang="zh-CN" altLang="en-US" dirty="0" smtClean="0"/>
          </a:p>
          <a:p>
            <a:pPr lvl="1"/>
            <a:r>
              <a:rPr lang="zh-CN" altLang="en-US" dirty="0" smtClean="0"/>
              <a:t>第一，技术风险。这类风险主要有各类黑客的侵犯和破坏以及技术选择风险。</a:t>
            </a:r>
            <a:r>
              <a:rPr lang="zh-CN" altLang="zh-CN" dirty="0"/>
              <a:t>前者主要表现为不法黑客通过窃取机构</a:t>
            </a:r>
            <a:r>
              <a:rPr lang="zh-CN" altLang="zh-CN" dirty="0" smtClean="0"/>
              <a:t>信息</a:t>
            </a:r>
            <a:r>
              <a:rPr lang="zh-CN" altLang="en-US" dirty="0" smtClean="0"/>
              <a:t>，</a:t>
            </a:r>
            <a:r>
              <a:rPr lang="zh-CN" altLang="zh-CN" dirty="0"/>
              <a:t>后者主要表现为选择了无法与客户端终端软件兼容的技术支持导致信息传输中断或速度</a:t>
            </a:r>
            <a:r>
              <a:rPr lang="zh-CN" altLang="zh-CN" dirty="0" smtClean="0"/>
              <a:t>降低</a:t>
            </a:r>
            <a:r>
              <a:rPr lang="zh-CN" altLang="en-US" dirty="0" smtClean="0"/>
              <a:t>。</a:t>
            </a:r>
          </a:p>
          <a:p>
            <a:pPr lvl="1"/>
            <a:r>
              <a:rPr lang="zh-CN" altLang="en-US" dirty="0"/>
              <a:t>第二，经营业务风险</a:t>
            </a:r>
            <a:r>
              <a:rPr lang="zh-CN" altLang="en-US" dirty="0" smtClean="0"/>
              <a:t>。</a:t>
            </a:r>
            <a:r>
              <a:rPr lang="zh-CN" altLang="zh-CN" dirty="0"/>
              <a:t>这类风险主要包括信用风险与支付与结算风险</a:t>
            </a:r>
            <a:r>
              <a:rPr lang="zh-CN" altLang="zh-CN" dirty="0" smtClean="0"/>
              <a:t>。</a:t>
            </a:r>
            <a:endParaRPr lang="zh-CN" altLang="en-US" dirty="0" smtClean="0"/>
          </a:p>
          <a:p>
            <a:pPr lvl="1"/>
            <a:r>
              <a:rPr lang="zh-CN" altLang="en-US" dirty="0" smtClean="0"/>
              <a:t>第三</a:t>
            </a:r>
            <a:r>
              <a:rPr lang="zh-CN" altLang="en-US" dirty="0"/>
              <a:t>，监管风险</a:t>
            </a:r>
            <a:r>
              <a:rPr lang="zh-CN" altLang="en-US" dirty="0" smtClean="0"/>
              <a:t>。</a:t>
            </a:r>
            <a:r>
              <a:rPr lang="zh-CN" altLang="zh-CN" dirty="0"/>
              <a:t>这类风险可以分为内部监管风险与外部监管风险两种</a:t>
            </a:r>
            <a:r>
              <a:rPr lang="zh-CN" altLang="zh-CN" dirty="0" smtClean="0"/>
              <a:t>。</a:t>
            </a:r>
            <a:endParaRPr lang="zh-CN" altLang="en-US" dirty="0" smtClean="0"/>
          </a:p>
          <a:p>
            <a:pPr lvl="1"/>
            <a:r>
              <a:rPr lang="zh-CN" altLang="en-US" dirty="0"/>
              <a:t>第四，制度风险</a:t>
            </a:r>
            <a:r>
              <a:rPr lang="zh-CN" altLang="en-US" dirty="0" smtClean="0"/>
              <a:t>。这</a:t>
            </a:r>
            <a:r>
              <a:rPr lang="zh-CN" altLang="en-US" dirty="0"/>
              <a:t>类风险主要针对企业内部而言，要求企业建立健全的内控制度。 </a:t>
            </a:r>
            <a:endParaRPr lang="zh-CN" altLang="en-US" dirty="0" smtClean="0"/>
          </a:p>
          <a:p>
            <a:pPr lvl="1"/>
            <a:r>
              <a:rPr kumimoji="1" lang="zh-CN" altLang="en-US" dirty="0"/>
              <a:t>第五，法律风险</a:t>
            </a:r>
            <a:r>
              <a:rPr kumimoji="1" lang="zh-CN" altLang="en-US" dirty="0" smtClean="0"/>
              <a:t>。这</a:t>
            </a:r>
            <a:r>
              <a:rPr kumimoji="1" lang="zh-CN" altLang="en-US" dirty="0"/>
              <a:t>类风险主要是在互联网金融中，对盗取数据可能带来的损失以及赔付的界定在技术上存在一定困难，进而也会给司法判决带来一定</a:t>
            </a:r>
            <a:r>
              <a:rPr kumimoji="1" lang="zh-CN" altLang="en-US" dirty="0" smtClean="0"/>
              <a:t>困难</a:t>
            </a:r>
            <a:r>
              <a:rPr kumimoji="1" lang="zh-CN" altLang="en-US" dirty="0"/>
              <a:t>。</a:t>
            </a:r>
          </a:p>
        </p:txBody>
      </p:sp>
    </p:spTree>
    <p:extLst>
      <p:ext uri="{BB962C8B-B14F-4D97-AF65-F5344CB8AC3E}">
        <p14:creationId xmlns:p14="http://schemas.microsoft.com/office/powerpoint/2010/main" val="1988020799"/>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本章学习目标</a:t>
            </a:r>
            <a:endParaRPr lang="zh-CN" altLang="en-US" dirty="0">
              <a:solidFill>
                <a:srgbClr val="FF0000"/>
              </a:solidFill>
            </a:endParaRPr>
          </a:p>
        </p:txBody>
      </p:sp>
      <p:sp>
        <p:nvSpPr>
          <p:cNvPr id="5" name="圆角矩形 4"/>
          <p:cNvSpPr/>
          <p:nvPr/>
        </p:nvSpPr>
        <p:spPr>
          <a:xfrm>
            <a:off x="803353" y="2132856"/>
            <a:ext cx="7585071" cy="20162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100751"/>
          </a:xfrm>
          <a:prstGeom prst="rect">
            <a:avLst/>
          </a:prstGeom>
        </p:spPr>
        <p:txBody>
          <a:bodyPr wrap="square">
            <a:spAutoFit/>
          </a:bodyPr>
          <a:lstStyle/>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了解中外</a:t>
            </a:r>
            <a:r>
              <a:rPr lang="en-US" altLang="zh-CN" dirty="0">
                <a:solidFill>
                  <a:srgbClr val="6A5015"/>
                </a:solidFill>
                <a:latin typeface="仿宋" panose="02010609060101010101" pitchFamily="49" charset="-122"/>
                <a:ea typeface="仿宋" panose="02010609060101010101" pitchFamily="49" charset="-122"/>
              </a:rPr>
              <a:t>P2P</a:t>
            </a:r>
            <a:r>
              <a:rPr lang="zh-CN" altLang="en-US" dirty="0">
                <a:solidFill>
                  <a:srgbClr val="6A5015"/>
                </a:solidFill>
                <a:latin typeface="仿宋" panose="02010609060101010101" pitchFamily="49" charset="-122"/>
                <a:ea typeface="仿宋" panose="02010609060101010101" pitchFamily="49" charset="-122"/>
              </a:rPr>
              <a:t>网贷的发展历程和主要运营模式；</a:t>
            </a:r>
            <a:endParaRPr lang="en-US" altLang="zh-CN"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了解中外</a:t>
            </a:r>
            <a:r>
              <a:rPr lang="en-US" altLang="zh-CN" dirty="0">
                <a:solidFill>
                  <a:srgbClr val="6A5015"/>
                </a:solidFill>
                <a:latin typeface="仿宋" panose="02010609060101010101" pitchFamily="49" charset="-122"/>
                <a:ea typeface="仿宋" panose="02010609060101010101" pitchFamily="49" charset="-122"/>
              </a:rPr>
              <a:t>P2P</a:t>
            </a:r>
            <a:r>
              <a:rPr lang="zh-CN" altLang="en-US" dirty="0">
                <a:solidFill>
                  <a:srgbClr val="6A5015"/>
                </a:solidFill>
                <a:latin typeface="仿宋" panose="02010609060101010101" pitchFamily="49" charset="-122"/>
                <a:ea typeface="仿宋" panose="02010609060101010101" pitchFamily="49" charset="-122"/>
              </a:rPr>
              <a:t>行业的发展状况。</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8057408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76672"/>
            <a:ext cx="8208912" cy="720080"/>
          </a:xfrm>
        </p:spPr>
        <p:txBody>
          <a:bodyPr>
            <a:normAutofit fontScale="90000"/>
          </a:bodyPr>
          <a:lstStyle/>
          <a:p>
            <a:r>
              <a:rPr lang="en-US" altLang="zh-CN" dirty="0"/>
              <a:t>10.1 </a:t>
            </a:r>
            <a:r>
              <a:rPr lang="zh-CN" altLang="en-US" dirty="0"/>
              <a:t>概述</a:t>
            </a:r>
            <a:endParaRPr lang="zh-CN" altLang="en-US" dirty="0">
              <a:solidFill>
                <a:srgbClr val="FF0000"/>
              </a:solidFill>
            </a:endParaRPr>
          </a:p>
        </p:txBody>
      </p:sp>
      <p:sp>
        <p:nvSpPr>
          <p:cNvPr id="5" name="TextBox 4"/>
          <p:cNvSpPr txBox="1"/>
          <p:nvPr/>
        </p:nvSpPr>
        <p:spPr>
          <a:xfrm>
            <a:off x="549896" y="1098411"/>
            <a:ext cx="8136904" cy="5498941"/>
          </a:xfrm>
          <a:prstGeom prst="rect">
            <a:avLst/>
          </a:prstGeom>
          <a:noFill/>
        </p:spPr>
        <p:txBody>
          <a:bodyPr wrap="square" rtlCol="0">
            <a:spAutoFit/>
          </a:bodyPr>
          <a:lstStyle/>
          <a:p>
            <a:pPr marL="285750" indent="-285750">
              <a:spcBef>
                <a:spcPts val="1000"/>
              </a:spcBef>
              <a:buSzPct val="150000"/>
              <a:buBlip>
                <a:blip r:embed="rId2"/>
              </a:buBlip>
              <a:defRPr/>
            </a:pP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a:t>
            </a:r>
            <a:r>
              <a:rPr lang="en-US" altLang="zh-CN" dirty="0">
                <a:latin typeface="仿宋" panose="02010609060101010101" pitchFamily="49" charset="-122"/>
                <a:ea typeface="仿宋" panose="02010609060101010101" pitchFamily="49" charset="-122"/>
              </a:rPr>
              <a:t>(peer to peer lending)</a:t>
            </a:r>
            <a:r>
              <a:rPr lang="zh-CN" altLang="en-US" dirty="0">
                <a:latin typeface="仿宋" panose="02010609060101010101" pitchFamily="49" charset="-122"/>
                <a:ea typeface="仿宋" panose="02010609060101010101" pitchFamily="49" charset="-122"/>
              </a:rPr>
              <a:t>指资金的个体供给者和需求者借助互联网平台实现的资金借贷。作为一种新型借贷形式，</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巧妙地将互联网、创新金融模式和小额信贷技术等相结合，借助其第三方网络平台的主要形式发挥联接信用借贷双方的作用</a:t>
            </a:r>
            <a:r>
              <a:rPr lang="zh-CN" altLang="en-US" dirty="0" smtClean="0">
                <a:latin typeface="仿宋" panose="02010609060101010101" pitchFamily="49" charset="-122"/>
                <a:ea typeface="仿宋" panose="02010609060101010101" pitchFamily="49" charset="-122"/>
              </a:rPr>
              <a:t>。与</a:t>
            </a:r>
            <a:r>
              <a:rPr lang="zh-CN" altLang="en-US" dirty="0">
                <a:latin typeface="仿宋" panose="02010609060101010101" pitchFamily="49" charset="-122"/>
                <a:ea typeface="仿宋" panose="02010609060101010101" pitchFamily="49" charset="-122"/>
              </a:rPr>
              <a:t>传统金融相比，该模式消除了借贷过程中的银行中介，由借款者和投资者直接进行交易，因而被称为</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点对点或个人对个人借贷，与银行为中介的借贷活动相比，</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具有以下特点：</a:t>
            </a:r>
            <a:endParaRPr lang="en-US" altLang="zh-CN" dirty="0">
              <a:latin typeface="仿宋" panose="02010609060101010101" pitchFamily="49" charset="-122"/>
              <a:ea typeface="仿宋" panose="02010609060101010101" pitchFamily="49" charset="-122"/>
            </a:endParaRP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，目标客户不同。考虑风险和成本因素，传统商业银行更愿意服务资信情况良好，财务信息较公开的大中型企业。</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则主要为中小微企业提供资金支持，汇集社会零散资金，目标客户更大众。</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，主要支付方式不同。作为互联网金融的重要模式之一，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将线上支付作为其重要的支付方式。但随着线上支付尤其是移动支付的进一步发展，传统金融的许多服务得以通过线上方式实现，以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等为代表的互联网金融与传统金融在这方面的区别越来越小。</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，速度快，门槛低。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平台一般采用无抵押的信用贷款方式，不需要繁琐的抵押和线下信用审核过程，从需求发布到找到资金可在几天内完成。借款人仅凭信用记录便可获得贷款，投资者有少量资金就可以放贷，获得利息收入。</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第四</a:t>
            </a:r>
            <a:r>
              <a:rPr lang="zh-CN" altLang="en-US" sz="1600" dirty="0">
                <a:latin typeface="仿宋" panose="02010609060101010101" pitchFamily="49" charset="-122"/>
                <a:ea typeface="仿宋" panose="02010609060101010101" pitchFamily="49" charset="-122"/>
              </a:rPr>
              <a:t>，风险因素不明确。因</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服务的目标客户与传统银行借贷不同，资金零散，风险情况较银行借贷复杂。</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4776570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896" y="1124744"/>
            <a:ext cx="8136904" cy="5186035"/>
          </a:xfrm>
          <a:prstGeom prst="rect">
            <a:avLst/>
          </a:prstGeom>
          <a:noFill/>
        </p:spPr>
        <p:txBody>
          <a:bodyPr wrap="square" rtlCol="0">
            <a:spAutoFit/>
          </a:bodyPr>
          <a:lstStyle/>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形式</a:t>
            </a:r>
            <a:r>
              <a:rPr lang="zh-CN" altLang="en-US" dirty="0">
                <a:latin typeface="仿宋" panose="02010609060101010101" pitchFamily="49" charset="-122"/>
                <a:ea typeface="仿宋" panose="02010609060101010101" pitchFamily="49" charset="-122"/>
              </a:rPr>
              <a:t>上，</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借贷模式是传统民间个人借贷的网络化和公开化，互联网的信息处理能力使它优于一般传统民间借贷。相比传统民间借贷，</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具有以下特点：</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第一</a:t>
            </a:r>
            <a:r>
              <a:rPr lang="zh-CN" altLang="en-US" dirty="0">
                <a:latin typeface="仿宋" panose="02010609060101010101" pitchFamily="49" charset="-122"/>
                <a:ea typeface="仿宋" panose="02010609060101010101" pitchFamily="49" charset="-122"/>
              </a:rPr>
              <a:t>，交易范围大。一方面，民间个人借贷多局限于熟人圈子，通常以借贷双方的社会关系为限，双方一般至少要认识才能实现资金借贷的交易活动；另一方面，从社会心理的角度来看，熟人之间存在借贷关系通常会影响双方交往心理，因而即使资金的需求方和潜在的资金供给者互相熟识，二者也会因为心理原因不愿意互相借贷资金，而更愿意积极地寻找其他的借方和贷方。</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网络借贷通过互联网可以扩大借贷的范围，实现陌生人之间的借贷，也为不愿进行相互借贷的熟人们找到可以进行资金融通的新渠道。</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第二</a:t>
            </a:r>
            <a:r>
              <a:rPr lang="zh-CN" altLang="en-US" dirty="0">
                <a:latin typeface="仿宋" panose="02010609060101010101" pitchFamily="49" charset="-122"/>
                <a:ea typeface="仿宋" panose="02010609060101010101" pitchFamily="49" charset="-122"/>
              </a:rPr>
              <a:t>，风险分散。</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平台使单个投资人的投资对象选择增多，单个筹资项目面对的投资者增多。许多平台都限定投资人在一笔贷款上的金额，要求一笔贷款覆盖尽量多的投资人，在一定程度上实现了风险分散。</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第三</a:t>
            </a:r>
            <a:r>
              <a:rPr lang="zh-CN" altLang="en-US" dirty="0">
                <a:latin typeface="仿宋" panose="02010609060101010101" pitchFamily="49" charset="-122"/>
                <a:ea typeface="仿宋" panose="02010609060101010101" pitchFamily="49" charset="-122"/>
              </a:rPr>
              <a:t>，信息成本降低。借款需求和贷款利率直接在</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借贷平台上公开列出，借款人和投资者均可以详细的了解借、贷款信息与市场行情，在一定程度上避免由于信息不透明、不对称而导致的错误借贷行为，大幅降低了信息搜寻成本。</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5747432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10.2 </a:t>
            </a:r>
            <a:r>
              <a:rPr lang="zh-CN" altLang="en-US" dirty="0"/>
              <a:t>供应链金融</a:t>
            </a:r>
            <a:endParaRPr lang="zh-CN" altLang="en-US" dirty="0">
              <a:solidFill>
                <a:srgbClr val="FF0000"/>
              </a:solidFill>
            </a:endParaRPr>
          </a:p>
        </p:txBody>
      </p:sp>
      <p:sp>
        <p:nvSpPr>
          <p:cNvPr id="7" name="内容占位符 2"/>
          <p:cNvSpPr>
            <a:spLocks noGrp="1"/>
          </p:cNvSpPr>
          <p:nvPr>
            <p:ph idx="1"/>
          </p:nvPr>
        </p:nvSpPr>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10.2.1 </a:t>
            </a:r>
            <a:r>
              <a:rPr lang="zh-CN" altLang="zh-CN" sz="2000" b="1" dirty="0">
                <a:solidFill>
                  <a:srgbClr val="6A5015"/>
                </a:solidFill>
                <a:latin typeface="黑体" panose="02010609060101010101" pitchFamily="49" charset="-122"/>
                <a:ea typeface="黑体" panose="02010609060101010101" pitchFamily="49" charset="-122"/>
              </a:rPr>
              <a:t>供应链金融的概念</a:t>
            </a:r>
            <a:endParaRPr lang="en-US" altLang="zh-CN" sz="2000" b="1" dirty="0">
              <a:solidFill>
                <a:srgbClr val="6A5015"/>
              </a:solidFill>
              <a:latin typeface="黑体" panose="02010609060101010101" pitchFamily="49" charset="-122"/>
              <a:ea typeface="黑体" panose="02010609060101010101" pitchFamily="49" charset="-122"/>
            </a:endParaRPr>
          </a:p>
          <a:p>
            <a:r>
              <a:rPr lang="zh-CN" altLang="en-US" dirty="0"/>
              <a:t>供应链金融服务是银行专门针对产业供应链设计的，基于供应链核心企业的金融服务解决方案，将供应链核心企业的金融服务解决方案，将供应链核心企业和上下游中小企业捆绑在一起提供整体的金融服务。银行通过借助与中小企业有产业合作关系的大企业的信用，或者以两者之间的业务合同为担保，同时依靠第三方物流企业等的参与来共同分担贷款风险。具体来说，供应链金融所要做的就是使商业银行依靠某产业链中核心大企业“</a:t>
            </a:r>
            <a:r>
              <a:rPr lang="en-US" altLang="zh-CN" dirty="0"/>
              <a:t>1”</a:t>
            </a:r>
            <a:r>
              <a:rPr lang="zh-CN" altLang="en-US" dirty="0"/>
              <a:t>的资信和实力，以及其与银行之间长期稳定的信贷关系，对与该企业发生交易的其他企业“</a:t>
            </a:r>
            <a:r>
              <a:rPr lang="en-US" altLang="zh-CN" dirty="0"/>
              <a:t>N”</a:t>
            </a:r>
            <a:r>
              <a:rPr lang="zh-CN" altLang="en-US" dirty="0"/>
              <a:t>进行向上和向下的拓展，为这些企业提供贸易融资等全面的金融服务，从而形成“</a:t>
            </a:r>
            <a:r>
              <a:rPr lang="en-US" altLang="zh-CN" dirty="0"/>
              <a:t>N+1”</a:t>
            </a:r>
            <a:r>
              <a:rPr lang="zh-CN" altLang="en-US" dirty="0"/>
              <a:t>的的金融服务模式；其也可以是银行从关注产业链条中主要中介商“</a:t>
            </a:r>
            <a:r>
              <a:rPr lang="en-US" altLang="zh-CN" dirty="0"/>
              <a:t>N”</a:t>
            </a:r>
            <a:r>
              <a:rPr lang="zh-CN" altLang="en-US" dirty="0"/>
              <a:t>入手，进而延伸到供应链上的核心大企业“</a:t>
            </a:r>
            <a:r>
              <a:rPr lang="en-US" altLang="zh-CN" dirty="0"/>
              <a:t>1”</a:t>
            </a:r>
            <a:r>
              <a:rPr lang="zh-CN" altLang="en-US" dirty="0"/>
              <a:t>，从而形成“</a:t>
            </a:r>
            <a:r>
              <a:rPr lang="en-US" altLang="zh-CN" dirty="0"/>
              <a:t>N+1”</a:t>
            </a:r>
            <a:r>
              <a:rPr lang="zh-CN" altLang="en-US" dirty="0"/>
              <a:t>的金融服务模式。</a:t>
            </a:r>
          </a:p>
        </p:txBody>
      </p:sp>
    </p:spTree>
    <p:extLst>
      <p:ext uri="{BB962C8B-B14F-4D97-AF65-F5344CB8AC3E}">
        <p14:creationId xmlns:p14="http://schemas.microsoft.com/office/powerpoint/2010/main" val="178542570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052736"/>
            <a:ext cx="8229600" cy="5040560"/>
          </a:xfrm>
        </p:spPr>
        <p:txBody>
          <a:bodyPr>
            <a:noAutofit/>
          </a:bodyPr>
          <a:lstStyle/>
          <a:p>
            <a:r>
              <a:rPr lang="zh-CN" altLang="en-US" dirty="0"/>
              <a:t>目前为止，国内对涉及物流和金融的整合性服务并没有一个统一的名称和定义。从各自角度出发，第三方物流企业（</a:t>
            </a:r>
            <a:r>
              <a:rPr lang="en-US" altLang="zh-CN" dirty="0"/>
              <a:t>3PL</a:t>
            </a:r>
            <a:r>
              <a:rPr lang="zh-CN" altLang="en-US" dirty="0"/>
              <a:t>）称之为物流金融，银行则采用链式融资或供应链金融。学术界普遍采用的定义有物流金融、融通仓、供应链金融等。供应链金融涉及五个角色：供应商、制造商、零售商、金融机构和第三方物流公司。金融机构向供应链条上的供应商、制造商和零售商提供供应链融资服务，第三方物流企业（</a:t>
            </a:r>
            <a:r>
              <a:rPr lang="en-US" altLang="zh-CN" dirty="0"/>
              <a:t>3PL</a:t>
            </a:r>
            <a:r>
              <a:rPr lang="zh-CN" altLang="en-US" dirty="0"/>
              <a:t>）提供货物质押及监管服务。</a:t>
            </a:r>
            <a:endParaRPr lang="en-US" altLang="zh-CN" dirty="0"/>
          </a:p>
          <a:p>
            <a:r>
              <a:rPr lang="zh-CN" altLang="en-US" dirty="0"/>
              <a:t>国内供应链金融业务最初源于</a:t>
            </a:r>
            <a:r>
              <a:rPr lang="en-US" altLang="zh-CN" dirty="0"/>
              <a:t>1999</a:t>
            </a:r>
            <a:r>
              <a:rPr lang="zh-CN" altLang="en-US" dirty="0"/>
              <a:t>年，深圳发展银行（现平安银行）最早提出了供应链金融的概念。根据以上的供应链金融的，对供应链金融定义如下：供应链金融是对一个产业供应链中的单个企业或上下游多个企业提供全面的金融服务，以促进供应链核心企业及上下游配套企业“产</a:t>
            </a:r>
            <a:r>
              <a:rPr lang="en-US" altLang="zh-CN" dirty="0"/>
              <a:t>-</a:t>
            </a:r>
            <a:r>
              <a:rPr lang="zh-CN" altLang="en-US" dirty="0"/>
              <a:t>供</a:t>
            </a:r>
            <a:r>
              <a:rPr lang="en-US" altLang="zh-CN" dirty="0"/>
              <a:t>-</a:t>
            </a:r>
            <a:r>
              <a:rPr lang="zh-CN" altLang="en-US" dirty="0"/>
              <a:t>销”链条的稳固和流转畅顺，并通过金融资本与实业经济协作，构筑银行、企业和商品供应链互利共存、持续发展、良性互动的产业生态。供应链金融并非某一单一的业务或产品，它改变了过去银行对单一企业主体的授信模式，围绕某“</a:t>
            </a:r>
            <a:r>
              <a:rPr lang="en-US" altLang="zh-CN" dirty="0"/>
              <a:t>1”</a:t>
            </a:r>
            <a:r>
              <a:rPr lang="zh-CN" altLang="en-US" dirty="0"/>
              <a:t>家核心企业，从原材料采购，到制成中间及最终产品，最后由销售网络把产品送到消费者手中这一供应链链条，将供应商、制造商、分销商、零售商、直到最终客户连成一个整体，全方位地为链条上的“</a:t>
            </a:r>
            <a:r>
              <a:rPr lang="en-US" altLang="zh-CN" dirty="0"/>
              <a:t>N”</a:t>
            </a:r>
            <a:r>
              <a:rPr lang="zh-CN" altLang="en-US" dirty="0"/>
              <a:t>个企业提供融资服务，通过相关企业的职能分工与合作，实现整个供应链的不断增值。</a:t>
            </a:r>
          </a:p>
        </p:txBody>
      </p:sp>
    </p:spTree>
    <p:extLst>
      <p:ext uri="{BB962C8B-B14F-4D97-AF65-F5344CB8AC3E}">
        <p14:creationId xmlns:p14="http://schemas.microsoft.com/office/powerpoint/2010/main" val="112677124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7544" y="1628800"/>
            <a:ext cx="8208912" cy="307777"/>
          </a:xfrm>
          <a:prstGeom prst="rect">
            <a:avLst/>
          </a:prstGeom>
          <a:noFill/>
        </p:spPr>
        <p:txBody>
          <a:bodyPr wrap="square" rtlCol="0">
            <a:spAutoFit/>
          </a:bodyPr>
          <a:lstStyle/>
          <a:p>
            <a:pPr algn="ctr"/>
            <a:r>
              <a:rPr lang="zh-CN" altLang="en-US"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10-1 </a:t>
            </a:r>
            <a:r>
              <a:rPr lang="zh-CN" altLang="en-US" sz="1400" b="1" dirty="0">
                <a:latin typeface="仿宋" panose="02010609060101010101" pitchFamily="49" charset="-122"/>
                <a:ea typeface="仿宋" panose="02010609060101010101" pitchFamily="49" charset="-122"/>
              </a:rPr>
              <a:t>供应链金融与传统融资模式差异点</a:t>
            </a:r>
            <a:endParaRPr lang="zh-CN" altLang="zh-CN" sz="14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extLst/>
          </p:nvPr>
        </p:nvGraphicFramePr>
        <p:xfrm>
          <a:off x="1259633" y="2080592"/>
          <a:ext cx="7056783" cy="3508648"/>
        </p:xfrm>
        <a:graphic>
          <a:graphicData uri="http://schemas.openxmlformats.org/drawingml/2006/table">
            <a:tbl>
              <a:tblPr firstRow="1" firstCol="1" bandRow="1"/>
              <a:tblGrid>
                <a:gridCol w="2352261">
                  <a:extLst>
                    <a:ext uri="{9D8B030D-6E8A-4147-A177-3AD203B41FA5}">
                      <a16:colId xmlns:a16="http://schemas.microsoft.com/office/drawing/2014/main" val="20000"/>
                    </a:ext>
                  </a:extLst>
                </a:gridCol>
                <a:gridCol w="2472274">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438581">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差异点</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供应链金融</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传统融资模式</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授信对象</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面向整条供应链</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单个企业</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信用评级要点</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交易项下的资产</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财务报表</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8581">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贷款性质</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资产性、封闭性、连续性</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逐笔发放贷款</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第一还款来源</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交易项下的资产</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企业营收</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融资期限</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短期</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短、中、长期</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服务方案</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差异化</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同质化</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授信条件</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动产质押、货权质押等</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资产抵押或第三方担保</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246944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10.2.2 </a:t>
            </a:r>
            <a:r>
              <a:rPr lang="zh-CN" altLang="en-US" sz="2000" dirty="0"/>
              <a:t>供应链金融的特点</a:t>
            </a:r>
            <a:endParaRPr lang="zh-CN" altLang="en-US" sz="2000" dirty="0">
              <a:solidFill>
                <a:srgbClr val="FF0000"/>
              </a:solidFill>
            </a:endParaRPr>
          </a:p>
        </p:txBody>
      </p:sp>
      <p:sp>
        <p:nvSpPr>
          <p:cNvPr id="5" name="TextBox 4"/>
          <p:cNvSpPr txBox="1"/>
          <p:nvPr/>
        </p:nvSpPr>
        <p:spPr>
          <a:xfrm>
            <a:off x="539552" y="1414517"/>
            <a:ext cx="8136904" cy="4985980"/>
          </a:xfrm>
          <a:prstGeom prst="rect">
            <a:avLst/>
          </a:prstGeom>
          <a:noFill/>
        </p:spPr>
        <p:txBody>
          <a:bodyPr wrap="square" rtlCol="0">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与传统银行金融的区别主要在于：首先，对供应链成员的评估不是孤立的。银行首先评估核心企业的财务实力和行业地位，以及它对整个供应链的管理效率。对成员融资准入评价的重点在于它对整个供应链的重要性、地位以及与核心企业既往的交易历史。其次，对成员的融资严格限定于其与核心企业之间真实贸易背景，严格控制资金的挪用，并且以针对性的措施引入核心企业的资信，作为控制授信风险的辅助手段。再次，供应链融资还强调授信还款来源的自偿性，即引导销售收入直接用于偿还融资。具体来讲，供应链金融有以下几方面的特点。</a:t>
            </a:r>
            <a:endParaRPr lang="en-US" altLang="zh-CN"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一、自偿性</a:t>
            </a:r>
          </a:p>
          <a:p>
            <a:pPr>
              <a:spcBef>
                <a:spcPts val="1800"/>
              </a:spcBef>
            </a:pPr>
            <a:r>
              <a:rPr lang="zh-CN" altLang="en-US" dirty="0" smtClean="0">
                <a:latin typeface="仿宋" panose="02010609060101010101" pitchFamily="49" charset="-122"/>
                <a:ea typeface="仿宋" panose="02010609060101010101" pitchFamily="49" charset="-122"/>
              </a:rPr>
              <a:t>    自</a:t>
            </a:r>
            <a:r>
              <a:rPr lang="zh-CN" altLang="en-US" dirty="0">
                <a:latin typeface="仿宋" panose="02010609060101010101" pitchFamily="49" charset="-122"/>
                <a:ea typeface="仿宋" panose="02010609060101010101" pitchFamily="49" charset="-122"/>
              </a:rPr>
              <a:t>偿性是指企业通过银行支持做成贸易，该交易的销售收入能够为自己还清银行贷款。自偿性贸易融资是银行对企业的一种授信，这种授信根据企业的真实贸易背景和上下游客户的资信实力，以单笔或额度授信的方式，配合银行的短期金融产品和封闭贷款操纵，以企业销售收入或贸易所衍生的确定的未来现金流作为直接还款来源的融资业务。自偿性贸易融资业务其独有特点既保证了银行资金的安全，又缓解了中小企业本身的融资困难。</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4877987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4517"/>
            <a:ext cx="8136904" cy="4662815"/>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二、参与主体多样化</a:t>
            </a:r>
          </a:p>
          <a:p>
            <a:pPr>
              <a:spcBef>
                <a:spcPts val="1800"/>
              </a:spcBef>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供应链参与者包括银行和担保公司等金融机构、物流企业、核心企业以及上下游中小融资企业等。金融机构是供应链金融的直接授信者；物流企业在供应链金融业务中协助金融机构进行风险评估和监管；竞争能力较强、资金雄厚且信誉较好的核心企业则是供应链金融的间接参与者；上下游的中小企业是供应链金融的融资对象，也是金融机构的受信者。</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三、关注供应链背景</a:t>
            </a:r>
          </a:p>
          <a:p>
            <a:pPr>
              <a:spcBef>
                <a:spcPts val="1800"/>
              </a:spcBef>
            </a:pPr>
            <a:r>
              <a:rPr lang="zh-CN" altLang="en-US" dirty="0" smtClean="0">
                <a:latin typeface="仿宋" panose="02010609060101010101" pitchFamily="49" charset="-122"/>
                <a:ea typeface="仿宋" panose="02010609060101010101" pitchFamily="49" charset="-122"/>
              </a:rPr>
              <a:t>    供应</a:t>
            </a:r>
            <a:r>
              <a:rPr lang="zh-CN" altLang="en-US" dirty="0">
                <a:latin typeface="仿宋" panose="02010609060101010101" pitchFamily="49" charset="-122"/>
                <a:ea typeface="仿宋" panose="02010609060101010101" pitchFamily="49" charset="-122"/>
              </a:rPr>
              <a:t>链金融重点关注贸易背景的真实性、交易的连续性、交易对手的履约能力、业务的封闭运作与贷款的自偿性。它将贷款风险控制前移到客户的生产、存储及其交易环节，以产业链整体或局部风险强化对单一企业风险的控制。与传统的额度授信考虑的因素不同，供应链金融授信侧重的因素是：信用记录、贸易背景、交易对手的实力、客户的违约成本、客户组织销售的能力和渠道、银行贷后管理的操作手续。</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807908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332656"/>
            <a:ext cx="8208912" cy="720080"/>
          </a:xfrm>
        </p:spPr>
        <p:txBody>
          <a:bodyPr/>
          <a:lstStyle/>
          <a:p>
            <a:r>
              <a:rPr lang="en-US" altLang="zh-CN" sz="2000" dirty="0"/>
              <a:t>10.2.3 </a:t>
            </a:r>
            <a:r>
              <a:rPr lang="zh-CN" altLang="en-US" sz="2000" dirty="0"/>
              <a:t>供应链金融的功能</a:t>
            </a:r>
            <a:endParaRPr lang="zh-CN" altLang="en-US" sz="2000" dirty="0">
              <a:solidFill>
                <a:srgbClr val="FF0000"/>
              </a:solidFill>
            </a:endParaRPr>
          </a:p>
        </p:txBody>
      </p:sp>
      <p:sp>
        <p:nvSpPr>
          <p:cNvPr id="5" name="TextBox 4"/>
          <p:cNvSpPr txBox="1"/>
          <p:nvPr/>
        </p:nvSpPr>
        <p:spPr>
          <a:xfrm>
            <a:off x="549896" y="934554"/>
            <a:ext cx="8136904" cy="5539978"/>
          </a:xfrm>
          <a:prstGeom prst="rect">
            <a:avLst/>
          </a:prstGeom>
          <a:noFill/>
        </p:spPr>
        <p:txBody>
          <a:bodyPr wrap="square" rtlCol="0">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传统的融资下，供应链中主体企业凭借其强大的实力，常常会把本应属于自己的资金成本和管理成本转移到其配套的上下游中小企业上，这样容易造成上下游企业资金短缺、周转不灵，进而导致整个供应链资金流被迫中断。在这种情况下，资金充裕的主体企业融资意愿并不强，但却很容易获得金融机构大笔的放款；资金短缺的中小企业融资愿望强烈，但却很难获得金融机构放款的支持。在供应链融资中，金融机构不再面对单个的企业，而是面对整个供应链上的成员企业，此时的金融机构，主要依据供应链融资企业间交易的性质和交易的程度为供应链融资企业（中小企业）提供融资服务，有效缓解供应链中资金短缺的问题，促使供应链资金流运行的稳健和顺畅。供应链金融的功能主要有以下几点：</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一、提升供应链的核心竞争能力</a:t>
            </a:r>
          </a:p>
          <a:p>
            <a:pPr>
              <a:spcBef>
                <a:spcPts val="1800"/>
              </a:spcBef>
            </a:pPr>
            <a:r>
              <a:rPr lang="zh-CN" altLang="en-US" dirty="0" smtClean="0">
                <a:latin typeface="仿宋" panose="02010609060101010101" pitchFamily="49" charset="-122"/>
                <a:ea typeface="仿宋" panose="02010609060101010101" pitchFamily="49" charset="-122"/>
              </a:rPr>
              <a:t>    供应</a:t>
            </a:r>
            <a:r>
              <a:rPr lang="zh-CN" altLang="en-US" dirty="0">
                <a:latin typeface="仿宋" panose="02010609060101010101" pitchFamily="49" charset="-122"/>
                <a:ea typeface="仿宋" panose="02010609060101010101" pitchFamily="49" charset="-122"/>
              </a:rPr>
              <a:t>链金融主义基于对供应链的结构特点和交易细节的把握，从核心企业入手研判其整个供应链，着眼于灵活运用金融产品和服务。一方面，将资金有效注入处于相对弱势的上下游配套中小企业，解决供应链失衡问题；另一方面，将银行信用融入上下游企业的购销行为，增强其商业信用，改善其谈判地位，使供应链成员更加平等地协商和逐步建立长期战略协同关系，提升供应链的核心竞争能力。</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4396106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4517"/>
            <a:ext cx="8136904" cy="4662815"/>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二、弱化银行对中小企业本身的限制</a:t>
            </a:r>
          </a:p>
          <a:p>
            <a:pPr>
              <a:spcBef>
                <a:spcPts val="1800"/>
              </a:spcBef>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是围绕着一个产业链上的核心企业，针对其他多个中小型企业提供的全面金融服务。因而，银行服务的主体不再局限于中小企业本身，而是整个供应链；银行的信用风险评估也从对中小企业静态的财务数据的评估转到对整个供应链交易风险的评估。银行依靠核心企业的实力和资信，对与该企业发生交易的中小企业进行向上或向下的拓展，形成一个以大企业为核心的产业供应链。</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三、促进金融与实体经济的有效互动</a:t>
            </a:r>
          </a:p>
          <a:p>
            <a:pPr>
              <a:spcBef>
                <a:spcPts val="1800"/>
              </a:spcBef>
            </a:pPr>
            <a:r>
              <a:rPr lang="zh-CN" altLang="en-US" dirty="0" smtClean="0">
                <a:latin typeface="仿宋" panose="02010609060101010101" pitchFamily="49" charset="-122"/>
                <a:ea typeface="仿宋" panose="02010609060101010101" pitchFamily="49" charset="-122"/>
              </a:rPr>
              <a:t>    银行</a:t>
            </a:r>
            <a:r>
              <a:rPr lang="zh-CN" altLang="en-US" dirty="0">
                <a:latin typeface="仿宋" panose="02010609060101010101" pitchFamily="49" charset="-122"/>
                <a:ea typeface="仿宋" panose="02010609060101010101" pitchFamily="49" charset="-122"/>
              </a:rPr>
              <a:t>等金融机构通过实施供应链金融，提供资金、信用、服务进入供应链，不仅有效地解决了中小企业融资问题，也促进了金融与实业的有效互动。供应链金融促使银行跳出单个企业的局限，从更宏观的高度来考察实体经济的发展，从关注静态转向企业经营的动态跟踪，这将从根本上改变银行业的观察视野、思维脉络、信贷文化和发展战略。</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61792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dirty="0"/>
              <a:t>本章首先介绍了传统金融业的发展，指出了随着互联网的发展，互联网对金融业的冲击。随后介绍了互联网金融对传统银行业和证券市场的影响。最后从互联网金融的优势和劣势两个方面比较了互联网金融和传统金融的区别</a:t>
            </a:r>
            <a:r>
              <a:rPr lang="zh-CN" altLang="zh-CN" dirty="0" smtClean="0"/>
              <a:t>。</a:t>
            </a:r>
            <a:endParaRPr lang="zh-CN" altLang="en-US" dirty="0"/>
          </a:p>
        </p:txBody>
      </p:sp>
    </p:spTree>
    <p:extLst>
      <p:ext uri="{BB962C8B-B14F-4D97-AF65-F5344CB8AC3E}">
        <p14:creationId xmlns:p14="http://schemas.microsoft.com/office/powerpoint/2010/main" val="3477330097"/>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a:t>10.2.4 </a:t>
            </a:r>
            <a:r>
              <a:rPr lang="zh-CN" altLang="en-US" sz="2000" dirty="0"/>
              <a:t>供应链金融的运作模式</a:t>
            </a:r>
            <a:endParaRPr lang="zh-CN" altLang="en-US" sz="2000" dirty="0">
              <a:solidFill>
                <a:srgbClr val="FF0000"/>
              </a:solidFill>
            </a:endParaRPr>
          </a:p>
        </p:txBody>
      </p:sp>
      <p:sp>
        <p:nvSpPr>
          <p:cNvPr id="5" name="TextBox 4"/>
          <p:cNvSpPr txBox="1"/>
          <p:nvPr/>
        </p:nvSpPr>
        <p:spPr>
          <a:xfrm>
            <a:off x="539552" y="1414517"/>
            <a:ext cx="8136904" cy="4478149"/>
          </a:xfrm>
          <a:prstGeom prst="rect">
            <a:avLst/>
          </a:prstGeom>
          <a:noFill/>
        </p:spPr>
        <p:txBody>
          <a:bodyPr wrap="square" rtlCol="0">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根据不同的角度可以划分不同的运作模式，比如根据银行参与程度的不同，可分为资本流通模式、资产流通模式和综合模式；根据物流企业参与程度不同，可分为代理模式、担保模式和自营模式；根据质押物在质押期间可否重复进出，可分为静态质押和动态质押两种模式，等等。本章从资金缺口阶段的角度对供应链金融进行分类。</a:t>
            </a: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根据</a:t>
            </a:r>
            <a:r>
              <a:rPr lang="zh-CN" altLang="en-US" dirty="0">
                <a:latin typeface="仿宋" panose="02010609060101010101" pitchFamily="49" charset="-122"/>
                <a:ea typeface="仿宋" panose="02010609060101010101" pitchFamily="49" charset="-122"/>
              </a:rPr>
              <a:t>企业运营过程和规律，资金缺口经常发生在采购、经营和销售三个阶段。在商品采购阶段，具有较强实力供应商（核心企业）往往会利用自身的强势地位要挟下游购买商尽快付款。供应商的商品价格波动也会给下游企业采购带来巨大资金缺口风险。在企业经营期间，中小企业因为库存、销售波动等原因积压大量存货，占用大量流动资金，给企业造成资金周转困难。在销售阶段，如果面对的是具有较强实力的购货方（核心企业），货款回收期较长，也给企业带来流动资金短缺的风险。针对中小企业运营过程中的资金缺口特点和借款人在不同贸易环节中融资需求风险点的差异，供应链融资分为三类：保兑仓融资、融通仓融资和应收账款融资。</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6070990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2249" y="571033"/>
            <a:ext cx="8136904" cy="2262158"/>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一、基于预付账款的保兑仓融资模式的运作机理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保</a:t>
            </a:r>
            <a:r>
              <a:rPr lang="zh-CN" altLang="en-US" dirty="0">
                <a:latin typeface="仿宋" panose="02010609060101010101" pitchFamily="49" charset="-122"/>
                <a:ea typeface="仿宋" panose="02010609060101010101" pitchFamily="49" charset="-122"/>
              </a:rPr>
              <a:t>兑仓融资即银行在购买方支付一定比例货款的前提下向购买方发放的贷款，银行与购销双方及仓储、物流企业签署四方合作协议，确定预付贷款的支付方式，并将货物交由指定仓储、物流企业运输或保管，同时购买方在支付足额贷款之前货物权利归银行所有。这种融资方式的还款来源为采购方直接将货款付至银行指定账户，并首先用于偿还银行贷款。这种贷款方式下银行监控重点为货物，并不需要对采购方的认定。</a:t>
            </a:r>
          </a:p>
        </p:txBody>
      </p:sp>
      <p:graphicFrame>
        <p:nvGraphicFramePr>
          <p:cNvPr id="8" name="表格 7"/>
          <p:cNvGraphicFramePr>
            <a:graphicFrameLocks noGrp="1"/>
          </p:cNvGraphicFramePr>
          <p:nvPr>
            <p:extLst/>
          </p:nvPr>
        </p:nvGraphicFramePr>
        <p:xfrm>
          <a:off x="755576" y="3167216"/>
          <a:ext cx="7848872" cy="2926080"/>
        </p:xfrm>
        <a:graphic>
          <a:graphicData uri="http://schemas.openxmlformats.org/drawingml/2006/table">
            <a:tbl>
              <a:tblPr firstRow="1" firstCol="1" bandRow="1"/>
              <a:tblGrid>
                <a:gridCol w="799294">
                  <a:extLst>
                    <a:ext uri="{9D8B030D-6E8A-4147-A177-3AD203B41FA5}">
                      <a16:colId xmlns:a16="http://schemas.microsoft.com/office/drawing/2014/main" val="20000"/>
                    </a:ext>
                  </a:extLst>
                </a:gridCol>
                <a:gridCol w="7049578">
                  <a:extLst>
                    <a:ext uri="{9D8B030D-6E8A-4147-A177-3AD203B41FA5}">
                      <a16:colId xmlns:a16="http://schemas.microsoft.com/office/drawing/2014/main" val="20001"/>
                    </a:ext>
                  </a:extLst>
                </a:gridCol>
              </a:tblGrid>
              <a:tr h="219088">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流程介绍</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销售方与采购方签订购方签销协议，然后与银行和物流企业签订四方合作协议，协议中规定款项往来需通过银行指定账户，并且将相关货物权利让渡给银行</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采购方以支付给销售方的预付款项下内容向银行进行质押</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银行在销售方检验采购方预付款项下的质押货物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银行根据采购方的采购需求发放相应贷款，用于支付销售方的贷款</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销售方将货物存放到指定仓库或指定的物流企业进行保管，物流企业向银行确认其拥有货物权利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采购方在货物销售后，将货物存至银行指定的监管账户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7</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银行确认收到货款后向物流企业发出相关货物的放行指令，物流企业收到放行指令后向采购方发运货物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8</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银行将收到的货款首先用于偿还贷款，然后将超出部分划归销售方</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矩形 8"/>
          <p:cNvSpPr/>
          <p:nvPr/>
        </p:nvSpPr>
        <p:spPr>
          <a:xfrm>
            <a:off x="3230973" y="2833191"/>
            <a:ext cx="2699457" cy="307777"/>
          </a:xfrm>
          <a:prstGeom prst="rect">
            <a:avLst/>
          </a:prstGeom>
        </p:spPr>
        <p:txBody>
          <a:bodyPr wrap="none">
            <a:spAutoFit/>
          </a:bodyPr>
          <a:lstStyle/>
          <a:p>
            <a:pPr indent="267970" algn="ctr">
              <a:spcAft>
                <a:spcPts val="0"/>
              </a:spcAft>
            </a:pPr>
            <a:r>
              <a:rPr lang="zh-CN" altLang="zh-CN"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10-2 </a:t>
            </a:r>
            <a:r>
              <a:rPr lang="zh-CN" altLang="zh-CN" sz="1400" b="1" kern="100" dirty="0">
                <a:solidFill>
                  <a:srgbClr val="000000"/>
                </a:solidFill>
                <a:latin typeface="仿宋" pitchFamily="49" charset="-122"/>
                <a:ea typeface="仿宋" pitchFamily="49" charset="-122"/>
                <a:cs typeface="黑体"/>
              </a:rPr>
              <a:t>保兑仓融资流程</a:t>
            </a:r>
            <a:r>
              <a:rPr lang="zh-CN" altLang="en-US" sz="1400" b="1" kern="100" dirty="0">
                <a:solidFill>
                  <a:srgbClr val="000000"/>
                </a:solidFill>
                <a:latin typeface="仿宋" pitchFamily="49" charset="-122"/>
                <a:ea typeface="仿宋" pitchFamily="49" charset="-122"/>
                <a:cs typeface="黑体"/>
              </a:rPr>
              <a:t>介绍</a:t>
            </a:r>
            <a:endParaRPr lang="zh-CN" altLang="zh-CN" sz="1400" kern="100" dirty="0">
              <a:latin typeface="仿宋" pitchFamily="49" charset="-122"/>
              <a:ea typeface="仿宋" pitchFamily="49" charset="-122"/>
              <a:cs typeface="黑体"/>
            </a:endParaRPr>
          </a:p>
        </p:txBody>
      </p:sp>
    </p:spTree>
    <p:extLst>
      <p:ext uri="{BB962C8B-B14F-4D97-AF65-F5344CB8AC3E}">
        <p14:creationId xmlns:p14="http://schemas.microsoft.com/office/powerpoint/2010/main" val="73182470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36904" cy="170816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二、基于存货的融通仓融资模式的运作机理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融通</a:t>
            </a:r>
            <a:r>
              <a:rPr lang="zh-CN" altLang="en-US" dirty="0">
                <a:latin typeface="仿宋" panose="02010609060101010101" pitchFamily="49" charset="-122"/>
                <a:ea typeface="仿宋" panose="02010609060101010101" pitchFamily="49" charset="-122"/>
              </a:rPr>
              <a:t>仓融资即买卖双方与银行协定将交易的货物存放在指定仓库或交由指定的物流公司运输，从而使得借贷人的物流置于银行可监控的范围之内：其还款来源为购买方直接将货款汇给借款银行。这种融资方式下银行监控的重点为货物，并不需要对购买方进行认定。</a:t>
            </a:r>
          </a:p>
        </p:txBody>
      </p:sp>
      <p:sp>
        <p:nvSpPr>
          <p:cNvPr id="9" name="矩形 8"/>
          <p:cNvSpPr/>
          <p:nvPr/>
        </p:nvSpPr>
        <p:spPr>
          <a:xfrm>
            <a:off x="3216459" y="2426791"/>
            <a:ext cx="2699457"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10-3 </a:t>
            </a:r>
            <a:r>
              <a:rPr lang="zh-CN" altLang="en-US" sz="1400" b="1" kern="100" dirty="0">
                <a:solidFill>
                  <a:srgbClr val="000000"/>
                </a:solidFill>
                <a:latin typeface="仿宋" pitchFamily="49" charset="-122"/>
                <a:ea typeface="仿宋" pitchFamily="49" charset="-122"/>
                <a:cs typeface="黑体"/>
              </a:rPr>
              <a:t>融通仓融资流程介绍</a:t>
            </a:r>
            <a:endParaRPr lang="zh-CN" altLang="zh-CN" sz="1400" kern="100" dirty="0">
              <a:latin typeface="仿宋" pitchFamily="49" charset="-122"/>
              <a:ea typeface="仿宋" pitchFamily="49" charset="-122"/>
              <a:cs typeface="黑体"/>
            </a:endParaRPr>
          </a:p>
        </p:txBody>
      </p:sp>
      <p:graphicFrame>
        <p:nvGraphicFramePr>
          <p:cNvPr id="2" name="表格 1"/>
          <p:cNvGraphicFramePr>
            <a:graphicFrameLocks noGrp="1"/>
          </p:cNvGraphicFramePr>
          <p:nvPr>
            <p:extLst/>
          </p:nvPr>
        </p:nvGraphicFramePr>
        <p:xfrm>
          <a:off x="827584" y="2852936"/>
          <a:ext cx="7632848" cy="2438400"/>
        </p:xfrm>
        <a:graphic>
          <a:graphicData uri="http://schemas.openxmlformats.org/drawingml/2006/table">
            <a:tbl>
              <a:tblPr firstRow="1" firstCol="1" bandRow="1"/>
              <a:tblGrid>
                <a:gridCol w="778374">
                  <a:extLst>
                    <a:ext uri="{9D8B030D-6E8A-4147-A177-3AD203B41FA5}">
                      <a16:colId xmlns:a16="http://schemas.microsoft.com/office/drawing/2014/main" val="20000"/>
                    </a:ext>
                  </a:extLst>
                </a:gridCol>
                <a:gridCol w="6854474">
                  <a:extLst>
                    <a:ext uri="{9D8B030D-6E8A-4147-A177-3AD203B41FA5}">
                      <a16:colId xmlns:a16="http://schemas.microsoft.com/office/drawing/2014/main" val="20001"/>
                    </a:ext>
                  </a:extLst>
                </a:gridCol>
              </a:tblGrid>
              <a:tr h="198120">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流程介绍</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银行与销售企业和物流企业各签订三方协议，协议规定销售企业将货物权利置于银行的监管之下，并由物流企业进行保管</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销售企业把将要销售的货物存放到指定仓库或交给指定的物流企业进行保管</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物流企业负责检验并管理收到的货物，保证银行对货物的权利</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银行在取得货物权利后，向销售企业发放贷款</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销售企业售出货物时，由采购企业将货款付至银行指定的监管账户</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银行在收到货款后，向物流企业发出货物放行指令，从而将货物移交给采购方。</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7</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银行将所收到的货款首先用于偿还贷款，然后将超出部分划归销售方所有</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5043891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36904" cy="170816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三、基于应收账款的融资模式的运作机理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应收</a:t>
            </a:r>
            <a:r>
              <a:rPr lang="zh-CN" altLang="en-US" dirty="0">
                <a:latin typeface="仿宋" panose="02010609060101010101" pitchFamily="49" charset="-122"/>
                <a:ea typeface="仿宋" panose="02010609060101010101" pitchFamily="49" charset="-122"/>
              </a:rPr>
              <a:t>账款融资即在企业销售合同设定将销售款项汇入指定银行账户，并且以应收账款作为担保方式，其还款来源为购买方直接将货款汇给借款银行。这种融资方式中银行监控的重点为购买方的付款信誉，因此其购买方通常是银行认定的具备可靠的付款能力。</a:t>
            </a:r>
          </a:p>
        </p:txBody>
      </p:sp>
      <p:sp>
        <p:nvSpPr>
          <p:cNvPr id="9" name="矩形 8"/>
          <p:cNvSpPr/>
          <p:nvPr/>
        </p:nvSpPr>
        <p:spPr>
          <a:xfrm>
            <a:off x="3168506" y="2440633"/>
            <a:ext cx="2878994"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10-4 </a:t>
            </a:r>
            <a:r>
              <a:rPr lang="zh-CN" altLang="en-US" sz="1400" b="1" kern="100" dirty="0">
                <a:solidFill>
                  <a:srgbClr val="000000"/>
                </a:solidFill>
                <a:latin typeface="仿宋" pitchFamily="49" charset="-122"/>
                <a:ea typeface="仿宋" pitchFamily="49" charset="-122"/>
                <a:cs typeface="黑体"/>
              </a:rPr>
              <a:t>应收账款融资流程介绍</a:t>
            </a:r>
            <a:endParaRPr lang="zh-CN" altLang="zh-CN" sz="1400" kern="100" dirty="0">
              <a:latin typeface="仿宋" pitchFamily="49" charset="-122"/>
              <a:ea typeface="仿宋" pitchFamily="49" charset="-122"/>
              <a:cs typeface="黑体"/>
            </a:endParaRPr>
          </a:p>
        </p:txBody>
      </p:sp>
      <p:graphicFrame>
        <p:nvGraphicFramePr>
          <p:cNvPr id="3" name="表格 2"/>
          <p:cNvGraphicFramePr>
            <a:graphicFrameLocks noGrp="1"/>
          </p:cNvGraphicFramePr>
          <p:nvPr>
            <p:extLst/>
          </p:nvPr>
        </p:nvGraphicFramePr>
        <p:xfrm>
          <a:off x="971600" y="2924944"/>
          <a:ext cx="7272808" cy="1950720"/>
        </p:xfrm>
        <a:graphic>
          <a:graphicData uri="http://schemas.openxmlformats.org/drawingml/2006/table">
            <a:tbl>
              <a:tblPr firstRow="1" firstCol="1" bandRow="1"/>
              <a:tblGrid>
                <a:gridCol w="865988">
                  <a:extLst>
                    <a:ext uri="{9D8B030D-6E8A-4147-A177-3AD203B41FA5}">
                      <a16:colId xmlns:a16="http://schemas.microsoft.com/office/drawing/2014/main" val="20000"/>
                    </a:ext>
                  </a:extLst>
                </a:gridCol>
                <a:gridCol w="6406820">
                  <a:extLst>
                    <a:ext uri="{9D8B030D-6E8A-4147-A177-3AD203B41FA5}">
                      <a16:colId xmlns:a16="http://schemas.microsoft.com/office/drawing/2014/main" val="20001"/>
                    </a:ext>
                  </a:extLst>
                </a:gridCol>
              </a:tblGrid>
              <a:tr h="198755">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流程介绍</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销售企业与采购企业签订销售合同</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融资银行对销售合同中的销售款回笼方式进行设定</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银行在对回款完成监管设定的前提下，向销售企业提供融资</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销售企业向采购企业发运货物</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采购企业将货款付至银行监管的指定账户</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银行自动从指定账户划拨款项偿还贷款，并将剩余的款项释放给销售企业使用</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1817506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92696"/>
            <a:ext cx="9144000" cy="3139321"/>
          </a:xfrm>
          <a:prstGeom prst="rect">
            <a:avLst/>
          </a:prstGeom>
          <a:noFill/>
        </p:spPr>
        <p:txBody>
          <a:bodyPr wrap="square" rtlCol="0">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三</a:t>
            </a:r>
            <a:r>
              <a:rPr lang="zh-CN" altLang="en-US" dirty="0">
                <a:latin typeface="仿宋" panose="02010609060101010101" pitchFamily="49" charset="-122"/>
                <a:ea typeface="仿宋" panose="02010609060101010101" pitchFamily="49" charset="-122"/>
              </a:rPr>
              <a:t>种融资模式各有特点。从融资对象和参与方角度来看，融通仓融资可以独立于核心企业单独运作；保兑仓融资和应收账款融资都涉及到供应链上下游买卖双方企业，也就是说涉及到对引入的核心企业的风险进行控制，是典型的供应链金融模式。融通仓融资可视作保兑仓融资的接驳性产品。从融资目的来看，融通仓融资实质是将存货变现得到经营的现金，减少存货对流动资金的占压，加速资金周转；保兑仓融资实质是借助核心企业供应商的信用实现购买商的信用增级，获得用于购买货物的大量资金，解决了购买商的杠杆采购和供应商的批量销售问题；应收账款融资实质上是将企业产品转化为现金的时间跨度缩短，加速资金周转。应当注意的是三种融资模式在实际运作中也有其灵活性，金融机构在向供应链核心企业及其上下游配套企业提供金融服务时，往往通过几种模式的有效组合，设计综合性及个性化的融资方案，从而达到提升供应链融资效率的目的。</a:t>
            </a:r>
          </a:p>
        </p:txBody>
      </p:sp>
      <p:sp>
        <p:nvSpPr>
          <p:cNvPr id="9" name="矩形 8"/>
          <p:cNvSpPr/>
          <p:nvPr/>
        </p:nvSpPr>
        <p:spPr>
          <a:xfrm>
            <a:off x="3158964" y="3793484"/>
            <a:ext cx="2519921"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10-5 </a:t>
            </a:r>
            <a:r>
              <a:rPr lang="zh-CN" altLang="en-US" sz="1400" b="1" kern="100" dirty="0">
                <a:solidFill>
                  <a:srgbClr val="000000"/>
                </a:solidFill>
                <a:latin typeface="仿宋" pitchFamily="49" charset="-122"/>
                <a:ea typeface="仿宋" pitchFamily="49" charset="-122"/>
                <a:cs typeface="黑体"/>
              </a:rPr>
              <a:t>三种融资模式对比</a:t>
            </a:r>
            <a:endParaRPr lang="zh-CN" altLang="zh-CN" sz="1400" kern="100" dirty="0">
              <a:latin typeface="仿宋" pitchFamily="49" charset="-122"/>
              <a:ea typeface="仿宋" pitchFamily="49" charset="-122"/>
              <a:cs typeface="黑体"/>
            </a:endParaRPr>
          </a:p>
        </p:txBody>
      </p:sp>
      <p:graphicFrame>
        <p:nvGraphicFramePr>
          <p:cNvPr id="2" name="表格 1"/>
          <p:cNvGraphicFramePr>
            <a:graphicFrameLocks noGrp="1"/>
          </p:cNvGraphicFramePr>
          <p:nvPr>
            <p:extLst/>
          </p:nvPr>
        </p:nvGraphicFramePr>
        <p:xfrm>
          <a:off x="179511" y="4224164"/>
          <a:ext cx="8784977" cy="1463040"/>
        </p:xfrm>
        <a:graphic>
          <a:graphicData uri="http://schemas.openxmlformats.org/drawingml/2006/table">
            <a:tbl>
              <a:tblPr firstRow="1" firstCol="1" bandRow="1"/>
              <a:tblGrid>
                <a:gridCol w="1250080">
                  <a:extLst>
                    <a:ext uri="{9D8B030D-6E8A-4147-A177-3AD203B41FA5}">
                      <a16:colId xmlns:a16="http://schemas.microsoft.com/office/drawing/2014/main" val="20000"/>
                    </a:ext>
                  </a:extLst>
                </a:gridCol>
                <a:gridCol w="836992">
                  <a:extLst>
                    <a:ext uri="{9D8B030D-6E8A-4147-A177-3AD203B41FA5}">
                      <a16:colId xmlns:a16="http://schemas.microsoft.com/office/drawing/2014/main" val="20001"/>
                    </a:ext>
                  </a:extLst>
                </a:gridCol>
                <a:gridCol w="1121235">
                  <a:extLst>
                    <a:ext uri="{9D8B030D-6E8A-4147-A177-3AD203B41FA5}">
                      <a16:colId xmlns:a16="http://schemas.microsoft.com/office/drawing/2014/main" val="20002"/>
                    </a:ext>
                  </a:extLst>
                </a:gridCol>
                <a:gridCol w="1375973">
                  <a:extLst>
                    <a:ext uri="{9D8B030D-6E8A-4147-A177-3AD203B41FA5}">
                      <a16:colId xmlns:a16="http://schemas.microsoft.com/office/drawing/2014/main" val="20003"/>
                    </a:ext>
                  </a:extLst>
                </a:gridCol>
                <a:gridCol w="1412363">
                  <a:extLst>
                    <a:ext uri="{9D8B030D-6E8A-4147-A177-3AD203B41FA5}">
                      <a16:colId xmlns:a16="http://schemas.microsoft.com/office/drawing/2014/main" val="20004"/>
                    </a:ext>
                  </a:extLst>
                </a:gridCol>
                <a:gridCol w="1230407">
                  <a:extLst>
                    <a:ext uri="{9D8B030D-6E8A-4147-A177-3AD203B41FA5}">
                      <a16:colId xmlns:a16="http://schemas.microsoft.com/office/drawing/2014/main" val="20005"/>
                    </a:ext>
                  </a:extLst>
                </a:gridCol>
                <a:gridCol w="1557927">
                  <a:extLst>
                    <a:ext uri="{9D8B030D-6E8A-4147-A177-3AD203B41FA5}">
                      <a16:colId xmlns:a16="http://schemas.microsoft.com/office/drawing/2014/main" val="20006"/>
                    </a:ext>
                  </a:extLst>
                </a:gridCol>
              </a:tblGrid>
              <a:tr h="198120">
                <a:tc>
                  <a:txBody>
                    <a:bodyPr/>
                    <a:lstStyle/>
                    <a:p>
                      <a:pPr algn="ctr">
                        <a:spcAft>
                          <a:spcPts val="0"/>
                        </a:spcAft>
                      </a:pPr>
                      <a:r>
                        <a:rPr lang="zh-CN" sz="1200" kern="100" dirty="0">
                          <a:solidFill>
                            <a:srgbClr val="000000"/>
                          </a:solidFill>
                          <a:effectLst/>
                          <a:latin typeface="Times New Roman"/>
                          <a:ea typeface="宋体"/>
                          <a:cs typeface="黑体"/>
                        </a:rPr>
                        <a:t>融资模式</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质押物</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质押物的控制权</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融资的用途</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第三方参与</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融资风险承担者</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融资企业在供应链中的位置</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8120">
                <a:tc>
                  <a:txBody>
                    <a:bodyPr/>
                    <a:lstStyle/>
                    <a:p>
                      <a:pPr algn="ctr">
                        <a:spcAft>
                          <a:spcPts val="0"/>
                        </a:spcAft>
                      </a:pPr>
                      <a:r>
                        <a:rPr lang="zh-CN" sz="1200" kern="100">
                          <a:solidFill>
                            <a:srgbClr val="000000"/>
                          </a:solidFill>
                          <a:effectLst/>
                          <a:latin typeface="Times New Roman"/>
                          <a:ea typeface="宋体"/>
                          <a:cs typeface="黑体"/>
                        </a:rPr>
                        <a:t>保兑仓融资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预付账款</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银行</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分批付货款、分批提货权</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第三方物流企业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上游核心企业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核心企业的下游企业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120">
                <a:tc>
                  <a:txBody>
                    <a:bodyPr/>
                    <a:lstStyle/>
                    <a:p>
                      <a:pPr algn="ctr">
                        <a:spcAft>
                          <a:spcPts val="0"/>
                        </a:spcAft>
                      </a:pPr>
                      <a:r>
                        <a:rPr lang="zh-CN" sz="1200" kern="100">
                          <a:solidFill>
                            <a:srgbClr val="000000"/>
                          </a:solidFill>
                          <a:effectLst/>
                          <a:latin typeface="Times New Roman"/>
                          <a:ea typeface="宋体"/>
                          <a:cs typeface="黑体"/>
                        </a:rPr>
                        <a:t>融通仓融资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存货</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银行、第三方物流企业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购买生产所需原材料或日常经营</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第三方物流企业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上游核心企业、第三方物流企业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任何节点上的企业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120">
                <a:tc>
                  <a:txBody>
                    <a:bodyPr/>
                    <a:lstStyle/>
                    <a:p>
                      <a:pPr algn="ctr">
                        <a:spcAft>
                          <a:spcPts val="0"/>
                        </a:spcAft>
                      </a:pPr>
                      <a:r>
                        <a:rPr lang="zh-CN" sz="1200" kern="100">
                          <a:solidFill>
                            <a:srgbClr val="000000"/>
                          </a:solidFill>
                          <a:effectLst/>
                          <a:latin typeface="Times New Roman"/>
                          <a:ea typeface="宋体"/>
                          <a:cs typeface="黑体"/>
                        </a:rPr>
                        <a:t>应收账款融资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应收账款</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购买生产所需原材料或日常经营</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无</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下游核心企业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核心企业的上游企业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221133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8" y="281623"/>
            <a:ext cx="8208912" cy="720080"/>
          </a:xfrm>
        </p:spPr>
        <p:txBody>
          <a:bodyPr>
            <a:normAutofit fontScale="90000"/>
          </a:bodyPr>
          <a:lstStyle/>
          <a:p>
            <a:r>
              <a:rPr lang="en-US" altLang="zh-CN" dirty="0"/>
              <a:t>10.2.4 </a:t>
            </a:r>
            <a:r>
              <a:rPr lang="zh-CN" altLang="en-US" dirty="0"/>
              <a:t>供应链金融风险管理</a:t>
            </a:r>
            <a:endParaRPr lang="zh-CN" altLang="en-US" dirty="0">
              <a:solidFill>
                <a:srgbClr val="FF0000"/>
              </a:solidFill>
            </a:endParaRPr>
          </a:p>
        </p:txBody>
      </p:sp>
      <p:sp>
        <p:nvSpPr>
          <p:cNvPr id="5" name="TextBox 4"/>
          <p:cNvSpPr txBox="1"/>
          <p:nvPr/>
        </p:nvSpPr>
        <p:spPr>
          <a:xfrm>
            <a:off x="565280" y="801753"/>
            <a:ext cx="8136904" cy="5893921"/>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一、供应链金融的风险管理</a:t>
            </a:r>
            <a:endParaRPr lang="en-US" altLang="zh-CN" sz="20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一</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供应链金融风险管理的原则</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管理的目标就是在资本、人力资源、风险管理能力和其他各种资源允许的范围内，结合企业自身可承受的风险范围开展供应链金融业务，稳妥地管理已经承担的风险，在风险和收益之间取得适当的平衡，以得到收益率的最大化。一般来说，供应链金融服务产品的风险管理应考虑如下几个方面。</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a:t>
            </a:r>
            <a:r>
              <a:rPr lang="zh-CN" altLang="en-US" sz="1600" dirty="0">
                <a:latin typeface="仿宋" panose="02010609060101010101" pitchFamily="49" charset="-122"/>
                <a:ea typeface="仿宋" panose="02010609060101010101" pitchFamily="49" charset="-122"/>
              </a:rPr>
              <a:t>一方面，应用系统化思想管理供应链金融服务风险。所有风险应通过定性分析或尽可能地进行定量测算。</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方面，应用独立性和垂直性两个维度管理风险。风险管理部门要独立于业务体系，但要适应业务体系的结构特性。风险管理部门要在业务体系的各层级设立独立的风险管理委员会和评审制度，实行垂直管理。</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方面，强调风险管理部门和业务部门之间要加强沟通。通常风险管理人员可能缺乏对业务的实践和市场意识，会对业务风险的认识出现偏差，这就尤其需要跨部门的沟通渠道和沟通机制去保障风险控制的有效性和高效率。</a:t>
            </a:r>
          </a:p>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为更有效管理和控制供应链金融服务的风险，服务提供商应建立一个全方位、稳定的风险管理系统。一是提出风险投入预算，指定风险管理具体政策；二是建立风险管理运作流程；三是建立完善的风险报告制度。</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5901630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896" y="548680"/>
            <a:ext cx="8136904" cy="6001643"/>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二</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供应链金融风险管理的流程</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链金融风险管理的基本流程可包括风险识别、风险度量、风险评估和风险控制等环节。</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风险识别。风险识别是风险管理的基础，是指对可能带来损失的风险因素加以判断，分析风险的性质并进行系统分类。供应链金融服务的对象往往涉及中小企业，因此信用风险是该业务的首页风险来源。在具体业务的运营中，涉及很多的审核、物流环节控制，以及物流仓库仓储配送等，于是就衍生了另一个重要风险：操作风险。除此之外，供应链金融服务还会涉及其他的几种主要风险，包括商品价格波动的市场风险，进口业务中的汇率风险等。</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风险度量。风险度量就是在风险进行定量分析和描述，对风险事件发生的概率和可能造成的损失进行量化。供应链金融服务是一个创新的服务，发展时间较短，缺乏长期的风险管理数据积累，难以对不同类型的风险进行定量分析，从而建立组合的定量模型。根据国外风险管理的发展状况，提倡尽可能利用定量模型进行风险管理，这也是未来风险管理的必然发展趋势。</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风险评估和控制。风险评估就是在风险度量的基础上，分析企业对于风险的承受能力，以判断是否需要采取何种适合的风险控制措施。风险控制就是根据风险评估的结果而采取相应的措施，吧风险可能造成的损失控制在可接受的范围内。通常可以采取如下一些风险控制措施：风险防范、风险抑制、风险分散、风险转移、风险补偿、风险保险和风险自留等。</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2344154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896" y="620688"/>
            <a:ext cx="8136904" cy="5001369"/>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三</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供应链金融风险管理的核心问题</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根据</a:t>
            </a:r>
            <a:r>
              <a:rPr lang="zh-CN" altLang="en-US" sz="1600" dirty="0">
                <a:latin typeface="仿宋" panose="02010609060101010101" pitchFamily="49" charset="-122"/>
                <a:ea typeface="仿宋" panose="02010609060101010101" pitchFamily="49" charset="-122"/>
              </a:rPr>
              <a:t>供应链金融业务的特点，供应链金融应解决两个核心问题。</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建立新的信用评价体系。在新的信用评级体系中，要考虑哪些要素对于供应链是有价值的。一方面，供应链金融注重企业未来的稳定现金流；另一方面，供应链金融主要考虑供应链贸易业务，这部分可能是中小企业的最优资产；最后，供应链金融注重考察企业所在供应链整体的风险。基于供应链融资业务具有的特点，必须对授信主体的风险评判进行根本性的改革，变以往的静态评估为动态评估，对单一的授信主体评级转变为“主体</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债项”合二为一的评级制度。</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寻找新的风险控制方法。对于银行来说，供应链金融风险控制要点取决于借款人将物流转化为还款的现金流的能力以及银行对借款人的掌控。这一般分为行业风险和操作风险。行业风险是银行几乎无法控制的，通常由供应链金融所涉及到的行业本身决定。企业抵押给银行的是物权，银行取得货物控制权，完成一切手续之后，发放贷款，随后就要开始承担货物的变化所带来的风险了。一旦货品由于国家政策、行业变动、市场影响、本身质变等缘故导致价格下降，那么银行质押款将不再有原来的价值。如果抵押物价值价格下降过多，银行的资产就会受到较大威胁。正因为如此，价格的稳定性是银行要考虑到的首要问题。一般来说，价值稳定的技术原材料是银行比较青睐的质押选择，钢铁、冶金、粮食、油品等行业价值相对稳定。</a:t>
            </a:r>
          </a:p>
        </p:txBody>
      </p:sp>
    </p:spTree>
    <p:extLst>
      <p:ext uri="{BB962C8B-B14F-4D97-AF65-F5344CB8AC3E}">
        <p14:creationId xmlns:p14="http://schemas.microsoft.com/office/powerpoint/2010/main" val="40590225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4408" y="620688"/>
            <a:ext cx="8136904" cy="5247590"/>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四</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供应链金融风险控制的方法</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a:t>
            </a:r>
            <a:r>
              <a:rPr lang="zh-CN" altLang="en-US" sz="1600" dirty="0">
                <a:latin typeface="仿宋" panose="02010609060101010101" pitchFamily="49" charset="-122"/>
                <a:ea typeface="仿宋" panose="02010609060101010101" pitchFamily="49" charset="-122"/>
              </a:rPr>
              <a:t>一方面，完善贷前对供应链金融企业的授信风险分析</a:t>
            </a: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链金融风险是指商业银行在对供应链企业进行融资过程当中，由于各种事先无法预测的不确定因素带来的影响，使供应链金融产品的实际收益与预期收益发生偏差，或者资产不能收回从而遭受损失的可能性。</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方面，对供应链企业实行贷中动态风险监控。从信贷业务运行周期分析，贷前决策过程时间相对较短，信贷业务发生后直至收回却需较长的时间，不确定因素比前者更多，及时发现和处理风险信号对保证信贷资金安全的作用决不亚于贷前决策。为此应赋予贷后管理部门相应的管理监督权限，强调贷中风险控制，这就要涉及到信贷风险的持续监督问题。信贷风险的监督是指商业银行在授信业务的全流程中队风险因素进行全方位的检查、反映的行为过程，其目的就是要求商业银行对日常经营活动中可能产生风险的环境加强监督，充分、及时、全面、有效地反映和披露可能造成损失的风险。</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方面，建立和完善贷后风险预警机制。风险预警机制是指通过一系列技术手段对特定经济主体进行系统化连续监测，提早发现和判别风险来源、风险范围、风险程度和风险走势，并提出防范和化解风险信号处理方法方一种机制体系。风险预警机制可以加强风险搜索的系统性和准确性，提高风险分析的技术含量，提高商业银行风险管理工作水平。</a:t>
            </a:r>
          </a:p>
        </p:txBody>
      </p:sp>
    </p:spTree>
    <p:extLst>
      <p:ext uri="{BB962C8B-B14F-4D97-AF65-F5344CB8AC3E}">
        <p14:creationId xmlns:p14="http://schemas.microsoft.com/office/powerpoint/2010/main" val="36776614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870967"/>
            <a:ext cx="8136904" cy="4278094"/>
          </a:xfrm>
          <a:prstGeom prst="rect">
            <a:avLst/>
          </a:prstGeom>
          <a:noFill/>
        </p:spPr>
        <p:txBody>
          <a:bodyPr wrap="square" rtlCol="0">
            <a:spAutoFit/>
          </a:bodyPr>
          <a:lstStyle/>
          <a:p>
            <a:pPr>
              <a:spcBef>
                <a:spcPts val="18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五</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供应链金融风险管理发展趋势</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在</a:t>
            </a:r>
            <a:r>
              <a:rPr lang="zh-CN" altLang="en-US" sz="1600" dirty="0">
                <a:latin typeface="仿宋" panose="02010609060101010101" pitchFamily="49" charset="-122"/>
                <a:ea typeface="仿宋" panose="02010609060101010101" pitchFamily="49" charset="-122"/>
              </a:rPr>
              <a:t>激烈的竞争面前，中国银行业逐渐认识到深度挖掘客户需求，有利于加强客户关系管理、提升风险管理水平，是打造银行核心竞争力的重要手段。发挥信息科技的强大计算和存储能力，有效利用数据分析和挖掘技术，已经成为近年银行业的共识。随着线上供应链金融的发展，一些银行正尝试与电子商务平台合作开展线上供应链金融，即企业间通过电子技术手段，交换整合各种数据资源，从而把产品带入流通领域的一种电子商务模式，这样大数据分析成为了供应链金融风险管理的发展趋势。</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目前</a:t>
            </a:r>
            <a:r>
              <a:rPr lang="zh-CN" altLang="en-US" sz="1600" dirty="0">
                <a:latin typeface="仿宋" panose="02010609060101010101" pitchFamily="49" charset="-122"/>
                <a:ea typeface="仿宋" panose="02010609060101010101" pitchFamily="49" charset="-122"/>
              </a:rPr>
              <a:t>一些银行正在尝试与电子商务平台对接，利用其大数据对供应链金融进行风险管理。电商平台积累了大量的交易数据，天然地成了信用评估的依据。银行主要缺乏的是中小企业的数据，而电商企业能充分掌握物流信息、消费者和中小企业的交易信息，以及发货记录、收货记录、贷款记录与企业其他方面的数据。电商平台利用这些数据可以建立自己独立的信用评级机制为企业评级。通过与电商对接，银行可更多地基于交易背景的真实性和过往的历史交易记录来为企业提供融资。利用电子商务平台，可以很好地解决供应链金融风险管理的两个核心问题（建立新的信用评价体系、寻找新的风险控制方法）。</a:t>
            </a:r>
          </a:p>
        </p:txBody>
      </p:sp>
    </p:spTree>
    <p:extLst>
      <p:ext uri="{BB962C8B-B14F-4D97-AF65-F5344CB8AC3E}">
        <p14:creationId xmlns:p14="http://schemas.microsoft.com/office/powerpoint/2010/main" val="1841275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39706" y="2348880"/>
            <a:ext cx="7513062" cy="646331"/>
          </a:xfrm>
          <a:prstGeom prst="rect">
            <a:avLst/>
          </a:prstGeom>
        </p:spPr>
        <p:txBody>
          <a:bodyPr wrap="square" numCol="1">
            <a:spAutoFit/>
          </a:bodyPr>
          <a:lstStyle/>
          <a:p>
            <a:pPr>
              <a:lnSpc>
                <a:spcPct val="200000"/>
              </a:lnSpc>
              <a:buSzPct val="150000"/>
            </a:pPr>
            <a:r>
              <a:rPr lang="zh-CN" altLang="en-US">
                <a:latin typeface="仿宋" panose="02010609060101010101" pitchFamily="49" charset="-122"/>
                <a:ea typeface="仿宋" panose="02010609060101010101" pitchFamily="49" charset="-122"/>
              </a:rPr>
              <a:t>互联网金融优势 互联网金融劣势 传统金融</a:t>
            </a:r>
          </a:p>
        </p:txBody>
      </p:sp>
    </p:spTree>
    <p:extLst>
      <p:ext uri="{BB962C8B-B14F-4D97-AF65-F5344CB8AC3E}">
        <p14:creationId xmlns:p14="http://schemas.microsoft.com/office/powerpoint/2010/main" val="3742462250"/>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5352" y="629488"/>
            <a:ext cx="8136904" cy="517577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二、大数据技术在全面风险控制体系中的应用</a:t>
            </a:r>
            <a:endParaRPr lang="en-US" altLang="zh-CN" sz="2000" b="1" dirty="0">
              <a:latin typeface="仿宋" panose="02010609060101010101" pitchFamily="49" charset="-122"/>
              <a:ea typeface="仿宋" panose="02010609060101010101" pitchFamily="49" charset="-122"/>
            </a:endParaRPr>
          </a:p>
          <a:p>
            <a:pPr>
              <a:spcBef>
                <a:spcPts val="10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一</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大数据技术在事前风险预判中的应用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是外部环境风险预判。通过收集宏观经济运行数据，获取新闻、社交媒体所发布的新闻、博客、帖子等非结构化数据，分析得出当前外部环境的景气程度。</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被监管企业风险预判。除了传统工作收集的被监管企业“三证”、财务报表外，还可以通过分析企业的“三表”（即水表、电表、纳税表）、企业投融资信息获取企业真实经营情况；通过企业过往的银行征信记录、法院或其他仲裁机构的纠纷处理记录、网络舆情等，实现对目标客户企业诚信与声誉的分析评价。通过分析得到被监管企业的综合风险等级。</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三</a:t>
            </a:r>
            <a:r>
              <a:rPr lang="zh-CN" altLang="en-US" sz="1600" dirty="0">
                <a:latin typeface="仿宋" panose="02010609060101010101" pitchFamily="49" charset="-122"/>
                <a:ea typeface="仿宋" panose="02010609060101010101" pitchFamily="49" charset="-122"/>
              </a:rPr>
              <a:t>是银行自身风险预判。建立银行内部运营数据库，对银行相关分支机构的业务运营情况进行统计。在此基础上建立监管能力评估模型，对各分支机构的监管能力进行评价。</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四</a:t>
            </a:r>
            <a:r>
              <a:rPr lang="zh-CN" altLang="en-US" sz="1600" dirty="0">
                <a:latin typeface="仿宋" panose="02010609060101010101" pitchFamily="49" charset="-122"/>
                <a:ea typeface="仿宋" panose="02010609060101010101" pitchFamily="49" charset="-122"/>
              </a:rPr>
              <a:t>是供应链金融项目事前综合风险预判。将上述</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类主体的风险预判结果进行综合分析，得出供应链金融项目的综合风险。若该项目风险巨大且不可控，则应该主动放弃；若风险在可接受范围内，则根据分析结果给出监管意见，如协议修改意见、派驻人员建议、对监管场地采取的控制措施建议、项目操作中应特别关注的环节等。</a:t>
            </a:r>
          </a:p>
        </p:txBody>
      </p:sp>
    </p:spTree>
    <p:extLst>
      <p:ext uri="{BB962C8B-B14F-4D97-AF65-F5344CB8AC3E}">
        <p14:creationId xmlns:p14="http://schemas.microsoft.com/office/powerpoint/2010/main" val="265965443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896" y="467558"/>
            <a:ext cx="8136904" cy="5478423"/>
          </a:xfrm>
          <a:prstGeom prst="rect">
            <a:avLst/>
          </a:prstGeom>
          <a:noFill/>
        </p:spPr>
        <p:txBody>
          <a:bodyPr wrap="square" rtlCol="0">
            <a:spAutoFit/>
          </a:bodyPr>
          <a:lstStyle/>
          <a:p>
            <a:pPr>
              <a:spcBef>
                <a:spcPts val="5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二</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大数据技术在事中风险监控与识别中的应用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外部环境风险控制。首先建立监管物品价格波动模型、国家政策对行业影响模型、供应链相关性影响模型等，对不同的外部环境因素进行分析。在此基础上建立综合分析模型，对初级模型的分析结果进行二次加工。</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被监管企业风险监控。被监管企业风险控制体系主要由两个核心数据库和一个三维分析模型组成。两个核心数据库分别为指标参照数据库和风险案例数据库。在监管过程中，将被监管企业的经营数据实时汇入三维分析模型，与两大核心数据库的信息进行对比分析，主要分析工作包括以下</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维度：①将企业当前经营数据与行业平均水平进行对照比较，如果企业经营数据超出参照数据库中记录的正常范围，则发出风险预警信息。②将企业实时的经营数据与其自身历史数据进行对照比较，如果数据出现异常波动，则发出风险预警信息。③将企业实时的经营数据与风险案例数据库进行对照比较，如果发现企业的某些行为符合风险特征的，则发出风险预警信息。</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三</a:t>
            </a:r>
            <a:r>
              <a:rPr lang="zh-CN" altLang="en-US" sz="1600" dirty="0">
                <a:latin typeface="仿宋" panose="02010609060101010101" pitchFamily="49" charset="-122"/>
                <a:ea typeface="仿宋" panose="02010609060101010101" pitchFamily="49" charset="-122"/>
              </a:rPr>
              <a:t>是银行自身风险监控。对银行风险的事中控制主要包括异常数据的识别和监管控制手段的动态调整两个方面。异常数据的识别主要是通过抓取银行在监管过程中所产生的各项数据，发现其中存在的异常。监管控制手段的动态调整主要是通过项目风险实时评估，动态调整供应链金融项目的控制措施。</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四</a:t>
            </a:r>
            <a:r>
              <a:rPr lang="zh-CN" altLang="en-US" sz="1600" dirty="0">
                <a:latin typeface="仿宋" panose="02010609060101010101" pitchFamily="49" charset="-122"/>
                <a:ea typeface="仿宋" panose="02010609060101010101" pitchFamily="49" charset="-122"/>
              </a:rPr>
              <a:t>是供应链金融业务事中风险识别。将各个风险监控模型发现风险征兆输入综合风险识别与预判模型进行跨维度分析，从中剔除误报的信息，识别出真实的风险。</a:t>
            </a:r>
          </a:p>
        </p:txBody>
      </p:sp>
    </p:spTree>
    <p:extLst>
      <p:ext uri="{BB962C8B-B14F-4D97-AF65-F5344CB8AC3E}">
        <p14:creationId xmlns:p14="http://schemas.microsoft.com/office/powerpoint/2010/main" val="350577194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6240" y="620688"/>
            <a:ext cx="8136904" cy="2800767"/>
          </a:xfrm>
          <a:prstGeom prst="rect">
            <a:avLst/>
          </a:prstGeom>
          <a:noFill/>
        </p:spPr>
        <p:txBody>
          <a:bodyPr wrap="square" rtlCol="0">
            <a:spAutoFit/>
          </a:bodyPr>
          <a:lstStyle/>
          <a:p>
            <a:pPr>
              <a:spcBef>
                <a:spcPts val="5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三</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大数据技术在事后风险处置中的应用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风险的化解与处置。利用大数据技术可以预测风险的发展趋势，模拟不同的处置措施对风险后果的影响，评估风险事件造成的损失，提供风险处置的最佳方案并根据事件发展情况不断对方案进行调整与修正，与银行化解风险、减少损失提供有力的决策支撑。</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事后总结与反馈。事后总结与反馈主要是在风险事件处置结束后，对案例进行梳理与总结，评估之前工作流程中存在的问题及漏洞，帮助银行修订操作流程与风险控制方案。同时，更新修正指标参照数据库、风险案例数据库及客户资信数据库，完成风险控制体系的自我更新。</a:t>
            </a:r>
          </a:p>
        </p:txBody>
      </p:sp>
    </p:spTree>
    <p:extLst>
      <p:ext uri="{BB962C8B-B14F-4D97-AF65-F5344CB8AC3E}">
        <p14:creationId xmlns:p14="http://schemas.microsoft.com/office/powerpoint/2010/main" val="124259737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76672"/>
            <a:ext cx="8208912" cy="720080"/>
          </a:xfrm>
        </p:spPr>
        <p:txBody>
          <a:bodyPr>
            <a:normAutofit fontScale="90000"/>
          </a:bodyPr>
          <a:lstStyle/>
          <a:p>
            <a:r>
              <a:rPr lang="en-US" altLang="zh-CN" dirty="0"/>
              <a:t>10.3 </a:t>
            </a:r>
            <a:r>
              <a:rPr lang="zh-CN" altLang="en-US" dirty="0"/>
              <a:t>国外</a:t>
            </a:r>
            <a:r>
              <a:rPr lang="en-US" altLang="zh-CN" dirty="0"/>
              <a:t>P2P</a:t>
            </a:r>
            <a:r>
              <a:rPr lang="zh-CN" altLang="en-US" dirty="0"/>
              <a:t>网贷平台的发展</a:t>
            </a:r>
            <a:endParaRPr lang="zh-CN" altLang="en-US" dirty="0">
              <a:solidFill>
                <a:srgbClr val="FF0000"/>
              </a:solidFill>
            </a:endParaRPr>
          </a:p>
        </p:txBody>
      </p:sp>
      <p:sp>
        <p:nvSpPr>
          <p:cNvPr id="5" name="TextBox 4"/>
          <p:cNvSpPr txBox="1"/>
          <p:nvPr/>
        </p:nvSpPr>
        <p:spPr>
          <a:xfrm>
            <a:off x="575697" y="1660729"/>
            <a:ext cx="8136904" cy="2031325"/>
          </a:xfrm>
          <a:prstGeom prst="rect">
            <a:avLst/>
          </a:prstGeom>
          <a:noFill/>
        </p:spPr>
        <p:txBody>
          <a:bodyPr wrap="square" rtlCol="0">
            <a:spAutoFit/>
          </a:bodyPr>
          <a:lstStyle/>
          <a:p>
            <a:pPr marL="342900" indent="-34290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网络借贷最早于</a:t>
            </a:r>
            <a:r>
              <a:rPr lang="en-US" altLang="zh-CN" dirty="0">
                <a:latin typeface="仿宋" panose="02010609060101010101" pitchFamily="49" charset="-122"/>
                <a:ea typeface="仿宋" panose="02010609060101010101" pitchFamily="49" charset="-122"/>
              </a:rPr>
              <a:t>2005</a:t>
            </a:r>
            <a:r>
              <a:rPr lang="zh-CN" altLang="en-US" dirty="0">
                <a:latin typeface="仿宋" panose="02010609060101010101" pitchFamily="49" charset="-122"/>
                <a:ea typeface="仿宋" panose="02010609060101010101" pitchFamily="49" charset="-122"/>
              </a:rPr>
              <a:t>年诞生英国。</a:t>
            </a:r>
            <a:r>
              <a:rPr lang="en-US" altLang="zh-CN" dirty="0">
                <a:latin typeface="仿宋" panose="02010609060101010101" pitchFamily="49" charset="-122"/>
                <a:ea typeface="仿宋" panose="02010609060101010101" pitchFamily="49" charset="-122"/>
              </a:rPr>
              <a:t>2005</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月，英国人大卫</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尼克尔森（</a:t>
            </a:r>
            <a:r>
              <a:rPr lang="en-US" altLang="zh-CN" dirty="0">
                <a:latin typeface="仿宋" panose="02010609060101010101" pitchFamily="49" charset="-122"/>
                <a:ea typeface="仿宋" panose="02010609060101010101" pitchFamily="49" charset="-122"/>
              </a:rPr>
              <a:t>Dave Nicholson</a:t>
            </a:r>
            <a:r>
              <a:rPr lang="zh-CN" altLang="en-US" dirty="0">
                <a:latin typeface="仿宋" panose="02010609060101010101" pitchFamily="49" charset="-122"/>
                <a:ea typeface="仿宋" panose="02010609060101010101" pitchFamily="49" charset="-122"/>
              </a:rPr>
              <a:t>）、理查德</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杜瓦（</a:t>
            </a:r>
            <a:r>
              <a:rPr lang="en-US" altLang="zh-CN" dirty="0">
                <a:latin typeface="仿宋" panose="02010609060101010101" pitchFamily="49" charset="-122"/>
                <a:ea typeface="仿宋" panose="02010609060101010101" pitchFamily="49" charset="-122"/>
              </a:rPr>
              <a:t>Richard Duvall</a:t>
            </a:r>
            <a:r>
              <a:rPr lang="zh-CN" altLang="en-US" dirty="0">
                <a:latin typeface="仿宋" panose="02010609060101010101" pitchFamily="49" charset="-122"/>
                <a:ea typeface="仿宋" panose="02010609060101010101" pitchFamily="49" charset="-122"/>
              </a:rPr>
              <a:t>）、萨拉</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马休斯（</a:t>
            </a:r>
            <a:r>
              <a:rPr lang="en-US" altLang="zh-CN" dirty="0">
                <a:latin typeface="仿宋" panose="02010609060101010101" pitchFamily="49" charset="-122"/>
                <a:ea typeface="仿宋" panose="02010609060101010101" pitchFamily="49" charset="-122"/>
              </a:rPr>
              <a:t>Sarah Matthews</a:t>
            </a:r>
            <a:r>
              <a:rPr lang="zh-CN" altLang="en-US" dirty="0">
                <a:latin typeface="仿宋" panose="02010609060101010101" pitchFamily="49" charset="-122"/>
                <a:ea typeface="仿宋" panose="02010609060101010101" pitchFamily="49" charset="-122"/>
              </a:rPr>
              <a:t>）和詹姆斯</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亚历山大（</a:t>
            </a:r>
            <a:r>
              <a:rPr lang="en-US" altLang="zh-CN" dirty="0">
                <a:latin typeface="仿宋" panose="02010609060101010101" pitchFamily="49" charset="-122"/>
                <a:ea typeface="仿宋" panose="02010609060101010101" pitchFamily="49" charset="-122"/>
              </a:rPr>
              <a:t>James Alexander</a:t>
            </a:r>
            <a:r>
              <a:rPr lang="zh-CN" altLang="en-US" dirty="0">
                <a:latin typeface="仿宋" panose="02010609060101010101" pitchFamily="49" charset="-122"/>
                <a:ea typeface="仿宋" panose="02010609060101010101" pitchFamily="49" charset="-122"/>
              </a:rPr>
              <a:t>）共同创造了世界上第一家</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贷款平台</a:t>
            </a:r>
            <a:r>
              <a:rPr lang="en-US" altLang="zh-CN" dirty="0" err="1">
                <a:latin typeface="仿宋" panose="02010609060101010101" pitchFamily="49" charset="-122"/>
                <a:ea typeface="仿宋" panose="02010609060101010101" pitchFamily="49" charset="-122"/>
              </a:rPr>
              <a:t>Zopa</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2006</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月，借贷网站</a:t>
            </a:r>
            <a:r>
              <a:rPr lang="en-US" altLang="zh-CN" dirty="0">
                <a:latin typeface="仿宋" panose="02010609060101010101" pitchFamily="49" charset="-122"/>
                <a:ea typeface="仿宋" panose="02010609060101010101" pitchFamily="49" charset="-122"/>
              </a:rPr>
              <a:t>Prosper</a:t>
            </a:r>
            <a:r>
              <a:rPr lang="zh-CN" altLang="en-US" dirty="0">
                <a:latin typeface="仿宋" panose="02010609060101010101" pitchFamily="49" charset="-122"/>
                <a:ea typeface="仿宋" panose="02010609060101010101" pitchFamily="49" charset="-122"/>
              </a:rPr>
              <a:t>在美国成立并开始运营，</a:t>
            </a:r>
            <a:r>
              <a:rPr lang="en-US" altLang="zh-CN" dirty="0">
                <a:latin typeface="仿宋" panose="02010609060101010101" pitchFamily="49" charset="-122"/>
                <a:ea typeface="仿宋" panose="02010609060101010101" pitchFamily="49" charset="-122"/>
              </a:rPr>
              <a:t>2007</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Lending Club</a:t>
            </a:r>
            <a:r>
              <a:rPr lang="zh-CN" altLang="en-US" dirty="0">
                <a:latin typeface="仿宋" panose="02010609060101010101" pitchFamily="49" charset="-122"/>
                <a:ea typeface="仿宋" panose="02010609060101010101" pitchFamily="49" charset="-122"/>
              </a:rPr>
              <a:t>成立。此后，</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网络贷款平台迅速在国际传播。国外几个典型的</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网贷平台有：</a:t>
            </a:r>
          </a:p>
          <a:p>
            <a:endParaRPr lang="en-US" altLang="zh-CN" dirty="0">
              <a:solidFill>
                <a:srgbClr val="6A5015"/>
              </a:solidFill>
              <a:latin typeface="仿宋" panose="02010609060101010101" pitchFamily="49" charset="-122"/>
              <a:ea typeface="仿宋" panose="02010609060101010101" pitchFamily="49" charset="-122"/>
            </a:endParaRPr>
          </a:p>
        </p:txBody>
      </p:sp>
      <p:sp>
        <p:nvSpPr>
          <p:cNvPr id="6" name="标题 1"/>
          <p:cNvSpPr txBox="1">
            <a:spLocks/>
          </p:cNvSpPr>
          <p:nvPr/>
        </p:nvSpPr>
        <p:spPr>
          <a:xfrm>
            <a:off x="503689" y="908720"/>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a:t>10.3.1 </a:t>
            </a:r>
            <a:r>
              <a:rPr lang="zh-CN" altLang="en-US" sz="2000" dirty="0"/>
              <a:t>发展状况简介</a:t>
            </a:r>
            <a:endParaRPr lang="zh-CN" altLang="en-US" sz="2000" dirty="0">
              <a:solidFill>
                <a:srgbClr val="FF0000"/>
              </a:solidFill>
            </a:endParaRPr>
          </a:p>
        </p:txBody>
      </p:sp>
      <p:sp>
        <p:nvSpPr>
          <p:cNvPr id="7" name="内容占位符 2"/>
          <p:cNvSpPr>
            <a:spLocks noGrp="1"/>
          </p:cNvSpPr>
          <p:nvPr>
            <p:ph idx="1"/>
          </p:nvPr>
        </p:nvSpPr>
        <p:spPr>
          <a:xfrm>
            <a:off x="1187624" y="3573016"/>
            <a:ext cx="8229600" cy="4104456"/>
          </a:xfrm>
        </p:spPr>
        <p:txBody>
          <a:bodyPr>
            <a:normAutofit/>
          </a:bodyPr>
          <a:lstStyle/>
          <a:p>
            <a:pPr lvl="1">
              <a:buSzPct val="150000"/>
            </a:pPr>
            <a:r>
              <a:rPr lang="en-US" altLang="zh-CN" b="1" dirty="0" err="1"/>
              <a:t>Zopa</a:t>
            </a:r>
            <a:endParaRPr lang="en-US" altLang="zh-CN" b="1" dirty="0"/>
          </a:p>
          <a:p>
            <a:pPr lvl="1">
              <a:buSzPct val="150000"/>
            </a:pPr>
            <a:r>
              <a:rPr lang="en-US" altLang="zh-CN" b="1" dirty="0"/>
              <a:t>Prosper</a:t>
            </a:r>
          </a:p>
          <a:p>
            <a:pPr lvl="1">
              <a:buSzPct val="150000"/>
            </a:pPr>
            <a:r>
              <a:rPr lang="en-US" altLang="zh-CN" b="1" dirty="0"/>
              <a:t>Lending Club</a:t>
            </a:r>
          </a:p>
          <a:p>
            <a:pPr lvl="1">
              <a:buSzPct val="150000"/>
            </a:pPr>
            <a:r>
              <a:rPr lang="en-US" altLang="zh-CN" b="1" dirty="0"/>
              <a:t>Kiva</a:t>
            </a:r>
            <a:endParaRPr lang="zh-CN" altLang="en-US" dirty="0"/>
          </a:p>
        </p:txBody>
      </p:sp>
    </p:spTree>
    <p:extLst>
      <p:ext uri="{BB962C8B-B14F-4D97-AF65-F5344CB8AC3E}">
        <p14:creationId xmlns:p14="http://schemas.microsoft.com/office/powerpoint/2010/main" val="73585645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968" y="260648"/>
            <a:ext cx="8208912" cy="720080"/>
          </a:xfrm>
        </p:spPr>
        <p:txBody>
          <a:bodyPr/>
          <a:lstStyle/>
          <a:p>
            <a:r>
              <a:rPr lang="en-US" altLang="zh-CN" sz="2000" dirty="0"/>
              <a:t>10.3.2 </a:t>
            </a:r>
            <a:r>
              <a:rPr lang="zh-CN" altLang="en-US" sz="2000" dirty="0"/>
              <a:t>国外</a:t>
            </a:r>
            <a:r>
              <a:rPr lang="en-US" altLang="zh-CN" sz="2000" dirty="0"/>
              <a:t>P2P</a:t>
            </a:r>
            <a:r>
              <a:rPr lang="zh-CN" altLang="en-US" sz="2000" dirty="0"/>
              <a:t>的特点</a:t>
            </a:r>
            <a:endParaRPr lang="zh-CN" altLang="en-US" sz="2000" dirty="0">
              <a:solidFill>
                <a:srgbClr val="FF0000"/>
              </a:solidFill>
            </a:endParaRPr>
          </a:p>
        </p:txBody>
      </p:sp>
      <p:sp>
        <p:nvSpPr>
          <p:cNvPr id="5" name="TextBox 4"/>
          <p:cNvSpPr txBox="1"/>
          <p:nvPr/>
        </p:nvSpPr>
        <p:spPr>
          <a:xfrm>
            <a:off x="528192" y="692696"/>
            <a:ext cx="8136904" cy="6017032"/>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一、风险控制和评估体系较完善</a:t>
            </a:r>
          </a:p>
          <a:p>
            <a:pPr>
              <a:spcBef>
                <a:spcPts val="1000"/>
              </a:spcBef>
            </a:pPr>
            <a:r>
              <a:rPr lang="zh-CN" altLang="en-US" sz="1600" dirty="0">
                <a:latin typeface="仿宋" panose="02010609060101010101" pitchFamily="49" charset="-122"/>
                <a:ea typeface="仿宋" panose="02010609060101010101" pitchFamily="49" charset="-122"/>
              </a:rPr>
              <a:t>    国外主流</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平台都采用较为传统的风险管理和控制体系，在这一方面，他们认为银行是领先者，是应该学习的对象。多数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平台选用的是借款人公开可用的信用数据。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平台通常对贷款申请人的信用评分有最低要求，如美国市场的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要求借款人的信用评分不低于</a:t>
            </a:r>
            <a:r>
              <a:rPr lang="en-US" altLang="zh-CN" sz="1600" dirty="0">
                <a:latin typeface="仿宋" panose="02010609060101010101" pitchFamily="49" charset="-122"/>
                <a:ea typeface="仿宋" panose="02010609060101010101" pitchFamily="49" charset="-122"/>
              </a:rPr>
              <a:t>640</a:t>
            </a:r>
            <a:r>
              <a:rPr lang="zh-CN" altLang="en-US" sz="1600" dirty="0">
                <a:latin typeface="仿宋" panose="02010609060101010101" pitchFamily="49" charset="-122"/>
                <a:ea typeface="仿宋" panose="02010609060101010101" pitchFamily="49" charset="-122"/>
              </a:rPr>
              <a:t>分，</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要求不低于</a:t>
            </a:r>
            <a:r>
              <a:rPr lang="en-US" altLang="zh-CN" sz="1600" dirty="0">
                <a:latin typeface="仿宋" panose="02010609060101010101" pitchFamily="49" charset="-122"/>
                <a:ea typeface="仿宋" panose="02010609060101010101" pitchFamily="49" charset="-122"/>
              </a:rPr>
              <a:t>660</a:t>
            </a:r>
            <a:r>
              <a:rPr lang="zh-CN" altLang="en-US" sz="1600" dirty="0">
                <a:latin typeface="仿宋" panose="02010609060101010101" pitchFamily="49" charset="-122"/>
                <a:ea typeface="仿宋" panose="02010609060101010101" pitchFamily="49" charset="-122"/>
              </a:rPr>
              <a:t>分；</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的风险控制方法主要有三个：第一，对所有的借款者进行实名认证、信用记录审核，并让专门的信用调查机构</a:t>
            </a:r>
            <a:r>
              <a:rPr lang="en-US" altLang="zh-CN" sz="1600" dirty="0">
                <a:latin typeface="仿宋" panose="02010609060101010101" pitchFamily="49" charset="-122"/>
                <a:ea typeface="仿宋" panose="02010609060101010101" pitchFamily="49" charset="-122"/>
              </a:rPr>
              <a:t>Equifax</a:t>
            </a:r>
            <a:r>
              <a:rPr lang="zh-CN" altLang="en-US" sz="1600" dirty="0">
                <a:latin typeface="仿宋" panose="02010609060101010101" pitchFamily="49" charset="-122"/>
                <a:ea typeface="仿宋" panose="02010609060101010101" pitchFamily="49" charset="-122"/>
              </a:rPr>
              <a:t>进行风险评估，设定借款人的信用等级。第二，为了分散风险</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每个出借人的出借金额按“</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英镑</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份”被分为</a:t>
            </a:r>
            <a:r>
              <a:rPr lang="en-US" altLang="zh-CN" sz="1600" dirty="0">
                <a:latin typeface="仿宋" panose="02010609060101010101" pitchFamily="49" charset="-122"/>
                <a:ea typeface="仿宋" panose="02010609060101010101" pitchFamily="49" charset="-122"/>
              </a:rPr>
              <a:t>N</a:t>
            </a:r>
            <a:r>
              <a:rPr lang="zh-CN" altLang="en-US" sz="1600" dirty="0">
                <a:latin typeface="仿宋" panose="02010609060101010101" pitchFamily="49" charset="-122"/>
                <a:ea typeface="仿宋" panose="02010609060101010101" pitchFamily="49" charset="-122"/>
              </a:rPr>
              <a:t>份，分别借给</a:t>
            </a:r>
            <a:r>
              <a:rPr lang="en-US" altLang="zh-CN" sz="1600" dirty="0">
                <a:latin typeface="仿宋" panose="02010609060101010101" pitchFamily="49" charset="-122"/>
                <a:ea typeface="仿宋" panose="02010609060101010101" pitchFamily="49" charset="-122"/>
              </a:rPr>
              <a:t>N</a:t>
            </a:r>
            <a:r>
              <a:rPr lang="zh-CN" altLang="en-US" sz="1600" dirty="0">
                <a:latin typeface="仿宋" panose="02010609060101010101" pitchFamily="49" charset="-122"/>
                <a:ea typeface="仿宋" panose="02010609060101010101" pitchFamily="49" charset="-122"/>
              </a:rPr>
              <a:t>个借款人。第三，与其他银行等金融机构一样，</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也雇佣了专门的讨债公司的人员为出借人追讨不良贷款。</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二、低廉的运营成本</a:t>
            </a:r>
          </a:p>
          <a:p>
            <a:pPr>
              <a:spcBef>
                <a:spcPts val="1000"/>
              </a:spcBef>
            </a:pPr>
            <a:r>
              <a:rPr lang="zh-CN" altLang="en-US" sz="1600" dirty="0">
                <a:latin typeface="仿宋" panose="02010609060101010101" pitchFamily="49" charset="-122"/>
                <a:ea typeface="仿宋" panose="02010609060101010101" pitchFamily="49" charset="-122"/>
              </a:rPr>
              <a:t>    与低廉的运营成本相对应的是高效的风险控制模型和便捷的申请程序。在此类平台上实现贷款，最初只需要填写一些贷款的相关表格，由相关部门进行核实和审批，然后上线开始进行撮合，一般这一审核时间在</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天之内，远高于普通商业银行，这主要缘于其前期风险控制模型的精确性、高适用性有效地降低了贷款审批时间，从而降低了运营成本。</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三、较强的客户粘性</a:t>
            </a:r>
          </a:p>
          <a:p>
            <a:pPr>
              <a:spcBef>
                <a:spcPts val="1000"/>
              </a:spcBef>
            </a:pPr>
            <a:r>
              <a:rPr lang="zh-CN" altLang="en-US"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平台通过良好的客户体验、便捷的申请手续、其停业进行注册，但是在业务暂停期间，</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仍然用自有资金向借款人发放贷款，</a:t>
            </a:r>
            <a:r>
              <a:rPr lang="en-US" altLang="zh-CN" sz="1600" dirty="0">
                <a:latin typeface="仿宋" panose="02010609060101010101" pitchFamily="49" charset="-122"/>
                <a:ea typeface="仿宋" panose="02010609060101010101" pitchFamily="49" charset="-122"/>
              </a:rPr>
              <a:t>Prosper </a:t>
            </a:r>
            <a:r>
              <a:rPr lang="zh-CN" altLang="en-US" sz="1600" dirty="0">
                <a:latin typeface="仿宋" panose="02010609060101010101" pitchFamily="49" charset="-122"/>
                <a:ea typeface="仿宋" panose="02010609060101010101" pitchFamily="49" charset="-122"/>
              </a:rPr>
              <a:t>则暂停了自己的全部业务。两家平台恢复业务之后，市场份额发生反转，</a:t>
            </a:r>
            <a:r>
              <a:rPr lang="en-US" altLang="zh-CN" sz="1600" dirty="0">
                <a:latin typeface="仿宋" panose="02010609060101010101" pitchFamily="49" charset="-122"/>
                <a:ea typeface="仿宋" panose="02010609060101010101" pitchFamily="49" charset="-122"/>
              </a:rPr>
              <a:t>Lending Club </a:t>
            </a:r>
            <a:r>
              <a:rPr lang="zh-CN" altLang="en-US" sz="1600" dirty="0">
                <a:latin typeface="仿宋" panose="02010609060101010101" pitchFamily="49" charset="-122"/>
                <a:ea typeface="仿宋" panose="02010609060101010101" pitchFamily="49" charset="-122"/>
              </a:rPr>
              <a:t>的贷款量超越了</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，并迅速成为全球最大的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借贷平台。</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8634755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lstStyle/>
          <a:p>
            <a:r>
              <a:rPr lang="en-US" altLang="zh-CN" sz="2000" dirty="0"/>
              <a:t>10.3.2 </a:t>
            </a:r>
            <a:r>
              <a:rPr lang="zh-CN" altLang="en-US" sz="2000" dirty="0"/>
              <a:t>国外</a:t>
            </a:r>
            <a:r>
              <a:rPr lang="en-US" altLang="zh-CN" sz="2000" dirty="0"/>
              <a:t>P2P</a:t>
            </a:r>
            <a:r>
              <a:rPr lang="zh-CN" altLang="en-US" sz="2000" dirty="0"/>
              <a:t>的特点</a:t>
            </a:r>
            <a:endParaRPr lang="zh-CN" altLang="en-US" sz="2000" dirty="0">
              <a:solidFill>
                <a:srgbClr val="FF0000"/>
              </a:solidFill>
            </a:endParaRPr>
          </a:p>
        </p:txBody>
      </p:sp>
      <p:sp>
        <p:nvSpPr>
          <p:cNvPr id="5" name="TextBox 4"/>
          <p:cNvSpPr txBox="1"/>
          <p:nvPr/>
        </p:nvSpPr>
        <p:spPr>
          <a:xfrm>
            <a:off x="539552" y="764704"/>
            <a:ext cx="8136904" cy="4785926"/>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国际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未来将向着金融产品日趋专业性和复杂化的方向发展，将逐渐发展成为更加专业化的金融机构，所提供的服务不再仅限于将借款人与放款人需求进行撮合，而有可能通过平台发展出对投资人来说更加专业的投资服务。</a:t>
            </a:r>
          </a:p>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第一，资产证券化及权证的流通。以</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为例，当放款人和借款人达成协议之后，双方并没有发生直接的借贷关系，而是由</a:t>
            </a:r>
            <a:r>
              <a:rPr lang="en-US" altLang="zh-CN" sz="1600" dirty="0">
                <a:latin typeface="仿宋" panose="02010609060101010101" pitchFamily="49" charset="-122"/>
                <a:ea typeface="仿宋" panose="02010609060101010101" pitchFamily="49" charset="-122"/>
              </a:rPr>
              <a:t>Web Bank</a:t>
            </a:r>
            <a:r>
              <a:rPr lang="zh-CN" altLang="en-US" sz="1600" dirty="0">
                <a:latin typeface="仿宋" panose="02010609060101010101" pitchFamily="49" charset="-122"/>
                <a:ea typeface="仿宋" panose="02010609060101010101" pitchFamily="49" charset="-122"/>
              </a:rPr>
              <a:t>进行审核、筹备、拨款和分发贷款至对应的借款人手中。</a:t>
            </a:r>
            <a:r>
              <a:rPr lang="en-US" altLang="zh-CN" sz="1600" dirty="0">
                <a:latin typeface="仿宋" panose="02010609060101010101" pitchFamily="49" charset="-122"/>
                <a:ea typeface="仿宋" panose="02010609060101010101" pitchFamily="49" charset="-122"/>
              </a:rPr>
              <a:t>Web Bank</a:t>
            </a:r>
            <a:r>
              <a:rPr lang="zh-CN" altLang="en-US" sz="1600" dirty="0">
                <a:latin typeface="仿宋" panose="02010609060101010101" pitchFamily="49" charset="-122"/>
                <a:ea typeface="仿宋" panose="02010609060101010101" pitchFamily="49" charset="-122"/>
              </a:rPr>
              <a:t>在贷款完成后，会将收益权出售给</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平台，之后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平台再将这些收益权凭证按照放款人最初在平台上认购的份额进行分割售卖。收益权凭证的分割和售卖过程实际上是一个产品标准化的过程，在此基础上，</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平台可以继续实现同类型风险产品的打包组合出售。这种资产证券化的过程将会为其带来更多的机构投资者，使平台的资金供给更加充足。目前主要的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向投资客户提供二级市场流通服务，放款人可以在平台上向其他会员出售其收益权凭证以换取流动性，平台对于收益权凭证的流转交易收取固定费率的手续费。收益权证的可流通为投资者在平台上进行投资决策提供了基础，也为未来发展更为复杂的证券化产品提供了基础及流通平台。二级市场流通服务对投资人和借款人来说都是非常重要的附加产品服务，二级市场流通服务既可以增加投资人项目投资的流动性，使投资者不必将收益权证持有到期，流动性风险的降低会增加投资者的资金供给，又能降低投资者的要求收益率，从而使借款人享受到更加低廉的融资成本。</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3176407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97778"/>
            <a:ext cx="8280920" cy="5278368"/>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第二，为投资者提供专业的资产管理服务。多数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有一个简单的投资者资产管理工具，通过这个简单的工具，投资者可以根据自己的风险偏好建立自己的风险模型和投资组合，这个工具将自动为其在平台上选择出一组风险不同的借款需求，来满足投资者的风险偏好。不仅如此，</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平台还逐渐涉足高端资产管理业务未来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平台将依托其平台优势，同时随着其证券化产品的复杂化，将有能力为投资者提供更加多元专业的投资咨询和管理服务。</a:t>
            </a:r>
          </a:p>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第三，日益专业的风险定价能力。一般</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平台都会采取放款人竞标的方式对借贷双方进行撮合，价格是由放款人竞标形成的。但</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的定价方式与其他几家平台略有差异，该平台不需要放款人对价格进行竞标，该平台根据自己所掌握的市场信息及市场调查对不同评级、不同期限的贷款进行定价，借款人和放款人都是这一价格的接受者。</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的这种定价方式随着其</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年以来的业务快速增长，正在逐渐成为一种具有影响力的定价方式。</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4</a:t>
            </a:r>
            <a:r>
              <a:rPr lang="zh-CN" altLang="en-US" sz="1600" dirty="0">
                <a:latin typeface="仿宋" panose="02010609060101010101" pitchFamily="49" charset="-122"/>
                <a:ea typeface="仿宋" panose="02010609060101010101" pitchFamily="49" charset="-122"/>
              </a:rPr>
              <a:t>月，</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成立了</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基金，当借款人无法偿还贷款时，</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基金将接手这笔贷款的收益权，将贷款未偿还部分偿付给放款人，从而使放款人免受损失</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基金放贷模式将要求放款人不能再对贷款进行自行定价，而是采用类似</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的定价方式，由</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基金综合市场各类信息（诸如平台资金状况、央行基准利率、其他金融机构贷款利率等）计算出各笔贷款的跟踪利率（</a:t>
            </a:r>
            <a:r>
              <a:rPr lang="en-US" altLang="zh-CN" sz="1600" dirty="0">
                <a:latin typeface="仿宋" panose="02010609060101010101" pitchFamily="49" charset="-122"/>
                <a:ea typeface="仿宋" panose="02010609060101010101" pitchFamily="49" charset="-122"/>
              </a:rPr>
              <a:t>tracker rate</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平台未来可能将更多地采用这种定价模式，因为这种方式降低了借贷双方的撮合成交时间，平台通过当前市场价格、借贷双方客户的历史竞标价格以及他们当前的预期等数据形成合理的价格。</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5379239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04664"/>
            <a:ext cx="8208912" cy="720080"/>
          </a:xfrm>
        </p:spPr>
        <p:txBody>
          <a:bodyPr>
            <a:normAutofit fontScale="90000"/>
          </a:bodyPr>
          <a:lstStyle/>
          <a:p>
            <a:r>
              <a:rPr lang="en-US" altLang="zh-CN" dirty="0"/>
              <a:t>10.4 </a:t>
            </a:r>
            <a:r>
              <a:rPr lang="zh-CN" altLang="en-US" dirty="0"/>
              <a:t>国内</a:t>
            </a:r>
            <a:r>
              <a:rPr lang="en-US" altLang="zh-CN" dirty="0"/>
              <a:t>P2P</a:t>
            </a:r>
            <a:r>
              <a:rPr lang="zh-CN" altLang="en-US" dirty="0"/>
              <a:t>网贷的发展</a:t>
            </a:r>
            <a:endParaRPr lang="zh-CN" altLang="en-US" dirty="0">
              <a:solidFill>
                <a:srgbClr val="FF0000"/>
              </a:solidFill>
            </a:endParaRPr>
          </a:p>
        </p:txBody>
      </p:sp>
      <p:sp>
        <p:nvSpPr>
          <p:cNvPr id="7" name="内容占位符 2"/>
          <p:cNvSpPr>
            <a:spLocks noGrp="1"/>
          </p:cNvSpPr>
          <p:nvPr>
            <p:ph idx="1"/>
          </p:nvPr>
        </p:nvSpPr>
        <p:spPr>
          <a:xfrm>
            <a:off x="457200" y="1052736"/>
            <a:ext cx="8229600" cy="4137323"/>
          </a:xfrm>
        </p:spPr>
        <p:txBody>
          <a:bodyPr>
            <a:noAutofit/>
          </a:bodyPr>
          <a:lstStyle/>
          <a:p>
            <a:r>
              <a:rPr lang="zh-CN" altLang="en-US" dirty="0"/>
              <a:t>网贷门户网站网贷之家数据显示，截至</a:t>
            </a:r>
            <a:r>
              <a:rPr lang="en-US" altLang="zh-CN" dirty="0"/>
              <a:t>2015</a:t>
            </a:r>
            <a:r>
              <a:rPr lang="zh-CN" altLang="en-US" dirty="0"/>
              <a:t>年</a:t>
            </a:r>
            <a:r>
              <a:rPr lang="en-US" altLang="zh-CN" dirty="0"/>
              <a:t>11</a:t>
            </a:r>
            <a:r>
              <a:rPr lang="zh-CN" altLang="en-US" dirty="0"/>
              <a:t>月底我国共有网贷平台</a:t>
            </a:r>
            <a:r>
              <a:rPr lang="en-US" altLang="zh-CN" dirty="0"/>
              <a:t>3769</a:t>
            </a:r>
            <a:r>
              <a:rPr lang="zh-CN" altLang="en-US" dirty="0"/>
              <a:t>家，仅</a:t>
            </a:r>
            <a:r>
              <a:rPr lang="en-US" altLang="zh-CN" dirty="0"/>
              <a:t>2015</a:t>
            </a:r>
            <a:r>
              <a:rPr lang="zh-CN" altLang="en-US" dirty="0"/>
              <a:t>年</a:t>
            </a:r>
            <a:r>
              <a:rPr lang="en-US" altLang="zh-CN" dirty="0"/>
              <a:t>11</a:t>
            </a:r>
            <a:r>
              <a:rPr lang="zh-CN" altLang="en-US" dirty="0"/>
              <a:t>月当月便新增</a:t>
            </a:r>
            <a:r>
              <a:rPr lang="en-US" altLang="zh-CN" dirty="0"/>
              <a:t>171</a:t>
            </a:r>
            <a:r>
              <a:rPr lang="zh-CN" altLang="en-US" dirty="0"/>
              <a:t>家。中国网贷行业</a:t>
            </a:r>
            <a:r>
              <a:rPr lang="en-US" altLang="zh-CN" dirty="0"/>
              <a:t>2014</a:t>
            </a:r>
            <a:r>
              <a:rPr lang="zh-CN" altLang="en-US" dirty="0"/>
              <a:t>年累计成交</a:t>
            </a:r>
            <a:r>
              <a:rPr lang="en-US" altLang="zh-CN" dirty="0"/>
              <a:t>2528</a:t>
            </a:r>
            <a:r>
              <a:rPr lang="zh-CN" altLang="en-US" dirty="0"/>
              <a:t>亿元，是</a:t>
            </a:r>
            <a:r>
              <a:rPr lang="en-US" altLang="zh-CN" dirty="0"/>
              <a:t>2013</a:t>
            </a:r>
            <a:r>
              <a:rPr lang="zh-CN" altLang="en-US" dirty="0"/>
              <a:t>年的</a:t>
            </a:r>
            <a:r>
              <a:rPr lang="en-US" altLang="zh-CN" dirty="0"/>
              <a:t>2.39</a:t>
            </a:r>
            <a:r>
              <a:rPr lang="zh-CN" altLang="en-US" dirty="0"/>
              <a:t>倍，成交量月增长</a:t>
            </a:r>
            <a:r>
              <a:rPr lang="en-US" altLang="zh-CN" dirty="0"/>
              <a:t>9.99%</a:t>
            </a:r>
            <a:r>
              <a:rPr lang="zh-CN" altLang="en-US" dirty="0"/>
              <a:t>。截至</a:t>
            </a:r>
            <a:r>
              <a:rPr lang="en-US" altLang="zh-CN" dirty="0"/>
              <a:t>2015</a:t>
            </a:r>
            <a:r>
              <a:rPr lang="zh-CN" altLang="en-US" dirty="0"/>
              <a:t>年</a:t>
            </a:r>
            <a:r>
              <a:rPr lang="en-US" altLang="zh-CN" dirty="0"/>
              <a:t>12</a:t>
            </a:r>
            <a:r>
              <a:rPr lang="zh-CN" altLang="en-US" dirty="0"/>
              <a:t>月底，中国网贷行业累计成交</a:t>
            </a:r>
            <a:r>
              <a:rPr lang="en-US" altLang="zh-CN" dirty="0"/>
              <a:t>8400</a:t>
            </a:r>
            <a:r>
              <a:rPr lang="zh-CN" altLang="en-US" dirty="0"/>
              <a:t>亿元，是</a:t>
            </a:r>
            <a:r>
              <a:rPr lang="en-US" altLang="zh-CN" dirty="0"/>
              <a:t>2014</a:t>
            </a:r>
            <a:r>
              <a:rPr lang="zh-CN" altLang="en-US" dirty="0"/>
              <a:t>年的</a:t>
            </a:r>
            <a:r>
              <a:rPr lang="en-US" altLang="zh-CN" dirty="0"/>
              <a:t>3.32</a:t>
            </a:r>
            <a:r>
              <a:rPr lang="zh-CN" altLang="en-US" dirty="0"/>
              <a:t>倍。据网贷之家联合盈灿咨询最新发布的</a:t>
            </a:r>
            <a:r>
              <a:rPr lang="en-US" altLang="zh-CN" dirty="0"/>
              <a:t>《</a:t>
            </a:r>
            <a:r>
              <a:rPr lang="zh-CN" altLang="en-US" dirty="0"/>
              <a:t>中国</a:t>
            </a:r>
            <a:r>
              <a:rPr lang="en-US" altLang="zh-CN" dirty="0"/>
              <a:t>P2P</a:t>
            </a:r>
            <a:r>
              <a:rPr lang="zh-CN" altLang="en-US" dirty="0"/>
              <a:t>网贷行业</a:t>
            </a:r>
            <a:r>
              <a:rPr lang="en-US" altLang="zh-CN" dirty="0"/>
              <a:t>2015</a:t>
            </a:r>
            <a:r>
              <a:rPr lang="zh-CN" altLang="en-US" dirty="0"/>
              <a:t>年</a:t>
            </a:r>
            <a:r>
              <a:rPr lang="en-US" altLang="zh-CN" dirty="0"/>
              <a:t>11</a:t>
            </a:r>
            <a:r>
              <a:rPr lang="zh-CN" altLang="en-US" dirty="0"/>
              <a:t>月月报</a:t>
            </a:r>
            <a:r>
              <a:rPr lang="en-US" altLang="zh-CN" dirty="0"/>
              <a:t>》</a:t>
            </a:r>
            <a:r>
              <a:rPr lang="zh-CN" altLang="en-US" dirty="0"/>
              <a:t>，月报显示，仅仅</a:t>
            </a:r>
            <a:r>
              <a:rPr lang="en-US" altLang="zh-CN" dirty="0"/>
              <a:t>2015</a:t>
            </a:r>
            <a:r>
              <a:rPr lang="zh-CN" altLang="en-US" dirty="0"/>
              <a:t>年</a:t>
            </a:r>
            <a:r>
              <a:rPr lang="en-US" altLang="zh-CN" dirty="0"/>
              <a:t>11</a:t>
            </a:r>
            <a:r>
              <a:rPr lang="zh-CN" altLang="en-US" dirty="0"/>
              <a:t>月</a:t>
            </a:r>
            <a:r>
              <a:rPr lang="en-US" altLang="zh-CN" dirty="0"/>
              <a:t>P2P</a:t>
            </a:r>
            <a:r>
              <a:rPr lang="zh-CN" altLang="en-US" dirty="0"/>
              <a:t>网贷行业整体成交量达到了</a:t>
            </a:r>
            <a:r>
              <a:rPr lang="en-US" altLang="zh-CN" dirty="0"/>
              <a:t>1331.24</a:t>
            </a:r>
            <a:r>
              <a:rPr lang="zh-CN" altLang="en-US" dirty="0"/>
              <a:t>亿元，环比</a:t>
            </a:r>
            <a:r>
              <a:rPr lang="en-US" altLang="zh-CN" dirty="0"/>
              <a:t>10</a:t>
            </a:r>
            <a:r>
              <a:rPr lang="zh-CN" altLang="en-US" dirty="0"/>
              <a:t>月上升了</a:t>
            </a:r>
            <a:r>
              <a:rPr lang="en-US" altLang="zh-CN" dirty="0"/>
              <a:t>11.26%</a:t>
            </a:r>
            <a:r>
              <a:rPr lang="zh-CN" altLang="en-US" dirty="0"/>
              <a:t>。其中网贷“双</a:t>
            </a:r>
            <a:r>
              <a:rPr lang="en-US" altLang="zh-CN" dirty="0"/>
              <a:t>11”</a:t>
            </a:r>
            <a:r>
              <a:rPr lang="zh-CN" altLang="en-US" dirty="0"/>
              <a:t>当日</a:t>
            </a:r>
            <a:r>
              <a:rPr lang="en-US" altLang="zh-CN" dirty="0"/>
              <a:t>P2P</a:t>
            </a:r>
            <a:r>
              <a:rPr lang="zh-CN" altLang="en-US" dirty="0"/>
              <a:t>网贷行业成交量达</a:t>
            </a:r>
            <a:r>
              <a:rPr lang="en-US" altLang="zh-CN" dirty="0"/>
              <a:t>102.63</a:t>
            </a:r>
            <a:r>
              <a:rPr lang="zh-CN" altLang="en-US" dirty="0"/>
              <a:t>亿元，同比</a:t>
            </a:r>
            <a:r>
              <a:rPr lang="en-US" altLang="zh-CN" dirty="0"/>
              <a:t>2014</a:t>
            </a:r>
            <a:r>
              <a:rPr lang="zh-CN" altLang="en-US" dirty="0"/>
              <a:t>年“双十一”成交量</a:t>
            </a:r>
            <a:r>
              <a:rPr lang="en-US" altLang="zh-CN" dirty="0"/>
              <a:t>23.46</a:t>
            </a:r>
            <a:r>
              <a:rPr lang="zh-CN" altLang="en-US" dirty="0"/>
              <a:t>亿元上涨了</a:t>
            </a:r>
            <a:r>
              <a:rPr lang="en-US" altLang="zh-CN" dirty="0"/>
              <a:t>337%</a:t>
            </a:r>
            <a:r>
              <a:rPr lang="zh-CN" altLang="en-US" dirty="0"/>
              <a:t>，</a:t>
            </a:r>
            <a:r>
              <a:rPr lang="en-US" altLang="zh-CN" dirty="0"/>
              <a:t>P2P</a:t>
            </a:r>
            <a:r>
              <a:rPr lang="zh-CN" altLang="en-US" dirty="0"/>
              <a:t>网贷历史单日成交量首次突破百亿大关。随着</a:t>
            </a:r>
            <a:r>
              <a:rPr lang="en-US" altLang="zh-CN" dirty="0"/>
              <a:t>10</a:t>
            </a:r>
            <a:r>
              <a:rPr lang="zh-CN" altLang="en-US" dirty="0"/>
              <a:t>月网贷历史累计成交量突破万亿元大关，</a:t>
            </a:r>
            <a:r>
              <a:rPr lang="en-US" altLang="zh-CN" dirty="0"/>
              <a:t>11</a:t>
            </a:r>
            <a:r>
              <a:rPr lang="zh-CN" altLang="en-US" dirty="0"/>
              <a:t>月历史累计成交量再进一步，已经达到</a:t>
            </a:r>
            <a:r>
              <a:rPr lang="en-US" altLang="zh-CN" dirty="0"/>
              <a:t>12314.73</a:t>
            </a:r>
            <a:r>
              <a:rPr lang="zh-CN" altLang="en-US" dirty="0"/>
              <a:t>亿元，与第一个万亿相比实现下一个万亿或许并不需要太久时间。</a:t>
            </a:r>
            <a:r>
              <a:rPr lang="en-US" altLang="zh-CN" dirty="0"/>
              <a:t>2014</a:t>
            </a:r>
            <a:r>
              <a:rPr lang="zh-CN" altLang="en-US" dirty="0"/>
              <a:t>年全年中国网贷行业总体贷款余额</a:t>
            </a:r>
            <a:r>
              <a:rPr lang="en-US" altLang="zh-CN" dirty="0"/>
              <a:t>1036</a:t>
            </a:r>
            <a:r>
              <a:rPr lang="zh-CN" altLang="en-US" dirty="0"/>
              <a:t>亿元，是</a:t>
            </a:r>
            <a:r>
              <a:rPr lang="en-US" altLang="zh-CN" dirty="0"/>
              <a:t>2013</a:t>
            </a:r>
            <a:r>
              <a:rPr lang="zh-CN" altLang="en-US" dirty="0"/>
              <a:t>年的</a:t>
            </a:r>
            <a:r>
              <a:rPr lang="en-US" altLang="zh-CN" dirty="0"/>
              <a:t>3.87</a:t>
            </a:r>
            <a:r>
              <a:rPr lang="zh-CN" altLang="en-US" dirty="0"/>
              <a:t>倍。网贷之家预计，按照</a:t>
            </a:r>
            <a:r>
              <a:rPr lang="en-US" altLang="zh-CN" dirty="0"/>
              <a:t>2015</a:t>
            </a:r>
            <a:r>
              <a:rPr lang="zh-CN" altLang="en-US" dirty="0"/>
              <a:t>年以来网贷贷款余额增长速度，到</a:t>
            </a:r>
            <a:r>
              <a:rPr lang="en-US" altLang="zh-CN" dirty="0"/>
              <a:t>2015</a:t>
            </a:r>
            <a:r>
              <a:rPr lang="zh-CN" altLang="en-US" dirty="0"/>
              <a:t>年年底网贷贷款余额或将突破</a:t>
            </a:r>
            <a:r>
              <a:rPr lang="en-US" altLang="zh-CN" dirty="0"/>
              <a:t>4000</a:t>
            </a:r>
            <a:r>
              <a:rPr lang="zh-CN" altLang="en-US" dirty="0"/>
              <a:t>亿元。预计到</a:t>
            </a:r>
            <a:r>
              <a:rPr lang="en-US" altLang="zh-CN" dirty="0"/>
              <a:t>2024</a:t>
            </a:r>
            <a:r>
              <a:rPr lang="zh-CN" altLang="en-US" dirty="0"/>
              <a:t>年，中国</a:t>
            </a:r>
            <a:r>
              <a:rPr lang="en-US" altLang="zh-CN" dirty="0"/>
              <a:t>P2P</a:t>
            </a:r>
            <a:r>
              <a:rPr lang="zh-CN" altLang="en-US" dirty="0"/>
              <a:t>市场规模将跃升至</a:t>
            </a:r>
            <a:r>
              <a:rPr lang="en-US" altLang="zh-CN" dirty="0"/>
              <a:t>2</a:t>
            </a:r>
            <a:r>
              <a:rPr lang="zh-CN" altLang="en-US" dirty="0"/>
              <a:t>万亿元。中国由于以银行为代表的传统金融机构无法满足大量的社会性借款需求，并且存款利率严格管制，无法满足存款人更高的利息需求，从而形成一方面是大量的资金无处可去，只能获得远低于通货膨胀的存款利息；一方面则是大量的实体企业缺钱，以极高的成本到处借钱。大量的需求是</a:t>
            </a:r>
            <a:r>
              <a:rPr lang="en-US" altLang="zh-CN" dirty="0"/>
              <a:t>P2P</a:t>
            </a:r>
            <a:r>
              <a:rPr lang="zh-CN" altLang="en-US" dirty="0"/>
              <a:t>网络借贷平台爆发式增长的根源。</a:t>
            </a:r>
          </a:p>
        </p:txBody>
      </p:sp>
    </p:spTree>
    <p:extLst>
      <p:ext uri="{BB962C8B-B14F-4D97-AF65-F5344CB8AC3E}">
        <p14:creationId xmlns:p14="http://schemas.microsoft.com/office/powerpoint/2010/main" val="337992629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260648"/>
            <a:ext cx="8208912" cy="720080"/>
          </a:xfrm>
        </p:spPr>
        <p:txBody>
          <a:bodyPr/>
          <a:lstStyle/>
          <a:p>
            <a:r>
              <a:rPr lang="en-US" altLang="zh-CN" sz="2000" dirty="0"/>
              <a:t>10.4.1 </a:t>
            </a:r>
            <a:r>
              <a:rPr lang="zh-CN" altLang="en-US" sz="2000" dirty="0"/>
              <a:t>国内</a:t>
            </a:r>
            <a:r>
              <a:rPr lang="en-US" altLang="zh-CN" sz="2000" dirty="0"/>
              <a:t>P2P</a:t>
            </a:r>
            <a:r>
              <a:rPr lang="zh-CN" altLang="en-US" sz="2000" dirty="0"/>
              <a:t>网络借贷平台发展模式分析</a:t>
            </a:r>
            <a:endParaRPr lang="zh-CN" altLang="en-US" sz="2000" dirty="0">
              <a:solidFill>
                <a:srgbClr val="FF0000"/>
              </a:solidFill>
            </a:endParaRPr>
          </a:p>
        </p:txBody>
      </p:sp>
      <p:sp>
        <p:nvSpPr>
          <p:cNvPr id="5" name="TextBox 4"/>
          <p:cNvSpPr txBox="1"/>
          <p:nvPr/>
        </p:nvSpPr>
        <p:spPr>
          <a:xfrm>
            <a:off x="539552" y="822633"/>
            <a:ext cx="8136904" cy="5822107"/>
          </a:xfrm>
          <a:prstGeom prst="rect">
            <a:avLst/>
          </a:prstGeom>
          <a:noFill/>
        </p:spPr>
        <p:txBody>
          <a:bodyPr wrap="square" rtlCol="0">
            <a:spAutoFit/>
          </a:bodyPr>
          <a:lstStyle/>
          <a:p>
            <a:pPr>
              <a:spcBef>
                <a:spcPts val="1800"/>
              </a:spcBef>
              <a:buSzPct val="150000"/>
            </a:pPr>
            <a:r>
              <a:rPr lang="zh-CN" altLang="en-US" sz="1600" dirty="0">
                <a:latin typeface="仿宋" panose="02010609060101010101" pitchFamily="49" charset="-122"/>
                <a:ea typeface="仿宋" panose="02010609060101010101" pitchFamily="49" charset="-122"/>
              </a:rPr>
              <a:t>国内众多数量的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网络借贷平台按照不同的分类方法可分为以下几种。</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一、贷款利率高低不同</a:t>
            </a:r>
          </a:p>
          <a:p>
            <a:pPr>
              <a:spcBef>
                <a:spcPts val="1000"/>
              </a:spcBef>
            </a:pPr>
            <a:r>
              <a:rPr lang="zh-CN" altLang="en-US" sz="1600" dirty="0">
                <a:latin typeface="仿宋" panose="02010609060101010101" pitchFamily="49" charset="-122"/>
                <a:ea typeface="仿宋" panose="02010609060101010101" pitchFamily="49" charset="-122"/>
              </a:rPr>
              <a:t>    根据贷款利率高低分为盈利型还是公益型</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网贷平台，目前国内大部分网贷平台都属于盈利型的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网贷平台，判断盈利型还是公益型的网贷平台标准是利率的高低，投资者投资盈利型的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网贷平台为的是获取利润，通常国内盈利型网络平台的贷款利率在</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24%</a:t>
            </a:r>
            <a:r>
              <a:rPr lang="zh-CN" altLang="en-US" sz="1600" dirty="0">
                <a:latin typeface="仿宋" panose="02010609060101010101" pitchFamily="49" charset="-122"/>
                <a:ea typeface="仿宋" panose="02010609060101010101" pitchFamily="49" charset="-122"/>
              </a:rPr>
              <a:t>之间。一般而言，安全性越高的网贷平台利率越低，风险越大的网贷平台利率越高，逾期和坏账数值也越大。</a:t>
            </a:r>
          </a:p>
          <a:p>
            <a:pPr>
              <a:spcBef>
                <a:spcPts val="1000"/>
              </a:spcBef>
            </a:pPr>
            <a:r>
              <a:rPr lang="zh-CN" altLang="en-US" sz="1600" dirty="0">
                <a:latin typeface="仿宋" panose="02010609060101010101" pitchFamily="49" charset="-122"/>
                <a:ea typeface="仿宋" panose="02010609060101010101" pitchFamily="49" charset="-122"/>
              </a:rPr>
              <a:t>    公益型平台国内以宜农贷为代表，类似平台有贷帮网。国际代表为美国的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a:t>
            </a:r>
          </a:p>
          <a:p>
            <a:pPr>
              <a:spcBef>
                <a:spcPts val="1000"/>
              </a:spcBef>
            </a:pPr>
            <a:r>
              <a:rPr lang="en-US" altLang="zh-CN" sz="1600" dirty="0">
                <a:latin typeface="仿宋" panose="02010609060101010101" pitchFamily="49" charset="-122"/>
                <a:ea typeface="仿宋" panose="02010609060101010101" pitchFamily="49" charset="-122"/>
              </a:rPr>
              <a:t>2005</a:t>
            </a:r>
            <a:r>
              <a:rPr lang="zh-CN" altLang="en-US" sz="1600" dirty="0">
                <a:latin typeface="仿宋" panose="02010609060101010101" pitchFamily="49" charset="-122"/>
                <a:ea typeface="仿宋" panose="02010609060101010101" pitchFamily="49" charset="-122"/>
              </a:rPr>
              <a:t>年成立的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是一个非营利的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网络借贷平台，主要面对的借款人是发展中国家收入非常低的企业和个人。</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的使命是通过全球互联网和小额贷款金融机构，借款人只要借款</a:t>
            </a:r>
            <a:r>
              <a:rPr lang="en-US" altLang="zh-CN" sz="1600" dirty="0">
                <a:latin typeface="仿宋" panose="02010609060101010101" pitchFamily="49" charset="-122"/>
                <a:ea typeface="仿宋" panose="02010609060101010101" pitchFamily="49" charset="-122"/>
              </a:rPr>
              <a:t>25</a:t>
            </a:r>
            <a:r>
              <a:rPr lang="zh-CN" altLang="en-US" sz="1600" dirty="0">
                <a:latin typeface="仿宋" panose="02010609060101010101" pitchFamily="49" charset="-122"/>
                <a:ea typeface="仿宋" panose="02010609060101010101" pitchFamily="49" charset="-122"/>
              </a:rPr>
              <a:t>美元，就有机会减轻贫困。贷款人无利息，借款人收很低的利率约</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维持借贷平台的正常经营。宜农贷是中国的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，通过与中国农村地区的</a:t>
            </a:r>
            <a:r>
              <a:rPr lang="en-US" altLang="zh-CN" sz="1600" dirty="0">
                <a:latin typeface="仿宋" panose="02010609060101010101" pitchFamily="49" charset="-122"/>
                <a:ea typeface="仿宋" panose="02010609060101010101" pitchFamily="49" charset="-122"/>
              </a:rPr>
              <a:t>MFI</a:t>
            </a:r>
            <a:r>
              <a:rPr lang="zh-CN" altLang="en-US" sz="1600" dirty="0">
                <a:latin typeface="仿宋" panose="02010609060101010101" pitchFamily="49" charset="-122"/>
                <a:ea typeface="仿宋" panose="02010609060101010101" pitchFamily="49" charset="-122"/>
              </a:rPr>
              <a:t>合作，为有资金需求的农民提供农业生产贷款，为农村金融输血。贷款者象征性的收取</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的年利率，网贷平台仅收取</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的服务费。贷帮网瞄准只做农村城镇化和农村农民创业发展的项目，从</a:t>
            </a:r>
            <a:r>
              <a:rPr lang="en-US" altLang="zh-CN" sz="1600" dirty="0">
                <a:latin typeface="仿宋" panose="02010609060101010101" pitchFamily="49" charset="-122"/>
                <a:ea typeface="仿宋" panose="02010609060101010101" pitchFamily="49" charset="-122"/>
              </a:rPr>
              <a:t>2007</a:t>
            </a:r>
            <a:r>
              <a:rPr lang="zh-CN" altLang="en-US" sz="1600" dirty="0">
                <a:latin typeface="仿宋" panose="02010609060101010101" pitchFamily="49" charset="-122"/>
                <a:ea typeface="仿宋" panose="02010609060101010101" pitchFamily="49" charset="-122"/>
              </a:rPr>
              <a:t>年开始筹备，</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年正式上线，是国内最早以</a:t>
            </a:r>
            <a:r>
              <a:rPr lang="en-US" altLang="zh-CN" sz="1600" dirty="0">
                <a:latin typeface="仿宋" panose="02010609060101010101" pitchFamily="49" charset="-122"/>
                <a:ea typeface="仿宋" panose="02010609060101010101" pitchFamily="49" charset="-122"/>
              </a:rPr>
              <a:t>O2O</a:t>
            </a:r>
            <a:r>
              <a:rPr lang="zh-CN" altLang="en-US" sz="1600" dirty="0">
                <a:latin typeface="仿宋" panose="02010609060101010101" pitchFamily="49" charset="-122"/>
                <a:ea typeface="仿宋" panose="02010609060101010101" pitchFamily="49" charset="-122"/>
              </a:rPr>
              <a:t>模式来运行的互联网金融公司之一，在线下做贷款的管理，在线上对接投资人。后来贷帮网尝试新的业务，但在</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年因</a:t>
            </a:r>
            <a:r>
              <a:rPr lang="en-US" altLang="zh-CN" sz="1600" dirty="0">
                <a:latin typeface="仿宋" panose="02010609060101010101" pitchFamily="49" charset="-122"/>
                <a:ea typeface="仿宋" panose="02010609060101010101" pitchFamily="49" charset="-122"/>
              </a:rPr>
              <a:t>P2N</a:t>
            </a:r>
            <a:r>
              <a:rPr lang="zh-CN" altLang="en-US" sz="1600" dirty="0">
                <a:latin typeface="仿宋" panose="02010609060101010101" pitchFamily="49" charset="-122"/>
                <a:ea typeface="仿宋" panose="02010609060101010101" pitchFamily="49" charset="-122"/>
              </a:rPr>
              <a:t>项目偿付问题出现了千万坏账（与此处内容关系不大，这里不做详述）。</a:t>
            </a:r>
          </a:p>
          <a:p>
            <a:pPr>
              <a:spcBef>
                <a:spcPts val="1000"/>
              </a:spcBef>
            </a:pPr>
            <a:r>
              <a:rPr lang="zh-CN" altLang="en-US" sz="1600" dirty="0">
                <a:latin typeface="仿宋" panose="02010609060101010101" pitchFamily="49" charset="-122"/>
                <a:ea typeface="仿宋" panose="02010609060101010101" pitchFamily="49" charset="-122"/>
              </a:rPr>
              <a:t>    公益型平台的优势是：平台和贷款者的风险都较低，能为</a:t>
            </a:r>
            <a:r>
              <a:rPr lang="en-US" altLang="zh-CN" sz="1600" dirty="0">
                <a:latin typeface="仿宋" panose="02010609060101010101" pitchFamily="49" charset="-122"/>
                <a:ea typeface="仿宋" panose="02010609060101010101" pitchFamily="49" charset="-122"/>
              </a:rPr>
              <a:t>MFI</a:t>
            </a:r>
            <a:r>
              <a:rPr lang="zh-CN" altLang="en-US" sz="1600" dirty="0">
                <a:latin typeface="仿宋" panose="02010609060101010101" pitchFamily="49" charset="-122"/>
                <a:ea typeface="仿宋" panose="02010609060101010101" pitchFamily="49" charset="-122"/>
              </a:rPr>
              <a:t>提供大量资金，从而更好地支持农村金融发展，扶持农业。其缺点是，贷款者和平台的收益都很小。</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003928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33921"/>
            <a:ext cx="8136904" cy="4231928"/>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二、借款对象不同</a:t>
            </a:r>
            <a:endParaRPr lang="en-US" altLang="zh-CN" b="1"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    </a:t>
            </a:r>
            <a:endParaRPr lang="en-US" altLang="zh-CN" sz="1600" dirty="0">
              <a:latin typeface="仿宋" panose="02010609060101010101" pitchFamily="49" charset="-122"/>
              <a:ea typeface="仿宋" panose="02010609060101010101" pitchFamily="49" charset="-122"/>
            </a:endParaRPr>
          </a:p>
          <a:p>
            <a:pPr>
              <a:spcBef>
                <a:spcPts val="1000"/>
              </a:spcBef>
            </a:pP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贷平台借款对象主要包括农村地区的农户、微小企业、小额商贸贷款、个人消费信贷、区域性或者全国性的个人或小企业，选取部分区域作为借款对象一般也是出于风控成本的原因，特定的区域内经营的网点集中，信息不对称的情况出现更少一些。一般网贷平台对贷款人没有限制，通过成立网贷平台的目的之一，就是想广泛吸收多方资金。</a:t>
            </a:r>
          </a:p>
          <a:p>
            <a:pPr>
              <a:spcBef>
                <a:spcPts val="1000"/>
              </a:spcBef>
            </a:pPr>
            <a:r>
              <a:rPr lang="zh-CN" altLang="en-US" sz="1600" dirty="0">
                <a:latin typeface="仿宋" panose="02010609060101010101" pitchFamily="49" charset="-122"/>
                <a:ea typeface="仿宋" panose="02010609060101010101" pitchFamily="49" charset="-122"/>
              </a:rPr>
              <a:t>有些</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网贷平台是为区域性的企业或个人提供融资渠道，如微贷网、开鑫贷、温州贷、安心贷等。</a:t>
            </a:r>
          </a:p>
          <a:p>
            <a:pPr>
              <a:spcBef>
                <a:spcPts val="1000"/>
              </a:spcBef>
            </a:pPr>
            <a:r>
              <a:rPr lang="zh-CN" altLang="en-US" sz="1600" dirty="0">
                <a:latin typeface="仿宋" panose="02010609060101010101" pitchFamily="49" charset="-122"/>
                <a:ea typeface="仿宋" panose="02010609060101010101" pitchFamily="49" charset="-122"/>
              </a:rPr>
              <a:t>    有些是为全国主要的城市的个人或者微小企业服务，如人人贷、第一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。开鑫贷则为江苏省的“三农”和小微企业服务。微贷网是贷给浙江本地企业。只要申请成为</a:t>
            </a:r>
            <a:r>
              <a:rPr lang="en-US" altLang="zh-CN" sz="1600" dirty="0">
                <a:latin typeface="仿宋" panose="02010609060101010101" pitchFamily="49" charset="-122"/>
                <a:ea typeface="仿宋" panose="02010609060101010101" pitchFamily="49" charset="-122"/>
              </a:rPr>
              <a:t>VIP</a:t>
            </a:r>
            <a:r>
              <a:rPr lang="zh-CN" altLang="en-US" sz="1600" dirty="0">
                <a:latin typeface="仿宋" panose="02010609060101010101" pitchFamily="49" charset="-122"/>
                <a:ea typeface="仿宋" panose="02010609060101010101" pitchFamily="49" charset="-122"/>
              </a:rPr>
              <a:t>客户，便可获得本息全额保障。温州贷借款者的半径范围原则圈定在长江三角洲、海峡经济区。安心贷借出的范围限于北京地区的商户。陆金所业务开展范围有：上海、天津、成都、昆山、南通及广东的珠三角及附近的城市。爱投资平台是中国首个</a:t>
            </a:r>
            <a:r>
              <a:rPr lang="en-US" altLang="zh-CN" sz="1600" dirty="0">
                <a:latin typeface="仿宋" panose="02010609060101010101" pitchFamily="49" charset="-122"/>
                <a:ea typeface="仿宋" panose="02010609060101010101" pitchFamily="49" charset="-122"/>
              </a:rPr>
              <a:t>P2C</a:t>
            </a:r>
            <a:r>
              <a:rPr lang="zh-CN" altLang="en-US" sz="1600" dirty="0">
                <a:latin typeface="仿宋" panose="02010609060101010101" pitchFamily="49" charset="-122"/>
                <a:ea typeface="仿宋" panose="02010609060101010101" pitchFamily="49" charset="-122"/>
              </a:rPr>
              <a:t>互联网小微金融平台，并且得到民政部紧急救援促进中心控股公司中源应急投资有限公司的战略投资。</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6393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216024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877163"/>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2-1】</a:t>
            </a:r>
            <a:r>
              <a:rPr lang="zh-CN" altLang="en-US" dirty="0">
                <a:latin typeface="仿宋" panose="02010609060101010101" pitchFamily="49" charset="-122"/>
                <a:ea typeface="仿宋" panose="02010609060101010101" pitchFamily="49" charset="-122"/>
              </a:rPr>
              <a:t>互联网金融模式和传统金融模式有什么不同呢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2-2】</a:t>
            </a:r>
            <a:r>
              <a:rPr lang="zh-CN" altLang="en-US" dirty="0">
                <a:latin typeface="仿宋" panose="02010609060101010101" pitchFamily="49" charset="-122"/>
                <a:ea typeface="仿宋" panose="02010609060101010101" pitchFamily="49" charset="-122"/>
              </a:rPr>
              <a:t>互联网金融对传统金融的影响有哪些</a:t>
            </a:r>
            <a:r>
              <a:rPr lang="zh-CN" altLang="en-US" dirty="0" smtClean="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044725940"/>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94896"/>
            <a:ext cx="8136904" cy="3570208"/>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三、提供担保与否及担保的形式不同</a:t>
            </a:r>
            <a:endParaRPr lang="en-US" altLang="zh-CN" b="1" dirty="0">
              <a:latin typeface="仿宋" panose="02010609060101010101" pitchFamily="49" charset="-122"/>
              <a:ea typeface="仿宋" panose="02010609060101010101" pitchFamily="49" charset="-122"/>
            </a:endParaRPr>
          </a:p>
          <a:p>
            <a:endParaRPr lang="en-US" altLang="zh-CN" sz="1600" dirty="0">
              <a:latin typeface="仿宋" panose="02010609060101010101" pitchFamily="49" charset="-122"/>
              <a:ea typeface="仿宋" panose="02010609060101010101" pitchFamily="49" charset="-122"/>
            </a:endParaRPr>
          </a:p>
          <a:p>
            <a:r>
              <a:rPr lang="en-US" altLang="zh-CN" sz="1600" dirty="0">
                <a:latin typeface="仿宋" panose="02010609060101010101" pitchFamily="49" charset="-122"/>
                <a:ea typeface="仿宋" panose="02010609060101010101" pitchFamily="49" charset="-122"/>
              </a:rPr>
              <a:t>    P2P</a:t>
            </a:r>
            <a:r>
              <a:rPr lang="zh-CN" altLang="en-US" sz="1600" dirty="0">
                <a:latin typeface="仿宋" panose="02010609060101010101" pitchFamily="49" charset="-122"/>
                <a:ea typeface="仿宋" panose="02010609060101010101" pitchFamily="49" charset="-122"/>
              </a:rPr>
              <a:t>网络借贷平台分为有担保和无担保模式，国际上大部分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网络借贷平台采取美国的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为代表的无担保模式。在国内以拍拍贷为代表，是国内首家</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网络借贷平台以及行业内首家拿到金融信息服务资质的公司。拍拍贷将美国</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的模式成功复制，并且坚持只做信息服务平台，平台不参与担保，纯粹进行信息匹配，本质是直接融资的概念，是金融脱媒的一种表现形式。用户的借贷资金与本身公司的运营资金分开独立管理。在拍拍贷平台上进行投资，风险由贷款者自行承担。在逐渐发展的过程中，拍拍贷基于国内信用环境的实际情况作了一些改变，为部分贷款者提供了本金担保的服务，从而降低贷款者的资金风险。拍拍贷采用的是美国大数据大后台体系，这套风控模式建立的基石在于，美国的信用体系完善、数据体系健全，有独立于交易且具备相当公信力的征信局、非标准资产的有效证券化、有能力根据历史数据对风险水平进行正确计算的专业投资者，这一切在中国条件并不成熟，因此国内很少采用拍拍贷的模式。网贷平台为投资者提供本金甚至利息的担保模式出现以后，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网贷平台出现了爆发式的增长。</a:t>
            </a:r>
          </a:p>
        </p:txBody>
      </p:sp>
    </p:spTree>
    <p:extLst>
      <p:ext uri="{BB962C8B-B14F-4D97-AF65-F5344CB8AC3E}">
        <p14:creationId xmlns:p14="http://schemas.microsoft.com/office/powerpoint/2010/main" val="60165665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807090"/>
            <a:ext cx="8280920" cy="5524589"/>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    按照担保的形式和担保机构的不同，中国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网贷平台有以下几种类型。</a:t>
            </a:r>
          </a:p>
          <a:p>
            <a:endParaRPr lang="en-US" altLang="zh-CN" sz="1600"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担保的形式不同</a:t>
            </a:r>
          </a:p>
          <a:p>
            <a:pPr>
              <a:spcBef>
                <a:spcPts val="1000"/>
              </a:spcBef>
            </a:pPr>
            <a:r>
              <a:rPr lang="zh-CN" altLang="en-US" sz="1600" dirty="0">
                <a:latin typeface="仿宋" panose="02010609060101010101" pitchFamily="49" charset="-122"/>
                <a:ea typeface="仿宋" panose="02010609060101010101" pitchFamily="49" charset="-122"/>
              </a:rPr>
              <a:t>    由于中国信用体系不健全，一些</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网贷平台创新多种</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担保模式，如担保人或者机构担保、抵押物、质押品等担保形式。典型代表如排队贷、仟邦资、安心贷、速贷邦等。</a:t>
            </a:r>
          </a:p>
          <a:p>
            <a:pPr>
              <a:spcBef>
                <a:spcPts val="1000"/>
              </a:spcBef>
            </a:pPr>
            <a:r>
              <a:rPr lang="zh-CN" altLang="en-US" sz="1600" dirty="0">
                <a:latin typeface="仿宋" panose="02010609060101010101" pitchFamily="49" charset="-122"/>
                <a:ea typeface="仿宋" panose="02010609060101010101" pitchFamily="49" charset="-122"/>
              </a:rPr>
              <a:t>    排队贷要求净资产抵押。排队贷服务平台隶属于深圳市排队金融信息服务有限公司，成立于</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月，首家纯抵押</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模式平台，排队贷对有资金需求的融资方要求必须提供净资产抵押，融资金额为抵押物的</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到</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折，投资人可根据借款项目的融资额度、借款期限、收益率、抵押物说明、还款方式等情况自行决定借出金额，实现自助式借贷。</a:t>
            </a:r>
          </a:p>
          <a:p>
            <a:pPr>
              <a:spcBef>
                <a:spcPts val="1000"/>
              </a:spcBef>
            </a:pPr>
            <a:r>
              <a:rPr lang="zh-CN" altLang="en-US" sz="1600" dirty="0">
                <a:latin typeface="仿宋" panose="02010609060101010101" pitchFamily="49" charset="-122"/>
                <a:ea typeface="仿宋" panose="02010609060101010101" pitchFamily="49" charset="-122"/>
              </a:rPr>
              <a:t>仟邦资只接受住宅类抵押。仟邦资为降低风险，厂房、办公楼因价值过大，用途专业化，导致变现能力弱，只接收住宅类抵押担保的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投资。如：只接受上海房产，在快速变现房产的同时进一步保障房产价值的稳定，从而有效规避价值缩水的风险。</a:t>
            </a:r>
          </a:p>
          <a:p>
            <a:pPr>
              <a:spcBef>
                <a:spcPts val="1000"/>
              </a:spcBef>
            </a:pPr>
            <a:r>
              <a:rPr lang="zh-CN" altLang="en-US" sz="1600" dirty="0">
                <a:latin typeface="仿宋" panose="02010609060101010101" pitchFamily="49" charset="-122"/>
                <a:ea typeface="仿宋" panose="02010609060101010101" pitchFamily="49" charset="-122"/>
              </a:rPr>
              <a:t>    安心贷的借款人有三种选择：房产抵押贷、联保商贸贷、股票质押贷，通过房产、联保或者股票来降低信贷的风险。</a:t>
            </a:r>
          </a:p>
          <a:p>
            <a:pPr>
              <a:spcBef>
                <a:spcPts val="1000"/>
              </a:spcBef>
            </a:pPr>
            <a:r>
              <a:rPr lang="zh-CN" altLang="en-US" sz="1600" dirty="0">
                <a:latin typeface="仿宋" panose="02010609060101010101" pitchFamily="49" charset="-122"/>
                <a:ea typeface="仿宋" panose="02010609060101010101" pitchFamily="49" charset="-122"/>
              </a:rPr>
              <a:t>速贷邦商业模式是借款人须有物权抵押</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包括房产、汽车等</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给出借人。如果借款人房产处于抵押状态，速贷邦将帮助其办理房产二次抵押，并办理他项权证。</a:t>
            </a:r>
          </a:p>
          <a:p>
            <a:pPr>
              <a:spcBef>
                <a:spcPts val="1000"/>
              </a:spcBef>
            </a:pPr>
            <a:r>
              <a:rPr lang="zh-CN" altLang="en-US" sz="1600" dirty="0">
                <a:latin typeface="仿宋" panose="02010609060101010101" pitchFamily="49" charset="-122"/>
                <a:ea typeface="仿宋" panose="02010609060101010101" pitchFamily="49" charset="-122"/>
              </a:rPr>
              <a:t>此外，合众在线、红岭创投、陆金所等通过担保机构担保；有利网、开鑫贷等通过小额贷款机构担保：人人贷、证大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贷等采用提取风险备用金账户保障客户本金的安全。</a:t>
            </a:r>
          </a:p>
        </p:txBody>
      </p:sp>
    </p:spTree>
    <p:extLst>
      <p:ext uri="{BB962C8B-B14F-4D97-AF65-F5344CB8AC3E}">
        <p14:creationId xmlns:p14="http://schemas.microsoft.com/office/powerpoint/2010/main" val="148416927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35082"/>
            <a:ext cx="8280920" cy="5047536"/>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担保的机构不同</a:t>
            </a:r>
          </a:p>
          <a:p>
            <a:pPr>
              <a:spcBef>
                <a:spcPts val="1000"/>
              </a:spcBef>
            </a:pPr>
            <a:r>
              <a:rPr lang="zh-CN" altLang="en-US" sz="1600" dirty="0">
                <a:latin typeface="仿宋" panose="02010609060101010101" pitchFamily="49" charset="-122"/>
                <a:ea typeface="仿宋" panose="02010609060101010101" pitchFamily="49" charset="-122"/>
              </a:rPr>
              <a:t>    按照给投资者提供担保的类别分为：担保公司、小额贷款公司及平台采用风险备用金账户作担保。</a:t>
            </a:r>
          </a:p>
          <a:p>
            <a:pPr>
              <a:spcBef>
                <a:spcPts val="1000"/>
              </a:spcBef>
            </a:pPr>
            <a:r>
              <a:rPr lang="zh-CN" altLang="en-US" sz="1600" dirty="0">
                <a:latin typeface="仿宋" panose="02010609060101010101" pitchFamily="49" charset="-122"/>
                <a:ea typeface="仿宋" panose="02010609060101010101" pitchFamily="49" charset="-122"/>
              </a:rPr>
              <a:t>第一，担保机构担保交易模式。</a:t>
            </a:r>
          </a:p>
          <a:p>
            <a:pPr>
              <a:spcBef>
                <a:spcPts val="1000"/>
              </a:spcBef>
            </a:pPr>
            <a:r>
              <a:rPr lang="zh-CN" altLang="en-US" sz="1600" dirty="0">
                <a:latin typeface="仿宋" panose="02010609060101010101" pitchFamily="49" charset="-122"/>
                <a:ea typeface="仿宋" panose="02010609060101010101" pitchFamily="49" charset="-122"/>
              </a:rPr>
              <a:t>    此类平台作为中介，平台不吸储，不放贷，只提供金融信息服务，由合作的担保机构提供双重担保。典型代表例如合众在线、红岭创投、陆金所等。</a:t>
            </a:r>
          </a:p>
          <a:p>
            <a:pPr>
              <a:spcBef>
                <a:spcPts val="1000"/>
              </a:spcBef>
            </a:pPr>
            <a:r>
              <a:rPr lang="zh-CN" altLang="en-US" sz="1600" dirty="0">
                <a:latin typeface="仿宋" panose="02010609060101010101" pitchFamily="49" charset="-122"/>
                <a:ea typeface="仿宋" panose="02010609060101010101" pitchFamily="49" charset="-122"/>
              </a:rPr>
              <a:t>第二，网贷平台风险备用金账户担保交易模式。</a:t>
            </a:r>
          </a:p>
          <a:p>
            <a:pPr>
              <a:spcBef>
                <a:spcPts val="1000"/>
              </a:spcBef>
            </a:pPr>
            <a:r>
              <a:rPr lang="zh-CN" altLang="en-US" sz="1600" dirty="0">
                <a:latin typeface="仿宋" panose="02010609060101010101" pitchFamily="49" charset="-122"/>
                <a:ea typeface="仿宋" panose="02010609060101010101" pitchFamily="49" charset="-122"/>
              </a:rPr>
              <a:t>    平台采用风险备用金账户保障客户本金的安全，此类平台典型代表有人人贷、证大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贷、豫商贷、温州贷、微贷网、</a:t>
            </a:r>
            <a:r>
              <a:rPr lang="en-US" altLang="zh-CN" sz="1600" dirty="0">
                <a:latin typeface="仿宋" panose="02010609060101010101" pitchFamily="49" charset="-122"/>
                <a:ea typeface="仿宋" panose="02010609060101010101" pitchFamily="49" charset="-122"/>
              </a:rPr>
              <a:t>808</a:t>
            </a:r>
            <a:r>
              <a:rPr lang="zh-CN" altLang="en-US" sz="1600" dirty="0">
                <a:latin typeface="仿宋" panose="02010609060101010101" pitchFamily="49" charset="-122"/>
                <a:ea typeface="仿宋" panose="02010609060101010101" pitchFamily="49" charset="-122"/>
              </a:rPr>
              <a:t>信贷、</a:t>
            </a:r>
            <a:r>
              <a:rPr lang="en-US" altLang="zh-CN" sz="1600" dirty="0">
                <a:latin typeface="仿宋" panose="02010609060101010101" pitchFamily="49" charset="-122"/>
                <a:ea typeface="仿宋" panose="02010609060101010101" pitchFamily="49" charset="-122"/>
              </a:rPr>
              <a:t>365</a:t>
            </a:r>
            <a:r>
              <a:rPr lang="zh-CN" altLang="en-US" sz="1600" dirty="0">
                <a:latin typeface="仿宋" panose="02010609060101010101" pitchFamily="49" charset="-122"/>
                <a:ea typeface="仿宋" panose="02010609060101010101" pitchFamily="49" charset="-122"/>
              </a:rPr>
              <a:t>易贷等。证大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贷作为上海证大集团全资子公司“上海证大投资咨询有限公司”全力打造的“互联网微金融服务平台”，当借款人出现严重逾期</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逾期</a:t>
            </a:r>
            <a:r>
              <a:rPr lang="en-US" altLang="zh-CN" sz="1600" dirty="0">
                <a:latin typeface="仿宋" panose="02010609060101010101" pitchFamily="49" charset="-122"/>
                <a:ea typeface="仿宋" panose="02010609060101010101" pitchFamily="49" charset="-122"/>
              </a:rPr>
              <a:t>30</a:t>
            </a:r>
            <a:r>
              <a:rPr lang="zh-CN" altLang="en-US" sz="1600" dirty="0">
                <a:latin typeface="仿宋" panose="02010609060101010101" pitchFamily="49" charset="-122"/>
                <a:ea typeface="仿宋" panose="02010609060101010101" pitchFamily="49" charset="-122"/>
              </a:rPr>
              <a:t>日以上</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贷微金融平台将在</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个工作日内向所有与此笔借款相关的理财人发送</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风险金代偿服务确认函</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，待理财人确认后，将在</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个工作日内垫付理财人当期应收本息</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不含罚息</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p>
          <a:p>
            <a:pPr>
              <a:spcBef>
                <a:spcPts val="1000"/>
              </a:spcBef>
            </a:pPr>
            <a:r>
              <a:rPr lang="zh-CN" altLang="en-US" sz="1600" dirty="0">
                <a:latin typeface="仿宋" panose="02010609060101010101" pitchFamily="49" charset="-122"/>
                <a:ea typeface="仿宋" panose="02010609060101010101" pitchFamily="49" charset="-122"/>
              </a:rPr>
              <a:t>    大多数信用类</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平台会采用此类保障方式。缺点是间接增加平台的运营成本。以投哪网平台为例，如果坏账率为</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，则网贷平台必须每个月借贷总额超过</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万元以上才可能盈利。并且目前不少网贷平台注册资本并不多，用网贷平台自身做担保，其可信度值得去思考。</a:t>
            </a:r>
          </a:p>
        </p:txBody>
      </p:sp>
    </p:spTree>
    <p:extLst>
      <p:ext uri="{BB962C8B-B14F-4D97-AF65-F5344CB8AC3E}">
        <p14:creationId xmlns:p14="http://schemas.microsoft.com/office/powerpoint/2010/main" val="172935852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92696"/>
            <a:ext cx="8280920" cy="5663089"/>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四、开展业务与网络的关系程度</a:t>
            </a:r>
            <a:endParaRPr lang="en-US" altLang="zh-CN" b="1" dirty="0">
              <a:latin typeface="仿宋" panose="02010609060101010101" pitchFamily="49" charset="-122"/>
              <a:ea typeface="仿宋" panose="02010609060101010101" pitchFamily="49" charset="-122"/>
            </a:endParaRPr>
          </a:p>
          <a:p>
            <a:pPr>
              <a:spcBef>
                <a:spcPts val="1000"/>
              </a:spcBef>
            </a:pPr>
            <a:r>
              <a:rPr lang="zh-CN" altLang="en-US" sz="1600" dirty="0">
                <a:latin typeface="仿宋" panose="02010609060101010101" pitchFamily="49" charset="-122"/>
                <a:ea typeface="仿宋" panose="02010609060101010101" pitchFamily="49" charset="-122"/>
              </a:rPr>
              <a:t>    根据开展业务与网络的关系程度，国内网络借贷平台主要分为线下为主、线上为主及线上线下相结合三种模式。在国外，大部分的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网络借贷公司仅作为中介存在，主要业务流程都在线上实现。由于中国信用环境欠佳，且央行的征信系统不对非金融机构开放，纯线上的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业务因为坏账率高等问题发展并不顺利，大多数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网络借贷公司采取的是线上线下相结合的模式。</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线上为主模式</a:t>
            </a:r>
          </a:p>
          <a:p>
            <a:pPr>
              <a:spcBef>
                <a:spcPts val="1000"/>
              </a:spcBef>
            </a:pPr>
            <a:r>
              <a:rPr lang="zh-CN" altLang="en-US" sz="1600" dirty="0">
                <a:latin typeface="仿宋" panose="02010609060101010101" pitchFamily="49" charset="-122"/>
                <a:ea typeface="仿宋" panose="02010609060101010101" pitchFamily="49" charset="-122"/>
              </a:rPr>
              <a:t>    以拍拍贷、点融网、利融网为代表，借款人和投资人都来自线上，借款人线上提供借款信息和资信证明。借款人在网站上提交申请，经过平台自动化认证，接着通过打电话或者核对视频进行人工验证，审核通过后借款需求被挂在网上，投资人可以选择投资几百至上万元，满标后拍拍贷复核，交易最终达成。线上模式交易成本较低，充分发挥了互联网的优点，由于拍拍贷对于借款大部分不提供担保，因此对于借款人的审核也较松。贷款人贷出的资金风险较大，由于中国信用体系不完备，仅通过网络渠道对贷款风险的控制较困难，容易出现逾期及坏账率，造成投资者利益的损失。因此，虽然拍拍贷成立时间不短，但是总交易量</a:t>
            </a:r>
            <a:r>
              <a:rPr lang="en-US" altLang="zh-CN" sz="1600" dirty="0">
                <a:latin typeface="仿宋" panose="02010609060101010101" pitchFamily="49" charset="-122"/>
                <a:ea typeface="仿宋" panose="02010609060101010101" pitchFamily="49" charset="-122"/>
              </a:rPr>
              <a:t>7</a:t>
            </a:r>
            <a:r>
              <a:rPr lang="zh-CN" altLang="en-US" sz="1600" dirty="0">
                <a:latin typeface="仿宋" panose="02010609060101010101" pitchFamily="49" charset="-122"/>
                <a:ea typeface="仿宋" panose="02010609060101010101" pitchFamily="49" charset="-122"/>
              </a:rPr>
              <a:t>亿，远不及后来成立的新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网贷平台，如</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年成立的陆金所，目前每个月交易总额都达</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亿元。</a:t>
            </a:r>
          </a:p>
          <a:p>
            <a:pPr>
              <a:spcBef>
                <a:spcPts val="1000"/>
              </a:spcBef>
            </a:pPr>
            <a:r>
              <a:rPr lang="zh-CN" altLang="en-US" sz="1600" dirty="0">
                <a:latin typeface="仿宋" panose="02010609060101010101" pitchFamily="49" charset="-122"/>
                <a:ea typeface="仿宋" panose="02010609060101010101" pitchFamily="49" charset="-122"/>
              </a:rPr>
              <a:t>    点融网是一家总部位于上海的本土高科技网络金融服务公司。引进全球最大网络借贷平台</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的先进技术和管理经验，利用互联网的技术达到最低的审核成本，并把借贷份额进行拆分，将出借人和借款人进行自主配对，实现自助式借贷。</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9000300"/>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53666"/>
            <a:ext cx="8280920" cy="3667671"/>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线下为主模式</a:t>
            </a:r>
          </a:p>
          <a:p>
            <a:pPr>
              <a:spcBef>
                <a:spcPts val="1000"/>
              </a:spcBef>
            </a:pPr>
            <a:r>
              <a:rPr lang="zh-CN" altLang="en-US" sz="1600" dirty="0">
                <a:latin typeface="仿宋" panose="02010609060101010101" pitchFamily="49" charset="-122"/>
                <a:ea typeface="仿宋" panose="02010609060101010101" pitchFamily="49" charset="-122"/>
              </a:rPr>
              <a:t>    以宜信为代表，业务主要是在网下进行，官方的网站主要是为宣传。类似平台有速贷帮等。成立于</a:t>
            </a:r>
            <a:r>
              <a:rPr lang="en-US" altLang="zh-CN" sz="1600" dirty="0">
                <a:latin typeface="仿宋" panose="02010609060101010101" pitchFamily="49" charset="-122"/>
                <a:ea typeface="仿宋" panose="02010609060101010101" pitchFamily="49" charset="-122"/>
              </a:rPr>
              <a:t>2006</a:t>
            </a:r>
            <a:r>
              <a:rPr lang="zh-CN" altLang="en-US" sz="1600" dirty="0">
                <a:latin typeface="仿宋" panose="02010609060101010101" pitchFamily="49" charset="-122"/>
                <a:ea typeface="仿宋" panose="02010609060101010101" pitchFamily="49" charset="-122"/>
              </a:rPr>
              <a:t>年的宜信累计贷款成交量早已超过百亿，宜信目前已经在</a:t>
            </a:r>
            <a:r>
              <a:rPr lang="en-US" altLang="zh-CN" sz="1600" dirty="0">
                <a:latin typeface="仿宋" panose="02010609060101010101" pitchFamily="49" charset="-122"/>
                <a:ea typeface="仿宋" panose="02010609060101010101" pitchFamily="49" charset="-122"/>
              </a:rPr>
              <a:t>60</a:t>
            </a:r>
            <a:r>
              <a:rPr lang="zh-CN" altLang="en-US" sz="1600" dirty="0">
                <a:latin typeface="仿宋" panose="02010609060101010101" pitchFamily="49" charset="-122"/>
                <a:ea typeface="仿宋" panose="02010609060101010101" pitchFamily="49" charset="-122"/>
              </a:rPr>
              <a:t>多个城市和</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多个农村地区建立起强大的全国协同服务网络，为客户提供全方位、个性化的普惠金融与财富管理服务，为中国普惠金融提供了积极的探索。宜信首创了“债权转让”的业务模式，称之为“多对多”的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线下模式，宜信不单是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借贷的中介，而是直接参与到交易中。借款需求和投资都是打散组合的，然后获取债权对其分割，通过债权转让形式将债权转移给其他投资人，获得借贷资金。宜信对债权进行金额及期限的同时拆分，利用资金和期限的交错配比，不断吸引资金，一边发放贷款获取债权，一边不断将金额与期限的错配，不断进行拆分转让，宜信模式的特点是可复制性强，发展快。其构架体系可以看作是左边对接资产，右边对接债权，宜信的平衡系数是对外放贷金额必须大于或等于转让债权。此种模式优势是审核机制严格，贷款者风险低，缺点是平台中介服务费较高，交易成本高，金额及期限的过度拆分易出现“资金池”的风险。作为行内知名企业，宜信于</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年推出了旗下真正的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网络借贷平台宜人贷，以此来满足日益增长的网络借贷需求。</a:t>
            </a:r>
          </a:p>
        </p:txBody>
      </p:sp>
    </p:spTree>
    <p:extLst>
      <p:ext uri="{BB962C8B-B14F-4D97-AF65-F5344CB8AC3E}">
        <p14:creationId xmlns:p14="http://schemas.microsoft.com/office/powerpoint/2010/main" val="8975449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53666"/>
            <a:ext cx="8280920" cy="830997"/>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三</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线上线下相结合模式</a:t>
            </a:r>
          </a:p>
          <a:p>
            <a:r>
              <a:rPr lang="zh-CN" altLang="en-US" sz="1600" dirty="0">
                <a:latin typeface="仿宋" panose="02010609060101010101" pitchFamily="49" charset="-122"/>
                <a:ea typeface="仿宋" panose="02010609060101010101" pitchFamily="49" charset="-122"/>
              </a:rPr>
              <a:t>    以人人贷、陆金所等为代表，这是国内互联网</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信贷最主流的方式，目前中国大部分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网络借贷平台都使用这种模式。</a:t>
            </a:r>
          </a:p>
        </p:txBody>
      </p:sp>
      <p:graphicFrame>
        <p:nvGraphicFramePr>
          <p:cNvPr id="6" name="表格 5"/>
          <p:cNvGraphicFramePr>
            <a:graphicFrameLocks noGrp="1"/>
          </p:cNvGraphicFramePr>
          <p:nvPr>
            <p:extLst/>
          </p:nvPr>
        </p:nvGraphicFramePr>
        <p:xfrm>
          <a:off x="457200" y="2420888"/>
          <a:ext cx="8229600" cy="2987040"/>
        </p:xfrm>
        <a:graphic>
          <a:graphicData uri="http://schemas.openxmlformats.org/drawingml/2006/table">
            <a:tbl>
              <a:tblPr firstRow="1" firstCol="1" bandRow="1"/>
              <a:tblGrid>
                <a:gridCol w="80243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2530624">
                  <a:extLst>
                    <a:ext uri="{9D8B030D-6E8A-4147-A177-3AD203B41FA5}">
                      <a16:colId xmlns:a16="http://schemas.microsoft.com/office/drawing/2014/main" val="20003"/>
                    </a:ext>
                  </a:extLst>
                </a:gridCol>
              </a:tblGrid>
              <a:tr h="0">
                <a:tc>
                  <a:txBody>
                    <a:bodyPr/>
                    <a:lstStyle/>
                    <a:p>
                      <a:pPr algn="just">
                        <a:spcAft>
                          <a:spcPts val="0"/>
                        </a:spcAft>
                      </a:pPr>
                      <a:r>
                        <a:rPr lang="en-US" sz="1400" kern="100" dirty="0">
                          <a:solidFill>
                            <a:srgbClr val="000000"/>
                          </a:solidFill>
                          <a:effectLst/>
                          <a:latin typeface="仿宋" pitchFamily="49" charset="-122"/>
                          <a:ea typeface="仿宋" pitchFamily="49" charset="-122"/>
                          <a:cs typeface="黑体"/>
                        </a:rPr>
                        <a:t> </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寻找贷款业务</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风控体系</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撮合交易</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线上</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模式：寻找贷款业务通过网络在线上实现</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案例：拍拍贷、人人聚财</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成本：约占贷款额的</a:t>
                      </a:r>
                      <a:r>
                        <a:rPr lang="en-US" sz="1400" kern="100" dirty="0">
                          <a:solidFill>
                            <a:srgbClr val="000000"/>
                          </a:solidFill>
                          <a:effectLst/>
                          <a:latin typeface="仿宋" pitchFamily="49" charset="-122"/>
                          <a:ea typeface="仿宋" pitchFamily="49" charset="-122"/>
                          <a:cs typeface="黑体"/>
                        </a:rPr>
                        <a:t>0.5%</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模式：依靠网络渠道所能获得的信息建立风控体系</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案例：拍拍贷</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坏账率：</a:t>
                      </a:r>
                      <a:r>
                        <a:rPr lang="en-US" sz="1400" kern="100" dirty="0">
                          <a:solidFill>
                            <a:srgbClr val="000000"/>
                          </a:solidFill>
                          <a:effectLst/>
                          <a:latin typeface="仿宋" pitchFamily="49" charset="-122"/>
                          <a:ea typeface="仿宋" pitchFamily="49" charset="-122"/>
                          <a:cs typeface="黑体"/>
                        </a:rPr>
                        <a:t>5-8%</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模式：建立网上平台，实现线上成交和资金交割</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案例：人人贷、人人聚财、拍拍贷</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0.5%</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rowSpan="2">
                  <a:txBody>
                    <a:bodyPr/>
                    <a:lstStyle/>
                    <a:p>
                      <a:pPr algn="just">
                        <a:spcAft>
                          <a:spcPts val="0"/>
                        </a:spcAft>
                      </a:pPr>
                      <a:r>
                        <a:rPr lang="zh-CN" sz="1400" kern="100">
                          <a:solidFill>
                            <a:srgbClr val="000000"/>
                          </a:solidFill>
                          <a:effectLst/>
                          <a:latin typeface="仿宋" pitchFamily="49" charset="-122"/>
                          <a:ea typeface="仿宋" pitchFamily="49" charset="-122"/>
                          <a:cs typeface="黑体"/>
                        </a:rPr>
                        <a:t>线下</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模式：通过线下销售人员寻找贷款业务</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案例：宜信、人人贷</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3-4%</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模式一：线下网点搜集信息，总部集中审核</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案例：宜信、人人贷</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坏账率：</a:t>
                      </a:r>
                      <a:r>
                        <a:rPr lang="en-US" sz="1400" kern="100" dirty="0">
                          <a:solidFill>
                            <a:srgbClr val="000000"/>
                          </a:solidFill>
                          <a:effectLst/>
                          <a:latin typeface="仿宋" pitchFamily="49" charset="-122"/>
                          <a:ea typeface="仿宋" pitchFamily="49" charset="-122"/>
                          <a:cs typeface="黑体"/>
                        </a:rPr>
                        <a:t>3-5%</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模式：通过当面谈判签署文本协议</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案例：宜信</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a:t>
                      </a:r>
                      <a:r>
                        <a:rPr lang="en-US" sz="1400" kern="100">
                          <a:solidFill>
                            <a:srgbClr val="000000"/>
                          </a:solidFill>
                          <a:effectLst/>
                          <a:latin typeface="仿宋" pitchFamily="49" charset="-122"/>
                          <a:ea typeface="仿宋" pitchFamily="49" charset="-122"/>
                          <a:cs typeface="黑体"/>
                        </a:rPr>
                        <a:t>5-8%</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模式二：终端审核，风控落地</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案例：人人聚财</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0.2-1%</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坏账率：</a:t>
                      </a:r>
                      <a:r>
                        <a:rPr lang="en-US" sz="1400" kern="100">
                          <a:solidFill>
                            <a:srgbClr val="000000"/>
                          </a:solidFill>
                          <a:effectLst/>
                          <a:latin typeface="仿宋" pitchFamily="49" charset="-122"/>
                          <a:ea typeface="仿宋" pitchFamily="49" charset="-122"/>
                          <a:cs typeface="黑体"/>
                        </a:rPr>
                        <a:t>1-2%</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solidFill>
                            <a:srgbClr val="000000"/>
                          </a:solidFill>
                          <a:effectLst/>
                          <a:latin typeface="仿宋" pitchFamily="49" charset="-122"/>
                          <a:ea typeface="仿宋" pitchFamily="49" charset="-122"/>
                          <a:cs typeface="黑体"/>
                        </a:rPr>
                        <a:t> </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矩形 6"/>
          <p:cNvSpPr/>
          <p:nvPr/>
        </p:nvSpPr>
        <p:spPr>
          <a:xfrm>
            <a:off x="3401819" y="1897087"/>
            <a:ext cx="1890261" cy="307777"/>
          </a:xfrm>
          <a:prstGeom prst="rect">
            <a:avLst/>
          </a:prstGeom>
        </p:spPr>
        <p:txBody>
          <a:bodyPr wrap="none">
            <a:spAutoFit/>
          </a:bodyPr>
          <a:lstStyle/>
          <a:p>
            <a:r>
              <a:rPr lang="zh-CN" altLang="zh-CN" sz="1400" b="1" dirty="0">
                <a:latin typeface="仿宋" pitchFamily="49" charset="-122"/>
                <a:ea typeface="仿宋" pitchFamily="49" charset="-122"/>
              </a:rPr>
              <a:t>表</a:t>
            </a:r>
            <a:r>
              <a:rPr lang="en-US" altLang="zh-CN" sz="1400" b="1" dirty="0">
                <a:latin typeface="仿宋" pitchFamily="49" charset="-122"/>
                <a:ea typeface="仿宋" pitchFamily="49" charset="-122"/>
              </a:rPr>
              <a:t>10-6 </a:t>
            </a:r>
            <a:r>
              <a:rPr lang="zh-CN" altLang="zh-CN" sz="1400" b="1" dirty="0">
                <a:latin typeface="仿宋" pitchFamily="49" charset="-122"/>
                <a:ea typeface="仿宋" pitchFamily="49" charset="-122"/>
              </a:rPr>
              <a:t>线上线下对比</a:t>
            </a:r>
            <a:endParaRPr lang="zh-CN" altLang="zh-CN" sz="1400" dirty="0">
              <a:latin typeface="仿宋" pitchFamily="49" charset="-122"/>
              <a:ea typeface="仿宋" pitchFamily="49" charset="-122"/>
            </a:endParaRPr>
          </a:p>
        </p:txBody>
      </p:sp>
    </p:spTree>
    <p:extLst>
      <p:ext uri="{BB962C8B-B14F-4D97-AF65-F5344CB8AC3E}">
        <p14:creationId xmlns:p14="http://schemas.microsoft.com/office/powerpoint/2010/main" val="212540410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15952"/>
            <a:ext cx="8280920" cy="7217360"/>
          </a:xfrm>
          <a:prstGeom prst="rect">
            <a:avLst/>
          </a:prstGeom>
          <a:noFill/>
        </p:spPr>
        <p:txBody>
          <a:bodyPr wrap="square" rtlCol="0">
            <a:spAutoFit/>
          </a:bodyPr>
          <a:lstStyle/>
          <a:p>
            <a:endParaRPr lang="zh-CN" altLang="en-US"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五、推出机构不同</a:t>
            </a:r>
          </a:p>
          <a:p>
            <a:r>
              <a:rPr lang="zh-CN" altLang="en-US" sz="1600" dirty="0">
                <a:latin typeface="仿宋" panose="02010609060101010101" pitchFamily="49" charset="-122"/>
                <a:ea typeface="仿宋" panose="02010609060101010101" pitchFamily="49" charset="-122"/>
              </a:rPr>
              <a:t>    根据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网络平台出生不同可以分为：传统担保公司、小额贷款公司、大型金融集团、实体企业等。</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大型金融集团</a:t>
            </a:r>
          </a:p>
          <a:p>
            <a:r>
              <a:rPr lang="zh-CN" altLang="en-US" sz="1600" dirty="0">
                <a:latin typeface="仿宋" panose="02010609060101010101" pitchFamily="49" charset="-122"/>
                <a:ea typeface="仿宋" panose="02010609060101010101" pitchFamily="49" charset="-122"/>
              </a:rPr>
              <a:t>    由大型金融集团推出的互联网服务平台，平安陆金所是此类模式的代表。陆金所</a:t>
            </a:r>
            <a:r>
              <a:rPr lang="en-US" altLang="zh-CN" sz="1600" dirty="0">
                <a:latin typeface="仿宋" panose="02010609060101010101" pitchFamily="49" charset="-122"/>
                <a:ea typeface="仿宋" panose="02010609060101010101" pitchFamily="49" charset="-122"/>
              </a:rPr>
              <a:t>4</a:t>
            </a:r>
            <a:r>
              <a:rPr lang="zh-CN" altLang="en-US" sz="1600" dirty="0">
                <a:latin typeface="仿宋" panose="02010609060101010101" pitchFamily="49" charset="-122"/>
                <a:ea typeface="仿宋" panose="02010609060101010101" pitchFamily="49" charset="-122"/>
              </a:rPr>
              <a:t>个亿的注册资本与其他网贷平台注册资金相比，显得格外亮眼。此类平台有大集团的背景，整合平安集团的银行、保险与投资力量，由传统金融行业向互联网布局，因此在业务模式上金融色彩更浓。风险控制方面，陆金所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业务依然采用线下的借款人审核，并与平安集团旗下的担保公司合作进行业务担保，还从境外挖了专业团队来做风控。</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国有企业</a:t>
            </a:r>
          </a:p>
          <a:p>
            <a:r>
              <a:rPr lang="zh-CN" altLang="en-US" sz="1600" dirty="0">
                <a:latin typeface="仿宋" panose="02010609060101010101" pitchFamily="49" charset="-122"/>
                <a:ea typeface="仿宋" panose="02010609060101010101" pitchFamily="49" charset="-122"/>
              </a:rPr>
              <a:t>    开鑫贷是这个新兴领域中纯国有企业。由国开金融有限责任公司和江苏金农股份有限公司共同出资设立。金农公司是江苏省政府金融办直接监管的一家国有控股企业，业务是为江苏省境内的小额贷款公司提供含</a:t>
            </a:r>
            <a:r>
              <a:rPr lang="en-US" altLang="zh-CN" sz="1600" dirty="0">
                <a:latin typeface="仿宋" panose="02010609060101010101" pitchFamily="49" charset="-122"/>
                <a:ea typeface="仿宋" panose="02010609060101010101" pitchFamily="49" charset="-122"/>
              </a:rPr>
              <a:t>IT</a:t>
            </a:r>
            <a:r>
              <a:rPr lang="zh-CN" altLang="en-US" sz="1600" dirty="0">
                <a:latin typeface="仿宋" panose="02010609060101010101" pitchFamily="49" charset="-122"/>
                <a:ea typeface="仿宋" panose="02010609060101010101" pitchFamily="49" charset="-122"/>
              </a:rPr>
              <a:t>平台、资金池调节在内的“综合服务”，这种服务模式也是江苏首创，并在全国独树一帜。</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（三）传统担保公司、小贷公司、典当行等金融服务公司</a:t>
            </a:r>
          </a:p>
          <a:p>
            <a:r>
              <a:rPr lang="zh-CN" altLang="en-US" sz="1600" dirty="0">
                <a:latin typeface="仿宋" panose="02010609060101010101" pitchFamily="49" charset="-122"/>
                <a:ea typeface="仿宋" panose="02010609060101010101" pitchFamily="49" charset="-122"/>
              </a:rPr>
              <a:t>    传统担保公司演变到网络借款平台公司以安心贷为代表。类似平台有</a:t>
            </a:r>
            <a:r>
              <a:rPr lang="en-US" altLang="zh-CN" sz="1600" dirty="0">
                <a:latin typeface="仿宋" panose="02010609060101010101" pitchFamily="49" charset="-122"/>
                <a:ea typeface="仿宋" panose="02010609060101010101" pitchFamily="49" charset="-122"/>
              </a:rPr>
              <a:t>3P</a:t>
            </a:r>
            <a:r>
              <a:rPr lang="zh-CN" altLang="en-US" sz="1600" dirty="0">
                <a:latin typeface="仿宋" panose="02010609060101010101" pitchFamily="49" charset="-122"/>
                <a:ea typeface="仿宋" panose="02010609060101010101" pitchFamily="49" charset="-122"/>
              </a:rPr>
              <a:t>银行、盛融在线等。</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四</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实体企业</a:t>
            </a:r>
          </a:p>
          <a:p>
            <a:r>
              <a:rPr lang="zh-CN" altLang="en-US" sz="1600" dirty="0">
                <a:latin typeface="仿宋" panose="02010609060101010101" pitchFamily="49" charset="-122"/>
                <a:ea typeface="仿宋" panose="02010609060101010101" pitchFamily="49" charset="-122"/>
              </a:rPr>
              <a:t>    以证大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贷为代表，一些企业也投资于网贷平台，证大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作为上海证大集团全资子公司“上海证大投资咨询有限公司”全力打造的“互联网微金融服务平台”，证大集团创建于一九九二年，目前已发展成为拥有金融、房地产两大主业，及资源、互联网等辅助产业的综合产业投资集团，现有员工</a:t>
            </a:r>
            <a:r>
              <a:rPr lang="en-US" altLang="zh-CN" sz="1600" dirty="0">
                <a:latin typeface="仿宋" panose="02010609060101010101" pitchFamily="49" charset="-122"/>
                <a:ea typeface="仿宋" panose="02010609060101010101" pitchFamily="49" charset="-122"/>
              </a:rPr>
              <a:t>7200</a:t>
            </a:r>
            <a:r>
              <a:rPr lang="zh-CN" altLang="en-US" sz="1600" dirty="0">
                <a:latin typeface="仿宋" panose="02010609060101010101" pitchFamily="49" charset="-122"/>
                <a:ea typeface="仿宋" panose="02010609060101010101" pitchFamily="49" charset="-122"/>
              </a:rPr>
              <a:t>人，资产总额近</a:t>
            </a:r>
            <a:r>
              <a:rPr lang="en-US" altLang="zh-CN" sz="1600" dirty="0">
                <a:latin typeface="仿宋" panose="02010609060101010101" pitchFamily="49" charset="-122"/>
                <a:ea typeface="仿宋" panose="02010609060101010101" pitchFamily="49" charset="-122"/>
              </a:rPr>
              <a:t>300</a:t>
            </a:r>
            <a:r>
              <a:rPr lang="zh-CN" altLang="en-US" sz="1600" dirty="0">
                <a:latin typeface="仿宋" panose="02010609060101010101" pitchFamily="49" charset="-122"/>
                <a:ea typeface="仿宋" panose="02010609060101010101" pitchFamily="49" charset="-122"/>
              </a:rPr>
              <a:t>亿。</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312450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8280920" cy="2728952"/>
          </a:xfrm>
          <a:prstGeom prst="rect">
            <a:avLst/>
          </a:prstGeom>
          <a:noFill/>
        </p:spPr>
        <p:txBody>
          <a:bodyPr wrap="square" rtlCol="0">
            <a:spAutoFit/>
          </a:bodyPr>
          <a:lstStyle/>
          <a:p>
            <a:endParaRPr lang="zh-CN" altLang="en-US"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六、是否获得融资</a:t>
            </a:r>
            <a:endParaRPr lang="en-US" altLang="zh-CN" b="1" dirty="0">
              <a:latin typeface="仿宋" panose="02010609060101010101" pitchFamily="49" charset="-122"/>
              <a:ea typeface="仿宋" panose="02010609060101010101" pitchFamily="49" charset="-122"/>
            </a:endParaRPr>
          </a:p>
          <a:p>
            <a:pPr>
              <a:spcBef>
                <a:spcPts val="500"/>
              </a:spcBef>
            </a:pPr>
            <a:r>
              <a:rPr lang="zh-CN" altLang="en-US" sz="1600" dirty="0">
                <a:latin typeface="仿宋" panose="02010609060101010101" pitchFamily="49" charset="-122"/>
                <a:ea typeface="仿宋" panose="02010609060101010101" pitchFamily="49" charset="-122"/>
              </a:rPr>
              <a:t>    发展较好的平台通常会得到各方面的融资，如国际上的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。国内不少著名的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网络借贷平台获得了各种渠道的融资。例如：</a:t>
            </a:r>
            <a:r>
              <a:rPr lang="en-US" altLang="zh-CN" sz="1600" dirty="0">
                <a:latin typeface="仿宋" panose="02010609060101010101" pitchFamily="49" charset="-122"/>
                <a:ea typeface="仿宋" panose="02010609060101010101" pitchFamily="49" charset="-122"/>
              </a:rPr>
              <a:t>2010</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月，凯鹏华盈</a:t>
            </a:r>
            <a:r>
              <a:rPr lang="en-US" altLang="zh-CN" sz="1600" dirty="0">
                <a:latin typeface="仿宋" panose="02010609060101010101" pitchFamily="49" charset="-122"/>
                <a:ea typeface="仿宋" panose="02010609060101010101" pitchFamily="49" charset="-122"/>
              </a:rPr>
              <a:t>500</a:t>
            </a:r>
            <a:r>
              <a:rPr lang="zh-CN" altLang="en-US" sz="1600" dirty="0">
                <a:latin typeface="仿宋" panose="02010609060101010101" pitchFamily="49" charset="-122"/>
                <a:ea typeface="仿宋" panose="02010609060101010101" pitchFamily="49" charset="-122"/>
              </a:rPr>
              <a:t>万美元投资宜信。</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月，凯鹏华盈、</a:t>
            </a:r>
            <a:r>
              <a:rPr lang="en-US" altLang="zh-CN" sz="1600" dirty="0">
                <a:latin typeface="仿宋" panose="02010609060101010101" pitchFamily="49" charset="-122"/>
                <a:ea typeface="仿宋" panose="02010609060101010101" pitchFamily="49" charset="-122"/>
              </a:rPr>
              <a:t>IDG</a:t>
            </a:r>
            <a:r>
              <a:rPr lang="zh-CN" altLang="en-US" sz="1600" dirty="0">
                <a:latin typeface="仿宋" panose="02010609060101010101" pitchFamily="49" charset="-122"/>
                <a:ea typeface="仿宋" panose="02010609060101010101" pitchFamily="49" charset="-122"/>
              </a:rPr>
              <a:t>资本、摩根士丹利联合参投宜信</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轮融资</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万美元。</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月，红杉中国</a:t>
            </a:r>
            <a:r>
              <a:rPr lang="en-US" altLang="zh-CN" sz="1600" dirty="0">
                <a:latin typeface="仿宋" panose="02010609060101010101" pitchFamily="49" charset="-122"/>
                <a:ea typeface="仿宋" panose="02010609060101010101" pitchFamily="49" charset="-122"/>
              </a:rPr>
              <a:t>2500</a:t>
            </a:r>
            <a:r>
              <a:rPr lang="zh-CN" altLang="en-US" sz="1600" dirty="0">
                <a:latin typeface="仿宋" panose="02010609060101010101" pitchFamily="49" charset="-122"/>
                <a:ea typeface="仿宋" panose="02010609060101010101" pitchFamily="49" charset="-122"/>
              </a:rPr>
              <a:t>万美元投资上海拍拍贷，占股</a:t>
            </a:r>
            <a:r>
              <a:rPr lang="en-US" altLang="zh-CN" sz="1600" dirty="0">
                <a:latin typeface="仿宋" panose="02010609060101010101" pitchFamily="49" charset="-122"/>
                <a:ea typeface="仿宋" panose="02010609060101010101" pitchFamily="49" charset="-122"/>
              </a:rPr>
              <a:t>28.5%</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月和</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月，东方资产管理公司股权投资部、北极光创投分别投资点融网，金额也在数百万美元级别。</a:t>
            </a:r>
            <a:endParaRPr lang="en-US" altLang="zh-CN" sz="1600" dirty="0">
              <a:latin typeface="仿宋" panose="02010609060101010101" pitchFamily="49" charset="-122"/>
              <a:ea typeface="仿宋" panose="02010609060101010101" pitchFamily="49" charset="-122"/>
            </a:endParaRPr>
          </a:p>
          <a:p>
            <a:pPr>
              <a:spcBef>
                <a:spcPts val="500"/>
              </a:spcBef>
            </a:pP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11</a:t>
            </a:r>
            <a:r>
              <a:rPr lang="zh-CN" altLang="en-US" sz="1600" dirty="0">
                <a:latin typeface="仿宋" panose="02010609060101010101" pitchFamily="49" charset="-122"/>
                <a:ea typeface="仿宋" panose="02010609060101010101" pitchFamily="49" charset="-122"/>
              </a:rPr>
              <a:t>月，有利网获得软银中国</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轮投资</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万美元。</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月，爱投资也获得了中援应急投资有限公司的首轮融资。</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月，人人贷宣布完成</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轮融资，金额高达</a:t>
            </a:r>
            <a:r>
              <a:rPr lang="en-US" altLang="zh-CN" sz="1600" dirty="0">
                <a:latin typeface="仿宋" panose="02010609060101010101" pitchFamily="49" charset="-122"/>
                <a:ea typeface="仿宋" panose="02010609060101010101" pitchFamily="49" charset="-122"/>
              </a:rPr>
              <a:t>1.3</a:t>
            </a:r>
            <a:r>
              <a:rPr lang="zh-CN" altLang="en-US" sz="1600" dirty="0">
                <a:latin typeface="仿宋" panose="02010609060101010101" pitchFamily="49" charset="-122"/>
                <a:ea typeface="仿宋" panose="02010609060101010101" pitchFamily="49" charset="-122"/>
              </a:rPr>
              <a:t>亿美元。</a:t>
            </a:r>
          </a:p>
        </p:txBody>
      </p:sp>
      <p:sp>
        <p:nvSpPr>
          <p:cNvPr id="6" name="TextBox 5"/>
          <p:cNvSpPr txBox="1"/>
          <p:nvPr/>
        </p:nvSpPr>
        <p:spPr>
          <a:xfrm>
            <a:off x="539552" y="2654910"/>
            <a:ext cx="8280920" cy="3157275"/>
          </a:xfrm>
          <a:prstGeom prst="rect">
            <a:avLst/>
          </a:prstGeom>
          <a:noFill/>
        </p:spPr>
        <p:txBody>
          <a:bodyPr wrap="square" rtlCol="0">
            <a:spAutoFit/>
          </a:bodyPr>
          <a:lstStyle/>
          <a:p>
            <a:endParaRPr lang="zh-CN" altLang="en-US"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七、注册身份不同</a:t>
            </a:r>
          </a:p>
          <a:p>
            <a:pPr>
              <a:spcBef>
                <a:spcPts val="500"/>
              </a:spcBef>
            </a:pPr>
            <a:r>
              <a:rPr lang="zh-CN" altLang="en-US" sz="1600" dirty="0">
                <a:latin typeface="仿宋" panose="02010609060101010101" pitchFamily="49" charset="-122"/>
                <a:ea typeface="仿宋" panose="02010609060101010101" pitchFamily="49" charset="-122"/>
              </a:rPr>
              <a:t>网络借贷平台一般注册身份为投资信息咨询公司或者网络技术类的电子商务公司。不论以何种方式注册，从事的工作性质相同，并且根据中国的国情调整自己的经营方式。如：翼龙贷成立于</a:t>
            </a:r>
            <a:r>
              <a:rPr lang="en-US" altLang="zh-CN" sz="1600" dirty="0">
                <a:latin typeface="仿宋" panose="02010609060101010101" pitchFamily="49" charset="-122"/>
                <a:ea typeface="仿宋" panose="02010609060101010101" pitchFamily="49" charset="-122"/>
              </a:rPr>
              <a:t>2007</a:t>
            </a:r>
            <a:r>
              <a:rPr lang="zh-CN" altLang="en-US" sz="1600" dirty="0">
                <a:latin typeface="仿宋" panose="02010609060101010101" pitchFamily="49" charset="-122"/>
                <a:ea typeface="仿宋" panose="02010609060101010101" pitchFamily="49" charset="-122"/>
              </a:rPr>
              <a:t>年，隶属于北京同城翼龙网络科技有限公司，总部位于北京，是中国首家倡导</a:t>
            </a:r>
            <a:r>
              <a:rPr lang="en-US" altLang="zh-CN" sz="1600" dirty="0">
                <a:latin typeface="仿宋" panose="02010609060101010101" pitchFamily="49" charset="-122"/>
                <a:ea typeface="仿宋" panose="02010609060101010101" pitchFamily="49" charset="-122"/>
              </a:rPr>
              <a:t>P2P/P2C/B2C</a:t>
            </a:r>
            <a:r>
              <a:rPr lang="zh-CN" altLang="en-US" sz="1600" dirty="0">
                <a:latin typeface="仿宋" panose="02010609060101010101" pitchFamily="49" charset="-122"/>
                <a:ea typeface="仿宋" panose="02010609060101010101" pitchFamily="49" charset="-122"/>
              </a:rPr>
              <a:t>互联网电子借贷交易平台的高科技技术企业，偏重线下业务，更愿意从理财服务的角度来理解自身业务。温州贷隶属于温州网诚电子商务有限公司。红岭创投网站隶属于深圳市红岭创投电子商务股份有限公司。爱投资隶属于安投融</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北京</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网络科技有限公司，拍拍贷成立于</a:t>
            </a:r>
            <a:r>
              <a:rPr lang="en-US" altLang="zh-CN" sz="1600" dirty="0">
                <a:latin typeface="仿宋" panose="02010609060101010101" pitchFamily="49" charset="-122"/>
                <a:ea typeface="仿宋" panose="02010609060101010101" pitchFamily="49" charset="-122"/>
              </a:rPr>
              <a:t>2007 </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6</a:t>
            </a:r>
            <a:r>
              <a:rPr lang="zh-CN" altLang="en-US" sz="1600" dirty="0">
                <a:latin typeface="仿宋" panose="02010609060101010101" pitchFamily="49" charset="-122"/>
                <a:ea typeface="仿宋" panose="02010609060101010101" pitchFamily="49" charset="-122"/>
              </a:rPr>
              <a:t>月公司全称为“上海拍拍贷金融信息服务有限公司”，是中国第一家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个人对个人</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网络信用借贷平台。拍拍贷同时也是第一家由工商部门特批，获得“金融信息服务”资质。</a:t>
            </a:r>
          </a:p>
        </p:txBody>
      </p:sp>
    </p:spTree>
    <p:extLst>
      <p:ext uri="{BB962C8B-B14F-4D97-AF65-F5344CB8AC3E}">
        <p14:creationId xmlns:p14="http://schemas.microsoft.com/office/powerpoint/2010/main" val="27248432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683567" y="980728"/>
          <a:ext cx="7920880" cy="5191019"/>
        </p:xfrm>
        <a:graphic>
          <a:graphicData uri="http://schemas.openxmlformats.org/drawingml/2006/table">
            <a:tbl>
              <a:tblPr firstRow="1" firstCol="1" bandRow="1"/>
              <a:tblGrid>
                <a:gridCol w="2635925">
                  <a:extLst>
                    <a:ext uri="{9D8B030D-6E8A-4147-A177-3AD203B41FA5}">
                      <a16:colId xmlns:a16="http://schemas.microsoft.com/office/drawing/2014/main" val="20000"/>
                    </a:ext>
                  </a:extLst>
                </a:gridCol>
                <a:gridCol w="2740388">
                  <a:extLst>
                    <a:ext uri="{9D8B030D-6E8A-4147-A177-3AD203B41FA5}">
                      <a16:colId xmlns:a16="http://schemas.microsoft.com/office/drawing/2014/main" val="20001"/>
                    </a:ext>
                  </a:extLst>
                </a:gridCol>
                <a:gridCol w="2544567">
                  <a:extLst>
                    <a:ext uri="{9D8B030D-6E8A-4147-A177-3AD203B41FA5}">
                      <a16:colId xmlns:a16="http://schemas.microsoft.com/office/drawing/2014/main" val="20002"/>
                    </a:ext>
                  </a:extLst>
                </a:gridCol>
              </a:tblGrid>
              <a:tr h="197585">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分类标准</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分类</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举例</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7585">
                <a:tc rowSpan="2">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贷款利率不同</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营利型</a:t>
                      </a:r>
                      <a:r>
                        <a:rPr lang="en-US" sz="1400" kern="100">
                          <a:solidFill>
                            <a:srgbClr val="000000"/>
                          </a:solidFill>
                          <a:effectLst/>
                          <a:latin typeface="仿宋" panose="02010609060101010101" pitchFamily="49" charset="-122"/>
                          <a:ea typeface="仿宋" panose="02010609060101010101" pitchFamily="49" charset="-122"/>
                          <a:cs typeface="黑体"/>
                        </a:rPr>
                        <a:t>P2P</a:t>
                      </a:r>
                      <a:r>
                        <a:rPr lang="zh-CN" sz="1400" kern="100">
                          <a:solidFill>
                            <a:srgbClr val="000000"/>
                          </a:solidFill>
                          <a:effectLst/>
                          <a:latin typeface="仿宋" panose="02010609060101010101" pitchFamily="49" charset="-122"/>
                          <a:ea typeface="仿宋" panose="02010609060101010101" pitchFamily="49" charset="-122"/>
                          <a:cs typeface="黑体"/>
                        </a:rPr>
                        <a:t>网贷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大部分</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公益型</a:t>
                      </a:r>
                      <a:r>
                        <a:rPr lang="en-US" sz="1400" kern="100" dirty="0">
                          <a:solidFill>
                            <a:srgbClr val="000000"/>
                          </a:solidFill>
                          <a:effectLst/>
                          <a:latin typeface="仿宋" panose="02010609060101010101" pitchFamily="49" charset="-122"/>
                          <a:ea typeface="仿宋" panose="02010609060101010101" pitchFamily="49" charset="-122"/>
                          <a:cs typeface="黑体"/>
                        </a:rPr>
                        <a:t>P2P</a:t>
                      </a:r>
                      <a:r>
                        <a:rPr lang="zh-CN" sz="1400" kern="100" dirty="0">
                          <a:solidFill>
                            <a:srgbClr val="000000"/>
                          </a:solidFill>
                          <a:effectLst/>
                          <a:latin typeface="仿宋" panose="02010609060101010101" pitchFamily="49" charset="-122"/>
                          <a:ea typeface="仿宋" panose="02010609060101010101" pitchFamily="49" charset="-122"/>
                          <a:cs typeface="黑体"/>
                        </a:rPr>
                        <a:t>网贷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宜农贷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7585">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借款对象不同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区域性</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微贷网、开鑫贷、温州贷等</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全国主要城市</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solidFill>
                            <a:srgbClr val="000000"/>
                          </a:solidFill>
                          <a:effectLst/>
                          <a:latin typeface="仿宋" panose="02010609060101010101" pitchFamily="49" charset="-122"/>
                          <a:ea typeface="仿宋" panose="02010609060101010101" pitchFamily="49" charset="-122"/>
                          <a:cs typeface="黑体"/>
                        </a:rPr>
                        <a:t> </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7585">
                <a:tc rowSpan="3">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提供担保与否及担保形式不同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不担保</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拍拍贷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97099">
                <a:tc vMerge="1">
                  <a:txBody>
                    <a:bodyPr/>
                    <a:lstStyle/>
                    <a:p>
                      <a:endParaRPr lang="zh-CN" altLang="en-US"/>
                    </a:p>
                  </a:txBody>
                  <a:tcPr/>
                </a:tc>
                <a:tc rowSpan="2">
                  <a:txBody>
                    <a:bodyPr/>
                    <a:lstStyle/>
                    <a:p>
                      <a:pPr algn="l">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担保</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担保形式不同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27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担保机构不同：担保公司、小额贷款公司及平台采用风险备用金账户作担保。</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7585">
                <a:tc rowSpan="3">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开展业务与网络的关系程度</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线上为主</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拍拍贷、点融网、利融网</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线下为主</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宜信</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线上线下相结合</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人人贷、陆金所</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7585">
                <a:tc rowSpan="4">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推出机构不同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大型金融集团</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陆金所</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国有企业</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开鑫贷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95170">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传统担保公司、小贷公司、典当行等金融服务公司</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安心贷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实体企业</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证大</a:t>
                      </a:r>
                      <a:r>
                        <a:rPr lang="en-US" sz="1400" kern="100" dirty="0">
                          <a:solidFill>
                            <a:srgbClr val="000000"/>
                          </a:solidFill>
                          <a:effectLst/>
                          <a:latin typeface="仿宋" panose="02010609060101010101" pitchFamily="49" charset="-122"/>
                          <a:ea typeface="仿宋" panose="02010609060101010101" pitchFamily="49" charset="-122"/>
                          <a:cs typeface="黑体"/>
                        </a:rPr>
                        <a:t>e</a:t>
                      </a:r>
                      <a:r>
                        <a:rPr lang="zh-CN" sz="1400" kern="100" dirty="0">
                          <a:solidFill>
                            <a:srgbClr val="000000"/>
                          </a:solidFill>
                          <a:effectLst/>
                          <a:latin typeface="仿宋" panose="02010609060101010101" pitchFamily="49" charset="-122"/>
                          <a:ea typeface="仿宋" panose="02010609060101010101" pitchFamily="49" charset="-122"/>
                          <a:cs typeface="黑体"/>
                        </a:rPr>
                        <a:t>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95170">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是否获得融资</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是</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宜信、拍拍贷、点融网、有利网、人人贷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否</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略</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7585">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注册身份不同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投资信息咨询公司</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略</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网络技术类的电子商务公司</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温州贷、红岭创投</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3" name="矩形 2"/>
          <p:cNvSpPr/>
          <p:nvPr/>
        </p:nvSpPr>
        <p:spPr>
          <a:xfrm>
            <a:off x="3203848" y="600943"/>
            <a:ext cx="2518638" cy="307777"/>
          </a:xfrm>
          <a:prstGeom prst="rect">
            <a:avLst/>
          </a:prstGeom>
        </p:spPr>
        <p:txBody>
          <a:bodyPr wrap="none">
            <a:spAutoFit/>
          </a:bodyPr>
          <a:lstStyle/>
          <a:p>
            <a:r>
              <a:rPr lang="zh-CN" altLang="en-US" sz="1400" b="1" dirty="0">
                <a:latin typeface="仿宋" pitchFamily="49" charset="-122"/>
                <a:ea typeface="仿宋" pitchFamily="49" charset="-122"/>
              </a:rPr>
              <a:t>表</a:t>
            </a:r>
            <a:r>
              <a:rPr lang="en-US" altLang="zh-CN" sz="1400" b="1" dirty="0">
                <a:latin typeface="仿宋" pitchFamily="49" charset="-122"/>
                <a:ea typeface="仿宋" pitchFamily="49" charset="-122"/>
              </a:rPr>
              <a:t>10-7 </a:t>
            </a:r>
            <a:r>
              <a:rPr lang="zh-CN" altLang="en-US" sz="1400" b="1" dirty="0">
                <a:latin typeface="仿宋" pitchFamily="49" charset="-122"/>
                <a:ea typeface="仿宋" pitchFamily="49" charset="-122"/>
              </a:rPr>
              <a:t>国内</a:t>
            </a:r>
            <a:r>
              <a:rPr lang="en-US" altLang="zh-CN" sz="1400" b="1" dirty="0">
                <a:latin typeface="仿宋" pitchFamily="49" charset="-122"/>
                <a:ea typeface="仿宋" pitchFamily="49" charset="-122"/>
              </a:rPr>
              <a:t>P2P</a:t>
            </a:r>
            <a:r>
              <a:rPr lang="zh-CN" altLang="en-US" sz="1400" b="1" dirty="0">
                <a:latin typeface="仿宋" pitchFamily="49" charset="-122"/>
                <a:ea typeface="仿宋" pitchFamily="49" charset="-122"/>
              </a:rPr>
              <a:t>分类情况汇总</a:t>
            </a:r>
          </a:p>
        </p:txBody>
      </p:sp>
    </p:spTree>
    <p:extLst>
      <p:ext uri="{BB962C8B-B14F-4D97-AF65-F5344CB8AC3E}">
        <p14:creationId xmlns:p14="http://schemas.microsoft.com/office/powerpoint/2010/main" val="201725802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16" y="260648"/>
            <a:ext cx="8208912" cy="720080"/>
          </a:xfrm>
        </p:spPr>
        <p:txBody>
          <a:bodyPr/>
          <a:lstStyle/>
          <a:p>
            <a:r>
              <a:rPr lang="en-US" altLang="zh-CN" sz="2000" dirty="0"/>
              <a:t>10.4.2 </a:t>
            </a:r>
            <a:r>
              <a:rPr lang="zh-CN" altLang="en-US" sz="2000" dirty="0"/>
              <a:t>存在的问题</a:t>
            </a:r>
            <a:endParaRPr lang="zh-CN" altLang="en-US" sz="2000" dirty="0">
              <a:solidFill>
                <a:srgbClr val="FF0000"/>
              </a:solidFill>
            </a:endParaRPr>
          </a:p>
        </p:txBody>
      </p:sp>
      <p:sp>
        <p:nvSpPr>
          <p:cNvPr id="5" name="TextBox 4"/>
          <p:cNvSpPr txBox="1"/>
          <p:nvPr/>
        </p:nvSpPr>
        <p:spPr>
          <a:xfrm>
            <a:off x="527016" y="980728"/>
            <a:ext cx="8280920" cy="5704126"/>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近年来</a:t>
            </a:r>
            <a:r>
              <a:rPr lang="zh-CN" altLang="en-US" sz="1600" dirty="0">
                <a:latin typeface="仿宋" panose="02010609060101010101" pitchFamily="49" charset="-122"/>
                <a:ea typeface="仿宋" panose="02010609060101010101" pitchFamily="49" charset="-122"/>
              </a:rPr>
              <a:t>互联网金融在我国迅猛发展，仅</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年新上线的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平台就有</a:t>
            </a:r>
            <a:r>
              <a:rPr lang="en-US" altLang="zh-CN" sz="1600" dirty="0">
                <a:latin typeface="仿宋" panose="02010609060101010101" pitchFamily="49" charset="-122"/>
                <a:ea typeface="仿宋" panose="02010609060101010101" pitchFamily="49" charset="-122"/>
              </a:rPr>
              <a:t>1228</a:t>
            </a:r>
            <a:r>
              <a:rPr lang="zh-CN" altLang="en-US" sz="1600" dirty="0">
                <a:latin typeface="仿宋" panose="02010609060101010101" pitchFamily="49" charset="-122"/>
                <a:ea typeface="仿宋" panose="02010609060101010101" pitchFamily="49" charset="-122"/>
              </a:rPr>
              <a:t>家，</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年末贷款余额超过</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亿。这也意味着，去年平均每天会有超过</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家新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平台上线。就参与主体来看，第一波主要是互联网企业，第二波平安银行等金融背景企业也陆续参与进来。相关数据显示，在</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平台交易量仅</a:t>
            </a:r>
            <a:r>
              <a:rPr lang="en-US" altLang="zh-CN" sz="1600" dirty="0">
                <a:latin typeface="仿宋" panose="02010609060101010101" pitchFamily="49" charset="-122"/>
                <a:ea typeface="仿宋" panose="02010609060101010101" pitchFamily="49" charset="-122"/>
              </a:rPr>
              <a:t>212</a:t>
            </a:r>
            <a:r>
              <a:rPr lang="zh-CN" altLang="en-US" sz="1600" dirty="0">
                <a:latin typeface="仿宋" panose="02010609060101010101" pitchFamily="49" charset="-122"/>
                <a:ea typeface="仿宋" panose="02010609060101010101" pitchFamily="49" charset="-122"/>
              </a:rPr>
              <a:t>亿元左右，</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年已增至约</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亿元，三年增长率高达</a:t>
            </a:r>
            <a:r>
              <a:rPr lang="en-US" altLang="zh-CN" sz="1600" dirty="0">
                <a:latin typeface="仿宋" panose="02010609060101010101" pitchFamily="49" charset="-122"/>
                <a:ea typeface="仿宋" panose="02010609060101010101" pitchFamily="49" charset="-122"/>
              </a:rPr>
              <a:t>130%</a:t>
            </a:r>
            <a:r>
              <a:rPr lang="zh-CN" altLang="en-US" sz="1600" dirty="0">
                <a:latin typeface="仿宋" panose="02010609060101010101" pitchFamily="49" charset="-122"/>
                <a:ea typeface="仿宋" panose="02010609060101010101" pitchFamily="49" charset="-122"/>
              </a:rPr>
              <a:t>。然而，随着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行业的爆发式增长，坏账、跑路等负面消息也纷至沓来。</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一、借款人</a:t>
            </a:r>
          </a:p>
          <a:p>
            <a:pPr>
              <a:spcBef>
                <a:spcPts val="1000"/>
              </a:spcBef>
            </a:pPr>
            <a:r>
              <a:rPr lang="en-US" altLang="zh-CN" sz="1600" dirty="0">
                <a:latin typeface="仿宋" panose="02010609060101010101" pitchFamily="49" charset="-122"/>
                <a:ea typeface="仿宋" panose="02010609060101010101" pitchFamily="49" charset="-122"/>
              </a:rPr>
              <a:t>    P2P</a:t>
            </a:r>
            <a:r>
              <a:rPr lang="zh-CN" altLang="en-US" sz="1600" dirty="0">
                <a:latin typeface="仿宋" panose="02010609060101010101" pitchFamily="49" charset="-122"/>
                <a:ea typeface="仿宋" panose="02010609060101010101" pitchFamily="49" charset="-122"/>
              </a:rPr>
              <a:t>平台上的借款人的主要来源有三类：一是政策上限制取得贷款的主体，例如抵押物为第二顺位抵押无法在银行贷款的企业及其控制人、产业政策限制的“两高一剩”企业及其控制人等；二是因信贷额度管制而难以获得银行贷款的私营企业；三是银行出于人力和运营成本考虑，无法或不愿顾及的中小微企业及个人贷款。前两类时经过行政选择被淘汰的次优贷款人，第三类借款人资金需求零散、经营状况不稳定，因此，主要借款人的特征使得网贷市场的风险较高。另外，不完善的信用体系导致违约风险转嫁给网贷平台。一方面，借款人对平台及投资者是信息不对称的，借款人提供的借款用途和归还方式不详尽，甚至会有意隐藏资金用途。然而，为防止坏账率导致的亏损，平台对借款人更关注的是以抵押、质押、担保等形式追索的第二还款来源，而不是以经营活动产生资金流入的第一还款来源。逆向选择进一步加剧借款人违约的可能性。另一方面，由于国内信用体系缺失，借款人即使违约也不会对其自身信用的使用造成损失。并且国内的网贷平台主要为有担保的线上模式，一旦借款人违约逾期还款或无法还款，网贷平台及相关担保公司需要承担相应支付义务，违约风险最终转嫁到平台身上而不是借款人身上。</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34244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1598938129"/>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8424936" cy="6011902"/>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二、投资者</a:t>
            </a:r>
          </a:p>
          <a:p>
            <a:pPr>
              <a:spcBef>
                <a:spcPts val="500"/>
              </a:spcBef>
            </a:pPr>
            <a:r>
              <a:rPr lang="zh-CN" altLang="en-US" sz="1600" dirty="0">
                <a:latin typeface="仿宋" panose="02010609060101010101" pitchFamily="49" charset="-122"/>
                <a:ea typeface="仿宋" panose="02010609060101010101" pitchFamily="49" charset="-122"/>
              </a:rPr>
              <a:t>    一方面，网贷平台投资者主体的特殊性和资金来源的短期性决定了投资者的激进投资行为，使得网贷平台通过高额回报诱导投资者投入资金；另一方面，投资者事发后态度偏向维稳，使网贷平台事发后以限制提现、续投提现等形式拖欠投资者的资金。</a:t>
            </a:r>
          </a:p>
          <a:p>
            <a:pPr>
              <a:spcBef>
                <a:spcPts val="500"/>
              </a:spcBef>
            </a:pPr>
            <a:r>
              <a:rPr lang="zh-CN" altLang="en-US" sz="1600" dirty="0">
                <a:latin typeface="仿宋" panose="02010609060101010101" pitchFamily="49" charset="-122"/>
                <a:ea typeface="仿宋" panose="02010609060101010101" pitchFamily="49" charset="-122"/>
              </a:rPr>
              <a:t>根据</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每日经济新闻</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和网贷之家的调查，网贷平台投资者中，年龄在</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至</a:t>
            </a:r>
            <a:r>
              <a:rPr lang="en-US" altLang="zh-CN" sz="1600" dirty="0">
                <a:latin typeface="仿宋" panose="02010609060101010101" pitchFamily="49" charset="-122"/>
                <a:ea typeface="仿宋" panose="02010609060101010101" pitchFamily="49" charset="-122"/>
              </a:rPr>
              <a:t>40</a:t>
            </a:r>
            <a:r>
              <a:rPr lang="zh-CN" altLang="en-US" sz="1600" dirty="0">
                <a:latin typeface="仿宋" panose="02010609060101010101" pitchFamily="49" charset="-122"/>
                <a:ea typeface="仿宋" panose="02010609060101010101" pitchFamily="49" charset="-122"/>
              </a:rPr>
              <a:t>岁之间的占比高达</a:t>
            </a:r>
            <a:r>
              <a:rPr lang="en-US" altLang="zh-CN" sz="1600" dirty="0">
                <a:latin typeface="仿宋" panose="02010609060101010101" pitchFamily="49" charset="-122"/>
                <a:ea typeface="仿宋" panose="02010609060101010101" pitchFamily="49" charset="-122"/>
              </a:rPr>
              <a:t>80%</a:t>
            </a:r>
            <a:r>
              <a:rPr lang="zh-CN" altLang="en-US" sz="1600" dirty="0">
                <a:latin typeface="仿宋" panose="02010609060101010101" pitchFamily="49" charset="-122"/>
                <a:ea typeface="仿宋" panose="02010609060101010101" pitchFamily="49" charset="-122"/>
              </a:rPr>
              <a:t>，且分布地区主要在沿海地区。投资者具有一定积蓄但又积蓄不高，因此难以投入高门槛、长投资期的传统银行理财中去。同时，投资者属于当前网民的主力，容易接受互联网新鲜事物，勇于探索新平台，因此期限短收益高的网贷平台成为其绝好的投资选择。这些投资者往往“重仓”网贷平台。据调查，有</a:t>
            </a:r>
            <a:r>
              <a:rPr lang="en-US" altLang="zh-CN" sz="1600" dirty="0">
                <a:latin typeface="仿宋" panose="02010609060101010101" pitchFamily="49" charset="-122"/>
                <a:ea typeface="仿宋" panose="02010609060101010101" pitchFamily="49" charset="-122"/>
              </a:rPr>
              <a:t>34%</a:t>
            </a:r>
            <a:r>
              <a:rPr lang="zh-CN" altLang="en-US" sz="1600" dirty="0">
                <a:latin typeface="仿宋" panose="02010609060101010101" pitchFamily="49" charset="-122"/>
                <a:ea typeface="仿宋" panose="02010609060101010101" pitchFamily="49" charset="-122"/>
              </a:rPr>
              <a:t>的投资者将八成以上的资金投入网贷平台，而</a:t>
            </a:r>
            <a:r>
              <a:rPr lang="en-US" altLang="zh-CN" sz="1600" dirty="0">
                <a:latin typeface="仿宋" panose="02010609060101010101" pitchFamily="49" charset="-122"/>
                <a:ea typeface="仿宋" panose="02010609060101010101" pitchFamily="49" charset="-122"/>
              </a:rPr>
              <a:t>55%</a:t>
            </a:r>
            <a:r>
              <a:rPr lang="zh-CN" altLang="en-US" sz="1600" dirty="0">
                <a:latin typeface="仿宋" panose="02010609060101010101" pitchFamily="49" charset="-122"/>
                <a:ea typeface="仿宋" panose="02010609060101010101" pitchFamily="49" charset="-122"/>
              </a:rPr>
              <a:t>以上的投资者将一半以上的资产投入网贷平台。</a:t>
            </a:r>
          </a:p>
          <a:p>
            <a:pPr>
              <a:spcBef>
                <a:spcPts val="500"/>
              </a:spcBef>
            </a:pPr>
            <a:r>
              <a:rPr lang="zh-CN" altLang="en-US" sz="1600" dirty="0">
                <a:latin typeface="仿宋" panose="02010609060101010101" pitchFamily="49" charset="-122"/>
                <a:ea typeface="仿宋" panose="02010609060101010101" pitchFamily="49" charset="-122"/>
              </a:rPr>
              <a:t>    出于获取更高投资收益和保护心理的考虑，部分投资者还会组成类似电商的“团模式”，由团长牵线来对网贷平台进行投标，其中比较活跃的有包子团、咳咳团、布丁团、阳光团、红旗财经团、友情团等。“团模式”的大进大出增加了平台资金波动，而且事后挤兑的问题更加严重。同时，团长存在道德风险，会为了获取介绍费而帮助平台作弊、引投资者入局。以包子团为例，其相继在乐网贷、徽煌财富和保险贷三家平台踩雷，成员损失初步估计超过</a:t>
            </a:r>
            <a:r>
              <a:rPr lang="en-US" altLang="zh-CN" sz="1600" dirty="0">
                <a:latin typeface="仿宋" panose="02010609060101010101" pitchFamily="49" charset="-122"/>
                <a:ea typeface="仿宋" panose="02010609060101010101" pitchFamily="49" charset="-122"/>
              </a:rPr>
              <a:t>4500</a:t>
            </a:r>
            <a:r>
              <a:rPr lang="zh-CN" altLang="en-US" sz="1600" dirty="0">
                <a:latin typeface="仿宋" panose="02010609060101010101" pitchFamily="49" charset="-122"/>
                <a:ea typeface="仿宋" panose="02010609060101010101" pitchFamily="49" charset="-122"/>
              </a:rPr>
              <a:t>万元，涉及成员人数</a:t>
            </a:r>
            <a:r>
              <a:rPr lang="en-US" altLang="zh-CN" sz="1600" dirty="0">
                <a:latin typeface="仿宋" panose="02010609060101010101" pitchFamily="49" charset="-122"/>
                <a:ea typeface="仿宋" panose="02010609060101010101" pitchFamily="49" charset="-122"/>
              </a:rPr>
              <a:t>1900</a:t>
            </a:r>
            <a:r>
              <a:rPr lang="zh-CN" altLang="en-US" sz="1600" dirty="0">
                <a:latin typeface="仿宋" panose="02010609060101010101" pitchFamily="49" charset="-122"/>
                <a:ea typeface="仿宋" panose="02010609060101010101" pitchFamily="49" charset="-122"/>
              </a:rPr>
              <a:t>多名，而发生损失后团长消失，组团成员只能自己进行维权。</a:t>
            </a:r>
          </a:p>
          <a:p>
            <a:pPr>
              <a:spcBef>
                <a:spcPts val="500"/>
              </a:spcBef>
            </a:pPr>
            <a:r>
              <a:rPr lang="zh-CN" altLang="en-US" sz="1600" dirty="0">
                <a:latin typeface="仿宋" panose="02010609060101010101" pitchFamily="49" charset="-122"/>
                <a:ea typeface="仿宋" panose="02010609060101010101" pitchFamily="49" charset="-122"/>
              </a:rPr>
              <a:t>    在事后维权上，投资者往往不够正面积极。首先，有些地区地方保护主义严重，投资者对公安、司法的处理效率缺乏信心，加上没有足够证据，很难追究问题网贷平台的法律责任；其次，网贷平台涉案人数众多、资金牵连广泛，投资者难以组织成维权团队并按照共同的方案进行集体维权；第三，投资者还对网贷平台抱有侥幸心理，不但希望平台能持续下去，而且希望有后续接棒投资的人为其解套。基于以上三个原因，投资者的不积极给网贷平台足够的时间进行资金腾挪。</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93471327"/>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568952" cy="5755422"/>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三、网贷平台</a:t>
            </a:r>
          </a:p>
          <a:p>
            <a:r>
              <a:rPr lang="zh-CN" altLang="en-US" sz="1600" dirty="0">
                <a:latin typeface="仿宋" panose="02010609060101010101" pitchFamily="49" charset="-122"/>
                <a:ea typeface="仿宋" panose="02010609060101010101" pitchFamily="49" charset="-122"/>
              </a:rPr>
              <a:t>    一方面，网贷平台为满足借款人和投资者的需求而选择了风险较高的运营模式，从经营不善的网贷平台看，其主要存在自融、拆标、技术短板三大风险性的运作模式。另一方面，由于目前监管体系尚未建立，一些平台浑水摸鱼蓄意欺诈。拆标的网贷平台则是通过“借短贷长”进行负债经营来转化期限和金额，使投资者投入金额的到期期限和贷款合约之间实现平衡。以宜信的债权转让模式为例，宜信把资金借给借款人，然后从金额和时间上拆细债权，通过理财产品的形式在线下转让给真正的投资者，从而使得期限和金额在借贷双方成功转化。而拆标需要非常过硬的后台技术团队，只有交易活跃，借贷业务的期限和金额才会有效转化。宜信虽然有</a:t>
            </a:r>
            <a:r>
              <a:rPr lang="en-US" altLang="zh-CN" sz="1600" dirty="0">
                <a:latin typeface="仿宋" panose="02010609060101010101" pitchFamily="49" charset="-122"/>
                <a:ea typeface="仿宋" panose="02010609060101010101" pitchFamily="49" charset="-122"/>
              </a:rPr>
              <a:t>100</a:t>
            </a:r>
            <a:r>
              <a:rPr lang="zh-CN" altLang="en-US" sz="1600" dirty="0">
                <a:latin typeface="仿宋" panose="02010609060101010101" pitchFamily="49" charset="-122"/>
                <a:ea typeface="仿宋" panose="02010609060101010101" pitchFamily="49" charset="-122"/>
              </a:rPr>
              <a:t>多名从事产品设计的员工，其投资者与借款人数量也较大，但问题是，其股东基本上为从事民间借贷或实业的背景，其技术拆分实力有限，无法精确设计以保证资金的流转，从而产生期限错配的问题，以致引发流动性风险。</a:t>
            </a:r>
          </a:p>
          <a:p>
            <a:r>
              <a:rPr lang="zh-CN" altLang="en-US" sz="1600" dirty="0">
                <a:latin typeface="仿宋" panose="02010609060101010101" pitchFamily="49" charset="-122"/>
                <a:ea typeface="仿宋" panose="02010609060101010101" pitchFamily="49" charset="-122"/>
              </a:rPr>
              <a:t>    相比银行体系的挤兑有中央银行作为最后的担保人，网贷平台仅能依靠自身或及其相关的小额贷款公司、担保公司进行偿付，从支付能力上本身就存在疑问。一旦借款人逾期还款或者投资者集体挤兑，以自融和拆标形式经营的网贷平台资金链条极易陷入断裂的困境中。除了自融和拆标，网贷平台还容易遭受黑客、病毒攻击，容易引致交易主体的资金损失、投资者资料泄密以及平台的运营失常等问题。蓄意欺诈的网贷平台常常采用的方式有以下两种：</a:t>
            </a:r>
          </a:p>
          <a:p>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一</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平台独立进行的“庞氏骗局”。</a:t>
            </a:r>
          </a:p>
          <a:p>
            <a:r>
              <a:rPr lang="zh-CN" altLang="en-US" sz="1600" dirty="0">
                <a:latin typeface="仿宋" panose="02010609060101010101" pitchFamily="49" charset="-122"/>
                <a:ea typeface="仿宋" panose="02010609060101010101" pitchFamily="49" charset="-122"/>
              </a:rPr>
              <a:t>    其本身往往虚构运营资质，妄称持续经营，且以高回报的假标来诱揽资金，以新投资者的钱向老投资者支付利息和回报制造赚钱假象。</a:t>
            </a:r>
          </a:p>
          <a:p>
            <a:r>
              <a:rPr lang="zh-CN" altLang="en-US" sz="1600" dirty="0">
                <a:latin typeface="仿宋" panose="02010609060101010101" pitchFamily="49" charset="-122"/>
                <a:ea typeface="仿宋" panose="02010609060101010101" pitchFamily="49" charset="-122"/>
              </a:rPr>
              <a:t>（二）平台之间互相拆借。</a:t>
            </a:r>
          </a:p>
          <a:p>
            <a:r>
              <a:rPr lang="zh-CN" altLang="en-US" sz="1600" dirty="0">
                <a:latin typeface="仿宋" panose="02010609060101010101" pitchFamily="49" charset="-122"/>
                <a:ea typeface="仿宋" panose="02010609060101010101" pitchFamily="49" charset="-122"/>
              </a:rPr>
              <a:t>    除了平台独立性的诈骗外，由于网贷平台门槛较低，其市场准入标准没有特殊要求，因而平台之间多数存在利益关联，即存在组建新平台来偿还旧平台投资者的到期资金的情形。。而“一控多”现象也屡见不鲜。</a:t>
            </a:r>
          </a:p>
        </p:txBody>
      </p:sp>
    </p:spTree>
    <p:extLst>
      <p:ext uri="{BB962C8B-B14F-4D97-AF65-F5344CB8AC3E}">
        <p14:creationId xmlns:p14="http://schemas.microsoft.com/office/powerpoint/2010/main" val="229229430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790833"/>
            <a:ext cx="8568952" cy="2372444"/>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四、社会环境和监管状况</a:t>
            </a:r>
            <a:endParaRPr lang="en-US" altLang="zh-CN" sz="1600" b="1" dirty="0">
              <a:latin typeface="仿宋" panose="02010609060101010101" pitchFamily="49" charset="-122"/>
              <a:ea typeface="仿宋" panose="02010609060101010101" pitchFamily="49" charset="-122"/>
            </a:endParaRPr>
          </a:p>
          <a:p>
            <a:pPr>
              <a:spcBef>
                <a:spcPts val="500"/>
              </a:spcBef>
            </a:pPr>
            <a:r>
              <a:rPr lang="zh-CN" altLang="en-US" sz="1600" dirty="0">
                <a:latin typeface="仿宋" panose="02010609060101010101" pitchFamily="49" charset="-122"/>
                <a:ea typeface="仿宋" panose="02010609060101010101" pitchFamily="49" charset="-122"/>
              </a:rPr>
              <a:t>    国内金融市场僵化，融资难、缺少投资渠道，</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的诞生是为了联接投资人和融资人，满足供需两端的需求；征信体系尚不健全，且央行征信不向</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平台开放，平台只能以线下审核为主；在美国，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平台受</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监管，有苛刻的信息披露机制和</a:t>
            </a:r>
            <a:r>
              <a:rPr lang="en-US" altLang="zh-CN" sz="1600" dirty="0">
                <a:latin typeface="仿宋" panose="02010609060101010101" pitchFamily="49" charset="-122"/>
                <a:ea typeface="仿宋" panose="02010609060101010101" pitchFamily="49" charset="-122"/>
              </a:rPr>
              <a:t>400</a:t>
            </a:r>
            <a:r>
              <a:rPr lang="zh-CN" altLang="en-US" sz="1600" dirty="0">
                <a:latin typeface="仿宋" panose="02010609060101010101" pitchFamily="49" charset="-122"/>
                <a:ea typeface="仿宋" panose="02010609060101010101" pitchFamily="49" charset="-122"/>
              </a:rPr>
              <a:t>万美元保证金要求，中国的互联网金融的监管尚在建设中，银监会负责监管</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平台，但目前尚未出台监管细则，监管缺位，对于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平台只有普通企业的准入门槛；中国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尚处于法律空白期。野蛮的“价格战”，征信体系等基础框架缺失，以及行业监管不力等，是造促成</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行业坏账、跑路频出的重要因素。而提高行业准入门槛等监督办法的拟定，将有助于改善互联网金融发展环境，减少行业乱象发生。</a:t>
            </a:r>
          </a:p>
        </p:txBody>
      </p:sp>
    </p:spTree>
    <p:extLst>
      <p:ext uri="{BB962C8B-B14F-4D97-AF65-F5344CB8AC3E}">
        <p14:creationId xmlns:p14="http://schemas.microsoft.com/office/powerpoint/2010/main" val="91998070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lstStyle/>
          <a:p>
            <a:r>
              <a:rPr lang="en-US" altLang="zh-CN" sz="2000" dirty="0"/>
              <a:t>10.4.3 </a:t>
            </a:r>
            <a:r>
              <a:rPr lang="zh-CN" altLang="en-US" sz="2000" dirty="0"/>
              <a:t>未来的发展</a:t>
            </a:r>
            <a:endParaRPr lang="zh-CN" altLang="en-US" sz="2000" dirty="0">
              <a:solidFill>
                <a:srgbClr val="FF0000"/>
              </a:solidFill>
            </a:endParaRPr>
          </a:p>
        </p:txBody>
      </p:sp>
      <p:sp>
        <p:nvSpPr>
          <p:cNvPr id="5" name="TextBox 4"/>
          <p:cNvSpPr txBox="1"/>
          <p:nvPr/>
        </p:nvSpPr>
        <p:spPr>
          <a:xfrm>
            <a:off x="539552" y="692696"/>
            <a:ext cx="8136904" cy="5970865"/>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    尽管关于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网贷平台的争议一直存在，但随着社会现实需求的增加和国家关于互联网金融的出台，网络借贷平台进一步规范，不少企业家甚至金融巨头开始进入互联网金融领域，</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未来的发展值得关注。</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一、监管</a:t>
            </a:r>
          </a:p>
          <a:p>
            <a:r>
              <a:rPr lang="en-US" altLang="zh-CN" sz="1600" dirty="0">
                <a:latin typeface="仿宋" panose="02010609060101010101" pitchFamily="49" charset="-122"/>
                <a:ea typeface="仿宋" panose="02010609060101010101" pitchFamily="49" charset="-122"/>
              </a:rPr>
              <a:t>    2015</a:t>
            </a:r>
            <a:r>
              <a:rPr lang="zh-CN" altLang="en-US" sz="1600" dirty="0">
                <a:latin typeface="仿宋" panose="02010609060101010101" pitchFamily="49" charset="-122"/>
                <a:ea typeface="仿宋" panose="02010609060101010101" pitchFamily="49" charset="-122"/>
              </a:rPr>
              <a:t>年被业内认为是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网贷行业监管元年，随着监管政策的即将出台，银监会普惠金融部近期召集了各地监管部门和</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机构代表召开闭门会，讨论</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行业监管已形成的文件初稿。根据该文件内容，除了明确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平台中介职能、强化信息披露、注册资本金</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万元、</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倍的杠杆限制外，还明确要求</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平台上的融资项目标的要一一对应，不允许“拆标”，不能开展债权转让，并且对单笔融资项目额度还将设置上限要求。监管政策出台后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网贷平台或将面临新一轮清洗，一些不合规的平台受创巨大，或调整或退出，政策出台前后行业大量平台倒闭现象有可能成为常态。</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二、网贷平台评价体系建立</a:t>
            </a:r>
          </a:p>
          <a:p>
            <a:r>
              <a:rPr lang="zh-CN" altLang="en-US" sz="1600" dirty="0">
                <a:latin typeface="仿宋" panose="02010609060101010101" pitchFamily="49" charset="-122"/>
                <a:ea typeface="仿宋" panose="02010609060101010101" pitchFamily="49" charset="-122"/>
              </a:rPr>
              <a:t>    存款保险制度的出台，激发了民众的金融风险意识，也使资本市场进入一个活跃期。但投资者对于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的关注增加。至于可靠平台的方法，之前多数投资人的选择标准大多是看平台的经营规模、风控体系、财务状况等，但随着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平台挤兑现象，跑路现象的时有发生，这些常规的评测体系和甄别手段越来越失去可信赖性，更多的投资人开始挖掘</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平台的背景。所谓的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平台的背景：第一，平台规模和运营市场以及是否有风投投资；第二是否国资系、银行系平台，有国企和银行的信誉做背书；第三是否有第三方评级机构认证。目前国内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平台大多是在近两年才刚刚成立，而成立近</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年的宜信所推出的宜人贷平台，依托于宜信多年服务和风控经验，在资质上相对来说更为可靠。此外，如果</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平台有第三方评级机构认证或者有国资系、银行系的关系则会让投资人提高信任度，对业务的开展也极其有利。此外，一些第三方机构开始探索对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平台建立评级体系。</a:t>
            </a:r>
          </a:p>
        </p:txBody>
      </p:sp>
    </p:spTree>
    <p:extLst>
      <p:ext uri="{BB962C8B-B14F-4D97-AF65-F5344CB8AC3E}">
        <p14:creationId xmlns:p14="http://schemas.microsoft.com/office/powerpoint/2010/main" val="342672633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404664"/>
            <a:ext cx="8280920" cy="5986254"/>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三、市场份额与竞争</a:t>
            </a:r>
          </a:p>
          <a:p>
            <a:r>
              <a:rPr lang="zh-CN" altLang="en-US" sz="1600" dirty="0">
                <a:latin typeface="仿宋" panose="02010609060101010101" pitchFamily="49" charset="-122"/>
                <a:ea typeface="仿宋" panose="02010609060101010101" pitchFamily="49" charset="-122"/>
              </a:rPr>
              <a:t>    从目前</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的情况看来，将会呈现三种不同类型的网贷企业领跑整个网贷市场。第一类是以陆金所、宜信为代表的早期网贷行业参与者，凭借背景优势和先发规模优势，领先绝大部分网贷平台。第二类是以人人贷、积木盒子等为代表的，凭借在资本市场上的良好表现，借助风投的支持能够快速占领市场份额。第三类是以上市公司国资背景或者产业优势的网贷平台，结合自身的优势，能够在细分领域快速扩张，使得小平台在细分市场上也难以有所作为。</a:t>
            </a:r>
          </a:p>
          <a:p>
            <a:r>
              <a:rPr lang="zh-CN" altLang="en-US" sz="1600" dirty="0">
                <a:latin typeface="仿宋" panose="02010609060101010101" pitchFamily="49" charset="-122"/>
                <a:ea typeface="仿宋" panose="02010609060101010101" pitchFamily="49" charset="-122"/>
              </a:rPr>
              <a:t>    此外，值得关注的是未来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平台在移动端的竞争。近期多个完成融资的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平台，团贷网、麦子金服、众人贷等都将融资资金的用途指向了移动端。在移动端互联时代全面到来的大背景下，互联网金融的移动化变革正悄然进行着。据悉，截止到</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年年底，我国智能手机用户数量为</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亿，平板电脑的用户数量为</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亿，而且这个数字还在以几何倍数快速增长中。</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四、收益率下降，风险降低</a:t>
            </a:r>
          </a:p>
          <a:p>
            <a:r>
              <a:rPr lang="zh-CN" altLang="en-US" sz="1600" dirty="0">
                <a:latin typeface="仿宋" panose="02010609060101010101" pitchFamily="49" charset="-122"/>
                <a:ea typeface="仿宋" panose="02010609060101010101" pitchFamily="49" charset="-122"/>
              </a:rPr>
              <a:t>    目前大部分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多以高收益为饵来吸引投资人，但高收益的背后往往蕴藏着高风险，压力越大其还款逾期的风险就越大，同理平台产生坏账的可能就会增加，投资人的收益反而得不到保证。只有处在合理的预期年化收益率水平区间，才能兼顾借款和理财双方的利益和资金融通交易的合理性。</a:t>
            </a:r>
            <a:endParaRPr lang="en-US" altLang="zh-CN" sz="1600"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    当收益回归合理范畴，</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平台的风险就相对降低，但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在因为缺乏央行征信、信贷数据有限，以及政策的不确定性和行业竞争力度的日益增加的情况下，其风险系数依然居高不下。值得庆幸的是，目前已有多家网贷平台正式发布基于大数据的风控模型。通过互联网，接触庞大的用户群，能够收集海量的碎片化数据。未来随着行业监管的出台和征信体系的日益完善，基于大数据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网贷平台的风控能力的提升将使其风险程度有效降低，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网贷蓬勃发展仍然可待。</a:t>
            </a:r>
          </a:p>
        </p:txBody>
      </p:sp>
    </p:spTree>
    <p:extLst>
      <p:ext uri="{BB962C8B-B14F-4D97-AF65-F5344CB8AC3E}">
        <p14:creationId xmlns:p14="http://schemas.microsoft.com/office/powerpoint/2010/main" val="45953334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124744"/>
            <a:ext cx="8280920" cy="4031873"/>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五、关于平台融资和上市</a:t>
            </a:r>
            <a:endParaRPr lang="en-US" altLang="zh-CN" sz="1600" b="1" dirty="0">
              <a:latin typeface="仿宋" panose="02010609060101010101" pitchFamily="49" charset="-122"/>
              <a:ea typeface="仿宋" panose="02010609060101010101" pitchFamily="49" charset="-122"/>
            </a:endParaRPr>
          </a:p>
          <a:p>
            <a:endParaRPr lang="zh-CN" altLang="en-US" sz="1600" dirty="0">
              <a:latin typeface="仿宋" panose="02010609060101010101" pitchFamily="49" charset="-122"/>
              <a:ea typeface="仿宋" panose="02010609060101010101" pitchFamily="49" charset="-122"/>
            </a:endParaRPr>
          </a:p>
          <a:p>
            <a:r>
              <a:rPr lang="en-US" altLang="zh-CN" sz="1600" dirty="0">
                <a:latin typeface="仿宋" panose="02010609060101010101" pitchFamily="49" charset="-122"/>
                <a:ea typeface="仿宋" panose="02010609060101010101" pitchFamily="49" charset="-122"/>
              </a:rPr>
              <a:t>    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日</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在纽交所纽交所上市，上市首日收盘价</a:t>
            </a:r>
            <a:r>
              <a:rPr lang="en-US" altLang="zh-CN" sz="1600" dirty="0">
                <a:latin typeface="仿宋" panose="02010609060101010101" pitchFamily="49" charset="-122"/>
                <a:ea typeface="仿宋" panose="02010609060101010101" pitchFamily="49" charset="-122"/>
              </a:rPr>
              <a:t>23.43</a:t>
            </a:r>
            <a:r>
              <a:rPr lang="zh-CN" altLang="en-US" sz="1600" dirty="0">
                <a:latin typeface="仿宋" panose="02010609060101010101" pitchFamily="49" charset="-122"/>
                <a:ea typeface="仿宋" panose="02010609060101010101" pitchFamily="49" charset="-122"/>
              </a:rPr>
              <a:t>美元上涨</a:t>
            </a:r>
            <a:r>
              <a:rPr lang="en-US" altLang="zh-CN" sz="1600" dirty="0">
                <a:latin typeface="仿宋" panose="02010609060101010101" pitchFamily="49" charset="-122"/>
                <a:ea typeface="仿宋" panose="02010609060101010101" pitchFamily="49" charset="-122"/>
              </a:rPr>
              <a:t>56%</a:t>
            </a:r>
            <a:r>
              <a:rPr lang="zh-CN" altLang="en-US" sz="1600" dirty="0">
                <a:latin typeface="仿宋" panose="02010609060101010101" pitchFamily="49" charset="-122"/>
                <a:ea typeface="仿宋" panose="02010609060101010101" pitchFamily="49" charset="-122"/>
              </a:rPr>
              <a:t>。平台的建设离不开资金的投入，除了一轮又一轮的融资外，国内的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平台也将上市作为未来发展的目标。例如</a:t>
            </a:r>
            <a:r>
              <a:rPr lang="en-US" altLang="zh-CN" sz="1600" dirty="0">
                <a:latin typeface="仿宋" panose="02010609060101010101" pitchFamily="49" charset="-122"/>
                <a:ea typeface="仿宋" panose="02010609060101010101" pitchFamily="49" charset="-122"/>
              </a:rPr>
              <a:t>2015</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月末，拍拍贷</a:t>
            </a:r>
            <a:r>
              <a:rPr lang="en-US" altLang="zh-CN" sz="1600" dirty="0">
                <a:latin typeface="仿宋" panose="02010609060101010101" pitchFamily="49" charset="-122"/>
                <a:ea typeface="仿宋" panose="02010609060101010101" pitchFamily="49" charset="-122"/>
              </a:rPr>
              <a:t>CEO</a:t>
            </a:r>
            <a:r>
              <a:rPr lang="zh-CN" altLang="en-US" sz="1600" dirty="0">
                <a:latin typeface="仿宋" panose="02010609060101010101" pitchFamily="49" charset="-122"/>
                <a:ea typeface="仿宋" panose="02010609060101010101" pitchFamily="49" charset="-122"/>
              </a:rPr>
              <a:t>张俊曾表示，公司有计划于</a:t>
            </a:r>
            <a:r>
              <a:rPr lang="en-US" altLang="zh-CN" sz="1600" dirty="0">
                <a:latin typeface="仿宋" panose="02010609060101010101" pitchFamily="49" charset="-122"/>
                <a:ea typeface="仿宋" panose="02010609060101010101" pitchFamily="49" charset="-122"/>
              </a:rPr>
              <a:t>2016</a:t>
            </a:r>
            <a:r>
              <a:rPr lang="zh-CN" altLang="en-US" sz="1600" dirty="0">
                <a:latin typeface="仿宋" panose="02010609060101010101" pitchFamily="49" charset="-122"/>
                <a:ea typeface="仿宋" panose="02010609060101010101" pitchFamily="49" charset="-122"/>
              </a:rPr>
              <a:t>年推进海外上市。未来中国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上市会面临估值、财务审计、风控能力、人才技术以及合规五个方面的困难。</a:t>
            </a:r>
          </a:p>
          <a:p>
            <a:r>
              <a:rPr lang="zh-CN" altLang="en-US" sz="1600" dirty="0">
                <a:latin typeface="仿宋" panose="02010609060101010101" pitchFamily="49" charset="-122"/>
                <a:ea typeface="仿宋" panose="02010609060101010101" pitchFamily="49" charset="-122"/>
              </a:rPr>
              <a:t>    一是估值，只依靠所谓的数据维度和业务规模做出的高估值，难以得到专业</a:t>
            </a:r>
            <a:r>
              <a:rPr lang="en-US" altLang="zh-CN" sz="1600" dirty="0">
                <a:latin typeface="仿宋" panose="02010609060101010101" pitchFamily="49" charset="-122"/>
                <a:ea typeface="仿宋" panose="02010609060101010101" pitchFamily="49" charset="-122"/>
              </a:rPr>
              <a:t>VC</a:t>
            </a:r>
            <a:r>
              <a:rPr lang="zh-CN" altLang="en-US" sz="1600" dirty="0">
                <a:latin typeface="仿宋" panose="02010609060101010101" pitchFamily="49" charset="-122"/>
                <a:ea typeface="仿宋" panose="02010609060101010101" pitchFamily="49" charset="-122"/>
              </a:rPr>
              <a:t>的认可。因为伴随规模增大的还有风险的聚集。产品的合规性、未来的弹性以及团队适应多变市场的能力都会影响到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的估值；二是财务审计，目前国内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的财务状况并不公开透明，对外公开的坏账率真实性有待证实，而要想实现上市目标财务与审计必须要过关，这对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平台来说是个挑战；三是风控能力，美国</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的大数据是基于已有的</a:t>
            </a:r>
            <a:r>
              <a:rPr lang="en-US" altLang="zh-CN" sz="1600" dirty="0">
                <a:latin typeface="仿宋" panose="02010609060101010101" pitchFamily="49" charset="-122"/>
                <a:ea typeface="仿宋" panose="02010609060101010101" pitchFamily="49" charset="-122"/>
              </a:rPr>
              <a:t>80</a:t>
            </a:r>
            <a:r>
              <a:rPr lang="zh-CN" altLang="en-US" sz="1600" dirty="0">
                <a:latin typeface="仿宋" panose="02010609060101010101" pitchFamily="49" charset="-122"/>
                <a:ea typeface="仿宋" panose="02010609060101010101" pitchFamily="49" charset="-122"/>
              </a:rPr>
              <a:t>个维度，结合在网上的行为数据，做成了现在</a:t>
            </a:r>
            <a:r>
              <a:rPr lang="en-US" altLang="zh-CN" sz="1600" dirty="0" err="1">
                <a:latin typeface="仿宋" panose="02010609060101010101" pitchFamily="49" charset="-122"/>
                <a:ea typeface="仿宋" panose="02010609060101010101" pitchFamily="49" charset="-122"/>
              </a:rPr>
              <a:t>LendingClub</a:t>
            </a:r>
            <a:r>
              <a:rPr lang="zh-CN" altLang="en-US" sz="1600" dirty="0">
                <a:latin typeface="仿宋" panose="02010609060101010101" pitchFamily="49" charset="-122"/>
                <a:ea typeface="仿宋" panose="02010609060101010101" pitchFamily="49" charset="-122"/>
              </a:rPr>
              <a:t>大数据风控的主要数据模型。在中国目前还没有</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能够完全依据所谓的大数据，风控能力仍是挑战；四是人才和技术，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作为行业交叉领域，对金融和互联网技术的复合型人才需求量大，目前存在人才缺口；五是合规，新的监管政策出台会对整个行业产生较大的影响。</a:t>
            </a:r>
          </a:p>
        </p:txBody>
      </p:sp>
    </p:spTree>
    <p:extLst>
      <p:ext uri="{BB962C8B-B14F-4D97-AF65-F5344CB8AC3E}">
        <p14:creationId xmlns:p14="http://schemas.microsoft.com/office/powerpoint/2010/main" val="3315091394"/>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a:t>
            </a:r>
            <a:r>
              <a:rPr lang="en-US" altLang="zh-CN" dirty="0"/>
              <a:t>P2P</a:t>
            </a:r>
            <a:r>
              <a:rPr lang="zh-CN" altLang="en-US" dirty="0"/>
              <a:t>网贷的概念，其次介绍了国外的</a:t>
            </a:r>
            <a:r>
              <a:rPr lang="en-US" altLang="zh-CN" dirty="0"/>
              <a:t>P2P</a:t>
            </a:r>
            <a:r>
              <a:rPr lang="zh-CN" altLang="en-US" dirty="0"/>
              <a:t>的发展状况，接着通过举例对国内外</a:t>
            </a:r>
            <a:r>
              <a:rPr lang="en-US" altLang="zh-CN" dirty="0"/>
              <a:t>P2P</a:t>
            </a:r>
            <a:r>
              <a:rPr lang="zh-CN" altLang="en-US" dirty="0"/>
              <a:t>平台的发展模式进行了详细的梳理。然后对国内</a:t>
            </a:r>
            <a:r>
              <a:rPr lang="en-US" altLang="zh-CN" dirty="0"/>
              <a:t>P2P</a:t>
            </a:r>
            <a:r>
              <a:rPr lang="zh-CN" altLang="en-US" dirty="0"/>
              <a:t>存在的问题进行了分析。最后提出了一些对</a:t>
            </a:r>
            <a:r>
              <a:rPr lang="en-US" altLang="zh-CN" dirty="0"/>
              <a:t>P2P</a:t>
            </a:r>
            <a:r>
              <a:rPr lang="zh-CN" altLang="en-US" dirty="0"/>
              <a:t>行业未来发展的思考。</a:t>
            </a:r>
          </a:p>
        </p:txBody>
      </p:sp>
    </p:spTree>
    <p:extLst>
      <p:ext uri="{BB962C8B-B14F-4D97-AF65-F5344CB8AC3E}">
        <p14:creationId xmlns:p14="http://schemas.microsoft.com/office/powerpoint/2010/main" val="422074524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关键概念</a:t>
            </a:r>
          </a:p>
        </p:txBody>
      </p:sp>
      <p:sp>
        <p:nvSpPr>
          <p:cNvPr id="5" name="圆角矩形 4"/>
          <p:cNvSpPr/>
          <p:nvPr/>
        </p:nvSpPr>
        <p:spPr>
          <a:xfrm>
            <a:off x="803353" y="2132856"/>
            <a:ext cx="7585071" cy="12961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99626" y="2401705"/>
            <a:ext cx="7513062" cy="546753"/>
          </a:xfrm>
          <a:prstGeom prst="rect">
            <a:avLst/>
          </a:prstGeom>
        </p:spPr>
        <p:txBody>
          <a:bodyPr wrap="square" numCol="1">
            <a:spAutoFit/>
          </a:bodyPr>
          <a:lstStyle/>
          <a:p>
            <a:pPr>
              <a:lnSpc>
                <a:spcPct val="200000"/>
              </a:lnSpc>
              <a:buSzPct val="150000"/>
            </a:pP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供应链金融保兑仓融资融资仓融资应收账款融资</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9328671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994740"/>
            <a:ext cx="7920879" cy="460851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87624" y="1083005"/>
            <a:ext cx="7488833" cy="4431983"/>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的概念是什么？	</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、国外</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的发展具有哪些特点？</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、国内</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的模式有哪些？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、国内</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的存在哪些问题？</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、供应链金融的特点有哪些？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6</a:t>
            </a:r>
            <a:r>
              <a:rPr lang="zh-CN" altLang="en-US" dirty="0">
                <a:latin typeface="仿宋" panose="02010609060101010101" pitchFamily="49" charset="-122"/>
                <a:ea typeface="仿宋" panose="02010609060101010101" pitchFamily="49" charset="-122"/>
              </a:rPr>
              <a:t>、供应链金融的功能有哪些？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7</a:t>
            </a:r>
            <a:r>
              <a:rPr lang="zh-CN" altLang="en-US" dirty="0">
                <a:latin typeface="仿宋" panose="02010609060101010101" pitchFamily="49" charset="-122"/>
                <a:ea typeface="仿宋" panose="02010609060101010101" pitchFamily="49" charset="-122"/>
              </a:rPr>
              <a:t>、供应链金融有哪些运作模式？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8</a:t>
            </a:r>
            <a:r>
              <a:rPr lang="zh-CN" altLang="en-US" dirty="0">
                <a:latin typeface="仿宋" panose="02010609060101010101" pitchFamily="49" charset="-122"/>
                <a:ea typeface="仿宋" panose="02010609060101010101" pitchFamily="49" charset="-122"/>
              </a:rPr>
              <a:t>、供应链金融风险管理的原则是什么？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、大数据技术如何帮助供应链金融进行风险控制？</a:t>
            </a:r>
          </a:p>
        </p:txBody>
      </p:sp>
    </p:spTree>
    <p:extLst>
      <p:ext uri="{BB962C8B-B14F-4D97-AF65-F5344CB8AC3E}">
        <p14:creationId xmlns:p14="http://schemas.microsoft.com/office/powerpoint/2010/main" val="163468283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a:t>谢谢！</a:t>
            </a:r>
          </a:p>
        </p:txBody>
      </p:sp>
    </p:spTree>
    <p:extLst>
      <p:ext uri="{BB962C8B-B14F-4D97-AF65-F5344CB8AC3E}">
        <p14:creationId xmlns:p14="http://schemas.microsoft.com/office/powerpoint/2010/main" val="3163794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61048"/>
            <a:ext cx="6840760" cy="1152128"/>
          </a:xfrm>
        </p:spPr>
        <p:txBody>
          <a:bodyPr/>
          <a:lstStyle/>
          <a:p>
            <a:r>
              <a:rPr lang="zh-CN" altLang="en-US" dirty="0" smtClean="0"/>
              <a:t>第三章 互联网金融的经济学分析</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186589963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520" y="4005064"/>
            <a:ext cx="5832648" cy="1152128"/>
          </a:xfrm>
        </p:spPr>
        <p:txBody>
          <a:bodyPr/>
          <a:lstStyle/>
          <a:p>
            <a:r>
              <a:rPr lang="zh-CN" altLang="en-US" dirty="0" smtClean="0"/>
              <a:t>第十一</a:t>
            </a:r>
            <a:r>
              <a:rPr lang="zh-CN" altLang="en-US" dirty="0"/>
              <a:t>章 </a:t>
            </a:r>
            <a:r>
              <a:rPr lang="en-US" altLang="zh-CN" dirty="0" smtClean="0"/>
              <a:t/>
            </a:r>
            <a:br>
              <a:rPr lang="en-US" altLang="zh-CN" dirty="0" smtClean="0"/>
            </a:br>
            <a:r>
              <a:rPr lang="zh-CN" altLang="en-US" dirty="0" smtClean="0"/>
              <a:t>互联网</a:t>
            </a:r>
            <a:r>
              <a:rPr lang="zh-CN" altLang="en-US" dirty="0"/>
              <a:t>金融模式之三</a:t>
            </a:r>
            <a:r>
              <a:rPr lang="zh-CN" altLang="en-US" dirty="0" smtClean="0"/>
              <a:t>：</a:t>
            </a:r>
            <a:r>
              <a:rPr lang="en-US" altLang="zh-CN" dirty="0" smtClean="0"/>
              <a:t/>
            </a:r>
            <a:br>
              <a:rPr lang="en-US" altLang="zh-CN" dirty="0" smtClean="0"/>
            </a:br>
            <a:r>
              <a:rPr lang="zh-CN" altLang="en-US" dirty="0" smtClean="0"/>
              <a:t>第三</a:t>
            </a:r>
            <a:r>
              <a:rPr lang="zh-CN" altLang="en-US" dirty="0"/>
              <a:t>方</a:t>
            </a:r>
            <a:r>
              <a:rPr lang="zh-CN" altLang="en-US" dirty="0" smtClean="0"/>
              <a:t>支付</a:t>
            </a:r>
            <a:endParaRPr lang="zh-CN" altLang="en-US" dirty="0">
              <a:solidFill>
                <a:srgbClr val="FF0000"/>
              </a:solidFill>
            </a:endParaRPr>
          </a:p>
        </p:txBody>
      </p:sp>
      <p:sp>
        <p:nvSpPr>
          <p:cNvPr id="6" name="文本框 5"/>
          <p:cNvSpPr txBox="1"/>
          <p:nvPr/>
        </p:nvSpPr>
        <p:spPr>
          <a:xfrm>
            <a:off x="5292080" y="5344271"/>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1480697434"/>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3970318"/>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11.1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a:t>
            </a:r>
            <a:r>
              <a:rPr lang="zh-CN" altLang="en-US" sz="2400" dirty="0" smtClean="0">
                <a:solidFill>
                  <a:srgbClr val="6A5015"/>
                </a:solidFill>
                <a:latin typeface="黑体" panose="02010609060101010101" pitchFamily="49" charset="-122"/>
                <a:ea typeface="黑体" panose="02010609060101010101" pitchFamily="49" charset="-122"/>
              </a:rPr>
              <a:t>概况</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11.2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方支付的运营模式</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11.3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方支付主流品牌</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11.4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方支付对金融业发展态势的影响</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11.5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方支付发展趋势</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11.6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方支付风险分析</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11.7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方支付风险防范建议</a:t>
            </a:r>
            <a:endParaRPr lang="zh-CN" altLang="en-US" sz="2400" dirty="0" smtClean="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667446"/>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100751"/>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第三方支付的概念及其特征</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我国第三方支付的发展现状</a:t>
            </a:r>
          </a:p>
        </p:txBody>
      </p:sp>
    </p:spTree>
    <p:extLst>
      <p:ext uri="{BB962C8B-B14F-4D97-AF65-F5344CB8AC3E}">
        <p14:creationId xmlns:p14="http://schemas.microsoft.com/office/powerpoint/2010/main" val="229610291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11.1.1 </a:t>
            </a:r>
            <a:r>
              <a:rPr lang="zh-CN" altLang="en-US" sz="2000" b="1" dirty="0" smtClean="0">
                <a:solidFill>
                  <a:srgbClr val="6A5015"/>
                </a:solidFill>
                <a:latin typeface="黑体" panose="02010609060101010101" pitchFamily="49" charset="-122"/>
                <a:ea typeface="黑体" panose="02010609060101010101" pitchFamily="49" charset="-122"/>
              </a:rPr>
              <a:t>定义</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第三方</a:t>
            </a:r>
            <a:r>
              <a:rPr lang="zh-CN" altLang="en-US" b="1" dirty="0" smtClean="0"/>
              <a:t>支付</a:t>
            </a:r>
            <a:r>
              <a:rPr lang="zh-CN" altLang="en-US" b="1" dirty="0"/>
              <a:t>，</a:t>
            </a:r>
            <a:r>
              <a:rPr lang="zh-CN" altLang="en-US" dirty="0" smtClean="0"/>
              <a:t>是</a:t>
            </a:r>
            <a:r>
              <a:rPr lang="zh-CN" altLang="en-US" dirty="0"/>
              <a:t>指</a:t>
            </a:r>
            <a:r>
              <a:rPr lang="zh-CN" altLang="en-US" dirty="0" smtClean="0"/>
              <a:t>一些</a:t>
            </a:r>
            <a:r>
              <a:rPr lang="zh-CN" altLang="en-US" dirty="0"/>
              <a:t>和产品所在国的国内银行和国外银行</a:t>
            </a:r>
            <a:r>
              <a:rPr lang="zh-CN" altLang="en-US" dirty="0" smtClean="0"/>
              <a:t>签约，并</a:t>
            </a:r>
            <a:r>
              <a:rPr lang="zh-CN" altLang="en-US" dirty="0"/>
              <a:t>具备信誉保障和一定实力的第三方独立机构所提供的交易支持平台</a:t>
            </a:r>
            <a:r>
              <a:rPr lang="zh-CN" altLang="en-US" dirty="0" smtClean="0"/>
              <a:t>。</a:t>
            </a:r>
            <a:endParaRPr lang="en-US" altLang="zh-CN" dirty="0" smtClean="0"/>
          </a:p>
          <a:p>
            <a:r>
              <a:rPr lang="zh-CN" altLang="zh-CN" dirty="0"/>
              <a:t>通过第三方支付</a:t>
            </a:r>
            <a:r>
              <a:rPr lang="zh-CN" altLang="zh-CN" dirty="0" smtClean="0"/>
              <a:t>平台交易</a:t>
            </a:r>
            <a:r>
              <a:rPr lang="zh-CN" altLang="zh-CN" dirty="0"/>
              <a:t>，买家购买商品，通过</a:t>
            </a:r>
            <a:r>
              <a:rPr lang="zh-CN" altLang="zh-CN" dirty="0" smtClean="0"/>
              <a:t>支付的</a:t>
            </a:r>
            <a:r>
              <a:rPr lang="zh-CN" altLang="zh-CN" dirty="0"/>
              <a:t>第三方平台账户的使用规定，由第三方通知卖家货款到达，交付。买方检验物品，就可以通知付款给卖家，第三方将钱转移到卖方</a:t>
            </a:r>
            <a:r>
              <a:rPr lang="zh-CN" altLang="zh-CN" dirty="0" smtClean="0"/>
              <a:t>账户。</a:t>
            </a:r>
            <a:endParaRPr lang="zh-CN" altLang="zh-CN" dirty="0"/>
          </a:p>
          <a:p>
            <a:r>
              <a:rPr lang="en-US" altLang="zh-CN" dirty="0"/>
              <a:t>《</a:t>
            </a:r>
            <a:r>
              <a:rPr lang="zh-CN" altLang="en-US" dirty="0"/>
              <a:t>非金融机构支付服务管理办法</a:t>
            </a:r>
            <a:r>
              <a:rPr lang="en-US" altLang="zh-CN" dirty="0" smtClean="0"/>
              <a:t>》</a:t>
            </a:r>
            <a:r>
              <a:rPr lang="zh-CN" altLang="en-US" dirty="0"/>
              <a:t>规定，非金融机构支付服务，包括在线支付，预付卡发行与受理，银行卡收单及央行确定的其他支付服务。其中网络支付行为，包括货币汇兑，网上支付，手机支付，固定电话支付，数字电视支付等等。</a:t>
            </a:r>
          </a:p>
        </p:txBody>
      </p:sp>
    </p:spTree>
    <p:extLst>
      <p:ext uri="{BB962C8B-B14F-4D97-AF65-F5344CB8AC3E}">
        <p14:creationId xmlns:p14="http://schemas.microsoft.com/office/powerpoint/2010/main" val="457473268"/>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11.1.2 </a:t>
            </a:r>
            <a:r>
              <a:rPr lang="zh-CN" altLang="en-US" sz="2000" b="1" dirty="0" smtClean="0">
                <a:solidFill>
                  <a:srgbClr val="6A5015"/>
                </a:solidFill>
                <a:latin typeface="黑体" panose="02010609060101010101" pitchFamily="49" charset="-122"/>
                <a:ea typeface="黑体" panose="02010609060101010101" pitchFamily="49" charset="-122"/>
              </a:rPr>
              <a:t>支付</a:t>
            </a:r>
            <a:r>
              <a:rPr lang="zh-CN" altLang="en-US" sz="2000" b="1" dirty="0">
                <a:solidFill>
                  <a:srgbClr val="6A5015"/>
                </a:solidFill>
                <a:latin typeface="黑体" panose="02010609060101010101" pitchFamily="49" charset="-122"/>
                <a:ea typeface="黑体" panose="02010609060101010101" pitchFamily="49" charset="-122"/>
              </a:rPr>
              <a:t>原理及流程</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smtClean="0"/>
              <a:t>第三</a:t>
            </a:r>
            <a:r>
              <a:rPr lang="zh-CN" altLang="en-US" dirty="0"/>
              <a:t>方机构必须具有相对较高的的诚信度</a:t>
            </a:r>
            <a:r>
              <a:rPr lang="zh-CN" altLang="en-US" dirty="0" smtClean="0"/>
              <a:t>。实际</a:t>
            </a:r>
            <a:r>
              <a:rPr lang="zh-CN" altLang="en-US" dirty="0"/>
              <a:t>操作过程中，第三方机构可以出具信用卡的银行本身。在网络支付，信用卡号码和密码只在持卡人和银行中进行交换，这样就会减少企业转移带来的风险</a:t>
            </a:r>
            <a:r>
              <a:rPr lang="zh-CN" altLang="en-US" dirty="0" smtClean="0"/>
              <a:t>。同样地，除了</a:t>
            </a:r>
            <a:r>
              <a:rPr lang="zh-CN" altLang="en-US" dirty="0"/>
              <a:t>银行以良好的信誉和技术</a:t>
            </a:r>
            <a:r>
              <a:rPr lang="zh-CN" altLang="en-US" dirty="0" smtClean="0"/>
              <a:t>支持某机构外，还可以用某种电子电子数据</a:t>
            </a:r>
            <a:r>
              <a:rPr lang="zh-CN" altLang="en-US" dirty="0"/>
              <a:t>（例如邮件）</a:t>
            </a:r>
            <a:r>
              <a:rPr lang="zh-CN" altLang="en-US" dirty="0" smtClean="0"/>
              <a:t>的形式来传递</a:t>
            </a:r>
            <a:r>
              <a:rPr lang="zh-CN" altLang="en-US" dirty="0"/>
              <a:t>帐户信息</a:t>
            </a:r>
            <a:r>
              <a:rPr lang="zh-CN" altLang="en-US" dirty="0" smtClean="0"/>
              <a:t>，从而避免持卡人</a:t>
            </a:r>
            <a:r>
              <a:rPr lang="zh-CN" altLang="en-US" dirty="0"/>
              <a:t>将银行信息直接透露给</a:t>
            </a:r>
            <a:r>
              <a:rPr lang="zh-CN" altLang="en-US" dirty="0" smtClean="0"/>
              <a:t>商家的风险，</a:t>
            </a:r>
            <a:r>
              <a:rPr lang="zh-CN" altLang="en-US" dirty="0"/>
              <a:t>也</a:t>
            </a:r>
            <a:r>
              <a:rPr lang="zh-CN" altLang="en-US" dirty="0" smtClean="0"/>
              <a:t>可以是每次登陆都直接看到第三方机构熟悉、简单的界面，而不用跳转至银行网页上进行支付。</a:t>
            </a:r>
          </a:p>
          <a:p>
            <a:r>
              <a:rPr lang="zh-CN" altLang="en-US" dirty="0" smtClean="0"/>
              <a:t>第三方机构与银行之间又会签订有关协议，这样便使得第三方机构与银行可以进行某种形式的相关信息确认和数据交换。这样第三方机构也就能实现在持卡人或消费者与各个银行，以及最终的收款人或者是商家之间建立一个支付的流程。</a:t>
            </a:r>
          </a:p>
        </p:txBody>
      </p:sp>
    </p:spTree>
    <p:extLst>
      <p:ext uri="{BB962C8B-B14F-4D97-AF65-F5344CB8AC3E}">
        <p14:creationId xmlns:p14="http://schemas.microsoft.com/office/powerpoint/2010/main" val="145165763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r>
              <a:rPr lang="zh-CN" altLang="zh-CN" dirty="0"/>
              <a:t>在第三方支付的过程中，用户的资金通常先划到第三方支付在各个银行开设的收款账户，然后由第三方支付平台与商户进行结算。最后由第三方支付与银行进行二次清算结算，具体做法如下</a:t>
            </a:r>
            <a:r>
              <a:rPr lang="zh-CN" altLang="zh-CN" dirty="0" smtClean="0"/>
              <a:t>：</a:t>
            </a:r>
            <a:endParaRPr lang="en-US" altLang="zh-CN" dirty="0" smtClean="0"/>
          </a:p>
          <a:p>
            <a:pPr lvl="1"/>
            <a:r>
              <a:rPr lang="zh-CN" altLang="zh-CN" dirty="0"/>
              <a:t>假设第三方支付平台在银行</a:t>
            </a:r>
            <a:r>
              <a:rPr lang="en-US" altLang="zh-CN" dirty="0"/>
              <a:t>B</a:t>
            </a:r>
            <a:r>
              <a:rPr lang="en-US" altLang="zh-CN" baseline="-25000" dirty="0"/>
              <a:t>1</a:t>
            </a:r>
            <a:r>
              <a:rPr lang="zh-CN" altLang="zh-CN" dirty="0"/>
              <a:t>和银行</a:t>
            </a:r>
            <a:r>
              <a:rPr lang="en-US" altLang="zh-CN" dirty="0"/>
              <a:t>B</a:t>
            </a:r>
            <a:r>
              <a:rPr lang="en-US" altLang="zh-CN" baseline="-25000" dirty="0"/>
              <a:t>2</a:t>
            </a:r>
            <a:r>
              <a:rPr lang="zh-CN" altLang="zh-CN" dirty="0"/>
              <a:t>均开设了中间账户，并存入了一定的结算备付金。当用户向商家付款时，平台通知</a:t>
            </a:r>
            <a:r>
              <a:rPr lang="en-US" altLang="zh-CN" dirty="0"/>
              <a:t>B</a:t>
            </a:r>
            <a:r>
              <a:rPr lang="en-US" altLang="zh-CN" baseline="-25000" dirty="0"/>
              <a:t>1</a:t>
            </a:r>
            <a:r>
              <a:rPr lang="zh-CN" altLang="zh-CN" dirty="0"/>
              <a:t>行将用户账户上相应的货款扣除并在平台的中间账户上增加相同金额；然后通知</a:t>
            </a:r>
            <a:r>
              <a:rPr lang="en-US" altLang="zh-CN" dirty="0"/>
              <a:t>B</a:t>
            </a:r>
            <a:r>
              <a:rPr lang="en-US" altLang="zh-CN" baseline="-25000" dirty="0"/>
              <a:t>2</a:t>
            </a:r>
            <a:r>
              <a:rPr lang="zh-CN" altLang="zh-CN" dirty="0"/>
              <a:t>行将平台中间账户扣除相同金额并在商家账户上增加相同的金额。这样，平台就分别通过预付款方和收款方的两次结算实现了一笔跨行支付。第三方支付平台要在各家参与银行都开设中间账户，并存入备付金</a:t>
            </a:r>
            <a:r>
              <a:rPr lang="zh-CN" altLang="zh-CN" dirty="0" smtClean="0"/>
              <a:t>。</a:t>
            </a:r>
            <a:endParaRPr lang="zh-CN" altLang="zh-CN" dirty="0"/>
          </a:p>
        </p:txBody>
      </p:sp>
    </p:spTree>
    <p:extLst>
      <p:ext uri="{BB962C8B-B14F-4D97-AF65-F5344CB8AC3E}">
        <p14:creationId xmlns:p14="http://schemas.microsoft.com/office/powerpoint/2010/main" val="38166417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11.1.3 </a:t>
            </a:r>
            <a:r>
              <a:rPr lang="zh-CN" altLang="en-US" sz="2000" b="1" dirty="0" smtClean="0">
                <a:solidFill>
                  <a:srgbClr val="6A5015"/>
                </a:solidFill>
                <a:latin typeface="黑体" panose="02010609060101010101" pitchFamily="49" charset="-122"/>
                <a:ea typeface="黑体" panose="02010609060101010101" pitchFamily="49" charset="-122"/>
              </a:rPr>
              <a:t>第三</a:t>
            </a:r>
            <a:r>
              <a:rPr lang="zh-CN" altLang="en-US" sz="2000" b="1" dirty="0">
                <a:solidFill>
                  <a:srgbClr val="6A5015"/>
                </a:solidFill>
                <a:latin typeface="黑体" panose="02010609060101010101" pitchFamily="49" charset="-122"/>
                <a:ea typeface="黑体" panose="02010609060101010101" pitchFamily="49" charset="-122"/>
              </a:rPr>
              <a:t>方支付的优势</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在没有网上交易环境的</a:t>
            </a:r>
            <a:r>
              <a:rPr lang="zh-CN" altLang="en-US" dirty="0" smtClean="0"/>
              <a:t>有效信用</a:t>
            </a:r>
            <a:r>
              <a:rPr lang="zh-CN" altLang="en-US" dirty="0"/>
              <a:t>体系时，第三方支付</a:t>
            </a:r>
            <a:r>
              <a:rPr lang="zh-CN" altLang="en-US" dirty="0" smtClean="0"/>
              <a:t>模式的出现，在一定</a:t>
            </a:r>
            <a:r>
              <a:rPr lang="zh-CN" altLang="en-US" dirty="0"/>
              <a:t>程度上解决了网上银行支付不能约束和监督双方的交易、支付方式比较单一的问题；以及在整个交易过程中，货物的质量，诚信交易，交易所要求不能可靠保证普遍的欺诈等。它的优势体现在以下几个方面：</a:t>
            </a:r>
          </a:p>
          <a:p>
            <a:pPr lvl="1"/>
            <a:r>
              <a:rPr lang="zh-CN" altLang="en-US" dirty="0"/>
              <a:t>首先，对商家来说，通过第三方支付平台可以规避无法收到客户货款的风险，同时能够为客户提供多样化的支付工具，从而提高了客户购买的积极性，也为一些中小商户提供了一种便捷的收款</a:t>
            </a:r>
            <a:r>
              <a:rPr lang="zh-CN" altLang="en-US" dirty="0" smtClean="0"/>
              <a:t>方式；</a:t>
            </a:r>
            <a:endParaRPr lang="zh-CN" altLang="en-US" dirty="0"/>
          </a:p>
          <a:p>
            <a:pPr lvl="1"/>
            <a:r>
              <a:rPr lang="zh-CN" altLang="en-US" dirty="0"/>
              <a:t>其次，对客户来说，不但可以使货物质量在一定程度上有保障，增强了客户网上交易的信心，而且也规避了无法收到货物的风险。</a:t>
            </a:r>
          </a:p>
          <a:p>
            <a:pPr lvl="1"/>
            <a:r>
              <a:rPr lang="zh-CN" altLang="en-US" dirty="0"/>
              <a:t>第三，对银行来说，通过第三方平台银行可以扩展业务范畴，同时也节省了为大量中小企业提供网关接口的开发和维护费用</a:t>
            </a:r>
            <a:r>
              <a:rPr lang="zh-CN" altLang="en-US" dirty="0" smtClean="0"/>
              <a:t>。</a:t>
            </a:r>
            <a:endParaRPr lang="zh-CN" altLang="en-US" dirty="0"/>
          </a:p>
        </p:txBody>
      </p:sp>
    </p:spTree>
    <p:extLst>
      <p:ext uri="{BB962C8B-B14F-4D97-AF65-F5344CB8AC3E}">
        <p14:creationId xmlns:p14="http://schemas.microsoft.com/office/powerpoint/2010/main" val="268671143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11.1.4 </a:t>
            </a:r>
            <a:r>
              <a:rPr lang="zh-CN" altLang="en-US" sz="2000" b="1" dirty="0" smtClean="0">
                <a:solidFill>
                  <a:srgbClr val="6A5015"/>
                </a:solidFill>
                <a:latin typeface="黑体" panose="02010609060101010101" pitchFamily="49" charset="-122"/>
                <a:ea typeface="黑体" panose="02010609060101010101" pitchFamily="49" charset="-122"/>
              </a:rPr>
              <a:t>发展</a:t>
            </a:r>
            <a:r>
              <a:rPr lang="zh-CN" altLang="en-US" sz="2000" b="1" dirty="0">
                <a:solidFill>
                  <a:srgbClr val="6A5015"/>
                </a:solidFill>
                <a:latin typeface="黑体" panose="02010609060101010101" pitchFamily="49" charset="-122"/>
                <a:ea typeface="黑体" panose="02010609060101010101" pitchFamily="49" charset="-122"/>
              </a:rPr>
              <a:t>历程</a:t>
            </a:r>
            <a:endParaRPr lang="en-US" altLang="zh-CN" sz="2000" dirty="0" smtClean="0">
              <a:solidFill>
                <a:srgbClr val="FF0000"/>
              </a:solidFill>
              <a:latin typeface="黑体" panose="02010609060101010101" pitchFamily="49" charset="-122"/>
              <a:ea typeface="黑体" panose="02010609060101010101" pitchFamily="49" charset="-122"/>
            </a:endParaRPr>
          </a:p>
          <a:p>
            <a:r>
              <a:rPr lang="en-US" altLang="zh-CN" dirty="0"/>
              <a:t>1999</a:t>
            </a:r>
            <a:r>
              <a:rPr lang="zh-CN" altLang="en-US" dirty="0"/>
              <a:t>年</a:t>
            </a:r>
            <a:r>
              <a:rPr lang="zh-CN" altLang="en-US" dirty="0" smtClean="0"/>
              <a:t>，中国</a:t>
            </a:r>
            <a:r>
              <a:rPr lang="zh-CN" altLang="en-US" dirty="0"/>
              <a:t>诞生了第一家第三方支付公司</a:t>
            </a:r>
            <a:r>
              <a:rPr lang="en-US" altLang="zh-CN" dirty="0"/>
              <a:t>——</a:t>
            </a:r>
            <a:r>
              <a:rPr lang="zh-CN" altLang="en-US" dirty="0"/>
              <a:t>首信易</a:t>
            </a:r>
            <a:r>
              <a:rPr lang="zh-CN" altLang="en-US" dirty="0" smtClean="0"/>
              <a:t>支付；</a:t>
            </a:r>
            <a:endParaRPr lang="zh-CN" altLang="en-US" dirty="0"/>
          </a:p>
          <a:p>
            <a:r>
              <a:rPr lang="en-US" altLang="zh-CN" dirty="0" smtClean="0"/>
              <a:t>2003</a:t>
            </a:r>
            <a:r>
              <a:rPr lang="zh-CN" altLang="en-US" dirty="0"/>
              <a:t>年</a:t>
            </a:r>
            <a:r>
              <a:rPr lang="en-US" altLang="zh-CN" dirty="0"/>
              <a:t>10</a:t>
            </a:r>
            <a:r>
              <a:rPr lang="zh-CN" altLang="en-US" dirty="0"/>
              <a:t>月，淘宝设立支付宝业务部，开始推行“担保交易”。</a:t>
            </a:r>
            <a:r>
              <a:rPr lang="en-US" altLang="zh-CN" dirty="0"/>
              <a:t>2004</a:t>
            </a:r>
            <a:r>
              <a:rPr lang="zh-CN" altLang="en-US" dirty="0"/>
              <a:t>年</a:t>
            </a:r>
            <a:r>
              <a:rPr lang="en-US" altLang="zh-CN" dirty="0"/>
              <a:t>12</a:t>
            </a:r>
            <a:r>
              <a:rPr lang="zh-CN" altLang="en-US" dirty="0"/>
              <a:t>月，支付宝开始正式独立上线</a:t>
            </a:r>
            <a:r>
              <a:rPr lang="zh-CN" altLang="en-US" dirty="0" smtClean="0"/>
              <a:t>运营。</a:t>
            </a:r>
            <a:r>
              <a:rPr lang="en-US" altLang="zh-CN" dirty="0"/>
              <a:t>2005</a:t>
            </a:r>
            <a:r>
              <a:rPr lang="zh-CN" altLang="en-US" dirty="0"/>
              <a:t>年腾讯旗下的支付公司“财付通”成立，随后全球最大的支付公司</a:t>
            </a:r>
            <a:r>
              <a:rPr lang="en-US" altLang="zh-CN" dirty="0"/>
              <a:t>PayPal</a:t>
            </a:r>
            <a:r>
              <a:rPr lang="zh-CN" altLang="en-US" dirty="0"/>
              <a:t>高调进入中国</a:t>
            </a:r>
            <a:r>
              <a:rPr lang="zh-CN" altLang="en-US" dirty="0" smtClean="0"/>
              <a:t>，马</a:t>
            </a:r>
            <a:r>
              <a:rPr lang="zh-CN" altLang="en-US" dirty="0"/>
              <a:t>云在当年的瑞士达沃斯世界经济论坛上首次提出了第三方支付平台的</a:t>
            </a:r>
            <a:r>
              <a:rPr lang="zh-CN" altLang="en-US" dirty="0" smtClean="0"/>
              <a:t>概念；</a:t>
            </a:r>
            <a:endParaRPr lang="zh-CN" altLang="en-US" dirty="0"/>
          </a:p>
          <a:p>
            <a:r>
              <a:rPr lang="en-US" altLang="zh-CN" dirty="0"/>
              <a:t>2005</a:t>
            </a:r>
            <a:r>
              <a:rPr lang="zh-CN" altLang="en-US" dirty="0"/>
              <a:t>中国第三方支付实现了飞跃性增长，规模</a:t>
            </a:r>
            <a:r>
              <a:rPr lang="en-US" altLang="zh-CN" dirty="0"/>
              <a:t>152</a:t>
            </a:r>
            <a:r>
              <a:rPr lang="zh-CN" altLang="en-US" dirty="0"/>
              <a:t>亿元</a:t>
            </a:r>
            <a:r>
              <a:rPr lang="zh-CN" altLang="en-US" dirty="0" smtClean="0"/>
              <a:t>。同年，</a:t>
            </a:r>
            <a:r>
              <a:rPr lang="en-US" altLang="zh-CN" dirty="0" smtClean="0"/>
              <a:t>《</a:t>
            </a:r>
            <a:r>
              <a:rPr lang="zh-CN" altLang="en-US" dirty="0"/>
              <a:t>电子签名法</a:t>
            </a:r>
            <a:r>
              <a:rPr lang="en-US" altLang="zh-CN" dirty="0"/>
              <a:t>》</a:t>
            </a:r>
            <a:r>
              <a:rPr lang="zh-CN" altLang="en-US" dirty="0"/>
              <a:t>的实施使支付活动</a:t>
            </a:r>
            <a:r>
              <a:rPr lang="zh-CN" altLang="en-US" dirty="0" smtClean="0"/>
              <a:t>有法可依；</a:t>
            </a:r>
            <a:r>
              <a:rPr lang="en-US" altLang="zh-CN" dirty="0" smtClean="0"/>
              <a:t>2009</a:t>
            </a:r>
            <a:r>
              <a:rPr lang="zh-CN" altLang="en-US" dirty="0" smtClean="0"/>
              <a:t>年中国互联网支付市场规模达到</a:t>
            </a:r>
            <a:r>
              <a:rPr lang="en-US" altLang="zh-CN" dirty="0" smtClean="0"/>
              <a:t>5766</a:t>
            </a:r>
            <a:r>
              <a:rPr lang="zh-CN" altLang="en-US" dirty="0" smtClean="0"/>
              <a:t>亿元人民币，大大小小的企业也达到</a:t>
            </a:r>
            <a:r>
              <a:rPr lang="en-US" altLang="zh-CN" dirty="0" smtClean="0"/>
              <a:t>300</a:t>
            </a:r>
            <a:r>
              <a:rPr lang="zh-CN" altLang="en-US" dirty="0" smtClean="0"/>
              <a:t>多家。</a:t>
            </a:r>
            <a:endParaRPr lang="en-US" altLang="zh-CN" dirty="0" smtClean="0"/>
          </a:p>
          <a:p>
            <a:r>
              <a:rPr lang="en-US" altLang="zh-CN" dirty="0" smtClean="0"/>
              <a:t>2010</a:t>
            </a:r>
            <a:r>
              <a:rPr lang="zh-CN" altLang="en-US" dirty="0" smtClean="0"/>
              <a:t>年央行颁布</a:t>
            </a:r>
            <a:r>
              <a:rPr lang="en-US" altLang="zh-CN" dirty="0" smtClean="0"/>
              <a:t>《</a:t>
            </a:r>
            <a:r>
              <a:rPr lang="zh-CN" altLang="en-US" dirty="0" smtClean="0"/>
              <a:t>非金融机构支付服务管理办法</a:t>
            </a:r>
            <a:r>
              <a:rPr lang="en-US" altLang="zh-CN" dirty="0" smtClean="0"/>
              <a:t>》</a:t>
            </a:r>
            <a:r>
              <a:rPr lang="zh-CN" altLang="en-US" dirty="0" smtClean="0"/>
              <a:t>，确定了通过申请审核发放支付牌照的方式把第三方支付企业正式纳入国家的监管体系下。</a:t>
            </a:r>
            <a:r>
              <a:rPr lang="en-US" altLang="zh-CN" dirty="0" smtClean="0"/>
              <a:t>2011</a:t>
            </a:r>
            <a:r>
              <a:rPr lang="zh-CN" altLang="en-US" dirty="0" smtClean="0"/>
              <a:t>年</a:t>
            </a:r>
            <a:r>
              <a:rPr lang="en-US" altLang="zh-CN" dirty="0" smtClean="0"/>
              <a:t>9</a:t>
            </a:r>
            <a:r>
              <a:rPr lang="zh-CN" altLang="en-US" dirty="0" smtClean="0"/>
              <a:t>月开始，非金融机构如果没有取得第三方支付牌照，将被禁止继续从事支付业务。</a:t>
            </a:r>
            <a:endParaRPr lang="zh-CN" altLang="en-US" dirty="0"/>
          </a:p>
        </p:txBody>
      </p:sp>
    </p:spTree>
    <p:extLst>
      <p:ext uri="{BB962C8B-B14F-4D97-AF65-F5344CB8AC3E}">
        <p14:creationId xmlns:p14="http://schemas.microsoft.com/office/powerpoint/2010/main" val="359978128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11.1.5 </a:t>
            </a:r>
            <a:r>
              <a:rPr lang="zh-CN" altLang="en-US" sz="2000" b="1" dirty="0" smtClean="0">
                <a:solidFill>
                  <a:srgbClr val="6A5015"/>
                </a:solidFill>
                <a:latin typeface="黑体" panose="02010609060101010101" pitchFamily="49" charset="-122"/>
                <a:ea typeface="黑体" panose="02010609060101010101" pitchFamily="49" charset="-122"/>
              </a:rPr>
              <a:t>行业</a:t>
            </a:r>
            <a:r>
              <a:rPr lang="zh-CN" altLang="en-US" sz="2000" b="1" dirty="0">
                <a:solidFill>
                  <a:srgbClr val="6A5015"/>
                </a:solidFill>
                <a:latin typeface="黑体" panose="02010609060101010101" pitchFamily="49" charset="-122"/>
                <a:ea typeface="黑体" panose="02010609060101010101" pitchFamily="49" charset="-122"/>
              </a:rPr>
              <a:t>现状</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近些年来我国第三方互联网支付交易规模增长十分</a:t>
            </a:r>
            <a:r>
              <a:rPr lang="zh-CN" altLang="en-US" dirty="0" smtClean="0"/>
              <a:t>迅猛，互联网</a:t>
            </a:r>
            <a:r>
              <a:rPr lang="zh-CN" altLang="en-US" dirty="0"/>
              <a:t>支付竞争格局表现为核心企业市场份额保持稳定</a:t>
            </a:r>
            <a:r>
              <a:rPr lang="zh-CN" altLang="en-US" dirty="0" smtClean="0"/>
              <a:t>。</a:t>
            </a:r>
            <a:endParaRPr lang="en-US" altLang="zh-CN" dirty="0" smtClean="0"/>
          </a:p>
          <a:p>
            <a:r>
              <a:rPr lang="zh-CN" altLang="en-US" dirty="0" smtClean="0"/>
              <a:t>一般</a:t>
            </a:r>
            <a:r>
              <a:rPr lang="zh-CN" altLang="en-US" dirty="0"/>
              <a:t>分析认为，按照不同公司属性和业务发展方向来看，第三方支付行业呈现出</a:t>
            </a:r>
            <a:r>
              <a:rPr lang="zh-CN" altLang="en-US" dirty="0" smtClean="0"/>
              <a:t>三足鼎立</a:t>
            </a:r>
            <a:r>
              <a:rPr lang="zh-CN" altLang="en-US" dirty="0"/>
              <a:t>的</a:t>
            </a:r>
            <a:r>
              <a:rPr lang="zh-CN" altLang="en-US" dirty="0" smtClean="0"/>
              <a:t>局面：</a:t>
            </a:r>
            <a:endParaRPr lang="en-US" altLang="zh-CN" dirty="0" smtClean="0"/>
          </a:p>
          <a:p>
            <a:pPr lvl="1"/>
            <a:r>
              <a:rPr lang="zh-CN" altLang="en-US" dirty="0" smtClean="0"/>
              <a:t>以</a:t>
            </a:r>
            <a:r>
              <a:rPr lang="zh-CN" altLang="en-US" dirty="0"/>
              <a:t>银联商务为首的银联系第三方支付公司，在交易规模上占有优势，</a:t>
            </a:r>
            <a:r>
              <a:rPr lang="zh-CN" altLang="en-US" dirty="0" smtClean="0"/>
              <a:t>它们</a:t>
            </a:r>
            <a:r>
              <a:rPr lang="zh-CN" altLang="en-US" dirty="0"/>
              <a:t>的发展对于我国支付行业规则建立具有十分重要的意义</a:t>
            </a:r>
            <a:r>
              <a:rPr lang="zh-CN" altLang="en-US" dirty="0" smtClean="0"/>
              <a:t>；</a:t>
            </a:r>
            <a:endParaRPr lang="en-US" altLang="zh-CN" dirty="0" smtClean="0"/>
          </a:p>
          <a:p>
            <a:pPr lvl="1"/>
            <a:r>
              <a:rPr lang="zh-CN" altLang="en-US" dirty="0" smtClean="0"/>
              <a:t>以</a:t>
            </a:r>
            <a:r>
              <a:rPr lang="zh-CN" altLang="en-US" dirty="0"/>
              <a:t>支付宝和财付通为首的</a:t>
            </a:r>
            <a:r>
              <a:rPr lang="zh-CN" altLang="en-US" dirty="0" smtClean="0"/>
              <a:t>拥有</a:t>
            </a:r>
            <a:r>
              <a:rPr lang="zh-CN" altLang="en-US" dirty="0"/>
              <a:t>互联网巨头背景的第三方支付公司，无论从交易规模、创新支付模式，还是支付场景</a:t>
            </a:r>
            <a:r>
              <a:rPr lang="zh-CN" altLang="en-US" dirty="0" smtClean="0"/>
              <a:t>和基于</a:t>
            </a:r>
            <a:r>
              <a:rPr lang="zh-CN" altLang="en-US" dirty="0"/>
              <a:t>支付数据的增值服务等方面，都对我国第三方支付行业的繁荣作出了巨大贡献</a:t>
            </a:r>
            <a:r>
              <a:rPr lang="zh-CN" altLang="en-US" dirty="0" smtClean="0"/>
              <a:t>；</a:t>
            </a:r>
            <a:endParaRPr lang="en-US" altLang="zh-CN" dirty="0" smtClean="0"/>
          </a:p>
          <a:p>
            <a:pPr lvl="1"/>
            <a:r>
              <a:rPr lang="zh-CN" altLang="en-US" dirty="0" smtClean="0"/>
              <a:t>以汇</a:t>
            </a:r>
            <a:r>
              <a:rPr lang="zh-CN" altLang="en-US" dirty="0"/>
              <a:t>付天下，快钱为首的独立第三方支付企业已经找到不依靠集团资源优势的发展道路，</a:t>
            </a:r>
            <a:r>
              <a:rPr lang="zh-CN" altLang="en-US" dirty="0" smtClean="0"/>
              <a:t>对整个</a:t>
            </a:r>
            <a:r>
              <a:rPr lang="zh-CN" altLang="en-US" dirty="0"/>
              <a:t>第三方支付行业的健康发展起到了良好的推动作用</a:t>
            </a:r>
            <a:r>
              <a:rPr lang="zh-CN" altLang="en-US" dirty="0" smtClean="0"/>
              <a:t>。</a:t>
            </a:r>
            <a:endParaRPr lang="zh-CN" altLang="en-US" dirty="0"/>
          </a:p>
        </p:txBody>
      </p:sp>
    </p:spTree>
    <p:extLst>
      <p:ext uri="{BB962C8B-B14F-4D97-AF65-F5344CB8AC3E}">
        <p14:creationId xmlns:p14="http://schemas.microsoft.com/office/powerpoint/2010/main" val="25257203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11.2.1 </a:t>
            </a:r>
            <a:r>
              <a:rPr lang="zh-CN" altLang="en-US" sz="2000" b="1" dirty="0" smtClean="0">
                <a:solidFill>
                  <a:srgbClr val="6A5015"/>
                </a:solidFill>
                <a:latin typeface="黑体" panose="02010609060101010101" pitchFamily="49" charset="-122"/>
                <a:ea typeface="黑体" panose="02010609060101010101" pitchFamily="49" charset="-122"/>
              </a:rPr>
              <a:t>从</a:t>
            </a:r>
            <a:r>
              <a:rPr lang="zh-CN" altLang="en-US" sz="2000" b="1" dirty="0">
                <a:solidFill>
                  <a:srgbClr val="6A5015"/>
                </a:solidFill>
                <a:latin typeface="黑体" panose="02010609060101010101" pitchFamily="49" charset="-122"/>
                <a:ea typeface="黑体" panose="02010609060101010101" pitchFamily="49" charset="-122"/>
              </a:rPr>
              <a:t>资源及业务方向领域划分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从资源及业务特色角度可以把</a:t>
            </a:r>
            <a:r>
              <a:rPr lang="zh-CN" altLang="en-US" dirty="0" smtClean="0"/>
              <a:t>第三方</a:t>
            </a:r>
            <a:r>
              <a:rPr lang="zh-CN" altLang="en-US" dirty="0"/>
              <a:t>支付市场划分为：账户类、银行卡收单类、便民支付类、预付卡类四大</a:t>
            </a:r>
            <a:r>
              <a:rPr lang="zh-CN" altLang="en-US" dirty="0" smtClean="0"/>
              <a:t>类别：</a:t>
            </a:r>
            <a:endParaRPr lang="en-US" altLang="zh-CN" dirty="0" smtClean="0"/>
          </a:p>
          <a:p>
            <a:pPr lvl="1"/>
            <a:r>
              <a:rPr lang="zh-CN" altLang="en-US" dirty="0"/>
              <a:t>① 账户类：研究认为，账户类第三方支付企业是指第三方支付企业通过设立第三</a:t>
            </a:r>
            <a:r>
              <a:rPr lang="zh-CN" altLang="en-US" dirty="0" smtClean="0"/>
              <a:t>方支付</a:t>
            </a:r>
            <a:r>
              <a:rPr lang="zh-CN" altLang="en-US" dirty="0"/>
              <a:t>账户，通过账户余额或者支付账户绑定银行账号等方式进行资金支付，支付企业</a:t>
            </a:r>
            <a:r>
              <a:rPr lang="zh-CN" altLang="en-US" dirty="0" smtClean="0"/>
              <a:t>通过第三</a:t>
            </a:r>
            <a:r>
              <a:rPr lang="zh-CN" altLang="en-US" dirty="0"/>
              <a:t>方支付账户积累了庞大的用户规模，成为支付企业业务发展过程中的一种核心资源</a:t>
            </a:r>
            <a:r>
              <a:rPr lang="zh-CN" altLang="en-US" dirty="0" smtClean="0"/>
              <a:t>和能力</a:t>
            </a:r>
            <a:r>
              <a:rPr lang="zh-CN" altLang="en-US" dirty="0"/>
              <a:t>。典型企业：支付宝、财付通</a:t>
            </a:r>
            <a:r>
              <a:rPr lang="zh-CN" altLang="en-US" dirty="0" smtClean="0"/>
              <a:t>。</a:t>
            </a:r>
            <a:endParaRPr lang="en-US" altLang="zh-CN" dirty="0" smtClean="0"/>
          </a:p>
          <a:p>
            <a:pPr lvl="1"/>
            <a:r>
              <a:rPr lang="zh-CN" altLang="en-US" dirty="0"/>
              <a:t>② 收单类：研究认为，收单类支付企业是第三方支付市场中非常重要的一种业务</a:t>
            </a:r>
            <a:r>
              <a:rPr lang="zh-CN" altLang="en-US" dirty="0" smtClean="0"/>
              <a:t>模式</a:t>
            </a:r>
            <a:r>
              <a:rPr lang="zh-CN" altLang="en-US" dirty="0"/>
              <a:t>，收单类企业主要指以从事线上、线下银行账户之间的支付结算服务为主的支付机构</a:t>
            </a:r>
            <a:r>
              <a:rPr lang="zh-CN" altLang="en-US" dirty="0" smtClean="0"/>
              <a:t>，包括</a:t>
            </a:r>
            <a:r>
              <a:rPr lang="zh-CN" altLang="en-US" dirty="0"/>
              <a:t>互联网收单、线下银行卡收单、移动收单等</a:t>
            </a:r>
            <a:r>
              <a:rPr lang="zh-CN" altLang="en-US" dirty="0" smtClean="0"/>
              <a:t>。</a:t>
            </a:r>
            <a:r>
              <a:rPr lang="zh-CN" altLang="en-US" dirty="0"/>
              <a:t>典型企业：线下银行卡收单</a:t>
            </a:r>
            <a:r>
              <a:rPr lang="en-US" altLang="zh-CN" dirty="0"/>
              <a:t>——</a:t>
            </a:r>
            <a:r>
              <a:rPr lang="zh-CN" altLang="en-US" dirty="0"/>
              <a:t>银</a:t>
            </a:r>
            <a:r>
              <a:rPr lang="zh-CN" altLang="en-US" dirty="0" smtClean="0"/>
              <a:t>联商务</a:t>
            </a:r>
            <a:r>
              <a:rPr lang="zh-CN" altLang="en-US" dirty="0"/>
              <a:t>、通联支付、拉卡拉；互联网收单</a:t>
            </a:r>
            <a:r>
              <a:rPr lang="en-US" altLang="zh-CN" dirty="0"/>
              <a:t>——</a:t>
            </a:r>
            <a:r>
              <a:rPr lang="zh-CN" altLang="en-US" dirty="0"/>
              <a:t>快钱、汇付天下、易宝、环迅支付；移动收单</a:t>
            </a:r>
            <a:r>
              <a:rPr lang="en-US" altLang="zh-CN" dirty="0" smtClean="0"/>
              <a:t>——</a:t>
            </a:r>
            <a:r>
              <a:rPr lang="zh-CN" altLang="en-US" dirty="0"/>
              <a:t>联动优势、钱袋宝</a:t>
            </a:r>
            <a:r>
              <a:rPr lang="zh-CN" altLang="en-US" dirty="0" smtClean="0"/>
              <a:t>。</a:t>
            </a:r>
            <a:endParaRPr lang="zh-CN" altLang="en-US" dirty="0"/>
          </a:p>
        </p:txBody>
      </p:sp>
    </p:spTree>
    <p:extLst>
      <p:ext uri="{BB962C8B-B14F-4D97-AF65-F5344CB8AC3E}">
        <p14:creationId xmlns:p14="http://schemas.microsoft.com/office/powerpoint/2010/main" val="1493772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1754326"/>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3</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兰格</a:t>
            </a:r>
            <a:r>
              <a:rPr lang="en-US" altLang="zh-CN" sz="2400" dirty="0" smtClean="0">
                <a:solidFill>
                  <a:srgbClr val="6A5015"/>
                </a:solidFill>
                <a:latin typeface="黑体" panose="02010609060101010101" pitchFamily="49" charset="-122"/>
                <a:ea typeface="黑体" panose="02010609060101010101" pitchFamily="49" charset="-122"/>
              </a:rPr>
              <a:t>-</a:t>
            </a:r>
            <a:r>
              <a:rPr lang="zh-CN" altLang="en-US" sz="2400" dirty="0" smtClean="0">
                <a:solidFill>
                  <a:srgbClr val="6A5015"/>
                </a:solidFill>
                <a:latin typeface="黑体" panose="02010609060101010101" pitchFamily="49" charset="-122"/>
                <a:ea typeface="黑体" panose="02010609060101010101" pitchFamily="49" charset="-122"/>
              </a:rPr>
              <a:t>米塞斯争论</a:t>
            </a:r>
            <a:endParaRPr lang="zh-CN" altLang="en-US" sz="2400" dirty="0" smtClean="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3.2 </a:t>
            </a:r>
            <a:r>
              <a:rPr lang="zh-CN" altLang="en-US" sz="2400" dirty="0" smtClean="0">
                <a:solidFill>
                  <a:srgbClr val="6A5015"/>
                </a:solidFill>
                <a:latin typeface="黑体" panose="02010609060101010101" pitchFamily="49" charset="-122"/>
                <a:ea typeface="黑体" panose="02010609060101010101" pitchFamily="49" charset="-122"/>
              </a:rPr>
              <a:t>互联网金融的经济学解读</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3.3 </a:t>
            </a:r>
            <a:r>
              <a:rPr lang="zh-CN" altLang="en-US" sz="2400" dirty="0" smtClean="0">
                <a:solidFill>
                  <a:srgbClr val="6A5015"/>
                </a:solidFill>
                <a:latin typeface="黑体" panose="02010609060101010101" pitchFamily="49" charset="-122"/>
                <a:ea typeface="黑体" panose="02010609060101010101" pitchFamily="49" charset="-122"/>
              </a:rPr>
              <a:t>从互联网思维到互联网金融</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6813231"/>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lvl="1"/>
            <a:r>
              <a:rPr lang="zh-CN" altLang="en-US" dirty="0"/>
              <a:t>③ 便民支付类：银行卡刷卡消费出现以后，无论银行还是银联商务都主要为商户</a:t>
            </a:r>
            <a:r>
              <a:rPr lang="zh-CN" altLang="en-US" dirty="0" smtClean="0"/>
              <a:t>提供</a:t>
            </a:r>
            <a:r>
              <a:rPr lang="zh-CN" altLang="en-US" dirty="0"/>
              <a:t>银行卡收单服务，但与个人用户生活密切相关的各种缴费类的服务同样面临缴费难题</a:t>
            </a:r>
            <a:r>
              <a:rPr lang="zh-CN" altLang="en-US" dirty="0" smtClean="0"/>
              <a:t>，比如</a:t>
            </a:r>
            <a:r>
              <a:rPr lang="zh-CN" altLang="en-US" dirty="0"/>
              <a:t>各种公共事业缴费网点排队现象严重</a:t>
            </a:r>
            <a:r>
              <a:rPr lang="zh-CN" altLang="en-US" dirty="0" smtClean="0"/>
              <a:t>、信用卡</a:t>
            </a:r>
            <a:r>
              <a:rPr lang="zh-CN" altLang="en-US" dirty="0"/>
              <a:t>还款银行网点较少等问题，给用户</a:t>
            </a:r>
            <a:r>
              <a:rPr lang="zh-CN" altLang="en-US" dirty="0" smtClean="0"/>
              <a:t>生活带来</a:t>
            </a:r>
            <a:r>
              <a:rPr lang="zh-CN" altLang="en-US" dirty="0"/>
              <a:t>不便。典型企业：卡拉卡。</a:t>
            </a:r>
            <a:endParaRPr lang="en-US" altLang="zh-CN" dirty="0" smtClean="0"/>
          </a:p>
          <a:p>
            <a:pPr lvl="1"/>
            <a:r>
              <a:rPr lang="zh-CN" altLang="en-US" dirty="0"/>
              <a:t>④ 预付卡类：研究发现，截止到 </a:t>
            </a:r>
            <a:r>
              <a:rPr lang="en-US" altLang="zh-CN" dirty="0"/>
              <a:t>2012 </a:t>
            </a:r>
            <a:r>
              <a:rPr lang="zh-CN" altLang="en-US" dirty="0"/>
              <a:t>年 </a:t>
            </a:r>
            <a:r>
              <a:rPr lang="en-US" altLang="zh-CN" dirty="0"/>
              <a:t>8 </a:t>
            </a:r>
            <a:r>
              <a:rPr lang="zh-CN" altLang="en-US" dirty="0"/>
              <a:t>月央行共计发放的 </a:t>
            </a:r>
            <a:r>
              <a:rPr lang="en-US" altLang="zh-CN" dirty="0"/>
              <a:t>197 </a:t>
            </a:r>
            <a:r>
              <a:rPr lang="zh-CN" altLang="en-US" dirty="0"/>
              <a:t>家非金融机构</a:t>
            </a:r>
            <a:r>
              <a:rPr lang="zh-CN" altLang="en-US" dirty="0" smtClean="0"/>
              <a:t>支付业务</a:t>
            </a:r>
            <a:r>
              <a:rPr lang="zh-CN" altLang="en-US" dirty="0"/>
              <a:t>许可证（支付牌照）， </a:t>
            </a:r>
            <a:r>
              <a:rPr lang="en-US" altLang="zh-CN" dirty="0"/>
              <a:t>119 </a:t>
            </a:r>
            <a:r>
              <a:rPr lang="zh-CN" altLang="en-US" dirty="0"/>
              <a:t>家获牌支付企业申请到预付卡发行与受理的牌照，其中</a:t>
            </a:r>
            <a:r>
              <a:rPr lang="zh-CN" altLang="en-US" dirty="0" smtClean="0"/>
              <a:t>全国性</a:t>
            </a:r>
            <a:r>
              <a:rPr lang="zh-CN" altLang="en-US" dirty="0"/>
              <a:t>预付卡企业 </a:t>
            </a:r>
            <a:r>
              <a:rPr lang="en-US" altLang="zh-CN" dirty="0"/>
              <a:t>10 </a:t>
            </a:r>
            <a:r>
              <a:rPr lang="zh-CN" altLang="en-US" dirty="0"/>
              <a:t>家（包括支付宝、</a:t>
            </a:r>
            <a:r>
              <a:rPr lang="zh-CN" altLang="en-US" dirty="0" smtClean="0"/>
              <a:t>盛付通</a:t>
            </a:r>
            <a:r>
              <a:rPr lang="zh-CN" altLang="en-US" dirty="0"/>
              <a:t>、捷银、北京汇元网电子商务有限公司四</a:t>
            </a:r>
            <a:r>
              <a:rPr lang="zh-CN" altLang="en-US" dirty="0" smtClean="0"/>
              <a:t>家仅</a:t>
            </a:r>
            <a:r>
              <a:rPr lang="zh-CN" altLang="en-US" dirty="0"/>
              <a:t>限线上实名支付账户充值的企业等），其余全部是从事地方性预付卡发行与受理的</a:t>
            </a:r>
            <a:r>
              <a:rPr lang="zh-CN" altLang="en-US" dirty="0" smtClean="0"/>
              <a:t>企业为主。</a:t>
            </a:r>
            <a:endParaRPr lang="zh-CN" altLang="en-US" dirty="0"/>
          </a:p>
        </p:txBody>
      </p:sp>
    </p:spTree>
    <p:extLst>
      <p:ext uri="{BB962C8B-B14F-4D97-AF65-F5344CB8AC3E}">
        <p14:creationId xmlns:p14="http://schemas.microsoft.com/office/powerpoint/2010/main" val="227214154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11.2.2 </a:t>
            </a:r>
            <a:r>
              <a:rPr lang="zh-CN" altLang="en-US" sz="2000" b="1" dirty="0" smtClean="0">
                <a:solidFill>
                  <a:srgbClr val="6A5015"/>
                </a:solidFill>
                <a:latin typeface="黑体" panose="02010609060101010101" pitchFamily="49" charset="-122"/>
                <a:ea typeface="黑体" panose="02010609060101010101" pitchFamily="49" charset="-122"/>
              </a:rPr>
              <a:t>各</a:t>
            </a:r>
            <a:r>
              <a:rPr lang="zh-CN" altLang="en-US" sz="2000" b="1" dirty="0">
                <a:solidFill>
                  <a:srgbClr val="6A5015"/>
                </a:solidFill>
                <a:latin typeface="黑体" panose="02010609060101010101" pitchFamily="49" charset="-122"/>
                <a:ea typeface="黑体" panose="02010609060101010101" pitchFamily="49" charset="-122"/>
              </a:rPr>
              <a:t>类第三方支付企业交易规模对比</a:t>
            </a:r>
            <a:endParaRPr lang="en-US" altLang="zh-CN" sz="2000" dirty="0" smtClean="0">
              <a:solidFill>
                <a:srgbClr val="FF0000"/>
              </a:solidFill>
              <a:latin typeface="黑体" panose="02010609060101010101" pitchFamily="49" charset="-122"/>
              <a:ea typeface="黑体" panose="02010609060101010101" pitchFamily="49" charset="-122"/>
            </a:endParaRPr>
          </a:p>
          <a:p>
            <a:r>
              <a:rPr lang="en-US" altLang="zh-CN" dirty="0"/>
              <a:t>2012 </a:t>
            </a:r>
            <a:r>
              <a:rPr lang="zh-CN" altLang="en-US" dirty="0"/>
              <a:t>年全年账户类、收单类、便民支付类三类第三方支付企业的</a:t>
            </a:r>
            <a:r>
              <a:rPr lang="zh-CN" altLang="en-US" dirty="0" smtClean="0"/>
              <a:t>交易</a:t>
            </a:r>
            <a:r>
              <a:rPr lang="zh-CN" altLang="en-US" dirty="0"/>
              <a:t>规模和预付卡企业的发卡规模共计将超过 </a:t>
            </a:r>
            <a:r>
              <a:rPr lang="en-US" altLang="zh-CN" dirty="0"/>
              <a:t>12.6 </a:t>
            </a:r>
            <a:r>
              <a:rPr lang="zh-CN" altLang="en-US" dirty="0"/>
              <a:t>万亿，其中收单类企业的交易规模最大</a:t>
            </a:r>
            <a:r>
              <a:rPr lang="zh-CN" altLang="en-US" dirty="0" smtClean="0"/>
              <a:t>，这</a:t>
            </a:r>
            <a:r>
              <a:rPr lang="zh-CN" altLang="en-US" dirty="0"/>
              <a:t>类企业中又以银行卡收单的交易规模最大，收单类企业的交易占比预计将占 </a:t>
            </a:r>
            <a:r>
              <a:rPr lang="en-US" altLang="zh-CN" dirty="0"/>
              <a:t>70.6%</a:t>
            </a:r>
            <a:r>
              <a:rPr lang="zh-CN" altLang="en-US" dirty="0"/>
              <a:t>；</a:t>
            </a:r>
            <a:r>
              <a:rPr lang="zh-CN" altLang="en-US" dirty="0" smtClean="0"/>
              <a:t>账户</a:t>
            </a:r>
            <a:r>
              <a:rPr lang="zh-CN" altLang="en-US" dirty="0"/>
              <a:t>类企业的交易规模位居第二，达到 </a:t>
            </a:r>
            <a:r>
              <a:rPr lang="en-US" altLang="zh-CN" dirty="0"/>
              <a:t>20.9%</a:t>
            </a:r>
            <a:r>
              <a:rPr lang="zh-CN" altLang="en-US" dirty="0"/>
              <a:t>；便民支付类达到 </a:t>
            </a:r>
            <a:r>
              <a:rPr lang="en-US" altLang="zh-CN" dirty="0" smtClean="0"/>
              <a:t>7.5</a:t>
            </a:r>
            <a:r>
              <a:rPr lang="en-US" altLang="zh-CN" dirty="0"/>
              <a:t>%</a:t>
            </a:r>
            <a:r>
              <a:rPr lang="zh-CN" altLang="en-US" dirty="0"/>
              <a:t>；预付卡类为 </a:t>
            </a:r>
            <a:r>
              <a:rPr lang="en-US" altLang="zh-CN" dirty="0"/>
              <a:t>1%</a:t>
            </a:r>
            <a:r>
              <a:rPr lang="zh-CN" altLang="en-US" dirty="0" smtClean="0"/>
              <a:t>。</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688234"/>
            <a:ext cx="4805363"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93443" y="5867399"/>
            <a:ext cx="5121915" cy="307777"/>
          </a:xfrm>
          <a:prstGeom prst="rect">
            <a:avLst/>
          </a:prstGeom>
          <a:noFill/>
        </p:spPr>
        <p:txBody>
          <a:bodyPr wrap="none" rtlCol="0">
            <a:spAutoFit/>
          </a:bodyPr>
          <a:lstStyle/>
          <a:p>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11-3 </a:t>
            </a:r>
            <a:r>
              <a:rPr lang="en-US" altLang="zh-CN" sz="1400" b="1" dirty="0" smtClean="0">
                <a:latin typeface="仿宋" panose="02010609060101010101" pitchFamily="49" charset="-122"/>
                <a:ea typeface="仿宋" panose="02010609060101010101" pitchFamily="49" charset="-122"/>
              </a:rPr>
              <a:t>2012</a:t>
            </a:r>
            <a:r>
              <a:rPr lang="zh-CN" altLang="en-US" sz="1400" b="1" dirty="0" smtClean="0">
                <a:latin typeface="仿宋" panose="02010609060101010101" pitchFamily="49" charset="-122"/>
                <a:ea typeface="仿宋" panose="02010609060101010101" pitchFamily="49" charset="-122"/>
              </a:rPr>
              <a:t>年</a:t>
            </a:r>
            <a:r>
              <a:rPr lang="zh-CN" altLang="en-US" sz="1400" b="1" dirty="0">
                <a:latin typeface="仿宋" panose="02010609060101010101" pitchFamily="49" charset="-122"/>
                <a:ea typeface="仿宋" panose="02010609060101010101" pitchFamily="49" charset="-122"/>
              </a:rPr>
              <a:t>中国第三方支付市场各类型支付企业交易占比</a:t>
            </a:r>
          </a:p>
        </p:txBody>
      </p:sp>
    </p:spTree>
    <p:extLst>
      <p:ext uri="{BB962C8B-B14F-4D97-AF65-F5344CB8AC3E}">
        <p14:creationId xmlns:p14="http://schemas.microsoft.com/office/powerpoint/2010/main" val="130541826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11.2.3 </a:t>
            </a:r>
            <a:r>
              <a:rPr lang="zh-CN" altLang="en-US" sz="2000" b="1" dirty="0" smtClean="0">
                <a:solidFill>
                  <a:srgbClr val="6A5015"/>
                </a:solidFill>
                <a:latin typeface="黑体" panose="02010609060101010101" pitchFamily="49" charset="-122"/>
                <a:ea typeface="黑体" panose="02010609060101010101" pitchFamily="49" charset="-122"/>
              </a:rPr>
              <a:t>从</a:t>
            </a:r>
            <a:r>
              <a:rPr lang="zh-CN" altLang="en-US" sz="2000" b="1" dirty="0">
                <a:solidFill>
                  <a:srgbClr val="6A5015"/>
                </a:solidFill>
                <a:latin typeface="黑体" panose="02010609060101010101" pitchFamily="49" charset="-122"/>
                <a:ea typeface="黑体" panose="02010609060101010101" pitchFamily="49" charset="-122"/>
              </a:rPr>
              <a:t>网络技术和终端载体的纬度划分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各家支付企业</a:t>
            </a:r>
            <a:r>
              <a:rPr lang="zh-CN" altLang="en-US" dirty="0" smtClean="0"/>
              <a:t>提供</a:t>
            </a:r>
            <a:r>
              <a:rPr lang="zh-CN" altLang="en-US" dirty="0"/>
              <a:t>的支付产品和服务依托于不同的网络技术和终端载体，又可以划分为互联网支付、</a:t>
            </a:r>
            <a:r>
              <a:rPr lang="zh-CN" altLang="en-US" dirty="0" smtClean="0"/>
              <a:t>银行卡</a:t>
            </a:r>
            <a:r>
              <a:rPr lang="zh-CN" altLang="en-US" dirty="0"/>
              <a:t>收单、移动支付、预付卡发行与受理、电视支付、电话支付</a:t>
            </a:r>
            <a:r>
              <a:rPr lang="zh-CN" altLang="en-US" dirty="0" smtClean="0"/>
              <a:t>等：</a:t>
            </a:r>
            <a:endParaRPr lang="en-US" altLang="zh-CN" dirty="0" smtClean="0"/>
          </a:p>
          <a:p>
            <a:pPr lvl="1"/>
            <a:r>
              <a:rPr lang="zh-CN" altLang="en-US" dirty="0"/>
              <a:t>互联网支付：互联网支付指通过互联网线上支付渠道，从 </a:t>
            </a:r>
            <a:r>
              <a:rPr lang="en-US" altLang="zh-CN" dirty="0"/>
              <a:t>PC </a:t>
            </a:r>
            <a:r>
              <a:rPr lang="zh-CN" altLang="en-US" dirty="0"/>
              <a:t>端完成的从</a:t>
            </a:r>
            <a:r>
              <a:rPr lang="zh-CN" altLang="en-US" dirty="0" smtClean="0"/>
              <a:t>用户到</a:t>
            </a:r>
            <a:r>
              <a:rPr lang="zh-CN" altLang="en-US" dirty="0"/>
              <a:t>商户的在线货币支付、资金清算等</a:t>
            </a:r>
            <a:r>
              <a:rPr lang="zh-CN" altLang="en-US" dirty="0" smtClean="0"/>
              <a:t>行为；</a:t>
            </a:r>
            <a:endParaRPr lang="en-US" altLang="zh-CN" dirty="0" smtClean="0"/>
          </a:p>
          <a:p>
            <a:pPr lvl="1"/>
            <a:r>
              <a:rPr lang="zh-CN" altLang="en-US" dirty="0"/>
              <a:t>银行卡收单：银行卡 </a:t>
            </a:r>
            <a:r>
              <a:rPr lang="en-US" altLang="zh-CN" dirty="0"/>
              <a:t>POS </a:t>
            </a:r>
            <a:r>
              <a:rPr lang="zh-CN" altLang="en-US" dirty="0"/>
              <a:t>收单业务是签约银行（或机构）向商户提供的本</a:t>
            </a:r>
            <a:r>
              <a:rPr lang="zh-CN" altLang="en-US" dirty="0" smtClean="0"/>
              <a:t>外币</a:t>
            </a:r>
            <a:r>
              <a:rPr lang="zh-CN" altLang="en-US" dirty="0"/>
              <a:t>的资金结算</a:t>
            </a:r>
            <a:r>
              <a:rPr lang="zh-CN" altLang="en-US" dirty="0" smtClean="0"/>
              <a:t>服务；</a:t>
            </a:r>
            <a:endParaRPr lang="en-US" altLang="zh-CN" dirty="0" smtClean="0"/>
          </a:p>
          <a:p>
            <a:pPr lvl="1"/>
            <a:r>
              <a:rPr lang="zh-CN" altLang="en-US" dirty="0"/>
              <a:t>移动支付：移动支付是指消费者通过移动终端（一般为手机）发出数字化</a:t>
            </a:r>
            <a:r>
              <a:rPr lang="zh-CN" altLang="en-US" dirty="0" smtClean="0"/>
              <a:t>指令为</a:t>
            </a:r>
            <a:r>
              <a:rPr lang="zh-CN" altLang="en-US" dirty="0"/>
              <a:t>其消费的商品或服务进行账单支付的</a:t>
            </a:r>
            <a:r>
              <a:rPr lang="zh-CN" altLang="en-US" dirty="0" smtClean="0"/>
              <a:t>方式；</a:t>
            </a:r>
            <a:endParaRPr lang="en-US" altLang="zh-CN" dirty="0" smtClean="0"/>
          </a:p>
          <a:p>
            <a:pPr lvl="1"/>
            <a:r>
              <a:rPr lang="zh-CN" altLang="en-US" dirty="0"/>
              <a:t>预付</a:t>
            </a:r>
            <a:r>
              <a:rPr lang="zh-CN" altLang="en-US" dirty="0" smtClean="0"/>
              <a:t>卡支付。</a:t>
            </a:r>
            <a:endParaRPr lang="zh-CN" altLang="en-US" dirty="0"/>
          </a:p>
        </p:txBody>
      </p:sp>
    </p:spTree>
    <p:extLst>
      <p:ext uri="{BB962C8B-B14F-4D97-AF65-F5344CB8AC3E}">
        <p14:creationId xmlns:p14="http://schemas.microsoft.com/office/powerpoint/2010/main" val="211709136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11.3 </a:t>
            </a:r>
            <a:r>
              <a:rPr lang="zh-CN" altLang="en-US" dirty="0" smtClean="0"/>
              <a:t>第三</a:t>
            </a:r>
            <a:r>
              <a:rPr lang="zh-CN" altLang="en-US" dirty="0"/>
              <a:t>方支付主流品牌</a:t>
            </a:r>
            <a:endParaRPr lang="zh-CN" altLang="en-US" dirty="0">
              <a:solidFill>
                <a:srgbClr val="FF0000"/>
              </a:solidFill>
            </a:endParaRPr>
          </a:p>
        </p:txBody>
      </p:sp>
      <p:sp>
        <p:nvSpPr>
          <p:cNvPr id="9" name="内容占位符 2"/>
          <p:cNvSpPr>
            <a:spLocks noGrp="1"/>
          </p:cNvSpPr>
          <p:nvPr>
            <p:ph idx="1"/>
          </p:nvPr>
        </p:nvSpPr>
        <p:spPr>
          <a:xfrm>
            <a:off x="467544" y="1507362"/>
            <a:ext cx="8291264" cy="1201558"/>
          </a:xfrm>
        </p:spPr>
        <p:txBody>
          <a:bodyPr>
            <a:normAutofit/>
          </a:bodyPr>
          <a:lstStyle/>
          <a:p>
            <a:pPr marL="0" indent="0">
              <a:buNone/>
            </a:pPr>
            <a:r>
              <a:rPr lang="zh-CN" altLang="en-US" dirty="0">
                <a:solidFill>
                  <a:srgbClr val="6A5015"/>
                </a:solidFill>
              </a:rPr>
              <a:t>中国国内的第三方支付产品主要有微付通（微付天下） </a:t>
            </a:r>
            <a:r>
              <a:rPr lang="en-US" altLang="zh-CN" dirty="0">
                <a:solidFill>
                  <a:srgbClr val="6A5015"/>
                </a:solidFill>
              </a:rPr>
              <a:t>PayPal</a:t>
            </a:r>
            <a:r>
              <a:rPr lang="zh-CN" altLang="en-US" dirty="0">
                <a:solidFill>
                  <a:srgbClr val="6A5015"/>
                </a:solidFill>
              </a:rPr>
              <a:t>、中汇支付、支付宝、拉卡拉、财付通、微信支付、盛付通、宝易互通、宝付、腾付通、网银在线、通联支付、易宝支付、中汇宝、百付宝、环迅支付 </a:t>
            </a:r>
            <a:r>
              <a:rPr lang="en-US" altLang="zh-CN" dirty="0">
                <a:solidFill>
                  <a:srgbClr val="6A5015"/>
                </a:solidFill>
              </a:rPr>
              <a:t>IPS</a:t>
            </a:r>
            <a:r>
              <a:rPr lang="zh-CN" altLang="en-US" dirty="0">
                <a:solidFill>
                  <a:srgbClr val="6A5015"/>
                </a:solidFill>
              </a:rPr>
              <a:t>、物流宝、网易宝、快钱、汇付天下、国付宝、汇聚支付、乐富。</a:t>
            </a:r>
          </a:p>
        </p:txBody>
      </p:sp>
      <p:sp>
        <p:nvSpPr>
          <p:cNvPr id="5" name="标题 1"/>
          <p:cNvSpPr txBox="1">
            <a:spLocks/>
          </p:cNvSpPr>
          <p:nvPr/>
        </p:nvSpPr>
        <p:spPr>
          <a:xfrm>
            <a:off x="467544" y="2708920"/>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dirty="0" smtClean="0"/>
              <a:t>11.4 </a:t>
            </a:r>
            <a:r>
              <a:rPr lang="zh-CN" altLang="en-US" dirty="0" smtClean="0"/>
              <a:t>第三</a:t>
            </a:r>
            <a:r>
              <a:rPr lang="zh-CN" altLang="en-US" dirty="0"/>
              <a:t>方支付对金融业发展态势的影响</a:t>
            </a:r>
            <a:endParaRPr lang="zh-CN" altLang="en-US" dirty="0">
              <a:solidFill>
                <a:srgbClr val="FF0000"/>
              </a:solidFill>
            </a:endParaRPr>
          </a:p>
        </p:txBody>
      </p:sp>
      <p:sp>
        <p:nvSpPr>
          <p:cNvPr id="6" name="内容占位符 2"/>
          <p:cNvSpPr txBox="1">
            <a:spLocks/>
          </p:cNvSpPr>
          <p:nvPr/>
        </p:nvSpPr>
        <p:spPr>
          <a:xfrm>
            <a:off x="467544" y="3429000"/>
            <a:ext cx="8291264" cy="1296144"/>
          </a:xfrm>
          <a:prstGeom prst="rect">
            <a:avLst/>
          </a:prstGeom>
        </p:spPr>
        <p:txBody>
          <a:bodyPr vert="horz" lIns="91440" tIns="45720" rIns="91440" bIns="45720" rtlCol="0">
            <a:normAutofit/>
          </a:bodyPr>
          <a:lstStyle>
            <a:lvl1pPr marL="342900" indent="-342900" algn="l" defTabSz="914400" rtl="0" eaLnBrk="1" latinLnBrk="0" hangingPunct="1">
              <a:spcBef>
                <a:spcPts val="1800"/>
              </a:spcBef>
              <a:buSzPct val="150000"/>
              <a:buFontTx/>
              <a:buBlip>
                <a:blip r:embed="rId2"/>
              </a:buBlip>
              <a:defRPr sz="1800" kern="1200">
                <a:solidFill>
                  <a:schemeClr val="tx1"/>
                </a:solidFill>
                <a:latin typeface="仿宋" panose="02010609060101010101" pitchFamily="49" charset="-122"/>
                <a:ea typeface="仿宋" panose="02010609060101010101" pitchFamily="49" charset="-122"/>
                <a:cs typeface="+mn-cs"/>
              </a:defRPr>
            </a:lvl1pPr>
            <a:lvl2pPr marL="742950" indent="-285750" algn="l" defTabSz="914400" rtl="0" eaLnBrk="1" latinLnBrk="0" hangingPunct="1">
              <a:spcBef>
                <a:spcPts val="1800"/>
              </a:spcBef>
              <a:buSzPct val="135000"/>
              <a:buFontTx/>
              <a:buBlip>
                <a:blip r:embed="rId2"/>
              </a:buBlip>
              <a:defRPr sz="16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spcBef>
                <a:spcPts val="1200"/>
              </a:spcBef>
              <a:buSzPct val="135000"/>
              <a:buFontTx/>
              <a:buBlip>
                <a:blip r:embed="rId2"/>
              </a:buBlip>
              <a:defRPr sz="14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solidFill>
                  <a:srgbClr val="6A5015"/>
                </a:solidFill>
              </a:rPr>
              <a:t>第三方支付对金融业的影响不仅是信息科技界的金融服务，同时也促进金融业务模式和服务理念的改进，更重要的是将全社会的金融功能作为一个整体。</a:t>
            </a:r>
          </a:p>
        </p:txBody>
      </p:sp>
    </p:spTree>
    <p:extLst>
      <p:ext uri="{BB962C8B-B14F-4D97-AF65-F5344CB8AC3E}">
        <p14:creationId xmlns:p14="http://schemas.microsoft.com/office/powerpoint/2010/main" val="376870749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11.4.1 </a:t>
            </a:r>
            <a:r>
              <a:rPr lang="zh-CN" altLang="en-US" sz="2000" b="1" dirty="0" smtClean="0">
                <a:solidFill>
                  <a:srgbClr val="6A5015"/>
                </a:solidFill>
                <a:latin typeface="黑体" panose="02010609060101010101" pitchFamily="49" charset="-122"/>
                <a:ea typeface="黑体" panose="02010609060101010101" pitchFamily="49" charset="-122"/>
              </a:rPr>
              <a:t>促进</a:t>
            </a:r>
            <a:r>
              <a:rPr lang="zh-CN" altLang="en-US" sz="2000" b="1" dirty="0">
                <a:solidFill>
                  <a:srgbClr val="6A5015"/>
                </a:solidFill>
                <a:latin typeface="黑体" panose="02010609060101010101" pitchFamily="49" charset="-122"/>
                <a:ea typeface="黑体" panose="02010609060101010101" pitchFamily="49" charset="-122"/>
              </a:rPr>
              <a:t>金融行业服务变革</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第三方支付客观上成为金融行业电子化的助推器，强化了金融业务重视客户体验的</a:t>
            </a:r>
            <a:r>
              <a:rPr lang="zh-CN" altLang="en-US" dirty="0" smtClean="0"/>
              <a:t>服务</a:t>
            </a:r>
            <a:r>
              <a:rPr lang="zh-CN" altLang="en-US" dirty="0"/>
              <a:t>理念，使金融业的服务水平整体上升</a:t>
            </a:r>
            <a:r>
              <a:rPr lang="zh-CN" altLang="en-US" dirty="0" smtClean="0"/>
              <a:t>。</a:t>
            </a:r>
            <a:endParaRPr lang="en-US" altLang="zh-CN" dirty="0" smtClean="0"/>
          </a:p>
          <a:p>
            <a:r>
              <a:rPr lang="zh-CN" altLang="en-US" dirty="0"/>
              <a:t>随着第三方支付的规模和影响力不断发展壮大以及电子支付普及率的上升，传统</a:t>
            </a:r>
            <a:r>
              <a:rPr lang="zh-CN" altLang="en-US" dirty="0" smtClean="0"/>
              <a:t>金融机构</a:t>
            </a:r>
            <a:r>
              <a:rPr lang="zh-CN" altLang="en-US" dirty="0"/>
              <a:t>猛然觉醒，开始加速自身向电子化变革，意图后发制人</a:t>
            </a:r>
            <a:r>
              <a:rPr lang="zh-CN" altLang="en-US" dirty="0" smtClean="0"/>
              <a:t>。</a:t>
            </a:r>
            <a:endParaRPr lang="en-US" altLang="zh-CN" dirty="0" smtClean="0"/>
          </a:p>
          <a:p>
            <a:r>
              <a:rPr lang="zh-CN" altLang="en-US" dirty="0"/>
              <a:t>由第三方支付引发的金融业变革正在加速，传统银行业正在向“互联网银行”迈进</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11.4.2 </a:t>
            </a:r>
            <a:r>
              <a:rPr lang="zh-CN" altLang="en-US" sz="2000" b="1" dirty="0" smtClean="0">
                <a:solidFill>
                  <a:srgbClr val="6A5015"/>
                </a:solidFill>
                <a:latin typeface="黑体" panose="02010609060101010101" pitchFamily="49" charset="-122"/>
                <a:ea typeface="黑体" panose="02010609060101010101" pitchFamily="49" charset="-122"/>
              </a:rPr>
              <a:t>蚕食</a:t>
            </a:r>
            <a:r>
              <a:rPr lang="zh-CN" altLang="en-US" sz="2000" b="1" dirty="0">
                <a:solidFill>
                  <a:srgbClr val="6A5015"/>
                </a:solidFill>
                <a:latin typeface="黑体" panose="02010609060101010101" pitchFamily="49" charset="-122"/>
                <a:ea typeface="黑体" panose="02010609060101010101" pitchFamily="49" charset="-122"/>
              </a:rPr>
              <a:t>银行中间业务</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第三方支付平台既是支付中介，又是金融产品的新型营销渠道，他们正在蚕食银行</a:t>
            </a:r>
            <a:r>
              <a:rPr lang="zh-CN" altLang="en-US" dirty="0" smtClean="0"/>
              <a:t>的中间</a:t>
            </a:r>
            <a:r>
              <a:rPr lang="zh-CN" altLang="en-US" dirty="0"/>
              <a:t>业务，使金融业务的格局发生变化</a:t>
            </a:r>
            <a:r>
              <a:rPr lang="zh-CN" altLang="en-US" dirty="0" smtClean="0"/>
              <a:t>。</a:t>
            </a:r>
            <a:endParaRPr lang="zh-CN" altLang="en-US" dirty="0"/>
          </a:p>
        </p:txBody>
      </p:sp>
    </p:spTree>
    <p:extLst>
      <p:ext uri="{BB962C8B-B14F-4D97-AF65-F5344CB8AC3E}">
        <p14:creationId xmlns:p14="http://schemas.microsoft.com/office/powerpoint/2010/main" val="18966468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a:t>从收付款、转账汇款、机票代购到电费与保险代缴、手机话费缴纳等结算和支付</a:t>
            </a:r>
            <a:r>
              <a:rPr lang="zh-CN" altLang="en-US" dirty="0" smtClean="0"/>
              <a:t>业务</a:t>
            </a:r>
            <a:r>
              <a:rPr lang="zh-CN" altLang="en-US" dirty="0"/>
              <a:t>，客户都能够通过第三方支付来解决</a:t>
            </a:r>
            <a:r>
              <a:rPr lang="zh-CN" altLang="en-US" dirty="0" smtClean="0"/>
              <a:t>。</a:t>
            </a:r>
            <a:endParaRPr lang="en-US" altLang="zh-CN" dirty="0" smtClean="0"/>
          </a:p>
          <a:p>
            <a:r>
              <a:rPr lang="zh-CN" altLang="en-US" dirty="0"/>
              <a:t>第三方支付的触角还伸到了保险业，但远不如基金市场这么火爆，是待开发的“蓝海”</a:t>
            </a:r>
            <a:r>
              <a:rPr lang="zh-CN" altLang="en-US" dirty="0" smtClean="0"/>
              <a:t>。</a:t>
            </a:r>
            <a:endParaRPr lang="en-US" altLang="zh-CN" dirty="0" smtClean="0"/>
          </a:p>
          <a:p>
            <a:r>
              <a:rPr lang="zh-CN" altLang="en-US" dirty="0"/>
              <a:t>结算和基金代销付款是最重要的银行中间业务，扩大业务范围重叠的第三方支付</a:t>
            </a:r>
            <a:r>
              <a:rPr lang="zh-CN" altLang="en-US" dirty="0" smtClean="0"/>
              <a:t>机构和</a:t>
            </a:r>
            <a:r>
              <a:rPr lang="zh-CN" altLang="en-US" dirty="0"/>
              <a:t>商业银行，对商业银行形成明显的替代效应，从而影响银行的中间收入</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11.4.3 </a:t>
            </a:r>
            <a:r>
              <a:rPr lang="zh-CN" altLang="en-US" sz="2000" b="1" dirty="0" smtClean="0">
                <a:solidFill>
                  <a:srgbClr val="6A5015"/>
                </a:solidFill>
                <a:latin typeface="黑体" panose="02010609060101010101" pitchFamily="49" charset="-122"/>
                <a:ea typeface="黑体" panose="02010609060101010101" pitchFamily="49" charset="-122"/>
              </a:rPr>
              <a:t>开创</a:t>
            </a:r>
            <a:r>
              <a:rPr lang="zh-CN" altLang="en-US" sz="2000" b="1" dirty="0">
                <a:solidFill>
                  <a:srgbClr val="6A5015"/>
                </a:solidFill>
                <a:latin typeface="黑体" panose="02010609060101010101" pitchFamily="49" charset="-122"/>
                <a:ea typeface="黑体" panose="02010609060101010101" pitchFamily="49" charset="-122"/>
              </a:rPr>
              <a:t>新的融资方式</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第三方支付以开展个人信用支付和企业信用贷款的方式切入融资领域，引领金融</a:t>
            </a:r>
            <a:r>
              <a:rPr lang="zh-CN" altLang="en-US" dirty="0" smtClean="0"/>
              <a:t>系统进入</a:t>
            </a:r>
            <a:r>
              <a:rPr lang="zh-CN" altLang="en-US" dirty="0"/>
              <a:t>依据用户支付信息进行金融服务的新时代</a:t>
            </a:r>
            <a:r>
              <a:rPr lang="zh-CN" altLang="en-US" dirty="0" smtClean="0"/>
              <a:t>。</a:t>
            </a:r>
            <a:endParaRPr lang="en-US" altLang="zh-CN" dirty="0" smtClean="0"/>
          </a:p>
          <a:p>
            <a:r>
              <a:rPr lang="zh-CN" altLang="en-US" dirty="0"/>
              <a:t>越来越多的第三方支付公司开始从支付概念领域进入对风控体系要求更高的金融</a:t>
            </a:r>
            <a:r>
              <a:rPr lang="zh-CN" altLang="en-US" dirty="0" smtClean="0"/>
              <a:t>领域之中</a:t>
            </a:r>
            <a:r>
              <a:rPr lang="zh-CN" altLang="en-US" dirty="0"/>
              <a:t>，第三方支付企业的金融属性日益显现。</a:t>
            </a:r>
            <a:endParaRPr lang="en-US" altLang="zh-CN" dirty="0" smtClean="0"/>
          </a:p>
          <a:p>
            <a:endParaRPr lang="zh-CN" altLang="en-US" dirty="0"/>
          </a:p>
        </p:txBody>
      </p:sp>
    </p:spTree>
    <p:extLst>
      <p:ext uri="{BB962C8B-B14F-4D97-AF65-F5344CB8AC3E}">
        <p14:creationId xmlns:p14="http://schemas.microsoft.com/office/powerpoint/2010/main" val="359978134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smtClean="0"/>
              <a:t>越来越</a:t>
            </a:r>
            <a:r>
              <a:rPr lang="zh-CN" altLang="en-US" dirty="0"/>
              <a:t>多的第三方支付公司开始从支付概念领域进入对风控体系要求更高的金融</a:t>
            </a:r>
            <a:r>
              <a:rPr lang="zh-CN" altLang="en-US" dirty="0" smtClean="0"/>
              <a:t>领域之中</a:t>
            </a:r>
            <a:r>
              <a:rPr lang="zh-CN" altLang="en-US" dirty="0"/>
              <a:t>，第三方支付企业的金融属性日益显现。</a:t>
            </a:r>
            <a:endParaRPr lang="en-US" altLang="zh-CN" dirty="0" smtClean="0"/>
          </a:p>
          <a:p>
            <a:r>
              <a:rPr lang="zh-CN" altLang="en-US" dirty="0"/>
              <a:t>第三方支付公司提供的融资服务，不需要中小企业提供大量的资金抵押，并且实现</a:t>
            </a:r>
            <a:r>
              <a:rPr lang="zh-CN" altLang="en-US" dirty="0" smtClean="0"/>
              <a:t>跨产业</a:t>
            </a:r>
            <a:r>
              <a:rPr lang="zh-CN" altLang="en-US" dirty="0"/>
              <a:t>链的资金融合，在缓解中小企业融资难方面发挥了重要作用</a:t>
            </a:r>
            <a:r>
              <a:rPr lang="zh-CN" altLang="en-US" dirty="0" smtClean="0"/>
              <a:t>。股份制</a:t>
            </a:r>
            <a:r>
              <a:rPr lang="zh-CN" altLang="en-US" dirty="0"/>
              <a:t>银行和国有大银行也都加大了电子商城的开发力度</a:t>
            </a:r>
            <a:r>
              <a:rPr lang="zh-CN" altLang="en-US" dirty="0" smtClean="0"/>
              <a:t>。</a:t>
            </a:r>
            <a:endParaRPr lang="en-US" altLang="zh-CN" dirty="0" smtClean="0"/>
          </a:p>
          <a:p>
            <a:r>
              <a:rPr lang="zh-CN" altLang="en-US" dirty="0"/>
              <a:t>第三方支付进行的金融创新，让金融机构意识到传统的信贷审核方法已渐渐退出</a:t>
            </a:r>
            <a:r>
              <a:rPr lang="zh-CN" altLang="en-US" dirty="0" smtClean="0"/>
              <a:t>主导地位</a:t>
            </a:r>
            <a:r>
              <a:rPr lang="zh-CN" altLang="en-US" dirty="0"/>
              <a:t>，借助信息技术实现远程、非现场的审核是大势所趋；在信贷资源配置上，整个</a:t>
            </a:r>
            <a:r>
              <a:rPr lang="zh-CN" altLang="en-US" dirty="0" smtClean="0"/>
              <a:t>金融行业</a:t>
            </a:r>
            <a:r>
              <a:rPr lang="zh-CN" altLang="en-US" dirty="0"/>
              <a:t>开始向小微企业和个人消费信用倾斜，突破了曾经的信用贷款难题</a:t>
            </a:r>
            <a:r>
              <a:rPr lang="zh-CN" altLang="en-US" dirty="0" smtClean="0"/>
              <a:t>。</a:t>
            </a:r>
            <a:endParaRPr lang="en-US" altLang="zh-CN" dirty="0" smtClean="0"/>
          </a:p>
          <a:p>
            <a:r>
              <a:rPr lang="zh-CN" altLang="en-US" dirty="0"/>
              <a:t>总体来看，第三方支付对金融业的影响是积极的、正面的，推动了金融行业服务</a:t>
            </a:r>
            <a:r>
              <a:rPr lang="zh-CN" altLang="en-US" dirty="0" smtClean="0"/>
              <a:t>质量的</a:t>
            </a:r>
            <a:r>
              <a:rPr lang="zh-CN" altLang="en-US" dirty="0"/>
              <a:t>上升，提高了资金利用效率，加速了金融业和信息技术的融合。但短期来看，第三方</a:t>
            </a:r>
            <a:r>
              <a:rPr lang="zh-CN" altLang="en-US" dirty="0" smtClean="0"/>
              <a:t>支付</a:t>
            </a:r>
            <a:r>
              <a:rPr lang="zh-CN" altLang="en-US" dirty="0"/>
              <a:t>对银行业也会有一定冲击，这主要是源于二者部分业务的重叠行。但是，第三方支付不会对银行造成致命的威胁，二者还有更多的合作空间。</a:t>
            </a:r>
          </a:p>
        </p:txBody>
      </p:sp>
    </p:spTree>
    <p:extLst>
      <p:ext uri="{BB962C8B-B14F-4D97-AF65-F5344CB8AC3E}">
        <p14:creationId xmlns:p14="http://schemas.microsoft.com/office/powerpoint/2010/main" val="372275097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zh-CN" altLang="en-US" dirty="0">
                <a:solidFill>
                  <a:srgbClr val="6A5015"/>
                </a:solidFill>
              </a:rPr>
              <a:t>中国第三方支付产业正式受到国家法律认可，并纳入中国人民银行的监管体系。中国第三方支付产业进入到快速发展阶段，获牌支付企业纷纷加大资金、系统建设和人员储备等方面的投入，积极进行业务扩展，资本市场再次密切关注第三方支付产业，支付企业也开始做 </a:t>
            </a:r>
            <a:r>
              <a:rPr lang="en-US" altLang="zh-CN" dirty="0">
                <a:solidFill>
                  <a:srgbClr val="6A5015"/>
                </a:solidFill>
              </a:rPr>
              <a:t>IPO </a:t>
            </a:r>
            <a:r>
              <a:rPr lang="zh-CN" altLang="en-US" dirty="0">
                <a:solidFill>
                  <a:srgbClr val="6A5015"/>
                </a:solidFill>
              </a:rPr>
              <a:t>的准备。在这一阶段，第三方支付产业也呈现出业务多元化、缔造差异化核心优势以及产业链延伸等发展趋势。</a:t>
            </a:r>
            <a:endParaRPr lang="en-US" altLang="zh-CN" dirty="0">
              <a:solidFill>
                <a:srgbClr val="6A5015"/>
              </a:solidFill>
            </a:endParaRPr>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11.5.1 </a:t>
            </a:r>
            <a:r>
              <a:rPr lang="zh-CN" altLang="en-US" sz="2000" b="1" dirty="0" smtClean="0">
                <a:solidFill>
                  <a:srgbClr val="6A5015"/>
                </a:solidFill>
                <a:latin typeface="黑体" panose="02010609060101010101" pitchFamily="49" charset="-122"/>
                <a:ea typeface="黑体" panose="02010609060101010101" pitchFamily="49" charset="-122"/>
              </a:rPr>
              <a:t>业务</a:t>
            </a:r>
            <a:r>
              <a:rPr lang="zh-CN" altLang="en-US" sz="2000" b="1" dirty="0">
                <a:solidFill>
                  <a:srgbClr val="6A5015"/>
                </a:solidFill>
                <a:latin typeface="黑体" panose="02010609060101010101" pitchFamily="49" charset="-122"/>
                <a:ea typeface="黑体" panose="02010609060101010101" pitchFamily="49" charset="-122"/>
              </a:rPr>
              <a:t>多元化趋势明显</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支付牌照获批的支付业务包括互联网支付、电话支付、银行卡收单、预付费卡等 </a:t>
            </a:r>
            <a:r>
              <a:rPr lang="en-US" altLang="zh-CN" dirty="0"/>
              <a:t>6 </a:t>
            </a:r>
            <a:r>
              <a:rPr lang="zh-CN" altLang="en-US" dirty="0" smtClean="0"/>
              <a:t>种业务</a:t>
            </a:r>
            <a:r>
              <a:rPr lang="zh-CN" altLang="en-US" dirty="0"/>
              <a:t>类型。从这些产业动态来看，第三</a:t>
            </a:r>
            <a:r>
              <a:rPr lang="zh-CN" altLang="en-US" dirty="0" smtClean="0"/>
              <a:t>方支付</a:t>
            </a:r>
            <a:r>
              <a:rPr lang="zh-CN" altLang="en-US" dirty="0"/>
              <a:t>产业逐渐结束了以单一支付类型进行企业类型划分的时代，逐渐步入综合支付的</a:t>
            </a:r>
            <a:r>
              <a:rPr lang="zh-CN" altLang="en-US" dirty="0" smtClean="0"/>
              <a:t>发展阶段。</a:t>
            </a:r>
            <a:endParaRPr lang="en-US" altLang="zh-CN" dirty="0" smtClean="0"/>
          </a:p>
          <a:p>
            <a:r>
              <a:rPr lang="zh-CN" altLang="en-US" dirty="0"/>
              <a:t>近两年第三方支付行业之所以出现业务多元化的发展趋势，与市场环境、用户需求</a:t>
            </a:r>
            <a:r>
              <a:rPr lang="zh-CN" altLang="en-US" dirty="0" smtClean="0"/>
              <a:t>两方面</a:t>
            </a:r>
            <a:r>
              <a:rPr lang="zh-CN" altLang="en-US" dirty="0"/>
              <a:t>有重要关系</a:t>
            </a:r>
            <a:r>
              <a:rPr lang="zh-CN" altLang="en-US" dirty="0" smtClean="0"/>
              <a:t>：</a:t>
            </a:r>
            <a:endParaRPr lang="en-US" altLang="zh-CN" dirty="0" smtClean="0"/>
          </a:p>
        </p:txBody>
      </p:sp>
    </p:spTree>
    <p:extLst>
      <p:ext uri="{BB962C8B-B14F-4D97-AF65-F5344CB8AC3E}">
        <p14:creationId xmlns:p14="http://schemas.microsoft.com/office/powerpoint/2010/main" val="878230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lvl="1"/>
            <a:r>
              <a:rPr lang="zh-CN" altLang="en-US" dirty="0" smtClean="0"/>
              <a:t>① </a:t>
            </a:r>
            <a:r>
              <a:rPr lang="zh-CN" altLang="en-US" dirty="0"/>
              <a:t>随着整个支付行业的发展，用户对于各种电子支付方式接受程度的加深，在多屏</a:t>
            </a:r>
            <a:r>
              <a:rPr lang="zh-CN" altLang="en-US" dirty="0" smtClean="0"/>
              <a:t>、全</a:t>
            </a:r>
            <a:r>
              <a:rPr lang="zh-CN" altLang="en-US" dirty="0"/>
              <a:t>网、跨终端的大背景下，个人用户希望满足各种场景下的支付需求，获得随时、随地、便捷、安全的支付体验；企业用户同样具有线上、线下支付的需求，为了提升支付效率</a:t>
            </a:r>
            <a:r>
              <a:rPr lang="zh-CN" altLang="en-US" dirty="0" smtClean="0"/>
              <a:t>和交易</a:t>
            </a:r>
            <a:r>
              <a:rPr lang="zh-CN" altLang="en-US" dirty="0"/>
              <a:t>成本，希望支付企业能为其提供线上、线下综合解决方案</a:t>
            </a:r>
            <a:r>
              <a:rPr lang="zh-CN" altLang="en-US" dirty="0" smtClean="0"/>
              <a:t>；</a:t>
            </a:r>
            <a:endParaRPr lang="en-US" altLang="zh-CN" dirty="0" smtClean="0"/>
          </a:p>
          <a:p>
            <a:pPr lvl="1"/>
            <a:r>
              <a:rPr lang="zh-CN" altLang="en-US" dirty="0"/>
              <a:t>② 随着支付行业的发展，第三方支付市场的竞争逐渐加剧，支付企业为了提升</a:t>
            </a:r>
            <a:r>
              <a:rPr lang="zh-CN" altLang="en-US" dirty="0" smtClean="0"/>
              <a:t>用户黏性</a:t>
            </a:r>
            <a:r>
              <a:rPr lang="zh-CN" altLang="en-US" dirty="0"/>
              <a:t>，更好地服务用户，也在积极进行业务扩展，力求为用户提供更加便捷的支付服务</a:t>
            </a:r>
            <a:r>
              <a:rPr lang="zh-CN" altLang="en-US" dirty="0" smtClean="0"/>
              <a:t>的同时</a:t>
            </a:r>
            <a:r>
              <a:rPr lang="zh-CN" altLang="en-US" dirty="0"/>
              <a:t>，还能够提供增值服务，进一步提升用户增值价值。</a:t>
            </a:r>
            <a:endParaRPr lang="en-US" altLang="zh-CN" dirty="0" smtClean="0"/>
          </a:p>
          <a:p>
            <a:r>
              <a:rPr lang="zh-CN" altLang="en-US" dirty="0" smtClean="0"/>
              <a:t>为达到上述目的，第三方支付应致力于：</a:t>
            </a:r>
            <a:endParaRPr lang="en-US" altLang="zh-CN" dirty="0" smtClean="0"/>
          </a:p>
          <a:p>
            <a:pPr lvl="1"/>
            <a:r>
              <a:rPr lang="zh-CN" altLang="en-US" dirty="0"/>
              <a:t>第一，布局传统金融理财</a:t>
            </a:r>
            <a:r>
              <a:rPr lang="zh-CN" altLang="en-US" dirty="0" smtClean="0"/>
              <a:t>行业；</a:t>
            </a:r>
            <a:endParaRPr lang="en-US" altLang="zh-CN" dirty="0" smtClean="0"/>
          </a:p>
          <a:p>
            <a:pPr lvl="1"/>
            <a:r>
              <a:rPr lang="zh-CN" altLang="en-US" dirty="0"/>
              <a:t>第二，转型 </a:t>
            </a:r>
            <a:r>
              <a:rPr lang="en-US" altLang="zh-CN" dirty="0"/>
              <a:t>B2B </a:t>
            </a:r>
            <a:r>
              <a:rPr lang="zh-CN" altLang="en-US" dirty="0"/>
              <a:t>金融服务提供</a:t>
            </a:r>
            <a:r>
              <a:rPr lang="zh-CN" altLang="en-US" dirty="0" smtClean="0"/>
              <a:t>商；</a:t>
            </a:r>
            <a:endParaRPr lang="en-US" altLang="zh-CN" dirty="0" smtClean="0"/>
          </a:p>
          <a:p>
            <a:pPr lvl="1"/>
            <a:r>
              <a:rPr lang="zh-CN" altLang="en-US" dirty="0"/>
              <a:t>第三，渗透 </a:t>
            </a:r>
            <a:r>
              <a:rPr lang="en-US" altLang="zh-CN" dirty="0"/>
              <a:t>P2P </a:t>
            </a:r>
            <a:r>
              <a:rPr lang="zh-CN" altLang="en-US" dirty="0"/>
              <a:t>与小额贷款资金监管领域</a:t>
            </a:r>
            <a:r>
              <a:rPr lang="zh-CN" altLang="en-US" dirty="0" smtClean="0"/>
              <a:t>。；</a:t>
            </a:r>
            <a:endParaRPr lang="en-US" altLang="zh-CN" dirty="0" smtClean="0"/>
          </a:p>
          <a:p>
            <a:pPr lvl="1"/>
            <a:r>
              <a:rPr lang="zh-CN" altLang="en-US" dirty="0"/>
              <a:t>第四，第三方支付企业全力进军金融支付业务。</a:t>
            </a:r>
            <a:endParaRPr lang="en-US" altLang="zh-CN" dirty="0" smtClean="0"/>
          </a:p>
        </p:txBody>
      </p:sp>
    </p:spTree>
    <p:extLst>
      <p:ext uri="{BB962C8B-B14F-4D97-AF65-F5344CB8AC3E}">
        <p14:creationId xmlns:p14="http://schemas.microsoft.com/office/powerpoint/2010/main" val="50857026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11.5.2 </a:t>
            </a:r>
            <a:r>
              <a:rPr lang="zh-CN" altLang="en-US" sz="2000" b="1" dirty="0" smtClean="0">
                <a:solidFill>
                  <a:srgbClr val="6A5015"/>
                </a:solidFill>
                <a:latin typeface="黑体" panose="02010609060101010101" pitchFamily="49" charset="-122"/>
                <a:ea typeface="黑体" panose="02010609060101010101" pitchFamily="49" charset="-122"/>
              </a:rPr>
              <a:t>价格</a:t>
            </a:r>
            <a:r>
              <a:rPr lang="zh-CN" altLang="en-US" sz="2000" b="1" dirty="0">
                <a:solidFill>
                  <a:srgbClr val="6A5015"/>
                </a:solidFill>
                <a:latin typeface="黑体" panose="02010609060101010101" pitchFamily="49" charset="-122"/>
                <a:ea typeface="黑体" panose="02010609060101010101" pitchFamily="49" charset="-122"/>
              </a:rPr>
              <a:t>战愈演愈烈，新业务和增值业务是创收关键</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随着第三方支付深化产业内竞争程度，简单的支付服务，由于较低的竞争门槛，</a:t>
            </a:r>
            <a:r>
              <a:rPr lang="zh-CN" altLang="en-US" dirty="0" smtClean="0"/>
              <a:t>以及难度</a:t>
            </a:r>
            <a:r>
              <a:rPr lang="zh-CN" altLang="en-US" dirty="0"/>
              <a:t>较低的副本，使得公司支付的先发优势最多只能维持 </a:t>
            </a:r>
            <a:r>
              <a:rPr lang="en-US" altLang="zh-CN" dirty="0"/>
              <a:t>3—4 </a:t>
            </a:r>
            <a:r>
              <a:rPr lang="zh-CN" altLang="en-US" dirty="0"/>
              <a:t>年，最终会演变为纯粹</a:t>
            </a:r>
            <a:r>
              <a:rPr lang="zh-CN" altLang="en-US" dirty="0" smtClean="0"/>
              <a:t>的价格</a:t>
            </a:r>
            <a:r>
              <a:rPr lang="zh-CN" altLang="en-US" dirty="0"/>
              <a:t>战</a:t>
            </a:r>
            <a:r>
              <a:rPr lang="zh-CN" altLang="en-US" dirty="0" smtClean="0"/>
              <a:t>。</a:t>
            </a:r>
            <a:endParaRPr lang="en-US" altLang="zh-CN" dirty="0" smtClean="0"/>
          </a:p>
          <a:p>
            <a:r>
              <a:rPr lang="zh-CN" altLang="en-US" dirty="0"/>
              <a:t>在这样的市场形势面前，第三方支付行业，一方面通过加快新的市场和新的</a:t>
            </a:r>
            <a:r>
              <a:rPr lang="zh-CN" altLang="en-US" dirty="0" smtClean="0"/>
              <a:t>产业</a:t>
            </a:r>
            <a:r>
              <a:rPr lang="zh-CN" altLang="en-US" dirty="0"/>
              <a:t>开发来抢占先发优势，如跨境支付领域、基金和保险行业等；另一方面创新能力强的</a:t>
            </a:r>
            <a:r>
              <a:rPr lang="zh-CN" altLang="en-US" dirty="0" smtClean="0"/>
              <a:t>支付</a:t>
            </a:r>
            <a:r>
              <a:rPr lang="zh-CN" altLang="en-US" dirty="0"/>
              <a:t>公司开始寻求在支付服务的基础上建立增值服务，构建竞争壁垒</a:t>
            </a:r>
            <a:r>
              <a:rPr lang="zh-CN" altLang="en-US" dirty="0" smtClean="0"/>
              <a:t>。</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566240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掌握兰格以及米塞斯的核心观点；</a:t>
            </a:r>
            <a:endParaRPr lang="zh-CN" altLang="en-US" dirty="0">
              <a:solidFill>
                <a:srgbClr val="FF0000"/>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理解兰格</a:t>
            </a:r>
            <a:r>
              <a:rPr lang="en-US" altLang="zh-CN" dirty="0" smtClean="0">
                <a:solidFill>
                  <a:srgbClr val="6A5015"/>
                </a:solidFill>
                <a:latin typeface="仿宋" panose="02010609060101010101" pitchFamily="49" charset="-122"/>
                <a:ea typeface="仿宋" panose="02010609060101010101" pitchFamily="49" charset="-122"/>
              </a:rPr>
              <a:t>-</a:t>
            </a:r>
            <a:r>
              <a:rPr lang="zh-CN" altLang="en-US" dirty="0" smtClean="0">
                <a:solidFill>
                  <a:srgbClr val="6A5015"/>
                </a:solidFill>
                <a:latin typeface="仿宋" panose="02010609060101010101" pitchFamily="49" charset="-122"/>
                <a:ea typeface="仿宋" panose="02010609060101010101" pitchFamily="49" charset="-122"/>
              </a:rPr>
              <a:t>米塞斯争论与互联网金融的关系；</a:t>
            </a:r>
            <a:endParaRPr lang="zh-CN" altLang="en-US"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了解互联网金融的经济学原理。</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0781012"/>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11.5.3 </a:t>
            </a:r>
            <a:r>
              <a:rPr lang="zh-CN" altLang="en-US" sz="2000" b="1" dirty="0" smtClean="0">
                <a:solidFill>
                  <a:srgbClr val="6A5015"/>
                </a:solidFill>
                <a:latin typeface="黑体" panose="02010609060101010101" pitchFamily="49" charset="-122"/>
                <a:ea typeface="黑体" panose="02010609060101010101" pitchFamily="49" charset="-122"/>
              </a:rPr>
              <a:t>移动</a:t>
            </a:r>
            <a:r>
              <a:rPr lang="zh-CN" altLang="en-US" sz="2000" b="1" dirty="0">
                <a:solidFill>
                  <a:srgbClr val="6A5015"/>
                </a:solidFill>
                <a:latin typeface="黑体" panose="02010609060101010101" pitchFamily="49" charset="-122"/>
                <a:ea typeface="黑体" panose="02010609060101010101" pitchFamily="49" charset="-122"/>
              </a:rPr>
              <a:t>支付成行业布局重点</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面对移动互联网的快速发展，各种移动应用开发非常活跃</a:t>
            </a:r>
            <a:r>
              <a:rPr lang="zh-CN" altLang="en-US" dirty="0" smtClean="0"/>
              <a:t>，为</a:t>
            </a:r>
            <a:r>
              <a:rPr lang="zh-CN" altLang="en-US" dirty="0"/>
              <a:t>移动支付提供了迫切</a:t>
            </a:r>
            <a:r>
              <a:rPr lang="zh-CN" altLang="en-US" dirty="0" smtClean="0"/>
              <a:t>的市场</a:t>
            </a:r>
            <a:r>
              <a:rPr lang="zh-CN" altLang="en-US" dirty="0"/>
              <a:t>需求。面对这种技术变革和市场变化，主要的支付公司都开始积极布局移动支付市场</a:t>
            </a:r>
            <a:r>
              <a:rPr lang="zh-CN" altLang="en-US" dirty="0" smtClean="0"/>
              <a:t>。当前</a:t>
            </a:r>
            <a:r>
              <a:rPr lang="zh-CN" altLang="en-US" dirty="0"/>
              <a:t>各类支付</a:t>
            </a:r>
            <a:r>
              <a:rPr lang="zh-CN" altLang="en-US" dirty="0" smtClean="0"/>
              <a:t>企业主</a:t>
            </a:r>
            <a:r>
              <a:rPr lang="zh-CN" altLang="en-US" dirty="0"/>
              <a:t>要分为以下几种</a:t>
            </a:r>
            <a:r>
              <a:rPr lang="zh-CN" altLang="en-US" dirty="0" smtClean="0"/>
              <a:t>类型：</a:t>
            </a:r>
            <a:endParaRPr lang="en-US" altLang="zh-CN" dirty="0" smtClean="0"/>
          </a:p>
          <a:p>
            <a:pPr lvl="1"/>
            <a:r>
              <a:rPr lang="zh-CN" altLang="en-US" dirty="0"/>
              <a:t>第一，以支付宝、财付通、银联为代表的支付企业，依托在个人用户市场的品牌、</a:t>
            </a:r>
            <a:r>
              <a:rPr lang="zh-CN" altLang="en-US" dirty="0" smtClean="0"/>
              <a:t>账户</a:t>
            </a:r>
            <a:r>
              <a:rPr lang="zh-CN" altLang="en-US" dirty="0"/>
              <a:t>规模等优势积极开发移动客户端产品，实现基于移动互联网的在线支付服务</a:t>
            </a:r>
            <a:r>
              <a:rPr lang="zh-CN" altLang="en-US" dirty="0" smtClean="0"/>
              <a:t>。</a:t>
            </a:r>
            <a:endParaRPr lang="en-US" altLang="zh-CN" dirty="0" smtClean="0"/>
          </a:p>
          <a:p>
            <a:pPr lvl="1"/>
            <a:r>
              <a:rPr lang="zh-CN" altLang="en-US" dirty="0" smtClean="0"/>
              <a:t>第二</a:t>
            </a:r>
            <a:r>
              <a:rPr lang="zh-CN" altLang="en-US" dirty="0"/>
              <a:t>，以拉卡拉为代表的支付企业布局手机音频刷卡器刷卡支付，通过银行卡刷卡</a:t>
            </a:r>
            <a:r>
              <a:rPr lang="zh-CN" altLang="en-US" dirty="0" smtClean="0"/>
              <a:t>完成</a:t>
            </a:r>
            <a:r>
              <a:rPr lang="zh-CN" altLang="en-US" dirty="0"/>
              <a:t>移动支付服务，其中拉卡拉是个人用户使用的远程付款的典型代表。</a:t>
            </a:r>
          </a:p>
          <a:p>
            <a:pPr lvl="1"/>
            <a:r>
              <a:rPr lang="zh-CN" altLang="en-US" dirty="0"/>
              <a:t>第三，快钱、易宝等支付企业主要开发企业使用的移动支付解决方案，通过插件或</a:t>
            </a:r>
            <a:r>
              <a:rPr lang="zh-CN" altLang="en-US" dirty="0" smtClean="0"/>
              <a:t>中间</a:t>
            </a:r>
            <a:r>
              <a:rPr lang="zh-CN" altLang="en-US" dirty="0"/>
              <a:t>件产品解决企业在线交易的支付问题。</a:t>
            </a:r>
          </a:p>
          <a:p>
            <a:pPr lvl="1"/>
            <a:r>
              <a:rPr lang="zh-CN" altLang="en-US" dirty="0"/>
              <a:t>第四，三大电信运营商旗下支付公司在移动支付领域除开发远程支付产品外，更多</a:t>
            </a:r>
            <a:r>
              <a:rPr lang="zh-CN" altLang="en-US" dirty="0" smtClean="0"/>
              <a:t>的优势</a:t>
            </a:r>
            <a:r>
              <a:rPr lang="zh-CN" altLang="en-US" dirty="0"/>
              <a:t>在于探索近场支付产品，通过手机刷卡支付解决大量的小额现金交易和多张银行卡</a:t>
            </a:r>
            <a:r>
              <a:rPr lang="zh-CN" altLang="en-US" dirty="0" smtClean="0"/>
              <a:t>等便利</a:t>
            </a:r>
            <a:r>
              <a:rPr lang="zh-CN" altLang="en-US" dirty="0"/>
              <a:t>性</a:t>
            </a:r>
            <a:r>
              <a:rPr lang="zh-CN" altLang="en-US" dirty="0" smtClean="0"/>
              <a:t>问题。</a:t>
            </a:r>
            <a:endParaRPr lang="en-US" altLang="zh-CN" dirty="0" smtClean="0"/>
          </a:p>
        </p:txBody>
      </p:sp>
    </p:spTree>
    <p:extLst>
      <p:ext uri="{BB962C8B-B14F-4D97-AF65-F5344CB8AC3E}">
        <p14:creationId xmlns:p14="http://schemas.microsoft.com/office/powerpoint/2010/main" val="265171176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
        <p:nvSpPr>
          <p:cNvPr id="9" name="内容占位符 2"/>
          <p:cNvSpPr>
            <a:spLocks noGrp="1"/>
          </p:cNvSpPr>
          <p:nvPr>
            <p:ph idx="1"/>
          </p:nvPr>
        </p:nvSpPr>
        <p:spPr>
          <a:xfrm>
            <a:off x="467544" y="1939410"/>
            <a:ext cx="8424936"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11.6.1 </a:t>
            </a:r>
            <a:r>
              <a:rPr lang="zh-CN" altLang="en-US" sz="2000" b="1" dirty="0" smtClean="0">
                <a:solidFill>
                  <a:srgbClr val="6A5015"/>
                </a:solidFill>
                <a:latin typeface="黑体" panose="02010609060101010101" pitchFamily="49" charset="-122"/>
                <a:ea typeface="黑体" panose="02010609060101010101" pitchFamily="49" charset="-122"/>
              </a:rPr>
              <a:t>市场</a:t>
            </a:r>
            <a:r>
              <a:rPr lang="zh-CN" altLang="en-US" sz="2000" b="1" dirty="0">
                <a:solidFill>
                  <a:srgbClr val="6A5015"/>
                </a:solidFill>
                <a:latin typeface="黑体" panose="02010609060101010101" pitchFamily="49" charset="-122"/>
                <a:ea typeface="黑体" panose="02010609060101010101" pitchFamily="49" charset="-122"/>
              </a:rPr>
              <a:t>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市场风险是指由于市场价格水平波动引起的风险。市场风险经常包含流动性风险。第三方支付的市场风险是指由于第三方支付市场价格水平受第三方市场各因素变化影响而</a:t>
            </a:r>
            <a:r>
              <a:rPr lang="zh-CN" altLang="en-US" dirty="0" smtClean="0"/>
              <a:t>发生</a:t>
            </a:r>
            <a:r>
              <a:rPr lang="zh-CN" altLang="en-US" dirty="0"/>
              <a:t>波动引起的风险。目前第三方支付的市场风险主要包括</a:t>
            </a:r>
            <a:r>
              <a:rPr lang="zh-CN" altLang="en-US" dirty="0" smtClean="0"/>
              <a:t>：</a:t>
            </a:r>
            <a:endParaRPr lang="en-US" altLang="zh-CN" dirty="0" smtClean="0"/>
          </a:p>
          <a:p>
            <a:pPr lvl="1"/>
            <a:r>
              <a:rPr lang="zh-CN" altLang="en-US" dirty="0" smtClean="0"/>
              <a:t>第一，银行</a:t>
            </a:r>
            <a:r>
              <a:rPr lang="zh-CN" altLang="en-US" dirty="0"/>
              <a:t>拒绝合作的</a:t>
            </a:r>
            <a:r>
              <a:rPr lang="zh-CN" altLang="en-US" dirty="0" smtClean="0"/>
              <a:t>风险；</a:t>
            </a:r>
            <a:endParaRPr lang="en-US" altLang="zh-CN" dirty="0" smtClean="0"/>
          </a:p>
          <a:p>
            <a:pPr lvl="1"/>
            <a:r>
              <a:rPr lang="zh-CN" altLang="en-US" dirty="0" smtClean="0"/>
              <a:t>第二，客户流失</a:t>
            </a:r>
            <a:r>
              <a:rPr lang="zh-CN" altLang="en-US" dirty="0"/>
              <a:t>的</a:t>
            </a:r>
            <a:r>
              <a:rPr lang="zh-CN" altLang="en-US" dirty="0" smtClean="0"/>
              <a:t>风险；</a:t>
            </a:r>
            <a:endParaRPr lang="en-US" altLang="zh-CN" dirty="0" smtClean="0"/>
          </a:p>
          <a:p>
            <a:pPr lvl="1"/>
            <a:r>
              <a:rPr lang="zh-CN" altLang="en-US" dirty="0" smtClean="0"/>
              <a:t>第三，潜在</a:t>
            </a:r>
            <a:r>
              <a:rPr lang="zh-CN" altLang="en-US" dirty="0"/>
              <a:t>进入者的</a:t>
            </a:r>
            <a:r>
              <a:rPr lang="zh-CN" altLang="en-US" dirty="0" smtClean="0"/>
              <a:t>风险；</a:t>
            </a:r>
            <a:endParaRPr lang="en-US" altLang="zh-CN" dirty="0" smtClean="0"/>
          </a:p>
          <a:p>
            <a:pPr lvl="1"/>
            <a:r>
              <a:rPr lang="zh-CN" altLang="en-US" dirty="0" smtClean="0"/>
              <a:t>第四，替代品</a:t>
            </a:r>
            <a:r>
              <a:rPr lang="zh-CN" altLang="en-US" dirty="0"/>
              <a:t>及其他企业竞争的</a:t>
            </a:r>
            <a:r>
              <a:rPr lang="zh-CN" altLang="en-US" dirty="0" smtClean="0"/>
              <a:t>风险；</a:t>
            </a:r>
            <a:endParaRPr lang="en-US" altLang="zh-CN" dirty="0" smtClean="0"/>
          </a:p>
          <a:p>
            <a:pPr lvl="1"/>
            <a:r>
              <a:rPr lang="zh-CN" altLang="en-US" dirty="0" smtClean="0"/>
              <a:t>第五，行业</a:t>
            </a:r>
            <a:r>
              <a:rPr lang="zh-CN" altLang="en-US" dirty="0"/>
              <a:t>内现有企业的竞争</a:t>
            </a:r>
            <a:r>
              <a:rPr lang="zh-CN" altLang="en-US" dirty="0" smtClean="0"/>
              <a:t>风险</a:t>
            </a:r>
            <a:endParaRPr lang="en-US" altLang="zh-CN" dirty="0" smtClean="0"/>
          </a:p>
          <a:p>
            <a:pPr lvl="1"/>
            <a:r>
              <a:rPr lang="zh-CN" altLang="en-US" dirty="0" smtClean="0"/>
              <a:t>第六，流动性</a:t>
            </a:r>
            <a:r>
              <a:rPr lang="zh-CN" altLang="en-US" dirty="0"/>
              <a:t>风险</a:t>
            </a:r>
            <a:r>
              <a:rPr lang="zh-CN" altLang="en-US" dirty="0" smtClean="0"/>
              <a:t>。</a:t>
            </a:r>
            <a:endParaRPr lang="en-US" altLang="zh-CN" dirty="0" smtClean="0"/>
          </a:p>
          <a:p>
            <a:endParaRPr lang="en-US" altLang="zh-CN" dirty="0" smtClean="0"/>
          </a:p>
        </p:txBody>
      </p:sp>
      <p:sp>
        <p:nvSpPr>
          <p:cNvPr id="5" name="TextBox 4"/>
          <p:cNvSpPr txBox="1"/>
          <p:nvPr/>
        </p:nvSpPr>
        <p:spPr>
          <a:xfrm>
            <a:off x="467544" y="1340768"/>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目前，第三方支付市场主要存在的风险类型包括：金融风险和宏观环境风险。其中，金融风险包括市场风险、信用风险和操作风险。</a:t>
            </a:r>
          </a:p>
        </p:txBody>
      </p:sp>
    </p:spTree>
    <p:extLst>
      <p:ext uri="{BB962C8B-B14F-4D97-AF65-F5344CB8AC3E}">
        <p14:creationId xmlns:p14="http://schemas.microsoft.com/office/powerpoint/2010/main" val="185322518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67544" y="1507362"/>
            <a:ext cx="8291264" cy="5378022"/>
          </a:xfrm>
        </p:spPr>
        <p:txBody>
          <a:bodyPr>
            <a:normAutofit/>
          </a:bodyPr>
          <a:lstStyle/>
          <a:p>
            <a:r>
              <a:rPr lang="zh-CN" altLang="en-US" dirty="0"/>
              <a:t>第三方支付的流动性</a:t>
            </a:r>
            <a:r>
              <a:rPr lang="zh-CN" altLang="en-US" dirty="0" smtClean="0"/>
              <a:t>风险</a:t>
            </a:r>
            <a:r>
              <a:rPr lang="zh-CN" altLang="en-US" dirty="0"/>
              <a:t>主要分为以下三个</a:t>
            </a:r>
            <a:r>
              <a:rPr lang="zh-CN" altLang="en-US" dirty="0" smtClean="0"/>
              <a:t>方面：</a:t>
            </a:r>
            <a:endParaRPr lang="en-US" altLang="zh-CN" dirty="0" smtClean="0"/>
          </a:p>
          <a:p>
            <a:pPr lvl="1"/>
            <a:r>
              <a:rPr lang="zh-CN" altLang="en-US" dirty="0"/>
              <a:t>第一</a:t>
            </a:r>
            <a:r>
              <a:rPr lang="zh-CN" altLang="en-US" dirty="0" smtClean="0"/>
              <a:t>，资金</a:t>
            </a:r>
            <a:r>
              <a:rPr lang="zh-CN" altLang="en-US" dirty="0"/>
              <a:t>沉淀</a:t>
            </a:r>
            <a:r>
              <a:rPr lang="zh-CN" altLang="en-US" dirty="0" smtClean="0"/>
              <a:t>风险；</a:t>
            </a:r>
            <a:endParaRPr lang="en-US" altLang="zh-CN" dirty="0" smtClean="0"/>
          </a:p>
          <a:p>
            <a:pPr lvl="1"/>
            <a:r>
              <a:rPr lang="zh-CN" altLang="en-US" dirty="0" smtClean="0"/>
              <a:t>第二，虚拟</a:t>
            </a:r>
            <a:r>
              <a:rPr lang="zh-CN" altLang="en-US" dirty="0"/>
              <a:t>货币发行的</a:t>
            </a:r>
            <a:r>
              <a:rPr lang="zh-CN" altLang="en-US" dirty="0" smtClean="0"/>
              <a:t>风险；</a:t>
            </a:r>
            <a:endParaRPr lang="en-US" altLang="zh-CN" dirty="0" smtClean="0"/>
          </a:p>
          <a:p>
            <a:pPr lvl="1"/>
            <a:r>
              <a:rPr lang="zh-CN" altLang="en-US" dirty="0"/>
              <a:t>第三，盈利能力不足的风险</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11.6.2 </a:t>
            </a:r>
            <a:r>
              <a:rPr lang="zh-CN" altLang="en-US" sz="2000" b="1" dirty="0" smtClean="0">
                <a:solidFill>
                  <a:srgbClr val="6A5015"/>
                </a:solidFill>
                <a:latin typeface="黑体" panose="02010609060101010101" pitchFamily="49" charset="-122"/>
                <a:ea typeface="黑体" panose="02010609060101010101" pitchFamily="49" charset="-122"/>
              </a:rPr>
              <a:t>信用</a:t>
            </a:r>
            <a:r>
              <a:rPr lang="zh-CN" altLang="en-US" sz="2000" b="1" dirty="0">
                <a:solidFill>
                  <a:srgbClr val="6A5015"/>
                </a:solidFill>
                <a:latin typeface="黑体" panose="02010609060101010101" pitchFamily="49" charset="-122"/>
                <a:ea typeface="黑体" panose="02010609060101010101" pitchFamily="49" charset="-122"/>
              </a:rPr>
              <a:t>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信用风险是指交易对手不愿或不能履行合同中的风险造成的风险，这通常被称为违约风险。根据第三方支付市场的主要主体的不同，第三方支付市场的</a:t>
            </a:r>
            <a:r>
              <a:rPr lang="zh-CN" altLang="en-US" dirty="0" smtClean="0"/>
              <a:t>信用</a:t>
            </a:r>
            <a:r>
              <a:rPr lang="zh-CN" altLang="en-US" dirty="0"/>
              <a:t>风险可以分为双方都违约的信用风险，以及第三方支付机构本身的信用风险。</a:t>
            </a:r>
            <a:endParaRPr lang="en-US" altLang="zh-CN" dirty="0" smtClean="0"/>
          </a:p>
        </p:txBody>
      </p:sp>
      <p:sp>
        <p:nvSpPr>
          <p:cNvPr id="7" name="标题 1"/>
          <p:cNvSpPr>
            <a:spLocks noGrp="1"/>
          </p:cNvSpPr>
          <p:nvPr>
            <p:ph type="title"/>
          </p:nvPr>
        </p:nvSpPr>
        <p:spPr>
          <a:xfrm>
            <a:off x="467544" y="764704"/>
            <a:ext cx="8208912" cy="720080"/>
          </a:xfrm>
        </p:spPr>
        <p:txBody>
          <a:bodyPr>
            <a:normAutofit fontScale="90000"/>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184086380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11.6.3 </a:t>
            </a:r>
            <a:r>
              <a:rPr lang="zh-CN" altLang="en-US" sz="2000" b="1" dirty="0" smtClean="0">
                <a:solidFill>
                  <a:srgbClr val="6A5015"/>
                </a:solidFill>
                <a:latin typeface="黑体" panose="02010609060101010101" pitchFamily="49" charset="-122"/>
                <a:ea typeface="黑体" panose="02010609060101010101" pitchFamily="49" charset="-122"/>
              </a:rPr>
              <a:t>操作风险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由巴塞尔协议的规定可知，操作风险是指由于不完善或者失效的内部流程、人力和</a:t>
            </a:r>
            <a:r>
              <a:rPr lang="zh-CN" altLang="en-US" dirty="0" smtClean="0"/>
              <a:t>系统</a:t>
            </a:r>
            <a:r>
              <a:rPr lang="zh-CN" altLang="en-US" dirty="0"/>
              <a:t>以及外部事件所引发的风险。这里所指的第三方支付机构的操作风险主要指由于第三</a:t>
            </a:r>
            <a:r>
              <a:rPr lang="zh-CN" altLang="en-US" dirty="0" smtClean="0"/>
              <a:t>方支付</a:t>
            </a:r>
            <a:r>
              <a:rPr lang="zh-CN" altLang="en-US" dirty="0"/>
              <a:t>机构内部流程不完善、系统失灵、人为错误、操作人员操作不规范、违规、控制</a:t>
            </a:r>
            <a:r>
              <a:rPr lang="zh-CN" altLang="en-US" dirty="0" smtClean="0"/>
              <a:t>失效等</a:t>
            </a:r>
            <a:r>
              <a:rPr lang="zh-CN" altLang="en-US" dirty="0"/>
              <a:t>给第三方支付机构带来损失的风险</a:t>
            </a:r>
            <a:r>
              <a:rPr lang="zh-CN" altLang="en-US" dirty="0" smtClean="0"/>
              <a:t>。操作风险包括：</a:t>
            </a:r>
            <a:endParaRPr lang="en-US" altLang="zh-CN" dirty="0" smtClean="0"/>
          </a:p>
          <a:p>
            <a:pPr lvl="1"/>
            <a:r>
              <a:rPr lang="zh-CN" altLang="en-US" dirty="0"/>
              <a:t>第一，洗钱</a:t>
            </a:r>
            <a:r>
              <a:rPr lang="zh-CN" altLang="en-US" dirty="0" smtClean="0"/>
              <a:t>风险；</a:t>
            </a:r>
            <a:endParaRPr lang="en-US" altLang="zh-CN" dirty="0" smtClean="0"/>
          </a:p>
          <a:p>
            <a:pPr lvl="1"/>
            <a:r>
              <a:rPr lang="zh-CN" altLang="en-US" dirty="0"/>
              <a:t>第二，套现</a:t>
            </a:r>
            <a:r>
              <a:rPr lang="zh-CN" altLang="en-US" dirty="0" smtClean="0"/>
              <a:t>风险；</a:t>
            </a:r>
            <a:endParaRPr lang="en-US" altLang="zh-CN" dirty="0" smtClean="0"/>
          </a:p>
          <a:p>
            <a:pPr lvl="1"/>
            <a:r>
              <a:rPr lang="zh-CN" altLang="en-US" dirty="0"/>
              <a:t>第三，技术</a:t>
            </a:r>
            <a:r>
              <a:rPr lang="zh-CN" altLang="en-US" dirty="0" smtClean="0"/>
              <a:t>风险；</a:t>
            </a:r>
            <a:endParaRPr lang="en-US" altLang="zh-CN" dirty="0" smtClean="0"/>
          </a:p>
          <a:p>
            <a:pPr lvl="1"/>
            <a:r>
              <a:rPr lang="zh-CN" altLang="en-US" dirty="0"/>
              <a:t>第四，法律风险。</a:t>
            </a:r>
            <a:endParaRPr lang="en-US" altLang="zh-CN" dirty="0" smtClean="0"/>
          </a:p>
          <a:p>
            <a:r>
              <a:rPr lang="zh-CN" altLang="en-US" dirty="0"/>
              <a:t>由于我国没有对第三方支付服务有明确的法律法规，所以一旦相关纠纷出现</a:t>
            </a:r>
            <a:r>
              <a:rPr lang="zh-CN" altLang="en-US" dirty="0" smtClean="0"/>
              <a:t>，就</a:t>
            </a:r>
            <a:r>
              <a:rPr lang="zh-CN" altLang="en-US" dirty="0"/>
              <a:t>很难得到法律保护。</a:t>
            </a:r>
            <a:endParaRPr lang="en-US" altLang="zh-CN" dirty="0" smtClean="0"/>
          </a:p>
        </p:txBody>
      </p:sp>
      <p:sp>
        <p:nvSpPr>
          <p:cNvPr id="7" name="标题 1"/>
          <p:cNvSpPr>
            <a:spLocks noGrp="1"/>
          </p:cNvSpPr>
          <p:nvPr>
            <p:ph type="title"/>
          </p:nvPr>
        </p:nvSpPr>
        <p:spPr>
          <a:xfrm>
            <a:off x="467544" y="764704"/>
            <a:ext cx="8208912" cy="720080"/>
          </a:xfrm>
        </p:spPr>
        <p:txBody>
          <a:bodyPr>
            <a:normAutofit fontScale="90000"/>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49574807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11.6.4 </a:t>
            </a:r>
            <a:r>
              <a:rPr lang="zh-CN" altLang="en-US" sz="2000" b="1" dirty="0" smtClean="0">
                <a:solidFill>
                  <a:srgbClr val="6A5015"/>
                </a:solidFill>
                <a:latin typeface="黑体" panose="02010609060101010101" pitchFamily="49" charset="-122"/>
                <a:ea typeface="黑体" panose="02010609060101010101" pitchFamily="49" charset="-122"/>
              </a:rPr>
              <a:t>其他风险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第三方支付市场存在的其他类型的风险主要包括声誉风险和战略</a:t>
            </a:r>
            <a:r>
              <a:rPr lang="zh-CN" altLang="en-US" dirty="0" smtClean="0"/>
              <a:t>风险：</a:t>
            </a:r>
            <a:endParaRPr lang="en-US" altLang="zh-CN" dirty="0" smtClean="0"/>
          </a:p>
          <a:p>
            <a:pPr lvl="1"/>
            <a:r>
              <a:rPr lang="zh-CN" altLang="en-US" dirty="0"/>
              <a:t>第一，声誉风险</a:t>
            </a:r>
            <a:r>
              <a:rPr lang="zh-CN" altLang="en-US" dirty="0" smtClean="0"/>
              <a:t>。第三</a:t>
            </a:r>
            <a:r>
              <a:rPr lang="zh-CN" altLang="en-US" dirty="0"/>
              <a:t>方支付业务的声誉</a:t>
            </a:r>
            <a:r>
              <a:rPr lang="zh-CN" altLang="en-US" dirty="0" smtClean="0"/>
              <a:t>风险</a:t>
            </a:r>
            <a:r>
              <a:rPr lang="zh-CN" altLang="en-US" dirty="0"/>
              <a:t>具有一定的特殊性，主要集中在以下两个方面：一是客户通过第三方支付机构购买</a:t>
            </a:r>
            <a:r>
              <a:rPr lang="zh-CN" altLang="en-US" dirty="0" smtClean="0"/>
              <a:t>网上商品</a:t>
            </a:r>
            <a:r>
              <a:rPr lang="zh-CN" altLang="en-US" dirty="0"/>
              <a:t>时出现困难，而第三方支付平台无法及时解决相应问题时，会给第三方支付机构</a:t>
            </a:r>
            <a:r>
              <a:rPr lang="zh-CN" altLang="en-US" dirty="0" smtClean="0"/>
              <a:t>带来声誉</a:t>
            </a:r>
            <a:r>
              <a:rPr lang="zh-CN" altLang="en-US" dirty="0"/>
              <a:t>风险；二是若系统存在重大的安全漏洞，会导致黑客或病毒入侵时无法做出控制，</a:t>
            </a:r>
            <a:r>
              <a:rPr lang="zh-CN" altLang="en-US" dirty="0" smtClean="0"/>
              <a:t>最终</a:t>
            </a:r>
            <a:r>
              <a:rPr lang="zh-CN" altLang="en-US" dirty="0"/>
              <a:t>导致数据破坏或客户信息泄露等，上述情况的发生会严重影响客户对第三方支付的信心</a:t>
            </a:r>
            <a:r>
              <a:rPr lang="zh-CN" altLang="en-US" dirty="0" smtClean="0"/>
              <a:t>，从而</a:t>
            </a:r>
            <a:r>
              <a:rPr lang="zh-CN" altLang="en-US" dirty="0"/>
              <a:t>造成信誉风险</a:t>
            </a:r>
            <a:r>
              <a:rPr lang="zh-CN" altLang="en-US" dirty="0" smtClean="0"/>
              <a:t>。</a:t>
            </a:r>
            <a:endParaRPr lang="en-US" altLang="zh-CN" dirty="0" smtClean="0"/>
          </a:p>
          <a:p>
            <a:pPr lvl="1"/>
            <a:r>
              <a:rPr lang="zh-CN" altLang="en-US" dirty="0" smtClean="0"/>
              <a:t>第二</a:t>
            </a:r>
            <a:r>
              <a:rPr lang="zh-CN" altLang="en-US" dirty="0"/>
              <a:t>，战略风险。第三方支付的战略风险是指因决策的失误或实施不当而给第三方</a:t>
            </a:r>
            <a:r>
              <a:rPr lang="zh-CN" altLang="en-US" dirty="0" smtClean="0"/>
              <a:t>支付</a:t>
            </a:r>
            <a:r>
              <a:rPr lang="zh-CN" altLang="en-US" dirty="0"/>
              <a:t>机构收益或资本造成不确定性的风险。战略风险受诸多因素的影响，影响第三方支付</a:t>
            </a:r>
            <a:r>
              <a:rPr lang="zh-CN" altLang="en-US" dirty="0" smtClean="0"/>
              <a:t>的战略</a:t>
            </a:r>
            <a:r>
              <a:rPr lang="zh-CN" altLang="en-US" dirty="0"/>
              <a:t>因素主要有：第三方支付机构战略目标的一致性、战略目标的实施质量、实现战略</a:t>
            </a:r>
            <a:r>
              <a:rPr lang="zh-CN" altLang="en-US" dirty="0" smtClean="0"/>
              <a:t>目标</a:t>
            </a:r>
            <a:r>
              <a:rPr lang="zh-CN" altLang="en-US" dirty="0"/>
              <a:t>必须的有形资源、无形资源等</a:t>
            </a:r>
            <a:r>
              <a:rPr lang="zh-CN" altLang="en-US" dirty="0" smtClean="0"/>
              <a:t>。</a:t>
            </a:r>
            <a:endParaRPr lang="en-US" altLang="zh-CN" dirty="0" smtClean="0"/>
          </a:p>
        </p:txBody>
      </p:sp>
      <p:sp>
        <p:nvSpPr>
          <p:cNvPr id="7" name="标题 1"/>
          <p:cNvSpPr>
            <a:spLocks noGrp="1"/>
          </p:cNvSpPr>
          <p:nvPr>
            <p:ph type="title"/>
          </p:nvPr>
        </p:nvSpPr>
        <p:spPr>
          <a:xfrm>
            <a:off x="467544" y="764704"/>
            <a:ext cx="8208912" cy="720080"/>
          </a:xfrm>
        </p:spPr>
        <p:txBody>
          <a:bodyPr>
            <a:normAutofit fontScale="90000"/>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116987626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67544" y="1507362"/>
            <a:ext cx="8291264" cy="5378022"/>
          </a:xfrm>
        </p:spPr>
        <p:txBody>
          <a:bodyPr>
            <a:normAutofit/>
          </a:bodyPr>
          <a:lstStyle/>
          <a:p>
            <a:r>
              <a:rPr lang="zh-CN" altLang="en-US" b="1" dirty="0" smtClean="0"/>
              <a:t>第三</a:t>
            </a:r>
            <a:r>
              <a:rPr lang="zh-CN" altLang="en-US" b="1" dirty="0"/>
              <a:t>方支付平台的法律</a:t>
            </a:r>
            <a:r>
              <a:rPr lang="zh-CN" altLang="en-US" b="1" dirty="0" smtClean="0"/>
              <a:t>约束</a:t>
            </a:r>
            <a:r>
              <a:rPr lang="zh-CN" altLang="en-US" dirty="0" smtClean="0"/>
              <a:t>：</a:t>
            </a:r>
            <a:endParaRPr lang="en-US" altLang="zh-CN" dirty="0" smtClean="0"/>
          </a:p>
          <a:p>
            <a:pPr lvl="1"/>
            <a:r>
              <a:rPr lang="zh-CN" altLang="en-US" dirty="0"/>
              <a:t>尽快出台相关的法律法规，明确第三方支付公司的法律地位，进一步规范其业务范围</a:t>
            </a:r>
            <a:r>
              <a:rPr lang="zh-CN" altLang="en-US" dirty="0" smtClean="0"/>
              <a:t>。</a:t>
            </a:r>
            <a:endParaRPr lang="en-US" altLang="zh-CN" dirty="0" smtClean="0"/>
          </a:p>
          <a:p>
            <a:r>
              <a:rPr lang="zh-CN" altLang="en-US" b="1" dirty="0" smtClean="0"/>
              <a:t>改进网上交易税收监控手段</a:t>
            </a:r>
            <a:r>
              <a:rPr lang="zh-CN" altLang="en-US" dirty="0" smtClean="0"/>
              <a:t>：</a:t>
            </a:r>
            <a:endParaRPr lang="en-US" altLang="zh-CN" dirty="0" smtClean="0"/>
          </a:p>
          <a:p>
            <a:pPr lvl="1"/>
            <a:r>
              <a:rPr lang="zh-CN" altLang="en-US" dirty="0" smtClean="0"/>
              <a:t>网上交易所具备的交易隐蔽性、快速性以及交易主体的跨地域、全球性等特点，使网上交易税收问题对传统方式税收提出了挑战。在</a:t>
            </a:r>
            <a:r>
              <a:rPr lang="zh-CN" altLang="en-US" dirty="0"/>
              <a:t>现有的税收制度下，税收按照属地管理</a:t>
            </a:r>
            <a:r>
              <a:rPr lang="zh-CN" altLang="en-US" dirty="0" smtClean="0"/>
              <a:t>原则</a:t>
            </a:r>
            <a:r>
              <a:rPr lang="zh-CN" altLang="en-US" dirty="0"/>
              <a:t>进行，与网络交易的跨区域的难度将增加税收的主体。因此，网上交易这种新技术，需要用到新的监测手段进行税收研究。第三方支付平台作为网上交易的现金流的入口和出口</a:t>
            </a:r>
            <a:r>
              <a:rPr lang="zh-CN" altLang="en-US" dirty="0" smtClean="0"/>
              <a:t>，是</a:t>
            </a:r>
            <a:r>
              <a:rPr lang="zh-CN" altLang="en-US" dirty="0"/>
              <a:t>买家和卖家的交易平台，所以它可以被认为是一个突破性的网上交易税的端口。在</a:t>
            </a:r>
            <a:r>
              <a:rPr lang="zh-CN" altLang="en-US" dirty="0" smtClean="0"/>
              <a:t>监管的</a:t>
            </a:r>
            <a:r>
              <a:rPr lang="zh-CN" altLang="en-US" dirty="0"/>
              <a:t>同时还必须针对第三方支付制定税收法律法规，并惩罚逃税等违法行为。</a:t>
            </a:r>
            <a:br>
              <a:rPr lang="zh-CN" altLang="en-US" dirty="0"/>
            </a:br>
            <a:endParaRPr lang="en-US" altLang="zh-CN" dirty="0" smtClean="0"/>
          </a:p>
        </p:txBody>
      </p:sp>
      <p:sp>
        <p:nvSpPr>
          <p:cNvPr id="7" name="标题 1"/>
          <p:cNvSpPr>
            <a:spLocks noGrp="1"/>
          </p:cNvSpPr>
          <p:nvPr>
            <p:ph type="title"/>
          </p:nvPr>
        </p:nvSpPr>
        <p:spPr>
          <a:xfrm>
            <a:off x="467544" y="764704"/>
            <a:ext cx="8208912" cy="720080"/>
          </a:xfrm>
        </p:spPr>
        <p:txBody>
          <a:bodyPr>
            <a:normAutofit fontScale="90000"/>
          </a:bodyPr>
          <a:lstStyle/>
          <a:p>
            <a:r>
              <a:rPr lang="en-US" altLang="zh-CN" dirty="0" smtClean="0"/>
              <a:t>11.7 </a:t>
            </a:r>
            <a:r>
              <a:rPr lang="zh-CN" altLang="en-US" dirty="0" smtClean="0"/>
              <a:t>第三</a:t>
            </a:r>
            <a:r>
              <a:rPr lang="zh-CN" altLang="en-US" dirty="0"/>
              <a:t>方支付风险防范建议</a:t>
            </a:r>
            <a:endParaRPr lang="zh-CN" altLang="en-US" dirty="0">
              <a:solidFill>
                <a:srgbClr val="FF0000"/>
              </a:solidFill>
            </a:endParaRPr>
          </a:p>
        </p:txBody>
      </p:sp>
    </p:spTree>
    <p:extLst>
      <p:ext uri="{BB962C8B-B14F-4D97-AF65-F5344CB8AC3E}">
        <p14:creationId xmlns:p14="http://schemas.microsoft.com/office/powerpoint/2010/main" val="366856382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67544" y="1507362"/>
            <a:ext cx="8291264" cy="5378022"/>
          </a:xfrm>
        </p:spPr>
        <p:txBody>
          <a:bodyPr>
            <a:normAutofit/>
          </a:bodyPr>
          <a:lstStyle/>
          <a:p>
            <a:r>
              <a:rPr lang="zh-CN" altLang="en-US" b="1" dirty="0" smtClean="0"/>
              <a:t>加强</a:t>
            </a:r>
            <a:r>
              <a:rPr lang="zh-CN" altLang="en-US" b="1" dirty="0"/>
              <a:t>对第三方支付平台的监管</a:t>
            </a:r>
            <a:r>
              <a:rPr lang="zh-CN" altLang="en-US" dirty="0" smtClean="0"/>
              <a:t>：</a:t>
            </a:r>
            <a:endParaRPr lang="en-US" altLang="zh-CN" dirty="0" smtClean="0"/>
          </a:p>
          <a:p>
            <a:pPr lvl="1"/>
            <a:r>
              <a:rPr lang="zh-CN" altLang="en-US" dirty="0" smtClean="0"/>
              <a:t>明确</a:t>
            </a:r>
            <a:r>
              <a:rPr lang="zh-CN" altLang="en-US" dirty="0"/>
              <a:t>市场准入</a:t>
            </a:r>
            <a:r>
              <a:rPr lang="zh-CN" altLang="en-US" dirty="0" smtClean="0"/>
              <a:t>门槛</a:t>
            </a:r>
            <a:r>
              <a:rPr lang="zh-CN" altLang="en-US" dirty="0"/>
              <a:t>，</a:t>
            </a:r>
            <a:r>
              <a:rPr lang="zh-CN" altLang="en-US" dirty="0" smtClean="0"/>
              <a:t>加强对</a:t>
            </a:r>
            <a:r>
              <a:rPr lang="zh-CN" altLang="en-US" dirty="0"/>
              <a:t>第三方支付平台沉淀资金的</a:t>
            </a:r>
            <a:r>
              <a:rPr lang="zh-CN" altLang="en-US" dirty="0" smtClean="0"/>
              <a:t>监管</a:t>
            </a:r>
            <a:r>
              <a:rPr lang="zh-CN" altLang="en-US" dirty="0"/>
              <a:t>，</a:t>
            </a:r>
            <a:r>
              <a:rPr lang="zh-CN" altLang="en-US" dirty="0" smtClean="0"/>
              <a:t>对</a:t>
            </a:r>
            <a:r>
              <a:rPr lang="zh-CN" altLang="en-US" dirty="0"/>
              <a:t>第三方支付安全体系的建立</a:t>
            </a:r>
            <a:r>
              <a:rPr lang="zh-CN" altLang="en-US" dirty="0" smtClean="0"/>
              <a:t>。</a:t>
            </a:r>
            <a:endParaRPr lang="en-US" altLang="zh-CN" dirty="0" smtClean="0"/>
          </a:p>
          <a:p>
            <a:pPr marL="342900" lvl="1" indent="-342900">
              <a:buSzPct val="150000"/>
            </a:pPr>
            <a:r>
              <a:rPr lang="zh-CN" altLang="en-US" sz="1800" b="1" dirty="0" smtClean="0"/>
              <a:t>加强</a:t>
            </a:r>
            <a:r>
              <a:rPr lang="zh-CN" altLang="en-US" sz="1800" b="1" dirty="0"/>
              <a:t>内部监督和管理，规范信息披露制度：</a:t>
            </a:r>
            <a:endParaRPr lang="en-US" altLang="zh-CN" sz="1800" b="1" dirty="0"/>
          </a:p>
          <a:p>
            <a:pPr lvl="1"/>
            <a:r>
              <a:rPr lang="zh-CN" altLang="en-US" dirty="0"/>
              <a:t>当前，一些第三方支付公司缺乏健全的内控机制，组织内部没有建立相关的管理规章</a:t>
            </a:r>
            <a:r>
              <a:rPr lang="zh-CN" altLang="en-US" dirty="0" smtClean="0"/>
              <a:t>。一些</a:t>
            </a:r>
            <a:r>
              <a:rPr lang="zh-CN" altLang="en-US" dirty="0"/>
              <a:t>不成规模的第三方支付公司急于盈利或“抢地盘”，放松了对公司内部的制约与管理</a:t>
            </a:r>
            <a:r>
              <a:rPr lang="zh-CN" altLang="en-US" dirty="0" smtClean="0"/>
              <a:t>，容易</a:t>
            </a:r>
            <a:r>
              <a:rPr lang="zh-CN" altLang="en-US" dirty="0"/>
              <a:t>造成员工道德风险，如延迟信息传递或泄密等类似现象的出现，使清算组织的信誉</a:t>
            </a:r>
            <a:r>
              <a:rPr lang="zh-CN" altLang="en-US" dirty="0" smtClean="0"/>
              <a:t>受损</a:t>
            </a:r>
            <a:r>
              <a:rPr lang="zh-CN" altLang="en-US" dirty="0"/>
              <a:t>。而且，除了内部少数人之外，外界很难知道公司的经营状况，信息披露非常不充分</a:t>
            </a:r>
            <a:r>
              <a:rPr lang="zh-CN" altLang="en-US" dirty="0" smtClean="0"/>
              <a:t>。因此</a:t>
            </a:r>
            <a:r>
              <a:rPr lang="zh-CN" altLang="en-US" dirty="0"/>
              <a:t>，按照产权清晰，权责明确，管理科学的要求，规范内部信息披露制度。通过内部</a:t>
            </a:r>
            <a:r>
              <a:rPr lang="zh-CN" altLang="en-US" dirty="0" smtClean="0"/>
              <a:t>责任</a:t>
            </a:r>
            <a:r>
              <a:rPr lang="zh-CN" altLang="en-US" dirty="0"/>
              <a:t>分工体系，建立相应的激励和惩罚制度，提高金融系统的独立第三方支付公司的管理</a:t>
            </a:r>
            <a:r>
              <a:rPr lang="zh-CN" altLang="en-US" dirty="0" smtClean="0"/>
              <a:t>水平</a:t>
            </a:r>
            <a:r>
              <a:rPr lang="zh-CN" altLang="en-US" dirty="0"/>
              <a:t>和绩效。</a:t>
            </a:r>
            <a:endParaRPr lang="en-US" altLang="zh-CN" dirty="0" smtClean="0"/>
          </a:p>
        </p:txBody>
      </p:sp>
      <p:sp>
        <p:nvSpPr>
          <p:cNvPr id="7" name="标题 1"/>
          <p:cNvSpPr>
            <a:spLocks noGrp="1"/>
          </p:cNvSpPr>
          <p:nvPr>
            <p:ph type="title"/>
          </p:nvPr>
        </p:nvSpPr>
        <p:spPr>
          <a:xfrm>
            <a:off x="467544" y="764704"/>
            <a:ext cx="8208912" cy="720080"/>
          </a:xfrm>
        </p:spPr>
        <p:txBody>
          <a:bodyPr>
            <a:normAutofit fontScale="90000"/>
          </a:bodyPr>
          <a:lstStyle/>
          <a:p>
            <a:r>
              <a:rPr lang="en-US" altLang="zh-CN" dirty="0" smtClean="0"/>
              <a:t>11.7 </a:t>
            </a:r>
            <a:r>
              <a:rPr lang="zh-CN" altLang="en-US" dirty="0" smtClean="0"/>
              <a:t>第三</a:t>
            </a:r>
            <a:r>
              <a:rPr lang="zh-CN" altLang="en-US" dirty="0"/>
              <a:t>方支付风险防范建议</a:t>
            </a:r>
            <a:endParaRPr lang="zh-CN" altLang="en-US" dirty="0">
              <a:solidFill>
                <a:srgbClr val="FF0000"/>
              </a:solidFill>
            </a:endParaRPr>
          </a:p>
        </p:txBody>
      </p:sp>
    </p:spTree>
    <p:extLst>
      <p:ext uri="{BB962C8B-B14F-4D97-AF65-F5344CB8AC3E}">
        <p14:creationId xmlns:p14="http://schemas.microsoft.com/office/powerpoint/2010/main" val="427469097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本章首先介绍了第三方支付的概念，其次说明了第三方支付的特点。随后，介绍了</a:t>
            </a:r>
            <a:r>
              <a:rPr lang="zh-CN" altLang="en-US" dirty="0" smtClean="0"/>
              <a:t>第三</a:t>
            </a:r>
            <a:r>
              <a:rPr lang="zh-CN" altLang="en-US" dirty="0"/>
              <a:t>方支付的原理、流程、优势以及发展历程和行业现状。接着又从运营模式、主要品牌</a:t>
            </a:r>
            <a:r>
              <a:rPr lang="zh-CN" altLang="en-US" dirty="0" smtClean="0"/>
              <a:t>、对</a:t>
            </a:r>
            <a:r>
              <a:rPr lang="zh-CN" altLang="en-US" dirty="0"/>
              <a:t>传统金融业的影响、发展趋势以及风险分析与防范等几个方面，着重并具体地描述了</a:t>
            </a:r>
            <a:r>
              <a:rPr lang="zh-CN" altLang="en-US" dirty="0" smtClean="0"/>
              <a:t>第三</a:t>
            </a:r>
            <a:r>
              <a:rPr lang="zh-CN" altLang="en-US" dirty="0"/>
              <a:t>方支付，使读者对第三方支付有了系统的认识。</a:t>
            </a:r>
          </a:p>
        </p:txBody>
      </p:sp>
    </p:spTree>
    <p:extLst>
      <p:ext uri="{BB962C8B-B14F-4D97-AF65-F5344CB8AC3E}">
        <p14:creationId xmlns:p14="http://schemas.microsoft.com/office/powerpoint/2010/main" val="3150944872"/>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第三方支付 支付平台 网上支付</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10354810"/>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384995"/>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11-1】</a:t>
            </a:r>
            <a:r>
              <a:rPr lang="zh-CN" altLang="en-US" dirty="0">
                <a:latin typeface="仿宋" panose="02010609060101010101" pitchFamily="49" charset="-122"/>
                <a:ea typeface="仿宋" panose="02010609060101010101" pitchFamily="49" charset="-122"/>
              </a:rPr>
              <a:t>第三方支付的概念是什么</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11-2】</a:t>
            </a:r>
            <a:r>
              <a:rPr lang="zh-CN" altLang="en-US" dirty="0">
                <a:latin typeface="仿宋" panose="02010609060101010101" pitchFamily="49" charset="-122"/>
                <a:ea typeface="仿宋" panose="02010609060101010101" pitchFamily="49" charset="-122"/>
              </a:rPr>
              <a:t>第三方支付的优势是什么？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11-3】</a:t>
            </a:r>
            <a:r>
              <a:rPr lang="zh-CN" altLang="en-US" dirty="0">
                <a:latin typeface="仿宋" panose="02010609060101010101" pitchFamily="49" charset="-122"/>
                <a:ea typeface="仿宋" panose="02010609060101010101" pitchFamily="49" charset="-122"/>
              </a:rPr>
              <a:t>第三方支付的发展趋势如何？</a:t>
            </a:r>
          </a:p>
        </p:txBody>
      </p:sp>
    </p:spTree>
    <p:extLst>
      <p:ext uri="{BB962C8B-B14F-4D97-AF65-F5344CB8AC3E}">
        <p14:creationId xmlns:p14="http://schemas.microsoft.com/office/powerpoint/2010/main" val="766317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en-US" altLang="zh-CN" dirty="0"/>
              <a:t>3</a:t>
            </a:r>
            <a:r>
              <a:rPr lang="en-US" altLang="zh-CN" dirty="0" smtClean="0"/>
              <a:t>.1 </a:t>
            </a:r>
            <a:r>
              <a:rPr lang="zh-CN" altLang="en-US" dirty="0" smtClean="0"/>
              <a:t>兰格</a:t>
            </a:r>
            <a:r>
              <a:rPr lang="en-US" altLang="zh-CN" dirty="0" smtClean="0"/>
              <a:t>-</a:t>
            </a:r>
            <a:r>
              <a:rPr lang="zh-CN" altLang="en-US" dirty="0" smtClean="0"/>
              <a:t>米塞斯争论</a:t>
            </a:r>
            <a:endParaRPr lang="zh-CN" altLang="en-US" dirty="0">
              <a:solidFill>
                <a:srgbClr val="FF0000"/>
              </a:solidFill>
            </a:endParaRPr>
          </a:p>
        </p:txBody>
      </p:sp>
      <p:sp>
        <p:nvSpPr>
          <p:cNvPr id="3" name="内容占位符 2"/>
          <p:cNvSpPr>
            <a:spLocks noGrp="1"/>
          </p:cNvSpPr>
          <p:nvPr>
            <p:ph idx="1"/>
          </p:nvPr>
        </p:nvSpPr>
        <p:spPr>
          <a:xfrm>
            <a:off x="457200" y="1916832"/>
            <a:ext cx="8229600" cy="3744416"/>
          </a:xfrm>
        </p:spPr>
        <p:txBody>
          <a:bodyPr>
            <a:normAutofit/>
          </a:bodyPr>
          <a:lstStyle/>
          <a:p>
            <a:r>
              <a:rPr lang="zh-CN" altLang="zh-CN" dirty="0" smtClean="0"/>
              <a:t>社会主义</a:t>
            </a:r>
            <a:r>
              <a:rPr lang="zh-CN" altLang="zh-CN" dirty="0"/>
              <a:t>经济，或计划经济体制，是一种经济体制，而这种体系下，国家在生产、资源分配以及产品消费各方面，都是由政府或财团事先进行计划。</a:t>
            </a:r>
            <a:endParaRPr lang="en-US" altLang="zh-CN" dirty="0"/>
          </a:p>
          <a:p>
            <a:r>
              <a:rPr lang="zh-CN" altLang="zh-CN" dirty="0"/>
              <a:t>在</a:t>
            </a:r>
            <a:r>
              <a:rPr lang="en-US" altLang="zh-CN" dirty="0"/>
              <a:t>20</a:t>
            </a:r>
            <a:r>
              <a:rPr lang="zh-CN" altLang="zh-CN" dirty="0"/>
              <a:t>世纪二三十年代，西方经济学的不同学派的经济学家在“社会主义经济可行性大争论</a:t>
            </a:r>
            <a:r>
              <a:rPr lang="zh-CN" altLang="zh-CN" dirty="0" smtClean="0"/>
              <a:t>”问题</a:t>
            </a:r>
            <a:r>
              <a:rPr lang="zh-CN" altLang="en-US" dirty="0" smtClean="0"/>
              <a:t>上</a:t>
            </a:r>
            <a:r>
              <a:rPr lang="zh-CN" altLang="zh-CN" dirty="0" smtClean="0"/>
              <a:t>存在很</a:t>
            </a:r>
            <a:r>
              <a:rPr lang="zh-CN" altLang="zh-CN" dirty="0"/>
              <a:t>深的分歧。奥地利学派的经济学家们倾向于否认社会主义经济制度的可行性，他们的代表人物是维塞尔、米塞斯和哈耶克等人；而经济学家瓦尔拉斯、帕累托和巴罗尼则倾向于承认社会主义经济制度的可行性，他们也是洛桑学派的代表人物</a:t>
            </a:r>
            <a:r>
              <a:rPr lang="zh-CN" altLang="zh-CN" dirty="0" smtClean="0"/>
              <a:t>。</a:t>
            </a:r>
            <a:endParaRPr lang="zh-CN" altLang="zh-CN" dirty="0"/>
          </a:p>
        </p:txBody>
      </p:sp>
    </p:spTree>
    <p:extLst>
      <p:ext uri="{BB962C8B-B14F-4D97-AF65-F5344CB8AC3E}">
        <p14:creationId xmlns:p14="http://schemas.microsoft.com/office/powerpoint/2010/main" val="176220171"/>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244519271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98" y="3861048"/>
            <a:ext cx="5760640" cy="1584176"/>
          </a:xfrm>
        </p:spPr>
        <p:txBody>
          <a:bodyPr/>
          <a:lstStyle/>
          <a:p>
            <a:r>
              <a:rPr lang="zh-CN" altLang="en-US" dirty="0"/>
              <a:t>第十二章 </a:t>
            </a:r>
            <a:r>
              <a:rPr lang="en-US" altLang="zh-CN" dirty="0" smtClean="0"/>
              <a:t/>
            </a:r>
            <a:br>
              <a:rPr lang="en-US" altLang="zh-CN" dirty="0" smtClean="0"/>
            </a:br>
            <a:r>
              <a:rPr lang="zh-CN" altLang="en-US" dirty="0" smtClean="0"/>
              <a:t>互联网</a:t>
            </a:r>
            <a:r>
              <a:rPr lang="zh-CN" altLang="en-US" dirty="0"/>
              <a:t>金融模式之四：</a:t>
            </a:r>
            <a:br>
              <a:rPr lang="zh-CN" altLang="en-US" dirty="0"/>
            </a:br>
            <a:r>
              <a:rPr lang="zh-CN" altLang="en-US" dirty="0"/>
              <a:t>大数据金融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30699457"/>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12.1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a:t>
            </a:r>
            <a:r>
              <a:rPr lang="zh-CN" altLang="en-US" sz="2400" dirty="0" smtClean="0">
                <a:solidFill>
                  <a:srgbClr val="6A5015"/>
                </a:solidFill>
                <a:latin typeface="黑体" panose="02010609060101010101" pitchFamily="49" charset="-122"/>
                <a:ea typeface="黑体" panose="02010609060101010101" pitchFamily="49" charset="-122"/>
              </a:rPr>
              <a:t>概况</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12.2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数据金融运营模式分析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12.3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数据金融的发展</a:t>
            </a:r>
            <a:r>
              <a:rPr lang="zh-CN" altLang="en-US" sz="2400" dirty="0" smtClean="0">
                <a:solidFill>
                  <a:srgbClr val="6A5015"/>
                </a:solidFill>
                <a:latin typeface="黑体" panose="02010609060101010101" pitchFamily="49" charset="-122"/>
                <a:ea typeface="黑体" panose="02010609060101010101" pitchFamily="49" charset="-122"/>
              </a:rPr>
              <a:t>趋势</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12.4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数据金融对金融业发展的</a:t>
            </a:r>
            <a:r>
              <a:rPr lang="zh-CN" altLang="en-US" sz="2400" dirty="0" smtClean="0">
                <a:solidFill>
                  <a:srgbClr val="6A5015"/>
                </a:solidFill>
                <a:latin typeface="黑体" panose="02010609060101010101" pitchFamily="49" charset="-122"/>
                <a:ea typeface="黑体" panose="02010609060101010101" pitchFamily="49" charset="-122"/>
              </a:rPr>
              <a:t>影响</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12.5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数据金融的</a:t>
            </a:r>
            <a:r>
              <a:rPr lang="zh-CN" altLang="en-US" sz="2400" dirty="0" smtClean="0">
                <a:solidFill>
                  <a:srgbClr val="6A5015"/>
                </a:solidFill>
                <a:latin typeface="黑体" panose="02010609060101010101" pitchFamily="49" charset="-122"/>
                <a:ea typeface="黑体" panose="02010609060101010101" pitchFamily="49" charset="-122"/>
              </a:rPr>
              <a:t>风险分析</a:t>
            </a:r>
          </a:p>
        </p:txBody>
      </p:sp>
    </p:spTree>
    <p:extLst>
      <p:ext uri="{BB962C8B-B14F-4D97-AF65-F5344CB8AC3E}">
        <p14:creationId xmlns:p14="http://schemas.microsoft.com/office/powerpoint/2010/main" val="105212311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导言</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zh-CN" altLang="en-US" dirty="0"/>
              <a:t>目前，大数据金融处于群雄逐鹿的状态，阿里集团等规模较大的电商率先占据市场</a:t>
            </a:r>
            <a:r>
              <a:rPr lang="zh-CN" altLang="en-US" dirty="0" smtClean="0"/>
              <a:t>有利</a:t>
            </a:r>
            <a:r>
              <a:rPr lang="zh-CN" altLang="en-US" dirty="0"/>
              <a:t>地位，以积累的交易数据对中小微企业进行信贷服务；其他产业的企业依托其自身的</a:t>
            </a:r>
            <a:r>
              <a:rPr lang="zh-CN" altLang="en-US" dirty="0" smtClean="0"/>
              <a:t>产业</a:t>
            </a:r>
            <a:r>
              <a:rPr lang="zh-CN" altLang="en-US" dirty="0"/>
              <a:t>数据链条，对产业内部进行整合，进行闭环的数据金融服务；银行依托其强大的资金</a:t>
            </a:r>
            <a:r>
              <a:rPr lang="zh-CN" altLang="en-US" dirty="0" smtClean="0"/>
              <a:t>实力</a:t>
            </a:r>
            <a:r>
              <a:rPr lang="zh-CN" altLang="en-US" dirty="0"/>
              <a:t>，建立银行电子商务平台，以多种优惠条件吸引店家入驻，升级供应链金融系统，</a:t>
            </a:r>
            <a:r>
              <a:rPr lang="zh-CN" altLang="en-US" dirty="0" smtClean="0"/>
              <a:t>发展中间</a:t>
            </a:r>
            <a:r>
              <a:rPr lang="zh-CN" altLang="en-US" dirty="0"/>
              <a:t>业务。</a:t>
            </a:r>
          </a:p>
          <a:p>
            <a:r>
              <a:rPr lang="zh-CN" altLang="en-US" dirty="0"/>
              <a:t>大数据金融作为一个综合性的概念，在未来的发展中，企业坐拥数据将不再局限于</a:t>
            </a:r>
            <a:r>
              <a:rPr lang="zh-CN" altLang="en-US" dirty="0" smtClean="0"/>
              <a:t>单一</a:t>
            </a:r>
            <a:r>
              <a:rPr lang="zh-CN" altLang="en-US" dirty="0"/>
              <a:t>业务，第三方支付、信息化金融机构以及互联网金融门户都将融入大数据金融服务</a:t>
            </a:r>
            <a:r>
              <a:rPr lang="zh-CN" altLang="en-US" dirty="0" smtClean="0"/>
              <a:t>平台中</a:t>
            </a:r>
            <a:r>
              <a:rPr lang="zh-CN" altLang="en-US" dirty="0"/>
              <a:t>，大数据金融服务将在各家机构各显神通的基础上，实现多元业务的融合</a:t>
            </a:r>
            <a:r>
              <a:rPr lang="zh-CN" altLang="en-US" dirty="0" smtClean="0"/>
              <a:t>。</a:t>
            </a:r>
            <a:endParaRPr lang="zh-CN" altLang="en-US" dirty="0"/>
          </a:p>
        </p:txBody>
      </p:sp>
    </p:spTree>
    <p:extLst>
      <p:ext uri="{BB962C8B-B14F-4D97-AF65-F5344CB8AC3E}">
        <p14:creationId xmlns:p14="http://schemas.microsoft.com/office/powerpoint/2010/main" val="2978631338"/>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0162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895" y="2348880"/>
            <a:ext cx="6993986" cy="1200329"/>
          </a:xfrm>
          <a:prstGeom prst="rect">
            <a:avLst/>
          </a:prstGeom>
        </p:spPr>
        <p:txBody>
          <a:bodyPr wrap="square">
            <a:spAutoFit/>
          </a:bodyPr>
          <a:lstStyle/>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1. </a:t>
            </a:r>
            <a:r>
              <a:rPr lang="zh-CN" altLang="en-US" dirty="0">
                <a:solidFill>
                  <a:srgbClr val="6A5015"/>
                </a:solidFill>
                <a:latin typeface="仿宋" panose="02010609060101010101" pitchFamily="49" charset="-122"/>
                <a:ea typeface="仿宋" panose="02010609060101010101" pitchFamily="49" charset="-122"/>
              </a:rPr>
              <a:t>了解大数据金融的基本</a:t>
            </a:r>
            <a:r>
              <a:rPr lang="zh-CN" altLang="en-US" dirty="0" smtClean="0">
                <a:solidFill>
                  <a:srgbClr val="6A5015"/>
                </a:solidFill>
                <a:latin typeface="仿宋" panose="02010609060101010101" pitchFamily="49" charset="-122"/>
                <a:ea typeface="仿宋" panose="02010609060101010101" pitchFamily="49" charset="-122"/>
              </a:rPr>
              <a:t>含义</a:t>
            </a:r>
            <a:endParaRPr lang="zh-CN" altLang="en-US"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2. </a:t>
            </a:r>
            <a:r>
              <a:rPr lang="zh-CN" altLang="en-US" dirty="0">
                <a:solidFill>
                  <a:srgbClr val="6A5015"/>
                </a:solidFill>
                <a:latin typeface="仿宋" panose="02010609060101010101" pitchFamily="49" charset="-122"/>
                <a:ea typeface="仿宋" panose="02010609060101010101" pitchFamily="49" charset="-122"/>
              </a:rPr>
              <a:t>理解大数据金融的发展趋势了解会计的本质和发展</a:t>
            </a:r>
            <a:r>
              <a:rPr lang="zh-CN" altLang="en-US" dirty="0" smtClean="0">
                <a:solidFill>
                  <a:srgbClr val="6A5015"/>
                </a:solidFill>
                <a:latin typeface="仿宋" panose="02010609060101010101" pitchFamily="49" charset="-122"/>
                <a:ea typeface="仿宋" panose="02010609060101010101" pitchFamily="49" charset="-122"/>
              </a:rPr>
              <a:t>历史</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9433488"/>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solidFill>
                  <a:srgbClr val="6A5015"/>
                </a:solidFill>
              </a:rPr>
              <a:t>12.1.1 </a:t>
            </a:r>
            <a:r>
              <a:rPr lang="zh-CN" altLang="en-US" b="1" dirty="0">
                <a:solidFill>
                  <a:srgbClr val="6A5015"/>
                </a:solidFill>
              </a:rPr>
              <a:t>大数据定义</a:t>
            </a:r>
          </a:p>
          <a:p>
            <a:pPr marL="0" indent="0">
              <a:buNone/>
            </a:pPr>
            <a:r>
              <a:rPr lang="zh-CN" altLang="en-US" b="1" dirty="0" smtClean="0"/>
              <a:t>大</a:t>
            </a:r>
            <a:r>
              <a:rPr lang="zh-CN" altLang="en-US" b="1" dirty="0"/>
              <a:t>数据或称海量数据</a:t>
            </a:r>
            <a:r>
              <a:rPr lang="zh-CN" altLang="en-US" dirty="0"/>
              <a:t>，指的是所涉及的数据量规模达到无法</a:t>
            </a:r>
            <a:r>
              <a:rPr lang="zh-CN" altLang="en-US" dirty="0" smtClean="0"/>
              <a:t>通过目前</a:t>
            </a:r>
            <a:r>
              <a:rPr lang="zh-CN" altLang="en-US" dirty="0"/>
              <a:t>主流软件工具，在合理时间内达到截取、管理、处理并整理成为帮助企业实现更</a:t>
            </a:r>
            <a:r>
              <a:rPr lang="zh-CN" altLang="en-US" dirty="0" smtClean="0"/>
              <a:t>积极有效</a:t>
            </a:r>
            <a:r>
              <a:rPr lang="zh-CN" altLang="en-US" dirty="0"/>
              <a:t>经营决策目的的信息</a:t>
            </a:r>
            <a:r>
              <a:rPr lang="zh-CN" altLang="en-US" dirty="0" smtClean="0"/>
              <a:t>。</a:t>
            </a:r>
            <a:endParaRPr lang="en-US" altLang="zh-CN" dirty="0" smtClean="0"/>
          </a:p>
          <a:p>
            <a:pPr marL="0" indent="0">
              <a:buNone/>
            </a:pPr>
            <a:r>
              <a:rPr lang="zh-CN" altLang="en-US" dirty="0" smtClean="0"/>
              <a:t>即</a:t>
            </a:r>
            <a:endParaRPr lang="en-US" altLang="zh-CN" dirty="0" smtClean="0"/>
          </a:p>
          <a:p>
            <a:pPr marL="0" indent="0">
              <a:buNone/>
            </a:pPr>
            <a:r>
              <a:rPr lang="zh-CN" altLang="en-US" dirty="0"/>
              <a:t>大数据是将数据类型的多样性、数据的价值性以及能够</a:t>
            </a:r>
            <a:r>
              <a:rPr lang="zh-CN" altLang="en-US" dirty="0" smtClean="0"/>
              <a:t>在短</a:t>
            </a:r>
            <a:r>
              <a:rPr lang="zh-CN" altLang="en-US" dirty="0"/>
              <a:t>时间内让使用者发掘的特性结合起来。因此也就是说，大数据是在海量数据中，能够</a:t>
            </a:r>
            <a:r>
              <a:rPr lang="zh-CN" altLang="en-US" dirty="0" smtClean="0"/>
              <a:t>获取</a:t>
            </a:r>
            <a:r>
              <a:rPr lang="zh-CN" altLang="en-US" dirty="0"/>
              <a:t>有价值信息的技术。其战略意义不仅是掌握庞大的数据，而更注重于对大数据专业化</a:t>
            </a:r>
            <a:r>
              <a:rPr lang="zh-CN" altLang="en-US" dirty="0" smtClean="0"/>
              <a:t>的处理</a:t>
            </a:r>
            <a:r>
              <a:rPr lang="zh-CN" altLang="en-US" dirty="0"/>
              <a:t>，通过加工实现数据的增值</a:t>
            </a:r>
            <a:r>
              <a:rPr lang="zh-CN" altLang="en-US" dirty="0" smtClean="0"/>
              <a:t>。</a:t>
            </a:r>
            <a:endParaRPr lang="en-US" altLang="zh-CN" dirty="0" smtClean="0"/>
          </a:p>
        </p:txBody>
      </p:sp>
    </p:spTree>
    <p:extLst>
      <p:ext uri="{BB962C8B-B14F-4D97-AF65-F5344CB8AC3E}">
        <p14:creationId xmlns:p14="http://schemas.microsoft.com/office/powerpoint/2010/main" val="189442458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lnSpcReduction="10000"/>
          </a:bodyPr>
          <a:lstStyle/>
          <a:p>
            <a:r>
              <a:rPr lang="zh-CN" altLang="en-US" b="1" dirty="0" smtClean="0">
                <a:solidFill>
                  <a:srgbClr val="6A5015"/>
                </a:solidFill>
              </a:rPr>
              <a:t>大数据起源和应用</a:t>
            </a:r>
            <a:endParaRPr lang="zh-CN" altLang="en-US" b="1" dirty="0">
              <a:solidFill>
                <a:srgbClr val="6A5015"/>
              </a:solidFill>
            </a:endParaRPr>
          </a:p>
          <a:p>
            <a:pPr marL="0" indent="0">
              <a:buNone/>
            </a:pPr>
            <a:r>
              <a:rPr lang="zh-CN" altLang="en-US" dirty="0" smtClean="0"/>
              <a:t>大</a:t>
            </a:r>
            <a:r>
              <a:rPr lang="zh-CN" altLang="en-US" dirty="0"/>
              <a:t>数据最早起源于美国，由思科、威睿、甲骨文、 </a:t>
            </a:r>
            <a:r>
              <a:rPr lang="en-US" altLang="zh-CN" dirty="0"/>
              <a:t>IBM </a:t>
            </a:r>
            <a:r>
              <a:rPr lang="zh-CN" altLang="en-US" dirty="0"/>
              <a:t>等公司联合倡议。最早提出“</a:t>
            </a:r>
            <a:r>
              <a:rPr lang="zh-CN" altLang="en-US" dirty="0" smtClean="0"/>
              <a:t>大数据</a:t>
            </a:r>
            <a:r>
              <a:rPr lang="zh-CN" altLang="en-US" dirty="0"/>
              <a:t>时代已经到来”的是知名的咨询公司麦肯锡关于</a:t>
            </a:r>
            <a:r>
              <a:rPr lang="en-US" altLang="zh-CN" dirty="0"/>
              <a:t>《</a:t>
            </a:r>
            <a:r>
              <a:rPr lang="zh-CN" altLang="en-US" dirty="0"/>
              <a:t>大数据，是下一轮创新、竞争和</a:t>
            </a:r>
            <a:r>
              <a:rPr lang="zh-CN" altLang="en-US" dirty="0" smtClean="0"/>
              <a:t>生产力</a:t>
            </a:r>
            <a:r>
              <a:rPr lang="zh-CN" altLang="en-US" dirty="0"/>
              <a:t>的前沿</a:t>
            </a:r>
            <a:r>
              <a:rPr lang="en-US" altLang="zh-CN" dirty="0"/>
              <a:t>》</a:t>
            </a:r>
            <a:r>
              <a:rPr lang="zh-CN" altLang="en-US" dirty="0"/>
              <a:t>的专题研究报告。 </a:t>
            </a:r>
            <a:r>
              <a:rPr lang="en-US" altLang="zh-CN" dirty="0"/>
              <a:t>2012 </a:t>
            </a:r>
            <a:r>
              <a:rPr lang="zh-CN" altLang="en-US" dirty="0"/>
              <a:t>年美国发布大数据政务白皮书</a:t>
            </a:r>
            <a:r>
              <a:rPr lang="en-US" altLang="zh-CN" dirty="0"/>
              <a:t>《</a:t>
            </a:r>
            <a:r>
              <a:rPr lang="zh-CN" altLang="en-US" dirty="0"/>
              <a:t>大数据促发展，</a:t>
            </a:r>
            <a:r>
              <a:rPr lang="zh-CN" altLang="en-US" dirty="0" smtClean="0"/>
              <a:t>机遇</a:t>
            </a:r>
            <a:r>
              <a:rPr lang="zh-CN" altLang="en-US" dirty="0"/>
              <a:t>与挑战</a:t>
            </a:r>
            <a:r>
              <a:rPr lang="en-US" altLang="zh-CN" dirty="0"/>
              <a:t>》</a:t>
            </a:r>
            <a:r>
              <a:rPr lang="zh-CN" altLang="en-US" dirty="0"/>
              <a:t>， </a:t>
            </a:r>
            <a:r>
              <a:rPr lang="en-US" altLang="zh-CN" dirty="0"/>
              <a:t>EMC</a:t>
            </a:r>
            <a:r>
              <a:rPr lang="zh-CN" altLang="en-US" dirty="0"/>
              <a:t>、 </a:t>
            </a:r>
            <a:r>
              <a:rPr lang="en-US" altLang="zh-CN" dirty="0"/>
              <a:t>IBM </a:t>
            </a:r>
            <a:r>
              <a:rPr lang="zh-CN" altLang="en-US" dirty="0"/>
              <a:t>等跨国 </a:t>
            </a:r>
            <a:r>
              <a:rPr lang="en-US" altLang="zh-CN" dirty="0"/>
              <a:t>IT </a:t>
            </a:r>
            <a:r>
              <a:rPr lang="zh-CN" altLang="en-US" dirty="0"/>
              <a:t>公司纷纷发布大数据产品。美国政府投资 </a:t>
            </a:r>
            <a:r>
              <a:rPr lang="en-US" altLang="zh-CN" dirty="0"/>
              <a:t>2 </a:t>
            </a:r>
            <a:r>
              <a:rPr lang="zh-CN" altLang="en-US" dirty="0"/>
              <a:t>亿美元</a:t>
            </a:r>
            <a:r>
              <a:rPr lang="zh-CN" altLang="en-US" dirty="0" smtClean="0"/>
              <a:t>启动</a:t>
            </a:r>
            <a:r>
              <a:rPr lang="zh-CN" altLang="en-US" dirty="0"/>
              <a:t>“大数据研究和发展计划”，将大数据上升到国家战略层面。大数据成为席卷社会</a:t>
            </a:r>
            <a:r>
              <a:rPr lang="zh-CN" altLang="en-US" dirty="0" smtClean="0"/>
              <a:t>方方面面的技术浪潮。</a:t>
            </a:r>
            <a:endParaRPr lang="en-US" altLang="zh-CN" dirty="0" smtClean="0"/>
          </a:p>
          <a:p>
            <a:pPr marL="0" indent="0">
              <a:buNone/>
            </a:pPr>
            <a:r>
              <a:rPr lang="zh-CN" altLang="en-US" dirty="0"/>
              <a:t>大数据是一个不断演变的概念，迄今为止， </a:t>
            </a:r>
            <a:r>
              <a:rPr lang="en-US" altLang="zh-CN" dirty="0"/>
              <a:t>IT </a:t>
            </a:r>
            <a:r>
              <a:rPr lang="zh-CN" altLang="en-US" dirty="0"/>
              <a:t>技术的发展和数据的积累使得大</a:t>
            </a:r>
            <a:r>
              <a:rPr lang="zh-CN" altLang="en-US" dirty="0" smtClean="0"/>
              <a:t>数据从</a:t>
            </a:r>
            <a:r>
              <a:rPr lang="zh-CN" altLang="en-US" dirty="0"/>
              <a:t>原来互联网企业管理人员中的专业术语演变成一股社会浪潮，影响了人类社会生活的</a:t>
            </a:r>
            <a:r>
              <a:rPr lang="zh-CN" altLang="en-US" dirty="0" smtClean="0"/>
              <a:t>方方面面</a:t>
            </a:r>
            <a:r>
              <a:rPr lang="zh-CN" altLang="en-US" dirty="0"/>
              <a:t>，在金融、医疗、旅游、交通、传媒等领域得到重视和</a:t>
            </a:r>
            <a:r>
              <a:rPr lang="zh-CN" altLang="en-US" dirty="0" smtClean="0"/>
              <a:t>应用。</a:t>
            </a:r>
            <a:endParaRPr lang="en-US" altLang="zh-CN" dirty="0" smtClean="0"/>
          </a:p>
          <a:p>
            <a:pPr marL="0" indent="0">
              <a:buNone/>
            </a:pPr>
            <a:r>
              <a:rPr lang="zh-CN" altLang="en-US" dirty="0"/>
              <a:t>在传媒领域，大数据生产出了电视剧</a:t>
            </a:r>
            <a:r>
              <a:rPr lang="en-US" altLang="zh-CN" dirty="0"/>
              <a:t>——《</a:t>
            </a:r>
            <a:r>
              <a:rPr lang="zh-CN" altLang="en-US" dirty="0"/>
              <a:t>纸牌屋</a:t>
            </a:r>
            <a:r>
              <a:rPr lang="en-US" altLang="zh-CN" dirty="0"/>
              <a:t>》</a:t>
            </a:r>
            <a:r>
              <a:rPr lang="zh-CN" altLang="en-US" dirty="0"/>
              <a:t>， </a:t>
            </a:r>
            <a:r>
              <a:rPr lang="en-US" altLang="zh-CN" dirty="0"/>
              <a:t>Netflix </a:t>
            </a:r>
            <a:r>
              <a:rPr lang="zh-CN" altLang="en-US" dirty="0"/>
              <a:t>是电视剧制作人。</a:t>
            </a:r>
            <a:r>
              <a:rPr lang="zh-CN" altLang="en-US" dirty="0" smtClean="0"/>
              <a:t>它不仅</a:t>
            </a:r>
            <a:r>
              <a:rPr lang="zh-CN" altLang="en-US" dirty="0"/>
              <a:t>是美国最大的商业视频网站，本身就是一个大的数据运营商，其每天收集大量的</a:t>
            </a:r>
            <a:r>
              <a:rPr lang="zh-CN" altLang="en-US" dirty="0" smtClean="0"/>
              <a:t>用户数据</a:t>
            </a:r>
            <a:r>
              <a:rPr lang="zh-CN" altLang="en-US" dirty="0"/>
              <a:t>，不仅包括人们喜欢看什么样的视频，通过何种设备等，而且包括当你快进、暂停</a:t>
            </a:r>
            <a:r>
              <a:rPr lang="zh-CN" altLang="en-US" dirty="0" smtClean="0"/>
              <a:t>的时候</a:t>
            </a:r>
            <a:r>
              <a:rPr lang="zh-CN" altLang="en-US" dirty="0"/>
              <a:t>，所看到的整个画面。 </a:t>
            </a:r>
            <a:r>
              <a:rPr lang="en-US" altLang="zh-CN" dirty="0"/>
              <a:t>Netflix </a:t>
            </a:r>
            <a:r>
              <a:rPr lang="zh-CN" altLang="en-US" dirty="0"/>
              <a:t>还拥有世界上最好的用户推荐系统，正是因为大数据</a:t>
            </a:r>
            <a:r>
              <a:rPr lang="zh-CN" altLang="en-US" dirty="0" smtClean="0"/>
              <a:t>这个</a:t>
            </a:r>
            <a:r>
              <a:rPr lang="zh-CN" altLang="en-US" dirty="0"/>
              <a:t>武器， </a:t>
            </a:r>
            <a:r>
              <a:rPr lang="en-US" altLang="zh-CN" dirty="0"/>
              <a:t>Netflix </a:t>
            </a:r>
            <a:r>
              <a:rPr lang="zh-CN" altLang="en-US" dirty="0"/>
              <a:t>敢于花巨资推出</a:t>
            </a:r>
            <a:r>
              <a:rPr lang="en-US" altLang="zh-CN" dirty="0"/>
              <a:t>《</a:t>
            </a:r>
            <a:r>
              <a:rPr lang="zh-CN" altLang="en-US" dirty="0"/>
              <a:t>纸牌屋</a:t>
            </a:r>
            <a:r>
              <a:rPr lang="en-US" altLang="zh-CN" dirty="0"/>
              <a:t>》</a:t>
            </a:r>
            <a:r>
              <a:rPr lang="zh-CN" altLang="en-US" dirty="0"/>
              <a:t>。</a:t>
            </a:r>
            <a:endParaRPr lang="en-US" altLang="zh-CN" dirty="0" smtClean="0"/>
          </a:p>
        </p:txBody>
      </p:sp>
    </p:spTree>
    <p:extLst>
      <p:ext uri="{BB962C8B-B14F-4D97-AF65-F5344CB8AC3E}">
        <p14:creationId xmlns:p14="http://schemas.microsoft.com/office/powerpoint/2010/main" val="338847485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49144" y="1302221"/>
            <a:ext cx="8579296" cy="5236691"/>
          </a:xfrm>
        </p:spPr>
        <p:txBody>
          <a:bodyPr>
            <a:normAutofit lnSpcReduction="10000"/>
          </a:bodyPr>
          <a:lstStyle/>
          <a:p>
            <a:r>
              <a:rPr lang="en-US" altLang="zh-CN" b="1" dirty="0" smtClean="0">
                <a:solidFill>
                  <a:srgbClr val="6A5015"/>
                </a:solidFill>
              </a:rPr>
              <a:t>12.1.2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特点：</a:t>
            </a:r>
            <a:r>
              <a:rPr lang="en-US" altLang="zh-CN" b="1" dirty="0" smtClean="0">
                <a:solidFill>
                  <a:srgbClr val="6A5015"/>
                </a:solidFill>
              </a:rPr>
              <a:t>4+1</a:t>
            </a:r>
          </a:p>
          <a:p>
            <a:r>
              <a:rPr lang="zh-CN" altLang="en-US" dirty="0" smtClean="0"/>
              <a:t>多样化：大</a:t>
            </a:r>
            <a:r>
              <a:rPr lang="zh-CN" altLang="en-US" dirty="0"/>
              <a:t>数据一般包括以事务为代表的结构化数据、以网页为代表的半</a:t>
            </a:r>
            <a:r>
              <a:rPr lang="zh-CN" altLang="en-US" dirty="0" smtClean="0"/>
              <a:t>结构化</a:t>
            </a:r>
            <a:r>
              <a:rPr lang="zh-CN" altLang="en-US" dirty="0"/>
              <a:t>数据和以视频和语音信息为代表的非结构化等多类数据，并且它们的处理和分析方式</a:t>
            </a:r>
            <a:r>
              <a:rPr lang="zh-CN" altLang="en-US" dirty="0" smtClean="0"/>
              <a:t>区别</a:t>
            </a:r>
            <a:r>
              <a:rPr lang="zh-CN" altLang="en-US" dirty="0"/>
              <a:t>很大</a:t>
            </a:r>
            <a:r>
              <a:rPr lang="zh-CN" altLang="en-US" dirty="0" smtClean="0"/>
              <a:t>。</a:t>
            </a:r>
            <a:endParaRPr lang="en-US" altLang="zh-CN" dirty="0" smtClean="0"/>
          </a:p>
          <a:p>
            <a:r>
              <a:rPr lang="zh-CN" altLang="en-US" dirty="0" smtClean="0"/>
              <a:t>海量：通过</a:t>
            </a:r>
            <a:r>
              <a:rPr lang="zh-CN" altLang="en-US" dirty="0"/>
              <a:t>各种智能设备产生了大量的数据， </a:t>
            </a:r>
            <a:r>
              <a:rPr lang="en-US" altLang="zh-CN" dirty="0"/>
              <a:t>PB </a:t>
            </a:r>
            <a:r>
              <a:rPr lang="zh-CN" altLang="en-US" dirty="0"/>
              <a:t>级别可谓是常态，笔者</a:t>
            </a:r>
            <a:r>
              <a:rPr lang="zh-CN" altLang="en-US" dirty="0" smtClean="0"/>
              <a:t>接触的</a:t>
            </a:r>
            <a:r>
              <a:rPr lang="zh-CN" altLang="en-US" dirty="0"/>
              <a:t>一些客户每天处理的数据量都在几十 </a:t>
            </a:r>
            <a:r>
              <a:rPr lang="en-US" altLang="zh-CN" dirty="0"/>
              <a:t>GB</a:t>
            </a:r>
            <a:r>
              <a:rPr lang="zh-CN" altLang="en-US" dirty="0"/>
              <a:t>、几百 </a:t>
            </a:r>
            <a:r>
              <a:rPr lang="en-US" altLang="zh-CN" dirty="0"/>
              <a:t>GB </a:t>
            </a:r>
            <a:r>
              <a:rPr lang="zh-CN" altLang="en-US" dirty="0"/>
              <a:t>左右，估计国内大型互联网企业</a:t>
            </a:r>
            <a:r>
              <a:rPr lang="zh-CN" altLang="en-US" dirty="0" smtClean="0"/>
              <a:t>每天</a:t>
            </a:r>
            <a:r>
              <a:rPr lang="zh-CN" altLang="en-US" dirty="0"/>
              <a:t>的数据量已经接近 </a:t>
            </a:r>
            <a:r>
              <a:rPr lang="en-US" altLang="zh-CN" dirty="0"/>
              <a:t>TB </a:t>
            </a:r>
            <a:r>
              <a:rPr lang="zh-CN" altLang="en-US" dirty="0"/>
              <a:t>级别</a:t>
            </a:r>
            <a:r>
              <a:rPr lang="zh-CN" altLang="en-US" dirty="0" smtClean="0"/>
              <a:t>。</a:t>
            </a:r>
            <a:endParaRPr lang="en-US" altLang="zh-CN" dirty="0" smtClean="0"/>
          </a:p>
          <a:p>
            <a:r>
              <a:rPr lang="zh-CN" altLang="en-US" dirty="0" smtClean="0"/>
              <a:t>快速：大</a:t>
            </a:r>
            <a:r>
              <a:rPr lang="zh-CN" altLang="en-US" dirty="0"/>
              <a:t>数据要求快速处理，因为有些数据存在时效性。比如电商的数据，</a:t>
            </a:r>
            <a:r>
              <a:rPr lang="zh-CN" altLang="en-US" dirty="0" smtClean="0"/>
              <a:t>假如</a:t>
            </a:r>
            <a:r>
              <a:rPr lang="zh-CN" altLang="en-US" dirty="0"/>
              <a:t>今天数据的分析结果要等到明天才能得到，那么将会使电商很难做出类似补货这样的</a:t>
            </a:r>
            <a:r>
              <a:rPr lang="zh-CN" altLang="en-US" dirty="0" smtClean="0"/>
              <a:t>决策</a:t>
            </a:r>
            <a:r>
              <a:rPr lang="zh-CN" altLang="en-US" dirty="0"/>
              <a:t>，从而导致这些数据失去了分析的意义</a:t>
            </a:r>
            <a:r>
              <a:rPr lang="zh-CN" altLang="en-US" dirty="0" smtClean="0"/>
              <a:t>。</a:t>
            </a:r>
            <a:endParaRPr lang="en-US" altLang="zh-CN" dirty="0" smtClean="0"/>
          </a:p>
          <a:p>
            <a:r>
              <a:rPr lang="zh-CN" altLang="en-US" dirty="0" smtClean="0"/>
              <a:t>灵活：在</a:t>
            </a:r>
            <a:r>
              <a:rPr lang="zh-CN" altLang="en-US" dirty="0"/>
              <a:t>互联网时代，和以往相比，企业的业务需求更新的频率加快了很多</a:t>
            </a:r>
            <a:r>
              <a:rPr lang="zh-CN" altLang="en-US" dirty="0" smtClean="0"/>
              <a:t>，那么</a:t>
            </a:r>
            <a:r>
              <a:rPr lang="zh-CN" altLang="en-US" dirty="0"/>
              <a:t>相关大数据的分析和处理模型必须快速地适应新的业务需求</a:t>
            </a:r>
            <a:r>
              <a:rPr lang="zh-CN" altLang="en-US" dirty="0" smtClean="0"/>
              <a:t>。</a:t>
            </a:r>
            <a:endParaRPr lang="en-US" altLang="zh-CN" dirty="0" smtClean="0"/>
          </a:p>
          <a:p>
            <a:r>
              <a:rPr lang="zh-CN" altLang="en-US" dirty="0" smtClean="0"/>
              <a:t>复杂：虽然</a:t>
            </a:r>
            <a:r>
              <a:rPr lang="zh-CN" altLang="en-US" dirty="0"/>
              <a:t>传统的 </a:t>
            </a:r>
            <a:r>
              <a:rPr lang="en-US" altLang="zh-CN" dirty="0"/>
              <a:t>BI </a:t>
            </a:r>
            <a:r>
              <a:rPr lang="zh-CN" altLang="en-US" dirty="0"/>
              <a:t>已经很复杂了，但是由于前面四个特点的存在，使得</a:t>
            </a:r>
            <a:r>
              <a:rPr lang="zh-CN" altLang="en-US" dirty="0" smtClean="0"/>
              <a:t>针对</a:t>
            </a:r>
            <a:r>
              <a:rPr lang="zh-CN" altLang="en-US" dirty="0"/>
              <a:t>大数据的处理和分析更艰巨，并且过去那套基于关系型数据库的 </a:t>
            </a:r>
            <a:r>
              <a:rPr lang="en-US" altLang="zh-CN" dirty="0"/>
              <a:t>BI </a:t>
            </a:r>
            <a:r>
              <a:rPr lang="zh-CN" altLang="en-US" dirty="0"/>
              <a:t>开始有点</a:t>
            </a:r>
            <a:r>
              <a:rPr lang="zh-CN" altLang="en-US" dirty="0" smtClean="0"/>
              <a:t>不合时宜了</a:t>
            </a:r>
            <a:r>
              <a:rPr lang="zh-CN" altLang="en-US" dirty="0"/>
              <a:t>，同时也需要根据不同的业务场景，采取不同的处理方式和工具。</a:t>
            </a:r>
            <a:endParaRPr lang="en-US" altLang="zh-CN" dirty="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75551132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solidFill>
                  <a:srgbClr val="6A5015"/>
                </a:solidFill>
              </a:rPr>
              <a:t>12.1.3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发展</a:t>
            </a:r>
            <a:endParaRPr lang="en-US" altLang="zh-CN" b="1" dirty="0" smtClean="0">
              <a:solidFill>
                <a:srgbClr val="6A5015"/>
              </a:solidFill>
            </a:endParaRPr>
          </a:p>
          <a:p>
            <a:pPr marL="0" indent="0">
              <a:buNone/>
            </a:pPr>
            <a:r>
              <a:rPr lang="zh-CN" altLang="en-US" dirty="0" smtClean="0"/>
              <a:t>    大</a:t>
            </a:r>
            <a:r>
              <a:rPr lang="zh-CN" altLang="en-US" dirty="0"/>
              <a:t>数据的快速发展，使它成为 </a:t>
            </a:r>
            <a:r>
              <a:rPr lang="en-US" altLang="zh-CN" dirty="0"/>
              <a:t>IT </a:t>
            </a:r>
            <a:r>
              <a:rPr lang="zh-CN" altLang="en-US" dirty="0"/>
              <a:t>领域的又一大新兴产业。据中央财经大学中国</a:t>
            </a:r>
            <a:r>
              <a:rPr lang="zh-CN" altLang="en-US" dirty="0" smtClean="0"/>
              <a:t>经济管理</a:t>
            </a:r>
            <a:r>
              <a:rPr lang="zh-CN" altLang="en-US" dirty="0"/>
              <a:t>研究院博士张永力估算，国外大数据行业约有 </a:t>
            </a:r>
            <a:r>
              <a:rPr lang="en-US" altLang="zh-CN" dirty="0"/>
              <a:t>1 000 </a:t>
            </a:r>
            <a:r>
              <a:rPr lang="zh-CN" altLang="en-US" dirty="0"/>
              <a:t>亿美元的市场，而且每年都</a:t>
            </a:r>
            <a:r>
              <a:rPr lang="zh-CN" altLang="en-US" dirty="0" smtClean="0"/>
              <a:t>以</a:t>
            </a:r>
            <a:r>
              <a:rPr lang="en-US" altLang="zh-CN" dirty="0" smtClean="0"/>
              <a:t>10</a:t>
            </a:r>
            <a:r>
              <a:rPr lang="en-US" altLang="zh-CN" dirty="0"/>
              <a:t>% </a:t>
            </a:r>
            <a:r>
              <a:rPr lang="zh-CN" altLang="en-US" dirty="0"/>
              <a:t>的速度在增长，增速是软件行业的两倍。我国 </a:t>
            </a:r>
            <a:r>
              <a:rPr lang="en-US" altLang="zh-CN" dirty="0"/>
              <a:t>2012 </a:t>
            </a:r>
            <a:r>
              <a:rPr lang="zh-CN" altLang="en-US" dirty="0"/>
              <a:t>年大数据市场规模大约 </a:t>
            </a:r>
            <a:r>
              <a:rPr lang="en-US" altLang="zh-CN" dirty="0"/>
              <a:t>4.7 </a:t>
            </a:r>
            <a:r>
              <a:rPr lang="zh-CN" altLang="en-US" dirty="0"/>
              <a:t>亿元</a:t>
            </a:r>
            <a:r>
              <a:rPr lang="zh-CN" altLang="en-US" dirty="0" smtClean="0"/>
              <a:t>，</a:t>
            </a:r>
            <a:r>
              <a:rPr lang="en-US" altLang="zh-CN" dirty="0" smtClean="0"/>
              <a:t>2013 </a:t>
            </a:r>
            <a:r>
              <a:rPr lang="zh-CN" altLang="en-US" dirty="0"/>
              <a:t>年增速将达到 </a:t>
            </a:r>
            <a:r>
              <a:rPr lang="en-US" altLang="zh-CN" dirty="0"/>
              <a:t>138%</a:t>
            </a:r>
            <a:r>
              <a:rPr lang="zh-CN" altLang="en-US" dirty="0"/>
              <a:t>，达到 </a:t>
            </a:r>
            <a:r>
              <a:rPr lang="en-US" altLang="zh-CN" dirty="0"/>
              <a:t>11.2 </a:t>
            </a:r>
            <a:r>
              <a:rPr lang="zh-CN" altLang="en-US" dirty="0"/>
              <a:t>亿元，产业发展潜力非常巨大</a:t>
            </a:r>
            <a:r>
              <a:rPr lang="zh-CN" altLang="en-US" dirty="0" smtClean="0"/>
              <a:t>。</a:t>
            </a:r>
            <a:endParaRPr lang="en-US" altLang="zh-CN" dirty="0" smtClean="0"/>
          </a:p>
          <a:p>
            <a:r>
              <a:rPr lang="en-US" altLang="zh-CN" b="1" dirty="0"/>
              <a:t>1. </a:t>
            </a:r>
            <a:r>
              <a:rPr lang="zh-CN" altLang="en-US" b="1" dirty="0"/>
              <a:t>政府积极介入</a:t>
            </a:r>
            <a:r>
              <a:rPr lang="zh-CN" altLang="en-US" b="1" dirty="0" smtClean="0"/>
              <a:t>推动</a:t>
            </a:r>
            <a:endParaRPr lang="en-US" altLang="zh-CN" b="1" dirty="0" smtClean="0"/>
          </a:p>
          <a:p>
            <a:pPr marL="0" indent="0">
              <a:buNone/>
            </a:pPr>
            <a:r>
              <a:rPr lang="en-US" altLang="zh-CN" dirty="0" smtClean="0"/>
              <a:t>    2009 </a:t>
            </a:r>
            <a:r>
              <a:rPr lang="zh-CN" altLang="en-US" dirty="0"/>
              <a:t>年，联合国发起的“全球脉动”计划，通过大数据来促进落后地区的发展</a:t>
            </a:r>
            <a:r>
              <a:rPr lang="zh-CN" altLang="en-US" dirty="0" smtClean="0"/>
              <a:t>。</a:t>
            </a:r>
            <a:r>
              <a:rPr lang="en-US" altLang="zh-CN" dirty="0" smtClean="0"/>
              <a:t>2012 </a:t>
            </a:r>
            <a:r>
              <a:rPr lang="zh-CN" altLang="en-US" dirty="0"/>
              <a:t>年 </a:t>
            </a:r>
            <a:r>
              <a:rPr lang="en-US" altLang="zh-CN" dirty="0"/>
              <a:t>1 </a:t>
            </a:r>
            <a:r>
              <a:rPr lang="zh-CN" altLang="en-US" dirty="0"/>
              <a:t>月，世界经济论坛将大数据的影响作为一个重要的问题。美国开放政府数据</a:t>
            </a:r>
            <a:r>
              <a:rPr lang="zh-CN" altLang="en-US" dirty="0" smtClean="0"/>
              <a:t>，关键</a:t>
            </a:r>
            <a:r>
              <a:rPr lang="zh-CN" altLang="en-US" dirty="0"/>
              <a:t>技术研究及推广应用大数据布局。美国发起</a:t>
            </a:r>
            <a:r>
              <a:rPr lang="zh-CN" altLang="en-US" dirty="0" smtClean="0"/>
              <a:t>的全球</a:t>
            </a:r>
            <a:r>
              <a:rPr lang="zh-CN" altLang="en-US" dirty="0"/>
              <a:t>政府开放数据运动，有 </a:t>
            </a:r>
            <a:r>
              <a:rPr lang="en-US" altLang="zh-CN" dirty="0"/>
              <a:t>41 </a:t>
            </a:r>
            <a:r>
              <a:rPr lang="zh-CN" altLang="en-US" dirty="0"/>
              <a:t>个国家响应。美国政府还投入 </a:t>
            </a:r>
            <a:r>
              <a:rPr lang="en-US" altLang="zh-CN" dirty="0"/>
              <a:t>2 </a:t>
            </a:r>
            <a:r>
              <a:rPr lang="zh-CN" altLang="en-US" dirty="0"/>
              <a:t>亿美元推动大数据核心</a:t>
            </a:r>
            <a:r>
              <a:rPr lang="zh-CN" altLang="en-US" dirty="0" smtClean="0"/>
              <a:t>技术</a:t>
            </a:r>
            <a:r>
              <a:rPr lang="zh-CN" altLang="en-US" dirty="0"/>
              <a:t>的研究和应用，大数据在同等重要的位置与集成电路、互联网，在国家层面得以推动。</a:t>
            </a:r>
            <a:endParaRPr lang="en-US" altLang="zh-CN" dirty="0" smtClean="0"/>
          </a:p>
        </p:txBody>
      </p:sp>
    </p:spTree>
    <p:extLst>
      <p:ext uri="{BB962C8B-B14F-4D97-AF65-F5344CB8AC3E}">
        <p14:creationId xmlns:p14="http://schemas.microsoft.com/office/powerpoint/2010/main" val="22069740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t>2. </a:t>
            </a:r>
            <a:r>
              <a:rPr lang="zh-CN" altLang="en-US" b="1" dirty="0"/>
              <a:t>资本市场也对大数据钟爱</a:t>
            </a:r>
            <a:r>
              <a:rPr lang="zh-CN" altLang="en-US" b="1" dirty="0" smtClean="0"/>
              <a:t>有加</a:t>
            </a:r>
            <a:endParaRPr lang="en-US" altLang="zh-CN" b="1" dirty="0" smtClean="0"/>
          </a:p>
          <a:p>
            <a:pPr marL="0" indent="0">
              <a:buNone/>
            </a:pPr>
            <a:r>
              <a:rPr lang="en-US" altLang="zh-CN" dirty="0" smtClean="0"/>
              <a:t>    2012</a:t>
            </a:r>
            <a:r>
              <a:rPr lang="zh-CN" altLang="en-US" dirty="0"/>
              <a:t>年</a:t>
            </a:r>
            <a:r>
              <a:rPr lang="en-US" altLang="zh-CN" dirty="0"/>
              <a:t>4</a:t>
            </a:r>
            <a:r>
              <a:rPr lang="zh-CN" altLang="en-US" dirty="0"/>
              <a:t>月，大数据分析公司</a:t>
            </a:r>
            <a:r>
              <a:rPr lang="en-US" altLang="zh-CN" dirty="0" err="1"/>
              <a:t>Splunk</a:t>
            </a:r>
            <a:r>
              <a:rPr lang="zh-CN" altLang="en-US" dirty="0"/>
              <a:t>高调宣传大数据，引发投资者关注。</a:t>
            </a:r>
            <a:r>
              <a:rPr lang="en-US" altLang="zh-CN" dirty="0"/>
              <a:t>12</a:t>
            </a:r>
            <a:r>
              <a:rPr lang="zh-CN" altLang="en-US" dirty="0"/>
              <a:t>月初，为企业市场提供</a:t>
            </a:r>
            <a:r>
              <a:rPr lang="en-US" altLang="zh-CN" dirty="0"/>
              <a:t>Hadoop</a:t>
            </a:r>
            <a:r>
              <a:rPr lang="zh-CN" altLang="en-US" dirty="0"/>
              <a:t>解决方案的创业公司 </a:t>
            </a:r>
            <a:r>
              <a:rPr lang="en-US" altLang="zh-CN" dirty="0"/>
              <a:t>Cloudera </a:t>
            </a:r>
            <a:r>
              <a:rPr lang="zh-CN" altLang="en-US" dirty="0"/>
              <a:t>获得</a:t>
            </a:r>
            <a:r>
              <a:rPr lang="en-US" altLang="zh-CN" dirty="0"/>
              <a:t>6500</a:t>
            </a:r>
            <a:r>
              <a:rPr lang="zh-CN" altLang="en-US" dirty="0"/>
              <a:t>万美元融资，估值约为</a:t>
            </a:r>
            <a:r>
              <a:rPr lang="en-US" altLang="zh-CN" dirty="0"/>
              <a:t>7</a:t>
            </a:r>
            <a:r>
              <a:rPr lang="zh-CN" altLang="en-US" dirty="0"/>
              <a:t>亿美元。近期，高盛联席主席斯科特</a:t>
            </a:r>
            <a:r>
              <a:rPr lang="en-US" altLang="zh-CN" dirty="0"/>
              <a:t>·</a:t>
            </a:r>
            <a:r>
              <a:rPr lang="zh-CN" altLang="en-US" dirty="0"/>
              <a:t>斯坦福说：“投资大数据及其运用回报率最高。”大数据领域的企业并购热度也在上升，在单笔平均并购金额方面，大数据超过云计算位居</a:t>
            </a:r>
            <a:r>
              <a:rPr lang="en-US" altLang="zh-CN" dirty="0"/>
              <a:t>IT</a:t>
            </a:r>
            <a:r>
              <a:rPr lang="zh-CN" altLang="en-US" dirty="0"/>
              <a:t>领域榜首，在总并购额上也位居第二</a:t>
            </a:r>
            <a:r>
              <a:rPr lang="zh-CN" altLang="en-US" dirty="0" smtClean="0"/>
              <a:t>。</a:t>
            </a:r>
            <a:endParaRPr lang="en-US" altLang="zh-CN" dirty="0" smtClean="0"/>
          </a:p>
          <a:p>
            <a:r>
              <a:rPr lang="en-US" altLang="zh-CN" b="1" dirty="0"/>
              <a:t>3</a:t>
            </a:r>
            <a:r>
              <a:rPr lang="en-US" altLang="zh-CN" b="1" dirty="0" smtClean="0"/>
              <a:t>. </a:t>
            </a:r>
            <a:r>
              <a:rPr lang="zh-CN" altLang="en-US" b="1" dirty="0" smtClean="0"/>
              <a:t>人才</a:t>
            </a:r>
            <a:r>
              <a:rPr lang="zh-CN" altLang="en-US" b="1" dirty="0"/>
              <a:t>需求巨大</a:t>
            </a:r>
            <a:endParaRPr lang="en-US" altLang="zh-CN" b="1" dirty="0" smtClean="0"/>
          </a:p>
          <a:p>
            <a:pPr marL="0" indent="0">
              <a:buNone/>
            </a:pPr>
            <a:r>
              <a:rPr lang="zh-CN" altLang="en-US" dirty="0" smtClean="0"/>
              <a:t>   据</a:t>
            </a:r>
            <a:r>
              <a:rPr lang="zh-CN" altLang="en-US" dirty="0"/>
              <a:t>一家国际咨询公司，盖特纳咨询公司预测大数据将为全球带来</a:t>
            </a:r>
            <a:r>
              <a:rPr lang="en-US" altLang="zh-CN" dirty="0"/>
              <a:t>440</a:t>
            </a:r>
            <a:r>
              <a:rPr lang="zh-CN" altLang="en-US" dirty="0"/>
              <a:t>万个</a:t>
            </a:r>
            <a:r>
              <a:rPr lang="en-US" altLang="zh-CN" dirty="0"/>
              <a:t>IT </a:t>
            </a:r>
            <a:r>
              <a:rPr lang="zh-CN" altLang="en-US" dirty="0"/>
              <a:t>新</a:t>
            </a:r>
            <a:r>
              <a:rPr lang="zh-CN" altLang="en-US" dirty="0" smtClean="0"/>
              <a:t>岗位和</a:t>
            </a:r>
            <a:r>
              <a:rPr lang="zh-CN" altLang="en-US" dirty="0"/>
              <a:t>上千万个非</a:t>
            </a:r>
            <a:r>
              <a:rPr lang="en-US" altLang="zh-CN" dirty="0"/>
              <a:t>IT</a:t>
            </a:r>
            <a:r>
              <a:rPr lang="zh-CN" altLang="en-US" dirty="0"/>
              <a:t>岗位。麦肯锡公司预测美国到</a:t>
            </a:r>
            <a:r>
              <a:rPr lang="en-US" altLang="zh-CN" dirty="0"/>
              <a:t>2018</a:t>
            </a:r>
            <a:r>
              <a:rPr lang="zh-CN" altLang="en-US" dirty="0"/>
              <a:t>年需要深度数据分析人才</a:t>
            </a:r>
            <a:r>
              <a:rPr lang="en-US" altLang="zh-CN" dirty="0"/>
              <a:t>44</a:t>
            </a:r>
            <a:r>
              <a:rPr lang="zh-CN" altLang="en-US" dirty="0"/>
              <a:t>万</a:t>
            </a:r>
            <a:r>
              <a:rPr lang="en-US" altLang="zh-CN" dirty="0"/>
              <a:t>—</a:t>
            </a:r>
            <a:r>
              <a:rPr lang="en-US" altLang="zh-CN" dirty="0" smtClean="0"/>
              <a:t>49</a:t>
            </a:r>
            <a:r>
              <a:rPr lang="zh-CN" altLang="en-US" dirty="0" smtClean="0"/>
              <a:t>万</a:t>
            </a:r>
            <a:r>
              <a:rPr lang="zh-CN" altLang="en-US" dirty="0"/>
              <a:t>人，缺口</a:t>
            </a:r>
            <a:r>
              <a:rPr lang="en-US" altLang="zh-CN" dirty="0"/>
              <a:t>14</a:t>
            </a:r>
            <a:r>
              <a:rPr lang="zh-CN" altLang="en-US" dirty="0"/>
              <a:t>万</a:t>
            </a:r>
            <a:r>
              <a:rPr lang="en-US" altLang="zh-CN" dirty="0"/>
              <a:t>—19</a:t>
            </a:r>
            <a:r>
              <a:rPr lang="zh-CN" altLang="en-US" dirty="0"/>
              <a:t>万人；需要既熟悉本单位需求又了解大数据技术与应用的管理</a:t>
            </a:r>
            <a:r>
              <a:rPr lang="zh-CN" altLang="en-US" dirty="0" smtClean="0"/>
              <a:t>者</a:t>
            </a:r>
            <a:r>
              <a:rPr lang="en-US" altLang="zh-CN" dirty="0" smtClean="0"/>
              <a:t>150</a:t>
            </a:r>
            <a:r>
              <a:rPr lang="zh-CN" altLang="en-US" dirty="0"/>
              <a:t>万人。中国是人才大国，但能理解与应用大数据的创新人才也是稀缺资源</a:t>
            </a:r>
            <a:r>
              <a:rPr lang="zh-CN" altLang="en-US" dirty="0" smtClean="0"/>
              <a:t>。</a:t>
            </a:r>
            <a:endParaRPr lang="zh-CN" altLang="en-US" dirty="0"/>
          </a:p>
        </p:txBody>
      </p:sp>
    </p:spTree>
    <p:extLst>
      <p:ext uri="{BB962C8B-B14F-4D97-AF65-F5344CB8AC3E}">
        <p14:creationId xmlns:p14="http://schemas.microsoft.com/office/powerpoint/2010/main" val="394215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1.1 </a:t>
            </a:r>
            <a:r>
              <a:rPr lang="zh-CN" altLang="en-US" dirty="0" smtClean="0"/>
              <a:t>什么</a:t>
            </a:r>
            <a:r>
              <a:rPr lang="zh-CN" altLang="en-US" dirty="0"/>
              <a:t>是互联网</a:t>
            </a:r>
            <a:r>
              <a:rPr lang="zh-CN" altLang="en-US" dirty="0" smtClean="0"/>
              <a:t>金融</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b="1" dirty="0" smtClean="0"/>
              <a:t>狭义：</a:t>
            </a:r>
            <a:r>
              <a:rPr lang="zh-CN" altLang="en-US" dirty="0"/>
              <a:t>从狭义的金融角度来看，互联网金融就是在与货币的信用化流通相关的层面，</a:t>
            </a:r>
            <a:r>
              <a:rPr lang="zh-CN" altLang="en-US" dirty="0" smtClean="0"/>
              <a:t>也就是</a:t>
            </a:r>
            <a:r>
              <a:rPr lang="zh-CN" altLang="en-US" dirty="0"/>
              <a:t>资金融通依托互联网来实现的业务模式。</a:t>
            </a:r>
          </a:p>
          <a:p>
            <a:r>
              <a:rPr lang="zh-CN" altLang="en-US" b="1" dirty="0"/>
              <a:t>广义</a:t>
            </a:r>
            <a:r>
              <a:rPr lang="zh-CN" altLang="en-US" b="1" dirty="0" smtClean="0"/>
              <a:t>：</a:t>
            </a:r>
            <a:r>
              <a:rPr lang="zh-CN" altLang="en-US" dirty="0"/>
              <a:t>从广义上来说，理论上任何涉及广义金融的互联网应用，都应该是互联网金融，</a:t>
            </a:r>
            <a:r>
              <a:rPr lang="zh-CN" altLang="en-US" dirty="0" smtClean="0"/>
              <a:t>包括但</a:t>
            </a:r>
            <a:r>
              <a:rPr lang="zh-CN" altLang="en-US" dirty="0"/>
              <a:t>不限于第三方支付、</a:t>
            </a:r>
            <a:r>
              <a:rPr lang="en-US" altLang="zh-CN" dirty="0"/>
              <a:t>P2P </a:t>
            </a:r>
            <a:r>
              <a:rPr lang="zh-CN" altLang="en-US" dirty="0"/>
              <a:t>网贷、众筹、在线金融产品、在线金融中介</a:t>
            </a:r>
            <a:r>
              <a:rPr lang="zh-CN" altLang="en-US" dirty="0" smtClean="0"/>
              <a:t>等。</a:t>
            </a:r>
            <a:endParaRPr lang="zh-CN" altLang="en-US" dirty="0"/>
          </a:p>
        </p:txBody>
      </p:sp>
      <p:sp>
        <p:nvSpPr>
          <p:cNvPr id="5" name="TextBox 4"/>
          <p:cNvSpPr txBox="1"/>
          <p:nvPr/>
        </p:nvSpPr>
        <p:spPr>
          <a:xfrm>
            <a:off x="539552" y="1414517"/>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互联网金融是利用互联网技术和移动通信技术等一系列现代信息科学技术实现资金融通的一种新兴金融服务</a:t>
            </a:r>
            <a:r>
              <a:rPr lang="zh-CN" altLang="en-US" dirty="0" smtClean="0">
                <a:solidFill>
                  <a:srgbClr val="6A5015"/>
                </a:solidFill>
                <a:latin typeface="仿宋" panose="02010609060101010101" pitchFamily="49" charset="-122"/>
                <a:ea typeface="仿宋" panose="02010609060101010101" pitchFamily="49" charset="-122"/>
              </a:rPr>
              <a:t>模式。</a:t>
            </a:r>
            <a:endParaRPr lang="zh-CN" altLang="en-US" dirty="0">
              <a:solidFill>
                <a:srgbClr val="6A5015"/>
              </a:solidFill>
              <a:latin typeface="仿宋" panose="02010609060101010101" pitchFamily="49" charset="-122"/>
              <a:ea typeface="仿宋" panose="02010609060101010101" pitchFamily="49" charset="-122"/>
            </a:endParaRPr>
          </a:p>
        </p:txBody>
      </p:sp>
      <p:sp>
        <p:nvSpPr>
          <p:cNvPr id="7" name="文本框 6"/>
          <p:cNvSpPr txBox="1"/>
          <p:nvPr/>
        </p:nvSpPr>
        <p:spPr>
          <a:xfrm>
            <a:off x="3563888" y="5929535"/>
            <a:ext cx="241226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1-1 </a:t>
            </a:r>
            <a:r>
              <a:rPr lang="zh-CN" altLang="en-US" sz="1400" b="1" dirty="0">
                <a:latin typeface="仿宋" panose="02010609060101010101" pitchFamily="49" charset="-122"/>
                <a:ea typeface="仿宋" panose="02010609060101010101" pitchFamily="49" charset="-122"/>
              </a:rPr>
              <a:t> 互联网金融模式</a:t>
            </a:r>
            <a:endParaRPr lang="zh-CN" altLang="en-US" sz="1400" dirty="0"/>
          </a:p>
        </p:txBody>
      </p:sp>
      <p:pic>
        <p:nvPicPr>
          <p:cNvPr id="8" name="图片 7"/>
          <p:cNvPicPr>
            <a:picLocks noChangeAspect="1"/>
          </p:cNvPicPr>
          <p:nvPr/>
        </p:nvPicPr>
        <p:blipFill>
          <a:blip r:embed="rId2"/>
          <a:stretch>
            <a:fillRect/>
          </a:stretch>
        </p:blipFill>
        <p:spPr>
          <a:xfrm>
            <a:off x="2714857" y="3636388"/>
            <a:ext cx="3714286" cy="2257143"/>
          </a:xfrm>
          <a:prstGeom prst="rect">
            <a:avLst/>
          </a:prstGeom>
        </p:spPr>
      </p:pic>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3.1.1 </a:t>
            </a:r>
            <a:r>
              <a:rPr lang="zh-CN" altLang="en-US" sz="2000" dirty="0" smtClean="0"/>
              <a:t>兰格模式与社会主义市场经济</a:t>
            </a:r>
            <a:endParaRPr lang="zh-CN" altLang="en-US" sz="2000" dirty="0">
              <a:solidFill>
                <a:srgbClr val="FF0000"/>
              </a:solidFill>
            </a:endParaRPr>
          </a:p>
        </p:txBody>
      </p:sp>
      <p:sp>
        <p:nvSpPr>
          <p:cNvPr id="6" name="TextBox 4"/>
          <p:cNvSpPr txBox="1"/>
          <p:nvPr/>
        </p:nvSpPr>
        <p:spPr>
          <a:xfrm>
            <a:off x="539552" y="1414517"/>
            <a:ext cx="8136904" cy="923330"/>
          </a:xfrm>
          <a:prstGeom prst="rect">
            <a:avLst/>
          </a:prstGeom>
          <a:noFill/>
        </p:spPr>
        <p:txBody>
          <a:bodyPr wrap="square" rtlCol="0">
            <a:spAutoFit/>
          </a:bodyPr>
          <a:lstStyle/>
          <a:p>
            <a:r>
              <a:rPr lang="zh-CN" altLang="zh-CN" dirty="0" smtClean="0">
                <a:solidFill>
                  <a:srgbClr val="6A5015"/>
                </a:solidFill>
                <a:latin typeface="仿宋" panose="02010609060101010101" pitchFamily="49" charset="-122"/>
                <a:ea typeface="仿宋" panose="02010609060101010101" pitchFamily="49" charset="-122"/>
              </a:rPr>
              <a:t>奥斯卡</a:t>
            </a:r>
            <a:r>
              <a:rPr lang="zh-CN" altLang="zh-CN" dirty="0">
                <a:solidFill>
                  <a:srgbClr val="6A5015"/>
                </a:solidFill>
                <a:latin typeface="仿宋" panose="02010609060101010101" pitchFamily="49" charset="-122"/>
                <a:ea typeface="仿宋" panose="02010609060101010101" pitchFamily="49" charset="-122"/>
              </a:rPr>
              <a:t>·兰格（</a:t>
            </a:r>
            <a:r>
              <a:rPr lang="en-US" altLang="zh-CN" dirty="0">
                <a:solidFill>
                  <a:srgbClr val="6A5015"/>
                </a:solidFill>
                <a:latin typeface="仿宋" panose="02010609060101010101" pitchFamily="49" charset="-122"/>
                <a:ea typeface="仿宋" panose="02010609060101010101" pitchFamily="49" charset="-122"/>
              </a:rPr>
              <a:t>1904-1965</a:t>
            </a:r>
            <a:r>
              <a:rPr lang="zh-CN" altLang="zh-CN" dirty="0">
                <a:solidFill>
                  <a:srgbClr val="6A5015"/>
                </a:solidFill>
                <a:latin typeface="仿宋" panose="02010609060101010101" pitchFamily="49" charset="-122"/>
                <a:ea typeface="仿宋" panose="02010609060101010101" pitchFamily="49" charset="-122"/>
              </a:rPr>
              <a:t>），波兰著名经济学家。他的履历很丰富，曾经先后担任过中央委员、国务委员会副主席等重要职务。而且也曾在波兰和美国的大学里讲授经济学</a:t>
            </a:r>
            <a:r>
              <a:rPr lang="zh-CN" altLang="zh-CN"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
        <p:nvSpPr>
          <p:cNvPr id="8" name="内容占位符 2"/>
          <p:cNvSpPr>
            <a:spLocks noGrp="1"/>
          </p:cNvSpPr>
          <p:nvPr>
            <p:ph idx="1"/>
          </p:nvPr>
        </p:nvSpPr>
        <p:spPr>
          <a:xfrm>
            <a:off x="457200" y="2481862"/>
            <a:ext cx="8219256" cy="3395410"/>
          </a:xfrm>
        </p:spPr>
        <p:txBody>
          <a:bodyPr>
            <a:normAutofit/>
          </a:bodyPr>
          <a:lstStyle/>
          <a:p>
            <a:r>
              <a:rPr lang="zh-CN" altLang="en-US" b="1" dirty="0" smtClean="0"/>
              <a:t>兰格提出了三种模式</a:t>
            </a:r>
            <a:endParaRPr lang="en-US" altLang="zh-CN" b="1" dirty="0" smtClean="0"/>
          </a:p>
          <a:p>
            <a:pPr lvl="1"/>
            <a:r>
              <a:rPr lang="zh-CN" altLang="en-US" b="1" dirty="0" smtClean="0"/>
              <a:t>分权的经济模式</a:t>
            </a:r>
            <a:endParaRPr lang="en-US" altLang="zh-CN" b="1" dirty="0" smtClean="0"/>
          </a:p>
          <a:p>
            <a:pPr lvl="1"/>
            <a:r>
              <a:rPr lang="zh-CN" altLang="en-US" b="1" dirty="0" smtClean="0"/>
              <a:t>集权的经济模式</a:t>
            </a:r>
            <a:endParaRPr lang="en-US" altLang="zh-CN" b="1" dirty="0" smtClean="0"/>
          </a:p>
          <a:p>
            <a:pPr lvl="1"/>
            <a:r>
              <a:rPr lang="zh-CN" altLang="en-US" b="1" dirty="0" smtClean="0"/>
              <a:t>介于分权和集权之间的模式</a:t>
            </a:r>
            <a:endParaRPr lang="en-US" altLang="zh-CN" b="1" dirty="0" smtClean="0"/>
          </a:p>
          <a:p>
            <a:pPr marL="342900" lvl="1" indent="-342900">
              <a:buSzPct val="150000"/>
            </a:pPr>
            <a:r>
              <a:rPr lang="zh-CN" altLang="zh-CN" sz="1800" dirty="0" smtClean="0"/>
              <a:t>我们</a:t>
            </a:r>
            <a:r>
              <a:rPr lang="zh-CN" altLang="zh-CN" sz="1800" dirty="0"/>
              <a:t>所指的兰格模式一般为分权的经济模式，社会主义社会同样可以通过试验错误法来达到经济均衡，这是兰格的核心观点</a:t>
            </a:r>
            <a:r>
              <a:rPr lang="zh-CN" altLang="zh-CN" sz="1800" dirty="0" smtClean="0"/>
              <a:t>。</a:t>
            </a:r>
            <a:endParaRPr lang="zh-CN" altLang="en-US" sz="1800" dirty="0"/>
          </a:p>
        </p:txBody>
      </p:sp>
    </p:spTree>
    <p:extLst>
      <p:ext uri="{BB962C8B-B14F-4D97-AF65-F5344CB8AC3E}">
        <p14:creationId xmlns:p14="http://schemas.microsoft.com/office/powerpoint/2010/main" val="2891334977"/>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t>4</a:t>
            </a:r>
            <a:r>
              <a:rPr lang="en-US" altLang="zh-CN" b="1" dirty="0"/>
              <a:t>. </a:t>
            </a:r>
            <a:r>
              <a:rPr lang="zh-CN" altLang="en-US" b="1" dirty="0"/>
              <a:t>国内</a:t>
            </a:r>
            <a:r>
              <a:rPr lang="zh-CN" altLang="en-US" b="1" dirty="0" smtClean="0"/>
              <a:t>情况</a:t>
            </a:r>
            <a:endParaRPr lang="en-US" altLang="zh-CN" b="1" dirty="0" smtClean="0"/>
          </a:p>
          <a:p>
            <a:pPr marL="0" indent="0">
              <a:buNone/>
            </a:pPr>
            <a:r>
              <a:rPr lang="en-US" altLang="zh-CN" dirty="0"/>
              <a:t> </a:t>
            </a:r>
            <a:r>
              <a:rPr lang="en-US" altLang="zh-CN" dirty="0" smtClean="0"/>
              <a:t>   </a:t>
            </a:r>
            <a:r>
              <a:rPr lang="zh-CN" altLang="en-US" dirty="0" smtClean="0"/>
              <a:t>大</a:t>
            </a:r>
            <a:r>
              <a:rPr lang="zh-CN" altLang="en-US" dirty="0"/>
              <a:t>数据的火爆，也引起了国内学术界、工业界和政府对大数据的热情。自 </a:t>
            </a:r>
            <a:r>
              <a:rPr lang="en-US" altLang="zh-CN" dirty="0"/>
              <a:t>2011 </a:t>
            </a:r>
            <a:r>
              <a:rPr lang="zh-CN" altLang="en-US" dirty="0"/>
              <a:t>年以来</a:t>
            </a:r>
            <a:r>
              <a:rPr lang="zh-CN" altLang="en-US" dirty="0" smtClean="0"/>
              <a:t>，中国</a:t>
            </a:r>
            <a:r>
              <a:rPr lang="zh-CN" altLang="en-US" dirty="0"/>
              <a:t>计算机学会，中国通信学会已成立大数据委员会，科技部</a:t>
            </a:r>
            <a:r>
              <a:rPr lang="en-US" altLang="zh-CN" dirty="0"/>
              <a:t>《</a:t>
            </a:r>
            <a:r>
              <a:rPr lang="zh-CN" altLang="en-US" dirty="0"/>
              <a:t>中国云科技发展</a:t>
            </a:r>
            <a:r>
              <a:rPr lang="zh-CN" altLang="en-US" dirty="0" smtClean="0"/>
              <a:t>“十二五”专项</a:t>
            </a:r>
            <a:r>
              <a:rPr lang="zh-CN" altLang="en-US" dirty="0"/>
              <a:t>规划</a:t>
            </a:r>
            <a:r>
              <a:rPr lang="en-US" altLang="zh-CN" dirty="0"/>
              <a:t>》</a:t>
            </a:r>
            <a:r>
              <a:rPr lang="zh-CN" altLang="en-US" dirty="0"/>
              <a:t>和工信部的</a:t>
            </a:r>
            <a:r>
              <a:rPr lang="en-US" altLang="zh-CN" dirty="0"/>
              <a:t>《</a:t>
            </a:r>
            <a:r>
              <a:rPr lang="zh-CN" altLang="en-US" dirty="0"/>
              <a:t>物联网“十二五”发展规划</a:t>
            </a:r>
            <a:r>
              <a:rPr lang="en-US" altLang="zh-CN" dirty="0"/>
              <a:t>》</a:t>
            </a:r>
            <a:r>
              <a:rPr lang="zh-CN" altLang="en-US" dirty="0"/>
              <a:t>等都把大数据技术作为支持重点</a:t>
            </a:r>
            <a:r>
              <a:rPr lang="zh-CN" altLang="en-US" dirty="0" smtClean="0"/>
              <a:t>，同时</a:t>
            </a:r>
            <a:r>
              <a:rPr lang="zh-CN" altLang="en-US" dirty="0"/>
              <a:t>发布了工业和信息化部网络“十二五”</a:t>
            </a:r>
            <a:r>
              <a:rPr lang="zh-CN" altLang="en-US" dirty="0" smtClean="0"/>
              <a:t>规划。</a:t>
            </a:r>
            <a:endParaRPr lang="en-US" altLang="zh-CN" dirty="0" smtClean="0"/>
          </a:p>
          <a:p>
            <a:pPr marL="0" indent="0">
              <a:buNone/>
            </a:pPr>
            <a:r>
              <a:rPr lang="zh-CN" altLang="en-US" dirty="0" smtClean="0"/>
              <a:t>    中国</a:t>
            </a:r>
            <a:r>
              <a:rPr lang="zh-CN" altLang="en-US" dirty="0"/>
              <a:t>三大通信运营商积极推动大数据的应用，取得了良好的进展。阿里巴巴</a:t>
            </a:r>
            <a:r>
              <a:rPr lang="zh-CN" altLang="en-US" dirty="0" smtClean="0"/>
              <a:t>电子商务公司</a:t>
            </a:r>
            <a:r>
              <a:rPr lang="zh-CN" altLang="en-US" dirty="0"/>
              <a:t>提出先做数据分析平台，通过对交易数据的掌握与数据的自动分析以确定是否给予</a:t>
            </a:r>
            <a:r>
              <a:rPr lang="zh-CN" altLang="en-US" dirty="0" smtClean="0"/>
              <a:t>企业</a:t>
            </a:r>
            <a:r>
              <a:rPr lang="zh-CN" altLang="en-US" dirty="0"/>
              <a:t>贷款。据报道，截至目前阿里巴巴已经贷款约 </a:t>
            </a:r>
            <a:r>
              <a:rPr lang="en-US" altLang="zh-CN" dirty="0"/>
              <a:t>300 </a:t>
            </a:r>
            <a:r>
              <a:rPr lang="zh-CN" altLang="en-US" dirty="0"/>
              <a:t>多亿元，约 </a:t>
            </a:r>
            <a:r>
              <a:rPr lang="en-US" altLang="zh-CN" dirty="0"/>
              <a:t>0.3% </a:t>
            </a:r>
            <a:r>
              <a:rPr lang="zh-CN" altLang="en-US" dirty="0"/>
              <a:t>的坏账率，明显</a:t>
            </a:r>
            <a:r>
              <a:rPr lang="zh-CN" altLang="en-US" dirty="0" smtClean="0"/>
              <a:t>低于</a:t>
            </a:r>
            <a:r>
              <a:rPr lang="zh-CN" altLang="en-US" dirty="0"/>
              <a:t>商业银行</a:t>
            </a:r>
            <a:r>
              <a:rPr lang="zh-CN" altLang="en-US" dirty="0" smtClean="0"/>
              <a:t>。</a:t>
            </a:r>
            <a:endParaRPr lang="en-US" altLang="zh-CN" dirty="0" smtClean="0"/>
          </a:p>
          <a:p>
            <a:pPr marL="0" indent="0">
              <a:buNone/>
            </a:pPr>
            <a:r>
              <a:rPr lang="zh-CN" altLang="en-US" dirty="0" smtClean="0"/>
              <a:t>    大</a:t>
            </a:r>
            <a:r>
              <a:rPr lang="zh-CN" altLang="en-US" dirty="0"/>
              <a:t>数据的热潮引发了思想启蒙运动，使得“大数据是一种资产，而不是负担”，</a:t>
            </a:r>
            <a:r>
              <a:rPr lang="zh-CN" altLang="en-US" dirty="0" smtClean="0"/>
              <a:t>“以数据说话”</a:t>
            </a:r>
            <a:r>
              <a:rPr lang="zh-CN" altLang="en-US" dirty="0"/>
              <a:t>的概念逐渐深入人心，改变了过去不重视数据积累，不相信数据分析的误解</a:t>
            </a:r>
            <a:r>
              <a:rPr lang="zh-CN" altLang="en-US" dirty="0" smtClean="0"/>
              <a:t>。这种</a:t>
            </a:r>
            <a:r>
              <a:rPr lang="zh-CN" altLang="en-US" dirty="0"/>
              <a:t>思维方式的变革，使大数据的应用有了希望。</a:t>
            </a:r>
            <a:endParaRPr lang="en-US" altLang="zh-CN" dirty="0" smtClean="0"/>
          </a:p>
        </p:txBody>
      </p:sp>
    </p:spTree>
    <p:extLst>
      <p:ext uri="{BB962C8B-B14F-4D97-AF65-F5344CB8AC3E}">
        <p14:creationId xmlns:p14="http://schemas.microsoft.com/office/powerpoint/2010/main" val="124578184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lnSpcReduction="10000"/>
          </a:bodyPr>
          <a:lstStyle/>
          <a:p>
            <a:r>
              <a:rPr lang="en-US" altLang="zh-CN" b="1" dirty="0">
                <a:solidFill>
                  <a:srgbClr val="6A5015"/>
                </a:solidFill>
              </a:rPr>
              <a:t>12.1.4 </a:t>
            </a:r>
            <a:r>
              <a:rPr lang="zh-CN" altLang="en-US" b="1" dirty="0">
                <a:solidFill>
                  <a:srgbClr val="6A5015"/>
                </a:solidFill>
              </a:rPr>
              <a:t>大数据与金融的</a:t>
            </a:r>
            <a:r>
              <a:rPr lang="zh-CN" altLang="en-US" b="1" dirty="0" smtClean="0">
                <a:solidFill>
                  <a:srgbClr val="6A5015"/>
                </a:solidFill>
              </a:rPr>
              <a:t>融合</a:t>
            </a:r>
            <a:endParaRPr lang="en-US" altLang="zh-CN" b="1" dirty="0" smtClean="0">
              <a:solidFill>
                <a:srgbClr val="6A5015"/>
              </a:solidFill>
            </a:endParaRPr>
          </a:p>
          <a:p>
            <a:r>
              <a:rPr lang="zh-CN" altLang="en-US" b="1" dirty="0"/>
              <a:t>金融大数据，是一种全新的跨界融合的力量。</a:t>
            </a:r>
            <a:r>
              <a:rPr lang="zh-CN" altLang="en-US" dirty="0"/>
              <a:t>当前，大数据和传统金融业正在加快融合发展的步伐，利用先进的大</a:t>
            </a:r>
            <a:r>
              <a:rPr lang="zh-CN" altLang="en-US" dirty="0" smtClean="0"/>
              <a:t>数据分析</a:t>
            </a:r>
            <a:r>
              <a:rPr lang="zh-CN" altLang="en-US" dirty="0"/>
              <a:t>技术，传统金融业正在展开一系列的业务创新。纵观全球，大数据正在引领传统</a:t>
            </a:r>
            <a:r>
              <a:rPr lang="zh-CN" altLang="en-US" dirty="0" smtClean="0"/>
              <a:t>金融业</a:t>
            </a:r>
            <a:r>
              <a:rPr lang="zh-CN" altLang="en-US" dirty="0"/>
              <a:t>的变革</a:t>
            </a:r>
            <a:r>
              <a:rPr lang="zh-CN" altLang="en-US" dirty="0" smtClean="0"/>
              <a:t>。</a:t>
            </a:r>
            <a:endParaRPr lang="en-US" altLang="zh-CN" dirty="0" smtClean="0"/>
          </a:p>
          <a:p>
            <a:r>
              <a:rPr lang="zh-CN" altLang="en-US" b="1" dirty="0"/>
              <a:t>金融业需要大数据。</a:t>
            </a:r>
            <a:r>
              <a:rPr lang="zh-CN" altLang="en-US" dirty="0"/>
              <a:t>金融业的发展需要大数据技术的支持。马国光在研讨会上指出</a:t>
            </a:r>
            <a:r>
              <a:rPr lang="zh-CN" altLang="en-US" dirty="0" smtClean="0"/>
              <a:t>，金融业</a:t>
            </a:r>
            <a:r>
              <a:rPr lang="zh-CN" altLang="en-US" dirty="0"/>
              <a:t>和行业人士的实际需要与大数据技术的采用密切相关。这主要体现在三个方面，</a:t>
            </a:r>
            <a:r>
              <a:rPr lang="zh-CN" altLang="en-US" dirty="0" smtClean="0"/>
              <a:t>即金融</a:t>
            </a:r>
            <a:r>
              <a:rPr lang="zh-CN" altLang="en-US" dirty="0"/>
              <a:t>行为分析需求、风险控制的需求和互联网金融需求</a:t>
            </a:r>
            <a:r>
              <a:rPr lang="zh-CN" altLang="en-US" dirty="0" smtClean="0"/>
              <a:t>。</a:t>
            </a:r>
            <a:endParaRPr lang="en-US" altLang="zh-CN" dirty="0" smtClean="0"/>
          </a:p>
          <a:p>
            <a:r>
              <a:rPr lang="zh-CN" altLang="en-US" b="1" dirty="0"/>
              <a:t>工信部电信研究院副院长刘多</a:t>
            </a:r>
            <a:r>
              <a:rPr lang="zh-CN" altLang="en-US" b="1" dirty="0" smtClean="0"/>
              <a:t>认为</a:t>
            </a:r>
            <a:r>
              <a:rPr lang="zh-CN" altLang="en-US" dirty="0" smtClean="0"/>
              <a:t>：数据</a:t>
            </a:r>
            <a:r>
              <a:rPr lang="zh-CN" altLang="en-US" dirty="0"/>
              <a:t>将在跨界融合中发挥最大</a:t>
            </a:r>
            <a:r>
              <a:rPr lang="zh-CN" altLang="en-US" dirty="0" smtClean="0"/>
              <a:t>价值，金融和</a:t>
            </a:r>
            <a:r>
              <a:rPr lang="zh-CN" altLang="en-US" dirty="0"/>
              <a:t>大数据的融合，将促进金融企业和互联网企业形成技术和数据上的互补，双方通过</a:t>
            </a:r>
            <a:r>
              <a:rPr lang="zh-CN" altLang="en-US" dirty="0" smtClean="0"/>
              <a:t>加强数据</a:t>
            </a:r>
            <a:r>
              <a:rPr lang="zh-CN" altLang="en-US" dirty="0"/>
              <a:t>资源上的合作，将为大数据价值的发挥开辟新的</a:t>
            </a:r>
            <a:r>
              <a:rPr lang="zh-CN" altLang="en-US" dirty="0" smtClean="0"/>
              <a:t>空间。</a:t>
            </a:r>
            <a:endParaRPr lang="en-US" altLang="zh-CN" dirty="0" smtClean="0"/>
          </a:p>
          <a:p>
            <a:r>
              <a:rPr lang="zh-CN" altLang="en-US" b="1" dirty="0"/>
              <a:t>中国电信集团市场部处长王兴刚</a:t>
            </a:r>
            <a:r>
              <a:rPr lang="zh-CN" altLang="en-US" b="1" dirty="0" smtClean="0"/>
              <a:t>表示</a:t>
            </a:r>
            <a:r>
              <a:rPr lang="zh-CN" altLang="en-US" dirty="0" smtClean="0"/>
              <a:t>：大</a:t>
            </a:r>
            <a:r>
              <a:rPr lang="zh-CN" altLang="en-US" dirty="0"/>
              <a:t>数据在金融行业的应用非常有</a:t>
            </a:r>
            <a:r>
              <a:rPr lang="zh-CN" altLang="en-US" dirty="0" smtClean="0"/>
              <a:t>必要，</a:t>
            </a:r>
            <a:r>
              <a:rPr lang="zh-CN" altLang="en-US" dirty="0"/>
              <a:t>在客户满意度的打造</a:t>
            </a:r>
            <a:r>
              <a:rPr lang="zh-CN" altLang="en-US" dirty="0" smtClean="0"/>
              <a:t>上</a:t>
            </a:r>
            <a:r>
              <a:rPr lang="zh-CN" altLang="en-US" dirty="0"/>
              <a:t>、</a:t>
            </a:r>
            <a:r>
              <a:rPr lang="zh-CN" altLang="en-US" dirty="0" smtClean="0"/>
              <a:t>在</a:t>
            </a:r>
            <a:r>
              <a:rPr lang="zh-CN" altLang="en-US" dirty="0"/>
              <a:t>价值增长</a:t>
            </a:r>
            <a:r>
              <a:rPr lang="zh-CN" altLang="en-US" dirty="0" smtClean="0"/>
              <a:t>上</a:t>
            </a:r>
            <a:r>
              <a:rPr lang="zh-CN" altLang="en-US" dirty="0"/>
              <a:t>、</a:t>
            </a:r>
            <a:r>
              <a:rPr lang="zh-CN" altLang="en-US" dirty="0" smtClean="0"/>
              <a:t>在</a:t>
            </a:r>
            <a:r>
              <a:rPr lang="zh-CN" altLang="en-US" dirty="0"/>
              <a:t>风险控制</a:t>
            </a:r>
            <a:r>
              <a:rPr lang="zh-CN" altLang="en-US" dirty="0" smtClean="0"/>
              <a:t>上、在</a:t>
            </a:r>
            <a:r>
              <a:rPr lang="zh-CN" altLang="en-US" dirty="0"/>
              <a:t>合规监管</a:t>
            </a:r>
            <a:r>
              <a:rPr lang="zh-CN" altLang="en-US" dirty="0" smtClean="0"/>
              <a:t>上等各个方面，金融</a:t>
            </a:r>
            <a:r>
              <a:rPr lang="zh-CN" altLang="en-US" dirty="0"/>
              <a:t>行业拥有对大数据应用的需求</a:t>
            </a:r>
            <a:r>
              <a:rPr lang="zh-CN" altLang="en-US" dirty="0" smtClean="0"/>
              <a:t>。</a:t>
            </a:r>
            <a:endParaRPr lang="en-US" altLang="zh-CN" dirty="0" smtClean="0"/>
          </a:p>
        </p:txBody>
      </p:sp>
    </p:spTree>
    <p:extLst>
      <p:ext uri="{BB962C8B-B14F-4D97-AF65-F5344CB8AC3E}">
        <p14:creationId xmlns:p14="http://schemas.microsoft.com/office/powerpoint/2010/main" val="411395999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zh-CN" altLang="en-US" dirty="0" smtClean="0"/>
              <a:t>大</a:t>
            </a:r>
            <a:r>
              <a:rPr lang="zh-CN" altLang="en-US" dirty="0"/>
              <a:t>数据将助力金融业务发展</a:t>
            </a:r>
            <a:r>
              <a:rPr lang="zh-CN" altLang="en-US" dirty="0" smtClean="0"/>
              <a:t>。</a:t>
            </a:r>
            <a:endParaRPr lang="en-US" altLang="zh-CN" dirty="0" smtClean="0"/>
          </a:p>
          <a:p>
            <a:r>
              <a:rPr lang="zh-CN" altLang="en-US" b="1" dirty="0" smtClean="0"/>
              <a:t>中国</a:t>
            </a:r>
            <a:r>
              <a:rPr lang="zh-CN" altLang="en-US" b="1" dirty="0"/>
              <a:t>银联电子支付研究院助理院长何朔认为</a:t>
            </a:r>
            <a:r>
              <a:rPr lang="zh-CN" altLang="en-US" dirty="0"/>
              <a:t>，大数据</a:t>
            </a:r>
            <a:r>
              <a:rPr lang="zh-CN" altLang="en-US" dirty="0" smtClean="0"/>
              <a:t>是发掘</a:t>
            </a:r>
            <a:r>
              <a:rPr lang="zh-CN" altLang="en-US" dirty="0"/>
              <a:t>银行卡产业数据矿藏的首选工具。当前，海量的银行卡中隐藏了大量有价值的数据</a:t>
            </a:r>
            <a:r>
              <a:rPr lang="zh-CN" altLang="en-US" dirty="0" smtClean="0"/>
              <a:t>信息</a:t>
            </a:r>
            <a:r>
              <a:rPr lang="zh-CN" altLang="en-US" dirty="0"/>
              <a:t>，大数据分析技术有能力将这些价值挖掘出来，推动银行卡业务的未来发展。近年来</a:t>
            </a:r>
            <a:r>
              <a:rPr lang="zh-CN" altLang="en-US" dirty="0" smtClean="0"/>
              <a:t>，银</a:t>
            </a:r>
            <a:r>
              <a:rPr lang="zh-CN" altLang="en-US" dirty="0"/>
              <a:t>联就借助大数据技术展开了一系列创新实践，如发布银行卡消费信心指数（ </a:t>
            </a:r>
            <a:r>
              <a:rPr lang="en-US" altLang="zh-CN" dirty="0"/>
              <a:t>BCCI</a:t>
            </a:r>
            <a:r>
              <a:rPr lang="zh-CN" altLang="en-US" dirty="0" smtClean="0"/>
              <a:t>），围绕</a:t>
            </a:r>
            <a:r>
              <a:rPr lang="zh-CN" altLang="en-US" dirty="0"/>
              <a:t>核心客户展开数据挖掘，为用户提供历史交易查询统计等。</a:t>
            </a:r>
            <a:endParaRPr lang="en-US" altLang="zh-CN" dirty="0" smtClean="0"/>
          </a:p>
        </p:txBody>
      </p:sp>
    </p:spTree>
    <p:extLst>
      <p:ext uri="{BB962C8B-B14F-4D97-AF65-F5344CB8AC3E}">
        <p14:creationId xmlns:p14="http://schemas.microsoft.com/office/powerpoint/2010/main" val="215431186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solidFill>
                  <a:srgbClr val="6A5015"/>
                </a:solidFill>
              </a:rPr>
              <a:t>12.1.5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优势</a:t>
            </a:r>
            <a:endParaRPr lang="en-US" altLang="zh-CN" b="1" dirty="0" smtClean="0">
              <a:solidFill>
                <a:srgbClr val="6A5015"/>
              </a:solidFill>
            </a:endParaRPr>
          </a:p>
          <a:p>
            <a:r>
              <a:rPr lang="zh-CN" altLang="en-US" dirty="0" smtClean="0"/>
              <a:t>在</a:t>
            </a:r>
            <a:r>
              <a:rPr lang="zh-CN" altLang="en-US" dirty="0"/>
              <a:t>海量的数据资产驱动下，以互联网企业为代表的来自不同行业的企业向传统</a:t>
            </a:r>
            <a:r>
              <a:rPr lang="zh-CN" altLang="en-US" dirty="0" smtClean="0"/>
              <a:t>金融业渗透</a:t>
            </a:r>
            <a:r>
              <a:rPr lang="zh-CN" altLang="en-US" dirty="0"/>
              <a:t>，并发起冲击。拥有大量用户行为数据的公司，都在通过整合自己掌握的数据力图</a:t>
            </a:r>
            <a:r>
              <a:rPr lang="zh-CN" altLang="en-US" dirty="0" smtClean="0"/>
              <a:t>突破</a:t>
            </a:r>
            <a:r>
              <a:rPr lang="zh-CN" altLang="en-US" dirty="0"/>
              <a:t>传统金融行业的势力范围。相对来说，大数据金融有着传统金融难以比拟的优势。</a:t>
            </a:r>
            <a:r>
              <a:rPr lang="zh-CN" altLang="en-US" dirty="0" smtClean="0"/>
              <a:t>互联网</a:t>
            </a:r>
            <a:r>
              <a:rPr lang="zh-CN" altLang="en-US" dirty="0"/>
              <a:t>的迅速发展不仅极大地扩展着企业拥有的数据量，也使得企业更能够贴近客户，了解</a:t>
            </a:r>
            <a:r>
              <a:rPr lang="zh-CN" altLang="en-US" dirty="0" smtClean="0"/>
              <a:t>客户</a:t>
            </a:r>
            <a:r>
              <a:rPr lang="zh-CN" altLang="en-US" dirty="0"/>
              <a:t>需求，实现非标准化的精准服务，增加客户黏性；企业通过自己的征信系统，实现</a:t>
            </a:r>
            <a:r>
              <a:rPr lang="zh-CN" altLang="en-US" dirty="0" smtClean="0"/>
              <a:t>信用管理</a:t>
            </a:r>
            <a:r>
              <a:rPr lang="zh-CN" altLang="en-US" dirty="0"/>
              <a:t>的创新，有效降低坏账率，扩大服务范围，增加对小微企业的融资比例，降低了</a:t>
            </a:r>
            <a:r>
              <a:rPr lang="zh-CN" altLang="en-US" dirty="0" smtClean="0"/>
              <a:t>运营成本</a:t>
            </a:r>
            <a:r>
              <a:rPr lang="zh-CN" altLang="en-US" dirty="0"/>
              <a:t>和服务成本，可以实现规模经济。以下通过两个例子说明大数据金融的优势。</a:t>
            </a:r>
            <a:endParaRPr lang="en-US" altLang="zh-CN" dirty="0" smtClean="0"/>
          </a:p>
        </p:txBody>
      </p:sp>
    </p:spTree>
    <p:extLst>
      <p:ext uri="{BB962C8B-B14F-4D97-AF65-F5344CB8AC3E}">
        <p14:creationId xmlns:p14="http://schemas.microsoft.com/office/powerpoint/2010/main" val="193634236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05326" y="1185704"/>
            <a:ext cx="7927113" cy="4154984"/>
          </a:xfrm>
          <a:prstGeom prst="rect">
            <a:avLst/>
          </a:prstGeom>
        </p:spPr>
        <p:txBody>
          <a:bodyPr wrap="square">
            <a:spAutoFit/>
          </a:bodyPr>
          <a:lstStyle/>
          <a:p>
            <a:pPr>
              <a:spcBef>
                <a:spcPts val="1800"/>
              </a:spcBef>
              <a:buSzPct val="150000"/>
            </a:pPr>
            <a:r>
              <a:rPr lang="zh-CN" altLang="en-US" dirty="0" smtClean="0">
                <a:latin typeface="仿宋" panose="02010609060101010101" pitchFamily="49" charset="-122"/>
                <a:ea typeface="仿宋" panose="02010609060101010101" pitchFamily="49" charset="-122"/>
              </a:rPr>
              <a:t>    随着</a:t>
            </a:r>
            <a:r>
              <a:rPr lang="zh-CN" altLang="en-US" dirty="0">
                <a:latin typeface="仿宋" panose="02010609060101010101" pitchFamily="49" charset="-122"/>
                <a:ea typeface="仿宋" panose="02010609060101010101" pitchFamily="49" charset="-122"/>
              </a:rPr>
              <a:t>国内网购市场的迅速发展，淘宝网等众多网购网站的市场争夺战也进入</a:t>
            </a:r>
            <a:r>
              <a:rPr lang="zh-CN" altLang="en-US" dirty="0" smtClean="0">
                <a:latin typeface="仿宋" panose="02010609060101010101" pitchFamily="49" charset="-122"/>
                <a:ea typeface="仿宋" panose="02010609060101010101" pitchFamily="49" charset="-122"/>
              </a:rPr>
              <a:t>白热化状态</a:t>
            </a:r>
            <a:r>
              <a:rPr lang="zh-CN" altLang="en-US" dirty="0">
                <a:latin typeface="仿宋" panose="02010609060101010101" pitchFamily="49" charset="-122"/>
                <a:ea typeface="仿宋" panose="02010609060101010101" pitchFamily="49" charset="-122"/>
              </a:rPr>
              <a:t>，网络购物网站也开始推出越来越多的特色产品和服务。</a:t>
            </a:r>
          </a:p>
          <a:p>
            <a:pPr>
              <a:spcBef>
                <a:spcPts val="1800"/>
              </a:spcBef>
              <a:buSzPct val="150000"/>
            </a:pPr>
            <a:r>
              <a:rPr lang="en-US" altLang="zh-CN" b="1" dirty="0" smtClean="0">
                <a:latin typeface="仿宋" panose="02010609060101010101" pitchFamily="49" charset="-122"/>
                <a:ea typeface="仿宋" panose="02010609060101010101" pitchFamily="49" charset="-122"/>
              </a:rPr>
              <a:t>1. </a:t>
            </a:r>
            <a:r>
              <a:rPr lang="zh-CN" altLang="en-US" b="1" dirty="0" smtClean="0">
                <a:latin typeface="仿宋" panose="02010609060101010101" pitchFamily="49" charset="-122"/>
                <a:ea typeface="仿宋" panose="02010609060101010101" pitchFamily="49" charset="-122"/>
              </a:rPr>
              <a:t>余额宝：</a:t>
            </a:r>
            <a:r>
              <a:rPr lang="zh-CN" altLang="en-US" dirty="0" smtClean="0">
                <a:latin typeface="仿宋" panose="02010609060101010101" pitchFamily="49" charset="-122"/>
                <a:ea typeface="仿宋" panose="02010609060101010101" pitchFamily="49" charset="-122"/>
              </a:rPr>
              <a:t>以</a:t>
            </a:r>
            <a:r>
              <a:rPr lang="zh-CN" altLang="en-US" dirty="0">
                <a:latin typeface="仿宋" panose="02010609060101010101" pitchFamily="49" charset="-122"/>
                <a:ea typeface="仿宋" panose="02010609060101010101" pitchFamily="49" charset="-122"/>
              </a:rPr>
              <a:t>余额宝为代表的互联网金融产品在 </a:t>
            </a:r>
            <a:r>
              <a:rPr lang="en-US" altLang="zh-CN" dirty="0">
                <a:latin typeface="仿宋" panose="02010609060101010101" pitchFamily="49" charset="-122"/>
                <a:ea typeface="仿宋" panose="02010609060101010101" pitchFamily="49" charset="-122"/>
              </a:rPr>
              <a:t>2013 </a:t>
            </a:r>
            <a:r>
              <a:rPr lang="zh-CN" altLang="en-US" dirty="0">
                <a:latin typeface="仿宋" panose="02010609060101010101" pitchFamily="49" charset="-122"/>
                <a:ea typeface="仿宋" panose="02010609060101010101" pitchFamily="49" charset="-122"/>
              </a:rPr>
              <a:t>年刮起一股旋风，截至目前，规模已</a:t>
            </a:r>
            <a:r>
              <a:rPr lang="zh-CN" altLang="en-US" dirty="0" smtClean="0">
                <a:latin typeface="仿宋" panose="02010609060101010101" pitchFamily="49" charset="-122"/>
                <a:ea typeface="仿宋" panose="02010609060101010101" pitchFamily="49" charset="-122"/>
              </a:rPr>
              <a:t>超</a:t>
            </a:r>
            <a:r>
              <a:rPr lang="en-US" altLang="zh-CN" dirty="0" smtClean="0">
                <a:latin typeface="仿宋" panose="02010609060101010101" pitchFamily="49" charset="-122"/>
                <a:ea typeface="仿宋" panose="02010609060101010101" pitchFamily="49" charset="-122"/>
              </a:rPr>
              <a:t>6 </a:t>
            </a:r>
            <a:r>
              <a:rPr lang="en-US" altLang="zh-CN" dirty="0">
                <a:latin typeface="仿宋" panose="02010609060101010101" pitchFamily="49" charset="-122"/>
                <a:ea typeface="仿宋" panose="02010609060101010101" pitchFamily="49" charset="-122"/>
              </a:rPr>
              <a:t>000 </a:t>
            </a:r>
            <a:r>
              <a:rPr lang="zh-CN" altLang="en-US" dirty="0">
                <a:latin typeface="仿宋" panose="02010609060101010101" pitchFamily="49" charset="-122"/>
                <a:ea typeface="仿宋" panose="02010609060101010101" pitchFamily="49" charset="-122"/>
              </a:rPr>
              <a:t>亿元，用户近 </a:t>
            </a:r>
            <a:r>
              <a:rPr lang="en-US" altLang="zh-CN" dirty="0">
                <a:latin typeface="仿宋" panose="02010609060101010101" pitchFamily="49" charset="-122"/>
                <a:ea typeface="仿宋" panose="02010609060101010101" pitchFamily="49" charset="-122"/>
              </a:rPr>
              <a:t>1.5 </a:t>
            </a:r>
            <a:r>
              <a:rPr lang="zh-CN" altLang="en-US" dirty="0">
                <a:latin typeface="仿宋" panose="02010609060101010101" pitchFamily="49" charset="-122"/>
                <a:ea typeface="仿宋" panose="02010609060101010101" pitchFamily="49" charset="-122"/>
              </a:rPr>
              <a:t>亿，相比普通的货币基金，余额宝鲜明的特色当属大数据。以</a:t>
            </a:r>
            <a:r>
              <a:rPr lang="zh-CN" altLang="en-US" dirty="0" smtClean="0">
                <a:latin typeface="仿宋" panose="02010609060101010101" pitchFamily="49" charset="-122"/>
                <a:ea typeface="仿宋" panose="02010609060101010101" pitchFamily="49" charset="-122"/>
              </a:rPr>
              <a:t>基金</a:t>
            </a:r>
            <a:r>
              <a:rPr lang="zh-CN" altLang="en-US" dirty="0">
                <a:latin typeface="仿宋" panose="02010609060101010101" pitchFamily="49" charset="-122"/>
                <a:ea typeface="仿宋" panose="02010609060101010101" pitchFamily="49" charset="-122"/>
              </a:rPr>
              <a:t>的申购、赎回预测为例，基于淘宝和支付宝的数据平台，可以及时把握申购、赎回</a:t>
            </a:r>
            <a:r>
              <a:rPr lang="zh-CN" altLang="en-US" dirty="0" smtClean="0">
                <a:latin typeface="仿宋" panose="02010609060101010101" pitchFamily="49" charset="-122"/>
                <a:ea typeface="仿宋" panose="02010609060101010101" pitchFamily="49" charset="-122"/>
              </a:rPr>
              <a:t>变动</a:t>
            </a:r>
            <a:r>
              <a:rPr lang="zh-CN" altLang="en-US" dirty="0">
                <a:latin typeface="仿宋" panose="02010609060101010101" pitchFamily="49" charset="-122"/>
                <a:ea typeface="仿宋" panose="02010609060101010101" pitchFamily="49" charset="-122"/>
              </a:rPr>
              <a:t>信息。另外，利用历史数据的积累可把握客户的行为规律</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spcBef>
                <a:spcPts val="1800"/>
              </a:spcBef>
              <a:buSzPct val="150000"/>
            </a:pPr>
            <a:r>
              <a:rPr lang="en-US" altLang="zh-CN" b="1" dirty="0" smtClean="0">
                <a:latin typeface="仿宋" panose="02010609060101010101" pitchFamily="49" charset="-122"/>
                <a:ea typeface="仿宋" panose="02010609060101010101" pitchFamily="49" charset="-122"/>
              </a:rPr>
              <a:t>2</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淘宝信用</a:t>
            </a:r>
            <a:r>
              <a:rPr lang="zh-CN" altLang="en-US" b="1" dirty="0" smtClean="0">
                <a:latin typeface="仿宋" panose="02010609060101010101" pitchFamily="49" charset="-122"/>
                <a:ea typeface="仿宋" panose="02010609060101010101" pitchFamily="49" charset="-122"/>
              </a:rPr>
              <a:t>贷款：</a:t>
            </a:r>
            <a:r>
              <a:rPr lang="zh-CN" altLang="en-US" dirty="0" smtClean="0">
                <a:latin typeface="仿宋" panose="02010609060101010101" pitchFamily="49" charset="-122"/>
                <a:ea typeface="仿宋" panose="02010609060101010101" pitchFamily="49" charset="-122"/>
              </a:rPr>
              <a:t>淘</a:t>
            </a:r>
            <a:r>
              <a:rPr lang="zh-CN" altLang="en-US" dirty="0">
                <a:latin typeface="仿宋" panose="02010609060101010101" pitchFamily="49" charset="-122"/>
                <a:ea typeface="仿宋" panose="02010609060101010101" pitchFamily="49" charset="-122"/>
              </a:rPr>
              <a:t>宝信用贷款是阿里金融旗下专门针对淘宝卖家进行金融支持的贷款产品。淘宝</a:t>
            </a:r>
            <a:r>
              <a:rPr lang="zh-CN" altLang="en-US" dirty="0" smtClean="0">
                <a:latin typeface="仿宋" panose="02010609060101010101" pitchFamily="49" charset="-122"/>
                <a:ea typeface="仿宋" panose="02010609060101010101" pitchFamily="49" charset="-122"/>
              </a:rPr>
              <a:t>平台</a:t>
            </a:r>
            <a:r>
              <a:rPr lang="zh-CN" altLang="en-US" dirty="0">
                <a:latin typeface="仿宋" panose="02010609060101010101" pitchFamily="49" charset="-122"/>
                <a:ea typeface="仿宋" panose="02010609060101010101" pitchFamily="49" charset="-122"/>
              </a:rPr>
              <a:t>通过以卖家在淘宝网上的网络行为数据做一个综合的授信评分，卖家纯凭信用拿贷款</a:t>
            </a:r>
            <a:r>
              <a:rPr lang="zh-CN" altLang="en-US" dirty="0" smtClean="0">
                <a:latin typeface="仿宋" panose="02010609060101010101" pitchFamily="49" charset="-122"/>
                <a:ea typeface="仿宋" panose="02010609060101010101" pitchFamily="49" charset="-122"/>
              </a:rPr>
              <a:t>，无须</a:t>
            </a:r>
            <a:r>
              <a:rPr lang="zh-CN" altLang="en-US" dirty="0">
                <a:latin typeface="仿宋" panose="02010609060101010101" pitchFamily="49" charset="-122"/>
                <a:ea typeface="仿宋" panose="02010609060101010101" pitchFamily="49" charset="-122"/>
              </a:rPr>
              <a:t>抵押物，无须担保人。由于其非常吻合中小卖家的资金需求，且重视信用，无担保</a:t>
            </a:r>
            <a:r>
              <a:rPr lang="zh-CN" altLang="en-US" dirty="0" smtClean="0">
                <a:latin typeface="仿宋" panose="02010609060101010101" pitchFamily="49" charset="-122"/>
                <a:ea typeface="仿宋" panose="02010609060101010101" pitchFamily="49" charset="-122"/>
              </a:rPr>
              <a:t>、抵押</a:t>
            </a:r>
            <a:r>
              <a:rPr lang="zh-CN" altLang="en-US" dirty="0">
                <a:latin typeface="仿宋" panose="02010609060101010101" pitchFamily="49" charset="-122"/>
                <a:ea typeface="仿宋" panose="02010609060101010101" pitchFamily="49" charset="-122"/>
              </a:rPr>
              <a:t>的门槛，加之其申请流程非常便捷，仅需要线上申请，几分钟内就能获贷，被</a:t>
            </a:r>
            <a:r>
              <a:rPr lang="zh-CN" altLang="en-US" dirty="0" smtClean="0">
                <a:latin typeface="仿宋" panose="02010609060101010101" pitchFamily="49" charset="-122"/>
                <a:ea typeface="仿宋" panose="02010609060101010101" pitchFamily="49" charset="-122"/>
              </a:rPr>
              <a:t>不少卖</a:t>
            </a:r>
            <a:r>
              <a:rPr lang="zh-CN" altLang="en-US" dirty="0">
                <a:latin typeface="仿宋" panose="02010609060101010101" pitchFamily="49" charset="-122"/>
                <a:ea typeface="仿宋" panose="02010609060101010101" pitchFamily="49" charset="-122"/>
              </a:rPr>
              <a:t>家戏称为“史上最轻松的贷款”，也成为淘宝网上众多卖家进行资金周转的重要手段。</a:t>
            </a:r>
          </a:p>
        </p:txBody>
      </p:sp>
      <p:sp>
        <p:nvSpPr>
          <p:cNvPr id="2" name="矩形 1"/>
          <p:cNvSpPr/>
          <p:nvPr/>
        </p:nvSpPr>
        <p:spPr>
          <a:xfrm>
            <a:off x="605326" y="601518"/>
            <a:ext cx="5472608"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淘宝网掘金大数据金融市场</a:t>
            </a:r>
            <a:r>
              <a:rPr lang="zh-CN" altLang="en-US" sz="2400" b="1" dirty="0">
                <a:solidFill>
                  <a:srgbClr val="FFFFFF"/>
                </a:solidFill>
                <a:latin typeface="FZHTK--GBK1-0"/>
              </a:rPr>
              <a:t/>
            </a:r>
            <a:br>
              <a:rPr lang="zh-CN" altLang="en-US" sz="2400" b="1" dirty="0">
                <a:solidFill>
                  <a:srgbClr val="FFFFFF"/>
                </a:solidFill>
                <a:latin typeface="FZHTK--GBK1-0"/>
              </a:rPr>
            </a:br>
            <a:endParaRPr lang="zh-CN" altLang="en-US" sz="2400" b="1" dirty="0"/>
          </a:p>
        </p:txBody>
      </p:sp>
    </p:spTree>
    <p:extLst>
      <p:ext uri="{BB962C8B-B14F-4D97-AF65-F5344CB8AC3E}">
        <p14:creationId xmlns:p14="http://schemas.microsoft.com/office/powerpoint/2010/main" val="3736081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08442" y="1700808"/>
            <a:ext cx="7927113" cy="3063240"/>
          </a:xfrm>
          <a:prstGeom prst="rect">
            <a:avLst/>
          </a:prstGeom>
        </p:spPr>
        <p:txBody>
          <a:bodyPr wrap="square">
            <a:spAutoFit/>
          </a:bodyPr>
          <a:lstStyle/>
          <a:p>
            <a:pPr>
              <a:spcBef>
                <a:spcPts val="1800"/>
              </a:spcBef>
              <a:buSzPct val="150000"/>
            </a:pP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阿里小</a:t>
            </a:r>
            <a:r>
              <a:rPr lang="zh-CN" altLang="en-US" b="1" dirty="0" smtClean="0">
                <a:latin typeface="仿宋" panose="02010609060101010101" pitchFamily="49" charset="-122"/>
                <a:ea typeface="仿宋" panose="02010609060101010101" pitchFamily="49" charset="-122"/>
              </a:rPr>
              <a:t>贷：</a:t>
            </a:r>
            <a:r>
              <a:rPr lang="zh-CN" altLang="en-US" dirty="0" smtClean="0">
                <a:latin typeface="仿宋" panose="02010609060101010101" pitchFamily="49" charset="-122"/>
                <a:ea typeface="仿宋" panose="02010609060101010101" pitchFamily="49" charset="-122"/>
              </a:rPr>
              <a:t>淘</a:t>
            </a:r>
            <a:r>
              <a:rPr lang="zh-CN" altLang="en-US" dirty="0">
                <a:latin typeface="仿宋" panose="02010609060101010101" pitchFamily="49" charset="-122"/>
                <a:ea typeface="仿宋" panose="02010609060101010101" pitchFamily="49" charset="-122"/>
              </a:rPr>
              <a:t>宝网的“阿里小贷”更是得益于大数据，它依托阿里巴巴（</a:t>
            </a:r>
            <a:r>
              <a:rPr lang="en-US" altLang="zh-CN" dirty="0">
                <a:latin typeface="仿宋" panose="02010609060101010101" pitchFamily="49" charset="-122"/>
                <a:ea typeface="仿宋" panose="02010609060101010101" pitchFamily="49" charset="-122"/>
              </a:rPr>
              <a:t>B2B</a:t>
            </a:r>
            <a:r>
              <a:rPr lang="zh-CN" altLang="en-US" dirty="0">
                <a:latin typeface="仿宋" panose="02010609060101010101" pitchFamily="49" charset="-122"/>
                <a:ea typeface="仿宋" panose="02010609060101010101" pitchFamily="49" charset="-122"/>
              </a:rPr>
              <a:t>）、淘宝、</a:t>
            </a:r>
            <a:r>
              <a:rPr lang="zh-CN" altLang="en-US" dirty="0" smtClean="0">
                <a:latin typeface="仿宋" panose="02010609060101010101" pitchFamily="49" charset="-122"/>
                <a:ea typeface="仿宋" panose="02010609060101010101" pitchFamily="49" charset="-122"/>
              </a:rPr>
              <a:t>支付宝</a:t>
            </a:r>
            <a:r>
              <a:rPr lang="zh-CN" altLang="en-US" dirty="0">
                <a:latin typeface="仿宋" panose="02010609060101010101" pitchFamily="49" charset="-122"/>
                <a:ea typeface="仿宋" panose="02010609060101010101" pitchFamily="49" charset="-122"/>
              </a:rPr>
              <a:t>等平台数据，不仅可有效识别和分散风险，提供更有针对性、多样化的服务，而且</a:t>
            </a:r>
            <a:r>
              <a:rPr lang="zh-CN" altLang="en-US" dirty="0" smtClean="0">
                <a:latin typeface="仿宋" panose="02010609060101010101" pitchFamily="49" charset="-122"/>
                <a:ea typeface="仿宋" panose="02010609060101010101" pitchFamily="49" charset="-122"/>
              </a:rPr>
              <a:t>批量</a:t>
            </a:r>
            <a:r>
              <a:rPr lang="zh-CN" altLang="en-US" dirty="0">
                <a:latin typeface="仿宋" panose="02010609060101010101" pitchFamily="49" charset="-122"/>
                <a:ea typeface="仿宋" panose="02010609060101010101" pitchFamily="49" charset="-122"/>
              </a:rPr>
              <a:t>化、流水化的作业使得交易成本大幅下降</a:t>
            </a:r>
            <a:r>
              <a:rPr lang="zh-CN" altLang="en-US" dirty="0" smtClean="0">
                <a:latin typeface="仿宋" panose="02010609060101010101" pitchFamily="49" charset="-122"/>
                <a:ea typeface="仿宋" panose="02010609060101010101" pitchFamily="49" charset="-122"/>
              </a:rPr>
              <a:t>。每天</a:t>
            </a:r>
            <a:r>
              <a:rPr lang="zh-CN" altLang="en-US" dirty="0">
                <a:latin typeface="仿宋" panose="02010609060101010101" pitchFamily="49" charset="-122"/>
                <a:ea typeface="仿宋" panose="02010609060101010101" pitchFamily="49" charset="-122"/>
              </a:rPr>
              <a:t>海量的交易和数据在阿里的平台上运转，阿里通过对商户最近 </a:t>
            </a:r>
            <a:r>
              <a:rPr lang="en-US" altLang="zh-CN" dirty="0">
                <a:latin typeface="仿宋" panose="02010609060101010101" pitchFamily="49" charset="-122"/>
                <a:ea typeface="仿宋" panose="02010609060101010101" pitchFamily="49" charset="-122"/>
              </a:rPr>
              <a:t>100 </a:t>
            </a:r>
            <a:r>
              <a:rPr lang="zh-CN" altLang="en-US" dirty="0">
                <a:latin typeface="仿宋" panose="02010609060101010101" pitchFamily="49" charset="-122"/>
                <a:ea typeface="仿宋" panose="02010609060101010101" pitchFamily="49" charset="-122"/>
              </a:rPr>
              <a:t>天的</a:t>
            </a:r>
            <a:r>
              <a:rPr lang="zh-CN" altLang="en-US" dirty="0" smtClean="0">
                <a:latin typeface="仿宋" panose="02010609060101010101" pitchFamily="49" charset="-122"/>
                <a:ea typeface="仿宋" panose="02010609060101010101" pitchFamily="49" charset="-122"/>
              </a:rPr>
              <a:t>数据分析</a:t>
            </a:r>
            <a:r>
              <a:rPr lang="zh-CN" altLang="en-US" dirty="0">
                <a:latin typeface="仿宋" panose="02010609060101010101" pitchFamily="49" charset="-122"/>
                <a:ea typeface="仿宋" panose="02010609060101010101" pitchFamily="49" charset="-122"/>
              </a:rPr>
              <a:t>，就能知道哪些商户可能存在资金问题，此时的阿里贷款平台就有可能出马，同</a:t>
            </a:r>
            <a:r>
              <a:rPr lang="zh-CN" altLang="en-US" dirty="0" smtClean="0">
                <a:latin typeface="仿宋" panose="02010609060101010101" pitchFamily="49" charset="-122"/>
                <a:ea typeface="仿宋" panose="02010609060101010101" pitchFamily="49" charset="-122"/>
              </a:rPr>
              <a:t>潜在的</a:t>
            </a:r>
            <a:r>
              <a:rPr lang="zh-CN" altLang="en-US" dirty="0">
                <a:latin typeface="仿宋" panose="02010609060101010101" pitchFamily="49" charset="-122"/>
                <a:ea typeface="仿宋" panose="02010609060101010101" pitchFamily="49" charset="-122"/>
              </a:rPr>
              <a:t>贷款对象进行沟通。</a:t>
            </a:r>
          </a:p>
          <a:p>
            <a:pPr>
              <a:spcBef>
                <a:spcPts val="1800"/>
              </a:spcBef>
              <a:buSzPct val="150000"/>
            </a:pPr>
            <a:r>
              <a:rPr lang="zh-CN" altLang="en-US" b="1" dirty="0">
                <a:latin typeface="仿宋" panose="02010609060101010101" pitchFamily="49" charset="-122"/>
                <a:ea typeface="仿宋" panose="02010609060101010101" pitchFamily="49" charset="-122"/>
              </a:rPr>
              <a:t>案例解析：</a:t>
            </a:r>
            <a:r>
              <a:rPr lang="zh-CN" altLang="en-US" dirty="0">
                <a:latin typeface="仿宋" panose="02010609060101010101" pitchFamily="49" charset="-122"/>
                <a:ea typeface="仿宋" panose="02010609060101010101" pitchFamily="49" charset="-122"/>
              </a:rPr>
              <a:t>正如淘宝信用贷款所体现的那样，这种新型微贷技术不依赖抵押、担保</a:t>
            </a:r>
            <a:r>
              <a:rPr lang="zh-CN" altLang="en-US" dirty="0" smtClean="0">
                <a:latin typeface="仿宋" panose="02010609060101010101" pitchFamily="49" charset="-122"/>
                <a:ea typeface="仿宋" panose="02010609060101010101" pitchFamily="49" charset="-122"/>
              </a:rPr>
              <a:t>，而是</a:t>
            </a:r>
            <a:r>
              <a:rPr lang="zh-CN" altLang="en-US" dirty="0">
                <a:latin typeface="仿宋" panose="02010609060101010101" pitchFamily="49" charset="-122"/>
                <a:ea typeface="仿宋" panose="02010609060101010101" pitchFamily="49" charset="-122"/>
              </a:rPr>
              <a:t>看重企业的信用，同时通过数据的运算来评核企业的信用，这不仅降低了申请</a:t>
            </a:r>
            <a:r>
              <a:rPr lang="zh-CN" altLang="en-US" dirty="0" smtClean="0">
                <a:latin typeface="仿宋" panose="02010609060101010101" pitchFamily="49" charset="-122"/>
                <a:ea typeface="仿宋" panose="02010609060101010101" pitchFamily="49" charset="-122"/>
              </a:rPr>
              <a:t>贷款的</a:t>
            </a:r>
            <a:r>
              <a:rPr lang="zh-CN" altLang="en-US" dirty="0">
                <a:latin typeface="仿宋" panose="02010609060101010101" pitchFamily="49" charset="-122"/>
                <a:ea typeface="仿宋" panose="02010609060101010101" pitchFamily="49" charset="-122"/>
              </a:rPr>
              <a:t>门槛，也极大地简化了申请贷款的流程，使其有了完全在互联网上作业的可能性。</a:t>
            </a:r>
          </a:p>
        </p:txBody>
      </p:sp>
      <p:sp>
        <p:nvSpPr>
          <p:cNvPr id="2" name="矩形 1"/>
          <p:cNvSpPr/>
          <p:nvPr/>
        </p:nvSpPr>
        <p:spPr>
          <a:xfrm>
            <a:off x="605326" y="601518"/>
            <a:ext cx="5472608"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淘宝网掘金大数据金融市场</a:t>
            </a:r>
            <a:r>
              <a:rPr lang="zh-CN" altLang="en-US" sz="2400" b="1" dirty="0">
                <a:solidFill>
                  <a:srgbClr val="FFFFFF"/>
                </a:solidFill>
                <a:latin typeface="FZHTK--GBK1-0"/>
              </a:rPr>
              <a:t/>
            </a:r>
            <a:br>
              <a:rPr lang="zh-CN" altLang="en-US" sz="2400" b="1" dirty="0">
                <a:solidFill>
                  <a:srgbClr val="FFFFFF"/>
                </a:solidFill>
                <a:latin typeface="FZHTK--GBK1-0"/>
              </a:rPr>
            </a:br>
            <a:endParaRPr lang="zh-CN" altLang="en-US" sz="2400" b="1" dirty="0"/>
          </a:p>
        </p:txBody>
      </p:sp>
    </p:spTree>
    <p:extLst>
      <p:ext uri="{BB962C8B-B14F-4D97-AF65-F5344CB8AC3E}">
        <p14:creationId xmlns:p14="http://schemas.microsoft.com/office/powerpoint/2010/main" val="27715310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83568" y="1340768"/>
            <a:ext cx="7927113" cy="4478149"/>
          </a:xfrm>
          <a:prstGeom prst="rect">
            <a:avLst/>
          </a:prstGeom>
        </p:spPr>
        <p:txBody>
          <a:bodyPr wrap="square">
            <a:spAutoFit/>
          </a:bodyPr>
          <a:lstStyle/>
          <a:p>
            <a:pPr>
              <a:spcBef>
                <a:spcPts val="1800"/>
              </a:spcBef>
              <a:buSzPct val="150000"/>
            </a:pP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是一家为网店店主提供营运资金贷款服务的创业公司，总部位于美国</a:t>
            </a:r>
            <a:r>
              <a:rPr lang="zh-CN" altLang="en-US" dirty="0" smtClean="0">
                <a:latin typeface="仿宋" panose="02010609060101010101" pitchFamily="49" charset="-122"/>
                <a:ea typeface="仿宋" panose="02010609060101010101" pitchFamily="49" charset="-122"/>
              </a:rPr>
              <a:t>亚特兰大</a:t>
            </a:r>
            <a:r>
              <a:rPr lang="zh-CN" altLang="en-US" dirty="0">
                <a:latin typeface="仿宋" panose="02010609060101010101" pitchFamily="49" charset="-122"/>
                <a:ea typeface="仿宋" panose="02010609060101010101" pitchFamily="49" charset="-122"/>
              </a:rPr>
              <a:t>，截至目前已经成功融资六千多万美元。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的主要目标客户是 </a:t>
            </a:r>
            <a:r>
              <a:rPr lang="en-US" altLang="zh-CN" dirty="0">
                <a:latin typeface="仿宋" panose="02010609060101010101" pitchFamily="49" charset="-122"/>
                <a:ea typeface="仿宋" panose="02010609060101010101" pitchFamily="49" charset="-122"/>
              </a:rPr>
              <a:t>eBay</a:t>
            </a:r>
            <a:r>
              <a:rPr lang="zh-CN" altLang="en-US" dirty="0">
                <a:latin typeface="仿宋" panose="02010609060101010101" pitchFamily="49" charset="-122"/>
                <a:ea typeface="仿宋" panose="02010609060101010101" pitchFamily="49" charset="-122"/>
              </a:rPr>
              <a:t>、亚马逊</a:t>
            </a:r>
            <a:r>
              <a:rPr lang="zh-CN" altLang="en-US" dirty="0" smtClean="0">
                <a:latin typeface="仿宋" panose="02010609060101010101" pitchFamily="49" charset="-122"/>
                <a:ea typeface="仿宋" panose="02010609060101010101" pitchFamily="49" charset="-122"/>
              </a:rPr>
              <a:t>、雅</a:t>
            </a:r>
            <a:r>
              <a:rPr lang="zh-CN" altLang="en-US" dirty="0">
                <a:latin typeface="仿宋" panose="02010609060101010101" pitchFamily="49" charset="-122"/>
                <a:ea typeface="仿宋" panose="02010609060101010101" pitchFamily="49" charset="-122"/>
              </a:rPr>
              <a:t>虎、 </a:t>
            </a:r>
            <a:r>
              <a:rPr lang="en-US" altLang="zh-CN" dirty="0">
                <a:latin typeface="仿宋" panose="02010609060101010101" pitchFamily="49" charset="-122"/>
                <a:ea typeface="仿宋" panose="02010609060101010101" pitchFamily="49" charset="-122"/>
              </a:rPr>
              <a:t>Etsy</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Shopify</a:t>
            </a:r>
            <a:r>
              <a:rPr lang="zh-CN" altLang="en-US" dirty="0">
                <a:latin typeface="仿宋" panose="02010609060101010101" pitchFamily="49" charset="-122"/>
                <a:ea typeface="仿宋" panose="02010609060101010101" pitchFamily="49" charset="-122"/>
              </a:rPr>
              <a:t>、 </a:t>
            </a:r>
            <a:r>
              <a:rPr lang="en-US" altLang="zh-CN" dirty="0" err="1">
                <a:latin typeface="仿宋" panose="02010609060101010101" pitchFamily="49" charset="-122"/>
                <a:ea typeface="仿宋" panose="02010609060101010101" pitchFamily="49" charset="-122"/>
              </a:rPr>
              <a:t>Magento</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PayPal </a:t>
            </a:r>
            <a:r>
              <a:rPr lang="zh-CN" altLang="en-US" dirty="0">
                <a:latin typeface="仿宋" panose="02010609060101010101" pitchFamily="49" charset="-122"/>
                <a:ea typeface="仿宋" panose="02010609060101010101" pitchFamily="49" charset="-122"/>
              </a:rPr>
              <a:t>上的美国网商</a:t>
            </a:r>
            <a:r>
              <a:rPr lang="zh-CN" altLang="en-US" dirty="0" smtClean="0">
                <a:latin typeface="仿宋" panose="02010609060101010101" pitchFamily="49" charset="-122"/>
                <a:ea typeface="仿宋" panose="02010609060101010101" pitchFamily="49" charset="-122"/>
              </a:rPr>
              <a:t>。</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与“阿里小贷”的经营模式类似，通过查看网店店主的销售和信用记录、顾客</a:t>
            </a:r>
            <a:r>
              <a:rPr lang="zh-CN" altLang="en-US" dirty="0">
                <a:latin typeface="仿宋" panose="02010609060101010101" pitchFamily="49" charset="-122"/>
                <a:ea typeface="仿宋" panose="02010609060101010101" pitchFamily="49" charset="-122"/>
              </a:rPr>
              <a:t>流量、评论以及商品价格和存货等信息，来最终确定是否为他们提供贷款以及贷</a:t>
            </a:r>
            <a:r>
              <a:rPr lang="zh-CN" altLang="en-US" dirty="0" smtClean="0">
                <a:latin typeface="仿宋" panose="02010609060101010101" pitchFamily="49" charset="-122"/>
                <a:ea typeface="仿宋" panose="02010609060101010101" pitchFamily="49" charset="-122"/>
              </a:rPr>
              <a:t>多少</a:t>
            </a:r>
            <a:r>
              <a:rPr lang="zh-CN" altLang="en-US" dirty="0">
                <a:latin typeface="仿宋" panose="02010609060101010101" pitchFamily="49" charset="-122"/>
                <a:ea typeface="仿宋" panose="02010609060101010101" pitchFamily="49" charset="-122"/>
              </a:rPr>
              <a:t>金额，贷款金额上限为 </a:t>
            </a:r>
            <a:r>
              <a:rPr lang="en-US" altLang="zh-CN" dirty="0">
                <a:latin typeface="仿宋" panose="02010609060101010101" pitchFamily="49" charset="-122"/>
                <a:ea typeface="仿宋" panose="02010609060101010101" pitchFamily="49" charset="-122"/>
              </a:rPr>
              <a:t>4 </a:t>
            </a:r>
            <a:r>
              <a:rPr lang="zh-CN" altLang="en-US" dirty="0">
                <a:latin typeface="仿宋" panose="02010609060101010101" pitchFamily="49" charset="-122"/>
                <a:ea typeface="仿宋" panose="02010609060101010101" pitchFamily="49" charset="-122"/>
              </a:rPr>
              <a:t>万美元。店主可以主动在自己的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账户中添加新的信息</a:t>
            </a:r>
            <a:r>
              <a:rPr lang="zh-CN" altLang="en-US" dirty="0" smtClean="0">
                <a:latin typeface="仿宋" panose="02010609060101010101" pitchFamily="49" charset="-122"/>
                <a:ea typeface="仿宋" panose="02010609060101010101" pitchFamily="49" charset="-122"/>
              </a:rPr>
              <a:t>，以</a:t>
            </a:r>
            <a:r>
              <a:rPr lang="zh-CN" altLang="en-US" dirty="0">
                <a:latin typeface="仿宋" panose="02010609060101010101" pitchFamily="49" charset="-122"/>
                <a:ea typeface="仿宋" panose="02010609060101010101" pitchFamily="49" charset="-122"/>
              </a:rPr>
              <a:t>增加获得贷款的概率。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通过支付工具 </a:t>
            </a:r>
            <a:r>
              <a:rPr lang="en-US" altLang="zh-CN" dirty="0">
                <a:latin typeface="仿宋" panose="02010609060101010101" pitchFamily="49" charset="-122"/>
                <a:ea typeface="仿宋" panose="02010609060101010101" pitchFamily="49" charset="-122"/>
              </a:rPr>
              <a:t>PayPal </a:t>
            </a:r>
            <a:r>
              <a:rPr lang="zh-CN" altLang="en-US" dirty="0">
                <a:latin typeface="仿宋" panose="02010609060101010101" pitchFamily="49" charset="-122"/>
                <a:ea typeface="仿宋" panose="02010609060101010101" pitchFamily="49" charset="-122"/>
              </a:rPr>
              <a:t>的支付 </a:t>
            </a:r>
            <a:r>
              <a:rPr lang="en-US" altLang="zh-CN" dirty="0">
                <a:latin typeface="仿宋" panose="02010609060101010101" pitchFamily="49" charset="-122"/>
                <a:ea typeface="仿宋" panose="02010609060101010101" pitchFamily="49" charset="-122"/>
              </a:rPr>
              <a:t>API </a:t>
            </a:r>
            <a:r>
              <a:rPr lang="zh-CN" altLang="en-US" dirty="0">
                <a:latin typeface="仿宋" panose="02010609060101010101" pitchFamily="49" charset="-122"/>
                <a:ea typeface="仿宋" panose="02010609060101010101" pitchFamily="49" charset="-122"/>
              </a:rPr>
              <a:t>来为网店店主提供</a:t>
            </a:r>
            <a:r>
              <a:rPr lang="zh-CN" altLang="en-US" dirty="0" smtClean="0">
                <a:latin typeface="仿宋" panose="02010609060101010101" pitchFamily="49" charset="-122"/>
                <a:ea typeface="仿宋" panose="02010609060101010101" pitchFamily="49" charset="-122"/>
              </a:rPr>
              <a:t>资金</a:t>
            </a:r>
            <a:r>
              <a:rPr lang="zh-CN" altLang="en-US" dirty="0">
                <a:latin typeface="仿宋" panose="02010609060101010101" pitchFamily="49" charset="-122"/>
                <a:ea typeface="仿宋" panose="02010609060101010101" pitchFamily="49" charset="-122"/>
              </a:rPr>
              <a:t>贷款，这种贷款资金到账的速度相当快，最快十分钟就可以搞定。</a:t>
            </a:r>
          </a:p>
          <a:p>
            <a:pPr>
              <a:spcBef>
                <a:spcPts val="1800"/>
              </a:spcBef>
              <a:buSzPct val="150000"/>
            </a:pP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用于贷款判断的支撑数据的来源除了网上搜索和查看外，还来自网上</a:t>
            </a:r>
            <a:r>
              <a:rPr lang="zh-CN" altLang="en-US" dirty="0" smtClean="0">
                <a:latin typeface="仿宋" panose="02010609060101010101" pitchFamily="49" charset="-122"/>
                <a:ea typeface="仿宋" panose="02010609060101010101" pitchFamily="49" charset="-122"/>
              </a:rPr>
              <a:t>商家的</a:t>
            </a:r>
            <a:r>
              <a:rPr lang="zh-CN" altLang="en-US" dirty="0">
                <a:latin typeface="仿宋" panose="02010609060101010101" pitchFamily="49" charset="-122"/>
                <a:ea typeface="仿宋" panose="02010609060101010101" pitchFamily="49" charset="-122"/>
              </a:rPr>
              <a:t>自主提供，且提供的数据多少直接影响着最终的贷款情况。同时，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也通过</a:t>
            </a:r>
            <a:r>
              <a:rPr lang="zh-CN" altLang="en-US" dirty="0" smtClean="0">
                <a:latin typeface="仿宋" panose="02010609060101010101" pitchFamily="49" charset="-122"/>
                <a:ea typeface="仿宋" panose="02010609060101010101" pitchFamily="49" charset="-122"/>
              </a:rPr>
              <a:t>与物流</a:t>
            </a:r>
            <a:r>
              <a:rPr lang="zh-CN" altLang="en-US" dirty="0">
                <a:latin typeface="仿宋" panose="02010609060101010101" pitchFamily="49" charset="-122"/>
                <a:ea typeface="仿宋" panose="02010609060101010101" pitchFamily="49" charset="-122"/>
              </a:rPr>
              <a:t>公司 </a:t>
            </a:r>
            <a:r>
              <a:rPr lang="en-US" altLang="zh-CN" dirty="0">
                <a:latin typeface="仿宋" panose="02010609060101010101" pitchFamily="49" charset="-122"/>
                <a:ea typeface="仿宋" panose="02010609060101010101" pitchFamily="49" charset="-122"/>
              </a:rPr>
              <a:t>UPS</a:t>
            </a:r>
            <a:r>
              <a:rPr lang="zh-CN" altLang="en-US" dirty="0">
                <a:latin typeface="仿宋" panose="02010609060101010101" pitchFamily="49" charset="-122"/>
                <a:ea typeface="仿宋" panose="02010609060101010101" pitchFamily="49" charset="-122"/>
              </a:rPr>
              <a:t>、财务管理软件公司 </a:t>
            </a:r>
            <a:r>
              <a:rPr lang="en-US" altLang="zh-CN" dirty="0">
                <a:latin typeface="仿宋" panose="02010609060101010101" pitchFamily="49" charset="-122"/>
                <a:ea typeface="仿宋" panose="02010609060101010101" pitchFamily="49" charset="-122"/>
              </a:rPr>
              <a:t>Intuit </a:t>
            </a:r>
            <a:r>
              <a:rPr lang="zh-CN" altLang="en-US" dirty="0">
                <a:latin typeface="仿宋" panose="02010609060101010101" pitchFamily="49" charset="-122"/>
                <a:ea typeface="仿宋" panose="02010609060101010101" pitchFamily="49" charset="-122"/>
              </a:rPr>
              <a:t>合作，扩充数据来源渠道</a:t>
            </a:r>
            <a:r>
              <a:rPr lang="zh-CN" altLang="en-US" dirty="0" smtClean="0">
                <a:latin typeface="仿宋" panose="02010609060101010101" pitchFamily="49" charset="-122"/>
                <a:ea typeface="仿宋" panose="02010609060101010101" pitchFamily="49" charset="-122"/>
              </a:rPr>
              <a:t>。目前</a:t>
            </a:r>
            <a:r>
              <a:rPr lang="zh-CN" altLang="en-US" dirty="0">
                <a:latin typeface="仿宋" panose="02010609060101010101" pitchFamily="49" charset="-122"/>
                <a:ea typeface="仿宋" panose="02010609060101010101" pitchFamily="49" charset="-122"/>
              </a:rPr>
              <a:t>，使用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贷款服务的网店店主已达近万家，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的服务范围目前</a:t>
            </a:r>
            <a:r>
              <a:rPr lang="zh-CN" altLang="en-US" dirty="0" smtClean="0">
                <a:latin typeface="仿宋" panose="02010609060101010101" pitchFamily="49" charset="-122"/>
                <a:ea typeface="仿宋" panose="02010609060101010101" pitchFamily="49" charset="-122"/>
              </a:rPr>
              <a:t>仅限于</a:t>
            </a:r>
            <a:r>
              <a:rPr lang="zh-CN" altLang="en-US" dirty="0">
                <a:latin typeface="仿宋" panose="02010609060101010101" pitchFamily="49" charset="-122"/>
                <a:ea typeface="仿宋" panose="02010609060101010101" pitchFamily="49" charset="-122"/>
              </a:rPr>
              <a:t>美国境内，不过公司打算利用这轮融资将服务拓展至其他国家。</a:t>
            </a:r>
          </a:p>
        </p:txBody>
      </p:sp>
      <p:sp>
        <p:nvSpPr>
          <p:cNvPr id="2" name="矩形 1"/>
          <p:cNvSpPr/>
          <p:nvPr/>
        </p:nvSpPr>
        <p:spPr>
          <a:xfrm>
            <a:off x="605326" y="601518"/>
            <a:ext cx="5947874"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a:t>
            </a:r>
            <a:r>
              <a:rPr lang="en-US" altLang="zh-CN" sz="2400" b="1" dirty="0" err="1">
                <a:latin typeface="仿宋" panose="02010609060101010101" pitchFamily="49" charset="-122"/>
                <a:ea typeface="仿宋" panose="02010609060101010101" pitchFamily="49" charset="-122"/>
              </a:rPr>
              <a:t>Kabbage</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用大数据开辟新路径</a:t>
            </a:r>
            <a:endParaRPr lang="zh-CN" altLang="en-US" sz="2400" b="1" dirty="0"/>
          </a:p>
        </p:txBody>
      </p:sp>
    </p:spTree>
    <p:extLst>
      <p:ext uri="{BB962C8B-B14F-4D97-AF65-F5344CB8AC3E}">
        <p14:creationId xmlns:p14="http://schemas.microsoft.com/office/powerpoint/2010/main" val="44550049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739412" y="1782686"/>
            <a:ext cx="7927113" cy="1754326"/>
          </a:xfrm>
          <a:prstGeom prst="rect">
            <a:avLst/>
          </a:prstGeom>
        </p:spPr>
        <p:txBody>
          <a:bodyPr wrap="square">
            <a:spAutoFit/>
          </a:bodyPr>
          <a:lstStyle/>
          <a:p>
            <a:pPr>
              <a:spcBef>
                <a:spcPts val="1800"/>
              </a:spcBef>
              <a:buSzPct val="150000"/>
            </a:pPr>
            <a:r>
              <a:rPr lang="zh-CN" altLang="en-US" b="1" dirty="0">
                <a:latin typeface="仿宋" panose="02010609060101010101" pitchFamily="49" charset="-122"/>
                <a:ea typeface="仿宋" panose="02010609060101010101" pitchFamily="49" charset="-122"/>
              </a:rPr>
              <a:t>案例解析：</a:t>
            </a:r>
            <a:r>
              <a:rPr lang="zh-CN" altLang="en-US" dirty="0">
                <a:latin typeface="仿宋" panose="02010609060101010101" pitchFamily="49" charset="-122"/>
                <a:ea typeface="仿宋" panose="02010609060101010101" pitchFamily="49" charset="-122"/>
              </a:rPr>
              <a:t>基于大数据的商业模式创新过程有两个核心环节：一是数据获取；二</a:t>
            </a:r>
            <a:r>
              <a:rPr lang="zh-CN" altLang="en-US" dirty="0" smtClean="0">
                <a:latin typeface="仿宋" panose="02010609060101010101" pitchFamily="49" charset="-122"/>
                <a:ea typeface="仿宋" panose="02010609060101010101" pitchFamily="49" charset="-122"/>
              </a:rPr>
              <a:t>是数据</a:t>
            </a:r>
            <a:r>
              <a:rPr lang="zh-CN" altLang="en-US" dirty="0">
                <a:latin typeface="仿宋" panose="02010609060101010101" pitchFamily="49" charset="-122"/>
                <a:ea typeface="仿宋" panose="02010609060101010101" pitchFamily="49" charset="-122"/>
              </a:rPr>
              <a:t>的分析利用。在本案例中，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与阿里金融的区别在于数据获取方面，前者</a:t>
            </a:r>
            <a:r>
              <a:rPr lang="zh-CN" altLang="en-US" dirty="0" smtClean="0">
                <a:latin typeface="仿宋" panose="02010609060101010101" pitchFamily="49" charset="-122"/>
                <a:ea typeface="仿宋" panose="02010609060101010101" pitchFamily="49" charset="-122"/>
              </a:rPr>
              <a:t>是从</a:t>
            </a:r>
            <a:r>
              <a:rPr lang="zh-CN" altLang="en-US" dirty="0">
                <a:latin typeface="仿宋" panose="02010609060101010101" pitchFamily="49" charset="-122"/>
                <a:ea typeface="仿宋" panose="02010609060101010101" pitchFamily="49" charset="-122"/>
              </a:rPr>
              <a:t>多元化的渠道收集数据，后者则是借助旗下平台的数据积累，其中网上商家可自主</a:t>
            </a:r>
            <a:r>
              <a:rPr lang="zh-CN" altLang="en-US" dirty="0" smtClean="0">
                <a:latin typeface="仿宋" panose="02010609060101010101" pitchFamily="49" charset="-122"/>
                <a:ea typeface="仿宋" panose="02010609060101010101" pitchFamily="49" charset="-122"/>
              </a:rPr>
              <a:t>提供</a:t>
            </a:r>
            <a:r>
              <a:rPr lang="zh-CN" altLang="en-US" dirty="0">
                <a:latin typeface="仿宋" panose="02010609060101010101" pitchFamily="49" charset="-122"/>
                <a:ea typeface="仿宋" panose="02010609060101010101" pitchFamily="49" charset="-122"/>
              </a:rPr>
              <a:t>数据且其数据的多少直接决定着最终的贷款额度与成本，这充分体现出大数据的资产价值，就如同传统的抵押物一样可以换取资金。</a:t>
            </a:r>
          </a:p>
        </p:txBody>
      </p:sp>
      <p:sp>
        <p:nvSpPr>
          <p:cNvPr id="2" name="矩形 1"/>
          <p:cNvSpPr/>
          <p:nvPr/>
        </p:nvSpPr>
        <p:spPr>
          <a:xfrm>
            <a:off x="605326" y="601518"/>
            <a:ext cx="5947874"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a:t>
            </a:r>
            <a:r>
              <a:rPr lang="en-US" altLang="zh-CN" sz="2400" b="1" dirty="0" err="1">
                <a:latin typeface="仿宋" panose="02010609060101010101" pitchFamily="49" charset="-122"/>
                <a:ea typeface="仿宋" panose="02010609060101010101" pitchFamily="49" charset="-122"/>
              </a:rPr>
              <a:t>Kabbage</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用大数据开辟新路径</a:t>
            </a:r>
            <a:endParaRPr lang="zh-CN" altLang="en-US" sz="2400" b="1" dirty="0"/>
          </a:p>
        </p:txBody>
      </p:sp>
    </p:spTree>
    <p:extLst>
      <p:ext uri="{BB962C8B-B14F-4D97-AF65-F5344CB8AC3E}">
        <p14:creationId xmlns:p14="http://schemas.microsoft.com/office/powerpoint/2010/main" val="163215764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12.2 </a:t>
            </a:r>
            <a:r>
              <a:rPr lang="zh-CN" altLang="en-US" dirty="0" smtClean="0"/>
              <a:t>大</a:t>
            </a:r>
            <a:r>
              <a:rPr lang="zh-CN" altLang="en-US" dirty="0"/>
              <a:t>数据金融运营模式分析</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pPr marL="0" indent="0">
              <a:buNone/>
            </a:pPr>
            <a:r>
              <a:rPr lang="zh-CN" altLang="en-US" sz="2000" dirty="0" smtClean="0"/>
              <a:t>    根据</a:t>
            </a:r>
            <a:r>
              <a:rPr lang="zh-CN" altLang="en-US" sz="2000" dirty="0"/>
              <a:t>企业处于大数据金融服务中的环节及价值的差异，可以将大数据金融分为平台</a:t>
            </a:r>
            <a:r>
              <a:rPr lang="zh-CN" altLang="en-US" sz="2000" dirty="0" smtClean="0"/>
              <a:t>金融</a:t>
            </a:r>
            <a:r>
              <a:rPr lang="zh-CN" altLang="en-US" sz="2000" dirty="0"/>
              <a:t>和供应链金融两大模式。在平台金融模式中，平台企业对其长期以来积累的大数据</a:t>
            </a:r>
            <a:r>
              <a:rPr lang="zh-CN" altLang="en-US" sz="2000" dirty="0" smtClean="0"/>
              <a:t>通过互联网</a:t>
            </a:r>
            <a:r>
              <a:rPr lang="zh-CN" altLang="en-US" sz="2000" dirty="0"/>
              <a:t>、云计算等信息化方式对其数据进行专业化的挖掘和分析，通过研究并与传统</a:t>
            </a:r>
            <a:r>
              <a:rPr lang="zh-CN" altLang="en-US" sz="2000" dirty="0" smtClean="0"/>
              <a:t>金融服务</a:t>
            </a:r>
            <a:r>
              <a:rPr lang="zh-CN" altLang="en-US" sz="2000" dirty="0"/>
              <a:t>相结合，创新性的为平台服务企业开展相关资金融通工作。例如现在大家熟知的</a:t>
            </a:r>
            <a:r>
              <a:rPr lang="zh-CN" altLang="en-US" sz="2000" dirty="0" smtClean="0"/>
              <a:t>阿里金融</a:t>
            </a:r>
            <a:r>
              <a:rPr lang="zh-CN" altLang="en-US" sz="2000" dirty="0"/>
              <a:t>，以及未来可能进入这一领域的电信运营商等；在供应链金融模式中，核心龙头</a:t>
            </a:r>
            <a:r>
              <a:rPr lang="zh-CN" altLang="en-US" sz="2000" dirty="0" smtClean="0"/>
              <a:t>企业依托</a:t>
            </a:r>
            <a:r>
              <a:rPr lang="zh-CN" altLang="en-US" sz="2000" dirty="0"/>
              <a:t>自身的产业优势地位，通过其对上下游企业现金流、进销存、合同订单等信息的掌控</a:t>
            </a:r>
            <a:r>
              <a:rPr lang="zh-CN" altLang="en-US" sz="2000" dirty="0" smtClean="0"/>
              <a:t>，依托</a:t>
            </a:r>
            <a:r>
              <a:rPr lang="zh-CN" altLang="en-US" sz="2000" dirty="0"/>
              <a:t>自己资金平台或者合作金融机构对上下游企业提供金融服务的模式，例如京东金融</a:t>
            </a:r>
            <a:r>
              <a:rPr lang="zh-CN" altLang="en-US" sz="2000" dirty="0" smtClean="0"/>
              <a:t>平台</a:t>
            </a:r>
            <a:r>
              <a:rPr lang="zh-CN" altLang="en-US" sz="2000" dirty="0"/>
              <a:t>、华胜天成供应链金融模式等。</a:t>
            </a:r>
            <a:endParaRPr lang="en-US" altLang="zh-CN" sz="2000" dirty="0" smtClean="0"/>
          </a:p>
        </p:txBody>
      </p:sp>
    </p:spTree>
    <p:extLst>
      <p:ext uri="{BB962C8B-B14F-4D97-AF65-F5344CB8AC3E}">
        <p14:creationId xmlns:p14="http://schemas.microsoft.com/office/powerpoint/2010/main" val="406526757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solidFill>
                  <a:srgbClr val="6A5015"/>
                </a:solidFill>
              </a:rPr>
              <a:t>12.2.1 </a:t>
            </a:r>
            <a:r>
              <a:rPr lang="zh-CN" altLang="en-US" b="1" dirty="0">
                <a:solidFill>
                  <a:srgbClr val="6A5015"/>
                </a:solidFill>
              </a:rPr>
              <a:t>平台</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在</a:t>
            </a:r>
            <a:r>
              <a:rPr lang="zh-CN" altLang="en-US" dirty="0"/>
              <a:t>采用平台模式的企业平台上聚集了大大小小众多商户，企业凭借平台多年的交易</a:t>
            </a:r>
            <a:r>
              <a:rPr lang="zh-CN" altLang="en-US" dirty="0" smtClean="0"/>
              <a:t>数据</a:t>
            </a:r>
            <a:r>
              <a:rPr lang="zh-CN" altLang="en-US" dirty="0"/>
              <a:t>积累，利用互联网技术，借助平台向企业或个人提供快速便捷的金融服务。平台模式</a:t>
            </a:r>
            <a:r>
              <a:rPr lang="zh-CN" altLang="en-US" dirty="0" smtClean="0"/>
              <a:t>的优势</a:t>
            </a:r>
            <a:r>
              <a:rPr lang="zh-CN" altLang="en-US" dirty="0"/>
              <a:t>在于，它建立在庞大的数据流量系统的基础之上，对申请金融服务的企业或个人</a:t>
            </a:r>
            <a:r>
              <a:rPr lang="zh-CN" altLang="en-US" dirty="0" smtClean="0"/>
              <a:t>情况十分</a:t>
            </a:r>
            <a:r>
              <a:rPr lang="zh-CN" altLang="en-US" dirty="0"/>
              <a:t>熟悉，相当于拥有一个详尽的征信系统数据库，能够很大程度解决风险控制的问题</a:t>
            </a:r>
            <a:r>
              <a:rPr lang="zh-CN" altLang="en-US" dirty="0" smtClean="0"/>
              <a:t>，降低</a:t>
            </a:r>
            <a:r>
              <a:rPr lang="zh-CN" altLang="en-US" dirty="0"/>
              <a:t>企业的坏账率；依托于企业的交易系统，具有稳定、持续的客户源；平台模式有效</a:t>
            </a:r>
            <a:r>
              <a:rPr lang="zh-CN" altLang="en-US" dirty="0" smtClean="0"/>
              <a:t>解决</a:t>
            </a:r>
            <a:r>
              <a:rPr lang="zh-CN" altLang="en-US" dirty="0"/>
              <a:t>了信息不对称的问题，在高效的 </a:t>
            </a:r>
            <a:r>
              <a:rPr lang="en-US" altLang="zh-CN" dirty="0"/>
              <a:t>IT </a:t>
            </a:r>
            <a:r>
              <a:rPr lang="zh-CN" altLang="en-US" dirty="0"/>
              <a:t>系统之上，将贷款流程流水线化。平台模式的</a:t>
            </a:r>
            <a:r>
              <a:rPr lang="zh-CN" altLang="en-US" dirty="0" smtClean="0"/>
              <a:t>特点在于</a:t>
            </a:r>
            <a:r>
              <a:rPr lang="zh-CN" altLang="en-US" dirty="0"/>
              <a:t>企业以交易数据为基础对客户的资金状况进行分析，贷款客户多为个人以及难以从</a:t>
            </a:r>
            <a:r>
              <a:rPr lang="zh-CN" altLang="en-US" dirty="0" smtClean="0"/>
              <a:t>银行</a:t>
            </a:r>
            <a:r>
              <a:rPr lang="zh-CN" altLang="en-US" dirty="0"/>
              <a:t>得到贷款支持的小微企业，贷款无须抵押和担保，能够快速发放贷款，且多为短期贷款</a:t>
            </a:r>
            <a:r>
              <a:rPr lang="zh-CN" altLang="en-US" dirty="0" smtClean="0"/>
              <a:t>。同时</a:t>
            </a:r>
            <a:r>
              <a:rPr lang="zh-CN" altLang="en-US" dirty="0"/>
              <a:t>，这也使平台模式具有了寡头经济的特点，平台模式中的企业必须在前期进行长</a:t>
            </a:r>
            <a:r>
              <a:rPr lang="zh-CN" altLang="en-US" dirty="0" smtClean="0"/>
              <a:t>时间交易</a:t>
            </a:r>
            <a:r>
              <a:rPr lang="zh-CN" altLang="en-US" dirty="0"/>
              <a:t>数据的积累，在交易数据的积累过程中完善交易设备和电子设备，以及进行</a:t>
            </a:r>
            <a:r>
              <a:rPr lang="zh-CN" altLang="en-US" dirty="0" smtClean="0"/>
              <a:t>数据分析所</a:t>
            </a:r>
            <a:r>
              <a:rPr lang="zh-CN" altLang="en-US" dirty="0"/>
              <a:t>需的基础设施积累和人才积累。</a:t>
            </a:r>
            <a:endParaRPr lang="en-US" altLang="zh-CN" dirty="0" smtClean="0"/>
          </a:p>
        </p:txBody>
      </p:sp>
    </p:spTree>
    <p:extLst>
      <p:ext uri="{BB962C8B-B14F-4D97-AF65-F5344CB8AC3E}">
        <p14:creationId xmlns:p14="http://schemas.microsoft.com/office/powerpoint/2010/main" val="3258273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836712"/>
            <a:ext cx="8219256" cy="5040560"/>
          </a:xfrm>
        </p:spPr>
        <p:txBody>
          <a:bodyPr>
            <a:normAutofit/>
          </a:bodyPr>
          <a:lstStyle/>
          <a:p>
            <a:r>
              <a:rPr lang="zh-CN" altLang="zh-CN" dirty="0"/>
              <a:t>兰格解决了社会主义经济中调节机制的最关键问题，即计划调节与市场调节的协调关系。应用试验错误法从理论上解决了在计划经济条件下，资源配置如何达到最优</a:t>
            </a:r>
            <a:r>
              <a:rPr lang="zh-CN" altLang="zh-CN" dirty="0" smtClean="0"/>
              <a:t>。</a:t>
            </a:r>
            <a:endParaRPr lang="en-US" altLang="zh-CN" b="1" dirty="0" smtClean="0"/>
          </a:p>
          <a:p>
            <a:r>
              <a:rPr lang="zh-CN" altLang="en-US" b="1" dirty="0" smtClean="0"/>
              <a:t>兰格模式的主要特点</a:t>
            </a:r>
            <a:endParaRPr lang="en-US" altLang="zh-CN" b="1" dirty="0" smtClean="0"/>
          </a:p>
          <a:p>
            <a:pPr lvl="1"/>
            <a:r>
              <a:rPr lang="zh-CN" altLang="zh-CN" dirty="0" smtClean="0"/>
              <a:t>除了</a:t>
            </a:r>
            <a:r>
              <a:rPr lang="zh-CN" altLang="zh-CN" dirty="0"/>
              <a:t>农业、小型工业保持私有之外的其他生产资料公有</a:t>
            </a:r>
            <a:r>
              <a:rPr lang="zh-CN" altLang="zh-CN" dirty="0" smtClean="0"/>
              <a:t>。</a:t>
            </a:r>
            <a:endParaRPr lang="en-US" altLang="zh-CN" dirty="0" smtClean="0"/>
          </a:p>
          <a:p>
            <a:pPr lvl="1"/>
            <a:r>
              <a:rPr lang="zh-CN" altLang="zh-CN" dirty="0" smtClean="0"/>
              <a:t>利</a:t>
            </a:r>
            <a:r>
              <a:rPr lang="zh-CN" altLang="zh-CN" dirty="0"/>
              <a:t>的分配由中央计划委员会决策负责；各生产部门管理机构，负责确定工业部门间的发展；企业和家庭为基础决策层负责生产产品、选择工作、支配收入等职责和权利</a:t>
            </a:r>
            <a:r>
              <a:rPr lang="zh-CN" altLang="zh-CN" dirty="0" smtClean="0"/>
              <a:t>。</a:t>
            </a:r>
            <a:endParaRPr lang="en-US" altLang="zh-CN" dirty="0" smtClean="0"/>
          </a:p>
          <a:p>
            <a:pPr lvl="1"/>
            <a:r>
              <a:rPr lang="zh-CN" altLang="zh-CN" dirty="0" smtClean="0"/>
              <a:t>双重</a:t>
            </a:r>
            <a:r>
              <a:rPr lang="zh-CN" altLang="zh-CN" dirty="0"/>
              <a:t>价格，消费品和劳动力价格通过市场来定价，生产资料价格由中央计划机关根据一种特殊的“模拟”市场竞争决定</a:t>
            </a:r>
            <a:r>
              <a:rPr lang="zh-CN" altLang="zh-CN" dirty="0" smtClean="0"/>
              <a:t>。</a:t>
            </a:r>
            <a:endParaRPr lang="zh-CN" altLang="zh-CN" dirty="0"/>
          </a:p>
        </p:txBody>
      </p:sp>
    </p:spTree>
    <p:extLst>
      <p:ext uri="{BB962C8B-B14F-4D97-AF65-F5344CB8AC3E}">
        <p14:creationId xmlns:p14="http://schemas.microsoft.com/office/powerpoint/2010/main" val="1388687812"/>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67544" y="1412776"/>
            <a:ext cx="8229600" cy="4752528"/>
          </a:xfrm>
        </p:spPr>
        <p:txBody>
          <a:bodyPr>
            <a:normAutofit/>
          </a:bodyPr>
          <a:lstStyle/>
          <a:p>
            <a:r>
              <a:rPr lang="en-US" altLang="zh-CN" b="1" dirty="0">
                <a:solidFill>
                  <a:srgbClr val="6A5015"/>
                </a:solidFill>
              </a:rPr>
              <a:t>12.2.1 </a:t>
            </a:r>
            <a:r>
              <a:rPr lang="zh-CN" altLang="en-US" b="1" dirty="0">
                <a:solidFill>
                  <a:srgbClr val="6A5015"/>
                </a:solidFill>
              </a:rPr>
              <a:t>平台</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说</a:t>
            </a:r>
            <a:r>
              <a:rPr lang="zh-CN" altLang="en-US" dirty="0"/>
              <a:t>到大数据，典型代表应该是已经在数据海洋中耕耘已久并衍生出金融借贷业务的</a:t>
            </a:r>
            <a:r>
              <a:rPr lang="zh-CN" altLang="en-US" dirty="0" smtClean="0"/>
              <a:t>阿里</a:t>
            </a:r>
            <a:r>
              <a:rPr lang="zh-CN" altLang="en-US" dirty="0"/>
              <a:t>系。首先从宏观上对阿里系进行分析。阿里系的基础是“三流”：信息流、资金流</a:t>
            </a:r>
            <a:r>
              <a:rPr lang="zh-CN" altLang="en-US" dirty="0" smtClean="0"/>
              <a:t>以及物流</a:t>
            </a:r>
            <a:r>
              <a:rPr lang="zh-CN" altLang="en-US" dirty="0"/>
              <a:t>。信息流、资金流在这三者中是起到夯实基础的作用，物流则是未来阿里系壮大的</a:t>
            </a:r>
            <a:r>
              <a:rPr lang="zh-CN" altLang="en-US" dirty="0" smtClean="0"/>
              <a:t>必要</a:t>
            </a:r>
            <a:r>
              <a:rPr lang="zh-CN" altLang="en-US" dirty="0"/>
              <a:t>保证和壁垒。信息流是依托于阿里集团 </a:t>
            </a:r>
            <a:r>
              <a:rPr lang="en-US" altLang="zh-CN" dirty="0"/>
              <a:t>15 </a:t>
            </a:r>
            <a:r>
              <a:rPr lang="zh-CN" altLang="en-US" dirty="0"/>
              <a:t>年来平台业务的积累发展而来。资金流，</a:t>
            </a:r>
            <a:r>
              <a:rPr lang="zh-CN" altLang="en-US" dirty="0" smtClean="0"/>
              <a:t>一方面</a:t>
            </a:r>
            <a:r>
              <a:rPr lang="zh-CN" altLang="en-US" dirty="0"/>
              <a:t>是大家最为熟悉的小额信贷公司，小微贷款能在商家资金、资源运转上助一臂之力</a:t>
            </a:r>
            <a:r>
              <a:rPr lang="zh-CN" altLang="en-US" dirty="0" smtClean="0"/>
              <a:t>，帮助</a:t>
            </a:r>
            <a:r>
              <a:rPr lang="zh-CN" altLang="en-US" dirty="0"/>
              <a:t>其扩大规模，促进买家增加消费，而这种金融创新将带动商业的蓬勃发展，商业的</a:t>
            </a:r>
            <a:r>
              <a:rPr lang="zh-CN" altLang="en-US" dirty="0" smtClean="0"/>
              <a:t>运转</a:t>
            </a:r>
            <a:r>
              <a:rPr lang="zh-CN" altLang="en-US" dirty="0"/>
              <a:t>旺盛也会刺激金融的发展；另一方面则是引领“屌丝”理财风潮的余额宝，余额宝的</a:t>
            </a:r>
            <a:r>
              <a:rPr lang="zh-CN" altLang="en-US" dirty="0" smtClean="0"/>
              <a:t>诞生</a:t>
            </a:r>
            <a:r>
              <a:rPr lang="zh-CN" altLang="en-US" dirty="0"/>
              <a:t>可以说是阿里力求将客户的资金留在阿里生态圈内部，是支付宝功能之外的拓展。从</a:t>
            </a:r>
            <a:r>
              <a:rPr lang="zh-CN" altLang="en-US" dirty="0" smtClean="0"/>
              <a:t>物流</a:t>
            </a:r>
            <a:r>
              <a:rPr lang="zh-CN" altLang="en-US" dirty="0"/>
              <a:t>层面来说，马云自退休后专注于菜鸟物流，同京东的一日几送、节假日照送的强大的</a:t>
            </a:r>
            <a:r>
              <a:rPr lang="zh-CN" altLang="en-US" dirty="0" smtClean="0"/>
              <a:t>物流</a:t>
            </a:r>
            <a:r>
              <a:rPr lang="zh-CN" altLang="en-US" dirty="0"/>
              <a:t>体系相比，阿里在物流上的弱势限制了阿里的交易量的增长空间，也直接影响了阿里</a:t>
            </a:r>
            <a:r>
              <a:rPr lang="zh-CN" altLang="en-US" dirty="0" smtClean="0"/>
              <a:t>在信息流</a:t>
            </a:r>
            <a:r>
              <a:rPr lang="zh-CN" altLang="en-US" dirty="0"/>
              <a:t>、资金流上的积累，同时菜鸟物流的建立将使大幅提高阿里的竞争壁垒，实现</a:t>
            </a:r>
            <a:r>
              <a:rPr lang="zh-CN" altLang="en-US" dirty="0" smtClean="0"/>
              <a:t>阿里生态圈</a:t>
            </a:r>
            <a:r>
              <a:rPr lang="zh-CN" altLang="en-US" dirty="0"/>
              <a:t>的闭环，在未来将有望对大企业进行融资。目前，阿里集团仍在积极探索</a:t>
            </a:r>
            <a:r>
              <a:rPr lang="zh-CN" altLang="en-US" dirty="0" smtClean="0"/>
              <a:t>“三流合一”</a:t>
            </a:r>
            <a:r>
              <a:rPr lang="zh-CN" altLang="en-US" dirty="0"/>
              <a:t>：以信息流、资金流、物流来整合一个完整的阿里生态圈，以信息流支撑资金流、</a:t>
            </a:r>
            <a:r>
              <a:rPr lang="zh-CN" altLang="en-US" dirty="0" smtClean="0"/>
              <a:t>物流</a:t>
            </a:r>
            <a:r>
              <a:rPr lang="zh-CN" altLang="en-US" dirty="0"/>
              <a:t>，以物流、资金流反哺信息流。</a:t>
            </a:r>
            <a:endParaRPr lang="en-US" altLang="zh-CN" dirty="0" smtClean="0"/>
          </a:p>
        </p:txBody>
      </p:sp>
    </p:spTree>
    <p:extLst>
      <p:ext uri="{BB962C8B-B14F-4D97-AF65-F5344CB8AC3E}">
        <p14:creationId xmlns:p14="http://schemas.microsoft.com/office/powerpoint/2010/main" val="421807833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67544" y="1412776"/>
            <a:ext cx="8229600" cy="4752528"/>
          </a:xfrm>
        </p:spPr>
        <p:txBody>
          <a:bodyPr>
            <a:normAutofit/>
          </a:bodyPr>
          <a:lstStyle/>
          <a:p>
            <a:r>
              <a:rPr lang="en-US" altLang="zh-CN" b="1" dirty="0">
                <a:solidFill>
                  <a:srgbClr val="6A5015"/>
                </a:solidFill>
              </a:rPr>
              <a:t>12.2.2 </a:t>
            </a:r>
            <a:r>
              <a:rPr lang="zh-CN" altLang="en-US" b="1" dirty="0">
                <a:solidFill>
                  <a:srgbClr val="6A5015"/>
                </a:solidFill>
              </a:rPr>
              <a:t>供应链金融</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a:t>
            </a:r>
            <a:r>
              <a:rPr lang="zh-CN" altLang="en-US" b="1" dirty="0" smtClean="0"/>
              <a:t>以</a:t>
            </a:r>
            <a:r>
              <a:rPr lang="zh-CN" altLang="en-US" b="1" dirty="0"/>
              <a:t>京东为代表的供应链金融模式是以电商或行业龙头企业为主导的</a:t>
            </a:r>
            <a:r>
              <a:rPr lang="zh-CN" altLang="en-US" b="1" dirty="0" smtClean="0"/>
              <a:t>模式</a:t>
            </a:r>
            <a:r>
              <a:rPr lang="zh-CN" altLang="en-US" b="1" dirty="0"/>
              <a:t>。</a:t>
            </a:r>
            <a:r>
              <a:rPr lang="zh-CN" altLang="en-US" dirty="0" smtClean="0"/>
              <a:t>其</a:t>
            </a:r>
            <a:r>
              <a:rPr lang="zh-CN" altLang="en-US" dirty="0"/>
              <a:t>原因在于，它能够为银行提供流量、数据或信息，而由于银行竞争的同质性，在这一模式中银行成为“附庸”</a:t>
            </a:r>
            <a:r>
              <a:rPr lang="zh-CN" altLang="en-US" dirty="0" smtClean="0"/>
              <a:t>。在</a:t>
            </a:r>
            <a:r>
              <a:rPr lang="zh-CN" altLang="en-US" dirty="0"/>
              <a:t>海量的</a:t>
            </a:r>
            <a:r>
              <a:rPr lang="zh-CN" altLang="en-US" dirty="0" smtClean="0"/>
              <a:t>交易</a:t>
            </a:r>
            <a:r>
              <a:rPr lang="zh-CN" altLang="en-US" dirty="0"/>
              <a:t>数据基础上，作为核心企业，或以信息提供方的身份或以担保方的方式，通过和银行</a:t>
            </a:r>
            <a:r>
              <a:rPr lang="zh-CN" altLang="en-US" dirty="0" smtClean="0"/>
              <a:t>等机构</a:t>
            </a:r>
            <a:r>
              <a:rPr lang="zh-CN" altLang="en-US" dirty="0"/>
              <a:t>合作，对产业链条中的上下游进行融资的模式。在此合作模式中，京东等龙头企业</a:t>
            </a:r>
            <a:r>
              <a:rPr lang="zh-CN" altLang="en-US" dirty="0" smtClean="0"/>
              <a:t>起到</a:t>
            </a:r>
            <a:r>
              <a:rPr lang="zh-CN" altLang="en-US" dirty="0"/>
              <a:t>的对信息进行确认审核、担保或提供信息的作用，并没有实质上对用户提供资金的融通</a:t>
            </a:r>
            <a:r>
              <a:rPr lang="zh-CN" altLang="en-US" dirty="0" smtClean="0"/>
              <a:t>，这</a:t>
            </a:r>
            <a:r>
              <a:rPr lang="zh-CN" altLang="en-US" dirty="0"/>
              <a:t>一职责仍旧由银行或别的资金供给方担任</a:t>
            </a:r>
            <a:r>
              <a:rPr lang="zh-CN" altLang="en-US" dirty="0" smtClean="0"/>
              <a:t>。</a:t>
            </a:r>
            <a:endParaRPr lang="en-US" altLang="zh-CN" dirty="0" smtClean="0"/>
          </a:p>
          <a:p>
            <a:pPr marL="0" indent="0">
              <a:buNone/>
            </a:pPr>
            <a:r>
              <a:rPr lang="zh-CN" altLang="en-US" dirty="0" smtClean="0"/>
              <a:t>    供应</a:t>
            </a:r>
            <a:r>
              <a:rPr lang="zh-CN" altLang="en-US" dirty="0"/>
              <a:t>链金融是供应链管理的参与者（核心企业）作为组织者，对供应链金融资源</a:t>
            </a:r>
            <a:r>
              <a:rPr lang="zh-CN" altLang="en-US" dirty="0" smtClean="0"/>
              <a:t>进行整合</a:t>
            </a:r>
            <a:r>
              <a:rPr lang="zh-CN" altLang="en-US" dirty="0"/>
              <a:t>，为供应链的其他参与方的资金提供渠道的一种融资方式，能够通过整合资金、资源</a:t>
            </a:r>
            <a:r>
              <a:rPr lang="zh-CN" altLang="en-US" dirty="0" smtClean="0"/>
              <a:t>、物流</a:t>
            </a:r>
            <a:r>
              <a:rPr lang="zh-CN" altLang="en-US" dirty="0"/>
              <a:t>等活动提高整个供应链的资金运用效率</a:t>
            </a:r>
            <a:r>
              <a:rPr lang="zh-CN" altLang="en-US" dirty="0" smtClean="0"/>
              <a:t>。</a:t>
            </a:r>
            <a:endParaRPr lang="en-US" altLang="zh-CN" dirty="0" smtClean="0"/>
          </a:p>
          <a:p>
            <a:pPr marL="0" indent="0">
              <a:buNone/>
            </a:pPr>
            <a:r>
              <a:rPr lang="zh-CN" altLang="en-US" dirty="0" smtClean="0"/>
              <a:t>    京东</a:t>
            </a:r>
            <a:r>
              <a:rPr lang="zh-CN" altLang="en-US" dirty="0"/>
              <a:t>的供应链金融是京东对供应商、银行的双向深度绑定，从供应商的角度来看，</a:t>
            </a:r>
            <a:r>
              <a:rPr lang="zh-CN" altLang="en-US" dirty="0" smtClean="0"/>
              <a:t>这主要</a:t>
            </a:r>
            <a:r>
              <a:rPr lang="zh-CN" altLang="en-US" dirty="0"/>
              <a:t>是由于金融借贷需要信用凭证，其往往和支付、物流等供应链环节紧密对接，通过</a:t>
            </a:r>
            <a:r>
              <a:rPr lang="zh-CN" altLang="en-US" dirty="0" smtClean="0"/>
              <a:t>供应</a:t>
            </a:r>
            <a:r>
              <a:rPr lang="zh-CN" altLang="en-US" dirty="0"/>
              <a:t>商在支付、物流上的数据和凭证进行抵押担保。</a:t>
            </a:r>
            <a:endParaRPr lang="en-US" altLang="zh-CN" dirty="0" smtClean="0"/>
          </a:p>
        </p:txBody>
      </p:sp>
    </p:spTree>
    <p:extLst>
      <p:ext uri="{BB962C8B-B14F-4D97-AF65-F5344CB8AC3E}">
        <p14:creationId xmlns:p14="http://schemas.microsoft.com/office/powerpoint/2010/main" val="227475638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lnSpcReduction="10000"/>
          </a:bodyPr>
          <a:lstStyle/>
          <a:p>
            <a:r>
              <a:rPr lang="en-US" altLang="zh-CN" b="1" dirty="0">
                <a:solidFill>
                  <a:srgbClr val="6A5015"/>
                </a:solidFill>
              </a:rPr>
              <a:t>12.3.1 </a:t>
            </a:r>
            <a:r>
              <a:rPr lang="zh-CN" altLang="en-US" b="1" dirty="0">
                <a:solidFill>
                  <a:srgbClr val="6A5015"/>
                </a:solidFill>
              </a:rPr>
              <a:t>电商金融化，实现信息流和金融流的</a:t>
            </a:r>
            <a:r>
              <a:rPr lang="zh-CN" altLang="en-US" b="1" dirty="0" smtClean="0">
                <a:solidFill>
                  <a:srgbClr val="6A5015"/>
                </a:solidFill>
              </a:rPr>
              <a:t>融合</a:t>
            </a:r>
            <a:endParaRPr lang="en-US" altLang="zh-CN" b="1" dirty="0" smtClean="0">
              <a:solidFill>
                <a:srgbClr val="6A5015"/>
              </a:solidFill>
            </a:endParaRPr>
          </a:p>
          <a:p>
            <a:pPr marL="0" indent="0">
              <a:buNone/>
            </a:pPr>
            <a:r>
              <a:rPr lang="zh-CN" altLang="en-US" dirty="0" smtClean="0"/>
              <a:t>    </a:t>
            </a:r>
            <a:r>
              <a:rPr lang="zh-CN" altLang="en-US" b="1" dirty="0" smtClean="0"/>
              <a:t>电</a:t>
            </a:r>
            <a:r>
              <a:rPr lang="zh-CN" altLang="en-US" b="1" dirty="0"/>
              <a:t>商金融化</a:t>
            </a:r>
            <a:r>
              <a:rPr lang="zh-CN" altLang="en-US" dirty="0"/>
              <a:t>是电商企业在电子商务平台的长期发展中，数据积累和信用记录运用的</a:t>
            </a:r>
            <a:r>
              <a:rPr lang="zh-CN" altLang="en-US" dirty="0" smtClean="0"/>
              <a:t>必然趋势</a:t>
            </a:r>
            <a:r>
              <a:rPr lang="zh-CN" altLang="en-US" dirty="0"/>
              <a:t>，是商业信用对接银行信用的表现。电商以网购起家，通过数据、流量获得销售</a:t>
            </a:r>
            <a:r>
              <a:rPr lang="zh-CN" altLang="en-US" dirty="0" smtClean="0"/>
              <a:t>，再通</a:t>
            </a:r>
            <a:r>
              <a:rPr lang="zh-CN" altLang="en-US" dirty="0"/>
              <a:t>过销售积累数据、流量，聚集黏性，数据的结构化和层次化明显，对信息流的反应</a:t>
            </a:r>
            <a:r>
              <a:rPr lang="zh-CN" altLang="en-US" dirty="0" smtClean="0"/>
              <a:t>敏锐。</a:t>
            </a:r>
            <a:endParaRPr lang="en-US" altLang="zh-CN" dirty="0" smtClean="0"/>
          </a:p>
          <a:p>
            <a:pPr marL="0" indent="0">
              <a:buNone/>
            </a:pPr>
            <a:r>
              <a:rPr lang="zh-CN" altLang="en-US" dirty="0" smtClean="0"/>
              <a:t>    电</a:t>
            </a:r>
            <a:r>
              <a:rPr lang="zh-CN" altLang="en-US" dirty="0"/>
              <a:t>商金融化的发展目前可以分为</a:t>
            </a:r>
            <a:r>
              <a:rPr lang="zh-CN" altLang="en-US" b="1" dirty="0"/>
              <a:t>两个阶段</a:t>
            </a:r>
            <a:r>
              <a:rPr lang="zh-CN" altLang="en-US" dirty="0"/>
              <a:t>，</a:t>
            </a:r>
            <a:r>
              <a:rPr lang="zh-CN" altLang="en-US" b="1" dirty="0"/>
              <a:t>第一阶段</a:t>
            </a:r>
            <a:r>
              <a:rPr lang="zh-CN" altLang="en-US" dirty="0"/>
              <a:t>为电商完成第三方支付，是对</a:t>
            </a:r>
            <a:r>
              <a:rPr lang="zh-CN" altLang="en-US" dirty="0" smtClean="0"/>
              <a:t>传统</a:t>
            </a:r>
            <a:r>
              <a:rPr lang="zh-CN" altLang="en-US" dirty="0"/>
              <a:t>的银行所具有的支付和信用功能的创新和替代；</a:t>
            </a:r>
            <a:r>
              <a:rPr lang="zh-CN" altLang="en-US" b="1" dirty="0"/>
              <a:t>第二阶段</a:t>
            </a:r>
            <a:r>
              <a:rPr lang="zh-CN" altLang="en-US" dirty="0"/>
              <a:t>为电商羽翼渐丰后，开始</a:t>
            </a:r>
            <a:r>
              <a:rPr lang="zh-CN" altLang="en-US" dirty="0" smtClean="0"/>
              <a:t>寻求同</a:t>
            </a:r>
            <a:r>
              <a:rPr lang="zh-CN" altLang="en-US" dirty="0"/>
              <a:t>银行的信贷合作，代表例子为京东商城的供应链金融模式</a:t>
            </a:r>
            <a:r>
              <a:rPr lang="zh-CN" altLang="en-US" dirty="0" smtClean="0"/>
              <a:t>。</a:t>
            </a:r>
            <a:endParaRPr lang="en-US" altLang="zh-CN" dirty="0" smtClean="0"/>
          </a:p>
          <a:p>
            <a:pPr marL="0" indent="0">
              <a:buNone/>
            </a:pPr>
            <a:r>
              <a:rPr lang="en-US" altLang="zh-CN" dirty="0" smtClean="0"/>
              <a:t>    2007 </a:t>
            </a:r>
            <a:r>
              <a:rPr lang="zh-CN" altLang="en-US" dirty="0"/>
              <a:t>年，阿里巴巴展开同工行、建行的合作，进行小额信贷的新尝试，但是由于信用审核、风控理念之间的</a:t>
            </a:r>
            <a:r>
              <a:rPr lang="zh-CN" altLang="en-US" dirty="0" smtClean="0"/>
              <a:t>差异</a:t>
            </a:r>
            <a:r>
              <a:rPr lang="zh-CN" altLang="en-US" dirty="0"/>
              <a:t>等一些原因，双方最终分道扬镳</a:t>
            </a:r>
            <a:r>
              <a:rPr lang="zh-CN" altLang="en-US" dirty="0" smtClean="0"/>
              <a:t>。如今电商金融化发展</a:t>
            </a:r>
            <a:r>
              <a:rPr lang="zh-CN" altLang="en-US" dirty="0"/>
              <a:t>方向出现了不同：一方是以阿里巴巴为代表的金融平台，在获取银行牌照之前，</a:t>
            </a:r>
            <a:r>
              <a:rPr lang="zh-CN" altLang="en-US" dirty="0" smtClean="0"/>
              <a:t>以资产</a:t>
            </a:r>
            <a:r>
              <a:rPr lang="zh-CN" altLang="en-US" dirty="0"/>
              <a:t>证券化、信托计划等方式筹集资金；另一方是以苏宁云商为代表的金融平台，直指</a:t>
            </a:r>
            <a:r>
              <a:rPr lang="zh-CN" altLang="en-US" dirty="0" smtClean="0"/>
              <a:t>民营</a:t>
            </a:r>
            <a:r>
              <a:rPr lang="zh-CN" altLang="en-US" dirty="0"/>
              <a:t>银行牌照，希望在成立银行后，将信息流和资金流收归己用。二者</a:t>
            </a:r>
            <a:r>
              <a:rPr lang="zh-CN" altLang="en-US" dirty="0" smtClean="0"/>
              <a:t>殊途同归</a:t>
            </a:r>
            <a:r>
              <a:rPr lang="zh-CN" altLang="en-US" dirty="0"/>
              <a:t>，都是在掌握商品流、信息流的情况下，高效、低成本的获得资金流，从而建立</a:t>
            </a:r>
            <a:r>
              <a:rPr lang="zh-CN" altLang="en-US" dirty="0" smtClean="0"/>
              <a:t>自身完整</a:t>
            </a:r>
            <a:r>
              <a:rPr lang="zh-CN" altLang="en-US" dirty="0"/>
              <a:t>生态圈，对生态圈内商户提供一条龙服务，提高商户黏性，提升竞争对手进入壁垒</a:t>
            </a:r>
            <a:r>
              <a:rPr lang="zh-CN" altLang="en-US" dirty="0" smtClean="0"/>
              <a:t>，期待</a:t>
            </a:r>
            <a:r>
              <a:rPr lang="zh-CN" altLang="en-US" dirty="0"/>
              <a:t>在激烈的互联网金融竞争时代拥有一席之地。</a:t>
            </a:r>
            <a:endParaRPr lang="en-US" altLang="zh-CN" dirty="0" smtClean="0"/>
          </a:p>
        </p:txBody>
      </p:sp>
    </p:spTree>
    <p:extLst>
      <p:ext uri="{BB962C8B-B14F-4D97-AF65-F5344CB8AC3E}">
        <p14:creationId xmlns:p14="http://schemas.microsoft.com/office/powerpoint/2010/main" val="160333426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12.3.2 </a:t>
            </a:r>
            <a:r>
              <a:rPr lang="zh-CN" altLang="en-US" b="1" dirty="0">
                <a:solidFill>
                  <a:srgbClr val="6A5015"/>
                </a:solidFill>
              </a:rPr>
              <a:t>金融机构积极搭建数据平台，强化用户</a:t>
            </a:r>
            <a:r>
              <a:rPr lang="zh-CN" altLang="en-US" b="1" dirty="0" smtClean="0">
                <a:solidFill>
                  <a:srgbClr val="6A5015"/>
                </a:solidFill>
              </a:rPr>
              <a:t>体验</a:t>
            </a:r>
            <a:endParaRPr lang="en-US" altLang="zh-CN" b="1" dirty="0" smtClean="0">
              <a:solidFill>
                <a:srgbClr val="6A5015"/>
              </a:solidFill>
            </a:endParaRPr>
          </a:p>
          <a:p>
            <a:pPr marL="0" indent="0">
              <a:buNone/>
            </a:pPr>
            <a:r>
              <a:rPr lang="zh-CN" altLang="en-US" dirty="0" smtClean="0">
                <a:solidFill>
                  <a:srgbClr val="6A5015"/>
                </a:solidFill>
              </a:rPr>
              <a:t>    在</a:t>
            </a:r>
            <a:r>
              <a:rPr lang="zh-CN" altLang="en-US" dirty="0">
                <a:solidFill>
                  <a:srgbClr val="6A5015"/>
                </a:solidFill>
              </a:rPr>
              <a:t>电商跨界金融的冲击波之下</a:t>
            </a:r>
            <a:r>
              <a:rPr lang="zh-CN" altLang="en-US" dirty="0" smtClean="0">
                <a:solidFill>
                  <a:srgbClr val="6A5015"/>
                </a:solidFill>
              </a:rPr>
              <a:t>，银行</a:t>
            </a:r>
            <a:r>
              <a:rPr lang="zh-CN" altLang="en-US" dirty="0">
                <a:solidFill>
                  <a:srgbClr val="6A5015"/>
                </a:solidFill>
              </a:rPr>
              <a:t>借</a:t>
            </a:r>
            <a:r>
              <a:rPr lang="zh-CN" altLang="en-US" dirty="0" smtClean="0">
                <a:solidFill>
                  <a:srgbClr val="6A5015"/>
                </a:solidFill>
              </a:rPr>
              <a:t>道电</a:t>
            </a:r>
            <a:r>
              <a:rPr lang="zh-CN" altLang="en-US" dirty="0">
                <a:solidFill>
                  <a:srgbClr val="6A5015"/>
                </a:solidFill>
              </a:rPr>
              <a:t>商，打响反击战。大型商业银行的数据均在大数据级别，尤其在金融数据方面有着电商无法</a:t>
            </a:r>
            <a:r>
              <a:rPr lang="zh-CN" altLang="en-US" dirty="0" smtClean="0">
                <a:solidFill>
                  <a:srgbClr val="6A5015"/>
                </a:solidFill>
              </a:rPr>
              <a:t>比拟</a:t>
            </a:r>
            <a:r>
              <a:rPr lang="zh-CN" altLang="en-US" dirty="0">
                <a:solidFill>
                  <a:srgbClr val="6A5015"/>
                </a:solidFill>
              </a:rPr>
              <a:t>的</a:t>
            </a:r>
            <a:r>
              <a:rPr lang="zh-CN" altLang="en-US" dirty="0" smtClean="0">
                <a:solidFill>
                  <a:srgbClr val="6A5015"/>
                </a:solidFill>
              </a:rPr>
              <a:t>优势。自 </a:t>
            </a:r>
            <a:r>
              <a:rPr lang="en-US" altLang="zh-CN" dirty="0">
                <a:solidFill>
                  <a:srgbClr val="6A5015"/>
                </a:solidFill>
              </a:rPr>
              <a:t>2012 </a:t>
            </a:r>
            <a:r>
              <a:rPr lang="zh-CN" altLang="en-US" dirty="0">
                <a:solidFill>
                  <a:srgbClr val="6A5015"/>
                </a:solidFill>
              </a:rPr>
              <a:t>年开始，多家银行，如建行、交行、工行等都积极部署自己的电商平台，</a:t>
            </a:r>
            <a:r>
              <a:rPr lang="zh-CN" altLang="en-US" dirty="0" smtClean="0">
                <a:solidFill>
                  <a:srgbClr val="6A5015"/>
                </a:solidFill>
              </a:rPr>
              <a:t>期待</a:t>
            </a:r>
            <a:r>
              <a:rPr lang="zh-CN" altLang="en-US" dirty="0">
                <a:solidFill>
                  <a:srgbClr val="6A5015"/>
                </a:solidFill>
              </a:rPr>
              <a:t>在留住老客户及扩展客户数量数据同时，使客户数据立体化，并利用立体数据进行差</a:t>
            </a:r>
            <a:r>
              <a:rPr lang="zh-CN" altLang="en-US" dirty="0" smtClean="0">
                <a:solidFill>
                  <a:srgbClr val="6A5015"/>
                </a:solidFill>
              </a:rPr>
              <a:t>异化</a:t>
            </a:r>
            <a:r>
              <a:rPr lang="zh-CN" altLang="en-US" dirty="0">
                <a:solidFill>
                  <a:srgbClr val="6A5015"/>
                </a:solidFill>
              </a:rPr>
              <a:t>服务，了解客户消费习惯，预测客户行为，进行管理交易、信贷风险和合规方面的</a:t>
            </a:r>
            <a:r>
              <a:rPr lang="zh-CN" altLang="en-US" dirty="0" smtClean="0">
                <a:solidFill>
                  <a:srgbClr val="6A5015"/>
                </a:solidFill>
              </a:rPr>
              <a:t>风险控制。</a:t>
            </a:r>
            <a:endParaRPr lang="en-US" altLang="zh-CN" dirty="0" smtClean="0">
              <a:solidFill>
                <a:srgbClr val="6A5015"/>
              </a:solidFill>
            </a:endParaRPr>
          </a:p>
        </p:txBody>
      </p:sp>
    </p:spTree>
    <p:extLst>
      <p:ext uri="{BB962C8B-B14F-4D97-AF65-F5344CB8AC3E}">
        <p14:creationId xmlns:p14="http://schemas.microsoft.com/office/powerpoint/2010/main" val="239741683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12.3.2 </a:t>
            </a:r>
            <a:r>
              <a:rPr lang="zh-CN" altLang="en-US" dirty="0"/>
              <a:t>金融机构积极搭建数据平台，强化用户体验</a:t>
            </a:r>
          </a:p>
        </p:txBody>
      </p:sp>
      <p:sp>
        <p:nvSpPr>
          <p:cNvPr id="8" name="TextBox 7"/>
          <p:cNvSpPr txBox="1"/>
          <p:nvPr/>
        </p:nvSpPr>
        <p:spPr>
          <a:xfrm>
            <a:off x="467544" y="1628800"/>
            <a:ext cx="8208912" cy="338554"/>
          </a:xfrm>
          <a:prstGeom prst="rect">
            <a:avLst/>
          </a:prstGeom>
          <a:noFill/>
        </p:spPr>
        <p:txBody>
          <a:bodyPr wrap="square" rtlCol="0">
            <a:spAutoFit/>
          </a:bodyPr>
          <a:lstStyle/>
          <a:p>
            <a:pPr algn="ctr"/>
            <a:r>
              <a:rPr lang="zh-CN" altLang="en-US" sz="1600" b="1" dirty="0">
                <a:latin typeface="仿宋" panose="02010609060101010101" pitchFamily="49" charset="-122"/>
                <a:ea typeface="仿宋" panose="02010609060101010101" pitchFamily="49" charset="-122"/>
              </a:rPr>
              <a:t>表 </a:t>
            </a:r>
            <a:r>
              <a:rPr lang="en-US" altLang="zh-CN" sz="1600" b="1" dirty="0">
                <a:latin typeface="仿宋" panose="02010609060101010101" pitchFamily="49" charset="-122"/>
                <a:ea typeface="仿宋" panose="02010609060101010101" pitchFamily="49" charset="-122"/>
              </a:rPr>
              <a:t>12-1 </a:t>
            </a:r>
            <a:r>
              <a:rPr lang="zh-CN" altLang="en-US" sz="1600" b="1" dirty="0">
                <a:latin typeface="仿宋" panose="02010609060101010101" pitchFamily="49" charset="-122"/>
                <a:ea typeface="仿宋" panose="02010609060101010101" pitchFamily="49" charset="-122"/>
              </a:rPr>
              <a:t>银行在电商领域的布局情况</a:t>
            </a:r>
            <a:endParaRPr lang="zh-CN" altLang="zh-CN" sz="1600"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nvGraphicFramePr>
        <p:xfrm>
          <a:off x="138335" y="1979812"/>
          <a:ext cx="8867329" cy="3937000"/>
        </p:xfrm>
        <a:graphic>
          <a:graphicData uri="http://schemas.openxmlformats.org/drawingml/2006/table">
            <a:tbl>
              <a:tblPr firstRow="1" bandRow="1">
                <a:tableStyleId>{5C22544A-7EE6-4342-B048-85BDC9FD1C3A}</a:tableStyleId>
              </a:tblPr>
              <a:tblGrid>
                <a:gridCol w="1825627">
                  <a:extLst>
                    <a:ext uri="{9D8B030D-6E8A-4147-A177-3AD203B41FA5}">
                      <a16:colId xmlns:a16="http://schemas.microsoft.com/office/drawing/2014/main" val="20000"/>
                    </a:ext>
                  </a:extLst>
                </a:gridCol>
                <a:gridCol w="1825627">
                  <a:extLst>
                    <a:ext uri="{9D8B030D-6E8A-4147-A177-3AD203B41FA5}">
                      <a16:colId xmlns:a16="http://schemas.microsoft.com/office/drawing/2014/main" val="20001"/>
                    </a:ext>
                  </a:extLst>
                </a:gridCol>
                <a:gridCol w="5216075">
                  <a:extLst>
                    <a:ext uri="{9D8B030D-6E8A-4147-A177-3AD203B41FA5}">
                      <a16:colId xmlns:a16="http://schemas.microsoft.com/office/drawing/2014/main" val="20002"/>
                    </a:ext>
                  </a:extLst>
                </a:gridCol>
              </a:tblGrid>
              <a:tr h="370840">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分类</a:t>
                      </a: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银行名称</a:t>
                      </a: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事件</a:t>
                      </a:r>
                    </a:p>
                  </a:txBody>
                  <a:tcPr marL="68580" marR="68580" marT="0" marB="0">
                    <a:noFill/>
                  </a:tcPr>
                </a:tc>
                <a:extLst>
                  <a:ext uri="{0D108BD9-81ED-4DB2-BD59-A6C34878D82A}">
                    <a16:rowId xmlns:a16="http://schemas.microsoft.com/office/drawing/2014/main" val="10000"/>
                  </a:ext>
                </a:extLst>
              </a:tr>
              <a:tr h="370840">
                <a:tc>
                  <a:txBody>
                    <a:bodyPr/>
                    <a:lstStyle/>
                    <a:p>
                      <a:pPr marL="0" indent="0" algn="l"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推出网上商城</a:t>
                      </a: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建设银行</a:t>
                      </a: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善融商务</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p>
                  </a:txBody>
                  <a:tcPr marL="68580" marR="68580" marT="0" marB="0">
                    <a:noFill/>
                  </a:tcPr>
                </a:tc>
                <a:extLst>
                  <a:ext uri="{0D108BD9-81ED-4DB2-BD59-A6C34878D82A}">
                    <a16:rowId xmlns:a16="http://schemas.microsoft.com/office/drawing/2014/main" val="10001"/>
                  </a:ext>
                </a:extLst>
              </a:tr>
              <a:tr h="370840">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 </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交通银行</a:t>
                      </a: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交博汇</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p>
                  </a:txBody>
                  <a:tcPr marL="68580" marR="68580" marT="0" marB="0">
                    <a:noFill/>
                  </a:tcPr>
                </a:tc>
                <a:extLst>
                  <a:ext uri="{0D108BD9-81ED-4DB2-BD59-A6C34878D82A}">
                    <a16:rowId xmlns:a16="http://schemas.microsoft.com/office/drawing/2014/main" val="10002"/>
                  </a:ext>
                </a:extLst>
              </a:tr>
              <a:tr h="370840">
                <a:tc>
                  <a:txBody>
                    <a:bodyPr/>
                    <a:lstStyle/>
                    <a:p>
                      <a:pPr marL="0" indent="0" algn="l" defTabSz="914400" rtl="0" eaLnBrk="1" latinLnBrk="0" hangingPunct="1">
                        <a:spcBef>
                          <a:spcPts val="1800"/>
                        </a:spcBef>
                        <a:spcAft>
                          <a:spcPts val="0"/>
                        </a:spcAft>
                        <a:buSzPct val="150000"/>
                        <a:buFontTx/>
                        <a:buNone/>
                      </a:pPr>
                      <a:r>
                        <a:rPr lang="en-US" sz="1800" kern="1200">
                          <a:solidFill>
                            <a:srgbClr val="6A5015"/>
                          </a:solidFill>
                          <a:latin typeface="仿宋" panose="02010609060101010101" pitchFamily="49" charset="-122"/>
                          <a:ea typeface="仿宋" panose="02010609060101010101" pitchFamily="49" charset="-122"/>
                          <a:cs typeface="+mn-cs"/>
                        </a:rPr>
                        <a:t> </a:t>
                      </a:r>
                      <a:endParaRPr lang="zh-CN" sz="1800" kern="120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中国银行</a:t>
                      </a: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2013</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银通商城</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p>
                  </a:txBody>
                  <a:tcPr marL="68580" marR="68580" marT="0" marB="0">
                    <a:noFill/>
                  </a:tcPr>
                </a:tc>
                <a:extLst>
                  <a:ext uri="{0D108BD9-81ED-4DB2-BD59-A6C34878D82A}">
                    <a16:rowId xmlns:a16="http://schemas.microsoft.com/office/drawing/2014/main" val="10003"/>
                  </a:ext>
                </a:extLst>
              </a:tr>
              <a:tr h="370840">
                <a:tc>
                  <a:txBody>
                    <a:bodyPr/>
                    <a:lstStyle/>
                    <a:p>
                      <a:pPr marL="0" indent="0" algn="l" defTabSz="914400" rtl="0" eaLnBrk="1" latinLnBrk="0" hangingPunct="1">
                        <a:spcBef>
                          <a:spcPts val="1800"/>
                        </a:spcBef>
                        <a:spcAft>
                          <a:spcPts val="0"/>
                        </a:spcAft>
                        <a:buSzPct val="150000"/>
                        <a:buFontTx/>
                        <a:buNone/>
                      </a:pPr>
                      <a:r>
                        <a:rPr lang="zh-CN" sz="1800" kern="1200">
                          <a:solidFill>
                            <a:srgbClr val="6A5015"/>
                          </a:solidFill>
                          <a:latin typeface="仿宋" panose="02010609060101010101" pitchFamily="49" charset="-122"/>
                          <a:ea typeface="仿宋" panose="02010609060101010101" pitchFamily="49" charset="-122"/>
                          <a:cs typeface="+mn-cs"/>
                        </a:rPr>
                        <a:t>在已有电商平台推出银行旗舰店</a:t>
                      </a: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交通银行</a:t>
                      </a: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年，与阿里巴巴共同推出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交通银行淘宝旗舰店</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定位于一个没有是实体店的大型综合性银行网点，有专业银行客户经理为客户提供一揽子的金融服务</a:t>
                      </a:r>
                    </a:p>
                  </a:txBody>
                  <a:tcPr marL="68580" marR="68580" marT="0" marB="0">
                    <a:noFill/>
                  </a:tcPr>
                </a:tc>
                <a:extLst>
                  <a:ext uri="{0D108BD9-81ED-4DB2-BD59-A6C34878D82A}">
                    <a16:rowId xmlns:a16="http://schemas.microsoft.com/office/drawing/2014/main" val="10004"/>
                  </a:ext>
                </a:extLst>
              </a:tr>
              <a:tr h="370840">
                <a:tc>
                  <a:txBody>
                    <a:bodyPr/>
                    <a:lstStyle/>
                    <a:p>
                      <a:pPr marL="0" indent="0" algn="l" defTabSz="914400" rtl="0" eaLnBrk="1" latinLnBrk="0" hangingPunct="1">
                        <a:spcBef>
                          <a:spcPts val="1800"/>
                        </a:spcBef>
                        <a:spcAft>
                          <a:spcPts val="0"/>
                        </a:spcAft>
                        <a:buSzPct val="150000"/>
                        <a:buFontTx/>
                        <a:buNone/>
                      </a:pPr>
                      <a:r>
                        <a:rPr lang="zh-CN" sz="1800" kern="1200">
                          <a:solidFill>
                            <a:srgbClr val="6A5015"/>
                          </a:solidFill>
                          <a:latin typeface="仿宋" panose="02010609060101010101" pitchFamily="49" charset="-122"/>
                          <a:ea typeface="仿宋" panose="02010609060101010101" pitchFamily="49" charset="-122"/>
                          <a:cs typeface="+mn-cs"/>
                        </a:rPr>
                        <a:t>推出基于电商的银行卡</a:t>
                      </a: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中国银行</a:t>
                      </a: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2013</a:t>
                      </a:r>
                      <a:r>
                        <a:rPr lang="zh-CN" sz="1800" kern="1200" dirty="0">
                          <a:solidFill>
                            <a:srgbClr val="6A5015"/>
                          </a:solidFill>
                          <a:latin typeface="仿宋" panose="02010609060101010101" pitchFamily="49" charset="-122"/>
                          <a:ea typeface="仿宋" panose="02010609060101010101" pitchFamily="49" charset="-122"/>
                          <a:cs typeface="+mn-cs"/>
                        </a:rPr>
                        <a:t>年，与京东商城合作推出中银京东商城信用卡，除人命币结算，存款有息，存贷一体等一般银行卡业务之外，申请即可成为京东金牌会员</a:t>
                      </a:r>
                    </a:p>
                  </a:txBody>
                  <a:tcPr marL="68580" marR="68580" marT="0" marB="0">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293813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smtClean="0">
                <a:solidFill>
                  <a:srgbClr val="6A5015"/>
                </a:solidFill>
              </a:rPr>
              <a:t>12.3.3 </a:t>
            </a:r>
            <a:r>
              <a:rPr lang="zh-CN" altLang="en-US" b="1" dirty="0" smtClean="0">
                <a:solidFill>
                  <a:srgbClr val="6A5015"/>
                </a:solidFill>
              </a:rPr>
              <a:t>大数据金融实现大数据产业链分工</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大</a:t>
            </a:r>
            <a:r>
              <a:rPr lang="zh-CN" altLang="en-US" dirty="0">
                <a:solidFill>
                  <a:schemeClr val="tx1"/>
                </a:solidFill>
              </a:rPr>
              <a:t>数据对时代的改变将越来越深刻。无论是 </a:t>
            </a:r>
            <a:r>
              <a:rPr lang="en-US" altLang="zh-CN" dirty="0">
                <a:solidFill>
                  <a:schemeClr val="tx1"/>
                </a:solidFill>
              </a:rPr>
              <a:t>IBM</a:t>
            </a:r>
            <a:r>
              <a:rPr lang="zh-CN" altLang="en-US" dirty="0">
                <a:solidFill>
                  <a:schemeClr val="tx1"/>
                </a:solidFill>
              </a:rPr>
              <a:t>、 </a:t>
            </a:r>
            <a:r>
              <a:rPr lang="en-US" altLang="zh-CN" dirty="0">
                <a:solidFill>
                  <a:schemeClr val="tx1"/>
                </a:solidFill>
              </a:rPr>
              <a:t>CISCO </a:t>
            </a:r>
            <a:r>
              <a:rPr lang="zh-CN" altLang="en-US" dirty="0">
                <a:solidFill>
                  <a:schemeClr val="tx1"/>
                </a:solidFill>
              </a:rPr>
              <a:t>这样的老牌 </a:t>
            </a:r>
            <a:r>
              <a:rPr lang="en-US" altLang="zh-CN" dirty="0" smtClean="0">
                <a:solidFill>
                  <a:schemeClr val="tx1"/>
                </a:solidFill>
              </a:rPr>
              <a:t>IT</a:t>
            </a:r>
            <a:r>
              <a:rPr lang="zh-CN" altLang="en-US" dirty="0" smtClean="0">
                <a:solidFill>
                  <a:schemeClr val="tx1"/>
                </a:solidFill>
              </a:rPr>
              <a:t>公司</a:t>
            </a:r>
            <a:r>
              <a:rPr lang="zh-CN" altLang="en-US" dirty="0">
                <a:solidFill>
                  <a:schemeClr val="tx1"/>
                </a:solidFill>
              </a:rPr>
              <a:t>，还是专注于大数据的“ </a:t>
            </a:r>
            <a:r>
              <a:rPr lang="en-US" altLang="zh-CN" dirty="0">
                <a:solidFill>
                  <a:schemeClr val="tx1"/>
                </a:solidFill>
              </a:rPr>
              <a:t>IT </a:t>
            </a:r>
            <a:r>
              <a:rPr lang="zh-CN" altLang="en-US" dirty="0">
                <a:solidFill>
                  <a:schemeClr val="tx1"/>
                </a:solidFill>
              </a:rPr>
              <a:t>新秀”都可以在短短的几年之内按照信息处理环节</a:t>
            </a:r>
            <a:r>
              <a:rPr lang="zh-CN" altLang="en-US" dirty="0" smtClean="0">
                <a:solidFill>
                  <a:schemeClr val="tx1"/>
                </a:solidFill>
              </a:rPr>
              <a:t>分为数据</a:t>
            </a:r>
            <a:r>
              <a:rPr lang="zh-CN" altLang="en-US" b="1" dirty="0" smtClean="0">
                <a:solidFill>
                  <a:schemeClr val="tx1"/>
                </a:solidFill>
              </a:rPr>
              <a:t>采集</a:t>
            </a:r>
            <a:r>
              <a:rPr lang="zh-CN" altLang="en-US" dirty="0">
                <a:solidFill>
                  <a:schemeClr val="tx1"/>
                </a:solidFill>
              </a:rPr>
              <a:t>、数据</a:t>
            </a:r>
            <a:r>
              <a:rPr lang="zh-CN" altLang="en-US" b="1" dirty="0">
                <a:solidFill>
                  <a:schemeClr val="tx1"/>
                </a:solidFill>
              </a:rPr>
              <a:t>清理</a:t>
            </a:r>
            <a:r>
              <a:rPr lang="zh-CN" altLang="en-US" dirty="0">
                <a:solidFill>
                  <a:schemeClr val="tx1"/>
                </a:solidFill>
              </a:rPr>
              <a:t>、数据</a:t>
            </a:r>
            <a:r>
              <a:rPr lang="zh-CN" altLang="en-US" b="1" dirty="0">
                <a:solidFill>
                  <a:schemeClr val="tx1"/>
                </a:solidFill>
              </a:rPr>
              <a:t>存储</a:t>
            </a:r>
            <a:r>
              <a:rPr lang="zh-CN" altLang="en-US" dirty="0">
                <a:solidFill>
                  <a:schemeClr val="tx1"/>
                </a:solidFill>
              </a:rPr>
              <a:t>及</a:t>
            </a:r>
            <a:r>
              <a:rPr lang="zh-CN" altLang="en-US" b="1" dirty="0">
                <a:solidFill>
                  <a:schemeClr val="tx1"/>
                </a:solidFill>
              </a:rPr>
              <a:t>管理</a:t>
            </a:r>
            <a:r>
              <a:rPr lang="zh-CN" altLang="en-US" dirty="0">
                <a:solidFill>
                  <a:schemeClr val="tx1"/>
                </a:solidFill>
              </a:rPr>
              <a:t>、数据</a:t>
            </a:r>
            <a:r>
              <a:rPr lang="zh-CN" altLang="en-US" b="1" dirty="0">
                <a:solidFill>
                  <a:schemeClr val="tx1"/>
                </a:solidFill>
              </a:rPr>
              <a:t>分析</a:t>
            </a:r>
            <a:r>
              <a:rPr lang="zh-CN" altLang="en-US" dirty="0">
                <a:solidFill>
                  <a:schemeClr val="tx1"/>
                </a:solidFill>
              </a:rPr>
              <a:t>、</a:t>
            </a:r>
            <a:r>
              <a:rPr lang="zh-CN" altLang="en-US" dirty="0" smtClean="0">
                <a:solidFill>
                  <a:schemeClr val="tx1"/>
                </a:solidFill>
              </a:rPr>
              <a:t>数据</a:t>
            </a:r>
            <a:r>
              <a:rPr lang="zh-CN" altLang="en-US" b="1" dirty="0" smtClean="0">
                <a:solidFill>
                  <a:schemeClr val="tx1"/>
                </a:solidFill>
              </a:rPr>
              <a:t>显</a:t>
            </a:r>
            <a:r>
              <a:rPr lang="zh-CN" altLang="en-US" b="1" dirty="0">
                <a:solidFill>
                  <a:schemeClr val="tx1"/>
                </a:solidFill>
              </a:rPr>
              <a:t>化</a:t>
            </a:r>
            <a:r>
              <a:rPr lang="zh-CN" altLang="en-US" dirty="0">
                <a:solidFill>
                  <a:schemeClr val="tx1"/>
                </a:solidFill>
              </a:rPr>
              <a:t>以及产业</a:t>
            </a:r>
            <a:r>
              <a:rPr lang="zh-CN" altLang="en-US" b="1" dirty="0">
                <a:solidFill>
                  <a:schemeClr val="tx1"/>
                </a:solidFill>
              </a:rPr>
              <a:t>应用</a:t>
            </a:r>
            <a:r>
              <a:rPr lang="zh-CN" altLang="en-US" dirty="0" smtClean="0">
                <a:solidFill>
                  <a:schemeClr val="tx1"/>
                </a:solidFill>
              </a:rPr>
              <a:t>。</a:t>
            </a:r>
          </a:p>
          <a:p>
            <a:pPr marL="0" indent="0">
              <a:buNone/>
            </a:pPr>
            <a:r>
              <a:rPr lang="zh-CN" altLang="en-US" dirty="0" smtClean="0">
                <a:solidFill>
                  <a:schemeClr val="tx1"/>
                </a:solidFill>
              </a:rPr>
              <a:t>   在</a:t>
            </a:r>
            <a:r>
              <a:rPr lang="zh-CN" altLang="en-US" dirty="0">
                <a:solidFill>
                  <a:schemeClr val="tx1"/>
                </a:solidFill>
              </a:rPr>
              <a:t>数据</a:t>
            </a:r>
            <a:r>
              <a:rPr lang="zh-CN" altLang="en-US" b="1" dirty="0">
                <a:solidFill>
                  <a:schemeClr val="tx1"/>
                </a:solidFill>
              </a:rPr>
              <a:t>采集</a:t>
            </a:r>
            <a:r>
              <a:rPr lang="zh-CN" altLang="en-US" dirty="0">
                <a:solidFill>
                  <a:schemeClr val="tx1"/>
                </a:solidFill>
              </a:rPr>
              <a:t>中， </a:t>
            </a:r>
            <a:r>
              <a:rPr lang="en-US" altLang="zh-CN" dirty="0">
                <a:solidFill>
                  <a:schemeClr val="tx1"/>
                </a:solidFill>
              </a:rPr>
              <a:t>Google</a:t>
            </a:r>
            <a:r>
              <a:rPr lang="zh-CN" altLang="en-US" dirty="0">
                <a:solidFill>
                  <a:schemeClr val="tx1"/>
                </a:solidFill>
              </a:rPr>
              <a:t>、 </a:t>
            </a:r>
            <a:r>
              <a:rPr lang="en-US" altLang="zh-CN" dirty="0">
                <a:solidFill>
                  <a:schemeClr val="tx1"/>
                </a:solidFill>
              </a:rPr>
              <a:t>CISCO </a:t>
            </a:r>
            <a:r>
              <a:rPr lang="zh-CN" altLang="en-US" dirty="0">
                <a:solidFill>
                  <a:schemeClr val="tx1"/>
                </a:solidFill>
              </a:rPr>
              <a:t>这些传统的 </a:t>
            </a:r>
            <a:r>
              <a:rPr lang="en-US" altLang="zh-CN" dirty="0">
                <a:solidFill>
                  <a:schemeClr val="tx1"/>
                </a:solidFill>
              </a:rPr>
              <a:t>IT </a:t>
            </a:r>
            <a:r>
              <a:rPr lang="zh-CN" altLang="en-US" dirty="0">
                <a:solidFill>
                  <a:schemeClr val="tx1"/>
                </a:solidFill>
              </a:rPr>
              <a:t>公司早已经开始部署数据收集的工作</a:t>
            </a:r>
            <a:r>
              <a:rPr lang="zh-CN" altLang="en-US" dirty="0" smtClean="0">
                <a:solidFill>
                  <a:schemeClr val="tx1"/>
                </a:solidFill>
              </a:rPr>
              <a:t>。在</a:t>
            </a:r>
            <a:r>
              <a:rPr lang="zh-CN" altLang="en-US" dirty="0">
                <a:solidFill>
                  <a:schemeClr val="tx1"/>
                </a:solidFill>
              </a:rPr>
              <a:t>中国，淘宝、腾讯、百度等公司已经收集并存储大量的用户习惯及用户消费行为数据</a:t>
            </a:r>
            <a:r>
              <a:rPr lang="zh-CN" altLang="en-US" dirty="0" smtClean="0">
                <a:solidFill>
                  <a:schemeClr val="tx1"/>
                </a:solidFill>
              </a:rPr>
              <a:t>。</a:t>
            </a:r>
          </a:p>
          <a:p>
            <a:pPr marL="0" indent="0">
              <a:buNone/>
            </a:pPr>
            <a:r>
              <a:rPr lang="en-US" altLang="zh-CN" dirty="0" smtClean="0">
                <a:solidFill>
                  <a:schemeClr val="tx1"/>
                </a:solidFill>
              </a:rPr>
              <a:t>    </a:t>
            </a:r>
            <a:r>
              <a:rPr lang="zh-CN" altLang="en-US" dirty="0" smtClean="0">
                <a:solidFill>
                  <a:schemeClr val="tx1"/>
                </a:solidFill>
              </a:rPr>
              <a:t>在数</a:t>
            </a:r>
            <a:r>
              <a:rPr lang="zh-CN" altLang="en-US" dirty="0">
                <a:solidFill>
                  <a:schemeClr val="tx1"/>
                </a:solidFill>
              </a:rPr>
              <a:t>理</a:t>
            </a:r>
            <a:r>
              <a:rPr lang="zh-CN" altLang="en-US" b="1" dirty="0">
                <a:solidFill>
                  <a:schemeClr val="tx1"/>
                </a:solidFill>
              </a:rPr>
              <a:t>清理</a:t>
            </a:r>
            <a:r>
              <a:rPr lang="zh-CN" altLang="en-US" dirty="0">
                <a:solidFill>
                  <a:schemeClr val="tx1"/>
                </a:solidFill>
              </a:rPr>
              <a:t>中，当大量庞杂无序的数据收集之后，如何将有用的数据筛选出来</a:t>
            </a:r>
            <a:r>
              <a:rPr lang="zh-CN" altLang="en-US" dirty="0" smtClean="0">
                <a:solidFill>
                  <a:schemeClr val="tx1"/>
                </a:solidFill>
              </a:rPr>
              <a:t>，完成</a:t>
            </a:r>
            <a:r>
              <a:rPr lang="zh-CN" altLang="en-US" dirty="0">
                <a:solidFill>
                  <a:schemeClr val="tx1"/>
                </a:solidFill>
              </a:rPr>
              <a:t>数据的清理工作并传递到下一环节，是十分关键的</a:t>
            </a:r>
            <a:r>
              <a:rPr lang="zh-CN" altLang="en-US" dirty="0" smtClean="0">
                <a:solidFill>
                  <a:schemeClr val="tx1"/>
                </a:solidFill>
              </a:rPr>
              <a:t>。</a:t>
            </a:r>
          </a:p>
          <a:p>
            <a:pPr marL="0" indent="0">
              <a:buNone/>
            </a:pPr>
            <a:r>
              <a:rPr lang="zh-CN" altLang="en-US" dirty="0">
                <a:solidFill>
                  <a:schemeClr val="tx1"/>
                </a:solidFill>
              </a:rPr>
              <a:t> </a:t>
            </a:r>
            <a:r>
              <a:rPr lang="zh-CN" altLang="en-US" dirty="0" smtClean="0">
                <a:solidFill>
                  <a:schemeClr val="tx1"/>
                </a:solidFill>
              </a:rPr>
              <a:t>   数据</a:t>
            </a:r>
            <a:r>
              <a:rPr lang="zh-CN" altLang="en-US" dirty="0">
                <a:solidFill>
                  <a:schemeClr val="tx1"/>
                </a:solidFill>
              </a:rPr>
              <a:t>的</a:t>
            </a:r>
            <a:r>
              <a:rPr lang="zh-CN" altLang="en-US" b="1" dirty="0">
                <a:solidFill>
                  <a:schemeClr val="tx1"/>
                </a:solidFill>
              </a:rPr>
              <a:t>存储、管理</a:t>
            </a:r>
            <a:r>
              <a:rPr lang="zh-CN" altLang="en-US" dirty="0">
                <a:solidFill>
                  <a:schemeClr val="tx1"/>
                </a:solidFill>
              </a:rPr>
              <a:t>是数据处理的两个细分环节。这两个细分环节之间的关系极为紧密。数据管理的方式决定了数据的存储格式，而数据如何存储又限制了数据分析的深度和广度。由于相关性极高，通常由一个厂商统筹设计这两个细分将更为有效。</a:t>
            </a:r>
            <a:endParaRPr lang="zh-CN" altLang="en-US" dirty="0" smtClean="0">
              <a:solidFill>
                <a:schemeClr val="tx1"/>
              </a:solidFill>
            </a:endParaRPr>
          </a:p>
        </p:txBody>
      </p:sp>
    </p:spTree>
    <p:extLst>
      <p:ext uri="{BB962C8B-B14F-4D97-AF65-F5344CB8AC3E}">
        <p14:creationId xmlns:p14="http://schemas.microsoft.com/office/powerpoint/2010/main" val="42602683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12.3.3 </a:t>
            </a:r>
            <a:r>
              <a:rPr lang="zh-CN" altLang="en-US" b="1" dirty="0">
                <a:solidFill>
                  <a:srgbClr val="6A5015"/>
                </a:solidFill>
              </a:rPr>
              <a:t>大数据金融实现大数据产业链</a:t>
            </a:r>
            <a:r>
              <a:rPr lang="zh-CN" altLang="en-US" b="1" dirty="0" smtClean="0">
                <a:solidFill>
                  <a:srgbClr val="6A5015"/>
                </a:solidFill>
              </a:rPr>
              <a:t>分工</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在</a:t>
            </a:r>
            <a:r>
              <a:rPr lang="zh-CN" altLang="en-US" dirty="0">
                <a:solidFill>
                  <a:schemeClr val="tx1"/>
                </a:solidFill>
              </a:rPr>
              <a:t>数据</a:t>
            </a:r>
            <a:r>
              <a:rPr lang="zh-CN" altLang="en-US" b="1" dirty="0">
                <a:solidFill>
                  <a:schemeClr val="tx1"/>
                </a:solidFill>
              </a:rPr>
              <a:t>分析</a:t>
            </a:r>
            <a:r>
              <a:rPr lang="zh-CN" altLang="en-US" dirty="0">
                <a:solidFill>
                  <a:schemeClr val="tx1"/>
                </a:solidFill>
              </a:rPr>
              <a:t>方面，传统的数据处理公司 </a:t>
            </a:r>
            <a:r>
              <a:rPr lang="en-US" altLang="zh-CN" dirty="0">
                <a:solidFill>
                  <a:schemeClr val="tx1"/>
                </a:solidFill>
              </a:rPr>
              <a:t>SAS </a:t>
            </a:r>
            <a:r>
              <a:rPr lang="zh-CN" altLang="en-US" dirty="0">
                <a:solidFill>
                  <a:schemeClr val="tx1"/>
                </a:solidFill>
              </a:rPr>
              <a:t>及 </a:t>
            </a:r>
            <a:r>
              <a:rPr lang="en-US" altLang="zh-CN" dirty="0">
                <a:solidFill>
                  <a:schemeClr val="tx1"/>
                </a:solidFill>
              </a:rPr>
              <a:t>SPSS </a:t>
            </a:r>
            <a:r>
              <a:rPr lang="zh-CN" altLang="en-US" dirty="0">
                <a:solidFill>
                  <a:schemeClr val="tx1"/>
                </a:solidFill>
              </a:rPr>
              <a:t>在数据分析方面有明显的优势</a:t>
            </a:r>
            <a:r>
              <a:rPr lang="zh-CN" altLang="en-US" dirty="0" smtClean="0">
                <a:solidFill>
                  <a:schemeClr val="tx1"/>
                </a:solidFill>
              </a:rPr>
              <a:t>。然而</a:t>
            </a:r>
            <a:r>
              <a:rPr lang="zh-CN" altLang="en-US" dirty="0">
                <a:solidFill>
                  <a:schemeClr val="tx1"/>
                </a:solidFill>
              </a:rPr>
              <a:t>，基于开源软件基础构架 </a:t>
            </a:r>
            <a:r>
              <a:rPr lang="en-US" altLang="zh-CN" dirty="0">
                <a:solidFill>
                  <a:schemeClr val="tx1"/>
                </a:solidFill>
              </a:rPr>
              <a:t>Hadoop </a:t>
            </a:r>
            <a:r>
              <a:rPr lang="zh-CN" altLang="en-US" dirty="0">
                <a:solidFill>
                  <a:schemeClr val="tx1"/>
                </a:solidFill>
              </a:rPr>
              <a:t>的数据分析公司最近几年呈现爆发性增长</a:t>
            </a:r>
            <a:r>
              <a:rPr lang="zh-CN" altLang="en-US" dirty="0" smtClean="0">
                <a:solidFill>
                  <a:schemeClr val="tx1"/>
                </a:solidFill>
              </a:rPr>
              <a:t>。</a:t>
            </a:r>
          </a:p>
          <a:p>
            <a:pPr marL="0" indent="0">
              <a:buNone/>
            </a:pPr>
            <a:r>
              <a:rPr lang="zh-CN" altLang="en-US" dirty="0" smtClean="0">
                <a:solidFill>
                  <a:schemeClr val="tx1"/>
                </a:solidFill>
              </a:rPr>
              <a:t>    在</a:t>
            </a:r>
            <a:r>
              <a:rPr lang="zh-CN" altLang="en-US" dirty="0">
                <a:solidFill>
                  <a:schemeClr val="tx1"/>
                </a:solidFill>
              </a:rPr>
              <a:t>数据的</a:t>
            </a:r>
            <a:r>
              <a:rPr lang="zh-CN" altLang="en-US" b="1" dirty="0">
                <a:solidFill>
                  <a:schemeClr val="tx1"/>
                </a:solidFill>
              </a:rPr>
              <a:t>解读</a:t>
            </a:r>
            <a:r>
              <a:rPr lang="zh-CN" altLang="en-US" dirty="0">
                <a:solidFill>
                  <a:schemeClr val="tx1"/>
                </a:solidFill>
              </a:rPr>
              <a:t>方面，可将大数据分析的数据层面的结果还原为具体的行业问题</a:t>
            </a:r>
            <a:r>
              <a:rPr lang="zh-CN" altLang="en-US" dirty="0" smtClean="0">
                <a:solidFill>
                  <a:schemeClr val="tx1"/>
                </a:solidFill>
              </a:rPr>
              <a:t>。</a:t>
            </a:r>
            <a:r>
              <a:rPr lang="en-US" altLang="zh-CN" dirty="0">
                <a:solidFill>
                  <a:schemeClr val="tx1"/>
                </a:solidFill>
              </a:rPr>
              <a:t> </a:t>
            </a:r>
            <a:r>
              <a:rPr lang="en-US" altLang="zh-CN" dirty="0" smtClean="0">
                <a:solidFill>
                  <a:schemeClr val="tx1"/>
                </a:solidFill>
              </a:rPr>
              <a:t>   </a:t>
            </a:r>
          </a:p>
          <a:p>
            <a:pPr marL="0" indent="0">
              <a:buNone/>
            </a:pPr>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在</a:t>
            </a:r>
            <a:r>
              <a:rPr lang="zh-CN" altLang="en-US" dirty="0">
                <a:solidFill>
                  <a:schemeClr val="tx1"/>
                </a:solidFill>
              </a:rPr>
              <a:t>数据的</a:t>
            </a:r>
            <a:r>
              <a:rPr lang="zh-CN" altLang="en-US" b="1" dirty="0">
                <a:solidFill>
                  <a:schemeClr val="tx1"/>
                </a:solidFill>
              </a:rPr>
              <a:t>显化</a:t>
            </a:r>
            <a:r>
              <a:rPr lang="zh-CN" altLang="en-US" dirty="0">
                <a:solidFill>
                  <a:schemeClr val="tx1"/>
                </a:solidFill>
              </a:rPr>
              <a:t>这一环节中，大数据真正开始帮助管理实践，通过分析得到的数据，</a:t>
            </a:r>
            <a:r>
              <a:rPr lang="zh-CN" altLang="en-US" dirty="0" smtClean="0">
                <a:solidFill>
                  <a:schemeClr val="tx1"/>
                </a:solidFill>
              </a:rPr>
              <a:t>结合</a:t>
            </a:r>
            <a:r>
              <a:rPr lang="zh-CN" altLang="en-US" dirty="0">
                <a:solidFill>
                  <a:schemeClr val="tx1"/>
                </a:solidFill>
              </a:rPr>
              <a:t>行业实际发展，可以改变行业现状</a:t>
            </a:r>
            <a:r>
              <a:rPr lang="zh-CN" altLang="en-US" dirty="0" smtClean="0">
                <a:solidFill>
                  <a:schemeClr val="tx1"/>
                </a:solidFill>
              </a:rPr>
              <a:t>。</a:t>
            </a:r>
          </a:p>
          <a:p>
            <a:pPr marL="0" indent="0">
              <a:buNone/>
            </a:pPr>
            <a:r>
              <a:rPr lang="zh-CN" altLang="en-US" dirty="0" smtClean="0">
                <a:solidFill>
                  <a:schemeClr val="tx1"/>
                </a:solidFill>
              </a:rPr>
              <a:t>    数据</a:t>
            </a:r>
            <a:r>
              <a:rPr lang="zh-CN" altLang="en-US" dirty="0">
                <a:solidFill>
                  <a:schemeClr val="tx1"/>
                </a:solidFill>
              </a:rPr>
              <a:t>是企业最重要的资产，而且随着数据产业的发展，将会变得更有价值。但封闭</a:t>
            </a:r>
            <a:r>
              <a:rPr lang="zh-CN" altLang="en-US" dirty="0" smtClean="0">
                <a:solidFill>
                  <a:schemeClr val="tx1"/>
                </a:solidFill>
              </a:rPr>
              <a:t>的数据</a:t>
            </a:r>
            <a:r>
              <a:rPr lang="zh-CN" altLang="en-US" dirty="0">
                <a:solidFill>
                  <a:schemeClr val="tx1"/>
                </a:solidFill>
              </a:rPr>
              <a:t>环境会阻碍数据价值的实现，对企业应用和研究发现来讲也是如此，因此我们需要</a:t>
            </a:r>
            <a:r>
              <a:rPr lang="zh-CN" altLang="en-US" dirty="0" smtClean="0">
                <a:solidFill>
                  <a:schemeClr val="tx1"/>
                </a:solidFill>
              </a:rPr>
              <a:t>合理</a:t>
            </a:r>
            <a:r>
              <a:rPr lang="zh-CN" altLang="en-US" dirty="0">
                <a:solidFill>
                  <a:schemeClr val="tx1"/>
                </a:solidFill>
              </a:rPr>
              <a:t>的机制在保护数据安全的情况下开放数据，使数据得到充分利用</a:t>
            </a:r>
            <a:r>
              <a:rPr lang="zh-CN" altLang="en-US" dirty="0" smtClean="0">
                <a:solidFill>
                  <a:schemeClr val="tx1"/>
                </a:solidFill>
              </a:rPr>
              <a:t>。在</a:t>
            </a:r>
            <a:r>
              <a:rPr lang="zh-CN" altLang="en-US" dirty="0">
                <a:solidFill>
                  <a:schemeClr val="tx1"/>
                </a:solidFill>
              </a:rPr>
              <a:t>大</a:t>
            </a:r>
            <a:r>
              <a:rPr lang="zh-CN" altLang="en-US" dirty="0" smtClean="0">
                <a:solidFill>
                  <a:schemeClr val="tx1"/>
                </a:solidFill>
              </a:rPr>
              <a:t>数据的</a:t>
            </a:r>
            <a:r>
              <a:rPr lang="zh-CN" altLang="en-US" dirty="0">
                <a:solidFill>
                  <a:schemeClr val="tx1"/>
                </a:solidFill>
              </a:rPr>
              <a:t>未来发展中，建立数据交易平台，在相关法律法规允许的情况下，数据能够在统一的</a:t>
            </a:r>
            <a:r>
              <a:rPr lang="zh-CN" altLang="en-US" dirty="0" smtClean="0">
                <a:solidFill>
                  <a:schemeClr val="tx1"/>
                </a:solidFill>
              </a:rPr>
              <a:t>平台</a:t>
            </a:r>
            <a:r>
              <a:rPr lang="zh-CN" altLang="en-US" dirty="0">
                <a:solidFill>
                  <a:schemeClr val="tx1"/>
                </a:solidFill>
              </a:rPr>
              <a:t>上进行搜索比价和交易，这不仅是企业在主营业务外的数据增值行为，也为解决封闭</a:t>
            </a:r>
            <a:r>
              <a:rPr lang="zh-CN" altLang="en-US" dirty="0" smtClean="0">
                <a:solidFill>
                  <a:schemeClr val="tx1"/>
                </a:solidFill>
              </a:rPr>
              <a:t>数据</a:t>
            </a:r>
            <a:r>
              <a:rPr lang="zh-CN" altLang="en-US" dirty="0">
                <a:solidFill>
                  <a:schemeClr val="tx1"/>
                </a:solidFill>
              </a:rPr>
              <a:t>、数据割裂提供了有效的解决方法，实现了有关机构之间的协同合作，更为符合“</a:t>
            </a:r>
            <a:r>
              <a:rPr lang="zh-CN" altLang="en-US" dirty="0" smtClean="0">
                <a:solidFill>
                  <a:schemeClr val="tx1"/>
                </a:solidFill>
              </a:rPr>
              <a:t>数据即</a:t>
            </a:r>
            <a:r>
              <a:rPr lang="zh-CN" altLang="en-US" dirty="0">
                <a:solidFill>
                  <a:schemeClr val="tx1"/>
                </a:solidFill>
              </a:rPr>
              <a:t>是资产”的</a:t>
            </a:r>
            <a:r>
              <a:rPr lang="zh-CN" altLang="en-US" dirty="0" smtClean="0">
                <a:solidFill>
                  <a:schemeClr val="tx1"/>
                </a:solidFill>
              </a:rPr>
              <a:t>精神。</a:t>
            </a:r>
          </a:p>
        </p:txBody>
      </p:sp>
    </p:spTree>
    <p:extLst>
      <p:ext uri="{BB962C8B-B14F-4D97-AF65-F5344CB8AC3E}">
        <p14:creationId xmlns:p14="http://schemas.microsoft.com/office/powerpoint/2010/main" val="152397216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a:bodyPr>
          <a:lstStyle/>
          <a:p>
            <a:pPr marL="0" indent="0">
              <a:buNone/>
            </a:pPr>
            <a:r>
              <a:rPr lang="zh-CN" altLang="en-US" dirty="0" smtClean="0"/>
              <a:t>    正在</a:t>
            </a:r>
            <a:r>
              <a:rPr lang="zh-CN" altLang="en-US" dirty="0"/>
              <a:t>来临的大数据时代，金融机构之间的竞争将在网络信息平台上全面展开</a:t>
            </a:r>
            <a:r>
              <a:rPr lang="zh-CN" altLang="en-US" dirty="0" smtClean="0"/>
              <a:t>，谁</a:t>
            </a:r>
            <a:r>
              <a:rPr lang="zh-CN" altLang="en-US" dirty="0"/>
              <a:t>掌握了数据，谁就拥有风险定价能力，谁就可以获得高额的风险</a:t>
            </a:r>
            <a:r>
              <a:rPr lang="zh-CN" altLang="en-US" dirty="0" smtClean="0"/>
              <a:t>收益</a:t>
            </a:r>
            <a:r>
              <a:rPr lang="zh-CN" altLang="en-US" dirty="0"/>
              <a:t>，最终赢得竞争优势</a:t>
            </a:r>
            <a:r>
              <a:rPr lang="zh-CN" altLang="en-US" dirty="0" smtClean="0"/>
              <a:t>。</a:t>
            </a:r>
            <a:endParaRPr lang="en-US" altLang="zh-CN" dirty="0" smtClean="0"/>
          </a:p>
          <a:p>
            <a:pPr marL="0" indent="0">
              <a:buNone/>
            </a:pPr>
            <a:r>
              <a:rPr lang="zh-CN" altLang="en-US" dirty="0" smtClean="0"/>
              <a:t>    中国</a:t>
            </a:r>
            <a:r>
              <a:rPr lang="zh-CN" altLang="en-US" dirty="0"/>
              <a:t>金融业正在步入大数据时代的初级阶段。经过多年的发展与积累，目前国内</a:t>
            </a:r>
            <a:r>
              <a:rPr lang="zh-CN" altLang="en-US" dirty="0" smtClean="0"/>
              <a:t>金融机构</a:t>
            </a:r>
            <a:r>
              <a:rPr lang="zh-CN" altLang="en-US" dirty="0"/>
              <a:t>的数据量已经达到 </a:t>
            </a:r>
            <a:r>
              <a:rPr lang="en-US" altLang="zh-CN" dirty="0"/>
              <a:t>100TB </a:t>
            </a:r>
            <a:r>
              <a:rPr lang="zh-CN" altLang="en-US" dirty="0"/>
              <a:t>以上级别，并且非结构化数据量正在以更快的速度增长</a:t>
            </a:r>
            <a:r>
              <a:rPr lang="zh-CN" altLang="en-US" dirty="0" smtClean="0"/>
              <a:t>。在</a:t>
            </a:r>
            <a:r>
              <a:rPr lang="zh-CN" altLang="en-US" dirty="0"/>
              <a:t>大数据的应用中，金融机构具有天然的优势：一方面，在业务发展过程中，金融企业</a:t>
            </a:r>
            <a:r>
              <a:rPr lang="zh-CN" altLang="en-US" dirty="0" smtClean="0"/>
              <a:t>已经</a:t>
            </a:r>
            <a:r>
              <a:rPr lang="zh-CN" altLang="en-US" dirty="0"/>
              <a:t>积累了大量数据，包括客户身份，资产、负债和资金交易等高价值的数据，以及通过</a:t>
            </a:r>
            <a:r>
              <a:rPr lang="zh-CN" altLang="en-US" dirty="0" smtClean="0"/>
              <a:t>专业</a:t>
            </a:r>
            <a:r>
              <a:rPr lang="zh-CN" altLang="en-US" dirty="0"/>
              <a:t>数据挖掘和分析使用后的数据，这会产生巨大的商业价值；另一方面，与预算比较</a:t>
            </a:r>
            <a:r>
              <a:rPr lang="zh-CN" altLang="en-US" dirty="0" smtClean="0"/>
              <a:t>充足的</a:t>
            </a:r>
            <a:r>
              <a:rPr lang="zh-CN" altLang="en-US" dirty="0"/>
              <a:t>金融机构可以实现大数据吸引高端人才，也有采用最新的大数据技术的能力。</a:t>
            </a:r>
            <a:endParaRPr lang="en-US" altLang="zh-CN" dirty="0" smtClean="0"/>
          </a:p>
        </p:txBody>
      </p:sp>
    </p:spTree>
    <p:extLst>
      <p:ext uri="{BB962C8B-B14F-4D97-AF65-F5344CB8AC3E}">
        <p14:creationId xmlns:p14="http://schemas.microsoft.com/office/powerpoint/2010/main" val="95451508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lnSpcReduction="10000"/>
          </a:bodyPr>
          <a:lstStyle/>
          <a:p>
            <a:pPr marL="0" indent="0">
              <a:buNone/>
            </a:pPr>
            <a:r>
              <a:rPr lang="zh-CN" altLang="en-US" dirty="0" smtClean="0"/>
              <a:t>    总体</a:t>
            </a:r>
            <a:r>
              <a:rPr lang="zh-CN" altLang="en-US" dirty="0"/>
              <a:t>来看，正在兴起的大数据技术将与金融业务呈现快速融合的趋势，给未来</a:t>
            </a:r>
            <a:r>
              <a:rPr lang="zh-CN" altLang="en-US" dirty="0" smtClean="0"/>
              <a:t>金融业的</a:t>
            </a:r>
            <a:r>
              <a:rPr lang="zh-CN" altLang="en-US" dirty="0"/>
              <a:t>发展带来</a:t>
            </a:r>
            <a:r>
              <a:rPr lang="zh-CN" altLang="en-US" b="1" dirty="0"/>
              <a:t>重要机遇</a:t>
            </a:r>
            <a:r>
              <a:rPr lang="zh-CN" altLang="en-US" dirty="0" smtClean="0"/>
              <a:t>。</a:t>
            </a:r>
            <a:endParaRPr lang="en-US" altLang="zh-CN" dirty="0" smtClean="0"/>
          </a:p>
          <a:p>
            <a:pPr marL="0" indent="0">
              <a:buNone/>
            </a:pPr>
            <a:r>
              <a:rPr lang="zh-CN" altLang="en-US" dirty="0" smtClean="0"/>
              <a:t>    首先</a:t>
            </a:r>
            <a:r>
              <a:rPr lang="zh-CN" altLang="en-US" dirty="0"/>
              <a:t>，大数据</a:t>
            </a:r>
            <a:r>
              <a:rPr lang="zh-CN" altLang="en-US" b="1" dirty="0"/>
              <a:t>推动金融机构的战略转型</a:t>
            </a:r>
            <a:r>
              <a:rPr lang="zh-CN" altLang="en-US" dirty="0" smtClean="0"/>
              <a:t>。国内</a:t>
            </a:r>
            <a:r>
              <a:rPr lang="zh-CN" altLang="en-US" dirty="0"/>
              <a:t>金融机构受金融脱媒影响日趋明显，表现为核心负债流失、盈利空间收窄</a:t>
            </a:r>
            <a:r>
              <a:rPr lang="zh-CN" altLang="en-US" dirty="0" smtClean="0"/>
              <a:t>、业务</a:t>
            </a:r>
            <a:r>
              <a:rPr lang="zh-CN" altLang="en-US" dirty="0"/>
              <a:t>定位亟待调整。企业转型的关键在于创新</a:t>
            </a:r>
            <a:r>
              <a:rPr lang="zh-CN" altLang="en-US" dirty="0" smtClean="0"/>
              <a:t>，大</a:t>
            </a:r>
            <a:r>
              <a:rPr lang="zh-CN" altLang="en-US" dirty="0"/>
              <a:t>数据技术正是</a:t>
            </a:r>
            <a:r>
              <a:rPr lang="zh-CN" altLang="en-US" dirty="0" smtClean="0"/>
              <a:t>挖掘现有</a:t>
            </a:r>
            <a:r>
              <a:rPr lang="zh-CN" altLang="en-US" dirty="0"/>
              <a:t>数据的金融机构，找准市场定位，摆脱资源配置方向，促进企业创新的重要工具</a:t>
            </a:r>
            <a:r>
              <a:rPr lang="zh-CN" altLang="en-US" dirty="0" smtClean="0"/>
              <a:t>。</a:t>
            </a:r>
            <a:endParaRPr lang="en-US" altLang="zh-CN" dirty="0" smtClean="0"/>
          </a:p>
          <a:p>
            <a:pPr marL="0" indent="0">
              <a:buNone/>
            </a:pPr>
            <a:r>
              <a:rPr lang="zh-CN" altLang="en-US" dirty="0" smtClean="0"/>
              <a:t>    其次</a:t>
            </a:r>
            <a:r>
              <a:rPr lang="zh-CN" altLang="en-US" dirty="0"/>
              <a:t>，大数据技术能够</a:t>
            </a:r>
            <a:r>
              <a:rPr lang="zh-CN" altLang="en-US" b="1" dirty="0"/>
              <a:t>降低金融机构的管理和运行成本</a:t>
            </a:r>
            <a:r>
              <a:rPr lang="zh-CN" altLang="en-US" dirty="0"/>
              <a:t>。通过大数据的应用和分析</a:t>
            </a:r>
            <a:r>
              <a:rPr lang="zh-CN" altLang="en-US" dirty="0" smtClean="0"/>
              <a:t>，金融</a:t>
            </a:r>
            <a:r>
              <a:rPr lang="zh-CN" altLang="en-US" dirty="0"/>
              <a:t>机构</a:t>
            </a:r>
            <a:r>
              <a:rPr lang="zh-CN" altLang="en-US" dirty="0" smtClean="0"/>
              <a:t>能够降低</a:t>
            </a:r>
            <a:r>
              <a:rPr lang="zh-CN" altLang="en-US" dirty="0"/>
              <a:t>运营管理成本。此外，大数据也提供了一个新的传播渠道和营销工具</a:t>
            </a:r>
            <a:r>
              <a:rPr lang="zh-CN" altLang="en-US" dirty="0" smtClean="0"/>
              <a:t>，以准确</a:t>
            </a:r>
            <a:r>
              <a:rPr lang="zh-CN" altLang="en-US" dirty="0"/>
              <a:t>地把握市场的结果</a:t>
            </a:r>
            <a:r>
              <a:rPr lang="zh-CN" altLang="en-US" dirty="0" smtClean="0"/>
              <a:t>。</a:t>
            </a:r>
            <a:endParaRPr lang="en-US" altLang="zh-CN" dirty="0" smtClean="0"/>
          </a:p>
          <a:p>
            <a:pPr marL="0" indent="0">
              <a:buNone/>
            </a:pPr>
            <a:r>
              <a:rPr lang="zh-CN" altLang="en-US" dirty="0" smtClean="0"/>
              <a:t>    最后</a:t>
            </a:r>
            <a:r>
              <a:rPr lang="zh-CN" altLang="en-US" dirty="0"/>
              <a:t>，大数据技术有助于</a:t>
            </a:r>
            <a:r>
              <a:rPr lang="zh-CN" altLang="en-US" b="1" dirty="0"/>
              <a:t>降低信息不对称程度</a:t>
            </a:r>
            <a:r>
              <a:rPr lang="zh-CN" altLang="en-US" dirty="0"/>
              <a:t>，</a:t>
            </a:r>
            <a:r>
              <a:rPr lang="zh-CN" altLang="en-US" b="1" dirty="0"/>
              <a:t>增强风险控制能力</a:t>
            </a:r>
            <a:r>
              <a:rPr lang="zh-CN" altLang="en-US" dirty="0"/>
              <a:t>。金融机构可以</a:t>
            </a:r>
            <a:r>
              <a:rPr lang="zh-CN" altLang="en-US" dirty="0" smtClean="0"/>
              <a:t>摒弃</a:t>
            </a:r>
            <a:r>
              <a:rPr lang="zh-CN" altLang="en-US" dirty="0"/>
              <a:t>原来过度依靠客户提供财务报表获取信息的业务方式，转而对其资产价格、账务流水</a:t>
            </a:r>
            <a:r>
              <a:rPr lang="zh-CN" altLang="en-US" dirty="0" smtClean="0"/>
              <a:t>、相关</a:t>
            </a:r>
            <a:r>
              <a:rPr lang="zh-CN" altLang="en-US" dirty="0"/>
              <a:t>业务活动等流动性数据进行动态和全程的监控分析，从而有效提升客户信息透明度</a:t>
            </a:r>
            <a:r>
              <a:rPr lang="zh-CN" altLang="en-US" dirty="0" smtClean="0"/>
              <a:t>。对</a:t>
            </a:r>
            <a:r>
              <a:rPr lang="zh-CN" altLang="en-US" dirty="0"/>
              <a:t>客户行为进行 </a:t>
            </a:r>
            <a:r>
              <a:rPr lang="en-US" altLang="zh-CN" dirty="0"/>
              <a:t>360 </a:t>
            </a:r>
            <a:r>
              <a:rPr lang="zh-CN" altLang="en-US" dirty="0"/>
              <a:t>度评价，计算动态违约概率和</a:t>
            </a:r>
            <a:r>
              <a:rPr lang="zh-CN" altLang="en-US" dirty="0" smtClean="0"/>
              <a:t>损失率</a:t>
            </a:r>
            <a:r>
              <a:rPr lang="zh-CN" altLang="en-US" dirty="0"/>
              <a:t>，提高贷款决策的可靠性。</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291278639"/>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1432" y="1326696"/>
            <a:ext cx="8452048" cy="5236691"/>
          </a:xfrm>
        </p:spPr>
        <p:txBody>
          <a:bodyPr>
            <a:normAutofit/>
          </a:bodyPr>
          <a:lstStyle/>
          <a:p>
            <a:pPr marL="0" indent="0">
              <a:buNone/>
            </a:pPr>
            <a:r>
              <a:rPr lang="zh-CN" altLang="en-US" dirty="0" smtClean="0"/>
              <a:t>    当然</a:t>
            </a:r>
            <a:r>
              <a:rPr lang="zh-CN" altLang="en-US" dirty="0"/>
              <a:t>，也必须看到，金融机构在与大数据技术融合的过程中也</a:t>
            </a:r>
            <a:r>
              <a:rPr lang="zh-CN" altLang="en-US" b="1" dirty="0"/>
              <a:t>面临诸多挑战和风险</a:t>
            </a:r>
            <a:r>
              <a:rPr lang="zh-CN" altLang="en-US" dirty="0" smtClean="0"/>
              <a:t>。</a:t>
            </a:r>
            <a:endParaRPr lang="en-US" altLang="zh-CN" dirty="0" smtClean="0"/>
          </a:p>
          <a:p>
            <a:pPr marL="0" indent="0">
              <a:buNone/>
            </a:pPr>
            <a:r>
              <a:rPr lang="zh-CN" altLang="en-US" dirty="0" smtClean="0"/>
              <a:t>    一、大</a:t>
            </a:r>
            <a:r>
              <a:rPr lang="zh-CN" altLang="en-US" dirty="0"/>
              <a:t>数据技术应用可能</a:t>
            </a:r>
            <a:r>
              <a:rPr lang="zh-CN" altLang="en-US" b="1" dirty="0"/>
              <a:t>导致金融业竞争版图的重构</a:t>
            </a:r>
            <a:r>
              <a:rPr lang="zh-CN" altLang="en-US" dirty="0" smtClean="0"/>
              <a:t>。信息技术的进步，金融业的对外开放客观</a:t>
            </a:r>
            <a:r>
              <a:rPr lang="zh-CN" altLang="en-US" dirty="0"/>
              <a:t>上降低了行业准入门槛，非金融机构更多的削减金融</a:t>
            </a:r>
            <a:r>
              <a:rPr lang="zh-CN" altLang="en-US" dirty="0" smtClean="0"/>
              <a:t>服务链</a:t>
            </a:r>
            <a:r>
              <a:rPr lang="zh-CN" altLang="en-US" dirty="0"/>
              <a:t>，并利用自身的技术优势和监管盲区的一个</a:t>
            </a:r>
            <a:r>
              <a:rPr lang="zh-CN" altLang="en-US" dirty="0" smtClean="0"/>
              <a:t>地方。传统</a:t>
            </a:r>
            <a:r>
              <a:rPr lang="zh-CN" altLang="en-US" dirty="0"/>
              <a:t>金融</a:t>
            </a:r>
            <a:r>
              <a:rPr lang="zh-CN" altLang="en-US" dirty="0" smtClean="0"/>
              <a:t>机构局限</a:t>
            </a:r>
            <a:r>
              <a:rPr lang="zh-CN" altLang="en-US" dirty="0"/>
              <a:t>于原有的组织结构和管理模式</a:t>
            </a:r>
            <a:r>
              <a:rPr lang="zh-CN" altLang="en-US" dirty="0" smtClean="0"/>
              <a:t>，可能</a:t>
            </a:r>
            <a:r>
              <a:rPr lang="zh-CN" altLang="en-US" dirty="0"/>
              <a:t>在竞争中处于劣势</a:t>
            </a:r>
            <a:r>
              <a:rPr lang="zh-CN" altLang="en-US" dirty="0" smtClean="0"/>
              <a:t>。</a:t>
            </a:r>
            <a:endParaRPr lang="en-US" altLang="zh-CN" dirty="0" smtClean="0"/>
          </a:p>
          <a:p>
            <a:pPr marL="0" indent="0">
              <a:buNone/>
            </a:pPr>
            <a:r>
              <a:rPr lang="zh-CN" altLang="en-US" dirty="0" smtClean="0"/>
              <a:t>    二、大</a:t>
            </a:r>
            <a:r>
              <a:rPr lang="zh-CN" altLang="en-US" dirty="0"/>
              <a:t>数据的</a:t>
            </a:r>
            <a:r>
              <a:rPr lang="zh-CN" altLang="en-US" b="1" dirty="0"/>
              <a:t>基础设施和安全管理亟待加强</a:t>
            </a:r>
            <a:r>
              <a:rPr lang="zh-CN" altLang="en-US" dirty="0" smtClean="0"/>
              <a:t>。除了传统的会计报表，金融机构也增加了图片、音频和其他非结构化数据，传统的方法软件和硬件基础设施建设亟待加强。同时，对金融</a:t>
            </a:r>
            <a:r>
              <a:rPr lang="zh-CN" altLang="en-US" dirty="0"/>
              <a:t>大数据的安全问题日益突出，</a:t>
            </a:r>
            <a:r>
              <a:rPr lang="zh-CN" altLang="en-US" dirty="0" smtClean="0"/>
              <a:t>一旦</a:t>
            </a:r>
            <a:r>
              <a:rPr lang="zh-CN" altLang="en-US" dirty="0"/>
              <a:t>处理不当，它可能会遭受毁灭性的损失</a:t>
            </a:r>
            <a:r>
              <a:rPr lang="zh-CN" altLang="en-US" dirty="0" smtClean="0"/>
              <a:t>。</a:t>
            </a:r>
            <a:endParaRPr lang="en-US" altLang="zh-CN" dirty="0" smtClean="0"/>
          </a:p>
          <a:p>
            <a:pPr marL="0" indent="0">
              <a:buNone/>
            </a:pPr>
            <a:r>
              <a:rPr lang="zh-CN" altLang="en-US" dirty="0" smtClean="0"/>
              <a:t>    三、大</a:t>
            </a:r>
            <a:r>
              <a:rPr lang="zh-CN" altLang="en-US" dirty="0"/>
              <a:t>数据的</a:t>
            </a:r>
            <a:r>
              <a:rPr lang="zh-CN" altLang="en-US" b="1" dirty="0"/>
              <a:t>技术选择存在决策风险</a:t>
            </a:r>
            <a:r>
              <a:rPr lang="zh-CN" altLang="en-US" dirty="0"/>
              <a:t>。当前，大数据还处于运行模式的探索和成长期</a:t>
            </a:r>
            <a:r>
              <a:rPr lang="zh-CN" altLang="en-US" dirty="0" smtClean="0"/>
              <a:t>，分析型</a:t>
            </a:r>
            <a:r>
              <a:rPr lang="zh-CN" altLang="en-US" dirty="0"/>
              <a:t>数据库相对于传统的事务型数据库尚不成熟，对于大数据的分析处理仍缺乏高</a:t>
            </a:r>
            <a:r>
              <a:rPr lang="zh-CN" altLang="en-US" dirty="0" smtClean="0"/>
              <a:t>延展性支持。大</a:t>
            </a:r>
            <a:r>
              <a:rPr lang="zh-CN" altLang="en-US" dirty="0"/>
              <a:t>数据是一个总的趋势，但过早的</a:t>
            </a:r>
            <a:r>
              <a:rPr lang="zh-CN" altLang="en-US" dirty="0" smtClean="0"/>
              <a:t>大量投入</a:t>
            </a:r>
            <a:r>
              <a:rPr lang="zh-CN" altLang="en-US" dirty="0"/>
              <a:t>，选择了不适合自己的实用的软件和硬件，或过于保守和不作为，有可能对金融</a:t>
            </a:r>
            <a:r>
              <a:rPr lang="zh-CN" altLang="en-US" dirty="0" smtClean="0"/>
              <a:t>机构的</a:t>
            </a:r>
            <a:r>
              <a:rPr lang="zh-CN" altLang="en-US" dirty="0"/>
              <a:t>发展带来不利的影响。</a:t>
            </a:r>
            <a:endParaRPr lang="en-US" altLang="zh-CN" dirty="0" smtClean="0"/>
          </a:p>
        </p:txBody>
      </p:sp>
    </p:spTree>
    <p:extLst>
      <p:ext uri="{BB962C8B-B14F-4D97-AF65-F5344CB8AC3E}">
        <p14:creationId xmlns:p14="http://schemas.microsoft.com/office/powerpoint/2010/main" val="1207574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3.1.2 </a:t>
            </a:r>
            <a:r>
              <a:rPr lang="zh-CN" altLang="en-US" sz="2000" dirty="0" smtClean="0"/>
              <a:t>米塞斯与奥地利学派经济学</a:t>
            </a:r>
            <a:endParaRPr lang="zh-CN" altLang="en-US" dirty="0">
              <a:solidFill>
                <a:srgbClr val="FF0000"/>
              </a:solidFill>
            </a:endParaRPr>
          </a:p>
        </p:txBody>
      </p:sp>
      <p:sp>
        <p:nvSpPr>
          <p:cNvPr id="3" name="内容占位符 2"/>
          <p:cNvSpPr>
            <a:spLocks noGrp="1"/>
          </p:cNvSpPr>
          <p:nvPr>
            <p:ph idx="1"/>
          </p:nvPr>
        </p:nvSpPr>
        <p:spPr>
          <a:xfrm>
            <a:off x="457200" y="1628800"/>
            <a:ext cx="8219256" cy="4392488"/>
          </a:xfrm>
        </p:spPr>
        <p:txBody>
          <a:bodyPr>
            <a:normAutofit/>
          </a:bodyPr>
          <a:lstStyle/>
          <a:p>
            <a:r>
              <a:rPr lang="zh-CN" altLang="zh-CN" dirty="0" smtClean="0"/>
              <a:t>米塞斯</a:t>
            </a:r>
            <a:r>
              <a:rPr lang="zh-CN" altLang="zh-CN" dirty="0"/>
              <a:t>于</a:t>
            </a:r>
            <a:r>
              <a:rPr lang="en-US" altLang="zh-CN" dirty="0"/>
              <a:t>1920</a:t>
            </a:r>
            <a:r>
              <a:rPr lang="zh-CN" altLang="zh-CN" dirty="0"/>
              <a:t>年发表了《社会主义国家的经济计算》一文，这篇文章论证了社会主义经济的不合理性。在这篇文章中米塞斯认为，如果一个经济体想要合理的运行，那么成本核算是必不可少的，反映成本要素价格的要素市场是不可或缺的。但在社会主义经济折衷生产资料公有制体系之中，不存在生产资料的要素市场，因此不可能解决资源的合理配置问题。因此米塞斯得出结论，离开了生产资料私有制和竞争的市场体系，就不能有效配置资源，从而社会主义经济是不可行不合理的。</a:t>
            </a:r>
          </a:p>
          <a:p>
            <a:r>
              <a:rPr lang="zh-CN" altLang="zh-CN" dirty="0"/>
              <a:t>米塞斯的经济学观点可以从方法论、货币理论、商业周期理论、经济计算问题、以及企业家精神与市场过程等五个方面去概述</a:t>
            </a:r>
            <a:r>
              <a:rPr lang="zh-CN" altLang="en-US" dirty="0" smtClean="0"/>
              <a:t>：</a:t>
            </a:r>
            <a:endParaRPr lang="en-US" altLang="zh-CN" dirty="0"/>
          </a:p>
        </p:txBody>
      </p:sp>
    </p:spTree>
    <p:extLst>
      <p:ext uri="{BB962C8B-B14F-4D97-AF65-F5344CB8AC3E}">
        <p14:creationId xmlns:p14="http://schemas.microsoft.com/office/powerpoint/2010/main" val="2802022762"/>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719" y="548680"/>
            <a:ext cx="8208912" cy="720080"/>
          </a:xfrm>
        </p:spPr>
        <p:txBody>
          <a:bodyPr>
            <a:normAutofit fontScale="90000"/>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323528" y="1272036"/>
            <a:ext cx="8507288" cy="5181300"/>
          </a:xfrm>
        </p:spPr>
        <p:txBody>
          <a:bodyPr>
            <a:normAutofit lnSpcReduction="10000"/>
          </a:bodyPr>
          <a:lstStyle/>
          <a:p>
            <a:r>
              <a:rPr lang="zh-CN" altLang="en-US" b="1" dirty="0" smtClean="0">
                <a:solidFill>
                  <a:srgbClr val="6A5015"/>
                </a:solidFill>
              </a:rPr>
              <a:t>大数据金融的</a:t>
            </a:r>
            <a:r>
              <a:rPr lang="zh-CN" altLang="en-US" b="1" dirty="0">
                <a:solidFill>
                  <a:srgbClr val="6A5015"/>
                </a:solidFill>
              </a:rPr>
              <a:t>发展战略</a:t>
            </a:r>
            <a:endParaRPr lang="en-US" altLang="zh-CN" b="1" dirty="0" smtClean="0">
              <a:solidFill>
                <a:srgbClr val="6A5015"/>
              </a:solidFill>
            </a:endParaRPr>
          </a:p>
          <a:p>
            <a:r>
              <a:rPr lang="zh-CN" altLang="en-US" dirty="0" smtClean="0"/>
              <a:t>一、</a:t>
            </a:r>
            <a:r>
              <a:rPr lang="zh-CN" altLang="en-US" b="1" dirty="0" smtClean="0"/>
              <a:t>推进</a:t>
            </a:r>
            <a:r>
              <a:rPr lang="zh-CN" altLang="en-US" b="1" dirty="0"/>
              <a:t>金融服务与社交网络的融合</a:t>
            </a:r>
            <a:r>
              <a:rPr lang="zh-CN" altLang="en-US" dirty="0"/>
              <a:t>。中国的金融企业大数据开发平台，必须</a:t>
            </a:r>
            <a:r>
              <a:rPr lang="zh-CN" altLang="en-US" dirty="0" smtClean="0"/>
              <a:t>打破传统</a:t>
            </a:r>
            <a:r>
              <a:rPr lang="zh-CN" altLang="en-US" dirty="0"/>
              <a:t>数据源边界，关注互联网，社交媒体和其他新的数据源，通过各种渠道获得尽可能</a:t>
            </a:r>
            <a:r>
              <a:rPr lang="zh-CN" altLang="en-US" dirty="0" smtClean="0"/>
              <a:t>多的</a:t>
            </a:r>
            <a:r>
              <a:rPr lang="zh-CN" altLang="en-US" dirty="0"/>
              <a:t>客户及市场信息</a:t>
            </a:r>
            <a:r>
              <a:rPr lang="zh-CN" altLang="en-US" dirty="0" smtClean="0"/>
              <a:t>。</a:t>
            </a:r>
            <a:endParaRPr lang="en-US" altLang="zh-CN" dirty="0" smtClean="0"/>
          </a:p>
          <a:p>
            <a:r>
              <a:rPr lang="zh-CN" altLang="en-US" dirty="0" smtClean="0"/>
              <a:t>二、</a:t>
            </a:r>
            <a:r>
              <a:rPr lang="zh-CN" altLang="en-US" b="1" dirty="0" smtClean="0"/>
              <a:t>处理</a:t>
            </a:r>
            <a:r>
              <a:rPr lang="zh-CN" altLang="en-US" b="1" dirty="0"/>
              <a:t>好与数据服务商的竞争、合作关系</a:t>
            </a:r>
            <a:r>
              <a:rPr lang="zh-CN" altLang="en-US" dirty="0" smtClean="0"/>
              <a:t>。金融</a:t>
            </a:r>
            <a:r>
              <a:rPr lang="zh-CN" altLang="en-US" dirty="0"/>
              <a:t>机构可以考虑建立数据平台，将核心的话语权掌握在自己的手中。</a:t>
            </a:r>
            <a:r>
              <a:rPr lang="zh-CN" altLang="en-US" dirty="0" smtClean="0"/>
              <a:t>另一方面</a:t>
            </a:r>
            <a:r>
              <a:rPr lang="zh-CN" altLang="en-US" dirty="0"/>
              <a:t>也可以</a:t>
            </a:r>
            <a:r>
              <a:rPr lang="zh-CN" altLang="en-US" dirty="0" smtClean="0"/>
              <a:t>与其</a:t>
            </a:r>
            <a:r>
              <a:rPr lang="zh-CN" altLang="en-US" dirty="0"/>
              <a:t>他大数据平台开展战略合作，进行数据的交换</a:t>
            </a:r>
            <a:r>
              <a:rPr lang="zh-CN" altLang="en-US" dirty="0" smtClean="0"/>
              <a:t>和信息共享。</a:t>
            </a:r>
            <a:endParaRPr lang="en-US" altLang="zh-CN" dirty="0" smtClean="0"/>
          </a:p>
          <a:p>
            <a:r>
              <a:rPr lang="zh-CN" altLang="en-US" dirty="0" smtClean="0"/>
              <a:t>三、</a:t>
            </a:r>
            <a:r>
              <a:rPr lang="zh-CN" altLang="en-US" b="1" dirty="0" smtClean="0"/>
              <a:t>增强</a:t>
            </a:r>
            <a:r>
              <a:rPr lang="zh-CN" altLang="en-US" b="1" dirty="0"/>
              <a:t>大数据的核心处理能力。</a:t>
            </a:r>
            <a:r>
              <a:rPr lang="zh-CN" altLang="en-US" dirty="0"/>
              <a:t>首先是强化大数据的整合能力</a:t>
            </a:r>
            <a:r>
              <a:rPr lang="zh-CN" altLang="en-US" dirty="0" smtClean="0"/>
              <a:t>。同时，还要</a:t>
            </a:r>
            <a:r>
              <a:rPr lang="zh-CN" altLang="en-US" dirty="0"/>
              <a:t>对传统的数据</a:t>
            </a:r>
            <a:r>
              <a:rPr lang="zh-CN" altLang="en-US" dirty="0" smtClean="0"/>
              <a:t>仓库技术</a:t>
            </a:r>
            <a:r>
              <a:rPr lang="zh-CN" altLang="en-US" dirty="0"/>
              <a:t>，特别是数据传输方式 </a:t>
            </a:r>
            <a:r>
              <a:rPr lang="en-US" altLang="zh-CN" dirty="0" smtClean="0"/>
              <a:t>ETL</a:t>
            </a:r>
            <a:r>
              <a:rPr lang="zh-CN" altLang="en-US" dirty="0" smtClean="0"/>
              <a:t>进行</a:t>
            </a:r>
            <a:r>
              <a:rPr lang="zh-CN" altLang="en-US" dirty="0"/>
              <a:t>流程再造</a:t>
            </a:r>
            <a:r>
              <a:rPr lang="zh-CN" altLang="en-US" dirty="0" smtClean="0"/>
              <a:t>。</a:t>
            </a:r>
            <a:endParaRPr lang="en-US" altLang="zh-CN" dirty="0" smtClean="0"/>
          </a:p>
          <a:p>
            <a:r>
              <a:rPr lang="zh-CN" altLang="en-US" dirty="0" smtClean="0"/>
              <a:t>四、</a:t>
            </a:r>
            <a:r>
              <a:rPr lang="zh-CN" altLang="en-US" b="1" dirty="0" smtClean="0"/>
              <a:t>加大</a:t>
            </a:r>
            <a:r>
              <a:rPr lang="zh-CN" altLang="en-US" b="1" dirty="0"/>
              <a:t>金融创新力度，设立大数据实验室</a:t>
            </a:r>
            <a:r>
              <a:rPr lang="zh-CN" altLang="en-US" dirty="0" smtClean="0"/>
              <a:t>。建立</a:t>
            </a:r>
            <a:r>
              <a:rPr lang="zh-CN" altLang="en-US" dirty="0"/>
              <a:t>金融企业大数据创新</a:t>
            </a:r>
            <a:r>
              <a:rPr lang="zh-CN" altLang="en-US" dirty="0" smtClean="0"/>
              <a:t>实验室</a:t>
            </a:r>
            <a:r>
              <a:rPr lang="zh-CN" altLang="en-US" dirty="0"/>
              <a:t>，统筹人才和资源方面的业务</a:t>
            </a:r>
            <a:r>
              <a:rPr lang="zh-CN" altLang="en-US" dirty="0" smtClean="0"/>
              <a:t>，实验室</a:t>
            </a:r>
            <a:r>
              <a:rPr lang="zh-CN" altLang="en-US" dirty="0"/>
              <a:t>统一负责大数据计划的制订，进行实验、评价，促进升级</a:t>
            </a:r>
            <a:r>
              <a:rPr lang="zh-CN" altLang="en-US" dirty="0" smtClean="0"/>
              <a:t>。</a:t>
            </a:r>
            <a:endParaRPr lang="en-US" altLang="zh-CN" dirty="0" smtClean="0"/>
          </a:p>
          <a:p>
            <a:r>
              <a:rPr lang="zh-CN" altLang="en-US" dirty="0" smtClean="0"/>
              <a:t>五、</a:t>
            </a:r>
            <a:r>
              <a:rPr lang="zh-CN" altLang="en-US" b="1" dirty="0" smtClean="0"/>
              <a:t>加强</a:t>
            </a:r>
            <a:r>
              <a:rPr lang="zh-CN" altLang="en-US" b="1" dirty="0"/>
              <a:t>风险管控，确保大数据安全。</a:t>
            </a:r>
            <a:r>
              <a:rPr lang="zh-CN" altLang="en-US" dirty="0"/>
              <a:t>大数据能够在很大程度上缓解信息不对称</a:t>
            </a:r>
            <a:r>
              <a:rPr lang="zh-CN" altLang="en-US" dirty="0" smtClean="0"/>
              <a:t>问题</a:t>
            </a:r>
            <a:r>
              <a:rPr lang="zh-CN" altLang="en-US" dirty="0"/>
              <a:t>，为金融企业风险管理提供更有效的手段，但如果管理不善，“大数据”本身也可能</a:t>
            </a:r>
            <a:r>
              <a:rPr lang="zh-CN" altLang="en-US" dirty="0" smtClean="0"/>
              <a:t>演化</a:t>
            </a:r>
            <a:r>
              <a:rPr lang="zh-CN" altLang="en-US" dirty="0"/>
              <a:t>成“大风险”。</a:t>
            </a:r>
            <a:endParaRPr lang="en-US" altLang="zh-CN" dirty="0" smtClean="0"/>
          </a:p>
        </p:txBody>
      </p:sp>
    </p:spTree>
    <p:extLst>
      <p:ext uri="{BB962C8B-B14F-4D97-AF65-F5344CB8AC3E}">
        <p14:creationId xmlns:p14="http://schemas.microsoft.com/office/powerpoint/2010/main" val="149333501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12.5.1 </a:t>
            </a:r>
            <a:r>
              <a:rPr lang="zh-CN" altLang="en-US" b="1" dirty="0">
                <a:solidFill>
                  <a:srgbClr val="6A5015"/>
                </a:solidFill>
              </a:rPr>
              <a:t>技术</a:t>
            </a:r>
            <a:r>
              <a:rPr lang="zh-CN" altLang="en-US" b="1" dirty="0" smtClean="0">
                <a:solidFill>
                  <a:srgbClr val="6A5015"/>
                </a:solidFill>
              </a:rPr>
              <a:t>风险</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一</a:t>
            </a:r>
            <a:r>
              <a:rPr lang="zh-CN" altLang="en-US" dirty="0">
                <a:solidFill>
                  <a:schemeClr val="tx1"/>
                </a:solidFill>
              </a:rPr>
              <a:t>个企业的数据信息决定着企业的生死存亡。但是今天，数据量的持续增长增加了</a:t>
            </a:r>
            <a:r>
              <a:rPr lang="zh-CN" altLang="en-US" dirty="0" smtClean="0">
                <a:solidFill>
                  <a:schemeClr val="tx1"/>
                </a:solidFill>
              </a:rPr>
              <a:t>备份</a:t>
            </a:r>
            <a:r>
              <a:rPr lang="zh-CN" altLang="en-US" dirty="0">
                <a:solidFill>
                  <a:schemeClr val="tx1"/>
                </a:solidFill>
              </a:rPr>
              <a:t>和恢复的时间，企业面临着严重的合规和宕机风险，数据备份却越来越困难。用户</a:t>
            </a:r>
            <a:r>
              <a:rPr lang="zh-CN" altLang="en-US" dirty="0" smtClean="0">
                <a:solidFill>
                  <a:schemeClr val="tx1"/>
                </a:solidFill>
              </a:rPr>
              <a:t>数据量</a:t>
            </a:r>
            <a:r>
              <a:rPr lang="zh-CN" altLang="en-US" dirty="0">
                <a:solidFill>
                  <a:schemeClr val="tx1"/>
                </a:solidFill>
              </a:rPr>
              <a:t>越来越大，备份时间窗口那么小，设备是有限的，怎样快速把大数据中的核心数据</a:t>
            </a:r>
            <a:r>
              <a:rPr lang="zh-CN" altLang="en-US" dirty="0" smtClean="0">
                <a:solidFill>
                  <a:schemeClr val="tx1"/>
                </a:solidFill>
              </a:rPr>
              <a:t>抽取出来</a:t>
            </a:r>
            <a:r>
              <a:rPr lang="zh-CN" altLang="en-US" dirty="0">
                <a:solidFill>
                  <a:schemeClr val="tx1"/>
                </a:solidFill>
              </a:rPr>
              <a:t>，保障企业数据信息能够适时进行恢复，已成为企业管理大数据中必须考虑的问题</a:t>
            </a:r>
            <a:r>
              <a:rPr lang="zh-CN" altLang="en-US" dirty="0" smtClean="0">
                <a:solidFill>
                  <a:schemeClr val="tx1"/>
                </a:solidFill>
              </a:rPr>
              <a:t>。同时</a:t>
            </a:r>
            <a:r>
              <a:rPr lang="zh-CN" altLang="en-US" dirty="0">
                <a:solidFill>
                  <a:schemeClr val="tx1"/>
                </a:solidFill>
              </a:rPr>
              <a:t>，在数据管理时如何能够更加节省空间、人力、电力也是必须考虑的问题。近几年</a:t>
            </a:r>
            <a:r>
              <a:rPr lang="zh-CN" altLang="en-US" dirty="0" smtClean="0">
                <a:solidFill>
                  <a:schemeClr val="tx1"/>
                </a:solidFill>
              </a:rPr>
              <a:t>企业</a:t>
            </a:r>
            <a:r>
              <a:rPr lang="zh-CN" altLang="en-US" dirty="0">
                <a:solidFill>
                  <a:schemeClr val="tx1"/>
                </a:solidFill>
              </a:rPr>
              <a:t>在采购存储设备时，会发现存储硬件的成本在逐年下降。现在不管是传统的机械硬盘</a:t>
            </a:r>
            <a:r>
              <a:rPr lang="zh-CN" altLang="en-US" dirty="0" smtClean="0">
                <a:solidFill>
                  <a:schemeClr val="tx1"/>
                </a:solidFill>
              </a:rPr>
              <a:t>还是 </a:t>
            </a:r>
            <a:r>
              <a:rPr lang="en-US" altLang="zh-CN" dirty="0">
                <a:solidFill>
                  <a:schemeClr val="tx1"/>
                </a:solidFill>
              </a:rPr>
              <a:t>SSD</a:t>
            </a:r>
            <a:r>
              <a:rPr lang="zh-CN" altLang="en-US" dirty="0">
                <a:solidFill>
                  <a:schemeClr val="tx1"/>
                </a:solidFill>
              </a:rPr>
              <a:t>（固态硬盘）都开始降价，在价格更低的同时容量却更高了。但是，对于很多</a:t>
            </a:r>
            <a:r>
              <a:rPr lang="zh-CN" altLang="en-US" dirty="0" smtClean="0">
                <a:solidFill>
                  <a:schemeClr val="tx1"/>
                </a:solidFill>
              </a:rPr>
              <a:t>企业来说</a:t>
            </a:r>
            <a:r>
              <a:rPr lang="zh-CN" altLang="en-US" dirty="0">
                <a:solidFill>
                  <a:schemeClr val="tx1"/>
                </a:solidFill>
              </a:rPr>
              <a:t>，整体的存储成本却不降反升，这主要是由于企业数据量猛增需要大量的人力、</a:t>
            </a:r>
            <a:r>
              <a:rPr lang="zh-CN" altLang="en-US" dirty="0" smtClean="0">
                <a:solidFill>
                  <a:schemeClr val="tx1"/>
                </a:solidFill>
              </a:rPr>
              <a:t>物力进行</a:t>
            </a:r>
            <a:r>
              <a:rPr lang="zh-CN" altLang="en-US" dirty="0">
                <a:solidFill>
                  <a:schemeClr val="tx1"/>
                </a:solidFill>
              </a:rPr>
              <a:t>维护，使得数据储存的管理成本逐年上升。</a:t>
            </a:r>
            <a:endParaRPr lang="zh-CN" altLang="en-US" dirty="0" smtClean="0">
              <a:solidFill>
                <a:schemeClr val="tx1"/>
              </a:solidFill>
            </a:endParaRPr>
          </a:p>
        </p:txBody>
      </p:sp>
    </p:spTree>
    <p:extLst>
      <p:ext uri="{BB962C8B-B14F-4D97-AF65-F5344CB8AC3E}">
        <p14:creationId xmlns:p14="http://schemas.microsoft.com/office/powerpoint/2010/main" val="87453016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lnSpcReduction="10000"/>
          </a:bodyPr>
          <a:lstStyle/>
          <a:p>
            <a:r>
              <a:rPr lang="en-US" altLang="zh-CN" b="1" dirty="0">
                <a:solidFill>
                  <a:srgbClr val="6A5015"/>
                </a:solidFill>
              </a:rPr>
              <a:t>12.5.2 </a:t>
            </a:r>
            <a:r>
              <a:rPr lang="en-US" altLang="zh-CN" b="1" dirty="0" smtClean="0">
                <a:solidFill>
                  <a:srgbClr val="6A5015"/>
                </a:solidFill>
              </a:rPr>
              <a:t> </a:t>
            </a:r>
            <a:r>
              <a:rPr lang="zh-CN" altLang="en-US" b="1" dirty="0" smtClean="0">
                <a:solidFill>
                  <a:srgbClr val="6A5015"/>
                </a:solidFill>
              </a:rPr>
              <a:t>操作</a:t>
            </a:r>
            <a:r>
              <a:rPr lang="zh-CN" altLang="en-US" b="1" dirty="0">
                <a:solidFill>
                  <a:srgbClr val="6A5015"/>
                </a:solidFill>
              </a:rPr>
              <a:t>性</a:t>
            </a:r>
            <a:r>
              <a:rPr lang="zh-CN" altLang="en-US" b="1" dirty="0" smtClean="0">
                <a:solidFill>
                  <a:srgbClr val="6A5015"/>
                </a:solidFill>
              </a:rPr>
              <a:t>风险</a:t>
            </a:r>
            <a:endParaRPr lang="en-US" altLang="zh-CN" b="1" dirty="0" smtClean="0">
              <a:solidFill>
                <a:srgbClr val="6A5015"/>
              </a:solidFill>
            </a:endParaRPr>
          </a:p>
          <a:p>
            <a:r>
              <a:rPr lang="en-US" altLang="zh-CN" b="1" dirty="0">
                <a:solidFill>
                  <a:srgbClr val="6A5015"/>
                </a:solidFill>
              </a:rPr>
              <a:t>1. </a:t>
            </a:r>
            <a:r>
              <a:rPr lang="zh-CN" altLang="en-US" b="1" dirty="0">
                <a:solidFill>
                  <a:srgbClr val="6A5015"/>
                </a:solidFill>
              </a:rPr>
              <a:t>信息安全</a:t>
            </a:r>
            <a:r>
              <a:rPr lang="zh-CN" altLang="en-US" b="1" dirty="0" smtClean="0">
                <a:solidFill>
                  <a:srgbClr val="6A5015"/>
                </a:solidFill>
              </a:rPr>
              <a:t>风险</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与</a:t>
            </a:r>
            <a:r>
              <a:rPr lang="zh-CN" altLang="en-US" dirty="0">
                <a:solidFill>
                  <a:schemeClr val="tx1"/>
                </a:solidFill>
              </a:rPr>
              <a:t>以往一次性数据泄露或者黑客攻击事件相比，现在数据一旦泄露，对整个企业来说</a:t>
            </a:r>
            <a:r>
              <a:rPr lang="zh-CN" altLang="en-US" dirty="0" smtClean="0">
                <a:solidFill>
                  <a:schemeClr val="tx1"/>
                </a:solidFill>
              </a:rPr>
              <a:t>，不仅</a:t>
            </a:r>
            <a:r>
              <a:rPr lang="zh-CN" altLang="en-US" dirty="0">
                <a:solidFill>
                  <a:schemeClr val="tx1"/>
                </a:solidFill>
              </a:rPr>
              <a:t>会导致声誉受损与巨大的经济</a:t>
            </a:r>
            <a:r>
              <a:rPr lang="zh-CN" altLang="en-US" dirty="0" smtClean="0">
                <a:solidFill>
                  <a:schemeClr val="tx1"/>
                </a:solidFill>
              </a:rPr>
              <a:t>损失。</a:t>
            </a:r>
            <a:r>
              <a:rPr lang="zh-CN" altLang="en-US" dirty="0">
                <a:solidFill>
                  <a:schemeClr val="tx1"/>
                </a:solidFill>
              </a:rPr>
              <a:t>从数据的存储装备</a:t>
            </a:r>
            <a:r>
              <a:rPr lang="zh-CN" altLang="en-US" dirty="0" smtClean="0">
                <a:solidFill>
                  <a:schemeClr val="tx1"/>
                </a:solidFill>
              </a:rPr>
              <a:t>来说</a:t>
            </a:r>
            <a:r>
              <a:rPr lang="zh-CN" altLang="en-US" dirty="0">
                <a:solidFill>
                  <a:schemeClr val="tx1"/>
                </a:solidFill>
              </a:rPr>
              <a:t>，数据的搜集、存储、访问、传输必不可少的需要借助移动设备，所以大数据时代的</a:t>
            </a:r>
            <a:r>
              <a:rPr lang="zh-CN" altLang="en-US" dirty="0" smtClean="0">
                <a:solidFill>
                  <a:schemeClr val="tx1"/>
                </a:solidFill>
              </a:rPr>
              <a:t>来临</a:t>
            </a:r>
            <a:r>
              <a:rPr lang="zh-CN" altLang="en-US" dirty="0">
                <a:solidFill>
                  <a:schemeClr val="tx1"/>
                </a:solidFill>
              </a:rPr>
              <a:t>也带动了移动设备的</a:t>
            </a:r>
            <a:r>
              <a:rPr lang="zh-CN" altLang="en-US" dirty="0" smtClean="0">
                <a:solidFill>
                  <a:schemeClr val="tx1"/>
                </a:solidFill>
              </a:rPr>
              <a:t>猛增</a:t>
            </a:r>
            <a:r>
              <a:rPr lang="zh-CN" altLang="en-US" dirty="0">
                <a:solidFill>
                  <a:schemeClr val="tx1"/>
                </a:solidFill>
              </a:rPr>
              <a:t>，</a:t>
            </a:r>
            <a:r>
              <a:rPr lang="zh-CN" altLang="en-US" dirty="0" smtClean="0">
                <a:solidFill>
                  <a:schemeClr val="tx1"/>
                </a:solidFill>
              </a:rPr>
              <a:t>越来越</a:t>
            </a:r>
            <a:r>
              <a:rPr lang="zh-CN" altLang="en-US" dirty="0">
                <a:solidFill>
                  <a:schemeClr val="tx1"/>
                </a:solidFill>
              </a:rPr>
              <a:t>多的员工带自己的移动设备进行办公。虽然这的确为人们的工作和生活带来了便利</a:t>
            </a:r>
            <a:r>
              <a:rPr lang="zh-CN" altLang="en-US" dirty="0" smtClean="0">
                <a:solidFill>
                  <a:schemeClr val="tx1"/>
                </a:solidFill>
              </a:rPr>
              <a:t>，但</a:t>
            </a:r>
            <a:r>
              <a:rPr lang="zh-CN" altLang="en-US" dirty="0">
                <a:solidFill>
                  <a:schemeClr val="tx1"/>
                </a:solidFill>
              </a:rPr>
              <a:t>也给企业带来了更大的安全隐患</a:t>
            </a:r>
            <a:r>
              <a:rPr lang="zh-CN" altLang="en-US" dirty="0" smtClean="0">
                <a:solidFill>
                  <a:schemeClr val="tx1"/>
                </a:solidFill>
              </a:rPr>
              <a:t>。</a:t>
            </a:r>
          </a:p>
          <a:p>
            <a:pPr marL="0" indent="0">
              <a:buNone/>
            </a:pPr>
            <a:r>
              <a:rPr lang="zh-CN" altLang="en-US" dirty="0" smtClean="0">
                <a:solidFill>
                  <a:schemeClr val="tx1"/>
                </a:solidFill>
              </a:rPr>
              <a:t>    大</a:t>
            </a:r>
            <a:r>
              <a:rPr lang="zh-CN" altLang="en-US" dirty="0">
                <a:solidFill>
                  <a:schemeClr val="tx1"/>
                </a:solidFill>
              </a:rPr>
              <a:t>数据的信息安全问题也是数据的拥有者、使用者之间的平衡关系，以及数据的</a:t>
            </a:r>
            <a:r>
              <a:rPr lang="zh-CN" altLang="en-US" dirty="0" smtClean="0">
                <a:solidFill>
                  <a:schemeClr val="tx1"/>
                </a:solidFill>
              </a:rPr>
              <a:t>所有权</a:t>
            </a:r>
            <a:r>
              <a:rPr lang="zh-CN" altLang="en-US" dirty="0">
                <a:solidFill>
                  <a:schemeClr val="tx1"/>
                </a:solidFill>
              </a:rPr>
              <a:t>和使用权之间的平衡关系。大数据时代强调全社会信息资源的开放分享和开发利用</a:t>
            </a:r>
            <a:r>
              <a:rPr lang="zh-CN" altLang="en-US" dirty="0" smtClean="0">
                <a:solidFill>
                  <a:schemeClr val="tx1"/>
                </a:solidFill>
              </a:rPr>
              <a:t>，而</a:t>
            </a:r>
            <a:r>
              <a:rPr lang="zh-CN" altLang="en-US" dirty="0">
                <a:solidFill>
                  <a:schemeClr val="tx1"/>
                </a:solidFill>
              </a:rPr>
              <a:t>个人信息涉及个人隐私，但又具有社会经济价值，其信息保护的边界将面临调整</a:t>
            </a:r>
            <a:r>
              <a:rPr lang="zh-CN" altLang="en-US" dirty="0" smtClean="0">
                <a:solidFill>
                  <a:schemeClr val="tx1"/>
                </a:solidFill>
              </a:rPr>
              <a:t>。</a:t>
            </a:r>
          </a:p>
          <a:p>
            <a:pPr marL="0" indent="0">
              <a:buNone/>
            </a:pPr>
            <a:r>
              <a:rPr lang="zh-CN" altLang="en-US" dirty="0" smtClean="0">
                <a:solidFill>
                  <a:schemeClr val="tx1"/>
                </a:solidFill>
              </a:rPr>
              <a:t>    我们</a:t>
            </a:r>
            <a:r>
              <a:rPr lang="zh-CN" altLang="en-US" dirty="0">
                <a:solidFill>
                  <a:schemeClr val="tx1"/>
                </a:solidFill>
              </a:rPr>
              <a:t>应当建立一个不同于</a:t>
            </a:r>
            <a:r>
              <a:rPr lang="zh-CN" altLang="en-US" dirty="0" smtClean="0">
                <a:solidFill>
                  <a:schemeClr val="tx1"/>
                </a:solidFill>
              </a:rPr>
              <a:t>以往的</a:t>
            </a:r>
            <a:r>
              <a:rPr lang="zh-CN" altLang="en-US" dirty="0">
                <a:solidFill>
                  <a:schemeClr val="tx1"/>
                </a:solidFill>
              </a:rPr>
              <a:t>信息保护模式。这种模式应当着重于数据的使用者为其行为承担相应的责任，而不是</a:t>
            </a:r>
            <a:r>
              <a:rPr lang="zh-CN" altLang="en-US" dirty="0" smtClean="0">
                <a:solidFill>
                  <a:schemeClr val="tx1"/>
                </a:solidFill>
              </a:rPr>
              <a:t>将重点</a:t>
            </a:r>
            <a:r>
              <a:rPr lang="zh-CN" altLang="en-US" dirty="0">
                <a:solidFill>
                  <a:schemeClr val="tx1"/>
                </a:solidFill>
              </a:rPr>
              <a:t>放在数据最初的获得以及征求个人同意上。未来的隐私保护应当区别用途，在保证</a:t>
            </a:r>
            <a:r>
              <a:rPr lang="zh-CN" altLang="en-US" dirty="0" smtClean="0">
                <a:solidFill>
                  <a:schemeClr val="tx1"/>
                </a:solidFill>
              </a:rPr>
              <a:t>不损害</a:t>
            </a:r>
            <a:r>
              <a:rPr lang="zh-CN" altLang="en-US" dirty="0">
                <a:solidFill>
                  <a:schemeClr val="tx1"/>
                </a:solidFill>
              </a:rPr>
              <a:t>个人正当权益的前提下正当、合理地使用相关信息。</a:t>
            </a:r>
            <a:endParaRPr lang="zh-CN" altLang="en-US" dirty="0" smtClean="0">
              <a:solidFill>
                <a:schemeClr val="tx1"/>
              </a:solidFill>
            </a:endParaRPr>
          </a:p>
        </p:txBody>
      </p:sp>
    </p:spTree>
    <p:extLst>
      <p:ext uri="{BB962C8B-B14F-4D97-AF65-F5344CB8AC3E}">
        <p14:creationId xmlns:p14="http://schemas.microsoft.com/office/powerpoint/2010/main" val="421863274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12.5.2 </a:t>
            </a:r>
            <a:r>
              <a:rPr lang="en-US" altLang="zh-CN" b="1" dirty="0" smtClean="0">
                <a:solidFill>
                  <a:srgbClr val="6A5015"/>
                </a:solidFill>
              </a:rPr>
              <a:t> </a:t>
            </a:r>
            <a:r>
              <a:rPr lang="zh-CN" altLang="en-US" b="1" dirty="0" smtClean="0">
                <a:solidFill>
                  <a:srgbClr val="6A5015"/>
                </a:solidFill>
              </a:rPr>
              <a:t>操作</a:t>
            </a:r>
            <a:r>
              <a:rPr lang="zh-CN" altLang="en-US" b="1" dirty="0">
                <a:solidFill>
                  <a:srgbClr val="6A5015"/>
                </a:solidFill>
              </a:rPr>
              <a:t>性</a:t>
            </a:r>
            <a:r>
              <a:rPr lang="zh-CN" altLang="en-US" b="1" dirty="0" smtClean="0">
                <a:solidFill>
                  <a:srgbClr val="6A5015"/>
                </a:solidFill>
              </a:rPr>
              <a:t>风险</a:t>
            </a:r>
            <a:endParaRPr lang="en-US" altLang="zh-CN" b="1" dirty="0" smtClean="0">
              <a:solidFill>
                <a:srgbClr val="6A5015"/>
              </a:solidFill>
            </a:endParaRPr>
          </a:p>
          <a:p>
            <a:r>
              <a:rPr lang="en-US" altLang="zh-CN" b="1" dirty="0">
                <a:solidFill>
                  <a:srgbClr val="6A5015"/>
                </a:solidFill>
              </a:rPr>
              <a:t>2. </a:t>
            </a:r>
            <a:r>
              <a:rPr lang="zh-CN" altLang="en-US" b="1" dirty="0">
                <a:solidFill>
                  <a:srgbClr val="6A5015"/>
                </a:solidFill>
              </a:rPr>
              <a:t>数据分析</a:t>
            </a:r>
            <a:r>
              <a:rPr lang="zh-CN" altLang="en-US" b="1" dirty="0" smtClean="0">
                <a:solidFill>
                  <a:srgbClr val="6A5015"/>
                </a:solidFill>
              </a:rPr>
              <a:t>风险</a:t>
            </a:r>
          </a:p>
          <a:p>
            <a:pPr marL="0" indent="0">
              <a:buNone/>
            </a:pPr>
            <a:r>
              <a:rPr lang="zh-CN" altLang="en-US" dirty="0" smtClean="0">
                <a:solidFill>
                  <a:srgbClr val="6A5015"/>
                </a:solidFill>
              </a:rPr>
              <a:t>    </a:t>
            </a:r>
            <a:r>
              <a:rPr lang="zh-CN" altLang="en-US" dirty="0" smtClean="0">
                <a:solidFill>
                  <a:schemeClr val="tx1"/>
                </a:solidFill>
              </a:rPr>
              <a:t>大</a:t>
            </a:r>
            <a:r>
              <a:rPr lang="zh-CN" altLang="en-US" dirty="0">
                <a:solidFill>
                  <a:schemeClr val="tx1"/>
                </a:solidFill>
              </a:rPr>
              <a:t>数据平台的模式是依托于从前在交易中积累的海量数据进行的对用户的行为习惯</a:t>
            </a:r>
            <a:r>
              <a:rPr lang="zh-CN" altLang="en-US" dirty="0" smtClean="0">
                <a:solidFill>
                  <a:schemeClr val="tx1"/>
                </a:solidFill>
              </a:rPr>
              <a:t>、思维</a:t>
            </a:r>
            <a:r>
              <a:rPr lang="zh-CN" altLang="en-US" dirty="0">
                <a:solidFill>
                  <a:schemeClr val="tx1"/>
                </a:solidFill>
              </a:rPr>
              <a:t>方式的总结，进而对其可能发生的行为的一个判断。也就是说，大数据分析方法依赖于大数据“过去决定未来”的特点</a:t>
            </a:r>
            <a:r>
              <a:rPr lang="zh-CN" altLang="en-US" dirty="0" smtClean="0">
                <a:solidFill>
                  <a:schemeClr val="tx1"/>
                </a:solidFill>
              </a:rPr>
              <a:t>。企业</a:t>
            </a:r>
            <a:r>
              <a:rPr lang="zh-CN" altLang="en-US" dirty="0">
                <a:solidFill>
                  <a:schemeClr val="tx1"/>
                </a:solidFill>
              </a:rPr>
              <a:t>通过分析用户的数据进行战略布局，金融</a:t>
            </a:r>
            <a:r>
              <a:rPr lang="zh-CN" altLang="en-US" dirty="0" smtClean="0">
                <a:solidFill>
                  <a:schemeClr val="tx1"/>
                </a:solidFill>
              </a:rPr>
              <a:t>机构通过</a:t>
            </a:r>
            <a:r>
              <a:rPr lang="zh-CN" altLang="en-US" dirty="0">
                <a:solidFill>
                  <a:schemeClr val="tx1"/>
                </a:solidFill>
              </a:rPr>
              <a:t>分析数据进行风险的防范（对冲），一旦没能抓住转折点，将造成很大的经济损失</a:t>
            </a:r>
            <a:r>
              <a:rPr lang="zh-CN" altLang="en-US" dirty="0" smtClean="0">
                <a:solidFill>
                  <a:schemeClr val="tx1"/>
                </a:solidFill>
              </a:rPr>
              <a:t>。</a:t>
            </a:r>
          </a:p>
          <a:p>
            <a:pPr marL="0" indent="0">
              <a:buNone/>
            </a:pPr>
            <a:r>
              <a:rPr lang="zh-CN" altLang="en-US" dirty="0" smtClean="0">
                <a:solidFill>
                  <a:schemeClr val="tx1"/>
                </a:solidFill>
              </a:rPr>
              <a:t>    而</a:t>
            </a:r>
            <a:r>
              <a:rPr lang="zh-CN" altLang="en-US" dirty="0">
                <a:solidFill>
                  <a:schemeClr val="tx1"/>
                </a:solidFill>
              </a:rPr>
              <a:t>这种情况造成的原因不仅仅是数据依托于过去的分析基础，还在于数据封闭的问题</a:t>
            </a:r>
            <a:r>
              <a:rPr lang="zh-CN" altLang="en-US" dirty="0" smtClean="0">
                <a:solidFill>
                  <a:schemeClr val="tx1"/>
                </a:solidFill>
              </a:rPr>
              <a:t>。大</a:t>
            </a:r>
            <a:r>
              <a:rPr lang="zh-CN" altLang="en-US" dirty="0">
                <a:solidFill>
                  <a:schemeClr val="tx1"/>
                </a:solidFill>
              </a:rPr>
              <a:t>数据分析是希望通过网络中虚拟的信息将个人实体化，对每个人从职业、喜好、人脉</a:t>
            </a:r>
            <a:r>
              <a:rPr lang="zh-CN" altLang="en-US" dirty="0" smtClean="0">
                <a:solidFill>
                  <a:schemeClr val="tx1"/>
                </a:solidFill>
              </a:rPr>
              <a:t>等方面</a:t>
            </a:r>
            <a:r>
              <a:rPr lang="zh-CN" altLang="en-US" dirty="0">
                <a:solidFill>
                  <a:schemeClr val="tx1"/>
                </a:solidFill>
              </a:rPr>
              <a:t>进行全方位的解读。例如在电商平台上，对用户进行信用审核后进行贷款，这种</a:t>
            </a:r>
            <a:r>
              <a:rPr lang="zh-CN" altLang="en-US" dirty="0" smtClean="0">
                <a:solidFill>
                  <a:schemeClr val="tx1"/>
                </a:solidFill>
              </a:rPr>
              <a:t>数据审核</a:t>
            </a:r>
            <a:r>
              <a:rPr lang="zh-CN" altLang="en-US" dirty="0">
                <a:solidFill>
                  <a:schemeClr val="tx1"/>
                </a:solidFill>
              </a:rPr>
              <a:t>的背后是希望通过数据了解企业的真实情况，通过了解雇用职工数目估算企业真实</a:t>
            </a:r>
            <a:r>
              <a:rPr lang="zh-CN" altLang="en-US" dirty="0" smtClean="0">
                <a:solidFill>
                  <a:schemeClr val="tx1"/>
                </a:solidFill>
              </a:rPr>
              <a:t>营业</a:t>
            </a:r>
            <a:r>
              <a:rPr lang="zh-CN" altLang="en-US" dirty="0">
                <a:solidFill>
                  <a:schemeClr val="tx1"/>
                </a:solidFill>
              </a:rPr>
              <a:t>收入，了解企业的还款能力。在数据封闭的情况下，电商企业不能够接触到平台用户</a:t>
            </a:r>
            <a:r>
              <a:rPr lang="zh-CN" altLang="en-US" dirty="0" smtClean="0">
                <a:solidFill>
                  <a:schemeClr val="tx1"/>
                </a:solidFill>
              </a:rPr>
              <a:t>以外</a:t>
            </a:r>
            <a:r>
              <a:rPr lang="zh-CN" altLang="en-US" dirty="0">
                <a:solidFill>
                  <a:schemeClr val="tx1"/>
                </a:solidFill>
              </a:rPr>
              <a:t>的客户群，也难以了解在平台之外用户的数据；经营社交网络的</a:t>
            </a:r>
            <a:r>
              <a:rPr lang="zh-CN" altLang="en-US" dirty="0" smtClean="0">
                <a:solidFill>
                  <a:schemeClr val="tx1"/>
                </a:solidFill>
              </a:rPr>
              <a:t>企业。</a:t>
            </a:r>
            <a:r>
              <a:rPr lang="zh-CN" altLang="en-US" dirty="0">
                <a:solidFill>
                  <a:schemeClr val="tx1"/>
                </a:solidFill>
              </a:rPr>
              <a:t>二者的融合既是解决预测风险</a:t>
            </a:r>
            <a:r>
              <a:rPr lang="zh-CN" altLang="en-US" dirty="0" smtClean="0">
                <a:solidFill>
                  <a:schemeClr val="tx1"/>
                </a:solidFill>
              </a:rPr>
              <a:t>的方法</a:t>
            </a:r>
            <a:r>
              <a:rPr lang="zh-CN" altLang="en-US" dirty="0">
                <a:solidFill>
                  <a:schemeClr val="tx1"/>
                </a:solidFill>
              </a:rPr>
              <a:t>，也是大数据服务平台的发展趋势。</a:t>
            </a:r>
            <a:endParaRPr lang="zh-CN" altLang="en-US" dirty="0" smtClean="0">
              <a:solidFill>
                <a:schemeClr val="tx1"/>
              </a:solidFill>
            </a:endParaRPr>
          </a:p>
        </p:txBody>
      </p:sp>
    </p:spTree>
    <p:extLst>
      <p:ext uri="{BB962C8B-B14F-4D97-AF65-F5344CB8AC3E}">
        <p14:creationId xmlns:p14="http://schemas.microsoft.com/office/powerpoint/2010/main" val="149729844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lnSpcReduction="10000"/>
          </a:bodyPr>
          <a:lstStyle/>
          <a:p>
            <a:r>
              <a:rPr lang="en-US" altLang="zh-CN" b="1" dirty="0">
                <a:solidFill>
                  <a:srgbClr val="6A5015"/>
                </a:solidFill>
              </a:rPr>
              <a:t>12.5.3 </a:t>
            </a:r>
            <a:r>
              <a:rPr lang="zh-CN" altLang="en-US" b="1" dirty="0">
                <a:solidFill>
                  <a:srgbClr val="6A5015"/>
                </a:solidFill>
              </a:rPr>
              <a:t>法律</a:t>
            </a:r>
            <a:r>
              <a:rPr lang="zh-CN" altLang="en-US" b="1" dirty="0" smtClean="0">
                <a:solidFill>
                  <a:srgbClr val="6A5015"/>
                </a:solidFill>
              </a:rPr>
              <a:t>风险</a:t>
            </a:r>
            <a:endParaRPr lang="en-US" altLang="zh-CN" b="1" dirty="0" smtClean="0">
              <a:solidFill>
                <a:srgbClr val="6A5015"/>
              </a:solidFill>
            </a:endParaRPr>
          </a:p>
          <a:p>
            <a:r>
              <a:rPr lang="en-US" altLang="zh-CN" b="1" dirty="0" smtClean="0">
                <a:solidFill>
                  <a:srgbClr val="6A5015"/>
                </a:solidFill>
              </a:rPr>
              <a:t>2</a:t>
            </a:r>
            <a:r>
              <a:rPr lang="en-US" altLang="zh-CN" b="1" dirty="0">
                <a:solidFill>
                  <a:srgbClr val="6A5015"/>
                </a:solidFill>
              </a:rPr>
              <a:t>. </a:t>
            </a:r>
            <a:r>
              <a:rPr lang="zh-CN" altLang="en-US" b="1" dirty="0">
                <a:solidFill>
                  <a:srgbClr val="6A5015"/>
                </a:solidFill>
              </a:rPr>
              <a:t>数据分析</a:t>
            </a:r>
            <a:r>
              <a:rPr lang="zh-CN" altLang="en-US" b="1" dirty="0" smtClean="0">
                <a:solidFill>
                  <a:srgbClr val="6A5015"/>
                </a:solidFill>
              </a:rPr>
              <a:t>风险</a:t>
            </a:r>
          </a:p>
          <a:p>
            <a:pPr marL="0" indent="0">
              <a:buNone/>
            </a:pPr>
            <a:r>
              <a:rPr lang="zh-CN" altLang="en-US" dirty="0" smtClean="0">
                <a:solidFill>
                  <a:srgbClr val="6A5015"/>
                </a:solidFill>
              </a:rPr>
              <a:t>    </a:t>
            </a:r>
            <a:r>
              <a:rPr lang="zh-CN" altLang="en-US" dirty="0" smtClean="0">
                <a:solidFill>
                  <a:schemeClr val="tx1"/>
                </a:solidFill>
              </a:rPr>
              <a:t>在</a:t>
            </a:r>
            <a:r>
              <a:rPr lang="zh-CN" altLang="en-US" dirty="0">
                <a:solidFill>
                  <a:schemeClr val="tx1"/>
                </a:solidFill>
              </a:rPr>
              <a:t>大数据金融服务平台中，会涉及数据的采集、处理以及应用，也会涉及拥有大</a:t>
            </a:r>
            <a:r>
              <a:rPr lang="zh-CN" altLang="en-US" dirty="0" smtClean="0">
                <a:solidFill>
                  <a:schemeClr val="tx1"/>
                </a:solidFill>
              </a:rPr>
              <a:t>数据的</a:t>
            </a:r>
            <a:r>
              <a:rPr lang="zh-CN" altLang="en-US" dirty="0">
                <a:solidFill>
                  <a:schemeClr val="tx1"/>
                </a:solidFill>
              </a:rPr>
              <a:t>企业跨界金融与金融监管的问题。</a:t>
            </a:r>
            <a:r>
              <a:rPr lang="zh-CN" altLang="en-US" dirty="0" smtClean="0">
                <a:solidFill>
                  <a:schemeClr val="tx1"/>
                </a:solidFill>
              </a:rPr>
              <a:t>在利益</a:t>
            </a:r>
            <a:r>
              <a:rPr lang="zh-CN" altLang="en-US" dirty="0">
                <a:solidFill>
                  <a:schemeClr val="tx1"/>
                </a:solidFill>
              </a:rPr>
              <a:t>的驱使下，越来越多的机构或个人采取种种手段获取他人信息，加之部分企业保护</a:t>
            </a:r>
            <a:r>
              <a:rPr lang="zh-CN" altLang="en-US" dirty="0" smtClean="0">
                <a:solidFill>
                  <a:schemeClr val="tx1"/>
                </a:solidFill>
              </a:rPr>
              <a:t>意识</a:t>
            </a:r>
            <a:r>
              <a:rPr lang="zh-CN" altLang="en-US" dirty="0">
                <a:solidFill>
                  <a:schemeClr val="tx1"/>
                </a:solidFill>
              </a:rPr>
              <a:t>和保护能力不强，导致近年来对个人信息的侵权行为时有发生，已引起了社会的广泛</a:t>
            </a:r>
            <a:r>
              <a:rPr lang="zh-CN" altLang="en-US" dirty="0" smtClean="0">
                <a:solidFill>
                  <a:schemeClr val="tx1"/>
                </a:solidFill>
              </a:rPr>
              <a:t>关注。</a:t>
            </a:r>
          </a:p>
          <a:p>
            <a:pPr marL="0" indent="0">
              <a:buNone/>
            </a:pPr>
            <a:r>
              <a:rPr lang="zh-CN" altLang="en-US" dirty="0" smtClean="0">
                <a:solidFill>
                  <a:schemeClr val="tx1"/>
                </a:solidFill>
              </a:rPr>
              <a:t>    而目前</a:t>
            </a:r>
            <a:r>
              <a:rPr lang="zh-CN" altLang="en-US" dirty="0">
                <a:solidFill>
                  <a:schemeClr val="tx1"/>
                </a:solidFill>
              </a:rPr>
              <a:t>我国尚无一部专门的法律对个人</a:t>
            </a:r>
            <a:r>
              <a:rPr lang="zh-CN" altLang="en-US" dirty="0" smtClean="0">
                <a:solidFill>
                  <a:schemeClr val="tx1"/>
                </a:solidFill>
              </a:rPr>
              <a:t>信息数据</a:t>
            </a:r>
            <a:r>
              <a:rPr lang="zh-CN" altLang="en-US" dirty="0">
                <a:solidFill>
                  <a:schemeClr val="tx1"/>
                </a:solidFill>
              </a:rPr>
              <a:t>特别是个人金融信息的收集、使用、披露等行为进行规范，立法散乱，呈零星、</a:t>
            </a:r>
            <a:r>
              <a:rPr lang="zh-CN" altLang="en-US" dirty="0" smtClean="0">
                <a:solidFill>
                  <a:schemeClr val="tx1"/>
                </a:solidFill>
              </a:rPr>
              <a:t>分散状态</a:t>
            </a:r>
            <a:r>
              <a:rPr lang="zh-CN" altLang="en-US" dirty="0">
                <a:solidFill>
                  <a:schemeClr val="tx1"/>
                </a:solidFill>
              </a:rPr>
              <a:t>，不成体系，目前主要通过宪法和相关法律法规对个人信息进行间接保护</a:t>
            </a:r>
            <a:r>
              <a:rPr lang="zh-CN" altLang="en-US" dirty="0" smtClean="0">
                <a:solidFill>
                  <a:schemeClr val="tx1"/>
                </a:solidFill>
              </a:rPr>
              <a:t>。</a:t>
            </a:r>
          </a:p>
          <a:p>
            <a:pPr marL="0" indent="0">
              <a:buNone/>
            </a:pPr>
            <a:r>
              <a:rPr lang="zh-CN" altLang="en-US" dirty="0" smtClean="0">
                <a:solidFill>
                  <a:schemeClr val="tx1"/>
                </a:solidFill>
              </a:rPr>
              <a:t>    另外</a:t>
            </a:r>
            <a:r>
              <a:rPr lang="zh-CN" altLang="en-US" dirty="0">
                <a:solidFill>
                  <a:schemeClr val="tx1"/>
                </a:solidFill>
              </a:rPr>
              <a:t>，大数据企业跨界金融，政府本着金融创新、加快金融改革的理念，对此在</a:t>
            </a:r>
            <a:r>
              <a:rPr lang="zh-CN" altLang="en-US" dirty="0" smtClean="0">
                <a:solidFill>
                  <a:schemeClr val="tx1"/>
                </a:solidFill>
              </a:rPr>
              <a:t>态度上</a:t>
            </a:r>
            <a:r>
              <a:rPr lang="zh-CN" altLang="en-US" dirty="0">
                <a:solidFill>
                  <a:schemeClr val="tx1"/>
                </a:solidFill>
              </a:rPr>
              <a:t>表示支持，但是金融监管机构尚无明确的法律法规以及规章制度给予规范。而且大</a:t>
            </a:r>
            <a:r>
              <a:rPr lang="zh-CN" altLang="en-US" dirty="0" smtClean="0">
                <a:solidFill>
                  <a:schemeClr val="tx1"/>
                </a:solidFill>
              </a:rPr>
              <a:t>数据企业</a:t>
            </a:r>
            <a:r>
              <a:rPr lang="zh-CN" altLang="en-US" dirty="0">
                <a:solidFill>
                  <a:schemeClr val="tx1"/>
                </a:solidFill>
              </a:rPr>
              <a:t>和金融机构从基因上的不同，使得二者的商业规范，运营模式都存在差异，这就</a:t>
            </a:r>
            <a:r>
              <a:rPr lang="zh-CN" altLang="en-US" dirty="0" smtClean="0">
                <a:solidFill>
                  <a:schemeClr val="tx1"/>
                </a:solidFill>
              </a:rPr>
              <a:t>要求大</a:t>
            </a:r>
            <a:r>
              <a:rPr lang="zh-CN" altLang="en-US" dirty="0">
                <a:solidFill>
                  <a:schemeClr val="tx1"/>
                </a:solidFill>
              </a:rPr>
              <a:t>数据企业必须在认真学习传统金融机构的监管政策的同时，也积极关注政府出台的新</a:t>
            </a:r>
            <a:r>
              <a:rPr lang="zh-CN" altLang="en-US" dirty="0" smtClean="0">
                <a:solidFill>
                  <a:schemeClr val="tx1"/>
                </a:solidFill>
              </a:rPr>
              <a:t>的监管</a:t>
            </a:r>
            <a:r>
              <a:rPr lang="zh-CN" altLang="en-US" dirty="0">
                <a:solidFill>
                  <a:schemeClr val="tx1"/>
                </a:solidFill>
              </a:rPr>
              <a:t>措施，对业务进行调整，不踩法律红线，不打法律擦边球。</a:t>
            </a:r>
            <a:endParaRPr lang="zh-CN" altLang="en-US" dirty="0" smtClean="0">
              <a:solidFill>
                <a:schemeClr val="tx1"/>
              </a:solidFill>
            </a:endParaRPr>
          </a:p>
        </p:txBody>
      </p:sp>
    </p:spTree>
    <p:extLst>
      <p:ext uri="{BB962C8B-B14F-4D97-AF65-F5344CB8AC3E}">
        <p14:creationId xmlns:p14="http://schemas.microsoft.com/office/powerpoint/2010/main" val="138557377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12.5.4 </a:t>
            </a:r>
            <a:r>
              <a:rPr lang="zh-CN" altLang="en-US" b="1" dirty="0">
                <a:solidFill>
                  <a:srgbClr val="6A5015"/>
                </a:solidFill>
              </a:rPr>
              <a:t>大数据金融风险防范</a:t>
            </a:r>
            <a:r>
              <a:rPr lang="zh-CN" altLang="en-US" b="1" dirty="0" smtClean="0">
                <a:solidFill>
                  <a:srgbClr val="6A5015"/>
                </a:solidFill>
              </a:rPr>
              <a:t>建议</a:t>
            </a:r>
            <a:endParaRPr lang="en-US" altLang="zh-CN" b="1" dirty="0" smtClean="0">
              <a:solidFill>
                <a:srgbClr val="6A5015"/>
              </a:solidFill>
            </a:endParaRPr>
          </a:p>
          <a:p>
            <a:r>
              <a:rPr lang="en-US" altLang="zh-CN" b="1" dirty="0">
                <a:solidFill>
                  <a:srgbClr val="6A5015"/>
                </a:solidFill>
              </a:rPr>
              <a:t>1. </a:t>
            </a:r>
            <a:r>
              <a:rPr lang="zh-CN" altLang="en-US" b="1" dirty="0">
                <a:solidFill>
                  <a:srgbClr val="6A5015"/>
                </a:solidFill>
              </a:rPr>
              <a:t>加快立法进程，加强行业</a:t>
            </a:r>
            <a:r>
              <a:rPr lang="zh-CN" altLang="en-US" b="1" dirty="0" smtClean="0">
                <a:solidFill>
                  <a:srgbClr val="6A5015"/>
                </a:solidFill>
              </a:rPr>
              <a:t>自律</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目前</a:t>
            </a:r>
            <a:r>
              <a:rPr lang="zh-CN" altLang="en-US" dirty="0">
                <a:solidFill>
                  <a:schemeClr val="tx1"/>
                </a:solidFill>
              </a:rPr>
              <a:t>我国对个人信息安全保护的监管由公安部、工业与信息化部等部门管理，多头监管难免会导致监管不严或监管漏洞。对此，我们应明确监管机构与各部门之间的职责，只有权力分界清晰才能保证监管没有漏洞。从加强行业自律来看，要认识到行业自律机制是个人信息安全保护制度中不可缺少的一个环节</a:t>
            </a:r>
            <a:r>
              <a:rPr lang="zh-CN" altLang="en-US" dirty="0" smtClean="0">
                <a:solidFill>
                  <a:schemeClr val="tx1"/>
                </a:solidFill>
              </a:rPr>
              <a:t>。</a:t>
            </a:r>
            <a:endParaRPr lang="zh-CN" altLang="en-US" b="1" dirty="0" smtClean="0">
              <a:solidFill>
                <a:schemeClr val="tx1"/>
              </a:solidFill>
            </a:endParaRPr>
          </a:p>
          <a:p>
            <a:r>
              <a:rPr lang="en-US" altLang="zh-CN" b="1" dirty="0">
                <a:solidFill>
                  <a:srgbClr val="6A5015"/>
                </a:solidFill>
              </a:rPr>
              <a:t>2. </a:t>
            </a:r>
            <a:r>
              <a:rPr lang="zh-CN" altLang="en-US" b="1" dirty="0">
                <a:solidFill>
                  <a:srgbClr val="6A5015"/>
                </a:solidFill>
              </a:rPr>
              <a:t>实现数据隐私保护和数据隐私应用之间的平衡</a:t>
            </a:r>
          </a:p>
          <a:p>
            <a:pPr marL="0" indent="0">
              <a:buNone/>
            </a:pPr>
            <a:r>
              <a:rPr lang="zh-CN" altLang="en-US" dirty="0" smtClean="0">
                <a:solidFill>
                  <a:srgbClr val="6A5015"/>
                </a:solidFill>
              </a:rPr>
              <a:t>    </a:t>
            </a:r>
            <a:r>
              <a:rPr lang="zh-CN" altLang="en-US" dirty="0" smtClean="0">
                <a:solidFill>
                  <a:schemeClr val="tx1"/>
                </a:solidFill>
              </a:rPr>
              <a:t>实现</a:t>
            </a:r>
            <a:r>
              <a:rPr lang="zh-CN" altLang="en-US" dirty="0">
                <a:solidFill>
                  <a:schemeClr val="tx1"/>
                </a:solidFill>
              </a:rPr>
              <a:t>用户隐私和商业应用之间的平衡，从监管主体来说，必须制定专门</a:t>
            </a:r>
            <a:r>
              <a:rPr lang="zh-CN" altLang="en-US" dirty="0" smtClean="0">
                <a:solidFill>
                  <a:schemeClr val="tx1"/>
                </a:solidFill>
              </a:rPr>
              <a:t>应大数据用户</a:t>
            </a:r>
            <a:r>
              <a:rPr lang="zh-CN" altLang="en-US" dirty="0">
                <a:solidFill>
                  <a:schemeClr val="tx1"/>
                </a:solidFill>
              </a:rPr>
              <a:t>隐私方面的法规，体现出监管主体对其的重视性和操作的规范性。从监管客体上来说</a:t>
            </a:r>
            <a:r>
              <a:rPr lang="zh-CN" altLang="en-US" dirty="0" smtClean="0">
                <a:solidFill>
                  <a:schemeClr val="tx1"/>
                </a:solidFill>
              </a:rPr>
              <a:t>，大</a:t>
            </a:r>
            <a:r>
              <a:rPr lang="zh-CN" altLang="en-US" dirty="0">
                <a:solidFill>
                  <a:schemeClr val="tx1"/>
                </a:solidFill>
              </a:rPr>
              <a:t>数据企业对数据应用时，必须以保护用户隐私为基础对数据进行商业应用。</a:t>
            </a:r>
            <a:endParaRPr lang="zh-CN" altLang="en-US" dirty="0" smtClean="0">
              <a:solidFill>
                <a:schemeClr val="tx1"/>
              </a:solidFill>
            </a:endParaRPr>
          </a:p>
          <a:p>
            <a:pPr marL="0" indent="0">
              <a:buNone/>
            </a:pPr>
            <a:endParaRPr lang="en-US" altLang="zh-CN" dirty="0" smtClean="0">
              <a:solidFill>
                <a:srgbClr val="6A5015"/>
              </a:solidFill>
            </a:endParaRPr>
          </a:p>
        </p:txBody>
      </p:sp>
    </p:spTree>
    <p:extLst>
      <p:ext uri="{BB962C8B-B14F-4D97-AF65-F5344CB8AC3E}">
        <p14:creationId xmlns:p14="http://schemas.microsoft.com/office/powerpoint/2010/main" val="97428837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12.5.4 </a:t>
            </a:r>
            <a:r>
              <a:rPr lang="zh-CN" altLang="en-US" b="1" dirty="0">
                <a:solidFill>
                  <a:srgbClr val="6A5015"/>
                </a:solidFill>
              </a:rPr>
              <a:t>大数据金融风险防范</a:t>
            </a:r>
            <a:r>
              <a:rPr lang="zh-CN" altLang="en-US" b="1" dirty="0" smtClean="0">
                <a:solidFill>
                  <a:srgbClr val="6A5015"/>
                </a:solidFill>
              </a:rPr>
              <a:t>建议</a:t>
            </a:r>
            <a:endParaRPr lang="en-US" altLang="zh-CN" b="1" dirty="0" smtClean="0">
              <a:solidFill>
                <a:srgbClr val="6A5015"/>
              </a:solidFill>
            </a:endParaRPr>
          </a:p>
          <a:p>
            <a:r>
              <a:rPr lang="en-US" altLang="zh-CN" b="1" dirty="0" smtClean="0">
                <a:solidFill>
                  <a:srgbClr val="6A5015"/>
                </a:solidFill>
              </a:rPr>
              <a:t>3.  </a:t>
            </a:r>
            <a:r>
              <a:rPr lang="zh-CN" altLang="en-US" b="1" dirty="0" smtClean="0">
                <a:solidFill>
                  <a:srgbClr val="6A5015"/>
                </a:solidFill>
              </a:rPr>
              <a:t>数据资源的整合和分工专业化</a:t>
            </a:r>
            <a:endParaRPr lang="en-US" altLang="zh-CN" b="1" dirty="0" smtClean="0">
              <a:solidFill>
                <a:srgbClr val="6A5015"/>
              </a:solidFill>
            </a:endParaRPr>
          </a:p>
          <a:p>
            <a:pPr marL="0" indent="0">
              <a:buNone/>
            </a:pPr>
            <a:r>
              <a:rPr lang="en-US" altLang="zh-CN" dirty="0">
                <a:solidFill>
                  <a:srgbClr val="6A5015"/>
                </a:solidFill>
              </a:rPr>
              <a:t> </a:t>
            </a:r>
            <a:r>
              <a:rPr lang="en-US" altLang="zh-CN" dirty="0" smtClean="0">
                <a:solidFill>
                  <a:srgbClr val="6A5015"/>
                </a:solidFill>
              </a:rPr>
              <a:t>  </a:t>
            </a:r>
            <a:r>
              <a:rPr lang="en-US" altLang="zh-CN" dirty="0" smtClean="0">
                <a:solidFill>
                  <a:schemeClr val="tx1"/>
                </a:solidFill>
              </a:rPr>
              <a:t> </a:t>
            </a:r>
            <a:r>
              <a:rPr lang="zh-CN" altLang="en-US" dirty="0" smtClean="0">
                <a:solidFill>
                  <a:schemeClr val="tx1"/>
                </a:solidFill>
              </a:rPr>
              <a:t>将</a:t>
            </a:r>
            <a:r>
              <a:rPr lang="zh-CN" altLang="en-US" dirty="0">
                <a:solidFill>
                  <a:schemeClr val="tx1"/>
                </a:solidFill>
              </a:rPr>
              <a:t>不同的行业数据整合起来，提供全方位立体的数据绘图，力图从系统的角度了解并重塑用户需求。但是，由于交叉行业数据共享需要平衡太多企业的利益关系，如果没有中立的第三方机构出面，协调所有参与企业之间的关系、制定数据共性及应用的规则，将大大限制大数据的用武之地。权威第三方中立机构的缺乏将制约大数据发挥出其最大的潜力</a:t>
            </a:r>
            <a:r>
              <a:rPr lang="zh-CN" altLang="en-US" dirty="0" smtClean="0">
                <a:solidFill>
                  <a:schemeClr val="tx1"/>
                </a:solidFill>
              </a:rPr>
              <a:t>。</a:t>
            </a:r>
          </a:p>
          <a:p>
            <a:r>
              <a:rPr lang="en-US" altLang="zh-CN" b="1" dirty="0" smtClean="0">
                <a:solidFill>
                  <a:srgbClr val="6A5015"/>
                </a:solidFill>
              </a:rPr>
              <a:t>4.  </a:t>
            </a:r>
            <a:r>
              <a:rPr lang="zh-CN" altLang="en-US" b="1" dirty="0" smtClean="0">
                <a:solidFill>
                  <a:srgbClr val="6A5015"/>
                </a:solidFill>
              </a:rPr>
              <a:t>强化</a:t>
            </a:r>
            <a:r>
              <a:rPr lang="zh-CN" altLang="en-US" b="1" dirty="0">
                <a:solidFill>
                  <a:srgbClr val="6A5015"/>
                </a:solidFill>
              </a:rPr>
              <a:t>数据挖掘</a:t>
            </a:r>
          </a:p>
          <a:p>
            <a:pPr marL="0" indent="0">
              <a:buNone/>
            </a:pPr>
            <a:r>
              <a:rPr lang="en-US" altLang="zh-CN" dirty="0">
                <a:solidFill>
                  <a:srgbClr val="6A5015"/>
                </a:solidFill>
              </a:rPr>
              <a:t> </a:t>
            </a:r>
            <a:r>
              <a:rPr lang="en-US" altLang="zh-CN" dirty="0" smtClean="0">
                <a:solidFill>
                  <a:srgbClr val="6A5015"/>
                </a:solidFill>
              </a:rPr>
              <a:t>   </a:t>
            </a:r>
            <a:r>
              <a:rPr lang="zh-CN" altLang="en-US" dirty="0" smtClean="0">
                <a:solidFill>
                  <a:schemeClr val="tx1"/>
                </a:solidFill>
              </a:rPr>
              <a:t>数据</a:t>
            </a:r>
            <a:r>
              <a:rPr lang="zh-CN" altLang="en-US" dirty="0">
                <a:solidFill>
                  <a:schemeClr val="tx1"/>
                </a:solidFill>
              </a:rPr>
              <a:t>挖掘是一种新的商业信息处理技术，主要特点是对大量数据进行抽取、转换、分析和模型化处理，从中提取出有助于商业决策的关键性数据。数据挖掘在风险管理和客户管理方面都有重要应用。在风险管理方面，可通过构建信用评级模型，评估贷款人或信用卡申请人的风险。目前，银行业已逐步走向个性化服务和科学决策阶段，数据挖掘具有强大的信息处理和分析能力，可以为银行提供科学的决策依据和技术支持。</a:t>
            </a:r>
          </a:p>
          <a:p>
            <a:endParaRPr lang="en-US" altLang="zh-CN" dirty="0" smtClean="0">
              <a:solidFill>
                <a:srgbClr val="6A5015"/>
              </a:solidFill>
            </a:endParaRPr>
          </a:p>
          <a:p>
            <a:endParaRPr lang="zh-CN" altLang="en-US" dirty="0">
              <a:solidFill>
                <a:srgbClr val="6A5015"/>
              </a:solidFill>
            </a:endParaRPr>
          </a:p>
        </p:txBody>
      </p:sp>
    </p:spTree>
    <p:extLst>
      <p:ext uri="{BB962C8B-B14F-4D97-AF65-F5344CB8AC3E}">
        <p14:creationId xmlns:p14="http://schemas.microsoft.com/office/powerpoint/2010/main" val="28178935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971600" y="1850913"/>
            <a:ext cx="6768752" cy="4137323"/>
          </a:xfrm>
        </p:spPr>
        <p:txBody>
          <a:bodyPr/>
          <a:lstStyle/>
          <a:p>
            <a:pPr marL="0" indent="0">
              <a:buNone/>
            </a:pPr>
            <a:r>
              <a:rPr lang="zh-CN" altLang="en-US" dirty="0" smtClean="0"/>
              <a:t>   本章</a:t>
            </a:r>
            <a:r>
              <a:rPr lang="zh-CN" altLang="en-US" dirty="0"/>
              <a:t>首先介绍了大数据金融的概念，其次说明了大数据金融的特点。随后，介绍了</a:t>
            </a:r>
            <a:r>
              <a:rPr lang="zh-CN" altLang="en-US" dirty="0" smtClean="0"/>
              <a:t>大数据</a:t>
            </a:r>
            <a:r>
              <a:rPr lang="zh-CN" altLang="en-US" dirty="0"/>
              <a:t>金融的发展、大数据与金融的融合现状。接着又从运营模式、对传统金融业的影响</a:t>
            </a:r>
            <a:r>
              <a:rPr lang="zh-CN" altLang="en-US" dirty="0" smtClean="0"/>
              <a:t>、发展</a:t>
            </a:r>
            <a:r>
              <a:rPr lang="zh-CN" altLang="en-US" dirty="0"/>
              <a:t>趋势以及风险分析与防范等几个方面，具体地描述了大数据金融，使读者对大数据</a:t>
            </a:r>
            <a:r>
              <a:rPr lang="zh-CN" altLang="en-US" dirty="0" smtClean="0"/>
              <a:t>金融</a:t>
            </a:r>
            <a:r>
              <a:rPr lang="zh-CN" altLang="en-US" dirty="0"/>
              <a:t>有了系统的认识。</a:t>
            </a:r>
          </a:p>
        </p:txBody>
      </p:sp>
    </p:spTree>
    <p:extLst>
      <p:ext uri="{BB962C8B-B14F-4D97-AF65-F5344CB8AC3E}">
        <p14:creationId xmlns:p14="http://schemas.microsoft.com/office/powerpoint/2010/main" val="215711556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151216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大数据 大数据金融</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4504460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700808"/>
            <a:ext cx="7920879" cy="38164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2" y="2197509"/>
            <a:ext cx="7488833" cy="1384995"/>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1</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大数据金融的概念是什么？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 </a:t>
            </a:r>
            <a:r>
              <a:rPr lang="zh-CN" altLang="en-US" dirty="0">
                <a:latin typeface="仿宋" panose="02010609060101010101" pitchFamily="49" charset="-122"/>
                <a:ea typeface="仿宋" panose="02010609060101010101" pitchFamily="49" charset="-122"/>
              </a:rPr>
              <a:t>大数据金融对传统金融的影响是什么？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 </a:t>
            </a:r>
            <a:r>
              <a:rPr lang="zh-CN" altLang="en-US" dirty="0">
                <a:latin typeface="仿宋" panose="02010609060101010101" pitchFamily="49" charset="-122"/>
                <a:ea typeface="仿宋" panose="02010609060101010101" pitchFamily="49" charset="-122"/>
              </a:rPr>
              <a:t>大数据金融的风险来源是什么？</a:t>
            </a:r>
          </a:p>
        </p:txBody>
      </p:sp>
      <p:sp>
        <p:nvSpPr>
          <p:cNvPr id="7" name="标题 1"/>
          <p:cNvSpPr>
            <a:spLocks noGrp="1"/>
          </p:cNvSpPr>
          <p:nvPr>
            <p:ph type="title"/>
          </p:nvPr>
        </p:nvSpPr>
        <p:spPr>
          <a:xfrm>
            <a:off x="467544" y="764704"/>
            <a:ext cx="8208912" cy="720080"/>
          </a:xfrm>
        </p:spPr>
        <p:txBody>
          <a:bodyPr>
            <a:normAutofit fontScale="90000"/>
          </a:bodyPr>
          <a:lstStyle/>
          <a:p>
            <a:r>
              <a:rPr lang="zh-CN" altLang="en-US" dirty="0"/>
              <a:t>习题</a:t>
            </a:r>
          </a:p>
        </p:txBody>
      </p:sp>
    </p:spTree>
    <p:extLst>
      <p:ext uri="{BB962C8B-B14F-4D97-AF65-F5344CB8AC3E}">
        <p14:creationId xmlns:p14="http://schemas.microsoft.com/office/powerpoint/2010/main" val="1108202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a:t>个人主观主义的行为方法论</a:t>
            </a:r>
            <a:r>
              <a:rPr lang="zh-CN" altLang="en-US" b="1" dirty="0"/>
              <a:t>：</a:t>
            </a:r>
            <a:r>
              <a:rPr lang="zh-CN" altLang="zh-CN" dirty="0"/>
              <a:t>米塞斯认为人类的选择是基于主观的价值评价，</a:t>
            </a:r>
            <a:r>
              <a:rPr lang="zh-CN" altLang="en-US" dirty="0"/>
              <a:t>并且是</a:t>
            </a:r>
            <a:r>
              <a:rPr lang="zh-CN" altLang="zh-CN" dirty="0"/>
              <a:t>理性的。经济学作为行为学的一个分支，遵循的原则是任何价值评价都是中立的，不存在任何觉得对的价值标准来宣称行为是非理性的。因此，米塞斯抨击了通货膨胀政策、集权社会主义、法西斯主义、干涉主义、公平主义等政策，它们仅仅</a:t>
            </a:r>
            <a:r>
              <a:rPr lang="zh-CN" altLang="en-US" dirty="0"/>
              <a:t>是</a:t>
            </a:r>
            <a:r>
              <a:rPr lang="zh-CN" altLang="zh-CN" dirty="0"/>
              <a:t>依据个人理性的主观选择行为，仅仅是因为政策主张者所支持的手段是否能达到他们所宣称的那些目的。米塞斯也同样认为他们所宣称的美好目标无法通过他们自己主张的手段来实现，</a:t>
            </a:r>
            <a:r>
              <a:rPr lang="zh-CN" altLang="zh-CN" dirty="0" smtClean="0"/>
              <a:t>他们</a:t>
            </a:r>
            <a:r>
              <a:rPr lang="zh-CN" altLang="en-US" dirty="0" smtClean="0"/>
              <a:t>的</a:t>
            </a:r>
            <a:r>
              <a:rPr lang="zh-CN" altLang="zh-CN" dirty="0" smtClean="0"/>
              <a:t>初衷</a:t>
            </a:r>
            <a:r>
              <a:rPr lang="zh-CN" altLang="zh-CN" dirty="0"/>
              <a:t>是错误的所以注定是要失败的，甚至还会加重人类社会的灾难</a:t>
            </a:r>
            <a:r>
              <a:rPr lang="zh-CN" altLang="zh-CN" dirty="0" smtClean="0"/>
              <a:t>。</a:t>
            </a:r>
            <a:endParaRPr lang="en-US" altLang="zh-CN" b="1" dirty="0" smtClean="0"/>
          </a:p>
          <a:p>
            <a:r>
              <a:rPr lang="zh-CN" altLang="zh-CN" b="1" dirty="0" smtClean="0"/>
              <a:t>货币</a:t>
            </a:r>
            <a:r>
              <a:rPr lang="zh-CN" altLang="zh-CN" b="1" dirty="0"/>
              <a:t>价值的边际效用</a:t>
            </a:r>
            <a:r>
              <a:rPr lang="zh-CN" altLang="zh-CN" b="1" dirty="0" smtClean="0"/>
              <a:t>解释</a:t>
            </a:r>
            <a:r>
              <a:rPr lang="zh-CN" altLang="en-US" b="1" dirty="0" smtClean="0"/>
              <a:t>：</a:t>
            </a:r>
            <a:r>
              <a:rPr lang="zh-CN" altLang="zh-CN" dirty="0"/>
              <a:t>米塞斯提出了货币购买力的“递归定理”，这一观点是基于个人主观行为的</a:t>
            </a:r>
            <a:r>
              <a:rPr lang="zh-CN" altLang="zh-CN" dirty="0" smtClean="0"/>
              <a:t>。他</a:t>
            </a:r>
            <a:r>
              <a:rPr lang="zh-CN" altLang="zh-CN" dirty="0"/>
              <a:t>认为我们今天需要货币，是因为它昨天的购买力，昨天的购买力又来自前天，因此一直可以倒推到古代某个时刻，在这个时刻充当交换媒介的实物还不是货币，而仅仅是具有某种用途的交换物品。也就是说，当时，人们需要充当货币的商品如黄金或白银，是因为它本身就具有边际效用</a:t>
            </a:r>
            <a:r>
              <a:rPr lang="zh-CN" altLang="zh-CN" dirty="0" smtClean="0"/>
              <a:t>。</a:t>
            </a:r>
            <a:endParaRPr lang="en-US" altLang="zh-CN" b="1" dirty="0">
              <a:solidFill>
                <a:srgbClr val="FF0000"/>
              </a:solidFill>
            </a:endParaRPr>
          </a:p>
        </p:txBody>
      </p:sp>
    </p:spTree>
    <p:extLst>
      <p:ext uri="{BB962C8B-B14F-4D97-AF65-F5344CB8AC3E}">
        <p14:creationId xmlns:p14="http://schemas.microsoft.com/office/powerpoint/2010/main" val="208305397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52245676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1116632" y="4293096"/>
            <a:ext cx="8785225" cy="1152525"/>
          </a:xfrm>
        </p:spPr>
        <p:txBody>
          <a:bodyPr/>
          <a:lstStyle/>
          <a:p>
            <a:pPr eaLnBrk="1" hangingPunct="1"/>
            <a:r>
              <a:rPr lang="zh-CN" altLang="zh-CN" dirty="0" smtClean="0"/>
              <a:t>第</a:t>
            </a:r>
            <a:r>
              <a:rPr lang="zh-CN" altLang="en-US" dirty="0"/>
              <a:t>十三</a:t>
            </a:r>
            <a:r>
              <a:rPr lang="zh-CN" altLang="zh-CN" dirty="0" smtClean="0"/>
              <a:t>章 </a:t>
            </a:r>
            <a:r>
              <a:rPr lang="en-US" altLang="zh-CN" dirty="0" smtClean="0"/>
              <a:t/>
            </a:r>
            <a:br>
              <a:rPr lang="en-US" altLang="zh-CN" dirty="0" smtClean="0"/>
            </a:br>
            <a:r>
              <a:rPr lang="zh-CN" altLang="zh-CN" dirty="0" smtClean="0"/>
              <a:t>互联网金融模式之五：</a:t>
            </a:r>
            <a:r>
              <a:rPr lang="en-US" altLang="zh-CN" dirty="0" smtClean="0"/>
              <a:t/>
            </a:r>
            <a:br>
              <a:rPr lang="en-US" altLang="zh-CN" dirty="0" smtClean="0"/>
            </a:br>
            <a:r>
              <a:rPr lang="en-US" altLang="zh-CN" dirty="0" smtClean="0"/>
              <a:t> </a:t>
            </a:r>
            <a:r>
              <a:rPr lang="zh-CN" altLang="zh-CN" dirty="0" smtClean="0"/>
              <a:t>信息化金融机构</a:t>
            </a:r>
            <a:br>
              <a:rPr lang="zh-CN" altLang="zh-CN" dirty="0" smtClean="0"/>
            </a:br>
            <a:endParaRPr lang="zh-CN" altLang="en-US" dirty="0" smtClean="0">
              <a:solidFill>
                <a:srgbClr val="FF0000"/>
              </a:solidFill>
            </a:endParaRPr>
          </a:p>
        </p:txBody>
      </p:sp>
      <p:sp>
        <p:nvSpPr>
          <p:cNvPr id="5123" name="文本框 5"/>
          <p:cNvSpPr txBox="1">
            <a:spLocks noChangeArrowheads="1"/>
          </p:cNvSpPr>
          <p:nvPr/>
        </p:nvSpPr>
        <p:spPr bwMode="auto">
          <a:xfrm>
            <a:off x="4500563" y="5300663"/>
            <a:ext cx="345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pPr>
            <a:r>
              <a:rPr lang="zh-CN" altLang="en-US" sz="2000">
                <a:latin typeface="黑体" panose="02010609060101010101" pitchFamily="49" charset="-122"/>
                <a:ea typeface="黑体" panose="02010609060101010101" pitchFamily="49" charset="-122"/>
              </a:rPr>
              <a:t>冯科 宋敏 编著</a:t>
            </a:r>
          </a:p>
        </p:txBody>
      </p:sp>
      <p:pic>
        <p:nvPicPr>
          <p:cNvPr id="512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0"/>
            <a:ext cx="34004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2095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txBox="1">
            <a:spLocks noChangeArrowheads="1"/>
          </p:cNvSpPr>
          <p:nvPr/>
        </p:nvSpPr>
        <p:spPr bwMode="auto">
          <a:xfrm>
            <a:off x="971550" y="908050"/>
            <a:ext cx="7416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en-US" b="1">
                <a:solidFill>
                  <a:srgbClr val="6A5015"/>
                </a:solidFill>
                <a:latin typeface="黑体" panose="02010609060101010101" pitchFamily="49" charset="-122"/>
                <a:ea typeface="黑体" panose="02010609060101010101" pitchFamily="49" charset="-122"/>
              </a:rPr>
              <a:t>主要内容</a:t>
            </a:r>
            <a:endParaRPr lang="zh-CN" altLang="en-US" b="1">
              <a:solidFill>
                <a:srgbClr val="FF0000"/>
              </a:solidFill>
              <a:latin typeface="黑体" panose="02010609060101010101" pitchFamily="49" charset="-122"/>
              <a:ea typeface="黑体" panose="02010609060101010101" pitchFamily="49" charset="-122"/>
            </a:endParaRPr>
          </a:p>
        </p:txBody>
      </p:sp>
      <p:sp>
        <p:nvSpPr>
          <p:cNvPr id="6148" name="TextBox 1"/>
          <p:cNvSpPr txBox="1">
            <a:spLocks noChangeArrowheads="1"/>
          </p:cNvSpPr>
          <p:nvPr/>
        </p:nvSpPr>
        <p:spPr bwMode="auto">
          <a:xfrm>
            <a:off x="900113" y="181292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13.1 </a:t>
            </a:r>
            <a:r>
              <a:rPr lang="zh-CN" altLang="en-US" sz="2400">
                <a:solidFill>
                  <a:srgbClr val="6A5015"/>
                </a:solidFill>
                <a:latin typeface="黑体" panose="02010609060101010101" pitchFamily="49" charset="-122"/>
                <a:ea typeface="黑体" panose="02010609060101010101" pitchFamily="49" charset="-122"/>
              </a:rPr>
              <a:t>信息化金融机构概况</a:t>
            </a:r>
            <a:endParaRPr lang="zh-CN" altLang="en-US" sz="2400">
              <a:solidFill>
                <a:srgbClr val="FF0000"/>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13.2 </a:t>
            </a:r>
            <a:r>
              <a:rPr lang="zh-CN" altLang="en-US" sz="2400">
                <a:solidFill>
                  <a:srgbClr val="6A5015"/>
                </a:solidFill>
                <a:latin typeface="黑体" panose="02010609060101010101" pitchFamily="49" charset="-122"/>
                <a:ea typeface="黑体" panose="02010609060101010101" pitchFamily="49" charset="-122"/>
              </a:rPr>
              <a:t>信息化金融机构之：银行业</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13.3 </a:t>
            </a:r>
            <a:r>
              <a:rPr lang="zh-CN" altLang="en-US" sz="2400">
                <a:solidFill>
                  <a:srgbClr val="6A5015"/>
                </a:solidFill>
                <a:latin typeface="黑体" panose="02010609060101010101" pitchFamily="49" charset="-122"/>
                <a:ea typeface="黑体" panose="02010609060101010101" pitchFamily="49" charset="-122"/>
              </a:rPr>
              <a:t>信息化金融机构之：证券业</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13.4 </a:t>
            </a:r>
            <a:r>
              <a:rPr lang="zh-CN" altLang="en-US" sz="2400">
                <a:solidFill>
                  <a:srgbClr val="6A5015"/>
                </a:solidFill>
                <a:latin typeface="黑体" panose="02010609060101010101" pitchFamily="49" charset="-122"/>
                <a:ea typeface="黑体" panose="02010609060101010101" pitchFamily="49" charset="-122"/>
              </a:rPr>
              <a:t>信息化金融机构之：保险业</a:t>
            </a:r>
          </a:p>
        </p:txBody>
      </p:sp>
    </p:spTree>
    <p:extLst>
      <p:ext uri="{BB962C8B-B14F-4D97-AF65-F5344CB8AC3E}">
        <p14:creationId xmlns:p14="http://schemas.microsoft.com/office/powerpoint/2010/main" val="319144301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p:cNvSpPr txBox="1">
            <a:spLocks noChangeArrowheads="1"/>
          </p:cNvSpPr>
          <p:nvPr/>
        </p:nvSpPr>
        <p:spPr bwMode="auto">
          <a:xfrm>
            <a:off x="935038" y="62071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SzTx/>
              <a:buFontTx/>
              <a:buNone/>
            </a:pPr>
            <a:r>
              <a:rPr lang="zh-CN" altLang="en-US" sz="2400" b="1">
                <a:solidFill>
                  <a:srgbClr val="6A5015"/>
                </a:solidFill>
                <a:latin typeface="黑体" panose="02010609060101010101" pitchFamily="49" charset="-122"/>
                <a:ea typeface="黑体" panose="02010609060101010101" pitchFamily="49" charset="-122"/>
              </a:rPr>
              <a:t>导言</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7172" name="TextBox 1"/>
          <p:cNvSpPr txBox="1">
            <a:spLocks noChangeArrowheads="1"/>
          </p:cNvSpPr>
          <p:nvPr/>
        </p:nvSpPr>
        <p:spPr bwMode="auto">
          <a:xfrm>
            <a:off x="900113" y="141287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800">
                <a:solidFill>
                  <a:srgbClr val="6A5015"/>
                </a:solidFill>
                <a:latin typeface="仿宋" panose="02010609060101010101" pitchFamily="49" charset="-122"/>
                <a:ea typeface="仿宋" panose="02010609060101010101" pitchFamily="49" charset="-122"/>
              </a:rPr>
              <a:t>金融信息化是金融业发展趋势之一，而信息化金融机构则是金融创新的产物。目前金融行业正处于一个由金融机构信息化向信息化金融机构转变的阶段。信息化金融机构，是指在互联网金融时代，通过广泛运用以互联网为代表的信息技术，对传统运营流程、服务产品进行改造或重构，实现经营、管理全面信息化的银行、证券和保险等金融机构。目前，银行、证券和保险在我国的信息化进程都未进入成熟阶段，因此通过对比国际案例对本章进行学习，更有助于对我国金融机构信息化的了解与把握。</a:t>
            </a:r>
            <a:endParaRPr lang="zh-CN" altLang="en-US" sz="240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7832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68313" y="765175"/>
            <a:ext cx="8207375" cy="719138"/>
          </a:xfrm>
        </p:spPr>
        <p:txBody>
          <a:bodyPr>
            <a:normAutofit fontScale="90000"/>
          </a:bodyPr>
          <a:lstStyle/>
          <a:p>
            <a:pPr eaLnBrk="1" hangingPunct="1"/>
            <a:r>
              <a:rPr lang="zh-CN" altLang="en-US" smtClean="0"/>
              <a:t>本章学习目标</a:t>
            </a:r>
            <a:endParaRPr lang="zh-CN" altLang="en-US" smtClean="0">
              <a:solidFill>
                <a:srgbClr val="FF0000"/>
              </a:solidFill>
            </a:endParaRPr>
          </a:p>
        </p:txBody>
      </p:sp>
      <p:sp>
        <p:nvSpPr>
          <p:cNvPr id="5" name="圆角矩形 4"/>
          <p:cNvSpPr/>
          <p:nvPr/>
        </p:nvSpPr>
        <p:spPr>
          <a:xfrm>
            <a:off x="803275" y="2133600"/>
            <a:ext cx="7585075" cy="20875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550" y="2060575"/>
            <a:ext cx="6994525" cy="1754188"/>
          </a:xfrm>
          <a:prstGeom prst="rect">
            <a:avLst/>
          </a:prstGeom>
        </p:spPr>
        <p:txBody>
          <a:bodyPr>
            <a:spAutoFit/>
          </a:bodyPr>
          <a:lstStyle/>
          <a:p>
            <a:pPr eaLnBrk="1" fontAlgn="auto" hangingPunct="1">
              <a:lnSpc>
                <a:spcPct val="200000"/>
              </a:lnSpc>
              <a:spcBef>
                <a:spcPts val="0"/>
              </a:spcBef>
              <a:spcAft>
                <a:spcPts val="0"/>
              </a:spcAft>
              <a:buSzPct val="150000"/>
              <a:defRPr/>
            </a:pPr>
            <a:endParaRPr lang="zh-CN" altLang="en-US" dirty="0">
              <a:solidFill>
                <a:srgbClr val="FF0000"/>
              </a:solidFill>
              <a:latin typeface="仿宋" panose="02010609060101010101" pitchFamily="49" charset="-122"/>
              <a:ea typeface="仿宋" panose="02010609060101010101" pitchFamily="49" charset="-122"/>
            </a:endParaRPr>
          </a:p>
          <a:p>
            <a:pPr marL="285750" indent="-285750" eaLnBrk="1" fontAlgn="auto" hangingPunct="1">
              <a:lnSpc>
                <a:spcPct val="200000"/>
              </a:lnSpc>
              <a:spcBef>
                <a:spcPts val="0"/>
              </a:spcBef>
              <a:spcAft>
                <a:spcPts val="0"/>
              </a:spcAft>
              <a:buSzPct val="150000"/>
              <a:buFontTx/>
              <a:buBlip>
                <a:blip r:embed="rId2"/>
              </a:buBlip>
              <a:defRPr/>
            </a:pPr>
            <a:r>
              <a:rPr lang="zh-CN" altLang="en-US" dirty="0">
                <a:solidFill>
                  <a:srgbClr val="6A5015"/>
                </a:solidFill>
                <a:latin typeface="仿宋" panose="02010609060101010101" pitchFamily="49" charset="-122"/>
                <a:ea typeface="仿宋" panose="02010609060101010101" pitchFamily="49" charset="-122"/>
              </a:rPr>
              <a:t>了解什么是信息化金融机构；</a:t>
            </a:r>
          </a:p>
          <a:p>
            <a:pPr marL="285750" indent="-285750" eaLnBrk="1" fontAlgn="auto" hangingPunct="1">
              <a:lnSpc>
                <a:spcPct val="200000"/>
              </a:lnSpc>
              <a:spcBef>
                <a:spcPts val="0"/>
              </a:spcBef>
              <a:spcAft>
                <a:spcPts val="0"/>
              </a:spcAft>
              <a:buSzPct val="150000"/>
              <a:buFontTx/>
              <a:buBlip>
                <a:blip r:embed="rId2"/>
              </a:buBlip>
              <a:defRPr/>
            </a:pPr>
            <a:r>
              <a:rPr lang="zh-CN" altLang="en-US" dirty="0">
                <a:solidFill>
                  <a:srgbClr val="6A5015"/>
                </a:solidFill>
                <a:latin typeface="仿宋" panose="02010609060101010101" pitchFamily="49" charset="-122"/>
                <a:ea typeface="仿宋" panose="02010609060101010101" pitchFamily="49" charset="-122"/>
              </a:rPr>
              <a:t>通过对比国外案例加深对我国信息化金融机构的了解。</a:t>
            </a:r>
          </a:p>
        </p:txBody>
      </p:sp>
    </p:spTree>
    <p:extLst>
      <p:ext uri="{BB962C8B-B14F-4D97-AF65-F5344CB8AC3E}">
        <p14:creationId xmlns:p14="http://schemas.microsoft.com/office/powerpoint/2010/main" val="2715124382"/>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77838" y="620713"/>
            <a:ext cx="8208962" cy="720725"/>
          </a:xfrm>
        </p:spPr>
        <p:txBody>
          <a:bodyPr>
            <a:normAutofit fontScale="90000"/>
          </a:bodyPr>
          <a:lstStyle/>
          <a:p>
            <a:pPr eaLnBrk="1" hangingPunct="1">
              <a:spcBef>
                <a:spcPts val="1000"/>
              </a:spcBef>
            </a:pPr>
            <a:r>
              <a:rPr lang="en-US" altLang="zh-CN" smtClean="0"/>
              <a:t>13.1 </a:t>
            </a:r>
            <a:r>
              <a:rPr lang="zh-CN" altLang="zh-CN" smtClean="0"/>
              <a:t>信息化金融机构概况</a:t>
            </a:r>
            <a:r>
              <a:rPr lang="en-US" altLang="zh-CN" smtClean="0"/>
              <a:t/>
            </a:r>
            <a:br>
              <a:rPr lang="en-US" altLang="zh-CN" smtClean="0"/>
            </a:br>
            <a:r>
              <a:rPr lang="en-US" altLang="zh-CN" sz="2000" smtClean="0"/>
              <a:t>13.1.1 </a:t>
            </a:r>
            <a:r>
              <a:rPr lang="zh-CN" altLang="zh-CN" sz="2000" smtClean="0"/>
              <a:t>信息化金融机构定义</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684213" y="1119188"/>
            <a:ext cx="8135937" cy="51149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zh-CN" altLang="en-US" b="1" dirty="0">
                <a:latin typeface="仿宋" panose="02010609060101010101" pitchFamily="49" charset="-122"/>
                <a:ea typeface="仿宋" panose="02010609060101010101" pitchFamily="49" charset="-122"/>
              </a:rPr>
              <a:t>信息化金融机构</a:t>
            </a:r>
            <a:r>
              <a:rPr lang="zh-CN" altLang="en-US" dirty="0">
                <a:latin typeface="仿宋" panose="02010609060101010101" pitchFamily="49" charset="-122"/>
                <a:ea typeface="仿宋" panose="02010609060101010101" pitchFamily="49" charset="-122"/>
              </a:rPr>
              <a:t>：是指在互联网金融时代，通过广泛运用以互联网为代表的信息技术，对传统运营流程、服务产品进行改造或重构，实现经营、管理全面信息化的银行、证券和保险等金融机构。</a:t>
            </a:r>
            <a:endParaRPr lang="en-US" altLang="zh-CN" sz="1600"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r>
              <a:rPr lang="en-US" altLang="zh-CN" sz="2000" b="1" dirty="0">
                <a:solidFill>
                  <a:srgbClr val="6A5015"/>
                </a:solidFill>
                <a:latin typeface="黑体" panose="02010609060101010101" pitchFamily="49" charset="-122"/>
                <a:ea typeface="黑体" panose="02010609060101010101" pitchFamily="49" charset="-122"/>
                <a:cs typeface="+mj-cs"/>
              </a:rPr>
              <a:t>13.1.2 </a:t>
            </a:r>
            <a:r>
              <a:rPr lang="zh-CN" altLang="zh-CN" sz="2000" b="1" dirty="0">
                <a:solidFill>
                  <a:srgbClr val="6A5015"/>
                </a:solidFill>
                <a:latin typeface="黑体" panose="02010609060101010101" pitchFamily="49" charset="-122"/>
                <a:ea typeface="黑体" panose="02010609060101010101" pitchFamily="49" charset="-122"/>
                <a:cs typeface="+mj-cs"/>
              </a:rPr>
              <a:t>信息化金融机构的影响</a:t>
            </a:r>
            <a:endParaRPr lang="en-US" altLang="zh-CN" sz="1600"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相较于传统金融机构，信息化金融机构对金融业产生了很大影响：</a:t>
            </a: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第一，传统金融机构以互联网技术为基础，进行基础性信息化建设，对传统模式进行改造或重构，通过完整的</a:t>
            </a:r>
            <a:r>
              <a:rPr lang="en-US" altLang="zh-CN" sz="1600" dirty="0">
                <a:latin typeface="仿宋" panose="02010609060101010101" pitchFamily="49" charset="-122"/>
                <a:ea typeface="仿宋" panose="02010609060101010101" pitchFamily="49" charset="-122"/>
              </a:rPr>
              <a:t>IT</a:t>
            </a:r>
            <a:r>
              <a:rPr lang="zh-CN" altLang="en-US" sz="1600" dirty="0">
                <a:latin typeface="仿宋" panose="02010609060101010101" pitchFamily="49" charset="-122"/>
                <a:ea typeface="仿宋" panose="02010609060101010101" pitchFamily="49" charset="-122"/>
              </a:rPr>
              <a:t>建设整合机构内部各管理系统，提高了工作效率。</a:t>
            </a: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第二，信息化改变了金融机构核心竞争力的评价标准。金融机构将更加注重信息化技术层面上的产品创新，通过信息化手段挖掘信息，提升金融机构的全面性。</a:t>
            </a: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第三，信息化带来了盈利点和商业模式的转变。传统金融机构借助信息化推出新型产品、并转变成某种媒介角色，这将为金融机构带来创新的机遇和广阔的市场。</a:t>
            </a: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第四，信息化带来金融创新，不断的提高了金融市场资金的运用效率，使得混业经营趋势更加明显。</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第五，信息化为中小金融机构带来了巨大机会。中小金融机构没有大型机构繁琐的流程，往往更加灵活。这使得中小金融机构可以推出个性化创新金融产品，有机会占领大型金融机构还尚未涉足的市场空白。</a:t>
            </a:r>
            <a:endParaRPr lang="zh-CN" altLang="en-US" sz="1600"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9813448"/>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77838" y="652463"/>
            <a:ext cx="8208962" cy="720725"/>
          </a:xfrm>
        </p:spPr>
        <p:txBody>
          <a:bodyPr>
            <a:normAutofit fontScale="90000"/>
          </a:bodyPr>
          <a:lstStyle/>
          <a:p>
            <a:pPr eaLnBrk="1" hangingPunct="1">
              <a:spcBef>
                <a:spcPts val="1800"/>
              </a:spcBef>
            </a:pPr>
            <a:r>
              <a:rPr lang="en-US" altLang="zh-CN" smtClean="0"/>
              <a:t>13.2 </a:t>
            </a:r>
            <a:r>
              <a:rPr lang="zh-CN" altLang="en-US" smtClean="0"/>
              <a:t>信息化金融机构之：银行业</a:t>
            </a:r>
            <a:r>
              <a:rPr lang="en-US" altLang="zh-CN" smtClean="0"/>
              <a:t/>
            </a:r>
            <a:br>
              <a:rPr lang="en-US" altLang="zh-CN" smtClean="0"/>
            </a:br>
            <a:r>
              <a:rPr lang="en-US" altLang="zh-CN" sz="2000" smtClean="0"/>
              <a:t>13.2.1 </a:t>
            </a:r>
            <a:r>
              <a:rPr lang="zh-CN" altLang="zh-CN" sz="2000" smtClean="0"/>
              <a:t>银行业信息化现状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grpSp>
        <p:nvGrpSpPr>
          <p:cNvPr id="10244" name="组合 1"/>
          <p:cNvGrpSpPr>
            <a:grpSpLocks/>
          </p:cNvGrpSpPr>
          <p:nvPr/>
        </p:nvGrpSpPr>
        <p:grpSpPr bwMode="auto">
          <a:xfrm>
            <a:off x="684213" y="1201738"/>
            <a:ext cx="8135937" cy="5454650"/>
            <a:chOff x="684213" y="1201738"/>
            <a:chExt cx="8135937" cy="5455340"/>
          </a:xfrm>
        </p:grpSpPr>
        <p:sp>
          <p:nvSpPr>
            <p:cNvPr id="5" name="TextBox 4"/>
            <p:cNvSpPr txBox="1"/>
            <p:nvPr/>
          </p:nvSpPr>
          <p:spPr>
            <a:xfrm>
              <a:off x="684213" y="1201738"/>
              <a:ext cx="8135937" cy="5455340"/>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第一，传统支付正在被新型支付所代替，银行的传统支付结算服务受到巨大冲击。互联网支付业务从</a:t>
              </a:r>
              <a:r>
                <a:rPr lang="en-US" altLang="zh-CN" dirty="0">
                  <a:latin typeface="仿宋" panose="02010609060101010101" pitchFamily="49" charset="-122"/>
                  <a:ea typeface="仿宋" panose="02010609060101010101" pitchFamily="49" charset="-122"/>
                </a:rPr>
                <a:t>2007</a:t>
              </a:r>
              <a:r>
                <a:rPr lang="zh-CN" altLang="en-US" dirty="0">
                  <a:latin typeface="仿宋" panose="02010609060101010101" pitchFamily="49" charset="-122"/>
                  <a:ea typeface="仿宋" panose="02010609060101010101" pitchFamily="49" charset="-122"/>
                </a:rPr>
                <a:t>年起，保持高速增长模式，交易规模逐年攀升。</a:t>
              </a:r>
              <a:r>
                <a:rPr lang="en-US" altLang="zh-CN" dirty="0">
                  <a:latin typeface="仿宋" panose="02010609060101010101" pitchFamily="49" charset="-122"/>
                  <a:ea typeface="仿宋" panose="02010609060101010101" pitchFamily="49" charset="-122"/>
                </a:rPr>
                <a:t>2011</a:t>
              </a:r>
              <a:r>
                <a:rPr lang="zh-CN" altLang="en-US" dirty="0">
                  <a:latin typeface="仿宋" panose="02010609060101010101" pitchFamily="49" charset="-122"/>
                  <a:ea typeface="仿宋" panose="02010609060101010101" pitchFamily="49" charset="-122"/>
                </a:rPr>
                <a:t>年之后，有所放缓。增长情况见下图</a:t>
              </a:r>
              <a:r>
                <a:rPr lang="en-US" altLang="zh-CN" dirty="0">
                  <a:latin typeface="仿宋" panose="02010609060101010101" pitchFamily="49" charset="-122"/>
                  <a:ea typeface="仿宋" panose="02010609060101010101" pitchFamily="49" charset="-122"/>
                </a:rPr>
                <a:t>13.1</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solidFill>
                  <a:srgbClr val="6A5015"/>
                </a:solidFill>
                <a:latin typeface="仿宋" panose="02010609060101010101" pitchFamily="49" charset="-122"/>
                <a:ea typeface="仿宋" panose="02010609060101010101" pitchFamily="49" charset="-122"/>
                <a:cs typeface="+mj-cs"/>
              </a:endParaRPr>
            </a:p>
            <a:p>
              <a:pPr marL="28575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algn="ctr" eaLnBrk="1" fontAlgn="auto" hangingPunct="1">
                <a:spcBef>
                  <a:spcPts val="2500"/>
                </a:spcBef>
                <a:spcAft>
                  <a:spcPts val="0"/>
                </a:spcAft>
                <a:buSzPct val="150000"/>
                <a:defRPr/>
              </a:pPr>
              <a:r>
                <a:rPr lang="zh-CN" altLang="zh-CN"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13-1 </a:t>
              </a:r>
              <a:r>
                <a:rPr lang="zh-CN" altLang="zh-CN" sz="1400" b="1" dirty="0">
                  <a:latin typeface="仿宋" panose="02010609060101010101" pitchFamily="49" charset="-122"/>
                  <a:ea typeface="仿宋" panose="02010609060101010101" pitchFamily="49" charset="-122"/>
                </a:rPr>
                <a:t>互联网支付业务交易规模</a:t>
              </a: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7" name="图表 6"/>
            <p:cNvGraphicFramePr/>
            <p:nvPr/>
          </p:nvGraphicFramePr>
          <p:xfrm>
            <a:off x="1043608" y="2276872"/>
            <a:ext cx="7128792" cy="3312368"/>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1229710051"/>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组合 1"/>
          <p:cNvGrpSpPr>
            <a:grpSpLocks/>
          </p:cNvGrpSpPr>
          <p:nvPr/>
        </p:nvGrpSpPr>
        <p:grpSpPr bwMode="auto">
          <a:xfrm>
            <a:off x="684213" y="692150"/>
            <a:ext cx="8135937" cy="6602413"/>
            <a:chOff x="684213" y="692150"/>
            <a:chExt cx="8135937" cy="6602413"/>
          </a:xfrm>
        </p:grpSpPr>
        <p:sp>
          <p:nvSpPr>
            <p:cNvPr id="5" name="TextBox 4"/>
            <p:cNvSpPr txBox="1"/>
            <p:nvPr/>
          </p:nvSpPr>
          <p:spPr bwMode="auto">
            <a:xfrm>
              <a:off x="684213" y="692150"/>
              <a:ext cx="8135937" cy="6602413"/>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第二，传统银行的贷款服务一直无法解决中小微企业的贷款问题，而以阿里小贷为代表的网络贷款服务提供了一条新的解决思路。无抵押、快捷支付等特点使得该服务快速增长，该服务正在走向成熟。</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第三，以人人贷为代表的</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信贷模式试图打破银行间接融资在融资方面的垄断，通过直接融资的模式实现了小额存贷款的重新分配，提供了资金的使用效率。这类信贷平台家数不断增长，成交额与贷款余额在近两年增长迅猛。</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algn="ctr" eaLnBrk="1" fontAlgn="auto" hangingPunct="1">
                <a:spcBef>
                  <a:spcPts val="0"/>
                </a:spcBef>
                <a:spcAft>
                  <a:spcPts val="0"/>
                </a:spcAft>
                <a:defRPr/>
              </a:pPr>
              <a:r>
                <a:rPr lang="zh-CN" altLang="zh-CN"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13-2 </a:t>
              </a:r>
              <a:r>
                <a:rPr lang="zh-CN" altLang="zh-CN" sz="1400" b="1" dirty="0">
                  <a:latin typeface="仿宋" panose="02010609060101010101" pitchFamily="49" charset="-122"/>
                  <a:ea typeface="仿宋" panose="02010609060101010101" pitchFamily="49" charset="-122"/>
                </a:rPr>
                <a:t>我国</a:t>
              </a:r>
              <a:r>
                <a:rPr lang="en-US" altLang="zh-CN" sz="1400" b="1" dirty="0">
                  <a:latin typeface="仿宋" panose="02010609060101010101" pitchFamily="49" charset="-122"/>
                  <a:ea typeface="仿宋" panose="02010609060101010101" pitchFamily="49" charset="-122"/>
                </a:rPr>
                <a:t>P2P</a:t>
              </a:r>
              <a:r>
                <a:rPr lang="zh-CN" altLang="zh-CN" sz="1400" b="1" dirty="0">
                  <a:latin typeface="仿宋" panose="02010609060101010101" pitchFamily="49" charset="-122"/>
                  <a:ea typeface="仿宋" panose="02010609060101010101" pitchFamily="49" charset="-122"/>
                </a:rPr>
                <a:t>网贷发展</a:t>
              </a:r>
            </a:p>
            <a:p>
              <a:pPr marL="284400" eaLnBrk="1" fontAlgn="auto" hangingPunct="1">
                <a:spcBef>
                  <a:spcPts val="0"/>
                </a:spcBef>
                <a:spcAft>
                  <a:spcPts val="0"/>
                </a:spcAft>
                <a:defRPr/>
              </a:pPr>
              <a:r>
                <a:rPr lang="zh-CN" altLang="zh-CN" sz="1200" dirty="0">
                  <a:latin typeface="仿宋" panose="02010609060101010101" pitchFamily="49" charset="-122"/>
                  <a:ea typeface="仿宋" panose="02010609060101010101" pitchFamily="49" charset="-122"/>
                </a:rPr>
                <a:t>资料来源：</a:t>
              </a:r>
              <a:r>
                <a:rPr lang="en-US" altLang="zh-CN" sz="1200" dirty="0">
                  <a:latin typeface="仿宋" panose="02010609060101010101" pitchFamily="49" charset="-122"/>
                  <a:ea typeface="仿宋" panose="02010609060101010101" pitchFamily="49" charset="-122"/>
                </a:rPr>
                <a:t>2015</a:t>
              </a:r>
              <a:r>
                <a:rPr lang="zh-CN" altLang="zh-CN" sz="1200" dirty="0">
                  <a:latin typeface="仿宋" panose="02010609060101010101" pitchFamily="49" charset="-122"/>
                  <a:ea typeface="仿宋" panose="02010609060101010101" pitchFamily="49" charset="-122"/>
                </a:rPr>
                <a:t>年中国网络借贷行业半年报，网贷之家</a:t>
              </a: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1331640" y="2708920"/>
            <a:ext cx="6552728" cy="2743200"/>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380598495"/>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508000" y="519113"/>
            <a:ext cx="8208963" cy="719137"/>
          </a:xfrm>
        </p:spPr>
        <p:txBody>
          <a:bodyPr>
            <a:normAutofit fontScale="90000"/>
          </a:bodyPr>
          <a:lstStyle/>
          <a:p>
            <a:pPr eaLnBrk="1" hangingPunct="1">
              <a:spcBef>
                <a:spcPts val="1800"/>
              </a:spcBef>
            </a:pPr>
            <a:r>
              <a:rPr lang="en-US" altLang="zh-CN" sz="2000" smtClean="0"/>
              <a:t>13.2.2 </a:t>
            </a:r>
            <a:r>
              <a:rPr lang="zh-CN" altLang="en-US" sz="2000" smtClean="0"/>
              <a:t>银行业信息化的存在模式</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641350" y="877888"/>
            <a:ext cx="8137525" cy="7847012"/>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银行的信息化可以分为三个阶段：第一个阶段是银行业务信息化，银行开始采用信息技术代替手工操作，实现银行后台业务和前台兑换业务处理的自动化。第二个阶段是经营管理电子化，信息技术的快速发展使成本大幅下降，为银行广泛信息化提供了条件。第三个阶段是银行再造，即虚拟网络银行。人们普遍将美国安全第一网上银行（</a:t>
            </a:r>
            <a:r>
              <a:rPr lang="en-US" altLang="zh-CN" dirty="0">
                <a:latin typeface="仿宋" panose="02010609060101010101" pitchFamily="49" charset="-122"/>
                <a:ea typeface="仿宋" panose="02010609060101010101" pitchFamily="49" charset="-122"/>
              </a:rPr>
              <a:t>SFNB</a:t>
            </a:r>
            <a:r>
              <a:rPr lang="zh-CN" altLang="en-US" dirty="0">
                <a:latin typeface="仿宋" panose="02010609060101010101" pitchFamily="49" charset="-122"/>
                <a:ea typeface="仿宋" panose="02010609060101010101" pitchFamily="49" charset="-122"/>
              </a:rPr>
              <a:t>）作为网络银行的诞生标志。如表 </a:t>
            </a:r>
            <a:r>
              <a:rPr lang="en-US" altLang="zh-CN" dirty="0">
                <a:latin typeface="仿宋" panose="02010609060101010101" pitchFamily="49" charset="-122"/>
                <a:ea typeface="仿宋" panose="02010609060101010101" pitchFamily="49" charset="-122"/>
              </a:rPr>
              <a:t>13-1 </a:t>
            </a:r>
            <a:r>
              <a:rPr lang="zh-CN" altLang="en-US" dirty="0">
                <a:latin typeface="仿宋" panose="02010609060101010101" pitchFamily="49" charset="-122"/>
                <a:ea typeface="仿宋" panose="02010609060101010101" pitchFamily="49" charset="-122"/>
              </a:rPr>
              <a:t>所示。</a:t>
            </a:r>
            <a:endParaRPr lang="en-US" altLang="zh-CN" dirty="0">
              <a:latin typeface="仿宋" panose="02010609060101010101" pitchFamily="49" charset="-122"/>
              <a:ea typeface="仿宋" panose="02010609060101010101" pitchFamily="49" charset="-122"/>
            </a:endParaRPr>
          </a:p>
          <a:p>
            <a:pPr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表 </a:t>
            </a:r>
            <a:r>
              <a:rPr lang="en-US" altLang="zh-CN" sz="1400" b="1" dirty="0">
                <a:latin typeface="仿宋" panose="02010609060101010101" pitchFamily="49" charset="-122"/>
                <a:ea typeface="仿宋" panose="02010609060101010101" pitchFamily="49" charset="-122"/>
              </a:rPr>
              <a:t>13-1 </a:t>
            </a:r>
            <a:r>
              <a:rPr lang="zh-CN" altLang="en-US" sz="1400" b="1" dirty="0">
                <a:latin typeface="仿宋" panose="02010609060101010101" pitchFamily="49" charset="-122"/>
                <a:ea typeface="仿宋" panose="02010609060101010101" pitchFamily="49" charset="-122"/>
              </a:rPr>
              <a:t>信息技术与商业银行创新</a:t>
            </a: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marL="284400" indent="457200" eaLnBrk="1" fontAlgn="auto" hangingPunct="1">
              <a:spcBef>
                <a:spcPts val="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284400" indent="457200" eaLnBrk="1" fontAlgn="auto" hangingPunct="1">
              <a:spcBef>
                <a:spcPts val="0"/>
              </a:spcBef>
              <a:spcAft>
                <a:spcPts val="0"/>
              </a:spcAft>
              <a:buSzPct val="150000"/>
              <a:defRPr/>
            </a:pPr>
            <a:r>
              <a:rPr lang="zh-CN" altLang="en-US" sz="1200" dirty="0">
                <a:latin typeface="仿宋" panose="02010609060101010101" pitchFamily="49" charset="-122"/>
                <a:ea typeface="仿宋" panose="02010609060101010101" pitchFamily="49" charset="-122"/>
              </a:rPr>
              <a:t>资料来源：姜建清</a:t>
            </a:r>
            <a:r>
              <a:rPr lang="en-US" altLang="zh-CN" sz="1200" dirty="0">
                <a:latin typeface="仿宋" panose="02010609060101010101" pitchFamily="49" charset="-122"/>
                <a:ea typeface="仿宋" panose="02010609060101010101" pitchFamily="49" charset="-122"/>
              </a:rPr>
              <a:t>. </a:t>
            </a:r>
            <a:r>
              <a:rPr lang="zh-CN" altLang="en-US" sz="1200" dirty="0">
                <a:latin typeface="仿宋" panose="02010609060101010101" pitchFamily="49" charset="-122"/>
                <a:ea typeface="仿宋" panose="02010609060101010101" pitchFamily="49" charset="-122"/>
              </a:rPr>
              <a:t>金融高科技的发展及深层次影响研究</a:t>
            </a:r>
            <a:r>
              <a:rPr lang="en-US" altLang="zh-CN" sz="1200" dirty="0">
                <a:latin typeface="仿宋" panose="02010609060101010101" pitchFamily="49" charset="-122"/>
                <a:ea typeface="仿宋" panose="02010609060101010101" pitchFamily="49" charset="-122"/>
              </a:rPr>
              <a:t>[M]. </a:t>
            </a:r>
            <a:r>
              <a:rPr lang="zh-CN" altLang="en-US" sz="1200" dirty="0">
                <a:latin typeface="仿宋" panose="02010609060101010101" pitchFamily="49" charset="-122"/>
                <a:ea typeface="仿宋" panose="02010609060101010101" pitchFamily="49" charset="-122"/>
              </a:rPr>
              <a:t>中国金融出版社，</a:t>
            </a:r>
            <a:r>
              <a:rPr lang="en-US" altLang="zh-CN" sz="1200" dirty="0">
                <a:latin typeface="仿宋" panose="02010609060101010101" pitchFamily="49" charset="-122"/>
                <a:ea typeface="仿宋" panose="02010609060101010101" pitchFamily="49" charset="-122"/>
              </a:rPr>
              <a:t>2000</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2"/>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nvGraphicFramePr>
        <p:xfrm>
          <a:off x="2311400" y="2852738"/>
          <a:ext cx="4799013" cy="3109912"/>
        </p:xfrm>
        <a:graphic>
          <a:graphicData uri="http://schemas.openxmlformats.org/drawingml/2006/table">
            <a:tbl>
              <a:tblPr firstRow="1" firstCol="1" bandRow="1">
                <a:tableStyleId>{5940675A-B579-460E-94D1-54222C63F5DA}</a:tableStyleId>
              </a:tblPr>
              <a:tblGrid>
                <a:gridCol w="1259923">
                  <a:extLst>
                    <a:ext uri="{9D8B030D-6E8A-4147-A177-3AD203B41FA5}">
                      <a16:colId xmlns:a16="http://schemas.microsoft.com/office/drawing/2014/main" val="2668544679"/>
                    </a:ext>
                  </a:extLst>
                </a:gridCol>
                <a:gridCol w="1260559">
                  <a:extLst>
                    <a:ext uri="{9D8B030D-6E8A-4147-A177-3AD203B41FA5}">
                      <a16:colId xmlns:a16="http://schemas.microsoft.com/office/drawing/2014/main" val="4107928216"/>
                    </a:ext>
                  </a:extLst>
                </a:gridCol>
                <a:gridCol w="2278531">
                  <a:extLst>
                    <a:ext uri="{9D8B030D-6E8A-4147-A177-3AD203B41FA5}">
                      <a16:colId xmlns:a16="http://schemas.microsoft.com/office/drawing/2014/main" val="576251633"/>
                    </a:ext>
                  </a:extLst>
                </a:gridCol>
              </a:tblGrid>
              <a:tr h="182936">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时间</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创新主题</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相关技术</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486111320"/>
                  </a:ext>
                </a:extLst>
              </a:tr>
              <a:tr h="182936">
                <a:tc>
                  <a:txBody>
                    <a:bodyPr/>
                    <a:lstStyle/>
                    <a:p>
                      <a:pPr algn="ctr">
                        <a:spcAft>
                          <a:spcPts val="0"/>
                        </a:spcAft>
                      </a:pPr>
                      <a:r>
                        <a:rPr lang="en-US" sz="1200" kern="100" dirty="0">
                          <a:effectLst/>
                          <a:latin typeface="仿宋" panose="02010609060101010101" pitchFamily="49" charset="-122"/>
                          <a:ea typeface="仿宋" panose="02010609060101010101" pitchFamily="49" charset="-122"/>
                        </a:rPr>
                        <a:t>20</a:t>
                      </a:r>
                      <a:r>
                        <a:rPr lang="zh-CN" sz="1200" kern="100" dirty="0">
                          <a:effectLst/>
                          <a:latin typeface="仿宋" panose="02010609060101010101" pitchFamily="49" charset="-122"/>
                          <a:ea typeface="仿宋" panose="02010609060101010101" pitchFamily="49" charset="-122"/>
                        </a:rPr>
                        <a:t>世纪</a:t>
                      </a:r>
                      <a:r>
                        <a:rPr lang="en-US" sz="1200" kern="100" dirty="0">
                          <a:effectLst/>
                          <a:latin typeface="仿宋" panose="02010609060101010101" pitchFamily="49" charset="-122"/>
                          <a:ea typeface="仿宋" panose="02010609060101010101" pitchFamily="49" charset="-122"/>
                        </a:rPr>
                        <a:t>50</a:t>
                      </a:r>
                      <a:r>
                        <a:rPr lang="zh-CN" sz="1200" kern="100" dirty="0">
                          <a:effectLst/>
                          <a:latin typeface="仿宋" panose="02010609060101010101" pitchFamily="49" charset="-122"/>
                          <a:ea typeface="仿宋"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信用卡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磁条</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3453636130"/>
                  </a:ext>
                </a:extLst>
              </a:tr>
              <a:tr h="182936">
                <a:tc rowSpan="3">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60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自动转帐</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电话</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365481406"/>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支票处理机</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磁记录</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635445334"/>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ATM</a:t>
                      </a:r>
                      <a:r>
                        <a:rPr lang="zh-CN" sz="1200" kern="100">
                          <a:effectLst/>
                          <a:latin typeface="仿宋" panose="02010609060101010101" pitchFamily="49" charset="-122"/>
                          <a:ea typeface="仿宋" panose="02010609060101010101" pitchFamily="49" charset="-122"/>
                        </a:rPr>
                        <a:t>机</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机电一体化技术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698743978"/>
                  </a:ext>
                </a:extLst>
              </a:tr>
              <a:tr h="182936">
                <a:tc rowSpan="5">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70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POS</a:t>
                      </a:r>
                      <a:r>
                        <a:rPr lang="zh-CN" sz="1200" kern="100">
                          <a:effectLst/>
                          <a:latin typeface="仿宋" panose="02010609060101010101" pitchFamily="49" charset="-122"/>
                          <a:ea typeface="仿宋" panose="02010609060101010101" pitchFamily="49" charset="-122"/>
                        </a:rPr>
                        <a:t>机</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计算机和通信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2780131255"/>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信用打分模型</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258933157"/>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CHIPS</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131410742"/>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自动付款技术</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通信、微机</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3637833525"/>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SWIFT</a:t>
                      </a:r>
                      <a:r>
                        <a:rPr lang="zh-CN" sz="1200" kern="100">
                          <a:effectLst/>
                          <a:latin typeface="仿宋" panose="02010609060101010101" pitchFamily="49" charset="-122"/>
                          <a:ea typeface="仿宋" panose="02010609060101010101" pitchFamily="49" charset="-122"/>
                        </a:rPr>
                        <a:t>系统</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通信</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203077684"/>
                  </a:ext>
                </a:extLst>
              </a:tr>
              <a:tr h="182936">
                <a:tc rowSpan="4">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80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衍生产品</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高速运算计算机和信息通信技术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850866606"/>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家庭银行</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2256885768"/>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企业银行</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400463686"/>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EDI</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通信、安全控制</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3208916522"/>
                  </a:ext>
                </a:extLst>
              </a:tr>
              <a:tr h="182936">
                <a:tc rowSpan="3">
                  <a:txBody>
                    <a:bodyPr/>
                    <a:lstStyle/>
                    <a:p>
                      <a:pPr algn="ctr">
                        <a:spcAft>
                          <a:spcPts val="0"/>
                        </a:spcAft>
                      </a:pPr>
                      <a:r>
                        <a:rPr lang="en-US" sz="1200" kern="100" dirty="0">
                          <a:effectLst/>
                          <a:latin typeface="仿宋" panose="02010609060101010101" pitchFamily="49" charset="-122"/>
                          <a:ea typeface="仿宋" panose="02010609060101010101" pitchFamily="49" charset="-122"/>
                        </a:rPr>
                        <a:t>20</a:t>
                      </a:r>
                      <a:r>
                        <a:rPr lang="zh-CN" altLang="en-US" sz="1200" kern="100" dirty="0">
                          <a:effectLst/>
                          <a:latin typeface="仿宋" panose="02010609060101010101" pitchFamily="49" charset="-122"/>
                          <a:ea typeface="仿宋"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rPr>
                        <a:t>90</a:t>
                      </a:r>
                      <a:r>
                        <a:rPr lang="zh-CN" altLang="en-US" sz="1200" kern="100" dirty="0">
                          <a:effectLst/>
                          <a:latin typeface="仿宋" panose="02010609060101010101" pitchFamily="49" charset="-122"/>
                          <a:ea typeface="仿宋"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客户关系管理</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4025217006"/>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信用打分模型</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1031970629"/>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网络银行</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信息通信技术和互联网</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val="2027726343"/>
                  </a:ext>
                </a:extLst>
              </a:tr>
            </a:tbl>
          </a:graphicData>
        </a:graphic>
      </p:graphicFrame>
    </p:spTree>
    <p:extLst>
      <p:ext uri="{BB962C8B-B14F-4D97-AF65-F5344CB8AC3E}">
        <p14:creationId xmlns:p14="http://schemas.microsoft.com/office/powerpoint/2010/main" val="310839832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650" y="692150"/>
            <a:ext cx="8137525" cy="2808288"/>
          </a:xfrm>
          <a:prstGeom prst="rect">
            <a:avLst/>
          </a:prstGeom>
          <a:noFill/>
        </p:spPr>
        <p:txBody>
          <a:bodyPr>
            <a:spAutoFit/>
          </a:bodyPr>
          <a:lstStyle/>
          <a:p>
            <a:pPr marL="285750" indent="-285750" eaLnBrk="1" fontAlgn="auto" hangingPunct="1">
              <a:spcBef>
                <a:spcPts val="1000"/>
              </a:spcBef>
              <a:spcAft>
                <a:spcPts val="0"/>
              </a:spcAft>
              <a:buSzPct val="150000"/>
              <a:buFontTx/>
              <a:buBlip>
                <a:blip r:embed="rId2"/>
              </a:buBlip>
              <a:defRPr/>
            </a:pPr>
            <a:r>
              <a:rPr lang="zh-CN" altLang="en-US" dirty="0">
                <a:latin typeface="仿宋" panose="02010609060101010101" pitchFamily="49" charset="-122"/>
                <a:ea typeface="仿宋" panose="02010609060101010101" pitchFamily="49" charset="-122"/>
              </a:rPr>
              <a:t>目前，银行信息化主要以两种模式存在：一种是在传统银行的基础上，利用互联网开展传统的银行业务交易服务；另一种是完全依赖互联网的虚拟网络银行，采用国际互联网等高科技服务手段联系客户，提供全方位的金融服务。</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1. </a:t>
            </a:r>
            <a:r>
              <a:rPr lang="zh-CN" altLang="en-US" sz="1600" b="1" dirty="0">
                <a:latin typeface="仿宋" panose="02010609060101010101" pitchFamily="49" charset="-122"/>
                <a:ea typeface="仿宋" panose="02010609060101010101" pitchFamily="49" charset="-122"/>
              </a:rPr>
              <a:t>传统银行的延伸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中国网络银行的发展大致可以分为三个阶段：第一阶段，网银是银行的一个宣传窗口，服务单一；第二阶段，银行将传统柜面业务迁移到网上，实现多账户关联操作；第三阶段，银行通过互联网提供综合金融服务，与线下业务结合，开始走向真正意义上的网络银行。如表 </a:t>
            </a:r>
            <a:r>
              <a:rPr lang="en-US" altLang="zh-CN" sz="1600" dirty="0">
                <a:latin typeface="仿宋" panose="02010609060101010101" pitchFamily="49" charset="-122"/>
                <a:ea typeface="仿宋" panose="02010609060101010101" pitchFamily="49" charset="-122"/>
              </a:rPr>
              <a:t>13-2 </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500"/>
              </a:spcBef>
              <a:spcAft>
                <a:spcPts val="0"/>
              </a:spcAft>
              <a:buSzPct val="150000"/>
              <a:defRPr/>
            </a:pPr>
            <a:r>
              <a:rPr lang="zh-CN" altLang="zh-CN"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13-2</a:t>
            </a:r>
            <a:r>
              <a:rPr lang="zh-CN" altLang="zh-CN" sz="1400" b="1" dirty="0">
                <a:latin typeface="仿宋" panose="02010609060101010101" pitchFamily="49" charset="-122"/>
                <a:ea typeface="仿宋" panose="02010609060101010101" pitchFamily="49" charset="-122"/>
              </a:rPr>
              <a:t>四家传统银行发展情况</a:t>
            </a:r>
          </a:p>
          <a:p>
            <a:pPr marL="455850" eaLnBrk="1" fontAlgn="auto" hangingPunct="1">
              <a:spcBef>
                <a:spcPts val="10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692275" y="3357563"/>
          <a:ext cx="6480175" cy="2833786"/>
        </p:xfrm>
        <a:graphic>
          <a:graphicData uri="http://schemas.openxmlformats.org/drawingml/2006/table">
            <a:tbl>
              <a:tblPr firstRow="1" firstCol="1" bandRow="1">
                <a:tableStyleId>{5940675A-B579-460E-94D1-54222C63F5DA}</a:tableStyleId>
              </a:tblPr>
              <a:tblGrid>
                <a:gridCol w="720019">
                  <a:extLst>
                    <a:ext uri="{9D8B030D-6E8A-4147-A177-3AD203B41FA5}">
                      <a16:colId xmlns:a16="http://schemas.microsoft.com/office/drawing/2014/main" val="3536940204"/>
                    </a:ext>
                  </a:extLst>
                </a:gridCol>
                <a:gridCol w="5760156">
                  <a:extLst>
                    <a:ext uri="{9D8B030D-6E8A-4147-A177-3AD203B41FA5}">
                      <a16:colId xmlns:a16="http://schemas.microsoft.com/office/drawing/2014/main" val="2156013836"/>
                    </a:ext>
                  </a:extLst>
                </a:gridCol>
              </a:tblGrid>
              <a:tr h="182871">
                <a:tc>
                  <a:txBody>
                    <a:bodyPr/>
                    <a:lstStyle/>
                    <a:p>
                      <a:pPr algn="ctr">
                        <a:spcAft>
                          <a:spcPts val="0"/>
                        </a:spcAft>
                      </a:pPr>
                      <a:r>
                        <a:rPr lang="zh-CN" sz="1200" kern="100" dirty="0">
                          <a:effectLst/>
                          <a:latin typeface="仿宋" panose="02010609060101010101" pitchFamily="49" charset="-122"/>
                          <a:ea typeface="仿宋" panose="02010609060101010101" pitchFamily="49" charset="-122"/>
                        </a:rPr>
                        <a:t>年份</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传统银行的延伸进程</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tc>
                <a:extLst>
                  <a:ext uri="{0D108BD9-81ED-4DB2-BD59-A6C34878D82A}">
                    <a16:rowId xmlns:a16="http://schemas.microsoft.com/office/drawing/2014/main" val="1869687196"/>
                  </a:ext>
                </a:extLst>
              </a:tr>
              <a:tr h="182871">
                <a:tc>
                  <a:txBody>
                    <a:bodyPr/>
                    <a:lstStyle/>
                    <a:p>
                      <a:pPr algn="ctr">
                        <a:spcAft>
                          <a:spcPts val="0"/>
                        </a:spcAft>
                      </a:pPr>
                      <a:r>
                        <a:rPr lang="en-US" sz="1200" kern="100" dirty="0">
                          <a:effectLst/>
                          <a:latin typeface="仿宋" panose="02010609060101010101" pitchFamily="49" charset="-122"/>
                          <a:ea typeface="仿宋" panose="02010609060101010101" pitchFamily="49" charset="-122"/>
                        </a:rPr>
                        <a:t>1996</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中国银行在国际互联网上建立了主页，成为中国第一家在互联网上发布信息的银行。</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1606764771"/>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1997</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招商银行开通了自己的网站。</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3127285645"/>
                  </a:ext>
                </a:extLst>
              </a:tr>
              <a:tr h="731484">
                <a:tc>
                  <a:txBody>
                    <a:bodyPr/>
                    <a:lstStyle/>
                    <a:p>
                      <a:pPr algn="ctr">
                        <a:spcAft>
                          <a:spcPts val="0"/>
                        </a:spcAft>
                      </a:pPr>
                      <a:r>
                        <a:rPr lang="en-US" sz="1200" kern="100">
                          <a:effectLst/>
                          <a:latin typeface="仿宋" panose="02010609060101010101" pitchFamily="49" charset="-122"/>
                          <a:ea typeface="仿宋" panose="02010609060101010101" pitchFamily="49" charset="-122"/>
                        </a:rPr>
                        <a:t>1998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中国银行开始提供网络银行服务，包括网上查询、转账、支付及结算等功能，并完</a:t>
                      </a:r>
                      <a:r>
                        <a:rPr lang="en-US" altLang="zh-CN" sz="1200" kern="100" dirty="0">
                          <a:effectLst/>
                          <a:latin typeface="仿宋" panose="02010609060101010101" pitchFamily="49" charset="-122"/>
                          <a:ea typeface="仿宋" panose="02010609060101010101" pitchFamily="49" charset="-122"/>
                        </a:rPr>
                        <a:t>   </a:t>
                      </a:r>
                      <a:r>
                        <a:rPr lang="zh-CN" sz="1200" kern="100" dirty="0">
                          <a:effectLst/>
                          <a:latin typeface="仿宋" panose="02010609060101010101" pitchFamily="49" charset="-122"/>
                          <a:ea typeface="仿宋" panose="02010609060101010101" pitchFamily="49" charset="-122"/>
                        </a:rPr>
                        <a:t>成国内的第一笔互联网支付业务。</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招商银行推出“一网通”业务。</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中国工商银行建立自己的网站。</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3468266380"/>
                  </a:ext>
                </a:extLst>
              </a:tr>
              <a:tr h="365742">
                <a:tc>
                  <a:txBody>
                    <a:bodyPr/>
                    <a:lstStyle/>
                    <a:p>
                      <a:pPr algn="ctr">
                        <a:spcAft>
                          <a:spcPts val="0"/>
                        </a:spcAft>
                      </a:pPr>
                      <a:r>
                        <a:rPr lang="en-US" sz="1200" kern="100">
                          <a:effectLst/>
                          <a:latin typeface="仿宋" panose="02010609060101010101" pitchFamily="49" charset="-122"/>
                          <a:ea typeface="仿宋" panose="02010609060101010101" pitchFamily="49" charset="-122"/>
                        </a:rPr>
                        <a:t>1999</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招商银行推出网上个人银行，并在全国范围内启动了较为完善的网络金融服务体系。</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中国建设银行推出网络银行服务。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79606697"/>
                  </a:ext>
                </a:extLst>
              </a:tr>
              <a:tr h="822106">
                <a:tc>
                  <a:txBody>
                    <a:bodyPr/>
                    <a:lstStyle/>
                    <a:p>
                      <a:pPr algn="ctr">
                        <a:spcAft>
                          <a:spcPts val="0"/>
                        </a:spcAft>
                      </a:pPr>
                      <a:r>
                        <a:rPr lang="en-US" sz="1200" kern="100">
                          <a:effectLst/>
                          <a:latin typeface="仿宋" panose="02010609060101010101" pitchFamily="49" charset="-122"/>
                          <a:ea typeface="仿宋" panose="02010609060101010101" pitchFamily="49" charset="-122"/>
                        </a:rPr>
                        <a:t>2002</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中国工商银行推出</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金融</a:t>
                      </a:r>
                      <a:r>
                        <a:rPr lang="en-US" sz="1200" kern="100" dirty="0">
                          <a:effectLst/>
                          <a:latin typeface="仿宋" panose="02010609060101010101" pitchFamily="49" charset="-122"/>
                          <a:ea typeface="仿宋" panose="02010609060101010101" pitchFamily="49" charset="-122"/>
                        </a:rPr>
                        <a:t>e</a:t>
                      </a:r>
                      <a:r>
                        <a:rPr lang="zh-CN" sz="1200" kern="100" dirty="0">
                          <a:effectLst/>
                          <a:latin typeface="仿宋" panose="02010609060101010101" pitchFamily="49" charset="-122"/>
                          <a:ea typeface="仿宋" panose="02010609060101010101" pitchFamily="49" charset="-122"/>
                        </a:rPr>
                        <a:t>网通”。</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中国建设银行推出网络银行升级版，新版本的网络银行个人客户系统不但在查询、转战、缴费、网上购物等基本功能方面进行了优化，还新开通了速汇通、一卡通、债券基本等特色功能服务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2552654308"/>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2003</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中国建设银行对网上银行进行了优化，个人客户不用下载证书即可享受更多服务。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3545798623"/>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2008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中国银行推出全新网络银行平台</a:t>
                      </a:r>
                      <a:r>
                        <a:rPr lang="en-US" sz="1200" kern="100" dirty="0">
                          <a:effectLst/>
                          <a:latin typeface="仿宋" panose="02010609060101010101" pitchFamily="49" charset="-122"/>
                          <a:ea typeface="仿宋" panose="02010609060101010101" pitchFamily="49" charset="-122"/>
                        </a:rPr>
                        <a:t>BOCNET</a:t>
                      </a:r>
                      <a:r>
                        <a:rPr lang="zh-CN" sz="1200" kern="100" dirty="0">
                          <a:effectLst/>
                          <a:latin typeface="仿宋" panose="02010609060101010101" pitchFamily="49" charset="-122"/>
                          <a:ea typeface="仿宋" panose="02010609060101010101" pitchFamily="49" charset="-122"/>
                        </a:rPr>
                        <a:t>。</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val="4260347744"/>
                  </a:ext>
                </a:extLst>
              </a:tr>
            </a:tbl>
          </a:graphicData>
        </a:graphic>
      </p:graphicFrame>
    </p:spTree>
    <p:extLst>
      <p:ext uri="{BB962C8B-B14F-4D97-AF65-F5344CB8AC3E}">
        <p14:creationId xmlns:p14="http://schemas.microsoft.com/office/powerpoint/2010/main" val="743327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b="1" dirty="0" smtClean="0"/>
              <a:t>商业</a:t>
            </a:r>
            <a:r>
              <a:rPr lang="zh-CN" altLang="zh-CN" b="1" dirty="0"/>
              <a:t>周期</a:t>
            </a:r>
            <a:r>
              <a:rPr lang="zh-CN" altLang="zh-CN" b="1" dirty="0" smtClean="0"/>
              <a:t>理论</a:t>
            </a:r>
            <a:r>
              <a:rPr lang="zh-CN" altLang="en-US" b="1" dirty="0" smtClean="0"/>
              <a:t>：</a:t>
            </a:r>
            <a:r>
              <a:rPr lang="zh-CN" altLang="zh-CN" dirty="0"/>
              <a:t>米塞斯把个人的主观行为方法论同样贯穿到他的商业周期理论中，</a:t>
            </a:r>
            <a:r>
              <a:rPr lang="zh-CN" altLang="zh-CN" dirty="0" smtClean="0"/>
              <a:t>他认为</a:t>
            </a:r>
            <a:r>
              <a:rPr lang="zh-CN" altLang="zh-CN" dirty="0"/>
              <a:t>信贷的扩张不会立马导致总体物价水平的普遍提高，也不能使得利率一直能降低来刺激投资。因为信贷的扩张所导致的货币量的增加是不可能马上平均分配到每个人的手中的，新增的货币势必先流到经济系统的信贷领域，之后通过信贷的途径进入投资然后再进入消费领域</a:t>
            </a:r>
            <a:r>
              <a:rPr lang="zh-CN" altLang="zh-CN" dirty="0" smtClean="0"/>
              <a:t>，企业家</a:t>
            </a:r>
            <a:r>
              <a:rPr lang="zh-CN" altLang="zh-CN" dirty="0"/>
              <a:t>投资决心的不断扩大，需要更多的信贷投资来满足市场的繁荣膨胀而进一步的繁荣必须依赖不断的信用扩张，这种无休止的信用扩张的结局就是“疯狂的繁荣”</a:t>
            </a:r>
            <a:r>
              <a:rPr lang="zh-CN" altLang="zh-CN" dirty="0" smtClean="0"/>
              <a:t>。</a:t>
            </a:r>
            <a:endParaRPr lang="en-US" altLang="zh-CN" dirty="0" smtClean="0"/>
          </a:p>
          <a:p>
            <a:r>
              <a:rPr lang="zh-CN" altLang="zh-CN" b="1" dirty="0"/>
              <a:t>社会主义国家的经济计算问题</a:t>
            </a:r>
            <a:r>
              <a:rPr lang="zh-CN" altLang="en-US" b="1" dirty="0"/>
              <a:t>：</a:t>
            </a:r>
            <a:r>
              <a:rPr lang="zh-CN" altLang="zh-CN" dirty="0"/>
              <a:t>在取消了市场价格机制之后的社会主义体制中，没有了货币这种工具，就很难计算成本与收益，因此无法判断一项稀缺资源是配置到哪个地方更有利。米塞斯认为，在离开了市场价格体系的计划经济中，理性地计算成本或配置生产要素是几乎不可能的</a:t>
            </a:r>
            <a:r>
              <a:rPr lang="zh-CN" altLang="zh-CN" dirty="0" smtClean="0"/>
              <a:t>。</a:t>
            </a:r>
            <a:endParaRPr lang="en-US" altLang="zh-CN" b="1" dirty="0">
              <a:solidFill>
                <a:srgbClr val="FF0000"/>
              </a:solidFill>
            </a:endParaRPr>
          </a:p>
        </p:txBody>
      </p:sp>
    </p:spTree>
    <p:extLst>
      <p:ext uri="{BB962C8B-B14F-4D97-AF65-F5344CB8AC3E}">
        <p14:creationId xmlns:p14="http://schemas.microsoft.com/office/powerpoint/2010/main" val="2660999279"/>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组合 1"/>
          <p:cNvGrpSpPr>
            <a:grpSpLocks/>
          </p:cNvGrpSpPr>
          <p:nvPr/>
        </p:nvGrpSpPr>
        <p:grpSpPr bwMode="auto">
          <a:xfrm>
            <a:off x="468313" y="404813"/>
            <a:ext cx="8496300" cy="6369050"/>
            <a:chOff x="468313" y="404813"/>
            <a:chExt cx="8496300" cy="6368410"/>
          </a:xfrm>
        </p:grpSpPr>
        <p:sp>
          <p:nvSpPr>
            <p:cNvPr id="5" name="TextBox 4"/>
            <p:cNvSpPr txBox="1"/>
            <p:nvPr/>
          </p:nvSpPr>
          <p:spPr bwMode="auto">
            <a:xfrm>
              <a:off x="468313" y="404813"/>
              <a:ext cx="8496300" cy="6368410"/>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）传统银行的发展状况</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中国银行业协会发布的</a:t>
              </a:r>
              <a:r>
                <a:rPr lang="en-US" altLang="zh-CN" sz="1600" dirty="0">
                  <a:latin typeface="仿宋" panose="02010609060101010101" pitchFamily="49" charset="-122"/>
                  <a:ea typeface="仿宋" panose="02010609060101010101" pitchFamily="49" charset="-122"/>
                </a:rPr>
                <a:t>《2014 </a:t>
              </a:r>
              <a:r>
                <a:rPr lang="zh-CN" altLang="en-US" sz="1600" dirty="0">
                  <a:latin typeface="仿宋" panose="02010609060101010101" pitchFamily="49" charset="-122"/>
                  <a:ea typeface="仿宋" panose="02010609060101010101" pitchFamily="49" charset="-122"/>
                </a:rPr>
                <a:t>年度中国银行业服务改进情况报告</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显示：截至 </a:t>
              </a:r>
              <a:r>
                <a:rPr lang="en-US" altLang="zh-CN" sz="1600" dirty="0">
                  <a:latin typeface="仿宋" panose="02010609060101010101" pitchFamily="49" charset="-122"/>
                  <a:ea typeface="仿宋" panose="02010609060101010101" pitchFamily="49" charset="-122"/>
                </a:rPr>
                <a:t>2014 </a:t>
              </a:r>
              <a:r>
                <a:rPr lang="zh-CN" altLang="en-US" sz="1600" dirty="0">
                  <a:latin typeface="仿宋" panose="02010609060101010101" pitchFamily="49" charset="-122"/>
                  <a:ea typeface="仿宋" panose="02010609060101010101" pitchFamily="49" charset="-122"/>
                </a:rPr>
                <a:t>年年末，中国银行业金融机构网上银行交易</a:t>
              </a:r>
              <a:r>
                <a:rPr lang="en-US" altLang="zh-CN" sz="1600" dirty="0">
                  <a:latin typeface="仿宋" panose="02010609060101010101" pitchFamily="49" charset="-122"/>
                  <a:ea typeface="仿宋" panose="02010609060101010101" pitchFamily="49" charset="-122"/>
                </a:rPr>
                <a:t>608.46</a:t>
              </a:r>
              <a:r>
                <a:rPr lang="zh-CN" altLang="en-US" sz="1600" dirty="0">
                  <a:latin typeface="仿宋" panose="02010609060101010101" pitchFamily="49" charset="-122"/>
                  <a:ea typeface="仿宋" panose="02010609060101010101" pitchFamily="49" charset="-122"/>
                </a:rPr>
                <a:t>亿笔，同比增加</a:t>
              </a:r>
              <a:r>
                <a:rPr lang="en-US" altLang="zh-CN" sz="1600" dirty="0">
                  <a:latin typeface="仿宋" panose="02010609060101010101" pitchFamily="49" charset="-122"/>
                  <a:ea typeface="仿宋" panose="02010609060101010101" pitchFamily="49" charset="-122"/>
                </a:rPr>
                <a:t>21.59%</a:t>
              </a:r>
              <a:r>
                <a:rPr lang="zh-CN" altLang="en-US" sz="1600" dirty="0">
                  <a:latin typeface="仿宋" panose="02010609060101010101" pitchFamily="49" charset="-122"/>
                  <a:ea typeface="仿宋" panose="02010609060101010101" pitchFamily="49" charset="-122"/>
                </a:rPr>
                <a:t>，交易金额同比增加</a:t>
              </a:r>
              <a:r>
                <a:rPr lang="en-US" altLang="zh-CN" sz="1600" dirty="0">
                  <a:latin typeface="仿宋" panose="02010609060101010101" pitchFamily="49" charset="-122"/>
                  <a:ea typeface="仿宋" panose="02010609060101010101" pitchFamily="49" charset="-122"/>
                </a:rPr>
                <a:t>17.05%</a:t>
              </a:r>
              <a:r>
                <a:rPr lang="zh-CN" altLang="en-US" sz="1600" dirty="0">
                  <a:latin typeface="仿宋" panose="02010609060101010101" pitchFamily="49" charset="-122"/>
                  <a:ea typeface="仿宋" panose="02010609060101010101" pitchFamily="49" charset="-122"/>
                </a:rPr>
                <a:t>。其中，个人客户数达到</a:t>
              </a:r>
              <a:r>
                <a:rPr lang="en-US" altLang="zh-CN" sz="1600" dirty="0">
                  <a:latin typeface="仿宋" panose="02010609060101010101" pitchFamily="49" charset="-122"/>
                  <a:ea typeface="仿宋" panose="02010609060101010101" pitchFamily="49" charset="-122"/>
                </a:rPr>
                <a:t>9.09</a:t>
              </a:r>
              <a:r>
                <a:rPr lang="zh-CN" altLang="en-US" sz="1600" dirty="0">
                  <a:latin typeface="仿宋" panose="02010609060101010101" pitchFamily="49" charset="-122"/>
                  <a:ea typeface="仿宋" panose="02010609060101010101" pitchFamily="49" charset="-122"/>
                </a:rPr>
                <a:t>亿户，新增</a:t>
              </a:r>
              <a:r>
                <a:rPr lang="en-US" altLang="zh-CN" sz="1600" dirty="0">
                  <a:latin typeface="仿宋" panose="02010609060101010101" pitchFamily="49" charset="-122"/>
                  <a:ea typeface="仿宋" panose="02010609060101010101" pitchFamily="49" charset="-122"/>
                </a:rPr>
                <a:t>1.5 </a:t>
              </a:r>
              <a:r>
                <a:rPr lang="zh-CN" altLang="en-US" sz="1600" dirty="0">
                  <a:latin typeface="仿宋" panose="02010609060101010101" pitchFamily="49" charset="-122"/>
                  <a:ea typeface="仿宋" panose="02010609060101010101" pitchFamily="49" charset="-122"/>
                </a:rPr>
                <a:t>亿户，同比增加</a:t>
              </a:r>
              <a:r>
                <a:rPr lang="en-US" altLang="zh-CN" sz="1600" dirty="0">
                  <a:latin typeface="仿宋" panose="02010609060101010101" pitchFamily="49" charset="-122"/>
                  <a:ea typeface="仿宋" panose="02010609060101010101" pitchFamily="49" charset="-122"/>
                </a:rPr>
                <a:t>19.71%</a:t>
              </a:r>
              <a:r>
                <a:rPr lang="zh-CN" altLang="en-US" sz="1600" dirty="0">
                  <a:latin typeface="仿宋" panose="02010609060101010101" pitchFamily="49" charset="-122"/>
                  <a:ea typeface="仿宋" panose="02010609060101010101" pitchFamily="49" charset="-122"/>
                </a:rPr>
                <a:t>；交易笔数达</a:t>
              </a:r>
              <a:r>
                <a:rPr lang="en-US" altLang="zh-CN" sz="1600" dirty="0">
                  <a:latin typeface="仿宋" panose="02010609060101010101" pitchFamily="49" charset="-122"/>
                  <a:ea typeface="仿宋" panose="02010609060101010101" pitchFamily="49" charset="-122"/>
                </a:rPr>
                <a:t>608.46</a:t>
              </a:r>
              <a:r>
                <a:rPr lang="zh-CN" altLang="en-US" sz="1600" dirty="0">
                  <a:latin typeface="仿宋" panose="02010609060101010101" pitchFamily="49" charset="-122"/>
                  <a:ea typeface="仿宋" panose="02010609060101010101" pitchFamily="49" charset="-122"/>
                </a:rPr>
                <a:t>亿笔，同比增加</a:t>
              </a:r>
              <a:r>
                <a:rPr lang="en-US" altLang="zh-CN" sz="1600" dirty="0">
                  <a:latin typeface="仿宋" panose="02010609060101010101" pitchFamily="49" charset="-122"/>
                  <a:ea typeface="仿宋" panose="02010609060101010101" pitchFamily="49" charset="-122"/>
                </a:rPr>
                <a:t>21.59%</a:t>
              </a:r>
              <a:r>
                <a:rPr lang="zh-CN" altLang="en-US" sz="1600" dirty="0">
                  <a:latin typeface="仿宋" panose="02010609060101010101" pitchFamily="49" charset="-122"/>
                  <a:ea typeface="仿宋" panose="02010609060101010101" pitchFamily="49" charset="-122"/>
                </a:rPr>
                <a:t>；交易总额达</a:t>
              </a:r>
              <a:r>
                <a:rPr lang="en-US" altLang="zh-CN" sz="1600" dirty="0">
                  <a:latin typeface="仿宋" panose="02010609060101010101" pitchFamily="49" charset="-122"/>
                  <a:ea typeface="仿宋" panose="02010609060101010101" pitchFamily="49" charset="-122"/>
                </a:rPr>
                <a:t>1 248.93 </a:t>
              </a:r>
              <a:r>
                <a:rPr lang="zh-CN" altLang="en-US" sz="1600" dirty="0">
                  <a:latin typeface="仿宋" panose="02010609060101010101" pitchFamily="49" charset="-122"/>
                  <a:ea typeface="仿宋" panose="02010609060101010101" pitchFamily="49" charset="-122"/>
                </a:rPr>
                <a:t>万亿元，同比增加</a:t>
              </a:r>
              <a:r>
                <a:rPr lang="en-US" altLang="zh-CN" sz="1600" dirty="0">
                  <a:latin typeface="仿宋" panose="02010609060101010101" pitchFamily="49" charset="-122"/>
                  <a:ea typeface="仿宋" panose="02010609060101010101" pitchFamily="49" charset="-122"/>
                </a:rPr>
                <a:t>17.05%</a:t>
              </a:r>
              <a:r>
                <a:rPr lang="zh-CN" altLang="en-US" sz="1600" dirty="0">
                  <a:latin typeface="仿宋" panose="02010609060101010101" pitchFamily="49" charset="-122"/>
                  <a:ea typeface="仿宋" panose="02010609060101010101" pitchFamily="49" charset="-122"/>
                </a:rPr>
                <a:t>。企业客户达到</a:t>
              </a:r>
              <a:r>
                <a:rPr lang="en-US" altLang="zh-CN" sz="1600" dirty="0">
                  <a:latin typeface="仿宋" panose="02010609060101010101" pitchFamily="49" charset="-122"/>
                  <a:ea typeface="仿宋" panose="02010609060101010101" pitchFamily="49" charset="-122"/>
                </a:rPr>
                <a:t>1 811.4</a:t>
              </a:r>
              <a:r>
                <a:rPr lang="zh-CN" altLang="en-US" sz="1600" dirty="0">
                  <a:latin typeface="仿宋" panose="02010609060101010101" pitchFamily="49" charset="-122"/>
                  <a:ea typeface="仿宋" panose="02010609060101010101" pitchFamily="49" charset="-122"/>
                </a:rPr>
                <a:t>万户，同比增加</a:t>
              </a:r>
              <a:r>
                <a:rPr lang="en-US" altLang="zh-CN" sz="1600" dirty="0">
                  <a:latin typeface="仿宋" panose="02010609060101010101" pitchFamily="49" charset="-122"/>
                  <a:ea typeface="仿宋" panose="02010609060101010101" pitchFamily="49" charset="-122"/>
                </a:rPr>
                <a:t>16.75%</a:t>
              </a:r>
              <a:r>
                <a:rPr lang="zh-CN" altLang="en-US" sz="1600" dirty="0">
                  <a:latin typeface="仿宋" panose="02010609060101010101" pitchFamily="49" charset="-122"/>
                  <a:ea typeface="仿宋" panose="02010609060101010101" pitchFamily="49" charset="-122"/>
                </a:rPr>
                <a:t>。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）手机网上银行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根据人民银行的口径，移动支付属于电子支付的一种，此外还有网上支付和电话支付。其中网上支付作为传统电子支付形式，市场占比依然是最大的，但在持续下降；电话支付的占比一直较小，也处于萎缩当中；移动支付作为新兴的电子支付形式，占比在快速提升。如图</a:t>
              </a:r>
              <a:r>
                <a:rPr lang="en-US" altLang="zh-CN" sz="1600" dirty="0">
                  <a:latin typeface="仿宋" panose="02010609060101010101" pitchFamily="49" charset="-122"/>
                  <a:ea typeface="仿宋" panose="02010609060101010101" pitchFamily="49" charset="-122"/>
                </a:rPr>
                <a:t>13-3</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13-3 </a:t>
              </a:r>
              <a:r>
                <a:rPr lang="zh-CN" altLang="en-US" sz="1400" b="1" dirty="0">
                  <a:latin typeface="仿宋" panose="02010609060101010101" pitchFamily="49" charset="-122"/>
                  <a:ea typeface="仿宋" panose="02010609060101010101" pitchFamily="49" charset="-122"/>
                </a:rPr>
                <a:t>第三方移动支付市场规模：当季值</a:t>
              </a:r>
              <a:endParaRPr lang="en-US" altLang="zh-CN" sz="1400" b="1" dirty="0">
                <a:latin typeface="仿宋" panose="02010609060101010101" pitchFamily="49" charset="-122"/>
                <a:ea typeface="仿宋" panose="02010609060101010101" pitchFamily="49" charset="-122"/>
              </a:endParaRPr>
            </a:p>
            <a:p>
              <a:pPr marL="741600" eaLnBrk="1" fontAlgn="auto" hangingPunct="1">
                <a:spcBef>
                  <a:spcPts val="50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wind</a:t>
              </a:r>
              <a:r>
                <a:rPr lang="zh-CN" altLang="en-US" sz="1200" dirty="0">
                  <a:latin typeface="仿宋" panose="02010609060101010101" pitchFamily="49" charset="-122"/>
                  <a:ea typeface="仿宋" panose="02010609060101010101" pitchFamily="49" charset="-122"/>
                </a:rPr>
                <a:t>数据库数据，作者自制</a:t>
              </a: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1763688" y="3140968"/>
            <a:ext cx="5274310" cy="2646045"/>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322191507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组合 1"/>
          <p:cNvGrpSpPr>
            <a:grpSpLocks/>
          </p:cNvGrpSpPr>
          <p:nvPr/>
        </p:nvGrpSpPr>
        <p:grpSpPr bwMode="auto">
          <a:xfrm>
            <a:off x="684213" y="836613"/>
            <a:ext cx="8135937" cy="7599362"/>
            <a:chOff x="684213" y="836613"/>
            <a:chExt cx="8135937" cy="7599362"/>
          </a:xfrm>
        </p:grpSpPr>
        <p:sp>
          <p:nvSpPr>
            <p:cNvPr id="5" name="TextBox 4"/>
            <p:cNvSpPr txBox="1"/>
            <p:nvPr/>
          </p:nvSpPr>
          <p:spPr bwMode="auto">
            <a:xfrm>
              <a:off x="684213" y="836613"/>
              <a:ext cx="8135937" cy="7599362"/>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移动支付市场的成长性主要取决于智能手机数量、移动支付</a:t>
              </a:r>
              <a:r>
                <a:rPr lang="en-US" altLang="zh-CN" sz="1600" dirty="0">
                  <a:latin typeface="仿宋" panose="02010609060101010101" pitchFamily="49" charset="-122"/>
                  <a:ea typeface="仿宋" panose="02010609060101010101" pitchFamily="49" charset="-122"/>
                </a:rPr>
                <a:t>App</a:t>
              </a:r>
              <a:r>
                <a:rPr lang="zh-CN" altLang="en-US" sz="1600" dirty="0">
                  <a:latin typeface="仿宋" panose="02010609060101010101" pitchFamily="49" charset="-122"/>
                  <a:ea typeface="仿宋" panose="02010609060101010101" pitchFamily="49" charset="-122"/>
                </a:rPr>
                <a:t>的普及度以及移动支付的实际使用率等三个方面的要素。其中，第一个因素是移动支付的硬件基础，近两年来智能手机用户数均保持较快增长。第二个因素是移动支付的软件基础，移动支付的手机</a:t>
              </a:r>
              <a:r>
                <a:rPr lang="en-US" altLang="zh-CN" sz="1600" dirty="0">
                  <a:latin typeface="仿宋" panose="02010609060101010101" pitchFamily="49" charset="-122"/>
                  <a:ea typeface="仿宋" panose="02010609060101010101" pitchFamily="49" charset="-122"/>
                </a:rPr>
                <a:t>App</a:t>
              </a:r>
              <a:r>
                <a:rPr lang="zh-CN" altLang="en-US" sz="1600" dirty="0">
                  <a:latin typeface="仿宋" panose="02010609060101010101" pitchFamily="49" charset="-122"/>
                  <a:ea typeface="仿宋" panose="02010609060101010101" pitchFamily="49" charset="-122"/>
                </a:rPr>
                <a:t>主要有手机网银、第三方支付手机应用、金融证券手机终端等。第三个因素是移动支付的实际使用率。如图</a:t>
              </a:r>
              <a:r>
                <a:rPr lang="en-US" altLang="zh-CN" sz="1600" dirty="0">
                  <a:latin typeface="仿宋" panose="02010609060101010101" pitchFamily="49" charset="-122"/>
                  <a:ea typeface="仿宋" panose="02010609060101010101" pitchFamily="49" charset="-122"/>
                </a:rPr>
                <a:t>13-4</a:t>
              </a:r>
              <a:r>
                <a:rPr lang="zh-CN" altLang="en-US" sz="1600" dirty="0">
                  <a:latin typeface="仿宋" panose="02010609060101010101" pitchFamily="49" charset="-122"/>
                  <a:ea typeface="仿宋" panose="02010609060101010101" pitchFamily="49" charset="-122"/>
                </a:rPr>
                <a:t>至图</a:t>
              </a:r>
              <a:r>
                <a:rPr lang="en-US" altLang="zh-CN" sz="1600" dirty="0">
                  <a:latin typeface="仿宋" panose="02010609060101010101" pitchFamily="49" charset="-122"/>
                  <a:ea typeface="仿宋" panose="02010609060101010101" pitchFamily="49" charset="-122"/>
                </a:rPr>
                <a:t>13-6</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100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13-4 </a:t>
              </a:r>
              <a:r>
                <a:rPr lang="zh-CN" altLang="en-US" sz="1400" b="1" dirty="0">
                  <a:latin typeface="仿宋" panose="02010609060101010101" pitchFamily="49" charset="-122"/>
                  <a:ea typeface="仿宋" panose="02010609060101010101" pitchFamily="49" charset="-122"/>
                </a:rPr>
                <a:t>我国智能手机出货量</a:t>
              </a:r>
            </a:p>
            <a:p>
              <a:pPr marL="741600" eaLnBrk="1" fontAlgn="auto" hangingPunct="1">
                <a:spcBef>
                  <a:spcPts val="100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wind</a:t>
              </a:r>
              <a:r>
                <a:rPr lang="zh-CN" altLang="en-US" sz="1200" dirty="0">
                  <a:latin typeface="仿宋" panose="02010609060101010101" pitchFamily="49" charset="-122"/>
                  <a:ea typeface="仿宋" panose="02010609060101010101" pitchFamily="49" charset="-122"/>
                </a:rPr>
                <a:t>数据库数据，作者自制</a:t>
              </a:r>
            </a:p>
            <a:p>
              <a:pPr marL="455850" eaLnBrk="1" fontAlgn="auto" hangingPunct="1">
                <a:spcBef>
                  <a:spcPts val="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2"/>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2195736" y="2348880"/>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3413846037"/>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nvGraphicFramePr>
        <p:xfrm>
          <a:off x="2156527" y="571528"/>
          <a:ext cx="4395681" cy="25370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nvGraphicFramePr>
        <p:xfrm>
          <a:off x="2156527" y="2996953"/>
          <a:ext cx="4287681" cy="280831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bwMode="auto">
          <a:xfrm>
            <a:off x="579438" y="692150"/>
            <a:ext cx="8135937" cy="6021388"/>
          </a:xfrm>
          <a:prstGeom prst="rect">
            <a:avLst/>
          </a:prstGeom>
          <a:noFill/>
        </p:spPr>
        <p:txBody>
          <a:bodyPr>
            <a:spAutoFit/>
          </a:bodyPr>
          <a:lstStyle/>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4"/>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4"/>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4"/>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4"/>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4"/>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13-5 2014 </a:t>
            </a:r>
            <a:r>
              <a:rPr lang="zh-CN" altLang="en-US" sz="1400" b="1" dirty="0">
                <a:latin typeface="仿宋" panose="02010609060101010101" pitchFamily="49" charset="-122"/>
                <a:ea typeface="仿宋" panose="02010609060101010101" pitchFamily="49" charset="-122"/>
              </a:rPr>
              <a:t>年支付类手机应用下载情况</a:t>
            </a: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algn="ctr" eaLnBrk="1" fontAlgn="auto" hangingPunct="1">
              <a:spcBef>
                <a:spcPts val="10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13-6 2014 </a:t>
            </a:r>
            <a:r>
              <a:rPr lang="zh-CN" altLang="en-US" sz="1400" b="1" dirty="0">
                <a:latin typeface="仿宋" panose="02010609060101010101" pitchFamily="49" charset="-122"/>
                <a:ea typeface="仿宋" panose="02010609060101010101" pitchFamily="49" charset="-122"/>
              </a:rPr>
              <a:t>年手机网银下载情况</a:t>
            </a:r>
          </a:p>
          <a:p>
            <a:pPr marL="455850" eaLnBrk="1" fontAlgn="auto" hangingPunct="1">
              <a:spcBef>
                <a:spcPts val="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360</a:t>
            </a:r>
            <a:r>
              <a:rPr lang="zh-CN" altLang="en-US" sz="1200" dirty="0">
                <a:latin typeface="仿宋" panose="02010609060101010101" pitchFamily="49" charset="-122"/>
                <a:ea typeface="仿宋" panose="02010609060101010101" pitchFamily="49" charset="-122"/>
              </a:rPr>
              <a:t>互联网安全中心资料，作者整理而成</a:t>
            </a: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20855245"/>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Box 4"/>
          <p:cNvSpPr txBox="1">
            <a:spLocks noChangeArrowheads="1"/>
          </p:cNvSpPr>
          <p:nvPr/>
        </p:nvSpPr>
        <p:spPr bwMode="auto">
          <a:xfrm>
            <a:off x="755650" y="473075"/>
            <a:ext cx="813752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600" b="1">
                <a:latin typeface="仿宋" panose="02010609060101010101" pitchFamily="49" charset="-122"/>
                <a:ea typeface="仿宋" panose="02010609060101010101" pitchFamily="49" charset="-122"/>
              </a:rPr>
              <a:t>2. </a:t>
            </a:r>
            <a:r>
              <a:rPr lang="zh-CN" altLang="en-US" sz="1600" b="1">
                <a:latin typeface="仿宋" panose="02010609060101010101" pitchFamily="49" charset="-122"/>
                <a:ea typeface="仿宋" panose="02010609060101010101" pitchFamily="49" charset="-122"/>
              </a:rPr>
              <a:t>虚拟网络银行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巴塞尔银行监管委员会认为网络银行通过电子化渠道提供零售银行服务、小额银行产品和服务、大额电子支付和其他批发银行服务。美国著名网络银行评价网站</a:t>
            </a:r>
            <a:r>
              <a:rPr lang="en-US" altLang="zh-CN" sz="1600">
                <a:latin typeface="仿宋" panose="02010609060101010101" pitchFamily="49" charset="-122"/>
                <a:ea typeface="仿宋" panose="02010609060101010101" pitchFamily="49" charset="-122"/>
              </a:rPr>
              <a:t>Gomez</a:t>
            </a:r>
            <a:r>
              <a:rPr lang="zh-CN" altLang="en-US" sz="1600">
                <a:latin typeface="仿宋" panose="02010609060101010101" pitchFamily="49" charset="-122"/>
                <a:ea typeface="仿宋" panose="02010609060101010101" pitchFamily="49" charset="-122"/>
              </a:rPr>
              <a:t>认为，只要提供以下五种业务中的一种，该机构就可以被称为网络银行：网上支票账户、网上支票异地结算、网上货币数据传输、网上互动服务和网上个人信贷。网络银行又被称为“</a:t>
            </a:r>
            <a:r>
              <a:rPr lang="en-US" altLang="zh-CN" sz="1600">
                <a:latin typeface="仿宋" panose="02010609060101010101" pitchFamily="49" charset="-122"/>
                <a:ea typeface="仿宋" panose="02010609060101010101" pitchFamily="49" charset="-122"/>
              </a:rPr>
              <a:t>3A </a:t>
            </a:r>
            <a:r>
              <a:rPr lang="zh-CN" altLang="en-US" sz="1600">
                <a:latin typeface="仿宋" panose="02010609060101010101" pitchFamily="49" charset="-122"/>
                <a:ea typeface="仿宋" panose="02010609060101010101" pitchFamily="49" charset="-122"/>
              </a:rPr>
              <a:t>银行”，因为它不受时间、空间限制，能够在任何时间（</a:t>
            </a:r>
            <a:r>
              <a:rPr lang="en-US" altLang="zh-CN" sz="1600">
                <a:latin typeface="仿宋" panose="02010609060101010101" pitchFamily="49" charset="-122"/>
                <a:ea typeface="仿宋" panose="02010609060101010101" pitchFamily="49" charset="-122"/>
              </a:rPr>
              <a:t>Anytime</a:t>
            </a:r>
            <a:r>
              <a:rPr lang="zh-CN" altLang="en-US" sz="1600">
                <a:latin typeface="仿宋" panose="02010609060101010101" pitchFamily="49" charset="-122"/>
                <a:ea typeface="仿宋" panose="02010609060101010101" pitchFamily="49" charset="-122"/>
              </a:rPr>
              <a:t>）、任何地点（</a:t>
            </a:r>
            <a:r>
              <a:rPr lang="en-US" altLang="zh-CN" sz="1600">
                <a:latin typeface="仿宋" panose="02010609060101010101" pitchFamily="49" charset="-122"/>
                <a:ea typeface="仿宋" panose="02010609060101010101" pitchFamily="49" charset="-122"/>
              </a:rPr>
              <a:t>Anywhere</a:t>
            </a:r>
            <a:r>
              <a:rPr lang="zh-CN" altLang="en-US" sz="1600">
                <a:latin typeface="仿宋" panose="02010609060101010101" pitchFamily="49" charset="-122"/>
                <a:ea typeface="仿宋" panose="02010609060101010101" pitchFamily="49" charset="-122"/>
              </a:rPr>
              <a:t>）、以任何方式（</a:t>
            </a:r>
            <a:r>
              <a:rPr lang="en-US" altLang="zh-CN" sz="1600">
                <a:latin typeface="仿宋" panose="02010609060101010101" pitchFamily="49" charset="-122"/>
                <a:ea typeface="仿宋" panose="02010609060101010101" pitchFamily="49" charset="-122"/>
              </a:rPr>
              <a:t>Anyway</a:t>
            </a:r>
            <a:r>
              <a:rPr lang="zh-CN" altLang="en-US" sz="1600">
                <a:latin typeface="仿宋" panose="02010609060101010101" pitchFamily="49" charset="-122"/>
                <a:ea typeface="仿宋" panose="02010609060101010101" pitchFamily="49" charset="-122"/>
              </a:rPr>
              <a:t>）为客户提供金融服务。</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进入</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世纪</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年代，西方发达国家在商业银行已经实现业务处理规范化、办公事务自动化和决策支持智能化。从地域分布来看，全球网络银行的发展总体上处于不平衡状态。北美（美国和加拿大）和欧洲的网络银行发展最早，具有区域性分阶段成熟的特点；亚太地区的网络银行发展迅速，日本甚至已经呈现出稳定、饱和状态。</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1</a:t>
            </a:r>
            <a:r>
              <a:rPr lang="zh-CN" altLang="en-US" sz="1600" b="1">
                <a:latin typeface="仿宋" panose="02010609060101010101" pitchFamily="49" charset="-122"/>
                <a:ea typeface="仿宋" panose="02010609060101010101" pitchFamily="49" charset="-122"/>
              </a:rPr>
              <a:t>）美国情况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网络银行通过消除实体分支机构来降低管理费用和运营成本，并将节约的这部分成本用来增加现存业务的单位收益或者增加市场份额，通过支付高利息存款或者收取低息贷款的方式吸引用户。因此从理论上，网络银行的成长会快于传统的实体银行。</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世纪</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年代以来，美国的商业银行重点将外部集成服务与银行内部的信息技术处理相结合，对传统商业银行的流程进行改造和更新。据美国联邦存款保险公司统计，</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年与</a:t>
            </a:r>
            <a:r>
              <a:rPr lang="en-US" altLang="zh-CN" sz="1600">
                <a:latin typeface="仿宋" panose="02010609060101010101" pitchFamily="49" charset="-122"/>
                <a:ea typeface="仿宋" panose="02010609060101010101" pitchFamily="49" charset="-122"/>
              </a:rPr>
              <a:t>1993</a:t>
            </a:r>
            <a:r>
              <a:rPr lang="zh-CN" altLang="en-US" sz="1600">
                <a:latin typeface="仿宋" panose="02010609060101010101" pitchFamily="49" charset="-122"/>
                <a:ea typeface="仿宋" panose="02010609060101010101" pitchFamily="49" charset="-122"/>
              </a:rPr>
              <a:t>年相比，传统分行业务从</a:t>
            </a:r>
            <a:r>
              <a:rPr lang="en-US" altLang="zh-CN" sz="1600">
                <a:latin typeface="仿宋" panose="02010609060101010101" pitchFamily="49" charset="-122"/>
                <a:ea typeface="仿宋" panose="02010609060101010101" pitchFamily="49" charset="-122"/>
              </a:rPr>
              <a:t>42%</a:t>
            </a:r>
            <a:r>
              <a:rPr lang="zh-CN" altLang="en-US" sz="1600">
                <a:latin typeface="仿宋" panose="02010609060101010101" pitchFamily="49" charset="-122"/>
                <a:ea typeface="仿宋" panose="02010609060101010101" pitchFamily="49" charset="-122"/>
              </a:rPr>
              <a:t>降至</a:t>
            </a:r>
            <a:r>
              <a:rPr lang="en-US" altLang="zh-CN" sz="1600">
                <a:latin typeface="仿宋" panose="02010609060101010101" pitchFamily="49" charset="-122"/>
                <a:ea typeface="仿宋" panose="02010609060101010101" pitchFamily="49" charset="-122"/>
              </a:rPr>
              <a:t>22%</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ATM</a:t>
            </a:r>
            <a:r>
              <a:rPr lang="zh-CN" altLang="en-US" sz="1600">
                <a:latin typeface="仿宋" panose="02010609060101010101" pitchFamily="49" charset="-122"/>
                <a:ea typeface="仿宋" panose="02010609060101010101" pitchFamily="49" charset="-122"/>
              </a:rPr>
              <a:t>从</a:t>
            </a:r>
            <a:r>
              <a:rPr lang="en-US" altLang="zh-CN" sz="1600">
                <a:latin typeface="仿宋" panose="02010609060101010101" pitchFamily="49" charset="-122"/>
                <a:ea typeface="仿宋" panose="02010609060101010101" pitchFamily="49" charset="-122"/>
              </a:rPr>
              <a:t>33%</a:t>
            </a:r>
            <a:r>
              <a:rPr lang="zh-CN" altLang="en-US" sz="1600">
                <a:latin typeface="仿宋" panose="02010609060101010101" pitchFamily="49" charset="-122"/>
                <a:ea typeface="仿宋" panose="02010609060101010101" pitchFamily="49" charset="-122"/>
              </a:rPr>
              <a:t>降到</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，电话银行从</a:t>
            </a:r>
            <a:r>
              <a:rPr lang="en-US" altLang="zh-CN" sz="1600">
                <a:latin typeface="仿宋" panose="02010609060101010101" pitchFamily="49" charset="-122"/>
                <a:ea typeface="仿宋" panose="02010609060101010101" pitchFamily="49" charset="-122"/>
              </a:rPr>
              <a:t>23%</a:t>
            </a:r>
            <a:r>
              <a:rPr lang="zh-CN" altLang="en-US" sz="1600">
                <a:latin typeface="仿宋" panose="02010609060101010101" pitchFamily="49" charset="-122"/>
                <a:ea typeface="仿宋" panose="02010609060101010101" pitchFamily="49" charset="-122"/>
              </a:rPr>
              <a:t>升至</a:t>
            </a:r>
            <a:r>
              <a:rPr lang="en-US" altLang="zh-CN" sz="1600">
                <a:latin typeface="仿宋" panose="02010609060101010101" pitchFamily="49" charset="-122"/>
                <a:ea typeface="仿宋" panose="02010609060101010101" pitchFamily="49" charset="-122"/>
              </a:rPr>
              <a:t>35%</a:t>
            </a:r>
            <a:r>
              <a:rPr lang="zh-CN" altLang="en-US" sz="1600">
                <a:latin typeface="仿宋" panose="02010609060101010101" pitchFamily="49" charset="-122"/>
                <a:ea typeface="仿宋" panose="02010609060101010101" pitchFamily="49" charset="-122"/>
              </a:rPr>
              <a:t>，网络银行从无到有并上升到</a:t>
            </a:r>
            <a:r>
              <a:rPr lang="en-US" altLang="zh-CN" sz="1600">
                <a:latin typeface="仿宋" panose="02010609060101010101" pitchFamily="49" charset="-122"/>
                <a:ea typeface="仿宋" panose="02010609060101010101" pitchFamily="49" charset="-122"/>
              </a:rPr>
              <a:t>13%</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年年底，美国上网家庭已经有</a:t>
            </a:r>
            <a:r>
              <a:rPr lang="en-US" altLang="zh-CN" sz="1600">
                <a:latin typeface="仿宋" panose="02010609060101010101" pitchFamily="49" charset="-122"/>
                <a:ea typeface="仿宋" panose="02010609060101010101" pitchFamily="49" charset="-122"/>
              </a:rPr>
              <a:t>4 000</a:t>
            </a:r>
            <a:r>
              <a:rPr lang="zh-CN" altLang="en-US" sz="1600">
                <a:latin typeface="仿宋" panose="02010609060101010101" pitchFamily="49" charset="-122"/>
                <a:ea typeface="仿宋" panose="02010609060101010101" pitchFamily="49" charset="-122"/>
              </a:rPr>
              <a:t>万户使用过网络银行服务，截至</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9</a:t>
            </a:r>
            <a:r>
              <a:rPr lang="zh-CN" altLang="en-US" sz="1600">
                <a:latin typeface="仿宋" panose="02010609060101010101" pitchFamily="49" charset="-122"/>
                <a:ea typeface="仿宋" panose="02010609060101010101" pitchFamily="49" charset="-122"/>
              </a:rPr>
              <a:t>月，美国有 </a:t>
            </a:r>
            <a:r>
              <a:rPr lang="en-US" altLang="zh-CN" sz="1600">
                <a:latin typeface="仿宋" panose="02010609060101010101" pitchFamily="49" charset="-122"/>
                <a:ea typeface="仿宋" panose="02010609060101010101" pitchFamily="49" charset="-122"/>
              </a:rPr>
              <a:t>53%</a:t>
            </a:r>
            <a:r>
              <a:rPr lang="zh-CN" altLang="en-US" sz="1600">
                <a:latin typeface="仿宋" panose="02010609060101010101" pitchFamily="49" charset="-122"/>
                <a:ea typeface="仿宋" panose="02010609060101010101" pitchFamily="49" charset="-122"/>
              </a:rPr>
              <a:t>的网络用户至少使用过一次网络银行服务，占到全美总人数的</a:t>
            </a:r>
            <a:r>
              <a:rPr lang="en-US" altLang="zh-CN" sz="1600">
                <a:latin typeface="仿宋" panose="02010609060101010101" pitchFamily="49" charset="-122"/>
                <a:ea typeface="仿宋" panose="02010609060101010101" pitchFamily="49" charset="-122"/>
              </a:rPr>
              <a:t>39%</a:t>
            </a:r>
            <a:r>
              <a:rPr lang="zh-CN" altLang="en-US" sz="1600">
                <a:latin typeface="仿宋" panose="02010609060101010101" pitchFamily="49" charset="-122"/>
                <a:ea typeface="仿宋" panose="02010609060101010101" pitchFamily="49" charset="-122"/>
              </a:rPr>
              <a:t>。</a:t>
            </a:r>
            <a:endParaRPr lang="en-US" altLang="zh-CN" sz="1600">
              <a:latin typeface="仿宋" panose="02010609060101010101" pitchFamily="49" charset="-122"/>
              <a:ea typeface="仿宋" panose="02010609060101010101" pitchFamily="49" charset="-122"/>
            </a:endParaRPr>
          </a:p>
          <a:p>
            <a:pPr eaLnBrk="1" hangingPunct="1">
              <a:spcBef>
                <a:spcPct val="0"/>
              </a:spcBef>
            </a:pPr>
            <a:endParaRPr lang="zh-CN" altLang="en-US"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762866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4"/>
          <p:cNvSpPr txBox="1">
            <a:spLocks noChangeArrowheads="1"/>
          </p:cNvSpPr>
          <p:nvPr/>
        </p:nvSpPr>
        <p:spPr bwMode="auto">
          <a:xfrm>
            <a:off x="755650" y="692150"/>
            <a:ext cx="79311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美国网络银行在</a:t>
            </a:r>
            <a:r>
              <a:rPr lang="en-US" altLang="zh-CN" sz="1600">
                <a:latin typeface="仿宋" panose="02010609060101010101" pitchFamily="49" charset="-122"/>
                <a:ea typeface="仿宋" panose="02010609060101010101" pitchFamily="49" charset="-122"/>
              </a:rPr>
              <a:t>21</a:t>
            </a:r>
            <a:r>
              <a:rPr lang="zh-CN" altLang="en-US" sz="1600">
                <a:latin typeface="仿宋" panose="02010609060101010101" pitchFamily="49" charset="-122"/>
                <a:ea typeface="仿宋" panose="02010609060101010101" pitchFamily="49" charset="-122"/>
              </a:rPr>
              <a:t>世纪最初几年的经营业绩不尽如人意。</a:t>
            </a:r>
            <a:r>
              <a:rPr lang="en-US" altLang="zh-CN" sz="1600">
                <a:latin typeface="仿宋" panose="02010609060101010101" pitchFamily="49" charset="-122"/>
                <a:ea typeface="仿宋" panose="02010609060101010101" pitchFamily="49" charset="-122"/>
              </a:rPr>
              <a:t>Bancshares</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年的净损失达到</a:t>
            </a:r>
            <a:r>
              <a:rPr lang="en-US" altLang="zh-CN" sz="1600">
                <a:latin typeface="仿宋" panose="02010609060101010101" pitchFamily="49" charset="-122"/>
                <a:ea typeface="仿宋" panose="02010609060101010101" pitchFamily="49" charset="-122"/>
              </a:rPr>
              <a:t>970</a:t>
            </a:r>
            <a:r>
              <a:rPr lang="zh-CN" altLang="en-US" sz="1600">
                <a:latin typeface="仿宋" panose="02010609060101010101" pitchFamily="49" charset="-122"/>
                <a:ea typeface="仿宋" panose="02010609060101010101" pitchFamily="49" charset="-122"/>
              </a:rPr>
              <a:t>万美元，每股净损失</a:t>
            </a:r>
            <a:r>
              <a:rPr lang="en-US" altLang="zh-CN" sz="1600">
                <a:latin typeface="仿宋" panose="02010609060101010101" pitchFamily="49" charset="-122"/>
                <a:ea typeface="仿宋" panose="02010609060101010101" pitchFamily="49" charset="-122"/>
              </a:rPr>
              <a:t>1.7</a:t>
            </a:r>
            <a:r>
              <a:rPr lang="zh-CN" altLang="en-US" sz="1600">
                <a:latin typeface="仿宋" panose="02010609060101010101" pitchFamily="49" charset="-122"/>
                <a:ea typeface="仿宋" panose="02010609060101010101" pitchFamily="49" charset="-122"/>
              </a:rPr>
              <a:t>美元；</a:t>
            </a:r>
            <a:r>
              <a:rPr lang="en-US" altLang="zh-CN" sz="1600">
                <a:latin typeface="仿宋" panose="02010609060101010101" pitchFamily="49" charset="-122"/>
                <a:ea typeface="仿宋" panose="02010609060101010101" pitchFamily="49" charset="-122"/>
              </a:rPr>
              <a:t>CompuBank</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年损失</a:t>
            </a:r>
            <a:r>
              <a:rPr lang="en-US" altLang="zh-CN" sz="1600">
                <a:latin typeface="仿宋" panose="02010609060101010101" pitchFamily="49" charset="-122"/>
                <a:ea typeface="仿宋" panose="02010609060101010101" pitchFamily="49" charset="-122"/>
              </a:rPr>
              <a:t>2 620</a:t>
            </a:r>
            <a:r>
              <a:rPr lang="zh-CN" altLang="en-US" sz="1600">
                <a:latin typeface="仿宋" panose="02010609060101010101" pitchFamily="49" charset="-122"/>
                <a:ea typeface="仿宋" panose="02010609060101010101" pitchFamily="49" charset="-122"/>
              </a:rPr>
              <a:t>万美元，并于</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月解雇</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的员工；</a:t>
            </a:r>
            <a:r>
              <a:rPr lang="en-US" altLang="zh-CN" sz="1600">
                <a:latin typeface="仿宋" panose="02010609060101010101" pitchFamily="49" charset="-122"/>
                <a:ea typeface="仿宋" panose="02010609060101010101" pitchFamily="49" charset="-122"/>
              </a:rPr>
              <a:t>LighthouseBank</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年第一季度亏损了</a:t>
            </a:r>
            <a:r>
              <a:rPr lang="en-US" altLang="zh-CN" sz="1600">
                <a:latin typeface="仿宋" panose="02010609060101010101" pitchFamily="49" charset="-122"/>
                <a:ea typeface="仿宋" panose="02010609060101010101" pitchFamily="49" charset="-122"/>
              </a:rPr>
              <a:t>75.1</a:t>
            </a:r>
            <a:r>
              <a:rPr lang="zh-CN" altLang="en-US" sz="1600">
                <a:latin typeface="仿宋" panose="02010609060101010101" pitchFamily="49" charset="-122"/>
                <a:ea typeface="仿宋" panose="02010609060101010101" pitchFamily="49" charset="-122"/>
              </a:rPr>
              <a:t>万美元。纯网络银行发展到一定阶段，大多数被传统银行并购，成为传统银行延伸和拓展网络银行业务最快捷的手段，在技术、经营渠道和运营模式上都开始了重新构建。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富国银行于</a:t>
            </a:r>
            <a:r>
              <a:rPr lang="en-US" altLang="zh-CN" sz="1600">
                <a:latin typeface="仿宋" panose="02010609060101010101" pitchFamily="49" charset="-122"/>
                <a:ea typeface="仿宋" panose="02010609060101010101" pitchFamily="49" charset="-122"/>
              </a:rPr>
              <a:t>1852</a:t>
            </a:r>
            <a:r>
              <a:rPr lang="zh-CN" altLang="en-US" sz="1600">
                <a:latin typeface="仿宋" panose="02010609060101010101" pitchFamily="49" charset="-122"/>
                <a:ea typeface="仿宋" panose="02010609060101010101" pitchFamily="49" charset="-122"/>
              </a:rPr>
              <a:t>年诞生于美国加州，拥有全美排行第一的网络银行服务体系。富国银行的发展大概可以分为三个阶段：第一个阶段为成长期（</a:t>
            </a:r>
            <a:r>
              <a:rPr lang="en-US" altLang="zh-CN" sz="1600">
                <a:latin typeface="仿宋" panose="02010609060101010101" pitchFamily="49" charset="-122"/>
                <a:ea typeface="仿宋" panose="02010609060101010101" pitchFamily="49" charset="-122"/>
              </a:rPr>
              <a:t>1852—1992</a:t>
            </a:r>
            <a:r>
              <a:rPr lang="zh-CN" altLang="en-US" sz="1600">
                <a:latin typeface="仿宋" panose="02010609060101010101" pitchFamily="49" charset="-122"/>
                <a:ea typeface="仿宋" panose="02010609060101010101" pitchFamily="49" charset="-122"/>
              </a:rPr>
              <a:t>）；第二个阶段为快速扩展期（</a:t>
            </a:r>
            <a:r>
              <a:rPr lang="en-US" altLang="zh-CN" sz="1600">
                <a:latin typeface="仿宋" panose="02010609060101010101" pitchFamily="49" charset="-122"/>
                <a:ea typeface="仿宋" panose="02010609060101010101" pitchFamily="49" charset="-122"/>
              </a:rPr>
              <a:t>1993—2008</a:t>
            </a:r>
            <a:r>
              <a:rPr lang="zh-CN" altLang="en-US" sz="1600">
                <a:latin typeface="仿宋" panose="02010609060101010101" pitchFamily="49" charset="-122"/>
                <a:ea typeface="仿宋" panose="02010609060101010101" pitchFamily="49" charset="-122"/>
              </a:rPr>
              <a:t>），这段时间也是美国网络社会的崛起阶段；第三个阶段为整合发展期（</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年至今）。</a:t>
            </a:r>
            <a:r>
              <a:rPr lang="en-US" altLang="zh-CN" sz="1600">
                <a:latin typeface="仿宋" panose="02010609060101010101" pitchFamily="49" charset="-122"/>
                <a:ea typeface="仿宋" panose="02010609060101010101" pitchFamily="49" charset="-122"/>
              </a:rPr>
              <a:t>1992</a:t>
            </a:r>
            <a:r>
              <a:rPr lang="zh-CN" altLang="en-US" sz="1600">
                <a:latin typeface="仿宋" panose="02010609060101010101" pitchFamily="49" charset="-122"/>
                <a:ea typeface="仿宋" panose="02010609060101010101" pitchFamily="49" charset="-122"/>
              </a:rPr>
              <a:t>年，富国银行开始建立以网络银行服务为核心的信息系统。</a:t>
            </a:r>
            <a:r>
              <a:rPr lang="en-US" altLang="zh-CN" sz="1600">
                <a:latin typeface="仿宋" panose="02010609060101010101" pitchFamily="49" charset="-122"/>
                <a:ea typeface="仿宋" panose="02010609060101010101" pitchFamily="49" charset="-122"/>
              </a:rPr>
              <a:t>1994</a:t>
            </a:r>
            <a:r>
              <a:rPr lang="zh-CN" altLang="en-US" sz="1600">
                <a:latin typeface="仿宋" panose="02010609060101010101" pitchFamily="49" charset="-122"/>
                <a:ea typeface="仿宋" panose="02010609060101010101" pitchFamily="49" charset="-122"/>
              </a:rPr>
              <a:t>年，富国银行建立资讯网站。</a:t>
            </a:r>
            <a:r>
              <a:rPr lang="en-US" altLang="zh-CN" sz="1600">
                <a:latin typeface="仿宋" panose="02010609060101010101" pitchFamily="49" charset="-122"/>
                <a:ea typeface="仿宋" panose="02010609060101010101" pitchFamily="49" charset="-122"/>
              </a:rPr>
              <a:t>1995</a:t>
            </a:r>
            <a:r>
              <a:rPr lang="zh-CN" altLang="en-US" sz="1600">
                <a:latin typeface="仿宋" panose="02010609060101010101" pitchFamily="49" charset="-122"/>
                <a:ea typeface="仿宋" panose="02010609060101010101" pitchFamily="49" charset="-122"/>
              </a:rPr>
              <a:t>年，通过互联网提供在线服务。</a:t>
            </a:r>
            <a:r>
              <a:rPr lang="en-US" altLang="zh-CN" sz="1600">
                <a:latin typeface="仿宋" panose="02010609060101010101" pitchFamily="49" charset="-122"/>
                <a:ea typeface="仿宋" panose="02010609060101010101" pitchFamily="49" charset="-122"/>
              </a:rPr>
              <a:t>1996</a:t>
            </a:r>
            <a:r>
              <a:rPr lang="zh-CN" altLang="en-US" sz="1600">
                <a:latin typeface="仿宋" panose="02010609060101010101" pitchFamily="49" charset="-122"/>
                <a:ea typeface="仿宋" panose="02010609060101010101" pitchFamily="49" charset="-122"/>
              </a:rPr>
              <a:t>年，提供不同账户之间转账、线上信用卡账单，以及线上规划各项缴款方式等服务。</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年，试行自动账单明细功能。</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年，在 </a:t>
            </a:r>
            <a:r>
              <a:rPr lang="en-US" altLang="zh-CN" sz="1600">
                <a:latin typeface="仿宋" panose="02010609060101010101" pitchFamily="49" charset="-122"/>
                <a:ea typeface="仿宋" panose="02010609060101010101" pitchFamily="49" charset="-122"/>
              </a:rPr>
              <a:t>weblogic</a:t>
            </a:r>
            <a:r>
              <a:rPr lang="zh-CN" altLang="en-US" sz="1600">
                <a:latin typeface="仿宋" panose="02010609060101010101" pitchFamily="49" charset="-122"/>
                <a:ea typeface="仿宋" panose="02010609060101010101" pitchFamily="49" charset="-122"/>
              </a:rPr>
              <a:t>平台商构建和部署在线商务电子办公室。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2</a:t>
            </a:r>
            <a:r>
              <a:rPr lang="zh-CN" altLang="en-US" sz="1600" b="1">
                <a:latin typeface="仿宋" panose="02010609060101010101" pitchFamily="49" charset="-122"/>
                <a:ea typeface="仿宋" panose="02010609060101010101" pitchFamily="49" charset="-122"/>
              </a:rPr>
              <a:t>）欧洲情况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虽然欧洲各国银行都提供网络银行服务，但由于用户使用习惯和安全意识等方面的差异，欧洲网络银行的发展在各个国家的差异比较大。截至</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年年底，北欧国家的网络银行普及率显著高于其他地区，荷兰、瑞典的网络银行普及率在已经分别达到</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87%</a:t>
            </a:r>
            <a:r>
              <a:rPr lang="zh-CN" altLang="en-US" sz="1600">
                <a:latin typeface="仿宋" panose="02010609060101010101" pitchFamily="49" charset="-122"/>
                <a:ea typeface="仿宋" panose="02010609060101010101" pitchFamily="49" charset="-122"/>
              </a:rPr>
              <a:t>；西班牙、意大利相对落后，其网络银行用户仅分别为</a:t>
            </a:r>
            <a:r>
              <a:rPr lang="en-US" altLang="zh-CN" sz="1600">
                <a:latin typeface="仿宋" panose="02010609060101010101" pitchFamily="49" charset="-122"/>
                <a:ea typeface="仿宋" panose="02010609060101010101" pitchFamily="49" charset="-122"/>
              </a:rPr>
              <a:t>42%</a:t>
            </a:r>
            <a:r>
              <a:rPr lang="zh-CN" altLang="en-US" sz="1600">
                <a:latin typeface="仿宋" panose="02010609060101010101" pitchFamily="49" charset="-122"/>
                <a:ea typeface="仿宋" panose="02010609060101010101" pitchFamily="49" charset="-122"/>
              </a:rPr>
              <a:t>和 </a:t>
            </a:r>
            <a:r>
              <a:rPr lang="en-US" altLang="zh-CN" sz="1600">
                <a:latin typeface="仿宋" panose="02010609060101010101" pitchFamily="49" charset="-122"/>
                <a:ea typeface="仿宋" panose="02010609060101010101" pitchFamily="49" charset="-122"/>
              </a:rPr>
              <a:t>24%</a:t>
            </a:r>
            <a:r>
              <a:rPr lang="zh-CN" altLang="en-US" sz="1600">
                <a:latin typeface="仿宋" panose="02010609060101010101" pitchFamily="49" charset="-122"/>
                <a:ea typeface="仿宋" panose="02010609060101010101" pitchFamily="49" charset="-122"/>
              </a:rPr>
              <a:t>；法国、德国、英国使用网络银行的用户比例分别为</a:t>
            </a:r>
            <a:r>
              <a:rPr lang="en-US" altLang="zh-CN" sz="1600">
                <a:latin typeface="仿宋" panose="02010609060101010101" pitchFamily="49" charset="-122"/>
                <a:ea typeface="仿宋" panose="02010609060101010101" pitchFamily="49" charset="-122"/>
              </a:rPr>
              <a:t>62%</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58%</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52%</a:t>
            </a:r>
            <a:r>
              <a:rPr lang="zh-CN" altLang="en-US" sz="1600">
                <a:latin typeface="仿宋" panose="02010609060101010101" pitchFamily="49" charset="-122"/>
                <a:ea typeface="仿宋" panose="02010609060101010101" pitchFamily="49" charset="-122"/>
              </a:rPr>
              <a:t>。总体而言，欧洲超过一半以上的网络用户已经在使用网络银行。 </a:t>
            </a:r>
          </a:p>
        </p:txBody>
      </p:sp>
    </p:spTree>
    <p:extLst>
      <p:ext uri="{BB962C8B-B14F-4D97-AF65-F5344CB8AC3E}">
        <p14:creationId xmlns:p14="http://schemas.microsoft.com/office/powerpoint/2010/main" val="242336168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4"/>
          <p:cNvSpPr txBox="1">
            <a:spLocks noChangeArrowheads="1"/>
          </p:cNvSpPr>
          <p:nvPr/>
        </p:nvSpPr>
        <p:spPr bwMode="auto">
          <a:xfrm>
            <a:off x="755650" y="692150"/>
            <a:ext cx="8137525"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瑞士银行业闻名全球，但网络银行发展相对缓慢。直到</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月，瑞士才出现第一家完全在互联网上经营的银行</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瑞士行情，这家网络银行位于沃州的格朗，每天的营业时间为</a:t>
            </a:r>
            <a:r>
              <a:rPr lang="en-US" altLang="zh-CN" sz="1600">
                <a:latin typeface="仿宋" panose="02010609060101010101" pitchFamily="49" charset="-122"/>
                <a:ea typeface="仿宋" panose="02010609060101010101" pitchFamily="49" charset="-122"/>
              </a:rPr>
              <a:t>18</a:t>
            </a:r>
            <a:r>
              <a:rPr lang="zh-CN" altLang="en-US" sz="1600">
                <a:latin typeface="仿宋" panose="02010609060101010101" pitchFamily="49" charset="-122"/>
                <a:ea typeface="仿宋" panose="02010609060101010101" pitchFamily="49" charset="-122"/>
              </a:rPr>
              <a:t>个小时。而作为传统银行的瑞士银行，到</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年还只能通过本行网络银行查询账户余额，或者在本行系统内的自动柜员机上查询余额，不能进行跨行查询。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欧洲第一家纯网络银行诞生于德国。</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7</a:t>
            </a:r>
            <a:r>
              <a:rPr lang="zh-CN" altLang="en-US" sz="1600">
                <a:latin typeface="仿宋" panose="02010609060101010101" pitchFamily="49" charset="-122"/>
                <a:ea typeface="仿宋" panose="02010609060101010101" pitchFamily="49" charset="-122"/>
              </a:rPr>
              <a:t>家斯巴达银行（</a:t>
            </a:r>
            <a:r>
              <a:rPr lang="en-US" altLang="zh-CN" sz="1600">
                <a:latin typeface="仿宋" panose="02010609060101010101" pitchFamily="49" charset="-122"/>
                <a:ea typeface="仿宋" panose="02010609060101010101" pitchFamily="49" charset="-122"/>
              </a:rPr>
              <a:t>Spada-Bank</a:t>
            </a:r>
            <a:r>
              <a:rPr lang="zh-CN" altLang="en-US" sz="1600">
                <a:latin typeface="仿宋" panose="02010609060101010101" pitchFamily="49" charset="-122"/>
                <a:ea typeface="仿宋" panose="02010609060101010101" pitchFamily="49" charset="-122"/>
              </a:rPr>
              <a:t>）发起创建的</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开启了欧洲网络银行业务之路。</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于</a:t>
            </a:r>
            <a:r>
              <a:rPr lang="en-US" altLang="zh-CN" sz="1600">
                <a:latin typeface="仿宋" panose="02010609060101010101" pitchFamily="49" charset="-122"/>
                <a:ea typeface="仿宋" panose="02010609060101010101" pitchFamily="49" charset="-122"/>
              </a:rPr>
              <a:t>1999</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4</a:t>
            </a:r>
            <a:r>
              <a:rPr lang="zh-CN" altLang="en-US" sz="1600">
                <a:latin typeface="仿宋" panose="02010609060101010101" pitchFamily="49" charset="-122"/>
                <a:ea typeface="仿宋" panose="02010609060101010101" pitchFamily="49" charset="-122"/>
              </a:rPr>
              <a:t>月起正式为客户提供免费的活期账户，客户可以通过此账户进行投资理财、证券交易、信用卡结算等；</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9</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推出的无障碍互联网银行服务，为德国超过 </a:t>
            </a:r>
            <a:r>
              <a:rPr lang="en-US" altLang="zh-CN" sz="1600">
                <a:latin typeface="仿宋" panose="02010609060101010101" pitchFamily="49" charset="-122"/>
                <a:ea typeface="仿宋" panose="02010609060101010101" pitchFamily="49" charset="-122"/>
              </a:rPr>
              <a:t>65.5</a:t>
            </a:r>
            <a:r>
              <a:rPr lang="zh-CN" altLang="en-US" sz="1600">
                <a:latin typeface="仿宋" panose="02010609060101010101" pitchFamily="49" charset="-122"/>
                <a:ea typeface="仿宋" panose="02010609060101010101" pitchFamily="49" charset="-122"/>
              </a:rPr>
              <a:t>万的盲人及视力障碍者创造了便利条件。德意志银行是德国最大的银行，于 </a:t>
            </a:r>
            <a:r>
              <a:rPr lang="en-US" altLang="zh-CN" sz="1600">
                <a:latin typeface="仿宋" panose="02010609060101010101" pitchFamily="49" charset="-122"/>
                <a:ea typeface="仿宋" panose="02010609060101010101" pitchFamily="49" charset="-122"/>
              </a:rPr>
              <a:t>1997</a:t>
            </a:r>
            <a:r>
              <a:rPr lang="zh-CN" altLang="en-US" sz="1600">
                <a:latin typeface="仿宋" panose="02010609060101010101" pitchFamily="49" charset="-122"/>
                <a:ea typeface="仿宋" panose="02010609060101010101" pitchFamily="49" charset="-122"/>
              </a:rPr>
              <a:t>年开始提供网络银行服务。德意志银行建立了专门的网络银行分部，并自 </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年起每年投资</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亿欧元发展网络银行业务。</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2</a:t>
            </a:r>
            <a:r>
              <a:rPr lang="zh-CN" altLang="en-US" sz="1600">
                <a:latin typeface="仿宋" panose="02010609060101010101" pitchFamily="49" charset="-122"/>
                <a:ea typeface="仿宋" panose="02010609060101010101" pitchFamily="49" charset="-122"/>
              </a:rPr>
              <a:t>月，德意志银行获得了中国网络银行业务许可证，使该行能够向中国客户提供通过网络银行贷款、转账和进行与贸易相关的人民币及外汇交易。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英国最大的网络银行</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由英国保险投资机构保证集团（</a:t>
            </a:r>
            <a:r>
              <a:rPr lang="en-US" altLang="zh-CN" sz="1600">
                <a:latin typeface="仿宋" panose="02010609060101010101" pitchFamily="49" charset="-122"/>
                <a:ea typeface="仿宋" panose="02010609060101010101" pitchFamily="49" charset="-122"/>
              </a:rPr>
              <a:t>Prudential</a:t>
            </a:r>
            <a:r>
              <a:rPr lang="zh-CN" altLang="en-US" sz="1600">
                <a:latin typeface="仿宋" panose="02010609060101010101" pitchFamily="49" charset="-122"/>
                <a:ea typeface="仿宋" panose="02010609060101010101" pitchFamily="49" charset="-122"/>
              </a:rPr>
              <a:t>）于</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 </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月创立，成立</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个月即吸纳</a:t>
            </a:r>
            <a:r>
              <a:rPr lang="en-US" altLang="zh-CN" sz="1600">
                <a:latin typeface="仿宋" panose="02010609060101010101" pitchFamily="49" charset="-122"/>
                <a:ea typeface="仿宋" panose="02010609060101010101" pitchFamily="49" charset="-122"/>
              </a:rPr>
              <a:t>60</a:t>
            </a:r>
            <a:r>
              <a:rPr lang="zh-CN" altLang="en-US" sz="1600">
                <a:latin typeface="仿宋" panose="02010609060101010101" pitchFamily="49" charset="-122"/>
                <a:ea typeface="仿宋" panose="02010609060101010101" pitchFamily="49" charset="-122"/>
              </a:rPr>
              <a:t>万客户，存款额逾</a:t>
            </a:r>
            <a:r>
              <a:rPr lang="en-US" altLang="zh-CN" sz="1600">
                <a:latin typeface="仿宋" panose="02010609060101010101" pitchFamily="49" charset="-122"/>
                <a:ea typeface="仿宋" panose="02010609060101010101" pitchFamily="49" charset="-122"/>
              </a:rPr>
              <a:t>130</a:t>
            </a:r>
            <a:r>
              <a:rPr lang="zh-CN" altLang="en-US" sz="1600">
                <a:latin typeface="仿宋" panose="02010609060101010101" pitchFamily="49" charset="-122"/>
                <a:ea typeface="仿宋" panose="02010609060101010101" pitchFamily="49" charset="-122"/>
              </a:rPr>
              <a:t>亿美元，占英国市场的</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2002</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在英国首次实现盈利，税前利润达到</a:t>
            </a:r>
            <a:r>
              <a:rPr lang="en-US" altLang="zh-CN" sz="1600">
                <a:latin typeface="仿宋" panose="02010609060101010101" pitchFamily="49" charset="-122"/>
                <a:ea typeface="仿宋" panose="02010609060101010101" pitchFamily="49" charset="-122"/>
              </a:rPr>
              <a:t>3 480</a:t>
            </a:r>
            <a:r>
              <a:rPr lang="zh-CN" altLang="en-US" sz="1600">
                <a:latin typeface="仿宋" panose="02010609060101010101" pitchFamily="49" charset="-122"/>
                <a:ea typeface="仿宋" panose="02010609060101010101" pitchFamily="49" charset="-122"/>
              </a:rPr>
              <a:t>万英镑；</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Egg </a:t>
            </a:r>
            <a:r>
              <a:rPr lang="zh-CN" altLang="en-US" sz="1600">
                <a:latin typeface="仿宋" panose="02010609060101010101" pitchFamily="49" charset="-122"/>
                <a:ea typeface="仿宋" panose="02010609060101010101" pitchFamily="49" charset="-122"/>
              </a:rPr>
              <a:t>拥有</a:t>
            </a:r>
            <a:r>
              <a:rPr lang="en-US" altLang="zh-CN" sz="1600">
                <a:latin typeface="仿宋" panose="02010609060101010101" pitchFamily="49" charset="-122"/>
                <a:ea typeface="仿宋" panose="02010609060101010101" pitchFamily="49" charset="-122"/>
              </a:rPr>
              <a:t>200</a:t>
            </a:r>
            <a:r>
              <a:rPr lang="zh-CN" altLang="en-US" sz="1600">
                <a:latin typeface="仿宋" panose="02010609060101010101" pitchFamily="49" charset="-122"/>
                <a:ea typeface="仿宋" panose="02010609060101010101" pitchFamily="49" charset="-122"/>
              </a:rPr>
              <a:t>万名顾客；</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月，美国花旗银行集团以</a:t>
            </a:r>
            <a:r>
              <a:rPr lang="en-US" altLang="zh-CN" sz="1600">
                <a:latin typeface="仿宋" panose="02010609060101010101" pitchFamily="49" charset="-122"/>
                <a:ea typeface="仿宋" panose="02010609060101010101" pitchFamily="49" charset="-122"/>
              </a:rPr>
              <a:t>11.3</a:t>
            </a:r>
            <a:r>
              <a:rPr lang="zh-CN" altLang="en-US" sz="1600">
                <a:latin typeface="仿宋" panose="02010609060101010101" pitchFamily="49" charset="-122"/>
                <a:ea typeface="仿宋" panose="02010609060101010101" pitchFamily="49" charset="-122"/>
              </a:rPr>
              <a:t>亿美元现金收购了</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，当时 </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的客户超过</a:t>
            </a:r>
            <a:r>
              <a:rPr lang="en-US" altLang="zh-CN" sz="1600">
                <a:latin typeface="仿宋" panose="02010609060101010101" pitchFamily="49" charset="-122"/>
                <a:ea typeface="仿宋" panose="02010609060101010101" pitchFamily="49" charset="-122"/>
              </a:rPr>
              <a:t>300</a:t>
            </a:r>
            <a:r>
              <a:rPr lang="zh-CN" altLang="en-US" sz="1600">
                <a:latin typeface="仿宋" panose="02010609060101010101" pitchFamily="49" charset="-122"/>
                <a:ea typeface="仿宋" panose="02010609060101010101" pitchFamily="49" charset="-122"/>
              </a:rPr>
              <a:t>万。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3</a:t>
            </a:r>
            <a:r>
              <a:rPr lang="zh-CN" altLang="en-US" sz="1600" b="1">
                <a:latin typeface="仿宋" panose="02010609060101010101" pitchFamily="49" charset="-122"/>
                <a:ea typeface="仿宋" panose="02010609060101010101" pitchFamily="49" charset="-122"/>
              </a:rPr>
              <a:t>）亚太情况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亚太地区的网络银行起步相对较晚，各国都是在 </a:t>
            </a:r>
            <a:r>
              <a:rPr lang="en-US" altLang="zh-CN" sz="1600">
                <a:latin typeface="仿宋" panose="02010609060101010101" pitchFamily="49" charset="-122"/>
                <a:ea typeface="仿宋" panose="02010609060101010101" pitchFamily="49" charset="-122"/>
              </a:rPr>
              <a:t>1999 </a:t>
            </a:r>
            <a:r>
              <a:rPr lang="zh-CN" altLang="en-US" sz="1600">
                <a:latin typeface="仿宋" panose="02010609060101010101" pitchFamily="49" charset="-122"/>
                <a:ea typeface="仿宋" panose="02010609060101010101" pitchFamily="49" charset="-122"/>
              </a:rPr>
              <a:t>年左右才开始，但是发展速度较快。经过</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年左右的发展，到</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年，韩国、日本等国的网络银行都以接近稳定、饱和状态。</a:t>
            </a:r>
          </a:p>
        </p:txBody>
      </p:sp>
    </p:spTree>
    <p:extLst>
      <p:ext uri="{BB962C8B-B14F-4D97-AF65-F5344CB8AC3E}">
        <p14:creationId xmlns:p14="http://schemas.microsoft.com/office/powerpoint/2010/main" val="332283606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650" y="692150"/>
            <a:ext cx="8137525" cy="5756275"/>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香港地区最早提供网络银行服务的港资银行是香港东亚银行，其在</a:t>
            </a:r>
            <a:r>
              <a:rPr lang="en-US" altLang="zh-CN" sz="1600" dirty="0">
                <a:latin typeface="仿宋" panose="02010609060101010101" pitchFamily="49" charset="-122"/>
                <a:ea typeface="仿宋" panose="02010609060101010101" pitchFamily="49" charset="-122"/>
              </a:rPr>
              <a:t>1999</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月推出东亚电子网络银行服务。</a:t>
            </a:r>
            <a:r>
              <a:rPr lang="en-US" altLang="zh-CN" sz="1600" dirty="0">
                <a:latin typeface="仿宋" panose="02010609060101010101" pitchFamily="49" charset="-122"/>
                <a:ea typeface="仿宋" panose="02010609060101010101" pitchFamily="49" charset="-122"/>
              </a:rPr>
              <a:t>2001</a:t>
            </a:r>
            <a:r>
              <a:rPr lang="zh-CN" altLang="en-US" sz="1600" dirty="0">
                <a:latin typeface="仿宋" panose="02010609060101010101" pitchFamily="49" charset="-122"/>
                <a:ea typeface="仿宋" panose="02010609060101010101" pitchFamily="49" charset="-122"/>
              </a:rPr>
              <a:t>年，东亚银行在全港推出全面理财服务项目</a:t>
            </a:r>
            <a:r>
              <a:rPr lang="en-US" altLang="zh-CN" sz="1600" dirty="0" err="1">
                <a:latin typeface="仿宋" panose="02010609060101010101" pitchFamily="49" charset="-122"/>
                <a:ea typeface="仿宋" panose="02010609060101010101" pitchFamily="49" charset="-122"/>
              </a:rPr>
              <a:t>mycyberworld</a:t>
            </a:r>
            <a:r>
              <a:rPr lang="zh-CN" altLang="en-US" sz="1600" dirty="0">
                <a:latin typeface="仿宋" panose="02010609060101010101" pitchFamily="49" charset="-122"/>
                <a:ea typeface="仿宋" panose="02010609060101010101" pitchFamily="49" charset="-122"/>
              </a:rPr>
              <a:t>，客户足不出户就可以通过东亚银行电子网络银行上的“我的账户”、“我的股票”、“我的账单”、“我的物业”、“我的贷款”及“我的信用卡”等管理个人财务和投资项目。</a:t>
            </a:r>
            <a:r>
              <a:rPr lang="en-US" altLang="zh-CN" sz="1600" dirty="0">
                <a:latin typeface="仿宋" panose="02010609060101010101" pitchFamily="49" charset="-122"/>
                <a:ea typeface="仿宋" panose="02010609060101010101" pitchFamily="49" charset="-122"/>
              </a:rPr>
              <a:t>2002</a:t>
            </a:r>
            <a:r>
              <a:rPr lang="zh-CN" altLang="en-US" sz="1600" dirty="0">
                <a:latin typeface="仿宋" panose="02010609060101010101" pitchFamily="49" charset="-122"/>
                <a:ea typeface="仿宋" panose="02010609060101010101" pitchFamily="49" charset="-122"/>
              </a:rPr>
              <a:t>年，该行的网络银行的业务量占其总业务量的比例就已超过</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。日本第一家纯网络银行是</a:t>
            </a:r>
            <a:r>
              <a:rPr lang="en-US" altLang="zh-CN" sz="1600" dirty="0" err="1">
                <a:latin typeface="仿宋" panose="02010609060101010101" pitchFamily="49" charset="-122"/>
                <a:ea typeface="仿宋" panose="02010609060101010101" pitchFamily="49" charset="-122"/>
              </a:rPr>
              <a:t>JapanNetBank</a:t>
            </a:r>
            <a:r>
              <a:rPr lang="zh-CN" altLang="en-US" sz="1600" dirty="0">
                <a:latin typeface="仿宋" panose="02010609060101010101" pitchFamily="49" charset="-122"/>
                <a:ea typeface="仿宋" panose="02010609060101010101" pitchFamily="49" charset="-122"/>
              </a:rPr>
              <a:t>，其于</a:t>
            </a:r>
            <a:r>
              <a:rPr lang="en-US" altLang="zh-CN" sz="1600" dirty="0">
                <a:latin typeface="仿宋" panose="02010609060101010101" pitchFamily="49" charset="-122"/>
                <a:ea typeface="仿宋" panose="02010609060101010101" pitchFamily="49" charset="-122"/>
              </a:rPr>
              <a:t>2000</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月开始提供服务。</a:t>
            </a:r>
            <a:r>
              <a:rPr lang="en-US" altLang="zh-CN" sz="1600" dirty="0" err="1">
                <a:latin typeface="仿宋" panose="02010609060101010101" pitchFamily="49" charset="-122"/>
                <a:ea typeface="仿宋" panose="02010609060101010101" pitchFamily="49" charset="-122"/>
              </a:rPr>
              <a:t>JapanNetBank</a:t>
            </a:r>
            <a:r>
              <a:rPr lang="zh-CN" altLang="en-US" sz="1600" dirty="0">
                <a:latin typeface="仿宋" panose="02010609060101010101" pitchFamily="49" charset="-122"/>
                <a:ea typeface="仿宋" panose="02010609060101010101" pitchFamily="49" charset="-122"/>
              </a:rPr>
              <a:t>通过和网络拍卖公司合作等模式，成立仅半年就发展了</a:t>
            </a:r>
            <a:r>
              <a:rPr lang="en-US" altLang="zh-CN" sz="1600" dirty="0">
                <a:latin typeface="仿宋" panose="02010609060101010101" pitchFamily="49" charset="-122"/>
                <a:ea typeface="仿宋" panose="02010609060101010101" pitchFamily="49" charset="-122"/>
              </a:rPr>
              <a:t>25</a:t>
            </a:r>
            <a:r>
              <a:rPr lang="zh-CN" altLang="en-US" sz="1600" dirty="0">
                <a:latin typeface="仿宋" panose="02010609060101010101" pitchFamily="49" charset="-122"/>
                <a:ea typeface="仿宋" panose="02010609060101010101" pitchFamily="49" charset="-122"/>
              </a:rPr>
              <a:t>万个客户。</a:t>
            </a:r>
            <a:r>
              <a:rPr lang="en-US" altLang="zh-CN" sz="1600" dirty="0">
                <a:latin typeface="仿宋" panose="02010609060101010101" pitchFamily="49" charset="-122"/>
                <a:ea typeface="仿宋" panose="02010609060101010101" pitchFamily="49" charset="-122"/>
              </a:rPr>
              <a:t>2001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月，日本的网络银行用户已经超过</a:t>
            </a:r>
            <a:r>
              <a:rPr lang="en-US" altLang="zh-CN" sz="1600" dirty="0">
                <a:latin typeface="仿宋" panose="02010609060101010101" pitchFamily="49" charset="-122"/>
                <a:ea typeface="仿宋" panose="02010609060101010101" pitchFamily="49" charset="-122"/>
              </a:rPr>
              <a:t>250</a:t>
            </a:r>
            <a:r>
              <a:rPr lang="zh-CN" altLang="en-US" sz="1600" dirty="0">
                <a:latin typeface="仿宋" panose="02010609060101010101" pitchFamily="49" charset="-122"/>
                <a:ea typeface="仿宋" panose="02010609060101010101" pitchFamily="49" charset="-122"/>
              </a:rPr>
              <a:t>万。截至 </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年，日本使用纯网络银行</a:t>
            </a:r>
            <a:r>
              <a:rPr lang="en-US" altLang="zh-CN" sz="1600" dirty="0" err="1">
                <a:latin typeface="仿宋" panose="02010609060101010101" pitchFamily="49" charset="-122"/>
                <a:ea typeface="仿宋" panose="02010609060101010101" pitchFamily="49" charset="-122"/>
              </a:rPr>
              <a:t>eBANK</a:t>
            </a:r>
            <a:r>
              <a:rPr lang="zh-CN" altLang="en-US" sz="1600" dirty="0">
                <a:latin typeface="仿宋" panose="02010609060101010101" pitchFamily="49" charset="-122"/>
                <a:ea typeface="仿宋" panose="02010609060101010101" pitchFamily="49" charset="-122"/>
              </a:rPr>
              <a:t>的用户比例达到</a:t>
            </a:r>
            <a:r>
              <a:rPr lang="en-US" altLang="zh-CN" sz="1600" dirty="0">
                <a:latin typeface="仿宋" panose="02010609060101010101" pitchFamily="49" charset="-122"/>
                <a:ea typeface="仿宋" panose="02010609060101010101" pitchFamily="49" charset="-122"/>
              </a:rPr>
              <a:t>51.4%</a:t>
            </a:r>
            <a:r>
              <a:rPr lang="zh-CN" altLang="en-US" sz="1600" dirty="0">
                <a:latin typeface="仿宋" panose="02010609060101010101" pitchFamily="49" charset="-122"/>
                <a:ea typeface="仿宋" panose="02010609060101010101" pitchFamily="49" charset="-122"/>
              </a:rPr>
              <a:t>，居第二、第三位的传统商业银行的网络银行三菱东京日联银行、三井住友银行分别只占</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7.4%</a:t>
            </a:r>
            <a:r>
              <a:rPr lang="zh-CN" altLang="en-US" sz="1600" dirty="0">
                <a:latin typeface="仿宋" panose="02010609060101010101" pitchFamily="49" charset="-122"/>
                <a:ea typeface="仿宋" panose="02010609060101010101" pitchFamily="49" charset="-122"/>
              </a:rPr>
              <a:t>。调查数据显示，</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年到</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年，日本网络银行的使用率波动不大，表明网络银行的用户稳定且成熟，并达到了较饱和状态。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我国目前还没有真正的虚拟网络银行，目前阿里金融已向相关金融监管部门提交申请，拟成立阿里网络银行，注册资本</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亿元，业务范围涉及存款、贷款、汇款等业务。阿里基于自有互联网业务的发展，提出主要服务在互联网上经营的小企业客户。阿里的方案将偏重于服务社区民众、小存小贷。第一，小存小贷模式设置了存贷款上限，特色清楚，符合差异化经营导向；第二，网络银行模式，利用互联网技术来开展银行业务，客户来自电商；第三，有承诺风险的责任自担问题。</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en-US" altLang="zh-CN" sz="1600" b="1" dirty="0">
                <a:latin typeface="仿宋" panose="02010609060101010101" pitchFamily="49" charset="-122"/>
                <a:ea typeface="仿宋" panose="02010609060101010101" pitchFamily="49" charset="-122"/>
              </a:rPr>
              <a:t>3. </a:t>
            </a:r>
            <a:r>
              <a:rPr lang="zh-CN" altLang="en-US" sz="1600" b="1" dirty="0">
                <a:latin typeface="仿宋" panose="02010609060101010101" pitchFamily="49" charset="-122"/>
                <a:ea typeface="仿宋" panose="02010609060101010101" pitchFamily="49" charset="-122"/>
              </a:rPr>
              <a:t>案例：美国安全第一网上银行（</a:t>
            </a:r>
            <a:r>
              <a:rPr lang="en-US" altLang="zh-CN" sz="1600" b="1" dirty="0">
                <a:latin typeface="仿宋" panose="02010609060101010101" pitchFamily="49" charset="-122"/>
                <a:ea typeface="仿宋" panose="02010609060101010101" pitchFamily="49" charset="-122"/>
              </a:rPr>
              <a:t>SFNB</a:t>
            </a:r>
            <a:r>
              <a:rPr lang="zh-CN" altLang="en-US"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成立于</a:t>
            </a:r>
            <a:r>
              <a:rPr lang="en-US" altLang="zh-CN" sz="1600" dirty="0">
                <a:latin typeface="仿宋" panose="02010609060101010101" pitchFamily="49" charset="-122"/>
                <a:ea typeface="仿宋" panose="02010609060101010101" pitchFamily="49" charset="-122"/>
              </a:rPr>
              <a:t>1995</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18</a:t>
            </a:r>
            <a:r>
              <a:rPr lang="zh-CN" altLang="en-US" sz="1600" dirty="0">
                <a:latin typeface="仿宋" panose="02010609060101010101" pitchFamily="49" charset="-122"/>
                <a:ea typeface="仿宋" panose="02010609060101010101" pitchFamily="49" charset="-122"/>
              </a:rPr>
              <a:t>日，是美国</a:t>
            </a:r>
            <a:r>
              <a:rPr lang="en-US" altLang="zh-CN" sz="1600" dirty="0" err="1">
                <a:latin typeface="仿宋" panose="02010609060101010101" pitchFamily="49" charset="-122"/>
                <a:ea typeface="仿宋" panose="02010609060101010101" pitchFamily="49" charset="-122"/>
              </a:rPr>
              <a:t>AreaBank</a:t>
            </a:r>
            <a:r>
              <a:rPr lang="zh-CN" altLang="en-US" sz="1600" dirty="0">
                <a:latin typeface="仿宋" panose="02010609060101010101" pitchFamily="49" charset="-122"/>
                <a:ea typeface="仿宋" panose="02010609060101010101" pitchFamily="49" charset="-122"/>
              </a:rPr>
              <a:t>股份公司、</a:t>
            </a:r>
            <a:r>
              <a:rPr lang="en-US" altLang="zh-CN" sz="1600" dirty="0">
                <a:latin typeface="仿宋" panose="02010609060101010101" pitchFamily="49" charset="-122"/>
                <a:ea typeface="仿宋" panose="02010609060101010101" pitchFamily="49" charset="-122"/>
              </a:rPr>
              <a:t>Wachovia</a:t>
            </a:r>
            <a:r>
              <a:rPr lang="zh-CN" altLang="en-US" sz="1600" dirty="0">
                <a:latin typeface="仿宋" panose="02010609060101010101" pitchFamily="49" charset="-122"/>
                <a:ea typeface="仿宋" panose="02010609060101010101" pitchFamily="49" charset="-122"/>
              </a:rPr>
              <a:t>银行公司、 </a:t>
            </a:r>
            <a:r>
              <a:rPr lang="en-US" altLang="zh-CN" sz="1600" dirty="0" err="1">
                <a:latin typeface="仿宋" panose="02010609060101010101" pitchFamily="49" charset="-122"/>
                <a:ea typeface="仿宋" panose="02010609060101010101" pitchFamily="49" charset="-122"/>
              </a:rPr>
              <a:t>HuntingBancshares</a:t>
            </a:r>
            <a:r>
              <a:rPr lang="zh-CN" altLang="en-US" sz="1600" dirty="0">
                <a:latin typeface="仿宋" panose="02010609060101010101" pitchFamily="49" charset="-122"/>
                <a:ea typeface="仿宋" panose="02010609060101010101" pitchFamily="49" charset="-122"/>
              </a:rPr>
              <a:t>股份公司、</a:t>
            </a:r>
            <a:r>
              <a:rPr lang="en-US" altLang="zh-CN" sz="1600" dirty="0" err="1">
                <a:latin typeface="仿宋" panose="02010609060101010101" pitchFamily="49" charset="-122"/>
                <a:ea typeface="仿宋" panose="02010609060101010101" pitchFamily="49" charset="-122"/>
              </a:rPr>
              <a:t>Secureware</a:t>
            </a:r>
            <a:r>
              <a:rPr lang="zh-CN" altLang="en-US" sz="1600" dirty="0">
                <a:latin typeface="仿宋" panose="02010609060101010101" pitchFamily="49" charset="-122"/>
                <a:ea typeface="仿宋" panose="02010609060101010101" pitchFamily="49" charset="-122"/>
              </a:rPr>
              <a:t>和</a:t>
            </a:r>
            <a:r>
              <a:rPr lang="en-US" altLang="zh-CN" sz="1600" dirty="0" err="1">
                <a:latin typeface="仿宋" panose="02010609060101010101" pitchFamily="49" charset="-122"/>
                <a:ea typeface="仿宋" panose="02010609060101010101" pitchFamily="49" charset="-122"/>
              </a:rPr>
              <a:t>FiveSpace</a:t>
            </a:r>
            <a:r>
              <a:rPr lang="zh-CN" altLang="en-US" sz="1600" dirty="0">
                <a:latin typeface="仿宋" panose="02010609060101010101" pitchFamily="49" charset="-122"/>
                <a:ea typeface="仿宋" panose="02010609060101010101" pitchFamily="49" charset="-122"/>
              </a:rPr>
              <a:t>计算机公司联合成立的全球首家纯网络银行。其前台业务在网上进行，后台处理只集中在一个地点。 </a:t>
            </a: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0"/>
              </a:spcBef>
              <a:spcAft>
                <a:spcPts val="0"/>
              </a:spcAft>
              <a:buSzPct val="150000"/>
              <a:defRPr/>
            </a:pPr>
            <a:r>
              <a:rPr lang="zh-CN" altLang="en-US" sz="1600" b="1" dirty="0">
                <a:latin typeface="仿宋" panose="02010609060101010101" pitchFamily="49" charset="-122"/>
                <a:ea typeface="仿宋" panose="02010609060101010101" pitchFamily="49" charset="-122"/>
              </a:rPr>
              <a:t> </a:t>
            </a:r>
            <a:endParaRPr lang="en-US"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74896441"/>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4"/>
          <p:cNvSpPr txBox="1">
            <a:spLocks noChangeArrowheads="1"/>
          </p:cNvSpPr>
          <p:nvPr/>
        </p:nvSpPr>
        <p:spPr bwMode="auto">
          <a:xfrm>
            <a:off x="755650" y="692150"/>
            <a:ext cx="79311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600">
                <a:latin typeface="仿宋" panose="02010609060101010101" pitchFamily="49" charset="-122"/>
                <a:ea typeface="仿宋" panose="02010609060101010101" pitchFamily="49" charset="-122"/>
              </a:rPr>
              <a:t>1995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月美国安全第一网络银行在网上开业。美国安全第一网络银行的用户可以采用电子方式开出支票或支付账单，也可以从网上获得实时金融信息。开业仅仅几个月， 浏览数量激增，引起了广泛关注。随即，网络银行风潮蔓延，走进了人们的生活。</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月，美国安全第一网络银行通过因特网为用户提供环球网（</a:t>
            </a:r>
            <a:r>
              <a:rPr lang="en-US" altLang="zh-CN" sz="1600">
                <a:latin typeface="仿宋" panose="02010609060101010101" pitchFamily="49" charset="-122"/>
                <a:ea typeface="仿宋" panose="02010609060101010101" pitchFamily="49" charset="-122"/>
              </a:rPr>
              <a:t>WEBINVISION</a:t>
            </a:r>
            <a:r>
              <a:rPr lang="zh-CN" altLang="en-US" sz="1600">
                <a:latin typeface="仿宋" panose="02010609060101010101" pitchFamily="49" charset="-122"/>
                <a:ea typeface="仿宋" panose="02010609060101010101" pitchFamily="49" charset="-122"/>
              </a:rPr>
              <a:t>）系统的服务。通过该系统，用户能够通过因特网访问自己最新的账目信息，获取最近的商业报告或通过直接拨号实时访问资金状况和投资进展情况，不需要在用户端安装特殊的软件。</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月，在成功经营了</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年之后，美国安全第一网络银行正式成为拥有</a:t>
            </a:r>
            <a:r>
              <a:rPr lang="en-US" altLang="zh-CN" sz="1600">
                <a:latin typeface="仿宋" panose="02010609060101010101" pitchFamily="49" charset="-122"/>
                <a:ea typeface="仿宋" panose="02010609060101010101" pitchFamily="49" charset="-122"/>
              </a:rPr>
              <a:t>1 860</a:t>
            </a:r>
            <a:r>
              <a:rPr lang="zh-CN" altLang="en-US" sz="1600">
                <a:latin typeface="仿宋" panose="02010609060101010101" pitchFamily="49" charset="-122"/>
                <a:ea typeface="仿宋" panose="02010609060101010101" pitchFamily="49" charset="-122"/>
              </a:rPr>
              <a:t>亿美元资产的加拿大皇家银行金融集团（</a:t>
            </a:r>
            <a:r>
              <a:rPr lang="en-US" altLang="zh-CN" sz="1600">
                <a:latin typeface="仿宋" panose="02010609060101010101" pitchFamily="49" charset="-122"/>
                <a:ea typeface="仿宋" panose="02010609060101010101" pitchFamily="49" charset="-122"/>
              </a:rPr>
              <a:t>RoyalBankFinancialGroup</a:t>
            </a:r>
            <a:r>
              <a:rPr lang="zh-CN" altLang="en-US" sz="1600">
                <a:latin typeface="仿宋" panose="02010609060101010101" pitchFamily="49" charset="-122"/>
                <a:ea typeface="仿宋" panose="02010609060101010101" pitchFamily="49" charset="-122"/>
              </a:rPr>
              <a:t>）旗下的全资子公司。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en-US" altLang="zh-CN" sz="1600" b="1">
                <a:latin typeface="仿宋" panose="02010609060101010101" pitchFamily="49" charset="-122"/>
                <a:ea typeface="仿宋" panose="02010609060101010101" pitchFamily="49" charset="-122"/>
              </a:rPr>
              <a:t>4. </a:t>
            </a:r>
            <a:r>
              <a:rPr lang="zh-CN" altLang="en-US" sz="1600" b="1">
                <a:latin typeface="仿宋" panose="02010609060101010101" pitchFamily="49" charset="-122"/>
                <a:ea typeface="仿宋" panose="02010609060101010101" pitchFamily="49" charset="-122"/>
              </a:rPr>
              <a:t>区块链技术在商业银行的运用现状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1</a:t>
            </a:r>
            <a:r>
              <a:rPr lang="zh-CN" altLang="en-US" sz="1600" b="1">
                <a:latin typeface="仿宋" panose="02010609060101010101" pitchFamily="49" charset="-122"/>
                <a:ea typeface="仿宋" panose="02010609060101010101" pitchFamily="49" charset="-122"/>
              </a:rPr>
              <a:t>）商业银行积极参与研发区块链技术的动因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虽然区块链给商业银行的传统金融业务带来冲击，但带头开发应用这项技术的机构却不乏在国际资本市场上翻云覆雨的老牌银行巨头。一个典型的例子就是</a:t>
            </a:r>
            <a:r>
              <a:rPr lang="en-US" altLang="zh-CN" sz="1600">
                <a:latin typeface="仿宋" panose="02010609060101010101" pitchFamily="49" charset="-122"/>
                <a:ea typeface="仿宋" panose="02010609060101010101" pitchFamily="49" charset="-122"/>
              </a:rPr>
              <a:t>R3 CEV</a:t>
            </a:r>
            <a:r>
              <a:rPr lang="zh-CN" altLang="en-US" sz="1600">
                <a:latin typeface="仿宋" panose="02010609060101010101" pitchFamily="49" charset="-122"/>
                <a:ea typeface="仿宋" panose="02010609060101010101" pitchFamily="49" charset="-122"/>
              </a:rPr>
              <a:t>，截至</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11</a:t>
            </a:r>
            <a:r>
              <a:rPr lang="zh-CN" altLang="en-US" sz="1600">
                <a:latin typeface="仿宋" panose="02010609060101010101" pitchFamily="49" charset="-122"/>
                <a:ea typeface="仿宋" panose="02010609060101010101" pitchFamily="49" charset="-122"/>
              </a:rPr>
              <a:t>月底，这个由金融技术公司</a:t>
            </a:r>
            <a:r>
              <a:rPr lang="en-US" altLang="zh-CN" sz="1600">
                <a:latin typeface="仿宋" panose="02010609060101010101" pitchFamily="49" charset="-122"/>
                <a:ea typeface="仿宋" panose="02010609060101010101" pitchFamily="49" charset="-122"/>
              </a:rPr>
              <a:t>R3</a:t>
            </a:r>
            <a:r>
              <a:rPr lang="zh-CN" altLang="en-US" sz="1600">
                <a:latin typeface="仿宋" panose="02010609060101010101" pitchFamily="49" charset="-122"/>
                <a:ea typeface="仿宋" panose="02010609060101010101" pitchFamily="49" charset="-122"/>
              </a:rPr>
              <a:t>创建的企业已有美国银行、巴克莱银行、花旗银行、汇丰银行和高盛等</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家跨国银行集团参与，主要致力于金融领域区块链的开发应用以及制定行业标准和协议。而这些金融巨头真正感兴趣的首先是区块链技术如何提升经营效率并缩减成本。区块链具有创建大型、低成本网络的能力，可以简化并自动化大量手工金融服务流程，大幅缩短交易时间、降低交易成本。其次，在新的商业模式下，银行需要寻找途径创造利润。比如，由于区块链能低成本地实现小额支付，银行就可以针对大量无法获得银行账户但能接触到互联网的人群开发金融产品、开拓市场。</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1769656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4"/>
          <p:cNvSpPr txBox="1">
            <a:spLocks noChangeArrowheads="1"/>
          </p:cNvSpPr>
          <p:nvPr/>
        </p:nvSpPr>
        <p:spPr bwMode="auto">
          <a:xfrm>
            <a:off x="755650" y="692150"/>
            <a:ext cx="81375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此外，面对激烈的市场竞争，各商业银行都不敢掉以轻心。竞争压力一方面来自同业，另一方面来自金融科技公司互联网金融业务的迅猛发展。随着交易便利化，未来每笔交易的收益或将下降，各商业银行只有抢得先机、争取更大的业务份额才能保持利润。而对于后者，现存商业银行研发区块链有两点优势：一是监管成本的优势，即相比资金紧张的初创公司，商业银行能更好地消化与监管部门打交道和获得、维护相关牌照的巨大成本；二是消费者信任的优势，即对于大部分不了解区块链技术的消费者来说，老牌商业银行长期 积累的信誉可以减少他们使用这些金融创新产品的顾虑。</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由此可见，商业银行利用区块链技术最主要的是对当前中心化银行系统的改进，使之成为改造银行后台、优化基础架构的工具，从而增强自身竞争力，为金融服务体系的现代化提供动力。 </a:t>
            </a: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2</a:t>
            </a:r>
            <a:r>
              <a:rPr lang="zh-CN" altLang="en-US" sz="1600" b="1">
                <a:latin typeface="仿宋" panose="02010609060101010101" pitchFamily="49" charset="-122"/>
                <a:ea typeface="仿宋" panose="02010609060101010101" pitchFamily="49" charset="-122"/>
              </a:rPr>
              <a:t>）区块链在国际大型商业银行的运用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目前，区块链技术最广泛也最成功的运用是以比特币为代表的数字货币。从理论上说，围绕区块链这套开源体系能够创造非常丰富的服务和金融产品。</a:t>
            </a:r>
            <a:r>
              <a:rPr lang="en-US" altLang="zh-CN" sz="1600">
                <a:latin typeface="仿宋" panose="02010609060101010101" pitchFamily="49" charset="-122"/>
                <a:ea typeface="仿宋" panose="02010609060101010101" pitchFamily="49" charset="-122"/>
              </a:rPr>
              <a:t>Melanie Swan </a:t>
            </a:r>
            <a:r>
              <a:rPr lang="zh-CN" altLang="en-US" sz="1600">
                <a:latin typeface="仿宋" panose="02010609060101010101" pitchFamily="49" charset="-122"/>
                <a:ea typeface="仿宋" panose="02010609060101010101" pitchFamily="49" charset="-122"/>
              </a:rPr>
              <a:t>在新书</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区块链</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新经济的蓝图</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中指出，如果说区块链</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指货币，即应用中与现金有关的加密数字货币，如货币、转账、汇款和数字支付系统等，那么区块链</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指合约，如股票、债券、 期货、贷款、智能资产和智能合约等更广泛的非货币应用；未来还可能会进化到</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阶段，即在政府、健康、科学、文化和艺术方面有所应用。</a:t>
            </a:r>
            <a:r>
              <a:rPr lang="en-US" altLang="zh-CN" sz="1600">
                <a:latin typeface="仿宋" panose="02010609060101010101" pitchFamily="49" charset="-122"/>
                <a:ea typeface="仿宋" panose="02010609060101010101" pitchFamily="49" charset="-122"/>
              </a:rPr>
              <a:t>2014</a:t>
            </a:r>
            <a:r>
              <a:rPr lang="zh-CN" altLang="en-US" sz="1600">
                <a:latin typeface="仿宋" panose="02010609060101010101" pitchFamily="49" charset="-122"/>
                <a:ea typeface="仿宋" panose="02010609060101010101" pitchFamily="49" charset="-122"/>
              </a:rPr>
              <a:t>年起，关于区块链的讨论逐渐从</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过渡到</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，目前商业银行基于区块链的应用领域主要有：一是点对点交易；二是登记；三是确权；四是智能管理。 </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1754600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4"/>
          <p:cNvSpPr txBox="1">
            <a:spLocks noChangeArrowheads="1"/>
          </p:cNvSpPr>
          <p:nvPr/>
        </p:nvSpPr>
        <p:spPr bwMode="auto">
          <a:xfrm>
            <a:off x="755650" y="692150"/>
            <a:ext cx="8137525"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3</a:t>
            </a:r>
            <a:r>
              <a:rPr lang="zh-CN" altLang="en-US" sz="1600" b="1">
                <a:latin typeface="仿宋" panose="02010609060101010101" pitchFamily="49" charset="-122"/>
                <a:ea typeface="仿宋" panose="02010609060101010101" pitchFamily="49" charset="-122"/>
              </a:rPr>
              <a:t>）国际上商业银行投资研发情况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除了之前提到的</a:t>
            </a:r>
            <a:r>
              <a:rPr lang="en-US" altLang="zh-CN" sz="1600">
                <a:latin typeface="仿宋" panose="02010609060101010101" pitchFamily="49" charset="-122"/>
                <a:ea typeface="仿宋" panose="02010609060101010101" pitchFamily="49" charset="-122"/>
              </a:rPr>
              <a:t>R3 CEV</a:t>
            </a:r>
            <a:r>
              <a:rPr lang="zh-CN" altLang="en-US" sz="1600">
                <a:latin typeface="仿宋" panose="02010609060101010101" pitchFamily="49" charset="-122"/>
                <a:ea typeface="仿宋" panose="02010609060101010101" pitchFamily="49" charset="-122"/>
              </a:rPr>
              <a:t>，国际上许多大型银行也以各种形式在区块链领域开展一系列探索，归纳来看有三种途径：一是商业银行成立内部的区块链实验室，比如花旗银行、瑞银、纽约梅隆银行等已相继成立研发实验室，重点围绕支付、数字货币和结算模式等方面测试区块链的应用，有的还扩大到其员工内部系统测试中；二是投资金融科技初创公司，</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年以来，许多跨国大型金融集团纷纷以创投形式进入区块链领域，比如高盛联手其 他投资公司向比特币公司</a:t>
            </a:r>
            <a:r>
              <a:rPr lang="en-US" altLang="zh-CN" sz="1600">
                <a:latin typeface="仿宋" panose="02010609060101010101" pitchFamily="49" charset="-122"/>
                <a:ea typeface="仿宋" panose="02010609060101010101" pitchFamily="49" charset="-122"/>
              </a:rPr>
              <a:t>Circle</a:t>
            </a:r>
            <a:r>
              <a:rPr lang="zh-CN" altLang="en-US" sz="1600">
                <a:latin typeface="仿宋" panose="02010609060101010101" pitchFamily="49" charset="-122"/>
                <a:ea typeface="仿宋" panose="02010609060101010101" pitchFamily="49" charset="-122"/>
              </a:rPr>
              <a:t>注资 </a:t>
            </a:r>
            <a:r>
              <a:rPr lang="en-US" altLang="zh-CN" sz="1600">
                <a:latin typeface="仿宋" panose="02010609060101010101" pitchFamily="49" charset="-122"/>
                <a:ea typeface="仿宋" panose="02010609060101010101" pitchFamily="49" charset="-122"/>
              </a:rPr>
              <a:t>5000 </a:t>
            </a:r>
            <a:r>
              <a:rPr lang="zh-CN" altLang="en-US" sz="1600">
                <a:latin typeface="仿宋" panose="02010609060101010101" pitchFamily="49" charset="-122"/>
                <a:ea typeface="仿宋" panose="02010609060101010101" pitchFamily="49" charset="-122"/>
              </a:rPr>
              <a:t>万美元，西班牙对外银行通过旗下子公司以股权创投方式参与了</a:t>
            </a:r>
            <a:r>
              <a:rPr lang="en-US" altLang="zh-CN" sz="1600">
                <a:latin typeface="仿宋" panose="02010609060101010101" pitchFamily="49" charset="-122"/>
                <a:ea typeface="仿宋" panose="02010609060101010101" pitchFamily="49" charset="-122"/>
              </a:rPr>
              <a:t>Coinbase </a:t>
            </a:r>
            <a:r>
              <a:rPr lang="zh-CN" altLang="en-US" sz="1600">
                <a:latin typeface="仿宋" panose="02010609060101010101" pitchFamily="49" charset="-122"/>
                <a:ea typeface="仿宋" panose="02010609060101010101" pitchFamily="49" charset="-122"/>
              </a:rPr>
              <a:t>的 </a:t>
            </a:r>
            <a:r>
              <a:rPr lang="en-US" altLang="zh-CN" sz="1600">
                <a:latin typeface="仿宋" panose="02010609060101010101" pitchFamily="49" charset="-122"/>
                <a:ea typeface="仿宋" panose="02010609060101010101" pitchFamily="49" charset="-122"/>
              </a:rPr>
              <a:t>C </a:t>
            </a:r>
            <a:r>
              <a:rPr lang="zh-CN" altLang="en-US" sz="1600">
                <a:latin typeface="仿宋" panose="02010609060101010101" pitchFamily="49" charset="-122"/>
                <a:ea typeface="仿宋" panose="02010609060101010101" pitchFamily="49" charset="-122"/>
              </a:rPr>
              <a:t>轮融资等；三是与初创公司合作，例如巴克莱银行在技术孵化和加速器项目中与区块链初创公司合作，澳大利亚联邦银行和开源软件</a:t>
            </a:r>
            <a:r>
              <a:rPr lang="en-US" altLang="zh-CN" sz="1600">
                <a:latin typeface="仿宋" panose="02010609060101010101" pitchFamily="49" charset="-122"/>
                <a:ea typeface="仿宋" panose="02010609060101010101" pitchFamily="49" charset="-122"/>
              </a:rPr>
              <a:t>Ripple</a:t>
            </a:r>
            <a:r>
              <a:rPr lang="zh-CN" altLang="en-US" sz="1600">
                <a:latin typeface="仿宋" panose="02010609060101010101" pitchFamily="49" charset="-122"/>
                <a:ea typeface="仿宋" panose="02010609060101010101" pitchFamily="49" charset="-122"/>
              </a:rPr>
              <a:t>合作组队，创建了一个在其子公司之间互相支付转账的区块链系统等。 </a:t>
            </a:r>
          </a:p>
        </p:txBody>
      </p:sp>
    </p:spTree>
    <p:extLst>
      <p:ext uri="{BB962C8B-B14F-4D97-AF65-F5344CB8AC3E}">
        <p14:creationId xmlns:p14="http://schemas.microsoft.com/office/powerpoint/2010/main" val="2951112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896544"/>
          </a:xfrm>
        </p:spPr>
        <p:txBody>
          <a:bodyPr>
            <a:normAutofit/>
          </a:bodyPr>
          <a:lstStyle/>
          <a:p>
            <a:r>
              <a:rPr lang="zh-CN" altLang="zh-CN" b="1" dirty="0" smtClean="0"/>
              <a:t>企业家</a:t>
            </a:r>
            <a:r>
              <a:rPr lang="zh-CN" altLang="zh-CN" b="1" dirty="0"/>
              <a:t>精神与市场</a:t>
            </a:r>
            <a:r>
              <a:rPr lang="zh-CN" altLang="zh-CN" b="1" dirty="0" smtClean="0"/>
              <a:t>过程</a:t>
            </a:r>
            <a:r>
              <a:rPr lang="zh-CN" altLang="en-US" b="1" dirty="0" smtClean="0"/>
              <a:t>：</a:t>
            </a:r>
            <a:r>
              <a:rPr lang="zh-CN" altLang="zh-CN" dirty="0" smtClean="0"/>
              <a:t>米塞斯</a:t>
            </a:r>
            <a:r>
              <a:rPr lang="zh-CN" altLang="zh-CN" dirty="0"/>
              <a:t>在阐述市场时照例一贯坚持他的个人主观行为方法论，他认为，每个人的市场行为都是本人理性地主观评价后所做出的选择行动，如果这一行动没有使得他比不行动的状况要更好的话，他一定不会有行动。因此，市场中的买卖行为根本就不存在古典经济学家所宣称的“等价交换”，与此正好相反的是，针对于个人交换只有满足主观上的不等价才会成交。无论是对于生产者还是消费者，购买总是在他的主观评价大于价格支付时的买方行为，而出售也一定是其出售所得大于其主观评价的卖方行为，这也就是我们常说的“生产者剩余”和“消费者剩余”</a:t>
            </a:r>
            <a:r>
              <a:rPr lang="zh-CN" altLang="zh-CN" dirty="0" smtClean="0"/>
              <a:t>。</a:t>
            </a:r>
            <a:endParaRPr lang="zh-CN" altLang="zh-CN" dirty="0"/>
          </a:p>
        </p:txBody>
      </p:sp>
    </p:spTree>
    <p:extLst>
      <p:ext uri="{BB962C8B-B14F-4D97-AF65-F5344CB8AC3E}">
        <p14:creationId xmlns:p14="http://schemas.microsoft.com/office/powerpoint/2010/main" val="118710748"/>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77838" y="476250"/>
            <a:ext cx="8208962" cy="720725"/>
          </a:xfrm>
        </p:spPr>
        <p:txBody>
          <a:bodyPr>
            <a:normAutofit fontScale="90000"/>
          </a:bodyPr>
          <a:lstStyle/>
          <a:p>
            <a:pPr eaLnBrk="1" hangingPunct="1">
              <a:spcBef>
                <a:spcPts val="1000"/>
              </a:spcBef>
            </a:pPr>
            <a:r>
              <a:rPr lang="en-US" altLang="zh-CN" sz="2000" smtClean="0"/>
              <a:t>13.2.3 </a:t>
            </a:r>
            <a:r>
              <a:rPr lang="zh-CN" altLang="en-US" sz="2000" smtClean="0"/>
              <a:t>银行业信息化的风险暴露及控制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5" name="TextBox 4"/>
          <p:cNvSpPr txBox="1"/>
          <p:nvPr/>
        </p:nvSpPr>
        <p:spPr>
          <a:xfrm>
            <a:off x="684213" y="852488"/>
            <a:ext cx="8135937" cy="5538787"/>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1. </a:t>
            </a:r>
            <a:r>
              <a:rPr lang="zh-CN" altLang="en-US" b="1" dirty="0">
                <a:latin typeface="仿宋" panose="02010609060101010101" pitchFamily="49" charset="-122"/>
                <a:ea typeface="仿宋" panose="02010609060101010101" pitchFamily="49" charset="-122"/>
              </a:rPr>
              <a:t>我国网上银行目前存在的安全风险 </a:t>
            </a:r>
            <a:endParaRPr lang="en-US" altLang="zh-CN"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）网银技术安全风险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网银业务操作的虚拟性和任意性使网银业务及其风险控制工作均由电脑程序和软件系统完成，这就需要网络银行设计多层安全系统，并不断进行安全技术的更新改进以确保金融业务的安全运行。但目前我国网银的安全系统仍是其最为薄弱的环节，现金支付、兑付、结算、网上证券等业务几乎都是通过密码来控制安全，一旦出现客户的密码被破译，则客户的损失很难追回。因此，银行在选择网上操作技术软件时，应分析软件的技术含量和可靠性，如通过指纹、照片、语音提示等多种方式确保客户操作正确，减少网银服务风险。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）网银信誉风险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网上银行信誉风险主要体现在：一是系统漏洞风险，主要表现为客户信息系统技术缺陷可能引发的挤兑行为事件，黑客或病毒侵入使顾客流失；二是人员操作风险。工作人员操作失误或违章造成人为的泄密事故损坏网上银行的信息系统导致风险发生或者银行内部人士利用职务之便偷窃电子货币等都会对银行的系统安全性产生产生影响，进而形成整个银行业系统的信任危机，威胁整个银行业的稳定。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）网银交易风险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目前各家商业银行的网银业务都是依据本行签定的合同格式进行，而这些合同是否具有法律效力，发生纠纷时如何明确当事人之间的法律责任，如客户资金被盗，电子汇兑纠纷等诸多问题需要通过法律形式确定下来并付诸实施，才能保障合约双方的利益不受非法损失。我国在</a:t>
            </a:r>
            <a:r>
              <a:rPr lang="en-US" altLang="zh-CN" sz="1600" dirty="0">
                <a:latin typeface="仿宋" panose="02010609060101010101" pitchFamily="49" charset="-122"/>
                <a:ea typeface="仿宋" panose="02010609060101010101" pitchFamily="49" charset="-122"/>
              </a:rPr>
              <a:t>2004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月颁布了电子签名法，标志着中国真正意义上的信息化法律正式 诞生，但其只涉及网银的部分业务，要使所有业务都合法进行，需要完善的法律体系。 </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56513196"/>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650" y="692150"/>
            <a:ext cx="8137525" cy="53562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2"/>
              </a:buBlip>
              <a:defRPr/>
            </a:pPr>
            <a:r>
              <a:rPr lang="en-US" altLang="zh-CN" b="1" dirty="0">
                <a:latin typeface="仿宋" panose="02010609060101010101" pitchFamily="49" charset="-122"/>
                <a:ea typeface="仿宋" panose="02010609060101010101" pitchFamily="49" charset="-122"/>
              </a:rPr>
              <a:t>2. </a:t>
            </a:r>
            <a:r>
              <a:rPr lang="zh-CN" altLang="en-US" b="1" dirty="0">
                <a:latin typeface="仿宋" panose="02010609060101010101" pitchFamily="49" charset="-122"/>
                <a:ea typeface="仿宋" panose="02010609060101010101" pitchFamily="49" charset="-122"/>
              </a:rPr>
              <a:t>我国网上银行安全风险控制防范对策 </a:t>
            </a:r>
            <a:endParaRPr lang="en-US" altLang="zh-CN" b="1"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一，防范银行技术安全风险。“魔高一尺，道高一丈”，只有先进系统的网银技术才能确保银行业务的安全。一方面，加强防火墙技术、路由器技术、入侵检测技术、防病毒技术、数据的备份与隔离保护确保银行网上银行系统的安全；另一方面，建立全国性的用户信用管理信息系统，以供网银的身份识别鉴定，确保交易的安全性。此外，建立操作风险管理中心。规定网上银行的运行的基本程序、操作细则，规定网上银行的技术管理和风险管理、网银付账的时差等确保在技术上做到风险防范。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二，建立全社会信用体系，降低网银交易的信誉风险。首先，银行应与工商、税务、公安、保险等部门联手，共建社会信用体系，对每个注册的企业法人、自然人都建立信用档案，在交易时可以对交易双方的信用进行系统性评估后给出交易信用公示和提醒。其次，在操作中，网络银行要有先进的技术作支撑，在硬件方面，需要有功能强大的服务器，有指纹鉴定功能的自动柜员机、可擦写的智能钱夹等先进设备；在软件方面，需要网络安全系统、语音鉴别系统、智能卡识别系统、管理信息系统等众多软件系统集成。从技术上保障交易者的风险尽量减少。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2"/>
              </a:buBlip>
              <a:defRPr/>
            </a:pPr>
            <a:r>
              <a:rPr lang="zh-CN" altLang="en-US" sz="1600" dirty="0">
                <a:latin typeface="仿宋" panose="02010609060101010101" pitchFamily="49" charset="-122"/>
                <a:ea typeface="仿宋" panose="02010609060101010101" pitchFamily="49" charset="-122"/>
              </a:rPr>
              <a:t>第三，增强公众网银交易的安全意识，杜绝不合理的网上交易。首先，客户在登录网银时应留意核对所登陆的网址与协议书中的法定网址是否相符，谨防一些不法分子恶意模仿银行网站，骗取账户信息。其次，妥善选择和保管密码，出现意外情况，应立即以银行联系，银行应设置交易转账时差，以避免因信息泄密给客户带来的损失。 </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68778199"/>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4"/>
          <p:cNvSpPr txBox="1">
            <a:spLocks noChangeArrowheads="1"/>
          </p:cNvSpPr>
          <p:nvPr/>
        </p:nvSpPr>
        <p:spPr bwMode="auto">
          <a:xfrm>
            <a:off x="755650" y="765175"/>
            <a:ext cx="81375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第四，加快相关法律法规建设，加强网银业务监管。首先，完善网络交易法律制度，包括数据电文法律制度、电子合同法律制度、电子签名法律制度等。其次，修订现行法律，增添网银法律部分。在防范网银犯罪方面，要完善</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刑法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商业银行法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票据法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公司法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消费者权益保护法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等基础法律重新修订，增加有关条款。最后，严格网 上银行的市场准入。网上银行的虚拟性决定其高风险的特点。因此，就要加强法律对网上银行市场准入的监管。要求网银对每一个交易的法人和自然人交易的资质、交易的真实性审查的能力，有防范黑客攻击的水平、有效杜绝欺诈交易的技术等来确保网银交易的安全性。</a:t>
            </a:r>
            <a:endParaRPr lang="zh-CN" altLang="en-US" sz="140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24417531"/>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13.3 </a:t>
            </a:r>
            <a:r>
              <a:rPr lang="zh-CN" altLang="en-US" dirty="0"/>
              <a:t>信息化金融机构之：证券业</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dirty="0"/>
              <a:t>第一，经纪业务佣金费率大幅下降。互联网其优势就是广泛的客户、低廉的成本以及快速的响应，这无疑首先要冲击价格敏感型零售业务</a:t>
            </a:r>
            <a:r>
              <a:rPr lang="en-US" altLang="zh-CN" dirty="0"/>
              <a:t>-</a:t>
            </a:r>
            <a:r>
              <a:rPr lang="zh-CN" altLang="en-US" dirty="0"/>
              <a:t>经纪业务。</a:t>
            </a:r>
          </a:p>
          <a:p>
            <a:r>
              <a:rPr lang="zh-CN" altLang="en-US" dirty="0"/>
              <a:t>第二，互联网业务对以机构投资者为客户主体的传统券商影响有限。相比个人投资者，机构投资者对价格相对不敏感，同时对投资服务有更多的需求。传统券商如美林证券，佣金收入始终是其收入的主要来源，从</a:t>
            </a:r>
            <a:r>
              <a:rPr lang="en-US" altLang="zh-CN" dirty="0"/>
              <a:t>2000</a:t>
            </a:r>
            <a:r>
              <a:rPr lang="zh-CN" altLang="en-US" dirty="0"/>
              <a:t>年定位为服务大客户以来，其佣金收入的比重基本稳定在</a:t>
            </a:r>
            <a:r>
              <a:rPr lang="en-US" altLang="zh-CN" dirty="0"/>
              <a:t>20%</a:t>
            </a:r>
            <a:r>
              <a:rPr lang="zh-CN" altLang="en-US" dirty="0"/>
              <a:t>以上。</a:t>
            </a:r>
          </a:p>
          <a:p>
            <a:r>
              <a:rPr lang="zh-CN" altLang="en-US" dirty="0"/>
              <a:t>第三，互联网金融模式加速了业务结构的变化，收入来源多样化。</a:t>
            </a:r>
          </a:p>
        </p:txBody>
      </p:sp>
      <p:sp>
        <p:nvSpPr>
          <p:cNvPr id="5" name="TextBox 4"/>
          <p:cNvSpPr txBox="1"/>
          <p:nvPr/>
        </p:nvSpPr>
        <p:spPr>
          <a:xfrm>
            <a:off x="539552" y="1414517"/>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13.3.1 </a:t>
            </a:r>
            <a:r>
              <a:rPr lang="zh-CN" altLang="en-US" sz="2000" b="1" dirty="0">
                <a:solidFill>
                  <a:srgbClr val="6A5015"/>
                </a:solidFill>
                <a:latin typeface="黑体" pitchFamily="49" charset="-122"/>
                <a:ea typeface="黑体" pitchFamily="49" charset="-122"/>
              </a:rPr>
              <a:t>证券业信息化现状</a:t>
            </a:r>
          </a:p>
        </p:txBody>
      </p:sp>
    </p:spTree>
    <p:extLst>
      <p:ext uri="{BB962C8B-B14F-4D97-AF65-F5344CB8AC3E}">
        <p14:creationId xmlns:p14="http://schemas.microsoft.com/office/powerpoint/2010/main" val="1908567847"/>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64594"/>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13.3.2 </a:t>
            </a:r>
            <a:r>
              <a:rPr lang="zh-CN" altLang="en-US" sz="2000" b="1" dirty="0">
                <a:solidFill>
                  <a:srgbClr val="6A5015"/>
                </a:solidFill>
                <a:latin typeface="黑体" pitchFamily="49" charset="-122"/>
                <a:ea typeface="黑体" pitchFamily="49" charset="-122"/>
              </a:rPr>
              <a:t>证券业信息化的存在模式</a:t>
            </a:r>
          </a:p>
        </p:txBody>
      </p:sp>
      <p:sp>
        <p:nvSpPr>
          <p:cNvPr id="8" name="矩形 7"/>
          <p:cNvSpPr/>
          <p:nvPr/>
        </p:nvSpPr>
        <p:spPr>
          <a:xfrm>
            <a:off x="683568" y="620688"/>
            <a:ext cx="7776864" cy="1077218"/>
          </a:xfrm>
          <a:prstGeom prst="rect">
            <a:avLst/>
          </a:prstGeom>
        </p:spPr>
        <p:txBody>
          <a:bodyPr wrap="square">
            <a:spAutoFit/>
          </a:bodyPr>
          <a:lstStyle/>
          <a:p>
            <a:pPr marL="342900" indent="-342900">
              <a:spcBef>
                <a:spcPts val="1800"/>
              </a:spcBef>
              <a:buSzPct val="150000"/>
              <a:buBlip>
                <a:blip r:embed="rId2"/>
              </a:buBlip>
            </a:pPr>
            <a:r>
              <a:rPr lang="zh-CN" altLang="zh-CN" b="1" dirty="0">
                <a:latin typeface="仿宋" panose="02010609060101010101" pitchFamily="49" charset="-122"/>
                <a:ea typeface="仿宋" panose="02010609060101010101" pitchFamily="49" charset="-122"/>
              </a:rPr>
              <a:t>（一）国内券商存在模式</a:t>
            </a:r>
          </a:p>
          <a:p>
            <a:r>
              <a:rPr lang="en-US" altLang="zh-CN" sz="1600" dirty="0">
                <a:latin typeface="仿宋" pitchFamily="49" charset="-122"/>
                <a:ea typeface="仿宋" pitchFamily="49" charset="-122"/>
              </a:rPr>
              <a:t>    </a:t>
            </a:r>
            <a:r>
              <a:rPr lang="zh-CN" altLang="zh-CN" sz="1600" dirty="0">
                <a:latin typeface="仿宋" pitchFamily="49" charset="-122"/>
                <a:ea typeface="仿宋" pitchFamily="49" charset="-122"/>
              </a:rPr>
              <a:t>国内，证券业信息化主要以两种模式存在：一是网上商城模式，二是线上综合理财服务模式。</a:t>
            </a:r>
            <a:endParaRPr lang="en-US" altLang="zh-CN" sz="1600" dirty="0">
              <a:latin typeface="仿宋" pitchFamily="49" charset="-122"/>
              <a:ea typeface="仿宋" pitchFamily="49" charset="-122"/>
            </a:endParaRPr>
          </a:p>
          <a:p>
            <a:r>
              <a:rPr lang="zh-CN" altLang="en-US" sz="1400" b="1" dirty="0" smtClean="0">
                <a:latin typeface="仿宋" pitchFamily="49" charset="-122"/>
                <a:ea typeface="仿宋" pitchFamily="49" charset="-122"/>
              </a:rPr>
              <a:t>                            表</a:t>
            </a:r>
            <a:r>
              <a:rPr lang="en-US" altLang="zh-CN" sz="1400" b="1" dirty="0">
                <a:latin typeface="仿宋" pitchFamily="49" charset="-122"/>
                <a:ea typeface="仿宋" pitchFamily="49" charset="-122"/>
              </a:rPr>
              <a:t>13-3 </a:t>
            </a:r>
            <a:r>
              <a:rPr lang="zh-CN" altLang="en-US" sz="1400" b="1" dirty="0">
                <a:latin typeface="仿宋" pitchFamily="49" charset="-122"/>
                <a:ea typeface="仿宋" pitchFamily="49" charset="-122"/>
              </a:rPr>
              <a:t>部分券商的网上商城</a:t>
            </a:r>
            <a:endParaRPr lang="zh-CN" altLang="zh-CN" sz="1400" b="1" dirty="0">
              <a:latin typeface="仿宋" pitchFamily="49" charset="-122"/>
              <a:ea typeface="仿宋" pitchFamily="49" charset="-122"/>
            </a:endParaRPr>
          </a:p>
        </p:txBody>
      </p:sp>
      <p:graphicFrame>
        <p:nvGraphicFramePr>
          <p:cNvPr id="9" name="表格 8"/>
          <p:cNvGraphicFramePr>
            <a:graphicFrameLocks noGrp="1"/>
          </p:cNvGraphicFramePr>
          <p:nvPr>
            <p:extLst/>
          </p:nvPr>
        </p:nvGraphicFramePr>
        <p:xfrm>
          <a:off x="143762" y="1808406"/>
          <a:ext cx="8856475" cy="4547944"/>
        </p:xfrm>
        <a:graphic>
          <a:graphicData uri="http://schemas.openxmlformats.org/drawingml/2006/table">
            <a:tbl>
              <a:tblPr firstRow="1" firstCol="1" bandRow="1">
                <a:tableStyleId>{5940675A-B579-460E-94D1-54222C63F5DA}</a:tableStyleId>
              </a:tblPr>
              <a:tblGrid>
                <a:gridCol w="93610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5904147">
                  <a:extLst>
                    <a:ext uri="{9D8B030D-6E8A-4147-A177-3AD203B41FA5}">
                      <a16:colId xmlns:a16="http://schemas.microsoft.com/office/drawing/2014/main" val="20002"/>
                    </a:ext>
                  </a:extLst>
                </a:gridCol>
              </a:tblGrid>
              <a:tr h="303382">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证券公司</a:t>
                      </a:r>
                      <a:endParaRPr lang="zh-CN" sz="1400" kern="100" dirty="0">
                        <a:effectLst/>
                        <a:latin typeface="仿宋" pitchFamily="49" charset="-122"/>
                        <a:ea typeface="仿宋" pitchFamily="49" charset="-122"/>
                        <a:cs typeface="黑体"/>
                      </a:endParaRPr>
                    </a:p>
                  </a:txBody>
                  <a:tcPr marL="44084" marR="44084" marT="0" marB="0"/>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互联网金融的模式</a:t>
                      </a:r>
                      <a:endParaRPr lang="zh-CN" sz="1400" kern="100" dirty="0">
                        <a:effectLst/>
                        <a:latin typeface="仿宋" pitchFamily="49" charset="-122"/>
                        <a:ea typeface="仿宋" pitchFamily="49" charset="-122"/>
                        <a:cs typeface="黑体"/>
                      </a:endParaRPr>
                    </a:p>
                  </a:txBody>
                  <a:tcPr marL="44084" marR="44084" marT="0" marB="0"/>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主要内容</a:t>
                      </a:r>
                      <a:endParaRPr lang="zh-CN" sz="14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0"/>
                  </a:ext>
                </a:extLst>
              </a:tr>
              <a:tr h="632722">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齐鲁证券</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与阿里合作在互联网上建立网上商城——淘宝</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齐鲁证券融易品牌店</a:t>
                      </a:r>
                      <a:r>
                        <a:rPr lang="en-US" sz="1200" kern="0" dirty="0">
                          <a:effectLst/>
                          <a:latin typeface="仿宋" panose="02010609060101010101" pitchFamily="49" charset="-122"/>
                          <a:ea typeface="仿宋" panose="02010609060101010101" pitchFamily="49" charset="-122"/>
                        </a:rPr>
                        <a:t>"</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主打产品《消息红绿灯》由齐鲁证券荣誉出品，以多、空的投资眼光鉴别宏观、政策、行业及公司信息，并提供专业、深度的投资点评，通过汇总挖掘市场公开数据，打造绿灯主题投资组合，资深分析师定期在线助客户健康投资。</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1"/>
                  </a:ext>
                </a:extLst>
              </a:tr>
              <a:tr h="1125338">
                <a:tc>
                  <a:txBody>
                    <a:bodyPr/>
                    <a:lstStyle/>
                    <a:p>
                      <a:pPr algn="l">
                        <a:spcAft>
                          <a:spcPts val="0"/>
                        </a:spcAft>
                      </a:pPr>
                      <a:r>
                        <a:rPr lang="zh-CN" sz="1200" kern="0">
                          <a:effectLst/>
                          <a:latin typeface="仿宋" panose="02010609060101010101" pitchFamily="49" charset="-122"/>
                          <a:ea typeface="仿宋" panose="02010609060101010101" pitchFamily="49" charset="-122"/>
                        </a:rPr>
                        <a:t>华创证券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引入第三方支付公司证联融</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通电子有限公司为合作伙伴，</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建立华创证券网上商城</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与其他券商网上商城专卖金融产品不同的是，华创证券网上商城陈列的产品非常丰富，不仅有括服饰、家居用品，还包括白酒红酒、化妆品、珠宝首饰、数码产品等，各类商品一应俱全，甚至还有买到</a:t>
                      </a:r>
                      <a:r>
                        <a:rPr lang="en-US" sz="1200" kern="0" dirty="0">
                          <a:effectLst/>
                          <a:latin typeface="仿宋" panose="02010609060101010101" pitchFamily="49" charset="-122"/>
                          <a:ea typeface="仿宋" panose="02010609060101010101" pitchFamily="49" charset="-122"/>
                        </a:rPr>
                        <a:t>GUCCI</a:t>
                      </a:r>
                      <a:r>
                        <a:rPr lang="zh-CN" sz="1200" kern="0" dirty="0">
                          <a:effectLst/>
                          <a:latin typeface="仿宋" panose="02010609060101010101" pitchFamily="49" charset="-122"/>
                          <a:ea typeface="仿宋" panose="02010609060101010101" pitchFamily="49" charset="-122"/>
                        </a:rPr>
                        <a:t>围巾、</a:t>
                      </a:r>
                      <a:r>
                        <a:rPr lang="en-US" sz="1200" kern="0" dirty="0">
                          <a:effectLst/>
                          <a:latin typeface="仿宋" panose="02010609060101010101" pitchFamily="49" charset="-122"/>
                          <a:ea typeface="仿宋" panose="02010609060101010101" pitchFamily="49" charset="-122"/>
                        </a:rPr>
                        <a:t>CALVINKLEIN</a:t>
                      </a:r>
                      <a:r>
                        <a:rPr lang="zh-CN" sz="1200" kern="0" dirty="0">
                          <a:effectLst/>
                          <a:latin typeface="仿宋" panose="02010609060101010101" pitchFamily="49" charset="-122"/>
                          <a:ea typeface="仿宋" panose="02010609060101010101" pitchFamily="49" charset="-122"/>
                        </a:rPr>
                        <a:t>背包等奢侈品。该平台的金融产品屈指可数，最初只有同花顺两款付费软件上线。华创证券网上商城最大的创新，是其在支付方式里增添了“证钱支付”功能。通过证钱支付功能，用户可以将自己证券账户里的现金转移至电子钱包中，以支付商品所需费用。</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2"/>
                  </a:ext>
                </a:extLst>
              </a:tr>
              <a:tr h="612482">
                <a:tc>
                  <a:txBody>
                    <a:bodyPr/>
                    <a:lstStyle/>
                    <a:p>
                      <a:pPr algn="l">
                        <a:spcAft>
                          <a:spcPts val="0"/>
                        </a:spcAft>
                      </a:pPr>
                      <a:r>
                        <a:rPr lang="zh-CN" sz="1200" kern="0">
                          <a:effectLst/>
                          <a:latin typeface="仿宋" panose="02010609060101010101" pitchFamily="49" charset="-122"/>
                          <a:ea typeface="仿宋" panose="02010609060101010101" pitchFamily="49" charset="-122"/>
                        </a:rPr>
                        <a:t>长城证券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与腾讯合作在互联网上建网</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上商城——“长城证券拍拍商城”</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长城证券在腾讯的拍拍网上开了一间证券市场咨询产品旗舰店。主要提供金融理财产品销售与金融理财。商品包括研究报告、掌上资讯、投资组合等证券类服务产品。</a:t>
                      </a:r>
                      <a:r>
                        <a:rPr lang="en-US" sz="1200" kern="0" dirty="0">
                          <a:effectLst/>
                          <a:latin typeface="仿宋" panose="02010609060101010101" pitchFamily="49" charset="-122"/>
                          <a:ea typeface="仿宋" panose="02010609060101010101" pitchFamily="49" charset="-122"/>
                        </a:rPr>
                        <a:t>2014</a:t>
                      </a:r>
                      <a:r>
                        <a:rPr lang="zh-CN" sz="1200" kern="0" dirty="0">
                          <a:effectLst/>
                          <a:latin typeface="仿宋" panose="02010609060101010101" pitchFamily="49" charset="-122"/>
                          <a:ea typeface="仿宋" panose="02010609060101010101" pitchFamily="49" charset="-122"/>
                        </a:rPr>
                        <a:t>年</a:t>
                      </a:r>
                      <a:r>
                        <a:rPr lang="en-US" sz="1200" kern="0" dirty="0">
                          <a:effectLst/>
                          <a:latin typeface="仿宋" panose="02010609060101010101" pitchFamily="49" charset="-122"/>
                          <a:ea typeface="仿宋" panose="02010609060101010101" pitchFamily="49" charset="-122"/>
                        </a:rPr>
                        <a:t>3</a:t>
                      </a:r>
                      <a:r>
                        <a:rPr lang="zh-CN" sz="1200" kern="0" dirty="0">
                          <a:effectLst/>
                          <a:latin typeface="仿宋" panose="02010609060101010101" pitchFamily="49" charset="-122"/>
                          <a:ea typeface="仿宋" panose="02010609060101010101" pitchFamily="49" charset="-122"/>
                        </a:rPr>
                        <a:t>月</a:t>
                      </a:r>
                      <a:r>
                        <a:rPr lang="en-US" sz="1200" kern="0" dirty="0">
                          <a:effectLst/>
                          <a:latin typeface="仿宋" panose="02010609060101010101" pitchFamily="49" charset="-122"/>
                          <a:ea typeface="仿宋" panose="02010609060101010101" pitchFamily="49" charset="-122"/>
                        </a:rPr>
                        <a:t>28</a:t>
                      </a:r>
                      <a:r>
                        <a:rPr lang="zh-CN" sz="1200" kern="0" dirty="0">
                          <a:effectLst/>
                          <a:latin typeface="仿宋" panose="02010609060101010101" pitchFamily="49" charset="-122"/>
                          <a:ea typeface="仿宋" panose="02010609060101010101" pitchFamily="49" charset="-122"/>
                        </a:rPr>
                        <a:t>日，“长城证券拍拍商城”当选“</a:t>
                      </a:r>
                      <a:r>
                        <a:rPr lang="en-US" sz="1200" kern="0" dirty="0">
                          <a:effectLst/>
                          <a:latin typeface="仿宋" panose="02010609060101010101" pitchFamily="49" charset="-122"/>
                          <a:ea typeface="仿宋" panose="02010609060101010101" pitchFamily="49" charset="-122"/>
                        </a:rPr>
                        <a:t>2013</a:t>
                      </a:r>
                      <a:r>
                        <a:rPr lang="zh-CN" sz="1200" kern="0" dirty="0">
                          <a:effectLst/>
                          <a:latin typeface="仿宋" panose="02010609060101010101" pitchFamily="49" charset="-122"/>
                          <a:ea typeface="仿宋" panose="02010609060101010101" pitchFamily="49" charset="-122"/>
                        </a:rPr>
                        <a:t>中国互联网金融领军榜</a:t>
                      </a:r>
                      <a:r>
                        <a:rPr lang="en-US" sz="1200" kern="0" dirty="0">
                          <a:effectLst/>
                          <a:latin typeface="仿宋" panose="02010609060101010101" pitchFamily="49" charset="-122"/>
                          <a:ea typeface="仿宋" panose="02010609060101010101" pitchFamily="49" charset="-122"/>
                        </a:rPr>
                        <a:t>100</a:t>
                      </a:r>
                      <a:r>
                        <a:rPr lang="zh-CN" sz="1200" kern="0" dirty="0">
                          <a:effectLst/>
                          <a:latin typeface="仿宋" panose="02010609060101010101" pitchFamily="49" charset="-122"/>
                          <a:ea typeface="仿宋" panose="02010609060101010101" pitchFamily="49" charset="-122"/>
                        </a:rPr>
                        <a:t>强品牌”。</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3"/>
                  </a:ext>
                </a:extLst>
              </a:tr>
              <a:tr h="924664">
                <a:tc>
                  <a:txBody>
                    <a:bodyPr/>
                    <a:lstStyle/>
                    <a:p>
                      <a:pPr algn="l">
                        <a:spcAft>
                          <a:spcPts val="0"/>
                        </a:spcAft>
                      </a:pPr>
                      <a:r>
                        <a:rPr lang="zh-CN" sz="1200" kern="0">
                          <a:effectLst/>
                          <a:latin typeface="仿宋" panose="02010609060101010101" pitchFamily="49" charset="-122"/>
                          <a:ea typeface="仿宋" panose="02010609060101010101" pitchFamily="49" charset="-122"/>
                        </a:rPr>
                        <a:t>方正证券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网上商城——天猫“泉友会旗舰店”</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方正证券“泉友会旗舰店”目前主要定位为业务展示及服务产品销售，此次上线了</a:t>
                      </a:r>
                      <a:r>
                        <a:rPr lang="en-US" sz="1200" kern="0" dirty="0">
                          <a:effectLst/>
                          <a:latin typeface="仿宋" panose="02010609060101010101" pitchFamily="49" charset="-122"/>
                          <a:ea typeface="仿宋" panose="02010609060101010101" pitchFamily="49" charset="-122"/>
                        </a:rPr>
                        <a:t>16</a:t>
                      </a:r>
                      <a:r>
                        <a:rPr lang="zh-CN" sz="1200" kern="0" dirty="0">
                          <a:effectLst/>
                          <a:latin typeface="仿宋" panose="02010609060101010101" pitchFamily="49" charset="-122"/>
                          <a:ea typeface="仿宋" panose="02010609060101010101" pitchFamily="49" charset="-122"/>
                        </a:rPr>
                        <a:t>款服务产品，包括泉量化投资决策软件、泉秘书、短信资讯、网页资讯、财富管理套餐、电话会议系列、套利工具等。客户除了通过阿里旺旺咨询店内产品，若有更深层次的理财需求，还可以通过在线客服人员预约方正证券专家级理财顾问量身定做理财计划，或是要求临近的营业网点的上门服务。</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4"/>
                  </a:ext>
                </a:extLst>
              </a:tr>
              <a:tr h="576064">
                <a:tc>
                  <a:txBody>
                    <a:bodyPr/>
                    <a:lstStyle/>
                    <a:p>
                      <a:pPr algn="l">
                        <a:spcAft>
                          <a:spcPts val="0"/>
                        </a:spcAft>
                      </a:pPr>
                      <a:r>
                        <a:rPr lang="zh-CN" sz="1200" kern="0">
                          <a:effectLst/>
                          <a:latin typeface="仿宋" panose="02010609060101010101" pitchFamily="49" charset="-122"/>
                          <a:ea typeface="仿宋" panose="02010609060101010101" pitchFamily="49" charset="-122"/>
                        </a:rPr>
                        <a:t>长江证券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网上商城——天猫“长江证券旗舰店”</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长江证券天猫旗舰店的主要定位是向广大中小投资者提供资讯、策略等服务产品。主打四类产品，包括“专家财智汇”、“牛股大搜罗”、“长江大视野”以及“资讯抢鲜读”，具体产品有投资顾问策略报告、短信资讯、投资组合、量化投资策略等。</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val="10005"/>
                  </a:ext>
                </a:extLst>
              </a:tr>
            </a:tbl>
          </a:graphicData>
        </a:graphic>
      </p:graphicFrame>
      <p:sp>
        <p:nvSpPr>
          <p:cNvPr id="2" name="矩形 1"/>
          <p:cNvSpPr/>
          <p:nvPr/>
        </p:nvSpPr>
        <p:spPr>
          <a:xfrm>
            <a:off x="683568" y="1362254"/>
            <a:ext cx="2393604" cy="338554"/>
          </a:xfrm>
          <a:prstGeom prst="rect">
            <a:avLst/>
          </a:prstGeom>
        </p:spPr>
        <p:txBody>
          <a:bodyPr wrap="none">
            <a:spAutoFit/>
          </a:bodyPr>
          <a:lstStyle/>
          <a:p>
            <a:pPr marL="342900" indent="-342900">
              <a:spcBef>
                <a:spcPts val="1800"/>
              </a:spcBef>
              <a:buSzPct val="150000"/>
              <a:buBlip>
                <a:blip r:embed="rId2"/>
              </a:buBlip>
            </a:pPr>
            <a:r>
              <a:rPr lang="zh-CN" altLang="zh-CN"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zh-CN" sz="1600" b="1" dirty="0">
                <a:latin typeface="仿宋" panose="02010609060101010101" pitchFamily="49" charset="-122"/>
                <a:ea typeface="仿宋" panose="02010609060101010101" pitchFamily="49" charset="-122"/>
              </a:rPr>
              <a:t>）网上商城模式</a:t>
            </a:r>
            <a:r>
              <a:rPr lang="en-US" altLang="zh-CN" sz="1600" b="1" dirty="0">
                <a:latin typeface="仿宋" panose="02010609060101010101" pitchFamily="49" charset="-122"/>
                <a:ea typeface="仿宋" panose="02010609060101010101" pitchFamily="49" charset="-122"/>
              </a:rPr>
              <a:t> </a:t>
            </a:r>
            <a:endParaRPr lang="zh-CN" altLang="en-US"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9555032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620688"/>
            <a:ext cx="7776864" cy="1354217"/>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）线上综合理财服务模式</a:t>
            </a:r>
          </a:p>
          <a:p>
            <a:r>
              <a:rPr lang="zh-CN" altLang="en-US" sz="1600" dirty="0">
                <a:latin typeface="仿宋" pitchFamily="49" charset="-122"/>
                <a:ea typeface="仿宋" pitchFamily="49" charset="-122"/>
              </a:rPr>
              <a:t>    线上综合理财服务模式是指券商基于互联网平台构建的综合理财服务模式，主要功能包含网上理财、网上业务办理、网上开户、网上咨询等服务，这将促进支付、托管和交易功能的健全。目前，线上综合理财服务模式主要有券商自建。</a:t>
            </a:r>
            <a:endParaRPr lang="en-US" altLang="zh-CN" sz="1600" dirty="0">
              <a:latin typeface="仿宋" pitchFamily="49" charset="-122"/>
              <a:ea typeface="仿宋" pitchFamily="49" charset="-122"/>
            </a:endParaRPr>
          </a:p>
          <a:p>
            <a:r>
              <a:rPr lang="en-US" altLang="zh-CN" sz="1600" dirty="0">
                <a:latin typeface="仿宋" pitchFamily="49" charset="-122"/>
                <a:ea typeface="仿宋" pitchFamily="49" charset="-122"/>
              </a:rPr>
              <a:t>		    </a:t>
            </a:r>
            <a:r>
              <a:rPr lang="zh-CN" altLang="en-US" sz="1400" b="1" dirty="0">
                <a:latin typeface="仿宋" pitchFamily="49" charset="-122"/>
                <a:ea typeface="仿宋" pitchFamily="49" charset="-122"/>
              </a:rPr>
              <a:t>表</a:t>
            </a:r>
            <a:r>
              <a:rPr lang="en-US" altLang="zh-CN" sz="1400" b="1" dirty="0">
                <a:latin typeface="仿宋" pitchFamily="49" charset="-122"/>
                <a:ea typeface="仿宋" pitchFamily="49" charset="-122"/>
              </a:rPr>
              <a:t>13-4 </a:t>
            </a:r>
            <a:r>
              <a:rPr lang="zh-CN" altLang="en-US" sz="1400" b="1" dirty="0">
                <a:latin typeface="仿宋" pitchFamily="49" charset="-122"/>
                <a:ea typeface="仿宋" pitchFamily="49" charset="-122"/>
              </a:rPr>
              <a:t>部分券商线上综合理财服务</a:t>
            </a:r>
          </a:p>
        </p:txBody>
      </p:sp>
      <p:graphicFrame>
        <p:nvGraphicFramePr>
          <p:cNvPr id="2" name="表格 1"/>
          <p:cNvGraphicFramePr>
            <a:graphicFrameLocks noGrp="1"/>
          </p:cNvGraphicFramePr>
          <p:nvPr>
            <p:extLst/>
          </p:nvPr>
        </p:nvGraphicFramePr>
        <p:xfrm>
          <a:off x="125760" y="1931815"/>
          <a:ext cx="8892480" cy="4436847"/>
        </p:xfrm>
        <a:graphic>
          <a:graphicData uri="http://schemas.openxmlformats.org/drawingml/2006/table">
            <a:tbl>
              <a:tblPr firstRow="1" firstCol="1" bandRow="1">
                <a:tableStyleId>{5940675A-B579-460E-94D1-54222C63F5DA}</a:tableStyleId>
              </a:tblPr>
              <a:tblGrid>
                <a:gridCol w="68356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6912768">
                  <a:extLst>
                    <a:ext uri="{9D8B030D-6E8A-4147-A177-3AD203B41FA5}">
                      <a16:colId xmlns:a16="http://schemas.microsoft.com/office/drawing/2014/main" val="20002"/>
                    </a:ext>
                  </a:extLst>
                </a:gridCol>
              </a:tblGrid>
              <a:tr h="201154">
                <a:tc>
                  <a:txBody>
                    <a:bodyPr/>
                    <a:lstStyle/>
                    <a:p>
                      <a:pPr algn="ctr">
                        <a:spcAft>
                          <a:spcPts val="0"/>
                        </a:spcAft>
                      </a:pPr>
                      <a:r>
                        <a:rPr lang="zh-CN" sz="1100" kern="0" dirty="0">
                          <a:effectLst/>
                          <a:latin typeface="仿宋" panose="02010609060101010101" pitchFamily="49" charset="-122"/>
                          <a:ea typeface="仿宋" panose="02010609060101010101" pitchFamily="49" charset="-122"/>
                        </a:rPr>
                        <a:t>证券公司</a:t>
                      </a:r>
                      <a:endParaRPr lang="zh-CN" sz="1100" kern="100" dirty="0">
                        <a:effectLst/>
                        <a:latin typeface="仿宋" pitchFamily="49" charset="-122"/>
                        <a:ea typeface="仿宋" pitchFamily="49" charset="-122"/>
                        <a:cs typeface="黑体"/>
                      </a:endParaRPr>
                    </a:p>
                  </a:txBody>
                  <a:tcPr marL="41145" marR="41145" marT="0" marB="0"/>
                </a:tc>
                <a:tc>
                  <a:txBody>
                    <a:bodyPr/>
                    <a:lstStyle/>
                    <a:p>
                      <a:pPr algn="ctr">
                        <a:spcAft>
                          <a:spcPts val="0"/>
                        </a:spcAft>
                      </a:pPr>
                      <a:r>
                        <a:rPr lang="zh-CN" sz="1100" kern="0">
                          <a:effectLst/>
                          <a:latin typeface="仿宋" panose="02010609060101010101" pitchFamily="49" charset="-122"/>
                          <a:ea typeface="仿宋" panose="02010609060101010101" pitchFamily="49" charset="-122"/>
                        </a:rPr>
                        <a:t>互联网金融的模式</a:t>
                      </a:r>
                      <a:endParaRPr lang="zh-CN" sz="1100" kern="100">
                        <a:effectLst/>
                        <a:latin typeface="仿宋" pitchFamily="49" charset="-122"/>
                        <a:ea typeface="仿宋" pitchFamily="49" charset="-122"/>
                        <a:cs typeface="黑体"/>
                      </a:endParaRPr>
                    </a:p>
                  </a:txBody>
                  <a:tcPr marL="41145" marR="41145" marT="0" marB="0"/>
                </a:tc>
                <a:tc>
                  <a:txBody>
                    <a:bodyPr/>
                    <a:lstStyle/>
                    <a:p>
                      <a:pPr algn="ctr">
                        <a:spcAft>
                          <a:spcPts val="0"/>
                        </a:spcAft>
                      </a:pPr>
                      <a:r>
                        <a:rPr lang="zh-CN" sz="1100" kern="0" dirty="0">
                          <a:effectLst/>
                          <a:latin typeface="仿宋" panose="02010609060101010101" pitchFamily="49" charset="-122"/>
                          <a:ea typeface="仿宋" panose="02010609060101010101" pitchFamily="49" charset="-122"/>
                        </a:rPr>
                        <a:t>主要内容</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0"/>
                  </a:ext>
                </a:extLst>
              </a:tr>
              <a:tr h="1005769">
                <a:tc>
                  <a:txBody>
                    <a:bodyPr/>
                    <a:lstStyle/>
                    <a:p>
                      <a:pPr algn="l">
                        <a:spcAft>
                          <a:spcPts val="0"/>
                        </a:spcAft>
                      </a:pPr>
                      <a:r>
                        <a:rPr lang="zh-CN" sz="1100" kern="0">
                          <a:effectLst/>
                          <a:latin typeface="仿宋" panose="02010609060101010101" pitchFamily="49" charset="-122"/>
                          <a:ea typeface="仿宋" panose="02010609060101010101" pitchFamily="49" charset="-122"/>
                        </a:rPr>
                        <a:t>国泰君安</a:t>
                      </a:r>
                      <a:endParaRPr lang="zh-CN" sz="1100" kern="100">
                        <a:effectLst/>
                        <a:latin typeface="仿宋" panose="02010609060101010101" pitchFamily="49" charset="-122"/>
                        <a:ea typeface="仿宋" panose="02010609060101010101" pitchFamily="49" charset="-122"/>
                      </a:endParaRPr>
                    </a:p>
                    <a:p>
                      <a:pPr algn="l">
                        <a:spcAft>
                          <a:spcPts val="0"/>
                        </a:spcAf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自主研发发展“一站式”金融管理服务，推出综合理财服务平台“君弘金融商城”</a:t>
                      </a:r>
                      <a:endParaRPr lang="zh-CN" sz="1100" kern="100" dirty="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国泰君安证券精心打造的“君弘金融商城”，为客户提供互联网综合金融服务，于</a:t>
                      </a:r>
                      <a:r>
                        <a:rPr lang="en-US" sz="1100" kern="0" dirty="0">
                          <a:effectLst/>
                          <a:latin typeface="仿宋" panose="02010609060101010101" pitchFamily="49" charset="-122"/>
                          <a:ea typeface="仿宋" panose="02010609060101010101" pitchFamily="49" charset="-122"/>
                        </a:rPr>
                        <a:t>11</a:t>
                      </a:r>
                      <a:r>
                        <a:rPr lang="zh-CN" sz="1100" kern="0" dirty="0">
                          <a:effectLst/>
                          <a:latin typeface="仿宋" panose="02010609060101010101" pitchFamily="49" charset="-122"/>
                          <a:ea typeface="仿宋" panose="02010609060101010101" pitchFamily="49" charset="-122"/>
                        </a:rPr>
                        <a:t>月</a:t>
                      </a:r>
                      <a:r>
                        <a:rPr lang="en-US" sz="1100" kern="0" dirty="0">
                          <a:effectLst/>
                          <a:latin typeface="仿宋" panose="02010609060101010101" pitchFamily="49" charset="-122"/>
                          <a:ea typeface="仿宋" panose="02010609060101010101" pitchFamily="49" charset="-122"/>
                        </a:rPr>
                        <a:t>28</a:t>
                      </a:r>
                      <a:r>
                        <a:rPr lang="zh-CN" sz="1100" kern="0" dirty="0">
                          <a:effectLst/>
                          <a:latin typeface="仿宋" panose="02010609060101010101" pitchFamily="49" charset="-122"/>
                          <a:ea typeface="仿宋" panose="02010609060101010101" pitchFamily="49" charset="-122"/>
                        </a:rPr>
                        <a:t>日正式对外开放运营。作为行业内首个探索互联网综合金融服务的平台，“君弘金融商城”以一户通账户为基础，对标互联网企业操作流程，重视用户网络体验，倡导简单理财、轻松金融，，为客户提供综合金融的一站式便捷服务。专业的一站式金融服务，让理财更专业。银行、证券、信托、保险等全市场金融理财产品应有尽有，可快速筛选比较，产品资料</a:t>
                      </a:r>
                      <a:r>
                        <a:rPr lang="en-US" sz="1100" kern="0" dirty="0">
                          <a:effectLst/>
                          <a:latin typeface="仿宋" panose="02010609060101010101" pitchFamily="49" charset="-122"/>
                          <a:ea typeface="仿宋" panose="02010609060101010101" pitchFamily="49" charset="-122"/>
                        </a:rPr>
                        <a:t>360</a:t>
                      </a:r>
                      <a:r>
                        <a:rPr lang="zh-CN" sz="1100" kern="0" dirty="0">
                          <a:effectLst/>
                          <a:latin typeface="仿宋" panose="02010609060101010101" pitchFamily="49" charset="-122"/>
                          <a:ea typeface="仿宋" panose="02010609060101010101" pitchFamily="49" charset="-122"/>
                        </a:rPr>
                        <a:t>度全景展示。丰富的理财产品线方便快速即时在线购买。</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1"/>
                  </a:ext>
                </a:extLst>
              </a:tr>
              <a:tr h="1206923">
                <a:tc>
                  <a:txBody>
                    <a:bodyPr/>
                    <a:lstStyle/>
                    <a:p>
                      <a:pPr algn="l">
                        <a:spcAft>
                          <a:spcPts val="0"/>
                        </a:spcAft>
                      </a:pPr>
                      <a:r>
                        <a:rPr lang="zh-CN" sz="1100" kern="0">
                          <a:effectLst/>
                          <a:latin typeface="仿宋" panose="02010609060101010101" pitchFamily="49" charset="-122"/>
                          <a:ea typeface="仿宋" panose="02010609060101010101" pitchFamily="49" charset="-122"/>
                        </a:rPr>
                        <a:t>广发</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广发证券首推“易淘金”电商平台</a:t>
                      </a:r>
                      <a:endParaRPr lang="zh-CN" sz="11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dirty="0">
                          <a:effectLst/>
                          <a:latin typeface="仿宋" panose="02010609060101010101" pitchFamily="49" charset="-122"/>
                          <a:ea typeface="仿宋" panose="02010609060101010101" pitchFamily="49" charset="-122"/>
                        </a:rPr>
                        <a:t> </a:t>
                      </a:r>
                      <a:endParaRPr lang="zh-CN" sz="1100" kern="100" dirty="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广发证券旗下专为零售客户打造的线上综合服务平台——“易淘金”。“易淘金”网站推出的主要功能包含网上理财、网上业务办理、网上开户、网上咨询等服务，为客户提供全方位购物体验。“易淘金”已实现逾</a:t>
                      </a:r>
                      <a:r>
                        <a:rPr lang="en-US" sz="1100" kern="0" dirty="0">
                          <a:effectLst/>
                          <a:latin typeface="仿宋" panose="02010609060101010101" pitchFamily="49" charset="-122"/>
                          <a:ea typeface="仿宋" panose="02010609060101010101" pitchFamily="49" charset="-122"/>
                        </a:rPr>
                        <a:t>1000</a:t>
                      </a:r>
                      <a:r>
                        <a:rPr lang="zh-CN" sz="1100" kern="0" dirty="0">
                          <a:effectLst/>
                          <a:latin typeface="仿宋" panose="02010609060101010101" pitchFamily="49" charset="-122"/>
                          <a:ea typeface="仿宋" panose="02010609060101010101" pitchFamily="49" charset="-122"/>
                        </a:rPr>
                        <a:t>个公募基金产品、</a:t>
                      </a:r>
                      <a:r>
                        <a:rPr lang="en-US" sz="1100" kern="0" dirty="0">
                          <a:effectLst/>
                          <a:latin typeface="仿宋" panose="02010609060101010101" pitchFamily="49" charset="-122"/>
                          <a:ea typeface="仿宋" panose="02010609060101010101" pitchFamily="49" charset="-122"/>
                        </a:rPr>
                        <a:t>29</a:t>
                      </a:r>
                      <a:r>
                        <a:rPr lang="zh-CN" sz="1100" kern="0" dirty="0">
                          <a:effectLst/>
                          <a:latin typeface="仿宋" panose="02010609060101010101" pitchFamily="49" charset="-122"/>
                          <a:ea typeface="仿宋" panose="02010609060101010101" pitchFamily="49" charset="-122"/>
                        </a:rPr>
                        <a:t>个广发资管产品、</a:t>
                      </a:r>
                      <a:r>
                        <a:rPr lang="en-US" sz="1100" kern="0" dirty="0">
                          <a:effectLst/>
                          <a:latin typeface="仿宋" panose="02010609060101010101" pitchFamily="49" charset="-122"/>
                          <a:ea typeface="仿宋" panose="02010609060101010101" pitchFamily="49" charset="-122"/>
                        </a:rPr>
                        <a:t>46</a:t>
                      </a:r>
                      <a:r>
                        <a:rPr lang="zh-CN" sz="1100" kern="0" dirty="0">
                          <a:effectLst/>
                          <a:latin typeface="仿宋" panose="02010609060101010101" pitchFamily="49" charset="-122"/>
                          <a:ea typeface="仿宋" panose="02010609060101010101" pitchFamily="49" charset="-122"/>
                        </a:rPr>
                        <a:t>款服务资讯产品的在线展示、导购、支付及结算，便于客户进行一站式购买。此外，“易淘金”建立了“广发通”统一账户体系，助推客户分类分级服务。对于广发证券交易客户，“广发通”统一账户实现了客户股基、信用等账户资产的全景查询，客户通过一个账户即能对自身资产交易等各类信息了如指掌，并可将自己关注的股票、产品通过“我的自选”记在云端，从而在手机证券端共享。</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2"/>
                  </a:ext>
                </a:extLst>
              </a:tr>
              <a:tr h="883105">
                <a:tc>
                  <a:txBody>
                    <a:bodyPr/>
                    <a:lstStyle/>
                    <a:p>
                      <a:pPr algn="l">
                        <a:spcAft>
                          <a:spcPts val="0"/>
                        </a:spcAft>
                      </a:pPr>
                      <a:r>
                        <a:rPr lang="zh-CN" sz="1100" kern="0">
                          <a:effectLst/>
                          <a:latin typeface="仿宋" panose="02010609060101010101" pitchFamily="49" charset="-122"/>
                          <a:ea typeface="仿宋" panose="02010609060101010101" pitchFamily="49" charset="-122"/>
                        </a:rPr>
                        <a:t>华泰证券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与网易合作推出新一代移动理财服务终端“涨乐财富通”，“一站式”金融管理服务模式</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华泰证券为广大投资者量身定制的新一代移动理财服务终端“涨乐财富通”。涨乐财富通提供全方位的证券投资服务，包括网上开户、行情查看、股票交易、产品购买、理财资讯、互动咨询、融资融券等。涨乐财富通整合了华泰证券强大的后台，更及时，更便捷，内含升级版的紫金理财服务体系，可以运用大量的数据分析技术，挖掘投资者的潜在理财需求，并通过动态跟踪投资者投资行为，在最适合的时点将投资者最为关注的重大信息、相关公告、交易提示、新产品推荐等服务内容传递给投资者。</a:t>
                      </a:r>
                      <a:endParaRPr lang="zh-CN" sz="1100" kern="10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3"/>
                  </a:ext>
                </a:extLst>
              </a:tr>
              <a:tr h="237376">
                <a:tc>
                  <a:txBody>
                    <a:bodyPr/>
                    <a:lstStyle/>
                    <a:p>
                      <a:pPr algn="l">
                        <a:spcAft>
                          <a:spcPts val="0"/>
                        </a:spcAft>
                      </a:pPr>
                      <a:r>
                        <a:rPr lang="zh-CN" sz="1100" kern="0">
                          <a:effectLst/>
                          <a:latin typeface="仿宋" panose="02010609060101010101" pitchFamily="49" charset="-122"/>
                          <a:ea typeface="仿宋" panose="02010609060101010101" pitchFamily="49" charset="-122"/>
                        </a:rPr>
                        <a:t>中山证券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与腾讯合作推出自选股平台</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该项目或将通过引导微信用户使用腾讯自选股平台，享受中山证券提供的投资组合或其他服务。</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4"/>
                  </a:ext>
                </a:extLst>
              </a:tr>
              <a:tr h="804616">
                <a:tc>
                  <a:txBody>
                    <a:bodyPr/>
                    <a:lstStyle/>
                    <a:p>
                      <a:pPr algn="l">
                        <a:spcAft>
                          <a:spcPts val="0"/>
                        </a:spcAft>
                      </a:pPr>
                      <a:r>
                        <a:rPr lang="zh-CN" sz="1100" kern="0">
                          <a:effectLst/>
                          <a:latin typeface="仿宋" panose="02010609060101010101" pitchFamily="49" charset="-122"/>
                          <a:ea typeface="仿宋" panose="02010609060101010101" pitchFamily="49" charset="-122"/>
                        </a:rPr>
                        <a:t>上海证券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自主研发移动证券平台“指</a:t>
                      </a:r>
                      <a:r>
                        <a:rPr lang="en-US" sz="1100" kern="0">
                          <a:effectLst/>
                          <a:latin typeface="仿宋" panose="02010609060101010101" pitchFamily="49" charset="-122"/>
                          <a:ea typeface="仿宋" panose="02010609060101010101" pitchFamily="49" charset="-122"/>
                        </a:rPr>
                        <a:t>e</a:t>
                      </a:r>
                      <a:r>
                        <a:rPr lang="zh-CN" sz="1100" kern="0">
                          <a:effectLst/>
                          <a:latin typeface="仿宋" panose="02010609060101010101" pitchFamily="49" charset="-122"/>
                          <a:ea typeface="仿宋" panose="02010609060101010101" pitchFamily="49" charset="-122"/>
                        </a:rPr>
                        <a:t>通</a:t>
                      </a:r>
                      <a:r>
                        <a:rPr lang="en-US" sz="1100" kern="0">
                          <a:effectLst/>
                          <a:latin typeface="仿宋" panose="02010609060101010101" pitchFamily="49" charset="-122"/>
                          <a:ea typeface="仿宋" panose="02010609060101010101" pitchFamily="49" charset="-122"/>
                        </a:rPr>
                        <a:t>.</a:t>
                      </a:r>
                      <a:r>
                        <a:rPr lang="zh-CN" sz="1100" kern="0">
                          <a:effectLst/>
                          <a:latin typeface="仿宋" panose="02010609060101010101" pitchFamily="49" charset="-122"/>
                          <a:ea typeface="仿宋" panose="02010609060101010101" pitchFamily="49" charset="-122"/>
                        </a:rPr>
                        <a:t>速</a:t>
                      </a:r>
                      <a:r>
                        <a:rPr lang="en-US" sz="1100" kern="0">
                          <a:effectLst/>
                          <a:latin typeface="仿宋" panose="02010609060101010101" pitchFamily="49" charset="-122"/>
                          <a:ea typeface="仿宋" panose="02010609060101010101" pitchFamily="49" charset="-122"/>
                        </a:rPr>
                        <a:t>e</a:t>
                      </a:r>
                      <a:r>
                        <a:rPr lang="zh-CN" sz="1100" kern="0">
                          <a:effectLst/>
                          <a:latin typeface="仿宋" panose="02010609060101010101" pitchFamily="49" charset="-122"/>
                          <a:ea typeface="仿宋" panose="02010609060101010101" pitchFamily="49" charset="-122"/>
                        </a:rPr>
                        <a:t>融”</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“指</a:t>
                      </a:r>
                      <a:r>
                        <a:rPr lang="en-US" sz="1100" kern="0" dirty="0">
                          <a:effectLst/>
                          <a:latin typeface="仿宋" panose="02010609060101010101" pitchFamily="49" charset="-122"/>
                          <a:ea typeface="仿宋" panose="02010609060101010101" pitchFamily="49" charset="-122"/>
                        </a:rPr>
                        <a:t>e</a:t>
                      </a:r>
                      <a:r>
                        <a:rPr lang="zh-CN" sz="1100" kern="0" dirty="0">
                          <a:effectLst/>
                          <a:latin typeface="仿宋" panose="02010609060101010101" pitchFamily="49" charset="-122"/>
                          <a:ea typeface="仿宋" panose="02010609060101010101" pitchFamily="49" charset="-122"/>
                        </a:rPr>
                        <a:t>通”投融资服务平台，涵盖</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、微信、移动网站等主要互联网模式，通过移动互联网为投资者提供安全、高效、个性化的服务。其中，同步上线的首款产品“速</a:t>
                      </a:r>
                      <a:r>
                        <a:rPr lang="en-US" sz="1100" kern="0" dirty="0">
                          <a:effectLst/>
                          <a:latin typeface="仿宋" panose="02010609060101010101" pitchFamily="49" charset="-122"/>
                          <a:ea typeface="仿宋" panose="02010609060101010101" pitchFamily="49" charset="-122"/>
                        </a:rPr>
                        <a:t>e</a:t>
                      </a:r>
                      <a:r>
                        <a:rPr lang="zh-CN" sz="1100" kern="0" dirty="0">
                          <a:effectLst/>
                          <a:latin typeface="仿宋" panose="02010609060101010101" pitchFamily="49" charset="-122"/>
                          <a:ea typeface="仿宋" panose="02010609060101010101" pitchFamily="49" charset="-122"/>
                        </a:rPr>
                        <a:t>融”最具亮点，是业内首个“投融资功能一体化、全线上快捷操作”的移动证券</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。即集“快速开户、快速交易、快速融资”为一体，并具有三大特点，</a:t>
                      </a:r>
                      <a:r>
                        <a:rPr lang="en-US" sz="1100" kern="0" dirty="0">
                          <a:effectLst/>
                          <a:latin typeface="仿宋" panose="02010609060101010101" pitchFamily="49" charset="-122"/>
                          <a:ea typeface="仿宋" panose="02010609060101010101" pitchFamily="49" charset="-122"/>
                        </a:rPr>
                        <a:t>7</a:t>
                      </a:r>
                      <a:r>
                        <a:rPr lang="zh-CN" sz="1100" kern="0" dirty="0">
                          <a:effectLst/>
                          <a:latin typeface="仿宋" panose="02010609060101010101" pitchFamily="49" charset="-122"/>
                          <a:ea typeface="仿宋" panose="02010609060101010101" pitchFamily="49" charset="-122"/>
                        </a:rPr>
                        <a:t>×</a:t>
                      </a:r>
                      <a:r>
                        <a:rPr lang="en-US" sz="1100" kern="0" dirty="0">
                          <a:effectLst/>
                          <a:latin typeface="仿宋" panose="02010609060101010101" pitchFamily="49" charset="-122"/>
                          <a:ea typeface="仿宋" panose="02010609060101010101" pitchFamily="49" charset="-122"/>
                        </a:rPr>
                        <a:t>24</a:t>
                      </a:r>
                      <a:r>
                        <a:rPr lang="zh-CN" sz="1100" kern="0" dirty="0">
                          <a:effectLst/>
                          <a:latin typeface="仿宋" panose="02010609060101010101" pitchFamily="49" charset="-122"/>
                          <a:ea typeface="仿宋" panose="02010609060101010101" pitchFamily="49" charset="-122"/>
                        </a:rPr>
                        <a:t>小时办理证券开户、后端对接快速交易通道、实现股票微质押业务。股票微质押直接在手机应用软件</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上实现。</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9788324"/>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620688"/>
            <a:ext cx="7992888" cy="6032421"/>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（二）国际券商存在模式</a:t>
            </a:r>
            <a:endParaRPr lang="en-US" altLang="zh-CN"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国际上，证券业信息化主要以三种模式存在：一是以</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为代表的纯粹网络证券经纪公司，二是以嘉信理财为代表的综合型证券经纪公司，三是以美林证券为代表的传统证券经纪公司。</a:t>
            </a:r>
            <a:endParaRPr lang="en-US" altLang="zh-CN" sz="1600" dirty="0">
              <a:latin typeface="仿宋" pitchFamily="49" charset="-122"/>
              <a:ea typeface="仿宋"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）纯粹网络证券经纪公司：</a:t>
            </a:r>
            <a:r>
              <a:rPr lang="en-US" altLang="zh-CN" sz="1600" b="1" dirty="0">
                <a:latin typeface="仿宋" panose="02010609060101010101" pitchFamily="49" charset="-122"/>
                <a:ea typeface="仿宋" panose="02010609060101010101" pitchFamily="49" charset="-122"/>
              </a:rPr>
              <a:t>E-Trade</a:t>
            </a:r>
          </a:p>
          <a:p>
            <a:r>
              <a:rPr lang="en-US" altLang="zh-CN" sz="1600" dirty="0" smtClean="0">
                <a:latin typeface="仿宋" pitchFamily="49" charset="-122"/>
                <a:ea typeface="仿宋" pitchFamily="49" charset="-122"/>
              </a:rPr>
              <a:t>     E-Trade</a:t>
            </a:r>
            <a:r>
              <a:rPr lang="zh-CN" altLang="en-US" sz="1600" dirty="0">
                <a:latin typeface="仿宋" pitchFamily="49" charset="-122"/>
                <a:ea typeface="仿宋" pitchFamily="49" charset="-122"/>
              </a:rPr>
              <a:t>于</a:t>
            </a:r>
            <a:r>
              <a:rPr lang="en-US" altLang="zh-CN" sz="1600" dirty="0">
                <a:latin typeface="仿宋" pitchFamily="49" charset="-122"/>
                <a:ea typeface="仿宋" pitchFamily="49" charset="-122"/>
              </a:rPr>
              <a:t>1982</a:t>
            </a:r>
            <a:r>
              <a:rPr lang="zh-CN" altLang="en-US" sz="1600" dirty="0">
                <a:latin typeface="仿宋" pitchFamily="49" charset="-122"/>
                <a:ea typeface="仿宋" pitchFamily="49" charset="-122"/>
              </a:rPr>
              <a:t>年在纽约成立，早期主要作为信息技术服务提供商，为折扣经纪公司提供后台服务，</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年重组为一家纯网络经纪公司。</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2</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设立自己的网络，直接向投资者提供在线证券交易服务，并于当年</a:t>
            </a:r>
            <a:r>
              <a:rPr lang="en-US" altLang="zh-CN" sz="1600" dirty="0">
                <a:latin typeface="仿宋" pitchFamily="49" charset="-122"/>
                <a:ea typeface="仿宋" pitchFamily="49" charset="-122"/>
              </a:rPr>
              <a:t>8</a:t>
            </a:r>
            <a:r>
              <a:rPr lang="zh-CN" altLang="en-US" sz="1600" dirty="0">
                <a:latin typeface="仿宋" pitchFamily="49" charset="-122"/>
                <a:ea typeface="仿宋" pitchFamily="49" charset="-122"/>
              </a:rPr>
              <a:t>月成功上市。</a:t>
            </a:r>
          </a:p>
          <a:p>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凭借网络运营的低成本优势，仅向投资者收取很低的佣金，用以吸引对佣金费率比较敏感的投资者。</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的交易界面具有快速、简洁、人性化的特点，而且可以根据投资者的特征进行个性化定制，抓住了自主决策、自主交易的这部分投资者的需求。互联网技术是决定</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生存的重要因素。</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年，在兰乔科多建立数据中心，提供系统支持、网络服务、交易和客户服务、交易备份服务等；</a:t>
            </a:r>
            <a:r>
              <a:rPr lang="en-US" altLang="zh-CN" sz="1600" dirty="0">
                <a:latin typeface="仿宋" pitchFamily="49" charset="-122"/>
                <a:ea typeface="仿宋" pitchFamily="49" charset="-122"/>
              </a:rPr>
              <a:t>1997</a:t>
            </a:r>
            <a:r>
              <a:rPr lang="zh-CN" altLang="en-US" sz="1600" dirty="0">
                <a:latin typeface="仿宋" pitchFamily="49" charset="-122"/>
                <a:ea typeface="仿宋" pitchFamily="49" charset="-122"/>
              </a:rPr>
              <a:t>年，与</a:t>
            </a:r>
            <a:r>
              <a:rPr lang="en-US" altLang="zh-CN" sz="1600" dirty="0">
                <a:latin typeface="仿宋" pitchFamily="49" charset="-122"/>
                <a:ea typeface="仿宋" pitchFamily="49" charset="-122"/>
              </a:rPr>
              <a:t>neural</a:t>
            </a:r>
            <a:r>
              <a:rPr lang="zh-CN" altLang="en-US" sz="1600" dirty="0">
                <a:latin typeface="仿宋" pitchFamily="49" charset="-122"/>
                <a:ea typeface="仿宋" pitchFamily="49" charset="-122"/>
              </a:rPr>
              <a:t>公司合作，使行情能用</a:t>
            </a:r>
            <a:r>
              <a:rPr lang="en-US" altLang="zh-CN" sz="1600" dirty="0">
                <a:latin typeface="仿宋" pitchFamily="49" charset="-122"/>
                <a:ea typeface="仿宋" pitchFamily="49" charset="-122"/>
              </a:rPr>
              <a:t>java</a:t>
            </a:r>
            <a:r>
              <a:rPr lang="zh-CN" altLang="en-US" sz="1600" dirty="0">
                <a:latin typeface="仿宋" pitchFamily="49" charset="-122"/>
                <a:ea typeface="仿宋" pitchFamily="49" charset="-122"/>
              </a:rPr>
              <a:t>等应用程序开发语言技术显示；</a:t>
            </a:r>
            <a:r>
              <a:rPr lang="en-US" altLang="zh-CN" sz="1600" dirty="0">
                <a:latin typeface="仿宋" pitchFamily="49" charset="-122"/>
                <a:ea typeface="仿宋" pitchFamily="49" charset="-122"/>
              </a:rPr>
              <a:t>1998</a:t>
            </a:r>
            <a:r>
              <a:rPr lang="zh-CN" altLang="en-US" sz="1600" dirty="0">
                <a:latin typeface="仿宋" pitchFamily="49" charset="-122"/>
                <a:ea typeface="仿宋" pitchFamily="49" charset="-122"/>
              </a:rPr>
              <a:t>年，与软件公司</a:t>
            </a:r>
            <a:r>
              <a:rPr lang="en-US" altLang="zh-CN" sz="1600" dirty="0" err="1">
                <a:latin typeface="仿宋" pitchFamily="49" charset="-122"/>
                <a:ea typeface="仿宋" pitchFamily="49" charset="-122"/>
              </a:rPr>
              <a:t>criticalpath</a:t>
            </a:r>
            <a:r>
              <a:rPr lang="zh-CN" altLang="en-US" sz="1600" dirty="0">
                <a:latin typeface="仿宋" pitchFamily="49" charset="-122"/>
                <a:ea typeface="仿宋" pitchFamily="49" charset="-122"/>
              </a:rPr>
              <a:t>合作，提升自身联系客户的能力。</a:t>
            </a:r>
          </a:p>
          <a:p>
            <a:r>
              <a:rPr lang="zh-CN" altLang="en-US" sz="1600" dirty="0">
                <a:latin typeface="仿宋" pitchFamily="49" charset="-122"/>
                <a:ea typeface="仿宋" pitchFamily="49" charset="-122"/>
              </a:rPr>
              <a:t>在树立品牌后，</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进入扩张阶段。在海外布局方面，</a:t>
            </a:r>
            <a:r>
              <a:rPr lang="en-US" altLang="zh-CN" sz="1600" dirty="0">
                <a:latin typeface="仿宋" pitchFamily="49" charset="-122"/>
                <a:ea typeface="仿宋" pitchFamily="49" charset="-122"/>
              </a:rPr>
              <a:t>1999</a:t>
            </a:r>
            <a:r>
              <a:rPr lang="zh-CN" altLang="en-US" sz="1600" dirty="0">
                <a:latin typeface="仿宋" pitchFamily="49" charset="-122"/>
                <a:ea typeface="仿宋" pitchFamily="49" charset="-122"/>
              </a:rPr>
              <a:t>年，合并了</a:t>
            </a:r>
            <a:r>
              <a:rPr lang="en-US" altLang="zh-CN" sz="1600" dirty="0">
                <a:latin typeface="仿宋" pitchFamily="49" charset="-122"/>
                <a:ea typeface="仿宋" pitchFamily="49" charset="-122"/>
              </a:rPr>
              <a:t>TIR Ltd.</a:t>
            </a:r>
            <a:r>
              <a:rPr lang="zh-CN" altLang="en-US" sz="1600" dirty="0">
                <a:latin typeface="仿宋" pitchFamily="49" charset="-122"/>
                <a:ea typeface="仿宋" pitchFamily="49" charset="-122"/>
              </a:rPr>
              <a:t>，童儿获得了额外的客户资源和互联网交易技术。由于</a:t>
            </a:r>
            <a:r>
              <a:rPr lang="en-US" altLang="zh-CN" sz="1600" dirty="0">
                <a:latin typeface="仿宋" pitchFamily="49" charset="-122"/>
                <a:ea typeface="仿宋" pitchFamily="49" charset="-122"/>
              </a:rPr>
              <a:t>TIR Ltd.</a:t>
            </a:r>
            <a:r>
              <a:rPr lang="zh-CN" altLang="en-US" sz="1600" dirty="0">
                <a:latin typeface="仿宋" pitchFamily="49" charset="-122"/>
                <a:ea typeface="仿宋" pitchFamily="49" charset="-122"/>
              </a:rPr>
              <a:t>可以提供</a:t>
            </a:r>
            <a:r>
              <a:rPr lang="en-US" altLang="zh-CN" sz="1600" dirty="0">
                <a:latin typeface="仿宋" pitchFamily="49" charset="-122"/>
                <a:ea typeface="仿宋" pitchFamily="49" charset="-122"/>
              </a:rPr>
              <a:t>35</a:t>
            </a:r>
            <a:r>
              <a:rPr lang="zh-CN" altLang="en-US" sz="1600" dirty="0">
                <a:latin typeface="仿宋" pitchFamily="49" charset="-122"/>
                <a:ea typeface="仿宋" pitchFamily="49" charset="-122"/>
              </a:rPr>
              <a:t>个国家的证券交易，这使得</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成为全球售价提供跨境互联网交易的公司。在强化技术方面，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年推出了</a:t>
            </a:r>
            <a:r>
              <a:rPr lang="en-US" altLang="zh-CN" sz="1600" dirty="0" err="1">
                <a:latin typeface="仿宋" pitchFamily="49" charset="-122"/>
                <a:ea typeface="仿宋" pitchFamily="49" charset="-122"/>
              </a:rPr>
              <a:t>OptionsEdge</a:t>
            </a:r>
            <a:r>
              <a:rPr lang="en-US" altLang="zh-CN" sz="1600" dirty="0">
                <a:latin typeface="仿宋" pitchFamily="49" charset="-122"/>
                <a:ea typeface="仿宋" pitchFamily="49" charset="-122"/>
              </a:rPr>
              <a:t> </a:t>
            </a:r>
            <a:r>
              <a:rPr lang="zh-CN" altLang="en-US" sz="1600" dirty="0">
                <a:latin typeface="仿宋" pitchFamily="49" charset="-122"/>
                <a:ea typeface="仿宋" pitchFamily="49" charset="-122"/>
              </a:rPr>
              <a:t>服务，为客户提供实时期权行情和强大的分析工具。在布局活跃交易者方面，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建立了</a:t>
            </a:r>
            <a:r>
              <a:rPr lang="en-US" altLang="zh-CN" sz="1600" dirty="0">
                <a:latin typeface="仿宋" pitchFamily="49" charset="-122"/>
                <a:ea typeface="仿宋" pitchFamily="49" charset="-122"/>
              </a:rPr>
              <a:t>POWER E-Trade</a:t>
            </a:r>
            <a:r>
              <a:rPr lang="zh-CN" altLang="en-US" sz="1600" dirty="0">
                <a:latin typeface="仿宋" pitchFamily="49" charset="-122"/>
                <a:ea typeface="仿宋" pitchFamily="49" charset="-122"/>
              </a:rPr>
              <a:t>，为活跃投资者提供交易折扣和</a:t>
            </a:r>
            <a:r>
              <a:rPr lang="en-US" altLang="zh-CN" sz="1600" dirty="0">
                <a:latin typeface="仿宋" pitchFamily="49" charset="-122"/>
                <a:ea typeface="仿宋" pitchFamily="49" charset="-122"/>
              </a:rPr>
              <a:t>DSL</a:t>
            </a:r>
            <a:r>
              <a:rPr lang="zh-CN" altLang="en-US" sz="1600" dirty="0">
                <a:latin typeface="仿宋" pitchFamily="49" charset="-122"/>
                <a:ea typeface="仿宋" pitchFamily="49" charset="-122"/>
              </a:rPr>
              <a:t>服务，此外还通过合并来获取活跃投资者资源。在资产管理方面，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2001</a:t>
            </a:r>
            <a:r>
              <a:rPr lang="zh-CN" altLang="en-US" sz="1600" dirty="0">
                <a:latin typeface="仿宋" pitchFamily="49" charset="-122"/>
                <a:ea typeface="仿宋" pitchFamily="49" charset="-122"/>
              </a:rPr>
              <a:t>年并购了个人资产管理公司</a:t>
            </a:r>
            <a:r>
              <a:rPr lang="en-US" altLang="zh-CN" sz="1600" dirty="0" err="1">
                <a:latin typeface="仿宋" pitchFamily="49" charset="-122"/>
                <a:ea typeface="仿宋" pitchFamily="49" charset="-122"/>
              </a:rPr>
              <a:t>PrivateAccounts</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2005</a:t>
            </a:r>
            <a:r>
              <a:rPr lang="zh-CN" altLang="en-US" sz="1600" dirty="0">
                <a:latin typeface="仿宋" pitchFamily="49" charset="-122"/>
                <a:ea typeface="仿宋" pitchFamily="49" charset="-122"/>
              </a:rPr>
              <a:t>年并购了</a:t>
            </a:r>
            <a:r>
              <a:rPr lang="en-US" altLang="zh-CN" sz="1600" dirty="0" err="1">
                <a:latin typeface="仿宋" pitchFamily="49" charset="-122"/>
                <a:ea typeface="仿宋" pitchFamily="49" charset="-122"/>
              </a:rPr>
              <a:t>Kobren</a:t>
            </a:r>
            <a:r>
              <a:rPr lang="zh-CN" altLang="en-US" sz="1600" dirty="0">
                <a:latin typeface="仿宋" pitchFamily="49" charset="-122"/>
                <a:ea typeface="仿宋" pitchFamily="49" charset="-122"/>
              </a:rPr>
              <a:t>和</a:t>
            </a:r>
            <a:r>
              <a:rPr lang="en-US" altLang="zh-CN" sz="1600" dirty="0">
                <a:latin typeface="仿宋" pitchFamily="49" charset="-122"/>
                <a:ea typeface="仿宋" pitchFamily="49" charset="-122"/>
              </a:rPr>
              <a:t>Howard Capital</a:t>
            </a:r>
            <a:r>
              <a:rPr lang="zh-CN" altLang="en-US" sz="1600" dirty="0">
                <a:latin typeface="仿宋" pitchFamily="49" charset="-122"/>
                <a:ea typeface="仿宋" pitchFamily="49" charset="-122"/>
              </a:rPr>
              <a:t>。</a:t>
            </a:r>
          </a:p>
          <a:p>
            <a:endParaRPr lang="en-US" altLang="zh-CN" sz="1600" dirty="0">
              <a:latin typeface="仿宋" pitchFamily="49" charset="-122"/>
              <a:ea typeface="仿宋" pitchFamily="49" charset="-122"/>
            </a:endParaRPr>
          </a:p>
        </p:txBody>
      </p:sp>
    </p:spTree>
    <p:extLst>
      <p:ext uri="{BB962C8B-B14F-4D97-AF65-F5344CB8AC3E}">
        <p14:creationId xmlns:p14="http://schemas.microsoft.com/office/powerpoint/2010/main" val="185099292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620688"/>
            <a:ext cx="7992888" cy="5262979"/>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）综合型证券经纪公司：嘉信理财</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dirty="0" smtClean="0">
                <a:latin typeface="仿宋" pitchFamily="49" charset="-122"/>
                <a:ea typeface="仿宋" pitchFamily="49" charset="-122"/>
              </a:rPr>
              <a:t>1971</a:t>
            </a:r>
            <a:r>
              <a:rPr lang="zh-CN" altLang="en-US" sz="1600" dirty="0">
                <a:latin typeface="仿宋" pitchFamily="49" charset="-122"/>
                <a:ea typeface="仿宋" pitchFamily="49" charset="-122"/>
              </a:rPr>
              <a:t>年，嘉信理财公司作为一个很小的传统证券经纪商在加州注册成立。</a:t>
            </a:r>
            <a:r>
              <a:rPr lang="en-US" altLang="zh-CN" sz="1600" dirty="0">
                <a:latin typeface="仿宋" pitchFamily="49" charset="-122"/>
                <a:ea typeface="仿宋" pitchFamily="49" charset="-122"/>
              </a:rPr>
              <a:t>1975</a:t>
            </a:r>
            <a:r>
              <a:rPr lang="zh-CN" altLang="en-US" sz="1600" dirty="0">
                <a:latin typeface="仿宋" pitchFamily="49" charset="-122"/>
                <a:ea typeface="仿宋" pitchFamily="49" charset="-122"/>
              </a:rPr>
              <a:t>年，美国证监会（</a:t>
            </a:r>
            <a:r>
              <a:rPr lang="en-US" altLang="zh-CN" sz="1600" dirty="0">
                <a:latin typeface="仿宋" pitchFamily="49" charset="-122"/>
                <a:ea typeface="仿宋" pitchFamily="49" charset="-122"/>
              </a:rPr>
              <a:t>SEC</a:t>
            </a:r>
            <a:r>
              <a:rPr lang="zh-CN" altLang="en-US" sz="1600" dirty="0">
                <a:latin typeface="仿宋" pitchFamily="49" charset="-122"/>
                <a:ea typeface="仿宋" pitchFamily="49" charset="-122"/>
              </a:rPr>
              <a:t>）取消固定佣金制度，开始在证券交易中实行议价佣金制，嘉信理财公司抓住机会，把自己定位成为客户提供低价服务的折扣经纪商。</a:t>
            </a:r>
            <a:r>
              <a:rPr lang="en-US" altLang="zh-CN" sz="1600" dirty="0">
                <a:latin typeface="仿宋" pitchFamily="49" charset="-122"/>
                <a:ea typeface="仿宋" pitchFamily="49" charset="-122"/>
              </a:rPr>
              <a:t>1979</a:t>
            </a:r>
            <a:r>
              <a:rPr lang="zh-CN" altLang="en-US" sz="1600" dirty="0">
                <a:latin typeface="仿宋" pitchFamily="49" charset="-122"/>
                <a:ea typeface="仿宋" pitchFamily="49" charset="-122"/>
              </a:rPr>
              <a:t>年，公司投资建立了自动化交易和客户记录保持系统。</a:t>
            </a:r>
            <a:r>
              <a:rPr lang="en-US" altLang="zh-CN" sz="1600" dirty="0">
                <a:latin typeface="仿宋" pitchFamily="49" charset="-122"/>
                <a:ea typeface="仿宋" pitchFamily="49" charset="-122"/>
              </a:rPr>
              <a:t>80</a:t>
            </a:r>
            <a:r>
              <a:rPr lang="zh-CN" altLang="en-US" sz="1600" dirty="0">
                <a:latin typeface="仿宋" pitchFamily="49" charset="-122"/>
                <a:ea typeface="仿宋" pitchFamily="49" charset="-122"/>
              </a:rPr>
              <a:t>年代初期，嘉信理财公司开始把和经纪业务高度技术关联的基金业务纳入公司的主营业务。</a:t>
            </a:r>
            <a:r>
              <a:rPr lang="en-US" altLang="zh-CN" sz="1600" dirty="0">
                <a:latin typeface="仿宋" pitchFamily="49" charset="-122"/>
                <a:ea typeface="仿宋" pitchFamily="49" charset="-122"/>
              </a:rPr>
              <a:t>1987</a:t>
            </a:r>
            <a:r>
              <a:rPr lang="zh-CN" altLang="en-US" sz="1600" dirty="0">
                <a:latin typeface="仿宋" pitchFamily="49" charset="-122"/>
                <a:ea typeface="仿宋" pitchFamily="49" charset="-122"/>
              </a:rPr>
              <a:t>年，嘉信理财公司的股票在纽约证交所上市。</a:t>
            </a:r>
            <a:r>
              <a:rPr lang="en-US" altLang="zh-CN" sz="1600" dirty="0">
                <a:latin typeface="仿宋" pitchFamily="49" charset="-122"/>
                <a:ea typeface="仿宋" pitchFamily="49" charset="-122"/>
              </a:rPr>
              <a:t>90</a:t>
            </a:r>
            <a:r>
              <a:rPr lang="zh-CN" altLang="en-US" sz="1600" dirty="0">
                <a:latin typeface="仿宋" pitchFamily="49" charset="-122"/>
                <a:ea typeface="仿宋" pitchFamily="49" charset="-122"/>
              </a:rPr>
              <a:t>年代中期，嘉信理财公司在业界率先对互联网在线交易系统进行重投资。</a:t>
            </a:r>
            <a:r>
              <a:rPr lang="en-US" altLang="zh-CN" sz="1600" dirty="0">
                <a:latin typeface="仿宋" pitchFamily="49" charset="-122"/>
                <a:ea typeface="仿宋" pitchFamily="49" charset="-122"/>
              </a:rPr>
              <a:t>1995</a:t>
            </a:r>
            <a:r>
              <a:rPr lang="zh-CN" altLang="en-US" sz="1600" dirty="0">
                <a:latin typeface="仿宋" pitchFamily="49" charset="-122"/>
                <a:ea typeface="仿宋" pitchFamily="49" charset="-122"/>
              </a:rPr>
              <a:t>年，嘉信理财推出</a:t>
            </a:r>
            <a:r>
              <a:rPr lang="en-US" altLang="zh-CN" sz="1600" dirty="0" err="1">
                <a:latin typeface="仿宋" pitchFamily="49" charset="-122"/>
                <a:ea typeface="仿宋" pitchFamily="49" charset="-122"/>
              </a:rPr>
              <a:t>eSchweb</a:t>
            </a:r>
            <a:r>
              <a:rPr lang="zh-CN" altLang="en-US" sz="1600" dirty="0">
                <a:latin typeface="仿宋" pitchFamily="49" charset="-122"/>
                <a:ea typeface="仿宋" pitchFamily="49" charset="-122"/>
              </a:rPr>
              <a:t>软件，使投资者可以进行网上交易。</a:t>
            </a:r>
            <a:r>
              <a:rPr lang="en-US" altLang="zh-CN" sz="1600" dirty="0">
                <a:latin typeface="仿宋" pitchFamily="49" charset="-122"/>
                <a:ea typeface="仿宋" pitchFamily="49" charset="-122"/>
              </a:rPr>
              <a:t>1998</a:t>
            </a:r>
            <a:r>
              <a:rPr lang="zh-CN" altLang="en-US" sz="1600" dirty="0">
                <a:latin typeface="仿宋" pitchFamily="49" charset="-122"/>
                <a:ea typeface="仿宋" pitchFamily="49" charset="-122"/>
              </a:rPr>
              <a:t>年嘉信理财又根据客户的不同需求，推出一系列附属服务，如</a:t>
            </a:r>
            <a:r>
              <a:rPr lang="en-US" altLang="zh-CN" sz="1600" dirty="0">
                <a:latin typeface="仿宋" pitchFamily="49" charset="-122"/>
                <a:ea typeface="仿宋" pitchFamily="49" charset="-122"/>
              </a:rPr>
              <a:t>Analyst Center, Positions Monitor, Stock Screener</a:t>
            </a:r>
            <a:r>
              <a:rPr lang="zh-CN" altLang="en-US" sz="1600" dirty="0">
                <a:latin typeface="仿宋" pitchFamily="49" charset="-122"/>
                <a:ea typeface="仿宋" pitchFamily="49" charset="-122"/>
              </a:rPr>
              <a:t>等。</a:t>
            </a:r>
          </a:p>
          <a:p>
            <a:r>
              <a:rPr lang="zh-CN" altLang="en-US" sz="1600" dirty="0" smtClean="0">
                <a:latin typeface="仿宋" pitchFamily="49" charset="-122"/>
                <a:ea typeface="仿宋" pitchFamily="49" charset="-122"/>
              </a:rPr>
              <a:t>    嘉</a:t>
            </a:r>
            <a:r>
              <a:rPr lang="zh-CN" altLang="en-US" sz="1600" dirty="0">
                <a:latin typeface="仿宋" pitchFamily="49" charset="-122"/>
                <a:ea typeface="仿宋" pitchFamily="49" charset="-122"/>
              </a:rPr>
              <a:t>信理财利用投资者投资股票后的账户余额，设立了货币基金</a:t>
            </a:r>
            <a:r>
              <a:rPr lang="en-US" altLang="zh-CN" sz="1600" dirty="0">
                <a:latin typeface="仿宋" pitchFamily="49" charset="-122"/>
                <a:ea typeface="仿宋" pitchFamily="49" charset="-122"/>
              </a:rPr>
              <a:t>Schwab Fund</a:t>
            </a:r>
            <a:r>
              <a:rPr lang="zh-CN" altLang="en-US" sz="1600" dirty="0">
                <a:latin typeface="仿宋" pitchFamily="49" charset="-122"/>
                <a:ea typeface="仿宋" pitchFamily="49" charset="-122"/>
              </a:rPr>
              <a:t>。投资者可以选择将账户余额投入到该货币基金，从而获得收益。嘉信理财开设了两个购买基金的渠道，成为了名副其实的“基金超市”</a:t>
            </a:r>
            <a:r>
              <a:rPr lang="en-US" altLang="zh-CN" sz="1600" dirty="0">
                <a:latin typeface="仿宋" pitchFamily="49" charset="-122"/>
                <a:ea typeface="仿宋" pitchFamily="49" charset="-122"/>
              </a:rPr>
              <a:t>——</a:t>
            </a:r>
            <a:r>
              <a:rPr lang="en-US" altLang="zh-CN" sz="1600" dirty="0" err="1">
                <a:latin typeface="仿宋" pitchFamily="49" charset="-122"/>
                <a:ea typeface="仿宋" pitchFamily="49" charset="-122"/>
              </a:rPr>
              <a:t>MarketPlaceh</a:t>
            </a:r>
            <a:r>
              <a:rPr lang="zh-CN" altLang="en-US" sz="1600" dirty="0">
                <a:latin typeface="仿宋" pitchFamily="49" charset="-122"/>
                <a:ea typeface="仿宋" pitchFamily="49" charset="-122"/>
              </a:rPr>
              <a:t>和</a:t>
            </a:r>
            <a:r>
              <a:rPr lang="en-US" altLang="zh-CN" sz="1600" dirty="0">
                <a:latin typeface="仿宋" pitchFamily="49" charset="-122"/>
                <a:ea typeface="仿宋" pitchFamily="49" charset="-122"/>
              </a:rPr>
              <a:t>OneSource</a:t>
            </a:r>
            <a:r>
              <a:rPr lang="zh-CN" altLang="en-US" sz="1600" dirty="0">
                <a:latin typeface="仿宋" pitchFamily="49" charset="-122"/>
                <a:ea typeface="仿宋" pitchFamily="49" charset="-122"/>
              </a:rPr>
              <a:t>。此后，嘉信理财还推出了</a:t>
            </a:r>
            <a:r>
              <a:rPr lang="en-US" altLang="zh-CN" sz="1600" dirty="0">
                <a:latin typeface="仿宋" pitchFamily="49" charset="-122"/>
                <a:ea typeface="仿宋" pitchFamily="49" charset="-122"/>
              </a:rPr>
              <a:t>IRAs</a:t>
            </a:r>
            <a:r>
              <a:rPr lang="zh-CN" altLang="en-US" sz="1600" dirty="0">
                <a:latin typeface="仿宋" pitchFamily="49" charset="-122"/>
                <a:ea typeface="仿宋" pitchFamily="49" charset="-122"/>
              </a:rPr>
              <a:t>（个人退休账户），为投资者设立退休服务计划。</a:t>
            </a:r>
          </a:p>
          <a:p>
            <a:r>
              <a:rPr lang="zh-CN" altLang="en-US" sz="1600" dirty="0">
                <a:latin typeface="仿宋" pitchFamily="49" charset="-122"/>
                <a:ea typeface="仿宋" pitchFamily="49" charset="-122"/>
              </a:rPr>
              <a:t>嘉信理财公司的成功之道在于其长期贯彻了“细分市场集成”的公司战略。这种战略的特点是主营业务集中，构成主营业务的细分业务在技术、市场和管理方面具有高度的关联性。从客户导入层面来看，互联网在线交易系统是嘉信理财公司实现业务集成的关键基础技术平台。从服务内容来看，公司的证券经纪、造市自营、基金、资产管理和咨询服务等具有高度的内在关联性。一方面，作为造市商的证券交易流量可通过自己的交易席位来完成，另一方面，旗下基金的证券交易流量也可通过自己的交易席位来完成。</a:t>
            </a:r>
          </a:p>
          <a:p>
            <a:endParaRPr lang="en-US" altLang="zh-CN" sz="1600" dirty="0">
              <a:latin typeface="仿宋" pitchFamily="49" charset="-122"/>
              <a:ea typeface="仿宋" pitchFamily="49" charset="-122"/>
            </a:endParaRPr>
          </a:p>
        </p:txBody>
      </p:sp>
    </p:spTree>
    <p:extLst>
      <p:ext uri="{BB962C8B-B14F-4D97-AF65-F5344CB8AC3E}">
        <p14:creationId xmlns:p14="http://schemas.microsoft.com/office/powerpoint/2010/main" val="222899005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620688"/>
            <a:ext cx="7992888" cy="1323439"/>
          </a:xfrm>
          <a:prstGeom prst="rect">
            <a:avLst/>
          </a:prstGeom>
        </p:spPr>
        <p:txBody>
          <a:bodyPr wrap="square">
            <a:spAutoFit/>
          </a:bodyPr>
          <a:lstStyle/>
          <a:p>
            <a:r>
              <a:rPr lang="zh-CN" altLang="en-US" sz="1600" dirty="0">
                <a:latin typeface="仿宋" pitchFamily="49" charset="-122"/>
                <a:ea typeface="仿宋" pitchFamily="49" charset="-122"/>
              </a:rPr>
              <a:t>    我国证券业信息化进程比较晚，</a:t>
            </a:r>
            <a:r>
              <a:rPr lang="en-US" altLang="zh-CN" sz="1600" dirty="0">
                <a:latin typeface="仿宋" pitchFamily="49" charset="-122"/>
                <a:ea typeface="仿宋" pitchFamily="49" charset="-122"/>
              </a:rPr>
              <a:t>1990</a:t>
            </a:r>
            <a:r>
              <a:rPr lang="zh-CN" altLang="en-US" sz="1600" dirty="0">
                <a:latin typeface="仿宋" pitchFamily="49" charset="-122"/>
                <a:ea typeface="仿宋" pitchFamily="49" charset="-122"/>
              </a:rPr>
              <a:t>年上海证券交易所通过计算机进行了第一笔交易。</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年颁布中国规范互联网证券交易的第一部法规</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网上证券委托暂行管理方法</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。我国证券业信息化也大致可以分为三种模式：一是以广发证券等证券公司为代表的券商自建网站模式，二是以同花顺等为代表的独立第三方网站模式，三是以银证通为代表的券商与银行合作模式。</a:t>
            </a:r>
            <a:endParaRPr lang="en-US" altLang="zh-CN" sz="1600" dirty="0">
              <a:latin typeface="仿宋" pitchFamily="49" charset="-122"/>
              <a:ea typeface="仿宋" pitchFamily="49" charset="-122"/>
            </a:endParaRPr>
          </a:p>
        </p:txBody>
      </p:sp>
      <p:graphicFrame>
        <p:nvGraphicFramePr>
          <p:cNvPr id="6" name="图表 5"/>
          <p:cNvGraphicFramePr/>
          <p:nvPr>
            <p:extLst/>
          </p:nvPr>
        </p:nvGraphicFramePr>
        <p:xfrm>
          <a:off x="1844853" y="2132856"/>
          <a:ext cx="5670317" cy="3109317"/>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1043608" y="5301208"/>
            <a:ext cx="5904656" cy="738664"/>
          </a:xfrm>
          <a:prstGeom prst="rect">
            <a:avLst/>
          </a:prstGeom>
        </p:spPr>
        <p:txBody>
          <a:bodyPr wrap="square">
            <a:spAutoFit/>
          </a:bodyPr>
          <a:lstStyle/>
          <a:p>
            <a:r>
              <a:rPr lang="en-US" altLang="zh-CN" sz="1400" dirty="0">
                <a:latin typeface="仿宋" pitchFamily="49" charset="-122"/>
                <a:ea typeface="仿宋" pitchFamily="49" charset="-122"/>
              </a:rPr>
              <a:t>                         </a:t>
            </a:r>
            <a:r>
              <a:rPr lang="zh-CN" altLang="zh-CN" sz="1400" b="1" dirty="0">
                <a:latin typeface="仿宋" pitchFamily="49" charset="-122"/>
                <a:ea typeface="仿宋" pitchFamily="49" charset="-122"/>
              </a:rPr>
              <a:t>图</a:t>
            </a:r>
            <a:r>
              <a:rPr lang="en-US" altLang="zh-CN" sz="1400" b="1" dirty="0">
                <a:latin typeface="仿宋" pitchFamily="49" charset="-122"/>
                <a:ea typeface="仿宋" pitchFamily="49" charset="-122"/>
              </a:rPr>
              <a:t>13-7 </a:t>
            </a:r>
            <a:r>
              <a:rPr lang="zh-CN" altLang="zh-CN" sz="1400" b="1" dirty="0">
                <a:latin typeface="仿宋" pitchFamily="49" charset="-122"/>
                <a:ea typeface="仿宋" pitchFamily="49" charset="-122"/>
              </a:rPr>
              <a:t>嘉信理财活跃客户数量</a:t>
            </a:r>
          </a:p>
          <a:p>
            <a:endParaRPr lang="en-US" altLang="zh-CN" sz="1400" dirty="0">
              <a:latin typeface="仿宋" pitchFamily="49" charset="-122"/>
              <a:ea typeface="仿宋" pitchFamily="49" charset="-122"/>
            </a:endParaRPr>
          </a:p>
          <a:p>
            <a:r>
              <a:rPr lang="en-US" altLang="zh-CN" sz="1400" dirty="0">
                <a:latin typeface="仿宋" pitchFamily="49" charset="-122"/>
                <a:ea typeface="仿宋" pitchFamily="49" charset="-122"/>
              </a:rPr>
              <a:t>        </a:t>
            </a:r>
            <a:r>
              <a:rPr lang="zh-CN" altLang="zh-CN" sz="1200" dirty="0">
                <a:latin typeface="仿宋" pitchFamily="49" charset="-122"/>
                <a:ea typeface="仿宋" pitchFamily="49" charset="-122"/>
              </a:rPr>
              <a:t>资料来源：根据嘉信公司年报（</a:t>
            </a:r>
            <a:r>
              <a:rPr lang="en-US" altLang="zh-CN" sz="1200" dirty="0">
                <a:latin typeface="仿宋" pitchFamily="49" charset="-122"/>
                <a:ea typeface="仿宋" pitchFamily="49" charset="-122"/>
              </a:rPr>
              <a:t>2014</a:t>
            </a:r>
            <a:r>
              <a:rPr lang="zh-CN" altLang="zh-CN" sz="1200" dirty="0">
                <a:latin typeface="仿宋" pitchFamily="49" charset="-122"/>
                <a:ea typeface="仿宋" pitchFamily="49" charset="-122"/>
              </a:rPr>
              <a:t>年）资料，作者整理而成</a:t>
            </a:r>
            <a:endParaRPr lang="zh-CN" altLang="zh-CN" sz="1400" dirty="0">
              <a:latin typeface="仿宋" pitchFamily="49" charset="-122"/>
              <a:ea typeface="仿宋" pitchFamily="49" charset="-122"/>
            </a:endParaRPr>
          </a:p>
        </p:txBody>
      </p:sp>
    </p:spTree>
    <p:extLst>
      <p:ext uri="{BB962C8B-B14F-4D97-AF65-F5344CB8AC3E}">
        <p14:creationId xmlns:p14="http://schemas.microsoft.com/office/powerpoint/2010/main" val="1307572913"/>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620688"/>
            <a:ext cx="7992888" cy="1323439"/>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）传统证券经纪公司：美林证券</a:t>
            </a:r>
            <a:endParaRPr lang="en-US" altLang="zh-CN" sz="1600"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美林证券成立于</a:t>
            </a:r>
            <a:r>
              <a:rPr lang="en-US" altLang="zh-CN" sz="1600" dirty="0">
                <a:latin typeface="仿宋" pitchFamily="49" charset="-122"/>
                <a:ea typeface="仿宋" pitchFamily="49" charset="-122"/>
              </a:rPr>
              <a:t>1885</a:t>
            </a:r>
            <a:r>
              <a:rPr lang="zh-CN" altLang="en-US" sz="1600" dirty="0">
                <a:latin typeface="仿宋" pitchFamily="49" charset="-122"/>
                <a:ea typeface="仿宋" pitchFamily="49" charset="-122"/>
              </a:rPr>
              <a:t>年，是全球最大的证券零售商和投资银行之一，同时也是全球顶尖的金融管理咨询公司。公司于</a:t>
            </a:r>
            <a:r>
              <a:rPr lang="en-US" altLang="zh-CN" sz="1600" dirty="0">
                <a:latin typeface="仿宋" pitchFamily="49" charset="-122"/>
                <a:ea typeface="仿宋" pitchFamily="49" charset="-122"/>
              </a:rPr>
              <a:t>1999</a:t>
            </a:r>
            <a:r>
              <a:rPr lang="zh-CN" altLang="en-US" sz="1600" dirty="0">
                <a:latin typeface="仿宋" pitchFamily="49" charset="-122"/>
                <a:ea typeface="仿宋" pitchFamily="49" charset="-122"/>
              </a:rPr>
              <a:t>年正式进入互联网领域，并实行差异化竞争战略，给予不同客户不同的定价，在</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年以后明确地将公司服务对象定位于资金量大的重点客户和机构、基金投资者。</a:t>
            </a:r>
            <a:endParaRPr lang="en-US" altLang="zh-CN" sz="1600" dirty="0">
              <a:latin typeface="仿宋" pitchFamily="49" charset="-122"/>
              <a:ea typeface="仿宋" pitchFamily="49" charset="-122"/>
            </a:endParaRPr>
          </a:p>
        </p:txBody>
      </p:sp>
      <p:sp>
        <p:nvSpPr>
          <p:cNvPr id="2" name="矩形 1"/>
          <p:cNvSpPr/>
          <p:nvPr/>
        </p:nvSpPr>
        <p:spPr>
          <a:xfrm>
            <a:off x="3555345" y="1951775"/>
            <a:ext cx="2249334" cy="307777"/>
          </a:xfrm>
          <a:prstGeom prst="rect">
            <a:avLst/>
          </a:prstGeom>
        </p:spPr>
        <p:txBody>
          <a:bodyPr wrap="none">
            <a:spAutoFit/>
          </a:bodyPr>
          <a:lstStyle/>
          <a:p>
            <a:r>
              <a:rPr lang="zh-CN" altLang="zh-CN" sz="1400" b="1" dirty="0">
                <a:latin typeface="仿宋" pitchFamily="49" charset="-122"/>
                <a:ea typeface="仿宋" pitchFamily="49" charset="-122"/>
              </a:rPr>
              <a:t>表</a:t>
            </a:r>
            <a:r>
              <a:rPr lang="en-US" altLang="zh-CN" sz="1400" b="1" dirty="0">
                <a:latin typeface="仿宋" pitchFamily="49" charset="-122"/>
                <a:ea typeface="仿宋" pitchFamily="49" charset="-122"/>
              </a:rPr>
              <a:t>13-5 </a:t>
            </a:r>
            <a:r>
              <a:rPr lang="zh-CN" altLang="zh-CN" sz="1400" b="1" dirty="0">
                <a:latin typeface="仿宋" pitchFamily="49" charset="-122"/>
                <a:ea typeface="仿宋" pitchFamily="49" charset="-122"/>
              </a:rPr>
              <a:t>美林证券发展历程</a:t>
            </a:r>
          </a:p>
        </p:txBody>
      </p:sp>
      <p:graphicFrame>
        <p:nvGraphicFramePr>
          <p:cNvPr id="3" name="表格 2"/>
          <p:cNvGraphicFramePr>
            <a:graphicFrameLocks noGrp="1"/>
          </p:cNvGraphicFramePr>
          <p:nvPr>
            <p:extLst/>
          </p:nvPr>
        </p:nvGraphicFramePr>
        <p:xfrm>
          <a:off x="1547664" y="2348881"/>
          <a:ext cx="6480719" cy="3528390"/>
        </p:xfrm>
        <a:graphic>
          <a:graphicData uri="http://schemas.openxmlformats.org/drawingml/2006/table">
            <a:tbl>
              <a:tblPr firstRow="1" firstCol="1" bandRow="1">
                <a:tableStyleId>{5940675A-B579-460E-94D1-54222C63F5DA}</a:tableStyleId>
              </a:tblPr>
              <a:tblGrid>
                <a:gridCol w="1080120">
                  <a:extLst>
                    <a:ext uri="{9D8B030D-6E8A-4147-A177-3AD203B41FA5}">
                      <a16:colId xmlns:a16="http://schemas.microsoft.com/office/drawing/2014/main" val="20000"/>
                    </a:ext>
                  </a:extLst>
                </a:gridCol>
                <a:gridCol w="5400599">
                  <a:extLst>
                    <a:ext uri="{9D8B030D-6E8A-4147-A177-3AD203B41FA5}">
                      <a16:colId xmlns:a16="http://schemas.microsoft.com/office/drawing/2014/main" val="20001"/>
                    </a:ext>
                  </a:extLst>
                </a:gridCol>
              </a:tblGrid>
              <a:tr h="235226">
                <a:tc>
                  <a:txBody>
                    <a:bodyPr/>
                    <a:lstStyle/>
                    <a:p>
                      <a:pPr algn="ctr">
                        <a:spcAft>
                          <a:spcPts val="0"/>
                        </a:spcAft>
                      </a:pPr>
                      <a:r>
                        <a:rPr lang="zh-CN" sz="1200" kern="100">
                          <a:effectLst/>
                          <a:latin typeface="仿宋" panose="02010609060101010101" pitchFamily="49" charset="-122"/>
                          <a:ea typeface="仿宋" panose="02010609060101010101" pitchFamily="49" charset="-122"/>
                        </a:rPr>
                        <a:t>时间</a:t>
                      </a:r>
                      <a:endParaRPr lang="zh-CN" sz="1200" b="0" kern="100">
                        <a:effectLst/>
                        <a:latin typeface="仿宋" pitchFamily="49" charset="-122"/>
                        <a:ea typeface="仿宋" pitchFamily="49" charset="-122"/>
                        <a:cs typeface="黑体"/>
                      </a:endParaRPr>
                    </a:p>
                  </a:txBody>
                  <a:tcPr marL="68580" marR="68580"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主要事件</a:t>
                      </a:r>
                      <a:endParaRPr lang="zh-CN" sz="1200" b="0" kern="10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val="10000"/>
                  </a:ext>
                </a:extLst>
              </a:tr>
              <a:tr h="470452">
                <a:tc>
                  <a:txBody>
                    <a:bodyPr/>
                    <a:lstStyle/>
                    <a:p>
                      <a:pPr algn="l">
                        <a:spcAft>
                          <a:spcPts val="0"/>
                        </a:spcAft>
                      </a:pPr>
                      <a:r>
                        <a:rPr lang="en-US" sz="1200" kern="0">
                          <a:effectLst/>
                          <a:latin typeface="仿宋" panose="02010609060101010101" pitchFamily="49" charset="-122"/>
                          <a:ea typeface="仿宋" panose="02010609060101010101" pitchFamily="49" charset="-122"/>
                        </a:rPr>
                        <a:t>1996</a:t>
                      </a:r>
                      <a:r>
                        <a:rPr lang="zh-CN" sz="1200" kern="0">
                          <a:effectLst/>
                          <a:latin typeface="仿宋" panose="02010609060101010101" pitchFamily="49" charset="-122"/>
                          <a:ea typeface="仿宋" panose="02010609060101010101" pitchFamily="49" charset="-122"/>
                        </a:rPr>
                        <a:t>年</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en-US" sz="1200" kern="0" dirty="0">
                          <a:effectLst/>
                          <a:latin typeface="仿宋" panose="02010609060101010101" pitchFamily="49" charset="-122"/>
                          <a:ea typeface="仿宋" panose="02010609060101010101" pitchFamily="49" charset="-122"/>
                        </a:rPr>
                        <a:t>为应对网络经纪商的冲击，公司实施客户回报计划，只要客户持有10万美元以上的资产，就可以只交一次年费而不限制交易次数。</a:t>
                      </a:r>
                      <a:endParaRPr lang="en-US" sz="1200" b="0" kern="0" dirty="0">
                        <a:solidFill>
                          <a:srgbClr val="000000"/>
                        </a:solidFill>
                        <a:effectLst/>
                        <a:latin typeface="仿宋" pitchFamily="49" charset="-122"/>
                        <a:ea typeface="仿宋" pitchFamily="49" charset="-122"/>
                        <a:cs typeface="Times"/>
                      </a:endParaRPr>
                    </a:p>
                  </a:txBody>
                  <a:tcPr marL="68580" marR="68580" marT="0" marB="0"/>
                </a:tc>
                <a:extLst>
                  <a:ext uri="{0D108BD9-81ED-4DB2-BD59-A6C34878D82A}">
                    <a16:rowId xmlns:a16="http://schemas.microsoft.com/office/drawing/2014/main" val="10001"/>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1999</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6</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美林证券正式推出跨世纪的竞争战略——综合性选择策略，即向客户提供从完全自我管理到全权委托的一系列产品，而其提供的服务账户包括自助交易、无限优势、网上交易以及传统交易等多类模式，这些账户根据服务内容的不同采取不同的佣金费率。</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val="10002"/>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1999</a:t>
                      </a:r>
                      <a:r>
                        <a:rPr lang="zh-CN" sz="1200" kern="0">
                          <a:effectLst/>
                          <a:latin typeface="仿宋" panose="02010609060101010101" pitchFamily="49" charset="-122"/>
                          <a:ea typeface="仿宋" panose="02010609060101010101" pitchFamily="49" charset="-122"/>
                        </a:rPr>
                        <a:t>年底</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美林又推出了自己的交易网站</a:t>
                      </a:r>
                      <a:r>
                        <a:rPr lang="en-US" sz="1200" kern="0" dirty="0" err="1">
                          <a:effectLst/>
                          <a:latin typeface="仿宋" panose="02010609060101010101" pitchFamily="49" charset="-122"/>
                          <a:ea typeface="仿宋" panose="02010609060101010101" pitchFamily="49" charset="-122"/>
                        </a:rPr>
                        <a:t>MLDirect</a:t>
                      </a:r>
                      <a:r>
                        <a:rPr lang="zh-CN" sz="1200" kern="0" dirty="0">
                          <a:effectLst/>
                          <a:latin typeface="仿宋" panose="02010609060101010101" pitchFamily="49" charset="-122"/>
                          <a:ea typeface="仿宋" panose="02010609060101010101" pitchFamily="49" charset="-122"/>
                        </a:rPr>
                        <a:t>和</a:t>
                      </a:r>
                      <a:r>
                        <a:rPr lang="en-US" sz="1200" kern="0" dirty="0" err="1">
                          <a:effectLst/>
                          <a:latin typeface="仿宋" panose="02010609060101010101" pitchFamily="49" charset="-122"/>
                          <a:ea typeface="仿宋" panose="02010609060101010101" pitchFamily="49" charset="-122"/>
                        </a:rPr>
                        <a:t>UnlimitedAdvantage</a:t>
                      </a:r>
                      <a:r>
                        <a:rPr lang="zh-CN" sz="1200" kern="0" dirty="0">
                          <a:effectLst/>
                          <a:latin typeface="仿宋" panose="02010609060101010101" pitchFamily="49" charset="-122"/>
                          <a:ea typeface="仿宋" panose="02010609060101010101" pitchFamily="49" charset="-122"/>
                        </a:rPr>
                        <a:t>网上经纪业务，为客户提供全面、个性化的服务。网站浏览者和投资者可以在这一平台进入美林研究的资料库、获得市场分析信息、路演、进行交易、提出问题与接受咨询等多种投资银行服务。</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val="10003"/>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2000</a:t>
                      </a:r>
                      <a:r>
                        <a:rPr lang="zh-CN" sz="1200" kern="0">
                          <a:effectLst/>
                          <a:latin typeface="仿宋" panose="02010609060101010101" pitchFamily="49" charset="-122"/>
                          <a:ea typeface="仿宋" panose="02010609060101010101" pitchFamily="49" charset="-122"/>
                        </a:rPr>
                        <a:t>年以后</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明确地将公司服务对象定位于大客户，不再接受</a:t>
                      </a:r>
                      <a:r>
                        <a:rPr lang="en-US" sz="1200" kern="0" dirty="0">
                          <a:effectLst/>
                          <a:latin typeface="仿宋" panose="02010609060101010101" pitchFamily="49" charset="-122"/>
                          <a:ea typeface="仿宋" panose="02010609060101010101" pitchFamily="49" charset="-122"/>
                        </a:rPr>
                        <a:t>10</a:t>
                      </a:r>
                      <a:r>
                        <a:rPr lang="zh-CN" sz="1200" kern="0" dirty="0">
                          <a:effectLst/>
                          <a:latin typeface="仿宋" panose="02010609060101010101" pitchFamily="49" charset="-122"/>
                          <a:ea typeface="仿宋" panose="02010609060101010101" pitchFamily="49" charset="-122"/>
                        </a:rPr>
                        <a:t>万美元以下的客户开户，并逐步将开户标准提高到</a:t>
                      </a:r>
                      <a:r>
                        <a:rPr lang="en-US" sz="1200" kern="0" dirty="0">
                          <a:effectLst/>
                          <a:latin typeface="仿宋" panose="02010609060101010101" pitchFamily="49" charset="-122"/>
                          <a:ea typeface="仿宋" panose="02010609060101010101" pitchFamily="49" charset="-122"/>
                        </a:rPr>
                        <a:t>25</a:t>
                      </a:r>
                      <a:r>
                        <a:rPr lang="zh-CN" sz="1200" kern="0" dirty="0">
                          <a:effectLst/>
                          <a:latin typeface="仿宋" panose="02010609060101010101" pitchFamily="49" charset="-122"/>
                          <a:ea typeface="仿宋" panose="02010609060101010101" pitchFamily="49" charset="-122"/>
                        </a:rPr>
                        <a:t>万美元</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后提升至</a:t>
                      </a:r>
                      <a:r>
                        <a:rPr lang="en-US" sz="1200" kern="0" dirty="0">
                          <a:effectLst/>
                          <a:latin typeface="仿宋" panose="02010609060101010101" pitchFamily="49" charset="-122"/>
                          <a:ea typeface="仿宋" panose="02010609060101010101" pitchFamily="49" charset="-122"/>
                        </a:rPr>
                        <a:t>50</a:t>
                      </a:r>
                      <a:r>
                        <a:rPr lang="zh-CN" sz="1200" kern="0" dirty="0">
                          <a:effectLst/>
                          <a:latin typeface="仿宋" panose="02010609060101010101" pitchFamily="49" charset="-122"/>
                          <a:ea typeface="仿宋" panose="02010609060101010101" pitchFamily="49" charset="-122"/>
                        </a:rPr>
                        <a:t>万美元</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，依据服务内容的不同，美林向客户收取不同的费用，一般平均每笔交易收取费用高达</a:t>
                      </a:r>
                      <a:r>
                        <a:rPr lang="en-US" sz="1200" kern="0" dirty="0">
                          <a:effectLst/>
                          <a:latin typeface="仿宋" panose="02010609060101010101" pitchFamily="49" charset="-122"/>
                          <a:ea typeface="仿宋" panose="02010609060101010101" pitchFamily="49" charset="-122"/>
                        </a:rPr>
                        <a:t>100-400</a:t>
                      </a:r>
                      <a:r>
                        <a:rPr lang="zh-CN" sz="1200" kern="0" dirty="0">
                          <a:effectLst/>
                          <a:latin typeface="仿宋" panose="02010609060101010101" pitchFamily="49" charset="-122"/>
                          <a:ea typeface="仿宋" panose="02010609060101010101" pitchFamily="49" charset="-122"/>
                        </a:rPr>
                        <a:t>美元。</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val="10004"/>
                  </a:ext>
                </a:extLst>
              </a:tr>
            </a:tbl>
          </a:graphicData>
        </a:graphic>
      </p:graphicFrame>
      <p:pic>
        <p:nvPicPr>
          <p:cNvPr id="3073" name="图片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2605088"/>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2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3.1.3 </a:t>
            </a:r>
            <a:r>
              <a:rPr lang="zh-CN" altLang="en-US" sz="2000" dirty="0" smtClean="0"/>
              <a:t>兰格</a:t>
            </a:r>
            <a:r>
              <a:rPr lang="en-US" altLang="zh-CN" sz="2000" dirty="0" smtClean="0"/>
              <a:t>-</a:t>
            </a:r>
            <a:r>
              <a:rPr lang="zh-CN" altLang="en-US" sz="2000" dirty="0" smtClean="0"/>
              <a:t>米塞斯经济大论战</a:t>
            </a:r>
            <a:endParaRPr lang="zh-CN" altLang="en-US" sz="2000" dirty="0">
              <a:solidFill>
                <a:srgbClr val="FF0000"/>
              </a:solidFill>
            </a:endParaRPr>
          </a:p>
        </p:txBody>
      </p:sp>
      <p:sp>
        <p:nvSpPr>
          <p:cNvPr id="3" name="内容占位符 2"/>
          <p:cNvSpPr>
            <a:spLocks noGrp="1"/>
          </p:cNvSpPr>
          <p:nvPr>
            <p:ph idx="1"/>
          </p:nvPr>
        </p:nvSpPr>
        <p:spPr>
          <a:xfrm>
            <a:off x="457200" y="1556792"/>
            <a:ext cx="8219256" cy="4608512"/>
          </a:xfrm>
        </p:spPr>
        <p:txBody>
          <a:bodyPr>
            <a:normAutofit/>
          </a:bodyPr>
          <a:lstStyle/>
          <a:p>
            <a:r>
              <a:rPr lang="zh-CN" altLang="zh-CN" dirty="0"/>
              <a:t>兰格代表了芝加哥学派对社会主义的支持，充分体现了“专业利益集团自利性”的特点。兰格认为一些专业性技术人员，不是实事求是从国民利益出发，而是从强调自己专业部门的利益最大化出发，而对某些社会命题做出理性主义的主张。</a:t>
            </a:r>
            <a:endParaRPr lang="en-US" altLang="zh-CN" dirty="0"/>
          </a:p>
          <a:p>
            <a:r>
              <a:rPr lang="zh-CN" altLang="zh-CN" dirty="0"/>
              <a:t>米塞斯则指出“个体判断是经济学的终极标准”，具有判断结果的不确定性和个体意义。米塞斯从根本上怀疑乃至彻底否定了中央经济中实行经济计算和合理配置资源的可能性，直指社会主义计划经济中的核心问题。计划经济的核心是数学理性主义，否定了数学在经济中的作用，就从理论上否定了计划经济的可行性，即否定了“社会主义价格计算”的可能性。米塞斯否定数学在经济学中的意义，否定了社会主义制度需求确定和成本控制的可能性</a:t>
            </a:r>
            <a:r>
              <a:rPr lang="zh-CN" altLang="zh-CN" dirty="0" smtClean="0"/>
              <a:t>。</a:t>
            </a:r>
            <a:endParaRPr lang="zh-CN" altLang="zh-CN" dirty="0"/>
          </a:p>
        </p:txBody>
      </p:sp>
    </p:spTree>
    <p:extLst>
      <p:ext uri="{BB962C8B-B14F-4D97-AF65-F5344CB8AC3E}">
        <p14:creationId xmlns:p14="http://schemas.microsoft.com/office/powerpoint/2010/main" val="2071368472"/>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481890"/>
            <a:ext cx="8208912" cy="5755422"/>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（三）区块链与证券交易</a:t>
            </a:r>
            <a:endParaRPr lang="en-US" altLang="zh-CN" b="1" dirty="0">
              <a:latin typeface="仿宋" panose="02010609060101010101" pitchFamily="49" charset="-122"/>
              <a:ea typeface="仿宋" panose="02010609060101010101" pitchFamily="49" charset="-122"/>
            </a:endParaRPr>
          </a:p>
          <a:p>
            <a:r>
              <a:rPr lang="en-US" altLang="zh-CN" sz="1600" dirty="0">
                <a:latin typeface="仿宋" pitchFamily="49" charset="-122"/>
                <a:ea typeface="仿宋" pitchFamily="49" charset="-122"/>
              </a:rPr>
              <a:t>2015</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10</a:t>
            </a:r>
            <a:r>
              <a:rPr lang="zh-CN" altLang="en-US" sz="1600" dirty="0">
                <a:latin typeface="仿宋" pitchFamily="49" charset="-122"/>
                <a:ea typeface="仿宋" pitchFamily="49" charset="-122"/>
              </a:rPr>
              <a:t>月纳斯达克称，该公司首次利用区块链技术完成和纪录了一项私人证券交易，原因是这家交易所运营商正寻求在这个领域中取得领先地位。到目前为止，利用区块链技术进行这种操作更多地还只是一种天花乱坠的宣传而非现实。</a:t>
            </a:r>
          </a:p>
          <a:p>
            <a:r>
              <a:rPr lang="zh-CN" altLang="en-US" sz="1600" dirty="0">
                <a:latin typeface="仿宋" pitchFamily="49" charset="-122"/>
                <a:ea typeface="仿宋" pitchFamily="49" charset="-122"/>
              </a:rPr>
              <a:t>纳斯达克周三发布声明称，该公司的合作伙伴</a:t>
            </a:r>
            <a:r>
              <a:rPr lang="en-US" altLang="zh-CN" sz="1600" dirty="0">
                <a:latin typeface="仿宋" pitchFamily="49" charset="-122"/>
                <a:ea typeface="仿宋" pitchFamily="49" charset="-122"/>
              </a:rPr>
              <a:t>Chain.com</a:t>
            </a:r>
            <a:r>
              <a:rPr lang="zh-CN" altLang="en-US" sz="1600" dirty="0">
                <a:latin typeface="仿宋" pitchFamily="49" charset="-122"/>
                <a:ea typeface="仿宋" pitchFamily="49" charset="-122"/>
              </a:rPr>
              <a:t>成为了其</a:t>
            </a:r>
            <a:r>
              <a:rPr lang="en-US" altLang="zh-CN" sz="1600" dirty="0" err="1">
                <a:latin typeface="仿宋" pitchFamily="49" charset="-122"/>
                <a:ea typeface="仿宋" pitchFamily="49" charset="-122"/>
              </a:rPr>
              <a:t>Linq</a:t>
            </a:r>
            <a:r>
              <a:rPr lang="zh-CN" altLang="en-US" sz="1600" dirty="0">
                <a:latin typeface="仿宋" pitchFamily="49" charset="-122"/>
                <a:ea typeface="仿宋" pitchFamily="49" charset="-122"/>
              </a:rPr>
              <a:t>区块链技术的第一个用户，后者在向一名私人投资者发售股份时使用了这项技术。区块链一种加密的分类账，可为比特币等数字货币提供支持。</a:t>
            </a:r>
          </a:p>
          <a:p>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2015</a:t>
            </a:r>
            <a:r>
              <a:rPr lang="zh-CN" altLang="en-US" sz="1600" dirty="0">
                <a:latin typeface="仿宋" pitchFamily="49" charset="-122"/>
                <a:ea typeface="仿宋" pitchFamily="49" charset="-122"/>
              </a:rPr>
              <a:t>年中，区块链技术成为了一种轰动性的技术，其倡导者认为这种技术将可彻底改造用于主流金融的后勤运作系统，提供一种在几分钟内而非需要几天才能完成交易的方法。到目前为止，大多数参与了这项技术的大多数公司都几乎还没有展示什么相关产品。</a:t>
            </a:r>
          </a:p>
          <a:p>
            <a:r>
              <a:rPr lang="zh-CN" altLang="en-US" sz="1600" dirty="0">
                <a:latin typeface="仿宋" pitchFamily="49" charset="-122"/>
                <a:ea typeface="仿宋" pitchFamily="49" charset="-122"/>
              </a:rPr>
              <a:t>纳斯达克正试图利用其最新的概念验证使其在这个领域中脱颖而出。同时，这家总部设在纽约的公司还正希望完成其首席执行官鲍勃</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格雷菲尔德（</a:t>
            </a:r>
            <a:r>
              <a:rPr lang="en-US" altLang="zh-CN" sz="1600" dirty="0">
                <a:latin typeface="仿宋" pitchFamily="49" charset="-122"/>
                <a:ea typeface="仿宋" pitchFamily="49" charset="-122"/>
              </a:rPr>
              <a:t>Bob </a:t>
            </a:r>
            <a:r>
              <a:rPr lang="en-US" altLang="zh-CN" sz="1600" dirty="0" err="1">
                <a:latin typeface="仿宋" pitchFamily="49" charset="-122"/>
                <a:ea typeface="仿宋" pitchFamily="49" charset="-122"/>
              </a:rPr>
              <a:t>Greifeld</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7</a:t>
            </a:r>
            <a:r>
              <a:rPr lang="zh-CN" altLang="en-US" sz="1600" dirty="0">
                <a:latin typeface="仿宋" pitchFamily="49" charset="-122"/>
                <a:ea typeface="仿宋" pitchFamily="49" charset="-122"/>
              </a:rPr>
              <a:t>月份制定的一项目标，也就是让纳斯达克成为第一家使用区块链技术的大型交易所运营商。</a:t>
            </a:r>
          </a:p>
          <a:p>
            <a:r>
              <a:rPr lang="zh-CN" altLang="en-US" sz="1600" dirty="0">
                <a:latin typeface="仿宋" pitchFamily="49" charset="-122"/>
                <a:ea typeface="仿宋" pitchFamily="49" charset="-122"/>
              </a:rPr>
              <a:t>区块链具有在股票清算中大大提高效率的潜力。由于交易由点对点验证来清算，所以系统不再需要清算所，审计员去验证交易，不再需要托管人去检查投资者是否持有股票。从本质上来看，这样就把中间人和后台踢出了交易系统，意味着记账成本的降低，从而降低了</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的交易成本。鉴于第三方审计的高额成本，记账和</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或验证交易的成本非常昂贵。</a:t>
            </a:r>
            <a:endParaRPr lang="en-US" altLang="zh-CN" sz="1600" dirty="0">
              <a:latin typeface="仿宋" pitchFamily="49" charset="-122"/>
              <a:ea typeface="仿宋" pitchFamily="49" charset="-122"/>
            </a:endParaRPr>
          </a:p>
          <a:p>
            <a:r>
              <a:rPr lang="zh-CN" altLang="en-US" sz="1600" dirty="0">
                <a:latin typeface="仿宋" pitchFamily="49" charset="-122"/>
                <a:ea typeface="仿宋" pitchFamily="49" charset="-122"/>
              </a:rPr>
              <a:t>点对点交易同样也意味着清算过程可以即刻发生的。与传统的清算相比，传统一般需要三个工作日（</a:t>
            </a:r>
            <a:r>
              <a:rPr lang="en-US" altLang="zh-CN" sz="1600" dirty="0">
                <a:latin typeface="仿宋" pitchFamily="49" charset="-122"/>
                <a:ea typeface="仿宋" pitchFamily="49" charset="-122"/>
              </a:rPr>
              <a:t>T+3</a:t>
            </a:r>
            <a:r>
              <a:rPr lang="zh-CN" altLang="en-US" sz="1600" dirty="0">
                <a:latin typeface="仿宋" pitchFamily="49" charset="-122"/>
                <a:ea typeface="仿宋" pitchFamily="49" charset="-122"/>
              </a:rPr>
              <a:t>），因为</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必须确保交易方拥有交易所需的金钱和股票。区块链技术可以将股票变成流动性更高的投资</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几乎等同与手持现金。高流动性意味着</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可以吸收更多的股票投资。于每个参与者都有一个完整的交易记录，所以对于投资者而言，权益市场的透明度非常高。伪造交易或者改变之前交易的行为几乎不可能。如果发生虚假交易，参与者将会发现他们的账本记录中出现不一致的情况，然后拒绝该笔交易。</a:t>
            </a:r>
          </a:p>
        </p:txBody>
      </p:sp>
    </p:spTree>
    <p:extLst>
      <p:ext uri="{BB962C8B-B14F-4D97-AF65-F5344CB8AC3E}">
        <p14:creationId xmlns:p14="http://schemas.microsoft.com/office/powerpoint/2010/main" val="2911194815"/>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436602"/>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13.3.3 </a:t>
            </a:r>
            <a:r>
              <a:rPr lang="zh-CN" altLang="en-US" sz="2000" b="1" dirty="0">
                <a:solidFill>
                  <a:srgbClr val="6A5015"/>
                </a:solidFill>
                <a:latin typeface="黑体" pitchFamily="49" charset="-122"/>
                <a:ea typeface="黑体" pitchFamily="49" charset="-122"/>
              </a:rPr>
              <a:t>证券业信息化的风险暴露及控制</a:t>
            </a:r>
          </a:p>
        </p:txBody>
      </p:sp>
      <p:sp>
        <p:nvSpPr>
          <p:cNvPr id="8" name="矩形 7"/>
          <p:cNvSpPr/>
          <p:nvPr/>
        </p:nvSpPr>
        <p:spPr>
          <a:xfrm>
            <a:off x="683568" y="769342"/>
            <a:ext cx="8136904" cy="5539978"/>
          </a:xfrm>
          <a:prstGeom prst="rect">
            <a:avLst/>
          </a:prstGeom>
        </p:spPr>
        <p:txBody>
          <a:bodyPr wrap="square">
            <a:spAutoFit/>
          </a:bodyPr>
          <a:lstStyle/>
          <a:p>
            <a:pPr marL="342900" indent="-342900">
              <a:spcBef>
                <a:spcPts val="1800"/>
              </a:spcBef>
              <a:buSzPct val="150000"/>
              <a:buBlip>
                <a:blip r:embed="rId2"/>
              </a:buBlip>
            </a:pPr>
            <a:r>
              <a:rPr lang="zh-CN" altLang="zh-CN" b="1" dirty="0">
                <a:latin typeface="仿宋" panose="02010609060101010101" pitchFamily="49" charset="-122"/>
                <a:ea typeface="仿宋" panose="02010609060101010101" pitchFamily="49" charset="-122"/>
              </a:rPr>
              <a:t>（一）</a:t>
            </a:r>
            <a:r>
              <a:rPr lang="zh-CN" altLang="en-US" b="1" dirty="0">
                <a:latin typeface="仿宋" panose="02010609060101010101" pitchFamily="49" charset="-122"/>
                <a:ea typeface="仿宋" panose="02010609060101010101" pitchFamily="49" charset="-122"/>
              </a:rPr>
              <a:t>我国证券信息化存在的风险</a:t>
            </a:r>
            <a:endParaRPr lang="en-US" altLang="zh-CN"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第一，操作风险。操作风险存在于两个方面：其一，投资者可能因网上操作不当造成损失的风险</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如错误点击确认或错误取消交易等等；其二，投资者的交易认证工具被他人取得后冒用投资者名义进行交易造成损失的风险。</a:t>
            </a:r>
          </a:p>
          <a:p>
            <a:r>
              <a:rPr lang="zh-CN" altLang="en-US" sz="1600" dirty="0">
                <a:latin typeface="仿宋" pitchFamily="49" charset="-122"/>
                <a:ea typeface="仿宋" pitchFamily="49" charset="-122"/>
              </a:rPr>
              <a:t>    第二，技术风险。技术风险是网上证券交易中最重大的客观风险，信息技术的缺陷和失误很有可能造成网上证券交易的损失。技术风险主要存在于三个方面：其一，投资者使用电脑硬件、软件系统出现的技术故障很有可能导致经济损失的风险；其二，投资者通过互联网传递委托信息数据时，网络由于出现中断、堵塞等故障，可能造成交易指令不能传达证券商，进而引起损失的风险；其三，证券商接到投资者交易指令后，其系统出现中断、停顿、延迟、错误等故障，导致投资者的指令不能及时实现，进而引起损失的风险。</a:t>
            </a:r>
          </a:p>
          <a:p>
            <a:r>
              <a:rPr lang="zh-CN" altLang="en-US" sz="1600" dirty="0">
                <a:latin typeface="仿宋" pitchFamily="49" charset="-122"/>
                <a:ea typeface="仿宋" pitchFamily="49" charset="-122"/>
              </a:rPr>
              <a:t>    第三，第三人侵权风险。第三人侵权风险主要存在于三个方面：其一，第三人可以通过侵入投资者电脑获取投资者信息，冒用投资者名义进行交易造成损失；其二，第三人可以再传递交易指令时截取指令，篡改指令，造成投资者损失；其三，第三人可以攻击证券商的网络系统，损坏证券商的服务器或其他电子设备，造成投资者损失。</a:t>
            </a:r>
          </a:p>
          <a:p>
            <a:r>
              <a:rPr lang="zh-CN" altLang="en-US" sz="1600" dirty="0">
                <a:latin typeface="仿宋" pitchFamily="49" charset="-122"/>
                <a:ea typeface="仿宋" pitchFamily="49" charset="-122"/>
              </a:rPr>
              <a:t>    第四，信息真实性风险。由于互联网造成投资者与他人的地域分隔突出，信息的准确度、实效性都容易出现巨大误差，相对于传统的证券交易方式，网上证券交易方式的相对方更易使用虚假信息。我国现阶段互联网管理力度仍然不够，证券商、其他投资者或者第三人都有可能为实现不正当利益而在互联网上发布虚假信息，误导投资者的买卖操作，造成投资者损失。</a:t>
            </a:r>
          </a:p>
          <a:p>
            <a:r>
              <a:rPr lang="zh-CN" altLang="en-US" sz="1600" dirty="0">
                <a:latin typeface="仿宋" pitchFamily="49" charset="-122"/>
                <a:ea typeface="仿宋" pitchFamily="49" charset="-122"/>
              </a:rPr>
              <a:t>    第五，政策风险。我国是一个新兴市场，我国证券交易还未达到成熟阶段，中国证券市场容易受到政策的影响。而我国证券市场的政策变动比较频繁，相关部门机关执行监管力度和能力还有缺失。</a:t>
            </a:r>
            <a:endParaRPr lang="zh-CN" altLang="zh-CN" sz="1600" dirty="0">
              <a:latin typeface="仿宋" pitchFamily="49" charset="-122"/>
              <a:ea typeface="仿宋" pitchFamily="49" charset="-122"/>
            </a:endParaRPr>
          </a:p>
        </p:txBody>
      </p:sp>
    </p:spTree>
    <p:extLst>
      <p:ext uri="{BB962C8B-B14F-4D97-AF65-F5344CB8AC3E}">
        <p14:creationId xmlns:p14="http://schemas.microsoft.com/office/powerpoint/2010/main" val="3001490444"/>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560" y="625326"/>
            <a:ext cx="8136904" cy="5539978"/>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（二）我国证券信息化风险控制防范对策</a:t>
            </a:r>
          </a:p>
          <a:p>
            <a:r>
              <a:rPr lang="zh-CN" altLang="en-US" sz="1600" dirty="0">
                <a:latin typeface="仿宋" pitchFamily="49" charset="-122"/>
                <a:ea typeface="仿宋" pitchFamily="49" charset="-122"/>
              </a:rPr>
              <a:t>    第一，制定可信的验证机制和可靠的网上证券交易体系。</a:t>
            </a:r>
          </a:p>
          <a:p>
            <a:r>
              <a:rPr lang="zh-CN" altLang="en-US" sz="1600" dirty="0">
                <a:latin typeface="仿宋" pitchFamily="49" charset="-122"/>
                <a:ea typeface="仿宋" pitchFamily="49" charset="-122"/>
              </a:rPr>
              <a:t>为了保证网上证券交易的保密性、真实性、安全性、准确性和不可否认性，防范证券交易和清算与交割过程中的欺诈行为，在增强加密措施保护信息传输的同时，必须在网上建立一种信任验证机制，使得证券公司营业部能对投资者身份的合法性、真实性认证，以防假冒。</a:t>
            </a:r>
          </a:p>
          <a:p>
            <a:r>
              <a:rPr lang="zh-CN" altLang="en-US" sz="1600" dirty="0">
                <a:latin typeface="仿宋" pitchFamily="49" charset="-122"/>
                <a:ea typeface="仿宋" pitchFamily="49" charset="-122"/>
              </a:rPr>
              <a:t>    第二，证券公司应在接受投资者网上委托业务时向投资者进行风险揭示，并明确各方的权利与义务。投资者在对网上证券交易的优缺点进行了充分的了解后，如果投资者自愿采用网上委托，证券公司应与投资者本人签订专门的书面协议。协议应明确双方的权利和义务，具体内容包括证券的委托买卖、清算与交割、信息查询、客户资料保密、替代交易方式、资金存取、转账和转托管、风险防范、交易密码设置和法律责任的承担等。协议的详细约定能弥补法律规定欠缺的缺陷，以协议条款作为双方的行为准则，能避免纠纷的产生。</a:t>
            </a:r>
          </a:p>
          <a:p>
            <a:r>
              <a:rPr lang="zh-CN" altLang="en-US" sz="1600" dirty="0">
                <a:latin typeface="仿宋" pitchFamily="49" charset="-122"/>
                <a:ea typeface="仿宋" pitchFamily="49" charset="-122"/>
              </a:rPr>
              <a:t>    第三，证券公司加强风险控制，严格业务管理制度。证券公司应制订严格的业务流程并定期向投资者提供书面对账单，限制单笔委托最大金额以及每日成交最大金额</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严禁透支和信用交易，加强资金在账户之间划转与存取、指定交易的控制等</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在现有的网络技术条件下，禁止开展网上证券转托管和计算机及电话形式的资金转账服务。做到在开户、指定交易时的事前控制，交易委托的实时控制，对交易后的清算与交割的事后控制。</a:t>
            </a:r>
          </a:p>
          <a:p>
            <a:r>
              <a:rPr lang="zh-CN" altLang="en-US" sz="1600" dirty="0">
                <a:latin typeface="仿宋" pitchFamily="49" charset="-122"/>
                <a:ea typeface="仿宋" pitchFamily="49" charset="-122"/>
              </a:rPr>
              <a:t>    第四，加强投资者自我保护意识，提高其风险防范能力。投资者在做出网上证券交易决策前，首先应综合比较各证券公司和进行网上交易网站的安全防范措施、信息质量、传输建设和技术服务等情况，选择一个技术力量雄厚，风险控制健全的证券公司和网站作为委托对象。</a:t>
            </a:r>
          </a:p>
        </p:txBody>
      </p:sp>
    </p:spTree>
    <p:extLst>
      <p:ext uri="{BB962C8B-B14F-4D97-AF65-F5344CB8AC3E}">
        <p14:creationId xmlns:p14="http://schemas.microsoft.com/office/powerpoint/2010/main" val="318751957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normAutofit fontScale="90000"/>
          </a:bodyPr>
          <a:lstStyle/>
          <a:p>
            <a:r>
              <a:rPr lang="en-US" altLang="zh-CN" dirty="0"/>
              <a:t>13.4 </a:t>
            </a:r>
            <a:r>
              <a:rPr lang="zh-CN" altLang="en-US" dirty="0"/>
              <a:t>信息化金融机构之：保险业</a:t>
            </a:r>
            <a:endParaRPr lang="zh-CN" altLang="en-US" dirty="0">
              <a:solidFill>
                <a:srgbClr val="FF0000"/>
              </a:solidFill>
            </a:endParaRPr>
          </a:p>
        </p:txBody>
      </p:sp>
      <p:sp>
        <p:nvSpPr>
          <p:cNvPr id="5" name="TextBox 4"/>
          <p:cNvSpPr txBox="1"/>
          <p:nvPr/>
        </p:nvSpPr>
        <p:spPr>
          <a:xfrm>
            <a:off x="539552" y="764704"/>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13.4.1 </a:t>
            </a:r>
            <a:r>
              <a:rPr lang="zh-CN" altLang="en-US" sz="2000" b="1" dirty="0">
                <a:solidFill>
                  <a:srgbClr val="6A5015"/>
                </a:solidFill>
                <a:latin typeface="黑体" pitchFamily="49" charset="-122"/>
                <a:ea typeface="黑体" pitchFamily="49" charset="-122"/>
              </a:rPr>
              <a:t>保险业信息化现状</a:t>
            </a:r>
          </a:p>
        </p:txBody>
      </p:sp>
      <p:sp>
        <p:nvSpPr>
          <p:cNvPr id="7" name="矩形 6"/>
          <p:cNvSpPr/>
          <p:nvPr/>
        </p:nvSpPr>
        <p:spPr>
          <a:xfrm>
            <a:off x="539552" y="1052736"/>
            <a:ext cx="8280920" cy="5693866"/>
          </a:xfrm>
          <a:prstGeom prst="rect">
            <a:avLst/>
          </a:prstGeom>
        </p:spPr>
        <p:txBody>
          <a:bodyPr wrap="square">
            <a:spAutoFit/>
          </a:bodyPr>
          <a:lstStyle/>
          <a:p>
            <a:r>
              <a:rPr lang="en-US" altLang="zh-CN" sz="1600" dirty="0">
                <a:latin typeface="仿宋" pitchFamily="49" charset="-122"/>
                <a:ea typeface="仿宋" pitchFamily="49" charset="-122"/>
              </a:rPr>
              <a:t>    </a:t>
            </a:r>
            <a:r>
              <a:rPr lang="zh-CN" altLang="zh-CN" sz="1600" dirty="0">
                <a:latin typeface="仿宋" pitchFamily="49" charset="-122"/>
                <a:ea typeface="仿宋" pitchFamily="49" charset="-122"/>
              </a:rPr>
              <a:t>中国互联网保险在过去</a:t>
            </a:r>
            <a:r>
              <a:rPr lang="en-US" altLang="zh-CN" sz="1600" dirty="0">
                <a:latin typeface="仿宋" pitchFamily="49" charset="-122"/>
                <a:ea typeface="仿宋" pitchFamily="49" charset="-122"/>
              </a:rPr>
              <a:t>20</a:t>
            </a:r>
            <a:r>
              <a:rPr lang="zh-CN" altLang="zh-CN" sz="1600" dirty="0">
                <a:latin typeface="仿宋" pitchFamily="49" charset="-122"/>
                <a:ea typeface="仿宋" pitchFamily="49" charset="-122"/>
              </a:rPr>
              <a:t>年里不断成熟，按照中国保险行业协会的划分，大致分为萌芽期（</a:t>
            </a:r>
            <a:r>
              <a:rPr lang="en-US" altLang="zh-CN" sz="1600" dirty="0">
                <a:latin typeface="仿宋" pitchFamily="49" charset="-122"/>
                <a:ea typeface="仿宋" pitchFamily="49" charset="-122"/>
              </a:rPr>
              <a:t>1997-2007</a:t>
            </a:r>
            <a:r>
              <a:rPr lang="zh-CN" altLang="zh-CN" sz="1600" dirty="0">
                <a:latin typeface="仿宋" pitchFamily="49" charset="-122"/>
                <a:ea typeface="仿宋" pitchFamily="49" charset="-122"/>
              </a:rPr>
              <a:t>年）、探索期（</a:t>
            </a:r>
            <a:r>
              <a:rPr lang="en-US" altLang="zh-CN" sz="1600" dirty="0">
                <a:latin typeface="仿宋" pitchFamily="49" charset="-122"/>
                <a:ea typeface="仿宋" pitchFamily="49" charset="-122"/>
              </a:rPr>
              <a:t>2008-2011</a:t>
            </a:r>
            <a:r>
              <a:rPr lang="zh-CN" altLang="zh-CN" sz="1600" dirty="0">
                <a:latin typeface="仿宋" pitchFamily="49" charset="-122"/>
                <a:ea typeface="仿宋" pitchFamily="49" charset="-122"/>
              </a:rPr>
              <a:t>年）、全面发展期（</a:t>
            </a:r>
            <a:r>
              <a:rPr lang="en-US" altLang="zh-CN" sz="1600" dirty="0">
                <a:latin typeface="仿宋" pitchFamily="49" charset="-122"/>
                <a:ea typeface="仿宋" pitchFamily="49" charset="-122"/>
              </a:rPr>
              <a:t>2013-2013</a:t>
            </a:r>
            <a:r>
              <a:rPr lang="zh-CN" altLang="zh-CN" sz="1600" dirty="0">
                <a:latin typeface="仿宋" pitchFamily="49" charset="-122"/>
                <a:ea typeface="仿宋" pitchFamily="49" charset="-122"/>
              </a:rPr>
              <a:t>年）和爆发期（</a:t>
            </a:r>
            <a:r>
              <a:rPr lang="en-US" altLang="zh-CN" sz="1600" dirty="0">
                <a:latin typeface="仿宋" pitchFamily="49" charset="-122"/>
                <a:ea typeface="仿宋" pitchFamily="49" charset="-122"/>
              </a:rPr>
              <a:t>2014</a:t>
            </a:r>
            <a:r>
              <a:rPr lang="zh-CN" altLang="zh-CN" sz="1600" dirty="0">
                <a:latin typeface="仿宋" pitchFamily="49" charset="-122"/>
                <a:ea typeface="仿宋" pitchFamily="49" charset="-122"/>
              </a:rPr>
              <a:t>年至今）四个阶段。</a:t>
            </a:r>
          </a:p>
          <a:p>
            <a:pPr marL="342900" indent="-342900">
              <a:spcBef>
                <a:spcPts val="1800"/>
              </a:spcBef>
              <a:buSzPct val="150000"/>
              <a:buBlip>
                <a:blip r:embed="rId2"/>
              </a:buBlip>
            </a:pPr>
            <a:r>
              <a:rPr lang="zh-CN" altLang="zh-CN" sz="1600" dirty="0">
                <a:latin typeface="仿宋" pitchFamily="49" charset="-122"/>
                <a:ea typeface="仿宋" pitchFamily="49" charset="-122"/>
              </a:rPr>
              <a:t>第一，萌芽期：有限范围内起到企业门户资讯</a:t>
            </a:r>
            <a:r>
              <a:rPr lang="zh-CN" altLang="zh-CN" sz="1600" dirty="0" smtClean="0">
                <a:latin typeface="仿宋" panose="02010609060101010101" pitchFamily="49" charset="-122"/>
                <a:ea typeface="仿宋" panose="02010609060101010101" pitchFamily="49" charset="-122"/>
              </a:rPr>
              <a:t>作用</a:t>
            </a:r>
            <a:r>
              <a:rPr lang="en-US" altLang="zh-CN" sz="1600" dirty="0" smtClean="0">
                <a:latin typeface="仿宋" panose="02010609060101010101" pitchFamily="49" charset="-122"/>
                <a:ea typeface="仿宋" panose="02010609060101010101" pitchFamily="49" charset="-122"/>
              </a:rPr>
              <a:t>1997</a:t>
            </a:r>
            <a:r>
              <a:rPr lang="zh-CN" altLang="zh-CN" sz="1600" dirty="0">
                <a:latin typeface="仿宋" panose="02010609060101010101" pitchFamily="49" charset="-122"/>
                <a:ea typeface="仿宋" panose="02010609060101010101" pitchFamily="49" charset="-122"/>
              </a:rPr>
              <a:t>年底，我国第一家保险网站</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中国保险信息网建成，成为我国最早的保险行业第三方网站，并促成第一张网上投保意向书，正式开启了互联网保险的探索。</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第二，探索期：电商平台兴起促使市场</a:t>
            </a:r>
            <a:r>
              <a:rPr lang="zh-CN" altLang="zh-CN" sz="1600" dirty="0" smtClean="0">
                <a:latin typeface="仿宋" panose="02010609060101010101" pitchFamily="49" charset="-122"/>
                <a:ea typeface="仿宋" panose="02010609060101010101" pitchFamily="49" charset="-122"/>
              </a:rPr>
              <a:t>细分以</a:t>
            </a:r>
            <a:r>
              <a:rPr lang="zh-CN" altLang="zh-CN" sz="1600" dirty="0">
                <a:latin typeface="仿宋" panose="02010609060101010101" pitchFamily="49" charset="-122"/>
                <a:ea typeface="仿宋" panose="02010609060101010101" pitchFamily="49" charset="-122"/>
              </a:rPr>
              <a:t>保险中介和保险信息服务为定位的保险网站纷纷涌现，如慧择网、优保网和向日葵网等。</a:t>
            </a:r>
            <a:r>
              <a:rPr lang="en-US" altLang="zh-CN" sz="1600" dirty="0">
                <a:latin typeface="仿宋" panose="02010609060101010101" pitchFamily="49" charset="-122"/>
                <a:ea typeface="仿宋" panose="02010609060101010101" pitchFamily="49" charset="-122"/>
              </a:rPr>
              <a:t>2011</a:t>
            </a:r>
            <a:r>
              <a:rPr lang="zh-CN" altLang="zh-CN"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4</a:t>
            </a:r>
            <a:r>
              <a:rPr lang="zh-CN" altLang="zh-CN" sz="1600" dirty="0">
                <a:latin typeface="仿宋" panose="02010609060101010101" pitchFamily="49" charset="-122"/>
                <a:ea typeface="仿宋" panose="02010609060101010101" pitchFamily="49" charset="-122"/>
              </a:rPr>
              <a:t>月，保监会下发《互联网保险业务监管规定</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征求意见稿</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》，明确保险公司、保险专业中介机构开展互联网保险业务的资质条件和经营规则。。</a:t>
            </a: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第三，全面发展期：商业模式和产品服务</a:t>
            </a:r>
            <a:r>
              <a:rPr lang="zh-CN" altLang="zh-CN" sz="1600" dirty="0" smtClean="0">
                <a:latin typeface="仿宋" panose="02010609060101010101" pitchFamily="49" charset="-122"/>
                <a:ea typeface="仿宋" panose="02010609060101010101" pitchFamily="49" charset="-122"/>
              </a:rPr>
              <a:t>百花齐放</a:t>
            </a:r>
            <a:r>
              <a:rPr lang="en-US" altLang="zh-CN" sz="1600" dirty="0" smtClean="0">
                <a:latin typeface="仿宋" panose="02010609060101010101" pitchFamily="49" charset="-122"/>
                <a:ea typeface="仿宋" panose="02010609060101010101" pitchFamily="49" charset="-122"/>
              </a:rPr>
              <a:t>2012</a:t>
            </a:r>
            <a:r>
              <a:rPr lang="zh-CN" altLang="zh-CN" sz="1600" dirty="0">
                <a:latin typeface="仿宋" panose="02010609060101010101" pitchFamily="49" charset="-122"/>
                <a:ea typeface="仿宋" panose="02010609060101010101" pitchFamily="49" charset="-122"/>
              </a:rPr>
              <a:t>年，保险电子商务市场在线保费收入规模突破百亿元，在售互联网保险产品有</a:t>
            </a:r>
            <a:r>
              <a:rPr lang="en-US" altLang="zh-CN" sz="1600" dirty="0">
                <a:latin typeface="仿宋" panose="02010609060101010101" pitchFamily="49" charset="-122"/>
                <a:ea typeface="仿宋" panose="02010609060101010101" pitchFamily="49" charset="-122"/>
              </a:rPr>
              <a:t>60</a:t>
            </a:r>
            <a:r>
              <a:rPr lang="zh-CN" altLang="zh-CN" sz="1600" dirty="0">
                <a:latin typeface="仿宋" panose="02010609060101010101" pitchFamily="49" charset="-122"/>
                <a:ea typeface="仿宋" panose="02010609060101010101" pitchFamily="49" charset="-122"/>
              </a:rPr>
              <a:t>多种。</a:t>
            </a:r>
            <a:r>
              <a:rPr lang="en-US" altLang="zh-CN" sz="1600" dirty="0">
                <a:latin typeface="仿宋" panose="02010609060101010101" pitchFamily="49" charset="-122"/>
                <a:ea typeface="仿宋" panose="02010609060101010101" pitchFamily="49" charset="-122"/>
              </a:rPr>
              <a:t>2012</a:t>
            </a:r>
            <a:r>
              <a:rPr lang="zh-CN" altLang="zh-CN" sz="1600" dirty="0">
                <a:latin typeface="仿宋" panose="02010609060101010101" pitchFamily="49" charset="-122"/>
                <a:ea typeface="仿宋" panose="02010609060101010101" pitchFamily="49" charset="-122"/>
              </a:rPr>
              <a:t>年起，各保险公司依托官方网站、保险超市、门户网站、</a:t>
            </a:r>
            <a:r>
              <a:rPr lang="en-US" altLang="zh-CN" sz="1600" dirty="0">
                <a:latin typeface="仿宋" panose="02010609060101010101" pitchFamily="49" charset="-122"/>
                <a:ea typeface="仿宋" panose="02010609060101010101" pitchFamily="49" charset="-122"/>
              </a:rPr>
              <a:t>O2O</a:t>
            </a:r>
            <a:r>
              <a:rPr lang="zh-CN" altLang="zh-CN" sz="1600" dirty="0">
                <a:latin typeface="仿宋" panose="02010609060101010101" pitchFamily="49" charset="-122"/>
                <a:ea typeface="仿宋" panose="02010609060101010101" pitchFamily="49" charset="-122"/>
              </a:rPr>
              <a:t>平台、第三方电子商务平台等多种方式，开展互联网保险业务。中小型保险公司倾向于借助其他平台，而大型保险集团则更青睐于成立自有的电商公司。</a:t>
            </a: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第四，爆发期：监管规范和政策支持下有望有序爆发</a:t>
            </a:r>
            <a:r>
              <a:rPr lang="zh-CN" altLang="zh-CN" sz="1600" dirty="0" smtClean="0">
                <a:latin typeface="仿宋" panose="02010609060101010101" pitchFamily="49" charset="-122"/>
                <a:ea typeface="仿宋" panose="02010609060101010101" pitchFamily="49" charset="-122"/>
              </a:rPr>
              <a:t>增长</a:t>
            </a:r>
            <a:r>
              <a:rPr lang="en-US" altLang="zh-CN" sz="1600" dirty="0" smtClean="0">
                <a:latin typeface="仿宋" panose="02010609060101010101" pitchFamily="49" charset="-122"/>
                <a:ea typeface="仿宋" panose="02010609060101010101" pitchFamily="49" charset="-122"/>
              </a:rPr>
              <a:t>2014</a:t>
            </a:r>
            <a:r>
              <a:rPr lang="zh-CN" altLang="zh-CN" sz="1600" dirty="0">
                <a:latin typeface="仿宋" panose="02010609060101010101" pitchFamily="49" charset="-122"/>
                <a:ea typeface="仿宋" panose="02010609060101010101" pitchFamily="49" charset="-122"/>
              </a:rPr>
              <a:t>年，保监会下发《关于促进人身险公司互联网保险业务规范发展的通知</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征求意见稿</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》，将成为保险监管部门首部针对互联网金融领域的规范性文件。麦肯锡预计到</a:t>
            </a:r>
            <a:r>
              <a:rPr lang="en-US" altLang="zh-CN" sz="1600" dirty="0">
                <a:latin typeface="仿宋" panose="02010609060101010101" pitchFamily="49" charset="-122"/>
                <a:ea typeface="仿宋" panose="02010609060101010101" pitchFamily="49" charset="-122"/>
              </a:rPr>
              <a:t>2020</a:t>
            </a:r>
            <a:r>
              <a:rPr lang="zh-CN" altLang="zh-CN" sz="1600" dirty="0">
                <a:latin typeface="仿宋" panose="02010609060101010101" pitchFamily="49" charset="-122"/>
                <a:ea typeface="仿宋" panose="02010609060101010101" pitchFamily="49" charset="-122"/>
              </a:rPr>
              <a:t>年，保险业电子自助渠道将从</a:t>
            </a:r>
            <a:r>
              <a:rPr lang="en-US" altLang="zh-CN" sz="1600" dirty="0">
                <a:latin typeface="仿宋" panose="02010609060101010101" pitchFamily="49" charset="-122"/>
                <a:ea typeface="仿宋" panose="02010609060101010101" pitchFamily="49" charset="-122"/>
              </a:rPr>
              <a:t>2005</a:t>
            </a:r>
            <a:r>
              <a:rPr lang="zh-CN" altLang="zh-CN" sz="1600" dirty="0">
                <a:latin typeface="仿宋" panose="02010609060101010101" pitchFamily="49" charset="-122"/>
                <a:ea typeface="仿宋" panose="02010609060101010101" pitchFamily="49" charset="-122"/>
              </a:rPr>
              <a:t>年的</a:t>
            </a:r>
            <a:r>
              <a:rPr lang="en-US" altLang="zh-CN" sz="1600" dirty="0">
                <a:latin typeface="仿宋" panose="02010609060101010101" pitchFamily="49" charset="-122"/>
                <a:ea typeface="仿宋" panose="02010609060101010101" pitchFamily="49" charset="-122"/>
              </a:rPr>
              <a:t>0.16%</a:t>
            </a:r>
            <a:r>
              <a:rPr lang="zh-CN" altLang="zh-CN" sz="1600" dirty="0">
                <a:latin typeface="仿宋" panose="02010609060101010101" pitchFamily="49" charset="-122"/>
                <a:ea typeface="仿宋" panose="02010609060101010101" pitchFamily="49" charset="-122"/>
              </a:rPr>
              <a:t>上升到</a:t>
            </a:r>
            <a:r>
              <a:rPr lang="en-US" altLang="zh-CN" sz="1600" dirty="0">
                <a:latin typeface="仿宋" panose="02010609060101010101" pitchFamily="49" charset="-122"/>
                <a:ea typeface="仿宋" panose="02010609060101010101" pitchFamily="49" charset="-122"/>
              </a:rPr>
              <a:t>10%</a:t>
            </a:r>
            <a:r>
              <a:rPr lang="zh-CN" altLang="zh-CN"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68619070"/>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24798" y="692696"/>
            <a:ext cx="3350816" cy="307777"/>
          </a:xfrm>
          <a:prstGeom prst="rect">
            <a:avLst/>
          </a:prstGeom>
        </p:spPr>
        <p:txBody>
          <a:bodyPr wrap="square">
            <a:spAutoFit/>
          </a:bodyPr>
          <a:lstStyle/>
          <a:p>
            <a:pPr lvl="0"/>
            <a:r>
              <a:rPr lang="zh-CN" altLang="zh-CN" sz="1400" b="1" dirty="0">
                <a:solidFill>
                  <a:prstClr val="black"/>
                </a:solidFill>
                <a:latin typeface="仿宋" pitchFamily="49" charset="-122"/>
                <a:ea typeface="仿宋" pitchFamily="49" charset="-122"/>
              </a:rPr>
              <a:t>表</a:t>
            </a:r>
            <a:r>
              <a:rPr lang="en-US" altLang="zh-CN" sz="1400" b="1" dirty="0">
                <a:solidFill>
                  <a:prstClr val="black"/>
                </a:solidFill>
                <a:latin typeface="仿宋" pitchFamily="49" charset="-122"/>
                <a:ea typeface="仿宋" pitchFamily="49" charset="-122"/>
              </a:rPr>
              <a:t>13-6 </a:t>
            </a:r>
            <a:r>
              <a:rPr lang="zh-CN" altLang="zh-CN" sz="1400" b="1" dirty="0">
                <a:solidFill>
                  <a:prstClr val="black"/>
                </a:solidFill>
                <a:latin typeface="仿宋" pitchFamily="49" charset="-122"/>
                <a:ea typeface="仿宋" pitchFamily="49" charset="-122"/>
              </a:rPr>
              <a:t>保险业信息化相关监管法规</a:t>
            </a:r>
          </a:p>
        </p:txBody>
      </p:sp>
      <p:graphicFrame>
        <p:nvGraphicFramePr>
          <p:cNvPr id="9" name="表格 8"/>
          <p:cNvGraphicFramePr>
            <a:graphicFrameLocks noGrp="1"/>
          </p:cNvGraphicFramePr>
          <p:nvPr>
            <p:extLst/>
          </p:nvPr>
        </p:nvGraphicFramePr>
        <p:xfrm>
          <a:off x="827584" y="1052736"/>
          <a:ext cx="7848871" cy="3979945"/>
        </p:xfrm>
        <a:graphic>
          <a:graphicData uri="http://schemas.openxmlformats.org/drawingml/2006/table">
            <a:tbl>
              <a:tblPr firstRow="1" firstCol="1" bandRow="1">
                <a:tableStyleId>{5940675A-B579-460E-94D1-54222C63F5DA}</a:tableStyleId>
              </a:tblPr>
              <a:tblGrid>
                <a:gridCol w="1352120">
                  <a:extLst>
                    <a:ext uri="{9D8B030D-6E8A-4147-A177-3AD203B41FA5}">
                      <a16:colId xmlns:a16="http://schemas.microsoft.com/office/drawing/2014/main" val="20000"/>
                    </a:ext>
                  </a:extLst>
                </a:gridCol>
                <a:gridCol w="2102358">
                  <a:extLst>
                    <a:ext uri="{9D8B030D-6E8A-4147-A177-3AD203B41FA5}">
                      <a16:colId xmlns:a16="http://schemas.microsoft.com/office/drawing/2014/main" val="20001"/>
                    </a:ext>
                  </a:extLst>
                </a:gridCol>
                <a:gridCol w="4394393">
                  <a:extLst>
                    <a:ext uri="{9D8B030D-6E8A-4147-A177-3AD203B41FA5}">
                      <a16:colId xmlns:a16="http://schemas.microsoft.com/office/drawing/2014/main" val="20002"/>
                    </a:ext>
                  </a:extLst>
                </a:gridCol>
              </a:tblGrid>
              <a:tr h="125269">
                <a:tc>
                  <a:txBody>
                    <a:bodyPr/>
                    <a:lstStyle/>
                    <a:p>
                      <a:pPr algn="just">
                        <a:spcAft>
                          <a:spcPts val="0"/>
                        </a:spcAft>
                        <a:tabLst>
                          <a:tab pos="401955" algn="l"/>
                        </a:tabLst>
                      </a:pPr>
                      <a:r>
                        <a:rPr lang="zh-CN" sz="1400" kern="100" dirty="0">
                          <a:effectLst/>
                        </a:rPr>
                        <a:t>印发时间</a:t>
                      </a:r>
                      <a:endParaRPr lang="zh-CN" sz="1400" kern="100" dirty="0">
                        <a:effectLst/>
                        <a:latin typeface="仿宋" pitchFamily="49" charset="-122"/>
                        <a:ea typeface="仿宋" pitchFamily="49" charset="-122"/>
                        <a:cs typeface="黑体"/>
                      </a:endParaRPr>
                    </a:p>
                  </a:txBody>
                  <a:tcPr marL="64657" marR="64657" marT="0" marB="0"/>
                </a:tc>
                <a:tc>
                  <a:txBody>
                    <a:bodyPr/>
                    <a:lstStyle/>
                    <a:p>
                      <a:pPr algn="just">
                        <a:spcAft>
                          <a:spcPts val="0"/>
                        </a:spcAft>
                        <a:tabLst>
                          <a:tab pos="401955" algn="l"/>
                        </a:tabLst>
                      </a:pPr>
                      <a:r>
                        <a:rPr lang="zh-CN" sz="1400" kern="100">
                          <a:effectLst/>
                        </a:rPr>
                        <a:t>监管法规</a:t>
                      </a:r>
                      <a:endParaRPr lang="zh-CN" sz="1400" kern="100">
                        <a:effectLst/>
                        <a:latin typeface="仿宋" pitchFamily="49" charset="-122"/>
                        <a:ea typeface="仿宋" pitchFamily="49" charset="-122"/>
                        <a:cs typeface="黑体"/>
                      </a:endParaRPr>
                    </a:p>
                  </a:txBody>
                  <a:tcPr marL="64657" marR="64657" marT="0" marB="0"/>
                </a:tc>
                <a:tc>
                  <a:txBody>
                    <a:bodyPr/>
                    <a:lstStyle/>
                    <a:p>
                      <a:pPr algn="just">
                        <a:spcAft>
                          <a:spcPts val="0"/>
                        </a:spcAft>
                        <a:tabLst>
                          <a:tab pos="401955" algn="l"/>
                        </a:tabLst>
                      </a:pPr>
                      <a:r>
                        <a:rPr lang="zh-CN" sz="1400" kern="100">
                          <a:effectLst/>
                        </a:rPr>
                        <a:t>主要内容</a:t>
                      </a:r>
                      <a:endParaRPr lang="zh-CN" sz="14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0"/>
                  </a:ext>
                </a:extLst>
              </a:tr>
              <a:tr h="250539">
                <a:tc>
                  <a:txBody>
                    <a:bodyPr/>
                    <a:lstStyle/>
                    <a:p>
                      <a:pPr algn="l">
                        <a:spcAft>
                          <a:spcPts val="0"/>
                        </a:spcAft>
                      </a:pPr>
                      <a:r>
                        <a:rPr lang="en-US" sz="1200" kern="0">
                          <a:effectLst/>
                          <a:latin typeface="仿宋" panose="02010609060101010101" pitchFamily="49" charset="-122"/>
                          <a:ea typeface="仿宋" panose="02010609060101010101" pitchFamily="49" charset="-122"/>
                        </a:rPr>
                        <a:t>2005</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4</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《中华人民共和国电子签名法》</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电子签名与手写签名或印章具备同等法律效力</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1"/>
                  </a:ext>
                </a:extLst>
              </a:tr>
              <a:tr h="37202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8</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《中国保险业发展</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十二五</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规划纲要》</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大力发展保险电子商务，推动电子保单以及移动互联网、云计算等新技术的创新应用</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2"/>
                  </a:ext>
                </a:extLst>
              </a:tr>
              <a:tr h="37202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4</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互联网保险业务监管规定</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征求意见稿</a:t>
                      </a:r>
                      <a:r>
                        <a:rPr lang="en-US" sz="1200" kern="0">
                          <a:effectLst/>
                          <a:latin typeface="仿宋" panose="02010609060101010101" pitchFamily="49" charset="-122"/>
                          <a:ea typeface="仿宋" panose="02010609060101010101" pitchFamily="49" charset="-122"/>
                        </a:rPr>
                        <a:t>)</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明确保险公司、保险专业中介机构开展互联网保险业务的资质条件和经营规则</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3"/>
                  </a:ext>
                </a:extLst>
              </a:tr>
              <a:tr h="99206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9</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《保险代理、经纪公司互联网保险业务监管办法（试行）》</a:t>
                      </a:r>
                      <a:endParaRPr lang="zh-CN" sz="1200" kern="100" dirty="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明确了相关公司的进入门槛，规定保险代理、经纪公司开展互联网保险业务应当具备健全的互联网保险业务管理制度和操作规程、注册资本不低于人民币</a:t>
                      </a:r>
                      <a:r>
                        <a:rPr lang="en-US" sz="1200" kern="0">
                          <a:effectLst/>
                          <a:latin typeface="仿宋" panose="02010609060101010101" pitchFamily="49" charset="-122"/>
                          <a:ea typeface="仿宋" panose="02010609060101010101" pitchFamily="49" charset="-122"/>
                        </a:rPr>
                        <a:t>1000</a:t>
                      </a:r>
                      <a:r>
                        <a:rPr lang="zh-CN" sz="1200" kern="0">
                          <a:effectLst/>
                          <a:latin typeface="仿宋" panose="02010609060101010101" pitchFamily="49" charset="-122"/>
                          <a:ea typeface="仿宋" panose="02010609060101010101" pitchFamily="49" charset="-122"/>
                        </a:rPr>
                        <a:t>万元等条件。此外保险代理、经纪公司开展互联网保险业务的，应当集中运营、集中管理，从业人员不得以个人名义通过互联网站销售保险产品</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4"/>
                  </a:ext>
                </a:extLst>
              </a:tr>
              <a:tr h="744049">
                <a:tc>
                  <a:txBody>
                    <a:bodyPr/>
                    <a:lstStyle/>
                    <a:p>
                      <a:pPr algn="l">
                        <a:spcAft>
                          <a:spcPts val="0"/>
                        </a:spcAft>
                      </a:pPr>
                      <a:r>
                        <a:rPr lang="en-US" sz="1200" kern="0">
                          <a:effectLst/>
                          <a:latin typeface="仿宋" panose="02010609060101010101" pitchFamily="49" charset="-122"/>
                          <a:ea typeface="仿宋" panose="02010609060101010101" pitchFamily="49" charset="-122"/>
                        </a:rPr>
                        <a:t>2013</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8</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《中国保监会关于专业网络保险公司开业验收有关问题的通知</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把设立独立的信息安全部门、具有保险业务全流程的电子商务系统和核心业务系统等应用系统、投保流程设置确认环节等作为专业网络保险公司开业验收的补充条件，这对规范互联网保险的发展将起到积极的作用</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5"/>
                  </a:ext>
                </a:extLst>
              </a:tr>
              <a:tr h="496033">
                <a:tc>
                  <a:txBody>
                    <a:bodyPr/>
                    <a:lstStyle/>
                    <a:p>
                      <a:pPr algn="just">
                        <a:spcAft>
                          <a:spcPts val="0"/>
                        </a:spcAft>
                        <a:tabLst>
                          <a:tab pos="401955" algn="l"/>
                        </a:tabLst>
                      </a:pPr>
                      <a:r>
                        <a:rPr lang="en-US" sz="1200" kern="0">
                          <a:effectLst/>
                          <a:latin typeface="仿宋" panose="02010609060101010101" pitchFamily="49" charset="-122"/>
                          <a:ea typeface="仿宋" panose="02010609060101010101" pitchFamily="49" charset="-122"/>
                        </a:rPr>
                        <a:t>2013</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12</a:t>
                      </a:r>
                      <a:r>
                        <a:rPr lang="zh-CN" sz="1200" kern="0">
                          <a:effectLst/>
                          <a:latin typeface="仿宋" panose="02010609060101010101" pitchFamily="49" charset="-122"/>
                          <a:ea typeface="仿宋" panose="02010609060101010101" pitchFamily="49" charset="-122"/>
                        </a:rPr>
                        <a:t>月</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《关于促进人身险公司互联网保险业务规范发展的通知</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征求意见稿</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将成为保险监管部门首部针对互联网金融领域的规范性文件。主要内容涉及规定保险公司经营区域、认可赠险或服务赠送行为和强调对网销的严格监管</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6"/>
                  </a:ext>
                </a:extLst>
              </a:tr>
              <a:tr h="372024">
                <a:tc>
                  <a:txBody>
                    <a:bodyPr/>
                    <a:lstStyle/>
                    <a:p>
                      <a:pPr algn="just">
                        <a:spcAft>
                          <a:spcPts val="0"/>
                        </a:spcAft>
                      </a:pPr>
                      <a:r>
                        <a:rPr lang="en-US" sz="1200" kern="100">
                          <a:effectLst/>
                          <a:latin typeface="仿宋" panose="02010609060101010101" pitchFamily="49" charset="-122"/>
                          <a:ea typeface="仿宋" panose="02010609060101010101" pitchFamily="49" charset="-122"/>
                        </a:rPr>
                        <a:t>2015</a:t>
                      </a:r>
                      <a:r>
                        <a:rPr lang="zh-CN" sz="1200" kern="100">
                          <a:effectLst/>
                          <a:latin typeface="仿宋" panose="02010609060101010101" pitchFamily="49" charset="-122"/>
                          <a:ea typeface="仿宋" panose="02010609060101010101" pitchFamily="49" charset="-122"/>
                        </a:rPr>
                        <a:t>年</a:t>
                      </a:r>
                      <a:r>
                        <a:rPr lang="en-US" sz="1200" kern="100">
                          <a:effectLst/>
                          <a:latin typeface="仿宋" panose="02010609060101010101" pitchFamily="49" charset="-122"/>
                          <a:ea typeface="仿宋" panose="02010609060101010101" pitchFamily="49" charset="-122"/>
                        </a:rPr>
                        <a:t>10</a:t>
                      </a:r>
                      <a:r>
                        <a:rPr lang="zh-CN" sz="1200" kern="100">
                          <a:effectLst/>
                          <a:latin typeface="仿宋" panose="02010609060101010101" pitchFamily="49" charset="-122"/>
                          <a:ea typeface="仿宋" panose="02010609060101010101" pitchFamily="49" charset="-122"/>
                        </a:rPr>
                        <a:t>月</a:t>
                      </a:r>
                      <a:endParaRPr lang="zh-CN" sz="1200" kern="100">
                        <a:effectLst/>
                        <a:latin typeface="仿宋" pitchFamily="49" charset="-122"/>
                        <a:ea typeface="仿宋" pitchFamily="49" charset="-122"/>
                        <a:cs typeface="黑体"/>
                      </a:endParaRPr>
                    </a:p>
                  </a:txBody>
                  <a:tcPr marL="64657" marR="64657"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《保险机构信息化监管规定（征求意见稿）》</a:t>
                      </a:r>
                      <a:endParaRPr lang="zh-CN" sz="1200" kern="100">
                        <a:effectLst/>
                        <a:latin typeface="仿宋" pitchFamily="49" charset="-122"/>
                        <a:ea typeface="仿宋" pitchFamily="49" charset="-122"/>
                        <a:cs typeface="黑体"/>
                      </a:endParaRPr>
                    </a:p>
                  </a:txBody>
                  <a:tcPr marL="64657" marR="64657"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要求保险机构设立由董事会直接领导管理下的信息化工作委员会来防范和化解新技术风险，切实维护保险业信息安全。</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59620951"/>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4581128"/>
            <a:ext cx="2787943" cy="307777"/>
          </a:xfrm>
          <a:prstGeom prst="rect">
            <a:avLst/>
          </a:prstGeom>
        </p:spPr>
        <p:txBody>
          <a:bodyPr wrap="none">
            <a:spAutoFit/>
          </a:bodyPr>
          <a:lstStyle/>
          <a:p>
            <a:r>
              <a:rPr lang="zh-CN" altLang="zh-CN" sz="1400" b="1" dirty="0">
                <a:latin typeface="仿宋" pitchFamily="49" charset="-122"/>
                <a:ea typeface="仿宋" pitchFamily="49" charset="-122"/>
                <a:cs typeface="黑体"/>
              </a:rPr>
              <a:t>图</a:t>
            </a:r>
            <a:r>
              <a:rPr lang="en-US" altLang="zh-CN" sz="1400" b="1" dirty="0">
                <a:latin typeface="仿宋" pitchFamily="49" charset="-122"/>
                <a:ea typeface="仿宋" pitchFamily="49" charset="-122"/>
                <a:cs typeface="黑体"/>
              </a:rPr>
              <a:t>13-8 </a:t>
            </a:r>
            <a:r>
              <a:rPr lang="zh-CN" altLang="zh-CN" sz="1400" b="1" dirty="0">
                <a:latin typeface="仿宋" pitchFamily="49" charset="-122"/>
                <a:ea typeface="仿宋" pitchFamily="49" charset="-122"/>
                <a:cs typeface="黑体"/>
              </a:rPr>
              <a:t>我国互联网保险发展情况</a:t>
            </a:r>
            <a:endParaRPr lang="zh-CN" altLang="en-US" sz="1400" b="1" dirty="0">
              <a:latin typeface="仿宋" pitchFamily="49" charset="-122"/>
              <a:ea typeface="仿宋" pitchFamily="49" charset="-122"/>
            </a:endParaRPr>
          </a:p>
        </p:txBody>
      </p:sp>
      <p:grpSp>
        <p:nvGrpSpPr>
          <p:cNvPr id="6" name="组合 5"/>
          <p:cNvGrpSpPr/>
          <p:nvPr/>
        </p:nvGrpSpPr>
        <p:grpSpPr>
          <a:xfrm>
            <a:off x="1547664" y="908720"/>
            <a:ext cx="5832648" cy="4381455"/>
            <a:chOff x="1547664" y="908720"/>
            <a:chExt cx="5832648" cy="4381455"/>
          </a:xfrm>
        </p:grpSpPr>
        <p:graphicFrame>
          <p:nvGraphicFramePr>
            <p:cNvPr id="5" name="图表 4"/>
            <p:cNvGraphicFramePr/>
            <p:nvPr>
              <p:extLst/>
            </p:nvPr>
          </p:nvGraphicFramePr>
          <p:xfrm>
            <a:off x="1619672" y="908720"/>
            <a:ext cx="5760640"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1547664" y="5013176"/>
              <a:ext cx="5184576" cy="276999"/>
            </a:xfrm>
            <a:prstGeom prst="rect">
              <a:avLst/>
            </a:prstGeom>
          </p:spPr>
          <p:txBody>
            <a:bodyPr wrap="square">
              <a:spAutoFit/>
            </a:bodyPr>
            <a:lstStyle/>
            <a:p>
              <a:r>
                <a:rPr lang="zh-CN" altLang="en-US" sz="1200" dirty="0">
                  <a:latin typeface="仿宋" pitchFamily="49" charset="-122"/>
                  <a:ea typeface="仿宋" pitchFamily="49" charset="-122"/>
                </a:rPr>
                <a:t>资料来源：互联网保险行业发展报告（</a:t>
              </a:r>
              <a:r>
                <a:rPr lang="en-US" altLang="zh-CN" sz="1200" dirty="0">
                  <a:latin typeface="仿宋" pitchFamily="49" charset="-122"/>
                  <a:ea typeface="仿宋" pitchFamily="49" charset="-122"/>
                </a:rPr>
                <a:t>2015</a:t>
              </a:r>
              <a:r>
                <a:rPr lang="zh-CN" altLang="en-US" sz="1200" dirty="0">
                  <a:latin typeface="仿宋" pitchFamily="49" charset="-122"/>
                  <a:ea typeface="仿宋" pitchFamily="49" charset="-122"/>
                </a:rPr>
                <a:t>年）</a:t>
              </a:r>
            </a:p>
          </p:txBody>
        </p:sp>
      </p:grpSp>
    </p:spTree>
    <p:extLst>
      <p:ext uri="{BB962C8B-B14F-4D97-AF65-F5344CB8AC3E}">
        <p14:creationId xmlns:p14="http://schemas.microsoft.com/office/powerpoint/2010/main" val="297695133"/>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631305"/>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13.4.2 </a:t>
            </a:r>
            <a:r>
              <a:rPr lang="zh-CN" altLang="en-US" sz="2000" b="1" dirty="0">
                <a:solidFill>
                  <a:srgbClr val="6A5015"/>
                </a:solidFill>
                <a:latin typeface="黑体" pitchFamily="49" charset="-122"/>
                <a:ea typeface="黑体" pitchFamily="49" charset="-122"/>
              </a:rPr>
              <a:t>保险业信息化的存在模式</a:t>
            </a:r>
          </a:p>
        </p:txBody>
      </p:sp>
      <p:sp>
        <p:nvSpPr>
          <p:cNvPr id="7" name="矩形 6"/>
          <p:cNvSpPr/>
          <p:nvPr/>
        </p:nvSpPr>
        <p:spPr>
          <a:xfrm>
            <a:off x="539552" y="1484784"/>
            <a:ext cx="8280920" cy="3431709"/>
          </a:xfrm>
          <a:prstGeom prst="rect">
            <a:avLst/>
          </a:prstGeom>
        </p:spPr>
        <p:txBody>
          <a:bodyPr wrap="square">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保险</a:t>
            </a:r>
            <a:r>
              <a:rPr lang="zh-CN" altLang="en-US" dirty="0">
                <a:latin typeface="仿宋" pitchFamily="49" charset="-122"/>
                <a:ea typeface="仿宋" pitchFamily="49" charset="-122"/>
              </a:rPr>
              <a:t>业务信息化主要以四种模式存在：一是以</a:t>
            </a:r>
            <a:r>
              <a:rPr lang="en-US" altLang="zh-CN" dirty="0" err="1">
                <a:latin typeface="仿宋" pitchFamily="49" charset="-122"/>
                <a:ea typeface="仿宋" pitchFamily="49" charset="-122"/>
              </a:rPr>
              <a:t>Ecoverage</a:t>
            </a:r>
            <a:r>
              <a:rPr lang="zh-CN" altLang="en-US" dirty="0">
                <a:latin typeface="仿宋" pitchFamily="49" charset="-122"/>
                <a:ea typeface="仿宋" pitchFamily="49" charset="-122"/>
              </a:rPr>
              <a:t>为代表的保险公司网站模式，二是以</a:t>
            </a:r>
            <a:r>
              <a:rPr lang="en-US" altLang="zh-CN" dirty="0">
                <a:latin typeface="仿宋" panose="02010609060101010101" pitchFamily="49" charset="-122"/>
                <a:ea typeface="仿宋" panose="02010609060101010101" pitchFamily="49" charset="-122"/>
              </a:rPr>
              <a:t>INSWEB</a:t>
            </a:r>
            <a:r>
              <a:rPr lang="zh-CN" altLang="en-US" dirty="0">
                <a:latin typeface="仿宋" panose="02010609060101010101" pitchFamily="49" charset="-122"/>
                <a:ea typeface="仿宋" panose="02010609060101010101" pitchFamily="49" charset="-122"/>
              </a:rPr>
              <a:t>为代表的网络保险超市模式，三是以淘宝旗舰店为代表网络保险淘宝模式，四是以中国保险网为代表的网络保险支持平台。</a:t>
            </a:r>
          </a:p>
          <a:p>
            <a:endParaRPr lang="en-US" altLang="zh-CN" b="1" dirty="0">
              <a:latin typeface="仿宋" pitchFamily="49" charset="-122"/>
              <a:ea typeface="仿宋"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（一）案例：</a:t>
            </a:r>
            <a:r>
              <a:rPr lang="en-US" altLang="zh-CN" b="1" dirty="0">
                <a:latin typeface="仿宋" panose="02010609060101010101" pitchFamily="49" charset="-122"/>
                <a:ea typeface="仿宋" panose="02010609060101010101" pitchFamily="49" charset="-122"/>
              </a:rPr>
              <a:t>INSWEB</a:t>
            </a:r>
          </a:p>
          <a:p>
            <a:r>
              <a:rPr lang="en-US" altLang="zh-CN" sz="1600" dirty="0">
                <a:latin typeface="仿宋" pitchFamily="49" charset="-122"/>
                <a:ea typeface="仿宋" pitchFamily="49" charset="-122"/>
              </a:rPr>
              <a:t>    1995</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2</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正式成立。</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是全球最大的保险电子商务站点，它不但和世界上</a:t>
            </a:r>
            <a:r>
              <a:rPr lang="en-US" altLang="zh-CN" sz="1600" dirty="0">
                <a:latin typeface="仿宋" pitchFamily="49" charset="-122"/>
                <a:ea typeface="仿宋" pitchFamily="49" charset="-122"/>
              </a:rPr>
              <a:t>50</a:t>
            </a:r>
            <a:r>
              <a:rPr lang="zh-CN" altLang="en-US" sz="1600" dirty="0">
                <a:latin typeface="仿宋" pitchFamily="49" charset="-122"/>
                <a:ea typeface="仿宋" pitchFamily="49" charset="-122"/>
              </a:rPr>
              <a:t>多家保险公司签署了业务协议，还与其他</a:t>
            </a:r>
            <a:r>
              <a:rPr lang="en-US" altLang="zh-CN" sz="1600" dirty="0">
                <a:latin typeface="仿宋" pitchFamily="49" charset="-122"/>
                <a:ea typeface="仿宋" pitchFamily="49" charset="-122"/>
              </a:rPr>
              <a:t>180</a:t>
            </a:r>
            <a:r>
              <a:rPr lang="zh-CN" altLang="en-US" sz="1600" dirty="0">
                <a:latin typeface="仿宋" pitchFamily="49" charset="-122"/>
                <a:ea typeface="仿宋" pitchFamily="49" charset="-122"/>
              </a:rPr>
              <a:t>多个站点进行合作。站点设计简介而强大，客户通过站点检索需求资料，站点会据此进行分析，然后将结果反馈给客户，从而为客户提供最优质的保险建议。</a:t>
            </a:r>
          </a:p>
          <a:p>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的优点在于：报价快速、全面、实时；比较公正、客观；方便信息和分析工具的使用；维护客户隐私。</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的缺点在于：保险产品大多复杂，需要面对面就爱那个姐，网络信息很难清晰的反应产品性质；销售对象主要是车险和意外险，规模局限，很难做大。</a:t>
            </a:r>
          </a:p>
        </p:txBody>
      </p:sp>
    </p:spTree>
    <p:extLst>
      <p:ext uri="{BB962C8B-B14F-4D97-AF65-F5344CB8AC3E}">
        <p14:creationId xmlns:p14="http://schemas.microsoft.com/office/powerpoint/2010/main" val="415846179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1785" y="764704"/>
            <a:ext cx="8280920" cy="5447645"/>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（二）案例：众安在线财产保险公司</a:t>
            </a:r>
          </a:p>
          <a:p>
            <a:r>
              <a:rPr lang="en-US" altLang="zh-CN" sz="1600" dirty="0">
                <a:latin typeface="仿宋" pitchFamily="49" charset="-122"/>
                <a:ea typeface="仿宋" pitchFamily="49" charset="-122"/>
              </a:rPr>
              <a:t>    2012</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4</a:t>
            </a:r>
            <a:r>
              <a:rPr lang="zh-CN" altLang="en-US" sz="1600" dirty="0">
                <a:latin typeface="仿宋" pitchFamily="49" charset="-122"/>
                <a:ea typeface="仿宋" pitchFamily="49" charset="-122"/>
              </a:rPr>
              <a:t>月，阿里巴巴马云、腾讯马化腾和中国平安马明哲共同协商并确立成立一家网络保险销售公司。</a:t>
            </a:r>
            <a:r>
              <a:rPr lang="en-US" altLang="zh-CN" sz="1600" dirty="0">
                <a:latin typeface="仿宋" pitchFamily="49" charset="-122"/>
                <a:ea typeface="仿宋" pitchFamily="49" charset="-122"/>
              </a:rPr>
              <a:t>2013</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4</a:t>
            </a:r>
            <a:r>
              <a:rPr lang="zh-CN" altLang="en-US" sz="1600" dirty="0">
                <a:latin typeface="仿宋" pitchFamily="49" charset="-122"/>
                <a:ea typeface="仿宋" pitchFamily="49" charset="-122"/>
              </a:rPr>
              <a:t>月递交筹备申请算起，“众安在线”拿到筹建牌照用了不到一年时间。从较快于同业的审批周期上可见，对于互联网保险创新，保监会表现出开明、开放的监管思路。</a:t>
            </a:r>
          </a:p>
          <a:p>
            <a:r>
              <a:rPr lang="zh-CN" altLang="en-US" sz="1600" dirty="0">
                <a:latin typeface="仿宋" pitchFamily="49" charset="-122"/>
                <a:ea typeface="仿宋" pitchFamily="49" charset="-122"/>
              </a:rPr>
              <a:t>    阿里巴巴，持股比例</a:t>
            </a:r>
            <a:r>
              <a:rPr lang="en-US" altLang="zh-CN" sz="1600" dirty="0">
                <a:latin typeface="仿宋" pitchFamily="49" charset="-122"/>
                <a:ea typeface="仿宋" pitchFamily="49" charset="-122"/>
              </a:rPr>
              <a:t>19.9%</a:t>
            </a:r>
            <a:r>
              <a:rPr lang="zh-CN" altLang="en-US" sz="1600" dirty="0">
                <a:latin typeface="仿宋" pitchFamily="49" charset="-122"/>
                <a:ea typeface="仿宋" pitchFamily="49" charset="-122"/>
              </a:rPr>
              <a:t>，是最大单一股东；中国平安、腾讯分别以</a:t>
            </a:r>
            <a:r>
              <a:rPr lang="en-US" altLang="zh-CN" sz="1600" dirty="0">
                <a:latin typeface="仿宋" pitchFamily="49" charset="-122"/>
                <a:ea typeface="仿宋" pitchFamily="49" charset="-122"/>
              </a:rPr>
              <a:t>15%</a:t>
            </a:r>
            <a:r>
              <a:rPr lang="zh-CN" altLang="en-US" sz="1600" dirty="0">
                <a:latin typeface="仿宋" pitchFamily="49" charset="-122"/>
                <a:ea typeface="仿宋" pitchFamily="49" charset="-122"/>
              </a:rPr>
              <a:t>并列为第二大股东。除这三家主要股东之外，另有六家中小股东，分别为：携程、优孚控股、日讯网络科技、日讯互联网、加德信投资、远强投资，主要为网络科技或投资公司。</a:t>
            </a:r>
          </a:p>
          <a:p>
            <a:r>
              <a:rPr lang="zh-CN" altLang="en-US" sz="1600" dirty="0">
                <a:latin typeface="仿宋" pitchFamily="49" charset="-122"/>
                <a:ea typeface="仿宋" pitchFamily="49" charset="-122"/>
              </a:rPr>
              <a:t>阿里巴巴是中国最大的电商平台，旗下拥有大量企业及个人客户，不但可以成为财产保险的购买者，其信用水平和交易记录亦可成为“众安在线”研发新产品的载体；而中国平安擅长于保险产品研发、精算、理赔，旗下庞大的销售及理赔团队，可成为“众安在线”的强大保障；腾讯则拥有广泛的个人用户基础、媒体资源和营销渠道，为未来“众安在线”的发展和推广铺平了道路；其余中小股东在网络科技上，也具有一定的资源及人才优势。</a:t>
            </a:r>
          </a:p>
          <a:p>
            <a:r>
              <a:rPr lang="zh-CN" altLang="en-US" sz="1600" dirty="0">
                <a:latin typeface="仿宋" pitchFamily="49" charset="-122"/>
                <a:ea typeface="仿宋" pitchFamily="49" charset="-122"/>
              </a:rPr>
              <a:t>众安在线的定位不是通过互联网销售既有的保险产品，而是“服务互联网”。众安在线将“通过产品创新，为互联网的经营者和参与者提供一系列整体解决方案，化解和管理互联网经济的各种风险，为互联网行业的畅顺、安全、高效运行提供保障和服务。”</a:t>
            </a:r>
          </a:p>
          <a:p>
            <a:r>
              <a:rPr lang="en-US" altLang="zh-CN" sz="1600" dirty="0">
                <a:latin typeface="仿宋" pitchFamily="49" charset="-122"/>
                <a:ea typeface="仿宋" pitchFamily="49" charset="-122"/>
              </a:rPr>
              <a:t>    2013</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13</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5</a:t>
            </a:r>
            <a:r>
              <a:rPr lang="zh-CN" altLang="en-US" sz="1600" dirty="0">
                <a:latin typeface="仿宋" pitchFamily="49" charset="-122"/>
                <a:ea typeface="仿宋" pitchFamily="49" charset="-122"/>
              </a:rPr>
              <a:t>日，众安在线的首款保险产品“众宝乐”正式上线。这款产品的目标群体是淘宝集市商的卖家。这款产品允许卖家自行选择保险额度，且无需缴纳消费者保障基金即可获得消费者保障服务资格和消费者保障标示，并获得最高</a:t>
            </a:r>
            <a:r>
              <a:rPr lang="en-US" altLang="zh-CN" sz="1600" dirty="0">
                <a:latin typeface="仿宋" pitchFamily="49" charset="-122"/>
                <a:ea typeface="仿宋" pitchFamily="49" charset="-122"/>
              </a:rPr>
              <a:t>20</a:t>
            </a:r>
            <a:r>
              <a:rPr lang="zh-CN" altLang="en-US" sz="1600" dirty="0">
                <a:latin typeface="仿宋" pitchFamily="49" charset="-122"/>
                <a:ea typeface="仿宋" pitchFamily="49" charset="-122"/>
              </a:rPr>
              <a:t>万元的保障额度的展示。“众宝乐”实行“先行垫付，事后追赔”，当买卖双方发生纠纷，“众宝乐”先向买家赔款，再向卖家追款。</a:t>
            </a:r>
          </a:p>
        </p:txBody>
      </p:sp>
    </p:spTree>
    <p:extLst>
      <p:ext uri="{BB962C8B-B14F-4D97-AF65-F5344CB8AC3E}">
        <p14:creationId xmlns:p14="http://schemas.microsoft.com/office/powerpoint/2010/main" val="383317353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3648" y="980728"/>
            <a:ext cx="6408712" cy="4380294"/>
            <a:chOff x="1403648" y="980728"/>
            <a:chExt cx="6408712" cy="4380294"/>
          </a:xfrm>
        </p:grpSpPr>
        <p:graphicFrame>
          <p:nvGraphicFramePr>
            <p:cNvPr id="5" name="图表 4"/>
            <p:cNvGraphicFramePr/>
            <p:nvPr>
              <p:extLst/>
            </p:nvPr>
          </p:nvGraphicFramePr>
          <p:xfrm>
            <a:off x="1403648" y="980728"/>
            <a:ext cx="6408712"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1403648" y="4653136"/>
              <a:ext cx="5904656" cy="707886"/>
            </a:xfrm>
            <a:prstGeom prst="rect">
              <a:avLst/>
            </a:prstGeom>
          </p:spPr>
          <p:txBody>
            <a:bodyPr wrap="square">
              <a:spAutoFit/>
            </a:bodyPr>
            <a:lstStyle/>
            <a:p>
              <a:r>
                <a:rPr lang="en-US" altLang="zh-CN" sz="1400" b="1" dirty="0">
                  <a:latin typeface="仿宋" pitchFamily="49" charset="-122"/>
                  <a:ea typeface="仿宋" pitchFamily="49" charset="-122"/>
                </a:rPr>
                <a:t>                 </a:t>
              </a:r>
              <a:r>
                <a:rPr lang="zh-CN" altLang="zh-CN" sz="1400" b="1" dirty="0">
                  <a:latin typeface="仿宋" pitchFamily="49" charset="-122"/>
                  <a:ea typeface="仿宋" pitchFamily="49" charset="-122"/>
                </a:rPr>
                <a:t>图</a:t>
              </a:r>
              <a:r>
                <a:rPr lang="en-US" altLang="zh-CN" sz="1400" b="1" dirty="0">
                  <a:latin typeface="仿宋" pitchFamily="49" charset="-122"/>
                  <a:ea typeface="仿宋" pitchFamily="49" charset="-122"/>
                </a:rPr>
                <a:t>13-9 </a:t>
              </a:r>
              <a:r>
                <a:rPr lang="zh-CN" altLang="zh-CN" sz="1400" b="1" dirty="0">
                  <a:latin typeface="仿宋" pitchFamily="49" charset="-122"/>
                  <a:ea typeface="仿宋" pitchFamily="49" charset="-122"/>
                </a:rPr>
                <a:t>众安在线财产保险月度保费收入</a:t>
              </a:r>
            </a:p>
            <a:p>
              <a:endParaRPr lang="en-US" altLang="zh-CN" sz="1400" b="1" dirty="0">
                <a:latin typeface="仿宋" pitchFamily="49" charset="-122"/>
                <a:ea typeface="仿宋" pitchFamily="49" charset="-122"/>
              </a:endParaRPr>
            </a:p>
            <a:p>
              <a:r>
                <a:rPr lang="zh-CN" altLang="zh-CN" sz="1200" dirty="0">
                  <a:latin typeface="仿宋" pitchFamily="49" charset="-122"/>
                  <a:ea typeface="仿宋" pitchFamily="49" charset="-122"/>
                </a:rPr>
                <a:t>资料来源：根据中国保险监督管理委员会网站资料，作者整理而成</a:t>
              </a:r>
            </a:p>
          </p:txBody>
        </p:sp>
      </p:grpSp>
    </p:spTree>
    <p:extLst>
      <p:ext uri="{BB962C8B-B14F-4D97-AF65-F5344CB8AC3E}">
        <p14:creationId xmlns:p14="http://schemas.microsoft.com/office/powerpoint/2010/main" val="3723662187"/>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404664"/>
            <a:ext cx="8568952" cy="6001643"/>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（三）保险业与区块链</a:t>
            </a:r>
          </a:p>
          <a:p>
            <a:r>
              <a:rPr lang="en-US" altLang="zh-CN" sz="1600" dirty="0">
                <a:latin typeface="仿宋" pitchFamily="49" charset="-122"/>
                <a:ea typeface="仿宋" pitchFamily="49" charset="-122"/>
              </a:rPr>
              <a:t>    Z/Yen Group Limited</a:t>
            </a:r>
            <a:r>
              <a:rPr lang="zh-CN" altLang="en-US" sz="1600" dirty="0">
                <a:latin typeface="仿宋" pitchFamily="49" charset="-122"/>
                <a:ea typeface="仿宋" pitchFamily="49" charset="-122"/>
              </a:rPr>
              <a:t>最近发布的一份研究</a:t>
            </a:r>
            <a:r>
              <a:rPr lang="zh-CN" altLang="en-US" sz="1600" dirty="0" smtClean="0">
                <a:latin typeface="仿宋" pitchFamily="49" charset="-122"/>
                <a:ea typeface="仿宋" pitchFamily="49" charset="-122"/>
              </a:rPr>
              <a:t>报告表示</a:t>
            </a:r>
            <a:r>
              <a:rPr lang="zh-CN" altLang="en-US" sz="1600" dirty="0">
                <a:latin typeface="仿宋" pitchFamily="49" charset="-122"/>
                <a:ea typeface="仿宋" pitchFamily="49" charset="-122"/>
              </a:rPr>
              <a:t>，区块链</a:t>
            </a:r>
            <a:r>
              <a:rPr lang="zh-CN" altLang="en-US" sz="1600" dirty="0" smtClean="0">
                <a:latin typeface="仿宋" pitchFamily="49" charset="-122"/>
                <a:ea typeface="仿宋" pitchFamily="49" charset="-122"/>
              </a:rPr>
              <a:t>技术将</a:t>
            </a:r>
            <a:r>
              <a:rPr lang="zh-CN" altLang="en-US" sz="1600" dirty="0">
                <a:latin typeface="仿宋" pitchFamily="49" charset="-122"/>
                <a:ea typeface="仿宋" pitchFamily="49" charset="-122"/>
              </a:rPr>
              <a:t>给</a:t>
            </a:r>
            <a:r>
              <a:rPr lang="en-US" altLang="zh-CN" sz="1600" dirty="0">
                <a:latin typeface="仿宋" pitchFamily="49" charset="-122"/>
                <a:ea typeface="仿宋" pitchFamily="49" charset="-122"/>
              </a:rPr>
              <a:t>1.1</a:t>
            </a:r>
            <a:r>
              <a:rPr lang="zh-CN" altLang="en-US" sz="1600" dirty="0">
                <a:latin typeface="仿宋" pitchFamily="49" charset="-122"/>
                <a:ea typeface="仿宋" pitchFamily="49" charset="-122"/>
              </a:rPr>
              <a:t>万亿美元的保险业</a:t>
            </a:r>
            <a:r>
              <a:rPr lang="zh-CN" altLang="en-US" sz="1600" dirty="0" smtClean="0">
                <a:latin typeface="仿宋" pitchFamily="49" charset="-122"/>
                <a:ea typeface="仿宋" pitchFamily="49" charset="-122"/>
              </a:rPr>
              <a:t>市场带来</a:t>
            </a:r>
            <a:r>
              <a:rPr lang="zh-CN" altLang="en-US" sz="1600" dirty="0">
                <a:latin typeface="仿宋" pitchFamily="49" charset="-122"/>
                <a:ea typeface="仿宋" pitchFamily="49" charset="-122"/>
              </a:rPr>
              <a:t>变革。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）区块链技术可提高完整性，安全性，并降低成本</a:t>
            </a:r>
          </a:p>
          <a:p>
            <a:r>
              <a:rPr lang="zh-CN" altLang="en-US" sz="1600" dirty="0">
                <a:latin typeface="仿宋" pitchFamily="49" charset="-122"/>
                <a:ea typeface="仿宋" pitchFamily="49" charset="-122"/>
              </a:rPr>
              <a:t>    如比特币，以太坊，</a:t>
            </a:r>
            <a:r>
              <a:rPr lang="en-US" altLang="zh-CN" sz="1600" dirty="0">
                <a:latin typeface="仿宋" pitchFamily="49" charset="-122"/>
                <a:ea typeface="仿宋" pitchFamily="49" charset="-122"/>
              </a:rPr>
              <a:t>ripple</a:t>
            </a:r>
            <a:r>
              <a:rPr lang="zh-CN" altLang="en-US" sz="1600" dirty="0">
                <a:latin typeface="仿宋" pitchFamily="49" charset="-122"/>
                <a:ea typeface="仿宋" pitchFamily="49" charset="-122"/>
              </a:rPr>
              <a:t>（瑞波支付）以及</a:t>
            </a:r>
            <a:r>
              <a:rPr lang="en-US" altLang="zh-CN" sz="1600" dirty="0" err="1">
                <a:latin typeface="仿宋" pitchFamily="49" charset="-122"/>
                <a:ea typeface="仿宋" pitchFamily="49" charset="-122"/>
              </a:rPr>
              <a:t>zerocash</a:t>
            </a:r>
            <a:r>
              <a:rPr lang="zh-CN" altLang="en-US" sz="1600" dirty="0">
                <a:latin typeface="仿宋" pitchFamily="49" charset="-122"/>
                <a:ea typeface="仿宋" pitchFamily="49" charset="-122"/>
              </a:rPr>
              <a:t>等区块链协议，各专注于区块链技术的特定方面，如去中心化智能合约，去中心化自治组织（</a:t>
            </a:r>
            <a:r>
              <a:rPr lang="en-US" altLang="zh-CN" sz="1600" dirty="0">
                <a:latin typeface="仿宋" pitchFamily="49" charset="-122"/>
                <a:ea typeface="仿宋" pitchFamily="49" charset="-122"/>
              </a:rPr>
              <a:t>DAOs</a:t>
            </a:r>
            <a:r>
              <a:rPr lang="zh-CN" altLang="en-US" sz="1600" dirty="0">
                <a:latin typeface="仿宋" pitchFamily="49" charset="-122"/>
                <a:ea typeface="仿宋" pitchFamily="49" charset="-122"/>
              </a:rPr>
              <a:t>），以及分布式应用。研究人员分析了与个人保险相关的四个不同业务领域：身份，空间，时间，以及相关互动。其中每一个点，都将给区块链应用，提供一个新机会。在相关互动方面，研究人员发现，建立于区块链之上的智能合约，使投保人能够自行管理自己的保险产品。智能合约能够自动有效地处理保险过程，改变相关公司的业务方式：“区块链技术可能有助从保险业中的主要模型</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风险共担，向替代型风险管理模型的转移。基于区块链的风险管理模型，可能包括自管理或风险管理协议，点对点保险</a:t>
            </a:r>
            <a:r>
              <a:rPr lang="zh-CN" altLang="en-US" sz="1600" dirty="0" smtClean="0">
                <a:latin typeface="仿宋" pitchFamily="49" charset="-122"/>
                <a:ea typeface="仿宋" pitchFamily="49" charset="-122"/>
              </a:rPr>
              <a:t>平台，甚至，充分的资金解决方案。”</a:t>
            </a:r>
            <a:endParaRPr lang="en-US" altLang="zh-CN" sz="1600" dirty="0" smtClean="0">
              <a:latin typeface="仿宋" pitchFamily="49" charset="-122"/>
              <a:ea typeface="仿宋"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(2) DAO</a:t>
            </a:r>
            <a:r>
              <a:rPr lang="zh-CN" altLang="en-US" sz="1600" b="1" dirty="0">
                <a:latin typeface="仿宋" panose="02010609060101010101" pitchFamily="49" charset="-122"/>
                <a:ea typeface="仿宋" panose="02010609060101010101" pitchFamily="49" charset="-122"/>
              </a:rPr>
              <a:t>前景</a:t>
            </a:r>
          </a:p>
          <a:p>
            <a:r>
              <a:rPr lang="zh-CN" altLang="en-US" sz="1600" dirty="0">
                <a:latin typeface="仿宋" pitchFamily="49" charset="-122"/>
                <a:ea typeface="仿宋" pitchFamily="49" charset="-122"/>
              </a:rPr>
              <a:t>    基于区块链的保险业解决方案，也可写成一组规则，并转变成一个去中心化自治组织（</a:t>
            </a:r>
            <a:r>
              <a:rPr lang="en-US" altLang="zh-CN" sz="1600" dirty="0">
                <a:latin typeface="仿宋" pitchFamily="49" charset="-122"/>
                <a:ea typeface="仿宋" pitchFamily="49" charset="-122"/>
              </a:rPr>
              <a:t>DAO</a:t>
            </a:r>
            <a:r>
              <a:rPr lang="zh-CN" altLang="en-US" sz="1600" dirty="0">
                <a:latin typeface="仿宋" pitchFamily="49" charset="-122"/>
                <a:ea typeface="仿宋" pitchFamily="49" charset="-122"/>
              </a:rPr>
              <a:t>），使消费者能够不再依赖中间人。现时，几乎所有</a:t>
            </a:r>
            <a:r>
              <a:rPr lang="en-US" altLang="zh-CN" sz="1600" dirty="0">
                <a:latin typeface="仿宋" pitchFamily="49" charset="-122"/>
                <a:ea typeface="仿宋" pitchFamily="49" charset="-122"/>
              </a:rPr>
              <a:t>DAOs</a:t>
            </a:r>
            <a:r>
              <a:rPr lang="zh-CN" altLang="en-US" sz="1600" dirty="0">
                <a:latin typeface="仿宋" pitchFamily="49" charset="-122"/>
                <a:ea typeface="仿宋" pitchFamily="49" charset="-122"/>
              </a:rPr>
              <a:t>都跟加密货币直接相关，但是研究人员，提到了</a:t>
            </a:r>
            <a:r>
              <a:rPr lang="en-US" altLang="zh-CN" sz="1600" dirty="0">
                <a:latin typeface="仿宋" pitchFamily="49" charset="-122"/>
                <a:ea typeface="仿宋" pitchFamily="49" charset="-122"/>
              </a:rPr>
              <a:t>Project Douglas, </a:t>
            </a:r>
            <a:r>
              <a:rPr lang="zh-CN" altLang="en-US" sz="1600" dirty="0">
                <a:latin typeface="仿宋" pitchFamily="49" charset="-122"/>
                <a:ea typeface="仿宋" pitchFamily="49" charset="-122"/>
              </a:rPr>
              <a:t>致力于去中心化决策的一项倡议。但是从定义上来说，</a:t>
            </a:r>
            <a:r>
              <a:rPr lang="en-US" altLang="zh-CN" sz="1600" dirty="0">
                <a:latin typeface="仿宋" pitchFamily="49" charset="-122"/>
                <a:ea typeface="仿宋" pitchFamily="49" charset="-122"/>
              </a:rPr>
              <a:t>DAO</a:t>
            </a:r>
            <a:r>
              <a:rPr lang="zh-CN" altLang="en-US" sz="1600" dirty="0">
                <a:latin typeface="仿宋" pitchFamily="49" charset="-122"/>
                <a:ea typeface="仿宋" pitchFamily="49" charset="-122"/>
              </a:rPr>
              <a:t>是独立式的，研究人员不相信，这个技术，可被用于不久的将来：“从概念上讲，</a:t>
            </a:r>
            <a:r>
              <a:rPr lang="en-US" altLang="zh-CN" sz="1600" dirty="0">
                <a:latin typeface="仿宋" pitchFamily="49" charset="-122"/>
                <a:ea typeface="仿宋" pitchFamily="49" charset="-122"/>
              </a:rPr>
              <a:t>DAOs </a:t>
            </a:r>
            <a:r>
              <a:rPr lang="zh-CN" altLang="en-US" sz="1600" dirty="0">
                <a:latin typeface="仿宋" pitchFamily="49" charset="-122"/>
                <a:ea typeface="仿宋" pitchFamily="49" charset="-122"/>
              </a:rPr>
              <a:t>产生了一个法律层面的问题</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关于责任和问责制。理论而言，</a:t>
            </a:r>
            <a:r>
              <a:rPr lang="en-US" altLang="zh-CN" sz="1600" dirty="0">
                <a:latin typeface="仿宋" pitchFamily="49" charset="-122"/>
                <a:ea typeface="仿宋" pitchFamily="49" charset="-122"/>
              </a:rPr>
              <a:t>DAOs </a:t>
            </a:r>
            <a:r>
              <a:rPr lang="zh-CN" altLang="en-US" sz="1600" dirty="0">
                <a:latin typeface="仿宋" pitchFamily="49" charset="-122"/>
                <a:ea typeface="仿宋" pitchFamily="49" charset="-122"/>
              </a:rPr>
              <a:t>是自治体，生存力独立于任何法律，道德，或物理实体</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在任何给定身份的所有权或控制权缺失的情况下，谁负有责任，谁管理，谁负责操作呢？”虽然，研究人员认为，区块链用途的一些方面，可能会对保险提供商产生一些负面影响，但利大于弊。研究人员主要关心的是，挖矿中心化，可扩展性，政府监管，使用者教育问题。</a:t>
            </a:r>
          </a:p>
        </p:txBody>
      </p:sp>
    </p:spTree>
    <p:extLst>
      <p:ext uri="{BB962C8B-B14F-4D97-AF65-F5344CB8AC3E}">
        <p14:creationId xmlns:p14="http://schemas.microsoft.com/office/powerpoint/2010/main" val="2683285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en-US" dirty="0" smtClean="0"/>
              <a:t>后来</a:t>
            </a:r>
            <a:r>
              <a:rPr lang="zh-CN" altLang="zh-CN" dirty="0"/>
              <a:t>罗默把</a:t>
            </a:r>
            <a:r>
              <a:rPr lang="zh-CN" altLang="en-US" dirty="0"/>
              <a:t>之前的争论和后来的发展归纳为</a:t>
            </a:r>
            <a:r>
              <a:rPr lang="zh-CN" altLang="zh-CN" dirty="0"/>
              <a:t>市场社会主义思想史的</a:t>
            </a:r>
            <a:r>
              <a:rPr lang="zh-CN" altLang="en-US" dirty="0"/>
              <a:t>五个</a:t>
            </a:r>
            <a:r>
              <a:rPr lang="zh-CN" altLang="zh-CN" dirty="0"/>
              <a:t>阶段</a:t>
            </a:r>
            <a:r>
              <a:rPr lang="zh-CN" altLang="en-US" dirty="0"/>
              <a:t>：</a:t>
            </a:r>
            <a:endParaRPr lang="zh-CN" altLang="zh-CN" dirty="0"/>
          </a:p>
          <a:p>
            <a:r>
              <a:rPr lang="zh-CN" altLang="zh-CN" dirty="0"/>
              <a:t>米塞斯指出，在私有制的经济体制中，合理经济计算之所以成为可能，是因为用货币计量单位所表现的价格构成了这种计算的必要条件。他认为尽管在当时理想的社会主义联合共同体中可以设想利用货币手段来进行消费品的交换，但由于各种生产要素的价格不能用货币来计量，因此在经济计算中货币就实际起不了什么作用。米塞斯还指出，在一个静态的社会中可以放弃经济计算，而静态的经济体系却是从来没有的；在一个动态经济中，由于中央计划者没有市场经济调整的价格信号，也就没有所能凭以做计划的经济计算手段，因而只能采取一种在</a:t>
            </a:r>
            <a:r>
              <a:rPr lang="en-US" altLang="zh-CN" dirty="0"/>
              <a:t>“</a:t>
            </a:r>
            <a:r>
              <a:rPr lang="zh-CN" altLang="zh-CN" dirty="0"/>
              <a:t>黑暗中摸索的</a:t>
            </a:r>
            <a:r>
              <a:rPr lang="en-US" altLang="zh-CN" dirty="0"/>
              <a:t>”</a:t>
            </a:r>
            <a:r>
              <a:rPr lang="zh-CN" altLang="zh-CN" dirty="0"/>
              <a:t>试错办法。由此他断言，社会主义就意味着对经济合理性计算的抛弃</a:t>
            </a:r>
            <a:r>
              <a:rPr lang="zh-CN" altLang="zh-CN" dirty="0" smtClean="0"/>
              <a:t>。</a:t>
            </a:r>
          </a:p>
        </p:txBody>
      </p:sp>
    </p:spTree>
    <p:extLst>
      <p:ext uri="{BB962C8B-B14F-4D97-AF65-F5344CB8AC3E}">
        <p14:creationId xmlns:p14="http://schemas.microsoft.com/office/powerpoint/2010/main" val="1338871711"/>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436602"/>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13.4.3 </a:t>
            </a:r>
            <a:r>
              <a:rPr lang="zh-CN" altLang="en-US" sz="2000" b="1" dirty="0">
                <a:solidFill>
                  <a:srgbClr val="6A5015"/>
                </a:solidFill>
                <a:latin typeface="黑体" pitchFamily="49" charset="-122"/>
                <a:ea typeface="黑体" pitchFamily="49" charset="-122"/>
              </a:rPr>
              <a:t>保险业信息化的风险暴露及控制</a:t>
            </a:r>
          </a:p>
        </p:txBody>
      </p:sp>
      <p:sp>
        <p:nvSpPr>
          <p:cNvPr id="7" name="矩形 6"/>
          <p:cNvSpPr/>
          <p:nvPr/>
        </p:nvSpPr>
        <p:spPr>
          <a:xfrm>
            <a:off x="539552" y="692696"/>
            <a:ext cx="8280920" cy="5740033"/>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一、我国保险信息化存在的风险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（一）、系统风险</a:t>
            </a:r>
          </a:p>
          <a:p>
            <a:r>
              <a:rPr lang="zh-CN" altLang="en-US" sz="1600" dirty="0">
                <a:latin typeface="仿宋" pitchFamily="49" charset="-122"/>
                <a:ea typeface="仿宋" pitchFamily="49" charset="-122"/>
              </a:rPr>
              <a:t>    部分保险公司由于内控水平、资金实力、技术水平等原因，更多的是将网络保险作为形象工程，没有充分结合自身实际进行可行性论证，没有制定从系统建设、管理、维护到信息安全保障、应急处理、人才队伍培养等整体建设规划，盲目跟风建设多，整体规划做得少，公司可能因规划缺陷而存在极大的系统性风险隐患。</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（二）、管理风险</a:t>
            </a:r>
          </a:p>
          <a:p>
            <a:r>
              <a:rPr lang="zh-CN" altLang="en-US" sz="1600" dirty="0">
                <a:latin typeface="仿宋" pitchFamily="49" charset="-122"/>
                <a:ea typeface="仿宋" pitchFamily="49" charset="-122"/>
              </a:rPr>
              <a:t>    近年来，保险公司都在积极调结构、转方式，实现创新性发展，考核机制也逐步向效益考核、创新考核倾斜，但传统的“重业务、轻管理”思想仍然存在。这使得尚处于起步阶段的网络保险进退两难，过小的业务规模不能引起公司的足够重视，不能吸引足够的资金进行建设和培训，“重建设、轻管理”、“建好就不管”的现象普遍存在，管理组织不完善、管理规范未建立、技术管理不到位、日常管理跟不上等问题仍未根本解决，网络保险存在较大的管理性风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（三）、技术风险</a:t>
            </a:r>
          </a:p>
          <a:p>
            <a:r>
              <a:rPr lang="zh-CN" altLang="en-US" sz="1600" dirty="0">
                <a:latin typeface="仿宋" pitchFamily="49" charset="-122"/>
                <a:ea typeface="仿宋" pitchFamily="49" charset="-122"/>
              </a:rPr>
              <a:t>    网络保险主要依赖计算机和网络技术，不可避免地存在着因互联网自由、开放所带来的信息安全隐患，以及存在运行风险、操作风险、自然风险等一系列人为或非人为风险，需要综合运用防火墙、入侵检测、加密认证、数字签名等信息安全技术，建立涵盖信息存储、传输与处理全过程的安全保障体系，需要建立涵盖安全评估、安全政策、安全标准、安全审计等环节的风险动态监测</a:t>
            </a:r>
            <a:r>
              <a:rPr lang="zh-CN" altLang="en-US" sz="1600" dirty="0" smtClean="0">
                <a:latin typeface="仿宋" pitchFamily="49" charset="-122"/>
                <a:ea typeface="仿宋" pitchFamily="49" charset="-122"/>
              </a:rPr>
              <a:t>体系。部分</a:t>
            </a:r>
            <a:r>
              <a:rPr lang="zh-CN" altLang="en-US" sz="1600" dirty="0">
                <a:latin typeface="仿宋" pitchFamily="49" charset="-122"/>
                <a:ea typeface="仿宋" pitchFamily="49" charset="-122"/>
              </a:rPr>
              <a:t>公司因资金实力不足，或缺乏安全防范意识和安全技术人才，未能建立足够的安全保障措施，存在极大的技术性风险。</a:t>
            </a:r>
          </a:p>
        </p:txBody>
      </p:sp>
    </p:spTree>
    <p:extLst>
      <p:ext uri="{BB962C8B-B14F-4D97-AF65-F5344CB8AC3E}">
        <p14:creationId xmlns:p14="http://schemas.microsoft.com/office/powerpoint/2010/main" val="1570216382"/>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456049"/>
            <a:ext cx="8280920" cy="5709255"/>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二、我国证券信息化风险控制防范对策</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，制定标准</a:t>
            </a:r>
            <a:r>
              <a:rPr lang="zh-CN" altLang="en-US" sz="1600" dirty="0" smtClean="0">
                <a:latin typeface="仿宋" panose="02010609060101010101" pitchFamily="49" charset="-122"/>
                <a:ea typeface="仿宋" panose="02010609060101010101" pitchFamily="49" charset="-122"/>
              </a:rPr>
              <a:t>。应</a:t>
            </a:r>
            <a:r>
              <a:rPr lang="zh-CN" altLang="en-US" sz="1600" dirty="0">
                <a:latin typeface="仿宋" panose="02010609060101010101" pitchFamily="49" charset="-122"/>
                <a:ea typeface="仿宋" panose="02010609060101010101" pitchFamily="49" charset="-122"/>
              </a:rPr>
              <a:t>加快制定网络保险信息安全建设标准，要求已建成网络保险的公司按照建设标准进行自查、评估、整改，新建的公司必须达标才能上线，并定期组织对各保险公司信息安全建设情况进行评估、检查，不断提高网络保险信息安全保障水平。</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科学规划。网络保险的信息安全建设是一项复杂的长期性工作，保险公司要将其纳入公司战略发展目标统一考虑，并结合公司网络保险发展实际制定近期和远期规划，不断为网络保险发展提供适度安全保障，为网络保险平稳快速发展保驾护航。</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强化管理。网络安全问题大部分是因内部管理不善引起的，保险公司要成立专门的部门来负责网络保险的信息安全管理工作，制定涵盖各个层面的安全管理制度、安全责任制度、安全事件处理机制及安全应急处理预案等，并积极采取措施将制度落实到位。    </a:t>
            </a:r>
            <a:endParaRPr lang="en-US" altLang="zh-CN" sz="1600" dirty="0" smtClean="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第四</a:t>
            </a:r>
            <a:r>
              <a:rPr lang="zh-CN" altLang="en-US" sz="1600" dirty="0">
                <a:latin typeface="仿宋" panose="02010609060101010101" pitchFamily="49" charset="-122"/>
                <a:ea typeface="仿宋" panose="02010609060101010101" pitchFamily="49" charset="-122"/>
              </a:rPr>
              <a:t>，注重建设。保险公司应加强信息安全保障体系建设，充分运用数据加密、身份认证、入侵检测以及建立数据备份中心等技术和手段，建立涵盖网络交易全流程的安全保障体系，确保网络保险运作过程中信息的保密性、完整性、有效性，身份的真实性，交易的不可抵赖性，网络和计算机系统的可靠性。同时，应积极引进新技术、新设备，提高信息安全保障能力。</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第五</a:t>
            </a:r>
            <a:r>
              <a:rPr lang="zh-CN" altLang="en-US" sz="1600" dirty="0">
                <a:latin typeface="仿宋" panose="02010609060101010101" pitchFamily="49" charset="-122"/>
                <a:ea typeface="仿宋" panose="02010609060101010101" pitchFamily="49" charset="-122"/>
              </a:rPr>
              <a:t>，完善法规。我国现行的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保险法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对网络保险没有相关的规定，因此，从网络保险的发展前景看，出台一部专门针对于互联网的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保险法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是十分必要的</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20891674"/>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本章首先从信息化金融机构的定义和影响两个方面进行概述，然后分别对银行业、证券业和保险业进行详细阐述。</a:t>
            </a:r>
          </a:p>
        </p:txBody>
      </p:sp>
    </p:spTree>
    <p:extLst>
      <p:ext uri="{BB962C8B-B14F-4D97-AF65-F5344CB8AC3E}">
        <p14:creationId xmlns:p14="http://schemas.microsoft.com/office/powerpoint/2010/main" val="663433614"/>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关键概念</a:t>
            </a:r>
          </a:p>
        </p:txBody>
      </p:sp>
      <p:sp>
        <p:nvSpPr>
          <p:cNvPr id="5" name="圆角矩形 4"/>
          <p:cNvSpPr/>
          <p:nvPr/>
        </p:nvSpPr>
        <p:spPr>
          <a:xfrm>
            <a:off x="803353" y="2132856"/>
            <a:ext cx="7585071" cy="12961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银行业信息化 证券业信息化 保险业信息化</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5275477"/>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30963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2400657"/>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、信息化金融机构的概念是什么？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、概述银行业信息化的存在模式？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、概述证券化信息化的存在模式？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、概述保险业信息化的存在模式？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、比较信息化金融机构的风险状况？</a:t>
            </a:r>
          </a:p>
        </p:txBody>
      </p:sp>
    </p:spTree>
    <p:extLst>
      <p:ext uri="{BB962C8B-B14F-4D97-AF65-F5344CB8AC3E}">
        <p14:creationId xmlns:p14="http://schemas.microsoft.com/office/powerpoint/2010/main" val="135712917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a:t>谢谢！</a:t>
            </a:r>
          </a:p>
        </p:txBody>
      </p:sp>
    </p:spTree>
    <p:extLst>
      <p:ext uri="{BB962C8B-B14F-4D97-AF65-F5344CB8AC3E}">
        <p14:creationId xmlns:p14="http://schemas.microsoft.com/office/powerpoint/2010/main" val="72756263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250825" y="3716338"/>
            <a:ext cx="5761038" cy="1152525"/>
          </a:xfrm>
        </p:spPr>
        <p:txBody>
          <a:bodyPr/>
          <a:lstStyle/>
          <a:p>
            <a:r>
              <a:rPr lang="zh-CN" altLang="en-US" smtClean="0">
                <a:latin typeface="Calibri" panose="020F0502020204030204" pitchFamily="34" charset="0"/>
              </a:rPr>
              <a:t>第十四章</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latin typeface="Calibri" panose="020F0502020204030204" pitchFamily="34" charset="0"/>
              </a:rPr>
              <a:t>我国互联网金融案例</a:t>
            </a:r>
            <a:endParaRPr lang="zh-CN" altLang="en-US" smtClean="0">
              <a:solidFill>
                <a:srgbClr val="FF0000"/>
              </a:solidFill>
              <a:latin typeface="Calibri" panose="020F0502020204030204" pitchFamily="34" charset="0"/>
            </a:endParaRPr>
          </a:p>
        </p:txBody>
      </p:sp>
      <p:sp>
        <p:nvSpPr>
          <p:cNvPr id="5122" name="文本框 5"/>
          <p:cNvSpPr txBox="1">
            <a:spLocks noChangeArrowheads="1"/>
          </p:cNvSpPr>
          <p:nvPr/>
        </p:nvSpPr>
        <p:spPr bwMode="auto">
          <a:xfrm>
            <a:off x="4500563" y="5300663"/>
            <a:ext cx="345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SzPct val="150000"/>
              <a:buFontTx/>
              <a:buBlip>
                <a:blip r:embed="rId2"/>
              </a:buBlip>
            </a:pPr>
            <a:r>
              <a:rPr lang="zh-CN" altLang="en-US" sz="2000">
                <a:latin typeface="黑体" panose="02010609060101010101" pitchFamily="49" charset="-122"/>
                <a:ea typeface="黑体" panose="02010609060101010101" pitchFamily="49" charset="-122"/>
              </a:rPr>
              <a:t>冯科 宋敏 编著</a:t>
            </a:r>
          </a:p>
        </p:txBody>
      </p:sp>
      <p:pic>
        <p:nvPicPr>
          <p:cNvPr id="512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0"/>
            <a:ext cx="34004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378208"/>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971550" y="908050"/>
            <a:ext cx="7416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6A5015"/>
                </a:solidFill>
                <a:latin typeface="黑体" panose="02010609060101010101" pitchFamily="49" charset="-122"/>
                <a:ea typeface="黑体" panose="02010609060101010101" pitchFamily="49" charset="-122"/>
              </a:rPr>
              <a:t>主要内容</a:t>
            </a:r>
            <a:endParaRPr lang="zh-CN" altLang="en-US" sz="3200" b="1">
              <a:solidFill>
                <a:srgbClr val="FF0000"/>
              </a:solidFill>
              <a:latin typeface="黑体" panose="02010609060101010101" pitchFamily="49" charset="-122"/>
              <a:ea typeface="黑体" panose="02010609060101010101" pitchFamily="49" charset="-122"/>
            </a:endParaRPr>
          </a:p>
        </p:txBody>
      </p:sp>
      <p:sp>
        <p:nvSpPr>
          <p:cNvPr id="6147" name="TextBox 1"/>
          <p:cNvSpPr txBox="1">
            <a:spLocks noChangeArrowheads="1"/>
          </p:cNvSpPr>
          <p:nvPr/>
        </p:nvSpPr>
        <p:spPr bwMode="auto">
          <a:xfrm>
            <a:off x="900113" y="1812925"/>
            <a:ext cx="74882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14.1 BAT </a:t>
            </a:r>
            <a:r>
              <a:rPr lang="zh-CN" altLang="en-US" sz="2400">
                <a:solidFill>
                  <a:srgbClr val="6A5015"/>
                </a:solidFill>
                <a:latin typeface="黑体" panose="02010609060101010101" pitchFamily="49" charset="-122"/>
                <a:ea typeface="黑体" panose="02010609060101010101" pitchFamily="49" charset="-122"/>
              </a:rPr>
              <a:t>互联网金融布局</a:t>
            </a:r>
            <a:endParaRPr lang="en-US" altLang="zh-CN" sz="2400">
              <a:solidFill>
                <a:srgbClr val="6A5015"/>
              </a:solidFill>
              <a:latin typeface="黑体" panose="02010609060101010101" pitchFamily="49" charset="-122"/>
              <a:ea typeface="黑体" panose="02010609060101010101" pitchFamily="49" charset="-122"/>
            </a:endParaRPr>
          </a:p>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14.2 BAT </a:t>
            </a:r>
            <a:r>
              <a:rPr lang="zh-CN" altLang="en-US" sz="2400">
                <a:solidFill>
                  <a:srgbClr val="6A5015"/>
                </a:solidFill>
                <a:latin typeface="黑体" panose="02010609060101010101" pitchFamily="49" charset="-122"/>
                <a:ea typeface="黑体" panose="02010609060101010101" pitchFamily="49" charset="-122"/>
              </a:rPr>
              <a:t>互联网金融发展战略</a:t>
            </a:r>
            <a:endParaRPr lang="en-US" altLang="zh-CN" sz="2400">
              <a:solidFill>
                <a:srgbClr val="6A5015"/>
              </a:solidFill>
              <a:latin typeface="黑体" panose="02010609060101010101" pitchFamily="49" charset="-122"/>
              <a:ea typeface="黑体" panose="02010609060101010101" pitchFamily="49" charset="-122"/>
            </a:endParaRPr>
          </a:p>
          <a:p>
            <a:pPr>
              <a:lnSpc>
                <a:spcPct val="150000"/>
              </a:lnSpc>
              <a:buSzPct val="150000"/>
              <a:buFontTx/>
              <a:buBlip>
                <a:blip r:embed="rId2"/>
              </a:buBlip>
            </a:pPr>
            <a:r>
              <a:rPr lang="en-US" altLang="zh-CN" sz="2400">
                <a:solidFill>
                  <a:srgbClr val="6A5015"/>
                </a:solidFill>
                <a:latin typeface="黑体" panose="02010609060101010101" pitchFamily="49" charset="-122"/>
                <a:ea typeface="黑体" panose="02010609060101010101" pitchFamily="49" charset="-122"/>
              </a:rPr>
              <a:t> 14.3 </a:t>
            </a:r>
            <a:r>
              <a:rPr lang="zh-CN" altLang="en-US" sz="2400">
                <a:solidFill>
                  <a:srgbClr val="6A5015"/>
                </a:solidFill>
                <a:latin typeface="黑体" panose="02010609060101010101" pitchFamily="49" charset="-122"/>
                <a:ea typeface="黑体" panose="02010609060101010101" pitchFamily="49" charset="-122"/>
              </a:rPr>
              <a:t>中国平安互联网金融发展案例 </a:t>
            </a:r>
            <a:endParaRPr lang="en-US" altLang="zh-CN" sz="240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9152467"/>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a:xfrm>
            <a:off x="468313" y="765175"/>
            <a:ext cx="8207375" cy="719138"/>
          </a:xfrm>
        </p:spPr>
        <p:txBody>
          <a:bodyPr>
            <a:normAutofit fontScale="90000"/>
          </a:bodyPr>
          <a:lstStyle/>
          <a:p>
            <a:r>
              <a:rPr lang="zh-CN" altLang="en-US" smtClean="0">
                <a:latin typeface="Calibri" panose="020F0502020204030204" pitchFamily="34" charset="0"/>
              </a:rPr>
              <a:t>导言</a:t>
            </a:r>
            <a:endParaRPr lang="zh-CN" altLang="en-US" smtClean="0">
              <a:solidFill>
                <a:srgbClr val="FF0000"/>
              </a:solidFill>
              <a:latin typeface="Calibri" panose="020F0502020204030204" pitchFamily="34" charset="0"/>
            </a:endParaRPr>
          </a:p>
        </p:txBody>
      </p:sp>
      <p:sp>
        <p:nvSpPr>
          <p:cNvPr id="7170" name="内容占位符 2"/>
          <p:cNvSpPr>
            <a:spLocks noGrp="1" noChangeArrowheads="1"/>
          </p:cNvSpPr>
          <p:nvPr>
            <p:ph idx="1"/>
          </p:nvPr>
        </p:nvSpPr>
        <p:spPr>
          <a:xfrm>
            <a:off x="457200" y="1700213"/>
            <a:ext cx="8229600" cy="4138612"/>
          </a:xfrm>
        </p:spPr>
        <p:txBody>
          <a:bodyPr/>
          <a:lstStyle/>
          <a:p>
            <a:r>
              <a:rPr lang="zh-CN" altLang="en-US" smtClean="0">
                <a:latin typeface="Calibri" panose="020F0502020204030204" pitchFamily="34" charset="0"/>
              </a:rPr>
              <a:t>最近，以 </a:t>
            </a:r>
            <a:r>
              <a:rPr lang="en-US" altLang="zh-CN" smtClean="0">
                <a:ea typeface="宋体" panose="02010600030101010101" pitchFamily="2" charset="-122"/>
              </a:rPr>
              <a:t>BAT</a:t>
            </a:r>
            <a:r>
              <a:rPr lang="zh-CN" altLang="en-US" smtClean="0">
                <a:latin typeface="Calibri" panose="020F0502020204030204" pitchFamily="34" charset="0"/>
              </a:rPr>
              <a:t>（百度、阿里巴巴、腾讯）为首的互联网大公司，都对互联网金融产生了浓厚的兴趣，并形成了三足鼎立的局面。 </a:t>
            </a:r>
            <a:r>
              <a:rPr lang="en-US" altLang="zh-CN" smtClean="0">
                <a:ea typeface="宋体" panose="02010600030101010101" pitchFamily="2" charset="-122"/>
              </a:rPr>
              <a:t>2013 </a:t>
            </a:r>
            <a:r>
              <a:rPr lang="zh-CN" altLang="en-US" smtClean="0">
                <a:latin typeface="Calibri" panose="020F0502020204030204" pitchFamily="34" charset="0"/>
              </a:rPr>
              <a:t>年 </a:t>
            </a:r>
            <a:r>
              <a:rPr lang="en-US" altLang="zh-CN" smtClean="0">
                <a:ea typeface="宋体" panose="02010600030101010101" pitchFamily="2" charset="-122"/>
              </a:rPr>
              <a:t>8 </a:t>
            </a:r>
            <a:r>
              <a:rPr lang="zh-CN" altLang="en-US" smtClean="0">
                <a:latin typeface="Calibri" panose="020F0502020204030204" pitchFamily="34" charset="0"/>
              </a:rPr>
              <a:t>月，腾讯旗下财付通通过微信推出微信支付，便捷的使用过程在两个月内形成不可忽视的冲击波； </a:t>
            </a:r>
            <a:r>
              <a:rPr lang="en-US" altLang="zh-CN" smtClean="0">
                <a:ea typeface="宋体" panose="02010600030101010101" pitchFamily="2" charset="-122"/>
              </a:rPr>
              <a:t>2013 </a:t>
            </a:r>
            <a:r>
              <a:rPr lang="zh-CN" altLang="en-US" smtClean="0">
                <a:latin typeface="Calibri" panose="020F0502020204030204" pitchFamily="34" charset="0"/>
              </a:rPr>
              <a:t>年 </a:t>
            </a:r>
            <a:r>
              <a:rPr lang="en-US" altLang="zh-CN" smtClean="0">
                <a:ea typeface="宋体" panose="02010600030101010101" pitchFamily="2" charset="-122"/>
              </a:rPr>
              <a:t>10 </a:t>
            </a:r>
            <a:r>
              <a:rPr lang="zh-CN" altLang="en-US" smtClean="0">
                <a:latin typeface="Calibri" panose="020F0502020204030204" pitchFamily="34" charset="0"/>
              </a:rPr>
              <a:t>月，百度金融中心推出百发理财，以年化收益 </a:t>
            </a:r>
            <a:r>
              <a:rPr lang="en-US" altLang="zh-CN" smtClean="0">
                <a:ea typeface="宋体" panose="02010600030101010101" pitchFamily="2" charset="-122"/>
              </a:rPr>
              <a:t>8% </a:t>
            </a:r>
            <a:r>
              <a:rPr lang="zh-CN" altLang="en-US" smtClean="0">
                <a:latin typeface="Calibri" panose="020F0502020204030204" pitchFamily="34" charset="0"/>
              </a:rPr>
              <a:t>的卖点直面挑战年化收益近 </a:t>
            </a:r>
            <a:r>
              <a:rPr lang="en-US" altLang="zh-CN" smtClean="0">
                <a:ea typeface="宋体" panose="02010600030101010101" pitchFamily="2" charset="-122"/>
              </a:rPr>
              <a:t>5% </a:t>
            </a:r>
            <a:r>
              <a:rPr lang="zh-CN" altLang="en-US" smtClean="0">
                <a:latin typeface="Calibri" panose="020F0502020204030204" pitchFamily="34" charset="0"/>
              </a:rPr>
              <a:t>的余额宝，当日上线</a:t>
            </a:r>
            <a:r>
              <a:rPr lang="en-US" altLang="zh-CN" smtClean="0">
                <a:ea typeface="宋体" panose="02010600030101010101" pitchFamily="2" charset="-122"/>
              </a:rPr>
              <a:t>5 </a:t>
            </a:r>
            <a:r>
              <a:rPr lang="zh-CN" altLang="en-US" smtClean="0">
                <a:latin typeface="Calibri" panose="020F0502020204030204" pitchFamily="34" charset="0"/>
              </a:rPr>
              <a:t>个小时，销售额便超过 </a:t>
            </a:r>
            <a:r>
              <a:rPr lang="en-US" altLang="zh-CN" smtClean="0">
                <a:ea typeface="宋体" panose="02010600030101010101" pitchFamily="2" charset="-122"/>
              </a:rPr>
              <a:t>10 </a:t>
            </a:r>
            <a:r>
              <a:rPr lang="zh-CN" altLang="en-US" smtClean="0">
                <a:latin typeface="Calibri" panose="020F0502020204030204" pitchFamily="34" charset="0"/>
              </a:rPr>
              <a:t>亿元；同月，阿里巴巴控股天弘基金，突破 </a:t>
            </a:r>
            <a:r>
              <a:rPr lang="en-US" altLang="zh-CN" smtClean="0">
                <a:ea typeface="宋体" panose="02010600030101010101" pitchFamily="2" charset="-122"/>
              </a:rPr>
              <a:t>1 000 </a:t>
            </a:r>
            <a:r>
              <a:rPr lang="zh-CN" altLang="en-US" smtClean="0">
                <a:latin typeface="Calibri" panose="020F0502020204030204" pitchFamily="34" charset="0"/>
              </a:rPr>
              <a:t>亿的余额宝成为了互联网金融的经典案例； </a:t>
            </a:r>
            <a:r>
              <a:rPr lang="en-US" altLang="zh-CN" smtClean="0">
                <a:ea typeface="宋体" panose="02010600030101010101" pitchFamily="2" charset="-122"/>
              </a:rPr>
              <a:t>11 </a:t>
            </a:r>
            <a:r>
              <a:rPr lang="zh-CN" altLang="en-US" smtClean="0">
                <a:latin typeface="Calibri" panose="020F0502020204030204" pitchFamily="34" charset="0"/>
              </a:rPr>
              <a:t>月，阿里巴巴旗下支付宝钱包宣布独立品牌运作，直面微信支付的竞争</a:t>
            </a:r>
            <a:r>
              <a:rPr lang="en-US" altLang="zh-CN" smtClean="0">
                <a:ea typeface="宋体" panose="02010600030101010101" pitchFamily="2" charset="-122"/>
              </a:rPr>
              <a:t>……</a:t>
            </a:r>
          </a:p>
          <a:p>
            <a:r>
              <a:rPr lang="zh-CN" altLang="en-US" smtClean="0">
                <a:latin typeface="Calibri" panose="020F0502020204030204" pitchFamily="34" charset="0"/>
              </a:rPr>
              <a:t>无论是第三方支付，还是互联网保险、理财，在这么短的时间内，几家互联网巨头都多箭齐发，相继疯狂进入互联网金融领域，似乎谁不做，谁不快马加鞭就会错失再造高峰的可能。</a:t>
            </a:r>
          </a:p>
        </p:txBody>
      </p:sp>
    </p:spTree>
    <p:extLst>
      <p:ext uri="{BB962C8B-B14F-4D97-AF65-F5344CB8AC3E}">
        <p14:creationId xmlns:p14="http://schemas.microsoft.com/office/powerpoint/2010/main" val="1363052065"/>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a:xfrm>
            <a:off x="468313" y="765175"/>
            <a:ext cx="8207375" cy="719138"/>
          </a:xfrm>
        </p:spPr>
        <p:txBody>
          <a:bodyPr>
            <a:normAutofit fontScale="90000"/>
          </a:bodyPr>
          <a:lstStyle/>
          <a:p>
            <a:r>
              <a:rPr lang="zh-CN" altLang="en-US" smtClean="0">
                <a:latin typeface="Calibri" panose="020F0502020204030204" pitchFamily="34" charset="0"/>
              </a:rPr>
              <a:t>本章学习目标</a:t>
            </a:r>
            <a:endParaRPr lang="zh-CN" altLang="en-US" smtClean="0">
              <a:solidFill>
                <a:srgbClr val="FF0000"/>
              </a:solidFill>
              <a:latin typeface="Calibri" panose="020F0502020204030204" pitchFamily="34" charset="0"/>
            </a:endParaRPr>
          </a:p>
        </p:txBody>
      </p:sp>
      <p:sp>
        <p:nvSpPr>
          <p:cNvPr id="5" name="圆角矩形 4"/>
          <p:cNvSpPr/>
          <p:nvPr/>
        </p:nvSpPr>
        <p:spPr>
          <a:xfrm>
            <a:off x="803275" y="2133600"/>
            <a:ext cx="7585075" cy="25193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8196" name="矩形 6"/>
          <p:cNvSpPr>
            <a:spLocks noChangeArrowheads="1"/>
          </p:cNvSpPr>
          <p:nvPr/>
        </p:nvSpPr>
        <p:spPr bwMode="auto">
          <a:xfrm>
            <a:off x="1106488" y="2492375"/>
            <a:ext cx="6994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SzPct val="150000"/>
              <a:buFontTx/>
              <a:buBlip>
                <a:blip r:embed="rId2"/>
              </a:buBlip>
            </a:pPr>
            <a:r>
              <a:rPr lang="en-US" altLang="zh-CN">
                <a:solidFill>
                  <a:srgbClr val="6A5015"/>
                </a:solidFill>
                <a:latin typeface="仿宋" panose="02010609060101010101" pitchFamily="49" charset="-122"/>
                <a:ea typeface="仿宋" panose="02010609060101010101" pitchFamily="49" charset="-122"/>
              </a:rPr>
              <a:t>1. </a:t>
            </a:r>
            <a:r>
              <a:rPr lang="zh-CN" altLang="en-US">
                <a:solidFill>
                  <a:srgbClr val="6A5015"/>
                </a:solidFill>
                <a:latin typeface="仿宋" panose="02010609060101010101" pitchFamily="49" charset="-122"/>
                <a:ea typeface="仿宋" panose="02010609060101010101" pitchFamily="49" charset="-122"/>
              </a:rPr>
              <a:t>了解我国典型企业互联网金融布局及其优势</a:t>
            </a:r>
          </a:p>
          <a:p>
            <a:pPr>
              <a:lnSpc>
                <a:spcPct val="200000"/>
              </a:lnSpc>
              <a:buSzPct val="150000"/>
              <a:buFontTx/>
              <a:buBlip>
                <a:blip r:embed="rId2"/>
              </a:buBlip>
            </a:pPr>
            <a:r>
              <a:rPr lang="en-US" altLang="zh-CN">
                <a:solidFill>
                  <a:srgbClr val="6A5015"/>
                </a:solidFill>
                <a:latin typeface="仿宋" panose="02010609060101010101" pitchFamily="49" charset="-122"/>
                <a:ea typeface="仿宋" panose="02010609060101010101" pitchFamily="49" charset="-122"/>
              </a:rPr>
              <a:t>2. </a:t>
            </a:r>
            <a:r>
              <a:rPr lang="zh-CN" altLang="en-US">
                <a:solidFill>
                  <a:srgbClr val="6A5015"/>
                </a:solidFill>
                <a:latin typeface="仿宋" panose="02010609060101010101" pitchFamily="49" charset="-122"/>
                <a:ea typeface="仿宋" panose="02010609060101010101" pitchFamily="49" charset="-122"/>
              </a:rPr>
              <a:t>理解我国典型企业互联网金融的发展战略</a:t>
            </a:r>
            <a:endParaRPr lang="zh-CN" altLang="zh-CN">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76085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19256" cy="5256584"/>
          </a:xfrm>
        </p:spPr>
        <p:txBody>
          <a:bodyPr>
            <a:normAutofit/>
          </a:bodyPr>
          <a:lstStyle/>
          <a:p>
            <a:r>
              <a:rPr lang="zh-CN" altLang="zh-CN" dirty="0" smtClean="0"/>
              <a:t>兰格撰写了《社会主义经济理论》的长文，提出了竞争社会主义的解决方案，即</a:t>
            </a:r>
            <a:r>
              <a:rPr lang="en-US" altLang="zh-CN" dirty="0" smtClean="0"/>
              <a:t>“</a:t>
            </a:r>
            <a:r>
              <a:rPr lang="zh-CN" altLang="zh-CN" dirty="0" smtClean="0"/>
              <a:t>兰格模式</a:t>
            </a:r>
            <a:r>
              <a:rPr lang="en-US" altLang="zh-CN" dirty="0" smtClean="0"/>
              <a:t>”</a:t>
            </a:r>
            <a:r>
              <a:rPr lang="zh-CN" altLang="zh-CN" dirty="0" smtClean="0"/>
              <a:t>。兰格认为，在生产资料公有制的社会主义经济中，由于中央计划局所拥有的有关经济体系的知识比任何私人企业家更多，因而中央计划局可采用试错法来模拟市场机制，决定生产资料的价格，使供求得到平衡，来实现资源的合理配置。兰格认为，社会主义的实际危险是经济生活的官僚化，而不是不能应付和不能解决合理经济计算所导致的资源配置难题。</a:t>
            </a:r>
            <a:endParaRPr lang="en-US" altLang="zh-CN" dirty="0" smtClean="0"/>
          </a:p>
          <a:p>
            <a:r>
              <a:rPr lang="zh-CN" altLang="zh-CN" dirty="0"/>
              <a:t>米塞斯的学生哈耶克在三四十年代进一步提出了三点意见，与兰格等人商榷：</a:t>
            </a:r>
            <a:endParaRPr lang="en-US" altLang="zh-CN" b="1" dirty="0"/>
          </a:p>
          <a:p>
            <a:pPr lvl="1"/>
            <a:r>
              <a:rPr lang="zh-CN" altLang="zh-CN" dirty="0"/>
              <a:t>中央计划经济秉有信息收集和处理的困难</a:t>
            </a:r>
            <a:r>
              <a:rPr lang="zh-CN" altLang="en-US" dirty="0"/>
              <a:t>；</a:t>
            </a:r>
            <a:endParaRPr lang="en-US" altLang="zh-CN" dirty="0"/>
          </a:p>
          <a:p>
            <a:pPr lvl="1"/>
            <a:r>
              <a:rPr lang="zh-CN" altLang="zh-CN" dirty="0"/>
              <a:t>中央计划经济存在激励方面的问题</a:t>
            </a:r>
            <a:r>
              <a:rPr lang="zh-CN" altLang="en-US" dirty="0"/>
              <a:t>；</a:t>
            </a:r>
            <a:endParaRPr lang="en-US" altLang="zh-CN" dirty="0"/>
          </a:p>
          <a:p>
            <a:pPr lvl="1"/>
            <a:r>
              <a:rPr lang="zh-CN" altLang="zh-CN" dirty="0"/>
              <a:t>兰格等人的方案对于静态均衡理论过于迷恋，根本不理解千变万化的价格机制的真正作用</a:t>
            </a:r>
            <a:r>
              <a:rPr lang="zh-CN" altLang="zh-CN" dirty="0" smtClean="0"/>
              <a:t>。</a:t>
            </a:r>
            <a:endParaRPr lang="en-US" altLang="zh-CN" dirty="0" smtClean="0"/>
          </a:p>
        </p:txBody>
      </p:sp>
    </p:spTree>
    <p:extLst>
      <p:ext uri="{BB962C8B-B14F-4D97-AF65-F5344CB8AC3E}">
        <p14:creationId xmlns:p14="http://schemas.microsoft.com/office/powerpoint/2010/main" val="599034925"/>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9218" name="内容占位符 2"/>
          <p:cNvSpPr>
            <a:spLocks noGrp="1" noChangeArrowheads="1"/>
          </p:cNvSpPr>
          <p:nvPr>
            <p:ph idx="1"/>
          </p:nvPr>
        </p:nvSpPr>
        <p:spPr>
          <a:xfrm>
            <a:off x="457200" y="1700213"/>
            <a:ext cx="8218488" cy="4537075"/>
          </a:xfrm>
        </p:spPr>
        <p:txBody>
          <a:bodyPr/>
          <a:lstStyle/>
          <a:p>
            <a:r>
              <a:rPr lang="en-US" altLang="zh-CN" smtClean="0">
                <a:ea typeface="宋体" panose="02010600030101010101" pitchFamily="2" charset="-122"/>
              </a:rPr>
              <a:t>2013 </a:t>
            </a:r>
            <a:r>
              <a:rPr lang="zh-CN" altLang="en-US" smtClean="0">
                <a:latin typeface="Calibri" panose="020F0502020204030204" pitchFamily="34" charset="0"/>
              </a:rPr>
              <a:t>年以来，互联网的发展更加迅猛，互联网的触角深入到了金融领域，国家也释放出来了金融行业进行创新改革的信号，从政策上也给予了互联网企业进入金融行业的机会。 </a:t>
            </a:r>
            <a:r>
              <a:rPr lang="en-US" altLang="zh-CN" smtClean="0">
                <a:ea typeface="宋体" panose="02010600030101010101" pitchFamily="2" charset="-122"/>
              </a:rPr>
              <a:t>2013 </a:t>
            </a:r>
            <a:r>
              <a:rPr lang="zh-CN" altLang="en-US" smtClean="0">
                <a:latin typeface="Calibri" panose="020F0502020204030204" pitchFamily="34" charset="0"/>
              </a:rPr>
              <a:t>年被誉为我国“互联网金融元年”。互联网与金融行业之间的结合颠覆了传统金融业的发展模式，互联网的“符号”特征使其内在的体现为一定的速度特征。长期的金融压抑和国家对互联网金融的支持，这些都构成了互联网金融发展的现实基础和政策基础。</a:t>
            </a:r>
          </a:p>
          <a:p>
            <a:r>
              <a:rPr lang="en-US" altLang="zh-CN" smtClean="0">
                <a:ea typeface="宋体" panose="02010600030101010101" pitchFamily="2" charset="-122"/>
              </a:rPr>
              <a:t>BAT </a:t>
            </a:r>
            <a:r>
              <a:rPr lang="zh-CN" altLang="en-US" smtClean="0">
                <a:latin typeface="Calibri" panose="020F0502020204030204" pitchFamily="34" charset="0"/>
              </a:rPr>
              <a:t>是我国三大互联网公司百度（ </a:t>
            </a:r>
            <a:r>
              <a:rPr lang="en-US" altLang="zh-CN" smtClean="0">
                <a:ea typeface="宋体" panose="02010600030101010101" pitchFamily="2" charset="-122"/>
              </a:rPr>
              <a:t>Baidu</a:t>
            </a:r>
            <a:r>
              <a:rPr lang="zh-CN" altLang="en-US" smtClean="0">
                <a:latin typeface="Calibri" panose="020F0502020204030204" pitchFamily="34" charset="0"/>
              </a:rPr>
              <a:t>）、阿里巴巴（ </a:t>
            </a:r>
            <a:r>
              <a:rPr lang="en-US" altLang="zh-CN" smtClean="0">
                <a:ea typeface="宋体" panose="02010600030101010101" pitchFamily="2" charset="-122"/>
              </a:rPr>
              <a:t>Alibaba</a:t>
            </a:r>
            <a:r>
              <a:rPr lang="zh-CN" altLang="en-US" smtClean="0">
                <a:latin typeface="Calibri" panose="020F0502020204030204" pitchFamily="34" charset="0"/>
              </a:rPr>
              <a:t>）、腾讯（ </a:t>
            </a:r>
            <a:r>
              <a:rPr lang="en-US" altLang="zh-CN" smtClean="0">
                <a:ea typeface="宋体" panose="02010600030101010101" pitchFamily="2" charset="-122"/>
              </a:rPr>
              <a:t>Tencent</a:t>
            </a:r>
            <a:r>
              <a:rPr lang="zh-CN" altLang="en-US" smtClean="0">
                <a:latin typeface="Calibri" panose="020F0502020204030204" pitchFamily="34" charset="0"/>
              </a:rPr>
              <a:t>）的简称。到 </a:t>
            </a:r>
            <a:r>
              <a:rPr lang="en-US" altLang="zh-CN" smtClean="0">
                <a:ea typeface="宋体" panose="02010600030101010101" pitchFamily="2" charset="-122"/>
              </a:rPr>
              <a:t>2014 </a:t>
            </a:r>
            <a:r>
              <a:rPr lang="zh-CN" altLang="en-US" smtClean="0">
                <a:latin typeface="Calibri" panose="020F0502020204030204" pitchFamily="34" charset="0"/>
              </a:rPr>
              <a:t>年年底，百度、阿里巴巴、腾讯分别初步完成了在互联网金融领域的布局，基本形成了互联网金融领域 </a:t>
            </a:r>
            <a:r>
              <a:rPr lang="en-US" altLang="zh-CN" smtClean="0">
                <a:ea typeface="宋体" panose="02010600030101010101" pitchFamily="2" charset="-122"/>
              </a:rPr>
              <a:t>BAT </a:t>
            </a:r>
            <a:r>
              <a:rPr lang="zh-CN" altLang="en-US" smtClean="0">
                <a:latin typeface="Calibri" panose="020F0502020204030204" pitchFamily="34" charset="0"/>
              </a:rPr>
              <a:t>三足鼎立的局面。事实上， </a:t>
            </a:r>
            <a:r>
              <a:rPr lang="en-US" altLang="zh-CN" smtClean="0">
                <a:ea typeface="宋体" panose="02010600030101010101" pitchFamily="2" charset="-122"/>
              </a:rPr>
              <a:t>BAT </a:t>
            </a:r>
            <a:r>
              <a:rPr lang="zh-CN" altLang="en-US" smtClean="0">
                <a:latin typeface="Calibri" panose="020F0502020204030204" pitchFamily="34" charset="0"/>
              </a:rPr>
              <a:t>的互联网金融布局由来已久，现在让我们来一起回顾一下三大巨头的互联网金融布局之路。</a:t>
            </a:r>
          </a:p>
        </p:txBody>
      </p:sp>
    </p:spTree>
    <p:extLst>
      <p:ext uri="{BB962C8B-B14F-4D97-AF65-F5344CB8AC3E}">
        <p14:creationId xmlns:p14="http://schemas.microsoft.com/office/powerpoint/2010/main" val="308413293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noProof="1" smtClean="0"/>
              <a:t>    百</a:t>
            </a:r>
            <a:r>
              <a:rPr lang="zh-CN" altLang="en-US" noProof="1"/>
              <a:t>度作为一家传统的互联网公司，一直以来都是以基于搜索的广告业务为公司主要收入来源。在搜索领域，百度占据了中国搜索市场的半壁江山，随着互联网技术的不断</a:t>
            </a:r>
            <a:r>
              <a:rPr lang="zh-CN" altLang="en-US" noProof="1" smtClean="0"/>
              <a:t>发展</a:t>
            </a:r>
            <a:r>
              <a:rPr lang="zh-CN" altLang="en-US" noProof="1"/>
              <a:t>，百度也将自己的枝蔓延伸到互联网的各个领域，包括当下火热的互联网金融。百度</a:t>
            </a:r>
            <a:r>
              <a:rPr lang="zh-CN" altLang="en-US" noProof="1" smtClean="0"/>
              <a:t>作为 </a:t>
            </a:r>
            <a:r>
              <a:rPr lang="en-US" altLang="zh-CN" noProof="1"/>
              <a:t>BAT“</a:t>
            </a:r>
            <a:r>
              <a:rPr lang="zh-CN" altLang="en-US" noProof="1"/>
              <a:t>三巨头”中最传统、最没有金融背景的公司，在布局互联网金融过程中显得</a:t>
            </a:r>
            <a:r>
              <a:rPr lang="zh-CN" altLang="en-US" noProof="1" smtClean="0"/>
              <a:t>比较谨慎</a:t>
            </a:r>
            <a:r>
              <a:rPr lang="zh-CN" altLang="en-US" noProof="1"/>
              <a:t>。百度互联网金融布局主要有以下四步</a:t>
            </a:r>
            <a:r>
              <a:rPr lang="zh-CN" altLang="en-US" noProof="1" smtClean="0"/>
              <a:t>。</a:t>
            </a:r>
            <a:endParaRPr lang="en-US" altLang="zh-CN" noProof="1" smtClean="0"/>
          </a:p>
          <a:p>
            <a:pPr marL="0" indent="0" fontAlgn="auto">
              <a:buFontTx/>
              <a:buNone/>
            </a:pPr>
            <a:r>
              <a:rPr lang="zh-CN" altLang="en-US" b="1" noProof="1" smtClean="0"/>
              <a:t>    第一</a:t>
            </a:r>
            <a:r>
              <a:rPr lang="zh-CN" altLang="en-US" b="1" noProof="1"/>
              <a:t>，注册成立百度小贷公司。 </a:t>
            </a:r>
            <a:r>
              <a:rPr lang="en-US" altLang="zh-CN" noProof="1"/>
              <a:t>2013 </a:t>
            </a:r>
            <a:r>
              <a:rPr lang="zh-CN" altLang="en-US" noProof="1"/>
              <a:t>年 </a:t>
            </a:r>
            <a:r>
              <a:rPr lang="en-US" altLang="zh-CN" noProof="1"/>
              <a:t>9 </a:t>
            </a:r>
            <a:r>
              <a:rPr lang="zh-CN" altLang="en-US" noProof="1"/>
              <a:t>月，百度公司获得贷款业务牌照后，在</a:t>
            </a:r>
            <a:r>
              <a:rPr lang="zh-CN" altLang="en-US" noProof="1" smtClean="0"/>
              <a:t>上海</a:t>
            </a:r>
            <a:r>
              <a:rPr lang="zh-CN" altLang="en-US" noProof="1"/>
              <a:t>设立百度小额贷款公司。百度小贷公司注册资本为 </a:t>
            </a:r>
            <a:r>
              <a:rPr lang="en-US" altLang="zh-CN" noProof="1"/>
              <a:t>2 </a:t>
            </a:r>
            <a:r>
              <a:rPr lang="zh-CN" altLang="en-US" noProof="1"/>
              <a:t>亿元，不排除后续增资。百</a:t>
            </a:r>
            <a:r>
              <a:rPr lang="zh-CN" altLang="en-US" noProof="1" smtClean="0"/>
              <a:t>度小</a:t>
            </a:r>
            <a:r>
              <a:rPr lang="zh-CN" altLang="en-US" noProof="1"/>
              <a:t>贷公司具有贷款业务资质，服务对象优先考虑百度推广的现有老客户，重点扶持小</a:t>
            </a:r>
            <a:r>
              <a:rPr lang="zh-CN" altLang="en-US" noProof="1" smtClean="0"/>
              <a:t>微企业。</a:t>
            </a:r>
            <a:endParaRPr lang="en-US" altLang="zh-CN" noProof="1"/>
          </a:p>
        </p:txBody>
      </p:sp>
    </p:spTree>
    <p:extLst>
      <p:ext uri="{BB962C8B-B14F-4D97-AF65-F5344CB8AC3E}">
        <p14:creationId xmlns:p14="http://schemas.microsoft.com/office/powerpoint/2010/main" val="100365225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normAutofit lnSpcReduction="10000"/>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b="1" noProof="1" smtClean="0"/>
              <a:t>    第二</a:t>
            </a:r>
            <a:r>
              <a:rPr lang="zh-CN" altLang="en-US" b="1" noProof="1"/>
              <a:t>，携手华夏基金推出“百度百发”。</a:t>
            </a:r>
            <a:r>
              <a:rPr lang="zh-CN" altLang="en-US" noProof="1"/>
              <a:t>携手华夏基金推出“百度百发”。 </a:t>
            </a:r>
            <a:r>
              <a:rPr lang="en-US" altLang="zh-CN" noProof="1"/>
              <a:t>2013 </a:t>
            </a:r>
            <a:r>
              <a:rPr lang="zh-CN" altLang="en-US" noProof="1"/>
              <a:t>年 </a:t>
            </a:r>
            <a:r>
              <a:rPr lang="en-US" altLang="zh-CN" noProof="1"/>
              <a:t>10 </a:t>
            </a:r>
            <a:r>
              <a:rPr lang="zh-CN" altLang="en-US" noProof="1"/>
              <a:t>月，百度和华夏基金共同推出</a:t>
            </a:r>
            <a:r>
              <a:rPr lang="zh-CN" altLang="en-US" noProof="1" smtClean="0"/>
              <a:t>目标</a:t>
            </a:r>
            <a:r>
              <a:rPr lang="zh-CN" altLang="en-US" noProof="1"/>
              <a:t>年化收益率为 </a:t>
            </a:r>
            <a:r>
              <a:rPr lang="en-US" altLang="zh-CN" noProof="1"/>
              <a:t>8% </a:t>
            </a:r>
            <a:r>
              <a:rPr lang="zh-CN" altLang="en-US" noProof="1"/>
              <a:t>的限售理财计划“百度百发”，给互联网金融市场产生了巨大影响</a:t>
            </a:r>
            <a:r>
              <a:rPr lang="zh-CN" altLang="en-US" noProof="1" smtClean="0"/>
              <a:t>，这</a:t>
            </a:r>
            <a:r>
              <a:rPr lang="zh-CN" altLang="en-US" noProof="1"/>
              <a:t>是百度进军基金销售领域的重要信号</a:t>
            </a:r>
            <a:r>
              <a:rPr lang="zh-CN" altLang="en-US" noProof="1" smtClean="0"/>
              <a:t>。</a:t>
            </a:r>
            <a:r>
              <a:rPr lang="en-US" altLang="zh-CN" noProof="1" smtClean="0"/>
              <a:t>2014 </a:t>
            </a:r>
            <a:r>
              <a:rPr lang="zh-CN" altLang="en-US" noProof="1"/>
              <a:t>年 </a:t>
            </a:r>
            <a:r>
              <a:rPr lang="en-US" altLang="zh-CN" noProof="1"/>
              <a:t>4 </a:t>
            </a:r>
            <a:r>
              <a:rPr lang="zh-CN" altLang="en-US" noProof="1"/>
              <a:t>月 </a:t>
            </a:r>
            <a:r>
              <a:rPr lang="en-US" altLang="zh-CN" noProof="1"/>
              <a:t>5 </a:t>
            </a:r>
            <a:r>
              <a:rPr lang="zh-CN" altLang="en-US" noProof="1"/>
              <a:t>日，百度宣布获得基金销售支付牌照，为基金公司和</a:t>
            </a:r>
            <a:r>
              <a:rPr lang="zh-CN" altLang="en-US" noProof="1" smtClean="0"/>
              <a:t>投资者</a:t>
            </a:r>
            <a:r>
              <a:rPr lang="zh-CN" altLang="en-US" noProof="1"/>
              <a:t>提供基金第三方支付结算业务。此时， </a:t>
            </a:r>
            <a:r>
              <a:rPr lang="en-US" altLang="zh-CN" noProof="1"/>
              <a:t>BAT </a:t>
            </a:r>
            <a:r>
              <a:rPr lang="zh-CN" altLang="en-US" noProof="1"/>
              <a:t>三方都拥有了基金销售支付牌照</a:t>
            </a:r>
            <a:r>
              <a:rPr lang="zh-CN" altLang="en-US" b="1" noProof="1" smtClean="0"/>
              <a:t>。</a:t>
            </a:r>
            <a:endParaRPr lang="en-US" altLang="zh-CN" b="1" noProof="1" smtClean="0"/>
          </a:p>
          <a:p>
            <a:pPr marL="0" indent="0" fontAlgn="auto">
              <a:buFontTx/>
              <a:buNone/>
            </a:pPr>
            <a:r>
              <a:rPr lang="zh-CN" altLang="en-US" b="1" noProof="1" smtClean="0"/>
              <a:t>    第三</a:t>
            </a:r>
            <a:r>
              <a:rPr lang="zh-CN" altLang="en-US" b="1" noProof="1"/>
              <a:t>，百度钱包整体上线。 </a:t>
            </a:r>
            <a:r>
              <a:rPr lang="en-US" altLang="zh-CN" noProof="1"/>
              <a:t>2014 </a:t>
            </a:r>
            <a:r>
              <a:rPr lang="zh-CN" altLang="en-US" noProof="1"/>
              <a:t>年 </a:t>
            </a:r>
            <a:r>
              <a:rPr lang="en-US" altLang="zh-CN" noProof="1"/>
              <a:t>4 </a:t>
            </a:r>
            <a:r>
              <a:rPr lang="zh-CN" altLang="en-US" noProof="1"/>
              <a:t>月 </a:t>
            </a:r>
            <a:r>
              <a:rPr lang="en-US" altLang="zh-CN" noProof="1"/>
              <a:t>15 </a:t>
            </a:r>
            <a:r>
              <a:rPr lang="zh-CN" altLang="en-US" noProof="1"/>
              <a:t>日，百度正式推出百度钱包，这一</a:t>
            </a:r>
            <a:r>
              <a:rPr lang="zh-CN" altLang="en-US" noProof="1" smtClean="0"/>
              <a:t>战略性布局</a:t>
            </a:r>
            <a:r>
              <a:rPr lang="zh-CN" altLang="en-US" noProof="1"/>
              <a:t>是百度在 </a:t>
            </a:r>
            <a:r>
              <a:rPr lang="en-US" altLang="zh-CN" noProof="1"/>
              <a:t>2014 </a:t>
            </a:r>
            <a:r>
              <a:rPr lang="zh-CN" altLang="en-US" noProof="1"/>
              <a:t>年度互联网金融领域最重量级的战略之一。百度钱包的目标是</a:t>
            </a:r>
            <a:r>
              <a:rPr lang="zh-CN" altLang="en-US" noProof="1" smtClean="0"/>
              <a:t>“随身随付”</a:t>
            </a:r>
            <a:r>
              <a:rPr lang="zh-CN" altLang="en-US" noProof="1"/>
              <a:t>的“有优惠的钱包”，它直接连接起百度旗下的丰富产品、海量商户以及广大</a:t>
            </a:r>
            <a:r>
              <a:rPr lang="zh-CN" altLang="en-US" noProof="1" smtClean="0"/>
              <a:t>用户</a:t>
            </a:r>
            <a:r>
              <a:rPr lang="zh-CN" altLang="en-US" noProof="1"/>
              <a:t>，提供的服务包括转账、付款、缴费、充值等，并结合百度原有的大数据优势，全面</a:t>
            </a:r>
            <a:r>
              <a:rPr lang="zh-CN" altLang="en-US" noProof="1" smtClean="0"/>
              <a:t>打通 </a:t>
            </a:r>
            <a:r>
              <a:rPr lang="en-US" altLang="zh-CN" noProof="1" smtClean="0"/>
              <a:t>O</a:t>
            </a:r>
            <a:r>
              <a:rPr lang="en-US" altLang="zh-CN" noProof="1"/>
              <a:t>2O </a:t>
            </a:r>
            <a:r>
              <a:rPr lang="zh-CN" altLang="en-US" noProof="1"/>
              <a:t>生活消费领域，同时百度金融中心还提供百度理财、消费金融等资产增值功能</a:t>
            </a:r>
            <a:r>
              <a:rPr lang="zh-CN" altLang="en-US" noProof="1" smtClean="0"/>
              <a:t>与个人</a:t>
            </a:r>
            <a:r>
              <a:rPr lang="zh-CN" altLang="en-US" noProof="1"/>
              <a:t>金融服务，让用户在移动互联网时代轻松享受一站式移动支付生活。</a:t>
            </a:r>
          </a:p>
        </p:txBody>
      </p:sp>
    </p:spTree>
    <p:extLst>
      <p:ext uri="{BB962C8B-B14F-4D97-AF65-F5344CB8AC3E}">
        <p14:creationId xmlns:p14="http://schemas.microsoft.com/office/powerpoint/2010/main" val="479974868"/>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1. </a:t>
            </a:r>
            <a:r>
              <a:rPr lang="zh-CN" altLang="en-US" b="1" noProof="1"/>
              <a:t>布局</a:t>
            </a:r>
          </a:p>
          <a:p>
            <a:pPr marL="0" indent="0" fontAlgn="auto">
              <a:buFontTx/>
              <a:buNone/>
            </a:pPr>
            <a:r>
              <a:rPr lang="zh-CN" altLang="en-US" b="1" noProof="1" smtClean="0"/>
              <a:t>    第四</a:t>
            </a:r>
            <a:r>
              <a:rPr lang="zh-CN" altLang="en-US" b="1" noProof="1"/>
              <a:t>， 推出“百度股市通”，进军互联网证券</a:t>
            </a:r>
            <a:r>
              <a:rPr lang="zh-CN" altLang="en-US" noProof="1"/>
              <a:t>。 </a:t>
            </a:r>
            <a:r>
              <a:rPr lang="en-US" altLang="zh-CN" noProof="1"/>
              <a:t>2015 </a:t>
            </a:r>
            <a:r>
              <a:rPr lang="zh-CN" altLang="en-US" noProof="1"/>
              <a:t>年 </a:t>
            </a:r>
            <a:r>
              <a:rPr lang="en-US" altLang="zh-CN" noProof="1"/>
              <a:t>2 </a:t>
            </a:r>
            <a:r>
              <a:rPr lang="zh-CN" altLang="en-US" noProof="1"/>
              <a:t>月 </a:t>
            </a:r>
            <a:r>
              <a:rPr lang="en-US" altLang="zh-CN" noProof="1"/>
              <a:t>10 </a:t>
            </a:r>
            <a:r>
              <a:rPr lang="zh-CN" altLang="en-US" noProof="1"/>
              <a:t>日，百度宣布</a:t>
            </a:r>
            <a:r>
              <a:rPr lang="zh-CN" altLang="en-US" noProof="1" smtClean="0"/>
              <a:t>开放“</a:t>
            </a:r>
            <a:r>
              <a:rPr lang="zh-CN" altLang="en-US" noProof="1"/>
              <a:t>百度股市通” </a:t>
            </a:r>
            <a:r>
              <a:rPr lang="en-US" altLang="zh-CN" noProof="1"/>
              <a:t>App </a:t>
            </a:r>
            <a:r>
              <a:rPr lang="zh-CN" altLang="en-US" noProof="1"/>
              <a:t>公测。这是国内首款应用大数据引擎技术智能分析股市行情热点的</a:t>
            </a:r>
            <a:r>
              <a:rPr lang="zh-CN" altLang="en-US" noProof="1" smtClean="0"/>
              <a:t>股票 </a:t>
            </a:r>
            <a:r>
              <a:rPr lang="en-US" altLang="zh-CN" noProof="1"/>
              <a:t>App</a:t>
            </a:r>
            <a:r>
              <a:rPr lang="zh-CN" altLang="en-US" noProof="1"/>
              <a:t>，同时意味着百度正式进军互联网证券市场。“百度股市通”独家提供的</a:t>
            </a:r>
            <a:r>
              <a:rPr lang="zh-CN" altLang="en-US" noProof="1" smtClean="0"/>
              <a:t>“智能选股”</a:t>
            </a:r>
            <a:r>
              <a:rPr lang="zh-CN" altLang="en-US" noProof="1"/>
              <a:t>服务，基于百度每日实时抓取的数百万新闻资讯和数亿次的股票、政经相关搜索大</a:t>
            </a:r>
            <a:r>
              <a:rPr lang="zh-CN" altLang="en-US" noProof="1" smtClean="0"/>
              <a:t>数据</a:t>
            </a:r>
            <a:r>
              <a:rPr lang="zh-CN" altLang="en-US" noProof="1"/>
              <a:t>，通过技术建模、人工智能，帮助用户快速获知全网关注的投资热点，并掌握这些</a:t>
            </a:r>
            <a:r>
              <a:rPr lang="zh-CN" altLang="en-US" noProof="1" smtClean="0"/>
              <a:t>热点背后</a:t>
            </a:r>
            <a:r>
              <a:rPr lang="zh-CN" altLang="en-US" noProof="1"/>
              <a:t>的驱动事件及相关个股。</a:t>
            </a:r>
          </a:p>
        </p:txBody>
      </p:sp>
    </p:spTree>
    <p:extLst>
      <p:ext uri="{BB962C8B-B14F-4D97-AF65-F5344CB8AC3E}">
        <p14:creationId xmlns:p14="http://schemas.microsoft.com/office/powerpoint/2010/main" val="3580721358"/>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13315" name="TextBox 7"/>
          <p:cNvSpPr txBox="1">
            <a:spLocks noChangeArrowheads="1"/>
          </p:cNvSpPr>
          <p:nvPr/>
        </p:nvSpPr>
        <p:spPr bwMode="auto">
          <a:xfrm>
            <a:off x="395288" y="1958975"/>
            <a:ext cx="820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14-1 </a:t>
            </a:r>
            <a:r>
              <a:rPr lang="zh-CN" altLang="en-US" sz="1400" b="1">
                <a:latin typeface="仿宋" panose="02010609060101010101" pitchFamily="49" charset="-122"/>
                <a:ea typeface="仿宋" panose="02010609060101010101" pitchFamily="49" charset="-122"/>
              </a:rPr>
              <a:t>百度互联网金融布局</a:t>
            </a:r>
            <a:endParaRPr lang="zh-CN" altLang="zh-CN" sz="1400">
              <a:latin typeface="仿宋" panose="02010609060101010101" pitchFamily="49" charset="-122"/>
              <a:ea typeface="仿宋" panose="02010609060101010101" pitchFamily="49" charset="-122"/>
            </a:endParaRPr>
          </a:p>
        </p:txBody>
      </p:sp>
      <p:sp>
        <p:nvSpPr>
          <p:cNvPr id="13316" name="矩形 2"/>
          <p:cNvSpPr>
            <a:spLocks noChangeArrowheads="1"/>
          </p:cNvSpPr>
          <p:nvPr/>
        </p:nvSpPr>
        <p:spPr bwMode="auto">
          <a:xfrm>
            <a:off x="684213" y="1343025"/>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至此，百度完成其互联网金融的初步布局。截至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年年底，百度已经发布的互联网金融的产品如表 </a:t>
            </a:r>
            <a:r>
              <a:rPr lang="en-US" altLang="zh-CN">
                <a:latin typeface="仿宋" panose="02010609060101010101" pitchFamily="49" charset="-122"/>
                <a:ea typeface="仿宋" panose="02010609060101010101" pitchFamily="49" charset="-122"/>
              </a:rPr>
              <a:t>14-1 </a:t>
            </a:r>
            <a:r>
              <a:rPr lang="zh-CN" altLang="en-US">
                <a:latin typeface="仿宋" panose="02010609060101010101" pitchFamily="49" charset="-122"/>
                <a:ea typeface="仿宋" panose="02010609060101010101" pitchFamily="49" charset="-122"/>
              </a:rPr>
              <a:t>所示。</a:t>
            </a:r>
            <a:br>
              <a:rPr lang="zh-CN" altLang="en-US">
                <a:latin typeface="仿宋" panose="02010609060101010101" pitchFamily="49" charset="-122"/>
                <a:ea typeface="仿宋" panose="02010609060101010101" pitchFamily="49" charset="-122"/>
              </a:rPr>
            </a:br>
            <a:endParaRPr lang="zh-CN" altLang="en-US">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98438" y="2335213"/>
          <a:ext cx="8747125" cy="3951287"/>
        </p:xfrm>
        <a:graphic>
          <a:graphicData uri="http://schemas.openxmlformats.org/drawingml/2006/table">
            <a:tbl>
              <a:tblPr firstRow="1" bandRow="1">
                <a:tableStyleId>{5C22544A-7EE6-4342-B048-85BDC9FD1C3A}</a:tableStyleId>
              </a:tblPr>
              <a:tblGrid>
                <a:gridCol w="2007991">
                  <a:extLst>
                    <a:ext uri="{9D8B030D-6E8A-4147-A177-3AD203B41FA5}">
                      <a16:colId xmlns:a16="http://schemas.microsoft.com/office/drawing/2014/main" val="20000"/>
                    </a:ext>
                  </a:extLst>
                </a:gridCol>
                <a:gridCol w="6739134">
                  <a:extLst>
                    <a:ext uri="{9D8B030D-6E8A-4147-A177-3AD203B41FA5}">
                      <a16:colId xmlns:a16="http://schemas.microsoft.com/office/drawing/2014/main" val="20001"/>
                    </a:ext>
                  </a:extLst>
                </a:gridCol>
              </a:tblGrid>
              <a:tr h="487720">
                <a:tc>
                  <a:txBody>
                    <a:bodyPr/>
                    <a:lstStyle/>
                    <a:p>
                      <a:pPr algn="ctr">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百度互联网金融产品与业务</a:t>
                      </a:r>
                    </a:p>
                  </a:txBody>
                  <a:tcPr marL="68570" marR="68570" marT="0" marB="0" anchor="ctr">
                    <a:noFill/>
                  </a:tcPr>
                </a:tc>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特点</a:t>
                      </a:r>
                    </a:p>
                  </a:txBody>
                  <a:tcPr marL="68570" marR="68570" marT="0" marB="0" anchor="ctr">
                    <a:noFill/>
                  </a:tcPr>
                </a:tc>
                <a:extLst>
                  <a:ext uri="{0D108BD9-81ED-4DB2-BD59-A6C34878D82A}">
                    <a16:rowId xmlns:a16="http://schemas.microsoft.com/office/drawing/2014/main" val="10000"/>
                  </a:ext>
                </a:extLst>
              </a:tr>
              <a:tr h="1154522">
                <a:tc>
                  <a:txBody>
                    <a:bodyPr/>
                    <a:lstStyle/>
                    <a:p>
                      <a:pPr algn="ctr">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百度钱包</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将百度旗下的丰富产品、海量商户以及广大用户连接起来，提供转账、付款、缴费、充值等支付服务，并全面打通</a:t>
                      </a:r>
                      <a:r>
                        <a:rPr lang="en-US" sz="1600" kern="1200" dirty="0">
                          <a:solidFill>
                            <a:schemeClr val="tx1"/>
                          </a:solidFill>
                          <a:latin typeface="仿宋" panose="02010609060101010101" pitchFamily="49" charset="-122"/>
                          <a:ea typeface="仿宋" panose="02010609060101010101" pitchFamily="49" charset="-122"/>
                          <a:cs typeface="+mn-cs"/>
                        </a:rPr>
                        <a:t>O2O</a:t>
                      </a:r>
                      <a:r>
                        <a:rPr lang="zh-CN" sz="1600" kern="1200" dirty="0">
                          <a:solidFill>
                            <a:schemeClr val="tx1"/>
                          </a:solidFill>
                          <a:latin typeface="仿宋" panose="02010609060101010101" pitchFamily="49" charset="-122"/>
                          <a:ea typeface="仿宋" panose="02010609060101010101" pitchFamily="49" charset="-122"/>
                          <a:cs typeface="+mn-cs"/>
                        </a:rPr>
                        <a:t>生活消费领域，同时百度金融中心提供包括百度理财、消费金融等资产增值功能与个人金融服务，让用户在移动时代轻松享受一站式的支付生活。</a:t>
                      </a:r>
                    </a:p>
                  </a:txBody>
                  <a:tcPr marL="68570" marR="68570" marT="0" marB="0" anchor="ctr">
                    <a:noFill/>
                  </a:tcPr>
                </a:tc>
                <a:extLst>
                  <a:ext uri="{0D108BD9-81ED-4DB2-BD59-A6C34878D82A}">
                    <a16:rowId xmlns:a16="http://schemas.microsoft.com/office/drawing/2014/main" val="10001"/>
                  </a:ext>
                </a:extLst>
              </a:tr>
              <a:tr h="989591">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百度理财</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提供投资、贷款、消费金融、互动金融等各类金融服务，全面满足各类家庭投资、借贷、消费等金融需求。目标是通过专业化的团队，精选多元化高品质的金融产品，提供快捷安全、优质周到的金融服务，打造一站式的安全、专业、全面的综合金融服务平台。</a:t>
                      </a:r>
                    </a:p>
                  </a:txBody>
                  <a:tcPr marL="68570" marR="68570" marT="0" marB="0" anchor="ctr">
                    <a:noFill/>
                  </a:tcPr>
                </a:tc>
                <a:extLst>
                  <a:ext uri="{0D108BD9-81ED-4DB2-BD59-A6C34878D82A}">
                    <a16:rowId xmlns:a16="http://schemas.microsoft.com/office/drawing/2014/main" val="10002"/>
                  </a:ext>
                </a:extLst>
              </a:tr>
              <a:tr h="824659">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百度金融中心</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百度金融中心的目的是建立长期持续的投资者教育。百度金融中心的渠道创新是基于搜索为用户提供所搜即所得的金融产品，模式创新包括“众筹金融”、“粉丝金融”及“团购金融”。</a:t>
                      </a:r>
                    </a:p>
                  </a:txBody>
                  <a:tcPr marL="68570" marR="68570" marT="0" marB="0" anchor="ctr">
                    <a:noFill/>
                  </a:tcPr>
                </a:tc>
                <a:extLst>
                  <a:ext uri="{0D108BD9-81ED-4DB2-BD59-A6C34878D82A}">
                    <a16:rowId xmlns:a16="http://schemas.microsoft.com/office/drawing/2014/main" val="10003"/>
                  </a:ext>
                </a:extLst>
              </a:tr>
              <a:tr h="494795">
                <a:tc>
                  <a:txBody>
                    <a:bodyPr/>
                    <a:lstStyle/>
                    <a:p>
                      <a:pPr algn="ctr">
                        <a:spcAft>
                          <a:spcPts val="0"/>
                        </a:spcAft>
                      </a:pPr>
                      <a:r>
                        <a:rPr lang="zh-CN" sz="1600" kern="1200">
                          <a:solidFill>
                            <a:schemeClr val="tx1"/>
                          </a:solidFill>
                          <a:latin typeface="仿宋" panose="02010609060101010101" pitchFamily="49" charset="-122"/>
                          <a:ea typeface="仿宋" panose="02010609060101010101" pitchFamily="49" charset="-122"/>
                          <a:cs typeface="+mn-cs"/>
                        </a:rPr>
                        <a:t>百度股市通</a:t>
                      </a:r>
                    </a:p>
                  </a:txBody>
                  <a:tcPr marL="68570" marR="68570" marT="0" marB="0" anchor="ctr">
                    <a:noFill/>
                  </a:tcPr>
                </a:tc>
                <a:tc>
                  <a:txBody>
                    <a:bodyPr/>
                    <a:lstStyle/>
                    <a:p>
                      <a:pPr indent="266700" algn="l">
                        <a:spcAft>
                          <a:spcPts val="0"/>
                        </a:spcAft>
                      </a:pPr>
                      <a:r>
                        <a:rPr lang="zh-CN" sz="1600" kern="1200" dirty="0">
                          <a:solidFill>
                            <a:schemeClr val="tx1"/>
                          </a:solidFill>
                          <a:latin typeface="仿宋" panose="02010609060101010101" pitchFamily="49" charset="-122"/>
                          <a:ea typeface="仿宋" panose="02010609060101010101" pitchFamily="49" charset="-122"/>
                          <a:cs typeface="+mn-cs"/>
                        </a:rPr>
                        <a:t>一款应用大数据引擎技术智能分析股市行情热点的股票</a:t>
                      </a:r>
                      <a:r>
                        <a:rPr lang="en-US" sz="1600" kern="1200" dirty="0">
                          <a:solidFill>
                            <a:schemeClr val="tx1"/>
                          </a:solidFill>
                          <a:latin typeface="仿宋" panose="02010609060101010101" pitchFamily="49" charset="-122"/>
                          <a:ea typeface="仿宋" panose="02010609060101010101" pitchFamily="49" charset="-122"/>
                          <a:cs typeface="+mn-cs"/>
                        </a:rPr>
                        <a:t>APP</a:t>
                      </a:r>
                      <a:r>
                        <a:rPr lang="zh-CN" sz="1600" kern="1200" dirty="0">
                          <a:solidFill>
                            <a:schemeClr val="tx1"/>
                          </a:solidFill>
                          <a:latin typeface="仿宋" panose="02010609060101010101" pitchFamily="49" charset="-122"/>
                          <a:ea typeface="仿宋" panose="02010609060101010101" pitchFamily="49" charset="-122"/>
                          <a:cs typeface="+mn-cs"/>
                        </a:rPr>
                        <a:t>，基于百度大数据，为股民在全球股市提供最新选股信息。</a:t>
                      </a:r>
                    </a:p>
                  </a:txBody>
                  <a:tcPr marL="68570" marR="68570" marT="0" marB="0" anchor="c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19927232"/>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457200" y="1700213"/>
            <a:ext cx="8218488" cy="4537075"/>
          </a:xfrm>
        </p:spPr>
        <p:txBody>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百</a:t>
            </a:r>
            <a:r>
              <a:rPr lang="zh-CN" altLang="en-US" noProof="1"/>
              <a:t>度在 </a:t>
            </a:r>
            <a:r>
              <a:rPr lang="en-US" altLang="zh-CN" noProof="1"/>
              <a:t>PC </a:t>
            </a:r>
            <a:r>
              <a:rPr lang="zh-CN" altLang="en-US" noProof="1"/>
              <a:t>和移动端的流量和用户规模优势使之在互联网金融领域能相对容易地启动</a:t>
            </a:r>
            <a:r>
              <a:rPr lang="zh-CN" altLang="en-US" noProof="1" smtClean="0"/>
              <a:t>，对</a:t>
            </a:r>
            <a:r>
              <a:rPr lang="zh-CN" altLang="en-US" noProof="1"/>
              <a:t>机构也有足够的吸引力。对于小贷业务，百度推广平台中现有近 </a:t>
            </a:r>
            <a:r>
              <a:rPr lang="en-US" altLang="zh-CN" noProof="1"/>
              <a:t>60 </a:t>
            </a:r>
            <a:r>
              <a:rPr lang="zh-CN" altLang="en-US" noProof="1"/>
              <a:t>万的中小企业客户</a:t>
            </a:r>
            <a:r>
              <a:rPr lang="zh-CN" altLang="en-US" noProof="1" smtClean="0"/>
              <a:t>，是</a:t>
            </a:r>
            <a:r>
              <a:rPr lang="zh-CN" altLang="en-US" noProof="1"/>
              <a:t>小贷业务潜在的服务对象，具有得天独厚的优势。百度金融的目标是打造金融产品平台</a:t>
            </a:r>
            <a:r>
              <a:rPr lang="zh-CN" altLang="en-US" noProof="1" smtClean="0"/>
              <a:t>，对接</a:t>
            </a:r>
            <a:r>
              <a:rPr lang="zh-CN" altLang="en-US" noProof="1"/>
              <a:t>用户需求和理财产品。百度以更加开放的姿态来迎接互联网金融时代的到来，与</a:t>
            </a:r>
            <a:r>
              <a:rPr lang="zh-CN" altLang="en-US" noProof="1" smtClean="0"/>
              <a:t>阿里巴</a:t>
            </a:r>
            <a:r>
              <a:rPr lang="zh-CN" altLang="en-US" noProof="1"/>
              <a:t>巴收购天弘基金实现流量闭环的思路完全不同，百度是将信息流转换为金融流。在</a:t>
            </a:r>
            <a:r>
              <a:rPr lang="zh-CN" altLang="en-US" noProof="1" smtClean="0"/>
              <a:t>不断扩大</a:t>
            </a:r>
            <a:r>
              <a:rPr lang="zh-CN" altLang="en-US" noProof="1"/>
              <a:t>互联网金融版图，发展互联网金融业务方面，百度具有以下优势。</a:t>
            </a:r>
            <a:endParaRPr lang="en-US" altLang="zh-CN" noProof="1"/>
          </a:p>
        </p:txBody>
      </p:sp>
    </p:spTree>
    <p:extLst>
      <p:ext uri="{BB962C8B-B14F-4D97-AF65-F5344CB8AC3E}">
        <p14:creationId xmlns:p14="http://schemas.microsoft.com/office/powerpoint/2010/main" val="2891979987"/>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14.1.1 </a:t>
            </a:r>
            <a:r>
              <a:rPr lang="zh-CN" altLang="en-US" b="1" noProof="1"/>
              <a:t>百</a:t>
            </a:r>
            <a:r>
              <a:rPr lang="zh-CN" altLang="en-US" b="1" noProof="1" smtClean="0"/>
              <a:t>度</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b="1" noProof="1" smtClean="0"/>
              <a:t>    第一</a:t>
            </a:r>
            <a:r>
              <a:rPr lang="zh-CN" altLang="en-US" b="1" noProof="1"/>
              <a:t>，搜索数据和技术。</a:t>
            </a:r>
            <a:r>
              <a:rPr lang="zh-CN" altLang="en-US" noProof="1"/>
              <a:t>与阿里巴巴和腾讯相似，百度拥有自己的“大数据”：百</a:t>
            </a:r>
            <a:r>
              <a:rPr lang="zh-CN" altLang="en-US" noProof="1" smtClean="0"/>
              <a:t>度的</a:t>
            </a:r>
            <a:r>
              <a:rPr lang="zh-CN" altLang="en-US" noProof="1"/>
              <a:t>全网数据和用户意图数据。依托互联网，百度能更好地获取和整合数据，很好地支持</a:t>
            </a:r>
            <a:r>
              <a:rPr lang="zh-CN" altLang="en-US" noProof="1" smtClean="0"/>
              <a:t>百度</a:t>
            </a:r>
            <a:r>
              <a:rPr lang="zh-CN" altLang="en-US" noProof="1"/>
              <a:t>信用评价体系的构建和金融业务的发展。搜索引擎在数据挖掘上有天生的技术特长，</a:t>
            </a:r>
            <a:r>
              <a:rPr lang="zh-CN" altLang="en-US" noProof="1" smtClean="0"/>
              <a:t>百度</a:t>
            </a:r>
            <a:r>
              <a:rPr lang="zh-CN" altLang="en-US" noProof="1"/>
              <a:t>和腾讯（搜狗）在这方面均比阿里巴巴有优势。百度可以根据海量网民的搜索，捕捉</a:t>
            </a:r>
            <a:r>
              <a:rPr lang="zh-CN" altLang="en-US" noProof="1" smtClean="0"/>
              <a:t>大众</a:t>
            </a:r>
            <a:r>
              <a:rPr lang="zh-CN" altLang="en-US" noProof="1"/>
              <a:t>用户的金融需求，利用他们拥有的数据进行互联网金融领域的挖掘，以定制化产品</a:t>
            </a:r>
            <a:r>
              <a:rPr lang="zh-CN" altLang="en-US" noProof="1" smtClean="0"/>
              <a:t>深入蓝</a:t>
            </a:r>
            <a:r>
              <a:rPr lang="zh-CN" altLang="en-US" noProof="1"/>
              <a:t>海理财用户</a:t>
            </a:r>
            <a:r>
              <a:rPr lang="zh-CN" altLang="en-US" noProof="1" smtClean="0"/>
              <a:t>。</a:t>
            </a:r>
            <a:endParaRPr lang="en-US" altLang="zh-CN" noProof="1" smtClean="0"/>
          </a:p>
          <a:p>
            <a:pPr marL="0" indent="0" fontAlgn="auto">
              <a:buFontTx/>
              <a:buNone/>
            </a:pPr>
            <a:r>
              <a:rPr lang="zh-CN" altLang="en-US" b="1" noProof="1" smtClean="0"/>
              <a:t>    第二</a:t>
            </a:r>
            <a:r>
              <a:rPr lang="zh-CN" altLang="en-US" b="1" noProof="1"/>
              <a:t>，百度地图。</a:t>
            </a:r>
            <a:r>
              <a:rPr lang="zh-CN" altLang="en-US" noProof="1"/>
              <a:t>百度在移动端除了搜索和应用分发外，另外一个巨大优势是百度</a:t>
            </a:r>
            <a:r>
              <a:rPr lang="zh-CN" altLang="en-US" noProof="1" smtClean="0"/>
              <a:t>地图</a:t>
            </a:r>
            <a:r>
              <a:rPr lang="zh-CN" altLang="en-US" noProof="1"/>
              <a:t>。百度地图已拥有 </a:t>
            </a:r>
            <a:r>
              <a:rPr lang="en-US" altLang="zh-CN" noProof="1"/>
              <a:t>2 </a:t>
            </a:r>
            <a:r>
              <a:rPr lang="zh-CN" altLang="en-US" noProof="1"/>
              <a:t>亿用户，汇聚了大量的开发者和 </a:t>
            </a:r>
            <a:r>
              <a:rPr lang="en-US" altLang="zh-CN" noProof="1"/>
              <a:t>POI </a:t>
            </a:r>
            <a:r>
              <a:rPr lang="zh-CN" altLang="en-US" noProof="1"/>
              <a:t>数据。地图和支付是本地</a:t>
            </a:r>
            <a:r>
              <a:rPr lang="zh-CN" altLang="en-US" noProof="1" smtClean="0"/>
              <a:t>生活服务</a:t>
            </a:r>
            <a:r>
              <a:rPr lang="zh-CN" altLang="en-US" noProof="1"/>
              <a:t>（ </a:t>
            </a:r>
            <a:r>
              <a:rPr lang="en-US" altLang="zh-CN" noProof="1"/>
              <a:t>O2O </a:t>
            </a:r>
            <a:r>
              <a:rPr lang="zh-CN" altLang="en-US" noProof="1"/>
              <a:t>只是其中一部分）的左右手，微信在支付上走了一小步，百度地图则迈出</a:t>
            </a:r>
            <a:r>
              <a:rPr lang="zh-CN" altLang="en-US" noProof="1" smtClean="0"/>
              <a:t>了一</a:t>
            </a:r>
            <a:r>
              <a:rPr lang="zh-CN" altLang="en-US" noProof="1"/>
              <a:t>大步。腾讯即将推出腾讯地图，百度加强移动支付也在意料之中，此前百度投资团购</a:t>
            </a:r>
            <a:r>
              <a:rPr lang="zh-CN" altLang="en-US" noProof="1" smtClean="0"/>
              <a:t>网站</a:t>
            </a:r>
            <a:r>
              <a:rPr lang="zh-CN" altLang="en-US" noProof="1"/>
              <a:t>糯米网正是其加快 </a:t>
            </a:r>
            <a:r>
              <a:rPr lang="en-US" altLang="zh-CN" noProof="1"/>
              <a:t>O2O </a:t>
            </a:r>
            <a:r>
              <a:rPr lang="zh-CN" altLang="en-US" noProof="1"/>
              <a:t>布局的迹象。阿里巴巴除了纷繁零散的投资外，在本地生活</a:t>
            </a:r>
            <a:r>
              <a:rPr lang="zh-CN" altLang="en-US" noProof="1" smtClean="0"/>
              <a:t>方面</a:t>
            </a:r>
            <a:r>
              <a:rPr lang="zh-CN" altLang="en-US" noProof="1"/>
              <a:t>真正的核心优势只有手机支付宝。百度本地生活服务的机会，也是百度钱包以及百度</a:t>
            </a:r>
            <a:r>
              <a:rPr lang="zh-CN" altLang="en-US" noProof="1" smtClean="0"/>
              <a:t>金融</a:t>
            </a:r>
            <a:r>
              <a:rPr lang="zh-CN" altLang="en-US" noProof="1"/>
              <a:t>的机会。</a:t>
            </a:r>
            <a:endParaRPr lang="en-US" altLang="zh-CN" noProof="1"/>
          </a:p>
        </p:txBody>
      </p:sp>
    </p:spTree>
    <p:extLst>
      <p:ext uri="{BB962C8B-B14F-4D97-AF65-F5344CB8AC3E}">
        <p14:creationId xmlns:p14="http://schemas.microsoft.com/office/powerpoint/2010/main" val="2926507616"/>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noProof="1" smtClean="0"/>
              <a:t>    阿里</a:t>
            </a:r>
            <a:r>
              <a:rPr lang="zh-CN" altLang="en-US" noProof="1"/>
              <a:t>巴巴是互联网金融风暴的始作俑者。从 </a:t>
            </a:r>
            <a:r>
              <a:rPr lang="en-US" altLang="zh-CN" noProof="1"/>
              <a:t>2013 </a:t>
            </a:r>
            <a:r>
              <a:rPr lang="zh-CN" altLang="en-US" noProof="1"/>
              <a:t>年阿里巴巴推出余额宝后，传统</a:t>
            </a:r>
            <a:r>
              <a:rPr lang="zh-CN" altLang="en-US" noProof="1" smtClean="0"/>
              <a:t>金融</a:t>
            </a:r>
            <a:r>
              <a:rPr lang="zh-CN" altLang="en-US" noProof="1"/>
              <a:t>行业担心互联网金融给金融行业带来的震荡对自身造成冲击，互联网巨头们也快速</a:t>
            </a:r>
            <a:r>
              <a:rPr lang="zh-CN" altLang="en-US" noProof="1" smtClean="0"/>
              <a:t>推出自身</a:t>
            </a:r>
            <a:r>
              <a:rPr lang="zh-CN" altLang="en-US" noProof="1"/>
              <a:t>的互联网金融产品，一大群互联网公司如雨后春笋般纷纷崛起。其实早在 </a:t>
            </a:r>
            <a:r>
              <a:rPr lang="en-US" altLang="zh-CN" noProof="1"/>
              <a:t>2004</a:t>
            </a:r>
            <a:r>
              <a:rPr lang="zh-CN" altLang="en-US" noProof="1"/>
              <a:t>年 </a:t>
            </a:r>
            <a:r>
              <a:rPr lang="en-US" altLang="zh-CN" noProof="1"/>
              <a:t>12</a:t>
            </a:r>
            <a:r>
              <a:rPr lang="zh-CN" altLang="en-US" noProof="1"/>
              <a:t>月</a:t>
            </a:r>
            <a:r>
              <a:rPr lang="zh-CN" altLang="en-US" noProof="1" smtClean="0"/>
              <a:t>，阿里</a:t>
            </a:r>
            <a:r>
              <a:rPr lang="zh-CN" altLang="en-US" noProof="1"/>
              <a:t>巴巴推出第三方支付平台</a:t>
            </a:r>
            <a:r>
              <a:rPr lang="en-US" altLang="zh-CN" noProof="1"/>
              <a:t>——</a:t>
            </a:r>
            <a:r>
              <a:rPr lang="zh-CN" altLang="en-US" noProof="1"/>
              <a:t>支付宝时就已经为其成为互联网金融巨头奠定了基础</a:t>
            </a:r>
            <a:r>
              <a:rPr lang="zh-CN" altLang="en-US" noProof="1" smtClean="0"/>
              <a:t>。阿里</a:t>
            </a:r>
            <a:r>
              <a:rPr lang="zh-CN" altLang="en-US" noProof="1"/>
              <a:t>巴巴近两年在互联网金融领域动作频繁，主要有以下五大</a:t>
            </a:r>
            <a:r>
              <a:rPr lang="zh-CN" altLang="en-US" noProof="1" smtClean="0"/>
              <a:t>布局。</a:t>
            </a:r>
            <a:endParaRPr lang="en-US" altLang="zh-CN" noProof="1" smtClean="0"/>
          </a:p>
          <a:p>
            <a:pPr marL="0" indent="0" fontAlgn="auto">
              <a:buFontTx/>
              <a:buNone/>
            </a:pPr>
            <a:r>
              <a:rPr lang="zh-CN" altLang="en-US" b="1" noProof="1" smtClean="0"/>
              <a:t>    第一</a:t>
            </a:r>
            <a:r>
              <a:rPr lang="zh-CN" altLang="en-US" b="1" noProof="1"/>
              <a:t>，推出余额宝。 </a:t>
            </a:r>
            <a:r>
              <a:rPr lang="en-US" altLang="zh-CN" noProof="1"/>
              <a:t>2013 </a:t>
            </a:r>
            <a:r>
              <a:rPr lang="zh-CN" altLang="en-US" noProof="1"/>
              <a:t>年 </a:t>
            </a:r>
            <a:r>
              <a:rPr lang="en-US" altLang="zh-CN" noProof="1"/>
              <a:t>6 </a:t>
            </a:r>
            <a:r>
              <a:rPr lang="zh-CN" altLang="en-US" noProof="1"/>
              <a:t>月 </a:t>
            </a:r>
            <a:r>
              <a:rPr lang="en-US" altLang="zh-CN" noProof="1"/>
              <a:t>13 </a:t>
            </a:r>
            <a:r>
              <a:rPr lang="zh-CN" altLang="en-US" noProof="1"/>
              <a:t>日，阿里巴巴集团旗下支付宝推出全新的</a:t>
            </a:r>
            <a:r>
              <a:rPr lang="zh-CN" altLang="en-US" noProof="1" smtClean="0"/>
              <a:t>互联网理财</a:t>
            </a:r>
            <a:r>
              <a:rPr lang="zh-CN" altLang="en-US" noProof="1"/>
              <a:t>产品“余额宝”。用户将银行账号与支付宝绑定，并将银行活期存款转移到余额宝中</a:t>
            </a:r>
            <a:r>
              <a:rPr lang="zh-CN" altLang="en-US" noProof="1" smtClean="0"/>
              <a:t>，通过</a:t>
            </a:r>
            <a:r>
              <a:rPr lang="zh-CN" altLang="en-US" noProof="1"/>
              <a:t>余额宝，用户能够得到高于银行活期存款的收益，同时也能随时消费支付和转出，</a:t>
            </a:r>
            <a:r>
              <a:rPr lang="zh-CN" altLang="en-US" noProof="1" smtClean="0"/>
              <a:t>与使用</a:t>
            </a:r>
            <a:r>
              <a:rPr lang="zh-CN" altLang="en-US" noProof="1"/>
              <a:t>支付宝余额一样方便。转入余额宝的资金在第二个工作日由基金公司进行份额确认</a:t>
            </a:r>
            <a:r>
              <a:rPr lang="zh-CN" altLang="en-US" noProof="1" smtClean="0"/>
              <a:t>，对</a:t>
            </a:r>
            <a:r>
              <a:rPr lang="zh-CN" altLang="en-US" noProof="1"/>
              <a:t>已确认的份额开始计算收益。</a:t>
            </a:r>
            <a:r>
              <a:rPr lang="zh-CN" altLang="en-US" b="1" noProof="1"/>
              <a:t>余额宝实质是货币基金，</a:t>
            </a:r>
            <a:r>
              <a:rPr lang="zh-CN" altLang="en-US" noProof="1"/>
              <a:t>是马云“搅局金融”的一个</a:t>
            </a:r>
            <a:r>
              <a:rPr lang="zh-CN" altLang="en-US" noProof="1" smtClean="0"/>
              <a:t>有效武器</a:t>
            </a:r>
            <a:r>
              <a:rPr lang="zh-CN" altLang="en-US" noProof="1"/>
              <a:t>。其推出不久，阿里巴巴趁热打铁，将其在移动端上线，绑定用户的消费和理财行为。</a:t>
            </a:r>
            <a:endParaRPr lang="en-US" altLang="zh-CN" noProof="1"/>
          </a:p>
        </p:txBody>
      </p:sp>
    </p:spTree>
    <p:extLst>
      <p:ext uri="{BB962C8B-B14F-4D97-AF65-F5344CB8AC3E}">
        <p14:creationId xmlns:p14="http://schemas.microsoft.com/office/powerpoint/2010/main" val="526584784"/>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第二</a:t>
            </a:r>
            <a:r>
              <a:rPr lang="zh-CN" altLang="en-US" b="1" noProof="1"/>
              <a:t>，与民生银行合作。 </a:t>
            </a:r>
            <a:r>
              <a:rPr lang="en-US" altLang="zh-CN" noProof="1"/>
              <a:t>2013 </a:t>
            </a:r>
            <a:r>
              <a:rPr lang="zh-CN" altLang="en-US" noProof="1"/>
              <a:t>年 </a:t>
            </a:r>
            <a:r>
              <a:rPr lang="en-US" altLang="zh-CN" noProof="1"/>
              <a:t>9 </a:t>
            </a:r>
            <a:r>
              <a:rPr lang="zh-CN" altLang="en-US" noProof="1"/>
              <a:t>月 </a:t>
            </a:r>
            <a:r>
              <a:rPr lang="en-US" altLang="zh-CN" noProof="1"/>
              <a:t>16 </a:t>
            </a:r>
            <a:r>
              <a:rPr lang="zh-CN" altLang="en-US" noProof="1"/>
              <a:t>日，阿里巴巴与民生银行合作，携手打造</a:t>
            </a:r>
            <a:r>
              <a:rPr lang="zh-CN" altLang="en-US" noProof="1" smtClean="0"/>
              <a:t>全新</a:t>
            </a:r>
            <a:r>
              <a:rPr lang="zh-CN" altLang="en-US" noProof="1"/>
              <a:t>的金融开放平台，为小微企业和草根消费者提供融资服务，同时也是未来大零售战略</a:t>
            </a:r>
            <a:r>
              <a:rPr lang="zh-CN" altLang="en-US" noProof="1" smtClean="0"/>
              <a:t>布局</a:t>
            </a:r>
            <a:r>
              <a:rPr lang="zh-CN" altLang="en-US" noProof="1"/>
              <a:t>的关键一环。民生银行与阿里巴巴达成了以直销银行业务、理财业务、资金清算与结算</a:t>
            </a:r>
            <a:r>
              <a:rPr lang="zh-CN" altLang="en-US" noProof="1" smtClean="0"/>
              <a:t>、信用卡</a:t>
            </a:r>
            <a:r>
              <a:rPr lang="zh-CN" altLang="en-US" noProof="1"/>
              <a:t>业务、信用凭证业务、信用支付业务、互联网终端金融、 </a:t>
            </a:r>
            <a:r>
              <a:rPr lang="en-US" altLang="zh-CN" noProof="1"/>
              <a:t>IT </a:t>
            </a:r>
            <a:r>
              <a:rPr lang="zh-CN" altLang="en-US" noProof="1"/>
              <a:t>科技为内容的八项</a:t>
            </a:r>
            <a:r>
              <a:rPr lang="zh-CN" altLang="en-US" noProof="1" smtClean="0"/>
              <a:t>合作</a:t>
            </a:r>
            <a:r>
              <a:rPr lang="zh-CN" altLang="en-US" noProof="1"/>
              <a:t>协议</a:t>
            </a:r>
            <a:r>
              <a:rPr lang="zh-CN" altLang="en-US" noProof="1" smtClean="0"/>
              <a:t>。此外</a:t>
            </a:r>
            <a:r>
              <a:rPr lang="zh-CN" altLang="en-US" noProof="1"/>
              <a:t>，民生银行所推出的直销银行业务，主要依托淘宝平台，将银行电子</a:t>
            </a:r>
            <a:r>
              <a:rPr lang="zh-CN" altLang="en-US" noProof="1" smtClean="0"/>
              <a:t>账户</a:t>
            </a:r>
            <a:r>
              <a:rPr lang="zh-CN" altLang="en-US" noProof="1"/>
              <a:t>系统与支付宝账户互联互通</a:t>
            </a:r>
            <a:r>
              <a:rPr lang="zh-CN" altLang="en-US" noProof="1" smtClean="0"/>
              <a:t>。</a:t>
            </a:r>
            <a:endParaRPr lang="en-US" altLang="zh-CN" noProof="1" smtClean="0"/>
          </a:p>
          <a:p>
            <a:pPr marL="0" indent="0" fontAlgn="auto">
              <a:buFontTx/>
              <a:buNone/>
            </a:pPr>
            <a:r>
              <a:rPr lang="zh-CN" altLang="en-US" b="1" noProof="1" smtClean="0"/>
              <a:t>    第三</a:t>
            </a:r>
            <a:r>
              <a:rPr lang="zh-CN" altLang="en-US" b="1" noProof="1"/>
              <a:t>，联合发起成立众安保险。 </a:t>
            </a:r>
            <a:r>
              <a:rPr lang="en-US" altLang="zh-CN" noProof="1"/>
              <a:t>2013 </a:t>
            </a:r>
            <a:r>
              <a:rPr lang="zh-CN" altLang="en-US" noProof="1"/>
              <a:t>年 </a:t>
            </a:r>
            <a:r>
              <a:rPr lang="en-US" altLang="zh-CN" noProof="1"/>
              <a:t>11 </a:t>
            </a:r>
            <a:r>
              <a:rPr lang="zh-CN" altLang="en-US" noProof="1"/>
              <a:t>月 </a:t>
            </a:r>
            <a:r>
              <a:rPr lang="en-US" altLang="zh-CN" noProof="1"/>
              <a:t>6 </a:t>
            </a:r>
            <a:r>
              <a:rPr lang="zh-CN" altLang="en-US" noProof="1"/>
              <a:t>日，有马云、马化腾、马明哲发起</a:t>
            </a:r>
            <a:r>
              <a:rPr lang="zh-CN" altLang="en-US" noProof="1" smtClean="0"/>
              <a:t>的中国</a:t>
            </a:r>
            <a:r>
              <a:rPr lang="zh-CN" altLang="en-US" noProof="1"/>
              <a:t>首家互联网保险公司</a:t>
            </a:r>
            <a:r>
              <a:rPr lang="en-US" altLang="zh-CN" noProof="1"/>
              <a:t>——</a:t>
            </a:r>
            <a:r>
              <a:rPr lang="zh-CN" altLang="en-US" noProof="1"/>
              <a:t>众安保险正式挂牌。众安保险以“服务互联网”的宗旨，</a:t>
            </a:r>
            <a:r>
              <a:rPr lang="zh-CN" altLang="en-US" noProof="1" smtClean="0"/>
              <a:t>力图</a:t>
            </a:r>
            <a:r>
              <a:rPr lang="zh-CN" altLang="en-US" noProof="1"/>
              <a:t>为所有互联网经济参与者提供保障和服务。众安保险首批保险产品“众乐宝</a:t>
            </a:r>
            <a:r>
              <a:rPr lang="en-US" altLang="zh-CN" noProof="1"/>
              <a:t>——</a:t>
            </a:r>
            <a:r>
              <a:rPr lang="zh-CN" altLang="en-US" noProof="1" smtClean="0"/>
              <a:t>保证金计划</a:t>
            </a:r>
            <a:r>
              <a:rPr lang="zh-CN" altLang="en-US" noProof="1"/>
              <a:t>”于 </a:t>
            </a:r>
            <a:r>
              <a:rPr lang="en-US" altLang="zh-CN" noProof="1"/>
              <a:t>2013 </a:t>
            </a:r>
            <a:r>
              <a:rPr lang="zh-CN" altLang="en-US" noProof="1"/>
              <a:t>年 </a:t>
            </a:r>
            <a:r>
              <a:rPr lang="en-US" altLang="zh-CN" noProof="1"/>
              <a:t>11 </a:t>
            </a:r>
            <a:r>
              <a:rPr lang="zh-CN" altLang="en-US" noProof="1"/>
              <a:t>月 </a:t>
            </a:r>
            <a:r>
              <a:rPr lang="en-US" altLang="zh-CN" noProof="1"/>
              <a:t>25 </a:t>
            </a:r>
            <a:r>
              <a:rPr lang="zh-CN" altLang="en-US" noProof="1"/>
              <a:t>日上线，开启国内首款网络保证金保险，为淘宝上加入消保</a:t>
            </a:r>
            <a:r>
              <a:rPr lang="zh-CN" altLang="en-US" noProof="1" smtClean="0"/>
              <a:t>协议</a:t>
            </a:r>
            <a:r>
              <a:rPr lang="zh-CN" altLang="en-US" noProof="1"/>
              <a:t>的卖家提供新保障，是全球首款运用互联网数据作为精算依据的保险产品。</a:t>
            </a:r>
            <a:endParaRPr lang="en-US" altLang="zh-CN" noProof="1"/>
          </a:p>
        </p:txBody>
      </p:sp>
    </p:spTree>
    <p:extLst>
      <p:ext uri="{BB962C8B-B14F-4D97-AF65-F5344CB8AC3E}">
        <p14:creationId xmlns:p14="http://schemas.microsoft.com/office/powerpoint/2010/main" val="1991030549"/>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normAutofit lnSpcReduction="10000"/>
          </a:bodyPr>
          <a:lstStyle/>
          <a:p>
            <a:pPr fontAlgn="auto"/>
            <a:r>
              <a:rPr lang="en-US" altLang="zh-CN" b="1" noProof="1"/>
              <a:t>14.1.2 </a:t>
            </a:r>
            <a:r>
              <a:rPr lang="zh-CN" altLang="en-US" b="1" noProof="1"/>
              <a:t>阿里巴</a:t>
            </a:r>
            <a:r>
              <a:rPr lang="zh-CN" altLang="en-US" b="1" noProof="1" smtClean="0"/>
              <a:t>巴</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第四</a:t>
            </a:r>
            <a:r>
              <a:rPr lang="zh-CN" altLang="en-US" b="1" noProof="1"/>
              <a:t>，发起设立浙江网商银行。 </a:t>
            </a:r>
            <a:r>
              <a:rPr lang="en-US" altLang="zh-CN" noProof="1"/>
              <a:t>2014 </a:t>
            </a:r>
            <a:r>
              <a:rPr lang="zh-CN" altLang="en-US" noProof="1"/>
              <a:t>年 </a:t>
            </a:r>
            <a:r>
              <a:rPr lang="en-US" altLang="zh-CN" noProof="1"/>
              <a:t>9 </a:t>
            </a:r>
            <a:r>
              <a:rPr lang="zh-CN" altLang="en-US" noProof="1"/>
              <a:t>月 </a:t>
            </a:r>
            <a:r>
              <a:rPr lang="en-US" altLang="zh-CN" noProof="1"/>
              <a:t>29 </a:t>
            </a:r>
            <a:r>
              <a:rPr lang="zh-CN" altLang="en-US" noProof="1"/>
              <a:t>日，阿里巴巴与</a:t>
            </a:r>
            <a:r>
              <a:rPr lang="zh-CN" altLang="en-US" noProof="1" smtClean="0"/>
              <a:t>上海复星工业技术发展有限公司</a:t>
            </a:r>
            <a:r>
              <a:rPr lang="zh-CN" altLang="en-US" noProof="1"/>
              <a:t>、万向三农集团有限公司、宁波市金润资产经营有限公司共同发起设立</a:t>
            </a:r>
            <a:r>
              <a:rPr lang="zh-CN" altLang="en-US" noProof="1" smtClean="0"/>
              <a:t>浙江网商银行</a:t>
            </a:r>
            <a:r>
              <a:rPr lang="zh-CN" altLang="en-US" noProof="1"/>
              <a:t>正式获筹，拟打造全流程网络经营模式。网商银行采取“小存小贷”的业务模式</a:t>
            </a:r>
            <a:r>
              <a:rPr lang="zh-CN" altLang="en-US" noProof="1" smtClean="0"/>
              <a:t>，客户</a:t>
            </a:r>
            <a:r>
              <a:rPr lang="zh-CN" altLang="en-US" noProof="1"/>
              <a:t>群体为电商上的小微企业和个人消费者，用互联网的技术、理念，尤其是互联网的</a:t>
            </a:r>
            <a:r>
              <a:rPr lang="zh-CN" altLang="en-US" noProof="1" smtClean="0"/>
              <a:t>信用</a:t>
            </a:r>
            <a:r>
              <a:rPr lang="zh-CN" altLang="en-US" noProof="1"/>
              <a:t>，去提供适合小微企业和草根消费者的金融服务。    </a:t>
            </a:r>
            <a:endParaRPr lang="en-US" altLang="zh-CN" noProof="1" smtClean="0"/>
          </a:p>
          <a:p>
            <a:pPr marL="0" indent="0" fontAlgn="auto">
              <a:buFontTx/>
              <a:buNone/>
            </a:pPr>
            <a:r>
              <a:rPr lang="zh-CN" altLang="en-US" b="1" noProof="1" smtClean="0"/>
              <a:t>    第五</a:t>
            </a:r>
            <a:r>
              <a:rPr lang="zh-CN" altLang="en-US" b="1" noProof="1"/>
              <a:t>，成立蚂蚁金融服务集团。 </a:t>
            </a:r>
            <a:r>
              <a:rPr lang="en-US" altLang="zh-CN" noProof="1"/>
              <a:t>2014 </a:t>
            </a:r>
            <a:r>
              <a:rPr lang="zh-CN" altLang="en-US" noProof="1"/>
              <a:t>年 </a:t>
            </a:r>
            <a:r>
              <a:rPr lang="en-US" altLang="zh-CN" noProof="1"/>
              <a:t>10 </a:t>
            </a:r>
            <a:r>
              <a:rPr lang="zh-CN" altLang="en-US" noProof="1"/>
              <a:t>月 </a:t>
            </a:r>
            <a:r>
              <a:rPr lang="en-US" altLang="zh-CN" noProof="1"/>
              <a:t>16 </a:t>
            </a:r>
            <a:r>
              <a:rPr lang="zh-CN" altLang="en-US" noProof="1"/>
              <a:t>日，阿里巴巴旗下蚂蚁金融服务</a:t>
            </a:r>
            <a:r>
              <a:rPr lang="zh-CN" altLang="en-US" noProof="1" smtClean="0"/>
              <a:t>集团</a:t>
            </a:r>
            <a:r>
              <a:rPr lang="zh-CN" altLang="en-US" noProof="1"/>
              <a:t>正式宣告成立。作为互联网金融巨头阿里巴巴旗下的金融服务集团，“蚂蚁金服”</a:t>
            </a:r>
            <a:r>
              <a:rPr lang="zh-CN" altLang="en-US" noProof="1" smtClean="0"/>
              <a:t>自然将</a:t>
            </a:r>
            <a:r>
              <a:rPr lang="zh-CN" altLang="en-US" noProof="1"/>
              <a:t>阿里巴巴旗下的支付宝、支付宝钱包、余额宝、招财宝、蚂蚁小贷以及浙江网商银行</a:t>
            </a:r>
            <a:r>
              <a:rPr lang="zh-CN" altLang="en-US" noProof="1" smtClean="0"/>
              <a:t>等品牌</a:t>
            </a:r>
            <a:r>
              <a:rPr lang="zh-CN" altLang="en-US" noProof="1"/>
              <a:t>和业务收入囊中。蚂蚁金服的业务体系主要有支付、理财、融资、保险四大</a:t>
            </a:r>
            <a:r>
              <a:rPr lang="zh-CN" altLang="en-US" noProof="1" smtClean="0"/>
              <a:t>板块，主要</a:t>
            </a:r>
            <a:r>
              <a:rPr lang="zh-CN" altLang="en-US" noProof="1"/>
              <a:t>服务对象为小微企业和个人消费者，将自身打造成互联网金融服务平台。蚂蚁金</a:t>
            </a:r>
            <a:r>
              <a:rPr lang="zh-CN" altLang="en-US" noProof="1" smtClean="0"/>
              <a:t>服集成了阿里在金融领域的强大势力，将</a:t>
            </a:r>
            <a:r>
              <a:rPr lang="zh-CN" altLang="en-US" noProof="1"/>
              <a:t>为互联网金融的拓展带来巨大的推动力，也被誉为</a:t>
            </a:r>
            <a:r>
              <a:rPr lang="zh-CN" altLang="en-US" noProof="1" smtClean="0"/>
              <a:t>目前</a:t>
            </a:r>
            <a:r>
              <a:rPr lang="zh-CN" altLang="en-US" noProof="1"/>
              <a:t>互联网金融最大的</a:t>
            </a:r>
            <a:r>
              <a:rPr lang="zh-CN" altLang="en-US" noProof="1" smtClean="0"/>
              <a:t>平台之一</a:t>
            </a:r>
            <a:r>
              <a:rPr lang="zh-CN" altLang="en-US" noProof="1"/>
              <a:t>。</a:t>
            </a:r>
            <a:endParaRPr lang="en-US" altLang="zh-CN" noProof="1"/>
          </a:p>
        </p:txBody>
      </p:sp>
    </p:spTree>
    <p:extLst>
      <p:ext uri="{BB962C8B-B14F-4D97-AF65-F5344CB8AC3E}">
        <p14:creationId xmlns:p14="http://schemas.microsoft.com/office/powerpoint/2010/main" val="1419913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19256" cy="5112568"/>
          </a:xfrm>
        </p:spPr>
        <p:txBody>
          <a:bodyPr>
            <a:normAutofit/>
          </a:bodyPr>
          <a:lstStyle/>
          <a:p>
            <a:r>
              <a:rPr lang="zh-CN" altLang="zh-CN" dirty="0" smtClean="0"/>
              <a:t>罗</a:t>
            </a:r>
            <a:r>
              <a:rPr lang="zh-CN" altLang="zh-CN" dirty="0"/>
              <a:t>默认为第四阶段</a:t>
            </a:r>
            <a:r>
              <a:rPr lang="zh-CN" altLang="zh-CN" dirty="0" smtClean="0"/>
              <a:t>与共产主义</a:t>
            </a:r>
            <a:r>
              <a:rPr lang="zh-CN" altLang="zh-CN" dirty="0"/>
              <a:t>国家的市场改革时期相联系，包括</a:t>
            </a:r>
            <a:r>
              <a:rPr lang="en-US" altLang="zh-CN" dirty="0"/>
              <a:t>1950</a:t>
            </a:r>
            <a:r>
              <a:rPr lang="zh-CN" altLang="zh-CN" dirty="0"/>
              <a:t>年以后的南斯拉夫；</a:t>
            </a:r>
            <a:r>
              <a:rPr lang="en-US" altLang="zh-CN" dirty="0"/>
              <a:t>1968</a:t>
            </a:r>
            <a:r>
              <a:rPr lang="zh-CN" altLang="zh-CN" dirty="0"/>
              <a:t>年引进“新经济机制”后的匈牙利；开始于</a:t>
            </a:r>
            <a:r>
              <a:rPr lang="en-US" altLang="zh-CN" dirty="0"/>
              <a:t>1978</a:t>
            </a:r>
            <a:r>
              <a:rPr lang="zh-CN" altLang="zh-CN" dirty="0"/>
              <a:t>年的农业非集体化以及随后一系列改革的</a:t>
            </a:r>
            <a:r>
              <a:rPr lang="zh-CN" altLang="zh-CN" dirty="0" smtClean="0"/>
              <a:t>中国，</a:t>
            </a:r>
            <a:r>
              <a:rPr lang="zh-CN" altLang="zh-CN" dirty="0"/>
              <a:t>此阶段布鲁斯、奥塔·锡克、科尔奈和诺伍做出了重大的贡献</a:t>
            </a:r>
            <a:r>
              <a:rPr lang="zh-CN" altLang="zh-CN" dirty="0" smtClean="0"/>
              <a:t>。</a:t>
            </a:r>
            <a:endParaRPr lang="en-US" altLang="zh-CN" dirty="0" smtClean="0"/>
          </a:p>
          <a:p>
            <a:r>
              <a:rPr lang="zh-CN" altLang="zh-CN" dirty="0" smtClean="0"/>
              <a:t>到</a:t>
            </a:r>
            <a:r>
              <a:rPr lang="zh-CN" altLang="zh-CN" dirty="0"/>
              <a:t>八十年代，对于“社会主义计算”争辩的</a:t>
            </a:r>
            <a:r>
              <a:rPr lang="zh-CN" altLang="zh-CN" dirty="0" smtClean="0"/>
              <a:t>分析出现了改进，认为</a:t>
            </a:r>
            <a:r>
              <a:rPr lang="zh-CN" altLang="zh-CN" dirty="0"/>
              <a:t>争论的两方其实回答了不同的问题，兰格的反击是基于建立静态的瓦尔拉斯均衡，而奥地利学派则认为计划经济体系下不可能实现动态的均衡，虽然静态均衡实现是可能的，但是和现实情况相差甚远。在西欧社会主义时代结束和对“兰格模式”的反思的双重刺激下，当代“市场社会主义”的争辩被点燃，这场当代的新发起的大辩论刺激了很多学者参与其中，研究计划制度的实现方式和竞争市场的替代机制，于是一系列新的市场社会主义模型在辩论中诞生</a:t>
            </a:r>
            <a:r>
              <a:rPr lang="zh-CN" altLang="zh-CN" dirty="0" smtClean="0"/>
              <a:t>。</a:t>
            </a:r>
            <a:endParaRPr lang="en-US" altLang="zh-CN" dirty="0" smtClean="0"/>
          </a:p>
        </p:txBody>
      </p:sp>
    </p:spTree>
    <p:extLst>
      <p:ext uri="{BB962C8B-B14F-4D97-AF65-F5344CB8AC3E}">
        <p14:creationId xmlns:p14="http://schemas.microsoft.com/office/powerpoint/2010/main" val="454683808"/>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409575" y="333375"/>
            <a:ext cx="8208963"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19459" name="TextBox 7"/>
          <p:cNvSpPr txBox="1">
            <a:spLocks noChangeArrowheads="1"/>
          </p:cNvSpPr>
          <p:nvPr/>
        </p:nvSpPr>
        <p:spPr bwMode="auto">
          <a:xfrm>
            <a:off x="250825" y="1214438"/>
            <a:ext cx="820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14-2 </a:t>
            </a:r>
            <a:r>
              <a:rPr lang="zh-CN" altLang="en-US" sz="1400" b="1">
                <a:latin typeface="仿宋" panose="02010609060101010101" pitchFamily="49" charset="-122"/>
                <a:ea typeface="仿宋" panose="02010609060101010101" pitchFamily="49" charset="-122"/>
              </a:rPr>
              <a:t>阿里巴巴的互联网金融布局</a:t>
            </a:r>
            <a:endParaRPr lang="zh-CN" altLang="zh-CN" sz="1400">
              <a:latin typeface="仿宋" panose="02010609060101010101" pitchFamily="49" charset="-122"/>
              <a:ea typeface="仿宋" panose="02010609060101010101" pitchFamily="49" charset="-122"/>
            </a:endParaRPr>
          </a:p>
        </p:txBody>
      </p:sp>
      <p:sp>
        <p:nvSpPr>
          <p:cNvPr id="19460" name="矩形 2"/>
          <p:cNvSpPr>
            <a:spLocks noChangeArrowheads="1"/>
          </p:cNvSpPr>
          <p:nvPr/>
        </p:nvSpPr>
        <p:spPr bwMode="auto">
          <a:xfrm>
            <a:off x="409575" y="833438"/>
            <a:ext cx="7632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年年底，阿里巴巴涉及的互联网金融产品和业务如表 </a:t>
            </a:r>
            <a:r>
              <a:rPr lang="en-US" altLang="zh-CN">
                <a:latin typeface="仿宋" panose="02010609060101010101" pitchFamily="49" charset="-122"/>
                <a:ea typeface="仿宋" panose="02010609060101010101" pitchFamily="49" charset="-122"/>
              </a:rPr>
              <a:t>14-2 </a:t>
            </a:r>
            <a:r>
              <a:rPr lang="zh-CN" altLang="en-US">
                <a:latin typeface="仿宋" panose="02010609060101010101" pitchFamily="49" charset="-122"/>
                <a:ea typeface="仿宋" panose="02010609060101010101" pitchFamily="49" charset="-122"/>
              </a:rPr>
              <a:t>所示。</a:t>
            </a:r>
          </a:p>
        </p:txBody>
      </p:sp>
      <p:graphicFrame>
        <p:nvGraphicFramePr>
          <p:cNvPr id="5" name="表格 4"/>
          <p:cNvGraphicFramePr>
            <a:graphicFrameLocks noGrp="1"/>
          </p:cNvGraphicFramePr>
          <p:nvPr/>
        </p:nvGraphicFramePr>
        <p:xfrm>
          <a:off x="182563" y="1500188"/>
          <a:ext cx="8782050" cy="4705350"/>
        </p:xfrm>
        <a:graphic>
          <a:graphicData uri="http://schemas.openxmlformats.org/drawingml/2006/table">
            <a:tbl>
              <a:tblPr firstRow="1" bandRow="1">
                <a:tableStyleId>{5C22544A-7EE6-4342-B048-85BDC9FD1C3A}</a:tableStyleId>
              </a:tblPr>
              <a:tblGrid>
                <a:gridCol w="1636486">
                  <a:extLst>
                    <a:ext uri="{9D8B030D-6E8A-4147-A177-3AD203B41FA5}">
                      <a16:colId xmlns:a16="http://schemas.microsoft.com/office/drawing/2014/main" val="20000"/>
                    </a:ext>
                  </a:extLst>
                </a:gridCol>
                <a:gridCol w="7145564">
                  <a:extLst>
                    <a:ext uri="{9D8B030D-6E8A-4147-A177-3AD203B41FA5}">
                      <a16:colId xmlns:a16="http://schemas.microsoft.com/office/drawing/2014/main" val="20001"/>
                    </a:ext>
                  </a:extLst>
                </a:gridCol>
              </a:tblGrid>
              <a:tr h="426733">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阿里巴巴互联网金融产品与业务</a:t>
                      </a:r>
                    </a:p>
                  </a:txBody>
                  <a:tcPr marL="68577" marR="68577" marT="0" marB="0" anchor="ctr">
                    <a:noFill/>
                  </a:tcPr>
                </a:tc>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特点</a:t>
                      </a:r>
                    </a:p>
                  </a:txBody>
                  <a:tcPr marL="68577" marR="68577" marT="0" marB="0" anchor="ctr">
                    <a:noFill/>
                  </a:tcPr>
                </a:tc>
                <a:extLst>
                  <a:ext uri="{0D108BD9-81ED-4DB2-BD59-A6C34878D82A}">
                    <a16:rowId xmlns:a16="http://schemas.microsoft.com/office/drawing/2014/main" val="10000"/>
                  </a:ext>
                </a:extLst>
              </a:tr>
              <a:tr h="640100">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支付宝</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支付宝主要提供支付及理财服务。包括网购担保交易、网络支付、转账、信用卡还款、手机充值、水电煤缴费、个人理财等多个领域。在进入移动支付领域后，为零售百货、电影院线、连锁商超和出租车等多个行业提供服务。</a:t>
                      </a:r>
                    </a:p>
                  </a:txBody>
                  <a:tcPr marL="68577" marR="68577" marT="0" marB="0" anchor="ctr">
                    <a:noFill/>
                  </a:tcPr>
                </a:tc>
                <a:extLst>
                  <a:ext uri="{0D108BD9-81ED-4DB2-BD59-A6C34878D82A}">
                    <a16:rowId xmlns:a16="http://schemas.microsoft.com/office/drawing/2014/main" val="10001"/>
                  </a:ext>
                </a:extLst>
              </a:tr>
              <a:tr h="426733">
                <a:tc>
                  <a:txBody>
                    <a:bodyPr/>
                    <a:lstStyle/>
                    <a:p>
                      <a:pPr algn="ctr">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余额宝</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年化收益率约为</a:t>
                      </a:r>
                      <a:r>
                        <a:rPr lang="en-US" sz="1400" kern="1200" dirty="0">
                          <a:solidFill>
                            <a:schemeClr val="tx1"/>
                          </a:solidFill>
                          <a:latin typeface="仿宋" panose="02010609060101010101" pitchFamily="49" charset="-122"/>
                          <a:ea typeface="仿宋" panose="02010609060101010101" pitchFamily="49" charset="-122"/>
                          <a:cs typeface="+mn-cs"/>
                        </a:rPr>
                        <a:t>4%-5%</a:t>
                      </a:r>
                      <a:r>
                        <a:rPr lang="zh-CN" sz="1400" kern="1200" dirty="0">
                          <a:solidFill>
                            <a:schemeClr val="tx1"/>
                          </a:solidFill>
                          <a:latin typeface="仿宋" panose="02010609060101010101" pitchFamily="49" charset="-122"/>
                          <a:ea typeface="仿宋" panose="02010609060101010101" pitchFamily="49" charset="-122"/>
                          <a:cs typeface="+mn-cs"/>
                        </a:rPr>
                        <a:t>的余额增值服务，是将货币基金通过互联网手段封装的首创。截至</a:t>
                      </a:r>
                      <a:r>
                        <a:rPr lang="en-US" sz="1400" kern="1200" dirty="0">
                          <a:solidFill>
                            <a:schemeClr val="tx1"/>
                          </a:solidFill>
                          <a:latin typeface="仿宋" panose="02010609060101010101" pitchFamily="49" charset="-122"/>
                          <a:ea typeface="仿宋" panose="02010609060101010101" pitchFamily="49" charset="-122"/>
                          <a:cs typeface="+mn-cs"/>
                        </a:rPr>
                        <a:t>2015</a:t>
                      </a:r>
                      <a:r>
                        <a:rPr lang="zh-CN" sz="1400" kern="1200" dirty="0">
                          <a:solidFill>
                            <a:schemeClr val="tx1"/>
                          </a:solidFill>
                          <a:latin typeface="仿宋" panose="02010609060101010101" pitchFamily="49" charset="-122"/>
                          <a:ea typeface="仿宋" panose="02010609060101010101" pitchFamily="49" charset="-122"/>
                          <a:cs typeface="+mn-cs"/>
                        </a:rPr>
                        <a:t>年第一季度，余额宝规模已经突破</a:t>
                      </a:r>
                      <a:r>
                        <a:rPr lang="en-US" sz="1400" kern="1200" dirty="0">
                          <a:solidFill>
                            <a:schemeClr val="tx1"/>
                          </a:solidFill>
                          <a:latin typeface="仿宋" panose="02010609060101010101" pitchFamily="49" charset="-122"/>
                          <a:ea typeface="仿宋" panose="02010609060101010101" pitchFamily="49" charset="-122"/>
                          <a:cs typeface="+mn-cs"/>
                        </a:rPr>
                        <a:t>7000</a:t>
                      </a:r>
                      <a:r>
                        <a:rPr lang="zh-CN" sz="1400" kern="1200" dirty="0">
                          <a:solidFill>
                            <a:schemeClr val="tx1"/>
                          </a:solidFill>
                          <a:latin typeface="仿宋" panose="02010609060101010101" pitchFamily="49" charset="-122"/>
                          <a:ea typeface="仿宋" panose="02010609060101010101" pitchFamily="49" charset="-122"/>
                          <a:cs typeface="+mn-cs"/>
                        </a:rPr>
                        <a:t>亿元。</a:t>
                      </a:r>
                    </a:p>
                  </a:txBody>
                  <a:tcPr marL="68577" marR="68577" marT="0" marB="0" anchor="ctr">
                    <a:noFill/>
                  </a:tcPr>
                </a:tc>
                <a:extLst>
                  <a:ext uri="{0D108BD9-81ED-4DB2-BD59-A6C34878D82A}">
                    <a16:rowId xmlns:a16="http://schemas.microsoft.com/office/drawing/2014/main" val="10002"/>
                  </a:ext>
                </a:extLst>
              </a:tr>
              <a:tr h="256090">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基金业务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控股天弘基金。依靠余额宝，天弘基金一举成为国内最大的基金管理公司。</a:t>
                      </a:r>
                    </a:p>
                  </a:txBody>
                  <a:tcPr marL="68577" marR="68577" marT="0" marB="0" anchor="ctr">
                    <a:noFill/>
                  </a:tcPr>
                </a:tc>
                <a:extLst>
                  <a:ext uri="{0D108BD9-81ED-4DB2-BD59-A6C34878D82A}">
                    <a16:rowId xmlns:a16="http://schemas.microsoft.com/office/drawing/2014/main" val="10003"/>
                  </a:ext>
                </a:extLst>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担保业务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阿里巴巴、淘宝、浙江融信网络技术有限公司三方联合设立重庆商诚融资担保有限公司，为重庆中小企业贷款和融资提供担保。</a:t>
                      </a:r>
                    </a:p>
                  </a:txBody>
                  <a:tcPr marL="68577" marR="68577" marT="0" marB="0" anchor="ctr">
                    <a:noFill/>
                  </a:tcPr>
                </a:tc>
                <a:extLst>
                  <a:ext uri="{0D108BD9-81ED-4DB2-BD59-A6C34878D82A}">
                    <a16:rowId xmlns:a16="http://schemas.microsoft.com/office/drawing/2014/main" val="10004"/>
                  </a:ext>
                </a:extLst>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保险业务</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众安在线财产保险公司是国内首家互联网保险公司。以“服务互联网”为宗旨，力图为所有互联网经济参与者提供保障和服务。</a:t>
                      </a:r>
                    </a:p>
                  </a:txBody>
                  <a:tcPr marL="68577" marR="68577" marT="0" marB="0" anchor="ctr">
                    <a:noFill/>
                  </a:tcPr>
                </a:tc>
                <a:extLst>
                  <a:ext uri="{0D108BD9-81ED-4DB2-BD59-A6C34878D82A}">
                    <a16:rowId xmlns:a16="http://schemas.microsoft.com/office/drawing/2014/main" val="10005"/>
                  </a:ext>
                </a:extLst>
              </a:tr>
              <a:tr h="853466">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阿里小贷</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浙江阿里小贷、重庆阿里小贷。已为</a:t>
                      </a:r>
                      <a:r>
                        <a:rPr lang="en-US" sz="1400" kern="1200" dirty="0">
                          <a:solidFill>
                            <a:schemeClr val="tx1"/>
                          </a:solidFill>
                          <a:latin typeface="仿宋" panose="02010609060101010101" pitchFamily="49" charset="-122"/>
                          <a:ea typeface="仿宋" panose="02010609060101010101" pitchFamily="49" charset="-122"/>
                          <a:cs typeface="+mn-cs"/>
                        </a:rPr>
                        <a:t>30</a:t>
                      </a:r>
                      <a:r>
                        <a:rPr lang="zh-CN" sz="1400" kern="1200" dirty="0">
                          <a:solidFill>
                            <a:schemeClr val="tx1"/>
                          </a:solidFill>
                          <a:latin typeface="仿宋" panose="02010609060101010101" pitchFamily="49" charset="-122"/>
                          <a:ea typeface="仿宋" panose="02010609060101010101" pitchFamily="49" charset="-122"/>
                          <a:cs typeface="+mn-cs"/>
                        </a:rPr>
                        <a:t>多万家小微客户提供服务，共投放贷款超过</a:t>
                      </a:r>
                      <a:r>
                        <a:rPr lang="en-US" sz="1400" kern="1200" dirty="0">
                          <a:solidFill>
                            <a:schemeClr val="tx1"/>
                          </a:solidFill>
                          <a:latin typeface="仿宋" panose="02010609060101010101" pitchFamily="49" charset="-122"/>
                          <a:ea typeface="仿宋" panose="02010609060101010101" pitchFamily="49" charset="-122"/>
                          <a:cs typeface="+mn-cs"/>
                        </a:rPr>
                        <a:t>1000</a:t>
                      </a:r>
                      <a:r>
                        <a:rPr lang="zh-CN" sz="1400" kern="1200" dirty="0">
                          <a:solidFill>
                            <a:schemeClr val="tx1"/>
                          </a:solidFill>
                          <a:latin typeface="仿宋" panose="02010609060101010101" pitchFamily="49" charset="-122"/>
                          <a:ea typeface="仿宋" panose="02010609060101010101" pitchFamily="49" charset="-122"/>
                          <a:cs typeface="+mn-cs"/>
                        </a:rPr>
                        <a:t>亿元。阿里小贷是阿里金融为阿里巴巴会员提供的一款纯信用贷款产品。债务人无需提供抵押品或第三方担保仅凭自己的信誉就能取得贷款，并以借款人信用程度作为还款保证的。</a:t>
                      </a:r>
                    </a:p>
                  </a:txBody>
                  <a:tcPr marL="68577" marR="68577" marT="0" marB="0" anchor="ctr">
                    <a:noFill/>
                  </a:tcPr>
                </a:tc>
                <a:extLst>
                  <a:ext uri="{0D108BD9-81ED-4DB2-BD59-A6C34878D82A}">
                    <a16:rowId xmlns:a16="http://schemas.microsoft.com/office/drawing/2014/main" val="10006"/>
                  </a:ext>
                </a:extLst>
              </a:tr>
              <a:tr h="426733">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淘宝理财</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与保险银行等合作的理财产品销售平台。众多保险和基金公司入驻淘宝理财频道，销售各种理财产品。</a:t>
                      </a:r>
                    </a:p>
                  </a:txBody>
                  <a:tcPr marL="68577" marR="68577" marT="0" marB="0" anchor="ctr">
                    <a:noFill/>
                  </a:tcPr>
                </a:tc>
                <a:extLst>
                  <a:ext uri="{0D108BD9-81ED-4DB2-BD59-A6C34878D82A}">
                    <a16:rowId xmlns:a16="http://schemas.microsoft.com/office/drawing/2014/main" val="10007"/>
                  </a:ext>
                </a:extLst>
              </a:tr>
              <a:tr h="822029">
                <a:tc>
                  <a:txBody>
                    <a:bodyPr/>
                    <a:lstStyle/>
                    <a:p>
                      <a:pPr algn="ctr">
                        <a:spcAft>
                          <a:spcPts val="0"/>
                        </a:spcAft>
                      </a:pPr>
                      <a:r>
                        <a:rPr lang="zh-CN" sz="1400" kern="1200">
                          <a:solidFill>
                            <a:schemeClr val="tx1"/>
                          </a:solidFill>
                          <a:latin typeface="仿宋" panose="02010609060101010101" pitchFamily="49" charset="-122"/>
                          <a:ea typeface="仿宋" panose="02010609060101010101" pitchFamily="49" charset="-122"/>
                          <a:cs typeface="+mn-cs"/>
                        </a:rPr>
                        <a:t>民营银行</a:t>
                      </a:r>
                    </a:p>
                  </a:txBody>
                  <a:tcPr marL="68577" marR="68577" marT="0" marB="0" anchor="ctr">
                    <a:noFill/>
                  </a:tcPr>
                </a:tc>
                <a:tc>
                  <a:txBody>
                    <a:bodyPr/>
                    <a:lstStyle/>
                    <a:p>
                      <a:pPr indent="266700" algn="l">
                        <a:spcAft>
                          <a:spcPts val="0"/>
                        </a:spcAft>
                      </a:pPr>
                      <a:r>
                        <a:rPr lang="zh-CN" sz="1400" kern="1200" dirty="0">
                          <a:solidFill>
                            <a:schemeClr val="tx1"/>
                          </a:solidFill>
                          <a:latin typeface="仿宋" panose="02010609060101010101" pitchFamily="49" charset="-122"/>
                          <a:ea typeface="仿宋" panose="02010609060101010101" pitchFamily="49" charset="-122"/>
                          <a:cs typeface="+mn-cs"/>
                        </a:rPr>
                        <a:t>阿里巴巴旗下浙江蚂蚁小微金融服务集团与上海复星工业技术发展有限公司、万向三农集团有限公司、宁波市金润资产经营有限公司共同发起设立浙江网商银行。网商银行采取“小存小贷”的业务模式，客户群体为电商上的小微企业和个人消费者。</a:t>
                      </a:r>
                    </a:p>
                  </a:txBody>
                  <a:tcPr marL="68577" marR="68577" marT="0" marB="0" anchor="c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6497292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smtClean="0"/>
              <a:t>14.1.2 </a:t>
            </a:r>
            <a:r>
              <a:rPr lang="zh-CN" altLang="en-US" b="1" noProof="1"/>
              <a:t>阿里巴巴</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阿里</a:t>
            </a:r>
            <a:r>
              <a:rPr lang="zh-CN" altLang="en-US" noProof="1"/>
              <a:t>巴巴依托淘宝、天猫等电商，从服务企业到个人，数据是其核心资产，也具有</a:t>
            </a:r>
            <a:r>
              <a:rPr lang="zh-CN" altLang="en-US" noProof="1" smtClean="0"/>
              <a:t>了一些</a:t>
            </a:r>
            <a:r>
              <a:rPr lang="zh-CN" altLang="en-US" noProof="1"/>
              <a:t>百度和腾讯所不具备的优势</a:t>
            </a:r>
            <a:r>
              <a:rPr lang="zh-CN" altLang="en-US" noProof="1" smtClean="0"/>
              <a:t>。</a:t>
            </a:r>
            <a:endParaRPr lang="en-US" altLang="zh-CN" noProof="1" smtClean="0"/>
          </a:p>
          <a:p>
            <a:pPr marL="0" indent="0" fontAlgn="auto">
              <a:buFontTx/>
              <a:buNone/>
            </a:pPr>
            <a:r>
              <a:rPr lang="zh-CN" altLang="en-US" b="1" noProof="1" smtClean="0"/>
              <a:t>    第一</a:t>
            </a:r>
            <a:r>
              <a:rPr lang="zh-CN" altLang="en-US" b="1" noProof="1"/>
              <a:t>，电商 </a:t>
            </a:r>
            <a:r>
              <a:rPr lang="en-US" altLang="zh-CN" b="1" noProof="1"/>
              <a:t>+ </a:t>
            </a:r>
            <a:r>
              <a:rPr lang="zh-CN" altLang="en-US" b="1" noProof="1"/>
              <a:t>支付寡头。</a:t>
            </a:r>
            <a:r>
              <a:rPr lang="zh-CN" altLang="en-US" noProof="1"/>
              <a:t>用户流量、资金流、企业客户资源和渠道、金融领域积累</a:t>
            </a:r>
            <a:r>
              <a:rPr lang="zh-CN" altLang="en-US" noProof="1" smtClean="0"/>
              <a:t>、安全</a:t>
            </a:r>
            <a:r>
              <a:rPr lang="zh-CN" altLang="en-US" noProof="1"/>
              <a:t>背书、品牌形象、临时中转资金。</a:t>
            </a:r>
          </a:p>
          <a:p>
            <a:pPr marL="0" indent="0" fontAlgn="auto">
              <a:buFontTx/>
              <a:buNone/>
            </a:pPr>
            <a:r>
              <a:rPr lang="zh-CN" altLang="en-US" noProof="1" smtClean="0"/>
              <a:t>    </a:t>
            </a:r>
            <a:r>
              <a:rPr lang="zh-CN" altLang="en-US" b="1" noProof="1" smtClean="0"/>
              <a:t>第二</a:t>
            </a:r>
            <a:r>
              <a:rPr lang="zh-CN" altLang="en-US" b="1" noProof="1"/>
              <a:t>，信用数据。</a:t>
            </a:r>
            <a:r>
              <a:rPr lang="zh-CN" altLang="en-US" noProof="1"/>
              <a:t>根据企业的交易数据进行小微贷款业务的信用评估；对企业数据</a:t>
            </a:r>
            <a:r>
              <a:rPr lang="zh-CN" altLang="en-US" noProof="1" smtClean="0"/>
              <a:t>实时</a:t>
            </a:r>
            <a:r>
              <a:rPr lang="zh-CN" altLang="en-US" noProof="1"/>
              <a:t>监控随时处理账户降低风险；个人用户信用记录开展信用支付。信用体系也是阿里各</a:t>
            </a:r>
            <a:r>
              <a:rPr lang="zh-CN" altLang="en-US" noProof="1" smtClean="0"/>
              <a:t>业务</a:t>
            </a:r>
            <a:r>
              <a:rPr lang="zh-CN" altLang="en-US" noProof="1"/>
              <a:t>正常运行的基石，这必然会延展到阿里金融。不过传统信用评估资料收集成本高，同时伪造成本也高；网络信用评估高效成本低，反过来伪造成本也低，例如雇用网络水军刷</a:t>
            </a:r>
            <a:r>
              <a:rPr lang="zh-CN" altLang="en-US" noProof="1" smtClean="0"/>
              <a:t>高信用</a:t>
            </a:r>
            <a:r>
              <a:rPr lang="zh-CN" altLang="en-US" noProof="1"/>
              <a:t>额度</a:t>
            </a:r>
            <a:r>
              <a:rPr lang="zh-CN" altLang="en-US" noProof="1" smtClean="0"/>
              <a:t>。</a:t>
            </a:r>
            <a:endParaRPr lang="en-US" altLang="zh-CN" noProof="1" smtClean="0"/>
          </a:p>
          <a:p>
            <a:pPr marL="0" indent="0" fontAlgn="auto">
              <a:buFontTx/>
              <a:buNone/>
            </a:pPr>
            <a:r>
              <a:rPr lang="zh-CN" altLang="en-US" b="1" noProof="1" smtClean="0"/>
              <a:t>    第三</a:t>
            </a:r>
            <a:r>
              <a:rPr lang="zh-CN" altLang="en-US" b="1" noProof="1"/>
              <a:t>，消费数据。</a:t>
            </a:r>
            <a:r>
              <a:rPr lang="zh-CN" altLang="en-US" noProof="1"/>
              <a:t>根据用户个人消费数据和群体消费行为挖掘后，为余额宝资金</a:t>
            </a:r>
            <a:r>
              <a:rPr lang="zh-CN" altLang="en-US" noProof="1" smtClean="0"/>
              <a:t>调度提供</a:t>
            </a:r>
            <a:r>
              <a:rPr lang="zh-CN" altLang="en-US" noProof="1"/>
              <a:t>参考，模仿腾讯推出淘宝基金指数，将用户与理财产品精准对接。这一切还可以</a:t>
            </a:r>
            <a:r>
              <a:rPr lang="zh-CN" altLang="en-US" noProof="1" smtClean="0"/>
              <a:t>与其投资</a:t>
            </a:r>
            <a:r>
              <a:rPr lang="zh-CN" altLang="en-US" noProof="1"/>
              <a:t>的新浪微博结合起来运作，例如，大 </a:t>
            </a:r>
            <a:r>
              <a:rPr lang="en-US" altLang="zh-CN" noProof="1"/>
              <a:t>V </a:t>
            </a:r>
            <a:r>
              <a:rPr lang="zh-CN" altLang="en-US" noProof="1"/>
              <a:t>认证资料、微博资料、社会化推广、</a:t>
            </a:r>
            <a:r>
              <a:rPr lang="zh-CN" altLang="en-US" noProof="1" smtClean="0"/>
              <a:t>社会化数据</a:t>
            </a:r>
            <a:r>
              <a:rPr lang="zh-CN" altLang="en-US" noProof="1"/>
              <a:t>挖掘等。</a:t>
            </a:r>
            <a:endParaRPr lang="en-US" altLang="zh-CN" noProof="1"/>
          </a:p>
        </p:txBody>
      </p:sp>
    </p:spTree>
    <p:extLst>
      <p:ext uri="{BB962C8B-B14F-4D97-AF65-F5344CB8AC3E}">
        <p14:creationId xmlns:p14="http://schemas.microsoft.com/office/powerpoint/2010/main" val="2685868850"/>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2976563" y="5556250"/>
            <a:ext cx="3565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图 </a:t>
            </a:r>
            <a:r>
              <a:rPr lang="en-US" altLang="zh-CN" sz="1400" b="1">
                <a:latin typeface="仿宋" panose="02010609060101010101" pitchFamily="49" charset="-122"/>
                <a:ea typeface="仿宋" panose="02010609060101010101" pitchFamily="49" charset="-122"/>
              </a:rPr>
              <a:t>14-1 </a:t>
            </a:r>
            <a:r>
              <a:rPr lang="zh-CN" altLang="en-US" sz="1400" b="1">
                <a:latin typeface="仿宋" panose="02010609060101010101" pitchFamily="49" charset="-122"/>
                <a:ea typeface="仿宋" panose="02010609060101010101" pitchFamily="49" charset="-122"/>
              </a:rPr>
              <a:t>阿里巴巴的互联网金融版图</a:t>
            </a:r>
            <a:endParaRPr lang="zh-CN" altLang="en-US" sz="1400" b="1">
              <a:solidFill>
                <a:srgbClr val="FF0000"/>
              </a:solidFill>
              <a:latin typeface="仿宋" panose="02010609060101010101" pitchFamily="49" charset="-122"/>
              <a:ea typeface="仿宋" panose="02010609060101010101" pitchFamily="49" charset="-122"/>
            </a:endParaRPr>
          </a:p>
        </p:txBody>
      </p:sp>
      <p:pic>
        <p:nvPicPr>
          <p:cNvPr id="21507"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484313"/>
            <a:ext cx="89693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p:cNvSpPr txBox="1">
            <a:spLocks noChangeArrowheads="1"/>
          </p:cNvSpPr>
          <p:nvPr/>
        </p:nvSpPr>
        <p:spPr bwMode="auto">
          <a:xfrm>
            <a:off x="477838" y="542925"/>
            <a:ext cx="82089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a:solidFill>
                  <a:srgbClr val="6A5015"/>
                </a:solidFill>
                <a:latin typeface="黑体" panose="02010609060101010101" pitchFamily="49" charset="-122"/>
                <a:ea typeface="黑体" panose="02010609060101010101" pitchFamily="49" charset="-122"/>
              </a:rPr>
              <a:t>14.1 BAT </a:t>
            </a:r>
            <a:r>
              <a:rPr lang="zh-CN" altLang="en-US" sz="2400" b="1">
                <a:solidFill>
                  <a:srgbClr val="6A5015"/>
                </a:solidFill>
                <a:latin typeface="黑体" panose="02010609060101010101" pitchFamily="49" charset="-122"/>
                <a:ea typeface="黑体" panose="02010609060101010101" pitchFamily="49" charset="-122"/>
              </a:rPr>
              <a:t>互联网金融布局</a:t>
            </a:r>
            <a:endParaRPr lang="zh-CN" altLang="en-US" sz="2400" b="1">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746799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第一</a:t>
            </a:r>
            <a:r>
              <a:rPr lang="zh-CN" altLang="en-US" b="1" noProof="1"/>
              <a:t>，微信支付。 </a:t>
            </a:r>
            <a:r>
              <a:rPr lang="en-US" altLang="zh-CN" noProof="1"/>
              <a:t>2013 </a:t>
            </a:r>
            <a:r>
              <a:rPr lang="zh-CN" altLang="en-US" noProof="1"/>
              <a:t>年 </a:t>
            </a:r>
            <a:r>
              <a:rPr lang="en-US" altLang="zh-CN" noProof="1"/>
              <a:t>8 </a:t>
            </a:r>
            <a:r>
              <a:rPr lang="zh-CN" altLang="en-US" noProof="1"/>
              <a:t>月 </a:t>
            </a:r>
            <a:r>
              <a:rPr lang="en-US" altLang="zh-CN" noProof="1"/>
              <a:t>5 </a:t>
            </a:r>
            <a:r>
              <a:rPr lang="zh-CN" altLang="en-US" noProof="1"/>
              <a:t>日，微信 </a:t>
            </a:r>
            <a:r>
              <a:rPr lang="en-US" altLang="zh-CN" noProof="1"/>
              <a:t>5.0 </a:t>
            </a:r>
            <a:r>
              <a:rPr lang="zh-CN" altLang="en-US" noProof="1"/>
              <a:t>版正式推出，其中增添的微信支付</a:t>
            </a:r>
            <a:r>
              <a:rPr lang="zh-CN" altLang="en-US" noProof="1" smtClean="0"/>
              <a:t>功能成为</a:t>
            </a:r>
            <a:r>
              <a:rPr lang="zh-CN" altLang="en-US" noProof="1"/>
              <a:t>最大看点。腾讯推出微信就几乎牢牢占据了移动流量入口的霸主地位，微信以其</a:t>
            </a:r>
            <a:r>
              <a:rPr lang="zh-CN" altLang="en-US" noProof="1" smtClean="0"/>
              <a:t>强大的</a:t>
            </a:r>
            <a:r>
              <a:rPr lang="zh-CN" altLang="en-US" noProof="1"/>
              <a:t>流量支撑和社交属性，一举成为移动社交应用之王。微信支付功能的推出，更增加了</a:t>
            </a:r>
            <a:r>
              <a:rPr lang="zh-CN" altLang="en-US" noProof="1" smtClean="0"/>
              <a:t>微信</a:t>
            </a:r>
            <a:r>
              <a:rPr lang="zh-CN" altLang="en-US" noProof="1"/>
              <a:t>的金融属性。在原有财付通的基础上，微信支付只要求用户在微信中关联一张银行卡</a:t>
            </a:r>
            <a:r>
              <a:rPr lang="zh-CN" altLang="en-US" noProof="1" smtClean="0"/>
              <a:t>，并</a:t>
            </a:r>
            <a:r>
              <a:rPr lang="zh-CN" altLang="en-US" noProof="1"/>
              <a:t>完成身份认证，即可进行第三方支付。用户在支付时只需在自己的智能手机上输入密码</a:t>
            </a:r>
            <a:r>
              <a:rPr lang="zh-CN" altLang="en-US" noProof="1" smtClean="0"/>
              <a:t>，无须</a:t>
            </a:r>
            <a:r>
              <a:rPr lang="zh-CN" altLang="en-US" noProof="1"/>
              <a:t>任何刷卡步骤即可完成支付，整个过程简便流畅。    </a:t>
            </a:r>
            <a:endParaRPr lang="en-US" altLang="zh-CN" noProof="1" smtClean="0"/>
          </a:p>
          <a:p>
            <a:pPr marL="0" indent="0" fontAlgn="auto">
              <a:buFontTx/>
              <a:buNone/>
            </a:pPr>
            <a:r>
              <a:rPr lang="zh-CN" altLang="en-US" b="1" noProof="1" smtClean="0"/>
              <a:t>    第二</a:t>
            </a:r>
            <a:r>
              <a:rPr lang="zh-CN" altLang="en-US" b="1" noProof="1"/>
              <a:t>，联合发起成立众安保险。</a:t>
            </a:r>
            <a:r>
              <a:rPr lang="zh-CN" altLang="en-US" noProof="1"/>
              <a:t> </a:t>
            </a:r>
            <a:r>
              <a:rPr lang="en-US" altLang="zh-CN" noProof="1"/>
              <a:t>2013 </a:t>
            </a:r>
            <a:r>
              <a:rPr lang="zh-CN" altLang="en-US" noProof="1"/>
              <a:t>年 </a:t>
            </a:r>
            <a:r>
              <a:rPr lang="en-US" altLang="zh-CN" noProof="1"/>
              <a:t>11 </a:t>
            </a:r>
            <a:r>
              <a:rPr lang="zh-CN" altLang="en-US" noProof="1"/>
              <a:t>月 </a:t>
            </a:r>
            <a:r>
              <a:rPr lang="en-US" altLang="zh-CN" noProof="1"/>
              <a:t>6 </a:t>
            </a:r>
            <a:r>
              <a:rPr lang="zh-CN" altLang="en-US" noProof="1"/>
              <a:t>日，腾讯与阿里巴巴、平安、携程</a:t>
            </a:r>
            <a:r>
              <a:rPr lang="zh-CN" altLang="en-US" noProof="1" smtClean="0"/>
              <a:t>等国内</a:t>
            </a:r>
            <a:r>
              <a:rPr lang="zh-CN" altLang="en-US" noProof="1"/>
              <a:t>知名企业发起成立的中国首家互联网保险公司众安保险正式挂牌，首批保险产品将</a:t>
            </a:r>
            <a:r>
              <a:rPr lang="zh-CN" altLang="en-US" noProof="1" smtClean="0"/>
              <a:t>于</a:t>
            </a:r>
            <a:r>
              <a:rPr lang="en-US" altLang="zh-CN" noProof="1" smtClean="0"/>
              <a:t>2013 </a:t>
            </a:r>
            <a:r>
              <a:rPr lang="zh-CN" altLang="en-US" noProof="1"/>
              <a:t>年年底上线，侧重在电商信誉和商家支付。众安保险是国内首家互联网保险公司</a:t>
            </a:r>
            <a:r>
              <a:rPr lang="zh-CN" altLang="en-US" noProof="1" smtClean="0"/>
              <a:t>，业务</a:t>
            </a:r>
            <a:r>
              <a:rPr lang="zh-CN" altLang="en-US" noProof="1"/>
              <a:t>范围主要包含与互联网交易直接相关的企业或家庭财产保险、货运保险、责任保险</a:t>
            </a:r>
            <a:r>
              <a:rPr lang="zh-CN" altLang="en-US" noProof="1" smtClean="0"/>
              <a:t>、信用</a:t>
            </a:r>
            <a:r>
              <a:rPr lang="zh-CN" altLang="en-US" noProof="1"/>
              <a:t>保证保险。</a:t>
            </a:r>
            <a:endParaRPr lang="en-US" altLang="zh-CN" noProof="1"/>
          </a:p>
        </p:txBody>
      </p:sp>
    </p:spTree>
    <p:extLst>
      <p:ext uri="{BB962C8B-B14F-4D97-AF65-F5344CB8AC3E}">
        <p14:creationId xmlns:p14="http://schemas.microsoft.com/office/powerpoint/2010/main" val="692932525"/>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第三</a:t>
            </a:r>
            <a:r>
              <a:rPr lang="zh-CN" altLang="en-US" b="1" noProof="1"/>
              <a:t>，涉足证券领域。 </a:t>
            </a:r>
            <a:r>
              <a:rPr lang="en-US" altLang="zh-CN" noProof="1"/>
              <a:t>2013 </a:t>
            </a:r>
            <a:r>
              <a:rPr lang="zh-CN" altLang="en-US" noProof="1"/>
              <a:t>年 </a:t>
            </a:r>
            <a:r>
              <a:rPr lang="en-US" altLang="zh-CN" noProof="1"/>
              <a:t>11 </a:t>
            </a:r>
            <a:r>
              <a:rPr lang="zh-CN" altLang="en-US" noProof="1"/>
              <a:t>月 </a:t>
            </a:r>
            <a:r>
              <a:rPr lang="en-US" altLang="zh-CN" noProof="1"/>
              <a:t>22 </a:t>
            </a:r>
            <a:r>
              <a:rPr lang="zh-CN" altLang="en-US" noProof="1"/>
              <a:t>日，国金证券同腾讯签署</a:t>
            </a:r>
            <a:r>
              <a:rPr lang="en-US" altLang="zh-CN" noProof="1"/>
              <a:t>《</a:t>
            </a:r>
            <a:r>
              <a:rPr lang="zh-CN" altLang="en-US" noProof="1"/>
              <a:t>战略合作协议</a:t>
            </a:r>
            <a:r>
              <a:rPr lang="en-US" altLang="zh-CN" noProof="1"/>
              <a:t>》</a:t>
            </a:r>
            <a:r>
              <a:rPr lang="zh-CN" altLang="en-US" noProof="1" smtClean="0"/>
              <a:t>，双方</a:t>
            </a:r>
            <a:r>
              <a:rPr lang="zh-CN" altLang="en-US" noProof="1"/>
              <a:t>结成战略合作伙伴关系，进行全方位、全业务领域的深度合作。此外，腾讯早在 </a:t>
            </a:r>
            <a:r>
              <a:rPr lang="en-US" altLang="zh-CN" noProof="1" smtClean="0"/>
              <a:t>2012</a:t>
            </a:r>
            <a:r>
              <a:rPr lang="zh-CN" altLang="en-US" noProof="1" smtClean="0"/>
              <a:t>年年</a:t>
            </a:r>
            <a:r>
              <a:rPr lang="zh-CN" altLang="en-US" noProof="1"/>
              <a:t>初收购了炒股软件益盟操盘手，并合作推出了股票分析软件</a:t>
            </a:r>
            <a:r>
              <a:rPr lang="en-US" altLang="zh-CN" noProof="1"/>
              <a:t>——</a:t>
            </a:r>
            <a:r>
              <a:rPr lang="zh-CN" altLang="en-US" noProof="1"/>
              <a:t>腾讯操盘手，并且自行开发了股票软件“自选股”。</a:t>
            </a:r>
            <a:endParaRPr lang="en-US" altLang="zh-CN" noProof="1" smtClean="0"/>
          </a:p>
          <a:p>
            <a:pPr marL="0" indent="0" fontAlgn="auto">
              <a:buFontTx/>
              <a:buNone/>
            </a:pPr>
            <a:r>
              <a:rPr lang="zh-CN" altLang="en-US" b="1" noProof="1" smtClean="0"/>
              <a:t>    第四</a:t>
            </a:r>
            <a:r>
              <a:rPr lang="zh-CN" altLang="en-US" b="1" noProof="1"/>
              <a:t>，布局基金领域。 </a:t>
            </a:r>
            <a:r>
              <a:rPr lang="en-US" altLang="zh-CN" noProof="1"/>
              <a:t>2012 </a:t>
            </a:r>
            <a:r>
              <a:rPr lang="zh-CN" altLang="en-US" noProof="1"/>
              <a:t>年年初，腾讯旗下财付通推出全新产品理财汇。理财</a:t>
            </a:r>
            <a:r>
              <a:rPr lang="zh-CN" altLang="en-US" noProof="1" smtClean="0"/>
              <a:t>汇覆盖</a:t>
            </a:r>
            <a:r>
              <a:rPr lang="zh-CN" altLang="en-US" noProof="1"/>
              <a:t>基金、股票、保险三个资产类别，是腾讯在基金领域的首次尝试。此外，腾讯与众</a:t>
            </a:r>
            <a:r>
              <a:rPr lang="zh-CN" altLang="en-US" noProof="1" smtClean="0"/>
              <a:t>禄基金</a:t>
            </a:r>
            <a:r>
              <a:rPr lang="zh-CN" altLang="en-US" noProof="1"/>
              <a:t>合作“腾讯基金超市”，可以视为在基金领域的一次布局。 </a:t>
            </a:r>
            <a:r>
              <a:rPr lang="en-US" altLang="zh-CN" noProof="1"/>
              <a:t>2013 </a:t>
            </a:r>
            <a:r>
              <a:rPr lang="zh-CN" altLang="en-US" noProof="1"/>
              <a:t>年 </a:t>
            </a:r>
            <a:r>
              <a:rPr lang="en-US" altLang="zh-CN" noProof="1"/>
              <a:t>12 </a:t>
            </a:r>
            <a:r>
              <a:rPr lang="zh-CN" altLang="en-US" noProof="1"/>
              <a:t>月 </a:t>
            </a:r>
            <a:r>
              <a:rPr lang="en-US" altLang="zh-CN" noProof="1"/>
              <a:t>16 </a:t>
            </a:r>
            <a:r>
              <a:rPr lang="zh-CN" altLang="en-US" noProof="1"/>
              <a:t>日，</a:t>
            </a:r>
            <a:r>
              <a:rPr lang="zh-CN" altLang="en-US" noProof="1" smtClean="0"/>
              <a:t>腾讯</a:t>
            </a:r>
            <a:r>
              <a:rPr lang="zh-CN" altLang="en-US" noProof="1"/>
              <a:t>投资好买财富。好买财富具有证监会“独立基金销售公司”牌照，拥有覆盖宏观策略</a:t>
            </a:r>
            <a:r>
              <a:rPr lang="zh-CN" altLang="en-US" noProof="1" smtClean="0"/>
              <a:t>和各</a:t>
            </a:r>
            <a:r>
              <a:rPr lang="zh-CN" altLang="en-US" noProof="1"/>
              <a:t>类产品线的研究与数据团队，并拥有自己开发的数据库系统、研究系统和 </a:t>
            </a:r>
            <a:r>
              <a:rPr lang="en-US" altLang="zh-CN" noProof="1"/>
              <a:t>TA </a:t>
            </a:r>
            <a:r>
              <a:rPr lang="zh-CN" altLang="en-US" noProof="1"/>
              <a:t>交易系统</a:t>
            </a:r>
            <a:r>
              <a:rPr lang="zh-CN" altLang="en-US" noProof="1" smtClean="0"/>
              <a:t>。腾</a:t>
            </a:r>
            <a:r>
              <a:rPr lang="zh-CN" altLang="en-US" noProof="1"/>
              <a:t>讯对好买财富的投资是其在基金领域的又一次布局。</a:t>
            </a:r>
            <a:endParaRPr lang="en-US" altLang="zh-CN" noProof="1"/>
          </a:p>
        </p:txBody>
      </p:sp>
    </p:spTree>
    <p:extLst>
      <p:ext uri="{BB962C8B-B14F-4D97-AF65-F5344CB8AC3E}">
        <p14:creationId xmlns:p14="http://schemas.microsoft.com/office/powerpoint/2010/main" val="31608830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a:xfrm>
            <a:off x="468313" y="765175"/>
            <a:ext cx="8207375"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50825" y="1412875"/>
            <a:ext cx="8424863" cy="4824413"/>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1</a:t>
            </a:r>
            <a:r>
              <a:rPr lang="en-US" altLang="zh-CN" b="1" noProof="1" smtClean="0"/>
              <a:t>. </a:t>
            </a:r>
            <a:r>
              <a:rPr lang="zh-CN" altLang="en-US" b="1" noProof="1"/>
              <a:t>布局</a:t>
            </a:r>
            <a:endParaRPr lang="en-US" altLang="zh-CN" b="1" noProof="1" smtClean="0"/>
          </a:p>
          <a:p>
            <a:pPr marL="0" indent="0" fontAlgn="auto">
              <a:buFontTx/>
              <a:buNone/>
            </a:pPr>
            <a:r>
              <a:rPr lang="zh-CN" altLang="en-US" b="1" noProof="1" smtClean="0"/>
              <a:t>    第五</a:t>
            </a:r>
            <a:r>
              <a:rPr lang="zh-CN" altLang="en-US" b="1" noProof="1"/>
              <a:t>，联合设立民营银行</a:t>
            </a:r>
            <a:r>
              <a:rPr lang="zh-CN" altLang="en-US" noProof="1"/>
              <a:t>。 </a:t>
            </a:r>
            <a:r>
              <a:rPr lang="en-US" altLang="zh-CN" noProof="1"/>
              <a:t>2013 </a:t>
            </a:r>
            <a:r>
              <a:rPr lang="zh-CN" altLang="en-US" noProof="1"/>
              <a:t>年 </a:t>
            </a:r>
            <a:r>
              <a:rPr lang="en-US" altLang="zh-CN" noProof="1"/>
              <a:t>9 </a:t>
            </a:r>
            <a:r>
              <a:rPr lang="zh-CN" altLang="en-US" noProof="1"/>
              <a:t>月，腾讯控股申请设立民营银行，且获广东</a:t>
            </a:r>
            <a:r>
              <a:rPr lang="zh-CN" altLang="en-US" noProof="1" smtClean="0"/>
              <a:t>政府</a:t>
            </a:r>
            <a:r>
              <a:rPr lang="zh-CN" altLang="en-US" noProof="1"/>
              <a:t>批准。 </a:t>
            </a:r>
            <a:r>
              <a:rPr lang="en-US" altLang="zh-CN" noProof="1"/>
              <a:t>2014 </a:t>
            </a:r>
            <a:r>
              <a:rPr lang="zh-CN" altLang="en-US" noProof="1"/>
              <a:t>年 </a:t>
            </a:r>
            <a:r>
              <a:rPr lang="en-US" altLang="zh-CN" noProof="1"/>
              <a:t>12 </a:t>
            </a:r>
            <a:r>
              <a:rPr lang="zh-CN" altLang="en-US" noProof="1"/>
              <a:t>月 </a:t>
            </a:r>
            <a:r>
              <a:rPr lang="en-US" altLang="zh-CN" noProof="1"/>
              <a:t>12 </a:t>
            </a:r>
            <a:r>
              <a:rPr lang="zh-CN" altLang="en-US" noProof="1"/>
              <a:t>日，腾讯公司旗下民营银行</a:t>
            </a:r>
            <a:r>
              <a:rPr lang="en-US" altLang="zh-CN" noProof="1"/>
              <a:t>——</a:t>
            </a:r>
            <a:r>
              <a:rPr lang="zh-CN" altLang="en-US" noProof="1"/>
              <a:t>深圳前海微众银行（以下</a:t>
            </a:r>
            <a:r>
              <a:rPr lang="zh-CN" altLang="en-US" noProof="1" smtClean="0"/>
              <a:t>简称微</a:t>
            </a:r>
            <a:r>
              <a:rPr lang="zh-CN" altLang="en-US" noProof="1"/>
              <a:t>众银行）已正式获准开业，成为中国首家民营银行。微众银行将以普惠金融为目标，</a:t>
            </a:r>
            <a:r>
              <a:rPr lang="zh-CN" altLang="en-US" noProof="1" smtClean="0"/>
              <a:t>致力于</a:t>
            </a:r>
            <a:r>
              <a:rPr lang="zh-CN" altLang="en-US" noProof="1"/>
              <a:t>服务工薪阶层、自由职业者、进城务工人员等普罗大众，以及符合国家政策导向的</a:t>
            </a:r>
            <a:r>
              <a:rPr lang="zh-CN" altLang="en-US" noProof="1" smtClean="0"/>
              <a:t>小微</a:t>
            </a:r>
            <a:r>
              <a:rPr lang="zh-CN" altLang="en-US" noProof="1"/>
              <a:t>企业和创业企业。主要经营模式是针对目标客户群的需求，通过充分发挥股东优势，</a:t>
            </a:r>
            <a:r>
              <a:rPr lang="zh-CN" altLang="en-US" noProof="1" smtClean="0"/>
              <a:t>提供</a:t>
            </a:r>
            <a:r>
              <a:rPr lang="zh-CN" altLang="en-US" noProof="1"/>
              <a:t>差异化、有特色、优质便捷的存款、理财投资、贷款、支付结算等服务，全力打造“</a:t>
            </a:r>
            <a:r>
              <a:rPr lang="zh-CN" altLang="en-US" noProof="1" smtClean="0"/>
              <a:t>个存</a:t>
            </a:r>
            <a:r>
              <a:rPr lang="zh-CN" altLang="en-US" noProof="1"/>
              <a:t>小贷”特色品牌。</a:t>
            </a:r>
            <a:endParaRPr lang="en-US" altLang="zh-CN" noProof="1"/>
          </a:p>
        </p:txBody>
      </p:sp>
    </p:spTree>
    <p:extLst>
      <p:ext uri="{BB962C8B-B14F-4D97-AF65-F5344CB8AC3E}">
        <p14:creationId xmlns:p14="http://schemas.microsoft.com/office/powerpoint/2010/main" val="1623050381"/>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a:xfrm>
            <a:off x="409575" y="333375"/>
            <a:ext cx="8208963"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25603" name="TextBox 7"/>
          <p:cNvSpPr txBox="1">
            <a:spLocks noChangeArrowheads="1"/>
          </p:cNvSpPr>
          <p:nvPr/>
        </p:nvSpPr>
        <p:spPr bwMode="auto">
          <a:xfrm>
            <a:off x="122238" y="1420813"/>
            <a:ext cx="8208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14-3 </a:t>
            </a:r>
            <a:r>
              <a:rPr lang="zh-CN" altLang="en-US" sz="1400" b="1">
                <a:latin typeface="仿宋" panose="02010609060101010101" pitchFamily="49" charset="-122"/>
                <a:ea typeface="仿宋" panose="02010609060101010101" pitchFamily="49" charset="-122"/>
              </a:rPr>
              <a:t>阿里巴巴的互联网金融布局</a:t>
            </a:r>
            <a:endParaRPr lang="zh-CN" altLang="zh-CN" sz="1400">
              <a:latin typeface="仿宋" panose="02010609060101010101" pitchFamily="49" charset="-122"/>
              <a:ea typeface="仿宋" panose="02010609060101010101" pitchFamily="49" charset="-122"/>
            </a:endParaRPr>
          </a:p>
        </p:txBody>
      </p:sp>
      <p:sp>
        <p:nvSpPr>
          <p:cNvPr id="25604" name="矩形 2"/>
          <p:cNvSpPr>
            <a:spLocks noChangeArrowheads="1"/>
          </p:cNvSpPr>
          <p:nvPr/>
        </p:nvSpPr>
        <p:spPr bwMode="auto">
          <a:xfrm>
            <a:off x="409575" y="1030288"/>
            <a:ext cx="7632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截至 </a:t>
            </a:r>
            <a:r>
              <a:rPr lang="en-US" altLang="zh-CN">
                <a:latin typeface="仿宋" panose="02010609060101010101" pitchFamily="49" charset="-122"/>
                <a:ea typeface="仿宋" panose="02010609060101010101" pitchFamily="49" charset="-122"/>
              </a:rPr>
              <a:t>2014 </a:t>
            </a:r>
            <a:r>
              <a:rPr lang="zh-CN" altLang="en-US">
                <a:latin typeface="仿宋" panose="02010609060101010101" pitchFamily="49" charset="-122"/>
                <a:ea typeface="仿宋" panose="02010609060101010101" pitchFamily="49" charset="-122"/>
              </a:rPr>
              <a:t>年年底，腾讯在互联网金融的布局如表 </a:t>
            </a:r>
            <a:r>
              <a:rPr lang="en-US" altLang="zh-CN">
                <a:latin typeface="仿宋" panose="02010609060101010101" pitchFamily="49" charset="-122"/>
                <a:ea typeface="仿宋" panose="02010609060101010101" pitchFamily="49" charset="-122"/>
              </a:rPr>
              <a:t>14-3 </a:t>
            </a:r>
            <a:r>
              <a:rPr lang="zh-CN" altLang="en-US">
                <a:latin typeface="仿宋" panose="02010609060101010101" pitchFamily="49" charset="-122"/>
                <a:ea typeface="仿宋" panose="02010609060101010101" pitchFamily="49" charset="-122"/>
              </a:rPr>
              <a:t>所示。</a:t>
            </a:r>
          </a:p>
        </p:txBody>
      </p:sp>
      <p:pic>
        <p:nvPicPr>
          <p:cNvPr id="2560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28788"/>
            <a:ext cx="8715375"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003273"/>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smtClean="0"/>
              <a:t>14.1.3 </a:t>
            </a:r>
            <a:r>
              <a:rPr lang="zh-CN" altLang="en-US" b="1" noProof="1"/>
              <a:t>腾讯</a:t>
            </a:r>
            <a:endParaRPr lang="en-US" altLang="zh-CN" b="1" noProof="1" smtClean="0"/>
          </a:p>
          <a:p>
            <a:pPr fontAlgn="auto"/>
            <a:r>
              <a:rPr lang="en-US" altLang="zh-CN" b="1" noProof="1"/>
              <a:t>2. </a:t>
            </a:r>
            <a:r>
              <a:rPr lang="zh-CN" altLang="en-US" b="1" noProof="1"/>
              <a:t>发展</a:t>
            </a:r>
            <a:r>
              <a:rPr lang="zh-CN" altLang="en-US" b="1" noProof="1" smtClean="0"/>
              <a:t>优势</a:t>
            </a:r>
            <a:endParaRPr lang="en-US" altLang="zh-CN" b="1" noProof="1" smtClean="0"/>
          </a:p>
          <a:p>
            <a:pPr marL="0" indent="0" fontAlgn="auto">
              <a:buFontTx/>
              <a:buNone/>
            </a:pPr>
            <a:r>
              <a:rPr lang="zh-CN" altLang="en-US" noProof="1" smtClean="0"/>
              <a:t>    </a:t>
            </a:r>
            <a:r>
              <a:rPr lang="zh-CN" altLang="en-US" b="1" noProof="1" smtClean="0"/>
              <a:t>腾</a:t>
            </a:r>
            <a:r>
              <a:rPr lang="zh-CN" altLang="en-US" b="1" noProof="1"/>
              <a:t>讯的优势在于社交。</a:t>
            </a:r>
            <a:r>
              <a:rPr lang="zh-CN" altLang="en-US" noProof="1"/>
              <a:t>在个人支付产品、金融产品和机构服务方面，腾讯则有</a:t>
            </a:r>
            <a:r>
              <a:rPr lang="zh-CN" altLang="en-US" noProof="1" smtClean="0"/>
              <a:t>得天独厚</a:t>
            </a:r>
            <a:r>
              <a:rPr lang="zh-CN" altLang="en-US" noProof="1"/>
              <a:t>的优势。</a:t>
            </a:r>
          </a:p>
          <a:p>
            <a:pPr marL="0" indent="0" fontAlgn="auto">
              <a:buFontTx/>
              <a:buNone/>
            </a:pPr>
            <a:r>
              <a:rPr lang="zh-CN" altLang="en-US" noProof="1" smtClean="0"/>
              <a:t>    </a:t>
            </a:r>
            <a:r>
              <a:rPr lang="zh-CN" altLang="en-US" b="1" noProof="1" smtClean="0"/>
              <a:t>第一</a:t>
            </a:r>
            <a:r>
              <a:rPr lang="zh-CN" altLang="en-US" b="1" noProof="1"/>
              <a:t>，用户基础、关系和渠道。</a:t>
            </a:r>
            <a:r>
              <a:rPr lang="zh-CN" altLang="en-US" noProof="1"/>
              <a:t>这既可以实现一些社会化支付、金融产品的创新，</a:t>
            </a:r>
            <a:r>
              <a:rPr lang="zh-CN" altLang="en-US" noProof="1" smtClean="0"/>
              <a:t>也有助于</a:t>
            </a:r>
            <a:r>
              <a:rPr lang="zh-CN" altLang="en-US" noProof="1"/>
              <a:t>产品的推广营销和理财客户的维系互动。这意味着腾讯未来很可能会成为一个平台，第三方机构使用其向用户销售产品。</a:t>
            </a:r>
          </a:p>
          <a:p>
            <a:pPr marL="0" indent="0" fontAlgn="auto">
              <a:buFontTx/>
              <a:buNone/>
            </a:pPr>
            <a:r>
              <a:rPr lang="zh-CN" altLang="en-US" noProof="1" smtClean="0"/>
              <a:t>    </a:t>
            </a:r>
            <a:r>
              <a:rPr lang="zh-CN" altLang="en-US" b="1" noProof="1" smtClean="0"/>
              <a:t>第二</a:t>
            </a:r>
            <a:r>
              <a:rPr lang="zh-CN" altLang="en-US" b="1" noProof="1"/>
              <a:t>，社交数据。 </a:t>
            </a:r>
            <a:r>
              <a:rPr lang="en-US" altLang="zh-CN" noProof="1"/>
              <a:t>QQ</a:t>
            </a:r>
            <a:r>
              <a:rPr lang="zh-CN" altLang="en-US" noProof="1"/>
              <a:t>、空间、微博等社会化产品产生的海量社交数据，通过一定</a:t>
            </a:r>
            <a:r>
              <a:rPr lang="zh-CN" altLang="en-US" noProof="1" smtClean="0"/>
              <a:t>的挖掘</a:t>
            </a:r>
            <a:r>
              <a:rPr lang="zh-CN" altLang="en-US" noProof="1"/>
              <a:t>可以进行一些预测、监测。例如腾讯推出的基金指数便是基于数据挖掘而产生的。</a:t>
            </a:r>
          </a:p>
          <a:p>
            <a:pPr marL="0" indent="0" fontAlgn="auto">
              <a:buFontTx/>
              <a:buNone/>
            </a:pPr>
            <a:r>
              <a:rPr lang="zh-CN" altLang="en-US" b="1" noProof="1" smtClean="0"/>
              <a:t>    第三</a:t>
            </a:r>
            <a:r>
              <a:rPr lang="zh-CN" altLang="en-US" b="1" noProof="1"/>
              <a:t>，微信平台。</a:t>
            </a:r>
            <a:r>
              <a:rPr lang="zh-CN" altLang="en-US" noProof="1"/>
              <a:t>腾讯移动支付的机会在于微信。腾讯互联网金融的机会也在于微信</a:t>
            </a:r>
            <a:r>
              <a:rPr lang="zh-CN" altLang="en-US" noProof="1" smtClean="0"/>
              <a:t>。腾</a:t>
            </a:r>
            <a:r>
              <a:rPr lang="zh-CN" altLang="en-US" noProof="1"/>
              <a:t>讯的风格是“等人去打头阵先探路”，模式验证成功后自己再快速复制。但其会</a:t>
            </a:r>
            <a:r>
              <a:rPr lang="zh-CN" altLang="en-US" noProof="1" smtClean="0"/>
              <a:t>在复制</a:t>
            </a:r>
            <a:r>
              <a:rPr lang="zh-CN" altLang="en-US" noProof="1"/>
              <a:t>前做好各种考量、准备，否则就无法快速复制并且赶超先行者。</a:t>
            </a:r>
            <a:endParaRPr lang="en-US" altLang="zh-CN" noProof="1"/>
          </a:p>
        </p:txBody>
      </p:sp>
    </p:spTree>
    <p:extLst>
      <p:ext uri="{BB962C8B-B14F-4D97-AF65-F5344CB8AC3E}">
        <p14:creationId xmlns:p14="http://schemas.microsoft.com/office/powerpoint/2010/main" val="2946368801"/>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409575" y="333375"/>
            <a:ext cx="8208963" cy="719138"/>
          </a:xfrm>
        </p:spPr>
        <p:txBody>
          <a:bodyPr>
            <a:normAutofit fontScale="90000"/>
          </a:bodyPr>
          <a:lstStyle/>
          <a:p>
            <a:r>
              <a:rPr lang="en-US" altLang="zh-CN" smtClean="0">
                <a:ea typeface="宋体" panose="02010600030101010101" pitchFamily="2" charset="-122"/>
              </a:rPr>
              <a:t>14.1 BAT </a:t>
            </a:r>
            <a:r>
              <a:rPr lang="zh-CN" altLang="en-US" smtClean="0">
                <a:latin typeface="Calibri" panose="020F0502020204030204" pitchFamily="34" charset="0"/>
              </a:rPr>
              <a:t>互联网金融布局</a:t>
            </a:r>
          </a:p>
        </p:txBody>
      </p:sp>
      <p:sp>
        <p:nvSpPr>
          <p:cNvPr id="27651" name="TextBox 7"/>
          <p:cNvSpPr txBox="1">
            <a:spLocks noChangeArrowheads="1"/>
          </p:cNvSpPr>
          <p:nvPr/>
        </p:nvSpPr>
        <p:spPr bwMode="auto">
          <a:xfrm>
            <a:off x="19050" y="2254250"/>
            <a:ext cx="820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latin typeface="仿宋" panose="02010609060101010101" pitchFamily="49" charset="-122"/>
                <a:ea typeface="仿宋" panose="02010609060101010101" pitchFamily="49" charset="-122"/>
              </a:rPr>
              <a:t>表 </a:t>
            </a:r>
            <a:r>
              <a:rPr lang="en-US" altLang="zh-CN" sz="1400" b="1">
                <a:latin typeface="仿宋" panose="02010609060101010101" pitchFamily="49" charset="-122"/>
                <a:ea typeface="仿宋" panose="02010609060101010101" pitchFamily="49" charset="-122"/>
              </a:rPr>
              <a:t>14-4 BAT </a:t>
            </a:r>
            <a:r>
              <a:rPr lang="zh-CN" altLang="en-US" sz="1400" b="1">
                <a:latin typeface="仿宋" panose="02010609060101010101" pitchFamily="49" charset="-122"/>
                <a:ea typeface="仿宋" panose="02010609060101010101" pitchFamily="49" charset="-122"/>
              </a:rPr>
              <a:t>互联网金融布局及优劣势</a:t>
            </a:r>
            <a:endParaRPr lang="zh-CN" altLang="zh-CN" sz="1400">
              <a:latin typeface="仿宋" panose="02010609060101010101" pitchFamily="49" charset="-122"/>
              <a:ea typeface="仿宋" panose="02010609060101010101" pitchFamily="49" charset="-122"/>
            </a:endParaRPr>
          </a:p>
        </p:txBody>
      </p:sp>
      <p:sp>
        <p:nvSpPr>
          <p:cNvPr id="27652" name="矩形 2"/>
          <p:cNvSpPr>
            <a:spLocks noChangeArrowheads="1"/>
          </p:cNvSpPr>
          <p:nvPr/>
        </p:nvSpPr>
        <p:spPr bwMode="auto">
          <a:xfrm>
            <a:off x="22225" y="830263"/>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纵观 </a:t>
            </a:r>
            <a:r>
              <a:rPr lang="en-US" altLang="zh-CN">
                <a:latin typeface="仿宋" panose="02010609060101010101" pitchFamily="49" charset="-122"/>
                <a:ea typeface="仿宋" panose="02010609060101010101" pitchFamily="49" charset="-122"/>
              </a:rPr>
              <a:t>BAT </a:t>
            </a:r>
            <a:r>
              <a:rPr lang="zh-CN" altLang="en-US">
                <a:latin typeface="仿宋" panose="02010609060101010101" pitchFamily="49" charset="-122"/>
                <a:ea typeface="仿宋" panose="02010609060101010101" pitchFamily="49" charset="-122"/>
              </a:rPr>
              <a:t>三大巨头的互联网金融布局，三方皆根据自己的优势去着手、布局，将触角进一步延伸出去，可以看到：百度着力于搜索，腾讯着力于社交，阿里着力于电商。它们的套路几乎如出一辙，先在移动互联网流量入口上加重砝码，待时机成熟便迅速推出根据自己产品的优势量身定制的金融产品。这也从一个方面折射出移动入口对互联网金融的重要性，其几乎已成为未来互联网之战的兵家必争之地。如表 </a:t>
            </a:r>
            <a:r>
              <a:rPr lang="en-US" altLang="zh-CN">
                <a:latin typeface="仿宋" panose="02010609060101010101" pitchFamily="49" charset="-122"/>
                <a:ea typeface="仿宋" panose="02010609060101010101" pitchFamily="49" charset="-122"/>
              </a:rPr>
              <a:t>14-4 </a:t>
            </a:r>
            <a:r>
              <a:rPr lang="zh-CN" altLang="en-US">
                <a:latin typeface="仿宋" panose="02010609060101010101" pitchFamily="49" charset="-122"/>
                <a:ea typeface="仿宋" panose="02010609060101010101" pitchFamily="49" charset="-122"/>
              </a:rPr>
              <a:t>所示。</a:t>
            </a:r>
          </a:p>
        </p:txBody>
      </p:sp>
      <p:graphicFrame>
        <p:nvGraphicFramePr>
          <p:cNvPr id="5" name="表格 4"/>
          <p:cNvGraphicFramePr>
            <a:graphicFrameLocks noGrp="1"/>
          </p:cNvGraphicFramePr>
          <p:nvPr/>
        </p:nvGraphicFramePr>
        <p:xfrm>
          <a:off x="406400" y="2562225"/>
          <a:ext cx="8377237" cy="4028352"/>
        </p:xfrm>
        <a:graphic>
          <a:graphicData uri="http://schemas.openxmlformats.org/drawingml/2006/table">
            <a:tbl>
              <a:tblPr firstRow="1" bandRow="1">
                <a:tableStyleId>{5C22544A-7EE6-4342-B048-85BDC9FD1C3A}</a:tableStyleId>
              </a:tblPr>
              <a:tblGrid>
                <a:gridCol w="1679978">
                  <a:extLst>
                    <a:ext uri="{9D8B030D-6E8A-4147-A177-3AD203B41FA5}">
                      <a16:colId xmlns:a16="http://schemas.microsoft.com/office/drawing/2014/main" val="20000"/>
                    </a:ext>
                  </a:extLst>
                </a:gridCol>
                <a:gridCol w="2508641">
                  <a:extLst>
                    <a:ext uri="{9D8B030D-6E8A-4147-A177-3AD203B41FA5}">
                      <a16:colId xmlns:a16="http://schemas.microsoft.com/office/drawing/2014/main" val="20001"/>
                    </a:ext>
                  </a:extLst>
                </a:gridCol>
                <a:gridCol w="2094309">
                  <a:extLst>
                    <a:ext uri="{9D8B030D-6E8A-4147-A177-3AD203B41FA5}">
                      <a16:colId xmlns:a16="http://schemas.microsoft.com/office/drawing/2014/main" val="20002"/>
                    </a:ext>
                  </a:extLst>
                </a:gridCol>
                <a:gridCol w="2094309">
                  <a:extLst>
                    <a:ext uri="{9D8B030D-6E8A-4147-A177-3AD203B41FA5}">
                      <a16:colId xmlns:a16="http://schemas.microsoft.com/office/drawing/2014/main" val="20003"/>
                    </a:ext>
                  </a:extLst>
                </a:gridCol>
              </a:tblGrid>
              <a:tr h="370752">
                <a:tc>
                  <a:txBody>
                    <a:bodyPr/>
                    <a:lstStyle/>
                    <a:p>
                      <a:endParaRPr lang="zh-CN" sz="1500" kern="1200" dirty="0">
                        <a:solidFill>
                          <a:schemeClr val="tx1"/>
                        </a:solidFill>
                        <a:latin typeface="仿宋" panose="02010609060101010101" pitchFamily="49" charset="-122"/>
                        <a:ea typeface="仿宋" panose="02010609060101010101" pitchFamily="49" charset="-122"/>
                        <a:cs typeface="+mn-cs"/>
                      </a:endParaRP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百度</a:t>
                      </a: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阿里巴巴</a:t>
                      </a:r>
                    </a:p>
                  </a:txBody>
                  <a:tcPr marL="68585" marR="68585" marT="0" marB="0" anchor="ctr">
                    <a:noFill/>
                  </a:tcPr>
                </a:tc>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腾讯</a:t>
                      </a:r>
                    </a:p>
                  </a:txBody>
                  <a:tcPr marL="68585" marR="68585" marT="0" marB="0" anchor="ctr">
                    <a:noFill/>
                  </a:tcPr>
                </a:tc>
                <a:extLst>
                  <a:ext uri="{0D108BD9-81ED-4DB2-BD59-A6C34878D82A}">
                    <a16:rowId xmlns:a16="http://schemas.microsoft.com/office/drawing/2014/main" val="10000"/>
                  </a:ext>
                </a:extLst>
              </a:tr>
              <a:tr h="1599822">
                <a:tc>
                  <a:txBody>
                    <a:bodyPr/>
                    <a:lstStyle/>
                    <a:p>
                      <a:pPr algn="ctr">
                        <a:spcAft>
                          <a:spcPts val="0"/>
                        </a:spcAft>
                      </a:pPr>
                      <a:r>
                        <a:rPr lang="zh-CN" sz="1500" kern="1200" dirty="0">
                          <a:solidFill>
                            <a:schemeClr val="tx1"/>
                          </a:solidFill>
                          <a:latin typeface="仿宋" panose="02010609060101010101" pitchFamily="49" charset="-122"/>
                          <a:ea typeface="仿宋" panose="02010609060101010101" pitchFamily="49" charset="-122"/>
                          <a:cs typeface="+mn-cs"/>
                        </a:rPr>
                        <a:t>旗下布局</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百发理财</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百付宝</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百度小贷</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百度金融中心</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支付宝</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余额宝</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基金</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阿里理财</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阿里保险</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阿里小贷</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阿里担保</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财付通</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微信支付</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基金超市</a:t>
                      </a:r>
                    </a:p>
                  </a:txBody>
                  <a:tcPr marL="68585" marR="68585" marT="0" marB="0" anchor="ctr">
                    <a:noFill/>
                  </a:tcPr>
                </a:tc>
                <a:extLst>
                  <a:ext uri="{0D108BD9-81ED-4DB2-BD59-A6C34878D82A}">
                    <a16:rowId xmlns:a16="http://schemas.microsoft.com/office/drawing/2014/main" val="10001"/>
                  </a:ext>
                </a:extLst>
              </a:tr>
              <a:tr h="1142730">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优势</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流量入口</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搜索能力</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大数据分析能力</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比传统金融机构和用户更近</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比传统金融机构更多小企业信用</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排他性的生态圈</a:t>
                      </a:r>
                    </a:p>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大数据能力</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海量用户</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基于移动支付</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社交关系能力强</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资金流充足</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微信的可能性</a:t>
                      </a:r>
                    </a:p>
                  </a:txBody>
                  <a:tcPr marL="68585" marR="68585" marT="0" marB="0" anchor="ctr">
                    <a:noFill/>
                  </a:tcPr>
                </a:tc>
                <a:extLst>
                  <a:ext uri="{0D108BD9-81ED-4DB2-BD59-A6C34878D82A}">
                    <a16:rowId xmlns:a16="http://schemas.microsoft.com/office/drawing/2014/main" val="10002"/>
                  </a:ext>
                </a:extLst>
              </a:tr>
              <a:tr h="914184">
                <a:tc>
                  <a:txBody>
                    <a:bodyPr/>
                    <a:lstStyle/>
                    <a:p>
                      <a:pPr algn="ctr">
                        <a:spcAft>
                          <a:spcPts val="0"/>
                        </a:spcAft>
                      </a:pPr>
                      <a:r>
                        <a:rPr lang="zh-CN" sz="1500" kern="1200">
                          <a:solidFill>
                            <a:schemeClr val="tx1"/>
                          </a:solidFill>
                          <a:latin typeface="仿宋" panose="02010609060101010101" pitchFamily="49" charset="-122"/>
                          <a:ea typeface="仿宋" panose="02010609060101010101" pitchFamily="49" charset="-122"/>
                          <a:cs typeface="+mn-cs"/>
                        </a:rPr>
                        <a:t>劣势</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发力晚</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没有账户信息</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用户没有花钱习惯</a:t>
                      </a:r>
                    </a:p>
                    <a:p>
                      <a:pPr marL="342900" lvl="0" indent="-342900" algn="l">
                        <a:spcAft>
                          <a:spcPts val="0"/>
                        </a:spcAft>
                        <a:buFont typeface="Wingdings" panose="05000000000000000000" pitchFamily="2" charset="2"/>
                        <a:buChar char=""/>
                      </a:pPr>
                      <a:r>
                        <a:rPr lang="zh-CN" sz="1500" kern="1200">
                          <a:solidFill>
                            <a:schemeClr val="tx1"/>
                          </a:solidFill>
                          <a:latin typeface="仿宋" panose="02010609060101010101" pitchFamily="49" charset="-122"/>
                          <a:ea typeface="仿宋" panose="02010609060101010101" pitchFamily="49" charset="-122"/>
                          <a:cs typeface="+mn-cs"/>
                        </a:rPr>
                        <a:t>整体思路不足</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对券商关注少</a:t>
                      </a:r>
                    </a:p>
                  </a:txBody>
                  <a:tcPr marL="68585" marR="68585" marT="0" marB="0" anchor="ctr">
                    <a:noFill/>
                  </a:tcPr>
                </a:tc>
                <a:tc>
                  <a:txBody>
                    <a:bodyPr/>
                    <a:lstStyle/>
                    <a:p>
                      <a:pPr marL="342900" lvl="0" indent="-342900" algn="l">
                        <a:spcAft>
                          <a:spcPts val="0"/>
                        </a:spcAft>
                        <a:buFont typeface="Wingdings" panose="05000000000000000000" pitchFamily="2" charset="2"/>
                        <a:buChar char=""/>
                      </a:pPr>
                      <a:r>
                        <a:rPr lang="zh-CN" sz="1500" kern="1200" dirty="0">
                          <a:solidFill>
                            <a:schemeClr val="tx1"/>
                          </a:solidFill>
                          <a:latin typeface="仿宋" panose="02010609060101010101" pitchFamily="49" charset="-122"/>
                          <a:ea typeface="仿宋" panose="02010609060101010101" pitchFamily="49" charset="-122"/>
                          <a:cs typeface="+mn-cs"/>
                        </a:rPr>
                        <a:t>战略不如阿里清晰</a:t>
                      </a:r>
                    </a:p>
                  </a:txBody>
                  <a:tcPr marL="68585" marR="68585" marT="0" marB="0" anchor="c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4789817"/>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百度金融：产品搜索 </a:t>
            </a:r>
            <a:r>
              <a:rPr lang="en-US" altLang="zh-CN" b="1" noProof="1"/>
              <a:t>+ </a:t>
            </a:r>
            <a:r>
              <a:rPr lang="zh-CN" altLang="en-US" b="1" noProof="1"/>
              <a:t>数据</a:t>
            </a:r>
            <a:r>
              <a:rPr lang="zh-CN" altLang="en-US" b="1" noProof="1" smtClean="0"/>
              <a:t>服务</a:t>
            </a:r>
          </a:p>
          <a:p>
            <a:pPr marL="0" indent="0" fontAlgn="auto">
              <a:buFontTx/>
              <a:buNone/>
            </a:pPr>
            <a:r>
              <a:rPr lang="zh-CN" altLang="en-US" noProof="1" smtClean="0"/>
              <a:t>    相比阿里和腾讯，没有资金流、供应链等整合优势的百度在互联网金融上的战略无疑慢了半拍。为了摆脱后发劣势，百度在 </a:t>
            </a:r>
            <a:r>
              <a:rPr lang="en-US" altLang="zh-CN" noProof="1" smtClean="0"/>
              <a:t>2013 </a:t>
            </a:r>
            <a:r>
              <a:rPr lang="zh-CN" altLang="en-US" noProof="1" smtClean="0"/>
              <a:t>年 </a:t>
            </a:r>
            <a:r>
              <a:rPr lang="en-US" altLang="zh-CN" noProof="1" smtClean="0"/>
              <a:t>10 </a:t>
            </a:r>
            <a:r>
              <a:rPr lang="zh-CN" altLang="en-US" noProof="1" smtClean="0"/>
              <a:t>月 </a:t>
            </a:r>
            <a:r>
              <a:rPr lang="en-US" altLang="zh-CN" noProof="1" smtClean="0"/>
              <a:t>28 </a:t>
            </a:r>
            <a:r>
              <a:rPr lang="zh-CN" altLang="en-US" noProof="1" smtClean="0"/>
              <a:t>日推出百度百发理财，以高达 </a:t>
            </a:r>
            <a:r>
              <a:rPr lang="en-US" altLang="zh-CN" noProof="1" smtClean="0"/>
              <a:t>8%</a:t>
            </a:r>
            <a:r>
              <a:rPr lang="zh-CN" altLang="en-US" noProof="1"/>
              <a:t>的目标年化收益率成功吸引了眼球。“百度百发”当日上线 </a:t>
            </a:r>
            <a:r>
              <a:rPr lang="en-US" altLang="zh-CN" noProof="1"/>
              <a:t>5</a:t>
            </a:r>
            <a:r>
              <a:rPr lang="zh-CN" altLang="en-US" noProof="1"/>
              <a:t>个小时，销售额就超过 </a:t>
            </a:r>
            <a:r>
              <a:rPr lang="en-US" altLang="zh-CN" noProof="1"/>
              <a:t>10</a:t>
            </a:r>
            <a:r>
              <a:rPr lang="zh-CN" altLang="en-US" noProof="1"/>
              <a:t>亿元</a:t>
            </a:r>
            <a:r>
              <a:rPr lang="zh-CN" altLang="en-US" noProof="1" smtClean="0"/>
              <a:t>，用户</a:t>
            </a:r>
            <a:r>
              <a:rPr lang="zh-CN" altLang="en-US" noProof="1"/>
              <a:t>超过 </a:t>
            </a:r>
            <a:r>
              <a:rPr lang="en-US" altLang="zh-CN" noProof="1"/>
              <a:t>12 </a:t>
            </a:r>
            <a:r>
              <a:rPr lang="zh-CN" altLang="en-US" noProof="1"/>
              <a:t>万。虽然背后是与华夏基金合作推动，但 </a:t>
            </a:r>
            <a:r>
              <a:rPr lang="en-US" altLang="zh-CN" noProof="1"/>
              <a:t>8% </a:t>
            </a:r>
            <a:r>
              <a:rPr lang="zh-CN" altLang="en-US" noProof="1"/>
              <a:t>的高收益</a:t>
            </a:r>
            <a:r>
              <a:rPr lang="zh-CN" altLang="en-US" noProof="1" smtClean="0"/>
              <a:t>是百</a:t>
            </a:r>
            <a:r>
              <a:rPr lang="zh-CN" altLang="en-US" noProof="1"/>
              <a:t>度在其中进行了</a:t>
            </a:r>
            <a:r>
              <a:rPr lang="zh-CN" altLang="en-US" noProof="1" smtClean="0"/>
              <a:t>“补贴”</a:t>
            </a:r>
            <a:r>
              <a:rPr lang="zh-CN" altLang="en-US" noProof="1"/>
              <a:t>，其传播效果要远远高于普通的营销效果</a:t>
            </a:r>
            <a:r>
              <a:rPr lang="zh-CN" altLang="en-US" noProof="1" smtClean="0"/>
              <a:t>。</a:t>
            </a:r>
            <a:endParaRPr lang="en-US" altLang="zh-CN" noProof="1" smtClean="0"/>
          </a:p>
          <a:p>
            <a:pPr marL="0" indent="0" fontAlgn="auto">
              <a:buFontTx/>
              <a:buNone/>
            </a:pPr>
            <a:r>
              <a:rPr lang="zh-CN" altLang="en-US" b="1" noProof="1" smtClean="0"/>
              <a:t>    百</a:t>
            </a:r>
            <a:r>
              <a:rPr lang="zh-CN" altLang="en-US" b="1" noProof="1"/>
              <a:t>度的天然优势是搜索。</a:t>
            </a:r>
            <a:r>
              <a:rPr lang="zh-CN" altLang="en-US" noProof="1"/>
              <a:t>然而</a:t>
            </a:r>
            <a:r>
              <a:rPr lang="zh-CN" altLang="en-US" noProof="1" smtClean="0"/>
              <a:t>，用户</a:t>
            </a:r>
            <a:r>
              <a:rPr lang="zh-CN" altLang="en-US" noProof="1"/>
              <a:t>在百度上完全没有建立起花钱的习惯</a:t>
            </a:r>
            <a:r>
              <a:rPr lang="zh-CN" altLang="en-US" noProof="1" smtClean="0"/>
              <a:t>，百</a:t>
            </a:r>
            <a:r>
              <a:rPr lang="zh-CN" altLang="en-US" noProof="1"/>
              <a:t>度最大的优势在于大量的用户流量和强大的搜索能力，</a:t>
            </a:r>
            <a:r>
              <a:rPr lang="zh-CN" altLang="en-US" noProof="1" smtClean="0"/>
              <a:t>以及其</a:t>
            </a:r>
            <a:r>
              <a:rPr lang="zh-CN" altLang="en-US" noProof="1"/>
              <a:t>背后的大数据处理能力。但作为搜索入口，百度的用户黏性是最弱的。而且百度</a:t>
            </a:r>
            <a:r>
              <a:rPr lang="zh-CN" altLang="en-US" noProof="1" smtClean="0"/>
              <a:t>没有账户</a:t>
            </a:r>
            <a:r>
              <a:rPr lang="zh-CN" altLang="en-US" noProof="1"/>
              <a:t>特性，而在金融领域，账户特性非常重要</a:t>
            </a:r>
            <a:r>
              <a:rPr lang="zh-CN" altLang="en-US" noProof="1" smtClean="0"/>
              <a:t>。</a:t>
            </a:r>
            <a:endParaRPr lang="en-US" altLang="zh-CN" noProof="1" smtClean="0"/>
          </a:p>
          <a:p>
            <a:pPr marL="0" indent="0" fontAlgn="auto">
              <a:buFontTx/>
              <a:buNone/>
            </a:pPr>
            <a:r>
              <a:rPr lang="zh-CN" altLang="en-US" noProof="1" smtClean="0"/>
              <a:t>    </a:t>
            </a:r>
            <a:r>
              <a:rPr lang="zh-CN" altLang="en-US" b="1" noProof="1" smtClean="0"/>
              <a:t>百</a:t>
            </a:r>
            <a:r>
              <a:rPr lang="zh-CN" altLang="en-US" b="1" noProof="1"/>
              <a:t>度互联网金融战略最直接的方式，是利用好自身的优势资源，打造成一个第三方</a:t>
            </a:r>
            <a:r>
              <a:rPr lang="zh-CN" altLang="en-US" b="1" noProof="1" smtClean="0"/>
              <a:t>金融</a:t>
            </a:r>
            <a:r>
              <a:rPr lang="zh-CN" altLang="en-US" b="1" noProof="1"/>
              <a:t>产品的大平台或大超市，把各种贷款产品、理财产品集合，做产品搜索和比价。</a:t>
            </a:r>
            <a:r>
              <a:rPr lang="zh-CN" altLang="en-US" noProof="1"/>
              <a:t>在</a:t>
            </a:r>
            <a:r>
              <a:rPr lang="zh-CN" altLang="en-US" noProof="1" smtClean="0"/>
              <a:t>金融领域</a:t>
            </a:r>
            <a:r>
              <a:rPr lang="zh-CN" altLang="en-US" noProof="1"/>
              <a:t>的垂直搜索市场上已经存在细分的互联网金融公司，这个渠道会成为银行等机构的</a:t>
            </a:r>
            <a:r>
              <a:rPr lang="zh-CN" altLang="en-US" noProof="1" smtClean="0"/>
              <a:t>主要</a:t>
            </a:r>
            <a:r>
              <a:rPr lang="zh-CN" altLang="en-US" noProof="1"/>
              <a:t>销售渠道，通过大数据能力，可为用户解决信息不对称的问题。</a:t>
            </a:r>
            <a:endParaRPr lang="en-US" altLang="zh-CN" noProof="1"/>
          </a:p>
        </p:txBody>
      </p:sp>
    </p:spTree>
    <p:extLst>
      <p:ext uri="{BB962C8B-B14F-4D97-AF65-F5344CB8AC3E}">
        <p14:creationId xmlns:p14="http://schemas.microsoft.com/office/powerpoint/2010/main" val="33146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 </a:t>
            </a:r>
            <a:r>
              <a:rPr lang="zh-CN" altLang="en-US" dirty="0" smtClean="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互联网金融是互联网技术和金融相结合的产物，主要具有以下几个方面的基本</a:t>
            </a:r>
            <a:r>
              <a:rPr lang="zh-CN" altLang="en-US" b="1" dirty="0" smtClean="0"/>
              <a:t>特征</a:t>
            </a:r>
            <a:r>
              <a:rPr lang="zh-CN" altLang="en-US" b="1" dirty="0"/>
              <a:t>：</a:t>
            </a:r>
            <a:endParaRPr lang="en-US" altLang="zh-CN" b="1" dirty="0" smtClean="0"/>
          </a:p>
          <a:p>
            <a:pPr lvl="1"/>
            <a:r>
              <a:rPr lang="zh-CN" altLang="en-US" b="1" dirty="0"/>
              <a:t>互联网企业和金融机构的相互</a:t>
            </a:r>
            <a:r>
              <a:rPr lang="zh-CN" altLang="en-US" b="1" dirty="0" smtClean="0"/>
              <a:t>融合：</a:t>
            </a:r>
            <a:r>
              <a:rPr lang="zh-CN" altLang="en-US" dirty="0" smtClean="0"/>
              <a:t>互联网</a:t>
            </a:r>
            <a:r>
              <a:rPr lang="zh-CN" altLang="en-US" dirty="0"/>
              <a:t>金融是由不同的要素主体组成的，包括银行、保险公司、证券公司等金融机构</a:t>
            </a:r>
            <a:r>
              <a:rPr lang="zh-CN" altLang="en-US" dirty="0" smtClean="0"/>
              <a:t>，也</a:t>
            </a:r>
            <a:r>
              <a:rPr lang="zh-CN" altLang="en-US" dirty="0"/>
              <a:t>包括第三方支付平台、电子商务企业、搜索引擎企业等互联网企业。互联网企业和</a:t>
            </a:r>
            <a:r>
              <a:rPr lang="zh-CN" altLang="en-US" dirty="0" smtClean="0"/>
              <a:t>金融机构</a:t>
            </a:r>
            <a:r>
              <a:rPr lang="zh-CN" altLang="en-US" dirty="0"/>
              <a:t>的各要素主体之间呈现出竞争且互补、彼此融合、共同发展的趋势。</a:t>
            </a:r>
            <a:endParaRPr lang="en-US" altLang="zh-CN" dirty="0" smtClean="0"/>
          </a:p>
          <a:p>
            <a:pPr lvl="1"/>
            <a:r>
              <a:rPr lang="zh-CN" altLang="en-US" b="1" dirty="0" smtClean="0"/>
              <a:t>互联网金融的模式多样化：</a:t>
            </a:r>
            <a:r>
              <a:rPr lang="zh-CN" altLang="en-US" dirty="0" smtClean="0"/>
              <a:t>从</a:t>
            </a:r>
            <a:r>
              <a:rPr lang="zh-CN" altLang="en-US" dirty="0"/>
              <a:t>各个组成要素分析，互联网金融系统既包括金融机构互联网化，也包括互联网</a:t>
            </a:r>
            <a:r>
              <a:rPr lang="zh-CN" altLang="en-US" dirty="0" smtClean="0"/>
              <a:t>企业涉足</a:t>
            </a:r>
            <a:r>
              <a:rPr lang="zh-CN" altLang="en-US" dirty="0"/>
              <a:t>的金融领域，可以分别将他们称为金融互联网子系统和互联网企业金融子系统。而</a:t>
            </a:r>
            <a:r>
              <a:rPr lang="zh-CN" altLang="en-US" dirty="0" smtClean="0"/>
              <a:t>根据</a:t>
            </a:r>
            <a:r>
              <a:rPr lang="zh-CN" altLang="en-US" dirty="0"/>
              <a:t>不同的结构和功能，互联网金融形成了各具特色的业务</a:t>
            </a:r>
            <a:r>
              <a:rPr lang="zh-CN" altLang="en-US" dirty="0" smtClean="0"/>
              <a:t>模式。</a:t>
            </a:r>
            <a:endParaRPr lang="en-US" altLang="zh-CN" dirty="0" smtClean="0"/>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lstStyle/>
          <a:p>
            <a:r>
              <a:rPr lang="en-US" altLang="zh-CN" sz="2000" dirty="0" smtClean="0"/>
              <a:t>3.1.4 </a:t>
            </a:r>
            <a:r>
              <a:rPr lang="zh-CN" altLang="en-US" sz="2000" dirty="0" smtClean="0"/>
              <a:t>兰格</a:t>
            </a:r>
            <a:r>
              <a:rPr lang="en-US" altLang="zh-CN" sz="2000" dirty="0" smtClean="0"/>
              <a:t>-</a:t>
            </a:r>
            <a:r>
              <a:rPr lang="zh-CN" altLang="en-US" sz="2000" dirty="0" smtClean="0"/>
              <a:t>米塞斯争论与现代信息技术革命</a:t>
            </a:r>
            <a:endParaRPr lang="zh-CN" altLang="en-US" sz="2000" dirty="0">
              <a:solidFill>
                <a:srgbClr val="FF0000"/>
              </a:solidFill>
            </a:endParaRPr>
          </a:p>
        </p:txBody>
      </p:sp>
      <p:sp>
        <p:nvSpPr>
          <p:cNvPr id="3" name="内容占位符 2"/>
          <p:cNvSpPr>
            <a:spLocks noGrp="1"/>
          </p:cNvSpPr>
          <p:nvPr>
            <p:ph idx="1"/>
          </p:nvPr>
        </p:nvSpPr>
        <p:spPr>
          <a:xfrm>
            <a:off x="457200" y="1772816"/>
            <a:ext cx="8219256" cy="4248472"/>
          </a:xfrm>
        </p:spPr>
        <p:txBody>
          <a:bodyPr>
            <a:normAutofit/>
          </a:bodyPr>
          <a:lstStyle/>
          <a:p>
            <a:r>
              <a:rPr lang="zh-CN" altLang="zh-CN" dirty="0" smtClean="0"/>
              <a:t>兰格</a:t>
            </a:r>
            <a:r>
              <a:rPr lang="zh-CN" altLang="zh-CN" dirty="0"/>
              <a:t>、米塞斯最大的争论在于，米塞斯和其学生哈耶克认为，如果按照计划经济走下去，那是没有意义的，是“通往奴役之路”。但是兰格反驳，如果计算机能力足够强大，一切供给和需求都被精确地计算，那么有计划的生产是可以实现的。这点在互联网金融上面是可以体现出来的，虽然兰格</a:t>
            </a:r>
            <a:r>
              <a:rPr lang="en-US" altLang="zh-CN" dirty="0"/>
              <a:t>-</a:t>
            </a:r>
            <a:r>
              <a:rPr lang="zh-CN" altLang="zh-CN" dirty="0"/>
              <a:t>米塞斯争论已经不复存在，但是延续兰格和米塞斯的论点，仍对互联网金融尤其独特的意义所在。如今互联网、大数据、云计算、互联网金融使得重构“兰格模式”变为了可能。</a:t>
            </a:r>
            <a:endParaRPr lang="en-US" altLang="zh-CN" dirty="0"/>
          </a:p>
          <a:p>
            <a:pPr lvl="1"/>
            <a:endParaRPr lang="en-US" altLang="zh-CN" dirty="0"/>
          </a:p>
          <a:p>
            <a:pPr marL="0" indent="0">
              <a:buNone/>
            </a:pPr>
            <a:endParaRPr lang="en-US" altLang="zh-CN" dirty="0" smtClean="0"/>
          </a:p>
          <a:p>
            <a:endParaRPr lang="en-US" altLang="zh-CN" b="1" dirty="0" smtClean="0"/>
          </a:p>
        </p:txBody>
      </p:sp>
    </p:spTree>
    <p:extLst>
      <p:ext uri="{BB962C8B-B14F-4D97-AF65-F5344CB8AC3E}">
        <p14:creationId xmlns:p14="http://schemas.microsoft.com/office/powerpoint/2010/main" val="3834495095"/>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百度金融：产品搜索 </a:t>
            </a:r>
            <a:r>
              <a:rPr lang="en-US" altLang="zh-CN" b="1" noProof="1"/>
              <a:t>+ </a:t>
            </a:r>
            <a:r>
              <a:rPr lang="zh-CN" altLang="en-US" b="1" noProof="1"/>
              <a:t>数据</a:t>
            </a:r>
            <a:r>
              <a:rPr lang="zh-CN" altLang="en-US" b="1" noProof="1" smtClean="0"/>
              <a:t>服务</a:t>
            </a:r>
          </a:p>
          <a:p>
            <a:pPr marL="0" indent="0" fontAlgn="auto">
              <a:buFontTx/>
              <a:buNone/>
            </a:pPr>
            <a:r>
              <a:rPr lang="zh-CN" altLang="en-US" noProof="1" smtClean="0"/>
              <a:t>    最近</a:t>
            </a:r>
            <a:r>
              <a:rPr lang="zh-CN" altLang="en-US" noProof="1"/>
              <a:t>，</a:t>
            </a:r>
            <a:r>
              <a:rPr lang="zh-CN" altLang="en-US" b="1" noProof="1"/>
              <a:t>百度金融正在和贷款垂直搜索平台好贷网达成合作</a:t>
            </a:r>
            <a:r>
              <a:rPr lang="zh-CN" altLang="en-US" noProof="1"/>
              <a:t>。百度负责前端的引流部分</a:t>
            </a:r>
            <a:r>
              <a:rPr lang="zh-CN" altLang="en-US" noProof="1" smtClean="0"/>
              <a:t>，后端</a:t>
            </a:r>
            <a:r>
              <a:rPr lang="zh-CN" altLang="en-US" noProof="1"/>
              <a:t>的业务落地由好贷网完成。同时，百度看好资产管理行业，希望进入保险、信托等</a:t>
            </a:r>
            <a:r>
              <a:rPr lang="zh-CN" altLang="en-US" noProof="1" smtClean="0"/>
              <a:t>行业</a:t>
            </a:r>
            <a:r>
              <a:rPr lang="zh-CN" altLang="en-US" noProof="1"/>
              <a:t>，并实现在线开户和交易。百度金融中心也正在进行“众筹金融”、“粉丝金融”、</a:t>
            </a:r>
            <a:r>
              <a:rPr lang="zh-CN" altLang="en-US" noProof="1" smtClean="0"/>
              <a:t>“团购金融”</a:t>
            </a:r>
            <a:r>
              <a:rPr lang="zh-CN" altLang="en-US" noProof="1"/>
              <a:t>等新模式的尝试，以完善百度的盈利模式。</a:t>
            </a:r>
          </a:p>
          <a:p>
            <a:pPr marL="0" indent="0" fontAlgn="auto">
              <a:buFontTx/>
              <a:buNone/>
            </a:pPr>
            <a:r>
              <a:rPr lang="zh-CN" altLang="en-US" noProof="1" smtClean="0"/>
              <a:t>    此外</a:t>
            </a:r>
            <a:r>
              <a:rPr lang="zh-CN" altLang="en-US" noProof="1"/>
              <a:t>，百度也涉足</a:t>
            </a:r>
            <a:r>
              <a:rPr lang="zh-CN" altLang="en-US" b="1" noProof="1"/>
              <a:t>小贷业务</a:t>
            </a:r>
            <a:r>
              <a:rPr lang="zh-CN" altLang="en-US" noProof="1"/>
              <a:t>防守阿里，面向中小客户，解决其贷款问题。</a:t>
            </a:r>
          </a:p>
          <a:p>
            <a:pPr marL="0" indent="0" fontAlgn="auto">
              <a:buFontTx/>
              <a:buNone/>
            </a:pPr>
            <a:r>
              <a:rPr lang="zh-CN" altLang="en-US" noProof="1" smtClean="0"/>
              <a:t>    相比</a:t>
            </a:r>
            <a:r>
              <a:rPr lang="zh-CN" altLang="en-US" noProof="1"/>
              <a:t>来说，百度金融中心的尝试可能会更加有意义，也符合百度的优势基因：通过</a:t>
            </a:r>
            <a:r>
              <a:rPr lang="zh-CN" altLang="en-US" noProof="1" smtClean="0"/>
              <a:t>大数据</a:t>
            </a:r>
            <a:r>
              <a:rPr lang="zh-CN" altLang="en-US" noProof="1"/>
              <a:t>能力，面对中小客户提供数据金融服务。如何布局好全新的“金融入口”，增加</a:t>
            </a:r>
            <a:r>
              <a:rPr lang="zh-CN" altLang="en-US" noProof="1" smtClean="0"/>
              <a:t>金融服务</a:t>
            </a:r>
            <a:r>
              <a:rPr lang="zh-CN" altLang="en-US" noProof="1"/>
              <a:t>平台的用户黏性，是百度金融能够走远的核心。</a:t>
            </a:r>
          </a:p>
          <a:p>
            <a:pPr marL="0" indent="0" fontAlgn="auto">
              <a:buFontTx/>
              <a:buNone/>
            </a:pPr>
            <a:r>
              <a:rPr lang="zh-CN" altLang="en-US" noProof="1" smtClean="0"/>
              <a:t>    由此</a:t>
            </a:r>
            <a:r>
              <a:rPr lang="zh-CN" altLang="en-US" noProof="1"/>
              <a:t>不难看出，金融机构、银行、互联网公司、支付公司等在互联网金融上，都是</a:t>
            </a:r>
            <a:r>
              <a:rPr lang="zh-CN" altLang="en-US" noProof="1" smtClean="0"/>
              <a:t>基于</a:t>
            </a:r>
            <a:r>
              <a:rPr lang="zh-CN" altLang="en-US" noProof="1"/>
              <a:t>历史业务的优势来切入的。而在这个过程中，除了在跨界的局部业务上，目前几大</a:t>
            </a:r>
            <a:r>
              <a:rPr lang="zh-CN" altLang="en-US" noProof="1" smtClean="0"/>
              <a:t>巨头的</a:t>
            </a:r>
            <a:r>
              <a:rPr lang="zh-CN" altLang="en-US" noProof="1"/>
              <a:t>冲突并不明显。</a:t>
            </a:r>
            <a:endParaRPr lang="en-US" altLang="zh-CN" noProof="1"/>
          </a:p>
        </p:txBody>
      </p:sp>
    </p:spTree>
    <p:extLst>
      <p:ext uri="{BB962C8B-B14F-4D97-AF65-F5344CB8AC3E}">
        <p14:creationId xmlns:p14="http://schemas.microsoft.com/office/powerpoint/2010/main" val="3733108256"/>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a:t>2. </a:t>
            </a:r>
            <a:r>
              <a:rPr lang="zh-CN" altLang="en-US" b="1" noProof="1"/>
              <a:t>阿里金融：资金闭环 </a:t>
            </a:r>
            <a:r>
              <a:rPr lang="en-US" altLang="zh-CN" b="1" noProof="1"/>
              <a:t>+ </a:t>
            </a:r>
            <a:r>
              <a:rPr lang="zh-CN" altLang="en-US" b="1" noProof="1"/>
              <a:t>金融</a:t>
            </a:r>
            <a:r>
              <a:rPr lang="zh-CN" altLang="en-US" b="1" noProof="1" smtClean="0"/>
              <a:t>平台</a:t>
            </a:r>
            <a:endParaRPr lang="en-US" altLang="zh-CN" b="1" noProof="1" smtClean="0"/>
          </a:p>
          <a:p>
            <a:pPr marL="0" indent="0" fontAlgn="auto">
              <a:buFontTx/>
              <a:buNone/>
            </a:pPr>
            <a:r>
              <a:rPr lang="zh-CN" altLang="en-US" noProof="1" smtClean="0"/>
              <a:t>    在 </a:t>
            </a:r>
            <a:r>
              <a:rPr lang="en-US" altLang="zh-CN" noProof="1"/>
              <a:t>BAT </a:t>
            </a:r>
            <a:r>
              <a:rPr lang="zh-CN" altLang="en-US" noProof="1"/>
              <a:t>中，阿里巴巴在互联网金融领域的思路和战略是最早最清晰的一个</a:t>
            </a:r>
            <a:r>
              <a:rPr lang="zh-CN" altLang="en-US" noProof="1" smtClean="0"/>
              <a:t>。对于</a:t>
            </a:r>
            <a:r>
              <a:rPr lang="zh-CN" altLang="en-US" noProof="1"/>
              <a:t>毫无金融基因的互联网公司而言，切入互联网金融的最好角度，就是借力自身</a:t>
            </a:r>
            <a:r>
              <a:rPr lang="zh-CN" altLang="en-US" noProof="1" smtClean="0"/>
              <a:t>的业务</a:t>
            </a:r>
            <a:r>
              <a:rPr lang="zh-CN" altLang="en-US" noProof="1"/>
              <a:t>优势。基于自身的电商生态系统。阿里巴巴有很大的空间可以开发互联网金融产品</a:t>
            </a:r>
            <a:r>
              <a:rPr lang="zh-CN" altLang="en-US" noProof="1" smtClean="0"/>
              <a:t>，比如</a:t>
            </a:r>
            <a:r>
              <a:rPr lang="zh-CN" altLang="en-US" noProof="1"/>
              <a:t>商家的信誉、资金需求，商品的质量、物流，用户在购买环节中的信用贷款等。</a:t>
            </a:r>
          </a:p>
          <a:p>
            <a:pPr marL="0" indent="0" fontAlgn="auto">
              <a:buFontTx/>
              <a:buNone/>
            </a:pPr>
            <a:r>
              <a:rPr lang="zh-CN" altLang="en-US" noProof="1" smtClean="0"/>
              <a:t>    阿里</a:t>
            </a:r>
            <a:r>
              <a:rPr lang="zh-CN" altLang="en-US" noProof="1"/>
              <a:t>金融的一切都是从用户需要出发，自下而上的满足用户需求。对于阿里的</a:t>
            </a:r>
            <a:r>
              <a:rPr lang="zh-CN" altLang="en-US" noProof="1" smtClean="0"/>
              <a:t>生态系统</a:t>
            </a:r>
            <a:r>
              <a:rPr lang="zh-CN" altLang="en-US" noProof="1"/>
              <a:t>来说，在电商交易的过程中，各个环节都会出现问题。比如支付宝，就是在当银行的</a:t>
            </a:r>
            <a:r>
              <a:rPr lang="zh-CN" altLang="en-US" noProof="1" smtClean="0"/>
              <a:t>直接</a:t>
            </a:r>
            <a:r>
              <a:rPr lang="zh-CN" altLang="en-US" noProof="1"/>
              <a:t>汇款不能解决交易双方信任问题时产生的。仅以保险为例，淘宝上已经存在的运费险</a:t>
            </a:r>
            <a:r>
              <a:rPr lang="zh-CN" altLang="en-US" noProof="1" smtClean="0"/>
              <a:t>，买家</a:t>
            </a:r>
            <a:r>
              <a:rPr lang="zh-CN" altLang="en-US" noProof="1"/>
              <a:t>只需支付 </a:t>
            </a:r>
            <a:r>
              <a:rPr lang="en-US" altLang="zh-CN" noProof="1"/>
              <a:t>0.5 </a:t>
            </a:r>
            <a:r>
              <a:rPr lang="zh-CN" altLang="en-US" noProof="1"/>
              <a:t>元的运费险，如果商品手续产生退换货，期间的运费将获得理赔。和</a:t>
            </a:r>
            <a:r>
              <a:rPr lang="zh-CN" altLang="en-US" noProof="1" smtClean="0"/>
              <a:t>泰康</a:t>
            </a:r>
            <a:r>
              <a:rPr lang="zh-CN" altLang="en-US" noProof="1"/>
              <a:t>人寿合作的“乐业险”，也是为了给淘宝上卖家解决医疗、意外、养老等保障应运而生的</a:t>
            </a:r>
            <a:r>
              <a:rPr lang="zh-CN" altLang="en-US" noProof="1" smtClean="0"/>
              <a:t>。</a:t>
            </a:r>
            <a:endParaRPr lang="en-US" altLang="zh-CN" noProof="1" smtClean="0"/>
          </a:p>
          <a:p>
            <a:pPr marL="0" indent="0" fontAlgn="auto">
              <a:buFontTx/>
              <a:buNone/>
            </a:pPr>
            <a:r>
              <a:rPr lang="zh-CN" altLang="en-US" noProof="1" smtClean="0"/>
              <a:t>    纵观</a:t>
            </a:r>
            <a:r>
              <a:rPr lang="zh-CN" altLang="en-US" noProof="1"/>
              <a:t>阿里金融开展的业务，其布局覆盖了全产业链：支付宝、余额宝、基金、阿里</a:t>
            </a:r>
            <a:r>
              <a:rPr lang="zh-CN" altLang="en-US" noProof="1" smtClean="0"/>
              <a:t>理财</a:t>
            </a:r>
            <a:r>
              <a:rPr lang="zh-CN" altLang="en-US" noProof="1"/>
              <a:t>、阿里保险、阿里小贷、阿里担保等，还包括阿里云所提供的金融云服务。同时，阿里巴巴也是拥有“牌照”最多的互联网公司，包括第三方支付牌照、基金牌照、担保牌照</a:t>
            </a:r>
            <a:r>
              <a:rPr lang="zh-CN" altLang="en-US" noProof="1" smtClean="0"/>
              <a:t>和小额</a:t>
            </a:r>
            <a:r>
              <a:rPr lang="zh-CN" altLang="en-US" noProof="1"/>
              <a:t>贷款牌照。</a:t>
            </a:r>
            <a:endParaRPr lang="en-US" altLang="zh-CN" noProof="1"/>
          </a:p>
        </p:txBody>
      </p:sp>
    </p:spTree>
    <p:extLst>
      <p:ext uri="{BB962C8B-B14F-4D97-AF65-F5344CB8AC3E}">
        <p14:creationId xmlns:p14="http://schemas.microsoft.com/office/powerpoint/2010/main" val="1184762971"/>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a:xfrm>
            <a:off x="269875" y="333375"/>
            <a:ext cx="8208963" cy="719138"/>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14288" y="836613"/>
            <a:ext cx="9129712" cy="5567362"/>
          </a:xfrm>
        </p:spPr>
        <p:txBody>
          <a:bodyPr>
            <a:normAutofit lnSpcReduction="10000"/>
          </a:bodyPr>
          <a:lstStyle/>
          <a:p>
            <a:pPr fontAlgn="auto"/>
            <a:r>
              <a:rPr lang="en-US" altLang="zh-CN" b="1" noProof="1"/>
              <a:t>2. </a:t>
            </a:r>
            <a:r>
              <a:rPr lang="zh-CN" altLang="en-US" b="1" noProof="1"/>
              <a:t>阿里金融：资金闭环 </a:t>
            </a:r>
            <a:r>
              <a:rPr lang="en-US" altLang="zh-CN" b="1" noProof="1"/>
              <a:t>+ </a:t>
            </a:r>
            <a:r>
              <a:rPr lang="zh-CN" altLang="en-US" b="1" noProof="1"/>
              <a:t>金融</a:t>
            </a:r>
            <a:r>
              <a:rPr lang="zh-CN" altLang="en-US" b="1" noProof="1" smtClean="0"/>
              <a:t>平台</a:t>
            </a:r>
            <a:endParaRPr lang="en-US" altLang="zh-CN" b="1" noProof="1" smtClean="0"/>
          </a:p>
          <a:p>
            <a:pPr marL="0" indent="0" fontAlgn="auto">
              <a:buFontTx/>
              <a:buNone/>
            </a:pPr>
            <a:r>
              <a:rPr lang="zh-CN" altLang="en-US" noProof="1" smtClean="0"/>
              <a:t>    阿里</a:t>
            </a:r>
            <a:r>
              <a:rPr lang="zh-CN" altLang="en-US" noProof="1"/>
              <a:t>巴巴最大的优势，还是在于布局运营支付宝多年</a:t>
            </a:r>
            <a:r>
              <a:rPr lang="zh-CN" altLang="en-US" noProof="1" smtClean="0"/>
              <a:t>，而目前</a:t>
            </a:r>
            <a:r>
              <a:rPr lang="zh-CN" altLang="en-US" noProof="1"/>
              <a:t>阿里巴巴也正在筹备浙江网商银行。阿里巴巴的互联网金融发展还应该注意以下方面</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b="1" noProof="1" smtClean="0"/>
              <a:t>第一</a:t>
            </a:r>
            <a:r>
              <a:rPr lang="zh-CN" altLang="en-US" b="1" noProof="1"/>
              <a:t>，产品后台化。</a:t>
            </a:r>
            <a:r>
              <a:rPr lang="zh-CN" altLang="en-US" noProof="1"/>
              <a:t>就像如今我们看到的余额宝、淘宝保险、淘宝理财，每一个</a:t>
            </a:r>
            <a:r>
              <a:rPr lang="zh-CN" altLang="en-US" noProof="1" smtClean="0"/>
              <a:t>产品都是</a:t>
            </a:r>
            <a:r>
              <a:rPr lang="zh-CN" altLang="en-US" noProof="1"/>
              <a:t>需要用户频繁的进行转入转出操作，应该化繁为简，使一切理财功能都在后台发生</a:t>
            </a:r>
            <a:r>
              <a:rPr lang="zh-CN" altLang="en-US" noProof="1" smtClean="0"/>
              <a:t>，而</a:t>
            </a:r>
            <a:r>
              <a:rPr lang="zh-CN" altLang="en-US" noProof="1"/>
              <a:t>用户看到的，只是一个简单并又有增值能力的账户界面。</a:t>
            </a:r>
          </a:p>
          <a:p>
            <a:pPr marL="0" indent="0" fontAlgn="auto">
              <a:buFontTx/>
              <a:buNone/>
            </a:pPr>
            <a:r>
              <a:rPr lang="zh-CN" altLang="en-US" noProof="1" smtClean="0"/>
              <a:t>    </a:t>
            </a:r>
            <a:r>
              <a:rPr lang="zh-CN" altLang="en-US" b="1" noProof="1" smtClean="0"/>
              <a:t>第二</a:t>
            </a:r>
            <a:r>
              <a:rPr lang="zh-CN" altLang="en-US" b="1" noProof="1"/>
              <a:t>，全新信用体系的建立。</a:t>
            </a:r>
            <a:r>
              <a:rPr lang="zh-CN" altLang="en-US" noProof="1"/>
              <a:t>至今还在内测的“信用支付”就是以此为基础而诞生</a:t>
            </a:r>
            <a:r>
              <a:rPr lang="zh-CN" altLang="en-US" noProof="1" smtClean="0"/>
              <a:t>的产品</a:t>
            </a:r>
            <a:r>
              <a:rPr lang="zh-CN" altLang="en-US" noProof="1"/>
              <a:t>。金融很重要的职能是风险控制，如果阿里拥有一套完整的风险控制体系，贷前、</a:t>
            </a:r>
            <a:r>
              <a:rPr lang="zh-CN" altLang="en-US" noProof="1" smtClean="0"/>
              <a:t>贷中</a:t>
            </a:r>
            <a:r>
              <a:rPr lang="zh-CN" altLang="en-US" noProof="1"/>
              <a:t>及贷后环环相扣，利用数据采集和模型分析等手段，根据小微企业和个人用户在阿里</a:t>
            </a:r>
            <a:r>
              <a:rPr lang="zh-CN" altLang="en-US" noProof="1" smtClean="0"/>
              <a:t>巴巴</a:t>
            </a:r>
            <a:r>
              <a:rPr lang="zh-CN" altLang="en-US" noProof="1"/>
              <a:t>平台上积累的信用及行为数据，对其还款能力及还款意愿进行评估，就会首先形成</a:t>
            </a:r>
            <a:r>
              <a:rPr lang="zh-CN" altLang="en-US" noProof="1" smtClean="0"/>
              <a:t>阿里体内</a:t>
            </a:r>
            <a:r>
              <a:rPr lang="zh-CN" altLang="en-US" noProof="1"/>
              <a:t>的自循环</a:t>
            </a:r>
            <a:r>
              <a:rPr lang="zh-CN" altLang="en-US" noProof="1" smtClean="0"/>
              <a:t>。</a:t>
            </a:r>
            <a:endParaRPr lang="zh-CN" altLang="en-US" noProof="1"/>
          </a:p>
          <a:p>
            <a:pPr marL="0" indent="0" fontAlgn="auto">
              <a:buFontTx/>
              <a:buNone/>
            </a:pPr>
            <a:r>
              <a:rPr lang="zh-CN" altLang="en-US" noProof="1" smtClean="0"/>
              <a:t>    </a:t>
            </a:r>
            <a:r>
              <a:rPr lang="zh-CN" altLang="en-US" b="1" noProof="1" smtClean="0"/>
              <a:t>第三</a:t>
            </a:r>
            <a:r>
              <a:rPr lang="zh-CN" altLang="en-US" b="1" noProof="1"/>
              <a:t>，做金融服务平台化。</a:t>
            </a:r>
            <a:r>
              <a:rPr lang="zh-CN" altLang="en-US" noProof="1"/>
              <a:t>当阿里掌握了风险管理的技术和能力，阿里金融会打造</a:t>
            </a:r>
            <a:r>
              <a:rPr lang="zh-CN" altLang="en-US" noProof="1" smtClean="0"/>
              <a:t>一个</a:t>
            </a:r>
            <a:r>
              <a:rPr lang="zh-CN" altLang="en-US" noProof="1"/>
              <a:t>信贷和理财的平台，未来向所有金融机构开放，打通成一个开放的生态平台，为小微</a:t>
            </a:r>
            <a:r>
              <a:rPr lang="zh-CN" altLang="en-US" noProof="1" smtClean="0"/>
              <a:t>企业</a:t>
            </a:r>
            <a:r>
              <a:rPr lang="zh-CN" altLang="en-US" noProof="1"/>
              <a:t>提供服务。</a:t>
            </a:r>
          </a:p>
          <a:p>
            <a:pPr marL="0" indent="0" fontAlgn="auto">
              <a:buFontTx/>
              <a:buNone/>
            </a:pPr>
            <a:r>
              <a:rPr lang="zh-CN" altLang="en-US" b="1" noProof="1" smtClean="0"/>
              <a:t>    平台</a:t>
            </a:r>
            <a:r>
              <a:rPr lang="zh-CN" altLang="en-US" b="1" noProof="1"/>
              <a:t>的核心价值：</a:t>
            </a:r>
            <a:r>
              <a:rPr lang="zh-CN" altLang="en-US" noProof="1"/>
              <a:t>一是了解客户的需求，把合适的金融产品推荐给用户；二是基于</a:t>
            </a:r>
            <a:r>
              <a:rPr lang="zh-CN" altLang="en-US" noProof="1" smtClean="0"/>
              <a:t>手机</a:t>
            </a:r>
            <a:r>
              <a:rPr lang="zh-CN" altLang="en-US" noProof="1"/>
              <a:t>终端，让用户可以用碎片化的时间解决金融问题；三是解决流动性的需求；四是让</a:t>
            </a:r>
            <a:r>
              <a:rPr lang="zh-CN" altLang="en-US" noProof="1" smtClean="0"/>
              <a:t>金融机构</a:t>
            </a:r>
            <a:r>
              <a:rPr lang="zh-CN" altLang="en-US" noProof="1"/>
              <a:t>在淘宝上自己运营，寻找机会提高客户转化率。</a:t>
            </a:r>
            <a:endParaRPr lang="en-US" altLang="zh-CN" noProof="1"/>
          </a:p>
        </p:txBody>
      </p:sp>
    </p:spTree>
    <p:extLst>
      <p:ext uri="{BB962C8B-B14F-4D97-AF65-F5344CB8AC3E}">
        <p14:creationId xmlns:p14="http://schemas.microsoft.com/office/powerpoint/2010/main" val="1798557552"/>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269875" y="333375"/>
            <a:ext cx="8208963" cy="719138"/>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normAutofit lnSpcReduction="10000"/>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在</a:t>
            </a:r>
            <a:r>
              <a:rPr lang="zh-CN" altLang="en-US" noProof="1"/>
              <a:t>金融这件事上，相比充满战略布局的阿里巴巴，腾讯希望利用自己的充沛现金流</a:t>
            </a:r>
            <a:r>
              <a:rPr lang="zh-CN" altLang="en-US" noProof="1" smtClean="0"/>
              <a:t>，扮演</a:t>
            </a:r>
            <a:r>
              <a:rPr lang="zh-CN" altLang="en-US" noProof="1"/>
              <a:t>着一个股权投资者的角色，而不仅仅限于某个行业</a:t>
            </a:r>
            <a:r>
              <a:rPr lang="zh-CN" altLang="en-US" noProof="1" smtClean="0"/>
              <a:t>。</a:t>
            </a:r>
            <a:endParaRPr lang="en-US" altLang="zh-CN" noProof="1" smtClean="0"/>
          </a:p>
          <a:p>
            <a:pPr marL="0" indent="0" fontAlgn="auto">
              <a:buFontTx/>
              <a:buNone/>
            </a:pPr>
            <a:r>
              <a:rPr lang="zh-CN" altLang="en-US" noProof="1" smtClean="0"/>
              <a:t>    腾</a:t>
            </a:r>
            <a:r>
              <a:rPr lang="zh-CN" altLang="en-US" noProof="1"/>
              <a:t>讯在互联网金融领域出手颇多，例如和马明哲、马云共同建立的众安在线保险，</a:t>
            </a:r>
            <a:r>
              <a:rPr lang="zh-CN" altLang="en-US" noProof="1" smtClean="0"/>
              <a:t>有两</a:t>
            </a:r>
            <a:r>
              <a:rPr lang="zh-CN" altLang="en-US" noProof="1"/>
              <a:t>家巨头互联网公司的参与，众安在线保险完全立足于网销平台；在 </a:t>
            </a:r>
            <a:r>
              <a:rPr lang="en-US" altLang="zh-CN" noProof="1"/>
              <a:t>BAT </a:t>
            </a:r>
            <a:r>
              <a:rPr lang="zh-CN" altLang="en-US" noProof="1"/>
              <a:t>中，腾讯以</a:t>
            </a:r>
            <a:r>
              <a:rPr lang="zh-CN" altLang="en-US" noProof="1" smtClean="0"/>
              <a:t>补短</a:t>
            </a:r>
            <a:r>
              <a:rPr lang="zh-CN" altLang="en-US" noProof="1"/>
              <a:t>板式布局的方法收购了“益盟操盘手”部分股权，布局证券咨询软件等。</a:t>
            </a:r>
          </a:p>
          <a:p>
            <a:pPr marL="0" indent="0" fontAlgn="auto">
              <a:buFontTx/>
              <a:buNone/>
            </a:pPr>
            <a:r>
              <a:rPr lang="zh-CN" altLang="en-US" noProof="1" smtClean="0"/>
              <a:t>    腾</a:t>
            </a:r>
            <a:r>
              <a:rPr lang="zh-CN" altLang="en-US" noProof="1"/>
              <a:t>讯对互联网金融的想象力随着微信支付的出现不断扩大蔓延。毫无疑问，微信</a:t>
            </a:r>
            <a:r>
              <a:rPr lang="zh-CN" altLang="en-US" noProof="1" smtClean="0"/>
              <a:t>支付在</a:t>
            </a:r>
            <a:r>
              <a:rPr lang="zh-CN" altLang="en-US" noProof="1"/>
              <a:t>互联网金融大行其道的今天替腾讯占尽了风光。从产品架构上看，微信支付完全是</a:t>
            </a:r>
            <a:r>
              <a:rPr lang="zh-CN" altLang="en-US" noProof="1" smtClean="0"/>
              <a:t>基于财</a:t>
            </a:r>
            <a:r>
              <a:rPr lang="zh-CN" altLang="en-US" noProof="1"/>
              <a:t>付通的支付渠道和风险控制，财付通相当于为微信打下了基础</a:t>
            </a:r>
            <a:r>
              <a:rPr lang="en-US" altLang="zh-CN" noProof="1"/>
              <a:t>——</a:t>
            </a:r>
            <a:r>
              <a:rPr lang="zh-CN" altLang="en-US" noProof="1"/>
              <a:t>将“支付”环节前置</a:t>
            </a:r>
            <a:r>
              <a:rPr lang="zh-CN" altLang="en-US" noProof="1" smtClean="0"/>
              <a:t>，正是</a:t>
            </a:r>
            <a:r>
              <a:rPr lang="zh-CN" altLang="en-US" noProof="1"/>
              <a:t>其高明之处</a:t>
            </a:r>
            <a:r>
              <a:rPr lang="zh-CN" altLang="en-US" noProof="1" smtClean="0"/>
              <a:t>。</a:t>
            </a:r>
            <a:endParaRPr lang="en-US" altLang="zh-CN" noProof="1" smtClean="0"/>
          </a:p>
          <a:p>
            <a:pPr marL="0" indent="0" fontAlgn="auto">
              <a:buFontTx/>
              <a:buNone/>
            </a:pPr>
            <a:r>
              <a:rPr lang="zh-CN" altLang="en-US" noProof="1" smtClean="0"/>
              <a:t>    微</a:t>
            </a:r>
            <a:r>
              <a:rPr lang="zh-CN" altLang="en-US" noProof="1"/>
              <a:t>信支付的做法十分明智：先以游戏、表情、会员费等小额支付嵌入，形成用户的</a:t>
            </a:r>
            <a:r>
              <a:rPr lang="zh-CN" altLang="en-US" noProof="1" smtClean="0"/>
              <a:t>微支付</a:t>
            </a:r>
            <a:r>
              <a:rPr lang="zh-CN" altLang="en-US" noProof="1"/>
              <a:t>习惯；和航空公司的微信公关账号合作，随时完成购票交易；和视频网站打通，</a:t>
            </a:r>
            <a:r>
              <a:rPr lang="zh-CN" altLang="en-US" noProof="1" smtClean="0"/>
              <a:t>实现家庭</a:t>
            </a:r>
            <a:r>
              <a:rPr lang="zh-CN" altLang="en-US" noProof="1"/>
              <a:t>娱乐付费模式；和本家易迅打通了移动电商支付等。在微信里，支付更像一个随需</a:t>
            </a:r>
            <a:r>
              <a:rPr lang="zh-CN" altLang="en-US" noProof="1" smtClean="0"/>
              <a:t>出现</a:t>
            </a:r>
            <a:r>
              <a:rPr lang="zh-CN" altLang="en-US" noProof="1"/>
              <a:t>的后台轻功能。财付通目前和支付宝仍有差距，腾讯在金融上的投入也不及阿里。</a:t>
            </a:r>
            <a:r>
              <a:rPr lang="zh-CN" altLang="en-US" noProof="1" smtClean="0"/>
              <a:t>可以说</a:t>
            </a:r>
            <a:r>
              <a:rPr lang="zh-CN" altLang="en-US" noProof="1"/>
              <a:t>，没有微信的财付通一直不温不火，但有了微信让它无所不能。</a:t>
            </a:r>
            <a:endParaRPr lang="en-US" altLang="zh-CN" noProof="1"/>
          </a:p>
        </p:txBody>
      </p:sp>
    </p:spTree>
    <p:extLst>
      <p:ext uri="{BB962C8B-B14F-4D97-AF65-F5344CB8AC3E}">
        <p14:creationId xmlns:p14="http://schemas.microsoft.com/office/powerpoint/2010/main" val="9560886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269875" y="333375"/>
            <a:ext cx="8208963" cy="719138"/>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微</a:t>
            </a:r>
            <a:r>
              <a:rPr lang="zh-CN" altLang="en-US" noProof="1"/>
              <a:t>信支付现有的接入场景有三种：一是微信系统内的公众账号；二是线下二维码入口</a:t>
            </a:r>
            <a:r>
              <a:rPr lang="zh-CN" altLang="en-US" noProof="1" smtClean="0"/>
              <a:t>；三</a:t>
            </a:r>
            <a:r>
              <a:rPr lang="zh-CN" altLang="en-US" noProof="1"/>
              <a:t>是通过第三方渠道，比如大众点评等网站接入。在未来，微信无疑是移动互联网上最</a:t>
            </a:r>
            <a:r>
              <a:rPr lang="zh-CN" altLang="en-US" noProof="1" smtClean="0"/>
              <a:t>庞大</a:t>
            </a:r>
            <a:r>
              <a:rPr lang="zh-CN" altLang="en-US" noProof="1"/>
              <a:t>的入口之一，是底层生态</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利用</a:t>
            </a:r>
            <a:r>
              <a:rPr lang="zh-CN" altLang="en-US" noProof="1"/>
              <a:t>微信支付，仅在和基金、保险公司的合作上，腾讯就有很多可能。近期微信已经开发出专门的理财平台，通过微信账号推出“微财富”已成为基金公司角逐的重要市场</a:t>
            </a:r>
            <a:r>
              <a:rPr lang="zh-CN" altLang="en-US" noProof="1" smtClean="0"/>
              <a:t>，目前</a:t>
            </a:r>
            <a:r>
              <a:rPr lang="zh-CN" altLang="en-US" noProof="1"/>
              <a:t>已有数十家基金公司推出此项服务。与传统金融行业相比，微信理财拥有创新、有</a:t>
            </a:r>
            <a:r>
              <a:rPr lang="zh-CN" altLang="en-US" noProof="1" smtClean="0"/>
              <a:t>针对性</a:t>
            </a:r>
            <a:r>
              <a:rPr lang="zh-CN" altLang="en-US" noProof="1"/>
              <a:t>和个性化的服务，用户可合理配置自身的闲置资金</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微</a:t>
            </a:r>
            <a:r>
              <a:rPr lang="zh-CN" altLang="en-US" noProof="1"/>
              <a:t>信支付还与财产保险公司中国人保财险合作，为用户推出基于微信支付安全问题</a:t>
            </a:r>
            <a:r>
              <a:rPr lang="zh-CN" altLang="en-US" noProof="1" smtClean="0"/>
              <a:t>的全额</a:t>
            </a:r>
            <a:r>
              <a:rPr lang="zh-CN" altLang="en-US" noProof="1"/>
              <a:t>赔付保障。同时，腾讯旗下已经有与 </a:t>
            </a:r>
            <a:r>
              <a:rPr lang="en-US" altLang="zh-CN" noProof="1"/>
              <a:t>19 </a:t>
            </a:r>
            <a:r>
              <a:rPr lang="zh-CN" altLang="en-US" noProof="1"/>
              <a:t>家基金公司合作的“理财汇”，与众禄</a:t>
            </a:r>
            <a:r>
              <a:rPr lang="zh-CN" altLang="en-US" noProof="1" smtClean="0"/>
              <a:t>基金合作</a:t>
            </a:r>
            <a:r>
              <a:rPr lang="zh-CN" altLang="en-US" noProof="1"/>
              <a:t>的腾讯金融</a:t>
            </a:r>
            <a:r>
              <a:rPr lang="zh-CN" altLang="en-US" noProof="1" smtClean="0"/>
              <a:t>超市。</a:t>
            </a:r>
            <a:endParaRPr lang="en-US" altLang="zh-CN" noProof="1" smtClean="0"/>
          </a:p>
          <a:p>
            <a:pPr marL="0" indent="0" fontAlgn="auto">
              <a:buFontTx/>
              <a:buNone/>
            </a:pPr>
            <a:r>
              <a:rPr lang="zh-CN" altLang="en-US" noProof="1" smtClean="0"/>
              <a:t>    相比</a:t>
            </a:r>
            <a:r>
              <a:rPr lang="zh-CN" altLang="en-US" noProof="1"/>
              <a:t>阿里，腾讯只有第三方支付牌照和基金销售牌照。如果说阿里对银行更感兴趣</a:t>
            </a:r>
            <a:r>
              <a:rPr lang="zh-CN" altLang="en-US" noProof="1" smtClean="0"/>
              <a:t>，那么</a:t>
            </a:r>
            <a:r>
              <a:rPr lang="zh-CN" altLang="en-US" noProof="1"/>
              <a:t>腾讯就对券商更</a:t>
            </a:r>
            <a:r>
              <a:rPr lang="zh-CN" altLang="en-US" noProof="1" smtClean="0"/>
              <a:t>感兴趣。</a:t>
            </a:r>
            <a:endParaRPr lang="en-US" altLang="zh-CN" noProof="1"/>
          </a:p>
        </p:txBody>
      </p:sp>
    </p:spTree>
    <p:extLst>
      <p:ext uri="{BB962C8B-B14F-4D97-AF65-F5344CB8AC3E}">
        <p14:creationId xmlns:p14="http://schemas.microsoft.com/office/powerpoint/2010/main" val="2473571457"/>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269875" y="333375"/>
            <a:ext cx="8208963" cy="719138"/>
          </a:xfrm>
        </p:spPr>
        <p:txBody>
          <a:bodyPr>
            <a:normAutofit fontScale="90000"/>
          </a:bodyPr>
          <a:lstStyle/>
          <a:p>
            <a:r>
              <a:rPr lang="en-US" altLang="zh-CN" smtClean="0">
                <a:ea typeface="宋体" panose="02010600030101010101" pitchFamily="2" charset="-122"/>
              </a:rPr>
              <a:t>14.2 BAT </a:t>
            </a:r>
            <a:r>
              <a:rPr lang="zh-CN" altLang="en-US" smtClean="0">
                <a:latin typeface="Calibri" panose="020F0502020204030204" pitchFamily="34" charset="0"/>
              </a:rPr>
              <a:t>互联网金融发展战略</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9875" y="1052513"/>
            <a:ext cx="8550275" cy="5303837"/>
          </a:xfrm>
        </p:spPr>
        <p:txBody>
          <a:bodyPr/>
          <a:lstStyle/>
          <a:p>
            <a:pPr fontAlgn="auto"/>
            <a:r>
              <a:rPr lang="en-US" altLang="zh-CN" b="1" noProof="1"/>
              <a:t>3. </a:t>
            </a:r>
            <a:r>
              <a:rPr lang="zh-CN" altLang="en-US" b="1" noProof="1"/>
              <a:t>腾讯金融：支付 </a:t>
            </a:r>
            <a:r>
              <a:rPr lang="en-US" altLang="zh-CN" b="1" noProof="1"/>
              <a:t>+ </a:t>
            </a:r>
            <a:r>
              <a:rPr lang="zh-CN" altLang="en-US" b="1" noProof="1" smtClean="0"/>
              <a:t>券商</a:t>
            </a:r>
            <a:endParaRPr lang="en-US" altLang="zh-CN" b="1" noProof="1" smtClean="0"/>
          </a:p>
          <a:p>
            <a:pPr marL="0" indent="0" fontAlgn="auto">
              <a:buFontTx/>
              <a:buNone/>
            </a:pPr>
            <a:r>
              <a:rPr lang="zh-CN" altLang="en-US" noProof="1" smtClean="0"/>
              <a:t>    回</a:t>
            </a:r>
            <a:r>
              <a:rPr lang="zh-CN" altLang="en-US" noProof="1"/>
              <a:t>看腾讯此前的布局不难发现，腾讯收购“益盟操盘手”，布局金融咨询软件；</a:t>
            </a:r>
            <a:r>
              <a:rPr lang="zh-CN" altLang="en-US" noProof="1" smtClean="0"/>
              <a:t>联合济</a:t>
            </a:r>
            <a:r>
              <a:rPr lang="zh-CN" altLang="en-US" noProof="1"/>
              <a:t>安金信共同推出发布腾安价值 </a:t>
            </a:r>
            <a:r>
              <a:rPr lang="en-US" altLang="zh-CN" noProof="1"/>
              <a:t>100 </a:t>
            </a:r>
            <a:r>
              <a:rPr lang="zh-CN" altLang="en-US" noProof="1"/>
              <a:t>指数和企业年金指数等；开发了股票软件“自选股”</a:t>
            </a:r>
            <a:r>
              <a:rPr lang="zh-CN" altLang="en-US" noProof="1" smtClean="0"/>
              <a:t>。腾</a:t>
            </a:r>
            <a:r>
              <a:rPr lang="zh-CN" altLang="en-US" noProof="1"/>
              <a:t>讯的海量用户和移动特性，在证券业务中都具有绝对优势。腾讯优秀的产品经理团队</a:t>
            </a:r>
            <a:r>
              <a:rPr lang="zh-CN" altLang="en-US" noProof="1" smtClean="0"/>
              <a:t>，足够</a:t>
            </a:r>
            <a:r>
              <a:rPr lang="zh-CN" altLang="en-US" noProof="1"/>
              <a:t>支撑支付和证券业务并行。</a:t>
            </a:r>
          </a:p>
          <a:p>
            <a:pPr marL="0" indent="0" fontAlgn="auto">
              <a:buFontTx/>
              <a:buNone/>
            </a:pPr>
            <a:r>
              <a:rPr lang="zh-CN" altLang="en-US" noProof="1" smtClean="0"/>
              <a:t>    相比</a:t>
            </a:r>
            <a:r>
              <a:rPr lang="zh-CN" altLang="en-US" noProof="1"/>
              <a:t>阿里在建立的信用支付体系，拥有海量用户以及用户之间关系及关系链的腾讯</a:t>
            </a:r>
            <a:r>
              <a:rPr lang="zh-CN" altLang="en-US" noProof="1" smtClean="0"/>
              <a:t>，似乎</a:t>
            </a:r>
            <a:r>
              <a:rPr lang="zh-CN" altLang="en-US" noProof="1"/>
              <a:t>同样具有建立关系信用的基础。可以想象，未来用户在互联网上的信用值，还来自</a:t>
            </a:r>
            <a:r>
              <a:rPr lang="zh-CN" altLang="en-US" noProof="1" smtClean="0"/>
              <a:t>于用户</a:t>
            </a:r>
            <a:r>
              <a:rPr lang="zh-CN" altLang="en-US" noProof="1"/>
              <a:t>的朋友是谁。基于关系链的背书，在此基础上，是否能成长为未来互联网金融里的</a:t>
            </a:r>
            <a:r>
              <a:rPr lang="zh-CN" altLang="en-US" noProof="1" smtClean="0"/>
              <a:t>一个</a:t>
            </a:r>
            <a:r>
              <a:rPr lang="zh-CN" altLang="en-US" noProof="1"/>
              <a:t>全系指标，并用于保险、贷款等产品中同样值得期待。</a:t>
            </a:r>
            <a:endParaRPr lang="en-US" altLang="zh-CN" noProof="1"/>
          </a:p>
        </p:txBody>
      </p:sp>
    </p:spTree>
    <p:extLst>
      <p:ext uri="{BB962C8B-B14F-4D97-AF65-F5344CB8AC3E}">
        <p14:creationId xmlns:p14="http://schemas.microsoft.com/office/powerpoint/2010/main" val="3176056595"/>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a:xfrm>
            <a:off x="269875" y="333375"/>
            <a:ext cx="8208963" cy="719138"/>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5842" name="内容占位符 2"/>
          <p:cNvSpPr>
            <a:spLocks noGrp="1" noChangeArrowheads="1"/>
          </p:cNvSpPr>
          <p:nvPr>
            <p:ph idx="1"/>
          </p:nvPr>
        </p:nvSpPr>
        <p:spPr>
          <a:xfrm>
            <a:off x="269875" y="1052513"/>
            <a:ext cx="8550275" cy="5303837"/>
          </a:xfrm>
        </p:spPr>
        <p:txBody>
          <a:bodyPr/>
          <a:lstStyle/>
          <a:p>
            <a:pPr marL="0" indent="0">
              <a:buFontTx/>
              <a:buNone/>
            </a:pPr>
            <a:r>
              <a:rPr lang="en-US" altLang="zh-CN" smtClean="0">
                <a:ea typeface="宋体" panose="02010600030101010101" pitchFamily="2" charset="-122"/>
              </a:rPr>
              <a:t>    </a:t>
            </a:r>
            <a:r>
              <a:rPr lang="zh-CN" altLang="en-US" smtClean="0">
                <a:latin typeface="Calibri" panose="020F0502020204030204" pitchFamily="34" charset="0"/>
              </a:rPr>
              <a:t>中国平安是一家具有创新基因的公司，自 </a:t>
            </a:r>
            <a:r>
              <a:rPr lang="en-US" altLang="zh-CN" smtClean="0">
                <a:ea typeface="宋体" panose="02010600030101010101" pitchFamily="2" charset="-122"/>
              </a:rPr>
              <a:t>1988 </a:t>
            </a:r>
            <a:r>
              <a:rPr lang="zh-CN" altLang="en-US" smtClean="0">
                <a:latin typeface="Calibri" panose="020F0502020204030204" pitchFamily="34" charset="0"/>
              </a:rPr>
              <a:t>年在深圳蛇口成立以来，</a:t>
            </a:r>
            <a:r>
              <a:rPr lang="zh-CN" altLang="en-US" b="1" smtClean="0">
                <a:latin typeface="Calibri" panose="020F0502020204030204" pitchFamily="34" charset="0"/>
              </a:rPr>
              <a:t>仅用了 </a:t>
            </a:r>
            <a:r>
              <a:rPr lang="en-US" altLang="zh-CN" b="1" smtClean="0">
                <a:ea typeface="宋体" panose="02010600030101010101" pitchFamily="2" charset="-122"/>
              </a:rPr>
              <a:t>26 </a:t>
            </a:r>
            <a:r>
              <a:rPr lang="zh-CN" altLang="en-US" b="1" smtClean="0">
                <a:latin typeface="Calibri" panose="020F0502020204030204" pitchFamily="34" charset="0"/>
              </a:rPr>
              <a:t>年的时间，就成长为业务横跨保险、银行、投资的综合金融集团。</a:t>
            </a:r>
            <a:r>
              <a:rPr lang="zh-CN" altLang="en-US" smtClean="0">
                <a:latin typeface="Calibri" panose="020F0502020204030204" pitchFamily="34" charset="0"/>
              </a:rPr>
              <a:t>平安的发展历程，是一个不断创新的历程。在公司发展中，两次渠道模式创新推动了公司的飞速发展：平安是国内最早引进代理人体制的公司，代理人模式的建立使营销渠道成为寿险最重要的价值贡献来源，在产险方面，公司电话销售车险模式的推广，推动车险保费迅速增长，使得产险规模达到市场第二。正是开放和创新精神推动平安成长为现在的金融巨头。</a:t>
            </a:r>
            <a:endParaRPr lang="en-US" altLang="zh-CN" smtClean="0">
              <a:ea typeface="宋体" panose="02010600030101010101" pitchFamily="2" charset="-122"/>
            </a:endParaRPr>
          </a:p>
          <a:p>
            <a:pPr marL="0" indent="0">
              <a:buFontTx/>
              <a:buNone/>
            </a:pPr>
            <a:r>
              <a:rPr lang="en-US" altLang="zh-CN" smtClean="0">
                <a:ea typeface="宋体" panose="02010600030101010101" pitchFamily="2" charset="-122"/>
              </a:rPr>
              <a:t>    </a:t>
            </a:r>
            <a:r>
              <a:rPr lang="zh-CN" altLang="en-US" smtClean="0">
                <a:latin typeface="Calibri" panose="020F0502020204030204" pitchFamily="34" charset="0"/>
              </a:rPr>
              <a:t>面对互联网金融浪潮，平安强烈意识到，只有</a:t>
            </a:r>
            <a:r>
              <a:rPr lang="zh-CN" altLang="en-US" b="1" smtClean="0">
                <a:latin typeface="Calibri" panose="020F0502020204030204" pitchFamily="34" charset="0"/>
              </a:rPr>
              <a:t>与互联网新技术的迅速结合</a:t>
            </a:r>
            <a:r>
              <a:rPr lang="zh-CN" altLang="en-US" smtClean="0">
                <a:latin typeface="Calibri" panose="020F0502020204030204" pitchFamily="34" charset="0"/>
              </a:rPr>
              <a:t>，才能更好地服务客户，提升客户黏度，实现国际领先的个人金融集团战略目标。</a:t>
            </a:r>
            <a:r>
              <a:rPr lang="en-US" altLang="zh-CN" smtClean="0">
                <a:ea typeface="宋体" panose="02010600030101010101" pitchFamily="2" charset="-122"/>
              </a:rPr>
              <a:t>2013 </a:t>
            </a:r>
            <a:r>
              <a:rPr lang="zh-CN" altLang="en-US" smtClean="0">
                <a:latin typeface="Calibri" panose="020F0502020204030204" pitchFamily="34" charset="0"/>
              </a:rPr>
              <a:t>年年初，平安提出社交金融战略，满足客户衣食住行玩的需求。平安互联网战略已经远远超过一个传统金融集团的疆域，互联网可以帮助企业把领域扩展到传统行业无法企及的地方，但同时也会带来更为激烈的竞争和更为强大的竞争者。平安的战略思想是超前和领先的，在互联网领域的布局也在不断加速，其未来还是值得期待的。</a:t>
            </a:r>
            <a:endParaRPr lang="en-US" altLang="zh-CN" smtClean="0">
              <a:ea typeface="宋体" panose="02010600030101010101" pitchFamily="2" charset="-122"/>
            </a:endParaRPr>
          </a:p>
          <a:p>
            <a:pPr marL="0" indent="0">
              <a:buFontTx/>
              <a:buNone/>
            </a:pPr>
            <a:r>
              <a:rPr lang="zh-CN" altLang="en-US" smtClean="0">
                <a:latin typeface="Calibri" panose="020F0502020204030204" pitchFamily="34" charset="0"/>
              </a:rPr>
              <a:t>    平安的布局中特别具有互联网金融形态的是陆金所、万里通、平安好车、平安好房、一账通、平安健康、平安付。</a:t>
            </a:r>
            <a:endParaRPr lang="en-US" altLang="zh-CN" smtClean="0">
              <a:ea typeface="宋体" panose="02010600030101010101" pitchFamily="2" charset="-122"/>
            </a:endParaRPr>
          </a:p>
        </p:txBody>
      </p:sp>
    </p:spTree>
    <p:extLst>
      <p:ext uri="{BB962C8B-B14F-4D97-AF65-F5344CB8AC3E}">
        <p14:creationId xmlns:p14="http://schemas.microsoft.com/office/powerpoint/2010/main" val="1938374098"/>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全称</a:t>
            </a:r>
            <a:r>
              <a:rPr lang="zh-CN" altLang="en-US" noProof="1"/>
              <a:t>上海陆家嘴国际金融资产交易市场股份有限公司，平安集团旗下</a:t>
            </a:r>
            <a:r>
              <a:rPr lang="zh-CN" altLang="en-US" noProof="1" smtClean="0"/>
              <a:t>互联网金融</a:t>
            </a:r>
            <a:r>
              <a:rPr lang="zh-CN" altLang="en-US" noProof="1"/>
              <a:t>服务平台，是中国最大的网络投融资平台之一， </a:t>
            </a:r>
            <a:r>
              <a:rPr lang="en-US" altLang="zh-CN" noProof="1"/>
              <a:t>2011 </a:t>
            </a:r>
            <a:r>
              <a:rPr lang="zh-CN" altLang="en-US" noProof="1"/>
              <a:t>年 </a:t>
            </a:r>
            <a:r>
              <a:rPr lang="en-US" altLang="zh-CN" noProof="1"/>
              <a:t>9 </a:t>
            </a:r>
            <a:r>
              <a:rPr lang="zh-CN" altLang="en-US" noProof="1"/>
              <a:t>月在上海注册成立，</a:t>
            </a:r>
            <a:r>
              <a:rPr lang="zh-CN" altLang="en-US" noProof="1" smtClean="0"/>
              <a:t>注册资本金 </a:t>
            </a:r>
            <a:r>
              <a:rPr lang="en-US" altLang="zh-CN" noProof="1"/>
              <a:t>8.37 </a:t>
            </a:r>
            <a:r>
              <a:rPr lang="zh-CN" altLang="en-US" noProof="1"/>
              <a:t>亿元，总部设在国际金融中心上海陆家嘴。陆金所有 </a:t>
            </a:r>
            <a:r>
              <a:rPr lang="en-US" altLang="zh-CN" noProof="1"/>
              <a:t>Lufax </a:t>
            </a:r>
            <a:r>
              <a:rPr lang="zh-CN" altLang="en-US" noProof="1"/>
              <a:t>和 </a:t>
            </a:r>
            <a:r>
              <a:rPr lang="en-US" altLang="zh-CN" noProof="1"/>
              <a:t>Lfex </a:t>
            </a:r>
            <a:r>
              <a:rPr lang="zh-CN" altLang="en-US" noProof="1"/>
              <a:t>两大平台</a:t>
            </a:r>
            <a:r>
              <a:rPr lang="zh-CN" altLang="en-US" noProof="1" smtClean="0"/>
              <a:t>，分别</a:t>
            </a:r>
            <a:r>
              <a:rPr lang="zh-CN" altLang="en-US" noProof="1"/>
              <a:t>为个人客户和机构客户提供互联网金融服务，在为中小企业提供融资新渠道的同时</a:t>
            </a:r>
            <a:r>
              <a:rPr lang="zh-CN" altLang="en-US" noProof="1" smtClean="0"/>
              <a:t>，也</a:t>
            </a:r>
            <a:r>
              <a:rPr lang="zh-CN" altLang="en-US" noProof="1"/>
              <a:t>为个人提供创新型投资理财服务。陆金所具有由金融管理和电子商务等业界一流的</a:t>
            </a:r>
            <a:r>
              <a:rPr lang="zh-CN" altLang="en-US" noProof="1" smtClean="0"/>
              <a:t>国际专业</a:t>
            </a:r>
            <a:r>
              <a:rPr lang="zh-CN" altLang="en-US" noProof="1"/>
              <a:t>人士组成的经营团队，健全的风险管控体系，能为中小企业及个人客户提供专业、</a:t>
            </a:r>
            <a:r>
              <a:rPr lang="zh-CN" altLang="en-US" noProof="1" smtClean="0"/>
              <a:t>可信赖</a:t>
            </a:r>
            <a:r>
              <a:rPr lang="zh-CN" altLang="en-US" noProof="1"/>
              <a:t>的投融资服务</a:t>
            </a:r>
            <a:r>
              <a:rPr lang="zh-CN" altLang="en-US" noProof="1" smtClean="0"/>
              <a:t>。</a:t>
            </a:r>
            <a:endParaRPr lang="en-US" altLang="zh-CN" noProof="1" smtClean="0"/>
          </a:p>
          <a:p>
            <a:pPr marL="0" indent="0" fontAlgn="auto">
              <a:buFontTx/>
              <a:buNone/>
            </a:pPr>
            <a:r>
              <a:rPr lang="zh-CN" altLang="en-US" noProof="1" smtClean="0"/>
              <a:t>    陆</a:t>
            </a:r>
            <a:r>
              <a:rPr lang="zh-CN" altLang="en-US" noProof="1"/>
              <a:t>金所主要业务是金融产品的研究开发、组合设计、咨询服务，非公开发行的</a:t>
            </a:r>
            <a:r>
              <a:rPr lang="zh-CN" altLang="en-US" noProof="1" smtClean="0"/>
              <a:t>股权投资</a:t>
            </a:r>
            <a:r>
              <a:rPr lang="zh-CN" altLang="en-US" noProof="1"/>
              <a:t>基金等的各类交易相关配套服务，金融和经济咨询服务、市场调研及数据分析服务</a:t>
            </a:r>
            <a:r>
              <a:rPr lang="zh-CN" altLang="en-US" noProof="1" smtClean="0"/>
              <a:t>，金融</a:t>
            </a:r>
            <a:r>
              <a:rPr lang="zh-CN" altLang="en-US" noProof="1"/>
              <a:t>类应用软件开发、电子商务、会务服务、商务咨询、财务咨询（不得从事代理记账</a:t>
            </a:r>
            <a:r>
              <a:rPr lang="zh-CN" altLang="en-US" noProof="1" smtClean="0"/>
              <a:t>）等</a:t>
            </a:r>
            <a:r>
              <a:rPr lang="zh-CN" altLang="en-US" noProof="1"/>
              <a:t>。主要服务对象是小微企业、金融机构和合格投资人。旗下两大平台为网络投融资</a:t>
            </a:r>
            <a:r>
              <a:rPr lang="zh-CN" altLang="en-US" noProof="1" smtClean="0"/>
              <a:t>平台（</a:t>
            </a:r>
            <a:r>
              <a:rPr lang="en-US" altLang="zh-CN" noProof="1" smtClean="0"/>
              <a:t>Lufax</a:t>
            </a:r>
            <a:r>
              <a:rPr lang="zh-CN" altLang="en-US" noProof="1"/>
              <a:t>）和金融资产交易服务平台</a:t>
            </a:r>
            <a:r>
              <a:rPr lang="zh-CN" altLang="en-US" noProof="1" smtClean="0"/>
              <a:t>（</a:t>
            </a:r>
            <a:r>
              <a:rPr lang="en-US" altLang="zh-CN" noProof="1" smtClean="0"/>
              <a:t>Lfex</a:t>
            </a:r>
            <a:r>
              <a:rPr lang="zh-CN" altLang="en-US" noProof="1"/>
              <a:t>）。</a:t>
            </a:r>
            <a:endParaRPr lang="en-US" altLang="zh-CN" noProof="1"/>
          </a:p>
        </p:txBody>
      </p:sp>
    </p:spTree>
    <p:extLst>
      <p:ext uri="{BB962C8B-B14F-4D97-AF65-F5344CB8AC3E}">
        <p14:creationId xmlns:p14="http://schemas.microsoft.com/office/powerpoint/2010/main" val="122242665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en-US" altLang="zh-CN" b="1" noProof="1" smtClean="0"/>
              <a:t>    Lufax </a:t>
            </a:r>
            <a:r>
              <a:rPr lang="zh-CN" altLang="en-US" noProof="1"/>
              <a:t>于 </a:t>
            </a:r>
            <a:r>
              <a:rPr lang="en-US" altLang="zh-CN" noProof="1"/>
              <a:t>2012 </a:t>
            </a:r>
            <a:r>
              <a:rPr lang="zh-CN" altLang="en-US" noProof="1"/>
              <a:t>年 </a:t>
            </a:r>
            <a:r>
              <a:rPr lang="en-US" altLang="zh-CN" noProof="1"/>
              <a:t>3 </a:t>
            </a:r>
            <a:r>
              <a:rPr lang="zh-CN" altLang="en-US" noProof="1"/>
              <a:t>月正式上线运营，作为中国平安集团倾力打造的网络投融资平台</a:t>
            </a:r>
            <a:r>
              <a:rPr lang="zh-CN" altLang="en-US" noProof="1" smtClean="0"/>
              <a:t>，结合</a:t>
            </a:r>
            <a:r>
              <a:rPr lang="zh-CN" altLang="en-US" noProof="1"/>
              <a:t>全球金融发展与互联网技术创新，在健全的风险管控体系基础上，为中小企业及</a:t>
            </a:r>
            <a:r>
              <a:rPr lang="zh-CN" altLang="en-US" noProof="1" smtClean="0"/>
              <a:t>个人客户</a:t>
            </a:r>
            <a:r>
              <a:rPr lang="zh-CN" altLang="en-US" noProof="1"/>
              <a:t>提供专业、可信赖的投融资服务，实现财富增值。陆金所 </a:t>
            </a:r>
            <a:r>
              <a:rPr lang="en-US" altLang="zh-CN" noProof="1"/>
              <a:t>P2P </a:t>
            </a:r>
            <a:r>
              <a:rPr lang="zh-CN" altLang="en-US" noProof="1"/>
              <a:t>业务能够跨越地域</a:t>
            </a:r>
            <a:r>
              <a:rPr lang="zh-CN" altLang="en-US" noProof="1" smtClean="0"/>
              <a:t>限制</a:t>
            </a:r>
            <a:r>
              <a:rPr lang="zh-CN" altLang="en-US" noProof="1"/>
              <a:t>为投融资端建立了一个桥梁和平台，实现民间借贷阳光化；陆金所上的借款人主要</a:t>
            </a:r>
            <a:r>
              <a:rPr lang="zh-CN" altLang="en-US" noProof="1" smtClean="0"/>
              <a:t>来自二</a:t>
            </a:r>
            <a:r>
              <a:rPr lang="zh-CN" altLang="en-US" noProof="1"/>
              <a:t>、三线城市，而投资人则来自北上广深，有效利用民间资本的力量来实现资源的有效分配，帮助解决中国区域经济发展不平衡的现实问题。 </a:t>
            </a:r>
            <a:endParaRPr lang="en-US" altLang="zh-CN" noProof="1" smtClean="0"/>
          </a:p>
          <a:p>
            <a:pPr marL="0" indent="0" fontAlgn="auto">
              <a:buFontTx/>
              <a:buNone/>
            </a:pPr>
            <a:r>
              <a:rPr lang="en-US" altLang="zh-CN" b="1" noProof="1" smtClean="0"/>
              <a:t>    Lfex </a:t>
            </a:r>
            <a:r>
              <a:rPr lang="zh-CN" altLang="en-US" noProof="1"/>
              <a:t>致力于通过优质服务及不断的交易品种与交易组织模式创新，提升交易效率，</a:t>
            </a:r>
            <a:r>
              <a:rPr lang="zh-CN" altLang="en-US" noProof="1" smtClean="0"/>
              <a:t>优化</a:t>
            </a:r>
            <a:r>
              <a:rPr lang="zh-CN" altLang="en-US" noProof="1"/>
              <a:t>金融资产配置，为广大机构、企业和合格投资者等提供专业、高效、安全的综合性</a:t>
            </a:r>
            <a:r>
              <a:rPr lang="zh-CN" altLang="en-US" noProof="1" smtClean="0"/>
              <a:t>金融资产</a:t>
            </a:r>
            <a:r>
              <a:rPr lang="zh-CN" altLang="en-US" noProof="1"/>
              <a:t>交易相关服务及投融资顾问服务。 </a:t>
            </a:r>
            <a:r>
              <a:rPr lang="en-US" altLang="zh-CN" noProof="1"/>
              <a:t>Lfex </a:t>
            </a:r>
            <a:r>
              <a:rPr lang="zh-CN" altLang="en-US" noProof="1"/>
              <a:t>主要业务有结构化创新业务、委托债权业务</a:t>
            </a:r>
            <a:r>
              <a:rPr lang="zh-CN" altLang="en-US" noProof="1" smtClean="0"/>
              <a:t>、应收</a:t>
            </a:r>
            <a:r>
              <a:rPr lang="zh-CN" altLang="en-US" noProof="1"/>
              <a:t>账款转让业务、票据收益权业务。</a:t>
            </a:r>
            <a:r>
              <a:rPr lang="zh-CN" altLang="en-US" dirty="0"/>
              <a:t/>
            </a:r>
            <a:br>
              <a:rPr lang="zh-CN" altLang="en-US" dirty="0"/>
            </a:br>
            <a:endParaRPr lang="zh-CN" altLang="en-US" noProof="1"/>
          </a:p>
        </p:txBody>
      </p:sp>
    </p:spTree>
    <p:extLst>
      <p:ext uri="{BB962C8B-B14F-4D97-AF65-F5344CB8AC3E}">
        <p14:creationId xmlns:p14="http://schemas.microsoft.com/office/powerpoint/2010/main" val="332769045"/>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作为</a:t>
            </a:r>
            <a:r>
              <a:rPr lang="zh-CN" altLang="en-US" noProof="1"/>
              <a:t>国内领先的互联网金融企业，陆金所特别重视风险控制，以身作则，坚守金融</a:t>
            </a:r>
            <a:r>
              <a:rPr lang="zh-CN" altLang="en-US" noProof="1" smtClean="0"/>
              <a:t>风控</a:t>
            </a:r>
            <a:r>
              <a:rPr lang="zh-CN" altLang="en-US" noProof="1"/>
              <a:t>的底线，创立行业规范标准，带动行业整体服务水平提升</a:t>
            </a:r>
            <a:r>
              <a:rPr lang="zh-CN" altLang="en-US" noProof="1" smtClean="0"/>
              <a:t>。</a:t>
            </a:r>
            <a:endParaRPr lang="en-US" altLang="zh-CN" noProof="1" smtClean="0"/>
          </a:p>
          <a:p>
            <a:pPr marL="0" indent="0" fontAlgn="auto">
              <a:buFontTx/>
              <a:buNone/>
            </a:pPr>
            <a:r>
              <a:rPr lang="zh-CN" altLang="en-US" noProof="1" smtClean="0"/>
              <a:t>    第一</a:t>
            </a:r>
            <a:r>
              <a:rPr lang="zh-CN" altLang="en-US" noProof="1"/>
              <a:t>，</a:t>
            </a:r>
            <a:r>
              <a:rPr lang="zh-CN" altLang="en-US" b="1" noProof="1"/>
              <a:t>投资安全</a:t>
            </a:r>
            <a:r>
              <a:rPr lang="zh-CN" altLang="en-US" noProof="1"/>
              <a:t>。陆金所拥有国际化专业团队，团队成员由全球专业金融机构、</a:t>
            </a:r>
            <a:r>
              <a:rPr lang="zh-CN" altLang="en-US" noProof="1" smtClean="0"/>
              <a:t>法律行业</a:t>
            </a:r>
            <a:r>
              <a:rPr lang="zh-CN" altLang="en-US" noProof="1"/>
              <a:t>、经济研究和电子商务等领域的专业人士组成，确保国际专业化水准</a:t>
            </a:r>
            <a:r>
              <a:rPr lang="zh-CN" altLang="en-US" noProof="1" smtClean="0"/>
              <a:t>。</a:t>
            </a:r>
            <a:endParaRPr lang="en-US" altLang="zh-CN" noProof="1" smtClean="0"/>
          </a:p>
          <a:p>
            <a:pPr marL="0" indent="0" fontAlgn="auto">
              <a:buFontTx/>
              <a:buNone/>
            </a:pPr>
            <a:r>
              <a:rPr lang="zh-CN" altLang="en-US" noProof="1" smtClean="0"/>
              <a:t>    第二</a:t>
            </a:r>
            <a:r>
              <a:rPr lang="zh-CN" altLang="en-US" noProof="1"/>
              <a:t>，</a:t>
            </a:r>
            <a:r>
              <a:rPr lang="zh-CN" altLang="en-US" b="1" noProof="1"/>
              <a:t>资金安全</a:t>
            </a:r>
            <a:r>
              <a:rPr lang="zh-CN" altLang="en-US" noProof="1"/>
              <a:t>。为保障投资者的资金安全，陆金所采用多管齐下的资金管理措施</a:t>
            </a:r>
            <a:r>
              <a:rPr lang="zh-CN" altLang="en-US" noProof="1" smtClean="0"/>
              <a:t>：委托</a:t>
            </a:r>
            <a:r>
              <a:rPr lang="zh-CN" altLang="en-US" noProof="1"/>
              <a:t>第三方机构对用户账户进行资金管理；网站采用国际领先的系统加密及保护技术 </a:t>
            </a:r>
            <a:r>
              <a:rPr lang="en-US" altLang="zh-CN" noProof="1" smtClean="0"/>
              <a:t>24</a:t>
            </a:r>
            <a:r>
              <a:rPr lang="zh-CN" altLang="en-US" noProof="1" smtClean="0"/>
              <a:t>小时</a:t>
            </a:r>
            <a:r>
              <a:rPr lang="zh-CN" altLang="en-US" noProof="1"/>
              <a:t>监控；资金只能转出到认证及绑定过的银行账户，用户可以实时查询到资金账户的</a:t>
            </a:r>
            <a:r>
              <a:rPr lang="zh-CN" altLang="en-US" noProof="1" smtClean="0"/>
              <a:t>详情</a:t>
            </a:r>
            <a:r>
              <a:rPr lang="zh-CN" altLang="en-US" noProof="1"/>
              <a:t>；内部严格的资金管理流程和完善安全的系统</a:t>
            </a:r>
            <a:r>
              <a:rPr lang="zh-CN" altLang="en-US" noProof="1" smtClean="0"/>
              <a:t>。</a:t>
            </a:r>
            <a:endParaRPr lang="en-US" altLang="zh-CN" noProof="1" smtClean="0"/>
          </a:p>
          <a:p>
            <a:pPr marL="0" indent="0" fontAlgn="auto">
              <a:buFontTx/>
              <a:buNone/>
            </a:pPr>
            <a:r>
              <a:rPr lang="en-US" altLang="zh-CN" noProof="1"/>
              <a:t> </a:t>
            </a:r>
            <a:r>
              <a:rPr lang="en-US" altLang="zh-CN" noProof="1" smtClean="0"/>
              <a:t>   </a:t>
            </a:r>
            <a:r>
              <a:rPr lang="zh-CN" altLang="en-US" noProof="1" smtClean="0"/>
              <a:t>第三</a:t>
            </a:r>
            <a:r>
              <a:rPr lang="zh-CN" altLang="en-US" noProof="1"/>
              <a:t>，</a:t>
            </a:r>
            <a:r>
              <a:rPr lang="zh-CN" altLang="en-US" b="1" noProof="1"/>
              <a:t>数据与信息安全</a:t>
            </a:r>
            <a:r>
              <a:rPr lang="zh-CN" altLang="en-US" noProof="1"/>
              <a:t>。其在任何时候竭力保证客户的个人信息不被人擅自或意外</a:t>
            </a:r>
            <a:r>
              <a:rPr lang="zh-CN" altLang="en-US" noProof="1" smtClean="0"/>
              <a:t>取得</a:t>
            </a:r>
            <a:r>
              <a:rPr lang="zh-CN" altLang="en-US" noProof="1"/>
              <a:t>、处理或删除，采取各种实际措施保证个人信息不会被保管超过合理的期限，遵守</a:t>
            </a:r>
            <a:r>
              <a:rPr lang="zh-CN" altLang="en-US" noProof="1" smtClean="0"/>
              <a:t>法律法规</a:t>
            </a:r>
            <a:r>
              <a:rPr lang="zh-CN" altLang="en-US" noProof="1"/>
              <a:t>中所有关于可辨识个人信息保存的相关规定。</a:t>
            </a:r>
          </a:p>
        </p:txBody>
      </p:sp>
    </p:spTree>
    <p:extLst>
      <p:ext uri="{BB962C8B-B14F-4D97-AF65-F5344CB8AC3E}">
        <p14:creationId xmlns:p14="http://schemas.microsoft.com/office/powerpoint/2010/main" val="97729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19256" cy="4680520"/>
          </a:xfrm>
        </p:spPr>
        <p:txBody>
          <a:bodyPr>
            <a:normAutofit/>
          </a:bodyPr>
          <a:lstStyle/>
          <a:p>
            <a:r>
              <a:rPr lang="zh-CN" altLang="zh-CN" b="1" dirty="0" smtClean="0"/>
              <a:t>回顾</a:t>
            </a:r>
            <a:r>
              <a:rPr lang="zh-CN" altLang="zh-CN" b="1" dirty="0"/>
              <a:t>“社会主义计算”争论，米塞斯和哈耶克的观点集中在</a:t>
            </a:r>
            <a:r>
              <a:rPr lang="zh-CN" altLang="zh-CN" b="1" dirty="0" smtClean="0"/>
              <a:t>：</a:t>
            </a:r>
            <a:endParaRPr lang="en-US" altLang="zh-CN" b="1" dirty="0" smtClean="0"/>
          </a:p>
          <a:p>
            <a:pPr lvl="1"/>
            <a:r>
              <a:rPr lang="zh-CN" altLang="zh-CN" dirty="0"/>
              <a:t>计划进行与调节控制所需要的信息量太大，难以收集、处理并实现真正的最优计划；</a:t>
            </a:r>
            <a:endParaRPr lang="en-US" altLang="zh-CN" dirty="0"/>
          </a:p>
          <a:p>
            <a:pPr lvl="1"/>
            <a:r>
              <a:rPr lang="zh-CN" altLang="zh-CN" dirty="0"/>
              <a:t>调节信息的滞后性。由于采集信息和数据的周期太长，以至于不能准确的反映实际情况，从而不能有效的对实际经济状况进行调控</a:t>
            </a:r>
            <a:r>
              <a:rPr lang="zh-CN" altLang="zh-CN" dirty="0" smtClean="0"/>
              <a:t>；</a:t>
            </a:r>
            <a:endParaRPr lang="en-US" altLang="zh-CN" dirty="0" smtClean="0"/>
          </a:p>
          <a:p>
            <a:pPr lvl="1"/>
            <a:r>
              <a:rPr lang="zh-CN" altLang="zh-CN" dirty="0"/>
              <a:t>在实际的经济活动中，不仅是动态的，还存在许多偶然性的因素，而计划难以形成对偶性然因素的考量</a:t>
            </a:r>
            <a:r>
              <a:rPr lang="zh-CN" altLang="en-US" dirty="0"/>
              <a:t>，</a:t>
            </a:r>
            <a:r>
              <a:rPr lang="zh-CN" altLang="zh-CN" dirty="0"/>
              <a:t>以至于最终无法在计划经济通过理性的社会计算实现供需均衡</a:t>
            </a:r>
            <a:r>
              <a:rPr lang="zh-CN" altLang="zh-CN" dirty="0" smtClean="0"/>
              <a:t>。</a:t>
            </a:r>
            <a:endParaRPr lang="en-US" altLang="zh-CN" dirty="0" smtClean="0"/>
          </a:p>
        </p:txBody>
      </p:sp>
    </p:spTree>
    <p:extLst>
      <p:ext uri="{BB962C8B-B14F-4D97-AF65-F5344CB8AC3E}">
        <p14:creationId xmlns:p14="http://schemas.microsoft.com/office/powerpoint/2010/main" val="558907235"/>
      </p:ext>
    </p:extLst>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normAutofit lnSpcReduction="10000"/>
          </a:bodyPr>
          <a:lstStyle/>
          <a:p>
            <a:pPr fontAlgn="auto"/>
            <a:r>
              <a:rPr lang="en-US" altLang="zh-CN" b="1" noProof="1"/>
              <a:t>1. </a:t>
            </a:r>
            <a:r>
              <a:rPr lang="zh-CN" altLang="en-US" b="1" noProof="1"/>
              <a:t>陆金</a:t>
            </a:r>
            <a:r>
              <a:rPr lang="zh-CN" altLang="en-US" b="1" noProof="1" smtClean="0"/>
              <a:t>所</a:t>
            </a:r>
            <a:endParaRPr lang="en-US" altLang="zh-CN" b="1" noProof="1" smtClean="0"/>
          </a:p>
          <a:p>
            <a:pPr marL="0" indent="0" fontAlgn="auto">
              <a:buFontTx/>
              <a:buNone/>
            </a:pPr>
            <a:r>
              <a:rPr lang="zh-CN" altLang="en-US" noProof="1" smtClean="0"/>
              <a:t>    陆</a:t>
            </a:r>
            <a:r>
              <a:rPr lang="zh-CN" altLang="en-US" noProof="1"/>
              <a:t>金所作为互联网金融行业中不断突破创新的开拓者，以其独具的低成本、多产品</a:t>
            </a:r>
            <a:r>
              <a:rPr lang="zh-CN" altLang="en-US" noProof="1" smtClean="0"/>
              <a:t>、高</a:t>
            </a:r>
            <a:r>
              <a:rPr lang="zh-CN" altLang="en-US" noProof="1"/>
              <a:t>流动性与优质客户体验等优势，致力于打造一个更加开放、安全、便捷的投融资平台</a:t>
            </a:r>
            <a:r>
              <a:rPr lang="zh-CN" altLang="en-US" noProof="1" smtClean="0"/>
              <a:t>。截至 </a:t>
            </a:r>
            <a:r>
              <a:rPr lang="en-US" altLang="zh-CN" noProof="1"/>
              <a:t>2015 </a:t>
            </a:r>
            <a:r>
              <a:rPr lang="zh-CN" altLang="en-US" noProof="1"/>
              <a:t>年 </a:t>
            </a:r>
            <a:r>
              <a:rPr lang="en-US" altLang="zh-CN" noProof="1"/>
              <a:t>8 </a:t>
            </a:r>
            <a:r>
              <a:rPr lang="zh-CN" altLang="en-US" noProof="1"/>
              <a:t>月，陆金所已获得超过 </a:t>
            </a:r>
            <a:r>
              <a:rPr lang="en-US" altLang="zh-CN" noProof="1" smtClean="0"/>
              <a:t>1200 </a:t>
            </a:r>
            <a:r>
              <a:rPr lang="zh-CN" altLang="en-US" noProof="1"/>
              <a:t>万注册用户。 </a:t>
            </a:r>
            <a:r>
              <a:rPr lang="en-US" altLang="zh-CN" noProof="1"/>
              <a:t>2015 </a:t>
            </a:r>
            <a:r>
              <a:rPr lang="zh-CN" altLang="en-US" noProof="1"/>
              <a:t>年三季报显示，陆金所</a:t>
            </a:r>
            <a:r>
              <a:rPr lang="zh-CN" altLang="en-US" noProof="1" smtClean="0"/>
              <a:t>增长</a:t>
            </a:r>
            <a:r>
              <a:rPr lang="zh-CN" altLang="en-US" noProof="1"/>
              <a:t>强劲，前三季度总交易量 </a:t>
            </a:r>
            <a:r>
              <a:rPr lang="en-US" altLang="zh-CN" noProof="1" smtClean="0"/>
              <a:t>9264 </a:t>
            </a:r>
            <a:r>
              <a:rPr lang="zh-CN" altLang="en-US" noProof="1"/>
              <a:t>亿元，同比增长超过 </a:t>
            </a:r>
            <a:r>
              <a:rPr lang="en-US" altLang="zh-CN" noProof="1"/>
              <a:t>9 </a:t>
            </a:r>
            <a:r>
              <a:rPr lang="zh-CN" altLang="en-US" noProof="1"/>
              <a:t>倍，个人零售端交易量 </a:t>
            </a:r>
            <a:r>
              <a:rPr lang="en-US" altLang="zh-CN" noProof="1" smtClean="0"/>
              <a:t>3174 </a:t>
            </a:r>
            <a:r>
              <a:rPr lang="zh-CN" altLang="en-US" noProof="1"/>
              <a:t>亿元</a:t>
            </a:r>
            <a:r>
              <a:rPr lang="zh-CN" altLang="en-US" noProof="1" smtClean="0"/>
              <a:t>，同比</a:t>
            </a:r>
            <a:r>
              <a:rPr lang="zh-CN" altLang="en-US" noProof="1"/>
              <a:t>上涨逾 </a:t>
            </a:r>
            <a:r>
              <a:rPr lang="en-US" altLang="zh-CN" noProof="1"/>
              <a:t>6 </a:t>
            </a:r>
            <a:r>
              <a:rPr lang="zh-CN" altLang="en-US" noProof="1"/>
              <a:t>倍，其中 </a:t>
            </a:r>
            <a:r>
              <a:rPr lang="en-US" altLang="zh-CN" noProof="1"/>
              <a:t>P2P </a:t>
            </a:r>
            <a:r>
              <a:rPr lang="zh-CN" altLang="en-US" noProof="1"/>
              <a:t>交易量 </a:t>
            </a:r>
            <a:r>
              <a:rPr lang="en-US" altLang="zh-CN" noProof="1"/>
              <a:t>299 </a:t>
            </a:r>
            <a:r>
              <a:rPr lang="zh-CN" altLang="en-US" noProof="1"/>
              <a:t>亿元，同比上涨逾 </a:t>
            </a:r>
            <a:r>
              <a:rPr lang="en-US" altLang="zh-CN" noProof="1"/>
              <a:t>2 </a:t>
            </a:r>
            <a:r>
              <a:rPr lang="zh-CN" altLang="en-US" noProof="1"/>
              <a:t>倍；机构端交易量 </a:t>
            </a:r>
            <a:r>
              <a:rPr lang="en-US" altLang="zh-CN" noProof="1" smtClean="0"/>
              <a:t>6090 </a:t>
            </a:r>
            <a:r>
              <a:rPr lang="zh-CN" altLang="en-US" noProof="1"/>
              <a:t>亿元</a:t>
            </a:r>
            <a:r>
              <a:rPr lang="zh-CN" altLang="en-US" noProof="1" smtClean="0"/>
              <a:t>，同比</a:t>
            </a:r>
            <a:r>
              <a:rPr lang="zh-CN" altLang="en-US" noProof="1"/>
              <a:t>增长近 </a:t>
            </a:r>
            <a:r>
              <a:rPr lang="en-US" altLang="zh-CN" noProof="1"/>
              <a:t>11 </a:t>
            </a:r>
            <a:r>
              <a:rPr lang="zh-CN" altLang="en-US" noProof="1"/>
              <a:t>倍，继续保持行业领先地位。另外，零售端通过移动端进行的交易占比</a:t>
            </a:r>
            <a:r>
              <a:rPr lang="zh-CN" altLang="en-US" noProof="1" smtClean="0"/>
              <a:t>超过 </a:t>
            </a:r>
            <a:r>
              <a:rPr lang="en-US" altLang="zh-CN" noProof="1"/>
              <a:t>60%</a:t>
            </a:r>
            <a:r>
              <a:rPr lang="zh-CN" altLang="en-US" noProof="1"/>
              <a:t>。有数据显示，中国所有 </a:t>
            </a:r>
            <a:r>
              <a:rPr lang="en-US" altLang="zh-CN" noProof="1"/>
              <a:t>P2P </a:t>
            </a:r>
            <a:r>
              <a:rPr lang="zh-CN" altLang="en-US" noProof="1"/>
              <a:t>网贷平台累计成交额刚刚突破万亿，而陆金所</a:t>
            </a:r>
            <a:r>
              <a:rPr lang="zh-CN" altLang="en-US" noProof="1" smtClean="0"/>
              <a:t>前三季度</a:t>
            </a:r>
            <a:r>
              <a:rPr lang="zh-CN" altLang="en-US" noProof="1"/>
              <a:t>的总交易量就已超过 </a:t>
            </a:r>
            <a:r>
              <a:rPr lang="en-US" altLang="zh-CN" noProof="1" smtClean="0"/>
              <a:t>9000 </a:t>
            </a:r>
            <a:r>
              <a:rPr lang="zh-CN" altLang="en-US" noProof="1"/>
              <a:t>亿，这意味着陆金所的资产交易规模足以匹敌整个 </a:t>
            </a:r>
            <a:r>
              <a:rPr lang="en-US" altLang="zh-CN" noProof="1"/>
              <a:t>P2P </a:t>
            </a:r>
            <a:r>
              <a:rPr lang="zh-CN" altLang="en-US" noProof="1" smtClean="0"/>
              <a:t>行业</a:t>
            </a:r>
            <a:r>
              <a:rPr lang="zh-CN" altLang="en-US" noProof="1"/>
              <a:t>。陆金所前沿的风控体系、运营能力与品牌效应均获得了市场和客户的高度认可，被</a:t>
            </a:r>
            <a:r>
              <a:rPr lang="zh-CN" altLang="en-US" noProof="1" smtClean="0"/>
              <a:t>美国</a:t>
            </a:r>
            <a:r>
              <a:rPr lang="zh-CN" altLang="en-US" noProof="1"/>
              <a:t>最大的 </a:t>
            </a:r>
            <a:r>
              <a:rPr lang="en-US" altLang="zh-CN" noProof="1"/>
              <a:t>P2P </a:t>
            </a:r>
            <a:r>
              <a:rPr lang="zh-CN" altLang="en-US" noProof="1"/>
              <a:t>研究机构 </a:t>
            </a:r>
            <a:r>
              <a:rPr lang="en-US" altLang="zh-CN" noProof="1"/>
              <a:t>Lend Academy </a:t>
            </a:r>
            <a:r>
              <a:rPr lang="zh-CN" altLang="en-US" noProof="1"/>
              <a:t>评为“中国最重要的 </a:t>
            </a:r>
            <a:r>
              <a:rPr lang="en-US" altLang="zh-CN" noProof="1"/>
              <a:t>P2P </a:t>
            </a:r>
            <a:r>
              <a:rPr lang="zh-CN" altLang="en-US" noProof="1"/>
              <a:t>公司”</a:t>
            </a:r>
            <a:r>
              <a:rPr lang="zh-CN" altLang="en-US" noProof="1" smtClean="0"/>
              <a:t>。</a:t>
            </a:r>
            <a:endParaRPr lang="en-US" altLang="zh-CN" noProof="1" smtClean="0"/>
          </a:p>
          <a:p>
            <a:pPr marL="0" indent="0" fontAlgn="auto">
              <a:buFontTx/>
              <a:buNone/>
            </a:pPr>
            <a:r>
              <a:rPr lang="zh-CN" altLang="en-US" noProof="1" smtClean="0"/>
              <a:t>    陆</a:t>
            </a:r>
            <a:r>
              <a:rPr lang="zh-CN" altLang="en-US" noProof="1"/>
              <a:t>金所通过优质服务和不断的交易品种与交易组织模式创新，提供安全可靠的信息</a:t>
            </a:r>
            <a:r>
              <a:rPr lang="zh-CN" altLang="en-US" noProof="1" smtClean="0"/>
              <a:t>服务</a:t>
            </a:r>
            <a:r>
              <a:rPr lang="zh-CN" altLang="en-US" noProof="1"/>
              <a:t>与多样化的产品机构设计以及交易安排服务，使得企业通过该业务实现资金更快回流</a:t>
            </a:r>
            <a:r>
              <a:rPr lang="zh-CN" altLang="en-US" noProof="1" smtClean="0"/>
              <a:t>。借助</a:t>
            </a:r>
            <a:r>
              <a:rPr lang="zh-CN" altLang="en-US" noProof="1"/>
              <a:t>平安集团在金融消费领域的丰富经验，以及平安集团的资源投入，</a:t>
            </a:r>
            <a:r>
              <a:rPr lang="zh-CN" altLang="en-US" noProof="1" smtClean="0"/>
              <a:t>陆金</a:t>
            </a:r>
            <a:r>
              <a:rPr lang="zh-CN" altLang="en-US" noProof="1"/>
              <a:t>所打造的互联网资产交易平台在未来所带来的规模收益和客户数据，将会大大促进</a:t>
            </a:r>
            <a:r>
              <a:rPr lang="zh-CN" altLang="en-US" noProof="1" smtClean="0"/>
              <a:t>平安的</a:t>
            </a:r>
            <a:r>
              <a:rPr lang="zh-CN" altLang="en-US" noProof="1"/>
              <a:t>互联网金融战略的实现</a:t>
            </a:r>
          </a:p>
        </p:txBody>
      </p:sp>
    </p:spTree>
    <p:extLst>
      <p:ext uri="{BB962C8B-B14F-4D97-AF65-F5344CB8AC3E}">
        <p14:creationId xmlns:p14="http://schemas.microsoft.com/office/powerpoint/2010/main" val="1740878186"/>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2. </a:t>
            </a:r>
            <a:r>
              <a:rPr lang="zh-CN" altLang="en-US" b="1" noProof="1" smtClean="0"/>
              <a:t>万里通</a:t>
            </a:r>
            <a:endParaRPr lang="en-US" altLang="zh-CN" b="1" noProof="1" smtClean="0"/>
          </a:p>
          <a:p>
            <a:pPr marL="0" indent="0" fontAlgn="auto">
              <a:buFontTx/>
              <a:buNone/>
            </a:pPr>
            <a:r>
              <a:rPr lang="zh-CN" altLang="en-US" noProof="1" smtClean="0"/>
              <a:t>    万里通</a:t>
            </a:r>
            <a:r>
              <a:rPr lang="zh-CN" altLang="en-US" noProof="1"/>
              <a:t>致力于成为中国最大的通用积分平台，基于移动互联网和大数据，为企业</a:t>
            </a:r>
            <a:r>
              <a:rPr lang="zh-CN" altLang="en-US" noProof="1" smtClean="0"/>
              <a:t>提供全新</a:t>
            </a:r>
            <a:r>
              <a:rPr lang="zh-CN" altLang="en-US" noProof="1"/>
              <a:t>的忠诚度解决方案和精准营销服务，为消费者提供最佳的积分消费体验。 </a:t>
            </a:r>
            <a:r>
              <a:rPr lang="en-US" altLang="zh-CN" noProof="1"/>
              <a:t>2015 </a:t>
            </a:r>
            <a:r>
              <a:rPr lang="zh-CN" altLang="en-US" noProof="1"/>
              <a:t>年</a:t>
            </a:r>
            <a:r>
              <a:rPr lang="zh-CN" altLang="en-US" noProof="1" smtClean="0"/>
              <a:t>上半年</a:t>
            </a:r>
            <a:r>
              <a:rPr lang="zh-CN" altLang="en-US" noProof="1"/>
              <a:t>，万里通发放积分 </a:t>
            </a:r>
            <a:r>
              <a:rPr lang="en-US" altLang="zh-CN" noProof="1"/>
              <a:t>15.39 </a:t>
            </a:r>
            <a:r>
              <a:rPr lang="zh-CN" altLang="en-US" noProof="1"/>
              <a:t>亿元，同比增长 </a:t>
            </a:r>
            <a:r>
              <a:rPr lang="en-US" altLang="zh-CN" noProof="1"/>
              <a:t>162.0%</a:t>
            </a:r>
            <a:r>
              <a:rPr lang="zh-CN" altLang="en-US" noProof="1"/>
              <a:t>；积分交易规模达到 </a:t>
            </a:r>
            <a:r>
              <a:rPr lang="en-US" altLang="zh-CN" noProof="1"/>
              <a:t>56.24 </a:t>
            </a:r>
            <a:r>
              <a:rPr lang="zh-CN" altLang="en-US" noProof="1"/>
              <a:t>亿元，</a:t>
            </a:r>
            <a:r>
              <a:rPr lang="zh-CN" altLang="en-US" noProof="1" smtClean="0"/>
              <a:t>同比</a:t>
            </a:r>
            <a:r>
              <a:rPr lang="zh-CN" altLang="en-US" noProof="1"/>
              <a:t>增长 </a:t>
            </a:r>
            <a:r>
              <a:rPr lang="en-US" altLang="zh-CN" noProof="1"/>
              <a:t>387.7%</a:t>
            </a:r>
            <a:r>
              <a:rPr lang="zh-CN" altLang="en-US" noProof="1"/>
              <a:t>，其中移动端交易规模近 </a:t>
            </a:r>
            <a:r>
              <a:rPr lang="en-US" altLang="zh-CN" noProof="1"/>
              <a:t>30 </a:t>
            </a:r>
            <a:r>
              <a:rPr lang="zh-CN" altLang="en-US" noProof="1"/>
              <a:t>亿元，占比达 </a:t>
            </a:r>
            <a:r>
              <a:rPr lang="en-US" altLang="zh-CN" noProof="1"/>
              <a:t>52.0%</a:t>
            </a:r>
            <a:r>
              <a:rPr lang="zh-CN" altLang="en-US" noProof="1"/>
              <a:t>。截至 </a:t>
            </a:r>
            <a:r>
              <a:rPr lang="en-US" altLang="zh-CN" noProof="1"/>
              <a:t>2015 </a:t>
            </a:r>
            <a:r>
              <a:rPr lang="zh-CN" altLang="en-US" noProof="1"/>
              <a:t>年 </a:t>
            </a:r>
            <a:r>
              <a:rPr lang="en-US" altLang="zh-CN" noProof="1"/>
              <a:t>6 </a:t>
            </a:r>
            <a:r>
              <a:rPr lang="zh-CN" altLang="en-US" noProof="1"/>
              <a:t>月底，</a:t>
            </a:r>
            <a:r>
              <a:rPr lang="zh-CN" altLang="en-US" noProof="1" smtClean="0"/>
              <a:t>万里通</a:t>
            </a:r>
            <a:r>
              <a:rPr lang="zh-CN" altLang="en-US" noProof="1"/>
              <a:t>积分平台拥有 </a:t>
            </a:r>
            <a:r>
              <a:rPr lang="en-US" altLang="zh-CN" noProof="1"/>
              <a:t>8 194 </a:t>
            </a:r>
            <a:r>
              <a:rPr lang="zh-CN" altLang="en-US" noProof="1"/>
              <a:t>万注册用户，覆盖线上线下 </a:t>
            </a:r>
            <a:r>
              <a:rPr lang="en-US" altLang="zh-CN" noProof="1"/>
              <a:t>105 </a:t>
            </a:r>
            <a:r>
              <a:rPr lang="zh-CN" altLang="en-US" noProof="1"/>
              <a:t>万家积分消费商户。</a:t>
            </a:r>
          </a:p>
        </p:txBody>
      </p:sp>
    </p:spTree>
    <p:extLst>
      <p:ext uri="{BB962C8B-B14F-4D97-AF65-F5344CB8AC3E}">
        <p14:creationId xmlns:p14="http://schemas.microsoft.com/office/powerpoint/2010/main" val="375056504"/>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3. </a:t>
            </a:r>
            <a:r>
              <a:rPr lang="zh-CN" altLang="en-US" b="1" noProof="1"/>
              <a:t>平安好车</a:t>
            </a:r>
          </a:p>
          <a:p>
            <a:pPr marL="0" indent="0" fontAlgn="auto">
              <a:buFontTx/>
              <a:buNone/>
            </a:pPr>
            <a:r>
              <a:rPr lang="zh-CN" altLang="en-US" noProof="1" smtClean="0"/>
              <a:t>    平安</a:t>
            </a:r>
            <a:r>
              <a:rPr lang="zh-CN" altLang="en-US" noProof="1"/>
              <a:t>好车致力于成为全国最大的汽车电商服务平台，为汽车买卖双方提供检测、</a:t>
            </a:r>
            <a:r>
              <a:rPr lang="zh-CN" altLang="en-US" noProof="1" smtClean="0"/>
              <a:t>竞价</a:t>
            </a:r>
            <a:r>
              <a:rPr lang="zh-CN" altLang="en-US" noProof="1"/>
              <a:t>、交易、过户、金融等一站式服务，为车主营造轻松的车生活体验。截至 </a:t>
            </a:r>
            <a:r>
              <a:rPr lang="en-US" altLang="zh-CN" noProof="1"/>
              <a:t>2014 </a:t>
            </a:r>
            <a:r>
              <a:rPr lang="zh-CN" altLang="en-US" noProof="1"/>
              <a:t>年年底</a:t>
            </a:r>
            <a:r>
              <a:rPr lang="zh-CN" altLang="en-US" noProof="1" smtClean="0"/>
              <a:t>，平安</a:t>
            </a:r>
            <a:r>
              <a:rPr lang="zh-CN" altLang="en-US" noProof="1"/>
              <a:t>好车已完成全国范围的 </a:t>
            </a:r>
            <a:r>
              <a:rPr lang="en-US" altLang="zh-CN" noProof="1"/>
              <a:t>O2O </a:t>
            </a:r>
            <a:r>
              <a:rPr lang="zh-CN" altLang="en-US" noProof="1"/>
              <a:t>交易平台布局，线下服务网点 </a:t>
            </a:r>
            <a:r>
              <a:rPr lang="en-US" altLang="zh-CN" noProof="1"/>
              <a:t>90 </a:t>
            </a:r>
            <a:r>
              <a:rPr lang="zh-CN" altLang="en-US" noProof="1"/>
              <a:t>家，覆盖 </a:t>
            </a:r>
            <a:r>
              <a:rPr lang="en-US" altLang="zh-CN" noProof="1"/>
              <a:t>27 </a:t>
            </a:r>
            <a:r>
              <a:rPr lang="zh-CN" altLang="en-US" noProof="1"/>
              <a:t>个省市</a:t>
            </a:r>
            <a:r>
              <a:rPr lang="zh-CN" altLang="en-US" noProof="1" smtClean="0"/>
              <a:t>。</a:t>
            </a:r>
            <a:r>
              <a:rPr lang="en-US" altLang="zh-CN" noProof="1" smtClean="0"/>
              <a:t>2014 </a:t>
            </a:r>
            <a:r>
              <a:rPr lang="zh-CN" altLang="en-US" noProof="1"/>
              <a:t>年全年线上完成二手车车辆估值约 </a:t>
            </a:r>
            <a:r>
              <a:rPr lang="en-US" altLang="zh-CN" noProof="1"/>
              <a:t>170 </a:t>
            </a:r>
            <a:r>
              <a:rPr lang="zh-CN" altLang="en-US" noProof="1"/>
              <a:t>万件，线下检测车辆近 </a:t>
            </a:r>
            <a:r>
              <a:rPr lang="en-US" altLang="zh-CN" noProof="1"/>
              <a:t>8 </a:t>
            </a:r>
            <a:r>
              <a:rPr lang="zh-CN" altLang="en-US" noProof="1"/>
              <a:t>万辆。 </a:t>
            </a:r>
            <a:r>
              <a:rPr lang="en-US" altLang="zh-CN" noProof="1"/>
              <a:t>2015 </a:t>
            </a:r>
            <a:r>
              <a:rPr lang="zh-CN" altLang="en-US" noProof="1"/>
              <a:t>年</a:t>
            </a:r>
            <a:r>
              <a:rPr lang="zh-CN" altLang="en-US" noProof="1" smtClean="0"/>
              <a:t>上半年</a:t>
            </a:r>
            <a:r>
              <a:rPr lang="zh-CN" altLang="en-US" noProof="1"/>
              <a:t>，平安好车将交易服务延展到 </a:t>
            </a:r>
            <a:r>
              <a:rPr lang="en-US" altLang="zh-CN" noProof="1"/>
              <a:t>B2C </a:t>
            </a:r>
            <a:r>
              <a:rPr lang="zh-CN" altLang="en-US" noProof="1"/>
              <a:t>业务，平台竞价及成交金额超过 </a:t>
            </a:r>
            <a:r>
              <a:rPr lang="en-US" altLang="zh-CN" noProof="1"/>
              <a:t>60 </a:t>
            </a:r>
            <a:r>
              <a:rPr lang="zh-CN" altLang="en-US" noProof="1"/>
              <a:t>亿元，同比</a:t>
            </a:r>
            <a:r>
              <a:rPr lang="zh-CN" altLang="en-US" noProof="1" smtClean="0"/>
              <a:t>增长近 </a:t>
            </a:r>
            <a:r>
              <a:rPr lang="en-US" altLang="zh-CN" noProof="1"/>
              <a:t>200%</a:t>
            </a:r>
            <a:r>
              <a:rPr lang="zh-CN" altLang="en-US" noProof="1"/>
              <a:t>；率先在全国范围内推出二手车保障计划，树立起二手车行业服务标准。目前</a:t>
            </a:r>
            <a:r>
              <a:rPr lang="zh-CN" altLang="en-US" noProof="1" smtClean="0"/>
              <a:t>，平安</a:t>
            </a:r>
            <a:r>
              <a:rPr lang="zh-CN" altLang="en-US" noProof="1"/>
              <a:t>好车已经搭建起二手车信用保障、车辆数据档案、汽车金融超市三大服务体系。</a:t>
            </a:r>
          </a:p>
        </p:txBody>
      </p:sp>
    </p:spTree>
    <p:extLst>
      <p:ext uri="{BB962C8B-B14F-4D97-AF65-F5344CB8AC3E}">
        <p14:creationId xmlns:p14="http://schemas.microsoft.com/office/powerpoint/2010/main" val="62897616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4. </a:t>
            </a:r>
            <a:r>
              <a:rPr lang="zh-CN" altLang="en-US" b="1" noProof="1"/>
              <a:t>平安好房</a:t>
            </a:r>
          </a:p>
          <a:p>
            <a:pPr marL="0" indent="0" fontAlgn="auto">
              <a:buFontTx/>
              <a:buNone/>
            </a:pPr>
            <a:r>
              <a:rPr lang="zh-CN" altLang="en-US" b="1" noProof="1" smtClean="0"/>
              <a:t>    </a:t>
            </a:r>
            <a:r>
              <a:rPr lang="zh-CN" altLang="en-US" noProof="1" smtClean="0"/>
              <a:t>平安</a:t>
            </a:r>
            <a:r>
              <a:rPr lang="zh-CN" altLang="en-US" noProof="1"/>
              <a:t>好房充分利用平安集团综合金融优势，打造互联网“房地产金融”服务平台</a:t>
            </a:r>
            <a:r>
              <a:rPr lang="zh-CN" altLang="en-US" noProof="1" smtClean="0"/>
              <a:t>。</a:t>
            </a:r>
            <a:r>
              <a:rPr lang="en-US" altLang="zh-CN" noProof="1" smtClean="0"/>
              <a:t>2014 </a:t>
            </a:r>
            <a:r>
              <a:rPr lang="zh-CN" altLang="en-US" noProof="1"/>
              <a:t>年推出了“好房宝”、“好房贷”、“房产众筹”等一系列基于房产交易的</a:t>
            </a:r>
            <a:r>
              <a:rPr lang="zh-CN" altLang="en-US" noProof="1" smtClean="0"/>
              <a:t>创新性互联网</a:t>
            </a:r>
            <a:r>
              <a:rPr lang="zh-CN" altLang="en-US" noProof="1"/>
              <a:t>金融产品，用金融助力房产销售，得到了客户及业内的积极认可。平安好房网上</a:t>
            </a:r>
            <a:r>
              <a:rPr lang="zh-CN" altLang="en-US" noProof="1" smtClean="0"/>
              <a:t>开通</a:t>
            </a:r>
            <a:r>
              <a:rPr lang="zh-CN" altLang="en-US" noProof="1"/>
              <a:t>了新房、海外房产、金融、好管家等频道，并将陆续上线“二手房”、“租房”等频道</a:t>
            </a:r>
            <a:r>
              <a:rPr lang="zh-CN" altLang="en-US" noProof="1" smtClean="0"/>
              <a:t>，并</a:t>
            </a:r>
            <a:r>
              <a:rPr lang="zh-CN" altLang="en-US" noProof="1"/>
              <a:t>已在北京、上海、广州、深圳等八个一、二线城市开设分支机构，未来将不断推出</a:t>
            </a:r>
            <a:r>
              <a:rPr lang="zh-CN" altLang="en-US" noProof="1" smtClean="0"/>
              <a:t>创新房地产</a:t>
            </a:r>
            <a:r>
              <a:rPr lang="zh-CN" altLang="en-US" noProof="1"/>
              <a:t>金融产品，打造 </a:t>
            </a:r>
            <a:r>
              <a:rPr lang="en-US" altLang="zh-CN" noProof="1"/>
              <a:t>O2O </a:t>
            </a:r>
            <a:r>
              <a:rPr lang="zh-CN" altLang="en-US" noProof="1"/>
              <a:t>模式的“房地产金融”闭环生态圈。 </a:t>
            </a:r>
            <a:r>
              <a:rPr lang="en-US" altLang="zh-CN" noProof="1"/>
              <a:t>2015 </a:t>
            </a:r>
            <a:r>
              <a:rPr lang="zh-CN" altLang="en-US" noProof="1"/>
              <a:t>年上半年通过</a:t>
            </a:r>
            <a:r>
              <a:rPr lang="zh-CN" altLang="en-US" noProof="1" smtClean="0"/>
              <a:t>平安好</a:t>
            </a:r>
            <a:r>
              <a:rPr lang="zh-CN" altLang="en-US" noProof="1"/>
              <a:t>房平台的房产成交规模突破 </a:t>
            </a:r>
            <a:r>
              <a:rPr lang="en-US" altLang="zh-CN" noProof="1"/>
              <a:t>100 </a:t>
            </a:r>
            <a:r>
              <a:rPr lang="zh-CN" altLang="en-US" noProof="1"/>
              <a:t>亿元，并促成个人购房者获得贷款规模达 </a:t>
            </a:r>
            <a:r>
              <a:rPr lang="en-US" altLang="zh-CN" noProof="1"/>
              <a:t>6 </a:t>
            </a:r>
            <a:r>
              <a:rPr lang="zh-CN" altLang="en-US" noProof="1"/>
              <a:t>亿元。</a:t>
            </a:r>
          </a:p>
        </p:txBody>
      </p:sp>
    </p:spTree>
    <p:extLst>
      <p:ext uri="{BB962C8B-B14F-4D97-AF65-F5344CB8AC3E}">
        <p14:creationId xmlns:p14="http://schemas.microsoft.com/office/powerpoint/2010/main" val="1229764960"/>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5. </a:t>
            </a:r>
            <a:r>
              <a:rPr lang="zh-CN" altLang="en-US" b="1" noProof="1"/>
              <a:t>一账通</a:t>
            </a:r>
          </a:p>
          <a:p>
            <a:pPr marL="0" indent="0" fontAlgn="auto">
              <a:buFontTx/>
              <a:buNone/>
            </a:pPr>
            <a:r>
              <a:rPr lang="zh-CN" altLang="en-US" noProof="1" smtClean="0"/>
              <a:t>    平安</a:t>
            </a:r>
            <a:r>
              <a:rPr lang="zh-CN" altLang="en-US" noProof="1"/>
              <a:t>金融科技推出国内首个一站式综合资产管理平台“一账通”，为用户提供安全</a:t>
            </a:r>
            <a:r>
              <a:rPr lang="zh-CN" altLang="en-US" noProof="1" smtClean="0"/>
              <a:t>、准确</a:t>
            </a:r>
            <a:r>
              <a:rPr lang="zh-CN" altLang="en-US" noProof="1"/>
              <a:t>、实时的互联网金融账户服务。截至 </a:t>
            </a:r>
            <a:r>
              <a:rPr lang="en-US" altLang="zh-CN" noProof="1"/>
              <a:t>2015 </a:t>
            </a:r>
            <a:r>
              <a:rPr lang="zh-CN" altLang="en-US" noProof="1"/>
              <a:t>年 </a:t>
            </a:r>
            <a:r>
              <a:rPr lang="en-US" altLang="zh-CN" noProof="1"/>
              <a:t>6 </a:t>
            </a:r>
            <a:r>
              <a:rPr lang="zh-CN" altLang="en-US" noProof="1"/>
              <a:t>月，一账通平台注册用户超过 </a:t>
            </a:r>
            <a:r>
              <a:rPr lang="en-US" altLang="zh-CN" noProof="1"/>
              <a:t>5 000 </a:t>
            </a:r>
            <a:r>
              <a:rPr lang="zh-CN" altLang="en-US" noProof="1"/>
              <a:t>万</a:t>
            </a:r>
            <a:r>
              <a:rPr lang="zh-CN" altLang="en-US" noProof="1" smtClean="0"/>
              <a:t>，为</a:t>
            </a:r>
            <a:r>
              <a:rPr lang="zh-CN" altLang="en-US" noProof="1"/>
              <a:t>用户管理资产近 </a:t>
            </a:r>
            <a:r>
              <a:rPr lang="en-US" altLang="zh-CN" noProof="1"/>
              <a:t>6 500 </a:t>
            </a:r>
            <a:r>
              <a:rPr lang="zh-CN" altLang="en-US" noProof="1"/>
              <a:t>亿元。通过整合了集团内包括平安寿险、平安产险、平安银行</a:t>
            </a:r>
            <a:r>
              <a:rPr lang="zh-CN" altLang="en-US" noProof="1" smtClean="0"/>
              <a:t>、平安</a:t>
            </a:r>
            <a:r>
              <a:rPr lang="zh-CN" altLang="en-US" noProof="1"/>
              <a:t>证券、万里通等 </a:t>
            </a:r>
            <a:r>
              <a:rPr lang="en-US" altLang="zh-CN" noProof="1"/>
              <a:t>19 </a:t>
            </a:r>
            <a:r>
              <a:rPr lang="zh-CN" altLang="en-US" noProof="1"/>
              <a:t>家公司的金融及互联网账户，并在国内首家利用超级网银技术</a:t>
            </a:r>
            <a:r>
              <a:rPr lang="zh-CN" altLang="en-US" noProof="1" smtClean="0"/>
              <a:t>整合</a:t>
            </a:r>
            <a:r>
              <a:rPr lang="zh-CN" altLang="en-US" noProof="1"/>
              <a:t>了 </a:t>
            </a:r>
            <a:r>
              <a:rPr lang="en-US" altLang="zh-CN" noProof="1"/>
              <a:t>29 </a:t>
            </a:r>
            <a:r>
              <a:rPr lang="zh-CN" altLang="en-US" noProof="1"/>
              <a:t>家银行账户。一账通 </a:t>
            </a:r>
            <a:r>
              <a:rPr lang="en-US" altLang="zh-CN" noProof="1"/>
              <a:t>App </a:t>
            </a:r>
            <a:r>
              <a:rPr lang="zh-CN" altLang="en-US" noProof="1"/>
              <a:t>实现现金账户管理、房产和汽车等资产管理以及消费</a:t>
            </a:r>
            <a:r>
              <a:rPr lang="zh-CN" altLang="en-US" noProof="1" smtClean="0"/>
              <a:t>管理</a:t>
            </a:r>
            <a:r>
              <a:rPr lang="zh-CN" altLang="en-US" noProof="1"/>
              <a:t>等创新服务。凭借创新的服务功能，一账通获得第一财经颁发的“</a:t>
            </a:r>
            <a:r>
              <a:rPr lang="en-US" altLang="zh-CN" noProof="1"/>
              <a:t>2014 </a:t>
            </a:r>
            <a:r>
              <a:rPr lang="zh-CN" altLang="en-US" noProof="1"/>
              <a:t>年度第一</a:t>
            </a:r>
            <a:r>
              <a:rPr lang="zh-CN" altLang="en-US" noProof="1" smtClean="0"/>
              <a:t>财经金融</a:t>
            </a:r>
            <a:r>
              <a:rPr lang="zh-CN" altLang="en-US" noProof="1"/>
              <a:t>价值榜 </a:t>
            </a:r>
            <a:r>
              <a:rPr lang="en-US" altLang="zh-CN" noProof="1"/>
              <a:t>• </a:t>
            </a:r>
            <a:r>
              <a:rPr lang="zh-CN" altLang="en-US" noProof="1"/>
              <a:t>最佳综合资产管理账户”荣誉。金融科技通过建设“一个客户、一个账户</a:t>
            </a:r>
            <a:r>
              <a:rPr lang="zh-CN" altLang="en-US" noProof="1" smtClean="0"/>
              <a:t>、多</a:t>
            </a:r>
            <a:r>
              <a:rPr lang="zh-CN" altLang="en-US" noProof="1"/>
              <a:t>个产品、一站式服务”的账户平台，为集团的互联网金融战略夯实基础。</a:t>
            </a:r>
          </a:p>
        </p:txBody>
      </p:sp>
    </p:spTree>
    <p:extLst>
      <p:ext uri="{BB962C8B-B14F-4D97-AF65-F5344CB8AC3E}">
        <p14:creationId xmlns:p14="http://schemas.microsoft.com/office/powerpoint/2010/main" val="513144484"/>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6. </a:t>
            </a:r>
            <a:r>
              <a:rPr lang="zh-CN" altLang="en-US" b="1" noProof="1"/>
              <a:t>平安健康</a:t>
            </a:r>
          </a:p>
          <a:p>
            <a:pPr marL="0" indent="0" fontAlgn="auto">
              <a:buFontTx/>
              <a:buNone/>
            </a:pPr>
            <a:r>
              <a:rPr lang="zh-CN" altLang="en-US" noProof="1" smtClean="0"/>
              <a:t>    平安</a:t>
            </a:r>
            <a:r>
              <a:rPr lang="zh-CN" altLang="en-US" noProof="1"/>
              <a:t>健康互联网通过医网、药网、信息网的三网合一，推动集团“聚焦健康管理”</a:t>
            </a:r>
            <a:r>
              <a:rPr lang="zh-CN" altLang="en-US" noProof="1" smtClean="0"/>
              <a:t>战略</a:t>
            </a:r>
            <a:r>
              <a:rPr lang="zh-CN" altLang="en-US" noProof="1"/>
              <a:t>的落地。 </a:t>
            </a:r>
            <a:r>
              <a:rPr lang="en-US" altLang="zh-CN" noProof="1"/>
              <a:t>2014 </a:t>
            </a:r>
            <a:r>
              <a:rPr lang="zh-CN" altLang="en-US" noProof="1"/>
              <a:t>年，公司的医网建设初见成效，“平安好医生” </a:t>
            </a:r>
            <a:r>
              <a:rPr lang="en-US" altLang="zh-CN" noProof="1"/>
              <a:t>App </a:t>
            </a:r>
            <a:r>
              <a:rPr lang="zh-CN" altLang="en-US" noProof="1"/>
              <a:t>已于 </a:t>
            </a:r>
            <a:r>
              <a:rPr lang="en-US" altLang="zh-CN" noProof="1"/>
              <a:t>2014 </a:t>
            </a:r>
            <a:r>
              <a:rPr lang="zh-CN" altLang="en-US" noProof="1"/>
              <a:t>年年底上线</a:t>
            </a:r>
            <a:r>
              <a:rPr lang="zh-CN" altLang="en-US" noProof="1" smtClean="0"/>
              <a:t>，取得</a:t>
            </a:r>
            <a:r>
              <a:rPr lang="zh-CN" altLang="en-US" noProof="1"/>
              <a:t>较高的客户满意度。“平安好医生”以家庭医生与专科医生的在线诊疗服务作为</a:t>
            </a:r>
            <a:r>
              <a:rPr lang="zh-CN" altLang="en-US" noProof="1" smtClean="0"/>
              <a:t>切入口</a:t>
            </a:r>
            <a:r>
              <a:rPr lang="zh-CN" altLang="en-US" noProof="1"/>
              <a:t>，配合大数据应用分析，为用户提供个性化的日常健康管理与医疗服务。平安健康</a:t>
            </a:r>
            <a:r>
              <a:rPr lang="zh-CN" altLang="en-US" noProof="1" smtClean="0"/>
              <a:t>互联网</a:t>
            </a:r>
            <a:r>
              <a:rPr lang="zh-CN" altLang="en-US" noProof="1"/>
              <a:t>将抓住医疗体制的改革机遇，大力推动医疗资源整合，未来将形成覆盖全国的多层次</a:t>
            </a:r>
            <a:r>
              <a:rPr lang="zh-CN" altLang="en-US" noProof="1" smtClean="0"/>
              <a:t>医生</a:t>
            </a:r>
            <a:r>
              <a:rPr lang="zh-CN" altLang="en-US" noProof="1"/>
              <a:t>、医疗与医药网络，用线上线下相结合的方式，为客户提供形式多样、内容丰富的</a:t>
            </a:r>
            <a:r>
              <a:rPr lang="zh-CN" altLang="en-US" noProof="1" smtClean="0"/>
              <a:t>医疗健康</a:t>
            </a:r>
            <a:r>
              <a:rPr lang="zh-CN" altLang="en-US" noProof="1"/>
              <a:t>服务。截至 </a:t>
            </a:r>
            <a:r>
              <a:rPr lang="en-US" altLang="zh-CN" noProof="1"/>
              <a:t>2015 </a:t>
            </a:r>
            <a:r>
              <a:rPr lang="zh-CN" altLang="en-US" noProof="1"/>
              <a:t>年 </a:t>
            </a:r>
            <a:r>
              <a:rPr lang="en-US" altLang="zh-CN" noProof="1"/>
              <a:t>6 </a:t>
            </a:r>
            <a:r>
              <a:rPr lang="zh-CN" altLang="en-US" noProof="1"/>
              <a:t>月末，“平安好医生” </a:t>
            </a:r>
            <a:r>
              <a:rPr lang="en-US" altLang="zh-CN" noProof="1"/>
              <a:t>App </a:t>
            </a:r>
            <a:r>
              <a:rPr lang="zh-CN" altLang="en-US" noProof="1"/>
              <a:t>为超过 </a:t>
            </a:r>
            <a:r>
              <a:rPr lang="en-US" altLang="zh-CN" noProof="1"/>
              <a:t>750 </a:t>
            </a:r>
            <a:r>
              <a:rPr lang="zh-CN" altLang="en-US" noProof="1"/>
              <a:t>万用户提供健康管理服务</a:t>
            </a:r>
            <a:r>
              <a:rPr lang="zh-CN" altLang="en-US" noProof="1" smtClean="0"/>
              <a:t>，日</a:t>
            </a:r>
            <a:r>
              <a:rPr lang="zh-CN" altLang="en-US" noProof="1"/>
              <a:t>咨询量峰值突破 </a:t>
            </a:r>
            <a:r>
              <a:rPr lang="en-US" altLang="zh-CN" noProof="1"/>
              <a:t>5 </a:t>
            </a:r>
            <a:r>
              <a:rPr lang="zh-CN" altLang="en-US" noProof="1"/>
              <a:t>万</a:t>
            </a:r>
            <a:r>
              <a:rPr lang="zh-CN" altLang="en-US" noProof="1" smtClean="0"/>
              <a:t>次。</a:t>
            </a:r>
            <a:endParaRPr lang="zh-CN" altLang="en-US" noProof="1"/>
          </a:p>
        </p:txBody>
      </p:sp>
    </p:spTree>
    <p:extLst>
      <p:ext uri="{BB962C8B-B14F-4D97-AF65-F5344CB8AC3E}">
        <p14:creationId xmlns:p14="http://schemas.microsoft.com/office/powerpoint/2010/main" val="3291377144"/>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a:xfrm>
            <a:off x="477838" y="542925"/>
            <a:ext cx="8208962" cy="720725"/>
          </a:xfrm>
        </p:spPr>
        <p:txBody>
          <a:bodyPr>
            <a:normAutofit fontScale="90000"/>
          </a:bodyPr>
          <a:lstStyle/>
          <a:p>
            <a:r>
              <a:rPr lang="en-US" altLang="zh-CN" smtClean="0">
                <a:ea typeface="宋体" panose="02010600030101010101" pitchFamily="2" charset="-122"/>
              </a:rPr>
              <a:t>14.3 </a:t>
            </a:r>
            <a:r>
              <a:rPr lang="zh-CN" altLang="en-US" smtClean="0">
                <a:latin typeface="Calibri" panose="020F0502020204030204" pitchFamily="34" charset="0"/>
              </a:rPr>
              <a:t>中国平安互联网金融发展案例</a:t>
            </a:r>
            <a:endParaRPr lang="zh-CN" altLang="en-US" smtClean="0">
              <a:solidFill>
                <a:srgbClr val="FF0000"/>
              </a:solidFill>
              <a:latin typeface="Calibri" panose="020F0502020204030204" pitchFamily="34" charset="0"/>
            </a:endParaRPr>
          </a:p>
        </p:txBody>
      </p:sp>
      <p:sp>
        <p:nvSpPr>
          <p:cNvPr id="3" name="内容占位符 2"/>
          <p:cNvSpPr>
            <a:spLocks noGrp="1"/>
          </p:cNvSpPr>
          <p:nvPr>
            <p:ph idx="1"/>
          </p:nvPr>
        </p:nvSpPr>
        <p:spPr>
          <a:xfrm>
            <a:off x="261938" y="1227138"/>
            <a:ext cx="8558212" cy="5129212"/>
          </a:xfrm>
        </p:spPr>
        <p:txBody>
          <a:bodyPr/>
          <a:lstStyle/>
          <a:p>
            <a:pPr fontAlgn="auto"/>
            <a:r>
              <a:rPr lang="en-US" altLang="zh-CN" b="1" noProof="1"/>
              <a:t>7. </a:t>
            </a:r>
            <a:r>
              <a:rPr lang="zh-CN" altLang="en-US" b="1" noProof="1"/>
              <a:t>平安付</a:t>
            </a:r>
          </a:p>
          <a:p>
            <a:pPr marL="0" indent="0" fontAlgn="auto">
              <a:buFontTx/>
              <a:buNone/>
            </a:pPr>
            <a:r>
              <a:rPr lang="zh-CN" altLang="en-US" noProof="1" smtClean="0"/>
              <a:t>   平安</a:t>
            </a:r>
            <a:r>
              <a:rPr lang="zh-CN" altLang="en-US" noProof="1"/>
              <a:t>付为集团互联网金融业务提供核心支付平台，新一代支付系统已搭建完成，</a:t>
            </a:r>
            <a:r>
              <a:rPr lang="zh-CN" altLang="en-US" noProof="1" smtClean="0"/>
              <a:t>拥有完善</a:t>
            </a:r>
            <a:r>
              <a:rPr lang="zh-CN" altLang="en-US" noProof="1"/>
              <a:t>的银行通道，基础支付能力已搭建成型。 </a:t>
            </a:r>
            <a:r>
              <a:rPr lang="en-US" altLang="zh-CN" noProof="1"/>
              <a:t>2015 </a:t>
            </a:r>
            <a:r>
              <a:rPr lang="zh-CN" altLang="en-US" noProof="1"/>
              <a:t>年上半年，通过平安付进行的支付</a:t>
            </a:r>
            <a:r>
              <a:rPr lang="zh-CN" altLang="en-US" noProof="1" smtClean="0"/>
              <a:t>清算</a:t>
            </a:r>
            <a:r>
              <a:rPr lang="zh-CN" altLang="en-US" noProof="1"/>
              <a:t>交易额超过 </a:t>
            </a:r>
            <a:r>
              <a:rPr lang="en-US" altLang="zh-CN" noProof="1"/>
              <a:t>5 000 </a:t>
            </a:r>
            <a:r>
              <a:rPr lang="zh-CN" altLang="en-US" noProof="1"/>
              <a:t>亿元，同比增长 </a:t>
            </a:r>
            <a:r>
              <a:rPr lang="en-US" altLang="zh-CN" noProof="1"/>
              <a:t>20 </a:t>
            </a:r>
            <a:r>
              <a:rPr lang="zh-CN" altLang="en-US" noProof="1"/>
              <a:t>倍。移动电子钱包</a:t>
            </a:r>
            <a:r>
              <a:rPr lang="en-US" altLang="zh-CN" noProof="1"/>
              <a:t>——</a:t>
            </a:r>
            <a:r>
              <a:rPr lang="zh-CN" altLang="en-US" noProof="1"/>
              <a:t>壹钱包上线一年，推出理财</a:t>
            </a:r>
            <a:r>
              <a:rPr lang="zh-CN" altLang="en-US" noProof="1" smtClean="0"/>
              <a:t>、消费</a:t>
            </a:r>
            <a:r>
              <a:rPr lang="zh-CN" altLang="en-US" noProof="1"/>
              <a:t>、生活、保障四大板块服务，其中在移动端推出的货币基金、保险类、票据类等</a:t>
            </a:r>
            <a:r>
              <a:rPr lang="zh-CN" altLang="en-US" noProof="1" smtClean="0"/>
              <a:t>理财产品</a:t>
            </a:r>
            <a:r>
              <a:rPr lang="zh-CN" altLang="en-US" noProof="1"/>
              <a:t>广受用户欢迎，截至 </a:t>
            </a:r>
            <a:r>
              <a:rPr lang="en-US" altLang="zh-CN" noProof="1"/>
              <a:t>2015 </a:t>
            </a:r>
            <a:r>
              <a:rPr lang="zh-CN" altLang="en-US" noProof="1"/>
              <a:t>年 </a:t>
            </a:r>
            <a:r>
              <a:rPr lang="en-US" altLang="zh-CN" noProof="1"/>
              <a:t>6 </a:t>
            </a:r>
            <a:r>
              <a:rPr lang="zh-CN" altLang="en-US" noProof="1"/>
              <a:t>月末，壹钱包累计注册用户数超 </a:t>
            </a:r>
            <a:r>
              <a:rPr lang="en-US" altLang="zh-CN" noProof="1"/>
              <a:t>1 600 </a:t>
            </a:r>
            <a:r>
              <a:rPr lang="zh-CN" altLang="en-US" noProof="1"/>
              <a:t>万，较年初</a:t>
            </a:r>
            <a:r>
              <a:rPr lang="zh-CN" altLang="en-US" noProof="1" smtClean="0"/>
              <a:t>增长 </a:t>
            </a:r>
            <a:r>
              <a:rPr lang="en-US" altLang="zh-CN" noProof="1"/>
              <a:t>97%</a:t>
            </a:r>
            <a:r>
              <a:rPr lang="zh-CN" altLang="en-US" noProof="1"/>
              <a:t>， </a:t>
            </a:r>
            <a:r>
              <a:rPr lang="en-US" altLang="zh-CN" noProof="1"/>
              <a:t>2015 </a:t>
            </a:r>
            <a:r>
              <a:rPr lang="zh-CN" altLang="en-US" noProof="1"/>
              <a:t>年上半年个人客户累计交易金额超 </a:t>
            </a:r>
            <a:r>
              <a:rPr lang="en-US" altLang="zh-CN" noProof="1"/>
              <a:t>700 </a:t>
            </a:r>
            <a:r>
              <a:rPr lang="zh-CN" altLang="en-US" noProof="1"/>
              <a:t>亿元，同比增长 </a:t>
            </a:r>
            <a:r>
              <a:rPr lang="en-US" altLang="zh-CN" noProof="1"/>
              <a:t>19.6 </a:t>
            </a:r>
            <a:r>
              <a:rPr lang="zh-CN" altLang="en-US" noProof="1"/>
              <a:t>倍，并相继</a:t>
            </a:r>
            <a:r>
              <a:rPr lang="zh-CN" altLang="en-US" noProof="1" smtClean="0"/>
              <a:t>推出</a:t>
            </a:r>
            <a:r>
              <a:rPr lang="zh-CN" altLang="en-US" noProof="1"/>
              <a:t>了创新的生息电子账户、低门槛的互联网定期理财以及社交化、可分享的健康保险等</a:t>
            </a:r>
            <a:r>
              <a:rPr lang="zh-CN" altLang="en-US" noProof="1" smtClean="0"/>
              <a:t>多个</a:t>
            </a:r>
            <a:r>
              <a:rPr lang="zh-CN" altLang="en-US" noProof="1"/>
              <a:t>产品。平安付已建立金融级安全保障体系， </a:t>
            </a:r>
            <a:r>
              <a:rPr lang="en-US" altLang="zh-CN" noProof="1"/>
              <a:t>7×24 </a:t>
            </a:r>
            <a:r>
              <a:rPr lang="zh-CN" altLang="en-US" noProof="1"/>
              <a:t>小时智能、高效的风险监控系统，</a:t>
            </a:r>
            <a:r>
              <a:rPr lang="zh-CN" altLang="en-US" noProof="1" smtClean="0"/>
              <a:t>基于</a:t>
            </a:r>
            <a:r>
              <a:rPr lang="zh-CN" altLang="en-US" noProof="1"/>
              <a:t>专业模型的规则部署，配以经验丰富的风险分析师，确保账户风险控制处于业内顶尖</a:t>
            </a:r>
            <a:r>
              <a:rPr lang="zh-CN" altLang="en-US" noProof="1" smtClean="0"/>
              <a:t>水平</a:t>
            </a:r>
            <a:r>
              <a:rPr lang="zh-CN" altLang="en-US" noProof="1"/>
              <a:t>，切实保障客户资金安全。</a:t>
            </a:r>
          </a:p>
        </p:txBody>
      </p:sp>
    </p:spTree>
    <p:extLst>
      <p:ext uri="{BB962C8B-B14F-4D97-AF65-F5344CB8AC3E}">
        <p14:creationId xmlns:p14="http://schemas.microsoft.com/office/powerpoint/2010/main" val="2808773553"/>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a:xfrm>
            <a:off x="468313" y="765175"/>
            <a:ext cx="8207375" cy="719138"/>
          </a:xfrm>
        </p:spPr>
        <p:txBody>
          <a:bodyPr>
            <a:normAutofit fontScale="90000"/>
          </a:bodyPr>
          <a:lstStyle/>
          <a:p>
            <a:r>
              <a:rPr lang="zh-CN" altLang="en-US" smtClean="0">
                <a:latin typeface="Calibri" panose="020F0502020204030204" pitchFamily="34" charset="0"/>
              </a:rPr>
              <a:t>本章总结</a:t>
            </a:r>
            <a:endParaRPr lang="zh-CN" altLang="en-US" smtClean="0">
              <a:solidFill>
                <a:srgbClr val="FF0000"/>
              </a:solidFill>
              <a:latin typeface="Calibri" panose="020F0502020204030204" pitchFamily="34" charset="0"/>
            </a:endParaRPr>
          </a:p>
        </p:txBody>
      </p:sp>
      <p:sp>
        <p:nvSpPr>
          <p:cNvPr id="47106" name="内容占位符 2"/>
          <p:cNvSpPr>
            <a:spLocks noGrp="1" noChangeArrowheads="1"/>
          </p:cNvSpPr>
          <p:nvPr>
            <p:ph idx="1"/>
          </p:nvPr>
        </p:nvSpPr>
        <p:spPr>
          <a:xfrm>
            <a:off x="457200" y="1700213"/>
            <a:ext cx="8229600" cy="4138612"/>
          </a:xfrm>
        </p:spPr>
        <p:txBody>
          <a:bodyPr/>
          <a:lstStyle/>
          <a:p>
            <a:r>
              <a:rPr lang="zh-CN" altLang="en-US" smtClean="0">
                <a:latin typeface="Calibri" panose="020F0502020204030204" pitchFamily="34" charset="0"/>
              </a:rPr>
              <a:t>本章分为两个部分，第一部分首先介绍了 </a:t>
            </a:r>
            <a:r>
              <a:rPr lang="en-US" altLang="zh-CN" smtClean="0">
                <a:ea typeface="宋体" panose="02010600030101010101" pitchFamily="2" charset="-122"/>
              </a:rPr>
              <a:t>BAT </a:t>
            </a:r>
            <a:r>
              <a:rPr lang="zh-CN" altLang="en-US" smtClean="0">
                <a:latin typeface="Calibri" panose="020F0502020204030204" pitchFamily="34" charset="0"/>
              </a:rPr>
              <a:t>互联网金融发展的布局，随后分析了</a:t>
            </a:r>
            <a:r>
              <a:rPr lang="en-US" altLang="zh-CN" smtClean="0">
                <a:ea typeface="宋体" panose="02010600030101010101" pitchFamily="2" charset="-122"/>
              </a:rPr>
              <a:t>BAT </a:t>
            </a:r>
            <a:r>
              <a:rPr lang="zh-CN" altLang="en-US" smtClean="0">
                <a:latin typeface="Calibri" panose="020F0502020204030204" pitchFamily="34" charset="0"/>
              </a:rPr>
              <a:t>各自的优势，最后分析三家企业互联网金融的发展战略；第二部分具体分析了中国平安的互联网金融发展情况，特别是对国内领先 </a:t>
            </a:r>
            <a:r>
              <a:rPr lang="en-US" altLang="zh-CN" smtClean="0">
                <a:ea typeface="宋体" panose="02010600030101010101" pitchFamily="2" charset="-122"/>
              </a:rPr>
              <a:t>P2P </a:t>
            </a:r>
            <a:r>
              <a:rPr lang="zh-CN" altLang="en-US" smtClean="0">
                <a:latin typeface="Calibri" panose="020F0502020204030204" pitchFamily="34" charset="0"/>
              </a:rPr>
              <a:t>陆金所的详细分析，介绍 </a:t>
            </a:r>
            <a:r>
              <a:rPr lang="en-US" altLang="zh-CN" smtClean="0">
                <a:ea typeface="宋体" panose="02010600030101010101" pitchFamily="2" charset="-122"/>
              </a:rPr>
              <a:t>BAT </a:t>
            </a:r>
            <a:r>
              <a:rPr lang="zh-CN" altLang="en-US" smtClean="0">
                <a:latin typeface="Calibri" panose="020F0502020204030204" pitchFamily="34" charset="0"/>
              </a:rPr>
              <a:t>之外的国内经典互联网金融发展情况。</a:t>
            </a:r>
          </a:p>
        </p:txBody>
      </p:sp>
    </p:spTree>
    <p:extLst>
      <p:ext uri="{BB962C8B-B14F-4D97-AF65-F5344CB8AC3E}">
        <p14:creationId xmlns:p14="http://schemas.microsoft.com/office/powerpoint/2010/main" val="1895775476"/>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a:xfrm>
            <a:off x="492125" y="741363"/>
            <a:ext cx="8208963" cy="719137"/>
          </a:xfrm>
        </p:spPr>
        <p:txBody>
          <a:bodyPr>
            <a:normAutofit fontScale="90000"/>
          </a:bodyPr>
          <a:lstStyle/>
          <a:p>
            <a:r>
              <a:rPr lang="zh-CN" altLang="en-US" smtClean="0">
                <a:latin typeface="Calibri" panose="020F0502020204030204" pitchFamily="34" charset="0"/>
              </a:rPr>
              <a:t>关键概念</a:t>
            </a:r>
          </a:p>
        </p:txBody>
      </p:sp>
      <p:sp>
        <p:nvSpPr>
          <p:cNvPr id="5" name="圆角矩形 4"/>
          <p:cNvSpPr/>
          <p:nvPr/>
        </p:nvSpPr>
        <p:spPr>
          <a:xfrm>
            <a:off x="803275" y="2133600"/>
            <a:ext cx="7585075" cy="14398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48132" name="矩形 5"/>
          <p:cNvSpPr>
            <a:spLocks noChangeArrowheads="1"/>
          </p:cNvSpPr>
          <p:nvPr/>
        </p:nvSpPr>
        <p:spPr bwMode="auto">
          <a:xfrm>
            <a:off x="947738" y="2492375"/>
            <a:ext cx="75120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buSzPct val="150000"/>
            </a:pPr>
            <a:r>
              <a:rPr lang="en-US" altLang="zh-CN">
                <a:latin typeface="仿宋" panose="02010609060101010101" pitchFamily="49" charset="-122"/>
                <a:ea typeface="仿宋" panose="02010609060101010101" pitchFamily="49" charset="-122"/>
              </a:rPr>
              <a:t>BAT </a:t>
            </a:r>
            <a:r>
              <a:rPr lang="zh-CN" altLang="en-US">
                <a:latin typeface="仿宋" panose="02010609060101010101" pitchFamily="49" charset="-122"/>
                <a:ea typeface="仿宋" panose="02010609060101010101" pitchFamily="49" charset="-122"/>
              </a:rPr>
              <a:t>百度钱包 百度理财 支付宝 余额宝 蚂蚁金服 微信支付 陆金所</a:t>
            </a:r>
            <a:endParaRPr lang="zh-CN" altLang="zh-CN">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43091415"/>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188" y="1700213"/>
            <a:ext cx="7921625" cy="381635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仿宋" panose="02010609060101010101" pitchFamily="49" charset="-122"/>
              <a:ea typeface="仿宋" panose="02010609060101010101" pitchFamily="49" charset="-122"/>
            </a:endParaRPr>
          </a:p>
        </p:txBody>
      </p:sp>
      <p:sp>
        <p:nvSpPr>
          <p:cNvPr id="49155" name="矩形 5"/>
          <p:cNvSpPr>
            <a:spLocks noChangeArrowheads="1"/>
          </p:cNvSpPr>
          <p:nvPr/>
        </p:nvSpPr>
        <p:spPr bwMode="auto">
          <a:xfrm>
            <a:off x="850900" y="2060575"/>
            <a:ext cx="74898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1. BAT </a:t>
            </a:r>
            <a:r>
              <a:rPr lang="zh-CN" altLang="en-US">
                <a:latin typeface="仿宋" panose="02010609060101010101" pitchFamily="49" charset="-122"/>
                <a:ea typeface="仿宋" panose="02010609060101010101" pitchFamily="49" charset="-122"/>
              </a:rPr>
              <a:t>的互联网金融布局有哪些？</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2. BAT </a:t>
            </a:r>
            <a:r>
              <a:rPr lang="zh-CN" altLang="en-US">
                <a:latin typeface="仿宋" panose="02010609060101010101" pitchFamily="49" charset="-122"/>
                <a:ea typeface="仿宋" panose="02010609060101010101" pitchFamily="49" charset="-122"/>
              </a:rPr>
              <a:t>的互联网金融发展优势与劣势是什么？</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3. BAT </a:t>
            </a:r>
            <a:r>
              <a:rPr lang="zh-CN" altLang="en-US">
                <a:latin typeface="仿宋" panose="02010609060101010101" pitchFamily="49" charset="-122"/>
                <a:ea typeface="仿宋" panose="02010609060101010101" pitchFamily="49" charset="-122"/>
              </a:rPr>
              <a:t>的互联网金融发展战略是什么？</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4. </a:t>
            </a:r>
            <a:r>
              <a:rPr lang="zh-CN" altLang="en-US">
                <a:latin typeface="仿宋" panose="02010609060101010101" pitchFamily="49" charset="-122"/>
                <a:ea typeface="仿宋" panose="02010609060101010101" pitchFamily="49" charset="-122"/>
              </a:rPr>
              <a:t>中国平安的互联网金融布局有哪些？</a:t>
            </a:r>
          </a:p>
          <a:p>
            <a:pPr>
              <a:spcBef>
                <a:spcPts val="1800"/>
              </a:spcBef>
              <a:buSzPct val="150000"/>
              <a:buFontTx/>
              <a:buBlip>
                <a:blip r:embed="rId2"/>
              </a:buBlip>
            </a:pPr>
            <a:r>
              <a:rPr lang="en-US" altLang="zh-CN">
                <a:latin typeface="仿宋" panose="02010609060101010101" pitchFamily="49" charset="-122"/>
                <a:ea typeface="仿宋" panose="02010609060101010101" pitchFamily="49" charset="-122"/>
              </a:rPr>
              <a:t>5. </a:t>
            </a:r>
            <a:r>
              <a:rPr lang="zh-CN" altLang="en-US">
                <a:latin typeface="仿宋" panose="02010609060101010101" pitchFamily="49" charset="-122"/>
                <a:ea typeface="仿宋" panose="02010609060101010101" pitchFamily="49" charset="-122"/>
              </a:rPr>
              <a:t>陆金所如何进行风险控制？</a:t>
            </a:r>
          </a:p>
        </p:txBody>
      </p:sp>
      <p:sp>
        <p:nvSpPr>
          <p:cNvPr id="49156" name="标题 1"/>
          <p:cNvSpPr>
            <a:spLocks noGrp="1" noChangeArrowheads="1"/>
          </p:cNvSpPr>
          <p:nvPr>
            <p:ph type="title"/>
          </p:nvPr>
        </p:nvSpPr>
        <p:spPr>
          <a:xfrm>
            <a:off x="539750" y="741363"/>
            <a:ext cx="8208963" cy="719137"/>
          </a:xfrm>
        </p:spPr>
        <p:txBody>
          <a:bodyPr>
            <a:normAutofit fontScale="90000"/>
          </a:bodyPr>
          <a:lstStyle/>
          <a:p>
            <a:r>
              <a:rPr lang="zh-CN" altLang="en-US" smtClean="0">
                <a:latin typeface="Calibri" panose="020F0502020204030204" pitchFamily="34" charset="0"/>
              </a:rPr>
              <a:t>习题</a:t>
            </a:r>
          </a:p>
        </p:txBody>
      </p:sp>
    </p:spTree>
    <p:extLst>
      <p:ext uri="{BB962C8B-B14F-4D97-AF65-F5344CB8AC3E}">
        <p14:creationId xmlns:p14="http://schemas.microsoft.com/office/powerpoint/2010/main" val="184748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1311" y="1052736"/>
            <a:ext cx="8219256" cy="4824536"/>
          </a:xfrm>
        </p:spPr>
        <p:txBody>
          <a:bodyPr>
            <a:normAutofit/>
          </a:bodyPr>
          <a:lstStyle/>
          <a:p>
            <a:r>
              <a:rPr lang="zh-CN" altLang="zh-CN" dirty="0" smtClean="0"/>
              <a:t>但是</a:t>
            </a:r>
            <a:r>
              <a:rPr lang="zh-CN" altLang="zh-CN" dirty="0"/>
              <a:t>在如果存在一个有效的信息传导机制，对</a:t>
            </a:r>
            <a:r>
              <a:rPr lang="zh-CN" altLang="en-US" dirty="0"/>
              <a:t>瞬息万变</a:t>
            </a:r>
            <a:r>
              <a:rPr lang="zh-CN" altLang="zh-CN" dirty="0"/>
              <a:t>的需求信息捕捉和面向相关产生者的传达，这样就消除了信息不对称，保证了供需的一致性。可以看出，信息技术是</a:t>
            </a:r>
            <a:r>
              <a:rPr lang="zh-CN" altLang="en-US" dirty="0"/>
              <a:t>克服</a:t>
            </a:r>
            <a:r>
              <a:rPr lang="zh-CN" altLang="zh-CN" dirty="0"/>
              <a:t>计划经济存在的不足、克服市场信息滞后带来的供需不平衡的一个关键点，信息技术的发展使得实现供需均衡是有可能的</a:t>
            </a:r>
            <a:r>
              <a:rPr lang="zh-CN" altLang="zh-CN" dirty="0" smtClean="0"/>
              <a:t>。</a:t>
            </a:r>
            <a:endParaRPr lang="en-US" altLang="zh-CN" dirty="0" smtClean="0"/>
          </a:p>
          <a:p>
            <a:r>
              <a:rPr lang="zh-CN" altLang="zh-CN" b="1" dirty="0"/>
              <a:t>信息技术在实现供需均衡上可以起到如下的作用</a:t>
            </a:r>
            <a:r>
              <a:rPr lang="zh-CN" altLang="zh-CN" b="1" dirty="0" smtClean="0"/>
              <a:t>：</a:t>
            </a:r>
            <a:endParaRPr lang="en-US" altLang="zh-CN" b="1" dirty="0"/>
          </a:p>
          <a:p>
            <a:pPr lvl="1"/>
            <a:r>
              <a:rPr lang="zh-CN" altLang="zh-CN" dirty="0" smtClean="0"/>
              <a:t>微观</a:t>
            </a:r>
            <a:r>
              <a:rPr lang="zh-CN" altLang="zh-CN" dirty="0"/>
              <a:t>经济结点信息</a:t>
            </a:r>
            <a:r>
              <a:rPr lang="zh-CN" altLang="zh-CN" dirty="0" smtClean="0"/>
              <a:t>获得</a:t>
            </a:r>
            <a:r>
              <a:rPr lang="zh-CN" altLang="en-US" dirty="0"/>
              <a:t>；</a:t>
            </a:r>
            <a:endParaRPr lang="en-US" altLang="zh-CN" dirty="0" smtClean="0"/>
          </a:p>
          <a:p>
            <a:pPr lvl="1"/>
            <a:r>
              <a:rPr lang="zh-CN" altLang="zh-CN" dirty="0" smtClean="0"/>
              <a:t>信息传输和共享</a:t>
            </a:r>
            <a:r>
              <a:rPr lang="zh-CN" altLang="en-US" dirty="0" smtClean="0"/>
              <a:t>；</a:t>
            </a:r>
            <a:endParaRPr lang="zh-CN" altLang="zh-CN" dirty="0" smtClean="0"/>
          </a:p>
          <a:p>
            <a:pPr lvl="1"/>
            <a:r>
              <a:rPr lang="zh-CN" altLang="zh-CN" dirty="0" smtClean="0"/>
              <a:t>数据处理</a:t>
            </a:r>
            <a:r>
              <a:rPr lang="zh-CN" altLang="zh-CN" dirty="0"/>
              <a:t>和</a:t>
            </a:r>
            <a:r>
              <a:rPr lang="zh-CN" altLang="zh-CN" dirty="0" smtClean="0"/>
              <a:t>计算。</a:t>
            </a:r>
            <a:endParaRPr lang="en-US" altLang="zh-CN" dirty="0" smtClean="0"/>
          </a:p>
        </p:txBody>
      </p:sp>
    </p:spTree>
    <p:extLst>
      <p:ext uri="{BB962C8B-B14F-4D97-AF65-F5344CB8AC3E}">
        <p14:creationId xmlns:p14="http://schemas.microsoft.com/office/powerpoint/2010/main" val="1456333913"/>
      </p:ext>
    </p:extLst>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a:xfrm>
            <a:off x="611188" y="2205038"/>
            <a:ext cx="8208962" cy="1800225"/>
          </a:xfrm>
        </p:spPr>
        <p:txBody>
          <a:bodyPr/>
          <a:lstStyle/>
          <a:p>
            <a:pPr algn="ctr"/>
            <a:r>
              <a:rPr lang="zh-CN" altLang="en-US" sz="8000" smtClean="0">
                <a:latin typeface="Calibri" panose="020F0502020204030204" pitchFamily="34" charset="0"/>
              </a:rPr>
              <a:t>谢谢！</a:t>
            </a:r>
          </a:p>
        </p:txBody>
      </p:sp>
    </p:spTree>
    <p:extLst>
      <p:ext uri="{BB962C8B-B14F-4D97-AF65-F5344CB8AC3E}">
        <p14:creationId xmlns:p14="http://schemas.microsoft.com/office/powerpoint/2010/main" val="2297156144"/>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89040"/>
            <a:ext cx="4896544" cy="1152128"/>
          </a:xfrm>
        </p:spPr>
        <p:txBody>
          <a:bodyPr/>
          <a:lstStyle/>
          <a:p>
            <a:r>
              <a:rPr lang="zh-CN" altLang="en-US" dirty="0" smtClean="0"/>
              <a:t>第十五章 </a:t>
            </a:r>
            <a:r>
              <a:rPr lang="en-US" altLang="zh-CN" dirty="0" smtClean="0"/>
              <a:t/>
            </a:r>
            <a:br>
              <a:rPr lang="en-US" altLang="zh-CN" dirty="0" smtClean="0"/>
            </a:br>
            <a:r>
              <a:rPr lang="zh-CN" altLang="en-US" dirty="0" smtClean="0"/>
              <a:t>国外</a:t>
            </a:r>
            <a:r>
              <a:rPr lang="zh-CN" altLang="en-US" dirty="0"/>
              <a:t>互联网金融案例</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1366073815"/>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3970318"/>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15.1 </a:t>
            </a:r>
            <a:r>
              <a:rPr lang="zh-CN" altLang="en-US" sz="2400" dirty="0">
                <a:solidFill>
                  <a:srgbClr val="6A5015"/>
                </a:solidFill>
                <a:latin typeface="黑体" panose="02010609060101010101" pitchFamily="49" charset="-122"/>
                <a:ea typeface="黑体" panose="02010609060101010101" pitchFamily="49" charset="-122"/>
              </a:rPr>
              <a:t>第三方支付</a:t>
            </a:r>
            <a:r>
              <a:rPr lang="en-US" altLang="zh-CN" sz="2400" dirty="0">
                <a:solidFill>
                  <a:srgbClr val="6A5015"/>
                </a:solidFill>
                <a:latin typeface="黑体" panose="02010609060101010101" pitchFamily="49" charset="-122"/>
                <a:ea typeface="黑体" panose="02010609060101010101" pitchFamily="49" charset="-122"/>
              </a:rPr>
              <a:t>——PayPal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15.2 </a:t>
            </a:r>
            <a:r>
              <a:rPr lang="zh-CN" altLang="en-US" sz="2400" dirty="0" smtClean="0">
                <a:solidFill>
                  <a:srgbClr val="6A5015"/>
                </a:solidFill>
                <a:latin typeface="黑体" panose="02010609060101010101" pitchFamily="49" charset="-122"/>
                <a:ea typeface="黑体" panose="02010609060101010101" pitchFamily="49" charset="-122"/>
              </a:rPr>
              <a:t>快捷支付</a:t>
            </a:r>
            <a:r>
              <a:rPr lang="en-US" altLang="zh-CN" sz="2400" dirty="0" smtClean="0">
                <a:solidFill>
                  <a:srgbClr val="6A5015"/>
                </a:solidFill>
                <a:latin typeface="黑体" panose="02010609060101010101" pitchFamily="49" charset="-122"/>
                <a:ea typeface="黑体" panose="02010609060101010101" pitchFamily="49" charset="-122"/>
              </a:rPr>
              <a:t>——Square </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15.3 </a:t>
            </a:r>
            <a:r>
              <a:rPr lang="en-US" altLang="zh-CN" sz="2400" dirty="0">
                <a:solidFill>
                  <a:srgbClr val="6A5015"/>
                </a:solidFill>
                <a:latin typeface="黑体" panose="02010609060101010101" pitchFamily="49" charset="-122"/>
                <a:ea typeface="黑体" panose="02010609060101010101" pitchFamily="49" charset="-122"/>
              </a:rPr>
              <a:t>Lending Club</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15.4 </a:t>
            </a:r>
            <a:r>
              <a:rPr lang="zh-CN" altLang="en-US" sz="2400" dirty="0">
                <a:solidFill>
                  <a:srgbClr val="6A5015"/>
                </a:solidFill>
                <a:latin typeface="黑体" panose="02010609060101010101" pitchFamily="49" charset="-122"/>
                <a:ea typeface="黑体" panose="02010609060101010101" pitchFamily="49" charset="-122"/>
              </a:rPr>
              <a:t>众筹平台</a:t>
            </a:r>
            <a:r>
              <a:rPr lang="en-US" altLang="zh-CN" sz="2400" dirty="0">
                <a:solidFill>
                  <a:srgbClr val="6A5015"/>
                </a:solidFill>
                <a:latin typeface="黑体" panose="02010609060101010101" pitchFamily="49" charset="-122"/>
                <a:ea typeface="黑体" panose="02010609060101010101" pitchFamily="49" charset="-122"/>
              </a:rPr>
              <a:t>——Kickstarter</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15.5 </a:t>
            </a:r>
            <a:r>
              <a:rPr lang="zh-CN" altLang="en-US" sz="2400" dirty="0" smtClean="0">
                <a:solidFill>
                  <a:srgbClr val="6A5015"/>
                </a:solidFill>
                <a:latin typeface="黑体" panose="02010609060101010101" pitchFamily="49" charset="-122"/>
                <a:ea typeface="黑体" panose="02010609060101010101" pitchFamily="49" charset="-122"/>
              </a:rPr>
              <a:t>互联网直销银行</a:t>
            </a:r>
            <a:r>
              <a:rPr lang="en-US" altLang="zh-CN" sz="2400" dirty="0" smtClean="0">
                <a:solidFill>
                  <a:srgbClr val="6A5015"/>
                </a:solidFill>
                <a:latin typeface="黑体" panose="02010609060101010101" pitchFamily="49" charset="-122"/>
                <a:ea typeface="黑体" panose="02010609060101010101" pitchFamily="49" charset="-122"/>
              </a:rPr>
              <a:t>——ING Direct USA </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15.6 </a:t>
            </a:r>
            <a:r>
              <a:rPr lang="zh-CN" altLang="en-US" sz="2400" dirty="0">
                <a:solidFill>
                  <a:srgbClr val="6A5015"/>
                </a:solidFill>
                <a:latin typeface="黑体" panose="02010609060101010101" pitchFamily="49" charset="-122"/>
                <a:ea typeface="黑体" panose="02010609060101010101" pitchFamily="49" charset="-122"/>
              </a:rPr>
              <a:t>网上证券交易</a:t>
            </a:r>
            <a:r>
              <a:rPr lang="en-US" altLang="zh-CN" sz="2400" dirty="0">
                <a:solidFill>
                  <a:srgbClr val="6A5015"/>
                </a:solidFill>
                <a:latin typeface="黑体" panose="02010609060101010101" pitchFamily="49" charset="-122"/>
                <a:ea typeface="黑体" panose="02010609060101010101" pitchFamily="49" charset="-122"/>
              </a:rPr>
              <a:t>——</a:t>
            </a:r>
            <a:r>
              <a:rPr lang="en-US" altLang="zh-CN" sz="2400" dirty="0" err="1">
                <a:solidFill>
                  <a:srgbClr val="6A5015"/>
                </a:solidFill>
                <a:latin typeface="黑体" panose="02010609060101010101" pitchFamily="49" charset="-122"/>
                <a:ea typeface="黑体" panose="02010609060101010101" pitchFamily="49" charset="-122"/>
              </a:rPr>
              <a:t>E*Trade</a:t>
            </a:r>
            <a:r>
              <a:rPr lang="en-US" altLang="zh-CN" sz="2400" dirty="0">
                <a:solidFill>
                  <a:srgbClr val="6A5015"/>
                </a:solidFill>
                <a:latin typeface="黑体" panose="02010609060101010101" pitchFamily="49" charset="-122"/>
                <a:ea typeface="黑体" panose="02010609060101010101" pitchFamily="49" charset="-122"/>
              </a:rPr>
              <a:t>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15.7 </a:t>
            </a:r>
            <a:r>
              <a:rPr lang="zh-CN" altLang="en-US" sz="2400" dirty="0">
                <a:solidFill>
                  <a:srgbClr val="6A5015"/>
                </a:solidFill>
                <a:latin typeface="黑体" panose="02010609060101010101" pitchFamily="49" charset="-122"/>
                <a:ea typeface="黑体" panose="02010609060101010101" pitchFamily="49" charset="-122"/>
              </a:rPr>
              <a:t>保险电子商务</a:t>
            </a:r>
            <a:r>
              <a:rPr lang="en-US" altLang="zh-CN" sz="2400" dirty="0">
                <a:solidFill>
                  <a:srgbClr val="6A5015"/>
                </a:solidFill>
                <a:latin typeface="黑体" panose="02010609060101010101" pitchFamily="49" charset="-122"/>
                <a:ea typeface="黑体" panose="02010609060101010101" pitchFamily="49" charset="-122"/>
              </a:rPr>
              <a:t>——</a:t>
            </a:r>
            <a:r>
              <a:rPr lang="en-US" altLang="zh-CN" sz="2400" dirty="0" err="1" smtClean="0">
                <a:solidFill>
                  <a:srgbClr val="6A5015"/>
                </a:solidFill>
                <a:latin typeface="黑体" panose="02010609060101010101" pitchFamily="49" charset="-122"/>
                <a:ea typeface="黑体" panose="02010609060101010101" pitchFamily="49" charset="-122"/>
              </a:rPr>
              <a:t>InsWeb</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84648479"/>
      </p:ext>
    </p:extLst>
  </p:cSld>
  <p:clrMapOvr>
    <a:masterClrMapping/>
  </p:clrMapOvr>
  <p:timing>
    <p:tnLst>
      <p:par>
        <p:cTn id="1" dur="indefinite" restart="never" nodeType="tmRoot"/>
      </p:par>
    </p:tn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200329"/>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国外互联网金融发展历程；</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国外主要互联网金融企业。</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85776392"/>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15.1 </a:t>
            </a:r>
            <a:r>
              <a:rPr lang="zh-CN" altLang="en-US" dirty="0" smtClean="0"/>
              <a:t>第三</a:t>
            </a:r>
            <a:r>
              <a:rPr lang="zh-CN" altLang="en-US" dirty="0"/>
              <a:t>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smtClean="0"/>
              <a:t>1998 </a:t>
            </a:r>
            <a:r>
              <a:rPr lang="zh-CN" altLang="en-US" dirty="0"/>
              <a:t>年 </a:t>
            </a:r>
            <a:r>
              <a:rPr lang="en-US" altLang="zh-CN" dirty="0"/>
              <a:t>12 </a:t>
            </a:r>
            <a:r>
              <a:rPr lang="zh-CN" altLang="en-US" dirty="0"/>
              <a:t>月，</a:t>
            </a:r>
            <a:r>
              <a:rPr lang="en-US" altLang="zh-CN" dirty="0"/>
              <a:t>Peter Thiel</a:t>
            </a:r>
            <a:r>
              <a:rPr lang="zh-CN" altLang="en-US" dirty="0"/>
              <a:t>、</a:t>
            </a:r>
            <a:r>
              <a:rPr lang="en-US" altLang="zh-CN" dirty="0"/>
              <a:t>Max </a:t>
            </a:r>
            <a:r>
              <a:rPr lang="en-US" altLang="zh-CN" dirty="0" err="1"/>
              <a:t>Levchin</a:t>
            </a:r>
            <a:r>
              <a:rPr lang="en-US" altLang="zh-CN" dirty="0"/>
              <a:t> </a:t>
            </a:r>
            <a:r>
              <a:rPr lang="zh-CN" altLang="en-US" dirty="0"/>
              <a:t>和</a:t>
            </a:r>
            <a:r>
              <a:rPr lang="en-US" altLang="zh-CN" dirty="0"/>
              <a:t>Elon Musk </a:t>
            </a:r>
            <a:r>
              <a:rPr lang="zh-CN" altLang="en-US" dirty="0"/>
              <a:t>联合</a:t>
            </a:r>
            <a:r>
              <a:rPr lang="zh-CN" altLang="en-US" dirty="0" smtClean="0"/>
              <a:t>创立</a:t>
            </a:r>
            <a:r>
              <a:rPr lang="zh-CN" altLang="en-US" dirty="0"/>
              <a:t>了</a:t>
            </a:r>
            <a:r>
              <a:rPr lang="en-US" altLang="zh-CN" dirty="0"/>
              <a:t>PayPal</a:t>
            </a:r>
            <a:r>
              <a:rPr lang="zh-CN" altLang="en-US" dirty="0"/>
              <a:t>，网站于</a:t>
            </a:r>
            <a:r>
              <a:rPr lang="en-US" altLang="zh-CN" dirty="0"/>
              <a:t>1999 </a:t>
            </a:r>
            <a:r>
              <a:rPr lang="zh-CN" altLang="en-US" dirty="0"/>
              <a:t>年</a:t>
            </a:r>
            <a:r>
              <a:rPr lang="en-US" altLang="zh-CN" dirty="0"/>
              <a:t>10 </a:t>
            </a:r>
            <a:r>
              <a:rPr lang="zh-CN" altLang="en-US" dirty="0"/>
              <a:t>月正式开始</a:t>
            </a:r>
            <a:r>
              <a:rPr lang="zh-CN" altLang="en-US" dirty="0" smtClean="0"/>
              <a:t>运营。</a:t>
            </a:r>
            <a:endParaRPr lang="zh-CN" altLang="en-US" dirty="0"/>
          </a:p>
          <a:p>
            <a:r>
              <a:rPr lang="zh-CN" altLang="en-US" dirty="0" smtClean="0"/>
              <a:t>成立</a:t>
            </a:r>
            <a:r>
              <a:rPr lang="zh-CN" altLang="en-US" dirty="0"/>
              <a:t>一年后，</a:t>
            </a:r>
            <a:r>
              <a:rPr lang="en-US" altLang="zh-CN" dirty="0"/>
              <a:t>PayPal </a:t>
            </a:r>
            <a:r>
              <a:rPr lang="zh-CN" altLang="en-US" dirty="0"/>
              <a:t>用户达到</a:t>
            </a:r>
            <a:r>
              <a:rPr lang="en-US" altLang="zh-CN" dirty="0"/>
              <a:t>1.2 </a:t>
            </a:r>
            <a:r>
              <a:rPr lang="zh-CN" altLang="en-US" dirty="0"/>
              <a:t>万人</a:t>
            </a:r>
            <a:r>
              <a:rPr lang="zh-CN" altLang="en-US" dirty="0" smtClean="0"/>
              <a:t>，随后</a:t>
            </a:r>
            <a:r>
              <a:rPr lang="zh-CN" altLang="en-US" dirty="0"/>
              <a:t>的六个月中，</a:t>
            </a:r>
            <a:r>
              <a:rPr lang="en-US" altLang="zh-CN" dirty="0"/>
              <a:t>PayPal </a:t>
            </a:r>
            <a:r>
              <a:rPr lang="zh-CN" altLang="en-US" dirty="0"/>
              <a:t>的用户数激增，突破了</a:t>
            </a:r>
            <a:r>
              <a:rPr lang="en-US" altLang="zh-CN" dirty="0"/>
              <a:t>100 </a:t>
            </a:r>
            <a:r>
              <a:rPr lang="zh-CN" altLang="en-US" dirty="0"/>
              <a:t>万人</a:t>
            </a:r>
            <a:r>
              <a:rPr lang="zh-CN" altLang="en-US" dirty="0" smtClean="0"/>
              <a:t>。</a:t>
            </a:r>
            <a:endParaRPr lang="en-US" altLang="zh-CN" dirty="0" smtClean="0"/>
          </a:p>
          <a:p>
            <a:r>
              <a:rPr lang="zh-CN" altLang="en-US" dirty="0"/>
              <a:t>目前，</a:t>
            </a:r>
            <a:r>
              <a:rPr lang="en-US" altLang="zh-CN" dirty="0"/>
              <a:t>PayPal </a:t>
            </a:r>
            <a:r>
              <a:rPr lang="zh-CN" altLang="en-US" dirty="0"/>
              <a:t>业务已经扩展</a:t>
            </a:r>
            <a:r>
              <a:rPr lang="zh-CN" altLang="en-US" dirty="0" smtClean="0"/>
              <a:t>到全球</a:t>
            </a:r>
            <a:r>
              <a:rPr lang="en-US" altLang="zh-CN" dirty="0"/>
              <a:t>190 </a:t>
            </a:r>
            <a:r>
              <a:rPr lang="zh-CN" altLang="en-US" dirty="0"/>
              <a:t>个国家和地区，服务覆盖</a:t>
            </a:r>
            <a:r>
              <a:rPr lang="en-US" altLang="zh-CN" dirty="0"/>
              <a:t>1.1 </a:t>
            </a:r>
            <a:r>
              <a:rPr lang="zh-CN" altLang="en-US" dirty="0"/>
              <a:t>亿个活跃账户，接受</a:t>
            </a:r>
            <a:r>
              <a:rPr lang="en-US" altLang="zh-CN" dirty="0"/>
              <a:t>25 </a:t>
            </a:r>
            <a:r>
              <a:rPr lang="zh-CN" altLang="en-US" dirty="0"/>
              <a:t>种货币进行支付。</a:t>
            </a:r>
            <a:r>
              <a:rPr lang="en-US" altLang="zh-CN" dirty="0"/>
              <a:t>2011 </a:t>
            </a:r>
            <a:r>
              <a:rPr lang="zh-CN" altLang="en-US" dirty="0"/>
              <a:t>年</a:t>
            </a:r>
            <a:r>
              <a:rPr lang="zh-CN" altLang="en-US" dirty="0" smtClean="0"/>
              <a:t>，</a:t>
            </a:r>
            <a:r>
              <a:rPr lang="en-US" altLang="zh-CN" dirty="0" smtClean="0"/>
              <a:t>PayPal </a:t>
            </a:r>
            <a:r>
              <a:rPr lang="zh-CN" altLang="en-US" dirty="0"/>
              <a:t>的交易金额达到</a:t>
            </a:r>
            <a:r>
              <a:rPr lang="en-US" altLang="zh-CN" dirty="0"/>
              <a:t>1 180 </a:t>
            </a:r>
            <a:r>
              <a:rPr lang="zh-CN" altLang="en-US" dirty="0"/>
              <a:t>亿美元，占全球电子商务价值的</a:t>
            </a:r>
            <a:r>
              <a:rPr lang="en-US" altLang="zh-CN" dirty="0"/>
              <a:t>15%</a:t>
            </a:r>
            <a:r>
              <a:rPr lang="zh-CN" altLang="en-US" dirty="0"/>
              <a:t>，其中</a:t>
            </a:r>
            <a:r>
              <a:rPr lang="en-US" altLang="zh-CN" dirty="0"/>
              <a:t>25% </a:t>
            </a:r>
            <a:r>
              <a:rPr lang="zh-CN" altLang="en-US" dirty="0"/>
              <a:t>为跨境交易</a:t>
            </a:r>
            <a:r>
              <a:rPr lang="zh-CN" altLang="en-US" dirty="0" smtClean="0"/>
              <a:t>。</a:t>
            </a:r>
            <a:r>
              <a:rPr lang="en-US" altLang="zh-CN" dirty="0" smtClean="0"/>
              <a:t>PayPal </a:t>
            </a:r>
            <a:r>
              <a:rPr lang="zh-CN" altLang="en-US" dirty="0"/>
              <a:t>俨然已成为世界最大的互联网支付公司。</a:t>
            </a:r>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PayPal </a:t>
            </a:r>
            <a:r>
              <a:rPr lang="zh-CN" altLang="en-US" dirty="0">
                <a:solidFill>
                  <a:srgbClr val="6A5015"/>
                </a:solidFill>
                <a:latin typeface="仿宋" panose="02010609060101010101" pitchFamily="49" charset="-122"/>
                <a:ea typeface="仿宋" panose="02010609060101010101" pitchFamily="49" charset="-122"/>
              </a:rPr>
              <a:t>成立于</a:t>
            </a:r>
            <a:r>
              <a:rPr lang="en-US" altLang="zh-CN" dirty="0">
                <a:solidFill>
                  <a:srgbClr val="6A5015"/>
                </a:solidFill>
                <a:latin typeface="仿宋" panose="02010609060101010101" pitchFamily="49" charset="-122"/>
                <a:ea typeface="仿宋" panose="02010609060101010101" pitchFamily="49" charset="-122"/>
              </a:rPr>
              <a:t>1998 </a:t>
            </a:r>
            <a:r>
              <a:rPr lang="zh-CN" altLang="en-US" dirty="0">
                <a:solidFill>
                  <a:srgbClr val="6A5015"/>
                </a:solidFill>
                <a:latin typeface="仿宋" panose="02010609060101010101" pitchFamily="49" charset="-122"/>
                <a:ea typeface="仿宋" panose="02010609060101010101" pitchFamily="49" charset="-122"/>
              </a:rPr>
              <a:t>年，总部位于美国加利福尼亚州圣荷西市，是世界上最大的</a:t>
            </a:r>
            <a:r>
              <a:rPr lang="zh-CN" altLang="en-US" dirty="0" smtClean="0">
                <a:solidFill>
                  <a:srgbClr val="6A5015"/>
                </a:solidFill>
                <a:latin typeface="仿宋" panose="02010609060101010101" pitchFamily="49" charset="-122"/>
                <a:ea typeface="仿宋" panose="02010609060101010101" pitchFamily="49" charset="-122"/>
              </a:rPr>
              <a:t>基于互联网</a:t>
            </a:r>
            <a:r>
              <a:rPr lang="zh-CN" altLang="en-US" dirty="0">
                <a:solidFill>
                  <a:srgbClr val="6A5015"/>
                </a:solidFill>
                <a:latin typeface="仿宋" panose="02010609060101010101" pitchFamily="49" charset="-122"/>
                <a:ea typeface="仿宋" panose="02010609060101010101" pitchFamily="49" charset="-122"/>
              </a:rPr>
              <a:t>的第三方支付公司。</a:t>
            </a:r>
          </a:p>
        </p:txBody>
      </p:sp>
    </p:spTree>
    <p:extLst>
      <p:ext uri="{BB962C8B-B14F-4D97-AF65-F5344CB8AC3E}">
        <p14:creationId xmlns:p14="http://schemas.microsoft.com/office/powerpoint/2010/main" val="266272836"/>
      </p:ext>
    </p:extLst>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15.1 </a:t>
            </a:r>
            <a:r>
              <a:rPr lang="zh-CN" altLang="en-US" dirty="0"/>
              <a:t>第三方支付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dirty="0"/>
              <a:t>PayPal </a:t>
            </a:r>
            <a:r>
              <a:rPr lang="zh-CN" altLang="en-US" dirty="0"/>
              <a:t>所拥有的竞争优势是更低的交易费用。例如，用户从</a:t>
            </a:r>
            <a:r>
              <a:rPr lang="en-US" altLang="zh-CN" dirty="0"/>
              <a:t>iTunes </a:t>
            </a:r>
            <a:r>
              <a:rPr lang="zh-CN" altLang="en-US" dirty="0"/>
              <a:t>下载一首歌曲</a:t>
            </a:r>
            <a:r>
              <a:rPr lang="zh-CN" altLang="en-US" dirty="0" smtClean="0"/>
              <a:t>，使用</a:t>
            </a:r>
            <a:r>
              <a:rPr lang="zh-CN" altLang="en-US" dirty="0"/>
              <a:t>信用卡的费用是</a:t>
            </a:r>
            <a:r>
              <a:rPr lang="en-US" altLang="zh-CN" dirty="0"/>
              <a:t>16 </a:t>
            </a:r>
            <a:r>
              <a:rPr lang="zh-CN" altLang="en-US" dirty="0"/>
              <a:t>美分，而通过</a:t>
            </a:r>
            <a:r>
              <a:rPr lang="en-US" altLang="zh-CN" dirty="0"/>
              <a:t>PayPal </a:t>
            </a:r>
            <a:r>
              <a:rPr lang="zh-CN" altLang="en-US" dirty="0"/>
              <a:t>支付只需</a:t>
            </a:r>
            <a:r>
              <a:rPr lang="en-US" altLang="zh-CN" dirty="0"/>
              <a:t>9 </a:t>
            </a:r>
            <a:r>
              <a:rPr lang="zh-CN" altLang="en-US" dirty="0"/>
              <a:t>美分。与此同时，使用</a:t>
            </a:r>
            <a:r>
              <a:rPr lang="en-US" altLang="zh-CN" dirty="0"/>
              <a:t>PayPal </a:t>
            </a:r>
            <a:r>
              <a:rPr lang="zh-CN" altLang="en-US" dirty="0" smtClean="0"/>
              <a:t>服务</a:t>
            </a:r>
            <a:r>
              <a:rPr lang="zh-CN" altLang="en-US" dirty="0"/>
              <a:t>的商家被诈骗的损失远远低于使用信用卡</a:t>
            </a:r>
            <a:r>
              <a:rPr lang="zh-CN" altLang="en-US" dirty="0" smtClean="0"/>
              <a:t>方式。</a:t>
            </a:r>
            <a:endParaRPr lang="en-US" altLang="zh-CN" dirty="0" smtClean="0"/>
          </a:p>
          <a:p>
            <a:r>
              <a:rPr lang="en-US" altLang="zh-CN" dirty="0"/>
              <a:t>PayPal </a:t>
            </a:r>
            <a:r>
              <a:rPr lang="zh-CN" altLang="en-US" dirty="0"/>
              <a:t>模式的支付流程简单便捷。首先付款人使用电子邮箱注册</a:t>
            </a:r>
            <a:r>
              <a:rPr lang="en-US" altLang="zh-CN" dirty="0"/>
              <a:t>PayPal </a:t>
            </a:r>
            <a:r>
              <a:rPr lang="zh-CN" altLang="en-US" dirty="0"/>
              <a:t>账户，并</a:t>
            </a:r>
            <a:r>
              <a:rPr lang="zh-CN" altLang="en-US" dirty="0" smtClean="0"/>
              <a:t>提供</a:t>
            </a:r>
            <a:r>
              <a:rPr lang="zh-CN" altLang="en-US" dirty="0"/>
              <a:t>信用卡或者银行卡的相应信息，此时用户便可以转账到</a:t>
            </a:r>
            <a:r>
              <a:rPr lang="en-US" altLang="zh-CN" dirty="0"/>
              <a:t>PayPal </a:t>
            </a:r>
            <a:r>
              <a:rPr lang="zh-CN" altLang="en-US" dirty="0"/>
              <a:t>账户；当需要付款时</a:t>
            </a:r>
            <a:r>
              <a:rPr lang="zh-CN" altLang="en-US" dirty="0" smtClean="0"/>
              <a:t>，只要</a:t>
            </a:r>
            <a:r>
              <a:rPr lang="zh-CN" altLang="en-US" dirty="0"/>
              <a:t>将收款人的电子邮箱提供给</a:t>
            </a:r>
            <a:r>
              <a:rPr lang="en-US" altLang="zh-CN" dirty="0"/>
              <a:t>PayPal </a:t>
            </a:r>
            <a:r>
              <a:rPr lang="zh-CN" altLang="en-US" dirty="0"/>
              <a:t>即可；随后</a:t>
            </a:r>
            <a:r>
              <a:rPr lang="en-US" altLang="zh-CN" dirty="0"/>
              <a:t>PayPal </a:t>
            </a:r>
            <a:r>
              <a:rPr lang="zh-CN" altLang="en-US" dirty="0"/>
              <a:t>向收款人发出电子邮件，</a:t>
            </a:r>
            <a:r>
              <a:rPr lang="zh-CN" altLang="en-US" dirty="0" smtClean="0"/>
              <a:t>通知其</a:t>
            </a:r>
            <a:r>
              <a:rPr lang="zh-CN" altLang="en-US" dirty="0"/>
              <a:t>等待收取款项，收款人便可以通过邮件内容中指示的方式取得款项。</a:t>
            </a:r>
            <a:endParaRPr lang="en-US" altLang="zh-CN" dirty="0" smtClean="0"/>
          </a:p>
          <a:p>
            <a:endParaRPr lang="en-US" altLang="zh-CN" dirty="0" smtClean="0"/>
          </a:p>
        </p:txBody>
      </p:sp>
    </p:spTree>
    <p:extLst>
      <p:ext uri="{BB962C8B-B14F-4D97-AF65-F5344CB8AC3E}">
        <p14:creationId xmlns:p14="http://schemas.microsoft.com/office/powerpoint/2010/main" val="2654106610"/>
      </p:ext>
    </p:extLst>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15.1 </a:t>
            </a:r>
            <a:r>
              <a:rPr lang="zh-CN" altLang="en-US" dirty="0"/>
              <a:t>第三方支付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pPr lvl="1"/>
            <a:r>
              <a:rPr lang="zh-CN" altLang="en-US" b="1" dirty="0"/>
              <a:t>与商业银行的竞争与合作关系</a:t>
            </a:r>
            <a:r>
              <a:rPr lang="zh-CN" altLang="en-US" b="1" dirty="0" smtClean="0"/>
              <a:t>：</a:t>
            </a:r>
            <a:r>
              <a:rPr lang="en-US" altLang="zh-CN" dirty="0"/>
              <a:t>PayPal </a:t>
            </a:r>
            <a:r>
              <a:rPr lang="zh-CN" altLang="en-US" dirty="0"/>
              <a:t>支付将新兴的互联网技术与传统的银行账户、信用卡网络、</a:t>
            </a:r>
            <a:r>
              <a:rPr lang="en-US" altLang="zh-CN" dirty="0"/>
              <a:t>ACH</a:t>
            </a:r>
            <a:r>
              <a:rPr lang="zh-CN" altLang="en-US" dirty="0"/>
              <a:t>（</a:t>
            </a:r>
            <a:r>
              <a:rPr lang="en-US" altLang="zh-CN" dirty="0" smtClean="0"/>
              <a:t>automated clearing </a:t>
            </a:r>
            <a:r>
              <a:rPr lang="en-US" altLang="zh-CN" dirty="0"/>
              <a:t>house</a:t>
            </a:r>
            <a:r>
              <a:rPr lang="zh-CN" altLang="en-US" dirty="0"/>
              <a:t>）网络等支付体系连接在一起，与商业银行之间既有合作，也有</a:t>
            </a:r>
            <a:r>
              <a:rPr lang="zh-CN" altLang="en-US" dirty="0" smtClean="0"/>
              <a:t>竞争。</a:t>
            </a:r>
            <a:endParaRPr lang="en-US" altLang="zh-CN" dirty="0" smtClean="0"/>
          </a:p>
          <a:p>
            <a:pPr lvl="1"/>
            <a:r>
              <a:rPr lang="zh-CN" altLang="en-US" b="1" dirty="0"/>
              <a:t>收入来源与费用结构</a:t>
            </a:r>
            <a:r>
              <a:rPr lang="zh-CN" altLang="en-US" b="1" dirty="0" smtClean="0"/>
              <a:t>：</a:t>
            </a:r>
            <a:r>
              <a:rPr lang="en-US" altLang="zh-CN" dirty="0" smtClean="0"/>
              <a:t>PayPal </a:t>
            </a:r>
            <a:r>
              <a:rPr lang="zh-CN" altLang="en-US" dirty="0"/>
              <a:t>在运作初期提供免费</a:t>
            </a:r>
            <a:r>
              <a:rPr lang="zh-CN" altLang="en-US" dirty="0" smtClean="0"/>
              <a:t>服务，在进入新兴市场时，也实行免费服务政策。</a:t>
            </a:r>
            <a:r>
              <a:rPr lang="zh-CN" altLang="en-US" dirty="0"/>
              <a:t>随着</a:t>
            </a:r>
            <a:r>
              <a:rPr lang="zh-CN" altLang="en-US" dirty="0" smtClean="0"/>
              <a:t>业务</a:t>
            </a:r>
            <a:r>
              <a:rPr lang="zh-CN" altLang="en-US" dirty="0"/>
              <a:t>的开展，</a:t>
            </a:r>
            <a:r>
              <a:rPr lang="en-US" altLang="zh-CN" dirty="0"/>
              <a:t>PayPal </a:t>
            </a:r>
            <a:r>
              <a:rPr lang="zh-CN" altLang="en-US" dirty="0"/>
              <a:t>逐步开始对服务对象收费。</a:t>
            </a:r>
            <a:r>
              <a:rPr lang="en-US" altLang="zh-CN" dirty="0"/>
              <a:t>PayPal </a:t>
            </a:r>
            <a:r>
              <a:rPr lang="zh-CN" altLang="en-US" dirty="0"/>
              <a:t>的收入可以分为基本费用收入和</a:t>
            </a:r>
            <a:r>
              <a:rPr lang="zh-CN" altLang="en-US" dirty="0" smtClean="0"/>
              <a:t>其他费用</a:t>
            </a:r>
            <a:r>
              <a:rPr lang="zh-CN" altLang="en-US" dirty="0"/>
              <a:t>收入</a:t>
            </a:r>
            <a:r>
              <a:rPr lang="zh-CN" altLang="en-US" dirty="0" smtClean="0"/>
              <a:t>。</a:t>
            </a:r>
            <a:endParaRPr lang="en-US" altLang="zh-CN" dirty="0" smtClean="0"/>
          </a:p>
          <a:p>
            <a:pPr lvl="1"/>
            <a:r>
              <a:rPr lang="zh-CN" altLang="en-US" b="1" dirty="0"/>
              <a:t>客户备付金管理</a:t>
            </a:r>
            <a:r>
              <a:rPr lang="zh-CN" altLang="en-US" b="1" dirty="0" smtClean="0"/>
              <a:t>：</a:t>
            </a:r>
            <a:r>
              <a:rPr lang="zh-CN" altLang="en-US" dirty="0"/>
              <a:t>客户对其账户中的资金可以有两种</a:t>
            </a:r>
            <a:r>
              <a:rPr lang="zh-CN" altLang="en-US" dirty="0" smtClean="0"/>
              <a:t>选择</a:t>
            </a:r>
            <a:r>
              <a:rPr lang="en-US" altLang="zh-CN" dirty="0" smtClean="0"/>
              <a:t>:</a:t>
            </a:r>
            <a:r>
              <a:rPr lang="zh-CN" altLang="en-US" dirty="0"/>
              <a:t>存入富国银行的集合账户或者投资</a:t>
            </a:r>
            <a:r>
              <a:rPr lang="en-US" altLang="zh-CN" dirty="0" smtClean="0"/>
              <a:t>PayPal</a:t>
            </a:r>
            <a:r>
              <a:rPr lang="zh-CN" altLang="en-US" dirty="0" smtClean="0"/>
              <a:t>货币市场</a:t>
            </a:r>
            <a:r>
              <a:rPr lang="zh-CN" altLang="en-US" dirty="0"/>
              <a:t>基金。</a:t>
            </a:r>
            <a:endParaRPr lang="en-US" altLang="zh-CN" dirty="0" smtClean="0"/>
          </a:p>
          <a:p>
            <a:pPr lvl="1"/>
            <a:r>
              <a:rPr lang="zh-CN" altLang="en-US" b="1" dirty="0"/>
              <a:t>客户保护措施</a:t>
            </a:r>
            <a:r>
              <a:rPr lang="zh-CN" altLang="en-US" b="1" dirty="0" smtClean="0"/>
              <a:t>：</a:t>
            </a:r>
            <a:r>
              <a:rPr lang="en-US" altLang="zh-CN" dirty="0"/>
              <a:t>PayPal </a:t>
            </a:r>
            <a:r>
              <a:rPr lang="zh-CN" altLang="en-US" dirty="0"/>
              <a:t>非常重视对客户的保护，目前主要提供买方保护和卖方保护两种保护</a:t>
            </a:r>
            <a:r>
              <a:rPr lang="zh-CN" altLang="en-US" dirty="0" smtClean="0"/>
              <a:t>政策。</a:t>
            </a:r>
            <a:endParaRPr lang="en-US" altLang="zh-CN" dirty="0"/>
          </a:p>
          <a:p>
            <a:pPr lvl="1"/>
            <a:r>
              <a:rPr lang="zh-CN" altLang="en-US" b="1" dirty="0"/>
              <a:t>监管环境</a:t>
            </a:r>
            <a:r>
              <a:rPr lang="zh-CN" altLang="en-US" b="1" dirty="0" smtClean="0"/>
              <a:t>：</a:t>
            </a:r>
            <a:r>
              <a:rPr lang="zh-CN" altLang="en-US" dirty="0" smtClean="0"/>
              <a:t>监管机构会</a:t>
            </a:r>
            <a:r>
              <a:rPr lang="zh-CN" altLang="en-US" dirty="0"/>
              <a:t>定期或不定期地检查其是否遵守相关</a:t>
            </a:r>
            <a:r>
              <a:rPr lang="zh-CN" altLang="en-US" dirty="0" smtClean="0"/>
              <a:t>法律等。</a:t>
            </a:r>
            <a:endParaRPr lang="en-US" altLang="zh-CN" dirty="0" smtClean="0"/>
          </a:p>
          <a:p>
            <a:pPr lvl="1"/>
            <a:r>
              <a:rPr lang="zh-CN" altLang="en-US" b="1" dirty="0"/>
              <a:t>风险</a:t>
            </a:r>
            <a:r>
              <a:rPr lang="zh-CN" altLang="en-US" b="1" dirty="0" smtClean="0"/>
              <a:t>防范：</a:t>
            </a:r>
            <a:r>
              <a:rPr lang="en-US" altLang="zh-CN" dirty="0"/>
              <a:t>PayPal </a:t>
            </a:r>
            <a:r>
              <a:rPr lang="zh-CN" altLang="en-US" dirty="0"/>
              <a:t>采用电子邮件作为</a:t>
            </a:r>
            <a:r>
              <a:rPr lang="en-US" altLang="zh-CN" dirty="0"/>
              <a:t>PayPal </a:t>
            </a:r>
            <a:r>
              <a:rPr lang="zh-CN" altLang="en-US" dirty="0"/>
              <a:t>账号，并用简单的执行密码作为支付的命令和指示</a:t>
            </a:r>
            <a:r>
              <a:rPr lang="zh-CN" altLang="en-US" dirty="0" smtClean="0"/>
              <a:t>，避免</a:t>
            </a:r>
            <a:r>
              <a:rPr lang="zh-CN" altLang="en-US" dirty="0"/>
              <a:t>了用户信用卡信息和其他银行账号信息泄露的风险。</a:t>
            </a:r>
            <a:endParaRPr lang="en-US" altLang="zh-CN" dirty="0" smtClean="0"/>
          </a:p>
          <a:p>
            <a:pPr lvl="1"/>
            <a:endParaRPr lang="en-US" altLang="zh-CN" dirty="0" smtClean="0"/>
          </a:p>
        </p:txBody>
      </p:sp>
    </p:spTree>
    <p:extLst>
      <p:ext uri="{BB962C8B-B14F-4D97-AF65-F5344CB8AC3E}">
        <p14:creationId xmlns:p14="http://schemas.microsoft.com/office/powerpoint/2010/main" val="893030026"/>
      </p:ext>
    </p:extLst>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15.2 </a:t>
            </a:r>
            <a:r>
              <a:rPr lang="zh-CN" altLang="en-US" dirty="0" smtClean="0"/>
              <a:t>快捷</a:t>
            </a:r>
            <a:r>
              <a:rPr lang="zh-CN" altLang="en-US" dirty="0"/>
              <a:t>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dirty="0"/>
              <a:t>截至</a:t>
            </a:r>
            <a:r>
              <a:rPr lang="en-US" altLang="zh-CN" dirty="0" smtClean="0"/>
              <a:t>2011</a:t>
            </a:r>
            <a:r>
              <a:rPr lang="zh-CN" altLang="en-US" dirty="0" smtClean="0"/>
              <a:t>年</a:t>
            </a:r>
            <a:r>
              <a:rPr lang="en-US" altLang="zh-CN" dirty="0" smtClean="0"/>
              <a:t>12</a:t>
            </a:r>
            <a:r>
              <a:rPr lang="zh-CN" altLang="en-US" dirty="0" smtClean="0"/>
              <a:t>月</a:t>
            </a:r>
            <a:r>
              <a:rPr lang="zh-CN" altLang="en-US" dirty="0"/>
              <a:t>，使用</a:t>
            </a:r>
            <a:r>
              <a:rPr lang="en-US" altLang="zh-CN" dirty="0"/>
              <a:t>Square </a:t>
            </a:r>
            <a:r>
              <a:rPr lang="zh-CN" altLang="en-US" dirty="0"/>
              <a:t>移动支付业务的商家数量已超过</a:t>
            </a:r>
            <a:r>
              <a:rPr lang="en-US" altLang="zh-CN" dirty="0"/>
              <a:t>100 </a:t>
            </a:r>
            <a:r>
              <a:rPr lang="zh-CN" altLang="en-US" dirty="0"/>
              <a:t>万，占美国所有支持信用卡</a:t>
            </a:r>
            <a:r>
              <a:rPr lang="zh-CN" altLang="en-US" dirty="0" smtClean="0"/>
              <a:t>支付</a:t>
            </a:r>
            <a:r>
              <a:rPr lang="zh-CN" altLang="en-US" dirty="0"/>
              <a:t>商家中的</a:t>
            </a:r>
            <a:r>
              <a:rPr lang="en-US" altLang="zh-CN" dirty="0"/>
              <a:t>1/8</a:t>
            </a:r>
            <a:r>
              <a:rPr lang="zh-CN" altLang="en-US" dirty="0"/>
              <a:t>，并以每月新增</a:t>
            </a:r>
            <a:r>
              <a:rPr lang="en-US" altLang="zh-CN" dirty="0"/>
              <a:t>10 </a:t>
            </a:r>
            <a:r>
              <a:rPr lang="zh-CN" altLang="en-US" dirty="0"/>
              <a:t>万商户的速度增长</a:t>
            </a:r>
            <a:r>
              <a:rPr lang="zh-CN" altLang="en-US" dirty="0" smtClean="0"/>
              <a:t>。</a:t>
            </a:r>
            <a:endParaRPr lang="en-US" altLang="zh-CN" dirty="0" smtClean="0"/>
          </a:p>
          <a:p>
            <a:r>
              <a:rPr lang="zh-CN" altLang="en-US" b="1" dirty="0"/>
              <a:t>产品</a:t>
            </a:r>
            <a:r>
              <a:rPr lang="zh-CN" altLang="en-US" b="1" dirty="0" smtClean="0"/>
              <a:t>方案：</a:t>
            </a:r>
            <a:r>
              <a:rPr lang="en-US" altLang="zh-CN" dirty="0"/>
              <a:t>Square </a:t>
            </a:r>
            <a:r>
              <a:rPr lang="zh-CN" altLang="en-US" dirty="0"/>
              <a:t>公司从</a:t>
            </a:r>
            <a:r>
              <a:rPr lang="en-US" altLang="zh-CN" dirty="0"/>
              <a:t>2010 </a:t>
            </a:r>
            <a:r>
              <a:rPr lang="zh-CN" altLang="en-US" dirty="0"/>
              <a:t>年正式运营开始，共推出了两款产品，分别为</a:t>
            </a:r>
            <a:r>
              <a:rPr lang="en-US" altLang="zh-CN" dirty="0"/>
              <a:t>Square </a:t>
            </a:r>
            <a:r>
              <a:rPr lang="en-US" altLang="zh-CN" dirty="0" smtClean="0"/>
              <a:t>Dangle</a:t>
            </a:r>
            <a:r>
              <a:rPr lang="zh-CN" altLang="en-US" dirty="0" smtClean="0"/>
              <a:t>和</a:t>
            </a:r>
            <a:r>
              <a:rPr lang="en-US" altLang="zh-CN" dirty="0" smtClean="0"/>
              <a:t>Square </a:t>
            </a:r>
            <a:r>
              <a:rPr lang="en-US" altLang="zh-CN" dirty="0" err="1"/>
              <a:t>CardCase</a:t>
            </a:r>
            <a:r>
              <a:rPr lang="en-US" altLang="zh-CN" dirty="0"/>
              <a:t>/Register</a:t>
            </a:r>
            <a:r>
              <a:rPr lang="zh-CN" altLang="en-US" dirty="0"/>
              <a:t>，为广大中小商户提供了便捷的刷卡支付服务</a:t>
            </a:r>
            <a:r>
              <a:rPr lang="zh-CN" altLang="en-US" dirty="0" smtClean="0"/>
              <a:t>。</a:t>
            </a:r>
            <a:endParaRPr lang="en-US" altLang="zh-CN" dirty="0" smtClean="0"/>
          </a:p>
          <a:p>
            <a:pPr lvl="1"/>
            <a:r>
              <a:rPr lang="en-US" altLang="zh-CN" dirty="0"/>
              <a:t>Square Dangle </a:t>
            </a:r>
            <a:r>
              <a:rPr lang="zh-CN" altLang="en-US" dirty="0"/>
              <a:t>通过与移动设备相连，结合移动设备中的应用程序，将</a:t>
            </a:r>
            <a:r>
              <a:rPr lang="zh-CN" altLang="en-US" dirty="0" smtClean="0"/>
              <a:t>移动通信</a:t>
            </a:r>
            <a:r>
              <a:rPr lang="zh-CN" altLang="en-US" dirty="0"/>
              <a:t>设备转化成了一个无线</a:t>
            </a:r>
            <a:r>
              <a:rPr lang="en-US" altLang="zh-CN" dirty="0"/>
              <a:t>POS </a:t>
            </a:r>
            <a:r>
              <a:rPr lang="zh-CN" altLang="en-US" dirty="0"/>
              <a:t>机</a:t>
            </a:r>
            <a:r>
              <a:rPr lang="zh-CN" altLang="en-US" dirty="0" smtClean="0"/>
              <a:t>。</a:t>
            </a:r>
            <a:endParaRPr lang="en-US" altLang="zh-CN" dirty="0" smtClean="0"/>
          </a:p>
          <a:p>
            <a:pPr lvl="1"/>
            <a:r>
              <a:rPr lang="en-US" altLang="zh-CN" dirty="0"/>
              <a:t>Square Card Case/Register </a:t>
            </a:r>
            <a:r>
              <a:rPr lang="zh-CN" altLang="en-US" dirty="0"/>
              <a:t>支付方式主要是依靠信息预存的方式来实现。在该产品的帮助下，消费者只需要向商户提供姓名即可实现支付，颠覆</a:t>
            </a:r>
            <a:r>
              <a:rPr lang="zh-CN" altLang="en-US" dirty="0" smtClean="0"/>
              <a:t>了传统</a:t>
            </a:r>
            <a:r>
              <a:rPr lang="zh-CN" altLang="en-US" dirty="0"/>
              <a:t>的付款方式。</a:t>
            </a:r>
            <a:endParaRPr lang="en-US" altLang="zh-CN" dirty="0" smtClean="0"/>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Square </a:t>
            </a:r>
            <a:r>
              <a:rPr lang="zh-CN" altLang="en-US" dirty="0">
                <a:solidFill>
                  <a:srgbClr val="6A5015"/>
                </a:solidFill>
                <a:latin typeface="仿宋" panose="02010609060101010101" pitchFamily="49" charset="-122"/>
                <a:ea typeface="仿宋" panose="02010609060101010101" pitchFamily="49" charset="-122"/>
              </a:rPr>
              <a:t>成立于</a:t>
            </a:r>
            <a:r>
              <a:rPr lang="en-US" altLang="zh-CN" dirty="0">
                <a:solidFill>
                  <a:srgbClr val="6A5015"/>
                </a:solidFill>
                <a:latin typeface="仿宋" panose="02010609060101010101" pitchFamily="49" charset="-122"/>
                <a:ea typeface="仿宋" panose="02010609060101010101" pitchFamily="49" charset="-122"/>
              </a:rPr>
              <a:t>2009 </a:t>
            </a:r>
            <a:r>
              <a:rPr lang="zh-CN" altLang="en-US" dirty="0">
                <a:solidFill>
                  <a:srgbClr val="6A5015"/>
                </a:solidFill>
                <a:latin typeface="仿宋" panose="02010609060101010101" pitchFamily="49" charset="-122"/>
                <a:ea typeface="仿宋" panose="02010609060101010101" pitchFamily="49" charset="-122"/>
              </a:rPr>
              <a:t>年</a:t>
            </a:r>
            <a:r>
              <a:rPr lang="en-US" altLang="zh-CN" dirty="0">
                <a:solidFill>
                  <a:srgbClr val="6A5015"/>
                </a:solidFill>
                <a:latin typeface="仿宋" panose="02010609060101010101" pitchFamily="49" charset="-122"/>
                <a:ea typeface="仿宋" panose="02010609060101010101" pitchFamily="49" charset="-122"/>
              </a:rPr>
              <a:t>12 </a:t>
            </a:r>
            <a:r>
              <a:rPr lang="zh-CN" altLang="en-US" dirty="0">
                <a:solidFill>
                  <a:srgbClr val="6A5015"/>
                </a:solidFill>
                <a:latin typeface="仿宋" panose="02010609060101010101" pitchFamily="49" charset="-122"/>
                <a:ea typeface="仿宋" panose="02010609060101010101" pitchFamily="49" charset="-122"/>
              </a:rPr>
              <a:t>月，创始人为</a:t>
            </a:r>
            <a:r>
              <a:rPr lang="en-US" altLang="zh-CN" dirty="0">
                <a:solidFill>
                  <a:srgbClr val="6A5015"/>
                </a:solidFill>
                <a:latin typeface="仿宋" panose="02010609060101010101" pitchFamily="49" charset="-122"/>
                <a:ea typeface="仿宋" panose="02010609060101010101" pitchFamily="49" charset="-122"/>
              </a:rPr>
              <a:t>Twitter </a:t>
            </a:r>
            <a:r>
              <a:rPr lang="zh-CN" altLang="en-US" dirty="0">
                <a:solidFill>
                  <a:srgbClr val="6A5015"/>
                </a:solidFill>
                <a:latin typeface="仿宋" panose="02010609060101010101" pitchFamily="49" charset="-122"/>
                <a:ea typeface="仿宋" panose="02010609060101010101" pitchFamily="49" charset="-122"/>
              </a:rPr>
              <a:t>联合创始人杰克</a:t>
            </a:r>
            <a:r>
              <a:rPr lang="en-US" altLang="zh-CN" dirty="0">
                <a:solidFill>
                  <a:srgbClr val="6A5015"/>
                </a:solidFill>
                <a:latin typeface="仿宋" panose="02010609060101010101" pitchFamily="49" charset="-122"/>
                <a:ea typeface="仿宋" panose="02010609060101010101" pitchFamily="49" charset="-122"/>
              </a:rPr>
              <a:t>• </a:t>
            </a:r>
            <a:r>
              <a:rPr lang="zh-CN" altLang="en-US" dirty="0">
                <a:solidFill>
                  <a:srgbClr val="6A5015"/>
                </a:solidFill>
                <a:latin typeface="仿宋" panose="02010609060101010101" pitchFamily="49" charset="-122"/>
                <a:ea typeface="仿宋" panose="02010609060101010101" pitchFamily="49" charset="-122"/>
              </a:rPr>
              <a:t>多西（</a:t>
            </a:r>
            <a:r>
              <a:rPr lang="en-US" altLang="zh-CN" dirty="0">
                <a:solidFill>
                  <a:srgbClr val="6A5015"/>
                </a:solidFill>
                <a:latin typeface="仿宋" panose="02010609060101010101" pitchFamily="49" charset="-122"/>
                <a:ea typeface="仿宋" panose="02010609060101010101" pitchFamily="49" charset="-122"/>
              </a:rPr>
              <a:t>Jack Dorsey</a:t>
            </a:r>
            <a:r>
              <a:rPr lang="zh-CN" altLang="en-US" dirty="0" smtClean="0">
                <a:solidFill>
                  <a:srgbClr val="6A5015"/>
                </a:solidFill>
                <a:latin typeface="仿宋" panose="02010609060101010101" pitchFamily="49" charset="-122"/>
                <a:ea typeface="仿宋" panose="02010609060101010101" pitchFamily="49" charset="-122"/>
              </a:rPr>
              <a:t>）和</a:t>
            </a:r>
            <a:r>
              <a:rPr lang="en-US" altLang="zh-CN" dirty="0">
                <a:solidFill>
                  <a:srgbClr val="6A5015"/>
                </a:solidFill>
                <a:latin typeface="仿宋" panose="02010609060101010101" pitchFamily="49" charset="-122"/>
                <a:ea typeface="仿宋" panose="02010609060101010101" pitchFamily="49" charset="-122"/>
              </a:rPr>
              <a:t>Jim </a:t>
            </a:r>
            <a:r>
              <a:rPr lang="en-US" altLang="zh-CN" dirty="0" err="1">
                <a:solidFill>
                  <a:srgbClr val="6A5015"/>
                </a:solidFill>
                <a:latin typeface="仿宋" panose="02010609060101010101" pitchFamily="49" charset="-122"/>
                <a:ea typeface="仿宋" panose="02010609060101010101" pitchFamily="49" charset="-122"/>
              </a:rPr>
              <a:t>McKelvey</a:t>
            </a:r>
            <a:r>
              <a:rPr lang="zh-CN" altLang="en-US" dirty="0">
                <a:solidFill>
                  <a:srgbClr val="6A5015"/>
                </a:solidFill>
                <a:latin typeface="仿宋" panose="02010609060101010101" pitchFamily="49" charset="-122"/>
                <a:ea typeface="仿宋" panose="02010609060101010101" pitchFamily="49" charset="-122"/>
              </a:rPr>
              <a:t>，总部设在美国</a:t>
            </a:r>
            <a:r>
              <a:rPr lang="zh-CN" altLang="en-US" dirty="0" smtClean="0">
                <a:solidFill>
                  <a:srgbClr val="6A5015"/>
                </a:solidFill>
                <a:latin typeface="仿宋" panose="02010609060101010101" pitchFamily="49" charset="-122"/>
                <a:ea typeface="仿宋" panose="02010609060101010101" pitchFamily="49" charset="-122"/>
              </a:rPr>
              <a:t>旧金山市。</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96982459"/>
      </p:ext>
    </p:extLst>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15.2 </a:t>
            </a:r>
            <a:r>
              <a:rPr lang="zh-CN" altLang="en-US" dirty="0"/>
              <a:t>快捷支付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商业</a:t>
            </a:r>
            <a:r>
              <a:rPr lang="zh-CN" altLang="en-US" b="1" dirty="0" smtClean="0"/>
              <a:t>模式：</a:t>
            </a:r>
            <a:r>
              <a:rPr lang="zh-CN" altLang="en-US" dirty="0" smtClean="0"/>
              <a:t>包括产业链和定价</a:t>
            </a:r>
            <a:endParaRPr lang="en-US" altLang="zh-CN" b="1" dirty="0" smtClean="0"/>
          </a:p>
        </p:txBody>
      </p:sp>
      <p:pic>
        <p:nvPicPr>
          <p:cNvPr id="5" name="图片 4"/>
          <p:cNvPicPr>
            <a:picLocks noChangeAspect="1"/>
          </p:cNvPicPr>
          <p:nvPr/>
        </p:nvPicPr>
        <p:blipFill>
          <a:blip r:embed="rId2"/>
          <a:stretch>
            <a:fillRect/>
          </a:stretch>
        </p:blipFill>
        <p:spPr>
          <a:xfrm>
            <a:off x="2184757" y="2263180"/>
            <a:ext cx="4764141" cy="2016224"/>
          </a:xfrm>
          <a:prstGeom prst="rect">
            <a:avLst/>
          </a:prstGeom>
        </p:spPr>
      </p:pic>
      <p:pic>
        <p:nvPicPr>
          <p:cNvPr id="6" name="图片 5"/>
          <p:cNvPicPr>
            <a:picLocks noChangeAspect="1"/>
          </p:cNvPicPr>
          <p:nvPr/>
        </p:nvPicPr>
        <p:blipFill>
          <a:blip r:embed="rId3"/>
          <a:stretch>
            <a:fillRect/>
          </a:stretch>
        </p:blipFill>
        <p:spPr>
          <a:xfrm>
            <a:off x="681114" y="4876909"/>
            <a:ext cx="7771428" cy="914286"/>
          </a:xfrm>
          <a:prstGeom prst="rect">
            <a:avLst/>
          </a:prstGeom>
        </p:spPr>
      </p:pic>
      <p:sp>
        <p:nvSpPr>
          <p:cNvPr id="7" name="文本框 6"/>
          <p:cNvSpPr txBox="1"/>
          <p:nvPr/>
        </p:nvSpPr>
        <p:spPr>
          <a:xfrm>
            <a:off x="3360693" y="4408093"/>
            <a:ext cx="241226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15-1 Square </a:t>
            </a:r>
            <a:r>
              <a:rPr lang="zh-CN" altLang="en-US" sz="1400" b="1" dirty="0">
                <a:latin typeface="仿宋" panose="02010609060101010101" pitchFamily="49" charset="-122"/>
                <a:ea typeface="仿宋" panose="02010609060101010101" pitchFamily="49" charset="-122"/>
              </a:rPr>
              <a:t>支付产业链</a:t>
            </a:r>
            <a:endParaRPr lang="zh-CN" altLang="en-US" sz="1400" dirty="0"/>
          </a:p>
        </p:txBody>
      </p:sp>
      <p:sp>
        <p:nvSpPr>
          <p:cNvPr id="8" name="文本框 7"/>
          <p:cNvSpPr txBox="1"/>
          <p:nvPr/>
        </p:nvSpPr>
        <p:spPr>
          <a:xfrm>
            <a:off x="3241093" y="5952234"/>
            <a:ext cx="2651467"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15-2 Square </a:t>
            </a:r>
            <a:r>
              <a:rPr lang="zh-CN" altLang="en-US" sz="1400" b="1" dirty="0">
                <a:latin typeface="仿宋" panose="02010609060101010101" pitchFamily="49" charset="-122"/>
                <a:ea typeface="仿宋" panose="02010609060101010101" pitchFamily="49" charset="-122"/>
              </a:rPr>
              <a:t>模式收益分配</a:t>
            </a:r>
            <a:endParaRPr lang="zh-CN" altLang="en-US" sz="1400" dirty="0"/>
          </a:p>
        </p:txBody>
      </p:sp>
    </p:spTree>
    <p:extLst>
      <p:ext uri="{BB962C8B-B14F-4D97-AF65-F5344CB8AC3E}">
        <p14:creationId xmlns:p14="http://schemas.microsoft.com/office/powerpoint/2010/main" val="1792987420"/>
      </p:ext>
    </p:extLst>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15.2 </a:t>
            </a:r>
            <a:r>
              <a:rPr lang="zh-CN" altLang="en-US" dirty="0"/>
              <a:t>快捷支付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b="1" dirty="0"/>
              <a:t>Square </a:t>
            </a:r>
            <a:r>
              <a:rPr lang="zh-CN" altLang="en-US" b="1" dirty="0"/>
              <a:t>移动支付模式发展趋势与</a:t>
            </a:r>
            <a:r>
              <a:rPr lang="zh-CN" altLang="en-US" b="1" dirty="0" smtClean="0"/>
              <a:t>特点：</a:t>
            </a:r>
            <a:r>
              <a:rPr lang="en-US" altLang="zh-CN" dirty="0"/>
              <a:t>Square </a:t>
            </a:r>
            <a:r>
              <a:rPr lang="zh-CN" altLang="en-US" dirty="0" smtClean="0"/>
              <a:t>模式实质上</a:t>
            </a:r>
            <a:r>
              <a:rPr lang="zh-CN" altLang="en-US" dirty="0"/>
              <a:t>是传统无线</a:t>
            </a:r>
            <a:r>
              <a:rPr lang="en-US" altLang="zh-CN" dirty="0"/>
              <a:t>POS </a:t>
            </a:r>
            <a:r>
              <a:rPr lang="zh-CN" altLang="en-US" dirty="0"/>
              <a:t>的一个</a:t>
            </a:r>
            <a:r>
              <a:rPr lang="zh-CN" altLang="en-US" dirty="0" smtClean="0"/>
              <a:t>变种：</a:t>
            </a:r>
            <a:r>
              <a:rPr lang="en-US" altLang="zh-CN" dirty="0"/>
              <a:t>POS </a:t>
            </a:r>
            <a:r>
              <a:rPr lang="zh-CN" altLang="en-US" dirty="0"/>
              <a:t>机变成了</a:t>
            </a:r>
            <a:r>
              <a:rPr lang="en-US" altLang="zh-CN" dirty="0"/>
              <a:t>iPhone </a:t>
            </a:r>
            <a:r>
              <a:rPr lang="zh-CN" altLang="en-US" dirty="0"/>
              <a:t>等智能移动</a:t>
            </a:r>
            <a:r>
              <a:rPr lang="zh-CN" altLang="en-US" dirty="0" smtClean="0"/>
              <a:t>设备。</a:t>
            </a:r>
            <a:r>
              <a:rPr lang="en-US" altLang="zh-CN" dirty="0" smtClean="0"/>
              <a:t>Square </a:t>
            </a:r>
            <a:r>
              <a:rPr lang="zh-CN" altLang="en-US" dirty="0"/>
              <a:t>业务发展速度很快，</a:t>
            </a:r>
            <a:r>
              <a:rPr lang="en-US" altLang="zh-CN" dirty="0"/>
              <a:t>Square </a:t>
            </a:r>
            <a:r>
              <a:rPr lang="zh-CN" altLang="en-US" dirty="0"/>
              <a:t>公司上线运营以来，其发展速度远远高于预期。</a:t>
            </a:r>
            <a:endParaRPr lang="en-US" altLang="zh-CN" dirty="0" smtClean="0"/>
          </a:p>
          <a:p>
            <a:r>
              <a:rPr lang="en-US" altLang="zh-CN" b="1" dirty="0"/>
              <a:t>Square </a:t>
            </a:r>
            <a:r>
              <a:rPr lang="zh-CN" altLang="en-US" b="1" dirty="0"/>
              <a:t>模式存在的安全隐患</a:t>
            </a:r>
            <a:r>
              <a:rPr lang="zh-CN" altLang="en-US" b="1" dirty="0" smtClean="0"/>
              <a:t>：</a:t>
            </a:r>
            <a:r>
              <a:rPr lang="en-US" altLang="zh-CN" dirty="0" smtClean="0"/>
              <a:t>Square </a:t>
            </a:r>
            <a:r>
              <a:rPr lang="zh-CN" altLang="en-US" dirty="0"/>
              <a:t>模式需要在公网上</a:t>
            </a:r>
            <a:r>
              <a:rPr lang="zh-CN" altLang="en-US" dirty="0" smtClean="0"/>
              <a:t>传输银行</a:t>
            </a:r>
            <a:r>
              <a:rPr lang="zh-CN" altLang="en-US" dirty="0"/>
              <a:t>卡磁条信息，该磁条信用如果加密不严，用户的银行账户信息可能会遭到窃取，会</a:t>
            </a:r>
            <a:r>
              <a:rPr lang="zh-CN" altLang="en-US" dirty="0" smtClean="0"/>
              <a:t>对用户</a:t>
            </a:r>
            <a:r>
              <a:rPr lang="zh-CN" altLang="en-US" dirty="0"/>
              <a:t>账户的安全性带来极大的影响。从</a:t>
            </a:r>
            <a:r>
              <a:rPr lang="en-US" altLang="zh-CN" dirty="0"/>
              <a:t>Square </a:t>
            </a:r>
            <a:r>
              <a:rPr lang="zh-CN" altLang="en-US" dirty="0"/>
              <a:t>正式上线运营开始，</a:t>
            </a:r>
            <a:r>
              <a:rPr lang="zh-CN" altLang="en-US" dirty="0" smtClean="0"/>
              <a:t>其整个</a:t>
            </a:r>
            <a:r>
              <a:rPr lang="zh-CN" altLang="en-US" dirty="0"/>
              <a:t>系统的安全性就受到了多方面的质疑和</a:t>
            </a:r>
            <a:r>
              <a:rPr lang="zh-CN" altLang="en-US" dirty="0" smtClean="0"/>
              <a:t>挑战。</a:t>
            </a:r>
            <a:endParaRPr lang="en-US" altLang="zh-CN" dirty="0" smtClean="0"/>
          </a:p>
          <a:p>
            <a:r>
              <a:rPr lang="en-US" altLang="zh-CN" b="1" dirty="0"/>
              <a:t>Square </a:t>
            </a:r>
            <a:r>
              <a:rPr lang="zh-CN" altLang="en-US" b="1" dirty="0"/>
              <a:t>与传统卡组织的合作</a:t>
            </a:r>
            <a:r>
              <a:rPr lang="zh-CN" altLang="en-US" b="1" dirty="0" smtClean="0"/>
              <a:t>：</a:t>
            </a:r>
            <a:r>
              <a:rPr lang="zh-CN" altLang="en-US" dirty="0" smtClean="0"/>
              <a:t>一方面</a:t>
            </a:r>
            <a:r>
              <a:rPr lang="zh-CN" altLang="en-US" dirty="0"/>
              <a:t>，</a:t>
            </a:r>
            <a:r>
              <a:rPr lang="en-US" altLang="zh-CN" dirty="0"/>
              <a:t>Square </a:t>
            </a:r>
            <a:r>
              <a:rPr lang="zh-CN" altLang="en-US" dirty="0"/>
              <a:t>需要利用卡组织完善的转接</a:t>
            </a:r>
            <a:r>
              <a:rPr lang="zh-CN" altLang="en-US" dirty="0" smtClean="0"/>
              <a:t>网络打通</a:t>
            </a:r>
            <a:r>
              <a:rPr lang="zh-CN" altLang="en-US" dirty="0"/>
              <a:t>与发卡机构的链接；另一方面，卡组织也需要利用</a:t>
            </a:r>
            <a:r>
              <a:rPr lang="en-US" altLang="zh-CN" dirty="0"/>
              <a:t>Square </a:t>
            </a:r>
            <a:r>
              <a:rPr lang="zh-CN" altLang="en-US" dirty="0"/>
              <a:t>来开拓中小商户市。</a:t>
            </a:r>
            <a:endParaRPr lang="en-US" altLang="zh-CN" dirty="0" smtClean="0"/>
          </a:p>
        </p:txBody>
      </p:sp>
    </p:spTree>
    <p:extLst>
      <p:ext uri="{BB962C8B-B14F-4D97-AF65-F5344CB8AC3E}">
        <p14:creationId xmlns:p14="http://schemas.microsoft.com/office/powerpoint/2010/main" val="6316057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1311" y="836712"/>
            <a:ext cx="8219256" cy="5256584"/>
          </a:xfrm>
        </p:spPr>
        <p:txBody>
          <a:bodyPr>
            <a:normAutofit/>
          </a:bodyPr>
          <a:lstStyle/>
          <a:p>
            <a:r>
              <a:rPr lang="zh-CN" altLang="zh-CN" dirty="0" smtClean="0"/>
              <a:t>现如今</a:t>
            </a:r>
            <a:r>
              <a:rPr lang="zh-CN" altLang="zh-CN" dirty="0"/>
              <a:t>，伴随着大数据技术，企业甚至部门、行业的完整信息很容易被掌握，而伴随着计算机性能的飞速提高，进行大量</a:t>
            </a:r>
            <a:r>
              <a:rPr lang="zh-CN" altLang="zh-CN" dirty="0" smtClean="0"/>
              <a:t>的</a:t>
            </a:r>
            <a:r>
              <a:rPr lang="zh-CN" altLang="en-US" dirty="0"/>
              <a:t>计算</a:t>
            </a:r>
            <a:r>
              <a:rPr lang="zh-CN" altLang="zh-CN" dirty="0" smtClean="0"/>
              <a:t>从而</a:t>
            </a:r>
            <a:r>
              <a:rPr lang="zh-CN" altLang="zh-CN" dirty="0"/>
              <a:t>使政府的宏观资源配置变得不无可能。互联网经济使得有计划的生产，在企业体系中可以有计划地局部实现。这赋予了兰格与米塞斯</a:t>
            </a:r>
            <a:r>
              <a:rPr lang="zh-CN" altLang="zh-CN" dirty="0" smtClean="0"/>
              <a:t>争论新</a:t>
            </a:r>
            <a:r>
              <a:rPr lang="zh-CN" altLang="zh-CN" dirty="0"/>
              <a:t>的含义。信息技术革命作为通用性技术改变了宏观经济的运行、调控方式和微观企业运营方式，市场主要起到有效的信息传递的作用，提高生产效率，而计划的作用在于实现社会分配的公平性。</a:t>
            </a:r>
            <a:endParaRPr lang="en-US" altLang="zh-CN" dirty="0"/>
          </a:p>
          <a:p>
            <a:r>
              <a:rPr lang="zh-CN" altLang="zh-CN" dirty="0"/>
              <a:t>重构“兰格模式”是有可能的，通过运用日益发展的计算机在对微观经济主体结点的信息获得、实时的传输信息、对海量数据进行并行处理的能力，建立起对需求和生产信息及时有效的传导机制，帮助生产部门根据需求进行生产，实现供需均衡。在保持私有制和市场机制的条件下，首先实现微观企业的供需均衡，然后在计算机对产业边界的软化作用下，逐渐实现从局部到一般的均衡。中国特色社会主义道路是否会随着大数据、互联网金融的发展走入新的篇章，让我们拭目以待</a:t>
            </a:r>
            <a:r>
              <a:rPr lang="zh-CN" altLang="zh-CN" dirty="0" smtClean="0"/>
              <a:t>。</a:t>
            </a:r>
            <a:endParaRPr lang="zh-CN" altLang="zh-CN" dirty="0"/>
          </a:p>
        </p:txBody>
      </p:sp>
    </p:spTree>
    <p:extLst>
      <p:ext uri="{BB962C8B-B14F-4D97-AF65-F5344CB8AC3E}">
        <p14:creationId xmlns:p14="http://schemas.microsoft.com/office/powerpoint/2010/main" val="2498108771"/>
      </p:ext>
    </p:extLst>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15.3 </a:t>
            </a:r>
            <a:r>
              <a:rPr lang="en-US" altLang="zh-CN" dirty="0"/>
              <a:t>Lending Club</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a:t>Lending </a:t>
            </a:r>
            <a:r>
              <a:rPr lang="en-US" altLang="zh-CN" dirty="0" smtClean="0"/>
              <a:t>Club</a:t>
            </a:r>
            <a:r>
              <a:rPr lang="zh-CN" altLang="en-US" dirty="0" smtClean="0"/>
              <a:t>自</a:t>
            </a:r>
            <a:r>
              <a:rPr lang="en-US" altLang="zh-CN" dirty="0" smtClean="0"/>
              <a:t>2006</a:t>
            </a:r>
            <a:r>
              <a:rPr lang="zh-CN" altLang="en-US" dirty="0" smtClean="0"/>
              <a:t>年</a:t>
            </a:r>
            <a:r>
              <a:rPr lang="zh-CN" altLang="en-US" dirty="0"/>
              <a:t>成立以来飞速发展。</a:t>
            </a:r>
            <a:r>
              <a:rPr lang="en-US" altLang="zh-CN" dirty="0" smtClean="0"/>
              <a:t>2012</a:t>
            </a:r>
            <a:r>
              <a:rPr lang="zh-CN" altLang="en-US" dirty="0" smtClean="0"/>
              <a:t>年</a:t>
            </a:r>
            <a:r>
              <a:rPr lang="zh-CN" altLang="en-US" dirty="0"/>
              <a:t>和 </a:t>
            </a:r>
            <a:r>
              <a:rPr lang="en-US" altLang="zh-CN" dirty="0" smtClean="0"/>
              <a:t>2013</a:t>
            </a:r>
            <a:r>
              <a:rPr lang="zh-CN" altLang="en-US" dirty="0" smtClean="0"/>
              <a:t>年</a:t>
            </a:r>
            <a:r>
              <a:rPr lang="zh-CN" altLang="en-US" dirty="0"/>
              <a:t>，</a:t>
            </a:r>
            <a:r>
              <a:rPr lang="en-US" altLang="zh-CN" dirty="0"/>
              <a:t>Lending Club </a:t>
            </a:r>
            <a:r>
              <a:rPr lang="zh-CN" altLang="en-US" dirty="0"/>
              <a:t>平台</a:t>
            </a:r>
            <a:r>
              <a:rPr lang="zh-CN" altLang="en-US" dirty="0" smtClean="0"/>
              <a:t>促成</a:t>
            </a:r>
            <a:r>
              <a:rPr lang="zh-CN" altLang="en-US" dirty="0"/>
              <a:t>的借贷规模分别为</a:t>
            </a:r>
            <a:r>
              <a:rPr lang="en-US" altLang="zh-CN" dirty="0" smtClean="0"/>
              <a:t>7.179</a:t>
            </a:r>
            <a:r>
              <a:rPr lang="zh-CN" altLang="en-US" dirty="0" smtClean="0"/>
              <a:t>亿</a:t>
            </a:r>
            <a:r>
              <a:rPr lang="zh-CN" altLang="en-US" dirty="0"/>
              <a:t>美元和</a:t>
            </a:r>
            <a:r>
              <a:rPr lang="en-US" altLang="zh-CN" dirty="0" smtClean="0"/>
              <a:t>21</a:t>
            </a:r>
            <a:r>
              <a:rPr lang="zh-CN" altLang="en-US" dirty="0" smtClean="0"/>
              <a:t>亿</a:t>
            </a:r>
            <a:r>
              <a:rPr lang="zh-CN" altLang="en-US" dirty="0"/>
              <a:t>美元，到</a:t>
            </a:r>
            <a:r>
              <a:rPr lang="en-US" altLang="zh-CN" dirty="0" smtClean="0"/>
              <a:t>2014</a:t>
            </a:r>
            <a:r>
              <a:rPr lang="zh-CN" altLang="en-US" dirty="0" smtClean="0"/>
              <a:t>年</a:t>
            </a:r>
            <a:r>
              <a:rPr lang="zh-CN" altLang="en-US" dirty="0"/>
              <a:t>上半年，</a:t>
            </a:r>
            <a:r>
              <a:rPr lang="en-US" altLang="zh-CN" dirty="0"/>
              <a:t>Lending </a:t>
            </a:r>
            <a:r>
              <a:rPr lang="en-US" altLang="zh-CN" dirty="0" smtClean="0"/>
              <a:t>Club</a:t>
            </a:r>
            <a:r>
              <a:rPr lang="zh-CN" altLang="en-US" dirty="0" smtClean="0"/>
              <a:t>平台促成</a:t>
            </a:r>
            <a:r>
              <a:rPr lang="zh-CN" altLang="en-US" dirty="0"/>
              <a:t>的借贷规模就已达到</a:t>
            </a:r>
            <a:r>
              <a:rPr lang="en-US" altLang="zh-CN" dirty="0" smtClean="0"/>
              <a:t>18</a:t>
            </a:r>
            <a:r>
              <a:rPr lang="zh-CN" altLang="en-US" dirty="0" smtClean="0"/>
              <a:t>亿</a:t>
            </a:r>
            <a:r>
              <a:rPr lang="zh-CN" altLang="en-US" dirty="0"/>
              <a:t>美元，同比增长</a:t>
            </a:r>
            <a:r>
              <a:rPr lang="en-US" altLang="zh-CN" dirty="0"/>
              <a:t>125%</a:t>
            </a:r>
            <a:r>
              <a:rPr lang="zh-CN" altLang="en-US" dirty="0" smtClean="0"/>
              <a:t>。</a:t>
            </a:r>
            <a:endParaRPr lang="en-US" altLang="zh-CN" dirty="0" smtClean="0"/>
          </a:p>
          <a:p>
            <a:r>
              <a:rPr lang="en-US" altLang="zh-CN" b="1" dirty="0"/>
              <a:t>Lending Club </a:t>
            </a:r>
            <a:r>
              <a:rPr lang="zh-CN" altLang="en-US" b="1" dirty="0"/>
              <a:t>的运作模式</a:t>
            </a:r>
            <a:r>
              <a:rPr lang="zh-CN" altLang="en-US" b="1" dirty="0" smtClean="0"/>
              <a:t>：</a:t>
            </a:r>
            <a:r>
              <a:rPr lang="zh-CN" altLang="en-US" dirty="0"/>
              <a:t>作为借款者和投资者的中介平台，</a:t>
            </a:r>
            <a:r>
              <a:rPr lang="en-US" altLang="zh-CN" dirty="0"/>
              <a:t>Lending Club </a:t>
            </a:r>
            <a:r>
              <a:rPr lang="zh-CN" altLang="en-US" dirty="0"/>
              <a:t>首先会对借款人进行信用等级评定</a:t>
            </a:r>
            <a:r>
              <a:rPr lang="zh-CN" altLang="en-US" dirty="0" smtClean="0"/>
              <a:t>，再</a:t>
            </a:r>
            <a:r>
              <a:rPr lang="zh-CN" altLang="en-US" dirty="0"/>
              <a:t>根据信用和借款期限确定贷款利率，最后将审核后的贷款需求放到网站上供投资者</a:t>
            </a:r>
            <a:r>
              <a:rPr lang="zh-CN" altLang="en-US" dirty="0" smtClean="0"/>
              <a:t>浏览和</a:t>
            </a:r>
            <a:r>
              <a:rPr lang="zh-CN" altLang="en-US" dirty="0"/>
              <a:t>选择，内容包括贷款总额、利率和客户评级</a:t>
            </a:r>
            <a:r>
              <a:rPr lang="zh-CN" altLang="en-US" dirty="0" smtClean="0"/>
              <a:t>。</a:t>
            </a:r>
            <a:endParaRPr lang="en-US" altLang="zh-CN" dirty="0" smtClean="0"/>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Lending </a:t>
            </a:r>
            <a:r>
              <a:rPr lang="en-US" altLang="zh-CN" dirty="0" smtClean="0">
                <a:solidFill>
                  <a:srgbClr val="6A5015"/>
                </a:solidFill>
                <a:latin typeface="仿宋" panose="02010609060101010101" pitchFamily="49" charset="-122"/>
                <a:ea typeface="仿宋" panose="02010609060101010101" pitchFamily="49" charset="-122"/>
              </a:rPr>
              <a:t>Club</a:t>
            </a:r>
            <a:r>
              <a:rPr lang="zh-CN" altLang="en-US" dirty="0" smtClean="0">
                <a:solidFill>
                  <a:srgbClr val="6A5015"/>
                </a:solidFill>
                <a:latin typeface="仿宋" panose="02010609060101010101" pitchFamily="49" charset="-122"/>
                <a:ea typeface="仿宋" panose="02010609060101010101" pitchFamily="49" charset="-122"/>
              </a:rPr>
              <a:t>成立</a:t>
            </a:r>
            <a:r>
              <a:rPr lang="zh-CN" altLang="en-US" dirty="0">
                <a:solidFill>
                  <a:srgbClr val="6A5015"/>
                </a:solidFill>
                <a:latin typeface="仿宋" panose="02010609060101010101" pitchFamily="49" charset="-122"/>
                <a:ea typeface="仿宋" panose="02010609060101010101" pitchFamily="49" charset="-122"/>
              </a:rPr>
              <a:t>于</a:t>
            </a:r>
            <a:r>
              <a:rPr lang="en-US" altLang="zh-CN" dirty="0" smtClean="0">
                <a:solidFill>
                  <a:srgbClr val="6A5015"/>
                </a:solidFill>
                <a:latin typeface="仿宋" panose="02010609060101010101" pitchFamily="49" charset="-122"/>
                <a:ea typeface="仿宋" panose="02010609060101010101" pitchFamily="49" charset="-122"/>
              </a:rPr>
              <a:t>2006</a:t>
            </a:r>
            <a:r>
              <a:rPr lang="zh-CN" altLang="en-US" dirty="0" smtClean="0">
                <a:solidFill>
                  <a:srgbClr val="6A5015"/>
                </a:solidFill>
                <a:latin typeface="仿宋" panose="02010609060101010101" pitchFamily="49" charset="-122"/>
                <a:ea typeface="仿宋" panose="02010609060101010101" pitchFamily="49" charset="-122"/>
              </a:rPr>
              <a:t>年</a:t>
            </a:r>
            <a:r>
              <a:rPr lang="zh-CN" altLang="en-US" dirty="0">
                <a:solidFill>
                  <a:srgbClr val="6A5015"/>
                </a:solidFill>
                <a:latin typeface="仿宋" panose="02010609060101010101" pitchFamily="49" charset="-122"/>
                <a:ea typeface="仿宋" panose="02010609060101010101" pitchFamily="49" charset="-122"/>
              </a:rPr>
              <a:t>，是目前美国</a:t>
            </a:r>
            <a:r>
              <a:rPr lang="en-US" altLang="zh-CN" dirty="0" smtClean="0">
                <a:solidFill>
                  <a:srgbClr val="6A5015"/>
                </a:solidFill>
                <a:latin typeface="仿宋" panose="02010609060101010101" pitchFamily="49" charset="-122"/>
                <a:ea typeface="仿宋" panose="02010609060101010101" pitchFamily="49" charset="-122"/>
              </a:rPr>
              <a:t>P2P</a:t>
            </a:r>
            <a:r>
              <a:rPr lang="zh-CN" altLang="en-US" dirty="0" smtClean="0">
                <a:solidFill>
                  <a:srgbClr val="6A5015"/>
                </a:solidFill>
                <a:latin typeface="仿宋" panose="02010609060101010101" pitchFamily="49" charset="-122"/>
                <a:ea typeface="仿宋" panose="02010609060101010101" pitchFamily="49" charset="-122"/>
              </a:rPr>
              <a:t>网络</a:t>
            </a:r>
            <a:r>
              <a:rPr lang="zh-CN" altLang="en-US" dirty="0">
                <a:solidFill>
                  <a:srgbClr val="6A5015"/>
                </a:solidFill>
                <a:latin typeface="仿宋" panose="02010609060101010101" pitchFamily="49" charset="-122"/>
                <a:ea typeface="仿宋" panose="02010609060101010101" pitchFamily="49" charset="-122"/>
              </a:rPr>
              <a:t>借贷行业的先锋。</a:t>
            </a:r>
            <a:r>
              <a:rPr lang="en-US" altLang="zh-CN" dirty="0" smtClean="0">
                <a:solidFill>
                  <a:srgbClr val="6A5015"/>
                </a:solidFill>
                <a:latin typeface="仿宋" panose="02010609060101010101" pitchFamily="49" charset="-122"/>
                <a:ea typeface="仿宋" panose="02010609060101010101" pitchFamily="49" charset="-122"/>
              </a:rPr>
              <a:t>2014</a:t>
            </a:r>
            <a:r>
              <a:rPr lang="zh-CN" altLang="en-US" dirty="0" smtClean="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12</a:t>
            </a:r>
            <a:r>
              <a:rPr lang="zh-CN" altLang="en-US" dirty="0" smtClean="0">
                <a:solidFill>
                  <a:srgbClr val="6A5015"/>
                </a:solidFill>
                <a:latin typeface="仿宋" panose="02010609060101010101" pitchFamily="49" charset="-122"/>
                <a:ea typeface="仿宋" panose="02010609060101010101" pitchFamily="49" charset="-122"/>
              </a:rPr>
              <a:t>月</a:t>
            </a:r>
            <a:r>
              <a:rPr lang="en-US" altLang="zh-CN" dirty="0" smtClean="0">
                <a:solidFill>
                  <a:srgbClr val="6A5015"/>
                </a:solidFill>
                <a:latin typeface="仿宋" panose="02010609060101010101" pitchFamily="49" charset="-122"/>
                <a:ea typeface="仿宋" panose="02010609060101010101" pitchFamily="49" charset="-122"/>
              </a:rPr>
              <a:t>12</a:t>
            </a:r>
            <a:r>
              <a:rPr lang="zh-CN" altLang="en-US" dirty="0" smtClean="0">
                <a:solidFill>
                  <a:srgbClr val="6A5015"/>
                </a:solidFill>
                <a:latin typeface="仿宋" panose="02010609060101010101" pitchFamily="49" charset="-122"/>
                <a:ea typeface="仿宋" panose="02010609060101010101" pitchFamily="49" charset="-122"/>
              </a:rPr>
              <a:t>日</a:t>
            </a:r>
            <a:r>
              <a:rPr lang="en-US" altLang="zh-CN" dirty="0">
                <a:solidFill>
                  <a:srgbClr val="6A5015"/>
                </a:solidFill>
                <a:latin typeface="仿宋" panose="02010609060101010101" pitchFamily="49" charset="-122"/>
                <a:ea typeface="仿宋" panose="02010609060101010101" pitchFamily="49" charset="-122"/>
              </a:rPr>
              <a:t>Lending </a:t>
            </a:r>
            <a:r>
              <a:rPr lang="en-US" altLang="zh-CN" dirty="0" smtClean="0">
                <a:solidFill>
                  <a:srgbClr val="6A5015"/>
                </a:solidFill>
                <a:latin typeface="仿宋" panose="02010609060101010101" pitchFamily="49" charset="-122"/>
                <a:ea typeface="仿宋" panose="02010609060101010101" pitchFamily="49" charset="-122"/>
              </a:rPr>
              <a:t>Club</a:t>
            </a:r>
            <a:r>
              <a:rPr lang="zh-CN" altLang="en-US" dirty="0" smtClean="0">
                <a:solidFill>
                  <a:srgbClr val="6A5015"/>
                </a:solidFill>
                <a:latin typeface="仿宋" panose="02010609060101010101" pitchFamily="49" charset="-122"/>
                <a:ea typeface="仿宋" panose="02010609060101010101" pitchFamily="49" charset="-122"/>
              </a:rPr>
              <a:t>在</a:t>
            </a:r>
            <a:r>
              <a:rPr lang="zh-CN" altLang="en-US" dirty="0">
                <a:solidFill>
                  <a:srgbClr val="6A5015"/>
                </a:solidFill>
                <a:latin typeface="仿宋" panose="02010609060101010101" pitchFamily="49" charset="-122"/>
                <a:ea typeface="仿宋" panose="02010609060101010101" pitchFamily="49" charset="-122"/>
              </a:rPr>
              <a:t>纽交所挂牌交易</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8755429"/>
      </p:ext>
    </p:extLst>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15.3 Lending Club</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b="1" dirty="0"/>
              <a:t>Lending Club </a:t>
            </a:r>
            <a:r>
              <a:rPr lang="zh-CN" altLang="en-US" b="1" dirty="0"/>
              <a:t>平台运营风险控制</a:t>
            </a:r>
            <a:endParaRPr lang="en-US" altLang="zh-CN" b="1" dirty="0" smtClean="0"/>
          </a:p>
          <a:p>
            <a:pPr lvl="1"/>
            <a:r>
              <a:rPr lang="zh-CN" altLang="en-US" b="1" dirty="0" smtClean="0"/>
              <a:t>项目</a:t>
            </a:r>
            <a:r>
              <a:rPr lang="zh-CN" altLang="en-US" b="1" dirty="0"/>
              <a:t>审核</a:t>
            </a:r>
            <a:r>
              <a:rPr lang="zh-CN" altLang="en-US" b="1" dirty="0" smtClean="0"/>
              <a:t>：</a:t>
            </a:r>
            <a:r>
              <a:rPr lang="zh-CN" altLang="en-US" dirty="0"/>
              <a:t>借款人在进行贷款交易前必须经过严格的信用认证和</a:t>
            </a:r>
            <a:r>
              <a:rPr lang="en-US" altLang="zh-CN" dirty="0" smtClean="0"/>
              <a:t>A—G</a:t>
            </a:r>
            <a:r>
              <a:rPr lang="zh-CN" altLang="en-US" dirty="0" smtClean="0"/>
              <a:t>分级。</a:t>
            </a:r>
            <a:endParaRPr lang="en-US" altLang="zh-CN" dirty="0" smtClean="0"/>
          </a:p>
          <a:p>
            <a:pPr lvl="1"/>
            <a:r>
              <a:rPr lang="zh-CN" altLang="en-US" b="1" dirty="0"/>
              <a:t>利率定制</a:t>
            </a:r>
            <a:r>
              <a:rPr lang="zh-CN" altLang="en-US" b="1" dirty="0" smtClean="0"/>
              <a:t>：</a:t>
            </a:r>
            <a:endParaRPr lang="en-US" altLang="zh-CN" b="1" dirty="0" smtClean="0"/>
          </a:p>
          <a:p>
            <a:endParaRPr lang="en-US" altLang="zh-CN" b="1" dirty="0" smtClean="0"/>
          </a:p>
          <a:p>
            <a:endParaRPr lang="en-US" altLang="zh-CN" b="1" dirty="0"/>
          </a:p>
          <a:p>
            <a:pPr marL="0" indent="0">
              <a:buNone/>
            </a:pPr>
            <a:endParaRPr lang="en-US" altLang="zh-CN" b="1" dirty="0"/>
          </a:p>
          <a:p>
            <a:endParaRPr lang="en-US" altLang="zh-CN" b="1" dirty="0" smtClean="0"/>
          </a:p>
          <a:p>
            <a:pPr lvl="1"/>
            <a:r>
              <a:rPr lang="zh-CN" altLang="en-US" b="1" dirty="0" smtClean="0"/>
              <a:t>交易</a:t>
            </a:r>
            <a:r>
              <a:rPr lang="zh-CN" altLang="en-US" b="1" dirty="0"/>
              <a:t>费用的确定</a:t>
            </a:r>
            <a:r>
              <a:rPr lang="zh-CN" altLang="en-US" b="1" dirty="0" smtClean="0"/>
              <a:t>：</a:t>
            </a:r>
            <a:endParaRPr lang="en-US" altLang="zh-CN" dirty="0" smtClean="0"/>
          </a:p>
        </p:txBody>
      </p:sp>
      <p:pic>
        <p:nvPicPr>
          <p:cNvPr id="5" name="图片 4"/>
          <p:cNvPicPr>
            <a:picLocks noChangeAspect="1"/>
          </p:cNvPicPr>
          <p:nvPr/>
        </p:nvPicPr>
        <p:blipFill>
          <a:blip r:embed="rId2"/>
          <a:stretch>
            <a:fillRect/>
          </a:stretch>
        </p:blipFill>
        <p:spPr>
          <a:xfrm>
            <a:off x="2370584" y="2602703"/>
            <a:ext cx="4392488" cy="2213861"/>
          </a:xfrm>
          <a:prstGeom prst="rect">
            <a:avLst/>
          </a:prstGeom>
        </p:spPr>
      </p:pic>
      <p:sp>
        <p:nvSpPr>
          <p:cNvPr id="7" name="文本框 6"/>
          <p:cNvSpPr txBox="1"/>
          <p:nvPr/>
        </p:nvSpPr>
        <p:spPr>
          <a:xfrm>
            <a:off x="3203848" y="4816599"/>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15-3 Lending Club </a:t>
            </a:r>
            <a:r>
              <a:rPr lang="zh-CN" altLang="en-US" sz="1400" b="1" dirty="0">
                <a:latin typeface="仿宋" panose="02010609060101010101" pitchFamily="49" charset="-122"/>
                <a:ea typeface="仿宋" panose="02010609060101010101" pitchFamily="49" charset="-122"/>
              </a:rPr>
              <a:t>的利率变化</a:t>
            </a:r>
            <a:endParaRPr lang="zh-CN" altLang="en-US" sz="1400" dirty="0"/>
          </a:p>
        </p:txBody>
      </p:sp>
      <p:sp>
        <p:nvSpPr>
          <p:cNvPr id="8" name="文本框 7"/>
          <p:cNvSpPr txBox="1"/>
          <p:nvPr/>
        </p:nvSpPr>
        <p:spPr>
          <a:xfrm>
            <a:off x="4647774" y="6199573"/>
            <a:ext cx="3384376"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15-1 Lending Club </a:t>
            </a:r>
            <a:r>
              <a:rPr lang="zh-CN" altLang="en-US" sz="1400" b="1" dirty="0">
                <a:latin typeface="仿宋" panose="02010609060101010101" pitchFamily="49" charset="-122"/>
                <a:ea typeface="仿宋" panose="02010609060101010101" pitchFamily="49" charset="-122"/>
              </a:rPr>
              <a:t>交易费用表</a:t>
            </a:r>
            <a:endParaRPr lang="zh-CN" altLang="en-US" sz="1400" dirty="0"/>
          </a:p>
        </p:txBody>
      </p:sp>
      <p:pic>
        <p:nvPicPr>
          <p:cNvPr id="9" name="图片 8"/>
          <p:cNvPicPr>
            <a:picLocks noChangeAspect="1"/>
          </p:cNvPicPr>
          <p:nvPr/>
        </p:nvPicPr>
        <p:blipFill>
          <a:blip r:embed="rId3"/>
          <a:stretch>
            <a:fillRect/>
          </a:stretch>
        </p:blipFill>
        <p:spPr>
          <a:xfrm>
            <a:off x="2843808" y="5130625"/>
            <a:ext cx="6004972" cy="1068948"/>
          </a:xfrm>
          <a:prstGeom prst="rect">
            <a:avLst/>
          </a:prstGeom>
        </p:spPr>
      </p:pic>
    </p:spTree>
    <p:extLst>
      <p:ext uri="{BB962C8B-B14F-4D97-AF65-F5344CB8AC3E}">
        <p14:creationId xmlns:p14="http://schemas.microsoft.com/office/powerpoint/2010/main" val="3015114653"/>
      </p:ext>
    </p:extLst>
  </p:cSld>
  <p:clrMapOvr>
    <a:masterClrMapping/>
  </p:clrMapOvr>
  <p:timing>
    <p:tnLst>
      <p:par>
        <p:cTn id="1" dur="indefinite" restart="never" nodeType="tmRoot"/>
      </p:par>
    </p:tnLst>
  </p:timing>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15.4 </a:t>
            </a:r>
            <a:r>
              <a:rPr lang="zh-CN" altLang="en-US" dirty="0"/>
              <a:t>众筹平台</a:t>
            </a:r>
            <a:r>
              <a:rPr lang="en-US" altLang="zh-CN" dirty="0"/>
              <a:t>——Kickstarter</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smtClean="0"/>
              <a:t>Kickstarter</a:t>
            </a:r>
            <a:r>
              <a:rPr lang="zh-CN" altLang="en-US" dirty="0" smtClean="0"/>
              <a:t>经历</a:t>
            </a:r>
            <a:r>
              <a:rPr lang="zh-CN" altLang="en-US" dirty="0"/>
              <a:t>最初两年的不温不火，在</a:t>
            </a:r>
            <a:r>
              <a:rPr lang="en-US" altLang="zh-CN" dirty="0" smtClean="0"/>
              <a:t>2011</a:t>
            </a:r>
            <a:r>
              <a:rPr lang="zh-CN" altLang="en-US" dirty="0" smtClean="0"/>
              <a:t>年</a:t>
            </a:r>
            <a:r>
              <a:rPr lang="zh-CN" altLang="en-US" dirty="0"/>
              <a:t>迎来了暴涨。在</a:t>
            </a:r>
            <a:r>
              <a:rPr lang="en-US" altLang="zh-CN" dirty="0" smtClean="0"/>
              <a:t>2011</a:t>
            </a:r>
            <a:r>
              <a:rPr lang="zh-CN" altLang="en-US" dirty="0" smtClean="0"/>
              <a:t>年</a:t>
            </a:r>
            <a:r>
              <a:rPr lang="zh-CN" altLang="en-US" dirty="0"/>
              <a:t>，</a:t>
            </a:r>
            <a:r>
              <a:rPr lang="en-US" altLang="zh-CN" dirty="0" smtClean="0"/>
              <a:t>Kickstarter</a:t>
            </a:r>
            <a:r>
              <a:rPr lang="zh-CN" altLang="en-US" dirty="0" smtClean="0"/>
              <a:t>实现</a:t>
            </a:r>
            <a:r>
              <a:rPr lang="zh-CN" altLang="en-US" dirty="0"/>
              <a:t>了盈利，并且成功为诸如</a:t>
            </a:r>
            <a:r>
              <a:rPr lang="en-US" altLang="zh-CN" dirty="0"/>
              <a:t>Instagram</a:t>
            </a:r>
            <a:r>
              <a:rPr lang="zh-CN" altLang="en-US" dirty="0"/>
              <a:t>、</a:t>
            </a:r>
            <a:r>
              <a:rPr lang="en-US" altLang="zh-CN" dirty="0"/>
              <a:t>Nest </a:t>
            </a:r>
            <a:r>
              <a:rPr lang="zh-CN" altLang="en-US" dirty="0"/>
              <a:t>和</a:t>
            </a:r>
            <a:r>
              <a:rPr lang="en-US" altLang="zh-CN" dirty="0" smtClean="0"/>
              <a:t>WhatsApp</a:t>
            </a:r>
            <a:r>
              <a:rPr lang="zh-CN" altLang="en-US" dirty="0" smtClean="0"/>
              <a:t>这些</a:t>
            </a:r>
            <a:r>
              <a:rPr lang="zh-CN" altLang="en-US" dirty="0"/>
              <a:t>初创企业的创始人提供</a:t>
            </a:r>
            <a:r>
              <a:rPr lang="zh-CN" altLang="en-US" dirty="0" smtClean="0"/>
              <a:t>了大量</a:t>
            </a:r>
            <a:r>
              <a:rPr lang="zh-CN" altLang="en-US" dirty="0"/>
              <a:t>原始资金。在</a:t>
            </a:r>
            <a:r>
              <a:rPr lang="en-US" altLang="zh-CN" dirty="0" smtClean="0"/>
              <a:t>2012</a:t>
            </a:r>
            <a:r>
              <a:rPr lang="zh-CN" altLang="en-US" dirty="0" smtClean="0"/>
              <a:t>年</a:t>
            </a:r>
            <a:r>
              <a:rPr lang="zh-CN" altLang="en-US" dirty="0"/>
              <a:t>，</a:t>
            </a:r>
            <a:r>
              <a:rPr lang="en-US" altLang="zh-CN" dirty="0"/>
              <a:t>Kickstarter </a:t>
            </a:r>
            <a:r>
              <a:rPr lang="zh-CN" altLang="en-US" dirty="0"/>
              <a:t>总融资项目是</a:t>
            </a:r>
            <a:r>
              <a:rPr lang="en-US" altLang="zh-CN" dirty="0" smtClean="0"/>
              <a:t>3.2</a:t>
            </a:r>
            <a:r>
              <a:rPr lang="zh-CN" altLang="en-US" dirty="0" smtClean="0"/>
              <a:t>亿</a:t>
            </a:r>
            <a:r>
              <a:rPr lang="zh-CN" altLang="en-US" dirty="0"/>
              <a:t>美元，投资人数达</a:t>
            </a:r>
            <a:r>
              <a:rPr lang="en-US" altLang="zh-CN" dirty="0" smtClean="0"/>
              <a:t>220</a:t>
            </a:r>
            <a:r>
              <a:rPr lang="zh-CN" altLang="en-US" dirty="0" smtClean="0"/>
              <a:t>万</a:t>
            </a:r>
            <a:r>
              <a:rPr lang="zh-CN" altLang="en-US" dirty="0"/>
              <a:t>人</a:t>
            </a:r>
            <a:r>
              <a:rPr lang="zh-CN" altLang="en-US" dirty="0" smtClean="0"/>
              <a:t>，成功</a:t>
            </a:r>
            <a:r>
              <a:rPr lang="zh-CN" altLang="en-US" dirty="0"/>
              <a:t>项目超过</a:t>
            </a:r>
            <a:r>
              <a:rPr lang="en-US" altLang="zh-CN" dirty="0" smtClean="0"/>
              <a:t>1.8</a:t>
            </a:r>
            <a:r>
              <a:rPr lang="zh-CN" altLang="en-US" dirty="0" smtClean="0"/>
              <a:t>万</a:t>
            </a:r>
            <a:r>
              <a:rPr lang="zh-CN" altLang="en-US" dirty="0"/>
              <a:t>个，平均每分钟资助者会捐出</a:t>
            </a:r>
            <a:r>
              <a:rPr lang="en-US" altLang="zh-CN" dirty="0" smtClean="0"/>
              <a:t>606.76</a:t>
            </a:r>
            <a:r>
              <a:rPr lang="zh-CN" altLang="en-US" dirty="0" smtClean="0"/>
              <a:t>美元。</a:t>
            </a:r>
            <a:endParaRPr lang="en-US" altLang="zh-CN" dirty="0" smtClean="0"/>
          </a:p>
          <a:p>
            <a:r>
              <a:rPr lang="zh-CN" altLang="en-US" b="1" dirty="0"/>
              <a:t>项目发起流程</a:t>
            </a:r>
            <a:r>
              <a:rPr lang="zh-CN" altLang="en-US" b="1" dirty="0" smtClean="0"/>
              <a:t>：</a:t>
            </a:r>
            <a:endParaRPr lang="en-US" altLang="zh-CN" dirty="0" smtClean="0"/>
          </a:p>
        </p:txBody>
      </p:sp>
      <p:sp>
        <p:nvSpPr>
          <p:cNvPr id="5" name="TextBox 4"/>
          <p:cNvSpPr txBox="1"/>
          <p:nvPr/>
        </p:nvSpPr>
        <p:spPr>
          <a:xfrm>
            <a:off x="539552" y="1414517"/>
            <a:ext cx="8136904" cy="369332"/>
          </a:xfrm>
          <a:prstGeom prst="rect">
            <a:avLst/>
          </a:prstGeom>
          <a:noFill/>
        </p:spPr>
        <p:txBody>
          <a:bodyPr wrap="square" rtlCol="0">
            <a:spAutoFit/>
          </a:bodyPr>
          <a:lstStyle/>
          <a:p>
            <a:r>
              <a:rPr lang="en-US" altLang="zh-CN" dirty="0" smtClean="0">
                <a:solidFill>
                  <a:srgbClr val="6A5015"/>
                </a:solidFill>
                <a:latin typeface="仿宋" panose="02010609060101010101" pitchFamily="49" charset="-122"/>
                <a:ea typeface="仿宋" panose="02010609060101010101" pitchFamily="49" charset="-122"/>
              </a:rPr>
              <a:t>Kickstarter</a:t>
            </a:r>
            <a:r>
              <a:rPr lang="zh-CN" altLang="en-US" dirty="0" smtClean="0">
                <a:solidFill>
                  <a:srgbClr val="6A5015"/>
                </a:solidFill>
                <a:latin typeface="仿宋" panose="02010609060101010101" pitchFamily="49" charset="-122"/>
                <a:ea typeface="仿宋" panose="02010609060101010101" pitchFamily="49" charset="-122"/>
              </a:rPr>
              <a:t>成立</a:t>
            </a:r>
            <a:r>
              <a:rPr lang="zh-CN" altLang="en-US" dirty="0">
                <a:solidFill>
                  <a:srgbClr val="6A5015"/>
                </a:solidFill>
                <a:latin typeface="仿宋" panose="02010609060101010101" pitchFamily="49" charset="-122"/>
                <a:ea typeface="仿宋" panose="02010609060101010101" pitchFamily="49" charset="-122"/>
              </a:rPr>
              <a:t>于</a:t>
            </a:r>
            <a:r>
              <a:rPr lang="en-US" altLang="zh-CN" dirty="0" smtClean="0">
                <a:solidFill>
                  <a:srgbClr val="6A5015"/>
                </a:solidFill>
                <a:latin typeface="仿宋" panose="02010609060101010101" pitchFamily="49" charset="-122"/>
                <a:ea typeface="仿宋" panose="02010609060101010101" pitchFamily="49" charset="-122"/>
              </a:rPr>
              <a:t>2009</a:t>
            </a:r>
            <a:r>
              <a:rPr lang="zh-CN" altLang="en-US" dirty="0" smtClean="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4</a:t>
            </a:r>
            <a:r>
              <a:rPr lang="zh-CN" altLang="en-US" dirty="0" smtClean="0">
                <a:solidFill>
                  <a:srgbClr val="6A5015"/>
                </a:solidFill>
                <a:latin typeface="仿宋" panose="02010609060101010101" pitchFamily="49" charset="-122"/>
                <a:ea typeface="仿宋" panose="02010609060101010101" pitchFamily="49" charset="-122"/>
              </a:rPr>
              <a:t>月</a:t>
            </a:r>
            <a:r>
              <a:rPr lang="zh-CN" altLang="en-US" dirty="0">
                <a:solidFill>
                  <a:srgbClr val="6A5015"/>
                </a:solidFill>
                <a:latin typeface="仿宋" panose="02010609060101010101" pitchFamily="49" charset="-122"/>
                <a:ea typeface="仿宋" panose="02010609060101010101" pitchFamily="49" charset="-122"/>
              </a:rPr>
              <a:t>，是目前全球最大最成功的众筹</a:t>
            </a:r>
            <a:r>
              <a:rPr lang="zh-CN" altLang="en-US" dirty="0" smtClean="0">
                <a:solidFill>
                  <a:srgbClr val="6A5015"/>
                </a:solidFill>
                <a:latin typeface="仿宋" panose="02010609060101010101" pitchFamily="49" charset="-122"/>
                <a:ea typeface="仿宋" panose="02010609060101010101" pitchFamily="49" charset="-122"/>
              </a:rPr>
              <a:t>平台。</a:t>
            </a:r>
            <a:endParaRPr lang="zh-CN" altLang="en-US" dirty="0">
              <a:solidFill>
                <a:srgbClr val="6A5015"/>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1043608" y="4365104"/>
            <a:ext cx="7323810" cy="588978"/>
          </a:xfrm>
          <a:prstGeom prst="rect">
            <a:avLst/>
          </a:prstGeom>
        </p:spPr>
      </p:pic>
      <p:sp>
        <p:nvSpPr>
          <p:cNvPr id="7" name="文本框 6"/>
          <p:cNvSpPr txBox="1"/>
          <p:nvPr/>
        </p:nvSpPr>
        <p:spPr>
          <a:xfrm>
            <a:off x="3597533" y="5303089"/>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15-4 </a:t>
            </a:r>
            <a:r>
              <a:rPr lang="zh-CN" altLang="en-US" sz="1400" b="1" dirty="0">
                <a:latin typeface="仿宋" panose="02010609060101010101" pitchFamily="49" charset="-122"/>
                <a:ea typeface="仿宋" panose="02010609060101010101" pitchFamily="49" charset="-122"/>
              </a:rPr>
              <a:t>项目发起流程</a:t>
            </a:r>
            <a:endParaRPr lang="zh-CN" altLang="en-US" sz="1400" dirty="0"/>
          </a:p>
        </p:txBody>
      </p:sp>
    </p:spTree>
    <p:extLst>
      <p:ext uri="{BB962C8B-B14F-4D97-AF65-F5344CB8AC3E}">
        <p14:creationId xmlns:p14="http://schemas.microsoft.com/office/powerpoint/2010/main" val="4054859336"/>
      </p:ext>
    </p:extLst>
  </p:cSld>
  <p:clrMapOvr>
    <a:masterClrMapping/>
  </p:clrMapOvr>
  <p:timing>
    <p:tnLst>
      <p:par>
        <p:cTn id="1" dur="indefinite" restart="never" nodeType="tmRoot"/>
      </p:par>
    </p:tnLst>
  </p:timing>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15.4 </a:t>
            </a:r>
            <a:r>
              <a:rPr lang="zh-CN" altLang="en-US" dirty="0"/>
              <a:t>众筹平台</a:t>
            </a:r>
            <a:r>
              <a:rPr lang="en-US" altLang="zh-CN" dirty="0"/>
              <a:t>——Kickstarter</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各交易主体间的相互</a:t>
            </a:r>
            <a:r>
              <a:rPr lang="zh-CN" altLang="en-US" b="1" dirty="0" smtClean="0"/>
              <a:t>关系</a:t>
            </a:r>
            <a:endParaRPr lang="en-US" altLang="zh-CN" b="1" dirty="0" smtClean="0"/>
          </a:p>
        </p:txBody>
      </p:sp>
      <p:sp>
        <p:nvSpPr>
          <p:cNvPr id="7" name="文本框 6"/>
          <p:cNvSpPr txBox="1"/>
          <p:nvPr/>
        </p:nvSpPr>
        <p:spPr>
          <a:xfrm>
            <a:off x="3419872" y="5228887"/>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15-5 Kickstarter </a:t>
            </a:r>
            <a:r>
              <a:rPr lang="zh-CN" altLang="en-US" sz="1400" b="1" dirty="0">
                <a:latin typeface="仿宋" panose="02010609060101010101" pitchFamily="49" charset="-122"/>
                <a:ea typeface="仿宋" panose="02010609060101010101" pitchFamily="49" charset="-122"/>
              </a:rPr>
              <a:t>交易主体</a:t>
            </a:r>
            <a:endParaRPr lang="zh-CN" altLang="en-US" sz="1400" dirty="0"/>
          </a:p>
        </p:txBody>
      </p:sp>
      <p:pic>
        <p:nvPicPr>
          <p:cNvPr id="6" name="图片 5"/>
          <p:cNvPicPr>
            <a:picLocks noChangeAspect="1"/>
          </p:cNvPicPr>
          <p:nvPr/>
        </p:nvPicPr>
        <p:blipFill>
          <a:blip r:embed="rId2"/>
          <a:stretch>
            <a:fillRect/>
          </a:stretch>
        </p:blipFill>
        <p:spPr>
          <a:xfrm>
            <a:off x="1327432" y="2208560"/>
            <a:ext cx="6705160" cy="2804303"/>
          </a:xfrm>
          <a:prstGeom prst="rect">
            <a:avLst/>
          </a:prstGeom>
        </p:spPr>
      </p:pic>
    </p:spTree>
    <p:extLst>
      <p:ext uri="{BB962C8B-B14F-4D97-AF65-F5344CB8AC3E}">
        <p14:creationId xmlns:p14="http://schemas.microsoft.com/office/powerpoint/2010/main" val="1425014901"/>
      </p:ext>
    </p:extLst>
  </p:cSld>
  <p:clrMapOvr>
    <a:masterClrMapping/>
  </p:clrMapOvr>
  <p:timing>
    <p:tnLst>
      <p:par>
        <p:cTn id="1" dur="indefinite" restart="never" nodeType="tmRoot"/>
      </p:par>
    </p:tnLst>
  </p:timing>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15.5 </a:t>
            </a:r>
            <a:r>
              <a:rPr lang="zh-CN" altLang="en-US" dirty="0"/>
              <a:t>互联网直销银行</a:t>
            </a:r>
            <a:r>
              <a:rPr lang="en-US" altLang="zh-CN" dirty="0"/>
              <a:t>——ING Direct USA</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a:t>ING </a:t>
            </a:r>
            <a:r>
              <a:rPr lang="en-US" altLang="zh-CN" dirty="0" smtClean="0"/>
              <a:t>Direct USA </a:t>
            </a:r>
            <a:r>
              <a:rPr lang="zh-CN" altLang="en-US" dirty="0"/>
              <a:t>于</a:t>
            </a:r>
            <a:r>
              <a:rPr lang="en-US" altLang="zh-CN" dirty="0" smtClean="0"/>
              <a:t>2000</a:t>
            </a:r>
            <a:r>
              <a:rPr lang="zh-CN" altLang="en-US" dirty="0" smtClean="0"/>
              <a:t>年</a:t>
            </a:r>
            <a:r>
              <a:rPr lang="zh-CN" altLang="en-US" dirty="0"/>
              <a:t>在美国特拉华州的威明顿成立，发展战略是通过电话银行和网络银行为</a:t>
            </a:r>
            <a:r>
              <a:rPr lang="zh-CN" altLang="en-US" dirty="0" smtClean="0"/>
              <a:t>客户</a:t>
            </a:r>
            <a:r>
              <a:rPr lang="zh-CN" altLang="en-US" dirty="0"/>
              <a:t>提供高质低价的金融服务，主要开展的业务包括活期账户、储蓄账户、个人按揭贷款</a:t>
            </a:r>
            <a:r>
              <a:rPr lang="zh-CN" altLang="en-US" dirty="0" smtClean="0"/>
              <a:t>、中间</a:t>
            </a:r>
            <a:r>
              <a:rPr lang="zh-CN" altLang="en-US" dirty="0"/>
              <a:t>业务、信用卡等。</a:t>
            </a:r>
            <a:endParaRPr lang="en-US" altLang="zh-CN" dirty="0" smtClean="0"/>
          </a:p>
          <a:p>
            <a:r>
              <a:rPr lang="en-US" altLang="zh-CN" dirty="0" smtClean="0"/>
              <a:t>ING </a:t>
            </a:r>
            <a:r>
              <a:rPr lang="en-US" altLang="zh-CN" dirty="0"/>
              <a:t>Direct USA </a:t>
            </a:r>
            <a:r>
              <a:rPr lang="zh-CN" altLang="en-US" dirty="0"/>
              <a:t>的第一个特点是目标客户群明确</a:t>
            </a:r>
            <a:r>
              <a:rPr lang="zh-CN" altLang="en-US" dirty="0" smtClean="0"/>
              <a:t>。</a:t>
            </a:r>
            <a:endParaRPr lang="en-US" altLang="zh-CN" dirty="0" smtClean="0"/>
          </a:p>
          <a:p>
            <a:r>
              <a:rPr lang="en-US" altLang="zh-CN" dirty="0"/>
              <a:t>ING Direct USA </a:t>
            </a:r>
            <a:r>
              <a:rPr lang="zh-CN" altLang="en-US" dirty="0"/>
              <a:t>的第二个特点是金融产品的严格选定</a:t>
            </a:r>
            <a:r>
              <a:rPr lang="zh-CN" altLang="en-US" dirty="0" smtClean="0"/>
              <a:t>。</a:t>
            </a:r>
            <a:endParaRPr lang="en-US" altLang="zh-CN" dirty="0" smtClean="0"/>
          </a:p>
          <a:p>
            <a:r>
              <a:rPr lang="en-US" altLang="zh-CN" dirty="0"/>
              <a:t>ING Direct USA </a:t>
            </a:r>
            <a:r>
              <a:rPr lang="zh-CN" altLang="en-US" dirty="0"/>
              <a:t>的第三个特点是服务简单、方便、快捷、高效</a:t>
            </a:r>
            <a:r>
              <a:rPr lang="zh-CN" altLang="en-US" dirty="0" smtClean="0"/>
              <a:t>。</a:t>
            </a:r>
            <a:endParaRPr lang="en-US" altLang="zh-CN" dirty="0" smtClean="0"/>
          </a:p>
        </p:txBody>
      </p:sp>
      <p:sp>
        <p:nvSpPr>
          <p:cNvPr id="5" name="TextBox 4"/>
          <p:cNvSpPr txBox="1"/>
          <p:nvPr/>
        </p:nvSpPr>
        <p:spPr>
          <a:xfrm>
            <a:off x="539552" y="1414517"/>
            <a:ext cx="8136904" cy="369332"/>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ING Direct </a:t>
            </a:r>
            <a:r>
              <a:rPr lang="zh-CN" altLang="en-US" dirty="0">
                <a:solidFill>
                  <a:srgbClr val="6A5015"/>
                </a:solidFill>
                <a:latin typeface="仿宋" panose="02010609060101010101" pitchFamily="49" charset="-122"/>
                <a:ea typeface="仿宋" panose="02010609060101010101" pitchFamily="49" charset="-122"/>
              </a:rPr>
              <a:t>是荷兰</a:t>
            </a:r>
            <a:r>
              <a:rPr lang="en-US" altLang="zh-CN" dirty="0">
                <a:solidFill>
                  <a:srgbClr val="6A5015"/>
                </a:solidFill>
                <a:latin typeface="仿宋" panose="02010609060101010101" pitchFamily="49" charset="-122"/>
                <a:ea typeface="仿宋" panose="02010609060101010101" pitchFamily="49" charset="-122"/>
              </a:rPr>
              <a:t>ING </a:t>
            </a:r>
            <a:r>
              <a:rPr lang="zh-CN" altLang="en-US" dirty="0">
                <a:solidFill>
                  <a:srgbClr val="6A5015"/>
                </a:solidFill>
                <a:latin typeface="仿宋" panose="02010609060101010101" pitchFamily="49" charset="-122"/>
                <a:ea typeface="仿宋" panose="02010609060101010101" pitchFamily="49" charset="-122"/>
              </a:rPr>
              <a:t>集团的全资直销银行，也是全球最大的直销</a:t>
            </a:r>
            <a:r>
              <a:rPr lang="zh-CN" altLang="en-US" dirty="0" smtClean="0">
                <a:solidFill>
                  <a:srgbClr val="6A5015"/>
                </a:solidFill>
                <a:latin typeface="仿宋" panose="02010609060101010101" pitchFamily="49" charset="-122"/>
                <a:ea typeface="仿宋" panose="02010609060101010101" pitchFamily="49" charset="-122"/>
              </a:rPr>
              <a:t>银行。</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00226896"/>
      </p:ext>
    </p:extLst>
  </p:cSld>
  <p:clrMapOvr>
    <a:masterClrMapping/>
  </p:clrMapOvr>
  <p:timing>
    <p:tnLst>
      <p:par>
        <p:cTn id="1" dur="indefinite" restart="never" nodeType="tmRoot"/>
      </p:par>
    </p:tnLst>
  </p:timing>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15.5 </a:t>
            </a:r>
            <a:r>
              <a:rPr lang="zh-CN" altLang="en-US" dirty="0"/>
              <a:t>互联网直销银行</a:t>
            </a:r>
            <a:r>
              <a:rPr lang="en-US" altLang="zh-CN" dirty="0"/>
              <a:t>——ING Direct USA</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便捷的网络服务</a:t>
            </a:r>
            <a:r>
              <a:rPr lang="zh-CN" altLang="en-US" b="1" dirty="0" smtClean="0"/>
              <a:t>：</a:t>
            </a:r>
            <a:r>
              <a:rPr lang="zh-CN" altLang="en-US" dirty="0"/>
              <a:t>由于</a:t>
            </a:r>
            <a:r>
              <a:rPr lang="en-US" altLang="zh-CN" dirty="0"/>
              <a:t>ING Direct USA </a:t>
            </a:r>
            <a:r>
              <a:rPr lang="zh-CN" altLang="en-US" dirty="0"/>
              <a:t>只提供简单、有限的金融服务，使得客户可以在</a:t>
            </a:r>
            <a:r>
              <a:rPr lang="zh-CN" altLang="en-US" dirty="0" smtClean="0"/>
              <a:t>短时间</a:t>
            </a:r>
            <a:r>
              <a:rPr lang="zh-CN" altLang="en-US" dirty="0"/>
              <a:t>内通过网络和电话作出具有针对性的选择并完成交易，降低客户的时间成本，同时</a:t>
            </a:r>
            <a:r>
              <a:rPr lang="zh-CN" altLang="en-US" dirty="0" smtClean="0"/>
              <a:t>也减少</a:t>
            </a:r>
            <a:r>
              <a:rPr lang="zh-CN" altLang="en-US" dirty="0"/>
              <a:t>了银行自身的网络维护</a:t>
            </a:r>
            <a:r>
              <a:rPr lang="zh-CN" altLang="en-US" dirty="0" smtClean="0"/>
              <a:t>成本。</a:t>
            </a:r>
            <a:endParaRPr lang="en-US" altLang="zh-CN" dirty="0" smtClean="0"/>
          </a:p>
          <a:p>
            <a:r>
              <a:rPr lang="zh-CN" altLang="en-US" b="1" dirty="0"/>
              <a:t>人性化的咖啡馆</a:t>
            </a:r>
            <a:r>
              <a:rPr lang="zh-CN" altLang="en-US" b="1" dirty="0" smtClean="0"/>
              <a:t>：</a:t>
            </a:r>
            <a:r>
              <a:rPr lang="zh-CN" altLang="en-US" dirty="0"/>
              <a:t>客户可以最近距离接触</a:t>
            </a:r>
            <a:r>
              <a:rPr lang="en-US" altLang="zh-CN" dirty="0"/>
              <a:t>ING Direct USA </a:t>
            </a:r>
            <a:r>
              <a:rPr lang="zh-CN" altLang="en-US" dirty="0"/>
              <a:t>的就是分布在洛杉矶、纽约等城市</a:t>
            </a:r>
            <a:r>
              <a:rPr lang="zh-CN" altLang="en-US" dirty="0" smtClean="0"/>
              <a:t>有限的</a:t>
            </a:r>
            <a:r>
              <a:rPr lang="en-US" altLang="zh-CN" dirty="0"/>
              <a:t>ING Direct </a:t>
            </a:r>
            <a:r>
              <a:rPr lang="zh-CN" altLang="en-US" dirty="0"/>
              <a:t>咖啡馆，银行将咖啡馆的店员培训为金融顾问。</a:t>
            </a:r>
            <a:endParaRPr lang="en-US" altLang="zh-CN" dirty="0" smtClean="0"/>
          </a:p>
          <a:p>
            <a:r>
              <a:rPr lang="zh-CN" altLang="en-US" b="1" dirty="0"/>
              <a:t>存款保险的保障</a:t>
            </a:r>
            <a:r>
              <a:rPr lang="zh-CN" altLang="en-US" b="1" dirty="0" smtClean="0"/>
              <a:t>：</a:t>
            </a:r>
            <a:r>
              <a:rPr lang="en-US" altLang="zh-CN" dirty="0"/>
              <a:t>ING Direct USA </a:t>
            </a:r>
            <a:r>
              <a:rPr lang="zh-CN" altLang="en-US" dirty="0" smtClean="0"/>
              <a:t>为</a:t>
            </a:r>
            <a:r>
              <a:rPr lang="zh-CN" altLang="en-US" dirty="0"/>
              <a:t>存款客户提供联邦存款保险公司的</a:t>
            </a:r>
            <a:r>
              <a:rPr lang="zh-CN" altLang="en-US" dirty="0" smtClean="0"/>
              <a:t>存款保障。</a:t>
            </a:r>
            <a:endParaRPr lang="en-US" altLang="zh-CN" dirty="0" smtClean="0"/>
          </a:p>
          <a:p>
            <a:r>
              <a:rPr lang="zh-CN" altLang="en-US" b="1" dirty="0"/>
              <a:t>强化安全性措施</a:t>
            </a:r>
            <a:r>
              <a:rPr lang="zh-CN" altLang="en-US" b="1" dirty="0" smtClean="0"/>
              <a:t>：</a:t>
            </a:r>
            <a:r>
              <a:rPr lang="en-US" altLang="zh-CN" dirty="0" smtClean="0"/>
              <a:t>ING </a:t>
            </a:r>
            <a:r>
              <a:rPr lang="en-US" altLang="zh-CN" dirty="0"/>
              <a:t>Direct USA </a:t>
            </a:r>
            <a:r>
              <a:rPr lang="zh-CN" altLang="en-US" dirty="0"/>
              <a:t>高度重视安全性建设，在</a:t>
            </a:r>
            <a:r>
              <a:rPr lang="zh-CN" altLang="en-US" dirty="0" smtClean="0"/>
              <a:t>客户合</a:t>
            </a:r>
            <a:r>
              <a:rPr lang="zh-CN" altLang="en-US" dirty="0"/>
              <a:t>规性检查、账户登录验证、资金划拨、支票签发、信息查询更新等方面做了严格的规定</a:t>
            </a:r>
            <a:r>
              <a:rPr lang="zh-CN" altLang="en-US" dirty="0" smtClean="0"/>
              <a:t>；同时</a:t>
            </a:r>
            <a:r>
              <a:rPr lang="zh-CN" altLang="en-US" dirty="0"/>
              <a:t>，</a:t>
            </a:r>
            <a:r>
              <a:rPr lang="en-US" altLang="zh-CN" dirty="0"/>
              <a:t>ING Direct USA </a:t>
            </a:r>
            <a:r>
              <a:rPr lang="zh-CN" altLang="en-US" dirty="0"/>
              <a:t>在其网站上向客户详尽介绍各种可能出现的网络诈骗以及非法</a:t>
            </a:r>
            <a:r>
              <a:rPr lang="zh-CN" altLang="en-US" dirty="0" smtClean="0"/>
              <a:t>盗取信息</a:t>
            </a:r>
            <a:r>
              <a:rPr lang="zh-CN" altLang="en-US" dirty="0"/>
              <a:t>的情况，并明确告知客户在每种情况下应该采取的应对措施，从而在最大程度上</a:t>
            </a:r>
            <a:r>
              <a:rPr lang="zh-CN" altLang="en-US" dirty="0" smtClean="0"/>
              <a:t>保障客户</a:t>
            </a:r>
            <a:r>
              <a:rPr lang="zh-CN" altLang="en-US" dirty="0"/>
              <a:t>资金和信息</a:t>
            </a:r>
            <a:r>
              <a:rPr lang="zh-CN" altLang="en-US" dirty="0" smtClean="0"/>
              <a:t>安全。</a:t>
            </a:r>
            <a:endParaRPr lang="en-US" altLang="zh-CN" dirty="0" smtClean="0"/>
          </a:p>
        </p:txBody>
      </p:sp>
    </p:spTree>
    <p:extLst>
      <p:ext uri="{BB962C8B-B14F-4D97-AF65-F5344CB8AC3E}">
        <p14:creationId xmlns:p14="http://schemas.microsoft.com/office/powerpoint/2010/main" val="3049350975"/>
      </p:ext>
    </p:extLst>
  </p:cSld>
  <p:clrMapOvr>
    <a:masterClrMapping/>
  </p:clrMapOvr>
  <p:timing>
    <p:tnLst>
      <p:par>
        <p:cTn id="1" dur="indefinite" restart="never" nodeType="tmRoot"/>
      </p:par>
    </p:tnLst>
  </p:timing>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15.6 </a:t>
            </a:r>
            <a:r>
              <a:rPr lang="zh-CN" altLang="en-US" dirty="0"/>
              <a:t>网上证券交易</a:t>
            </a:r>
            <a:r>
              <a:rPr lang="en-US" altLang="zh-CN" dirty="0"/>
              <a:t>——</a:t>
            </a:r>
            <a:r>
              <a:rPr lang="en-US" altLang="zh-CN" dirty="0" err="1"/>
              <a:t>E*Trade</a:t>
            </a:r>
            <a:endParaRPr lang="zh-CN" altLang="en-US" dirty="0">
              <a:solidFill>
                <a:srgbClr val="FF0000"/>
              </a:solidFill>
            </a:endParaRPr>
          </a:p>
        </p:txBody>
      </p:sp>
      <p:sp>
        <p:nvSpPr>
          <p:cNvPr id="3" name="内容占位符 2"/>
          <p:cNvSpPr>
            <a:spLocks noGrp="1"/>
          </p:cNvSpPr>
          <p:nvPr>
            <p:ph idx="1"/>
          </p:nvPr>
        </p:nvSpPr>
        <p:spPr>
          <a:xfrm>
            <a:off x="457200" y="2348880"/>
            <a:ext cx="8229600" cy="4104456"/>
          </a:xfrm>
        </p:spPr>
        <p:txBody>
          <a:bodyPr>
            <a:normAutofit/>
          </a:bodyPr>
          <a:lstStyle/>
          <a:p>
            <a:r>
              <a:rPr lang="en-US" altLang="zh-CN" dirty="0" err="1" smtClean="0"/>
              <a:t>E*Trade</a:t>
            </a:r>
            <a:r>
              <a:rPr lang="zh-CN" altLang="en-US" dirty="0" smtClean="0"/>
              <a:t>于</a:t>
            </a:r>
            <a:r>
              <a:rPr lang="en-US" altLang="zh-CN" dirty="0" smtClean="0"/>
              <a:t>1992</a:t>
            </a:r>
            <a:r>
              <a:rPr lang="zh-CN" altLang="en-US" dirty="0" smtClean="0"/>
              <a:t>年</a:t>
            </a:r>
            <a:r>
              <a:rPr lang="zh-CN" altLang="en-US" dirty="0"/>
              <a:t>创立后不久，就赶上了美国第二波佣金降价潮，并成为美国佣金</a:t>
            </a:r>
            <a:r>
              <a:rPr lang="zh-CN" altLang="en-US" dirty="0" smtClean="0"/>
              <a:t>价格</a:t>
            </a:r>
            <a:r>
              <a:rPr lang="zh-CN" altLang="en-US" dirty="0"/>
              <a:t>战的先驱。目前其佣金费率属于同服务水平中佣金费率最低的券商之一。在客户黏性上</a:t>
            </a:r>
            <a:r>
              <a:rPr lang="zh-CN" altLang="en-US" dirty="0" smtClean="0"/>
              <a:t>，</a:t>
            </a:r>
            <a:r>
              <a:rPr lang="en-US" altLang="zh-CN" dirty="0" err="1" smtClean="0"/>
              <a:t>E*Trade</a:t>
            </a:r>
            <a:r>
              <a:rPr lang="zh-CN" altLang="en-US" dirty="0" smtClean="0"/>
              <a:t>一直</a:t>
            </a:r>
            <a:r>
              <a:rPr lang="zh-CN" altLang="en-US" dirty="0"/>
              <a:t>是美国点击率最高的券商之一，领先其竞争对手嘉信理财的两倍以上。其</a:t>
            </a:r>
            <a:r>
              <a:rPr lang="zh-CN" altLang="en-US" dirty="0" smtClean="0"/>
              <a:t>特点如下：</a:t>
            </a:r>
            <a:endParaRPr lang="en-US" altLang="zh-CN" dirty="0" smtClean="0"/>
          </a:p>
          <a:p>
            <a:pPr lvl="1"/>
            <a:r>
              <a:rPr lang="zh-CN" altLang="en-US" dirty="0"/>
              <a:t>第一，以网站为中心的营销体系</a:t>
            </a:r>
            <a:r>
              <a:rPr lang="zh-CN" altLang="en-US" dirty="0" smtClean="0"/>
              <a:t>。</a:t>
            </a:r>
            <a:endParaRPr lang="en-US" altLang="zh-CN" dirty="0" smtClean="0"/>
          </a:p>
          <a:p>
            <a:pPr lvl="1"/>
            <a:r>
              <a:rPr lang="zh-CN" altLang="en-US" dirty="0"/>
              <a:t>第二，全方位零售网点的拓展</a:t>
            </a:r>
            <a:r>
              <a:rPr lang="zh-CN" altLang="en-US" dirty="0" smtClean="0"/>
              <a:t>。</a:t>
            </a:r>
            <a:endParaRPr lang="en-US" altLang="zh-CN" dirty="0" smtClean="0"/>
          </a:p>
          <a:p>
            <a:pPr lvl="1"/>
            <a:r>
              <a:rPr lang="zh-CN" altLang="en-US" dirty="0"/>
              <a:t>第三，丰富的信息咨询内容。</a:t>
            </a:r>
            <a:endParaRPr lang="en-US" altLang="zh-CN" dirty="0" smtClean="0"/>
          </a:p>
        </p:txBody>
      </p:sp>
      <p:sp>
        <p:nvSpPr>
          <p:cNvPr id="5" name="TextBox 4"/>
          <p:cNvSpPr txBox="1"/>
          <p:nvPr/>
        </p:nvSpPr>
        <p:spPr>
          <a:xfrm>
            <a:off x="539552" y="1414517"/>
            <a:ext cx="8136904" cy="923330"/>
          </a:xfrm>
          <a:prstGeom prst="rect">
            <a:avLst/>
          </a:prstGeom>
          <a:noFill/>
        </p:spPr>
        <p:txBody>
          <a:bodyPr wrap="square" rtlCol="0">
            <a:spAutoFit/>
          </a:bodyPr>
          <a:lstStyle/>
          <a:p>
            <a:r>
              <a:rPr lang="en-US" altLang="zh-CN" dirty="0" err="1" smtClean="0">
                <a:solidFill>
                  <a:srgbClr val="6A5015"/>
                </a:solidFill>
                <a:latin typeface="仿宋" panose="02010609060101010101" pitchFamily="49" charset="-122"/>
                <a:ea typeface="仿宋" panose="02010609060101010101" pitchFamily="49" charset="-122"/>
              </a:rPr>
              <a:t>E*Trade</a:t>
            </a:r>
            <a:r>
              <a:rPr lang="zh-CN" altLang="en-US" dirty="0" smtClean="0">
                <a:solidFill>
                  <a:srgbClr val="6A5015"/>
                </a:solidFill>
                <a:latin typeface="仿宋" panose="02010609060101010101" pitchFamily="49" charset="-122"/>
                <a:ea typeface="仿宋" panose="02010609060101010101" pitchFamily="49" charset="-122"/>
              </a:rPr>
              <a:t>公司</a:t>
            </a:r>
            <a:r>
              <a:rPr lang="zh-CN" altLang="en-US" dirty="0">
                <a:solidFill>
                  <a:srgbClr val="6A5015"/>
                </a:solidFill>
                <a:latin typeface="仿宋" panose="02010609060101010101" pitchFamily="49" charset="-122"/>
                <a:ea typeface="仿宋" panose="02010609060101010101" pitchFamily="49" charset="-122"/>
              </a:rPr>
              <a:t>在</a:t>
            </a:r>
            <a:r>
              <a:rPr lang="en-US" altLang="zh-CN" dirty="0" smtClean="0">
                <a:solidFill>
                  <a:srgbClr val="6A5015"/>
                </a:solidFill>
                <a:latin typeface="仿宋" panose="02010609060101010101" pitchFamily="49" charset="-122"/>
                <a:ea typeface="仿宋" panose="02010609060101010101" pitchFamily="49" charset="-122"/>
              </a:rPr>
              <a:t>20</a:t>
            </a:r>
            <a:r>
              <a:rPr lang="zh-CN" altLang="en-US" dirty="0" smtClean="0">
                <a:solidFill>
                  <a:srgbClr val="6A5015"/>
                </a:solidFill>
                <a:latin typeface="仿宋" panose="02010609060101010101" pitchFamily="49" charset="-122"/>
                <a:ea typeface="仿宋" panose="02010609060101010101" pitchFamily="49" charset="-122"/>
              </a:rPr>
              <a:t>世纪</a:t>
            </a:r>
            <a:r>
              <a:rPr lang="en-US" altLang="zh-CN" dirty="0" smtClean="0">
                <a:solidFill>
                  <a:srgbClr val="6A5015"/>
                </a:solidFill>
                <a:latin typeface="仿宋" panose="02010609060101010101" pitchFamily="49" charset="-122"/>
                <a:ea typeface="仿宋" panose="02010609060101010101" pitchFamily="49" charset="-122"/>
              </a:rPr>
              <a:t>80</a:t>
            </a:r>
            <a:r>
              <a:rPr lang="zh-CN" altLang="en-US" dirty="0" smtClean="0">
                <a:solidFill>
                  <a:srgbClr val="6A5015"/>
                </a:solidFill>
                <a:latin typeface="仿宋" panose="02010609060101010101" pitchFamily="49" charset="-122"/>
                <a:ea typeface="仿宋" panose="02010609060101010101" pitchFamily="49" charset="-122"/>
              </a:rPr>
              <a:t>年代</a:t>
            </a:r>
            <a:r>
              <a:rPr lang="zh-CN" altLang="en-US" dirty="0">
                <a:solidFill>
                  <a:srgbClr val="6A5015"/>
                </a:solidFill>
                <a:latin typeface="仿宋" panose="02010609060101010101" pitchFamily="49" charset="-122"/>
                <a:ea typeface="仿宋" panose="02010609060101010101" pitchFamily="49" charset="-122"/>
              </a:rPr>
              <a:t>初期是一家提供信息技术服务的公司，在</a:t>
            </a:r>
            <a:r>
              <a:rPr lang="en-US" altLang="zh-CN" dirty="0" smtClean="0">
                <a:solidFill>
                  <a:srgbClr val="6A5015"/>
                </a:solidFill>
                <a:latin typeface="仿宋" panose="02010609060101010101" pitchFamily="49" charset="-122"/>
                <a:ea typeface="仿宋" panose="02010609060101010101" pitchFamily="49" charset="-122"/>
              </a:rPr>
              <a:t>1992</a:t>
            </a:r>
            <a:r>
              <a:rPr lang="zh-CN" altLang="en-US" dirty="0" smtClean="0">
                <a:solidFill>
                  <a:srgbClr val="6A5015"/>
                </a:solidFill>
                <a:latin typeface="仿宋" panose="02010609060101010101" pitchFamily="49" charset="-122"/>
                <a:ea typeface="仿宋" panose="02010609060101010101" pitchFamily="49" charset="-122"/>
              </a:rPr>
              <a:t>年转型为向折扣经纪商提供在线投资的后台服务，在</a:t>
            </a:r>
            <a:r>
              <a:rPr lang="en-US" altLang="zh-CN" dirty="0" smtClean="0">
                <a:solidFill>
                  <a:srgbClr val="6A5015"/>
                </a:solidFill>
                <a:latin typeface="仿宋" panose="02010609060101010101" pitchFamily="49" charset="-122"/>
                <a:ea typeface="仿宋" panose="02010609060101010101" pitchFamily="49" charset="-122"/>
              </a:rPr>
              <a:t>1996</a:t>
            </a:r>
            <a:r>
              <a:rPr lang="zh-CN" altLang="en-US" dirty="0" smtClean="0">
                <a:solidFill>
                  <a:srgbClr val="6A5015"/>
                </a:solidFill>
                <a:latin typeface="仿宋" panose="02010609060101010101" pitchFamily="49" charset="-122"/>
                <a:ea typeface="仿宋" panose="02010609060101010101" pitchFamily="49" charset="-122"/>
              </a:rPr>
              <a:t>年</a:t>
            </a:r>
            <a:r>
              <a:rPr lang="zh-CN" altLang="en-US" dirty="0">
                <a:solidFill>
                  <a:srgbClr val="6A5015"/>
                </a:solidFill>
                <a:latin typeface="仿宋" panose="02010609060101010101" pitchFamily="49" charset="-122"/>
                <a:ea typeface="仿宋" panose="02010609060101010101" pitchFamily="49" charset="-122"/>
              </a:rPr>
              <a:t>通过开设自己的网站走向台前，直接提供线上证券交易服务。</a:t>
            </a:r>
          </a:p>
        </p:txBody>
      </p:sp>
    </p:spTree>
    <p:extLst>
      <p:ext uri="{BB962C8B-B14F-4D97-AF65-F5344CB8AC3E}">
        <p14:creationId xmlns:p14="http://schemas.microsoft.com/office/powerpoint/2010/main" val="3327016298"/>
      </p:ext>
    </p:extLst>
  </p:cSld>
  <p:clrMapOvr>
    <a:masterClrMapping/>
  </p:clrMapOvr>
  <p:timing>
    <p:tnLst>
      <p:par>
        <p:cTn id="1" dur="indefinite" restart="never" nodeType="tmRoot"/>
      </p:par>
    </p:tnLst>
  </p:timing>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15.6 </a:t>
            </a:r>
            <a:r>
              <a:rPr lang="zh-CN" altLang="en-US" dirty="0"/>
              <a:t>网上证券交易</a:t>
            </a:r>
            <a:r>
              <a:rPr lang="en-US" altLang="zh-CN" dirty="0"/>
              <a:t>——</a:t>
            </a:r>
            <a:r>
              <a:rPr lang="en-US" altLang="zh-CN" dirty="0" err="1"/>
              <a:t>E*Trade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dirty="0" err="1" smtClean="0"/>
              <a:t>E*Trade</a:t>
            </a:r>
            <a:r>
              <a:rPr lang="zh-CN" altLang="en-US" dirty="0" smtClean="0"/>
              <a:t>将</a:t>
            </a:r>
            <a:r>
              <a:rPr lang="zh-CN" altLang="en-US" dirty="0"/>
              <a:t>其网上证券交易的成功归结为四个动力：品牌、内容、技术和</a:t>
            </a:r>
            <a:r>
              <a:rPr lang="zh-CN" altLang="en-US" dirty="0" smtClean="0"/>
              <a:t>全球化。</a:t>
            </a:r>
            <a:endParaRPr lang="en-US" altLang="zh-CN" dirty="0" smtClean="0"/>
          </a:p>
          <a:p>
            <a:r>
              <a:rPr lang="zh-CN" altLang="en-US" b="1" dirty="0"/>
              <a:t>以品牌和内容实现消费锁定</a:t>
            </a:r>
            <a:r>
              <a:rPr lang="zh-CN" altLang="en-US" b="1" dirty="0" smtClean="0"/>
              <a:t>：</a:t>
            </a:r>
            <a:r>
              <a:rPr lang="en-US" altLang="zh-CN" dirty="0" err="1"/>
              <a:t>E*Trade</a:t>
            </a:r>
            <a:r>
              <a:rPr lang="en-US" altLang="zh-CN" dirty="0"/>
              <a:t> </a:t>
            </a:r>
            <a:r>
              <a:rPr lang="zh-CN" altLang="en-US" dirty="0"/>
              <a:t>投入了大量资源进行市场营销和客户开发。用低佣金来吸引投资者，</a:t>
            </a:r>
            <a:r>
              <a:rPr lang="zh-CN" altLang="en-US" dirty="0" smtClean="0"/>
              <a:t>并借助</a:t>
            </a:r>
            <a:r>
              <a:rPr lang="zh-CN" altLang="en-US" dirty="0"/>
              <a:t>广告宣传突出该公司在证券电子商务变革中的领先地位和低佣金服务等方面的特色</a:t>
            </a:r>
            <a:r>
              <a:rPr lang="zh-CN" altLang="en-US" dirty="0" smtClean="0"/>
              <a:t>，使</a:t>
            </a:r>
            <a:r>
              <a:rPr lang="zh-CN" altLang="en-US" dirty="0"/>
              <a:t>公司知名度迅速提高，影响力与日俱增，在越来越多的投资者心目中树立了品牌形象。公司品牌的</a:t>
            </a:r>
            <a:r>
              <a:rPr lang="zh-CN" altLang="en-US" dirty="0" smtClean="0"/>
              <a:t>树立使</a:t>
            </a:r>
            <a:r>
              <a:rPr lang="zh-CN" altLang="en-US" dirty="0"/>
              <a:t>客户确立了对</a:t>
            </a:r>
            <a:r>
              <a:rPr lang="en-US" altLang="zh-CN" dirty="0" err="1" smtClean="0"/>
              <a:t>E*Trade</a:t>
            </a:r>
            <a:r>
              <a:rPr lang="zh-CN" altLang="en-US" dirty="0" smtClean="0"/>
              <a:t>的</a:t>
            </a:r>
            <a:r>
              <a:rPr lang="zh-CN" altLang="en-US" dirty="0"/>
              <a:t>路径依赖，进而实现消费</a:t>
            </a:r>
            <a:r>
              <a:rPr lang="zh-CN" altLang="en-US" dirty="0" smtClean="0"/>
              <a:t>锁定。</a:t>
            </a:r>
            <a:endParaRPr lang="en-US" altLang="zh-CN" dirty="0" smtClean="0"/>
          </a:p>
          <a:p>
            <a:r>
              <a:rPr lang="zh-CN" altLang="en-US" b="1" dirty="0"/>
              <a:t>以技术和全球化战略实现自我扩张</a:t>
            </a:r>
            <a:r>
              <a:rPr lang="zh-CN" altLang="en-US" b="1" dirty="0" smtClean="0"/>
              <a:t>：</a:t>
            </a:r>
            <a:r>
              <a:rPr lang="en-US" altLang="zh-CN" dirty="0" err="1" smtClean="0"/>
              <a:t>E*Trade</a:t>
            </a:r>
            <a:r>
              <a:rPr lang="zh-CN" altLang="en-US" dirty="0" smtClean="0"/>
              <a:t>对</a:t>
            </a:r>
            <a:r>
              <a:rPr lang="zh-CN" altLang="en-US" dirty="0"/>
              <a:t>技术的发展不仅侧重于提高内部</a:t>
            </a:r>
            <a:r>
              <a:rPr lang="zh-CN" altLang="en-US" dirty="0" smtClean="0"/>
              <a:t>效率</a:t>
            </a:r>
            <a:r>
              <a:rPr lang="zh-CN" altLang="en-US" dirty="0"/>
              <a:t>和节约成本，还以方便客户为出发点，发展了无线通信和语音驱动网站。为了实现</a:t>
            </a:r>
            <a:r>
              <a:rPr lang="zh-CN" altLang="en-US" dirty="0" smtClean="0"/>
              <a:t>技术创新</a:t>
            </a:r>
            <a:r>
              <a:rPr lang="zh-CN" altLang="en-US" dirty="0"/>
              <a:t>，公司建立了三个技术中心，负责系统支持、网络维护、客户服务、交易备份等工作</a:t>
            </a:r>
            <a:r>
              <a:rPr lang="zh-CN" altLang="en-US" dirty="0" smtClean="0"/>
              <a:t>，技术</a:t>
            </a:r>
            <a:r>
              <a:rPr lang="zh-CN" altLang="en-US" dirty="0"/>
              <a:t>开发费用占总费用的比例也呈逐年递增的状态。</a:t>
            </a:r>
            <a:endParaRPr lang="en-US" altLang="zh-CN" dirty="0" smtClean="0"/>
          </a:p>
        </p:txBody>
      </p:sp>
    </p:spTree>
    <p:extLst>
      <p:ext uri="{BB962C8B-B14F-4D97-AF65-F5344CB8AC3E}">
        <p14:creationId xmlns:p14="http://schemas.microsoft.com/office/powerpoint/2010/main" val="580093036"/>
      </p:ext>
    </p:extLst>
  </p:cSld>
  <p:clrMapOvr>
    <a:masterClrMapping/>
  </p:clrMapOvr>
  <p:timing>
    <p:tnLst>
      <p:par>
        <p:cTn id="1" dur="indefinite" restart="never" nodeType="tmRoot"/>
      </p:par>
    </p:tnLst>
  </p:timing>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15.7 </a:t>
            </a:r>
            <a:r>
              <a:rPr lang="zh-CN" altLang="en-US" dirty="0"/>
              <a:t>保险电子商务</a:t>
            </a:r>
            <a:r>
              <a:rPr lang="en-US" altLang="zh-CN" dirty="0"/>
              <a:t>——</a:t>
            </a:r>
            <a:r>
              <a:rPr lang="en-US" altLang="zh-CN" dirty="0" err="1"/>
              <a:t>InsWeb</a:t>
            </a:r>
            <a:endParaRPr lang="zh-CN" altLang="en-US" dirty="0">
              <a:solidFill>
                <a:srgbClr val="FF0000"/>
              </a:solidFill>
            </a:endParaRPr>
          </a:p>
        </p:txBody>
      </p:sp>
      <p:sp>
        <p:nvSpPr>
          <p:cNvPr id="3" name="内容占位符 2"/>
          <p:cNvSpPr>
            <a:spLocks noGrp="1"/>
          </p:cNvSpPr>
          <p:nvPr>
            <p:ph idx="1"/>
          </p:nvPr>
        </p:nvSpPr>
        <p:spPr>
          <a:xfrm>
            <a:off x="457200" y="2348880"/>
            <a:ext cx="8229600" cy="4104456"/>
          </a:xfrm>
        </p:spPr>
        <p:txBody>
          <a:bodyPr>
            <a:normAutofit/>
          </a:bodyPr>
          <a:lstStyle/>
          <a:p>
            <a:r>
              <a:rPr lang="en-US" altLang="zh-CN" b="1" dirty="0" err="1" smtClean="0"/>
              <a:t>InsWeb</a:t>
            </a:r>
            <a:r>
              <a:rPr lang="zh-CN" altLang="en-US" b="1" dirty="0" smtClean="0"/>
              <a:t>的</a:t>
            </a:r>
            <a:r>
              <a:rPr lang="zh-CN" altLang="en-US" b="1" dirty="0"/>
              <a:t>经营</a:t>
            </a:r>
            <a:r>
              <a:rPr lang="zh-CN" altLang="en-US" b="1" dirty="0" smtClean="0"/>
              <a:t>模式：</a:t>
            </a:r>
            <a:r>
              <a:rPr lang="en-US" altLang="zh-CN" dirty="0" err="1"/>
              <a:t>InsWeb</a:t>
            </a:r>
            <a:r>
              <a:rPr lang="zh-CN" altLang="en-US" dirty="0"/>
              <a:t>的主要盈利模式一是为消费者提供多家合作保险公司的产品报价以帮助对比</a:t>
            </a:r>
            <a:r>
              <a:rPr lang="zh-CN" altLang="en-US" dirty="0" smtClean="0"/>
              <a:t>，并</a:t>
            </a:r>
            <a:r>
              <a:rPr lang="zh-CN" altLang="en-US" dirty="0"/>
              <a:t>从消费者收取费用；二是为代理人提供消费者的个人信息和投保意向，并向代理人</a:t>
            </a:r>
            <a:r>
              <a:rPr lang="zh-CN" altLang="en-US" dirty="0" smtClean="0"/>
              <a:t>收取费用。</a:t>
            </a:r>
            <a:endParaRPr lang="en-US" altLang="zh-CN" dirty="0" smtClean="0"/>
          </a:p>
          <a:p>
            <a:r>
              <a:rPr lang="en-US" altLang="zh-CN" b="1" dirty="0" err="1" smtClean="0"/>
              <a:t>InsWeb</a:t>
            </a:r>
            <a:r>
              <a:rPr lang="zh-CN" altLang="en-US" b="1" dirty="0" smtClean="0"/>
              <a:t>的</a:t>
            </a:r>
            <a:r>
              <a:rPr lang="zh-CN" altLang="en-US" b="1" dirty="0"/>
              <a:t>成败</a:t>
            </a:r>
            <a:r>
              <a:rPr lang="zh-CN" altLang="en-US" b="1" dirty="0" smtClean="0"/>
              <a:t>原因：</a:t>
            </a:r>
            <a:endParaRPr lang="en-US" altLang="zh-CN" b="1" dirty="0" smtClean="0"/>
          </a:p>
          <a:p>
            <a:pPr lvl="1"/>
            <a:r>
              <a:rPr lang="zh-CN" altLang="en-US" b="1" dirty="0" smtClean="0"/>
              <a:t>成因：</a:t>
            </a:r>
            <a:r>
              <a:rPr lang="en-US" altLang="zh-CN" dirty="0" err="1" smtClean="0"/>
              <a:t>InsWeb</a:t>
            </a:r>
            <a:r>
              <a:rPr lang="zh-CN" altLang="en-US" dirty="0" smtClean="0"/>
              <a:t>的</a:t>
            </a:r>
            <a:r>
              <a:rPr lang="zh-CN" altLang="en-US" dirty="0"/>
              <a:t>成功在于它为保险行业注入了新鲜的血液，给客户和保险公司都带来了</a:t>
            </a:r>
            <a:r>
              <a:rPr lang="zh-CN" altLang="en-US" dirty="0" smtClean="0"/>
              <a:t>好处，包括</a:t>
            </a:r>
            <a:r>
              <a:rPr lang="zh-CN" altLang="en-US" dirty="0"/>
              <a:t>快速、全面、实时的保险商品报价；在得到良好的服务的同时，免却了推销带给客户的压力，同时维护了</a:t>
            </a:r>
            <a:r>
              <a:rPr lang="zh-CN" altLang="en-US" dirty="0" smtClean="0"/>
              <a:t>客户</a:t>
            </a:r>
            <a:r>
              <a:rPr lang="zh-CN" altLang="en-US" dirty="0"/>
              <a:t>的</a:t>
            </a:r>
            <a:r>
              <a:rPr lang="zh-CN" altLang="en-US" dirty="0" smtClean="0"/>
              <a:t>隐私权等等。</a:t>
            </a:r>
            <a:endParaRPr lang="en-US" altLang="zh-CN" dirty="0" smtClean="0"/>
          </a:p>
          <a:p>
            <a:pPr lvl="1"/>
            <a:r>
              <a:rPr lang="zh-CN" altLang="en-US" b="1" dirty="0" smtClean="0"/>
              <a:t>败因：</a:t>
            </a:r>
            <a:r>
              <a:rPr lang="zh-CN" altLang="en-US" dirty="0"/>
              <a:t>第一，由于保险产品大多较为复杂；第二，交流模式单一，不能及时解决客户困难；第三，缺乏售后理赔协助，服务项目及内容有限；第四，不直接提供投保和支付服务，盈利模式不足。</a:t>
            </a:r>
            <a:endParaRPr lang="en-US" altLang="zh-CN" dirty="0" smtClean="0"/>
          </a:p>
        </p:txBody>
      </p:sp>
      <p:sp>
        <p:nvSpPr>
          <p:cNvPr id="5" name="TextBox 4"/>
          <p:cNvSpPr txBox="1"/>
          <p:nvPr/>
        </p:nvSpPr>
        <p:spPr>
          <a:xfrm>
            <a:off x="539552" y="1414517"/>
            <a:ext cx="8136904" cy="923330"/>
          </a:xfrm>
          <a:prstGeom prst="rect">
            <a:avLst/>
          </a:prstGeom>
          <a:noFill/>
        </p:spPr>
        <p:txBody>
          <a:bodyPr wrap="square" rtlCol="0">
            <a:spAutoFit/>
          </a:bodyPr>
          <a:lstStyle/>
          <a:p>
            <a:r>
              <a:rPr lang="en-US" altLang="zh-CN" dirty="0" err="1" smtClean="0">
                <a:solidFill>
                  <a:srgbClr val="6A5015"/>
                </a:solidFill>
                <a:latin typeface="仿宋" panose="02010609060101010101" pitchFamily="49" charset="-122"/>
                <a:ea typeface="仿宋" panose="02010609060101010101" pitchFamily="49" charset="-122"/>
              </a:rPr>
              <a:t>InsWeb</a:t>
            </a:r>
            <a:r>
              <a:rPr lang="zh-CN" altLang="en-US" dirty="0" smtClean="0">
                <a:solidFill>
                  <a:srgbClr val="6A5015"/>
                </a:solidFill>
                <a:latin typeface="仿宋" panose="02010609060101010101" pitchFamily="49" charset="-122"/>
                <a:ea typeface="仿宋" panose="02010609060101010101" pitchFamily="49" charset="-122"/>
              </a:rPr>
              <a:t>总部</a:t>
            </a:r>
            <a:r>
              <a:rPr lang="zh-CN" altLang="en-US" dirty="0">
                <a:solidFill>
                  <a:srgbClr val="6A5015"/>
                </a:solidFill>
                <a:latin typeface="仿宋" panose="02010609060101010101" pitchFamily="49" charset="-122"/>
                <a:ea typeface="仿宋" panose="02010609060101010101" pitchFamily="49" charset="-122"/>
              </a:rPr>
              <a:t>设在美国加州的红杉城，创立于</a:t>
            </a:r>
            <a:r>
              <a:rPr lang="en-US" altLang="zh-CN" dirty="0">
                <a:solidFill>
                  <a:srgbClr val="6A5015"/>
                </a:solidFill>
                <a:latin typeface="仿宋" panose="02010609060101010101" pitchFamily="49" charset="-122"/>
                <a:ea typeface="仿宋" panose="02010609060101010101" pitchFamily="49" charset="-122"/>
              </a:rPr>
              <a:t>1995 </a:t>
            </a:r>
            <a:r>
              <a:rPr lang="zh-CN" altLang="en-US" dirty="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2</a:t>
            </a:r>
            <a:r>
              <a:rPr lang="zh-CN" altLang="en-US" dirty="0" smtClean="0">
                <a:solidFill>
                  <a:srgbClr val="6A5015"/>
                </a:solidFill>
                <a:latin typeface="仿宋" panose="02010609060101010101" pitchFamily="49" charset="-122"/>
                <a:ea typeface="仿宋" panose="02010609060101010101" pitchFamily="49" charset="-122"/>
              </a:rPr>
              <a:t>月</a:t>
            </a:r>
            <a:r>
              <a:rPr lang="zh-CN" altLang="en-US" dirty="0">
                <a:solidFill>
                  <a:srgbClr val="6A5015"/>
                </a:solidFill>
                <a:latin typeface="仿宋" panose="02010609060101010101" pitchFamily="49" charset="-122"/>
                <a:ea typeface="仿宋" panose="02010609060101010101" pitchFamily="49" charset="-122"/>
              </a:rPr>
              <a:t>，曾在美国纳斯达克市场</a:t>
            </a:r>
            <a:r>
              <a:rPr lang="zh-CN" altLang="en-US" dirty="0" smtClean="0">
                <a:solidFill>
                  <a:srgbClr val="6A5015"/>
                </a:solidFill>
                <a:latin typeface="仿宋" panose="02010609060101010101" pitchFamily="49" charset="-122"/>
                <a:ea typeface="仿宋" panose="02010609060101010101" pitchFamily="49" charset="-122"/>
              </a:rPr>
              <a:t>上市</a:t>
            </a:r>
            <a:r>
              <a:rPr lang="zh-CN" altLang="en-US" dirty="0">
                <a:solidFill>
                  <a:srgbClr val="6A5015"/>
                </a:solidFill>
                <a:latin typeface="仿宋" panose="02010609060101010101" pitchFamily="49" charset="-122"/>
                <a:ea typeface="仿宋" panose="02010609060101010101" pitchFamily="49" charset="-122"/>
              </a:rPr>
              <a:t>，是全球最大的保险电子商务网站</a:t>
            </a:r>
            <a:r>
              <a:rPr lang="zh-CN" altLang="en-US" dirty="0" smtClean="0">
                <a:solidFill>
                  <a:srgbClr val="6A5015"/>
                </a:solidFill>
                <a:latin typeface="仿宋" panose="02010609060101010101" pitchFamily="49" charset="-122"/>
                <a:ea typeface="仿宋" panose="02010609060101010101" pitchFamily="49" charset="-122"/>
              </a:rPr>
              <a:t>，被</a:t>
            </a:r>
            <a:r>
              <a:rPr lang="en-US" altLang="zh-CN" dirty="0">
                <a:solidFill>
                  <a:srgbClr val="6A5015"/>
                </a:solidFill>
                <a:latin typeface="仿宋" panose="02010609060101010101" pitchFamily="49" charset="-122"/>
                <a:ea typeface="仿宋" panose="02010609060101010101" pitchFamily="49" charset="-122"/>
              </a:rPr>
              <a:t>FORBES </a:t>
            </a:r>
            <a:r>
              <a:rPr lang="zh-CN" altLang="en-US" dirty="0">
                <a:solidFill>
                  <a:srgbClr val="6A5015"/>
                </a:solidFill>
                <a:latin typeface="仿宋" panose="02010609060101010101" pitchFamily="49" charset="-122"/>
                <a:ea typeface="仿宋" panose="02010609060101010101" pitchFamily="49" charset="-122"/>
              </a:rPr>
              <a:t>称为是</a:t>
            </a:r>
            <a:r>
              <a:rPr lang="zh-CN" altLang="en-US" dirty="0" smtClean="0">
                <a:solidFill>
                  <a:srgbClr val="6A5015"/>
                </a:solidFill>
                <a:latin typeface="仿宋" panose="02010609060101010101" pitchFamily="49" charset="-122"/>
                <a:ea typeface="仿宋" panose="02010609060101010101" pitchFamily="49" charset="-122"/>
              </a:rPr>
              <a:t>网上</a:t>
            </a:r>
            <a:r>
              <a:rPr lang="zh-CN" altLang="en-US" dirty="0">
                <a:solidFill>
                  <a:srgbClr val="6A5015"/>
                </a:solidFill>
                <a:latin typeface="仿宋" panose="02010609060101010101" pitchFamily="49" charset="-122"/>
                <a:ea typeface="仿宋" panose="02010609060101010101" pitchFamily="49" charset="-122"/>
              </a:rPr>
              <a:t>最优秀的站点，也是</a:t>
            </a:r>
            <a:r>
              <a:rPr lang="en-US" altLang="zh-CN" dirty="0">
                <a:solidFill>
                  <a:srgbClr val="6A5015"/>
                </a:solidFill>
                <a:latin typeface="仿宋" panose="02010609060101010101" pitchFamily="49" charset="-122"/>
                <a:ea typeface="仿宋" panose="02010609060101010101" pitchFamily="49" charset="-122"/>
              </a:rPr>
              <a:t>YAHOO </a:t>
            </a:r>
            <a:r>
              <a:rPr lang="zh-CN" altLang="en-US" dirty="0">
                <a:solidFill>
                  <a:srgbClr val="6A5015"/>
                </a:solidFill>
                <a:latin typeface="仿宋" panose="02010609060101010101" pitchFamily="49" charset="-122"/>
                <a:ea typeface="仿宋" panose="02010609060101010101" pitchFamily="49" charset="-122"/>
              </a:rPr>
              <a:t>评出的全世界</a:t>
            </a:r>
            <a:r>
              <a:rPr lang="en-US" altLang="zh-CN" dirty="0">
                <a:solidFill>
                  <a:srgbClr val="6A5015"/>
                </a:solidFill>
                <a:latin typeface="仿宋" panose="02010609060101010101" pitchFamily="49" charset="-122"/>
                <a:ea typeface="仿宋" panose="02010609060101010101" pitchFamily="49" charset="-122"/>
              </a:rPr>
              <a:t>50 </a:t>
            </a:r>
            <a:r>
              <a:rPr lang="zh-CN" altLang="en-US" dirty="0">
                <a:solidFill>
                  <a:srgbClr val="6A5015"/>
                </a:solidFill>
                <a:latin typeface="仿宋" panose="02010609060101010101" pitchFamily="49" charset="-122"/>
                <a:ea typeface="仿宋" panose="02010609060101010101" pitchFamily="49" charset="-122"/>
              </a:rPr>
              <a:t>个最值得信赖和最有用的站点之一。</a:t>
            </a:r>
          </a:p>
        </p:txBody>
      </p:sp>
    </p:spTree>
    <p:extLst>
      <p:ext uri="{BB962C8B-B14F-4D97-AF65-F5344CB8AC3E}">
        <p14:creationId xmlns:p14="http://schemas.microsoft.com/office/powerpoint/2010/main" val="2408932306"/>
      </p:ext>
    </p:extLst>
  </p:cSld>
  <p:clrMapOvr>
    <a:masterClrMapping/>
  </p:clrMapOvr>
  <p:timing>
    <p:tnLst>
      <p:par>
        <p:cTn id="1" dur="indefinite" restart="never" nodeType="tmRoot"/>
      </p:par>
    </p:tnLst>
  </p:timing>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本章介绍了国外典型互联网金融企业的发展情况，包括第三方支付模式代表</a:t>
            </a:r>
            <a:r>
              <a:rPr lang="en-US" altLang="zh-CN" dirty="0" smtClean="0"/>
              <a:t>PayPal</a:t>
            </a:r>
            <a:r>
              <a:rPr lang="zh-CN" altLang="en-US" dirty="0" smtClean="0"/>
              <a:t>和</a:t>
            </a:r>
            <a:r>
              <a:rPr lang="en-US" altLang="zh-CN" dirty="0"/>
              <a:t>Square</a:t>
            </a:r>
            <a:r>
              <a:rPr lang="zh-CN" altLang="en-US" dirty="0"/>
              <a:t>、</a:t>
            </a:r>
            <a:r>
              <a:rPr lang="en-US" altLang="zh-CN" dirty="0"/>
              <a:t>P2P </a:t>
            </a:r>
            <a:r>
              <a:rPr lang="zh-CN" altLang="en-US" dirty="0"/>
              <a:t>模式代表</a:t>
            </a:r>
            <a:r>
              <a:rPr lang="en-US" altLang="zh-CN" dirty="0"/>
              <a:t>Lending Club</a:t>
            </a:r>
            <a:r>
              <a:rPr lang="zh-CN" altLang="en-US" dirty="0"/>
              <a:t>、众筹模式代表</a:t>
            </a:r>
            <a:r>
              <a:rPr lang="en-US" altLang="zh-CN" dirty="0"/>
              <a:t>Kickstarter</a:t>
            </a:r>
            <a:r>
              <a:rPr lang="zh-CN" altLang="en-US" dirty="0"/>
              <a:t>、网上直销银行</a:t>
            </a:r>
            <a:r>
              <a:rPr lang="zh-CN" altLang="en-US" dirty="0" smtClean="0"/>
              <a:t>代表</a:t>
            </a:r>
            <a:r>
              <a:rPr lang="en-US" altLang="zh-CN" dirty="0"/>
              <a:t>ING Direct USA</a:t>
            </a:r>
            <a:r>
              <a:rPr lang="zh-CN" altLang="en-US" dirty="0"/>
              <a:t>、网络证券经纪公司代表</a:t>
            </a:r>
            <a:r>
              <a:rPr lang="en-US" altLang="zh-CN" dirty="0" err="1"/>
              <a:t>E*Trade</a:t>
            </a:r>
            <a:r>
              <a:rPr lang="zh-CN" altLang="en-US" dirty="0"/>
              <a:t>、网上第三方保险网站</a:t>
            </a:r>
            <a:r>
              <a:rPr lang="en-US" altLang="zh-CN" dirty="0" err="1"/>
              <a:t>InsWeb</a:t>
            </a:r>
            <a:r>
              <a:rPr lang="zh-CN" altLang="en-US" dirty="0"/>
              <a:t>。通过</a:t>
            </a:r>
            <a:r>
              <a:rPr lang="zh-CN" altLang="en-US" dirty="0" smtClean="0"/>
              <a:t>介绍</a:t>
            </a:r>
            <a:r>
              <a:rPr lang="zh-CN" altLang="en-US" dirty="0"/>
              <a:t>国外互联网金融各种模式典型企业的发展情况，分析各种模式的运营模式以及典型</a:t>
            </a:r>
            <a:r>
              <a:rPr lang="zh-CN" altLang="en-US" dirty="0" smtClean="0"/>
              <a:t>企业成败</a:t>
            </a:r>
            <a:r>
              <a:rPr lang="zh-CN" altLang="en-US" dirty="0"/>
              <a:t>的原因。</a:t>
            </a:r>
          </a:p>
        </p:txBody>
      </p:sp>
    </p:spTree>
    <p:extLst>
      <p:ext uri="{BB962C8B-B14F-4D97-AF65-F5344CB8AC3E}">
        <p14:creationId xmlns:p14="http://schemas.microsoft.com/office/powerpoint/2010/main" val="19414227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3.2 </a:t>
            </a:r>
            <a:r>
              <a:rPr lang="zh-CN" altLang="en-US" dirty="0" smtClean="0"/>
              <a:t>互联网金融的经济学解读</a:t>
            </a:r>
            <a:endParaRPr lang="zh-CN" altLang="en-US" dirty="0">
              <a:solidFill>
                <a:srgbClr val="FF0000"/>
              </a:solidFill>
            </a:endParaRPr>
          </a:p>
        </p:txBody>
      </p:sp>
      <p:sp>
        <p:nvSpPr>
          <p:cNvPr id="3" name="内容占位符 2"/>
          <p:cNvSpPr>
            <a:spLocks noGrp="1"/>
          </p:cNvSpPr>
          <p:nvPr>
            <p:ph idx="1"/>
          </p:nvPr>
        </p:nvSpPr>
        <p:spPr>
          <a:xfrm>
            <a:off x="457200" y="2112787"/>
            <a:ext cx="8229600" cy="3600400"/>
          </a:xfrm>
        </p:spPr>
        <p:txBody>
          <a:bodyPr>
            <a:normAutofit/>
          </a:bodyPr>
          <a:lstStyle/>
          <a:p>
            <a:r>
              <a:rPr lang="zh-CN" altLang="zh-CN" dirty="0" smtClean="0"/>
              <a:t>在</a:t>
            </a:r>
            <a:r>
              <a:rPr lang="zh-CN" altLang="zh-CN" dirty="0"/>
              <a:t>金融之中最核心的是资金供需双方的信息，在直接和间接融资模式下，主要由两类信息处理方式</a:t>
            </a:r>
            <a:r>
              <a:rPr lang="zh-CN" altLang="zh-CN" dirty="0" smtClean="0"/>
              <a:t>：</a:t>
            </a:r>
            <a:endParaRPr lang="en-US" altLang="zh-CN" dirty="0" smtClean="0"/>
          </a:p>
          <a:p>
            <a:pPr lvl="1"/>
            <a:r>
              <a:rPr lang="zh-CN" altLang="zh-CN" dirty="0" smtClean="0"/>
              <a:t>第</a:t>
            </a:r>
            <a:r>
              <a:rPr lang="zh-CN" altLang="zh-CN" dirty="0"/>
              <a:t>一类是信息的私人生产和出售，有专门的机构生产和区分信息，然后卖给资金供给者，证券公司和信用评级机构采用的就是这种方式。商业银行同时是信息生产者和资金提供者。</a:t>
            </a:r>
            <a:endParaRPr lang="en-US" altLang="zh-CN" dirty="0"/>
          </a:p>
          <a:p>
            <a:pPr lvl="1"/>
            <a:r>
              <a:rPr lang="zh-CN" altLang="zh-CN" dirty="0" smtClean="0"/>
              <a:t>第二类是政府管制，即政府要求、鼓励资金需求方披露真实信息，比如会计准则、注重审计，上市公司的信息披露等。</a:t>
            </a:r>
            <a:endParaRPr lang="en-US" altLang="zh-CN" dirty="0" smtClean="0"/>
          </a:p>
          <a:p>
            <a:pPr marL="342900" lvl="1" indent="-342900">
              <a:buSzPct val="150000"/>
            </a:pPr>
            <a:r>
              <a:rPr lang="zh-CN" altLang="zh-CN" sz="1800" dirty="0" smtClean="0"/>
              <a:t>互联网金融的信息处理是它与传统金融的最大区别，核心是大数据替代了传统的风险管理和风险定价。</a:t>
            </a:r>
            <a:endParaRPr lang="en-US" altLang="zh-CN" dirty="0" smtClean="0"/>
          </a:p>
        </p:txBody>
      </p:sp>
      <p:sp>
        <p:nvSpPr>
          <p:cNvPr id="5" name="标题 1"/>
          <p:cNvSpPr txBox="1">
            <a:spLocks/>
          </p:cNvSpPr>
          <p:nvPr/>
        </p:nvSpPr>
        <p:spPr>
          <a:xfrm>
            <a:off x="619944" y="1340768"/>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smtClean="0"/>
              <a:t>3.2.1 </a:t>
            </a:r>
            <a:r>
              <a:rPr lang="zh-CN" altLang="en-US" sz="2000" dirty="0" smtClean="0"/>
              <a:t>互联网金融的信息处理原理</a:t>
            </a:r>
            <a:endParaRPr lang="zh-CN" altLang="en-US" sz="2000" dirty="0">
              <a:solidFill>
                <a:srgbClr val="FF0000"/>
              </a:solidFill>
            </a:endParaRPr>
          </a:p>
        </p:txBody>
      </p:sp>
    </p:spTree>
    <p:extLst>
      <p:ext uri="{BB962C8B-B14F-4D97-AF65-F5344CB8AC3E}">
        <p14:creationId xmlns:p14="http://schemas.microsoft.com/office/powerpoint/2010/main" val="2604975372"/>
      </p:ext>
    </p:extLst>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172819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012233" y="2316325"/>
            <a:ext cx="7657078" cy="1100751"/>
          </a:xfrm>
          <a:prstGeom prst="rect">
            <a:avLst/>
          </a:prstGeom>
        </p:spPr>
        <p:txBody>
          <a:bodyPr wrap="square" numCol="1">
            <a:spAutoFit/>
          </a:bodyPr>
          <a:lstStyle/>
          <a:p>
            <a:pPr>
              <a:lnSpc>
                <a:spcPct val="200000"/>
              </a:lnSpc>
              <a:buSzPct val="150000"/>
            </a:pPr>
            <a:r>
              <a:rPr lang="en-US" altLang="zh-CN" dirty="0">
                <a:latin typeface="仿宋" panose="02010609060101010101" pitchFamily="49" charset="-122"/>
                <a:ea typeface="仿宋" panose="02010609060101010101" pitchFamily="49" charset="-122"/>
              </a:rPr>
              <a:t>PayPal </a:t>
            </a:r>
            <a:r>
              <a:rPr lang="en-US" altLang="zh-CN" dirty="0" smtClean="0">
                <a:latin typeface="仿宋" panose="02010609060101010101" pitchFamily="49" charset="-122"/>
                <a:ea typeface="仿宋" panose="02010609060101010101" pitchFamily="49" charset="-122"/>
              </a:rPr>
              <a:t>     Square      Lending Club      Kickstarter </a:t>
            </a:r>
          </a:p>
          <a:p>
            <a:pPr>
              <a:lnSpc>
                <a:spcPct val="200000"/>
              </a:lnSpc>
              <a:buSzPct val="150000"/>
            </a:pPr>
            <a:r>
              <a:rPr lang="en-US" altLang="zh-CN" dirty="0" smtClean="0">
                <a:latin typeface="仿宋" panose="02010609060101010101" pitchFamily="49" charset="-122"/>
                <a:ea typeface="仿宋" panose="02010609060101010101" pitchFamily="49" charset="-122"/>
              </a:rPr>
              <a:t>ING </a:t>
            </a:r>
            <a:r>
              <a:rPr lang="en-US" altLang="zh-CN" dirty="0">
                <a:latin typeface="仿宋" panose="02010609060101010101" pitchFamily="49" charset="-122"/>
                <a:ea typeface="仿宋" panose="02010609060101010101" pitchFamily="49" charset="-122"/>
              </a:rPr>
              <a:t>Direct USA </a:t>
            </a: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E*Trade</a:t>
            </a: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InsWeb</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48544516"/>
      </p:ext>
    </p:extLst>
  </p:cSld>
  <p:clrMapOvr>
    <a:masterClrMapping/>
  </p:clrMapOvr>
  <p:timing>
    <p:tnLst>
      <p:par>
        <p:cTn id="1" dur="indefinite" restart="never" nodeType="tmRoot"/>
      </p:par>
    </p:tnLst>
  </p:timing>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15-1】PayPal</a:t>
            </a:r>
            <a:r>
              <a:rPr lang="zh-CN" altLang="en-US" dirty="0"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运营模式是</a:t>
            </a:r>
            <a:r>
              <a:rPr lang="zh-CN" altLang="en-US" dirty="0" smtClean="0">
                <a:latin typeface="仿宋" panose="02010609060101010101" pitchFamily="49" charset="-122"/>
                <a:ea typeface="仿宋" panose="02010609060101010101" pitchFamily="49" charset="-122"/>
              </a:rPr>
              <a:t>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15-2】Square</a:t>
            </a:r>
            <a:r>
              <a:rPr lang="zh-CN" altLang="en-US" dirty="0" smtClean="0">
                <a:latin typeface="仿宋" panose="02010609060101010101" pitchFamily="49" charset="-122"/>
                <a:ea typeface="仿宋" panose="02010609060101010101" pitchFamily="49" charset="-122"/>
              </a:rPr>
              <a:t>移动</a:t>
            </a:r>
            <a:r>
              <a:rPr lang="zh-CN" altLang="en-US" dirty="0">
                <a:latin typeface="仿宋" panose="02010609060101010101" pitchFamily="49" charset="-122"/>
                <a:ea typeface="仿宋" panose="02010609060101010101" pitchFamily="49" charset="-122"/>
              </a:rPr>
              <a:t>支付模式发展趋势和特点是什么</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15-3】Lending </a:t>
            </a:r>
            <a:r>
              <a:rPr lang="en-US" altLang="zh-CN" dirty="0" smtClean="0">
                <a:latin typeface="仿宋" panose="02010609060101010101" pitchFamily="49" charset="-122"/>
                <a:ea typeface="仿宋" panose="02010609060101010101" pitchFamily="49" charset="-122"/>
              </a:rPr>
              <a:t>Club</a:t>
            </a:r>
            <a:r>
              <a:rPr lang="zh-CN" altLang="en-US" dirty="0" smtClean="0">
                <a:latin typeface="仿宋" panose="02010609060101010101" pitchFamily="49" charset="-122"/>
                <a:ea typeface="仿宋" panose="02010609060101010101" pitchFamily="49" charset="-122"/>
              </a:rPr>
              <a:t>如何</a:t>
            </a:r>
            <a:r>
              <a:rPr lang="zh-CN" altLang="en-US" dirty="0">
                <a:latin typeface="仿宋" panose="02010609060101010101" pitchFamily="49" charset="-122"/>
                <a:ea typeface="仿宋" panose="02010609060101010101" pitchFamily="49" charset="-122"/>
              </a:rPr>
              <a:t>进行风险控制</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15-4】Kickstarter</a:t>
            </a:r>
            <a:r>
              <a:rPr lang="zh-CN" altLang="en-US" dirty="0" smtClean="0">
                <a:latin typeface="仿宋" panose="02010609060101010101" pitchFamily="49" charset="-122"/>
                <a:ea typeface="仿宋" panose="02010609060101010101" pitchFamily="49" charset="-122"/>
              </a:rPr>
              <a:t>交易</a:t>
            </a:r>
            <a:r>
              <a:rPr lang="zh-CN" altLang="en-US" dirty="0">
                <a:latin typeface="仿宋" panose="02010609060101010101" pitchFamily="49" charset="-122"/>
                <a:ea typeface="仿宋" panose="02010609060101010101" pitchFamily="49" charset="-122"/>
              </a:rPr>
              <a:t>主体关系是怎样的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15-5】ING Direct </a:t>
            </a:r>
            <a:r>
              <a:rPr lang="en-US" altLang="zh-CN" dirty="0" smtClean="0">
                <a:latin typeface="仿宋" panose="02010609060101010101" pitchFamily="49" charset="-122"/>
                <a:ea typeface="仿宋" panose="02010609060101010101" pitchFamily="49" charset="-122"/>
              </a:rPr>
              <a:t>USA</a:t>
            </a:r>
            <a:r>
              <a:rPr lang="zh-CN" altLang="en-US" dirty="0"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特点有哪些</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15-6】E*Trade</a:t>
            </a:r>
            <a:r>
              <a:rPr lang="zh-CN" altLang="en-US" dirty="0" smtClean="0">
                <a:latin typeface="仿宋" panose="02010609060101010101" pitchFamily="49" charset="-122"/>
                <a:ea typeface="仿宋" panose="02010609060101010101" pitchFamily="49" charset="-122"/>
              </a:rPr>
              <a:t>成功</a:t>
            </a:r>
            <a:r>
              <a:rPr lang="zh-CN" altLang="en-US" dirty="0">
                <a:latin typeface="仿宋" panose="02010609060101010101" pitchFamily="49" charset="-122"/>
                <a:ea typeface="仿宋" panose="02010609060101010101" pitchFamily="49" charset="-122"/>
              </a:rPr>
              <a:t>的原因是什么</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15-7】InsWeb </a:t>
            </a:r>
            <a:r>
              <a:rPr lang="zh-CN" altLang="en-US" dirty="0">
                <a:latin typeface="仿宋" panose="02010609060101010101" pitchFamily="49" charset="-122"/>
                <a:ea typeface="仿宋" panose="02010609060101010101" pitchFamily="49" charset="-122"/>
              </a:rPr>
              <a:t>衰败的原因有哪些？</a:t>
            </a:r>
          </a:p>
        </p:txBody>
      </p:sp>
    </p:spTree>
    <p:extLst>
      <p:ext uri="{BB962C8B-B14F-4D97-AF65-F5344CB8AC3E}">
        <p14:creationId xmlns:p14="http://schemas.microsoft.com/office/powerpoint/2010/main" val="1154334593"/>
      </p:ext>
    </p:extLst>
  </p:cSld>
  <p:clrMapOvr>
    <a:masterClrMapping/>
  </p:clrMapOvr>
  <p:timing>
    <p:tnLst>
      <p:par>
        <p:cTn id="1" dur="indefinite" restart="never" nodeType="tmRoot"/>
      </p:par>
    </p:tnLst>
  </p:timing>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1133535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836712"/>
                <a:ext cx="8229600" cy="4896544"/>
              </a:xfrm>
            </p:spPr>
            <p:txBody>
              <a:bodyPr>
                <a:normAutofit lnSpcReduction="10000"/>
              </a:bodyPr>
              <a:lstStyle/>
              <a:p>
                <a:r>
                  <a:rPr lang="zh-CN" altLang="zh-CN" dirty="0" smtClean="0"/>
                  <a:t>为了</a:t>
                </a:r>
                <a:r>
                  <a:rPr lang="zh-CN" altLang="zh-CN" dirty="0"/>
                  <a:t>更好说明互联网金融的信息处理，我们将会构建一个理论模型研究市场参与者掌握的信息如何融汇到市场信号中，以及信息在社会网络之中的传播过程。</a:t>
                </a:r>
              </a:p>
              <a:p>
                <a:r>
                  <a:rPr lang="zh-CN" altLang="zh-CN" dirty="0"/>
                  <a:t>假设市场有</a:t>
                </a:r>
                <a:r>
                  <a:rPr lang="en-US" altLang="zh-CN" dirty="0"/>
                  <a:t>n</a:t>
                </a:r>
                <a:r>
                  <a:rPr lang="zh-CN" altLang="zh-CN" dirty="0"/>
                  <a:t>个参与者，他们通过交易一种与</a:t>
                </a:r>
                <a:r>
                  <a:rPr lang="en-US" altLang="zh-CN" dirty="0"/>
                  <a:t>CDS</a:t>
                </a:r>
                <a:r>
                  <a:rPr lang="zh-CN" altLang="zh-CN" dirty="0"/>
                  <a:t>类似的金融产品来表达对某一个人或机构违约概率的看法。该金融产品本质上是一个两期的金融合约，有卖方和卖方两类参与者。在以单位金融产品中，第一期，买方像卖方支付一定对价，记为</a:t>
                </a:r>
                <a:r>
                  <a:rPr lang="en-US" altLang="zh-CN" dirty="0"/>
                  <a:t>s</a:t>
                </a:r>
                <a:r>
                  <a:rPr lang="zh-CN" altLang="zh-CN" dirty="0"/>
                  <a:t>；第二期，如果标的实体发生违约，卖方向买方赔付</a:t>
                </a:r>
                <a:r>
                  <a:rPr lang="en-US" altLang="zh-CN" dirty="0"/>
                  <a:t>l</a:t>
                </a:r>
                <a:r>
                  <a:rPr lang="zh-CN" altLang="zh-CN" dirty="0"/>
                  <a:t>，如果没有发生违约，卖方不进行赔付。假定</a:t>
                </a:r>
                <a:r>
                  <a:rPr lang="en-US" altLang="zh-CN" dirty="0"/>
                  <a:t>l</a:t>
                </a:r>
                <a:r>
                  <a:rPr lang="zh-CN" altLang="zh-CN" dirty="0"/>
                  <a:t>事先确定，而</a:t>
                </a:r>
                <a:r>
                  <a:rPr lang="en-US" altLang="zh-CN" dirty="0"/>
                  <a:t>s</a:t>
                </a:r>
                <a:r>
                  <a:rPr lang="zh-CN" altLang="zh-CN" dirty="0"/>
                  <a:t>根据市场均衡决定，</a:t>
                </a:r>
                <a:r>
                  <a:rPr lang="en-US" altLang="zh-CN" dirty="0"/>
                  <a:t>s</a:t>
                </a:r>
                <a:r>
                  <a:rPr lang="zh-CN" altLang="zh-CN" dirty="0"/>
                  <a:t>的信息内涵是研究重点。</a:t>
                </a:r>
              </a:p>
              <a:p>
                <a:r>
                  <a:rPr lang="zh-CN" altLang="zh-CN" dirty="0"/>
                  <a:t>假设所有参与者在第一期均有一定的初始财富禀赋，以无风险债券的形式存在，并且无风险利率等于</a:t>
                </a:r>
                <a:r>
                  <a:rPr lang="en-US" altLang="zh-CN" dirty="0"/>
                  <a:t>0</a:t>
                </a:r>
                <a:r>
                  <a:rPr lang="zh-CN" altLang="zh-CN" dirty="0"/>
                  <a:t>。第一期，参与者根据自己掌握的信息、财富和风险偏好决定买卖金融产品的方向和数量。第二期，如果标的实体发生违约，在金融产品的买方和卖方之间就需要进行清偿和赔付。假设所有参与者的效用军事第二期财富的函数，具有</a:t>
                </a:r>
                <a:r>
                  <a:rPr lang="en-US" altLang="zh-CN" dirty="0"/>
                  <a:t>CARA</a:t>
                </a:r>
                <a:r>
                  <a:rPr lang="zh-CN" altLang="zh-CN" dirty="0"/>
                  <a:t>的形式，并且绝对风险延误系数均为</a:t>
                </a:r>
                <a14:m>
                  <m:oMath xmlns:m="http://schemas.openxmlformats.org/officeDocument/2006/math">
                    <m:r>
                      <m:rPr>
                        <m:sty m:val="p"/>
                      </m:rPr>
                      <a:rPr lang="en-US" altLang="zh-CN">
                        <a:latin typeface="Cambria Math" panose="02040503050406030204" pitchFamily="18" charset="0"/>
                      </a:rPr>
                      <m:t>α</m:t>
                    </m:r>
                  </m:oMath>
                </a14:m>
                <a:r>
                  <a:rPr lang="zh-CN" altLang="zh-CN" dirty="0"/>
                  <a:t>，即效用函数为</a:t>
                </a:r>
              </a:p>
              <a:p>
                <a:pPr marL="0" indent="0" algn="r">
                  <a:buNone/>
                </a:pPr>
                <a14:m>
                  <m:oMath xmlns:m="http://schemas.openxmlformats.org/officeDocument/2006/math">
                    <m:r>
                      <m:rPr>
                        <m:sty m:val="p"/>
                      </m:rPr>
                      <a:rPr lang="en-US" altLang="zh-CN">
                        <a:latin typeface="Cambria Math" panose="02040503050406030204" pitchFamily="18" charset="0"/>
                      </a:rPr>
                      <m:t>u</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ω</m:t>
                        </m:r>
                      </m:e>
                    </m:d>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αexp</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α</m:t>
                    </m:r>
                    <m:r>
                      <a:rPr lang="en-US" altLang="zh-CN">
                        <a:latin typeface="Cambria Math" panose="02040503050406030204" pitchFamily="18" charset="0"/>
                      </a:rPr>
                      <m:t>∙</m:t>
                    </m:r>
                    <m:r>
                      <m:rPr>
                        <m:sty m:val="p"/>
                      </m:rPr>
                      <a:rPr lang="en-US" altLang="zh-CN">
                        <a:latin typeface="Cambria Math" panose="02040503050406030204" pitchFamily="18" charset="0"/>
                      </a:rPr>
                      <m:t>ω</m:t>
                    </m:r>
                    <m:r>
                      <a:rPr lang="en-US" altLang="zh-CN">
                        <a:latin typeface="Cambria Math" panose="02040503050406030204" pitchFamily="18" charset="0"/>
                      </a:rPr>
                      <m:t>)</m:t>
                    </m:r>
                  </m:oMath>
                </a14:m>
                <a:r>
                  <a:rPr lang="en-US" altLang="zh-CN" dirty="0"/>
                  <a:t>                      </a:t>
                </a:r>
                <a:r>
                  <a:rPr lang="zh-CN" altLang="zh-CN" dirty="0"/>
                  <a:t>（</a:t>
                </a:r>
                <a:r>
                  <a:rPr lang="en-US" altLang="zh-CN" dirty="0"/>
                  <a:t>3-1</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836712"/>
                <a:ext cx="8229600" cy="4896544"/>
              </a:xfrm>
              <a:blipFill>
                <a:blip r:embed="rId2"/>
                <a:stretch>
                  <a:fillRect t="-1245"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76440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8760"/>
                <a:ext cx="8229600" cy="4608512"/>
              </a:xfrm>
            </p:spPr>
            <p:txBody>
              <a:bodyPr>
                <a:normAutofit/>
              </a:bodyPr>
              <a:lstStyle/>
              <a:p>
                <a:r>
                  <a:rPr lang="zh-CN" altLang="zh-CN" dirty="0" smtClean="0"/>
                  <a:t>用</a:t>
                </a:r>
                <a:r>
                  <a:rPr lang="en-US" altLang="zh-CN" dirty="0"/>
                  <a:t>Y</a:t>
                </a:r>
                <a:r>
                  <a:rPr lang="zh-CN" altLang="zh-CN" dirty="0"/>
                  <a:t>来集中表示标的实体的基本面信息，比如信用记录、财产、收入和负债的情况。假设标的实体违约服从</a:t>
                </a:r>
                <a:r>
                  <a:rPr lang="en-US" altLang="zh-CN" dirty="0"/>
                  <a:t>Logistic</a:t>
                </a:r>
                <a:r>
                  <a:rPr lang="zh-CN" altLang="zh-CN" dirty="0"/>
                  <a:t>模型：如果</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oMath>
                </a14:m>
                <a:r>
                  <a:rPr lang="zh-CN" altLang="zh-CN" dirty="0"/>
                  <a:t>，发生违约；如果</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a:latin typeface="Cambria Math" panose="02040503050406030204" pitchFamily="18" charset="0"/>
                      </a:rPr>
                      <m:t>≤0</m:t>
                    </m:r>
                  </m:oMath>
                </a14:m>
                <a:r>
                  <a:rPr lang="zh-CN" altLang="zh-CN" dirty="0"/>
                  <a:t>，不发生违约。其中</a:t>
                </a:r>
                <a:r>
                  <a:rPr lang="en-US" altLang="zh-CN" dirty="0"/>
                  <a:t>e</a:t>
                </a:r>
                <a:r>
                  <a:rPr lang="zh-CN" altLang="zh-CN" dirty="0"/>
                  <a:t>为随机扰动项，服从</a:t>
                </a:r>
                <a:r>
                  <a:rPr lang="en-US" altLang="zh-CN" dirty="0"/>
                  <a:t>Logit</a:t>
                </a:r>
                <a:r>
                  <a:rPr lang="zh-CN" altLang="zh-CN" dirty="0"/>
                  <a:t>分布。累计概率分布函数为</a:t>
                </a:r>
                <a14:m>
                  <m:oMath xmlns:m="http://schemas.openxmlformats.org/officeDocument/2006/math">
                    <m:r>
                      <m:rPr>
                        <m:sty m:val="p"/>
                      </m:rPr>
                      <a:rPr lang="en-US" altLang="zh-CN">
                        <a:latin typeface="Cambria Math" panose="02040503050406030204" pitchFamily="18" charset="0"/>
                      </a:rPr>
                      <m:t>F</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e</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den>
                    </m:f>
                  </m:oMath>
                </a14:m>
                <a:r>
                  <a:rPr lang="zh-CN" altLang="zh-CN" dirty="0"/>
                  <a:t>。因此标的实体的违约概率为</a:t>
                </a:r>
              </a:p>
              <a:p>
                <a:pPr marL="0" indent="0" algn="r">
                  <a:buNone/>
                </a:pP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e>
                        </m:d>
                      </m:e>
                    </m:func>
                    <m:r>
                      <a:rPr lang="en-US" altLang="zh-CN">
                        <a:latin typeface="Cambria Math" panose="02040503050406030204" pitchFamily="18" charset="0"/>
                      </a:rPr>
                      <m:t>=1</m:t>
                    </m:r>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Pr</m:t>
                        </m:r>
                      </m:fName>
                      <m:e>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a:latin typeface="Cambria Math" panose="02040503050406030204" pitchFamily="18" charset="0"/>
                          </a:rPr>
                          <m:t>≤</m:t>
                        </m:r>
                      </m:e>
                    </m:func>
                    <m:r>
                      <a:rPr lang="en-US" altLang="zh-CN" i="1">
                        <a:latin typeface="Cambria Math" panose="02040503050406030204" pitchFamily="18" charset="0"/>
                      </a:rPr>
                      <m:t>−</m:t>
                    </m:r>
                    <m:r>
                      <m:rPr>
                        <m:sty m:val="p"/>
                      </m:rPr>
                      <a:rPr lang="en-US" altLang="zh-CN">
                        <a:latin typeface="Cambria Math" panose="02040503050406030204" pitchFamily="18" charset="0"/>
                      </a:rPr>
                      <m:t>Y</m:t>
                    </m:r>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den>
                    </m:f>
                  </m:oMath>
                </a14:m>
                <a:r>
                  <a:rPr lang="en-US" altLang="zh-CN" dirty="0"/>
                  <a:t>              </a:t>
                </a:r>
                <a:r>
                  <a:rPr lang="zh-CN" altLang="zh-CN" dirty="0"/>
                  <a:t>（</a:t>
                </a:r>
                <a:r>
                  <a:rPr lang="en-US" altLang="zh-CN" dirty="0"/>
                  <a:t>3-2</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608512"/>
              </a:xfrm>
              <a:blipFill>
                <a:blip r:embed="rId2"/>
                <a:stretch>
                  <a:fillRect t="-661"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19372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8229600" cy="4824536"/>
              </a:xfrm>
            </p:spPr>
            <p:txBody>
              <a:bodyPr>
                <a:normAutofit/>
              </a:bodyPr>
              <a:lstStyle/>
              <a:p>
                <a:r>
                  <a:rPr lang="zh-CN" altLang="zh-CN" dirty="0" smtClean="0"/>
                  <a:t>假设</a:t>
                </a:r>
                <a:r>
                  <a:rPr lang="en-US" altLang="zh-CN" dirty="0"/>
                  <a:t>Y</a:t>
                </a:r>
                <a:r>
                  <a:rPr lang="zh-CN" altLang="zh-CN" dirty="0"/>
                  <a:t>中信息分成两类：第一类是所有参与者都掌握的公共信息，用</a:t>
                </a:r>
                <a:r>
                  <a:rPr lang="en-US" altLang="zh-CN" dirty="0"/>
                  <a:t>X</a:t>
                </a:r>
                <a:r>
                  <a:rPr lang="zh-CN" altLang="zh-CN" dirty="0"/>
                  <a:t>表示；第二类是参与者掌握的私人信息，其中第</a:t>
                </a:r>
                <a:r>
                  <a:rPr lang="en-US" altLang="zh-CN" dirty="0" err="1"/>
                  <a:t>i</a:t>
                </a:r>
                <a:r>
                  <a:rPr lang="zh-CN" altLang="zh-CN" dirty="0"/>
                  <a:t>个参与者的私人信息用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表示。引入下面五个关于信息结构的</a:t>
                </a:r>
                <a:r>
                  <a:rPr lang="zh-CN" altLang="zh-CN" dirty="0" smtClean="0"/>
                  <a:t>假设</a:t>
                </a:r>
                <a:r>
                  <a:rPr lang="zh-CN" altLang="en-US" dirty="0" smtClean="0"/>
                  <a:t>：</a:t>
                </a:r>
                <a:endParaRPr lang="en-US" altLang="zh-CN" dirty="0"/>
              </a:p>
              <a:p>
                <a:pPr lvl="1"/>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zh-CN" altLang="zh-CN" dirty="0"/>
                  <a:t>，即公共信息与私人信息之间采取简单的线性加和方式</a:t>
                </a:r>
                <a:r>
                  <a:rPr lang="zh-CN" altLang="zh-CN" dirty="0" smtClean="0"/>
                  <a:t>；</a:t>
                </a:r>
              </a:p>
              <a:p>
                <a:pPr lvl="1"/>
                <a:r>
                  <a:rPr lang="zh-CN" altLang="zh-CN" dirty="0"/>
                  <a:t>对任意</a:t>
                </a:r>
                <a:r>
                  <a:rPr lang="en-US" altLang="zh-CN" dirty="0" err="1"/>
                  <a:t>i</a:t>
                </a:r>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d>
                    <m:r>
                      <a:rPr lang="en-US" altLang="zh-CN">
                        <a:latin typeface="Cambria Math" panose="02040503050406030204" pitchFamily="18" charset="0"/>
                      </a:rPr>
                      <m:t>=0</m:t>
                    </m:r>
                  </m:oMath>
                </a14:m>
                <a:r>
                  <a:rPr lang="zh-CN" altLang="zh-CN" dirty="0"/>
                  <a:t>；</a:t>
                </a:r>
              </a:p>
              <a:p>
                <a:pPr lvl="1"/>
                <a:r>
                  <a:rPr lang="zh-CN" altLang="zh-CN" dirty="0"/>
                  <a:t>对任意</a:t>
                </a:r>
                <a14:m>
                  <m:oMath xmlns:m="http://schemas.openxmlformats.org/officeDocument/2006/math">
                    <m:r>
                      <m:rPr>
                        <m:sty m:val="p"/>
                      </m:rPr>
                      <a:rPr lang="en-US" altLang="zh-CN">
                        <a:latin typeface="Cambria Math" panose="02040503050406030204" pitchFamily="18" charset="0"/>
                      </a:rPr>
                      <m:t>i</m:t>
                    </m:r>
                    <m:r>
                      <a:rPr lang="en-US" altLang="zh-CN">
                        <a:latin typeface="Cambria Math" panose="02040503050406030204" pitchFamily="18" charset="0"/>
                      </a:rPr>
                      <m:t>≠</m:t>
                    </m:r>
                    <m:r>
                      <m:rPr>
                        <m:sty m:val="p"/>
                      </m:rPr>
                      <a:rPr lang="en-US" altLang="zh-CN">
                        <a:latin typeface="Cambria Math" panose="02040503050406030204" pitchFamily="18" charset="0"/>
                      </a:rPr>
                      <m:t>j</m:t>
                    </m:r>
                  </m:oMath>
                </a14:m>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𝑗</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d>
                    <m:r>
                      <a:rPr lang="en-US" altLang="zh-CN" i="1">
                        <a:latin typeface="Cambria Math" panose="02040503050406030204" pitchFamily="18" charset="0"/>
                      </a:rPr>
                      <m:t>=0</m:t>
                    </m:r>
                  </m:oMath>
                </a14:m>
                <a:r>
                  <a:rPr lang="zh-CN" altLang="zh-CN" dirty="0"/>
                  <a:t>，即不同参与者的私人信息不相关；</a:t>
                </a:r>
              </a:p>
              <a:p>
                <a:pPr lvl="1"/>
                <a:r>
                  <a:rPr lang="zh-CN" altLang="zh-CN" dirty="0"/>
                  <a:t>对任意</a:t>
                </a:r>
                <a:r>
                  <a:rPr lang="en-US" altLang="zh-CN" dirty="0" err="1"/>
                  <a:t>i</a:t>
                </a:r>
                <a:r>
                  <a:rPr lang="zh-CN" altLang="zh-CN" dirty="0"/>
                  <a:t>，</a:t>
                </a:r>
                <a14:m>
                  <m:oMath xmlns:m="http://schemas.openxmlformats.org/officeDocument/2006/math">
                    <m:r>
                      <m:rPr>
                        <m:sty m:val="p"/>
                      </m:rPr>
                      <a:rPr lang="en-US" altLang="zh-CN">
                        <a:latin typeface="Cambria Math" panose="02040503050406030204" pitchFamily="18" charset="0"/>
                      </a:rPr>
                      <m:t>E</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 )=0</m:t>
                    </m:r>
                  </m:oMath>
                </a14:m>
                <a:r>
                  <a:rPr lang="zh-CN" altLang="zh-CN" dirty="0"/>
                  <a:t>，即公共信息与私人信息不相关</a:t>
                </a:r>
                <a:r>
                  <a:rPr lang="zh-CN" altLang="zh-CN" dirty="0" smtClean="0"/>
                  <a:t>；</a:t>
                </a:r>
                <a:endParaRPr lang="en-US" altLang="zh-CN" dirty="0" smtClean="0"/>
              </a:p>
              <a:p>
                <a:pPr lvl="1"/>
                <a:r>
                  <a:rPr lang="zh-CN" altLang="en-US" dirty="0"/>
                  <a:t>假设</a:t>
                </a:r>
                <a:r>
                  <a:rPr lang="zh-CN" altLang="zh-CN" dirty="0"/>
                  <a:t>一至四</a:t>
                </a:r>
                <a:r>
                  <a:rPr lang="zh-CN" altLang="en-US" dirty="0"/>
                  <a:t>对</a:t>
                </a:r>
                <a:r>
                  <a:rPr lang="zh-CN" altLang="zh-CN" dirty="0"/>
                  <a:t>所有参与者都是公共知识</a:t>
                </a:r>
                <a:r>
                  <a:rPr lang="zh-CN" altLang="zh-CN"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8229600" cy="4824536"/>
              </a:xfrm>
              <a:blipFill>
                <a:blip r:embed="rId2"/>
                <a:stretch>
                  <a:fillRect t="-7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089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229600" cy="5040560"/>
              </a:xfrm>
            </p:spPr>
            <p:txBody>
              <a:bodyPr>
                <a:normAutofit/>
              </a:bodyPr>
              <a:lstStyle/>
              <a:p>
                <a:r>
                  <a:rPr lang="zh-CN" altLang="zh-CN" dirty="0" smtClean="0"/>
                  <a:t>模型</a:t>
                </a:r>
                <a:r>
                  <a:rPr lang="zh-CN" altLang="zh-CN" dirty="0"/>
                  <a:t>求解分</a:t>
                </a:r>
                <a:r>
                  <a:rPr lang="zh-CN" altLang="en-US" dirty="0"/>
                  <a:t>四</a:t>
                </a:r>
                <a:r>
                  <a:rPr lang="zh-CN" altLang="zh-CN" dirty="0"/>
                  <a:t>步进行：</a:t>
                </a:r>
                <a:endParaRPr lang="en-US" altLang="zh-CN" dirty="0"/>
              </a:p>
              <a:p>
                <a:r>
                  <a:rPr lang="zh-CN" altLang="zh-CN" dirty="0"/>
                  <a:t>第一步，代表性参与者的效用最大化问题</a:t>
                </a:r>
                <a:r>
                  <a:rPr lang="zh-CN" altLang="zh-CN" dirty="0" smtClean="0"/>
                  <a:t>。</a:t>
                </a:r>
                <a:endParaRPr lang="en-US" altLang="zh-CN" dirty="0" smtClean="0"/>
              </a:p>
              <a:p>
                <a:r>
                  <a:rPr lang="zh-CN" altLang="zh-CN" dirty="0" smtClean="0"/>
                  <a:t>以</a:t>
                </a:r>
                <a:r>
                  <a:rPr lang="zh-CN" altLang="zh-CN" dirty="0"/>
                  <a:t>第</a:t>
                </a:r>
                <a:r>
                  <a:rPr lang="en-US" altLang="zh-CN" dirty="0" err="1"/>
                  <a:t>i</a:t>
                </a:r>
                <a:r>
                  <a:rPr lang="zh-CN" altLang="zh-CN" dirty="0"/>
                  <a:t>个参与者为例分析。他根据自己违约概率的估计，决定在第一期购买或出售金融产品的数量，以最大化期望效用。</a:t>
                </a:r>
                <a:endParaRPr lang="en-US" altLang="zh-CN" dirty="0"/>
              </a:p>
              <a:p>
                <a:r>
                  <a:rPr lang="zh-CN" altLang="zh-CN" dirty="0"/>
                  <a:t>首先，第</a:t>
                </a:r>
                <a:r>
                  <a:rPr lang="en-US" altLang="zh-CN" dirty="0"/>
                  <a:t>I</a:t>
                </a:r>
                <a:r>
                  <a:rPr lang="zh-CN" altLang="zh-CN" dirty="0"/>
                  <a:t>个参与者掌握公共信息</a:t>
                </a:r>
                <a:r>
                  <a:rPr lang="en-US" altLang="zh-CN" dirty="0"/>
                  <a:t>X</a:t>
                </a:r>
                <a:r>
                  <a:rPr lang="zh-CN" altLang="zh-CN" dirty="0"/>
                  <a:t>和私人信息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，对标的实体的基本面信息的估计是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。由此，他对标的实体的违约概率估计</a:t>
                </a:r>
                <a:r>
                  <a:rPr lang="zh-CN" altLang="zh-CN" dirty="0" smtClean="0"/>
                  <a:t>是</a:t>
                </a:r>
                <a:endParaRPr lang="en-US" altLang="zh-CN" dirty="0" smtClean="0"/>
              </a:p>
              <a:p>
                <a:pPr marL="0" indent="0" algn="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a:latin typeface="Cambria Math" panose="02040503050406030204" pitchFamily="18" charset="0"/>
                          </a:rPr>
                          <m:t>i</m:t>
                        </m:r>
                      </m:sub>
                    </m:sSub>
                    <m:r>
                      <a:rPr lang="en-US" altLang="zh-CN">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i="1">
                                <a:latin typeface="Cambria Math" panose="02040503050406030204" pitchFamily="18" charset="0"/>
                              </a:rPr>
                              <m:t>&gt;0</m:t>
                            </m:r>
                          </m:e>
                        </m:d>
                      </m:e>
                    </m:func>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den>
                    </m:f>
                  </m:oMath>
                </a14:m>
                <a:r>
                  <a:rPr lang="en-US" altLang="zh-CN" dirty="0"/>
                  <a:t>                   </a:t>
                </a:r>
                <a:r>
                  <a:rPr lang="zh-CN" altLang="zh-CN" dirty="0"/>
                  <a:t>（</a:t>
                </a:r>
                <a:r>
                  <a:rPr lang="en-US" altLang="zh-CN" dirty="0"/>
                  <a:t>3-3</a:t>
                </a:r>
                <a:r>
                  <a:rPr lang="zh-CN" altLang="zh-CN" dirty="0" smtClean="0"/>
                  <a:t>）</a:t>
                </a:r>
                <a:endParaRPr lang="en-US" altLang="zh-CN" dirty="0" smtClean="0"/>
              </a:p>
              <a:p>
                <a:r>
                  <a:rPr lang="zh-CN" altLang="zh-CN" dirty="0"/>
                  <a:t>其次，用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il</m:t>
                        </m:r>
                      </m:sub>
                    </m:sSub>
                    <m:r>
                      <a:rPr lang="zh-CN" altLang="zh-CN">
                        <a:latin typeface="Cambria Math" panose="02040503050406030204" pitchFamily="18" charset="0"/>
                      </a:rPr>
                      <m:t>表示第</m:t>
                    </m:r>
                    <m:r>
                      <m:rPr>
                        <m:sty m:val="p"/>
                      </m:rPr>
                      <a:rPr lang="en-US" altLang="zh-CN">
                        <a:latin typeface="Cambria Math" panose="02040503050406030204" pitchFamily="18" charset="0"/>
                      </a:rPr>
                      <m:t>i</m:t>
                    </m:r>
                    <m:r>
                      <a:rPr lang="zh-CN" altLang="zh-CN">
                        <a:latin typeface="Cambria Math" panose="02040503050406030204" pitchFamily="18" charset="0"/>
                      </a:rPr>
                      <m:t>个参与者的初始财富，用</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表示他第一期购买金融产品的数量，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大于</a:t>
                </a:r>
                <a:r>
                  <a:rPr lang="en-US" altLang="zh-CN" dirty="0"/>
                  <a:t>0</a:t>
                </a:r>
                <a:r>
                  <a:rPr lang="zh-CN" altLang="zh-CN" dirty="0"/>
                  <a:t>表示买，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oMath>
                </a14:m>
                <a:r>
                  <a:rPr lang="zh-CN" altLang="zh-CN" dirty="0"/>
                  <a:t>小于</a:t>
                </a:r>
                <a:r>
                  <a:rPr lang="en-US" altLang="zh-CN" dirty="0"/>
                  <a:t>0</a:t>
                </a:r>
                <a:r>
                  <a:rPr lang="zh-CN" altLang="zh-CN" dirty="0"/>
                  <a:t>表示卖。因此，第二期财富为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m:t>
                        </m:r>
                        <m:r>
                          <a:rPr lang="en-US" altLang="zh-CN">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m:rPr>
                            <m:sty m:val="p"/>
                          </m:rPr>
                          <a:rPr lang="en-US" altLang="zh-CN">
                            <a:latin typeface="Cambria Math" panose="02040503050406030204" pitchFamily="18" charset="0"/>
                          </a:rPr>
                          <m:t>i</m:t>
                        </m:r>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1</m:t>
                        </m:r>
                      </m:e>
                      <m:sub>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default</m:t>
                            </m:r>
                          </m:e>
                        </m:d>
                      </m:sub>
                    </m:sSub>
                  </m:oMath>
                </a14:m>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1</m:t>
                        </m:r>
                      </m:e>
                      <m:sub>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default</m:t>
                            </m:r>
                          </m:e>
                        </m:d>
                      </m:sub>
                    </m:sSub>
                  </m:oMath>
                </a14:m>
                <a:r>
                  <a:rPr lang="zh-CN" altLang="zh-CN" dirty="0"/>
                  <a:t>为标的实体是否违约的示性函数，</a:t>
                </a:r>
                <a14:m>
                  <m:oMath xmlns:m="http://schemas.openxmlformats.org/officeDocument/2006/math">
                    <m:r>
                      <a:rPr lang="en-US" altLang="zh-CN" i="1">
                        <a:latin typeface="Cambria Math" panose="02040503050406030204" pitchFamily="18" charset="0"/>
                      </a:rPr>
                      <m:t>𝑙</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1</m:t>
                        </m:r>
                      </m:e>
                      <m:sub>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default</m:t>
                            </m:r>
                          </m:e>
                        </m:d>
                      </m:sub>
                    </m:sSub>
                  </m:oMath>
                </a14:m>
                <a:r>
                  <a:rPr lang="zh-CN" altLang="zh-CN" dirty="0"/>
                  <a:t>表示违约发生时得到赔付</a:t>
                </a:r>
                <a:r>
                  <a:rPr lang="en-US" altLang="zh-CN" dirty="0"/>
                  <a:t>l</a:t>
                </a:r>
                <a:r>
                  <a:rPr lang="zh-CN" altLang="zh-CN" dirty="0" smtClean="0"/>
                  <a:t>。</a:t>
                </a:r>
              </a:p>
              <a:p>
                <a:pPr marL="0" indent="0" algn="r" latinLnBrk="1">
                  <a:buNone/>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229600" cy="5040560"/>
              </a:xfrm>
              <a:blipFill>
                <a:blip r:embed="rId2"/>
                <a:stretch>
                  <a:fillRect t="-605"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299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836712"/>
                <a:ext cx="8291264" cy="5256584"/>
              </a:xfrm>
            </p:spPr>
            <p:txBody>
              <a:bodyPr>
                <a:normAutofit/>
              </a:bodyPr>
              <a:lstStyle/>
              <a:p>
                <a:r>
                  <a:rPr lang="zh-CN" altLang="zh-CN" dirty="0" smtClean="0"/>
                  <a:t>所以</a:t>
                </a:r>
                <a:r>
                  <a:rPr lang="zh-CN" altLang="zh-CN" dirty="0"/>
                  <a:t>，第</a:t>
                </a:r>
                <a:r>
                  <a:rPr lang="en-US" altLang="zh-CN" dirty="0" err="1"/>
                  <a:t>i</a:t>
                </a:r>
                <a:r>
                  <a:rPr lang="zh-CN" altLang="zh-CN" dirty="0"/>
                  <a:t>个参与者的效用最大化问题为：</a:t>
                </a:r>
                <a:endParaRPr lang="en-US" altLang="zh-CN" i="1" dirty="0"/>
              </a:p>
              <a:p>
                <a:pPr marL="0" indent="0">
                  <a:lnSpc>
                    <a:spcPct val="150000"/>
                  </a:lnSpc>
                  <a:spcBef>
                    <a:spcPts val="0"/>
                  </a:spcBef>
                  <a:buNone/>
                </a:pPr>
                <a14:m>
                  <m:oMathPara xmlns:m="http://schemas.openxmlformats.org/officeDocument/2006/math">
                    <m:oMathParaPr>
                      <m:jc m:val="center"/>
                    </m:oMathParaPr>
                    <m:oMath xmlns:m="http://schemas.openxmlformats.org/officeDocument/2006/math">
                      <m:f>
                        <m:fPr>
                          <m:ctrlPr>
                            <a:rPr lang="zh-CN" altLang="zh-CN" i="1" smtClean="0">
                              <a:latin typeface="Cambria Math" panose="02040503050406030204" pitchFamily="18" charset="0"/>
                            </a:rPr>
                          </m:ctrlPr>
                        </m:fPr>
                        <m:num>
                          <m:r>
                            <m:rPr>
                              <m:sty m:val="p"/>
                            </m:rPr>
                            <a:rPr lang="en-US" altLang="zh-CN">
                              <a:latin typeface="Cambria Math" panose="02040503050406030204" pitchFamily="18" charset="0"/>
                            </a:rPr>
                            <m:t>max</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i</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𝑈</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2</m:t>
                                  </m:r>
                                </m:sub>
                              </m:sSub>
                            </m:e>
                          </m:d>
                        </m:e>
                      </m:d>
                    </m:oMath>
                  </m:oMathPara>
                </a14:m>
                <a:endParaRPr lang="en-US" altLang="zh-CN" dirty="0" smtClean="0"/>
              </a:p>
              <a:p>
                <a:pPr marL="0" indent="0" algn="r">
                  <a:buNone/>
                </a:pP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1</m:t>
                        </m:r>
                      </m:e>
                      <m:sub>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default</m:t>
                            </m:r>
                          </m:e>
                        </m:d>
                      </m:sub>
                    </m:sSub>
                  </m:oMath>
                </a14:m>
                <a:r>
                  <a:rPr lang="en-US" altLang="zh-CN" dirty="0"/>
                  <a:t>             </a:t>
                </a:r>
                <a:r>
                  <a:rPr lang="zh-CN" altLang="zh-CN" dirty="0"/>
                  <a:t>（</a:t>
                </a:r>
                <a:r>
                  <a:rPr lang="en-US" altLang="zh-CN" dirty="0"/>
                  <a:t>3-4</a:t>
                </a:r>
                <a:r>
                  <a:rPr lang="zh-CN" altLang="zh-CN" dirty="0"/>
                  <a:t>）</a:t>
                </a:r>
              </a:p>
              <a:p>
                <a:r>
                  <a:rPr lang="zh-CN" altLang="zh-CN" dirty="0"/>
                  <a:t>式中，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i</m:t>
                        </m:r>
                      </m:sub>
                    </m:sSub>
                  </m:oMath>
                </a14:m>
                <a:r>
                  <a:rPr lang="zh-CN" altLang="zh-CN" dirty="0"/>
                  <a:t>表示基于第</a:t>
                </a:r>
                <a:r>
                  <a:rPr lang="en-US" altLang="zh-CN" dirty="0" err="1"/>
                  <a:t>i</a:t>
                </a:r>
                <a:r>
                  <a:rPr lang="zh-CN" altLang="zh-CN" dirty="0"/>
                  <a:t>个参与者掌握的信息求期望。一阶条件是</a:t>
                </a:r>
                <a:endParaRPr lang="zh-CN" altLang="zh-CN" dirty="0" smtClean="0"/>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𝛼</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m:t>
                                  </m:r>
                                </m:e>
                              </m:d>
                            </m:e>
                          </m:d>
                        </m:e>
                      </m:func>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𝑠</m:t>
                          </m:r>
                        </m:e>
                      </m:d>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𝛼</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e>
                              </m:d>
                            </m:e>
                          </m:d>
                        </m:e>
                      </m:func>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a:latin typeface="Cambria Math" panose="02040503050406030204" pitchFamily="18" charset="0"/>
                        </a:rPr>
                        <m:t>=0</m:t>
                      </m:r>
                    </m:oMath>
                  </m:oMathPara>
                </a14:m>
                <a:endParaRPr lang="zh-CN" altLang="zh-CN" dirty="0"/>
              </a:p>
              <a:p>
                <a:r>
                  <a:rPr lang="zh-CN" altLang="zh-CN" dirty="0"/>
                  <a:t>由此解出</a:t>
                </a:r>
              </a:p>
              <a:p>
                <a:pPr marL="0" indent="0" algn="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𝛼</m:t>
                        </m:r>
                        <m:r>
                          <m:rPr>
                            <m:sty m:val="p"/>
                          </m:rPr>
                          <a:rPr lang="en-US" altLang="zh-CN">
                            <a:latin typeface="Cambria Math" panose="02040503050406030204" pitchFamily="18" charset="0"/>
                          </a:rPr>
                          <m:t>l</m:t>
                        </m:r>
                      </m:den>
                    </m:f>
                    <m:r>
                      <m:rPr>
                        <m:sty m:val="p"/>
                      </m:rPr>
                      <a:rPr lang="en-US" altLang="zh-CN">
                        <a:latin typeface="Cambria Math" panose="02040503050406030204" pitchFamily="18" charset="0"/>
                      </a:rPr>
                      <m:t>ln</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num>
                      <m:den>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𝑙</m:t>
                        </m:r>
                      </m:num>
                      <m:den>
                        <m:r>
                          <a:rPr lang="en-US" altLang="zh-CN" i="1">
                            <a:latin typeface="Cambria Math" panose="02040503050406030204" pitchFamily="18" charset="0"/>
                          </a:rPr>
                          <m:t>𝑠</m:t>
                        </m:r>
                      </m:den>
                    </m:f>
                    <m:r>
                      <a:rPr lang="en-US" altLang="zh-CN" i="1">
                        <a:latin typeface="Cambria Math" panose="02040503050406030204" pitchFamily="18" charset="0"/>
                      </a:rPr>
                      <m:t>−1))</m:t>
                    </m:r>
                  </m:oMath>
                </a14:m>
                <a:r>
                  <a:rPr lang="en-US" altLang="zh-CN" dirty="0"/>
                  <a:t>                      </a:t>
                </a:r>
                <a:r>
                  <a:rPr lang="zh-CN" altLang="zh-CN" dirty="0"/>
                  <a:t>（</a:t>
                </a:r>
                <a:r>
                  <a:rPr lang="en-US" altLang="zh-CN" dirty="0"/>
                  <a:t>3-5</a:t>
                </a:r>
                <a:r>
                  <a:rPr lang="zh-CN" altLang="zh-CN" dirty="0"/>
                  <a:t>）</a:t>
                </a:r>
              </a:p>
              <a:p>
                <a:r>
                  <a:rPr lang="zh-CN" altLang="zh-CN" dirty="0"/>
                  <a:t>引入单调递增变换</a:t>
                </a: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ln</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𝑙</m:t>
                        </m:r>
                      </m:num>
                      <m:den>
                        <m:r>
                          <a:rPr lang="en-US" altLang="zh-CN" i="1">
                            <a:latin typeface="Cambria Math" panose="02040503050406030204" pitchFamily="18" charset="0"/>
                          </a:rPr>
                          <m:t>𝑠</m:t>
                        </m:r>
                      </m:den>
                    </m:f>
                    <m:r>
                      <a:rPr lang="en-US" altLang="zh-CN" i="1">
                        <a:latin typeface="Cambria Math" panose="02040503050406030204" pitchFamily="18" charset="0"/>
                      </a:rPr>
                      <m:t>−</m:t>
                    </m:r>
                    <m:r>
                      <a:rPr lang="en-US" altLang="zh-CN">
                        <a:latin typeface="Cambria Math" panose="02040503050406030204" pitchFamily="18" charset="0"/>
                      </a:rPr>
                      <m:t>1)</m:t>
                    </m:r>
                  </m:oMath>
                </a14:m>
                <a:r>
                  <a:rPr lang="zh-CN" altLang="zh-CN" dirty="0"/>
                  <a:t>，并根据式（</a:t>
                </a:r>
                <a:r>
                  <a:rPr lang="en-US" altLang="zh-CN" dirty="0"/>
                  <a:t>3-3</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oMath>
                </a14:m>
                <a:r>
                  <a:rPr lang="zh-CN" altLang="zh-CN" dirty="0"/>
                  <a:t>可以等价地表述</a:t>
                </a:r>
                <a:r>
                  <a:rPr lang="zh-CN" altLang="zh-CN" dirty="0" smtClean="0"/>
                  <a:t>为</a:t>
                </a:r>
                <a:endParaRPr lang="en-US" altLang="zh-CN" dirty="0" smtClean="0"/>
              </a:p>
              <a:p>
                <a:pPr marL="0" indent="0" algn="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r>
                          <a:rPr lang="en-US" altLang="zh-CN" i="1">
                            <a:latin typeface="Cambria Math" panose="02040503050406030204" pitchFamily="18" charset="0"/>
                          </a:rPr>
                          <m:t>𝑆</m:t>
                        </m:r>
                      </m:num>
                      <m:den>
                        <m:r>
                          <a:rPr lang="en-US" altLang="zh-CN" i="1">
                            <a:latin typeface="Cambria Math" panose="02040503050406030204" pitchFamily="18" charset="0"/>
                          </a:rPr>
                          <m:t>𝑎𝑙</m:t>
                        </m:r>
                      </m:den>
                    </m:f>
                  </m:oMath>
                </a14:m>
                <a:r>
                  <a:rPr lang="en-US" altLang="zh-CN" dirty="0"/>
                  <a:t>                              </a:t>
                </a:r>
                <a:r>
                  <a:rPr lang="zh-CN" altLang="zh-CN" dirty="0"/>
                  <a:t>（</a:t>
                </a:r>
                <a:r>
                  <a:rPr lang="en-US" altLang="zh-CN" dirty="0"/>
                  <a:t>3-6</a:t>
                </a:r>
                <a:r>
                  <a:rPr lang="zh-CN" altLang="zh-CN" dirty="0" smtClean="0"/>
                  <a:t>）</a:t>
                </a:r>
                <a:endParaRPr lang="zh-CN" altLang="zh-CN" dirty="0"/>
              </a:p>
              <a:p>
                <a:endParaRPr lang="en-US" altLang="zh-CN" dirty="0" smtClean="0"/>
              </a:p>
              <a:p>
                <a:pPr marL="0" indent="0">
                  <a:lnSpc>
                    <a:spcPct val="150000"/>
                  </a:lnSpc>
                  <a:spcBef>
                    <a:spcPts val="0"/>
                  </a:spcBef>
                  <a:buNone/>
                </a:pPr>
                <a:endParaRPr lang="en-US" altLang="zh-CN" dirty="0" smtClean="0"/>
              </a:p>
              <a:p>
                <a:pPr marL="0" indent="0" algn="just">
                  <a:lnSpc>
                    <a:spcPct val="150000"/>
                  </a:lnSpc>
                  <a:spcBef>
                    <a:spcPts val="0"/>
                  </a:spcBef>
                  <a:buNone/>
                </a:pPr>
                <a:endParaRPr lang="zh-CN" altLang="zh-CN" dirty="0"/>
              </a:p>
              <a:p>
                <a:pPr marL="0" indent="0" algn="r" latinLnBrk="1">
                  <a:buNone/>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836712"/>
                <a:ext cx="8291264" cy="5256584"/>
              </a:xfrm>
              <a:blipFill>
                <a:blip r:embed="rId2"/>
                <a:stretch>
                  <a:fillRect t="-579" r="-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2264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a:t>1.2 </a:t>
            </a:r>
            <a:r>
              <a:rPr lang="zh-CN" altLang="en-US" dirty="0" smtClean="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pPr lvl="1"/>
            <a:r>
              <a:rPr lang="zh-CN" altLang="en-US" b="1" dirty="0" smtClean="0"/>
              <a:t>互联网</a:t>
            </a:r>
            <a:r>
              <a:rPr lang="zh-CN" altLang="en-US" b="1" dirty="0"/>
              <a:t>金融是金融创新性活动</a:t>
            </a:r>
            <a:r>
              <a:rPr lang="zh-CN" altLang="en-US" b="1" dirty="0" smtClean="0"/>
              <a:t>：</a:t>
            </a:r>
            <a:r>
              <a:rPr lang="zh-CN" altLang="en-US" dirty="0"/>
              <a:t>互联网金融是在大数据、云计算、搜索引擎等技术进步的背景下金融体系的不断创新</a:t>
            </a:r>
            <a:r>
              <a:rPr lang="zh-CN" altLang="en-US" dirty="0" smtClean="0"/>
              <a:t>、不断</a:t>
            </a:r>
            <a:r>
              <a:rPr lang="zh-CN" altLang="en-US" dirty="0"/>
              <a:t>突破的过程，是金融创新</a:t>
            </a:r>
            <a:r>
              <a:rPr lang="zh-CN" altLang="en-US" dirty="0" smtClean="0"/>
              <a:t>性活动。</a:t>
            </a:r>
            <a:endParaRPr lang="en-US" altLang="zh-CN" dirty="0" smtClean="0"/>
          </a:p>
          <a:p>
            <a:pPr lvl="1"/>
            <a:r>
              <a:rPr lang="zh-CN" altLang="en-US" b="1" dirty="0"/>
              <a:t>互联网金融是普惠</a:t>
            </a:r>
            <a:r>
              <a:rPr lang="zh-CN" altLang="en-US" b="1" dirty="0" smtClean="0"/>
              <a:t>金融：</a:t>
            </a:r>
            <a:r>
              <a:rPr lang="zh-CN" altLang="en-US" dirty="0"/>
              <a:t>互联网金融通过互联网、移动互联网、大数据等技术，降低了交易成本和信息</a:t>
            </a:r>
            <a:r>
              <a:rPr lang="zh-CN" altLang="en-US" dirty="0" smtClean="0"/>
              <a:t>不对称</a:t>
            </a:r>
            <a:r>
              <a:rPr lang="zh-CN" altLang="en-US" dirty="0"/>
              <a:t>程度，让那些无法享受传统金融体系服务的人群获取金融服务，从而提高了金融的</a:t>
            </a:r>
            <a:r>
              <a:rPr lang="zh-CN" altLang="en-US" dirty="0" smtClean="0"/>
              <a:t>普惠程度。</a:t>
            </a:r>
            <a:endParaRPr lang="en-US" altLang="zh-CN" b="1" dirty="0" smtClean="0"/>
          </a:p>
          <a:p>
            <a:pPr lvl="1"/>
            <a:r>
              <a:rPr lang="zh-CN" altLang="en-US" b="1" dirty="0" smtClean="0"/>
              <a:t>互联网金融是新的金融模式：</a:t>
            </a:r>
            <a:r>
              <a:rPr lang="zh-CN" altLang="en-US" dirty="0"/>
              <a:t>互联网金融下借助技术手段，市场信息不对称程度非常低，资金供需双方直接交易</a:t>
            </a:r>
            <a:r>
              <a:rPr lang="zh-CN" altLang="en-US" dirty="0" smtClean="0"/>
              <a:t>，市场</a:t>
            </a:r>
            <a:r>
              <a:rPr lang="zh-CN" altLang="en-US" dirty="0"/>
              <a:t>充分有效接近一般均衡定理描述的无金融中介状态，成为不同于间接融资和</a:t>
            </a:r>
            <a:r>
              <a:rPr lang="zh-CN" altLang="en-US" dirty="0" smtClean="0"/>
              <a:t>直接融资的</a:t>
            </a:r>
            <a:r>
              <a:rPr lang="zh-CN" altLang="en-US" dirty="0"/>
              <a:t>第三种金融模式，即</a:t>
            </a:r>
            <a:r>
              <a:rPr lang="zh-CN" altLang="en-US" dirty="0" smtClean="0"/>
              <a:t>“互联网金融模式”。</a:t>
            </a:r>
            <a:endParaRPr lang="zh-CN" altLang="en-US" dirty="0"/>
          </a:p>
        </p:txBody>
      </p:sp>
    </p:spTree>
    <p:extLst>
      <p:ext uri="{BB962C8B-B14F-4D97-AF65-F5344CB8AC3E}">
        <p14:creationId xmlns:p14="http://schemas.microsoft.com/office/powerpoint/2010/main" val="3433082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8760"/>
                <a:ext cx="8229600" cy="4536504"/>
              </a:xfrm>
            </p:spPr>
            <p:txBody>
              <a:bodyPr>
                <a:normAutofit/>
              </a:bodyPr>
              <a:lstStyle/>
              <a:p>
                <a:r>
                  <a:rPr lang="zh-CN" altLang="zh-CN" dirty="0" smtClean="0"/>
                  <a:t>第二</a:t>
                </a:r>
                <a:r>
                  <a:rPr lang="zh-CN" altLang="zh-CN" dirty="0"/>
                  <a:t>步，模型均衡</a:t>
                </a:r>
                <a:r>
                  <a:rPr lang="zh-CN" altLang="zh-CN" dirty="0" smtClean="0"/>
                  <a:t>。</a:t>
                </a:r>
                <a:endParaRPr lang="en-US" altLang="zh-CN" dirty="0" smtClean="0"/>
              </a:p>
              <a:p>
                <a:r>
                  <a:rPr lang="zh-CN" altLang="zh-CN" dirty="0" smtClean="0"/>
                  <a:t>均衡</a:t>
                </a:r>
                <a:r>
                  <a:rPr lang="zh-CN" altLang="zh-CN" dirty="0"/>
                  <a:t>条件是市场出清，即金融产品的买卖金额正好相抵，</a:t>
                </a:r>
              </a:p>
              <a:p>
                <a:pPr marL="0" indent="0" algn="r">
                  <a:buNone/>
                </a:pP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m:rPr>
                            <m:sty m:val="p"/>
                          </m:rPr>
                          <a:rPr lang="en-US" altLang="zh-CN">
                            <a:latin typeface="Cambria Math" panose="02040503050406030204" pitchFamily="18" charset="0"/>
                          </a:rPr>
                          <m:t>n</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=0</m:t>
                        </m:r>
                      </m:e>
                    </m:nary>
                  </m:oMath>
                </a14:m>
                <a:r>
                  <a:rPr lang="en-US" altLang="zh-CN" dirty="0"/>
                  <a:t>                              </a:t>
                </a:r>
                <a:r>
                  <a:rPr lang="zh-CN" altLang="zh-CN" dirty="0"/>
                  <a:t>（</a:t>
                </a:r>
                <a:r>
                  <a:rPr lang="en-US" altLang="zh-CN" dirty="0"/>
                  <a:t>3-7</a:t>
                </a:r>
                <a:r>
                  <a:rPr lang="zh-CN" altLang="zh-CN" dirty="0"/>
                  <a:t>）</a:t>
                </a:r>
              </a:p>
              <a:p>
                <a:r>
                  <a:rPr lang="zh-CN" altLang="zh-CN" dirty="0"/>
                  <a:t>根据式（</a:t>
                </a:r>
                <a:r>
                  <a:rPr lang="en-US" altLang="zh-CN" dirty="0"/>
                  <a:t>3-6</a:t>
                </a:r>
                <a:r>
                  <a:rPr lang="zh-CN" altLang="zh-CN" dirty="0"/>
                  <a:t>）和式（</a:t>
                </a:r>
                <a:r>
                  <a:rPr lang="en-US" altLang="zh-CN" dirty="0"/>
                  <a:t>3-7</a:t>
                </a:r>
                <a:r>
                  <a:rPr lang="zh-CN" altLang="zh-CN" dirty="0"/>
                  <a:t>）解出金融产品的均衡价格是</a:t>
                </a:r>
              </a:p>
              <a:p>
                <a:pPr marL="0" indent="0" algn="r">
                  <a:buNone/>
                </a:pP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en-US" altLang="zh-CN" dirty="0"/>
                  <a:t>                            </a:t>
                </a:r>
                <a:r>
                  <a:rPr lang="zh-CN" altLang="zh-CN" dirty="0"/>
                  <a:t>（</a:t>
                </a:r>
                <a:r>
                  <a:rPr lang="en-US" altLang="zh-CN" dirty="0"/>
                  <a:t>3-8</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536504"/>
              </a:xfrm>
              <a:blipFill>
                <a:blip r:embed="rId2"/>
                <a:stretch>
                  <a:fillRect t="-672"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945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052737"/>
                <a:ext cx="8229600" cy="4680520"/>
              </a:xfrm>
            </p:spPr>
            <p:txBody>
              <a:bodyPr>
                <a:normAutofit/>
              </a:bodyPr>
              <a:lstStyle/>
              <a:p>
                <a:r>
                  <a:rPr lang="zh-CN" altLang="zh-CN" dirty="0" smtClean="0"/>
                  <a:t>第三</a:t>
                </a:r>
                <a:r>
                  <a:rPr lang="zh-CN" altLang="zh-CN" dirty="0"/>
                  <a:t>步，均衡价格的信息内涵</a:t>
                </a:r>
                <a:r>
                  <a:rPr lang="zh-CN" altLang="zh-CN" dirty="0" smtClean="0"/>
                  <a:t>。</a:t>
                </a:r>
                <a:endParaRPr lang="en-US" altLang="zh-CN" dirty="0" smtClean="0"/>
              </a:p>
              <a:p>
                <a:r>
                  <a:rPr lang="zh-CN" altLang="zh-CN" dirty="0" smtClean="0"/>
                  <a:t>均衡</a:t>
                </a:r>
                <a:r>
                  <a:rPr lang="zh-CN" altLang="zh-CN" dirty="0"/>
                  <a:t>价格体现了互联网金融中信用处理的几个主要特点</a:t>
                </a:r>
                <a:r>
                  <a:rPr lang="zh-CN" altLang="zh-CN" dirty="0" smtClean="0"/>
                  <a:t>：</a:t>
                </a:r>
                <a:endParaRPr lang="en-US" altLang="zh-CN" dirty="0"/>
              </a:p>
              <a:p>
                <a:pPr lvl="1"/>
                <a:r>
                  <a:rPr lang="zh-CN" altLang="zh-CN" dirty="0" smtClean="0"/>
                  <a:t>第一</a:t>
                </a:r>
                <a:r>
                  <a:rPr lang="zh-CN" altLang="zh-CN" dirty="0"/>
                  <a:t>，各参与者的私人信息是通过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r>
                      <a:rPr lang="en-US" altLang="zh-CN" i="1">
                        <a:latin typeface="Cambria Math" panose="02040503050406030204" pitchFamily="18" charset="0"/>
                      </a:rPr>
                      <m:t>𝑆</m:t>
                    </m:r>
                  </m:oMath>
                </a14:m>
                <a:r>
                  <a:rPr lang="zh-CN" altLang="zh-CN" dirty="0"/>
                  <a:t>的渠道，反映在均衡价格中，从而实现了公开化和集中化</a:t>
                </a:r>
                <a:r>
                  <a:rPr lang="zh-CN" altLang="zh-CN" dirty="0" smtClean="0"/>
                  <a:t>。</a:t>
                </a:r>
                <a:endParaRPr lang="en-US" altLang="zh-CN" dirty="0" smtClean="0"/>
              </a:p>
              <a:p>
                <a:pPr lvl="1"/>
                <a:r>
                  <a:rPr lang="zh-CN" altLang="zh-CN" dirty="0"/>
                  <a:t>第二，现实中很多私人信息属于软信息的范畴，很难不失真地传递给其他人。但当参与者将私人信息转化为对金融产品的数量为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m:rPr>
                            <m:sty m:val="p"/>
                          </m:rPr>
                          <a:rPr lang="en-US" altLang="zh-CN">
                            <a:latin typeface="Cambria Math" panose="02040503050406030204" pitchFamily="18" charset="0"/>
                          </a:rPr>
                          <m:t>i</m:t>
                        </m:r>
                      </m:sub>
                    </m:sSub>
                  </m:oMath>
                </a14:m>
                <a:r>
                  <a:rPr lang="zh-CN" altLang="zh-CN" dirty="0"/>
                  <a:t>的买卖后，就能揭示出私人信息是正面的还是负面的，从而将软信息“硬化”成其他参与者能理解的信息。这两点主要反映了社交网络的信息处理作用。</a:t>
                </a:r>
              </a:p>
              <a:p>
                <a:pPr lvl="1"/>
                <a:r>
                  <a:rPr lang="zh-CN" altLang="zh-CN" dirty="0"/>
                  <a:t>第三，均衡价格</a:t>
                </a:r>
                <a:r>
                  <a:rPr lang="en-US" altLang="zh-CN" dirty="0"/>
                  <a:t>S</a:t>
                </a:r>
                <a:r>
                  <a:rPr lang="zh-CN" altLang="zh-CN" dirty="0"/>
                  <a:t>与标的实体基本面信息</a:t>
                </a:r>
                <a:r>
                  <a:rPr lang="en-US" altLang="zh-CN" dirty="0"/>
                  <a:t>Y</a:t>
                </a:r>
                <a:r>
                  <a:rPr lang="zh-CN" altLang="zh-CN" dirty="0"/>
                  <a:t>之间存在关系：</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oMath>
                </a14:m>
                <a:r>
                  <a:rPr lang="zh-CN" altLang="zh-CN" dirty="0"/>
                  <a:t>。显然，</a:t>
                </a:r>
              </a:p>
              <a:p>
                <a:pPr marL="457200" lvl="1" indent="0" algn="r">
                  <a:buNone/>
                </a:pPr>
                <a14:m>
                  <m:oMath xmlns:m="http://schemas.openxmlformats.org/officeDocument/2006/math">
                    <m:r>
                      <m:rPr>
                        <m:sty m:val="p"/>
                      </m:rPr>
                      <a:rPr lang="en-US" altLang="zh-CN">
                        <a:latin typeface="Cambria Math" panose="02040503050406030204" pitchFamily="18" charset="0"/>
                      </a:rPr>
                      <m:t>E</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𝑌</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𝑆</m:t>
                            </m:r>
                            <m:r>
                              <a:rPr lang="en-US" altLang="zh-CN">
                                <a:latin typeface="Cambria Math" panose="02040503050406030204" pitchFamily="18" charset="0"/>
                              </a:rPr>
                              <m:t>,</m:t>
                            </m:r>
                            <m:r>
                              <m:rPr>
                                <m:sty m:val="p"/>
                              </m:rPr>
                              <a:rPr lang="en-US" altLang="zh-CN">
                                <a:latin typeface="Cambria Math" panose="02040503050406030204" pitchFamily="18" charset="0"/>
                              </a:rPr>
                              <m:t>X</m:t>
                            </m:r>
                          </m:e>
                        </m:d>
                      </m:e>
                    </m:d>
                    <m:r>
                      <a:rPr lang="en-US" altLang="zh-CN" i="1">
                        <a:latin typeface="Cambria Math" panose="02040503050406030204" pitchFamily="18" charset="0"/>
                      </a:rPr>
                      <m:t>=</m:t>
                    </m:r>
                    <m:r>
                      <a:rPr lang="en-US" altLang="zh-CN" i="1">
                        <a:latin typeface="Cambria Math" panose="02040503050406030204" pitchFamily="18" charset="0"/>
                      </a:rPr>
                      <m:t>𝑌</m:t>
                    </m:r>
                  </m:oMath>
                </a14:m>
                <a:r>
                  <a:rPr lang="en-US" altLang="zh-CN" dirty="0"/>
                  <a:t>                              </a:t>
                </a:r>
                <a:r>
                  <a:rPr lang="zh-CN" altLang="zh-CN" dirty="0"/>
                  <a:t>（</a:t>
                </a:r>
                <a:r>
                  <a:rPr lang="en-US" altLang="zh-CN" dirty="0"/>
                  <a:t>3-9</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052737"/>
                <a:ext cx="8229600" cy="4680520"/>
              </a:xfrm>
              <a:blipFill>
                <a:blip r:embed="rId2"/>
                <a:stretch>
                  <a:fillRect t="-782" r="-2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07586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229600" cy="4968552"/>
              </a:xfrm>
            </p:spPr>
            <p:txBody>
              <a:bodyPr>
                <a:noAutofit/>
              </a:bodyPr>
              <a:lstStyle/>
              <a:p>
                <a:r>
                  <a:rPr lang="zh-CN" altLang="zh-CN" dirty="0" smtClean="0"/>
                  <a:t>所以</a:t>
                </a:r>
                <a:r>
                  <a:rPr lang="zh-CN" altLang="zh-CN" dirty="0"/>
                  <a:t>，根据公开信息</a:t>
                </a:r>
                <a:r>
                  <a:rPr lang="en-US" altLang="zh-CN" dirty="0"/>
                  <a:t>X</a:t>
                </a:r>
                <a:r>
                  <a:rPr lang="zh-CN" altLang="zh-CN" dirty="0"/>
                  <a:t>和均衡价格</a:t>
                </a:r>
                <a:r>
                  <a:rPr lang="en-US" altLang="zh-CN" dirty="0"/>
                  <a:t>S</a:t>
                </a:r>
                <a:r>
                  <a:rPr lang="zh-CN" altLang="zh-CN" dirty="0"/>
                  <a:t>，能完全推断出基本面信息</a:t>
                </a:r>
                <a:r>
                  <a:rPr lang="en-US" altLang="zh-CN" dirty="0"/>
                  <a:t>Y</a:t>
                </a:r>
                <a:r>
                  <a:rPr lang="zh-CN" altLang="zh-CN" dirty="0"/>
                  <a:t>，进而根据式（</a:t>
                </a:r>
                <a:r>
                  <a:rPr lang="en-US" altLang="zh-CN" dirty="0"/>
                  <a:t>3-2</a:t>
                </a:r>
                <a:r>
                  <a:rPr lang="zh-CN" altLang="zh-CN" dirty="0"/>
                  <a:t>）准确估计标的实体准确估计标的实体的违约概率</a:t>
                </a:r>
                <a:r>
                  <a:rPr lang="en-US" altLang="zh-CN" dirty="0"/>
                  <a:t>P</a:t>
                </a:r>
                <a:r>
                  <a:rPr lang="zh-CN" altLang="zh-CN" dirty="0"/>
                  <a:t>。因此，均衡价格</a:t>
                </a:r>
                <a:r>
                  <a:rPr lang="en-US" altLang="zh-CN" dirty="0"/>
                  <a:t>S</a:t>
                </a:r>
                <a:r>
                  <a:rPr lang="zh-CN" altLang="zh-CN" dirty="0"/>
                  <a:t>能完全反应市场参与者掌握的信息。这一点主要是反映了搜索引擎的信息处理功能，它基于信息检索和排序产生了类似于“充分统计量”的指标和指数，能凝练、有效的反应汇聚来的信息。</a:t>
                </a:r>
              </a:p>
              <a:p>
                <a:r>
                  <a:rPr lang="zh-CN" altLang="zh-CN" dirty="0"/>
                  <a:t>第四步，信息的网络传播。假设在一个时间段内，各参与者的风险延误系数、私人信息以及公共信息都不变。假设某一参与者将私人信息通过社交网络传播，不妨将他设为第</a:t>
                </a:r>
                <a:r>
                  <a:rPr lang="en-US" altLang="zh-CN" dirty="0" err="1"/>
                  <a:t>i</a:t>
                </a:r>
                <a:r>
                  <a:rPr lang="zh-CN" altLang="zh-CN" dirty="0"/>
                  <a:t>个参与者，传播的私人信息为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a:t>
                </a:r>
              </a:p>
              <a:p>
                <a:r>
                  <a:rPr lang="zh-CN" altLang="zh-CN" dirty="0"/>
                  <a:t>我们借鉴传染病模型来刻画信息的网络传播。假设在某一时刻</a:t>
                </a:r>
                <a:r>
                  <a:rPr lang="en-US" altLang="zh-CN" dirty="0"/>
                  <a:t>t</a:t>
                </a:r>
                <a:r>
                  <a:rPr lang="zh-CN" altLang="zh-CN" dirty="0"/>
                  <a:t>，参与者中有</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oMath>
                </a14:m>
                <a:r>
                  <a:rPr lang="zh-CN" altLang="zh-CN" dirty="0"/>
                  <a:t>部分知道</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，另外</a:t>
                </a:r>
                <a14:m>
                  <m:oMath xmlns:m="http://schemas.openxmlformats.org/officeDocument/2006/math">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r>
                          <a:rPr lang="en-US" altLang="zh-CN" i="1">
                            <a:latin typeface="Cambria Math" panose="02040503050406030204" pitchFamily="18" charset="0"/>
                          </a:rPr>
                          <m:t>)</m:t>
                        </m:r>
                      </m:sub>
                    </m:sSub>
                  </m:oMath>
                </a14:m>
                <a:r>
                  <a:rPr lang="zh-CN" altLang="zh-CN" dirty="0"/>
                  <a:t>部分不知道</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oMath>
                </a14:m>
                <a:r>
                  <a:rPr lang="zh-CN" altLang="zh-CN" dirty="0"/>
                  <a:t>。假设在接下来的一个长为</a:t>
                </a:r>
                <a:r>
                  <a:rPr lang="en-US" altLang="zh-CN" dirty="0" err="1"/>
                  <a:t>dt</a:t>
                </a:r>
                <a:r>
                  <a:rPr lang="zh-CN" altLang="zh-CN" dirty="0"/>
                  <a:t>的瞬间，新增知情比例为</a:t>
                </a:r>
              </a:p>
              <a:p>
                <a:pPr marL="0" indent="0" algn="r">
                  <a:buNone/>
                </a:pP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dv</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𝜆</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m:t>
                    </m:r>
                    <m:r>
                      <m:rPr>
                        <m:sty m:val="p"/>
                      </m:rPr>
                      <a:rPr lang="en-US" altLang="zh-CN">
                        <a:latin typeface="Cambria Math" panose="02040503050406030204" pitchFamily="18" charset="0"/>
                      </a:rPr>
                      <m:t>dt</m:t>
                    </m:r>
                  </m:oMath>
                </a14:m>
                <a:r>
                  <a:rPr lang="en-US" altLang="zh-CN" dirty="0"/>
                  <a:t>                       </a:t>
                </a:r>
                <a:r>
                  <a:rPr lang="zh-CN" altLang="zh-CN" dirty="0"/>
                  <a:t>（</a:t>
                </a:r>
                <a:r>
                  <a:rPr lang="en-US" altLang="zh-CN" dirty="0"/>
                  <a:t>3-10</a:t>
                </a:r>
                <a:r>
                  <a:rPr lang="zh-CN"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229600" cy="4968552"/>
              </a:xfrm>
              <a:blipFill>
                <a:blip r:embed="rId2"/>
                <a:stretch>
                  <a:fillRect t="-736"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68546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836712"/>
                <a:ext cx="8229600" cy="5184576"/>
              </a:xfrm>
            </p:spPr>
            <p:txBody>
              <a:bodyPr>
                <a:noAutofit/>
              </a:bodyPr>
              <a:lstStyle/>
              <a:p>
                <a:r>
                  <a:rPr lang="zh-CN" altLang="zh-CN" dirty="0" smtClean="0"/>
                  <a:t>即</a:t>
                </a:r>
                <a:r>
                  <a:rPr lang="zh-CN" altLang="zh-CN" dirty="0"/>
                  <a:t>单位时间内新增知情者比例等于知情者比例、不知情者比例与反映社交网络联系紧密程度的参数</a:t>
                </a:r>
                <a14:m>
                  <m:oMath xmlns:m="http://schemas.openxmlformats.org/officeDocument/2006/math">
                    <m:r>
                      <a:rPr lang="en-US" altLang="zh-CN" i="1">
                        <a:latin typeface="Cambria Math" panose="02040503050406030204" pitchFamily="18" charset="0"/>
                      </a:rPr>
                      <m:t>𝜆</m:t>
                    </m:r>
                  </m:oMath>
                </a14:m>
                <a:r>
                  <a:rPr lang="zh-CN" altLang="zh-CN" dirty="0"/>
                  <a:t>的乘积。给定其他条件，社交网络联系越紧密，信息传播速率越高。由式（</a:t>
                </a:r>
                <a:r>
                  <a:rPr lang="en-US" altLang="zh-CN" dirty="0"/>
                  <a:t>3-10</a:t>
                </a:r>
                <a:r>
                  <a:rPr lang="zh-CN" altLang="zh-CN" dirty="0"/>
                  <a:t>）可以解</a:t>
                </a:r>
                <a:r>
                  <a:rPr lang="zh-CN" altLang="zh-CN" dirty="0" smtClean="0"/>
                  <a:t>出</a:t>
                </a:r>
                <a:endParaRPr lang="en-US" altLang="zh-CN" dirty="0" smtClean="0"/>
              </a:p>
              <a:p>
                <a:pPr marL="0" indent="0" algn="r">
                  <a:buNone/>
                </a:pP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𝑡</m:t>
                        </m:r>
                        <m:r>
                          <a:rPr lang="en-US" altLang="zh-CN" i="1">
                            <a:latin typeface="Cambria Math" panose="02040503050406030204" pitchFamily="18" charset="0"/>
                          </a:rPr>
                          <m:t>)</m:t>
                        </m:r>
                      </m:num>
                      <m:den>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𝑡</m:t>
                        </m:r>
                        <m:r>
                          <a:rPr lang="en-US" altLang="zh-CN" i="1">
                            <a:latin typeface="Cambria Math" panose="02040503050406030204" pitchFamily="18" charset="0"/>
                          </a:rPr>
                          <m:t>)</m:t>
                        </m:r>
                      </m:den>
                    </m:f>
                  </m:oMath>
                </a14:m>
                <a:r>
                  <a:rPr lang="en-US" altLang="zh-CN" dirty="0"/>
                  <a:t>                           </a:t>
                </a:r>
                <a:r>
                  <a:rPr lang="zh-CN" altLang="zh-CN" dirty="0"/>
                  <a:t>（</a:t>
                </a:r>
                <a:r>
                  <a:rPr lang="en-US" altLang="zh-CN" dirty="0"/>
                  <a:t>3-11</a:t>
                </a:r>
                <a:r>
                  <a:rPr lang="zh-CN" altLang="zh-CN" dirty="0"/>
                  <a:t>）</a:t>
                </a:r>
              </a:p>
              <a:p>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oMath>
                </a14:m>
                <a:r>
                  <a:rPr lang="zh-CN" altLang="zh-CN" dirty="0"/>
                  <a:t>为初始时刻的知情者比例。在</a:t>
                </a:r>
                <a14:m>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时，</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v</m:t>
                        </m:r>
                      </m:e>
                      <m:sub>
                        <m:r>
                          <a:rPr lang="en-US" altLang="zh-CN" i="1">
                            <a:latin typeface="Cambria Math" panose="02040503050406030204" pitchFamily="18" charset="0"/>
                          </a:rPr>
                          <m:t>𝑡</m:t>
                        </m:r>
                      </m:sub>
                    </m:sSub>
                    <m:r>
                      <a:rPr lang="en-US" altLang="zh-CN" i="1">
                        <a:latin typeface="Cambria Math" panose="02040503050406030204" pitchFamily="18" charset="0"/>
                      </a:rPr>
                      <m:t>→1</m:t>
                    </m:r>
                  </m:oMath>
                </a14:m>
                <a:r>
                  <a:rPr lang="zh-CN" altLang="zh-CN" dirty="0"/>
                  <a:t>，即足够长时间后，几乎所有人都会变成知情者。</a:t>
                </a:r>
              </a:p>
              <a:p>
                <a:r>
                  <a:rPr lang="zh-CN" altLang="zh-CN" dirty="0"/>
                  <a:t>根据式（</a:t>
                </a:r>
                <a:r>
                  <a:rPr lang="en-US" altLang="zh-CN" dirty="0"/>
                  <a:t>3-8</a:t>
                </a:r>
                <a:r>
                  <a:rPr lang="zh-CN" altLang="zh-CN" dirty="0"/>
                  <a:t>）和式（</a:t>
                </a:r>
                <a:r>
                  <a:rPr lang="en-US" altLang="zh-CN" dirty="0"/>
                  <a:t>3-11</a:t>
                </a:r>
                <a:r>
                  <a:rPr lang="zh-CN" altLang="zh-CN" dirty="0"/>
                  <a:t>），均衡价格随时间变化的规律是</a:t>
                </a:r>
              </a:p>
              <a:p>
                <a:pPr marL="0" indent="0" algn="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en-US" altLang="zh-CN" dirty="0"/>
                  <a:t>                      </a:t>
                </a:r>
                <a:r>
                  <a:rPr lang="zh-CN" altLang="zh-CN" dirty="0"/>
                  <a:t>（</a:t>
                </a:r>
                <a:r>
                  <a:rPr lang="en-US" altLang="zh-CN" dirty="0"/>
                  <a:t>3-12</a:t>
                </a:r>
                <a:r>
                  <a:rPr lang="zh-CN" altLang="zh-CN" dirty="0"/>
                  <a:t>）</a:t>
                </a:r>
              </a:p>
              <a:p>
                <a:r>
                  <a:rPr lang="zh-CN" altLang="zh-CN" dirty="0"/>
                  <a:t>显然，</a:t>
                </a:r>
                <a14:m>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𝑖</m:t>
                            </m:r>
                          </m:sub>
                        </m:sSub>
                      </m:e>
                    </m:nary>
                  </m:oMath>
                </a14:m>
                <a:r>
                  <a:rPr lang="zh-CN" altLang="zh-CN" dirty="0"/>
                  <a:t>。即信息在网络中的传播本质上是私人信息变为公共信息的过程。这刻画了信息通过社交网络的资源分享和共享机制传播</a:t>
                </a:r>
                <a:r>
                  <a:rPr lang="zh-CN"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836712"/>
                <a:ext cx="8229600" cy="5184576"/>
              </a:xfrm>
              <a:blipFill>
                <a:blip r:embed="rId2"/>
                <a:stretch>
                  <a:fillRect t="-588"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94683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08912" cy="720080"/>
          </a:xfrm>
        </p:spPr>
        <p:txBody>
          <a:bodyPr/>
          <a:lstStyle/>
          <a:p>
            <a:r>
              <a:rPr lang="en-US" altLang="zh-CN" sz="2000" dirty="0" smtClean="0"/>
              <a:t>3.2.2 </a:t>
            </a:r>
            <a:r>
              <a:rPr lang="zh-CN" altLang="en-US" sz="2000" dirty="0" smtClean="0"/>
              <a:t>互联网思维的微观经济学分析</a:t>
            </a:r>
            <a:endParaRPr lang="zh-CN" altLang="en-US" sz="2000" dirty="0">
              <a:solidFill>
                <a:srgbClr val="FF0000"/>
              </a:solidFill>
            </a:endParaRPr>
          </a:p>
        </p:txBody>
      </p:sp>
      <p:sp>
        <p:nvSpPr>
          <p:cNvPr id="3" name="内容占位符 2"/>
          <p:cNvSpPr>
            <a:spLocks noGrp="1"/>
          </p:cNvSpPr>
          <p:nvPr>
            <p:ph idx="1"/>
          </p:nvPr>
        </p:nvSpPr>
        <p:spPr>
          <a:xfrm>
            <a:off x="457200" y="1412776"/>
            <a:ext cx="8229600" cy="4752528"/>
          </a:xfrm>
        </p:spPr>
        <p:txBody>
          <a:bodyPr>
            <a:normAutofit fontScale="92500" lnSpcReduction="20000"/>
          </a:bodyPr>
          <a:lstStyle/>
          <a:p>
            <a:r>
              <a:rPr lang="zh-CN" altLang="zh-CN" sz="1900" dirty="0" smtClean="0"/>
              <a:t>互联网</a:t>
            </a:r>
            <a:r>
              <a:rPr lang="zh-CN" altLang="zh-CN" sz="1900" dirty="0"/>
              <a:t>思维是一种降低了生产成本，从而使得让客户群体极大扩张，一种基于庞大基数客户的商业模式</a:t>
            </a:r>
            <a:r>
              <a:rPr lang="zh-CN" altLang="en-US" sz="1900" dirty="0"/>
              <a:t>，</a:t>
            </a:r>
            <a:r>
              <a:rPr lang="zh-CN" altLang="zh-CN" sz="1900" dirty="0"/>
              <a:t>其核心内涵是平民体验以及规模。</a:t>
            </a:r>
          </a:p>
          <a:p>
            <a:r>
              <a:rPr lang="zh-CN" altLang="zh-CN" sz="1900" dirty="0"/>
              <a:t>任何一种商品，我们同样可以认为服务意也是一种抽象的商品，针对不同的客户评价有可能不同。主观上需求程度高的客户愿意为产品支付高价格，需求度低的客户就只愿支付较低价格。随着产品价格的上升消费者的数量也就会下降，在二维坐标系之中就是人们所熟知的需求曲线。同时商</a:t>
            </a:r>
            <a:r>
              <a:rPr lang="zh-CN" altLang="en-US" sz="1900" dirty="0"/>
              <a:t>品</a:t>
            </a:r>
            <a:r>
              <a:rPr lang="zh-CN" altLang="zh-CN" sz="1900" dirty="0"/>
              <a:t>往往面临着边际成本上升的局面，产量越大相应的高售价才能弥补其成本。</a:t>
            </a:r>
            <a:r>
              <a:rPr lang="zh-CN" altLang="en-US" sz="1900" dirty="0"/>
              <a:t>如图</a:t>
            </a:r>
            <a:r>
              <a:rPr lang="en-US" altLang="zh-CN" sz="1900" dirty="0"/>
              <a:t>3-1</a:t>
            </a:r>
            <a:r>
              <a:rPr lang="zh-CN" altLang="en-US" sz="1900" dirty="0"/>
              <a:t>所示</a:t>
            </a:r>
            <a:r>
              <a:rPr lang="zh-CN" altLang="en-US" sz="1900" dirty="0" smtClean="0"/>
              <a:t>。</a:t>
            </a:r>
            <a:endParaRPr lang="en-US" altLang="zh-CN" sz="1900"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lgn="ctr">
              <a:buNone/>
            </a:pPr>
            <a:r>
              <a:rPr lang="zh-CN" altLang="zh-CN" sz="1500" b="1" dirty="0" smtClean="0"/>
              <a:t>图</a:t>
            </a:r>
            <a:r>
              <a:rPr lang="en-US" altLang="zh-CN" sz="1500" b="1" dirty="0" smtClean="0"/>
              <a:t>3-1  </a:t>
            </a:r>
            <a:r>
              <a:rPr lang="zh-CN" altLang="zh-CN" sz="1500" b="1" dirty="0" smtClean="0"/>
              <a:t>边际成本</a:t>
            </a:r>
            <a:r>
              <a:rPr lang="zh-CN" altLang="zh-CN" sz="1500" b="1" dirty="0"/>
              <a:t>的较快上升让传统供给曲线较为</a:t>
            </a:r>
            <a:r>
              <a:rPr lang="zh-CN" altLang="zh-CN" sz="1500" b="1" dirty="0" smtClean="0"/>
              <a:t>陡峭</a:t>
            </a:r>
            <a:endParaRPr lang="zh-CN" altLang="zh-CN" sz="1500" b="1" dirty="0"/>
          </a:p>
        </p:txBody>
      </p:sp>
      <p:pic>
        <p:nvPicPr>
          <p:cNvPr id="6" name="图片 5" descr="C:\Users\Sure\Desktop\QQ截图2015032910035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25" y="3506331"/>
            <a:ext cx="3486150" cy="2038985"/>
          </a:xfrm>
          <a:prstGeom prst="rect">
            <a:avLst/>
          </a:prstGeom>
          <a:noFill/>
          <a:ln>
            <a:noFill/>
          </a:ln>
        </p:spPr>
      </p:pic>
    </p:spTree>
    <p:extLst>
      <p:ext uri="{BB962C8B-B14F-4D97-AF65-F5344CB8AC3E}">
        <p14:creationId xmlns:p14="http://schemas.microsoft.com/office/powerpoint/2010/main" val="1901117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12568"/>
          </a:xfrm>
        </p:spPr>
        <p:txBody>
          <a:bodyPr>
            <a:normAutofit/>
          </a:bodyPr>
          <a:lstStyle/>
          <a:p>
            <a:r>
              <a:rPr lang="zh-CN" altLang="zh-CN" dirty="0" smtClean="0"/>
              <a:t>在</a:t>
            </a:r>
            <a:r>
              <a:rPr lang="zh-CN" altLang="zh-CN" dirty="0"/>
              <a:t>传统生产技术之下，生产的边际成本会快速上升。这是因为厂商的产能有限，产量接近产能极限时机器的磨损，以及工人工资等成本会急剧上升。这还可能是因为厂商营销能力受限，要将产品信息推广给更多人需要付出更高成本。总之厂商能服务的客户群体是受限的，反映在二维曲线上就对应着一条较为陡峭的供给曲线，它与需求曲线的交点不会离原点太远</a:t>
            </a:r>
            <a:r>
              <a:rPr lang="zh-CN" altLang="zh-CN" dirty="0" smtClean="0"/>
              <a:t>。</a:t>
            </a:r>
            <a:endParaRPr lang="en-US" altLang="zh-CN" dirty="0" smtClean="0"/>
          </a:p>
          <a:p>
            <a:r>
              <a:rPr lang="zh-CN" altLang="zh-CN" dirty="0"/>
              <a:t>互联网的出现使得曲线发生了改变，互联网通过降低信息的传递成本从而降低了厂商的边际成本，甚至对于某些服务产业来说互联网甚至可以把边际成本压低到零。成本的降低意味着厂商能够服务的客户数量大幅增加。在供需图上，表现为供给曲线的大幅下移。这样一来</a:t>
            </a:r>
            <a:r>
              <a:rPr lang="en-US" altLang="zh-CN" dirty="0"/>
              <a:t>,</a:t>
            </a:r>
            <a:r>
              <a:rPr lang="zh-CN" altLang="zh-CN" dirty="0"/>
              <a:t>供给曲线与需求曲线的交点就大幅外推。</a:t>
            </a:r>
            <a:r>
              <a:rPr lang="zh-CN" altLang="en-US" dirty="0"/>
              <a:t>如图</a:t>
            </a:r>
            <a:r>
              <a:rPr lang="en-US" altLang="zh-CN" dirty="0"/>
              <a:t>3-2</a:t>
            </a:r>
            <a:r>
              <a:rPr lang="zh-CN" altLang="en-US" dirty="0"/>
              <a:t>所示</a:t>
            </a:r>
            <a:r>
              <a:rPr lang="zh-CN" altLang="en-US" dirty="0" smtClean="0"/>
              <a:t>。</a:t>
            </a:r>
            <a:endParaRPr lang="zh-CN" altLang="zh-CN" dirty="0"/>
          </a:p>
          <a:p>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zh-CN" dirty="0"/>
          </a:p>
        </p:txBody>
      </p:sp>
    </p:spTree>
    <p:extLst>
      <p:ext uri="{BB962C8B-B14F-4D97-AF65-F5344CB8AC3E}">
        <p14:creationId xmlns:p14="http://schemas.microsoft.com/office/powerpoint/2010/main" val="25938213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4896544"/>
          </a:xfrm>
        </p:spPr>
        <p:txBody>
          <a:bodyPr>
            <a:normAutofit/>
          </a:bodyPr>
          <a:lstStyle/>
          <a:p>
            <a:r>
              <a:rPr lang="zh-CN" altLang="en-US" dirty="0" smtClean="0"/>
              <a:t>如</a:t>
            </a:r>
            <a:r>
              <a:rPr lang="zh-CN" altLang="en-US" dirty="0"/>
              <a:t>图</a:t>
            </a:r>
            <a:r>
              <a:rPr lang="en-US" altLang="zh-CN" dirty="0"/>
              <a:t>3-2</a:t>
            </a:r>
            <a:r>
              <a:rPr lang="zh-CN" altLang="en-US" dirty="0"/>
              <a:t>所示</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lgn="ctr">
              <a:buNone/>
            </a:pPr>
            <a:endParaRPr lang="en-US" altLang="zh-CN" dirty="0"/>
          </a:p>
          <a:p>
            <a:pPr marL="0" indent="0" algn="ctr">
              <a:buNone/>
            </a:pPr>
            <a:endParaRPr lang="en-US" altLang="zh-CN" sz="1400" b="1" dirty="0"/>
          </a:p>
          <a:p>
            <a:pPr marL="0" indent="0" algn="ctr">
              <a:buNone/>
            </a:pPr>
            <a:endParaRPr lang="en-US" altLang="zh-CN" sz="1400" b="1" dirty="0"/>
          </a:p>
          <a:p>
            <a:pPr marL="0" indent="0" algn="ctr">
              <a:buNone/>
            </a:pPr>
            <a:endParaRPr lang="en-US" altLang="zh-CN" sz="1400" b="1" dirty="0" smtClean="0"/>
          </a:p>
          <a:p>
            <a:pPr marL="0" indent="0" algn="ctr">
              <a:buNone/>
            </a:pPr>
            <a:r>
              <a:rPr lang="zh-CN" altLang="zh-CN" sz="1400" b="1" dirty="0" smtClean="0"/>
              <a:t>图</a:t>
            </a:r>
            <a:r>
              <a:rPr lang="en-US" altLang="zh-CN" sz="1400" b="1" dirty="0" smtClean="0"/>
              <a:t>3-2  </a:t>
            </a:r>
            <a:r>
              <a:rPr lang="zh-CN" altLang="zh-CN" sz="1400" b="1" dirty="0" smtClean="0"/>
              <a:t>互联网</a:t>
            </a:r>
            <a:r>
              <a:rPr lang="zh-CN" altLang="zh-CN" sz="1400" b="1" dirty="0"/>
              <a:t>技术大幅降低了边际成本，形成的互联网供给曲线与需求曲线交于“远尾”</a:t>
            </a:r>
            <a:r>
              <a:rPr lang="zh-CN" altLang="zh-CN" sz="1400" b="1" dirty="0" smtClean="0"/>
              <a:t>处</a:t>
            </a:r>
            <a:endParaRPr lang="en-US" altLang="zh-CN" sz="1400" b="1" dirty="0" smtClean="0"/>
          </a:p>
          <a:p>
            <a:r>
              <a:rPr lang="zh-CN" altLang="zh-CN" dirty="0" smtClean="0"/>
              <a:t>客户</a:t>
            </a:r>
            <a:r>
              <a:rPr lang="zh-CN" altLang="zh-CN" dirty="0"/>
              <a:t>特性在“近尾”到“远尾”有显著差异，商业模式也存在较大差别。传统思维和互联网思维差异也体现在这些方面</a:t>
            </a:r>
            <a:r>
              <a:rPr lang="zh-CN" altLang="zh-CN" dirty="0" smtClean="0"/>
              <a:t>。</a:t>
            </a:r>
            <a:endParaRPr lang="zh-CN" altLang="zh-CN" dirty="0"/>
          </a:p>
        </p:txBody>
      </p:sp>
      <p:pic>
        <p:nvPicPr>
          <p:cNvPr id="14" name="图片 13" descr="C:\Users\Sure\Desktop\QQ截图2015032910052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484784"/>
            <a:ext cx="4968552" cy="2664296"/>
          </a:xfrm>
          <a:prstGeom prst="rect">
            <a:avLst/>
          </a:prstGeom>
          <a:noFill/>
          <a:ln>
            <a:noFill/>
          </a:ln>
        </p:spPr>
      </p:pic>
    </p:spTree>
    <p:extLst>
      <p:ext uri="{BB962C8B-B14F-4D97-AF65-F5344CB8AC3E}">
        <p14:creationId xmlns:p14="http://schemas.microsoft.com/office/powerpoint/2010/main" val="3164481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12568"/>
          </a:xfrm>
        </p:spPr>
        <p:txBody>
          <a:bodyPr>
            <a:noAutofit/>
          </a:bodyPr>
          <a:lstStyle/>
          <a:p>
            <a:pPr lvl="1"/>
            <a:r>
              <a:rPr lang="zh-CN" altLang="zh-CN" dirty="0" smtClean="0"/>
              <a:t>第一</a:t>
            </a:r>
            <a:r>
              <a:rPr lang="zh-CN" altLang="zh-CN" dirty="0"/>
              <a:t>，远尾处平民为王。在近尾处，客户对产品的需求很高，因此可以付出较高的价格。所以近尾处识别需求最强的客户是营销成功的关键。在远尾处，客户只愿出很低的价格，但客户群体异常庞大，如果能满足其需求，那么将获得丰厚利润。</a:t>
            </a:r>
          </a:p>
          <a:p>
            <a:pPr lvl="1"/>
            <a:r>
              <a:rPr lang="zh-CN" altLang="zh-CN" dirty="0"/>
              <a:t>第二，远尾处用户体验至上。在近尾处，客户对产品需求很高，小的瑕疵可以被容忍。在远尾处，由于需求度不高，小的瑕疵会使用户放弃该产品。由于远尾处价格低，厂商价格竞争的空间很小。这时提升用户体验成了竞争制胜的一个关键。</a:t>
            </a:r>
          </a:p>
          <a:p>
            <a:pPr lvl="1"/>
            <a:r>
              <a:rPr lang="zh-CN" altLang="zh-CN" dirty="0"/>
              <a:t>第三，远尾处规模制胜。在远尾处由于价格低，只有积累起来很大规模的客户才能够盈利，用户规模是厂商存亡的关键。另外，由于单个厂商所能服务的客户数量相当巨大，所以远尾处的产品和服务提供有了自然垄断的色彩即客户数量越大的厂商，相对其他厂商的竞争优势越明显</a:t>
            </a:r>
            <a:r>
              <a:rPr lang="zh-CN" altLang="zh-CN" dirty="0" smtClean="0"/>
              <a:t>。</a:t>
            </a:r>
            <a:endParaRPr lang="en-US" altLang="zh-CN" sz="1600" dirty="0" smtClean="0"/>
          </a:p>
          <a:p>
            <a:r>
              <a:rPr lang="zh-CN" altLang="zh-CN" dirty="0" smtClean="0"/>
              <a:t>以上</a:t>
            </a:r>
            <a:r>
              <a:rPr lang="zh-CN" altLang="zh-CN" dirty="0"/>
              <a:t>三点就是传统思维和互联网思维的本质性区别，远尾处厂商需要服务好最具代表性的平民，而不是迎合重要客户差异性的需求。所以远尾处的成功之道在于专注于做好一个产品来赢得客户，而不是像在近尾处那样同时推出多款产品来迎合不同的需求。这就是为什么互联网思维会强调“专注”，强调“少即是多”</a:t>
            </a:r>
            <a:r>
              <a:rPr lang="zh-CN" altLang="zh-CN" dirty="0" smtClean="0"/>
              <a:t>。</a:t>
            </a:r>
            <a:endParaRPr lang="zh-CN" altLang="zh-CN" dirty="0"/>
          </a:p>
        </p:txBody>
      </p:sp>
    </p:spTree>
    <p:extLst>
      <p:ext uri="{BB962C8B-B14F-4D97-AF65-F5344CB8AC3E}">
        <p14:creationId xmlns:p14="http://schemas.microsoft.com/office/powerpoint/2010/main" val="1180107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08912" cy="720080"/>
          </a:xfrm>
        </p:spPr>
        <p:txBody>
          <a:bodyPr/>
          <a:lstStyle/>
          <a:p>
            <a:r>
              <a:rPr lang="en-US" altLang="zh-CN" sz="2000" dirty="0" smtClean="0"/>
              <a:t>3.2.3 </a:t>
            </a:r>
            <a:r>
              <a:rPr lang="zh-CN" altLang="en-US" sz="2000" dirty="0" smtClean="0"/>
              <a:t>互联网金融与“去中介化”</a:t>
            </a:r>
            <a:endParaRPr lang="zh-CN" altLang="en-US" sz="2000" dirty="0">
              <a:solidFill>
                <a:srgbClr val="FF0000"/>
              </a:solidFill>
            </a:endParaRPr>
          </a:p>
        </p:txBody>
      </p:sp>
      <p:sp>
        <p:nvSpPr>
          <p:cNvPr id="3" name="内容占位符 2"/>
          <p:cNvSpPr>
            <a:spLocks noGrp="1"/>
          </p:cNvSpPr>
          <p:nvPr>
            <p:ph idx="1"/>
          </p:nvPr>
        </p:nvSpPr>
        <p:spPr>
          <a:xfrm>
            <a:off x="457200" y="1340768"/>
            <a:ext cx="8229600" cy="4752528"/>
          </a:xfrm>
        </p:spPr>
        <p:txBody>
          <a:bodyPr>
            <a:normAutofit lnSpcReduction="10000"/>
          </a:bodyPr>
          <a:lstStyle/>
          <a:p>
            <a:r>
              <a:rPr lang="zh-CN" altLang="zh-CN" dirty="0"/>
              <a:t>目前一个相当流行的谬误便是所谓的“互联网金融会去中介化”的说法</a:t>
            </a:r>
            <a:r>
              <a:rPr lang="zh-CN" altLang="en-US" dirty="0"/>
              <a:t>，即</a:t>
            </a:r>
            <a:r>
              <a:rPr lang="zh-CN" altLang="zh-CN" dirty="0"/>
              <a:t>金融市场的格局会因为互联网的引人而发生根本性的变化。随着信息不对称因互联网技术的应用而消减</a:t>
            </a:r>
            <a:r>
              <a:rPr lang="en-US" altLang="zh-CN" dirty="0"/>
              <a:t>,</a:t>
            </a:r>
            <a:r>
              <a:rPr lang="zh-CN" altLang="zh-CN" dirty="0"/>
              <a:t>资金供需双方会更多地直接交易，从而让银行、保险等金融中介不再有生存空间</a:t>
            </a:r>
            <a:r>
              <a:rPr lang="en-US" altLang="zh-CN" dirty="0"/>
              <a:t>,</a:t>
            </a:r>
            <a:r>
              <a:rPr lang="zh-CN" altLang="zh-CN" dirty="0"/>
              <a:t>让金融市场变成一张去中心化的“扁平”网络。</a:t>
            </a:r>
          </a:p>
          <a:p>
            <a:r>
              <a:rPr lang="zh-CN" altLang="zh-CN" dirty="0"/>
              <a:t>金融中介的真正核心功能在于“汇聚”</a:t>
            </a:r>
            <a:r>
              <a:rPr lang="en-US" altLang="zh-CN" dirty="0"/>
              <a:t>(pooling</a:t>
            </a:r>
            <a:r>
              <a:rPr lang="en-US" altLang="zh-CN" dirty="0" smtClean="0"/>
              <a:t>)</a:t>
            </a:r>
            <a:r>
              <a:rPr lang="zh-CN" altLang="en-US" dirty="0"/>
              <a:t>：</a:t>
            </a:r>
            <a:endParaRPr lang="en-US" altLang="zh-CN" dirty="0" smtClean="0"/>
          </a:p>
          <a:p>
            <a:pPr lvl="1"/>
            <a:r>
              <a:rPr lang="zh-CN" altLang="zh-CN" dirty="0" smtClean="0"/>
              <a:t>金融</a:t>
            </a:r>
            <a:r>
              <a:rPr lang="zh-CN" altLang="zh-CN" dirty="0"/>
              <a:t>中介可以从大量居民那里吸收资金</a:t>
            </a:r>
            <a:r>
              <a:rPr lang="en-US" altLang="zh-CN" dirty="0"/>
              <a:t>,</a:t>
            </a:r>
            <a:r>
              <a:rPr lang="zh-CN" altLang="zh-CN" dirty="0"/>
              <a:t>把小额资金汇聚成大额资金。</a:t>
            </a:r>
            <a:endParaRPr lang="en-US" altLang="zh-CN" dirty="0"/>
          </a:p>
          <a:p>
            <a:pPr lvl="1"/>
            <a:r>
              <a:rPr lang="zh-CN" altLang="zh-CN" dirty="0"/>
              <a:t>金融中介还可以同时投资多个项目，通过汇聚投资项目来分散风险，从而给居民提供更加稳定的回报。</a:t>
            </a:r>
            <a:endParaRPr lang="en-US" altLang="zh-CN" dirty="0"/>
          </a:p>
          <a:p>
            <a:pPr lvl="1"/>
            <a:r>
              <a:rPr lang="zh-CN" altLang="zh-CN" dirty="0"/>
              <a:t>由于所有居民不会同时用钱，所以金融中介汇聚了大量居民的短期资金后，可以形成规模稳定的资金池</a:t>
            </a:r>
            <a:r>
              <a:rPr lang="zh-CN" altLang="en-US" dirty="0"/>
              <a:t>，</a:t>
            </a:r>
            <a:r>
              <a:rPr lang="zh-CN" altLang="zh-CN" dirty="0"/>
              <a:t>这个资金池可以成为投资项目长期稳定的资金来源</a:t>
            </a:r>
            <a:r>
              <a:rPr lang="zh-CN" altLang="zh-CN" dirty="0" smtClean="0"/>
              <a:t>。</a:t>
            </a:r>
            <a:endParaRPr lang="en-US" altLang="zh-CN" dirty="0"/>
          </a:p>
          <a:p>
            <a:r>
              <a:rPr lang="zh-CN" altLang="zh-CN" dirty="0" smtClean="0"/>
              <a:t>金融</a:t>
            </a:r>
            <a:r>
              <a:rPr lang="zh-CN" altLang="zh-CN" dirty="0"/>
              <a:t>中介通过汇聚的方式，实现了资金在规模、风险和期限上的转换，克服了资金供需双方的不匹配，让融资变成可能。显然</a:t>
            </a:r>
            <a:r>
              <a:rPr lang="en-US" altLang="zh-CN" dirty="0"/>
              <a:t>,</a:t>
            </a:r>
            <a:r>
              <a:rPr lang="zh-CN" altLang="zh-CN" dirty="0"/>
              <a:t>这一功能并不会因为互联网技术的引</a:t>
            </a:r>
            <a:r>
              <a:rPr lang="zh-CN" altLang="en-US" dirty="0"/>
              <a:t>入</a:t>
            </a:r>
            <a:r>
              <a:rPr lang="zh-CN" altLang="zh-CN" dirty="0"/>
              <a:t>而被削弱</a:t>
            </a:r>
            <a:r>
              <a:rPr lang="zh-CN" altLang="zh-CN" dirty="0" smtClean="0"/>
              <a:t>。</a:t>
            </a:r>
            <a:endParaRPr lang="en-US" altLang="zh-CN" dirty="0" smtClean="0"/>
          </a:p>
        </p:txBody>
      </p:sp>
    </p:spTree>
    <p:extLst>
      <p:ext uri="{BB962C8B-B14F-4D97-AF65-F5344CB8AC3E}">
        <p14:creationId xmlns:p14="http://schemas.microsoft.com/office/powerpoint/2010/main" val="1933708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lstStyle/>
          <a:p>
            <a:r>
              <a:rPr lang="en-US" altLang="zh-CN" sz="2000" dirty="0" smtClean="0"/>
              <a:t>3.2.4 </a:t>
            </a:r>
            <a:r>
              <a:rPr lang="zh-CN" altLang="en-US" sz="2000" dirty="0" smtClean="0"/>
              <a:t>互联网金融与计划经济</a:t>
            </a:r>
            <a:endParaRPr lang="zh-CN" altLang="en-US" sz="2000" dirty="0">
              <a:solidFill>
                <a:srgbClr val="FF0000"/>
              </a:solidFill>
            </a:endParaRPr>
          </a:p>
        </p:txBody>
      </p:sp>
      <p:sp>
        <p:nvSpPr>
          <p:cNvPr id="3" name="内容占位符 2"/>
          <p:cNvSpPr>
            <a:spLocks noGrp="1"/>
          </p:cNvSpPr>
          <p:nvPr>
            <p:ph idx="1"/>
          </p:nvPr>
        </p:nvSpPr>
        <p:spPr>
          <a:xfrm>
            <a:off x="457200" y="1700808"/>
            <a:ext cx="8229600" cy="4248472"/>
          </a:xfrm>
        </p:spPr>
        <p:txBody>
          <a:bodyPr>
            <a:normAutofit/>
          </a:bodyPr>
          <a:lstStyle/>
          <a:p>
            <a:r>
              <a:rPr lang="zh-CN" altLang="zh-CN" dirty="0" smtClean="0"/>
              <a:t>计划经济</a:t>
            </a:r>
            <a:r>
              <a:rPr lang="zh-CN" altLang="zh-CN" dirty="0"/>
              <a:t>最被人诟病的是信息收集成本巨大，决策无法及时作出，计划没有变化快，等到计划作出后，市场情况又变化了。</a:t>
            </a:r>
            <a:endParaRPr lang="en-US" altLang="zh-CN" dirty="0"/>
          </a:p>
          <a:p>
            <a:r>
              <a:rPr lang="zh-CN" altLang="zh-CN" dirty="0"/>
              <a:t>随着互联网技术的发展，计划经济这块短板反而可以借助互联网信息技术获得优势，显示出比市场经济更为强大的经济发展潜力。这样的变化，不仅是商业层面、经济形态的变化，更是社会形态的变化，是数字社会的发育</a:t>
            </a:r>
            <a:r>
              <a:rPr lang="zh-CN" altLang="zh-CN" dirty="0" smtClean="0"/>
              <a:t>。</a:t>
            </a:r>
            <a:endParaRPr lang="en-US" altLang="zh-CN" dirty="0"/>
          </a:p>
          <a:p>
            <a:pPr lvl="1"/>
            <a:r>
              <a:rPr lang="zh-CN" altLang="zh-CN" dirty="0" smtClean="0"/>
              <a:t>互联网</a:t>
            </a:r>
            <a:r>
              <a:rPr lang="zh-CN" altLang="zh-CN" dirty="0"/>
              <a:t>技术解决</a:t>
            </a:r>
            <a:r>
              <a:rPr lang="zh-CN" altLang="en-US" dirty="0"/>
              <a:t>了</a:t>
            </a:r>
            <a:r>
              <a:rPr lang="zh-CN" altLang="zh-CN" dirty="0"/>
              <a:t>计划经济中信息精准匹配的问题，市场供给和需求的匹配。</a:t>
            </a:r>
            <a:endParaRPr lang="en-US" altLang="zh-CN" dirty="0"/>
          </a:p>
          <a:p>
            <a:pPr lvl="1"/>
            <a:r>
              <a:rPr lang="zh-CN" altLang="zh-CN" dirty="0"/>
              <a:t>互联网技术</a:t>
            </a:r>
            <a:r>
              <a:rPr lang="zh-CN" altLang="en-US" dirty="0"/>
              <a:t>的应用</a:t>
            </a:r>
            <a:r>
              <a:rPr lang="zh-CN" altLang="zh-CN" dirty="0"/>
              <a:t>减少</a:t>
            </a:r>
            <a:r>
              <a:rPr lang="zh-CN" altLang="en-US" dirty="0"/>
              <a:t>了</a:t>
            </a:r>
            <a:r>
              <a:rPr lang="zh-CN" altLang="zh-CN" dirty="0"/>
              <a:t>资源的浪费、能源的消耗和对环境的破坏</a:t>
            </a:r>
            <a:r>
              <a:rPr lang="zh-CN" altLang="en-US" dirty="0"/>
              <a:t>。</a:t>
            </a:r>
            <a:endParaRPr lang="en-US" altLang="zh-CN" dirty="0"/>
          </a:p>
          <a:p>
            <a:pPr lvl="1"/>
            <a:r>
              <a:rPr lang="zh-CN" altLang="zh-CN" dirty="0"/>
              <a:t>互联网技术的发展可以使我们进入</a:t>
            </a:r>
            <a:r>
              <a:rPr lang="zh-CN" altLang="en-US" dirty="0"/>
              <a:t>“</a:t>
            </a:r>
            <a:r>
              <a:rPr lang="zh-CN" altLang="zh-CN" dirty="0"/>
              <a:t>数字计划经济时代”</a:t>
            </a:r>
            <a:r>
              <a:rPr lang="zh-CN" altLang="zh-CN" dirty="0" smtClean="0"/>
              <a:t>。</a:t>
            </a:r>
            <a:endParaRPr lang="en-US" altLang="zh-CN" dirty="0"/>
          </a:p>
        </p:txBody>
      </p:sp>
    </p:spTree>
    <p:extLst>
      <p:ext uri="{BB962C8B-B14F-4D97-AF65-F5344CB8AC3E}">
        <p14:creationId xmlns:p14="http://schemas.microsoft.com/office/powerpoint/2010/main" val="65315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1.3.1 </a:t>
            </a:r>
            <a:r>
              <a:rPr lang="zh-CN" altLang="en-US" b="1" dirty="0" smtClean="0">
                <a:solidFill>
                  <a:srgbClr val="6A5015"/>
                </a:solidFill>
                <a:latin typeface="黑体" panose="02010609060101010101" pitchFamily="49" charset="-122"/>
                <a:ea typeface="黑体" panose="02010609060101010101" pitchFamily="49" charset="-122"/>
              </a:rPr>
              <a:t>基本框架</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smtClean="0"/>
              <a:t>在</a:t>
            </a:r>
            <a:r>
              <a:rPr lang="zh-CN" altLang="en-US" dirty="0"/>
              <a:t>互联网金融环境下，支付便捷，超级集中支付系统和个体</a:t>
            </a:r>
            <a:r>
              <a:rPr lang="zh-CN" altLang="en-US" dirty="0" smtClean="0"/>
              <a:t>移动支付</a:t>
            </a:r>
            <a:r>
              <a:rPr lang="zh-CN" altLang="en-US" dirty="0"/>
              <a:t>统一；信息处理和风险评估以大数据分析和高速算法为基础，并通过网络化方式进行</a:t>
            </a:r>
            <a:r>
              <a:rPr lang="zh-CN" altLang="en-US" dirty="0" smtClean="0"/>
              <a:t>，信息</a:t>
            </a:r>
            <a:r>
              <a:rPr lang="zh-CN" altLang="en-US" dirty="0"/>
              <a:t>不对称程度非常低，资金供需双方在资金期限匹配、风险分担等方面的成本非常低</a:t>
            </a:r>
            <a:r>
              <a:rPr lang="zh-CN" altLang="en-US" dirty="0" smtClean="0"/>
              <a:t>，可以</a:t>
            </a:r>
            <a:r>
              <a:rPr lang="zh-CN" altLang="en-US" dirty="0"/>
              <a:t>不通过银行、证券公司和交易所等传统金融中介和市场，直接在网上完成股票、</a:t>
            </a:r>
            <a:r>
              <a:rPr lang="zh-CN" altLang="en-US" dirty="0" smtClean="0"/>
              <a:t>债券的</a:t>
            </a:r>
            <a:r>
              <a:rPr lang="zh-CN" altLang="en-US" dirty="0"/>
              <a:t>发行和交易，或进行资金融通</a:t>
            </a:r>
            <a:r>
              <a:rPr lang="zh-CN" altLang="en-US" dirty="0" smtClean="0"/>
              <a:t>等。</a:t>
            </a:r>
            <a:endParaRPr lang="en-US" altLang="zh-CN" dirty="0" smtClean="0"/>
          </a:p>
          <a:p>
            <a:r>
              <a:rPr lang="zh-CN" altLang="en-US" dirty="0"/>
              <a:t>在互联网金融的环境下，金融业的分工和专业化被大大地淡化，被</a:t>
            </a:r>
            <a:r>
              <a:rPr lang="zh-CN" altLang="en-US" dirty="0" smtClean="0"/>
              <a:t>互联网</a:t>
            </a:r>
            <a:r>
              <a:rPr lang="zh-CN" altLang="en-US" dirty="0"/>
              <a:t>及相关软件技术所替代；企业、普通老百姓都可以通过互联网进行各种金融交易，</a:t>
            </a:r>
            <a:r>
              <a:rPr lang="zh-CN" altLang="en-US" dirty="0" smtClean="0"/>
              <a:t>风险</a:t>
            </a:r>
            <a:r>
              <a:rPr lang="zh-CN" altLang="en-US" dirty="0"/>
              <a:t>定价、期限匹配等复杂交易都会大大简化、易于操作；市场参与者更为大众化，</a:t>
            </a:r>
            <a:r>
              <a:rPr lang="zh-CN" altLang="en-US" dirty="0" smtClean="0"/>
              <a:t>互联网金融</a:t>
            </a:r>
            <a:r>
              <a:rPr lang="zh-CN" altLang="en-US" dirty="0"/>
              <a:t>交易所引发的巨大效益更加惠及普通百姓。互联网金融突破了由中介机械地提供</a:t>
            </a:r>
            <a:r>
              <a:rPr lang="zh-CN" altLang="en-US" dirty="0" smtClean="0"/>
              <a:t>服务而</a:t>
            </a:r>
            <a:r>
              <a:rPr lang="zh-CN" altLang="en-US" dirty="0"/>
              <a:t>用户被动接受的模式</a:t>
            </a:r>
            <a:r>
              <a:rPr lang="zh-CN" altLang="en-US" dirty="0" smtClean="0"/>
              <a:t>。</a:t>
            </a:r>
            <a:endParaRPr lang="zh-CN" altLang="en-US" dirty="0"/>
          </a:p>
        </p:txBody>
      </p:sp>
    </p:spTree>
    <p:extLst>
      <p:ext uri="{BB962C8B-B14F-4D97-AF65-F5344CB8AC3E}">
        <p14:creationId xmlns:p14="http://schemas.microsoft.com/office/powerpoint/2010/main" val="3812232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3.3 </a:t>
            </a:r>
            <a:r>
              <a:rPr lang="zh-CN" altLang="en-US" dirty="0" smtClean="0"/>
              <a:t>从互联网思维到互联网金融</a:t>
            </a:r>
            <a:endParaRPr lang="zh-CN" altLang="en-US" dirty="0">
              <a:solidFill>
                <a:srgbClr val="FF0000"/>
              </a:solidFill>
            </a:endParaRPr>
          </a:p>
        </p:txBody>
      </p:sp>
      <p:sp>
        <p:nvSpPr>
          <p:cNvPr id="3" name="内容占位符 2"/>
          <p:cNvSpPr>
            <a:spLocks noGrp="1"/>
          </p:cNvSpPr>
          <p:nvPr>
            <p:ph idx="1"/>
          </p:nvPr>
        </p:nvSpPr>
        <p:spPr>
          <a:xfrm>
            <a:off x="457200" y="1484784"/>
            <a:ext cx="8229600" cy="4680520"/>
          </a:xfrm>
        </p:spPr>
        <p:txBody>
          <a:bodyPr>
            <a:normAutofit/>
          </a:bodyPr>
          <a:lstStyle/>
          <a:p>
            <a:r>
              <a:rPr lang="zh-CN" altLang="zh-CN" dirty="0" smtClean="0"/>
              <a:t>互联网</a:t>
            </a:r>
            <a:r>
              <a:rPr lang="zh-CN" altLang="zh-CN" dirty="0"/>
              <a:t>思维</a:t>
            </a:r>
            <a:r>
              <a:rPr lang="zh-CN" altLang="en-US" dirty="0"/>
              <a:t>可被总结为</a:t>
            </a:r>
            <a:r>
              <a:rPr lang="zh-CN" altLang="zh-CN" dirty="0"/>
              <a:t>当互联网技术将客户对象推至需求曲线的“远尾”后，针对远尾客户特性而出现的商业模式。</a:t>
            </a:r>
            <a:endParaRPr lang="en-US" altLang="zh-CN" dirty="0"/>
          </a:p>
          <a:p>
            <a:r>
              <a:rPr lang="zh-CN" altLang="zh-CN" b="1" dirty="0"/>
              <a:t>核心内涵</a:t>
            </a:r>
            <a:r>
              <a:rPr lang="zh-CN" altLang="en-US" b="1" dirty="0"/>
              <a:t>：</a:t>
            </a:r>
            <a:r>
              <a:rPr lang="zh-CN" altLang="zh-CN" dirty="0"/>
              <a:t>平民为王、用户体验至上、规模制胜。</a:t>
            </a:r>
            <a:endParaRPr lang="en-US" altLang="zh-CN" dirty="0"/>
          </a:p>
          <a:p>
            <a:r>
              <a:rPr lang="zh-CN" altLang="en-US" b="1" dirty="0"/>
              <a:t>现实条件</a:t>
            </a:r>
            <a:r>
              <a:rPr lang="zh-CN" altLang="en-US" b="1" dirty="0" smtClean="0"/>
              <a:t>：</a:t>
            </a:r>
            <a:endParaRPr lang="en-US" altLang="zh-CN" b="1" dirty="0" smtClean="0"/>
          </a:p>
          <a:p>
            <a:pPr lvl="1"/>
            <a:r>
              <a:rPr lang="zh-CN" altLang="zh-CN" dirty="0" smtClean="0"/>
              <a:t>在</a:t>
            </a:r>
            <a:r>
              <a:rPr lang="zh-CN" altLang="zh-CN" dirty="0"/>
              <a:t>金融所服务的居民和企业中，存在数量庞大的远尾客户尚待开发。</a:t>
            </a:r>
            <a:endParaRPr lang="en-US" altLang="zh-CN" dirty="0"/>
          </a:p>
          <a:p>
            <a:pPr lvl="1"/>
            <a:r>
              <a:rPr lang="zh-CN" altLang="zh-CN" dirty="0"/>
              <a:t>由于金融服务具有虚拟性，因此可以利用互联网技术大幅降低服务成本</a:t>
            </a:r>
            <a:r>
              <a:rPr lang="zh-CN" altLang="zh-CN" dirty="0" smtClean="0"/>
              <a:t>。</a:t>
            </a:r>
            <a:endParaRPr lang="en-US" altLang="zh-CN" dirty="0"/>
          </a:p>
          <a:p>
            <a:pPr marL="342900" lvl="1" indent="-342900">
              <a:buSzPct val="150000"/>
            </a:pPr>
            <a:r>
              <a:rPr lang="zh-CN" altLang="zh-CN" sz="1800" b="1" dirty="0" smtClean="0"/>
              <a:t>三</a:t>
            </a:r>
            <a:r>
              <a:rPr lang="zh-CN" altLang="zh-CN" sz="1800" b="1" dirty="0"/>
              <a:t>大定律决定了网络经济的边际收益率递增</a:t>
            </a:r>
            <a:r>
              <a:rPr lang="zh-CN" altLang="en-US" sz="1800" b="1" dirty="0" smtClean="0"/>
              <a:t>：</a:t>
            </a:r>
            <a:endParaRPr lang="en-US" altLang="zh-CN" sz="1800" dirty="0" smtClean="0"/>
          </a:p>
          <a:p>
            <a:pPr lvl="1"/>
            <a:r>
              <a:rPr lang="zh-CN" altLang="zh-CN" b="1" dirty="0" smtClean="0"/>
              <a:t>梅特卡夫</a:t>
            </a:r>
            <a:r>
              <a:rPr lang="zh-CN" altLang="zh-CN" b="1" dirty="0"/>
              <a:t>法则</a:t>
            </a:r>
            <a:endParaRPr lang="en-US" altLang="zh-CN" b="1" dirty="0"/>
          </a:p>
          <a:p>
            <a:pPr lvl="1"/>
            <a:r>
              <a:rPr lang="zh-CN" altLang="zh-CN" b="1" dirty="0"/>
              <a:t>摩尔</a:t>
            </a:r>
            <a:r>
              <a:rPr lang="zh-CN" altLang="zh-CN" b="1" dirty="0" smtClean="0"/>
              <a:t>定律</a:t>
            </a:r>
            <a:endParaRPr lang="en-US" altLang="zh-CN" b="1" dirty="0" smtClean="0"/>
          </a:p>
          <a:p>
            <a:pPr lvl="1"/>
            <a:r>
              <a:rPr lang="zh-CN" altLang="zh-CN" b="1" dirty="0"/>
              <a:t>达维多</a:t>
            </a:r>
            <a:r>
              <a:rPr lang="zh-CN" altLang="zh-CN" b="1" dirty="0" smtClean="0"/>
              <a:t>定律</a:t>
            </a:r>
            <a:endParaRPr lang="en-US" altLang="zh-CN" dirty="0"/>
          </a:p>
        </p:txBody>
      </p:sp>
    </p:spTree>
    <p:extLst>
      <p:ext uri="{BB962C8B-B14F-4D97-AF65-F5344CB8AC3E}">
        <p14:creationId xmlns:p14="http://schemas.microsoft.com/office/powerpoint/2010/main" val="3616411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184576"/>
          </a:xfrm>
        </p:spPr>
        <p:txBody>
          <a:bodyPr>
            <a:normAutofit/>
          </a:bodyPr>
          <a:lstStyle/>
          <a:p>
            <a:r>
              <a:rPr lang="zh-CN" altLang="en-US" dirty="0" smtClean="0"/>
              <a:t>典例：余额宝</a:t>
            </a:r>
            <a:endParaRPr lang="en-US" altLang="zh-CN" dirty="0" smtClean="0"/>
          </a:p>
          <a:p>
            <a:r>
              <a:rPr lang="zh-CN" altLang="zh-CN" dirty="0" smtClean="0"/>
              <a:t>意识到远</a:t>
            </a:r>
            <a:r>
              <a:rPr lang="zh-CN" altLang="zh-CN" dirty="0"/>
              <a:t>尾客户</a:t>
            </a:r>
            <a:r>
              <a:rPr lang="zh-CN" altLang="zh-CN" dirty="0" smtClean="0"/>
              <a:t>价值</a:t>
            </a:r>
            <a:r>
              <a:rPr lang="zh-CN" altLang="en-US" dirty="0" smtClean="0"/>
              <a:t>，</a:t>
            </a:r>
            <a:r>
              <a:rPr lang="zh-CN" altLang="zh-CN" dirty="0" smtClean="0"/>
              <a:t>遵循</a:t>
            </a:r>
            <a:r>
              <a:rPr lang="zh-CN" altLang="zh-CN" dirty="0"/>
              <a:t>“客户体验至上”</a:t>
            </a:r>
            <a:r>
              <a:rPr lang="zh-CN" altLang="zh-CN" dirty="0" smtClean="0"/>
              <a:t>理念。</a:t>
            </a:r>
            <a:r>
              <a:rPr lang="zh-CN" altLang="zh-CN" dirty="0"/>
              <a:t>一元起存，随时存取，随时</a:t>
            </a:r>
            <a:r>
              <a:rPr lang="zh-CN" altLang="zh-CN" dirty="0" smtClean="0"/>
              <a:t>查询</a:t>
            </a:r>
            <a:r>
              <a:rPr lang="zh-CN" altLang="en-US" dirty="0" smtClean="0"/>
              <a:t>。</a:t>
            </a:r>
            <a:endParaRPr lang="en-US" altLang="zh-CN" dirty="0" smtClean="0"/>
          </a:p>
          <a:p>
            <a:r>
              <a:rPr lang="zh-CN" altLang="zh-CN" dirty="0"/>
              <a:t>除了在储户端，企业端也有向远尾客户拓展的空间</a:t>
            </a:r>
            <a:r>
              <a:rPr lang="zh-CN" altLang="zh-CN" dirty="0" smtClean="0"/>
              <a:t>。</a:t>
            </a:r>
            <a:endParaRPr lang="en-US" altLang="zh-CN" dirty="0" smtClean="0"/>
          </a:p>
          <a:p>
            <a:r>
              <a:rPr lang="zh-CN" altLang="en-US" dirty="0" smtClean="0"/>
              <a:t>小微企业</a:t>
            </a:r>
            <a:r>
              <a:rPr lang="zh-CN" altLang="zh-CN" dirty="0"/>
              <a:t>很难享受到正规金融服务</a:t>
            </a:r>
            <a:endParaRPr lang="en-US" altLang="zh-CN" dirty="0" smtClean="0"/>
          </a:p>
          <a:p>
            <a:pPr lvl="1"/>
            <a:r>
              <a:rPr lang="zh-CN" altLang="zh-CN" dirty="0" smtClean="0"/>
              <a:t>规模较小</a:t>
            </a:r>
            <a:r>
              <a:rPr lang="en-US" altLang="zh-CN" dirty="0" smtClean="0"/>
              <a:t>,</a:t>
            </a:r>
            <a:r>
              <a:rPr lang="zh-CN" altLang="zh-CN" dirty="0" smtClean="0"/>
              <a:t>经营持续性和稳定性低于大中型企业。</a:t>
            </a:r>
            <a:endParaRPr lang="en-US" altLang="zh-CN" dirty="0" smtClean="0"/>
          </a:p>
          <a:p>
            <a:pPr lvl="1"/>
            <a:r>
              <a:rPr lang="zh-CN" altLang="zh-CN" dirty="0" smtClean="0"/>
              <a:t>相当</a:t>
            </a:r>
            <a:r>
              <a:rPr lang="zh-CN" altLang="zh-CN" dirty="0"/>
              <a:t>部分甚至缺乏完整</a:t>
            </a:r>
            <a:r>
              <a:rPr lang="zh-CN" altLang="zh-CN" dirty="0" smtClean="0"/>
              <a:t>账目</a:t>
            </a:r>
            <a:r>
              <a:rPr lang="zh-CN" altLang="en-US" dirty="0" smtClean="0"/>
              <a:t>，</a:t>
            </a:r>
            <a:r>
              <a:rPr lang="zh-CN" altLang="zh-CN" dirty="0" smtClean="0"/>
              <a:t>给</a:t>
            </a:r>
            <a:r>
              <a:rPr lang="zh-CN" altLang="zh-CN" dirty="0"/>
              <a:t>金融机构搜集企业信息、评估风险出了难题。</a:t>
            </a:r>
            <a:endParaRPr lang="en-US" altLang="zh-CN" dirty="0" smtClean="0"/>
          </a:p>
          <a:p>
            <a:r>
              <a:rPr lang="zh-CN" altLang="zh-CN" dirty="0" smtClean="0"/>
              <a:t>随着</a:t>
            </a:r>
            <a:r>
              <a:rPr lang="zh-CN" altLang="zh-CN" dirty="0"/>
              <a:t>互联网技术的引入，金融机构可以通过大数据等手段更清楚地掌握这些企业的经营状况，对其做出更准确的评价，从而让给这些企业放贷成为了可能。这样一来，这些之前被排除在金融服务之外的企业</a:t>
            </a:r>
            <a:r>
              <a:rPr lang="en-US" altLang="zh-CN" dirty="0"/>
              <a:t>,</a:t>
            </a:r>
            <a:r>
              <a:rPr lang="zh-CN" altLang="zh-CN" dirty="0"/>
              <a:t>也变成了金融机构收入新的增长点</a:t>
            </a:r>
            <a:r>
              <a:rPr lang="zh-CN" altLang="zh-CN" dirty="0" smtClean="0"/>
              <a:t>。</a:t>
            </a:r>
            <a:endParaRPr lang="en-US" altLang="zh-CN" dirty="0"/>
          </a:p>
        </p:txBody>
      </p:sp>
    </p:spTree>
    <p:extLst>
      <p:ext uri="{BB962C8B-B14F-4D97-AF65-F5344CB8AC3E}">
        <p14:creationId xmlns:p14="http://schemas.microsoft.com/office/powerpoint/2010/main" val="6816488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457200" y="1844825"/>
            <a:ext cx="8229600" cy="3888432"/>
          </a:xfrm>
        </p:spPr>
        <p:txBody>
          <a:bodyPr/>
          <a:lstStyle/>
          <a:p>
            <a:r>
              <a:rPr lang="zh-CN" altLang="zh-CN" dirty="0" smtClean="0"/>
              <a:t>本章</a:t>
            </a:r>
            <a:r>
              <a:rPr lang="zh-CN" altLang="zh-CN" dirty="0"/>
              <a:t>首先介绍了兰格以及米塞斯各自的观点，其次说明了互联网金融与兰格</a:t>
            </a:r>
            <a:r>
              <a:rPr lang="en-US" altLang="zh-CN" dirty="0"/>
              <a:t>-</a:t>
            </a:r>
            <a:r>
              <a:rPr lang="zh-CN" altLang="zh-CN" dirty="0"/>
              <a:t>米塞斯争论之间的关系。随后，对互联网金融进行经济解读，并且对互联网金融的信息处理原理，通过模型进行了详细的解释。最后，本章介绍了互联网思维与互联网金融</a:t>
            </a:r>
            <a:r>
              <a:rPr lang="zh-CN" altLang="zh-CN" dirty="0" smtClean="0"/>
              <a:t>。</a:t>
            </a:r>
            <a:endParaRPr lang="zh-CN" altLang="zh-CN" dirty="0"/>
          </a:p>
        </p:txBody>
      </p:sp>
    </p:spTree>
    <p:extLst>
      <p:ext uri="{BB962C8B-B14F-4D97-AF65-F5344CB8AC3E}">
        <p14:creationId xmlns:p14="http://schemas.microsoft.com/office/powerpoint/2010/main" val="40402688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03353" y="2566340"/>
            <a:ext cx="7585071" cy="1754326"/>
          </a:xfrm>
          <a:prstGeom prst="rect">
            <a:avLst/>
          </a:prstGeom>
        </p:spPr>
        <p:txBody>
          <a:bodyPr wrap="square" numCol="1">
            <a:spAutoFit/>
          </a:bodyPr>
          <a:lstStyle/>
          <a:p>
            <a:pPr>
              <a:lnSpc>
                <a:spcPct val="200000"/>
              </a:lnSpc>
              <a:buSzPct val="150000"/>
            </a:pPr>
            <a:r>
              <a:rPr lang="zh-CN" altLang="zh-CN" dirty="0" smtClean="0">
                <a:latin typeface="仿宋" panose="02010609060101010101" pitchFamily="49" charset="-122"/>
                <a:ea typeface="仿宋" panose="02010609060101010101" pitchFamily="49" charset="-122"/>
              </a:rPr>
              <a:t>兰格</a:t>
            </a:r>
            <a:r>
              <a:rPr lang="zh-CN" altLang="zh-CN" dirty="0">
                <a:latin typeface="仿宋" panose="02010609060101010101" pitchFamily="49" charset="-122"/>
                <a:ea typeface="仿宋" panose="02010609060101010101" pitchFamily="49" charset="-122"/>
              </a:rPr>
              <a:t>模式 社会主义市场经济 自由竞争市场 奥地利经济学派 商业周期理论 中央经济的经济计算问题 企业家精神 互联网思维去中介化</a:t>
            </a:r>
          </a:p>
          <a:p>
            <a:pPr>
              <a:lnSpc>
                <a:spcPct val="200000"/>
              </a:lnSpc>
              <a:buSzPct val="150000"/>
            </a:pP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879217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48478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956896"/>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1</a:t>
            </a:r>
            <a:r>
              <a:rPr lang="zh-CN" altLang="zh-CN" dirty="0">
                <a:latin typeface="仿宋" panose="02010609060101010101" pitchFamily="49" charset="-122"/>
                <a:ea typeface="仿宋" panose="02010609060101010101" pitchFamily="49" charset="-122"/>
              </a:rPr>
              <a:t>、兰格</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米塞斯争论是在什么样的背景下产生的</a:t>
            </a:r>
            <a:r>
              <a:rPr lang="zh-CN" altLang="zh-CN"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zh-CN" dirty="0">
                <a:latin typeface="仿宋" panose="02010609060101010101" pitchFamily="49" charset="-122"/>
                <a:ea typeface="仿宋" panose="02010609060101010101" pitchFamily="49" charset="-122"/>
              </a:rPr>
              <a:t>、兰格模式的主要思想是什么？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zh-CN" dirty="0">
                <a:latin typeface="仿宋" panose="02010609060101010101" pitchFamily="49" charset="-122"/>
                <a:ea typeface="仿宋" panose="02010609060101010101" pitchFamily="49" charset="-122"/>
              </a:rPr>
              <a:t>、兰格认为的社会主义经济客观均衡的条件是什么？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zh-CN" dirty="0">
                <a:latin typeface="仿宋" panose="02010609060101010101" pitchFamily="49" charset="-122"/>
                <a:ea typeface="仿宋" panose="02010609060101010101" pitchFamily="49" charset="-122"/>
              </a:rPr>
              <a:t>、米塞斯的经济学观点都有什么？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zh-CN" dirty="0">
                <a:latin typeface="仿宋" panose="02010609060101010101" pitchFamily="49" charset="-122"/>
                <a:ea typeface="仿宋" panose="02010609060101010101" pitchFamily="49" charset="-122"/>
              </a:rPr>
              <a:t>、现代信息技术革命会对社会主义计划经济造成什么影响？</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6</a:t>
            </a:r>
            <a:r>
              <a:rPr lang="zh-CN" altLang="zh-CN" dirty="0">
                <a:latin typeface="仿宋" panose="02010609060101010101" pitchFamily="49" charset="-122"/>
                <a:ea typeface="仿宋" panose="02010609060101010101" pitchFamily="49" charset="-122"/>
              </a:rPr>
              <a:t>、互联网的出现对供给和需求曲线分别有什么影响？</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7</a:t>
            </a:r>
            <a:r>
              <a:rPr lang="zh-CN" altLang="zh-CN" dirty="0">
                <a:latin typeface="仿宋" panose="02010609060101010101" pitchFamily="49" charset="-122"/>
                <a:ea typeface="仿宋" panose="02010609060101010101" pitchFamily="49" charset="-122"/>
              </a:rPr>
              <a:t>、互联网金融的“去中介化”的内涵是什么</a:t>
            </a:r>
            <a:r>
              <a:rPr lang="zh-CN" altLang="zh-CN" dirty="0" smtClean="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p:txBody>
      </p:sp>
      <p:sp>
        <p:nvSpPr>
          <p:cNvPr id="7" name="标题 1"/>
          <p:cNvSpPr>
            <a:spLocks noGrp="1"/>
          </p:cNvSpPr>
          <p:nvPr>
            <p:ph type="title"/>
          </p:nvPr>
        </p:nvSpPr>
        <p:spPr>
          <a:xfrm>
            <a:off x="467543" y="692696"/>
            <a:ext cx="8208912" cy="720080"/>
          </a:xfrm>
        </p:spPr>
        <p:txBody>
          <a:bodyPr>
            <a:normAutofit fontScale="90000"/>
          </a:bodyPr>
          <a:lstStyle/>
          <a:p>
            <a:r>
              <a:rPr lang="zh-CN" altLang="en-US" dirty="0" smtClean="0"/>
              <a:t>习题</a:t>
            </a:r>
            <a:endParaRPr lang="zh-CN" altLang="en-US" dirty="0"/>
          </a:p>
        </p:txBody>
      </p:sp>
    </p:spTree>
    <p:extLst>
      <p:ext uri="{BB962C8B-B14F-4D97-AF65-F5344CB8AC3E}">
        <p14:creationId xmlns:p14="http://schemas.microsoft.com/office/powerpoint/2010/main" val="22560064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21214852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933056"/>
            <a:ext cx="6336704" cy="1152128"/>
          </a:xfrm>
        </p:spPr>
        <p:txBody>
          <a:bodyPr/>
          <a:lstStyle/>
          <a:p>
            <a:r>
              <a:rPr lang="zh-CN" altLang="en-US" dirty="0" smtClean="0"/>
              <a:t>第四章 普惠</a:t>
            </a:r>
            <a:r>
              <a:rPr lang="zh-CN" altLang="en-US" dirty="0"/>
              <a:t>金融及民主</a:t>
            </a:r>
            <a:r>
              <a:rPr lang="zh-CN" altLang="en-US" dirty="0" smtClean="0"/>
              <a:t>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34854167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1200329"/>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4</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普惠金融</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4.2 </a:t>
            </a:r>
            <a:r>
              <a:rPr lang="zh-CN" altLang="en-US" sz="2400" dirty="0" smtClean="0">
                <a:solidFill>
                  <a:srgbClr val="6A5015"/>
                </a:solidFill>
                <a:latin typeface="黑体" panose="02010609060101010101" pitchFamily="49" charset="-122"/>
                <a:ea typeface="黑体" panose="02010609060101010101" pitchFamily="49" charset="-122"/>
              </a:rPr>
              <a:t>民主金融</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3284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金融排斥与金融歧视的内涵</a:t>
            </a:r>
            <a:r>
              <a:rPr lang="zh-CN" altLang="en-US" dirty="0" smtClean="0">
                <a:solidFill>
                  <a:srgbClr val="6A5015"/>
                </a:solidFill>
                <a:latin typeface="仿宋" panose="02010609060101010101" pitchFamily="49" charset="-122"/>
                <a:ea typeface="仿宋" panose="02010609060101010101" pitchFamily="49" charset="-122"/>
              </a:rPr>
              <a:t>；</a:t>
            </a:r>
            <a:endParaRPr lang="en-US" altLang="zh-CN" dirty="0" smtClean="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互联网金融是实现普惠金融的重要途径；</a:t>
            </a: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了解互联网金融是金融民主化的起点。</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733136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4.1.1 </a:t>
            </a:r>
            <a:r>
              <a:rPr lang="zh-CN" altLang="en-US" sz="2000" b="1" dirty="0" smtClean="0">
                <a:solidFill>
                  <a:srgbClr val="6A5015"/>
                </a:solidFill>
                <a:latin typeface="黑体" panose="02010609060101010101" pitchFamily="49" charset="-122"/>
                <a:ea typeface="黑体" panose="02010609060101010101" pitchFamily="49" charset="-122"/>
              </a:rPr>
              <a:t>金融</a:t>
            </a:r>
            <a:r>
              <a:rPr lang="zh-CN" altLang="en-US" sz="2000" b="1" dirty="0">
                <a:solidFill>
                  <a:srgbClr val="6A5015"/>
                </a:solidFill>
                <a:latin typeface="黑体" panose="02010609060101010101" pitchFamily="49" charset="-122"/>
                <a:ea typeface="黑体" panose="02010609060101010101" pitchFamily="49" charset="-122"/>
              </a:rPr>
              <a:t>排斥与金融</a:t>
            </a:r>
            <a:r>
              <a:rPr lang="zh-CN" altLang="en-US" sz="2000" b="1" dirty="0" smtClean="0">
                <a:solidFill>
                  <a:srgbClr val="6A5015"/>
                </a:solidFill>
                <a:latin typeface="黑体" panose="02010609060101010101" pitchFamily="49" charset="-122"/>
                <a:ea typeface="黑体" panose="02010609060101010101" pitchFamily="49" charset="-122"/>
              </a:rPr>
              <a:t>歧视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金融排斥（</a:t>
            </a:r>
            <a:r>
              <a:rPr lang="en-US" altLang="zh-CN" b="1" dirty="0"/>
              <a:t>Financial Exclusion</a:t>
            </a:r>
            <a:r>
              <a:rPr lang="zh-CN" altLang="en-US" b="1" dirty="0" smtClean="0"/>
              <a:t>）</a:t>
            </a:r>
            <a:r>
              <a:rPr lang="zh-CN" altLang="en-US" dirty="0" smtClean="0"/>
              <a:t>的概念由多个方面构成：</a:t>
            </a:r>
            <a:endParaRPr lang="en-US" altLang="zh-CN" dirty="0" smtClean="0"/>
          </a:p>
          <a:p>
            <a:pPr lvl="1"/>
            <a:r>
              <a:rPr lang="zh-CN" altLang="en-US" b="1" dirty="0" smtClean="0"/>
              <a:t>地理</a:t>
            </a:r>
            <a:r>
              <a:rPr lang="zh-CN" altLang="en-US" b="1" dirty="0"/>
              <a:t>排斥</a:t>
            </a:r>
            <a:r>
              <a:rPr lang="zh-CN" altLang="en-US" b="1" dirty="0" smtClean="0"/>
              <a:t>，</a:t>
            </a:r>
            <a:r>
              <a:rPr lang="zh-CN" altLang="en-US" dirty="0" smtClean="0"/>
              <a:t>被</a:t>
            </a:r>
            <a:r>
              <a:rPr lang="zh-CN" altLang="en-US" dirty="0"/>
              <a:t>排斥的</a:t>
            </a:r>
            <a:r>
              <a:rPr lang="zh-CN" altLang="en-US" dirty="0" smtClean="0"/>
              <a:t>人无法近距离</a:t>
            </a:r>
            <a:r>
              <a:rPr lang="zh-CN" altLang="en-US" dirty="0"/>
              <a:t>获得金融服务</a:t>
            </a:r>
            <a:r>
              <a:rPr lang="zh-CN" altLang="en-US" dirty="0" smtClean="0"/>
              <a:t>，只能</a:t>
            </a:r>
            <a:r>
              <a:rPr lang="zh-CN" altLang="en-US" dirty="0"/>
              <a:t>依靠公共交通系统使得相距较远的金融中介</a:t>
            </a:r>
            <a:r>
              <a:rPr lang="zh-CN" altLang="en-US" dirty="0" smtClean="0"/>
              <a:t>通融；</a:t>
            </a:r>
            <a:endParaRPr lang="en-US" altLang="zh-CN" dirty="0" smtClean="0"/>
          </a:p>
          <a:p>
            <a:pPr lvl="1"/>
            <a:r>
              <a:rPr lang="zh-CN" altLang="en-US" b="1" dirty="0" smtClean="0"/>
              <a:t>评估</a:t>
            </a:r>
            <a:r>
              <a:rPr lang="zh-CN" altLang="en-US" b="1" dirty="0"/>
              <a:t>排斥</a:t>
            </a:r>
            <a:r>
              <a:rPr lang="zh-CN" altLang="en-US" b="1" dirty="0" smtClean="0"/>
              <a:t>，</a:t>
            </a:r>
            <a:r>
              <a:rPr lang="zh-CN" altLang="en-US" dirty="0" smtClean="0"/>
              <a:t>主流</a:t>
            </a:r>
            <a:r>
              <a:rPr lang="zh-CN" altLang="en-US" dirty="0"/>
              <a:t>金融机构通过评估风险的办法来对经济主体加以入门的</a:t>
            </a:r>
            <a:r>
              <a:rPr lang="zh-CN" altLang="en-US" dirty="0" smtClean="0"/>
              <a:t>限制；</a:t>
            </a:r>
            <a:endParaRPr lang="en-US" altLang="zh-CN" dirty="0" smtClean="0"/>
          </a:p>
          <a:p>
            <a:pPr lvl="1"/>
            <a:r>
              <a:rPr lang="zh-CN" altLang="en-US" b="1" dirty="0" smtClean="0"/>
              <a:t>条件</a:t>
            </a:r>
            <a:r>
              <a:rPr lang="zh-CN" altLang="en-US" b="1" dirty="0"/>
              <a:t>排斥</a:t>
            </a:r>
            <a:r>
              <a:rPr lang="zh-CN" altLang="en-US" b="1" dirty="0" smtClean="0"/>
              <a:t>，</a:t>
            </a:r>
            <a:r>
              <a:rPr lang="zh-CN" altLang="en-US" dirty="0" smtClean="0"/>
              <a:t>对</a:t>
            </a:r>
            <a:r>
              <a:rPr lang="zh-CN" altLang="en-US" dirty="0"/>
              <a:t>经济主体得到金融产品的途径添加了很多不合理、不合适的因素</a:t>
            </a:r>
            <a:r>
              <a:rPr lang="zh-CN" altLang="en-US" dirty="0" smtClean="0"/>
              <a:t>条件；</a:t>
            </a:r>
            <a:endParaRPr lang="en-US" altLang="zh-CN" dirty="0" smtClean="0"/>
          </a:p>
          <a:p>
            <a:pPr lvl="1"/>
            <a:r>
              <a:rPr lang="zh-CN" altLang="en-US" b="1" dirty="0" smtClean="0"/>
              <a:t>价格</a:t>
            </a:r>
            <a:r>
              <a:rPr lang="zh-CN" altLang="en-US" b="1" dirty="0"/>
              <a:t>排斥</a:t>
            </a:r>
            <a:r>
              <a:rPr lang="zh-CN" altLang="en-US" b="1" dirty="0" smtClean="0"/>
              <a:t>，</a:t>
            </a:r>
            <a:r>
              <a:rPr lang="zh-CN" altLang="en-US" dirty="0" smtClean="0"/>
              <a:t>过高</a:t>
            </a:r>
            <a:r>
              <a:rPr lang="zh-CN" altLang="en-US" dirty="0"/>
              <a:t>的金融产品</a:t>
            </a:r>
            <a:r>
              <a:rPr lang="zh-CN" altLang="en-US" dirty="0" smtClean="0"/>
              <a:t>高于主体</a:t>
            </a:r>
            <a:r>
              <a:rPr lang="zh-CN" altLang="en-US" dirty="0"/>
              <a:t>的购买常换能力，把这些经济主体排斥在</a:t>
            </a:r>
            <a:r>
              <a:rPr lang="zh-CN" altLang="en-US" dirty="0" smtClean="0"/>
              <a:t>外面；</a:t>
            </a:r>
            <a:endParaRPr lang="en-US" altLang="zh-CN" dirty="0" smtClean="0"/>
          </a:p>
          <a:p>
            <a:pPr lvl="1"/>
            <a:r>
              <a:rPr lang="zh-CN" altLang="en-US" b="1" dirty="0" smtClean="0"/>
              <a:t>营销</a:t>
            </a:r>
            <a:r>
              <a:rPr lang="zh-CN" altLang="en-US" b="1" dirty="0"/>
              <a:t>排斥</a:t>
            </a:r>
            <a:r>
              <a:rPr lang="zh-CN" altLang="en-US" b="1" dirty="0" smtClean="0"/>
              <a:t>，</a:t>
            </a:r>
            <a:r>
              <a:rPr lang="zh-CN" altLang="en-US" dirty="0" smtClean="0"/>
              <a:t>主流</a:t>
            </a:r>
            <a:r>
              <a:rPr lang="zh-CN" altLang="en-US" dirty="0"/>
              <a:t>金融机构目标营销策略，常常使得人们将其</a:t>
            </a:r>
            <a:r>
              <a:rPr lang="zh-CN" altLang="en-US" dirty="0" smtClean="0"/>
              <a:t>排除；</a:t>
            </a:r>
            <a:endParaRPr lang="en-US" altLang="zh-CN" dirty="0" smtClean="0"/>
          </a:p>
          <a:p>
            <a:pPr lvl="1"/>
            <a:r>
              <a:rPr lang="zh-CN" altLang="en-US" b="1" dirty="0" smtClean="0"/>
              <a:t>自我</a:t>
            </a:r>
            <a:r>
              <a:rPr lang="zh-CN" altLang="en-US" b="1" dirty="0"/>
              <a:t>排斥，</a:t>
            </a:r>
            <a:r>
              <a:rPr lang="zh-CN" altLang="en-US" dirty="0"/>
              <a:t>和被排斥的主体自己的内外因素有关，意义是主体认为很难获批金融产品，基本上会被拒绝，自发的把自己排除在能够得到金融服务的资格之外</a:t>
            </a:r>
            <a:r>
              <a:rPr lang="zh-CN" altLang="en-US" dirty="0" smtClean="0"/>
              <a:t>。</a:t>
            </a:r>
            <a:endParaRPr lang="zh-CN" altLang="en-US" dirty="0"/>
          </a:p>
        </p:txBody>
      </p:sp>
    </p:spTree>
    <p:extLst>
      <p:ext uri="{BB962C8B-B14F-4D97-AF65-F5344CB8AC3E}">
        <p14:creationId xmlns:p14="http://schemas.microsoft.com/office/powerpoint/2010/main" val="2733551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互联网金融的支付以移动支付为基础。移动支付是通过通信设备、利用无线通信</a:t>
            </a:r>
            <a:r>
              <a:rPr lang="zh-CN" altLang="en-US" dirty="0" smtClean="0"/>
              <a:t>技术来</a:t>
            </a:r>
            <a:r>
              <a:rPr lang="zh-CN" altLang="en-US" dirty="0"/>
              <a:t>转移货币价值以清偿债权债务关系。</a:t>
            </a:r>
            <a:endParaRPr lang="en-US" altLang="zh-CN" dirty="0" smtClean="0"/>
          </a:p>
          <a:p>
            <a:r>
              <a:rPr lang="zh-CN" altLang="en-US" dirty="0"/>
              <a:t>移动互联网和多网融合将会进一步促进移动支付的发展。随着无线、</a:t>
            </a:r>
            <a:r>
              <a:rPr lang="en-US" altLang="zh-CN" dirty="0"/>
              <a:t>4G </a:t>
            </a:r>
            <a:r>
              <a:rPr lang="zh-CN" altLang="en-US" dirty="0"/>
              <a:t>等技术的发展</a:t>
            </a:r>
            <a:r>
              <a:rPr lang="zh-CN" altLang="en-US" dirty="0" smtClean="0"/>
              <a:t>，互联网</a:t>
            </a:r>
            <a:r>
              <a:rPr lang="zh-CN" altLang="en-US" dirty="0"/>
              <a:t>和移动通信网络的融合趋势已经非常明显，有线电话网络和广播电视网络也将会</a:t>
            </a:r>
            <a:r>
              <a:rPr lang="zh-CN" altLang="en-US" dirty="0" smtClean="0"/>
              <a:t>融合进来。</a:t>
            </a:r>
            <a:endParaRPr lang="en-US" altLang="zh-CN" dirty="0" smtClean="0"/>
          </a:p>
          <a:p>
            <a:r>
              <a:rPr lang="zh-CN" altLang="en-US" dirty="0"/>
              <a:t>将存储和计算从</a:t>
            </a:r>
            <a:r>
              <a:rPr lang="zh-CN" altLang="en-US" dirty="0" smtClean="0"/>
              <a:t>移动通信</a:t>
            </a:r>
            <a:r>
              <a:rPr lang="zh-CN" altLang="en-US" dirty="0"/>
              <a:t>终端转移到云计算的服务器，减轻移动通信设备的信息处理负担。这样，移动通信</a:t>
            </a:r>
            <a:r>
              <a:rPr lang="zh-CN" altLang="en-US" dirty="0" smtClean="0"/>
              <a:t>终端将</a:t>
            </a:r>
            <a:r>
              <a:rPr lang="zh-CN" altLang="en-US" dirty="0"/>
              <a:t>融合手机和传统</a:t>
            </a:r>
            <a:r>
              <a:rPr lang="en-US" altLang="zh-CN" dirty="0"/>
              <a:t>PC </a:t>
            </a:r>
            <a:r>
              <a:rPr lang="zh-CN" altLang="en-US" dirty="0"/>
              <a:t>的功能，保证移动支付的效率</a:t>
            </a:r>
            <a:r>
              <a:rPr lang="zh-CN" altLang="en-US" dirty="0" smtClean="0"/>
              <a:t>。</a:t>
            </a:r>
            <a:endParaRPr lang="en-US" altLang="zh-CN" dirty="0" smtClean="0"/>
          </a:p>
          <a:p>
            <a:r>
              <a:rPr lang="zh-CN" altLang="en-US" dirty="0"/>
              <a:t>目前有的社交网络已经在内部自行</a:t>
            </a:r>
            <a:r>
              <a:rPr lang="zh-CN" altLang="en-US" dirty="0" smtClean="0"/>
              <a:t>发行</a:t>
            </a:r>
            <a:r>
              <a:rPr lang="zh-CN" altLang="en-US" dirty="0"/>
              <a:t>货币，用于完成网民之间的数据商品买卖，甚至实物商品买卖，并建立了内部支付系统</a:t>
            </a:r>
            <a:r>
              <a:rPr lang="zh-CN" altLang="en-US" dirty="0" smtClean="0"/>
              <a:t>。互联网</a:t>
            </a:r>
            <a:r>
              <a:rPr lang="zh-CN" altLang="en-US" dirty="0"/>
              <a:t>货币已经产生</a:t>
            </a:r>
            <a:r>
              <a:rPr lang="zh-CN" altLang="en-US" dirty="0" smtClean="0"/>
              <a:t>。例如 </a:t>
            </a:r>
            <a:r>
              <a:rPr lang="en-US" altLang="zh-CN" dirty="0" smtClean="0"/>
              <a:t>2015 </a:t>
            </a:r>
            <a:r>
              <a:rPr lang="zh-CN" altLang="en-US" dirty="0"/>
              <a:t>年</a:t>
            </a:r>
            <a:r>
              <a:rPr lang="zh-CN" altLang="en-US" dirty="0" smtClean="0"/>
              <a:t>，“比特币”</a:t>
            </a:r>
            <a:r>
              <a:rPr lang="zh-CN" altLang="en-US" dirty="0"/>
              <a:t>的迅猛</a:t>
            </a:r>
            <a:r>
              <a:rPr lang="zh-CN" altLang="en-US" dirty="0" smtClean="0"/>
              <a:t>发展。</a:t>
            </a:r>
            <a:endParaRPr lang="en-US" altLang="zh-CN" dirty="0" smtClean="0"/>
          </a:p>
          <a:p>
            <a:endParaRPr lang="zh-CN" altLang="en-US" dirty="0"/>
          </a:p>
        </p:txBody>
      </p:sp>
    </p:spTree>
    <p:extLst>
      <p:ext uri="{BB962C8B-B14F-4D97-AF65-F5344CB8AC3E}">
        <p14:creationId xmlns:p14="http://schemas.microsoft.com/office/powerpoint/2010/main" val="2586479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smtClean="0"/>
              <a:t>能否</a:t>
            </a:r>
            <a:r>
              <a:rPr lang="zh-CN" altLang="en-US" dirty="0"/>
              <a:t>获得核心金融产品（如银行账户、信用贷款、保险）是影响社会公平和谐的重要因素，金融排斥现象的</a:t>
            </a:r>
            <a:r>
              <a:rPr lang="zh-CN" altLang="en-US" dirty="0" smtClean="0"/>
              <a:t>存在可导致</a:t>
            </a:r>
            <a:r>
              <a:rPr lang="zh-CN" altLang="en-US" dirty="0"/>
              <a:t>如下严重的经济与社会</a:t>
            </a:r>
            <a:r>
              <a:rPr lang="zh-CN" altLang="en-US" dirty="0" smtClean="0"/>
              <a:t>问题</a:t>
            </a:r>
            <a:r>
              <a:rPr lang="zh-CN" altLang="en-US" dirty="0"/>
              <a:t>：</a:t>
            </a:r>
            <a:endParaRPr lang="en-US" altLang="zh-CN" dirty="0" smtClean="0"/>
          </a:p>
          <a:p>
            <a:pPr lvl="1"/>
            <a:r>
              <a:rPr lang="zh-CN" altLang="en-US" dirty="0" smtClean="0"/>
              <a:t>第一，加剧</a:t>
            </a:r>
            <a:r>
              <a:rPr lang="zh-CN" altLang="en-US" dirty="0"/>
              <a:t>贫富</a:t>
            </a:r>
            <a:r>
              <a:rPr lang="zh-CN" altLang="en-US" dirty="0" smtClean="0"/>
              <a:t>分化；</a:t>
            </a:r>
            <a:endParaRPr lang="en-US" altLang="zh-CN" dirty="0"/>
          </a:p>
          <a:p>
            <a:pPr lvl="1"/>
            <a:r>
              <a:rPr lang="zh-CN" altLang="en-US" dirty="0" smtClean="0"/>
              <a:t>第二，导致</a:t>
            </a:r>
            <a:r>
              <a:rPr lang="zh-CN" altLang="en-US" dirty="0"/>
              <a:t>区域金融</a:t>
            </a:r>
            <a:r>
              <a:rPr lang="zh-CN" altLang="en-US" dirty="0" smtClean="0"/>
              <a:t>荒漠化；</a:t>
            </a:r>
            <a:endParaRPr lang="en-US" altLang="zh-CN" dirty="0" smtClean="0"/>
          </a:p>
          <a:p>
            <a:pPr lvl="1"/>
            <a:r>
              <a:rPr lang="zh-CN" altLang="en-US" dirty="0" smtClean="0"/>
              <a:t>第三，加剧</a:t>
            </a:r>
            <a:r>
              <a:rPr lang="zh-CN" altLang="en-US" dirty="0"/>
              <a:t>社会不安定因素</a:t>
            </a:r>
            <a:r>
              <a:rPr lang="zh-CN" altLang="en-US" dirty="0" smtClean="0"/>
              <a:t>。</a:t>
            </a:r>
            <a:endParaRPr lang="en-US" altLang="zh-CN" dirty="0" smtClean="0"/>
          </a:p>
          <a:p>
            <a:pPr marL="342900" lvl="1" indent="-342900">
              <a:buSzPct val="150000"/>
            </a:pPr>
            <a:r>
              <a:rPr lang="zh-CN" altLang="en-US" sz="1800" b="1" dirty="0"/>
              <a:t>金融排斥的本质在于金融资源分配的不公平和不均衡</a:t>
            </a:r>
            <a:r>
              <a:rPr lang="zh-CN" altLang="en-US" sz="1800" dirty="0" smtClean="0"/>
              <a:t>，是</a:t>
            </a:r>
            <a:r>
              <a:rPr lang="zh-CN" altLang="en-US" sz="1800" dirty="0"/>
              <a:t>一种市场失灵现象，需要从理念、政策、监管、组织和技术等多个方面予以</a:t>
            </a:r>
            <a:r>
              <a:rPr lang="zh-CN" altLang="en-US" sz="1800" dirty="0" smtClean="0"/>
              <a:t>修正。</a:t>
            </a:r>
            <a:endParaRPr lang="en-US" altLang="zh-CN" sz="1800" dirty="0"/>
          </a:p>
        </p:txBody>
      </p:sp>
    </p:spTree>
    <p:extLst>
      <p:ext uri="{BB962C8B-B14F-4D97-AF65-F5344CB8AC3E}">
        <p14:creationId xmlns:p14="http://schemas.microsoft.com/office/powerpoint/2010/main" val="8058031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4.1.2 </a:t>
            </a:r>
            <a:r>
              <a:rPr lang="zh-CN" altLang="en-US" sz="2000" b="1" dirty="0" smtClean="0">
                <a:solidFill>
                  <a:srgbClr val="6A5015"/>
                </a:solidFill>
                <a:latin typeface="黑体" panose="02010609060101010101" pitchFamily="49" charset="-122"/>
                <a:ea typeface="黑体" panose="02010609060101010101" pitchFamily="49" charset="-122"/>
              </a:rPr>
              <a:t>普惠</a:t>
            </a:r>
            <a:r>
              <a:rPr lang="zh-CN" altLang="en-US" sz="2000" b="1" dirty="0">
                <a:solidFill>
                  <a:srgbClr val="6A5015"/>
                </a:solidFill>
                <a:latin typeface="黑体" panose="02010609060101010101" pitchFamily="49" charset="-122"/>
                <a:ea typeface="黑体" panose="02010609060101010101" pitchFamily="49" charset="-122"/>
              </a:rPr>
              <a:t>金融的概念</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普惠金融（</a:t>
            </a:r>
            <a:r>
              <a:rPr lang="en-US" altLang="zh-CN" b="1" dirty="0"/>
              <a:t>Inclusive Financial System</a:t>
            </a:r>
            <a:r>
              <a:rPr lang="zh-CN" altLang="en-US" b="1" dirty="0" smtClean="0"/>
              <a:t>）</a:t>
            </a:r>
            <a:r>
              <a:rPr lang="zh-CN" altLang="en-US" dirty="0" smtClean="0"/>
              <a:t>是指已经</a:t>
            </a:r>
            <a:r>
              <a:rPr lang="zh-CN" altLang="en-US" dirty="0"/>
              <a:t>通过金融体系并且还能持续地为此国的弱势人群、弱势产业和弱势地区给予价格合理、方便快捷基础的一些金融服务</a:t>
            </a:r>
            <a:r>
              <a:rPr lang="zh-CN" altLang="en-US" dirty="0" smtClean="0"/>
              <a:t>，是当今世界共同</a:t>
            </a:r>
            <a:r>
              <a:rPr lang="zh-CN" altLang="en-US" dirty="0"/>
              <a:t>认可</a:t>
            </a:r>
            <a:r>
              <a:rPr lang="zh-CN" altLang="en-US" dirty="0" smtClean="0"/>
              <a:t>的一种金融</a:t>
            </a:r>
            <a:r>
              <a:rPr lang="zh-CN" altLang="en-US" dirty="0"/>
              <a:t>体系</a:t>
            </a:r>
            <a:r>
              <a:rPr lang="zh-CN" altLang="en-US" dirty="0" smtClean="0"/>
              <a:t>。</a:t>
            </a:r>
            <a:endParaRPr lang="en-US" altLang="zh-CN" dirty="0" smtClean="0"/>
          </a:p>
          <a:p>
            <a:r>
              <a:rPr lang="zh-CN" altLang="en-US" b="1" dirty="0"/>
              <a:t>联合国为普惠金融</a:t>
            </a:r>
            <a:r>
              <a:rPr lang="zh-CN" altLang="en-US" b="1" dirty="0" smtClean="0"/>
              <a:t>制定下述</a:t>
            </a:r>
            <a:r>
              <a:rPr lang="zh-CN" altLang="en-US" b="1" dirty="0"/>
              <a:t>目标</a:t>
            </a:r>
            <a:r>
              <a:rPr lang="zh-CN" altLang="en-US" b="1" dirty="0" smtClean="0"/>
              <a:t>：</a:t>
            </a:r>
            <a:endParaRPr lang="en-US" altLang="zh-CN" b="1" dirty="0" smtClean="0"/>
          </a:p>
          <a:p>
            <a:pPr lvl="1"/>
            <a:r>
              <a:rPr lang="zh-CN" altLang="en-US" dirty="0" smtClean="0"/>
              <a:t>第一，所有企业</a:t>
            </a:r>
            <a:r>
              <a:rPr lang="zh-CN" altLang="en-US" dirty="0"/>
              <a:t>和</a:t>
            </a:r>
            <a:r>
              <a:rPr lang="zh-CN" altLang="en-US" dirty="0" smtClean="0"/>
              <a:t>家庭都</a:t>
            </a:r>
            <a:r>
              <a:rPr lang="zh-CN" altLang="en-US" dirty="0"/>
              <a:t>能够以适当的</a:t>
            </a:r>
            <a:r>
              <a:rPr lang="zh-CN" altLang="en-US" dirty="0" smtClean="0"/>
              <a:t>价格得到多项金融</a:t>
            </a:r>
            <a:r>
              <a:rPr lang="zh-CN" altLang="en-US" dirty="0"/>
              <a:t>服务，比如储蓄或存款、支付、转账和</a:t>
            </a:r>
            <a:r>
              <a:rPr lang="zh-CN" altLang="en-US" dirty="0" smtClean="0"/>
              <a:t>保险等；</a:t>
            </a:r>
            <a:endParaRPr lang="en-US" altLang="zh-CN" dirty="0" smtClean="0"/>
          </a:p>
          <a:p>
            <a:pPr lvl="1"/>
            <a:r>
              <a:rPr lang="zh-CN" altLang="en-US" dirty="0" smtClean="0"/>
              <a:t>第二，健全机构</a:t>
            </a:r>
            <a:r>
              <a:rPr lang="zh-CN" altLang="en-US" dirty="0"/>
              <a:t>、完善行业</a:t>
            </a:r>
            <a:r>
              <a:rPr lang="zh-CN" altLang="en-US" dirty="0" smtClean="0"/>
              <a:t>标准</a:t>
            </a:r>
            <a:r>
              <a:rPr lang="zh-CN" altLang="en-US" dirty="0"/>
              <a:t>、</a:t>
            </a:r>
            <a:r>
              <a:rPr lang="zh-CN" altLang="en-US" dirty="0" smtClean="0"/>
              <a:t>明确监管</a:t>
            </a:r>
            <a:r>
              <a:rPr lang="zh-CN" altLang="en-US" dirty="0"/>
              <a:t>政策，建立具有持续盈利能力和风险控制的微型金融组织</a:t>
            </a:r>
            <a:r>
              <a:rPr lang="zh-CN" altLang="en-US" dirty="0" smtClean="0"/>
              <a:t>；</a:t>
            </a:r>
            <a:endParaRPr lang="en-US" altLang="zh-CN" dirty="0" smtClean="0"/>
          </a:p>
          <a:p>
            <a:pPr lvl="1"/>
            <a:r>
              <a:rPr lang="zh-CN" altLang="en-US" dirty="0" smtClean="0"/>
              <a:t>第三，拥有可持续发展</a:t>
            </a:r>
            <a:r>
              <a:rPr lang="zh-CN" altLang="en-US" dirty="0"/>
              <a:t>的财务、机构能力，这是机构能够长期提供金融服务的手段</a:t>
            </a:r>
            <a:r>
              <a:rPr lang="zh-CN" altLang="en-US" dirty="0" smtClean="0"/>
              <a:t>；</a:t>
            </a:r>
            <a:endParaRPr lang="en-US" altLang="zh-CN" dirty="0" smtClean="0"/>
          </a:p>
          <a:p>
            <a:pPr lvl="1"/>
            <a:r>
              <a:rPr lang="zh-CN" altLang="en-US" dirty="0" smtClean="0"/>
              <a:t>第四，拥有</a:t>
            </a:r>
            <a:r>
              <a:rPr lang="zh-CN" altLang="en-US" dirty="0"/>
              <a:t>变通式的金融</a:t>
            </a:r>
            <a:r>
              <a:rPr lang="zh-CN" altLang="en-US" dirty="0" smtClean="0"/>
              <a:t>服务提供</a:t>
            </a:r>
            <a:r>
              <a:rPr lang="zh-CN" altLang="en-US" dirty="0"/>
              <a:t>者，在任何可行</a:t>
            </a:r>
            <a:r>
              <a:rPr lang="zh-CN" altLang="en-US" dirty="0" smtClean="0"/>
              <a:t>条件下，</a:t>
            </a:r>
            <a:r>
              <a:rPr lang="zh-CN" altLang="en-US" dirty="0"/>
              <a:t>为客户</a:t>
            </a:r>
            <a:r>
              <a:rPr lang="zh-CN" altLang="en-US" dirty="0" smtClean="0"/>
              <a:t>提供多样化、效益广泛的</a:t>
            </a:r>
            <a:r>
              <a:rPr lang="zh-CN" altLang="en-US" dirty="0"/>
              <a:t>金融服务</a:t>
            </a:r>
            <a:r>
              <a:rPr lang="zh-CN" altLang="en-US" dirty="0" smtClean="0"/>
              <a:t>。</a:t>
            </a:r>
            <a:endParaRPr lang="en-US" altLang="zh-CN" dirty="0" smtClean="0"/>
          </a:p>
        </p:txBody>
      </p:sp>
    </p:spTree>
    <p:extLst>
      <p:ext uri="{BB962C8B-B14F-4D97-AF65-F5344CB8AC3E}">
        <p14:creationId xmlns:p14="http://schemas.microsoft.com/office/powerpoint/2010/main" val="41522753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4.1.3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金融是普惠金融实现的重要途径</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smtClean="0"/>
              <a:t>交易成本高是普通</a:t>
            </a:r>
            <a:r>
              <a:rPr lang="zh-CN" altLang="en-US" b="1" dirty="0"/>
              <a:t>民众无法顺利进入社会金融服务体系的最</a:t>
            </a:r>
            <a:r>
              <a:rPr lang="zh-CN" altLang="en-US" b="1" dirty="0" smtClean="0"/>
              <a:t>本质问题</a:t>
            </a:r>
            <a:r>
              <a:rPr lang="zh-CN" altLang="en-US" dirty="0" smtClean="0"/>
              <a:t>，发展</a:t>
            </a:r>
            <a:r>
              <a:rPr lang="zh-CN" altLang="en-US" dirty="0"/>
              <a:t>互联网</a:t>
            </a:r>
            <a:r>
              <a:rPr lang="zh-CN" altLang="en-US" dirty="0" smtClean="0"/>
              <a:t>金融对于解决这个问题可以</a:t>
            </a:r>
            <a:r>
              <a:rPr lang="zh-CN" altLang="en-US" dirty="0"/>
              <a:t>起到关键</a:t>
            </a:r>
            <a:r>
              <a:rPr lang="zh-CN" altLang="en-US" dirty="0" smtClean="0"/>
              <a:t>作用：</a:t>
            </a:r>
            <a:endParaRPr lang="en-US" altLang="zh-CN" dirty="0" smtClean="0"/>
          </a:p>
          <a:p>
            <a:pPr lvl="1"/>
            <a:r>
              <a:rPr lang="zh-CN" altLang="en-US" dirty="0" smtClean="0"/>
              <a:t>第一，互联网</a:t>
            </a:r>
            <a:r>
              <a:rPr lang="zh-CN" altLang="en-US" dirty="0"/>
              <a:t>金融是普惠性的，符合社会主义的利他</a:t>
            </a:r>
            <a:r>
              <a:rPr lang="zh-CN" altLang="en-US" dirty="0" smtClean="0"/>
              <a:t>思想；</a:t>
            </a:r>
            <a:endParaRPr lang="en-US" altLang="zh-CN" dirty="0" smtClean="0"/>
          </a:p>
          <a:p>
            <a:pPr lvl="1"/>
            <a:r>
              <a:rPr lang="zh-CN" altLang="en-US" dirty="0" smtClean="0"/>
              <a:t>第二，</a:t>
            </a:r>
            <a:r>
              <a:rPr lang="zh-CN" altLang="zh-CN" dirty="0" smtClean="0"/>
              <a:t>互联网金融</a:t>
            </a:r>
            <a:r>
              <a:rPr lang="zh-CN" altLang="en-US" dirty="0" smtClean="0"/>
              <a:t>可以</a:t>
            </a:r>
            <a:r>
              <a:rPr lang="zh-CN" altLang="zh-CN" dirty="0" smtClean="0"/>
              <a:t>提高</a:t>
            </a:r>
            <a:r>
              <a:rPr lang="zh-CN" altLang="zh-CN" dirty="0"/>
              <a:t>支付</a:t>
            </a:r>
            <a:r>
              <a:rPr lang="zh-CN" altLang="zh-CN" dirty="0" smtClean="0"/>
              <a:t>效率</a:t>
            </a:r>
            <a:r>
              <a:rPr lang="zh-CN" altLang="en-US" dirty="0" smtClean="0"/>
              <a:t>；</a:t>
            </a:r>
            <a:endParaRPr lang="en-US" altLang="zh-CN" dirty="0" smtClean="0"/>
          </a:p>
          <a:p>
            <a:pPr lvl="1"/>
            <a:r>
              <a:rPr lang="zh-CN" altLang="en-US" dirty="0" smtClean="0"/>
              <a:t>第三，互联网金融可以提高</a:t>
            </a:r>
            <a:r>
              <a:rPr lang="zh-CN" altLang="en-US" dirty="0"/>
              <a:t>信息使用</a:t>
            </a:r>
            <a:r>
              <a:rPr lang="zh-CN" altLang="en-US" dirty="0" smtClean="0"/>
              <a:t>效率；</a:t>
            </a:r>
            <a:endParaRPr lang="en-US" altLang="zh-CN" dirty="0" smtClean="0"/>
          </a:p>
          <a:p>
            <a:pPr lvl="1"/>
            <a:r>
              <a:rPr lang="zh-CN" altLang="en-US" dirty="0" smtClean="0"/>
              <a:t>第四，互联网金融可以提高资源</a:t>
            </a:r>
            <a:r>
              <a:rPr lang="zh-CN" altLang="en-US" dirty="0"/>
              <a:t>配置</a:t>
            </a:r>
            <a:r>
              <a:rPr lang="zh-CN" altLang="en-US" dirty="0" smtClean="0"/>
              <a:t>效率。</a:t>
            </a:r>
            <a:endParaRPr lang="en-US" altLang="zh-CN" dirty="0" smtClean="0"/>
          </a:p>
        </p:txBody>
      </p:sp>
    </p:spTree>
    <p:extLst>
      <p:ext uri="{BB962C8B-B14F-4D97-AF65-F5344CB8AC3E}">
        <p14:creationId xmlns:p14="http://schemas.microsoft.com/office/powerpoint/2010/main" val="21618425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r>
              <a:rPr lang="zh-CN" altLang="zh-CN" b="1" dirty="0" smtClean="0"/>
              <a:t>我国互联网</a:t>
            </a:r>
            <a:r>
              <a:rPr lang="zh-CN" altLang="zh-CN" b="1" dirty="0"/>
              <a:t>金融实现普惠金融</a:t>
            </a:r>
            <a:r>
              <a:rPr lang="zh-CN" altLang="zh-CN" b="1" dirty="0" smtClean="0"/>
              <a:t>的路径</a:t>
            </a:r>
            <a:r>
              <a:rPr lang="zh-CN" altLang="zh-CN" b="1" dirty="0"/>
              <a:t>如下</a:t>
            </a:r>
            <a:r>
              <a:rPr lang="zh-CN" altLang="zh-CN" b="1" dirty="0" smtClean="0"/>
              <a:t>：</a:t>
            </a:r>
            <a:endParaRPr lang="en-US" altLang="zh-CN" b="1" dirty="0" smtClean="0"/>
          </a:p>
          <a:p>
            <a:pPr lvl="1"/>
            <a:r>
              <a:rPr lang="zh-CN" altLang="en-US" dirty="0" smtClean="0"/>
              <a:t>第一步，互联网</a:t>
            </a:r>
            <a:r>
              <a:rPr lang="zh-CN" altLang="en-US" dirty="0"/>
              <a:t>金融支持普惠金融发展的</a:t>
            </a:r>
            <a:r>
              <a:rPr lang="zh-CN" altLang="en-US" dirty="0" smtClean="0"/>
              <a:t>探索；</a:t>
            </a:r>
            <a:endParaRPr lang="en-US" altLang="zh-CN" dirty="0" smtClean="0"/>
          </a:p>
          <a:p>
            <a:pPr lvl="1"/>
            <a:r>
              <a:rPr lang="zh-CN" altLang="en-US" dirty="0" smtClean="0"/>
              <a:t>第二步，互联网金融发展</a:t>
            </a:r>
            <a:r>
              <a:rPr lang="zh-CN" altLang="en-US" dirty="0"/>
              <a:t>普惠金融、弥补传统金融服务</a:t>
            </a:r>
            <a:r>
              <a:rPr lang="zh-CN" altLang="en-US" dirty="0" smtClean="0"/>
              <a:t>不足；</a:t>
            </a:r>
            <a:endParaRPr lang="en-US" altLang="zh-CN" dirty="0" smtClean="0"/>
          </a:p>
          <a:p>
            <a:pPr lvl="1"/>
            <a:r>
              <a:rPr lang="zh-CN" altLang="en-US" dirty="0" smtClean="0"/>
              <a:t>第三步，互联网金融激励</a:t>
            </a:r>
            <a:r>
              <a:rPr lang="zh-CN" altLang="en-US" dirty="0"/>
              <a:t>民间力量，引导民间金融阳光化和</a:t>
            </a:r>
            <a:r>
              <a:rPr lang="zh-CN" altLang="en-US" dirty="0" smtClean="0"/>
              <a:t>规范化；</a:t>
            </a:r>
            <a:endParaRPr lang="en-US" altLang="zh-CN" dirty="0" smtClean="0"/>
          </a:p>
          <a:p>
            <a:pPr lvl="1"/>
            <a:r>
              <a:rPr lang="zh-CN" altLang="en-US" dirty="0" smtClean="0"/>
              <a:t>第四步，互联网金融有效</a:t>
            </a:r>
            <a:r>
              <a:rPr lang="zh-CN" altLang="en-US" dirty="0"/>
              <a:t>满足消费需求，扩大内需促进普惠金融发展。</a:t>
            </a:r>
            <a:endParaRPr lang="zh-CN" altLang="zh-CN" dirty="0"/>
          </a:p>
        </p:txBody>
      </p:sp>
      <p:pic>
        <p:nvPicPr>
          <p:cNvPr id="102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44"/>
          <a:stretch/>
        </p:blipFill>
        <p:spPr bwMode="auto">
          <a:xfrm>
            <a:off x="1943708" y="3861048"/>
            <a:ext cx="4356484" cy="20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93326" y="5713511"/>
            <a:ext cx="3057247" cy="307777"/>
          </a:xfrm>
          <a:prstGeom prst="rect">
            <a:avLst/>
          </a:prstGeom>
          <a:noFill/>
        </p:spPr>
        <p:txBody>
          <a:bodyPr wrap="none" rtlCol="0">
            <a:spAutoFit/>
          </a:bodyPr>
          <a:lstStyle/>
          <a:p>
            <a:r>
              <a:rPr lang="zh-CN" altLang="en-US" sz="1400" b="1" dirty="0" smtClean="0">
                <a:latin typeface="仿宋" panose="02010609060101010101" pitchFamily="49" charset="-122"/>
                <a:ea typeface="仿宋" panose="02010609060101010101" pitchFamily="49" charset="-122"/>
              </a:rPr>
              <a:t>图</a:t>
            </a:r>
            <a:r>
              <a:rPr lang="en-US" altLang="zh-CN" sz="1400" b="1" dirty="0" smtClean="0">
                <a:latin typeface="仿宋" panose="02010609060101010101" pitchFamily="49" charset="-122"/>
                <a:ea typeface="仿宋" panose="02010609060101010101" pitchFamily="49" charset="-122"/>
              </a:rPr>
              <a:t>4-1 </a:t>
            </a:r>
            <a:r>
              <a:rPr lang="en-US" altLang="zh-CN" sz="1400" b="1" dirty="0">
                <a:latin typeface="仿宋" panose="02010609060101010101" pitchFamily="49" charset="-122"/>
                <a:ea typeface="仿宋" panose="02010609060101010101" pitchFamily="49" charset="-122"/>
              </a:rPr>
              <a:t>2014</a:t>
            </a:r>
            <a:r>
              <a:rPr lang="zh-CN" altLang="zh-CN" sz="1400" b="1" dirty="0">
                <a:latin typeface="仿宋" panose="02010609060101010101" pitchFamily="49" charset="-122"/>
                <a:ea typeface="仿宋" panose="02010609060101010101" pitchFamily="49" charset="-122"/>
              </a:rPr>
              <a:t>年中国网民申请贷款情况</a:t>
            </a:r>
            <a:endParaRPr lang="zh-CN" altLang="en-US" sz="1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06225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4.1 </a:t>
            </a:r>
            <a:r>
              <a:rPr lang="zh-CN" altLang="en-US" dirty="0" smtClean="0"/>
              <a:t>普惠金融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4.1.4 </a:t>
            </a:r>
            <a:r>
              <a:rPr lang="zh-CN" altLang="en-US" sz="2000" b="1" dirty="0" smtClean="0">
                <a:solidFill>
                  <a:srgbClr val="6A5015"/>
                </a:solidFill>
                <a:latin typeface="黑体" panose="02010609060101010101" pitchFamily="49" charset="-122"/>
                <a:ea typeface="黑体" panose="02010609060101010101" pitchFamily="49" charset="-122"/>
              </a:rPr>
              <a:t>通过互联网</a:t>
            </a:r>
            <a:r>
              <a:rPr lang="zh-CN" altLang="en-US" sz="2000" b="1" dirty="0">
                <a:solidFill>
                  <a:srgbClr val="6A5015"/>
                </a:solidFill>
                <a:latin typeface="黑体" panose="02010609060101010101" pitchFamily="49" charset="-122"/>
                <a:ea typeface="黑体" panose="02010609060101010101" pitchFamily="49" charset="-122"/>
              </a:rPr>
              <a:t>发展普惠金融的优势</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zh-CN" dirty="0"/>
              <a:t>在传统的金融服务里面，银行网点是非常重要的，而城镇的银行网点分布密集程度要远远高于农村</a:t>
            </a:r>
            <a:r>
              <a:rPr lang="zh-CN" altLang="zh-CN" dirty="0" smtClean="0"/>
              <a:t>。</a:t>
            </a:r>
            <a:r>
              <a:rPr lang="zh-CN" altLang="en-US" dirty="0" smtClean="0"/>
              <a:t>互联网金融具有以下优势：</a:t>
            </a:r>
            <a:endParaRPr lang="zh-CN" altLang="zh-CN" dirty="0"/>
          </a:p>
          <a:p>
            <a:pPr lvl="1"/>
            <a:r>
              <a:rPr lang="zh-CN" altLang="en-US" dirty="0"/>
              <a:t>第一，互联网金融拥有着广泛的用户</a:t>
            </a:r>
            <a:r>
              <a:rPr lang="zh-CN" altLang="en-US" dirty="0" smtClean="0"/>
              <a:t>群体；</a:t>
            </a:r>
            <a:endParaRPr lang="en-US" altLang="zh-CN" dirty="0" smtClean="0"/>
          </a:p>
          <a:p>
            <a:pPr lvl="1"/>
            <a:r>
              <a:rPr lang="zh-CN" altLang="en-US" dirty="0"/>
              <a:t>第二，互联网金融</a:t>
            </a:r>
            <a:r>
              <a:rPr lang="zh-CN" altLang="en-US" dirty="0" smtClean="0"/>
              <a:t>服务门槛低，大幅度提高了金融服务的可</a:t>
            </a:r>
            <a:r>
              <a:rPr lang="zh-CN" altLang="en-US" dirty="0"/>
              <a:t>得</a:t>
            </a:r>
            <a:r>
              <a:rPr lang="zh-CN" altLang="en-US" dirty="0" smtClean="0"/>
              <a:t>性；</a:t>
            </a:r>
            <a:endParaRPr lang="en-US" altLang="zh-CN" dirty="0" smtClean="0"/>
          </a:p>
          <a:p>
            <a:pPr lvl="1"/>
            <a:r>
              <a:rPr lang="zh-CN" altLang="en-US" dirty="0" smtClean="0"/>
              <a:t>第三，</a:t>
            </a:r>
            <a:r>
              <a:rPr lang="zh-CN" altLang="en-US" dirty="0"/>
              <a:t>发展中国家发展互联网金融更</a:t>
            </a:r>
            <a:r>
              <a:rPr lang="zh-CN" altLang="en-US" dirty="0" smtClean="0"/>
              <a:t>有后劲。</a:t>
            </a:r>
            <a:endParaRPr lang="en-US" altLang="zh-CN" dirty="0" smtClean="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4.1.5 </a:t>
            </a:r>
            <a:r>
              <a:rPr lang="zh-CN" altLang="en-US" sz="2000" b="1" dirty="0">
                <a:solidFill>
                  <a:srgbClr val="6A5015"/>
                </a:solidFill>
                <a:latin typeface="黑体" panose="02010609060101010101" pitchFamily="49" charset="-122"/>
                <a:ea typeface="黑体" panose="02010609060101010101" pitchFamily="49" charset="-122"/>
              </a:rPr>
              <a:t>互联网金融促进中小微企业发展</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中小微企业在国民经济中起着越来越</a:t>
            </a:r>
            <a:r>
              <a:rPr lang="zh-CN" altLang="en-US" dirty="0" smtClean="0"/>
              <a:t>重要的作用</a:t>
            </a:r>
            <a:r>
              <a:rPr lang="zh-CN" altLang="en-US" dirty="0"/>
              <a:t>，但“中小微”企业贷款难问题一直都是</a:t>
            </a:r>
            <a:r>
              <a:rPr lang="zh-CN" altLang="en-US" dirty="0" smtClean="0"/>
              <a:t>世界性难题</a:t>
            </a:r>
            <a:r>
              <a:rPr lang="zh-CN" altLang="en-US" dirty="0"/>
              <a:t>，互联网金融的出现为解决“中小微”企业融资难难题提供了很大帮助，它的</a:t>
            </a:r>
            <a:r>
              <a:rPr lang="zh-CN" altLang="zh-CN" dirty="0"/>
              <a:t>出现是对传统金融中介理论的提出的新的挑战，是对微金融理论的完善，也是当前普惠金融</a:t>
            </a:r>
            <a:r>
              <a:rPr lang="zh-CN" altLang="zh-CN" dirty="0" smtClean="0"/>
              <a:t>政策最有效</a:t>
            </a:r>
            <a:r>
              <a:rPr lang="zh-CN" altLang="en-US" dirty="0" smtClean="0"/>
              <a:t>的</a:t>
            </a:r>
            <a:r>
              <a:rPr lang="zh-CN" altLang="zh-CN" dirty="0" smtClean="0"/>
              <a:t>道路</a:t>
            </a:r>
            <a:r>
              <a:rPr lang="zh-CN" altLang="zh-CN" dirty="0"/>
              <a:t>。</a:t>
            </a:r>
          </a:p>
          <a:p>
            <a:pPr lvl="1"/>
            <a:endParaRPr lang="zh-CN" altLang="zh-CN" dirty="0"/>
          </a:p>
        </p:txBody>
      </p:sp>
    </p:spTree>
    <p:extLst>
      <p:ext uri="{BB962C8B-B14F-4D97-AF65-F5344CB8AC3E}">
        <p14:creationId xmlns:p14="http://schemas.microsoft.com/office/powerpoint/2010/main" val="17557441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4.2.1 </a:t>
            </a:r>
            <a:r>
              <a:rPr lang="zh-CN" altLang="en-US" sz="2000" b="1" dirty="0" smtClean="0">
                <a:solidFill>
                  <a:srgbClr val="6A5015"/>
                </a:solidFill>
                <a:latin typeface="黑体" panose="02010609060101010101" pitchFamily="49" charset="-122"/>
                <a:ea typeface="黑体" panose="02010609060101010101" pitchFamily="49" charset="-122"/>
              </a:rPr>
              <a:t>民主</a:t>
            </a:r>
            <a:r>
              <a:rPr lang="zh-CN" altLang="en-US" sz="2000" b="1" dirty="0">
                <a:solidFill>
                  <a:srgbClr val="6A5015"/>
                </a:solidFill>
                <a:latin typeface="黑体" panose="02010609060101010101" pitchFamily="49" charset="-122"/>
                <a:ea typeface="黑体" panose="02010609060101010101" pitchFamily="49" charset="-122"/>
              </a:rPr>
              <a:t>金融的内涵</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罗伯特</a:t>
            </a:r>
            <a:r>
              <a:rPr lang="en-US" altLang="zh-CN" dirty="0"/>
              <a:t>·</a:t>
            </a:r>
            <a:r>
              <a:rPr lang="zh-CN" altLang="en-US" dirty="0"/>
              <a:t>希勒将民主金融（</a:t>
            </a:r>
            <a:r>
              <a:rPr lang="en-US" altLang="zh-CN" dirty="0"/>
              <a:t>Financial democracy</a:t>
            </a:r>
            <a:r>
              <a:rPr lang="zh-CN" altLang="en-US" dirty="0" smtClean="0"/>
              <a:t>）的内涵归纳为：</a:t>
            </a:r>
            <a:endParaRPr lang="en-US" altLang="zh-CN" dirty="0" smtClean="0"/>
          </a:p>
          <a:p>
            <a:pPr lvl="1"/>
            <a:r>
              <a:rPr lang="zh-CN" altLang="en-US" dirty="0" smtClean="0"/>
              <a:t>第一，金融</a:t>
            </a:r>
            <a:r>
              <a:rPr lang="zh-CN" altLang="en-US" dirty="0"/>
              <a:t>要为每个人而不是部分人服务，人人都能从金融活动中平等</a:t>
            </a:r>
            <a:r>
              <a:rPr lang="zh-CN" altLang="en-US" dirty="0" smtClean="0"/>
              <a:t>获益；</a:t>
            </a:r>
            <a:endParaRPr lang="en-US" altLang="zh-CN" dirty="0" smtClean="0"/>
          </a:p>
          <a:p>
            <a:pPr lvl="1"/>
            <a:r>
              <a:rPr lang="zh-CN" altLang="en-US" dirty="0" smtClean="0"/>
              <a:t>第二，金融</a:t>
            </a:r>
            <a:r>
              <a:rPr lang="zh-CN" altLang="en-US" dirty="0"/>
              <a:t>体系的目的是管理风险、降低不公平，提高所有人的</a:t>
            </a:r>
            <a:r>
              <a:rPr lang="zh-CN" altLang="en-US" dirty="0" smtClean="0"/>
              <a:t>福利；</a:t>
            </a:r>
            <a:endParaRPr lang="en-US" altLang="zh-CN" dirty="0" smtClean="0"/>
          </a:p>
          <a:p>
            <a:pPr lvl="1"/>
            <a:r>
              <a:rPr lang="zh-CN" altLang="en-US" dirty="0" smtClean="0"/>
              <a:t>第三，应</a:t>
            </a:r>
            <a:r>
              <a:rPr lang="zh-CN" altLang="en-US" dirty="0"/>
              <a:t>鼓励人们从事金融业，或参与金融创新为社会</a:t>
            </a:r>
            <a:r>
              <a:rPr lang="zh-CN" altLang="en-US" dirty="0" smtClean="0"/>
              <a:t>谋福利；</a:t>
            </a:r>
            <a:endParaRPr lang="en-US" altLang="zh-CN" dirty="0" smtClean="0"/>
          </a:p>
          <a:p>
            <a:pPr lvl="1"/>
            <a:r>
              <a:rPr lang="zh-CN" altLang="en-US" dirty="0" smtClean="0"/>
              <a:t>第四，法律</a:t>
            </a:r>
            <a:r>
              <a:rPr lang="zh-CN" altLang="en-US" dirty="0"/>
              <a:t>监管应加深人们对金融运作知识的了解，为公众提供更为可靠的</a:t>
            </a:r>
            <a:r>
              <a:rPr lang="zh-CN" altLang="en-US" dirty="0" smtClean="0"/>
              <a:t>信息；</a:t>
            </a:r>
            <a:endParaRPr lang="en-US" altLang="zh-CN" dirty="0" smtClean="0"/>
          </a:p>
          <a:p>
            <a:pPr lvl="1"/>
            <a:r>
              <a:rPr lang="zh-CN" altLang="en-US" dirty="0" smtClean="0"/>
              <a:t>第五，达成</a:t>
            </a:r>
            <a:r>
              <a:rPr lang="zh-CN" altLang="en-US" dirty="0"/>
              <a:t>上述目标的途径在于金融创新</a:t>
            </a:r>
            <a:r>
              <a:rPr lang="zh-CN" altLang="en-US" dirty="0" smtClean="0"/>
              <a:t>。</a:t>
            </a:r>
            <a:endParaRPr lang="en-US" altLang="zh-CN" dirty="0"/>
          </a:p>
          <a:p>
            <a:pPr marL="342900" lvl="1" indent="-342900">
              <a:buSzPct val="150000"/>
            </a:pPr>
            <a:r>
              <a:rPr lang="zh-CN" altLang="zh-CN" sz="1800" dirty="0" smtClean="0"/>
              <a:t>金融</a:t>
            </a:r>
            <a:r>
              <a:rPr lang="zh-CN" altLang="zh-CN" sz="1800" dirty="0"/>
              <a:t>机构不能</a:t>
            </a:r>
            <a:r>
              <a:rPr lang="zh-CN" altLang="zh-CN" sz="1800" dirty="0" smtClean="0"/>
              <a:t>仰仗规模优势</a:t>
            </a:r>
            <a:r>
              <a:rPr lang="zh-CN" altLang="en-US" sz="1800" dirty="0" smtClean="0"/>
              <a:t>、</a:t>
            </a:r>
            <a:r>
              <a:rPr lang="zh-CN" altLang="zh-CN" sz="1800" dirty="0" smtClean="0"/>
              <a:t>歧视</a:t>
            </a:r>
            <a:r>
              <a:rPr lang="zh-CN" altLang="zh-CN" sz="1800" dirty="0"/>
              <a:t>客户</a:t>
            </a:r>
            <a:r>
              <a:rPr lang="zh-CN" altLang="zh-CN" sz="1800" dirty="0" smtClean="0"/>
              <a:t>，无论客户</a:t>
            </a:r>
            <a:r>
              <a:rPr lang="zh-CN" altLang="en-US" sz="1800" dirty="0" smtClean="0"/>
              <a:t>大小</a:t>
            </a:r>
            <a:r>
              <a:rPr lang="zh-CN" altLang="zh-CN" sz="1800" dirty="0" smtClean="0"/>
              <a:t>都应该平等</a:t>
            </a:r>
            <a:r>
              <a:rPr lang="zh-CN" altLang="zh-CN" sz="1800" dirty="0"/>
              <a:t>对待</a:t>
            </a:r>
            <a:r>
              <a:rPr lang="zh-CN" altLang="zh-CN" sz="1800" dirty="0" smtClean="0"/>
              <a:t>。</a:t>
            </a:r>
            <a:r>
              <a:rPr lang="zh-CN" altLang="en-US" sz="1800" dirty="0" smtClean="0"/>
              <a:t>同时，</a:t>
            </a:r>
            <a:r>
              <a:rPr lang="zh-CN" altLang="zh-CN" sz="1800" dirty="0" smtClean="0"/>
              <a:t>客户</a:t>
            </a:r>
            <a:r>
              <a:rPr lang="zh-CN" altLang="zh-CN" sz="1800" dirty="0"/>
              <a:t>可以提出自己的服务</a:t>
            </a:r>
            <a:r>
              <a:rPr lang="zh-CN" altLang="zh-CN" sz="1800" dirty="0" smtClean="0"/>
              <a:t>需求</a:t>
            </a:r>
            <a:r>
              <a:rPr lang="zh-CN" altLang="en-US" sz="1800" dirty="0"/>
              <a:t>、</a:t>
            </a:r>
            <a:r>
              <a:rPr lang="zh-CN" altLang="zh-CN" sz="1800" dirty="0" smtClean="0"/>
              <a:t>将问题</a:t>
            </a:r>
            <a:r>
              <a:rPr lang="zh-CN" altLang="zh-CN" sz="1800" dirty="0"/>
              <a:t>反馈给金融机构</a:t>
            </a:r>
            <a:r>
              <a:rPr lang="zh-CN" altLang="zh-CN" sz="1800" dirty="0" smtClean="0"/>
              <a:t>，</a:t>
            </a:r>
            <a:r>
              <a:rPr lang="zh-CN" altLang="en-US" sz="1800" dirty="0" smtClean="0"/>
              <a:t>并能够</a:t>
            </a:r>
            <a:r>
              <a:rPr lang="zh-CN" altLang="zh-CN" sz="1800" dirty="0" smtClean="0"/>
              <a:t>得到</a:t>
            </a:r>
            <a:r>
              <a:rPr lang="zh-CN" altLang="zh-CN" sz="1800" dirty="0"/>
              <a:t>金融机构的积极回应。</a:t>
            </a:r>
          </a:p>
          <a:p>
            <a:pPr marL="457200" lvl="1" indent="0">
              <a:buNone/>
            </a:pPr>
            <a:endParaRPr lang="en-US" altLang="zh-CN" dirty="0" smtClean="0"/>
          </a:p>
        </p:txBody>
      </p:sp>
    </p:spTree>
    <p:extLst>
      <p:ext uri="{BB962C8B-B14F-4D97-AF65-F5344CB8AC3E}">
        <p14:creationId xmlns:p14="http://schemas.microsoft.com/office/powerpoint/2010/main" val="31599939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4.2.2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金融是民主金融的起点</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民主</a:t>
            </a:r>
            <a:r>
              <a:rPr lang="zh-CN" altLang="en-US" dirty="0" smtClean="0"/>
              <a:t>金融应回归</a:t>
            </a:r>
            <a:r>
              <a:rPr lang="zh-CN" altLang="en-US" dirty="0"/>
              <a:t>其本质：促进价值交换、优化资本配置、托管社会</a:t>
            </a:r>
            <a:r>
              <a:rPr lang="zh-CN" altLang="en-US" dirty="0" smtClean="0"/>
              <a:t>财富。该此归</a:t>
            </a:r>
            <a:r>
              <a:rPr lang="zh-CN" altLang="en-US" dirty="0"/>
              <a:t>道路可通过四个层面实现：理念革新、充分竞争、自由选择、消费者参与</a:t>
            </a:r>
            <a:r>
              <a:rPr lang="zh-CN" altLang="en-US" dirty="0" smtClean="0"/>
              <a:t>。</a:t>
            </a:r>
            <a:endParaRPr lang="en-US" altLang="zh-CN" dirty="0" smtClean="0"/>
          </a:p>
          <a:p>
            <a:pPr lvl="1"/>
            <a:r>
              <a:rPr lang="zh-CN" altLang="en-US" dirty="0"/>
              <a:t>第一，“金融服务是人民的一项基本权利”的理念和“金融</a:t>
            </a:r>
            <a:r>
              <a:rPr lang="zh-CN" altLang="en-US" dirty="0" smtClean="0"/>
              <a:t>体制促进</a:t>
            </a:r>
            <a:r>
              <a:rPr lang="zh-CN" altLang="en-US" dirty="0"/>
              <a:t>社会福祉、保障人民共同承担风险和共同享受经济发展成果”的理念是一项重要的理念</a:t>
            </a:r>
            <a:r>
              <a:rPr lang="zh-CN" altLang="en-US" dirty="0" smtClean="0"/>
              <a:t>革新；</a:t>
            </a:r>
            <a:endParaRPr lang="en-US" altLang="zh-CN" dirty="0" smtClean="0"/>
          </a:p>
          <a:p>
            <a:pPr lvl="1"/>
            <a:r>
              <a:rPr lang="zh-CN" altLang="en-US" dirty="0"/>
              <a:t>第二，充分竞争是实现民主金融的前提</a:t>
            </a:r>
            <a:r>
              <a:rPr lang="zh-CN" altLang="en-US" dirty="0" smtClean="0"/>
              <a:t>条件；</a:t>
            </a:r>
            <a:endParaRPr lang="en-US" altLang="zh-CN" dirty="0" smtClean="0"/>
          </a:p>
          <a:p>
            <a:pPr lvl="1"/>
            <a:r>
              <a:rPr lang="zh-CN" altLang="en-US" dirty="0"/>
              <a:t>第三，自由选择是市场充分竞争的一个必然结果，大量市场主体的参与和竞争会为用户带来充分的候选，用户只以自己的经济目标、风险偏好和经济能力作为选择条件</a:t>
            </a:r>
            <a:r>
              <a:rPr lang="zh-CN" altLang="en-US" dirty="0" smtClean="0"/>
              <a:t>，在</a:t>
            </a:r>
            <a:r>
              <a:rPr lang="zh-CN" altLang="en-US" dirty="0"/>
              <a:t>不同机构的产品</a:t>
            </a:r>
            <a:r>
              <a:rPr lang="zh-CN" altLang="en-US" dirty="0" smtClean="0"/>
              <a:t>中自由地进行选择；</a:t>
            </a:r>
            <a:endParaRPr lang="en-US" altLang="zh-CN" dirty="0" smtClean="0"/>
          </a:p>
          <a:p>
            <a:pPr lvl="1"/>
            <a:r>
              <a:rPr lang="zh-CN" altLang="en-US" dirty="0"/>
              <a:t>第四，消费者参与是金融民主的核心，金融权力由少数大型机构或市场外力量逐步分散至大量金融机构，是金融民主化的第一步，它是市场竞争的结果</a:t>
            </a:r>
            <a:r>
              <a:rPr lang="zh-CN" altLang="en-US" dirty="0" smtClean="0"/>
              <a:t>，造就了民众</a:t>
            </a:r>
            <a:r>
              <a:rPr lang="zh-CN" altLang="en-US" dirty="0"/>
              <a:t>的充分选择权。</a:t>
            </a:r>
            <a:endParaRPr lang="en-US" altLang="zh-CN" dirty="0" smtClean="0"/>
          </a:p>
        </p:txBody>
      </p:sp>
    </p:spTree>
    <p:extLst>
      <p:ext uri="{BB962C8B-B14F-4D97-AF65-F5344CB8AC3E}">
        <p14:creationId xmlns:p14="http://schemas.microsoft.com/office/powerpoint/2010/main" val="41920079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4.2.3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金融：让理财更“民主”</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smtClean="0"/>
              <a:t>“互联网金融”是</a:t>
            </a:r>
            <a:r>
              <a:rPr lang="zh-CN" altLang="en-US" dirty="0"/>
              <a:t>一个动态过程</a:t>
            </a:r>
            <a:r>
              <a:rPr lang="zh-CN" altLang="en-US" dirty="0" smtClean="0"/>
              <a:t>，它给财富</a:t>
            </a:r>
            <a:r>
              <a:rPr lang="zh-CN" altLang="en-US" dirty="0"/>
              <a:t>管理</a:t>
            </a:r>
            <a:r>
              <a:rPr lang="zh-CN" altLang="en-US" dirty="0" smtClean="0"/>
              <a:t>带来了机遇</a:t>
            </a:r>
            <a:r>
              <a:rPr lang="zh-CN" altLang="en-US" dirty="0"/>
              <a:t>，主要体现以下五个</a:t>
            </a:r>
            <a:r>
              <a:rPr lang="zh-CN" altLang="en-US" dirty="0" smtClean="0"/>
              <a:t>方面：</a:t>
            </a:r>
            <a:endParaRPr lang="en-US" altLang="zh-CN" dirty="0" smtClean="0"/>
          </a:p>
          <a:p>
            <a:pPr lvl="1"/>
            <a:r>
              <a:rPr lang="zh-CN" altLang="en-US" dirty="0"/>
              <a:t>第一，激发了主动财富管理模式的创新，使得大众化财富管理需求得到更大</a:t>
            </a:r>
            <a:r>
              <a:rPr lang="zh-CN" altLang="en-US" dirty="0" smtClean="0"/>
              <a:t>满足；</a:t>
            </a:r>
            <a:endParaRPr lang="en-US" altLang="zh-CN" dirty="0" smtClean="0"/>
          </a:p>
          <a:p>
            <a:pPr lvl="1"/>
            <a:r>
              <a:rPr lang="zh-CN" altLang="en-US" dirty="0"/>
              <a:t>第二，通过技术与财富管理的有效结合，赋予了财富管理工具全新的</a:t>
            </a:r>
            <a:r>
              <a:rPr lang="zh-CN" altLang="en-US" dirty="0" smtClean="0"/>
              <a:t>吸引力；</a:t>
            </a:r>
            <a:endParaRPr lang="en-US" altLang="zh-CN" dirty="0" smtClean="0"/>
          </a:p>
          <a:p>
            <a:pPr lvl="1"/>
            <a:r>
              <a:rPr lang="zh-CN" altLang="en-US" dirty="0"/>
              <a:t>第三，促使财富管理工具的平台化融合成为</a:t>
            </a:r>
            <a:r>
              <a:rPr lang="zh-CN" altLang="en-US" dirty="0" smtClean="0"/>
              <a:t>可能；</a:t>
            </a:r>
            <a:endParaRPr lang="en-US" altLang="zh-CN" dirty="0" smtClean="0"/>
          </a:p>
          <a:p>
            <a:pPr lvl="1"/>
            <a:r>
              <a:rPr lang="zh-CN" altLang="en-US" dirty="0"/>
              <a:t>第四，降低了特定融资风险，并使新型的融资与财富管理模式不断</a:t>
            </a:r>
            <a:r>
              <a:rPr lang="zh-CN" altLang="en-US" dirty="0" smtClean="0"/>
              <a:t>出现；</a:t>
            </a:r>
            <a:endParaRPr lang="en-US" altLang="zh-CN" dirty="0" smtClean="0"/>
          </a:p>
          <a:p>
            <a:pPr lvl="1"/>
            <a:r>
              <a:rPr lang="zh-CN" altLang="en-US" dirty="0"/>
              <a:t>第五，通过大数据时代的信息发掘与整合，形成更准确的客户定位。</a:t>
            </a:r>
            <a:endParaRPr lang="en-US" altLang="zh-CN" dirty="0" smtClean="0"/>
          </a:p>
        </p:txBody>
      </p:sp>
    </p:spTree>
    <p:extLst>
      <p:ext uri="{BB962C8B-B14F-4D97-AF65-F5344CB8AC3E}">
        <p14:creationId xmlns:p14="http://schemas.microsoft.com/office/powerpoint/2010/main" val="40198208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金融排斥与金融歧视，随后介绍了普惠金融的概念以及互联网金融是实现普惠金融的重要途径，然后通过举例说明通过互联网金融发展普惠金融的优势，最后介绍了为什么互联网金融是金融民主化的起点。</a:t>
            </a:r>
          </a:p>
        </p:txBody>
      </p:sp>
    </p:spTree>
    <p:extLst>
      <p:ext uri="{BB962C8B-B14F-4D97-AF65-F5344CB8AC3E}">
        <p14:creationId xmlns:p14="http://schemas.microsoft.com/office/powerpoint/2010/main" val="1411424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关键概念</a:t>
            </a:r>
            <a:endParaRPr lang="zh-CN" altLang="en-US" dirty="0"/>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1100751"/>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金融歧视 金融排斥 普惠金融 民主金融 地理排斥 评估排斥 条件排斥 价格排斥 </a:t>
            </a:r>
            <a:r>
              <a:rPr lang="zh-CN" altLang="en-US" dirty="0" smtClean="0">
                <a:latin typeface="仿宋" panose="02010609060101010101" pitchFamily="49" charset="-122"/>
                <a:ea typeface="仿宋" panose="02010609060101010101" pitchFamily="49" charset="-122"/>
              </a:rPr>
              <a:t>营销</a:t>
            </a:r>
            <a:r>
              <a:rPr lang="zh-CN" altLang="en-US" dirty="0">
                <a:latin typeface="仿宋" panose="02010609060101010101" pitchFamily="49" charset="-122"/>
                <a:ea typeface="仿宋" panose="02010609060101010101" pitchFamily="49" charset="-122"/>
              </a:rPr>
              <a:t>排斥 </a:t>
            </a:r>
            <a:r>
              <a:rPr lang="zh-CN" altLang="en-US" dirty="0" smtClean="0">
                <a:latin typeface="仿宋" panose="02010609060101010101" pitchFamily="49" charset="-122"/>
                <a:ea typeface="仿宋" panose="02010609060101010101" pitchFamily="49" charset="-122"/>
              </a:rPr>
              <a:t>自我</a:t>
            </a:r>
            <a:r>
              <a:rPr lang="zh-CN" altLang="en-US" dirty="0">
                <a:latin typeface="仿宋" panose="02010609060101010101" pitchFamily="49" charset="-122"/>
                <a:ea typeface="仿宋" panose="02010609060101010101" pitchFamily="49" charset="-122"/>
              </a:rPr>
              <a:t>排斥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创新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民主化</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9315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在互联网金融环境下，支付系统具有以下的特点</a:t>
            </a:r>
            <a:r>
              <a:rPr lang="zh-CN" altLang="en-US" dirty="0" smtClean="0"/>
              <a:t>：</a:t>
            </a:r>
            <a:endParaRPr lang="en-US" altLang="zh-CN" dirty="0" smtClean="0"/>
          </a:p>
          <a:p>
            <a:pPr lvl="1"/>
            <a:r>
              <a:rPr lang="zh-CN" altLang="en-US" dirty="0" smtClean="0"/>
              <a:t>第一</a:t>
            </a:r>
            <a:r>
              <a:rPr lang="zh-CN" altLang="en-US" dirty="0"/>
              <a:t>，所有人和机构（法律主体</a:t>
            </a:r>
            <a:r>
              <a:rPr lang="zh-CN" altLang="en-US" dirty="0" smtClean="0"/>
              <a:t>）都是</a:t>
            </a:r>
            <a:r>
              <a:rPr lang="zh-CN" altLang="en-US" dirty="0"/>
              <a:t>在中央银行的支付中心下开立账户</a:t>
            </a:r>
            <a:r>
              <a:rPr lang="zh-CN" altLang="en-US" dirty="0" smtClean="0"/>
              <a:t>；</a:t>
            </a:r>
            <a:endParaRPr lang="en-US" altLang="zh-CN" dirty="0" smtClean="0"/>
          </a:p>
          <a:p>
            <a:pPr lvl="1"/>
            <a:r>
              <a:rPr lang="zh-CN" altLang="en-US" dirty="0" smtClean="0"/>
              <a:t>第二</a:t>
            </a:r>
            <a:r>
              <a:rPr lang="zh-CN" altLang="en-US" dirty="0"/>
              <a:t>，证券、现金等金融资产的支付和转移</a:t>
            </a:r>
            <a:r>
              <a:rPr lang="zh-CN" altLang="en-US" dirty="0" smtClean="0"/>
              <a:t>通过移动</a:t>
            </a:r>
            <a:r>
              <a:rPr lang="zh-CN" altLang="en-US" dirty="0"/>
              <a:t>互联网进行</a:t>
            </a:r>
            <a:r>
              <a:rPr lang="zh-CN" altLang="en-US" dirty="0" smtClean="0"/>
              <a:t>；</a:t>
            </a:r>
            <a:endParaRPr lang="en-US" altLang="zh-CN" dirty="0" smtClean="0"/>
          </a:p>
          <a:p>
            <a:pPr lvl="1"/>
            <a:r>
              <a:rPr lang="zh-CN" altLang="en-US" dirty="0" smtClean="0"/>
              <a:t>第三</a:t>
            </a:r>
            <a:r>
              <a:rPr lang="zh-CN" altLang="en-US" dirty="0"/>
              <a:t>，支付清算完全电子化，社会基本不再需要现钞流通，就算有极</a:t>
            </a:r>
            <a:r>
              <a:rPr lang="zh-CN" altLang="en-US" dirty="0" smtClean="0"/>
              <a:t>个别</a:t>
            </a:r>
            <a:r>
              <a:rPr lang="zh-CN" altLang="en-US" dirty="0"/>
              <a:t>的小额现金支付，也不影响系统的运转</a:t>
            </a:r>
            <a:r>
              <a:rPr lang="zh-CN" altLang="en-US" dirty="0" smtClean="0"/>
              <a:t>；</a:t>
            </a:r>
            <a:endParaRPr lang="en-US" altLang="zh-CN" dirty="0" smtClean="0"/>
          </a:p>
          <a:p>
            <a:pPr lvl="1"/>
            <a:r>
              <a:rPr lang="zh-CN" altLang="en-US" dirty="0" smtClean="0"/>
              <a:t>第四</a:t>
            </a:r>
            <a:r>
              <a:rPr lang="zh-CN" altLang="en-US" dirty="0"/>
              <a:t>，二级商业银行账户体系将不再存在。</a:t>
            </a:r>
            <a:r>
              <a:rPr lang="zh-CN" altLang="en-US" dirty="0" smtClean="0"/>
              <a:t>互联网</a:t>
            </a:r>
            <a:r>
              <a:rPr lang="zh-CN" altLang="en-US" dirty="0"/>
              <a:t>是平的，一些中心节点将消失。此即所谓的金融脱媒。</a:t>
            </a:r>
          </a:p>
        </p:txBody>
      </p:sp>
    </p:spTree>
    <p:extLst>
      <p:ext uri="{BB962C8B-B14F-4D97-AF65-F5344CB8AC3E}">
        <p14:creationId xmlns:p14="http://schemas.microsoft.com/office/powerpoint/2010/main" val="4011806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4-1】</a:t>
            </a:r>
            <a:r>
              <a:rPr lang="zh-CN" altLang="en-US" dirty="0">
                <a:latin typeface="仿宋" panose="02010609060101010101" pitchFamily="49" charset="-122"/>
                <a:ea typeface="仿宋" panose="02010609060101010101" pitchFamily="49" charset="-122"/>
              </a:rPr>
              <a:t>金融歧视和金融排斥的</a:t>
            </a:r>
            <a:r>
              <a:rPr lang="zh-CN" altLang="en-US" dirty="0" smtClean="0">
                <a:latin typeface="仿宋" panose="02010609060101010101" pitchFamily="49" charset="-122"/>
                <a:ea typeface="仿宋" panose="02010609060101010101" pitchFamily="49" charset="-122"/>
              </a:rPr>
              <a:t>内涵是什么？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4-2】</a:t>
            </a:r>
            <a:r>
              <a:rPr lang="zh-CN" altLang="en-US" dirty="0">
                <a:latin typeface="仿宋" panose="02010609060101010101" pitchFamily="49" charset="-122"/>
                <a:ea typeface="仿宋" panose="02010609060101010101" pitchFamily="49" charset="-122"/>
              </a:rPr>
              <a:t>金融排斥包括几个方面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4-3】</a:t>
            </a:r>
            <a:r>
              <a:rPr lang="zh-CN" altLang="en-US" dirty="0">
                <a:latin typeface="仿宋" panose="02010609060101010101" pitchFamily="49" charset="-122"/>
                <a:ea typeface="仿宋" panose="02010609060101010101" pitchFamily="49" charset="-122"/>
              </a:rPr>
              <a:t>金融排斥的负面影响都有哪些</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4-4】</a:t>
            </a:r>
            <a:r>
              <a:rPr lang="zh-CN" altLang="en-US" dirty="0">
                <a:latin typeface="仿宋" panose="02010609060101010101" pitchFamily="49" charset="-122"/>
                <a:ea typeface="仿宋" panose="02010609060101010101" pitchFamily="49" charset="-122"/>
              </a:rPr>
              <a:t>普惠金融的</a:t>
            </a:r>
            <a:r>
              <a:rPr lang="zh-CN" altLang="en-US" dirty="0" smtClean="0">
                <a:latin typeface="仿宋" panose="02010609060101010101" pitchFamily="49" charset="-122"/>
                <a:ea typeface="仿宋" panose="02010609060101010101" pitchFamily="49" charset="-122"/>
              </a:rPr>
              <a:t>内涵是什么？</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4-5】</a:t>
            </a:r>
            <a:r>
              <a:rPr lang="zh-CN" altLang="en-US" dirty="0">
                <a:latin typeface="仿宋" panose="02010609060101010101" pitchFamily="49" charset="-122"/>
                <a:ea typeface="仿宋" panose="02010609060101010101" pitchFamily="49" charset="-122"/>
              </a:rPr>
              <a:t>简述</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创新对发展普惠金融的</a:t>
            </a:r>
            <a:r>
              <a:rPr lang="zh-CN" altLang="en-US" dirty="0" smtClean="0">
                <a:latin typeface="仿宋" panose="02010609060101010101" pitchFamily="49" charset="-122"/>
                <a:ea typeface="仿宋" panose="02010609060101010101" pitchFamily="49" charset="-122"/>
              </a:rPr>
              <a:t>作用</a:t>
            </a:r>
            <a:r>
              <a:rPr lang="zh-CN" altLang="en-US" dirty="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4-6】</a:t>
            </a:r>
            <a:r>
              <a:rPr lang="zh-CN" altLang="en-US" dirty="0">
                <a:latin typeface="仿宋" panose="02010609060101010101" pitchFamily="49" charset="-122"/>
                <a:ea typeface="仿宋" panose="02010609060101010101" pitchFamily="49" charset="-122"/>
              </a:rPr>
              <a:t>为什么说互联网金融是实现普惠金融的重要途径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4-7】</a:t>
            </a:r>
            <a:r>
              <a:rPr lang="zh-CN" altLang="en-US" dirty="0" smtClean="0">
                <a:latin typeface="仿宋" panose="02010609060101010101" pitchFamily="49" charset="-122"/>
                <a:ea typeface="仿宋" panose="02010609060101010101" pitchFamily="49" charset="-122"/>
              </a:rPr>
              <a:t>简述互联网</a:t>
            </a:r>
            <a:r>
              <a:rPr lang="zh-CN" altLang="en-US" dirty="0">
                <a:latin typeface="仿宋" panose="02010609060101010101" pitchFamily="49" charset="-122"/>
                <a:ea typeface="仿宋" panose="02010609060101010101" pitchFamily="49" charset="-122"/>
              </a:rPr>
              <a:t>金融与民主金融的</a:t>
            </a:r>
            <a:r>
              <a:rPr lang="zh-CN" altLang="en-US" dirty="0" smtClean="0">
                <a:latin typeface="仿宋" panose="02010609060101010101" pitchFamily="49" charset="-122"/>
                <a:ea typeface="仿宋" panose="02010609060101010101" pitchFamily="49" charset="-122"/>
              </a:rPr>
              <a:t>关系。</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638725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Tree>
    <p:extLst>
      <p:ext uri="{BB962C8B-B14F-4D97-AF65-F5344CB8AC3E}">
        <p14:creationId xmlns:p14="http://schemas.microsoft.com/office/powerpoint/2010/main" val="27080859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4005064"/>
            <a:ext cx="6192688" cy="1152128"/>
          </a:xfrm>
        </p:spPr>
        <p:txBody>
          <a:bodyPr/>
          <a:lstStyle/>
          <a:p>
            <a:r>
              <a:rPr lang="zh-CN" altLang="en-US" dirty="0" smtClean="0"/>
              <a:t>第五章 互联网金融基础设施</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cstate="print"/>
          <a:stretch>
            <a:fillRect/>
          </a:stretch>
        </p:blipFill>
        <p:spPr>
          <a:xfrm>
            <a:off x="2684986" y="-1"/>
            <a:ext cx="3399182" cy="3356993"/>
          </a:xfrm>
          <a:prstGeom prst="rect">
            <a:avLst/>
          </a:prstGeom>
        </p:spPr>
      </p:pic>
    </p:spTree>
    <p:extLst>
      <p:ext uri="{BB962C8B-B14F-4D97-AF65-F5344CB8AC3E}">
        <p14:creationId xmlns:p14="http://schemas.microsoft.com/office/powerpoint/2010/main" val="8841260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导言</a:t>
            </a:r>
            <a:endParaRPr lang="zh-CN" altLang="en-US" dirty="0">
              <a:solidFill>
                <a:srgbClr val="FF0000"/>
              </a:solidFill>
            </a:endParaRPr>
          </a:p>
        </p:txBody>
      </p:sp>
      <p:sp>
        <p:nvSpPr>
          <p:cNvPr id="3" name="内容占位符 2"/>
          <p:cNvSpPr>
            <a:spLocks noGrp="1"/>
          </p:cNvSpPr>
          <p:nvPr>
            <p:ph idx="1"/>
          </p:nvPr>
        </p:nvSpPr>
        <p:spPr>
          <a:xfrm>
            <a:off x="457200" y="1412776"/>
            <a:ext cx="8229600" cy="4425355"/>
          </a:xfrm>
        </p:spPr>
        <p:txBody>
          <a:bodyPr>
            <a:noAutofit/>
          </a:bodyPr>
          <a:lstStyle/>
          <a:p>
            <a:r>
              <a:rPr lang="zh-CN" altLang="en-US" dirty="0"/>
              <a:t>从事互联网金融实践，面临的首要挑战是互联网金融的基础设施建设。基础设施怎么建、由谁来建？比如，在线身份识别是互联网金融最重要的基础设施。那么，应如何识别客户身份？如果各金融机构不能识别，是否应该有第三方，或者公安部门开放电子身份证？或者某家银行识别之后再对社会开放，变成一项公共的基础设施？此外，征信、增信、资产证券化、流动性保证等基础设施的建设也很重要。</a:t>
            </a:r>
          </a:p>
          <a:p>
            <a:r>
              <a:rPr lang="zh-CN" altLang="en-US" dirty="0"/>
              <a:t>基于互联网金融的海量生态圈，单纯依靠某个机构或者政府部门建设这些基础设施将会是一个漫长的过程。现实的选择可能是发挥各市场主体的创造性和积极性，为各主体呈现一个长期发展的愿景。基础设施建设需要前期的大量投入，且回收期较长。这显然也是一个新命题、新挑战。</a:t>
            </a:r>
          </a:p>
          <a:p>
            <a:r>
              <a:rPr lang="zh-CN" altLang="en-US" dirty="0"/>
              <a:t>在某种程度上，如果我们不能成功跨越互联网金融的基础设施建设这道栏，那么互联网金融将很难成为承载重大社会意义的全新金融模式。从这个意义上说，互联网金融监管既是对互联网金融从业者的监督，也是对互联网金融生态建设的推动</a:t>
            </a:r>
            <a:r>
              <a:rPr lang="zh-CN" altLang="en-US" dirty="0" smtClean="0"/>
              <a:t>。</a:t>
            </a:r>
            <a:endParaRPr lang="zh-CN" altLang="en-US" dirty="0"/>
          </a:p>
        </p:txBody>
      </p:sp>
    </p:spTree>
    <p:extLst>
      <p:ext uri="{BB962C8B-B14F-4D97-AF65-F5344CB8AC3E}">
        <p14:creationId xmlns:p14="http://schemas.microsoft.com/office/powerpoint/2010/main" val="33275530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5</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互联网金融时代金融市场需要怎样的基础设施</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5.2 </a:t>
            </a:r>
            <a:r>
              <a:rPr lang="zh-CN" altLang="en-US" sz="2400" dirty="0" smtClean="0">
                <a:solidFill>
                  <a:srgbClr val="6A5015"/>
                </a:solidFill>
                <a:latin typeface="黑体" panose="02010609060101010101" pitchFamily="49" charset="-122"/>
                <a:ea typeface="黑体" panose="02010609060101010101" pitchFamily="49" charset="-122"/>
              </a:rPr>
              <a:t>互联网金融时代电子支付</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5.3 </a:t>
            </a:r>
            <a:r>
              <a:rPr lang="zh-CN" altLang="en-US" sz="2400" dirty="0" smtClean="0">
                <a:solidFill>
                  <a:srgbClr val="6A5015"/>
                </a:solidFill>
                <a:latin typeface="黑体" panose="02010609060101010101" pitchFamily="49" charset="-122"/>
                <a:ea typeface="黑体" panose="02010609060101010101" pitchFamily="49" charset="-122"/>
              </a:rPr>
              <a:t>大数据基础设施建设</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5.4 </a:t>
            </a:r>
            <a:r>
              <a:rPr lang="zh-CN" altLang="en-US" sz="2400" dirty="0" smtClean="0">
                <a:solidFill>
                  <a:srgbClr val="6A5015"/>
                </a:solidFill>
                <a:latin typeface="黑体" panose="02010609060101010101" pitchFamily="49" charset="-122"/>
                <a:ea typeface="黑体" panose="02010609060101010101" pitchFamily="49" charset="-122"/>
              </a:rPr>
              <a:t>互联网金融的安全认证</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5.5 </a:t>
            </a:r>
            <a:r>
              <a:rPr lang="zh-CN" altLang="en-US" sz="2400" dirty="0" smtClean="0">
                <a:solidFill>
                  <a:srgbClr val="6A5015"/>
                </a:solidFill>
                <a:latin typeface="黑体" panose="02010609060101010101" pitchFamily="49" charset="-122"/>
                <a:ea typeface="黑体" panose="02010609060101010101" pitchFamily="49" charset="-122"/>
              </a:rPr>
              <a:t>互联网时代的征信系统</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34299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rmAutofit fontScale="90000"/>
          </a:bodyPr>
          <a:lstStyle/>
          <a:p>
            <a:r>
              <a:rPr lang="zh-CN" altLang="en-US" dirty="0" smtClean="0"/>
              <a:t>本章学习目标</a:t>
            </a:r>
            <a:endParaRPr lang="zh-CN" altLang="en-US" dirty="0">
              <a:solidFill>
                <a:srgbClr val="FF0000"/>
              </a:solidFill>
            </a:endParaRPr>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654748"/>
          </a:xfrm>
          <a:prstGeom prst="rect">
            <a:avLst/>
          </a:prstGeom>
        </p:spPr>
        <p:txBody>
          <a:bodyPr wrap="square">
            <a:spAutoFit/>
          </a:bodyPr>
          <a:lstStyle/>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1</a:t>
            </a:r>
            <a:r>
              <a:rPr lang="zh-CN" altLang="en-US" dirty="0">
                <a:solidFill>
                  <a:srgbClr val="6A5015"/>
                </a:solidFill>
                <a:latin typeface="仿宋" panose="02010609060101010101" pitchFamily="49" charset="-122"/>
                <a:ea typeface="仿宋" panose="02010609060101010101" pitchFamily="49" charset="-122"/>
              </a:rPr>
              <a:t>、掌握互联网金融的基础设施概念；</a:t>
            </a:r>
          </a:p>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2</a:t>
            </a:r>
            <a:r>
              <a:rPr lang="zh-CN" altLang="en-US" dirty="0">
                <a:solidFill>
                  <a:srgbClr val="6A5015"/>
                </a:solidFill>
                <a:latin typeface="仿宋" panose="02010609060101010101" pitchFamily="49" charset="-122"/>
                <a:ea typeface="仿宋" panose="02010609060101010101" pitchFamily="49" charset="-122"/>
              </a:rPr>
              <a:t>、理解互联网金融不同基础设施特点及作用；</a:t>
            </a:r>
          </a:p>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3</a:t>
            </a:r>
            <a:r>
              <a:rPr lang="zh-CN" altLang="en-US" dirty="0">
                <a:solidFill>
                  <a:srgbClr val="6A5015"/>
                </a:solidFill>
                <a:latin typeface="仿宋" panose="02010609060101010101" pitchFamily="49" charset="-122"/>
                <a:ea typeface="仿宋" panose="02010609060101010101" pitchFamily="49" charset="-122"/>
              </a:rPr>
              <a:t>、了解国内以及国外互联网金融基础设施的发展状况。</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496137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5.1.1 </a:t>
            </a:r>
            <a:r>
              <a:rPr lang="zh-CN" altLang="en-US" sz="2000" b="1" dirty="0" smtClean="0">
                <a:solidFill>
                  <a:srgbClr val="6A5015"/>
                </a:solidFill>
                <a:latin typeface="黑体" panose="02010609060101010101" pitchFamily="49" charset="-122"/>
                <a:ea typeface="黑体" panose="02010609060101010101" pitchFamily="49" charset="-122"/>
              </a:rPr>
              <a:t>传统金融市场的基础设施</a:t>
            </a:r>
          </a:p>
          <a:p>
            <a:pPr marL="0" indent="0">
              <a:buNone/>
            </a:pPr>
            <a:r>
              <a:rPr lang="zh-CN" altLang="en-US" dirty="0"/>
              <a:t>纵观金融危机史，尽管危机爆发的原因各异，但金融基础设施建设的滞后性始终是共同点之一。</a:t>
            </a:r>
            <a:r>
              <a:rPr lang="en-US" altLang="zh-CN" dirty="0"/>
              <a:t>1997</a:t>
            </a:r>
            <a:r>
              <a:rPr lang="zh-CN" altLang="en-US" dirty="0"/>
              <a:t>年和</a:t>
            </a:r>
            <a:r>
              <a:rPr lang="en-US" altLang="zh-CN" dirty="0"/>
              <a:t>2008</a:t>
            </a:r>
            <a:r>
              <a:rPr lang="zh-CN" altLang="en-US" dirty="0"/>
              <a:t>年两次大范围金融危机都印证了金融基础设施存在滞后性的国家更容易受到金融冲击</a:t>
            </a:r>
            <a:r>
              <a:rPr lang="zh-CN" altLang="en-US" dirty="0" smtClean="0"/>
              <a:t>。在</a:t>
            </a:r>
            <a:r>
              <a:rPr lang="en-US" altLang="zh-CN" dirty="0" smtClean="0"/>
              <a:t>2008</a:t>
            </a:r>
            <a:r>
              <a:rPr lang="zh-CN" altLang="en-US" dirty="0" smtClean="0"/>
              <a:t>年金融危机以后，国际社会对构建高效、透明、规范、完整的金融市场基础设施十分重视。</a:t>
            </a:r>
            <a:endParaRPr lang="en-US" altLang="zh-CN" dirty="0" smtClean="0"/>
          </a:p>
          <a:p>
            <a:r>
              <a:rPr lang="en-US" altLang="zh-CN" dirty="0"/>
              <a:t>2010</a:t>
            </a:r>
            <a:r>
              <a:rPr lang="zh-CN" altLang="en-US" dirty="0"/>
              <a:t>年</a:t>
            </a:r>
            <a:r>
              <a:rPr lang="en-US" altLang="zh-CN" dirty="0"/>
              <a:t>2</a:t>
            </a:r>
            <a:r>
              <a:rPr lang="zh-CN" altLang="en-US" dirty="0"/>
              <a:t>月</a:t>
            </a:r>
            <a:r>
              <a:rPr lang="zh-CN" altLang="en-US" dirty="0" smtClean="0"/>
              <a:t>，国际</a:t>
            </a:r>
            <a:r>
              <a:rPr lang="zh-CN" altLang="en-US" dirty="0"/>
              <a:t>支付结算体系委员会</a:t>
            </a:r>
            <a:r>
              <a:rPr lang="en-US" altLang="zh-CN" dirty="0"/>
              <a:t>(CPSS)</a:t>
            </a:r>
            <a:r>
              <a:rPr lang="zh-CN" altLang="en-US" dirty="0"/>
              <a:t>和国际证监会组织</a:t>
            </a:r>
            <a:r>
              <a:rPr lang="en-US" altLang="zh-CN" dirty="0"/>
              <a:t>(IOSCO)</a:t>
            </a:r>
            <a:r>
              <a:rPr lang="zh-CN" altLang="en-US" dirty="0"/>
              <a:t>全面启动对</a:t>
            </a:r>
            <a:r>
              <a:rPr lang="en-US" altLang="zh-CN" dirty="0"/>
              <a:t>《</a:t>
            </a:r>
            <a:r>
              <a:rPr lang="zh-CN" altLang="en-US" dirty="0"/>
              <a:t>重要支付系统核心原则</a:t>
            </a:r>
            <a:r>
              <a:rPr lang="en-US" altLang="zh-CN" dirty="0"/>
              <a:t>》</a:t>
            </a:r>
            <a:r>
              <a:rPr lang="zh-CN" altLang="en-US" dirty="0"/>
              <a:t>、</a:t>
            </a:r>
            <a:r>
              <a:rPr lang="en-US" altLang="zh-CN" dirty="0"/>
              <a:t>《</a:t>
            </a:r>
            <a:r>
              <a:rPr lang="zh-CN" altLang="en-US" dirty="0"/>
              <a:t>对证券结算系统建议</a:t>
            </a:r>
            <a:r>
              <a:rPr lang="en-US" altLang="zh-CN" dirty="0"/>
              <a:t>》</a:t>
            </a:r>
            <a:r>
              <a:rPr lang="zh-CN" altLang="en-US" dirty="0"/>
              <a:t>和</a:t>
            </a:r>
            <a:r>
              <a:rPr lang="en-US" altLang="zh-CN" dirty="0"/>
              <a:t>《</a:t>
            </a:r>
            <a:r>
              <a:rPr lang="zh-CN" altLang="en-US" dirty="0"/>
              <a:t>关于中央交易对手方的建议</a:t>
            </a:r>
            <a:r>
              <a:rPr lang="en-US" altLang="zh-CN" dirty="0"/>
              <a:t>》</a:t>
            </a:r>
            <a:r>
              <a:rPr lang="zh-CN" altLang="en-US" dirty="0"/>
              <a:t>等已有标准的评审工作</a:t>
            </a:r>
            <a:r>
              <a:rPr lang="zh-CN" altLang="en-US" dirty="0" smtClean="0"/>
              <a:t>，</a:t>
            </a:r>
            <a:r>
              <a:rPr lang="zh-CN" altLang="en-US" dirty="0"/>
              <a:t>并支持金融稳定</a:t>
            </a:r>
            <a:r>
              <a:rPr lang="zh-CN" altLang="en-US" dirty="0" smtClean="0"/>
              <a:t>理事会（</a:t>
            </a:r>
            <a:r>
              <a:rPr lang="en-US" altLang="zh-CN" dirty="0"/>
              <a:t>FSB</a:t>
            </a:r>
            <a:r>
              <a:rPr lang="zh-CN" altLang="en-US" dirty="0" smtClean="0"/>
              <a:t>）完善</a:t>
            </a:r>
            <a:r>
              <a:rPr lang="zh-CN" altLang="en-US" dirty="0"/>
              <a:t>核心金融市场基础设施的工作</a:t>
            </a:r>
            <a:r>
              <a:rPr lang="zh-CN" altLang="en-US" dirty="0" smtClean="0"/>
              <a:t>。</a:t>
            </a:r>
            <a:endParaRPr lang="en-US" altLang="zh-CN" dirty="0" smtClean="0"/>
          </a:p>
          <a:p>
            <a:r>
              <a:rPr lang="en-US" altLang="zh-CN" dirty="0"/>
              <a:t>2012</a:t>
            </a:r>
            <a:r>
              <a:rPr lang="zh-CN" altLang="en-US" dirty="0"/>
              <a:t>年</a:t>
            </a:r>
            <a:r>
              <a:rPr lang="en-US" altLang="zh-CN" dirty="0"/>
              <a:t>4</a:t>
            </a:r>
            <a:r>
              <a:rPr lang="zh-CN" altLang="en-US" dirty="0"/>
              <a:t>月</a:t>
            </a:r>
            <a:r>
              <a:rPr lang="en-US" altLang="zh-CN" dirty="0"/>
              <a:t>,CPSS</a:t>
            </a:r>
            <a:r>
              <a:rPr lang="zh-CN" altLang="en-US" dirty="0"/>
              <a:t>和</a:t>
            </a:r>
            <a:r>
              <a:rPr lang="en-US" altLang="zh-CN" dirty="0"/>
              <a:t>IOSCO</a:t>
            </a:r>
            <a:r>
              <a:rPr lang="zh-CN" altLang="en-US" dirty="0"/>
              <a:t>正式发表了</a:t>
            </a:r>
            <a:r>
              <a:rPr lang="en-US" altLang="zh-CN" dirty="0"/>
              <a:t>《</a:t>
            </a:r>
            <a:r>
              <a:rPr lang="zh-CN" altLang="en-US" dirty="0"/>
              <a:t>金融市场基础设施原则</a:t>
            </a:r>
            <a:r>
              <a:rPr lang="en-US" altLang="zh-CN" dirty="0"/>
              <a:t>》(PFMI</a:t>
            </a:r>
            <a:r>
              <a:rPr lang="en-US" altLang="zh-CN" dirty="0" smtClean="0"/>
              <a:t>)</a:t>
            </a:r>
            <a:r>
              <a:rPr lang="zh-CN" altLang="en-US" dirty="0"/>
              <a:t>。根据</a:t>
            </a:r>
            <a:r>
              <a:rPr lang="en-US" altLang="zh-CN" dirty="0"/>
              <a:t>PFMI</a:t>
            </a:r>
            <a:r>
              <a:rPr lang="zh-CN" altLang="en-US" dirty="0"/>
              <a:t>的定义，金融市场基础设施指参与机构</a:t>
            </a:r>
            <a:r>
              <a:rPr lang="en-US" altLang="zh-CN" dirty="0"/>
              <a:t>(</a:t>
            </a:r>
            <a:r>
              <a:rPr lang="zh-CN" altLang="en-US" dirty="0"/>
              <a:t>包括系统运行机构</a:t>
            </a:r>
            <a:r>
              <a:rPr lang="en-US" altLang="zh-CN" dirty="0"/>
              <a:t>)</a:t>
            </a:r>
            <a:r>
              <a:rPr lang="zh-CN" altLang="en-US" dirty="0"/>
              <a:t>之间，用于清算、结算或者记录支付、证券、衍生品或其他金融交易的多边系统，包括支付系统</a:t>
            </a:r>
            <a:r>
              <a:rPr lang="en-US" altLang="zh-CN" dirty="0"/>
              <a:t>(PS)</a:t>
            </a:r>
            <a:r>
              <a:rPr lang="zh-CN" altLang="en-US" dirty="0"/>
              <a:t>、中央证券存管系统</a:t>
            </a:r>
            <a:r>
              <a:rPr lang="en-US" altLang="zh-CN" dirty="0"/>
              <a:t>(CSD)</a:t>
            </a:r>
            <a:r>
              <a:rPr lang="zh-CN" altLang="en-US" dirty="0"/>
              <a:t>、证券结算系统</a:t>
            </a:r>
            <a:r>
              <a:rPr lang="en-US" altLang="zh-CN" dirty="0"/>
              <a:t>(SSS)</a:t>
            </a:r>
            <a:r>
              <a:rPr lang="zh-CN" altLang="en-US" dirty="0"/>
              <a:t>、中央对手方</a:t>
            </a:r>
            <a:r>
              <a:rPr lang="en-US" altLang="zh-CN" dirty="0"/>
              <a:t>(CCP)</a:t>
            </a:r>
            <a:r>
              <a:rPr lang="zh-CN" altLang="en-US" dirty="0"/>
              <a:t>和交易数据库</a:t>
            </a:r>
            <a:r>
              <a:rPr lang="en-US" altLang="zh-CN" dirty="0"/>
              <a:t>(TR)</a:t>
            </a:r>
            <a:r>
              <a:rPr lang="zh-CN" altLang="en-US" dirty="0"/>
              <a:t>。</a:t>
            </a:r>
          </a:p>
        </p:txBody>
      </p:sp>
      <p:sp>
        <p:nvSpPr>
          <p:cNvPr id="5" name="标题 1"/>
          <p:cNvSpPr>
            <a:spLocks noGrp="1"/>
          </p:cNvSpPr>
          <p:nvPr>
            <p:ph type="title"/>
          </p:nvPr>
        </p:nvSpPr>
        <p:spPr>
          <a:xfrm>
            <a:off x="467544" y="764704"/>
            <a:ext cx="8208912" cy="720080"/>
          </a:xfrm>
        </p:spPr>
        <p:txBody>
          <a:bodyPr>
            <a:normAutofit fontScale="90000"/>
          </a:bodyPr>
          <a:lstStyle/>
          <a:p>
            <a:r>
              <a:rPr lang="en-US" altLang="zh-CN" dirty="0"/>
              <a:t>5</a:t>
            </a:r>
            <a:r>
              <a:rPr lang="en-US" altLang="zh-CN" dirty="0" smtClean="0"/>
              <a:t>.1 </a:t>
            </a:r>
            <a:r>
              <a:rPr lang="zh-CN" altLang="en-US" dirty="0" smtClean="0"/>
              <a:t>互联网金融时代金融市场需要怎样的基础设施</a:t>
            </a:r>
            <a:endParaRPr lang="zh-CN" altLang="en-US" dirty="0">
              <a:solidFill>
                <a:srgbClr val="FF0000"/>
              </a:solidFill>
            </a:endParaRPr>
          </a:p>
        </p:txBody>
      </p:sp>
    </p:spTree>
    <p:extLst>
      <p:ext uri="{BB962C8B-B14F-4D97-AF65-F5344CB8AC3E}">
        <p14:creationId xmlns:p14="http://schemas.microsoft.com/office/powerpoint/2010/main" val="27018102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a:buFont typeface="仿宋" panose="02010609060101010101" pitchFamily="49" charset="-122"/>
              <a:buChar char=" "/>
            </a:pPr>
            <a:r>
              <a:rPr lang="zh-CN" altLang="en-US" dirty="0" smtClean="0"/>
              <a:t>这些</a:t>
            </a:r>
            <a:r>
              <a:rPr lang="zh-CN" altLang="en-US" dirty="0"/>
              <a:t>设施有助于支付、证券、衍生品合约等货币和其他金融交易的交易、结算和记录，是经济金融运行的基础。安全、高效的金融市场基础设施对于畅通货币政策传导机制、加速社会资金周转、优化社会资源分配、维护金融稳定并促进经济增长具有重要意义。而制定</a:t>
            </a:r>
            <a:r>
              <a:rPr lang="en-US" altLang="zh-CN" dirty="0"/>
              <a:t>PFMI</a:t>
            </a:r>
            <a:r>
              <a:rPr lang="zh-CN" altLang="en-US" dirty="0"/>
              <a:t>的主要公共政策目标就是限制系统性风险、增加市场透明度并且促进金融稳定。与此同时，金融市场基础设施也集中了风险，如果对此缺乏适当管理，他们就会成为流动性错配和信用风险等金融冲击的源头，也会成为传播风险的主要渠道</a:t>
            </a:r>
            <a:r>
              <a:rPr lang="zh-CN" altLang="en-US" dirty="0" smtClean="0"/>
              <a:t>。</a:t>
            </a:r>
            <a:endParaRPr lang="en-US" altLang="zh-CN" dirty="0" smtClean="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5.1.2 </a:t>
            </a:r>
            <a:r>
              <a:rPr lang="zh-CN" altLang="en-US" sz="2000" b="1" dirty="0" smtClean="0">
                <a:solidFill>
                  <a:srgbClr val="6A5015"/>
                </a:solidFill>
                <a:latin typeface="黑体" panose="02010609060101010101" pitchFamily="49" charset="-122"/>
                <a:ea typeface="黑体" panose="02010609060101010101" pitchFamily="49" charset="-122"/>
              </a:rPr>
              <a:t>金融市场基础设施基本原则</a:t>
            </a:r>
          </a:p>
          <a:p>
            <a:pPr marL="0" indent="0">
              <a:lnSpc>
                <a:spcPct val="110000"/>
              </a:lnSpc>
              <a:buNone/>
            </a:pPr>
            <a:r>
              <a:rPr lang="zh-CN" altLang="en-US" dirty="0" smtClean="0"/>
              <a:t>金融市场基础设施通常是复杂的多边机构，涉及各种金融交易的最底层的制度和结构，而且金融市场基础设施的集中化活动也会使风险集中并在金融市场基础设施和参与的机构之间建立相互依存的关系，因此金融市场基础设施面临着较大的系统性风险、法律风险、信用风险、流动性风险、一般业务风险、托管风险、投资风险以及运行风险。</a:t>
            </a:r>
            <a:endParaRPr lang="en-US" altLang="zh-CN" dirty="0" smtClean="0"/>
          </a:p>
        </p:txBody>
      </p:sp>
    </p:spTree>
    <p:extLst>
      <p:ext uri="{BB962C8B-B14F-4D97-AF65-F5344CB8AC3E}">
        <p14:creationId xmlns:p14="http://schemas.microsoft.com/office/powerpoint/2010/main" val="25458535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lnSpcReduction="10000"/>
          </a:bodyPr>
          <a:lstStyle/>
          <a:p>
            <a:pPr marL="0" indent="0">
              <a:buNone/>
            </a:pPr>
            <a:endParaRPr lang="zh-CN" altLang="en-US" dirty="0"/>
          </a:p>
          <a:p>
            <a:pPr>
              <a:lnSpc>
                <a:spcPct val="110000"/>
              </a:lnSpc>
            </a:pPr>
            <a:r>
              <a:rPr lang="zh-CN" altLang="en-US" dirty="0"/>
              <a:t>法律风险是指法律适用超出预期或者法律的不确定性所带来的风险；信用风险是指金融市场基础设施及其参与者作为对手在到期日及其之后无法履行金融义务的风险；流动性风险是指一个交易对手没有充足的资金按照预期清偿债务的风险；一般业务风险是指金融市场基础设施作为市场主体的商业运营风险；托管于投资风险是指托管人未履行托管义务导致托管资产损失和金融市场基础设施在将自身资源和参与者资源投资过程中发生损失的风险；运行风险是指由于信息系统或者内部处理中的缺陷、人为错误、管理不善或者外部事件干扰造成的风险。</a:t>
            </a:r>
          </a:p>
          <a:p>
            <a:r>
              <a:rPr lang="en-US" altLang="zh-CN" dirty="0" smtClean="0"/>
              <a:t>PFMI</a:t>
            </a:r>
            <a:r>
              <a:rPr lang="zh-CN" altLang="en-US" dirty="0"/>
              <a:t>根据不同的风险源，制定了不同的原则来控制这些风险的发生：（</a:t>
            </a:r>
            <a:r>
              <a:rPr lang="en-US" altLang="zh-CN" dirty="0"/>
              <a:t>1</a:t>
            </a:r>
            <a:r>
              <a:rPr lang="zh-CN" altLang="en-US" dirty="0"/>
              <a:t>）法律基础；（</a:t>
            </a:r>
            <a:r>
              <a:rPr lang="en-US" altLang="zh-CN" dirty="0"/>
              <a:t>2</a:t>
            </a:r>
            <a:r>
              <a:rPr lang="zh-CN" altLang="en-US" dirty="0"/>
              <a:t>）治理；（</a:t>
            </a:r>
            <a:r>
              <a:rPr lang="en-US" altLang="zh-CN" dirty="0"/>
              <a:t>3</a:t>
            </a:r>
            <a:r>
              <a:rPr lang="zh-CN" altLang="en-US" dirty="0"/>
              <a:t>）全面风险管理框架；（</a:t>
            </a:r>
            <a:r>
              <a:rPr lang="en-US" altLang="zh-CN" dirty="0"/>
              <a:t>4</a:t>
            </a:r>
            <a:r>
              <a:rPr lang="zh-CN" altLang="en-US" dirty="0"/>
              <a:t>）信用风险；（</a:t>
            </a:r>
            <a:r>
              <a:rPr lang="en-US" altLang="zh-CN" dirty="0"/>
              <a:t>5</a:t>
            </a:r>
            <a:r>
              <a:rPr lang="zh-CN" altLang="en-US" dirty="0"/>
              <a:t>）抵押品；（</a:t>
            </a:r>
            <a:r>
              <a:rPr lang="en-US" altLang="zh-CN" dirty="0"/>
              <a:t>6</a:t>
            </a:r>
            <a:r>
              <a:rPr lang="zh-CN" altLang="en-US" dirty="0"/>
              <a:t>）保证金；（</a:t>
            </a:r>
            <a:r>
              <a:rPr lang="en-US" altLang="zh-CN" dirty="0"/>
              <a:t>7</a:t>
            </a:r>
            <a:r>
              <a:rPr lang="zh-CN" altLang="en-US" dirty="0"/>
              <a:t>）流动性风险；（</a:t>
            </a:r>
            <a:r>
              <a:rPr lang="en-US" altLang="zh-CN" dirty="0"/>
              <a:t>8</a:t>
            </a:r>
            <a:r>
              <a:rPr lang="zh-CN" altLang="en-US" dirty="0"/>
              <a:t>）结算最终性；（</a:t>
            </a:r>
            <a:r>
              <a:rPr lang="en-US" altLang="zh-CN" dirty="0"/>
              <a:t>9</a:t>
            </a:r>
            <a:r>
              <a:rPr lang="zh-CN" altLang="en-US" dirty="0"/>
              <a:t>）货币结算；（</a:t>
            </a:r>
            <a:r>
              <a:rPr lang="en-US" altLang="zh-CN" dirty="0"/>
              <a:t>10</a:t>
            </a:r>
            <a:r>
              <a:rPr lang="zh-CN" altLang="en-US" dirty="0"/>
              <a:t>）实物交割；（</a:t>
            </a:r>
            <a:r>
              <a:rPr lang="en-US" altLang="zh-CN" dirty="0"/>
              <a:t>11</a:t>
            </a:r>
            <a:r>
              <a:rPr lang="zh-CN" altLang="en-US" dirty="0"/>
              <a:t>）中央证券村官；（</a:t>
            </a:r>
            <a:r>
              <a:rPr lang="en-US" altLang="zh-CN" dirty="0"/>
              <a:t>12</a:t>
            </a:r>
            <a:r>
              <a:rPr lang="zh-CN" altLang="en-US" dirty="0"/>
              <a:t>）价值交换结算系统；（</a:t>
            </a:r>
            <a:r>
              <a:rPr lang="en-US" altLang="zh-CN" dirty="0"/>
              <a:t>13</a:t>
            </a:r>
            <a:r>
              <a:rPr lang="zh-CN" altLang="en-US" dirty="0"/>
              <a:t>）参与者违约规则与程序；（</a:t>
            </a:r>
            <a:r>
              <a:rPr lang="en-US" altLang="zh-CN" dirty="0"/>
              <a:t>14</a:t>
            </a:r>
            <a:r>
              <a:rPr lang="zh-CN" altLang="en-US" dirty="0"/>
              <a:t>）分离与转移；（</a:t>
            </a:r>
            <a:r>
              <a:rPr lang="en-US" altLang="zh-CN" dirty="0"/>
              <a:t>15</a:t>
            </a:r>
            <a:r>
              <a:rPr lang="zh-CN" altLang="en-US" dirty="0"/>
              <a:t>）一般业务风险；（</a:t>
            </a:r>
            <a:r>
              <a:rPr lang="en-US" altLang="zh-CN" dirty="0"/>
              <a:t>16</a:t>
            </a:r>
            <a:r>
              <a:rPr lang="zh-CN" altLang="en-US" dirty="0"/>
              <a:t>）托管风险与投资风险；（</a:t>
            </a:r>
            <a:r>
              <a:rPr lang="en-US" altLang="zh-CN" dirty="0"/>
              <a:t>17</a:t>
            </a:r>
            <a:r>
              <a:rPr lang="zh-CN" altLang="en-US" dirty="0"/>
              <a:t>）运行风险；（</a:t>
            </a:r>
            <a:r>
              <a:rPr lang="en-US" altLang="zh-CN" dirty="0"/>
              <a:t>18</a:t>
            </a:r>
            <a:r>
              <a:rPr lang="zh-CN" altLang="en-US" dirty="0"/>
              <a:t>）准入与参与要求；（</a:t>
            </a:r>
            <a:r>
              <a:rPr lang="en-US" altLang="zh-CN" dirty="0"/>
              <a:t>19</a:t>
            </a:r>
            <a:r>
              <a:rPr lang="zh-CN" altLang="en-US" dirty="0"/>
              <a:t>）分级参与安排；（</a:t>
            </a:r>
            <a:r>
              <a:rPr lang="en-US" altLang="zh-CN" dirty="0"/>
              <a:t>20</a:t>
            </a:r>
            <a:r>
              <a:rPr lang="zh-CN" altLang="en-US" dirty="0"/>
              <a:t>）金融市场基础设施的连接；（</a:t>
            </a:r>
            <a:r>
              <a:rPr lang="en-US" altLang="zh-CN" dirty="0"/>
              <a:t>21</a:t>
            </a:r>
            <a:r>
              <a:rPr lang="zh-CN" altLang="en-US" dirty="0"/>
              <a:t>）效率与效力；（</a:t>
            </a:r>
            <a:r>
              <a:rPr lang="en-US" altLang="zh-CN" dirty="0"/>
              <a:t>22</a:t>
            </a:r>
            <a:r>
              <a:rPr lang="zh-CN" altLang="en-US" dirty="0"/>
              <a:t>）通信程序与标准；（</a:t>
            </a:r>
            <a:r>
              <a:rPr lang="en-US" altLang="zh-CN" dirty="0"/>
              <a:t>23</a:t>
            </a:r>
            <a:r>
              <a:rPr lang="zh-CN" altLang="en-US" dirty="0"/>
              <a:t>）规则、关键程序和市场数据的披露；（</a:t>
            </a:r>
            <a:r>
              <a:rPr lang="en-US" altLang="zh-CN" dirty="0"/>
              <a:t>24</a:t>
            </a:r>
            <a:r>
              <a:rPr lang="zh-CN" altLang="en-US" dirty="0"/>
              <a:t>）交易数据库市场数据的披露。</a:t>
            </a:r>
          </a:p>
          <a:p>
            <a:endParaRPr lang="zh-CN" altLang="en-US" dirty="0"/>
          </a:p>
        </p:txBody>
      </p:sp>
    </p:spTree>
    <p:extLst>
      <p:ext uri="{BB962C8B-B14F-4D97-AF65-F5344CB8AC3E}">
        <p14:creationId xmlns:p14="http://schemas.microsoft.com/office/powerpoint/2010/main" val="857256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5.1.3 </a:t>
            </a:r>
            <a:r>
              <a:rPr lang="zh-CN" altLang="en-US" sz="2000" b="1" dirty="0" smtClean="0">
                <a:solidFill>
                  <a:srgbClr val="6A5015"/>
                </a:solidFill>
                <a:latin typeface="黑体" panose="02010609060101010101" pitchFamily="49" charset="-122"/>
                <a:ea typeface="黑体" panose="02010609060101010101" pitchFamily="49" charset="-122"/>
              </a:rPr>
              <a:t>互联网时代下金融市场基础设施</a:t>
            </a:r>
            <a:endParaRPr lang="en-US" altLang="zh-CN" sz="2000" b="1" dirty="0" smtClean="0">
              <a:latin typeface="黑体" panose="02010609060101010101" pitchFamily="49" charset="-122"/>
              <a:ea typeface="黑体" panose="02010609060101010101" pitchFamily="49" charset="-122"/>
            </a:endParaRPr>
          </a:p>
          <a:p>
            <a:pPr marL="0" indent="0">
              <a:buNone/>
            </a:pPr>
            <a:r>
              <a:rPr lang="zh-CN" altLang="en-US" dirty="0" smtClean="0"/>
              <a:t>互联网</a:t>
            </a:r>
            <a:r>
              <a:rPr lang="zh-CN" altLang="en-US" dirty="0"/>
              <a:t>金融的发展</a:t>
            </a:r>
            <a:r>
              <a:rPr lang="zh-CN" altLang="en-US" dirty="0" smtClean="0"/>
              <a:t>一方面促进</a:t>
            </a:r>
            <a:r>
              <a:rPr lang="zh-CN" altLang="en-US" dirty="0"/>
              <a:t>创业创新尤其</a:t>
            </a:r>
            <a:r>
              <a:rPr lang="zh-CN" altLang="en-US" dirty="0" smtClean="0"/>
              <a:t>是带动金融创新；同时</a:t>
            </a:r>
            <a:r>
              <a:rPr lang="zh-CN" altLang="en-US" dirty="0"/>
              <a:t>存在刚起步，行业尚不成熟也不规范，众多子行业的基础设施滞后明显等问题。因此，互联网金融基础设施不仅光局限于托管、交易登记、清算等传统设施，还应从以下几个技术方面继续加快建设：</a:t>
            </a:r>
          </a:p>
          <a:p>
            <a:r>
              <a:rPr lang="zh-CN" altLang="en-US" dirty="0"/>
              <a:t>（</a:t>
            </a:r>
            <a:r>
              <a:rPr lang="en-US" altLang="zh-CN" dirty="0"/>
              <a:t>1</a:t>
            </a:r>
            <a:r>
              <a:rPr lang="zh-CN" altLang="en-US" dirty="0"/>
              <a:t>）电子支付：尤其是移动支付最重要也是最基础的部分，只有移动支付成为可能并且推广与普及开来，才能为互联网金融新业态的发展奠定根基。</a:t>
            </a:r>
          </a:p>
          <a:p>
            <a:r>
              <a:rPr lang="zh-CN" altLang="en-US" dirty="0"/>
              <a:t>（</a:t>
            </a:r>
            <a:r>
              <a:rPr lang="en-US" altLang="zh-CN" dirty="0"/>
              <a:t>2</a:t>
            </a:r>
            <a:r>
              <a:rPr lang="zh-CN" altLang="en-US" dirty="0"/>
              <a:t>）大数据：利用互联网大数据的功能，对相关交易方往常的交易行为、交易数据进行分析，最大限度地了解对方的信用等级、投资偏好等相关信息，可以大大降低交易的成本解决了传统上信息不对称的问题，而这也需要统一的、可推广的征信系统</a:t>
            </a:r>
            <a:r>
              <a:rPr lang="zh-CN" altLang="en-US" dirty="0" smtClean="0"/>
              <a:t>。</a:t>
            </a:r>
            <a:endParaRPr lang="en-US" altLang="zh-CN" dirty="0" smtClean="0"/>
          </a:p>
          <a:p>
            <a:r>
              <a:rPr lang="zh-CN" altLang="en-US" dirty="0" smtClean="0"/>
              <a:t>（</a:t>
            </a:r>
            <a:r>
              <a:rPr lang="en-US" altLang="zh-CN" dirty="0" smtClean="0"/>
              <a:t>3</a:t>
            </a:r>
            <a:r>
              <a:rPr lang="zh-CN" altLang="en-US" dirty="0" smtClean="0"/>
              <a:t>）交易</a:t>
            </a:r>
            <a:r>
              <a:rPr lang="zh-CN" altLang="en-US" dirty="0"/>
              <a:t>凭证电子化：互联网金融时代交易凭证往往无纸质媒介，而各</a:t>
            </a:r>
            <a:r>
              <a:rPr lang="zh-CN" altLang="en-US" dirty="0" smtClean="0"/>
              <a:t>有规则的</a:t>
            </a:r>
            <a:r>
              <a:rPr lang="zh-CN" altLang="en-US" dirty="0"/>
              <a:t>运作模式也产生了不少的弊病，不够透明与安全是最大的弱点，在推进交易凭证电子化的同时需要统一的中央登记中心进行备案，以最大限度规范参与者</a:t>
            </a:r>
            <a:r>
              <a:rPr lang="zh-CN" altLang="en-US" dirty="0" smtClean="0"/>
              <a:t>行为，保障</a:t>
            </a:r>
            <a:r>
              <a:rPr lang="zh-CN" altLang="en-US" dirty="0"/>
              <a:t>行业秩序与投资者权益。</a:t>
            </a:r>
          </a:p>
        </p:txBody>
      </p:sp>
    </p:spTree>
    <p:extLst>
      <p:ext uri="{BB962C8B-B14F-4D97-AF65-F5344CB8AC3E}">
        <p14:creationId xmlns:p14="http://schemas.microsoft.com/office/powerpoint/2010/main" val="1092095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642</TotalTime>
  <Words>100508</Words>
  <Application>Microsoft Office PowerPoint</Application>
  <PresentationFormat>全屏显示(4:3)</PresentationFormat>
  <Paragraphs>3221</Paragraphs>
  <Slides>542</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542</vt:i4>
      </vt:variant>
    </vt:vector>
  </HeadingPairs>
  <TitlesOfParts>
    <vt:vector size="561" baseType="lpstr">
      <vt:lpstr>BatangChe</vt:lpstr>
      <vt:lpstr>FangSong</vt:lpstr>
      <vt:lpstr>FZHTK--GBK1-0</vt:lpstr>
      <vt:lpstr>等线</vt:lpstr>
      <vt:lpstr>仿宋</vt:lpstr>
      <vt:lpstr>黑体</vt:lpstr>
      <vt:lpstr>黑体</vt:lpstr>
      <vt:lpstr>华文仿宋</vt:lpstr>
      <vt:lpstr>宋体</vt:lpstr>
      <vt:lpstr>宋体-简 常规体</vt:lpstr>
      <vt:lpstr>微软雅黑</vt:lpstr>
      <vt:lpstr>Arial</vt:lpstr>
      <vt:lpstr>Calibri</vt:lpstr>
      <vt:lpstr>Cambria Math</vt:lpstr>
      <vt:lpstr>Times</vt:lpstr>
      <vt:lpstr>Times New Roman</vt:lpstr>
      <vt:lpstr>Wingdings</vt:lpstr>
      <vt:lpstr>Office 主题</vt:lpstr>
      <vt:lpstr>Equation.KSEE3</vt:lpstr>
      <vt:lpstr>第一章 互联网金融概述</vt:lpstr>
      <vt:lpstr>PowerPoint 演示文稿</vt:lpstr>
      <vt:lpstr>本章学习目标</vt:lpstr>
      <vt:lpstr>1.1 什么是互联网金融</vt:lpstr>
      <vt:lpstr>1.2 互联网金融的特点</vt:lpstr>
      <vt:lpstr>1.2 互联网金融的特点</vt:lpstr>
      <vt:lpstr>1.3 互联网金融原理</vt:lpstr>
      <vt:lpstr>1.3 互联网金融原理</vt:lpstr>
      <vt:lpstr>1.3 互联网金融原理</vt:lpstr>
      <vt:lpstr>1.3 互联网金融原理</vt:lpstr>
      <vt:lpstr>1.3 互联网金融原理</vt:lpstr>
      <vt:lpstr>1.4 互联网金融五大模式概述</vt:lpstr>
      <vt:lpstr>1.4 互联网金融五大模式概述</vt:lpstr>
      <vt:lpstr>1.4 互联网金融五大模式概述</vt:lpstr>
      <vt:lpstr>1.4 互联网金融五大模式概述</vt:lpstr>
      <vt:lpstr>1.4 互联网金融五大模式概述</vt:lpstr>
      <vt:lpstr>1.5 互联网金融发展状况</vt:lpstr>
      <vt:lpstr>1.5 互联网金融发展状况</vt:lpstr>
      <vt:lpstr>本章总结</vt:lpstr>
      <vt:lpstr>关键概念</vt:lpstr>
      <vt:lpstr>PowerPoint 演示文稿</vt:lpstr>
      <vt:lpstr>谢谢！</vt:lpstr>
      <vt:lpstr>第二章 互联网金融与传统金融</vt:lpstr>
      <vt:lpstr>PowerPoint 演示文稿</vt:lpstr>
      <vt:lpstr>本章学习目标</vt:lpstr>
      <vt:lpstr>2.1 传统金融业的发展与变革</vt:lpstr>
      <vt:lpstr>2.1 传统金融业的发展与变革</vt:lpstr>
      <vt:lpstr>2.2 互联网金融对传统金融的影响</vt:lpstr>
      <vt:lpstr>2.2.2 对证券市场的影响</vt:lpstr>
      <vt:lpstr>2.3 互联网金融模式与传统金融模式的对比</vt:lpstr>
      <vt:lpstr>2.3.2 互联网金融模式劣势分析</vt:lpstr>
      <vt:lpstr>本章总结</vt:lpstr>
      <vt:lpstr>关键概念</vt:lpstr>
      <vt:lpstr>PowerPoint 演示文稿</vt:lpstr>
      <vt:lpstr>谢谢！</vt:lpstr>
      <vt:lpstr>第三章 互联网金融的经济学分析</vt:lpstr>
      <vt:lpstr>PowerPoint 演示文稿</vt:lpstr>
      <vt:lpstr>本章学习目标</vt:lpstr>
      <vt:lpstr>3.1 兰格-米塞斯争论</vt:lpstr>
      <vt:lpstr>3.1.1 兰格模式与社会主义市场经济</vt:lpstr>
      <vt:lpstr>PowerPoint 演示文稿</vt:lpstr>
      <vt:lpstr>3.1.2 米塞斯与奥地利学派经济学</vt:lpstr>
      <vt:lpstr>PowerPoint 演示文稿</vt:lpstr>
      <vt:lpstr>PowerPoint 演示文稿</vt:lpstr>
      <vt:lpstr>PowerPoint 演示文稿</vt:lpstr>
      <vt:lpstr>3.1.3 兰格-米塞斯经济大论战</vt:lpstr>
      <vt:lpstr>PowerPoint 演示文稿</vt:lpstr>
      <vt:lpstr>PowerPoint 演示文稿</vt:lpstr>
      <vt:lpstr>PowerPoint 演示文稿</vt:lpstr>
      <vt:lpstr>3.1.4 兰格-米塞斯争论与现代信息技术革命</vt:lpstr>
      <vt:lpstr>PowerPoint 演示文稿</vt:lpstr>
      <vt:lpstr>PowerPoint 演示文稿</vt:lpstr>
      <vt:lpstr>PowerPoint 演示文稿</vt:lpstr>
      <vt:lpstr>3.2 互联网金融的经济学解读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3.2.2 互联网思维的微观经济学分析</vt:lpstr>
      <vt:lpstr>PowerPoint 演示文稿</vt:lpstr>
      <vt:lpstr>PowerPoint 演示文稿</vt:lpstr>
      <vt:lpstr>PowerPoint 演示文稿</vt:lpstr>
      <vt:lpstr>3.2.3 互联网金融与“去中介化”</vt:lpstr>
      <vt:lpstr>3.2.4 互联网金融与计划经济</vt:lpstr>
      <vt:lpstr>3.3 从互联网思维到互联网金融</vt:lpstr>
      <vt:lpstr>PowerPoint 演示文稿</vt:lpstr>
      <vt:lpstr>本章总结</vt:lpstr>
      <vt:lpstr>关键概念</vt:lpstr>
      <vt:lpstr>习题</vt:lpstr>
      <vt:lpstr>谢谢！</vt:lpstr>
      <vt:lpstr>第四章 普惠金融及民主金融</vt:lpstr>
      <vt:lpstr>PowerPoint 演示文稿</vt:lpstr>
      <vt:lpstr>本章学习目标</vt:lpstr>
      <vt:lpstr>4.1 普惠金融</vt:lpstr>
      <vt:lpstr>4.1 普惠金融</vt:lpstr>
      <vt:lpstr>4.1 普惠金融</vt:lpstr>
      <vt:lpstr>4.1 普惠金融</vt:lpstr>
      <vt:lpstr>4.1 普惠金融</vt:lpstr>
      <vt:lpstr>4.1 普惠金融</vt:lpstr>
      <vt:lpstr>4.2 民主金融</vt:lpstr>
      <vt:lpstr>4.2 民主金融</vt:lpstr>
      <vt:lpstr>4.2 民主金融</vt:lpstr>
      <vt:lpstr>本章总结</vt:lpstr>
      <vt:lpstr>关键概念</vt:lpstr>
      <vt:lpstr>PowerPoint 演示文稿</vt:lpstr>
      <vt:lpstr>谢谢！</vt:lpstr>
      <vt:lpstr>第五章 互联网金融基础设施</vt:lpstr>
      <vt:lpstr>导言</vt:lpstr>
      <vt:lpstr>PowerPoint 演示文稿</vt:lpstr>
      <vt:lpstr>本章学习目标</vt:lpstr>
      <vt:lpstr>5.1 互联网金融时代金融市场需要怎样的基础设施</vt:lpstr>
      <vt:lpstr>PowerPoint 演示文稿</vt:lpstr>
      <vt:lpstr>PowerPoint 演示文稿</vt:lpstr>
      <vt:lpstr>PowerPoint 演示文稿</vt:lpstr>
      <vt:lpstr>5.2 互联网金融时代电子支付</vt:lpstr>
      <vt:lpstr>PowerPoint 演示文稿</vt:lpstr>
      <vt:lpstr>PowerPoint 演示文稿</vt:lpstr>
      <vt:lpstr>PowerPoint 演示文稿</vt:lpstr>
      <vt:lpstr>PowerPoint 演示文稿</vt:lpstr>
      <vt:lpstr>PowerPoint 演示文稿</vt:lpstr>
      <vt:lpstr>5.3 大数据基础设施建设</vt:lpstr>
      <vt:lpstr>PowerPoint 演示文稿</vt:lpstr>
      <vt:lpstr>PowerPoint 演示文稿</vt:lpstr>
      <vt:lpstr>PowerPoint 演示文稿</vt:lpstr>
      <vt:lpstr>PowerPoint 演示文稿</vt:lpstr>
      <vt:lpstr>5.4 互联网金融的安全认证</vt:lpstr>
      <vt:lpstr>PowerPoint 演示文稿</vt:lpstr>
      <vt:lpstr>PowerPoint 演示文稿</vt:lpstr>
      <vt:lpstr>PowerPoint 演示文稿</vt:lpstr>
      <vt:lpstr>PowerPoint 演示文稿</vt:lpstr>
      <vt:lpstr>PowerPoint 演示文稿</vt:lpstr>
      <vt:lpstr>5.5 互联网时代的征信系统</vt:lpstr>
      <vt:lpstr>PowerPoint 演示文稿</vt:lpstr>
      <vt:lpstr>PowerPoint 演示文稿</vt:lpstr>
      <vt:lpstr>PowerPoint 演示文稿</vt:lpstr>
      <vt:lpstr>PowerPoint 演示文稿</vt:lpstr>
      <vt:lpstr>PowerPoint 演示文稿</vt:lpstr>
      <vt:lpstr>总结</vt:lpstr>
      <vt:lpstr>关键概念</vt:lpstr>
      <vt:lpstr>PowerPoint 演示文稿</vt:lpstr>
      <vt:lpstr>谢谢！</vt:lpstr>
      <vt:lpstr>第六章 互联网货币</vt:lpstr>
      <vt:lpstr>导言</vt:lpstr>
      <vt:lpstr>PowerPoint 演示文稿</vt:lpstr>
      <vt:lpstr>PowerPoint 演示文稿</vt:lpstr>
      <vt:lpstr>本章学习目标</vt:lpstr>
      <vt:lpstr>6.1 互联网货币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互联网货币对货币供需体系的影响分析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互联网货币的代表－比特币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区块链技术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关键概念</vt:lpstr>
      <vt:lpstr>PowerPoint 演示文稿</vt:lpstr>
      <vt:lpstr>谢谢！</vt:lpstr>
      <vt:lpstr>第七章 互联网金融风险分析与风险控制</vt:lpstr>
      <vt:lpstr>PowerPoint 演示文稿</vt:lpstr>
      <vt:lpstr>本章学习目标</vt:lpstr>
      <vt:lpstr>7.1 互联网金融风险类别</vt:lpstr>
      <vt:lpstr>PowerPoint 演示文稿</vt:lpstr>
      <vt:lpstr>7.2 互联网金融中的主要风险分析</vt:lpstr>
      <vt:lpstr>PowerPoint 演示文稿</vt:lpstr>
      <vt:lpstr>PowerPoint 演示文稿</vt:lpstr>
      <vt:lpstr>7.3 互联网金融风险控制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7.3.1  互联网金融的核心是风险控制</vt:lpstr>
      <vt:lpstr>PowerPoint 演示文稿</vt:lpstr>
      <vt:lpstr>7.3.2  风险要素：传统与网络信息同等重要</vt:lpstr>
      <vt:lpstr>7.3.3  风控方式：消费闭环促进互联网金融发展</vt:lpstr>
      <vt:lpstr>7.3.3  风控方式：消费闭环促进互联网金融发展</vt:lpstr>
      <vt:lpstr>7.3.3  风控方式：消费闭环促进互联网金融发展</vt:lpstr>
      <vt:lpstr>7.3.4  未来互联网金融风控发展方向</vt:lpstr>
      <vt:lpstr>7.3.4  未来互联网金融风控发展方向</vt:lpstr>
      <vt:lpstr>7.4 从P2P平台公司跑路事件进行风险分析</vt:lpstr>
      <vt:lpstr>7.4.2 里外贷：自融自用的问题平台</vt:lpstr>
      <vt:lpstr>7.4.4 银钱树：经营不善而清盘停业</vt:lpstr>
      <vt:lpstr>7.4.7 从跑路事件看如何甄别平台风险</vt:lpstr>
      <vt:lpstr>7.4.7 从跑路事件看如何甄别平台风险</vt:lpstr>
      <vt:lpstr>本章总结</vt:lpstr>
      <vt:lpstr>关键概念</vt:lpstr>
      <vt:lpstr>PowerPoint 演示文稿</vt:lpstr>
      <vt:lpstr>谢谢！</vt:lpstr>
      <vt:lpstr>第八章 互联网金融监管与未来发展</vt:lpstr>
      <vt:lpstr>PowerPoint 演示文稿</vt:lpstr>
      <vt:lpstr>PowerPoint 演示文稿</vt:lpstr>
      <vt:lpstr>本章学习目标</vt:lpstr>
      <vt:lpstr>8.1 金融监管的理论基础 8.1.1 金融监管理论依据 </vt:lpstr>
      <vt:lpstr>PowerPoint 演示文稿</vt:lpstr>
      <vt:lpstr> 8.1.2 金融监管模式与体制 </vt:lpstr>
      <vt:lpstr>PowerPoint 演示文稿</vt:lpstr>
      <vt:lpstr>8.2 互联网金融监管的理论基础</vt:lpstr>
      <vt:lpstr>8.3 欧美国家互联网金融监管 8.3.1 美国互联网金融监管 </vt:lpstr>
      <vt:lpstr>PowerPoint 演示文稿</vt:lpstr>
      <vt:lpstr>PowerPoint 演示文稿</vt:lpstr>
      <vt:lpstr>PowerPoint 演示文稿</vt:lpstr>
      <vt:lpstr>PowerPoint 演示文稿</vt:lpstr>
      <vt:lpstr>PowerPoint 演示文稿</vt:lpstr>
      <vt:lpstr>8.3.2 欧洲互联网金融监管 </vt:lpstr>
      <vt:lpstr>PowerPoint 演示文稿</vt:lpstr>
      <vt:lpstr>PowerPoint 演示文稿</vt:lpstr>
      <vt:lpstr>PowerPoint 演示文稿</vt:lpstr>
      <vt:lpstr>8.4 我国互联网金融监管 8.4.1 我国互联网金融监管现状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8.4.2 互联网金融行业协会  </vt:lpstr>
      <vt:lpstr>8.4.3 我国互联网金融监管的不足及建  </vt:lpstr>
      <vt:lpstr>PowerPoint 演示文稿</vt:lpstr>
      <vt:lpstr>8.5 互联网金融下的机遇与挑战 8.5.1 企业家对互联网金融的评价 </vt:lpstr>
      <vt:lpstr>PowerPoint 演示文稿</vt:lpstr>
      <vt:lpstr> 8.5.2 互联网金融下的机遇 </vt:lpstr>
      <vt:lpstr>PowerPoint 演示文稿</vt:lpstr>
      <vt:lpstr> 8.5.3 互联网金融下的挑战 </vt:lpstr>
      <vt:lpstr>8.6 互联网金融的未来发展方向  </vt:lpstr>
      <vt:lpstr>PowerPoint 演示文稿</vt:lpstr>
      <vt:lpstr>PowerPoint 演示文稿</vt:lpstr>
      <vt:lpstr>本章总结</vt:lpstr>
      <vt:lpstr>关键概念</vt:lpstr>
      <vt:lpstr>PowerPoint 演示文稿</vt:lpstr>
      <vt:lpstr>谢谢！</vt:lpstr>
      <vt:lpstr>第九章 互联网金融模式之一：众筹</vt:lpstr>
      <vt:lpstr>PowerPoint 演示文稿</vt:lpstr>
      <vt:lpstr>本章学习目标</vt:lpstr>
      <vt:lpstr>9.1 众筹的概念</vt:lpstr>
      <vt:lpstr>PowerPoint 演示文稿</vt:lpstr>
      <vt:lpstr>9.1.2 众筹的几种模型</vt:lpstr>
      <vt:lpstr>PowerPoint 演示文稿</vt:lpstr>
      <vt:lpstr>PowerPoint 演示文稿</vt:lpstr>
      <vt:lpstr>PowerPoint 演示文稿</vt:lpstr>
      <vt:lpstr>9.2 众筹的起源与发展</vt:lpstr>
      <vt:lpstr>PowerPoint 演示文稿</vt:lpstr>
      <vt:lpstr>9.2.2 迅速发展的原因</vt:lpstr>
      <vt:lpstr>PowerPoint 演示文稿</vt:lpstr>
      <vt:lpstr>9.3 众筹模式的构建</vt:lpstr>
      <vt:lpstr>PowerPoint 演示文稿</vt:lpstr>
      <vt:lpstr>PowerPoint 演示文稿</vt:lpstr>
      <vt:lpstr>9.4 国外众筹的发展现状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目前中国众筹行业的发展现状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关键概念</vt:lpstr>
      <vt:lpstr>习题</vt:lpstr>
      <vt:lpstr>谢谢！</vt:lpstr>
      <vt:lpstr>第十章  互联网金融模式之二：P2P网贷</vt:lpstr>
      <vt:lpstr>PowerPoint 演示文稿</vt:lpstr>
      <vt:lpstr>导言</vt:lpstr>
      <vt:lpstr>本章学习目标</vt:lpstr>
      <vt:lpstr>10.1 概述</vt:lpstr>
      <vt:lpstr>PowerPoint 演示文稿</vt:lpstr>
      <vt:lpstr>10.2 供应链金融</vt:lpstr>
      <vt:lpstr>PowerPoint 演示文稿</vt:lpstr>
      <vt:lpstr>PowerPoint 演示文稿</vt:lpstr>
      <vt:lpstr>10.2.2 供应链金融的特点</vt:lpstr>
      <vt:lpstr>PowerPoint 演示文稿</vt:lpstr>
      <vt:lpstr>10.2.3 供应链金融的功能</vt:lpstr>
      <vt:lpstr>PowerPoint 演示文稿</vt:lpstr>
      <vt:lpstr>10.2.4 供应链金融的运作模式</vt:lpstr>
      <vt:lpstr>PowerPoint 演示文稿</vt:lpstr>
      <vt:lpstr>PowerPoint 演示文稿</vt:lpstr>
      <vt:lpstr>PowerPoint 演示文稿</vt:lpstr>
      <vt:lpstr>PowerPoint 演示文稿</vt:lpstr>
      <vt:lpstr>10.2.4 供应链金融风险管理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国外P2P网贷平台的发展</vt:lpstr>
      <vt:lpstr>10.3.2 国外P2P的特点</vt:lpstr>
      <vt:lpstr>10.3.2 国外P2P的特点</vt:lpstr>
      <vt:lpstr>PowerPoint 演示文稿</vt:lpstr>
      <vt:lpstr>10.4 国内P2P网贷的发展</vt:lpstr>
      <vt:lpstr>10.4.1 国内P2P网络借贷平台发展模式分析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10.4.2 存在的问题</vt:lpstr>
      <vt:lpstr>PowerPoint 演示文稿</vt:lpstr>
      <vt:lpstr>PowerPoint 演示文稿</vt:lpstr>
      <vt:lpstr>PowerPoint 演示文稿</vt:lpstr>
      <vt:lpstr>10.4.3 未来的发展</vt:lpstr>
      <vt:lpstr>PowerPoint 演示文稿</vt:lpstr>
      <vt:lpstr>PowerPoint 演示文稿</vt:lpstr>
      <vt:lpstr>本章总结</vt:lpstr>
      <vt:lpstr>关键概念</vt:lpstr>
      <vt:lpstr>PowerPoint 演示文稿</vt:lpstr>
      <vt:lpstr>谢谢！</vt:lpstr>
      <vt:lpstr>第十一章  互联网金融模式之三： 第三方支付</vt:lpstr>
      <vt:lpstr>PowerPoint 演示文稿</vt:lpstr>
      <vt:lpstr>本章学习目标</vt:lpstr>
      <vt:lpstr>11.1 第三方支付概况</vt:lpstr>
      <vt:lpstr>11.1 第三方支付概况</vt:lpstr>
      <vt:lpstr>11.1 第三方支付概况</vt:lpstr>
      <vt:lpstr>11.1 第三方支付概况</vt:lpstr>
      <vt:lpstr>11.1 第三方支付概况</vt:lpstr>
      <vt:lpstr>11.1 第三方支付概况</vt:lpstr>
      <vt:lpstr>11.2 第三方支付的运营模式</vt:lpstr>
      <vt:lpstr>11.2 第三方支付的运营模式</vt:lpstr>
      <vt:lpstr>11.2 第三方支付的运营模式</vt:lpstr>
      <vt:lpstr>11.2 第三方支付的运营模式</vt:lpstr>
      <vt:lpstr>11.3 第三方支付主流品牌</vt:lpstr>
      <vt:lpstr>11.4 第三方支付对金融业发展态势的影响</vt:lpstr>
      <vt:lpstr>11.4 第三方支付对金融业发展态势的影响</vt:lpstr>
      <vt:lpstr>11.4 第三方支付对金融业发展态势的影响</vt:lpstr>
      <vt:lpstr>11.5 第三方支付发展趋势</vt:lpstr>
      <vt:lpstr>11.5 第三方支付发展趋势</vt:lpstr>
      <vt:lpstr>11.5 第三方支付发展趋势</vt:lpstr>
      <vt:lpstr>11.5 第三方支付发展趋势</vt:lpstr>
      <vt:lpstr>11.6 第三方支付风险分析</vt:lpstr>
      <vt:lpstr>11.6 第三方支付风险分析</vt:lpstr>
      <vt:lpstr>11.6 第三方支付风险分析</vt:lpstr>
      <vt:lpstr>11.6 第三方支付风险分析</vt:lpstr>
      <vt:lpstr>11.7 第三方支付风险防范建议</vt:lpstr>
      <vt:lpstr>11.7 第三方支付风险防范建议</vt:lpstr>
      <vt:lpstr>本章总结</vt:lpstr>
      <vt:lpstr>关键概念</vt:lpstr>
      <vt:lpstr>PowerPoint 演示文稿</vt:lpstr>
      <vt:lpstr>谢谢！</vt:lpstr>
      <vt:lpstr>第十二章  互联网金融模式之四： 大数据金融</vt:lpstr>
      <vt:lpstr>PowerPoint 演示文稿</vt:lpstr>
      <vt:lpstr>导言</vt:lpstr>
      <vt:lpstr>本章学习目标</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PowerPoint 演示文稿</vt:lpstr>
      <vt:lpstr>PowerPoint 演示文稿</vt:lpstr>
      <vt:lpstr>PowerPoint 演示文稿</vt:lpstr>
      <vt:lpstr>PowerPoint 演示文稿</vt:lpstr>
      <vt:lpstr>12.2 大数据金融运营模式分析</vt:lpstr>
      <vt:lpstr>12.1大数据金融概况</vt:lpstr>
      <vt:lpstr>12.1大数据金融概况</vt:lpstr>
      <vt:lpstr>12.1大数据金融概况</vt:lpstr>
      <vt:lpstr>12.3 大数据金融的发展趋势</vt:lpstr>
      <vt:lpstr>12.3 大数据金融的发展趋势</vt:lpstr>
      <vt:lpstr>12.3.2 金融机构积极搭建数据平台，强化用户体验</vt:lpstr>
      <vt:lpstr>12.3 大数据金融的发展趋势</vt:lpstr>
      <vt:lpstr>12.3 大数据金融的发展趋势</vt:lpstr>
      <vt:lpstr>12.4 大数据金融对金融业发展的影响</vt:lpstr>
      <vt:lpstr>12.4 大数据金融对金融业发展的影响</vt:lpstr>
      <vt:lpstr>12.4 大数据金融对金融业发展的影响</vt:lpstr>
      <vt:lpstr>12.4 大数据金融对金融业发展的影响</vt:lpstr>
      <vt:lpstr>12.5 大数据金融的风险分析</vt:lpstr>
      <vt:lpstr>12.5 大数据金融的风险分析</vt:lpstr>
      <vt:lpstr>12.5 大数据金融的风险分析</vt:lpstr>
      <vt:lpstr>12.5 大数据金融的风险分析</vt:lpstr>
      <vt:lpstr>12.5 大数据金融的风险分析</vt:lpstr>
      <vt:lpstr>12.5 大数据金融的风险分析</vt:lpstr>
      <vt:lpstr>本章总结</vt:lpstr>
      <vt:lpstr>关键概念</vt:lpstr>
      <vt:lpstr>习题</vt:lpstr>
      <vt:lpstr>谢谢！</vt:lpstr>
      <vt:lpstr>第十三章  互联网金融模式之五：  信息化金融机构 </vt:lpstr>
      <vt:lpstr>PowerPoint 演示文稿</vt:lpstr>
      <vt:lpstr>PowerPoint 演示文稿</vt:lpstr>
      <vt:lpstr>本章学习目标</vt:lpstr>
      <vt:lpstr>13.1 信息化金融机构概况 13.1.1 信息化金融机构定义 </vt:lpstr>
      <vt:lpstr>13.2 信息化金融机构之：银行业 13.2.1 银行业信息化现状 </vt:lpstr>
      <vt:lpstr>PowerPoint 演示文稿</vt:lpstr>
      <vt:lpstr>13.2.2 银行业信息化的存在模式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13.2.3 银行业信息化的风险暴露及控制 </vt:lpstr>
      <vt:lpstr>PowerPoint 演示文稿</vt:lpstr>
      <vt:lpstr>PowerPoint 演示文稿</vt:lpstr>
      <vt:lpstr>13.3 信息化金融机构之：证券业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 信息化金融机构之：保险业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关键概念</vt:lpstr>
      <vt:lpstr>PowerPoint 演示文稿</vt:lpstr>
      <vt:lpstr>谢谢！</vt:lpstr>
      <vt:lpstr>第十四章 我国互联网金融案例</vt:lpstr>
      <vt:lpstr>PowerPoint 演示文稿</vt:lpstr>
      <vt:lpstr>导言</vt:lpstr>
      <vt:lpstr>本章学习目标</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14.1 BAT 互联网金融布局</vt:lpstr>
      <vt:lpstr>PowerPoint 演示文稿</vt:lpstr>
      <vt:lpstr>14.1 BAT 互联网金融布局</vt:lpstr>
      <vt:lpstr>14.1 BAT 互联网金融布局</vt:lpstr>
      <vt:lpstr>14.1 BAT 互联网金融布局</vt:lpstr>
      <vt:lpstr>14.1 BAT 互联网金融布局</vt:lpstr>
      <vt:lpstr>14.1 BAT 互联网金融布局</vt:lpstr>
      <vt:lpstr>14.1 BAT 互联网金融布局</vt:lpstr>
      <vt:lpstr>14.2 BAT 互联网金融发展战略</vt:lpstr>
      <vt:lpstr>14.2 BAT 互联网金融发展战略</vt:lpstr>
      <vt:lpstr>14.2 BAT 互联网金融发展战略</vt:lpstr>
      <vt:lpstr>14.2 BAT 互联网金融发展战略</vt:lpstr>
      <vt:lpstr>14.2 BAT 互联网金融发展战略</vt:lpstr>
      <vt:lpstr>14.2 BAT 互联网金融发展战略</vt:lpstr>
      <vt:lpstr>14.2 BAT 互联网金融发展战略</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14.3 中国平安互联网金融发展案例</vt:lpstr>
      <vt:lpstr>本章总结</vt:lpstr>
      <vt:lpstr>关键概念</vt:lpstr>
      <vt:lpstr>习题</vt:lpstr>
      <vt:lpstr>谢谢！</vt:lpstr>
      <vt:lpstr>第十五章  国外互联网金融案例</vt:lpstr>
      <vt:lpstr>PowerPoint 演示文稿</vt:lpstr>
      <vt:lpstr>本章学习目标</vt:lpstr>
      <vt:lpstr>15.1 第三方支付——PayPal</vt:lpstr>
      <vt:lpstr>15.1 第三方支付——PayPal</vt:lpstr>
      <vt:lpstr>15.1 第三方支付——PayPal</vt:lpstr>
      <vt:lpstr>15.2 快捷支付——Square</vt:lpstr>
      <vt:lpstr>15.2 快捷支付——Square</vt:lpstr>
      <vt:lpstr>15.2 快捷支付——Square</vt:lpstr>
      <vt:lpstr>15.3 Lending Club</vt:lpstr>
      <vt:lpstr>15.3 Lending Club</vt:lpstr>
      <vt:lpstr>15.4 众筹平台——Kickstarter</vt:lpstr>
      <vt:lpstr>15.4 众筹平台——Kickstarter</vt:lpstr>
      <vt:lpstr>15.5 互联网直销银行——ING Direct USA</vt:lpstr>
      <vt:lpstr>15.5 互联网直销银行——ING Direct USA</vt:lpstr>
      <vt:lpstr>15.6 网上证券交易——E*Trade</vt:lpstr>
      <vt:lpstr>15.6 网上证券交易——E*Trade</vt:lpstr>
      <vt:lpstr>15.7 保险电子商务——InsWeb</vt:lpstr>
      <vt:lpstr>本章总结</vt:lpstr>
      <vt:lpstr>关键概念</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黄 淀一</cp:lastModifiedBy>
  <cp:revision>213</cp:revision>
  <cp:lastPrinted>2018-11-07T07:58:15Z</cp:lastPrinted>
  <dcterms:created xsi:type="dcterms:W3CDTF">2014-09-28T02:22:12Z</dcterms:created>
  <dcterms:modified xsi:type="dcterms:W3CDTF">2018-11-07T09:17:59Z</dcterms:modified>
</cp:coreProperties>
</file>