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78" r:id="rId2"/>
    <p:sldId id="259" r:id="rId3"/>
    <p:sldId id="277" r:id="rId4"/>
    <p:sldId id="263" r:id="rId5"/>
    <p:sldId id="264"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82" r:id="rId20"/>
    <p:sldId id="283" r:id="rId21"/>
    <p:sldId id="273" r:id="rId22"/>
    <p:sldId id="275"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lu" initials="Z" lastIdx="1" clrIdx="0">
    <p:extLst>
      <p:ext uri="{19B8F6BF-5375-455C-9EA6-DF929625EA0E}">
        <p15:presenceInfo xmlns:p15="http://schemas.microsoft.com/office/powerpoint/2012/main" userId="Zhangl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A5015"/>
    <a:srgbClr val="F6EC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29B667-0AE6-4F5E-9527-EA5C5994100B}" type="datetimeFigureOut">
              <a:rPr lang="zh-CN" altLang="en-US" smtClean="0"/>
              <a:t>2016/8/31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C71E18-5676-4694-8F88-A0E5AF375026}" type="slidenum">
              <a:rPr lang="zh-CN" altLang="en-US" smtClean="0"/>
              <a:t>‹#›</a:t>
            </a:fld>
            <a:endParaRPr lang="zh-CN" altLang="en-US"/>
          </a:p>
        </p:txBody>
      </p:sp>
    </p:spTree>
    <p:extLst>
      <p:ext uri="{BB962C8B-B14F-4D97-AF65-F5344CB8AC3E}">
        <p14:creationId xmlns:p14="http://schemas.microsoft.com/office/powerpoint/2010/main" val="4054871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3717032"/>
            <a:ext cx="5760640" cy="1152128"/>
          </a:xfrm>
        </p:spPr>
        <p:txBody>
          <a:bodyPr>
            <a:noAutofit/>
          </a:bodyPr>
          <a:lstStyle>
            <a:lvl1pPr>
              <a:defRPr sz="3600" b="1">
                <a:solidFill>
                  <a:srgbClr val="6A5015"/>
                </a:solidFill>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Autofit/>
          </a:bodyPr>
          <a:lstStyle>
            <a:lvl1pPr algn="l">
              <a:defRPr sz="2400" b="1">
                <a:solidFill>
                  <a:srgbClr val="6A5015"/>
                </a:solidFill>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700808"/>
            <a:ext cx="8229600" cy="4137323"/>
          </a:xfrm>
        </p:spPr>
        <p:txBody>
          <a:bodyPr>
            <a:normAutofit/>
          </a:bodyPr>
          <a:lstStyle>
            <a:lvl1pPr>
              <a:spcBef>
                <a:spcPts val="1800"/>
              </a:spcBef>
              <a:defRPr sz="1800">
                <a:solidFill>
                  <a:schemeClr val="tx1"/>
                </a:solidFill>
                <a:latin typeface="仿宋" panose="02010609060101010101" pitchFamily="49" charset="-122"/>
                <a:ea typeface="仿宋" panose="02010609060101010101" pitchFamily="49" charset="-122"/>
              </a:defRPr>
            </a:lvl1pPr>
            <a:lvl2pPr>
              <a:spcBef>
                <a:spcPts val="1800"/>
              </a:spcBef>
              <a:buSzPct val="135000"/>
              <a:defRPr sz="1600">
                <a:solidFill>
                  <a:schemeClr val="tx1"/>
                </a:solidFill>
                <a:latin typeface="仿宋" panose="02010609060101010101" pitchFamily="49" charset="-122"/>
                <a:ea typeface="仿宋" panose="02010609060101010101" pitchFamily="49" charset="-122"/>
              </a:defRPr>
            </a:lvl2pPr>
            <a:lvl3pPr>
              <a:spcBef>
                <a:spcPts val="1200"/>
              </a:spcBef>
              <a:buSzPct val="135000"/>
              <a:defRPr sz="1400">
                <a:solidFill>
                  <a:schemeClr val="tx1"/>
                </a:solidFill>
                <a:latin typeface="仿宋" panose="02010609060101010101" pitchFamily="49" charset="-122"/>
                <a:ea typeface="仿宋" panose="02010609060101010101" pitchFamily="49" charset="-122"/>
              </a:defRPr>
            </a:lvl3pPr>
            <a:lvl4pPr>
              <a:buSzPct val="135000"/>
              <a:defRPr sz="1200">
                <a:solidFill>
                  <a:schemeClr val="tx1"/>
                </a:solidFill>
                <a:latin typeface="仿宋" panose="02010609060101010101" pitchFamily="49" charset="-122"/>
                <a:ea typeface="仿宋" panose="02010609060101010101" pitchFamily="49" charset="-122"/>
              </a:defRPr>
            </a:lvl4pPr>
            <a:lvl5pPr>
              <a:buSzPct val="135000"/>
              <a:defRPr sz="1200">
                <a:solidFill>
                  <a:schemeClr val="tx1"/>
                </a:solidFill>
                <a:latin typeface="仿宋" panose="02010609060101010101" pitchFamily="49" charset="-122"/>
                <a:ea typeface="仿宋"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8137" y="6001898"/>
            <a:ext cx="1944216" cy="755647"/>
          </a:xfrm>
          <a:prstGeom prst="rect">
            <a:avLst/>
          </a:prstGeom>
        </p:spPr>
      </p:pic>
      <p:grpSp>
        <p:nvGrpSpPr>
          <p:cNvPr id="10" name="组合 9"/>
          <p:cNvGrpSpPr/>
          <p:nvPr userDrawn="1"/>
        </p:nvGrpSpPr>
        <p:grpSpPr>
          <a:xfrm>
            <a:off x="0" y="-33858"/>
            <a:ext cx="9144000" cy="764706"/>
            <a:chOff x="0" y="-33858"/>
            <a:chExt cx="9144000" cy="764706"/>
          </a:xfrm>
        </p:grpSpPr>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7384"/>
              <a:ext cx="9144000" cy="295656"/>
            </a:xfrm>
            <a:prstGeom prst="rect">
              <a:avLst/>
            </a:prstGeom>
          </p:spPr>
        </p:pic>
        <p:pic>
          <p:nvPicPr>
            <p:cNvPr id="12" name="内容占位符 3"/>
            <p:cNvPicPr>
              <a:picLocks noChangeAspect="1"/>
            </p:cNvPicPr>
            <p:nvPr userDrawn="1"/>
          </p:nvPicPr>
          <p:blipFill rotWithShape="1">
            <a:blip r:embed="rId4" cstate="print">
              <a:extLst>
                <a:ext uri="{28A0092B-C50C-407E-A947-70E740481C1C}">
                  <a14:useLocalDpi xmlns:a14="http://schemas.microsoft.com/office/drawing/2010/main" val="0"/>
                </a:ext>
              </a:extLst>
            </a:blip>
            <a:srcRect b="50000"/>
            <a:stretch/>
          </p:blipFill>
          <p:spPr>
            <a:xfrm>
              <a:off x="0" y="233064"/>
              <a:ext cx="9144000" cy="252128"/>
            </a:xfrm>
            <a:prstGeom prst="rect">
              <a:avLst/>
            </a:prstGeom>
          </p:spPr>
        </p:pic>
        <p:pic>
          <p:nvPicPr>
            <p:cNvPr id="13" name="图片 12"/>
            <p:cNvPicPr>
              <a:picLocks noChangeAspect="1"/>
            </p:cNvPicPr>
            <p:nvPr userDrawn="1"/>
          </p:nvPicPr>
          <p:blipFill rotWithShape="1">
            <a:blip r:embed="rId5" cstate="print">
              <a:extLst>
                <a:ext uri="{28A0092B-C50C-407E-A947-70E740481C1C}">
                  <a14:useLocalDpi xmlns:a14="http://schemas.microsoft.com/office/drawing/2010/main" val="0"/>
                </a:ext>
              </a:extLst>
            </a:blip>
            <a:srcRect l="6519" t="6236" r="4291" b="4440"/>
            <a:stretch/>
          </p:blipFill>
          <p:spPr>
            <a:xfrm>
              <a:off x="6762306" y="-33858"/>
              <a:ext cx="2381693" cy="764706"/>
            </a:xfrm>
            <a:prstGeom prst="rect">
              <a:avLst/>
            </a:prstGeom>
          </p:spPr>
        </p:pic>
      </p:grpSp>
      <p:sp>
        <p:nvSpPr>
          <p:cNvPr id="4" name="文本框 3"/>
          <p:cNvSpPr txBox="1"/>
          <p:nvPr userDrawn="1"/>
        </p:nvSpPr>
        <p:spPr>
          <a:xfrm>
            <a:off x="2801866" y="6347971"/>
            <a:ext cx="3960440" cy="307777"/>
          </a:xfrm>
          <a:prstGeom prst="rect">
            <a:avLst/>
          </a:prstGeom>
          <a:noFill/>
        </p:spPr>
        <p:txBody>
          <a:bodyPr wrap="square" rtlCol="0">
            <a:spAutoFit/>
          </a:bodyPr>
          <a:lstStyle/>
          <a:p>
            <a:pPr algn="ctr"/>
            <a:r>
              <a:rPr lang="zh-CN" altLang="en-US" sz="1400" dirty="0" smtClean="0">
                <a:latin typeface="华文仿宋" panose="02010600040101010101" pitchFamily="2" charset="-122"/>
                <a:ea typeface="华文仿宋" panose="02010600040101010101" pitchFamily="2" charset="-122"/>
              </a:rPr>
              <a:t>互联网金融理论与实务</a:t>
            </a:r>
            <a:endParaRPr lang="zh-CN" altLang="en-US" sz="1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ECA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rgbClr val="6A5015"/>
                </a:solidFill>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SzPct val="150000"/>
        <a:buFontTx/>
        <a:buBlip>
          <a:blip r:embed="rId4"/>
        </a:buBlip>
        <a:defRPr sz="3200" kern="1200">
          <a:solidFill>
            <a:schemeClr val="tx1"/>
          </a:solidFill>
          <a:latin typeface="+mn-lt"/>
          <a:ea typeface="+mn-ea"/>
          <a:cs typeface="+mn-cs"/>
        </a:defRPr>
      </a:lvl1pPr>
      <a:lvl2pPr marL="742950" indent="-285750" algn="l" defTabSz="914400" rtl="0" eaLnBrk="1" latinLnBrk="0" hangingPunct="1">
        <a:spcBef>
          <a:spcPct val="20000"/>
        </a:spcBef>
        <a:buSzPct val="150000"/>
        <a:buFontTx/>
        <a:buBlip>
          <a:blip r:embed="rId4"/>
        </a:buBlip>
        <a:defRPr sz="2800" kern="1200">
          <a:solidFill>
            <a:schemeClr val="tx1"/>
          </a:solidFill>
          <a:latin typeface="+mn-lt"/>
          <a:ea typeface="+mn-ea"/>
          <a:cs typeface="+mn-cs"/>
        </a:defRPr>
      </a:lvl2pPr>
      <a:lvl3pPr marL="1143000" indent="-228600" algn="l" defTabSz="914400" rtl="0" eaLnBrk="1" latinLnBrk="0" hangingPunct="1">
        <a:spcBef>
          <a:spcPct val="20000"/>
        </a:spcBef>
        <a:buSzPct val="150000"/>
        <a:buFontTx/>
        <a:buBlip>
          <a:blip r:embed="rId4"/>
        </a:buBlip>
        <a:defRPr sz="2400" kern="1200">
          <a:solidFill>
            <a:schemeClr val="tx1"/>
          </a:solidFill>
          <a:latin typeface="+mn-lt"/>
          <a:ea typeface="+mn-ea"/>
          <a:cs typeface="+mn-cs"/>
        </a:defRPr>
      </a:lvl3pPr>
      <a:lvl4pPr marL="1600200" indent="-228600" algn="l" defTabSz="914400" rtl="0" eaLnBrk="1" latinLnBrk="0" hangingPunct="1">
        <a:spcBef>
          <a:spcPct val="20000"/>
        </a:spcBef>
        <a:buSzPct val="150000"/>
        <a:buFontTx/>
        <a:buBlip>
          <a:blip r:embed="rId4"/>
        </a:buBlip>
        <a:defRPr sz="2000" kern="1200">
          <a:solidFill>
            <a:schemeClr val="tx1"/>
          </a:solidFill>
          <a:latin typeface="+mn-lt"/>
          <a:ea typeface="+mn-ea"/>
          <a:cs typeface="+mn-cs"/>
        </a:defRPr>
      </a:lvl4pPr>
      <a:lvl5pPr marL="2057400" indent="-228600" algn="l" defTabSz="914400" rtl="0" eaLnBrk="1" latinLnBrk="0" hangingPunct="1">
        <a:spcBef>
          <a:spcPct val="20000"/>
        </a:spcBef>
        <a:buSzPct val="150000"/>
        <a:buFontTx/>
        <a:buBlip>
          <a:blip r:embed="rId4"/>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第一</a:t>
            </a:r>
            <a:r>
              <a:rPr lang="zh-CN" altLang="en-US" dirty="0" smtClean="0"/>
              <a:t>章 互联网</a:t>
            </a:r>
            <a:r>
              <a:rPr lang="zh-CN" altLang="en-US" dirty="0"/>
              <a:t>金融</a:t>
            </a:r>
            <a:r>
              <a:rPr lang="zh-CN" altLang="en-US" dirty="0" smtClean="0"/>
              <a:t>概述</a:t>
            </a:r>
            <a:endParaRPr lang="zh-CN" altLang="en-US" dirty="0">
              <a:solidFill>
                <a:srgbClr val="FF0000"/>
              </a:solidFill>
            </a:endParaRPr>
          </a:p>
        </p:txBody>
      </p:sp>
      <p:sp>
        <p:nvSpPr>
          <p:cNvPr id="6" name="文本框 5"/>
          <p:cNvSpPr txBox="1"/>
          <p:nvPr/>
        </p:nvSpPr>
        <p:spPr>
          <a:xfrm>
            <a:off x="4499992" y="5301208"/>
            <a:ext cx="3456384" cy="481863"/>
          </a:xfrm>
          <a:prstGeom prst="rect">
            <a:avLst/>
          </a:prstGeom>
          <a:noFill/>
        </p:spPr>
        <p:txBody>
          <a:bodyPr wrap="square" rtlCol="0">
            <a:spAutoFit/>
          </a:bodyPr>
          <a:lstStyle/>
          <a:p>
            <a:pPr marL="285750" indent="-285750">
              <a:lnSpc>
                <a:spcPct val="150000"/>
              </a:lnSpc>
              <a:buSzPct val="150000"/>
              <a:buBlip>
                <a:blip r:embed="rId2"/>
              </a:buBlip>
            </a:pPr>
            <a:r>
              <a:rPr lang="zh-CN" altLang="en-US" sz="2000" dirty="0" smtClean="0">
                <a:latin typeface="黑体" panose="02010609060101010101" pitchFamily="49" charset="-122"/>
                <a:ea typeface="黑体" panose="02010609060101010101" pitchFamily="49" charset="-122"/>
              </a:rPr>
              <a:t>冯科 宋敏 编著</a:t>
            </a:r>
            <a:endParaRPr lang="zh-CN" altLang="en-US" sz="2000" dirty="0">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3"/>
          <a:stretch>
            <a:fillRect/>
          </a:stretch>
        </p:blipFill>
        <p:spPr>
          <a:xfrm>
            <a:off x="2684986" y="-1"/>
            <a:ext cx="3399182" cy="3356993"/>
          </a:xfrm>
          <a:prstGeom prst="rect">
            <a:avLst/>
          </a:prstGeom>
        </p:spPr>
      </p:pic>
    </p:spTree>
    <p:extLst>
      <p:ext uri="{BB962C8B-B14F-4D97-AF65-F5344CB8AC3E}">
        <p14:creationId xmlns:p14="http://schemas.microsoft.com/office/powerpoint/2010/main" val="2291801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互联网金融原理</a:t>
            </a:r>
            <a:endParaRPr lang="zh-CN" altLang="en-US" dirty="0"/>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smtClean="0">
                <a:solidFill>
                  <a:srgbClr val="6A5015"/>
                </a:solidFill>
                <a:latin typeface="黑体" panose="02010609060101010101" pitchFamily="49" charset="-122"/>
                <a:ea typeface="黑体" panose="02010609060101010101" pitchFamily="49" charset="-122"/>
              </a:rPr>
              <a:t>1.3.3 </a:t>
            </a:r>
            <a:r>
              <a:rPr lang="zh-CN" altLang="en-US" b="1" dirty="0">
                <a:solidFill>
                  <a:srgbClr val="6A5015"/>
                </a:solidFill>
                <a:latin typeface="黑体" panose="02010609060101010101" pitchFamily="49" charset="-122"/>
                <a:ea typeface="黑体" panose="02010609060101010101" pitchFamily="49" charset="-122"/>
              </a:rPr>
              <a:t>信息处理</a:t>
            </a:r>
            <a:endParaRPr lang="en-US" altLang="zh-CN" b="1" dirty="0" smtClean="0">
              <a:solidFill>
                <a:srgbClr val="6A5015"/>
              </a:solidFill>
              <a:latin typeface="黑体" panose="02010609060101010101" pitchFamily="49" charset="-122"/>
              <a:ea typeface="黑体" panose="02010609060101010101" pitchFamily="49" charset="-122"/>
            </a:endParaRPr>
          </a:p>
          <a:p>
            <a:r>
              <a:rPr lang="zh-CN" altLang="en-US" dirty="0"/>
              <a:t>互联网金融的信息处理，是它与传统金融中介和市场的最大区别，核心是大数据</a:t>
            </a:r>
            <a:r>
              <a:rPr lang="zh-CN" altLang="en-US" dirty="0" smtClean="0"/>
              <a:t>替代传统</a:t>
            </a:r>
            <a:r>
              <a:rPr lang="zh-CN" altLang="en-US" dirty="0"/>
              <a:t>的风险管理和风险定价，有三个</a:t>
            </a:r>
            <a:r>
              <a:rPr lang="zh-CN" altLang="en-US" dirty="0" smtClean="0"/>
              <a:t>组成部分：</a:t>
            </a:r>
            <a:endParaRPr lang="en-US" altLang="zh-CN" dirty="0" smtClean="0"/>
          </a:p>
          <a:p>
            <a:pPr lvl="1"/>
            <a:r>
              <a:rPr lang="zh-CN" altLang="en-US" dirty="0"/>
              <a:t>第一，社交网络生成和传播信息，特别是对个人和机构没有义务披露的</a:t>
            </a:r>
            <a:r>
              <a:rPr lang="zh-CN" altLang="en-US" dirty="0" smtClean="0"/>
              <a:t>信息；</a:t>
            </a:r>
            <a:endParaRPr lang="en-US" altLang="zh-CN" dirty="0" smtClean="0"/>
          </a:p>
          <a:p>
            <a:pPr lvl="1"/>
            <a:r>
              <a:rPr lang="zh-CN" altLang="en-US" dirty="0"/>
              <a:t>第二，搜索引擎对信息的组织、排序和检索，能缓解信息超载问题，有针对性地</a:t>
            </a:r>
            <a:r>
              <a:rPr lang="zh-CN" altLang="en-US" dirty="0" smtClean="0"/>
              <a:t>满足信息需求；</a:t>
            </a:r>
            <a:endParaRPr lang="en-US" altLang="zh-CN" dirty="0" smtClean="0"/>
          </a:p>
          <a:p>
            <a:pPr lvl="1"/>
            <a:r>
              <a:rPr lang="zh-CN" altLang="en-US" dirty="0"/>
              <a:t>第三，云计算保障海量信息高速处理能力。总的效果是，在云计算的保障下，资金</a:t>
            </a:r>
            <a:r>
              <a:rPr lang="zh-CN" altLang="en-US" dirty="0" smtClean="0"/>
              <a:t>供需</a:t>
            </a:r>
            <a:r>
              <a:rPr lang="zh-CN" altLang="en-US" dirty="0"/>
              <a:t>双方信息通过社交网络得以揭示和传播，经搜索引擎组织和标准化，最终形成时间连续</a:t>
            </a:r>
            <a:r>
              <a:rPr lang="zh-CN" altLang="en-US" dirty="0" smtClean="0"/>
              <a:t>、动态</a:t>
            </a:r>
            <a:r>
              <a:rPr lang="zh-CN" altLang="en-US" dirty="0"/>
              <a:t>变化的信息</a:t>
            </a:r>
            <a:r>
              <a:rPr lang="zh-CN" altLang="en-US" dirty="0" smtClean="0"/>
              <a:t>序列。</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1866668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互联网金融原理</a:t>
            </a:r>
            <a:endParaRPr lang="zh-CN" altLang="en-US" dirty="0"/>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smtClean="0">
                <a:solidFill>
                  <a:srgbClr val="6A5015"/>
                </a:solidFill>
                <a:latin typeface="黑体" panose="02010609060101010101" pitchFamily="49" charset="-122"/>
                <a:ea typeface="黑体" panose="02010609060101010101" pitchFamily="49" charset="-122"/>
              </a:rPr>
              <a:t>1.3.4 </a:t>
            </a:r>
            <a:r>
              <a:rPr lang="zh-CN" altLang="en-US" b="1" dirty="0">
                <a:solidFill>
                  <a:srgbClr val="6A5015"/>
                </a:solidFill>
                <a:latin typeface="黑体" panose="02010609060101010101" pitchFamily="49" charset="-122"/>
                <a:ea typeface="黑体" panose="02010609060101010101" pitchFamily="49" charset="-122"/>
              </a:rPr>
              <a:t>资源配置</a:t>
            </a:r>
            <a:endParaRPr lang="en-US" altLang="zh-CN" b="1" dirty="0" smtClean="0">
              <a:solidFill>
                <a:srgbClr val="6A5015"/>
              </a:solidFill>
              <a:latin typeface="黑体" panose="02010609060101010101" pitchFamily="49" charset="-122"/>
              <a:ea typeface="黑体" panose="02010609060101010101" pitchFamily="49" charset="-122"/>
            </a:endParaRPr>
          </a:p>
          <a:p>
            <a:r>
              <a:rPr lang="zh-CN" altLang="en-US" dirty="0"/>
              <a:t>互联网金融中资源配置的特点是资金供需信息直接在网上发布并匹配，供需双方</a:t>
            </a:r>
            <a:r>
              <a:rPr lang="zh-CN" altLang="en-US" dirty="0" smtClean="0"/>
              <a:t>直接联系</a:t>
            </a:r>
            <a:r>
              <a:rPr lang="zh-CN" altLang="en-US" dirty="0"/>
              <a:t>和交易，不需要经过银行、证券公司和交易所等金融中介和市场。未来可能的情景</a:t>
            </a:r>
            <a:r>
              <a:rPr lang="zh-CN" altLang="en-US" dirty="0" smtClean="0"/>
              <a:t>是股票</a:t>
            </a:r>
            <a:r>
              <a:rPr lang="zh-CN" altLang="en-US" dirty="0"/>
              <a:t>、债券等的交易以及资金的融通在社交网络上进行，也就是去中介化、去中心化、</a:t>
            </a:r>
            <a:r>
              <a:rPr lang="zh-CN" altLang="en-US" dirty="0" smtClean="0"/>
              <a:t>“脱媒”。</a:t>
            </a:r>
            <a:endParaRPr lang="en-US" altLang="zh-CN" dirty="0" smtClean="0"/>
          </a:p>
          <a:p>
            <a:r>
              <a:rPr lang="zh-CN" altLang="en-US" dirty="0"/>
              <a:t>在移动支付和第三方支付、大数据、社交网络、搜索引擎和</a:t>
            </a:r>
            <a:r>
              <a:rPr lang="zh-CN" altLang="en-US" dirty="0" smtClean="0"/>
              <a:t>云计算</a:t>
            </a:r>
            <a:r>
              <a:rPr lang="zh-CN" altLang="en-US" dirty="0"/>
              <a:t>等现代信息科技的推动下，个体之间直接金融交易这一人类最早的金额模式会突破</a:t>
            </a:r>
            <a:r>
              <a:rPr lang="zh-CN" altLang="en-US" dirty="0" smtClean="0"/>
              <a:t>传统</a:t>
            </a:r>
            <a:r>
              <a:rPr lang="zh-CN" altLang="en-US" dirty="0"/>
              <a:t>的安全边界和商业可行边界，焕发出新的活力。这种资源</a:t>
            </a:r>
            <a:r>
              <a:rPr lang="zh-CN" altLang="en-US" dirty="0" smtClean="0"/>
              <a:t>配置方式</a:t>
            </a:r>
            <a:r>
              <a:rPr lang="zh-CN" altLang="en-US" dirty="0"/>
              <a:t>最有效率，社会福利最大，也最公平，供需方均有透明、公平的机会，诸如</a:t>
            </a:r>
            <a:r>
              <a:rPr lang="zh-CN" altLang="en-US" dirty="0" smtClean="0"/>
              <a:t>中小企业融资</a:t>
            </a:r>
            <a:r>
              <a:rPr lang="zh-CN" altLang="en-US" dirty="0"/>
              <a:t>、民间借贷、个人投资渠道等问题就容易得到解决。</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3668579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互联网金融五大模式概述</a:t>
            </a:r>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smtClean="0">
                <a:solidFill>
                  <a:srgbClr val="6A5015"/>
                </a:solidFill>
                <a:latin typeface="黑体" panose="02010609060101010101" pitchFamily="49" charset="-122"/>
                <a:ea typeface="黑体" panose="02010609060101010101" pitchFamily="49" charset="-122"/>
              </a:rPr>
              <a:t>1.4.1 </a:t>
            </a:r>
            <a:r>
              <a:rPr lang="zh-CN" altLang="en-US" b="1" dirty="0">
                <a:solidFill>
                  <a:srgbClr val="6A5015"/>
                </a:solidFill>
                <a:latin typeface="黑体" panose="02010609060101010101" pitchFamily="49" charset="-122"/>
                <a:ea typeface="黑体" panose="02010609060101010101" pitchFamily="49" charset="-122"/>
              </a:rPr>
              <a:t>众筹</a:t>
            </a:r>
            <a:endParaRPr lang="en-US" altLang="zh-CN" b="1" dirty="0" smtClean="0">
              <a:solidFill>
                <a:srgbClr val="6A5015"/>
              </a:solidFill>
              <a:latin typeface="黑体" panose="02010609060101010101" pitchFamily="49" charset="-122"/>
              <a:ea typeface="黑体" panose="02010609060101010101" pitchFamily="49" charset="-122"/>
            </a:endParaRPr>
          </a:p>
          <a:p>
            <a:r>
              <a:rPr lang="zh-CN" altLang="en-US" dirty="0"/>
              <a:t>众筹，是指项目发起人通过利用互联网和</a:t>
            </a:r>
            <a:r>
              <a:rPr lang="en-US" altLang="zh-CN" dirty="0"/>
              <a:t>SNS </a:t>
            </a:r>
            <a:r>
              <a:rPr lang="zh-CN" altLang="en-US" dirty="0"/>
              <a:t>传播的特性，发动公众的力量，</a:t>
            </a:r>
            <a:r>
              <a:rPr lang="zh-CN" altLang="en-US" dirty="0" smtClean="0"/>
              <a:t>集中公众</a:t>
            </a:r>
            <a:r>
              <a:rPr lang="zh-CN" altLang="en-US" dirty="0"/>
              <a:t>的资金、能力和渠道，为小企业、艺术家或个人进行某项活动或某个项目或创办</a:t>
            </a:r>
            <a:r>
              <a:rPr lang="zh-CN" altLang="en-US" dirty="0" smtClean="0"/>
              <a:t>企业提供</a:t>
            </a:r>
            <a:r>
              <a:rPr lang="zh-CN" altLang="en-US" dirty="0"/>
              <a:t>必要的资金援助的一种融资</a:t>
            </a:r>
            <a:r>
              <a:rPr lang="zh-CN" altLang="en-US" dirty="0" smtClean="0"/>
              <a:t>方式。</a:t>
            </a:r>
            <a:endParaRPr lang="en-US" altLang="zh-CN" dirty="0" smtClean="0"/>
          </a:p>
          <a:p>
            <a:r>
              <a:rPr lang="zh-CN" altLang="en-US" dirty="0"/>
              <a:t>众筹的</a:t>
            </a:r>
            <a:r>
              <a:rPr lang="zh-CN" altLang="en-US" dirty="0" smtClean="0"/>
              <a:t>精髓在于小                                                  额</a:t>
            </a:r>
            <a:r>
              <a:rPr lang="zh-CN" altLang="en-US" dirty="0"/>
              <a:t>和</a:t>
            </a:r>
            <a:r>
              <a:rPr lang="zh-CN" altLang="en-US" dirty="0" smtClean="0"/>
              <a:t>大量，种类繁                                                           多</a:t>
            </a:r>
            <a:r>
              <a:rPr lang="zh-CN" altLang="en-US" dirty="0"/>
              <a:t>，不单单包括</a:t>
            </a:r>
            <a:r>
              <a:rPr lang="zh-CN" altLang="en-US" dirty="0" smtClean="0"/>
              <a:t>新                                                             产品</a:t>
            </a:r>
            <a:r>
              <a:rPr lang="zh-CN" altLang="en-US" dirty="0"/>
              <a:t>的研发、新</a:t>
            </a:r>
            <a:r>
              <a:rPr lang="zh-CN" altLang="en-US" dirty="0" smtClean="0"/>
              <a:t>公                                                                 司</a:t>
            </a:r>
            <a:r>
              <a:rPr lang="zh-CN" altLang="en-US" dirty="0"/>
              <a:t>成立等商业</a:t>
            </a:r>
            <a:r>
              <a:rPr lang="zh-CN" altLang="en-US" dirty="0" smtClean="0"/>
              <a:t>项目                                                                                  还</a:t>
            </a:r>
            <a:r>
              <a:rPr lang="zh-CN" altLang="en-US" dirty="0"/>
              <a:t>包括</a:t>
            </a:r>
            <a:r>
              <a:rPr lang="zh-CN" altLang="en-US" dirty="0" smtClean="0"/>
              <a:t>科学研究项                                                                   目</a:t>
            </a:r>
            <a:r>
              <a:rPr lang="zh-CN" altLang="en-US" dirty="0"/>
              <a:t>，民生工程项目</a:t>
            </a:r>
            <a:r>
              <a:rPr lang="zh-CN" altLang="en-US" dirty="0" smtClean="0"/>
              <a:t>，                                                                 赈灾</a:t>
            </a:r>
            <a:r>
              <a:rPr lang="zh-CN" altLang="en-US" dirty="0"/>
              <a:t>项目，艺术</a:t>
            </a:r>
            <a:r>
              <a:rPr lang="zh-CN" altLang="en-US" dirty="0" smtClean="0"/>
              <a:t>设                                                                 计</a:t>
            </a:r>
            <a:r>
              <a:rPr lang="zh-CN" altLang="en-US" dirty="0"/>
              <a:t>，政治运动</a:t>
            </a:r>
            <a:r>
              <a:rPr lang="zh-CN" altLang="en-US" dirty="0" smtClean="0"/>
              <a:t>等。</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a:p>
        </p:txBody>
      </p:sp>
      <p:pic>
        <p:nvPicPr>
          <p:cNvPr id="5" name="图片 4"/>
          <p:cNvPicPr>
            <a:picLocks noChangeAspect="1"/>
          </p:cNvPicPr>
          <p:nvPr/>
        </p:nvPicPr>
        <p:blipFill>
          <a:blip r:embed="rId2"/>
          <a:stretch>
            <a:fillRect/>
          </a:stretch>
        </p:blipFill>
        <p:spPr>
          <a:xfrm>
            <a:off x="2843808" y="3140968"/>
            <a:ext cx="5735565" cy="2808312"/>
          </a:xfrm>
          <a:prstGeom prst="rect">
            <a:avLst/>
          </a:prstGeom>
        </p:spPr>
      </p:pic>
      <p:sp>
        <p:nvSpPr>
          <p:cNvPr id="6" name="文本框 5"/>
          <p:cNvSpPr txBox="1"/>
          <p:nvPr/>
        </p:nvSpPr>
        <p:spPr>
          <a:xfrm>
            <a:off x="4211960" y="6054525"/>
            <a:ext cx="3240360" cy="307777"/>
          </a:xfrm>
          <a:prstGeom prst="rect">
            <a:avLst/>
          </a:prstGeom>
          <a:noFill/>
        </p:spPr>
        <p:txBody>
          <a:bodyPr wrap="square" rtlCol="0">
            <a:spAutoFit/>
          </a:bodyPr>
          <a:lstStyle/>
          <a:p>
            <a:r>
              <a:rPr lang="zh-CN" altLang="en-US" sz="1400" b="1" dirty="0">
                <a:latin typeface="仿宋" panose="02010609060101010101" pitchFamily="49" charset="-122"/>
                <a:ea typeface="仿宋" panose="02010609060101010101" pitchFamily="49" charset="-122"/>
              </a:rPr>
              <a:t>图</a:t>
            </a:r>
            <a:r>
              <a:rPr lang="en-US" altLang="zh-CN" sz="1400" b="1" dirty="0">
                <a:latin typeface="仿宋" panose="02010609060101010101" pitchFamily="49" charset="-122"/>
                <a:ea typeface="仿宋" panose="02010609060101010101" pitchFamily="49" charset="-122"/>
              </a:rPr>
              <a:t>1-2 2015 </a:t>
            </a:r>
            <a:r>
              <a:rPr lang="zh-CN" altLang="en-US" sz="1400" b="1" dirty="0">
                <a:latin typeface="仿宋" panose="02010609060101010101" pitchFamily="49" charset="-122"/>
                <a:ea typeface="仿宋" panose="02010609060101010101" pitchFamily="49" charset="-122"/>
              </a:rPr>
              <a:t>年全国众筹平台类型分布</a:t>
            </a:r>
            <a:endParaRPr lang="zh-CN" altLang="en-US" sz="1400" dirty="0"/>
          </a:p>
        </p:txBody>
      </p:sp>
    </p:spTree>
    <p:extLst>
      <p:ext uri="{BB962C8B-B14F-4D97-AF65-F5344CB8AC3E}">
        <p14:creationId xmlns:p14="http://schemas.microsoft.com/office/powerpoint/2010/main" val="32462241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互联网金融五大模式概述</a:t>
            </a:r>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smtClean="0">
                <a:solidFill>
                  <a:srgbClr val="6A5015"/>
                </a:solidFill>
                <a:latin typeface="黑体" panose="02010609060101010101" pitchFamily="49" charset="-122"/>
                <a:ea typeface="黑体" panose="02010609060101010101" pitchFamily="49" charset="-122"/>
              </a:rPr>
              <a:t>1.4.2 P2P</a:t>
            </a:r>
            <a:r>
              <a:rPr lang="zh-CN" altLang="en-US" b="1" dirty="0">
                <a:solidFill>
                  <a:srgbClr val="6A5015"/>
                </a:solidFill>
                <a:latin typeface="黑体" panose="02010609060101010101" pitchFamily="49" charset="-122"/>
                <a:ea typeface="黑体" panose="02010609060101010101" pitchFamily="49" charset="-122"/>
              </a:rPr>
              <a:t>网</a:t>
            </a:r>
            <a:r>
              <a:rPr lang="zh-CN" altLang="en-US" b="1" dirty="0" smtClean="0">
                <a:solidFill>
                  <a:srgbClr val="6A5015"/>
                </a:solidFill>
                <a:latin typeface="黑体" panose="02010609060101010101" pitchFamily="49" charset="-122"/>
                <a:ea typeface="黑体" panose="02010609060101010101" pitchFamily="49" charset="-122"/>
              </a:rPr>
              <a:t>贷</a:t>
            </a:r>
            <a:endParaRPr lang="en-US" altLang="zh-CN" b="1" dirty="0" smtClean="0">
              <a:solidFill>
                <a:srgbClr val="6A5015"/>
              </a:solidFill>
              <a:latin typeface="黑体" panose="02010609060101010101" pitchFamily="49" charset="-122"/>
              <a:ea typeface="黑体" panose="02010609060101010101" pitchFamily="49" charset="-122"/>
            </a:endParaRPr>
          </a:p>
          <a:p>
            <a:r>
              <a:rPr lang="en-US" altLang="zh-CN" dirty="0"/>
              <a:t>P2P </a:t>
            </a:r>
            <a:r>
              <a:rPr lang="zh-CN" altLang="en-US" dirty="0"/>
              <a:t>网贷，即英文</a:t>
            </a:r>
            <a:r>
              <a:rPr lang="en-US" altLang="zh-CN" dirty="0"/>
              <a:t>Peer to Peer Lending</a:t>
            </a:r>
            <a:r>
              <a:rPr lang="zh-CN" altLang="en-US" dirty="0"/>
              <a:t>，意即点对点信贷，国内又称网络信贷或</a:t>
            </a:r>
            <a:r>
              <a:rPr lang="zh-CN" altLang="en-US" dirty="0" smtClean="0"/>
              <a:t>“人人贷”</a:t>
            </a:r>
            <a:r>
              <a:rPr lang="zh-CN" altLang="en-US" dirty="0"/>
              <a:t>。网络信贷起源于英国，随后发展到美国、德国和其他国家，其典型的模式为：</a:t>
            </a:r>
            <a:r>
              <a:rPr lang="zh-CN" altLang="en-US" dirty="0" smtClean="0"/>
              <a:t>网络</a:t>
            </a:r>
            <a:r>
              <a:rPr lang="zh-CN" altLang="en-US" dirty="0"/>
              <a:t>信贷公司提供平台，由借贷双方自由竞价，撮合成交。</a:t>
            </a:r>
            <a:endParaRPr lang="en-US" altLang="zh-CN" dirty="0" smtClean="0"/>
          </a:p>
          <a:p>
            <a:r>
              <a:rPr lang="en-US" altLang="zh-CN" dirty="0"/>
              <a:t>P2P </a:t>
            </a:r>
            <a:r>
              <a:rPr lang="zh-CN" altLang="en-US" dirty="0"/>
              <a:t>网贷最大的</a:t>
            </a:r>
            <a:r>
              <a:rPr lang="zh-CN" altLang="en-US" dirty="0" smtClean="0"/>
              <a:t>优                                                                  越</a:t>
            </a:r>
            <a:r>
              <a:rPr lang="zh-CN" altLang="en-US" dirty="0"/>
              <a:t>性，是使传统</a:t>
            </a:r>
            <a:r>
              <a:rPr lang="zh-CN" altLang="en-US" dirty="0" smtClean="0"/>
              <a:t>银                                                                 行</a:t>
            </a:r>
            <a:r>
              <a:rPr lang="zh-CN" altLang="en-US" dirty="0"/>
              <a:t>难以覆盖的</a:t>
            </a:r>
            <a:r>
              <a:rPr lang="zh-CN" altLang="en-US" dirty="0" smtClean="0"/>
              <a:t>借款                                                                人</a:t>
            </a:r>
            <a:r>
              <a:rPr lang="zh-CN" altLang="en-US" dirty="0"/>
              <a:t>在虚拟世界里</a:t>
            </a:r>
            <a:r>
              <a:rPr lang="zh-CN" altLang="en-US" dirty="0" smtClean="0"/>
              <a:t>能                                                                  充分享受贷款</a:t>
            </a:r>
            <a:r>
              <a:rPr lang="zh-CN" altLang="en-US" dirty="0"/>
              <a:t>的</a:t>
            </a:r>
            <a:r>
              <a:rPr lang="zh-CN" altLang="en-US" dirty="0" smtClean="0"/>
              <a:t>高                                                            效</a:t>
            </a:r>
            <a:r>
              <a:rPr lang="zh-CN" altLang="en-US" dirty="0"/>
              <a:t>与便捷。</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sp>
        <p:nvSpPr>
          <p:cNvPr id="6" name="文本框 5"/>
          <p:cNvSpPr txBox="1"/>
          <p:nvPr/>
        </p:nvSpPr>
        <p:spPr>
          <a:xfrm>
            <a:off x="3689301" y="6048573"/>
            <a:ext cx="4032448" cy="307777"/>
          </a:xfrm>
          <a:prstGeom prst="rect">
            <a:avLst/>
          </a:prstGeom>
          <a:noFill/>
        </p:spPr>
        <p:txBody>
          <a:bodyPr wrap="square" rtlCol="0">
            <a:spAutoFit/>
          </a:bodyPr>
          <a:lstStyle/>
          <a:p>
            <a:r>
              <a:rPr lang="zh-CN" altLang="en-US" sz="1400" b="1" dirty="0">
                <a:latin typeface="仿宋" panose="02010609060101010101" pitchFamily="49" charset="-122"/>
                <a:ea typeface="仿宋" panose="02010609060101010101" pitchFamily="49" charset="-122"/>
              </a:rPr>
              <a:t>图</a:t>
            </a:r>
            <a:r>
              <a:rPr lang="en-US" altLang="zh-CN" sz="1400" b="1" dirty="0">
                <a:latin typeface="仿宋" panose="02010609060101010101" pitchFamily="49" charset="-122"/>
                <a:ea typeface="仿宋" panose="02010609060101010101" pitchFamily="49" charset="-122"/>
              </a:rPr>
              <a:t>1-3 2011—2015 </a:t>
            </a:r>
            <a:r>
              <a:rPr lang="zh-CN" altLang="en-US" sz="1400" b="1" dirty="0">
                <a:latin typeface="仿宋" panose="02010609060101010101" pitchFamily="49" charset="-122"/>
                <a:ea typeface="仿宋" panose="02010609060101010101" pitchFamily="49" charset="-122"/>
              </a:rPr>
              <a:t>中国网贷平台数量及成交量</a:t>
            </a:r>
            <a:endParaRPr lang="zh-CN" altLang="en-US" sz="1400" dirty="0"/>
          </a:p>
        </p:txBody>
      </p:sp>
      <p:pic>
        <p:nvPicPr>
          <p:cNvPr id="7" name="图片 6"/>
          <p:cNvPicPr>
            <a:picLocks noChangeAspect="1"/>
          </p:cNvPicPr>
          <p:nvPr/>
        </p:nvPicPr>
        <p:blipFill>
          <a:blip r:embed="rId2"/>
          <a:stretch>
            <a:fillRect/>
          </a:stretch>
        </p:blipFill>
        <p:spPr>
          <a:xfrm>
            <a:off x="2843808" y="3169611"/>
            <a:ext cx="5723434" cy="2776902"/>
          </a:xfrm>
          <a:prstGeom prst="rect">
            <a:avLst/>
          </a:prstGeom>
        </p:spPr>
      </p:pic>
    </p:spTree>
    <p:extLst>
      <p:ext uri="{BB962C8B-B14F-4D97-AF65-F5344CB8AC3E}">
        <p14:creationId xmlns:p14="http://schemas.microsoft.com/office/powerpoint/2010/main" val="46366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互联网金融五大模式概述</a:t>
            </a:r>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smtClean="0">
                <a:solidFill>
                  <a:srgbClr val="6A5015"/>
                </a:solidFill>
                <a:latin typeface="黑体" panose="02010609060101010101" pitchFamily="49" charset="-122"/>
                <a:ea typeface="黑体" panose="02010609060101010101" pitchFamily="49" charset="-122"/>
              </a:rPr>
              <a:t>1.4.3 </a:t>
            </a:r>
            <a:r>
              <a:rPr lang="zh-CN" altLang="en-US" b="1" dirty="0" smtClean="0">
                <a:solidFill>
                  <a:srgbClr val="6A5015"/>
                </a:solidFill>
                <a:latin typeface="黑体" panose="02010609060101010101" pitchFamily="49" charset="-122"/>
                <a:ea typeface="黑体" panose="02010609060101010101" pitchFamily="49" charset="-122"/>
              </a:rPr>
              <a:t>第三</a:t>
            </a:r>
            <a:r>
              <a:rPr lang="zh-CN" altLang="en-US" b="1" dirty="0">
                <a:solidFill>
                  <a:srgbClr val="6A5015"/>
                </a:solidFill>
                <a:latin typeface="黑体" panose="02010609060101010101" pitchFamily="49" charset="-122"/>
                <a:ea typeface="黑体" panose="02010609060101010101" pitchFamily="49" charset="-122"/>
              </a:rPr>
              <a:t>方</a:t>
            </a:r>
            <a:r>
              <a:rPr lang="zh-CN" altLang="en-US" b="1" dirty="0" smtClean="0">
                <a:solidFill>
                  <a:srgbClr val="6A5015"/>
                </a:solidFill>
                <a:latin typeface="黑体" panose="02010609060101010101" pitchFamily="49" charset="-122"/>
                <a:ea typeface="黑体" panose="02010609060101010101" pitchFamily="49" charset="-122"/>
              </a:rPr>
              <a:t>支付</a:t>
            </a:r>
            <a:endParaRPr lang="en-US" altLang="zh-CN" b="1" dirty="0" smtClean="0">
              <a:solidFill>
                <a:srgbClr val="6A5015"/>
              </a:solidFill>
              <a:latin typeface="黑体" panose="02010609060101010101" pitchFamily="49" charset="-122"/>
              <a:ea typeface="黑体" panose="02010609060101010101" pitchFamily="49" charset="-122"/>
            </a:endParaRPr>
          </a:p>
          <a:p>
            <a:r>
              <a:rPr lang="zh-CN" altLang="en-US" dirty="0"/>
              <a:t>第三方支付狭义上是指具备一定实力和信誉保障的非银行机构，借助通信、计算机</a:t>
            </a:r>
            <a:r>
              <a:rPr lang="zh-CN" altLang="en-US" dirty="0" smtClean="0"/>
              <a:t>和信息</a:t>
            </a:r>
            <a:r>
              <a:rPr lang="zh-CN" altLang="en-US" dirty="0"/>
              <a:t>安全技术，采用和各大银行签约的方式，在用户和银行支付结算系统间建立连接的</a:t>
            </a:r>
            <a:r>
              <a:rPr lang="zh-CN" altLang="en-US" dirty="0" smtClean="0"/>
              <a:t>电子</a:t>
            </a:r>
            <a:r>
              <a:rPr lang="zh-CN" altLang="en-US" dirty="0"/>
              <a:t>支付方式</a:t>
            </a:r>
            <a:r>
              <a:rPr lang="zh-CN" altLang="en-US" dirty="0" smtClean="0"/>
              <a:t>。</a:t>
            </a:r>
            <a:endParaRPr lang="en-US" altLang="zh-CN" dirty="0" smtClean="0"/>
          </a:p>
          <a:p>
            <a:r>
              <a:rPr lang="zh-CN" altLang="en-US" dirty="0"/>
              <a:t>第三方支付具有的显著特点如下</a:t>
            </a:r>
            <a:r>
              <a:rPr lang="zh-CN" altLang="en-US" dirty="0" smtClean="0"/>
              <a:t>：</a:t>
            </a:r>
            <a:endParaRPr lang="en-US" altLang="zh-CN" dirty="0" smtClean="0"/>
          </a:p>
          <a:p>
            <a:pPr lvl="1"/>
            <a:r>
              <a:rPr lang="zh-CN" altLang="en-US" dirty="0"/>
              <a:t>第一，第三方支付平台提供一系列的应用接口程序，将多种银行卡支付方式整合到</a:t>
            </a:r>
            <a:r>
              <a:rPr lang="zh-CN" altLang="en-US" dirty="0" smtClean="0"/>
              <a:t>一个</a:t>
            </a:r>
            <a:r>
              <a:rPr lang="zh-CN" altLang="en-US" dirty="0"/>
              <a:t>界面上，负责交易结算中与银行的对接，使网上购物更加快捷、便利</a:t>
            </a:r>
            <a:r>
              <a:rPr lang="zh-CN" altLang="en-US" dirty="0" smtClean="0"/>
              <a:t>。</a:t>
            </a:r>
            <a:endParaRPr lang="en-US" altLang="zh-CN" dirty="0" smtClean="0"/>
          </a:p>
          <a:p>
            <a:pPr lvl="1"/>
            <a:r>
              <a:rPr lang="zh-CN" altLang="en-US" dirty="0" smtClean="0"/>
              <a:t>第二</a:t>
            </a:r>
            <a:r>
              <a:rPr lang="zh-CN" altLang="en-US" dirty="0"/>
              <a:t>，较之</a:t>
            </a:r>
            <a:r>
              <a:rPr lang="en-US" altLang="zh-CN" dirty="0"/>
              <a:t>SSL</a:t>
            </a:r>
            <a:r>
              <a:rPr lang="zh-CN" altLang="en-US" dirty="0"/>
              <a:t>、</a:t>
            </a:r>
            <a:r>
              <a:rPr lang="en-US" altLang="zh-CN" dirty="0"/>
              <a:t>SET </a:t>
            </a:r>
            <a:r>
              <a:rPr lang="zh-CN" altLang="en-US" dirty="0"/>
              <a:t>等支付协议，利用第三方支付平台进行支付操作更加简单而</a:t>
            </a:r>
            <a:r>
              <a:rPr lang="zh-CN" altLang="en-US" dirty="0" smtClean="0"/>
              <a:t>易于</a:t>
            </a:r>
            <a:r>
              <a:rPr lang="zh-CN" altLang="en-US" dirty="0"/>
              <a:t>接受</a:t>
            </a:r>
            <a:r>
              <a:rPr lang="zh-CN" altLang="en-US" dirty="0" smtClean="0"/>
              <a:t>。</a:t>
            </a:r>
            <a:endParaRPr lang="en-US" altLang="zh-CN" dirty="0" smtClean="0"/>
          </a:p>
          <a:p>
            <a:pPr lvl="1"/>
            <a:r>
              <a:rPr lang="zh-CN" altLang="en-US" dirty="0" smtClean="0"/>
              <a:t>第三</a:t>
            </a:r>
            <a:r>
              <a:rPr lang="zh-CN" altLang="en-US" dirty="0"/>
              <a:t>，第三方支付平台本身依附于大型的门户网站，且以与其合作的银行的信用</a:t>
            </a:r>
            <a:r>
              <a:rPr lang="zh-CN" altLang="en-US" dirty="0" smtClean="0"/>
              <a:t>作为信用</a:t>
            </a:r>
            <a:r>
              <a:rPr lang="zh-CN" altLang="en-US" dirty="0"/>
              <a:t>依托，因此第三方支付平台能够较好地突破网上交易中的信用问题，有利于推动</a:t>
            </a:r>
            <a:r>
              <a:rPr lang="zh-CN" altLang="en-US" dirty="0" smtClean="0"/>
              <a:t>电子商务</a:t>
            </a:r>
            <a:r>
              <a:rPr lang="zh-CN" altLang="en-US" dirty="0"/>
              <a:t>的快速发展。</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619959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互联网金融五大模式概述</a:t>
            </a:r>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smtClean="0">
                <a:solidFill>
                  <a:srgbClr val="6A5015"/>
                </a:solidFill>
                <a:latin typeface="黑体" panose="02010609060101010101" pitchFamily="49" charset="-122"/>
                <a:ea typeface="黑体" panose="02010609060101010101" pitchFamily="49" charset="-122"/>
              </a:rPr>
              <a:t>1.4.4 </a:t>
            </a:r>
            <a:r>
              <a:rPr lang="zh-CN" altLang="en-US" b="1" dirty="0" smtClean="0">
                <a:solidFill>
                  <a:srgbClr val="6A5015"/>
                </a:solidFill>
                <a:latin typeface="黑体" panose="02010609060101010101" pitchFamily="49" charset="-122"/>
                <a:ea typeface="黑体" panose="02010609060101010101" pitchFamily="49" charset="-122"/>
              </a:rPr>
              <a:t>大数据金融</a:t>
            </a:r>
            <a:endParaRPr lang="en-US" altLang="zh-CN" b="1" dirty="0" smtClean="0">
              <a:solidFill>
                <a:srgbClr val="6A5015"/>
              </a:solidFill>
              <a:latin typeface="黑体" panose="02010609060101010101" pitchFamily="49" charset="-122"/>
              <a:ea typeface="黑体" panose="02010609060101010101" pitchFamily="49" charset="-122"/>
            </a:endParaRPr>
          </a:p>
          <a:p>
            <a:r>
              <a:rPr lang="zh-CN" altLang="en-US" dirty="0"/>
              <a:t>大数据金融是指依托于海量、非结构化的数据，通过互联网、云计算等信息方式对</a:t>
            </a:r>
            <a:r>
              <a:rPr lang="zh-CN" altLang="en-US" dirty="0" smtClean="0"/>
              <a:t>其数据</a:t>
            </a:r>
            <a:r>
              <a:rPr lang="zh-CN" altLang="en-US" dirty="0"/>
              <a:t>进行专业化的挖掘和分析，并与传统金融服务相结合，创新性开展相关资金融通</a:t>
            </a:r>
            <a:r>
              <a:rPr lang="zh-CN" altLang="en-US" dirty="0" smtClean="0"/>
              <a:t>工作的</a:t>
            </a:r>
            <a:r>
              <a:rPr lang="zh-CN" altLang="en-US" dirty="0"/>
              <a:t>统称</a:t>
            </a:r>
            <a:r>
              <a:rPr lang="zh-CN" altLang="en-US" dirty="0" smtClean="0"/>
              <a:t>。</a:t>
            </a:r>
            <a:endParaRPr lang="en-US" altLang="zh-CN" dirty="0" smtClean="0"/>
          </a:p>
          <a:p>
            <a:r>
              <a:rPr lang="zh-CN" altLang="en-US" dirty="0"/>
              <a:t>大数据金融扩充了金融业的企业种类，并创新了金融产品和服务，扩大了客户范围</a:t>
            </a:r>
            <a:r>
              <a:rPr lang="zh-CN" altLang="en-US" dirty="0" smtClean="0"/>
              <a:t>，促进</a:t>
            </a:r>
            <a:r>
              <a:rPr lang="zh-CN" altLang="en-US" dirty="0"/>
              <a:t>金融营销，降低了企业成本。阿里巴巴控制的天弘基金，上线不到一年，规模达到了行业第一名。大数据金融按照</a:t>
            </a:r>
            <a:r>
              <a:rPr lang="zh-CN" altLang="en-US" dirty="0" smtClean="0"/>
              <a:t>平台</a:t>
            </a:r>
            <a:r>
              <a:rPr lang="zh-CN" altLang="en-US" dirty="0"/>
              <a:t>运营模式，可分为平台金融和供应链金融两大模式。两大模式的代表企业分别为阿里</a:t>
            </a:r>
            <a:r>
              <a:rPr lang="zh-CN" altLang="en-US" dirty="0" smtClean="0"/>
              <a:t>金融</a:t>
            </a:r>
            <a:r>
              <a:rPr lang="zh-CN" altLang="en-US" dirty="0"/>
              <a:t>和京东金融。</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34082158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互联网金融五大模式概述</a:t>
            </a:r>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smtClean="0">
                <a:solidFill>
                  <a:srgbClr val="6A5015"/>
                </a:solidFill>
                <a:latin typeface="黑体" panose="02010609060101010101" pitchFamily="49" charset="-122"/>
                <a:ea typeface="黑体" panose="02010609060101010101" pitchFamily="49" charset="-122"/>
              </a:rPr>
              <a:t>1.4.5 </a:t>
            </a:r>
            <a:r>
              <a:rPr lang="zh-CN" altLang="en-US" b="1" dirty="0" smtClean="0">
                <a:solidFill>
                  <a:srgbClr val="6A5015"/>
                </a:solidFill>
                <a:latin typeface="黑体" panose="02010609060101010101" pitchFamily="49" charset="-122"/>
                <a:ea typeface="黑体" panose="02010609060101010101" pitchFamily="49" charset="-122"/>
              </a:rPr>
              <a:t>信息化金融机构</a:t>
            </a:r>
            <a:endParaRPr lang="en-US" altLang="zh-CN" b="1" dirty="0" smtClean="0">
              <a:solidFill>
                <a:srgbClr val="6A5015"/>
              </a:solidFill>
              <a:latin typeface="黑体" panose="02010609060101010101" pitchFamily="49" charset="-122"/>
              <a:ea typeface="黑体" panose="02010609060101010101" pitchFamily="49" charset="-122"/>
            </a:endParaRPr>
          </a:p>
          <a:p>
            <a:r>
              <a:rPr lang="zh-CN" altLang="en-US" dirty="0"/>
              <a:t>信息化金融机构，是指通过广泛运用以互联网为代表的信息技术，在互联网金融时代</a:t>
            </a:r>
            <a:r>
              <a:rPr lang="zh-CN" altLang="en-US" dirty="0" smtClean="0"/>
              <a:t>，对</a:t>
            </a:r>
            <a:r>
              <a:rPr lang="zh-CN" altLang="en-US" dirty="0"/>
              <a:t>传统运营流程、服务产品进行改造或重构，实现经营、管理全面信息化的银行、证券</a:t>
            </a:r>
            <a:r>
              <a:rPr lang="zh-CN" altLang="en-US" dirty="0" smtClean="0"/>
              <a:t>和保险</a:t>
            </a:r>
            <a:r>
              <a:rPr lang="zh-CN" altLang="en-US" dirty="0"/>
              <a:t>等金融机构</a:t>
            </a:r>
            <a:r>
              <a:rPr lang="zh-CN" altLang="en-US" dirty="0" smtClean="0"/>
              <a:t>。</a:t>
            </a:r>
            <a:endParaRPr lang="en-US" altLang="zh-CN" dirty="0" smtClean="0"/>
          </a:p>
          <a:p>
            <a:r>
              <a:rPr lang="zh-CN" altLang="en-US" dirty="0" smtClean="0"/>
              <a:t>目前</a:t>
            </a:r>
            <a:r>
              <a:rPr lang="zh-CN" altLang="en-US" dirty="0"/>
              <a:t>信息化金融机构主要运营模式可分为以下三类</a:t>
            </a:r>
            <a:r>
              <a:rPr lang="zh-CN" altLang="en-US" dirty="0" smtClean="0"/>
              <a:t>：</a:t>
            </a:r>
            <a:endParaRPr lang="en-US" altLang="zh-CN" dirty="0" smtClean="0"/>
          </a:p>
          <a:p>
            <a:pPr lvl="1"/>
            <a:r>
              <a:rPr lang="zh-CN" altLang="en-US" dirty="0" smtClean="0"/>
              <a:t>传统</a:t>
            </a:r>
            <a:r>
              <a:rPr lang="zh-CN" altLang="en-US" dirty="0"/>
              <a:t>金融业务电子化</a:t>
            </a:r>
            <a:r>
              <a:rPr lang="zh-CN" altLang="en-US" dirty="0" smtClean="0"/>
              <a:t>模式；</a:t>
            </a:r>
            <a:endParaRPr lang="en-US" altLang="zh-CN" dirty="0" smtClean="0"/>
          </a:p>
          <a:p>
            <a:pPr lvl="1"/>
            <a:r>
              <a:rPr lang="zh-CN" altLang="en-US" dirty="0" smtClean="0"/>
              <a:t>基于</a:t>
            </a:r>
            <a:r>
              <a:rPr lang="zh-CN" altLang="en-US" dirty="0"/>
              <a:t>互联网的创新金融服务</a:t>
            </a:r>
            <a:r>
              <a:rPr lang="zh-CN" altLang="en-US" dirty="0" smtClean="0"/>
              <a:t>模式；</a:t>
            </a:r>
            <a:endParaRPr lang="en-US" altLang="zh-CN" dirty="0" smtClean="0"/>
          </a:p>
          <a:p>
            <a:pPr lvl="1"/>
            <a:r>
              <a:rPr lang="zh-CN" altLang="en-US" dirty="0" smtClean="0"/>
              <a:t>金融</a:t>
            </a:r>
            <a:r>
              <a:rPr lang="zh-CN" altLang="en-US" dirty="0"/>
              <a:t>电商模式。</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19608806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en-US" dirty="0" smtClean="0"/>
              <a:t>互联网</a:t>
            </a:r>
            <a:r>
              <a:rPr lang="zh-CN" altLang="en-US" dirty="0"/>
              <a:t>金融发展状况</a:t>
            </a:r>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smtClean="0">
                <a:solidFill>
                  <a:srgbClr val="6A5015"/>
                </a:solidFill>
                <a:latin typeface="黑体" panose="02010609060101010101" pitchFamily="49" charset="-122"/>
                <a:ea typeface="黑体" panose="02010609060101010101" pitchFamily="49" charset="-122"/>
              </a:rPr>
              <a:t>1.5.1 </a:t>
            </a:r>
            <a:r>
              <a:rPr lang="zh-CN" altLang="en-US" b="1" dirty="0" smtClean="0">
                <a:solidFill>
                  <a:srgbClr val="6A5015"/>
                </a:solidFill>
                <a:latin typeface="黑体" panose="02010609060101010101" pitchFamily="49" charset="-122"/>
                <a:ea typeface="黑体" panose="02010609060101010101" pitchFamily="49" charset="-122"/>
              </a:rPr>
              <a:t>国外</a:t>
            </a:r>
            <a:r>
              <a:rPr lang="zh-CN" altLang="en-US" b="1" dirty="0">
                <a:solidFill>
                  <a:srgbClr val="6A5015"/>
                </a:solidFill>
                <a:latin typeface="黑体" panose="02010609060101010101" pitchFamily="49" charset="-122"/>
                <a:ea typeface="黑体" panose="02010609060101010101" pitchFamily="49" charset="-122"/>
              </a:rPr>
              <a:t>发展</a:t>
            </a:r>
            <a:r>
              <a:rPr lang="zh-CN" altLang="en-US" b="1" dirty="0" smtClean="0">
                <a:solidFill>
                  <a:srgbClr val="6A5015"/>
                </a:solidFill>
                <a:latin typeface="黑体" panose="02010609060101010101" pitchFamily="49" charset="-122"/>
                <a:ea typeface="黑体" panose="02010609060101010101" pitchFamily="49" charset="-122"/>
              </a:rPr>
              <a:t>状况</a:t>
            </a:r>
            <a:endParaRPr lang="en-US" altLang="zh-CN" b="1" dirty="0" smtClean="0">
              <a:solidFill>
                <a:srgbClr val="6A5015"/>
              </a:solidFill>
              <a:latin typeface="黑体" panose="02010609060101010101" pitchFamily="49" charset="-122"/>
              <a:ea typeface="黑体" panose="02010609060101010101" pitchFamily="49" charset="-122"/>
            </a:endParaRPr>
          </a:p>
          <a:p>
            <a:r>
              <a:rPr lang="en-US" altLang="zh-CN" dirty="0"/>
              <a:t>20 </a:t>
            </a:r>
            <a:r>
              <a:rPr lang="zh-CN" altLang="en-US" dirty="0"/>
              <a:t>世纪</a:t>
            </a:r>
            <a:r>
              <a:rPr lang="en-US" altLang="zh-CN" dirty="0"/>
              <a:t>90 </a:t>
            </a:r>
            <a:r>
              <a:rPr lang="zh-CN" altLang="en-US" dirty="0"/>
              <a:t>年代开始，发达国家和地区的网络</a:t>
            </a:r>
            <a:r>
              <a:rPr lang="zh-CN" altLang="en-US" dirty="0" smtClean="0"/>
              <a:t>金融发展非常地迅速，出现了从网络银行到网络保险，从网络个人理财到网络企业理财，从网络</a:t>
            </a:r>
            <a:r>
              <a:rPr lang="zh-CN" altLang="en-US" dirty="0"/>
              <a:t>证券交易到网络金融信息服务的全方位、多元化的互联网金融服务</a:t>
            </a:r>
            <a:r>
              <a:rPr lang="zh-CN" altLang="en-US" dirty="0" smtClean="0"/>
              <a:t>。随着互联网的</a:t>
            </a:r>
            <a:r>
              <a:rPr lang="zh-CN" altLang="en-US" dirty="0"/>
              <a:t>深入发展，互联网金融模式不断创新，在线贷款和众筹融资平台</a:t>
            </a:r>
            <a:r>
              <a:rPr lang="zh-CN" altLang="en-US" dirty="0" smtClean="0"/>
              <a:t>兴起。</a:t>
            </a:r>
            <a:endParaRPr lang="en-US" altLang="zh-CN" dirty="0" smtClean="0"/>
          </a:p>
          <a:p>
            <a:pPr lvl="1"/>
            <a:r>
              <a:rPr lang="zh-CN" altLang="en-US" dirty="0"/>
              <a:t>第一，网上银行业务逐渐走向</a:t>
            </a:r>
            <a:r>
              <a:rPr lang="zh-CN" altLang="en-US" dirty="0" smtClean="0"/>
              <a:t>成熟；</a:t>
            </a:r>
            <a:endParaRPr lang="en-US" altLang="zh-CN" dirty="0" smtClean="0"/>
          </a:p>
          <a:p>
            <a:pPr lvl="1"/>
            <a:r>
              <a:rPr lang="zh-CN" altLang="en-US" dirty="0"/>
              <a:t>第二，网上证券业务长足</a:t>
            </a:r>
            <a:r>
              <a:rPr lang="zh-CN" altLang="en-US" dirty="0" smtClean="0"/>
              <a:t>发展；</a:t>
            </a:r>
            <a:endParaRPr lang="en-US" altLang="zh-CN" dirty="0" smtClean="0"/>
          </a:p>
          <a:p>
            <a:pPr lvl="1"/>
            <a:r>
              <a:rPr lang="zh-CN" altLang="en-US" dirty="0"/>
              <a:t>第三，网上保险业务</a:t>
            </a:r>
            <a:r>
              <a:rPr lang="zh-CN" altLang="en-US" dirty="0" smtClean="0"/>
              <a:t>稳步前进；</a:t>
            </a:r>
            <a:endParaRPr lang="en-US" altLang="zh-CN" dirty="0" smtClean="0"/>
          </a:p>
          <a:p>
            <a:pPr lvl="1"/>
            <a:r>
              <a:rPr lang="zh-CN" altLang="en-US" dirty="0"/>
              <a:t>第四，网上支付业务受到</a:t>
            </a:r>
            <a:r>
              <a:rPr lang="zh-CN" altLang="en-US" dirty="0" smtClean="0"/>
              <a:t>青睐；</a:t>
            </a:r>
            <a:endParaRPr lang="en-US" altLang="zh-CN" dirty="0" smtClean="0"/>
          </a:p>
          <a:p>
            <a:pPr lvl="1"/>
            <a:r>
              <a:rPr lang="zh-CN" altLang="en-US" dirty="0"/>
              <a:t>第五，</a:t>
            </a:r>
            <a:r>
              <a:rPr lang="en-US" altLang="zh-CN" dirty="0"/>
              <a:t>P2P </a:t>
            </a:r>
            <a:r>
              <a:rPr lang="zh-CN" altLang="en-US" dirty="0"/>
              <a:t>网贷、众筹平台兴起。</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29033678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en-US" dirty="0" smtClean="0"/>
              <a:t>互联网</a:t>
            </a:r>
            <a:r>
              <a:rPr lang="zh-CN" altLang="en-US" dirty="0"/>
              <a:t>金融发展状况</a:t>
            </a:r>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smtClean="0">
                <a:solidFill>
                  <a:srgbClr val="6A5015"/>
                </a:solidFill>
                <a:latin typeface="黑体" panose="02010609060101010101" pitchFamily="49" charset="-122"/>
                <a:ea typeface="黑体" panose="02010609060101010101" pitchFamily="49" charset="-122"/>
              </a:rPr>
              <a:t>1.5.2 </a:t>
            </a:r>
            <a:r>
              <a:rPr lang="zh-CN" altLang="en-US" b="1" dirty="0" smtClean="0">
                <a:solidFill>
                  <a:srgbClr val="6A5015"/>
                </a:solidFill>
                <a:latin typeface="黑体" panose="02010609060101010101" pitchFamily="49" charset="-122"/>
                <a:ea typeface="黑体" panose="02010609060101010101" pitchFamily="49" charset="-122"/>
              </a:rPr>
              <a:t>国内发展状况</a:t>
            </a:r>
            <a:endParaRPr lang="en-US" altLang="zh-CN" b="1" dirty="0" smtClean="0">
              <a:solidFill>
                <a:srgbClr val="6A5015"/>
              </a:solidFill>
              <a:latin typeface="黑体" panose="02010609060101010101" pitchFamily="49" charset="-122"/>
              <a:ea typeface="黑体" panose="02010609060101010101" pitchFamily="49" charset="-122"/>
            </a:endParaRPr>
          </a:p>
          <a:p>
            <a:r>
              <a:rPr lang="zh-CN" altLang="en-US" dirty="0"/>
              <a:t>国内互联网金融的发展主要分为以下三个</a:t>
            </a:r>
            <a:r>
              <a:rPr lang="zh-CN" altLang="en-US" dirty="0" smtClean="0"/>
              <a:t>阶段：</a:t>
            </a:r>
            <a:endParaRPr lang="en-US" altLang="zh-CN" dirty="0" smtClean="0"/>
          </a:p>
          <a:p>
            <a:pPr lvl="1"/>
            <a:r>
              <a:rPr lang="en-US" altLang="zh-CN" dirty="0"/>
              <a:t>2005 </a:t>
            </a:r>
            <a:r>
              <a:rPr lang="zh-CN" altLang="en-US" dirty="0"/>
              <a:t>年以前，互联网与金融的结合主要体现为互联网为金融机构</a:t>
            </a:r>
            <a:r>
              <a:rPr lang="zh-CN" altLang="en-US" dirty="0" smtClean="0"/>
              <a:t>提供</a:t>
            </a:r>
            <a:r>
              <a:rPr lang="zh-CN" altLang="en-US" dirty="0"/>
              <a:t>技术支持，帮助金融机构“把业务搬到网上”，此时还未出现真正意义的互联网金融</a:t>
            </a:r>
            <a:r>
              <a:rPr lang="zh-CN" altLang="en-US" dirty="0" smtClean="0"/>
              <a:t>形态；</a:t>
            </a:r>
            <a:endParaRPr lang="en-US" altLang="zh-CN" dirty="0" smtClean="0"/>
          </a:p>
          <a:p>
            <a:pPr lvl="1"/>
            <a:r>
              <a:rPr lang="en-US" altLang="zh-CN" dirty="0"/>
              <a:t>2005—2012 </a:t>
            </a:r>
            <a:r>
              <a:rPr lang="zh-CN" altLang="en-US" dirty="0"/>
              <a:t>年，网络借贷开始在我国萌芽，第三方支付机构逐渐</a:t>
            </a:r>
            <a:r>
              <a:rPr lang="zh-CN" altLang="en-US" dirty="0" smtClean="0"/>
              <a:t>成长</a:t>
            </a:r>
            <a:r>
              <a:rPr lang="zh-CN" altLang="en-US" dirty="0"/>
              <a:t>起来，互联网与金融的结合开始从技术领域深入金融业务</a:t>
            </a:r>
            <a:r>
              <a:rPr lang="zh-CN" altLang="en-US" dirty="0" smtClean="0"/>
              <a:t>领域；</a:t>
            </a:r>
            <a:endParaRPr lang="en-US" altLang="zh-CN" dirty="0" smtClean="0"/>
          </a:p>
          <a:p>
            <a:pPr lvl="1"/>
            <a:r>
              <a:rPr lang="en-US" altLang="zh-CN" dirty="0"/>
              <a:t>2013 </a:t>
            </a:r>
            <a:r>
              <a:rPr lang="zh-CN" altLang="en-US" dirty="0"/>
              <a:t>年开始，</a:t>
            </a:r>
            <a:r>
              <a:rPr lang="en-US" altLang="zh-CN" dirty="0"/>
              <a:t>2013 </a:t>
            </a:r>
            <a:r>
              <a:rPr lang="zh-CN" altLang="en-US" dirty="0"/>
              <a:t>年被称为“互联网金融元年”，是互联网金融</a:t>
            </a:r>
            <a:r>
              <a:rPr lang="zh-CN" altLang="en-US" dirty="0" smtClean="0"/>
              <a:t>得到迅猛</a:t>
            </a:r>
            <a:r>
              <a:rPr lang="zh-CN" altLang="en-US" dirty="0"/>
              <a:t>发展的一年。自此，</a:t>
            </a:r>
            <a:r>
              <a:rPr lang="en-US" altLang="zh-CN" dirty="0"/>
              <a:t>P2P </a:t>
            </a:r>
            <a:r>
              <a:rPr lang="zh-CN" altLang="en-US" dirty="0"/>
              <a:t>网络借贷平台快速发展，众筹融资平台开始起步，第一家</a:t>
            </a:r>
            <a:r>
              <a:rPr lang="zh-CN" altLang="en-US" dirty="0" smtClean="0"/>
              <a:t>专业</a:t>
            </a:r>
            <a:r>
              <a:rPr lang="zh-CN" altLang="en-US" dirty="0"/>
              <a:t>网络保险公司获批，一些银行、券商也以互联网为依托，对业务模式进行重组改造，</a:t>
            </a:r>
            <a:r>
              <a:rPr lang="zh-CN" altLang="en-US" dirty="0" smtClean="0"/>
              <a:t>加速</a:t>
            </a:r>
            <a:r>
              <a:rPr lang="zh-CN" altLang="en-US" dirty="0"/>
              <a:t>建设线上创新型平台，互联网金融的发展进入了新的</a:t>
            </a:r>
            <a:r>
              <a:rPr lang="zh-CN" altLang="en-US" dirty="0" smtClean="0"/>
              <a:t>阶段。</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4190285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a:t>
            </a:r>
            <a:r>
              <a:rPr lang="zh-CN" altLang="en-US" dirty="0" smtClean="0"/>
              <a:t>总结</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a:t>本章首先介绍了互联网金融的概念，其次说明了互联网金融的特点。随后，从四个</a:t>
            </a:r>
            <a:r>
              <a:rPr lang="zh-CN" altLang="en-US" dirty="0" smtClean="0"/>
              <a:t>方面</a:t>
            </a:r>
            <a:r>
              <a:rPr lang="zh-CN" altLang="en-US" dirty="0"/>
              <a:t>说明了互联网金融的原理。对于互联网金融的五大模式，本章进行了简要的介绍。最后</a:t>
            </a:r>
            <a:r>
              <a:rPr lang="zh-CN" altLang="en-US" dirty="0" smtClean="0"/>
              <a:t>，本章</a:t>
            </a:r>
            <a:r>
              <a:rPr lang="zh-CN" altLang="en-US" dirty="0"/>
              <a:t>介绍了国内和国外互联网金融的发展状况</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815803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
        <p:nvSpPr>
          <p:cNvPr id="5" name="TextBox 4"/>
          <p:cNvSpPr txBox="1"/>
          <p:nvPr/>
        </p:nvSpPr>
        <p:spPr>
          <a:xfrm>
            <a:off x="971600" y="908720"/>
            <a:ext cx="7416824" cy="584775"/>
          </a:xfrm>
          <a:prstGeom prst="rect">
            <a:avLst/>
          </a:prstGeom>
          <a:noFill/>
        </p:spPr>
        <p:txBody>
          <a:bodyPr wrap="square" rtlCol="0">
            <a:spAutoFit/>
          </a:bodyPr>
          <a:lstStyle/>
          <a:p>
            <a:pPr algn="ctr"/>
            <a:r>
              <a:rPr lang="zh-CN" altLang="en-US" sz="3200" b="1" dirty="0" smtClean="0">
                <a:solidFill>
                  <a:srgbClr val="6A5015"/>
                </a:solidFill>
                <a:latin typeface="黑体" panose="02010609060101010101" pitchFamily="49" charset="-122"/>
                <a:ea typeface="黑体" panose="02010609060101010101" pitchFamily="49" charset="-122"/>
              </a:rPr>
              <a:t>主要内容</a:t>
            </a:r>
            <a:endParaRPr lang="zh-CN" altLang="en-US" sz="3200" b="1" dirty="0">
              <a:solidFill>
                <a:srgbClr val="FF0000"/>
              </a:solidFill>
              <a:latin typeface="黑体" panose="02010609060101010101" pitchFamily="49" charset="-122"/>
              <a:ea typeface="黑体" panose="02010609060101010101" pitchFamily="49" charset="-122"/>
            </a:endParaRPr>
          </a:p>
        </p:txBody>
      </p:sp>
      <p:sp>
        <p:nvSpPr>
          <p:cNvPr id="2" name="TextBox 1"/>
          <p:cNvSpPr txBox="1"/>
          <p:nvPr/>
        </p:nvSpPr>
        <p:spPr>
          <a:xfrm>
            <a:off x="899592" y="1812880"/>
            <a:ext cx="7488832" cy="2862322"/>
          </a:xfrm>
          <a:prstGeom prst="rect">
            <a:avLst/>
          </a:prstGeom>
          <a:noFill/>
        </p:spPr>
        <p:txBody>
          <a:bodyPr wrap="square" rtlCol="0">
            <a:spAutoFit/>
          </a:bodyPr>
          <a:lstStyle/>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1.1 </a:t>
            </a:r>
            <a:r>
              <a:rPr lang="zh-CN" altLang="en-US" sz="2400" dirty="0" smtClean="0">
                <a:solidFill>
                  <a:srgbClr val="6A5015"/>
                </a:solidFill>
                <a:latin typeface="黑体" panose="02010609060101010101" pitchFamily="49" charset="-122"/>
                <a:ea typeface="黑体" panose="02010609060101010101" pitchFamily="49" charset="-122"/>
              </a:rPr>
              <a:t>什么</a:t>
            </a:r>
            <a:r>
              <a:rPr lang="zh-CN" altLang="en-US" sz="2400" dirty="0">
                <a:solidFill>
                  <a:srgbClr val="6A5015"/>
                </a:solidFill>
                <a:latin typeface="黑体" panose="02010609060101010101" pitchFamily="49" charset="-122"/>
                <a:ea typeface="黑体" panose="02010609060101010101" pitchFamily="49" charset="-122"/>
              </a:rPr>
              <a:t>是互联网</a:t>
            </a:r>
            <a:r>
              <a:rPr lang="zh-CN" altLang="en-US" sz="2400" dirty="0" smtClean="0">
                <a:solidFill>
                  <a:srgbClr val="6A5015"/>
                </a:solidFill>
                <a:latin typeface="黑体" panose="02010609060101010101" pitchFamily="49" charset="-122"/>
                <a:ea typeface="黑体" panose="02010609060101010101" pitchFamily="49" charset="-122"/>
              </a:rPr>
              <a:t>金融</a:t>
            </a:r>
            <a:endParaRPr lang="zh-CN" altLang="en-US" sz="2400" dirty="0" smtClean="0">
              <a:solidFill>
                <a:srgbClr val="FF0000"/>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smtClean="0">
                <a:solidFill>
                  <a:srgbClr val="6A5015"/>
                </a:solidFill>
                <a:latin typeface="黑体" panose="02010609060101010101" pitchFamily="49" charset="-122"/>
                <a:ea typeface="黑体" panose="02010609060101010101" pitchFamily="49" charset="-122"/>
              </a:rPr>
              <a:t> 1.2 </a:t>
            </a:r>
            <a:r>
              <a:rPr lang="zh-CN" altLang="en-US" sz="2400" dirty="0" smtClean="0">
                <a:solidFill>
                  <a:srgbClr val="6A5015"/>
                </a:solidFill>
                <a:latin typeface="黑体" panose="02010609060101010101" pitchFamily="49" charset="-122"/>
                <a:ea typeface="黑体" panose="02010609060101010101" pitchFamily="49" charset="-122"/>
              </a:rPr>
              <a:t>互联网</a:t>
            </a:r>
            <a:r>
              <a:rPr lang="zh-CN" altLang="en-US" sz="2400" dirty="0">
                <a:solidFill>
                  <a:srgbClr val="6A5015"/>
                </a:solidFill>
                <a:latin typeface="黑体" panose="02010609060101010101" pitchFamily="49" charset="-122"/>
                <a:ea typeface="黑体" panose="02010609060101010101" pitchFamily="49" charset="-122"/>
              </a:rPr>
              <a:t>金融的</a:t>
            </a:r>
            <a:r>
              <a:rPr lang="zh-CN" altLang="en-US" sz="2400" dirty="0" smtClean="0">
                <a:solidFill>
                  <a:srgbClr val="6A5015"/>
                </a:solidFill>
                <a:latin typeface="黑体" panose="02010609060101010101" pitchFamily="49" charset="-122"/>
                <a:ea typeface="黑体" panose="02010609060101010101" pitchFamily="49" charset="-122"/>
              </a:rPr>
              <a:t>特点</a:t>
            </a:r>
          </a:p>
          <a:p>
            <a:pPr marL="285750" indent="-285750">
              <a:lnSpc>
                <a:spcPct val="150000"/>
              </a:lnSpc>
              <a:buSzPct val="150000"/>
              <a:buBlip>
                <a:blip r:embed="rId2"/>
              </a:buBlip>
            </a:pPr>
            <a:r>
              <a:rPr lang="en-US" altLang="zh-CN" sz="2400" dirty="0" smtClean="0">
                <a:solidFill>
                  <a:srgbClr val="6A5015"/>
                </a:solidFill>
                <a:latin typeface="黑体" panose="02010609060101010101" pitchFamily="49" charset="-122"/>
                <a:ea typeface="黑体" panose="02010609060101010101" pitchFamily="49" charset="-122"/>
              </a:rPr>
              <a:t> 1.3 </a:t>
            </a:r>
            <a:r>
              <a:rPr lang="zh-CN" altLang="en-US" sz="2400" dirty="0" smtClean="0">
                <a:solidFill>
                  <a:srgbClr val="6A5015"/>
                </a:solidFill>
                <a:latin typeface="黑体" panose="02010609060101010101" pitchFamily="49" charset="-122"/>
                <a:ea typeface="黑体" panose="02010609060101010101" pitchFamily="49" charset="-122"/>
              </a:rPr>
              <a:t>互联网</a:t>
            </a:r>
            <a:r>
              <a:rPr lang="zh-CN" altLang="en-US" sz="2400" dirty="0">
                <a:solidFill>
                  <a:srgbClr val="6A5015"/>
                </a:solidFill>
                <a:latin typeface="黑体" panose="02010609060101010101" pitchFamily="49" charset="-122"/>
                <a:ea typeface="黑体" panose="02010609060101010101" pitchFamily="49" charset="-122"/>
              </a:rPr>
              <a:t>金融</a:t>
            </a:r>
            <a:r>
              <a:rPr lang="zh-CN" altLang="en-US" sz="2400" dirty="0" smtClean="0">
                <a:solidFill>
                  <a:srgbClr val="6A5015"/>
                </a:solidFill>
                <a:latin typeface="黑体" panose="02010609060101010101" pitchFamily="49" charset="-122"/>
                <a:ea typeface="黑体" panose="02010609060101010101" pitchFamily="49" charset="-122"/>
              </a:rPr>
              <a:t>原理</a:t>
            </a:r>
          </a:p>
          <a:p>
            <a:pPr marL="285750" indent="-285750">
              <a:lnSpc>
                <a:spcPct val="150000"/>
              </a:lnSpc>
              <a:buSzPct val="150000"/>
              <a:buBlip>
                <a:blip r:embed="rId2"/>
              </a:buBlip>
            </a:pPr>
            <a:r>
              <a:rPr lang="en-US" altLang="zh-CN" sz="2400" dirty="0" smtClean="0">
                <a:solidFill>
                  <a:srgbClr val="6A5015"/>
                </a:solidFill>
                <a:latin typeface="黑体" panose="02010609060101010101" pitchFamily="49" charset="-122"/>
                <a:ea typeface="黑体" panose="02010609060101010101" pitchFamily="49" charset="-122"/>
              </a:rPr>
              <a:t> 1.4 </a:t>
            </a:r>
            <a:r>
              <a:rPr lang="zh-CN" altLang="en-US" sz="2400" dirty="0" smtClean="0">
                <a:solidFill>
                  <a:srgbClr val="6A5015"/>
                </a:solidFill>
                <a:latin typeface="黑体" panose="02010609060101010101" pitchFamily="49" charset="-122"/>
                <a:ea typeface="黑体" panose="02010609060101010101" pitchFamily="49" charset="-122"/>
              </a:rPr>
              <a:t>互联网</a:t>
            </a:r>
            <a:r>
              <a:rPr lang="zh-CN" altLang="en-US" sz="2400" dirty="0">
                <a:solidFill>
                  <a:srgbClr val="6A5015"/>
                </a:solidFill>
                <a:latin typeface="黑体" panose="02010609060101010101" pitchFamily="49" charset="-122"/>
                <a:ea typeface="黑体" panose="02010609060101010101" pitchFamily="49" charset="-122"/>
              </a:rPr>
              <a:t>金融五大模式</a:t>
            </a:r>
            <a:r>
              <a:rPr lang="zh-CN" altLang="en-US" sz="2400" dirty="0" smtClean="0">
                <a:solidFill>
                  <a:srgbClr val="6A5015"/>
                </a:solidFill>
                <a:latin typeface="黑体" panose="02010609060101010101" pitchFamily="49" charset="-122"/>
                <a:ea typeface="黑体" panose="02010609060101010101" pitchFamily="49" charset="-122"/>
              </a:rPr>
              <a:t>概述</a:t>
            </a:r>
            <a:endParaRPr lang="zh-CN" altLang="en-US" sz="2400" dirty="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1.5 </a:t>
            </a:r>
            <a:r>
              <a:rPr lang="zh-CN" altLang="en-US" sz="2400" dirty="0" smtClean="0">
                <a:solidFill>
                  <a:srgbClr val="6A5015"/>
                </a:solidFill>
                <a:latin typeface="黑体" panose="02010609060101010101" pitchFamily="49" charset="-122"/>
                <a:ea typeface="黑体" panose="02010609060101010101" pitchFamily="49" charset="-122"/>
              </a:rPr>
              <a:t>互联网</a:t>
            </a:r>
            <a:r>
              <a:rPr lang="zh-CN" altLang="en-US" sz="2400" dirty="0">
                <a:solidFill>
                  <a:srgbClr val="6A5015"/>
                </a:solidFill>
                <a:latin typeface="黑体" panose="02010609060101010101" pitchFamily="49" charset="-122"/>
                <a:ea typeface="黑体" panose="02010609060101010101" pitchFamily="49" charset="-122"/>
              </a:rPr>
              <a:t>金融发展</a:t>
            </a:r>
            <a:r>
              <a:rPr lang="zh-CN" altLang="en-US" sz="2400" dirty="0" smtClean="0">
                <a:solidFill>
                  <a:srgbClr val="6A5015"/>
                </a:solidFill>
                <a:latin typeface="黑体" panose="02010609060101010101" pitchFamily="49" charset="-122"/>
                <a:ea typeface="黑体" panose="02010609060101010101" pitchFamily="49" charset="-122"/>
              </a:rPr>
              <a:t>状况</a:t>
            </a:r>
            <a:endParaRPr lang="zh-CN" altLang="en-US" sz="2400" dirty="0">
              <a:solidFill>
                <a:srgbClr val="6A5015"/>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10853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关键概念</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20</a:t>
            </a:fld>
            <a:endParaRPr lang="zh-CN" altLang="en-US"/>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827584" y="2780928"/>
            <a:ext cx="7657078" cy="1200329"/>
          </a:xfrm>
          <a:prstGeom prst="rect">
            <a:avLst/>
          </a:prstGeom>
        </p:spPr>
        <p:txBody>
          <a:bodyPr wrap="square" numCol="1">
            <a:spAutoFit/>
          </a:bodyPr>
          <a:lstStyle/>
          <a:p>
            <a:pPr>
              <a:lnSpc>
                <a:spcPct val="200000"/>
              </a:lnSpc>
              <a:buSzPct val="150000"/>
            </a:pPr>
            <a:r>
              <a:rPr lang="zh-CN" altLang="en-US" dirty="0">
                <a:latin typeface="仿宋" panose="02010609060101010101" pitchFamily="49" charset="-122"/>
                <a:ea typeface="仿宋" panose="02010609060101010101" pitchFamily="49" charset="-122"/>
              </a:rPr>
              <a:t>互联网金融 互联网金融的特点 互联网金融的原理 </a:t>
            </a:r>
            <a:r>
              <a:rPr lang="zh-CN" altLang="en-US" dirty="0" smtClean="0">
                <a:latin typeface="仿宋" panose="02010609060101010101" pitchFamily="49" charset="-122"/>
                <a:ea typeface="仿宋" panose="02010609060101010101" pitchFamily="49" charset="-122"/>
              </a:rPr>
              <a:t>互联网</a:t>
            </a:r>
            <a:r>
              <a:rPr lang="zh-CN" altLang="en-US" dirty="0">
                <a:latin typeface="仿宋" panose="02010609060101010101" pitchFamily="49" charset="-122"/>
                <a:ea typeface="仿宋" panose="02010609060101010101" pitchFamily="49" charset="-122"/>
              </a:rPr>
              <a:t>金融的五大</a:t>
            </a:r>
            <a:r>
              <a:rPr lang="zh-CN" altLang="en-US" dirty="0" smtClean="0">
                <a:latin typeface="仿宋" panose="02010609060101010101" pitchFamily="49" charset="-122"/>
                <a:ea typeface="仿宋" panose="02010609060101010101" pitchFamily="49" charset="-122"/>
              </a:rPr>
              <a:t>模式 众</a:t>
            </a:r>
            <a:r>
              <a:rPr lang="zh-CN" altLang="en-US" dirty="0">
                <a:latin typeface="仿宋" panose="02010609060101010101" pitchFamily="49" charset="-122"/>
                <a:ea typeface="仿宋" panose="02010609060101010101" pitchFamily="49" charset="-122"/>
              </a:rPr>
              <a:t>筹 </a:t>
            </a:r>
            <a:r>
              <a:rPr lang="en-US" altLang="zh-CN" dirty="0">
                <a:latin typeface="仿宋" panose="02010609060101010101" pitchFamily="49" charset="-122"/>
                <a:ea typeface="仿宋" panose="02010609060101010101" pitchFamily="49" charset="-122"/>
              </a:rPr>
              <a:t>P2P </a:t>
            </a:r>
            <a:r>
              <a:rPr lang="zh-CN" altLang="en-US" dirty="0">
                <a:latin typeface="仿宋" panose="02010609060101010101" pitchFamily="49" charset="-122"/>
                <a:ea typeface="仿宋" panose="02010609060101010101" pitchFamily="49" charset="-122"/>
              </a:rPr>
              <a:t>网贷 第三方支付 </a:t>
            </a:r>
            <a:r>
              <a:rPr lang="zh-CN" altLang="en-US" dirty="0" smtClean="0">
                <a:latin typeface="仿宋" panose="02010609060101010101" pitchFamily="49" charset="-122"/>
                <a:ea typeface="仿宋" panose="02010609060101010101" pitchFamily="49" charset="-122"/>
              </a:rPr>
              <a:t>大</a:t>
            </a:r>
            <a:r>
              <a:rPr lang="zh-CN" altLang="en-US" dirty="0">
                <a:latin typeface="仿宋" panose="02010609060101010101" pitchFamily="49" charset="-122"/>
                <a:ea typeface="仿宋" panose="02010609060101010101" pitchFamily="49" charset="-122"/>
              </a:rPr>
              <a:t>数据 金融信息化 金融</a:t>
            </a:r>
            <a:r>
              <a:rPr lang="zh-CN" altLang="en-US" dirty="0" smtClean="0">
                <a:latin typeface="仿宋" panose="02010609060101010101" pitchFamily="49" charset="-122"/>
                <a:ea typeface="仿宋" panose="02010609060101010101" pitchFamily="49" charset="-122"/>
              </a:rPr>
              <a:t>机构</a:t>
            </a:r>
            <a:endParaRPr lang="zh-CN"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459758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a:p>
        </p:txBody>
      </p:sp>
      <p:sp>
        <p:nvSpPr>
          <p:cNvPr id="5" name="圆角矩形 4"/>
          <p:cNvSpPr/>
          <p:nvPr/>
        </p:nvSpPr>
        <p:spPr>
          <a:xfrm>
            <a:off x="611560" y="1124744"/>
            <a:ext cx="7920879" cy="4392488"/>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827583" y="1535881"/>
            <a:ext cx="7488833" cy="1892826"/>
          </a:xfrm>
          <a:prstGeom prst="rect">
            <a:avLst/>
          </a:prstGeom>
        </p:spPr>
        <p:txBody>
          <a:bodyPr wrap="square">
            <a:spAutoFit/>
          </a:bodyPr>
          <a:lstStyle/>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例</a:t>
            </a:r>
            <a:r>
              <a:rPr lang="en-US" altLang="zh-CN" dirty="0" smtClean="0">
                <a:latin typeface="仿宋" panose="02010609060101010101" pitchFamily="49" charset="-122"/>
                <a:ea typeface="仿宋" panose="02010609060101010101" pitchFamily="49" charset="-122"/>
              </a:rPr>
              <a:t>1-1</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互联网</a:t>
            </a:r>
            <a:r>
              <a:rPr lang="zh-CN" altLang="en-US" dirty="0">
                <a:latin typeface="仿宋" panose="02010609060101010101" pitchFamily="49" charset="-122"/>
                <a:ea typeface="仿宋" panose="02010609060101010101" pitchFamily="49" charset="-122"/>
              </a:rPr>
              <a:t>金融的概念是什么？</a:t>
            </a: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例</a:t>
            </a:r>
            <a:r>
              <a:rPr lang="en-US" altLang="zh-CN" dirty="0" smtClean="0">
                <a:latin typeface="仿宋" panose="02010609060101010101" pitchFamily="49" charset="-122"/>
                <a:ea typeface="仿宋" panose="02010609060101010101" pitchFamily="49" charset="-122"/>
              </a:rPr>
              <a:t>1-</a:t>
            </a:r>
            <a:r>
              <a:rPr lang="en-US" altLang="zh-CN" dirty="0" smtClean="0">
                <a:latin typeface="仿宋" panose="02010609060101010101" pitchFamily="49" charset="-122"/>
                <a:ea typeface="仿宋" panose="02010609060101010101" pitchFamily="49" charset="-122"/>
              </a:rPr>
              <a:t>2</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互联网</a:t>
            </a:r>
            <a:r>
              <a:rPr lang="zh-CN" altLang="en-US" dirty="0">
                <a:latin typeface="仿宋" panose="02010609060101010101" pitchFamily="49" charset="-122"/>
                <a:ea typeface="仿宋" panose="02010609060101010101" pitchFamily="49" charset="-122"/>
              </a:rPr>
              <a:t>金融的特点是什么？</a:t>
            </a: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例</a:t>
            </a:r>
            <a:r>
              <a:rPr lang="en-US" altLang="zh-CN" dirty="0" smtClean="0">
                <a:latin typeface="仿宋" panose="02010609060101010101" pitchFamily="49" charset="-122"/>
                <a:ea typeface="仿宋" panose="02010609060101010101" pitchFamily="49" charset="-122"/>
              </a:rPr>
              <a:t>1-3</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互联网</a:t>
            </a:r>
            <a:r>
              <a:rPr lang="zh-CN" altLang="en-US" dirty="0">
                <a:latin typeface="仿宋" panose="02010609060101010101" pitchFamily="49" charset="-122"/>
                <a:ea typeface="仿宋" panose="02010609060101010101" pitchFamily="49" charset="-122"/>
              </a:rPr>
              <a:t>金融的五大基本模式是什么？</a:t>
            </a: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例</a:t>
            </a:r>
            <a:r>
              <a:rPr lang="en-US" altLang="zh-CN" smtClean="0">
                <a:latin typeface="仿宋" panose="02010609060101010101" pitchFamily="49" charset="-122"/>
                <a:ea typeface="仿宋" panose="02010609060101010101" pitchFamily="49" charset="-122"/>
              </a:rPr>
              <a:t>1-4</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简要</a:t>
            </a:r>
            <a:r>
              <a:rPr lang="zh-CN" altLang="en-US" dirty="0">
                <a:latin typeface="仿宋" panose="02010609060101010101" pitchFamily="49" charset="-122"/>
                <a:ea typeface="仿宋" panose="02010609060101010101" pitchFamily="49" charset="-122"/>
              </a:rPr>
              <a:t>说明互联网金融的原理。</a:t>
            </a:r>
          </a:p>
        </p:txBody>
      </p:sp>
    </p:spTree>
    <p:extLst>
      <p:ext uri="{BB962C8B-B14F-4D97-AF65-F5344CB8AC3E}">
        <p14:creationId xmlns:p14="http://schemas.microsoft.com/office/powerpoint/2010/main" val="4929489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204864"/>
            <a:ext cx="8208912" cy="1800200"/>
          </a:xfrm>
        </p:spPr>
        <p:txBody>
          <a:bodyPr/>
          <a:lstStyle/>
          <a:p>
            <a:pPr algn="ctr"/>
            <a:r>
              <a:rPr lang="zh-CN" altLang="en-US" sz="8000" smtClean="0"/>
              <a:t>谢谢！</a:t>
            </a:r>
            <a:endParaRPr lang="zh-CN" altLang="en-US" sz="800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3729432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本章学习目标</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p:cNvSpPr/>
          <p:nvPr/>
        </p:nvSpPr>
        <p:spPr>
          <a:xfrm>
            <a:off x="1106406" y="2492896"/>
            <a:ext cx="6993986" cy="1754326"/>
          </a:xfrm>
          <a:prstGeom prst="rect">
            <a:avLst/>
          </a:prstGeom>
        </p:spPr>
        <p:txBody>
          <a:bodyPr wrap="square">
            <a:spAutoFit/>
          </a:bodyPr>
          <a:lstStyle/>
          <a:p>
            <a:pPr marL="285750" indent="-285750">
              <a:lnSpc>
                <a:spcPct val="200000"/>
              </a:lnSpc>
              <a:buSzPct val="150000"/>
              <a:buBlip>
                <a:blip r:embed="rId2"/>
              </a:buBlip>
            </a:pPr>
            <a:r>
              <a:rPr lang="zh-CN" altLang="en-US" dirty="0" smtClean="0">
                <a:solidFill>
                  <a:srgbClr val="6A5015"/>
                </a:solidFill>
                <a:latin typeface="仿宋" panose="02010609060101010101" pitchFamily="49" charset="-122"/>
                <a:ea typeface="仿宋" panose="02010609060101010101" pitchFamily="49" charset="-122"/>
              </a:rPr>
              <a:t>掌握</a:t>
            </a:r>
            <a:r>
              <a:rPr lang="zh-CN" altLang="en-US" dirty="0">
                <a:solidFill>
                  <a:srgbClr val="6A5015"/>
                </a:solidFill>
                <a:latin typeface="仿宋" panose="02010609060101010101" pitchFamily="49" charset="-122"/>
                <a:ea typeface="仿宋" panose="02010609060101010101" pitchFamily="49" charset="-122"/>
              </a:rPr>
              <a:t>互联网金融的概念和五大模式；</a:t>
            </a:r>
          </a:p>
          <a:p>
            <a:pPr marL="285750" indent="-285750">
              <a:lnSpc>
                <a:spcPct val="200000"/>
              </a:lnSpc>
              <a:buSzPct val="150000"/>
              <a:buBlip>
                <a:blip r:embed="rId2"/>
              </a:buBlip>
            </a:pPr>
            <a:r>
              <a:rPr lang="zh-CN" altLang="en-US" dirty="0" smtClean="0">
                <a:solidFill>
                  <a:srgbClr val="6A5015"/>
                </a:solidFill>
                <a:latin typeface="仿宋" panose="02010609060101010101" pitchFamily="49" charset="-122"/>
                <a:ea typeface="仿宋" panose="02010609060101010101" pitchFamily="49" charset="-122"/>
              </a:rPr>
              <a:t>理解</a:t>
            </a:r>
            <a:r>
              <a:rPr lang="zh-CN" altLang="en-US" dirty="0">
                <a:solidFill>
                  <a:srgbClr val="6A5015"/>
                </a:solidFill>
                <a:latin typeface="仿宋" panose="02010609060101010101" pitchFamily="49" charset="-122"/>
                <a:ea typeface="仿宋" panose="02010609060101010101" pitchFamily="49" charset="-122"/>
              </a:rPr>
              <a:t>互联网金融的特点；</a:t>
            </a:r>
          </a:p>
          <a:p>
            <a:pPr marL="285750" indent="-285750">
              <a:lnSpc>
                <a:spcPct val="200000"/>
              </a:lnSpc>
              <a:buSzPct val="150000"/>
              <a:buBlip>
                <a:blip r:embed="rId2"/>
              </a:buBlip>
            </a:pPr>
            <a:r>
              <a:rPr lang="zh-CN" altLang="en-US" dirty="0" smtClean="0">
                <a:solidFill>
                  <a:srgbClr val="6A5015"/>
                </a:solidFill>
                <a:latin typeface="仿宋" panose="02010609060101010101" pitchFamily="49" charset="-122"/>
                <a:ea typeface="仿宋" panose="02010609060101010101" pitchFamily="49" charset="-122"/>
              </a:rPr>
              <a:t>了解</a:t>
            </a:r>
            <a:r>
              <a:rPr lang="zh-CN" altLang="en-US" dirty="0">
                <a:solidFill>
                  <a:srgbClr val="6A5015"/>
                </a:solidFill>
                <a:latin typeface="仿宋" panose="02010609060101010101" pitchFamily="49" charset="-122"/>
                <a:ea typeface="仿宋" panose="02010609060101010101" pitchFamily="49" charset="-122"/>
              </a:rPr>
              <a:t>国内以及国外互联网金融的发展状况</a:t>
            </a:r>
            <a:r>
              <a:rPr lang="zh-CN" altLang="en-US" dirty="0" smtClean="0">
                <a:solidFill>
                  <a:srgbClr val="6A5015"/>
                </a:solidFill>
                <a:latin typeface="仿宋" panose="02010609060101010101" pitchFamily="49" charset="-122"/>
                <a:ea typeface="仿宋" panose="02010609060101010101" pitchFamily="49" charset="-122"/>
              </a:rPr>
              <a:t>。</a:t>
            </a:r>
            <a:endParaRPr lang="zh-CN" altLang="zh-CN" dirty="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74862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 </a:t>
            </a:r>
            <a:r>
              <a:rPr lang="zh-CN" altLang="en-US" dirty="0" smtClean="0"/>
              <a:t>什么</a:t>
            </a:r>
            <a:r>
              <a:rPr lang="zh-CN" altLang="en-US" dirty="0"/>
              <a:t>是互联网</a:t>
            </a:r>
            <a:r>
              <a:rPr lang="zh-CN" altLang="en-US" dirty="0" smtClean="0"/>
              <a:t>金融</a:t>
            </a:r>
            <a:endParaRPr lang="zh-CN" altLang="en-US" dirty="0">
              <a:solidFill>
                <a:srgbClr val="FF0000"/>
              </a:solidFill>
            </a:endParaRPr>
          </a:p>
        </p:txBody>
      </p:sp>
      <p:sp>
        <p:nvSpPr>
          <p:cNvPr id="3" name="内容占位符 2"/>
          <p:cNvSpPr>
            <a:spLocks noGrp="1"/>
          </p:cNvSpPr>
          <p:nvPr>
            <p:ph idx="1"/>
          </p:nvPr>
        </p:nvSpPr>
        <p:spPr>
          <a:xfrm>
            <a:off x="457200" y="2132856"/>
            <a:ext cx="8229600" cy="4104456"/>
          </a:xfrm>
        </p:spPr>
        <p:txBody>
          <a:bodyPr>
            <a:normAutofit/>
          </a:bodyPr>
          <a:lstStyle/>
          <a:p>
            <a:r>
              <a:rPr lang="zh-CN" altLang="en-US" b="1" dirty="0" smtClean="0"/>
              <a:t>狭义：</a:t>
            </a:r>
            <a:r>
              <a:rPr lang="zh-CN" altLang="en-US" dirty="0"/>
              <a:t>从狭义的金融角度来看，互联网金融就是在与货币的信用化流通相关的层面，</a:t>
            </a:r>
            <a:r>
              <a:rPr lang="zh-CN" altLang="en-US" dirty="0" smtClean="0"/>
              <a:t>也就是</a:t>
            </a:r>
            <a:r>
              <a:rPr lang="zh-CN" altLang="en-US" dirty="0"/>
              <a:t>资金融通依托互联网来实现的业务模式。</a:t>
            </a:r>
          </a:p>
          <a:p>
            <a:r>
              <a:rPr lang="zh-CN" altLang="en-US" b="1" dirty="0"/>
              <a:t>广义</a:t>
            </a:r>
            <a:r>
              <a:rPr lang="zh-CN" altLang="en-US" b="1" dirty="0" smtClean="0"/>
              <a:t>：</a:t>
            </a:r>
            <a:r>
              <a:rPr lang="zh-CN" altLang="en-US" dirty="0"/>
              <a:t>从广义上来说，理论上任何涉及广义金融的互联网应用，都应该是互联网金融，</a:t>
            </a:r>
            <a:r>
              <a:rPr lang="zh-CN" altLang="en-US" dirty="0" smtClean="0"/>
              <a:t>包括但</a:t>
            </a:r>
            <a:r>
              <a:rPr lang="zh-CN" altLang="en-US" dirty="0"/>
              <a:t>不限于第三方支付、</a:t>
            </a:r>
            <a:r>
              <a:rPr lang="en-US" altLang="zh-CN" dirty="0"/>
              <a:t>P2P </a:t>
            </a:r>
            <a:r>
              <a:rPr lang="zh-CN" altLang="en-US" dirty="0"/>
              <a:t>网贷、众筹、在线金融产品、在线金融中介</a:t>
            </a:r>
            <a:r>
              <a:rPr lang="zh-CN" altLang="en-US" dirty="0" smtClean="0"/>
              <a:t>等。</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5" name="TextBox 4"/>
          <p:cNvSpPr txBox="1"/>
          <p:nvPr/>
        </p:nvSpPr>
        <p:spPr>
          <a:xfrm>
            <a:off x="539552" y="1414517"/>
            <a:ext cx="8136904" cy="646331"/>
          </a:xfrm>
          <a:prstGeom prst="rect">
            <a:avLst/>
          </a:prstGeom>
          <a:noFill/>
        </p:spPr>
        <p:txBody>
          <a:bodyPr wrap="square" rtlCol="0">
            <a:spAutoFit/>
          </a:bodyPr>
          <a:lstStyle/>
          <a:p>
            <a:r>
              <a:rPr lang="zh-CN" altLang="en-US" dirty="0">
                <a:solidFill>
                  <a:srgbClr val="6A5015"/>
                </a:solidFill>
                <a:latin typeface="仿宋" panose="02010609060101010101" pitchFamily="49" charset="-122"/>
                <a:ea typeface="仿宋" panose="02010609060101010101" pitchFamily="49" charset="-122"/>
              </a:rPr>
              <a:t>互联网金融是利用互联网技术和移动通信技术等一系列现代信息科学技术实现资金融通的一种新兴金融服务</a:t>
            </a:r>
            <a:r>
              <a:rPr lang="zh-CN" altLang="en-US" dirty="0" smtClean="0">
                <a:solidFill>
                  <a:srgbClr val="6A5015"/>
                </a:solidFill>
                <a:latin typeface="仿宋" panose="02010609060101010101" pitchFamily="49" charset="-122"/>
                <a:ea typeface="仿宋" panose="02010609060101010101" pitchFamily="49" charset="-122"/>
              </a:rPr>
              <a:t>模式。</a:t>
            </a:r>
            <a:endParaRPr lang="zh-CN" altLang="en-US" dirty="0">
              <a:solidFill>
                <a:srgbClr val="6A5015"/>
              </a:solidFill>
              <a:latin typeface="仿宋" panose="02010609060101010101" pitchFamily="49" charset="-122"/>
              <a:ea typeface="仿宋" panose="02010609060101010101" pitchFamily="49" charset="-122"/>
            </a:endParaRPr>
          </a:p>
        </p:txBody>
      </p:sp>
      <p:sp>
        <p:nvSpPr>
          <p:cNvPr id="7" name="文本框 6"/>
          <p:cNvSpPr txBox="1"/>
          <p:nvPr/>
        </p:nvSpPr>
        <p:spPr>
          <a:xfrm>
            <a:off x="3563888" y="5929535"/>
            <a:ext cx="2412268" cy="307777"/>
          </a:xfrm>
          <a:prstGeom prst="rect">
            <a:avLst/>
          </a:prstGeom>
          <a:noFill/>
        </p:spPr>
        <p:txBody>
          <a:bodyPr wrap="square" rtlCol="0">
            <a:spAutoFit/>
          </a:bodyPr>
          <a:lstStyle/>
          <a:p>
            <a:r>
              <a:rPr lang="zh-CN" altLang="en-US" sz="1400" b="1" dirty="0">
                <a:latin typeface="仿宋" panose="02010609060101010101" pitchFamily="49" charset="-122"/>
                <a:ea typeface="仿宋" panose="02010609060101010101" pitchFamily="49" charset="-122"/>
              </a:rPr>
              <a:t>图</a:t>
            </a:r>
            <a:r>
              <a:rPr lang="en-US" altLang="zh-CN" sz="1400" b="1" dirty="0">
                <a:latin typeface="仿宋" panose="02010609060101010101" pitchFamily="49" charset="-122"/>
                <a:ea typeface="仿宋" panose="02010609060101010101" pitchFamily="49" charset="-122"/>
              </a:rPr>
              <a:t>1-1 </a:t>
            </a:r>
            <a:r>
              <a:rPr lang="zh-CN" altLang="en-US" sz="1400" b="1" dirty="0">
                <a:latin typeface="仿宋" panose="02010609060101010101" pitchFamily="49" charset="-122"/>
                <a:ea typeface="仿宋" panose="02010609060101010101" pitchFamily="49" charset="-122"/>
              </a:rPr>
              <a:t> 互联网金融模式</a:t>
            </a:r>
            <a:endParaRPr lang="zh-CN" altLang="en-US" sz="1400" dirty="0"/>
          </a:p>
        </p:txBody>
      </p:sp>
      <p:pic>
        <p:nvPicPr>
          <p:cNvPr id="8" name="图片 7"/>
          <p:cNvPicPr>
            <a:picLocks noChangeAspect="1"/>
          </p:cNvPicPr>
          <p:nvPr/>
        </p:nvPicPr>
        <p:blipFill>
          <a:blip r:embed="rId2"/>
          <a:stretch>
            <a:fillRect/>
          </a:stretch>
        </p:blipFill>
        <p:spPr>
          <a:xfrm>
            <a:off x="2714857" y="3636388"/>
            <a:ext cx="3714286" cy="2257143"/>
          </a:xfrm>
          <a:prstGeom prst="rect">
            <a:avLst/>
          </a:prstGeom>
        </p:spPr>
      </p:pic>
    </p:spTree>
    <p:extLst>
      <p:ext uri="{BB962C8B-B14F-4D97-AF65-F5344CB8AC3E}">
        <p14:creationId xmlns:p14="http://schemas.microsoft.com/office/powerpoint/2010/main" val="2176041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smtClean="0"/>
              <a:t>互联网金融的特点</a:t>
            </a:r>
            <a:endParaRPr lang="zh-CN" altLang="en-US" dirty="0">
              <a:solidFill>
                <a:srgbClr val="FF0000"/>
              </a:solidFill>
            </a:endParaRPr>
          </a:p>
        </p:txBody>
      </p:sp>
      <p:sp>
        <p:nvSpPr>
          <p:cNvPr id="3" name="内容占位符 2"/>
          <p:cNvSpPr>
            <a:spLocks noGrp="1"/>
          </p:cNvSpPr>
          <p:nvPr>
            <p:ph idx="1"/>
          </p:nvPr>
        </p:nvSpPr>
        <p:spPr>
          <a:xfrm>
            <a:off x="457200" y="1700808"/>
            <a:ext cx="8219256" cy="5157192"/>
          </a:xfrm>
        </p:spPr>
        <p:txBody>
          <a:bodyPr>
            <a:normAutofit/>
          </a:bodyPr>
          <a:lstStyle/>
          <a:p>
            <a:r>
              <a:rPr lang="zh-CN" altLang="en-US" b="1" dirty="0"/>
              <a:t>互联网金融是互联网技术和金融相结合的产物，主要具有以下几个方面的基本</a:t>
            </a:r>
            <a:r>
              <a:rPr lang="zh-CN" altLang="en-US" b="1" dirty="0" smtClean="0"/>
              <a:t>特征</a:t>
            </a:r>
            <a:r>
              <a:rPr lang="zh-CN" altLang="en-US" b="1" dirty="0"/>
              <a:t>：</a:t>
            </a:r>
            <a:endParaRPr lang="en-US" altLang="zh-CN" b="1" dirty="0" smtClean="0"/>
          </a:p>
          <a:p>
            <a:pPr lvl="1"/>
            <a:r>
              <a:rPr lang="zh-CN" altLang="en-US" b="1" dirty="0"/>
              <a:t>互联网企业和金融机构的相互</a:t>
            </a:r>
            <a:r>
              <a:rPr lang="zh-CN" altLang="en-US" b="1" dirty="0" smtClean="0"/>
              <a:t>融合：</a:t>
            </a:r>
            <a:r>
              <a:rPr lang="zh-CN" altLang="en-US" dirty="0" smtClean="0"/>
              <a:t>互联网</a:t>
            </a:r>
            <a:r>
              <a:rPr lang="zh-CN" altLang="en-US" dirty="0"/>
              <a:t>金融是由不同的要素主体组成的，包括银行、保险公司、证券公司等金融机构</a:t>
            </a:r>
            <a:r>
              <a:rPr lang="zh-CN" altLang="en-US" dirty="0" smtClean="0"/>
              <a:t>，也</a:t>
            </a:r>
            <a:r>
              <a:rPr lang="zh-CN" altLang="en-US" dirty="0"/>
              <a:t>包括第三方支付平台、电子商务企业、搜索引擎企业等互联网企业。互联网企业和</a:t>
            </a:r>
            <a:r>
              <a:rPr lang="zh-CN" altLang="en-US" dirty="0" smtClean="0"/>
              <a:t>金融机构</a:t>
            </a:r>
            <a:r>
              <a:rPr lang="zh-CN" altLang="en-US" dirty="0"/>
              <a:t>的各要素主体之间呈现出竞争且互补、彼此融合、共同发展的趋势。</a:t>
            </a:r>
            <a:endParaRPr lang="en-US" altLang="zh-CN" dirty="0" smtClean="0"/>
          </a:p>
          <a:p>
            <a:pPr lvl="1"/>
            <a:r>
              <a:rPr lang="zh-CN" altLang="en-US" b="1" dirty="0" smtClean="0"/>
              <a:t>互联网金融的模式多样化：</a:t>
            </a:r>
            <a:r>
              <a:rPr lang="zh-CN" altLang="en-US" dirty="0" smtClean="0"/>
              <a:t>从</a:t>
            </a:r>
            <a:r>
              <a:rPr lang="zh-CN" altLang="en-US" dirty="0"/>
              <a:t>各个组成要素分析，互联网金融系统既包括金融机构互联网化，也包括互联网</a:t>
            </a:r>
            <a:r>
              <a:rPr lang="zh-CN" altLang="en-US" dirty="0" smtClean="0"/>
              <a:t>企业涉足</a:t>
            </a:r>
            <a:r>
              <a:rPr lang="zh-CN" altLang="en-US" dirty="0"/>
              <a:t>的金融领域，可以分别将他们称为金融互联网子系统和互联网企业金融子系统。而</a:t>
            </a:r>
            <a:r>
              <a:rPr lang="zh-CN" altLang="en-US" dirty="0" smtClean="0"/>
              <a:t>根据</a:t>
            </a:r>
            <a:r>
              <a:rPr lang="zh-CN" altLang="en-US" dirty="0"/>
              <a:t>不同的结构和功能，互联网金融形成了各具特色的业务</a:t>
            </a:r>
            <a:r>
              <a:rPr lang="zh-CN" altLang="en-US" dirty="0" smtClean="0"/>
              <a:t>模式。</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2746387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smtClean="0"/>
              <a:t>互联网金融的特点</a:t>
            </a:r>
            <a:endParaRPr lang="zh-CN" altLang="en-US" dirty="0">
              <a:solidFill>
                <a:srgbClr val="FF0000"/>
              </a:solidFill>
            </a:endParaRPr>
          </a:p>
        </p:txBody>
      </p:sp>
      <p:sp>
        <p:nvSpPr>
          <p:cNvPr id="3" name="内容占位符 2"/>
          <p:cNvSpPr>
            <a:spLocks noGrp="1"/>
          </p:cNvSpPr>
          <p:nvPr>
            <p:ph idx="1"/>
          </p:nvPr>
        </p:nvSpPr>
        <p:spPr>
          <a:xfrm>
            <a:off x="457200" y="1700808"/>
            <a:ext cx="8219256" cy="5157192"/>
          </a:xfrm>
        </p:spPr>
        <p:txBody>
          <a:bodyPr>
            <a:normAutofit/>
          </a:bodyPr>
          <a:lstStyle/>
          <a:p>
            <a:pPr lvl="1"/>
            <a:r>
              <a:rPr lang="zh-CN" altLang="en-US" b="1" dirty="0" smtClean="0"/>
              <a:t>互联网</a:t>
            </a:r>
            <a:r>
              <a:rPr lang="zh-CN" altLang="en-US" b="1" dirty="0"/>
              <a:t>金融是金融创新性活动</a:t>
            </a:r>
            <a:r>
              <a:rPr lang="zh-CN" altLang="en-US" b="1" dirty="0" smtClean="0"/>
              <a:t>：</a:t>
            </a:r>
            <a:r>
              <a:rPr lang="zh-CN" altLang="en-US" dirty="0"/>
              <a:t>互联网金融是在大数据、云计算、搜索引擎等技术进步的背景下金融体系的不断创新</a:t>
            </a:r>
            <a:r>
              <a:rPr lang="zh-CN" altLang="en-US" dirty="0" smtClean="0"/>
              <a:t>、不断</a:t>
            </a:r>
            <a:r>
              <a:rPr lang="zh-CN" altLang="en-US" dirty="0"/>
              <a:t>突破的过程，是金融创新</a:t>
            </a:r>
            <a:r>
              <a:rPr lang="zh-CN" altLang="en-US" dirty="0" smtClean="0"/>
              <a:t>性活动。</a:t>
            </a:r>
            <a:endParaRPr lang="en-US" altLang="zh-CN" dirty="0" smtClean="0"/>
          </a:p>
          <a:p>
            <a:pPr lvl="1"/>
            <a:r>
              <a:rPr lang="zh-CN" altLang="en-US" b="1" dirty="0"/>
              <a:t>互联网金融是普惠</a:t>
            </a:r>
            <a:r>
              <a:rPr lang="zh-CN" altLang="en-US" b="1" dirty="0" smtClean="0"/>
              <a:t>金融：</a:t>
            </a:r>
            <a:r>
              <a:rPr lang="zh-CN" altLang="en-US" dirty="0"/>
              <a:t>互联网金融通过互联网、移动互联网、大数据等技术，降低了交易成本和信息</a:t>
            </a:r>
            <a:r>
              <a:rPr lang="zh-CN" altLang="en-US" dirty="0" smtClean="0"/>
              <a:t>不对称</a:t>
            </a:r>
            <a:r>
              <a:rPr lang="zh-CN" altLang="en-US" dirty="0"/>
              <a:t>程度，让那些无法享受传统金融体系服务的人群获取金融服务，从而提高了金融的</a:t>
            </a:r>
            <a:r>
              <a:rPr lang="zh-CN" altLang="en-US" dirty="0" smtClean="0"/>
              <a:t>普惠程度。</a:t>
            </a:r>
            <a:endParaRPr lang="en-US" altLang="zh-CN" b="1" dirty="0" smtClean="0"/>
          </a:p>
          <a:p>
            <a:pPr lvl="1"/>
            <a:r>
              <a:rPr lang="zh-CN" altLang="en-US" b="1" dirty="0" smtClean="0"/>
              <a:t>互联网金融是新的金融模式：</a:t>
            </a:r>
            <a:r>
              <a:rPr lang="zh-CN" altLang="en-US" dirty="0"/>
              <a:t>互联网金融下借助技术手段，市场信息不对称程度非常低，资金供需双方直接交易</a:t>
            </a:r>
            <a:r>
              <a:rPr lang="zh-CN" altLang="en-US" dirty="0" smtClean="0"/>
              <a:t>，市场</a:t>
            </a:r>
            <a:r>
              <a:rPr lang="zh-CN" altLang="en-US" dirty="0"/>
              <a:t>充分有效接近一般均衡定理描述的无金融中介状态，成为不同于间接融资和</a:t>
            </a:r>
            <a:r>
              <a:rPr lang="zh-CN" altLang="en-US" dirty="0" smtClean="0"/>
              <a:t>直接融资的</a:t>
            </a:r>
            <a:r>
              <a:rPr lang="zh-CN" altLang="en-US" dirty="0"/>
              <a:t>第三种金融模式，即</a:t>
            </a:r>
            <a:r>
              <a:rPr lang="zh-CN" altLang="en-US" dirty="0" smtClean="0"/>
              <a:t>“互联网金融模式”。</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3433082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互联网金融原理</a:t>
            </a:r>
            <a:endParaRPr lang="zh-CN" altLang="en-US" dirty="0"/>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smtClean="0">
                <a:solidFill>
                  <a:srgbClr val="6A5015"/>
                </a:solidFill>
                <a:latin typeface="黑体" panose="02010609060101010101" pitchFamily="49" charset="-122"/>
                <a:ea typeface="黑体" panose="02010609060101010101" pitchFamily="49" charset="-122"/>
              </a:rPr>
              <a:t>1.3.1 </a:t>
            </a:r>
            <a:r>
              <a:rPr lang="zh-CN" altLang="en-US" b="1" dirty="0" smtClean="0">
                <a:solidFill>
                  <a:srgbClr val="6A5015"/>
                </a:solidFill>
                <a:latin typeface="黑体" panose="02010609060101010101" pitchFamily="49" charset="-122"/>
                <a:ea typeface="黑体" panose="02010609060101010101" pitchFamily="49" charset="-122"/>
              </a:rPr>
              <a:t>基本框架</a:t>
            </a:r>
            <a:endParaRPr lang="en-US" altLang="zh-CN" b="1" dirty="0" smtClean="0">
              <a:solidFill>
                <a:srgbClr val="6A5015"/>
              </a:solidFill>
              <a:latin typeface="黑体" panose="02010609060101010101" pitchFamily="49" charset="-122"/>
              <a:ea typeface="黑体" panose="02010609060101010101" pitchFamily="49" charset="-122"/>
            </a:endParaRPr>
          </a:p>
          <a:p>
            <a:r>
              <a:rPr lang="zh-CN" altLang="en-US" dirty="0" smtClean="0"/>
              <a:t>在</a:t>
            </a:r>
            <a:r>
              <a:rPr lang="zh-CN" altLang="en-US" dirty="0"/>
              <a:t>互联网金融环境下，支付便捷，超级集中支付系统和个体</a:t>
            </a:r>
            <a:r>
              <a:rPr lang="zh-CN" altLang="en-US" dirty="0" smtClean="0"/>
              <a:t>移动支付</a:t>
            </a:r>
            <a:r>
              <a:rPr lang="zh-CN" altLang="en-US" dirty="0"/>
              <a:t>统一；信息处理和风险评估以大数据分析和高速算法为基础，并通过网络化方式进行</a:t>
            </a:r>
            <a:r>
              <a:rPr lang="zh-CN" altLang="en-US" dirty="0" smtClean="0"/>
              <a:t>，信息</a:t>
            </a:r>
            <a:r>
              <a:rPr lang="zh-CN" altLang="en-US" dirty="0"/>
              <a:t>不对称程度非常低，资金供需双方在资金期限匹配、风险分担等方面的成本非常低</a:t>
            </a:r>
            <a:r>
              <a:rPr lang="zh-CN" altLang="en-US" dirty="0" smtClean="0"/>
              <a:t>，可以</a:t>
            </a:r>
            <a:r>
              <a:rPr lang="zh-CN" altLang="en-US" dirty="0"/>
              <a:t>不通过银行、证券公司和交易所等传统金融中介和市场，直接在网上完成股票、</a:t>
            </a:r>
            <a:r>
              <a:rPr lang="zh-CN" altLang="en-US" dirty="0" smtClean="0"/>
              <a:t>债券的</a:t>
            </a:r>
            <a:r>
              <a:rPr lang="zh-CN" altLang="en-US" dirty="0"/>
              <a:t>发行和交易，或进行资金融通</a:t>
            </a:r>
            <a:r>
              <a:rPr lang="zh-CN" altLang="en-US" dirty="0" smtClean="0"/>
              <a:t>等。</a:t>
            </a:r>
            <a:endParaRPr lang="en-US" altLang="zh-CN" dirty="0" smtClean="0"/>
          </a:p>
          <a:p>
            <a:r>
              <a:rPr lang="zh-CN" altLang="en-US" dirty="0"/>
              <a:t>在互联网金融的环境下，金融业的分工和专业化被大大地淡化，被</a:t>
            </a:r>
            <a:r>
              <a:rPr lang="zh-CN" altLang="en-US" dirty="0" smtClean="0"/>
              <a:t>互联网</a:t>
            </a:r>
            <a:r>
              <a:rPr lang="zh-CN" altLang="en-US" dirty="0"/>
              <a:t>及相关软件技术所替代；企业、普通老百姓都可以通过互联网进行各种金融交易，</a:t>
            </a:r>
            <a:r>
              <a:rPr lang="zh-CN" altLang="en-US" dirty="0" smtClean="0"/>
              <a:t>风险</a:t>
            </a:r>
            <a:r>
              <a:rPr lang="zh-CN" altLang="en-US" dirty="0"/>
              <a:t>定价、期限匹配等复杂交易都会大大简化、易于操作；市场参与者更为大众化，</a:t>
            </a:r>
            <a:r>
              <a:rPr lang="zh-CN" altLang="en-US" dirty="0" smtClean="0"/>
              <a:t>互联网金融</a:t>
            </a:r>
            <a:r>
              <a:rPr lang="zh-CN" altLang="en-US" dirty="0"/>
              <a:t>交易所引发的巨大效益更加惠及普通百姓。互联网金融突破了由中介机械地提供</a:t>
            </a:r>
            <a:r>
              <a:rPr lang="zh-CN" altLang="en-US" dirty="0" smtClean="0"/>
              <a:t>服务而</a:t>
            </a:r>
            <a:r>
              <a:rPr lang="zh-CN" altLang="en-US" dirty="0"/>
              <a:t>用户被动接受的模式</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381223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互联网金融原理</a:t>
            </a:r>
            <a:endParaRPr lang="zh-CN" altLang="en-US" dirty="0"/>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smtClean="0">
                <a:solidFill>
                  <a:srgbClr val="6A5015"/>
                </a:solidFill>
                <a:latin typeface="黑体" panose="02010609060101010101" pitchFamily="49" charset="-122"/>
                <a:ea typeface="黑体" panose="02010609060101010101" pitchFamily="49" charset="-122"/>
              </a:rPr>
              <a:t>1.3.2 </a:t>
            </a:r>
            <a:r>
              <a:rPr lang="zh-CN" altLang="en-US" b="1" dirty="0">
                <a:solidFill>
                  <a:srgbClr val="6A5015"/>
                </a:solidFill>
                <a:latin typeface="黑体" panose="02010609060101010101" pitchFamily="49" charset="-122"/>
                <a:ea typeface="黑体" panose="02010609060101010101" pitchFamily="49" charset="-122"/>
              </a:rPr>
              <a:t>支付</a:t>
            </a:r>
            <a:endParaRPr lang="en-US" altLang="zh-CN" b="1" dirty="0" smtClean="0">
              <a:solidFill>
                <a:srgbClr val="6A5015"/>
              </a:solidFill>
              <a:latin typeface="黑体" panose="02010609060101010101" pitchFamily="49" charset="-122"/>
              <a:ea typeface="黑体" panose="02010609060101010101" pitchFamily="49" charset="-122"/>
            </a:endParaRPr>
          </a:p>
          <a:p>
            <a:r>
              <a:rPr lang="zh-CN" altLang="en-US" dirty="0"/>
              <a:t>互联网金融的支付以移动支付为基础。移动支付是通过通信设备、利用无线通信</a:t>
            </a:r>
            <a:r>
              <a:rPr lang="zh-CN" altLang="en-US" dirty="0" smtClean="0"/>
              <a:t>技术来</a:t>
            </a:r>
            <a:r>
              <a:rPr lang="zh-CN" altLang="en-US" dirty="0"/>
              <a:t>转移货币价值以清偿债权债务关系。</a:t>
            </a:r>
            <a:endParaRPr lang="en-US" altLang="zh-CN" dirty="0" smtClean="0"/>
          </a:p>
          <a:p>
            <a:r>
              <a:rPr lang="zh-CN" altLang="en-US" dirty="0"/>
              <a:t>移动互联网和多网融合将会进一步促进移动支付的发展。随着无线、</a:t>
            </a:r>
            <a:r>
              <a:rPr lang="en-US" altLang="zh-CN" dirty="0"/>
              <a:t>4G </a:t>
            </a:r>
            <a:r>
              <a:rPr lang="zh-CN" altLang="en-US" dirty="0"/>
              <a:t>等技术的发展</a:t>
            </a:r>
            <a:r>
              <a:rPr lang="zh-CN" altLang="en-US" dirty="0" smtClean="0"/>
              <a:t>，互联网</a:t>
            </a:r>
            <a:r>
              <a:rPr lang="zh-CN" altLang="en-US" dirty="0"/>
              <a:t>和移动通信网络的融合趋势已经非常明显，有线电话网络和广播电视网络也将会</a:t>
            </a:r>
            <a:r>
              <a:rPr lang="zh-CN" altLang="en-US" dirty="0" smtClean="0"/>
              <a:t>融合进来。</a:t>
            </a:r>
            <a:endParaRPr lang="en-US" altLang="zh-CN" dirty="0" smtClean="0"/>
          </a:p>
          <a:p>
            <a:r>
              <a:rPr lang="zh-CN" altLang="en-US" dirty="0"/>
              <a:t>将存储和计算从</a:t>
            </a:r>
            <a:r>
              <a:rPr lang="zh-CN" altLang="en-US" dirty="0" smtClean="0"/>
              <a:t>移动通信</a:t>
            </a:r>
            <a:r>
              <a:rPr lang="zh-CN" altLang="en-US" dirty="0"/>
              <a:t>终端转移到云计算的服务器，减轻移动通信设备的信息处理负担。这样，移动通信</a:t>
            </a:r>
            <a:r>
              <a:rPr lang="zh-CN" altLang="en-US" dirty="0" smtClean="0"/>
              <a:t>终端将</a:t>
            </a:r>
            <a:r>
              <a:rPr lang="zh-CN" altLang="en-US" dirty="0"/>
              <a:t>融合手机和传统</a:t>
            </a:r>
            <a:r>
              <a:rPr lang="en-US" altLang="zh-CN" dirty="0"/>
              <a:t>PC </a:t>
            </a:r>
            <a:r>
              <a:rPr lang="zh-CN" altLang="en-US" dirty="0"/>
              <a:t>的功能，保证移动支付的效率</a:t>
            </a:r>
            <a:r>
              <a:rPr lang="zh-CN" altLang="en-US" dirty="0" smtClean="0"/>
              <a:t>。</a:t>
            </a:r>
            <a:endParaRPr lang="en-US" altLang="zh-CN" dirty="0" smtClean="0"/>
          </a:p>
          <a:p>
            <a:r>
              <a:rPr lang="zh-CN" altLang="en-US" dirty="0"/>
              <a:t>目前有的社交网络已经在内部自行</a:t>
            </a:r>
            <a:r>
              <a:rPr lang="zh-CN" altLang="en-US" dirty="0" smtClean="0"/>
              <a:t>发行</a:t>
            </a:r>
            <a:r>
              <a:rPr lang="zh-CN" altLang="en-US" dirty="0"/>
              <a:t>货币，用于完成网民之间的数据商品买卖，甚至实物商品买卖，并建立了内部支付系统</a:t>
            </a:r>
            <a:r>
              <a:rPr lang="zh-CN" altLang="en-US" dirty="0" smtClean="0"/>
              <a:t>。互联网</a:t>
            </a:r>
            <a:r>
              <a:rPr lang="zh-CN" altLang="en-US" dirty="0"/>
              <a:t>货币已经产生</a:t>
            </a:r>
            <a:r>
              <a:rPr lang="zh-CN" altLang="en-US" dirty="0" smtClean="0"/>
              <a:t>。例如 </a:t>
            </a:r>
            <a:r>
              <a:rPr lang="en-US" altLang="zh-CN" dirty="0" smtClean="0"/>
              <a:t>2015 </a:t>
            </a:r>
            <a:r>
              <a:rPr lang="zh-CN" altLang="en-US" dirty="0"/>
              <a:t>年</a:t>
            </a:r>
            <a:r>
              <a:rPr lang="zh-CN" altLang="en-US" dirty="0" smtClean="0"/>
              <a:t>，“比特币”</a:t>
            </a:r>
            <a:r>
              <a:rPr lang="zh-CN" altLang="en-US" dirty="0"/>
              <a:t>的迅猛</a:t>
            </a:r>
            <a:r>
              <a:rPr lang="zh-CN" altLang="en-US" dirty="0" smtClean="0"/>
              <a:t>发展。</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258647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互联网金融原理</a:t>
            </a:r>
            <a:endParaRPr lang="zh-CN" altLang="en-US" dirty="0"/>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smtClean="0">
                <a:solidFill>
                  <a:srgbClr val="6A5015"/>
                </a:solidFill>
                <a:latin typeface="黑体" panose="02010609060101010101" pitchFamily="49" charset="-122"/>
                <a:ea typeface="黑体" panose="02010609060101010101" pitchFamily="49" charset="-122"/>
              </a:rPr>
              <a:t>1.3.2 </a:t>
            </a:r>
            <a:r>
              <a:rPr lang="zh-CN" altLang="en-US" b="1" dirty="0">
                <a:solidFill>
                  <a:srgbClr val="6A5015"/>
                </a:solidFill>
                <a:latin typeface="黑体" panose="02010609060101010101" pitchFamily="49" charset="-122"/>
                <a:ea typeface="黑体" panose="02010609060101010101" pitchFamily="49" charset="-122"/>
              </a:rPr>
              <a:t>支付</a:t>
            </a:r>
            <a:endParaRPr lang="en-US" altLang="zh-CN" b="1" dirty="0" smtClean="0">
              <a:solidFill>
                <a:srgbClr val="6A5015"/>
              </a:solidFill>
              <a:latin typeface="黑体" panose="02010609060101010101" pitchFamily="49" charset="-122"/>
              <a:ea typeface="黑体" panose="02010609060101010101" pitchFamily="49" charset="-122"/>
            </a:endParaRPr>
          </a:p>
          <a:p>
            <a:r>
              <a:rPr lang="zh-CN" altLang="en-US" dirty="0"/>
              <a:t>在互联网金融环境下，支付系统具有以下的特点</a:t>
            </a:r>
            <a:r>
              <a:rPr lang="zh-CN" altLang="en-US" dirty="0" smtClean="0"/>
              <a:t>：</a:t>
            </a:r>
            <a:endParaRPr lang="en-US" altLang="zh-CN" dirty="0" smtClean="0"/>
          </a:p>
          <a:p>
            <a:pPr lvl="1"/>
            <a:r>
              <a:rPr lang="zh-CN" altLang="en-US" dirty="0" smtClean="0"/>
              <a:t>第一</a:t>
            </a:r>
            <a:r>
              <a:rPr lang="zh-CN" altLang="en-US" dirty="0"/>
              <a:t>，所有人和机构（法律主体</a:t>
            </a:r>
            <a:r>
              <a:rPr lang="zh-CN" altLang="en-US" dirty="0" smtClean="0"/>
              <a:t>）都是</a:t>
            </a:r>
            <a:r>
              <a:rPr lang="zh-CN" altLang="en-US" dirty="0"/>
              <a:t>在中央银行的支付中心下开立账户</a:t>
            </a:r>
            <a:r>
              <a:rPr lang="zh-CN" altLang="en-US" dirty="0" smtClean="0"/>
              <a:t>；</a:t>
            </a:r>
            <a:endParaRPr lang="en-US" altLang="zh-CN" dirty="0" smtClean="0"/>
          </a:p>
          <a:p>
            <a:pPr lvl="1"/>
            <a:r>
              <a:rPr lang="zh-CN" altLang="en-US" dirty="0" smtClean="0"/>
              <a:t>第二</a:t>
            </a:r>
            <a:r>
              <a:rPr lang="zh-CN" altLang="en-US" dirty="0"/>
              <a:t>，证券、现金等金融资产的支付和转移</a:t>
            </a:r>
            <a:r>
              <a:rPr lang="zh-CN" altLang="en-US" dirty="0" smtClean="0"/>
              <a:t>通过移动</a:t>
            </a:r>
            <a:r>
              <a:rPr lang="zh-CN" altLang="en-US" dirty="0"/>
              <a:t>互联网进行</a:t>
            </a:r>
            <a:r>
              <a:rPr lang="zh-CN" altLang="en-US" dirty="0" smtClean="0"/>
              <a:t>；</a:t>
            </a:r>
            <a:endParaRPr lang="en-US" altLang="zh-CN" dirty="0" smtClean="0"/>
          </a:p>
          <a:p>
            <a:pPr lvl="1"/>
            <a:r>
              <a:rPr lang="zh-CN" altLang="en-US" dirty="0" smtClean="0"/>
              <a:t>第三</a:t>
            </a:r>
            <a:r>
              <a:rPr lang="zh-CN" altLang="en-US" dirty="0"/>
              <a:t>，支付清算完全电子化，社会基本不再需要现钞流通，就算有极</a:t>
            </a:r>
            <a:r>
              <a:rPr lang="zh-CN" altLang="en-US" dirty="0" smtClean="0"/>
              <a:t>个别</a:t>
            </a:r>
            <a:r>
              <a:rPr lang="zh-CN" altLang="en-US" dirty="0"/>
              <a:t>的小额现金支付，也不影响系统的运转</a:t>
            </a:r>
            <a:r>
              <a:rPr lang="zh-CN" altLang="en-US" dirty="0" smtClean="0"/>
              <a:t>；</a:t>
            </a:r>
            <a:endParaRPr lang="en-US" altLang="zh-CN" dirty="0" smtClean="0"/>
          </a:p>
          <a:p>
            <a:pPr lvl="1"/>
            <a:r>
              <a:rPr lang="zh-CN" altLang="en-US" dirty="0" smtClean="0"/>
              <a:t>第四</a:t>
            </a:r>
            <a:r>
              <a:rPr lang="zh-CN" altLang="en-US" dirty="0"/>
              <a:t>，二级商业银行账户体系将不再存在。</a:t>
            </a:r>
            <a:r>
              <a:rPr lang="zh-CN" altLang="en-US" dirty="0" smtClean="0"/>
              <a:t>互联网</a:t>
            </a:r>
            <a:r>
              <a:rPr lang="zh-CN" altLang="en-US" dirty="0"/>
              <a:t>是平的，一些中心节点将消失。此即所谓的金融脱媒。</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401180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542</TotalTime>
  <Words>2405</Words>
  <Application>Microsoft Office PowerPoint</Application>
  <PresentationFormat>全屏显示(4:3)</PresentationFormat>
  <Paragraphs>124</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仿宋</vt:lpstr>
      <vt:lpstr>黑体</vt:lpstr>
      <vt:lpstr>华文仿宋</vt:lpstr>
      <vt:lpstr>宋体</vt:lpstr>
      <vt:lpstr>Arial</vt:lpstr>
      <vt:lpstr>Calibri</vt:lpstr>
      <vt:lpstr>Times New Roman</vt:lpstr>
      <vt:lpstr>Office 主题</vt:lpstr>
      <vt:lpstr>第一章 互联网金融概述</vt:lpstr>
      <vt:lpstr>PowerPoint 演示文稿</vt:lpstr>
      <vt:lpstr>本章学习目标</vt:lpstr>
      <vt:lpstr>1.1 什么是互联网金融</vt:lpstr>
      <vt:lpstr>1.2 互联网金融的特点</vt:lpstr>
      <vt:lpstr>1.2 互联网金融的特点</vt:lpstr>
      <vt:lpstr>1.3 互联网金融原理</vt:lpstr>
      <vt:lpstr>1.3 互联网金融原理</vt:lpstr>
      <vt:lpstr>1.3 互联网金融原理</vt:lpstr>
      <vt:lpstr>1.3 互联网金融原理</vt:lpstr>
      <vt:lpstr>1.3 互联网金融原理</vt:lpstr>
      <vt:lpstr>1.4 互联网金融五大模式概述</vt:lpstr>
      <vt:lpstr>1.4 互联网金融五大模式概述</vt:lpstr>
      <vt:lpstr>1.4 互联网金融五大模式概述</vt:lpstr>
      <vt:lpstr>1.4 互联网金融五大模式概述</vt:lpstr>
      <vt:lpstr>1.4 互联网金融五大模式概述</vt:lpstr>
      <vt:lpstr>1.5 互联网金融发展状况</vt:lpstr>
      <vt:lpstr>1.5 互联网金融发展状况</vt:lpstr>
      <vt:lpstr>本章总结</vt:lpstr>
      <vt:lpstr>关键概念</vt:lpstr>
      <vt:lpstr>PowerPoint 演示文稿</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heli</dc:creator>
  <cp:lastModifiedBy>陈涛</cp:lastModifiedBy>
  <cp:revision>206</cp:revision>
  <dcterms:created xsi:type="dcterms:W3CDTF">2014-09-28T02:22:12Z</dcterms:created>
  <dcterms:modified xsi:type="dcterms:W3CDTF">2016-08-31T04:44:03Z</dcterms:modified>
</cp:coreProperties>
</file>