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5"/>
  </p:notesMasterIdLst>
  <p:sldIdLst>
    <p:sldId id="278" r:id="rId2"/>
    <p:sldId id="259" r:id="rId3"/>
    <p:sldId id="277" r:id="rId4"/>
    <p:sldId id="331" r:id="rId5"/>
    <p:sldId id="263" r:id="rId6"/>
    <p:sldId id="284" r:id="rId7"/>
    <p:sldId id="26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329" r:id="rId52"/>
    <p:sldId id="330" r:id="rId53"/>
    <p:sldId id="275"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lu" initials="Z" lastIdx="1" clrIdx="0">
    <p:extLst>
      <p:ext uri="{19B8F6BF-5375-455C-9EA6-DF929625EA0E}">
        <p15:presenceInfo xmlns:p15="http://schemas.microsoft.com/office/powerpoint/2012/main" xmlns="" userId="Zhangl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5015"/>
    <a:srgbClr val="F6EC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9" autoAdjust="0"/>
    <p:restoredTop sz="94660"/>
  </p:normalViewPr>
  <p:slideViewPr>
    <p:cSldViewPr>
      <p:cViewPr varScale="1">
        <p:scale>
          <a:sx n="71" d="100"/>
          <a:sy n="71" d="100"/>
        </p:scale>
        <p:origin x="-130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29B667-0AE6-4F5E-9527-EA5C5994100B}" type="datetimeFigureOut">
              <a:rPr lang="zh-CN" altLang="en-US" smtClean="0"/>
              <a:t>2016/8/30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C71E18-5676-4694-8F88-A0E5AF375026}" type="slidenum">
              <a:rPr lang="zh-CN" altLang="en-US" smtClean="0"/>
              <a:t>‹#›</a:t>
            </a:fld>
            <a:endParaRPr lang="zh-CN" altLang="en-US"/>
          </a:p>
        </p:txBody>
      </p:sp>
    </p:spTree>
    <p:extLst>
      <p:ext uri="{BB962C8B-B14F-4D97-AF65-F5344CB8AC3E}">
        <p14:creationId xmlns:p14="http://schemas.microsoft.com/office/powerpoint/2010/main" val="4054871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3717032"/>
            <a:ext cx="5760640" cy="1152128"/>
          </a:xfrm>
        </p:spPr>
        <p:txBody>
          <a:bodyPr>
            <a:noAutofit/>
          </a:bodyPr>
          <a:lstStyle>
            <a:lvl1pPr>
              <a:defRPr sz="3600" b="1">
                <a:solidFill>
                  <a:srgbClr val="6A5015"/>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Autofit/>
          </a:bodyPr>
          <a:lstStyle>
            <a:lvl1pPr algn="l">
              <a:defRPr sz="2400" b="1">
                <a:solidFill>
                  <a:srgbClr val="6A5015"/>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457200" y="1700808"/>
            <a:ext cx="8229600" cy="4137323"/>
          </a:xfrm>
        </p:spPr>
        <p:txBody>
          <a:bodyPr>
            <a:normAutofit/>
          </a:bodyPr>
          <a:lstStyle>
            <a:lvl1pPr>
              <a:spcBef>
                <a:spcPts val="1800"/>
              </a:spcBef>
              <a:defRPr sz="1800">
                <a:solidFill>
                  <a:schemeClr val="tx1"/>
                </a:solidFill>
                <a:latin typeface="仿宋" panose="02010609060101010101" pitchFamily="49" charset="-122"/>
                <a:ea typeface="仿宋" panose="02010609060101010101" pitchFamily="49" charset="-122"/>
              </a:defRPr>
            </a:lvl1pPr>
            <a:lvl2pPr>
              <a:spcBef>
                <a:spcPts val="1800"/>
              </a:spcBef>
              <a:buSzPct val="135000"/>
              <a:defRPr sz="1600">
                <a:solidFill>
                  <a:schemeClr val="tx1"/>
                </a:solidFill>
                <a:latin typeface="仿宋" panose="02010609060101010101" pitchFamily="49" charset="-122"/>
                <a:ea typeface="仿宋" panose="02010609060101010101" pitchFamily="49" charset="-122"/>
              </a:defRPr>
            </a:lvl2pPr>
            <a:lvl3pPr>
              <a:spcBef>
                <a:spcPts val="1200"/>
              </a:spcBef>
              <a:buSzPct val="135000"/>
              <a:defRPr sz="1400">
                <a:solidFill>
                  <a:schemeClr val="tx1"/>
                </a:solidFill>
                <a:latin typeface="仿宋" panose="02010609060101010101" pitchFamily="49" charset="-122"/>
                <a:ea typeface="仿宋" panose="02010609060101010101" pitchFamily="49" charset="-122"/>
              </a:defRPr>
            </a:lvl3pPr>
            <a:lvl4pPr>
              <a:buSzPct val="135000"/>
              <a:defRPr sz="1200">
                <a:solidFill>
                  <a:schemeClr val="tx1"/>
                </a:solidFill>
                <a:latin typeface="仿宋" panose="02010609060101010101" pitchFamily="49" charset="-122"/>
                <a:ea typeface="仿宋" panose="02010609060101010101" pitchFamily="49" charset="-122"/>
              </a:defRPr>
            </a:lvl4pPr>
            <a:lvl5pPr>
              <a:buSzPct val="135000"/>
              <a:defRPr sz="1200">
                <a:solidFill>
                  <a:schemeClr val="tx1"/>
                </a:solidFill>
                <a:latin typeface="仿宋" panose="02010609060101010101" pitchFamily="49" charset="-122"/>
                <a:ea typeface="仿宋"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8137" y="6001898"/>
            <a:ext cx="1944216" cy="755647"/>
          </a:xfrm>
          <a:prstGeom prst="rect">
            <a:avLst/>
          </a:prstGeom>
        </p:spPr>
      </p:pic>
      <p:grpSp>
        <p:nvGrpSpPr>
          <p:cNvPr id="10" name="组合 9"/>
          <p:cNvGrpSpPr/>
          <p:nvPr userDrawn="1"/>
        </p:nvGrpSpPr>
        <p:grpSpPr>
          <a:xfrm>
            <a:off x="0" y="-33858"/>
            <a:ext cx="9144000" cy="764706"/>
            <a:chOff x="0" y="-33858"/>
            <a:chExt cx="9144000" cy="764706"/>
          </a:xfrm>
        </p:grpSpPr>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7384"/>
              <a:ext cx="9144000" cy="295656"/>
            </a:xfrm>
            <a:prstGeom prst="rect">
              <a:avLst/>
            </a:prstGeom>
          </p:spPr>
        </p:pic>
        <p:pic>
          <p:nvPicPr>
            <p:cNvPr id="12" name="内容占位符 3"/>
            <p:cNvPicPr>
              <a:picLocks noChangeAspect="1"/>
            </p:cNvPicPr>
            <p:nvPr userDrawn="1"/>
          </p:nvPicPr>
          <p:blipFill rotWithShape="1">
            <a:blip r:embed="rId4" cstate="print">
              <a:extLst>
                <a:ext uri="{28A0092B-C50C-407E-A947-70E740481C1C}">
                  <a14:useLocalDpi xmlns:a14="http://schemas.microsoft.com/office/drawing/2010/main" val="0"/>
                </a:ext>
              </a:extLst>
            </a:blip>
            <a:srcRect b="50000"/>
            <a:stretch/>
          </p:blipFill>
          <p:spPr>
            <a:xfrm>
              <a:off x="0" y="233064"/>
              <a:ext cx="9144000" cy="252128"/>
            </a:xfrm>
            <a:prstGeom prst="rect">
              <a:avLst/>
            </a:prstGeom>
          </p:spPr>
        </p:pic>
        <p:pic>
          <p:nvPicPr>
            <p:cNvPr id="13" name="图片 12"/>
            <p:cNvPicPr>
              <a:picLocks noChangeAspect="1"/>
            </p:cNvPicPr>
            <p:nvPr userDrawn="1"/>
          </p:nvPicPr>
          <p:blipFill rotWithShape="1">
            <a:blip r:embed="rId5" cstate="print">
              <a:extLst>
                <a:ext uri="{28A0092B-C50C-407E-A947-70E740481C1C}">
                  <a14:useLocalDpi xmlns:a14="http://schemas.microsoft.com/office/drawing/2010/main" val="0"/>
                </a:ext>
              </a:extLst>
            </a:blip>
            <a:srcRect l="6519" t="6236" r="4291" b="4440"/>
            <a:stretch/>
          </p:blipFill>
          <p:spPr>
            <a:xfrm>
              <a:off x="6762306" y="-33858"/>
              <a:ext cx="2381693" cy="764706"/>
            </a:xfrm>
            <a:prstGeom prst="rect">
              <a:avLst/>
            </a:prstGeom>
          </p:spPr>
        </p:pic>
      </p:grpSp>
      <p:sp>
        <p:nvSpPr>
          <p:cNvPr id="4" name="文本框 3"/>
          <p:cNvSpPr txBox="1"/>
          <p:nvPr userDrawn="1"/>
        </p:nvSpPr>
        <p:spPr>
          <a:xfrm>
            <a:off x="2801866" y="6347971"/>
            <a:ext cx="3960440" cy="307777"/>
          </a:xfrm>
          <a:prstGeom prst="rect">
            <a:avLst/>
          </a:prstGeom>
          <a:noFill/>
        </p:spPr>
        <p:txBody>
          <a:bodyPr wrap="square" rtlCol="0">
            <a:spAutoFit/>
          </a:bodyPr>
          <a:lstStyle/>
          <a:p>
            <a:pPr algn="ctr"/>
            <a:r>
              <a:rPr lang="zh-CN" altLang="en-US" sz="1400" dirty="0">
                <a:latin typeface="华文仿宋" panose="02010600040101010101" pitchFamily="2" charset="-122"/>
                <a:ea typeface="华文仿宋" panose="02010600040101010101" pitchFamily="2" charset="-122"/>
              </a:rPr>
              <a:t>互联网金融理论与实务</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ECA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rgbClr val="6A5015"/>
                </a:solidFill>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SzPct val="150000"/>
        <a:buFontTx/>
        <a:buBlip>
          <a:blip r:embed="rId4"/>
        </a:buBlip>
        <a:defRPr sz="3200" kern="1200">
          <a:solidFill>
            <a:schemeClr val="tx1"/>
          </a:solidFill>
          <a:latin typeface="+mn-lt"/>
          <a:ea typeface="+mn-ea"/>
          <a:cs typeface="+mn-cs"/>
        </a:defRPr>
      </a:lvl1pPr>
      <a:lvl2pPr marL="742950" indent="-285750" algn="l" defTabSz="914400" rtl="0" eaLnBrk="1" latinLnBrk="0" hangingPunct="1">
        <a:spcBef>
          <a:spcPct val="20000"/>
        </a:spcBef>
        <a:buSzPct val="150000"/>
        <a:buFontTx/>
        <a:buBlip>
          <a:blip r:embed="rId4"/>
        </a:buBlip>
        <a:defRPr sz="2800" kern="1200">
          <a:solidFill>
            <a:schemeClr val="tx1"/>
          </a:solidFill>
          <a:latin typeface="+mn-lt"/>
          <a:ea typeface="+mn-ea"/>
          <a:cs typeface="+mn-cs"/>
        </a:defRPr>
      </a:lvl2pPr>
      <a:lvl3pPr marL="1143000" indent="-228600" algn="l" defTabSz="914400" rtl="0" eaLnBrk="1" latinLnBrk="0" hangingPunct="1">
        <a:spcBef>
          <a:spcPct val="20000"/>
        </a:spcBef>
        <a:buSzPct val="150000"/>
        <a:buFontTx/>
        <a:buBlip>
          <a:blip r:embed="rId4"/>
        </a:buBlip>
        <a:defRPr sz="2400" kern="1200">
          <a:solidFill>
            <a:schemeClr val="tx1"/>
          </a:solidFill>
          <a:latin typeface="+mn-lt"/>
          <a:ea typeface="+mn-ea"/>
          <a:cs typeface="+mn-cs"/>
        </a:defRPr>
      </a:lvl3pPr>
      <a:lvl4pPr marL="1600200" indent="-228600" algn="l" defTabSz="914400" rtl="0" eaLnBrk="1" latinLnBrk="0" hangingPunct="1">
        <a:spcBef>
          <a:spcPct val="20000"/>
        </a:spcBef>
        <a:buSzPct val="150000"/>
        <a:buFontTx/>
        <a:buBlip>
          <a:blip r:embed="rId4"/>
        </a:buBlip>
        <a:defRPr sz="2000" kern="1200">
          <a:solidFill>
            <a:schemeClr val="tx1"/>
          </a:solidFill>
          <a:latin typeface="+mn-lt"/>
          <a:ea typeface="+mn-ea"/>
          <a:cs typeface="+mn-cs"/>
        </a:defRPr>
      </a:lvl4pPr>
      <a:lvl5pPr marL="2057400" indent="-228600" algn="l" defTabSz="914400" rtl="0" eaLnBrk="1" latinLnBrk="0" hangingPunct="1">
        <a:spcBef>
          <a:spcPct val="20000"/>
        </a:spcBef>
        <a:buSzPct val="150000"/>
        <a:buFontTx/>
        <a:buBlip>
          <a:blip r:embed="rId4"/>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2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3861048"/>
            <a:ext cx="6480720" cy="1152128"/>
          </a:xfrm>
        </p:spPr>
        <p:txBody>
          <a:bodyPr/>
          <a:lstStyle/>
          <a:p>
            <a:pPr algn="l"/>
            <a:r>
              <a:rPr lang="zh-CN" altLang="en-US" dirty="0"/>
              <a:t>第十章 </a:t>
            </a:r>
            <a:r>
              <a:rPr lang="en-US" altLang="zh-CN" dirty="0"/>
              <a:t/>
            </a:r>
            <a:br>
              <a:rPr lang="en-US" altLang="zh-CN" dirty="0"/>
            </a:br>
            <a:r>
              <a:rPr lang="zh-CN" altLang="en-US" dirty="0"/>
              <a:t>互联网金融模式之二：</a:t>
            </a:r>
            <a:r>
              <a:rPr lang="en-US" altLang="zh-CN" dirty="0"/>
              <a:t>P2P</a:t>
            </a:r>
            <a:r>
              <a:rPr lang="zh-CN" altLang="en-US" dirty="0"/>
              <a:t>网贷</a:t>
            </a:r>
            <a:endParaRPr lang="zh-CN" altLang="en-US" dirty="0">
              <a:solidFill>
                <a:srgbClr val="FF0000"/>
              </a:solidFill>
            </a:endParaRPr>
          </a:p>
        </p:txBody>
      </p:sp>
      <p:sp>
        <p:nvSpPr>
          <p:cNvPr id="6" name="文本框 5"/>
          <p:cNvSpPr txBox="1"/>
          <p:nvPr/>
        </p:nvSpPr>
        <p:spPr>
          <a:xfrm>
            <a:off x="4499992" y="5301208"/>
            <a:ext cx="3456384" cy="481863"/>
          </a:xfrm>
          <a:prstGeom prst="rect">
            <a:avLst/>
          </a:prstGeom>
          <a:noFill/>
        </p:spPr>
        <p:txBody>
          <a:bodyPr wrap="square" rtlCol="0">
            <a:spAutoFit/>
          </a:bodyPr>
          <a:lstStyle/>
          <a:p>
            <a:pPr marL="285750" indent="-285750">
              <a:lnSpc>
                <a:spcPct val="150000"/>
              </a:lnSpc>
              <a:buSzPct val="150000"/>
              <a:buBlip>
                <a:blip r:embed="rId2"/>
              </a:buBlip>
            </a:pPr>
            <a:r>
              <a:rPr lang="zh-CN" altLang="en-US" sz="2000" dirty="0">
                <a:latin typeface="黑体" panose="02010609060101010101" pitchFamily="49" charset="-122"/>
                <a:ea typeface="黑体" panose="02010609060101010101" pitchFamily="49" charset="-122"/>
              </a:rPr>
              <a:t>冯科 宋敏 编著</a:t>
            </a:r>
          </a:p>
        </p:txBody>
      </p:sp>
      <p:pic>
        <p:nvPicPr>
          <p:cNvPr id="8" name="图片 7"/>
          <p:cNvPicPr>
            <a:picLocks noChangeAspect="1"/>
          </p:cNvPicPr>
          <p:nvPr/>
        </p:nvPicPr>
        <p:blipFill>
          <a:blip r:embed="rId3"/>
          <a:stretch>
            <a:fillRect/>
          </a:stretch>
        </p:blipFill>
        <p:spPr>
          <a:xfrm>
            <a:off x="2684986" y="-1"/>
            <a:ext cx="3399182" cy="3356993"/>
          </a:xfrm>
          <a:prstGeom prst="rect">
            <a:avLst/>
          </a:prstGeom>
        </p:spPr>
      </p:pic>
    </p:spTree>
    <p:extLst>
      <p:ext uri="{BB962C8B-B14F-4D97-AF65-F5344CB8AC3E}">
        <p14:creationId xmlns:p14="http://schemas.microsoft.com/office/powerpoint/2010/main" val="2291801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ECA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t>10.2.2 </a:t>
            </a:r>
            <a:r>
              <a:rPr lang="zh-CN" altLang="en-US" sz="2000" dirty="0"/>
              <a:t>供应链金融的特点</a:t>
            </a:r>
            <a:endParaRPr lang="zh-CN" altLang="en-US" sz="2000"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a:t>
            </a:fld>
            <a:endParaRPr lang="zh-CN" altLang="en-US"/>
          </a:p>
        </p:txBody>
      </p:sp>
      <p:sp>
        <p:nvSpPr>
          <p:cNvPr id="5" name="TextBox 4"/>
          <p:cNvSpPr txBox="1"/>
          <p:nvPr/>
        </p:nvSpPr>
        <p:spPr>
          <a:xfrm>
            <a:off x="539552" y="1414517"/>
            <a:ext cx="8136904" cy="4985980"/>
          </a:xfrm>
          <a:prstGeom prst="rect">
            <a:avLst/>
          </a:prstGeom>
          <a:noFill/>
        </p:spPr>
        <p:txBody>
          <a:bodyPr wrap="square" rtlCol="0">
            <a:spAutoFit/>
          </a:bodyPr>
          <a:lstStyle/>
          <a:p>
            <a:pPr marL="342900" indent="-342900">
              <a:spcBef>
                <a:spcPts val="1800"/>
              </a:spcBef>
              <a:buSzPct val="150000"/>
              <a:buBlip>
                <a:blip r:embed="rId3"/>
              </a:buBlip>
            </a:pPr>
            <a:r>
              <a:rPr lang="zh-CN" altLang="en-US" dirty="0" smtClean="0">
                <a:latin typeface="仿宋" panose="02010609060101010101" pitchFamily="49" charset="-122"/>
                <a:ea typeface="仿宋" panose="02010609060101010101" pitchFamily="49" charset="-122"/>
              </a:rPr>
              <a:t>供应</a:t>
            </a:r>
            <a:r>
              <a:rPr lang="zh-CN" altLang="en-US" dirty="0">
                <a:latin typeface="仿宋" panose="02010609060101010101" pitchFamily="49" charset="-122"/>
                <a:ea typeface="仿宋" panose="02010609060101010101" pitchFamily="49" charset="-122"/>
              </a:rPr>
              <a:t>链金融与传统银行金融的区别主要在于：首先，对供应链成员的评估不是孤立的。银行首先评估核心企业的财务实力和行业地位，以及它对整个供应链的管理效率。对成员融资准入评价的重点在于它对整个供应链的重要性、地位以及与核心企业既往的交易历史。其次，对成员的融资严格限定于其与核心企业之间真实贸易背景，严格控制资金的挪用，并且以针对性的措施引入核心企业的资信，作为控制授信风险的辅助手段。再次，供应链融资还强调授信还款来源的自偿性，即引导销售收入直接用于偿还融资。具体来讲，供应链金融有以下几方面的特点。</a:t>
            </a:r>
            <a:endParaRPr lang="en-US" altLang="zh-CN" dirty="0">
              <a:latin typeface="仿宋" panose="02010609060101010101" pitchFamily="49" charset="-122"/>
              <a:ea typeface="仿宋" panose="02010609060101010101" pitchFamily="49" charset="-122"/>
            </a:endParaRPr>
          </a:p>
          <a:p>
            <a:pPr marL="342900" indent="-342900">
              <a:spcBef>
                <a:spcPts val="1800"/>
              </a:spcBef>
              <a:buSzPct val="150000"/>
              <a:buBlip>
                <a:blip r:embed="rId3"/>
              </a:buBlip>
            </a:pPr>
            <a:r>
              <a:rPr lang="zh-CN" altLang="en-US" b="1" dirty="0">
                <a:latin typeface="仿宋" panose="02010609060101010101" pitchFamily="49" charset="-122"/>
                <a:ea typeface="仿宋" panose="02010609060101010101" pitchFamily="49" charset="-122"/>
              </a:rPr>
              <a:t>一、自偿性</a:t>
            </a:r>
          </a:p>
          <a:p>
            <a:pPr>
              <a:spcBef>
                <a:spcPts val="1800"/>
              </a:spcBef>
            </a:pPr>
            <a:r>
              <a:rPr lang="zh-CN" altLang="en-US" dirty="0" smtClean="0">
                <a:latin typeface="仿宋" panose="02010609060101010101" pitchFamily="49" charset="-122"/>
                <a:ea typeface="仿宋" panose="02010609060101010101" pitchFamily="49" charset="-122"/>
              </a:rPr>
              <a:t>    自</a:t>
            </a:r>
            <a:r>
              <a:rPr lang="zh-CN" altLang="en-US" dirty="0">
                <a:latin typeface="仿宋" panose="02010609060101010101" pitchFamily="49" charset="-122"/>
                <a:ea typeface="仿宋" panose="02010609060101010101" pitchFamily="49" charset="-122"/>
              </a:rPr>
              <a:t>偿性是指企业通过银行支持做成贸易，该交易的销售收入能够为自己还清银行贷款。自偿性贸易融资是银行对企业的一种授信，这种授信根据企业的真实贸易背景和上下游客户的资信实力，以单笔或额度授信的方式，配合银行的短期金融产品和封闭贷款操纵，以企业销售收入或贸易所衍生的确定的未来现金流作为直接还款来源的融资业务。自偿性贸易融资业务其独有特点既保证了银行资金的安全，又缓解了中小企业本身的融资困难。</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11525456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sp>
        <p:nvSpPr>
          <p:cNvPr id="5" name="TextBox 4"/>
          <p:cNvSpPr txBox="1"/>
          <p:nvPr/>
        </p:nvSpPr>
        <p:spPr>
          <a:xfrm>
            <a:off x="539552" y="1414517"/>
            <a:ext cx="8136904" cy="4662815"/>
          </a:xfrm>
          <a:prstGeom prst="rect">
            <a:avLst/>
          </a:prstGeom>
          <a:noFill/>
        </p:spPr>
        <p:txBody>
          <a:bodyPr wrap="square" rtlCol="0">
            <a:spAutoFit/>
          </a:bodyPr>
          <a:lstStyle/>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二、参与主体多样化</a:t>
            </a:r>
          </a:p>
          <a:p>
            <a:pPr>
              <a:spcBef>
                <a:spcPts val="1800"/>
              </a:spcBef>
            </a:pPr>
            <a:r>
              <a:rPr lang="zh-CN" altLang="en-US" b="1" dirty="0">
                <a:latin typeface="仿宋" panose="02010609060101010101" pitchFamily="49" charset="-122"/>
                <a:ea typeface="仿宋" panose="02010609060101010101" pitchFamily="49" charset="-122"/>
              </a:rPr>
              <a:t> </a:t>
            </a:r>
            <a:r>
              <a:rPr lang="zh-CN" altLang="en-US" b="1" dirty="0" smtClean="0">
                <a:latin typeface="仿宋" panose="02010609060101010101" pitchFamily="49" charset="-122"/>
                <a:ea typeface="仿宋" panose="02010609060101010101" pitchFamily="49" charset="-122"/>
              </a:rPr>
              <a:t>   </a:t>
            </a:r>
            <a:r>
              <a:rPr lang="zh-CN" altLang="en-US" dirty="0" smtClean="0">
                <a:latin typeface="仿宋" panose="02010609060101010101" pitchFamily="49" charset="-122"/>
                <a:ea typeface="仿宋" panose="02010609060101010101" pitchFamily="49" charset="-122"/>
              </a:rPr>
              <a:t>金融</a:t>
            </a:r>
            <a:r>
              <a:rPr lang="zh-CN" altLang="en-US" dirty="0">
                <a:latin typeface="仿宋" panose="02010609060101010101" pitchFamily="49" charset="-122"/>
                <a:ea typeface="仿宋" panose="02010609060101010101" pitchFamily="49" charset="-122"/>
              </a:rPr>
              <a:t>供应链参与者包括银行和担保公司等金融机构、物流企业、核心企业以及上下游中小融资企业等。金融机构是供应链金融的直接授信者；物流企业在供应链金融业务中协助金融机构进行风险评估和监管；竞争能力较强、资金雄厚且信誉较好的核心企业则是供应链金融的间接参与者；上下游的中小企业是供应链金融的融资对象，也是金融机构的受信者。</a:t>
            </a:r>
          </a:p>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三、关注供应链背景</a:t>
            </a:r>
          </a:p>
          <a:p>
            <a:pPr>
              <a:spcBef>
                <a:spcPts val="1800"/>
              </a:spcBef>
            </a:pPr>
            <a:r>
              <a:rPr lang="zh-CN" altLang="en-US" dirty="0" smtClean="0">
                <a:latin typeface="仿宋" panose="02010609060101010101" pitchFamily="49" charset="-122"/>
                <a:ea typeface="仿宋" panose="02010609060101010101" pitchFamily="49" charset="-122"/>
              </a:rPr>
              <a:t>    供应</a:t>
            </a:r>
            <a:r>
              <a:rPr lang="zh-CN" altLang="en-US" dirty="0">
                <a:latin typeface="仿宋" panose="02010609060101010101" pitchFamily="49" charset="-122"/>
                <a:ea typeface="仿宋" panose="02010609060101010101" pitchFamily="49" charset="-122"/>
              </a:rPr>
              <a:t>链金融重点关注贸易背景的真实性、交易的连续性、交易对手的履约能力、业务的封闭运作与贷款的自偿性。它将贷款风险控制前移到客户的生产、存储及其交易环节，以产业链整体或局部风险强化对单一企业风险的控制。与传统的额度授信考虑的因素不同，供应链金融授信侧重的因素是：信用记录、贸易背景、交易对手的实力、客户的违约成本、客户组织销售的能力和渠道、银行贷后管理的操作手续。</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636016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ECA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77888" y="332656"/>
            <a:ext cx="8208912" cy="720080"/>
          </a:xfrm>
        </p:spPr>
        <p:txBody>
          <a:bodyPr/>
          <a:lstStyle/>
          <a:p>
            <a:r>
              <a:rPr lang="en-US" altLang="zh-CN" sz="2000" dirty="0"/>
              <a:t>10.2.3 </a:t>
            </a:r>
            <a:r>
              <a:rPr lang="zh-CN" altLang="en-US" sz="2000" dirty="0"/>
              <a:t>供应链金融的功能</a:t>
            </a:r>
            <a:endParaRPr lang="zh-CN" altLang="en-US" sz="2000"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a:p>
        </p:txBody>
      </p:sp>
      <p:sp>
        <p:nvSpPr>
          <p:cNvPr id="5" name="TextBox 4"/>
          <p:cNvSpPr txBox="1"/>
          <p:nvPr/>
        </p:nvSpPr>
        <p:spPr>
          <a:xfrm>
            <a:off x="549896" y="934554"/>
            <a:ext cx="8136904" cy="5539978"/>
          </a:xfrm>
          <a:prstGeom prst="rect">
            <a:avLst/>
          </a:prstGeom>
          <a:noFill/>
        </p:spPr>
        <p:txBody>
          <a:bodyPr wrap="square" rtlCol="0">
            <a:spAutoFit/>
          </a:bodyPr>
          <a:lstStyle/>
          <a:p>
            <a:pPr marL="342900" indent="-342900">
              <a:spcBef>
                <a:spcPts val="1800"/>
              </a:spcBef>
              <a:buSzPct val="150000"/>
              <a:buBlip>
                <a:blip r:embed="rId3"/>
              </a:buBlip>
            </a:pPr>
            <a:r>
              <a:rPr lang="zh-CN" altLang="en-US" dirty="0" smtClean="0">
                <a:latin typeface="仿宋" panose="02010609060101010101" pitchFamily="49" charset="-122"/>
                <a:ea typeface="仿宋" panose="02010609060101010101" pitchFamily="49" charset="-122"/>
              </a:rPr>
              <a:t>在</a:t>
            </a:r>
            <a:r>
              <a:rPr lang="zh-CN" altLang="en-US" dirty="0">
                <a:latin typeface="仿宋" panose="02010609060101010101" pitchFamily="49" charset="-122"/>
                <a:ea typeface="仿宋" panose="02010609060101010101" pitchFamily="49" charset="-122"/>
              </a:rPr>
              <a:t>传统的融资下，供应链中主体企业凭借其强大的实力，常常会把本应属于自己的资金成本和管理成本转移到其配套的上下游中小企业上，这样容易造成上下游企业资金短缺、周转不灵，进而导致整个供应链资金流被迫中断。在这种情况下，资金充裕的主体企业融资意愿并不强，但却很容易获得金融机构大笔的放款；资金短缺的中小企业融资愿望强烈，但却很难获得金融机构放款的支持。在供应链融资中，金融机构不再面对单个的企业，而是面对整个供应链上的成员企业，此时的金融机构，主要依据供应链融资企业间交易的性质和交易的程度为供应链融资企业（中小企业）提供融资服务，有效缓解供应链中资金短缺的问题，促使供应链资金流运行的稳健和顺畅。供应链金融的功能主要有以下几点：</a:t>
            </a:r>
          </a:p>
          <a:p>
            <a:pPr marL="342900" indent="-342900">
              <a:spcBef>
                <a:spcPts val="1800"/>
              </a:spcBef>
              <a:buSzPct val="150000"/>
              <a:buBlip>
                <a:blip r:embed="rId3"/>
              </a:buBlip>
            </a:pPr>
            <a:r>
              <a:rPr lang="zh-CN" altLang="en-US" b="1" dirty="0">
                <a:latin typeface="仿宋" panose="02010609060101010101" pitchFamily="49" charset="-122"/>
                <a:ea typeface="仿宋" panose="02010609060101010101" pitchFamily="49" charset="-122"/>
              </a:rPr>
              <a:t>一、提升供应链的核心竞争能力</a:t>
            </a:r>
          </a:p>
          <a:p>
            <a:pPr>
              <a:spcBef>
                <a:spcPts val="1800"/>
              </a:spcBef>
            </a:pPr>
            <a:r>
              <a:rPr lang="zh-CN" altLang="en-US" dirty="0" smtClean="0">
                <a:latin typeface="仿宋" panose="02010609060101010101" pitchFamily="49" charset="-122"/>
                <a:ea typeface="仿宋" panose="02010609060101010101" pitchFamily="49" charset="-122"/>
              </a:rPr>
              <a:t>    供应</a:t>
            </a:r>
            <a:r>
              <a:rPr lang="zh-CN" altLang="en-US" dirty="0">
                <a:latin typeface="仿宋" panose="02010609060101010101" pitchFamily="49" charset="-122"/>
                <a:ea typeface="仿宋" panose="02010609060101010101" pitchFamily="49" charset="-122"/>
              </a:rPr>
              <a:t>链金融主义基于对供应链的结构特点和交易细节的把握，从核心企业入手研判其整个供应链，着眼于灵活运用金融产品和服务。一方面，将资金有效注入处于相对弱势的上下游配套中小企业，解决供应链失衡问题；另一方面，将银行信用融入上下游企业的购销行为，增强其商业信用，改善其谈判地位，使供应链成员更加平等地协商和逐步建立长期战略协同关系，提升供应链的核心竞争能力。</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77203304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ECA7"/>
        </a:soli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sp>
        <p:nvSpPr>
          <p:cNvPr id="5" name="TextBox 4"/>
          <p:cNvSpPr txBox="1"/>
          <p:nvPr/>
        </p:nvSpPr>
        <p:spPr>
          <a:xfrm>
            <a:off x="539552" y="1414517"/>
            <a:ext cx="8136904" cy="4662815"/>
          </a:xfrm>
          <a:prstGeom prst="rect">
            <a:avLst/>
          </a:prstGeom>
          <a:noFill/>
        </p:spPr>
        <p:txBody>
          <a:bodyPr wrap="square" rtlCol="0">
            <a:spAutoFit/>
          </a:bodyPr>
          <a:lstStyle/>
          <a:p>
            <a:pPr marL="342900" indent="-342900">
              <a:spcBef>
                <a:spcPts val="1800"/>
              </a:spcBef>
              <a:buSzPct val="150000"/>
              <a:buBlip>
                <a:blip r:embed="rId3"/>
              </a:buBlip>
            </a:pPr>
            <a:r>
              <a:rPr lang="zh-CN" altLang="en-US" b="1" dirty="0">
                <a:latin typeface="仿宋" panose="02010609060101010101" pitchFamily="49" charset="-122"/>
                <a:ea typeface="仿宋" panose="02010609060101010101" pitchFamily="49" charset="-122"/>
              </a:rPr>
              <a:t>二、弱化银行对中小企业本身的限制</a:t>
            </a:r>
          </a:p>
          <a:p>
            <a:pPr>
              <a:spcBef>
                <a:spcPts val="1800"/>
              </a:spcBef>
            </a:pPr>
            <a:r>
              <a:rPr lang="zh-CN" altLang="en-US" b="1" dirty="0">
                <a:latin typeface="仿宋" panose="02010609060101010101" pitchFamily="49" charset="-122"/>
                <a:ea typeface="仿宋" panose="02010609060101010101" pitchFamily="49" charset="-122"/>
              </a:rPr>
              <a:t> </a:t>
            </a:r>
            <a:r>
              <a:rPr lang="zh-CN" altLang="en-US" b="1" dirty="0" smtClean="0">
                <a:latin typeface="仿宋" panose="02010609060101010101" pitchFamily="49" charset="-122"/>
                <a:ea typeface="仿宋" panose="02010609060101010101" pitchFamily="49" charset="-122"/>
              </a:rPr>
              <a:t>   </a:t>
            </a:r>
            <a:r>
              <a:rPr lang="zh-CN" altLang="en-US" dirty="0" smtClean="0">
                <a:latin typeface="仿宋" panose="02010609060101010101" pitchFamily="49" charset="-122"/>
                <a:ea typeface="仿宋" panose="02010609060101010101" pitchFamily="49" charset="-122"/>
              </a:rPr>
              <a:t>供应</a:t>
            </a:r>
            <a:r>
              <a:rPr lang="zh-CN" altLang="en-US" dirty="0">
                <a:latin typeface="仿宋" panose="02010609060101010101" pitchFamily="49" charset="-122"/>
                <a:ea typeface="仿宋" panose="02010609060101010101" pitchFamily="49" charset="-122"/>
              </a:rPr>
              <a:t>链金融是围绕着一个产业链上的核心企业，针对其他多个中小型企业提供的全面金融服务。因而，银行服务的主体不再局限于中小企业本身，而是整个供应链；银行的信用风险评估也从对中小企业静态的财务数据的评估转到对整个供应链交易风险的评估。银行依靠核心企业的实力和资信，对与该企业发生交易的中小企业进行向上或向下的拓展，形成一个以大企业为核心的产业供应链。</a:t>
            </a:r>
          </a:p>
          <a:p>
            <a:pPr marL="342900" indent="-342900">
              <a:spcBef>
                <a:spcPts val="1800"/>
              </a:spcBef>
              <a:buSzPct val="150000"/>
              <a:buBlip>
                <a:blip r:embed="rId3"/>
              </a:buBlip>
            </a:pPr>
            <a:r>
              <a:rPr lang="zh-CN" altLang="en-US" b="1" dirty="0">
                <a:latin typeface="仿宋" panose="02010609060101010101" pitchFamily="49" charset="-122"/>
                <a:ea typeface="仿宋" panose="02010609060101010101" pitchFamily="49" charset="-122"/>
              </a:rPr>
              <a:t>三、促进金融与实体经济的有效互动</a:t>
            </a:r>
          </a:p>
          <a:p>
            <a:pPr>
              <a:spcBef>
                <a:spcPts val="1800"/>
              </a:spcBef>
            </a:pPr>
            <a:r>
              <a:rPr lang="zh-CN" altLang="en-US" dirty="0" smtClean="0">
                <a:latin typeface="仿宋" panose="02010609060101010101" pitchFamily="49" charset="-122"/>
                <a:ea typeface="仿宋" panose="02010609060101010101" pitchFamily="49" charset="-122"/>
              </a:rPr>
              <a:t>    银行</a:t>
            </a:r>
            <a:r>
              <a:rPr lang="zh-CN" altLang="en-US" dirty="0">
                <a:latin typeface="仿宋" panose="02010609060101010101" pitchFamily="49" charset="-122"/>
                <a:ea typeface="仿宋" panose="02010609060101010101" pitchFamily="49" charset="-122"/>
              </a:rPr>
              <a:t>等金融机构通过实施供应链金融，提供资金、信用、服务进入供应链，不仅有效地解决了中小企业融资问题，也促进了金融与实业的有效互动。供应链金融促使银行跳出单个企业的局限，从更宏观的高度来考察实体经济的发展，从关注静态转向企业经营的动态跟踪，这将从根本上改变银行业的观察视野、思维脉络、信贷文化和发展战略。</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1003653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ECA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t>10.2.4 </a:t>
            </a:r>
            <a:r>
              <a:rPr lang="zh-CN" altLang="en-US" sz="2000" dirty="0"/>
              <a:t>供应链金融的运作模式</a:t>
            </a:r>
            <a:endParaRPr lang="zh-CN" altLang="en-US" sz="2000"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a:p>
        </p:txBody>
      </p:sp>
      <p:sp>
        <p:nvSpPr>
          <p:cNvPr id="5" name="TextBox 4"/>
          <p:cNvSpPr txBox="1"/>
          <p:nvPr/>
        </p:nvSpPr>
        <p:spPr>
          <a:xfrm>
            <a:off x="539552" y="1414517"/>
            <a:ext cx="8136904" cy="4478149"/>
          </a:xfrm>
          <a:prstGeom prst="rect">
            <a:avLst/>
          </a:prstGeom>
          <a:noFill/>
        </p:spPr>
        <p:txBody>
          <a:bodyPr wrap="square" rtlCol="0">
            <a:spAutoFit/>
          </a:bodyPr>
          <a:lstStyle/>
          <a:p>
            <a:pPr marL="342900" indent="-342900">
              <a:spcBef>
                <a:spcPts val="1800"/>
              </a:spcBef>
              <a:buSzPct val="150000"/>
              <a:buBlip>
                <a:blip r:embed="rId3"/>
              </a:buBlip>
            </a:pPr>
            <a:r>
              <a:rPr lang="zh-CN" altLang="en-US" dirty="0" smtClean="0">
                <a:latin typeface="仿宋" panose="02010609060101010101" pitchFamily="49" charset="-122"/>
                <a:ea typeface="仿宋" panose="02010609060101010101" pitchFamily="49" charset="-122"/>
              </a:rPr>
              <a:t>供应</a:t>
            </a:r>
            <a:r>
              <a:rPr lang="zh-CN" altLang="en-US" dirty="0">
                <a:latin typeface="仿宋" panose="02010609060101010101" pitchFamily="49" charset="-122"/>
                <a:ea typeface="仿宋" panose="02010609060101010101" pitchFamily="49" charset="-122"/>
              </a:rPr>
              <a:t>链金融根据不同的角度可以划分不同的运作模式，比如根据银行参与程度的不同，可分为资本流通模式、资产流通模式和综合模式；根据物流企业参与程度不同，可分为代理模式、担保模式和自营模式；根据质押物在质押期间可否重复进出，可分为静态质押和动态质押两种模式，等等。本章从资金缺口阶段的角度对供应链金融进行分类。</a:t>
            </a:r>
          </a:p>
          <a:p>
            <a:pPr marL="342900" indent="-342900">
              <a:spcBef>
                <a:spcPts val="1800"/>
              </a:spcBef>
              <a:buSzPct val="150000"/>
              <a:buBlip>
                <a:blip r:embed="rId3"/>
              </a:buBlip>
            </a:pPr>
            <a:r>
              <a:rPr lang="zh-CN" altLang="en-US" dirty="0" smtClean="0">
                <a:latin typeface="仿宋" panose="02010609060101010101" pitchFamily="49" charset="-122"/>
                <a:ea typeface="仿宋" panose="02010609060101010101" pitchFamily="49" charset="-122"/>
              </a:rPr>
              <a:t>根据</a:t>
            </a:r>
            <a:r>
              <a:rPr lang="zh-CN" altLang="en-US" dirty="0">
                <a:latin typeface="仿宋" panose="02010609060101010101" pitchFamily="49" charset="-122"/>
                <a:ea typeface="仿宋" panose="02010609060101010101" pitchFamily="49" charset="-122"/>
              </a:rPr>
              <a:t>企业运营过程和规律，资金缺口经常发生在采购、经营和销售三个阶段。在商品采购阶段，具有较强实力供应商（核心企业）往往会利用自身的强势地位要挟下游购买商尽快付款。供应商的商品价格波动也会给下游企业采购带来巨大资金缺口风险。在企业经营期间，中小企业因为库存、销售波动等原因积压大量存货，占用大量流动资金，给企业造成资金周转困难。在销售阶段，如果面对的是具有较强实力的购货方（核心企业），货款回收期较长，也给企业带来流动资金短缺的风险。针对中小企业运营过程中的资金缺口特点和借款人在不同贸易环节中融资需求风险点的差异，供应链融资分为三类：保兑仓融资、融通仓融资和应收账款融资。</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53579836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a:p>
        </p:txBody>
      </p:sp>
      <p:sp>
        <p:nvSpPr>
          <p:cNvPr id="5" name="TextBox 4"/>
          <p:cNvSpPr txBox="1"/>
          <p:nvPr/>
        </p:nvSpPr>
        <p:spPr>
          <a:xfrm>
            <a:off x="512249" y="571033"/>
            <a:ext cx="8136904" cy="2262158"/>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一、基于预付账款的保兑仓融资模式的运作机理</a:t>
            </a:r>
            <a:endParaRPr lang="en-US" altLang="zh-CN" b="1"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dirty="0" smtClean="0">
                <a:latin typeface="仿宋" panose="02010609060101010101" pitchFamily="49" charset="-122"/>
                <a:ea typeface="仿宋" panose="02010609060101010101" pitchFamily="49" charset="-122"/>
              </a:rPr>
              <a:t>保</a:t>
            </a:r>
            <a:r>
              <a:rPr lang="zh-CN" altLang="en-US" dirty="0">
                <a:latin typeface="仿宋" panose="02010609060101010101" pitchFamily="49" charset="-122"/>
                <a:ea typeface="仿宋" panose="02010609060101010101" pitchFamily="49" charset="-122"/>
              </a:rPr>
              <a:t>兑仓融资即银行在购买方支付一定比例货款的前提下向购买方发放的贷款，银行与购销双方及仓储、物流企业签署四方合作协议，确定预付贷款的支付方式，并将货物交由指定仓储、物流企业运输或保管，同时购买方在支付足额贷款之前货物权利归银行所有。这种融资方式的还款来源为采购方直接将货款付至银行指定账户，并首先用于偿还银行贷款。这种贷款方式下银行监控重点为货物，并不需要对采购方的认定。</a:t>
            </a:r>
          </a:p>
        </p:txBody>
      </p:sp>
      <p:graphicFrame>
        <p:nvGraphicFramePr>
          <p:cNvPr id="8" name="表格 7"/>
          <p:cNvGraphicFramePr>
            <a:graphicFrameLocks noGrp="1"/>
          </p:cNvGraphicFramePr>
          <p:nvPr>
            <p:extLst>
              <p:ext uri="{D42A27DB-BD31-4B8C-83A1-F6EECF244321}">
                <p14:modId xmlns:p14="http://schemas.microsoft.com/office/powerpoint/2010/main" val="3102171616"/>
              </p:ext>
            </p:extLst>
          </p:nvPr>
        </p:nvGraphicFramePr>
        <p:xfrm>
          <a:off x="755576" y="3167216"/>
          <a:ext cx="7848872" cy="2926080"/>
        </p:xfrm>
        <a:graphic>
          <a:graphicData uri="http://schemas.openxmlformats.org/drawingml/2006/table">
            <a:tbl>
              <a:tblPr firstRow="1" firstCol="1" bandRow="1"/>
              <a:tblGrid>
                <a:gridCol w="799294">
                  <a:extLst>
                    <a:ext uri="{9D8B030D-6E8A-4147-A177-3AD203B41FA5}">
                      <a16:colId xmlns:a16="http://schemas.microsoft.com/office/drawing/2014/main" xmlns="" val="20000"/>
                    </a:ext>
                  </a:extLst>
                </a:gridCol>
                <a:gridCol w="7049578">
                  <a:extLst>
                    <a:ext uri="{9D8B030D-6E8A-4147-A177-3AD203B41FA5}">
                      <a16:colId xmlns:a16="http://schemas.microsoft.com/office/drawing/2014/main" xmlns="" val="20001"/>
                    </a:ext>
                  </a:extLst>
                </a:gridCol>
              </a:tblGrid>
              <a:tr h="219088">
                <a:tc>
                  <a:txBody>
                    <a:bodyPr/>
                    <a:lstStyle/>
                    <a:p>
                      <a:pPr algn="ctr">
                        <a:spcAft>
                          <a:spcPts val="0"/>
                        </a:spcAft>
                      </a:pPr>
                      <a:r>
                        <a:rPr lang="zh-CN" sz="1600" kern="100" dirty="0">
                          <a:solidFill>
                            <a:srgbClr val="000000"/>
                          </a:solidFill>
                          <a:effectLst/>
                          <a:latin typeface="仿宋" pitchFamily="49" charset="-122"/>
                          <a:ea typeface="仿宋" pitchFamily="49" charset="-122"/>
                          <a:cs typeface="黑体"/>
                        </a:rPr>
                        <a:t>编号</a:t>
                      </a:r>
                      <a:endParaRPr lang="zh-CN" sz="1600" kern="100" dirty="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solidFill>
                            <a:srgbClr val="000000"/>
                          </a:solidFill>
                          <a:effectLst/>
                          <a:latin typeface="仿宋" pitchFamily="49" charset="-122"/>
                          <a:ea typeface="仿宋" pitchFamily="49" charset="-122"/>
                          <a:cs typeface="黑体"/>
                        </a:rPr>
                        <a:t>流程介绍</a:t>
                      </a:r>
                      <a:endParaRPr lang="zh-CN" sz="1600" kern="100" dirty="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53912">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1</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100" dirty="0">
                          <a:solidFill>
                            <a:srgbClr val="000000"/>
                          </a:solidFill>
                          <a:effectLst/>
                          <a:latin typeface="仿宋" pitchFamily="49" charset="-122"/>
                          <a:ea typeface="仿宋" pitchFamily="49" charset="-122"/>
                          <a:cs typeface="黑体"/>
                        </a:rPr>
                        <a:t>销售方与采购方签订购方签销协议，然后与银行和物流企业签订四方合作协议，协议中规定款项往来需通过银行指定账户，并且将相关货物权利让渡给银行</a:t>
                      </a:r>
                      <a:endParaRPr lang="zh-CN" sz="1600" kern="100" dirty="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19088">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2</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100" dirty="0">
                          <a:solidFill>
                            <a:srgbClr val="000000"/>
                          </a:solidFill>
                          <a:effectLst/>
                          <a:latin typeface="仿宋" pitchFamily="49" charset="-122"/>
                          <a:ea typeface="仿宋" pitchFamily="49" charset="-122"/>
                          <a:cs typeface="黑体"/>
                        </a:rPr>
                        <a:t>采购方以支付给销售方的预付款项下内容向银行进行质押</a:t>
                      </a:r>
                      <a:endParaRPr lang="zh-CN" sz="1600" kern="100" dirty="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19088">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3</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100" dirty="0">
                          <a:solidFill>
                            <a:srgbClr val="000000"/>
                          </a:solidFill>
                          <a:effectLst/>
                          <a:latin typeface="仿宋" pitchFamily="49" charset="-122"/>
                          <a:ea typeface="仿宋" pitchFamily="49" charset="-122"/>
                          <a:cs typeface="黑体"/>
                        </a:rPr>
                        <a:t>银行在销售方检验采购方预付款项下的质押货物</a:t>
                      </a:r>
                      <a:endParaRPr lang="zh-CN" sz="1600" kern="100" dirty="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19088">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4</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100" dirty="0">
                          <a:solidFill>
                            <a:srgbClr val="000000"/>
                          </a:solidFill>
                          <a:effectLst/>
                          <a:latin typeface="仿宋" pitchFamily="49" charset="-122"/>
                          <a:ea typeface="仿宋" pitchFamily="49" charset="-122"/>
                          <a:cs typeface="黑体"/>
                        </a:rPr>
                        <a:t>银行根据采购方的采购需求发放相应贷款，用于支付销售方的贷款</a:t>
                      </a:r>
                      <a:endParaRPr lang="zh-CN" sz="1600" kern="100" dirty="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53912">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5</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100" dirty="0">
                          <a:solidFill>
                            <a:srgbClr val="000000"/>
                          </a:solidFill>
                          <a:effectLst/>
                          <a:latin typeface="仿宋" pitchFamily="49" charset="-122"/>
                          <a:ea typeface="仿宋" pitchFamily="49" charset="-122"/>
                          <a:cs typeface="黑体"/>
                        </a:rPr>
                        <a:t>销售方将货物存放到指定仓库或指定的物流企业进行保管，物流企业向银行确认其拥有货物权利</a:t>
                      </a:r>
                      <a:endParaRPr lang="zh-CN" sz="1600" kern="100" dirty="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19088">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6</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100" dirty="0">
                          <a:solidFill>
                            <a:srgbClr val="000000"/>
                          </a:solidFill>
                          <a:effectLst/>
                          <a:latin typeface="仿宋" pitchFamily="49" charset="-122"/>
                          <a:ea typeface="仿宋" pitchFamily="49" charset="-122"/>
                          <a:cs typeface="黑体"/>
                        </a:rPr>
                        <a:t>采购方在货物销售后，将货物存至银行指定的监管账户</a:t>
                      </a:r>
                      <a:endParaRPr lang="zh-CN" sz="1600" kern="100" dirty="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353912">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7</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100" dirty="0">
                          <a:solidFill>
                            <a:srgbClr val="000000"/>
                          </a:solidFill>
                          <a:effectLst/>
                          <a:latin typeface="仿宋" pitchFamily="49" charset="-122"/>
                          <a:ea typeface="仿宋" pitchFamily="49" charset="-122"/>
                          <a:cs typeface="黑体"/>
                        </a:rPr>
                        <a:t>银行确认收到货款后向物流企业发出相关货物的放行指令，物流企业收到放行指令后向采购方发运货物</a:t>
                      </a:r>
                      <a:endParaRPr lang="zh-CN" sz="1600" kern="100" dirty="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19088">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8</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600" kern="100" dirty="0">
                          <a:solidFill>
                            <a:srgbClr val="000000"/>
                          </a:solidFill>
                          <a:effectLst/>
                          <a:latin typeface="仿宋" pitchFamily="49" charset="-122"/>
                          <a:ea typeface="仿宋" pitchFamily="49" charset="-122"/>
                          <a:cs typeface="黑体"/>
                        </a:rPr>
                        <a:t>银行将收到的货款首先用于偿还贷款，然后将超出部分划归销售方</a:t>
                      </a:r>
                      <a:endParaRPr lang="zh-CN" sz="1600" kern="100" dirty="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
        <p:nvSpPr>
          <p:cNvPr id="9" name="矩形 8"/>
          <p:cNvSpPr/>
          <p:nvPr/>
        </p:nvSpPr>
        <p:spPr>
          <a:xfrm>
            <a:off x="3230973" y="2833191"/>
            <a:ext cx="2699457" cy="307777"/>
          </a:xfrm>
          <a:prstGeom prst="rect">
            <a:avLst/>
          </a:prstGeom>
        </p:spPr>
        <p:txBody>
          <a:bodyPr wrap="none">
            <a:spAutoFit/>
          </a:bodyPr>
          <a:lstStyle/>
          <a:p>
            <a:pPr indent="267970" algn="ctr">
              <a:spcAft>
                <a:spcPts val="0"/>
              </a:spcAft>
            </a:pPr>
            <a:r>
              <a:rPr lang="zh-CN" altLang="zh-CN" sz="1400" b="1" kern="100" dirty="0">
                <a:solidFill>
                  <a:srgbClr val="000000"/>
                </a:solidFill>
                <a:latin typeface="仿宋" pitchFamily="49" charset="-122"/>
                <a:ea typeface="仿宋" pitchFamily="49" charset="-122"/>
                <a:cs typeface="黑体"/>
              </a:rPr>
              <a:t>表</a:t>
            </a:r>
            <a:r>
              <a:rPr lang="en-US" altLang="zh-CN" sz="1400" b="1" kern="100" dirty="0">
                <a:solidFill>
                  <a:srgbClr val="000000"/>
                </a:solidFill>
                <a:latin typeface="仿宋" pitchFamily="49" charset="-122"/>
                <a:ea typeface="仿宋" pitchFamily="49" charset="-122"/>
                <a:cs typeface="黑体"/>
              </a:rPr>
              <a:t>10-2 </a:t>
            </a:r>
            <a:r>
              <a:rPr lang="zh-CN" altLang="zh-CN" sz="1400" b="1" kern="100" dirty="0">
                <a:solidFill>
                  <a:srgbClr val="000000"/>
                </a:solidFill>
                <a:latin typeface="仿宋" pitchFamily="49" charset="-122"/>
                <a:ea typeface="仿宋" pitchFamily="49" charset="-122"/>
                <a:cs typeface="黑体"/>
              </a:rPr>
              <a:t>保兑仓融资流程</a:t>
            </a:r>
            <a:r>
              <a:rPr lang="zh-CN" altLang="en-US" sz="1400" b="1" kern="100" dirty="0">
                <a:solidFill>
                  <a:srgbClr val="000000"/>
                </a:solidFill>
                <a:latin typeface="仿宋" pitchFamily="49" charset="-122"/>
                <a:ea typeface="仿宋" pitchFamily="49" charset="-122"/>
                <a:cs typeface="黑体"/>
              </a:rPr>
              <a:t>介绍</a:t>
            </a:r>
            <a:endParaRPr lang="zh-CN" altLang="zh-CN" sz="1400" kern="100" dirty="0">
              <a:latin typeface="仿宋" pitchFamily="49" charset="-122"/>
              <a:ea typeface="仿宋" pitchFamily="49" charset="-122"/>
              <a:cs typeface="黑体"/>
            </a:endParaRPr>
          </a:p>
        </p:txBody>
      </p:sp>
    </p:spTree>
    <p:extLst>
      <p:ext uri="{BB962C8B-B14F-4D97-AF65-F5344CB8AC3E}">
        <p14:creationId xmlns:p14="http://schemas.microsoft.com/office/powerpoint/2010/main" val="2743120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a:p>
        </p:txBody>
      </p:sp>
      <p:sp>
        <p:nvSpPr>
          <p:cNvPr id="5" name="TextBox 4"/>
          <p:cNvSpPr txBox="1"/>
          <p:nvPr/>
        </p:nvSpPr>
        <p:spPr>
          <a:xfrm>
            <a:off x="539552" y="764704"/>
            <a:ext cx="8136904" cy="1708160"/>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二、基于存货的融通仓融资模式的运作机理</a:t>
            </a:r>
            <a:endParaRPr lang="en-US" altLang="zh-CN" b="1"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dirty="0" smtClean="0">
                <a:latin typeface="仿宋" panose="02010609060101010101" pitchFamily="49" charset="-122"/>
                <a:ea typeface="仿宋" panose="02010609060101010101" pitchFamily="49" charset="-122"/>
              </a:rPr>
              <a:t>融通</a:t>
            </a:r>
            <a:r>
              <a:rPr lang="zh-CN" altLang="en-US" dirty="0">
                <a:latin typeface="仿宋" panose="02010609060101010101" pitchFamily="49" charset="-122"/>
                <a:ea typeface="仿宋" panose="02010609060101010101" pitchFamily="49" charset="-122"/>
              </a:rPr>
              <a:t>仓融资即买卖双方与银行协定将交易的货物存放在指定仓库或交由指定的物流公司运输，从而使得借贷人的物流置于银行可监控的范围之内：其还款来源为购买方直接将货款汇给借款银行。这种融资方式下银行监控的重点为货物，并不需要对购买方进行认定。</a:t>
            </a:r>
          </a:p>
        </p:txBody>
      </p:sp>
      <p:sp>
        <p:nvSpPr>
          <p:cNvPr id="9" name="矩形 8"/>
          <p:cNvSpPr/>
          <p:nvPr/>
        </p:nvSpPr>
        <p:spPr>
          <a:xfrm>
            <a:off x="3216459" y="2426791"/>
            <a:ext cx="2699457" cy="307777"/>
          </a:xfrm>
          <a:prstGeom prst="rect">
            <a:avLst/>
          </a:prstGeom>
        </p:spPr>
        <p:txBody>
          <a:bodyPr wrap="none">
            <a:spAutoFit/>
          </a:bodyPr>
          <a:lstStyle/>
          <a:p>
            <a:pPr indent="267970" algn="ctr">
              <a:spcAft>
                <a:spcPts val="0"/>
              </a:spcAft>
            </a:pPr>
            <a:r>
              <a:rPr lang="zh-CN" altLang="en-US" sz="1400" b="1" kern="100" dirty="0">
                <a:solidFill>
                  <a:srgbClr val="000000"/>
                </a:solidFill>
                <a:latin typeface="仿宋" pitchFamily="49" charset="-122"/>
                <a:ea typeface="仿宋" pitchFamily="49" charset="-122"/>
                <a:cs typeface="黑体"/>
              </a:rPr>
              <a:t>表</a:t>
            </a:r>
            <a:r>
              <a:rPr lang="en-US" altLang="zh-CN" sz="1400" b="1" kern="100" dirty="0">
                <a:solidFill>
                  <a:srgbClr val="000000"/>
                </a:solidFill>
                <a:latin typeface="仿宋" pitchFamily="49" charset="-122"/>
                <a:ea typeface="仿宋" pitchFamily="49" charset="-122"/>
                <a:cs typeface="黑体"/>
              </a:rPr>
              <a:t>10-3 </a:t>
            </a:r>
            <a:r>
              <a:rPr lang="zh-CN" altLang="en-US" sz="1400" b="1" kern="100" dirty="0">
                <a:solidFill>
                  <a:srgbClr val="000000"/>
                </a:solidFill>
                <a:latin typeface="仿宋" pitchFamily="49" charset="-122"/>
                <a:ea typeface="仿宋" pitchFamily="49" charset="-122"/>
                <a:cs typeface="黑体"/>
              </a:rPr>
              <a:t>融通仓融资流程介绍</a:t>
            </a:r>
            <a:endParaRPr lang="zh-CN" altLang="zh-CN" sz="1400" kern="100" dirty="0">
              <a:latin typeface="仿宋" pitchFamily="49" charset="-122"/>
              <a:ea typeface="仿宋" pitchFamily="49" charset="-122"/>
              <a:cs typeface="黑体"/>
            </a:endParaRPr>
          </a:p>
        </p:txBody>
      </p:sp>
      <p:graphicFrame>
        <p:nvGraphicFramePr>
          <p:cNvPr id="2" name="表格 1"/>
          <p:cNvGraphicFramePr>
            <a:graphicFrameLocks noGrp="1"/>
          </p:cNvGraphicFramePr>
          <p:nvPr>
            <p:extLst>
              <p:ext uri="{D42A27DB-BD31-4B8C-83A1-F6EECF244321}">
                <p14:modId xmlns:p14="http://schemas.microsoft.com/office/powerpoint/2010/main" val="73654051"/>
              </p:ext>
            </p:extLst>
          </p:nvPr>
        </p:nvGraphicFramePr>
        <p:xfrm>
          <a:off x="827584" y="2852936"/>
          <a:ext cx="7632848" cy="2438400"/>
        </p:xfrm>
        <a:graphic>
          <a:graphicData uri="http://schemas.openxmlformats.org/drawingml/2006/table">
            <a:tbl>
              <a:tblPr firstRow="1" firstCol="1" bandRow="1"/>
              <a:tblGrid>
                <a:gridCol w="778374">
                  <a:extLst>
                    <a:ext uri="{9D8B030D-6E8A-4147-A177-3AD203B41FA5}">
                      <a16:colId xmlns:a16="http://schemas.microsoft.com/office/drawing/2014/main" xmlns="" val="20000"/>
                    </a:ext>
                  </a:extLst>
                </a:gridCol>
                <a:gridCol w="6854474">
                  <a:extLst>
                    <a:ext uri="{9D8B030D-6E8A-4147-A177-3AD203B41FA5}">
                      <a16:colId xmlns:a16="http://schemas.microsoft.com/office/drawing/2014/main" xmlns="" val="20001"/>
                    </a:ext>
                  </a:extLst>
                </a:gridCol>
              </a:tblGrid>
              <a:tr h="198120">
                <a:tc>
                  <a:txBody>
                    <a:bodyPr/>
                    <a:lstStyle/>
                    <a:p>
                      <a:pPr algn="ctr">
                        <a:spcAft>
                          <a:spcPts val="0"/>
                        </a:spcAft>
                      </a:pPr>
                      <a:r>
                        <a:rPr lang="zh-CN" sz="1600" kern="100" dirty="0">
                          <a:solidFill>
                            <a:srgbClr val="000000"/>
                          </a:solidFill>
                          <a:effectLst/>
                          <a:latin typeface="仿宋" pitchFamily="49" charset="-122"/>
                          <a:ea typeface="仿宋" pitchFamily="49" charset="-122"/>
                          <a:cs typeface="黑体"/>
                        </a:rPr>
                        <a:t>编号</a:t>
                      </a:r>
                      <a:endParaRPr lang="zh-CN" sz="1600" kern="100" dirty="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solidFill>
                            <a:srgbClr val="000000"/>
                          </a:solidFill>
                          <a:effectLst/>
                          <a:latin typeface="仿宋" pitchFamily="49" charset="-122"/>
                          <a:ea typeface="仿宋" pitchFamily="49" charset="-122"/>
                          <a:cs typeface="黑体"/>
                        </a:rPr>
                        <a:t>流程介绍</a:t>
                      </a:r>
                      <a:endParaRPr lang="zh-CN" sz="1600" kern="100" dirty="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98120">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1</a:t>
                      </a:r>
                      <a:endParaRPr lang="zh-CN" sz="16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rgbClr val="000000"/>
                          </a:solidFill>
                          <a:effectLst/>
                          <a:latin typeface="仿宋" pitchFamily="49" charset="-122"/>
                          <a:ea typeface="仿宋" pitchFamily="49" charset="-122"/>
                          <a:cs typeface="黑体"/>
                        </a:rPr>
                        <a:t>银行与销售企业和物流企业各签订三方协议，协议规定销售企业将货物权利置于银行的监管之下，并由物流企业进行保管</a:t>
                      </a:r>
                      <a:endParaRPr lang="zh-CN" sz="1600" kern="100" dirty="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98120">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2</a:t>
                      </a:r>
                      <a:endParaRPr lang="zh-CN" sz="16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rgbClr val="000000"/>
                          </a:solidFill>
                          <a:effectLst/>
                          <a:latin typeface="仿宋" pitchFamily="49" charset="-122"/>
                          <a:ea typeface="仿宋" pitchFamily="49" charset="-122"/>
                          <a:cs typeface="黑体"/>
                        </a:rPr>
                        <a:t>销售企业把将要销售的货物存放到指定仓库或交给指定的物流企业进行保管</a:t>
                      </a:r>
                      <a:endParaRPr lang="zh-CN" sz="1600" kern="100" dirty="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98120">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3</a:t>
                      </a:r>
                      <a:endParaRPr lang="zh-CN" sz="16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rgbClr val="000000"/>
                          </a:solidFill>
                          <a:effectLst/>
                          <a:latin typeface="仿宋" pitchFamily="49" charset="-122"/>
                          <a:ea typeface="仿宋" pitchFamily="49" charset="-122"/>
                          <a:cs typeface="黑体"/>
                        </a:rPr>
                        <a:t>物流企业负责检验并管理收到的货物，保证银行对货物的权利</a:t>
                      </a:r>
                      <a:endParaRPr lang="zh-CN" sz="1600" kern="100" dirty="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198120">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4</a:t>
                      </a:r>
                      <a:endParaRPr lang="zh-CN" sz="16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rgbClr val="000000"/>
                          </a:solidFill>
                          <a:effectLst/>
                          <a:latin typeface="仿宋" pitchFamily="49" charset="-122"/>
                          <a:ea typeface="仿宋" pitchFamily="49" charset="-122"/>
                          <a:cs typeface="黑体"/>
                        </a:rPr>
                        <a:t>银行在取得货物权利后，向销售企业发放贷款</a:t>
                      </a:r>
                      <a:endParaRPr lang="zh-CN" sz="1600" kern="100" dirty="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198120">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5</a:t>
                      </a:r>
                      <a:endParaRPr lang="zh-CN" sz="16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rgbClr val="000000"/>
                          </a:solidFill>
                          <a:effectLst/>
                          <a:latin typeface="仿宋" pitchFamily="49" charset="-122"/>
                          <a:ea typeface="仿宋" pitchFamily="49" charset="-122"/>
                          <a:cs typeface="黑体"/>
                        </a:rPr>
                        <a:t>销售企业售出货物时，由采购企业将货款付至银行指定的监管账户</a:t>
                      </a:r>
                      <a:endParaRPr lang="zh-CN" sz="1600" kern="100" dirty="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198120">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6</a:t>
                      </a:r>
                      <a:endParaRPr lang="zh-CN" sz="16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rgbClr val="000000"/>
                          </a:solidFill>
                          <a:effectLst/>
                          <a:latin typeface="仿宋" pitchFamily="49" charset="-122"/>
                          <a:ea typeface="仿宋" pitchFamily="49" charset="-122"/>
                          <a:cs typeface="黑体"/>
                        </a:rPr>
                        <a:t>银行在收到货款后，向物流企业发出货物放行指令，从而将货物移交给采购方。</a:t>
                      </a:r>
                      <a:endParaRPr lang="zh-CN" sz="1600" kern="100" dirty="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198120">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7</a:t>
                      </a:r>
                      <a:endParaRPr lang="zh-CN" sz="16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rgbClr val="000000"/>
                          </a:solidFill>
                          <a:effectLst/>
                          <a:latin typeface="仿宋" pitchFamily="49" charset="-122"/>
                          <a:ea typeface="仿宋" pitchFamily="49" charset="-122"/>
                          <a:cs typeface="黑体"/>
                        </a:rPr>
                        <a:t>银行将所收到的货款首先用于偿还贷款，然后将超出部分划归销售方所有</a:t>
                      </a:r>
                      <a:endParaRPr lang="zh-CN" sz="1600" kern="100" dirty="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564524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ECA7"/>
        </a:soli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17</a:t>
            </a:fld>
            <a:endParaRPr lang="zh-CN" altLang="en-US"/>
          </a:p>
        </p:txBody>
      </p:sp>
      <p:sp>
        <p:nvSpPr>
          <p:cNvPr id="5" name="TextBox 4"/>
          <p:cNvSpPr txBox="1"/>
          <p:nvPr/>
        </p:nvSpPr>
        <p:spPr>
          <a:xfrm>
            <a:off x="539552" y="764704"/>
            <a:ext cx="8136904" cy="1708160"/>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三、基于应收账款的融资模式的运作机理</a:t>
            </a:r>
            <a:endParaRPr lang="en-US" altLang="zh-CN" b="1" dirty="0">
              <a:latin typeface="仿宋" panose="02010609060101010101" pitchFamily="49" charset="-122"/>
              <a:ea typeface="仿宋" panose="02010609060101010101" pitchFamily="49" charset="-122"/>
            </a:endParaRPr>
          </a:p>
          <a:p>
            <a:pPr marL="342900" indent="-342900">
              <a:spcBef>
                <a:spcPts val="1800"/>
              </a:spcBef>
              <a:buSzPct val="150000"/>
              <a:buBlip>
                <a:blip r:embed="rId3"/>
              </a:buBlip>
            </a:pPr>
            <a:r>
              <a:rPr lang="zh-CN" altLang="en-US" dirty="0" smtClean="0">
                <a:latin typeface="仿宋" panose="02010609060101010101" pitchFamily="49" charset="-122"/>
                <a:ea typeface="仿宋" panose="02010609060101010101" pitchFamily="49" charset="-122"/>
              </a:rPr>
              <a:t>应收</a:t>
            </a:r>
            <a:r>
              <a:rPr lang="zh-CN" altLang="en-US" dirty="0">
                <a:latin typeface="仿宋" panose="02010609060101010101" pitchFamily="49" charset="-122"/>
                <a:ea typeface="仿宋" panose="02010609060101010101" pitchFamily="49" charset="-122"/>
              </a:rPr>
              <a:t>账款融资即在企业销售合同设定将销售款项汇入指定银行账户，并且以应收账款作为担保方式，其还款来源为购买方直接将货款汇给借款银行。这种融资方式中银行监控的重点为购买方的付款信誉，因此其购买方通常是银行认定的具备可靠的付款能力。</a:t>
            </a:r>
          </a:p>
        </p:txBody>
      </p:sp>
      <p:sp>
        <p:nvSpPr>
          <p:cNvPr id="9" name="矩形 8"/>
          <p:cNvSpPr/>
          <p:nvPr/>
        </p:nvSpPr>
        <p:spPr>
          <a:xfrm>
            <a:off x="3168506" y="2440633"/>
            <a:ext cx="2878994" cy="307777"/>
          </a:xfrm>
          <a:prstGeom prst="rect">
            <a:avLst/>
          </a:prstGeom>
        </p:spPr>
        <p:txBody>
          <a:bodyPr wrap="none">
            <a:spAutoFit/>
          </a:bodyPr>
          <a:lstStyle/>
          <a:p>
            <a:pPr indent="267970" algn="ctr">
              <a:spcAft>
                <a:spcPts val="0"/>
              </a:spcAft>
            </a:pPr>
            <a:r>
              <a:rPr lang="zh-CN" altLang="en-US" sz="1400" b="1" kern="100" dirty="0">
                <a:solidFill>
                  <a:srgbClr val="000000"/>
                </a:solidFill>
                <a:latin typeface="仿宋" pitchFamily="49" charset="-122"/>
                <a:ea typeface="仿宋" pitchFamily="49" charset="-122"/>
                <a:cs typeface="黑体"/>
              </a:rPr>
              <a:t>表</a:t>
            </a:r>
            <a:r>
              <a:rPr lang="en-US" altLang="zh-CN" sz="1400" b="1" kern="100" dirty="0">
                <a:solidFill>
                  <a:srgbClr val="000000"/>
                </a:solidFill>
                <a:latin typeface="仿宋" pitchFamily="49" charset="-122"/>
                <a:ea typeface="仿宋" pitchFamily="49" charset="-122"/>
                <a:cs typeface="黑体"/>
              </a:rPr>
              <a:t>10-4 </a:t>
            </a:r>
            <a:r>
              <a:rPr lang="zh-CN" altLang="en-US" sz="1400" b="1" kern="100" dirty="0">
                <a:solidFill>
                  <a:srgbClr val="000000"/>
                </a:solidFill>
                <a:latin typeface="仿宋" pitchFamily="49" charset="-122"/>
                <a:ea typeface="仿宋" pitchFamily="49" charset="-122"/>
                <a:cs typeface="黑体"/>
              </a:rPr>
              <a:t>应收账款融资流程介绍</a:t>
            </a:r>
            <a:endParaRPr lang="zh-CN" altLang="zh-CN" sz="1400" kern="100" dirty="0">
              <a:latin typeface="仿宋" pitchFamily="49" charset="-122"/>
              <a:ea typeface="仿宋" pitchFamily="49" charset="-122"/>
              <a:cs typeface="黑体"/>
            </a:endParaRPr>
          </a:p>
        </p:txBody>
      </p:sp>
      <p:graphicFrame>
        <p:nvGraphicFramePr>
          <p:cNvPr id="3" name="表格 2"/>
          <p:cNvGraphicFramePr>
            <a:graphicFrameLocks noGrp="1"/>
          </p:cNvGraphicFramePr>
          <p:nvPr>
            <p:extLst>
              <p:ext uri="{D42A27DB-BD31-4B8C-83A1-F6EECF244321}">
                <p14:modId xmlns:p14="http://schemas.microsoft.com/office/powerpoint/2010/main" val="3462897652"/>
              </p:ext>
            </p:extLst>
          </p:nvPr>
        </p:nvGraphicFramePr>
        <p:xfrm>
          <a:off x="971600" y="2924944"/>
          <a:ext cx="7272808" cy="1950720"/>
        </p:xfrm>
        <a:graphic>
          <a:graphicData uri="http://schemas.openxmlformats.org/drawingml/2006/table">
            <a:tbl>
              <a:tblPr firstRow="1" firstCol="1" bandRow="1"/>
              <a:tblGrid>
                <a:gridCol w="865988">
                  <a:extLst>
                    <a:ext uri="{9D8B030D-6E8A-4147-A177-3AD203B41FA5}">
                      <a16:colId xmlns:a16="http://schemas.microsoft.com/office/drawing/2014/main" xmlns="" val="20000"/>
                    </a:ext>
                  </a:extLst>
                </a:gridCol>
                <a:gridCol w="6406820">
                  <a:extLst>
                    <a:ext uri="{9D8B030D-6E8A-4147-A177-3AD203B41FA5}">
                      <a16:colId xmlns:a16="http://schemas.microsoft.com/office/drawing/2014/main" xmlns="" val="20001"/>
                    </a:ext>
                  </a:extLst>
                </a:gridCol>
              </a:tblGrid>
              <a:tr h="198755">
                <a:tc>
                  <a:txBody>
                    <a:bodyPr/>
                    <a:lstStyle/>
                    <a:p>
                      <a:pPr algn="ctr">
                        <a:spcAft>
                          <a:spcPts val="0"/>
                        </a:spcAft>
                      </a:pPr>
                      <a:r>
                        <a:rPr lang="zh-CN" sz="1600" kern="100" dirty="0">
                          <a:solidFill>
                            <a:srgbClr val="000000"/>
                          </a:solidFill>
                          <a:effectLst/>
                          <a:latin typeface="仿宋" pitchFamily="49" charset="-122"/>
                          <a:ea typeface="仿宋" pitchFamily="49" charset="-122"/>
                          <a:cs typeface="黑体"/>
                        </a:rPr>
                        <a:t>编号</a:t>
                      </a:r>
                      <a:endParaRPr lang="zh-CN" sz="1600" kern="100" dirty="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流程介绍</a:t>
                      </a:r>
                      <a:endParaRPr lang="zh-CN" sz="16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98755">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1</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仿宋" pitchFamily="49" charset="-122"/>
                          <a:ea typeface="仿宋" pitchFamily="49" charset="-122"/>
                          <a:cs typeface="黑体"/>
                        </a:rPr>
                        <a:t>销售企业与采购企业签订销售合同</a:t>
                      </a:r>
                      <a:endParaRPr lang="zh-CN" sz="16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98755">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2</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仿宋" pitchFamily="49" charset="-122"/>
                          <a:ea typeface="仿宋" pitchFamily="49" charset="-122"/>
                          <a:cs typeface="黑体"/>
                        </a:rPr>
                        <a:t>融资银行对销售合同中的销售款回笼方式进行设定</a:t>
                      </a:r>
                      <a:endParaRPr lang="zh-CN" sz="16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98755">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3</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仿宋" pitchFamily="49" charset="-122"/>
                          <a:ea typeface="仿宋" pitchFamily="49" charset="-122"/>
                          <a:cs typeface="黑体"/>
                        </a:rPr>
                        <a:t>银行在对回款完成监管设定的前提下，向销售企业提供融资</a:t>
                      </a:r>
                      <a:endParaRPr lang="zh-CN" sz="16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198755">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4</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仿宋" pitchFamily="49" charset="-122"/>
                          <a:ea typeface="仿宋" pitchFamily="49" charset="-122"/>
                          <a:cs typeface="黑体"/>
                        </a:rPr>
                        <a:t>销售企业向采购企业发运货物</a:t>
                      </a:r>
                      <a:endParaRPr lang="zh-CN" sz="16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198755">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5</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solidFill>
                            <a:srgbClr val="000000"/>
                          </a:solidFill>
                          <a:effectLst/>
                          <a:latin typeface="仿宋" pitchFamily="49" charset="-122"/>
                          <a:ea typeface="仿宋" pitchFamily="49" charset="-122"/>
                          <a:cs typeface="黑体"/>
                        </a:rPr>
                        <a:t>采购企业将货款付至银行监管的指定账户</a:t>
                      </a:r>
                      <a:endParaRPr lang="zh-CN" sz="16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198755">
                <a:tc>
                  <a:txBody>
                    <a:bodyPr/>
                    <a:lstStyle/>
                    <a:p>
                      <a:pPr algn="ctr">
                        <a:spcAft>
                          <a:spcPts val="0"/>
                        </a:spcAft>
                      </a:pPr>
                      <a:r>
                        <a:rPr lang="en-US" sz="1600" kern="100">
                          <a:solidFill>
                            <a:srgbClr val="000000"/>
                          </a:solidFill>
                          <a:effectLst/>
                          <a:latin typeface="仿宋" pitchFamily="49" charset="-122"/>
                          <a:ea typeface="仿宋" pitchFamily="49" charset="-122"/>
                          <a:cs typeface="黑体"/>
                        </a:rPr>
                        <a:t>6</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solidFill>
                            <a:srgbClr val="000000"/>
                          </a:solidFill>
                          <a:effectLst/>
                          <a:latin typeface="仿宋" pitchFamily="49" charset="-122"/>
                          <a:ea typeface="仿宋" pitchFamily="49" charset="-122"/>
                          <a:cs typeface="黑体"/>
                        </a:rPr>
                        <a:t>银行自动从指定账户划拨款项偿还贷款，并将剩余的款项释放给销售企业使用</a:t>
                      </a:r>
                      <a:endParaRPr lang="zh-CN" sz="1600" kern="100" dirty="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50659830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6ECA7"/>
        </a:soli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
        <p:nvSpPr>
          <p:cNvPr id="5" name="TextBox 4"/>
          <p:cNvSpPr txBox="1"/>
          <p:nvPr/>
        </p:nvSpPr>
        <p:spPr>
          <a:xfrm>
            <a:off x="0" y="692696"/>
            <a:ext cx="9144000" cy="3139321"/>
          </a:xfrm>
          <a:prstGeom prst="rect">
            <a:avLst/>
          </a:prstGeom>
          <a:noFill/>
        </p:spPr>
        <p:txBody>
          <a:bodyPr wrap="square" rtlCol="0">
            <a:spAutoFit/>
          </a:bodyPr>
          <a:lstStyle/>
          <a:p>
            <a:pPr marL="342900" indent="-342900">
              <a:spcBef>
                <a:spcPts val="1800"/>
              </a:spcBef>
              <a:buSzPct val="150000"/>
              <a:buBlip>
                <a:blip r:embed="rId3"/>
              </a:buBlip>
            </a:pPr>
            <a:r>
              <a:rPr lang="zh-CN" altLang="en-US" dirty="0" smtClean="0">
                <a:latin typeface="仿宋" panose="02010609060101010101" pitchFamily="49" charset="-122"/>
                <a:ea typeface="仿宋" panose="02010609060101010101" pitchFamily="49" charset="-122"/>
              </a:rPr>
              <a:t>三</a:t>
            </a:r>
            <a:r>
              <a:rPr lang="zh-CN" altLang="en-US" dirty="0">
                <a:latin typeface="仿宋" panose="02010609060101010101" pitchFamily="49" charset="-122"/>
                <a:ea typeface="仿宋" panose="02010609060101010101" pitchFamily="49" charset="-122"/>
              </a:rPr>
              <a:t>种融资模式各有特点。从融资对象和参与方角度来看，融通仓融资可以独立于核心企业单独运作；保兑仓融资和应收账款融资都涉及到供应链上下游买卖双方企业，也就是说涉及到对引入的核心企业的风险进行控制，是典型的供应链金融模式。融通仓融资可视作保兑仓融资的接驳性产品。从融资目的来看，融通仓融资实质是将存货变现得到经营的现金，减少存货对流动资金的占压，加速资金周转；保兑仓融资实质是借助核心企业供应商的信用实现购买商的信用增级，获得用于购买货物的大量资金，解决了购买商的杠杆采购和供应商的批量销售问题；应收账款融资实质上是将企业产品转化为现金的时间跨度缩短，加速资金周转。应当注意的是三种融资模式在实际运作中也有其灵活性，金融机构在向供应链核心企业及其上下游配套企业提供金融服务时，往往通过几种模式的有效组合，设计综合性及个性化的融资方案，从而达到提升供应链融资效率的目的。</a:t>
            </a:r>
          </a:p>
        </p:txBody>
      </p:sp>
      <p:sp>
        <p:nvSpPr>
          <p:cNvPr id="9" name="矩形 8"/>
          <p:cNvSpPr/>
          <p:nvPr/>
        </p:nvSpPr>
        <p:spPr>
          <a:xfrm>
            <a:off x="3158964" y="3793484"/>
            <a:ext cx="2519921" cy="307777"/>
          </a:xfrm>
          <a:prstGeom prst="rect">
            <a:avLst/>
          </a:prstGeom>
        </p:spPr>
        <p:txBody>
          <a:bodyPr wrap="none">
            <a:spAutoFit/>
          </a:bodyPr>
          <a:lstStyle/>
          <a:p>
            <a:pPr indent="267970" algn="ctr">
              <a:spcAft>
                <a:spcPts val="0"/>
              </a:spcAft>
            </a:pPr>
            <a:r>
              <a:rPr lang="zh-CN" altLang="en-US" sz="1400" b="1" kern="100" dirty="0">
                <a:solidFill>
                  <a:srgbClr val="000000"/>
                </a:solidFill>
                <a:latin typeface="仿宋" pitchFamily="49" charset="-122"/>
                <a:ea typeface="仿宋" pitchFamily="49" charset="-122"/>
                <a:cs typeface="黑体"/>
              </a:rPr>
              <a:t>表</a:t>
            </a:r>
            <a:r>
              <a:rPr lang="en-US" altLang="zh-CN" sz="1400" b="1" kern="100" dirty="0">
                <a:solidFill>
                  <a:srgbClr val="000000"/>
                </a:solidFill>
                <a:latin typeface="仿宋" pitchFamily="49" charset="-122"/>
                <a:ea typeface="仿宋" pitchFamily="49" charset="-122"/>
                <a:cs typeface="黑体"/>
              </a:rPr>
              <a:t>10-5 </a:t>
            </a:r>
            <a:r>
              <a:rPr lang="zh-CN" altLang="en-US" sz="1400" b="1" kern="100" dirty="0">
                <a:solidFill>
                  <a:srgbClr val="000000"/>
                </a:solidFill>
                <a:latin typeface="仿宋" pitchFamily="49" charset="-122"/>
                <a:ea typeface="仿宋" pitchFamily="49" charset="-122"/>
                <a:cs typeface="黑体"/>
              </a:rPr>
              <a:t>三种融资模式对比</a:t>
            </a:r>
            <a:endParaRPr lang="zh-CN" altLang="zh-CN" sz="1400" kern="100" dirty="0">
              <a:latin typeface="仿宋" pitchFamily="49" charset="-122"/>
              <a:ea typeface="仿宋" pitchFamily="49" charset="-122"/>
              <a:cs typeface="黑体"/>
            </a:endParaRPr>
          </a:p>
        </p:txBody>
      </p:sp>
      <p:graphicFrame>
        <p:nvGraphicFramePr>
          <p:cNvPr id="2" name="表格 1"/>
          <p:cNvGraphicFramePr>
            <a:graphicFrameLocks noGrp="1"/>
          </p:cNvGraphicFramePr>
          <p:nvPr>
            <p:extLst>
              <p:ext uri="{D42A27DB-BD31-4B8C-83A1-F6EECF244321}">
                <p14:modId xmlns:p14="http://schemas.microsoft.com/office/powerpoint/2010/main" val="2967259149"/>
              </p:ext>
            </p:extLst>
          </p:nvPr>
        </p:nvGraphicFramePr>
        <p:xfrm>
          <a:off x="179511" y="4224164"/>
          <a:ext cx="8784977" cy="1463040"/>
        </p:xfrm>
        <a:graphic>
          <a:graphicData uri="http://schemas.openxmlformats.org/drawingml/2006/table">
            <a:tbl>
              <a:tblPr firstRow="1" firstCol="1" bandRow="1"/>
              <a:tblGrid>
                <a:gridCol w="1250080">
                  <a:extLst>
                    <a:ext uri="{9D8B030D-6E8A-4147-A177-3AD203B41FA5}">
                      <a16:colId xmlns:a16="http://schemas.microsoft.com/office/drawing/2014/main" xmlns="" val="20000"/>
                    </a:ext>
                  </a:extLst>
                </a:gridCol>
                <a:gridCol w="836992">
                  <a:extLst>
                    <a:ext uri="{9D8B030D-6E8A-4147-A177-3AD203B41FA5}">
                      <a16:colId xmlns:a16="http://schemas.microsoft.com/office/drawing/2014/main" xmlns="" val="20001"/>
                    </a:ext>
                  </a:extLst>
                </a:gridCol>
                <a:gridCol w="1121235">
                  <a:extLst>
                    <a:ext uri="{9D8B030D-6E8A-4147-A177-3AD203B41FA5}">
                      <a16:colId xmlns:a16="http://schemas.microsoft.com/office/drawing/2014/main" xmlns="" val="20002"/>
                    </a:ext>
                  </a:extLst>
                </a:gridCol>
                <a:gridCol w="1375973">
                  <a:extLst>
                    <a:ext uri="{9D8B030D-6E8A-4147-A177-3AD203B41FA5}">
                      <a16:colId xmlns:a16="http://schemas.microsoft.com/office/drawing/2014/main" xmlns="" val="20003"/>
                    </a:ext>
                  </a:extLst>
                </a:gridCol>
                <a:gridCol w="1412363">
                  <a:extLst>
                    <a:ext uri="{9D8B030D-6E8A-4147-A177-3AD203B41FA5}">
                      <a16:colId xmlns:a16="http://schemas.microsoft.com/office/drawing/2014/main" xmlns="" val="20004"/>
                    </a:ext>
                  </a:extLst>
                </a:gridCol>
                <a:gridCol w="1230407">
                  <a:extLst>
                    <a:ext uri="{9D8B030D-6E8A-4147-A177-3AD203B41FA5}">
                      <a16:colId xmlns:a16="http://schemas.microsoft.com/office/drawing/2014/main" xmlns="" val="20005"/>
                    </a:ext>
                  </a:extLst>
                </a:gridCol>
                <a:gridCol w="1557927">
                  <a:extLst>
                    <a:ext uri="{9D8B030D-6E8A-4147-A177-3AD203B41FA5}">
                      <a16:colId xmlns:a16="http://schemas.microsoft.com/office/drawing/2014/main" xmlns="" val="20006"/>
                    </a:ext>
                  </a:extLst>
                </a:gridCol>
              </a:tblGrid>
              <a:tr h="198120">
                <a:tc>
                  <a:txBody>
                    <a:bodyPr/>
                    <a:lstStyle/>
                    <a:p>
                      <a:pPr algn="ctr">
                        <a:spcAft>
                          <a:spcPts val="0"/>
                        </a:spcAft>
                      </a:pPr>
                      <a:r>
                        <a:rPr lang="zh-CN" sz="1200" kern="100" dirty="0">
                          <a:solidFill>
                            <a:srgbClr val="000000"/>
                          </a:solidFill>
                          <a:effectLst/>
                          <a:latin typeface="Times New Roman"/>
                          <a:ea typeface="宋体"/>
                          <a:cs typeface="黑体"/>
                        </a:rPr>
                        <a:t>融资模式</a:t>
                      </a:r>
                      <a:endParaRPr lang="zh-CN" sz="1200" kern="100" dirty="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solidFill>
                            <a:srgbClr val="000000"/>
                          </a:solidFill>
                          <a:effectLst/>
                          <a:latin typeface="Times New Roman"/>
                          <a:ea typeface="宋体"/>
                          <a:cs typeface="黑体"/>
                        </a:rPr>
                        <a:t>质押物</a:t>
                      </a:r>
                      <a:endParaRPr lang="zh-CN" sz="1200" kern="10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solidFill>
                            <a:srgbClr val="000000"/>
                          </a:solidFill>
                          <a:effectLst/>
                          <a:latin typeface="Times New Roman"/>
                          <a:ea typeface="宋体"/>
                          <a:cs typeface="黑体"/>
                        </a:rPr>
                        <a:t>质押物的控制权</a:t>
                      </a:r>
                      <a:endParaRPr lang="zh-CN" sz="1200" kern="100" dirty="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solidFill>
                            <a:srgbClr val="000000"/>
                          </a:solidFill>
                          <a:effectLst/>
                          <a:latin typeface="Times New Roman"/>
                          <a:ea typeface="宋体"/>
                          <a:cs typeface="黑体"/>
                        </a:rPr>
                        <a:t>融资的用途</a:t>
                      </a:r>
                      <a:endParaRPr lang="zh-CN" sz="1200" kern="100" dirty="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solidFill>
                            <a:srgbClr val="000000"/>
                          </a:solidFill>
                          <a:effectLst/>
                          <a:latin typeface="Times New Roman"/>
                          <a:ea typeface="宋体"/>
                          <a:cs typeface="黑体"/>
                        </a:rPr>
                        <a:t>第三方参与</a:t>
                      </a:r>
                      <a:endParaRPr lang="zh-CN" sz="1200" kern="100" dirty="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solidFill>
                            <a:srgbClr val="000000"/>
                          </a:solidFill>
                          <a:effectLst/>
                          <a:latin typeface="Times New Roman"/>
                          <a:ea typeface="宋体"/>
                          <a:cs typeface="黑体"/>
                        </a:rPr>
                        <a:t>融资风险承担者</a:t>
                      </a:r>
                      <a:endParaRPr lang="zh-CN" sz="1200" kern="100" dirty="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solidFill>
                            <a:srgbClr val="000000"/>
                          </a:solidFill>
                          <a:effectLst/>
                          <a:latin typeface="Times New Roman"/>
                          <a:ea typeface="宋体"/>
                          <a:cs typeface="黑体"/>
                        </a:rPr>
                        <a:t>融资企业在供应链中的位置</a:t>
                      </a:r>
                      <a:endParaRPr lang="zh-CN" sz="1200" kern="10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98120">
                <a:tc>
                  <a:txBody>
                    <a:bodyPr/>
                    <a:lstStyle/>
                    <a:p>
                      <a:pPr algn="ctr">
                        <a:spcAft>
                          <a:spcPts val="0"/>
                        </a:spcAft>
                      </a:pPr>
                      <a:r>
                        <a:rPr lang="zh-CN" sz="1200" kern="100">
                          <a:solidFill>
                            <a:srgbClr val="000000"/>
                          </a:solidFill>
                          <a:effectLst/>
                          <a:latin typeface="Times New Roman"/>
                          <a:ea typeface="宋体"/>
                          <a:cs typeface="黑体"/>
                        </a:rPr>
                        <a:t>保兑仓融资</a:t>
                      </a:r>
                      <a:endParaRPr lang="zh-CN" sz="1200" kern="10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solidFill>
                            <a:srgbClr val="000000"/>
                          </a:solidFill>
                          <a:effectLst/>
                          <a:latin typeface="Times New Roman"/>
                          <a:ea typeface="宋体"/>
                          <a:cs typeface="黑体"/>
                        </a:rPr>
                        <a:t>预付账款</a:t>
                      </a:r>
                      <a:endParaRPr lang="zh-CN" sz="1200" kern="10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solidFill>
                            <a:srgbClr val="000000"/>
                          </a:solidFill>
                          <a:effectLst/>
                          <a:latin typeface="Times New Roman"/>
                          <a:ea typeface="宋体"/>
                          <a:cs typeface="黑体"/>
                        </a:rPr>
                        <a:t>银行</a:t>
                      </a:r>
                      <a:endParaRPr lang="zh-CN" sz="1200" kern="100" dirty="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solidFill>
                            <a:srgbClr val="000000"/>
                          </a:solidFill>
                          <a:effectLst/>
                          <a:latin typeface="Times New Roman"/>
                          <a:ea typeface="宋体"/>
                          <a:cs typeface="黑体"/>
                        </a:rPr>
                        <a:t>分批付货款、分批提货权</a:t>
                      </a:r>
                      <a:endParaRPr lang="zh-CN" sz="1200" kern="100" dirty="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solidFill>
                            <a:srgbClr val="000000"/>
                          </a:solidFill>
                          <a:effectLst/>
                          <a:latin typeface="Times New Roman"/>
                          <a:ea typeface="宋体"/>
                          <a:cs typeface="黑体"/>
                        </a:rPr>
                        <a:t>第三方物流企业</a:t>
                      </a:r>
                      <a:endParaRPr lang="zh-CN" sz="1200" kern="100" dirty="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solidFill>
                            <a:srgbClr val="000000"/>
                          </a:solidFill>
                          <a:effectLst/>
                          <a:latin typeface="Times New Roman"/>
                          <a:ea typeface="宋体"/>
                          <a:cs typeface="黑体"/>
                        </a:rPr>
                        <a:t>上游核心企业</a:t>
                      </a:r>
                      <a:endParaRPr lang="zh-CN" sz="1200" kern="100" dirty="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solidFill>
                            <a:srgbClr val="000000"/>
                          </a:solidFill>
                          <a:effectLst/>
                          <a:latin typeface="Times New Roman"/>
                          <a:ea typeface="宋体"/>
                          <a:cs typeface="黑体"/>
                        </a:rPr>
                        <a:t>核心企业的下游企业</a:t>
                      </a:r>
                      <a:endParaRPr lang="zh-CN" sz="1200" kern="100" dirty="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98120">
                <a:tc>
                  <a:txBody>
                    <a:bodyPr/>
                    <a:lstStyle/>
                    <a:p>
                      <a:pPr algn="ctr">
                        <a:spcAft>
                          <a:spcPts val="0"/>
                        </a:spcAft>
                      </a:pPr>
                      <a:r>
                        <a:rPr lang="zh-CN" sz="1200" kern="100">
                          <a:solidFill>
                            <a:srgbClr val="000000"/>
                          </a:solidFill>
                          <a:effectLst/>
                          <a:latin typeface="Times New Roman"/>
                          <a:ea typeface="宋体"/>
                          <a:cs typeface="黑体"/>
                        </a:rPr>
                        <a:t>融通仓融资</a:t>
                      </a:r>
                      <a:endParaRPr lang="zh-CN" sz="1200" kern="10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solidFill>
                            <a:srgbClr val="000000"/>
                          </a:solidFill>
                          <a:effectLst/>
                          <a:latin typeface="Times New Roman"/>
                          <a:ea typeface="宋体"/>
                          <a:cs typeface="黑体"/>
                        </a:rPr>
                        <a:t>存货</a:t>
                      </a:r>
                      <a:endParaRPr lang="zh-CN" sz="1200" kern="10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solidFill>
                            <a:srgbClr val="000000"/>
                          </a:solidFill>
                          <a:effectLst/>
                          <a:latin typeface="Times New Roman"/>
                          <a:ea typeface="宋体"/>
                          <a:cs typeface="黑体"/>
                        </a:rPr>
                        <a:t>银行、第三方物流企业</a:t>
                      </a:r>
                      <a:endParaRPr lang="zh-CN" sz="1200" kern="100" dirty="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solidFill>
                            <a:srgbClr val="000000"/>
                          </a:solidFill>
                          <a:effectLst/>
                          <a:latin typeface="Times New Roman"/>
                          <a:ea typeface="宋体"/>
                          <a:cs typeface="黑体"/>
                        </a:rPr>
                        <a:t>购买生产所需原材料或日常经营</a:t>
                      </a:r>
                      <a:endParaRPr lang="zh-CN" sz="1200" kern="10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solidFill>
                            <a:srgbClr val="000000"/>
                          </a:solidFill>
                          <a:effectLst/>
                          <a:latin typeface="Times New Roman"/>
                          <a:ea typeface="宋体"/>
                          <a:cs typeface="黑体"/>
                        </a:rPr>
                        <a:t>第三方物流企业</a:t>
                      </a:r>
                      <a:endParaRPr lang="zh-CN" sz="1200" kern="10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solidFill>
                            <a:srgbClr val="000000"/>
                          </a:solidFill>
                          <a:effectLst/>
                          <a:latin typeface="Times New Roman"/>
                          <a:ea typeface="宋体"/>
                          <a:cs typeface="黑体"/>
                        </a:rPr>
                        <a:t>上游核心企业、第三方物流企业</a:t>
                      </a:r>
                      <a:endParaRPr lang="zh-CN" sz="1200" kern="10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solidFill>
                            <a:srgbClr val="000000"/>
                          </a:solidFill>
                          <a:effectLst/>
                          <a:latin typeface="Times New Roman"/>
                          <a:ea typeface="宋体"/>
                          <a:cs typeface="黑体"/>
                        </a:rPr>
                        <a:t>任何节点上的企业</a:t>
                      </a:r>
                      <a:endParaRPr lang="zh-CN" sz="1200" kern="10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98120">
                <a:tc>
                  <a:txBody>
                    <a:bodyPr/>
                    <a:lstStyle/>
                    <a:p>
                      <a:pPr algn="ctr">
                        <a:spcAft>
                          <a:spcPts val="0"/>
                        </a:spcAft>
                      </a:pPr>
                      <a:r>
                        <a:rPr lang="zh-CN" sz="1200" kern="100">
                          <a:solidFill>
                            <a:srgbClr val="000000"/>
                          </a:solidFill>
                          <a:effectLst/>
                          <a:latin typeface="Times New Roman"/>
                          <a:ea typeface="宋体"/>
                          <a:cs typeface="黑体"/>
                        </a:rPr>
                        <a:t>应收账款融资</a:t>
                      </a:r>
                      <a:endParaRPr lang="zh-CN" sz="1200" kern="10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solidFill>
                            <a:srgbClr val="000000"/>
                          </a:solidFill>
                          <a:effectLst/>
                          <a:latin typeface="Times New Roman"/>
                          <a:ea typeface="宋体"/>
                          <a:cs typeface="黑体"/>
                        </a:rPr>
                        <a:t>应收账款</a:t>
                      </a:r>
                      <a:endParaRPr lang="zh-CN" sz="1200" kern="100" dirty="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solidFill>
                            <a:srgbClr val="000000"/>
                          </a:solidFill>
                          <a:effectLst/>
                          <a:latin typeface="Times New Roman"/>
                          <a:ea typeface="宋体"/>
                          <a:cs typeface="黑体"/>
                        </a:rPr>
                        <a:t>融资企业</a:t>
                      </a:r>
                      <a:endParaRPr lang="zh-CN" sz="1200" kern="100" dirty="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solidFill>
                            <a:srgbClr val="000000"/>
                          </a:solidFill>
                          <a:effectLst/>
                          <a:latin typeface="Times New Roman"/>
                          <a:ea typeface="宋体"/>
                          <a:cs typeface="黑体"/>
                        </a:rPr>
                        <a:t>购买生产所需原材料或日常经营</a:t>
                      </a:r>
                      <a:endParaRPr lang="zh-CN" sz="1200" kern="100" dirty="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solidFill>
                            <a:srgbClr val="000000"/>
                          </a:solidFill>
                          <a:effectLst/>
                          <a:latin typeface="Times New Roman"/>
                          <a:ea typeface="宋体"/>
                          <a:cs typeface="黑体"/>
                        </a:rPr>
                        <a:t>无</a:t>
                      </a:r>
                      <a:endParaRPr lang="zh-CN" sz="1200" kern="100" dirty="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solidFill>
                            <a:srgbClr val="000000"/>
                          </a:solidFill>
                          <a:effectLst/>
                          <a:latin typeface="Times New Roman"/>
                          <a:ea typeface="宋体"/>
                          <a:cs typeface="黑体"/>
                        </a:rPr>
                        <a:t>下游核心企业</a:t>
                      </a:r>
                      <a:endParaRPr lang="zh-CN" sz="1200" kern="10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dirty="0">
                          <a:solidFill>
                            <a:srgbClr val="000000"/>
                          </a:solidFill>
                          <a:effectLst/>
                          <a:latin typeface="Times New Roman"/>
                          <a:ea typeface="宋体"/>
                          <a:cs typeface="黑体"/>
                        </a:rPr>
                        <a:t>核心企业的上游企业</a:t>
                      </a:r>
                      <a:endParaRPr lang="zh-CN" sz="1200" kern="100" dirty="0">
                        <a:effectLst/>
                        <a:latin typeface="Times New Roman"/>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40131216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6ECA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8848" y="281623"/>
            <a:ext cx="8208912" cy="720080"/>
          </a:xfrm>
        </p:spPr>
        <p:txBody>
          <a:bodyPr/>
          <a:lstStyle/>
          <a:p>
            <a:r>
              <a:rPr lang="en-US" altLang="zh-CN" dirty="0"/>
              <a:t>10.2.4 </a:t>
            </a:r>
            <a:r>
              <a:rPr lang="zh-CN" altLang="en-US" dirty="0"/>
              <a:t>供应链金融风险管理</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sp>
        <p:nvSpPr>
          <p:cNvPr id="5" name="TextBox 4"/>
          <p:cNvSpPr txBox="1"/>
          <p:nvPr/>
        </p:nvSpPr>
        <p:spPr>
          <a:xfrm>
            <a:off x="565280" y="801753"/>
            <a:ext cx="8136904" cy="5893921"/>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一、供应链金融的风险管理</a:t>
            </a:r>
            <a:endParaRPr lang="en-US" altLang="zh-CN" sz="2000" b="1" dirty="0">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一</a:t>
            </a: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供应链金融风险管理的原则</a:t>
            </a:r>
            <a:endParaRPr lang="en-US" altLang="zh-CN" b="1" dirty="0">
              <a:latin typeface="仿宋" panose="02010609060101010101" pitchFamily="49" charset="-122"/>
              <a:ea typeface="仿宋" panose="02010609060101010101" pitchFamily="49" charset="-122"/>
            </a:endParaRPr>
          </a:p>
          <a:p>
            <a:pPr marL="342900" indent="-342900">
              <a:spcBef>
                <a:spcPts val="1800"/>
              </a:spcBef>
              <a:buSzPct val="150000"/>
              <a:buBlip>
                <a:blip r:embed="rId3"/>
              </a:buBlip>
            </a:pPr>
            <a:r>
              <a:rPr lang="zh-CN" altLang="en-US" sz="1600" dirty="0" smtClean="0">
                <a:latin typeface="仿宋" panose="02010609060101010101" pitchFamily="49" charset="-122"/>
                <a:ea typeface="仿宋" panose="02010609060101010101" pitchFamily="49" charset="-122"/>
              </a:rPr>
              <a:t>供应</a:t>
            </a:r>
            <a:r>
              <a:rPr lang="zh-CN" altLang="en-US" sz="1600" dirty="0">
                <a:latin typeface="仿宋" panose="02010609060101010101" pitchFamily="49" charset="-122"/>
                <a:ea typeface="仿宋" panose="02010609060101010101" pitchFamily="49" charset="-122"/>
              </a:rPr>
              <a:t>链金融风险管理的目标就是在资本、人力资源、风险管理能力和其他各种资源允许的范围内，结合企业自身可承受的风险范围开展供应链金融业务，稳妥地管理已经承担的风险，在风险和收益之间取得适当的平衡，以得到收益率的最大化。一般来说，供应链金融服务产品的风险管理应考虑如下几个方面。</a:t>
            </a:r>
          </a:p>
          <a:p>
            <a:pPr marL="342900" indent="-342900">
              <a:spcBef>
                <a:spcPts val="1800"/>
              </a:spcBef>
              <a:buSzPct val="150000"/>
              <a:buBlip>
                <a:blip r:embed="rId3"/>
              </a:buBlip>
            </a:pPr>
            <a:r>
              <a:rPr lang="zh-CN" altLang="en-US" sz="1600" dirty="0" smtClean="0">
                <a:latin typeface="仿宋" panose="02010609060101010101" pitchFamily="49" charset="-122"/>
                <a:ea typeface="仿宋" panose="02010609060101010101" pitchFamily="49" charset="-122"/>
              </a:rPr>
              <a:t>第</a:t>
            </a:r>
            <a:r>
              <a:rPr lang="zh-CN" altLang="en-US" sz="1600" dirty="0">
                <a:latin typeface="仿宋" panose="02010609060101010101" pitchFamily="49" charset="-122"/>
                <a:ea typeface="仿宋" panose="02010609060101010101" pitchFamily="49" charset="-122"/>
              </a:rPr>
              <a:t>一方面，应用系统化思想管理供应链金融服务风险。所有风险应通过定性分析或尽可能地进行定量测算。</a:t>
            </a:r>
          </a:p>
          <a:p>
            <a:pPr marL="342900" indent="-342900">
              <a:spcBef>
                <a:spcPts val="1800"/>
              </a:spcBef>
              <a:buSzPct val="150000"/>
              <a:buBlip>
                <a:blip r:embed="rId3"/>
              </a:buBlip>
            </a:pPr>
            <a:r>
              <a:rPr lang="zh-CN" altLang="en-US" sz="1600" dirty="0" smtClean="0">
                <a:latin typeface="仿宋" panose="02010609060101010101" pitchFamily="49" charset="-122"/>
                <a:ea typeface="仿宋" panose="02010609060101010101" pitchFamily="49" charset="-122"/>
              </a:rPr>
              <a:t>第二</a:t>
            </a:r>
            <a:r>
              <a:rPr lang="zh-CN" altLang="en-US" sz="1600" dirty="0">
                <a:latin typeface="仿宋" panose="02010609060101010101" pitchFamily="49" charset="-122"/>
                <a:ea typeface="仿宋" panose="02010609060101010101" pitchFamily="49" charset="-122"/>
              </a:rPr>
              <a:t>方面，应用独立性和垂直性两个维度管理风险。风险管理部门要独立于业务体系，但要适应业务体系的结构特性。风险管理部门要在业务体系的各层级设立独立的风险管理委员会和评审制度，实行垂直管理。</a:t>
            </a:r>
          </a:p>
          <a:p>
            <a:pPr marL="342900" indent="-342900">
              <a:spcBef>
                <a:spcPts val="1800"/>
              </a:spcBef>
              <a:buSzPct val="150000"/>
              <a:buBlip>
                <a:blip r:embed="rId3"/>
              </a:buBlip>
            </a:pPr>
            <a:r>
              <a:rPr lang="zh-CN" altLang="en-US" sz="1600" dirty="0" smtClean="0">
                <a:latin typeface="仿宋" panose="02010609060101010101" pitchFamily="49" charset="-122"/>
                <a:ea typeface="仿宋" panose="02010609060101010101" pitchFamily="49" charset="-122"/>
              </a:rPr>
              <a:t>第三</a:t>
            </a:r>
            <a:r>
              <a:rPr lang="zh-CN" altLang="en-US" sz="1600" dirty="0">
                <a:latin typeface="仿宋" panose="02010609060101010101" pitchFamily="49" charset="-122"/>
                <a:ea typeface="仿宋" panose="02010609060101010101" pitchFamily="49" charset="-122"/>
              </a:rPr>
              <a:t>方面，强调风险管理部门和业务部门之间要加强沟通。通常风险管理人员可能缺乏对业务的实践和市场意识，会对业务风险的认识出现偏差，这就尤其需要跨部门的沟通渠道和沟通机制去保障风险控制的有效性和高效率。</a:t>
            </a:r>
          </a:p>
          <a:p>
            <a:pPr marL="342900" indent="-342900">
              <a:spcBef>
                <a:spcPts val="1800"/>
              </a:spcBef>
              <a:buSzPct val="150000"/>
              <a:buBlip>
                <a:blip r:embed="rId3"/>
              </a:buBlip>
            </a:pPr>
            <a:r>
              <a:rPr lang="zh-CN" altLang="en-US" sz="1600" dirty="0">
                <a:latin typeface="仿宋" panose="02010609060101010101" pitchFamily="49" charset="-122"/>
                <a:ea typeface="仿宋" panose="02010609060101010101" pitchFamily="49" charset="-122"/>
              </a:rPr>
              <a:t>为更有效管理和控制供应链金融服务的风险，服务提供商应建立一个全方位、稳定的风险管理系统。一是提出风险投入预算，指定风险管理具体政策；二是建立风险管理运作流程；三是建立完善的风险报告制度。</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69289038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
        <p:nvSpPr>
          <p:cNvPr id="5" name="TextBox 4"/>
          <p:cNvSpPr txBox="1"/>
          <p:nvPr/>
        </p:nvSpPr>
        <p:spPr>
          <a:xfrm>
            <a:off x="971600" y="908720"/>
            <a:ext cx="7416824" cy="584775"/>
          </a:xfrm>
          <a:prstGeom prst="rect">
            <a:avLst/>
          </a:prstGeom>
          <a:noFill/>
        </p:spPr>
        <p:txBody>
          <a:bodyPr wrap="square" rtlCol="0">
            <a:spAutoFit/>
          </a:bodyPr>
          <a:lstStyle/>
          <a:p>
            <a:pPr algn="ctr"/>
            <a:r>
              <a:rPr lang="zh-CN" altLang="en-US" sz="3200" b="1" dirty="0">
                <a:solidFill>
                  <a:srgbClr val="6A5015"/>
                </a:solidFill>
                <a:latin typeface="黑体" panose="02010609060101010101" pitchFamily="49" charset="-122"/>
                <a:ea typeface="黑体" panose="02010609060101010101" pitchFamily="49" charset="-122"/>
              </a:rPr>
              <a:t>主要内容</a:t>
            </a:r>
            <a:endParaRPr lang="zh-CN" altLang="en-US" sz="3200" b="1" dirty="0">
              <a:solidFill>
                <a:srgbClr val="FF0000"/>
              </a:solidFill>
              <a:latin typeface="黑体" panose="02010609060101010101" pitchFamily="49" charset="-122"/>
              <a:ea typeface="黑体" panose="02010609060101010101" pitchFamily="49" charset="-122"/>
            </a:endParaRPr>
          </a:p>
        </p:txBody>
      </p:sp>
      <p:sp>
        <p:nvSpPr>
          <p:cNvPr id="2" name="TextBox 1"/>
          <p:cNvSpPr txBox="1"/>
          <p:nvPr/>
        </p:nvSpPr>
        <p:spPr>
          <a:xfrm>
            <a:off x="899592" y="1812880"/>
            <a:ext cx="7488832" cy="2308324"/>
          </a:xfrm>
          <a:prstGeom prst="rect">
            <a:avLst/>
          </a:prstGeom>
          <a:noFill/>
        </p:spPr>
        <p:txBody>
          <a:bodyPr wrap="square" rtlCol="0">
            <a:spAutoFit/>
          </a:bodyPr>
          <a:lstStyle/>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10.1 </a:t>
            </a:r>
            <a:r>
              <a:rPr lang="zh-CN" altLang="en-US" sz="2400" dirty="0">
                <a:solidFill>
                  <a:srgbClr val="6A5015"/>
                </a:solidFill>
                <a:latin typeface="黑体" panose="02010609060101010101" pitchFamily="49" charset="-122"/>
                <a:ea typeface="黑体" panose="02010609060101010101" pitchFamily="49" charset="-122"/>
              </a:rPr>
              <a:t>概述</a:t>
            </a:r>
            <a:endParaRPr lang="en-US" altLang="zh-CN" sz="2400" dirty="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10.2 </a:t>
            </a:r>
            <a:r>
              <a:rPr lang="zh-CN" altLang="en-US" sz="2400" dirty="0">
                <a:solidFill>
                  <a:srgbClr val="6A5015"/>
                </a:solidFill>
                <a:latin typeface="黑体" panose="02010609060101010101" pitchFamily="49" charset="-122"/>
                <a:ea typeface="黑体" panose="02010609060101010101" pitchFamily="49" charset="-122"/>
              </a:rPr>
              <a:t>供应链金融</a:t>
            </a:r>
            <a:endParaRPr lang="en-US" altLang="zh-CN" sz="2400" dirty="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10.3 </a:t>
            </a:r>
            <a:r>
              <a:rPr lang="zh-CN" altLang="en-US" sz="2400" dirty="0">
                <a:solidFill>
                  <a:srgbClr val="6A5015"/>
                </a:solidFill>
                <a:latin typeface="黑体" panose="02010609060101010101" pitchFamily="49" charset="-122"/>
                <a:ea typeface="黑体" panose="02010609060101010101" pitchFamily="49" charset="-122"/>
              </a:rPr>
              <a:t>国外</a:t>
            </a:r>
            <a:r>
              <a:rPr lang="en-US" altLang="zh-CN" sz="2400" dirty="0">
                <a:solidFill>
                  <a:srgbClr val="6A5015"/>
                </a:solidFill>
                <a:latin typeface="黑体" panose="02010609060101010101" pitchFamily="49" charset="-122"/>
                <a:ea typeface="黑体" panose="02010609060101010101" pitchFamily="49" charset="-122"/>
              </a:rPr>
              <a:t>P2P</a:t>
            </a:r>
            <a:r>
              <a:rPr lang="zh-CN" altLang="en-US" sz="2400" dirty="0">
                <a:solidFill>
                  <a:srgbClr val="6A5015"/>
                </a:solidFill>
                <a:latin typeface="黑体" panose="02010609060101010101" pitchFamily="49" charset="-122"/>
                <a:ea typeface="黑体" panose="02010609060101010101" pitchFamily="49" charset="-122"/>
              </a:rPr>
              <a:t>网贷平台的发展</a:t>
            </a:r>
            <a:endParaRPr lang="en-US" altLang="zh-CN" sz="2400" dirty="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10.4 </a:t>
            </a:r>
            <a:r>
              <a:rPr lang="zh-CN" altLang="en-US" sz="2400" dirty="0">
                <a:solidFill>
                  <a:srgbClr val="6A5015"/>
                </a:solidFill>
                <a:latin typeface="黑体" panose="02010609060101010101" pitchFamily="49" charset="-122"/>
                <a:ea typeface="黑体" panose="02010609060101010101" pitchFamily="49" charset="-122"/>
              </a:rPr>
              <a:t>国内</a:t>
            </a:r>
            <a:r>
              <a:rPr lang="en-US" altLang="zh-CN" sz="2400" dirty="0">
                <a:solidFill>
                  <a:srgbClr val="6A5015"/>
                </a:solidFill>
                <a:latin typeface="黑体" panose="02010609060101010101" pitchFamily="49" charset="-122"/>
                <a:ea typeface="黑体" panose="02010609060101010101" pitchFamily="49" charset="-122"/>
              </a:rPr>
              <a:t>P2P</a:t>
            </a:r>
            <a:r>
              <a:rPr lang="zh-CN" altLang="en-US" sz="2400" dirty="0">
                <a:solidFill>
                  <a:srgbClr val="6A5015"/>
                </a:solidFill>
                <a:latin typeface="黑体" panose="02010609060101010101" pitchFamily="49" charset="-122"/>
                <a:ea typeface="黑体" panose="02010609060101010101" pitchFamily="49" charset="-122"/>
              </a:rPr>
              <a:t>网贷的发展</a:t>
            </a:r>
          </a:p>
        </p:txBody>
      </p:sp>
    </p:spTree>
    <p:extLst>
      <p:ext uri="{BB962C8B-B14F-4D97-AF65-F5344CB8AC3E}">
        <p14:creationId xmlns:p14="http://schemas.microsoft.com/office/powerpoint/2010/main" val="3110853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6ECA7"/>
        </a:soli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20</a:t>
            </a:fld>
            <a:endParaRPr lang="zh-CN" altLang="en-US"/>
          </a:p>
        </p:txBody>
      </p:sp>
      <p:sp>
        <p:nvSpPr>
          <p:cNvPr id="5" name="TextBox 4"/>
          <p:cNvSpPr txBox="1"/>
          <p:nvPr/>
        </p:nvSpPr>
        <p:spPr>
          <a:xfrm>
            <a:off x="549896" y="548680"/>
            <a:ext cx="8136904" cy="6001643"/>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二</a:t>
            </a: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供应链金融风险管理的流程</a:t>
            </a:r>
            <a:endParaRPr lang="en-US" altLang="zh-CN" b="1" dirty="0">
              <a:latin typeface="仿宋" panose="02010609060101010101" pitchFamily="49" charset="-122"/>
              <a:ea typeface="仿宋" panose="02010609060101010101" pitchFamily="49" charset="-122"/>
            </a:endParaRPr>
          </a:p>
          <a:p>
            <a:pPr marL="342900" indent="-342900">
              <a:spcBef>
                <a:spcPts val="1800"/>
              </a:spcBef>
              <a:buSzPct val="150000"/>
              <a:buBlip>
                <a:blip r:embed="rId3"/>
              </a:buBlip>
            </a:pPr>
            <a:r>
              <a:rPr lang="zh-CN" altLang="en-US" sz="1600" dirty="0" smtClean="0">
                <a:latin typeface="仿宋" panose="02010609060101010101" pitchFamily="49" charset="-122"/>
                <a:ea typeface="仿宋" panose="02010609060101010101" pitchFamily="49" charset="-122"/>
              </a:rPr>
              <a:t>供应</a:t>
            </a:r>
            <a:r>
              <a:rPr lang="zh-CN" altLang="en-US" sz="1600" dirty="0">
                <a:latin typeface="仿宋" panose="02010609060101010101" pitchFamily="49" charset="-122"/>
                <a:ea typeface="仿宋" panose="02010609060101010101" pitchFamily="49" charset="-122"/>
              </a:rPr>
              <a:t>链金融风险管理的基本流程可包括风险识别、风险度量、风险评估和风险控制等环节。</a:t>
            </a:r>
          </a:p>
          <a:p>
            <a:pPr marL="342900" indent="-342900">
              <a:spcBef>
                <a:spcPts val="1800"/>
              </a:spcBef>
              <a:buSzPct val="150000"/>
              <a:buBlip>
                <a:blip r:embed="rId3"/>
              </a:buBlip>
            </a:pPr>
            <a:r>
              <a:rPr lang="zh-CN" altLang="en-US" sz="1600" dirty="0" smtClean="0">
                <a:latin typeface="仿宋" panose="02010609060101010101" pitchFamily="49" charset="-122"/>
                <a:ea typeface="仿宋" panose="02010609060101010101" pitchFamily="49" charset="-122"/>
              </a:rPr>
              <a:t>第一</a:t>
            </a:r>
            <a:r>
              <a:rPr lang="zh-CN" altLang="en-US" sz="1600" dirty="0">
                <a:latin typeface="仿宋" panose="02010609060101010101" pitchFamily="49" charset="-122"/>
                <a:ea typeface="仿宋" panose="02010609060101010101" pitchFamily="49" charset="-122"/>
              </a:rPr>
              <a:t>，风险识别。风险识别是风险管理的基础，是指对可能带来损失的风险因素加以判断，分析风险的性质并进行系统分类。供应链金融服务的对象往往涉及中小企业，因此信用风险是该业务的首页风险来源。在具体业务的运营中，涉及很多的审核、物流环节控制，以及物流仓库仓储配送等，于是就衍生了另一个重要风险：操作风险。除此之外，供应链金融服务还会涉及其他的几种主要风险，包括商品价格波动的市场风险，进口业务中的汇率风险等。</a:t>
            </a:r>
          </a:p>
          <a:p>
            <a:pPr marL="342900" indent="-342900">
              <a:spcBef>
                <a:spcPts val="1800"/>
              </a:spcBef>
              <a:buSzPct val="150000"/>
              <a:buBlip>
                <a:blip r:embed="rId3"/>
              </a:buBlip>
            </a:pPr>
            <a:r>
              <a:rPr lang="zh-CN" altLang="en-US" sz="1600" dirty="0" smtClean="0">
                <a:latin typeface="仿宋" panose="02010609060101010101" pitchFamily="49" charset="-122"/>
                <a:ea typeface="仿宋" panose="02010609060101010101" pitchFamily="49" charset="-122"/>
              </a:rPr>
              <a:t>第二</a:t>
            </a:r>
            <a:r>
              <a:rPr lang="zh-CN" altLang="en-US" sz="1600" dirty="0">
                <a:latin typeface="仿宋" panose="02010609060101010101" pitchFamily="49" charset="-122"/>
                <a:ea typeface="仿宋" panose="02010609060101010101" pitchFamily="49" charset="-122"/>
              </a:rPr>
              <a:t>，风险度量。风险度量就是在风险进行定量分析和描述，对风险事件发生的概率和可能造成的损失进行量化。供应链金融服务是一个创新的服务，发展时间较短，缺乏长期的风险管理数据积累，难以对不同类型的风险进行定量分析，从而建立组合的定量模型。根据国外风险管理的发展状况，提倡尽可能利用定量模型进行风险管理，这也是未来风险管理的必然发展趋势。</a:t>
            </a:r>
          </a:p>
          <a:p>
            <a:pPr marL="342900" indent="-342900">
              <a:spcBef>
                <a:spcPts val="1800"/>
              </a:spcBef>
              <a:buSzPct val="150000"/>
              <a:buBlip>
                <a:blip r:embed="rId3"/>
              </a:buBlip>
            </a:pPr>
            <a:r>
              <a:rPr lang="zh-CN" altLang="en-US" sz="1600" dirty="0" smtClean="0">
                <a:latin typeface="仿宋" panose="02010609060101010101" pitchFamily="49" charset="-122"/>
                <a:ea typeface="仿宋" panose="02010609060101010101" pitchFamily="49" charset="-122"/>
              </a:rPr>
              <a:t>第三</a:t>
            </a:r>
            <a:r>
              <a:rPr lang="zh-CN" altLang="en-US" sz="1600" dirty="0">
                <a:latin typeface="仿宋" panose="02010609060101010101" pitchFamily="49" charset="-122"/>
                <a:ea typeface="仿宋" panose="02010609060101010101" pitchFamily="49" charset="-122"/>
              </a:rPr>
              <a:t>，风险评估和控制。风险评估就是在风险度量的基础上，分析企业对于风险的承受能力，以判断是否需要采取何种适合的风险控制措施。风险控制就是根据风险评估的结果而采取相应的措施，吧风险可能造成的损失控制在可接受的范围内。通常可以采取如下一些风险控制措施：风险防范、风险抑制、风险分散、风险转移、风险补偿、风险保险和风险自留等。</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2090463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a:p>
        </p:txBody>
      </p:sp>
      <p:sp>
        <p:nvSpPr>
          <p:cNvPr id="5" name="TextBox 4"/>
          <p:cNvSpPr txBox="1"/>
          <p:nvPr/>
        </p:nvSpPr>
        <p:spPr>
          <a:xfrm>
            <a:off x="549896" y="620688"/>
            <a:ext cx="8136904" cy="5001369"/>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三</a:t>
            </a: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供应链金融风险管理的核心问题</a:t>
            </a:r>
            <a:endParaRPr lang="en-US" altLang="zh-CN" b="1"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根据</a:t>
            </a:r>
            <a:r>
              <a:rPr lang="zh-CN" altLang="en-US" sz="1600" dirty="0">
                <a:latin typeface="仿宋" panose="02010609060101010101" pitchFamily="49" charset="-122"/>
                <a:ea typeface="仿宋" panose="02010609060101010101" pitchFamily="49" charset="-122"/>
              </a:rPr>
              <a:t>供应链金融业务的特点，供应链金融应解决两个核心问题。</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第一</a:t>
            </a:r>
            <a:r>
              <a:rPr lang="zh-CN" altLang="en-US" sz="1600" dirty="0">
                <a:latin typeface="仿宋" panose="02010609060101010101" pitchFamily="49" charset="-122"/>
                <a:ea typeface="仿宋" panose="02010609060101010101" pitchFamily="49" charset="-122"/>
              </a:rPr>
              <a:t>，建立新的信用评价体系。在新的信用评级体系中，要考虑哪些要素对于供应链是有价值的。一方面，供应链金融注重企业未来的稳定现金流；另一方面，供应链金融主要考虑供应链贸易业务，这部分可能是中小企业的最优资产；最后，供应链金融注重考察企业所在供应链整体的风险。基于供应链融资业务具有的特点，必须对授信主体的风险评判进行根本性的改革，变以往的静态评估为动态评估，对单一的授信主体评级转变为“主体</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债项”合二为一的评级制度。</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第二</a:t>
            </a:r>
            <a:r>
              <a:rPr lang="zh-CN" altLang="en-US" sz="1600" dirty="0">
                <a:latin typeface="仿宋" panose="02010609060101010101" pitchFamily="49" charset="-122"/>
                <a:ea typeface="仿宋" panose="02010609060101010101" pitchFamily="49" charset="-122"/>
              </a:rPr>
              <a:t>，寻找新的风险控制方法。对于银行来说，供应链金融风险控制要点取决于借款人将物流转化为还款的现金流的能力以及银行对借款人的掌控。这一般分为行业风险和操作风险。行业风险是银行几乎无法控制的，通常由供应链金融所涉及到的行业本身决定。企业抵押给银行的是物权，银行取得货物控制权，完成一切手续之后，发放贷款，随后就要开始承担货物的变化所带来的风险了。一旦货品由于国家政策、行业变动、市场影响、本身质变等缘故导致价格下降，那么银行质押款将不再有原来的价值。如果抵押物价值价格下降过多，银行的资产就会受到较大威胁。正因为如此，价格的稳定性是银行要考虑到的首要问题。一般来说，价值稳定的技术原材料是银行比较青睐的质押选择，钢铁、冶金、粮食、油品等行业价值相对稳定。</a:t>
            </a:r>
          </a:p>
        </p:txBody>
      </p:sp>
    </p:spTree>
    <p:extLst>
      <p:ext uri="{BB962C8B-B14F-4D97-AF65-F5344CB8AC3E}">
        <p14:creationId xmlns:p14="http://schemas.microsoft.com/office/powerpoint/2010/main" val="1296726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22</a:t>
            </a:fld>
            <a:endParaRPr lang="zh-CN" altLang="en-US"/>
          </a:p>
        </p:txBody>
      </p:sp>
      <p:sp>
        <p:nvSpPr>
          <p:cNvPr id="5" name="TextBox 4"/>
          <p:cNvSpPr txBox="1"/>
          <p:nvPr/>
        </p:nvSpPr>
        <p:spPr>
          <a:xfrm>
            <a:off x="534408" y="620688"/>
            <a:ext cx="8136904" cy="5247590"/>
          </a:xfrm>
          <a:prstGeom prst="rect">
            <a:avLst/>
          </a:prstGeom>
          <a:noFill/>
        </p:spPr>
        <p:txBody>
          <a:bodyPr wrap="square" rtlCol="0">
            <a:spAutoFit/>
          </a:bodyPr>
          <a:lstStyle/>
          <a:p>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四</a:t>
            </a: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供应链金融风险控制的方法</a:t>
            </a:r>
            <a:endParaRPr lang="en-US" altLang="zh-CN" b="1"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第</a:t>
            </a:r>
            <a:r>
              <a:rPr lang="zh-CN" altLang="en-US" sz="1600" dirty="0">
                <a:latin typeface="仿宋" panose="02010609060101010101" pitchFamily="49" charset="-122"/>
                <a:ea typeface="仿宋" panose="02010609060101010101" pitchFamily="49" charset="-122"/>
              </a:rPr>
              <a:t>一方面，完善贷前对供应链金融企业的授信风险分析</a:t>
            </a:r>
            <a:r>
              <a:rPr lang="zh-CN" altLang="en-US" sz="1600" dirty="0" smtClean="0">
                <a:latin typeface="仿宋" panose="02010609060101010101" pitchFamily="49" charset="-122"/>
                <a:ea typeface="仿宋" panose="02010609060101010101" pitchFamily="49" charset="-122"/>
              </a:rPr>
              <a:t>。供应</a:t>
            </a:r>
            <a:r>
              <a:rPr lang="zh-CN" altLang="en-US" sz="1600" dirty="0">
                <a:latin typeface="仿宋" panose="02010609060101010101" pitchFamily="49" charset="-122"/>
                <a:ea typeface="仿宋" panose="02010609060101010101" pitchFamily="49" charset="-122"/>
              </a:rPr>
              <a:t>链金融风险是指商业银行在对供应链企业进行融资过程当中，由于各种事先无法预测的不确定因素带来的影响，使供应链金融产品的实际收益与预期收益发生偏差，或者资产不能收回从而遭受损失的可能性。</a:t>
            </a:r>
            <a:endParaRPr lang="en-US" altLang="zh-CN" sz="1600"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第二</a:t>
            </a:r>
            <a:r>
              <a:rPr lang="zh-CN" altLang="en-US" sz="1600" dirty="0">
                <a:latin typeface="仿宋" panose="02010609060101010101" pitchFamily="49" charset="-122"/>
                <a:ea typeface="仿宋" panose="02010609060101010101" pitchFamily="49" charset="-122"/>
              </a:rPr>
              <a:t>方面，对供应链企业实行贷中动态风险监控。从信贷业务运行周期分析，贷前决策过程时间相对较短，信贷业务发生后直至收回却需较长的时间，不确定因素比前者更多，及时发现和处理风险信号对保证信贷资金安全的作用决不亚于贷前决策。为此应赋予贷后管理部门相应的管理监督权限，强调贷中风险控制，这就要涉及到信贷风险的持续监督问题。信贷风险的监督是指商业银行在授信业务的全流程中队风险因素进行全方位的检查、反映的行为过程，其目的就是要求商业银行对日常经营活动中可能产生风险的环境加强监督，充分、及时、全面、有效地反映和披露可能造成损失的风险。</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第三</a:t>
            </a:r>
            <a:r>
              <a:rPr lang="zh-CN" altLang="en-US" sz="1600" dirty="0">
                <a:latin typeface="仿宋" panose="02010609060101010101" pitchFamily="49" charset="-122"/>
                <a:ea typeface="仿宋" panose="02010609060101010101" pitchFamily="49" charset="-122"/>
              </a:rPr>
              <a:t>方面，建立和完善贷后风险预警机制。风险预警机制是指通过一系列技术手段对特定经济主体进行系统化连续监测，提早发现和判别风险来源、风险范围、风险程度和风险走势，并提出防范和化解风险信号处理方法方一种机制体系。风险预警机制可以加强风险搜索的系统性和准确性，提高风险分析的技术含量，提高商业银行风险管理工作水平。</a:t>
            </a:r>
          </a:p>
        </p:txBody>
      </p:sp>
    </p:spTree>
    <p:extLst>
      <p:ext uri="{BB962C8B-B14F-4D97-AF65-F5344CB8AC3E}">
        <p14:creationId xmlns:p14="http://schemas.microsoft.com/office/powerpoint/2010/main" val="1922600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6ECA7"/>
        </a:soli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23</a:t>
            </a:fld>
            <a:endParaRPr lang="zh-CN" altLang="en-US"/>
          </a:p>
        </p:txBody>
      </p:sp>
      <p:sp>
        <p:nvSpPr>
          <p:cNvPr id="5" name="TextBox 4"/>
          <p:cNvSpPr txBox="1"/>
          <p:nvPr/>
        </p:nvSpPr>
        <p:spPr>
          <a:xfrm>
            <a:off x="539552" y="870967"/>
            <a:ext cx="8136904" cy="4278094"/>
          </a:xfrm>
          <a:prstGeom prst="rect">
            <a:avLst/>
          </a:prstGeom>
          <a:noFill/>
        </p:spPr>
        <p:txBody>
          <a:bodyPr wrap="square" rtlCol="0">
            <a:spAutoFit/>
          </a:bodyPr>
          <a:lstStyle/>
          <a:p>
            <a:pPr>
              <a:spcBef>
                <a:spcPts val="1800"/>
              </a:spcBef>
            </a:pP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五</a:t>
            </a: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供应链金融风险管理发展趋势</a:t>
            </a:r>
            <a:endParaRPr lang="en-US" altLang="zh-CN" b="1" dirty="0">
              <a:latin typeface="仿宋" panose="02010609060101010101" pitchFamily="49" charset="-122"/>
              <a:ea typeface="仿宋" panose="02010609060101010101" pitchFamily="49" charset="-122"/>
            </a:endParaRPr>
          </a:p>
          <a:p>
            <a:pPr marL="342900" indent="-342900">
              <a:spcBef>
                <a:spcPts val="1800"/>
              </a:spcBef>
              <a:buSzPct val="150000"/>
              <a:buBlip>
                <a:blip r:embed="rId3"/>
              </a:buBlip>
            </a:pPr>
            <a:r>
              <a:rPr lang="zh-CN" altLang="en-US" sz="1600" dirty="0" smtClean="0">
                <a:latin typeface="仿宋" panose="02010609060101010101" pitchFamily="49" charset="-122"/>
                <a:ea typeface="仿宋" panose="02010609060101010101" pitchFamily="49" charset="-122"/>
              </a:rPr>
              <a:t>在</a:t>
            </a:r>
            <a:r>
              <a:rPr lang="zh-CN" altLang="en-US" sz="1600" dirty="0">
                <a:latin typeface="仿宋" panose="02010609060101010101" pitchFamily="49" charset="-122"/>
                <a:ea typeface="仿宋" panose="02010609060101010101" pitchFamily="49" charset="-122"/>
              </a:rPr>
              <a:t>激烈的竞争面前，中国银行业逐渐认识到深度挖掘客户需求，有利于加强客户关系管理、提升风险管理水平，是打造银行核心竞争力的重要手段。发挥信息科技的强大计算和存储能力，有效利用数据分析和挖掘技术，已经成为近年银行业的共识。随着线上供应链金融的发展，一些银行正尝试与电子商务平台合作开展线上供应链金融，即企业间通过电子技术手段，交换整合各种数据资源，从而把产品带入流通领域的一种电子商务模式，这样大数据分析成为了供应链金融风险管理的发展趋势。</a:t>
            </a:r>
          </a:p>
          <a:p>
            <a:pPr marL="342900" indent="-342900">
              <a:spcBef>
                <a:spcPts val="1800"/>
              </a:spcBef>
              <a:buSzPct val="150000"/>
              <a:buBlip>
                <a:blip r:embed="rId3"/>
              </a:buBlip>
            </a:pPr>
            <a:r>
              <a:rPr lang="zh-CN" altLang="en-US" sz="1600" dirty="0" smtClean="0">
                <a:latin typeface="仿宋" panose="02010609060101010101" pitchFamily="49" charset="-122"/>
                <a:ea typeface="仿宋" panose="02010609060101010101" pitchFamily="49" charset="-122"/>
              </a:rPr>
              <a:t>目前</a:t>
            </a:r>
            <a:r>
              <a:rPr lang="zh-CN" altLang="en-US" sz="1600" dirty="0">
                <a:latin typeface="仿宋" panose="02010609060101010101" pitchFamily="49" charset="-122"/>
                <a:ea typeface="仿宋" panose="02010609060101010101" pitchFamily="49" charset="-122"/>
              </a:rPr>
              <a:t>一些银行正在尝试与电子商务平台对接，利用其大数据对供应链金融进行风险管理。电商平台积累了大量的交易数据，天然地成了信用评估的依据。银行主要缺乏的是中小企业的数据，而电商企业能充分掌握物流信息、消费者和中小企业的交易信息，以及发货记录、收货记录、贷款记录与企业其他方面的数据。电商平台利用这些数据可以建立自己独立的信用评级机制为企业评级。通过与电商对接，银行可更多地基于交易背景的真实性和过往的历史交易记录来为企业提供融资。利用电子商务平台，可以很好地解决供应链金融风险管理的两个核心问题（建立新的信用评价体系、寻找新的风险控制方法）。</a:t>
            </a:r>
          </a:p>
        </p:txBody>
      </p:sp>
    </p:spTree>
    <p:extLst>
      <p:ext uri="{BB962C8B-B14F-4D97-AF65-F5344CB8AC3E}">
        <p14:creationId xmlns:p14="http://schemas.microsoft.com/office/powerpoint/2010/main" val="4048928775"/>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a:p>
        </p:txBody>
      </p:sp>
      <p:sp>
        <p:nvSpPr>
          <p:cNvPr id="5" name="TextBox 4"/>
          <p:cNvSpPr txBox="1"/>
          <p:nvPr/>
        </p:nvSpPr>
        <p:spPr>
          <a:xfrm>
            <a:off x="545352" y="629488"/>
            <a:ext cx="8136904" cy="5175776"/>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二、大数据技术在全面风险控制体系中的应用</a:t>
            </a:r>
            <a:endParaRPr lang="en-US" altLang="zh-CN" sz="2000" b="1" dirty="0">
              <a:latin typeface="仿宋" panose="02010609060101010101" pitchFamily="49" charset="-122"/>
              <a:ea typeface="仿宋" panose="02010609060101010101" pitchFamily="49" charset="-122"/>
            </a:endParaRPr>
          </a:p>
          <a:p>
            <a:pPr>
              <a:spcBef>
                <a:spcPts val="1000"/>
              </a:spcBef>
            </a:pP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一</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大数据技术在事前风险预判中的应用</a:t>
            </a:r>
            <a:endParaRPr lang="en-US" altLang="zh-CN" b="1"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一</a:t>
            </a:r>
            <a:r>
              <a:rPr lang="zh-CN" altLang="en-US" sz="1600" dirty="0">
                <a:latin typeface="仿宋" panose="02010609060101010101" pitchFamily="49" charset="-122"/>
                <a:ea typeface="仿宋" panose="02010609060101010101" pitchFamily="49" charset="-122"/>
              </a:rPr>
              <a:t>是外部环境风险预判。通过收集宏观经济运行数据，获取新闻、社交媒体所发布的新闻、博客、帖子等非结构化数据，分析得出当前外部环境的景气程度。</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二</a:t>
            </a:r>
            <a:r>
              <a:rPr lang="zh-CN" altLang="en-US" sz="1600" dirty="0">
                <a:latin typeface="仿宋" panose="02010609060101010101" pitchFamily="49" charset="-122"/>
                <a:ea typeface="仿宋" panose="02010609060101010101" pitchFamily="49" charset="-122"/>
              </a:rPr>
              <a:t>是被监管企业风险预判。除了传统工作收集的被监管企业“三证”、财务报表外，还可以通过分析企业的“三表”（即水表、电表、纳税表）、企业投融资信息获取企业真实经营情况；通过企业过往的银行征信记录、法院或其他仲裁机构的纠纷处理记录、网络舆情等，实现对目标客户企业诚信与声誉的分析评价。通过分析得到被监管企业的综合风险等级。</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三</a:t>
            </a:r>
            <a:r>
              <a:rPr lang="zh-CN" altLang="en-US" sz="1600" dirty="0">
                <a:latin typeface="仿宋" panose="02010609060101010101" pitchFamily="49" charset="-122"/>
                <a:ea typeface="仿宋" panose="02010609060101010101" pitchFamily="49" charset="-122"/>
              </a:rPr>
              <a:t>是银行自身风险预判。建立银行内部运营数据库，对银行相关分支机构的业务运营情况进行统计。在此基础上建立监管能力评估模型，对各分支机构的监管能力进行评价。</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四</a:t>
            </a:r>
            <a:r>
              <a:rPr lang="zh-CN" altLang="en-US" sz="1600" dirty="0">
                <a:latin typeface="仿宋" panose="02010609060101010101" pitchFamily="49" charset="-122"/>
                <a:ea typeface="仿宋" panose="02010609060101010101" pitchFamily="49" charset="-122"/>
              </a:rPr>
              <a:t>是供应链金融项目事前综合风险预判。将上述</a:t>
            </a:r>
            <a:r>
              <a:rPr lang="en-US" altLang="zh-CN" sz="1600" dirty="0">
                <a:latin typeface="仿宋" panose="02010609060101010101" pitchFamily="49" charset="-122"/>
                <a:ea typeface="仿宋" panose="02010609060101010101" pitchFamily="49" charset="-122"/>
              </a:rPr>
              <a:t>3</a:t>
            </a:r>
            <a:r>
              <a:rPr lang="zh-CN" altLang="en-US" sz="1600" dirty="0">
                <a:latin typeface="仿宋" panose="02010609060101010101" pitchFamily="49" charset="-122"/>
                <a:ea typeface="仿宋" panose="02010609060101010101" pitchFamily="49" charset="-122"/>
              </a:rPr>
              <a:t>类主体的风险预判结果进行综合分析，得出供应链金融项目的综合风险。若该项目风险巨大且不可控，则应该主动放弃；若风险在可接受范围内，则根据分析结果给出监管意见，如协议修改意见、派驻人员建议、对监管场地采取的控制措施建议、项目操作中应特别关注的环节等。</a:t>
            </a:r>
          </a:p>
        </p:txBody>
      </p:sp>
    </p:spTree>
    <p:extLst>
      <p:ext uri="{BB962C8B-B14F-4D97-AF65-F5344CB8AC3E}">
        <p14:creationId xmlns:p14="http://schemas.microsoft.com/office/powerpoint/2010/main" val="328984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25</a:t>
            </a:fld>
            <a:endParaRPr lang="zh-CN" altLang="en-US"/>
          </a:p>
        </p:txBody>
      </p:sp>
      <p:sp>
        <p:nvSpPr>
          <p:cNvPr id="5" name="TextBox 4"/>
          <p:cNvSpPr txBox="1"/>
          <p:nvPr/>
        </p:nvSpPr>
        <p:spPr>
          <a:xfrm>
            <a:off x="549896" y="467558"/>
            <a:ext cx="8136904" cy="5478423"/>
          </a:xfrm>
          <a:prstGeom prst="rect">
            <a:avLst/>
          </a:prstGeom>
          <a:noFill/>
        </p:spPr>
        <p:txBody>
          <a:bodyPr wrap="square" rtlCol="0">
            <a:spAutoFit/>
          </a:bodyPr>
          <a:lstStyle/>
          <a:p>
            <a:pPr>
              <a:spcBef>
                <a:spcPts val="500"/>
              </a:spcBef>
            </a:pP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二</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大数据技术在事中风险监控与识别中的应用</a:t>
            </a:r>
            <a:endParaRPr lang="en-US" altLang="zh-CN" b="1"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一</a:t>
            </a:r>
            <a:r>
              <a:rPr lang="zh-CN" altLang="en-US" sz="1600" dirty="0">
                <a:latin typeface="仿宋" panose="02010609060101010101" pitchFamily="49" charset="-122"/>
                <a:ea typeface="仿宋" panose="02010609060101010101" pitchFamily="49" charset="-122"/>
              </a:rPr>
              <a:t>是外部环境风险控制。首先建立监管物品价格波动模型、国家政策对行业影响模型、供应链相关性影响模型等，对不同的外部环境因素进行分析。在此基础上建立综合分析模型，对初级模型的分析结果进行二次加工。</a:t>
            </a:r>
            <a:endParaRPr lang="en-US" altLang="zh-CN" sz="1600"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二</a:t>
            </a:r>
            <a:r>
              <a:rPr lang="zh-CN" altLang="en-US" sz="1600" dirty="0">
                <a:latin typeface="仿宋" panose="02010609060101010101" pitchFamily="49" charset="-122"/>
                <a:ea typeface="仿宋" panose="02010609060101010101" pitchFamily="49" charset="-122"/>
              </a:rPr>
              <a:t>是被监管企业风险监控。被监管企业风险控制体系主要由两个核心数据库和一个三维分析模型组成。两个核心数据库分别为指标参照数据库和风险案例数据库。在监管过程中，将被监管企业的经营数据实时汇入三维分析模型，与两大核心数据库的信息进行对比分析，主要分析工作包括以下</a:t>
            </a:r>
            <a:r>
              <a:rPr lang="en-US" altLang="zh-CN" sz="1600" dirty="0">
                <a:latin typeface="仿宋" panose="02010609060101010101" pitchFamily="49" charset="-122"/>
                <a:ea typeface="仿宋" panose="02010609060101010101" pitchFamily="49" charset="-122"/>
              </a:rPr>
              <a:t>3</a:t>
            </a:r>
            <a:r>
              <a:rPr lang="zh-CN" altLang="en-US" sz="1600" dirty="0">
                <a:latin typeface="仿宋" panose="02010609060101010101" pitchFamily="49" charset="-122"/>
                <a:ea typeface="仿宋" panose="02010609060101010101" pitchFamily="49" charset="-122"/>
              </a:rPr>
              <a:t>个维度：①将企业当前经营数据与行业平均水平进行对照比较，如果企业经营数据超出参照数据库中记录的正常范围，则发出风险预警信息。②将企业实时的经营数据与其自身历史数据进行对照比较，如果数据出现异常波动，则发出风险预警信息。③将企业实时的经营数据与风险案例数据库进行对照比较，如果发现企业的某些行为符合风险特征的，则发出风险预警信息。</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三</a:t>
            </a:r>
            <a:r>
              <a:rPr lang="zh-CN" altLang="en-US" sz="1600" dirty="0">
                <a:latin typeface="仿宋" panose="02010609060101010101" pitchFamily="49" charset="-122"/>
                <a:ea typeface="仿宋" panose="02010609060101010101" pitchFamily="49" charset="-122"/>
              </a:rPr>
              <a:t>是银行自身风险监控。对银行风险的事中控制主要包括异常数据的识别和监管控制手段的动态调整两个方面。异常数据的识别主要是通过抓取银行在监管过程中所产生的各项数据，发现其中存在的异常。监管控制手段的动态调整主要是通过项目风险实时评估，动态调整供应链金融项目的控制措施。</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四</a:t>
            </a:r>
            <a:r>
              <a:rPr lang="zh-CN" altLang="en-US" sz="1600" dirty="0">
                <a:latin typeface="仿宋" panose="02010609060101010101" pitchFamily="49" charset="-122"/>
                <a:ea typeface="仿宋" panose="02010609060101010101" pitchFamily="49" charset="-122"/>
              </a:rPr>
              <a:t>是供应链金融业务事中风险识别。将各个风险监控模型发现风险征兆输入综合风险识别与预判模型进行跨维度分析，从中剔除误报的信息，识别出真实的风险。</a:t>
            </a:r>
          </a:p>
        </p:txBody>
      </p:sp>
    </p:spTree>
    <p:extLst>
      <p:ext uri="{BB962C8B-B14F-4D97-AF65-F5344CB8AC3E}">
        <p14:creationId xmlns:p14="http://schemas.microsoft.com/office/powerpoint/2010/main" val="3224126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26</a:t>
            </a:fld>
            <a:endParaRPr lang="zh-CN" altLang="en-US"/>
          </a:p>
        </p:txBody>
      </p:sp>
      <p:sp>
        <p:nvSpPr>
          <p:cNvPr id="5" name="TextBox 4"/>
          <p:cNvSpPr txBox="1"/>
          <p:nvPr/>
        </p:nvSpPr>
        <p:spPr>
          <a:xfrm>
            <a:off x="546240" y="620688"/>
            <a:ext cx="8136904" cy="2800767"/>
          </a:xfrm>
          <a:prstGeom prst="rect">
            <a:avLst/>
          </a:prstGeom>
          <a:noFill/>
        </p:spPr>
        <p:txBody>
          <a:bodyPr wrap="square" rtlCol="0">
            <a:spAutoFit/>
          </a:bodyPr>
          <a:lstStyle/>
          <a:p>
            <a:pPr>
              <a:spcBef>
                <a:spcPts val="500"/>
              </a:spcBef>
            </a:pP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三</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大数据技术在事后风险处置中的应用</a:t>
            </a:r>
            <a:endParaRPr lang="en-US" altLang="zh-CN" b="1"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一</a:t>
            </a:r>
            <a:r>
              <a:rPr lang="zh-CN" altLang="en-US" sz="1600" dirty="0">
                <a:latin typeface="仿宋" panose="02010609060101010101" pitchFamily="49" charset="-122"/>
                <a:ea typeface="仿宋" panose="02010609060101010101" pitchFamily="49" charset="-122"/>
              </a:rPr>
              <a:t>是风险的化解与处置。利用大数据技术可以预测风险的发展趋势，模拟不同的处置措施对风险后果的影响，评估风险事件造成的损失，提供风险处置的最佳方案并根据事件发展情况不断对方案进行调整与修正，与银行化解风险、减少损失提供有力的决策支撑。</a:t>
            </a:r>
          </a:p>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二</a:t>
            </a:r>
            <a:r>
              <a:rPr lang="zh-CN" altLang="en-US" sz="1600" dirty="0">
                <a:latin typeface="仿宋" panose="02010609060101010101" pitchFamily="49" charset="-122"/>
                <a:ea typeface="仿宋" panose="02010609060101010101" pitchFamily="49" charset="-122"/>
              </a:rPr>
              <a:t>是事后总结与反馈。事后总结与反馈主要是在风险事件处置结束后，对案例进行梳理与总结，评估之前工作流程中存在的问题及漏洞，帮助银行修订操作流程与风险控制方案。同时，更新修正指标参照数据库、风险案例数据库及客户资信数据库，完成风险控制体系的自我更新。</a:t>
            </a:r>
          </a:p>
        </p:txBody>
      </p:sp>
    </p:spTree>
    <p:extLst>
      <p:ext uri="{BB962C8B-B14F-4D97-AF65-F5344CB8AC3E}">
        <p14:creationId xmlns:p14="http://schemas.microsoft.com/office/powerpoint/2010/main" val="3443427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888" y="476672"/>
            <a:ext cx="8208912" cy="720080"/>
          </a:xfrm>
        </p:spPr>
        <p:txBody>
          <a:bodyPr/>
          <a:lstStyle/>
          <a:p>
            <a:r>
              <a:rPr lang="en-US" altLang="zh-CN" dirty="0"/>
              <a:t>10.3 </a:t>
            </a:r>
            <a:r>
              <a:rPr lang="zh-CN" altLang="en-US" dirty="0"/>
              <a:t>国外</a:t>
            </a:r>
            <a:r>
              <a:rPr lang="en-US" altLang="zh-CN" dirty="0"/>
              <a:t>P2P</a:t>
            </a:r>
            <a:r>
              <a:rPr lang="zh-CN" altLang="en-US" dirty="0"/>
              <a:t>网贷平台的发展</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27</a:t>
            </a:fld>
            <a:endParaRPr lang="zh-CN" altLang="en-US"/>
          </a:p>
        </p:txBody>
      </p:sp>
      <p:sp>
        <p:nvSpPr>
          <p:cNvPr id="5" name="TextBox 4"/>
          <p:cNvSpPr txBox="1"/>
          <p:nvPr/>
        </p:nvSpPr>
        <p:spPr>
          <a:xfrm>
            <a:off x="575697" y="1660729"/>
            <a:ext cx="8136904" cy="2031325"/>
          </a:xfrm>
          <a:prstGeom prst="rect">
            <a:avLst/>
          </a:prstGeom>
          <a:noFill/>
        </p:spPr>
        <p:txBody>
          <a:bodyPr wrap="square" rtlCol="0">
            <a:spAutoFit/>
          </a:bodyPr>
          <a:lstStyle/>
          <a:p>
            <a:pPr marL="342900" indent="-34290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网络借贷最早于</a:t>
            </a:r>
            <a:r>
              <a:rPr lang="en-US" altLang="zh-CN" dirty="0">
                <a:latin typeface="仿宋" panose="02010609060101010101" pitchFamily="49" charset="-122"/>
                <a:ea typeface="仿宋" panose="02010609060101010101" pitchFamily="49" charset="-122"/>
              </a:rPr>
              <a:t>2005</a:t>
            </a:r>
            <a:r>
              <a:rPr lang="zh-CN" altLang="en-US" dirty="0">
                <a:latin typeface="仿宋" panose="02010609060101010101" pitchFamily="49" charset="-122"/>
                <a:ea typeface="仿宋" panose="02010609060101010101" pitchFamily="49" charset="-122"/>
              </a:rPr>
              <a:t>年诞生英国。</a:t>
            </a:r>
            <a:r>
              <a:rPr lang="en-US" altLang="zh-CN" dirty="0">
                <a:latin typeface="仿宋" panose="02010609060101010101" pitchFamily="49" charset="-122"/>
                <a:ea typeface="仿宋" panose="02010609060101010101" pitchFamily="49" charset="-122"/>
              </a:rPr>
              <a:t>2005</a:t>
            </a:r>
            <a:r>
              <a:rPr lang="zh-CN" altLang="en-US" dirty="0">
                <a:latin typeface="仿宋" panose="02010609060101010101" pitchFamily="49" charset="-122"/>
                <a:ea typeface="仿宋" panose="02010609060101010101" pitchFamily="49" charset="-122"/>
              </a:rPr>
              <a:t>年</a:t>
            </a:r>
            <a:r>
              <a:rPr lang="en-US" altLang="zh-CN" dirty="0">
                <a:latin typeface="仿宋" panose="02010609060101010101" pitchFamily="49" charset="-122"/>
                <a:ea typeface="仿宋" panose="02010609060101010101" pitchFamily="49" charset="-122"/>
              </a:rPr>
              <a:t>3</a:t>
            </a:r>
            <a:r>
              <a:rPr lang="zh-CN" altLang="en-US" dirty="0">
                <a:latin typeface="仿宋" panose="02010609060101010101" pitchFamily="49" charset="-122"/>
                <a:ea typeface="仿宋" panose="02010609060101010101" pitchFamily="49" charset="-122"/>
              </a:rPr>
              <a:t>月，英国人大卫</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尼克尔森（</a:t>
            </a:r>
            <a:r>
              <a:rPr lang="en-US" altLang="zh-CN" dirty="0">
                <a:latin typeface="仿宋" panose="02010609060101010101" pitchFamily="49" charset="-122"/>
                <a:ea typeface="仿宋" panose="02010609060101010101" pitchFamily="49" charset="-122"/>
              </a:rPr>
              <a:t>Dave Nicholson</a:t>
            </a:r>
            <a:r>
              <a:rPr lang="zh-CN" altLang="en-US" dirty="0">
                <a:latin typeface="仿宋" panose="02010609060101010101" pitchFamily="49" charset="-122"/>
                <a:ea typeface="仿宋" panose="02010609060101010101" pitchFamily="49" charset="-122"/>
              </a:rPr>
              <a:t>）、理查德</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杜瓦（</a:t>
            </a:r>
            <a:r>
              <a:rPr lang="en-US" altLang="zh-CN" dirty="0">
                <a:latin typeface="仿宋" panose="02010609060101010101" pitchFamily="49" charset="-122"/>
                <a:ea typeface="仿宋" panose="02010609060101010101" pitchFamily="49" charset="-122"/>
              </a:rPr>
              <a:t>Richard Duvall</a:t>
            </a:r>
            <a:r>
              <a:rPr lang="zh-CN" altLang="en-US" dirty="0">
                <a:latin typeface="仿宋" panose="02010609060101010101" pitchFamily="49" charset="-122"/>
                <a:ea typeface="仿宋" panose="02010609060101010101" pitchFamily="49" charset="-122"/>
              </a:rPr>
              <a:t>）、萨拉</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马休斯（</a:t>
            </a:r>
            <a:r>
              <a:rPr lang="en-US" altLang="zh-CN" dirty="0">
                <a:latin typeface="仿宋" panose="02010609060101010101" pitchFamily="49" charset="-122"/>
                <a:ea typeface="仿宋" panose="02010609060101010101" pitchFamily="49" charset="-122"/>
              </a:rPr>
              <a:t>Sarah Matthews</a:t>
            </a:r>
            <a:r>
              <a:rPr lang="zh-CN" altLang="en-US" dirty="0">
                <a:latin typeface="仿宋" panose="02010609060101010101" pitchFamily="49" charset="-122"/>
                <a:ea typeface="仿宋" panose="02010609060101010101" pitchFamily="49" charset="-122"/>
              </a:rPr>
              <a:t>）和詹姆斯</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亚历山大（</a:t>
            </a:r>
            <a:r>
              <a:rPr lang="en-US" altLang="zh-CN" dirty="0">
                <a:latin typeface="仿宋" panose="02010609060101010101" pitchFamily="49" charset="-122"/>
                <a:ea typeface="仿宋" panose="02010609060101010101" pitchFamily="49" charset="-122"/>
              </a:rPr>
              <a:t>James Alexander</a:t>
            </a:r>
            <a:r>
              <a:rPr lang="zh-CN" altLang="en-US" dirty="0">
                <a:latin typeface="仿宋" panose="02010609060101010101" pitchFamily="49" charset="-122"/>
                <a:ea typeface="仿宋" panose="02010609060101010101" pitchFamily="49" charset="-122"/>
              </a:rPr>
              <a:t>）共同创造了世界上第一家</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贷款平台</a:t>
            </a:r>
            <a:r>
              <a:rPr lang="en-US" altLang="zh-CN" dirty="0" err="1">
                <a:latin typeface="仿宋" panose="02010609060101010101" pitchFamily="49" charset="-122"/>
                <a:ea typeface="仿宋" panose="02010609060101010101" pitchFamily="49" charset="-122"/>
              </a:rPr>
              <a:t>Zopa</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2006</a:t>
            </a:r>
            <a:r>
              <a:rPr lang="zh-CN" altLang="en-US" dirty="0">
                <a:latin typeface="仿宋" panose="02010609060101010101" pitchFamily="49" charset="-122"/>
                <a:ea typeface="仿宋" panose="02010609060101010101" pitchFamily="49" charset="-122"/>
              </a:rPr>
              <a:t>年</a:t>
            </a:r>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月，借贷网站</a:t>
            </a:r>
            <a:r>
              <a:rPr lang="en-US" altLang="zh-CN" dirty="0">
                <a:latin typeface="仿宋" panose="02010609060101010101" pitchFamily="49" charset="-122"/>
                <a:ea typeface="仿宋" panose="02010609060101010101" pitchFamily="49" charset="-122"/>
              </a:rPr>
              <a:t>Prosper</a:t>
            </a:r>
            <a:r>
              <a:rPr lang="zh-CN" altLang="en-US" dirty="0">
                <a:latin typeface="仿宋" panose="02010609060101010101" pitchFamily="49" charset="-122"/>
                <a:ea typeface="仿宋" panose="02010609060101010101" pitchFamily="49" charset="-122"/>
              </a:rPr>
              <a:t>在美国成立并开始运营，</a:t>
            </a:r>
            <a:r>
              <a:rPr lang="en-US" altLang="zh-CN" dirty="0">
                <a:latin typeface="仿宋" panose="02010609060101010101" pitchFamily="49" charset="-122"/>
                <a:ea typeface="仿宋" panose="02010609060101010101" pitchFamily="49" charset="-122"/>
              </a:rPr>
              <a:t>2007</a:t>
            </a:r>
            <a:r>
              <a:rPr lang="zh-CN" altLang="en-US" dirty="0">
                <a:latin typeface="仿宋" panose="02010609060101010101" pitchFamily="49" charset="-122"/>
                <a:ea typeface="仿宋" panose="02010609060101010101" pitchFamily="49" charset="-122"/>
              </a:rPr>
              <a:t>年</a:t>
            </a:r>
            <a:r>
              <a:rPr lang="en-US" altLang="zh-CN" dirty="0">
                <a:latin typeface="仿宋" panose="02010609060101010101" pitchFamily="49" charset="-122"/>
                <a:ea typeface="仿宋" panose="02010609060101010101" pitchFamily="49" charset="-122"/>
              </a:rPr>
              <a:t>5</a:t>
            </a:r>
            <a:r>
              <a:rPr lang="zh-CN" altLang="en-US" dirty="0">
                <a:latin typeface="仿宋" panose="02010609060101010101" pitchFamily="49" charset="-122"/>
                <a:ea typeface="仿宋" panose="02010609060101010101" pitchFamily="49" charset="-122"/>
              </a:rPr>
              <a:t>月，</a:t>
            </a:r>
            <a:r>
              <a:rPr lang="en-US" altLang="zh-CN" dirty="0">
                <a:latin typeface="仿宋" panose="02010609060101010101" pitchFamily="49" charset="-122"/>
                <a:ea typeface="仿宋" panose="02010609060101010101" pitchFamily="49" charset="-122"/>
              </a:rPr>
              <a:t>Lending Club</a:t>
            </a:r>
            <a:r>
              <a:rPr lang="zh-CN" altLang="en-US" dirty="0">
                <a:latin typeface="仿宋" panose="02010609060101010101" pitchFamily="49" charset="-122"/>
                <a:ea typeface="仿宋" panose="02010609060101010101" pitchFamily="49" charset="-122"/>
              </a:rPr>
              <a:t>成立。此后，</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网络贷款平台迅速在国际传播。国外几个典型的</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网贷平台有：</a:t>
            </a:r>
          </a:p>
          <a:p>
            <a:endParaRPr lang="en-US" altLang="zh-CN" dirty="0">
              <a:solidFill>
                <a:srgbClr val="6A5015"/>
              </a:solidFill>
              <a:latin typeface="仿宋" panose="02010609060101010101" pitchFamily="49" charset="-122"/>
              <a:ea typeface="仿宋" panose="02010609060101010101" pitchFamily="49" charset="-122"/>
            </a:endParaRPr>
          </a:p>
        </p:txBody>
      </p:sp>
      <p:sp>
        <p:nvSpPr>
          <p:cNvPr id="6" name="标题 1"/>
          <p:cNvSpPr txBox="1">
            <a:spLocks/>
          </p:cNvSpPr>
          <p:nvPr/>
        </p:nvSpPr>
        <p:spPr>
          <a:xfrm>
            <a:off x="503689" y="908720"/>
            <a:ext cx="8208912" cy="7200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b="1" kern="1200">
                <a:solidFill>
                  <a:srgbClr val="6A5015"/>
                </a:solidFill>
                <a:latin typeface="黑体" panose="02010609060101010101" pitchFamily="49" charset="-122"/>
                <a:ea typeface="黑体" panose="02010609060101010101" pitchFamily="49" charset="-122"/>
                <a:cs typeface="+mj-cs"/>
              </a:defRPr>
            </a:lvl1pPr>
          </a:lstStyle>
          <a:p>
            <a:r>
              <a:rPr lang="en-US" altLang="zh-CN" sz="2000" dirty="0"/>
              <a:t>10.3.1 </a:t>
            </a:r>
            <a:r>
              <a:rPr lang="zh-CN" altLang="en-US" sz="2000" dirty="0"/>
              <a:t>发展状况简介</a:t>
            </a:r>
            <a:endParaRPr lang="zh-CN" altLang="en-US" sz="2000" dirty="0">
              <a:solidFill>
                <a:srgbClr val="FF0000"/>
              </a:solidFill>
            </a:endParaRPr>
          </a:p>
        </p:txBody>
      </p:sp>
      <p:sp>
        <p:nvSpPr>
          <p:cNvPr id="7" name="内容占位符 2"/>
          <p:cNvSpPr>
            <a:spLocks noGrp="1"/>
          </p:cNvSpPr>
          <p:nvPr>
            <p:ph idx="1"/>
          </p:nvPr>
        </p:nvSpPr>
        <p:spPr>
          <a:xfrm>
            <a:off x="1187624" y="3573016"/>
            <a:ext cx="8229600" cy="4104456"/>
          </a:xfrm>
        </p:spPr>
        <p:txBody>
          <a:bodyPr>
            <a:normAutofit/>
          </a:bodyPr>
          <a:lstStyle/>
          <a:p>
            <a:pPr lvl="1">
              <a:buSzPct val="150000"/>
            </a:pPr>
            <a:r>
              <a:rPr lang="en-US" altLang="zh-CN" b="1" dirty="0" err="1"/>
              <a:t>Zopa</a:t>
            </a:r>
            <a:endParaRPr lang="en-US" altLang="zh-CN" b="1" dirty="0"/>
          </a:p>
          <a:p>
            <a:pPr lvl="1">
              <a:buSzPct val="150000"/>
            </a:pPr>
            <a:r>
              <a:rPr lang="en-US" altLang="zh-CN" b="1" dirty="0"/>
              <a:t>Prosper</a:t>
            </a:r>
          </a:p>
          <a:p>
            <a:pPr lvl="1">
              <a:buSzPct val="150000"/>
            </a:pPr>
            <a:r>
              <a:rPr lang="en-US" altLang="zh-CN" b="1" dirty="0"/>
              <a:t>Lending Club</a:t>
            </a:r>
          </a:p>
          <a:p>
            <a:pPr lvl="1">
              <a:buSzPct val="150000"/>
            </a:pPr>
            <a:r>
              <a:rPr lang="en-US" altLang="zh-CN" b="1" dirty="0"/>
              <a:t>Kiva</a:t>
            </a:r>
            <a:endParaRPr lang="zh-CN" altLang="en-US" dirty="0"/>
          </a:p>
        </p:txBody>
      </p:sp>
    </p:spTree>
    <p:extLst>
      <p:ext uri="{BB962C8B-B14F-4D97-AF65-F5344CB8AC3E}">
        <p14:creationId xmlns:p14="http://schemas.microsoft.com/office/powerpoint/2010/main" val="1965858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9968" y="260648"/>
            <a:ext cx="8208912" cy="720080"/>
          </a:xfrm>
        </p:spPr>
        <p:txBody>
          <a:bodyPr/>
          <a:lstStyle/>
          <a:p>
            <a:r>
              <a:rPr lang="en-US" altLang="zh-CN" sz="2000" dirty="0"/>
              <a:t>10.3.2 </a:t>
            </a:r>
            <a:r>
              <a:rPr lang="zh-CN" altLang="en-US" sz="2000" dirty="0"/>
              <a:t>国外</a:t>
            </a:r>
            <a:r>
              <a:rPr lang="en-US" altLang="zh-CN" sz="2000" dirty="0"/>
              <a:t>P2P</a:t>
            </a:r>
            <a:r>
              <a:rPr lang="zh-CN" altLang="en-US" sz="2000" dirty="0"/>
              <a:t>的特点</a:t>
            </a:r>
            <a:endParaRPr lang="zh-CN" altLang="en-US" sz="2000"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p:sp>
        <p:nvSpPr>
          <p:cNvPr id="5" name="TextBox 4"/>
          <p:cNvSpPr txBox="1"/>
          <p:nvPr/>
        </p:nvSpPr>
        <p:spPr>
          <a:xfrm>
            <a:off x="528192" y="692696"/>
            <a:ext cx="8136904" cy="6017032"/>
          </a:xfrm>
          <a:prstGeom prst="rect">
            <a:avLst/>
          </a:prstGeom>
          <a:noFill/>
        </p:spPr>
        <p:txBody>
          <a:bodyPr wrap="square" rtlCol="0">
            <a:spAutoFit/>
          </a:bodyPr>
          <a:lstStyle/>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一、风险控制和评估体系较完善</a:t>
            </a:r>
          </a:p>
          <a:p>
            <a:pPr>
              <a:spcBef>
                <a:spcPts val="1000"/>
              </a:spcBef>
            </a:pPr>
            <a:r>
              <a:rPr lang="zh-CN" altLang="en-US" sz="1600" dirty="0">
                <a:latin typeface="仿宋" panose="02010609060101010101" pitchFamily="49" charset="-122"/>
                <a:ea typeface="仿宋" panose="02010609060101010101" pitchFamily="49" charset="-122"/>
              </a:rPr>
              <a:t>    国外主流</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平台都采用较为传统的风险管理和控制体系，在这一方面，他们认为银行是领先者，是应该学习的对象。多数</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平台选用的是借款人公开可用的信用数据。</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平台通常对贷款申请人的信用评分有最低要求，如美国市场的</a:t>
            </a:r>
            <a:r>
              <a:rPr lang="en-US" altLang="zh-CN" sz="1600" dirty="0">
                <a:latin typeface="仿宋" panose="02010609060101010101" pitchFamily="49" charset="-122"/>
                <a:ea typeface="仿宋" panose="02010609060101010101" pitchFamily="49" charset="-122"/>
              </a:rPr>
              <a:t>Prosper</a:t>
            </a:r>
            <a:r>
              <a:rPr lang="zh-CN" altLang="en-US" sz="1600" dirty="0">
                <a:latin typeface="仿宋" panose="02010609060101010101" pitchFamily="49" charset="-122"/>
                <a:ea typeface="仿宋" panose="02010609060101010101" pitchFamily="49" charset="-122"/>
              </a:rPr>
              <a:t>要求借款人的信用评分不低于</a:t>
            </a:r>
            <a:r>
              <a:rPr lang="en-US" altLang="zh-CN" sz="1600" dirty="0">
                <a:latin typeface="仿宋" panose="02010609060101010101" pitchFamily="49" charset="-122"/>
                <a:ea typeface="仿宋" panose="02010609060101010101" pitchFamily="49" charset="-122"/>
              </a:rPr>
              <a:t>640</a:t>
            </a:r>
            <a:r>
              <a:rPr lang="zh-CN" altLang="en-US" sz="1600" dirty="0">
                <a:latin typeface="仿宋" panose="02010609060101010101" pitchFamily="49" charset="-122"/>
                <a:ea typeface="仿宋" panose="02010609060101010101" pitchFamily="49" charset="-122"/>
              </a:rPr>
              <a:t>分，</a:t>
            </a:r>
            <a:r>
              <a:rPr lang="en-US" altLang="zh-CN" sz="1600" dirty="0">
                <a:latin typeface="仿宋" panose="02010609060101010101" pitchFamily="49" charset="-122"/>
                <a:ea typeface="仿宋" panose="02010609060101010101" pitchFamily="49" charset="-122"/>
              </a:rPr>
              <a:t>Lending Club</a:t>
            </a:r>
            <a:r>
              <a:rPr lang="zh-CN" altLang="en-US" sz="1600" dirty="0">
                <a:latin typeface="仿宋" panose="02010609060101010101" pitchFamily="49" charset="-122"/>
                <a:ea typeface="仿宋" panose="02010609060101010101" pitchFamily="49" charset="-122"/>
              </a:rPr>
              <a:t>要求不低于</a:t>
            </a:r>
            <a:r>
              <a:rPr lang="en-US" altLang="zh-CN" sz="1600" dirty="0">
                <a:latin typeface="仿宋" panose="02010609060101010101" pitchFamily="49" charset="-122"/>
                <a:ea typeface="仿宋" panose="02010609060101010101" pitchFamily="49" charset="-122"/>
              </a:rPr>
              <a:t>660</a:t>
            </a:r>
            <a:r>
              <a:rPr lang="zh-CN" altLang="en-US" sz="1600" dirty="0">
                <a:latin typeface="仿宋" panose="02010609060101010101" pitchFamily="49" charset="-122"/>
                <a:ea typeface="仿宋" panose="02010609060101010101" pitchFamily="49" charset="-122"/>
              </a:rPr>
              <a:t>分；</a:t>
            </a:r>
            <a:r>
              <a:rPr lang="en-US" altLang="zh-CN" sz="1600" dirty="0" err="1">
                <a:latin typeface="仿宋" panose="02010609060101010101" pitchFamily="49" charset="-122"/>
                <a:ea typeface="仿宋" panose="02010609060101010101" pitchFamily="49" charset="-122"/>
              </a:rPr>
              <a:t>Zopa</a:t>
            </a:r>
            <a:r>
              <a:rPr lang="zh-CN" altLang="en-US" sz="1600" dirty="0">
                <a:latin typeface="仿宋" panose="02010609060101010101" pitchFamily="49" charset="-122"/>
                <a:ea typeface="仿宋" panose="02010609060101010101" pitchFamily="49" charset="-122"/>
              </a:rPr>
              <a:t>的风险控制方法主要有三个：第一，对所有的借款者进行实名认证、信用记录审核，并让专门的信用调查机构</a:t>
            </a:r>
            <a:r>
              <a:rPr lang="en-US" altLang="zh-CN" sz="1600" dirty="0">
                <a:latin typeface="仿宋" panose="02010609060101010101" pitchFamily="49" charset="-122"/>
                <a:ea typeface="仿宋" panose="02010609060101010101" pitchFamily="49" charset="-122"/>
              </a:rPr>
              <a:t>Equifax</a:t>
            </a:r>
            <a:r>
              <a:rPr lang="zh-CN" altLang="en-US" sz="1600" dirty="0">
                <a:latin typeface="仿宋" panose="02010609060101010101" pitchFamily="49" charset="-122"/>
                <a:ea typeface="仿宋" panose="02010609060101010101" pitchFamily="49" charset="-122"/>
              </a:rPr>
              <a:t>进行风险评估，设定借款人的信用等级。第二，为了分散风险</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每个出借人的出借金额按“</a:t>
            </a:r>
            <a:r>
              <a:rPr lang="en-US" altLang="zh-CN" sz="1600" dirty="0">
                <a:latin typeface="仿宋" panose="02010609060101010101" pitchFamily="49" charset="-122"/>
                <a:ea typeface="仿宋" panose="02010609060101010101" pitchFamily="49" charset="-122"/>
              </a:rPr>
              <a:t>10</a:t>
            </a:r>
            <a:r>
              <a:rPr lang="zh-CN" altLang="en-US" sz="1600" dirty="0">
                <a:latin typeface="仿宋" panose="02010609060101010101" pitchFamily="49" charset="-122"/>
                <a:ea typeface="仿宋" panose="02010609060101010101" pitchFamily="49" charset="-122"/>
              </a:rPr>
              <a:t>英镑</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份”被分为</a:t>
            </a:r>
            <a:r>
              <a:rPr lang="en-US" altLang="zh-CN" sz="1600" dirty="0">
                <a:latin typeface="仿宋" panose="02010609060101010101" pitchFamily="49" charset="-122"/>
                <a:ea typeface="仿宋" panose="02010609060101010101" pitchFamily="49" charset="-122"/>
              </a:rPr>
              <a:t>N</a:t>
            </a:r>
            <a:r>
              <a:rPr lang="zh-CN" altLang="en-US" sz="1600" dirty="0">
                <a:latin typeface="仿宋" panose="02010609060101010101" pitchFamily="49" charset="-122"/>
                <a:ea typeface="仿宋" panose="02010609060101010101" pitchFamily="49" charset="-122"/>
              </a:rPr>
              <a:t>份，分别借给</a:t>
            </a:r>
            <a:r>
              <a:rPr lang="en-US" altLang="zh-CN" sz="1600" dirty="0">
                <a:latin typeface="仿宋" panose="02010609060101010101" pitchFamily="49" charset="-122"/>
                <a:ea typeface="仿宋" panose="02010609060101010101" pitchFamily="49" charset="-122"/>
              </a:rPr>
              <a:t>N</a:t>
            </a:r>
            <a:r>
              <a:rPr lang="zh-CN" altLang="en-US" sz="1600" dirty="0">
                <a:latin typeface="仿宋" panose="02010609060101010101" pitchFamily="49" charset="-122"/>
                <a:ea typeface="仿宋" panose="02010609060101010101" pitchFamily="49" charset="-122"/>
              </a:rPr>
              <a:t>个借款人。第三，与其他银行等金融机构一样，</a:t>
            </a:r>
            <a:r>
              <a:rPr lang="en-US" altLang="zh-CN" sz="1600" dirty="0" err="1">
                <a:latin typeface="仿宋" panose="02010609060101010101" pitchFamily="49" charset="-122"/>
                <a:ea typeface="仿宋" panose="02010609060101010101" pitchFamily="49" charset="-122"/>
              </a:rPr>
              <a:t>Zopa</a:t>
            </a:r>
            <a:r>
              <a:rPr lang="zh-CN" altLang="en-US" sz="1600" dirty="0">
                <a:latin typeface="仿宋" panose="02010609060101010101" pitchFamily="49" charset="-122"/>
                <a:ea typeface="仿宋" panose="02010609060101010101" pitchFamily="49" charset="-122"/>
              </a:rPr>
              <a:t>也雇佣了专门的讨债公司的人员为出借人追讨不良贷款。</a:t>
            </a:r>
            <a:endParaRPr lang="en-US" altLang="zh-CN" sz="1600"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二、低廉的运营成本</a:t>
            </a:r>
          </a:p>
          <a:p>
            <a:pPr>
              <a:spcBef>
                <a:spcPts val="1000"/>
              </a:spcBef>
            </a:pPr>
            <a:r>
              <a:rPr lang="zh-CN" altLang="en-US" sz="1600" dirty="0">
                <a:latin typeface="仿宋" panose="02010609060101010101" pitchFamily="49" charset="-122"/>
                <a:ea typeface="仿宋" panose="02010609060101010101" pitchFamily="49" charset="-122"/>
              </a:rPr>
              <a:t>    与低廉的运营成本相对应的是高效的风险控制模型和便捷的申请程序。在此类平台上实现贷款，最初只需要填写一些贷款的相关表格，由相关部门进行核实和审批，然后上线开始进行撮合，一般这一审核时间在</a:t>
            </a:r>
            <a:r>
              <a:rPr lang="en-US" altLang="zh-CN" sz="1600" dirty="0">
                <a:latin typeface="仿宋" panose="02010609060101010101" pitchFamily="49" charset="-122"/>
                <a:ea typeface="仿宋" panose="02010609060101010101" pitchFamily="49" charset="-122"/>
              </a:rPr>
              <a:t>1~2</a:t>
            </a:r>
            <a:r>
              <a:rPr lang="zh-CN" altLang="en-US" sz="1600" dirty="0">
                <a:latin typeface="仿宋" panose="02010609060101010101" pitchFamily="49" charset="-122"/>
                <a:ea typeface="仿宋" panose="02010609060101010101" pitchFamily="49" charset="-122"/>
              </a:rPr>
              <a:t>天之内，远高于普通商业银行，这主要缘于其前期风险控制模型的精确性、高适用性有效地降低了贷款审批时间，从而降低了运营成本。</a:t>
            </a:r>
          </a:p>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三、较强的客户粘性</a:t>
            </a:r>
          </a:p>
          <a:p>
            <a:pPr>
              <a:spcBef>
                <a:spcPts val="1000"/>
              </a:spcBef>
            </a:pPr>
            <a:r>
              <a:rPr lang="zh-CN" altLang="en-US" dirty="0">
                <a:latin typeface="仿宋" panose="02010609060101010101" pitchFamily="49" charset="-122"/>
                <a:ea typeface="仿宋" panose="02010609060101010101" pitchFamily="49" charset="-122"/>
              </a:rPr>
              <a:t>    </a:t>
            </a:r>
            <a:r>
              <a:rPr lang="zh-CN" altLang="en-US" sz="1600" dirty="0">
                <a:latin typeface="仿宋" panose="02010609060101010101" pitchFamily="49" charset="-122"/>
                <a:ea typeface="仿宋" panose="02010609060101010101" pitchFamily="49" charset="-122"/>
              </a:rPr>
              <a:t>多数</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平台通过良好的客户体验、便捷的申请手续、其停业进行注册，但是在业务暂停期间，</a:t>
            </a:r>
            <a:r>
              <a:rPr lang="en-US" altLang="zh-CN" sz="1600" dirty="0">
                <a:latin typeface="仿宋" panose="02010609060101010101" pitchFamily="49" charset="-122"/>
                <a:ea typeface="仿宋" panose="02010609060101010101" pitchFamily="49" charset="-122"/>
              </a:rPr>
              <a:t>Lending Club</a:t>
            </a:r>
            <a:r>
              <a:rPr lang="zh-CN" altLang="en-US" sz="1600" dirty="0">
                <a:latin typeface="仿宋" panose="02010609060101010101" pitchFamily="49" charset="-122"/>
                <a:ea typeface="仿宋" panose="02010609060101010101" pitchFamily="49" charset="-122"/>
              </a:rPr>
              <a:t>仍然用自有资金向借款人发放贷款，</a:t>
            </a:r>
            <a:r>
              <a:rPr lang="en-US" altLang="zh-CN" sz="1600" dirty="0">
                <a:latin typeface="仿宋" panose="02010609060101010101" pitchFamily="49" charset="-122"/>
                <a:ea typeface="仿宋" panose="02010609060101010101" pitchFamily="49" charset="-122"/>
              </a:rPr>
              <a:t>Prosper </a:t>
            </a:r>
            <a:r>
              <a:rPr lang="zh-CN" altLang="en-US" sz="1600" dirty="0">
                <a:latin typeface="仿宋" panose="02010609060101010101" pitchFamily="49" charset="-122"/>
                <a:ea typeface="仿宋" panose="02010609060101010101" pitchFamily="49" charset="-122"/>
              </a:rPr>
              <a:t>则暂停了自己的全部业务。两家平台恢复业务之后，市场份额发生反转，</a:t>
            </a:r>
            <a:r>
              <a:rPr lang="en-US" altLang="zh-CN" sz="1600" dirty="0">
                <a:latin typeface="仿宋" panose="02010609060101010101" pitchFamily="49" charset="-122"/>
                <a:ea typeface="仿宋" panose="02010609060101010101" pitchFamily="49" charset="-122"/>
              </a:rPr>
              <a:t>Lending Club </a:t>
            </a:r>
            <a:r>
              <a:rPr lang="zh-CN" altLang="en-US" sz="1600" dirty="0">
                <a:latin typeface="仿宋" panose="02010609060101010101" pitchFamily="49" charset="-122"/>
                <a:ea typeface="仿宋" panose="02010609060101010101" pitchFamily="49" charset="-122"/>
              </a:rPr>
              <a:t>的贷款量超越了</a:t>
            </a:r>
            <a:r>
              <a:rPr lang="en-US" altLang="zh-CN" sz="1600" dirty="0">
                <a:latin typeface="仿宋" panose="02010609060101010101" pitchFamily="49" charset="-122"/>
                <a:ea typeface="仿宋" panose="02010609060101010101" pitchFamily="49" charset="-122"/>
              </a:rPr>
              <a:t>Prosper</a:t>
            </a:r>
            <a:r>
              <a:rPr lang="zh-CN" altLang="en-US" sz="1600" dirty="0">
                <a:latin typeface="仿宋" panose="02010609060101010101" pitchFamily="49" charset="-122"/>
                <a:ea typeface="仿宋" panose="02010609060101010101" pitchFamily="49" charset="-122"/>
              </a:rPr>
              <a:t>，并迅速成为全球最大的 </a:t>
            </a:r>
            <a:r>
              <a:rPr lang="en-US" altLang="zh-CN" sz="1600" dirty="0">
                <a:latin typeface="仿宋" panose="02010609060101010101" pitchFamily="49" charset="-122"/>
                <a:ea typeface="仿宋" panose="02010609060101010101" pitchFamily="49" charset="-122"/>
              </a:rPr>
              <a:t>P2P </a:t>
            </a:r>
            <a:r>
              <a:rPr lang="zh-CN" altLang="en-US" sz="1600" dirty="0">
                <a:latin typeface="仿宋" panose="02010609060101010101" pitchFamily="49" charset="-122"/>
                <a:ea typeface="仿宋" panose="02010609060101010101" pitchFamily="49" charset="-122"/>
              </a:rPr>
              <a:t>借贷平台。</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92489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208912" cy="720080"/>
          </a:xfrm>
        </p:spPr>
        <p:txBody>
          <a:bodyPr/>
          <a:lstStyle/>
          <a:p>
            <a:r>
              <a:rPr lang="en-US" altLang="zh-CN" sz="2000" dirty="0"/>
              <a:t>10.3.2 </a:t>
            </a:r>
            <a:r>
              <a:rPr lang="zh-CN" altLang="en-US" sz="2000" dirty="0"/>
              <a:t>国外</a:t>
            </a:r>
            <a:r>
              <a:rPr lang="en-US" altLang="zh-CN" sz="2000" dirty="0"/>
              <a:t>P2P</a:t>
            </a:r>
            <a:r>
              <a:rPr lang="zh-CN" altLang="en-US" sz="2000" dirty="0"/>
              <a:t>的特点</a:t>
            </a:r>
            <a:endParaRPr lang="zh-CN" altLang="en-US" sz="2000"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29</a:t>
            </a:fld>
            <a:endParaRPr lang="zh-CN" altLang="en-US"/>
          </a:p>
        </p:txBody>
      </p:sp>
      <p:sp>
        <p:nvSpPr>
          <p:cNvPr id="5" name="TextBox 4"/>
          <p:cNvSpPr txBox="1"/>
          <p:nvPr/>
        </p:nvSpPr>
        <p:spPr>
          <a:xfrm>
            <a:off x="539552" y="764704"/>
            <a:ext cx="8136904" cy="4785926"/>
          </a:xfrm>
          <a:prstGeom prst="rect">
            <a:avLst/>
          </a:prstGeom>
          <a:noFill/>
        </p:spPr>
        <p:txBody>
          <a:bodyPr wrap="square" rtlCol="0">
            <a:spAutoFit/>
          </a:bodyPr>
          <a:lstStyle/>
          <a:p>
            <a:pPr marL="342900" indent="-342900">
              <a:spcBef>
                <a:spcPts val="1800"/>
              </a:spcBef>
              <a:buSzPct val="150000"/>
              <a:buBlip>
                <a:blip r:embed="rId2"/>
              </a:buBlip>
            </a:pPr>
            <a:r>
              <a:rPr lang="zh-CN" altLang="en-US" sz="1600" dirty="0">
                <a:latin typeface="仿宋" panose="02010609060101010101" pitchFamily="49" charset="-122"/>
                <a:ea typeface="仿宋" panose="02010609060101010101" pitchFamily="49" charset="-122"/>
              </a:rPr>
              <a:t>    国际</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未来将向着金融产品日趋专业性和复杂化的方向发展，将逐渐发展成为更加专业化的金融机构，所提供的服务不再仅限于将借款人与放款人需求进行撮合，而有可能通过平台发展出对投资人来说更加专业的投资服务。</a:t>
            </a:r>
          </a:p>
          <a:p>
            <a:pPr marL="342900" indent="-342900">
              <a:spcBef>
                <a:spcPts val="1800"/>
              </a:spcBef>
              <a:buSzPct val="150000"/>
              <a:buBlip>
                <a:blip r:embed="rId2"/>
              </a:buBlip>
            </a:pPr>
            <a:r>
              <a:rPr lang="zh-CN" altLang="en-US" sz="1600" dirty="0">
                <a:latin typeface="仿宋" panose="02010609060101010101" pitchFamily="49" charset="-122"/>
                <a:ea typeface="仿宋" panose="02010609060101010101" pitchFamily="49" charset="-122"/>
              </a:rPr>
              <a:t>    第一，资产证券化及权证的流通。以</a:t>
            </a:r>
            <a:r>
              <a:rPr lang="en-US" altLang="zh-CN" sz="1600" dirty="0">
                <a:latin typeface="仿宋" panose="02010609060101010101" pitchFamily="49" charset="-122"/>
                <a:ea typeface="仿宋" panose="02010609060101010101" pitchFamily="49" charset="-122"/>
              </a:rPr>
              <a:t>Lending Club</a:t>
            </a:r>
            <a:r>
              <a:rPr lang="zh-CN" altLang="en-US" sz="1600" dirty="0">
                <a:latin typeface="仿宋" panose="02010609060101010101" pitchFamily="49" charset="-122"/>
                <a:ea typeface="仿宋" panose="02010609060101010101" pitchFamily="49" charset="-122"/>
              </a:rPr>
              <a:t>和</a:t>
            </a:r>
            <a:r>
              <a:rPr lang="en-US" altLang="zh-CN" sz="1600" dirty="0">
                <a:latin typeface="仿宋" panose="02010609060101010101" pitchFamily="49" charset="-122"/>
                <a:ea typeface="仿宋" panose="02010609060101010101" pitchFamily="49" charset="-122"/>
              </a:rPr>
              <a:t>Prosper</a:t>
            </a:r>
            <a:r>
              <a:rPr lang="zh-CN" altLang="en-US" sz="1600" dirty="0">
                <a:latin typeface="仿宋" panose="02010609060101010101" pitchFamily="49" charset="-122"/>
                <a:ea typeface="仿宋" panose="02010609060101010101" pitchFamily="49" charset="-122"/>
              </a:rPr>
              <a:t>为例，当放款人和借款人达成协议之后，双方并没有发生直接的借贷关系，而是由</a:t>
            </a:r>
            <a:r>
              <a:rPr lang="en-US" altLang="zh-CN" sz="1600" dirty="0">
                <a:latin typeface="仿宋" panose="02010609060101010101" pitchFamily="49" charset="-122"/>
                <a:ea typeface="仿宋" panose="02010609060101010101" pitchFamily="49" charset="-122"/>
              </a:rPr>
              <a:t>Web Bank</a:t>
            </a:r>
            <a:r>
              <a:rPr lang="zh-CN" altLang="en-US" sz="1600" dirty="0">
                <a:latin typeface="仿宋" panose="02010609060101010101" pitchFamily="49" charset="-122"/>
                <a:ea typeface="仿宋" panose="02010609060101010101" pitchFamily="49" charset="-122"/>
              </a:rPr>
              <a:t>进行审核、筹备、拨款和分发贷款至对应的借款人手中。</a:t>
            </a:r>
            <a:r>
              <a:rPr lang="en-US" altLang="zh-CN" sz="1600" dirty="0">
                <a:latin typeface="仿宋" panose="02010609060101010101" pitchFamily="49" charset="-122"/>
                <a:ea typeface="仿宋" panose="02010609060101010101" pitchFamily="49" charset="-122"/>
              </a:rPr>
              <a:t>Web Bank</a:t>
            </a:r>
            <a:r>
              <a:rPr lang="zh-CN" altLang="en-US" sz="1600" dirty="0">
                <a:latin typeface="仿宋" panose="02010609060101010101" pitchFamily="49" charset="-122"/>
                <a:ea typeface="仿宋" panose="02010609060101010101" pitchFamily="49" charset="-122"/>
              </a:rPr>
              <a:t>在贷款完成后，会将收益权出售给</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平台，之后</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平台再将这些收益权凭证按照放款人最初在平台上认购的份额进行分割售卖。收益权凭证的分割和售卖过程实际上是一个产品标准化的过程，在此基础上，</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平台可以继续实现同类型风险产品的打包组合出售。这种资产证券化的过程将会为其带来更多的机构投资者，使平台的资金供给更加充足。目前主要的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都向投资客户提供二级市场流通服务，放款人可以在平台上向其他会员出售其收益权凭证以换取流动性，平台对于收益权凭证的流转交易收取固定费率的手续费。收益权证的可流通为投资者在平台上进行投资决策提供了基础，也为未来发展更为复杂的证券化产品提供了基础及流通平台。二级市场流通服务对投资人和借款人来说都是非常重要的附加产品服务，二级市场流通服务既可以增加投资人项目投资的流动性，使投资者不必将收益权证持有到期，流动性风险的降低会增加投资者的资金供给，又能降低投资者的要求收益率，从而使借款人享受到更加低廉的融资成本。</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853996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3347" y="309141"/>
            <a:ext cx="8208912" cy="720080"/>
          </a:xfrm>
        </p:spPr>
        <p:txBody>
          <a:bodyPr/>
          <a:lstStyle/>
          <a:p>
            <a:r>
              <a:rPr lang="zh-CN" altLang="en-US" dirty="0"/>
              <a:t>导言</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
        <p:nvSpPr>
          <p:cNvPr id="7" name="矩形 6"/>
          <p:cNvSpPr/>
          <p:nvPr/>
        </p:nvSpPr>
        <p:spPr>
          <a:xfrm>
            <a:off x="477889" y="888172"/>
            <a:ext cx="8208911" cy="5609228"/>
          </a:xfrm>
          <a:prstGeom prst="rect">
            <a:avLst/>
          </a:prstGeom>
        </p:spPr>
        <p:txBody>
          <a:bodyPr wrap="square">
            <a:spAutoFit/>
          </a:bodyPr>
          <a:lstStyle/>
          <a:p>
            <a:pPr marL="285750" indent="-285750">
              <a:spcBef>
                <a:spcPts val="500"/>
              </a:spcBef>
              <a:buSzPct val="150000"/>
              <a:buBlip>
                <a:blip r:embed="rId2"/>
              </a:buBlip>
            </a:pPr>
            <a:r>
              <a:rPr lang="zh-CN" altLang="en-US" sz="1600" dirty="0">
                <a:solidFill>
                  <a:srgbClr val="6A5015"/>
                </a:solidFill>
                <a:latin typeface="仿宋" panose="02010609060101010101" pitchFamily="49" charset="-122"/>
                <a:ea typeface="仿宋" panose="02010609060101010101" pitchFamily="49" charset="-122"/>
              </a:rPr>
              <a:t>谢平在博鳌亚洲论坛</a:t>
            </a:r>
            <a:r>
              <a:rPr lang="en-US" altLang="zh-CN" sz="1600" dirty="0">
                <a:solidFill>
                  <a:srgbClr val="6A5015"/>
                </a:solidFill>
                <a:latin typeface="仿宋" panose="02010609060101010101" pitchFamily="49" charset="-122"/>
                <a:ea typeface="仿宋" panose="02010609060101010101" pitchFamily="49" charset="-122"/>
              </a:rPr>
              <a:t>2015</a:t>
            </a:r>
            <a:r>
              <a:rPr lang="zh-CN" altLang="en-US" sz="1600" dirty="0">
                <a:solidFill>
                  <a:srgbClr val="6A5015"/>
                </a:solidFill>
                <a:latin typeface="仿宋" panose="02010609060101010101" pitchFamily="49" charset="-122"/>
                <a:ea typeface="仿宋" panose="02010609060101010101" pitchFamily="49" charset="-122"/>
              </a:rPr>
              <a:t>年年会的“互联网金融：自律与监管”分论坛上表示，随着金融管制放松，部分采用信息中介形式的</a:t>
            </a:r>
            <a:r>
              <a:rPr lang="en-US" altLang="zh-CN" sz="1600" dirty="0">
                <a:solidFill>
                  <a:srgbClr val="6A5015"/>
                </a:solidFill>
                <a:latin typeface="仿宋" panose="02010609060101010101" pitchFamily="49" charset="-122"/>
                <a:ea typeface="仿宋" panose="02010609060101010101" pitchFamily="49" charset="-122"/>
              </a:rPr>
              <a:t>P2P</a:t>
            </a:r>
            <a:r>
              <a:rPr lang="zh-CN" altLang="en-US" sz="1600" dirty="0">
                <a:solidFill>
                  <a:srgbClr val="6A5015"/>
                </a:solidFill>
                <a:latin typeface="仿宋" panose="02010609060101010101" pitchFamily="49" charset="-122"/>
                <a:ea typeface="仿宋" panose="02010609060101010101" pitchFamily="49" charset="-122"/>
              </a:rPr>
              <a:t>平台可以成为民间资本设立银行的一种模式，进一步推动传统银行市场化改革。 </a:t>
            </a:r>
            <a:endParaRPr lang="en-US" altLang="zh-CN" sz="1600" dirty="0">
              <a:solidFill>
                <a:srgbClr val="6A5015"/>
              </a:solidFill>
              <a:latin typeface="仿宋" panose="02010609060101010101" pitchFamily="49" charset="-122"/>
              <a:ea typeface="仿宋" panose="02010609060101010101" pitchFamily="49" charset="-122"/>
            </a:endParaRPr>
          </a:p>
          <a:p>
            <a:pPr marL="285750" indent="-285750">
              <a:spcBef>
                <a:spcPts val="500"/>
              </a:spcBef>
              <a:buSzPct val="150000"/>
              <a:buBlip>
                <a:blip r:embed="rId2"/>
              </a:buBlip>
            </a:pPr>
            <a:r>
              <a:rPr lang="zh-CN" altLang="en-US" sz="1600" dirty="0">
                <a:solidFill>
                  <a:srgbClr val="6A5015"/>
                </a:solidFill>
                <a:latin typeface="仿宋" panose="02010609060101010101" pitchFamily="49" charset="-122"/>
                <a:ea typeface="仿宋" panose="02010609060101010101" pitchFamily="49" charset="-122"/>
              </a:rPr>
              <a:t>谢平指出，</a:t>
            </a:r>
            <a:r>
              <a:rPr lang="en-US" altLang="zh-CN" sz="1600" dirty="0">
                <a:solidFill>
                  <a:srgbClr val="6A5015"/>
                </a:solidFill>
                <a:latin typeface="仿宋" panose="02010609060101010101" pitchFamily="49" charset="-122"/>
                <a:ea typeface="仿宋" panose="02010609060101010101" pitchFamily="49" charset="-122"/>
              </a:rPr>
              <a:t>P2P</a:t>
            </a:r>
            <a:r>
              <a:rPr lang="zh-CN" altLang="en-US" sz="1600" dirty="0">
                <a:solidFill>
                  <a:srgbClr val="6A5015"/>
                </a:solidFill>
                <a:latin typeface="仿宋" panose="02010609060101010101" pitchFamily="49" charset="-122"/>
                <a:ea typeface="仿宋" panose="02010609060101010101" pitchFamily="49" charset="-122"/>
              </a:rPr>
              <a:t>极大地扩大了金融交易边界，有效降低了金融活动的交易成本，最能体现互联网金融精神，促进金融市场化进程，加快金融脱媒的趋势。有三大因素促使</a:t>
            </a:r>
            <a:r>
              <a:rPr lang="en-US" altLang="zh-CN" sz="1600" dirty="0">
                <a:solidFill>
                  <a:srgbClr val="6A5015"/>
                </a:solidFill>
                <a:latin typeface="仿宋" panose="02010609060101010101" pitchFamily="49" charset="-122"/>
                <a:ea typeface="仿宋" panose="02010609060101010101" pitchFamily="49" charset="-122"/>
              </a:rPr>
              <a:t>P2P</a:t>
            </a:r>
            <a:r>
              <a:rPr lang="zh-CN" altLang="en-US" sz="1600" dirty="0">
                <a:solidFill>
                  <a:srgbClr val="6A5015"/>
                </a:solidFill>
                <a:latin typeface="仿宋" panose="02010609060101010101" pitchFamily="49" charset="-122"/>
                <a:ea typeface="仿宋" panose="02010609060101010101" pitchFamily="49" charset="-122"/>
              </a:rPr>
              <a:t>迅速发展，一是信息技术、移动互联、第三方支付等技术因素的大发展；二是金融监管的放开；三是细分市场的需求。目前中国的</a:t>
            </a:r>
            <a:r>
              <a:rPr lang="en-US" altLang="zh-CN" sz="1600" dirty="0">
                <a:solidFill>
                  <a:srgbClr val="6A5015"/>
                </a:solidFill>
                <a:latin typeface="仿宋" panose="02010609060101010101" pitchFamily="49" charset="-122"/>
                <a:ea typeface="仿宋" panose="02010609060101010101" pitchFamily="49" charset="-122"/>
              </a:rPr>
              <a:t>P2P</a:t>
            </a:r>
            <a:r>
              <a:rPr lang="zh-CN" altLang="en-US" sz="1600" dirty="0">
                <a:solidFill>
                  <a:srgbClr val="6A5015"/>
                </a:solidFill>
                <a:latin typeface="仿宋" panose="02010609060101010101" pitchFamily="49" charset="-122"/>
                <a:ea typeface="仿宋" panose="02010609060101010101" pitchFamily="49" charset="-122"/>
              </a:rPr>
              <a:t>更多地体现民间借贷的网络化。 </a:t>
            </a:r>
            <a:endParaRPr lang="en-US" altLang="zh-CN" sz="1600" dirty="0">
              <a:solidFill>
                <a:srgbClr val="6A5015"/>
              </a:solidFill>
              <a:latin typeface="仿宋" panose="02010609060101010101" pitchFamily="49" charset="-122"/>
              <a:ea typeface="仿宋" panose="02010609060101010101" pitchFamily="49" charset="-122"/>
            </a:endParaRPr>
          </a:p>
          <a:p>
            <a:pPr marL="285750" indent="-285750">
              <a:spcBef>
                <a:spcPts val="500"/>
              </a:spcBef>
              <a:buSzPct val="150000"/>
              <a:buBlip>
                <a:blip r:embed="rId2"/>
              </a:buBlip>
            </a:pPr>
            <a:r>
              <a:rPr lang="zh-CN" altLang="en-US" sz="1600" dirty="0">
                <a:solidFill>
                  <a:srgbClr val="6A5015"/>
                </a:solidFill>
                <a:latin typeface="仿宋" panose="02010609060101010101" pitchFamily="49" charset="-122"/>
                <a:ea typeface="仿宋" panose="02010609060101010101" pitchFamily="49" charset="-122"/>
              </a:rPr>
              <a:t>他表示，目前中国</a:t>
            </a:r>
            <a:r>
              <a:rPr lang="en-US" altLang="zh-CN" sz="1600" dirty="0">
                <a:solidFill>
                  <a:srgbClr val="6A5015"/>
                </a:solidFill>
                <a:latin typeface="仿宋" panose="02010609060101010101" pitchFamily="49" charset="-122"/>
                <a:ea typeface="仿宋" panose="02010609060101010101" pitchFamily="49" charset="-122"/>
              </a:rPr>
              <a:t>P2P</a:t>
            </a:r>
            <a:r>
              <a:rPr lang="zh-CN" altLang="en-US" sz="1600" dirty="0">
                <a:solidFill>
                  <a:srgbClr val="6A5015"/>
                </a:solidFill>
                <a:latin typeface="仿宋" panose="02010609060101010101" pitchFamily="49" charset="-122"/>
                <a:ea typeface="仿宋" panose="02010609060101010101" pitchFamily="49" charset="-122"/>
              </a:rPr>
              <a:t>网贷发展还处在草莽时代，市场上出现鱼龙混杂的局面，跑路、倒闭情况时有发生，这主要是由于监管缺位、准入门槛低，征信系统尚待完善。</a:t>
            </a:r>
            <a:r>
              <a:rPr lang="en-US" altLang="zh-CN" sz="1600" dirty="0">
                <a:solidFill>
                  <a:srgbClr val="6A5015"/>
                </a:solidFill>
                <a:latin typeface="仿宋" panose="02010609060101010101" pitchFamily="49" charset="-122"/>
                <a:ea typeface="仿宋" panose="02010609060101010101" pitchFamily="49" charset="-122"/>
              </a:rPr>
              <a:t>P2P</a:t>
            </a:r>
            <a:r>
              <a:rPr lang="zh-CN" altLang="en-US" sz="1600" dirty="0">
                <a:solidFill>
                  <a:srgbClr val="6A5015"/>
                </a:solidFill>
                <a:latin typeface="仿宋" panose="02010609060101010101" pitchFamily="49" charset="-122"/>
                <a:ea typeface="仿宋" panose="02010609060101010101" pitchFamily="49" charset="-122"/>
              </a:rPr>
              <a:t>平台缺少海量的大数据基础，制约了网络借贷的信用评估、贷款定价和风险管理，这是目前</a:t>
            </a:r>
            <a:r>
              <a:rPr lang="en-US" altLang="zh-CN" sz="1600" dirty="0">
                <a:solidFill>
                  <a:srgbClr val="6A5015"/>
                </a:solidFill>
                <a:latin typeface="仿宋" panose="02010609060101010101" pitchFamily="49" charset="-122"/>
                <a:ea typeface="仿宋" panose="02010609060101010101" pitchFamily="49" charset="-122"/>
              </a:rPr>
              <a:t>P2P</a:t>
            </a:r>
            <a:r>
              <a:rPr lang="zh-CN" altLang="en-US" sz="1600" dirty="0">
                <a:solidFill>
                  <a:srgbClr val="6A5015"/>
                </a:solidFill>
                <a:latin typeface="仿宋" panose="02010609060101010101" pitchFamily="49" charset="-122"/>
                <a:ea typeface="仿宋" panose="02010609060101010101" pitchFamily="49" charset="-122"/>
              </a:rPr>
              <a:t>发展的核心障碍。随着数据的积累，上述问题会得到改善。目前我国正在逐步完善社会征信体系，</a:t>
            </a:r>
            <a:r>
              <a:rPr lang="en-US" altLang="zh-CN" sz="1600" dirty="0">
                <a:solidFill>
                  <a:srgbClr val="6A5015"/>
                </a:solidFill>
                <a:latin typeface="仿宋" panose="02010609060101010101" pitchFamily="49" charset="-122"/>
                <a:ea typeface="仿宋" panose="02010609060101010101" pitchFamily="49" charset="-122"/>
              </a:rPr>
              <a:t>P2P </a:t>
            </a:r>
            <a:r>
              <a:rPr lang="zh-CN" altLang="en-US" sz="1600" dirty="0">
                <a:solidFill>
                  <a:srgbClr val="6A5015"/>
                </a:solidFill>
                <a:latin typeface="仿宋" panose="02010609060101010101" pitchFamily="49" charset="-122"/>
                <a:ea typeface="仿宋" panose="02010609060101010101" pitchFamily="49" charset="-122"/>
              </a:rPr>
              <a:t>平台自身的数据也在不断积累。海量数据将支持</a:t>
            </a:r>
            <a:r>
              <a:rPr lang="en-US" altLang="zh-CN" sz="1600" dirty="0">
                <a:solidFill>
                  <a:srgbClr val="6A5015"/>
                </a:solidFill>
                <a:latin typeface="仿宋" panose="02010609060101010101" pitchFamily="49" charset="-122"/>
                <a:ea typeface="仿宋" panose="02010609060101010101" pitchFamily="49" charset="-122"/>
              </a:rPr>
              <a:t>P2P</a:t>
            </a:r>
            <a:r>
              <a:rPr lang="zh-CN" altLang="en-US" sz="1600" dirty="0">
                <a:solidFill>
                  <a:srgbClr val="6A5015"/>
                </a:solidFill>
                <a:latin typeface="仿宋" panose="02010609060101010101" pitchFamily="49" charset="-122"/>
                <a:ea typeface="仿宋" panose="02010609060101010101" pitchFamily="49" charset="-122"/>
              </a:rPr>
              <a:t>平台更加精准把握风险，走向正常运营，降低坏账率和运营成本，实现去担保化，成为完全的信息中介。 </a:t>
            </a:r>
            <a:r>
              <a:rPr lang="en-US" altLang="zh-CN" sz="1600" dirty="0">
                <a:solidFill>
                  <a:srgbClr val="6A5015"/>
                </a:solidFill>
                <a:latin typeface="仿宋" panose="02010609060101010101" pitchFamily="49" charset="-122"/>
                <a:ea typeface="仿宋" panose="02010609060101010101" pitchFamily="49" charset="-122"/>
              </a:rPr>
              <a:t>P2P </a:t>
            </a:r>
            <a:r>
              <a:rPr lang="zh-CN" altLang="en-US" sz="1600" dirty="0">
                <a:solidFill>
                  <a:srgbClr val="6A5015"/>
                </a:solidFill>
                <a:latin typeface="仿宋" panose="02010609060101010101" pitchFamily="49" charset="-122"/>
                <a:ea typeface="仿宋" panose="02010609060101010101" pitchFamily="49" charset="-122"/>
              </a:rPr>
              <a:t>网贷监管应采取类似直接融资的充分信息披露原则，关键是信息公开。监管部门要负责制定和不断完善监管规则，对相关从业人员的违法违规行为进行事后处罚，减少各类风 险事故的发生。 </a:t>
            </a:r>
            <a:endParaRPr lang="en-US" altLang="zh-CN" sz="1600" dirty="0">
              <a:solidFill>
                <a:srgbClr val="6A5015"/>
              </a:solidFill>
              <a:latin typeface="仿宋" panose="02010609060101010101" pitchFamily="49" charset="-122"/>
              <a:ea typeface="仿宋" panose="02010609060101010101" pitchFamily="49" charset="-122"/>
            </a:endParaRPr>
          </a:p>
          <a:p>
            <a:pPr marL="285750" indent="-285750">
              <a:spcBef>
                <a:spcPts val="500"/>
              </a:spcBef>
              <a:buSzPct val="150000"/>
              <a:buBlip>
                <a:blip r:embed="rId2"/>
              </a:buBlip>
            </a:pPr>
            <a:r>
              <a:rPr lang="zh-CN" altLang="en-US" sz="1600" dirty="0">
                <a:solidFill>
                  <a:srgbClr val="6A5015"/>
                </a:solidFill>
                <a:latin typeface="仿宋" panose="02010609060101010101" pitchFamily="49" charset="-122"/>
                <a:ea typeface="仿宋" panose="02010609060101010101" pitchFamily="49" charset="-122"/>
              </a:rPr>
              <a:t>根据</a:t>
            </a:r>
            <a:r>
              <a:rPr lang="en-US" altLang="zh-CN" sz="1600" dirty="0">
                <a:solidFill>
                  <a:srgbClr val="6A5015"/>
                </a:solidFill>
                <a:latin typeface="仿宋" panose="02010609060101010101" pitchFamily="49" charset="-122"/>
                <a:ea typeface="仿宋" panose="02010609060101010101" pitchFamily="49" charset="-122"/>
              </a:rPr>
              <a:t>P2P</a:t>
            </a:r>
            <a:r>
              <a:rPr lang="zh-CN" altLang="en-US" sz="1600" dirty="0">
                <a:solidFill>
                  <a:srgbClr val="6A5015"/>
                </a:solidFill>
                <a:latin typeface="仿宋" panose="02010609060101010101" pitchFamily="49" charset="-122"/>
                <a:ea typeface="仿宋" panose="02010609060101010101" pitchFamily="49" charset="-122"/>
              </a:rPr>
              <a:t>门户网站网贷之家统计显示，截至</a:t>
            </a:r>
            <a:r>
              <a:rPr lang="en-US" altLang="zh-CN" sz="1600" dirty="0">
                <a:solidFill>
                  <a:srgbClr val="6A5015"/>
                </a:solidFill>
                <a:latin typeface="仿宋" panose="02010609060101010101" pitchFamily="49" charset="-122"/>
                <a:ea typeface="仿宋" panose="02010609060101010101" pitchFamily="49" charset="-122"/>
              </a:rPr>
              <a:t>2015</a:t>
            </a:r>
            <a:r>
              <a:rPr lang="zh-CN" altLang="en-US" sz="1600" dirty="0">
                <a:solidFill>
                  <a:srgbClr val="6A5015"/>
                </a:solidFill>
                <a:latin typeface="仿宋" panose="02010609060101010101" pitchFamily="49" charset="-122"/>
                <a:ea typeface="仿宋" panose="02010609060101010101" pitchFamily="49" charset="-122"/>
              </a:rPr>
              <a:t>年</a:t>
            </a:r>
            <a:r>
              <a:rPr lang="en-US" altLang="zh-CN" sz="1600" dirty="0">
                <a:solidFill>
                  <a:srgbClr val="6A5015"/>
                </a:solidFill>
                <a:latin typeface="仿宋" panose="02010609060101010101" pitchFamily="49" charset="-122"/>
                <a:ea typeface="仿宋" panose="02010609060101010101" pitchFamily="49" charset="-122"/>
              </a:rPr>
              <a:t>11</a:t>
            </a:r>
            <a:r>
              <a:rPr lang="zh-CN" altLang="en-US" sz="1600" dirty="0">
                <a:solidFill>
                  <a:srgbClr val="6A5015"/>
                </a:solidFill>
                <a:latin typeface="仿宋" panose="02010609060101010101" pitchFamily="49" charset="-122"/>
                <a:ea typeface="仿宋" panose="02010609060101010101" pitchFamily="49" charset="-122"/>
              </a:rPr>
              <a:t>月底我国共有网贷平台</a:t>
            </a:r>
            <a:r>
              <a:rPr lang="en-US" altLang="zh-CN" sz="1600" dirty="0">
                <a:solidFill>
                  <a:srgbClr val="6A5015"/>
                </a:solidFill>
                <a:latin typeface="仿宋" panose="02010609060101010101" pitchFamily="49" charset="-122"/>
                <a:ea typeface="仿宋" panose="02010609060101010101" pitchFamily="49" charset="-122"/>
              </a:rPr>
              <a:t>3769</a:t>
            </a:r>
            <a:r>
              <a:rPr lang="zh-CN" altLang="en-US" sz="1600" dirty="0">
                <a:solidFill>
                  <a:srgbClr val="6A5015"/>
                </a:solidFill>
                <a:latin typeface="仿宋" panose="02010609060101010101" pitchFamily="49" charset="-122"/>
                <a:ea typeface="仿宋" panose="02010609060101010101" pitchFamily="49" charset="-122"/>
              </a:rPr>
              <a:t>家，平均以每月</a:t>
            </a:r>
            <a:r>
              <a:rPr lang="en-US" altLang="zh-CN" sz="1600" dirty="0">
                <a:solidFill>
                  <a:srgbClr val="6A5015"/>
                </a:solidFill>
                <a:latin typeface="仿宋" panose="02010609060101010101" pitchFamily="49" charset="-122"/>
                <a:ea typeface="仿宋" panose="02010609060101010101" pitchFamily="49" charset="-122"/>
              </a:rPr>
              <a:t>200</a:t>
            </a:r>
            <a:r>
              <a:rPr lang="zh-CN" altLang="en-US" sz="1600" dirty="0">
                <a:solidFill>
                  <a:srgbClr val="6A5015"/>
                </a:solidFill>
                <a:latin typeface="仿宋" panose="02010609060101010101" pitchFamily="49" charset="-122"/>
                <a:ea typeface="仿宋" panose="02010609060101010101" pitchFamily="49" charset="-122"/>
              </a:rPr>
              <a:t>家的速度增长。中国网贷行业</a:t>
            </a:r>
            <a:r>
              <a:rPr lang="en-US" altLang="zh-CN" sz="1600" dirty="0">
                <a:solidFill>
                  <a:srgbClr val="6A5015"/>
                </a:solidFill>
                <a:latin typeface="仿宋" panose="02010609060101010101" pitchFamily="49" charset="-122"/>
                <a:ea typeface="仿宋" panose="02010609060101010101" pitchFamily="49" charset="-122"/>
              </a:rPr>
              <a:t>2014</a:t>
            </a:r>
            <a:r>
              <a:rPr lang="zh-CN" altLang="en-US" sz="1600" dirty="0">
                <a:solidFill>
                  <a:srgbClr val="6A5015"/>
                </a:solidFill>
                <a:latin typeface="仿宋" panose="02010609060101010101" pitchFamily="49" charset="-122"/>
                <a:ea typeface="仿宋" panose="02010609060101010101" pitchFamily="49" charset="-122"/>
              </a:rPr>
              <a:t>年累计成交</a:t>
            </a:r>
            <a:r>
              <a:rPr lang="en-US" altLang="zh-CN" sz="1600" dirty="0">
                <a:solidFill>
                  <a:srgbClr val="6A5015"/>
                </a:solidFill>
                <a:latin typeface="仿宋" panose="02010609060101010101" pitchFamily="49" charset="-122"/>
                <a:ea typeface="仿宋" panose="02010609060101010101" pitchFamily="49" charset="-122"/>
              </a:rPr>
              <a:t>2528</a:t>
            </a:r>
            <a:r>
              <a:rPr lang="zh-CN" altLang="en-US" sz="1600" dirty="0">
                <a:solidFill>
                  <a:srgbClr val="6A5015"/>
                </a:solidFill>
                <a:latin typeface="仿宋" panose="02010609060101010101" pitchFamily="49" charset="-122"/>
                <a:ea typeface="仿宋" panose="02010609060101010101" pitchFamily="49" charset="-122"/>
              </a:rPr>
              <a:t>亿元，是</a:t>
            </a:r>
            <a:r>
              <a:rPr lang="en-US" altLang="zh-CN" sz="1600" dirty="0">
                <a:solidFill>
                  <a:srgbClr val="6A5015"/>
                </a:solidFill>
                <a:latin typeface="仿宋" panose="02010609060101010101" pitchFamily="49" charset="-122"/>
                <a:ea typeface="仿宋" panose="02010609060101010101" pitchFamily="49" charset="-122"/>
              </a:rPr>
              <a:t>2013</a:t>
            </a:r>
            <a:r>
              <a:rPr lang="zh-CN" altLang="en-US" sz="1600" dirty="0">
                <a:solidFill>
                  <a:srgbClr val="6A5015"/>
                </a:solidFill>
                <a:latin typeface="仿宋" panose="02010609060101010101" pitchFamily="49" charset="-122"/>
                <a:ea typeface="仿宋" panose="02010609060101010101" pitchFamily="49" charset="-122"/>
              </a:rPr>
              <a:t>年的</a:t>
            </a:r>
            <a:r>
              <a:rPr lang="en-US" altLang="zh-CN" sz="1600" dirty="0">
                <a:solidFill>
                  <a:srgbClr val="6A5015"/>
                </a:solidFill>
                <a:latin typeface="仿宋" panose="02010609060101010101" pitchFamily="49" charset="-122"/>
                <a:ea typeface="仿宋" panose="02010609060101010101" pitchFamily="49" charset="-122"/>
              </a:rPr>
              <a:t>2.39</a:t>
            </a:r>
            <a:r>
              <a:rPr lang="zh-CN" altLang="en-US" sz="1600" dirty="0">
                <a:solidFill>
                  <a:srgbClr val="6A5015"/>
                </a:solidFill>
                <a:latin typeface="仿宋" panose="02010609060101010101" pitchFamily="49" charset="-122"/>
                <a:ea typeface="仿宋" panose="02010609060101010101" pitchFamily="49" charset="-122"/>
              </a:rPr>
              <a:t>倍，成交量月均增长 </a:t>
            </a:r>
            <a:r>
              <a:rPr lang="en-US" altLang="zh-CN" sz="1600" dirty="0">
                <a:solidFill>
                  <a:srgbClr val="6A5015"/>
                </a:solidFill>
                <a:latin typeface="仿宋" panose="02010609060101010101" pitchFamily="49" charset="-122"/>
                <a:ea typeface="仿宋" panose="02010609060101010101" pitchFamily="49" charset="-122"/>
              </a:rPr>
              <a:t>10.99%</a:t>
            </a:r>
            <a:r>
              <a:rPr lang="zh-CN" altLang="en-US" sz="1600" dirty="0">
                <a:solidFill>
                  <a:srgbClr val="6A5015"/>
                </a:solidFill>
                <a:latin typeface="仿宋" panose="02010609060101010101" pitchFamily="49" charset="-122"/>
                <a:ea typeface="仿宋" panose="02010609060101010101" pitchFamily="49" charset="-122"/>
              </a:rPr>
              <a:t>。截至</a:t>
            </a:r>
            <a:r>
              <a:rPr lang="en-US" altLang="zh-CN" sz="1600" dirty="0">
                <a:solidFill>
                  <a:srgbClr val="6A5015"/>
                </a:solidFill>
                <a:latin typeface="仿宋" panose="02010609060101010101" pitchFamily="49" charset="-122"/>
                <a:ea typeface="仿宋" panose="02010609060101010101" pitchFamily="49" charset="-122"/>
              </a:rPr>
              <a:t>2015</a:t>
            </a:r>
            <a:r>
              <a:rPr lang="zh-CN" altLang="en-US" sz="1600" dirty="0">
                <a:solidFill>
                  <a:srgbClr val="6A5015"/>
                </a:solidFill>
                <a:latin typeface="仿宋" panose="02010609060101010101" pitchFamily="49" charset="-122"/>
                <a:ea typeface="仿宋" panose="02010609060101010101" pitchFamily="49" charset="-122"/>
              </a:rPr>
              <a:t>年</a:t>
            </a:r>
            <a:r>
              <a:rPr lang="en-US" altLang="zh-CN" sz="1600" dirty="0">
                <a:solidFill>
                  <a:srgbClr val="6A5015"/>
                </a:solidFill>
                <a:latin typeface="仿宋" panose="02010609060101010101" pitchFamily="49" charset="-122"/>
                <a:ea typeface="仿宋" panose="02010609060101010101" pitchFamily="49" charset="-122"/>
              </a:rPr>
              <a:t>12</a:t>
            </a:r>
            <a:r>
              <a:rPr lang="zh-CN" altLang="en-US" sz="1600" dirty="0">
                <a:solidFill>
                  <a:srgbClr val="6A5015"/>
                </a:solidFill>
                <a:latin typeface="仿宋" panose="02010609060101010101" pitchFamily="49" charset="-122"/>
                <a:ea typeface="仿宋" panose="02010609060101010101" pitchFamily="49" charset="-122"/>
              </a:rPr>
              <a:t>月底，中国网贷行业累计成交 </a:t>
            </a:r>
            <a:r>
              <a:rPr lang="en-US" altLang="zh-CN" sz="1600" dirty="0">
                <a:solidFill>
                  <a:srgbClr val="6A5015"/>
                </a:solidFill>
                <a:latin typeface="仿宋" panose="02010609060101010101" pitchFamily="49" charset="-122"/>
                <a:ea typeface="仿宋" panose="02010609060101010101" pitchFamily="49" charset="-122"/>
              </a:rPr>
              <a:t>8400 </a:t>
            </a:r>
            <a:r>
              <a:rPr lang="zh-CN" altLang="en-US" sz="1600" dirty="0">
                <a:solidFill>
                  <a:srgbClr val="6A5015"/>
                </a:solidFill>
                <a:latin typeface="仿宋" panose="02010609060101010101" pitchFamily="49" charset="-122"/>
                <a:ea typeface="仿宋" panose="02010609060101010101" pitchFamily="49" charset="-122"/>
              </a:rPr>
              <a:t>亿元， 是</a:t>
            </a:r>
            <a:r>
              <a:rPr lang="en-US" altLang="zh-CN" sz="1600" dirty="0">
                <a:solidFill>
                  <a:srgbClr val="6A5015"/>
                </a:solidFill>
                <a:latin typeface="仿宋" panose="02010609060101010101" pitchFamily="49" charset="-122"/>
                <a:ea typeface="仿宋" panose="02010609060101010101" pitchFamily="49" charset="-122"/>
              </a:rPr>
              <a:t>2014</a:t>
            </a:r>
            <a:r>
              <a:rPr lang="zh-CN" altLang="en-US" sz="1600" dirty="0">
                <a:solidFill>
                  <a:srgbClr val="6A5015"/>
                </a:solidFill>
                <a:latin typeface="仿宋" panose="02010609060101010101" pitchFamily="49" charset="-122"/>
                <a:ea typeface="仿宋" panose="02010609060101010101" pitchFamily="49" charset="-122"/>
              </a:rPr>
              <a:t>年的</a:t>
            </a:r>
            <a:r>
              <a:rPr lang="en-US" altLang="zh-CN" sz="1600" dirty="0">
                <a:solidFill>
                  <a:srgbClr val="6A5015"/>
                </a:solidFill>
                <a:latin typeface="仿宋" panose="02010609060101010101" pitchFamily="49" charset="-122"/>
                <a:ea typeface="仿宋" panose="02010609060101010101" pitchFamily="49" charset="-122"/>
              </a:rPr>
              <a:t>3.32</a:t>
            </a:r>
            <a:r>
              <a:rPr lang="zh-CN" altLang="en-US" sz="1600" dirty="0">
                <a:solidFill>
                  <a:srgbClr val="6A5015"/>
                </a:solidFill>
                <a:latin typeface="仿宋" panose="02010609060101010101" pitchFamily="49" charset="-122"/>
                <a:ea typeface="仿宋" panose="02010609060101010101" pitchFamily="49" charset="-122"/>
              </a:rPr>
              <a:t>倍。预计到</a:t>
            </a:r>
            <a:r>
              <a:rPr lang="en-US" altLang="zh-CN" sz="1600" dirty="0">
                <a:solidFill>
                  <a:srgbClr val="6A5015"/>
                </a:solidFill>
                <a:latin typeface="仿宋" panose="02010609060101010101" pitchFamily="49" charset="-122"/>
                <a:ea typeface="仿宋" panose="02010609060101010101" pitchFamily="49" charset="-122"/>
              </a:rPr>
              <a:t>2024</a:t>
            </a:r>
            <a:r>
              <a:rPr lang="zh-CN" altLang="en-US" sz="1600" dirty="0">
                <a:solidFill>
                  <a:srgbClr val="6A5015"/>
                </a:solidFill>
                <a:latin typeface="仿宋" panose="02010609060101010101" pitchFamily="49" charset="-122"/>
                <a:ea typeface="仿宋" panose="02010609060101010101" pitchFamily="49" charset="-122"/>
              </a:rPr>
              <a:t>年，中国</a:t>
            </a:r>
            <a:r>
              <a:rPr lang="en-US" altLang="zh-CN" sz="1600" dirty="0">
                <a:solidFill>
                  <a:srgbClr val="6A5015"/>
                </a:solidFill>
                <a:latin typeface="仿宋" panose="02010609060101010101" pitchFamily="49" charset="-122"/>
                <a:ea typeface="仿宋" panose="02010609060101010101" pitchFamily="49" charset="-122"/>
              </a:rPr>
              <a:t>P2P</a:t>
            </a:r>
            <a:r>
              <a:rPr lang="zh-CN" altLang="en-US" sz="1600" dirty="0">
                <a:solidFill>
                  <a:srgbClr val="6A5015"/>
                </a:solidFill>
                <a:latin typeface="仿宋" panose="02010609060101010101" pitchFamily="49" charset="-122"/>
                <a:ea typeface="仿宋" panose="02010609060101010101" pitchFamily="49" charset="-122"/>
              </a:rPr>
              <a:t>市场规模将由</a:t>
            </a:r>
            <a:r>
              <a:rPr lang="en-US" altLang="zh-CN" sz="1600" dirty="0">
                <a:solidFill>
                  <a:srgbClr val="6A5015"/>
                </a:solidFill>
                <a:latin typeface="仿宋" panose="02010609060101010101" pitchFamily="49" charset="-122"/>
                <a:ea typeface="仿宋" panose="02010609060101010101" pitchFamily="49" charset="-122"/>
              </a:rPr>
              <a:t>2013 </a:t>
            </a:r>
            <a:r>
              <a:rPr lang="zh-CN" altLang="en-US" sz="1600" dirty="0">
                <a:solidFill>
                  <a:srgbClr val="6A5015"/>
                </a:solidFill>
                <a:latin typeface="仿宋" panose="02010609060101010101" pitchFamily="49" charset="-122"/>
                <a:ea typeface="仿宋" panose="02010609060101010101" pitchFamily="49" charset="-122"/>
              </a:rPr>
              <a:t>年的</a:t>
            </a:r>
            <a:r>
              <a:rPr lang="en-US" altLang="zh-CN" sz="1600" dirty="0">
                <a:solidFill>
                  <a:srgbClr val="6A5015"/>
                </a:solidFill>
                <a:latin typeface="仿宋" panose="02010609060101010101" pitchFamily="49" charset="-122"/>
                <a:ea typeface="仿宋" panose="02010609060101010101" pitchFamily="49" charset="-122"/>
              </a:rPr>
              <a:t>270</a:t>
            </a:r>
            <a:r>
              <a:rPr lang="zh-CN" altLang="en-US" sz="1600" dirty="0">
                <a:solidFill>
                  <a:srgbClr val="6A5015"/>
                </a:solidFill>
                <a:latin typeface="仿宋" panose="02010609060101010101" pitchFamily="49" charset="-122"/>
                <a:ea typeface="仿宋" panose="02010609060101010101" pitchFamily="49" charset="-122"/>
              </a:rPr>
              <a:t>亿元跃升至</a:t>
            </a:r>
            <a:r>
              <a:rPr lang="en-US" altLang="zh-CN" sz="1600" dirty="0">
                <a:solidFill>
                  <a:srgbClr val="6A5015"/>
                </a:solidFill>
                <a:latin typeface="仿宋" panose="02010609060101010101" pitchFamily="49" charset="-122"/>
                <a:ea typeface="仿宋" panose="02010609060101010101" pitchFamily="49" charset="-122"/>
              </a:rPr>
              <a:t>2</a:t>
            </a:r>
            <a:r>
              <a:rPr lang="zh-CN" altLang="en-US" sz="1600" dirty="0">
                <a:solidFill>
                  <a:srgbClr val="6A5015"/>
                </a:solidFill>
                <a:latin typeface="仿宋" panose="02010609060101010101" pitchFamily="49" charset="-122"/>
                <a:ea typeface="仿宋" panose="02010609060101010101" pitchFamily="49" charset="-122"/>
              </a:rPr>
              <a:t>万亿元，占社会融资存量的</a:t>
            </a:r>
            <a:r>
              <a:rPr lang="en-US" altLang="zh-CN" sz="1600" dirty="0">
                <a:solidFill>
                  <a:srgbClr val="6A5015"/>
                </a:solidFill>
                <a:latin typeface="仿宋" panose="02010609060101010101" pitchFamily="49" charset="-122"/>
                <a:ea typeface="仿宋" panose="02010609060101010101" pitchFamily="49" charset="-122"/>
              </a:rPr>
              <a:t>0.9%</a:t>
            </a:r>
            <a:r>
              <a:rPr lang="zh-CN" altLang="en-US" sz="1600" dirty="0">
                <a:solidFill>
                  <a:srgbClr val="6A5015"/>
                </a:solidFill>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2374862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a:p>
        </p:txBody>
      </p:sp>
      <p:sp>
        <p:nvSpPr>
          <p:cNvPr id="5" name="TextBox 4"/>
          <p:cNvSpPr txBox="1"/>
          <p:nvPr/>
        </p:nvSpPr>
        <p:spPr>
          <a:xfrm>
            <a:off x="539552" y="597778"/>
            <a:ext cx="8280920" cy="5278368"/>
          </a:xfrm>
          <a:prstGeom prst="rect">
            <a:avLst/>
          </a:prstGeom>
          <a:noFill/>
        </p:spPr>
        <p:txBody>
          <a:bodyPr wrap="square" rtlCol="0">
            <a:spAutoFit/>
          </a:bodyPr>
          <a:lstStyle/>
          <a:p>
            <a:pPr marL="342900" indent="-342900">
              <a:spcBef>
                <a:spcPts val="1800"/>
              </a:spcBef>
              <a:buSzPct val="150000"/>
              <a:buBlip>
                <a:blip r:embed="rId2"/>
              </a:buBlip>
            </a:pPr>
            <a:r>
              <a:rPr lang="zh-CN" altLang="en-US" sz="1600" dirty="0">
                <a:latin typeface="仿宋" panose="02010609060101010101" pitchFamily="49" charset="-122"/>
                <a:ea typeface="仿宋" panose="02010609060101010101" pitchFamily="49" charset="-122"/>
              </a:rPr>
              <a:t>    第二，为投资者提供专业的资产管理服务。多数</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都有一个简单的投资者资产管理工具，通过这个简单的工具，投资者可以根据自己的风险偏好建立自己的风险模型和投资组合，这个工具将自动为其在平台上选择出一组风险不同的借款需求，来满足投资者的风险偏好。不仅如此，</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平台还逐渐涉足高端资产管理业务未来</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平台将依托其平台优势，同时随着其证券化产品的复杂化，将有能力为投资者提供更加多元专业的投资咨询和管理服务。</a:t>
            </a:r>
          </a:p>
          <a:p>
            <a:pPr marL="342900" indent="-342900">
              <a:spcBef>
                <a:spcPts val="1800"/>
              </a:spcBef>
              <a:buSzPct val="150000"/>
              <a:buBlip>
                <a:blip r:embed="rId2"/>
              </a:buBlip>
            </a:pPr>
            <a:r>
              <a:rPr lang="zh-CN" altLang="en-US" sz="1600" dirty="0">
                <a:latin typeface="仿宋" panose="02010609060101010101" pitchFamily="49" charset="-122"/>
                <a:ea typeface="仿宋" panose="02010609060101010101" pitchFamily="49" charset="-122"/>
              </a:rPr>
              <a:t>    第三，日益专业的风险定价能力。一般</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平台都会采取放款人竞标的方式对借贷双方进行撮合，价格是由放款人竞标形成的。但</a:t>
            </a:r>
            <a:r>
              <a:rPr lang="en-US" altLang="zh-CN" sz="1600" dirty="0">
                <a:latin typeface="仿宋" panose="02010609060101010101" pitchFamily="49" charset="-122"/>
                <a:ea typeface="仿宋" panose="02010609060101010101" pitchFamily="49" charset="-122"/>
              </a:rPr>
              <a:t>Lending Club</a:t>
            </a:r>
            <a:r>
              <a:rPr lang="zh-CN" altLang="en-US" sz="1600" dirty="0">
                <a:latin typeface="仿宋" panose="02010609060101010101" pitchFamily="49" charset="-122"/>
                <a:ea typeface="仿宋" panose="02010609060101010101" pitchFamily="49" charset="-122"/>
              </a:rPr>
              <a:t>的定价方式与其他几家平台略有差异，该平台不需要放款人对价格进行竞标，该平台根据自己所掌握的市场信息及市场调查对不同评级、不同期限的贷款进行定价，借款人和放款人都是这一价格的接受者。</a:t>
            </a:r>
            <a:r>
              <a:rPr lang="en-US" altLang="zh-CN" sz="1600" dirty="0">
                <a:latin typeface="仿宋" panose="02010609060101010101" pitchFamily="49" charset="-122"/>
                <a:ea typeface="仿宋" panose="02010609060101010101" pitchFamily="49" charset="-122"/>
              </a:rPr>
              <a:t>Lending Club</a:t>
            </a:r>
            <a:r>
              <a:rPr lang="zh-CN" altLang="en-US" sz="1600" dirty="0">
                <a:latin typeface="仿宋" panose="02010609060101010101" pitchFamily="49" charset="-122"/>
                <a:ea typeface="仿宋" panose="02010609060101010101" pitchFamily="49" charset="-122"/>
              </a:rPr>
              <a:t>的这种定价方式随着其</a:t>
            </a:r>
            <a:r>
              <a:rPr lang="en-US" altLang="zh-CN" sz="1600" dirty="0">
                <a:latin typeface="仿宋" panose="02010609060101010101" pitchFamily="49" charset="-122"/>
                <a:ea typeface="仿宋" panose="02010609060101010101" pitchFamily="49" charset="-122"/>
              </a:rPr>
              <a:t>2011</a:t>
            </a:r>
            <a:r>
              <a:rPr lang="zh-CN" altLang="en-US" sz="1600" dirty="0">
                <a:latin typeface="仿宋" panose="02010609060101010101" pitchFamily="49" charset="-122"/>
                <a:ea typeface="仿宋" panose="02010609060101010101" pitchFamily="49" charset="-122"/>
              </a:rPr>
              <a:t>年以来的业务快速增长，正在逐渐成为一种具有影响力的定价方式。</a:t>
            </a:r>
            <a:r>
              <a:rPr lang="en-US" altLang="zh-CN" sz="1600" dirty="0">
                <a:latin typeface="仿宋" panose="02010609060101010101" pitchFamily="49" charset="-122"/>
                <a:ea typeface="仿宋" panose="02010609060101010101" pitchFamily="49" charset="-122"/>
              </a:rPr>
              <a:t>2013</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4</a:t>
            </a:r>
            <a:r>
              <a:rPr lang="zh-CN" altLang="en-US" sz="1600" dirty="0">
                <a:latin typeface="仿宋" panose="02010609060101010101" pitchFamily="49" charset="-122"/>
                <a:ea typeface="仿宋" panose="02010609060101010101" pitchFamily="49" charset="-122"/>
              </a:rPr>
              <a:t>月，</a:t>
            </a:r>
            <a:r>
              <a:rPr lang="en-US" altLang="zh-CN" sz="1600" dirty="0" err="1">
                <a:latin typeface="仿宋" panose="02010609060101010101" pitchFamily="49" charset="-122"/>
                <a:ea typeface="仿宋" panose="02010609060101010101" pitchFamily="49" charset="-122"/>
              </a:rPr>
              <a:t>Zopa</a:t>
            </a:r>
            <a:r>
              <a:rPr lang="zh-CN" altLang="en-US" sz="1600" dirty="0">
                <a:latin typeface="仿宋" panose="02010609060101010101" pitchFamily="49" charset="-122"/>
                <a:ea typeface="仿宋" panose="02010609060101010101" pitchFamily="49" charset="-122"/>
              </a:rPr>
              <a:t>成立了</a:t>
            </a:r>
            <a:r>
              <a:rPr lang="en-US" altLang="zh-CN" sz="1600" dirty="0">
                <a:latin typeface="仿宋" panose="02010609060101010101" pitchFamily="49" charset="-122"/>
                <a:ea typeface="仿宋" panose="02010609060101010101" pitchFamily="49" charset="-122"/>
              </a:rPr>
              <a:t>Safeguard</a:t>
            </a:r>
            <a:r>
              <a:rPr lang="zh-CN" altLang="en-US" sz="1600" dirty="0">
                <a:latin typeface="仿宋" panose="02010609060101010101" pitchFamily="49" charset="-122"/>
                <a:ea typeface="仿宋" panose="02010609060101010101" pitchFamily="49" charset="-122"/>
              </a:rPr>
              <a:t>基金，当借款人无法偿还贷款时，</a:t>
            </a:r>
            <a:r>
              <a:rPr lang="en-US" altLang="zh-CN" sz="1600" dirty="0">
                <a:latin typeface="仿宋" panose="02010609060101010101" pitchFamily="49" charset="-122"/>
                <a:ea typeface="仿宋" panose="02010609060101010101" pitchFamily="49" charset="-122"/>
              </a:rPr>
              <a:t>Safeguard</a:t>
            </a:r>
            <a:r>
              <a:rPr lang="zh-CN" altLang="en-US" sz="1600" dirty="0">
                <a:latin typeface="仿宋" panose="02010609060101010101" pitchFamily="49" charset="-122"/>
                <a:ea typeface="仿宋" panose="02010609060101010101" pitchFamily="49" charset="-122"/>
              </a:rPr>
              <a:t>基金将接手这笔贷款的收益权，将贷款未偿还部分偿付给放款人，从而使放款人免受损失</a:t>
            </a:r>
            <a:r>
              <a:rPr lang="en-US" altLang="zh-CN" sz="1600" dirty="0">
                <a:latin typeface="仿宋" panose="02010609060101010101" pitchFamily="49" charset="-122"/>
                <a:ea typeface="仿宋" panose="02010609060101010101" pitchFamily="49" charset="-122"/>
              </a:rPr>
              <a:t>.Safeguard</a:t>
            </a:r>
            <a:r>
              <a:rPr lang="zh-CN" altLang="en-US" sz="1600" dirty="0">
                <a:latin typeface="仿宋" panose="02010609060101010101" pitchFamily="49" charset="-122"/>
                <a:ea typeface="仿宋" panose="02010609060101010101" pitchFamily="49" charset="-122"/>
              </a:rPr>
              <a:t>基金放贷模式将要求放款人不能再对贷款进行自行定价，而是采用类似</a:t>
            </a:r>
            <a:r>
              <a:rPr lang="en-US" altLang="zh-CN" sz="1600" dirty="0">
                <a:latin typeface="仿宋" panose="02010609060101010101" pitchFamily="49" charset="-122"/>
                <a:ea typeface="仿宋" panose="02010609060101010101" pitchFamily="49" charset="-122"/>
              </a:rPr>
              <a:t>Lending Club</a:t>
            </a:r>
            <a:r>
              <a:rPr lang="zh-CN" altLang="en-US" sz="1600" dirty="0">
                <a:latin typeface="仿宋" panose="02010609060101010101" pitchFamily="49" charset="-122"/>
                <a:ea typeface="仿宋" panose="02010609060101010101" pitchFamily="49" charset="-122"/>
              </a:rPr>
              <a:t>的定价方式，由</a:t>
            </a:r>
            <a:r>
              <a:rPr lang="en-US" altLang="zh-CN" sz="1600" dirty="0">
                <a:latin typeface="仿宋" panose="02010609060101010101" pitchFamily="49" charset="-122"/>
                <a:ea typeface="仿宋" panose="02010609060101010101" pitchFamily="49" charset="-122"/>
              </a:rPr>
              <a:t>Safeguard</a:t>
            </a:r>
            <a:r>
              <a:rPr lang="zh-CN" altLang="en-US" sz="1600" dirty="0">
                <a:latin typeface="仿宋" panose="02010609060101010101" pitchFamily="49" charset="-122"/>
                <a:ea typeface="仿宋" panose="02010609060101010101" pitchFamily="49" charset="-122"/>
              </a:rPr>
              <a:t>基金综合市场各类信息（诸如平台资金状况、央行基准利率、其他金融机构贷款利率等）计算出各笔贷款的跟踪利率（</a:t>
            </a:r>
            <a:r>
              <a:rPr lang="en-US" altLang="zh-CN" sz="1600" dirty="0">
                <a:latin typeface="仿宋" panose="02010609060101010101" pitchFamily="49" charset="-122"/>
                <a:ea typeface="仿宋" panose="02010609060101010101" pitchFamily="49" charset="-122"/>
              </a:rPr>
              <a:t>tracker rate</a:t>
            </a:r>
            <a:r>
              <a:rPr lang="zh-CN" altLang="en-US" sz="1600" dirty="0">
                <a:latin typeface="仿宋" panose="02010609060101010101" pitchFamily="49" charset="-122"/>
                <a:ea typeface="仿宋" panose="02010609060101010101" pitchFamily="49" charset="-122"/>
              </a:rPr>
              <a:t>）。</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平台未来可能将更多地采用这种定价模式，因为这种方式降低了借贷双方的撮合成交时间，平台通过当前市场价格、借贷双方客户的历史竞标价格以及他们当前的预期等数据形成合理的价格。</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122517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888" y="404664"/>
            <a:ext cx="8208912" cy="720080"/>
          </a:xfrm>
        </p:spPr>
        <p:txBody>
          <a:bodyPr/>
          <a:lstStyle/>
          <a:p>
            <a:r>
              <a:rPr lang="en-US" altLang="zh-CN" dirty="0"/>
              <a:t>10.4 </a:t>
            </a:r>
            <a:r>
              <a:rPr lang="zh-CN" altLang="en-US" dirty="0"/>
              <a:t>国内</a:t>
            </a:r>
            <a:r>
              <a:rPr lang="en-US" altLang="zh-CN" dirty="0"/>
              <a:t>P2P</a:t>
            </a:r>
            <a:r>
              <a:rPr lang="zh-CN" altLang="en-US" dirty="0"/>
              <a:t>网贷的发展</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31</a:t>
            </a:fld>
            <a:endParaRPr lang="zh-CN" altLang="en-US"/>
          </a:p>
        </p:txBody>
      </p:sp>
      <p:sp>
        <p:nvSpPr>
          <p:cNvPr id="7" name="内容占位符 2"/>
          <p:cNvSpPr>
            <a:spLocks noGrp="1"/>
          </p:cNvSpPr>
          <p:nvPr>
            <p:ph idx="1"/>
          </p:nvPr>
        </p:nvSpPr>
        <p:spPr>
          <a:xfrm>
            <a:off x="457200" y="1052736"/>
            <a:ext cx="8229600" cy="4137323"/>
          </a:xfrm>
        </p:spPr>
        <p:txBody>
          <a:bodyPr>
            <a:noAutofit/>
          </a:bodyPr>
          <a:lstStyle/>
          <a:p>
            <a:r>
              <a:rPr lang="zh-CN" altLang="en-US" dirty="0"/>
              <a:t>网贷门户网站网贷之家数据显示，截至</a:t>
            </a:r>
            <a:r>
              <a:rPr lang="en-US" altLang="zh-CN" dirty="0"/>
              <a:t>2015</a:t>
            </a:r>
            <a:r>
              <a:rPr lang="zh-CN" altLang="en-US" dirty="0"/>
              <a:t>年</a:t>
            </a:r>
            <a:r>
              <a:rPr lang="en-US" altLang="zh-CN" dirty="0"/>
              <a:t>11</a:t>
            </a:r>
            <a:r>
              <a:rPr lang="zh-CN" altLang="en-US" dirty="0"/>
              <a:t>月底我国共有网贷平台</a:t>
            </a:r>
            <a:r>
              <a:rPr lang="en-US" altLang="zh-CN" dirty="0"/>
              <a:t>3769</a:t>
            </a:r>
            <a:r>
              <a:rPr lang="zh-CN" altLang="en-US" dirty="0"/>
              <a:t>家，仅</a:t>
            </a:r>
            <a:r>
              <a:rPr lang="en-US" altLang="zh-CN" dirty="0"/>
              <a:t>2015</a:t>
            </a:r>
            <a:r>
              <a:rPr lang="zh-CN" altLang="en-US" dirty="0"/>
              <a:t>年</a:t>
            </a:r>
            <a:r>
              <a:rPr lang="en-US" altLang="zh-CN" dirty="0"/>
              <a:t>11</a:t>
            </a:r>
            <a:r>
              <a:rPr lang="zh-CN" altLang="en-US" dirty="0"/>
              <a:t>月当月便新增</a:t>
            </a:r>
            <a:r>
              <a:rPr lang="en-US" altLang="zh-CN" dirty="0"/>
              <a:t>171</a:t>
            </a:r>
            <a:r>
              <a:rPr lang="zh-CN" altLang="en-US" dirty="0"/>
              <a:t>家。中国网贷行业</a:t>
            </a:r>
            <a:r>
              <a:rPr lang="en-US" altLang="zh-CN" dirty="0"/>
              <a:t>2014</a:t>
            </a:r>
            <a:r>
              <a:rPr lang="zh-CN" altLang="en-US" dirty="0"/>
              <a:t>年累计成交</a:t>
            </a:r>
            <a:r>
              <a:rPr lang="en-US" altLang="zh-CN" dirty="0"/>
              <a:t>2528</a:t>
            </a:r>
            <a:r>
              <a:rPr lang="zh-CN" altLang="en-US" dirty="0"/>
              <a:t>亿元，是</a:t>
            </a:r>
            <a:r>
              <a:rPr lang="en-US" altLang="zh-CN" dirty="0"/>
              <a:t>2013</a:t>
            </a:r>
            <a:r>
              <a:rPr lang="zh-CN" altLang="en-US" dirty="0"/>
              <a:t>年的</a:t>
            </a:r>
            <a:r>
              <a:rPr lang="en-US" altLang="zh-CN" dirty="0"/>
              <a:t>2.39</a:t>
            </a:r>
            <a:r>
              <a:rPr lang="zh-CN" altLang="en-US" dirty="0"/>
              <a:t>倍，成交量月增长</a:t>
            </a:r>
            <a:r>
              <a:rPr lang="en-US" altLang="zh-CN" dirty="0"/>
              <a:t>9.99%</a:t>
            </a:r>
            <a:r>
              <a:rPr lang="zh-CN" altLang="en-US" dirty="0"/>
              <a:t>。截至</a:t>
            </a:r>
            <a:r>
              <a:rPr lang="en-US" altLang="zh-CN" dirty="0"/>
              <a:t>2015</a:t>
            </a:r>
            <a:r>
              <a:rPr lang="zh-CN" altLang="en-US" dirty="0"/>
              <a:t>年</a:t>
            </a:r>
            <a:r>
              <a:rPr lang="en-US" altLang="zh-CN" dirty="0"/>
              <a:t>12</a:t>
            </a:r>
            <a:r>
              <a:rPr lang="zh-CN" altLang="en-US" dirty="0"/>
              <a:t>月底，中国网贷行业累计成交</a:t>
            </a:r>
            <a:r>
              <a:rPr lang="en-US" altLang="zh-CN" dirty="0"/>
              <a:t>8400</a:t>
            </a:r>
            <a:r>
              <a:rPr lang="zh-CN" altLang="en-US" dirty="0"/>
              <a:t>亿元，是</a:t>
            </a:r>
            <a:r>
              <a:rPr lang="en-US" altLang="zh-CN" dirty="0"/>
              <a:t>2014</a:t>
            </a:r>
            <a:r>
              <a:rPr lang="zh-CN" altLang="en-US" dirty="0"/>
              <a:t>年的</a:t>
            </a:r>
            <a:r>
              <a:rPr lang="en-US" altLang="zh-CN" dirty="0"/>
              <a:t>3.32</a:t>
            </a:r>
            <a:r>
              <a:rPr lang="zh-CN" altLang="en-US" dirty="0"/>
              <a:t>倍。据网贷之家联合盈灿咨询最新发布的</a:t>
            </a:r>
            <a:r>
              <a:rPr lang="en-US" altLang="zh-CN" dirty="0"/>
              <a:t>《</a:t>
            </a:r>
            <a:r>
              <a:rPr lang="zh-CN" altLang="en-US" dirty="0"/>
              <a:t>中国</a:t>
            </a:r>
            <a:r>
              <a:rPr lang="en-US" altLang="zh-CN" dirty="0"/>
              <a:t>P2P</a:t>
            </a:r>
            <a:r>
              <a:rPr lang="zh-CN" altLang="en-US" dirty="0"/>
              <a:t>网贷行业</a:t>
            </a:r>
            <a:r>
              <a:rPr lang="en-US" altLang="zh-CN" dirty="0"/>
              <a:t>2015</a:t>
            </a:r>
            <a:r>
              <a:rPr lang="zh-CN" altLang="en-US" dirty="0"/>
              <a:t>年</a:t>
            </a:r>
            <a:r>
              <a:rPr lang="en-US" altLang="zh-CN" dirty="0"/>
              <a:t>11</a:t>
            </a:r>
            <a:r>
              <a:rPr lang="zh-CN" altLang="en-US" dirty="0"/>
              <a:t>月月报</a:t>
            </a:r>
            <a:r>
              <a:rPr lang="en-US" altLang="zh-CN" dirty="0"/>
              <a:t>》</a:t>
            </a:r>
            <a:r>
              <a:rPr lang="zh-CN" altLang="en-US" dirty="0"/>
              <a:t>，月报显示，仅仅</a:t>
            </a:r>
            <a:r>
              <a:rPr lang="en-US" altLang="zh-CN" dirty="0"/>
              <a:t>2015</a:t>
            </a:r>
            <a:r>
              <a:rPr lang="zh-CN" altLang="en-US" dirty="0"/>
              <a:t>年</a:t>
            </a:r>
            <a:r>
              <a:rPr lang="en-US" altLang="zh-CN" dirty="0"/>
              <a:t>11</a:t>
            </a:r>
            <a:r>
              <a:rPr lang="zh-CN" altLang="en-US" dirty="0"/>
              <a:t>月</a:t>
            </a:r>
            <a:r>
              <a:rPr lang="en-US" altLang="zh-CN" dirty="0"/>
              <a:t>P2P</a:t>
            </a:r>
            <a:r>
              <a:rPr lang="zh-CN" altLang="en-US" dirty="0"/>
              <a:t>网贷行业整体成交量达到了</a:t>
            </a:r>
            <a:r>
              <a:rPr lang="en-US" altLang="zh-CN" dirty="0"/>
              <a:t>1331.24</a:t>
            </a:r>
            <a:r>
              <a:rPr lang="zh-CN" altLang="en-US" dirty="0"/>
              <a:t>亿元，环比</a:t>
            </a:r>
            <a:r>
              <a:rPr lang="en-US" altLang="zh-CN" dirty="0"/>
              <a:t>10</a:t>
            </a:r>
            <a:r>
              <a:rPr lang="zh-CN" altLang="en-US" dirty="0"/>
              <a:t>月上升了</a:t>
            </a:r>
            <a:r>
              <a:rPr lang="en-US" altLang="zh-CN" dirty="0"/>
              <a:t>11.26%</a:t>
            </a:r>
            <a:r>
              <a:rPr lang="zh-CN" altLang="en-US" dirty="0"/>
              <a:t>。其中网贷“双</a:t>
            </a:r>
            <a:r>
              <a:rPr lang="en-US" altLang="zh-CN" dirty="0"/>
              <a:t>11”</a:t>
            </a:r>
            <a:r>
              <a:rPr lang="zh-CN" altLang="en-US" dirty="0"/>
              <a:t>当日</a:t>
            </a:r>
            <a:r>
              <a:rPr lang="en-US" altLang="zh-CN" dirty="0"/>
              <a:t>P2P</a:t>
            </a:r>
            <a:r>
              <a:rPr lang="zh-CN" altLang="en-US" dirty="0"/>
              <a:t>网贷行业成交量达</a:t>
            </a:r>
            <a:r>
              <a:rPr lang="en-US" altLang="zh-CN" dirty="0"/>
              <a:t>102.63</a:t>
            </a:r>
            <a:r>
              <a:rPr lang="zh-CN" altLang="en-US" dirty="0"/>
              <a:t>亿元，同比</a:t>
            </a:r>
            <a:r>
              <a:rPr lang="en-US" altLang="zh-CN" dirty="0"/>
              <a:t>2014</a:t>
            </a:r>
            <a:r>
              <a:rPr lang="zh-CN" altLang="en-US" dirty="0"/>
              <a:t>年“双十一”成交量</a:t>
            </a:r>
            <a:r>
              <a:rPr lang="en-US" altLang="zh-CN" dirty="0"/>
              <a:t>23.46</a:t>
            </a:r>
            <a:r>
              <a:rPr lang="zh-CN" altLang="en-US" dirty="0"/>
              <a:t>亿元上涨了</a:t>
            </a:r>
            <a:r>
              <a:rPr lang="en-US" altLang="zh-CN" dirty="0"/>
              <a:t>337%</a:t>
            </a:r>
            <a:r>
              <a:rPr lang="zh-CN" altLang="en-US" dirty="0"/>
              <a:t>，</a:t>
            </a:r>
            <a:r>
              <a:rPr lang="en-US" altLang="zh-CN" dirty="0"/>
              <a:t>P2P</a:t>
            </a:r>
            <a:r>
              <a:rPr lang="zh-CN" altLang="en-US" dirty="0"/>
              <a:t>网贷历史单日成交量首次突破百亿大关。随着</a:t>
            </a:r>
            <a:r>
              <a:rPr lang="en-US" altLang="zh-CN" dirty="0"/>
              <a:t>10</a:t>
            </a:r>
            <a:r>
              <a:rPr lang="zh-CN" altLang="en-US" dirty="0"/>
              <a:t>月网贷历史累计成交量突破万亿元大关，</a:t>
            </a:r>
            <a:r>
              <a:rPr lang="en-US" altLang="zh-CN" dirty="0"/>
              <a:t>11</a:t>
            </a:r>
            <a:r>
              <a:rPr lang="zh-CN" altLang="en-US" dirty="0"/>
              <a:t>月历史累计成交量再进一步，已经达到</a:t>
            </a:r>
            <a:r>
              <a:rPr lang="en-US" altLang="zh-CN" dirty="0"/>
              <a:t>12314.73</a:t>
            </a:r>
            <a:r>
              <a:rPr lang="zh-CN" altLang="en-US" dirty="0"/>
              <a:t>亿元，与第一个万亿相比实现下一个万亿或许并不需要太久时间。</a:t>
            </a:r>
            <a:r>
              <a:rPr lang="en-US" altLang="zh-CN" dirty="0"/>
              <a:t>2014</a:t>
            </a:r>
            <a:r>
              <a:rPr lang="zh-CN" altLang="en-US" dirty="0"/>
              <a:t>年全年中国网贷行业总体贷款余额</a:t>
            </a:r>
            <a:r>
              <a:rPr lang="en-US" altLang="zh-CN" dirty="0"/>
              <a:t>1036</a:t>
            </a:r>
            <a:r>
              <a:rPr lang="zh-CN" altLang="en-US" dirty="0"/>
              <a:t>亿元，是</a:t>
            </a:r>
            <a:r>
              <a:rPr lang="en-US" altLang="zh-CN" dirty="0"/>
              <a:t>2013</a:t>
            </a:r>
            <a:r>
              <a:rPr lang="zh-CN" altLang="en-US" dirty="0"/>
              <a:t>年的</a:t>
            </a:r>
            <a:r>
              <a:rPr lang="en-US" altLang="zh-CN" dirty="0"/>
              <a:t>3.87</a:t>
            </a:r>
            <a:r>
              <a:rPr lang="zh-CN" altLang="en-US" dirty="0"/>
              <a:t>倍。网贷之家预计，按照</a:t>
            </a:r>
            <a:r>
              <a:rPr lang="en-US" altLang="zh-CN" dirty="0"/>
              <a:t>2015</a:t>
            </a:r>
            <a:r>
              <a:rPr lang="zh-CN" altLang="en-US" dirty="0"/>
              <a:t>年以来网贷贷款余额增长速度，到</a:t>
            </a:r>
            <a:r>
              <a:rPr lang="en-US" altLang="zh-CN" dirty="0"/>
              <a:t>2015</a:t>
            </a:r>
            <a:r>
              <a:rPr lang="zh-CN" altLang="en-US" dirty="0"/>
              <a:t>年年底网贷贷款余额或将突破</a:t>
            </a:r>
            <a:r>
              <a:rPr lang="en-US" altLang="zh-CN" dirty="0"/>
              <a:t>4000</a:t>
            </a:r>
            <a:r>
              <a:rPr lang="zh-CN" altLang="en-US" dirty="0"/>
              <a:t>亿元。预计到</a:t>
            </a:r>
            <a:r>
              <a:rPr lang="en-US" altLang="zh-CN" dirty="0"/>
              <a:t>2024</a:t>
            </a:r>
            <a:r>
              <a:rPr lang="zh-CN" altLang="en-US" dirty="0"/>
              <a:t>年，中国</a:t>
            </a:r>
            <a:r>
              <a:rPr lang="en-US" altLang="zh-CN" dirty="0"/>
              <a:t>P2P</a:t>
            </a:r>
            <a:r>
              <a:rPr lang="zh-CN" altLang="en-US" dirty="0"/>
              <a:t>市场规模将跃升至</a:t>
            </a:r>
            <a:r>
              <a:rPr lang="en-US" altLang="zh-CN" dirty="0"/>
              <a:t>2</a:t>
            </a:r>
            <a:r>
              <a:rPr lang="zh-CN" altLang="en-US" dirty="0"/>
              <a:t>万亿元。中国由于以银行为代表的传统金融机构无法满足大量的社会性借款需求，并且存款利率严格管制，无法满足存款人更高的利息需求，从而形成一方面是大量的资金无处可去，只能获得远低于通货膨胀的存款利息；一方面则是大量的实体企业缺钱，以极高的成本到处借钱。大量的需求是</a:t>
            </a:r>
            <a:r>
              <a:rPr lang="en-US" altLang="zh-CN" dirty="0"/>
              <a:t>P2P</a:t>
            </a:r>
            <a:r>
              <a:rPr lang="zh-CN" altLang="en-US" dirty="0"/>
              <a:t>网络借贷平台爆发式增长的根源。</a:t>
            </a:r>
          </a:p>
        </p:txBody>
      </p:sp>
    </p:spTree>
    <p:extLst>
      <p:ext uri="{BB962C8B-B14F-4D97-AF65-F5344CB8AC3E}">
        <p14:creationId xmlns:p14="http://schemas.microsoft.com/office/powerpoint/2010/main" val="259179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3548" y="260648"/>
            <a:ext cx="8208912" cy="720080"/>
          </a:xfrm>
        </p:spPr>
        <p:txBody>
          <a:bodyPr/>
          <a:lstStyle/>
          <a:p>
            <a:r>
              <a:rPr lang="en-US" altLang="zh-CN" sz="2000" dirty="0"/>
              <a:t>10.4.1 </a:t>
            </a:r>
            <a:r>
              <a:rPr lang="zh-CN" altLang="en-US" sz="2000" dirty="0"/>
              <a:t>国内</a:t>
            </a:r>
            <a:r>
              <a:rPr lang="en-US" altLang="zh-CN" sz="2000" dirty="0"/>
              <a:t>P2P</a:t>
            </a:r>
            <a:r>
              <a:rPr lang="zh-CN" altLang="en-US" sz="2000" dirty="0"/>
              <a:t>网络借贷平台发展模式分析</a:t>
            </a:r>
            <a:endParaRPr lang="zh-CN" altLang="en-US" sz="2000"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32</a:t>
            </a:fld>
            <a:endParaRPr lang="zh-CN" altLang="en-US"/>
          </a:p>
        </p:txBody>
      </p:sp>
      <p:sp>
        <p:nvSpPr>
          <p:cNvPr id="5" name="TextBox 4"/>
          <p:cNvSpPr txBox="1"/>
          <p:nvPr/>
        </p:nvSpPr>
        <p:spPr>
          <a:xfrm>
            <a:off x="539552" y="822633"/>
            <a:ext cx="8136904" cy="5822107"/>
          </a:xfrm>
          <a:prstGeom prst="rect">
            <a:avLst/>
          </a:prstGeom>
          <a:noFill/>
        </p:spPr>
        <p:txBody>
          <a:bodyPr wrap="square" rtlCol="0">
            <a:spAutoFit/>
          </a:bodyPr>
          <a:lstStyle/>
          <a:p>
            <a:pPr>
              <a:spcBef>
                <a:spcPts val="1800"/>
              </a:spcBef>
              <a:buSzPct val="150000"/>
            </a:pPr>
            <a:r>
              <a:rPr lang="zh-CN" altLang="en-US" sz="1600" dirty="0">
                <a:latin typeface="仿宋" panose="02010609060101010101" pitchFamily="49" charset="-122"/>
                <a:ea typeface="仿宋" panose="02010609060101010101" pitchFamily="49" charset="-122"/>
              </a:rPr>
              <a:t>国内众多数量的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网络借贷平台按照不同的分类方法可分为以下几种。</a:t>
            </a:r>
            <a:endParaRPr lang="en-US" altLang="zh-CN" sz="1600"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一、贷款利率高低不同</a:t>
            </a:r>
          </a:p>
          <a:p>
            <a:pPr>
              <a:spcBef>
                <a:spcPts val="1000"/>
              </a:spcBef>
            </a:pPr>
            <a:r>
              <a:rPr lang="zh-CN" altLang="en-US" sz="1600" dirty="0">
                <a:latin typeface="仿宋" panose="02010609060101010101" pitchFamily="49" charset="-122"/>
                <a:ea typeface="仿宋" panose="02010609060101010101" pitchFamily="49" charset="-122"/>
              </a:rPr>
              <a:t>    根据贷款利率高低分为盈利型还是公益型</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网贷平台，目前国内大部分网贷平台都属于盈利型的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网贷平台，判断盈利型还是公益型的网贷平台标准是利率的高低，投资者投资盈利型的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网贷平台为的是获取利润，通常国内盈利型网络平台的贷款利率在</a:t>
            </a:r>
            <a:r>
              <a:rPr lang="en-US" altLang="zh-CN" sz="1600" dirty="0">
                <a:latin typeface="仿宋" panose="02010609060101010101" pitchFamily="49" charset="-122"/>
                <a:ea typeface="仿宋" panose="02010609060101010101" pitchFamily="49" charset="-122"/>
              </a:rPr>
              <a:t>8%</a:t>
            </a:r>
            <a:r>
              <a:rPr lang="zh-CN" altLang="en-US" sz="1600" dirty="0">
                <a:latin typeface="仿宋" panose="02010609060101010101" pitchFamily="49" charset="-122"/>
                <a:ea typeface="仿宋" panose="02010609060101010101" pitchFamily="49" charset="-122"/>
              </a:rPr>
              <a:t>～</a:t>
            </a:r>
            <a:r>
              <a:rPr lang="en-US" altLang="zh-CN" sz="1600" dirty="0">
                <a:latin typeface="仿宋" panose="02010609060101010101" pitchFamily="49" charset="-122"/>
                <a:ea typeface="仿宋" panose="02010609060101010101" pitchFamily="49" charset="-122"/>
              </a:rPr>
              <a:t>24%</a:t>
            </a:r>
            <a:r>
              <a:rPr lang="zh-CN" altLang="en-US" sz="1600" dirty="0">
                <a:latin typeface="仿宋" panose="02010609060101010101" pitchFamily="49" charset="-122"/>
                <a:ea typeface="仿宋" panose="02010609060101010101" pitchFamily="49" charset="-122"/>
              </a:rPr>
              <a:t>之间。一般而言，安全性越高的网贷平台利率越低，风险越大的网贷平台利率越高，逾期和坏账数值也越大。</a:t>
            </a:r>
          </a:p>
          <a:p>
            <a:pPr>
              <a:spcBef>
                <a:spcPts val="1000"/>
              </a:spcBef>
            </a:pPr>
            <a:r>
              <a:rPr lang="zh-CN" altLang="en-US" sz="1600" dirty="0">
                <a:latin typeface="仿宋" panose="02010609060101010101" pitchFamily="49" charset="-122"/>
                <a:ea typeface="仿宋" panose="02010609060101010101" pitchFamily="49" charset="-122"/>
              </a:rPr>
              <a:t>    公益型平台国内以宜农贷为代表，类似平台有贷帮网。国际代表为美国的</a:t>
            </a:r>
            <a:r>
              <a:rPr lang="en-US" altLang="zh-CN" sz="1600" dirty="0">
                <a:latin typeface="仿宋" panose="02010609060101010101" pitchFamily="49" charset="-122"/>
                <a:ea typeface="仿宋" panose="02010609060101010101" pitchFamily="49" charset="-122"/>
              </a:rPr>
              <a:t>Kiva</a:t>
            </a:r>
            <a:r>
              <a:rPr lang="zh-CN" altLang="en-US" sz="1600" dirty="0">
                <a:latin typeface="仿宋" panose="02010609060101010101" pitchFamily="49" charset="-122"/>
                <a:ea typeface="仿宋" panose="02010609060101010101" pitchFamily="49" charset="-122"/>
              </a:rPr>
              <a:t>。</a:t>
            </a:r>
          </a:p>
          <a:p>
            <a:pPr>
              <a:spcBef>
                <a:spcPts val="1000"/>
              </a:spcBef>
            </a:pPr>
            <a:r>
              <a:rPr lang="en-US" altLang="zh-CN" sz="1600" dirty="0">
                <a:latin typeface="仿宋" panose="02010609060101010101" pitchFamily="49" charset="-122"/>
                <a:ea typeface="仿宋" panose="02010609060101010101" pitchFamily="49" charset="-122"/>
              </a:rPr>
              <a:t>2005</a:t>
            </a:r>
            <a:r>
              <a:rPr lang="zh-CN" altLang="en-US" sz="1600" dirty="0">
                <a:latin typeface="仿宋" panose="02010609060101010101" pitchFamily="49" charset="-122"/>
                <a:ea typeface="仿宋" panose="02010609060101010101" pitchFamily="49" charset="-122"/>
              </a:rPr>
              <a:t>年成立的</a:t>
            </a:r>
            <a:r>
              <a:rPr lang="en-US" altLang="zh-CN" sz="1600" dirty="0">
                <a:latin typeface="仿宋" panose="02010609060101010101" pitchFamily="49" charset="-122"/>
                <a:ea typeface="仿宋" panose="02010609060101010101" pitchFamily="49" charset="-122"/>
              </a:rPr>
              <a:t>Kiva</a:t>
            </a:r>
            <a:r>
              <a:rPr lang="zh-CN" altLang="en-US" sz="1600" dirty="0">
                <a:latin typeface="仿宋" panose="02010609060101010101" pitchFamily="49" charset="-122"/>
                <a:ea typeface="仿宋" panose="02010609060101010101" pitchFamily="49" charset="-122"/>
              </a:rPr>
              <a:t>是一个非营利的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网络借贷平台，主要面对的借款人是发展中国家收入非常低的企业和个人。</a:t>
            </a:r>
            <a:r>
              <a:rPr lang="en-US" altLang="zh-CN" sz="1600" dirty="0">
                <a:latin typeface="仿宋" panose="02010609060101010101" pitchFamily="49" charset="-122"/>
                <a:ea typeface="仿宋" panose="02010609060101010101" pitchFamily="49" charset="-122"/>
              </a:rPr>
              <a:t>Kiva</a:t>
            </a:r>
            <a:r>
              <a:rPr lang="zh-CN" altLang="en-US" sz="1600" dirty="0">
                <a:latin typeface="仿宋" panose="02010609060101010101" pitchFamily="49" charset="-122"/>
                <a:ea typeface="仿宋" panose="02010609060101010101" pitchFamily="49" charset="-122"/>
              </a:rPr>
              <a:t>的使命是通过全球互联网和小额贷款金融机构，借款人只要借款</a:t>
            </a:r>
            <a:r>
              <a:rPr lang="en-US" altLang="zh-CN" sz="1600" dirty="0">
                <a:latin typeface="仿宋" panose="02010609060101010101" pitchFamily="49" charset="-122"/>
                <a:ea typeface="仿宋" panose="02010609060101010101" pitchFamily="49" charset="-122"/>
              </a:rPr>
              <a:t>25</a:t>
            </a:r>
            <a:r>
              <a:rPr lang="zh-CN" altLang="en-US" sz="1600" dirty="0">
                <a:latin typeface="仿宋" panose="02010609060101010101" pitchFamily="49" charset="-122"/>
                <a:ea typeface="仿宋" panose="02010609060101010101" pitchFamily="49" charset="-122"/>
              </a:rPr>
              <a:t>美元，就有机会减轻贫困。贷款人无利息，借款人收很低的利率约</a:t>
            </a:r>
            <a:r>
              <a:rPr lang="en-US" altLang="zh-CN" sz="1600" dirty="0">
                <a:latin typeface="仿宋" panose="02010609060101010101" pitchFamily="49" charset="-122"/>
                <a:ea typeface="仿宋" panose="02010609060101010101" pitchFamily="49" charset="-122"/>
              </a:rPr>
              <a:t>2%</a:t>
            </a:r>
            <a:r>
              <a:rPr lang="zh-CN" altLang="en-US" sz="1600" dirty="0">
                <a:latin typeface="仿宋" panose="02010609060101010101" pitchFamily="49" charset="-122"/>
                <a:ea typeface="仿宋" panose="02010609060101010101" pitchFamily="49" charset="-122"/>
              </a:rPr>
              <a:t>维持借贷平台的正常经营。宜农贷是中国的</a:t>
            </a:r>
            <a:r>
              <a:rPr lang="en-US" altLang="zh-CN" sz="1600" dirty="0">
                <a:latin typeface="仿宋" panose="02010609060101010101" pitchFamily="49" charset="-122"/>
                <a:ea typeface="仿宋" panose="02010609060101010101" pitchFamily="49" charset="-122"/>
              </a:rPr>
              <a:t>Kiva</a:t>
            </a:r>
            <a:r>
              <a:rPr lang="zh-CN" altLang="en-US" sz="1600" dirty="0">
                <a:latin typeface="仿宋" panose="02010609060101010101" pitchFamily="49" charset="-122"/>
                <a:ea typeface="仿宋" panose="02010609060101010101" pitchFamily="49" charset="-122"/>
              </a:rPr>
              <a:t>，通过与中国农村地区的</a:t>
            </a:r>
            <a:r>
              <a:rPr lang="en-US" altLang="zh-CN" sz="1600" dirty="0">
                <a:latin typeface="仿宋" panose="02010609060101010101" pitchFamily="49" charset="-122"/>
                <a:ea typeface="仿宋" panose="02010609060101010101" pitchFamily="49" charset="-122"/>
              </a:rPr>
              <a:t>MFI</a:t>
            </a:r>
            <a:r>
              <a:rPr lang="zh-CN" altLang="en-US" sz="1600" dirty="0">
                <a:latin typeface="仿宋" panose="02010609060101010101" pitchFamily="49" charset="-122"/>
                <a:ea typeface="仿宋" panose="02010609060101010101" pitchFamily="49" charset="-122"/>
              </a:rPr>
              <a:t>合作，为有资金需求的农民提供农业生产贷款，为农村金融输血。贷款者象征性的收取</a:t>
            </a:r>
            <a:r>
              <a:rPr lang="en-US" altLang="zh-CN" sz="1600" dirty="0">
                <a:latin typeface="仿宋" panose="02010609060101010101" pitchFamily="49" charset="-122"/>
                <a:ea typeface="仿宋" panose="02010609060101010101" pitchFamily="49" charset="-122"/>
              </a:rPr>
              <a:t>2%</a:t>
            </a:r>
            <a:r>
              <a:rPr lang="zh-CN" altLang="en-US" sz="1600" dirty="0">
                <a:latin typeface="仿宋" panose="02010609060101010101" pitchFamily="49" charset="-122"/>
                <a:ea typeface="仿宋" panose="02010609060101010101" pitchFamily="49" charset="-122"/>
              </a:rPr>
              <a:t>的年利率，网贷平台仅收取</a:t>
            </a:r>
            <a:r>
              <a:rPr lang="en-US" altLang="zh-CN" sz="1600" dirty="0">
                <a:latin typeface="仿宋" panose="02010609060101010101" pitchFamily="49" charset="-122"/>
                <a:ea typeface="仿宋" panose="02010609060101010101" pitchFamily="49" charset="-122"/>
              </a:rPr>
              <a:t>1%</a:t>
            </a:r>
            <a:r>
              <a:rPr lang="zh-CN" altLang="en-US" sz="1600" dirty="0">
                <a:latin typeface="仿宋" panose="02010609060101010101" pitchFamily="49" charset="-122"/>
                <a:ea typeface="仿宋" panose="02010609060101010101" pitchFamily="49" charset="-122"/>
              </a:rPr>
              <a:t>的服务费。贷帮网瞄准只做农村城镇化和农村农民创业发展的项目，从</a:t>
            </a:r>
            <a:r>
              <a:rPr lang="en-US" altLang="zh-CN" sz="1600" dirty="0">
                <a:latin typeface="仿宋" panose="02010609060101010101" pitchFamily="49" charset="-122"/>
                <a:ea typeface="仿宋" panose="02010609060101010101" pitchFamily="49" charset="-122"/>
              </a:rPr>
              <a:t>2007</a:t>
            </a:r>
            <a:r>
              <a:rPr lang="zh-CN" altLang="en-US" sz="1600" dirty="0">
                <a:latin typeface="仿宋" panose="02010609060101010101" pitchFamily="49" charset="-122"/>
                <a:ea typeface="仿宋" panose="02010609060101010101" pitchFamily="49" charset="-122"/>
              </a:rPr>
              <a:t>年开始筹备，</a:t>
            </a:r>
            <a:r>
              <a:rPr lang="en-US" altLang="zh-CN" sz="1600" dirty="0">
                <a:latin typeface="仿宋" panose="02010609060101010101" pitchFamily="49" charset="-122"/>
                <a:ea typeface="仿宋" panose="02010609060101010101" pitchFamily="49" charset="-122"/>
              </a:rPr>
              <a:t>2008</a:t>
            </a:r>
            <a:r>
              <a:rPr lang="zh-CN" altLang="en-US" sz="1600" dirty="0">
                <a:latin typeface="仿宋" panose="02010609060101010101" pitchFamily="49" charset="-122"/>
                <a:ea typeface="仿宋" panose="02010609060101010101" pitchFamily="49" charset="-122"/>
              </a:rPr>
              <a:t>年正式上线，是国内最早以</a:t>
            </a:r>
            <a:r>
              <a:rPr lang="en-US" altLang="zh-CN" sz="1600" dirty="0">
                <a:latin typeface="仿宋" panose="02010609060101010101" pitchFamily="49" charset="-122"/>
                <a:ea typeface="仿宋" panose="02010609060101010101" pitchFamily="49" charset="-122"/>
              </a:rPr>
              <a:t>O2O</a:t>
            </a:r>
            <a:r>
              <a:rPr lang="zh-CN" altLang="en-US" sz="1600" dirty="0">
                <a:latin typeface="仿宋" panose="02010609060101010101" pitchFamily="49" charset="-122"/>
                <a:ea typeface="仿宋" panose="02010609060101010101" pitchFamily="49" charset="-122"/>
              </a:rPr>
              <a:t>模式来运行的互联网金融公司之一，在线下做贷款的管理，在线上对接投资人。后来贷帮网尝试新的业务，但在</a:t>
            </a:r>
            <a:r>
              <a:rPr lang="en-US" altLang="zh-CN" sz="1600" dirty="0">
                <a:latin typeface="仿宋" panose="02010609060101010101" pitchFamily="49" charset="-122"/>
                <a:ea typeface="仿宋" panose="02010609060101010101" pitchFamily="49" charset="-122"/>
              </a:rPr>
              <a:t>2014</a:t>
            </a:r>
            <a:r>
              <a:rPr lang="zh-CN" altLang="en-US" sz="1600" dirty="0">
                <a:latin typeface="仿宋" panose="02010609060101010101" pitchFamily="49" charset="-122"/>
                <a:ea typeface="仿宋" panose="02010609060101010101" pitchFamily="49" charset="-122"/>
              </a:rPr>
              <a:t>年因</a:t>
            </a:r>
            <a:r>
              <a:rPr lang="en-US" altLang="zh-CN" sz="1600" dirty="0">
                <a:latin typeface="仿宋" panose="02010609060101010101" pitchFamily="49" charset="-122"/>
                <a:ea typeface="仿宋" panose="02010609060101010101" pitchFamily="49" charset="-122"/>
              </a:rPr>
              <a:t>P2N</a:t>
            </a:r>
            <a:r>
              <a:rPr lang="zh-CN" altLang="en-US" sz="1600" dirty="0">
                <a:latin typeface="仿宋" panose="02010609060101010101" pitchFamily="49" charset="-122"/>
                <a:ea typeface="仿宋" panose="02010609060101010101" pitchFamily="49" charset="-122"/>
              </a:rPr>
              <a:t>项目偿付问题出现了千万坏账（与此处内容关系不大，这里不做详述）。</a:t>
            </a:r>
          </a:p>
          <a:p>
            <a:pPr>
              <a:spcBef>
                <a:spcPts val="1000"/>
              </a:spcBef>
            </a:pPr>
            <a:r>
              <a:rPr lang="zh-CN" altLang="en-US" sz="1600" dirty="0">
                <a:latin typeface="仿宋" panose="02010609060101010101" pitchFamily="49" charset="-122"/>
                <a:ea typeface="仿宋" panose="02010609060101010101" pitchFamily="49" charset="-122"/>
              </a:rPr>
              <a:t>    公益型平台的优势是：平台和贷款者的风险都较低，能为</a:t>
            </a:r>
            <a:r>
              <a:rPr lang="en-US" altLang="zh-CN" sz="1600" dirty="0">
                <a:latin typeface="仿宋" panose="02010609060101010101" pitchFamily="49" charset="-122"/>
                <a:ea typeface="仿宋" panose="02010609060101010101" pitchFamily="49" charset="-122"/>
              </a:rPr>
              <a:t>MFI</a:t>
            </a:r>
            <a:r>
              <a:rPr lang="zh-CN" altLang="en-US" sz="1600" dirty="0">
                <a:latin typeface="仿宋" panose="02010609060101010101" pitchFamily="49" charset="-122"/>
                <a:ea typeface="仿宋" panose="02010609060101010101" pitchFamily="49" charset="-122"/>
              </a:rPr>
              <a:t>提供大量资金，从而更好地支持农村金融发展，扶持农业。其缺点是，贷款者和平台的收益都很小。</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633134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33</a:t>
            </a:fld>
            <a:endParaRPr lang="zh-CN" altLang="en-US"/>
          </a:p>
        </p:txBody>
      </p:sp>
      <p:sp>
        <p:nvSpPr>
          <p:cNvPr id="5" name="TextBox 4"/>
          <p:cNvSpPr txBox="1"/>
          <p:nvPr/>
        </p:nvSpPr>
        <p:spPr>
          <a:xfrm>
            <a:off x="539552" y="733921"/>
            <a:ext cx="8136904" cy="4231928"/>
          </a:xfrm>
          <a:prstGeom prst="rect">
            <a:avLst/>
          </a:prstGeom>
          <a:noFill/>
        </p:spPr>
        <p:txBody>
          <a:bodyPr wrap="square" rtlCol="0">
            <a:spAutoFit/>
          </a:bodyPr>
          <a:lstStyle/>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二、借款对象不同</a:t>
            </a:r>
            <a:endParaRPr lang="en-US" altLang="zh-CN" b="1" dirty="0">
              <a:latin typeface="仿宋" panose="02010609060101010101" pitchFamily="49" charset="-122"/>
              <a:ea typeface="仿宋" panose="02010609060101010101" pitchFamily="49" charset="-122"/>
            </a:endParaRPr>
          </a:p>
          <a:p>
            <a:r>
              <a:rPr lang="zh-CN" altLang="en-US" sz="1600" dirty="0">
                <a:latin typeface="仿宋" panose="02010609060101010101" pitchFamily="49" charset="-122"/>
                <a:ea typeface="仿宋" panose="02010609060101010101" pitchFamily="49" charset="-122"/>
              </a:rPr>
              <a:t>    </a:t>
            </a:r>
            <a:endParaRPr lang="en-US" altLang="zh-CN" sz="1600" dirty="0">
              <a:latin typeface="仿宋" panose="02010609060101010101" pitchFamily="49" charset="-122"/>
              <a:ea typeface="仿宋" panose="02010609060101010101" pitchFamily="49" charset="-122"/>
            </a:endParaRPr>
          </a:p>
          <a:p>
            <a:pPr>
              <a:spcBef>
                <a:spcPts val="1000"/>
              </a:spcBef>
            </a:pPr>
            <a:r>
              <a:rPr lang="en-US" altLang="zh-CN" sz="1600" dirty="0">
                <a:latin typeface="仿宋" panose="02010609060101010101" pitchFamily="49" charset="-122"/>
                <a:ea typeface="仿宋" panose="02010609060101010101" pitchFamily="49" charset="-122"/>
              </a:rPr>
              <a:t>    </a:t>
            </a:r>
            <a:r>
              <a:rPr lang="zh-CN" altLang="en-US" sz="1600" dirty="0">
                <a:latin typeface="仿宋" panose="02010609060101010101" pitchFamily="49" charset="-122"/>
                <a:ea typeface="仿宋" panose="02010609060101010101" pitchFamily="49" charset="-122"/>
              </a:rPr>
              <a:t>网贷平台借款对象主要包括农村地区的农户、微小企业、小额商贸贷款、个人消费信贷、区域性或者全国性的个人或小企业，选取部分区域作为借款对象一般也是出于风控成本的原因，特定的区域内经营的网点集中，信息不对称的情况出现更少一些。一般网贷平台对贷款人没有限制，通过成立网贷平台的目的之一，就是想广泛吸收多方资金。</a:t>
            </a:r>
          </a:p>
          <a:p>
            <a:pPr>
              <a:spcBef>
                <a:spcPts val="1000"/>
              </a:spcBef>
            </a:pPr>
            <a:r>
              <a:rPr lang="zh-CN" altLang="en-US" sz="1600" dirty="0">
                <a:latin typeface="仿宋" panose="02010609060101010101" pitchFamily="49" charset="-122"/>
                <a:ea typeface="仿宋" panose="02010609060101010101" pitchFamily="49" charset="-122"/>
              </a:rPr>
              <a:t>有些</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网贷平台是为区域性的企业或个人提供融资渠道，如微贷网、开鑫贷、温州贷、安心贷等。</a:t>
            </a:r>
          </a:p>
          <a:p>
            <a:pPr>
              <a:spcBef>
                <a:spcPts val="1000"/>
              </a:spcBef>
            </a:pPr>
            <a:r>
              <a:rPr lang="zh-CN" altLang="en-US" sz="1600" dirty="0">
                <a:latin typeface="仿宋" panose="02010609060101010101" pitchFamily="49" charset="-122"/>
                <a:ea typeface="仿宋" panose="02010609060101010101" pitchFamily="49" charset="-122"/>
              </a:rPr>
              <a:t>    有些是为全国主要的城市的个人或者微小企业服务，如人人贷、第一</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。开鑫贷则为江苏省的“三农”和小微企业服务。微贷网是贷给浙江本地企业。只要申请成为</a:t>
            </a:r>
            <a:r>
              <a:rPr lang="en-US" altLang="zh-CN" sz="1600" dirty="0">
                <a:latin typeface="仿宋" panose="02010609060101010101" pitchFamily="49" charset="-122"/>
                <a:ea typeface="仿宋" panose="02010609060101010101" pitchFamily="49" charset="-122"/>
              </a:rPr>
              <a:t>VIP</a:t>
            </a:r>
            <a:r>
              <a:rPr lang="zh-CN" altLang="en-US" sz="1600" dirty="0">
                <a:latin typeface="仿宋" panose="02010609060101010101" pitchFamily="49" charset="-122"/>
                <a:ea typeface="仿宋" panose="02010609060101010101" pitchFamily="49" charset="-122"/>
              </a:rPr>
              <a:t>客户，便可获得本息全额保障。温州贷借款者的半径范围原则圈定在长江三角洲、海峡经济区。安心贷借出的范围限于北京地区的商户。陆金所业务开展范围有：上海、天津、成都、昆山、南通及广东的珠三角及附近的城市。爱投资平台是中国首个</a:t>
            </a:r>
            <a:r>
              <a:rPr lang="en-US" altLang="zh-CN" sz="1600" dirty="0">
                <a:latin typeface="仿宋" panose="02010609060101010101" pitchFamily="49" charset="-122"/>
                <a:ea typeface="仿宋" panose="02010609060101010101" pitchFamily="49" charset="-122"/>
              </a:rPr>
              <a:t>P2C</a:t>
            </a:r>
            <a:r>
              <a:rPr lang="zh-CN" altLang="en-US" sz="1600" dirty="0">
                <a:latin typeface="仿宋" panose="02010609060101010101" pitchFamily="49" charset="-122"/>
                <a:ea typeface="仿宋" panose="02010609060101010101" pitchFamily="49" charset="-122"/>
              </a:rPr>
              <a:t>互联网小微金融平台，并且得到民政部紧急救援促进中心控股公司中源应急投资有限公司的战略投资。</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896835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34</a:t>
            </a:fld>
            <a:endParaRPr lang="zh-CN" altLang="en-US"/>
          </a:p>
        </p:txBody>
      </p:sp>
      <p:sp>
        <p:nvSpPr>
          <p:cNvPr id="5" name="TextBox 4"/>
          <p:cNvSpPr txBox="1"/>
          <p:nvPr/>
        </p:nvSpPr>
        <p:spPr>
          <a:xfrm>
            <a:off x="539552" y="794896"/>
            <a:ext cx="8136904" cy="3570208"/>
          </a:xfrm>
          <a:prstGeom prst="rect">
            <a:avLst/>
          </a:prstGeom>
          <a:noFill/>
        </p:spPr>
        <p:txBody>
          <a:bodyPr wrap="square" rtlCol="0">
            <a:spAutoFit/>
          </a:bodyPr>
          <a:lstStyle/>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三、提供担保与否及担保的形式不同</a:t>
            </a:r>
            <a:endParaRPr lang="en-US" altLang="zh-CN" b="1" dirty="0">
              <a:latin typeface="仿宋" panose="02010609060101010101" pitchFamily="49" charset="-122"/>
              <a:ea typeface="仿宋" panose="02010609060101010101" pitchFamily="49" charset="-122"/>
            </a:endParaRPr>
          </a:p>
          <a:p>
            <a:endParaRPr lang="en-US" altLang="zh-CN" sz="1600" dirty="0">
              <a:latin typeface="仿宋" panose="02010609060101010101" pitchFamily="49" charset="-122"/>
              <a:ea typeface="仿宋" panose="02010609060101010101" pitchFamily="49" charset="-122"/>
            </a:endParaRPr>
          </a:p>
          <a:p>
            <a:r>
              <a:rPr lang="en-US" altLang="zh-CN" sz="1600" dirty="0">
                <a:latin typeface="仿宋" panose="02010609060101010101" pitchFamily="49" charset="-122"/>
                <a:ea typeface="仿宋" panose="02010609060101010101" pitchFamily="49" charset="-122"/>
              </a:rPr>
              <a:t>    P2P</a:t>
            </a:r>
            <a:r>
              <a:rPr lang="zh-CN" altLang="en-US" sz="1600" dirty="0">
                <a:latin typeface="仿宋" panose="02010609060101010101" pitchFamily="49" charset="-122"/>
                <a:ea typeface="仿宋" panose="02010609060101010101" pitchFamily="49" charset="-122"/>
              </a:rPr>
              <a:t>网络借贷平台分为有担保和无担保模式，国际上大部分</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网络借贷平台采取美国的</a:t>
            </a:r>
            <a:r>
              <a:rPr lang="en-US" altLang="zh-CN" sz="1600" dirty="0">
                <a:latin typeface="仿宋" panose="02010609060101010101" pitchFamily="49" charset="-122"/>
                <a:ea typeface="仿宋" panose="02010609060101010101" pitchFamily="49" charset="-122"/>
              </a:rPr>
              <a:t>Prosper</a:t>
            </a:r>
            <a:r>
              <a:rPr lang="zh-CN" altLang="en-US" sz="1600" dirty="0">
                <a:latin typeface="仿宋" panose="02010609060101010101" pitchFamily="49" charset="-122"/>
                <a:ea typeface="仿宋" panose="02010609060101010101" pitchFamily="49" charset="-122"/>
              </a:rPr>
              <a:t>为代表的无担保模式。在国内以拍拍贷为代表，是国内首家</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网络借贷平台以及行业内首家拿到金融信息服务资质的公司。拍拍贷将美国</a:t>
            </a:r>
            <a:r>
              <a:rPr lang="en-US" altLang="zh-CN" sz="1600" dirty="0">
                <a:latin typeface="仿宋" panose="02010609060101010101" pitchFamily="49" charset="-122"/>
                <a:ea typeface="仿宋" panose="02010609060101010101" pitchFamily="49" charset="-122"/>
              </a:rPr>
              <a:t>Prosper</a:t>
            </a:r>
            <a:r>
              <a:rPr lang="zh-CN" altLang="en-US" sz="1600" dirty="0">
                <a:latin typeface="仿宋" panose="02010609060101010101" pitchFamily="49" charset="-122"/>
                <a:ea typeface="仿宋" panose="02010609060101010101" pitchFamily="49" charset="-122"/>
              </a:rPr>
              <a:t>的模式成功复制，并且坚持只做信息服务平台，平台不参与担保，纯粹进行信息匹配，本质是直接融资的概念，是金融脱媒的一种表现形式。用户的借贷资金与本身公司的运营资金分开独立管理。在拍拍贷平台上进行投资，风险由贷款者自行承担。在逐渐发展的过程中，拍拍贷基于国内信用环境的实际情况作了一些改变，为部分贷款者提供了本金担保的服务，从而降低贷款者的资金风险。拍拍贷采用的是美国大数据大后台体系，这套风控模式建立的基石在于，美国的信用体系完善、数据体系健全，有独立于交易且具备相当公信力的征信局、非标准资产的有效证券化、有能力根据历史数据对风险水平进行正确计算的专业投资者，这一切在中国条件并不成熟，因此国内很少采用拍拍贷的模式。网贷平台为投资者提供本金甚至利息的担保模式出现以后，中国</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网贷平台出现了爆发式的增长。</a:t>
            </a:r>
          </a:p>
        </p:txBody>
      </p:sp>
    </p:spTree>
    <p:extLst>
      <p:ext uri="{BB962C8B-B14F-4D97-AF65-F5344CB8AC3E}">
        <p14:creationId xmlns:p14="http://schemas.microsoft.com/office/powerpoint/2010/main" val="3062572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35</a:t>
            </a:fld>
            <a:endParaRPr lang="zh-CN" altLang="en-US"/>
          </a:p>
        </p:txBody>
      </p:sp>
      <p:sp>
        <p:nvSpPr>
          <p:cNvPr id="5" name="TextBox 4"/>
          <p:cNvSpPr txBox="1"/>
          <p:nvPr/>
        </p:nvSpPr>
        <p:spPr>
          <a:xfrm>
            <a:off x="539552" y="807090"/>
            <a:ext cx="8280920" cy="5524589"/>
          </a:xfrm>
          <a:prstGeom prst="rect">
            <a:avLst/>
          </a:prstGeom>
          <a:noFill/>
        </p:spPr>
        <p:txBody>
          <a:bodyPr wrap="square" rtlCol="0">
            <a:spAutoFit/>
          </a:bodyPr>
          <a:lstStyle/>
          <a:p>
            <a:r>
              <a:rPr lang="zh-CN" altLang="en-US" sz="1600" dirty="0">
                <a:latin typeface="仿宋" panose="02010609060101010101" pitchFamily="49" charset="-122"/>
                <a:ea typeface="仿宋" panose="02010609060101010101" pitchFamily="49" charset="-122"/>
              </a:rPr>
              <a:t>    按照担保的形式和担保机构的不同，中国</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网贷平台有以下几种类型。</a:t>
            </a:r>
          </a:p>
          <a:p>
            <a:endParaRPr lang="en-US" altLang="zh-CN" sz="1600" b="1"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一</a:t>
            </a: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担保的形式不同</a:t>
            </a:r>
          </a:p>
          <a:p>
            <a:pPr>
              <a:spcBef>
                <a:spcPts val="1000"/>
              </a:spcBef>
            </a:pPr>
            <a:r>
              <a:rPr lang="zh-CN" altLang="en-US" sz="1600" dirty="0">
                <a:latin typeface="仿宋" panose="02010609060101010101" pitchFamily="49" charset="-122"/>
                <a:ea typeface="仿宋" panose="02010609060101010101" pitchFamily="49" charset="-122"/>
              </a:rPr>
              <a:t>    由于中国信用体系不健全，一些</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网贷平台创新多种</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担保模式，如担保人或者机构担保、抵押物、质押品等担保形式。典型代表如排队贷、仟邦资、安心贷、速贷邦等。</a:t>
            </a:r>
          </a:p>
          <a:p>
            <a:pPr>
              <a:spcBef>
                <a:spcPts val="1000"/>
              </a:spcBef>
            </a:pPr>
            <a:r>
              <a:rPr lang="zh-CN" altLang="en-US" sz="1600" dirty="0">
                <a:latin typeface="仿宋" panose="02010609060101010101" pitchFamily="49" charset="-122"/>
                <a:ea typeface="仿宋" panose="02010609060101010101" pitchFamily="49" charset="-122"/>
              </a:rPr>
              <a:t>    排队贷要求净资产抵押。排队贷服务平台隶属于深圳市排队金融信息服务有限公司，成立于</a:t>
            </a:r>
            <a:r>
              <a:rPr lang="en-US" altLang="zh-CN" sz="1600" dirty="0">
                <a:latin typeface="仿宋" panose="02010609060101010101" pitchFamily="49" charset="-122"/>
                <a:ea typeface="仿宋" panose="02010609060101010101" pitchFamily="49" charset="-122"/>
              </a:rPr>
              <a:t>2011</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8</a:t>
            </a:r>
            <a:r>
              <a:rPr lang="zh-CN" altLang="en-US" sz="1600" dirty="0">
                <a:latin typeface="仿宋" panose="02010609060101010101" pitchFamily="49" charset="-122"/>
                <a:ea typeface="仿宋" panose="02010609060101010101" pitchFamily="49" charset="-122"/>
              </a:rPr>
              <a:t>月，首家纯抵押</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模式平台，排队贷对有资金需求的融资方要求必须提供净资产抵押，融资金额为抵押物的</a:t>
            </a:r>
            <a:r>
              <a:rPr lang="en-US" altLang="zh-CN" sz="1600" dirty="0">
                <a:latin typeface="仿宋" panose="02010609060101010101" pitchFamily="49" charset="-122"/>
                <a:ea typeface="仿宋" panose="02010609060101010101" pitchFamily="49" charset="-122"/>
              </a:rPr>
              <a:t>3</a:t>
            </a:r>
            <a:r>
              <a:rPr lang="zh-CN" altLang="en-US" sz="1600" dirty="0">
                <a:latin typeface="仿宋" panose="02010609060101010101" pitchFamily="49" charset="-122"/>
                <a:ea typeface="仿宋" panose="02010609060101010101" pitchFamily="49" charset="-122"/>
              </a:rPr>
              <a:t>到</a:t>
            </a:r>
            <a:r>
              <a:rPr lang="en-US" altLang="zh-CN" sz="1600" dirty="0">
                <a:latin typeface="仿宋" panose="02010609060101010101" pitchFamily="49" charset="-122"/>
                <a:ea typeface="仿宋" panose="02010609060101010101" pitchFamily="49" charset="-122"/>
              </a:rPr>
              <a:t>5</a:t>
            </a:r>
            <a:r>
              <a:rPr lang="zh-CN" altLang="en-US" sz="1600" dirty="0">
                <a:latin typeface="仿宋" panose="02010609060101010101" pitchFamily="49" charset="-122"/>
                <a:ea typeface="仿宋" panose="02010609060101010101" pitchFamily="49" charset="-122"/>
              </a:rPr>
              <a:t>折，投资人可根据借款项目的融资额度、借款期限、收益率、抵押物说明、还款方式等情况自行决定借出金额，实现自助式借贷。</a:t>
            </a:r>
          </a:p>
          <a:p>
            <a:pPr>
              <a:spcBef>
                <a:spcPts val="1000"/>
              </a:spcBef>
            </a:pPr>
            <a:r>
              <a:rPr lang="zh-CN" altLang="en-US" sz="1600" dirty="0">
                <a:latin typeface="仿宋" panose="02010609060101010101" pitchFamily="49" charset="-122"/>
                <a:ea typeface="仿宋" panose="02010609060101010101" pitchFamily="49" charset="-122"/>
              </a:rPr>
              <a:t>仟邦资只接受住宅类抵押。仟邦资为降低风险，厂房、办公楼因价值过大，用途专业化，导致变现能力弱，只接收住宅类抵押担保的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投资。如：只接受上海房产，在快速变现房产的同时进一步保障房产价值的稳定，从而有效规避价值缩水的风险。</a:t>
            </a:r>
          </a:p>
          <a:p>
            <a:pPr>
              <a:spcBef>
                <a:spcPts val="1000"/>
              </a:spcBef>
            </a:pPr>
            <a:r>
              <a:rPr lang="zh-CN" altLang="en-US" sz="1600" dirty="0">
                <a:latin typeface="仿宋" panose="02010609060101010101" pitchFamily="49" charset="-122"/>
                <a:ea typeface="仿宋" panose="02010609060101010101" pitchFamily="49" charset="-122"/>
              </a:rPr>
              <a:t>    安心贷的借款人有三种选择：房产抵押贷、联保商贸贷、股票质押贷，通过房产、联保或者股票来降低信贷的风险。</a:t>
            </a:r>
          </a:p>
          <a:p>
            <a:pPr>
              <a:spcBef>
                <a:spcPts val="1000"/>
              </a:spcBef>
            </a:pPr>
            <a:r>
              <a:rPr lang="zh-CN" altLang="en-US" sz="1600" dirty="0">
                <a:latin typeface="仿宋" panose="02010609060101010101" pitchFamily="49" charset="-122"/>
                <a:ea typeface="仿宋" panose="02010609060101010101" pitchFamily="49" charset="-122"/>
              </a:rPr>
              <a:t>速贷邦商业模式是借款人须有物权抵押</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包括房产、汽车等</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给出借人。如果借款人房产处于抵押状态，速贷邦将帮助其办理房产二次抵押，并办理他项权证。</a:t>
            </a:r>
          </a:p>
          <a:p>
            <a:pPr>
              <a:spcBef>
                <a:spcPts val="1000"/>
              </a:spcBef>
            </a:pPr>
            <a:r>
              <a:rPr lang="zh-CN" altLang="en-US" sz="1600" dirty="0">
                <a:latin typeface="仿宋" panose="02010609060101010101" pitchFamily="49" charset="-122"/>
                <a:ea typeface="仿宋" panose="02010609060101010101" pitchFamily="49" charset="-122"/>
              </a:rPr>
              <a:t>此外，合众在线、红岭创投、陆金所等通过担保机构担保；有利网、开鑫贷等通过小额贷款机构担保：人人贷、证大</a:t>
            </a:r>
            <a:r>
              <a:rPr lang="en-US" altLang="zh-CN" sz="1600" dirty="0">
                <a:latin typeface="仿宋" panose="02010609060101010101" pitchFamily="49" charset="-122"/>
                <a:ea typeface="仿宋" panose="02010609060101010101" pitchFamily="49" charset="-122"/>
              </a:rPr>
              <a:t>e</a:t>
            </a:r>
            <a:r>
              <a:rPr lang="zh-CN" altLang="en-US" sz="1600" dirty="0">
                <a:latin typeface="仿宋" panose="02010609060101010101" pitchFamily="49" charset="-122"/>
                <a:ea typeface="仿宋" panose="02010609060101010101" pitchFamily="49" charset="-122"/>
              </a:rPr>
              <a:t>贷等采用提取风险备用金账户保障客户本金的安全。</a:t>
            </a:r>
          </a:p>
        </p:txBody>
      </p:sp>
    </p:spTree>
    <p:extLst>
      <p:ext uri="{BB962C8B-B14F-4D97-AF65-F5344CB8AC3E}">
        <p14:creationId xmlns:p14="http://schemas.microsoft.com/office/powerpoint/2010/main" val="12706811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36</a:t>
            </a:fld>
            <a:endParaRPr lang="zh-CN" altLang="en-US"/>
          </a:p>
        </p:txBody>
      </p:sp>
      <p:sp>
        <p:nvSpPr>
          <p:cNvPr id="5" name="TextBox 4"/>
          <p:cNvSpPr txBox="1"/>
          <p:nvPr/>
        </p:nvSpPr>
        <p:spPr>
          <a:xfrm>
            <a:off x="539552" y="735082"/>
            <a:ext cx="8280920" cy="5047536"/>
          </a:xfrm>
          <a:prstGeom prst="rect">
            <a:avLst/>
          </a:prstGeom>
          <a:noFill/>
        </p:spPr>
        <p:txBody>
          <a:bodyPr wrap="square" rtlCol="0">
            <a:spAutoFit/>
          </a:bodyPr>
          <a:lstStyle/>
          <a:p>
            <a:pPr marL="342900" indent="-342900">
              <a:spcBef>
                <a:spcPts val="1800"/>
              </a:spcBef>
              <a:buSzPct val="150000"/>
              <a:buBlip>
                <a:blip r:embed="rId2"/>
              </a:buBlip>
            </a:pP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二</a:t>
            </a: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担保的机构不同</a:t>
            </a:r>
          </a:p>
          <a:p>
            <a:pPr>
              <a:spcBef>
                <a:spcPts val="1000"/>
              </a:spcBef>
            </a:pPr>
            <a:r>
              <a:rPr lang="zh-CN" altLang="en-US" sz="1600" dirty="0">
                <a:latin typeface="仿宋" panose="02010609060101010101" pitchFamily="49" charset="-122"/>
                <a:ea typeface="仿宋" panose="02010609060101010101" pitchFamily="49" charset="-122"/>
              </a:rPr>
              <a:t>    按照给投资者提供担保的类别分为：担保公司、小额贷款公司及平台采用风险备用金账户作担保。</a:t>
            </a:r>
          </a:p>
          <a:p>
            <a:pPr>
              <a:spcBef>
                <a:spcPts val="1000"/>
              </a:spcBef>
            </a:pPr>
            <a:r>
              <a:rPr lang="zh-CN" altLang="en-US" sz="1600" dirty="0">
                <a:latin typeface="仿宋" panose="02010609060101010101" pitchFamily="49" charset="-122"/>
                <a:ea typeface="仿宋" panose="02010609060101010101" pitchFamily="49" charset="-122"/>
              </a:rPr>
              <a:t>第一，担保机构担保交易模式。</a:t>
            </a:r>
          </a:p>
          <a:p>
            <a:pPr>
              <a:spcBef>
                <a:spcPts val="1000"/>
              </a:spcBef>
            </a:pPr>
            <a:r>
              <a:rPr lang="zh-CN" altLang="en-US" sz="1600" dirty="0">
                <a:latin typeface="仿宋" panose="02010609060101010101" pitchFamily="49" charset="-122"/>
                <a:ea typeface="仿宋" panose="02010609060101010101" pitchFamily="49" charset="-122"/>
              </a:rPr>
              <a:t>    此类平台作为中介，平台不吸储，不放贷，只提供金融信息服务，由合作的担保机构提供双重担保。典型代表例如合众在线、红岭创投、陆金所等。</a:t>
            </a:r>
          </a:p>
          <a:p>
            <a:pPr>
              <a:spcBef>
                <a:spcPts val="1000"/>
              </a:spcBef>
            </a:pPr>
            <a:r>
              <a:rPr lang="zh-CN" altLang="en-US" sz="1600" dirty="0">
                <a:latin typeface="仿宋" panose="02010609060101010101" pitchFamily="49" charset="-122"/>
                <a:ea typeface="仿宋" panose="02010609060101010101" pitchFamily="49" charset="-122"/>
              </a:rPr>
              <a:t>第二，网贷平台风险备用金账户担保交易模式。</a:t>
            </a:r>
          </a:p>
          <a:p>
            <a:pPr>
              <a:spcBef>
                <a:spcPts val="1000"/>
              </a:spcBef>
            </a:pPr>
            <a:r>
              <a:rPr lang="zh-CN" altLang="en-US" sz="1600" dirty="0">
                <a:latin typeface="仿宋" panose="02010609060101010101" pitchFamily="49" charset="-122"/>
                <a:ea typeface="仿宋" panose="02010609060101010101" pitchFamily="49" charset="-122"/>
              </a:rPr>
              <a:t>    平台采用风险备用金账户保障客户本金的安全，此类平台典型代表有人人贷、证大</a:t>
            </a:r>
            <a:r>
              <a:rPr lang="en-US" altLang="zh-CN" sz="1600" dirty="0">
                <a:latin typeface="仿宋" panose="02010609060101010101" pitchFamily="49" charset="-122"/>
                <a:ea typeface="仿宋" panose="02010609060101010101" pitchFamily="49" charset="-122"/>
              </a:rPr>
              <a:t>e</a:t>
            </a:r>
            <a:r>
              <a:rPr lang="zh-CN" altLang="en-US" sz="1600" dirty="0">
                <a:latin typeface="仿宋" panose="02010609060101010101" pitchFamily="49" charset="-122"/>
                <a:ea typeface="仿宋" panose="02010609060101010101" pitchFamily="49" charset="-122"/>
              </a:rPr>
              <a:t>贷、豫商贷、温州贷、微贷网、</a:t>
            </a:r>
            <a:r>
              <a:rPr lang="en-US" altLang="zh-CN" sz="1600" dirty="0">
                <a:latin typeface="仿宋" panose="02010609060101010101" pitchFamily="49" charset="-122"/>
                <a:ea typeface="仿宋" panose="02010609060101010101" pitchFamily="49" charset="-122"/>
              </a:rPr>
              <a:t>808</a:t>
            </a:r>
            <a:r>
              <a:rPr lang="zh-CN" altLang="en-US" sz="1600" dirty="0">
                <a:latin typeface="仿宋" panose="02010609060101010101" pitchFamily="49" charset="-122"/>
                <a:ea typeface="仿宋" panose="02010609060101010101" pitchFamily="49" charset="-122"/>
              </a:rPr>
              <a:t>信贷、</a:t>
            </a:r>
            <a:r>
              <a:rPr lang="en-US" altLang="zh-CN" sz="1600" dirty="0">
                <a:latin typeface="仿宋" panose="02010609060101010101" pitchFamily="49" charset="-122"/>
                <a:ea typeface="仿宋" panose="02010609060101010101" pitchFamily="49" charset="-122"/>
              </a:rPr>
              <a:t>365</a:t>
            </a:r>
            <a:r>
              <a:rPr lang="zh-CN" altLang="en-US" sz="1600" dirty="0">
                <a:latin typeface="仿宋" panose="02010609060101010101" pitchFamily="49" charset="-122"/>
                <a:ea typeface="仿宋" panose="02010609060101010101" pitchFamily="49" charset="-122"/>
              </a:rPr>
              <a:t>易贷等。证大</a:t>
            </a:r>
            <a:r>
              <a:rPr lang="en-US" altLang="zh-CN" sz="1600" dirty="0">
                <a:latin typeface="仿宋" panose="02010609060101010101" pitchFamily="49" charset="-122"/>
                <a:ea typeface="仿宋" panose="02010609060101010101" pitchFamily="49" charset="-122"/>
              </a:rPr>
              <a:t>e</a:t>
            </a:r>
            <a:r>
              <a:rPr lang="zh-CN" altLang="en-US" sz="1600" dirty="0">
                <a:latin typeface="仿宋" panose="02010609060101010101" pitchFamily="49" charset="-122"/>
                <a:ea typeface="仿宋" panose="02010609060101010101" pitchFamily="49" charset="-122"/>
              </a:rPr>
              <a:t>贷作为上海证大集团全资子公司“上海证大投资咨询有限公司”全力打造的“互联网微金融服务平台”，当借款人出现严重逾期</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逾期</a:t>
            </a:r>
            <a:r>
              <a:rPr lang="en-US" altLang="zh-CN" sz="1600" dirty="0">
                <a:latin typeface="仿宋" panose="02010609060101010101" pitchFamily="49" charset="-122"/>
                <a:ea typeface="仿宋" panose="02010609060101010101" pitchFamily="49" charset="-122"/>
              </a:rPr>
              <a:t>30</a:t>
            </a:r>
            <a:r>
              <a:rPr lang="zh-CN" altLang="en-US" sz="1600" dirty="0">
                <a:latin typeface="仿宋" panose="02010609060101010101" pitchFamily="49" charset="-122"/>
                <a:ea typeface="仿宋" panose="02010609060101010101" pitchFamily="49" charset="-122"/>
              </a:rPr>
              <a:t>日以上</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，证大</a:t>
            </a:r>
            <a:r>
              <a:rPr lang="en-US" altLang="zh-CN" sz="1600" dirty="0">
                <a:latin typeface="仿宋" panose="02010609060101010101" pitchFamily="49" charset="-122"/>
                <a:ea typeface="仿宋" panose="02010609060101010101" pitchFamily="49" charset="-122"/>
              </a:rPr>
              <a:t>e</a:t>
            </a:r>
            <a:r>
              <a:rPr lang="zh-CN" altLang="en-US" sz="1600" dirty="0">
                <a:latin typeface="仿宋" panose="02010609060101010101" pitchFamily="49" charset="-122"/>
                <a:ea typeface="仿宋" panose="02010609060101010101" pitchFamily="49" charset="-122"/>
              </a:rPr>
              <a:t>贷微金融平台将在</a:t>
            </a:r>
            <a:r>
              <a:rPr lang="en-US" altLang="zh-CN" sz="1600" dirty="0">
                <a:latin typeface="仿宋" panose="02010609060101010101" pitchFamily="49" charset="-122"/>
                <a:ea typeface="仿宋" panose="02010609060101010101" pitchFamily="49" charset="-122"/>
              </a:rPr>
              <a:t>3</a:t>
            </a:r>
            <a:r>
              <a:rPr lang="zh-CN" altLang="en-US" sz="1600" dirty="0">
                <a:latin typeface="仿宋" panose="02010609060101010101" pitchFamily="49" charset="-122"/>
                <a:ea typeface="仿宋" panose="02010609060101010101" pitchFamily="49" charset="-122"/>
              </a:rPr>
              <a:t>个工作日内向所有与此笔借款相关的理财人发送</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风险金代偿服务确认函</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，待理财人确认后，将在</a:t>
            </a:r>
            <a:r>
              <a:rPr lang="en-US" altLang="zh-CN" sz="1600" dirty="0">
                <a:latin typeface="仿宋" panose="02010609060101010101" pitchFamily="49" charset="-122"/>
                <a:ea typeface="仿宋" panose="02010609060101010101" pitchFamily="49" charset="-122"/>
              </a:rPr>
              <a:t>1</a:t>
            </a:r>
            <a:r>
              <a:rPr lang="zh-CN" altLang="en-US" sz="1600" dirty="0">
                <a:latin typeface="仿宋" panose="02010609060101010101" pitchFamily="49" charset="-122"/>
                <a:ea typeface="仿宋" panose="02010609060101010101" pitchFamily="49" charset="-122"/>
              </a:rPr>
              <a:t>个工作日内垫付理财人当期应收本息</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不含罚息</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a:t>
            </a:r>
          </a:p>
          <a:p>
            <a:pPr>
              <a:spcBef>
                <a:spcPts val="1000"/>
              </a:spcBef>
            </a:pPr>
            <a:r>
              <a:rPr lang="zh-CN" altLang="en-US" sz="1600" dirty="0">
                <a:latin typeface="仿宋" panose="02010609060101010101" pitchFamily="49" charset="-122"/>
                <a:ea typeface="仿宋" panose="02010609060101010101" pitchFamily="49" charset="-122"/>
              </a:rPr>
              <a:t>    大多数信用类</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平台会采用此类保障方式。缺点是间接增加平台的运营成本。以投哪网平台为例，如果坏账率为</a:t>
            </a:r>
            <a:r>
              <a:rPr lang="en-US" altLang="zh-CN" sz="1600" dirty="0">
                <a:latin typeface="仿宋" panose="02010609060101010101" pitchFamily="49" charset="-122"/>
                <a:ea typeface="仿宋" panose="02010609060101010101" pitchFamily="49" charset="-122"/>
              </a:rPr>
              <a:t>1%</a:t>
            </a:r>
            <a:r>
              <a:rPr lang="zh-CN" altLang="en-US" sz="1600" dirty="0">
                <a:latin typeface="仿宋" panose="02010609060101010101" pitchFamily="49" charset="-122"/>
                <a:ea typeface="仿宋" panose="02010609060101010101" pitchFamily="49" charset="-122"/>
              </a:rPr>
              <a:t>，则网贷平台必须每个月借贷总额超过</a:t>
            </a:r>
            <a:r>
              <a:rPr lang="en-US" altLang="zh-CN" sz="1600" dirty="0">
                <a:latin typeface="仿宋" panose="02010609060101010101" pitchFamily="49" charset="-122"/>
                <a:ea typeface="仿宋" panose="02010609060101010101" pitchFamily="49" charset="-122"/>
              </a:rPr>
              <a:t>1000</a:t>
            </a:r>
            <a:r>
              <a:rPr lang="zh-CN" altLang="en-US" sz="1600" dirty="0">
                <a:latin typeface="仿宋" panose="02010609060101010101" pitchFamily="49" charset="-122"/>
                <a:ea typeface="仿宋" panose="02010609060101010101" pitchFamily="49" charset="-122"/>
              </a:rPr>
              <a:t>万元以上才可能盈利。并且目前不少网贷平台注册资本并不多，用网贷平台自身做担保，其可信度值得去思考。</a:t>
            </a:r>
          </a:p>
        </p:txBody>
      </p:sp>
    </p:spTree>
    <p:extLst>
      <p:ext uri="{BB962C8B-B14F-4D97-AF65-F5344CB8AC3E}">
        <p14:creationId xmlns:p14="http://schemas.microsoft.com/office/powerpoint/2010/main" val="3011776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37</a:t>
            </a:fld>
            <a:endParaRPr lang="zh-CN" altLang="en-US"/>
          </a:p>
        </p:txBody>
      </p:sp>
      <p:sp>
        <p:nvSpPr>
          <p:cNvPr id="5" name="TextBox 4"/>
          <p:cNvSpPr txBox="1"/>
          <p:nvPr/>
        </p:nvSpPr>
        <p:spPr>
          <a:xfrm>
            <a:off x="539552" y="692696"/>
            <a:ext cx="8280920" cy="5663089"/>
          </a:xfrm>
          <a:prstGeom prst="rect">
            <a:avLst/>
          </a:prstGeom>
          <a:noFill/>
        </p:spPr>
        <p:txBody>
          <a:bodyPr wrap="square" rtlCol="0">
            <a:spAutoFit/>
          </a:bodyPr>
          <a:lstStyle/>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四、开展业务与网络的关系程度</a:t>
            </a:r>
            <a:endParaRPr lang="en-US" altLang="zh-CN" b="1" dirty="0">
              <a:latin typeface="仿宋" panose="02010609060101010101" pitchFamily="49" charset="-122"/>
              <a:ea typeface="仿宋" panose="02010609060101010101" pitchFamily="49" charset="-122"/>
            </a:endParaRPr>
          </a:p>
          <a:p>
            <a:pPr>
              <a:spcBef>
                <a:spcPts val="1000"/>
              </a:spcBef>
            </a:pPr>
            <a:r>
              <a:rPr lang="zh-CN" altLang="en-US" sz="1600" dirty="0">
                <a:latin typeface="仿宋" panose="02010609060101010101" pitchFamily="49" charset="-122"/>
                <a:ea typeface="仿宋" panose="02010609060101010101" pitchFamily="49" charset="-122"/>
              </a:rPr>
              <a:t>    根据开展业务与网络的关系程度，国内网络借贷平台主要分为线下为主、线上为主及线上线下相结合三种模式。在国外，大部分的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网络借贷公司仅作为中介存在，主要业务流程都在线上实现。由于中国信用环境欠佳，且央行的征信系统不对非金融机构开放，纯线上的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业务因为坏账率高等问题发展并不顺利，大多数</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网络借贷公司采取的是线上线下相结合的模式。</a:t>
            </a:r>
          </a:p>
          <a:p>
            <a:pPr marL="342900" indent="-342900">
              <a:spcBef>
                <a:spcPts val="1800"/>
              </a:spcBef>
              <a:buSzPct val="150000"/>
              <a:buBlip>
                <a:blip r:embed="rId2"/>
              </a:buBlip>
            </a:pP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一</a:t>
            </a: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线上为主模式</a:t>
            </a:r>
          </a:p>
          <a:p>
            <a:pPr>
              <a:spcBef>
                <a:spcPts val="1000"/>
              </a:spcBef>
            </a:pPr>
            <a:r>
              <a:rPr lang="zh-CN" altLang="en-US" sz="1600" dirty="0">
                <a:latin typeface="仿宋" panose="02010609060101010101" pitchFamily="49" charset="-122"/>
                <a:ea typeface="仿宋" panose="02010609060101010101" pitchFamily="49" charset="-122"/>
              </a:rPr>
              <a:t>    以拍拍贷、点融网、利融网为代表，借款人和投资人都来自线上，借款人线上提供借款信息和资信证明。借款人在网站上提交申请，经过平台自动化认证，接着通过打电话或者核对视频进行人工验证，审核通过后借款需求被挂在网上，投资人可以选择投资几百至上万元，满标后拍拍贷复核，交易最终达成。线上模式交易成本较低，充分发挥了互联网的优点，由于拍拍贷对于借款大部分不提供担保，因此对于借款人的审核也较松。贷款人贷出的资金风险较大，由于中国信用体系不完备，仅通过网络渠道对贷款风险的控制较困难，容易出现逾期及坏账率，造成投资者利益的损失。因此，虽然拍拍贷成立时间不短，但是总交易量</a:t>
            </a:r>
            <a:r>
              <a:rPr lang="en-US" altLang="zh-CN" sz="1600" dirty="0">
                <a:latin typeface="仿宋" panose="02010609060101010101" pitchFamily="49" charset="-122"/>
                <a:ea typeface="仿宋" panose="02010609060101010101" pitchFamily="49" charset="-122"/>
              </a:rPr>
              <a:t>7</a:t>
            </a:r>
            <a:r>
              <a:rPr lang="zh-CN" altLang="en-US" sz="1600" dirty="0">
                <a:latin typeface="仿宋" panose="02010609060101010101" pitchFamily="49" charset="-122"/>
                <a:ea typeface="仿宋" panose="02010609060101010101" pitchFamily="49" charset="-122"/>
              </a:rPr>
              <a:t>亿，远不及后来成立的新</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网贷平台，如</a:t>
            </a:r>
            <a:r>
              <a:rPr lang="en-US" altLang="zh-CN" sz="1600" dirty="0">
                <a:latin typeface="仿宋" panose="02010609060101010101" pitchFamily="49" charset="-122"/>
                <a:ea typeface="仿宋" panose="02010609060101010101" pitchFamily="49" charset="-122"/>
              </a:rPr>
              <a:t>2012</a:t>
            </a:r>
            <a:r>
              <a:rPr lang="zh-CN" altLang="en-US" sz="1600" dirty="0">
                <a:latin typeface="仿宋" panose="02010609060101010101" pitchFamily="49" charset="-122"/>
                <a:ea typeface="仿宋" panose="02010609060101010101" pitchFamily="49" charset="-122"/>
              </a:rPr>
              <a:t>年成立的陆金所，目前每个月交易总额都达</a:t>
            </a:r>
            <a:r>
              <a:rPr lang="en-US" altLang="zh-CN" sz="1600" dirty="0">
                <a:latin typeface="仿宋" panose="02010609060101010101" pitchFamily="49" charset="-122"/>
                <a:ea typeface="仿宋" panose="02010609060101010101" pitchFamily="49" charset="-122"/>
              </a:rPr>
              <a:t>1</a:t>
            </a:r>
            <a:r>
              <a:rPr lang="zh-CN" altLang="en-US" sz="1600" dirty="0">
                <a:latin typeface="仿宋" panose="02010609060101010101" pitchFamily="49" charset="-122"/>
                <a:ea typeface="仿宋" panose="02010609060101010101" pitchFamily="49" charset="-122"/>
              </a:rPr>
              <a:t>亿元。</a:t>
            </a:r>
          </a:p>
          <a:p>
            <a:pPr>
              <a:spcBef>
                <a:spcPts val="1000"/>
              </a:spcBef>
            </a:pPr>
            <a:r>
              <a:rPr lang="zh-CN" altLang="en-US" sz="1600" dirty="0">
                <a:latin typeface="仿宋" panose="02010609060101010101" pitchFamily="49" charset="-122"/>
                <a:ea typeface="仿宋" panose="02010609060101010101" pitchFamily="49" charset="-122"/>
              </a:rPr>
              <a:t>    点融网是一家总部位于上海的本土高科技网络金融服务公司。引进全球最大网络借贷平台</a:t>
            </a:r>
            <a:r>
              <a:rPr lang="en-US" altLang="zh-CN" sz="1600" dirty="0">
                <a:latin typeface="仿宋" panose="02010609060101010101" pitchFamily="49" charset="-122"/>
                <a:ea typeface="仿宋" panose="02010609060101010101" pitchFamily="49" charset="-122"/>
              </a:rPr>
              <a:t>Lending Club</a:t>
            </a:r>
            <a:r>
              <a:rPr lang="zh-CN" altLang="en-US" sz="1600" dirty="0">
                <a:latin typeface="仿宋" panose="02010609060101010101" pitchFamily="49" charset="-122"/>
                <a:ea typeface="仿宋" panose="02010609060101010101" pitchFamily="49" charset="-122"/>
              </a:rPr>
              <a:t>的先进技术和管理经验，利用互联网的技术达到最低的审核成本，并把借贷份额进行拆分，将出借人和借款人进行自主配对，实现自助式借贷。</a:t>
            </a:r>
          </a:p>
          <a:p>
            <a:endParaRPr lang="zh-CN" altLang="en-US" sz="16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960236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38</a:t>
            </a:fld>
            <a:endParaRPr lang="zh-CN" altLang="en-US"/>
          </a:p>
        </p:txBody>
      </p:sp>
      <p:sp>
        <p:nvSpPr>
          <p:cNvPr id="5" name="TextBox 4"/>
          <p:cNvSpPr txBox="1"/>
          <p:nvPr/>
        </p:nvSpPr>
        <p:spPr>
          <a:xfrm>
            <a:off x="539552" y="753666"/>
            <a:ext cx="8280920" cy="3667671"/>
          </a:xfrm>
          <a:prstGeom prst="rect">
            <a:avLst/>
          </a:prstGeom>
          <a:noFill/>
        </p:spPr>
        <p:txBody>
          <a:bodyPr wrap="square" rtlCol="0">
            <a:spAutoFit/>
          </a:bodyPr>
          <a:lstStyle/>
          <a:p>
            <a:pPr marL="342900" indent="-342900">
              <a:spcBef>
                <a:spcPts val="1800"/>
              </a:spcBef>
              <a:buSzPct val="150000"/>
              <a:buBlip>
                <a:blip r:embed="rId2"/>
              </a:buBlip>
            </a:pP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二</a:t>
            </a: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线下为主模式</a:t>
            </a:r>
          </a:p>
          <a:p>
            <a:pPr>
              <a:spcBef>
                <a:spcPts val="1000"/>
              </a:spcBef>
            </a:pPr>
            <a:r>
              <a:rPr lang="zh-CN" altLang="en-US" sz="1600" dirty="0">
                <a:latin typeface="仿宋" panose="02010609060101010101" pitchFamily="49" charset="-122"/>
                <a:ea typeface="仿宋" panose="02010609060101010101" pitchFamily="49" charset="-122"/>
              </a:rPr>
              <a:t>    以宜信为代表，业务主要是在网下进行，官方的网站主要是为宣传。类似平台有速贷帮等。成立于</a:t>
            </a:r>
            <a:r>
              <a:rPr lang="en-US" altLang="zh-CN" sz="1600" dirty="0">
                <a:latin typeface="仿宋" panose="02010609060101010101" pitchFamily="49" charset="-122"/>
                <a:ea typeface="仿宋" panose="02010609060101010101" pitchFamily="49" charset="-122"/>
              </a:rPr>
              <a:t>2006</a:t>
            </a:r>
            <a:r>
              <a:rPr lang="zh-CN" altLang="en-US" sz="1600" dirty="0">
                <a:latin typeface="仿宋" panose="02010609060101010101" pitchFamily="49" charset="-122"/>
                <a:ea typeface="仿宋" panose="02010609060101010101" pitchFamily="49" charset="-122"/>
              </a:rPr>
              <a:t>年的宜信累计贷款成交量早已超过百亿，宜信目前已经在</a:t>
            </a:r>
            <a:r>
              <a:rPr lang="en-US" altLang="zh-CN" sz="1600" dirty="0">
                <a:latin typeface="仿宋" panose="02010609060101010101" pitchFamily="49" charset="-122"/>
                <a:ea typeface="仿宋" panose="02010609060101010101" pitchFamily="49" charset="-122"/>
              </a:rPr>
              <a:t>60</a:t>
            </a:r>
            <a:r>
              <a:rPr lang="zh-CN" altLang="en-US" sz="1600" dirty="0">
                <a:latin typeface="仿宋" panose="02010609060101010101" pitchFamily="49" charset="-122"/>
                <a:ea typeface="仿宋" panose="02010609060101010101" pitchFamily="49" charset="-122"/>
              </a:rPr>
              <a:t>多个城市和</a:t>
            </a:r>
            <a:r>
              <a:rPr lang="en-US" altLang="zh-CN" sz="1600" dirty="0">
                <a:latin typeface="仿宋" panose="02010609060101010101" pitchFamily="49" charset="-122"/>
                <a:ea typeface="仿宋" panose="02010609060101010101" pitchFamily="49" charset="-122"/>
              </a:rPr>
              <a:t>20</a:t>
            </a:r>
            <a:r>
              <a:rPr lang="zh-CN" altLang="en-US" sz="1600" dirty="0">
                <a:latin typeface="仿宋" panose="02010609060101010101" pitchFamily="49" charset="-122"/>
                <a:ea typeface="仿宋" panose="02010609060101010101" pitchFamily="49" charset="-122"/>
              </a:rPr>
              <a:t>多个农村地区建立起强大的全国协同服务网络，为客户提供全方位、个性化的普惠金融与财富管理服务，为中国普惠金融提供了积极的探索。宜信首创了“债权转让”的业务模式，称之为“多对多”的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线下模式，宜信不单是</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借贷的中介，而是直接参与到交易中。借款需求和投资都是打散组合的，然后获取债权对其分割，通过债权转让形式将债权转移给其他投资人，获得借贷资金。宜信对债权进行金额及期限的同时拆分，利用资金和期限的交错配比，不断吸引资金，一边发放贷款获取债权，一边不断将金额与期限的错配，不断进行拆分转让，宜信模式的特点是可复制性强，发展快。其构架体系可以看作是左边对接资产，右边对接债权，宜信的平衡系数是对外放贷金额必须大于或等于转让债权。此种模式优势是审核机制严格，贷款者风险低，缺点是平台中介服务费较高，交易成本高，金额及期限的过度拆分易出现“资金池”的风险。作为行内知名企业，宜信于</a:t>
            </a:r>
            <a:r>
              <a:rPr lang="en-US" altLang="zh-CN" sz="1600" dirty="0">
                <a:latin typeface="仿宋" panose="02010609060101010101" pitchFamily="49" charset="-122"/>
                <a:ea typeface="仿宋" panose="02010609060101010101" pitchFamily="49" charset="-122"/>
              </a:rPr>
              <a:t>2012</a:t>
            </a:r>
            <a:r>
              <a:rPr lang="zh-CN" altLang="en-US" sz="1600" dirty="0">
                <a:latin typeface="仿宋" panose="02010609060101010101" pitchFamily="49" charset="-122"/>
                <a:ea typeface="仿宋" panose="02010609060101010101" pitchFamily="49" charset="-122"/>
              </a:rPr>
              <a:t>年推出了旗下真正的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网络借贷平台宜人贷，以此来满足日益增长的网络借贷需求。</a:t>
            </a:r>
          </a:p>
        </p:txBody>
      </p:sp>
    </p:spTree>
    <p:extLst>
      <p:ext uri="{BB962C8B-B14F-4D97-AF65-F5344CB8AC3E}">
        <p14:creationId xmlns:p14="http://schemas.microsoft.com/office/powerpoint/2010/main" val="324060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39</a:t>
            </a:fld>
            <a:endParaRPr lang="zh-CN" altLang="en-US"/>
          </a:p>
        </p:txBody>
      </p:sp>
      <p:sp>
        <p:nvSpPr>
          <p:cNvPr id="5" name="TextBox 4"/>
          <p:cNvSpPr txBox="1"/>
          <p:nvPr/>
        </p:nvSpPr>
        <p:spPr>
          <a:xfrm>
            <a:off x="539552" y="753666"/>
            <a:ext cx="8280920" cy="830997"/>
          </a:xfrm>
          <a:prstGeom prst="rect">
            <a:avLst/>
          </a:prstGeom>
          <a:noFill/>
        </p:spPr>
        <p:txBody>
          <a:bodyPr wrap="square" rtlCol="0">
            <a:spAutoFit/>
          </a:bodyPr>
          <a:lstStyle/>
          <a:p>
            <a:pPr marL="342900" indent="-342900">
              <a:spcBef>
                <a:spcPts val="1800"/>
              </a:spcBef>
              <a:buSzPct val="150000"/>
              <a:buBlip>
                <a:blip r:embed="rId2"/>
              </a:buBlip>
            </a:pP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三</a:t>
            </a: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线上线下相结合模式</a:t>
            </a:r>
          </a:p>
          <a:p>
            <a:r>
              <a:rPr lang="zh-CN" altLang="en-US" sz="1600" dirty="0">
                <a:latin typeface="仿宋" panose="02010609060101010101" pitchFamily="49" charset="-122"/>
                <a:ea typeface="仿宋" panose="02010609060101010101" pitchFamily="49" charset="-122"/>
              </a:rPr>
              <a:t>    以人人贷、陆金所等为代表，这是国内互联网</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信贷最主流的方式，目前中国大部分</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网络借贷平台都使用这种模式。</a:t>
            </a:r>
          </a:p>
        </p:txBody>
      </p:sp>
      <p:graphicFrame>
        <p:nvGraphicFramePr>
          <p:cNvPr id="6" name="表格 5"/>
          <p:cNvGraphicFramePr>
            <a:graphicFrameLocks noGrp="1"/>
          </p:cNvGraphicFramePr>
          <p:nvPr>
            <p:extLst>
              <p:ext uri="{D42A27DB-BD31-4B8C-83A1-F6EECF244321}">
                <p14:modId xmlns:p14="http://schemas.microsoft.com/office/powerpoint/2010/main" val="3407033052"/>
              </p:ext>
            </p:extLst>
          </p:nvPr>
        </p:nvGraphicFramePr>
        <p:xfrm>
          <a:off x="457200" y="2420888"/>
          <a:ext cx="8229600" cy="2987040"/>
        </p:xfrm>
        <a:graphic>
          <a:graphicData uri="http://schemas.openxmlformats.org/drawingml/2006/table">
            <a:tbl>
              <a:tblPr firstRow="1" firstCol="1" bandRow="1"/>
              <a:tblGrid>
                <a:gridCol w="802432">
                  <a:extLst>
                    <a:ext uri="{9D8B030D-6E8A-4147-A177-3AD203B41FA5}">
                      <a16:colId xmlns:a16="http://schemas.microsoft.com/office/drawing/2014/main" xmlns="" val="20000"/>
                    </a:ext>
                  </a:extLst>
                </a:gridCol>
                <a:gridCol w="2304256">
                  <a:extLst>
                    <a:ext uri="{9D8B030D-6E8A-4147-A177-3AD203B41FA5}">
                      <a16:colId xmlns:a16="http://schemas.microsoft.com/office/drawing/2014/main" xmlns="" val="20001"/>
                    </a:ext>
                  </a:extLst>
                </a:gridCol>
                <a:gridCol w="2592288">
                  <a:extLst>
                    <a:ext uri="{9D8B030D-6E8A-4147-A177-3AD203B41FA5}">
                      <a16:colId xmlns:a16="http://schemas.microsoft.com/office/drawing/2014/main" xmlns="" val="20002"/>
                    </a:ext>
                  </a:extLst>
                </a:gridCol>
                <a:gridCol w="2530624">
                  <a:extLst>
                    <a:ext uri="{9D8B030D-6E8A-4147-A177-3AD203B41FA5}">
                      <a16:colId xmlns:a16="http://schemas.microsoft.com/office/drawing/2014/main" xmlns="" val="20003"/>
                    </a:ext>
                  </a:extLst>
                </a:gridCol>
              </a:tblGrid>
              <a:tr h="0">
                <a:tc>
                  <a:txBody>
                    <a:bodyPr/>
                    <a:lstStyle/>
                    <a:p>
                      <a:pPr algn="just">
                        <a:spcAft>
                          <a:spcPts val="0"/>
                        </a:spcAft>
                      </a:pPr>
                      <a:r>
                        <a:rPr lang="en-US" sz="1400" kern="100" dirty="0">
                          <a:solidFill>
                            <a:srgbClr val="000000"/>
                          </a:solidFill>
                          <a:effectLst/>
                          <a:latin typeface="仿宋" pitchFamily="49" charset="-122"/>
                          <a:ea typeface="仿宋" pitchFamily="49" charset="-122"/>
                          <a:cs typeface="黑体"/>
                        </a:rPr>
                        <a:t> </a:t>
                      </a:r>
                      <a:endParaRPr lang="zh-CN" sz="1400" kern="100" dirty="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solidFill>
                            <a:srgbClr val="000000"/>
                          </a:solidFill>
                          <a:effectLst/>
                          <a:latin typeface="仿宋" pitchFamily="49" charset="-122"/>
                          <a:ea typeface="仿宋" pitchFamily="49" charset="-122"/>
                          <a:cs typeface="黑体"/>
                        </a:rPr>
                        <a:t>寻找贷款业务</a:t>
                      </a:r>
                      <a:endParaRPr lang="zh-CN" sz="14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solidFill>
                            <a:srgbClr val="000000"/>
                          </a:solidFill>
                          <a:effectLst/>
                          <a:latin typeface="仿宋" pitchFamily="49" charset="-122"/>
                          <a:ea typeface="仿宋" pitchFamily="49" charset="-122"/>
                          <a:cs typeface="黑体"/>
                        </a:rPr>
                        <a:t>风控体系</a:t>
                      </a:r>
                      <a:endParaRPr lang="zh-CN" sz="14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solidFill>
                            <a:srgbClr val="000000"/>
                          </a:solidFill>
                          <a:effectLst/>
                          <a:latin typeface="仿宋" pitchFamily="49" charset="-122"/>
                          <a:ea typeface="仿宋" pitchFamily="49" charset="-122"/>
                          <a:cs typeface="黑体"/>
                        </a:rPr>
                        <a:t>撮合交易</a:t>
                      </a:r>
                      <a:endParaRPr lang="zh-CN" sz="14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pPr algn="just">
                        <a:spcAft>
                          <a:spcPts val="0"/>
                        </a:spcAft>
                      </a:pPr>
                      <a:r>
                        <a:rPr lang="zh-CN" sz="1400" kern="100">
                          <a:solidFill>
                            <a:srgbClr val="000000"/>
                          </a:solidFill>
                          <a:effectLst/>
                          <a:latin typeface="仿宋" pitchFamily="49" charset="-122"/>
                          <a:ea typeface="仿宋" pitchFamily="49" charset="-122"/>
                          <a:cs typeface="黑体"/>
                        </a:rPr>
                        <a:t>线上</a:t>
                      </a:r>
                      <a:endParaRPr lang="zh-CN" sz="14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itchFamily="49" charset="-122"/>
                          <a:ea typeface="仿宋" pitchFamily="49" charset="-122"/>
                          <a:cs typeface="黑体"/>
                        </a:rPr>
                        <a:t>模式：寻找贷款业务通过网络在线上实现</a:t>
                      </a:r>
                      <a:endParaRPr lang="zh-CN" sz="1400" kern="100" dirty="0">
                        <a:effectLst/>
                        <a:latin typeface="仿宋" pitchFamily="49" charset="-122"/>
                        <a:ea typeface="仿宋" pitchFamily="49" charset="-122"/>
                        <a:cs typeface="黑体"/>
                      </a:endParaRPr>
                    </a:p>
                    <a:p>
                      <a:pPr algn="just">
                        <a:spcAft>
                          <a:spcPts val="0"/>
                        </a:spcAft>
                      </a:pPr>
                      <a:r>
                        <a:rPr lang="zh-CN" sz="1400" kern="100" dirty="0">
                          <a:solidFill>
                            <a:srgbClr val="000000"/>
                          </a:solidFill>
                          <a:effectLst/>
                          <a:latin typeface="仿宋" pitchFamily="49" charset="-122"/>
                          <a:ea typeface="仿宋" pitchFamily="49" charset="-122"/>
                          <a:cs typeface="黑体"/>
                        </a:rPr>
                        <a:t>案例：拍拍贷、人人聚财</a:t>
                      </a:r>
                      <a:endParaRPr lang="zh-CN" sz="1400" kern="100" dirty="0">
                        <a:effectLst/>
                        <a:latin typeface="仿宋" pitchFamily="49" charset="-122"/>
                        <a:ea typeface="仿宋" pitchFamily="49" charset="-122"/>
                        <a:cs typeface="黑体"/>
                      </a:endParaRPr>
                    </a:p>
                    <a:p>
                      <a:pPr algn="just">
                        <a:spcAft>
                          <a:spcPts val="0"/>
                        </a:spcAft>
                      </a:pPr>
                      <a:r>
                        <a:rPr lang="zh-CN" sz="1400" kern="100" dirty="0">
                          <a:solidFill>
                            <a:srgbClr val="000000"/>
                          </a:solidFill>
                          <a:effectLst/>
                          <a:latin typeface="仿宋" pitchFamily="49" charset="-122"/>
                          <a:ea typeface="仿宋" pitchFamily="49" charset="-122"/>
                          <a:cs typeface="黑体"/>
                        </a:rPr>
                        <a:t>成本：约占贷款额的</a:t>
                      </a:r>
                      <a:r>
                        <a:rPr lang="en-US" sz="1400" kern="100" dirty="0">
                          <a:solidFill>
                            <a:srgbClr val="000000"/>
                          </a:solidFill>
                          <a:effectLst/>
                          <a:latin typeface="仿宋" pitchFamily="49" charset="-122"/>
                          <a:ea typeface="仿宋" pitchFamily="49" charset="-122"/>
                          <a:cs typeface="黑体"/>
                        </a:rPr>
                        <a:t>0.5%</a:t>
                      </a:r>
                      <a:endParaRPr lang="zh-CN" sz="1400" kern="100" dirty="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itchFamily="49" charset="-122"/>
                          <a:ea typeface="仿宋" pitchFamily="49" charset="-122"/>
                          <a:cs typeface="黑体"/>
                        </a:rPr>
                        <a:t>模式：依靠网络渠道所能获得的信息建立风控体系</a:t>
                      </a:r>
                      <a:endParaRPr lang="zh-CN" sz="1400" kern="100" dirty="0">
                        <a:effectLst/>
                        <a:latin typeface="仿宋" pitchFamily="49" charset="-122"/>
                        <a:ea typeface="仿宋" pitchFamily="49" charset="-122"/>
                        <a:cs typeface="黑体"/>
                      </a:endParaRPr>
                    </a:p>
                    <a:p>
                      <a:pPr algn="just">
                        <a:spcAft>
                          <a:spcPts val="0"/>
                        </a:spcAft>
                      </a:pPr>
                      <a:r>
                        <a:rPr lang="zh-CN" sz="1400" kern="100" dirty="0">
                          <a:solidFill>
                            <a:srgbClr val="000000"/>
                          </a:solidFill>
                          <a:effectLst/>
                          <a:latin typeface="仿宋" pitchFamily="49" charset="-122"/>
                          <a:ea typeface="仿宋" pitchFamily="49" charset="-122"/>
                          <a:cs typeface="黑体"/>
                        </a:rPr>
                        <a:t>案例：拍拍贷</a:t>
                      </a:r>
                      <a:endParaRPr lang="zh-CN" sz="1400" kern="100" dirty="0">
                        <a:effectLst/>
                        <a:latin typeface="仿宋" pitchFamily="49" charset="-122"/>
                        <a:ea typeface="仿宋" pitchFamily="49" charset="-122"/>
                        <a:cs typeface="黑体"/>
                      </a:endParaRPr>
                    </a:p>
                    <a:p>
                      <a:pPr algn="just">
                        <a:spcAft>
                          <a:spcPts val="0"/>
                        </a:spcAft>
                      </a:pPr>
                      <a:r>
                        <a:rPr lang="zh-CN" sz="1400" kern="100" dirty="0">
                          <a:solidFill>
                            <a:srgbClr val="000000"/>
                          </a:solidFill>
                          <a:effectLst/>
                          <a:latin typeface="仿宋" pitchFamily="49" charset="-122"/>
                          <a:ea typeface="仿宋" pitchFamily="49" charset="-122"/>
                          <a:cs typeface="黑体"/>
                        </a:rPr>
                        <a:t>坏账率：</a:t>
                      </a:r>
                      <a:r>
                        <a:rPr lang="en-US" sz="1400" kern="100" dirty="0">
                          <a:solidFill>
                            <a:srgbClr val="000000"/>
                          </a:solidFill>
                          <a:effectLst/>
                          <a:latin typeface="仿宋" pitchFamily="49" charset="-122"/>
                          <a:ea typeface="仿宋" pitchFamily="49" charset="-122"/>
                          <a:cs typeface="黑体"/>
                        </a:rPr>
                        <a:t>5-8%</a:t>
                      </a:r>
                      <a:endParaRPr lang="zh-CN" sz="1400" kern="100" dirty="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solidFill>
                            <a:srgbClr val="000000"/>
                          </a:solidFill>
                          <a:effectLst/>
                          <a:latin typeface="仿宋" pitchFamily="49" charset="-122"/>
                          <a:ea typeface="仿宋" pitchFamily="49" charset="-122"/>
                          <a:cs typeface="黑体"/>
                        </a:rPr>
                        <a:t>模式：建立网上平台，实现线上成交和资金交割</a:t>
                      </a:r>
                      <a:endParaRPr lang="zh-CN" sz="1400" kern="100">
                        <a:effectLst/>
                        <a:latin typeface="仿宋" pitchFamily="49" charset="-122"/>
                        <a:ea typeface="仿宋" pitchFamily="49" charset="-122"/>
                        <a:cs typeface="黑体"/>
                      </a:endParaRPr>
                    </a:p>
                    <a:p>
                      <a:pPr algn="just">
                        <a:spcAft>
                          <a:spcPts val="0"/>
                        </a:spcAft>
                      </a:pPr>
                      <a:r>
                        <a:rPr lang="zh-CN" sz="1400" kern="100">
                          <a:solidFill>
                            <a:srgbClr val="000000"/>
                          </a:solidFill>
                          <a:effectLst/>
                          <a:latin typeface="仿宋" pitchFamily="49" charset="-122"/>
                          <a:ea typeface="仿宋" pitchFamily="49" charset="-122"/>
                          <a:cs typeface="黑体"/>
                        </a:rPr>
                        <a:t>案例：人人贷、人人聚财、拍拍贷</a:t>
                      </a:r>
                      <a:endParaRPr lang="zh-CN" sz="1400" kern="100">
                        <a:effectLst/>
                        <a:latin typeface="仿宋" pitchFamily="49" charset="-122"/>
                        <a:ea typeface="仿宋" pitchFamily="49" charset="-122"/>
                        <a:cs typeface="黑体"/>
                      </a:endParaRPr>
                    </a:p>
                    <a:p>
                      <a:pPr algn="just">
                        <a:spcAft>
                          <a:spcPts val="0"/>
                        </a:spcAft>
                      </a:pPr>
                      <a:r>
                        <a:rPr lang="zh-CN" sz="1400" kern="100">
                          <a:solidFill>
                            <a:srgbClr val="000000"/>
                          </a:solidFill>
                          <a:effectLst/>
                          <a:latin typeface="仿宋" pitchFamily="49" charset="-122"/>
                          <a:ea typeface="仿宋" pitchFamily="49" charset="-122"/>
                          <a:cs typeface="黑体"/>
                        </a:rPr>
                        <a:t>成本：约占贷款额的</a:t>
                      </a:r>
                      <a:r>
                        <a:rPr lang="en-US" sz="1400" kern="100">
                          <a:solidFill>
                            <a:srgbClr val="000000"/>
                          </a:solidFill>
                          <a:effectLst/>
                          <a:latin typeface="仿宋" pitchFamily="49" charset="-122"/>
                          <a:ea typeface="仿宋" pitchFamily="49" charset="-122"/>
                          <a:cs typeface="黑体"/>
                        </a:rPr>
                        <a:t>0.5%</a:t>
                      </a:r>
                      <a:endParaRPr lang="zh-CN" sz="14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0">
                <a:tc rowSpan="2">
                  <a:txBody>
                    <a:bodyPr/>
                    <a:lstStyle/>
                    <a:p>
                      <a:pPr algn="just">
                        <a:spcAft>
                          <a:spcPts val="0"/>
                        </a:spcAft>
                      </a:pPr>
                      <a:r>
                        <a:rPr lang="zh-CN" sz="1400" kern="100">
                          <a:solidFill>
                            <a:srgbClr val="000000"/>
                          </a:solidFill>
                          <a:effectLst/>
                          <a:latin typeface="仿宋" pitchFamily="49" charset="-122"/>
                          <a:ea typeface="仿宋" pitchFamily="49" charset="-122"/>
                          <a:cs typeface="黑体"/>
                        </a:rPr>
                        <a:t>线下</a:t>
                      </a:r>
                      <a:endParaRPr lang="zh-CN" sz="14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spcAft>
                          <a:spcPts val="0"/>
                        </a:spcAft>
                      </a:pPr>
                      <a:r>
                        <a:rPr lang="zh-CN" sz="1400" kern="100">
                          <a:solidFill>
                            <a:srgbClr val="000000"/>
                          </a:solidFill>
                          <a:effectLst/>
                          <a:latin typeface="仿宋" pitchFamily="49" charset="-122"/>
                          <a:ea typeface="仿宋" pitchFamily="49" charset="-122"/>
                          <a:cs typeface="黑体"/>
                        </a:rPr>
                        <a:t>模式：通过线下销售人员寻找贷款业务</a:t>
                      </a:r>
                      <a:endParaRPr lang="zh-CN" sz="1400" kern="100">
                        <a:effectLst/>
                        <a:latin typeface="仿宋" pitchFamily="49" charset="-122"/>
                        <a:ea typeface="仿宋" pitchFamily="49" charset="-122"/>
                        <a:cs typeface="黑体"/>
                      </a:endParaRPr>
                    </a:p>
                    <a:p>
                      <a:pPr algn="just">
                        <a:spcAft>
                          <a:spcPts val="0"/>
                        </a:spcAft>
                      </a:pPr>
                      <a:r>
                        <a:rPr lang="zh-CN" sz="1400" kern="100">
                          <a:solidFill>
                            <a:srgbClr val="000000"/>
                          </a:solidFill>
                          <a:effectLst/>
                          <a:latin typeface="仿宋" pitchFamily="49" charset="-122"/>
                          <a:ea typeface="仿宋" pitchFamily="49" charset="-122"/>
                          <a:cs typeface="黑体"/>
                        </a:rPr>
                        <a:t>案例：宜信、人人贷</a:t>
                      </a:r>
                      <a:endParaRPr lang="zh-CN" sz="1400" kern="100">
                        <a:effectLst/>
                        <a:latin typeface="仿宋" pitchFamily="49" charset="-122"/>
                        <a:ea typeface="仿宋" pitchFamily="49" charset="-122"/>
                        <a:cs typeface="黑体"/>
                      </a:endParaRPr>
                    </a:p>
                    <a:p>
                      <a:pPr algn="just">
                        <a:spcAft>
                          <a:spcPts val="0"/>
                        </a:spcAft>
                      </a:pPr>
                      <a:r>
                        <a:rPr lang="zh-CN" sz="1400" kern="100">
                          <a:solidFill>
                            <a:srgbClr val="000000"/>
                          </a:solidFill>
                          <a:effectLst/>
                          <a:latin typeface="仿宋" pitchFamily="49" charset="-122"/>
                          <a:ea typeface="仿宋" pitchFamily="49" charset="-122"/>
                          <a:cs typeface="黑体"/>
                        </a:rPr>
                        <a:t>成本：约占贷款额的</a:t>
                      </a:r>
                      <a:r>
                        <a:rPr lang="en-US" sz="1400" kern="100">
                          <a:solidFill>
                            <a:srgbClr val="000000"/>
                          </a:solidFill>
                          <a:effectLst/>
                          <a:latin typeface="仿宋" pitchFamily="49" charset="-122"/>
                          <a:ea typeface="仿宋" pitchFamily="49" charset="-122"/>
                          <a:cs typeface="黑体"/>
                        </a:rPr>
                        <a:t>3-4%</a:t>
                      </a:r>
                      <a:endParaRPr lang="zh-CN" sz="14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itchFamily="49" charset="-122"/>
                          <a:ea typeface="仿宋" pitchFamily="49" charset="-122"/>
                          <a:cs typeface="黑体"/>
                        </a:rPr>
                        <a:t>模式一：线下网点搜集信息，总部集中审核</a:t>
                      </a:r>
                      <a:endParaRPr lang="zh-CN" sz="1400" kern="100" dirty="0">
                        <a:effectLst/>
                        <a:latin typeface="仿宋" pitchFamily="49" charset="-122"/>
                        <a:ea typeface="仿宋" pitchFamily="49" charset="-122"/>
                        <a:cs typeface="黑体"/>
                      </a:endParaRPr>
                    </a:p>
                    <a:p>
                      <a:pPr algn="just">
                        <a:spcAft>
                          <a:spcPts val="0"/>
                        </a:spcAft>
                      </a:pPr>
                      <a:r>
                        <a:rPr lang="zh-CN" sz="1400" kern="100" dirty="0">
                          <a:solidFill>
                            <a:srgbClr val="000000"/>
                          </a:solidFill>
                          <a:effectLst/>
                          <a:latin typeface="仿宋" pitchFamily="49" charset="-122"/>
                          <a:ea typeface="仿宋" pitchFamily="49" charset="-122"/>
                          <a:cs typeface="黑体"/>
                        </a:rPr>
                        <a:t>案例：宜信、人人贷</a:t>
                      </a:r>
                      <a:endParaRPr lang="zh-CN" sz="1400" kern="100" dirty="0">
                        <a:effectLst/>
                        <a:latin typeface="仿宋" pitchFamily="49" charset="-122"/>
                        <a:ea typeface="仿宋" pitchFamily="49" charset="-122"/>
                        <a:cs typeface="黑体"/>
                      </a:endParaRPr>
                    </a:p>
                    <a:p>
                      <a:pPr algn="just">
                        <a:spcAft>
                          <a:spcPts val="0"/>
                        </a:spcAft>
                      </a:pPr>
                      <a:r>
                        <a:rPr lang="zh-CN" sz="1400" kern="100" dirty="0">
                          <a:solidFill>
                            <a:srgbClr val="000000"/>
                          </a:solidFill>
                          <a:effectLst/>
                          <a:latin typeface="仿宋" pitchFamily="49" charset="-122"/>
                          <a:ea typeface="仿宋" pitchFamily="49" charset="-122"/>
                          <a:cs typeface="黑体"/>
                        </a:rPr>
                        <a:t>坏账率：</a:t>
                      </a:r>
                      <a:r>
                        <a:rPr lang="en-US" sz="1400" kern="100" dirty="0">
                          <a:solidFill>
                            <a:srgbClr val="000000"/>
                          </a:solidFill>
                          <a:effectLst/>
                          <a:latin typeface="仿宋" pitchFamily="49" charset="-122"/>
                          <a:ea typeface="仿宋" pitchFamily="49" charset="-122"/>
                          <a:cs typeface="黑体"/>
                        </a:rPr>
                        <a:t>3-5%</a:t>
                      </a:r>
                      <a:endParaRPr lang="zh-CN" sz="1400" kern="100" dirty="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solidFill>
                            <a:srgbClr val="000000"/>
                          </a:solidFill>
                          <a:effectLst/>
                          <a:latin typeface="仿宋" pitchFamily="49" charset="-122"/>
                          <a:ea typeface="仿宋" pitchFamily="49" charset="-122"/>
                          <a:cs typeface="黑体"/>
                        </a:rPr>
                        <a:t>模式：通过当面谈判签署文本协议</a:t>
                      </a:r>
                      <a:endParaRPr lang="zh-CN" sz="1400" kern="100">
                        <a:effectLst/>
                        <a:latin typeface="仿宋" pitchFamily="49" charset="-122"/>
                        <a:ea typeface="仿宋" pitchFamily="49" charset="-122"/>
                        <a:cs typeface="黑体"/>
                      </a:endParaRPr>
                    </a:p>
                    <a:p>
                      <a:pPr algn="just">
                        <a:spcAft>
                          <a:spcPts val="0"/>
                        </a:spcAft>
                      </a:pPr>
                      <a:r>
                        <a:rPr lang="zh-CN" sz="1400" kern="100">
                          <a:solidFill>
                            <a:srgbClr val="000000"/>
                          </a:solidFill>
                          <a:effectLst/>
                          <a:latin typeface="仿宋" pitchFamily="49" charset="-122"/>
                          <a:ea typeface="仿宋" pitchFamily="49" charset="-122"/>
                          <a:cs typeface="黑体"/>
                        </a:rPr>
                        <a:t>案例：宜信</a:t>
                      </a:r>
                      <a:endParaRPr lang="zh-CN" sz="1400" kern="100">
                        <a:effectLst/>
                        <a:latin typeface="仿宋" pitchFamily="49" charset="-122"/>
                        <a:ea typeface="仿宋" pitchFamily="49" charset="-122"/>
                        <a:cs typeface="黑体"/>
                      </a:endParaRPr>
                    </a:p>
                    <a:p>
                      <a:pPr algn="just">
                        <a:spcAft>
                          <a:spcPts val="0"/>
                        </a:spcAft>
                      </a:pPr>
                      <a:r>
                        <a:rPr lang="zh-CN" sz="1400" kern="100">
                          <a:solidFill>
                            <a:srgbClr val="000000"/>
                          </a:solidFill>
                          <a:effectLst/>
                          <a:latin typeface="仿宋" pitchFamily="49" charset="-122"/>
                          <a:ea typeface="仿宋" pitchFamily="49" charset="-122"/>
                          <a:cs typeface="黑体"/>
                        </a:rPr>
                        <a:t>成本：</a:t>
                      </a:r>
                      <a:r>
                        <a:rPr lang="en-US" sz="1400" kern="100">
                          <a:solidFill>
                            <a:srgbClr val="000000"/>
                          </a:solidFill>
                          <a:effectLst/>
                          <a:latin typeface="仿宋" pitchFamily="49" charset="-122"/>
                          <a:ea typeface="仿宋" pitchFamily="49" charset="-122"/>
                          <a:cs typeface="黑体"/>
                        </a:rPr>
                        <a:t>5-8%</a:t>
                      </a:r>
                      <a:endParaRPr lang="zh-CN" sz="14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0">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400" kern="100">
                          <a:solidFill>
                            <a:srgbClr val="000000"/>
                          </a:solidFill>
                          <a:effectLst/>
                          <a:latin typeface="仿宋" pitchFamily="49" charset="-122"/>
                          <a:ea typeface="仿宋" pitchFamily="49" charset="-122"/>
                          <a:cs typeface="黑体"/>
                        </a:rPr>
                        <a:t>模式二：终端审核，风控落地</a:t>
                      </a:r>
                      <a:endParaRPr lang="zh-CN" sz="1400" kern="100">
                        <a:effectLst/>
                        <a:latin typeface="仿宋" pitchFamily="49" charset="-122"/>
                        <a:ea typeface="仿宋" pitchFamily="49" charset="-122"/>
                        <a:cs typeface="黑体"/>
                      </a:endParaRPr>
                    </a:p>
                    <a:p>
                      <a:pPr algn="just">
                        <a:spcAft>
                          <a:spcPts val="0"/>
                        </a:spcAft>
                      </a:pPr>
                      <a:r>
                        <a:rPr lang="zh-CN" sz="1400" kern="100">
                          <a:solidFill>
                            <a:srgbClr val="000000"/>
                          </a:solidFill>
                          <a:effectLst/>
                          <a:latin typeface="仿宋" pitchFamily="49" charset="-122"/>
                          <a:ea typeface="仿宋" pitchFamily="49" charset="-122"/>
                          <a:cs typeface="黑体"/>
                        </a:rPr>
                        <a:t>案例：人人聚财</a:t>
                      </a:r>
                      <a:endParaRPr lang="zh-CN" sz="1400" kern="100">
                        <a:effectLst/>
                        <a:latin typeface="仿宋" pitchFamily="49" charset="-122"/>
                        <a:ea typeface="仿宋" pitchFamily="49" charset="-122"/>
                        <a:cs typeface="黑体"/>
                      </a:endParaRPr>
                    </a:p>
                    <a:p>
                      <a:pPr algn="just">
                        <a:spcAft>
                          <a:spcPts val="0"/>
                        </a:spcAft>
                      </a:pPr>
                      <a:r>
                        <a:rPr lang="zh-CN" sz="1400" kern="100">
                          <a:solidFill>
                            <a:srgbClr val="000000"/>
                          </a:solidFill>
                          <a:effectLst/>
                          <a:latin typeface="仿宋" pitchFamily="49" charset="-122"/>
                          <a:ea typeface="仿宋" pitchFamily="49" charset="-122"/>
                          <a:cs typeface="黑体"/>
                        </a:rPr>
                        <a:t>成本：约占贷款额的</a:t>
                      </a:r>
                      <a:r>
                        <a:rPr lang="en-US" sz="1400" kern="100">
                          <a:solidFill>
                            <a:srgbClr val="000000"/>
                          </a:solidFill>
                          <a:effectLst/>
                          <a:latin typeface="仿宋" pitchFamily="49" charset="-122"/>
                          <a:ea typeface="仿宋" pitchFamily="49" charset="-122"/>
                          <a:cs typeface="黑体"/>
                        </a:rPr>
                        <a:t>0.2-1%</a:t>
                      </a:r>
                      <a:endParaRPr lang="zh-CN" sz="1400" kern="100">
                        <a:effectLst/>
                        <a:latin typeface="仿宋" pitchFamily="49" charset="-122"/>
                        <a:ea typeface="仿宋" pitchFamily="49" charset="-122"/>
                        <a:cs typeface="黑体"/>
                      </a:endParaRPr>
                    </a:p>
                    <a:p>
                      <a:pPr algn="just">
                        <a:spcAft>
                          <a:spcPts val="0"/>
                        </a:spcAft>
                      </a:pPr>
                      <a:r>
                        <a:rPr lang="zh-CN" sz="1400" kern="100">
                          <a:solidFill>
                            <a:srgbClr val="000000"/>
                          </a:solidFill>
                          <a:effectLst/>
                          <a:latin typeface="仿宋" pitchFamily="49" charset="-122"/>
                          <a:ea typeface="仿宋" pitchFamily="49" charset="-122"/>
                          <a:cs typeface="黑体"/>
                        </a:rPr>
                        <a:t>坏账率：</a:t>
                      </a:r>
                      <a:r>
                        <a:rPr lang="en-US" sz="1400" kern="100">
                          <a:solidFill>
                            <a:srgbClr val="000000"/>
                          </a:solidFill>
                          <a:effectLst/>
                          <a:latin typeface="仿宋" pitchFamily="49" charset="-122"/>
                          <a:ea typeface="仿宋" pitchFamily="49" charset="-122"/>
                          <a:cs typeface="黑体"/>
                        </a:rPr>
                        <a:t>1-2%</a:t>
                      </a:r>
                      <a:endParaRPr lang="zh-CN" sz="1400" kern="10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dirty="0">
                          <a:solidFill>
                            <a:srgbClr val="000000"/>
                          </a:solidFill>
                          <a:effectLst/>
                          <a:latin typeface="仿宋" pitchFamily="49" charset="-122"/>
                          <a:ea typeface="仿宋" pitchFamily="49" charset="-122"/>
                          <a:cs typeface="黑体"/>
                        </a:rPr>
                        <a:t> </a:t>
                      </a:r>
                      <a:endParaRPr lang="zh-CN" sz="1400" kern="100" dirty="0">
                        <a:effectLst/>
                        <a:latin typeface="仿宋" pitchFamily="49" charset="-122"/>
                        <a:ea typeface="仿宋"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
        <p:nvSpPr>
          <p:cNvPr id="7" name="矩形 6"/>
          <p:cNvSpPr/>
          <p:nvPr/>
        </p:nvSpPr>
        <p:spPr>
          <a:xfrm>
            <a:off x="3401819" y="1897087"/>
            <a:ext cx="1890261" cy="307777"/>
          </a:xfrm>
          <a:prstGeom prst="rect">
            <a:avLst/>
          </a:prstGeom>
        </p:spPr>
        <p:txBody>
          <a:bodyPr wrap="none">
            <a:spAutoFit/>
          </a:bodyPr>
          <a:lstStyle/>
          <a:p>
            <a:r>
              <a:rPr lang="zh-CN" altLang="zh-CN" sz="1400" b="1" dirty="0">
                <a:latin typeface="仿宋" pitchFamily="49" charset="-122"/>
                <a:ea typeface="仿宋" pitchFamily="49" charset="-122"/>
              </a:rPr>
              <a:t>表</a:t>
            </a:r>
            <a:r>
              <a:rPr lang="en-US" altLang="zh-CN" sz="1400" b="1" dirty="0">
                <a:latin typeface="仿宋" pitchFamily="49" charset="-122"/>
                <a:ea typeface="仿宋" pitchFamily="49" charset="-122"/>
              </a:rPr>
              <a:t>10-6 </a:t>
            </a:r>
            <a:r>
              <a:rPr lang="zh-CN" altLang="zh-CN" sz="1400" b="1" dirty="0">
                <a:latin typeface="仿宋" pitchFamily="49" charset="-122"/>
                <a:ea typeface="仿宋" pitchFamily="49" charset="-122"/>
              </a:rPr>
              <a:t>线上线下对比</a:t>
            </a:r>
            <a:endParaRPr lang="zh-CN" altLang="zh-CN" sz="1400" dirty="0">
              <a:latin typeface="仿宋" pitchFamily="49" charset="-122"/>
              <a:ea typeface="仿宋" pitchFamily="49" charset="-122"/>
            </a:endParaRPr>
          </a:p>
        </p:txBody>
      </p:sp>
    </p:spTree>
    <p:extLst>
      <p:ext uri="{BB962C8B-B14F-4D97-AF65-F5344CB8AC3E}">
        <p14:creationId xmlns:p14="http://schemas.microsoft.com/office/powerpoint/2010/main" val="3627244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本章学习目标</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5" name="圆角矩形 4"/>
          <p:cNvSpPr/>
          <p:nvPr/>
        </p:nvSpPr>
        <p:spPr>
          <a:xfrm>
            <a:off x="803353" y="2132856"/>
            <a:ext cx="7585071" cy="2016224"/>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p:cNvSpPr/>
          <p:nvPr/>
        </p:nvSpPr>
        <p:spPr>
          <a:xfrm>
            <a:off x="1106406" y="2492896"/>
            <a:ext cx="6993986" cy="1100751"/>
          </a:xfrm>
          <a:prstGeom prst="rect">
            <a:avLst/>
          </a:prstGeom>
        </p:spPr>
        <p:txBody>
          <a:bodyPr wrap="square">
            <a:spAutoFit/>
          </a:bodyPr>
          <a:lstStyle/>
          <a:p>
            <a:pPr marL="285750" indent="-285750">
              <a:lnSpc>
                <a:spcPct val="200000"/>
              </a:lnSpc>
              <a:buSzPct val="150000"/>
              <a:buBlip>
                <a:blip r:embed="rId2"/>
              </a:buBlip>
            </a:pPr>
            <a:r>
              <a:rPr lang="zh-CN" altLang="en-US" dirty="0">
                <a:solidFill>
                  <a:srgbClr val="6A5015"/>
                </a:solidFill>
                <a:latin typeface="仿宋" panose="02010609060101010101" pitchFamily="49" charset="-122"/>
                <a:ea typeface="仿宋" panose="02010609060101010101" pitchFamily="49" charset="-122"/>
              </a:rPr>
              <a:t>了解中外</a:t>
            </a:r>
            <a:r>
              <a:rPr lang="en-US" altLang="zh-CN" dirty="0">
                <a:solidFill>
                  <a:srgbClr val="6A5015"/>
                </a:solidFill>
                <a:latin typeface="仿宋" panose="02010609060101010101" pitchFamily="49" charset="-122"/>
                <a:ea typeface="仿宋" panose="02010609060101010101" pitchFamily="49" charset="-122"/>
              </a:rPr>
              <a:t>P2P</a:t>
            </a:r>
            <a:r>
              <a:rPr lang="zh-CN" altLang="en-US" dirty="0">
                <a:solidFill>
                  <a:srgbClr val="6A5015"/>
                </a:solidFill>
                <a:latin typeface="仿宋" panose="02010609060101010101" pitchFamily="49" charset="-122"/>
                <a:ea typeface="仿宋" panose="02010609060101010101" pitchFamily="49" charset="-122"/>
              </a:rPr>
              <a:t>网贷的发展历程和主要运营模式；</a:t>
            </a:r>
            <a:endParaRPr lang="en-US" altLang="zh-CN" dirty="0">
              <a:solidFill>
                <a:srgbClr val="6A5015"/>
              </a:solidFill>
              <a:latin typeface="仿宋" panose="02010609060101010101" pitchFamily="49" charset="-122"/>
              <a:ea typeface="仿宋" panose="02010609060101010101" pitchFamily="49" charset="-122"/>
            </a:endParaRPr>
          </a:p>
          <a:p>
            <a:pPr marL="285750" indent="-285750">
              <a:lnSpc>
                <a:spcPct val="200000"/>
              </a:lnSpc>
              <a:buSzPct val="150000"/>
              <a:buBlip>
                <a:blip r:embed="rId2"/>
              </a:buBlip>
            </a:pPr>
            <a:r>
              <a:rPr lang="zh-CN" altLang="en-US" dirty="0">
                <a:solidFill>
                  <a:srgbClr val="6A5015"/>
                </a:solidFill>
                <a:latin typeface="仿宋" panose="02010609060101010101" pitchFamily="49" charset="-122"/>
                <a:ea typeface="仿宋" panose="02010609060101010101" pitchFamily="49" charset="-122"/>
              </a:rPr>
              <a:t>了解中外</a:t>
            </a:r>
            <a:r>
              <a:rPr lang="en-US" altLang="zh-CN" dirty="0">
                <a:solidFill>
                  <a:srgbClr val="6A5015"/>
                </a:solidFill>
                <a:latin typeface="仿宋" panose="02010609060101010101" pitchFamily="49" charset="-122"/>
                <a:ea typeface="仿宋" panose="02010609060101010101" pitchFamily="49" charset="-122"/>
              </a:rPr>
              <a:t>P2P</a:t>
            </a:r>
            <a:r>
              <a:rPr lang="zh-CN" altLang="en-US" dirty="0">
                <a:solidFill>
                  <a:srgbClr val="6A5015"/>
                </a:solidFill>
                <a:latin typeface="仿宋" panose="02010609060101010101" pitchFamily="49" charset="-122"/>
                <a:ea typeface="仿宋" panose="02010609060101010101" pitchFamily="49" charset="-122"/>
              </a:rPr>
              <a:t>行业的发展状况。</a:t>
            </a:r>
            <a:endParaRPr lang="zh-CN" altLang="zh-CN" dirty="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728768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40</a:t>
            </a:fld>
            <a:endParaRPr lang="zh-CN" altLang="en-US"/>
          </a:p>
        </p:txBody>
      </p:sp>
      <p:sp>
        <p:nvSpPr>
          <p:cNvPr id="5" name="TextBox 4"/>
          <p:cNvSpPr txBox="1"/>
          <p:nvPr/>
        </p:nvSpPr>
        <p:spPr>
          <a:xfrm>
            <a:off x="539552" y="-115952"/>
            <a:ext cx="8280920" cy="7217360"/>
          </a:xfrm>
          <a:prstGeom prst="rect">
            <a:avLst/>
          </a:prstGeom>
          <a:noFill/>
        </p:spPr>
        <p:txBody>
          <a:bodyPr wrap="square" rtlCol="0">
            <a:spAutoFit/>
          </a:bodyPr>
          <a:lstStyle/>
          <a:p>
            <a:endParaRPr lang="zh-CN" altLang="en-US" sz="1600"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五、推出机构不同</a:t>
            </a:r>
          </a:p>
          <a:p>
            <a:r>
              <a:rPr lang="zh-CN" altLang="en-US" sz="1600" dirty="0">
                <a:latin typeface="仿宋" panose="02010609060101010101" pitchFamily="49" charset="-122"/>
                <a:ea typeface="仿宋" panose="02010609060101010101" pitchFamily="49" charset="-122"/>
              </a:rPr>
              <a:t>    根据</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网络平台出生不同可以分为：传统担保公司、小额贷款公司、大型金融集团、实体企业等。</a:t>
            </a:r>
          </a:p>
          <a:p>
            <a:pPr marL="342900" indent="-342900">
              <a:spcBef>
                <a:spcPts val="1800"/>
              </a:spcBef>
              <a:buSzPct val="150000"/>
              <a:buBlip>
                <a:blip r:embed="rId2"/>
              </a:buBlip>
            </a:pP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一</a:t>
            </a: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大型金融集团</a:t>
            </a:r>
          </a:p>
          <a:p>
            <a:r>
              <a:rPr lang="zh-CN" altLang="en-US" sz="1600" dirty="0">
                <a:latin typeface="仿宋" panose="02010609060101010101" pitchFamily="49" charset="-122"/>
                <a:ea typeface="仿宋" panose="02010609060101010101" pitchFamily="49" charset="-122"/>
              </a:rPr>
              <a:t>    由大型金融集团推出的互联网服务平台，平安陆金所是此类模式的代表。陆金所</a:t>
            </a:r>
            <a:r>
              <a:rPr lang="en-US" altLang="zh-CN" sz="1600" dirty="0">
                <a:latin typeface="仿宋" panose="02010609060101010101" pitchFamily="49" charset="-122"/>
                <a:ea typeface="仿宋" panose="02010609060101010101" pitchFamily="49" charset="-122"/>
              </a:rPr>
              <a:t>4</a:t>
            </a:r>
            <a:r>
              <a:rPr lang="zh-CN" altLang="en-US" sz="1600" dirty="0">
                <a:latin typeface="仿宋" panose="02010609060101010101" pitchFamily="49" charset="-122"/>
                <a:ea typeface="仿宋" panose="02010609060101010101" pitchFamily="49" charset="-122"/>
              </a:rPr>
              <a:t>个亿的注册资本与其他网贷平台注册资金相比，显得格外亮眼。此类平台有大集团的背景，整合平安集团的银行、保险与投资力量，由传统金融行业向互联网布局，因此在业务模式上金融色彩更浓。风险控制方面，陆金所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业务依然采用线下的借款人审核，并与平安集团旗下的担保公司合作进行业务担保，还从境外挖了专业团队来做风控。</a:t>
            </a:r>
            <a:endParaRPr lang="en-US" altLang="zh-CN" sz="1600"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二</a:t>
            </a: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国有企业</a:t>
            </a:r>
          </a:p>
          <a:p>
            <a:r>
              <a:rPr lang="zh-CN" altLang="en-US" sz="1600" dirty="0">
                <a:latin typeface="仿宋" panose="02010609060101010101" pitchFamily="49" charset="-122"/>
                <a:ea typeface="仿宋" panose="02010609060101010101" pitchFamily="49" charset="-122"/>
              </a:rPr>
              <a:t>    开鑫贷是这个新兴领域中纯国有企业。由国开金融有限责任公司和江苏金农股份有限公司共同出资设立。金农公司是江苏省政府金融办直接监管的一家国有控股企业，业务是为江苏省境内的小额贷款公司提供含</a:t>
            </a:r>
            <a:r>
              <a:rPr lang="en-US" altLang="zh-CN" sz="1600" dirty="0">
                <a:latin typeface="仿宋" panose="02010609060101010101" pitchFamily="49" charset="-122"/>
                <a:ea typeface="仿宋" panose="02010609060101010101" pitchFamily="49" charset="-122"/>
              </a:rPr>
              <a:t>IT</a:t>
            </a:r>
            <a:r>
              <a:rPr lang="zh-CN" altLang="en-US" sz="1600" dirty="0">
                <a:latin typeface="仿宋" panose="02010609060101010101" pitchFamily="49" charset="-122"/>
                <a:ea typeface="仿宋" panose="02010609060101010101" pitchFamily="49" charset="-122"/>
              </a:rPr>
              <a:t>平台、资金池调节在内的“综合服务”，这种服务模式也是江苏首创，并在全国独树一帜。</a:t>
            </a:r>
            <a:endParaRPr lang="en-US" altLang="zh-CN" sz="1600"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（三）传统担保公司、小贷公司、典当行等金融服务公司</a:t>
            </a:r>
          </a:p>
          <a:p>
            <a:r>
              <a:rPr lang="zh-CN" altLang="en-US" sz="1600" dirty="0">
                <a:latin typeface="仿宋" panose="02010609060101010101" pitchFamily="49" charset="-122"/>
                <a:ea typeface="仿宋" panose="02010609060101010101" pitchFamily="49" charset="-122"/>
              </a:rPr>
              <a:t>    传统担保公司演变到网络借款平台公司以安心贷为代表。类似平台有</a:t>
            </a:r>
            <a:r>
              <a:rPr lang="en-US" altLang="zh-CN" sz="1600" dirty="0">
                <a:latin typeface="仿宋" panose="02010609060101010101" pitchFamily="49" charset="-122"/>
                <a:ea typeface="仿宋" panose="02010609060101010101" pitchFamily="49" charset="-122"/>
              </a:rPr>
              <a:t>3P</a:t>
            </a:r>
            <a:r>
              <a:rPr lang="zh-CN" altLang="en-US" sz="1600" dirty="0">
                <a:latin typeface="仿宋" panose="02010609060101010101" pitchFamily="49" charset="-122"/>
                <a:ea typeface="仿宋" panose="02010609060101010101" pitchFamily="49" charset="-122"/>
              </a:rPr>
              <a:t>银行、盛融在线等。</a:t>
            </a:r>
          </a:p>
          <a:p>
            <a:pPr marL="342900" indent="-342900">
              <a:spcBef>
                <a:spcPts val="1800"/>
              </a:spcBef>
              <a:buSzPct val="150000"/>
              <a:buBlip>
                <a:blip r:embed="rId2"/>
              </a:buBlip>
            </a:pP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四</a:t>
            </a: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实体企业</a:t>
            </a:r>
          </a:p>
          <a:p>
            <a:r>
              <a:rPr lang="zh-CN" altLang="en-US" sz="1600" dirty="0">
                <a:latin typeface="仿宋" panose="02010609060101010101" pitchFamily="49" charset="-122"/>
                <a:ea typeface="仿宋" panose="02010609060101010101" pitchFamily="49" charset="-122"/>
              </a:rPr>
              <a:t>    以证大</a:t>
            </a:r>
            <a:r>
              <a:rPr lang="en-US" altLang="zh-CN" sz="1600" dirty="0">
                <a:latin typeface="仿宋" panose="02010609060101010101" pitchFamily="49" charset="-122"/>
                <a:ea typeface="仿宋" panose="02010609060101010101" pitchFamily="49" charset="-122"/>
              </a:rPr>
              <a:t>e</a:t>
            </a:r>
            <a:r>
              <a:rPr lang="zh-CN" altLang="en-US" sz="1600" dirty="0">
                <a:latin typeface="仿宋" panose="02010609060101010101" pitchFamily="49" charset="-122"/>
                <a:ea typeface="仿宋" panose="02010609060101010101" pitchFamily="49" charset="-122"/>
              </a:rPr>
              <a:t>贷为代表，一些企业也投资于网贷平台，证大</a:t>
            </a:r>
            <a:r>
              <a:rPr lang="en-US" altLang="zh-CN" sz="1600" dirty="0">
                <a:latin typeface="仿宋" panose="02010609060101010101" pitchFamily="49" charset="-122"/>
                <a:ea typeface="仿宋" panose="02010609060101010101" pitchFamily="49" charset="-122"/>
              </a:rPr>
              <a:t>e</a:t>
            </a:r>
            <a:r>
              <a:rPr lang="zh-CN" altLang="en-US" sz="1600" dirty="0">
                <a:latin typeface="仿宋" panose="02010609060101010101" pitchFamily="49" charset="-122"/>
                <a:ea typeface="仿宋" panose="02010609060101010101" pitchFamily="49" charset="-122"/>
              </a:rPr>
              <a:t>贷作为上海证大集团全资子公司“上海证大投资咨询有限公司”全力打造的“互联网微金融服务平台”，证大集团创建于一九九二年，目前已发展成为拥有金融、房地产两大主业，及资源、互联网等辅助产业的综合产业投资集团，现有员工</a:t>
            </a:r>
            <a:r>
              <a:rPr lang="en-US" altLang="zh-CN" sz="1600" dirty="0">
                <a:latin typeface="仿宋" panose="02010609060101010101" pitchFamily="49" charset="-122"/>
                <a:ea typeface="仿宋" panose="02010609060101010101" pitchFamily="49" charset="-122"/>
              </a:rPr>
              <a:t>7200</a:t>
            </a:r>
            <a:r>
              <a:rPr lang="zh-CN" altLang="en-US" sz="1600" dirty="0">
                <a:latin typeface="仿宋" panose="02010609060101010101" pitchFamily="49" charset="-122"/>
                <a:ea typeface="仿宋" panose="02010609060101010101" pitchFamily="49" charset="-122"/>
              </a:rPr>
              <a:t>人，资产总额近</a:t>
            </a:r>
            <a:r>
              <a:rPr lang="en-US" altLang="zh-CN" sz="1600" dirty="0">
                <a:latin typeface="仿宋" panose="02010609060101010101" pitchFamily="49" charset="-122"/>
                <a:ea typeface="仿宋" panose="02010609060101010101" pitchFamily="49" charset="-122"/>
              </a:rPr>
              <a:t>300</a:t>
            </a:r>
            <a:r>
              <a:rPr lang="zh-CN" altLang="en-US" sz="1600" dirty="0">
                <a:latin typeface="仿宋" panose="02010609060101010101" pitchFamily="49" charset="-122"/>
                <a:ea typeface="仿宋" panose="02010609060101010101" pitchFamily="49" charset="-122"/>
              </a:rPr>
              <a:t>亿。</a:t>
            </a:r>
          </a:p>
          <a:p>
            <a:endParaRPr lang="zh-CN" altLang="en-US" sz="16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6107879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41</a:t>
            </a:fld>
            <a:endParaRPr lang="zh-CN" altLang="en-US"/>
          </a:p>
        </p:txBody>
      </p:sp>
      <p:sp>
        <p:nvSpPr>
          <p:cNvPr id="5" name="TextBox 4"/>
          <p:cNvSpPr txBox="1"/>
          <p:nvPr/>
        </p:nvSpPr>
        <p:spPr>
          <a:xfrm>
            <a:off x="539552" y="332656"/>
            <a:ext cx="8280920" cy="2728952"/>
          </a:xfrm>
          <a:prstGeom prst="rect">
            <a:avLst/>
          </a:prstGeom>
          <a:noFill/>
        </p:spPr>
        <p:txBody>
          <a:bodyPr wrap="square" rtlCol="0">
            <a:spAutoFit/>
          </a:bodyPr>
          <a:lstStyle/>
          <a:p>
            <a:endParaRPr lang="zh-CN" altLang="en-US" b="1"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六、是否获得融资</a:t>
            </a:r>
            <a:endParaRPr lang="en-US" altLang="zh-CN" b="1" dirty="0">
              <a:latin typeface="仿宋" panose="02010609060101010101" pitchFamily="49" charset="-122"/>
              <a:ea typeface="仿宋" panose="02010609060101010101" pitchFamily="49" charset="-122"/>
            </a:endParaRPr>
          </a:p>
          <a:p>
            <a:pPr>
              <a:spcBef>
                <a:spcPts val="500"/>
              </a:spcBef>
            </a:pPr>
            <a:r>
              <a:rPr lang="zh-CN" altLang="en-US" sz="1600" dirty="0">
                <a:latin typeface="仿宋" panose="02010609060101010101" pitchFamily="49" charset="-122"/>
                <a:ea typeface="仿宋" panose="02010609060101010101" pitchFamily="49" charset="-122"/>
              </a:rPr>
              <a:t>    发展较好的平台通常会得到各方面的融资，如国际上的</a:t>
            </a:r>
            <a:r>
              <a:rPr lang="en-US" altLang="zh-CN" sz="1600" dirty="0">
                <a:latin typeface="仿宋" panose="02010609060101010101" pitchFamily="49" charset="-122"/>
                <a:ea typeface="仿宋" panose="02010609060101010101" pitchFamily="49" charset="-122"/>
              </a:rPr>
              <a:t>Prosper</a:t>
            </a:r>
            <a:r>
              <a:rPr lang="zh-CN" altLang="en-US" sz="1600" dirty="0">
                <a:latin typeface="仿宋" panose="02010609060101010101" pitchFamily="49" charset="-122"/>
                <a:ea typeface="仿宋" panose="02010609060101010101" pitchFamily="49" charset="-122"/>
              </a:rPr>
              <a:t>和</a:t>
            </a:r>
            <a:r>
              <a:rPr lang="en-US" altLang="zh-CN" sz="1600" dirty="0">
                <a:latin typeface="仿宋" panose="02010609060101010101" pitchFamily="49" charset="-122"/>
                <a:ea typeface="仿宋" panose="02010609060101010101" pitchFamily="49" charset="-122"/>
              </a:rPr>
              <a:t>Lending club</a:t>
            </a:r>
            <a:r>
              <a:rPr lang="zh-CN" altLang="en-US" sz="1600" dirty="0">
                <a:latin typeface="仿宋" panose="02010609060101010101" pitchFamily="49" charset="-122"/>
                <a:ea typeface="仿宋" panose="02010609060101010101" pitchFamily="49" charset="-122"/>
              </a:rPr>
              <a:t>。国内不少著名的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网络借贷平台获得了各种渠道的融资。例如：</a:t>
            </a:r>
            <a:r>
              <a:rPr lang="en-US" altLang="zh-CN" sz="1600" dirty="0">
                <a:latin typeface="仿宋" panose="02010609060101010101" pitchFamily="49" charset="-122"/>
                <a:ea typeface="仿宋" panose="02010609060101010101" pitchFamily="49" charset="-122"/>
              </a:rPr>
              <a:t>2010</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5</a:t>
            </a:r>
            <a:r>
              <a:rPr lang="zh-CN" altLang="en-US" sz="1600" dirty="0">
                <a:latin typeface="仿宋" panose="02010609060101010101" pitchFamily="49" charset="-122"/>
                <a:ea typeface="仿宋" panose="02010609060101010101" pitchFamily="49" charset="-122"/>
              </a:rPr>
              <a:t>月，凯鹏华盈</a:t>
            </a:r>
            <a:r>
              <a:rPr lang="en-US" altLang="zh-CN" sz="1600" dirty="0">
                <a:latin typeface="仿宋" panose="02010609060101010101" pitchFamily="49" charset="-122"/>
                <a:ea typeface="仿宋" panose="02010609060101010101" pitchFamily="49" charset="-122"/>
              </a:rPr>
              <a:t>500</a:t>
            </a:r>
            <a:r>
              <a:rPr lang="zh-CN" altLang="en-US" sz="1600" dirty="0">
                <a:latin typeface="仿宋" panose="02010609060101010101" pitchFamily="49" charset="-122"/>
                <a:ea typeface="仿宋" panose="02010609060101010101" pitchFamily="49" charset="-122"/>
              </a:rPr>
              <a:t>万美元投资宜信。</a:t>
            </a:r>
            <a:r>
              <a:rPr lang="en-US" altLang="zh-CN" sz="1600" dirty="0">
                <a:latin typeface="仿宋" panose="02010609060101010101" pitchFamily="49" charset="-122"/>
                <a:ea typeface="仿宋" panose="02010609060101010101" pitchFamily="49" charset="-122"/>
              </a:rPr>
              <a:t>2011</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5</a:t>
            </a:r>
            <a:r>
              <a:rPr lang="zh-CN" altLang="en-US" sz="1600" dirty="0">
                <a:latin typeface="仿宋" panose="02010609060101010101" pitchFamily="49" charset="-122"/>
                <a:ea typeface="仿宋" panose="02010609060101010101" pitchFamily="49" charset="-122"/>
              </a:rPr>
              <a:t>月，凯鹏华盈、</a:t>
            </a:r>
            <a:r>
              <a:rPr lang="en-US" altLang="zh-CN" sz="1600" dirty="0">
                <a:latin typeface="仿宋" panose="02010609060101010101" pitchFamily="49" charset="-122"/>
                <a:ea typeface="仿宋" panose="02010609060101010101" pitchFamily="49" charset="-122"/>
              </a:rPr>
              <a:t>IDG</a:t>
            </a:r>
            <a:r>
              <a:rPr lang="zh-CN" altLang="en-US" sz="1600" dirty="0">
                <a:latin typeface="仿宋" panose="02010609060101010101" pitchFamily="49" charset="-122"/>
                <a:ea typeface="仿宋" panose="02010609060101010101" pitchFamily="49" charset="-122"/>
              </a:rPr>
              <a:t>资本、摩根士丹利联合参投宜信</a:t>
            </a:r>
            <a:r>
              <a:rPr lang="en-US" altLang="zh-CN" sz="1600" dirty="0">
                <a:latin typeface="仿宋" panose="02010609060101010101" pitchFamily="49" charset="-122"/>
                <a:ea typeface="仿宋" panose="02010609060101010101" pitchFamily="49" charset="-122"/>
              </a:rPr>
              <a:t>A</a:t>
            </a:r>
            <a:r>
              <a:rPr lang="zh-CN" altLang="en-US" sz="1600" dirty="0">
                <a:latin typeface="仿宋" panose="02010609060101010101" pitchFamily="49" charset="-122"/>
                <a:ea typeface="仿宋" panose="02010609060101010101" pitchFamily="49" charset="-122"/>
              </a:rPr>
              <a:t>轮融资</a:t>
            </a:r>
            <a:r>
              <a:rPr lang="en-US" altLang="zh-CN" sz="1600" dirty="0">
                <a:latin typeface="仿宋" panose="02010609060101010101" pitchFamily="49" charset="-122"/>
                <a:ea typeface="仿宋" panose="02010609060101010101" pitchFamily="49" charset="-122"/>
              </a:rPr>
              <a:t>3000</a:t>
            </a:r>
            <a:r>
              <a:rPr lang="zh-CN" altLang="en-US" sz="1600" dirty="0">
                <a:latin typeface="仿宋" panose="02010609060101010101" pitchFamily="49" charset="-122"/>
                <a:ea typeface="仿宋" panose="02010609060101010101" pitchFamily="49" charset="-122"/>
              </a:rPr>
              <a:t>万美元。</a:t>
            </a:r>
            <a:r>
              <a:rPr lang="en-US" altLang="zh-CN" sz="1600" dirty="0">
                <a:latin typeface="仿宋" panose="02010609060101010101" pitchFamily="49" charset="-122"/>
                <a:ea typeface="仿宋" panose="02010609060101010101" pitchFamily="49" charset="-122"/>
              </a:rPr>
              <a:t>2012</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9</a:t>
            </a:r>
            <a:r>
              <a:rPr lang="zh-CN" altLang="en-US" sz="1600" dirty="0">
                <a:latin typeface="仿宋" panose="02010609060101010101" pitchFamily="49" charset="-122"/>
                <a:ea typeface="仿宋" panose="02010609060101010101" pitchFamily="49" charset="-122"/>
              </a:rPr>
              <a:t>月，红杉中国</a:t>
            </a:r>
            <a:r>
              <a:rPr lang="en-US" altLang="zh-CN" sz="1600" dirty="0">
                <a:latin typeface="仿宋" panose="02010609060101010101" pitchFamily="49" charset="-122"/>
                <a:ea typeface="仿宋" panose="02010609060101010101" pitchFamily="49" charset="-122"/>
              </a:rPr>
              <a:t>2500</a:t>
            </a:r>
            <a:r>
              <a:rPr lang="zh-CN" altLang="en-US" sz="1600" dirty="0">
                <a:latin typeface="仿宋" panose="02010609060101010101" pitchFamily="49" charset="-122"/>
                <a:ea typeface="仿宋" panose="02010609060101010101" pitchFamily="49" charset="-122"/>
              </a:rPr>
              <a:t>万美元投资上海拍拍贷，占股</a:t>
            </a:r>
            <a:r>
              <a:rPr lang="en-US" altLang="zh-CN" sz="1600" dirty="0">
                <a:latin typeface="仿宋" panose="02010609060101010101" pitchFamily="49" charset="-122"/>
                <a:ea typeface="仿宋" panose="02010609060101010101" pitchFamily="49" charset="-122"/>
              </a:rPr>
              <a:t>28.5%</a:t>
            </a:r>
            <a:r>
              <a:rPr lang="zh-CN" altLang="en-US" sz="1600" dirty="0">
                <a:latin typeface="仿宋" panose="02010609060101010101" pitchFamily="49" charset="-122"/>
                <a:ea typeface="仿宋" panose="02010609060101010101" pitchFamily="49" charset="-122"/>
              </a:rPr>
              <a:t>。</a:t>
            </a:r>
            <a:r>
              <a:rPr lang="en-US" altLang="zh-CN" sz="1600" dirty="0">
                <a:latin typeface="仿宋" panose="02010609060101010101" pitchFamily="49" charset="-122"/>
                <a:ea typeface="仿宋" panose="02010609060101010101" pitchFamily="49" charset="-122"/>
              </a:rPr>
              <a:t>2013</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5</a:t>
            </a:r>
            <a:r>
              <a:rPr lang="zh-CN" altLang="en-US" sz="1600" dirty="0">
                <a:latin typeface="仿宋" panose="02010609060101010101" pitchFamily="49" charset="-122"/>
                <a:ea typeface="仿宋" panose="02010609060101010101" pitchFamily="49" charset="-122"/>
              </a:rPr>
              <a:t>月和</a:t>
            </a:r>
            <a:r>
              <a:rPr lang="en-US" altLang="zh-CN" sz="1600" dirty="0">
                <a:latin typeface="仿宋" panose="02010609060101010101" pitchFamily="49" charset="-122"/>
                <a:ea typeface="仿宋" panose="02010609060101010101" pitchFamily="49" charset="-122"/>
              </a:rPr>
              <a:t>10</a:t>
            </a:r>
            <a:r>
              <a:rPr lang="zh-CN" altLang="en-US" sz="1600" dirty="0">
                <a:latin typeface="仿宋" panose="02010609060101010101" pitchFamily="49" charset="-122"/>
                <a:ea typeface="仿宋" panose="02010609060101010101" pitchFamily="49" charset="-122"/>
              </a:rPr>
              <a:t>月，东方资产管理公司股权投资部、北极光创投分别投资点融网，金额也在数百万美元级别。</a:t>
            </a:r>
            <a:endParaRPr lang="en-US" altLang="zh-CN" sz="1600" dirty="0">
              <a:latin typeface="仿宋" panose="02010609060101010101" pitchFamily="49" charset="-122"/>
              <a:ea typeface="仿宋" panose="02010609060101010101" pitchFamily="49" charset="-122"/>
            </a:endParaRPr>
          </a:p>
          <a:p>
            <a:pPr>
              <a:spcBef>
                <a:spcPts val="500"/>
              </a:spcBef>
            </a:pPr>
            <a:r>
              <a:rPr lang="en-US" altLang="zh-CN" sz="1600" dirty="0">
                <a:latin typeface="仿宋" panose="02010609060101010101" pitchFamily="49" charset="-122"/>
                <a:ea typeface="仿宋" panose="02010609060101010101" pitchFamily="49" charset="-122"/>
              </a:rPr>
              <a:t>2013</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11</a:t>
            </a:r>
            <a:r>
              <a:rPr lang="zh-CN" altLang="en-US" sz="1600" dirty="0">
                <a:latin typeface="仿宋" panose="02010609060101010101" pitchFamily="49" charset="-122"/>
                <a:ea typeface="仿宋" panose="02010609060101010101" pitchFamily="49" charset="-122"/>
              </a:rPr>
              <a:t>月，有利网获得软银中国</a:t>
            </a:r>
            <a:r>
              <a:rPr lang="en-US" altLang="zh-CN" sz="1600" dirty="0">
                <a:latin typeface="仿宋" panose="02010609060101010101" pitchFamily="49" charset="-122"/>
                <a:ea typeface="仿宋" panose="02010609060101010101" pitchFamily="49" charset="-122"/>
              </a:rPr>
              <a:t>A</a:t>
            </a:r>
            <a:r>
              <a:rPr lang="zh-CN" altLang="en-US" sz="1600" dirty="0">
                <a:latin typeface="仿宋" panose="02010609060101010101" pitchFamily="49" charset="-122"/>
                <a:ea typeface="仿宋" panose="02010609060101010101" pitchFamily="49" charset="-122"/>
              </a:rPr>
              <a:t>轮投资</a:t>
            </a:r>
            <a:r>
              <a:rPr lang="en-US" altLang="zh-CN" sz="1600" dirty="0">
                <a:latin typeface="仿宋" panose="02010609060101010101" pitchFamily="49" charset="-122"/>
                <a:ea typeface="仿宋" panose="02010609060101010101" pitchFamily="49" charset="-122"/>
              </a:rPr>
              <a:t>1000</a:t>
            </a:r>
            <a:r>
              <a:rPr lang="zh-CN" altLang="en-US" sz="1600" dirty="0">
                <a:latin typeface="仿宋" panose="02010609060101010101" pitchFamily="49" charset="-122"/>
                <a:ea typeface="仿宋" panose="02010609060101010101" pitchFamily="49" charset="-122"/>
              </a:rPr>
              <a:t>万美元。</a:t>
            </a:r>
            <a:r>
              <a:rPr lang="en-US" altLang="zh-CN" sz="1600" dirty="0">
                <a:latin typeface="仿宋" panose="02010609060101010101" pitchFamily="49" charset="-122"/>
                <a:ea typeface="仿宋" panose="02010609060101010101" pitchFamily="49" charset="-122"/>
              </a:rPr>
              <a:t>2014</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1</a:t>
            </a:r>
            <a:r>
              <a:rPr lang="zh-CN" altLang="en-US" sz="1600" dirty="0">
                <a:latin typeface="仿宋" panose="02010609060101010101" pitchFamily="49" charset="-122"/>
                <a:ea typeface="仿宋" panose="02010609060101010101" pitchFamily="49" charset="-122"/>
              </a:rPr>
              <a:t>月，爱投资也获得了中援应急投资有限公司的首轮融资。</a:t>
            </a:r>
            <a:r>
              <a:rPr lang="en-US" altLang="zh-CN" sz="1600" dirty="0">
                <a:latin typeface="仿宋" panose="02010609060101010101" pitchFamily="49" charset="-122"/>
                <a:ea typeface="仿宋" panose="02010609060101010101" pitchFamily="49" charset="-122"/>
              </a:rPr>
              <a:t>2014</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1</a:t>
            </a:r>
            <a:r>
              <a:rPr lang="zh-CN" altLang="en-US" sz="1600" dirty="0">
                <a:latin typeface="仿宋" panose="02010609060101010101" pitchFamily="49" charset="-122"/>
                <a:ea typeface="仿宋" panose="02010609060101010101" pitchFamily="49" charset="-122"/>
              </a:rPr>
              <a:t>月，人人贷宣布完成</a:t>
            </a:r>
            <a:r>
              <a:rPr lang="en-US" altLang="zh-CN" sz="1600" dirty="0">
                <a:latin typeface="仿宋" panose="02010609060101010101" pitchFamily="49" charset="-122"/>
                <a:ea typeface="仿宋" panose="02010609060101010101" pitchFamily="49" charset="-122"/>
              </a:rPr>
              <a:t>A</a:t>
            </a:r>
            <a:r>
              <a:rPr lang="zh-CN" altLang="en-US" sz="1600" dirty="0">
                <a:latin typeface="仿宋" panose="02010609060101010101" pitchFamily="49" charset="-122"/>
                <a:ea typeface="仿宋" panose="02010609060101010101" pitchFamily="49" charset="-122"/>
              </a:rPr>
              <a:t>轮融资，金额高达</a:t>
            </a:r>
            <a:r>
              <a:rPr lang="en-US" altLang="zh-CN" sz="1600" dirty="0">
                <a:latin typeface="仿宋" panose="02010609060101010101" pitchFamily="49" charset="-122"/>
                <a:ea typeface="仿宋" panose="02010609060101010101" pitchFamily="49" charset="-122"/>
              </a:rPr>
              <a:t>1.3</a:t>
            </a:r>
            <a:r>
              <a:rPr lang="zh-CN" altLang="en-US" sz="1600" dirty="0">
                <a:latin typeface="仿宋" panose="02010609060101010101" pitchFamily="49" charset="-122"/>
                <a:ea typeface="仿宋" panose="02010609060101010101" pitchFamily="49" charset="-122"/>
              </a:rPr>
              <a:t>亿美元。</a:t>
            </a:r>
          </a:p>
        </p:txBody>
      </p:sp>
      <p:sp>
        <p:nvSpPr>
          <p:cNvPr id="6" name="TextBox 5"/>
          <p:cNvSpPr txBox="1"/>
          <p:nvPr/>
        </p:nvSpPr>
        <p:spPr>
          <a:xfrm>
            <a:off x="539552" y="2654910"/>
            <a:ext cx="8280920" cy="3157275"/>
          </a:xfrm>
          <a:prstGeom prst="rect">
            <a:avLst/>
          </a:prstGeom>
          <a:noFill/>
        </p:spPr>
        <p:txBody>
          <a:bodyPr wrap="square" rtlCol="0">
            <a:spAutoFit/>
          </a:bodyPr>
          <a:lstStyle/>
          <a:p>
            <a:endParaRPr lang="zh-CN" altLang="en-US" b="1"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b="1" dirty="0">
                <a:latin typeface="仿宋" panose="02010609060101010101" pitchFamily="49" charset="-122"/>
                <a:ea typeface="仿宋" panose="02010609060101010101" pitchFamily="49" charset="-122"/>
              </a:rPr>
              <a:t>七、注册身份不同</a:t>
            </a:r>
          </a:p>
          <a:p>
            <a:pPr>
              <a:spcBef>
                <a:spcPts val="500"/>
              </a:spcBef>
            </a:pPr>
            <a:r>
              <a:rPr lang="zh-CN" altLang="en-US" sz="1600" dirty="0">
                <a:latin typeface="仿宋" panose="02010609060101010101" pitchFamily="49" charset="-122"/>
                <a:ea typeface="仿宋" panose="02010609060101010101" pitchFamily="49" charset="-122"/>
              </a:rPr>
              <a:t>网络借贷平台一般注册身份为投资信息咨询公司或者网络技术类的电子商务公司。不论以何种方式注册，从事的工作性质相同，并且根据中国的国情调整自己的经营方式。如：翼龙贷成立于</a:t>
            </a:r>
            <a:r>
              <a:rPr lang="en-US" altLang="zh-CN" sz="1600" dirty="0">
                <a:latin typeface="仿宋" panose="02010609060101010101" pitchFamily="49" charset="-122"/>
                <a:ea typeface="仿宋" panose="02010609060101010101" pitchFamily="49" charset="-122"/>
              </a:rPr>
              <a:t>2007</a:t>
            </a:r>
            <a:r>
              <a:rPr lang="zh-CN" altLang="en-US" sz="1600" dirty="0">
                <a:latin typeface="仿宋" panose="02010609060101010101" pitchFamily="49" charset="-122"/>
                <a:ea typeface="仿宋" panose="02010609060101010101" pitchFamily="49" charset="-122"/>
              </a:rPr>
              <a:t>年，隶属于北京同城翼龙网络科技有限公司，总部位于北京，是中国首家倡导</a:t>
            </a:r>
            <a:r>
              <a:rPr lang="en-US" altLang="zh-CN" sz="1600" dirty="0">
                <a:latin typeface="仿宋" panose="02010609060101010101" pitchFamily="49" charset="-122"/>
                <a:ea typeface="仿宋" panose="02010609060101010101" pitchFamily="49" charset="-122"/>
              </a:rPr>
              <a:t>P2P/P2C/B2C</a:t>
            </a:r>
            <a:r>
              <a:rPr lang="zh-CN" altLang="en-US" sz="1600" dirty="0">
                <a:latin typeface="仿宋" panose="02010609060101010101" pitchFamily="49" charset="-122"/>
                <a:ea typeface="仿宋" panose="02010609060101010101" pitchFamily="49" charset="-122"/>
              </a:rPr>
              <a:t>互联网电子借贷交易平台的高科技技术企业，偏重线下业务，更愿意从理财服务的角度来理解自身业务。温州贷隶属于温州网诚电子商务有限公司。红岭创投网站隶属于深圳市红岭创投电子商务股份有限公司。爱投资隶属于安投融</a:t>
            </a:r>
            <a:r>
              <a:rPr lang="en-US" altLang="zh-CN" sz="1600" dirty="0">
                <a:latin typeface="仿宋" panose="02010609060101010101" pitchFamily="49" charset="-122"/>
                <a:ea typeface="仿宋" panose="02010609060101010101" pitchFamily="49" charset="-122"/>
              </a:rPr>
              <a:t>( </a:t>
            </a:r>
            <a:r>
              <a:rPr lang="zh-CN" altLang="en-US" sz="1600" dirty="0">
                <a:latin typeface="仿宋" panose="02010609060101010101" pitchFamily="49" charset="-122"/>
                <a:ea typeface="仿宋" panose="02010609060101010101" pitchFamily="49" charset="-122"/>
              </a:rPr>
              <a:t>北京</a:t>
            </a:r>
            <a:r>
              <a:rPr lang="en-US" altLang="zh-CN" sz="1600" dirty="0">
                <a:latin typeface="仿宋" panose="02010609060101010101" pitchFamily="49" charset="-122"/>
                <a:ea typeface="仿宋" panose="02010609060101010101" pitchFamily="49" charset="-122"/>
              </a:rPr>
              <a:t>) </a:t>
            </a:r>
            <a:r>
              <a:rPr lang="zh-CN" altLang="en-US" sz="1600" dirty="0">
                <a:latin typeface="仿宋" panose="02010609060101010101" pitchFamily="49" charset="-122"/>
                <a:ea typeface="仿宋" panose="02010609060101010101" pitchFamily="49" charset="-122"/>
              </a:rPr>
              <a:t>网络科技有限公司，拍拍贷成立于</a:t>
            </a:r>
            <a:r>
              <a:rPr lang="en-US" altLang="zh-CN" sz="1600" dirty="0">
                <a:latin typeface="仿宋" panose="02010609060101010101" pitchFamily="49" charset="-122"/>
                <a:ea typeface="仿宋" panose="02010609060101010101" pitchFamily="49" charset="-122"/>
              </a:rPr>
              <a:t>2007 </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6</a:t>
            </a:r>
            <a:r>
              <a:rPr lang="zh-CN" altLang="en-US" sz="1600" dirty="0">
                <a:latin typeface="仿宋" panose="02010609060101010101" pitchFamily="49" charset="-122"/>
                <a:ea typeface="仿宋" panose="02010609060101010101" pitchFamily="49" charset="-122"/>
              </a:rPr>
              <a:t>月公司全称为“上海拍拍贷金融信息服务有限公司”，是中国第一家 </a:t>
            </a:r>
            <a:r>
              <a:rPr lang="en-US" altLang="zh-CN" sz="1600" dirty="0">
                <a:latin typeface="仿宋" panose="02010609060101010101" pitchFamily="49" charset="-122"/>
                <a:ea typeface="仿宋" panose="02010609060101010101" pitchFamily="49" charset="-122"/>
              </a:rPr>
              <a:t>P2P( </a:t>
            </a:r>
            <a:r>
              <a:rPr lang="zh-CN" altLang="en-US" sz="1600" dirty="0">
                <a:latin typeface="仿宋" panose="02010609060101010101" pitchFamily="49" charset="-122"/>
                <a:ea typeface="仿宋" panose="02010609060101010101" pitchFamily="49" charset="-122"/>
              </a:rPr>
              <a:t>个人对个人</a:t>
            </a:r>
            <a:r>
              <a:rPr lang="en-US" altLang="zh-CN" sz="1600" dirty="0">
                <a:latin typeface="仿宋" panose="02010609060101010101" pitchFamily="49" charset="-122"/>
                <a:ea typeface="仿宋" panose="02010609060101010101" pitchFamily="49" charset="-122"/>
              </a:rPr>
              <a:t>) </a:t>
            </a:r>
            <a:r>
              <a:rPr lang="zh-CN" altLang="en-US" sz="1600" dirty="0">
                <a:latin typeface="仿宋" panose="02010609060101010101" pitchFamily="49" charset="-122"/>
                <a:ea typeface="仿宋" panose="02010609060101010101" pitchFamily="49" charset="-122"/>
              </a:rPr>
              <a:t>网络信用借贷平台。拍拍贷同时也是第一家由工商部门特批，获得“金融信息服务”资质。</a:t>
            </a:r>
          </a:p>
        </p:txBody>
      </p:sp>
    </p:spTree>
    <p:extLst>
      <p:ext uri="{BB962C8B-B14F-4D97-AF65-F5344CB8AC3E}">
        <p14:creationId xmlns:p14="http://schemas.microsoft.com/office/powerpoint/2010/main" val="35037752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42</a:t>
            </a:fld>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2269670453"/>
              </p:ext>
            </p:extLst>
          </p:nvPr>
        </p:nvGraphicFramePr>
        <p:xfrm>
          <a:off x="683567" y="980728"/>
          <a:ext cx="7920880" cy="5191019"/>
        </p:xfrm>
        <a:graphic>
          <a:graphicData uri="http://schemas.openxmlformats.org/drawingml/2006/table">
            <a:tbl>
              <a:tblPr firstRow="1" firstCol="1" bandRow="1"/>
              <a:tblGrid>
                <a:gridCol w="2635925">
                  <a:extLst>
                    <a:ext uri="{9D8B030D-6E8A-4147-A177-3AD203B41FA5}">
                      <a16:colId xmlns:a16="http://schemas.microsoft.com/office/drawing/2014/main" xmlns="" val="20000"/>
                    </a:ext>
                  </a:extLst>
                </a:gridCol>
                <a:gridCol w="2740388">
                  <a:extLst>
                    <a:ext uri="{9D8B030D-6E8A-4147-A177-3AD203B41FA5}">
                      <a16:colId xmlns:a16="http://schemas.microsoft.com/office/drawing/2014/main" xmlns="" val="20001"/>
                    </a:ext>
                  </a:extLst>
                </a:gridCol>
                <a:gridCol w="2544567">
                  <a:extLst>
                    <a:ext uri="{9D8B030D-6E8A-4147-A177-3AD203B41FA5}">
                      <a16:colId xmlns:a16="http://schemas.microsoft.com/office/drawing/2014/main" xmlns="" val="20002"/>
                    </a:ext>
                  </a:extLst>
                </a:gridCol>
              </a:tblGrid>
              <a:tr h="197585">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分类标准</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分类</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举例</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97585">
                <a:tc rowSpan="2">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贷款利率不同</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营利型</a:t>
                      </a:r>
                      <a:r>
                        <a:rPr lang="en-US" sz="1400" kern="100">
                          <a:solidFill>
                            <a:srgbClr val="000000"/>
                          </a:solidFill>
                          <a:effectLst/>
                          <a:latin typeface="仿宋" panose="02010609060101010101" pitchFamily="49" charset="-122"/>
                          <a:ea typeface="仿宋" panose="02010609060101010101" pitchFamily="49" charset="-122"/>
                          <a:cs typeface="黑体"/>
                        </a:rPr>
                        <a:t>P2P</a:t>
                      </a:r>
                      <a:r>
                        <a:rPr lang="zh-CN" sz="1400" kern="100">
                          <a:solidFill>
                            <a:srgbClr val="000000"/>
                          </a:solidFill>
                          <a:effectLst/>
                          <a:latin typeface="仿宋" panose="02010609060101010101" pitchFamily="49" charset="-122"/>
                          <a:ea typeface="仿宋" panose="02010609060101010101" pitchFamily="49" charset="-122"/>
                          <a:cs typeface="黑体"/>
                        </a:rPr>
                        <a:t>网贷</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大部分</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97585">
                <a:tc vMerge="1">
                  <a:txBody>
                    <a:bodyPr/>
                    <a:lstStyle/>
                    <a:p>
                      <a:endParaRPr lang="zh-CN" altLang="en-US"/>
                    </a:p>
                  </a:txBody>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公益型</a:t>
                      </a:r>
                      <a:r>
                        <a:rPr lang="en-US" sz="1400" kern="100" dirty="0">
                          <a:solidFill>
                            <a:srgbClr val="000000"/>
                          </a:solidFill>
                          <a:effectLst/>
                          <a:latin typeface="仿宋" panose="02010609060101010101" pitchFamily="49" charset="-122"/>
                          <a:ea typeface="仿宋" panose="02010609060101010101" pitchFamily="49" charset="-122"/>
                          <a:cs typeface="黑体"/>
                        </a:rPr>
                        <a:t>P2P</a:t>
                      </a:r>
                      <a:r>
                        <a:rPr lang="zh-CN" sz="1400" kern="100" dirty="0">
                          <a:solidFill>
                            <a:srgbClr val="000000"/>
                          </a:solidFill>
                          <a:effectLst/>
                          <a:latin typeface="仿宋" panose="02010609060101010101" pitchFamily="49" charset="-122"/>
                          <a:ea typeface="仿宋" panose="02010609060101010101" pitchFamily="49" charset="-122"/>
                          <a:cs typeface="黑体"/>
                        </a:rPr>
                        <a:t>网贷</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宜农贷</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97585">
                <a:tc rowSpan="2">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借款对象不同</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区域性</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微贷网、开鑫贷、温州贷等</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197585">
                <a:tc vMerge="1">
                  <a:txBody>
                    <a:bodyPr/>
                    <a:lstStyle/>
                    <a:p>
                      <a:endParaRPr lang="zh-CN" altLang="en-US"/>
                    </a:p>
                  </a:txBody>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全国主要城市</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solidFill>
                            <a:srgbClr val="000000"/>
                          </a:solidFill>
                          <a:effectLst/>
                          <a:latin typeface="仿宋" panose="02010609060101010101" pitchFamily="49" charset="-122"/>
                          <a:ea typeface="仿宋" panose="02010609060101010101" pitchFamily="49" charset="-122"/>
                          <a:cs typeface="黑体"/>
                        </a:rPr>
                        <a:t> </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197585">
                <a:tc rowSpan="3">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提供担保与否及担保形式不同</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不担保</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拍拍贷</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497099">
                <a:tc vMerge="1">
                  <a:txBody>
                    <a:bodyPr/>
                    <a:lstStyle/>
                    <a:p>
                      <a:endParaRPr lang="zh-CN" altLang="en-US"/>
                    </a:p>
                  </a:txBody>
                  <a:tcPr/>
                </a:tc>
                <a:tc rowSpan="2">
                  <a:txBody>
                    <a:bodyPr/>
                    <a:lstStyle/>
                    <a:p>
                      <a:pPr algn="l">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担保</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担保形式不同</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592755">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担保机构不同：担保公司、小额贷款公司及平台采用风险备用金账户作担保。</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197585">
                <a:tc rowSpan="3">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开展业务与网络的关系程度</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线上为主</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拍拍贷、点融网、利融网</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197585">
                <a:tc vMerge="1">
                  <a:txBody>
                    <a:bodyPr/>
                    <a:lstStyle/>
                    <a:p>
                      <a:endParaRPr lang="zh-CN" altLang="en-US"/>
                    </a:p>
                  </a:txBody>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线下为主</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宜信</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197585">
                <a:tc vMerge="1">
                  <a:txBody>
                    <a:bodyPr/>
                    <a:lstStyle/>
                    <a:p>
                      <a:endParaRPr lang="zh-CN" altLang="en-US"/>
                    </a:p>
                  </a:txBody>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线上线下相结合</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人人贷、陆金所</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197585">
                <a:tc rowSpan="4">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推出机构不同</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大型金融集团</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陆金所</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197585">
                <a:tc vMerge="1">
                  <a:txBody>
                    <a:bodyPr/>
                    <a:lstStyle/>
                    <a:p>
                      <a:endParaRPr lang="zh-CN" altLang="en-US"/>
                    </a:p>
                  </a:txBody>
                  <a:tcPr/>
                </a:tc>
                <a:tc>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国有企业</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开鑫贷</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395170">
                <a:tc vMerge="1">
                  <a:txBody>
                    <a:bodyPr/>
                    <a:lstStyle/>
                    <a:p>
                      <a:endParaRPr lang="zh-CN" altLang="en-US"/>
                    </a:p>
                  </a:txBody>
                  <a:tcPr/>
                </a:tc>
                <a:tc>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传统担保公司、小贷公司、典当行等金融服务公司</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安心贷</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197585">
                <a:tc vMerge="1">
                  <a:txBody>
                    <a:bodyPr/>
                    <a:lstStyle/>
                    <a:p>
                      <a:endParaRPr lang="zh-CN" altLang="en-US"/>
                    </a:p>
                  </a:txBody>
                  <a:tcPr/>
                </a:tc>
                <a:tc>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实体企业</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证大</a:t>
                      </a:r>
                      <a:r>
                        <a:rPr lang="en-US" sz="1400" kern="100" dirty="0">
                          <a:solidFill>
                            <a:srgbClr val="000000"/>
                          </a:solidFill>
                          <a:effectLst/>
                          <a:latin typeface="仿宋" panose="02010609060101010101" pitchFamily="49" charset="-122"/>
                          <a:ea typeface="仿宋" panose="02010609060101010101" pitchFamily="49" charset="-122"/>
                          <a:cs typeface="黑体"/>
                        </a:rPr>
                        <a:t>e</a:t>
                      </a:r>
                      <a:r>
                        <a:rPr lang="zh-CN" sz="1400" kern="100" dirty="0">
                          <a:solidFill>
                            <a:srgbClr val="000000"/>
                          </a:solidFill>
                          <a:effectLst/>
                          <a:latin typeface="仿宋" panose="02010609060101010101" pitchFamily="49" charset="-122"/>
                          <a:ea typeface="仿宋" panose="02010609060101010101" pitchFamily="49" charset="-122"/>
                          <a:cs typeface="黑体"/>
                        </a:rPr>
                        <a:t>贷</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395170">
                <a:tc rowSpan="2">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是否获得融资</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是</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宜信、拍拍贷、点融网、有利网、人人贷</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197585">
                <a:tc vMerge="1">
                  <a:txBody>
                    <a:bodyPr/>
                    <a:lstStyle/>
                    <a:p>
                      <a:endParaRPr lang="zh-CN" altLang="en-US"/>
                    </a:p>
                  </a:txBody>
                  <a:tcPr/>
                </a:tc>
                <a:tc>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否</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略</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r h="197585">
                <a:tc rowSpan="2">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注册身份不同</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a:solidFill>
                            <a:srgbClr val="000000"/>
                          </a:solidFill>
                          <a:effectLst/>
                          <a:latin typeface="仿宋" panose="02010609060101010101" pitchFamily="49" charset="-122"/>
                          <a:ea typeface="仿宋" panose="02010609060101010101" pitchFamily="49" charset="-122"/>
                          <a:cs typeface="黑体"/>
                        </a:rPr>
                        <a:t>投资信息咨询公司</a:t>
                      </a:r>
                      <a:endParaRPr lang="zh-CN" sz="1400" kern="10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略</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7"/>
                  </a:ext>
                </a:extLst>
              </a:tr>
              <a:tr h="197585">
                <a:tc vMerge="1">
                  <a:txBody>
                    <a:bodyPr/>
                    <a:lstStyle/>
                    <a:p>
                      <a:endParaRPr lang="zh-CN" altLang="en-US"/>
                    </a:p>
                  </a:txBody>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网络技术类的电子商务公司</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solidFill>
                            <a:srgbClr val="000000"/>
                          </a:solidFill>
                          <a:effectLst/>
                          <a:latin typeface="仿宋" panose="02010609060101010101" pitchFamily="49" charset="-122"/>
                          <a:ea typeface="仿宋" panose="02010609060101010101" pitchFamily="49" charset="-122"/>
                          <a:cs typeface="黑体"/>
                        </a:rPr>
                        <a:t>温州贷、红岭创投</a:t>
                      </a:r>
                      <a:endParaRPr lang="zh-CN" sz="1400" kern="100" dirty="0">
                        <a:effectLst/>
                        <a:latin typeface="仿宋" panose="02010609060101010101" pitchFamily="49" charset="-122"/>
                        <a:ea typeface="仿宋" panose="02010609060101010101" pitchFamily="49" charset="-122"/>
                        <a:cs typeface="黑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8"/>
                  </a:ext>
                </a:extLst>
              </a:tr>
            </a:tbl>
          </a:graphicData>
        </a:graphic>
      </p:graphicFrame>
      <p:sp>
        <p:nvSpPr>
          <p:cNvPr id="3" name="矩形 2"/>
          <p:cNvSpPr/>
          <p:nvPr/>
        </p:nvSpPr>
        <p:spPr>
          <a:xfrm>
            <a:off x="3203848" y="600943"/>
            <a:ext cx="2518638" cy="307777"/>
          </a:xfrm>
          <a:prstGeom prst="rect">
            <a:avLst/>
          </a:prstGeom>
        </p:spPr>
        <p:txBody>
          <a:bodyPr wrap="none">
            <a:spAutoFit/>
          </a:bodyPr>
          <a:lstStyle/>
          <a:p>
            <a:r>
              <a:rPr lang="zh-CN" altLang="en-US" sz="1400" b="1" dirty="0">
                <a:latin typeface="仿宋" pitchFamily="49" charset="-122"/>
                <a:ea typeface="仿宋" pitchFamily="49" charset="-122"/>
              </a:rPr>
              <a:t>表</a:t>
            </a:r>
            <a:r>
              <a:rPr lang="en-US" altLang="zh-CN" sz="1400" b="1" dirty="0">
                <a:latin typeface="仿宋" pitchFamily="49" charset="-122"/>
                <a:ea typeface="仿宋" pitchFamily="49" charset="-122"/>
              </a:rPr>
              <a:t>10-7 </a:t>
            </a:r>
            <a:r>
              <a:rPr lang="zh-CN" altLang="en-US" sz="1400" b="1" dirty="0">
                <a:latin typeface="仿宋" pitchFamily="49" charset="-122"/>
                <a:ea typeface="仿宋" pitchFamily="49" charset="-122"/>
              </a:rPr>
              <a:t>国内</a:t>
            </a:r>
            <a:r>
              <a:rPr lang="en-US" altLang="zh-CN" sz="1400" b="1" dirty="0">
                <a:latin typeface="仿宋" pitchFamily="49" charset="-122"/>
                <a:ea typeface="仿宋" pitchFamily="49" charset="-122"/>
              </a:rPr>
              <a:t>P2P</a:t>
            </a:r>
            <a:r>
              <a:rPr lang="zh-CN" altLang="en-US" sz="1400" b="1" dirty="0">
                <a:latin typeface="仿宋" pitchFamily="49" charset="-122"/>
                <a:ea typeface="仿宋" pitchFamily="49" charset="-122"/>
              </a:rPr>
              <a:t>分类情况汇总</a:t>
            </a:r>
          </a:p>
        </p:txBody>
      </p:sp>
    </p:spTree>
    <p:extLst>
      <p:ext uri="{BB962C8B-B14F-4D97-AF65-F5344CB8AC3E}">
        <p14:creationId xmlns:p14="http://schemas.microsoft.com/office/powerpoint/2010/main" val="30641670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7016" y="260648"/>
            <a:ext cx="8208912" cy="720080"/>
          </a:xfrm>
        </p:spPr>
        <p:txBody>
          <a:bodyPr/>
          <a:lstStyle/>
          <a:p>
            <a:r>
              <a:rPr lang="en-US" altLang="zh-CN" sz="2000" dirty="0"/>
              <a:t>10.4.2 </a:t>
            </a:r>
            <a:r>
              <a:rPr lang="zh-CN" altLang="en-US" sz="2000" dirty="0"/>
              <a:t>存在的问题</a:t>
            </a:r>
            <a:endParaRPr lang="zh-CN" altLang="en-US" sz="2000"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43</a:t>
            </a:fld>
            <a:endParaRPr lang="zh-CN" altLang="en-US"/>
          </a:p>
        </p:txBody>
      </p:sp>
      <p:sp>
        <p:nvSpPr>
          <p:cNvPr id="5" name="TextBox 4"/>
          <p:cNvSpPr txBox="1"/>
          <p:nvPr/>
        </p:nvSpPr>
        <p:spPr>
          <a:xfrm>
            <a:off x="527016" y="980728"/>
            <a:ext cx="8280920" cy="5704126"/>
          </a:xfrm>
          <a:prstGeom prst="rect">
            <a:avLst/>
          </a:prstGeom>
          <a:noFill/>
        </p:spPr>
        <p:txBody>
          <a:bodyPr wrap="square" rtlCol="0">
            <a:spAutoFit/>
          </a:bodyPr>
          <a:lstStyle/>
          <a:p>
            <a:pPr marL="342900" indent="-342900">
              <a:spcBef>
                <a:spcPts val="1800"/>
              </a:spcBef>
              <a:buSzPct val="150000"/>
              <a:buBlip>
                <a:blip r:embed="rId2"/>
              </a:buBlip>
            </a:pPr>
            <a:r>
              <a:rPr lang="zh-CN" altLang="en-US" sz="1600" dirty="0" smtClean="0">
                <a:latin typeface="仿宋" panose="02010609060101010101" pitchFamily="49" charset="-122"/>
                <a:ea typeface="仿宋" panose="02010609060101010101" pitchFamily="49" charset="-122"/>
              </a:rPr>
              <a:t>近年来</a:t>
            </a:r>
            <a:r>
              <a:rPr lang="zh-CN" altLang="en-US" sz="1600" dirty="0">
                <a:latin typeface="仿宋" panose="02010609060101010101" pitchFamily="49" charset="-122"/>
                <a:ea typeface="仿宋" panose="02010609060101010101" pitchFamily="49" charset="-122"/>
              </a:rPr>
              <a:t>互联网金融在我国迅猛发展，仅</a:t>
            </a:r>
            <a:r>
              <a:rPr lang="en-US" altLang="zh-CN" sz="1600" dirty="0">
                <a:latin typeface="仿宋" panose="02010609060101010101" pitchFamily="49" charset="-122"/>
                <a:ea typeface="仿宋" panose="02010609060101010101" pitchFamily="49" charset="-122"/>
              </a:rPr>
              <a:t>2014</a:t>
            </a:r>
            <a:r>
              <a:rPr lang="zh-CN" altLang="en-US" sz="1600" dirty="0">
                <a:latin typeface="仿宋" panose="02010609060101010101" pitchFamily="49" charset="-122"/>
                <a:ea typeface="仿宋" panose="02010609060101010101" pitchFamily="49" charset="-122"/>
              </a:rPr>
              <a:t>年新上线的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平台就有</a:t>
            </a:r>
            <a:r>
              <a:rPr lang="en-US" altLang="zh-CN" sz="1600" dirty="0">
                <a:latin typeface="仿宋" panose="02010609060101010101" pitchFamily="49" charset="-122"/>
                <a:ea typeface="仿宋" panose="02010609060101010101" pitchFamily="49" charset="-122"/>
              </a:rPr>
              <a:t>1228</a:t>
            </a:r>
            <a:r>
              <a:rPr lang="zh-CN" altLang="en-US" sz="1600" dirty="0">
                <a:latin typeface="仿宋" panose="02010609060101010101" pitchFamily="49" charset="-122"/>
                <a:ea typeface="仿宋" panose="02010609060101010101" pitchFamily="49" charset="-122"/>
              </a:rPr>
              <a:t>家，</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年末贷款余额超过</a:t>
            </a:r>
            <a:r>
              <a:rPr lang="en-US" altLang="zh-CN" sz="1600" dirty="0">
                <a:latin typeface="仿宋" panose="02010609060101010101" pitchFamily="49" charset="-122"/>
                <a:ea typeface="仿宋" panose="02010609060101010101" pitchFamily="49" charset="-122"/>
              </a:rPr>
              <a:t>1000</a:t>
            </a:r>
            <a:r>
              <a:rPr lang="zh-CN" altLang="en-US" sz="1600" dirty="0">
                <a:latin typeface="仿宋" panose="02010609060101010101" pitchFamily="49" charset="-122"/>
                <a:ea typeface="仿宋" panose="02010609060101010101" pitchFamily="49" charset="-122"/>
              </a:rPr>
              <a:t>亿。这也意味着，去年平均每天会有超过</a:t>
            </a:r>
            <a:r>
              <a:rPr lang="en-US" altLang="zh-CN" sz="1600" dirty="0">
                <a:latin typeface="仿宋" panose="02010609060101010101" pitchFamily="49" charset="-122"/>
                <a:ea typeface="仿宋" panose="02010609060101010101" pitchFamily="49" charset="-122"/>
              </a:rPr>
              <a:t>3</a:t>
            </a:r>
            <a:r>
              <a:rPr lang="zh-CN" altLang="en-US" sz="1600" dirty="0">
                <a:latin typeface="仿宋" panose="02010609060101010101" pitchFamily="49" charset="-122"/>
                <a:ea typeface="仿宋" panose="02010609060101010101" pitchFamily="49" charset="-122"/>
              </a:rPr>
              <a:t>家新</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平台上线。就参与主体来看，第一波主要是互联网企业，第二波平安银行等金融背景企业也陆续参与进来。相关数据显示，在</a:t>
            </a:r>
            <a:r>
              <a:rPr lang="en-US" altLang="zh-CN" sz="1600" dirty="0">
                <a:latin typeface="仿宋" panose="02010609060101010101" pitchFamily="49" charset="-122"/>
                <a:ea typeface="仿宋" panose="02010609060101010101" pitchFamily="49" charset="-122"/>
              </a:rPr>
              <a:t>2012</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平台交易量仅</a:t>
            </a:r>
            <a:r>
              <a:rPr lang="en-US" altLang="zh-CN" sz="1600" dirty="0">
                <a:latin typeface="仿宋" panose="02010609060101010101" pitchFamily="49" charset="-122"/>
                <a:ea typeface="仿宋" panose="02010609060101010101" pitchFamily="49" charset="-122"/>
              </a:rPr>
              <a:t>212</a:t>
            </a:r>
            <a:r>
              <a:rPr lang="zh-CN" altLang="en-US" sz="1600" dirty="0">
                <a:latin typeface="仿宋" panose="02010609060101010101" pitchFamily="49" charset="-122"/>
                <a:ea typeface="仿宋" panose="02010609060101010101" pitchFamily="49" charset="-122"/>
              </a:rPr>
              <a:t>亿元左右，</a:t>
            </a:r>
            <a:r>
              <a:rPr lang="en-US" altLang="zh-CN" sz="1600" dirty="0">
                <a:latin typeface="仿宋" panose="02010609060101010101" pitchFamily="49" charset="-122"/>
                <a:ea typeface="仿宋" panose="02010609060101010101" pitchFamily="49" charset="-122"/>
              </a:rPr>
              <a:t>2014</a:t>
            </a:r>
            <a:r>
              <a:rPr lang="zh-CN" altLang="en-US" sz="1600" dirty="0">
                <a:latin typeface="仿宋" panose="02010609060101010101" pitchFamily="49" charset="-122"/>
                <a:ea typeface="仿宋" panose="02010609060101010101" pitchFamily="49" charset="-122"/>
              </a:rPr>
              <a:t>年已增至约</a:t>
            </a:r>
            <a:r>
              <a:rPr lang="en-US" altLang="zh-CN" sz="1600" dirty="0">
                <a:latin typeface="仿宋" panose="02010609060101010101" pitchFamily="49" charset="-122"/>
                <a:ea typeface="仿宋" panose="02010609060101010101" pitchFamily="49" charset="-122"/>
              </a:rPr>
              <a:t>3000</a:t>
            </a:r>
            <a:r>
              <a:rPr lang="zh-CN" altLang="en-US" sz="1600" dirty="0">
                <a:latin typeface="仿宋" panose="02010609060101010101" pitchFamily="49" charset="-122"/>
                <a:ea typeface="仿宋" panose="02010609060101010101" pitchFamily="49" charset="-122"/>
              </a:rPr>
              <a:t>亿元，三年增长率高达</a:t>
            </a:r>
            <a:r>
              <a:rPr lang="en-US" altLang="zh-CN" sz="1600" dirty="0">
                <a:latin typeface="仿宋" panose="02010609060101010101" pitchFamily="49" charset="-122"/>
                <a:ea typeface="仿宋" panose="02010609060101010101" pitchFamily="49" charset="-122"/>
              </a:rPr>
              <a:t>130%</a:t>
            </a:r>
            <a:r>
              <a:rPr lang="zh-CN" altLang="en-US" sz="1600" dirty="0">
                <a:latin typeface="仿宋" panose="02010609060101010101" pitchFamily="49" charset="-122"/>
                <a:ea typeface="仿宋" panose="02010609060101010101" pitchFamily="49" charset="-122"/>
              </a:rPr>
              <a:t>。然而，随着</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行业的爆发式增长，坏账、跑路等负面消息也纷至沓来。</a:t>
            </a:r>
            <a:endParaRPr lang="en-US" altLang="zh-CN" sz="1600"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一、借款人</a:t>
            </a:r>
          </a:p>
          <a:p>
            <a:pPr>
              <a:spcBef>
                <a:spcPts val="1000"/>
              </a:spcBef>
            </a:pPr>
            <a:r>
              <a:rPr lang="en-US" altLang="zh-CN" sz="1600" dirty="0">
                <a:latin typeface="仿宋" panose="02010609060101010101" pitchFamily="49" charset="-122"/>
                <a:ea typeface="仿宋" panose="02010609060101010101" pitchFamily="49" charset="-122"/>
              </a:rPr>
              <a:t>    P2P</a:t>
            </a:r>
            <a:r>
              <a:rPr lang="zh-CN" altLang="en-US" sz="1600" dirty="0">
                <a:latin typeface="仿宋" panose="02010609060101010101" pitchFamily="49" charset="-122"/>
                <a:ea typeface="仿宋" panose="02010609060101010101" pitchFamily="49" charset="-122"/>
              </a:rPr>
              <a:t>平台上的借款人的主要来源有三类：一是政策上限制取得贷款的主体，例如抵押物为第二顺位抵押无法在银行贷款的企业及其控制人、产业政策限制的“两高一剩”企业及其控制人等；二是因信贷额度管制而难以获得银行贷款的私营企业；三是银行出于人力和运营成本考虑，无法或不愿顾及的中小微企业及个人贷款。前两类时经过行政选择被淘汰的次优贷款人，第三类借款人资金需求零散、经营状况不稳定，因此，主要借款人的特征使得网贷市场的风险较高。另外，不完善的信用体系导致违约风险转嫁给网贷平台。一方面，借款人对平台及投资者是信息不对称的，借款人提供的借款用途和归还方式不详尽，甚至会有意隐藏资金用途。然而，为防止坏账率导致的亏损，平台对借款人更关注的是以抵押、质押、担保等形式追索的第二还款来源，而不是以经营活动产生资金流入的第一还款来源。逆向选择进一步加剧借款人违约的可能性。另一方面，由于国内信用体系缺失，借款人即使违约也不会对其自身信用的使用造成损失。并且国内的网贷平台主要为有担保的线上模式，一旦借款人违约逾期还款或无法还款，网贷平台及相关担保公司需要承担相应支付义务，违约风险最终转嫁到平台身上而不是借款人身上。</a:t>
            </a:r>
          </a:p>
          <a:p>
            <a:endParaRPr lang="zh-CN" altLang="en-US" sz="16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4503570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44</a:t>
            </a:fld>
            <a:endParaRPr lang="zh-CN" altLang="en-US"/>
          </a:p>
        </p:txBody>
      </p:sp>
      <p:sp>
        <p:nvSpPr>
          <p:cNvPr id="5" name="TextBox 4"/>
          <p:cNvSpPr txBox="1"/>
          <p:nvPr/>
        </p:nvSpPr>
        <p:spPr>
          <a:xfrm>
            <a:off x="395536" y="476672"/>
            <a:ext cx="8424936" cy="6011902"/>
          </a:xfrm>
          <a:prstGeom prst="rect">
            <a:avLst/>
          </a:prstGeom>
          <a:noFill/>
        </p:spPr>
        <p:txBody>
          <a:bodyPr wrap="square" rtlCol="0">
            <a:spAutoFit/>
          </a:bodyPr>
          <a:lstStyle/>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二、投资者</a:t>
            </a:r>
          </a:p>
          <a:p>
            <a:pPr>
              <a:spcBef>
                <a:spcPts val="500"/>
              </a:spcBef>
            </a:pPr>
            <a:r>
              <a:rPr lang="zh-CN" altLang="en-US" sz="1600" dirty="0">
                <a:latin typeface="仿宋" panose="02010609060101010101" pitchFamily="49" charset="-122"/>
                <a:ea typeface="仿宋" panose="02010609060101010101" pitchFamily="49" charset="-122"/>
              </a:rPr>
              <a:t>    一方面，网贷平台投资者主体的特殊性和资金来源的短期性决定了投资者的激进投资行为，使得网贷平台通过高额回报诱导投资者投入资金；另一方面，投资者事发后态度偏向维稳，使网贷平台事发后以限制提现、续投提现等形式拖欠投资者的资金。</a:t>
            </a:r>
          </a:p>
          <a:p>
            <a:pPr>
              <a:spcBef>
                <a:spcPts val="500"/>
              </a:spcBef>
            </a:pPr>
            <a:r>
              <a:rPr lang="zh-CN" altLang="en-US" sz="1600" dirty="0">
                <a:latin typeface="仿宋" panose="02010609060101010101" pitchFamily="49" charset="-122"/>
                <a:ea typeface="仿宋" panose="02010609060101010101" pitchFamily="49" charset="-122"/>
              </a:rPr>
              <a:t>根据</a:t>
            </a:r>
            <a:r>
              <a:rPr lang="en-US" altLang="zh-CN" sz="1600" dirty="0">
                <a:latin typeface="仿宋" panose="02010609060101010101" pitchFamily="49" charset="-122"/>
                <a:ea typeface="仿宋" panose="02010609060101010101" pitchFamily="49" charset="-122"/>
              </a:rPr>
              <a:t>2013</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每日经济新闻</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和网贷之家的调查，网贷平台投资者中，年龄在</a:t>
            </a:r>
            <a:r>
              <a:rPr lang="en-US" altLang="zh-CN" sz="1600" dirty="0">
                <a:latin typeface="仿宋" panose="02010609060101010101" pitchFamily="49" charset="-122"/>
                <a:ea typeface="仿宋" panose="02010609060101010101" pitchFamily="49" charset="-122"/>
              </a:rPr>
              <a:t>20</a:t>
            </a:r>
            <a:r>
              <a:rPr lang="zh-CN" altLang="en-US" sz="1600" dirty="0">
                <a:latin typeface="仿宋" panose="02010609060101010101" pitchFamily="49" charset="-122"/>
                <a:ea typeface="仿宋" panose="02010609060101010101" pitchFamily="49" charset="-122"/>
              </a:rPr>
              <a:t>至</a:t>
            </a:r>
            <a:r>
              <a:rPr lang="en-US" altLang="zh-CN" sz="1600" dirty="0">
                <a:latin typeface="仿宋" panose="02010609060101010101" pitchFamily="49" charset="-122"/>
                <a:ea typeface="仿宋" panose="02010609060101010101" pitchFamily="49" charset="-122"/>
              </a:rPr>
              <a:t>40</a:t>
            </a:r>
            <a:r>
              <a:rPr lang="zh-CN" altLang="en-US" sz="1600" dirty="0">
                <a:latin typeface="仿宋" panose="02010609060101010101" pitchFamily="49" charset="-122"/>
                <a:ea typeface="仿宋" panose="02010609060101010101" pitchFamily="49" charset="-122"/>
              </a:rPr>
              <a:t>岁之间的占比高达</a:t>
            </a:r>
            <a:r>
              <a:rPr lang="en-US" altLang="zh-CN" sz="1600" dirty="0">
                <a:latin typeface="仿宋" panose="02010609060101010101" pitchFamily="49" charset="-122"/>
                <a:ea typeface="仿宋" panose="02010609060101010101" pitchFamily="49" charset="-122"/>
              </a:rPr>
              <a:t>80%</a:t>
            </a:r>
            <a:r>
              <a:rPr lang="zh-CN" altLang="en-US" sz="1600" dirty="0">
                <a:latin typeface="仿宋" panose="02010609060101010101" pitchFamily="49" charset="-122"/>
                <a:ea typeface="仿宋" panose="02010609060101010101" pitchFamily="49" charset="-122"/>
              </a:rPr>
              <a:t>，且分布地区主要在沿海地区。投资者具有一定积蓄但又积蓄不高，因此难以投入高门槛、长投资期的传统银行理财中去。同时，投资者属于当前网民的主力，容易接受互联网新鲜事物，勇于探索新平台，因此期限短收益高的网贷平台成为其绝好的投资选择。这些投资者往往“重仓”网贷平台。据调查，有</a:t>
            </a:r>
            <a:r>
              <a:rPr lang="en-US" altLang="zh-CN" sz="1600" dirty="0">
                <a:latin typeface="仿宋" panose="02010609060101010101" pitchFamily="49" charset="-122"/>
                <a:ea typeface="仿宋" panose="02010609060101010101" pitchFamily="49" charset="-122"/>
              </a:rPr>
              <a:t>34%</a:t>
            </a:r>
            <a:r>
              <a:rPr lang="zh-CN" altLang="en-US" sz="1600" dirty="0">
                <a:latin typeface="仿宋" panose="02010609060101010101" pitchFamily="49" charset="-122"/>
                <a:ea typeface="仿宋" panose="02010609060101010101" pitchFamily="49" charset="-122"/>
              </a:rPr>
              <a:t>的投资者将八成以上的资金投入网贷平台，而</a:t>
            </a:r>
            <a:r>
              <a:rPr lang="en-US" altLang="zh-CN" sz="1600" dirty="0">
                <a:latin typeface="仿宋" panose="02010609060101010101" pitchFamily="49" charset="-122"/>
                <a:ea typeface="仿宋" panose="02010609060101010101" pitchFamily="49" charset="-122"/>
              </a:rPr>
              <a:t>55%</a:t>
            </a:r>
            <a:r>
              <a:rPr lang="zh-CN" altLang="en-US" sz="1600" dirty="0">
                <a:latin typeface="仿宋" panose="02010609060101010101" pitchFamily="49" charset="-122"/>
                <a:ea typeface="仿宋" panose="02010609060101010101" pitchFamily="49" charset="-122"/>
              </a:rPr>
              <a:t>以上的投资者将一半以上的资产投入网贷平台。</a:t>
            </a:r>
          </a:p>
          <a:p>
            <a:pPr>
              <a:spcBef>
                <a:spcPts val="500"/>
              </a:spcBef>
            </a:pPr>
            <a:r>
              <a:rPr lang="zh-CN" altLang="en-US" sz="1600" dirty="0">
                <a:latin typeface="仿宋" panose="02010609060101010101" pitchFamily="49" charset="-122"/>
                <a:ea typeface="仿宋" panose="02010609060101010101" pitchFamily="49" charset="-122"/>
              </a:rPr>
              <a:t>    出于获取更高投资收益和保护心理的考虑，部分投资者还会组成类似电商的“团模式”，由团长牵线来对网贷平台进行投标，其中比较活跃的有包子团、咳咳团、布丁团、阳光团、红旗财经团、友情团等。“团模式”的大进大出增加了平台资金波动，而且事后挤兑的问题更加严重。同时，团长存在道德风险，会为了获取介绍费而帮助平台作弊、引投资者入局。以包子团为例，其相继在乐网贷、徽煌财富和保险贷三家平台踩雷，成员损失初步估计超过</a:t>
            </a:r>
            <a:r>
              <a:rPr lang="en-US" altLang="zh-CN" sz="1600" dirty="0">
                <a:latin typeface="仿宋" panose="02010609060101010101" pitchFamily="49" charset="-122"/>
                <a:ea typeface="仿宋" panose="02010609060101010101" pitchFamily="49" charset="-122"/>
              </a:rPr>
              <a:t>4500</a:t>
            </a:r>
            <a:r>
              <a:rPr lang="zh-CN" altLang="en-US" sz="1600" dirty="0">
                <a:latin typeface="仿宋" panose="02010609060101010101" pitchFamily="49" charset="-122"/>
                <a:ea typeface="仿宋" panose="02010609060101010101" pitchFamily="49" charset="-122"/>
              </a:rPr>
              <a:t>万元，涉及成员人数</a:t>
            </a:r>
            <a:r>
              <a:rPr lang="en-US" altLang="zh-CN" sz="1600" dirty="0">
                <a:latin typeface="仿宋" panose="02010609060101010101" pitchFamily="49" charset="-122"/>
                <a:ea typeface="仿宋" panose="02010609060101010101" pitchFamily="49" charset="-122"/>
              </a:rPr>
              <a:t>1900</a:t>
            </a:r>
            <a:r>
              <a:rPr lang="zh-CN" altLang="en-US" sz="1600" dirty="0">
                <a:latin typeface="仿宋" panose="02010609060101010101" pitchFamily="49" charset="-122"/>
                <a:ea typeface="仿宋" panose="02010609060101010101" pitchFamily="49" charset="-122"/>
              </a:rPr>
              <a:t>多名，而发生损失后团长消失，组团成员只能自己进行维权。</a:t>
            </a:r>
          </a:p>
          <a:p>
            <a:pPr>
              <a:spcBef>
                <a:spcPts val="500"/>
              </a:spcBef>
            </a:pPr>
            <a:r>
              <a:rPr lang="zh-CN" altLang="en-US" sz="1600" dirty="0">
                <a:latin typeface="仿宋" panose="02010609060101010101" pitchFamily="49" charset="-122"/>
                <a:ea typeface="仿宋" panose="02010609060101010101" pitchFamily="49" charset="-122"/>
              </a:rPr>
              <a:t>    在事后维权上，投资者往往不够正面积极。首先，有些地区地方保护主义严重，投资者对公安、司法的处理效率缺乏信心，加上没有足够证据，很难追究问题网贷平台的法律责任；其次，网贷平台涉案人数众多、资金牵连广泛，投资者难以组织成维权团队并按照共同的方案进行集体维权；第三，投资者还对网贷平台抱有侥幸心理，不但希望平台能持续下去，而且希望有后续接棒投资的人为其解套。基于以上三个原因，投资者的不积极给网贷平台足够的时间进行资金腾挪。</a:t>
            </a:r>
          </a:p>
          <a:p>
            <a:endParaRPr lang="zh-CN" altLang="en-US" sz="16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789029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45</a:t>
            </a:fld>
            <a:endParaRPr lang="zh-CN" altLang="en-US"/>
          </a:p>
        </p:txBody>
      </p:sp>
      <p:sp>
        <p:nvSpPr>
          <p:cNvPr id="5" name="TextBox 4"/>
          <p:cNvSpPr txBox="1"/>
          <p:nvPr/>
        </p:nvSpPr>
        <p:spPr>
          <a:xfrm>
            <a:off x="395536" y="548680"/>
            <a:ext cx="8568952" cy="5755422"/>
          </a:xfrm>
          <a:prstGeom prst="rect">
            <a:avLst/>
          </a:prstGeom>
          <a:noFill/>
        </p:spPr>
        <p:txBody>
          <a:bodyPr wrap="square" rtlCol="0">
            <a:spAutoFit/>
          </a:bodyPr>
          <a:lstStyle/>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三、网贷平台</a:t>
            </a:r>
          </a:p>
          <a:p>
            <a:r>
              <a:rPr lang="zh-CN" altLang="en-US" sz="1600" dirty="0">
                <a:latin typeface="仿宋" panose="02010609060101010101" pitchFamily="49" charset="-122"/>
                <a:ea typeface="仿宋" panose="02010609060101010101" pitchFamily="49" charset="-122"/>
              </a:rPr>
              <a:t>    一方面，网贷平台为满足借款人和投资者的需求而选择了风险较高的运营模式，从经营不善的网贷平台看，其主要存在自融、拆标、技术短板三大风险性的运作模式。另一方面，由于目前监管体系尚未建立，一些平台浑水摸鱼蓄意欺诈。拆标的网贷平台则是通过“借短贷长”进行负债经营来转化期限和金额，使投资者投入金额的到期期限和贷款合约之间实现平衡。以宜信的债权转让模式为例，宜信把资金借给借款人，然后从金额和时间上拆细债权，通过理财产品的形式在线下转让给真正的投资者，从而使得期限和金额在借贷双方成功转化。而拆标需要非常过硬的后台技术团队，只有交易活跃，借贷业务的期限和金额才会有效转化。宜信虽然有</a:t>
            </a:r>
            <a:r>
              <a:rPr lang="en-US" altLang="zh-CN" sz="1600" dirty="0">
                <a:latin typeface="仿宋" panose="02010609060101010101" pitchFamily="49" charset="-122"/>
                <a:ea typeface="仿宋" panose="02010609060101010101" pitchFamily="49" charset="-122"/>
              </a:rPr>
              <a:t>100</a:t>
            </a:r>
            <a:r>
              <a:rPr lang="zh-CN" altLang="en-US" sz="1600" dirty="0">
                <a:latin typeface="仿宋" panose="02010609060101010101" pitchFamily="49" charset="-122"/>
                <a:ea typeface="仿宋" panose="02010609060101010101" pitchFamily="49" charset="-122"/>
              </a:rPr>
              <a:t>多名从事产品设计的员工，其投资者与借款人数量也较大，但问题是，其股东基本上为从事民间借贷或实业的背景，其技术拆分实力有限，无法精确设计以保证资金的流转，从而产生期限错配的问题，以致引发流动性风险。</a:t>
            </a:r>
          </a:p>
          <a:p>
            <a:r>
              <a:rPr lang="zh-CN" altLang="en-US" sz="1600" dirty="0">
                <a:latin typeface="仿宋" panose="02010609060101010101" pitchFamily="49" charset="-122"/>
                <a:ea typeface="仿宋" panose="02010609060101010101" pitchFamily="49" charset="-122"/>
              </a:rPr>
              <a:t>    相比银行体系的挤兑有中央银行作为最后的担保人，网贷平台仅能依靠自身或及其相关的小额贷款公司、担保公司进行偿付，从支付能力上本身就存在疑问。一旦借款人逾期还款或者投资者集体挤兑，以自融和拆标形式经营的网贷平台资金链条极易陷入断裂的困境中。除了自融和拆标，网贷平台还容易遭受黑客、病毒攻击，容易引致交易主体的资金损失、投资者资料泄密以及平台的运营失常等问题。蓄意欺诈的网贷平台常常采用的方式有以下两种：</a:t>
            </a:r>
          </a:p>
          <a:p>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一</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平台独立进行的“庞氏骗局”。</a:t>
            </a:r>
          </a:p>
          <a:p>
            <a:r>
              <a:rPr lang="zh-CN" altLang="en-US" sz="1600" dirty="0">
                <a:latin typeface="仿宋" panose="02010609060101010101" pitchFamily="49" charset="-122"/>
                <a:ea typeface="仿宋" panose="02010609060101010101" pitchFamily="49" charset="-122"/>
              </a:rPr>
              <a:t>    其本身往往虚构运营资质，妄称持续经营，且以高回报的假标来诱揽资金，以新投资者的钱向老投资者支付利息和回报制造赚钱假象。</a:t>
            </a:r>
          </a:p>
          <a:p>
            <a:r>
              <a:rPr lang="zh-CN" altLang="en-US" sz="1600" dirty="0">
                <a:latin typeface="仿宋" panose="02010609060101010101" pitchFamily="49" charset="-122"/>
                <a:ea typeface="仿宋" panose="02010609060101010101" pitchFamily="49" charset="-122"/>
              </a:rPr>
              <a:t>（二）平台之间互相拆借。</a:t>
            </a:r>
          </a:p>
          <a:p>
            <a:r>
              <a:rPr lang="zh-CN" altLang="en-US" sz="1600" dirty="0">
                <a:latin typeface="仿宋" panose="02010609060101010101" pitchFamily="49" charset="-122"/>
                <a:ea typeface="仿宋" panose="02010609060101010101" pitchFamily="49" charset="-122"/>
              </a:rPr>
              <a:t>    除了平台独立性的诈骗外，由于网贷平台门槛较低，其市场准入标准没有特殊要求，因而平台之间多数存在利益关联，即存在组建新平台来偿还旧平台投资者的到期资金的情形。。而“一控多”现象也屡见不鲜。</a:t>
            </a:r>
          </a:p>
        </p:txBody>
      </p:sp>
    </p:spTree>
    <p:extLst>
      <p:ext uri="{BB962C8B-B14F-4D97-AF65-F5344CB8AC3E}">
        <p14:creationId xmlns:p14="http://schemas.microsoft.com/office/powerpoint/2010/main" val="4215471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46</a:t>
            </a:fld>
            <a:endParaRPr lang="zh-CN" altLang="en-US"/>
          </a:p>
        </p:txBody>
      </p:sp>
      <p:sp>
        <p:nvSpPr>
          <p:cNvPr id="5" name="TextBox 4"/>
          <p:cNvSpPr txBox="1"/>
          <p:nvPr/>
        </p:nvSpPr>
        <p:spPr>
          <a:xfrm>
            <a:off x="395536" y="790833"/>
            <a:ext cx="8568952" cy="2372444"/>
          </a:xfrm>
          <a:prstGeom prst="rect">
            <a:avLst/>
          </a:prstGeom>
          <a:noFill/>
        </p:spPr>
        <p:txBody>
          <a:bodyPr wrap="square" rtlCol="0">
            <a:spAutoFit/>
          </a:bodyPr>
          <a:lstStyle/>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四、社会环境和监管状况</a:t>
            </a:r>
            <a:endParaRPr lang="en-US" altLang="zh-CN" sz="1600" b="1" dirty="0">
              <a:latin typeface="仿宋" panose="02010609060101010101" pitchFamily="49" charset="-122"/>
              <a:ea typeface="仿宋" panose="02010609060101010101" pitchFamily="49" charset="-122"/>
            </a:endParaRPr>
          </a:p>
          <a:p>
            <a:pPr>
              <a:spcBef>
                <a:spcPts val="500"/>
              </a:spcBef>
            </a:pPr>
            <a:r>
              <a:rPr lang="zh-CN" altLang="en-US" sz="1600" dirty="0">
                <a:latin typeface="仿宋" panose="02010609060101010101" pitchFamily="49" charset="-122"/>
                <a:ea typeface="仿宋" panose="02010609060101010101" pitchFamily="49" charset="-122"/>
              </a:rPr>
              <a:t>    国内金融市场僵化，融资难、缺少投资渠道，</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的诞生是为了联接投资人和融资人，满足供需两端的需求；征信体系尚不健全，且央行征信不向</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平台开放，平台只能以线下审核为主；在美国，</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平台受</a:t>
            </a:r>
            <a:r>
              <a:rPr lang="en-US" altLang="zh-CN" sz="1600" dirty="0">
                <a:latin typeface="仿宋" panose="02010609060101010101" pitchFamily="49" charset="-122"/>
                <a:ea typeface="仿宋" panose="02010609060101010101" pitchFamily="49" charset="-122"/>
              </a:rPr>
              <a:t>SEC</a:t>
            </a:r>
            <a:r>
              <a:rPr lang="zh-CN" altLang="en-US" sz="1600" dirty="0">
                <a:latin typeface="仿宋" panose="02010609060101010101" pitchFamily="49" charset="-122"/>
                <a:ea typeface="仿宋" panose="02010609060101010101" pitchFamily="49" charset="-122"/>
              </a:rPr>
              <a:t>监管，有苛刻的信息披露机制和</a:t>
            </a:r>
            <a:r>
              <a:rPr lang="en-US" altLang="zh-CN" sz="1600" dirty="0">
                <a:latin typeface="仿宋" panose="02010609060101010101" pitchFamily="49" charset="-122"/>
                <a:ea typeface="仿宋" panose="02010609060101010101" pitchFamily="49" charset="-122"/>
              </a:rPr>
              <a:t>400</a:t>
            </a:r>
            <a:r>
              <a:rPr lang="zh-CN" altLang="en-US" sz="1600" dirty="0">
                <a:latin typeface="仿宋" panose="02010609060101010101" pitchFamily="49" charset="-122"/>
                <a:ea typeface="仿宋" panose="02010609060101010101" pitchFamily="49" charset="-122"/>
              </a:rPr>
              <a:t>万美元保证金要求，中国的互联网金融的监管尚在建设中，银监会负责监管</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平台，但目前尚未出台监管细则，监管缺位，对于</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平台只有普通企业的准入门槛；中国</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尚处于法律空白期。野蛮的“价格战”，征信体系等基础框架缺失，以及行业监管不力等，是造促成</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行业坏账、跑路频出的重要因素。而提高行业准入门槛等监督办法的拟定，将有助于改善互联网金融发展环境，减少行业乱象发生。</a:t>
            </a:r>
          </a:p>
        </p:txBody>
      </p:sp>
    </p:spTree>
    <p:extLst>
      <p:ext uri="{BB962C8B-B14F-4D97-AF65-F5344CB8AC3E}">
        <p14:creationId xmlns:p14="http://schemas.microsoft.com/office/powerpoint/2010/main" val="12651432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208912" cy="720080"/>
          </a:xfrm>
        </p:spPr>
        <p:txBody>
          <a:bodyPr/>
          <a:lstStyle/>
          <a:p>
            <a:r>
              <a:rPr lang="en-US" altLang="zh-CN" sz="2000" dirty="0"/>
              <a:t>10.4.3 </a:t>
            </a:r>
            <a:r>
              <a:rPr lang="zh-CN" altLang="en-US" sz="2000" dirty="0"/>
              <a:t>未来的发展</a:t>
            </a:r>
            <a:endParaRPr lang="zh-CN" altLang="en-US" sz="2000"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47</a:t>
            </a:fld>
            <a:endParaRPr lang="zh-CN" altLang="en-US"/>
          </a:p>
        </p:txBody>
      </p:sp>
      <p:sp>
        <p:nvSpPr>
          <p:cNvPr id="5" name="TextBox 4"/>
          <p:cNvSpPr txBox="1"/>
          <p:nvPr/>
        </p:nvSpPr>
        <p:spPr>
          <a:xfrm>
            <a:off x="539552" y="692696"/>
            <a:ext cx="8136904" cy="5970865"/>
          </a:xfrm>
          <a:prstGeom prst="rect">
            <a:avLst/>
          </a:prstGeom>
          <a:noFill/>
        </p:spPr>
        <p:txBody>
          <a:bodyPr wrap="square" rtlCol="0">
            <a:spAutoFit/>
          </a:bodyPr>
          <a:lstStyle/>
          <a:p>
            <a:r>
              <a:rPr lang="zh-CN" altLang="en-US" sz="1600" dirty="0">
                <a:latin typeface="仿宋" panose="02010609060101010101" pitchFamily="49" charset="-122"/>
                <a:ea typeface="仿宋" panose="02010609060101010101" pitchFamily="49" charset="-122"/>
              </a:rPr>
              <a:t>    尽管关于</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网贷平台的争议一直存在，但随着社会现实需求的增加和国家关于互联网金融的出台，网络借贷平台进一步规范，不少企业家甚至金融巨头开始进入互联网金融领域，</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未来的发展值得关注。</a:t>
            </a:r>
          </a:p>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一、监管</a:t>
            </a:r>
          </a:p>
          <a:p>
            <a:r>
              <a:rPr lang="en-US" altLang="zh-CN" sz="1600" dirty="0">
                <a:latin typeface="仿宋" panose="02010609060101010101" pitchFamily="49" charset="-122"/>
                <a:ea typeface="仿宋" panose="02010609060101010101" pitchFamily="49" charset="-122"/>
              </a:rPr>
              <a:t>    2015</a:t>
            </a:r>
            <a:r>
              <a:rPr lang="zh-CN" altLang="en-US" sz="1600" dirty="0">
                <a:latin typeface="仿宋" panose="02010609060101010101" pitchFamily="49" charset="-122"/>
                <a:ea typeface="仿宋" panose="02010609060101010101" pitchFamily="49" charset="-122"/>
              </a:rPr>
              <a:t>年被业内认为是</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网贷行业监管元年，随着监管政策的即将出台，银监会普惠金融部近期召集了各地监管部门和</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机构代表召开闭门会，讨论</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行业监管已形成的文件初稿。根据该文件内容，除了明确</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平台中介职能、强化信息披露、注册资本金</a:t>
            </a:r>
            <a:r>
              <a:rPr lang="en-US" altLang="zh-CN" sz="1600" dirty="0">
                <a:latin typeface="仿宋" panose="02010609060101010101" pitchFamily="49" charset="-122"/>
                <a:ea typeface="仿宋" panose="02010609060101010101" pitchFamily="49" charset="-122"/>
              </a:rPr>
              <a:t>3000</a:t>
            </a:r>
            <a:r>
              <a:rPr lang="zh-CN" altLang="en-US" sz="1600" dirty="0">
                <a:latin typeface="仿宋" panose="02010609060101010101" pitchFamily="49" charset="-122"/>
                <a:ea typeface="仿宋" panose="02010609060101010101" pitchFamily="49" charset="-122"/>
              </a:rPr>
              <a:t>万元、</a:t>
            </a:r>
            <a:r>
              <a:rPr lang="en-US" altLang="zh-CN" sz="1600" dirty="0">
                <a:latin typeface="仿宋" panose="02010609060101010101" pitchFamily="49" charset="-122"/>
                <a:ea typeface="仿宋" panose="02010609060101010101" pitchFamily="49" charset="-122"/>
              </a:rPr>
              <a:t>10</a:t>
            </a:r>
            <a:r>
              <a:rPr lang="zh-CN" altLang="en-US" sz="1600" dirty="0">
                <a:latin typeface="仿宋" panose="02010609060101010101" pitchFamily="49" charset="-122"/>
                <a:ea typeface="仿宋" panose="02010609060101010101" pitchFamily="49" charset="-122"/>
              </a:rPr>
              <a:t>倍的杠杆限制外，还明确要求</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平台上的融资项目标的要一一对应，不允许“拆标”，不能开展债权转让，并且对单笔融资项目额度还将设置上限要求。监管政策出台后</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网贷平台或将面临新一轮清洗，一些不合规的平台受创巨大，或调整或退出，政策出台前后行业大量平台倒闭现象有可能成为常态。</a:t>
            </a:r>
          </a:p>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二、网贷平台评价体系建立</a:t>
            </a:r>
          </a:p>
          <a:p>
            <a:r>
              <a:rPr lang="zh-CN" altLang="en-US" sz="1600" dirty="0">
                <a:latin typeface="仿宋" panose="02010609060101010101" pitchFamily="49" charset="-122"/>
                <a:ea typeface="仿宋" panose="02010609060101010101" pitchFamily="49" charset="-122"/>
              </a:rPr>
              <a:t>    存款保险制度的出台，激发了民众的金融风险意识，也使资本市场进入一个活跃期。但投资者对于</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的关注增加。至于可靠平台的方法，之前多数投资人的选择标准大多是看平台的经营规模、风控体系、财务状况等，但随着</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平台挤兑现象，跑路现象的时有发生，这些常规的评测体系和甄别手段越来越失去可信赖性，更多的投资人开始挖掘</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平台的背景。所谓的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平台的背景：第一，平台规模和运营市场以及是否有风投投资；第二是否国资系、银行系平台，有国企和银行的信誉做背书；第三是否有第三方评级机构认证。目前国内</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平台大多是在近两年才刚刚成立，而成立近</a:t>
            </a:r>
            <a:r>
              <a:rPr lang="en-US" altLang="zh-CN" sz="1600" dirty="0">
                <a:latin typeface="仿宋" panose="02010609060101010101" pitchFamily="49" charset="-122"/>
                <a:ea typeface="仿宋" panose="02010609060101010101" pitchFamily="49" charset="-122"/>
              </a:rPr>
              <a:t>9</a:t>
            </a:r>
            <a:r>
              <a:rPr lang="zh-CN" altLang="en-US" sz="1600" dirty="0">
                <a:latin typeface="仿宋" panose="02010609060101010101" pitchFamily="49" charset="-122"/>
                <a:ea typeface="仿宋" panose="02010609060101010101" pitchFamily="49" charset="-122"/>
              </a:rPr>
              <a:t>年的宜信所推出的宜人贷平台，依托于宜信多年服务和风控经验，在资质上相对来说更为可靠。此外，如果</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平台有第三方评级机构认证或者有国资系、银行系的关系则会让投资人提高信任度，对业务的开展也极其有利。此外，一些第三方机构开始探索对</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平台建立评级体系。</a:t>
            </a:r>
          </a:p>
        </p:txBody>
      </p:sp>
    </p:spTree>
    <p:extLst>
      <p:ext uri="{BB962C8B-B14F-4D97-AF65-F5344CB8AC3E}">
        <p14:creationId xmlns:p14="http://schemas.microsoft.com/office/powerpoint/2010/main" val="25875752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48</a:t>
            </a:fld>
            <a:endParaRPr lang="zh-CN" altLang="en-US"/>
          </a:p>
        </p:txBody>
      </p:sp>
      <p:sp>
        <p:nvSpPr>
          <p:cNvPr id="5" name="TextBox 4"/>
          <p:cNvSpPr txBox="1"/>
          <p:nvPr/>
        </p:nvSpPr>
        <p:spPr>
          <a:xfrm>
            <a:off x="539552" y="404664"/>
            <a:ext cx="8280920" cy="5986254"/>
          </a:xfrm>
          <a:prstGeom prst="rect">
            <a:avLst/>
          </a:prstGeom>
          <a:noFill/>
        </p:spPr>
        <p:txBody>
          <a:bodyPr wrap="square" rtlCol="0">
            <a:spAutoFit/>
          </a:bodyPr>
          <a:lstStyle/>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三、市场份额与竞争</a:t>
            </a:r>
          </a:p>
          <a:p>
            <a:r>
              <a:rPr lang="zh-CN" altLang="en-US" sz="1600" dirty="0">
                <a:latin typeface="仿宋" panose="02010609060101010101" pitchFamily="49" charset="-122"/>
                <a:ea typeface="仿宋" panose="02010609060101010101" pitchFamily="49" charset="-122"/>
              </a:rPr>
              <a:t>    从目前</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行业的情况看来，将会呈现三种不同类型的网贷企业领跑整个网贷市场。第一类是以陆金所、宜信为代表的早期网贷行业参与者，凭借背景优势和先发规模优势，领先绝大部分网贷平台。第二类是以人人贷、积木盒子等为代表的，凭借在资本市场上的良好表现，借助风投的支持能够快速占领市场份额。第三类是以上市公司国资背景或者产业优势的网贷平台，结合自身的优势，能够在细分领域快速扩张，使得小平台在细分市场上也难以有所作为。</a:t>
            </a:r>
          </a:p>
          <a:p>
            <a:r>
              <a:rPr lang="zh-CN" altLang="en-US" sz="1600" dirty="0">
                <a:latin typeface="仿宋" panose="02010609060101010101" pitchFamily="49" charset="-122"/>
                <a:ea typeface="仿宋" panose="02010609060101010101" pitchFamily="49" charset="-122"/>
              </a:rPr>
              <a:t>    此外，值得关注的是未来</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平台在移动端的竞争。近期多个完成融资的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平台，团贷网、麦子金服、众人贷等都将融资资金的用途指向了移动端。在移动端互联时代全面到来的大背景下，互联网金融的移动化变革正悄然进行着。据悉，截止到</a:t>
            </a:r>
            <a:r>
              <a:rPr lang="en-US" altLang="zh-CN" sz="1600" dirty="0">
                <a:latin typeface="仿宋" panose="02010609060101010101" pitchFamily="49" charset="-122"/>
                <a:ea typeface="仿宋" panose="02010609060101010101" pitchFamily="49" charset="-122"/>
              </a:rPr>
              <a:t>2014</a:t>
            </a:r>
            <a:r>
              <a:rPr lang="zh-CN" altLang="en-US" sz="1600" dirty="0">
                <a:latin typeface="仿宋" panose="02010609060101010101" pitchFamily="49" charset="-122"/>
                <a:ea typeface="仿宋" panose="02010609060101010101" pitchFamily="49" charset="-122"/>
              </a:rPr>
              <a:t>年年底，我国智能手机用户数量为</a:t>
            </a:r>
            <a:r>
              <a:rPr lang="en-US" altLang="zh-CN" sz="1600" dirty="0">
                <a:latin typeface="仿宋" panose="02010609060101010101" pitchFamily="49" charset="-122"/>
                <a:ea typeface="仿宋" panose="02010609060101010101" pitchFamily="49" charset="-122"/>
              </a:rPr>
              <a:t>5</a:t>
            </a:r>
            <a:r>
              <a:rPr lang="zh-CN" altLang="en-US" sz="1600" dirty="0">
                <a:latin typeface="仿宋" panose="02010609060101010101" pitchFamily="49" charset="-122"/>
                <a:ea typeface="仿宋" panose="02010609060101010101" pitchFamily="49" charset="-122"/>
              </a:rPr>
              <a:t>亿，平板电脑的用户数量为</a:t>
            </a:r>
            <a:r>
              <a:rPr lang="en-US" altLang="zh-CN" sz="1600" dirty="0">
                <a:latin typeface="仿宋" panose="02010609060101010101" pitchFamily="49" charset="-122"/>
                <a:ea typeface="仿宋" panose="02010609060101010101" pitchFamily="49" charset="-122"/>
              </a:rPr>
              <a:t>3</a:t>
            </a:r>
            <a:r>
              <a:rPr lang="zh-CN" altLang="en-US" sz="1600" dirty="0">
                <a:latin typeface="仿宋" panose="02010609060101010101" pitchFamily="49" charset="-122"/>
                <a:ea typeface="仿宋" panose="02010609060101010101" pitchFamily="49" charset="-122"/>
              </a:rPr>
              <a:t>亿，而且这个数字还在以几何倍数快速增长中。</a:t>
            </a:r>
            <a:endParaRPr lang="en-US" altLang="zh-CN" sz="1600" dirty="0">
              <a:latin typeface="仿宋" panose="02010609060101010101" pitchFamily="49" charset="-122"/>
              <a:ea typeface="仿宋" panose="02010609060101010101" pitchFamily="49" charset="-122"/>
            </a:endParaRPr>
          </a:p>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四、收益率下降，风险降低</a:t>
            </a:r>
          </a:p>
          <a:p>
            <a:r>
              <a:rPr lang="zh-CN" altLang="en-US" sz="1600" dirty="0">
                <a:latin typeface="仿宋" panose="02010609060101010101" pitchFamily="49" charset="-122"/>
                <a:ea typeface="仿宋" panose="02010609060101010101" pitchFamily="49" charset="-122"/>
              </a:rPr>
              <a:t>    目前大部分</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平台多以高收益为饵来吸引投资人，但高收益的背后往往蕴藏着高风险，压力越大其还款逾期的风险就越大，同理平台产生坏账的可能就会增加，投资人的收益反而得不到保证。只有处在合理的预期年化收益率水平区间，才能兼顾借款和理财双方的利益和资金融通交易的合理性。</a:t>
            </a:r>
            <a:endParaRPr lang="en-US" altLang="zh-CN" sz="1600" dirty="0">
              <a:latin typeface="仿宋" panose="02010609060101010101" pitchFamily="49" charset="-122"/>
              <a:ea typeface="仿宋" panose="02010609060101010101" pitchFamily="49" charset="-122"/>
            </a:endParaRPr>
          </a:p>
          <a:p>
            <a:r>
              <a:rPr lang="zh-CN" altLang="en-US" sz="1600" dirty="0">
                <a:latin typeface="仿宋" panose="02010609060101010101" pitchFamily="49" charset="-122"/>
                <a:ea typeface="仿宋" panose="02010609060101010101" pitchFamily="49" charset="-122"/>
              </a:rPr>
              <a:t>    当收益回归合理范畴，</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平台的风险就相对降低，但</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在因为缺乏央行征信、信贷数据有限，以及政策的不确定性和行业竞争力度的日益增加的情况下，其风险系数依然居高不下。值得庆幸的是，目前已有多家网贷平台正式发布基于大数据的风控模型。通过互联网，接触庞大的用户群，能够收集海量的碎片化数据。未来随着行业监管的出台和征信体系的日益完善，基于大数据下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网贷平台的风控能力的提升将使其风险程度有效降低，</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网贷蓬勃发展仍然可待。</a:t>
            </a:r>
          </a:p>
        </p:txBody>
      </p:sp>
    </p:spTree>
    <p:extLst>
      <p:ext uri="{BB962C8B-B14F-4D97-AF65-F5344CB8AC3E}">
        <p14:creationId xmlns:p14="http://schemas.microsoft.com/office/powerpoint/2010/main" val="17964010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49</a:t>
            </a:fld>
            <a:endParaRPr lang="zh-CN" altLang="en-US"/>
          </a:p>
        </p:txBody>
      </p:sp>
      <p:sp>
        <p:nvSpPr>
          <p:cNvPr id="5" name="TextBox 4"/>
          <p:cNvSpPr txBox="1"/>
          <p:nvPr/>
        </p:nvSpPr>
        <p:spPr>
          <a:xfrm>
            <a:off x="539552" y="1124744"/>
            <a:ext cx="8280920" cy="4031873"/>
          </a:xfrm>
          <a:prstGeom prst="rect">
            <a:avLst/>
          </a:prstGeom>
          <a:noFill/>
        </p:spPr>
        <p:txBody>
          <a:bodyPr wrap="square" rtlCol="0">
            <a:spAutoFit/>
          </a:bodyPr>
          <a:lstStyle/>
          <a:p>
            <a:pPr marL="342900" indent="-342900">
              <a:spcBef>
                <a:spcPts val="1800"/>
              </a:spcBef>
              <a:buSzPct val="150000"/>
              <a:buBlip>
                <a:blip r:embed="rId2"/>
              </a:buBlip>
            </a:pPr>
            <a:r>
              <a:rPr lang="zh-CN" altLang="en-US" sz="1600" b="1" dirty="0">
                <a:latin typeface="仿宋" panose="02010609060101010101" pitchFamily="49" charset="-122"/>
                <a:ea typeface="仿宋" panose="02010609060101010101" pitchFamily="49" charset="-122"/>
              </a:rPr>
              <a:t>五、关于平台融资和上市</a:t>
            </a:r>
            <a:endParaRPr lang="en-US" altLang="zh-CN" sz="1600" b="1" dirty="0">
              <a:latin typeface="仿宋" panose="02010609060101010101" pitchFamily="49" charset="-122"/>
              <a:ea typeface="仿宋" panose="02010609060101010101" pitchFamily="49" charset="-122"/>
            </a:endParaRPr>
          </a:p>
          <a:p>
            <a:endParaRPr lang="zh-CN" altLang="en-US" sz="1600" dirty="0">
              <a:latin typeface="仿宋" panose="02010609060101010101" pitchFamily="49" charset="-122"/>
              <a:ea typeface="仿宋" panose="02010609060101010101" pitchFamily="49" charset="-122"/>
            </a:endParaRPr>
          </a:p>
          <a:p>
            <a:r>
              <a:rPr lang="en-US" altLang="zh-CN" sz="1600" dirty="0">
                <a:latin typeface="仿宋" panose="02010609060101010101" pitchFamily="49" charset="-122"/>
                <a:ea typeface="仿宋" panose="02010609060101010101" pitchFamily="49" charset="-122"/>
              </a:rPr>
              <a:t>    2014</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12</a:t>
            </a:r>
            <a:r>
              <a:rPr lang="zh-CN" altLang="en-US" sz="1600" dirty="0">
                <a:latin typeface="仿宋" panose="02010609060101010101" pitchFamily="49" charset="-122"/>
                <a:ea typeface="仿宋" panose="02010609060101010101" pitchFamily="49" charset="-122"/>
              </a:rPr>
              <a:t>月</a:t>
            </a:r>
            <a:r>
              <a:rPr lang="en-US" altLang="zh-CN" sz="1600" dirty="0">
                <a:latin typeface="仿宋" panose="02010609060101010101" pitchFamily="49" charset="-122"/>
                <a:ea typeface="仿宋" panose="02010609060101010101" pitchFamily="49" charset="-122"/>
              </a:rPr>
              <a:t>12</a:t>
            </a:r>
            <a:r>
              <a:rPr lang="zh-CN" altLang="en-US" sz="1600" dirty="0">
                <a:latin typeface="仿宋" panose="02010609060101010101" pitchFamily="49" charset="-122"/>
                <a:ea typeface="仿宋" panose="02010609060101010101" pitchFamily="49" charset="-122"/>
              </a:rPr>
              <a:t>日</a:t>
            </a:r>
            <a:r>
              <a:rPr lang="en-US" altLang="zh-CN" sz="1600" dirty="0">
                <a:latin typeface="仿宋" panose="02010609060101010101" pitchFamily="49" charset="-122"/>
                <a:ea typeface="仿宋" panose="02010609060101010101" pitchFamily="49" charset="-122"/>
              </a:rPr>
              <a:t>Lending Club</a:t>
            </a:r>
            <a:r>
              <a:rPr lang="zh-CN" altLang="en-US" sz="1600" dirty="0">
                <a:latin typeface="仿宋" panose="02010609060101010101" pitchFamily="49" charset="-122"/>
                <a:ea typeface="仿宋" panose="02010609060101010101" pitchFamily="49" charset="-122"/>
              </a:rPr>
              <a:t>在纽交所纽交所上市，上市首日收盘价</a:t>
            </a:r>
            <a:r>
              <a:rPr lang="en-US" altLang="zh-CN" sz="1600" dirty="0">
                <a:latin typeface="仿宋" panose="02010609060101010101" pitchFamily="49" charset="-122"/>
                <a:ea typeface="仿宋" panose="02010609060101010101" pitchFamily="49" charset="-122"/>
              </a:rPr>
              <a:t>23.43</a:t>
            </a:r>
            <a:r>
              <a:rPr lang="zh-CN" altLang="en-US" sz="1600" dirty="0">
                <a:latin typeface="仿宋" panose="02010609060101010101" pitchFamily="49" charset="-122"/>
                <a:ea typeface="仿宋" panose="02010609060101010101" pitchFamily="49" charset="-122"/>
              </a:rPr>
              <a:t>美元上涨</a:t>
            </a:r>
            <a:r>
              <a:rPr lang="en-US" altLang="zh-CN" sz="1600" dirty="0">
                <a:latin typeface="仿宋" panose="02010609060101010101" pitchFamily="49" charset="-122"/>
                <a:ea typeface="仿宋" panose="02010609060101010101" pitchFamily="49" charset="-122"/>
              </a:rPr>
              <a:t>56%</a:t>
            </a:r>
            <a:r>
              <a:rPr lang="zh-CN" altLang="en-US" sz="1600" dirty="0">
                <a:latin typeface="仿宋" panose="02010609060101010101" pitchFamily="49" charset="-122"/>
                <a:ea typeface="仿宋" panose="02010609060101010101" pitchFamily="49" charset="-122"/>
              </a:rPr>
              <a:t>。平台的建设离不开资金的投入，除了一轮又一轮的融资外，国内的</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平台也将上市作为未来发展的目标。例如</a:t>
            </a:r>
            <a:r>
              <a:rPr lang="en-US" altLang="zh-CN" sz="1600" dirty="0">
                <a:latin typeface="仿宋" panose="02010609060101010101" pitchFamily="49" charset="-122"/>
                <a:ea typeface="仿宋" panose="02010609060101010101" pitchFamily="49" charset="-122"/>
              </a:rPr>
              <a:t>2015</a:t>
            </a:r>
            <a:r>
              <a:rPr lang="zh-CN" altLang="en-US" sz="1600" dirty="0">
                <a:latin typeface="仿宋" panose="02010609060101010101" pitchFamily="49" charset="-122"/>
                <a:ea typeface="仿宋" panose="02010609060101010101" pitchFamily="49" charset="-122"/>
              </a:rPr>
              <a:t>年</a:t>
            </a:r>
            <a:r>
              <a:rPr lang="en-US" altLang="zh-CN" sz="1600" dirty="0">
                <a:latin typeface="仿宋" panose="02010609060101010101" pitchFamily="49" charset="-122"/>
                <a:ea typeface="仿宋" panose="02010609060101010101" pitchFamily="49" charset="-122"/>
              </a:rPr>
              <a:t>2</a:t>
            </a:r>
            <a:r>
              <a:rPr lang="zh-CN" altLang="en-US" sz="1600" dirty="0">
                <a:latin typeface="仿宋" panose="02010609060101010101" pitchFamily="49" charset="-122"/>
                <a:ea typeface="仿宋" panose="02010609060101010101" pitchFamily="49" charset="-122"/>
              </a:rPr>
              <a:t>月末，拍拍贷</a:t>
            </a:r>
            <a:r>
              <a:rPr lang="en-US" altLang="zh-CN" sz="1600" dirty="0">
                <a:latin typeface="仿宋" panose="02010609060101010101" pitchFamily="49" charset="-122"/>
                <a:ea typeface="仿宋" panose="02010609060101010101" pitchFamily="49" charset="-122"/>
              </a:rPr>
              <a:t>CEO</a:t>
            </a:r>
            <a:r>
              <a:rPr lang="zh-CN" altLang="en-US" sz="1600" dirty="0">
                <a:latin typeface="仿宋" panose="02010609060101010101" pitchFamily="49" charset="-122"/>
                <a:ea typeface="仿宋" panose="02010609060101010101" pitchFamily="49" charset="-122"/>
              </a:rPr>
              <a:t>张俊曾表示，公司有计划于</a:t>
            </a:r>
            <a:r>
              <a:rPr lang="en-US" altLang="zh-CN" sz="1600" dirty="0">
                <a:latin typeface="仿宋" panose="02010609060101010101" pitchFamily="49" charset="-122"/>
                <a:ea typeface="仿宋" panose="02010609060101010101" pitchFamily="49" charset="-122"/>
              </a:rPr>
              <a:t>2016</a:t>
            </a:r>
            <a:r>
              <a:rPr lang="zh-CN" altLang="en-US" sz="1600" dirty="0">
                <a:latin typeface="仿宋" panose="02010609060101010101" pitchFamily="49" charset="-122"/>
                <a:ea typeface="仿宋" panose="02010609060101010101" pitchFamily="49" charset="-122"/>
              </a:rPr>
              <a:t>年推进海外上市。未来中国</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上市会面临估值、财务审计、风控能力、人才技术以及合规五个方面的困难。</a:t>
            </a:r>
          </a:p>
          <a:p>
            <a:r>
              <a:rPr lang="zh-CN" altLang="en-US" sz="1600" dirty="0">
                <a:latin typeface="仿宋" panose="02010609060101010101" pitchFamily="49" charset="-122"/>
                <a:ea typeface="仿宋" panose="02010609060101010101" pitchFamily="49" charset="-122"/>
              </a:rPr>
              <a:t>    一是估值，只依靠所谓的数据维度和业务规模做出的高估值，难以得到专业</a:t>
            </a:r>
            <a:r>
              <a:rPr lang="en-US" altLang="zh-CN" sz="1600" dirty="0">
                <a:latin typeface="仿宋" panose="02010609060101010101" pitchFamily="49" charset="-122"/>
                <a:ea typeface="仿宋" panose="02010609060101010101" pitchFamily="49" charset="-122"/>
              </a:rPr>
              <a:t>VC</a:t>
            </a:r>
            <a:r>
              <a:rPr lang="zh-CN" altLang="en-US" sz="1600" dirty="0">
                <a:latin typeface="仿宋" panose="02010609060101010101" pitchFamily="49" charset="-122"/>
                <a:ea typeface="仿宋" panose="02010609060101010101" pitchFamily="49" charset="-122"/>
              </a:rPr>
              <a:t>的认可。因为伴随规模增大的还有风险的聚集。产品的合规性、未来的弹性以及团队适应多变市场的能力都会影响到</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的估值；二是财务审计，目前国内</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的财务状况并不公开透明，对外公开的坏账率真实性有待证实，而要想实现上市目标财务与审计必须要过关，这对</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平台来说是个挑战；三是风控能力，美国</a:t>
            </a:r>
            <a:r>
              <a:rPr lang="en-US" altLang="zh-CN" sz="1600" dirty="0">
                <a:latin typeface="仿宋" panose="02010609060101010101" pitchFamily="49" charset="-122"/>
                <a:ea typeface="仿宋" panose="02010609060101010101" pitchFamily="49" charset="-122"/>
              </a:rPr>
              <a:t>Lending Club</a:t>
            </a:r>
            <a:r>
              <a:rPr lang="zh-CN" altLang="en-US" sz="1600" dirty="0">
                <a:latin typeface="仿宋" panose="02010609060101010101" pitchFamily="49" charset="-122"/>
                <a:ea typeface="仿宋" panose="02010609060101010101" pitchFamily="49" charset="-122"/>
              </a:rPr>
              <a:t>的大数据是基于已有的</a:t>
            </a:r>
            <a:r>
              <a:rPr lang="en-US" altLang="zh-CN" sz="1600" dirty="0">
                <a:latin typeface="仿宋" panose="02010609060101010101" pitchFamily="49" charset="-122"/>
                <a:ea typeface="仿宋" panose="02010609060101010101" pitchFamily="49" charset="-122"/>
              </a:rPr>
              <a:t>80</a:t>
            </a:r>
            <a:r>
              <a:rPr lang="zh-CN" altLang="en-US" sz="1600" dirty="0">
                <a:latin typeface="仿宋" panose="02010609060101010101" pitchFamily="49" charset="-122"/>
                <a:ea typeface="仿宋" panose="02010609060101010101" pitchFamily="49" charset="-122"/>
              </a:rPr>
              <a:t>个维度，结合在网上的行为数据，做成了现在</a:t>
            </a:r>
            <a:r>
              <a:rPr lang="en-US" altLang="zh-CN" sz="1600" dirty="0" err="1">
                <a:latin typeface="仿宋" panose="02010609060101010101" pitchFamily="49" charset="-122"/>
                <a:ea typeface="仿宋" panose="02010609060101010101" pitchFamily="49" charset="-122"/>
              </a:rPr>
              <a:t>LendingClub</a:t>
            </a:r>
            <a:r>
              <a:rPr lang="zh-CN" altLang="en-US" sz="1600" dirty="0">
                <a:latin typeface="仿宋" panose="02010609060101010101" pitchFamily="49" charset="-122"/>
                <a:ea typeface="仿宋" panose="02010609060101010101" pitchFamily="49" charset="-122"/>
              </a:rPr>
              <a:t>大数据风控的主要数据模型。在中国目前还没有</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能够完全依据所谓的大数据，风控能力仍是挑战；四是人才和技术，</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作为行业交叉领域，对金融和互联网技术的复合型人才需求量大，目前存在人才缺口；五是合规，新的监管政策出台会对整个行业产生较大的影响。</a:t>
            </a:r>
          </a:p>
        </p:txBody>
      </p:sp>
    </p:spTree>
    <p:extLst>
      <p:ext uri="{BB962C8B-B14F-4D97-AF65-F5344CB8AC3E}">
        <p14:creationId xmlns:p14="http://schemas.microsoft.com/office/powerpoint/2010/main" val="795417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888" y="476672"/>
            <a:ext cx="8208912" cy="720080"/>
          </a:xfrm>
        </p:spPr>
        <p:txBody>
          <a:bodyPr/>
          <a:lstStyle/>
          <a:p>
            <a:r>
              <a:rPr lang="en-US" altLang="zh-CN" dirty="0"/>
              <a:t>10.1 </a:t>
            </a:r>
            <a:r>
              <a:rPr lang="zh-CN" altLang="en-US" dirty="0"/>
              <a:t>概述</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
        <p:nvSpPr>
          <p:cNvPr id="5" name="TextBox 4"/>
          <p:cNvSpPr txBox="1"/>
          <p:nvPr/>
        </p:nvSpPr>
        <p:spPr>
          <a:xfrm>
            <a:off x="549896" y="1098411"/>
            <a:ext cx="8136904" cy="5498941"/>
          </a:xfrm>
          <a:prstGeom prst="rect">
            <a:avLst/>
          </a:prstGeom>
          <a:noFill/>
        </p:spPr>
        <p:txBody>
          <a:bodyPr wrap="square" rtlCol="0">
            <a:spAutoFit/>
          </a:bodyPr>
          <a:lstStyle/>
          <a:p>
            <a:pPr marL="285750" indent="-285750">
              <a:spcBef>
                <a:spcPts val="1000"/>
              </a:spcBef>
              <a:buSzPct val="150000"/>
              <a:buBlip>
                <a:blip r:embed="rId2"/>
              </a:buBlip>
              <a:defRPr/>
            </a:pP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网络借贷</a:t>
            </a:r>
            <a:r>
              <a:rPr lang="en-US" altLang="zh-CN" dirty="0">
                <a:latin typeface="仿宋" panose="02010609060101010101" pitchFamily="49" charset="-122"/>
                <a:ea typeface="仿宋" panose="02010609060101010101" pitchFamily="49" charset="-122"/>
              </a:rPr>
              <a:t>(peer to peer lending)</a:t>
            </a:r>
            <a:r>
              <a:rPr lang="zh-CN" altLang="en-US" dirty="0">
                <a:latin typeface="仿宋" panose="02010609060101010101" pitchFamily="49" charset="-122"/>
                <a:ea typeface="仿宋" panose="02010609060101010101" pitchFamily="49" charset="-122"/>
              </a:rPr>
              <a:t>指资金的个体供给者和需求者借助互联网平台实现的资金借贷。作为一种新型借贷形式，</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巧妙地将互联网、创新金融模式和小额信贷技术等相结合，借助其第三方网络平台的主要形式发挥联接信用借贷双方的作用</a:t>
            </a:r>
            <a:r>
              <a:rPr lang="zh-CN" altLang="en-US"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与</a:t>
            </a:r>
            <a:r>
              <a:rPr lang="zh-CN" altLang="en-US" dirty="0">
                <a:latin typeface="仿宋" panose="02010609060101010101" pitchFamily="49" charset="-122"/>
                <a:ea typeface="仿宋" panose="02010609060101010101" pitchFamily="49" charset="-122"/>
              </a:rPr>
              <a:t>传统金融相比，该模式消除了借贷过程中的银行中介，由借款者和投资者直接进行交易，因而被称为</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点对点或个人对个人借贷，与银行为中介的借贷活动相比，</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具有以下特点：</a:t>
            </a:r>
            <a:endParaRPr lang="en-US" altLang="zh-CN" dirty="0">
              <a:latin typeface="仿宋" panose="02010609060101010101" pitchFamily="49" charset="-122"/>
              <a:ea typeface="仿宋" panose="02010609060101010101" pitchFamily="49" charset="-122"/>
            </a:endParaRPr>
          </a:p>
          <a:p>
            <a:pPr marL="285750" indent="-285750">
              <a:spcBef>
                <a:spcPts val="1000"/>
              </a:spcBef>
              <a:buSzPct val="150000"/>
              <a:buBlip>
                <a:blip r:embed="rId2"/>
              </a:buBlip>
              <a:defRPr/>
            </a:pPr>
            <a:r>
              <a:rPr lang="zh-CN" altLang="en-US" sz="1600" dirty="0" smtClean="0">
                <a:latin typeface="仿宋" panose="02010609060101010101" pitchFamily="49" charset="-122"/>
                <a:ea typeface="仿宋" panose="02010609060101010101" pitchFamily="49" charset="-122"/>
              </a:rPr>
              <a:t>第一</a:t>
            </a:r>
            <a:r>
              <a:rPr lang="zh-CN" altLang="en-US" sz="1600" dirty="0">
                <a:latin typeface="仿宋" panose="02010609060101010101" pitchFamily="49" charset="-122"/>
                <a:ea typeface="仿宋" panose="02010609060101010101" pitchFamily="49" charset="-122"/>
              </a:rPr>
              <a:t>，目标客户不同。考虑风险和成本因素，传统商业银行更愿意服务资信情况良好，财务信息较公开的大中型企业。</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则主要为中小微企业提供资金支持，汇集社会零散资金，目标客户更大众。</a:t>
            </a:r>
          </a:p>
          <a:p>
            <a:pPr marL="285750" indent="-285750">
              <a:spcBef>
                <a:spcPts val="1000"/>
              </a:spcBef>
              <a:buSzPct val="150000"/>
              <a:buBlip>
                <a:blip r:embed="rId2"/>
              </a:buBlip>
              <a:defRPr/>
            </a:pPr>
            <a:r>
              <a:rPr lang="zh-CN" altLang="en-US" sz="1600" dirty="0" smtClean="0">
                <a:latin typeface="仿宋" panose="02010609060101010101" pitchFamily="49" charset="-122"/>
                <a:ea typeface="仿宋" panose="02010609060101010101" pitchFamily="49" charset="-122"/>
              </a:rPr>
              <a:t>第二</a:t>
            </a:r>
            <a:r>
              <a:rPr lang="zh-CN" altLang="en-US" sz="1600" dirty="0">
                <a:latin typeface="仿宋" panose="02010609060101010101" pitchFamily="49" charset="-122"/>
                <a:ea typeface="仿宋" panose="02010609060101010101" pitchFamily="49" charset="-122"/>
              </a:rPr>
              <a:t>，主要支付方式不同。作为互联网金融的重要模式之一，</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将线上支付作为其重要的支付方式。但随着线上支付尤其是移动支付的进一步发展，传统金融的许多服务得以通过线上方式实现，以</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等为代表的互联网金融与传统金融在这方面的区别越来越小。</a:t>
            </a:r>
          </a:p>
          <a:p>
            <a:pPr marL="285750" indent="-285750">
              <a:spcBef>
                <a:spcPts val="1000"/>
              </a:spcBef>
              <a:buSzPct val="150000"/>
              <a:buBlip>
                <a:blip r:embed="rId2"/>
              </a:buBlip>
              <a:defRPr/>
            </a:pPr>
            <a:r>
              <a:rPr lang="zh-CN" altLang="en-US" sz="1600" dirty="0" smtClean="0">
                <a:latin typeface="仿宋" panose="02010609060101010101" pitchFamily="49" charset="-122"/>
                <a:ea typeface="仿宋" panose="02010609060101010101" pitchFamily="49" charset="-122"/>
              </a:rPr>
              <a:t>第三</a:t>
            </a:r>
            <a:r>
              <a:rPr lang="zh-CN" altLang="en-US" sz="1600" dirty="0">
                <a:latin typeface="仿宋" panose="02010609060101010101" pitchFamily="49" charset="-122"/>
                <a:ea typeface="仿宋" panose="02010609060101010101" pitchFamily="49" charset="-122"/>
              </a:rPr>
              <a:t>，速度快，门槛低。</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平台一般采用无抵押的信用贷款方式，不需要繁琐的抵押和线下信用审核过程，从需求发布到找到资金可在几天内完成。借款人仅凭信用记录便可获得贷款，投资者有少量资金就可以放贷，获得利息收入。</a:t>
            </a:r>
          </a:p>
          <a:p>
            <a:pPr marL="285750" indent="-285750">
              <a:spcBef>
                <a:spcPts val="1000"/>
              </a:spcBef>
              <a:buSzPct val="150000"/>
              <a:buBlip>
                <a:blip r:embed="rId2"/>
              </a:buBlip>
              <a:defRPr/>
            </a:pPr>
            <a:r>
              <a:rPr lang="zh-CN" altLang="en-US" sz="1600" dirty="0" smtClean="0">
                <a:latin typeface="仿宋" panose="02010609060101010101" pitchFamily="49" charset="-122"/>
                <a:ea typeface="仿宋" panose="02010609060101010101" pitchFamily="49" charset="-122"/>
              </a:rPr>
              <a:t>第四</a:t>
            </a:r>
            <a:r>
              <a:rPr lang="zh-CN" altLang="en-US" sz="1600" dirty="0">
                <a:latin typeface="仿宋" panose="02010609060101010101" pitchFamily="49" charset="-122"/>
                <a:ea typeface="仿宋" panose="02010609060101010101" pitchFamily="49" charset="-122"/>
              </a:rPr>
              <a:t>，风险因素不明确。因</a:t>
            </a:r>
            <a:r>
              <a:rPr lang="en-US" altLang="zh-CN" sz="1600" dirty="0">
                <a:latin typeface="仿宋" panose="02010609060101010101" pitchFamily="49" charset="-122"/>
                <a:ea typeface="仿宋" panose="02010609060101010101" pitchFamily="49" charset="-122"/>
              </a:rPr>
              <a:t>P2P</a:t>
            </a:r>
            <a:r>
              <a:rPr lang="zh-CN" altLang="en-US" sz="1600" dirty="0">
                <a:latin typeface="仿宋" panose="02010609060101010101" pitchFamily="49" charset="-122"/>
                <a:ea typeface="仿宋" panose="02010609060101010101" pitchFamily="49" charset="-122"/>
              </a:rPr>
              <a:t>服务的目标客户与传统银行借贷不同，资金零散，风险情况较银行借贷复杂。</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1760410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本章总结</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a:t>本章首先介绍了</a:t>
            </a:r>
            <a:r>
              <a:rPr lang="en-US" altLang="zh-CN" dirty="0"/>
              <a:t>P2P</a:t>
            </a:r>
            <a:r>
              <a:rPr lang="zh-CN" altLang="en-US" dirty="0"/>
              <a:t>网贷的概念，其次介绍了国外的</a:t>
            </a:r>
            <a:r>
              <a:rPr lang="en-US" altLang="zh-CN" dirty="0"/>
              <a:t>P2P</a:t>
            </a:r>
            <a:r>
              <a:rPr lang="zh-CN" altLang="en-US" dirty="0"/>
              <a:t>的发展状况，接着通过举例对国内外</a:t>
            </a:r>
            <a:r>
              <a:rPr lang="en-US" altLang="zh-CN" dirty="0"/>
              <a:t>P2P</a:t>
            </a:r>
            <a:r>
              <a:rPr lang="zh-CN" altLang="en-US" dirty="0"/>
              <a:t>平台的发展模式进行了详细的梳理。然后对国内</a:t>
            </a:r>
            <a:r>
              <a:rPr lang="en-US" altLang="zh-CN" dirty="0"/>
              <a:t>P2P</a:t>
            </a:r>
            <a:r>
              <a:rPr lang="zh-CN" altLang="en-US" dirty="0"/>
              <a:t>存在的问题进行了分析。最后提出了一些对</a:t>
            </a:r>
            <a:r>
              <a:rPr lang="en-US" altLang="zh-CN" dirty="0"/>
              <a:t>P2P</a:t>
            </a:r>
            <a:r>
              <a:rPr lang="zh-CN" altLang="en-US" dirty="0"/>
              <a:t>行业未来发展的思考。</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50</a:t>
            </a:fld>
            <a:endParaRPr lang="zh-CN" altLang="en-US"/>
          </a:p>
        </p:txBody>
      </p:sp>
    </p:spTree>
    <p:extLst>
      <p:ext uri="{BB962C8B-B14F-4D97-AF65-F5344CB8AC3E}">
        <p14:creationId xmlns:p14="http://schemas.microsoft.com/office/powerpoint/2010/main" val="30183814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关键概念</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51</a:t>
            </a:fld>
            <a:endParaRPr lang="zh-CN" altLang="en-US"/>
          </a:p>
        </p:txBody>
      </p:sp>
      <p:sp>
        <p:nvSpPr>
          <p:cNvPr id="5" name="圆角矩形 4"/>
          <p:cNvSpPr/>
          <p:nvPr/>
        </p:nvSpPr>
        <p:spPr>
          <a:xfrm>
            <a:off x="803353" y="2132856"/>
            <a:ext cx="7585071" cy="1296144"/>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899626" y="2401705"/>
            <a:ext cx="7513062" cy="546753"/>
          </a:xfrm>
          <a:prstGeom prst="rect">
            <a:avLst/>
          </a:prstGeom>
        </p:spPr>
        <p:txBody>
          <a:bodyPr wrap="square" numCol="1">
            <a:spAutoFit/>
          </a:bodyPr>
          <a:lstStyle/>
          <a:p>
            <a:pPr>
              <a:lnSpc>
                <a:spcPct val="200000"/>
              </a:lnSpc>
              <a:buSzPct val="150000"/>
            </a:pPr>
            <a:r>
              <a:rPr lang="en-US" altLang="zh-CN" dirty="0">
                <a:latin typeface="仿宋" panose="02010609060101010101" pitchFamily="49" charset="-122"/>
                <a:ea typeface="仿宋" panose="02010609060101010101" pitchFamily="49" charset="-122"/>
              </a:rPr>
              <a:t>P2P </a:t>
            </a:r>
            <a:r>
              <a:rPr lang="zh-CN" altLang="en-US" dirty="0">
                <a:latin typeface="仿宋" panose="02010609060101010101" pitchFamily="49" charset="-122"/>
                <a:ea typeface="仿宋" panose="02010609060101010101" pitchFamily="49" charset="-122"/>
              </a:rPr>
              <a:t>供应链金融保兑仓融资融资仓融资应收账款融资</a:t>
            </a:r>
            <a:endParaRPr lang="zh-CN"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835656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52</a:t>
            </a:fld>
            <a:endParaRPr lang="zh-CN" altLang="en-US"/>
          </a:p>
        </p:txBody>
      </p:sp>
      <p:sp>
        <p:nvSpPr>
          <p:cNvPr id="5" name="圆角矩形 4"/>
          <p:cNvSpPr/>
          <p:nvPr/>
        </p:nvSpPr>
        <p:spPr>
          <a:xfrm>
            <a:off x="611560" y="994740"/>
            <a:ext cx="7920879" cy="4608512"/>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1187624" y="1083005"/>
            <a:ext cx="7488833" cy="4431983"/>
          </a:xfrm>
          <a:prstGeom prst="rect">
            <a:avLst/>
          </a:prstGeom>
        </p:spPr>
        <p:txBody>
          <a:bodyPr wrap="square">
            <a:spAutoFit/>
          </a:bodyPr>
          <a:lstStyle/>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的概念是什么？	</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、国外</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的发展具有哪些特点？</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3</a:t>
            </a:r>
            <a:r>
              <a:rPr lang="zh-CN" altLang="en-US" dirty="0">
                <a:latin typeface="仿宋" panose="02010609060101010101" pitchFamily="49" charset="-122"/>
                <a:ea typeface="仿宋" panose="02010609060101010101" pitchFamily="49" charset="-122"/>
              </a:rPr>
              <a:t>、国内</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的模式有哪些？</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4</a:t>
            </a:r>
            <a:r>
              <a:rPr lang="zh-CN" altLang="en-US" dirty="0">
                <a:latin typeface="仿宋" panose="02010609060101010101" pitchFamily="49" charset="-122"/>
                <a:ea typeface="仿宋" panose="02010609060101010101" pitchFamily="49" charset="-122"/>
              </a:rPr>
              <a:t>、国内</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的存在哪些问题？</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5</a:t>
            </a:r>
            <a:r>
              <a:rPr lang="zh-CN" altLang="en-US" dirty="0">
                <a:latin typeface="仿宋" panose="02010609060101010101" pitchFamily="49" charset="-122"/>
                <a:ea typeface="仿宋" panose="02010609060101010101" pitchFamily="49" charset="-122"/>
              </a:rPr>
              <a:t>、供应链金融的特点有哪些？</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6</a:t>
            </a:r>
            <a:r>
              <a:rPr lang="zh-CN" altLang="en-US" dirty="0">
                <a:latin typeface="仿宋" panose="02010609060101010101" pitchFamily="49" charset="-122"/>
                <a:ea typeface="仿宋" panose="02010609060101010101" pitchFamily="49" charset="-122"/>
              </a:rPr>
              <a:t>、供应链金融的功能有哪些？</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7</a:t>
            </a:r>
            <a:r>
              <a:rPr lang="zh-CN" altLang="en-US" dirty="0">
                <a:latin typeface="仿宋" panose="02010609060101010101" pitchFamily="49" charset="-122"/>
                <a:ea typeface="仿宋" panose="02010609060101010101" pitchFamily="49" charset="-122"/>
              </a:rPr>
              <a:t>、供应链金融有哪些运作模式？</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8</a:t>
            </a:r>
            <a:r>
              <a:rPr lang="zh-CN" altLang="en-US" dirty="0">
                <a:latin typeface="仿宋" panose="02010609060101010101" pitchFamily="49" charset="-122"/>
                <a:ea typeface="仿宋" panose="02010609060101010101" pitchFamily="49" charset="-122"/>
              </a:rPr>
              <a:t>、供应链金融风险管理的原则是什么？</a:t>
            </a:r>
          </a:p>
          <a:p>
            <a:pPr marL="285750" indent="-285750">
              <a:spcBef>
                <a:spcPts val="1800"/>
              </a:spcBef>
              <a:buSzPct val="150000"/>
              <a:buBlip>
                <a:blip r:embed="rId2"/>
              </a:buBlip>
            </a:pPr>
            <a:r>
              <a:rPr lang="en-US" altLang="zh-CN" dirty="0">
                <a:latin typeface="仿宋" panose="02010609060101010101" pitchFamily="49" charset="-122"/>
                <a:ea typeface="仿宋" panose="02010609060101010101" pitchFamily="49" charset="-122"/>
              </a:rPr>
              <a:t>9</a:t>
            </a:r>
            <a:r>
              <a:rPr lang="zh-CN" altLang="en-US" dirty="0">
                <a:latin typeface="仿宋" panose="02010609060101010101" pitchFamily="49" charset="-122"/>
                <a:ea typeface="仿宋" panose="02010609060101010101" pitchFamily="49" charset="-122"/>
              </a:rPr>
              <a:t>、大数据技术如何帮助供应链金融进行风险控制？</a:t>
            </a:r>
          </a:p>
        </p:txBody>
      </p:sp>
    </p:spTree>
    <p:extLst>
      <p:ext uri="{BB962C8B-B14F-4D97-AF65-F5344CB8AC3E}">
        <p14:creationId xmlns:p14="http://schemas.microsoft.com/office/powerpoint/2010/main" val="8381573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204864"/>
            <a:ext cx="8208912" cy="1800200"/>
          </a:xfrm>
        </p:spPr>
        <p:txBody>
          <a:bodyPr/>
          <a:lstStyle/>
          <a:p>
            <a:pPr algn="ctr"/>
            <a:r>
              <a:rPr lang="zh-CN" altLang="en-US" sz="8000"/>
              <a:t>谢谢！</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53</a:t>
            </a:fld>
            <a:endParaRPr lang="zh-CN" altLang="en-US"/>
          </a:p>
        </p:txBody>
      </p:sp>
    </p:spTree>
    <p:extLst>
      <p:ext uri="{BB962C8B-B14F-4D97-AF65-F5344CB8AC3E}">
        <p14:creationId xmlns:p14="http://schemas.microsoft.com/office/powerpoint/2010/main" val="3729432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sp>
        <p:nvSpPr>
          <p:cNvPr id="5" name="TextBox 4"/>
          <p:cNvSpPr txBox="1"/>
          <p:nvPr/>
        </p:nvSpPr>
        <p:spPr>
          <a:xfrm>
            <a:off x="549896" y="1124744"/>
            <a:ext cx="8136904" cy="5186035"/>
          </a:xfrm>
          <a:prstGeom prst="rect">
            <a:avLst/>
          </a:prstGeom>
          <a:noFill/>
        </p:spPr>
        <p:txBody>
          <a:bodyPr wrap="square" rtlCol="0">
            <a:spAutoFit/>
          </a:bodyPr>
          <a:lstStyle/>
          <a:p>
            <a:pPr marL="285750" indent="-285750">
              <a:spcBef>
                <a:spcPts val="1000"/>
              </a:spcBef>
              <a:buSzPct val="150000"/>
              <a:buBlip>
                <a:blip r:embed="rId2"/>
              </a:buBlip>
              <a:defRPr/>
            </a:pPr>
            <a:r>
              <a:rPr lang="zh-CN" altLang="en-US" dirty="0" smtClean="0">
                <a:latin typeface="仿宋" panose="02010609060101010101" pitchFamily="49" charset="-122"/>
                <a:ea typeface="仿宋" panose="02010609060101010101" pitchFamily="49" charset="-122"/>
              </a:rPr>
              <a:t>形式</a:t>
            </a:r>
            <a:r>
              <a:rPr lang="zh-CN" altLang="en-US" dirty="0">
                <a:latin typeface="仿宋" panose="02010609060101010101" pitchFamily="49" charset="-122"/>
                <a:ea typeface="仿宋" panose="02010609060101010101" pitchFamily="49" charset="-122"/>
              </a:rPr>
              <a:t>上，</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借贷模式是传统民间个人借贷的网络化和公开化，互联网的信息处理能力使它优于一般传统民间借贷。相比传统民间借贷，</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具有以下特点：</a:t>
            </a:r>
          </a:p>
          <a:p>
            <a:pPr marL="285750" indent="-285750">
              <a:spcBef>
                <a:spcPts val="1000"/>
              </a:spcBef>
              <a:buSzPct val="150000"/>
              <a:buBlip>
                <a:blip r:embed="rId2"/>
              </a:buBlip>
              <a:defRPr/>
            </a:pPr>
            <a:r>
              <a:rPr lang="zh-CN" altLang="en-US" dirty="0" smtClean="0">
                <a:latin typeface="仿宋" panose="02010609060101010101" pitchFamily="49" charset="-122"/>
                <a:ea typeface="仿宋" panose="02010609060101010101" pitchFamily="49" charset="-122"/>
              </a:rPr>
              <a:t>第一</a:t>
            </a:r>
            <a:r>
              <a:rPr lang="zh-CN" altLang="en-US" dirty="0">
                <a:latin typeface="仿宋" panose="02010609060101010101" pitchFamily="49" charset="-122"/>
                <a:ea typeface="仿宋" panose="02010609060101010101" pitchFamily="49" charset="-122"/>
              </a:rPr>
              <a:t>，交易范围大。一方面，民间个人借贷多局限于熟人圈子，通常以借贷双方的社会关系为限，双方一般至少要认识才能实现资金借贷的交易活动；另一方面，从社会心理的角度来看，熟人之间存在借贷关系通常会影响双方交往心理，因而即使资金的需求方和潜在的资金供给者互相熟识，二者也会因为心理原因不愿意互相借贷资金，而更愿意积极地寻找其他的借方和贷方。</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网络借贷通过互联网可以扩大借贷的范围，实现陌生人之间的借贷，也为不愿进行相互借贷的熟人们找到可以进行资金融通的新渠道。</a:t>
            </a:r>
          </a:p>
          <a:p>
            <a:pPr marL="285750" indent="-285750">
              <a:spcBef>
                <a:spcPts val="1000"/>
              </a:spcBef>
              <a:buSzPct val="150000"/>
              <a:buBlip>
                <a:blip r:embed="rId2"/>
              </a:buBlip>
              <a:defRPr/>
            </a:pPr>
            <a:r>
              <a:rPr lang="zh-CN" altLang="en-US" dirty="0" smtClean="0">
                <a:latin typeface="仿宋" panose="02010609060101010101" pitchFamily="49" charset="-122"/>
                <a:ea typeface="仿宋" panose="02010609060101010101" pitchFamily="49" charset="-122"/>
              </a:rPr>
              <a:t>第二</a:t>
            </a:r>
            <a:r>
              <a:rPr lang="zh-CN" altLang="en-US" dirty="0">
                <a:latin typeface="仿宋" panose="02010609060101010101" pitchFamily="49" charset="-122"/>
                <a:ea typeface="仿宋" panose="02010609060101010101" pitchFamily="49" charset="-122"/>
              </a:rPr>
              <a:t>，风险分散。</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平台使单个投资人的投资对象选择增多，单个筹资项目面对的投资者增多。许多平台都限定投资人在一笔贷款上的金额，要求一笔贷款覆盖尽量多的投资人，在一定程度上实现了风险分散。</a:t>
            </a:r>
          </a:p>
          <a:p>
            <a:pPr marL="285750" indent="-285750">
              <a:spcBef>
                <a:spcPts val="1000"/>
              </a:spcBef>
              <a:buSzPct val="150000"/>
              <a:buBlip>
                <a:blip r:embed="rId2"/>
              </a:buBlip>
              <a:defRPr/>
            </a:pPr>
            <a:r>
              <a:rPr lang="zh-CN" altLang="en-US" dirty="0" smtClean="0">
                <a:latin typeface="仿宋" panose="02010609060101010101" pitchFamily="49" charset="-122"/>
                <a:ea typeface="仿宋" panose="02010609060101010101" pitchFamily="49" charset="-122"/>
              </a:rPr>
              <a:t>第三</a:t>
            </a:r>
            <a:r>
              <a:rPr lang="zh-CN" altLang="en-US" dirty="0">
                <a:latin typeface="仿宋" panose="02010609060101010101" pitchFamily="49" charset="-122"/>
                <a:ea typeface="仿宋" panose="02010609060101010101" pitchFamily="49" charset="-122"/>
              </a:rPr>
              <a:t>，信息成本降低。借款需求和贷款利率直接在</a:t>
            </a:r>
            <a:r>
              <a:rPr lang="en-US" altLang="zh-CN" dirty="0">
                <a:latin typeface="仿宋" panose="02010609060101010101" pitchFamily="49" charset="-122"/>
                <a:ea typeface="仿宋" panose="02010609060101010101" pitchFamily="49" charset="-122"/>
              </a:rPr>
              <a:t>P2P</a:t>
            </a:r>
            <a:r>
              <a:rPr lang="zh-CN" altLang="en-US" dirty="0">
                <a:latin typeface="仿宋" panose="02010609060101010101" pitchFamily="49" charset="-122"/>
                <a:ea typeface="仿宋" panose="02010609060101010101" pitchFamily="49" charset="-122"/>
              </a:rPr>
              <a:t>借贷平台上公开列出，借款人和投资者均可以详细的了解借、贷款信息与市场行情，在一定程度上避免由于信息不透明、不对称而导致的错误借贷行为，大幅降低了信息搜寻成本。</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507026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a:t>
            </a:r>
            <a:r>
              <a:rPr lang="zh-CN" altLang="en-US" dirty="0"/>
              <a:t>供应链金融</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a:p>
        </p:txBody>
      </p:sp>
      <p:sp>
        <p:nvSpPr>
          <p:cNvPr id="7" name="内容占位符 2"/>
          <p:cNvSpPr>
            <a:spLocks noGrp="1"/>
          </p:cNvSpPr>
          <p:nvPr>
            <p:ph idx="1"/>
          </p:nvPr>
        </p:nvSpPr>
        <p:spPr/>
        <p:txBody>
          <a:bodyPr>
            <a:normAutofit/>
          </a:bodyPr>
          <a:lstStyle/>
          <a:p>
            <a:pPr marL="0" indent="0">
              <a:buNone/>
            </a:pPr>
            <a:r>
              <a:rPr lang="en-US" altLang="zh-CN" sz="2000" b="1" dirty="0">
                <a:solidFill>
                  <a:srgbClr val="6A5015"/>
                </a:solidFill>
                <a:latin typeface="黑体" panose="02010609060101010101" pitchFamily="49" charset="-122"/>
                <a:ea typeface="黑体" panose="02010609060101010101" pitchFamily="49" charset="-122"/>
              </a:rPr>
              <a:t>10.2.1 </a:t>
            </a:r>
            <a:r>
              <a:rPr lang="zh-CN" altLang="zh-CN" sz="2000" b="1" dirty="0">
                <a:solidFill>
                  <a:srgbClr val="6A5015"/>
                </a:solidFill>
                <a:latin typeface="黑体" panose="02010609060101010101" pitchFamily="49" charset="-122"/>
                <a:ea typeface="黑体" panose="02010609060101010101" pitchFamily="49" charset="-122"/>
              </a:rPr>
              <a:t>供应链金融的概念</a:t>
            </a:r>
            <a:endParaRPr lang="en-US" altLang="zh-CN" sz="2000" b="1" dirty="0">
              <a:solidFill>
                <a:srgbClr val="6A5015"/>
              </a:solidFill>
              <a:latin typeface="黑体" panose="02010609060101010101" pitchFamily="49" charset="-122"/>
              <a:ea typeface="黑体" panose="02010609060101010101" pitchFamily="49" charset="-122"/>
            </a:endParaRPr>
          </a:p>
          <a:p>
            <a:r>
              <a:rPr lang="zh-CN" altLang="en-US" dirty="0"/>
              <a:t>供应链金融服务是银行专门针对产业供应链设计的，基于供应链核心企业的金融服务解决方案，将供应链核心企业的金融服务解决方案，将供应链核心企业和上下游中小企业捆绑在一起提供整体的金融服务。银行通过借助与中小企业有产业合作关系的大企业的信用，或者以两者之间的业务合同为担保，同时依靠第三方物流企业等的参与来共同分担贷款风险。具体来说，供应链金融所要做的就是使商业银行依靠某产业链中核心大企业“</a:t>
            </a:r>
            <a:r>
              <a:rPr lang="en-US" altLang="zh-CN" dirty="0"/>
              <a:t>1”</a:t>
            </a:r>
            <a:r>
              <a:rPr lang="zh-CN" altLang="en-US" dirty="0"/>
              <a:t>的资信和实力，以及其与银行之间长期稳定的信贷关系，对与该企业发生交易的其他企业“</a:t>
            </a:r>
            <a:r>
              <a:rPr lang="en-US" altLang="zh-CN" dirty="0"/>
              <a:t>N”</a:t>
            </a:r>
            <a:r>
              <a:rPr lang="zh-CN" altLang="en-US" dirty="0"/>
              <a:t>进行向上和向下的拓展，为这些企业提供贸易融资等全面的金融服务，从而形成“</a:t>
            </a:r>
            <a:r>
              <a:rPr lang="en-US" altLang="zh-CN" dirty="0"/>
              <a:t>N+1”</a:t>
            </a:r>
            <a:r>
              <a:rPr lang="zh-CN" altLang="en-US" dirty="0"/>
              <a:t>的的金融服务模式；其也可以是银行从关注产业链条中主要中介商“</a:t>
            </a:r>
            <a:r>
              <a:rPr lang="en-US" altLang="zh-CN" dirty="0"/>
              <a:t>N”</a:t>
            </a:r>
            <a:r>
              <a:rPr lang="zh-CN" altLang="en-US" dirty="0"/>
              <a:t>入手，进而延伸到供应链上的核心大企业“</a:t>
            </a:r>
            <a:r>
              <a:rPr lang="en-US" altLang="zh-CN" dirty="0"/>
              <a:t>1”</a:t>
            </a:r>
            <a:r>
              <a:rPr lang="zh-CN" altLang="en-US" dirty="0"/>
              <a:t>，从而形成“</a:t>
            </a:r>
            <a:r>
              <a:rPr lang="en-US" altLang="zh-CN" dirty="0"/>
              <a:t>N+1”</a:t>
            </a:r>
            <a:r>
              <a:rPr lang="zh-CN" altLang="en-US" dirty="0"/>
              <a:t>的金融服务模式。</a:t>
            </a:r>
          </a:p>
        </p:txBody>
      </p:sp>
    </p:spTree>
    <p:extLst>
      <p:ext uri="{BB962C8B-B14F-4D97-AF65-F5344CB8AC3E}">
        <p14:creationId xmlns:p14="http://schemas.microsoft.com/office/powerpoint/2010/main" val="2746387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a:p>
        </p:txBody>
      </p:sp>
      <p:sp>
        <p:nvSpPr>
          <p:cNvPr id="7" name="内容占位符 2"/>
          <p:cNvSpPr>
            <a:spLocks noGrp="1"/>
          </p:cNvSpPr>
          <p:nvPr>
            <p:ph idx="1"/>
          </p:nvPr>
        </p:nvSpPr>
        <p:spPr>
          <a:xfrm>
            <a:off x="457200" y="1052736"/>
            <a:ext cx="8229600" cy="5040560"/>
          </a:xfrm>
        </p:spPr>
        <p:txBody>
          <a:bodyPr>
            <a:noAutofit/>
          </a:bodyPr>
          <a:lstStyle/>
          <a:p>
            <a:r>
              <a:rPr lang="zh-CN" altLang="en-US" dirty="0"/>
              <a:t>目前为止，国内对涉及物流和金融的整合性服务并没有一个统一的名称和定义。从各自角度出发，第三方物流企业（</a:t>
            </a:r>
            <a:r>
              <a:rPr lang="en-US" altLang="zh-CN" dirty="0"/>
              <a:t>3PL</a:t>
            </a:r>
            <a:r>
              <a:rPr lang="zh-CN" altLang="en-US" dirty="0"/>
              <a:t>）称之为物流金融，银行则采用链式融资或供应链金融。学术界普遍采用的定义有物流金融、融通仓、供应链金融等。供应链金融涉及五个角色：供应商、制造商、零售商、金融机构和第三方物流公司。金融机构向供应链条上的供应商、制造商和零售商提供供应链融资服务，第三方物流企业（</a:t>
            </a:r>
            <a:r>
              <a:rPr lang="en-US" altLang="zh-CN" dirty="0"/>
              <a:t>3PL</a:t>
            </a:r>
            <a:r>
              <a:rPr lang="zh-CN" altLang="en-US" dirty="0"/>
              <a:t>）提供货物质押及监管服务。</a:t>
            </a:r>
            <a:endParaRPr lang="en-US" altLang="zh-CN" dirty="0"/>
          </a:p>
          <a:p>
            <a:r>
              <a:rPr lang="zh-CN" altLang="en-US" dirty="0"/>
              <a:t>国内供应链金融业务最初源于</a:t>
            </a:r>
            <a:r>
              <a:rPr lang="en-US" altLang="zh-CN" dirty="0"/>
              <a:t>1999</a:t>
            </a:r>
            <a:r>
              <a:rPr lang="zh-CN" altLang="en-US" dirty="0"/>
              <a:t>年，深圳发展银行（现平安银行）最早提出了供应链金融的概念。根据以上的供应链金融的，对供应链金融定义如下：供应链金融是对一个产业供应链中的单个企业或上下游多个企业提供全面的金融服务，以促进供应链核心企业及上下游配套企业“产</a:t>
            </a:r>
            <a:r>
              <a:rPr lang="en-US" altLang="zh-CN" dirty="0"/>
              <a:t>-</a:t>
            </a:r>
            <a:r>
              <a:rPr lang="zh-CN" altLang="en-US" dirty="0"/>
              <a:t>供</a:t>
            </a:r>
            <a:r>
              <a:rPr lang="en-US" altLang="zh-CN" dirty="0"/>
              <a:t>-</a:t>
            </a:r>
            <a:r>
              <a:rPr lang="zh-CN" altLang="en-US" dirty="0"/>
              <a:t>销”链条的稳固和流转畅顺，并通过金融资本与实业经济协作，构筑银行、企业和商品供应链互利共存、持续发展、良性互动的产业生态。供应链金融并非某一单一的业务或产品，它改变了过去银行对单一企业主体的授信模式，围绕某“</a:t>
            </a:r>
            <a:r>
              <a:rPr lang="en-US" altLang="zh-CN" dirty="0"/>
              <a:t>1”</a:t>
            </a:r>
            <a:r>
              <a:rPr lang="zh-CN" altLang="en-US" dirty="0"/>
              <a:t>家核心企业，从原材料采购，到制成中间及最终产品，最后由销售网络把产品送到消费者手中这一供应链链条，将供应商、制造商、分销商、零售商、直到最终客户连成一个整体，全方位地为链条上的“</a:t>
            </a:r>
            <a:r>
              <a:rPr lang="en-US" altLang="zh-CN" dirty="0"/>
              <a:t>N”</a:t>
            </a:r>
            <a:r>
              <a:rPr lang="zh-CN" altLang="en-US" dirty="0"/>
              <a:t>个企业提供融资服务，通过相关企业的职能分工与合作，实现整个供应链的不断增值。</a:t>
            </a:r>
          </a:p>
        </p:txBody>
      </p:sp>
    </p:spTree>
    <p:extLst>
      <p:ext uri="{BB962C8B-B14F-4D97-AF65-F5344CB8AC3E}">
        <p14:creationId xmlns:p14="http://schemas.microsoft.com/office/powerpoint/2010/main" val="4233929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9</a:t>
            </a:fld>
            <a:endParaRPr lang="zh-CN" altLang="en-US"/>
          </a:p>
        </p:txBody>
      </p:sp>
      <p:sp>
        <p:nvSpPr>
          <p:cNvPr id="8" name="TextBox 7"/>
          <p:cNvSpPr txBox="1"/>
          <p:nvPr/>
        </p:nvSpPr>
        <p:spPr>
          <a:xfrm>
            <a:off x="467544" y="1628800"/>
            <a:ext cx="8208912" cy="307777"/>
          </a:xfrm>
          <a:prstGeom prst="rect">
            <a:avLst/>
          </a:prstGeom>
          <a:noFill/>
        </p:spPr>
        <p:txBody>
          <a:bodyPr wrap="square" rtlCol="0">
            <a:spAutoFit/>
          </a:bodyPr>
          <a:lstStyle/>
          <a:p>
            <a:pPr algn="ctr"/>
            <a:r>
              <a:rPr lang="zh-CN" altLang="en-US" sz="1400" b="1" dirty="0">
                <a:latin typeface="仿宋" panose="02010609060101010101" pitchFamily="49" charset="-122"/>
                <a:ea typeface="仿宋" panose="02010609060101010101" pitchFamily="49" charset="-122"/>
              </a:rPr>
              <a:t>表</a:t>
            </a:r>
            <a:r>
              <a:rPr lang="en-US" altLang="zh-CN" sz="1400" b="1" dirty="0">
                <a:latin typeface="仿宋" panose="02010609060101010101" pitchFamily="49" charset="-122"/>
                <a:ea typeface="仿宋" panose="02010609060101010101" pitchFamily="49" charset="-122"/>
              </a:rPr>
              <a:t>10-1 </a:t>
            </a:r>
            <a:r>
              <a:rPr lang="zh-CN" altLang="en-US" sz="1400" b="1" dirty="0">
                <a:latin typeface="仿宋" panose="02010609060101010101" pitchFamily="49" charset="-122"/>
                <a:ea typeface="仿宋" panose="02010609060101010101" pitchFamily="49" charset="-122"/>
              </a:rPr>
              <a:t>供应链金融与传统融资模式差异点</a:t>
            </a:r>
            <a:endParaRPr lang="zh-CN" altLang="zh-CN" sz="1400" dirty="0">
              <a:latin typeface="仿宋" panose="02010609060101010101" pitchFamily="49" charset="-122"/>
              <a:ea typeface="仿宋" panose="02010609060101010101"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560860744"/>
              </p:ext>
            </p:extLst>
          </p:nvPr>
        </p:nvGraphicFramePr>
        <p:xfrm>
          <a:off x="1259633" y="2080592"/>
          <a:ext cx="7056783" cy="3508648"/>
        </p:xfrm>
        <a:graphic>
          <a:graphicData uri="http://schemas.openxmlformats.org/drawingml/2006/table">
            <a:tbl>
              <a:tblPr firstRow="1" firstCol="1" bandRow="1"/>
              <a:tblGrid>
                <a:gridCol w="2352261">
                  <a:extLst>
                    <a:ext uri="{9D8B030D-6E8A-4147-A177-3AD203B41FA5}">
                      <a16:colId xmlns:a16="http://schemas.microsoft.com/office/drawing/2014/main" xmlns="" val="20000"/>
                    </a:ext>
                  </a:extLst>
                </a:gridCol>
                <a:gridCol w="2472274">
                  <a:extLst>
                    <a:ext uri="{9D8B030D-6E8A-4147-A177-3AD203B41FA5}">
                      <a16:colId xmlns:a16="http://schemas.microsoft.com/office/drawing/2014/main" xmlns="" val="20001"/>
                    </a:ext>
                  </a:extLst>
                </a:gridCol>
                <a:gridCol w="2232248">
                  <a:extLst>
                    <a:ext uri="{9D8B030D-6E8A-4147-A177-3AD203B41FA5}">
                      <a16:colId xmlns:a16="http://schemas.microsoft.com/office/drawing/2014/main" xmlns="" val="20002"/>
                    </a:ext>
                  </a:extLst>
                </a:gridCol>
              </a:tblGrid>
              <a:tr h="438581">
                <a:tc>
                  <a:txBody>
                    <a:bodyPr/>
                    <a:lstStyle/>
                    <a:p>
                      <a:pPr algn="ctr">
                        <a:spcAft>
                          <a:spcPts val="0"/>
                        </a:spcAft>
                      </a:pPr>
                      <a:r>
                        <a:rPr lang="zh-CN" sz="1600" kern="100" dirty="0">
                          <a:solidFill>
                            <a:srgbClr val="000000"/>
                          </a:solidFill>
                          <a:effectLst/>
                          <a:latin typeface="仿宋" pitchFamily="49" charset="-122"/>
                          <a:ea typeface="仿宋" pitchFamily="49" charset="-122"/>
                          <a:cs typeface="黑体"/>
                        </a:rPr>
                        <a:t>差异点</a:t>
                      </a:r>
                      <a:endParaRPr lang="zh-CN" sz="1600" kern="100" dirty="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供应链金融</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传统融资模式</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438581">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授信对象</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面向整条供应链</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单个企业</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438581">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信用评级要点</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交易项下的资产</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财务报表</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38581">
                <a:tc>
                  <a:txBody>
                    <a:bodyPr/>
                    <a:lstStyle/>
                    <a:p>
                      <a:pPr algn="ctr">
                        <a:spcAft>
                          <a:spcPts val="0"/>
                        </a:spcAft>
                      </a:pPr>
                      <a:r>
                        <a:rPr lang="zh-CN" sz="1600" kern="100" dirty="0">
                          <a:solidFill>
                            <a:srgbClr val="000000"/>
                          </a:solidFill>
                          <a:effectLst/>
                          <a:latin typeface="仿宋" pitchFamily="49" charset="-122"/>
                          <a:ea typeface="仿宋" pitchFamily="49" charset="-122"/>
                          <a:cs typeface="黑体"/>
                        </a:rPr>
                        <a:t>贷款性质</a:t>
                      </a:r>
                      <a:endParaRPr lang="zh-CN" sz="1600" kern="100" dirty="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solidFill>
                            <a:srgbClr val="000000"/>
                          </a:solidFill>
                          <a:effectLst/>
                          <a:latin typeface="仿宋" pitchFamily="49" charset="-122"/>
                          <a:ea typeface="仿宋" pitchFamily="49" charset="-122"/>
                          <a:cs typeface="黑体"/>
                        </a:rPr>
                        <a:t>资产性、封闭性、连续性</a:t>
                      </a:r>
                      <a:endParaRPr lang="zh-CN" sz="1600" kern="100" dirty="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逐笔发放贷款</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438581">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第一还款来源</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交易项下的资产</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企业营收</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438581">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融资期限</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短期</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短、中、长期</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438581">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服务方案</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差异化</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同质化</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438581">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授信条件</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effectLst/>
                          <a:latin typeface="仿宋" pitchFamily="49" charset="-122"/>
                          <a:ea typeface="仿宋" pitchFamily="49" charset="-122"/>
                          <a:cs typeface="黑体"/>
                        </a:rPr>
                        <a:t>动产质押、货权质押等</a:t>
                      </a:r>
                      <a:endParaRPr lang="zh-CN" sz="1600" kern="10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solidFill>
                            <a:srgbClr val="000000"/>
                          </a:solidFill>
                          <a:effectLst/>
                          <a:latin typeface="仿宋" pitchFamily="49" charset="-122"/>
                          <a:ea typeface="仿宋" pitchFamily="49" charset="-122"/>
                          <a:cs typeface="黑体"/>
                        </a:rPr>
                        <a:t>资产抵押或第三方担保</a:t>
                      </a:r>
                      <a:endParaRPr lang="zh-CN" sz="1600" kern="100" dirty="0">
                        <a:effectLst/>
                        <a:latin typeface="仿宋" pitchFamily="49" charset="-122"/>
                        <a:ea typeface="仿宋" pitchFamily="49" charset="-122"/>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5430950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4240</TotalTime>
  <Words>14882</Words>
  <Application>Microsoft Office PowerPoint</Application>
  <PresentationFormat>全屏显示(4:3)</PresentationFormat>
  <Paragraphs>454</Paragraphs>
  <Slides>53</Slides>
  <Notes>0</Notes>
  <HiddenSlides>0</HiddenSlides>
  <MMClips>0</MMClips>
  <ScaleCrop>false</ScaleCrop>
  <HeadingPairs>
    <vt:vector size="4" baseType="variant">
      <vt:variant>
        <vt:lpstr>主题</vt:lpstr>
      </vt:variant>
      <vt:variant>
        <vt:i4>1</vt:i4>
      </vt:variant>
      <vt:variant>
        <vt:lpstr>幻灯片标题</vt:lpstr>
      </vt:variant>
      <vt:variant>
        <vt:i4>53</vt:i4>
      </vt:variant>
    </vt:vector>
  </HeadingPairs>
  <TitlesOfParts>
    <vt:vector size="54" baseType="lpstr">
      <vt:lpstr>Office 主题</vt:lpstr>
      <vt:lpstr>第十章  互联网金融模式之二：P2P网贷</vt:lpstr>
      <vt:lpstr>PowerPoint 演示文稿</vt:lpstr>
      <vt:lpstr>导言</vt:lpstr>
      <vt:lpstr>本章学习目标</vt:lpstr>
      <vt:lpstr>10.1 概述</vt:lpstr>
      <vt:lpstr>PowerPoint 演示文稿</vt:lpstr>
      <vt:lpstr>10.2 供应链金融</vt:lpstr>
      <vt:lpstr>PowerPoint 演示文稿</vt:lpstr>
      <vt:lpstr>PowerPoint 演示文稿</vt:lpstr>
      <vt:lpstr>10.2.2 供应链金融的特点</vt:lpstr>
      <vt:lpstr>PowerPoint 演示文稿</vt:lpstr>
      <vt:lpstr>10.2.3 供应链金融的功能</vt:lpstr>
      <vt:lpstr>PowerPoint 演示文稿</vt:lpstr>
      <vt:lpstr>10.2.4 供应链金融的运作模式</vt:lpstr>
      <vt:lpstr>PowerPoint 演示文稿</vt:lpstr>
      <vt:lpstr>PowerPoint 演示文稿</vt:lpstr>
      <vt:lpstr>PowerPoint 演示文稿</vt:lpstr>
      <vt:lpstr>PowerPoint 演示文稿</vt:lpstr>
      <vt:lpstr>10.2.4 供应链金融风险管理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10.3 国外P2P网贷平台的发展</vt:lpstr>
      <vt:lpstr>10.3.2 国外P2P的特点</vt:lpstr>
      <vt:lpstr>10.3.2 国外P2P的特点</vt:lpstr>
      <vt:lpstr>PowerPoint 演示文稿</vt:lpstr>
      <vt:lpstr>10.4 国内P2P网贷的发展</vt:lpstr>
      <vt:lpstr>10.4.1 国内P2P网络借贷平台发展模式分析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10.4.2 存在的问题</vt:lpstr>
      <vt:lpstr>PowerPoint 演示文稿</vt:lpstr>
      <vt:lpstr>PowerPoint 演示文稿</vt:lpstr>
      <vt:lpstr>PowerPoint 演示文稿</vt:lpstr>
      <vt:lpstr>10.4.3 未来的发展</vt:lpstr>
      <vt:lpstr>PowerPoint 演示文稿</vt:lpstr>
      <vt:lpstr>PowerPoint 演示文稿</vt:lpstr>
      <vt:lpstr>本章总结</vt:lpstr>
      <vt:lpstr>关键概念</vt:lpstr>
      <vt:lpstr>PowerPoint 演示文稿</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heli</dc:creator>
  <cp:lastModifiedBy>Jeremy</cp:lastModifiedBy>
  <cp:revision>215</cp:revision>
  <dcterms:created xsi:type="dcterms:W3CDTF">2014-09-28T02:22:12Z</dcterms:created>
  <dcterms:modified xsi:type="dcterms:W3CDTF">2016-08-30T12:09:40Z</dcterms:modified>
</cp:coreProperties>
</file>