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78" r:id="rId2"/>
    <p:sldId id="259" r:id="rId3"/>
    <p:sldId id="277"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282" r:id="rId29"/>
    <p:sldId id="283" r:id="rId30"/>
    <p:sldId id="273" r:id="rId31"/>
    <p:sldId id="275"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u" initials="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5015"/>
    <a:srgbClr val="F6E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9B667-0AE6-4F5E-9527-EA5C5994100B}" type="datetimeFigureOut">
              <a:rPr lang="zh-CN" altLang="en-US" smtClean="0"/>
              <a:t>2016/9/1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71E18-5676-4694-8F88-A0E5AF375026}" type="slidenum">
              <a:rPr lang="zh-CN" altLang="en-US" smtClean="0"/>
              <a:t>‹#›</a:t>
            </a:fld>
            <a:endParaRPr lang="zh-CN" altLang="en-US"/>
          </a:p>
        </p:txBody>
      </p:sp>
    </p:spTree>
    <p:extLst>
      <p:ext uri="{BB962C8B-B14F-4D97-AF65-F5344CB8AC3E}">
        <p14:creationId xmlns:p14="http://schemas.microsoft.com/office/powerpoint/2010/main" val="4054871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717032"/>
            <a:ext cx="5760640" cy="1152128"/>
          </a:xfrm>
        </p:spPr>
        <p:txBody>
          <a:bodyPr>
            <a:noAutofit/>
          </a:bodyPr>
          <a:lstStyle>
            <a:lvl1pPr>
              <a:defRPr sz="36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Autofit/>
          </a:bodyPr>
          <a:lstStyle>
            <a:lvl1pPr algn="l">
              <a:defRPr sz="24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700808"/>
            <a:ext cx="8229600" cy="4137323"/>
          </a:xfrm>
        </p:spPr>
        <p:txBody>
          <a:bodyPr>
            <a:normAutofit/>
          </a:bodyPr>
          <a:lstStyle>
            <a:lvl1pPr>
              <a:spcBef>
                <a:spcPts val="1800"/>
              </a:spcBef>
              <a:defRPr sz="1800">
                <a:solidFill>
                  <a:schemeClr val="tx1"/>
                </a:solidFill>
                <a:latin typeface="仿宋" panose="02010609060101010101" pitchFamily="49" charset="-122"/>
                <a:ea typeface="仿宋" panose="02010609060101010101" pitchFamily="49" charset="-122"/>
              </a:defRPr>
            </a:lvl1pPr>
            <a:lvl2pPr>
              <a:spcBef>
                <a:spcPts val="1800"/>
              </a:spcBef>
              <a:buSzPct val="135000"/>
              <a:defRPr sz="1600">
                <a:solidFill>
                  <a:schemeClr val="tx1"/>
                </a:solidFill>
                <a:latin typeface="仿宋" panose="02010609060101010101" pitchFamily="49" charset="-122"/>
                <a:ea typeface="仿宋" panose="02010609060101010101" pitchFamily="49" charset="-122"/>
              </a:defRPr>
            </a:lvl2pPr>
            <a:lvl3pPr>
              <a:spcBef>
                <a:spcPts val="1200"/>
              </a:spcBef>
              <a:buSzPct val="135000"/>
              <a:defRPr sz="1400">
                <a:solidFill>
                  <a:schemeClr val="tx1"/>
                </a:solidFill>
                <a:latin typeface="仿宋" panose="02010609060101010101" pitchFamily="49" charset="-122"/>
                <a:ea typeface="仿宋" panose="02010609060101010101" pitchFamily="49" charset="-122"/>
              </a:defRPr>
            </a:lvl3pPr>
            <a:lvl4pPr>
              <a:buSzPct val="135000"/>
              <a:defRPr sz="1200">
                <a:solidFill>
                  <a:schemeClr val="tx1"/>
                </a:solidFill>
                <a:latin typeface="仿宋" panose="02010609060101010101" pitchFamily="49" charset="-122"/>
                <a:ea typeface="仿宋" panose="02010609060101010101" pitchFamily="49" charset="-122"/>
              </a:defRPr>
            </a:lvl4pPr>
            <a:lvl5pPr>
              <a:buSzPct val="135000"/>
              <a:defRPr sz="1200">
                <a:solidFill>
                  <a:schemeClr val="tx1"/>
                </a:solidFill>
                <a:latin typeface="仿宋" panose="02010609060101010101" pitchFamily="49" charset="-122"/>
                <a:ea typeface="仿宋"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137" y="6001898"/>
            <a:ext cx="1944216" cy="755647"/>
          </a:xfrm>
          <a:prstGeom prst="rect">
            <a:avLst/>
          </a:prstGeom>
        </p:spPr>
      </p:pic>
      <p:grpSp>
        <p:nvGrpSpPr>
          <p:cNvPr id="10" name="组合 9"/>
          <p:cNvGrpSpPr/>
          <p:nvPr userDrawn="1"/>
        </p:nvGrpSpPr>
        <p:grpSpPr>
          <a:xfrm>
            <a:off x="0" y="-33858"/>
            <a:ext cx="9144000" cy="764706"/>
            <a:chOff x="0" y="-33858"/>
            <a:chExt cx="9144000" cy="764706"/>
          </a:xfrm>
        </p:grpSpPr>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7384"/>
              <a:ext cx="9144000" cy="295656"/>
            </a:xfrm>
            <a:prstGeom prst="rect">
              <a:avLst/>
            </a:prstGeom>
          </p:spPr>
        </p:pic>
        <p:pic>
          <p:nvPicPr>
            <p:cNvPr id="12" name="内容占位符 3"/>
            <p:cNvPicPr>
              <a:picLocks noChangeAspect="1"/>
            </p:cNvPicPr>
            <p:nvPr userDrawn="1"/>
          </p:nvPicPr>
          <p:blipFill rotWithShape="1">
            <a:blip r:embed="rId4" cstate="print">
              <a:extLst>
                <a:ext uri="{28A0092B-C50C-407E-A947-70E740481C1C}">
                  <a14:useLocalDpi xmlns:a14="http://schemas.microsoft.com/office/drawing/2010/main" val="0"/>
                </a:ext>
              </a:extLst>
            </a:blip>
            <a:srcRect b="50000"/>
            <a:stretch/>
          </p:blipFill>
          <p:spPr>
            <a:xfrm>
              <a:off x="0" y="233064"/>
              <a:ext cx="9144000" cy="252128"/>
            </a:xfrm>
            <a:prstGeom prst="rect">
              <a:avLst/>
            </a:prstGeom>
          </p:spPr>
        </p:pic>
        <p:pic>
          <p:nvPicPr>
            <p:cNvPr id="13" name="图片 12"/>
            <p:cNvPicPr>
              <a:picLocks noChangeAspect="1"/>
            </p:cNvPicPr>
            <p:nvPr userDrawn="1"/>
          </p:nvPicPr>
          <p:blipFill rotWithShape="1">
            <a:blip r:embed="rId5" cstate="print">
              <a:extLst>
                <a:ext uri="{28A0092B-C50C-407E-A947-70E740481C1C}">
                  <a14:useLocalDpi xmlns:a14="http://schemas.microsoft.com/office/drawing/2010/main" val="0"/>
                </a:ext>
              </a:extLst>
            </a:blip>
            <a:srcRect l="6519" t="6236" r="4291" b="4440"/>
            <a:stretch/>
          </p:blipFill>
          <p:spPr>
            <a:xfrm>
              <a:off x="6762306" y="-33858"/>
              <a:ext cx="2381693" cy="764706"/>
            </a:xfrm>
            <a:prstGeom prst="rect">
              <a:avLst/>
            </a:prstGeom>
          </p:spPr>
        </p:pic>
      </p:grpSp>
      <p:sp>
        <p:nvSpPr>
          <p:cNvPr id="4" name="文本框 3"/>
          <p:cNvSpPr txBox="1"/>
          <p:nvPr userDrawn="1"/>
        </p:nvSpPr>
        <p:spPr>
          <a:xfrm>
            <a:off x="2801866" y="6347971"/>
            <a:ext cx="3960440" cy="307777"/>
          </a:xfrm>
          <a:prstGeom prst="rect">
            <a:avLst/>
          </a:prstGeom>
          <a:noFill/>
        </p:spPr>
        <p:txBody>
          <a:bodyPr wrap="square" rtlCol="0">
            <a:spAutoFit/>
          </a:bodyPr>
          <a:lstStyle/>
          <a:p>
            <a:pPr algn="ctr"/>
            <a:r>
              <a:rPr lang="zh-CN" altLang="en-US" sz="1400" dirty="0" smtClean="0">
                <a:latin typeface="华文仿宋" panose="02010600040101010101" pitchFamily="2" charset="-122"/>
                <a:ea typeface="华文仿宋" panose="02010600040101010101" pitchFamily="2" charset="-122"/>
              </a:rPr>
              <a:t>互联网金融理论与实务</a:t>
            </a:r>
            <a:endParaRPr lang="zh-CN" altLang="en-US" sz="1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6A5015"/>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SzPct val="150000"/>
        <a:buFontTx/>
        <a:buBlip>
          <a:blip r:embed="rId4"/>
        </a:buBlip>
        <a:defRPr sz="3200" kern="1200">
          <a:solidFill>
            <a:schemeClr val="tx1"/>
          </a:solidFill>
          <a:latin typeface="+mn-lt"/>
          <a:ea typeface="+mn-ea"/>
          <a:cs typeface="+mn-cs"/>
        </a:defRPr>
      </a:lvl1pPr>
      <a:lvl2pPr marL="742950" indent="-285750" algn="l" defTabSz="914400" rtl="0" eaLnBrk="1" latinLnBrk="0" hangingPunct="1">
        <a:spcBef>
          <a:spcPct val="20000"/>
        </a:spcBef>
        <a:buSzPct val="150000"/>
        <a:buFontTx/>
        <a:buBlip>
          <a:blip r:embed="rId4"/>
        </a:buBlip>
        <a:defRPr sz="2800" kern="1200">
          <a:solidFill>
            <a:schemeClr val="tx1"/>
          </a:solidFill>
          <a:latin typeface="+mn-lt"/>
          <a:ea typeface="+mn-ea"/>
          <a:cs typeface="+mn-cs"/>
        </a:defRPr>
      </a:lvl2pPr>
      <a:lvl3pPr marL="1143000" indent="-228600" algn="l" defTabSz="914400" rtl="0" eaLnBrk="1" latinLnBrk="0" hangingPunct="1">
        <a:spcBef>
          <a:spcPct val="20000"/>
        </a:spcBef>
        <a:buSzPct val="150000"/>
        <a:buFontTx/>
        <a:buBlip>
          <a:blip r:embed="rId4"/>
        </a:buBlip>
        <a:defRPr sz="2400" kern="1200">
          <a:solidFill>
            <a:schemeClr val="tx1"/>
          </a:solidFill>
          <a:latin typeface="+mn-lt"/>
          <a:ea typeface="+mn-ea"/>
          <a:cs typeface="+mn-cs"/>
        </a:defRPr>
      </a:lvl3pPr>
      <a:lvl4pPr marL="16002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4pPr>
      <a:lvl5pPr marL="20574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8520" y="4005064"/>
            <a:ext cx="5832648" cy="1152128"/>
          </a:xfrm>
        </p:spPr>
        <p:txBody>
          <a:bodyPr/>
          <a:lstStyle/>
          <a:p>
            <a:r>
              <a:rPr lang="zh-CN" altLang="en-US" dirty="0" smtClean="0"/>
              <a:t>第十一</a:t>
            </a:r>
            <a:r>
              <a:rPr lang="zh-CN" altLang="en-US" dirty="0"/>
              <a:t>章 </a:t>
            </a:r>
            <a:r>
              <a:rPr lang="en-US" altLang="zh-CN" dirty="0" smtClean="0"/>
              <a:t/>
            </a:r>
            <a:br>
              <a:rPr lang="en-US" altLang="zh-CN" dirty="0" smtClean="0"/>
            </a:br>
            <a:r>
              <a:rPr lang="zh-CN" altLang="en-US" dirty="0" smtClean="0"/>
              <a:t>互联网</a:t>
            </a:r>
            <a:r>
              <a:rPr lang="zh-CN" altLang="en-US" dirty="0"/>
              <a:t>金融模式之三</a:t>
            </a:r>
            <a:r>
              <a:rPr lang="zh-CN" altLang="en-US" dirty="0" smtClean="0"/>
              <a:t>：</a:t>
            </a:r>
            <a:r>
              <a:rPr lang="en-US" altLang="zh-CN" dirty="0" smtClean="0"/>
              <a:t/>
            </a:r>
            <a:br>
              <a:rPr lang="en-US" altLang="zh-CN" dirty="0" smtClean="0"/>
            </a:br>
            <a:r>
              <a:rPr lang="zh-CN" altLang="en-US" dirty="0" smtClean="0"/>
              <a:t>第三</a:t>
            </a:r>
            <a:r>
              <a:rPr lang="zh-CN" altLang="en-US" dirty="0"/>
              <a:t>方</a:t>
            </a:r>
            <a:r>
              <a:rPr lang="zh-CN" altLang="en-US" dirty="0" smtClean="0"/>
              <a:t>支付</a:t>
            </a:r>
            <a:endParaRPr lang="zh-CN" altLang="en-US" dirty="0">
              <a:solidFill>
                <a:srgbClr val="FF0000"/>
              </a:solidFill>
            </a:endParaRPr>
          </a:p>
        </p:txBody>
      </p:sp>
      <p:sp>
        <p:nvSpPr>
          <p:cNvPr id="6" name="文本框 5"/>
          <p:cNvSpPr txBox="1"/>
          <p:nvPr/>
        </p:nvSpPr>
        <p:spPr>
          <a:xfrm>
            <a:off x="5292080" y="5344271"/>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2684986" y="-1"/>
            <a:ext cx="3399182" cy="3356993"/>
          </a:xfrm>
          <a:prstGeom prst="rect">
            <a:avLst/>
          </a:prstGeom>
        </p:spPr>
      </p:pic>
    </p:spTree>
    <p:extLst>
      <p:ext uri="{BB962C8B-B14F-4D97-AF65-F5344CB8AC3E}">
        <p14:creationId xmlns:p14="http://schemas.microsoft.com/office/powerpoint/2010/main" val="2291801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第三</a:t>
            </a:r>
            <a:r>
              <a:rPr lang="zh-CN" altLang="en-US" dirty="0"/>
              <a:t>方支付的运营模式</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11.2.1 </a:t>
            </a:r>
            <a:r>
              <a:rPr lang="zh-CN" altLang="en-US" sz="2000" b="1" dirty="0" smtClean="0">
                <a:solidFill>
                  <a:srgbClr val="6A5015"/>
                </a:solidFill>
                <a:latin typeface="黑体" panose="02010609060101010101" pitchFamily="49" charset="-122"/>
                <a:ea typeface="黑体" panose="02010609060101010101" pitchFamily="49" charset="-122"/>
              </a:rPr>
              <a:t>从</a:t>
            </a:r>
            <a:r>
              <a:rPr lang="zh-CN" altLang="en-US" sz="2000" b="1" dirty="0">
                <a:solidFill>
                  <a:srgbClr val="6A5015"/>
                </a:solidFill>
                <a:latin typeface="黑体" panose="02010609060101010101" pitchFamily="49" charset="-122"/>
                <a:ea typeface="黑体" panose="02010609060101010101" pitchFamily="49" charset="-122"/>
              </a:rPr>
              <a:t>资源及业务方向领域划分</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dirty="0"/>
              <a:t>从资源及业务特色角度可以把</a:t>
            </a:r>
            <a:r>
              <a:rPr lang="zh-CN" altLang="en-US" dirty="0" smtClean="0"/>
              <a:t>第三方</a:t>
            </a:r>
            <a:r>
              <a:rPr lang="zh-CN" altLang="en-US" dirty="0"/>
              <a:t>支付市场划分为：账户类、银行卡收单类、便民支付类、预付卡类四大</a:t>
            </a:r>
            <a:r>
              <a:rPr lang="zh-CN" altLang="en-US" dirty="0" smtClean="0"/>
              <a:t>类别：</a:t>
            </a:r>
            <a:endParaRPr lang="en-US" altLang="zh-CN" dirty="0" smtClean="0"/>
          </a:p>
          <a:p>
            <a:pPr lvl="1"/>
            <a:r>
              <a:rPr lang="zh-CN" altLang="en-US" dirty="0"/>
              <a:t>① 账户类：研究认为，账户类第三方支付企业是指第三方支付企业通过设立第三</a:t>
            </a:r>
            <a:r>
              <a:rPr lang="zh-CN" altLang="en-US" dirty="0" smtClean="0"/>
              <a:t>方支付</a:t>
            </a:r>
            <a:r>
              <a:rPr lang="zh-CN" altLang="en-US" dirty="0"/>
              <a:t>账户，通过账户余额或者支付账户绑定银行账号等方式进行资金支付，支付企业</a:t>
            </a:r>
            <a:r>
              <a:rPr lang="zh-CN" altLang="en-US" dirty="0" smtClean="0"/>
              <a:t>通过第三</a:t>
            </a:r>
            <a:r>
              <a:rPr lang="zh-CN" altLang="en-US" dirty="0"/>
              <a:t>方支付账户积累了庞大的用户规模，成为支付企业业务发展过程中的一种核心资源</a:t>
            </a:r>
            <a:r>
              <a:rPr lang="zh-CN" altLang="en-US" dirty="0" smtClean="0"/>
              <a:t>和能力</a:t>
            </a:r>
            <a:r>
              <a:rPr lang="zh-CN" altLang="en-US" dirty="0"/>
              <a:t>。典型企业：支付宝、财付通</a:t>
            </a:r>
            <a:r>
              <a:rPr lang="zh-CN" altLang="en-US" dirty="0" smtClean="0"/>
              <a:t>。</a:t>
            </a:r>
            <a:endParaRPr lang="en-US" altLang="zh-CN" dirty="0" smtClean="0"/>
          </a:p>
          <a:p>
            <a:pPr lvl="1"/>
            <a:r>
              <a:rPr lang="zh-CN" altLang="en-US" dirty="0"/>
              <a:t>② 收单类：研究认为，收单类支付企业是第三方支付市场中非常重要的一种业务</a:t>
            </a:r>
            <a:r>
              <a:rPr lang="zh-CN" altLang="en-US" dirty="0" smtClean="0"/>
              <a:t>模式</a:t>
            </a:r>
            <a:r>
              <a:rPr lang="zh-CN" altLang="en-US" dirty="0"/>
              <a:t>，收单类企业主要指以从事线上、线下银行账户之间的支付结算服务为主的支付机构</a:t>
            </a:r>
            <a:r>
              <a:rPr lang="zh-CN" altLang="en-US" dirty="0" smtClean="0"/>
              <a:t>，包括</a:t>
            </a:r>
            <a:r>
              <a:rPr lang="zh-CN" altLang="en-US" dirty="0"/>
              <a:t>互联网收单、线下银行卡收单、移动收单等</a:t>
            </a:r>
            <a:r>
              <a:rPr lang="zh-CN" altLang="en-US" dirty="0" smtClean="0"/>
              <a:t>。</a:t>
            </a:r>
            <a:r>
              <a:rPr lang="zh-CN" altLang="en-US" dirty="0"/>
              <a:t>典型企业：线下银行卡收单</a:t>
            </a:r>
            <a:r>
              <a:rPr lang="en-US" altLang="zh-CN" dirty="0"/>
              <a:t>——</a:t>
            </a:r>
            <a:r>
              <a:rPr lang="zh-CN" altLang="en-US" dirty="0"/>
              <a:t>银</a:t>
            </a:r>
            <a:r>
              <a:rPr lang="zh-CN" altLang="en-US" dirty="0" smtClean="0"/>
              <a:t>联商务</a:t>
            </a:r>
            <a:r>
              <a:rPr lang="zh-CN" altLang="en-US" dirty="0"/>
              <a:t>、通联支付、拉卡拉；互联网收单</a:t>
            </a:r>
            <a:r>
              <a:rPr lang="en-US" altLang="zh-CN" dirty="0"/>
              <a:t>——</a:t>
            </a:r>
            <a:r>
              <a:rPr lang="zh-CN" altLang="en-US" dirty="0"/>
              <a:t>快钱、汇付天下、易宝、环迅支付；移动收单</a:t>
            </a:r>
            <a:r>
              <a:rPr lang="en-US" altLang="zh-CN" dirty="0" smtClean="0"/>
              <a:t>——</a:t>
            </a:r>
            <a:r>
              <a:rPr lang="zh-CN" altLang="en-US" dirty="0"/>
              <a:t>联动优势、钱袋宝</a:t>
            </a:r>
            <a:r>
              <a:rPr lang="zh-CN" altLang="en-US" dirty="0" smtClean="0"/>
              <a:t>。</a:t>
            </a:r>
            <a:endParaRPr lang="zh-CN" altLang="en-US" dirty="0"/>
          </a:p>
        </p:txBody>
      </p:sp>
    </p:spTree>
    <p:extLst>
      <p:ext uri="{BB962C8B-B14F-4D97-AF65-F5344CB8AC3E}">
        <p14:creationId xmlns:p14="http://schemas.microsoft.com/office/powerpoint/2010/main" val="3983954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第三</a:t>
            </a:r>
            <a:r>
              <a:rPr lang="zh-CN" altLang="en-US" dirty="0"/>
              <a:t>方支付的运营模式</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lvl="1"/>
            <a:r>
              <a:rPr lang="zh-CN" altLang="en-US" dirty="0"/>
              <a:t>③ 便民支付类：银行卡刷卡消费出现以后，无论银行还是银联商务都主要为商户</a:t>
            </a:r>
            <a:r>
              <a:rPr lang="zh-CN" altLang="en-US" dirty="0" smtClean="0"/>
              <a:t>提供</a:t>
            </a:r>
            <a:r>
              <a:rPr lang="zh-CN" altLang="en-US" dirty="0"/>
              <a:t>银行卡收单服务，但与个人用户生活密切相关的各种缴费类的服务同样面临缴费难题</a:t>
            </a:r>
            <a:r>
              <a:rPr lang="zh-CN" altLang="en-US" dirty="0" smtClean="0"/>
              <a:t>，比如</a:t>
            </a:r>
            <a:r>
              <a:rPr lang="zh-CN" altLang="en-US" dirty="0"/>
              <a:t>各种公共事业缴费网点排队现象严重</a:t>
            </a:r>
            <a:r>
              <a:rPr lang="zh-CN" altLang="en-US" dirty="0" smtClean="0"/>
              <a:t>、信用卡</a:t>
            </a:r>
            <a:r>
              <a:rPr lang="zh-CN" altLang="en-US" dirty="0"/>
              <a:t>还款银行网点较少等问题，给用户</a:t>
            </a:r>
            <a:r>
              <a:rPr lang="zh-CN" altLang="en-US" dirty="0" smtClean="0"/>
              <a:t>生活带来</a:t>
            </a:r>
            <a:r>
              <a:rPr lang="zh-CN" altLang="en-US" dirty="0"/>
              <a:t>不便。典型企业：卡拉卡。</a:t>
            </a:r>
            <a:endParaRPr lang="en-US" altLang="zh-CN" dirty="0" smtClean="0"/>
          </a:p>
          <a:p>
            <a:pPr lvl="1"/>
            <a:r>
              <a:rPr lang="zh-CN" altLang="en-US" dirty="0"/>
              <a:t>④ 预付卡类：研究发现，截止到 </a:t>
            </a:r>
            <a:r>
              <a:rPr lang="en-US" altLang="zh-CN" dirty="0"/>
              <a:t>2012 </a:t>
            </a:r>
            <a:r>
              <a:rPr lang="zh-CN" altLang="en-US" dirty="0"/>
              <a:t>年 </a:t>
            </a:r>
            <a:r>
              <a:rPr lang="en-US" altLang="zh-CN" dirty="0"/>
              <a:t>8 </a:t>
            </a:r>
            <a:r>
              <a:rPr lang="zh-CN" altLang="en-US" dirty="0"/>
              <a:t>月央行共计发放的 </a:t>
            </a:r>
            <a:r>
              <a:rPr lang="en-US" altLang="zh-CN" dirty="0"/>
              <a:t>197 </a:t>
            </a:r>
            <a:r>
              <a:rPr lang="zh-CN" altLang="en-US" dirty="0"/>
              <a:t>家非金融机构</a:t>
            </a:r>
            <a:r>
              <a:rPr lang="zh-CN" altLang="en-US" dirty="0" smtClean="0"/>
              <a:t>支付业务</a:t>
            </a:r>
            <a:r>
              <a:rPr lang="zh-CN" altLang="en-US" dirty="0"/>
              <a:t>许可证（支付牌照）， </a:t>
            </a:r>
            <a:r>
              <a:rPr lang="en-US" altLang="zh-CN" dirty="0"/>
              <a:t>119 </a:t>
            </a:r>
            <a:r>
              <a:rPr lang="zh-CN" altLang="en-US" dirty="0"/>
              <a:t>家获牌支付企业申请到预付卡发行与受理的牌照，其中</a:t>
            </a:r>
            <a:r>
              <a:rPr lang="zh-CN" altLang="en-US" dirty="0" smtClean="0"/>
              <a:t>全国性</a:t>
            </a:r>
            <a:r>
              <a:rPr lang="zh-CN" altLang="en-US" dirty="0"/>
              <a:t>预付卡企业 </a:t>
            </a:r>
            <a:r>
              <a:rPr lang="en-US" altLang="zh-CN" dirty="0"/>
              <a:t>10 </a:t>
            </a:r>
            <a:r>
              <a:rPr lang="zh-CN" altLang="en-US" dirty="0"/>
              <a:t>家（包括支付宝、</a:t>
            </a:r>
            <a:r>
              <a:rPr lang="zh-CN" altLang="en-US" dirty="0" smtClean="0"/>
              <a:t>盛付通</a:t>
            </a:r>
            <a:r>
              <a:rPr lang="zh-CN" altLang="en-US" dirty="0"/>
              <a:t>、捷银、北京汇元网电子商务有限公司四</a:t>
            </a:r>
            <a:r>
              <a:rPr lang="zh-CN" altLang="en-US" dirty="0" smtClean="0"/>
              <a:t>家仅</a:t>
            </a:r>
            <a:r>
              <a:rPr lang="zh-CN" altLang="en-US" dirty="0"/>
              <a:t>限线上实名支付账户充值的企业等），其余全部是从事地方性预付卡发行与受理的</a:t>
            </a:r>
            <a:r>
              <a:rPr lang="zh-CN" altLang="en-US" dirty="0" smtClean="0"/>
              <a:t>企业为主。</a:t>
            </a:r>
            <a:endParaRPr lang="zh-CN" altLang="en-US" dirty="0"/>
          </a:p>
        </p:txBody>
      </p:sp>
    </p:spTree>
    <p:extLst>
      <p:ext uri="{BB962C8B-B14F-4D97-AF65-F5344CB8AC3E}">
        <p14:creationId xmlns:p14="http://schemas.microsoft.com/office/powerpoint/2010/main" val="539985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第三</a:t>
            </a:r>
            <a:r>
              <a:rPr lang="zh-CN" altLang="en-US" dirty="0"/>
              <a:t>方支付的运营模式</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11.2.2 </a:t>
            </a:r>
            <a:r>
              <a:rPr lang="zh-CN" altLang="en-US" sz="2000" b="1" dirty="0" smtClean="0">
                <a:solidFill>
                  <a:srgbClr val="6A5015"/>
                </a:solidFill>
                <a:latin typeface="黑体" panose="02010609060101010101" pitchFamily="49" charset="-122"/>
                <a:ea typeface="黑体" panose="02010609060101010101" pitchFamily="49" charset="-122"/>
              </a:rPr>
              <a:t>各</a:t>
            </a:r>
            <a:r>
              <a:rPr lang="zh-CN" altLang="en-US" sz="2000" b="1" dirty="0">
                <a:solidFill>
                  <a:srgbClr val="6A5015"/>
                </a:solidFill>
                <a:latin typeface="黑体" panose="02010609060101010101" pitchFamily="49" charset="-122"/>
                <a:ea typeface="黑体" panose="02010609060101010101" pitchFamily="49" charset="-122"/>
              </a:rPr>
              <a:t>类第三方支付企业交易规模对比</a:t>
            </a:r>
            <a:endParaRPr lang="en-US" altLang="zh-CN" sz="2000" dirty="0" smtClean="0">
              <a:solidFill>
                <a:srgbClr val="FF0000"/>
              </a:solidFill>
              <a:latin typeface="黑体" panose="02010609060101010101" pitchFamily="49" charset="-122"/>
              <a:ea typeface="黑体" panose="02010609060101010101" pitchFamily="49" charset="-122"/>
            </a:endParaRPr>
          </a:p>
          <a:p>
            <a:r>
              <a:rPr lang="en-US" altLang="zh-CN" dirty="0"/>
              <a:t>2012 </a:t>
            </a:r>
            <a:r>
              <a:rPr lang="zh-CN" altLang="en-US" dirty="0"/>
              <a:t>年全年账户类、收单类、便民支付类三类第三方支付企业的</a:t>
            </a:r>
            <a:r>
              <a:rPr lang="zh-CN" altLang="en-US" dirty="0" smtClean="0"/>
              <a:t>交易</a:t>
            </a:r>
            <a:r>
              <a:rPr lang="zh-CN" altLang="en-US" dirty="0"/>
              <a:t>规模和预付卡企业的发卡规模共计将超过 </a:t>
            </a:r>
            <a:r>
              <a:rPr lang="en-US" altLang="zh-CN" dirty="0"/>
              <a:t>12.6 </a:t>
            </a:r>
            <a:r>
              <a:rPr lang="zh-CN" altLang="en-US" dirty="0"/>
              <a:t>万亿，其中收单类企业的交易规模最大</a:t>
            </a:r>
            <a:r>
              <a:rPr lang="zh-CN" altLang="en-US" dirty="0" smtClean="0"/>
              <a:t>，这</a:t>
            </a:r>
            <a:r>
              <a:rPr lang="zh-CN" altLang="en-US" dirty="0"/>
              <a:t>类企业中又以银行卡收单的交易规模最大，收单类企业的交易占比预计将占 </a:t>
            </a:r>
            <a:r>
              <a:rPr lang="en-US" altLang="zh-CN" dirty="0"/>
              <a:t>70.6%</a:t>
            </a:r>
            <a:r>
              <a:rPr lang="zh-CN" altLang="en-US" dirty="0"/>
              <a:t>；</a:t>
            </a:r>
            <a:r>
              <a:rPr lang="zh-CN" altLang="en-US" dirty="0" smtClean="0"/>
              <a:t>账户</a:t>
            </a:r>
            <a:r>
              <a:rPr lang="zh-CN" altLang="en-US" dirty="0"/>
              <a:t>类企业的交易规模位居第二，达到 </a:t>
            </a:r>
            <a:r>
              <a:rPr lang="en-US" altLang="zh-CN" dirty="0"/>
              <a:t>20.9%</a:t>
            </a:r>
            <a:r>
              <a:rPr lang="zh-CN" altLang="en-US" dirty="0"/>
              <a:t>；便民支付类达到 </a:t>
            </a:r>
            <a:r>
              <a:rPr lang="en-US" altLang="zh-CN" dirty="0" smtClean="0"/>
              <a:t>7.5</a:t>
            </a:r>
            <a:r>
              <a:rPr lang="en-US" altLang="zh-CN" dirty="0"/>
              <a:t>%</a:t>
            </a:r>
            <a:r>
              <a:rPr lang="zh-CN" altLang="en-US" dirty="0"/>
              <a:t>；预付卡类为 </a:t>
            </a:r>
            <a:r>
              <a:rPr lang="en-US" altLang="zh-CN" dirty="0"/>
              <a:t>1%</a:t>
            </a:r>
            <a:r>
              <a:rPr lang="zh-CN" altLang="en-US" dirty="0" smtClean="0"/>
              <a:t>。</a:t>
            </a:r>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3688234"/>
            <a:ext cx="4805363" cy="240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893443" y="5867399"/>
            <a:ext cx="5121915" cy="307777"/>
          </a:xfrm>
          <a:prstGeom prst="rect">
            <a:avLst/>
          </a:prstGeom>
          <a:noFill/>
        </p:spPr>
        <p:txBody>
          <a:bodyPr wrap="none" rtlCol="0">
            <a:spAutoFit/>
          </a:bodyPr>
          <a:lstStyle/>
          <a:p>
            <a:r>
              <a:rPr lang="zh-CN" altLang="en-US" sz="1400" b="1" dirty="0">
                <a:latin typeface="仿宋" panose="02010609060101010101" pitchFamily="49" charset="-122"/>
                <a:ea typeface="仿宋" panose="02010609060101010101" pitchFamily="49" charset="-122"/>
              </a:rPr>
              <a:t>图 </a:t>
            </a:r>
            <a:r>
              <a:rPr lang="en-US" altLang="zh-CN" sz="1400" b="1" dirty="0">
                <a:latin typeface="仿宋" panose="02010609060101010101" pitchFamily="49" charset="-122"/>
                <a:ea typeface="仿宋" panose="02010609060101010101" pitchFamily="49" charset="-122"/>
              </a:rPr>
              <a:t>11-3 </a:t>
            </a:r>
            <a:r>
              <a:rPr lang="en-US" altLang="zh-CN" sz="1400" b="1" dirty="0" smtClean="0">
                <a:latin typeface="仿宋" panose="02010609060101010101" pitchFamily="49" charset="-122"/>
                <a:ea typeface="仿宋" panose="02010609060101010101" pitchFamily="49" charset="-122"/>
              </a:rPr>
              <a:t>2012</a:t>
            </a:r>
            <a:r>
              <a:rPr lang="zh-CN" altLang="en-US" sz="1400" b="1" dirty="0" smtClean="0">
                <a:latin typeface="仿宋" panose="02010609060101010101" pitchFamily="49" charset="-122"/>
                <a:ea typeface="仿宋" panose="02010609060101010101" pitchFamily="49" charset="-122"/>
              </a:rPr>
              <a:t>年</a:t>
            </a:r>
            <a:r>
              <a:rPr lang="zh-CN" altLang="en-US" sz="1400" b="1" dirty="0">
                <a:latin typeface="仿宋" panose="02010609060101010101" pitchFamily="49" charset="-122"/>
                <a:ea typeface="仿宋" panose="02010609060101010101" pitchFamily="49" charset="-122"/>
              </a:rPr>
              <a:t>中国第三方支付市场各类型支付企业交易占比</a:t>
            </a:r>
          </a:p>
        </p:txBody>
      </p:sp>
    </p:spTree>
    <p:extLst>
      <p:ext uri="{BB962C8B-B14F-4D97-AF65-F5344CB8AC3E}">
        <p14:creationId xmlns:p14="http://schemas.microsoft.com/office/powerpoint/2010/main" val="488373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第三</a:t>
            </a:r>
            <a:r>
              <a:rPr lang="zh-CN" altLang="en-US" dirty="0"/>
              <a:t>方支付的运营模式</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11.2.3 </a:t>
            </a:r>
            <a:r>
              <a:rPr lang="zh-CN" altLang="en-US" sz="2000" b="1" dirty="0" smtClean="0">
                <a:solidFill>
                  <a:srgbClr val="6A5015"/>
                </a:solidFill>
                <a:latin typeface="黑体" panose="02010609060101010101" pitchFamily="49" charset="-122"/>
                <a:ea typeface="黑体" panose="02010609060101010101" pitchFamily="49" charset="-122"/>
              </a:rPr>
              <a:t>从</a:t>
            </a:r>
            <a:r>
              <a:rPr lang="zh-CN" altLang="en-US" sz="2000" b="1" dirty="0">
                <a:solidFill>
                  <a:srgbClr val="6A5015"/>
                </a:solidFill>
                <a:latin typeface="黑体" panose="02010609060101010101" pitchFamily="49" charset="-122"/>
                <a:ea typeface="黑体" panose="02010609060101010101" pitchFamily="49" charset="-122"/>
              </a:rPr>
              <a:t>网络技术和终端载体的纬度划分</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dirty="0"/>
              <a:t>各家支付企业</a:t>
            </a:r>
            <a:r>
              <a:rPr lang="zh-CN" altLang="en-US" dirty="0" smtClean="0"/>
              <a:t>提供</a:t>
            </a:r>
            <a:r>
              <a:rPr lang="zh-CN" altLang="en-US" dirty="0"/>
              <a:t>的支付产品和服务依托于不同的网络技术和终端载体，又可以划分为互联网支付、</a:t>
            </a:r>
            <a:r>
              <a:rPr lang="zh-CN" altLang="en-US" dirty="0" smtClean="0"/>
              <a:t>银行卡</a:t>
            </a:r>
            <a:r>
              <a:rPr lang="zh-CN" altLang="en-US" dirty="0"/>
              <a:t>收单、移动支付、预付卡发行与受理、电视支付、电话支付</a:t>
            </a:r>
            <a:r>
              <a:rPr lang="zh-CN" altLang="en-US" dirty="0" smtClean="0"/>
              <a:t>等：</a:t>
            </a:r>
            <a:endParaRPr lang="en-US" altLang="zh-CN" dirty="0" smtClean="0"/>
          </a:p>
          <a:p>
            <a:pPr lvl="1"/>
            <a:r>
              <a:rPr lang="zh-CN" altLang="en-US" dirty="0"/>
              <a:t>互联网支付：互联网支付指通过互联网线上支付渠道，从 </a:t>
            </a:r>
            <a:r>
              <a:rPr lang="en-US" altLang="zh-CN" dirty="0"/>
              <a:t>PC </a:t>
            </a:r>
            <a:r>
              <a:rPr lang="zh-CN" altLang="en-US" dirty="0"/>
              <a:t>端完成的从</a:t>
            </a:r>
            <a:r>
              <a:rPr lang="zh-CN" altLang="en-US" dirty="0" smtClean="0"/>
              <a:t>用户到</a:t>
            </a:r>
            <a:r>
              <a:rPr lang="zh-CN" altLang="en-US" dirty="0"/>
              <a:t>商户的在线货币支付、资金清算等</a:t>
            </a:r>
            <a:r>
              <a:rPr lang="zh-CN" altLang="en-US" dirty="0" smtClean="0"/>
              <a:t>行为；</a:t>
            </a:r>
            <a:endParaRPr lang="en-US" altLang="zh-CN" dirty="0" smtClean="0"/>
          </a:p>
          <a:p>
            <a:pPr lvl="1"/>
            <a:r>
              <a:rPr lang="zh-CN" altLang="en-US" dirty="0"/>
              <a:t>银行卡收单：银行卡 </a:t>
            </a:r>
            <a:r>
              <a:rPr lang="en-US" altLang="zh-CN" dirty="0"/>
              <a:t>POS </a:t>
            </a:r>
            <a:r>
              <a:rPr lang="zh-CN" altLang="en-US" dirty="0"/>
              <a:t>收单业务是签约银行（或机构）向商户提供的本</a:t>
            </a:r>
            <a:r>
              <a:rPr lang="zh-CN" altLang="en-US" dirty="0" smtClean="0"/>
              <a:t>外币</a:t>
            </a:r>
            <a:r>
              <a:rPr lang="zh-CN" altLang="en-US" dirty="0"/>
              <a:t>的资金结算</a:t>
            </a:r>
            <a:r>
              <a:rPr lang="zh-CN" altLang="en-US" dirty="0" smtClean="0"/>
              <a:t>服务；</a:t>
            </a:r>
            <a:endParaRPr lang="en-US" altLang="zh-CN" dirty="0" smtClean="0"/>
          </a:p>
          <a:p>
            <a:pPr lvl="1"/>
            <a:r>
              <a:rPr lang="zh-CN" altLang="en-US" dirty="0"/>
              <a:t>移动支付：移动支付是指消费者通过移动终端（一般为手机）发出数字化</a:t>
            </a:r>
            <a:r>
              <a:rPr lang="zh-CN" altLang="en-US" dirty="0" smtClean="0"/>
              <a:t>指令为</a:t>
            </a:r>
            <a:r>
              <a:rPr lang="zh-CN" altLang="en-US" dirty="0"/>
              <a:t>其消费的商品或服务进行账单支付的</a:t>
            </a:r>
            <a:r>
              <a:rPr lang="zh-CN" altLang="en-US" dirty="0" smtClean="0"/>
              <a:t>方式；</a:t>
            </a:r>
            <a:endParaRPr lang="en-US" altLang="zh-CN" dirty="0" smtClean="0"/>
          </a:p>
          <a:p>
            <a:pPr lvl="1"/>
            <a:r>
              <a:rPr lang="zh-CN" altLang="en-US" dirty="0"/>
              <a:t>预付</a:t>
            </a:r>
            <a:r>
              <a:rPr lang="zh-CN" altLang="en-US" dirty="0" smtClean="0"/>
              <a:t>卡支付。</a:t>
            </a:r>
            <a:endParaRPr lang="zh-CN" altLang="en-US" dirty="0"/>
          </a:p>
        </p:txBody>
      </p:sp>
    </p:spTree>
    <p:extLst>
      <p:ext uri="{BB962C8B-B14F-4D97-AF65-F5344CB8AC3E}">
        <p14:creationId xmlns:p14="http://schemas.microsoft.com/office/powerpoint/2010/main" val="2258719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11.3 </a:t>
            </a:r>
            <a:r>
              <a:rPr lang="zh-CN" altLang="en-US" dirty="0" smtClean="0"/>
              <a:t>第三</a:t>
            </a:r>
            <a:r>
              <a:rPr lang="zh-CN" altLang="en-US" dirty="0"/>
              <a:t>方支付主流品牌</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9" name="内容占位符 2"/>
          <p:cNvSpPr>
            <a:spLocks noGrp="1"/>
          </p:cNvSpPr>
          <p:nvPr>
            <p:ph idx="1"/>
          </p:nvPr>
        </p:nvSpPr>
        <p:spPr>
          <a:xfrm>
            <a:off x="467544" y="1507362"/>
            <a:ext cx="8291264" cy="1201558"/>
          </a:xfrm>
        </p:spPr>
        <p:txBody>
          <a:bodyPr>
            <a:normAutofit/>
          </a:bodyPr>
          <a:lstStyle/>
          <a:p>
            <a:pPr marL="0" indent="0">
              <a:buNone/>
            </a:pPr>
            <a:r>
              <a:rPr lang="zh-CN" altLang="en-US" dirty="0">
                <a:solidFill>
                  <a:srgbClr val="6A5015"/>
                </a:solidFill>
              </a:rPr>
              <a:t>中国国内的第三方支付产品主要有微付通（微付天下） </a:t>
            </a:r>
            <a:r>
              <a:rPr lang="en-US" altLang="zh-CN" dirty="0">
                <a:solidFill>
                  <a:srgbClr val="6A5015"/>
                </a:solidFill>
              </a:rPr>
              <a:t>PayPal</a:t>
            </a:r>
            <a:r>
              <a:rPr lang="zh-CN" altLang="en-US" dirty="0">
                <a:solidFill>
                  <a:srgbClr val="6A5015"/>
                </a:solidFill>
              </a:rPr>
              <a:t>、中汇支付、支付宝、拉卡拉、财付通、微信支付、盛付通、宝易互通、宝付、腾付通、网银在线、通联支付、易宝支付、中汇宝、百付宝、环迅支付 </a:t>
            </a:r>
            <a:r>
              <a:rPr lang="en-US" altLang="zh-CN" dirty="0">
                <a:solidFill>
                  <a:srgbClr val="6A5015"/>
                </a:solidFill>
              </a:rPr>
              <a:t>IPS</a:t>
            </a:r>
            <a:r>
              <a:rPr lang="zh-CN" altLang="en-US" dirty="0">
                <a:solidFill>
                  <a:srgbClr val="6A5015"/>
                </a:solidFill>
              </a:rPr>
              <a:t>、物流宝、网易宝、快钱、汇付天下、国付宝、汇聚支付、乐富。</a:t>
            </a:r>
          </a:p>
        </p:txBody>
      </p:sp>
      <p:sp>
        <p:nvSpPr>
          <p:cNvPr id="5" name="标题 1"/>
          <p:cNvSpPr txBox="1">
            <a:spLocks/>
          </p:cNvSpPr>
          <p:nvPr/>
        </p:nvSpPr>
        <p:spPr>
          <a:xfrm>
            <a:off x="467544" y="2708920"/>
            <a:ext cx="8208912"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a:solidFill>
                  <a:srgbClr val="6A5015"/>
                </a:solidFill>
                <a:latin typeface="黑体" panose="02010609060101010101" pitchFamily="49" charset="-122"/>
                <a:ea typeface="黑体" panose="02010609060101010101" pitchFamily="49" charset="-122"/>
                <a:cs typeface="+mj-cs"/>
              </a:defRPr>
            </a:lvl1pPr>
          </a:lstStyle>
          <a:p>
            <a:r>
              <a:rPr lang="en-US" altLang="zh-CN" dirty="0" smtClean="0"/>
              <a:t>11.4 </a:t>
            </a:r>
            <a:r>
              <a:rPr lang="zh-CN" altLang="en-US" dirty="0" smtClean="0"/>
              <a:t>第三</a:t>
            </a:r>
            <a:r>
              <a:rPr lang="zh-CN" altLang="en-US" dirty="0"/>
              <a:t>方支付对金融业发展态势的影响</a:t>
            </a:r>
            <a:endParaRPr lang="zh-CN" altLang="en-US" dirty="0">
              <a:solidFill>
                <a:srgbClr val="FF0000"/>
              </a:solidFill>
            </a:endParaRPr>
          </a:p>
        </p:txBody>
      </p:sp>
      <p:sp>
        <p:nvSpPr>
          <p:cNvPr id="6" name="内容占位符 2"/>
          <p:cNvSpPr txBox="1">
            <a:spLocks/>
          </p:cNvSpPr>
          <p:nvPr/>
        </p:nvSpPr>
        <p:spPr>
          <a:xfrm>
            <a:off x="467544" y="3429000"/>
            <a:ext cx="8291264" cy="1296144"/>
          </a:xfrm>
          <a:prstGeom prst="rect">
            <a:avLst/>
          </a:prstGeom>
        </p:spPr>
        <p:txBody>
          <a:bodyPr vert="horz" lIns="91440" tIns="45720" rIns="91440" bIns="45720" rtlCol="0">
            <a:normAutofit/>
          </a:bodyPr>
          <a:lstStyle>
            <a:lvl1pPr marL="342900" indent="-342900" algn="l" defTabSz="914400" rtl="0" eaLnBrk="1" latinLnBrk="0" hangingPunct="1">
              <a:spcBef>
                <a:spcPts val="1800"/>
              </a:spcBef>
              <a:buSzPct val="150000"/>
              <a:buFontTx/>
              <a:buBlip>
                <a:blip r:embed="rId2"/>
              </a:buBlip>
              <a:defRPr sz="1800" kern="1200">
                <a:solidFill>
                  <a:schemeClr val="tx1"/>
                </a:solidFill>
                <a:latin typeface="仿宋" panose="02010609060101010101" pitchFamily="49" charset="-122"/>
                <a:ea typeface="仿宋" panose="02010609060101010101" pitchFamily="49" charset="-122"/>
                <a:cs typeface="+mn-cs"/>
              </a:defRPr>
            </a:lvl1pPr>
            <a:lvl2pPr marL="742950" indent="-285750" algn="l" defTabSz="914400" rtl="0" eaLnBrk="1" latinLnBrk="0" hangingPunct="1">
              <a:spcBef>
                <a:spcPts val="1800"/>
              </a:spcBef>
              <a:buSzPct val="135000"/>
              <a:buFontTx/>
              <a:buBlip>
                <a:blip r:embed="rId2"/>
              </a:buBlip>
              <a:defRPr sz="1600" kern="1200">
                <a:solidFill>
                  <a:schemeClr val="tx1"/>
                </a:solidFill>
                <a:latin typeface="仿宋" panose="02010609060101010101" pitchFamily="49" charset="-122"/>
                <a:ea typeface="仿宋" panose="02010609060101010101" pitchFamily="49" charset="-122"/>
                <a:cs typeface="+mn-cs"/>
              </a:defRPr>
            </a:lvl2pPr>
            <a:lvl3pPr marL="1143000" indent="-228600" algn="l" defTabSz="914400" rtl="0" eaLnBrk="1" latinLnBrk="0" hangingPunct="1">
              <a:spcBef>
                <a:spcPts val="1200"/>
              </a:spcBef>
              <a:buSzPct val="135000"/>
              <a:buFontTx/>
              <a:buBlip>
                <a:blip r:embed="rId2"/>
              </a:buBlip>
              <a:defRPr sz="1400" kern="1200">
                <a:solidFill>
                  <a:schemeClr val="tx1"/>
                </a:solidFill>
                <a:latin typeface="仿宋" panose="02010609060101010101" pitchFamily="49" charset="-122"/>
                <a:ea typeface="仿宋" panose="02010609060101010101" pitchFamily="49" charset="-122"/>
                <a:cs typeface="+mn-cs"/>
              </a:defRPr>
            </a:lvl3pPr>
            <a:lvl4pPr marL="1600200" indent="-228600" algn="l" defTabSz="914400" rtl="0" eaLnBrk="1" latinLnBrk="0" hangingPunct="1">
              <a:spcBef>
                <a:spcPct val="20000"/>
              </a:spcBef>
              <a:buSzPct val="135000"/>
              <a:buFontTx/>
              <a:buBlip>
                <a:blip r:embed="rId2"/>
              </a:buBlip>
              <a:defRPr sz="1200" kern="1200">
                <a:solidFill>
                  <a:schemeClr val="tx1"/>
                </a:solidFill>
                <a:latin typeface="仿宋" panose="02010609060101010101" pitchFamily="49" charset="-122"/>
                <a:ea typeface="仿宋" panose="02010609060101010101" pitchFamily="49" charset="-122"/>
                <a:cs typeface="+mn-cs"/>
              </a:defRPr>
            </a:lvl4pPr>
            <a:lvl5pPr marL="2057400" indent="-228600" algn="l" defTabSz="914400" rtl="0" eaLnBrk="1" latinLnBrk="0" hangingPunct="1">
              <a:spcBef>
                <a:spcPct val="20000"/>
              </a:spcBef>
              <a:buSzPct val="135000"/>
              <a:buFontTx/>
              <a:buBlip>
                <a:blip r:embed="rId2"/>
              </a:buBlip>
              <a:defRPr sz="1200" kern="1200">
                <a:solidFill>
                  <a:schemeClr val="tx1"/>
                </a:solidFill>
                <a:latin typeface="仿宋" panose="02010609060101010101" pitchFamily="49" charset="-122"/>
                <a:ea typeface="仿宋" panose="02010609060101010101"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dirty="0">
                <a:solidFill>
                  <a:srgbClr val="6A5015"/>
                </a:solidFill>
              </a:rPr>
              <a:t>第三方支付对金融业的影响不仅是信息科技界的金融服务，同时也促进金融业务模式和服务理念的改进，更重要的是将全社会的金融功能作为一个整体。</a:t>
            </a:r>
          </a:p>
        </p:txBody>
      </p:sp>
    </p:spTree>
    <p:extLst>
      <p:ext uri="{BB962C8B-B14F-4D97-AF65-F5344CB8AC3E}">
        <p14:creationId xmlns:p14="http://schemas.microsoft.com/office/powerpoint/2010/main" val="3299880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en-US" dirty="0"/>
              <a:t>第三方支付对金融业发展态势的影响</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11.4.1 </a:t>
            </a:r>
            <a:r>
              <a:rPr lang="zh-CN" altLang="en-US" sz="2000" b="1" dirty="0" smtClean="0">
                <a:solidFill>
                  <a:srgbClr val="6A5015"/>
                </a:solidFill>
                <a:latin typeface="黑体" panose="02010609060101010101" pitchFamily="49" charset="-122"/>
                <a:ea typeface="黑体" panose="02010609060101010101" pitchFamily="49" charset="-122"/>
              </a:rPr>
              <a:t>促进</a:t>
            </a:r>
            <a:r>
              <a:rPr lang="zh-CN" altLang="en-US" sz="2000" b="1" dirty="0">
                <a:solidFill>
                  <a:srgbClr val="6A5015"/>
                </a:solidFill>
                <a:latin typeface="黑体" panose="02010609060101010101" pitchFamily="49" charset="-122"/>
                <a:ea typeface="黑体" panose="02010609060101010101" pitchFamily="49" charset="-122"/>
              </a:rPr>
              <a:t>金融行业服务变革</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dirty="0"/>
              <a:t>第三方支付客观上成为金融行业电子化的助推器，强化了金融业务重视客户体验的</a:t>
            </a:r>
            <a:r>
              <a:rPr lang="zh-CN" altLang="en-US" dirty="0" smtClean="0"/>
              <a:t>服务</a:t>
            </a:r>
            <a:r>
              <a:rPr lang="zh-CN" altLang="en-US" dirty="0"/>
              <a:t>理念，使金融业的服务水平整体上升</a:t>
            </a:r>
            <a:r>
              <a:rPr lang="zh-CN" altLang="en-US" dirty="0" smtClean="0"/>
              <a:t>。</a:t>
            </a:r>
            <a:endParaRPr lang="en-US" altLang="zh-CN" dirty="0" smtClean="0"/>
          </a:p>
          <a:p>
            <a:r>
              <a:rPr lang="zh-CN" altLang="en-US" dirty="0"/>
              <a:t>随着第三方支付的规模和影响力不断发展壮大以及电子支付普及率的上升，传统</a:t>
            </a:r>
            <a:r>
              <a:rPr lang="zh-CN" altLang="en-US" dirty="0" smtClean="0"/>
              <a:t>金融机构</a:t>
            </a:r>
            <a:r>
              <a:rPr lang="zh-CN" altLang="en-US" dirty="0"/>
              <a:t>猛然觉醒，开始加速自身向电子化变革，意图后发制人</a:t>
            </a:r>
            <a:r>
              <a:rPr lang="zh-CN" altLang="en-US" dirty="0" smtClean="0"/>
              <a:t>。</a:t>
            </a:r>
            <a:endParaRPr lang="en-US" altLang="zh-CN" dirty="0" smtClean="0"/>
          </a:p>
          <a:p>
            <a:r>
              <a:rPr lang="zh-CN" altLang="en-US" dirty="0"/>
              <a:t>由第三方支付引发的金融业变革正在加速，传统银行业正在向“互联网银行”迈进</a:t>
            </a:r>
            <a:r>
              <a:rPr lang="zh-CN" altLang="en-US" dirty="0" smtClean="0"/>
              <a:t>。</a:t>
            </a:r>
            <a:endParaRPr lang="en-US" altLang="zh-CN" dirty="0" smtClean="0"/>
          </a:p>
          <a:p>
            <a:pPr marL="0" lvl="0" indent="0">
              <a:buNone/>
            </a:pPr>
            <a:r>
              <a:rPr lang="en-US" altLang="zh-CN" sz="2000" b="1" dirty="0" smtClean="0">
                <a:solidFill>
                  <a:srgbClr val="6A5015"/>
                </a:solidFill>
                <a:latin typeface="黑体" panose="02010609060101010101" pitchFamily="49" charset="-122"/>
                <a:ea typeface="黑体" panose="02010609060101010101" pitchFamily="49" charset="-122"/>
              </a:rPr>
              <a:t>11.4.2 </a:t>
            </a:r>
            <a:r>
              <a:rPr lang="zh-CN" altLang="en-US" sz="2000" b="1" dirty="0" smtClean="0">
                <a:solidFill>
                  <a:srgbClr val="6A5015"/>
                </a:solidFill>
                <a:latin typeface="黑体" panose="02010609060101010101" pitchFamily="49" charset="-122"/>
                <a:ea typeface="黑体" panose="02010609060101010101" pitchFamily="49" charset="-122"/>
              </a:rPr>
              <a:t>蚕食</a:t>
            </a:r>
            <a:r>
              <a:rPr lang="zh-CN" altLang="en-US" sz="2000" b="1" dirty="0">
                <a:solidFill>
                  <a:srgbClr val="6A5015"/>
                </a:solidFill>
                <a:latin typeface="黑体" panose="02010609060101010101" pitchFamily="49" charset="-122"/>
                <a:ea typeface="黑体" panose="02010609060101010101" pitchFamily="49" charset="-122"/>
              </a:rPr>
              <a:t>银行中间业务</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第三方支付平台既是支付中介，又是金融产品的新型营销渠道，他们正在蚕食银行</a:t>
            </a:r>
            <a:r>
              <a:rPr lang="zh-CN" altLang="en-US" dirty="0" smtClean="0"/>
              <a:t>的中间</a:t>
            </a:r>
            <a:r>
              <a:rPr lang="zh-CN" altLang="en-US" dirty="0"/>
              <a:t>业务，使金融业务的格局发生变化</a:t>
            </a:r>
            <a:r>
              <a:rPr lang="zh-CN" altLang="en-US" dirty="0" smtClean="0"/>
              <a:t>。</a:t>
            </a:r>
            <a:endParaRPr lang="zh-CN" altLang="en-US" dirty="0"/>
          </a:p>
        </p:txBody>
      </p:sp>
    </p:spTree>
    <p:extLst>
      <p:ext uri="{BB962C8B-B14F-4D97-AF65-F5344CB8AC3E}">
        <p14:creationId xmlns:p14="http://schemas.microsoft.com/office/powerpoint/2010/main" val="4167341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en-US" dirty="0"/>
              <a:t>第三方支付对金融业发展态势的影响</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r>
              <a:rPr lang="zh-CN" altLang="en-US" dirty="0"/>
              <a:t>从收付款、转账汇款、机票代购到电费与保险代缴、手机话费缴纳等结算和支付</a:t>
            </a:r>
            <a:r>
              <a:rPr lang="zh-CN" altLang="en-US" dirty="0" smtClean="0"/>
              <a:t>业务</a:t>
            </a:r>
            <a:r>
              <a:rPr lang="zh-CN" altLang="en-US" dirty="0"/>
              <a:t>，客户都能够通过第三方支付来解决</a:t>
            </a:r>
            <a:r>
              <a:rPr lang="zh-CN" altLang="en-US" dirty="0" smtClean="0"/>
              <a:t>。</a:t>
            </a:r>
            <a:endParaRPr lang="en-US" altLang="zh-CN" dirty="0" smtClean="0"/>
          </a:p>
          <a:p>
            <a:r>
              <a:rPr lang="zh-CN" altLang="en-US" dirty="0"/>
              <a:t>第三方支付的触角还伸到了保险业，但远不如基金市场这么火爆，是待开发的“蓝海”</a:t>
            </a:r>
            <a:r>
              <a:rPr lang="zh-CN" altLang="en-US" dirty="0" smtClean="0"/>
              <a:t>。</a:t>
            </a:r>
            <a:endParaRPr lang="en-US" altLang="zh-CN" dirty="0" smtClean="0"/>
          </a:p>
          <a:p>
            <a:r>
              <a:rPr lang="zh-CN" altLang="en-US" dirty="0"/>
              <a:t>结算和基金代销付款是最重要的银行中间业务，扩大业务范围重叠的第三方支付</a:t>
            </a:r>
            <a:r>
              <a:rPr lang="zh-CN" altLang="en-US" dirty="0" smtClean="0"/>
              <a:t>机构和</a:t>
            </a:r>
            <a:r>
              <a:rPr lang="zh-CN" altLang="en-US" dirty="0"/>
              <a:t>商业银行，对商业银行形成明显的替代效应，从而影响银行的中间收入</a:t>
            </a:r>
            <a:r>
              <a:rPr lang="zh-CN" altLang="en-US" dirty="0" smtClean="0"/>
              <a:t>。</a:t>
            </a:r>
            <a:endParaRPr lang="en-US" altLang="zh-CN" dirty="0" smtClean="0"/>
          </a:p>
          <a:p>
            <a:pPr marL="0" lvl="0" indent="0">
              <a:buNone/>
            </a:pPr>
            <a:r>
              <a:rPr lang="en-US" altLang="zh-CN" sz="2000" b="1" dirty="0" smtClean="0">
                <a:solidFill>
                  <a:srgbClr val="6A5015"/>
                </a:solidFill>
                <a:latin typeface="黑体" panose="02010609060101010101" pitchFamily="49" charset="-122"/>
                <a:ea typeface="黑体" panose="02010609060101010101" pitchFamily="49" charset="-122"/>
              </a:rPr>
              <a:t>11.4.3 </a:t>
            </a:r>
            <a:r>
              <a:rPr lang="zh-CN" altLang="en-US" sz="2000" b="1" dirty="0" smtClean="0">
                <a:solidFill>
                  <a:srgbClr val="6A5015"/>
                </a:solidFill>
                <a:latin typeface="黑体" panose="02010609060101010101" pitchFamily="49" charset="-122"/>
                <a:ea typeface="黑体" panose="02010609060101010101" pitchFamily="49" charset="-122"/>
              </a:rPr>
              <a:t>开创</a:t>
            </a:r>
            <a:r>
              <a:rPr lang="zh-CN" altLang="en-US" sz="2000" b="1" dirty="0">
                <a:solidFill>
                  <a:srgbClr val="6A5015"/>
                </a:solidFill>
                <a:latin typeface="黑体" panose="02010609060101010101" pitchFamily="49" charset="-122"/>
                <a:ea typeface="黑体" panose="02010609060101010101" pitchFamily="49" charset="-122"/>
              </a:rPr>
              <a:t>新的融资方式</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第三方支付以开展个人信用支付和企业信用贷款的方式切入融资领域，引领金融</a:t>
            </a:r>
            <a:r>
              <a:rPr lang="zh-CN" altLang="en-US" dirty="0" smtClean="0"/>
              <a:t>系统进入</a:t>
            </a:r>
            <a:r>
              <a:rPr lang="zh-CN" altLang="en-US" dirty="0"/>
              <a:t>依据用户支付信息进行金融服务的新时代</a:t>
            </a:r>
            <a:r>
              <a:rPr lang="zh-CN" altLang="en-US" dirty="0" smtClean="0"/>
              <a:t>。</a:t>
            </a:r>
            <a:endParaRPr lang="en-US" altLang="zh-CN" dirty="0" smtClean="0"/>
          </a:p>
          <a:p>
            <a:r>
              <a:rPr lang="zh-CN" altLang="en-US" dirty="0"/>
              <a:t>越来越多的第三方支付公司开始从支付概念领域进入对风控体系要求更高的金融</a:t>
            </a:r>
            <a:r>
              <a:rPr lang="zh-CN" altLang="en-US" dirty="0" smtClean="0"/>
              <a:t>领域之中</a:t>
            </a:r>
            <a:r>
              <a:rPr lang="zh-CN" altLang="en-US" dirty="0"/>
              <a:t>，第三方支付企业的金融属性日益显现。</a:t>
            </a:r>
            <a:endParaRPr lang="en-US" altLang="zh-CN" dirty="0" smtClean="0"/>
          </a:p>
          <a:p>
            <a:endParaRPr lang="zh-CN" altLang="en-US" dirty="0"/>
          </a:p>
        </p:txBody>
      </p:sp>
    </p:spTree>
    <p:extLst>
      <p:ext uri="{BB962C8B-B14F-4D97-AF65-F5344CB8AC3E}">
        <p14:creationId xmlns:p14="http://schemas.microsoft.com/office/powerpoint/2010/main" val="22179754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en-US" dirty="0"/>
              <a:t>第三方支付对金融业发展态势的影响</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r>
              <a:rPr lang="zh-CN" altLang="en-US" dirty="0" smtClean="0"/>
              <a:t>越来越</a:t>
            </a:r>
            <a:r>
              <a:rPr lang="zh-CN" altLang="en-US" dirty="0"/>
              <a:t>多的第三方支付公司开始从支付概念领域进入对风控体系要求更高的金融</a:t>
            </a:r>
            <a:r>
              <a:rPr lang="zh-CN" altLang="en-US" dirty="0" smtClean="0"/>
              <a:t>领域之中</a:t>
            </a:r>
            <a:r>
              <a:rPr lang="zh-CN" altLang="en-US" dirty="0"/>
              <a:t>，第三方支付企业的金融属性日益显现。</a:t>
            </a:r>
            <a:endParaRPr lang="en-US" altLang="zh-CN" dirty="0" smtClean="0"/>
          </a:p>
          <a:p>
            <a:r>
              <a:rPr lang="zh-CN" altLang="en-US" dirty="0"/>
              <a:t>第三方支付公司提供的融资服务，不需要中小企业提供大量的资金抵押，并且实现</a:t>
            </a:r>
            <a:r>
              <a:rPr lang="zh-CN" altLang="en-US" dirty="0" smtClean="0"/>
              <a:t>跨产业</a:t>
            </a:r>
            <a:r>
              <a:rPr lang="zh-CN" altLang="en-US" dirty="0"/>
              <a:t>链的资金融合，在缓解中小企业融资难方面发挥了重要作用</a:t>
            </a:r>
            <a:r>
              <a:rPr lang="zh-CN" altLang="en-US" dirty="0" smtClean="0"/>
              <a:t>。股份制</a:t>
            </a:r>
            <a:r>
              <a:rPr lang="zh-CN" altLang="en-US" dirty="0"/>
              <a:t>银行和国有大银行也都加大了电子商城的开发力度</a:t>
            </a:r>
            <a:r>
              <a:rPr lang="zh-CN" altLang="en-US" dirty="0" smtClean="0"/>
              <a:t>。</a:t>
            </a:r>
            <a:endParaRPr lang="en-US" altLang="zh-CN" dirty="0" smtClean="0"/>
          </a:p>
          <a:p>
            <a:r>
              <a:rPr lang="zh-CN" altLang="en-US" dirty="0"/>
              <a:t>第三方支付进行的金融创新，让金融机构意识到传统的信贷审核方法已渐渐退出</a:t>
            </a:r>
            <a:r>
              <a:rPr lang="zh-CN" altLang="en-US" dirty="0" smtClean="0"/>
              <a:t>主导地位</a:t>
            </a:r>
            <a:r>
              <a:rPr lang="zh-CN" altLang="en-US" dirty="0"/>
              <a:t>，借助信息技术实现远程、非现场的审核是大势所趋；在信贷资源配置上，整个</a:t>
            </a:r>
            <a:r>
              <a:rPr lang="zh-CN" altLang="en-US" dirty="0" smtClean="0"/>
              <a:t>金融行业</a:t>
            </a:r>
            <a:r>
              <a:rPr lang="zh-CN" altLang="en-US" dirty="0"/>
              <a:t>开始向小微企业和个人消费信用倾斜，突破了曾经的信用贷款难题</a:t>
            </a:r>
            <a:r>
              <a:rPr lang="zh-CN" altLang="en-US" dirty="0" smtClean="0"/>
              <a:t>。</a:t>
            </a:r>
            <a:endParaRPr lang="en-US" altLang="zh-CN" dirty="0" smtClean="0"/>
          </a:p>
          <a:p>
            <a:r>
              <a:rPr lang="zh-CN" altLang="en-US" dirty="0"/>
              <a:t>总体来看，第三方支付对金融业的影响是积极的、正面的，推动了金融行业服务</a:t>
            </a:r>
            <a:r>
              <a:rPr lang="zh-CN" altLang="en-US" dirty="0" smtClean="0"/>
              <a:t>质量的</a:t>
            </a:r>
            <a:r>
              <a:rPr lang="zh-CN" altLang="en-US" dirty="0"/>
              <a:t>上升，提高了资金利用效率，加速了金融业和信息技术的融合。但短期来看，第三方</a:t>
            </a:r>
            <a:r>
              <a:rPr lang="zh-CN" altLang="en-US" dirty="0" smtClean="0"/>
              <a:t>支付</a:t>
            </a:r>
            <a:r>
              <a:rPr lang="zh-CN" altLang="en-US" dirty="0"/>
              <a:t>对银行业也会有一定冲击，这主要是源于二者部分业务的重叠行。但是，第三方支付不会对银行造成致命的威胁，二者还有更多的合作空间。</a:t>
            </a:r>
          </a:p>
        </p:txBody>
      </p:sp>
    </p:spTree>
    <p:extLst>
      <p:ext uri="{BB962C8B-B14F-4D97-AF65-F5344CB8AC3E}">
        <p14:creationId xmlns:p14="http://schemas.microsoft.com/office/powerpoint/2010/main" val="3823754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11.5 </a:t>
            </a:r>
            <a:r>
              <a:rPr lang="zh-CN" altLang="en-US" dirty="0" smtClean="0"/>
              <a:t>第三</a:t>
            </a:r>
            <a:r>
              <a:rPr lang="zh-CN" altLang="en-US" dirty="0"/>
              <a:t>方支付发展趋势</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zh-CN" altLang="en-US" dirty="0">
                <a:solidFill>
                  <a:srgbClr val="6A5015"/>
                </a:solidFill>
              </a:rPr>
              <a:t>中国第三方支付产业正式受到国家法律认可，并纳入中国人民银行的监管体系。中国第三方支付产业进入到快速发展阶段，获牌支付企业纷纷加大资金、系统建设和人员储备等方面的投入，积极进行业务扩展，资本市场再次密切关注第三方支付产业，支付企业也开始做 </a:t>
            </a:r>
            <a:r>
              <a:rPr lang="en-US" altLang="zh-CN" dirty="0">
                <a:solidFill>
                  <a:srgbClr val="6A5015"/>
                </a:solidFill>
              </a:rPr>
              <a:t>IPO </a:t>
            </a:r>
            <a:r>
              <a:rPr lang="zh-CN" altLang="en-US" dirty="0">
                <a:solidFill>
                  <a:srgbClr val="6A5015"/>
                </a:solidFill>
              </a:rPr>
              <a:t>的准备。在这一阶段，第三方支付产业也呈现出业务多元化、缔造差异化核心优势以及产业链延伸等发展趋势。</a:t>
            </a:r>
            <a:endParaRPr lang="en-US" altLang="zh-CN" dirty="0">
              <a:solidFill>
                <a:srgbClr val="6A5015"/>
              </a:solidFill>
            </a:endParaRPr>
          </a:p>
          <a:p>
            <a:pPr marL="0" lvl="0" indent="0">
              <a:buNone/>
            </a:pPr>
            <a:r>
              <a:rPr lang="en-US" altLang="zh-CN" sz="2000" b="1" dirty="0" smtClean="0">
                <a:solidFill>
                  <a:srgbClr val="6A5015"/>
                </a:solidFill>
                <a:latin typeface="黑体" panose="02010609060101010101" pitchFamily="49" charset="-122"/>
                <a:ea typeface="黑体" panose="02010609060101010101" pitchFamily="49" charset="-122"/>
              </a:rPr>
              <a:t>11.5.1 </a:t>
            </a:r>
            <a:r>
              <a:rPr lang="zh-CN" altLang="en-US" sz="2000" b="1" dirty="0" smtClean="0">
                <a:solidFill>
                  <a:srgbClr val="6A5015"/>
                </a:solidFill>
                <a:latin typeface="黑体" panose="02010609060101010101" pitchFamily="49" charset="-122"/>
                <a:ea typeface="黑体" panose="02010609060101010101" pitchFamily="49" charset="-122"/>
              </a:rPr>
              <a:t>业务</a:t>
            </a:r>
            <a:r>
              <a:rPr lang="zh-CN" altLang="en-US" sz="2000" b="1" dirty="0">
                <a:solidFill>
                  <a:srgbClr val="6A5015"/>
                </a:solidFill>
                <a:latin typeface="黑体" panose="02010609060101010101" pitchFamily="49" charset="-122"/>
                <a:ea typeface="黑体" panose="02010609060101010101" pitchFamily="49" charset="-122"/>
              </a:rPr>
              <a:t>多元化趋势明显</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支付牌照获批的支付业务包括互联网支付、电话支付、银行卡收单、预付费卡等 </a:t>
            </a:r>
            <a:r>
              <a:rPr lang="en-US" altLang="zh-CN" dirty="0"/>
              <a:t>6 </a:t>
            </a:r>
            <a:r>
              <a:rPr lang="zh-CN" altLang="en-US" dirty="0" smtClean="0"/>
              <a:t>种业务</a:t>
            </a:r>
            <a:r>
              <a:rPr lang="zh-CN" altLang="en-US" dirty="0"/>
              <a:t>类型。从这些产业动态来看，第三</a:t>
            </a:r>
            <a:r>
              <a:rPr lang="zh-CN" altLang="en-US" dirty="0" smtClean="0"/>
              <a:t>方支付</a:t>
            </a:r>
            <a:r>
              <a:rPr lang="zh-CN" altLang="en-US" dirty="0"/>
              <a:t>产业逐渐结束了以单一支付类型进行企业类型划分的时代，逐渐步入综合支付的</a:t>
            </a:r>
            <a:r>
              <a:rPr lang="zh-CN" altLang="en-US" dirty="0" smtClean="0"/>
              <a:t>发展阶段。</a:t>
            </a:r>
            <a:endParaRPr lang="en-US" altLang="zh-CN" dirty="0" smtClean="0"/>
          </a:p>
          <a:p>
            <a:r>
              <a:rPr lang="zh-CN" altLang="en-US" dirty="0"/>
              <a:t>近两年第三方支付行业之所以出现业务多元化的发展趋势，与市场环境、用户需求</a:t>
            </a:r>
            <a:r>
              <a:rPr lang="zh-CN" altLang="en-US" dirty="0" smtClean="0"/>
              <a:t>两方面</a:t>
            </a:r>
            <a:r>
              <a:rPr lang="zh-CN" altLang="en-US" dirty="0"/>
              <a:t>有重要关系</a:t>
            </a:r>
            <a:r>
              <a:rPr lang="zh-CN" altLang="en-US" dirty="0" smtClean="0"/>
              <a:t>：</a:t>
            </a:r>
            <a:endParaRPr lang="en-US" altLang="zh-CN" dirty="0" smtClean="0"/>
          </a:p>
        </p:txBody>
      </p:sp>
    </p:spTree>
    <p:extLst>
      <p:ext uri="{BB962C8B-B14F-4D97-AF65-F5344CB8AC3E}">
        <p14:creationId xmlns:p14="http://schemas.microsoft.com/office/powerpoint/2010/main" val="143488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11.5 </a:t>
            </a:r>
            <a:r>
              <a:rPr lang="zh-CN" altLang="en-US" dirty="0" smtClean="0"/>
              <a:t>第三</a:t>
            </a:r>
            <a:r>
              <a:rPr lang="zh-CN" altLang="en-US" dirty="0"/>
              <a:t>方支付发展趋势</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lvl="1"/>
            <a:r>
              <a:rPr lang="zh-CN" altLang="en-US" dirty="0" smtClean="0"/>
              <a:t>① </a:t>
            </a:r>
            <a:r>
              <a:rPr lang="zh-CN" altLang="en-US" dirty="0"/>
              <a:t>随着整个支付行业的发展，用户对于各种电子支付方式接受程度的加深，在多屏</a:t>
            </a:r>
            <a:r>
              <a:rPr lang="zh-CN" altLang="en-US" dirty="0" smtClean="0"/>
              <a:t>、全</a:t>
            </a:r>
            <a:r>
              <a:rPr lang="zh-CN" altLang="en-US" dirty="0"/>
              <a:t>网、跨终端的大背景下，个人用户希望满足各种场景下的支付需求，获得随时、随地、便捷、安全的支付体验；企业用户同样具有线上、线下支付的需求，为了提升支付效率</a:t>
            </a:r>
            <a:r>
              <a:rPr lang="zh-CN" altLang="en-US" dirty="0" smtClean="0"/>
              <a:t>和交易</a:t>
            </a:r>
            <a:r>
              <a:rPr lang="zh-CN" altLang="en-US" dirty="0"/>
              <a:t>成本，希望支付企业能为其提供线上、线下综合解决方案</a:t>
            </a:r>
            <a:r>
              <a:rPr lang="zh-CN" altLang="en-US" dirty="0" smtClean="0"/>
              <a:t>；</a:t>
            </a:r>
            <a:endParaRPr lang="en-US" altLang="zh-CN" dirty="0" smtClean="0"/>
          </a:p>
          <a:p>
            <a:pPr lvl="1"/>
            <a:r>
              <a:rPr lang="zh-CN" altLang="en-US" dirty="0"/>
              <a:t>② 随着支付行业的发展，第三方支付市场的竞争逐渐加剧，支付企业为了提升</a:t>
            </a:r>
            <a:r>
              <a:rPr lang="zh-CN" altLang="en-US" dirty="0" smtClean="0"/>
              <a:t>用户黏性</a:t>
            </a:r>
            <a:r>
              <a:rPr lang="zh-CN" altLang="en-US" dirty="0"/>
              <a:t>，更好地服务用户，也在积极进行业务扩展，力求为用户提供更加便捷的支付服务</a:t>
            </a:r>
            <a:r>
              <a:rPr lang="zh-CN" altLang="en-US" dirty="0" smtClean="0"/>
              <a:t>的同时</a:t>
            </a:r>
            <a:r>
              <a:rPr lang="zh-CN" altLang="en-US" dirty="0"/>
              <a:t>，还能够提供增值服务，进一步提升用户增值价值。</a:t>
            </a:r>
            <a:endParaRPr lang="en-US" altLang="zh-CN" dirty="0" smtClean="0"/>
          </a:p>
          <a:p>
            <a:r>
              <a:rPr lang="zh-CN" altLang="en-US" dirty="0" smtClean="0"/>
              <a:t>为达到上述目的，第三方支付应致力于：</a:t>
            </a:r>
            <a:endParaRPr lang="en-US" altLang="zh-CN" dirty="0" smtClean="0"/>
          </a:p>
          <a:p>
            <a:pPr lvl="1"/>
            <a:r>
              <a:rPr lang="zh-CN" altLang="en-US" dirty="0"/>
              <a:t>第一，布局传统金融理财</a:t>
            </a:r>
            <a:r>
              <a:rPr lang="zh-CN" altLang="en-US" dirty="0" smtClean="0"/>
              <a:t>行业；</a:t>
            </a:r>
            <a:endParaRPr lang="en-US" altLang="zh-CN" dirty="0" smtClean="0"/>
          </a:p>
          <a:p>
            <a:pPr lvl="1"/>
            <a:r>
              <a:rPr lang="zh-CN" altLang="en-US" dirty="0"/>
              <a:t>第二，转型 </a:t>
            </a:r>
            <a:r>
              <a:rPr lang="en-US" altLang="zh-CN" dirty="0"/>
              <a:t>B2B </a:t>
            </a:r>
            <a:r>
              <a:rPr lang="zh-CN" altLang="en-US" dirty="0"/>
              <a:t>金融服务提供</a:t>
            </a:r>
            <a:r>
              <a:rPr lang="zh-CN" altLang="en-US" dirty="0" smtClean="0"/>
              <a:t>商；</a:t>
            </a:r>
            <a:endParaRPr lang="en-US" altLang="zh-CN" dirty="0" smtClean="0"/>
          </a:p>
          <a:p>
            <a:pPr lvl="1"/>
            <a:r>
              <a:rPr lang="zh-CN" altLang="en-US" dirty="0"/>
              <a:t>第三，渗透 </a:t>
            </a:r>
            <a:r>
              <a:rPr lang="en-US" altLang="zh-CN" dirty="0"/>
              <a:t>P2P </a:t>
            </a:r>
            <a:r>
              <a:rPr lang="zh-CN" altLang="en-US" dirty="0"/>
              <a:t>与小额贷款资金监管领域</a:t>
            </a:r>
            <a:r>
              <a:rPr lang="zh-CN" altLang="en-US" dirty="0" smtClean="0"/>
              <a:t>。；</a:t>
            </a:r>
            <a:endParaRPr lang="en-US" altLang="zh-CN" dirty="0" smtClean="0"/>
          </a:p>
          <a:p>
            <a:pPr lvl="1"/>
            <a:r>
              <a:rPr lang="zh-CN" altLang="en-US" dirty="0"/>
              <a:t>第四，第三方支付企业全力进军金融支付业务。</a:t>
            </a:r>
            <a:endParaRPr lang="en-US" altLang="zh-CN" dirty="0" smtClean="0"/>
          </a:p>
        </p:txBody>
      </p:sp>
    </p:spTree>
    <p:extLst>
      <p:ext uri="{BB962C8B-B14F-4D97-AF65-F5344CB8AC3E}">
        <p14:creationId xmlns:p14="http://schemas.microsoft.com/office/powerpoint/2010/main" val="2729827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3970318"/>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11.1 </a:t>
            </a:r>
            <a:r>
              <a:rPr lang="zh-CN" altLang="en-US" sz="2400" dirty="0" smtClean="0">
                <a:solidFill>
                  <a:srgbClr val="6A5015"/>
                </a:solidFill>
                <a:latin typeface="黑体" panose="02010609060101010101" pitchFamily="49" charset="-122"/>
                <a:ea typeface="黑体" panose="02010609060101010101" pitchFamily="49" charset="-122"/>
              </a:rPr>
              <a:t>第三</a:t>
            </a:r>
            <a:r>
              <a:rPr lang="zh-CN" altLang="en-US" sz="2400" dirty="0">
                <a:solidFill>
                  <a:srgbClr val="6A5015"/>
                </a:solidFill>
                <a:latin typeface="黑体" panose="02010609060101010101" pitchFamily="49" charset="-122"/>
                <a:ea typeface="黑体" panose="02010609060101010101" pitchFamily="49" charset="-122"/>
              </a:rPr>
              <a:t>方支付</a:t>
            </a:r>
            <a:r>
              <a:rPr lang="zh-CN" altLang="en-US" sz="2400" dirty="0" smtClean="0">
                <a:solidFill>
                  <a:srgbClr val="6A5015"/>
                </a:solidFill>
                <a:latin typeface="黑体" panose="02010609060101010101" pitchFamily="49" charset="-122"/>
                <a:ea typeface="黑体" panose="02010609060101010101" pitchFamily="49" charset="-122"/>
              </a:rPr>
              <a:t>概况</a:t>
            </a:r>
            <a:endParaRPr lang="zh-CN" altLang="en-US" sz="2400" dirty="0">
              <a:solidFill>
                <a:srgbClr val="FF0000"/>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11.2 </a:t>
            </a:r>
            <a:r>
              <a:rPr lang="zh-CN" altLang="en-US" sz="2400" dirty="0" smtClean="0">
                <a:solidFill>
                  <a:srgbClr val="6A5015"/>
                </a:solidFill>
                <a:latin typeface="黑体" panose="02010609060101010101" pitchFamily="49" charset="-122"/>
                <a:ea typeface="黑体" panose="02010609060101010101" pitchFamily="49" charset="-122"/>
              </a:rPr>
              <a:t>第三</a:t>
            </a:r>
            <a:r>
              <a:rPr lang="zh-CN" altLang="en-US" sz="2400" dirty="0">
                <a:solidFill>
                  <a:srgbClr val="6A5015"/>
                </a:solidFill>
                <a:latin typeface="黑体" panose="02010609060101010101" pitchFamily="49" charset="-122"/>
                <a:ea typeface="黑体" panose="02010609060101010101" pitchFamily="49" charset="-122"/>
              </a:rPr>
              <a:t>方支付的运营模式</a:t>
            </a: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11.3 </a:t>
            </a:r>
            <a:r>
              <a:rPr lang="zh-CN" altLang="en-US" sz="2400" dirty="0" smtClean="0">
                <a:solidFill>
                  <a:srgbClr val="6A5015"/>
                </a:solidFill>
                <a:latin typeface="黑体" panose="02010609060101010101" pitchFamily="49" charset="-122"/>
                <a:ea typeface="黑体" panose="02010609060101010101" pitchFamily="49" charset="-122"/>
              </a:rPr>
              <a:t>第三</a:t>
            </a:r>
            <a:r>
              <a:rPr lang="zh-CN" altLang="en-US" sz="2400" dirty="0">
                <a:solidFill>
                  <a:srgbClr val="6A5015"/>
                </a:solidFill>
                <a:latin typeface="黑体" panose="02010609060101010101" pitchFamily="49" charset="-122"/>
                <a:ea typeface="黑体" panose="02010609060101010101" pitchFamily="49" charset="-122"/>
              </a:rPr>
              <a:t>方支付主流品牌</a:t>
            </a:r>
            <a:endParaRPr lang="zh-CN" altLang="en-US"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11.4 </a:t>
            </a:r>
            <a:r>
              <a:rPr lang="zh-CN" altLang="en-US" sz="2400" dirty="0" smtClean="0">
                <a:solidFill>
                  <a:srgbClr val="6A5015"/>
                </a:solidFill>
                <a:latin typeface="黑体" panose="02010609060101010101" pitchFamily="49" charset="-122"/>
                <a:ea typeface="黑体" panose="02010609060101010101" pitchFamily="49" charset="-122"/>
              </a:rPr>
              <a:t>第三</a:t>
            </a:r>
            <a:r>
              <a:rPr lang="zh-CN" altLang="en-US" sz="2400" dirty="0">
                <a:solidFill>
                  <a:srgbClr val="6A5015"/>
                </a:solidFill>
                <a:latin typeface="黑体" panose="02010609060101010101" pitchFamily="49" charset="-122"/>
                <a:ea typeface="黑体" panose="02010609060101010101" pitchFamily="49" charset="-122"/>
              </a:rPr>
              <a:t>方支付对金融业发展态势的影响</a:t>
            </a:r>
            <a:endParaRPr lang="zh-CN" altLang="en-US"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11.5 </a:t>
            </a:r>
            <a:r>
              <a:rPr lang="zh-CN" altLang="en-US" sz="2400" dirty="0" smtClean="0">
                <a:solidFill>
                  <a:srgbClr val="6A5015"/>
                </a:solidFill>
                <a:latin typeface="黑体" panose="02010609060101010101" pitchFamily="49" charset="-122"/>
                <a:ea typeface="黑体" panose="02010609060101010101" pitchFamily="49" charset="-122"/>
              </a:rPr>
              <a:t>第三</a:t>
            </a:r>
            <a:r>
              <a:rPr lang="zh-CN" altLang="en-US" sz="2400" dirty="0">
                <a:solidFill>
                  <a:srgbClr val="6A5015"/>
                </a:solidFill>
                <a:latin typeface="黑体" panose="02010609060101010101" pitchFamily="49" charset="-122"/>
                <a:ea typeface="黑体" panose="02010609060101010101" pitchFamily="49" charset="-122"/>
              </a:rPr>
              <a:t>方支付发展趋势</a:t>
            </a: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11.6 </a:t>
            </a:r>
            <a:r>
              <a:rPr lang="zh-CN" altLang="en-US" sz="2400" dirty="0" smtClean="0">
                <a:solidFill>
                  <a:srgbClr val="6A5015"/>
                </a:solidFill>
                <a:latin typeface="黑体" panose="02010609060101010101" pitchFamily="49" charset="-122"/>
                <a:ea typeface="黑体" panose="02010609060101010101" pitchFamily="49" charset="-122"/>
              </a:rPr>
              <a:t>第三</a:t>
            </a:r>
            <a:r>
              <a:rPr lang="zh-CN" altLang="en-US" sz="2400" dirty="0">
                <a:solidFill>
                  <a:srgbClr val="6A5015"/>
                </a:solidFill>
                <a:latin typeface="黑体" panose="02010609060101010101" pitchFamily="49" charset="-122"/>
                <a:ea typeface="黑体" panose="02010609060101010101" pitchFamily="49" charset="-122"/>
              </a:rPr>
              <a:t>方支付风险分析</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11.7 </a:t>
            </a:r>
            <a:r>
              <a:rPr lang="zh-CN" altLang="en-US" sz="2400" dirty="0" smtClean="0">
                <a:solidFill>
                  <a:srgbClr val="6A5015"/>
                </a:solidFill>
                <a:latin typeface="黑体" panose="02010609060101010101" pitchFamily="49" charset="-122"/>
                <a:ea typeface="黑体" panose="02010609060101010101" pitchFamily="49" charset="-122"/>
              </a:rPr>
              <a:t>第三</a:t>
            </a:r>
            <a:r>
              <a:rPr lang="zh-CN" altLang="en-US" sz="2400" dirty="0">
                <a:solidFill>
                  <a:srgbClr val="6A5015"/>
                </a:solidFill>
                <a:latin typeface="黑体" panose="02010609060101010101" pitchFamily="49" charset="-122"/>
                <a:ea typeface="黑体" panose="02010609060101010101" pitchFamily="49" charset="-122"/>
              </a:rPr>
              <a:t>方支付风险防范建议</a:t>
            </a:r>
            <a:endParaRPr lang="zh-CN" altLang="en-US" sz="2400" dirty="0" smtClean="0">
              <a:solidFill>
                <a:srgbClr val="6A501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10853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11.5 </a:t>
            </a:r>
            <a:r>
              <a:rPr lang="zh-CN" altLang="en-US" dirty="0" smtClean="0"/>
              <a:t>第三</a:t>
            </a:r>
            <a:r>
              <a:rPr lang="zh-CN" altLang="en-US" dirty="0"/>
              <a:t>方支付发展趋势</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lvl="0" indent="0">
              <a:buNone/>
            </a:pPr>
            <a:r>
              <a:rPr lang="en-US" altLang="zh-CN" sz="2000" b="1" dirty="0" smtClean="0">
                <a:solidFill>
                  <a:srgbClr val="6A5015"/>
                </a:solidFill>
                <a:latin typeface="黑体" panose="02010609060101010101" pitchFamily="49" charset="-122"/>
                <a:ea typeface="黑体" panose="02010609060101010101" pitchFamily="49" charset="-122"/>
              </a:rPr>
              <a:t>11.5.2 </a:t>
            </a:r>
            <a:r>
              <a:rPr lang="zh-CN" altLang="en-US" sz="2000" b="1" dirty="0" smtClean="0">
                <a:solidFill>
                  <a:srgbClr val="6A5015"/>
                </a:solidFill>
                <a:latin typeface="黑体" panose="02010609060101010101" pitchFamily="49" charset="-122"/>
                <a:ea typeface="黑体" panose="02010609060101010101" pitchFamily="49" charset="-122"/>
              </a:rPr>
              <a:t>价格</a:t>
            </a:r>
            <a:r>
              <a:rPr lang="zh-CN" altLang="en-US" sz="2000" b="1" dirty="0">
                <a:solidFill>
                  <a:srgbClr val="6A5015"/>
                </a:solidFill>
                <a:latin typeface="黑体" panose="02010609060101010101" pitchFamily="49" charset="-122"/>
                <a:ea typeface="黑体" panose="02010609060101010101" pitchFamily="49" charset="-122"/>
              </a:rPr>
              <a:t>战愈演愈烈，新业务和增值业务是创收关键</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随着第三方支付深化产业内竞争程度，简单的支付服务，由于较低的竞争门槛，</a:t>
            </a:r>
            <a:r>
              <a:rPr lang="zh-CN" altLang="en-US" dirty="0" smtClean="0"/>
              <a:t>以及难度</a:t>
            </a:r>
            <a:r>
              <a:rPr lang="zh-CN" altLang="en-US" dirty="0"/>
              <a:t>较低的副本，使得公司支付的先发优势最多只能维持 </a:t>
            </a:r>
            <a:r>
              <a:rPr lang="en-US" altLang="zh-CN" dirty="0"/>
              <a:t>3—4 </a:t>
            </a:r>
            <a:r>
              <a:rPr lang="zh-CN" altLang="en-US" dirty="0"/>
              <a:t>年，最终会演变为纯粹</a:t>
            </a:r>
            <a:r>
              <a:rPr lang="zh-CN" altLang="en-US" dirty="0" smtClean="0"/>
              <a:t>的价格</a:t>
            </a:r>
            <a:r>
              <a:rPr lang="zh-CN" altLang="en-US" dirty="0"/>
              <a:t>战</a:t>
            </a:r>
            <a:r>
              <a:rPr lang="zh-CN" altLang="en-US" dirty="0" smtClean="0"/>
              <a:t>。</a:t>
            </a:r>
            <a:endParaRPr lang="en-US" altLang="zh-CN" dirty="0" smtClean="0"/>
          </a:p>
          <a:p>
            <a:r>
              <a:rPr lang="zh-CN" altLang="en-US" dirty="0"/>
              <a:t>在这样的市场形势面前，第三方支付行业，一方面通过加快新的市场和新的</a:t>
            </a:r>
            <a:r>
              <a:rPr lang="zh-CN" altLang="en-US" dirty="0" smtClean="0"/>
              <a:t>产业</a:t>
            </a:r>
            <a:r>
              <a:rPr lang="zh-CN" altLang="en-US" dirty="0"/>
              <a:t>开发来抢占先发优势，如跨境支付领域、基金和保险行业等；另一方面创新能力强的</a:t>
            </a:r>
            <a:r>
              <a:rPr lang="zh-CN" altLang="en-US" dirty="0" smtClean="0"/>
              <a:t>支付</a:t>
            </a:r>
            <a:r>
              <a:rPr lang="zh-CN" altLang="en-US" dirty="0"/>
              <a:t>公司开始寻求在支付服务的基础上建立增值服务，构建竞争壁垒</a:t>
            </a:r>
            <a:r>
              <a:rPr lang="zh-CN" altLang="en-US" dirty="0" smtClean="0"/>
              <a:t>。</a:t>
            </a:r>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3478264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11.5 </a:t>
            </a:r>
            <a:r>
              <a:rPr lang="zh-CN" altLang="en-US" dirty="0" smtClean="0"/>
              <a:t>第三</a:t>
            </a:r>
            <a:r>
              <a:rPr lang="zh-CN" altLang="en-US" dirty="0"/>
              <a:t>方支付发展趋势</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lvl="0" indent="0">
              <a:buNone/>
            </a:pPr>
            <a:r>
              <a:rPr lang="en-US" altLang="zh-CN" sz="2000" b="1" dirty="0" smtClean="0">
                <a:solidFill>
                  <a:srgbClr val="6A5015"/>
                </a:solidFill>
                <a:latin typeface="黑体" panose="02010609060101010101" pitchFamily="49" charset="-122"/>
                <a:ea typeface="黑体" panose="02010609060101010101" pitchFamily="49" charset="-122"/>
              </a:rPr>
              <a:t>11.5.3 </a:t>
            </a:r>
            <a:r>
              <a:rPr lang="zh-CN" altLang="en-US" sz="2000" b="1" dirty="0" smtClean="0">
                <a:solidFill>
                  <a:srgbClr val="6A5015"/>
                </a:solidFill>
                <a:latin typeface="黑体" panose="02010609060101010101" pitchFamily="49" charset="-122"/>
                <a:ea typeface="黑体" panose="02010609060101010101" pitchFamily="49" charset="-122"/>
              </a:rPr>
              <a:t>移动</a:t>
            </a:r>
            <a:r>
              <a:rPr lang="zh-CN" altLang="en-US" sz="2000" b="1" dirty="0">
                <a:solidFill>
                  <a:srgbClr val="6A5015"/>
                </a:solidFill>
                <a:latin typeface="黑体" panose="02010609060101010101" pitchFamily="49" charset="-122"/>
                <a:ea typeface="黑体" panose="02010609060101010101" pitchFamily="49" charset="-122"/>
              </a:rPr>
              <a:t>支付成行业布局重点</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面对移动互联网的快速发展，各种移动应用开发非常活跃</a:t>
            </a:r>
            <a:r>
              <a:rPr lang="zh-CN" altLang="en-US" dirty="0" smtClean="0"/>
              <a:t>，为</a:t>
            </a:r>
            <a:r>
              <a:rPr lang="zh-CN" altLang="en-US" dirty="0"/>
              <a:t>移动支付提供了迫切</a:t>
            </a:r>
            <a:r>
              <a:rPr lang="zh-CN" altLang="en-US" dirty="0" smtClean="0"/>
              <a:t>的市场</a:t>
            </a:r>
            <a:r>
              <a:rPr lang="zh-CN" altLang="en-US" dirty="0"/>
              <a:t>需求。面对这种技术变革和市场变化，主要的支付公司都开始积极布局移动支付市场</a:t>
            </a:r>
            <a:r>
              <a:rPr lang="zh-CN" altLang="en-US" dirty="0" smtClean="0"/>
              <a:t>。当前</a:t>
            </a:r>
            <a:r>
              <a:rPr lang="zh-CN" altLang="en-US" dirty="0"/>
              <a:t>各类支付</a:t>
            </a:r>
            <a:r>
              <a:rPr lang="zh-CN" altLang="en-US" dirty="0" smtClean="0"/>
              <a:t>企业主</a:t>
            </a:r>
            <a:r>
              <a:rPr lang="zh-CN" altLang="en-US" dirty="0"/>
              <a:t>要分为以下几种</a:t>
            </a:r>
            <a:r>
              <a:rPr lang="zh-CN" altLang="en-US" dirty="0" smtClean="0"/>
              <a:t>类型：</a:t>
            </a:r>
            <a:endParaRPr lang="en-US" altLang="zh-CN" dirty="0" smtClean="0"/>
          </a:p>
          <a:p>
            <a:pPr lvl="1"/>
            <a:r>
              <a:rPr lang="zh-CN" altLang="en-US" dirty="0"/>
              <a:t>第一，以支付宝、财付通、银联为代表的支付企业，依托在个人用户市场的品牌、</a:t>
            </a:r>
            <a:r>
              <a:rPr lang="zh-CN" altLang="en-US" dirty="0" smtClean="0"/>
              <a:t>账户</a:t>
            </a:r>
            <a:r>
              <a:rPr lang="zh-CN" altLang="en-US" dirty="0"/>
              <a:t>规模等优势积极开发移动客户端产品，实现基于移动互联网的在线支付服务</a:t>
            </a:r>
            <a:r>
              <a:rPr lang="zh-CN" altLang="en-US" dirty="0" smtClean="0"/>
              <a:t>。</a:t>
            </a:r>
            <a:endParaRPr lang="en-US" altLang="zh-CN" dirty="0" smtClean="0"/>
          </a:p>
          <a:p>
            <a:pPr lvl="1"/>
            <a:r>
              <a:rPr lang="zh-CN" altLang="en-US" dirty="0" smtClean="0"/>
              <a:t>第二</a:t>
            </a:r>
            <a:r>
              <a:rPr lang="zh-CN" altLang="en-US" dirty="0"/>
              <a:t>，以拉卡拉为代表的支付企业布局手机音频刷卡器刷卡支付，通过银行卡刷卡</a:t>
            </a:r>
            <a:r>
              <a:rPr lang="zh-CN" altLang="en-US" dirty="0" smtClean="0"/>
              <a:t>完成</a:t>
            </a:r>
            <a:r>
              <a:rPr lang="zh-CN" altLang="en-US" dirty="0"/>
              <a:t>移动支付服务，其中拉卡拉是个人用户使用的远程付款的典型代表。</a:t>
            </a:r>
          </a:p>
          <a:p>
            <a:pPr lvl="1"/>
            <a:r>
              <a:rPr lang="zh-CN" altLang="en-US" dirty="0"/>
              <a:t>第三，快钱、易宝等支付企业主要开发企业使用的移动支付解决方案，通过插件或</a:t>
            </a:r>
            <a:r>
              <a:rPr lang="zh-CN" altLang="en-US" dirty="0" smtClean="0"/>
              <a:t>中间</a:t>
            </a:r>
            <a:r>
              <a:rPr lang="zh-CN" altLang="en-US" dirty="0"/>
              <a:t>件产品解决企业在线交易的支付问题。</a:t>
            </a:r>
          </a:p>
          <a:p>
            <a:pPr lvl="1"/>
            <a:r>
              <a:rPr lang="zh-CN" altLang="en-US" dirty="0"/>
              <a:t>第四，三大电信运营商旗下支付公司在移动支付领域除开发远程支付产品外，更多</a:t>
            </a:r>
            <a:r>
              <a:rPr lang="zh-CN" altLang="en-US" dirty="0" smtClean="0"/>
              <a:t>的优势</a:t>
            </a:r>
            <a:r>
              <a:rPr lang="zh-CN" altLang="en-US" dirty="0"/>
              <a:t>在于探索近场支付产品，通过手机刷卡支付解决大量的小额现金交易和多张银行卡</a:t>
            </a:r>
            <a:r>
              <a:rPr lang="zh-CN" altLang="en-US" dirty="0" smtClean="0"/>
              <a:t>等便利</a:t>
            </a:r>
            <a:r>
              <a:rPr lang="zh-CN" altLang="en-US" dirty="0"/>
              <a:t>性</a:t>
            </a:r>
            <a:r>
              <a:rPr lang="zh-CN" altLang="en-US" dirty="0" smtClean="0"/>
              <a:t>问题。</a:t>
            </a:r>
            <a:endParaRPr lang="en-US" altLang="zh-CN" dirty="0" smtClean="0"/>
          </a:p>
        </p:txBody>
      </p:sp>
    </p:spTree>
    <p:extLst>
      <p:ext uri="{BB962C8B-B14F-4D97-AF65-F5344CB8AC3E}">
        <p14:creationId xmlns:p14="http://schemas.microsoft.com/office/powerpoint/2010/main" val="1298017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11.6 </a:t>
            </a:r>
            <a:r>
              <a:rPr lang="zh-CN" altLang="en-US" dirty="0" smtClean="0"/>
              <a:t>第三</a:t>
            </a:r>
            <a:r>
              <a:rPr lang="zh-CN" altLang="en-US" dirty="0"/>
              <a:t>方支付风险分析</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9" name="内容占位符 2"/>
          <p:cNvSpPr>
            <a:spLocks noGrp="1"/>
          </p:cNvSpPr>
          <p:nvPr>
            <p:ph idx="1"/>
          </p:nvPr>
        </p:nvSpPr>
        <p:spPr>
          <a:xfrm>
            <a:off x="467544" y="1939410"/>
            <a:ext cx="8424936" cy="5378022"/>
          </a:xfrm>
        </p:spPr>
        <p:txBody>
          <a:bodyPr>
            <a:normAutofit/>
          </a:bodyPr>
          <a:lstStyle/>
          <a:p>
            <a:pPr marL="0" lvl="0" indent="0">
              <a:buNone/>
            </a:pPr>
            <a:r>
              <a:rPr lang="en-US" altLang="zh-CN" sz="2000" b="1" dirty="0" smtClean="0">
                <a:solidFill>
                  <a:srgbClr val="6A5015"/>
                </a:solidFill>
                <a:latin typeface="黑体" panose="02010609060101010101" pitchFamily="49" charset="-122"/>
                <a:ea typeface="黑体" panose="02010609060101010101" pitchFamily="49" charset="-122"/>
              </a:rPr>
              <a:t>11.6.1 </a:t>
            </a:r>
            <a:r>
              <a:rPr lang="zh-CN" altLang="en-US" sz="2000" b="1" dirty="0" smtClean="0">
                <a:solidFill>
                  <a:srgbClr val="6A5015"/>
                </a:solidFill>
                <a:latin typeface="黑体" panose="02010609060101010101" pitchFamily="49" charset="-122"/>
                <a:ea typeface="黑体" panose="02010609060101010101" pitchFamily="49" charset="-122"/>
              </a:rPr>
              <a:t>市场</a:t>
            </a:r>
            <a:r>
              <a:rPr lang="zh-CN" altLang="en-US" sz="2000" b="1" dirty="0">
                <a:solidFill>
                  <a:srgbClr val="6A5015"/>
                </a:solidFill>
                <a:latin typeface="黑体" panose="02010609060101010101" pitchFamily="49" charset="-122"/>
                <a:ea typeface="黑体" panose="02010609060101010101" pitchFamily="49" charset="-122"/>
              </a:rPr>
              <a:t>风险</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市场风险是指由于市场价格水平波动引起的风险。市场风险经常包含流动性风险。第三方支付的市场风险是指由于第三方支付市场价格水平受第三方市场各因素变化影响而</a:t>
            </a:r>
            <a:r>
              <a:rPr lang="zh-CN" altLang="en-US" dirty="0" smtClean="0"/>
              <a:t>发生</a:t>
            </a:r>
            <a:r>
              <a:rPr lang="zh-CN" altLang="en-US" dirty="0"/>
              <a:t>波动引起的风险。目前第三方支付的市场风险主要包括</a:t>
            </a:r>
            <a:r>
              <a:rPr lang="zh-CN" altLang="en-US" dirty="0" smtClean="0"/>
              <a:t>：</a:t>
            </a:r>
            <a:endParaRPr lang="en-US" altLang="zh-CN" dirty="0" smtClean="0"/>
          </a:p>
          <a:p>
            <a:pPr lvl="1"/>
            <a:r>
              <a:rPr lang="zh-CN" altLang="en-US" dirty="0" smtClean="0"/>
              <a:t>第一，银行</a:t>
            </a:r>
            <a:r>
              <a:rPr lang="zh-CN" altLang="en-US" dirty="0"/>
              <a:t>拒绝合作的</a:t>
            </a:r>
            <a:r>
              <a:rPr lang="zh-CN" altLang="en-US" dirty="0" smtClean="0"/>
              <a:t>风险；</a:t>
            </a:r>
            <a:endParaRPr lang="en-US" altLang="zh-CN" dirty="0" smtClean="0"/>
          </a:p>
          <a:p>
            <a:pPr lvl="1"/>
            <a:r>
              <a:rPr lang="zh-CN" altLang="en-US" dirty="0" smtClean="0"/>
              <a:t>第二，客户流失</a:t>
            </a:r>
            <a:r>
              <a:rPr lang="zh-CN" altLang="en-US" dirty="0"/>
              <a:t>的</a:t>
            </a:r>
            <a:r>
              <a:rPr lang="zh-CN" altLang="en-US" dirty="0" smtClean="0"/>
              <a:t>风险；</a:t>
            </a:r>
            <a:endParaRPr lang="en-US" altLang="zh-CN" dirty="0" smtClean="0"/>
          </a:p>
          <a:p>
            <a:pPr lvl="1"/>
            <a:r>
              <a:rPr lang="zh-CN" altLang="en-US" dirty="0" smtClean="0"/>
              <a:t>第三，潜在</a:t>
            </a:r>
            <a:r>
              <a:rPr lang="zh-CN" altLang="en-US" dirty="0"/>
              <a:t>进入者的</a:t>
            </a:r>
            <a:r>
              <a:rPr lang="zh-CN" altLang="en-US" dirty="0" smtClean="0"/>
              <a:t>风险；</a:t>
            </a:r>
            <a:endParaRPr lang="en-US" altLang="zh-CN" dirty="0" smtClean="0"/>
          </a:p>
          <a:p>
            <a:pPr lvl="1"/>
            <a:r>
              <a:rPr lang="zh-CN" altLang="en-US" dirty="0" smtClean="0"/>
              <a:t>第四，替代品</a:t>
            </a:r>
            <a:r>
              <a:rPr lang="zh-CN" altLang="en-US" dirty="0"/>
              <a:t>及其他企业竞争的</a:t>
            </a:r>
            <a:r>
              <a:rPr lang="zh-CN" altLang="en-US" dirty="0" smtClean="0"/>
              <a:t>风险；</a:t>
            </a:r>
            <a:endParaRPr lang="en-US" altLang="zh-CN" dirty="0" smtClean="0"/>
          </a:p>
          <a:p>
            <a:pPr lvl="1"/>
            <a:r>
              <a:rPr lang="zh-CN" altLang="en-US" dirty="0" smtClean="0"/>
              <a:t>第五，行业</a:t>
            </a:r>
            <a:r>
              <a:rPr lang="zh-CN" altLang="en-US" dirty="0"/>
              <a:t>内现有企业的竞争</a:t>
            </a:r>
            <a:r>
              <a:rPr lang="zh-CN" altLang="en-US" dirty="0" smtClean="0"/>
              <a:t>风险</a:t>
            </a:r>
            <a:endParaRPr lang="en-US" altLang="zh-CN" dirty="0" smtClean="0"/>
          </a:p>
          <a:p>
            <a:pPr lvl="1"/>
            <a:r>
              <a:rPr lang="zh-CN" altLang="en-US" dirty="0" smtClean="0"/>
              <a:t>第六，流动性</a:t>
            </a:r>
            <a:r>
              <a:rPr lang="zh-CN" altLang="en-US" dirty="0"/>
              <a:t>风险</a:t>
            </a:r>
            <a:r>
              <a:rPr lang="zh-CN" altLang="en-US" dirty="0" smtClean="0"/>
              <a:t>。</a:t>
            </a:r>
            <a:endParaRPr lang="en-US" altLang="zh-CN" dirty="0" smtClean="0"/>
          </a:p>
          <a:p>
            <a:endParaRPr lang="en-US" altLang="zh-CN" dirty="0" smtClean="0"/>
          </a:p>
        </p:txBody>
      </p:sp>
      <p:sp>
        <p:nvSpPr>
          <p:cNvPr id="5" name="TextBox 4"/>
          <p:cNvSpPr txBox="1"/>
          <p:nvPr/>
        </p:nvSpPr>
        <p:spPr>
          <a:xfrm>
            <a:off x="467544" y="1340768"/>
            <a:ext cx="8136904" cy="646331"/>
          </a:xfrm>
          <a:prstGeom prst="rect">
            <a:avLst/>
          </a:prstGeom>
          <a:noFill/>
        </p:spPr>
        <p:txBody>
          <a:bodyPr wrap="square" rtlCol="0">
            <a:spAutoFit/>
          </a:bodyPr>
          <a:lstStyle/>
          <a:p>
            <a:r>
              <a:rPr lang="zh-CN" altLang="en-US" dirty="0">
                <a:solidFill>
                  <a:srgbClr val="6A5015"/>
                </a:solidFill>
                <a:latin typeface="仿宋" panose="02010609060101010101" pitchFamily="49" charset="-122"/>
                <a:ea typeface="仿宋" panose="02010609060101010101" pitchFamily="49" charset="-122"/>
              </a:rPr>
              <a:t>目前，第三方支付市场主要存在的风险类型包括：金融风险和宏观环境风险。其中，金融风险包括市场风险、信用风险和操作风险。</a:t>
            </a:r>
          </a:p>
        </p:txBody>
      </p:sp>
    </p:spTree>
    <p:extLst>
      <p:ext uri="{BB962C8B-B14F-4D97-AF65-F5344CB8AC3E}">
        <p14:creationId xmlns:p14="http://schemas.microsoft.com/office/powerpoint/2010/main" val="1432323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r>
              <a:rPr lang="zh-CN" altLang="en-US" dirty="0"/>
              <a:t>第三方支付的流动性</a:t>
            </a:r>
            <a:r>
              <a:rPr lang="zh-CN" altLang="en-US" dirty="0" smtClean="0"/>
              <a:t>风险</a:t>
            </a:r>
            <a:r>
              <a:rPr lang="zh-CN" altLang="en-US" dirty="0"/>
              <a:t>主要分为以下三个</a:t>
            </a:r>
            <a:r>
              <a:rPr lang="zh-CN" altLang="en-US" dirty="0" smtClean="0"/>
              <a:t>方面：</a:t>
            </a:r>
            <a:endParaRPr lang="en-US" altLang="zh-CN" dirty="0" smtClean="0"/>
          </a:p>
          <a:p>
            <a:pPr lvl="1"/>
            <a:r>
              <a:rPr lang="zh-CN" altLang="en-US" dirty="0"/>
              <a:t>第一</a:t>
            </a:r>
            <a:r>
              <a:rPr lang="zh-CN" altLang="en-US" dirty="0" smtClean="0"/>
              <a:t>，资金</a:t>
            </a:r>
            <a:r>
              <a:rPr lang="zh-CN" altLang="en-US" dirty="0"/>
              <a:t>沉淀</a:t>
            </a:r>
            <a:r>
              <a:rPr lang="zh-CN" altLang="en-US" dirty="0" smtClean="0"/>
              <a:t>风险；</a:t>
            </a:r>
            <a:endParaRPr lang="en-US" altLang="zh-CN" dirty="0" smtClean="0"/>
          </a:p>
          <a:p>
            <a:pPr lvl="1"/>
            <a:r>
              <a:rPr lang="zh-CN" altLang="en-US" dirty="0" smtClean="0"/>
              <a:t>第二，虚拟</a:t>
            </a:r>
            <a:r>
              <a:rPr lang="zh-CN" altLang="en-US" dirty="0"/>
              <a:t>货币发行的</a:t>
            </a:r>
            <a:r>
              <a:rPr lang="zh-CN" altLang="en-US" dirty="0" smtClean="0"/>
              <a:t>风险；</a:t>
            </a:r>
            <a:endParaRPr lang="en-US" altLang="zh-CN" dirty="0" smtClean="0"/>
          </a:p>
          <a:p>
            <a:pPr lvl="1"/>
            <a:r>
              <a:rPr lang="zh-CN" altLang="en-US" dirty="0"/>
              <a:t>第三，盈利能力不足的风险</a:t>
            </a:r>
            <a:r>
              <a:rPr lang="zh-CN" altLang="en-US" dirty="0" smtClean="0"/>
              <a:t>。</a:t>
            </a:r>
            <a:endParaRPr lang="en-US" altLang="zh-CN" dirty="0" smtClean="0"/>
          </a:p>
          <a:p>
            <a:pPr marL="0" lvl="0" indent="0">
              <a:buNone/>
            </a:pPr>
            <a:r>
              <a:rPr lang="en-US" altLang="zh-CN" sz="2000" b="1" dirty="0" smtClean="0">
                <a:solidFill>
                  <a:srgbClr val="6A5015"/>
                </a:solidFill>
                <a:latin typeface="黑体" panose="02010609060101010101" pitchFamily="49" charset="-122"/>
                <a:ea typeface="黑体" panose="02010609060101010101" pitchFamily="49" charset="-122"/>
              </a:rPr>
              <a:t>11.6.2 </a:t>
            </a:r>
            <a:r>
              <a:rPr lang="zh-CN" altLang="en-US" sz="2000" b="1" dirty="0" smtClean="0">
                <a:solidFill>
                  <a:srgbClr val="6A5015"/>
                </a:solidFill>
                <a:latin typeface="黑体" panose="02010609060101010101" pitchFamily="49" charset="-122"/>
                <a:ea typeface="黑体" panose="02010609060101010101" pitchFamily="49" charset="-122"/>
              </a:rPr>
              <a:t>信用</a:t>
            </a:r>
            <a:r>
              <a:rPr lang="zh-CN" altLang="en-US" sz="2000" b="1" dirty="0">
                <a:solidFill>
                  <a:srgbClr val="6A5015"/>
                </a:solidFill>
                <a:latin typeface="黑体" panose="02010609060101010101" pitchFamily="49" charset="-122"/>
                <a:ea typeface="黑体" panose="02010609060101010101" pitchFamily="49" charset="-122"/>
              </a:rPr>
              <a:t>风险</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信用风险是指交易对手不愿或不能履行合同中的风险造成的风险，这通常被称为违约风险。根据第三方支付市场的主要主体的不同，第三方支付市场的</a:t>
            </a:r>
            <a:r>
              <a:rPr lang="zh-CN" altLang="en-US" dirty="0" smtClean="0"/>
              <a:t>信用</a:t>
            </a:r>
            <a:r>
              <a:rPr lang="zh-CN" altLang="en-US" dirty="0"/>
              <a:t>风险可以分为双方都违约的信用风险，以及第三方支付机构本身的信用风险。</a:t>
            </a:r>
            <a:endParaRPr lang="en-US" altLang="zh-CN" dirty="0" smtClean="0"/>
          </a:p>
        </p:txBody>
      </p:sp>
      <p:sp>
        <p:nvSpPr>
          <p:cNvPr id="7" name="标题 1"/>
          <p:cNvSpPr>
            <a:spLocks noGrp="1"/>
          </p:cNvSpPr>
          <p:nvPr>
            <p:ph type="title"/>
          </p:nvPr>
        </p:nvSpPr>
        <p:spPr>
          <a:xfrm>
            <a:off x="467544" y="764704"/>
            <a:ext cx="8208912" cy="720080"/>
          </a:xfrm>
        </p:spPr>
        <p:txBody>
          <a:bodyPr/>
          <a:lstStyle/>
          <a:p>
            <a:r>
              <a:rPr lang="en-US" altLang="zh-CN" dirty="0" smtClean="0"/>
              <a:t>11.6 </a:t>
            </a:r>
            <a:r>
              <a:rPr lang="zh-CN" altLang="en-US" dirty="0" smtClean="0"/>
              <a:t>第三</a:t>
            </a:r>
            <a:r>
              <a:rPr lang="zh-CN" altLang="en-US" dirty="0"/>
              <a:t>方支付风险分析</a:t>
            </a:r>
            <a:endParaRPr lang="zh-CN" altLang="en-US" dirty="0">
              <a:solidFill>
                <a:srgbClr val="FF0000"/>
              </a:solidFill>
            </a:endParaRPr>
          </a:p>
        </p:txBody>
      </p:sp>
    </p:spTree>
    <p:extLst>
      <p:ext uri="{BB962C8B-B14F-4D97-AF65-F5344CB8AC3E}">
        <p14:creationId xmlns:p14="http://schemas.microsoft.com/office/powerpoint/2010/main" val="34604572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lvl="0" indent="0">
              <a:buNone/>
            </a:pPr>
            <a:r>
              <a:rPr lang="en-US" altLang="zh-CN" sz="2000" b="1" dirty="0" smtClean="0">
                <a:solidFill>
                  <a:srgbClr val="6A5015"/>
                </a:solidFill>
                <a:latin typeface="黑体" panose="02010609060101010101" pitchFamily="49" charset="-122"/>
                <a:ea typeface="黑体" panose="02010609060101010101" pitchFamily="49" charset="-122"/>
              </a:rPr>
              <a:t>11.6.3 </a:t>
            </a:r>
            <a:r>
              <a:rPr lang="zh-CN" altLang="en-US" sz="2000" b="1" dirty="0" smtClean="0">
                <a:solidFill>
                  <a:srgbClr val="6A5015"/>
                </a:solidFill>
                <a:latin typeface="黑体" panose="02010609060101010101" pitchFamily="49" charset="-122"/>
                <a:ea typeface="黑体" panose="02010609060101010101" pitchFamily="49" charset="-122"/>
              </a:rPr>
              <a:t>操作风险</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由巴塞尔协议的规定可知，操作风险是指由于不完善或者失效的内部流程、人力和</a:t>
            </a:r>
            <a:r>
              <a:rPr lang="zh-CN" altLang="en-US" dirty="0" smtClean="0"/>
              <a:t>系统</a:t>
            </a:r>
            <a:r>
              <a:rPr lang="zh-CN" altLang="en-US" dirty="0"/>
              <a:t>以及外部事件所引发的风险。这里所指的第三方支付机构的操作风险主要指由于第三</a:t>
            </a:r>
            <a:r>
              <a:rPr lang="zh-CN" altLang="en-US" dirty="0" smtClean="0"/>
              <a:t>方支付</a:t>
            </a:r>
            <a:r>
              <a:rPr lang="zh-CN" altLang="en-US" dirty="0"/>
              <a:t>机构内部流程不完善、系统失灵、人为错误、操作人员操作不规范、违规、控制</a:t>
            </a:r>
            <a:r>
              <a:rPr lang="zh-CN" altLang="en-US" dirty="0" smtClean="0"/>
              <a:t>失效等</a:t>
            </a:r>
            <a:r>
              <a:rPr lang="zh-CN" altLang="en-US" dirty="0"/>
              <a:t>给第三方支付机构带来损失的风险</a:t>
            </a:r>
            <a:r>
              <a:rPr lang="zh-CN" altLang="en-US" dirty="0" smtClean="0"/>
              <a:t>。操作风险包括：</a:t>
            </a:r>
            <a:endParaRPr lang="en-US" altLang="zh-CN" dirty="0" smtClean="0"/>
          </a:p>
          <a:p>
            <a:pPr lvl="1"/>
            <a:r>
              <a:rPr lang="zh-CN" altLang="en-US" dirty="0"/>
              <a:t>第一，洗钱</a:t>
            </a:r>
            <a:r>
              <a:rPr lang="zh-CN" altLang="en-US" dirty="0" smtClean="0"/>
              <a:t>风险；</a:t>
            </a:r>
            <a:endParaRPr lang="en-US" altLang="zh-CN" dirty="0" smtClean="0"/>
          </a:p>
          <a:p>
            <a:pPr lvl="1"/>
            <a:r>
              <a:rPr lang="zh-CN" altLang="en-US" dirty="0"/>
              <a:t>第二，套现</a:t>
            </a:r>
            <a:r>
              <a:rPr lang="zh-CN" altLang="en-US" dirty="0" smtClean="0"/>
              <a:t>风险；</a:t>
            </a:r>
            <a:endParaRPr lang="en-US" altLang="zh-CN" dirty="0" smtClean="0"/>
          </a:p>
          <a:p>
            <a:pPr lvl="1"/>
            <a:r>
              <a:rPr lang="zh-CN" altLang="en-US" dirty="0"/>
              <a:t>第三，技术</a:t>
            </a:r>
            <a:r>
              <a:rPr lang="zh-CN" altLang="en-US" dirty="0" smtClean="0"/>
              <a:t>风险；</a:t>
            </a:r>
            <a:endParaRPr lang="en-US" altLang="zh-CN" dirty="0" smtClean="0"/>
          </a:p>
          <a:p>
            <a:pPr lvl="1"/>
            <a:r>
              <a:rPr lang="zh-CN" altLang="en-US" dirty="0"/>
              <a:t>第四，法律风险。</a:t>
            </a:r>
            <a:endParaRPr lang="en-US" altLang="zh-CN" dirty="0" smtClean="0"/>
          </a:p>
          <a:p>
            <a:r>
              <a:rPr lang="zh-CN" altLang="en-US" dirty="0"/>
              <a:t>由于我国没有对第三方支付服务有明确的法律法规，所以一旦相关纠纷出现</a:t>
            </a:r>
            <a:r>
              <a:rPr lang="zh-CN" altLang="en-US" dirty="0" smtClean="0"/>
              <a:t>，就</a:t>
            </a:r>
            <a:r>
              <a:rPr lang="zh-CN" altLang="en-US" dirty="0"/>
              <a:t>很难得到法律保护。</a:t>
            </a:r>
            <a:endParaRPr lang="en-US" altLang="zh-CN" dirty="0" smtClean="0"/>
          </a:p>
        </p:txBody>
      </p:sp>
      <p:sp>
        <p:nvSpPr>
          <p:cNvPr id="7" name="标题 1"/>
          <p:cNvSpPr>
            <a:spLocks noGrp="1"/>
          </p:cNvSpPr>
          <p:nvPr>
            <p:ph type="title"/>
          </p:nvPr>
        </p:nvSpPr>
        <p:spPr>
          <a:xfrm>
            <a:off x="467544" y="764704"/>
            <a:ext cx="8208912" cy="720080"/>
          </a:xfrm>
        </p:spPr>
        <p:txBody>
          <a:bodyPr/>
          <a:lstStyle/>
          <a:p>
            <a:r>
              <a:rPr lang="en-US" altLang="zh-CN" dirty="0" smtClean="0"/>
              <a:t>11.6 </a:t>
            </a:r>
            <a:r>
              <a:rPr lang="zh-CN" altLang="en-US" dirty="0" smtClean="0"/>
              <a:t>第三</a:t>
            </a:r>
            <a:r>
              <a:rPr lang="zh-CN" altLang="en-US" dirty="0"/>
              <a:t>方支付风险分析</a:t>
            </a:r>
            <a:endParaRPr lang="zh-CN" altLang="en-US" dirty="0">
              <a:solidFill>
                <a:srgbClr val="FF0000"/>
              </a:solidFill>
            </a:endParaRPr>
          </a:p>
        </p:txBody>
      </p:sp>
    </p:spTree>
    <p:extLst>
      <p:ext uri="{BB962C8B-B14F-4D97-AF65-F5344CB8AC3E}">
        <p14:creationId xmlns:p14="http://schemas.microsoft.com/office/powerpoint/2010/main" val="1911427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lvl="0" indent="0">
              <a:buNone/>
            </a:pPr>
            <a:r>
              <a:rPr lang="en-US" altLang="zh-CN" sz="2000" b="1" dirty="0" smtClean="0">
                <a:solidFill>
                  <a:srgbClr val="6A5015"/>
                </a:solidFill>
                <a:latin typeface="黑体" panose="02010609060101010101" pitchFamily="49" charset="-122"/>
                <a:ea typeface="黑体" panose="02010609060101010101" pitchFamily="49" charset="-122"/>
              </a:rPr>
              <a:t>11.6.4 </a:t>
            </a:r>
            <a:r>
              <a:rPr lang="zh-CN" altLang="en-US" sz="2000" b="1" dirty="0" smtClean="0">
                <a:solidFill>
                  <a:srgbClr val="6A5015"/>
                </a:solidFill>
                <a:latin typeface="黑体" panose="02010609060101010101" pitchFamily="49" charset="-122"/>
                <a:ea typeface="黑体" panose="02010609060101010101" pitchFamily="49" charset="-122"/>
              </a:rPr>
              <a:t>其他风险</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第三方支付市场存在的其他类型的风险主要包括声誉风险和战略</a:t>
            </a:r>
            <a:r>
              <a:rPr lang="zh-CN" altLang="en-US" dirty="0" smtClean="0"/>
              <a:t>风险：</a:t>
            </a:r>
            <a:endParaRPr lang="en-US" altLang="zh-CN" dirty="0" smtClean="0"/>
          </a:p>
          <a:p>
            <a:pPr lvl="1"/>
            <a:r>
              <a:rPr lang="zh-CN" altLang="en-US" dirty="0"/>
              <a:t>第一，声誉风险</a:t>
            </a:r>
            <a:r>
              <a:rPr lang="zh-CN" altLang="en-US" dirty="0" smtClean="0"/>
              <a:t>。第三</a:t>
            </a:r>
            <a:r>
              <a:rPr lang="zh-CN" altLang="en-US" dirty="0"/>
              <a:t>方支付业务的声誉</a:t>
            </a:r>
            <a:r>
              <a:rPr lang="zh-CN" altLang="en-US" dirty="0" smtClean="0"/>
              <a:t>风险</a:t>
            </a:r>
            <a:r>
              <a:rPr lang="zh-CN" altLang="en-US" dirty="0"/>
              <a:t>具有一定的特殊性，主要集中在以下两个方面：一是客户通过第三方支付机构购买</a:t>
            </a:r>
            <a:r>
              <a:rPr lang="zh-CN" altLang="en-US" dirty="0" smtClean="0"/>
              <a:t>网上商品</a:t>
            </a:r>
            <a:r>
              <a:rPr lang="zh-CN" altLang="en-US" dirty="0"/>
              <a:t>时出现困难，而第三方支付平台无法及时解决相应问题时，会给第三方支付机构</a:t>
            </a:r>
            <a:r>
              <a:rPr lang="zh-CN" altLang="en-US" dirty="0" smtClean="0"/>
              <a:t>带来声誉</a:t>
            </a:r>
            <a:r>
              <a:rPr lang="zh-CN" altLang="en-US" dirty="0"/>
              <a:t>风险；二是若系统存在重大的安全漏洞，会导致黑客或病毒入侵时无法做出控制，</a:t>
            </a:r>
            <a:r>
              <a:rPr lang="zh-CN" altLang="en-US" dirty="0" smtClean="0"/>
              <a:t>最终</a:t>
            </a:r>
            <a:r>
              <a:rPr lang="zh-CN" altLang="en-US" dirty="0"/>
              <a:t>导致数据破坏或客户信息泄露等，上述情况的发生会严重影响客户对第三方支付的信心</a:t>
            </a:r>
            <a:r>
              <a:rPr lang="zh-CN" altLang="en-US" dirty="0" smtClean="0"/>
              <a:t>，从而</a:t>
            </a:r>
            <a:r>
              <a:rPr lang="zh-CN" altLang="en-US" dirty="0"/>
              <a:t>造成信誉风险</a:t>
            </a:r>
            <a:r>
              <a:rPr lang="zh-CN" altLang="en-US" dirty="0" smtClean="0"/>
              <a:t>。</a:t>
            </a:r>
            <a:endParaRPr lang="en-US" altLang="zh-CN" dirty="0" smtClean="0"/>
          </a:p>
          <a:p>
            <a:pPr lvl="1"/>
            <a:r>
              <a:rPr lang="zh-CN" altLang="en-US" dirty="0" smtClean="0"/>
              <a:t>第二</a:t>
            </a:r>
            <a:r>
              <a:rPr lang="zh-CN" altLang="en-US" dirty="0"/>
              <a:t>，战略风险。第三方支付的战略风险是指因决策的失误或实施不当而给第三方</a:t>
            </a:r>
            <a:r>
              <a:rPr lang="zh-CN" altLang="en-US" dirty="0" smtClean="0"/>
              <a:t>支付</a:t>
            </a:r>
            <a:r>
              <a:rPr lang="zh-CN" altLang="en-US" dirty="0"/>
              <a:t>机构收益或资本造成不确定性的风险。战略风险受诸多因素的影响，影响第三方支付</a:t>
            </a:r>
            <a:r>
              <a:rPr lang="zh-CN" altLang="en-US" dirty="0" smtClean="0"/>
              <a:t>的战略</a:t>
            </a:r>
            <a:r>
              <a:rPr lang="zh-CN" altLang="en-US" dirty="0"/>
              <a:t>因素主要有：第三方支付机构战略目标的一致性、战略目标的实施质量、实现战略</a:t>
            </a:r>
            <a:r>
              <a:rPr lang="zh-CN" altLang="en-US" dirty="0" smtClean="0"/>
              <a:t>目标</a:t>
            </a:r>
            <a:r>
              <a:rPr lang="zh-CN" altLang="en-US" dirty="0"/>
              <a:t>必须的有形资源、无形资源等</a:t>
            </a:r>
            <a:r>
              <a:rPr lang="zh-CN" altLang="en-US" dirty="0" smtClean="0"/>
              <a:t>。</a:t>
            </a:r>
            <a:endParaRPr lang="en-US" altLang="zh-CN" dirty="0" smtClean="0"/>
          </a:p>
        </p:txBody>
      </p:sp>
      <p:sp>
        <p:nvSpPr>
          <p:cNvPr id="7" name="标题 1"/>
          <p:cNvSpPr>
            <a:spLocks noGrp="1"/>
          </p:cNvSpPr>
          <p:nvPr>
            <p:ph type="title"/>
          </p:nvPr>
        </p:nvSpPr>
        <p:spPr>
          <a:xfrm>
            <a:off x="467544" y="764704"/>
            <a:ext cx="8208912" cy="720080"/>
          </a:xfrm>
        </p:spPr>
        <p:txBody>
          <a:bodyPr/>
          <a:lstStyle/>
          <a:p>
            <a:r>
              <a:rPr lang="en-US" altLang="zh-CN" dirty="0" smtClean="0"/>
              <a:t>11.6 </a:t>
            </a:r>
            <a:r>
              <a:rPr lang="zh-CN" altLang="en-US" dirty="0" smtClean="0"/>
              <a:t>第三</a:t>
            </a:r>
            <a:r>
              <a:rPr lang="zh-CN" altLang="en-US" dirty="0"/>
              <a:t>方支付风险分析</a:t>
            </a:r>
            <a:endParaRPr lang="zh-CN" altLang="en-US" dirty="0">
              <a:solidFill>
                <a:srgbClr val="FF0000"/>
              </a:solidFill>
            </a:endParaRPr>
          </a:p>
        </p:txBody>
      </p:sp>
    </p:spTree>
    <p:extLst>
      <p:ext uri="{BB962C8B-B14F-4D97-AF65-F5344CB8AC3E}">
        <p14:creationId xmlns:p14="http://schemas.microsoft.com/office/powerpoint/2010/main" val="2687732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r>
              <a:rPr lang="zh-CN" altLang="en-US" b="1" dirty="0" smtClean="0"/>
              <a:t>第三</a:t>
            </a:r>
            <a:r>
              <a:rPr lang="zh-CN" altLang="en-US" b="1" dirty="0"/>
              <a:t>方支付平台的法律</a:t>
            </a:r>
            <a:r>
              <a:rPr lang="zh-CN" altLang="en-US" b="1" dirty="0" smtClean="0"/>
              <a:t>约束</a:t>
            </a:r>
            <a:r>
              <a:rPr lang="zh-CN" altLang="en-US" dirty="0" smtClean="0"/>
              <a:t>：</a:t>
            </a:r>
            <a:endParaRPr lang="en-US" altLang="zh-CN" dirty="0" smtClean="0"/>
          </a:p>
          <a:p>
            <a:pPr lvl="1"/>
            <a:r>
              <a:rPr lang="zh-CN" altLang="en-US" dirty="0"/>
              <a:t>尽快出台相关的法律法规，明确第三方支付公司的法律地位，进一步规范其业务范围</a:t>
            </a:r>
            <a:r>
              <a:rPr lang="zh-CN" altLang="en-US" dirty="0" smtClean="0"/>
              <a:t>。</a:t>
            </a:r>
            <a:endParaRPr lang="en-US" altLang="zh-CN" dirty="0" smtClean="0"/>
          </a:p>
          <a:p>
            <a:r>
              <a:rPr lang="zh-CN" altLang="en-US" b="1" dirty="0" smtClean="0"/>
              <a:t>改进网上交易税收监控手段</a:t>
            </a:r>
            <a:r>
              <a:rPr lang="zh-CN" altLang="en-US" dirty="0" smtClean="0"/>
              <a:t>：</a:t>
            </a:r>
            <a:endParaRPr lang="en-US" altLang="zh-CN" dirty="0" smtClean="0"/>
          </a:p>
          <a:p>
            <a:pPr lvl="1"/>
            <a:r>
              <a:rPr lang="zh-CN" altLang="en-US" dirty="0" smtClean="0"/>
              <a:t>网上交易所具备的交易隐蔽性、快速性以及交易主体的跨地域、全球性等特点，使网上交易税收问题对传统方式税收提出了挑战。在</a:t>
            </a:r>
            <a:r>
              <a:rPr lang="zh-CN" altLang="en-US" dirty="0"/>
              <a:t>现有的税收制度下，税收按照属地管理</a:t>
            </a:r>
            <a:r>
              <a:rPr lang="zh-CN" altLang="en-US" dirty="0" smtClean="0"/>
              <a:t>原则</a:t>
            </a:r>
            <a:r>
              <a:rPr lang="zh-CN" altLang="en-US" dirty="0"/>
              <a:t>进行，与网络交易的跨区域的难度将增加税收的主体。因此，网上交易这种新技术，需要用到新的监测手段进行税收研究。第三方支付平台作为网上交易的现金流的入口和出口</a:t>
            </a:r>
            <a:r>
              <a:rPr lang="zh-CN" altLang="en-US" dirty="0" smtClean="0"/>
              <a:t>，是</a:t>
            </a:r>
            <a:r>
              <a:rPr lang="zh-CN" altLang="en-US" dirty="0"/>
              <a:t>买家和卖家的交易平台，所以它可以被认为是一个突破性的网上交易税的端口。在</a:t>
            </a:r>
            <a:r>
              <a:rPr lang="zh-CN" altLang="en-US" dirty="0" smtClean="0"/>
              <a:t>监管的</a:t>
            </a:r>
            <a:r>
              <a:rPr lang="zh-CN" altLang="en-US" dirty="0"/>
              <a:t>同时还必须针对第三方支付制定税收法律法规，并惩罚逃税等违法行为。</a:t>
            </a:r>
            <a:br>
              <a:rPr lang="zh-CN" altLang="en-US" dirty="0"/>
            </a:br>
            <a:endParaRPr lang="en-US" altLang="zh-CN" dirty="0" smtClean="0"/>
          </a:p>
        </p:txBody>
      </p:sp>
      <p:sp>
        <p:nvSpPr>
          <p:cNvPr id="7" name="标题 1"/>
          <p:cNvSpPr>
            <a:spLocks noGrp="1"/>
          </p:cNvSpPr>
          <p:nvPr>
            <p:ph type="title"/>
          </p:nvPr>
        </p:nvSpPr>
        <p:spPr>
          <a:xfrm>
            <a:off x="467544" y="764704"/>
            <a:ext cx="8208912" cy="720080"/>
          </a:xfrm>
        </p:spPr>
        <p:txBody>
          <a:bodyPr/>
          <a:lstStyle/>
          <a:p>
            <a:r>
              <a:rPr lang="en-US" altLang="zh-CN" dirty="0" smtClean="0"/>
              <a:t>11.7 </a:t>
            </a:r>
            <a:r>
              <a:rPr lang="zh-CN" altLang="en-US" dirty="0" smtClean="0"/>
              <a:t>第三</a:t>
            </a:r>
            <a:r>
              <a:rPr lang="zh-CN" altLang="en-US" dirty="0"/>
              <a:t>方支付风险防范建议</a:t>
            </a:r>
            <a:endParaRPr lang="zh-CN" altLang="en-US" dirty="0">
              <a:solidFill>
                <a:srgbClr val="FF0000"/>
              </a:solidFill>
            </a:endParaRPr>
          </a:p>
        </p:txBody>
      </p:sp>
    </p:spTree>
    <p:extLst>
      <p:ext uri="{BB962C8B-B14F-4D97-AF65-F5344CB8AC3E}">
        <p14:creationId xmlns:p14="http://schemas.microsoft.com/office/powerpoint/2010/main" val="1213740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r>
              <a:rPr lang="zh-CN" altLang="en-US" b="1" dirty="0" smtClean="0"/>
              <a:t>加强</a:t>
            </a:r>
            <a:r>
              <a:rPr lang="zh-CN" altLang="en-US" b="1" dirty="0"/>
              <a:t>对第三方支付平台的监管</a:t>
            </a:r>
            <a:r>
              <a:rPr lang="zh-CN" altLang="en-US" dirty="0" smtClean="0"/>
              <a:t>：</a:t>
            </a:r>
            <a:endParaRPr lang="en-US" altLang="zh-CN" dirty="0" smtClean="0"/>
          </a:p>
          <a:p>
            <a:pPr lvl="1"/>
            <a:r>
              <a:rPr lang="zh-CN" altLang="en-US" dirty="0" smtClean="0"/>
              <a:t>明确</a:t>
            </a:r>
            <a:r>
              <a:rPr lang="zh-CN" altLang="en-US" dirty="0"/>
              <a:t>市场准入</a:t>
            </a:r>
            <a:r>
              <a:rPr lang="zh-CN" altLang="en-US" dirty="0" smtClean="0"/>
              <a:t>门槛</a:t>
            </a:r>
            <a:r>
              <a:rPr lang="zh-CN" altLang="en-US" dirty="0"/>
              <a:t>，</a:t>
            </a:r>
            <a:r>
              <a:rPr lang="zh-CN" altLang="en-US" dirty="0" smtClean="0"/>
              <a:t>加强对</a:t>
            </a:r>
            <a:r>
              <a:rPr lang="zh-CN" altLang="en-US" dirty="0"/>
              <a:t>第三方支付平台沉淀资金的</a:t>
            </a:r>
            <a:r>
              <a:rPr lang="zh-CN" altLang="en-US" dirty="0" smtClean="0"/>
              <a:t>监管</a:t>
            </a:r>
            <a:r>
              <a:rPr lang="zh-CN" altLang="en-US" dirty="0"/>
              <a:t>，</a:t>
            </a:r>
            <a:r>
              <a:rPr lang="zh-CN" altLang="en-US" dirty="0" smtClean="0"/>
              <a:t>对</a:t>
            </a:r>
            <a:r>
              <a:rPr lang="zh-CN" altLang="en-US" dirty="0"/>
              <a:t>第三方支付安全体系的建立</a:t>
            </a:r>
            <a:r>
              <a:rPr lang="zh-CN" altLang="en-US" dirty="0" smtClean="0"/>
              <a:t>。</a:t>
            </a:r>
            <a:endParaRPr lang="en-US" altLang="zh-CN" dirty="0" smtClean="0"/>
          </a:p>
          <a:p>
            <a:pPr marL="342900" lvl="1" indent="-342900">
              <a:buSzPct val="150000"/>
            </a:pPr>
            <a:r>
              <a:rPr lang="zh-CN" altLang="en-US" sz="1800" b="1" dirty="0" smtClean="0"/>
              <a:t>加强</a:t>
            </a:r>
            <a:r>
              <a:rPr lang="zh-CN" altLang="en-US" sz="1800" b="1" dirty="0"/>
              <a:t>内部监督和管理，规范信息披露制度：</a:t>
            </a:r>
            <a:endParaRPr lang="en-US" altLang="zh-CN" sz="1800" b="1" dirty="0"/>
          </a:p>
          <a:p>
            <a:pPr lvl="1"/>
            <a:r>
              <a:rPr lang="zh-CN" altLang="en-US" dirty="0"/>
              <a:t>当前，一些第三方支付公司缺乏健全的内控机制，组织内部没有建立相关的管理规章</a:t>
            </a:r>
            <a:r>
              <a:rPr lang="zh-CN" altLang="en-US" dirty="0" smtClean="0"/>
              <a:t>。一些</a:t>
            </a:r>
            <a:r>
              <a:rPr lang="zh-CN" altLang="en-US" dirty="0"/>
              <a:t>不成规模的第三方支付公司急于盈利或“抢地盘”，放松了对公司内部的制约与管理</a:t>
            </a:r>
            <a:r>
              <a:rPr lang="zh-CN" altLang="en-US" dirty="0" smtClean="0"/>
              <a:t>，容易</a:t>
            </a:r>
            <a:r>
              <a:rPr lang="zh-CN" altLang="en-US" dirty="0"/>
              <a:t>造成员工道德风险，如延迟信息传递或泄密等类似现象的出现，使清算组织的信誉</a:t>
            </a:r>
            <a:r>
              <a:rPr lang="zh-CN" altLang="en-US" dirty="0" smtClean="0"/>
              <a:t>受损</a:t>
            </a:r>
            <a:r>
              <a:rPr lang="zh-CN" altLang="en-US" dirty="0"/>
              <a:t>。而且，除了内部少数人之外，外界很难知道公司的经营状况，信息披露非常不充分</a:t>
            </a:r>
            <a:r>
              <a:rPr lang="zh-CN" altLang="en-US" dirty="0" smtClean="0"/>
              <a:t>。因此</a:t>
            </a:r>
            <a:r>
              <a:rPr lang="zh-CN" altLang="en-US" dirty="0"/>
              <a:t>，按照产权清晰，权责明确，管理科学的要求，规范内部信息披露制度。通过内部</a:t>
            </a:r>
            <a:r>
              <a:rPr lang="zh-CN" altLang="en-US" dirty="0" smtClean="0"/>
              <a:t>责任</a:t>
            </a:r>
            <a:r>
              <a:rPr lang="zh-CN" altLang="en-US" dirty="0"/>
              <a:t>分工体系，建立相应的激励和惩罚制度，提高金融系统的独立第三方支付公司的管理</a:t>
            </a:r>
            <a:r>
              <a:rPr lang="zh-CN" altLang="en-US" dirty="0" smtClean="0"/>
              <a:t>水平</a:t>
            </a:r>
            <a:r>
              <a:rPr lang="zh-CN" altLang="en-US" dirty="0"/>
              <a:t>和绩效。</a:t>
            </a:r>
            <a:endParaRPr lang="en-US" altLang="zh-CN" dirty="0" smtClean="0"/>
          </a:p>
        </p:txBody>
      </p:sp>
      <p:sp>
        <p:nvSpPr>
          <p:cNvPr id="7" name="标题 1"/>
          <p:cNvSpPr>
            <a:spLocks noGrp="1"/>
          </p:cNvSpPr>
          <p:nvPr>
            <p:ph type="title"/>
          </p:nvPr>
        </p:nvSpPr>
        <p:spPr>
          <a:xfrm>
            <a:off x="467544" y="764704"/>
            <a:ext cx="8208912" cy="720080"/>
          </a:xfrm>
        </p:spPr>
        <p:txBody>
          <a:bodyPr/>
          <a:lstStyle/>
          <a:p>
            <a:r>
              <a:rPr lang="en-US" altLang="zh-CN" dirty="0" smtClean="0"/>
              <a:t>11.7 </a:t>
            </a:r>
            <a:r>
              <a:rPr lang="zh-CN" altLang="en-US" dirty="0" smtClean="0"/>
              <a:t>第三</a:t>
            </a:r>
            <a:r>
              <a:rPr lang="zh-CN" altLang="en-US" dirty="0"/>
              <a:t>方支付风险防范建议</a:t>
            </a:r>
            <a:endParaRPr lang="zh-CN" altLang="en-US" dirty="0">
              <a:solidFill>
                <a:srgbClr val="FF0000"/>
              </a:solidFill>
            </a:endParaRPr>
          </a:p>
        </p:txBody>
      </p:sp>
    </p:spTree>
    <p:extLst>
      <p:ext uri="{BB962C8B-B14F-4D97-AF65-F5344CB8AC3E}">
        <p14:creationId xmlns:p14="http://schemas.microsoft.com/office/powerpoint/2010/main" val="8387237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a:t>
            </a:r>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a:t>本章首先介绍了第三方支付的概念，其次说明了第三方支付的特点。随后，介绍了</a:t>
            </a:r>
            <a:r>
              <a:rPr lang="zh-CN" altLang="en-US" dirty="0" smtClean="0"/>
              <a:t>第三</a:t>
            </a:r>
            <a:r>
              <a:rPr lang="zh-CN" altLang="en-US" dirty="0"/>
              <a:t>方支付的原理、流程、优势以及发展历程和行业现状。接着又从运营模式、主要品牌</a:t>
            </a:r>
            <a:r>
              <a:rPr lang="zh-CN" altLang="en-US" dirty="0" smtClean="0"/>
              <a:t>、对</a:t>
            </a:r>
            <a:r>
              <a:rPr lang="zh-CN" altLang="en-US" dirty="0"/>
              <a:t>传统金融业的影响、发展趋势以及风险分析与防范等几个方面，着重并具体地描述了</a:t>
            </a:r>
            <a:r>
              <a:rPr lang="zh-CN" altLang="en-US" dirty="0" smtClean="0"/>
              <a:t>第三</a:t>
            </a:r>
            <a:r>
              <a:rPr lang="zh-CN" altLang="en-US" dirty="0"/>
              <a:t>方支付，使读者对第三方支付有了系统的认识。</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815803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关键概念</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947370" y="2492896"/>
            <a:ext cx="7513062" cy="546753"/>
          </a:xfrm>
          <a:prstGeom prst="rect">
            <a:avLst/>
          </a:prstGeom>
        </p:spPr>
        <p:txBody>
          <a:bodyPr wrap="square" numCol="1">
            <a:spAutoFit/>
          </a:bodyPr>
          <a:lstStyle/>
          <a:p>
            <a:pPr>
              <a:lnSpc>
                <a:spcPct val="200000"/>
              </a:lnSpc>
              <a:buSzPct val="150000"/>
            </a:pPr>
            <a:r>
              <a:rPr lang="zh-CN" altLang="en-US" dirty="0">
                <a:latin typeface="仿宋" panose="02010609060101010101" pitchFamily="49" charset="-122"/>
                <a:ea typeface="仿宋" panose="02010609060101010101" pitchFamily="49" charset="-122"/>
              </a:rPr>
              <a:t>第三方支付 支付平台 网上支付</a:t>
            </a: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45975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100751"/>
          </a:xfrm>
          <a:prstGeom prst="rect">
            <a:avLst/>
          </a:prstGeom>
        </p:spPr>
        <p:txBody>
          <a:bodyPr wrap="square">
            <a:spAutoFit/>
          </a:bodyPr>
          <a:lstStyle/>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理解</a:t>
            </a:r>
            <a:r>
              <a:rPr lang="zh-CN" altLang="en-US" dirty="0">
                <a:solidFill>
                  <a:srgbClr val="6A5015"/>
                </a:solidFill>
                <a:latin typeface="仿宋" panose="02010609060101010101" pitchFamily="49" charset="-122"/>
                <a:ea typeface="仿宋" panose="02010609060101010101" pitchFamily="49" charset="-122"/>
              </a:rPr>
              <a:t>第三方支付的概念及其特征</a:t>
            </a:r>
          </a:p>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了解</a:t>
            </a:r>
            <a:r>
              <a:rPr lang="zh-CN" altLang="en-US" dirty="0">
                <a:solidFill>
                  <a:srgbClr val="6A5015"/>
                </a:solidFill>
                <a:latin typeface="仿宋" panose="02010609060101010101" pitchFamily="49" charset="-122"/>
                <a:ea typeface="仿宋" panose="02010609060101010101" pitchFamily="49" charset="-122"/>
              </a:rPr>
              <a:t>我国第三方支付的发展现状</a:t>
            </a:r>
          </a:p>
        </p:txBody>
      </p:sp>
    </p:spTree>
    <p:extLst>
      <p:ext uri="{BB962C8B-B14F-4D97-AF65-F5344CB8AC3E}">
        <p14:creationId xmlns:p14="http://schemas.microsoft.com/office/powerpoint/2010/main" val="2374862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
        <p:nvSpPr>
          <p:cNvPr id="5" name="圆角矩形 4"/>
          <p:cNvSpPr/>
          <p:nvPr/>
        </p:nvSpPr>
        <p:spPr>
          <a:xfrm>
            <a:off x="611560" y="1124744"/>
            <a:ext cx="7920879" cy="4392488"/>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535881"/>
            <a:ext cx="7488833" cy="1384995"/>
          </a:xfrm>
          <a:prstGeom prst="rect">
            <a:avLst/>
          </a:prstGeom>
        </p:spPr>
        <p:txBody>
          <a:bodyPr wrap="square">
            <a:spAutoFit/>
          </a:bodyPr>
          <a:lstStyle/>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11-1】</a:t>
            </a:r>
            <a:r>
              <a:rPr lang="zh-CN" altLang="en-US" dirty="0">
                <a:latin typeface="仿宋" panose="02010609060101010101" pitchFamily="49" charset="-122"/>
                <a:ea typeface="仿宋" panose="02010609060101010101" pitchFamily="49" charset="-122"/>
              </a:rPr>
              <a:t>第三方支付的概念是什么</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11-2】</a:t>
            </a:r>
            <a:r>
              <a:rPr lang="zh-CN" altLang="en-US" dirty="0">
                <a:latin typeface="仿宋" panose="02010609060101010101" pitchFamily="49" charset="-122"/>
                <a:ea typeface="仿宋" panose="02010609060101010101" pitchFamily="49" charset="-122"/>
              </a:rPr>
              <a:t>第三方支付的优势是什么？</a:t>
            </a: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11-3】</a:t>
            </a:r>
            <a:r>
              <a:rPr lang="zh-CN" altLang="en-US" dirty="0">
                <a:latin typeface="仿宋" panose="02010609060101010101" pitchFamily="49" charset="-122"/>
                <a:ea typeface="仿宋" panose="02010609060101010101" pitchFamily="49" charset="-122"/>
              </a:rPr>
              <a:t>第三方支付的发展趋势如何？</a:t>
            </a:r>
          </a:p>
        </p:txBody>
      </p:sp>
    </p:spTree>
    <p:extLst>
      <p:ext uri="{BB962C8B-B14F-4D97-AF65-F5344CB8AC3E}">
        <p14:creationId xmlns:p14="http://schemas.microsoft.com/office/powerpoint/2010/main" val="4929489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3729432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 </a:t>
            </a:r>
            <a:r>
              <a:rPr lang="zh-CN" altLang="en-US" dirty="0" smtClean="0"/>
              <a:t>第三</a:t>
            </a:r>
            <a:r>
              <a:rPr lang="zh-CN" altLang="en-US" dirty="0"/>
              <a:t>方支付概况</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11.1.1 </a:t>
            </a:r>
            <a:r>
              <a:rPr lang="zh-CN" altLang="en-US" sz="2000" b="1" dirty="0" smtClean="0">
                <a:solidFill>
                  <a:srgbClr val="6A5015"/>
                </a:solidFill>
                <a:latin typeface="黑体" panose="02010609060101010101" pitchFamily="49" charset="-122"/>
                <a:ea typeface="黑体" panose="02010609060101010101" pitchFamily="49" charset="-122"/>
              </a:rPr>
              <a:t>定义</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b="1" dirty="0"/>
              <a:t>第三方</a:t>
            </a:r>
            <a:r>
              <a:rPr lang="zh-CN" altLang="en-US" b="1" dirty="0" smtClean="0"/>
              <a:t>支付</a:t>
            </a:r>
            <a:r>
              <a:rPr lang="zh-CN" altLang="en-US" b="1" dirty="0"/>
              <a:t>，</a:t>
            </a:r>
            <a:r>
              <a:rPr lang="zh-CN" altLang="en-US" dirty="0" smtClean="0"/>
              <a:t>是</a:t>
            </a:r>
            <a:r>
              <a:rPr lang="zh-CN" altLang="en-US" dirty="0"/>
              <a:t>指</a:t>
            </a:r>
            <a:r>
              <a:rPr lang="zh-CN" altLang="en-US" dirty="0" smtClean="0"/>
              <a:t>一些</a:t>
            </a:r>
            <a:r>
              <a:rPr lang="zh-CN" altLang="en-US" dirty="0"/>
              <a:t>和产品所在国的国内银行和国外银行</a:t>
            </a:r>
            <a:r>
              <a:rPr lang="zh-CN" altLang="en-US" dirty="0" smtClean="0"/>
              <a:t>签约，并</a:t>
            </a:r>
            <a:r>
              <a:rPr lang="zh-CN" altLang="en-US" dirty="0"/>
              <a:t>具备信誉保障和一定实力的第三方独立机构所提供的交易支持平台</a:t>
            </a:r>
            <a:r>
              <a:rPr lang="zh-CN" altLang="en-US" dirty="0" smtClean="0"/>
              <a:t>。</a:t>
            </a:r>
            <a:endParaRPr lang="en-US" altLang="zh-CN" dirty="0" smtClean="0"/>
          </a:p>
          <a:p>
            <a:r>
              <a:rPr lang="zh-CN" altLang="zh-CN" dirty="0"/>
              <a:t>通过第三方支付</a:t>
            </a:r>
            <a:r>
              <a:rPr lang="zh-CN" altLang="zh-CN" dirty="0" smtClean="0"/>
              <a:t>平台交易</a:t>
            </a:r>
            <a:r>
              <a:rPr lang="zh-CN" altLang="zh-CN" dirty="0"/>
              <a:t>，买家购买商品，通过</a:t>
            </a:r>
            <a:r>
              <a:rPr lang="zh-CN" altLang="zh-CN" dirty="0" smtClean="0"/>
              <a:t>支付的</a:t>
            </a:r>
            <a:r>
              <a:rPr lang="zh-CN" altLang="zh-CN" dirty="0"/>
              <a:t>第三方平台账户的使用规定，由第三方通知卖家货款到达，交付。买方检验物品，就可以通知付款给卖家，第三方将钱转移到卖方</a:t>
            </a:r>
            <a:r>
              <a:rPr lang="zh-CN" altLang="zh-CN" dirty="0" smtClean="0"/>
              <a:t>账户。</a:t>
            </a:r>
            <a:endParaRPr lang="zh-CN" altLang="zh-CN" dirty="0"/>
          </a:p>
          <a:p>
            <a:r>
              <a:rPr lang="en-US" altLang="zh-CN" dirty="0"/>
              <a:t>《</a:t>
            </a:r>
            <a:r>
              <a:rPr lang="zh-CN" altLang="en-US" dirty="0"/>
              <a:t>非金融机构支付服务管理办法</a:t>
            </a:r>
            <a:r>
              <a:rPr lang="en-US" altLang="zh-CN" dirty="0" smtClean="0"/>
              <a:t>》</a:t>
            </a:r>
            <a:r>
              <a:rPr lang="zh-CN" altLang="en-US" dirty="0"/>
              <a:t>规定，非金融机构支付服务，包括在线支付，预付卡发行与受理，银行卡收单及央行确定的其他支付服务。其中网络支付行为，包括货币汇兑，网上支付，手机支付，固定电话支付，数字电视支付等等。</a:t>
            </a:r>
          </a:p>
        </p:txBody>
      </p:sp>
    </p:spTree>
    <p:extLst>
      <p:ext uri="{BB962C8B-B14F-4D97-AF65-F5344CB8AC3E}">
        <p14:creationId xmlns:p14="http://schemas.microsoft.com/office/powerpoint/2010/main" val="3854366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 </a:t>
            </a:r>
            <a:r>
              <a:rPr lang="zh-CN" altLang="en-US" dirty="0" smtClean="0"/>
              <a:t>第三</a:t>
            </a:r>
            <a:r>
              <a:rPr lang="zh-CN" altLang="en-US" dirty="0"/>
              <a:t>方支付概况</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11.1.2 </a:t>
            </a:r>
            <a:r>
              <a:rPr lang="zh-CN" altLang="en-US" sz="2000" b="1" dirty="0" smtClean="0">
                <a:solidFill>
                  <a:srgbClr val="6A5015"/>
                </a:solidFill>
                <a:latin typeface="黑体" panose="02010609060101010101" pitchFamily="49" charset="-122"/>
                <a:ea typeface="黑体" panose="02010609060101010101" pitchFamily="49" charset="-122"/>
              </a:rPr>
              <a:t>支付</a:t>
            </a:r>
            <a:r>
              <a:rPr lang="zh-CN" altLang="en-US" sz="2000" b="1" dirty="0">
                <a:solidFill>
                  <a:srgbClr val="6A5015"/>
                </a:solidFill>
                <a:latin typeface="黑体" panose="02010609060101010101" pitchFamily="49" charset="-122"/>
                <a:ea typeface="黑体" panose="02010609060101010101" pitchFamily="49" charset="-122"/>
              </a:rPr>
              <a:t>原理及流程</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dirty="0" smtClean="0"/>
              <a:t>第三</a:t>
            </a:r>
            <a:r>
              <a:rPr lang="zh-CN" altLang="en-US" dirty="0"/>
              <a:t>方机构必须具有相对较高的的诚信度</a:t>
            </a:r>
            <a:r>
              <a:rPr lang="zh-CN" altLang="en-US" dirty="0" smtClean="0"/>
              <a:t>。实际</a:t>
            </a:r>
            <a:r>
              <a:rPr lang="zh-CN" altLang="en-US" dirty="0"/>
              <a:t>操作过程中，第三方机构可以出具信用卡的银行本身。在网络支付，信用卡号码和密码只在持卡人和银行中进行交换，这样就会减少企业转移带来的风险</a:t>
            </a:r>
            <a:r>
              <a:rPr lang="zh-CN" altLang="en-US" dirty="0" smtClean="0"/>
              <a:t>。同样地，除了</a:t>
            </a:r>
            <a:r>
              <a:rPr lang="zh-CN" altLang="en-US" dirty="0"/>
              <a:t>银行以良好的信誉和技术</a:t>
            </a:r>
            <a:r>
              <a:rPr lang="zh-CN" altLang="en-US" dirty="0" smtClean="0"/>
              <a:t>支持某机构外，还可以用某种电子电子数据</a:t>
            </a:r>
            <a:r>
              <a:rPr lang="zh-CN" altLang="en-US" dirty="0"/>
              <a:t>（例如邮件）</a:t>
            </a:r>
            <a:r>
              <a:rPr lang="zh-CN" altLang="en-US" dirty="0" smtClean="0"/>
              <a:t>的形式来传递</a:t>
            </a:r>
            <a:r>
              <a:rPr lang="zh-CN" altLang="en-US" dirty="0"/>
              <a:t>帐户信息</a:t>
            </a:r>
            <a:r>
              <a:rPr lang="zh-CN" altLang="en-US" dirty="0" smtClean="0"/>
              <a:t>，从而避免持卡人</a:t>
            </a:r>
            <a:r>
              <a:rPr lang="zh-CN" altLang="en-US" dirty="0"/>
              <a:t>将银行信息直接透露给</a:t>
            </a:r>
            <a:r>
              <a:rPr lang="zh-CN" altLang="en-US" dirty="0" smtClean="0"/>
              <a:t>商家的风险，</a:t>
            </a:r>
            <a:r>
              <a:rPr lang="zh-CN" altLang="en-US" dirty="0"/>
              <a:t>也</a:t>
            </a:r>
            <a:r>
              <a:rPr lang="zh-CN" altLang="en-US" dirty="0" smtClean="0"/>
              <a:t>可以是每次登陆都直接看到第三方机构熟悉、简单的界面，而不用跳转至银行网页上进行支付。</a:t>
            </a:r>
          </a:p>
          <a:p>
            <a:r>
              <a:rPr lang="zh-CN" altLang="en-US" dirty="0" smtClean="0"/>
              <a:t>第三方机构与银行之间又会签订有关协议，这样便使得第三方机构与银行可以进行某种形式的相关信息确认和数据交换。这样第三方机构也就能实现在持卡人或消费者与各个银行，以及最终的收款人或者是商家之间建立一个支付的流程。</a:t>
            </a:r>
          </a:p>
        </p:txBody>
      </p:sp>
    </p:spTree>
    <p:extLst>
      <p:ext uri="{BB962C8B-B14F-4D97-AF65-F5344CB8AC3E}">
        <p14:creationId xmlns:p14="http://schemas.microsoft.com/office/powerpoint/2010/main" val="3422012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 </a:t>
            </a:r>
            <a:r>
              <a:rPr lang="zh-CN" altLang="en-US" dirty="0" smtClean="0"/>
              <a:t>第三</a:t>
            </a:r>
            <a:r>
              <a:rPr lang="zh-CN" altLang="en-US" dirty="0"/>
              <a:t>方支付概况</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r>
              <a:rPr lang="zh-CN" altLang="zh-CN" dirty="0"/>
              <a:t>在第三方支付的过程中，用户的资金通常先划到第三方支付在各个银行开设的收款账户，然后由第三方支付平台与商户进行结算。最后由第三方支付与银行进行二次清算结算，具体做法如下</a:t>
            </a:r>
            <a:r>
              <a:rPr lang="zh-CN" altLang="zh-CN" dirty="0" smtClean="0"/>
              <a:t>：</a:t>
            </a:r>
            <a:endParaRPr lang="en-US" altLang="zh-CN" dirty="0" smtClean="0"/>
          </a:p>
          <a:p>
            <a:pPr lvl="1"/>
            <a:r>
              <a:rPr lang="zh-CN" altLang="zh-CN" dirty="0"/>
              <a:t>假设第三方支付平台在银行</a:t>
            </a:r>
            <a:r>
              <a:rPr lang="en-US" altLang="zh-CN" dirty="0"/>
              <a:t>B</a:t>
            </a:r>
            <a:r>
              <a:rPr lang="en-US" altLang="zh-CN" baseline="-25000" dirty="0"/>
              <a:t>1</a:t>
            </a:r>
            <a:r>
              <a:rPr lang="zh-CN" altLang="zh-CN" dirty="0"/>
              <a:t>和银行</a:t>
            </a:r>
            <a:r>
              <a:rPr lang="en-US" altLang="zh-CN" dirty="0"/>
              <a:t>B</a:t>
            </a:r>
            <a:r>
              <a:rPr lang="en-US" altLang="zh-CN" baseline="-25000" dirty="0"/>
              <a:t>2</a:t>
            </a:r>
            <a:r>
              <a:rPr lang="zh-CN" altLang="zh-CN" dirty="0"/>
              <a:t>均开设了中间账户，并存入了一定的结算备付金。当用户向商家付款时，平台通知</a:t>
            </a:r>
            <a:r>
              <a:rPr lang="en-US" altLang="zh-CN" dirty="0"/>
              <a:t>B</a:t>
            </a:r>
            <a:r>
              <a:rPr lang="en-US" altLang="zh-CN" baseline="-25000" dirty="0"/>
              <a:t>1</a:t>
            </a:r>
            <a:r>
              <a:rPr lang="zh-CN" altLang="zh-CN" dirty="0"/>
              <a:t>行将用户账户上相应的货款扣除并在平台的中间账户上增加相同金额；然后通知</a:t>
            </a:r>
            <a:r>
              <a:rPr lang="en-US" altLang="zh-CN" dirty="0"/>
              <a:t>B</a:t>
            </a:r>
            <a:r>
              <a:rPr lang="en-US" altLang="zh-CN" baseline="-25000" dirty="0"/>
              <a:t>2</a:t>
            </a:r>
            <a:r>
              <a:rPr lang="zh-CN" altLang="zh-CN" dirty="0"/>
              <a:t>行将平台中间账户扣除相同金额并在商家账户上增加相同的金额。这样，平台就分别通过预付款方和收款方的两次结算实现了一笔跨行支付。第三方支付平台要在各家参与银行都开设中间账户，并存入备付金</a:t>
            </a:r>
            <a:r>
              <a:rPr lang="zh-CN" altLang="zh-CN" dirty="0" smtClean="0"/>
              <a:t>。</a:t>
            </a:r>
            <a:endParaRPr lang="zh-CN" altLang="zh-CN" dirty="0"/>
          </a:p>
        </p:txBody>
      </p:sp>
    </p:spTree>
    <p:extLst>
      <p:ext uri="{BB962C8B-B14F-4D97-AF65-F5344CB8AC3E}">
        <p14:creationId xmlns:p14="http://schemas.microsoft.com/office/powerpoint/2010/main" val="1820912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 </a:t>
            </a:r>
            <a:r>
              <a:rPr lang="zh-CN" altLang="en-US" dirty="0" smtClean="0"/>
              <a:t>第三</a:t>
            </a:r>
            <a:r>
              <a:rPr lang="zh-CN" altLang="en-US" dirty="0"/>
              <a:t>方支付概况</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11.1.3 </a:t>
            </a:r>
            <a:r>
              <a:rPr lang="zh-CN" altLang="en-US" sz="2000" b="1" dirty="0" smtClean="0">
                <a:solidFill>
                  <a:srgbClr val="6A5015"/>
                </a:solidFill>
                <a:latin typeface="黑体" panose="02010609060101010101" pitchFamily="49" charset="-122"/>
                <a:ea typeface="黑体" panose="02010609060101010101" pitchFamily="49" charset="-122"/>
              </a:rPr>
              <a:t>第三</a:t>
            </a:r>
            <a:r>
              <a:rPr lang="zh-CN" altLang="en-US" sz="2000" b="1" dirty="0">
                <a:solidFill>
                  <a:srgbClr val="6A5015"/>
                </a:solidFill>
                <a:latin typeface="黑体" panose="02010609060101010101" pitchFamily="49" charset="-122"/>
                <a:ea typeface="黑体" panose="02010609060101010101" pitchFamily="49" charset="-122"/>
              </a:rPr>
              <a:t>方支付的优势</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dirty="0"/>
              <a:t>在没有网上交易环境的</a:t>
            </a:r>
            <a:r>
              <a:rPr lang="zh-CN" altLang="en-US" dirty="0" smtClean="0"/>
              <a:t>有效信用</a:t>
            </a:r>
            <a:r>
              <a:rPr lang="zh-CN" altLang="en-US" dirty="0"/>
              <a:t>体系时，第三方支付</a:t>
            </a:r>
            <a:r>
              <a:rPr lang="zh-CN" altLang="en-US" dirty="0" smtClean="0"/>
              <a:t>模式的出现，在一定</a:t>
            </a:r>
            <a:r>
              <a:rPr lang="zh-CN" altLang="en-US" dirty="0"/>
              <a:t>程度上解决了网上银行支付不能约束和监督双方的交易、支付方式比较单一的问题；以及在整个交易过程中，货物的质量，诚信交易，交易所要求不能可靠保证普遍的欺诈等。它的优势体现在以下几个方面：</a:t>
            </a:r>
          </a:p>
          <a:p>
            <a:pPr lvl="1"/>
            <a:r>
              <a:rPr lang="zh-CN" altLang="en-US" dirty="0"/>
              <a:t>首先，对商家来说，通过第三方支付平台可以规避无法收到客户货款的风险，同时能够为客户提供多样化的支付工具，从而提高了客户购买的积极性，也为一些中小商户提供了一种便捷的收款</a:t>
            </a:r>
            <a:r>
              <a:rPr lang="zh-CN" altLang="en-US" dirty="0" smtClean="0"/>
              <a:t>方式；</a:t>
            </a:r>
            <a:endParaRPr lang="zh-CN" altLang="en-US" dirty="0"/>
          </a:p>
          <a:p>
            <a:pPr lvl="1"/>
            <a:r>
              <a:rPr lang="zh-CN" altLang="en-US" dirty="0"/>
              <a:t>其次，对客户来说，不但可以使货物质量在一定程度上有保障，增强了客户网上交易的信心，而且也规避了无法收到货物的风险。</a:t>
            </a:r>
          </a:p>
          <a:p>
            <a:pPr lvl="1"/>
            <a:r>
              <a:rPr lang="zh-CN" altLang="en-US" dirty="0"/>
              <a:t>第三，对银行来说，通过第三方平台银行可以扩展业务范畴，同时也节省了为大量中小企业提供网关接口的开发和维护费用</a:t>
            </a:r>
            <a:r>
              <a:rPr lang="zh-CN" altLang="en-US" dirty="0" smtClean="0"/>
              <a:t>。</a:t>
            </a:r>
            <a:endParaRPr lang="zh-CN" altLang="en-US" dirty="0"/>
          </a:p>
        </p:txBody>
      </p:sp>
    </p:spTree>
    <p:extLst>
      <p:ext uri="{BB962C8B-B14F-4D97-AF65-F5344CB8AC3E}">
        <p14:creationId xmlns:p14="http://schemas.microsoft.com/office/powerpoint/2010/main" val="3519280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 </a:t>
            </a:r>
            <a:r>
              <a:rPr lang="zh-CN" altLang="en-US" dirty="0" smtClean="0"/>
              <a:t>第三</a:t>
            </a:r>
            <a:r>
              <a:rPr lang="zh-CN" altLang="en-US" dirty="0"/>
              <a:t>方支付概况</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11.1.4 </a:t>
            </a:r>
            <a:r>
              <a:rPr lang="zh-CN" altLang="en-US" sz="2000" b="1" dirty="0" smtClean="0">
                <a:solidFill>
                  <a:srgbClr val="6A5015"/>
                </a:solidFill>
                <a:latin typeface="黑体" panose="02010609060101010101" pitchFamily="49" charset="-122"/>
                <a:ea typeface="黑体" panose="02010609060101010101" pitchFamily="49" charset="-122"/>
              </a:rPr>
              <a:t>发展</a:t>
            </a:r>
            <a:r>
              <a:rPr lang="zh-CN" altLang="en-US" sz="2000" b="1" dirty="0">
                <a:solidFill>
                  <a:srgbClr val="6A5015"/>
                </a:solidFill>
                <a:latin typeface="黑体" panose="02010609060101010101" pitchFamily="49" charset="-122"/>
                <a:ea typeface="黑体" panose="02010609060101010101" pitchFamily="49" charset="-122"/>
              </a:rPr>
              <a:t>历程</a:t>
            </a:r>
            <a:endParaRPr lang="en-US" altLang="zh-CN" sz="2000" dirty="0" smtClean="0">
              <a:solidFill>
                <a:srgbClr val="FF0000"/>
              </a:solidFill>
              <a:latin typeface="黑体" panose="02010609060101010101" pitchFamily="49" charset="-122"/>
              <a:ea typeface="黑体" panose="02010609060101010101" pitchFamily="49" charset="-122"/>
            </a:endParaRPr>
          </a:p>
          <a:p>
            <a:r>
              <a:rPr lang="en-US" altLang="zh-CN" dirty="0"/>
              <a:t>1999</a:t>
            </a:r>
            <a:r>
              <a:rPr lang="zh-CN" altLang="en-US" dirty="0"/>
              <a:t>年</a:t>
            </a:r>
            <a:r>
              <a:rPr lang="zh-CN" altLang="en-US" dirty="0" smtClean="0"/>
              <a:t>，中国</a:t>
            </a:r>
            <a:r>
              <a:rPr lang="zh-CN" altLang="en-US" dirty="0"/>
              <a:t>诞生了第一家第三方支付公司</a:t>
            </a:r>
            <a:r>
              <a:rPr lang="en-US" altLang="zh-CN" dirty="0"/>
              <a:t>——</a:t>
            </a:r>
            <a:r>
              <a:rPr lang="zh-CN" altLang="en-US" dirty="0"/>
              <a:t>首信易</a:t>
            </a:r>
            <a:r>
              <a:rPr lang="zh-CN" altLang="en-US" dirty="0" smtClean="0"/>
              <a:t>支付；</a:t>
            </a:r>
            <a:endParaRPr lang="zh-CN" altLang="en-US" dirty="0"/>
          </a:p>
          <a:p>
            <a:r>
              <a:rPr lang="en-US" altLang="zh-CN" dirty="0" smtClean="0"/>
              <a:t>2003</a:t>
            </a:r>
            <a:r>
              <a:rPr lang="zh-CN" altLang="en-US" dirty="0"/>
              <a:t>年</a:t>
            </a:r>
            <a:r>
              <a:rPr lang="en-US" altLang="zh-CN" dirty="0"/>
              <a:t>10</a:t>
            </a:r>
            <a:r>
              <a:rPr lang="zh-CN" altLang="en-US" dirty="0"/>
              <a:t>月，淘宝设立支付宝业务部，开始推行“担保交易”。</a:t>
            </a:r>
            <a:r>
              <a:rPr lang="en-US" altLang="zh-CN" dirty="0"/>
              <a:t>2004</a:t>
            </a:r>
            <a:r>
              <a:rPr lang="zh-CN" altLang="en-US" dirty="0"/>
              <a:t>年</a:t>
            </a:r>
            <a:r>
              <a:rPr lang="en-US" altLang="zh-CN" dirty="0"/>
              <a:t>12</a:t>
            </a:r>
            <a:r>
              <a:rPr lang="zh-CN" altLang="en-US" dirty="0"/>
              <a:t>月，支付宝开始正式独立上线</a:t>
            </a:r>
            <a:r>
              <a:rPr lang="zh-CN" altLang="en-US" dirty="0" smtClean="0"/>
              <a:t>运营。</a:t>
            </a:r>
            <a:r>
              <a:rPr lang="en-US" altLang="zh-CN" dirty="0"/>
              <a:t>2005</a:t>
            </a:r>
            <a:r>
              <a:rPr lang="zh-CN" altLang="en-US" dirty="0"/>
              <a:t>年腾讯旗下的支付公司“财付通”成立，随后全球最大的支付公司</a:t>
            </a:r>
            <a:r>
              <a:rPr lang="en-US" altLang="zh-CN" dirty="0"/>
              <a:t>PayPal</a:t>
            </a:r>
            <a:r>
              <a:rPr lang="zh-CN" altLang="en-US" dirty="0"/>
              <a:t>高调进入中国</a:t>
            </a:r>
            <a:r>
              <a:rPr lang="zh-CN" altLang="en-US" dirty="0" smtClean="0"/>
              <a:t>，马</a:t>
            </a:r>
            <a:r>
              <a:rPr lang="zh-CN" altLang="en-US" dirty="0"/>
              <a:t>云在当年的瑞士达沃斯世界经济论坛上首次提出了第三方支付平台的</a:t>
            </a:r>
            <a:r>
              <a:rPr lang="zh-CN" altLang="en-US" dirty="0" smtClean="0"/>
              <a:t>概念；</a:t>
            </a:r>
            <a:endParaRPr lang="zh-CN" altLang="en-US" dirty="0"/>
          </a:p>
          <a:p>
            <a:r>
              <a:rPr lang="en-US" altLang="zh-CN" dirty="0"/>
              <a:t>2005</a:t>
            </a:r>
            <a:r>
              <a:rPr lang="zh-CN" altLang="en-US" dirty="0"/>
              <a:t>中国第三方支付实现了飞跃性增长，规模</a:t>
            </a:r>
            <a:r>
              <a:rPr lang="en-US" altLang="zh-CN" dirty="0"/>
              <a:t>152</a:t>
            </a:r>
            <a:r>
              <a:rPr lang="zh-CN" altLang="en-US" dirty="0"/>
              <a:t>亿元</a:t>
            </a:r>
            <a:r>
              <a:rPr lang="zh-CN" altLang="en-US" dirty="0" smtClean="0"/>
              <a:t>。同年，</a:t>
            </a:r>
            <a:r>
              <a:rPr lang="en-US" altLang="zh-CN" dirty="0" smtClean="0"/>
              <a:t>《</a:t>
            </a:r>
            <a:r>
              <a:rPr lang="zh-CN" altLang="en-US" dirty="0"/>
              <a:t>电子签名法</a:t>
            </a:r>
            <a:r>
              <a:rPr lang="en-US" altLang="zh-CN" dirty="0"/>
              <a:t>》</a:t>
            </a:r>
            <a:r>
              <a:rPr lang="zh-CN" altLang="en-US" dirty="0"/>
              <a:t>的实施使支付活动</a:t>
            </a:r>
            <a:r>
              <a:rPr lang="zh-CN" altLang="en-US" dirty="0" smtClean="0"/>
              <a:t>有法可依；</a:t>
            </a:r>
            <a:r>
              <a:rPr lang="en-US" altLang="zh-CN" dirty="0" smtClean="0"/>
              <a:t>2009</a:t>
            </a:r>
            <a:r>
              <a:rPr lang="zh-CN" altLang="en-US" dirty="0" smtClean="0"/>
              <a:t>年中国互联网支付市场规模达到</a:t>
            </a:r>
            <a:r>
              <a:rPr lang="en-US" altLang="zh-CN" dirty="0" smtClean="0"/>
              <a:t>5766</a:t>
            </a:r>
            <a:r>
              <a:rPr lang="zh-CN" altLang="en-US" dirty="0" smtClean="0"/>
              <a:t>亿元人民币，大大小小的企业也达到</a:t>
            </a:r>
            <a:r>
              <a:rPr lang="en-US" altLang="zh-CN" dirty="0" smtClean="0"/>
              <a:t>300</a:t>
            </a:r>
            <a:r>
              <a:rPr lang="zh-CN" altLang="en-US" dirty="0" smtClean="0"/>
              <a:t>多家。</a:t>
            </a:r>
            <a:endParaRPr lang="en-US" altLang="zh-CN" dirty="0" smtClean="0"/>
          </a:p>
          <a:p>
            <a:r>
              <a:rPr lang="en-US" altLang="zh-CN" dirty="0" smtClean="0"/>
              <a:t>2010</a:t>
            </a:r>
            <a:r>
              <a:rPr lang="zh-CN" altLang="en-US" dirty="0" smtClean="0"/>
              <a:t>年央行颁布</a:t>
            </a:r>
            <a:r>
              <a:rPr lang="en-US" altLang="zh-CN" dirty="0" smtClean="0"/>
              <a:t>《</a:t>
            </a:r>
            <a:r>
              <a:rPr lang="zh-CN" altLang="en-US" dirty="0" smtClean="0"/>
              <a:t>非金融机构支付服务管理办法</a:t>
            </a:r>
            <a:r>
              <a:rPr lang="en-US" altLang="zh-CN" dirty="0" smtClean="0"/>
              <a:t>》</a:t>
            </a:r>
            <a:r>
              <a:rPr lang="zh-CN" altLang="en-US" dirty="0" smtClean="0"/>
              <a:t>，确定了通过申请审核发放支付牌照的方式把第三方支付企业正式纳入国家的监管体系下。</a:t>
            </a:r>
            <a:r>
              <a:rPr lang="en-US" altLang="zh-CN" dirty="0" smtClean="0"/>
              <a:t>2011</a:t>
            </a:r>
            <a:r>
              <a:rPr lang="zh-CN" altLang="en-US" dirty="0" smtClean="0"/>
              <a:t>年</a:t>
            </a:r>
            <a:r>
              <a:rPr lang="en-US" altLang="zh-CN" dirty="0" smtClean="0"/>
              <a:t>9</a:t>
            </a:r>
            <a:r>
              <a:rPr lang="zh-CN" altLang="en-US" dirty="0" smtClean="0"/>
              <a:t>月开始，非金融机构如果没有取得第三方支付牌照，将被禁止继续从事支付业务。</a:t>
            </a:r>
            <a:endParaRPr lang="zh-CN" altLang="en-US" dirty="0"/>
          </a:p>
        </p:txBody>
      </p:sp>
    </p:spTree>
    <p:extLst>
      <p:ext uri="{BB962C8B-B14F-4D97-AF65-F5344CB8AC3E}">
        <p14:creationId xmlns:p14="http://schemas.microsoft.com/office/powerpoint/2010/main" val="3435023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 </a:t>
            </a:r>
            <a:r>
              <a:rPr lang="zh-CN" altLang="en-US" dirty="0" smtClean="0"/>
              <a:t>第三</a:t>
            </a:r>
            <a:r>
              <a:rPr lang="zh-CN" altLang="en-US" dirty="0"/>
              <a:t>方支付概况</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11.1.5 </a:t>
            </a:r>
            <a:r>
              <a:rPr lang="zh-CN" altLang="en-US" sz="2000" b="1" dirty="0" smtClean="0">
                <a:solidFill>
                  <a:srgbClr val="6A5015"/>
                </a:solidFill>
                <a:latin typeface="黑体" panose="02010609060101010101" pitchFamily="49" charset="-122"/>
                <a:ea typeface="黑体" panose="02010609060101010101" pitchFamily="49" charset="-122"/>
              </a:rPr>
              <a:t>行业</a:t>
            </a:r>
            <a:r>
              <a:rPr lang="zh-CN" altLang="en-US" sz="2000" b="1" dirty="0">
                <a:solidFill>
                  <a:srgbClr val="6A5015"/>
                </a:solidFill>
                <a:latin typeface="黑体" panose="02010609060101010101" pitchFamily="49" charset="-122"/>
                <a:ea typeface="黑体" panose="02010609060101010101" pitchFamily="49" charset="-122"/>
              </a:rPr>
              <a:t>现状</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dirty="0"/>
              <a:t>近些年来我国第三方互联网支付交易规模增长十分</a:t>
            </a:r>
            <a:r>
              <a:rPr lang="zh-CN" altLang="en-US" dirty="0" smtClean="0"/>
              <a:t>迅猛，互联网</a:t>
            </a:r>
            <a:r>
              <a:rPr lang="zh-CN" altLang="en-US" dirty="0"/>
              <a:t>支付竞争格局表现为核心企业市场份额保持稳定</a:t>
            </a:r>
            <a:r>
              <a:rPr lang="zh-CN" altLang="en-US" dirty="0" smtClean="0"/>
              <a:t>。</a:t>
            </a:r>
            <a:endParaRPr lang="en-US" altLang="zh-CN" dirty="0" smtClean="0"/>
          </a:p>
          <a:p>
            <a:r>
              <a:rPr lang="zh-CN" altLang="en-US" dirty="0" smtClean="0"/>
              <a:t>一般</a:t>
            </a:r>
            <a:r>
              <a:rPr lang="zh-CN" altLang="en-US" dirty="0"/>
              <a:t>分析认为，按照不同公司属性和业务发展方向来看，第三方支付行业呈现出</a:t>
            </a:r>
            <a:r>
              <a:rPr lang="zh-CN" altLang="en-US" dirty="0" smtClean="0"/>
              <a:t>三足鼎立</a:t>
            </a:r>
            <a:r>
              <a:rPr lang="zh-CN" altLang="en-US" dirty="0"/>
              <a:t>的</a:t>
            </a:r>
            <a:r>
              <a:rPr lang="zh-CN" altLang="en-US" dirty="0" smtClean="0"/>
              <a:t>局面：</a:t>
            </a:r>
            <a:endParaRPr lang="en-US" altLang="zh-CN" dirty="0" smtClean="0"/>
          </a:p>
          <a:p>
            <a:pPr lvl="1"/>
            <a:r>
              <a:rPr lang="zh-CN" altLang="en-US" dirty="0" smtClean="0"/>
              <a:t>以</a:t>
            </a:r>
            <a:r>
              <a:rPr lang="zh-CN" altLang="en-US" dirty="0"/>
              <a:t>银联商务为首的银联系第三方支付公司，在交易规模上占有优势，</a:t>
            </a:r>
            <a:r>
              <a:rPr lang="zh-CN" altLang="en-US" dirty="0" smtClean="0"/>
              <a:t>它们</a:t>
            </a:r>
            <a:r>
              <a:rPr lang="zh-CN" altLang="en-US" dirty="0"/>
              <a:t>的发展对于我国支付行业规则建立具有十分重要的意义</a:t>
            </a:r>
            <a:r>
              <a:rPr lang="zh-CN" altLang="en-US" dirty="0" smtClean="0"/>
              <a:t>；</a:t>
            </a:r>
            <a:endParaRPr lang="en-US" altLang="zh-CN" dirty="0" smtClean="0"/>
          </a:p>
          <a:p>
            <a:pPr lvl="1"/>
            <a:r>
              <a:rPr lang="zh-CN" altLang="en-US" dirty="0" smtClean="0"/>
              <a:t>以</a:t>
            </a:r>
            <a:r>
              <a:rPr lang="zh-CN" altLang="en-US" dirty="0"/>
              <a:t>支付宝和财付通为首的</a:t>
            </a:r>
            <a:r>
              <a:rPr lang="zh-CN" altLang="en-US" dirty="0" smtClean="0"/>
              <a:t>拥有</a:t>
            </a:r>
            <a:r>
              <a:rPr lang="zh-CN" altLang="en-US" dirty="0"/>
              <a:t>互联网巨头背景的第三方支付公司，无论从交易规模、创新支付模式，还是支付场景</a:t>
            </a:r>
            <a:r>
              <a:rPr lang="zh-CN" altLang="en-US" dirty="0" smtClean="0"/>
              <a:t>和基于</a:t>
            </a:r>
            <a:r>
              <a:rPr lang="zh-CN" altLang="en-US" dirty="0"/>
              <a:t>支付数据的增值服务等方面，都对我国第三方支付行业的繁荣作出了巨大贡献</a:t>
            </a:r>
            <a:r>
              <a:rPr lang="zh-CN" altLang="en-US" dirty="0" smtClean="0"/>
              <a:t>；</a:t>
            </a:r>
            <a:endParaRPr lang="en-US" altLang="zh-CN" dirty="0" smtClean="0"/>
          </a:p>
          <a:p>
            <a:pPr lvl="1"/>
            <a:r>
              <a:rPr lang="zh-CN" altLang="en-US" dirty="0" smtClean="0"/>
              <a:t>以汇</a:t>
            </a:r>
            <a:r>
              <a:rPr lang="zh-CN" altLang="en-US" dirty="0"/>
              <a:t>付天下，快钱为首的独立第三方支付企业已经找到不依靠集团资源优势的发展道路，</a:t>
            </a:r>
            <a:r>
              <a:rPr lang="zh-CN" altLang="en-US" dirty="0" smtClean="0"/>
              <a:t>对整个</a:t>
            </a:r>
            <a:r>
              <a:rPr lang="zh-CN" altLang="en-US" dirty="0"/>
              <a:t>第三方支付行业的健康发展起到了良好的推动作用</a:t>
            </a:r>
            <a:r>
              <a:rPr lang="zh-CN" altLang="en-US" dirty="0" smtClean="0"/>
              <a:t>。</a:t>
            </a:r>
            <a:endParaRPr lang="zh-CN" altLang="en-US" dirty="0"/>
          </a:p>
        </p:txBody>
      </p:sp>
    </p:spTree>
    <p:extLst>
      <p:ext uri="{BB962C8B-B14F-4D97-AF65-F5344CB8AC3E}">
        <p14:creationId xmlns:p14="http://schemas.microsoft.com/office/powerpoint/2010/main" val="2347130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TotalTime>
  <Words>4584</Words>
  <Application>Microsoft Office PowerPoint</Application>
  <PresentationFormat>全屏显示(4:3)</PresentationFormat>
  <Paragraphs>188</Paragraphs>
  <Slides>31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仿宋</vt:lpstr>
      <vt:lpstr>黑体</vt:lpstr>
      <vt:lpstr>华文仿宋</vt:lpstr>
      <vt:lpstr>宋体</vt:lpstr>
      <vt:lpstr>Arial</vt:lpstr>
      <vt:lpstr>Calibri</vt:lpstr>
      <vt:lpstr>Times New Roman</vt:lpstr>
      <vt:lpstr>Office 主题</vt:lpstr>
      <vt:lpstr>第十一章  互联网金融模式之三： 第三方支付</vt:lpstr>
      <vt:lpstr>PowerPoint 演示文稿</vt:lpstr>
      <vt:lpstr>本章学习目标</vt:lpstr>
      <vt:lpstr>11.1 第三方支付概况</vt:lpstr>
      <vt:lpstr>11.1 第三方支付概况</vt:lpstr>
      <vt:lpstr>11.1 第三方支付概况</vt:lpstr>
      <vt:lpstr>11.1 第三方支付概况</vt:lpstr>
      <vt:lpstr>11.1 第三方支付概况</vt:lpstr>
      <vt:lpstr>11.1 第三方支付概况</vt:lpstr>
      <vt:lpstr>11.2 第三方支付的运营模式</vt:lpstr>
      <vt:lpstr>11.2 第三方支付的运营模式</vt:lpstr>
      <vt:lpstr>11.2 第三方支付的运营模式</vt:lpstr>
      <vt:lpstr>11.2 第三方支付的运营模式</vt:lpstr>
      <vt:lpstr>11.3 第三方支付主流品牌</vt:lpstr>
      <vt:lpstr>11.4 第三方支付对金融业发展态势的影响</vt:lpstr>
      <vt:lpstr>11.4 第三方支付对金融业发展态势的影响</vt:lpstr>
      <vt:lpstr>11.4 第三方支付对金融业发展态势的影响</vt:lpstr>
      <vt:lpstr>11.5 第三方支付发展趋势</vt:lpstr>
      <vt:lpstr>11.5 第三方支付发展趋势</vt:lpstr>
      <vt:lpstr>11.5 第三方支付发展趋势</vt:lpstr>
      <vt:lpstr>11.5 第三方支付发展趋势</vt:lpstr>
      <vt:lpstr>11.6 第三方支付风险分析</vt:lpstr>
      <vt:lpstr>11.6 第三方支付风险分析</vt:lpstr>
      <vt:lpstr>11.6 第三方支付风险分析</vt:lpstr>
      <vt:lpstr>11.6 第三方支付风险分析</vt:lpstr>
      <vt:lpstr>11.7 第三方支付风险防范建议</vt:lpstr>
      <vt:lpstr>11.7 第三方支付风险防范建议</vt:lpstr>
      <vt:lpstr>本章总结</vt:lpstr>
      <vt:lpstr>关键概念</vt:lpstr>
      <vt:lpstr>PowerPoint 演示文稿</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heli</dc:creator>
  <cp:lastModifiedBy>Zhanglu</cp:lastModifiedBy>
  <cp:revision>200</cp:revision>
  <dcterms:created xsi:type="dcterms:W3CDTF">2014-09-28T02:22:12Z</dcterms:created>
  <dcterms:modified xsi:type="dcterms:W3CDTF">2016-09-01T02:52:06Z</dcterms:modified>
</cp:coreProperties>
</file>