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3"/>
  </p:notesMasterIdLst>
  <p:sldIdLst>
    <p:sldId id="278" r:id="rId3"/>
    <p:sldId id="259" r:id="rId4"/>
    <p:sldId id="284" r:id="rId5"/>
    <p:sldId id="277" r:id="rId6"/>
    <p:sldId id="263" r:id="rId7"/>
    <p:sldId id="285" r:id="rId8"/>
    <p:sldId id="286" r:id="rId9"/>
    <p:sldId id="287" r:id="rId10"/>
    <p:sldId id="291" r:id="rId11"/>
    <p:sldId id="292" r:id="rId12"/>
    <p:sldId id="289" r:id="rId13"/>
    <p:sldId id="288" r:id="rId14"/>
    <p:sldId id="293" r:id="rId15"/>
    <p:sldId id="295" r:id="rId16"/>
    <p:sldId id="296" r:id="rId17"/>
    <p:sldId id="297" r:id="rId18"/>
    <p:sldId id="298" r:id="rId19"/>
    <p:sldId id="294" r:id="rId20"/>
    <p:sldId id="290" r:id="rId21"/>
    <p:sldId id="299" r:id="rId22"/>
    <p:sldId id="300" r:id="rId23"/>
    <p:sldId id="301" r:id="rId24"/>
    <p:sldId id="302" r:id="rId25"/>
    <p:sldId id="303" r:id="rId26"/>
    <p:sldId id="304" r:id="rId27"/>
    <p:sldId id="305" r:id="rId28"/>
    <p:sldId id="264" r:id="rId29"/>
    <p:sldId id="306" r:id="rId30"/>
    <p:sldId id="308" r:id="rId31"/>
    <p:sldId id="310" r:id="rId32"/>
    <p:sldId id="311" r:id="rId33"/>
    <p:sldId id="313" r:id="rId34"/>
    <p:sldId id="314" r:id="rId35"/>
    <p:sldId id="315" r:id="rId36"/>
    <p:sldId id="316" r:id="rId37"/>
    <p:sldId id="317" r:id="rId38"/>
    <p:sldId id="282" r:id="rId39"/>
    <p:sldId id="283" r:id="rId40"/>
    <p:sldId id="273" r:id="rId41"/>
    <p:sldId id="275"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lu"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A5015"/>
    <a:srgbClr val="F6EC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66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commentAuthors" Target="commentAuthors.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9B667-0AE6-4F5E-9527-EA5C5994100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C71E18-5676-4694-8F88-A0E5AF3750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3717032"/>
            <a:ext cx="5760640" cy="1152128"/>
          </a:xfrm>
        </p:spPr>
        <p:txBody>
          <a:bodyPr>
            <a:noAutofit/>
          </a:bodyPr>
          <a:lstStyle>
            <a:lvl1pPr>
              <a:defRPr sz="36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764704"/>
            <a:ext cx="8208912" cy="720080"/>
          </a:xfrm>
        </p:spPr>
        <p:txBody>
          <a:bodyPr>
            <a:noAutofit/>
          </a:bodyPr>
          <a:lstStyle>
            <a:lvl1pPr algn="l">
              <a:defRPr sz="2400" b="1">
                <a:solidFill>
                  <a:srgbClr val="6A5015"/>
                </a:solidFill>
                <a:latin typeface="黑体" panose="02010609060101010101" pitchFamily="49" charset="-122"/>
                <a:ea typeface="黑体" panose="02010609060101010101" pitchFamily="49"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700808"/>
            <a:ext cx="8229600" cy="4137323"/>
          </a:xfrm>
        </p:spPr>
        <p:txBody>
          <a:bodyPr>
            <a:normAutofit/>
          </a:bodyPr>
          <a:lstStyle>
            <a:lvl1pPr>
              <a:spcBef>
                <a:spcPts val="1800"/>
              </a:spcBef>
              <a:defRPr sz="1800">
                <a:solidFill>
                  <a:schemeClr val="tx1"/>
                </a:solidFill>
                <a:latin typeface="仿宋" panose="02010609060101010101" pitchFamily="49" charset="-122"/>
                <a:ea typeface="仿宋" panose="02010609060101010101" pitchFamily="49" charset="-122"/>
              </a:defRPr>
            </a:lvl1pPr>
            <a:lvl2pPr>
              <a:spcBef>
                <a:spcPts val="1800"/>
              </a:spcBef>
              <a:buSzPct val="135000"/>
              <a:defRPr sz="1600">
                <a:solidFill>
                  <a:schemeClr val="tx1"/>
                </a:solidFill>
                <a:latin typeface="仿宋" panose="02010609060101010101" pitchFamily="49" charset="-122"/>
                <a:ea typeface="仿宋" panose="02010609060101010101" pitchFamily="49" charset="-122"/>
              </a:defRPr>
            </a:lvl2pPr>
            <a:lvl3pPr>
              <a:spcBef>
                <a:spcPts val="1200"/>
              </a:spcBef>
              <a:buSzPct val="135000"/>
              <a:defRPr sz="1400">
                <a:solidFill>
                  <a:schemeClr val="tx1"/>
                </a:solidFill>
                <a:latin typeface="仿宋" panose="02010609060101010101" pitchFamily="49" charset="-122"/>
                <a:ea typeface="仿宋" panose="02010609060101010101" pitchFamily="49" charset="-122"/>
              </a:defRPr>
            </a:lvl3pPr>
            <a:lvl4pPr>
              <a:buSzPct val="135000"/>
              <a:defRPr sz="1200">
                <a:solidFill>
                  <a:schemeClr val="tx1"/>
                </a:solidFill>
                <a:latin typeface="仿宋" panose="02010609060101010101" pitchFamily="49" charset="-122"/>
                <a:ea typeface="仿宋" panose="02010609060101010101" pitchFamily="49" charset="-122"/>
              </a:defRPr>
            </a:lvl4pPr>
            <a:lvl5pPr>
              <a:buSzPct val="135000"/>
              <a:defRPr sz="1200">
                <a:solidFill>
                  <a:schemeClr val="tx1"/>
                </a:solidFill>
                <a:latin typeface="仿宋" panose="02010609060101010101" pitchFamily="49" charset="-122"/>
                <a:ea typeface="仿宋" panose="02010609060101010101" pitchFamily="49"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8137" y="6001898"/>
            <a:ext cx="1944216" cy="755647"/>
          </a:xfrm>
          <a:prstGeom prst="rect">
            <a:avLst/>
          </a:prstGeom>
        </p:spPr>
      </p:pic>
      <p:grpSp>
        <p:nvGrpSpPr>
          <p:cNvPr id="10" name="组合 9"/>
          <p:cNvGrpSpPr/>
          <p:nvPr userDrawn="1"/>
        </p:nvGrpSpPr>
        <p:grpSpPr>
          <a:xfrm>
            <a:off x="0" y="-33858"/>
            <a:ext cx="9144000" cy="764706"/>
            <a:chOff x="0" y="-33858"/>
            <a:chExt cx="9144000" cy="764706"/>
          </a:xfrm>
        </p:grpSpPr>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7384"/>
              <a:ext cx="9144000" cy="295656"/>
            </a:xfrm>
            <a:prstGeom prst="rect">
              <a:avLst/>
            </a:prstGeom>
          </p:spPr>
        </p:pic>
        <p:pic>
          <p:nvPicPr>
            <p:cNvPr id="12" name="内容占位符 3"/>
            <p:cNvPicPr>
              <a:picLocks noChangeAspect="1"/>
            </p:cNvPicPr>
            <p:nvPr userDrawn="1"/>
          </p:nvPicPr>
          <p:blipFill rotWithShape="1">
            <a:blip r:embed="rId4" cstate="print">
              <a:extLst>
                <a:ext uri="{28A0092B-C50C-407E-A947-70E740481C1C}">
                  <a14:useLocalDpi xmlns:a14="http://schemas.microsoft.com/office/drawing/2010/main" val="0"/>
                </a:ext>
              </a:extLst>
            </a:blip>
            <a:srcRect b="50000"/>
            <a:stretch>
              <a:fillRect/>
            </a:stretch>
          </p:blipFill>
          <p:spPr>
            <a:xfrm>
              <a:off x="0" y="233064"/>
              <a:ext cx="9144000" cy="252128"/>
            </a:xfrm>
            <a:prstGeom prst="rect">
              <a:avLst/>
            </a:prstGeom>
          </p:spPr>
        </p:pic>
        <p:pic>
          <p:nvPicPr>
            <p:cNvPr id="13" name="图片 12"/>
            <p:cNvPicPr>
              <a:picLocks noChangeAspect="1"/>
            </p:cNvPicPr>
            <p:nvPr userDrawn="1"/>
          </p:nvPicPr>
          <p:blipFill rotWithShape="1">
            <a:blip r:embed="rId5" cstate="print">
              <a:extLst>
                <a:ext uri="{28A0092B-C50C-407E-A947-70E740481C1C}">
                  <a14:useLocalDpi xmlns:a14="http://schemas.microsoft.com/office/drawing/2010/main" val="0"/>
                </a:ext>
              </a:extLst>
            </a:blip>
            <a:srcRect l="6519" t="6236" r="4291" b="4440"/>
            <a:stretch>
              <a:fillRect/>
            </a:stretch>
          </p:blipFill>
          <p:spPr>
            <a:xfrm>
              <a:off x="6762306" y="-33858"/>
              <a:ext cx="2381693" cy="764706"/>
            </a:xfrm>
            <a:prstGeom prst="rect">
              <a:avLst/>
            </a:prstGeom>
          </p:spPr>
        </p:pic>
      </p:grpSp>
      <p:sp>
        <p:nvSpPr>
          <p:cNvPr id="4" name="文本框 3"/>
          <p:cNvSpPr txBox="1"/>
          <p:nvPr userDrawn="1"/>
        </p:nvSpPr>
        <p:spPr>
          <a:xfrm>
            <a:off x="2801866" y="6347971"/>
            <a:ext cx="3960440" cy="307777"/>
          </a:xfrm>
          <a:prstGeom prst="rect">
            <a:avLst/>
          </a:prstGeom>
          <a:noFill/>
        </p:spPr>
        <p:txBody>
          <a:bodyPr wrap="square" rtlCol="0">
            <a:spAutoFit/>
          </a:bodyPr>
          <a:lstStyle/>
          <a:p>
            <a:pPr algn="ctr"/>
            <a:r>
              <a:rPr lang="zh-CN" altLang="en-US" sz="1400" dirty="0" smtClean="0">
                <a:latin typeface="华文仿宋" panose="02010600040101010101" pitchFamily="2" charset="-122"/>
                <a:ea typeface="华文仿宋" panose="02010600040101010101" pitchFamily="2" charset="-122"/>
              </a:rPr>
              <a:t>互联网金融理论与实务</a:t>
            </a:r>
            <a:endParaRPr lang="zh-CN" altLang="en-US" sz="1400" dirty="0">
              <a:latin typeface="华文仿宋" panose="02010600040101010101" pitchFamily="2" charset="-122"/>
              <a:ea typeface="华文仿宋" panose="02010600040101010101"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ECA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1">
                <a:solidFill>
                  <a:srgbClr val="6A5015"/>
                </a:solidFill>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SzPct val="150000"/>
        <a:buFontTx/>
        <a:buBlip>
          <a:blip r:embed="rId3"/>
        </a:buBlip>
        <a:defRPr sz="3200" kern="1200">
          <a:solidFill>
            <a:schemeClr val="tx1"/>
          </a:solidFill>
          <a:latin typeface="+mn-lt"/>
          <a:ea typeface="+mn-ea"/>
          <a:cs typeface="+mn-cs"/>
        </a:defRPr>
      </a:lvl1pPr>
      <a:lvl2pPr marL="742950" indent="-285750" algn="l" defTabSz="914400" rtl="0" eaLnBrk="1" latinLnBrk="0" hangingPunct="1">
        <a:spcBef>
          <a:spcPct val="20000"/>
        </a:spcBef>
        <a:buSzPct val="150000"/>
        <a:buFontTx/>
        <a:buBlip>
          <a:blip r:embed="rId3"/>
        </a:buBlip>
        <a:defRPr sz="2800" kern="1200">
          <a:solidFill>
            <a:schemeClr val="tx1"/>
          </a:solidFill>
          <a:latin typeface="+mn-lt"/>
          <a:ea typeface="+mn-ea"/>
          <a:cs typeface="+mn-cs"/>
        </a:defRPr>
      </a:lvl2pPr>
      <a:lvl3pPr marL="1143000" indent="-228600" algn="l" defTabSz="914400" rtl="0" eaLnBrk="1" latinLnBrk="0" hangingPunct="1">
        <a:spcBef>
          <a:spcPct val="20000"/>
        </a:spcBef>
        <a:buSzPct val="150000"/>
        <a:buFontTx/>
        <a:buBlip>
          <a:blip r:embed="rId3"/>
        </a:buBlip>
        <a:defRPr sz="2400" kern="1200">
          <a:solidFill>
            <a:schemeClr val="tx1"/>
          </a:solidFill>
          <a:latin typeface="+mn-lt"/>
          <a:ea typeface="+mn-ea"/>
          <a:cs typeface="+mn-cs"/>
        </a:defRPr>
      </a:lvl3pPr>
      <a:lvl4pPr marL="1600200" indent="-228600" algn="l" defTabSz="914400" rtl="0" eaLnBrk="1" latinLnBrk="0" hangingPunct="1">
        <a:spcBef>
          <a:spcPct val="20000"/>
        </a:spcBef>
        <a:buSzPct val="150000"/>
        <a:buFontTx/>
        <a:buBlip>
          <a:blip r:embed="rId3"/>
        </a:buBlip>
        <a:defRPr sz="2000" kern="1200">
          <a:solidFill>
            <a:schemeClr val="tx1"/>
          </a:solidFill>
          <a:latin typeface="+mn-lt"/>
          <a:ea typeface="+mn-ea"/>
          <a:cs typeface="+mn-cs"/>
        </a:defRPr>
      </a:lvl4pPr>
      <a:lvl5pPr marL="2057400" indent="-228600" algn="l" defTabSz="914400" rtl="0" eaLnBrk="1" latinLnBrk="0" hangingPunct="1">
        <a:spcBef>
          <a:spcPct val="20000"/>
        </a:spcBef>
        <a:buSzPct val="150000"/>
        <a:buFontTx/>
        <a:buBlip>
          <a:blip r:embed="rId3"/>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198" y="3861048"/>
            <a:ext cx="5760640" cy="1584176"/>
          </a:xfrm>
        </p:spPr>
        <p:txBody>
          <a:bodyPr/>
          <a:lstStyle/>
          <a:p>
            <a:r>
              <a:rPr lang="zh-CN" altLang="en-US" dirty="0"/>
              <a:t>第十二章 </a:t>
            </a:r>
            <a:br>
              <a:rPr lang="en-US" altLang="zh-CN" dirty="0" smtClean="0"/>
            </a:br>
            <a:r>
              <a:rPr lang="zh-CN" altLang="en-US" dirty="0" smtClean="0"/>
              <a:t>互联网</a:t>
            </a:r>
            <a:r>
              <a:rPr lang="zh-CN" altLang="en-US" dirty="0"/>
              <a:t>金融模式之四：</a:t>
            </a:r>
            <a:br>
              <a:rPr lang="zh-CN" altLang="en-US" dirty="0"/>
            </a:br>
            <a:r>
              <a:rPr lang="zh-CN" altLang="en-US" dirty="0"/>
              <a:t>大数据金融</a:t>
            </a:r>
            <a:endParaRPr lang="zh-CN" altLang="en-US" dirty="0">
              <a:solidFill>
                <a:srgbClr val="FF0000"/>
              </a:solidFill>
            </a:endParaRPr>
          </a:p>
        </p:txBody>
      </p:sp>
      <p:sp>
        <p:nvSpPr>
          <p:cNvPr id="6" name="文本框 5"/>
          <p:cNvSpPr txBox="1"/>
          <p:nvPr/>
        </p:nvSpPr>
        <p:spPr>
          <a:xfrm>
            <a:off x="4499992" y="5301208"/>
            <a:ext cx="3456384" cy="481863"/>
          </a:xfrm>
          <a:prstGeom prst="rect">
            <a:avLst/>
          </a:prstGeom>
          <a:noFill/>
        </p:spPr>
        <p:txBody>
          <a:bodyPr wrap="square" rtlCol="0">
            <a:spAutoFit/>
          </a:bodyPr>
          <a:lstStyle/>
          <a:p>
            <a:pPr marL="285750" indent="-285750">
              <a:lnSpc>
                <a:spcPct val="150000"/>
              </a:lnSpc>
              <a:buSzPct val="150000"/>
              <a:buBlip>
                <a:blip r:embed="rId1"/>
              </a:buBlip>
            </a:pPr>
            <a:r>
              <a:rPr lang="zh-CN" altLang="en-US" sz="2000" dirty="0" smtClean="0">
                <a:latin typeface="黑体" panose="02010609060101010101" pitchFamily="49" charset="-122"/>
                <a:ea typeface="黑体" panose="02010609060101010101" pitchFamily="49" charset="-122"/>
              </a:rPr>
              <a:t>冯科 宋敏 编著</a:t>
            </a:r>
            <a:endParaRPr lang="zh-CN" altLang="en-US" sz="2000" dirty="0">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2"/>
          <a:stretch>
            <a:fillRect/>
          </a:stretch>
        </p:blipFill>
        <p:spPr>
          <a:xfrm>
            <a:off x="2684986" y="-1"/>
            <a:ext cx="3399182" cy="33569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a:bodyPr>
          <a:lstStyle/>
          <a:p>
            <a:r>
              <a:rPr lang="en-US" altLang="zh-CN" b="1" dirty="0" smtClean="0"/>
              <a:t>4</a:t>
            </a:r>
            <a:r>
              <a:rPr lang="en-US" altLang="zh-CN" b="1" dirty="0"/>
              <a:t>. </a:t>
            </a:r>
            <a:r>
              <a:rPr lang="zh-CN" altLang="en-US" b="1" dirty="0"/>
              <a:t>国内</a:t>
            </a:r>
            <a:r>
              <a:rPr lang="zh-CN" altLang="en-US" b="1" dirty="0" smtClean="0"/>
              <a:t>情况</a:t>
            </a:r>
            <a:endParaRPr lang="en-US" altLang="zh-CN" b="1" dirty="0" smtClean="0"/>
          </a:p>
          <a:p>
            <a:pPr marL="0" indent="0">
              <a:buNone/>
            </a:pPr>
            <a:r>
              <a:rPr lang="en-US" altLang="zh-CN" dirty="0"/>
              <a:t> </a:t>
            </a:r>
            <a:r>
              <a:rPr lang="en-US" altLang="zh-CN" dirty="0" smtClean="0"/>
              <a:t>   </a:t>
            </a:r>
            <a:r>
              <a:rPr lang="zh-CN" altLang="en-US" dirty="0" smtClean="0"/>
              <a:t>大</a:t>
            </a:r>
            <a:r>
              <a:rPr lang="zh-CN" altLang="en-US" dirty="0"/>
              <a:t>数据的火爆，也引起了国内学术界、工业界和政府对大数据的热情。自 </a:t>
            </a:r>
            <a:r>
              <a:rPr lang="en-US" altLang="zh-CN" dirty="0"/>
              <a:t>2011 </a:t>
            </a:r>
            <a:r>
              <a:rPr lang="zh-CN" altLang="en-US" dirty="0"/>
              <a:t>年以来</a:t>
            </a:r>
            <a:r>
              <a:rPr lang="zh-CN" altLang="en-US" dirty="0" smtClean="0"/>
              <a:t>，中国</a:t>
            </a:r>
            <a:r>
              <a:rPr lang="zh-CN" altLang="en-US" dirty="0"/>
              <a:t>计算机学会，中国通信学会已成立大数据委员会，科技部</a:t>
            </a:r>
            <a:r>
              <a:rPr lang="en-US" altLang="zh-CN" dirty="0"/>
              <a:t>《</a:t>
            </a:r>
            <a:r>
              <a:rPr lang="zh-CN" altLang="en-US" dirty="0"/>
              <a:t>中国云科技发展</a:t>
            </a:r>
            <a:r>
              <a:rPr lang="zh-CN" altLang="en-US" dirty="0" smtClean="0"/>
              <a:t>“十二五”专项</a:t>
            </a:r>
            <a:r>
              <a:rPr lang="zh-CN" altLang="en-US" dirty="0"/>
              <a:t>规划</a:t>
            </a:r>
            <a:r>
              <a:rPr lang="en-US" altLang="zh-CN" dirty="0"/>
              <a:t>》</a:t>
            </a:r>
            <a:r>
              <a:rPr lang="zh-CN" altLang="en-US" dirty="0"/>
              <a:t>和工信部的</a:t>
            </a:r>
            <a:r>
              <a:rPr lang="en-US" altLang="zh-CN" dirty="0"/>
              <a:t>《</a:t>
            </a:r>
            <a:r>
              <a:rPr lang="zh-CN" altLang="en-US" dirty="0"/>
              <a:t>物联网“十二五”发展规划</a:t>
            </a:r>
            <a:r>
              <a:rPr lang="en-US" altLang="zh-CN" dirty="0"/>
              <a:t>》</a:t>
            </a:r>
            <a:r>
              <a:rPr lang="zh-CN" altLang="en-US" dirty="0"/>
              <a:t>等都把大数据技术作为支持重点</a:t>
            </a:r>
            <a:r>
              <a:rPr lang="zh-CN" altLang="en-US" dirty="0" smtClean="0"/>
              <a:t>，同时</a:t>
            </a:r>
            <a:r>
              <a:rPr lang="zh-CN" altLang="en-US" dirty="0"/>
              <a:t>发布了工业和信息化部网络“十二五”</a:t>
            </a:r>
            <a:r>
              <a:rPr lang="zh-CN" altLang="en-US" dirty="0" smtClean="0"/>
              <a:t>规划。</a:t>
            </a:r>
            <a:endParaRPr lang="en-US" altLang="zh-CN" dirty="0" smtClean="0"/>
          </a:p>
          <a:p>
            <a:pPr marL="0" indent="0">
              <a:buNone/>
            </a:pPr>
            <a:r>
              <a:rPr lang="zh-CN" altLang="en-US" dirty="0" smtClean="0"/>
              <a:t>    中国</a:t>
            </a:r>
            <a:r>
              <a:rPr lang="zh-CN" altLang="en-US" dirty="0"/>
              <a:t>三大通信运营商积极推动大数据的应用，取得了良好的进展。阿里巴巴</a:t>
            </a:r>
            <a:r>
              <a:rPr lang="zh-CN" altLang="en-US" dirty="0" smtClean="0"/>
              <a:t>电子商务公司</a:t>
            </a:r>
            <a:r>
              <a:rPr lang="zh-CN" altLang="en-US" dirty="0"/>
              <a:t>提出先做数据分析平台，通过对交易数据的掌握与数据的自动分析以确定是否给予</a:t>
            </a:r>
            <a:r>
              <a:rPr lang="zh-CN" altLang="en-US" dirty="0" smtClean="0"/>
              <a:t>企业</a:t>
            </a:r>
            <a:r>
              <a:rPr lang="zh-CN" altLang="en-US" dirty="0"/>
              <a:t>贷款。据报道，截至目前阿里巴巴已经贷款约 </a:t>
            </a:r>
            <a:r>
              <a:rPr lang="en-US" altLang="zh-CN" dirty="0"/>
              <a:t>300 </a:t>
            </a:r>
            <a:r>
              <a:rPr lang="zh-CN" altLang="en-US" dirty="0"/>
              <a:t>多亿元，约 </a:t>
            </a:r>
            <a:r>
              <a:rPr lang="en-US" altLang="zh-CN" dirty="0"/>
              <a:t>0.3% </a:t>
            </a:r>
            <a:r>
              <a:rPr lang="zh-CN" altLang="en-US" dirty="0"/>
              <a:t>的坏账率，明显</a:t>
            </a:r>
            <a:r>
              <a:rPr lang="zh-CN" altLang="en-US" dirty="0" smtClean="0"/>
              <a:t>低于</a:t>
            </a:r>
            <a:r>
              <a:rPr lang="zh-CN" altLang="en-US" dirty="0"/>
              <a:t>商业银行</a:t>
            </a:r>
            <a:r>
              <a:rPr lang="zh-CN" altLang="en-US" dirty="0" smtClean="0"/>
              <a:t>。</a:t>
            </a:r>
            <a:endParaRPr lang="en-US" altLang="zh-CN" dirty="0" smtClean="0"/>
          </a:p>
          <a:p>
            <a:pPr marL="0" indent="0">
              <a:buNone/>
            </a:pPr>
            <a:r>
              <a:rPr lang="zh-CN" altLang="en-US" dirty="0" smtClean="0"/>
              <a:t>    大</a:t>
            </a:r>
            <a:r>
              <a:rPr lang="zh-CN" altLang="en-US" dirty="0"/>
              <a:t>数据的热潮引发了思想启蒙运动，使得“大数据是一种资产，而不是负担”，</a:t>
            </a:r>
            <a:r>
              <a:rPr lang="zh-CN" altLang="en-US" dirty="0" smtClean="0"/>
              <a:t>“以数据说话”</a:t>
            </a:r>
            <a:r>
              <a:rPr lang="zh-CN" altLang="en-US" dirty="0"/>
              <a:t>的概念逐渐深入人心，改变了过去不重视数据积累，不相信数据分析的误解</a:t>
            </a:r>
            <a:r>
              <a:rPr lang="zh-CN" altLang="en-US" dirty="0" smtClean="0"/>
              <a:t>。这种</a:t>
            </a:r>
            <a:r>
              <a:rPr lang="zh-CN" altLang="en-US" dirty="0"/>
              <a:t>思维方式的变革，使大数据的应用有了希望。</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lnSpcReduction="10000"/>
          </a:bodyPr>
          <a:lstStyle/>
          <a:p>
            <a:r>
              <a:rPr lang="en-US" altLang="zh-CN" b="1" dirty="0">
                <a:solidFill>
                  <a:srgbClr val="6A5015"/>
                </a:solidFill>
              </a:rPr>
              <a:t>12.1.4 </a:t>
            </a:r>
            <a:r>
              <a:rPr lang="zh-CN" altLang="en-US" b="1" dirty="0">
                <a:solidFill>
                  <a:srgbClr val="6A5015"/>
                </a:solidFill>
              </a:rPr>
              <a:t>大数据与金融的</a:t>
            </a:r>
            <a:r>
              <a:rPr lang="zh-CN" altLang="en-US" b="1" dirty="0" smtClean="0">
                <a:solidFill>
                  <a:srgbClr val="6A5015"/>
                </a:solidFill>
              </a:rPr>
              <a:t>融合</a:t>
            </a:r>
            <a:endParaRPr lang="en-US" altLang="zh-CN" b="1" dirty="0" smtClean="0">
              <a:solidFill>
                <a:srgbClr val="6A5015"/>
              </a:solidFill>
            </a:endParaRPr>
          </a:p>
          <a:p>
            <a:r>
              <a:rPr lang="zh-CN" altLang="en-US" b="1" dirty="0"/>
              <a:t>金融大数据，是一种全新的跨界融合的力量。</a:t>
            </a:r>
            <a:r>
              <a:rPr lang="zh-CN" altLang="en-US" dirty="0"/>
              <a:t>当前，大数据和传统金融业正在加快融合发展的步伐，利用先进的大</a:t>
            </a:r>
            <a:r>
              <a:rPr lang="zh-CN" altLang="en-US" dirty="0" smtClean="0"/>
              <a:t>数据分析</a:t>
            </a:r>
            <a:r>
              <a:rPr lang="zh-CN" altLang="en-US" dirty="0"/>
              <a:t>技术，传统金融业正在展开一系列的业务创新。纵观全球，大数据正在引领传统</a:t>
            </a:r>
            <a:r>
              <a:rPr lang="zh-CN" altLang="en-US" dirty="0" smtClean="0"/>
              <a:t>金融业</a:t>
            </a:r>
            <a:r>
              <a:rPr lang="zh-CN" altLang="en-US" dirty="0"/>
              <a:t>的变革</a:t>
            </a:r>
            <a:r>
              <a:rPr lang="zh-CN" altLang="en-US" dirty="0" smtClean="0"/>
              <a:t>。</a:t>
            </a:r>
            <a:endParaRPr lang="en-US" altLang="zh-CN" dirty="0" smtClean="0"/>
          </a:p>
          <a:p>
            <a:r>
              <a:rPr lang="zh-CN" altLang="en-US" b="1" dirty="0"/>
              <a:t>金融业需要大数据。</a:t>
            </a:r>
            <a:r>
              <a:rPr lang="zh-CN" altLang="en-US" dirty="0"/>
              <a:t>金融业的发展需要大数据技术的支持。马国光在研讨会上指出</a:t>
            </a:r>
            <a:r>
              <a:rPr lang="zh-CN" altLang="en-US" dirty="0" smtClean="0"/>
              <a:t>，金融业</a:t>
            </a:r>
            <a:r>
              <a:rPr lang="zh-CN" altLang="en-US" dirty="0"/>
              <a:t>和行业人士的实际需要与大数据技术的采用密切相关。这主要体现在三个方面，</a:t>
            </a:r>
            <a:r>
              <a:rPr lang="zh-CN" altLang="en-US" dirty="0" smtClean="0"/>
              <a:t>即金融</a:t>
            </a:r>
            <a:r>
              <a:rPr lang="zh-CN" altLang="en-US" dirty="0"/>
              <a:t>行为分析需求、风险控制的需求和互联网金融需求</a:t>
            </a:r>
            <a:r>
              <a:rPr lang="zh-CN" altLang="en-US" dirty="0" smtClean="0"/>
              <a:t>。</a:t>
            </a:r>
            <a:endParaRPr lang="en-US" altLang="zh-CN" dirty="0" smtClean="0"/>
          </a:p>
          <a:p>
            <a:r>
              <a:rPr lang="zh-CN" altLang="en-US" b="1" dirty="0"/>
              <a:t>工信部电信研究院副院长刘多</a:t>
            </a:r>
            <a:r>
              <a:rPr lang="zh-CN" altLang="en-US" b="1" dirty="0" smtClean="0"/>
              <a:t>认为</a:t>
            </a:r>
            <a:r>
              <a:rPr lang="zh-CN" altLang="en-US" dirty="0" smtClean="0"/>
              <a:t>：数据</a:t>
            </a:r>
            <a:r>
              <a:rPr lang="zh-CN" altLang="en-US" dirty="0"/>
              <a:t>将在跨界融合中发挥最大</a:t>
            </a:r>
            <a:r>
              <a:rPr lang="zh-CN" altLang="en-US" dirty="0" smtClean="0"/>
              <a:t>价值，金融和</a:t>
            </a:r>
            <a:r>
              <a:rPr lang="zh-CN" altLang="en-US" dirty="0"/>
              <a:t>大数据的融合，将促进金融企业和互联网企业形成技术和数据上的互补，双方通过</a:t>
            </a:r>
            <a:r>
              <a:rPr lang="zh-CN" altLang="en-US" dirty="0" smtClean="0"/>
              <a:t>加强数据</a:t>
            </a:r>
            <a:r>
              <a:rPr lang="zh-CN" altLang="en-US" dirty="0"/>
              <a:t>资源上的合作，将为大数据价值的发挥开辟新的</a:t>
            </a:r>
            <a:r>
              <a:rPr lang="zh-CN" altLang="en-US" dirty="0" smtClean="0"/>
              <a:t>空间。</a:t>
            </a:r>
            <a:endParaRPr lang="en-US" altLang="zh-CN" dirty="0" smtClean="0"/>
          </a:p>
          <a:p>
            <a:r>
              <a:rPr lang="zh-CN" altLang="en-US" b="1" dirty="0"/>
              <a:t>中国电信集团市场部处长王兴刚</a:t>
            </a:r>
            <a:r>
              <a:rPr lang="zh-CN" altLang="en-US" b="1" dirty="0" smtClean="0"/>
              <a:t>表示</a:t>
            </a:r>
            <a:r>
              <a:rPr lang="zh-CN" altLang="en-US" dirty="0" smtClean="0"/>
              <a:t>：大</a:t>
            </a:r>
            <a:r>
              <a:rPr lang="zh-CN" altLang="en-US" dirty="0"/>
              <a:t>数据在金融行业的应用非常有</a:t>
            </a:r>
            <a:r>
              <a:rPr lang="zh-CN" altLang="en-US" dirty="0" smtClean="0"/>
              <a:t>必要，</a:t>
            </a:r>
            <a:r>
              <a:rPr lang="zh-CN" altLang="en-US" dirty="0"/>
              <a:t>在客户满意度的打造</a:t>
            </a:r>
            <a:r>
              <a:rPr lang="zh-CN" altLang="en-US" dirty="0" smtClean="0"/>
              <a:t>上</a:t>
            </a:r>
            <a:r>
              <a:rPr lang="zh-CN" altLang="en-US" dirty="0"/>
              <a:t>、</a:t>
            </a:r>
            <a:r>
              <a:rPr lang="zh-CN" altLang="en-US" dirty="0" smtClean="0"/>
              <a:t>在</a:t>
            </a:r>
            <a:r>
              <a:rPr lang="zh-CN" altLang="en-US" dirty="0"/>
              <a:t>价值增长</a:t>
            </a:r>
            <a:r>
              <a:rPr lang="zh-CN" altLang="en-US" dirty="0" smtClean="0"/>
              <a:t>上</a:t>
            </a:r>
            <a:r>
              <a:rPr lang="zh-CN" altLang="en-US" dirty="0"/>
              <a:t>、</a:t>
            </a:r>
            <a:r>
              <a:rPr lang="zh-CN" altLang="en-US" dirty="0" smtClean="0"/>
              <a:t>在</a:t>
            </a:r>
            <a:r>
              <a:rPr lang="zh-CN" altLang="en-US" dirty="0"/>
              <a:t>风险控制</a:t>
            </a:r>
            <a:r>
              <a:rPr lang="zh-CN" altLang="en-US" dirty="0" smtClean="0"/>
              <a:t>上、在</a:t>
            </a:r>
            <a:r>
              <a:rPr lang="zh-CN" altLang="en-US" dirty="0"/>
              <a:t>合规监管</a:t>
            </a:r>
            <a:r>
              <a:rPr lang="zh-CN" altLang="en-US" dirty="0" smtClean="0"/>
              <a:t>上等各个方面，金融</a:t>
            </a:r>
            <a:r>
              <a:rPr lang="zh-CN" altLang="en-US" dirty="0"/>
              <a:t>行业拥有对大数据应用的需求</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a:bodyPr>
          <a:lstStyle/>
          <a:p>
            <a:r>
              <a:rPr lang="zh-CN" altLang="en-US" dirty="0" smtClean="0"/>
              <a:t>大</a:t>
            </a:r>
            <a:r>
              <a:rPr lang="zh-CN" altLang="en-US" dirty="0"/>
              <a:t>数据将助力金融业务发展</a:t>
            </a:r>
            <a:r>
              <a:rPr lang="zh-CN" altLang="en-US" dirty="0" smtClean="0"/>
              <a:t>。</a:t>
            </a:r>
            <a:endParaRPr lang="en-US" altLang="zh-CN" dirty="0" smtClean="0"/>
          </a:p>
          <a:p>
            <a:r>
              <a:rPr lang="zh-CN" altLang="en-US" b="1" dirty="0" smtClean="0"/>
              <a:t>中国</a:t>
            </a:r>
            <a:r>
              <a:rPr lang="zh-CN" altLang="en-US" b="1" dirty="0"/>
              <a:t>银联电子支付研究院助理院长何朔认为</a:t>
            </a:r>
            <a:r>
              <a:rPr lang="zh-CN" altLang="en-US" dirty="0"/>
              <a:t>，大数据</a:t>
            </a:r>
            <a:r>
              <a:rPr lang="zh-CN" altLang="en-US" dirty="0" smtClean="0"/>
              <a:t>是发掘</a:t>
            </a:r>
            <a:r>
              <a:rPr lang="zh-CN" altLang="en-US" dirty="0"/>
              <a:t>银行卡产业数据矿藏的首选工具。当前，海量的银行卡中隐藏了大量有价值的数据</a:t>
            </a:r>
            <a:r>
              <a:rPr lang="zh-CN" altLang="en-US" dirty="0" smtClean="0"/>
              <a:t>信息</a:t>
            </a:r>
            <a:r>
              <a:rPr lang="zh-CN" altLang="en-US" dirty="0"/>
              <a:t>，大数据分析技术有能力将这些价值挖掘出来，推动银行卡业务的未来发展。近年来</a:t>
            </a:r>
            <a:r>
              <a:rPr lang="zh-CN" altLang="en-US" dirty="0" smtClean="0"/>
              <a:t>，银</a:t>
            </a:r>
            <a:r>
              <a:rPr lang="zh-CN" altLang="en-US" dirty="0"/>
              <a:t>联就借助大数据技术展开了一系列创新实践，如发布银行卡消费信心指数（ </a:t>
            </a:r>
            <a:r>
              <a:rPr lang="en-US" altLang="zh-CN" dirty="0"/>
              <a:t>BCCI</a:t>
            </a:r>
            <a:r>
              <a:rPr lang="zh-CN" altLang="en-US" dirty="0" smtClean="0"/>
              <a:t>），围绕</a:t>
            </a:r>
            <a:r>
              <a:rPr lang="zh-CN" altLang="en-US" dirty="0"/>
              <a:t>核心客户展开数据挖掘，为用户提供历史交易查询统计等。</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a:bodyPr>
          <a:lstStyle/>
          <a:p>
            <a:r>
              <a:rPr lang="en-US" altLang="zh-CN" b="1" dirty="0" smtClean="0">
                <a:solidFill>
                  <a:srgbClr val="6A5015"/>
                </a:solidFill>
              </a:rPr>
              <a:t>12.1.5 </a:t>
            </a:r>
            <a:r>
              <a:rPr lang="zh-CN" altLang="en-US" b="1" dirty="0" smtClean="0">
                <a:solidFill>
                  <a:srgbClr val="6A5015"/>
                </a:solidFill>
              </a:rPr>
              <a:t>大</a:t>
            </a:r>
            <a:r>
              <a:rPr lang="zh-CN" altLang="en-US" b="1" dirty="0">
                <a:solidFill>
                  <a:srgbClr val="6A5015"/>
                </a:solidFill>
              </a:rPr>
              <a:t>数据金融的</a:t>
            </a:r>
            <a:r>
              <a:rPr lang="zh-CN" altLang="en-US" b="1" dirty="0" smtClean="0">
                <a:solidFill>
                  <a:srgbClr val="6A5015"/>
                </a:solidFill>
              </a:rPr>
              <a:t>优势</a:t>
            </a:r>
            <a:endParaRPr lang="en-US" altLang="zh-CN" b="1" dirty="0" smtClean="0">
              <a:solidFill>
                <a:srgbClr val="6A5015"/>
              </a:solidFill>
            </a:endParaRPr>
          </a:p>
          <a:p>
            <a:r>
              <a:rPr lang="zh-CN" altLang="en-US" dirty="0" smtClean="0"/>
              <a:t>在</a:t>
            </a:r>
            <a:r>
              <a:rPr lang="zh-CN" altLang="en-US" dirty="0"/>
              <a:t>海量的数据资产驱动下，以互联网企业为代表的来自不同行业的企业向传统</a:t>
            </a:r>
            <a:r>
              <a:rPr lang="zh-CN" altLang="en-US" dirty="0" smtClean="0"/>
              <a:t>金融业渗透</a:t>
            </a:r>
            <a:r>
              <a:rPr lang="zh-CN" altLang="en-US" dirty="0"/>
              <a:t>，并发起冲击。拥有大量用户行为数据的公司，都在通过整合自己掌握的数据力图</a:t>
            </a:r>
            <a:r>
              <a:rPr lang="zh-CN" altLang="en-US" dirty="0" smtClean="0"/>
              <a:t>突破</a:t>
            </a:r>
            <a:r>
              <a:rPr lang="zh-CN" altLang="en-US" dirty="0"/>
              <a:t>传统金融行业的势力范围。相对来说，大数据金融有着传统金融难以比拟的优势。</a:t>
            </a:r>
            <a:r>
              <a:rPr lang="zh-CN" altLang="en-US" dirty="0" smtClean="0"/>
              <a:t>互联网</a:t>
            </a:r>
            <a:r>
              <a:rPr lang="zh-CN" altLang="en-US" dirty="0"/>
              <a:t>的迅速发展不仅极大地扩展着企业拥有的数据量，也使得企业更能够贴近客户，了解</a:t>
            </a:r>
            <a:r>
              <a:rPr lang="zh-CN" altLang="en-US" dirty="0" smtClean="0"/>
              <a:t>客户</a:t>
            </a:r>
            <a:r>
              <a:rPr lang="zh-CN" altLang="en-US" dirty="0"/>
              <a:t>需求，实现非标准化的精准服务，增加客户黏性；企业通过自己的征信系统，实现</a:t>
            </a:r>
            <a:r>
              <a:rPr lang="zh-CN" altLang="en-US" dirty="0" smtClean="0"/>
              <a:t>信用管理</a:t>
            </a:r>
            <a:r>
              <a:rPr lang="zh-CN" altLang="en-US" dirty="0"/>
              <a:t>的创新，有效降低坏账率，扩大服务范围，增加对小微企业的融资比例，降低了</a:t>
            </a:r>
            <a:r>
              <a:rPr lang="zh-CN" altLang="en-US" dirty="0" smtClean="0"/>
              <a:t>运营成本</a:t>
            </a:r>
            <a:r>
              <a:rPr lang="zh-CN" altLang="en-US" dirty="0"/>
              <a:t>和服务成本，可以实现规模经济。以下通过两个例子说明大数据金融的优势。</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圆角矩形 4"/>
          <p:cNvSpPr/>
          <p:nvPr/>
        </p:nvSpPr>
        <p:spPr>
          <a:xfrm>
            <a:off x="611560" y="1124744"/>
            <a:ext cx="7920879" cy="4824536"/>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605326" y="1185704"/>
            <a:ext cx="7927113" cy="4154984"/>
          </a:xfrm>
          <a:prstGeom prst="rect">
            <a:avLst/>
          </a:prstGeom>
        </p:spPr>
        <p:txBody>
          <a:bodyPr wrap="square">
            <a:spAutoFit/>
          </a:bodyPr>
          <a:lstStyle/>
          <a:p>
            <a:pPr>
              <a:spcBef>
                <a:spcPts val="1800"/>
              </a:spcBef>
              <a:buSzPct val="150000"/>
            </a:pPr>
            <a:r>
              <a:rPr lang="zh-CN" altLang="en-US" dirty="0" smtClean="0">
                <a:latin typeface="仿宋" panose="02010609060101010101" pitchFamily="49" charset="-122"/>
                <a:ea typeface="仿宋" panose="02010609060101010101" pitchFamily="49" charset="-122"/>
              </a:rPr>
              <a:t>    随着</a:t>
            </a:r>
            <a:r>
              <a:rPr lang="zh-CN" altLang="en-US" dirty="0">
                <a:latin typeface="仿宋" panose="02010609060101010101" pitchFamily="49" charset="-122"/>
                <a:ea typeface="仿宋" panose="02010609060101010101" pitchFamily="49" charset="-122"/>
              </a:rPr>
              <a:t>国内网购市场的迅速发展，淘宝网等众多网购网站的市场争夺战也进入</a:t>
            </a:r>
            <a:r>
              <a:rPr lang="zh-CN" altLang="en-US" dirty="0" smtClean="0">
                <a:latin typeface="仿宋" panose="02010609060101010101" pitchFamily="49" charset="-122"/>
                <a:ea typeface="仿宋" panose="02010609060101010101" pitchFamily="49" charset="-122"/>
              </a:rPr>
              <a:t>白热化状态</a:t>
            </a:r>
            <a:r>
              <a:rPr lang="zh-CN" altLang="en-US" dirty="0">
                <a:latin typeface="仿宋" panose="02010609060101010101" pitchFamily="49" charset="-122"/>
                <a:ea typeface="仿宋" panose="02010609060101010101" pitchFamily="49" charset="-122"/>
              </a:rPr>
              <a:t>，网络购物网站也开始推出越来越多的特色产品和服务。</a:t>
            </a:r>
            <a:endParaRPr lang="zh-CN" altLang="en-US" dirty="0">
              <a:latin typeface="仿宋" panose="02010609060101010101" pitchFamily="49" charset="-122"/>
              <a:ea typeface="仿宋" panose="02010609060101010101" pitchFamily="49" charset="-122"/>
            </a:endParaRPr>
          </a:p>
          <a:p>
            <a:pPr>
              <a:spcBef>
                <a:spcPts val="1800"/>
              </a:spcBef>
              <a:buSzPct val="150000"/>
            </a:pPr>
            <a:r>
              <a:rPr lang="en-US" altLang="zh-CN" b="1" dirty="0" smtClean="0">
                <a:latin typeface="仿宋" panose="02010609060101010101" pitchFamily="49" charset="-122"/>
                <a:ea typeface="仿宋" panose="02010609060101010101" pitchFamily="49" charset="-122"/>
              </a:rPr>
              <a:t>1. </a:t>
            </a:r>
            <a:r>
              <a:rPr lang="zh-CN" altLang="en-US" b="1" dirty="0" smtClean="0">
                <a:latin typeface="仿宋" panose="02010609060101010101" pitchFamily="49" charset="-122"/>
                <a:ea typeface="仿宋" panose="02010609060101010101" pitchFamily="49" charset="-122"/>
              </a:rPr>
              <a:t>余额宝：</a:t>
            </a:r>
            <a:r>
              <a:rPr lang="zh-CN" altLang="en-US" dirty="0" smtClean="0">
                <a:latin typeface="仿宋" panose="02010609060101010101" pitchFamily="49" charset="-122"/>
                <a:ea typeface="仿宋" panose="02010609060101010101" pitchFamily="49" charset="-122"/>
              </a:rPr>
              <a:t>以</a:t>
            </a:r>
            <a:r>
              <a:rPr lang="zh-CN" altLang="en-US" dirty="0">
                <a:latin typeface="仿宋" panose="02010609060101010101" pitchFamily="49" charset="-122"/>
                <a:ea typeface="仿宋" panose="02010609060101010101" pitchFamily="49" charset="-122"/>
              </a:rPr>
              <a:t>余额宝为代表的互联网金融产品在 </a:t>
            </a:r>
            <a:r>
              <a:rPr lang="en-US" altLang="zh-CN" dirty="0">
                <a:latin typeface="仿宋" panose="02010609060101010101" pitchFamily="49" charset="-122"/>
                <a:ea typeface="仿宋" panose="02010609060101010101" pitchFamily="49" charset="-122"/>
              </a:rPr>
              <a:t>2013 </a:t>
            </a:r>
            <a:r>
              <a:rPr lang="zh-CN" altLang="en-US" dirty="0">
                <a:latin typeface="仿宋" panose="02010609060101010101" pitchFamily="49" charset="-122"/>
                <a:ea typeface="仿宋" panose="02010609060101010101" pitchFamily="49" charset="-122"/>
              </a:rPr>
              <a:t>年刮起一股旋风，截至目前，规模已</a:t>
            </a:r>
            <a:r>
              <a:rPr lang="zh-CN" altLang="en-US" dirty="0" smtClean="0">
                <a:latin typeface="仿宋" panose="02010609060101010101" pitchFamily="49" charset="-122"/>
                <a:ea typeface="仿宋" panose="02010609060101010101" pitchFamily="49" charset="-122"/>
              </a:rPr>
              <a:t>超</a:t>
            </a:r>
            <a:r>
              <a:rPr lang="en-US" altLang="zh-CN" dirty="0" smtClean="0">
                <a:latin typeface="仿宋" panose="02010609060101010101" pitchFamily="49" charset="-122"/>
                <a:ea typeface="仿宋" panose="02010609060101010101" pitchFamily="49" charset="-122"/>
              </a:rPr>
              <a:t>6 </a:t>
            </a:r>
            <a:r>
              <a:rPr lang="en-US" altLang="zh-CN" dirty="0">
                <a:latin typeface="仿宋" panose="02010609060101010101" pitchFamily="49" charset="-122"/>
                <a:ea typeface="仿宋" panose="02010609060101010101" pitchFamily="49" charset="-122"/>
              </a:rPr>
              <a:t>000 </a:t>
            </a:r>
            <a:r>
              <a:rPr lang="zh-CN" altLang="en-US" dirty="0">
                <a:latin typeface="仿宋" panose="02010609060101010101" pitchFamily="49" charset="-122"/>
                <a:ea typeface="仿宋" panose="02010609060101010101" pitchFamily="49" charset="-122"/>
              </a:rPr>
              <a:t>亿元，用户近 </a:t>
            </a:r>
            <a:r>
              <a:rPr lang="en-US" altLang="zh-CN" dirty="0">
                <a:latin typeface="仿宋" panose="02010609060101010101" pitchFamily="49" charset="-122"/>
                <a:ea typeface="仿宋" panose="02010609060101010101" pitchFamily="49" charset="-122"/>
              </a:rPr>
              <a:t>1.5 </a:t>
            </a:r>
            <a:r>
              <a:rPr lang="zh-CN" altLang="en-US" dirty="0">
                <a:latin typeface="仿宋" panose="02010609060101010101" pitchFamily="49" charset="-122"/>
                <a:ea typeface="仿宋" panose="02010609060101010101" pitchFamily="49" charset="-122"/>
              </a:rPr>
              <a:t>亿，相比普通的货币基金，余额宝鲜明的特色当属大数据。以</a:t>
            </a:r>
            <a:r>
              <a:rPr lang="zh-CN" altLang="en-US" dirty="0" smtClean="0">
                <a:latin typeface="仿宋" panose="02010609060101010101" pitchFamily="49" charset="-122"/>
                <a:ea typeface="仿宋" panose="02010609060101010101" pitchFamily="49" charset="-122"/>
              </a:rPr>
              <a:t>基金</a:t>
            </a:r>
            <a:r>
              <a:rPr lang="zh-CN" altLang="en-US" dirty="0">
                <a:latin typeface="仿宋" panose="02010609060101010101" pitchFamily="49" charset="-122"/>
                <a:ea typeface="仿宋" panose="02010609060101010101" pitchFamily="49" charset="-122"/>
              </a:rPr>
              <a:t>的申购、赎回预测为例，基于淘宝和支付宝的数据平台，可以及时把握申购、赎回</a:t>
            </a:r>
            <a:r>
              <a:rPr lang="zh-CN" altLang="en-US" dirty="0" smtClean="0">
                <a:latin typeface="仿宋" panose="02010609060101010101" pitchFamily="49" charset="-122"/>
                <a:ea typeface="仿宋" panose="02010609060101010101" pitchFamily="49" charset="-122"/>
              </a:rPr>
              <a:t>变动</a:t>
            </a:r>
            <a:r>
              <a:rPr lang="zh-CN" altLang="en-US" dirty="0">
                <a:latin typeface="仿宋" panose="02010609060101010101" pitchFamily="49" charset="-122"/>
                <a:ea typeface="仿宋" panose="02010609060101010101" pitchFamily="49" charset="-122"/>
              </a:rPr>
              <a:t>信息。另外，利用历史数据的积累可把握客户的行为规律</a:t>
            </a:r>
            <a:r>
              <a:rPr lang="zh-CN" altLang="en-US" dirty="0" smtClean="0">
                <a:latin typeface="仿宋" panose="02010609060101010101" pitchFamily="49" charset="-122"/>
                <a:ea typeface="仿宋" panose="02010609060101010101" pitchFamily="49" charset="-122"/>
              </a:rPr>
              <a:t>。</a:t>
            </a:r>
            <a:endParaRPr lang="en-US" altLang="zh-CN" dirty="0" smtClean="0">
              <a:latin typeface="仿宋" panose="02010609060101010101" pitchFamily="49" charset="-122"/>
              <a:ea typeface="仿宋" panose="02010609060101010101" pitchFamily="49" charset="-122"/>
            </a:endParaRPr>
          </a:p>
          <a:p>
            <a:pPr>
              <a:spcBef>
                <a:spcPts val="1800"/>
              </a:spcBef>
              <a:buSzPct val="150000"/>
            </a:pPr>
            <a:r>
              <a:rPr lang="en-US" altLang="zh-CN" b="1" dirty="0" smtClean="0">
                <a:latin typeface="仿宋" panose="02010609060101010101" pitchFamily="49" charset="-122"/>
                <a:ea typeface="仿宋" panose="02010609060101010101" pitchFamily="49" charset="-122"/>
              </a:rPr>
              <a:t>2</a:t>
            </a:r>
            <a:r>
              <a:rPr lang="en-US" altLang="zh-CN" b="1" dirty="0">
                <a:latin typeface="仿宋" panose="02010609060101010101" pitchFamily="49" charset="-122"/>
                <a:ea typeface="仿宋" panose="02010609060101010101" pitchFamily="49" charset="-122"/>
              </a:rPr>
              <a:t>. </a:t>
            </a:r>
            <a:r>
              <a:rPr lang="zh-CN" altLang="en-US" b="1" dirty="0">
                <a:latin typeface="仿宋" panose="02010609060101010101" pitchFamily="49" charset="-122"/>
                <a:ea typeface="仿宋" panose="02010609060101010101" pitchFamily="49" charset="-122"/>
              </a:rPr>
              <a:t>淘宝信用</a:t>
            </a:r>
            <a:r>
              <a:rPr lang="zh-CN" altLang="en-US" b="1" dirty="0" smtClean="0">
                <a:latin typeface="仿宋" panose="02010609060101010101" pitchFamily="49" charset="-122"/>
                <a:ea typeface="仿宋" panose="02010609060101010101" pitchFamily="49" charset="-122"/>
              </a:rPr>
              <a:t>贷款：</a:t>
            </a:r>
            <a:r>
              <a:rPr lang="zh-CN" altLang="en-US" dirty="0" smtClean="0">
                <a:latin typeface="仿宋" panose="02010609060101010101" pitchFamily="49" charset="-122"/>
                <a:ea typeface="仿宋" panose="02010609060101010101" pitchFamily="49" charset="-122"/>
              </a:rPr>
              <a:t>淘</a:t>
            </a:r>
            <a:r>
              <a:rPr lang="zh-CN" altLang="en-US" dirty="0">
                <a:latin typeface="仿宋" panose="02010609060101010101" pitchFamily="49" charset="-122"/>
                <a:ea typeface="仿宋" panose="02010609060101010101" pitchFamily="49" charset="-122"/>
              </a:rPr>
              <a:t>宝信用贷款是阿里金融旗下专门针对淘宝卖家进行金融支持的贷款产品。淘宝</a:t>
            </a:r>
            <a:r>
              <a:rPr lang="zh-CN" altLang="en-US" dirty="0" smtClean="0">
                <a:latin typeface="仿宋" panose="02010609060101010101" pitchFamily="49" charset="-122"/>
                <a:ea typeface="仿宋" panose="02010609060101010101" pitchFamily="49" charset="-122"/>
              </a:rPr>
              <a:t>平台</a:t>
            </a:r>
            <a:r>
              <a:rPr lang="zh-CN" altLang="en-US" dirty="0">
                <a:latin typeface="仿宋" panose="02010609060101010101" pitchFamily="49" charset="-122"/>
                <a:ea typeface="仿宋" panose="02010609060101010101" pitchFamily="49" charset="-122"/>
              </a:rPr>
              <a:t>通过以卖家在淘宝网上的网络行为数据做一个综合的授信评分，卖家纯凭信用拿贷款</a:t>
            </a:r>
            <a:r>
              <a:rPr lang="zh-CN" altLang="en-US" dirty="0" smtClean="0">
                <a:latin typeface="仿宋" panose="02010609060101010101" pitchFamily="49" charset="-122"/>
                <a:ea typeface="仿宋" panose="02010609060101010101" pitchFamily="49" charset="-122"/>
              </a:rPr>
              <a:t>，无须</a:t>
            </a:r>
            <a:r>
              <a:rPr lang="zh-CN" altLang="en-US" dirty="0">
                <a:latin typeface="仿宋" panose="02010609060101010101" pitchFamily="49" charset="-122"/>
                <a:ea typeface="仿宋" panose="02010609060101010101" pitchFamily="49" charset="-122"/>
              </a:rPr>
              <a:t>抵押物，无须担保人。由于其非常吻合中小卖家的资金需求，且重视信用，无担保</a:t>
            </a:r>
            <a:r>
              <a:rPr lang="zh-CN" altLang="en-US" dirty="0" smtClean="0">
                <a:latin typeface="仿宋" panose="02010609060101010101" pitchFamily="49" charset="-122"/>
                <a:ea typeface="仿宋" panose="02010609060101010101" pitchFamily="49" charset="-122"/>
              </a:rPr>
              <a:t>、抵押</a:t>
            </a:r>
            <a:r>
              <a:rPr lang="zh-CN" altLang="en-US" dirty="0">
                <a:latin typeface="仿宋" panose="02010609060101010101" pitchFamily="49" charset="-122"/>
                <a:ea typeface="仿宋" panose="02010609060101010101" pitchFamily="49" charset="-122"/>
              </a:rPr>
              <a:t>的门槛，加之其申请流程非常便捷，仅需要线上申请，几分钟内就能获贷，被</a:t>
            </a:r>
            <a:r>
              <a:rPr lang="zh-CN" altLang="en-US" dirty="0" smtClean="0">
                <a:latin typeface="仿宋" panose="02010609060101010101" pitchFamily="49" charset="-122"/>
                <a:ea typeface="仿宋" panose="02010609060101010101" pitchFamily="49" charset="-122"/>
              </a:rPr>
              <a:t>不少卖</a:t>
            </a:r>
            <a:r>
              <a:rPr lang="zh-CN" altLang="en-US" dirty="0">
                <a:latin typeface="仿宋" panose="02010609060101010101" pitchFamily="49" charset="-122"/>
                <a:ea typeface="仿宋" panose="02010609060101010101" pitchFamily="49" charset="-122"/>
              </a:rPr>
              <a:t>家戏称为“史上最轻松的贷款”，也成为淘宝网上众多卖家进行资金周转的重要手段。</a:t>
            </a:r>
            <a:endParaRPr lang="zh-CN" altLang="en-US" dirty="0">
              <a:latin typeface="仿宋" panose="02010609060101010101" pitchFamily="49" charset="-122"/>
              <a:ea typeface="仿宋" panose="02010609060101010101" pitchFamily="49" charset="-122"/>
            </a:endParaRPr>
          </a:p>
        </p:txBody>
      </p:sp>
      <p:sp>
        <p:nvSpPr>
          <p:cNvPr id="2" name="矩形 1"/>
          <p:cNvSpPr/>
          <p:nvPr/>
        </p:nvSpPr>
        <p:spPr>
          <a:xfrm>
            <a:off x="605326" y="601518"/>
            <a:ext cx="5472608" cy="830997"/>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案例导入 淘宝网掘金大数据金融市场</a:t>
            </a:r>
            <a:br>
              <a:rPr lang="zh-CN" altLang="en-US" sz="2400" b="1" dirty="0">
                <a:solidFill>
                  <a:srgbClr val="FFFFFF"/>
                </a:solidFill>
                <a:latin typeface="FZHTK--GBK1-0"/>
              </a:rPr>
            </a:br>
            <a:endParaRPr lang="zh-CN" altLang="en-US" sz="2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圆角矩形 4"/>
          <p:cNvSpPr/>
          <p:nvPr/>
        </p:nvSpPr>
        <p:spPr>
          <a:xfrm>
            <a:off x="611560" y="1124744"/>
            <a:ext cx="7920879" cy="4824536"/>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608442" y="1700808"/>
            <a:ext cx="7927113" cy="3063240"/>
          </a:xfrm>
          <a:prstGeom prst="rect">
            <a:avLst/>
          </a:prstGeom>
        </p:spPr>
        <p:txBody>
          <a:bodyPr wrap="square">
            <a:spAutoFit/>
          </a:bodyPr>
          <a:lstStyle/>
          <a:p>
            <a:pPr>
              <a:spcBef>
                <a:spcPts val="1800"/>
              </a:spcBef>
              <a:buSzPct val="150000"/>
            </a:pPr>
            <a:r>
              <a:rPr lang="en-US" altLang="zh-CN" b="1" dirty="0">
                <a:latin typeface="仿宋" panose="02010609060101010101" pitchFamily="49" charset="-122"/>
                <a:ea typeface="仿宋" panose="02010609060101010101" pitchFamily="49" charset="-122"/>
              </a:rPr>
              <a:t>3.</a:t>
            </a:r>
            <a:r>
              <a:rPr lang="zh-CN" altLang="en-US" b="1" dirty="0">
                <a:latin typeface="仿宋" panose="02010609060101010101" pitchFamily="49" charset="-122"/>
                <a:ea typeface="仿宋" panose="02010609060101010101" pitchFamily="49" charset="-122"/>
              </a:rPr>
              <a:t>阿里小</a:t>
            </a:r>
            <a:r>
              <a:rPr lang="zh-CN" altLang="en-US" b="1" dirty="0" smtClean="0">
                <a:latin typeface="仿宋" panose="02010609060101010101" pitchFamily="49" charset="-122"/>
                <a:ea typeface="仿宋" panose="02010609060101010101" pitchFamily="49" charset="-122"/>
              </a:rPr>
              <a:t>贷：</a:t>
            </a:r>
            <a:r>
              <a:rPr lang="zh-CN" altLang="en-US" dirty="0" smtClean="0">
                <a:latin typeface="仿宋" panose="02010609060101010101" pitchFamily="49" charset="-122"/>
                <a:ea typeface="仿宋" panose="02010609060101010101" pitchFamily="49" charset="-122"/>
              </a:rPr>
              <a:t>淘</a:t>
            </a:r>
            <a:r>
              <a:rPr lang="zh-CN" altLang="en-US" dirty="0">
                <a:latin typeface="仿宋" panose="02010609060101010101" pitchFamily="49" charset="-122"/>
                <a:ea typeface="仿宋" panose="02010609060101010101" pitchFamily="49" charset="-122"/>
              </a:rPr>
              <a:t>宝网的“阿里小贷”更是得益于大数据，它依托阿里巴巴（</a:t>
            </a:r>
            <a:r>
              <a:rPr lang="en-US" altLang="zh-CN" dirty="0">
                <a:latin typeface="仿宋" panose="02010609060101010101" pitchFamily="49" charset="-122"/>
                <a:ea typeface="仿宋" panose="02010609060101010101" pitchFamily="49" charset="-122"/>
              </a:rPr>
              <a:t>B2B</a:t>
            </a:r>
            <a:r>
              <a:rPr lang="zh-CN" altLang="en-US" dirty="0">
                <a:latin typeface="仿宋" panose="02010609060101010101" pitchFamily="49" charset="-122"/>
                <a:ea typeface="仿宋" panose="02010609060101010101" pitchFamily="49" charset="-122"/>
              </a:rPr>
              <a:t>）、淘宝、</a:t>
            </a:r>
            <a:r>
              <a:rPr lang="zh-CN" altLang="en-US" dirty="0" smtClean="0">
                <a:latin typeface="仿宋" panose="02010609060101010101" pitchFamily="49" charset="-122"/>
                <a:ea typeface="仿宋" panose="02010609060101010101" pitchFamily="49" charset="-122"/>
              </a:rPr>
              <a:t>支付宝</a:t>
            </a:r>
            <a:r>
              <a:rPr lang="zh-CN" altLang="en-US" dirty="0">
                <a:latin typeface="仿宋" panose="02010609060101010101" pitchFamily="49" charset="-122"/>
                <a:ea typeface="仿宋" panose="02010609060101010101" pitchFamily="49" charset="-122"/>
              </a:rPr>
              <a:t>等平台数据，不仅可有效识别和分散风险，提供更有针对性、多样化的服务，而且</a:t>
            </a:r>
            <a:r>
              <a:rPr lang="zh-CN" altLang="en-US" dirty="0" smtClean="0">
                <a:latin typeface="仿宋" panose="02010609060101010101" pitchFamily="49" charset="-122"/>
                <a:ea typeface="仿宋" panose="02010609060101010101" pitchFamily="49" charset="-122"/>
              </a:rPr>
              <a:t>批量</a:t>
            </a:r>
            <a:r>
              <a:rPr lang="zh-CN" altLang="en-US" dirty="0">
                <a:latin typeface="仿宋" panose="02010609060101010101" pitchFamily="49" charset="-122"/>
                <a:ea typeface="仿宋" panose="02010609060101010101" pitchFamily="49" charset="-122"/>
              </a:rPr>
              <a:t>化、流水化的作业使得交易成本大幅下降</a:t>
            </a:r>
            <a:r>
              <a:rPr lang="zh-CN" altLang="en-US" dirty="0" smtClean="0">
                <a:latin typeface="仿宋" panose="02010609060101010101" pitchFamily="49" charset="-122"/>
                <a:ea typeface="仿宋" panose="02010609060101010101" pitchFamily="49" charset="-122"/>
              </a:rPr>
              <a:t>。每天</a:t>
            </a:r>
            <a:r>
              <a:rPr lang="zh-CN" altLang="en-US" dirty="0">
                <a:latin typeface="仿宋" panose="02010609060101010101" pitchFamily="49" charset="-122"/>
                <a:ea typeface="仿宋" panose="02010609060101010101" pitchFamily="49" charset="-122"/>
              </a:rPr>
              <a:t>海量的交易和数据在阿里的平台上运转，阿里通过对商户最近 </a:t>
            </a:r>
            <a:r>
              <a:rPr lang="en-US" altLang="zh-CN" dirty="0">
                <a:latin typeface="仿宋" panose="02010609060101010101" pitchFamily="49" charset="-122"/>
                <a:ea typeface="仿宋" panose="02010609060101010101" pitchFamily="49" charset="-122"/>
              </a:rPr>
              <a:t>100 </a:t>
            </a:r>
            <a:r>
              <a:rPr lang="zh-CN" altLang="en-US" dirty="0">
                <a:latin typeface="仿宋" panose="02010609060101010101" pitchFamily="49" charset="-122"/>
                <a:ea typeface="仿宋" panose="02010609060101010101" pitchFamily="49" charset="-122"/>
              </a:rPr>
              <a:t>天的</a:t>
            </a:r>
            <a:r>
              <a:rPr lang="zh-CN" altLang="en-US" dirty="0" smtClean="0">
                <a:latin typeface="仿宋" panose="02010609060101010101" pitchFamily="49" charset="-122"/>
                <a:ea typeface="仿宋" panose="02010609060101010101" pitchFamily="49" charset="-122"/>
              </a:rPr>
              <a:t>数据分析</a:t>
            </a:r>
            <a:r>
              <a:rPr lang="zh-CN" altLang="en-US" dirty="0">
                <a:latin typeface="仿宋" panose="02010609060101010101" pitchFamily="49" charset="-122"/>
                <a:ea typeface="仿宋" panose="02010609060101010101" pitchFamily="49" charset="-122"/>
              </a:rPr>
              <a:t>，就能知道哪些商户可能存在资金问题，此时的阿里贷款平台就有可能出马，同</a:t>
            </a:r>
            <a:r>
              <a:rPr lang="zh-CN" altLang="en-US" dirty="0" smtClean="0">
                <a:latin typeface="仿宋" panose="02010609060101010101" pitchFamily="49" charset="-122"/>
                <a:ea typeface="仿宋" panose="02010609060101010101" pitchFamily="49" charset="-122"/>
              </a:rPr>
              <a:t>潜在的</a:t>
            </a:r>
            <a:r>
              <a:rPr lang="zh-CN" altLang="en-US" dirty="0">
                <a:latin typeface="仿宋" panose="02010609060101010101" pitchFamily="49" charset="-122"/>
                <a:ea typeface="仿宋" panose="02010609060101010101" pitchFamily="49" charset="-122"/>
              </a:rPr>
              <a:t>贷款对象进行沟通。</a:t>
            </a:r>
            <a:endParaRPr lang="zh-CN" altLang="en-US" dirty="0">
              <a:latin typeface="仿宋" panose="02010609060101010101" pitchFamily="49" charset="-122"/>
              <a:ea typeface="仿宋" panose="02010609060101010101" pitchFamily="49" charset="-122"/>
            </a:endParaRPr>
          </a:p>
          <a:p>
            <a:pPr>
              <a:spcBef>
                <a:spcPts val="1800"/>
              </a:spcBef>
              <a:buSzPct val="150000"/>
            </a:pPr>
            <a:r>
              <a:rPr lang="zh-CN" altLang="en-US" b="1" dirty="0">
                <a:latin typeface="仿宋" panose="02010609060101010101" pitchFamily="49" charset="-122"/>
                <a:ea typeface="仿宋" panose="02010609060101010101" pitchFamily="49" charset="-122"/>
              </a:rPr>
              <a:t>案例解析：</a:t>
            </a:r>
            <a:r>
              <a:rPr lang="zh-CN" altLang="en-US" dirty="0">
                <a:latin typeface="仿宋" panose="02010609060101010101" pitchFamily="49" charset="-122"/>
                <a:ea typeface="仿宋" panose="02010609060101010101" pitchFamily="49" charset="-122"/>
              </a:rPr>
              <a:t>正如淘宝信用贷款所体现的那样，这种新型微贷技术不依赖抵押、担保</a:t>
            </a:r>
            <a:r>
              <a:rPr lang="zh-CN" altLang="en-US" dirty="0" smtClean="0">
                <a:latin typeface="仿宋" panose="02010609060101010101" pitchFamily="49" charset="-122"/>
                <a:ea typeface="仿宋" panose="02010609060101010101" pitchFamily="49" charset="-122"/>
              </a:rPr>
              <a:t>，而是</a:t>
            </a:r>
            <a:r>
              <a:rPr lang="zh-CN" altLang="en-US" dirty="0">
                <a:latin typeface="仿宋" panose="02010609060101010101" pitchFamily="49" charset="-122"/>
                <a:ea typeface="仿宋" panose="02010609060101010101" pitchFamily="49" charset="-122"/>
              </a:rPr>
              <a:t>看重企业的信用，同时通过数据的运算来评核企业的信用，这不仅降低了申请</a:t>
            </a:r>
            <a:r>
              <a:rPr lang="zh-CN" altLang="en-US" dirty="0" smtClean="0">
                <a:latin typeface="仿宋" panose="02010609060101010101" pitchFamily="49" charset="-122"/>
                <a:ea typeface="仿宋" panose="02010609060101010101" pitchFamily="49" charset="-122"/>
              </a:rPr>
              <a:t>贷款的</a:t>
            </a:r>
            <a:r>
              <a:rPr lang="zh-CN" altLang="en-US" dirty="0">
                <a:latin typeface="仿宋" panose="02010609060101010101" pitchFamily="49" charset="-122"/>
                <a:ea typeface="仿宋" panose="02010609060101010101" pitchFamily="49" charset="-122"/>
              </a:rPr>
              <a:t>门槛，也极大地简化了申请贷款的流程，使其有了完全在互联网上作业的可能性。</a:t>
            </a:r>
            <a:endParaRPr lang="zh-CN" altLang="en-US" dirty="0">
              <a:latin typeface="仿宋" panose="02010609060101010101" pitchFamily="49" charset="-122"/>
              <a:ea typeface="仿宋" panose="02010609060101010101" pitchFamily="49" charset="-122"/>
            </a:endParaRPr>
          </a:p>
        </p:txBody>
      </p:sp>
      <p:sp>
        <p:nvSpPr>
          <p:cNvPr id="2" name="矩形 1"/>
          <p:cNvSpPr/>
          <p:nvPr/>
        </p:nvSpPr>
        <p:spPr>
          <a:xfrm>
            <a:off x="605326" y="601518"/>
            <a:ext cx="5472608" cy="830997"/>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案例导入 淘宝网掘金大数据金融市场</a:t>
            </a:r>
            <a:br>
              <a:rPr lang="zh-CN" altLang="en-US" sz="2400" b="1" dirty="0">
                <a:solidFill>
                  <a:srgbClr val="FFFFFF"/>
                </a:solidFill>
                <a:latin typeface="FZHTK--GBK1-0"/>
              </a:rPr>
            </a:br>
            <a:endParaRPr lang="zh-CN" altLang="en-US" sz="2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圆角矩形 4"/>
          <p:cNvSpPr/>
          <p:nvPr/>
        </p:nvSpPr>
        <p:spPr>
          <a:xfrm>
            <a:off x="611560" y="1124744"/>
            <a:ext cx="7920879" cy="4824536"/>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683568" y="1340768"/>
            <a:ext cx="7927113" cy="4478149"/>
          </a:xfrm>
          <a:prstGeom prst="rect">
            <a:avLst/>
          </a:prstGeom>
        </p:spPr>
        <p:txBody>
          <a:bodyPr wrap="square">
            <a:spAutoFit/>
          </a:bodyPr>
          <a:lstStyle/>
          <a:p>
            <a:pPr>
              <a:spcBef>
                <a:spcPts val="1800"/>
              </a:spcBef>
              <a:buSzPct val="150000"/>
            </a:pPr>
            <a:r>
              <a:rPr lang="en-US" altLang="zh-CN" dirty="0" smtClean="0">
                <a:latin typeface="仿宋" panose="02010609060101010101" pitchFamily="49" charset="-122"/>
                <a:ea typeface="仿宋" panose="02010609060101010101" pitchFamily="49" charset="-122"/>
              </a:rPr>
              <a:t>    </a:t>
            </a:r>
            <a:r>
              <a:rPr lang="en-US" altLang="zh-CN" dirty="0" err="1" smtClean="0">
                <a:latin typeface="仿宋" panose="02010609060101010101" pitchFamily="49" charset="-122"/>
                <a:ea typeface="仿宋" panose="02010609060101010101" pitchFamily="49" charset="-122"/>
              </a:rPr>
              <a:t>Kabbage</a:t>
            </a:r>
            <a:r>
              <a:rPr lang="en-US" altLang="zh-CN" dirty="0" smtClean="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是一家为网店店主提供营运资金贷款服务的创业公司，总部位于美国</a:t>
            </a:r>
            <a:r>
              <a:rPr lang="zh-CN" altLang="en-US" dirty="0" smtClean="0">
                <a:latin typeface="仿宋" panose="02010609060101010101" pitchFamily="49" charset="-122"/>
                <a:ea typeface="仿宋" panose="02010609060101010101" pitchFamily="49" charset="-122"/>
              </a:rPr>
              <a:t>亚特兰大</a:t>
            </a:r>
            <a:r>
              <a:rPr lang="zh-CN" altLang="en-US" dirty="0">
                <a:latin typeface="仿宋" panose="02010609060101010101" pitchFamily="49" charset="-122"/>
                <a:ea typeface="仿宋" panose="02010609060101010101" pitchFamily="49" charset="-122"/>
              </a:rPr>
              <a:t>，截至目前已经成功融资六千多万美元。 </a:t>
            </a:r>
            <a:r>
              <a:rPr lang="en-US" altLang="zh-CN" dirty="0" err="1">
                <a:latin typeface="仿宋" panose="02010609060101010101" pitchFamily="49" charset="-122"/>
                <a:ea typeface="仿宋" panose="02010609060101010101" pitchFamily="49" charset="-122"/>
              </a:rPr>
              <a:t>Kabbage</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的主要目标客户是 </a:t>
            </a:r>
            <a:r>
              <a:rPr lang="en-US" altLang="zh-CN" dirty="0">
                <a:latin typeface="仿宋" panose="02010609060101010101" pitchFamily="49" charset="-122"/>
                <a:ea typeface="仿宋" panose="02010609060101010101" pitchFamily="49" charset="-122"/>
              </a:rPr>
              <a:t>eBay</a:t>
            </a:r>
            <a:r>
              <a:rPr lang="zh-CN" altLang="en-US" dirty="0">
                <a:latin typeface="仿宋" panose="02010609060101010101" pitchFamily="49" charset="-122"/>
                <a:ea typeface="仿宋" panose="02010609060101010101" pitchFamily="49" charset="-122"/>
              </a:rPr>
              <a:t>、亚马逊</a:t>
            </a:r>
            <a:r>
              <a:rPr lang="zh-CN" altLang="en-US" dirty="0" smtClean="0">
                <a:latin typeface="仿宋" panose="02010609060101010101" pitchFamily="49" charset="-122"/>
                <a:ea typeface="仿宋" panose="02010609060101010101" pitchFamily="49" charset="-122"/>
              </a:rPr>
              <a:t>、雅</a:t>
            </a:r>
            <a:r>
              <a:rPr lang="zh-CN" altLang="en-US" dirty="0">
                <a:latin typeface="仿宋" panose="02010609060101010101" pitchFamily="49" charset="-122"/>
                <a:ea typeface="仿宋" panose="02010609060101010101" pitchFamily="49" charset="-122"/>
              </a:rPr>
              <a:t>虎、 </a:t>
            </a:r>
            <a:r>
              <a:rPr lang="en-US" altLang="zh-CN" dirty="0">
                <a:latin typeface="仿宋" panose="02010609060101010101" pitchFamily="49" charset="-122"/>
                <a:ea typeface="仿宋" panose="02010609060101010101" pitchFamily="49" charset="-122"/>
              </a:rPr>
              <a:t>Etsy</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Shopify</a:t>
            </a:r>
            <a:r>
              <a:rPr lang="zh-CN" altLang="en-US" dirty="0">
                <a:latin typeface="仿宋" panose="02010609060101010101" pitchFamily="49" charset="-122"/>
                <a:ea typeface="仿宋" panose="02010609060101010101" pitchFamily="49" charset="-122"/>
              </a:rPr>
              <a:t>、 </a:t>
            </a:r>
            <a:r>
              <a:rPr lang="en-US" altLang="zh-CN" dirty="0" err="1">
                <a:latin typeface="仿宋" panose="02010609060101010101" pitchFamily="49" charset="-122"/>
                <a:ea typeface="仿宋" panose="02010609060101010101" pitchFamily="49" charset="-122"/>
              </a:rPr>
              <a:t>Magento</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PayPal </a:t>
            </a:r>
            <a:r>
              <a:rPr lang="zh-CN" altLang="en-US" dirty="0">
                <a:latin typeface="仿宋" panose="02010609060101010101" pitchFamily="49" charset="-122"/>
                <a:ea typeface="仿宋" panose="02010609060101010101" pitchFamily="49" charset="-122"/>
              </a:rPr>
              <a:t>上的美国网商</a:t>
            </a:r>
            <a:r>
              <a:rPr lang="zh-CN" altLang="en-US" dirty="0" smtClean="0">
                <a:latin typeface="仿宋" panose="02010609060101010101" pitchFamily="49" charset="-122"/>
                <a:ea typeface="仿宋" panose="02010609060101010101" pitchFamily="49" charset="-122"/>
              </a:rPr>
              <a:t>。</a:t>
            </a:r>
            <a:r>
              <a:rPr lang="en-US" altLang="zh-CN" dirty="0" err="1" smtClean="0">
                <a:latin typeface="仿宋" panose="02010609060101010101" pitchFamily="49" charset="-122"/>
                <a:ea typeface="仿宋" panose="02010609060101010101" pitchFamily="49" charset="-122"/>
              </a:rPr>
              <a:t>Kabbage</a:t>
            </a:r>
            <a:r>
              <a:rPr lang="en-US" altLang="zh-CN" dirty="0" smtClean="0">
                <a:latin typeface="仿宋" panose="02010609060101010101" pitchFamily="49" charset="-122"/>
                <a:ea typeface="仿宋" panose="02010609060101010101" pitchFamily="49" charset="-122"/>
              </a:rPr>
              <a:t> </a:t>
            </a:r>
            <a:r>
              <a:rPr lang="zh-CN" altLang="en-US" dirty="0" smtClean="0">
                <a:latin typeface="仿宋" panose="02010609060101010101" pitchFamily="49" charset="-122"/>
                <a:ea typeface="仿宋" panose="02010609060101010101" pitchFamily="49" charset="-122"/>
              </a:rPr>
              <a:t>与“阿里小贷”的经营模式类似，通过查看网店店主的销售和信用记录、顾客</a:t>
            </a:r>
            <a:r>
              <a:rPr lang="zh-CN" altLang="en-US" dirty="0">
                <a:latin typeface="仿宋" panose="02010609060101010101" pitchFamily="49" charset="-122"/>
                <a:ea typeface="仿宋" panose="02010609060101010101" pitchFamily="49" charset="-122"/>
              </a:rPr>
              <a:t>流量、评论以及商品价格和存货等信息，来最终确定是否为他们提供贷款以及贷</a:t>
            </a:r>
            <a:r>
              <a:rPr lang="zh-CN" altLang="en-US" dirty="0" smtClean="0">
                <a:latin typeface="仿宋" panose="02010609060101010101" pitchFamily="49" charset="-122"/>
                <a:ea typeface="仿宋" panose="02010609060101010101" pitchFamily="49" charset="-122"/>
              </a:rPr>
              <a:t>多少</a:t>
            </a:r>
            <a:r>
              <a:rPr lang="zh-CN" altLang="en-US" dirty="0">
                <a:latin typeface="仿宋" panose="02010609060101010101" pitchFamily="49" charset="-122"/>
                <a:ea typeface="仿宋" panose="02010609060101010101" pitchFamily="49" charset="-122"/>
              </a:rPr>
              <a:t>金额，贷款金额上限为 </a:t>
            </a:r>
            <a:r>
              <a:rPr lang="en-US" altLang="zh-CN" dirty="0">
                <a:latin typeface="仿宋" panose="02010609060101010101" pitchFamily="49" charset="-122"/>
                <a:ea typeface="仿宋" panose="02010609060101010101" pitchFamily="49" charset="-122"/>
              </a:rPr>
              <a:t>4 </a:t>
            </a:r>
            <a:r>
              <a:rPr lang="zh-CN" altLang="en-US" dirty="0">
                <a:latin typeface="仿宋" panose="02010609060101010101" pitchFamily="49" charset="-122"/>
                <a:ea typeface="仿宋" panose="02010609060101010101" pitchFamily="49" charset="-122"/>
              </a:rPr>
              <a:t>万美元。店主可以主动在自己的 </a:t>
            </a:r>
            <a:r>
              <a:rPr lang="en-US" altLang="zh-CN" dirty="0" err="1">
                <a:latin typeface="仿宋" panose="02010609060101010101" pitchFamily="49" charset="-122"/>
                <a:ea typeface="仿宋" panose="02010609060101010101" pitchFamily="49" charset="-122"/>
              </a:rPr>
              <a:t>Kabbage</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账户中添加新的信息</a:t>
            </a:r>
            <a:r>
              <a:rPr lang="zh-CN" altLang="en-US" dirty="0" smtClean="0">
                <a:latin typeface="仿宋" panose="02010609060101010101" pitchFamily="49" charset="-122"/>
                <a:ea typeface="仿宋" panose="02010609060101010101" pitchFamily="49" charset="-122"/>
              </a:rPr>
              <a:t>，以</a:t>
            </a:r>
            <a:r>
              <a:rPr lang="zh-CN" altLang="en-US" dirty="0">
                <a:latin typeface="仿宋" panose="02010609060101010101" pitchFamily="49" charset="-122"/>
                <a:ea typeface="仿宋" panose="02010609060101010101" pitchFamily="49" charset="-122"/>
              </a:rPr>
              <a:t>增加获得贷款的概率。 </a:t>
            </a:r>
            <a:r>
              <a:rPr lang="en-US" altLang="zh-CN" dirty="0" err="1">
                <a:latin typeface="仿宋" panose="02010609060101010101" pitchFamily="49" charset="-122"/>
                <a:ea typeface="仿宋" panose="02010609060101010101" pitchFamily="49" charset="-122"/>
              </a:rPr>
              <a:t>Kabbage</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通过支付工具 </a:t>
            </a:r>
            <a:r>
              <a:rPr lang="en-US" altLang="zh-CN" dirty="0">
                <a:latin typeface="仿宋" panose="02010609060101010101" pitchFamily="49" charset="-122"/>
                <a:ea typeface="仿宋" panose="02010609060101010101" pitchFamily="49" charset="-122"/>
              </a:rPr>
              <a:t>PayPal </a:t>
            </a:r>
            <a:r>
              <a:rPr lang="zh-CN" altLang="en-US" dirty="0">
                <a:latin typeface="仿宋" panose="02010609060101010101" pitchFamily="49" charset="-122"/>
                <a:ea typeface="仿宋" panose="02010609060101010101" pitchFamily="49" charset="-122"/>
              </a:rPr>
              <a:t>的支付 </a:t>
            </a:r>
            <a:r>
              <a:rPr lang="en-US" altLang="zh-CN" dirty="0">
                <a:latin typeface="仿宋" panose="02010609060101010101" pitchFamily="49" charset="-122"/>
                <a:ea typeface="仿宋" panose="02010609060101010101" pitchFamily="49" charset="-122"/>
              </a:rPr>
              <a:t>API </a:t>
            </a:r>
            <a:r>
              <a:rPr lang="zh-CN" altLang="en-US" dirty="0">
                <a:latin typeface="仿宋" panose="02010609060101010101" pitchFamily="49" charset="-122"/>
                <a:ea typeface="仿宋" panose="02010609060101010101" pitchFamily="49" charset="-122"/>
              </a:rPr>
              <a:t>来为网店店主提供</a:t>
            </a:r>
            <a:r>
              <a:rPr lang="zh-CN" altLang="en-US" dirty="0" smtClean="0">
                <a:latin typeface="仿宋" panose="02010609060101010101" pitchFamily="49" charset="-122"/>
                <a:ea typeface="仿宋" panose="02010609060101010101" pitchFamily="49" charset="-122"/>
              </a:rPr>
              <a:t>资金</a:t>
            </a:r>
            <a:r>
              <a:rPr lang="zh-CN" altLang="en-US" dirty="0">
                <a:latin typeface="仿宋" panose="02010609060101010101" pitchFamily="49" charset="-122"/>
                <a:ea typeface="仿宋" panose="02010609060101010101" pitchFamily="49" charset="-122"/>
              </a:rPr>
              <a:t>贷款，这种贷款资金到账的速度相当快，最快十分钟就可以搞定。</a:t>
            </a:r>
            <a:endParaRPr lang="zh-CN" altLang="en-US" dirty="0">
              <a:latin typeface="仿宋" panose="02010609060101010101" pitchFamily="49" charset="-122"/>
              <a:ea typeface="仿宋" panose="02010609060101010101" pitchFamily="49" charset="-122"/>
            </a:endParaRPr>
          </a:p>
          <a:p>
            <a:pPr>
              <a:spcBef>
                <a:spcPts val="1800"/>
              </a:spcBef>
              <a:buSzPct val="150000"/>
            </a:pPr>
            <a:r>
              <a:rPr lang="en-US" altLang="zh-CN" dirty="0" smtClean="0">
                <a:latin typeface="仿宋" panose="02010609060101010101" pitchFamily="49" charset="-122"/>
                <a:ea typeface="仿宋" panose="02010609060101010101" pitchFamily="49" charset="-122"/>
              </a:rPr>
              <a:t>    </a:t>
            </a:r>
            <a:r>
              <a:rPr lang="en-US" altLang="zh-CN" dirty="0" err="1" smtClean="0">
                <a:latin typeface="仿宋" panose="02010609060101010101" pitchFamily="49" charset="-122"/>
                <a:ea typeface="仿宋" panose="02010609060101010101" pitchFamily="49" charset="-122"/>
              </a:rPr>
              <a:t>Kabbage</a:t>
            </a:r>
            <a:r>
              <a:rPr lang="en-US" altLang="zh-CN" dirty="0" smtClean="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用于贷款判断的支撑数据的来源除了网上搜索和查看外，还来自网上</a:t>
            </a:r>
            <a:r>
              <a:rPr lang="zh-CN" altLang="en-US" dirty="0" smtClean="0">
                <a:latin typeface="仿宋" panose="02010609060101010101" pitchFamily="49" charset="-122"/>
                <a:ea typeface="仿宋" panose="02010609060101010101" pitchFamily="49" charset="-122"/>
              </a:rPr>
              <a:t>商家的</a:t>
            </a:r>
            <a:r>
              <a:rPr lang="zh-CN" altLang="en-US" dirty="0">
                <a:latin typeface="仿宋" panose="02010609060101010101" pitchFamily="49" charset="-122"/>
                <a:ea typeface="仿宋" panose="02010609060101010101" pitchFamily="49" charset="-122"/>
              </a:rPr>
              <a:t>自主提供，且提供的数据多少直接影响着最终的贷款情况。同时， </a:t>
            </a:r>
            <a:r>
              <a:rPr lang="en-US" altLang="zh-CN" dirty="0" err="1">
                <a:latin typeface="仿宋" panose="02010609060101010101" pitchFamily="49" charset="-122"/>
                <a:ea typeface="仿宋" panose="02010609060101010101" pitchFamily="49" charset="-122"/>
              </a:rPr>
              <a:t>Kabbage</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也通过</a:t>
            </a:r>
            <a:r>
              <a:rPr lang="zh-CN" altLang="en-US" dirty="0" smtClean="0">
                <a:latin typeface="仿宋" panose="02010609060101010101" pitchFamily="49" charset="-122"/>
                <a:ea typeface="仿宋" panose="02010609060101010101" pitchFamily="49" charset="-122"/>
              </a:rPr>
              <a:t>与物流</a:t>
            </a:r>
            <a:r>
              <a:rPr lang="zh-CN" altLang="en-US" dirty="0">
                <a:latin typeface="仿宋" panose="02010609060101010101" pitchFamily="49" charset="-122"/>
                <a:ea typeface="仿宋" panose="02010609060101010101" pitchFamily="49" charset="-122"/>
              </a:rPr>
              <a:t>公司 </a:t>
            </a:r>
            <a:r>
              <a:rPr lang="en-US" altLang="zh-CN" dirty="0">
                <a:latin typeface="仿宋" panose="02010609060101010101" pitchFamily="49" charset="-122"/>
                <a:ea typeface="仿宋" panose="02010609060101010101" pitchFamily="49" charset="-122"/>
              </a:rPr>
              <a:t>UPS</a:t>
            </a:r>
            <a:r>
              <a:rPr lang="zh-CN" altLang="en-US" dirty="0">
                <a:latin typeface="仿宋" panose="02010609060101010101" pitchFamily="49" charset="-122"/>
                <a:ea typeface="仿宋" panose="02010609060101010101" pitchFamily="49" charset="-122"/>
              </a:rPr>
              <a:t>、财务管理软件公司 </a:t>
            </a:r>
            <a:r>
              <a:rPr lang="en-US" altLang="zh-CN" dirty="0">
                <a:latin typeface="仿宋" panose="02010609060101010101" pitchFamily="49" charset="-122"/>
                <a:ea typeface="仿宋" panose="02010609060101010101" pitchFamily="49" charset="-122"/>
              </a:rPr>
              <a:t>Intuit </a:t>
            </a:r>
            <a:r>
              <a:rPr lang="zh-CN" altLang="en-US" dirty="0">
                <a:latin typeface="仿宋" panose="02010609060101010101" pitchFamily="49" charset="-122"/>
                <a:ea typeface="仿宋" panose="02010609060101010101" pitchFamily="49" charset="-122"/>
              </a:rPr>
              <a:t>合作，扩充数据来源渠道</a:t>
            </a:r>
            <a:r>
              <a:rPr lang="zh-CN" altLang="en-US" dirty="0" smtClean="0">
                <a:latin typeface="仿宋" panose="02010609060101010101" pitchFamily="49" charset="-122"/>
                <a:ea typeface="仿宋" panose="02010609060101010101" pitchFamily="49" charset="-122"/>
              </a:rPr>
              <a:t>。目前</a:t>
            </a:r>
            <a:r>
              <a:rPr lang="zh-CN" altLang="en-US" dirty="0">
                <a:latin typeface="仿宋" panose="02010609060101010101" pitchFamily="49" charset="-122"/>
                <a:ea typeface="仿宋" panose="02010609060101010101" pitchFamily="49" charset="-122"/>
              </a:rPr>
              <a:t>，使用 </a:t>
            </a:r>
            <a:r>
              <a:rPr lang="en-US" altLang="zh-CN" dirty="0" err="1">
                <a:latin typeface="仿宋" panose="02010609060101010101" pitchFamily="49" charset="-122"/>
                <a:ea typeface="仿宋" panose="02010609060101010101" pitchFamily="49" charset="-122"/>
              </a:rPr>
              <a:t>Kabbage</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贷款服务的网店店主已达近万家， </a:t>
            </a:r>
            <a:r>
              <a:rPr lang="en-US" altLang="zh-CN" dirty="0" err="1">
                <a:latin typeface="仿宋" panose="02010609060101010101" pitchFamily="49" charset="-122"/>
                <a:ea typeface="仿宋" panose="02010609060101010101" pitchFamily="49" charset="-122"/>
              </a:rPr>
              <a:t>Kabbage</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的服务范围目前</a:t>
            </a:r>
            <a:r>
              <a:rPr lang="zh-CN" altLang="en-US" dirty="0" smtClean="0">
                <a:latin typeface="仿宋" panose="02010609060101010101" pitchFamily="49" charset="-122"/>
                <a:ea typeface="仿宋" panose="02010609060101010101" pitchFamily="49" charset="-122"/>
              </a:rPr>
              <a:t>仅限于</a:t>
            </a:r>
            <a:r>
              <a:rPr lang="zh-CN" altLang="en-US" dirty="0">
                <a:latin typeface="仿宋" panose="02010609060101010101" pitchFamily="49" charset="-122"/>
                <a:ea typeface="仿宋" panose="02010609060101010101" pitchFamily="49" charset="-122"/>
              </a:rPr>
              <a:t>美国境内，不过公司打算利用这轮融资将服务拓展至其他国家。</a:t>
            </a:r>
            <a:endParaRPr lang="zh-CN" altLang="en-US" dirty="0">
              <a:latin typeface="仿宋" panose="02010609060101010101" pitchFamily="49" charset="-122"/>
              <a:ea typeface="仿宋" panose="02010609060101010101" pitchFamily="49" charset="-122"/>
            </a:endParaRPr>
          </a:p>
        </p:txBody>
      </p:sp>
      <p:sp>
        <p:nvSpPr>
          <p:cNvPr id="2" name="矩形 1"/>
          <p:cNvSpPr/>
          <p:nvPr/>
        </p:nvSpPr>
        <p:spPr>
          <a:xfrm>
            <a:off x="605326" y="601518"/>
            <a:ext cx="5947874" cy="461665"/>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案例导入 </a:t>
            </a:r>
            <a:r>
              <a:rPr lang="en-US" altLang="zh-CN" sz="2400" b="1" dirty="0" err="1">
                <a:latin typeface="仿宋" panose="02010609060101010101" pitchFamily="49" charset="-122"/>
                <a:ea typeface="仿宋" panose="02010609060101010101" pitchFamily="49" charset="-122"/>
              </a:rPr>
              <a:t>Kabbage</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用大数据开辟新路径</a:t>
            </a:r>
            <a:endParaRPr lang="zh-CN" altLang="en-US" sz="2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圆角矩形 4"/>
          <p:cNvSpPr/>
          <p:nvPr/>
        </p:nvSpPr>
        <p:spPr>
          <a:xfrm>
            <a:off x="611560" y="1124744"/>
            <a:ext cx="7920879" cy="4824536"/>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739412" y="1782686"/>
            <a:ext cx="7927113" cy="1754326"/>
          </a:xfrm>
          <a:prstGeom prst="rect">
            <a:avLst/>
          </a:prstGeom>
        </p:spPr>
        <p:txBody>
          <a:bodyPr wrap="square">
            <a:spAutoFit/>
          </a:bodyPr>
          <a:lstStyle/>
          <a:p>
            <a:pPr>
              <a:spcBef>
                <a:spcPts val="1800"/>
              </a:spcBef>
              <a:buSzPct val="150000"/>
            </a:pPr>
            <a:r>
              <a:rPr lang="zh-CN" altLang="en-US" b="1" dirty="0">
                <a:latin typeface="仿宋" panose="02010609060101010101" pitchFamily="49" charset="-122"/>
                <a:ea typeface="仿宋" panose="02010609060101010101" pitchFamily="49" charset="-122"/>
              </a:rPr>
              <a:t>案例解析：</a:t>
            </a:r>
            <a:r>
              <a:rPr lang="zh-CN" altLang="en-US" dirty="0">
                <a:latin typeface="仿宋" panose="02010609060101010101" pitchFamily="49" charset="-122"/>
                <a:ea typeface="仿宋" panose="02010609060101010101" pitchFamily="49" charset="-122"/>
              </a:rPr>
              <a:t>基于大数据的商业模式创新过程有两个核心环节：一是数据获取；二</a:t>
            </a:r>
            <a:r>
              <a:rPr lang="zh-CN" altLang="en-US" dirty="0" smtClean="0">
                <a:latin typeface="仿宋" panose="02010609060101010101" pitchFamily="49" charset="-122"/>
                <a:ea typeface="仿宋" panose="02010609060101010101" pitchFamily="49" charset="-122"/>
              </a:rPr>
              <a:t>是数据</a:t>
            </a:r>
            <a:r>
              <a:rPr lang="zh-CN" altLang="en-US" dirty="0">
                <a:latin typeface="仿宋" panose="02010609060101010101" pitchFamily="49" charset="-122"/>
                <a:ea typeface="仿宋" panose="02010609060101010101" pitchFamily="49" charset="-122"/>
              </a:rPr>
              <a:t>的分析利用。在本案例中， </a:t>
            </a:r>
            <a:r>
              <a:rPr lang="en-US" altLang="zh-CN" dirty="0" err="1">
                <a:latin typeface="仿宋" panose="02010609060101010101" pitchFamily="49" charset="-122"/>
                <a:ea typeface="仿宋" panose="02010609060101010101" pitchFamily="49" charset="-122"/>
              </a:rPr>
              <a:t>Kabbage</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与阿里金融的区别在于数据获取方面，前者</a:t>
            </a:r>
            <a:r>
              <a:rPr lang="zh-CN" altLang="en-US" dirty="0" smtClean="0">
                <a:latin typeface="仿宋" panose="02010609060101010101" pitchFamily="49" charset="-122"/>
                <a:ea typeface="仿宋" panose="02010609060101010101" pitchFamily="49" charset="-122"/>
              </a:rPr>
              <a:t>是从</a:t>
            </a:r>
            <a:r>
              <a:rPr lang="zh-CN" altLang="en-US" dirty="0">
                <a:latin typeface="仿宋" panose="02010609060101010101" pitchFamily="49" charset="-122"/>
                <a:ea typeface="仿宋" panose="02010609060101010101" pitchFamily="49" charset="-122"/>
              </a:rPr>
              <a:t>多元化的渠道收集数据，后者则是借助旗下平台的数据积累，其中网上商家可自主</a:t>
            </a:r>
            <a:r>
              <a:rPr lang="zh-CN" altLang="en-US" dirty="0" smtClean="0">
                <a:latin typeface="仿宋" panose="02010609060101010101" pitchFamily="49" charset="-122"/>
                <a:ea typeface="仿宋" panose="02010609060101010101" pitchFamily="49" charset="-122"/>
              </a:rPr>
              <a:t>提供</a:t>
            </a:r>
            <a:r>
              <a:rPr lang="zh-CN" altLang="en-US" dirty="0">
                <a:latin typeface="仿宋" panose="02010609060101010101" pitchFamily="49" charset="-122"/>
                <a:ea typeface="仿宋" panose="02010609060101010101" pitchFamily="49" charset="-122"/>
              </a:rPr>
              <a:t>数据且其数据的多少直接决定着最终的贷款额度与成本，这充分体现出大数据的资产价值，就如同传统的抵押物一样可以换取资金。</a:t>
            </a:r>
            <a:endParaRPr lang="zh-CN" altLang="en-US" dirty="0">
              <a:latin typeface="仿宋" panose="02010609060101010101" pitchFamily="49" charset="-122"/>
              <a:ea typeface="仿宋" panose="02010609060101010101" pitchFamily="49" charset="-122"/>
            </a:endParaRPr>
          </a:p>
        </p:txBody>
      </p:sp>
      <p:sp>
        <p:nvSpPr>
          <p:cNvPr id="2" name="矩形 1"/>
          <p:cNvSpPr/>
          <p:nvPr/>
        </p:nvSpPr>
        <p:spPr>
          <a:xfrm>
            <a:off x="605326" y="601518"/>
            <a:ext cx="5947874" cy="461665"/>
          </a:xfrm>
          <a:prstGeom prst="rect">
            <a:avLst/>
          </a:prstGeom>
        </p:spPr>
        <p:txBody>
          <a:bodyPr wrap="square">
            <a:spAutoFit/>
          </a:bodyPr>
          <a:lstStyle/>
          <a:p>
            <a:r>
              <a:rPr lang="zh-CN" altLang="en-US" sz="2400" b="1" dirty="0">
                <a:latin typeface="仿宋" panose="02010609060101010101" pitchFamily="49" charset="-122"/>
                <a:ea typeface="仿宋" panose="02010609060101010101" pitchFamily="49" charset="-122"/>
              </a:rPr>
              <a:t>案例导入 </a:t>
            </a:r>
            <a:r>
              <a:rPr lang="en-US" altLang="zh-CN" sz="2400" b="1" dirty="0" err="1">
                <a:latin typeface="仿宋" panose="02010609060101010101" pitchFamily="49" charset="-122"/>
                <a:ea typeface="仿宋" panose="02010609060101010101" pitchFamily="49" charset="-122"/>
              </a:rPr>
              <a:t>Kabbage</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用大数据开辟新路径</a:t>
            </a:r>
            <a:endParaRPr lang="zh-CN" altLang="en-US"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12.2 </a:t>
            </a:r>
            <a:r>
              <a:rPr lang="zh-CN" altLang="en-US" dirty="0" smtClean="0"/>
              <a:t>大</a:t>
            </a:r>
            <a:r>
              <a:rPr lang="zh-CN" altLang="en-US" dirty="0"/>
              <a:t>数据金融运营模式分析</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a:bodyPr>
          <a:lstStyle/>
          <a:p>
            <a:pPr marL="0" indent="0">
              <a:buNone/>
            </a:pPr>
            <a:r>
              <a:rPr lang="zh-CN" altLang="en-US" sz="2000" dirty="0" smtClean="0"/>
              <a:t>    根据</a:t>
            </a:r>
            <a:r>
              <a:rPr lang="zh-CN" altLang="en-US" sz="2000" dirty="0"/>
              <a:t>企业处于大数据金融服务中的环节及价值的差异，可以将大数据金融分为平台</a:t>
            </a:r>
            <a:r>
              <a:rPr lang="zh-CN" altLang="en-US" sz="2000" dirty="0" smtClean="0"/>
              <a:t>金融</a:t>
            </a:r>
            <a:r>
              <a:rPr lang="zh-CN" altLang="en-US" sz="2000" dirty="0"/>
              <a:t>和供应链金融两大模式。在平台金融模式中，平台企业对其长期以来积累的大数据</a:t>
            </a:r>
            <a:r>
              <a:rPr lang="zh-CN" altLang="en-US" sz="2000" dirty="0" smtClean="0"/>
              <a:t>通过互联网</a:t>
            </a:r>
            <a:r>
              <a:rPr lang="zh-CN" altLang="en-US" sz="2000" dirty="0"/>
              <a:t>、云计算等信息化方式对其数据进行专业化的挖掘和分析，通过研究并与传统</a:t>
            </a:r>
            <a:r>
              <a:rPr lang="zh-CN" altLang="en-US" sz="2000" dirty="0" smtClean="0"/>
              <a:t>金融服务</a:t>
            </a:r>
            <a:r>
              <a:rPr lang="zh-CN" altLang="en-US" sz="2000" dirty="0"/>
              <a:t>相结合，创新性的为平台服务企业开展相关资金融通工作。例如现在大家熟知的</a:t>
            </a:r>
            <a:r>
              <a:rPr lang="zh-CN" altLang="en-US" sz="2000" dirty="0" smtClean="0"/>
              <a:t>阿里金融</a:t>
            </a:r>
            <a:r>
              <a:rPr lang="zh-CN" altLang="en-US" sz="2000" dirty="0"/>
              <a:t>，以及未来可能进入这一领域的电信运营商等；在供应链金融模式中，核心龙头</a:t>
            </a:r>
            <a:r>
              <a:rPr lang="zh-CN" altLang="en-US" sz="2000" dirty="0" smtClean="0"/>
              <a:t>企业依托</a:t>
            </a:r>
            <a:r>
              <a:rPr lang="zh-CN" altLang="en-US" sz="2000" dirty="0"/>
              <a:t>自身的产业优势地位，通过其对上下游企业现金流、进销存、合同订单等信息的掌控</a:t>
            </a:r>
            <a:r>
              <a:rPr lang="zh-CN" altLang="en-US" sz="2000" dirty="0" smtClean="0"/>
              <a:t>，依托</a:t>
            </a:r>
            <a:r>
              <a:rPr lang="zh-CN" altLang="en-US" sz="2000" dirty="0"/>
              <a:t>自己资金平台或者合作金融机构对上下游企业提供金融服务的模式，例如京东金融</a:t>
            </a:r>
            <a:r>
              <a:rPr lang="zh-CN" altLang="en-US" sz="2000" dirty="0" smtClean="0"/>
              <a:t>平台</a:t>
            </a:r>
            <a:r>
              <a:rPr lang="zh-CN" altLang="en-US" sz="2000" dirty="0"/>
              <a:t>、华胜天成供应链金融模式等。</a:t>
            </a:r>
            <a:endParaRPr lang="en-US" altLang="zh-CN" sz="2000"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a:bodyPr>
          <a:lstStyle/>
          <a:p>
            <a:r>
              <a:rPr lang="en-US" altLang="zh-CN" b="1" dirty="0">
                <a:solidFill>
                  <a:srgbClr val="6A5015"/>
                </a:solidFill>
              </a:rPr>
              <a:t>12.2.1 </a:t>
            </a:r>
            <a:r>
              <a:rPr lang="zh-CN" altLang="en-US" b="1" dirty="0">
                <a:solidFill>
                  <a:srgbClr val="6A5015"/>
                </a:solidFill>
              </a:rPr>
              <a:t>平台</a:t>
            </a:r>
            <a:r>
              <a:rPr lang="zh-CN" altLang="en-US" b="1" dirty="0" smtClean="0">
                <a:solidFill>
                  <a:srgbClr val="6A5015"/>
                </a:solidFill>
              </a:rPr>
              <a:t>模式</a:t>
            </a:r>
            <a:endParaRPr lang="en-US" altLang="zh-CN" b="1" dirty="0" smtClean="0">
              <a:solidFill>
                <a:srgbClr val="6A5015"/>
              </a:solidFill>
            </a:endParaRPr>
          </a:p>
          <a:p>
            <a:pPr marL="0" indent="0">
              <a:buNone/>
            </a:pPr>
            <a:r>
              <a:rPr lang="zh-CN" altLang="en-US" dirty="0" smtClean="0"/>
              <a:t>    在</a:t>
            </a:r>
            <a:r>
              <a:rPr lang="zh-CN" altLang="en-US" dirty="0"/>
              <a:t>采用平台模式的企业平台上聚集了大大小小众多商户，企业凭借平台多年的交易</a:t>
            </a:r>
            <a:r>
              <a:rPr lang="zh-CN" altLang="en-US" dirty="0" smtClean="0"/>
              <a:t>数据</a:t>
            </a:r>
            <a:r>
              <a:rPr lang="zh-CN" altLang="en-US" dirty="0"/>
              <a:t>积累，利用互联网技术，借助平台向企业或个人提供快速便捷的金融服务。平台模式</a:t>
            </a:r>
            <a:r>
              <a:rPr lang="zh-CN" altLang="en-US" dirty="0" smtClean="0"/>
              <a:t>的优势</a:t>
            </a:r>
            <a:r>
              <a:rPr lang="zh-CN" altLang="en-US" dirty="0"/>
              <a:t>在于，它建立在庞大的数据流量系统的基础之上，对申请金融服务的企业或个人</a:t>
            </a:r>
            <a:r>
              <a:rPr lang="zh-CN" altLang="en-US" dirty="0" smtClean="0"/>
              <a:t>情况十分</a:t>
            </a:r>
            <a:r>
              <a:rPr lang="zh-CN" altLang="en-US" dirty="0"/>
              <a:t>熟悉，相当于拥有一个详尽的征信系统数据库，能够很大程度解决风险控制的问题</a:t>
            </a:r>
            <a:r>
              <a:rPr lang="zh-CN" altLang="en-US" dirty="0" smtClean="0"/>
              <a:t>，降低</a:t>
            </a:r>
            <a:r>
              <a:rPr lang="zh-CN" altLang="en-US" dirty="0"/>
              <a:t>企业的坏账率；依托于企业的交易系统，具有稳定、持续的客户源；平台模式有效</a:t>
            </a:r>
            <a:r>
              <a:rPr lang="zh-CN" altLang="en-US" dirty="0" smtClean="0"/>
              <a:t>解决</a:t>
            </a:r>
            <a:r>
              <a:rPr lang="zh-CN" altLang="en-US" dirty="0"/>
              <a:t>了信息不对称的问题，在高效的 </a:t>
            </a:r>
            <a:r>
              <a:rPr lang="en-US" altLang="zh-CN" dirty="0"/>
              <a:t>IT </a:t>
            </a:r>
            <a:r>
              <a:rPr lang="zh-CN" altLang="en-US" dirty="0"/>
              <a:t>系统之上，将贷款流程流水线化。平台模式的</a:t>
            </a:r>
            <a:r>
              <a:rPr lang="zh-CN" altLang="en-US" dirty="0" smtClean="0"/>
              <a:t>特点在于</a:t>
            </a:r>
            <a:r>
              <a:rPr lang="zh-CN" altLang="en-US" dirty="0"/>
              <a:t>企业以交易数据为基础对客户的资金状况进行分析，贷款客户多为个人以及难以从</a:t>
            </a:r>
            <a:r>
              <a:rPr lang="zh-CN" altLang="en-US" dirty="0" smtClean="0"/>
              <a:t>银行</a:t>
            </a:r>
            <a:r>
              <a:rPr lang="zh-CN" altLang="en-US" dirty="0"/>
              <a:t>得到贷款支持的小微企业，贷款无须抵押和担保，能够快速发放贷款，且多为短期贷款</a:t>
            </a:r>
            <a:r>
              <a:rPr lang="zh-CN" altLang="en-US" dirty="0" smtClean="0"/>
              <a:t>。同时</a:t>
            </a:r>
            <a:r>
              <a:rPr lang="zh-CN" altLang="en-US" dirty="0"/>
              <a:t>，这也使平台模式具有了寡头经济的特点，平台模式中的企业必须在前期进行长</a:t>
            </a:r>
            <a:r>
              <a:rPr lang="zh-CN" altLang="en-US" dirty="0" smtClean="0"/>
              <a:t>时间交易</a:t>
            </a:r>
            <a:r>
              <a:rPr lang="zh-CN" altLang="en-US" dirty="0"/>
              <a:t>数据的积累，在交易数据的积累过程中完善交易设备和电子设备，以及进行</a:t>
            </a:r>
            <a:r>
              <a:rPr lang="zh-CN" altLang="en-US" dirty="0" smtClean="0"/>
              <a:t>数据分析所</a:t>
            </a:r>
            <a:r>
              <a:rPr lang="zh-CN" altLang="en-US" dirty="0"/>
              <a:t>需的基础设施积累和人才积累。</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extBox 4"/>
          <p:cNvSpPr txBox="1"/>
          <p:nvPr/>
        </p:nvSpPr>
        <p:spPr>
          <a:xfrm>
            <a:off x="971600" y="908720"/>
            <a:ext cx="7416824" cy="584775"/>
          </a:xfrm>
          <a:prstGeom prst="rect">
            <a:avLst/>
          </a:prstGeom>
          <a:noFill/>
        </p:spPr>
        <p:txBody>
          <a:bodyPr wrap="square" rtlCol="0">
            <a:spAutoFit/>
          </a:bodyPr>
          <a:lstStyle/>
          <a:p>
            <a:pPr algn="ctr"/>
            <a:r>
              <a:rPr lang="zh-CN" altLang="en-US" sz="3200" b="1" dirty="0" smtClean="0">
                <a:solidFill>
                  <a:srgbClr val="6A5015"/>
                </a:solidFill>
                <a:latin typeface="黑体" panose="02010609060101010101" pitchFamily="49" charset="-122"/>
                <a:ea typeface="黑体" panose="02010609060101010101" pitchFamily="49" charset="-122"/>
              </a:rPr>
              <a:t>主要内容</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2" name="TextBox 1"/>
          <p:cNvSpPr txBox="1"/>
          <p:nvPr/>
        </p:nvSpPr>
        <p:spPr>
          <a:xfrm>
            <a:off x="899592" y="1812880"/>
            <a:ext cx="7488832" cy="2862322"/>
          </a:xfrm>
          <a:prstGeom prst="rect">
            <a:avLst/>
          </a:prstGeom>
          <a:noFill/>
        </p:spPr>
        <p:txBody>
          <a:bodyPr wrap="square" rtlCol="0">
            <a:spAutoFit/>
          </a:bodyPr>
          <a:lstStyle/>
          <a:p>
            <a:pPr marL="285750" indent="-285750">
              <a:lnSpc>
                <a:spcPct val="150000"/>
              </a:lnSpc>
              <a:buSzPct val="150000"/>
              <a:buBlip>
                <a:blip r:embed="rId1"/>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12.1 </a:t>
            </a:r>
            <a:r>
              <a:rPr lang="zh-CN" altLang="en-US" sz="2400" dirty="0" smtClean="0">
                <a:solidFill>
                  <a:srgbClr val="6A5015"/>
                </a:solidFill>
                <a:latin typeface="黑体" panose="02010609060101010101" pitchFamily="49" charset="-122"/>
                <a:ea typeface="黑体" panose="02010609060101010101" pitchFamily="49" charset="-122"/>
              </a:rPr>
              <a:t>大</a:t>
            </a:r>
            <a:r>
              <a:rPr lang="zh-CN" altLang="en-US" sz="2400" dirty="0">
                <a:solidFill>
                  <a:srgbClr val="6A5015"/>
                </a:solidFill>
                <a:latin typeface="黑体" panose="02010609060101010101" pitchFamily="49" charset="-122"/>
                <a:ea typeface="黑体" panose="02010609060101010101" pitchFamily="49" charset="-122"/>
              </a:rPr>
              <a:t>数据金融</a:t>
            </a:r>
            <a:r>
              <a:rPr lang="zh-CN" altLang="en-US" sz="2400" dirty="0" smtClean="0">
                <a:solidFill>
                  <a:srgbClr val="6A5015"/>
                </a:solidFill>
                <a:latin typeface="黑体" panose="02010609060101010101" pitchFamily="49" charset="-122"/>
                <a:ea typeface="黑体" panose="02010609060101010101" pitchFamily="49" charset="-122"/>
              </a:rPr>
              <a:t>概况</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1"/>
              </a:buBlip>
            </a:pPr>
            <a:r>
              <a:rPr lang="en-US" altLang="zh-CN" sz="2400" dirty="0" smtClean="0">
                <a:solidFill>
                  <a:srgbClr val="6A5015"/>
                </a:solidFill>
                <a:latin typeface="黑体" panose="02010609060101010101" pitchFamily="49" charset="-122"/>
                <a:ea typeface="黑体" panose="02010609060101010101" pitchFamily="49" charset="-122"/>
              </a:rPr>
              <a:t> 12.2 </a:t>
            </a:r>
            <a:r>
              <a:rPr lang="zh-CN" altLang="en-US" sz="2400" dirty="0" smtClean="0">
                <a:solidFill>
                  <a:srgbClr val="6A5015"/>
                </a:solidFill>
                <a:latin typeface="黑体" panose="02010609060101010101" pitchFamily="49" charset="-122"/>
                <a:ea typeface="黑体" panose="02010609060101010101" pitchFamily="49" charset="-122"/>
              </a:rPr>
              <a:t>大</a:t>
            </a:r>
            <a:r>
              <a:rPr lang="zh-CN" altLang="en-US" sz="2400" dirty="0">
                <a:solidFill>
                  <a:srgbClr val="6A5015"/>
                </a:solidFill>
                <a:latin typeface="黑体" panose="02010609060101010101" pitchFamily="49" charset="-122"/>
                <a:ea typeface="黑体" panose="02010609060101010101" pitchFamily="49" charset="-122"/>
              </a:rPr>
              <a:t>数据金融运营模式分析 </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1"/>
              </a:buBlip>
            </a:pPr>
            <a:r>
              <a:rPr lang="en-US" altLang="zh-CN" sz="2400" dirty="0" smtClean="0">
                <a:solidFill>
                  <a:srgbClr val="6A5015"/>
                </a:solidFill>
                <a:latin typeface="黑体" panose="02010609060101010101" pitchFamily="49" charset="-122"/>
                <a:ea typeface="黑体" panose="02010609060101010101" pitchFamily="49" charset="-122"/>
              </a:rPr>
              <a:t> 12.3 </a:t>
            </a:r>
            <a:r>
              <a:rPr lang="zh-CN" altLang="en-US" sz="2400" dirty="0" smtClean="0">
                <a:solidFill>
                  <a:srgbClr val="6A5015"/>
                </a:solidFill>
                <a:latin typeface="黑体" panose="02010609060101010101" pitchFamily="49" charset="-122"/>
                <a:ea typeface="黑体" panose="02010609060101010101" pitchFamily="49" charset="-122"/>
              </a:rPr>
              <a:t>大</a:t>
            </a:r>
            <a:r>
              <a:rPr lang="zh-CN" altLang="en-US" sz="2400" dirty="0">
                <a:solidFill>
                  <a:srgbClr val="6A5015"/>
                </a:solidFill>
                <a:latin typeface="黑体" panose="02010609060101010101" pitchFamily="49" charset="-122"/>
                <a:ea typeface="黑体" panose="02010609060101010101" pitchFamily="49" charset="-122"/>
              </a:rPr>
              <a:t>数据金融的发展</a:t>
            </a:r>
            <a:r>
              <a:rPr lang="zh-CN" altLang="en-US" sz="2400" dirty="0" smtClean="0">
                <a:solidFill>
                  <a:srgbClr val="6A5015"/>
                </a:solidFill>
                <a:latin typeface="黑体" panose="02010609060101010101" pitchFamily="49" charset="-122"/>
                <a:ea typeface="黑体" panose="02010609060101010101" pitchFamily="49" charset="-122"/>
              </a:rPr>
              <a:t>趋势</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1"/>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12.4 </a:t>
            </a:r>
            <a:r>
              <a:rPr lang="zh-CN" altLang="en-US" sz="2400" dirty="0" smtClean="0">
                <a:solidFill>
                  <a:srgbClr val="6A5015"/>
                </a:solidFill>
                <a:latin typeface="黑体" panose="02010609060101010101" pitchFamily="49" charset="-122"/>
                <a:ea typeface="黑体" panose="02010609060101010101" pitchFamily="49" charset="-122"/>
              </a:rPr>
              <a:t>大</a:t>
            </a:r>
            <a:r>
              <a:rPr lang="zh-CN" altLang="en-US" sz="2400" dirty="0">
                <a:solidFill>
                  <a:srgbClr val="6A5015"/>
                </a:solidFill>
                <a:latin typeface="黑体" panose="02010609060101010101" pitchFamily="49" charset="-122"/>
                <a:ea typeface="黑体" panose="02010609060101010101" pitchFamily="49" charset="-122"/>
              </a:rPr>
              <a:t>数据金融对金融业发展的</a:t>
            </a:r>
            <a:r>
              <a:rPr lang="zh-CN" altLang="en-US" sz="2400" dirty="0" smtClean="0">
                <a:solidFill>
                  <a:srgbClr val="6A5015"/>
                </a:solidFill>
                <a:latin typeface="黑体" panose="02010609060101010101" pitchFamily="49" charset="-122"/>
                <a:ea typeface="黑体" panose="02010609060101010101" pitchFamily="49" charset="-122"/>
              </a:rPr>
              <a:t>影响</a:t>
            </a:r>
            <a:endParaRPr lang="en-US" altLang="zh-CN" sz="2400" dirty="0" smtClean="0">
              <a:solidFill>
                <a:srgbClr val="6A5015"/>
              </a:solidFill>
              <a:latin typeface="黑体" panose="02010609060101010101" pitchFamily="49" charset="-122"/>
              <a:ea typeface="黑体" panose="02010609060101010101" pitchFamily="49" charset="-122"/>
            </a:endParaRPr>
          </a:p>
          <a:p>
            <a:pPr marL="285750" indent="-285750">
              <a:lnSpc>
                <a:spcPct val="150000"/>
              </a:lnSpc>
              <a:buSzPct val="150000"/>
              <a:buBlip>
                <a:blip r:embed="rId1"/>
              </a:buBlip>
            </a:pPr>
            <a:r>
              <a:rPr lang="en-US" altLang="zh-CN" sz="2400" dirty="0">
                <a:solidFill>
                  <a:srgbClr val="6A5015"/>
                </a:solidFill>
                <a:latin typeface="黑体" panose="02010609060101010101" pitchFamily="49" charset="-122"/>
                <a:ea typeface="黑体" panose="02010609060101010101" pitchFamily="49" charset="-122"/>
              </a:rPr>
              <a:t> </a:t>
            </a:r>
            <a:r>
              <a:rPr lang="en-US" altLang="zh-CN" sz="2400" dirty="0" smtClean="0">
                <a:solidFill>
                  <a:srgbClr val="6A5015"/>
                </a:solidFill>
                <a:latin typeface="黑体" panose="02010609060101010101" pitchFamily="49" charset="-122"/>
                <a:ea typeface="黑体" panose="02010609060101010101" pitchFamily="49" charset="-122"/>
              </a:rPr>
              <a:t>12.5 </a:t>
            </a:r>
            <a:r>
              <a:rPr lang="zh-CN" altLang="en-US" sz="2400" dirty="0" smtClean="0">
                <a:solidFill>
                  <a:srgbClr val="6A5015"/>
                </a:solidFill>
                <a:latin typeface="黑体" panose="02010609060101010101" pitchFamily="49" charset="-122"/>
                <a:ea typeface="黑体" panose="02010609060101010101" pitchFamily="49" charset="-122"/>
              </a:rPr>
              <a:t>大</a:t>
            </a:r>
            <a:r>
              <a:rPr lang="zh-CN" altLang="en-US" sz="2400" dirty="0">
                <a:solidFill>
                  <a:srgbClr val="6A5015"/>
                </a:solidFill>
                <a:latin typeface="黑体" panose="02010609060101010101" pitchFamily="49" charset="-122"/>
                <a:ea typeface="黑体" panose="02010609060101010101" pitchFamily="49" charset="-122"/>
              </a:rPr>
              <a:t>数据金融的</a:t>
            </a:r>
            <a:r>
              <a:rPr lang="zh-CN" altLang="en-US" sz="2400" dirty="0" smtClean="0">
                <a:solidFill>
                  <a:srgbClr val="6A5015"/>
                </a:solidFill>
                <a:latin typeface="黑体" panose="02010609060101010101" pitchFamily="49" charset="-122"/>
                <a:ea typeface="黑体" panose="02010609060101010101" pitchFamily="49" charset="-122"/>
              </a:rPr>
              <a:t>风险分析</a:t>
            </a:r>
            <a:endParaRPr lang="zh-CN" altLang="en-US" sz="2400" dirty="0" smtClean="0">
              <a:solidFill>
                <a:srgbClr val="6A5015"/>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67544" y="1412776"/>
            <a:ext cx="8229600" cy="4752528"/>
          </a:xfrm>
        </p:spPr>
        <p:txBody>
          <a:bodyPr>
            <a:normAutofit/>
          </a:bodyPr>
          <a:lstStyle/>
          <a:p>
            <a:r>
              <a:rPr lang="en-US" altLang="zh-CN" b="1" dirty="0">
                <a:solidFill>
                  <a:srgbClr val="6A5015"/>
                </a:solidFill>
              </a:rPr>
              <a:t>12.2.1 </a:t>
            </a:r>
            <a:r>
              <a:rPr lang="zh-CN" altLang="en-US" b="1" dirty="0">
                <a:solidFill>
                  <a:srgbClr val="6A5015"/>
                </a:solidFill>
              </a:rPr>
              <a:t>平台</a:t>
            </a:r>
            <a:r>
              <a:rPr lang="zh-CN" altLang="en-US" b="1" dirty="0" smtClean="0">
                <a:solidFill>
                  <a:srgbClr val="6A5015"/>
                </a:solidFill>
              </a:rPr>
              <a:t>模式</a:t>
            </a:r>
            <a:endParaRPr lang="en-US" altLang="zh-CN" b="1" dirty="0" smtClean="0">
              <a:solidFill>
                <a:srgbClr val="6A5015"/>
              </a:solidFill>
            </a:endParaRPr>
          </a:p>
          <a:p>
            <a:pPr marL="0" indent="0">
              <a:buNone/>
            </a:pPr>
            <a:r>
              <a:rPr lang="zh-CN" altLang="en-US" dirty="0" smtClean="0"/>
              <a:t>    说</a:t>
            </a:r>
            <a:r>
              <a:rPr lang="zh-CN" altLang="en-US" dirty="0"/>
              <a:t>到大数据，典型代表应该是已经在数据海洋中耕耘已久并衍生出金融借贷业务的</a:t>
            </a:r>
            <a:r>
              <a:rPr lang="zh-CN" altLang="en-US" dirty="0" smtClean="0"/>
              <a:t>阿里</a:t>
            </a:r>
            <a:r>
              <a:rPr lang="zh-CN" altLang="en-US" dirty="0"/>
              <a:t>系。首先从宏观上对阿里系进行分析。阿里系的基础是“三流”：信息流、资金流</a:t>
            </a:r>
            <a:r>
              <a:rPr lang="zh-CN" altLang="en-US" dirty="0" smtClean="0"/>
              <a:t>以及物流</a:t>
            </a:r>
            <a:r>
              <a:rPr lang="zh-CN" altLang="en-US" dirty="0"/>
              <a:t>。信息流、资金流在这三者中是起到夯实基础的作用，物流则是未来阿里系壮大的</a:t>
            </a:r>
            <a:r>
              <a:rPr lang="zh-CN" altLang="en-US" dirty="0" smtClean="0"/>
              <a:t>必要</a:t>
            </a:r>
            <a:r>
              <a:rPr lang="zh-CN" altLang="en-US" dirty="0"/>
              <a:t>保证和壁垒。信息流是依托于阿里集团 </a:t>
            </a:r>
            <a:r>
              <a:rPr lang="en-US" altLang="zh-CN" dirty="0"/>
              <a:t>15 </a:t>
            </a:r>
            <a:r>
              <a:rPr lang="zh-CN" altLang="en-US" dirty="0"/>
              <a:t>年来平台业务的积累发展而来。资金流，</a:t>
            </a:r>
            <a:r>
              <a:rPr lang="zh-CN" altLang="en-US" dirty="0" smtClean="0"/>
              <a:t>一方面</a:t>
            </a:r>
            <a:r>
              <a:rPr lang="zh-CN" altLang="en-US" dirty="0"/>
              <a:t>是大家最为熟悉的小额信贷公司，小微贷款能在商家资金、资源运转上助一臂之力</a:t>
            </a:r>
            <a:r>
              <a:rPr lang="zh-CN" altLang="en-US" dirty="0" smtClean="0"/>
              <a:t>，帮助</a:t>
            </a:r>
            <a:r>
              <a:rPr lang="zh-CN" altLang="en-US" dirty="0"/>
              <a:t>其扩大规模，促进买家增加消费，而这种金融创新将带动商业的蓬勃发展，商业的</a:t>
            </a:r>
            <a:r>
              <a:rPr lang="zh-CN" altLang="en-US" dirty="0" smtClean="0"/>
              <a:t>运转</a:t>
            </a:r>
            <a:r>
              <a:rPr lang="zh-CN" altLang="en-US" dirty="0"/>
              <a:t>旺盛也会刺激金融的发展；另一方面则是引领“屌丝”理财风潮的余额宝，余额宝的</a:t>
            </a:r>
            <a:r>
              <a:rPr lang="zh-CN" altLang="en-US" dirty="0" smtClean="0"/>
              <a:t>诞生</a:t>
            </a:r>
            <a:r>
              <a:rPr lang="zh-CN" altLang="en-US" dirty="0"/>
              <a:t>可以说是阿里力求将客户的资金留在阿里生态圈内部，是支付宝功能之外的拓展。从</a:t>
            </a:r>
            <a:r>
              <a:rPr lang="zh-CN" altLang="en-US" dirty="0" smtClean="0"/>
              <a:t>物流</a:t>
            </a:r>
            <a:r>
              <a:rPr lang="zh-CN" altLang="en-US" dirty="0"/>
              <a:t>层面来说，马云自退休后专注于菜鸟物流，同京东的一日几送、节假日照送的强大的</a:t>
            </a:r>
            <a:r>
              <a:rPr lang="zh-CN" altLang="en-US" dirty="0" smtClean="0"/>
              <a:t>物流</a:t>
            </a:r>
            <a:r>
              <a:rPr lang="zh-CN" altLang="en-US" dirty="0"/>
              <a:t>体系相比，阿里在物流上的弱势限制了阿里的交易量的增长空间，也直接影响了阿里</a:t>
            </a:r>
            <a:r>
              <a:rPr lang="zh-CN" altLang="en-US" dirty="0" smtClean="0"/>
              <a:t>在信息流</a:t>
            </a:r>
            <a:r>
              <a:rPr lang="zh-CN" altLang="en-US" dirty="0"/>
              <a:t>、资金流上的积累，同时菜鸟物流的建立将使大幅提高阿里的竞争壁垒，实现</a:t>
            </a:r>
            <a:r>
              <a:rPr lang="zh-CN" altLang="en-US" dirty="0" smtClean="0"/>
              <a:t>阿里生态圈</a:t>
            </a:r>
            <a:r>
              <a:rPr lang="zh-CN" altLang="en-US" dirty="0"/>
              <a:t>的闭环，在未来将有望对大企业进行融资。目前，阿里集团仍在积极探索</a:t>
            </a:r>
            <a:r>
              <a:rPr lang="zh-CN" altLang="en-US" dirty="0" smtClean="0"/>
              <a:t>“三流合一”</a:t>
            </a:r>
            <a:r>
              <a:rPr lang="zh-CN" altLang="en-US" dirty="0"/>
              <a:t>：以信息流、资金流、物流来整合一个完整的阿里生态圈，以信息流支撑资金流、</a:t>
            </a:r>
            <a:r>
              <a:rPr lang="zh-CN" altLang="en-US" dirty="0" smtClean="0"/>
              <a:t>物流</a:t>
            </a:r>
            <a:r>
              <a:rPr lang="zh-CN" altLang="en-US" dirty="0"/>
              <a:t>，以物流、资金流反哺信息流。</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67544" y="1412776"/>
            <a:ext cx="8229600" cy="4752528"/>
          </a:xfrm>
        </p:spPr>
        <p:txBody>
          <a:bodyPr>
            <a:normAutofit/>
          </a:bodyPr>
          <a:lstStyle/>
          <a:p>
            <a:r>
              <a:rPr lang="en-US" altLang="zh-CN" b="1" dirty="0">
                <a:solidFill>
                  <a:srgbClr val="6A5015"/>
                </a:solidFill>
              </a:rPr>
              <a:t>12.2.2 </a:t>
            </a:r>
            <a:r>
              <a:rPr lang="zh-CN" altLang="en-US" b="1" dirty="0">
                <a:solidFill>
                  <a:srgbClr val="6A5015"/>
                </a:solidFill>
              </a:rPr>
              <a:t>供应链金融</a:t>
            </a:r>
            <a:r>
              <a:rPr lang="zh-CN" altLang="en-US" b="1" dirty="0" smtClean="0">
                <a:solidFill>
                  <a:srgbClr val="6A5015"/>
                </a:solidFill>
              </a:rPr>
              <a:t>模式</a:t>
            </a:r>
            <a:endParaRPr lang="en-US" altLang="zh-CN" b="1" dirty="0" smtClean="0">
              <a:solidFill>
                <a:srgbClr val="6A5015"/>
              </a:solidFill>
            </a:endParaRPr>
          </a:p>
          <a:p>
            <a:pPr marL="0" indent="0">
              <a:buNone/>
            </a:pPr>
            <a:r>
              <a:rPr lang="zh-CN" altLang="en-US" dirty="0" smtClean="0"/>
              <a:t>    </a:t>
            </a:r>
            <a:r>
              <a:rPr lang="zh-CN" altLang="en-US" b="1" dirty="0" smtClean="0"/>
              <a:t>以</a:t>
            </a:r>
            <a:r>
              <a:rPr lang="zh-CN" altLang="en-US" b="1" dirty="0"/>
              <a:t>京东为代表的供应链金融模式是以电商或行业龙头企业为主导的</a:t>
            </a:r>
            <a:r>
              <a:rPr lang="zh-CN" altLang="en-US" b="1" dirty="0" smtClean="0"/>
              <a:t>模式</a:t>
            </a:r>
            <a:r>
              <a:rPr lang="zh-CN" altLang="en-US" b="1" dirty="0"/>
              <a:t>。</a:t>
            </a:r>
            <a:r>
              <a:rPr lang="zh-CN" altLang="en-US" dirty="0" smtClean="0"/>
              <a:t>其</a:t>
            </a:r>
            <a:r>
              <a:rPr lang="zh-CN" altLang="en-US" dirty="0"/>
              <a:t>原因在于，它能够为银行提供流量、数据或信息，而由于银行竞争的同质性，在这一模式中银行成为“附庸”</a:t>
            </a:r>
            <a:r>
              <a:rPr lang="zh-CN" altLang="en-US" dirty="0" smtClean="0"/>
              <a:t>。在</a:t>
            </a:r>
            <a:r>
              <a:rPr lang="zh-CN" altLang="en-US" dirty="0"/>
              <a:t>海量的</a:t>
            </a:r>
            <a:r>
              <a:rPr lang="zh-CN" altLang="en-US" dirty="0" smtClean="0"/>
              <a:t>交易</a:t>
            </a:r>
            <a:r>
              <a:rPr lang="zh-CN" altLang="en-US" dirty="0"/>
              <a:t>数据基础上，作为核心企业，或以信息提供方的身份或以担保方的方式，通过和银行</a:t>
            </a:r>
            <a:r>
              <a:rPr lang="zh-CN" altLang="en-US" dirty="0" smtClean="0"/>
              <a:t>等机构</a:t>
            </a:r>
            <a:r>
              <a:rPr lang="zh-CN" altLang="en-US" dirty="0"/>
              <a:t>合作，对产业链条中的上下游进行融资的模式。在此合作模式中，京东等龙头企业</a:t>
            </a:r>
            <a:r>
              <a:rPr lang="zh-CN" altLang="en-US" dirty="0" smtClean="0"/>
              <a:t>起到</a:t>
            </a:r>
            <a:r>
              <a:rPr lang="zh-CN" altLang="en-US" dirty="0"/>
              <a:t>的对信息进行确认审核、担保或提供信息的作用，并没有实质上对用户提供资金的融通</a:t>
            </a:r>
            <a:r>
              <a:rPr lang="zh-CN" altLang="en-US" dirty="0" smtClean="0"/>
              <a:t>，这</a:t>
            </a:r>
            <a:r>
              <a:rPr lang="zh-CN" altLang="en-US" dirty="0"/>
              <a:t>一职责仍旧由银行或别的资金供给方担任</a:t>
            </a:r>
            <a:r>
              <a:rPr lang="zh-CN" altLang="en-US" dirty="0" smtClean="0"/>
              <a:t>。</a:t>
            </a:r>
            <a:endParaRPr lang="en-US" altLang="zh-CN" dirty="0" smtClean="0"/>
          </a:p>
          <a:p>
            <a:pPr marL="0" indent="0">
              <a:buNone/>
            </a:pPr>
            <a:r>
              <a:rPr lang="zh-CN" altLang="en-US" dirty="0" smtClean="0"/>
              <a:t>    供应</a:t>
            </a:r>
            <a:r>
              <a:rPr lang="zh-CN" altLang="en-US" dirty="0"/>
              <a:t>链金融是供应链管理的参与者（核心企业）作为组织者，对供应链金融资源</a:t>
            </a:r>
            <a:r>
              <a:rPr lang="zh-CN" altLang="en-US" dirty="0" smtClean="0"/>
              <a:t>进行整合</a:t>
            </a:r>
            <a:r>
              <a:rPr lang="zh-CN" altLang="en-US" dirty="0"/>
              <a:t>，为供应链的其他参与方的资金提供渠道的一种融资方式，能够通过整合资金、资源</a:t>
            </a:r>
            <a:r>
              <a:rPr lang="zh-CN" altLang="en-US" dirty="0" smtClean="0"/>
              <a:t>、物流</a:t>
            </a:r>
            <a:r>
              <a:rPr lang="zh-CN" altLang="en-US" dirty="0"/>
              <a:t>等活动提高整个供应链的资金运用效率</a:t>
            </a:r>
            <a:r>
              <a:rPr lang="zh-CN" altLang="en-US" dirty="0" smtClean="0"/>
              <a:t>。</a:t>
            </a:r>
            <a:endParaRPr lang="en-US" altLang="zh-CN" dirty="0" smtClean="0"/>
          </a:p>
          <a:p>
            <a:pPr marL="0" indent="0">
              <a:buNone/>
            </a:pPr>
            <a:r>
              <a:rPr lang="zh-CN" altLang="en-US" dirty="0" smtClean="0"/>
              <a:t>    京东</a:t>
            </a:r>
            <a:r>
              <a:rPr lang="zh-CN" altLang="en-US" dirty="0"/>
              <a:t>的供应链金融是京东对供应商、银行的双向深度绑定，从供应商的角度来看，</a:t>
            </a:r>
            <a:r>
              <a:rPr lang="zh-CN" altLang="en-US" dirty="0" smtClean="0"/>
              <a:t>这主要</a:t>
            </a:r>
            <a:r>
              <a:rPr lang="zh-CN" altLang="en-US" dirty="0"/>
              <a:t>是由于金融借贷需要信用凭证，其往往和支付、物流等供应链环节紧密对接，通过</a:t>
            </a:r>
            <a:r>
              <a:rPr lang="zh-CN" altLang="en-US" dirty="0" smtClean="0"/>
              <a:t>供应</a:t>
            </a:r>
            <a:r>
              <a:rPr lang="zh-CN" altLang="en-US" dirty="0"/>
              <a:t>商在支付、物流上的数据和凭证进行抵押担保。</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a:t>
            </a:r>
            <a:r>
              <a:rPr lang="zh-CN" altLang="en-US" dirty="0"/>
              <a:t>大数据金融的发展趋势</a:t>
            </a:r>
            <a:endParaRPr lang="zh-CN" altLang="en-US" dirty="0">
              <a:solidFill>
                <a:srgbClr val="FF0000"/>
              </a:solidFill>
            </a:endParaRPr>
          </a:p>
        </p:txBody>
      </p:sp>
      <p:sp>
        <p:nvSpPr>
          <p:cNvPr id="3" name="内容占位符 2"/>
          <p:cNvSpPr>
            <a:spLocks noGrp="1"/>
          </p:cNvSpPr>
          <p:nvPr>
            <p:ph idx="1"/>
          </p:nvPr>
        </p:nvSpPr>
        <p:spPr>
          <a:xfrm>
            <a:off x="395536" y="1426344"/>
            <a:ext cx="8424936" cy="5112568"/>
          </a:xfrm>
        </p:spPr>
        <p:txBody>
          <a:bodyPr>
            <a:normAutofit lnSpcReduction="10000"/>
          </a:bodyPr>
          <a:lstStyle/>
          <a:p>
            <a:r>
              <a:rPr lang="en-US" altLang="zh-CN" b="1" dirty="0">
                <a:solidFill>
                  <a:srgbClr val="6A5015"/>
                </a:solidFill>
              </a:rPr>
              <a:t>12.3.1 </a:t>
            </a:r>
            <a:r>
              <a:rPr lang="zh-CN" altLang="en-US" b="1" dirty="0">
                <a:solidFill>
                  <a:srgbClr val="6A5015"/>
                </a:solidFill>
              </a:rPr>
              <a:t>电商金融化，实现信息流和金融流的</a:t>
            </a:r>
            <a:r>
              <a:rPr lang="zh-CN" altLang="en-US" b="1" dirty="0" smtClean="0">
                <a:solidFill>
                  <a:srgbClr val="6A5015"/>
                </a:solidFill>
              </a:rPr>
              <a:t>融合</a:t>
            </a:r>
            <a:endParaRPr lang="en-US" altLang="zh-CN" b="1" dirty="0" smtClean="0">
              <a:solidFill>
                <a:srgbClr val="6A5015"/>
              </a:solidFill>
            </a:endParaRPr>
          </a:p>
          <a:p>
            <a:pPr marL="0" indent="0">
              <a:buNone/>
            </a:pPr>
            <a:r>
              <a:rPr lang="zh-CN" altLang="en-US" dirty="0" smtClean="0"/>
              <a:t>    </a:t>
            </a:r>
            <a:r>
              <a:rPr lang="zh-CN" altLang="en-US" b="1" dirty="0" smtClean="0"/>
              <a:t>电</a:t>
            </a:r>
            <a:r>
              <a:rPr lang="zh-CN" altLang="en-US" b="1" dirty="0"/>
              <a:t>商金融化</a:t>
            </a:r>
            <a:r>
              <a:rPr lang="zh-CN" altLang="en-US" dirty="0"/>
              <a:t>是电商企业在电子商务平台的长期发展中，数据积累和信用记录运用的</a:t>
            </a:r>
            <a:r>
              <a:rPr lang="zh-CN" altLang="en-US" dirty="0" smtClean="0"/>
              <a:t>必然趋势</a:t>
            </a:r>
            <a:r>
              <a:rPr lang="zh-CN" altLang="en-US" dirty="0"/>
              <a:t>，是商业信用对接银行信用的表现。电商以网购起家，通过数据、流量获得销售</a:t>
            </a:r>
            <a:r>
              <a:rPr lang="zh-CN" altLang="en-US" dirty="0" smtClean="0"/>
              <a:t>，再通</a:t>
            </a:r>
            <a:r>
              <a:rPr lang="zh-CN" altLang="en-US" dirty="0"/>
              <a:t>过销售积累数据、流量，聚集黏性，数据的结构化和层次化明显，对信息流的反应</a:t>
            </a:r>
            <a:r>
              <a:rPr lang="zh-CN" altLang="en-US" dirty="0" smtClean="0"/>
              <a:t>敏锐。</a:t>
            </a:r>
            <a:endParaRPr lang="en-US" altLang="zh-CN" dirty="0" smtClean="0"/>
          </a:p>
          <a:p>
            <a:pPr marL="0" indent="0">
              <a:buNone/>
            </a:pPr>
            <a:r>
              <a:rPr lang="zh-CN" altLang="en-US" dirty="0" smtClean="0"/>
              <a:t>    电</a:t>
            </a:r>
            <a:r>
              <a:rPr lang="zh-CN" altLang="en-US" dirty="0"/>
              <a:t>商金融化的发展目前可以分为</a:t>
            </a:r>
            <a:r>
              <a:rPr lang="zh-CN" altLang="en-US" b="1" dirty="0"/>
              <a:t>两个阶段</a:t>
            </a:r>
            <a:r>
              <a:rPr lang="zh-CN" altLang="en-US" dirty="0"/>
              <a:t>，</a:t>
            </a:r>
            <a:r>
              <a:rPr lang="zh-CN" altLang="en-US" b="1" dirty="0"/>
              <a:t>第一阶段</a:t>
            </a:r>
            <a:r>
              <a:rPr lang="zh-CN" altLang="en-US" dirty="0"/>
              <a:t>为电商完成第三方支付，是对</a:t>
            </a:r>
            <a:r>
              <a:rPr lang="zh-CN" altLang="en-US" dirty="0" smtClean="0"/>
              <a:t>传统</a:t>
            </a:r>
            <a:r>
              <a:rPr lang="zh-CN" altLang="en-US" dirty="0"/>
              <a:t>的银行所具有的支付和信用功能的创新和替代；</a:t>
            </a:r>
            <a:r>
              <a:rPr lang="zh-CN" altLang="en-US" b="1" dirty="0"/>
              <a:t>第二阶段</a:t>
            </a:r>
            <a:r>
              <a:rPr lang="zh-CN" altLang="en-US" dirty="0"/>
              <a:t>为电商羽翼渐丰后，开始</a:t>
            </a:r>
            <a:r>
              <a:rPr lang="zh-CN" altLang="en-US" dirty="0" smtClean="0"/>
              <a:t>寻求同</a:t>
            </a:r>
            <a:r>
              <a:rPr lang="zh-CN" altLang="en-US" dirty="0"/>
              <a:t>银行的信贷合作，代表例子为京东商城的供应链金融模式</a:t>
            </a:r>
            <a:r>
              <a:rPr lang="zh-CN" altLang="en-US" dirty="0" smtClean="0"/>
              <a:t>。</a:t>
            </a:r>
            <a:endParaRPr lang="en-US" altLang="zh-CN" dirty="0" smtClean="0"/>
          </a:p>
          <a:p>
            <a:pPr marL="0" indent="0">
              <a:buNone/>
            </a:pPr>
            <a:r>
              <a:rPr lang="en-US" altLang="zh-CN" dirty="0" smtClean="0"/>
              <a:t>    2007 </a:t>
            </a:r>
            <a:r>
              <a:rPr lang="zh-CN" altLang="en-US" dirty="0"/>
              <a:t>年，阿里巴巴展开同工行、建行的合作，进行小额信贷的新尝试，但是由于信用审核、风控理念之间的</a:t>
            </a:r>
            <a:r>
              <a:rPr lang="zh-CN" altLang="en-US" dirty="0" smtClean="0"/>
              <a:t>差异</a:t>
            </a:r>
            <a:r>
              <a:rPr lang="zh-CN" altLang="en-US" dirty="0"/>
              <a:t>等一些原因，双方最终分道扬镳</a:t>
            </a:r>
            <a:r>
              <a:rPr lang="zh-CN" altLang="en-US" dirty="0" smtClean="0"/>
              <a:t>。如今电商金融化发展</a:t>
            </a:r>
            <a:r>
              <a:rPr lang="zh-CN" altLang="en-US" dirty="0"/>
              <a:t>方向出现了不同：一方是以阿里巴巴为代表的金融平台，在获取银行牌照之前，</a:t>
            </a:r>
            <a:r>
              <a:rPr lang="zh-CN" altLang="en-US" dirty="0" smtClean="0"/>
              <a:t>以资产</a:t>
            </a:r>
            <a:r>
              <a:rPr lang="zh-CN" altLang="en-US" dirty="0"/>
              <a:t>证券化、信托计划等方式筹集资金；另一方是以苏宁云商为代表的金融平台，直指</a:t>
            </a:r>
            <a:r>
              <a:rPr lang="zh-CN" altLang="en-US" dirty="0" smtClean="0"/>
              <a:t>民营</a:t>
            </a:r>
            <a:r>
              <a:rPr lang="zh-CN" altLang="en-US" dirty="0"/>
              <a:t>银行牌照，希望在成立银行后，将信息流和资金流收归己用。二者</a:t>
            </a:r>
            <a:r>
              <a:rPr lang="zh-CN" altLang="en-US" dirty="0" smtClean="0"/>
              <a:t>殊途同归</a:t>
            </a:r>
            <a:r>
              <a:rPr lang="zh-CN" altLang="en-US" dirty="0"/>
              <a:t>，都是在掌握商品流、信息流的情况下，高效、低成本的获得资金流，从而建立</a:t>
            </a:r>
            <a:r>
              <a:rPr lang="zh-CN" altLang="en-US" dirty="0" smtClean="0"/>
              <a:t>自身完整</a:t>
            </a:r>
            <a:r>
              <a:rPr lang="zh-CN" altLang="en-US" dirty="0"/>
              <a:t>生态圈，对生态圈内商户提供一条龙服务，提高商户黏性，提升竞争对手进入壁垒</a:t>
            </a:r>
            <a:r>
              <a:rPr lang="zh-CN" altLang="en-US" dirty="0" smtClean="0"/>
              <a:t>，期待</a:t>
            </a:r>
            <a:r>
              <a:rPr lang="zh-CN" altLang="en-US" dirty="0"/>
              <a:t>在激烈的互联网金融竞争时代拥有一席之地。</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a:t>
            </a:r>
            <a:r>
              <a:rPr lang="zh-CN" altLang="en-US" dirty="0"/>
              <a:t>大数据金融的发展趋势</a:t>
            </a:r>
            <a:endParaRPr lang="zh-CN" altLang="en-US" dirty="0">
              <a:solidFill>
                <a:srgbClr val="FF0000"/>
              </a:solidFill>
            </a:endParaRPr>
          </a:p>
        </p:txBody>
      </p:sp>
      <p:sp>
        <p:nvSpPr>
          <p:cNvPr id="3" name="内容占位符 2"/>
          <p:cNvSpPr>
            <a:spLocks noGrp="1"/>
          </p:cNvSpPr>
          <p:nvPr>
            <p:ph idx="1"/>
          </p:nvPr>
        </p:nvSpPr>
        <p:spPr>
          <a:xfrm>
            <a:off x="395536" y="1426344"/>
            <a:ext cx="8424936" cy="5112568"/>
          </a:xfrm>
        </p:spPr>
        <p:txBody>
          <a:bodyPr>
            <a:normAutofit/>
          </a:bodyPr>
          <a:lstStyle/>
          <a:p>
            <a:r>
              <a:rPr lang="en-US" altLang="zh-CN" b="1" dirty="0">
                <a:solidFill>
                  <a:srgbClr val="6A5015"/>
                </a:solidFill>
              </a:rPr>
              <a:t>12.3.2 </a:t>
            </a:r>
            <a:r>
              <a:rPr lang="zh-CN" altLang="en-US" b="1" dirty="0">
                <a:solidFill>
                  <a:srgbClr val="6A5015"/>
                </a:solidFill>
              </a:rPr>
              <a:t>金融机构积极搭建数据平台，强化用户</a:t>
            </a:r>
            <a:r>
              <a:rPr lang="zh-CN" altLang="en-US" b="1" dirty="0" smtClean="0">
                <a:solidFill>
                  <a:srgbClr val="6A5015"/>
                </a:solidFill>
              </a:rPr>
              <a:t>体验</a:t>
            </a:r>
            <a:endParaRPr lang="en-US" altLang="zh-CN" b="1" dirty="0" smtClean="0">
              <a:solidFill>
                <a:srgbClr val="6A5015"/>
              </a:solidFill>
            </a:endParaRPr>
          </a:p>
          <a:p>
            <a:pPr marL="0" indent="0">
              <a:buNone/>
            </a:pPr>
            <a:r>
              <a:rPr lang="zh-CN" altLang="en-US" dirty="0" smtClean="0">
                <a:solidFill>
                  <a:srgbClr val="6A5015"/>
                </a:solidFill>
              </a:rPr>
              <a:t>    在</a:t>
            </a:r>
            <a:r>
              <a:rPr lang="zh-CN" altLang="en-US" dirty="0">
                <a:solidFill>
                  <a:srgbClr val="6A5015"/>
                </a:solidFill>
              </a:rPr>
              <a:t>电商跨界金融的冲击波之下</a:t>
            </a:r>
            <a:r>
              <a:rPr lang="zh-CN" altLang="en-US" dirty="0" smtClean="0">
                <a:solidFill>
                  <a:srgbClr val="6A5015"/>
                </a:solidFill>
              </a:rPr>
              <a:t>，银行</a:t>
            </a:r>
            <a:r>
              <a:rPr lang="zh-CN" altLang="en-US" dirty="0">
                <a:solidFill>
                  <a:srgbClr val="6A5015"/>
                </a:solidFill>
              </a:rPr>
              <a:t>借</a:t>
            </a:r>
            <a:r>
              <a:rPr lang="zh-CN" altLang="en-US" dirty="0" smtClean="0">
                <a:solidFill>
                  <a:srgbClr val="6A5015"/>
                </a:solidFill>
              </a:rPr>
              <a:t>道电</a:t>
            </a:r>
            <a:r>
              <a:rPr lang="zh-CN" altLang="en-US" dirty="0">
                <a:solidFill>
                  <a:srgbClr val="6A5015"/>
                </a:solidFill>
              </a:rPr>
              <a:t>商，打响反击战。大型商业银行的数据均在大数据级别，尤其在金融数据方面有着电商无法</a:t>
            </a:r>
            <a:r>
              <a:rPr lang="zh-CN" altLang="en-US" dirty="0" smtClean="0">
                <a:solidFill>
                  <a:srgbClr val="6A5015"/>
                </a:solidFill>
              </a:rPr>
              <a:t>比拟</a:t>
            </a:r>
            <a:r>
              <a:rPr lang="zh-CN" altLang="en-US" dirty="0">
                <a:solidFill>
                  <a:srgbClr val="6A5015"/>
                </a:solidFill>
              </a:rPr>
              <a:t>的</a:t>
            </a:r>
            <a:r>
              <a:rPr lang="zh-CN" altLang="en-US" dirty="0" smtClean="0">
                <a:solidFill>
                  <a:srgbClr val="6A5015"/>
                </a:solidFill>
              </a:rPr>
              <a:t>优势。自 </a:t>
            </a:r>
            <a:r>
              <a:rPr lang="en-US" altLang="zh-CN" dirty="0">
                <a:solidFill>
                  <a:srgbClr val="6A5015"/>
                </a:solidFill>
              </a:rPr>
              <a:t>2012 </a:t>
            </a:r>
            <a:r>
              <a:rPr lang="zh-CN" altLang="en-US" dirty="0">
                <a:solidFill>
                  <a:srgbClr val="6A5015"/>
                </a:solidFill>
              </a:rPr>
              <a:t>年开始，多家银行，如建行、交行、工行等都积极部署自己的电商平台，</a:t>
            </a:r>
            <a:r>
              <a:rPr lang="zh-CN" altLang="en-US" dirty="0" smtClean="0">
                <a:solidFill>
                  <a:srgbClr val="6A5015"/>
                </a:solidFill>
              </a:rPr>
              <a:t>期待</a:t>
            </a:r>
            <a:r>
              <a:rPr lang="zh-CN" altLang="en-US" dirty="0">
                <a:solidFill>
                  <a:srgbClr val="6A5015"/>
                </a:solidFill>
              </a:rPr>
              <a:t>在留住老客户及扩展客户数量数据同时，使客户数据立体化，并利用立体数据进行差</a:t>
            </a:r>
            <a:r>
              <a:rPr lang="zh-CN" altLang="en-US" dirty="0" smtClean="0">
                <a:solidFill>
                  <a:srgbClr val="6A5015"/>
                </a:solidFill>
              </a:rPr>
              <a:t>异化</a:t>
            </a:r>
            <a:r>
              <a:rPr lang="zh-CN" altLang="en-US" dirty="0">
                <a:solidFill>
                  <a:srgbClr val="6A5015"/>
                </a:solidFill>
              </a:rPr>
              <a:t>服务，了解客户消费习惯，预测客户行为，进行管理交易、信贷风险和合规方面的</a:t>
            </a:r>
            <a:r>
              <a:rPr lang="zh-CN" altLang="en-US" dirty="0" smtClean="0">
                <a:solidFill>
                  <a:srgbClr val="6A5015"/>
                </a:solidFill>
              </a:rPr>
              <a:t>风险控制。</a:t>
            </a:r>
            <a:endParaRPr lang="en-US" altLang="zh-CN" dirty="0" smtClean="0">
              <a:solidFill>
                <a:srgbClr val="6A5015"/>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12.3.2 </a:t>
            </a:r>
            <a:r>
              <a:rPr lang="zh-CN" altLang="en-US" dirty="0"/>
              <a:t>金融机构积极搭建数据平台，强化用户体验</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TextBox 7"/>
          <p:cNvSpPr txBox="1"/>
          <p:nvPr/>
        </p:nvSpPr>
        <p:spPr>
          <a:xfrm>
            <a:off x="467544" y="1628800"/>
            <a:ext cx="8208912" cy="338554"/>
          </a:xfrm>
          <a:prstGeom prst="rect">
            <a:avLst/>
          </a:prstGeom>
          <a:noFill/>
        </p:spPr>
        <p:txBody>
          <a:bodyPr wrap="square" rtlCol="0">
            <a:spAutoFit/>
          </a:bodyPr>
          <a:lstStyle/>
          <a:p>
            <a:pPr algn="ctr"/>
            <a:r>
              <a:rPr lang="zh-CN" altLang="en-US" sz="1600" b="1" dirty="0">
                <a:latin typeface="仿宋" panose="02010609060101010101" pitchFamily="49" charset="-122"/>
                <a:ea typeface="仿宋" panose="02010609060101010101" pitchFamily="49" charset="-122"/>
              </a:rPr>
              <a:t>表 </a:t>
            </a:r>
            <a:r>
              <a:rPr lang="en-US" altLang="zh-CN" sz="1600" b="1" dirty="0">
                <a:latin typeface="仿宋" panose="02010609060101010101" pitchFamily="49" charset="-122"/>
                <a:ea typeface="仿宋" panose="02010609060101010101" pitchFamily="49" charset="-122"/>
              </a:rPr>
              <a:t>12-1 </a:t>
            </a:r>
            <a:r>
              <a:rPr lang="zh-CN" altLang="en-US" sz="1600" b="1" dirty="0">
                <a:latin typeface="仿宋" panose="02010609060101010101" pitchFamily="49" charset="-122"/>
                <a:ea typeface="仿宋" panose="02010609060101010101" pitchFamily="49" charset="-122"/>
              </a:rPr>
              <a:t>银行在电商领域的布局情况</a:t>
            </a:r>
            <a:endParaRPr lang="zh-CN" altLang="zh-CN" sz="1600" dirty="0">
              <a:latin typeface="仿宋" panose="02010609060101010101" pitchFamily="49" charset="-122"/>
              <a:ea typeface="仿宋" panose="02010609060101010101" pitchFamily="49" charset="-122"/>
            </a:endParaRPr>
          </a:p>
        </p:txBody>
      </p:sp>
      <p:graphicFrame>
        <p:nvGraphicFramePr>
          <p:cNvPr id="3" name="表格 2"/>
          <p:cNvGraphicFramePr>
            <a:graphicFrameLocks noGrp="1"/>
          </p:cNvGraphicFramePr>
          <p:nvPr/>
        </p:nvGraphicFramePr>
        <p:xfrm>
          <a:off x="138335" y="1979812"/>
          <a:ext cx="8867329" cy="3937000"/>
        </p:xfrm>
        <a:graphic>
          <a:graphicData uri="http://schemas.openxmlformats.org/drawingml/2006/table">
            <a:tbl>
              <a:tblPr firstRow="1" bandRow="1">
                <a:tableStyleId>{5C22544A-7EE6-4342-B048-85BDC9FD1C3A}</a:tableStyleId>
              </a:tblPr>
              <a:tblGrid>
                <a:gridCol w="1825627"/>
                <a:gridCol w="1825627"/>
                <a:gridCol w="5216075"/>
              </a:tblGrid>
              <a:tr h="370840">
                <a:tc>
                  <a:txBody>
                    <a:bodyPr/>
                    <a:lstStyle/>
                    <a:p>
                      <a:pPr marL="0" indent="0" algn="ctr"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分类</a:t>
                      </a:r>
                      <a:endParaRPr lang="zh-CN" sz="1800" kern="1200" dirty="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c>
                  <a:txBody>
                    <a:bodyPr/>
                    <a:lstStyle/>
                    <a:p>
                      <a:pPr marL="0" indent="0" algn="ctr"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银行名称</a:t>
                      </a:r>
                      <a:endParaRPr lang="zh-CN" sz="1800" kern="1200" dirty="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c>
                  <a:txBody>
                    <a:bodyPr/>
                    <a:lstStyle/>
                    <a:p>
                      <a:pPr marL="0" indent="0" algn="ctr"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事件</a:t>
                      </a:r>
                      <a:endParaRPr lang="zh-CN" sz="1800" kern="1200" dirty="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r>
              <a:tr h="370840">
                <a:tc>
                  <a:txBody>
                    <a:bodyPr/>
                    <a:lstStyle/>
                    <a:p>
                      <a:pPr marL="0" indent="0" algn="l"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推出网上商城</a:t>
                      </a:r>
                      <a:endParaRPr lang="zh-CN" sz="1800" kern="1200" dirty="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c>
                  <a:txBody>
                    <a:bodyPr/>
                    <a:lstStyle/>
                    <a:p>
                      <a:pPr marL="0" indent="0" algn="ctr"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建设银行</a:t>
                      </a:r>
                      <a:endParaRPr lang="zh-CN" sz="1800" kern="1200" dirty="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c>
                  <a:txBody>
                    <a:bodyPr/>
                    <a:lstStyle/>
                    <a:p>
                      <a:pPr marL="0" indent="0" algn="l" defTabSz="914400" rtl="0" eaLnBrk="1" latinLnBrk="0" hangingPunct="1">
                        <a:spcBef>
                          <a:spcPts val="1800"/>
                        </a:spcBef>
                        <a:spcAft>
                          <a:spcPts val="0"/>
                        </a:spcAft>
                        <a:buSzPct val="150000"/>
                        <a:buFontTx/>
                        <a:buNone/>
                      </a:pPr>
                      <a:r>
                        <a:rPr lang="en-US" sz="1800" kern="1200" dirty="0">
                          <a:solidFill>
                            <a:srgbClr val="6A5015"/>
                          </a:solidFill>
                          <a:latin typeface="仿宋" panose="02010609060101010101" pitchFamily="49" charset="-122"/>
                          <a:ea typeface="仿宋" panose="02010609060101010101" pitchFamily="49" charset="-122"/>
                          <a:cs typeface="+mn-cs"/>
                        </a:rPr>
                        <a:t>2012</a:t>
                      </a:r>
                      <a:r>
                        <a:rPr lang="zh-CN" sz="1800" kern="1200" dirty="0">
                          <a:solidFill>
                            <a:srgbClr val="6A5015"/>
                          </a:solidFill>
                          <a:latin typeface="仿宋" panose="02010609060101010101" pitchFamily="49" charset="-122"/>
                          <a:ea typeface="仿宋" panose="02010609060101010101" pitchFamily="49" charset="-122"/>
                          <a:cs typeface="+mn-cs"/>
                        </a:rPr>
                        <a:t>年，推出名为</a:t>
                      </a:r>
                      <a:r>
                        <a:rPr lang="en-US" sz="1800" kern="1200" dirty="0">
                          <a:solidFill>
                            <a:srgbClr val="6A5015"/>
                          </a:solidFill>
                          <a:latin typeface="仿宋" panose="02010609060101010101" pitchFamily="49" charset="-122"/>
                          <a:ea typeface="仿宋" panose="02010609060101010101" pitchFamily="49" charset="-122"/>
                          <a:cs typeface="+mn-cs"/>
                        </a:rPr>
                        <a:t>“</a:t>
                      </a:r>
                      <a:r>
                        <a:rPr lang="zh-CN" sz="1800" kern="1200" dirty="0">
                          <a:solidFill>
                            <a:srgbClr val="6A5015"/>
                          </a:solidFill>
                          <a:latin typeface="仿宋" panose="02010609060101010101" pitchFamily="49" charset="-122"/>
                          <a:ea typeface="仿宋" panose="02010609060101010101" pitchFamily="49" charset="-122"/>
                          <a:cs typeface="+mn-cs"/>
                        </a:rPr>
                        <a:t>善融商务</a:t>
                      </a:r>
                      <a:r>
                        <a:rPr lang="en-US" sz="1800" kern="1200" dirty="0">
                          <a:solidFill>
                            <a:srgbClr val="6A5015"/>
                          </a:solidFill>
                          <a:latin typeface="仿宋" panose="02010609060101010101" pitchFamily="49" charset="-122"/>
                          <a:ea typeface="仿宋" panose="02010609060101010101" pitchFamily="49" charset="-122"/>
                          <a:cs typeface="+mn-cs"/>
                        </a:rPr>
                        <a:t>”</a:t>
                      </a:r>
                      <a:r>
                        <a:rPr lang="zh-CN" sz="1800" kern="1200" dirty="0">
                          <a:solidFill>
                            <a:srgbClr val="6A5015"/>
                          </a:solidFill>
                          <a:latin typeface="仿宋" panose="02010609060101010101" pitchFamily="49" charset="-122"/>
                          <a:ea typeface="仿宋" panose="02010609060101010101" pitchFamily="49" charset="-122"/>
                          <a:cs typeface="+mn-cs"/>
                        </a:rPr>
                        <a:t>的网上商城，提供可大额分期付款的综合网上购物及租买房中介信息</a:t>
                      </a:r>
                      <a:endParaRPr lang="zh-CN" sz="1800" kern="1200" dirty="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r>
              <a:tr h="370840">
                <a:tc>
                  <a:txBody>
                    <a:bodyPr/>
                    <a:lstStyle/>
                    <a:p>
                      <a:pPr marL="0" indent="0" algn="l" defTabSz="914400" rtl="0" eaLnBrk="1" latinLnBrk="0" hangingPunct="1">
                        <a:spcBef>
                          <a:spcPts val="1800"/>
                        </a:spcBef>
                        <a:spcAft>
                          <a:spcPts val="0"/>
                        </a:spcAft>
                        <a:buSzPct val="150000"/>
                        <a:buFontTx/>
                        <a:buNone/>
                      </a:pPr>
                      <a:r>
                        <a:rPr lang="en-US" sz="1800" kern="1200" dirty="0">
                          <a:solidFill>
                            <a:srgbClr val="6A5015"/>
                          </a:solidFill>
                          <a:latin typeface="仿宋" panose="02010609060101010101" pitchFamily="49" charset="-122"/>
                          <a:ea typeface="仿宋" panose="02010609060101010101" pitchFamily="49" charset="-122"/>
                          <a:cs typeface="+mn-cs"/>
                        </a:rPr>
                        <a:t> </a:t>
                      </a:r>
                      <a:endParaRPr lang="zh-CN" sz="1800" kern="1200" dirty="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c>
                  <a:txBody>
                    <a:bodyPr/>
                    <a:lstStyle/>
                    <a:p>
                      <a:pPr marL="0" indent="0" algn="ctr"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交通银行</a:t>
                      </a:r>
                      <a:endParaRPr lang="zh-CN" sz="1800" kern="1200" dirty="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c>
                  <a:txBody>
                    <a:bodyPr/>
                    <a:lstStyle/>
                    <a:p>
                      <a:pPr marL="0" indent="0" algn="l" defTabSz="914400" rtl="0" eaLnBrk="1" latinLnBrk="0" hangingPunct="1">
                        <a:spcBef>
                          <a:spcPts val="1800"/>
                        </a:spcBef>
                        <a:spcAft>
                          <a:spcPts val="0"/>
                        </a:spcAft>
                        <a:buSzPct val="150000"/>
                        <a:buFontTx/>
                        <a:buNone/>
                      </a:pPr>
                      <a:r>
                        <a:rPr lang="en-US" sz="1800" kern="1200" dirty="0">
                          <a:solidFill>
                            <a:srgbClr val="6A5015"/>
                          </a:solidFill>
                          <a:latin typeface="仿宋" panose="02010609060101010101" pitchFamily="49" charset="-122"/>
                          <a:ea typeface="仿宋" panose="02010609060101010101" pitchFamily="49" charset="-122"/>
                          <a:cs typeface="+mn-cs"/>
                        </a:rPr>
                        <a:t>2012</a:t>
                      </a:r>
                      <a:r>
                        <a:rPr lang="zh-CN" sz="1800" kern="1200" dirty="0">
                          <a:solidFill>
                            <a:srgbClr val="6A5015"/>
                          </a:solidFill>
                          <a:latin typeface="仿宋" panose="02010609060101010101" pitchFamily="49" charset="-122"/>
                          <a:ea typeface="仿宋" panose="02010609060101010101" pitchFamily="49" charset="-122"/>
                          <a:cs typeface="+mn-cs"/>
                        </a:rPr>
                        <a:t>年，推出名为</a:t>
                      </a:r>
                      <a:r>
                        <a:rPr lang="en-US" sz="1800" kern="1200" dirty="0">
                          <a:solidFill>
                            <a:srgbClr val="6A5015"/>
                          </a:solidFill>
                          <a:latin typeface="仿宋" panose="02010609060101010101" pitchFamily="49" charset="-122"/>
                          <a:ea typeface="仿宋" panose="02010609060101010101" pitchFamily="49" charset="-122"/>
                          <a:cs typeface="+mn-cs"/>
                        </a:rPr>
                        <a:t>“</a:t>
                      </a:r>
                      <a:r>
                        <a:rPr lang="zh-CN" sz="1800" kern="1200" dirty="0">
                          <a:solidFill>
                            <a:srgbClr val="6A5015"/>
                          </a:solidFill>
                          <a:latin typeface="仿宋" panose="02010609060101010101" pitchFamily="49" charset="-122"/>
                          <a:ea typeface="仿宋" panose="02010609060101010101" pitchFamily="49" charset="-122"/>
                          <a:cs typeface="+mn-cs"/>
                        </a:rPr>
                        <a:t>交博汇</a:t>
                      </a:r>
                      <a:r>
                        <a:rPr lang="en-US" sz="1800" kern="1200" dirty="0">
                          <a:solidFill>
                            <a:srgbClr val="6A5015"/>
                          </a:solidFill>
                          <a:latin typeface="仿宋" panose="02010609060101010101" pitchFamily="49" charset="-122"/>
                          <a:ea typeface="仿宋" panose="02010609060101010101" pitchFamily="49" charset="-122"/>
                          <a:cs typeface="+mn-cs"/>
                        </a:rPr>
                        <a:t>”</a:t>
                      </a:r>
                      <a:r>
                        <a:rPr lang="zh-CN" sz="1800" kern="1200" dirty="0">
                          <a:solidFill>
                            <a:srgbClr val="6A5015"/>
                          </a:solidFill>
                          <a:latin typeface="仿宋" panose="02010609060101010101" pitchFamily="49" charset="-122"/>
                          <a:ea typeface="仿宋" panose="02010609060101010101" pitchFamily="49" charset="-122"/>
                          <a:cs typeface="+mn-cs"/>
                        </a:rPr>
                        <a:t>的网上商城，提供可大额分期付款的综合网上购物及租买房中介信息</a:t>
                      </a:r>
                      <a:endParaRPr lang="zh-CN" sz="1800" kern="1200" dirty="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r>
              <a:tr h="370840">
                <a:tc>
                  <a:txBody>
                    <a:bodyPr/>
                    <a:lstStyle/>
                    <a:p>
                      <a:pPr marL="0" indent="0" algn="l" defTabSz="914400" rtl="0" eaLnBrk="1" latinLnBrk="0" hangingPunct="1">
                        <a:spcBef>
                          <a:spcPts val="1800"/>
                        </a:spcBef>
                        <a:spcAft>
                          <a:spcPts val="0"/>
                        </a:spcAft>
                        <a:buSzPct val="150000"/>
                        <a:buFontTx/>
                        <a:buNone/>
                      </a:pPr>
                      <a:r>
                        <a:rPr lang="en-US" sz="1800" kern="1200">
                          <a:solidFill>
                            <a:srgbClr val="6A5015"/>
                          </a:solidFill>
                          <a:latin typeface="仿宋" panose="02010609060101010101" pitchFamily="49" charset="-122"/>
                          <a:ea typeface="仿宋" panose="02010609060101010101" pitchFamily="49" charset="-122"/>
                          <a:cs typeface="+mn-cs"/>
                        </a:rPr>
                        <a:t> </a:t>
                      </a:r>
                      <a:endParaRPr lang="zh-CN" sz="1800" kern="120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c>
                  <a:txBody>
                    <a:bodyPr/>
                    <a:lstStyle/>
                    <a:p>
                      <a:pPr marL="0" indent="0" algn="ctr"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中国银行</a:t>
                      </a:r>
                      <a:endParaRPr lang="zh-CN" sz="1800" kern="1200" dirty="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c>
                  <a:txBody>
                    <a:bodyPr/>
                    <a:lstStyle/>
                    <a:p>
                      <a:pPr marL="0" indent="0" algn="l" defTabSz="914400" rtl="0" eaLnBrk="1" latinLnBrk="0" hangingPunct="1">
                        <a:spcBef>
                          <a:spcPts val="1800"/>
                        </a:spcBef>
                        <a:spcAft>
                          <a:spcPts val="0"/>
                        </a:spcAft>
                        <a:buSzPct val="150000"/>
                        <a:buFontTx/>
                        <a:buNone/>
                      </a:pPr>
                      <a:r>
                        <a:rPr lang="en-US" sz="1800" kern="1200" dirty="0">
                          <a:solidFill>
                            <a:srgbClr val="6A5015"/>
                          </a:solidFill>
                          <a:latin typeface="仿宋" panose="02010609060101010101" pitchFamily="49" charset="-122"/>
                          <a:ea typeface="仿宋" panose="02010609060101010101" pitchFamily="49" charset="-122"/>
                          <a:cs typeface="+mn-cs"/>
                        </a:rPr>
                        <a:t>2013</a:t>
                      </a:r>
                      <a:r>
                        <a:rPr lang="zh-CN" sz="1800" kern="1200" dirty="0">
                          <a:solidFill>
                            <a:srgbClr val="6A5015"/>
                          </a:solidFill>
                          <a:latin typeface="仿宋" panose="02010609060101010101" pitchFamily="49" charset="-122"/>
                          <a:ea typeface="仿宋" panose="02010609060101010101" pitchFamily="49" charset="-122"/>
                          <a:cs typeface="+mn-cs"/>
                        </a:rPr>
                        <a:t>年推出名为</a:t>
                      </a:r>
                      <a:r>
                        <a:rPr lang="en-US" sz="1800" kern="1200" dirty="0">
                          <a:solidFill>
                            <a:srgbClr val="6A5015"/>
                          </a:solidFill>
                          <a:latin typeface="仿宋" panose="02010609060101010101" pitchFamily="49" charset="-122"/>
                          <a:ea typeface="仿宋" panose="02010609060101010101" pitchFamily="49" charset="-122"/>
                          <a:cs typeface="+mn-cs"/>
                        </a:rPr>
                        <a:t>“</a:t>
                      </a:r>
                      <a:r>
                        <a:rPr lang="zh-CN" sz="1800" kern="1200" dirty="0">
                          <a:solidFill>
                            <a:srgbClr val="6A5015"/>
                          </a:solidFill>
                          <a:latin typeface="仿宋" panose="02010609060101010101" pitchFamily="49" charset="-122"/>
                          <a:ea typeface="仿宋" panose="02010609060101010101" pitchFamily="49" charset="-122"/>
                          <a:cs typeface="+mn-cs"/>
                        </a:rPr>
                        <a:t>银通商城</a:t>
                      </a:r>
                      <a:r>
                        <a:rPr lang="en-US" sz="1800" kern="1200" dirty="0">
                          <a:solidFill>
                            <a:srgbClr val="6A5015"/>
                          </a:solidFill>
                          <a:latin typeface="仿宋" panose="02010609060101010101" pitchFamily="49" charset="-122"/>
                          <a:ea typeface="仿宋" panose="02010609060101010101" pitchFamily="49" charset="-122"/>
                          <a:cs typeface="+mn-cs"/>
                        </a:rPr>
                        <a:t>”</a:t>
                      </a:r>
                      <a:r>
                        <a:rPr lang="zh-CN" sz="1800" kern="1200" dirty="0">
                          <a:solidFill>
                            <a:srgbClr val="6A5015"/>
                          </a:solidFill>
                          <a:latin typeface="仿宋" panose="02010609060101010101" pitchFamily="49" charset="-122"/>
                          <a:ea typeface="仿宋" panose="02010609060101010101" pitchFamily="49" charset="-122"/>
                          <a:cs typeface="+mn-cs"/>
                        </a:rPr>
                        <a:t>的网上商城，提供可大额分期付款的综合网上购物及租买房中介信息</a:t>
                      </a:r>
                      <a:endParaRPr lang="zh-CN" sz="1800" kern="1200" dirty="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r>
              <a:tr h="370840">
                <a:tc>
                  <a:txBody>
                    <a:bodyPr/>
                    <a:lstStyle/>
                    <a:p>
                      <a:pPr marL="0" indent="0" algn="l" defTabSz="914400" rtl="0" eaLnBrk="1" latinLnBrk="0" hangingPunct="1">
                        <a:spcBef>
                          <a:spcPts val="1800"/>
                        </a:spcBef>
                        <a:spcAft>
                          <a:spcPts val="0"/>
                        </a:spcAft>
                        <a:buSzPct val="150000"/>
                        <a:buFontTx/>
                        <a:buNone/>
                      </a:pPr>
                      <a:r>
                        <a:rPr lang="zh-CN" sz="1800" kern="1200">
                          <a:solidFill>
                            <a:srgbClr val="6A5015"/>
                          </a:solidFill>
                          <a:latin typeface="仿宋" panose="02010609060101010101" pitchFamily="49" charset="-122"/>
                          <a:ea typeface="仿宋" panose="02010609060101010101" pitchFamily="49" charset="-122"/>
                          <a:cs typeface="+mn-cs"/>
                        </a:rPr>
                        <a:t>在已有电商平台推出银行旗舰店</a:t>
                      </a:r>
                      <a:endParaRPr lang="zh-CN" sz="1800" kern="120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c>
                  <a:txBody>
                    <a:bodyPr/>
                    <a:lstStyle/>
                    <a:p>
                      <a:pPr marL="0" indent="0" algn="ctr"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交通银行</a:t>
                      </a:r>
                      <a:endParaRPr lang="zh-CN" sz="1800" kern="1200" dirty="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c>
                  <a:txBody>
                    <a:bodyPr/>
                    <a:lstStyle/>
                    <a:p>
                      <a:pPr marL="0" indent="0" algn="l" defTabSz="914400" rtl="0" eaLnBrk="1" latinLnBrk="0" hangingPunct="1">
                        <a:spcBef>
                          <a:spcPts val="1800"/>
                        </a:spcBef>
                        <a:spcAft>
                          <a:spcPts val="0"/>
                        </a:spcAft>
                        <a:buSzPct val="150000"/>
                        <a:buFontTx/>
                        <a:buNone/>
                      </a:pPr>
                      <a:r>
                        <a:rPr lang="en-US" sz="1800" kern="1200" dirty="0">
                          <a:solidFill>
                            <a:srgbClr val="6A5015"/>
                          </a:solidFill>
                          <a:latin typeface="仿宋" panose="02010609060101010101" pitchFamily="49" charset="-122"/>
                          <a:ea typeface="仿宋" panose="02010609060101010101" pitchFamily="49" charset="-122"/>
                          <a:cs typeface="+mn-cs"/>
                        </a:rPr>
                        <a:t>2012</a:t>
                      </a:r>
                      <a:r>
                        <a:rPr lang="zh-CN" sz="1800" kern="1200" dirty="0">
                          <a:solidFill>
                            <a:srgbClr val="6A5015"/>
                          </a:solidFill>
                          <a:latin typeface="仿宋" panose="02010609060101010101" pitchFamily="49" charset="-122"/>
                          <a:ea typeface="仿宋" panose="02010609060101010101" pitchFamily="49" charset="-122"/>
                          <a:cs typeface="+mn-cs"/>
                        </a:rPr>
                        <a:t>年，与阿里巴巴共同推出</a:t>
                      </a:r>
                      <a:r>
                        <a:rPr lang="en-US" sz="1800" kern="1200" dirty="0">
                          <a:solidFill>
                            <a:srgbClr val="6A5015"/>
                          </a:solidFill>
                          <a:latin typeface="仿宋" panose="02010609060101010101" pitchFamily="49" charset="-122"/>
                          <a:ea typeface="仿宋" panose="02010609060101010101" pitchFamily="49" charset="-122"/>
                          <a:cs typeface="+mn-cs"/>
                        </a:rPr>
                        <a:t>“</a:t>
                      </a:r>
                      <a:r>
                        <a:rPr lang="zh-CN" sz="1800" kern="1200" dirty="0">
                          <a:solidFill>
                            <a:srgbClr val="6A5015"/>
                          </a:solidFill>
                          <a:latin typeface="仿宋" panose="02010609060101010101" pitchFamily="49" charset="-122"/>
                          <a:ea typeface="仿宋" panose="02010609060101010101" pitchFamily="49" charset="-122"/>
                          <a:cs typeface="+mn-cs"/>
                        </a:rPr>
                        <a:t>交通银行淘宝旗舰店</a:t>
                      </a:r>
                      <a:r>
                        <a:rPr lang="en-US" sz="1800" kern="1200" dirty="0">
                          <a:solidFill>
                            <a:srgbClr val="6A5015"/>
                          </a:solidFill>
                          <a:latin typeface="仿宋" panose="02010609060101010101" pitchFamily="49" charset="-122"/>
                          <a:ea typeface="仿宋" panose="02010609060101010101" pitchFamily="49" charset="-122"/>
                          <a:cs typeface="+mn-cs"/>
                        </a:rPr>
                        <a:t>”</a:t>
                      </a:r>
                      <a:r>
                        <a:rPr lang="zh-CN" sz="1800" kern="1200" dirty="0">
                          <a:solidFill>
                            <a:srgbClr val="6A5015"/>
                          </a:solidFill>
                          <a:latin typeface="仿宋" panose="02010609060101010101" pitchFamily="49" charset="-122"/>
                          <a:ea typeface="仿宋" panose="02010609060101010101" pitchFamily="49" charset="-122"/>
                          <a:cs typeface="+mn-cs"/>
                        </a:rPr>
                        <a:t>定位于一个没有是实体店的大型综合性银行网点，有专业银行客户经理为客户提供一揽子的金融服务</a:t>
                      </a:r>
                      <a:endParaRPr lang="zh-CN" sz="1800" kern="1200" dirty="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r>
              <a:tr h="370840">
                <a:tc>
                  <a:txBody>
                    <a:bodyPr/>
                    <a:lstStyle/>
                    <a:p>
                      <a:pPr marL="0" indent="0" algn="l" defTabSz="914400" rtl="0" eaLnBrk="1" latinLnBrk="0" hangingPunct="1">
                        <a:spcBef>
                          <a:spcPts val="1800"/>
                        </a:spcBef>
                        <a:spcAft>
                          <a:spcPts val="0"/>
                        </a:spcAft>
                        <a:buSzPct val="150000"/>
                        <a:buFontTx/>
                        <a:buNone/>
                      </a:pPr>
                      <a:r>
                        <a:rPr lang="zh-CN" sz="1800" kern="1200">
                          <a:solidFill>
                            <a:srgbClr val="6A5015"/>
                          </a:solidFill>
                          <a:latin typeface="仿宋" panose="02010609060101010101" pitchFamily="49" charset="-122"/>
                          <a:ea typeface="仿宋" panose="02010609060101010101" pitchFamily="49" charset="-122"/>
                          <a:cs typeface="+mn-cs"/>
                        </a:rPr>
                        <a:t>推出基于电商的银行卡</a:t>
                      </a:r>
                      <a:endParaRPr lang="zh-CN" sz="1800" kern="120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c>
                  <a:txBody>
                    <a:bodyPr/>
                    <a:lstStyle/>
                    <a:p>
                      <a:pPr marL="0" indent="0" algn="ctr" defTabSz="914400" rtl="0" eaLnBrk="1" latinLnBrk="0" hangingPunct="1">
                        <a:spcBef>
                          <a:spcPts val="1800"/>
                        </a:spcBef>
                        <a:spcAft>
                          <a:spcPts val="0"/>
                        </a:spcAft>
                        <a:buSzPct val="150000"/>
                        <a:buFontTx/>
                        <a:buNone/>
                      </a:pPr>
                      <a:r>
                        <a:rPr lang="zh-CN" sz="1800" kern="1200" dirty="0">
                          <a:solidFill>
                            <a:srgbClr val="6A5015"/>
                          </a:solidFill>
                          <a:latin typeface="仿宋" panose="02010609060101010101" pitchFamily="49" charset="-122"/>
                          <a:ea typeface="仿宋" panose="02010609060101010101" pitchFamily="49" charset="-122"/>
                          <a:cs typeface="+mn-cs"/>
                        </a:rPr>
                        <a:t>中国银行</a:t>
                      </a:r>
                      <a:endParaRPr lang="zh-CN" sz="1800" kern="1200" dirty="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c>
                  <a:txBody>
                    <a:bodyPr/>
                    <a:lstStyle/>
                    <a:p>
                      <a:pPr marL="0" indent="0" algn="l" defTabSz="914400" rtl="0" eaLnBrk="1" latinLnBrk="0" hangingPunct="1">
                        <a:spcBef>
                          <a:spcPts val="1800"/>
                        </a:spcBef>
                        <a:spcAft>
                          <a:spcPts val="0"/>
                        </a:spcAft>
                        <a:buSzPct val="150000"/>
                        <a:buFontTx/>
                        <a:buNone/>
                      </a:pPr>
                      <a:r>
                        <a:rPr lang="en-US" sz="1800" kern="1200" dirty="0">
                          <a:solidFill>
                            <a:srgbClr val="6A5015"/>
                          </a:solidFill>
                          <a:latin typeface="仿宋" panose="02010609060101010101" pitchFamily="49" charset="-122"/>
                          <a:ea typeface="仿宋" panose="02010609060101010101" pitchFamily="49" charset="-122"/>
                          <a:cs typeface="+mn-cs"/>
                        </a:rPr>
                        <a:t>2013</a:t>
                      </a:r>
                      <a:r>
                        <a:rPr lang="zh-CN" sz="1800" kern="1200" dirty="0">
                          <a:solidFill>
                            <a:srgbClr val="6A5015"/>
                          </a:solidFill>
                          <a:latin typeface="仿宋" panose="02010609060101010101" pitchFamily="49" charset="-122"/>
                          <a:ea typeface="仿宋" panose="02010609060101010101" pitchFamily="49" charset="-122"/>
                          <a:cs typeface="+mn-cs"/>
                        </a:rPr>
                        <a:t>年，与京东商城合作推出中银京东商城信用卡，除人命币结算，存款有息，存贷一体等一般银行卡业务之外，申请即可成为京东金牌会员</a:t>
                      </a:r>
                      <a:endParaRPr lang="zh-CN" sz="1800" kern="1200" dirty="0">
                        <a:solidFill>
                          <a:srgbClr val="6A5015"/>
                        </a:solidFill>
                        <a:latin typeface="仿宋" panose="02010609060101010101" pitchFamily="49" charset="-122"/>
                        <a:ea typeface="仿宋" panose="02010609060101010101" pitchFamily="49" charset="-122"/>
                        <a:cs typeface="+mn-cs"/>
                      </a:endParaRPr>
                    </a:p>
                  </a:txBody>
                  <a:tcPr marL="68580" marR="68580" marT="0" marB="0">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a:t>
            </a:r>
            <a:r>
              <a:rPr lang="zh-CN" altLang="en-US" dirty="0"/>
              <a:t>大数据金融的发展趋势</a:t>
            </a:r>
            <a:endParaRPr lang="zh-CN" altLang="en-US" dirty="0">
              <a:solidFill>
                <a:srgbClr val="FF0000"/>
              </a:solidFill>
            </a:endParaRPr>
          </a:p>
        </p:txBody>
      </p:sp>
      <p:sp>
        <p:nvSpPr>
          <p:cNvPr id="3" name="内容占位符 2"/>
          <p:cNvSpPr>
            <a:spLocks noGrp="1"/>
          </p:cNvSpPr>
          <p:nvPr>
            <p:ph idx="1"/>
          </p:nvPr>
        </p:nvSpPr>
        <p:spPr>
          <a:xfrm>
            <a:off x="395536" y="1426344"/>
            <a:ext cx="8424936" cy="5112568"/>
          </a:xfrm>
        </p:spPr>
        <p:txBody>
          <a:bodyPr>
            <a:normAutofit/>
          </a:bodyPr>
          <a:lstStyle/>
          <a:p>
            <a:r>
              <a:rPr lang="en-US" altLang="zh-CN" b="1" dirty="0" smtClean="0">
                <a:solidFill>
                  <a:srgbClr val="6A5015"/>
                </a:solidFill>
              </a:rPr>
              <a:t>12.3.3 </a:t>
            </a:r>
            <a:r>
              <a:rPr lang="zh-CN" altLang="en-US" b="1" dirty="0" smtClean="0">
                <a:solidFill>
                  <a:srgbClr val="6A5015"/>
                </a:solidFill>
              </a:rPr>
              <a:t>大数据金融实现大数据产业链分工</a:t>
            </a:r>
            <a:endParaRPr lang="en-US" altLang="zh-CN" b="1" dirty="0" smtClean="0">
              <a:solidFill>
                <a:srgbClr val="6A5015"/>
              </a:solidFill>
            </a:endParaRPr>
          </a:p>
          <a:p>
            <a:pPr marL="0" indent="0">
              <a:buNone/>
            </a:pPr>
            <a:r>
              <a:rPr lang="zh-CN" altLang="en-US" dirty="0" smtClean="0">
                <a:solidFill>
                  <a:srgbClr val="6A5015"/>
                </a:solidFill>
              </a:rPr>
              <a:t>    </a:t>
            </a:r>
            <a:r>
              <a:rPr lang="zh-CN" altLang="en-US" dirty="0" smtClean="0">
                <a:solidFill>
                  <a:schemeClr val="tx1"/>
                </a:solidFill>
              </a:rPr>
              <a:t>大</a:t>
            </a:r>
            <a:r>
              <a:rPr lang="zh-CN" altLang="en-US" dirty="0">
                <a:solidFill>
                  <a:schemeClr val="tx1"/>
                </a:solidFill>
              </a:rPr>
              <a:t>数据对时代的改变将越来越深刻。无论是 </a:t>
            </a:r>
            <a:r>
              <a:rPr lang="en-US" altLang="zh-CN" dirty="0">
                <a:solidFill>
                  <a:schemeClr val="tx1"/>
                </a:solidFill>
              </a:rPr>
              <a:t>IBM</a:t>
            </a:r>
            <a:r>
              <a:rPr lang="zh-CN" altLang="en-US" dirty="0">
                <a:solidFill>
                  <a:schemeClr val="tx1"/>
                </a:solidFill>
              </a:rPr>
              <a:t>、 </a:t>
            </a:r>
            <a:r>
              <a:rPr lang="en-US" altLang="zh-CN" dirty="0">
                <a:solidFill>
                  <a:schemeClr val="tx1"/>
                </a:solidFill>
              </a:rPr>
              <a:t>CISCO </a:t>
            </a:r>
            <a:r>
              <a:rPr lang="zh-CN" altLang="en-US" dirty="0">
                <a:solidFill>
                  <a:schemeClr val="tx1"/>
                </a:solidFill>
              </a:rPr>
              <a:t>这样的老牌 </a:t>
            </a:r>
            <a:r>
              <a:rPr lang="en-US" altLang="zh-CN" dirty="0" smtClean="0">
                <a:solidFill>
                  <a:schemeClr val="tx1"/>
                </a:solidFill>
              </a:rPr>
              <a:t>IT</a:t>
            </a:r>
            <a:r>
              <a:rPr lang="zh-CN" altLang="en-US" dirty="0" smtClean="0">
                <a:solidFill>
                  <a:schemeClr val="tx1"/>
                </a:solidFill>
              </a:rPr>
              <a:t>公司</a:t>
            </a:r>
            <a:r>
              <a:rPr lang="zh-CN" altLang="en-US" dirty="0">
                <a:solidFill>
                  <a:schemeClr val="tx1"/>
                </a:solidFill>
              </a:rPr>
              <a:t>，还是专注于大数据的“ </a:t>
            </a:r>
            <a:r>
              <a:rPr lang="en-US" altLang="zh-CN" dirty="0">
                <a:solidFill>
                  <a:schemeClr val="tx1"/>
                </a:solidFill>
              </a:rPr>
              <a:t>IT </a:t>
            </a:r>
            <a:r>
              <a:rPr lang="zh-CN" altLang="en-US" dirty="0">
                <a:solidFill>
                  <a:schemeClr val="tx1"/>
                </a:solidFill>
              </a:rPr>
              <a:t>新秀”都可以在短短的几年之内按照信息处理环节</a:t>
            </a:r>
            <a:r>
              <a:rPr lang="zh-CN" altLang="en-US" dirty="0" smtClean="0">
                <a:solidFill>
                  <a:schemeClr val="tx1"/>
                </a:solidFill>
              </a:rPr>
              <a:t>分为数据</a:t>
            </a:r>
            <a:r>
              <a:rPr lang="zh-CN" altLang="en-US" b="1" dirty="0" smtClean="0">
                <a:solidFill>
                  <a:schemeClr val="tx1"/>
                </a:solidFill>
              </a:rPr>
              <a:t>采集</a:t>
            </a:r>
            <a:r>
              <a:rPr lang="zh-CN" altLang="en-US" dirty="0">
                <a:solidFill>
                  <a:schemeClr val="tx1"/>
                </a:solidFill>
              </a:rPr>
              <a:t>、数据</a:t>
            </a:r>
            <a:r>
              <a:rPr lang="zh-CN" altLang="en-US" b="1" dirty="0">
                <a:solidFill>
                  <a:schemeClr val="tx1"/>
                </a:solidFill>
              </a:rPr>
              <a:t>清理</a:t>
            </a:r>
            <a:r>
              <a:rPr lang="zh-CN" altLang="en-US" dirty="0">
                <a:solidFill>
                  <a:schemeClr val="tx1"/>
                </a:solidFill>
              </a:rPr>
              <a:t>、数据</a:t>
            </a:r>
            <a:r>
              <a:rPr lang="zh-CN" altLang="en-US" b="1" dirty="0">
                <a:solidFill>
                  <a:schemeClr val="tx1"/>
                </a:solidFill>
              </a:rPr>
              <a:t>存储</a:t>
            </a:r>
            <a:r>
              <a:rPr lang="zh-CN" altLang="en-US" dirty="0">
                <a:solidFill>
                  <a:schemeClr val="tx1"/>
                </a:solidFill>
              </a:rPr>
              <a:t>及</a:t>
            </a:r>
            <a:r>
              <a:rPr lang="zh-CN" altLang="en-US" b="1" dirty="0">
                <a:solidFill>
                  <a:schemeClr val="tx1"/>
                </a:solidFill>
              </a:rPr>
              <a:t>管理</a:t>
            </a:r>
            <a:r>
              <a:rPr lang="zh-CN" altLang="en-US" dirty="0">
                <a:solidFill>
                  <a:schemeClr val="tx1"/>
                </a:solidFill>
              </a:rPr>
              <a:t>、数据</a:t>
            </a:r>
            <a:r>
              <a:rPr lang="zh-CN" altLang="en-US" b="1" dirty="0">
                <a:solidFill>
                  <a:schemeClr val="tx1"/>
                </a:solidFill>
              </a:rPr>
              <a:t>分析</a:t>
            </a:r>
            <a:r>
              <a:rPr lang="zh-CN" altLang="en-US" dirty="0">
                <a:solidFill>
                  <a:schemeClr val="tx1"/>
                </a:solidFill>
              </a:rPr>
              <a:t>、</a:t>
            </a:r>
            <a:r>
              <a:rPr lang="zh-CN" altLang="en-US" dirty="0" smtClean="0">
                <a:solidFill>
                  <a:schemeClr val="tx1"/>
                </a:solidFill>
              </a:rPr>
              <a:t>数据</a:t>
            </a:r>
            <a:r>
              <a:rPr lang="zh-CN" altLang="en-US" b="1" dirty="0" smtClean="0">
                <a:solidFill>
                  <a:schemeClr val="tx1"/>
                </a:solidFill>
              </a:rPr>
              <a:t>显</a:t>
            </a:r>
            <a:r>
              <a:rPr lang="zh-CN" altLang="en-US" b="1" dirty="0">
                <a:solidFill>
                  <a:schemeClr val="tx1"/>
                </a:solidFill>
              </a:rPr>
              <a:t>化</a:t>
            </a:r>
            <a:r>
              <a:rPr lang="zh-CN" altLang="en-US" dirty="0">
                <a:solidFill>
                  <a:schemeClr val="tx1"/>
                </a:solidFill>
              </a:rPr>
              <a:t>以及产业</a:t>
            </a:r>
            <a:r>
              <a:rPr lang="zh-CN" altLang="en-US" b="1" dirty="0">
                <a:solidFill>
                  <a:schemeClr val="tx1"/>
                </a:solidFill>
              </a:rPr>
              <a:t>应用</a:t>
            </a:r>
            <a:r>
              <a:rPr lang="zh-CN" altLang="en-US" dirty="0" smtClean="0">
                <a:solidFill>
                  <a:schemeClr val="tx1"/>
                </a:solidFill>
              </a:rPr>
              <a:t>。</a:t>
            </a:r>
            <a:endParaRPr lang="zh-CN" altLang="en-US" dirty="0" smtClean="0">
              <a:solidFill>
                <a:schemeClr val="tx1"/>
              </a:solidFill>
            </a:endParaRPr>
          </a:p>
          <a:p>
            <a:pPr marL="0" indent="0">
              <a:buNone/>
            </a:pPr>
            <a:r>
              <a:rPr lang="zh-CN" altLang="en-US" dirty="0" smtClean="0">
                <a:solidFill>
                  <a:schemeClr val="tx1"/>
                </a:solidFill>
              </a:rPr>
              <a:t>   在</a:t>
            </a:r>
            <a:r>
              <a:rPr lang="zh-CN" altLang="en-US" dirty="0">
                <a:solidFill>
                  <a:schemeClr val="tx1"/>
                </a:solidFill>
              </a:rPr>
              <a:t>数据</a:t>
            </a:r>
            <a:r>
              <a:rPr lang="zh-CN" altLang="en-US" b="1" dirty="0">
                <a:solidFill>
                  <a:schemeClr val="tx1"/>
                </a:solidFill>
              </a:rPr>
              <a:t>采集</a:t>
            </a:r>
            <a:r>
              <a:rPr lang="zh-CN" altLang="en-US" dirty="0">
                <a:solidFill>
                  <a:schemeClr val="tx1"/>
                </a:solidFill>
              </a:rPr>
              <a:t>中， </a:t>
            </a:r>
            <a:r>
              <a:rPr lang="en-US" altLang="zh-CN" dirty="0">
                <a:solidFill>
                  <a:schemeClr val="tx1"/>
                </a:solidFill>
              </a:rPr>
              <a:t>Google</a:t>
            </a:r>
            <a:r>
              <a:rPr lang="zh-CN" altLang="en-US" dirty="0">
                <a:solidFill>
                  <a:schemeClr val="tx1"/>
                </a:solidFill>
              </a:rPr>
              <a:t>、 </a:t>
            </a:r>
            <a:r>
              <a:rPr lang="en-US" altLang="zh-CN" dirty="0">
                <a:solidFill>
                  <a:schemeClr val="tx1"/>
                </a:solidFill>
              </a:rPr>
              <a:t>CISCO </a:t>
            </a:r>
            <a:r>
              <a:rPr lang="zh-CN" altLang="en-US" dirty="0">
                <a:solidFill>
                  <a:schemeClr val="tx1"/>
                </a:solidFill>
              </a:rPr>
              <a:t>这些传统的 </a:t>
            </a:r>
            <a:r>
              <a:rPr lang="en-US" altLang="zh-CN" dirty="0">
                <a:solidFill>
                  <a:schemeClr val="tx1"/>
                </a:solidFill>
              </a:rPr>
              <a:t>IT </a:t>
            </a:r>
            <a:r>
              <a:rPr lang="zh-CN" altLang="en-US" dirty="0">
                <a:solidFill>
                  <a:schemeClr val="tx1"/>
                </a:solidFill>
              </a:rPr>
              <a:t>公司早已经开始部署数据收集的工作</a:t>
            </a:r>
            <a:r>
              <a:rPr lang="zh-CN" altLang="en-US" dirty="0" smtClean="0">
                <a:solidFill>
                  <a:schemeClr val="tx1"/>
                </a:solidFill>
              </a:rPr>
              <a:t>。在</a:t>
            </a:r>
            <a:r>
              <a:rPr lang="zh-CN" altLang="en-US" dirty="0">
                <a:solidFill>
                  <a:schemeClr val="tx1"/>
                </a:solidFill>
              </a:rPr>
              <a:t>中国，淘宝、腾讯、百度等公司已经收集并存储大量的用户习惯及用户消费行为数据</a:t>
            </a:r>
            <a:r>
              <a:rPr lang="zh-CN" altLang="en-US" dirty="0" smtClean="0">
                <a:solidFill>
                  <a:schemeClr val="tx1"/>
                </a:solidFill>
              </a:rPr>
              <a:t>。</a:t>
            </a:r>
            <a:endParaRPr lang="zh-CN" altLang="en-US" dirty="0" smtClean="0">
              <a:solidFill>
                <a:schemeClr val="tx1"/>
              </a:solidFill>
            </a:endParaRPr>
          </a:p>
          <a:p>
            <a:pPr marL="0" indent="0">
              <a:buNone/>
            </a:pPr>
            <a:r>
              <a:rPr lang="en-US" altLang="zh-CN" dirty="0" smtClean="0">
                <a:solidFill>
                  <a:schemeClr val="tx1"/>
                </a:solidFill>
              </a:rPr>
              <a:t>    </a:t>
            </a:r>
            <a:r>
              <a:rPr lang="zh-CN" altLang="en-US" dirty="0" smtClean="0">
                <a:solidFill>
                  <a:schemeClr val="tx1"/>
                </a:solidFill>
              </a:rPr>
              <a:t>在数</a:t>
            </a:r>
            <a:r>
              <a:rPr lang="zh-CN" altLang="en-US" dirty="0">
                <a:solidFill>
                  <a:schemeClr val="tx1"/>
                </a:solidFill>
              </a:rPr>
              <a:t>理</a:t>
            </a:r>
            <a:r>
              <a:rPr lang="zh-CN" altLang="en-US" b="1" dirty="0">
                <a:solidFill>
                  <a:schemeClr val="tx1"/>
                </a:solidFill>
              </a:rPr>
              <a:t>清理</a:t>
            </a:r>
            <a:r>
              <a:rPr lang="zh-CN" altLang="en-US" dirty="0">
                <a:solidFill>
                  <a:schemeClr val="tx1"/>
                </a:solidFill>
              </a:rPr>
              <a:t>中，当大量庞杂无序的数据收集之后，如何将有用的数据筛选出来</a:t>
            </a:r>
            <a:r>
              <a:rPr lang="zh-CN" altLang="en-US" dirty="0" smtClean="0">
                <a:solidFill>
                  <a:schemeClr val="tx1"/>
                </a:solidFill>
              </a:rPr>
              <a:t>，完成</a:t>
            </a:r>
            <a:r>
              <a:rPr lang="zh-CN" altLang="en-US" dirty="0">
                <a:solidFill>
                  <a:schemeClr val="tx1"/>
                </a:solidFill>
              </a:rPr>
              <a:t>数据的清理工作并传递到下一环节，是十分关键的</a:t>
            </a:r>
            <a:r>
              <a:rPr lang="zh-CN" altLang="en-US" dirty="0" smtClean="0">
                <a:solidFill>
                  <a:schemeClr val="tx1"/>
                </a:solidFill>
              </a:rPr>
              <a:t>。</a:t>
            </a:r>
            <a:endParaRPr lang="zh-CN" altLang="en-US" dirty="0" smtClean="0">
              <a:solidFill>
                <a:schemeClr val="tx1"/>
              </a:solidFill>
            </a:endParaRPr>
          </a:p>
          <a:p>
            <a:pPr marL="0" indent="0">
              <a:buNone/>
            </a:pPr>
            <a:r>
              <a:rPr lang="zh-CN" altLang="en-US" dirty="0">
                <a:solidFill>
                  <a:schemeClr val="tx1"/>
                </a:solidFill>
              </a:rPr>
              <a:t> </a:t>
            </a:r>
            <a:r>
              <a:rPr lang="zh-CN" altLang="en-US" dirty="0" smtClean="0">
                <a:solidFill>
                  <a:schemeClr val="tx1"/>
                </a:solidFill>
              </a:rPr>
              <a:t>   数据</a:t>
            </a:r>
            <a:r>
              <a:rPr lang="zh-CN" altLang="en-US" dirty="0">
                <a:solidFill>
                  <a:schemeClr val="tx1"/>
                </a:solidFill>
              </a:rPr>
              <a:t>的</a:t>
            </a:r>
            <a:r>
              <a:rPr lang="zh-CN" altLang="en-US" b="1" dirty="0">
                <a:solidFill>
                  <a:schemeClr val="tx1"/>
                </a:solidFill>
              </a:rPr>
              <a:t>存储、管理</a:t>
            </a:r>
            <a:r>
              <a:rPr lang="zh-CN" altLang="en-US" dirty="0">
                <a:solidFill>
                  <a:schemeClr val="tx1"/>
                </a:solidFill>
              </a:rPr>
              <a:t>是数据处理的两个细分环节。这两个细分环节之间的关系极为紧密。数据管理的方式决定了数据的存储格式，而数据如何存储又限制了数据分析的深度和广度。由于相关性极高，通常由一个厂商统筹设计这两个细分将更为有效。</a:t>
            </a:r>
            <a:endParaRPr lang="zh-CN" altLang="en-US" dirty="0" smtClean="0">
              <a:solidFill>
                <a:schemeClr val="tx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a:t>
            </a:r>
            <a:r>
              <a:rPr lang="zh-CN" altLang="en-US" dirty="0"/>
              <a:t>大数据金融的发展趋势</a:t>
            </a:r>
            <a:endParaRPr lang="zh-CN" altLang="en-US" dirty="0">
              <a:solidFill>
                <a:srgbClr val="FF0000"/>
              </a:solidFill>
            </a:endParaRPr>
          </a:p>
        </p:txBody>
      </p:sp>
      <p:sp>
        <p:nvSpPr>
          <p:cNvPr id="3" name="内容占位符 2"/>
          <p:cNvSpPr>
            <a:spLocks noGrp="1"/>
          </p:cNvSpPr>
          <p:nvPr>
            <p:ph idx="1"/>
          </p:nvPr>
        </p:nvSpPr>
        <p:spPr>
          <a:xfrm>
            <a:off x="395536" y="1426344"/>
            <a:ext cx="8424936" cy="5112568"/>
          </a:xfrm>
        </p:spPr>
        <p:txBody>
          <a:bodyPr>
            <a:normAutofit/>
          </a:bodyPr>
          <a:lstStyle/>
          <a:p>
            <a:r>
              <a:rPr lang="en-US" altLang="zh-CN" b="1" dirty="0">
                <a:solidFill>
                  <a:srgbClr val="6A5015"/>
                </a:solidFill>
              </a:rPr>
              <a:t>12.3.3 </a:t>
            </a:r>
            <a:r>
              <a:rPr lang="zh-CN" altLang="en-US" b="1" dirty="0">
                <a:solidFill>
                  <a:srgbClr val="6A5015"/>
                </a:solidFill>
              </a:rPr>
              <a:t>大数据金融实现大数据产业链</a:t>
            </a:r>
            <a:r>
              <a:rPr lang="zh-CN" altLang="en-US" b="1" dirty="0" smtClean="0">
                <a:solidFill>
                  <a:srgbClr val="6A5015"/>
                </a:solidFill>
              </a:rPr>
              <a:t>分工</a:t>
            </a:r>
            <a:endParaRPr lang="en-US" altLang="zh-CN" b="1" dirty="0" smtClean="0">
              <a:solidFill>
                <a:srgbClr val="6A5015"/>
              </a:solidFill>
            </a:endParaRPr>
          </a:p>
          <a:p>
            <a:pPr marL="0" indent="0">
              <a:buNone/>
            </a:pPr>
            <a:r>
              <a:rPr lang="zh-CN" altLang="en-US" dirty="0" smtClean="0">
                <a:solidFill>
                  <a:srgbClr val="6A5015"/>
                </a:solidFill>
              </a:rPr>
              <a:t>    </a:t>
            </a:r>
            <a:r>
              <a:rPr lang="zh-CN" altLang="en-US" dirty="0" smtClean="0">
                <a:solidFill>
                  <a:schemeClr val="tx1"/>
                </a:solidFill>
              </a:rPr>
              <a:t>在</a:t>
            </a:r>
            <a:r>
              <a:rPr lang="zh-CN" altLang="en-US" dirty="0">
                <a:solidFill>
                  <a:schemeClr val="tx1"/>
                </a:solidFill>
              </a:rPr>
              <a:t>数据</a:t>
            </a:r>
            <a:r>
              <a:rPr lang="zh-CN" altLang="en-US" b="1" dirty="0">
                <a:solidFill>
                  <a:schemeClr val="tx1"/>
                </a:solidFill>
              </a:rPr>
              <a:t>分析</a:t>
            </a:r>
            <a:r>
              <a:rPr lang="zh-CN" altLang="en-US" dirty="0">
                <a:solidFill>
                  <a:schemeClr val="tx1"/>
                </a:solidFill>
              </a:rPr>
              <a:t>方面，传统的数据处理公司 </a:t>
            </a:r>
            <a:r>
              <a:rPr lang="en-US" altLang="zh-CN" dirty="0">
                <a:solidFill>
                  <a:schemeClr val="tx1"/>
                </a:solidFill>
              </a:rPr>
              <a:t>SAS </a:t>
            </a:r>
            <a:r>
              <a:rPr lang="zh-CN" altLang="en-US" dirty="0">
                <a:solidFill>
                  <a:schemeClr val="tx1"/>
                </a:solidFill>
              </a:rPr>
              <a:t>及 </a:t>
            </a:r>
            <a:r>
              <a:rPr lang="en-US" altLang="zh-CN" dirty="0">
                <a:solidFill>
                  <a:schemeClr val="tx1"/>
                </a:solidFill>
              </a:rPr>
              <a:t>SPSS </a:t>
            </a:r>
            <a:r>
              <a:rPr lang="zh-CN" altLang="en-US" dirty="0">
                <a:solidFill>
                  <a:schemeClr val="tx1"/>
                </a:solidFill>
              </a:rPr>
              <a:t>在数据分析方面有明显的优势</a:t>
            </a:r>
            <a:r>
              <a:rPr lang="zh-CN" altLang="en-US" dirty="0" smtClean="0">
                <a:solidFill>
                  <a:schemeClr val="tx1"/>
                </a:solidFill>
              </a:rPr>
              <a:t>。然而</a:t>
            </a:r>
            <a:r>
              <a:rPr lang="zh-CN" altLang="en-US" dirty="0">
                <a:solidFill>
                  <a:schemeClr val="tx1"/>
                </a:solidFill>
              </a:rPr>
              <a:t>，基于开源软件基础构架 </a:t>
            </a:r>
            <a:r>
              <a:rPr lang="en-US" altLang="zh-CN" dirty="0">
                <a:solidFill>
                  <a:schemeClr val="tx1"/>
                </a:solidFill>
              </a:rPr>
              <a:t>Hadoop </a:t>
            </a:r>
            <a:r>
              <a:rPr lang="zh-CN" altLang="en-US" dirty="0">
                <a:solidFill>
                  <a:schemeClr val="tx1"/>
                </a:solidFill>
              </a:rPr>
              <a:t>的数据分析公司最近几年呈现爆发性增长</a:t>
            </a:r>
            <a:r>
              <a:rPr lang="zh-CN" altLang="en-US" dirty="0" smtClean="0">
                <a:solidFill>
                  <a:schemeClr val="tx1"/>
                </a:solidFill>
              </a:rPr>
              <a:t>。</a:t>
            </a:r>
            <a:endParaRPr lang="zh-CN" altLang="en-US" dirty="0" smtClean="0">
              <a:solidFill>
                <a:schemeClr val="tx1"/>
              </a:solidFill>
            </a:endParaRPr>
          </a:p>
          <a:p>
            <a:pPr marL="0" indent="0">
              <a:buNone/>
            </a:pPr>
            <a:r>
              <a:rPr lang="zh-CN" altLang="en-US" dirty="0" smtClean="0">
                <a:solidFill>
                  <a:schemeClr val="tx1"/>
                </a:solidFill>
              </a:rPr>
              <a:t>    在</a:t>
            </a:r>
            <a:r>
              <a:rPr lang="zh-CN" altLang="en-US" dirty="0">
                <a:solidFill>
                  <a:schemeClr val="tx1"/>
                </a:solidFill>
              </a:rPr>
              <a:t>数据的</a:t>
            </a:r>
            <a:r>
              <a:rPr lang="zh-CN" altLang="en-US" b="1" dirty="0">
                <a:solidFill>
                  <a:schemeClr val="tx1"/>
                </a:solidFill>
              </a:rPr>
              <a:t>解读</a:t>
            </a:r>
            <a:r>
              <a:rPr lang="zh-CN" altLang="en-US" dirty="0">
                <a:solidFill>
                  <a:schemeClr val="tx1"/>
                </a:solidFill>
              </a:rPr>
              <a:t>方面，可将大数据分析的数据层面的结果还原为具体的行业问题</a:t>
            </a:r>
            <a:r>
              <a:rPr lang="zh-CN" altLang="en-US" dirty="0" smtClean="0">
                <a:solidFill>
                  <a:schemeClr val="tx1"/>
                </a:solidFill>
              </a:rPr>
              <a:t>。</a:t>
            </a:r>
            <a:r>
              <a:rPr lang="en-US" altLang="zh-CN" dirty="0">
                <a:solidFill>
                  <a:schemeClr val="tx1"/>
                </a:solidFill>
              </a:rPr>
              <a:t> </a:t>
            </a:r>
            <a:r>
              <a:rPr lang="en-US" altLang="zh-CN" dirty="0" smtClean="0">
                <a:solidFill>
                  <a:schemeClr val="tx1"/>
                </a:solidFill>
              </a:rPr>
              <a:t>   </a:t>
            </a:r>
            <a:endParaRPr lang="en-US" altLang="zh-CN" dirty="0" smtClean="0">
              <a:solidFill>
                <a:schemeClr val="tx1"/>
              </a:solidFill>
            </a:endParaRPr>
          </a:p>
          <a:p>
            <a:pPr marL="0" indent="0">
              <a:buNone/>
            </a:pPr>
            <a:r>
              <a:rPr lang="en-US" altLang="zh-CN" dirty="0">
                <a:solidFill>
                  <a:schemeClr val="tx1"/>
                </a:solidFill>
              </a:rPr>
              <a:t> </a:t>
            </a:r>
            <a:r>
              <a:rPr lang="en-US" altLang="zh-CN" dirty="0" smtClean="0">
                <a:solidFill>
                  <a:schemeClr val="tx1"/>
                </a:solidFill>
              </a:rPr>
              <a:t>   </a:t>
            </a:r>
            <a:r>
              <a:rPr lang="zh-CN" altLang="en-US" dirty="0" smtClean="0">
                <a:solidFill>
                  <a:schemeClr val="tx1"/>
                </a:solidFill>
              </a:rPr>
              <a:t>在</a:t>
            </a:r>
            <a:r>
              <a:rPr lang="zh-CN" altLang="en-US" dirty="0">
                <a:solidFill>
                  <a:schemeClr val="tx1"/>
                </a:solidFill>
              </a:rPr>
              <a:t>数据的</a:t>
            </a:r>
            <a:r>
              <a:rPr lang="zh-CN" altLang="en-US" b="1" dirty="0">
                <a:solidFill>
                  <a:schemeClr val="tx1"/>
                </a:solidFill>
              </a:rPr>
              <a:t>显化</a:t>
            </a:r>
            <a:r>
              <a:rPr lang="zh-CN" altLang="en-US" dirty="0">
                <a:solidFill>
                  <a:schemeClr val="tx1"/>
                </a:solidFill>
              </a:rPr>
              <a:t>这一环节中，大数据真正开始帮助管理实践，通过分析得到的数据，</a:t>
            </a:r>
            <a:r>
              <a:rPr lang="zh-CN" altLang="en-US" dirty="0" smtClean="0">
                <a:solidFill>
                  <a:schemeClr val="tx1"/>
                </a:solidFill>
              </a:rPr>
              <a:t>结合</a:t>
            </a:r>
            <a:r>
              <a:rPr lang="zh-CN" altLang="en-US" dirty="0">
                <a:solidFill>
                  <a:schemeClr val="tx1"/>
                </a:solidFill>
              </a:rPr>
              <a:t>行业实际发展，可以改变行业现状</a:t>
            </a:r>
            <a:r>
              <a:rPr lang="zh-CN" altLang="en-US" dirty="0" smtClean="0">
                <a:solidFill>
                  <a:schemeClr val="tx1"/>
                </a:solidFill>
              </a:rPr>
              <a:t>。</a:t>
            </a:r>
            <a:endParaRPr lang="zh-CN" altLang="en-US" dirty="0" smtClean="0">
              <a:solidFill>
                <a:schemeClr val="tx1"/>
              </a:solidFill>
            </a:endParaRPr>
          </a:p>
          <a:p>
            <a:pPr marL="0" indent="0">
              <a:buNone/>
            </a:pPr>
            <a:r>
              <a:rPr lang="zh-CN" altLang="en-US" dirty="0" smtClean="0">
                <a:solidFill>
                  <a:schemeClr val="tx1"/>
                </a:solidFill>
              </a:rPr>
              <a:t>    数据</a:t>
            </a:r>
            <a:r>
              <a:rPr lang="zh-CN" altLang="en-US" dirty="0">
                <a:solidFill>
                  <a:schemeClr val="tx1"/>
                </a:solidFill>
              </a:rPr>
              <a:t>是企业最重要的资产，而且随着数据产业的发展，将会变得更有价值。但封闭</a:t>
            </a:r>
            <a:r>
              <a:rPr lang="zh-CN" altLang="en-US" dirty="0" smtClean="0">
                <a:solidFill>
                  <a:schemeClr val="tx1"/>
                </a:solidFill>
              </a:rPr>
              <a:t>的数据</a:t>
            </a:r>
            <a:r>
              <a:rPr lang="zh-CN" altLang="en-US" dirty="0">
                <a:solidFill>
                  <a:schemeClr val="tx1"/>
                </a:solidFill>
              </a:rPr>
              <a:t>环境会阻碍数据价值的实现，对企业应用和研究发现来讲也是如此，因此我们需要</a:t>
            </a:r>
            <a:r>
              <a:rPr lang="zh-CN" altLang="en-US" dirty="0" smtClean="0">
                <a:solidFill>
                  <a:schemeClr val="tx1"/>
                </a:solidFill>
              </a:rPr>
              <a:t>合理</a:t>
            </a:r>
            <a:r>
              <a:rPr lang="zh-CN" altLang="en-US" dirty="0">
                <a:solidFill>
                  <a:schemeClr val="tx1"/>
                </a:solidFill>
              </a:rPr>
              <a:t>的机制在保护数据安全的情况下开放数据，使数据得到充分利用</a:t>
            </a:r>
            <a:r>
              <a:rPr lang="zh-CN" altLang="en-US" dirty="0" smtClean="0">
                <a:solidFill>
                  <a:schemeClr val="tx1"/>
                </a:solidFill>
              </a:rPr>
              <a:t>。在</a:t>
            </a:r>
            <a:r>
              <a:rPr lang="zh-CN" altLang="en-US" dirty="0">
                <a:solidFill>
                  <a:schemeClr val="tx1"/>
                </a:solidFill>
              </a:rPr>
              <a:t>大</a:t>
            </a:r>
            <a:r>
              <a:rPr lang="zh-CN" altLang="en-US" dirty="0" smtClean="0">
                <a:solidFill>
                  <a:schemeClr val="tx1"/>
                </a:solidFill>
              </a:rPr>
              <a:t>数据的</a:t>
            </a:r>
            <a:r>
              <a:rPr lang="zh-CN" altLang="en-US" dirty="0">
                <a:solidFill>
                  <a:schemeClr val="tx1"/>
                </a:solidFill>
              </a:rPr>
              <a:t>未来发展中，建立数据交易平台，在相关法律法规允许的情况下，数据能够在统一的</a:t>
            </a:r>
            <a:r>
              <a:rPr lang="zh-CN" altLang="en-US" dirty="0" smtClean="0">
                <a:solidFill>
                  <a:schemeClr val="tx1"/>
                </a:solidFill>
              </a:rPr>
              <a:t>平台</a:t>
            </a:r>
            <a:r>
              <a:rPr lang="zh-CN" altLang="en-US" dirty="0">
                <a:solidFill>
                  <a:schemeClr val="tx1"/>
                </a:solidFill>
              </a:rPr>
              <a:t>上进行搜索比价和交易，这不仅是企业在主营业务外的数据增值行为，也为解决封闭</a:t>
            </a:r>
            <a:r>
              <a:rPr lang="zh-CN" altLang="en-US" dirty="0" smtClean="0">
                <a:solidFill>
                  <a:schemeClr val="tx1"/>
                </a:solidFill>
              </a:rPr>
              <a:t>数据</a:t>
            </a:r>
            <a:r>
              <a:rPr lang="zh-CN" altLang="en-US" dirty="0">
                <a:solidFill>
                  <a:schemeClr val="tx1"/>
                </a:solidFill>
              </a:rPr>
              <a:t>、数据割裂提供了有效的解决方法，实现了有关机构之间的协同合作，更为符合“</a:t>
            </a:r>
            <a:r>
              <a:rPr lang="zh-CN" altLang="en-US" dirty="0" smtClean="0">
                <a:solidFill>
                  <a:schemeClr val="tx1"/>
                </a:solidFill>
              </a:rPr>
              <a:t>数据即</a:t>
            </a:r>
            <a:r>
              <a:rPr lang="zh-CN" altLang="en-US" dirty="0">
                <a:solidFill>
                  <a:schemeClr val="tx1"/>
                </a:solidFill>
              </a:rPr>
              <a:t>是资产”的</a:t>
            </a:r>
            <a:r>
              <a:rPr lang="zh-CN" altLang="en-US" dirty="0" smtClean="0">
                <a:solidFill>
                  <a:schemeClr val="tx1"/>
                </a:solidFill>
              </a:rPr>
              <a:t>精神。</a:t>
            </a:r>
            <a:endParaRPr lang="zh-CN" altLang="en-US" dirty="0" smtClean="0">
              <a:solidFill>
                <a:schemeClr val="tx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a:t>
            </a:r>
            <a:r>
              <a:rPr lang="zh-CN" altLang="en-US" dirty="0"/>
              <a:t>大数据金融对金融业发展的影响</a:t>
            </a:r>
            <a:endParaRPr lang="zh-CN" altLang="en-US" dirty="0">
              <a:solidFill>
                <a:srgbClr val="FF0000"/>
              </a:solidFill>
            </a:endParaRPr>
          </a:p>
        </p:txBody>
      </p:sp>
      <p:sp>
        <p:nvSpPr>
          <p:cNvPr id="3" name="内容占位符 2"/>
          <p:cNvSpPr>
            <a:spLocks noGrp="1"/>
          </p:cNvSpPr>
          <p:nvPr>
            <p:ph idx="1"/>
          </p:nvPr>
        </p:nvSpPr>
        <p:spPr>
          <a:xfrm>
            <a:off x="457200" y="1700808"/>
            <a:ext cx="8219256" cy="4536504"/>
          </a:xfrm>
        </p:spPr>
        <p:txBody>
          <a:bodyPr>
            <a:normAutofit/>
          </a:bodyPr>
          <a:lstStyle/>
          <a:p>
            <a:pPr marL="0" indent="0">
              <a:buNone/>
            </a:pPr>
            <a:r>
              <a:rPr lang="zh-CN" altLang="en-US" dirty="0" smtClean="0"/>
              <a:t>    正在</a:t>
            </a:r>
            <a:r>
              <a:rPr lang="zh-CN" altLang="en-US" dirty="0"/>
              <a:t>来临的大数据时代，金融机构之间的竞争将在网络信息平台上全面展开</a:t>
            </a:r>
            <a:r>
              <a:rPr lang="zh-CN" altLang="en-US" dirty="0" smtClean="0"/>
              <a:t>，谁</a:t>
            </a:r>
            <a:r>
              <a:rPr lang="zh-CN" altLang="en-US" dirty="0"/>
              <a:t>掌握了数据，谁就拥有风险定价能力，谁就可以获得高额的风险</a:t>
            </a:r>
            <a:r>
              <a:rPr lang="zh-CN" altLang="en-US" dirty="0" smtClean="0"/>
              <a:t>收益</a:t>
            </a:r>
            <a:r>
              <a:rPr lang="zh-CN" altLang="en-US" dirty="0"/>
              <a:t>，最终赢得竞争优势</a:t>
            </a:r>
            <a:r>
              <a:rPr lang="zh-CN" altLang="en-US" dirty="0" smtClean="0"/>
              <a:t>。</a:t>
            </a:r>
            <a:endParaRPr lang="en-US" altLang="zh-CN" dirty="0" smtClean="0"/>
          </a:p>
          <a:p>
            <a:pPr marL="0" indent="0">
              <a:buNone/>
            </a:pPr>
            <a:r>
              <a:rPr lang="zh-CN" altLang="en-US" dirty="0" smtClean="0"/>
              <a:t>    中国</a:t>
            </a:r>
            <a:r>
              <a:rPr lang="zh-CN" altLang="en-US" dirty="0"/>
              <a:t>金融业正在步入大数据时代的初级阶段。经过多年的发展与积累，目前国内</a:t>
            </a:r>
            <a:r>
              <a:rPr lang="zh-CN" altLang="en-US" dirty="0" smtClean="0"/>
              <a:t>金融机构</a:t>
            </a:r>
            <a:r>
              <a:rPr lang="zh-CN" altLang="en-US" dirty="0"/>
              <a:t>的数据量已经达到 </a:t>
            </a:r>
            <a:r>
              <a:rPr lang="en-US" altLang="zh-CN" dirty="0"/>
              <a:t>100TB </a:t>
            </a:r>
            <a:r>
              <a:rPr lang="zh-CN" altLang="en-US" dirty="0"/>
              <a:t>以上级别，并且非结构化数据量正在以更快的速度增长</a:t>
            </a:r>
            <a:r>
              <a:rPr lang="zh-CN" altLang="en-US" dirty="0" smtClean="0"/>
              <a:t>。在</a:t>
            </a:r>
            <a:r>
              <a:rPr lang="zh-CN" altLang="en-US" dirty="0"/>
              <a:t>大数据的应用中，金融机构具有天然的优势：一方面，在业务发展过程中，金融企业</a:t>
            </a:r>
            <a:r>
              <a:rPr lang="zh-CN" altLang="en-US" dirty="0" smtClean="0"/>
              <a:t>已经</a:t>
            </a:r>
            <a:r>
              <a:rPr lang="zh-CN" altLang="en-US" dirty="0"/>
              <a:t>积累了大量数据，包括客户身份，资产、负债和资金交易等高价值的数据，以及通过</a:t>
            </a:r>
            <a:r>
              <a:rPr lang="zh-CN" altLang="en-US" dirty="0" smtClean="0"/>
              <a:t>专业</a:t>
            </a:r>
            <a:r>
              <a:rPr lang="zh-CN" altLang="en-US" dirty="0"/>
              <a:t>数据挖掘和分析使用后的数据，这会产生巨大的商业价值；另一方面，与预算比较</a:t>
            </a:r>
            <a:r>
              <a:rPr lang="zh-CN" altLang="en-US" dirty="0" smtClean="0"/>
              <a:t>充足的</a:t>
            </a:r>
            <a:r>
              <a:rPr lang="zh-CN" altLang="en-US" dirty="0"/>
              <a:t>金融机构可以实现大数据吸引高端人才，也有采用最新的大数据技术的能力。</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a:t>
            </a:r>
            <a:r>
              <a:rPr lang="zh-CN" altLang="en-US" dirty="0"/>
              <a:t>大数据金融对金融业发展的影响</a:t>
            </a:r>
            <a:endParaRPr lang="zh-CN" altLang="en-US" dirty="0">
              <a:solidFill>
                <a:srgbClr val="FF0000"/>
              </a:solidFill>
            </a:endParaRPr>
          </a:p>
        </p:txBody>
      </p:sp>
      <p:sp>
        <p:nvSpPr>
          <p:cNvPr id="3" name="内容占位符 2"/>
          <p:cNvSpPr>
            <a:spLocks noGrp="1"/>
          </p:cNvSpPr>
          <p:nvPr>
            <p:ph idx="1"/>
          </p:nvPr>
        </p:nvSpPr>
        <p:spPr>
          <a:xfrm>
            <a:off x="457200" y="1700808"/>
            <a:ext cx="8219256" cy="4536504"/>
          </a:xfrm>
        </p:spPr>
        <p:txBody>
          <a:bodyPr>
            <a:normAutofit lnSpcReduction="10000"/>
          </a:bodyPr>
          <a:lstStyle/>
          <a:p>
            <a:pPr marL="0" indent="0">
              <a:buNone/>
            </a:pPr>
            <a:r>
              <a:rPr lang="zh-CN" altLang="en-US" dirty="0" smtClean="0"/>
              <a:t>    总体</a:t>
            </a:r>
            <a:r>
              <a:rPr lang="zh-CN" altLang="en-US" dirty="0"/>
              <a:t>来看，正在兴起的大数据技术将与金融业务呈现快速融合的趋势，给未来</a:t>
            </a:r>
            <a:r>
              <a:rPr lang="zh-CN" altLang="en-US" dirty="0" smtClean="0"/>
              <a:t>金融业的</a:t>
            </a:r>
            <a:r>
              <a:rPr lang="zh-CN" altLang="en-US" dirty="0"/>
              <a:t>发展带来</a:t>
            </a:r>
            <a:r>
              <a:rPr lang="zh-CN" altLang="en-US" b="1" dirty="0"/>
              <a:t>重要机遇</a:t>
            </a:r>
            <a:r>
              <a:rPr lang="zh-CN" altLang="en-US" dirty="0" smtClean="0"/>
              <a:t>。</a:t>
            </a:r>
            <a:endParaRPr lang="en-US" altLang="zh-CN" dirty="0" smtClean="0"/>
          </a:p>
          <a:p>
            <a:pPr marL="0" indent="0">
              <a:buNone/>
            </a:pPr>
            <a:r>
              <a:rPr lang="zh-CN" altLang="en-US" dirty="0" smtClean="0"/>
              <a:t>    首先</a:t>
            </a:r>
            <a:r>
              <a:rPr lang="zh-CN" altLang="en-US" dirty="0"/>
              <a:t>，大数据</a:t>
            </a:r>
            <a:r>
              <a:rPr lang="zh-CN" altLang="en-US" b="1" dirty="0"/>
              <a:t>推动金融机构的战略转型</a:t>
            </a:r>
            <a:r>
              <a:rPr lang="zh-CN" altLang="en-US" dirty="0" smtClean="0"/>
              <a:t>。国内</a:t>
            </a:r>
            <a:r>
              <a:rPr lang="zh-CN" altLang="en-US" dirty="0"/>
              <a:t>金融机构受金融脱媒影响日趋明显，表现为核心负债流失、盈利空间收窄</a:t>
            </a:r>
            <a:r>
              <a:rPr lang="zh-CN" altLang="en-US" dirty="0" smtClean="0"/>
              <a:t>、业务</a:t>
            </a:r>
            <a:r>
              <a:rPr lang="zh-CN" altLang="en-US" dirty="0"/>
              <a:t>定位亟待调整。企业转型的关键在于创新</a:t>
            </a:r>
            <a:r>
              <a:rPr lang="zh-CN" altLang="en-US" dirty="0" smtClean="0"/>
              <a:t>，大</a:t>
            </a:r>
            <a:r>
              <a:rPr lang="zh-CN" altLang="en-US" dirty="0"/>
              <a:t>数据技术正是</a:t>
            </a:r>
            <a:r>
              <a:rPr lang="zh-CN" altLang="en-US" dirty="0" smtClean="0"/>
              <a:t>挖掘现有</a:t>
            </a:r>
            <a:r>
              <a:rPr lang="zh-CN" altLang="en-US" dirty="0"/>
              <a:t>数据的金融机构，找准市场定位，摆脱资源配置方向，促进企业创新的重要工具</a:t>
            </a:r>
            <a:r>
              <a:rPr lang="zh-CN" altLang="en-US" dirty="0" smtClean="0"/>
              <a:t>。</a:t>
            </a:r>
            <a:endParaRPr lang="en-US" altLang="zh-CN" dirty="0" smtClean="0"/>
          </a:p>
          <a:p>
            <a:pPr marL="0" indent="0">
              <a:buNone/>
            </a:pPr>
            <a:r>
              <a:rPr lang="zh-CN" altLang="en-US" dirty="0" smtClean="0"/>
              <a:t>    其次</a:t>
            </a:r>
            <a:r>
              <a:rPr lang="zh-CN" altLang="en-US" dirty="0"/>
              <a:t>，大数据技术能够</a:t>
            </a:r>
            <a:r>
              <a:rPr lang="zh-CN" altLang="en-US" b="1" dirty="0"/>
              <a:t>降低金融机构的管理和运行成本</a:t>
            </a:r>
            <a:r>
              <a:rPr lang="zh-CN" altLang="en-US" dirty="0"/>
              <a:t>。通过大数据的应用和分析</a:t>
            </a:r>
            <a:r>
              <a:rPr lang="zh-CN" altLang="en-US" dirty="0" smtClean="0"/>
              <a:t>，金融</a:t>
            </a:r>
            <a:r>
              <a:rPr lang="zh-CN" altLang="en-US" dirty="0"/>
              <a:t>机构</a:t>
            </a:r>
            <a:r>
              <a:rPr lang="zh-CN" altLang="en-US" dirty="0" smtClean="0"/>
              <a:t>能够降低</a:t>
            </a:r>
            <a:r>
              <a:rPr lang="zh-CN" altLang="en-US" dirty="0"/>
              <a:t>运营管理成本。此外，大数据也提供了一个新的传播渠道和营销工具</a:t>
            </a:r>
            <a:r>
              <a:rPr lang="zh-CN" altLang="en-US" dirty="0" smtClean="0"/>
              <a:t>，以准确</a:t>
            </a:r>
            <a:r>
              <a:rPr lang="zh-CN" altLang="en-US" dirty="0"/>
              <a:t>地把握市场的结果</a:t>
            </a:r>
            <a:r>
              <a:rPr lang="zh-CN" altLang="en-US" dirty="0" smtClean="0"/>
              <a:t>。</a:t>
            </a:r>
            <a:endParaRPr lang="en-US" altLang="zh-CN" dirty="0" smtClean="0"/>
          </a:p>
          <a:p>
            <a:pPr marL="0" indent="0">
              <a:buNone/>
            </a:pPr>
            <a:r>
              <a:rPr lang="zh-CN" altLang="en-US" dirty="0" smtClean="0"/>
              <a:t>    最后</a:t>
            </a:r>
            <a:r>
              <a:rPr lang="zh-CN" altLang="en-US" dirty="0"/>
              <a:t>，大数据技术有助于</a:t>
            </a:r>
            <a:r>
              <a:rPr lang="zh-CN" altLang="en-US" b="1" dirty="0"/>
              <a:t>降低信息不对称程度</a:t>
            </a:r>
            <a:r>
              <a:rPr lang="zh-CN" altLang="en-US" dirty="0"/>
              <a:t>，</a:t>
            </a:r>
            <a:r>
              <a:rPr lang="zh-CN" altLang="en-US" b="1" dirty="0"/>
              <a:t>增强风险控制能力</a:t>
            </a:r>
            <a:r>
              <a:rPr lang="zh-CN" altLang="en-US" dirty="0"/>
              <a:t>。金融机构可以</a:t>
            </a:r>
            <a:r>
              <a:rPr lang="zh-CN" altLang="en-US" dirty="0" smtClean="0"/>
              <a:t>摒弃</a:t>
            </a:r>
            <a:r>
              <a:rPr lang="zh-CN" altLang="en-US" dirty="0"/>
              <a:t>原来过度依靠客户提供财务报表获取信息的业务方式，转而对其资产价格、账务流水</a:t>
            </a:r>
            <a:r>
              <a:rPr lang="zh-CN" altLang="en-US" dirty="0" smtClean="0"/>
              <a:t>、相关</a:t>
            </a:r>
            <a:r>
              <a:rPr lang="zh-CN" altLang="en-US" dirty="0"/>
              <a:t>业务活动等流动性数据进行动态和全程的监控分析，从而有效提升客户信息透明度</a:t>
            </a:r>
            <a:r>
              <a:rPr lang="zh-CN" altLang="en-US" dirty="0" smtClean="0"/>
              <a:t>。对</a:t>
            </a:r>
            <a:r>
              <a:rPr lang="zh-CN" altLang="en-US" dirty="0"/>
              <a:t>客户行为进行 </a:t>
            </a:r>
            <a:r>
              <a:rPr lang="en-US" altLang="zh-CN" dirty="0"/>
              <a:t>360 </a:t>
            </a:r>
            <a:r>
              <a:rPr lang="zh-CN" altLang="en-US" dirty="0"/>
              <a:t>度评价，计算动态违约概率和</a:t>
            </a:r>
            <a:r>
              <a:rPr lang="zh-CN" altLang="en-US" dirty="0" smtClean="0"/>
              <a:t>损失率</a:t>
            </a:r>
            <a:r>
              <a:rPr lang="zh-CN" altLang="en-US" dirty="0"/>
              <a:t>，提高贷款决策的可靠性。</a:t>
            </a:r>
            <a:endParaRPr lang="en-US" altLang="zh-CN" dirty="0" smtClean="0"/>
          </a:p>
          <a:p>
            <a:pPr marL="0" indent="0">
              <a:buNone/>
            </a:pPr>
            <a:endParaRPr lang="en-US" altLang="zh-CN" dirty="0" smtClean="0"/>
          </a:p>
          <a:p>
            <a:pPr marL="0" indent="0">
              <a:buNone/>
            </a:pP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a:t>
            </a:r>
            <a:r>
              <a:rPr lang="zh-CN" altLang="en-US" dirty="0"/>
              <a:t>大数据金融对金融业发展的影响</a:t>
            </a:r>
            <a:endParaRPr lang="zh-CN" altLang="en-US" dirty="0">
              <a:solidFill>
                <a:srgbClr val="FF0000"/>
              </a:solidFill>
            </a:endParaRPr>
          </a:p>
        </p:txBody>
      </p:sp>
      <p:sp>
        <p:nvSpPr>
          <p:cNvPr id="3" name="内容占位符 2"/>
          <p:cNvSpPr>
            <a:spLocks noGrp="1"/>
          </p:cNvSpPr>
          <p:nvPr>
            <p:ph idx="1"/>
          </p:nvPr>
        </p:nvSpPr>
        <p:spPr>
          <a:xfrm>
            <a:off x="451432" y="1326696"/>
            <a:ext cx="8452048" cy="5236691"/>
          </a:xfrm>
        </p:spPr>
        <p:txBody>
          <a:bodyPr>
            <a:normAutofit/>
          </a:bodyPr>
          <a:lstStyle/>
          <a:p>
            <a:pPr marL="0" indent="0">
              <a:buNone/>
            </a:pPr>
            <a:r>
              <a:rPr lang="zh-CN" altLang="en-US" dirty="0" smtClean="0"/>
              <a:t>    当然</a:t>
            </a:r>
            <a:r>
              <a:rPr lang="zh-CN" altLang="en-US" dirty="0"/>
              <a:t>，也必须看到，金融机构在与大数据技术融合的过程中也</a:t>
            </a:r>
            <a:r>
              <a:rPr lang="zh-CN" altLang="en-US" b="1" dirty="0"/>
              <a:t>面临诸多挑战和风险</a:t>
            </a:r>
            <a:r>
              <a:rPr lang="zh-CN" altLang="en-US" dirty="0" smtClean="0"/>
              <a:t>。</a:t>
            </a:r>
            <a:endParaRPr lang="en-US" altLang="zh-CN" dirty="0" smtClean="0"/>
          </a:p>
          <a:p>
            <a:pPr marL="0" indent="0">
              <a:buNone/>
            </a:pPr>
            <a:r>
              <a:rPr lang="zh-CN" altLang="en-US" dirty="0" smtClean="0"/>
              <a:t>    一、大</a:t>
            </a:r>
            <a:r>
              <a:rPr lang="zh-CN" altLang="en-US" dirty="0"/>
              <a:t>数据技术应用可能</a:t>
            </a:r>
            <a:r>
              <a:rPr lang="zh-CN" altLang="en-US" b="1" dirty="0"/>
              <a:t>导致金融业竞争版图的重构</a:t>
            </a:r>
            <a:r>
              <a:rPr lang="zh-CN" altLang="en-US" dirty="0" smtClean="0"/>
              <a:t>。信息技术的进步，金融业的对外开放客观</a:t>
            </a:r>
            <a:r>
              <a:rPr lang="zh-CN" altLang="en-US" dirty="0"/>
              <a:t>上降低了行业准入门槛，非金融机构更多的削减金融</a:t>
            </a:r>
            <a:r>
              <a:rPr lang="zh-CN" altLang="en-US" dirty="0" smtClean="0"/>
              <a:t>服务链</a:t>
            </a:r>
            <a:r>
              <a:rPr lang="zh-CN" altLang="en-US" dirty="0"/>
              <a:t>，并利用自身的技术优势和监管盲区的一个</a:t>
            </a:r>
            <a:r>
              <a:rPr lang="zh-CN" altLang="en-US" dirty="0" smtClean="0"/>
              <a:t>地方。传统</a:t>
            </a:r>
            <a:r>
              <a:rPr lang="zh-CN" altLang="en-US" dirty="0"/>
              <a:t>金融</a:t>
            </a:r>
            <a:r>
              <a:rPr lang="zh-CN" altLang="en-US" dirty="0" smtClean="0"/>
              <a:t>机构局限</a:t>
            </a:r>
            <a:r>
              <a:rPr lang="zh-CN" altLang="en-US" dirty="0"/>
              <a:t>于原有的组织结构和管理模式</a:t>
            </a:r>
            <a:r>
              <a:rPr lang="zh-CN" altLang="en-US" dirty="0" smtClean="0"/>
              <a:t>，可能</a:t>
            </a:r>
            <a:r>
              <a:rPr lang="zh-CN" altLang="en-US" dirty="0"/>
              <a:t>在竞争中处于劣势</a:t>
            </a:r>
            <a:r>
              <a:rPr lang="zh-CN" altLang="en-US" dirty="0" smtClean="0"/>
              <a:t>。</a:t>
            </a:r>
            <a:endParaRPr lang="en-US" altLang="zh-CN" dirty="0" smtClean="0"/>
          </a:p>
          <a:p>
            <a:pPr marL="0" indent="0">
              <a:buNone/>
            </a:pPr>
            <a:r>
              <a:rPr lang="zh-CN" altLang="en-US" dirty="0" smtClean="0"/>
              <a:t>    二、大</a:t>
            </a:r>
            <a:r>
              <a:rPr lang="zh-CN" altLang="en-US" dirty="0"/>
              <a:t>数据的</a:t>
            </a:r>
            <a:r>
              <a:rPr lang="zh-CN" altLang="en-US" b="1" dirty="0"/>
              <a:t>基础设施和安全管理亟待加强</a:t>
            </a:r>
            <a:r>
              <a:rPr lang="zh-CN" altLang="en-US" dirty="0" smtClean="0"/>
              <a:t>。除了传统的会计报表，金融机构也增加了图片、音频和其他非结构化数据，传统的方法软件和硬件基础设施建设亟待加强。同时，对金融</a:t>
            </a:r>
            <a:r>
              <a:rPr lang="zh-CN" altLang="en-US" dirty="0"/>
              <a:t>大数据的安全问题日益突出，</a:t>
            </a:r>
            <a:r>
              <a:rPr lang="zh-CN" altLang="en-US" dirty="0" smtClean="0"/>
              <a:t>一旦</a:t>
            </a:r>
            <a:r>
              <a:rPr lang="zh-CN" altLang="en-US" dirty="0"/>
              <a:t>处理不当，它可能会遭受毁灭性的损失</a:t>
            </a:r>
            <a:r>
              <a:rPr lang="zh-CN" altLang="en-US" dirty="0" smtClean="0"/>
              <a:t>。</a:t>
            </a:r>
            <a:endParaRPr lang="en-US" altLang="zh-CN" dirty="0" smtClean="0"/>
          </a:p>
          <a:p>
            <a:pPr marL="0" indent="0">
              <a:buNone/>
            </a:pPr>
            <a:r>
              <a:rPr lang="zh-CN" altLang="en-US" dirty="0" smtClean="0"/>
              <a:t>    三、大</a:t>
            </a:r>
            <a:r>
              <a:rPr lang="zh-CN" altLang="en-US" dirty="0"/>
              <a:t>数据的</a:t>
            </a:r>
            <a:r>
              <a:rPr lang="zh-CN" altLang="en-US" b="1" dirty="0"/>
              <a:t>技术选择存在决策风险</a:t>
            </a:r>
            <a:r>
              <a:rPr lang="zh-CN" altLang="en-US" dirty="0"/>
              <a:t>。当前，大数据还处于运行模式的探索和成长期</a:t>
            </a:r>
            <a:r>
              <a:rPr lang="zh-CN" altLang="en-US" dirty="0" smtClean="0"/>
              <a:t>，分析型</a:t>
            </a:r>
            <a:r>
              <a:rPr lang="zh-CN" altLang="en-US" dirty="0"/>
              <a:t>数据库相对于传统的事务型数据库尚不成熟，对于大数据的分析处理仍缺乏高</a:t>
            </a:r>
            <a:r>
              <a:rPr lang="zh-CN" altLang="en-US" dirty="0" smtClean="0"/>
              <a:t>延展性支持。大</a:t>
            </a:r>
            <a:r>
              <a:rPr lang="zh-CN" altLang="en-US" dirty="0"/>
              <a:t>数据是一个总的趋势，但过早的</a:t>
            </a:r>
            <a:r>
              <a:rPr lang="zh-CN" altLang="en-US" dirty="0" smtClean="0"/>
              <a:t>大量投入</a:t>
            </a:r>
            <a:r>
              <a:rPr lang="zh-CN" altLang="en-US" dirty="0"/>
              <a:t>，选择了不适合自己的实用的软件和硬件，或过于保守和不作为，有可能对金融</a:t>
            </a:r>
            <a:r>
              <a:rPr lang="zh-CN" altLang="en-US" dirty="0" smtClean="0"/>
              <a:t>机构的</a:t>
            </a:r>
            <a:r>
              <a:rPr lang="zh-CN" altLang="en-US" dirty="0"/>
              <a:t>发展带来不利的影响。</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导言</a:t>
            </a:r>
            <a:endParaRPr lang="zh-CN" altLang="en-US" dirty="0">
              <a:solidFill>
                <a:srgbClr val="FF0000"/>
              </a:solidFill>
            </a:endParaRPr>
          </a:p>
        </p:txBody>
      </p:sp>
      <p:sp>
        <p:nvSpPr>
          <p:cNvPr id="3" name="内容占位符 2"/>
          <p:cNvSpPr>
            <a:spLocks noGrp="1"/>
          </p:cNvSpPr>
          <p:nvPr>
            <p:ph idx="1"/>
          </p:nvPr>
        </p:nvSpPr>
        <p:spPr/>
        <p:txBody>
          <a:bodyPr>
            <a:normAutofit/>
          </a:bodyPr>
          <a:lstStyle/>
          <a:p>
            <a:r>
              <a:rPr lang="zh-CN" altLang="en-US" dirty="0"/>
              <a:t>目前，大数据金融处于群雄逐鹿的状态，阿里集团等规模较大的电商率先占据市场</a:t>
            </a:r>
            <a:r>
              <a:rPr lang="zh-CN" altLang="en-US" dirty="0" smtClean="0"/>
              <a:t>有利</a:t>
            </a:r>
            <a:r>
              <a:rPr lang="zh-CN" altLang="en-US" dirty="0"/>
              <a:t>地位，以积累的交易数据对中小微企业进行信贷服务；其他产业的企业依托其自身的</a:t>
            </a:r>
            <a:r>
              <a:rPr lang="zh-CN" altLang="en-US" dirty="0" smtClean="0"/>
              <a:t>产业</a:t>
            </a:r>
            <a:r>
              <a:rPr lang="zh-CN" altLang="en-US" dirty="0"/>
              <a:t>数据链条，对产业内部进行整合，进行闭环的数据金融服务；银行依托其强大的资金</a:t>
            </a:r>
            <a:r>
              <a:rPr lang="zh-CN" altLang="en-US" dirty="0" smtClean="0"/>
              <a:t>实力</a:t>
            </a:r>
            <a:r>
              <a:rPr lang="zh-CN" altLang="en-US" dirty="0"/>
              <a:t>，建立银行电子商务平台，以多种优惠条件吸引店家入驻，升级供应链金融系统，</a:t>
            </a:r>
            <a:r>
              <a:rPr lang="zh-CN" altLang="en-US" dirty="0" smtClean="0"/>
              <a:t>发展中间</a:t>
            </a:r>
            <a:r>
              <a:rPr lang="zh-CN" altLang="en-US" dirty="0"/>
              <a:t>业务。</a:t>
            </a:r>
            <a:endParaRPr lang="zh-CN" altLang="en-US" dirty="0"/>
          </a:p>
          <a:p>
            <a:r>
              <a:rPr lang="zh-CN" altLang="en-US" dirty="0"/>
              <a:t>大数据金融作为一个综合性的概念，在未来的发展中，企业坐拥数据将不再局限于</a:t>
            </a:r>
            <a:r>
              <a:rPr lang="zh-CN" altLang="en-US" dirty="0" smtClean="0"/>
              <a:t>单一</a:t>
            </a:r>
            <a:r>
              <a:rPr lang="zh-CN" altLang="en-US" dirty="0"/>
              <a:t>业务，第三方支付、信息化金融机构以及互联网金融门户都将融入大数据金融服务</a:t>
            </a:r>
            <a:r>
              <a:rPr lang="zh-CN" altLang="en-US" dirty="0" smtClean="0"/>
              <a:t>平台中</a:t>
            </a:r>
            <a:r>
              <a:rPr lang="zh-CN" altLang="en-US" dirty="0"/>
              <a:t>，大数据金融服务将在各家机构各显神通的基础上，实现多元业务的融合</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2719" y="548680"/>
            <a:ext cx="8208912" cy="720080"/>
          </a:xfrm>
        </p:spPr>
        <p:txBody>
          <a:bodyPr/>
          <a:lstStyle/>
          <a:p>
            <a:r>
              <a:rPr lang="en-US" altLang="zh-CN" dirty="0"/>
              <a:t>12.4 </a:t>
            </a:r>
            <a:r>
              <a:rPr lang="zh-CN" altLang="en-US" dirty="0"/>
              <a:t>大数据金融对金融业发展的影响</a:t>
            </a:r>
            <a:endParaRPr lang="zh-CN" altLang="en-US" dirty="0">
              <a:solidFill>
                <a:srgbClr val="FF0000"/>
              </a:solidFill>
            </a:endParaRPr>
          </a:p>
        </p:txBody>
      </p:sp>
      <p:sp>
        <p:nvSpPr>
          <p:cNvPr id="3" name="内容占位符 2"/>
          <p:cNvSpPr>
            <a:spLocks noGrp="1"/>
          </p:cNvSpPr>
          <p:nvPr>
            <p:ph idx="1"/>
          </p:nvPr>
        </p:nvSpPr>
        <p:spPr>
          <a:xfrm>
            <a:off x="323528" y="1272036"/>
            <a:ext cx="8507288" cy="5181300"/>
          </a:xfrm>
        </p:spPr>
        <p:txBody>
          <a:bodyPr>
            <a:normAutofit lnSpcReduction="10000"/>
          </a:bodyPr>
          <a:lstStyle/>
          <a:p>
            <a:r>
              <a:rPr lang="zh-CN" altLang="en-US" b="1" dirty="0" smtClean="0">
                <a:solidFill>
                  <a:srgbClr val="6A5015"/>
                </a:solidFill>
              </a:rPr>
              <a:t>大数据金融的</a:t>
            </a:r>
            <a:r>
              <a:rPr lang="zh-CN" altLang="en-US" b="1" dirty="0">
                <a:solidFill>
                  <a:srgbClr val="6A5015"/>
                </a:solidFill>
              </a:rPr>
              <a:t>发展战略</a:t>
            </a:r>
            <a:endParaRPr lang="en-US" altLang="zh-CN" b="1" dirty="0" smtClean="0">
              <a:solidFill>
                <a:srgbClr val="6A5015"/>
              </a:solidFill>
            </a:endParaRPr>
          </a:p>
          <a:p>
            <a:r>
              <a:rPr lang="zh-CN" altLang="en-US" dirty="0" smtClean="0"/>
              <a:t>一、</a:t>
            </a:r>
            <a:r>
              <a:rPr lang="zh-CN" altLang="en-US" b="1" dirty="0" smtClean="0"/>
              <a:t>推进</a:t>
            </a:r>
            <a:r>
              <a:rPr lang="zh-CN" altLang="en-US" b="1" dirty="0"/>
              <a:t>金融服务与社交网络的融合</a:t>
            </a:r>
            <a:r>
              <a:rPr lang="zh-CN" altLang="en-US" dirty="0"/>
              <a:t>。中国的金融企业大数据开发平台，必须</a:t>
            </a:r>
            <a:r>
              <a:rPr lang="zh-CN" altLang="en-US" dirty="0" smtClean="0"/>
              <a:t>打破传统</a:t>
            </a:r>
            <a:r>
              <a:rPr lang="zh-CN" altLang="en-US" dirty="0"/>
              <a:t>数据源边界，关注互联网，社交媒体和其他新的数据源，通过各种渠道获得尽可能</a:t>
            </a:r>
            <a:r>
              <a:rPr lang="zh-CN" altLang="en-US" dirty="0" smtClean="0"/>
              <a:t>多的</a:t>
            </a:r>
            <a:r>
              <a:rPr lang="zh-CN" altLang="en-US" dirty="0"/>
              <a:t>客户及市场信息</a:t>
            </a:r>
            <a:r>
              <a:rPr lang="zh-CN" altLang="en-US" dirty="0" smtClean="0"/>
              <a:t>。</a:t>
            </a:r>
            <a:endParaRPr lang="en-US" altLang="zh-CN" dirty="0" smtClean="0"/>
          </a:p>
          <a:p>
            <a:r>
              <a:rPr lang="zh-CN" altLang="en-US" dirty="0" smtClean="0"/>
              <a:t>二、</a:t>
            </a:r>
            <a:r>
              <a:rPr lang="zh-CN" altLang="en-US" b="1" dirty="0" smtClean="0"/>
              <a:t>处理</a:t>
            </a:r>
            <a:r>
              <a:rPr lang="zh-CN" altLang="en-US" b="1" dirty="0"/>
              <a:t>好与数据服务商的竞争、合作关系</a:t>
            </a:r>
            <a:r>
              <a:rPr lang="zh-CN" altLang="en-US" dirty="0" smtClean="0"/>
              <a:t>。金融</a:t>
            </a:r>
            <a:r>
              <a:rPr lang="zh-CN" altLang="en-US" dirty="0"/>
              <a:t>机构可以考虑建立数据平台，将核心的话语权掌握在自己的手中。</a:t>
            </a:r>
            <a:r>
              <a:rPr lang="zh-CN" altLang="en-US" dirty="0" smtClean="0"/>
              <a:t>另一方面</a:t>
            </a:r>
            <a:r>
              <a:rPr lang="zh-CN" altLang="en-US" dirty="0"/>
              <a:t>也可以</a:t>
            </a:r>
            <a:r>
              <a:rPr lang="zh-CN" altLang="en-US" dirty="0" smtClean="0"/>
              <a:t>与其</a:t>
            </a:r>
            <a:r>
              <a:rPr lang="zh-CN" altLang="en-US" dirty="0"/>
              <a:t>他大数据平台开展战略合作，进行数据的交换</a:t>
            </a:r>
            <a:r>
              <a:rPr lang="zh-CN" altLang="en-US" dirty="0" smtClean="0"/>
              <a:t>和信息共享。</a:t>
            </a:r>
            <a:endParaRPr lang="en-US" altLang="zh-CN" dirty="0" smtClean="0"/>
          </a:p>
          <a:p>
            <a:r>
              <a:rPr lang="zh-CN" altLang="en-US" dirty="0" smtClean="0"/>
              <a:t>三、</a:t>
            </a:r>
            <a:r>
              <a:rPr lang="zh-CN" altLang="en-US" b="1" dirty="0" smtClean="0"/>
              <a:t>增强</a:t>
            </a:r>
            <a:r>
              <a:rPr lang="zh-CN" altLang="en-US" b="1" dirty="0"/>
              <a:t>大数据的核心处理能力。</a:t>
            </a:r>
            <a:r>
              <a:rPr lang="zh-CN" altLang="en-US" dirty="0"/>
              <a:t>首先是强化大数据的整合能力</a:t>
            </a:r>
            <a:r>
              <a:rPr lang="zh-CN" altLang="en-US" dirty="0" smtClean="0"/>
              <a:t>。同时，还要</a:t>
            </a:r>
            <a:r>
              <a:rPr lang="zh-CN" altLang="en-US" dirty="0"/>
              <a:t>对传统的数据</a:t>
            </a:r>
            <a:r>
              <a:rPr lang="zh-CN" altLang="en-US" dirty="0" smtClean="0"/>
              <a:t>仓库技术</a:t>
            </a:r>
            <a:r>
              <a:rPr lang="zh-CN" altLang="en-US" dirty="0"/>
              <a:t>，特别是数据传输方式 </a:t>
            </a:r>
            <a:r>
              <a:rPr lang="en-US" altLang="zh-CN" dirty="0" smtClean="0"/>
              <a:t>ETL</a:t>
            </a:r>
            <a:r>
              <a:rPr lang="zh-CN" altLang="en-US" dirty="0" smtClean="0"/>
              <a:t>进行</a:t>
            </a:r>
            <a:r>
              <a:rPr lang="zh-CN" altLang="en-US" dirty="0"/>
              <a:t>流程再造</a:t>
            </a:r>
            <a:r>
              <a:rPr lang="zh-CN" altLang="en-US" dirty="0" smtClean="0"/>
              <a:t>。</a:t>
            </a:r>
            <a:endParaRPr lang="en-US" altLang="zh-CN" dirty="0" smtClean="0"/>
          </a:p>
          <a:p>
            <a:r>
              <a:rPr lang="zh-CN" altLang="en-US" dirty="0" smtClean="0"/>
              <a:t>四、</a:t>
            </a:r>
            <a:r>
              <a:rPr lang="zh-CN" altLang="en-US" b="1" dirty="0" smtClean="0"/>
              <a:t>加大</a:t>
            </a:r>
            <a:r>
              <a:rPr lang="zh-CN" altLang="en-US" b="1" dirty="0"/>
              <a:t>金融创新力度，设立大数据实验室</a:t>
            </a:r>
            <a:r>
              <a:rPr lang="zh-CN" altLang="en-US" dirty="0" smtClean="0"/>
              <a:t>。建立</a:t>
            </a:r>
            <a:r>
              <a:rPr lang="zh-CN" altLang="en-US" dirty="0"/>
              <a:t>金融企业大数据创新</a:t>
            </a:r>
            <a:r>
              <a:rPr lang="zh-CN" altLang="en-US" dirty="0" smtClean="0"/>
              <a:t>实验室</a:t>
            </a:r>
            <a:r>
              <a:rPr lang="zh-CN" altLang="en-US" dirty="0"/>
              <a:t>，统筹人才和资源方面的业务</a:t>
            </a:r>
            <a:r>
              <a:rPr lang="zh-CN" altLang="en-US" dirty="0" smtClean="0"/>
              <a:t>，实验室</a:t>
            </a:r>
            <a:r>
              <a:rPr lang="zh-CN" altLang="en-US" dirty="0"/>
              <a:t>统一负责大数据计划的制订，进行实验、评价，促进升级</a:t>
            </a:r>
            <a:r>
              <a:rPr lang="zh-CN" altLang="en-US" dirty="0" smtClean="0"/>
              <a:t>。</a:t>
            </a:r>
            <a:endParaRPr lang="en-US" altLang="zh-CN" dirty="0" smtClean="0"/>
          </a:p>
          <a:p>
            <a:r>
              <a:rPr lang="zh-CN" altLang="en-US" dirty="0" smtClean="0"/>
              <a:t>五、</a:t>
            </a:r>
            <a:r>
              <a:rPr lang="zh-CN" altLang="en-US" b="1" dirty="0" smtClean="0"/>
              <a:t>加强</a:t>
            </a:r>
            <a:r>
              <a:rPr lang="zh-CN" altLang="en-US" b="1" dirty="0"/>
              <a:t>风险管控，确保大数据安全。</a:t>
            </a:r>
            <a:r>
              <a:rPr lang="zh-CN" altLang="en-US" dirty="0"/>
              <a:t>大数据能够在很大程度上缓解信息不对称</a:t>
            </a:r>
            <a:r>
              <a:rPr lang="zh-CN" altLang="en-US" dirty="0" smtClean="0"/>
              <a:t>问题</a:t>
            </a:r>
            <a:r>
              <a:rPr lang="zh-CN" altLang="en-US" dirty="0"/>
              <a:t>，为金融企业风险管理提供更有效的手段，但如果管理不善，“大数据”本身也可能</a:t>
            </a:r>
            <a:r>
              <a:rPr lang="zh-CN" altLang="en-US" dirty="0" smtClean="0"/>
              <a:t>演化</a:t>
            </a:r>
            <a:r>
              <a:rPr lang="zh-CN" altLang="en-US" dirty="0"/>
              <a:t>成“大风险”。</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 </a:t>
            </a:r>
            <a:r>
              <a:rPr lang="zh-CN" altLang="en-US" dirty="0"/>
              <a:t>大数据金融的风险分析</a:t>
            </a:r>
            <a:endParaRPr lang="zh-CN" altLang="en-US" dirty="0">
              <a:solidFill>
                <a:srgbClr val="FF0000"/>
              </a:solidFill>
            </a:endParaRPr>
          </a:p>
        </p:txBody>
      </p:sp>
      <p:sp>
        <p:nvSpPr>
          <p:cNvPr id="3" name="内容占位符 2"/>
          <p:cNvSpPr>
            <a:spLocks noGrp="1"/>
          </p:cNvSpPr>
          <p:nvPr>
            <p:ph idx="1"/>
          </p:nvPr>
        </p:nvSpPr>
        <p:spPr>
          <a:xfrm>
            <a:off x="395536" y="1426344"/>
            <a:ext cx="8424936" cy="5112568"/>
          </a:xfrm>
        </p:spPr>
        <p:txBody>
          <a:bodyPr>
            <a:normAutofit/>
          </a:bodyPr>
          <a:lstStyle/>
          <a:p>
            <a:r>
              <a:rPr lang="en-US" altLang="zh-CN" b="1" dirty="0">
                <a:solidFill>
                  <a:srgbClr val="6A5015"/>
                </a:solidFill>
              </a:rPr>
              <a:t>12.5.1 </a:t>
            </a:r>
            <a:r>
              <a:rPr lang="zh-CN" altLang="en-US" b="1" dirty="0">
                <a:solidFill>
                  <a:srgbClr val="6A5015"/>
                </a:solidFill>
              </a:rPr>
              <a:t>技术</a:t>
            </a:r>
            <a:r>
              <a:rPr lang="zh-CN" altLang="en-US" b="1" dirty="0" smtClean="0">
                <a:solidFill>
                  <a:srgbClr val="6A5015"/>
                </a:solidFill>
              </a:rPr>
              <a:t>风险</a:t>
            </a:r>
            <a:endParaRPr lang="en-US" altLang="zh-CN" b="1" dirty="0" smtClean="0">
              <a:solidFill>
                <a:srgbClr val="6A5015"/>
              </a:solidFill>
            </a:endParaRPr>
          </a:p>
          <a:p>
            <a:pPr marL="0" indent="0">
              <a:buNone/>
            </a:pPr>
            <a:r>
              <a:rPr lang="zh-CN" altLang="en-US" dirty="0" smtClean="0">
                <a:solidFill>
                  <a:srgbClr val="6A5015"/>
                </a:solidFill>
              </a:rPr>
              <a:t>    </a:t>
            </a:r>
            <a:r>
              <a:rPr lang="zh-CN" altLang="en-US" dirty="0" smtClean="0">
                <a:solidFill>
                  <a:schemeClr val="tx1"/>
                </a:solidFill>
              </a:rPr>
              <a:t>一</a:t>
            </a:r>
            <a:r>
              <a:rPr lang="zh-CN" altLang="en-US" dirty="0">
                <a:solidFill>
                  <a:schemeClr val="tx1"/>
                </a:solidFill>
              </a:rPr>
              <a:t>个企业的数据信息决定着企业的生死存亡。但是今天，数据量的持续增长增加了</a:t>
            </a:r>
            <a:r>
              <a:rPr lang="zh-CN" altLang="en-US" dirty="0" smtClean="0">
                <a:solidFill>
                  <a:schemeClr val="tx1"/>
                </a:solidFill>
              </a:rPr>
              <a:t>备份</a:t>
            </a:r>
            <a:r>
              <a:rPr lang="zh-CN" altLang="en-US" dirty="0">
                <a:solidFill>
                  <a:schemeClr val="tx1"/>
                </a:solidFill>
              </a:rPr>
              <a:t>和恢复的时间，企业面临着严重的合规和宕机风险，数据备份却越来越困难。用户</a:t>
            </a:r>
            <a:r>
              <a:rPr lang="zh-CN" altLang="en-US" dirty="0" smtClean="0">
                <a:solidFill>
                  <a:schemeClr val="tx1"/>
                </a:solidFill>
              </a:rPr>
              <a:t>数据量</a:t>
            </a:r>
            <a:r>
              <a:rPr lang="zh-CN" altLang="en-US" dirty="0">
                <a:solidFill>
                  <a:schemeClr val="tx1"/>
                </a:solidFill>
              </a:rPr>
              <a:t>越来越大，备份时间窗口那么小，设备是有限的，怎样快速把大数据中的核心数据</a:t>
            </a:r>
            <a:r>
              <a:rPr lang="zh-CN" altLang="en-US" dirty="0" smtClean="0">
                <a:solidFill>
                  <a:schemeClr val="tx1"/>
                </a:solidFill>
              </a:rPr>
              <a:t>抽取出来</a:t>
            </a:r>
            <a:r>
              <a:rPr lang="zh-CN" altLang="en-US" dirty="0">
                <a:solidFill>
                  <a:schemeClr val="tx1"/>
                </a:solidFill>
              </a:rPr>
              <a:t>，保障企业数据信息能够适时进行恢复，已成为企业管理大数据中必须考虑的问题</a:t>
            </a:r>
            <a:r>
              <a:rPr lang="zh-CN" altLang="en-US" dirty="0" smtClean="0">
                <a:solidFill>
                  <a:schemeClr val="tx1"/>
                </a:solidFill>
              </a:rPr>
              <a:t>。同时</a:t>
            </a:r>
            <a:r>
              <a:rPr lang="zh-CN" altLang="en-US" dirty="0">
                <a:solidFill>
                  <a:schemeClr val="tx1"/>
                </a:solidFill>
              </a:rPr>
              <a:t>，在数据管理时如何能够更加节省空间、人力、电力也是必须考虑的问题。近几年</a:t>
            </a:r>
            <a:r>
              <a:rPr lang="zh-CN" altLang="en-US" dirty="0" smtClean="0">
                <a:solidFill>
                  <a:schemeClr val="tx1"/>
                </a:solidFill>
              </a:rPr>
              <a:t>企业</a:t>
            </a:r>
            <a:r>
              <a:rPr lang="zh-CN" altLang="en-US" dirty="0">
                <a:solidFill>
                  <a:schemeClr val="tx1"/>
                </a:solidFill>
              </a:rPr>
              <a:t>在采购存储设备时，会发现存储硬件的成本在逐年下降。现在不管是传统的机械硬盘</a:t>
            </a:r>
            <a:r>
              <a:rPr lang="zh-CN" altLang="en-US" dirty="0" smtClean="0">
                <a:solidFill>
                  <a:schemeClr val="tx1"/>
                </a:solidFill>
              </a:rPr>
              <a:t>还是 </a:t>
            </a:r>
            <a:r>
              <a:rPr lang="en-US" altLang="zh-CN" dirty="0">
                <a:solidFill>
                  <a:schemeClr val="tx1"/>
                </a:solidFill>
              </a:rPr>
              <a:t>SSD</a:t>
            </a:r>
            <a:r>
              <a:rPr lang="zh-CN" altLang="en-US" dirty="0">
                <a:solidFill>
                  <a:schemeClr val="tx1"/>
                </a:solidFill>
              </a:rPr>
              <a:t>（固态硬盘）都开始降价，在价格更低的同时容量却更高了。但是，对于很多</a:t>
            </a:r>
            <a:r>
              <a:rPr lang="zh-CN" altLang="en-US" dirty="0" smtClean="0">
                <a:solidFill>
                  <a:schemeClr val="tx1"/>
                </a:solidFill>
              </a:rPr>
              <a:t>企业来说</a:t>
            </a:r>
            <a:r>
              <a:rPr lang="zh-CN" altLang="en-US" dirty="0">
                <a:solidFill>
                  <a:schemeClr val="tx1"/>
                </a:solidFill>
              </a:rPr>
              <a:t>，整体的存储成本却不降反升，这主要是由于企业数据量猛增需要大量的人力、</a:t>
            </a:r>
            <a:r>
              <a:rPr lang="zh-CN" altLang="en-US" dirty="0" smtClean="0">
                <a:solidFill>
                  <a:schemeClr val="tx1"/>
                </a:solidFill>
              </a:rPr>
              <a:t>物力进行</a:t>
            </a:r>
            <a:r>
              <a:rPr lang="zh-CN" altLang="en-US" dirty="0">
                <a:solidFill>
                  <a:schemeClr val="tx1"/>
                </a:solidFill>
              </a:rPr>
              <a:t>维护，使得数据储存的管理成本逐年上升。</a:t>
            </a:r>
            <a:endParaRPr lang="zh-CN" altLang="en-US" dirty="0" smtClean="0">
              <a:solidFill>
                <a:schemeClr val="tx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 </a:t>
            </a:r>
            <a:r>
              <a:rPr lang="zh-CN" altLang="en-US" dirty="0"/>
              <a:t>大数据金融的风险分析</a:t>
            </a:r>
            <a:endParaRPr lang="zh-CN" altLang="en-US" dirty="0">
              <a:solidFill>
                <a:srgbClr val="FF0000"/>
              </a:solidFill>
            </a:endParaRPr>
          </a:p>
        </p:txBody>
      </p:sp>
      <p:sp>
        <p:nvSpPr>
          <p:cNvPr id="3" name="内容占位符 2"/>
          <p:cNvSpPr>
            <a:spLocks noGrp="1"/>
          </p:cNvSpPr>
          <p:nvPr>
            <p:ph idx="1"/>
          </p:nvPr>
        </p:nvSpPr>
        <p:spPr>
          <a:xfrm>
            <a:off x="395536" y="1426344"/>
            <a:ext cx="8424936" cy="5112568"/>
          </a:xfrm>
        </p:spPr>
        <p:txBody>
          <a:bodyPr>
            <a:normAutofit lnSpcReduction="10000"/>
          </a:bodyPr>
          <a:lstStyle/>
          <a:p>
            <a:r>
              <a:rPr lang="en-US" altLang="zh-CN" b="1" dirty="0">
                <a:solidFill>
                  <a:srgbClr val="6A5015"/>
                </a:solidFill>
              </a:rPr>
              <a:t>12.5.2 </a:t>
            </a:r>
            <a:r>
              <a:rPr lang="en-US" altLang="zh-CN" b="1" dirty="0" smtClean="0">
                <a:solidFill>
                  <a:srgbClr val="6A5015"/>
                </a:solidFill>
              </a:rPr>
              <a:t> </a:t>
            </a:r>
            <a:r>
              <a:rPr lang="zh-CN" altLang="en-US" b="1" dirty="0" smtClean="0">
                <a:solidFill>
                  <a:srgbClr val="6A5015"/>
                </a:solidFill>
              </a:rPr>
              <a:t>操作</a:t>
            </a:r>
            <a:r>
              <a:rPr lang="zh-CN" altLang="en-US" b="1" dirty="0">
                <a:solidFill>
                  <a:srgbClr val="6A5015"/>
                </a:solidFill>
              </a:rPr>
              <a:t>性</a:t>
            </a:r>
            <a:r>
              <a:rPr lang="zh-CN" altLang="en-US" b="1" dirty="0" smtClean="0">
                <a:solidFill>
                  <a:srgbClr val="6A5015"/>
                </a:solidFill>
              </a:rPr>
              <a:t>风险</a:t>
            </a:r>
            <a:endParaRPr lang="en-US" altLang="zh-CN" b="1" dirty="0" smtClean="0">
              <a:solidFill>
                <a:srgbClr val="6A5015"/>
              </a:solidFill>
            </a:endParaRPr>
          </a:p>
          <a:p>
            <a:r>
              <a:rPr lang="en-US" altLang="zh-CN" b="1" dirty="0">
                <a:solidFill>
                  <a:srgbClr val="6A5015"/>
                </a:solidFill>
              </a:rPr>
              <a:t>1. </a:t>
            </a:r>
            <a:r>
              <a:rPr lang="zh-CN" altLang="en-US" b="1" dirty="0">
                <a:solidFill>
                  <a:srgbClr val="6A5015"/>
                </a:solidFill>
              </a:rPr>
              <a:t>信息安全</a:t>
            </a:r>
            <a:r>
              <a:rPr lang="zh-CN" altLang="en-US" b="1" dirty="0" smtClean="0">
                <a:solidFill>
                  <a:srgbClr val="6A5015"/>
                </a:solidFill>
              </a:rPr>
              <a:t>风险</a:t>
            </a:r>
            <a:endParaRPr lang="en-US" altLang="zh-CN" b="1" dirty="0" smtClean="0">
              <a:solidFill>
                <a:srgbClr val="6A5015"/>
              </a:solidFill>
            </a:endParaRPr>
          </a:p>
          <a:p>
            <a:pPr marL="0" indent="0">
              <a:buNone/>
            </a:pPr>
            <a:r>
              <a:rPr lang="zh-CN" altLang="en-US" dirty="0" smtClean="0">
                <a:solidFill>
                  <a:srgbClr val="6A5015"/>
                </a:solidFill>
              </a:rPr>
              <a:t>    </a:t>
            </a:r>
            <a:r>
              <a:rPr lang="zh-CN" altLang="en-US" dirty="0" smtClean="0">
                <a:solidFill>
                  <a:schemeClr val="tx1"/>
                </a:solidFill>
              </a:rPr>
              <a:t>与</a:t>
            </a:r>
            <a:r>
              <a:rPr lang="zh-CN" altLang="en-US" dirty="0">
                <a:solidFill>
                  <a:schemeClr val="tx1"/>
                </a:solidFill>
              </a:rPr>
              <a:t>以往一次性数据泄露或者黑客攻击事件相比，现在数据一旦泄露，对整个企业来说</a:t>
            </a:r>
            <a:r>
              <a:rPr lang="zh-CN" altLang="en-US" dirty="0" smtClean="0">
                <a:solidFill>
                  <a:schemeClr val="tx1"/>
                </a:solidFill>
              </a:rPr>
              <a:t>，不仅</a:t>
            </a:r>
            <a:r>
              <a:rPr lang="zh-CN" altLang="en-US" dirty="0">
                <a:solidFill>
                  <a:schemeClr val="tx1"/>
                </a:solidFill>
              </a:rPr>
              <a:t>会导致声誉受损与巨大的经济</a:t>
            </a:r>
            <a:r>
              <a:rPr lang="zh-CN" altLang="en-US" dirty="0" smtClean="0">
                <a:solidFill>
                  <a:schemeClr val="tx1"/>
                </a:solidFill>
              </a:rPr>
              <a:t>损失。</a:t>
            </a:r>
            <a:r>
              <a:rPr lang="zh-CN" altLang="en-US" dirty="0">
                <a:solidFill>
                  <a:schemeClr val="tx1"/>
                </a:solidFill>
              </a:rPr>
              <a:t>从数据的存储装备</a:t>
            </a:r>
            <a:r>
              <a:rPr lang="zh-CN" altLang="en-US" dirty="0" smtClean="0">
                <a:solidFill>
                  <a:schemeClr val="tx1"/>
                </a:solidFill>
              </a:rPr>
              <a:t>来说</a:t>
            </a:r>
            <a:r>
              <a:rPr lang="zh-CN" altLang="en-US" dirty="0">
                <a:solidFill>
                  <a:schemeClr val="tx1"/>
                </a:solidFill>
              </a:rPr>
              <a:t>，数据的搜集、存储、访问、传输必不可少的需要借助移动设备，所以大数据时代的</a:t>
            </a:r>
            <a:r>
              <a:rPr lang="zh-CN" altLang="en-US" dirty="0" smtClean="0">
                <a:solidFill>
                  <a:schemeClr val="tx1"/>
                </a:solidFill>
              </a:rPr>
              <a:t>来临</a:t>
            </a:r>
            <a:r>
              <a:rPr lang="zh-CN" altLang="en-US" dirty="0">
                <a:solidFill>
                  <a:schemeClr val="tx1"/>
                </a:solidFill>
              </a:rPr>
              <a:t>也带动了移动设备的</a:t>
            </a:r>
            <a:r>
              <a:rPr lang="zh-CN" altLang="en-US" dirty="0" smtClean="0">
                <a:solidFill>
                  <a:schemeClr val="tx1"/>
                </a:solidFill>
              </a:rPr>
              <a:t>猛增</a:t>
            </a:r>
            <a:r>
              <a:rPr lang="zh-CN" altLang="en-US" dirty="0">
                <a:solidFill>
                  <a:schemeClr val="tx1"/>
                </a:solidFill>
              </a:rPr>
              <a:t>，</a:t>
            </a:r>
            <a:r>
              <a:rPr lang="zh-CN" altLang="en-US" dirty="0" smtClean="0">
                <a:solidFill>
                  <a:schemeClr val="tx1"/>
                </a:solidFill>
              </a:rPr>
              <a:t>越来越</a:t>
            </a:r>
            <a:r>
              <a:rPr lang="zh-CN" altLang="en-US" dirty="0">
                <a:solidFill>
                  <a:schemeClr val="tx1"/>
                </a:solidFill>
              </a:rPr>
              <a:t>多的员工带自己的移动设备进行办公。虽然这的确为人们的工作和生活带来了便利</a:t>
            </a:r>
            <a:r>
              <a:rPr lang="zh-CN" altLang="en-US" dirty="0" smtClean="0">
                <a:solidFill>
                  <a:schemeClr val="tx1"/>
                </a:solidFill>
              </a:rPr>
              <a:t>，但</a:t>
            </a:r>
            <a:r>
              <a:rPr lang="zh-CN" altLang="en-US" dirty="0">
                <a:solidFill>
                  <a:schemeClr val="tx1"/>
                </a:solidFill>
              </a:rPr>
              <a:t>也给企业带来了更大的安全隐患</a:t>
            </a:r>
            <a:r>
              <a:rPr lang="zh-CN" altLang="en-US" dirty="0" smtClean="0">
                <a:solidFill>
                  <a:schemeClr val="tx1"/>
                </a:solidFill>
              </a:rPr>
              <a:t>。</a:t>
            </a:r>
            <a:endParaRPr lang="zh-CN" altLang="en-US" dirty="0" smtClean="0">
              <a:solidFill>
                <a:schemeClr val="tx1"/>
              </a:solidFill>
            </a:endParaRPr>
          </a:p>
          <a:p>
            <a:pPr marL="0" indent="0">
              <a:buNone/>
            </a:pPr>
            <a:r>
              <a:rPr lang="zh-CN" altLang="en-US" dirty="0" smtClean="0">
                <a:solidFill>
                  <a:schemeClr val="tx1"/>
                </a:solidFill>
              </a:rPr>
              <a:t>    大</a:t>
            </a:r>
            <a:r>
              <a:rPr lang="zh-CN" altLang="en-US" dirty="0">
                <a:solidFill>
                  <a:schemeClr val="tx1"/>
                </a:solidFill>
              </a:rPr>
              <a:t>数据的信息安全问题也是数据的拥有者、使用者之间的平衡关系，以及数据的</a:t>
            </a:r>
            <a:r>
              <a:rPr lang="zh-CN" altLang="en-US" dirty="0" smtClean="0">
                <a:solidFill>
                  <a:schemeClr val="tx1"/>
                </a:solidFill>
              </a:rPr>
              <a:t>所有权</a:t>
            </a:r>
            <a:r>
              <a:rPr lang="zh-CN" altLang="en-US" dirty="0">
                <a:solidFill>
                  <a:schemeClr val="tx1"/>
                </a:solidFill>
              </a:rPr>
              <a:t>和使用权之间的平衡关系。大数据时代强调全社会信息资源的开放分享和开发利用</a:t>
            </a:r>
            <a:r>
              <a:rPr lang="zh-CN" altLang="en-US" dirty="0" smtClean="0">
                <a:solidFill>
                  <a:schemeClr val="tx1"/>
                </a:solidFill>
              </a:rPr>
              <a:t>，而</a:t>
            </a:r>
            <a:r>
              <a:rPr lang="zh-CN" altLang="en-US" dirty="0">
                <a:solidFill>
                  <a:schemeClr val="tx1"/>
                </a:solidFill>
              </a:rPr>
              <a:t>个人信息涉及个人隐私，但又具有社会经济价值，其信息保护的边界将面临调整</a:t>
            </a:r>
            <a:r>
              <a:rPr lang="zh-CN" altLang="en-US" dirty="0" smtClean="0">
                <a:solidFill>
                  <a:schemeClr val="tx1"/>
                </a:solidFill>
              </a:rPr>
              <a:t>。</a:t>
            </a:r>
            <a:endParaRPr lang="zh-CN" altLang="en-US" dirty="0" smtClean="0">
              <a:solidFill>
                <a:schemeClr val="tx1"/>
              </a:solidFill>
            </a:endParaRPr>
          </a:p>
          <a:p>
            <a:pPr marL="0" indent="0">
              <a:buNone/>
            </a:pPr>
            <a:r>
              <a:rPr lang="zh-CN" altLang="en-US" dirty="0" smtClean="0">
                <a:solidFill>
                  <a:schemeClr val="tx1"/>
                </a:solidFill>
              </a:rPr>
              <a:t>    我们</a:t>
            </a:r>
            <a:r>
              <a:rPr lang="zh-CN" altLang="en-US" dirty="0">
                <a:solidFill>
                  <a:schemeClr val="tx1"/>
                </a:solidFill>
              </a:rPr>
              <a:t>应当建立一个不同于</a:t>
            </a:r>
            <a:r>
              <a:rPr lang="zh-CN" altLang="en-US" dirty="0" smtClean="0">
                <a:solidFill>
                  <a:schemeClr val="tx1"/>
                </a:solidFill>
              </a:rPr>
              <a:t>以往的</a:t>
            </a:r>
            <a:r>
              <a:rPr lang="zh-CN" altLang="en-US" dirty="0">
                <a:solidFill>
                  <a:schemeClr val="tx1"/>
                </a:solidFill>
              </a:rPr>
              <a:t>信息保护模式。这种模式应当着重于数据的使用者为其行为承担相应的责任，而不是</a:t>
            </a:r>
            <a:r>
              <a:rPr lang="zh-CN" altLang="en-US" dirty="0" smtClean="0">
                <a:solidFill>
                  <a:schemeClr val="tx1"/>
                </a:solidFill>
              </a:rPr>
              <a:t>将重点</a:t>
            </a:r>
            <a:r>
              <a:rPr lang="zh-CN" altLang="en-US" dirty="0">
                <a:solidFill>
                  <a:schemeClr val="tx1"/>
                </a:solidFill>
              </a:rPr>
              <a:t>放在数据最初的获得以及征求个人同意上。未来的隐私保护应当区别用途，在保证</a:t>
            </a:r>
            <a:r>
              <a:rPr lang="zh-CN" altLang="en-US" dirty="0" smtClean="0">
                <a:solidFill>
                  <a:schemeClr val="tx1"/>
                </a:solidFill>
              </a:rPr>
              <a:t>不损害</a:t>
            </a:r>
            <a:r>
              <a:rPr lang="zh-CN" altLang="en-US" dirty="0">
                <a:solidFill>
                  <a:schemeClr val="tx1"/>
                </a:solidFill>
              </a:rPr>
              <a:t>个人正当权益的前提下正当、合理地使用相关信息。</a:t>
            </a:r>
            <a:endParaRPr lang="zh-CN" altLang="en-US" dirty="0" smtClean="0">
              <a:solidFill>
                <a:schemeClr val="tx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 </a:t>
            </a:r>
            <a:r>
              <a:rPr lang="zh-CN" altLang="en-US" dirty="0"/>
              <a:t>大数据金融的风险分析</a:t>
            </a:r>
            <a:endParaRPr lang="zh-CN" altLang="en-US" dirty="0">
              <a:solidFill>
                <a:srgbClr val="FF0000"/>
              </a:solidFill>
            </a:endParaRPr>
          </a:p>
        </p:txBody>
      </p:sp>
      <p:sp>
        <p:nvSpPr>
          <p:cNvPr id="3" name="内容占位符 2"/>
          <p:cNvSpPr>
            <a:spLocks noGrp="1"/>
          </p:cNvSpPr>
          <p:nvPr>
            <p:ph idx="1"/>
          </p:nvPr>
        </p:nvSpPr>
        <p:spPr>
          <a:xfrm>
            <a:off x="458664" y="1318866"/>
            <a:ext cx="8424936" cy="5112568"/>
          </a:xfrm>
        </p:spPr>
        <p:txBody>
          <a:bodyPr>
            <a:normAutofit/>
          </a:bodyPr>
          <a:lstStyle/>
          <a:p>
            <a:r>
              <a:rPr lang="en-US" altLang="zh-CN" b="1" dirty="0">
                <a:solidFill>
                  <a:srgbClr val="6A5015"/>
                </a:solidFill>
              </a:rPr>
              <a:t>12.5.2 </a:t>
            </a:r>
            <a:r>
              <a:rPr lang="en-US" altLang="zh-CN" b="1" dirty="0" smtClean="0">
                <a:solidFill>
                  <a:srgbClr val="6A5015"/>
                </a:solidFill>
              </a:rPr>
              <a:t> </a:t>
            </a:r>
            <a:r>
              <a:rPr lang="zh-CN" altLang="en-US" b="1" dirty="0" smtClean="0">
                <a:solidFill>
                  <a:srgbClr val="6A5015"/>
                </a:solidFill>
              </a:rPr>
              <a:t>操作</a:t>
            </a:r>
            <a:r>
              <a:rPr lang="zh-CN" altLang="en-US" b="1" dirty="0">
                <a:solidFill>
                  <a:srgbClr val="6A5015"/>
                </a:solidFill>
              </a:rPr>
              <a:t>性</a:t>
            </a:r>
            <a:r>
              <a:rPr lang="zh-CN" altLang="en-US" b="1" dirty="0" smtClean="0">
                <a:solidFill>
                  <a:srgbClr val="6A5015"/>
                </a:solidFill>
              </a:rPr>
              <a:t>风险</a:t>
            </a:r>
            <a:endParaRPr lang="en-US" altLang="zh-CN" b="1" dirty="0" smtClean="0">
              <a:solidFill>
                <a:srgbClr val="6A5015"/>
              </a:solidFill>
            </a:endParaRPr>
          </a:p>
          <a:p>
            <a:r>
              <a:rPr lang="en-US" altLang="zh-CN" b="1" dirty="0">
                <a:solidFill>
                  <a:srgbClr val="6A5015"/>
                </a:solidFill>
              </a:rPr>
              <a:t>2. </a:t>
            </a:r>
            <a:r>
              <a:rPr lang="zh-CN" altLang="en-US" b="1" dirty="0">
                <a:solidFill>
                  <a:srgbClr val="6A5015"/>
                </a:solidFill>
              </a:rPr>
              <a:t>数据分析</a:t>
            </a:r>
            <a:r>
              <a:rPr lang="zh-CN" altLang="en-US" b="1" dirty="0" smtClean="0">
                <a:solidFill>
                  <a:srgbClr val="6A5015"/>
                </a:solidFill>
              </a:rPr>
              <a:t>风险</a:t>
            </a:r>
            <a:endParaRPr lang="zh-CN" altLang="en-US" b="1" dirty="0" smtClean="0">
              <a:solidFill>
                <a:srgbClr val="6A5015"/>
              </a:solidFill>
            </a:endParaRPr>
          </a:p>
          <a:p>
            <a:pPr marL="0" indent="0">
              <a:buNone/>
            </a:pPr>
            <a:r>
              <a:rPr lang="zh-CN" altLang="en-US" dirty="0" smtClean="0">
                <a:solidFill>
                  <a:srgbClr val="6A5015"/>
                </a:solidFill>
              </a:rPr>
              <a:t>    </a:t>
            </a:r>
            <a:r>
              <a:rPr lang="zh-CN" altLang="en-US" dirty="0" smtClean="0">
                <a:solidFill>
                  <a:schemeClr val="tx1"/>
                </a:solidFill>
              </a:rPr>
              <a:t>大</a:t>
            </a:r>
            <a:r>
              <a:rPr lang="zh-CN" altLang="en-US" dirty="0">
                <a:solidFill>
                  <a:schemeClr val="tx1"/>
                </a:solidFill>
              </a:rPr>
              <a:t>数据平台的模式是依托于从前在交易中积累的海量数据进行的对用户的行为习惯</a:t>
            </a:r>
            <a:r>
              <a:rPr lang="zh-CN" altLang="en-US" dirty="0" smtClean="0">
                <a:solidFill>
                  <a:schemeClr val="tx1"/>
                </a:solidFill>
              </a:rPr>
              <a:t>、思维</a:t>
            </a:r>
            <a:r>
              <a:rPr lang="zh-CN" altLang="en-US" dirty="0">
                <a:solidFill>
                  <a:schemeClr val="tx1"/>
                </a:solidFill>
              </a:rPr>
              <a:t>方式的总结，进而对其可能发生的行为的一个判断。也就是说，大数据分析方法依赖于大数据“过去决定未来”的特点</a:t>
            </a:r>
            <a:r>
              <a:rPr lang="zh-CN" altLang="en-US" dirty="0" smtClean="0">
                <a:solidFill>
                  <a:schemeClr val="tx1"/>
                </a:solidFill>
              </a:rPr>
              <a:t>。企业</a:t>
            </a:r>
            <a:r>
              <a:rPr lang="zh-CN" altLang="en-US" dirty="0">
                <a:solidFill>
                  <a:schemeClr val="tx1"/>
                </a:solidFill>
              </a:rPr>
              <a:t>通过分析用户的数据进行战略布局，金融</a:t>
            </a:r>
            <a:r>
              <a:rPr lang="zh-CN" altLang="en-US" dirty="0" smtClean="0">
                <a:solidFill>
                  <a:schemeClr val="tx1"/>
                </a:solidFill>
              </a:rPr>
              <a:t>机构通过</a:t>
            </a:r>
            <a:r>
              <a:rPr lang="zh-CN" altLang="en-US" dirty="0">
                <a:solidFill>
                  <a:schemeClr val="tx1"/>
                </a:solidFill>
              </a:rPr>
              <a:t>分析数据进行风险的防范（对冲），一旦没能抓住转折点，将造成很大的经济损失</a:t>
            </a:r>
            <a:r>
              <a:rPr lang="zh-CN" altLang="en-US" dirty="0" smtClean="0">
                <a:solidFill>
                  <a:schemeClr val="tx1"/>
                </a:solidFill>
              </a:rPr>
              <a:t>。</a:t>
            </a:r>
            <a:endParaRPr lang="zh-CN" altLang="en-US" dirty="0" smtClean="0">
              <a:solidFill>
                <a:schemeClr val="tx1"/>
              </a:solidFill>
            </a:endParaRPr>
          </a:p>
          <a:p>
            <a:pPr marL="0" indent="0">
              <a:buNone/>
            </a:pPr>
            <a:r>
              <a:rPr lang="zh-CN" altLang="en-US" dirty="0" smtClean="0">
                <a:solidFill>
                  <a:schemeClr val="tx1"/>
                </a:solidFill>
              </a:rPr>
              <a:t>    而</a:t>
            </a:r>
            <a:r>
              <a:rPr lang="zh-CN" altLang="en-US" dirty="0">
                <a:solidFill>
                  <a:schemeClr val="tx1"/>
                </a:solidFill>
              </a:rPr>
              <a:t>这种情况造成的原因不仅仅是数据依托于过去的分析基础，还在于数据封闭的问题</a:t>
            </a:r>
            <a:r>
              <a:rPr lang="zh-CN" altLang="en-US" dirty="0" smtClean="0">
                <a:solidFill>
                  <a:schemeClr val="tx1"/>
                </a:solidFill>
              </a:rPr>
              <a:t>。大</a:t>
            </a:r>
            <a:r>
              <a:rPr lang="zh-CN" altLang="en-US" dirty="0">
                <a:solidFill>
                  <a:schemeClr val="tx1"/>
                </a:solidFill>
              </a:rPr>
              <a:t>数据分析是希望通过网络中虚拟的信息将个人实体化，对每个人从职业、喜好、人脉</a:t>
            </a:r>
            <a:r>
              <a:rPr lang="zh-CN" altLang="en-US" dirty="0" smtClean="0">
                <a:solidFill>
                  <a:schemeClr val="tx1"/>
                </a:solidFill>
              </a:rPr>
              <a:t>等方面</a:t>
            </a:r>
            <a:r>
              <a:rPr lang="zh-CN" altLang="en-US" dirty="0">
                <a:solidFill>
                  <a:schemeClr val="tx1"/>
                </a:solidFill>
              </a:rPr>
              <a:t>进行全方位的解读。例如在电商平台上，对用户进行信用审核后进行贷款，这种</a:t>
            </a:r>
            <a:r>
              <a:rPr lang="zh-CN" altLang="en-US" dirty="0" smtClean="0">
                <a:solidFill>
                  <a:schemeClr val="tx1"/>
                </a:solidFill>
              </a:rPr>
              <a:t>数据审核</a:t>
            </a:r>
            <a:r>
              <a:rPr lang="zh-CN" altLang="en-US" dirty="0">
                <a:solidFill>
                  <a:schemeClr val="tx1"/>
                </a:solidFill>
              </a:rPr>
              <a:t>的背后是希望通过数据了解企业的真实情况，通过了解雇用职工数目估算企业真实</a:t>
            </a:r>
            <a:r>
              <a:rPr lang="zh-CN" altLang="en-US" dirty="0" smtClean="0">
                <a:solidFill>
                  <a:schemeClr val="tx1"/>
                </a:solidFill>
              </a:rPr>
              <a:t>营业</a:t>
            </a:r>
            <a:r>
              <a:rPr lang="zh-CN" altLang="en-US" dirty="0">
                <a:solidFill>
                  <a:schemeClr val="tx1"/>
                </a:solidFill>
              </a:rPr>
              <a:t>收入，了解企业的还款能力。在数据封闭的情况下，电商企业不能够接触到平台用户</a:t>
            </a:r>
            <a:r>
              <a:rPr lang="zh-CN" altLang="en-US" dirty="0" smtClean="0">
                <a:solidFill>
                  <a:schemeClr val="tx1"/>
                </a:solidFill>
              </a:rPr>
              <a:t>以外</a:t>
            </a:r>
            <a:r>
              <a:rPr lang="zh-CN" altLang="en-US" dirty="0">
                <a:solidFill>
                  <a:schemeClr val="tx1"/>
                </a:solidFill>
              </a:rPr>
              <a:t>的客户群，也难以了解在平台之外用户的数据；经营社交网络的</a:t>
            </a:r>
            <a:r>
              <a:rPr lang="zh-CN" altLang="en-US" dirty="0" smtClean="0">
                <a:solidFill>
                  <a:schemeClr val="tx1"/>
                </a:solidFill>
              </a:rPr>
              <a:t>企业。</a:t>
            </a:r>
            <a:r>
              <a:rPr lang="zh-CN" altLang="en-US" dirty="0">
                <a:solidFill>
                  <a:schemeClr val="tx1"/>
                </a:solidFill>
              </a:rPr>
              <a:t>二者的融合既是解决预测风险</a:t>
            </a:r>
            <a:r>
              <a:rPr lang="zh-CN" altLang="en-US" dirty="0" smtClean="0">
                <a:solidFill>
                  <a:schemeClr val="tx1"/>
                </a:solidFill>
              </a:rPr>
              <a:t>的方法</a:t>
            </a:r>
            <a:r>
              <a:rPr lang="zh-CN" altLang="en-US" dirty="0">
                <a:solidFill>
                  <a:schemeClr val="tx1"/>
                </a:solidFill>
              </a:rPr>
              <a:t>，也是大数据服务平台的发展趋势。</a:t>
            </a:r>
            <a:endParaRPr lang="zh-CN" altLang="en-US" dirty="0" smtClean="0">
              <a:solidFill>
                <a:schemeClr val="tx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 </a:t>
            </a:r>
            <a:r>
              <a:rPr lang="zh-CN" altLang="en-US" dirty="0"/>
              <a:t>大数据金融的风险分析</a:t>
            </a:r>
            <a:endParaRPr lang="zh-CN" altLang="en-US" dirty="0">
              <a:solidFill>
                <a:srgbClr val="FF0000"/>
              </a:solidFill>
            </a:endParaRPr>
          </a:p>
        </p:txBody>
      </p:sp>
      <p:sp>
        <p:nvSpPr>
          <p:cNvPr id="3" name="内容占位符 2"/>
          <p:cNvSpPr>
            <a:spLocks noGrp="1"/>
          </p:cNvSpPr>
          <p:nvPr>
            <p:ph idx="1"/>
          </p:nvPr>
        </p:nvSpPr>
        <p:spPr>
          <a:xfrm>
            <a:off x="458664" y="1318866"/>
            <a:ext cx="8424936" cy="5112568"/>
          </a:xfrm>
        </p:spPr>
        <p:txBody>
          <a:bodyPr>
            <a:normAutofit lnSpcReduction="10000"/>
          </a:bodyPr>
          <a:lstStyle/>
          <a:p>
            <a:r>
              <a:rPr lang="en-US" altLang="zh-CN" b="1" dirty="0">
                <a:solidFill>
                  <a:srgbClr val="6A5015"/>
                </a:solidFill>
              </a:rPr>
              <a:t>12.5.3 </a:t>
            </a:r>
            <a:r>
              <a:rPr lang="zh-CN" altLang="en-US" b="1" dirty="0">
                <a:solidFill>
                  <a:srgbClr val="6A5015"/>
                </a:solidFill>
              </a:rPr>
              <a:t>法律</a:t>
            </a:r>
            <a:r>
              <a:rPr lang="zh-CN" altLang="en-US" b="1" dirty="0" smtClean="0">
                <a:solidFill>
                  <a:srgbClr val="6A5015"/>
                </a:solidFill>
              </a:rPr>
              <a:t>风险</a:t>
            </a:r>
            <a:endParaRPr lang="en-US" altLang="zh-CN" b="1" dirty="0" smtClean="0">
              <a:solidFill>
                <a:srgbClr val="6A5015"/>
              </a:solidFill>
            </a:endParaRPr>
          </a:p>
          <a:p>
            <a:r>
              <a:rPr lang="en-US" altLang="zh-CN" b="1" dirty="0" smtClean="0">
                <a:solidFill>
                  <a:srgbClr val="6A5015"/>
                </a:solidFill>
              </a:rPr>
              <a:t>2</a:t>
            </a:r>
            <a:r>
              <a:rPr lang="en-US" altLang="zh-CN" b="1" dirty="0">
                <a:solidFill>
                  <a:srgbClr val="6A5015"/>
                </a:solidFill>
              </a:rPr>
              <a:t>. </a:t>
            </a:r>
            <a:r>
              <a:rPr lang="zh-CN" altLang="en-US" b="1" dirty="0">
                <a:solidFill>
                  <a:srgbClr val="6A5015"/>
                </a:solidFill>
              </a:rPr>
              <a:t>数据分析</a:t>
            </a:r>
            <a:r>
              <a:rPr lang="zh-CN" altLang="en-US" b="1" dirty="0" smtClean="0">
                <a:solidFill>
                  <a:srgbClr val="6A5015"/>
                </a:solidFill>
              </a:rPr>
              <a:t>风险</a:t>
            </a:r>
            <a:endParaRPr lang="zh-CN" altLang="en-US" b="1" dirty="0" smtClean="0">
              <a:solidFill>
                <a:srgbClr val="6A5015"/>
              </a:solidFill>
            </a:endParaRPr>
          </a:p>
          <a:p>
            <a:pPr marL="0" indent="0">
              <a:buNone/>
            </a:pPr>
            <a:r>
              <a:rPr lang="zh-CN" altLang="en-US" dirty="0" smtClean="0">
                <a:solidFill>
                  <a:srgbClr val="6A5015"/>
                </a:solidFill>
              </a:rPr>
              <a:t>    </a:t>
            </a:r>
            <a:r>
              <a:rPr lang="zh-CN" altLang="en-US" dirty="0" smtClean="0">
                <a:solidFill>
                  <a:schemeClr val="tx1"/>
                </a:solidFill>
              </a:rPr>
              <a:t>在</a:t>
            </a:r>
            <a:r>
              <a:rPr lang="zh-CN" altLang="en-US" dirty="0">
                <a:solidFill>
                  <a:schemeClr val="tx1"/>
                </a:solidFill>
              </a:rPr>
              <a:t>大数据金融服务平台中，会涉及数据的采集、处理以及应用，也会涉及拥有大</a:t>
            </a:r>
            <a:r>
              <a:rPr lang="zh-CN" altLang="en-US" dirty="0" smtClean="0">
                <a:solidFill>
                  <a:schemeClr val="tx1"/>
                </a:solidFill>
              </a:rPr>
              <a:t>数据的</a:t>
            </a:r>
            <a:r>
              <a:rPr lang="zh-CN" altLang="en-US" dirty="0">
                <a:solidFill>
                  <a:schemeClr val="tx1"/>
                </a:solidFill>
              </a:rPr>
              <a:t>企业跨界金融与金融监管的问题。</a:t>
            </a:r>
            <a:r>
              <a:rPr lang="zh-CN" altLang="en-US" dirty="0" smtClean="0">
                <a:solidFill>
                  <a:schemeClr val="tx1"/>
                </a:solidFill>
              </a:rPr>
              <a:t>在利益</a:t>
            </a:r>
            <a:r>
              <a:rPr lang="zh-CN" altLang="en-US" dirty="0">
                <a:solidFill>
                  <a:schemeClr val="tx1"/>
                </a:solidFill>
              </a:rPr>
              <a:t>的驱使下，越来越多的机构或个人采取种种手段获取他人信息，加之部分企业保护</a:t>
            </a:r>
            <a:r>
              <a:rPr lang="zh-CN" altLang="en-US" dirty="0" smtClean="0">
                <a:solidFill>
                  <a:schemeClr val="tx1"/>
                </a:solidFill>
              </a:rPr>
              <a:t>意识</a:t>
            </a:r>
            <a:r>
              <a:rPr lang="zh-CN" altLang="en-US" dirty="0">
                <a:solidFill>
                  <a:schemeClr val="tx1"/>
                </a:solidFill>
              </a:rPr>
              <a:t>和保护能力不强，导致近年来对个人信息的侵权行为时有发生，已引起了社会的广泛</a:t>
            </a:r>
            <a:r>
              <a:rPr lang="zh-CN" altLang="en-US" dirty="0" smtClean="0">
                <a:solidFill>
                  <a:schemeClr val="tx1"/>
                </a:solidFill>
              </a:rPr>
              <a:t>关注。</a:t>
            </a:r>
            <a:endParaRPr lang="zh-CN" altLang="en-US" dirty="0" smtClean="0">
              <a:solidFill>
                <a:schemeClr val="tx1"/>
              </a:solidFill>
            </a:endParaRPr>
          </a:p>
          <a:p>
            <a:pPr marL="0" indent="0">
              <a:buNone/>
            </a:pPr>
            <a:r>
              <a:rPr lang="zh-CN" altLang="en-US" dirty="0" smtClean="0">
                <a:solidFill>
                  <a:schemeClr val="tx1"/>
                </a:solidFill>
              </a:rPr>
              <a:t>    而目前</a:t>
            </a:r>
            <a:r>
              <a:rPr lang="zh-CN" altLang="en-US" dirty="0">
                <a:solidFill>
                  <a:schemeClr val="tx1"/>
                </a:solidFill>
              </a:rPr>
              <a:t>我国尚无一部专门的法律对个人</a:t>
            </a:r>
            <a:r>
              <a:rPr lang="zh-CN" altLang="en-US" dirty="0" smtClean="0">
                <a:solidFill>
                  <a:schemeClr val="tx1"/>
                </a:solidFill>
              </a:rPr>
              <a:t>信息数据</a:t>
            </a:r>
            <a:r>
              <a:rPr lang="zh-CN" altLang="en-US" dirty="0">
                <a:solidFill>
                  <a:schemeClr val="tx1"/>
                </a:solidFill>
              </a:rPr>
              <a:t>特别是个人金融信息的收集、使用、披露等行为进行规范，立法散乱，呈零星、</a:t>
            </a:r>
            <a:r>
              <a:rPr lang="zh-CN" altLang="en-US" dirty="0" smtClean="0">
                <a:solidFill>
                  <a:schemeClr val="tx1"/>
                </a:solidFill>
              </a:rPr>
              <a:t>分散状态</a:t>
            </a:r>
            <a:r>
              <a:rPr lang="zh-CN" altLang="en-US" dirty="0">
                <a:solidFill>
                  <a:schemeClr val="tx1"/>
                </a:solidFill>
              </a:rPr>
              <a:t>，不成体系，目前主要通过宪法和相关法律法规对个人信息进行间接保护</a:t>
            </a:r>
            <a:r>
              <a:rPr lang="zh-CN" altLang="en-US" dirty="0" smtClean="0">
                <a:solidFill>
                  <a:schemeClr val="tx1"/>
                </a:solidFill>
              </a:rPr>
              <a:t>。</a:t>
            </a:r>
            <a:endParaRPr lang="zh-CN" altLang="en-US" dirty="0" smtClean="0">
              <a:solidFill>
                <a:schemeClr val="tx1"/>
              </a:solidFill>
            </a:endParaRPr>
          </a:p>
          <a:p>
            <a:pPr marL="0" indent="0">
              <a:buNone/>
            </a:pPr>
            <a:r>
              <a:rPr lang="zh-CN" altLang="en-US" dirty="0" smtClean="0">
                <a:solidFill>
                  <a:schemeClr val="tx1"/>
                </a:solidFill>
              </a:rPr>
              <a:t>    另外</a:t>
            </a:r>
            <a:r>
              <a:rPr lang="zh-CN" altLang="en-US" dirty="0">
                <a:solidFill>
                  <a:schemeClr val="tx1"/>
                </a:solidFill>
              </a:rPr>
              <a:t>，大数据企业跨界金融，政府本着金融创新、加快金融改革的理念，对此在</a:t>
            </a:r>
            <a:r>
              <a:rPr lang="zh-CN" altLang="en-US" dirty="0" smtClean="0">
                <a:solidFill>
                  <a:schemeClr val="tx1"/>
                </a:solidFill>
              </a:rPr>
              <a:t>态度上</a:t>
            </a:r>
            <a:r>
              <a:rPr lang="zh-CN" altLang="en-US" dirty="0">
                <a:solidFill>
                  <a:schemeClr val="tx1"/>
                </a:solidFill>
              </a:rPr>
              <a:t>表示支持，但是金融监管机构尚无明确的法律法规以及规章制度给予规范。而且大</a:t>
            </a:r>
            <a:r>
              <a:rPr lang="zh-CN" altLang="en-US" dirty="0" smtClean="0">
                <a:solidFill>
                  <a:schemeClr val="tx1"/>
                </a:solidFill>
              </a:rPr>
              <a:t>数据企业</a:t>
            </a:r>
            <a:r>
              <a:rPr lang="zh-CN" altLang="en-US" dirty="0">
                <a:solidFill>
                  <a:schemeClr val="tx1"/>
                </a:solidFill>
              </a:rPr>
              <a:t>和金融机构从基因上的不同，使得二者的商业规范，运营模式都存在差异，这就</a:t>
            </a:r>
            <a:r>
              <a:rPr lang="zh-CN" altLang="en-US" dirty="0" smtClean="0">
                <a:solidFill>
                  <a:schemeClr val="tx1"/>
                </a:solidFill>
              </a:rPr>
              <a:t>要求大</a:t>
            </a:r>
            <a:r>
              <a:rPr lang="zh-CN" altLang="en-US" dirty="0">
                <a:solidFill>
                  <a:schemeClr val="tx1"/>
                </a:solidFill>
              </a:rPr>
              <a:t>数据企业必须在认真学习传统金融机构的监管政策的同时，也积极关注政府出台的新</a:t>
            </a:r>
            <a:r>
              <a:rPr lang="zh-CN" altLang="en-US" dirty="0" smtClean="0">
                <a:solidFill>
                  <a:schemeClr val="tx1"/>
                </a:solidFill>
              </a:rPr>
              <a:t>的监管</a:t>
            </a:r>
            <a:r>
              <a:rPr lang="zh-CN" altLang="en-US" dirty="0">
                <a:solidFill>
                  <a:schemeClr val="tx1"/>
                </a:solidFill>
              </a:rPr>
              <a:t>措施，对业务进行调整，不踩法律红线，不打法律擦边球。</a:t>
            </a:r>
            <a:endParaRPr lang="zh-CN" altLang="en-US" dirty="0" smtClean="0">
              <a:solidFill>
                <a:schemeClr val="tx1"/>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 </a:t>
            </a:r>
            <a:r>
              <a:rPr lang="zh-CN" altLang="en-US" dirty="0"/>
              <a:t>大数据金融的风险分析</a:t>
            </a:r>
            <a:endParaRPr lang="zh-CN" altLang="en-US" dirty="0">
              <a:solidFill>
                <a:srgbClr val="FF0000"/>
              </a:solidFill>
            </a:endParaRPr>
          </a:p>
        </p:txBody>
      </p:sp>
      <p:sp>
        <p:nvSpPr>
          <p:cNvPr id="3" name="内容占位符 2"/>
          <p:cNvSpPr>
            <a:spLocks noGrp="1"/>
          </p:cNvSpPr>
          <p:nvPr>
            <p:ph idx="1"/>
          </p:nvPr>
        </p:nvSpPr>
        <p:spPr>
          <a:xfrm>
            <a:off x="458664" y="1318866"/>
            <a:ext cx="8424936" cy="5112568"/>
          </a:xfrm>
        </p:spPr>
        <p:txBody>
          <a:bodyPr>
            <a:normAutofit/>
          </a:bodyPr>
          <a:lstStyle/>
          <a:p>
            <a:r>
              <a:rPr lang="en-US" altLang="zh-CN" b="1" dirty="0">
                <a:solidFill>
                  <a:srgbClr val="6A5015"/>
                </a:solidFill>
              </a:rPr>
              <a:t>12.5.4 </a:t>
            </a:r>
            <a:r>
              <a:rPr lang="zh-CN" altLang="en-US" b="1" dirty="0">
                <a:solidFill>
                  <a:srgbClr val="6A5015"/>
                </a:solidFill>
              </a:rPr>
              <a:t>大数据金融风险防范</a:t>
            </a:r>
            <a:r>
              <a:rPr lang="zh-CN" altLang="en-US" b="1" dirty="0" smtClean="0">
                <a:solidFill>
                  <a:srgbClr val="6A5015"/>
                </a:solidFill>
              </a:rPr>
              <a:t>建议</a:t>
            </a:r>
            <a:endParaRPr lang="en-US" altLang="zh-CN" b="1" dirty="0" smtClean="0">
              <a:solidFill>
                <a:srgbClr val="6A5015"/>
              </a:solidFill>
            </a:endParaRPr>
          </a:p>
          <a:p>
            <a:r>
              <a:rPr lang="en-US" altLang="zh-CN" b="1" dirty="0">
                <a:solidFill>
                  <a:srgbClr val="6A5015"/>
                </a:solidFill>
              </a:rPr>
              <a:t>1. </a:t>
            </a:r>
            <a:r>
              <a:rPr lang="zh-CN" altLang="en-US" b="1" dirty="0">
                <a:solidFill>
                  <a:srgbClr val="6A5015"/>
                </a:solidFill>
              </a:rPr>
              <a:t>加快立法进程，加强行业</a:t>
            </a:r>
            <a:r>
              <a:rPr lang="zh-CN" altLang="en-US" b="1" dirty="0" smtClean="0">
                <a:solidFill>
                  <a:srgbClr val="6A5015"/>
                </a:solidFill>
              </a:rPr>
              <a:t>自律</a:t>
            </a:r>
            <a:endParaRPr lang="en-US" altLang="zh-CN" b="1" dirty="0" smtClean="0">
              <a:solidFill>
                <a:srgbClr val="6A5015"/>
              </a:solidFill>
            </a:endParaRPr>
          </a:p>
          <a:p>
            <a:pPr marL="0" indent="0">
              <a:buNone/>
            </a:pPr>
            <a:r>
              <a:rPr lang="zh-CN" altLang="en-US" dirty="0" smtClean="0">
                <a:solidFill>
                  <a:srgbClr val="6A5015"/>
                </a:solidFill>
              </a:rPr>
              <a:t>    </a:t>
            </a:r>
            <a:r>
              <a:rPr lang="zh-CN" altLang="en-US" dirty="0" smtClean="0">
                <a:solidFill>
                  <a:schemeClr val="tx1"/>
                </a:solidFill>
              </a:rPr>
              <a:t>目前</a:t>
            </a:r>
            <a:r>
              <a:rPr lang="zh-CN" altLang="en-US" dirty="0">
                <a:solidFill>
                  <a:schemeClr val="tx1"/>
                </a:solidFill>
              </a:rPr>
              <a:t>我国对个人信息安全保护的监管由公安部、工业与信息化部等部门管理，多头监管难免会导致监管不严或监管漏洞。对此，我们应明确监管机构与各部门之间的职责，只有权力分界清晰才能保证监管没有漏洞。从加强行业自律来看，要认识到行业自律机制是个人信息安全保护制度中不可缺少的一个环节</a:t>
            </a:r>
            <a:r>
              <a:rPr lang="zh-CN" altLang="en-US" dirty="0" smtClean="0">
                <a:solidFill>
                  <a:schemeClr val="tx1"/>
                </a:solidFill>
              </a:rPr>
              <a:t>。</a:t>
            </a:r>
            <a:endParaRPr lang="zh-CN" altLang="en-US" b="1" dirty="0" smtClean="0">
              <a:solidFill>
                <a:schemeClr val="tx1"/>
              </a:solidFill>
            </a:endParaRPr>
          </a:p>
          <a:p>
            <a:r>
              <a:rPr lang="en-US" altLang="zh-CN" b="1" dirty="0">
                <a:solidFill>
                  <a:srgbClr val="6A5015"/>
                </a:solidFill>
              </a:rPr>
              <a:t>2. </a:t>
            </a:r>
            <a:r>
              <a:rPr lang="zh-CN" altLang="en-US" b="1" dirty="0">
                <a:solidFill>
                  <a:srgbClr val="6A5015"/>
                </a:solidFill>
              </a:rPr>
              <a:t>实现数据隐私保护和数据隐私应用之间的平衡</a:t>
            </a:r>
            <a:endParaRPr lang="zh-CN" altLang="en-US" b="1" dirty="0">
              <a:solidFill>
                <a:srgbClr val="6A5015"/>
              </a:solidFill>
            </a:endParaRPr>
          </a:p>
          <a:p>
            <a:pPr marL="0" indent="0">
              <a:buNone/>
            </a:pPr>
            <a:r>
              <a:rPr lang="zh-CN" altLang="en-US" dirty="0" smtClean="0">
                <a:solidFill>
                  <a:srgbClr val="6A5015"/>
                </a:solidFill>
              </a:rPr>
              <a:t>    </a:t>
            </a:r>
            <a:r>
              <a:rPr lang="zh-CN" altLang="en-US" dirty="0" smtClean="0">
                <a:solidFill>
                  <a:schemeClr val="tx1"/>
                </a:solidFill>
              </a:rPr>
              <a:t>实现</a:t>
            </a:r>
            <a:r>
              <a:rPr lang="zh-CN" altLang="en-US" dirty="0">
                <a:solidFill>
                  <a:schemeClr val="tx1"/>
                </a:solidFill>
              </a:rPr>
              <a:t>用户隐私和商业应用之间的平衡，从监管主体来说，必须制定专门</a:t>
            </a:r>
            <a:r>
              <a:rPr lang="zh-CN" altLang="en-US" dirty="0" smtClean="0">
                <a:solidFill>
                  <a:schemeClr val="tx1"/>
                </a:solidFill>
              </a:rPr>
              <a:t>应大数据用户</a:t>
            </a:r>
            <a:r>
              <a:rPr lang="zh-CN" altLang="en-US" dirty="0">
                <a:solidFill>
                  <a:schemeClr val="tx1"/>
                </a:solidFill>
              </a:rPr>
              <a:t>隐私方面的法规，体现出监管主体对其的重视性和操作的规范性。从监管客体上来说</a:t>
            </a:r>
            <a:r>
              <a:rPr lang="zh-CN" altLang="en-US" dirty="0" smtClean="0">
                <a:solidFill>
                  <a:schemeClr val="tx1"/>
                </a:solidFill>
              </a:rPr>
              <a:t>，大</a:t>
            </a:r>
            <a:r>
              <a:rPr lang="zh-CN" altLang="en-US" dirty="0">
                <a:solidFill>
                  <a:schemeClr val="tx1"/>
                </a:solidFill>
              </a:rPr>
              <a:t>数据企业对数据应用时，必须以保护用户隐私为基础对数据进行商业应用。</a:t>
            </a:r>
            <a:endParaRPr lang="zh-CN" altLang="en-US" dirty="0" smtClean="0">
              <a:solidFill>
                <a:schemeClr val="tx1"/>
              </a:solidFill>
            </a:endParaRPr>
          </a:p>
          <a:p>
            <a:pPr marL="0" indent="0">
              <a:buNone/>
            </a:pPr>
            <a:endParaRPr lang="en-US" altLang="zh-CN" dirty="0" smtClean="0">
              <a:solidFill>
                <a:srgbClr val="6A5015"/>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12.5 </a:t>
            </a:r>
            <a:r>
              <a:rPr lang="zh-CN" altLang="en-US" dirty="0"/>
              <a:t>大数据金融的风险分析</a:t>
            </a:r>
            <a:endParaRPr lang="zh-CN" altLang="en-US" dirty="0">
              <a:solidFill>
                <a:srgbClr val="FF0000"/>
              </a:solidFill>
            </a:endParaRPr>
          </a:p>
        </p:txBody>
      </p:sp>
      <p:sp>
        <p:nvSpPr>
          <p:cNvPr id="3" name="内容占位符 2"/>
          <p:cNvSpPr>
            <a:spLocks noGrp="1"/>
          </p:cNvSpPr>
          <p:nvPr>
            <p:ph idx="1"/>
          </p:nvPr>
        </p:nvSpPr>
        <p:spPr>
          <a:xfrm>
            <a:off x="458664" y="1318866"/>
            <a:ext cx="8424936" cy="5112568"/>
          </a:xfrm>
        </p:spPr>
        <p:txBody>
          <a:bodyPr>
            <a:normAutofit/>
          </a:bodyPr>
          <a:lstStyle/>
          <a:p>
            <a:r>
              <a:rPr lang="en-US" altLang="zh-CN" b="1" dirty="0">
                <a:solidFill>
                  <a:srgbClr val="6A5015"/>
                </a:solidFill>
              </a:rPr>
              <a:t>12.5.4 </a:t>
            </a:r>
            <a:r>
              <a:rPr lang="zh-CN" altLang="en-US" b="1" dirty="0">
                <a:solidFill>
                  <a:srgbClr val="6A5015"/>
                </a:solidFill>
              </a:rPr>
              <a:t>大数据金融风险防范</a:t>
            </a:r>
            <a:r>
              <a:rPr lang="zh-CN" altLang="en-US" b="1" dirty="0" smtClean="0">
                <a:solidFill>
                  <a:srgbClr val="6A5015"/>
                </a:solidFill>
              </a:rPr>
              <a:t>建议</a:t>
            </a:r>
            <a:endParaRPr lang="en-US" altLang="zh-CN" b="1" dirty="0" smtClean="0">
              <a:solidFill>
                <a:srgbClr val="6A5015"/>
              </a:solidFill>
            </a:endParaRPr>
          </a:p>
          <a:p>
            <a:r>
              <a:rPr lang="en-US" altLang="zh-CN" b="1" dirty="0" smtClean="0">
                <a:solidFill>
                  <a:srgbClr val="6A5015"/>
                </a:solidFill>
              </a:rPr>
              <a:t>3.  </a:t>
            </a:r>
            <a:r>
              <a:rPr lang="zh-CN" altLang="en-US" b="1" dirty="0" smtClean="0">
                <a:solidFill>
                  <a:srgbClr val="6A5015"/>
                </a:solidFill>
              </a:rPr>
              <a:t>数据资源的整合和分工专业化</a:t>
            </a:r>
            <a:endParaRPr lang="en-US" altLang="zh-CN" b="1" dirty="0" smtClean="0">
              <a:solidFill>
                <a:srgbClr val="6A5015"/>
              </a:solidFill>
            </a:endParaRPr>
          </a:p>
          <a:p>
            <a:pPr marL="0" indent="0">
              <a:buNone/>
            </a:pPr>
            <a:r>
              <a:rPr lang="en-US" altLang="zh-CN" dirty="0">
                <a:solidFill>
                  <a:srgbClr val="6A5015"/>
                </a:solidFill>
              </a:rPr>
              <a:t> </a:t>
            </a:r>
            <a:r>
              <a:rPr lang="en-US" altLang="zh-CN" dirty="0" smtClean="0">
                <a:solidFill>
                  <a:srgbClr val="6A5015"/>
                </a:solidFill>
              </a:rPr>
              <a:t>  </a:t>
            </a:r>
            <a:r>
              <a:rPr lang="en-US" altLang="zh-CN" dirty="0" smtClean="0">
                <a:solidFill>
                  <a:schemeClr val="tx1"/>
                </a:solidFill>
              </a:rPr>
              <a:t> </a:t>
            </a:r>
            <a:r>
              <a:rPr lang="zh-CN" altLang="en-US" dirty="0" smtClean="0">
                <a:solidFill>
                  <a:schemeClr val="tx1"/>
                </a:solidFill>
              </a:rPr>
              <a:t>将</a:t>
            </a:r>
            <a:r>
              <a:rPr lang="zh-CN" altLang="en-US" dirty="0">
                <a:solidFill>
                  <a:schemeClr val="tx1"/>
                </a:solidFill>
              </a:rPr>
              <a:t>不同的行业数据整合起来，提供全方位立体的数据绘图，力图从系统的角度了解并重塑用户需求。但是，由于交叉行业数据共享需要平衡太多企业的利益关系，如果没有中立的第三方机构出面，协调所有参与企业之间的关系、制定数据共性及应用的规则，将大大限制大数据的用武之地。权威第三方中立机构的缺乏将制约大数据发挥出其最大的潜力</a:t>
            </a:r>
            <a:r>
              <a:rPr lang="zh-CN" altLang="en-US" dirty="0" smtClean="0">
                <a:solidFill>
                  <a:schemeClr val="tx1"/>
                </a:solidFill>
              </a:rPr>
              <a:t>。</a:t>
            </a:r>
            <a:endParaRPr lang="zh-CN" altLang="en-US" dirty="0" smtClean="0">
              <a:solidFill>
                <a:schemeClr val="tx1"/>
              </a:solidFill>
            </a:endParaRPr>
          </a:p>
          <a:p>
            <a:r>
              <a:rPr lang="en-US" altLang="zh-CN" b="1" dirty="0" smtClean="0">
                <a:solidFill>
                  <a:srgbClr val="6A5015"/>
                </a:solidFill>
              </a:rPr>
              <a:t>4.  </a:t>
            </a:r>
            <a:r>
              <a:rPr lang="zh-CN" altLang="en-US" b="1" dirty="0" smtClean="0">
                <a:solidFill>
                  <a:srgbClr val="6A5015"/>
                </a:solidFill>
              </a:rPr>
              <a:t>强化</a:t>
            </a:r>
            <a:r>
              <a:rPr lang="zh-CN" altLang="en-US" b="1" dirty="0">
                <a:solidFill>
                  <a:srgbClr val="6A5015"/>
                </a:solidFill>
              </a:rPr>
              <a:t>数据挖掘</a:t>
            </a:r>
            <a:endParaRPr lang="zh-CN" altLang="en-US" b="1" dirty="0">
              <a:solidFill>
                <a:srgbClr val="6A5015"/>
              </a:solidFill>
            </a:endParaRPr>
          </a:p>
          <a:p>
            <a:pPr marL="0" indent="0">
              <a:buNone/>
            </a:pPr>
            <a:r>
              <a:rPr lang="en-US" altLang="zh-CN" dirty="0">
                <a:solidFill>
                  <a:srgbClr val="6A5015"/>
                </a:solidFill>
              </a:rPr>
              <a:t> </a:t>
            </a:r>
            <a:r>
              <a:rPr lang="en-US" altLang="zh-CN" dirty="0" smtClean="0">
                <a:solidFill>
                  <a:srgbClr val="6A5015"/>
                </a:solidFill>
              </a:rPr>
              <a:t>   </a:t>
            </a:r>
            <a:r>
              <a:rPr lang="zh-CN" altLang="en-US" dirty="0" smtClean="0">
                <a:solidFill>
                  <a:schemeClr val="tx1"/>
                </a:solidFill>
              </a:rPr>
              <a:t>数据</a:t>
            </a:r>
            <a:r>
              <a:rPr lang="zh-CN" altLang="en-US" dirty="0">
                <a:solidFill>
                  <a:schemeClr val="tx1"/>
                </a:solidFill>
              </a:rPr>
              <a:t>挖掘是一种新的商业信息处理技术，主要特点是对大量数据进行抽取、转换、分析和模型化处理，从中提取出有助于商业决策的关键性数据。数据挖掘在风险管理和客户管理方面都有重要应用。在风险管理方面，可通过构建信用评级模型，评估贷款人或信用卡申请人的风险。目前，银行业已逐步走向个性化服务和科学决策阶段，数据挖掘具有强大的信息处理和分析能力，可以为银行提供科学的决策依据和技术支持。</a:t>
            </a:r>
            <a:endParaRPr lang="zh-CN" altLang="en-US" dirty="0">
              <a:solidFill>
                <a:schemeClr val="tx1"/>
              </a:solidFill>
            </a:endParaRPr>
          </a:p>
          <a:p>
            <a:endParaRPr lang="en-US" altLang="zh-CN" dirty="0" smtClean="0">
              <a:solidFill>
                <a:srgbClr val="6A5015"/>
              </a:solidFill>
            </a:endParaRPr>
          </a:p>
          <a:p>
            <a:endParaRPr lang="zh-CN" altLang="en-US" dirty="0">
              <a:solidFill>
                <a:srgbClr val="6A5015"/>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a:t>
            </a:r>
            <a:r>
              <a:rPr lang="zh-CN" altLang="en-US" dirty="0" smtClean="0"/>
              <a:t>总结</a:t>
            </a:r>
            <a:endParaRPr lang="zh-CN" altLang="en-US" dirty="0">
              <a:solidFill>
                <a:srgbClr val="FF0000"/>
              </a:solidFill>
            </a:endParaRPr>
          </a:p>
        </p:txBody>
      </p:sp>
      <p:sp>
        <p:nvSpPr>
          <p:cNvPr id="3" name="内容占位符 2"/>
          <p:cNvSpPr>
            <a:spLocks noGrp="1"/>
          </p:cNvSpPr>
          <p:nvPr>
            <p:ph idx="1"/>
          </p:nvPr>
        </p:nvSpPr>
        <p:spPr>
          <a:xfrm>
            <a:off x="971600" y="1850913"/>
            <a:ext cx="6768752" cy="4137323"/>
          </a:xfrm>
        </p:spPr>
        <p:txBody>
          <a:bodyPr/>
          <a:lstStyle/>
          <a:p>
            <a:pPr marL="0" indent="0">
              <a:buNone/>
            </a:pPr>
            <a:r>
              <a:rPr lang="zh-CN" altLang="en-US" dirty="0" smtClean="0"/>
              <a:t>   本章</a:t>
            </a:r>
            <a:r>
              <a:rPr lang="zh-CN" altLang="en-US" dirty="0"/>
              <a:t>首先介绍了大数据金融的概念，其次说明了大数据金融的特点。随后，介绍了</a:t>
            </a:r>
            <a:r>
              <a:rPr lang="zh-CN" altLang="en-US" dirty="0" smtClean="0"/>
              <a:t>大数据</a:t>
            </a:r>
            <a:r>
              <a:rPr lang="zh-CN" altLang="en-US" dirty="0"/>
              <a:t>金融的发展、大数据与金融的融合现状。接着又从运营模式、对传统金融业的影响</a:t>
            </a:r>
            <a:r>
              <a:rPr lang="zh-CN" altLang="en-US" dirty="0" smtClean="0"/>
              <a:t>、发展</a:t>
            </a:r>
            <a:r>
              <a:rPr lang="zh-CN" altLang="en-US" dirty="0"/>
              <a:t>趋势以及风险分析与防范等几个方面，具体地描述了大数据金融，使读者对大数据</a:t>
            </a:r>
            <a:r>
              <a:rPr lang="zh-CN" altLang="en-US" dirty="0" smtClean="0"/>
              <a:t>金融</a:t>
            </a:r>
            <a:r>
              <a:rPr lang="zh-CN" altLang="en-US" dirty="0"/>
              <a:t>有了系统的认识。</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关键概念</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圆角矩形 4"/>
          <p:cNvSpPr/>
          <p:nvPr/>
        </p:nvSpPr>
        <p:spPr>
          <a:xfrm>
            <a:off x="803353" y="2132856"/>
            <a:ext cx="7585071" cy="1512168"/>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947370" y="2492896"/>
            <a:ext cx="7513062" cy="546753"/>
          </a:xfrm>
          <a:prstGeom prst="rect">
            <a:avLst/>
          </a:prstGeom>
        </p:spPr>
        <p:txBody>
          <a:bodyPr wrap="square" numCol="1">
            <a:spAutoFit/>
          </a:bodyPr>
          <a:lstStyle/>
          <a:p>
            <a:pPr>
              <a:lnSpc>
                <a:spcPct val="200000"/>
              </a:lnSpc>
              <a:buSzPct val="150000"/>
            </a:pPr>
            <a:r>
              <a:rPr lang="zh-CN" altLang="en-US" dirty="0">
                <a:latin typeface="仿宋" panose="02010609060101010101" pitchFamily="49" charset="-122"/>
                <a:ea typeface="仿宋" panose="02010609060101010101" pitchFamily="49" charset="-122"/>
              </a:rPr>
              <a:t>大数据 大数据金融</a:t>
            </a:r>
            <a:endParaRPr lang="zh-CN" altLang="zh-CN" dirty="0">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圆角矩形 4"/>
          <p:cNvSpPr/>
          <p:nvPr/>
        </p:nvSpPr>
        <p:spPr>
          <a:xfrm>
            <a:off x="611560" y="1700808"/>
            <a:ext cx="7920879" cy="3816424"/>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6" name="矩形 5"/>
          <p:cNvSpPr/>
          <p:nvPr/>
        </p:nvSpPr>
        <p:spPr>
          <a:xfrm>
            <a:off x="827582" y="2197509"/>
            <a:ext cx="7488833" cy="1384995"/>
          </a:xfrm>
          <a:prstGeom prst="rect">
            <a:avLst/>
          </a:prstGeom>
        </p:spPr>
        <p:txBody>
          <a:bodyPr wrap="square">
            <a:spAutoFit/>
          </a:bodyPr>
          <a:lstStyle/>
          <a:p>
            <a:pPr marL="285750" indent="-285750">
              <a:spcBef>
                <a:spcPts val="1800"/>
              </a:spcBef>
              <a:buSzPct val="150000"/>
              <a:buBlip>
                <a:blip r:embed="rId1"/>
              </a:buBlip>
            </a:pPr>
            <a:r>
              <a:rPr lang="en-US" altLang="zh-CN" dirty="0" smtClean="0">
                <a:latin typeface="仿宋" panose="02010609060101010101" pitchFamily="49" charset="-122"/>
                <a:ea typeface="仿宋" panose="02010609060101010101" pitchFamily="49" charset="-122"/>
              </a:rPr>
              <a:t>1</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大数据金融的概念是什么？</a:t>
            </a:r>
            <a:endParaRPr lang="zh-CN" altLang="en-US" dirty="0">
              <a:latin typeface="仿宋" panose="02010609060101010101" pitchFamily="49" charset="-122"/>
              <a:ea typeface="仿宋" panose="02010609060101010101" pitchFamily="49" charset="-122"/>
            </a:endParaRPr>
          </a:p>
          <a:p>
            <a:pPr marL="285750" indent="-285750">
              <a:spcBef>
                <a:spcPts val="1800"/>
              </a:spcBef>
              <a:buSzPct val="150000"/>
              <a:buBlip>
                <a:blip r:embed="rId1"/>
              </a:buBlip>
            </a:pPr>
            <a:r>
              <a:rPr lang="en-US" altLang="zh-CN" dirty="0">
                <a:latin typeface="仿宋" panose="02010609060101010101" pitchFamily="49" charset="-122"/>
                <a:ea typeface="仿宋" panose="02010609060101010101" pitchFamily="49" charset="-122"/>
              </a:rPr>
              <a:t>2. </a:t>
            </a:r>
            <a:r>
              <a:rPr lang="zh-CN" altLang="en-US" dirty="0">
                <a:latin typeface="仿宋" panose="02010609060101010101" pitchFamily="49" charset="-122"/>
                <a:ea typeface="仿宋" panose="02010609060101010101" pitchFamily="49" charset="-122"/>
              </a:rPr>
              <a:t>大数据金融对传统金融的影响是什么？</a:t>
            </a:r>
            <a:endParaRPr lang="zh-CN" altLang="en-US" dirty="0">
              <a:latin typeface="仿宋" panose="02010609060101010101" pitchFamily="49" charset="-122"/>
              <a:ea typeface="仿宋" panose="02010609060101010101" pitchFamily="49" charset="-122"/>
            </a:endParaRPr>
          </a:p>
          <a:p>
            <a:pPr marL="285750" indent="-285750">
              <a:spcBef>
                <a:spcPts val="1800"/>
              </a:spcBef>
              <a:buSzPct val="150000"/>
              <a:buBlip>
                <a:blip r:embed="rId1"/>
              </a:buBlip>
            </a:pPr>
            <a:r>
              <a:rPr lang="en-US" altLang="zh-CN" dirty="0">
                <a:latin typeface="仿宋" panose="02010609060101010101" pitchFamily="49" charset="-122"/>
                <a:ea typeface="仿宋" panose="02010609060101010101" pitchFamily="49" charset="-122"/>
              </a:rPr>
              <a:t>3. </a:t>
            </a:r>
            <a:r>
              <a:rPr lang="zh-CN" altLang="en-US" dirty="0">
                <a:latin typeface="仿宋" panose="02010609060101010101" pitchFamily="49" charset="-122"/>
                <a:ea typeface="仿宋" panose="02010609060101010101" pitchFamily="49" charset="-122"/>
              </a:rPr>
              <a:t>大数据金融的风险来源是什么？</a:t>
            </a:r>
            <a:endParaRPr lang="zh-CN" altLang="en-US" dirty="0">
              <a:latin typeface="仿宋" panose="02010609060101010101" pitchFamily="49" charset="-122"/>
              <a:ea typeface="仿宋" panose="02010609060101010101" pitchFamily="49" charset="-122"/>
            </a:endParaRPr>
          </a:p>
        </p:txBody>
      </p:sp>
      <p:sp>
        <p:nvSpPr>
          <p:cNvPr id="7" name="标题 1"/>
          <p:cNvSpPr>
            <a:spLocks noGrp="1"/>
          </p:cNvSpPr>
          <p:nvPr>
            <p:ph type="title"/>
          </p:nvPr>
        </p:nvSpPr>
        <p:spPr>
          <a:xfrm>
            <a:off x="467544" y="764704"/>
            <a:ext cx="8208912" cy="720080"/>
          </a:xfrm>
        </p:spPr>
        <p:txBody>
          <a:bodyPr/>
          <a:lstStyle/>
          <a:p>
            <a:r>
              <a:rPr lang="zh-CN" altLang="en-US" dirty="0"/>
              <a:t>习题</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圆角矩形 4"/>
          <p:cNvSpPr/>
          <p:nvPr/>
        </p:nvSpPr>
        <p:spPr>
          <a:xfrm>
            <a:off x="803353" y="2132856"/>
            <a:ext cx="7585071" cy="2016224"/>
          </a:xfrm>
          <a:prstGeom prst="roundRect">
            <a:avLst/>
          </a:prstGeom>
          <a:noFill/>
          <a:ln>
            <a:solidFill>
              <a:srgbClr val="6A50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仿宋" panose="02010609060101010101" pitchFamily="49" charset="-122"/>
              <a:ea typeface="仿宋" panose="02010609060101010101" pitchFamily="49" charset="-122"/>
            </a:endParaRPr>
          </a:p>
        </p:txBody>
      </p:sp>
      <p:sp>
        <p:nvSpPr>
          <p:cNvPr id="7" name="矩形 6"/>
          <p:cNvSpPr/>
          <p:nvPr/>
        </p:nvSpPr>
        <p:spPr>
          <a:xfrm>
            <a:off x="1098895" y="2348880"/>
            <a:ext cx="6993986" cy="1200329"/>
          </a:xfrm>
          <a:prstGeom prst="rect">
            <a:avLst/>
          </a:prstGeom>
        </p:spPr>
        <p:txBody>
          <a:bodyPr wrap="square">
            <a:spAutoFit/>
          </a:bodyPr>
          <a:lstStyle/>
          <a:p>
            <a:pPr marL="285750" indent="-285750">
              <a:lnSpc>
                <a:spcPct val="200000"/>
              </a:lnSpc>
              <a:buSzPct val="150000"/>
              <a:buBlip>
                <a:blip r:embed="rId1"/>
              </a:buBlip>
            </a:pPr>
            <a:r>
              <a:rPr lang="en-US" altLang="zh-CN" dirty="0">
                <a:solidFill>
                  <a:srgbClr val="6A5015"/>
                </a:solidFill>
                <a:latin typeface="仿宋" panose="02010609060101010101" pitchFamily="49" charset="-122"/>
                <a:ea typeface="仿宋" panose="02010609060101010101" pitchFamily="49" charset="-122"/>
              </a:rPr>
              <a:t>1. </a:t>
            </a:r>
            <a:r>
              <a:rPr lang="zh-CN" altLang="en-US" dirty="0">
                <a:solidFill>
                  <a:srgbClr val="6A5015"/>
                </a:solidFill>
                <a:latin typeface="仿宋" panose="02010609060101010101" pitchFamily="49" charset="-122"/>
                <a:ea typeface="仿宋" panose="02010609060101010101" pitchFamily="49" charset="-122"/>
              </a:rPr>
              <a:t>了解大数据金融的基本</a:t>
            </a:r>
            <a:r>
              <a:rPr lang="zh-CN" altLang="en-US" dirty="0" smtClean="0">
                <a:solidFill>
                  <a:srgbClr val="6A5015"/>
                </a:solidFill>
                <a:latin typeface="仿宋" panose="02010609060101010101" pitchFamily="49" charset="-122"/>
                <a:ea typeface="仿宋" panose="02010609060101010101" pitchFamily="49" charset="-122"/>
              </a:rPr>
              <a:t>含义</a:t>
            </a:r>
            <a:endParaRPr lang="zh-CN" altLang="en-US" dirty="0">
              <a:solidFill>
                <a:srgbClr val="6A5015"/>
              </a:solidFill>
              <a:latin typeface="仿宋" panose="02010609060101010101" pitchFamily="49" charset="-122"/>
              <a:ea typeface="仿宋" panose="02010609060101010101" pitchFamily="49" charset="-122"/>
            </a:endParaRPr>
          </a:p>
          <a:p>
            <a:pPr marL="285750" indent="-285750">
              <a:lnSpc>
                <a:spcPct val="200000"/>
              </a:lnSpc>
              <a:buSzPct val="150000"/>
              <a:buBlip>
                <a:blip r:embed="rId1"/>
              </a:buBlip>
            </a:pPr>
            <a:r>
              <a:rPr lang="en-US" altLang="zh-CN" dirty="0">
                <a:solidFill>
                  <a:srgbClr val="6A5015"/>
                </a:solidFill>
                <a:latin typeface="仿宋" panose="02010609060101010101" pitchFamily="49" charset="-122"/>
                <a:ea typeface="仿宋" panose="02010609060101010101" pitchFamily="49" charset="-122"/>
              </a:rPr>
              <a:t>2. </a:t>
            </a:r>
            <a:r>
              <a:rPr lang="zh-CN" altLang="en-US" dirty="0">
                <a:solidFill>
                  <a:srgbClr val="6A5015"/>
                </a:solidFill>
                <a:latin typeface="仿宋" panose="02010609060101010101" pitchFamily="49" charset="-122"/>
                <a:ea typeface="仿宋" panose="02010609060101010101" pitchFamily="49" charset="-122"/>
              </a:rPr>
              <a:t>理解大数据金融的发展趋势了解会计的本质和发展</a:t>
            </a:r>
            <a:r>
              <a:rPr lang="zh-CN" altLang="en-US" dirty="0" smtClean="0">
                <a:solidFill>
                  <a:srgbClr val="6A5015"/>
                </a:solidFill>
                <a:latin typeface="仿宋" panose="02010609060101010101" pitchFamily="49" charset="-122"/>
                <a:ea typeface="仿宋" panose="02010609060101010101" pitchFamily="49" charset="-122"/>
              </a:rPr>
              <a:t>历史</a:t>
            </a:r>
            <a:endParaRPr lang="zh-CN" altLang="zh-CN" dirty="0">
              <a:solidFill>
                <a:srgbClr val="6A5015"/>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204864"/>
            <a:ext cx="8208912" cy="1800200"/>
          </a:xfrm>
        </p:spPr>
        <p:txBody>
          <a:bodyPr/>
          <a:lstStyle/>
          <a:p>
            <a:pPr algn="ctr"/>
            <a:r>
              <a:rPr lang="zh-CN" altLang="en-US" sz="8000" smtClean="0"/>
              <a:t>谢谢！</a:t>
            </a:r>
            <a:endParaRPr lang="zh-CN" altLang="en-US" sz="800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a:bodyPr>
          <a:lstStyle/>
          <a:p>
            <a:r>
              <a:rPr lang="en-US" altLang="zh-CN" b="1" dirty="0">
                <a:solidFill>
                  <a:srgbClr val="6A5015"/>
                </a:solidFill>
              </a:rPr>
              <a:t>12.1.1 </a:t>
            </a:r>
            <a:r>
              <a:rPr lang="zh-CN" altLang="en-US" b="1" dirty="0">
                <a:solidFill>
                  <a:srgbClr val="6A5015"/>
                </a:solidFill>
              </a:rPr>
              <a:t>大数据定义</a:t>
            </a:r>
            <a:endParaRPr lang="zh-CN" altLang="en-US" b="1" dirty="0">
              <a:solidFill>
                <a:srgbClr val="6A5015"/>
              </a:solidFill>
            </a:endParaRPr>
          </a:p>
          <a:p>
            <a:pPr marL="0" indent="0">
              <a:buNone/>
            </a:pPr>
            <a:r>
              <a:rPr lang="zh-CN" altLang="en-US" b="1" dirty="0" smtClean="0"/>
              <a:t>大</a:t>
            </a:r>
            <a:r>
              <a:rPr lang="zh-CN" altLang="en-US" b="1" dirty="0"/>
              <a:t>数据或称海量数据</a:t>
            </a:r>
            <a:r>
              <a:rPr lang="zh-CN" altLang="en-US" dirty="0"/>
              <a:t>，指的是所涉及的数据量规模达到无法</a:t>
            </a:r>
            <a:r>
              <a:rPr lang="zh-CN" altLang="en-US" dirty="0" smtClean="0"/>
              <a:t>通过目前</a:t>
            </a:r>
            <a:r>
              <a:rPr lang="zh-CN" altLang="en-US" dirty="0"/>
              <a:t>主流软件工具，在合理时间内达到截取、管理、处理并整理成为帮助企业实现更</a:t>
            </a:r>
            <a:r>
              <a:rPr lang="zh-CN" altLang="en-US" dirty="0" smtClean="0"/>
              <a:t>积极有效</a:t>
            </a:r>
            <a:r>
              <a:rPr lang="zh-CN" altLang="en-US" dirty="0"/>
              <a:t>经营决策目的的信息</a:t>
            </a:r>
            <a:r>
              <a:rPr lang="zh-CN" altLang="en-US" dirty="0" smtClean="0"/>
              <a:t>。</a:t>
            </a:r>
            <a:endParaRPr lang="en-US" altLang="zh-CN" dirty="0" smtClean="0"/>
          </a:p>
          <a:p>
            <a:pPr marL="0" indent="0">
              <a:buNone/>
            </a:pPr>
            <a:r>
              <a:rPr lang="zh-CN" altLang="en-US" dirty="0" smtClean="0"/>
              <a:t>即</a:t>
            </a:r>
            <a:endParaRPr lang="en-US" altLang="zh-CN" dirty="0" smtClean="0"/>
          </a:p>
          <a:p>
            <a:pPr marL="0" indent="0">
              <a:buNone/>
            </a:pPr>
            <a:r>
              <a:rPr lang="zh-CN" altLang="en-US" dirty="0"/>
              <a:t>大数据是将数据类型的多样性、数据的价值性以及能够</a:t>
            </a:r>
            <a:r>
              <a:rPr lang="zh-CN" altLang="en-US" dirty="0" smtClean="0"/>
              <a:t>在短</a:t>
            </a:r>
            <a:r>
              <a:rPr lang="zh-CN" altLang="en-US" dirty="0"/>
              <a:t>时间内让使用者发掘的特性结合起来。因此也就是说，大数据是在海量数据中，能够</a:t>
            </a:r>
            <a:r>
              <a:rPr lang="zh-CN" altLang="en-US" dirty="0" smtClean="0"/>
              <a:t>获取</a:t>
            </a:r>
            <a:r>
              <a:rPr lang="zh-CN" altLang="en-US" dirty="0"/>
              <a:t>有价值信息的技术。其战略意义不仅是掌握庞大的数据，而更注重于对大数据专业化</a:t>
            </a:r>
            <a:r>
              <a:rPr lang="zh-CN" altLang="en-US" dirty="0" smtClean="0"/>
              <a:t>的处理</a:t>
            </a:r>
            <a:r>
              <a:rPr lang="zh-CN" altLang="en-US" dirty="0"/>
              <a:t>，通过加工实现数据的增值</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lnSpcReduction="10000"/>
          </a:bodyPr>
          <a:lstStyle/>
          <a:p>
            <a:r>
              <a:rPr lang="zh-CN" altLang="en-US" b="1" dirty="0" smtClean="0">
                <a:solidFill>
                  <a:srgbClr val="6A5015"/>
                </a:solidFill>
              </a:rPr>
              <a:t>大数据起源和应用</a:t>
            </a:r>
            <a:endParaRPr lang="zh-CN" altLang="en-US" b="1" dirty="0">
              <a:solidFill>
                <a:srgbClr val="6A5015"/>
              </a:solidFill>
            </a:endParaRPr>
          </a:p>
          <a:p>
            <a:pPr marL="0" indent="0">
              <a:buNone/>
            </a:pPr>
            <a:r>
              <a:rPr lang="zh-CN" altLang="en-US" dirty="0" smtClean="0"/>
              <a:t>大</a:t>
            </a:r>
            <a:r>
              <a:rPr lang="zh-CN" altLang="en-US" dirty="0"/>
              <a:t>数据最早起源于美国，由思科、威睿、甲骨文、 </a:t>
            </a:r>
            <a:r>
              <a:rPr lang="en-US" altLang="zh-CN" dirty="0"/>
              <a:t>IBM </a:t>
            </a:r>
            <a:r>
              <a:rPr lang="zh-CN" altLang="en-US" dirty="0"/>
              <a:t>等公司联合倡议。最早提出“</a:t>
            </a:r>
            <a:r>
              <a:rPr lang="zh-CN" altLang="en-US" dirty="0" smtClean="0"/>
              <a:t>大数据</a:t>
            </a:r>
            <a:r>
              <a:rPr lang="zh-CN" altLang="en-US" dirty="0"/>
              <a:t>时代已经到来”的是知名的咨询公司麦肯锡关于</a:t>
            </a:r>
            <a:r>
              <a:rPr lang="en-US" altLang="zh-CN" dirty="0"/>
              <a:t>《</a:t>
            </a:r>
            <a:r>
              <a:rPr lang="zh-CN" altLang="en-US" dirty="0"/>
              <a:t>大数据，是下一轮创新、竞争和</a:t>
            </a:r>
            <a:r>
              <a:rPr lang="zh-CN" altLang="en-US" dirty="0" smtClean="0"/>
              <a:t>生产力</a:t>
            </a:r>
            <a:r>
              <a:rPr lang="zh-CN" altLang="en-US" dirty="0"/>
              <a:t>的前沿</a:t>
            </a:r>
            <a:r>
              <a:rPr lang="en-US" altLang="zh-CN" dirty="0"/>
              <a:t>》</a:t>
            </a:r>
            <a:r>
              <a:rPr lang="zh-CN" altLang="en-US" dirty="0"/>
              <a:t>的专题研究报告。 </a:t>
            </a:r>
            <a:r>
              <a:rPr lang="en-US" altLang="zh-CN" dirty="0"/>
              <a:t>2012 </a:t>
            </a:r>
            <a:r>
              <a:rPr lang="zh-CN" altLang="en-US" dirty="0"/>
              <a:t>年美国发布大数据政务白皮书</a:t>
            </a:r>
            <a:r>
              <a:rPr lang="en-US" altLang="zh-CN" dirty="0"/>
              <a:t>《</a:t>
            </a:r>
            <a:r>
              <a:rPr lang="zh-CN" altLang="en-US" dirty="0"/>
              <a:t>大数据促发展，</a:t>
            </a:r>
            <a:r>
              <a:rPr lang="zh-CN" altLang="en-US" dirty="0" smtClean="0"/>
              <a:t>机遇</a:t>
            </a:r>
            <a:r>
              <a:rPr lang="zh-CN" altLang="en-US" dirty="0"/>
              <a:t>与挑战</a:t>
            </a:r>
            <a:r>
              <a:rPr lang="en-US" altLang="zh-CN" dirty="0"/>
              <a:t>》</a:t>
            </a:r>
            <a:r>
              <a:rPr lang="zh-CN" altLang="en-US" dirty="0"/>
              <a:t>， </a:t>
            </a:r>
            <a:r>
              <a:rPr lang="en-US" altLang="zh-CN" dirty="0"/>
              <a:t>EMC</a:t>
            </a:r>
            <a:r>
              <a:rPr lang="zh-CN" altLang="en-US" dirty="0"/>
              <a:t>、 </a:t>
            </a:r>
            <a:r>
              <a:rPr lang="en-US" altLang="zh-CN" dirty="0"/>
              <a:t>IBM </a:t>
            </a:r>
            <a:r>
              <a:rPr lang="zh-CN" altLang="en-US" dirty="0"/>
              <a:t>等跨国 </a:t>
            </a:r>
            <a:r>
              <a:rPr lang="en-US" altLang="zh-CN" dirty="0"/>
              <a:t>IT </a:t>
            </a:r>
            <a:r>
              <a:rPr lang="zh-CN" altLang="en-US" dirty="0"/>
              <a:t>公司纷纷发布大数据产品。美国政府投资 </a:t>
            </a:r>
            <a:r>
              <a:rPr lang="en-US" altLang="zh-CN" dirty="0"/>
              <a:t>2 </a:t>
            </a:r>
            <a:r>
              <a:rPr lang="zh-CN" altLang="en-US" dirty="0"/>
              <a:t>亿美元</a:t>
            </a:r>
            <a:r>
              <a:rPr lang="zh-CN" altLang="en-US" dirty="0" smtClean="0"/>
              <a:t>启动</a:t>
            </a:r>
            <a:r>
              <a:rPr lang="zh-CN" altLang="en-US" dirty="0"/>
              <a:t>“大数据研究和发展计划”，将大数据上升到国家战略层面。大数据成为席卷社会</a:t>
            </a:r>
            <a:r>
              <a:rPr lang="zh-CN" altLang="en-US" dirty="0" smtClean="0"/>
              <a:t>方方面面的技术浪潮。</a:t>
            </a:r>
            <a:endParaRPr lang="en-US" altLang="zh-CN" dirty="0" smtClean="0"/>
          </a:p>
          <a:p>
            <a:pPr marL="0" indent="0">
              <a:buNone/>
            </a:pPr>
            <a:r>
              <a:rPr lang="zh-CN" altLang="en-US" dirty="0"/>
              <a:t>大数据是一个不断演变的概念，迄今为止， </a:t>
            </a:r>
            <a:r>
              <a:rPr lang="en-US" altLang="zh-CN" dirty="0"/>
              <a:t>IT </a:t>
            </a:r>
            <a:r>
              <a:rPr lang="zh-CN" altLang="en-US" dirty="0"/>
              <a:t>技术的发展和数据的积累使得大</a:t>
            </a:r>
            <a:r>
              <a:rPr lang="zh-CN" altLang="en-US" dirty="0" smtClean="0"/>
              <a:t>数据从</a:t>
            </a:r>
            <a:r>
              <a:rPr lang="zh-CN" altLang="en-US" dirty="0"/>
              <a:t>原来互联网企业管理人员中的专业术语演变成一股社会浪潮，影响了人类社会生活的</a:t>
            </a:r>
            <a:r>
              <a:rPr lang="zh-CN" altLang="en-US" dirty="0" smtClean="0"/>
              <a:t>方方面面</a:t>
            </a:r>
            <a:r>
              <a:rPr lang="zh-CN" altLang="en-US" dirty="0"/>
              <a:t>，在金融、医疗、旅游、交通、传媒等领域得到重视和</a:t>
            </a:r>
            <a:r>
              <a:rPr lang="zh-CN" altLang="en-US" dirty="0" smtClean="0"/>
              <a:t>应用。</a:t>
            </a:r>
            <a:endParaRPr lang="en-US" altLang="zh-CN" dirty="0" smtClean="0"/>
          </a:p>
          <a:p>
            <a:pPr marL="0" indent="0">
              <a:buNone/>
            </a:pPr>
            <a:r>
              <a:rPr lang="zh-CN" altLang="en-US" dirty="0"/>
              <a:t>在传媒领域，大数据生产出了电视剧</a:t>
            </a:r>
            <a:r>
              <a:rPr lang="en-US" altLang="zh-CN" dirty="0"/>
              <a:t>——《</a:t>
            </a:r>
            <a:r>
              <a:rPr lang="zh-CN" altLang="en-US" dirty="0"/>
              <a:t>纸牌屋</a:t>
            </a:r>
            <a:r>
              <a:rPr lang="en-US" altLang="zh-CN" dirty="0"/>
              <a:t>》</a:t>
            </a:r>
            <a:r>
              <a:rPr lang="zh-CN" altLang="en-US" dirty="0"/>
              <a:t>， </a:t>
            </a:r>
            <a:r>
              <a:rPr lang="en-US" altLang="zh-CN" dirty="0"/>
              <a:t>Netflix </a:t>
            </a:r>
            <a:r>
              <a:rPr lang="zh-CN" altLang="en-US" dirty="0"/>
              <a:t>是电视剧制作人。</a:t>
            </a:r>
            <a:r>
              <a:rPr lang="zh-CN" altLang="en-US" dirty="0" smtClean="0"/>
              <a:t>它不仅</a:t>
            </a:r>
            <a:r>
              <a:rPr lang="zh-CN" altLang="en-US" dirty="0"/>
              <a:t>是美国最大的商业视频网站，本身就是一个大的数据运营商，其每天收集大量的</a:t>
            </a:r>
            <a:r>
              <a:rPr lang="zh-CN" altLang="en-US" dirty="0" smtClean="0"/>
              <a:t>用户数据</a:t>
            </a:r>
            <a:r>
              <a:rPr lang="zh-CN" altLang="en-US" dirty="0"/>
              <a:t>，不仅包括人们喜欢看什么样的视频，通过何种设备等，而且包括当你快进、暂停</a:t>
            </a:r>
            <a:r>
              <a:rPr lang="zh-CN" altLang="en-US" dirty="0" smtClean="0"/>
              <a:t>的时候</a:t>
            </a:r>
            <a:r>
              <a:rPr lang="zh-CN" altLang="en-US" dirty="0"/>
              <a:t>，所看到的整个画面。 </a:t>
            </a:r>
            <a:r>
              <a:rPr lang="en-US" altLang="zh-CN" dirty="0"/>
              <a:t>Netflix </a:t>
            </a:r>
            <a:r>
              <a:rPr lang="zh-CN" altLang="en-US" dirty="0"/>
              <a:t>还拥有世界上最好的用户推荐系统，正是因为大数据</a:t>
            </a:r>
            <a:r>
              <a:rPr lang="zh-CN" altLang="en-US" dirty="0" smtClean="0"/>
              <a:t>这个</a:t>
            </a:r>
            <a:r>
              <a:rPr lang="zh-CN" altLang="en-US" dirty="0"/>
              <a:t>武器， </a:t>
            </a:r>
            <a:r>
              <a:rPr lang="en-US" altLang="zh-CN" dirty="0"/>
              <a:t>Netflix </a:t>
            </a:r>
            <a:r>
              <a:rPr lang="zh-CN" altLang="en-US" dirty="0"/>
              <a:t>敢于花巨资推出</a:t>
            </a:r>
            <a:r>
              <a:rPr lang="en-US" altLang="zh-CN" dirty="0"/>
              <a:t>《</a:t>
            </a:r>
            <a:r>
              <a:rPr lang="zh-CN" altLang="en-US" dirty="0"/>
              <a:t>纸牌屋</a:t>
            </a:r>
            <a:r>
              <a:rPr lang="en-US" altLang="zh-CN" dirty="0"/>
              <a:t>》</a:t>
            </a:r>
            <a:r>
              <a:rPr lang="zh-CN" altLang="en-US" dirty="0"/>
              <a:t>。</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08912" cy="720080"/>
          </a:xfrm>
        </p:spPr>
        <p:txBody>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49144" y="1302221"/>
            <a:ext cx="8579296" cy="5236691"/>
          </a:xfrm>
        </p:spPr>
        <p:txBody>
          <a:bodyPr>
            <a:normAutofit lnSpcReduction="10000"/>
          </a:bodyPr>
          <a:lstStyle/>
          <a:p>
            <a:r>
              <a:rPr lang="en-US" altLang="zh-CN" b="1" dirty="0" smtClean="0">
                <a:solidFill>
                  <a:srgbClr val="6A5015"/>
                </a:solidFill>
              </a:rPr>
              <a:t>12.1.2 </a:t>
            </a:r>
            <a:r>
              <a:rPr lang="zh-CN" altLang="en-US" b="1" dirty="0" smtClean="0">
                <a:solidFill>
                  <a:srgbClr val="6A5015"/>
                </a:solidFill>
              </a:rPr>
              <a:t>大</a:t>
            </a:r>
            <a:r>
              <a:rPr lang="zh-CN" altLang="en-US" b="1" dirty="0">
                <a:solidFill>
                  <a:srgbClr val="6A5015"/>
                </a:solidFill>
              </a:rPr>
              <a:t>数据金融的</a:t>
            </a:r>
            <a:r>
              <a:rPr lang="zh-CN" altLang="en-US" b="1" dirty="0" smtClean="0">
                <a:solidFill>
                  <a:srgbClr val="6A5015"/>
                </a:solidFill>
              </a:rPr>
              <a:t>特点：</a:t>
            </a:r>
            <a:r>
              <a:rPr lang="en-US" altLang="zh-CN" b="1" dirty="0" smtClean="0">
                <a:solidFill>
                  <a:srgbClr val="6A5015"/>
                </a:solidFill>
              </a:rPr>
              <a:t>4+1</a:t>
            </a:r>
            <a:endParaRPr lang="en-US" altLang="zh-CN" b="1" dirty="0" smtClean="0">
              <a:solidFill>
                <a:srgbClr val="6A5015"/>
              </a:solidFill>
            </a:endParaRPr>
          </a:p>
          <a:p>
            <a:r>
              <a:rPr lang="zh-CN" altLang="en-US" dirty="0" smtClean="0"/>
              <a:t>多样化：大</a:t>
            </a:r>
            <a:r>
              <a:rPr lang="zh-CN" altLang="en-US" dirty="0"/>
              <a:t>数据一般包括以事务为代表的结构化数据、以网页为代表的半</a:t>
            </a:r>
            <a:r>
              <a:rPr lang="zh-CN" altLang="en-US" dirty="0" smtClean="0"/>
              <a:t>结构化</a:t>
            </a:r>
            <a:r>
              <a:rPr lang="zh-CN" altLang="en-US" dirty="0"/>
              <a:t>数据和以视频和语音信息为代表的非结构化等多类数据，并且它们的处理和分析方式</a:t>
            </a:r>
            <a:r>
              <a:rPr lang="zh-CN" altLang="en-US" dirty="0" smtClean="0"/>
              <a:t>区别</a:t>
            </a:r>
            <a:r>
              <a:rPr lang="zh-CN" altLang="en-US" dirty="0"/>
              <a:t>很大</a:t>
            </a:r>
            <a:r>
              <a:rPr lang="zh-CN" altLang="en-US" dirty="0" smtClean="0"/>
              <a:t>。</a:t>
            </a:r>
            <a:endParaRPr lang="en-US" altLang="zh-CN" dirty="0" smtClean="0"/>
          </a:p>
          <a:p>
            <a:r>
              <a:rPr lang="zh-CN" altLang="en-US" dirty="0" smtClean="0"/>
              <a:t>海量：通过</a:t>
            </a:r>
            <a:r>
              <a:rPr lang="zh-CN" altLang="en-US" dirty="0"/>
              <a:t>各种智能设备产生了大量的数据， </a:t>
            </a:r>
            <a:r>
              <a:rPr lang="en-US" altLang="zh-CN" dirty="0"/>
              <a:t>PB </a:t>
            </a:r>
            <a:r>
              <a:rPr lang="zh-CN" altLang="en-US" dirty="0"/>
              <a:t>级别可谓是常态，笔者</a:t>
            </a:r>
            <a:r>
              <a:rPr lang="zh-CN" altLang="en-US" dirty="0" smtClean="0"/>
              <a:t>接触的</a:t>
            </a:r>
            <a:r>
              <a:rPr lang="zh-CN" altLang="en-US" dirty="0"/>
              <a:t>一些客户每天处理的数据量都在几十 </a:t>
            </a:r>
            <a:r>
              <a:rPr lang="en-US" altLang="zh-CN" dirty="0"/>
              <a:t>GB</a:t>
            </a:r>
            <a:r>
              <a:rPr lang="zh-CN" altLang="en-US" dirty="0"/>
              <a:t>、几百 </a:t>
            </a:r>
            <a:r>
              <a:rPr lang="en-US" altLang="zh-CN" dirty="0"/>
              <a:t>GB </a:t>
            </a:r>
            <a:r>
              <a:rPr lang="zh-CN" altLang="en-US" dirty="0"/>
              <a:t>左右，估计国内大型互联网企业</a:t>
            </a:r>
            <a:r>
              <a:rPr lang="zh-CN" altLang="en-US" dirty="0" smtClean="0"/>
              <a:t>每天</a:t>
            </a:r>
            <a:r>
              <a:rPr lang="zh-CN" altLang="en-US" dirty="0"/>
              <a:t>的数据量已经接近 </a:t>
            </a:r>
            <a:r>
              <a:rPr lang="en-US" altLang="zh-CN" dirty="0"/>
              <a:t>TB </a:t>
            </a:r>
            <a:r>
              <a:rPr lang="zh-CN" altLang="en-US" dirty="0"/>
              <a:t>级别</a:t>
            </a:r>
            <a:r>
              <a:rPr lang="zh-CN" altLang="en-US" dirty="0" smtClean="0"/>
              <a:t>。</a:t>
            </a:r>
            <a:endParaRPr lang="en-US" altLang="zh-CN" dirty="0" smtClean="0"/>
          </a:p>
          <a:p>
            <a:r>
              <a:rPr lang="zh-CN" altLang="en-US" dirty="0" smtClean="0"/>
              <a:t>快速：大</a:t>
            </a:r>
            <a:r>
              <a:rPr lang="zh-CN" altLang="en-US" dirty="0"/>
              <a:t>数据要求快速处理，因为有些数据存在时效性。比如电商的数据，</a:t>
            </a:r>
            <a:r>
              <a:rPr lang="zh-CN" altLang="en-US" dirty="0" smtClean="0"/>
              <a:t>假如</a:t>
            </a:r>
            <a:r>
              <a:rPr lang="zh-CN" altLang="en-US" dirty="0"/>
              <a:t>今天数据的分析结果要等到明天才能得到，那么将会使电商很难做出类似补货这样的</a:t>
            </a:r>
            <a:r>
              <a:rPr lang="zh-CN" altLang="en-US" dirty="0" smtClean="0"/>
              <a:t>决策</a:t>
            </a:r>
            <a:r>
              <a:rPr lang="zh-CN" altLang="en-US" dirty="0"/>
              <a:t>，从而导致这些数据失去了分析的意义</a:t>
            </a:r>
            <a:r>
              <a:rPr lang="zh-CN" altLang="en-US" dirty="0" smtClean="0"/>
              <a:t>。</a:t>
            </a:r>
            <a:endParaRPr lang="en-US" altLang="zh-CN" dirty="0" smtClean="0"/>
          </a:p>
          <a:p>
            <a:r>
              <a:rPr lang="zh-CN" altLang="en-US" dirty="0" smtClean="0"/>
              <a:t>灵活：在</a:t>
            </a:r>
            <a:r>
              <a:rPr lang="zh-CN" altLang="en-US" dirty="0"/>
              <a:t>互联网时代，和以往相比，企业的业务需求更新的频率加快了很多</a:t>
            </a:r>
            <a:r>
              <a:rPr lang="zh-CN" altLang="en-US" dirty="0" smtClean="0"/>
              <a:t>，那么</a:t>
            </a:r>
            <a:r>
              <a:rPr lang="zh-CN" altLang="en-US" dirty="0"/>
              <a:t>相关大数据的分析和处理模型必须快速地适应新的业务需求</a:t>
            </a:r>
            <a:r>
              <a:rPr lang="zh-CN" altLang="en-US" dirty="0" smtClean="0"/>
              <a:t>。</a:t>
            </a:r>
            <a:endParaRPr lang="en-US" altLang="zh-CN" dirty="0" smtClean="0"/>
          </a:p>
          <a:p>
            <a:r>
              <a:rPr lang="zh-CN" altLang="en-US" dirty="0" smtClean="0"/>
              <a:t>复杂：虽然</a:t>
            </a:r>
            <a:r>
              <a:rPr lang="zh-CN" altLang="en-US" dirty="0"/>
              <a:t>传统的 </a:t>
            </a:r>
            <a:r>
              <a:rPr lang="en-US" altLang="zh-CN" dirty="0"/>
              <a:t>BI </a:t>
            </a:r>
            <a:r>
              <a:rPr lang="zh-CN" altLang="en-US" dirty="0"/>
              <a:t>已经很复杂了，但是由于前面四个特点的存在，使得</a:t>
            </a:r>
            <a:r>
              <a:rPr lang="zh-CN" altLang="en-US" dirty="0" smtClean="0"/>
              <a:t>针对</a:t>
            </a:r>
            <a:r>
              <a:rPr lang="zh-CN" altLang="en-US" dirty="0"/>
              <a:t>大数据的处理和分析更艰巨，并且过去那套基于关系型数据库的 </a:t>
            </a:r>
            <a:r>
              <a:rPr lang="en-US" altLang="zh-CN" dirty="0"/>
              <a:t>BI </a:t>
            </a:r>
            <a:r>
              <a:rPr lang="zh-CN" altLang="en-US" dirty="0"/>
              <a:t>开始有点</a:t>
            </a:r>
            <a:r>
              <a:rPr lang="zh-CN" altLang="en-US" dirty="0" smtClean="0"/>
              <a:t>不合时宜了</a:t>
            </a:r>
            <a:r>
              <a:rPr lang="zh-CN" altLang="en-US" dirty="0"/>
              <a:t>，同时也需要根据不同的业务场景，采取不同的处理方式和工具。</a:t>
            </a:r>
            <a:endParaRPr lang="en-US" altLang="zh-CN" dirty="0"/>
          </a:p>
          <a:p>
            <a:endParaRPr lang="en-US" altLang="zh-CN" dirty="0" smtClean="0"/>
          </a:p>
          <a:p>
            <a:pPr marL="0" indent="0">
              <a:buNone/>
            </a:pP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a:bodyPr>
          <a:lstStyle/>
          <a:p>
            <a:r>
              <a:rPr lang="en-US" altLang="zh-CN" b="1" dirty="0" smtClean="0">
                <a:solidFill>
                  <a:srgbClr val="6A5015"/>
                </a:solidFill>
              </a:rPr>
              <a:t>12.1.3 </a:t>
            </a:r>
            <a:r>
              <a:rPr lang="zh-CN" altLang="en-US" b="1" dirty="0" smtClean="0">
                <a:solidFill>
                  <a:srgbClr val="6A5015"/>
                </a:solidFill>
              </a:rPr>
              <a:t>大</a:t>
            </a:r>
            <a:r>
              <a:rPr lang="zh-CN" altLang="en-US" b="1" dirty="0">
                <a:solidFill>
                  <a:srgbClr val="6A5015"/>
                </a:solidFill>
              </a:rPr>
              <a:t>数据金融的</a:t>
            </a:r>
            <a:r>
              <a:rPr lang="zh-CN" altLang="en-US" b="1" dirty="0" smtClean="0">
                <a:solidFill>
                  <a:srgbClr val="6A5015"/>
                </a:solidFill>
              </a:rPr>
              <a:t>发展</a:t>
            </a:r>
            <a:endParaRPr lang="en-US" altLang="zh-CN" b="1" dirty="0" smtClean="0">
              <a:solidFill>
                <a:srgbClr val="6A5015"/>
              </a:solidFill>
            </a:endParaRPr>
          </a:p>
          <a:p>
            <a:pPr marL="0" indent="0">
              <a:buNone/>
            </a:pPr>
            <a:r>
              <a:rPr lang="zh-CN" altLang="en-US" dirty="0" smtClean="0"/>
              <a:t>    大</a:t>
            </a:r>
            <a:r>
              <a:rPr lang="zh-CN" altLang="en-US" dirty="0"/>
              <a:t>数据的快速发展，使它成为 </a:t>
            </a:r>
            <a:r>
              <a:rPr lang="en-US" altLang="zh-CN" dirty="0"/>
              <a:t>IT </a:t>
            </a:r>
            <a:r>
              <a:rPr lang="zh-CN" altLang="en-US" dirty="0"/>
              <a:t>领域的又一大新兴产业。据中央财经大学中国</a:t>
            </a:r>
            <a:r>
              <a:rPr lang="zh-CN" altLang="en-US" dirty="0" smtClean="0"/>
              <a:t>经济管理</a:t>
            </a:r>
            <a:r>
              <a:rPr lang="zh-CN" altLang="en-US" dirty="0"/>
              <a:t>研究院博士张永力估算，国外大数据行业约有 </a:t>
            </a:r>
            <a:r>
              <a:rPr lang="en-US" altLang="zh-CN" dirty="0"/>
              <a:t>1 000 </a:t>
            </a:r>
            <a:r>
              <a:rPr lang="zh-CN" altLang="en-US" dirty="0"/>
              <a:t>亿美元的市场，而且每年都</a:t>
            </a:r>
            <a:r>
              <a:rPr lang="zh-CN" altLang="en-US" dirty="0" smtClean="0"/>
              <a:t>以</a:t>
            </a:r>
            <a:r>
              <a:rPr lang="en-US" altLang="zh-CN" dirty="0" smtClean="0"/>
              <a:t>10</a:t>
            </a:r>
            <a:r>
              <a:rPr lang="en-US" altLang="zh-CN" dirty="0"/>
              <a:t>% </a:t>
            </a:r>
            <a:r>
              <a:rPr lang="zh-CN" altLang="en-US" dirty="0"/>
              <a:t>的速度在增长，增速是软件行业的两倍。我国 </a:t>
            </a:r>
            <a:r>
              <a:rPr lang="en-US" altLang="zh-CN" dirty="0"/>
              <a:t>2012 </a:t>
            </a:r>
            <a:r>
              <a:rPr lang="zh-CN" altLang="en-US" dirty="0"/>
              <a:t>年大数据市场规模大约 </a:t>
            </a:r>
            <a:r>
              <a:rPr lang="en-US" altLang="zh-CN" dirty="0"/>
              <a:t>4.7 </a:t>
            </a:r>
            <a:r>
              <a:rPr lang="zh-CN" altLang="en-US" dirty="0"/>
              <a:t>亿元</a:t>
            </a:r>
            <a:r>
              <a:rPr lang="zh-CN" altLang="en-US" dirty="0" smtClean="0"/>
              <a:t>，</a:t>
            </a:r>
            <a:r>
              <a:rPr lang="en-US" altLang="zh-CN" dirty="0" smtClean="0"/>
              <a:t>2013 </a:t>
            </a:r>
            <a:r>
              <a:rPr lang="zh-CN" altLang="en-US" dirty="0"/>
              <a:t>年增速将达到 </a:t>
            </a:r>
            <a:r>
              <a:rPr lang="en-US" altLang="zh-CN" dirty="0"/>
              <a:t>138%</a:t>
            </a:r>
            <a:r>
              <a:rPr lang="zh-CN" altLang="en-US" dirty="0"/>
              <a:t>，达到 </a:t>
            </a:r>
            <a:r>
              <a:rPr lang="en-US" altLang="zh-CN" dirty="0"/>
              <a:t>11.2 </a:t>
            </a:r>
            <a:r>
              <a:rPr lang="zh-CN" altLang="en-US" dirty="0"/>
              <a:t>亿元，产业发展潜力非常巨大</a:t>
            </a:r>
            <a:r>
              <a:rPr lang="zh-CN" altLang="en-US" dirty="0" smtClean="0"/>
              <a:t>。</a:t>
            </a:r>
            <a:endParaRPr lang="en-US" altLang="zh-CN" dirty="0" smtClean="0"/>
          </a:p>
          <a:p>
            <a:r>
              <a:rPr lang="en-US" altLang="zh-CN" b="1" dirty="0"/>
              <a:t>1. </a:t>
            </a:r>
            <a:r>
              <a:rPr lang="zh-CN" altLang="en-US" b="1" dirty="0"/>
              <a:t>政府积极介入</a:t>
            </a:r>
            <a:r>
              <a:rPr lang="zh-CN" altLang="en-US" b="1" dirty="0" smtClean="0"/>
              <a:t>推动</a:t>
            </a:r>
            <a:endParaRPr lang="en-US" altLang="zh-CN" b="1" dirty="0" smtClean="0"/>
          </a:p>
          <a:p>
            <a:pPr marL="0" indent="0">
              <a:buNone/>
            </a:pPr>
            <a:r>
              <a:rPr lang="en-US" altLang="zh-CN" dirty="0" smtClean="0"/>
              <a:t>    2009 </a:t>
            </a:r>
            <a:r>
              <a:rPr lang="zh-CN" altLang="en-US" dirty="0"/>
              <a:t>年，联合国发起的“全球脉动”计划，通过大数据来促进落后地区的发展</a:t>
            </a:r>
            <a:r>
              <a:rPr lang="zh-CN" altLang="en-US" dirty="0" smtClean="0"/>
              <a:t>。</a:t>
            </a:r>
            <a:r>
              <a:rPr lang="en-US" altLang="zh-CN" dirty="0" smtClean="0"/>
              <a:t>2012 </a:t>
            </a:r>
            <a:r>
              <a:rPr lang="zh-CN" altLang="en-US" dirty="0"/>
              <a:t>年 </a:t>
            </a:r>
            <a:r>
              <a:rPr lang="en-US" altLang="zh-CN" dirty="0"/>
              <a:t>1 </a:t>
            </a:r>
            <a:r>
              <a:rPr lang="zh-CN" altLang="en-US" dirty="0"/>
              <a:t>月，世界经济论坛将大数据的影响作为一个重要的问题。美国开放政府数据</a:t>
            </a:r>
            <a:r>
              <a:rPr lang="zh-CN" altLang="en-US" dirty="0" smtClean="0"/>
              <a:t>，关键</a:t>
            </a:r>
            <a:r>
              <a:rPr lang="zh-CN" altLang="en-US" dirty="0"/>
              <a:t>技术研究及推广应用大数据布局。美国发起</a:t>
            </a:r>
            <a:r>
              <a:rPr lang="zh-CN" altLang="en-US" dirty="0" smtClean="0"/>
              <a:t>的全球</a:t>
            </a:r>
            <a:r>
              <a:rPr lang="zh-CN" altLang="en-US" dirty="0"/>
              <a:t>政府开放数据运动，有 </a:t>
            </a:r>
            <a:r>
              <a:rPr lang="en-US" altLang="zh-CN" dirty="0"/>
              <a:t>41 </a:t>
            </a:r>
            <a:r>
              <a:rPr lang="zh-CN" altLang="en-US" dirty="0"/>
              <a:t>个国家响应。美国政府还投入 </a:t>
            </a:r>
            <a:r>
              <a:rPr lang="en-US" altLang="zh-CN" dirty="0"/>
              <a:t>2 </a:t>
            </a:r>
            <a:r>
              <a:rPr lang="zh-CN" altLang="en-US" dirty="0"/>
              <a:t>亿美元推动大数据核心</a:t>
            </a:r>
            <a:r>
              <a:rPr lang="zh-CN" altLang="en-US" dirty="0" smtClean="0"/>
              <a:t>技术</a:t>
            </a:r>
            <a:r>
              <a:rPr lang="zh-CN" altLang="en-US" dirty="0"/>
              <a:t>的研究和应用，大数据在同等重要的位置与集成电路、互联网，在国家层面得以推动。</a:t>
            </a:r>
            <a:endParaRPr lang="en-US" altLang="zh-CN"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12.1</a:t>
            </a:r>
            <a:r>
              <a:rPr lang="zh-CN" altLang="en-US" dirty="0"/>
              <a:t>大数据金融</a:t>
            </a:r>
            <a:r>
              <a:rPr lang="zh-CN" altLang="en-US" dirty="0" smtClean="0"/>
              <a:t>概况</a:t>
            </a:r>
            <a:endParaRPr lang="zh-CN" altLang="en-US" dirty="0">
              <a:solidFill>
                <a:srgbClr val="FF0000"/>
              </a:solidFill>
            </a:endParaRPr>
          </a:p>
        </p:txBody>
      </p:sp>
      <p:sp>
        <p:nvSpPr>
          <p:cNvPr id="3" name="内容占位符 2"/>
          <p:cNvSpPr>
            <a:spLocks noGrp="1"/>
          </p:cNvSpPr>
          <p:nvPr>
            <p:ph idx="1"/>
          </p:nvPr>
        </p:nvSpPr>
        <p:spPr>
          <a:xfrm>
            <a:off x="457200" y="1484784"/>
            <a:ext cx="8229600" cy="4752528"/>
          </a:xfrm>
        </p:spPr>
        <p:txBody>
          <a:bodyPr>
            <a:normAutofit/>
          </a:bodyPr>
          <a:lstStyle/>
          <a:p>
            <a:r>
              <a:rPr lang="en-US" altLang="zh-CN" b="1" dirty="0"/>
              <a:t>2. </a:t>
            </a:r>
            <a:r>
              <a:rPr lang="zh-CN" altLang="en-US" b="1" dirty="0"/>
              <a:t>资本市场也对大数据钟爱</a:t>
            </a:r>
            <a:r>
              <a:rPr lang="zh-CN" altLang="en-US" b="1" dirty="0" smtClean="0"/>
              <a:t>有加</a:t>
            </a:r>
            <a:endParaRPr lang="en-US" altLang="zh-CN" b="1" dirty="0" smtClean="0"/>
          </a:p>
          <a:p>
            <a:pPr marL="0" indent="0">
              <a:buNone/>
            </a:pPr>
            <a:r>
              <a:rPr lang="en-US" altLang="zh-CN" dirty="0" smtClean="0"/>
              <a:t>    2012</a:t>
            </a:r>
            <a:r>
              <a:rPr lang="zh-CN" altLang="en-US" dirty="0"/>
              <a:t>年</a:t>
            </a:r>
            <a:r>
              <a:rPr lang="en-US" altLang="zh-CN" dirty="0"/>
              <a:t>4</a:t>
            </a:r>
            <a:r>
              <a:rPr lang="zh-CN" altLang="en-US" dirty="0"/>
              <a:t>月，大数据分析公司</a:t>
            </a:r>
            <a:r>
              <a:rPr lang="en-US" altLang="zh-CN" dirty="0" err="1"/>
              <a:t>Splunk</a:t>
            </a:r>
            <a:r>
              <a:rPr lang="zh-CN" altLang="en-US" dirty="0"/>
              <a:t>高调宣传大数据，引发投资者关注。</a:t>
            </a:r>
            <a:r>
              <a:rPr lang="en-US" altLang="zh-CN" dirty="0"/>
              <a:t>12</a:t>
            </a:r>
            <a:r>
              <a:rPr lang="zh-CN" altLang="en-US" dirty="0"/>
              <a:t>月初，为企业市场提供</a:t>
            </a:r>
            <a:r>
              <a:rPr lang="en-US" altLang="zh-CN" dirty="0"/>
              <a:t>Hadoop</a:t>
            </a:r>
            <a:r>
              <a:rPr lang="zh-CN" altLang="en-US" dirty="0"/>
              <a:t>解决方案的创业公司 </a:t>
            </a:r>
            <a:r>
              <a:rPr lang="en-US" altLang="zh-CN" dirty="0"/>
              <a:t>Cloudera </a:t>
            </a:r>
            <a:r>
              <a:rPr lang="zh-CN" altLang="en-US" dirty="0"/>
              <a:t>获得</a:t>
            </a:r>
            <a:r>
              <a:rPr lang="en-US" altLang="zh-CN" dirty="0"/>
              <a:t>6500</a:t>
            </a:r>
            <a:r>
              <a:rPr lang="zh-CN" altLang="en-US" dirty="0"/>
              <a:t>万</a:t>
            </a:r>
            <a:r>
              <a:rPr lang="zh-CN" altLang="en-US" dirty="0"/>
              <a:t>美元融资，估值约为</a:t>
            </a:r>
            <a:r>
              <a:rPr lang="en-US" altLang="zh-CN" dirty="0"/>
              <a:t>7</a:t>
            </a:r>
            <a:r>
              <a:rPr lang="zh-CN" altLang="en-US" dirty="0"/>
              <a:t>亿美元。近期，高盛联席主席斯科特</a:t>
            </a:r>
            <a:r>
              <a:rPr lang="en-US" altLang="zh-CN" dirty="0"/>
              <a:t>·</a:t>
            </a:r>
            <a:r>
              <a:rPr lang="zh-CN" altLang="en-US" dirty="0"/>
              <a:t>斯坦福说：“投资大数据及其运用回报率最高。”大数据领域的企业并购热度也在上升，在单笔平均并购金额方面，大数据超过云计算位居</a:t>
            </a:r>
            <a:r>
              <a:rPr lang="en-US" altLang="zh-CN" dirty="0"/>
              <a:t>IT</a:t>
            </a:r>
            <a:r>
              <a:rPr lang="zh-CN" altLang="en-US" dirty="0"/>
              <a:t>领域榜首，在总并购额上也位居第二</a:t>
            </a:r>
            <a:r>
              <a:rPr lang="zh-CN" altLang="en-US" dirty="0" smtClean="0"/>
              <a:t>。</a:t>
            </a:r>
            <a:endParaRPr lang="en-US" altLang="zh-CN" dirty="0" smtClean="0"/>
          </a:p>
          <a:p>
            <a:r>
              <a:rPr lang="en-US" altLang="zh-CN" b="1" dirty="0"/>
              <a:t>3</a:t>
            </a:r>
            <a:r>
              <a:rPr lang="en-US" altLang="zh-CN" b="1" dirty="0" smtClean="0"/>
              <a:t>. </a:t>
            </a:r>
            <a:r>
              <a:rPr lang="zh-CN" altLang="en-US" b="1" dirty="0" smtClean="0"/>
              <a:t>人才</a:t>
            </a:r>
            <a:r>
              <a:rPr lang="zh-CN" altLang="en-US" b="1" dirty="0"/>
              <a:t>需求巨大</a:t>
            </a:r>
            <a:endParaRPr lang="en-US" altLang="zh-CN" b="1" dirty="0" smtClean="0"/>
          </a:p>
          <a:p>
            <a:pPr marL="0" indent="0">
              <a:buNone/>
            </a:pPr>
            <a:r>
              <a:rPr lang="zh-CN" altLang="en-US" dirty="0" smtClean="0"/>
              <a:t>   据</a:t>
            </a:r>
            <a:r>
              <a:rPr lang="zh-CN" altLang="en-US" dirty="0"/>
              <a:t>一家国际咨询公司，盖特纳咨询公司预测大数据将为全球带来</a:t>
            </a:r>
            <a:r>
              <a:rPr lang="en-US" altLang="zh-CN" dirty="0"/>
              <a:t>440</a:t>
            </a:r>
            <a:r>
              <a:rPr lang="zh-CN" altLang="en-US" dirty="0"/>
              <a:t>万个</a:t>
            </a:r>
            <a:r>
              <a:rPr lang="en-US" altLang="zh-CN" dirty="0"/>
              <a:t>IT </a:t>
            </a:r>
            <a:r>
              <a:rPr lang="zh-CN" altLang="en-US" dirty="0"/>
              <a:t>新</a:t>
            </a:r>
            <a:r>
              <a:rPr lang="zh-CN" altLang="en-US" dirty="0" smtClean="0"/>
              <a:t>岗位和</a:t>
            </a:r>
            <a:r>
              <a:rPr lang="zh-CN" altLang="en-US" dirty="0"/>
              <a:t>上千万个非</a:t>
            </a:r>
            <a:r>
              <a:rPr lang="en-US" altLang="zh-CN" dirty="0"/>
              <a:t>IT</a:t>
            </a:r>
            <a:r>
              <a:rPr lang="zh-CN" altLang="en-US" dirty="0"/>
              <a:t>岗位。麦肯锡公司预测美国到</a:t>
            </a:r>
            <a:r>
              <a:rPr lang="en-US" altLang="zh-CN" dirty="0"/>
              <a:t>2018</a:t>
            </a:r>
            <a:r>
              <a:rPr lang="zh-CN" altLang="en-US" dirty="0"/>
              <a:t>年需要深度数据分析人才</a:t>
            </a:r>
            <a:r>
              <a:rPr lang="en-US" altLang="zh-CN" dirty="0"/>
              <a:t>44</a:t>
            </a:r>
            <a:r>
              <a:rPr lang="zh-CN" altLang="en-US" dirty="0"/>
              <a:t>万</a:t>
            </a:r>
            <a:r>
              <a:rPr lang="en-US" altLang="zh-CN" dirty="0"/>
              <a:t>—</a:t>
            </a:r>
            <a:r>
              <a:rPr lang="en-US" altLang="zh-CN" dirty="0" smtClean="0"/>
              <a:t>49</a:t>
            </a:r>
            <a:r>
              <a:rPr lang="zh-CN" altLang="en-US" dirty="0" smtClean="0"/>
              <a:t>万</a:t>
            </a:r>
            <a:r>
              <a:rPr lang="zh-CN" altLang="en-US" dirty="0"/>
              <a:t>人，缺口</a:t>
            </a:r>
            <a:r>
              <a:rPr lang="en-US" altLang="zh-CN" dirty="0"/>
              <a:t>14</a:t>
            </a:r>
            <a:r>
              <a:rPr lang="zh-CN" altLang="en-US" dirty="0"/>
              <a:t>万</a:t>
            </a:r>
            <a:r>
              <a:rPr lang="en-US" altLang="zh-CN" dirty="0"/>
              <a:t>—19</a:t>
            </a:r>
            <a:r>
              <a:rPr lang="zh-CN" altLang="en-US" dirty="0"/>
              <a:t>万人；需要既熟悉本单位需求又了解大数据技术与应用的管理</a:t>
            </a:r>
            <a:r>
              <a:rPr lang="zh-CN" altLang="en-US" dirty="0" smtClean="0"/>
              <a:t>者</a:t>
            </a:r>
            <a:r>
              <a:rPr lang="en-US" altLang="zh-CN" dirty="0" smtClean="0"/>
              <a:t>150</a:t>
            </a:r>
            <a:r>
              <a:rPr lang="zh-CN" altLang="en-US" dirty="0"/>
              <a:t>万人。中国是人才大国，但能理解与应用大数据的创新人才也是稀缺资源</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13406</Words>
  <Application>WPS 演示</Application>
  <PresentationFormat>全屏显示(4:3)</PresentationFormat>
  <Paragraphs>366</Paragraphs>
  <Slides>40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宋体</vt:lpstr>
      <vt:lpstr>Wingdings</vt:lpstr>
      <vt:lpstr>Times New Roman</vt:lpstr>
      <vt:lpstr>黑体</vt:lpstr>
      <vt:lpstr>仿宋</vt:lpstr>
      <vt:lpstr>华文仿宋</vt:lpstr>
      <vt:lpstr>FZHTK--GBK1-0</vt:lpstr>
      <vt:lpstr>微软雅黑</vt:lpstr>
      <vt:lpstr>Segoe Print</vt:lpstr>
      <vt:lpstr>Calibri</vt:lpstr>
      <vt:lpstr>Office 主题</vt:lpstr>
      <vt:lpstr>第十二章  互联网金融模式之四： 大数据金融</vt:lpstr>
      <vt:lpstr>PowerPoint 演示文稿</vt:lpstr>
      <vt:lpstr>导言</vt:lpstr>
      <vt:lpstr>本章学习目标</vt:lpstr>
      <vt:lpstr>12.1大数据金融概况</vt:lpstr>
      <vt:lpstr>12.1大数据金融概况</vt:lpstr>
      <vt:lpstr>12.1大数据金融概况</vt:lpstr>
      <vt:lpstr>12.1大数据金融概况</vt:lpstr>
      <vt:lpstr>12.1大数据金融概况</vt:lpstr>
      <vt:lpstr>12.1大数据金融概况</vt:lpstr>
      <vt:lpstr>12.1大数据金融概况</vt:lpstr>
      <vt:lpstr>12.1大数据金融概况</vt:lpstr>
      <vt:lpstr>12.1大数据金融概况</vt:lpstr>
      <vt:lpstr>PowerPoint 演示文稿</vt:lpstr>
      <vt:lpstr>PowerPoint 演示文稿</vt:lpstr>
      <vt:lpstr>PowerPoint 演示文稿</vt:lpstr>
      <vt:lpstr>PowerPoint 演示文稿</vt:lpstr>
      <vt:lpstr>12.2 大数据金融运营模式分析</vt:lpstr>
      <vt:lpstr>12.1大数据金融概况</vt:lpstr>
      <vt:lpstr>12.1大数据金融概况</vt:lpstr>
      <vt:lpstr>12.1大数据金融概况</vt:lpstr>
      <vt:lpstr>12.3 大数据金融的发展趋势</vt:lpstr>
      <vt:lpstr>12.3 大数据金融的发展趋势</vt:lpstr>
      <vt:lpstr>12.3.2 金融机构积极搭建数据平台，强化用户体验</vt:lpstr>
      <vt:lpstr>12.3 大数据金融的发展趋势</vt:lpstr>
      <vt:lpstr>12.3 大数据金融的发展趋势</vt:lpstr>
      <vt:lpstr>12.4 大数据金融对金融业发展的影响</vt:lpstr>
      <vt:lpstr>12.4 大数据金融对金融业发展的影响</vt:lpstr>
      <vt:lpstr>12.4 大数据金融对金融业发展的影响</vt:lpstr>
      <vt:lpstr>12.4 大数据金融对金融业发展的影响</vt:lpstr>
      <vt:lpstr>12.5 大数据金融的风险分析</vt:lpstr>
      <vt:lpstr>12.5 大数据金融的风险分析</vt:lpstr>
      <vt:lpstr>12.5 大数据金融的风险分析</vt:lpstr>
      <vt:lpstr>12.5 大数据金融的风险分析</vt:lpstr>
      <vt:lpstr>12.5 大数据金融的风险分析</vt:lpstr>
      <vt:lpstr>12.5 大数据金融的风险分析</vt:lpstr>
      <vt:lpstr>本章总结</vt:lpstr>
      <vt:lpstr>关键概念</vt:lpstr>
      <vt:lpstr>习题</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heli</dc:creator>
  <cp:lastModifiedBy>dell</cp:lastModifiedBy>
  <cp:revision>242</cp:revision>
  <dcterms:created xsi:type="dcterms:W3CDTF">2014-09-28T02:22:00Z</dcterms:created>
  <dcterms:modified xsi:type="dcterms:W3CDTF">2016-08-31T12:22:40Z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2052-10.1.0.5866</vt:lpwstr>
  </property>
</Properties>
</file>