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75"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ext uri="{19B8F6BF-5375-455C-9EA6-DF929625EA0E}">
        <p15:presenceInfo xmlns:p15="http://schemas.microsoft.com/office/powerpoint/2012/main" userId="Zhang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CA7"/>
    <a:srgbClr val="6A50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7" autoAdjust="0"/>
    <p:restoredTop sz="94660"/>
  </p:normalViewPr>
  <p:slideViewPr>
    <p:cSldViewPr>
      <p:cViewPr varScale="1">
        <p:scale>
          <a:sx n="70" d="100"/>
          <a:sy n="70" d="100"/>
        </p:scale>
        <p:origin x="148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ks\Desktop\Default%20Dataset%20(1).csv"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users\WS71642689\export\&#22269;&#20869;&#24179;&#26495;&#30005;&#33041;&#21644;&#25163;&#26426;&#38144;&#37327;.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D:\users\WS71642689\export\&#22269;&#20869;&#24179;&#26495;&#30005;&#33041;&#21644;&#25163;&#26426;&#38144;&#37327;.xls"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F:\&#39033;&#30446;&#36164;&#26009;\&#20114;&#32852;&#32593;&#37329;&#34701;\&#20114;&#32852;&#32593;&#37329;&#34701;&#22270;&#34920;.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v>交易规模</c:v>
          </c:tx>
          <c:spPr>
            <a:solidFill>
              <a:schemeClr val="accent3"/>
            </a:solidFill>
            <a:ln>
              <a:solidFill>
                <a:sysClr val="windowText" lastClr="000000"/>
              </a:solidFill>
            </a:ln>
            <a:effectLst/>
          </c:spPr>
          <c:invertIfNegative val="0"/>
          <c:cat>
            <c:numRef>
              <c:f>'Default Dataset (1)'!$A$1:$A$10</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'Default Dataset (1)'!$B$1:$B$10</c:f>
              <c:numCache>
                <c:formatCode>General</c:formatCode>
                <c:ptCount val="10"/>
                <c:pt idx="0">
                  <c:v>1023.0179028132883</c:v>
                </c:pt>
                <c:pt idx="1">
                  <c:v>1534.5268542199499</c:v>
                </c:pt>
                <c:pt idx="2">
                  <c:v>2301.7902813299002</c:v>
                </c:pt>
                <c:pt idx="3">
                  <c:v>5115.0895140664934</c:v>
                </c:pt>
                <c:pt idx="4">
                  <c:v>9974.4245524296748</c:v>
                </c:pt>
                <c:pt idx="5">
                  <c:v>21739.130434782601</c:v>
                </c:pt>
                <c:pt idx="6">
                  <c:v>36317.135549872102</c:v>
                </c:pt>
                <c:pt idx="7">
                  <c:v>53964.1943734015</c:v>
                </c:pt>
                <c:pt idx="8">
                  <c:v>74424.552429667499</c:v>
                </c:pt>
                <c:pt idx="9">
                  <c:v>91815.856777493478</c:v>
                </c:pt>
              </c:numCache>
            </c:numRef>
          </c:val>
          <c:extLst xmlns:c16r2="http://schemas.microsoft.com/office/drawing/2015/06/chart">
            <c:ext xmlns:c16="http://schemas.microsoft.com/office/drawing/2014/chart" uri="{C3380CC4-5D6E-409C-BE32-E72D297353CC}">
              <c16:uniqueId val="{00000000-9518-4D94-8A69-DF39FA58F7BE}"/>
            </c:ext>
          </c:extLst>
        </c:ser>
        <c:dLbls>
          <c:showLegendKey val="0"/>
          <c:showVal val="0"/>
          <c:showCatName val="0"/>
          <c:showSerName val="0"/>
          <c:showPercent val="0"/>
          <c:showBubbleSize val="0"/>
        </c:dLbls>
        <c:gapWidth val="219"/>
        <c:axId val="412551040"/>
        <c:axId val="412551600"/>
      </c:barChart>
      <c:lineChart>
        <c:grouping val="standard"/>
        <c:varyColors val="0"/>
        <c:ser>
          <c:idx val="2"/>
          <c:order val="1"/>
          <c:tx>
            <c:v>增速</c:v>
          </c:tx>
          <c:spPr>
            <a:ln w="28575" cap="rnd">
              <a:solidFill>
                <a:schemeClr val="tx1"/>
              </a:solidFill>
              <a:round/>
            </a:ln>
            <a:effectLst/>
          </c:spPr>
          <c:marker>
            <c:symbol val="none"/>
          </c:marker>
          <c:val>
            <c:numRef>
              <c:f>'Default Dataset (1)'!$C$1:$C$10</c:f>
              <c:numCache>
                <c:formatCode>General</c:formatCode>
                <c:ptCount val="10"/>
                <c:pt idx="1">
                  <c:v>0.50000000000001488</c:v>
                </c:pt>
                <c:pt idx="2">
                  <c:v>0.49999999999999173</c:v>
                </c:pt>
                <c:pt idx="3">
                  <c:v>1.2222222222222319</c:v>
                </c:pt>
                <c:pt idx="4">
                  <c:v>0.95000000000000162</c:v>
                </c:pt>
                <c:pt idx="5">
                  <c:v>1.1794871794871828</c:v>
                </c:pt>
                <c:pt idx="6">
                  <c:v>0.67058823529411904</c:v>
                </c:pt>
                <c:pt idx="7">
                  <c:v>0.48591549295774761</c:v>
                </c:pt>
                <c:pt idx="8">
                  <c:v>0.37914691943128032</c:v>
                </c:pt>
                <c:pt idx="9">
                  <c:v>0.23367697594501705</c:v>
                </c:pt>
              </c:numCache>
            </c:numRef>
          </c:val>
          <c:smooth val="0"/>
          <c:extLst xmlns:c16r2="http://schemas.microsoft.com/office/drawing/2015/06/chart">
            <c:ext xmlns:c16="http://schemas.microsoft.com/office/drawing/2014/chart" uri="{C3380CC4-5D6E-409C-BE32-E72D297353CC}">
              <c16:uniqueId val="{00000001-9518-4D94-8A69-DF39FA58F7BE}"/>
            </c:ext>
          </c:extLst>
        </c:ser>
        <c:dLbls>
          <c:showLegendKey val="0"/>
          <c:showVal val="0"/>
          <c:showCatName val="0"/>
          <c:showSerName val="0"/>
          <c:showPercent val="0"/>
          <c:showBubbleSize val="0"/>
        </c:dLbls>
        <c:marker val="1"/>
        <c:smooth val="0"/>
        <c:axId val="412552720"/>
        <c:axId val="412552160"/>
      </c:lineChart>
      <c:catAx>
        <c:axId val="412551040"/>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lumMod val="65000"/>
                    <a:lumOff val="35000"/>
                  </a:schemeClr>
                </a:solidFill>
                <a:latin typeface="+mn-lt"/>
                <a:ea typeface="+mn-ea"/>
                <a:cs typeface="+mn-cs"/>
              </a:defRPr>
            </a:pPr>
            <a:endParaRPr lang="zh-CN"/>
          </a:p>
        </c:txPr>
        <c:crossAx val="412551600"/>
        <c:crosses val="autoZero"/>
        <c:auto val="1"/>
        <c:lblAlgn val="ctr"/>
        <c:lblOffset val="100"/>
        <c:noMultiLvlLbl val="0"/>
      </c:catAx>
      <c:valAx>
        <c:axId val="4125516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单位（亿元）</a:t>
                </a:r>
              </a:p>
            </c:rich>
          </c:tx>
          <c:layout/>
          <c:overlay val="0"/>
          <c:spPr>
            <a:noFill/>
            <a:ln>
              <a:noFill/>
            </a:ln>
            <a:effectLst/>
          </c:spPr>
        </c:title>
        <c:numFmt formatCode="General" sourceLinked="1"/>
        <c:majorTickMark val="in"/>
        <c:minorTickMark val="none"/>
        <c:tickLblPos val="nextTo"/>
        <c:spPr>
          <a:noFill/>
          <a:ln>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2551040"/>
        <c:crosses val="autoZero"/>
        <c:crossBetween val="between"/>
      </c:valAx>
      <c:valAx>
        <c:axId val="412552160"/>
        <c:scaling>
          <c:orientation val="minMax"/>
        </c:scaling>
        <c:delete val="0"/>
        <c:axPos val="r"/>
        <c:numFmt formatCode="0%" sourceLinked="0"/>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2552720"/>
        <c:crosses val="max"/>
        <c:crossBetween val="between"/>
      </c:valAx>
      <c:catAx>
        <c:axId val="412552720"/>
        <c:scaling>
          <c:orientation val="minMax"/>
        </c:scaling>
        <c:delete val="1"/>
        <c:axPos val="b"/>
        <c:majorTickMark val="out"/>
        <c:minorTickMark val="none"/>
        <c:tickLblPos val="none"/>
        <c:crossAx val="412552160"/>
        <c:crosses val="autoZero"/>
        <c:auto val="1"/>
        <c:lblAlgn val="ctr"/>
        <c:lblOffset val="100"/>
        <c:noMultiLvlLbl val="0"/>
      </c:catAx>
      <c:spPr>
        <a:solidFill>
          <a:srgbClr val="F6ECA7"/>
        </a:soli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9675256099850017E-2"/>
          <c:y val="5.7039149598133262E-2"/>
          <c:w val="0.89383786694373291"/>
          <c:h val="0.59324431088582152"/>
        </c:manualLayout>
      </c:layout>
      <c:barChart>
        <c:barDir val="col"/>
        <c:grouping val="clustered"/>
        <c:varyColors val="0"/>
        <c:ser>
          <c:idx val="0"/>
          <c:order val="0"/>
          <c:tx>
            <c:v>成交额（亿元）</c:v>
          </c:tx>
          <c:spPr>
            <a:pattFill prst="ltUpDiag">
              <a:fgClr>
                <a:sysClr val="windowText" lastClr="000000">
                  <a:lumMod val="65000"/>
                  <a:lumOff val="35000"/>
                </a:sysClr>
              </a:fgClr>
              <a:bgClr>
                <a:schemeClr val="bg1"/>
              </a:bgClr>
            </a:patt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Sheet2!$H$75:$H$80</c:f>
              <c:strCache>
                <c:ptCount val="6"/>
                <c:pt idx="0">
                  <c:v>2010年</c:v>
                </c:pt>
                <c:pt idx="1">
                  <c:v>2011年</c:v>
                </c:pt>
                <c:pt idx="2">
                  <c:v>2012年</c:v>
                </c:pt>
                <c:pt idx="3">
                  <c:v>2013年</c:v>
                </c:pt>
                <c:pt idx="4">
                  <c:v>2014年</c:v>
                </c:pt>
                <c:pt idx="5">
                  <c:v>2015年（上半年）</c:v>
                </c:pt>
              </c:strCache>
            </c:strRef>
          </c:cat>
          <c:val>
            <c:numRef>
              <c:f>Sheet2!$I$75:$I$80</c:f>
              <c:numCache>
                <c:formatCode>General</c:formatCode>
                <c:ptCount val="6"/>
                <c:pt idx="0">
                  <c:v>0</c:v>
                </c:pt>
                <c:pt idx="1">
                  <c:v>31</c:v>
                </c:pt>
                <c:pt idx="2">
                  <c:v>212</c:v>
                </c:pt>
                <c:pt idx="3">
                  <c:v>1058</c:v>
                </c:pt>
                <c:pt idx="4">
                  <c:v>2528</c:v>
                </c:pt>
                <c:pt idx="5">
                  <c:v>6835</c:v>
                </c:pt>
              </c:numCache>
            </c:numRef>
          </c:val>
          <c:extLst xmlns:c16r2="http://schemas.microsoft.com/office/drawing/2015/06/chart">
            <c:ext xmlns:c16="http://schemas.microsoft.com/office/drawing/2014/chart" uri="{C3380CC4-5D6E-409C-BE32-E72D297353CC}">
              <c16:uniqueId val="{00000000-42CB-410D-AD01-63249BB65E12}"/>
            </c:ext>
          </c:extLst>
        </c:ser>
        <c:ser>
          <c:idx val="1"/>
          <c:order val="1"/>
          <c:tx>
            <c:v>贷款余额（亿元）</c:v>
          </c:tx>
          <c:spPr>
            <a:pattFill prst="wdUpDiag">
              <a:fgClr>
                <a:sysClr val="windowText" lastClr="000000">
                  <a:lumMod val="65000"/>
                  <a:lumOff val="35000"/>
                </a:sysClr>
              </a:fgClr>
              <a:bgClr>
                <a:schemeClr val="bg1"/>
              </a:bgClr>
            </a:patt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Sheet2!$H$75:$H$80</c:f>
              <c:strCache>
                <c:ptCount val="6"/>
                <c:pt idx="0">
                  <c:v>2010年</c:v>
                </c:pt>
                <c:pt idx="1">
                  <c:v>2011年</c:v>
                </c:pt>
                <c:pt idx="2">
                  <c:v>2012年</c:v>
                </c:pt>
                <c:pt idx="3">
                  <c:v>2013年</c:v>
                </c:pt>
                <c:pt idx="4">
                  <c:v>2014年</c:v>
                </c:pt>
                <c:pt idx="5">
                  <c:v>2015年（上半年）</c:v>
                </c:pt>
              </c:strCache>
            </c:strRef>
          </c:cat>
          <c:val>
            <c:numRef>
              <c:f>Sheet2!$J$75:$J$80</c:f>
              <c:numCache>
                <c:formatCode>General</c:formatCode>
                <c:ptCount val="6"/>
                <c:pt idx="0">
                  <c:v>0.60000000000000064</c:v>
                </c:pt>
                <c:pt idx="1">
                  <c:v>12</c:v>
                </c:pt>
                <c:pt idx="2">
                  <c:v>56</c:v>
                </c:pt>
                <c:pt idx="3">
                  <c:v>268</c:v>
                </c:pt>
                <c:pt idx="4">
                  <c:v>1036</c:v>
                </c:pt>
                <c:pt idx="5">
                  <c:v>2087.2599999999998</c:v>
                </c:pt>
              </c:numCache>
            </c:numRef>
          </c:val>
          <c:extLst xmlns:c16r2="http://schemas.microsoft.com/office/drawing/2015/06/chart">
            <c:ext xmlns:c16="http://schemas.microsoft.com/office/drawing/2014/chart" uri="{C3380CC4-5D6E-409C-BE32-E72D297353CC}">
              <c16:uniqueId val="{00000001-42CB-410D-AD01-63249BB65E12}"/>
            </c:ext>
          </c:extLst>
        </c:ser>
        <c:ser>
          <c:idx val="2"/>
          <c:order val="2"/>
          <c:tx>
            <c:v>平台家数</c:v>
          </c:tx>
          <c:spPr>
            <a:pattFill prst="diagBrick">
              <a:fgClr>
                <a:sysClr val="windowText" lastClr="000000">
                  <a:lumMod val="65000"/>
                  <a:lumOff val="35000"/>
                </a:sysClr>
              </a:fgClr>
              <a:bgClr>
                <a:schemeClr val="bg1"/>
              </a:bgClr>
            </a:pattFill>
            <a:ln>
              <a:solidFill>
                <a:schemeClr val="tx1"/>
              </a:solidFill>
            </a:ln>
            <a:effectLst/>
          </c:spPr>
          <c:invertIfNegative val="0"/>
          <c:dLbls>
            <c:dLbl>
              <c:idx val="5"/>
              <c:layout>
                <c:manualLayout>
                  <c:x val="0"/>
                  <c:y val="-9.333679025149106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42CB-410D-AD01-63249BB65E12}"/>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Sheet2!$H$75:$H$80</c:f>
              <c:strCache>
                <c:ptCount val="6"/>
                <c:pt idx="0">
                  <c:v>2010年</c:v>
                </c:pt>
                <c:pt idx="1">
                  <c:v>2011年</c:v>
                </c:pt>
                <c:pt idx="2">
                  <c:v>2012年</c:v>
                </c:pt>
                <c:pt idx="3">
                  <c:v>2013年</c:v>
                </c:pt>
                <c:pt idx="4">
                  <c:v>2014年</c:v>
                </c:pt>
                <c:pt idx="5">
                  <c:v>2015年（上半年）</c:v>
                </c:pt>
              </c:strCache>
            </c:strRef>
          </c:cat>
          <c:val>
            <c:numRef>
              <c:f>Sheet2!$K$75:$K$80</c:f>
              <c:numCache>
                <c:formatCode>General</c:formatCode>
                <c:ptCount val="6"/>
                <c:pt idx="0">
                  <c:v>10</c:v>
                </c:pt>
                <c:pt idx="1">
                  <c:v>50</c:v>
                </c:pt>
                <c:pt idx="2">
                  <c:v>200</c:v>
                </c:pt>
                <c:pt idx="3">
                  <c:v>800</c:v>
                </c:pt>
                <c:pt idx="4">
                  <c:v>1575</c:v>
                </c:pt>
                <c:pt idx="5">
                  <c:v>2028</c:v>
                </c:pt>
              </c:numCache>
            </c:numRef>
          </c:val>
          <c:extLst xmlns:c16r2="http://schemas.microsoft.com/office/drawing/2015/06/chart">
            <c:ext xmlns:c16="http://schemas.microsoft.com/office/drawing/2014/chart" uri="{C3380CC4-5D6E-409C-BE32-E72D297353CC}">
              <c16:uniqueId val="{00000003-42CB-410D-AD01-63249BB65E12}"/>
            </c:ext>
          </c:extLst>
        </c:ser>
        <c:dLbls>
          <c:showLegendKey val="0"/>
          <c:showVal val="1"/>
          <c:showCatName val="0"/>
          <c:showSerName val="0"/>
          <c:showPercent val="0"/>
          <c:showBubbleSize val="0"/>
        </c:dLbls>
        <c:gapWidth val="75"/>
        <c:axId val="411869520"/>
        <c:axId val="411870080"/>
      </c:barChart>
      <c:catAx>
        <c:axId val="411869520"/>
        <c:scaling>
          <c:orientation val="minMax"/>
        </c:scaling>
        <c:delete val="0"/>
        <c:axPos val="b"/>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1870080"/>
        <c:crosses val="autoZero"/>
        <c:auto val="1"/>
        <c:lblAlgn val="ctr"/>
        <c:lblOffset val="100"/>
        <c:noMultiLvlLbl val="0"/>
      </c:catAx>
      <c:valAx>
        <c:axId val="411870080"/>
        <c:scaling>
          <c:orientation val="minMax"/>
        </c:scaling>
        <c:delete val="0"/>
        <c:axPos val="l"/>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1869520"/>
        <c:crosses val="autoZero"/>
        <c:crossBetween val="between"/>
      </c:valAx>
      <c:spPr>
        <a:noFill/>
        <a:ln>
          <a:noFill/>
        </a:ln>
        <a:effectLst/>
      </c:spPr>
    </c:plotArea>
    <c:legend>
      <c:legendPos val="b"/>
      <c:layout>
        <c:manualLayout>
          <c:xMode val="edge"/>
          <c:yMode val="edge"/>
          <c:x val="6.3217558315684888E-2"/>
          <c:y val="0.8813838832759322"/>
          <c:w val="0.57980133894291386"/>
          <c:h val="8.75038533069028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Sheet1!$J$5</c:f>
              <c:strCache>
                <c:ptCount val="1"/>
                <c:pt idx="0">
                  <c:v>市场规模:第三方移动支付:当季值(单位：亿元）</c:v>
                </c:pt>
              </c:strCache>
            </c:strRef>
          </c:tx>
          <c:invertIfNegative val="0"/>
          <c:cat>
            <c:numRef>
              <c:f>Sheet1!$I$6:$I$16</c:f>
              <c:numCache>
                <c:formatCode>yyyy\-mm;@</c:formatCode>
                <c:ptCount val="11"/>
                <c:pt idx="0">
                  <c:v>41364</c:v>
                </c:pt>
                <c:pt idx="1">
                  <c:v>41455</c:v>
                </c:pt>
                <c:pt idx="2">
                  <c:v>41547</c:v>
                </c:pt>
                <c:pt idx="3">
                  <c:v>41639</c:v>
                </c:pt>
                <c:pt idx="4">
                  <c:v>41729</c:v>
                </c:pt>
                <c:pt idx="5">
                  <c:v>41820</c:v>
                </c:pt>
                <c:pt idx="6">
                  <c:v>41912</c:v>
                </c:pt>
                <c:pt idx="7">
                  <c:v>42004</c:v>
                </c:pt>
                <c:pt idx="8">
                  <c:v>42094</c:v>
                </c:pt>
                <c:pt idx="9">
                  <c:v>42185</c:v>
                </c:pt>
                <c:pt idx="10">
                  <c:v>42277</c:v>
                </c:pt>
              </c:numCache>
            </c:numRef>
          </c:cat>
          <c:val>
            <c:numRef>
              <c:f>Sheet1!$J$6:$J$16</c:f>
              <c:numCache>
                <c:formatCode>###,###,###,###,##0.00_ </c:formatCode>
                <c:ptCount val="11"/>
                <c:pt idx="0">
                  <c:v>10181.299999999987</c:v>
                </c:pt>
                <c:pt idx="1">
                  <c:v>11216.5</c:v>
                </c:pt>
                <c:pt idx="2">
                  <c:v>14205.8</c:v>
                </c:pt>
                <c:pt idx="3">
                  <c:v>18126.3</c:v>
                </c:pt>
                <c:pt idx="4">
                  <c:v>18731.5</c:v>
                </c:pt>
                <c:pt idx="5">
                  <c:v>18406.599999999951</c:v>
                </c:pt>
                <c:pt idx="6">
                  <c:v>20154.3</c:v>
                </c:pt>
                <c:pt idx="7">
                  <c:v>23511.5</c:v>
                </c:pt>
                <c:pt idx="8">
                  <c:v>24308.799999999996</c:v>
                </c:pt>
                <c:pt idx="9">
                  <c:v>28136.5</c:v>
                </c:pt>
                <c:pt idx="10">
                  <c:v>30747.9</c:v>
                </c:pt>
              </c:numCache>
            </c:numRef>
          </c:val>
          <c:extLst xmlns:c16r2="http://schemas.microsoft.com/office/drawing/2015/06/chart">
            <c:ext xmlns:c16="http://schemas.microsoft.com/office/drawing/2014/chart" uri="{C3380CC4-5D6E-409C-BE32-E72D297353CC}">
              <c16:uniqueId val="{00000000-E5E4-491E-ABF2-BE68CF64EE81}"/>
            </c:ext>
          </c:extLst>
        </c:ser>
        <c:dLbls>
          <c:showLegendKey val="0"/>
          <c:showVal val="0"/>
          <c:showCatName val="0"/>
          <c:showSerName val="0"/>
          <c:showPercent val="0"/>
          <c:showBubbleSize val="0"/>
        </c:dLbls>
        <c:gapWidth val="0"/>
        <c:axId val="419477968"/>
        <c:axId val="419478528"/>
      </c:barChart>
      <c:dateAx>
        <c:axId val="419477968"/>
        <c:scaling>
          <c:orientation val="minMax"/>
        </c:scaling>
        <c:delete val="0"/>
        <c:axPos val="b"/>
        <c:numFmt formatCode="yyyy\-mm;@" sourceLinked="1"/>
        <c:majorTickMark val="none"/>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478528"/>
        <c:crosses val="autoZero"/>
        <c:auto val="1"/>
        <c:lblOffset val="100"/>
        <c:baseTimeUnit val="months"/>
      </c:dateAx>
      <c:valAx>
        <c:axId val="419478528"/>
        <c:scaling>
          <c:orientation val="minMax"/>
        </c:scaling>
        <c:delete val="0"/>
        <c:axPos val="l"/>
        <c:title>
          <c:tx>
            <c:rich>
              <a:bodyPr/>
              <a:lstStyle/>
              <a:p>
                <a:pPr>
                  <a:defRPr/>
                </a:pPr>
                <a:r>
                  <a:rPr lang="zh-CN" altLang="en-US" b="0" dirty="0">
                    <a:latin typeface="仿宋" panose="02010609060101010101" pitchFamily="49" charset="-122"/>
                    <a:ea typeface="仿宋" panose="02010609060101010101" pitchFamily="49" charset="-122"/>
                  </a:rPr>
                  <a:t>市场规模</a:t>
                </a:r>
                <a:r>
                  <a:rPr lang="en-US" altLang="zh-CN" b="0" dirty="0">
                    <a:latin typeface="仿宋" panose="02010609060101010101" pitchFamily="49" charset="-122"/>
                    <a:ea typeface="仿宋" panose="02010609060101010101" pitchFamily="49" charset="-122"/>
                  </a:rPr>
                  <a:t>\</a:t>
                </a:r>
                <a:r>
                  <a:rPr lang="zh-CN" altLang="en-US" b="0" dirty="0">
                    <a:latin typeface="仿宋" panose="02010609060101010101" pitchFamily="49" charset="-122"/>
                    <a:ea typeface="仿宋" panose="02010609060101010101" pitchFamily="49" charset="-122"/>
                  </a:rPr>
                  <a:t>亿元</a:t>
                </a:r>
              </a:p>
            </c:rich>
          </c:tx>
          <c:layout/>
          <c:overlay val="0"/>
        </c:title>
        <c:numFmt formatCode="###,###,###,###,##0.00_ "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477968"/>
        <c:crosses val="autoZero"/>
        <c:crossBetween val="between"/>
      </c:valAx>
      <c:spPr>
        <a:noFill/>
        <a:ln>
          <a:noFill/>
        </a:ln>
        <a:effectLst/>
      </c:spPr>
    </c:plotArea>
    <c:plotVisOnly val="1"/>
    <c:dispBlanksAs val="gap"/>
    <c:showDLblsOverMax val="0"/>
  </c:chart>
  <c:spPr>
    <a:solidFill>
      <a:srgbClr val="F6ECA7"/>
    </a:solid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Sheet1!$B$1:$B$2</c:f>
              <c:strCache>
                <c:ptCount val="2"/>
                <c:pt idx="0">
                  <c:v>出货量:智能手机:当月值</c:v>
                </c:pt>
                <c:pt idx="1">
                  <c:v>月</c:v>
                </c:pt>
              </c:strCache>
            </c:strRef>
          </c:tx>
          <c:spPr>
            <a:solidFill>
              <a:schemeClr val="accent3"/>
            </a:solidFill>
            <a:ln>
              <a:noFill/>
            </a:ln>
            <a:effectLst/>
          </c:spPr>
          <c:invertIfNegative val="0"/>
          <c:cat>
            <c:numRef>
              <c:f>Sheet1!$A$3:$A$38</c:f>
              <c:numCache>
                <c:formatCode>yyyy\-mm;@</c:formatCode>
                <c:ptCount val="36"/>
                <c:pt idx="0">
                  <c:v>41305</c:v>
                </c:pt>
                <c:pt idx="1">
                  <c:v>41333</c:v>
                </c:pt>
                <c:pt idx="2">
                  <c:v>41364</c:v>
                </c:pt>
                <c:pt idx="3">
                  <c:v>41394</c:v>
                </c:pt>
                <c:pt idx="4">
                  <c:v>41425</c:v>
                </c:pt>
                <c:pt idx="5">
                  <c:v>41455</c:v>
                </c:pt>
                <c:pt idx="6">
                  <c:v>41486</c:v>
                </c:pt>
                <c:pt idx="7">
                  <c:v>41517</c:v>
                </c:pt>
                <c:pt idx="8">
                  <c:v>41547</c:v>
                </c:pt>
                <c:pt idx="9">
                  <c:v>41578</c:v>
                </c:pt>
                <c:pt idx="10">
                  <c:v>41608</c:v>
                </c:pt>
                <c:pt idx="11">
                  <c:v>41639</c:v>
                </c:pt>
                <c:pt idx="12">
                  <c:v>41670</c:v>
                </c:pt>
                <c:pt idx="13">
                  <c:v>41698</c:v>
                </c:pt>
                <c:pt idx="14">
                  <c:v>41729</c:v>
                </c:pt>
                <c:pt idx="15">
                  <c:v>41759</c:v>
                </c:pt>
                <c:pt idx="16">
                  <c:v>41790</c:v>
                </c:pt>
                <c:pt idx="17">
                  <c:v>41820</c:v>
                </c:pt>
                <c:pt idx="18">
                  <c:v>41851</c:v>
                </c:pt>
                <c:pt idx="19">
                  <c:v>41882</c:v>
                </c:pt>
                <c:pt idx="20">
                  <c:v>41912</c:v>
                </c:pt>
                <c:pt idx="21">
                  <c:v>41943</c:v>
                </c:pt>
                <c:pt idx="22">
                  <c:v>41973</c:v>
                </c:pt>
                <c:pt idx="23">
                  <c:v>42004</c:v>
                </c:pt>
                <c:pt idx="24">
                  <c:v>42035</c:v>
                </c:pt>
                <c:pt idx="25">
                  <c:v>42063</c:v>
                </c:pt>
                <c:pt idx="26">
                  <c:v>42094</c:v>
                </c:pt>
                <c:pt idx="27">
                  <c:v>42124</c:v>
                </c:pt>
                <c:pt idx="28">
                  <c:v>42155</c:v>
                </c:pt>
                <c:pt idx="29">
                  <c:v>42185</c:v>
                </c:pt>
                <c:pt idx="30">
                  <c:v>42216</c:v>
                </c:pt>
                <c:pt idx="31">
                  <c:v>42247</c:v>
                </c:pt>
                <c:pt idx="32">
                  <c:v>42277</c:v>
                </c:pt>
                <c:pt idx="33">
                  <c:v>42308</c:v>
                </c:pt>
                <c:pt idx="34">
                  <c:v>42338</c:v>
                </c:pt>
                <c:pt idx="35">
                  <c:v>42369</c:v>
                </c:pt>
              </c:numCache>
            </c:numRef>
          </c:cat>
          <c:val>
            <c:numRef>
              <c:f>Sheet1!$B$3:$B$38</c:f>
              <c:numCache>
                <c:formatCode>###,###,###,###,##0.00_ </c:formatCode>
                <c:ptCount val="36"/>
                <c:pt idx="0">
                  <c:v>3436.8</c:v>
                </c:pt>
                <c:pt idx="1">
                  <c:v>1643.5</c:v>
                </c:pt>
                <c:pt idx="2">
                  <c:v>4705.8</c:v>
                </c:pt>
                <c:pt idx="3">
                  <c:v>4036.5</c:v>
                </c:pt>
                <c:pt idx="4">
                  <c:v>4521.5</c:v>
                </c:pt>
                <c:pt idx="5">
                  <c:v>3006.5</c:v>
                </c:pt>
                <c:pt idx="6">
                  <c:v>3621.1</c:v>
                </c:pt>
                <c:pt idx="7">
                  <c:v>3522.7</c:v>
                </c:pt>
                <c:pt idx="8">
                  <c:v>3252.5</c:v>
                </c:pt>
                <c:pt idx="9">
                  <c:v>2949.2</c:v>
                </c:pt>
                <c:pt idx="10">
                  <c:v>3372</c:v>
                </c:pt>
                <c:pt idx="11">
                  <c:v>4156.8</c:v>
                </c:pt>
                <c:pt idx="12">
                  <c:v>3509.3</c:v>
                </c:pt>
                <c:pt idx="13">
                  <c:v>1945.4</c:v>
                </c:pt>
                <c:pt idx="14">
                  <c:v>3455.8</c:v>
                </c:pt>
                <c:pt idx="15">
                  <c:v>3552.9</c:v>
                </c:pt>
                <c:pt idx="16">
                  <c:v>3163.1</c:v>
                </c:pt>
                <c:pt idx="17">
                  <c:v>3699.7</c:v>
                </c:pt>
                <c:pt idx="18">
                  <c:v>3631</c:v>
                </c:pt>
                <c:pt idx="19">
                  <c:v>2404.9</c:v>
                </c:pt>
                <c:pt idx="20">
                  <c:v>3014.9</c:v>
                </c:pt>
                <c:pt idx="21">
                  <c:v>2819.4</c:v>
                </c:pt>
                <c:pt idx="22">
                  <c:v>3848.9</c:v>
                </c:pt>
                <c:pt idx="23">
                  <c:v>3832.8</c:v>
                </c:pt>
                <c:pt idx="24">
                  <c:v>4042</c:v>
                </c:pt>
                <c:pt idx="25">
                  <c:v>2188.4</c:v>
                </c:pt>
                <c:pt idx="26">
                  <c:v>3208.2</c:v>
                </c:pt>
                <c:pt idx="27">
                  <c:v>4008.8</c:v>
                </c:pt>
                <c:pt idx="28">
                  <c:v>3952.7</c:v>
                </c:pt>
                <c:pt idx="29">
                  <c:v>3377.3</c:v>
                </c:pt>
                <c:pt idx="30">
                  <c:v>3985.9</c:v>
                </c:pt>
                <c:pt idx="31">
                  <c:v>4158.2</c:v>
                </c:pt>
                <c:pt idx="32">
                  <c:v>3732.8</c:v>
                </c:pt>
                <c:pt idx="33">
                  <c:v>3296.7</c:v>
                </c:pt>
                <c:pt idx="34">
                  <c:v>4701.2</c:v>
                </c:pt>
                <c:pt idx="35">
                  <c:v>5088.1000000000004</c:v>
                </c:pt>
              </c:numCache>
            </c:numRef>
          </c:val>
          <c:extLst xmlns:c16r2="http://schemas.microsoft.com/office/drawing/2015/06/chart">
            <c:ext xmlns:c16="http://schemas.microsoft.com/office/drawing/2014/chart" uri="{C3380CC4-5D6E-409C-BE32-E72D297353CC}">
              <c16:uniqueId val="{00000000-EB59-4979-A82F-D93127B0C13D}"/>
            </c:ext>
          </c:extLst>
        </c:ser>
        <c:dLbls>
          <c:showLegendKey val="0"/>
          <c:showVal val="0"/>
          <c:showCatName val="0"/>
          <c:showSerName val="0"/>
          <c:showPercent val="0"/>
          <c:showBubbleSize val="0"/>
        </c:dLbls>
        <c:gapWidth val="150"/>
        <c:axId val="415112704"/>
        <c:axId val="415113264"/>
      </c:barChart>
      <c:dateAx>
        <c:axId val="415112704"/>
        <c:scaling>
          <c:orientation val="minMax"/>
        </c:scaling>
        <c:delete val="0"/>
        <c:axPos val="b"/>
        <c:numFmt formatCode="yyyy\-mm;@" sourceLinked="1"/>
        <c:majorTickMark val="out"/>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5113264"/>
        <c:crosses val="autoZero"/>
        <c:auto val="1"/>
        <c:lblOffset val="100"/>
        <c:baseTimeUnit val="months"/>
      </c:dateAx>
      <c:valAx>
        <c:axId val="415113264"/>
        <c:scaling>
          <c:orientation val="minMax"/>
        </c:scaling>
        <c:delete val="0"/>
        <c:axPos val="l"/>
        <c:title>
          <c:tx>
            <c:rich>
              <a:bodyPr/>
              <a:lstStyle/>
              <a:p>
                <a:pPr>
                  <a:defRPr/>
                </a:pPr>
                <a:r>
                  <a:rPr lang="zh-CN" altLang="en-US" b="0" dirty="0">
                    <a:latin typeface="仿宋" panose="02010609060101010101" pitchFamily="49" charset="-122"/>
                    <a:ea typeface="仿宋" panose="02010609060101010101" pitchFamily="49" charset="-122"/>
                  </a:rPr>
                  <a:t>出货量</a:t>
                </a:r>
                <a:r>
                  <a:rPr lang="en-US" altLang="zh-CN" b="0" dirty="0">
                    <a:latin typeface="仿宋" panose="02010609060101010101" pitchFamily="49" charset="-122"/>
                    <a:ea typeface="仿宋" panose="02010609060101010101" pitchFamily="49" charset="-122"/>
                  </a:rPr>
                  <a:t>/</a:t>
                </a:r>
                <a:r>
                  <a:rPr lang="zh-CN" altLang="en-US" b="0" dirty="0">
                    <a:latin typeface="仿宋" panose="02010609060101010101" pitchFamily="49" charset="-122"/>
                    <a:ea typeface="仿宋" panose="02010609060101010101" pitchFamily="49" charset="-122"/>
                  </a:rPr>
                  <a:t>万台</a:t>
                </a:r>
              </a:p>
            </c:rich>
          </c:tx>
          <c:layout/>
          <c:overlay val="0"/>
        </c:title>
        <c:numFmt formatCode="###,###,###,###,##0.00_ "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1511270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a:solidFill>
                <a:schemeClr val="tx1"/>
              </a:solidFill>
            </a:ln>
          </c:spPr>
          <c:dPt>
            <c:idx val="0"/>
            <c:bubble3D val="0"/>
            <c:spPr>
              <a:solidFill>
                <a:schemeClr val="accent3">
                  <a:shade val="47000"/>
                </a:schemeClr>
              </a:solidFill>
              <a:ln w="19050">
                <a:solidFill>
                  <a:schemeClr val="tx1"/>
                </a:solidFill>
              </a:ln>
              <a:effectLst/>
            </c:spPr>
            <c:extLst xmlns:c16r2="http://schemas.microsoft.com/office/drawing/2015/06/chart">
              <c:ext xmlns:c16="http://schemas.microsoft.com/office/drawing/2014/chart" uri="{C3380CC4-5D6E-409C-BE32-E72D297353CC}">
                <c16:uniqueId val="{00000001-34A4-458E-B49B-442F470EF47A}"/>
              </c:ext>
            </c:extLst>
          </c:dPt>
          <c:dPt>
            <c:idx val="1"/>
            <c:bubble3D val="0"/>
            <c:spPr>
              <a:pattFill prst="pct50">
                <a:fgClr>
                  <a:sysClr val="windowText" lastClr="000000">
                    <a:lumMod val="65000"/>
                    <a:lumOff val="35000"/>
                  </a:sysClr>
                </a:fgClr>
                <a:bgClr>
                  <a:schemeClr val="bg1"/>
                </a:bgClr>
              </a:pattFill>
              <a:ln w="19050">
                <a:solidFill>
                  <a:schemeClr val="tx1"/>
                </a:solidFill>
              </a:ln>
              <a:effectLst/>
            </c:spPr>
            <c:extLst xmlns:c16r2="http://schemas.microsoft.com/office/drawing/2015/06/chart">
              <c:ext xmlns:c16="http://schemas.microsoft.com/office/drawing/2014/chart" uri="{C3380CC4-5D6E-409C-BE32-E72D297353CC}">
                <c16:uniqueId val="{00000003-34A4-458E-B49B-442F470EF47A}"/>
              </c:ext>
            </c:extLst>
          </c:dPt>
          <c:dPt>
            <c:idx val="2"/>
            <c:bubble3D val="0"/>
            <c:spPr>
              <a:pattFill prst="ltHorz">
                <a:fgClr>
                  <a:sysClr val="windowText" lastClr="000000">
                    <a:lumMod val="65000"/>
                    <a:lumOff val="35000"/>
                  </a:sysClr>
                </a:fgClr>
                <a:bgClr>
                  <a:schemeClr val="bg1"/>
                </a:bgClr>
              </a:pattFill>
              <a:ln w="19050">
                <a:solidFill>
                  <a:schemeClr val="tx1"/>
                </a:solidFill>
              </a:ln>
              <a:effectLst/>
            </c:spPr>
            <c:extLst xmlns:c16r2="http://schemas.microsoft.com/office/drawing/2015/06/chart">
              <c:ext xmlns:c16="http://schemas.microsoft.com/office/drawing/2014/chart" uri="{C3380CC4-5D6E-409C-BE32-E72D297353CC}">
                <c16:uniqueId val="{00000005-34A4-458E-B49B-442F470EF47A}"/>
              </c:ext>
            </c:extLst>
          </c:dPt>
          <c:dPt>
            <c:idx val="3"/>
            <c:bubble3D val="0"/>
            <c:spPr>
              <a:solidFill>
                <a:schemeClr val="accent3"/>
              </a:solidFill>
              <a:ln w="19050">
                <a:solidFill>
                  <a:schemeClr val="tx1"/>
                </a:solidFill>
              </a:ln>
              <a:effectLst/>
            </c:spPr>
            <c:extLst xmlns:c16r2="http://schemas.microsoft.com/office/drawing/2015/06/chart">
              <c:ext xmlns:c16="http://schemas.microsoft.com/office/drawing/2014/chart" uri="{C3380CC4-5D6E-409C-BE32-E72D297353CC}">
                <c16:uniqueId val="{00000007-34A4-458E-B49B-442F470EF47A}"/>
              </c:ext>
            </c:extLst>
          </c:dPt>
          <c:dPt>
            <c:idx val="4"/>
            <c:bubble3D val="0"/>
            <c:spPr>
              <a:pattFill prst="trellis">
                <a:fgClr>
                  <a:sysClr val="windowText" lastClr="000000">
                    <a:lumMod val="65000"/>
                    <a:lumOff val="35000"/>
                  </a:sysClr>
                </a:fgClr>
                <a:bgClr>
                  <a:schemeClr val="bg1"/>
                </a:bgClr>
              </a:pattFill>
              <a:ln w="19050">
                <a:solidFill>
                  <a:schemeClr val="tx1"/>
                </a:solidFill>
              </a:ln>
              <a:effectLst/>
            </c:spPr>
            <c:extLst xmlns:c16r2="http://schemas.microsoft.com/office/drawing/2015/06/chart">
              <c:ext xmlns:c16="http://schemas.microsoft.com/office/drawing/2014/chart" uri="{C3380CC4-5D6E-409C-BE32-E72D297353CC}">
                <c16:uniqueId val="{00000009-34A4-458E-B49B-442F470EF47A}"/>
              </c:ext>
            </c:extLst>
          </c:dPt>
          <c:dPt>
            <c:idx val="5"/>
            <c:bubble3D val="0"/>
            <c:spPr>
              <a:pattFill prst="wdDnDiag">
                <a:fgClr>
                  <a:sysClr val="windowText" lastClr="000000">
                    <a:lumMod val="65000"/>
                    <a:lumOff val="35000"/>
                  </a:sysClr>
                </a:fgClr>
                <a:bgClr>
                  <a:schemeClr val="bg1"/>
                </a:bgClr>
              </a:pattFill>
              <a:ln w="19050">
                <a:solidFill>
                  <a:schemeClr val="tx1"/>
                </a:solidFill>
              </a:ln>
              <a:effectLst/>
            </c:spPr>
            <c:extLst xmlns:c16r2="http://schemas.microsoft.com/office/drawing/2015/06/chart">
              <c:ext xmlns:c16="http://schemas.microsoft.com/office/drawing/2014/chart" uri="{C3380CC4-5D6E-409C-BE32-E72D297353CC}">
                <c16:uniqueId val="{0000000B-34A4-458E-B49B-442F470EF47A}"/>
              </c:ext>
            </c:extLst>
          </c:dPt>
          <c:dPt>
            <c:idx val="6"/>
            <c:bubble3D val="0"/>
            <c:spPr>
              <a:pattFill prst="dotGrid">
                <a:fgClr>
                  <a:sysClr val="windowText" lastClr="000000">
                    <a:lumMod val="65000"/>
                    <a:lumOff val="35000"/>
                  </a:sysClr>
                </a:fgClr>
                <a:bgClr>
                  <a:schemeClr val="bg1"/>
                </a:bgClr>
              </a:pattFill>
              <a:ln w="19050">
                <a:solidFill>
                  <a:schemeClr val="tx1"/>
                </a:solidFill>
              </a:ln>
              <a:effectLst/>
            </c:spPr>
            <c:extLst xmlns:c16r2="http://schemas.microsoft.com/office/drawing/2015/06/chart">
              <c:ext xmlns:c16="http://schemas.microsoft.com/office/drawing/2014/chart" uri="{C3380CC4-5D6E-409C-BE32-E72D297353CC}">
                <c16:uniqueId val="{0000000D-34A4-458E-B49B-442F470EF47A}"/>
              </c:ext>
            </c:extLst>
          </c:dPt>
          <c:dLbls>
            <c:dLbl>
              <c:idx val="5"/>
              <c:layout>
                <c:manualLayout>
                  <c:x val="0.11644422572178505"/>
                  <c:y val="-0.16894320501604013"/>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B-34A4-458E-B49B-442F470EF47A}"/>
                </c:ext>
                <c:ext xmlns:c15="http://schemas.microsoft.com/office/drawing/2012/chart" uri="{CE6537A1-D6FC-4f65-9D91-7224C49458BB}"/>
              </c:extLst>
            </c:dLbl>
            <c:dLbl>
              <c:idx val="6"/>
              <c:layout>
                <c:manualLayout>
                  <c:x val="-0.10181758530183709"/>
                  <c:y val="7.5662365121026573E-2"/>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D-34A4-458E-B49B-442F470EF47A}"/>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Sheet2!$I$39:$I$45</c:f>
              <c:strCache>
                <c:ptCount val="7"/>
                <c:pt idx="0">
                  <c:v>中国电信翼支付</c:v>
                </c:pt>
                <c:pt idx="1">
                  <c:v>支付宝其他应用</c:v>
                </c:pt>
                <c:pt idx="2">
                  <c:v>证券类</c:v>
                </c:pt>
                <c:pt idx="3">
                  <c:v>安全支付控件</c:v>
                </c:pt>
                <c:pt idx="4">
                  <c:v>其他</c:v>
                </c:pt>
                <c:pt idx="5">
                  <c:v>支付宝钱包</c:v>
                </c:pt>
                <c:pt idx="6">
                  <c:v>网银客户端</c:v>
                </c:pt>
              </c:strCache>
            </c:strRef>
          </c:cat>
          <c:val>
            <c:numRef>
              <c:f>Sheet2!$J$39:$J$45</c:f>
              <c:numCache>
                <c:formatCode>0.00%</c:formatCode>
                <c:ptCount val="7"/>
                <c:pt idx="0">
                  <c:v>3.0000000000000002E-2</c:v>
                </c:pt>
                <c:pt idx="1">
                  <c:v>8.0000000000000043E-2</c:v>
                </c:pt>
                <c:pt idx="2">
                  <c:v>2.0000000000000011E-2</c:v>
                </c:pt>
                <c:pt idx="3">
                  <c:v>1.0000000000000005E-2</c:v>
                </c:pt>
                <c:pt idx="4">
                  <c:v>1.0000000000000005E-2</c:v>
                </c:pt>
                <c:pt idx="5">
                  <c:v>0.58000000000000007</c:v>
                </c:pt>
                <c:pt idx="6">
                  <c:v>0.27</c:v>
                </c:pt>
              </c:numCache>
            </c:numRef>
          </c:val>
          <c:extLst xmlns:c16r2="http://schemas.microsoft.com/office/drawing/2015/06/chart">
            <c:ext xmlns:c16="http://schemas.microsoft.com/office/drawing/2014/chart" uri="{C3380CC4-5D6E-409C-BE32-E72D297353CC}">
              <c16:uniqueId val="{0000000E-34A4-458E-B49B-442F470EF47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a:solidFill>
                <a:schemeClr val="tx1"/>
              </a:solidFill>
            </a:ln>
          </c:spPr>
          <c:dPt>
            <c:idx val="0"/>
            <c:bubble3D val="0"/>
            <c:spPr>
              <a:pattFill prst="ltHorz">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1-1D99-4C71-B781-E1AF0372EA7C}"/>
              </c:ext>
            </c:extLst>
          </c:dPt>
          <c:dPt>
            <c:idx val="1"/>
            <c:bubble3D val="0"/>
            <c:spPr>
              <a:pattFill prst="horzBrick">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3-1D99-4C71-B781-E1AF0372EA7C}"/>
              </c:ext>
            </c:extLst>
          </c:dPt>
          <c:dPt>
            <c:idx val="2"/>
            <c:bubble3D val="0"/>
            <c:spPr>
              <a:pattFill prst="wdDnDiag">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5-1D99-4C71-B781-E1AF0372EA7C}"/>
              </c:ext>
            </c:extLst>
          </c:dPt>
          <c:dPt>
            <c:idx val="3"/>
            <c:bubble3D val="0"/>
            <c:spPr>
              <a:pattFill prst="dkDnDiag">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7-1D99-4C71-B781-E1AF0372EA7C}"/>
              </c:ext>
            </c:extLst>
          </c:dPt>
          <c:dPt>
            <c:idx val="4"/>
            <c:bubble3D val="0"/>
            <c:spPr>
              <a:pattFill prst="pct90">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9-1D99-4C71-B781-E1AF0372EA7C}"/>
              </c:ext>
            </c:extLst>
          </c:dPt>
          <c:dPt>
            <c:idx val="5"/>
            <c:bubble3D val="0"/>
            <c:spPr>
              <a:pattFill prst="wdUpDiag">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B-1D99-4C71-B781-E1AF0372EA7C}"/>
              </c:ext>
            </c:extLst>
          </c:dPt>
          <c:dPt>
            <c:idx val="6"/>
            <c:bubble3D val="0"/>
            <c:spPr>
              <a:pattFill prst="dotGrid">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D-1D99-4C71-B781-E1AF0372EA7C}"/>
              </c:ext>
            </c:extLst>
          </c:dPt>
          <c:dPt>
            <c:idx val="7"/>
            <c:bubble3D val="0"/>
            <c:spPr>
              <a:pattFill prst="pct75">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0F-1D99-4C71-B781-E1AF0372EA7C}"/>
              </c:ext>
            </c:extLst>
          </c:dPt>
          <c:dPt>
            <c:idx val="8"/>
            <c:bubble3D val="0"/>
            <c:spPr>
              <a:gradFill rotWithShape="1">
                <a:gsLst>
                  <a:gs pos="0">
                    <a:schemeClr val="accent3">
                      <a:tint val="56000"/>
                      <a:satMod val="103000"/>
                      <a:lumMod val="102000"/>
                      <a:tint val="94000"/>
                    </a:schemeClr>
                  </a:gs>
                  <a:gs pos="50000">
                    <a:schemeClr val="accent3">
                      <a:tint val="56000"/>
                      <a:satMod val="110000"/>
                      <a:lumMod val="100000"/>
                      <a:shade val="100000"/>
                    </a:schemeClr>
                  </a:gs>
                  <a:gs pos="100000">
                    <a:schemeClr val="accent3">
                      <a:tint val="56000"/>
                      <a:lumMod val="99000"/>
                      <a:satMod val="120000"/>
                      <a:shade val="78000"/>
                    </a:schemeClr>
                  </a:gs>
                </a:gsLst>
                <a:lin ang="5400000" scaled="0"/>
              </a:gradFill>
              <a:ln>
                <a:solidFill>
                  <a:schemeClr val="tx1"/>
                </a:solidFill>
              </a:ln>
              <a:effectLst/>
            </c:spPr>
            <c:extLst xmlns:c16r2="http://schemas.microsoft.com/office/drawing/2015/06/chart">
              <c:ext xmlns:c16="http://schemas.microsoft.com/office/drawing/2014/chart" uri="{C3380CC4-5D6E-409C-BE32-E72D297353CC}">
                <c16:uniqueId val="{00000011-1D99-4C71-B781-E1AF0372EA7C}"/>
              </c:ext>
            </c:extLst>
          </c:dPt>
          <c:dPt>
            <c:idx val="9"/>
            <c:bubble3D val="0"/>
            <c:spPr>
              <a:pattFill prst="diagBrick">
                <a:fgClr>
                  <a:sysClr val="windowText" lastClr="000000">
                    <a:lumMod val="65000"/>
                    <a:lumOff val="35000"/>
                  </a:sysClr>
                </a:fgClr>
                <a:bgClr>
                  <a:schemeClr val="bg1"/>
                </a:bgClr>
              </a:pattFill>
              <a:ln>
                <a:solidFill>
                  <a:schemeClr val="tx1"/>
                </a:solidFill>
              </a:ln>
              <a:effectLst/>
            </c:spPr>
            <c:extLst xmlns:c16r2="http://schemas.microsoft.com/office/drawing/2015/06/chart">
              <c:ext xmlns:c16="http://schemas.microsoft.com/office/drawing/2014/chart" uri="{C3380CC4-5D6E-409C-BE32-E72D297353CC}">
                <c16:uniqueId val="{00000013-1D99-4C71-B781-E1AF0372EA7C}"/>
              </c:ext>
            </c:extLst>
          </c:dPt>
          <c:dLbls>
            <c:dLbl>
              <c:idx val="0"/>
              <c:layout>
                <c:manualLayout>
                  <c:x val="4.4884295713035913E-2"/>
                  <c:y val="-4.0560228934165422E-2"/>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1-1D99-4C71-B781-E1AF0372EA7C}"/>
                </c:ext>
                <c:ext xmlns:c15="http://schemas.microsoft.com/office/drawing/2012/chart" uri="{CE6537A1-D6FC-4f65-9D91-7224C49458BB}"/>
              </c:extLst>
            </c:dLbl>
            <c:dLbl>
              <c:idx val="1"/>
              <c:layout>
                <c:manualLayout>
                  <c:x val="1.450645231846023E-2"/>
                  <c:y val="-3.8025875197571016E-2"/>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3-1D99-4C71-B781-E1AF0372EA7C}"/>
                </c:ext>
                <c:ext xmlns:c15="http://schemas.microsoft.com/office/drawing/2012/chart" uri="{CE6537A1-D6FC-4f65-9D91-7224C49458BB}"/>
              </c:extLst>
            </c:dLbl>
            <c:dLbl>
              <c:idx val="2"/>
              <c:layout>
                <c:manualLayout>
                  <c:x val="2.274715660542442E-2"/>
                  <c:y val="-2.0442334885076609E-2"/>
                </c:manualLayout>
              </c:layout>
              <c:dLblPos val="bestFi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5-1D99-4C71-B781-E1AF0372EA7C}"/>
                </c:ext>
                <c:ext xmlns:c15="http://schemas.microsoft.com/office/drawing/2012/chart" uri="{CE6537A1-D6FC-4f65-9D91-7224C49458BB}"/>
              </c:extLst>
            </c:dLbl>
            <c:dLbl>
              <c:idx val="3"/>
              <c:layout>
                <c:manualLayout>
                  <c:x val="5.7408792650918819E-2"/>
                  <c:y val="-6.7847769028871491E-2"/>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7-1D99-4C71-B781-E1AF0372EA7C}"/>
                </c:ext>
                <c:ext xmlns:c15="http://schemas.microsoft.com/office/drawing/2012/chart" uri="{CE6537A1-D6FC-4f65-9D91-7224C49458BB}"/>
              </c:extLst>
            </c:dLbl>
            <c:dLbl>
              <c:idx val="4"/>
              <c:layout>
                <c:manualLayout>
                  <c:x val="0.10100590551181111"/>
                  <c:y val="7.8499949556335973E-3"/>
                </c:manualLayout>
              </c:layout>
              <c:tx>
                <c:rich>
                  <a:bodyPr/>
                  <a:lstStyle/>
                  <a:p>
                    <a:fld id="{95B84189-4BB1-431C-899F-2C475EC1F528}" type="CATEGORYNAME">
                      <a:rPr lang="zh-CN" altLang="en-US" b="0">
                        <a:solidFill>
                          <a:sysClr val="windowText" lastClr="000000"/>
                        </a:solidFill>
                      </a:rPr>
                      <a:pPr/>
                      <a:t>[类别名称]</a:t>
                    </a:fld>
                    <a:r>
                      <a:rPr lang="en-US" altLang="zh-CN" b="0" baseline="0">
                        <a:solidFill>
                          <a:sysClr val="windowText" lastClr="000000"/>
                        </a:solidFill>
                      </a:rPr>
                      <a:t>, </a:t>
                    </a:r>
                    <a:fld id="{40136841-7E7C-4D1D-9AD9-F8C7A69AE224}" type="VALUE">
                      <a:rPr lang="en-US" altLang="zh-CN" b="0" baseline="0">
                        <a:solidFill>
                          <a:sysClr val="windowText" lastClr="000000"/>
                        </a:solidFill>
                      </a:rPr>
                      <a:pPr/>
                      <a:t>[值]</a:t>
                    </a:fld>
                    <a:endParaRPr lang="en-US" altLang="zh-CN" b="0" baseline="0">
                      <a:solidFill>
                        <a:sysClr val="windowText" lastClr="000000"/>
                      </a:solidFill>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9-1D99-4C71-B781-E1AF0372EA7C}"/>
                </c:ext>
                <c:ext xmlns:c15="http://schemas.microsoft.com/office/drawing/2012/chart" uri="{CE6537A1-D6FC-4f65-9D91-7224C49458BB}">
                  <c15:dlblFieldTable/>
                  <c15:showDataLabelsRange val="0"/>
                </c:ext>
              </c:extLst>
            </c:dLbl>
            <c:dLbl>
              <c:idx val="5"/>
              <c:layout>
                <c:manualLayout>
                  <c:x val="-5.2236220472441086E-2"/>
                  <c:y val="-8.8104423188712672E-2"/>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B-1D99-4C71-B781-E1AF0372EA7C}"/>
                </c:ext>
                <c:ext xmlns:c15="http://schemas.microsoft.com/office/drawing/2012/chart" uri="{CE6537A1-D6FC-4f65-9D91-7224C49458BB}"/>
              </c:extLst>
            </c:dLbl>
            <c:dLbl>
              <c:idx val="6"/>
              <c:layout>
                <c:manualLayout>
                  <c:x val="-4.6632983377077872E-2"/>
                  <c:y val="7.7996794024908292E-2"/>
                </c:manualLayout>
              </c:layout>
              <c:tx>
                <c:rich>
                  <a:bodyPr/>
                  <a:lstStyle/>
                  <a:p>
                    <a:fld id="{8F827372-487E-4CB5-9267-2D0DCE190E82}" type="CATEGORYNAME">
                      <a:rPr lang="zh-CN" altLang="en-US">
                        <a:solidFill>
                          <a:sysClr val="windowText" lastClr="000000"/>
                        </a:solidFill>
                        <a:latin typeface="+mn-ea"/>
                        <a:ea typeface="+mn-ea"/>
                      </a:rPr>
                      <a:pPr/>
                      <a:t>[类别名称]</a:t>
                    </a:fld>
                    <a:r>
                      <a:rPr lang="en-US" altLang="zh-CN" baseline="0">
                        <a:solidFill>
                          <a:sysClr val="windowText" lastClr="000000"/>
                        </a:solidFill>
                        <a:latin typeface="+mn-ea"/>
                        <a:ea typeface="+mn-ea"/>
                      </a:rPr>
                      <a:t>, </a:t>
                    </a:r>
                    <a:fld id="{6E0995F9-E45C-43B8-A510-0B42292E28C7}" type="VALUE">
                      <a:rPr lang="en-US" altLang="zh-CN" baseline="0">
                        <a:solidFill>
                          <a:sysClr val="windowText" lastClr="000000"/>
                        </a:solidFill>
                        <a:latin typeface="+mn-ea"/>
                        <a:ea typeface="+mn-ea"/>
                      </a:rPr>
                      <a:pPr/>
                      <a:t>[值]</a:t>
                    </a:fld>
                    <a:endParaRPr lang="en-US" altLang="zh-CN" baseline="0">
                      <a:solidFill>
                        <a:sysClr val="windowText" lastClr="000000"/>
                      </a:solidFill>
                      <a:latin typeface="+mn-ea"/>
                      <a:ea typeface="+mn-ea"/>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D-1D99-4C71-B781-E1AF0372EA7C}"/>
                </c:ext>
                <c:ext xmlns:c15="http://schemas.microsoft.com/office/drawing/2012/chart" uri="{CE6537A1-D6FC-4f65-9D91-7224C49458BB}">
                  <c15:dlblFieldTable/>
                  <c15:showDataLabelsRange val="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zh-CN"/>
              </a:p>
            </c:txPr>
            <c:showLegendKey val="0"/>
            <c:showVal val="1"/>
            <c:showCatName val="1"/>
            <c:showSerName val="0"/>
            <c:showPercent val="0"/>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Sheet2!$B$20:$B$29</c:f>
              <c:strCache>
                <c:ptCount val="10"/>
                <c:pt idx="0">
                  <c:v>中行</c:v>
                </c:pt>
                <c:pt idx="1">
                  <c:v>农行</c:v>
                </c:pt>
                <c:pt idx="2">
                  <c:v>招行</c:v>
                </c:pt>
                <c:pt idx="3">
                  <c:v>工行</c:v>
                </c:pt>
                <c:pt idx="4">
                  <c:v>交行</c:v>
                </c:pt>
                <c:pt idx="5">
                  <c:v>建行</c:v>
                </c:pt>
                <c:pt idx="6">
                  <c:v>其他</c:v>
                </c:pt>
                <c:pt idx="7">
                  <c:v>邮储</c:v>
                </c:pt>
                <c:pt idx="8">
                  <c:v>浦发</c:v>
                </c:pt>
                <c:pt idx="9">
                  <c:v>民生</c:v>
                </c:pt>
              </c:strCache>
            </c:strRef>
          </c:cat>
          <c:val>
            <c:numRef>
              <c:f>Sheet2!$C$20:$C$29</c:f>
              <c:numCache>
                <c:formatCode>General</c:formatCode>
                <c:ptCount val="10"/>
                <c:pt idx="0">
                  <c:v>7.0000000000000021E-2</c:v>
                </c:pt>
                <c:pt idx="1">
                  <c:v>8.0000000000000043E-2</c:v>
                </c:pt>
                <c:pt idx="2">
                  <c:v>0.13</c:v>
                </c:pt>
                <c:pt idx="3">
                  <c:v>0.19</c:v>
                </c:pt>
                <c:pt idx="4">
                  <c:v>9.0000000000000024E-2</c:v>
                </c:pt>
                <c:pt idx="5">
                  <c:v>0.23</c:v>
                </c:pt>
                <c:pt idx="6">
                  <c:v>0.13</c:v>
                </c:pt>
                <c:pt idx="7">
                  <c:v>2.0000000000000011E-2</c:v>
                </c:pt>
                <c:pt idx="8">
                  <c:v>3.0000000000000002E-2</c:v>
                </c:pt>
                <c:pt idx="9">
                  <c:v>3.0000000000000002E-2</c:v>
                </c:pt>
              </c:numCache>
            </c:numRef>
          </c:val>
          <c:extLst xmlns:c16r2="http://schemas.microsoft.com/office/drawing/2015/06/chart">
            <c:ext xmlns:c16="http://schemas.microsoft.com/office/drawing/2014/chart" uri="{C3380CC4-5D6E-409C-BE32-E72D297353CC}">
              <c16:uniqueId val="{00000014-1D99-4C71-B781-E1AF0372EA7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914260717410365E-2"/>
          <c:y val="5.0925925925925923E-2"/>
          <c:w val="0.73243525809273868"/>
          <c:h val="0.69410469524642771"/>
        </c:manualLayout>
      </c:layout>
      <c:barChart>
        <c:barDir val="col"/>
        <c:grouping val="clustered"/>
        <c:varyColors val="0"/>
        <c:ser>
          <c:idx val="0"/>
          <c:order val="0"/>
          <c:tx>
            <c:v>活跃客户（万人）</c:v>
          </c:tx>
          <c:spPr>
            <a:pattFill prst="pct5">
              <a:fgClr>
                <a:schemeClr val="tx1"/>
              </a:fgClr>
              <a:bgClr>
                <a:schemeClr val="bg1"/>
              </a:bgClr>
            </a:patt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Sheet1!$D$74:$D$79</c:f>
              <c:numCache>
                <c:formatCode>General</c:formatCode>
                <c:ptCount val="6"/>
                <c:pt idx="0">
                  <c:v>2009</c:v>
                </c:pt>
                <c:pt idx="1">
                  <c:v>2010</c:v>
                </c:pt>
                <c:pt idx="2">
                  <c:v>2011</c:v>
                </c:pt>
                <c:pt idx="3">
                  <c:v>2012</c:v>
                </c:pt>
                <c:pt idx="4">
                  <c:v>2013</c:v>
                </c:pt>
                <c:pt idx="5">
                  <c:v>2014</c:v>
                </c:pt>
              </c:numCache>
            </c:numRef>
          </c:cat>
          <c:val>
            <c:numRef>
              <c:f>Sheet1!$E$74:$E$79</c:f>
              <c:numCache>
                <c:formatCode>General</c:formatCode>
                <c:ptCount val="6"/>
                <c:pt idx="0">
                  <c:v>770</c:v>
                </c:pt>
                <c:pt idx="1">
                  <c:v>799</c:v>
                </c:pt>
                <c:pt idx="2">
                  <c:v>855</c:v>
                </c:pt>
                <c:pt idx="3">
                  <c:v>879</c:v>
                </c:pt>
                <c:pt idx="4">
                  <c:v>909</c:v>
                </c:pt>
                <c:pt idx="5">
                  <c:v>940</c:v>
                </c:pt>
              </c:numCache>
            </c:numRef>
          </c:val>
          <c:extLst xmlns:c16r2="http://schemas.microsoft.com/office/drawing/2015/06/chart">
            <c:ext xmlns:c16="http://schemas.microsoft.com/office/drawing/2014/chart" uri="{C3380CC4-5D6E-409C-BE32-E72D297353CC}">
              <c16:uniqueId val="{00000000-7EB9-4A32-A507-71F34A494FFB}"/>
            </c:ext>
          </c:extLst>
        </c:ser>
        <c:dLbls>
          <c:showLegendKey val="0"/>
          <c:showVal val="1"/>
          <c:showCatName val="0"/>
          <c:showSerName val="0"/>
          <c:showPercent val="0"/>
          <c:showBubbleSize val="0"/>
        </c:dLbls>
        <c:gapWidth val="66"/>
        <c:axId val="405930160"/>
        <c:axId val="405930720"/>
      </c:barChart>
      <c:lineChart>
        <c:grouping val="standard"/>
        <c:varyColors val="0"/>
        <c:ser>
          <c:idx val="1"/>
          <c:order val="1"/>
          <c:tx>
            <c:v>同比</c:v>
          </c:tx>
          <c:spPr>
            <a:ln w="15875" cap="rnd">
              <a:solidFill>
                <a:sysClr val="windowText" lastClr="000000"/>
              </a:solidFill>
              <a:round/>
            </a:ln>
            <a:effectLst/>
          </c:spPr>
          <c:marker>
            <c:symbol val="none"/>
          </c:marker>
          <c:dLbls>
            <c:dLbl>
              <c:idx val="3"/>
              <c:layout>
                <c:manualLayout>
                  <c:x val="0"/>
                  <c:y val="5.977011494252896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EB9-4A32-A507-71F34A494FFB}"/>
                </c:ext>
                <c:ext xmlns:c15="http://schemas.microsoft.com/office/drawing/2012/chart" uri="{CE6537A1-D6FC-4f65-9D91-7224C49458BB}">
                  <c15:layout/>
                </c:ext>
              </c:extLst>
            </c:dLbl>
            <c:dLbl>
              <c:idx val="4"/>
              <c:layout>
                <c:manualLayout>
                  <c:x val="0"/>
                  <c:y val="8.275862068965522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7EB9-4A32-A507-71F34A494FFB}"/>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Sheet1!$D$74:$D$79</c:f>
              <c:numCache>
                <c:formatCode>General</c:formatCode>
                <c:ptCount val="6"/>
                <c:pt idx="0">
                  <c:v>2009</c:v>
                </c:pt>
                <c:pt idx="1">
                  <c:v>2010</c:v>
                </c:pt>
                <c:pt idx="2">
                  <c:v>2011</c:v>
                </c:pt>
                <c:pt idx="3">
                  <c:v>2012</c:v>
                </c:pt>
                <c:pt idx="4">
                  <c:v>2013</c:v>
                </c:pt>
                <c:pt idx="5">
                  <c:v>2014</c:v>
                </c:pt>
              </c:numCache>
            </c:numRef>
          </c:cat>
          <c:val>
            <c:numRef>
              <c:f>Sheet1!$F$74:$F$79</c:f>
              <c:numCache>
                <c:formatCode>0.00%</c:formatCode>
                <c:ptCount val="6"/>
                <c:pt idx="1">
                  <c:v>3.7999999999999999E-2</c:v>
                </c:pt>
                <c:pt idx="2">
                  <c:v>7.0000000000000021E-2</c:v>
                </c:pt>
                <c:pt idx="3">
                  <c:v>2.8000000000000001E-2</c:v>
                </c:pt>
                <c:pt idx="4">
                  <c:v>3.4000000000000002E-2</c:v>
                </c:pt>
                <c:pt idx="5">
                  <c:v>3.4000000000000002E-2</c:v>
                </c:pt>
              </c:numCache>
            </c:numRef>
          </c:val>
          <c:smooth val="0"/>
          <c:extLst xmlns:c16r2="http://schemas.microsoft.com/office/drawing/2015/06/chart">
            <c:ext xmlns:c16="http://schemas.microsoft.com/office/drawing/2014/chart" uri="{C3380CC4-5D6E-409C-BE32-E72D297353CC}">
              <c16:uniqueId val="{00000003-7EB9-4A32-A507-71F34A494FFB}"/>
            </c:ext>
          </c:extLst>
        </c:ser>
        <c:dLbls>
          <c:showLegendKey val="0"/>
          <c:showVal val="1"/>
          <c:showCatName val="0"/>
          <c:showSerName val="0"/>
          <c:showPercent val="0"/>
          <c:showBubbleSize val="0"/>
        </c:dLbls>
        <c:marker val="1"/>
        <c:smooth val="0"/>
        <c:axId val="405931840"/>
        <c:axId val="405931280"/>
      </c:lineChart>
      <c:catAx>
        <c:axId val="405930160"/>
        <c:scaling>
          <c:orientation val="minMax"/>
        </c:scaling>
        <c:delete val="0"/>
        <c:axPos val="b"/>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0720"/>
        <c:crosses val="autoZero"/>
        <c:auto val="1"/>
        <c:lblAlgn val="ctr"/>
        <c:lblOffset val="100"/>
        <c:noMultiLvlLbl val="0"/>
      </c:catAx>
      <c:valAx>
        <c:axId val="405930720"/>
        <c:scaling>
          <c:orientation val="minMax"/>
          <c:min val="5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latin typeface="仿宋" panose="02010609060101010101" pitchFamily="49" charset="-122"/>
                    <a:ea typeface="仿宋" panose="02010609060101010101" pitchFamily="49" charset="-122"/>
                  </a:rPr>
                  <a:t>单位：亿元</a:t>
                </a:r>
              </a:p>
            </c:rich>
          </c:tx>
          <c:layout/>
          <c:overlay val="0"/>
          <c:spPr>
            <a:noFill/>
            <a:ln>
              <a:noFill/>
            </a:ln>
            <a:effectLst/>
          </c:spPr>
        </c:title>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0160"/>
        <c:crosses val="autoZero"/>
        <c:crossBetween val="between"/>
      </c:valAx>
      <c:valAx>
        <c:axId val="405931280"/>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31840"/>
        <c:crosses val="max"/>
        <c:crossBetween val="between"/>
      </c:valAx>
      <c:catAx>
        <c:axId val="405931840"/>
        <c:scaling>
          <c:orientation val="minMax"/>
        </c:scaling>
        <c:delete val="1"/>
        <c:axPos val="b"/>
        <c:numFmt formatCode="General" sourceLinked="1"/>
        <c:majorTickMark val="out"/>
        <c:minorTickMark val="none"/>
        <c:tickLblPos val="none"/>
        <c:crossAx val="40593128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Sheet1!$H$46</c:f>
              <c:strCache>
                <c:ptCount val="1"/>
                <c:pt idx="0">
                  <c:v>保费（单位：亿元）</c:v>
                </c:pt>
              </c:strCache>
            </c:strRef>
          </c:tx>
          <c:spPr>
            <a:pattFill prst="pct10">
              <a:fgClr>
                <a:sysClr val="windowText" lastClr="000000"/>
              </a:fgClr>
              <a:bgClr>
                <a:schemeClr val="bg1"/>
              </a:bgClr>
            </a:pattFill>
            <a:ln>
              <a:solidFill>
                <a:schemeClr val="tx1"/>
              </a:solidFill>
            </a:ln>
            <a:effectLst/>
          </c:spPr>
          <c:invertIfNegative val="0"/>
          <c:cat>
            <c:strRef>
              <c:f>Sheet1!$G$47:$G$50</c:f>
              <c:strCache>
                <c:ptCount val="4"/>
                <c:pt idx="0">
                  <c:v>2012年</c:v>
                </c:pt>
                <c:pt idx="1">
                  <c:v>2013年</c:v>
                </c:pt>
                <c:pt idx="2">
                  <c:v>2014年</c:v>
                </c:pt>
                <c:pt idx="3">
                  <c:v>2015年上半年</c:v>
                </c:pt>
              </c:strCache>
            </c:strRef>
          </c:cat>
          <c:val>
            <c:numRef>
              <c:f>Sheet1!$H$47:$H$50</c:f>
              <c:numCache>
                <c:formatCode>General</c:formatCode>
                <c:ptCount val="4"/>
                <c:pt idx="0">
                  <c:v>101</c:v>
                </c:pt>
                <c:pt idx="1">
                  <c:v>264</c:v>
                </c:pt>
                <c:pt idx="2">
                  <c:v>506</c:v>
                </c:pt>
                <c:pt idx="3">
                  <c:v>816</c:v>
                </c:pt>
              </c:numCache>
            </c:numRef>
          </c:val>
          <c:extLst xmlns:c16r2="http://schemas.microsoft.com/office/drawing/2015/06/chart">
            <c:ext xmlns:c16="http://schemas.microsoft.com/office/drawing/2014/chart" uri="{C3380CC4-5D6E-409C-BE32-E72D297353CC}">
              <c16:uniqueId val="{00000000-D95A-44C9-9E0D-849AB0ED53D2}"/>
            </c:ext>
          </c:extLst>
        </c:ser>
        <c:dLbls>
          <c:showLegendKey val="0"/>
          <c:showVal val="0"/>
          <c:showCatName val="0"/>
          <c:showSerName val="0"/>
          <c:showPercent val="0"/>
          <c:showBubbleSize val="0"/>
        </c:dLbls>
        <c:gapWidth val="219"/>
        <c:overlap val="-27"/>
        <c:axId val="405934640"/>
        <c:axId val="405935200"/>
      </c:barChart>
      <c:lineChart>
        <c:grouping val="standard"/>
        <c:varyColors val="0"/>
        <c:ser>
          <c:idx val="1"/>
          <c:order val="1"/>
          <c:tx>
            <c:strRef>
              <c:f>Sheet1!$I$46</c:f>
              <c:strCache>
                <c:ptCount val="1"/>
                <c:pt idx="0">
                  <c:v>互联网保费占比</c:v>
                </c:pt>
              </c:strCache>
            </c:strRef>
          </c:tx>
          <c:spPr>
            <a:ln w="28575" cap="rnd">
              <a:solidFill>
                <a:schemeClr val="tx1"/>
              </a:solidFill>
              <a:round/>
            </a:ln>
            <a:effectLst/>
          </c:spPr>
          <c:marker>
            <c:symbol val="square"/>
            <c:size val="5"/>
            <c:spPr>
              <a:solidFill>
                <a:schemeClr val="tx1"/>
              </a:solidFill>
              <a:ln w="9525">
                <a:solidFill>
                  <a:schemeClr val="accent3">
                    <a:tint val="77000"/>
                  </a:schemeClr>
                </a:solidFill>
              </a:ln>
              <a:effectLst/>
            </c:spPr>
          </c:marker>
          <c:cat>
            <c:strRef>
              <c:f>Sheet1!$G$47:$G$50</c:f>
              <c:strCache>
                <c:ptCount val="4"/>
                <c:pt idx="0">
                  <c:v>2012年</c:v>
                </c:pt>
                <c:pt idx="1">
                  <c:v>2013年</c:v>
                </c:pt>
                <c:pt idx="2">
                  <c:v>2014年</c:v>
                </c:pt>
                <c:pt idx="3">
                  <c:v>2015年上半年</c:v>
                </c:pt>
              </c:strCache>
            </c:strRef>
          </c:cat>
          <c:val>
            <c:numRef>
              <c:f>Sheet1!$I$47:$I$50</c:f>
              <c:numCache>
                <c:formatCode>0.00%</c:formatCode>
                <c:ptCount val="4"/>
                <c:pt idx="0">
                  <c:v>1.8300000000000021E-2</c:v>
                </c:pt>
                <c:pt idx="1">
                  <c:v>4.0700000000000014E-2</c:v>
                </c:pt>
                <c:pt idx="2">
                  <c:v>6.7000000000000004E-2</c:v>
                </c:pt>
                <c:pt idx="3">
                  <c:v>4.7000000000000014E-2</c:v>
                </c:pt>
              </c:numCache>
            </c:numRef>
          </c:val>
          <c:smooth val="0"/>
          <c:extLst xmlns:c16r2="http://schemas.microsoft.com/office/drawing/2015/06/chart">
            <c:ext xmlns:c16="http://schemas.microsoft.com/office/drawing/2014/chart" uri="{C3380CC4-5D6E-409C-BE32-E72D297353CC}">
              <c16:uniqueId val="{00000001-D95A-44C9-9E0D-849AB0ED53D2}"/>
            </c:ext>
          </c:extLst>
        </c:ser>
        <c:dLbls>
          <c:showLegendKey val="0"/>
          <c:showVal val="0"/>
          <c:showCatName val="0"/>
          <c:showSerName val="0"/>
          <c:showPercent val="0"/>
          <c:showBubbleSize val="0"/>
        </c:dLbls>
        <c:marker val="1"/>
        <c:smooth val="0"/>
        <c:axId val="405936320"/>
        <c:axId val="405935760"/>
      </c:lineChart>
      <c:catAx>
        <c:axId val="405934640"/>
        <c:scaling>
          <c:orientation val="minMax"/>
        </c:scaling>
        <c:delete val="0"/>
        <c:axPos val="b"/>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5200"/>
        <c:crosses val="autoZero"/>
        <c:auto val="1"/>
        <c:lblAlgn val="ctr"/>
        <c:lblOffset val="100"/>
        <c:noMultiLvlLbl val="0"/>
      </c:catAx>
      <c:valAx>
        <c:axId val="405935200"/>
        <c:scaling>
          <c:orientation val="minMax"/>
        </c:scaling>
        <c:delete val="0"/>
        <c:axPos val="l"/>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4640"/>
        <c:crosses val="autoZero"/>
        <c:crossBetween val="between"/>
      </c:valAx>
      <c:valAx>
        <c:axId val="40593576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36320"/>
        <c:crosses val="max"/>
        <c:crossBetween val="between"/>
      </c:valAx>
      <c:catAx>
        <c:axId val="405936320"/>
        <c:scaling>
          <c:orientation val="minMax"/>
        </c:scaling>
        <c:delete val="1"/>
        <c:axPos val="b"/>
        <c:numFmt formatCode="General" sourceLinked="1"/>
        <c:majorTickMark val="none"/>
        <c:minorTickMark val="none"/>
        <c:tickLblPos val="none"/>
        <c:crossAx val="4059357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Sheet1!$B$3</c:f>
              <c:strCache>
                <c:ptCount val="1"/>
                <c:pt idx="0">
                  <c:v>月保费规模（万元）</c:v>
                </c:pt>
              </c:strCache>
            </c:strRef>
          </c:tx>
          <c:spPr>
            <a:pattFill prst="pct10">
              <a:fgClr>
                <a:schemeClr val="tx1"/>
              </a:fgClr>
              <a:bgClr>
                <a:schemeClr val="bg1"/>
              </a:bgClr>
            </a:pattFill>
            <a:ln>
              <a:solidFill>
                <a:schemeClr val="tx1"/>
              </a:solidFill>
            </a:ln>
            <a:effectLst/>
          </c:spPr>
          <c:invertIfNegative val="0"/>
          <c:cat>
            <c:numRef>
              <c:f>Sheet1!$A$4:$A$10</c:f>
              <c:numCache>
                <c:formatCode>yyyy"年"m"月";@</c:formatCode>
                <c:ptCount val="7"/>
                <c:pt idx="0">
                  <c:v>41579</c:v>
                </c:pt>
                <c:pt idx="1">
                  <c:v>41609</c:v>
                </c:pt>
                <c:pt idx="2">
                  <c:v>41640</c:v>
                </c:pt>
                <c:pt idx="3">
                  <c:v>41671</c:v>
                </c:pt>
                <c:pt idx="4">
                  <c:v>41699</c:v>
                </c:pt>
                <c:pt idx="5">
                  <c:v>41730</c:v>
                </c:pt>
                <c:pt idx="6">
                  <c:v>41760</c:v>
                </c:pt>
              </c:numCache>
            </c:numRef>
          </c:cat>
          <c:val>
            <c:numRef>
              <c:f>Sheet1!$B$4:$B$10</c:f>
              <c:numCache>
                <c:formatCode>General</c:formatCode>
                <c:ptCount val="7"/>
                <c:pt idx="0">
                  <c:v>264</c:v>
                </c:pt>
                <c:pt idx="1">
                  <c:v>1011</c:v>
                </c:pt>
                <c:pt idx="2">
                  <c:v>1066</c:v>
                </c:pt>
                <c:pt idx="3">
                  <c:v>994</c:v>
                </c:pt>
                <c:pt idx="4">
                  <c:v>2510</c:v>
                </c:pt>
                <c:pt idx="5">
                  <c:v>3974</c:v>
                </c:pt>
                <c:pt idx="6">
                  <c:v>4950</c:v>
                </c:pt>
              </c:numCache>
            </c:numRef>
          </c:val>
          <c:extLst xmlns:c16r2="http://schemas.microsoft.com/office/drawing/2015/06/chart">
            <c:ext xmlns:c16="http://schemas.microsoft.com/office/drawing/2014/chart" uri="{C3380CC4-5D6E-409C-BE32-E72D297353CC}">
              <c16:uniqueId val="{00000000-A6AE-4AE1-831A-EAE4A0880029}"/>
            </c:ext>
          </c:extLst>
        </c:ser>
        <c:dLbls>
          <c:showLegendKey val="0"/>
          <c:showVal val="0"/>
          <c:showCatName val="0"/>
          <c:showSerName val="0"/>
          <c:showPercent val="0"/>
          <c:showBubbleSize val="0"/>
        </c:dLbls>
        <c:gapWidth val="219"/>
        <c:overlap val="-27"/>
        <c:axId val="405939120"/>
        <c:axId val="405939680"/>
      </c:barChart>
      <c:lineChart>
        <c:grouping val="standard"/>
        <c:varyColors val="0"/>
        <c:ser>
          <c:idx val="1"/>
          <c:order val="1"/>
          <c:tx>
            <c:strRef>
              <c:f>Sheet1!$C$3</c:f>
              <c:strCache>
                <c:ptCount val="1"/>
                <c:pt idx="0">
                  <c:v>月度保费环比增速（%，右轴）</c:v>
                </c:pt>
              </c:strCache>
            </c:strRef>
          </c:tx>
          <c:spPr>
            <a:ln w="22225" cap="rnd">
              <a:solidFill>
                <a:schemeClr val="tx1"/>
              </a:solidFill>
              <a:round/>
            </a:ln>
            <a:effectLst/>
          </c:spPr>
          <c:marker>
            <c:symbol val="square"/>
            <c:size val="5"/>
            <c:spPr>
              <a:solidFill>
                <a:schemeClr val="tx1"/>
              </a:solidFill>
              <a:ln w="9525">
                <a:solidFill>
                  <a:schemeClr val="tx1"/>
                </a:solidFill>
              </a:ln>
              <a:effectLst/>
            </c:spPr>
          </c:marker>
          <c:cat>
            <c:numRef>
              <c:f>Sheet1!$A$4:$A$10</c:f>
              <c:numCache>
                <c:formatCode>yyyy"年"m"月";@</c:formatCode>
                <c:ptCount val="7"/>
                <c:pt idx="0">
                  <c:v>41579</c:v>
                </c:pt>
                <c:pt idx="1">
                  <c:v>41609</c:v>
                </c:pt>
                <c:pt idx="2">
                  <c:v>41640</c:v>
                </c:pt>
                <c:pt idx="3">
                  <c:v>41671</c:v>
                </c:pt>
                <c:pt idx="4">
                  <c:v>41699</c:v>
                </c:pt>
                <c:pt idx="5">
                  <c:v>41730</c:v>
                </c:pt>
                <c:pt idx="6">
                  <c:v>41760</c:v>
                </c:pt>
              </c:numCache>
            </c:numRef>
          </c:cat>
          <c:val>
            <c:numRef>
              <c:f>Sheet1!$C$4:$C$10</c:f>
              <c:numCache>
                <c:formatCode>0.0%</c:formatCode>
                <c:ptCount val="7"/>
                <c:pt idx="1">
                  <c:v>2.8295454545454537</c:v>
                </c:pt>
                <c:pt idx="2">
                  <c:v>5.4401582591493684E-2</c:v>
                </c:pt>
                <c:pt idx="3">
                  <c:v>-6.7542213883677413E-2</c:v>
                </c:pt>
                <c:pt idx="4">
                  <c:v>1.525150905432596</c:v>
                </c:pt>
                <c:pt idx="5">
                  <c:v>0.58326693227091486</c:v>
                </c:pt>
                <c:pt idx="6">
                  <c:v>0.24559637644690543</c:v>
                </c:pt>
              </c:numCache>
            </c:numRef>
          </c:val>
          <c:smooth val="0"/>
          <c:extLst xmlns:c16r2="http://schemas.microsoft.com/office/drawing/2015/06/chart">
            <c:ext xmlns:c16="http://schemas.microsoft.com/office/drawing/2014/chart" uri="{C3380CC4-5D6E-409C-BE32-E72D297353CC}">
              <c16:uniqueId val="{00000001-A6AE-4AE1-831A-EAE4A0880029}"/>
            </c:ext>
          </c:extLst>
        </c:ser>
        <c:dLbls>
          <c:showLegendKey val="0"/>
          <c:showVal val="0"/>
          <c:showCatName val="0"/>
          <c:showSerName val="0"/>
          <c:showPercent val="0"/>
          <c:showBubbleSize val="0"/>
        </c:dLbls>
        <c:marker val="1"/>
        <c:smooth val="0"/>
        <c:axId val="405940800"/>
        <c:axId val="405940240"/>
      </c:lineChart>
      <c:dateAx>
        <c:axId val="405939120"/>
        <c:scaling>
          <c:orientation val="minMax"/>
        </c:scaling>
        <c:delete val="0"/>
        <c:axPos val="b"/>
        <c:numFmt formatCode="yyyy&quot;年&quot;m&quot;月&quot;;@" sourceLinked="1"/>
        <c:majorTickMark val="out"/>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9680"/>
        <c:crosses val="autoZero"/>
        <c:auto val="1"/>
        <c:lblOffset val="100"/>
        <c:baseTimeUnit val="months"/>
      </c:dateAx>
      <c:valAx>
        <c:axId val="4059396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latin typeface="仿宋" panose="02010609060101010101" pitchFamily="49" charset="-122"/>
                    <a:ea typeface="仿宋" panose="02010609060101010101" pitchFamily="49" charset="-122"/>
                  </a:rPr>
                  <a:t>单位：万元</a:t>
                </a:r>
              </a:p>
            </c:rich>
          </c:tx>
          <c:overlay val="0"/>
          <c:spPr>
            <a:noFill/>
            <a:ln>
              <a:noFill/>
            </a:ln>
            <a:effectLst/>
          </c:spPr>
        </c:title>
        <c:numFmt formatCode="General" sourceLinked="1"/>
        <c:majorTickMark val="none"/>
        <c:minorTickMark val="none"/>
        <c:tickLblPos val="nextTo"/>
        <c:spPr>
          <a:noFill/>
          <a:ln w="6350" cap="flat" cmpd="sng" algn="ctr">
            <a:solidFill>
              <a:sysClr val="windowText" lastClr="000000"/>
            </a:solidFill>
            <a:prstDash val="solid"/>
            <a:miter lim="800000"/>
          </a:ln>
          <a:effectLst/>
        </c:spPr>
        <c:txPr>
          <a:bodyPr rot="-60000000" spcFirstLastPara="1" vertOverflow="ellipsis" vert="horz" wrap="square" anchor="ctr" anchorCtr="1"/>
          <a:lstStyle/>
          <a:p>
            <a:pPr>
              <a:defRPr>
                <a:solidFill>
                  <a:sysClr val="windowText" lastClr="000000"/>
                </a:solidFill>
                <a:latin typeface="+mn-lt"/>
                <a:ea typeface="+mn-ea"/>
                <a:cs typeface="+mn-cs"/>
              </a:defRPr>
            </a:pPr>
            <a:endParaRPr lang="zh-CN"/>
          </a:p>
        </c:txPr>
        <c:crossAx val="405939120"/>
        <c:crosses val="autoZero"/>
        <c:crossBetween val="between"/>
      </c:valAx>
      <c:valAx>
        <c:axId val="405940240"/>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40800"/>
        <c:crosses val="max"/>
        <c:crossBetween val="between"/>
      </c:valAx>
      <c:dateAx>
        <c:axId val="405940800"/>
        <c:scaling>
          <c:orientation val="minMax"/>
        </c:scaling>
        <c:delete val="1"/>
        <c:axPos val="b"/>
        <c:numFmt formatCode="yyyy&quot;年&quot;m&quot;月&quot;;@" sourceLinked="1"/>
        <c:majorTickMark val="out"/>
        <c:minorTickMark val="none"/>
        <c:tickLblPos val="none"/>
        <c:crossAx val="405940240"/>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rgbClr val="F6ECA7"/>
    </a:solidFill>
    <a:ln w="9525" cap="flat" cmpd="sng" algn="ctr">
      <a:noFill/>
      <a:round/>
    </a:ln>
    <a:effectLst/>
  </c:spPr>
  <c:txPr>
    <a:bodyPr/>
    <a:lstStyle/>
    <a:p>
      <a:pPr>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a:latin typeface="华文仿宋" panose="02010600040101010101" pitchFamily="2" charset="-122"/>
                <a:ea typeface="华文仿宋" panose="02010600040101010101" pitchFamily="2" charset="-122"/>
              </a:rPr>
              <a:t>互联网金融理论与实务</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1116632" y="4293096"/>
            <a:ext cx="8785225" cy="1152525"/>
          </a:xfrm>
        </p:spPr>
        <p:txBody>
          <a:bodyPr/>
          <a:lstStyle/>
          <a:p>
            <a:pPr eaLnBrk="1" hangingPunct="1"/>
            <a:r>
              <a:rPr lang="zh-CN" altLang="zh-CN" dirty="0" smtClean="0"/>
              <a:t>第</a:t>
            </a:r>
            <a:r>
              <a:rPr lang="zh-CN" altLang="en-US" dirty="0"/>
              <a:t>十三</a:t>
            </a:r>
            <a:r>
              <a:rPr lang="zh-CN" altLang="zh-CN" dirty="0" smtClean="0"/>
              <a:t>章 </a:t>
            </a:r>
            <a:r>
              <a:rPr lang="en-US" altLang="zh-CN" dirty="0" smtClean="0"/>
              <a:t/>
            </a:r>
            <a:br>
              <a:rPr lang="en-US" altLang="zh-CN" dirty="0" smtClean="0"/>
            </a:br>
            <a:r>
              <a:rPr lang="zh-CN" altLang="zh-CN" dirty="0" smtClean="0"/>
              <a:t>互联网</a:t>
            </a:r>
            <a:r>
              <a:rPr lang="zh-CN" altLang="zh-CN" dirty="0" smtClean="0"/>
              <a:t>金融模式之五：</a:t>
            </a:r>
            <a:r>
              <a:rPr lang="en-US" altLang="zh-CN" dirty="0" smtClean="0"/>
              <a:t/>
            </a:r>
            <a:br>
              <a:rPr lang="en-US" altLang="zh-CN" dirty="0" smtClean="0"/>
            </a:br>
            <a:r>
              <a:rPr lang="en-US" altLang="zh-CN" dirty="0" smtClean="0"/>
              <a:t> </a:t>
            </a:r>
            <a:r>
              <a:rPr lang="zh-CN" altLang="zh-CN" dirty="0" smtClean="0"/>
              <a:t>信息化金融机构</a:t>
            </a:r>
            <a:br>
              <a:rPr lang="zh-CN" altLang="zh-CN" dirty="0" smtClean="0"/>
            </a:br>
            <a:endParaRPr lang="zh-CN" altLang="en-US" dirty="0" smtClean="0">
              <a:solidFill>
                <a:srgbClr val="FF0000"/>
              </a:solidFill>
            </a:endParaRPr>
          </a:p>
        </p:txBody>
      </p:sp>
      <p:sp>
        <p:nvSpPr>
          <p:cNvPr id="5123" name="文本框 5"/>
          <p:cNvSpPr txBox="1">
            <a:spLocks noChangeArrowheads="1"/>
          </p:cNvSpPr>
          <p:nvPr/>
        </p:nvSpPr>
        <p:spPr bwMode="auto">
          <a:xfrm>
            <a:off x="4500563" y="5300663"/>
            <a:ext cx="3455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pPr>
            <a:r>
              <a:rPr lang="zh-CN" altLang="en-US" sz="2000">
                <a:latin typeface="黑体" panose="02010609060101010101" pitchFamily="49" charset="-122"/>
                <a:ea typeface="黑体" panose="02010609060101010101" pitchFamily="49" charset="-122"/>
              </a:rPr>
              <a:t>冯科 宋敏 编著</a:t>
            </a:r>
          </a:p>
        </p:txBody>
      </p:sp>
      <p:pic>
        <p:nvPicPr>
          <p:cNvPr id="512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0"/>
            <a:ext cx="3400425"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99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565FF74C-EEF8-4418-9F33-C5B0EEA1F818}"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10</a:t>
            </a:fld>
            <a:endParaRPr lang="zh-CN" altLang="en-US" sz="1200" smtClean="0">
              <a:solidFill>
                <a:srgbClr val="6A5015"/>
              </a:solidFill>
              <a:latin typeface="Times New Roman" panose="02020603050405020304" pitchFamily="18" charset="0"/>
            </a:endParaRPr>
          </a:p>
        </p:txBody>
      </p:sp>
      <p:grpSp>
        <p:nvGrpSpPr>
          <p:cNvPr id="14339" name="组合 1"/>
          <p:cNvGrpSpPr>
            <a:grpSpLocks/>
          </p:cNvGrpSpPr>
          <p:nvPr/>
        </p:nvGrpSpPr>
        <p:grpSpPr bwMode="auto">
          <a:xfrm>
            <a:off x="468313" y="404813"/>
            <a:ext cx="8496300" cy="6369050"/>
            <a:chOff x="468313" y="404813"/>
            <a:chExt cx="8496300" cy="6368410"/>
          </a:xfrm>
        </p:grpSpPr>
        <p:sp>
          <p:nvSpPr>
            <p:cNvPr id="5" name="TextBox 4"/>
            <p:cNvSpPr txBox="1"/>
            <p:nvPr/>
          </p:nvSpPr>
          <p:spPr bwMode="auto">
            <a:xfrm>
              <a:off x="468313" y="404813"/>
              <a:ext cx="8496300" cy="6368410"/>
            </a:xfrm>
            <a:prstGeom prst="rect">
              <a:avLst/>
            </a:prstGeom>
            <a:noFill/>
          </p:spPr>
          <p:txBody>
            <a:bodyPr>
              <a:spAutoFit/>
            </a:bodyPr>
            <a:lstStyle/>
            <a:p>
              <a:pPr marL="741600" indent="-285750" eaLnBrk="1" fontAlgn="auto" hangingPunct="1">
                <a:spcBef>
                  <a:spcPts val="0"/>
                </a:spcBef>
                <a:spcAft>
                  <a:spcPts val="0"/>
                </a:spcAft>
                <a:buSzPct val="150000"/>
                <a:buFontTx/>
                <a:buBlip>
                  <a:blip r:embed="rId3"/>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）传统银行的发展状况</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中国银行业协会发布的</a:t>
              </a:r>
              <a:r>
                <a:rPr lang="en-US" altLang="zh-CN" sz="1600" dirty="0">
                  <a:latin typeface="仿宋" panose="02010609060101010101" pitchFamily="49" charset="-122"/>
                  <a:ea typeface="仿宋" panose="02010609060101010101" pitchFamily="49" charset="-122"/>
                </a:rPr>
                <a:t>《2014 </a:t>
              </a:r>
              <a:r>
                <a:rPr lang="zh-CN" altLang="en-US" sz="1600" dirty="0">
                  <a:latin typeface="仿宋" panose="02010609060101010101" pitchFamily="49" charset="-122"/>
                  <a:ea typeface="仿宋" panose="02010609060101010101" pitchFamily="49" charset="-122"/>
                </a:rPr>
                <a:t>年度中国银行业服务改进情况报告</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显示：截至 </a:t>
              </a:r>
              <a:r>
                <a:rPr lang="en-US" altLang="zh-CN" sz="1600" dirty="0">
                  <a:latin typeface="仿宋" panose="02010609060101010101" pitchFamily="49" charset="-122"/>
                  <a:ea typeface="仿宋" panose="02010609060101010101" pitchFamily="49" charset="-122"/>
                </a:rPr>
                <a:t>2014 </a:t>
              </a:r>
              <a:r>
                <a:rPr lang="zh-CN" altLang="en-US" sz="1600" dirty="0">
                  <a:latin typeface="仿宋" panose="02010609060101010101" pitchFamily="49" charset="-122"/>
                  <a:ea typeface="仿宋" panose="02010609060101010101" pitchFamily="49" charset="-122"/>
                </a:rPr>
                <a:t>年年末，中国银行业金融机构网上银行交易</a:t>
              </a:r>
              <a:r>
                <a:rPr lang="en-US" altLang="zh-CN" sz="1600" dirty="0">
                  <a:latin typeface="仿宋" panose="02010609060101010101" pitchFamily="49" charset="-122"/>
                  <a:ea typeface="仿宋" panose="02010609060101010101" pitchFamily="49" charset="-122"/>
                </a:rPr>
                <a:t>608.46</a:t>
              </a:r>
              <a:r>
                <a:rPr lang="zh-CN" altLang="en-US" sz="1600" dirty="0">
                  <a:latin typeface="仿宋" panose="02010609060101010101" pitchFamily="49" charset="-122"/>
                  <a:ea typeface="仿宋" panose="02010609060101010101" pitchFamily="49" charset="-122"/>
                </a:rPr>
                <a:t>亿笔，同比增加</a:t>
              </a:r>
              <a:r>
                <a:rPr lang="en-US" altLang="zh-CN" sz="1600" dirty="0">
                  <a:latin typeface="仿宋" panose="02010609060101010101" pitchFamily="49" charset="-122"/>
                  <a:ea typeface="仿宋" panose="02010609060101010101" pitchFamily="49" charset="-122"/>
                </a:rPr>
                <a:t>21.59%</a:t>
              </a:r>
              <a:r>
                <a:rPr lang="zh-CN" altLang="en-US" sz="1600" dirty="0">
                  <a:latin typeface="仿宋" panose="02010609060101010101" pitchFamily="49" charset="-122"/>
                  <a:ea typeface="仿宋" panose="02010609060101010101" pitchFamily="49" charset="-122"/>
                </a:rPr>
                <a:t>，交易金额同比增加</a:t>
              </a:r>
              <a:r>
                <a:rPr lang="en-US" altLang="zh-CN" sz="1600" dirty="0">
                  <a:latin typeface="仿宋" panose="02010609060101010101" pitchFamily="49" charset="-122"/>
                  <a:ea typeface="仿宋" panose="02010609060101010101" pitchFamily="49" charset="-122"/>
                </a:rPr>
                <a:t>17.05%</a:t>
              </a:r>
              <a:r>
                <a:rPr lang="zh-CN" altLang="en-US" sz="1600" dirty="0">
                  <a:latin typeface="仿宋" panose="02010609060101010101" pitchFamily="49" charset="-122"/>
                  <a:ea typeface="仿宋" panose="02010609060101010101" pitchFamily="49" charset="-122"/>
                </a:rPr>
                <a:t>。其中，个人客户数达到</a:t>
              </a:r>
              <a:r>
                <a:rPr lang="en-US" altLang="zh-CN" sz="1600" dirty="0">
                  <a:latin typeface="仿宋" panose="02010609060101010101" pitchFamily="49" charset="-122"/>
                  <a:ea typeface="仿宋" panose="02010609060101010101" pitchFamily="49" charset="-122"/>
                </a:rPr>
                <a:t>9.09</a:t>
              </a:r>
              <a:r>
                <a:rPr lang="zh-CN" altLang="en-US" sz="1600" dirty="0">
                  <a:latin typeface="仿宋" panose="02010609060101010101" pitchFamily="49" charset="-122"/>
                  <a:ea typeface="仿宋" panose="02010609060101010101" pitchFamily="49" charset="-122"/>
                </a:rPr>
                <a:t>亿户，新增</a:t>
              </a:r>
              <a:r>
                <a:rPr lang="en-US" altLang="zh-CN" sz="1600" dirty="0">
                  <a:latin typeface="仿宋" panose="02010609060101010101" pitchFamily="49" charset="-122"/>
                  <a:ea typeface="仿宋" panose="02010609060101010101" pitchFamily="49" charset="-122"/>
                </a:rPr>
                <a:t>1.5 </a:t>
              </a:r>
              <a:r>
                <a:rPr lang="zh-CN" altLang="en-US" sz="1600" dirty="0">
                  <a:latin typeface="仿宋" panose="02010609060101010101" pitchFamily="49" charset="-122"/>
                  <a:ea typeface="仿宋" panose="02010609060101010101" pitchFamily="49" charset="-122"/>
                </a:rPr>
                <a:t>亿户，同比增加</a:t>
              </a:r>
              <a:r>
                <a:rPr lang="en-US" altLang="zh-CN" sz="1600" dirty="0">
                  <a:latin typeface="仿宋" panose="02010609060101010101" pitchFamily="49" charset="-122"/>
                  <a:ea typeface="仿宋" panose="02010609060101010101" pitchFamily="49" charset="-122"/>
                </a:rPr>
                <a:t>19.71%</a:t>
              </a:r>
              <a:r>
                <a:rPr lang="zh-CN" altLang="en-US" sz="1600" dirty="0">
                  <a:latin typeface="仿宋" panose="02010609060101010101" pitchFamily="49" charset="-122"/>
                  <a:ea typeface="仿宋" panose="02010609060101010101" pitchFamily="49" charset="-122"/>
                </a:rPr>
                <a:t>；交易笔数达</a:t>
              </a:r>
              <a:r>
                <a:rPr lang="en-US" altLang="zh-CN" sz="1600" dirty="0">
                  <a:latin typeface="仿宋" panose="02010609060101010101" pitchFamily="49" charset="-122"/>
                  <a:ea typeface="仿宋" panose="02010609060101010101" pitchFamily="49" charset="-122"/>
                </a:rPr>
                <a:t>608.46</a:t>
              </a:r>
              <a:r>
                <a:rPr lang="zh-CN" altLang="en-US" sz="1600" dirty="0">
                  <a:latin typeface="仿宋" panose="02010609060101010101" pitchFamily="49" charset="-122"/>
                  <a:ea typeface="仿宋" panose="02010609060101010101" pitchFamily="49" charset="-122"/>
                </a:rPr>
                <a:t>亿笔，同比增加</a:t>
              </a:r>
              <a:r>
                <a:rPr lang="en-US" altLang="zh-CN" sz="1600" dirty="0">
                  <a:latin typeface="仿宋" panose="02010609060101010101" pitchFamily="49" charset="-122"/>
                  <a:ea typeface="仿宋" panose="02010609060101010101" pitchFamily="49" charset="-122"/>
                </a:rPr>
                <a:t>21.59%</a:t>
              </a:r>
              <a:r>
                <a:rPr lang="zh-CN" altLang="en-US" sz="1600" dirty="0">
                  <a:latin typeface="仿宋" panose="02010609060101010101" pitchFamily="49" charset="-122"/>
                  <a:ea typeface="仿宋" panose="02010609060101010101" pitchFamily="49" charset="-122"/>
                </a:rPr>
                <a:t>；交易总额达</a:t>
              </a:r>
              <a:r>
                <a:rPr lang="en-US" altLang="zh-CN" sz="1600" dirty="0">
                  <a:latin typeface="仿宋" panose="02010609060101010101" pitchFamily="49" charset="-122"/>
                  <a:ea typeface="仿宋" panose="02010609060101010101" pitchFamily="49" charset="-122"/>
                </a:rPr>
                <a:t>1 248.93 </a:t>
              </a:r>
              <a:r>
                <a:rPr lang="zh-CN" altLang="en-US" sz="1600" dirty="0">
                  <a:latin typeface="仿宋" panose="02010609060101010101" pitchFamily="49" charset="-122"/>
                  <a:ea typeface="仿宋" panose="02010609060101010101" pitchFamily="49" charset="-122"/>
                </a:rPr>
                <a:t>万亿元，同比增加</a:t>
              </a:r>
              <a:r>
                <a:rPr lang="en-US" altLang="zh-CN" sz="1600" dirty="0">
                  <a:latin typeface="仿宋" panose="02010609060101010101" pitchFamily="49" charset="-122"/>
                  <a:ea typeface="仿宋" panose="02010609060101010101" pitchFamily="49" charset="-122"/>
                </a:rPr>
                <a:t>17.05%</a:t>
              </a:r>
              <a:r>
                <a:rPr lang="zh-CN" altLang="en-US" sz="1600" dirty="0">
                  <a:latin typeface="仿宋" panose="02010609060101010101" pitchFamily="49" charset="-122"/>
                  <a:ea typeface="仿宋" panose="02010609060101010101" pitchFamily="49" charset="-122"/>
                </a:rPr>
                <a:t>。企业客户达到</a:t>
              </a:r>
              <a:r>
                <a:rPr lang="en-US" altLang="zh-CN" sz="1600" dirty="0">
                  <a:latin typeface="仿宋" panose="02010609060101010101" pitchFamily="49" charset="-122"/>
                  <a:ea typeface="仿宋" panose="02010609060101010101" pitchFamily="49" charset="-122"/>
                </a:rPr>
                <a:t>1 811.4</a:t>
              </a:r>
              <a:r>
                <a:rPr lang="zh-CN" altLang="en-US" sz="1600" dirty="0">
                  <a:latin typeface="仿宋" panose="02010609060101010101" pitchFamily="49" charset="-122"/>
                  <a:ea typeface="仿宋" panose="02010609060101010101" pitchFamily="49" charset="-122"/>
                </a:rPr>
                <a:t>万户，同比增加</a:t>
              </a:r>
              <a:r>
                <a:rPr lang="en-US" altLang="zh-CN" sz="1600" dirty="0">
                  <a:latin typeface="仿宋" panose="02010609060101010101" pitchFamily="49" charset="-122"/>
                  <a:ea typeface="仿宋" panose="02010609060101010101" pitchFamily="49" charset="-122"/>
                </a:rPr>
                <a:t>16.75%</a:t>
              </a:r>
              <a:r>
                <a:rPr lang="zh-CN" altLang="en-US" sz="1600" dirty="0">
                  <a:latin typeface="仿宋" panose="02010609060101010101" pitchFamily="49" charset="-122"/>
                  <a:ea typeface="仿宋" panose="02010609060101010101" pitchFamily="49" charset="-122"/>
                </a:rPr>
                <a:t>。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）手机网上银行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根据人民银行的口径，移动支付属于电子支付的一种，此外还有网上支付和电话支付。其中网上支付作为传统电子支付形式，市场占比依然是最大的，但在持续下降；电话支付的占比一直较小，也处于萎缩当中；移动支付作为新兴的电子支付形式，占比在快速提升。如图</a:t>
              </a:r>
              <a:r>
                <a:rPr lang="en-US" altLang="zh-CN" sz="1600" dirty="0">
                  <a:latin typeface="仿宋" panose="02010609060101010101" pitchFamily="49" charset="-122"/>
                  <a:ea typeface="仿宋" panose="02010609060101010101" pitchFamily="49" charset="-122"/>
                </a:rPr>
                <a:t>13-3</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13-3 </a:t>
              </a:r>
              <a:r>
                <a:rPr lang="zh-CN" altLang="en-US" sz="1400" b="1" dirty="0">
                  <a:latin typeface="仿宋" panose="02010609060101010101" pitchFamily="49" charset="-122"/>
                  <a:ea typeface="仿宋" panose="02010609060101010101" pitchFamily="49" charset="-122"/>
                </a:rPr>
                <a:t>第三方移动支付市场规模：当季值</a:t>
              </a:r>
              <a:endParaRPr lang="en-US" altLang="zh-CN" sz="1400" b="1" dirty="0">
                <a:latin typeface="仿宋" panose="02010609060101010101" pitchFamily="49" charset="-122"/>
                <a:ea typeface="仿宋" panose="02010609060101010101" pitchFamily="49" charset="-122"/>
              </a:endParaRPr>
            </a:p>
            <a:p>
              <a:pPr marL="741600" eaLnBrk="1" fontAlgn="auto" hangingPunct="1">
                <a:spcBef>
                  <a:spcPts val="500"/>
                </a:spcBef>
                <a:spcAft>
                  <a:spcPts val="0"/>
                </a:spcAft>
                <a:buSzPct val="150000"/>
                <a:defRPr/>
              </a:pPr>
              <a:r>
                <a:rPr lang="zh-CN" altLang="en-US" sz="1200" dirty="0">
                  <a:latin typeface="仿宋" panose="02010609060101010101" pitchFamily="49" charset="-122"/>
                  <a:ea typeface="仿宋" panose="02010609060101010101" pitchFamily="49" charset="-122"/>
                </a:rPr>
                <a:t>资料来源：根据</a:t>
              </a:r>
              <a:r>
                <a:rPr lang="en-US" altLang="zh-CN" sz="1200" dirty="0">
                  <a:latin typeface="仿宋" panose="02010609060101010101" pitchFamily="49" charset="-122"/>
                  <a:ea typeface="仿宋" panose="02010609060101010101" pitchFamily="49" charset="-122"/>
                </a:rPr>
                <a:t>wind</a:t>
              </a:r>
              <a:r>
                <a:rPr lang="zh-CN" altLang="en-US" sz="1200" dirty="0">
                  <a:latin typeface="仿宋" panose="02010609060101010101" pitchFamily="49" charset="-122"/>
                  <a:ea typeface="仿宋" panose="02010609060101010101" pitchFamily="49" charset="-122"/>
                </a:rPr>
                <a:t>数据库数据，作者自制</a:t>
              </a:r>
            </a:p>
            <a:p>
              <a:pPr marL="455850" eaLnBrk="1" fontAlgn="auto" hangingPunct="1">
                <a:spcBef>
                  <a:spcPts val="5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1763688" y="3140968"/>
            <a:ext cx="5274310" cy="264604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413961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2B1BB066-6899-49D6-8B30-CE09F86C058F}"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11</a:t>
            </a:fld>
            <a:endParaRPr lang="zh-CN" altLang="en-US" sz="1200" smtClean="0">
              <a:solidFill>
                <a:srgbClr val="6A5015"/>
              </a:solidFill>
              <a:latin typeface="Times New Roman" panose="02020603050405020304" pitchFamily="18" charset="0"/>
            </a:endParaRPr>
          </a:p>
        </p:txBody>
      </p:sp>
      <p:grpSp>
        <p:nvGrpSpPr>
          <p:cNvPr id="15363" name="组合 1"/>
          <p:cNvGrpSpPr>
            <a:grpSpLocks/>
          </p:cNvGrpSpPr>
          <p:nvPr/>
        </p:nvGrpSpPr>
        <p:grpSpPr bwMode="auto">
          <a:xfrm>
            <a:off x="684213" y="836613"/>
            <a:ext cx="8135937" cy="7599362"/>
            <a:chOff x="684213" y="836613"/>
            <a:chExt cx="8135937" cy="7599362"/>
          </a:xfrm>
        </p:grpSpPr>
        <p:sp>
          <p:nvSpPr>
            <p:cNvPr id="5" name="TextBox 4"/>
            <p:cNvSpPr txBox="1"/>
            <p:nvPr/>
          </p:nvSpPr>
          <p:spPr bwMode="auto">
            <a:xfrm>
              <a:off x="684213" y="836613"/>
              <a:ext cx="8135937" cy="7599362"/>
            </a:xfrm>
            <a:prstGeom prst="rect">
              <a:avLst/>
            </a:prstGeom>
            <a:noFill/>
          </p:spPr>
          <p:txBody>
            <a:bodyPr>
              <a:spAutoFit/>
            </a:bodyPr>
            <a:lstStyle/>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移动支付市场的成长性主要取决于智能手机数量、移动支付</a:t>
              </a:r>
              <a:r>
                <a:rPr lang="en-US" altLang="zh-CN" sz="1600" dirty="0">
                  <a:latin typeface="仿宋" panose="02010609060101010101" pitchFamily="49" charset="-122"/>
                  <a:ea typeface="仿宋" panose="02010609060101010101" pitchFamily="49" charset="-122"/>
                </a:rPr>
                <a:t>App</a:t>
              </a:r>
              <a:r>
                <a:rPr lang="zh-CN" altLang="en-US" sz="1600" dirty="0">
                  <a:latin typeface="仿宋" panose="02010609060101010101" pitchFamily="49" charset="-122"/>
                  <a:ea typeface="仿宋" panose="02010609060101010101" pitchFamily="49" charset="-122"/>
                </a:rPr>
                <a:t>的普及度以及移动支付的实际使用率等三个方面的要素。其中，第一个因素是移动支付的硬件基础，近两年来智能手机用户数均保持较快增长。第二个因素是移动支付的软件基础，移动支付的手机</a:t>
              </a:r>
              <a:r>
                <a:rPr lang="en-US" altLang="zh-CN" sz="1600" dirty="0">
                  <a:latin typeface="仿宋" panose="02010609060101010101" pitchFamily="49" charset="-122"/>
                  <a:ea typeface="仿宋" panose="02010609060101010101" pitchFamily="49" charset="-122"/>
                </a:rPr>
                <a:t>App</a:t>
              </a:r>
              <a:r>
                <a:rPr lang="zh-CN" altLang="en-US" sz="1600" dirty="0">
                  <a:latin typeface="仿宋" panose="02010609060101010101" pitchFamily="49" charset="-122"/>
                  <a:ea typeface="仿宋" panose="02010609060101010101" pitchFamily="49" charset="-122"/>
                </a:rPr>
                <a:t>主要有手机网银、第三方支付手机应用、金融证券手机终端等。第三个因素是移动支付的实际使用率。如图</a:t>
              </a:r>
              <a:r>
                <a:rPr lang="en-US" altLang="zh-CN" sz="1600" dirty="0">
                  <a:latin typeface="仿宋" panose="02010609060101010101" pitchFamily="49" charset="-122"/>
                  <a:ea typeface="仿宋" panose="02010609060101010101" pitchFamily="49" charset="-122"/>
                </a:rPr>
                <a:t>13-4</a:t>
              </a:r>
              <a:r>
                <a:rPr lang="zh-CN" altLang="en-US" sz="1600" dirty="0">
                  <a:latin typeface="仿宋" panose="02010609060101010101" pitchFamily="49" charset="-122"/>
                  <a:ea typeface="仿宋" panose="02010609060101010101" pitchFamily="49" charset="-122"/>
                </a:rPr>
                <a:t>至图</a:t>
              </a:r>
              <a:r>
                <a:rPr lang="en-US" altLang="zh-CN" sz="1600" dirty="0">
                  <a:latin typeface="仿宋" panose="02010609060101010101" pitchFamily="49" charset="-122"/>
                  <a:ea typeface="仿宋" panose="02010609060101010101" pitchFamily="49" charset="-122"/>
                </a:rPr>
                <a:t>13-6</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100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13-4 </a:t>
              </a:r>
              <a:r>
                <a:rPr lang="zh-CN" altLang="en-US" sz="1400" b="1" dirty="0">
                  <a:latin typeface="仿宋" panose="02010609060101010101" pitchFamily="49" charset="-122"/>
                  <a:ea typeface="仿宋" panose="02010609060101010101" pitchFamily="49" charset="-122"/>
                </a:rPr>
                <a:t>我国智能手机出货量</a:t>
              </a:r>
            </a:p>
            <a:p>
              <a:pPr marL="741600" eaLnBrk="1" fontAlgn="auto" hangingPunct="1">
                <a:spcBef>
                  <a:spcPts val="1000"/>
                </a:spcBef>
                <a:spcAft>
                  <a:spcPts val="0"/>
                </a:spcAft>
                <a:buSzPct val="150000"/>
                <a:defRPr/>
              </a:pPr>
              <a:r>
                <a:rPr lang="zh-CN" altLang="en-US" sz="1200" dirty="0">
                  <a:latin typeface="仿宋" panose="02010609060101010101" pitchFamily="49" charset="-122"/>
                  <a:ea typeface="仿宋" panose="02010609060101010101" pitchFamily="49" charset="-122"/>
                </a:rPr>
                <a:t>资料来源：根据</a:t>
              </a:r>
              <a:r>
                <a:rPr lang="en-US" altLang="zh-CN" sz="1200" dirty="0">
                  <a:latin typeface="仿宋" panose="02010609060101010101" pitchFamily="49" charset="-122"/>
                  <a:ea typeface="仿宋" panose="02010609060101010101" pitchFamily="49" charset="-122"/>
                </a:rPr>
                <a:t>wind</a:t>
              </a:r>
              <a:r>
                <a:rPr lang="zh-CN" altLang="en-US" sz="1200" dirty="0">
                  <a:latin typeface="仿宋" panose="02010609060101010101" pitchFamily="49" charset="-122"/>
                  <a:ea typeface="仿宋" panose="02010609060101010101" pitchFamily="49" charset="-122"/>
                </a:rPr>
                <a:t>数据库数据，作者自制</a:t>
              </a:r>
            </a:p>
            <a:p>
              <a:pPr marL="455850" eaLnBrk="1" fontAlgn="auto" hangingPunct="1">
                <a:spcBef>
                  <a:spcPts val="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2195736" y="2348880"/>
            <a:ext cx="4572000" cy="2743200"/>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35275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F6C644CE-94A5-4EFF-82C7-9BFB083F0C53}"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12</a:t>
            </a:fld>
            <a:endParaRPr lang="zh-CN" altLang="en-US" sz="1200" smtClean="0">
              <a:solidFill>
                <a:srgbClr val="6A5015"/>
              </a:solidFill>
              <a:latin typeface="Times New Roman" panose="02020603050405020304" pitchFamily="18" charset="0"/>
            </a:endParaRPr>
          </a:p>
        </p:txBody>
      </p:sp>
      <p:graphicFrame>
        <p:nvGraphicFramePr>
          <p:cNvPr id="7" name="图表 6"/>
          <p:cNvGraphicFramePr/>
          <p:nvPr/>
        </p:nvGraphicFramePr>
        <p:xfrm>
          <a:off x="2156527" y="571528"/>
          <a:ext cx="4395681" cy="25370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2156527" y="2996953"/>
          <a:ext cx="4287681" cy="280831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bwMode="auto">
          <a:xfrm>
            <a:off x="579438" y="692150"/>
            <a:ext cx="8135937" cy="6021388"/>
          </a:xfrm>
          <a:prstGeom prst="rect">
            <a:avLst/>
          </a:prstGeom>
          <a:noFill/>
        </p:spPr>
        <p:txBody>
          <a:bodyPr>
            <a:spAutoFit/>
          </a:bodyPr>
          <a:lstStyle/>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5"/>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5"/>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5"/>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5"/>
              </a:buBlip>
              <a:defRPr/>
            </a:pP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500"/>
              </a:spcBef>
              <a:spcAft>
                <a:spcPts val="0"/>
              </a:spcAft>
              <a:buSzPct val="150000"/>
              <a:buFontTx/>
              <a:buBlip>
                <a:blip r:embed="rId5"/>
              </a:buBlip>
              <a:defRPr/>
            </a:pP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13-5 2014 </a:t>
            </a:r>
            <a:r>
              <a:rPr lang="zh-CN" altLang="en-US" sz="1400" b="1" dirty="0">
                <a:latin typeface="仿宋" panose="02010609060101010101" pitchFamily="49" charset="-122"/>
                <a:ea typeface="仿宋" panose="02010609060101010101" pitchFamily="49" charset="-122"/>
              </a:rPr>
              <a:t>年支付类手机应用下载情况</a:t>
            </a: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eaLnBrk="1" fontAlgn="auto" hangingPunct="1">
              <a:spcBef>
                <a:spcPts val="50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455850" algn="ctr" eaLnBrk="1" fontAlgn="auto" hangingPunct="1">
              <a:spcBef>
                <a:spcPts val="10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marL="455850"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13-6 2014 </a:t>
            </a:r>
            <a:r>
              <a:rPr lang="zh-CN" altLang="en-US" sz="1400" b="1" dirty="0">
                <a:latin typeface="仿宋" panose="02010609060101010101" pitchFamily="49" charset="-122"/>
                <a:ea typeface="仿宋" panose="02010609060101010101" pitchFamily="49" charset="-122"/>
              </a:rPr>
              <a:t>年手机网银下载情况</a:t>
            </a:r>
          </a:p>
          <a:p>
            <a:pPr marL="455850" eaLnBrk="1" fontAlgn="auto" hangingPunct="1">
              <a:spcBef>
                <a:spcPts val="0"/>
              </a:spcBef>
              <a:spcAft>
                <a:spcPts val="0"/>
              </a:spcAft>
              <a:buSzPct val="150000"/>
              <a:defRPr/>
            </a:pPr>
            <a:r>
              <a:rPr lang="zh-CN" altLang="en-US" sz="1200" dirty="0">
                <a:latin typeface="仿宋" panose="02010609060101010101" pitchFamily="49" charset="-122"/>
                <a:ea typeface="仿宋" panose="02010609060101010101" pitchFamily="49" charset="-122"/>
              </a:rPr>
              <a:t>资料来源：根据</a:t>
            </a:r>
            <a:r>
              <a:rPr lang="en-US" altLang="zh-CN" sz="1200" dirty="0">
                <a:latin typeface="仿宋" panose="02010609060101010101" pitchFamily="49" charset="-122"/>
                <a:ea typeface="仿宋" panose="02010609060101010101" pitchFamily="49" charset="-122"/>
              </a:rPr>
              <a:t>360</a:t>
            </a:r>
            <a:r>
              <a:rPr lang="zh-CN" altLang="en-US" sz="1200" dirty="0">
                <a:latin typeface="仿宋" panose="02010609060101010101" pitchFamily="49" charset="-122"/>
                <a:ea typeface="仿宋" panose="02010609060101010101" pitchFamily="49" charset="-122"/>
              </a:rPr>
              <a:t>互联网安全中心资料，作者整理而成</a:t>
            </a:r>
          </a:p>
          <a:p>
            <a:pPr marL="455850" eaLnBrk="1" fontAlgn="auto" hangingPunct="1">
              <a:spcBef>
                <a:spcPts val="5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5677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91F0D127-E0CD-4EBC-AAE7-C94A3B0ABE73}"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13</a:t>
            </a:fld>
            <a:endParaRPr lang="zh-CN" altLang="en-US" sz="1200" smtClean="0">
              <a:solidFill>
                <a:srgbClr val="6A5015"/>
              </a:solidFill>
              <a:latin typeface="Times New Roman" panose="02020603050405020304" pitchFamily="18" charset="0"/>
            </a:endParaRPr>
          </a:p>
        </p:txBody>
      </p:sp>
      <p:sp>
        <p:nvSpPr>
          <p:cNvPr id="17411" name="TextBox 4"/>
          <p:cNvSpPr txBox="1">
            <a:spLocks noChangeArrowheads="1"/>
          </p:cNvSpPr>
          <p:nvPr/>
        </p:nvSpPr>
        <p:spPr bwMode="auto">
          <a:xfrm>
            <a:off x="755650" y="473075"/>
            <a:ext cx="813752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en-US" altLang="zh-CN" sz="1600" b="1">
                <a:latin typeface="仿宋" panose="02010609060101010101" pitchFamily="49" charset="-122"/>
                <a:ea typeface="仿宋" panose="02010609060101010101" pitchFamily="49" charset="-122"/>
              </a:rPr>
              <a:t>2. </a:t>
            </a:r>
            <a:r>
              <a:rPr lang="zh-CN" altLang="en-US" sz="1600" b="1">
                <a:latin typeface="仿宋" panose="02010609060101010101" pitchFamily="49" charset="-122"/>
                <a:ea typeface="仿宋" panose="02010609060101010101" pitchFamily="49" charset="-122"/>
              </a:rPr>
              <a:t>虚拟网络银行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巴塞尔银行监管委员会认为网络银行通过电子化渠道提供零售银行服务、小额银行产品和服务、大额电子支付和其他批发银行服务。美国著名网络银行评价网站</a:t>
            </a:r>
            <a:r>
              <a:rPr lang="en-US" altLang="zh-CN" sz="1600">
                <a:latin typeface="仿宋" panose="02010609060101010101" pitchFamily="49" charset="-122"/>
                <a:ea typeface="仿宋" panose="02010609060101010101" pitchFamily="49" charset="-122"/>
              </a:rPr>
              <a:t>Gomez</a:t>
            </a:r>
            <a:r>
              <a:rPr lang="zh-CN" altLang="en-US" sz="1600">
                <a:latin typeface="仿宋" panose="02010609060101010101" pitchFamily="49" charset="-122"/>
                <a:ea typeface="仿宋" panose="02010609060101010101" pitchFamily="49" charset="-122"/>
              </a:rPr>
              <a:t>认为，只要提供以下五种业务中的一种，该机构就可以被称为网络银行：网上支票账户、网上支票异地结算、网上货币数据传输、网上互动服务和网上个人信贷。网络银行又被称为“</a:t>
            </a:r>
            <a:r>
              <a:rPr lang="en-US" altLang="zh-CN" sz="1600">
                <a:latin typeface="仿宋" panose="02010609060101010101" pitchFamily="49" charset="-122"/>
                <a:ea typeface="仿宋" panose="02010609060101010101" pitchFamily="49" charset="-122"/>
              </a:rPr>
              <a:t>3A </a:t>
            </a:r>
            <a:r>
              <a:rPr lang="zh-CN" altLang="en-US" sz="1600">
                <a:latin typeface="仿宋" panose="02010609060101010101" pitchFamily="49" charset="-122"/>
                <a:ea typeface="仿宋" panose="02010609060101010101" pitchFamily="49" charset="-122"/>
              </a:rPr>
              <a:t>银行”，因为它不受时间、空间限制，能够在任何时间（</a:t>
            </a:r>
            <a:r>
              <a:rPr lang="en-US" altLang="zh-CN" sz="1600">
                <a:latin typeface="仿宋" panose="02010609060101010101" pitchFamily="49" charset="-122"/>
                <a:ea typeface="仿宋" panose="02010609060101010101" pitchFamily="49" charset="-122"/>
              </a:rPr>
              <a:t>Anytime</a:t>
            </a:r>
            <a:r>
              <a:rPr lang="zh-CN" altLang="en-US" sz="1600">
                <a:latin typeface="仿宋" panose="02010609060101010101" pitchFamily="49" charset="-122"/>
                <a:ea typeface="仿宋" panose="02010609060101010101" pitchFamily="49" charset="-122"/>
              </a:rPr>
              <a:t>）、任何地点（</a:t>
            </a:r>
            <a:r>
              <a:rPr lang="en-US" altLang="zh-CN" sz="1600">
                <a:latin typeface="仿宋" panose="02010609060101010101" pitchFamily="49" charset="-122"/>
                <a:ea typeface="仿宋" panose="02010609060101010101" pitchFamily="49" charset="-122"/>
              </a:rPr>
              <a:t>Anywhere</a:t>
            </a:r>
            <a:r>
              <a:rPr lang="zh-CN" altLang="en-US" sz="1600">
                <a:latin typeface="仿宋" panose="02010609060101010101" pitchFamily="49" charset="-122"/>
                <a:ea typeface="仿宋" panose="02010609060101010101" pitchFamily="49" charset="-122"/>
              </a:rPr>
              <a:t>）、以任何方式（</a:t>
            </a:r>
            <a:r>
              <a:rPr lang="en-US" altLang="zh-CN" sz="1600">
                <a:latin typeface="仿宋" panose="02010609060101010101" pitchFamily="49" charset="-122"/>
                <a:ea typeface="仿宋" panose="02010609060101010101" pitchFamily="49" charset="-122"/>
              </a:rPr>
              <a:t>Anyway</a:t>
            </a:r>
            <a:r>
              <a:rPr lang="zh-CN" altLang="en-US" sz="1600">
                <a:latin typeface="仿宋" panose="02010609060101010101" pitchFamily="49" charset="-122"/>
                <a:ea typeface="仿宋" panose="02010609060101010101" pitchFamily="49" charset="-122"/>
              </a:rPr>
              <a:t>）为客户提供金融服务。</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进入</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世纪</a:t>
            </a:r>
            <a:r>
              <a:rPr lang="en-US" altLang="zh-CN" sz="1600">
                <a:latin typeface="仿宋" panose="02010609060101010101" pitchFamily="49" charset="-122"/>
                <a:ea typeface="仿宋" panose="02010609060101010101" pitchFamily="49" charset="-122"/>
              </a:rPr>
              <a:t>90</a:t>
            </a:r>
            <a:r>
              <a:rPr lang="zh-CN" altLang="en-US" sz="1600">
                <a:latin typeface="仿宋" panose="02010609060101010101" pitchFamily="49" charset="-122"/>
                <a:ea typeface="仿宋" panose="02010609060101010101" pitchFamily="49" charset="-122"/>
              </a:rPr>
              <a:t>年代，西方发达国家在商业银行已经实现业务处理规范化、办公事务自动化和决策支持智能化。从地域分布来看，全球网络银行的发展总体上处于不平衡状态。北美（美国和加拿大）和欧洲的网络银行发展最早，具有区域性分阶段成熟的特点；亚太地区的网络银行发展迅速，日本甚至已经呈现出稳定、饱和状态。</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1</a:t>
            </a:r>
            <a:r>
              <a:rPr lang="zh-CN" altLang="en-US" sz="1600" b="1">
                <a:latin typeface="仿宋" panose="02010609060101010101" pitchFamily="49" charset="-122"/>
                <a:ea typeface="仿宋" panose="02010609060101010101" pitchFamily="49" charset="-122"/>
              </a:rPr>
              <a:t>）美国情况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网络银行通过消除实体分支机构来降低管理费用和运营成本，并将节约的这部分成本用来增加现存业务的单位收益或者增加市场份额，通过支付高利息存款或者收取低息贷款的方式吸引用户。因此从理论上，网络银行的成长会快于传统的实体银行。</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世纪</a:t>
            </a:r>
            <a:r>
              <a:rPr lang="en-US" altLang="zh-CN" sz="1600">
                <a:latin typeface="仿宋" panose="02010609060101010101" pitchFamily="49" charset="-122"/>
                <a:ea typeface="仿宋" panose="02010609060101010101" pitchFamily="49" charset="-122"/>
              </a:rPr>
              <a:t>90</a:t>
            </a:r>
            <a:r>
              <a:rPr lang="zh-CN" altLang="en-US" sz="1600">
                <a:latin typeface="仿宋" panose="02010609060101010101" pitchFamily="49" charset="-122"/>
                <a:ea typeface="仿宋" panose="02010609060101010101" pitchFamily="49" charset="-122"/>
              </a:rPr>
              <a:t>年代以来，美国的商业银行重点将外部集成服务与银行内部的信息技术处理相结合，对传统商业银行的流程进行改造和更新。据美国联邦存款保险公司统计，</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年与</a:t>
            </a:r>
            <a:r>
              <a:rPr lang="en-US" altLang="zh-CN" sz="1600">
                <a:latin typeface="仿宋" panose="02010609060101010101" pitchFamily="49" charset="-122"/>
                <a:ea typeface="仿宋" panose="02010609060101010101" pitchFamily="49" charset="-122"/>
              </a:rPr>
              <a:t>1993</a:t>
            </a:r>
            <a:r>
              <a:rPr lang="zh-CN" altLang="en-US" sz="1600">
                <a:latin typeface="仿宋" panose="02010609060101010101" pitchFamily="49" charset="-122"/>
                <a:ea typeface="仿宋" panose="02010609060101010101" pitchFamily="49" charset="-122"/>
              </a:rPr>
              <a:t>年相比，传统分行业务从</a:t>
            </a:r>
            <a:r>
              <a:rPr lang="en-US" altLang="zh-CN" sz="1600">
                <a:latin typeface="仿宋" panose="02010609060101010101" pitchFamily="49" charset="-122"/>
                <a:ea typeface="仿宋" panose="02010609060101010101" pitchFamily="49" charset="-122"/>
              </a:rPr>
              <a:t>42%</a:t>
            </a:r>
            <a:r>
              <a:rPr lang="zh-CN" altLang="en-US" sz="1600">
                <a:latin typeface="仿宋" panose="02010609060101010101" pitchFamily="49" charset="-122"/>
                <a:ea typeface="仿宋" panose="02010609060101010101" pitchFamily="49" charset="-122"/>
              </a:rPr>
              <a:t>降至</a:t>
            </a:r>
            <a:r>
              <a:rPr lang="en-US" altLang="zh-CN" sz="1600">
                <a:latin typeface="仿宋" panose="02010609060101010101" pitchFamily="49" charset="-122"/>
                <a:ea typeface="仿宋" panose="02010609060101010101" pitchFamily="49" charset="-122"/>
              </a:rPr>
              <a:t>22%</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ATM</a:t>
            </a:r>
            <a:r>
              <a:rPr lang="zh-CN" altLang="en-US" sz="1600">
                <a:latin typeface="仿宋" panose="02010609060101010101" pitchFamily="49" charset="-122"/>
                <a:ea typeface="仿宋" panose="02010609060101010101" pitchFamily="49" charset="-122"/>
              </a:rPr>
              <a:t>从</a:t>
            </a:r>
            <a:r>
              <a:rPr lang="en-US" altLang="zh-CN" sz="1600">
                <a:latin typeface="仿宋" panose="02010609060101010101" pitchFamily="49" charset="-122"/>
                <a:ea typeface="仿宋" panose="02010609060101010101" pitchFamily="49" charset="-122"/>
              </a:rPr>
              <a:t>33%</a:t>
            </a:r>
            <a:r>
              <a:rPr lang="zh-CN" altLang="en-US" sz="1600">
                <a:latin typeface="仿宋" panose="02010609060101010101" pitchFamily="49" charset="-122"/>
                <a:ea typeface="仿宋" panose="02010609060101010101" pitchFamily="49" charset="-122"/>
              </a:rPr>
              <a:t>降到</a:t>
            </a:r>
            <a:r>
              <a:rPr lang="en-US" altLang="zh-CN" sz="1600">
                <a:latin typeface="仿宋" panose="02010609060101010101" pitchFamily="49" charset="-122"/>
                <a:ea typeface="仿宋" panose="02010609060101010101" pitchFamily="49" charset="-122"/>
              </a:rPr>
              <a:t>30%</a:t>
            </a:r>
            <a:r>
              <a:rPr lang="zh-CN" altLang="en-US" sz="1600">
                <a:latin typeface="仿宋" panose="02010609060101010101" pitchFamily="49" charset="-122"/>
                <a:ea typeface="仿宋" panose="02010609060101010101" pitchFamily="49" charset="-122"/>
              </a:rPr>
              <a:t>，电话银行从</a:t>
            </a:r>
            <a:r>
              <a:rPr lang="en-US" altLang="zh-CN" sz="1600">
                <a:latin typeface="仿宋" panose="02010609060101010101" pitchFamily="49" charset="-122"/>
                <a:ea typeface="仿宋" panose="02010609060101010101" pitchFamily="49" charset="-122"/>
              </a:rPr>
              <a:t>23%</a:t>
            </a:r>
            <a:r>
              <a:rPr lang="zh-CN" altLang="en-US" sz="1600">
                <a:latin typeface="仿宋" panose="02010609060101010101" pitchFamily="49" charset="-122"/>
                <a:ea typeface="仿宋" panose="02010609060101010101" pitchFamily="49" charset="-122"/>
              </a:rPr>
              <a:t>升至</a:t>
            </a:r>
            <a:r>
              <a:rPr lang="en-US" altLang="zh-CN" sz="1600">
                <a:latin typeface="仿宋" panose="02010609060101010101" pitchFamily="49" charset="-122"/>
                <a:ea typeface="仿宋" panose="02010609060101010101" pitchFamily="49" charset="-122"/>
              </a:rPr>
              <a:t>35%</a:t>
            </a:r>
            <a:r>
              <a:rPr lang="zh-CN" altLang="en-US" sz="1600">
                <a:latin typeface="仿宋" panose="02010609060101010101" pitchFamily="49" charset="-122"/>
                <a:ea typeface="仿宋" panose="02010609060101010101" pitchFamily="49" charset="-122"/>
              </a:rPr>
              <a:t>，网络银行从无到有并上升到</a:t>
            </a:r>
            <a:r>
              <a:rPr lang="en-US" altLang="zh-CN" sz="1600">
                <a:latin typeface="仿宋" panose="02010609060101010101" pitchFamily="49" charset="-122"/>
                <a:ea typeface="仿宋" panose="02010609060101010101" pitchFamily="49" charset="-122"/>
              </a:rPr>
              <a:t>13%</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年年底，美国上网家庭已经有</a:t>
            </a:r>
            <a:r>
              <a:rPr lang="en-US" altLang="zh-CN" sz="1600">
                <a:latin typeface="仿宋" panose="02010609060101010101" pitchFamily="49" charset="-122"/>
                <a:ea typeface="仿宋" panose="02010609060101010101" pitchFamily="49" charset="-122"/>
              </a:rPr>
              <a:t>4 000</a:t>
            </a:r>
            <a:r>
              <a:rPr lang="zh-CN" altLang="en-US" sz="1600">
                <a:latin typeface="仿宋" panose="02010609060101010101" pitchFamily="49" charset="-122"/>
                <a:ea typeface="仿宋" panose="02010609060101010101" pitchFamily="49" charset="-122"/>
              </a:rPr>
              <a:t>万户使用过网络银行服务，截至</a:t>
            </a:r>
            <a:r>
              <a:rPr lang="en-US" altLang="zh-CN" sz="1600">
                <a:latin typeface="仿宋" panose="02010609060101010101" pitchFamily="49" charset="-122"/>
                <a:ea typeface="仿宋" panose="02010609060101010101" pitchFamily="49" charset="-122"/>
              </a:rPr>
              <a:t>2007</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9</a:t>
            </a:r>
            <a:r>
              <a:rPr lang="zh-CN" altLang="en-US" sz="1600">
                <a:latin typeface="仿宋" panose="02010609060101010101" pitchFamily="49" charset="-122"/>
                <a:ea typeface="仿宋" panose="02010609060101010101" pitchFamily="49" charset="-122"/>
              </a:rPr>
              <a:t>月，美国有 </a:t>
            </a:r>
            <a:r>
              <a:rPr lang="en-US" altLang="zh-CN" sz="1600">
                <a:latin typeface="仿宋" panose="02010609060101010101" pitchFamily="49" charset="-122"/>
                <a:ea typeface="仿宋" panose="02010609060101010101" pitchFamily="49" charset="-122"/>
              </a:rPr>
              <a:t>53%</a:t>
            </a:r>
            <a:r>
              <a:rPr lang="zh-CN" altLang="en-US" sz="1600">
                <a:latin typeface="仿宋" panose="02010609060101010101" pitchFamily="49" charset="-122"/>
                <a:ea typeface="仿宋" panose="02010609060101010101" pitchFamily="49" charset="-122"/>
              </a:rPr>
              <a:t>的网络用户至少使用过一次网络银行服务，占到全美总人数的</a:t>
            </a:r>
            <a:r>
              <a:rPr lang="en-US" altLang="zh-CN" sz="1600">
                <a:latin typeface="仿宋" panose="02010609060101010101" pitchFamily="49" charset="-122"/>
                <a:ea typeface="仿宋" panose="02010609060101010101" pitchFamily="49" charset="-122"/>
              </a:rPr>
              <a:t>39%</a:t>
            </a:r>
            <a:r>
              <a:rPr lang="zh-CN" altLang="en-US" sz="1600">
                <a:latin typeface="仿宋" panose="02010609060101010101" pitchFamily="49" charset="-122"/>
                <a:ea typeface="仿宋" panose="02010609060101010101" pitchFamily="49" charset="-122"/>
              </a:rPr>
              <a:t>。</a:t>
            </a:r>
            <a:endParaRPr lang="en-US" altLang="zh-CN" sz="1600">
              <a:latin typeface="仿宋" panose="02010609060101010101" pitchFamily="49" charset="-122"/>
              <a:ea typeface="仿宋" panose="02010609060101010101" pitchFamily="49" charset="-122"/>
            </a:endParaRPr>
          </a:p>
          <a:p>
            <a:pPr eaLnBrk="1" hangingPunct="1">
              <a:spcBef>
                <a:spcPct val="0"/>
              </a:spcBef>
            </a:pPr>
            <a:endParaRPr lang="zh-CN" altLang="en-US"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4003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B43BDD97-336B-4D66-A9EB-BCB27758A209}"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14</a:t>
            </a:fld>
            <a:endParaRPr lang="zh-CN" altLang="en-US" sz="1200" smtClean="0">
              <a:solidFill>
                <a:srgbClr val="6A5015"/>
              </a:solidFill>
              <a:latin typeface="Times New Roman" panose="02020603050405020304" pitchFamily="18" charset="0"/>
            </a:endParaRPr>
          </a:p>
        </p:txBody>
      </p:sp>
      <p:sp>
        <p:nvSpPr>
          <p:cNvPr id="18435" name="TextBox 4"/>
          <p:cNvSpPr txBox="1">
            <a:spLocks noChangeArrowheads="1"/>
          </p:cNvSpPr>
          <p:nvPr/>
        </p:nvSpPr>
        <p:spPr bwMode="auto">
          <a:xfrm>
            <a:off x="755650" y="692150"/>
            <a:ext cx="79311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美国网络银行在</a:t>
            </a:r>
            <a:r>
              <a:rPr lang="en-US" altLang="zh-CN" sz="1600">
                <a:latin typeface="仿宋" panose="02010609060101010101" pitchFamily="49" charset="-122"/>
                <a:ea typeface="仿宋" panose="02010609060101010101" pitchFamily="49" charset="-122"/>
              </a:rPr>
              <a:t>21</a:t>
            </a:r>
            <a:r>
              <a:rPr lang="zh-CN" altLang="en-US" sz="1600">
                <a:latin typeface="仿宋" panose="02010609060101010101" pitchFamily="49" charset="-122"/>
                <a:ea typeface="仿宋" panose="02010609060101010101" pitchFamily="49" charset="-122"/>
              </a:rPr>
              <a:t>世纪最初几年的经营业绩不尽如人意。</a:t>
            </a:r>
            <a:r>
              <a:rPr lang="en-US" altLang="zh-CN" sz="1600">
                <a:latin typeface="仿宋" panose="02010609060101010101" pitchFamily="49" charset="-122"/>
                <a:ea typeface="仿宋" panose="02010609060101010101" pitchFamily="49" charset="-122"/>
              </a:rPr>
              <a:t>Bancshares</a:t>
            </a:r>
            <a:r>
              <a:rPr lang="zh-CN" altLang="en-US" sz="1600">
                <a:latin typeface="仿宋" panose="02010609060101010101" pitchFamily="49" charset="-122"/>
                <a:ea typeface="仿宋" panose="02010609060101010101" pitchFamily="49" charset="-122"/>
              </a:rPr>
              <a:t>在</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年的净损失达到</a:t>
            </a:r>
            <a:r>
              <a:rPr lang="en-US" altLang="zh-CN" sz="1600">
                <a:latin typeface="仿宋" panose="02010609060101010101" pitchFamily="49" charset="-122"/>
                <a:ea typeface="仿宋" panose="02010609060101010101" pitchFamily="49" charset="-122"/>
              </a:rPr>
              <a:t>970</a:t>
            </a:r>
            <a:r>
              <a:rPr lang="zh-CN" altLang="en-US" sz="1600">
                <a:latin typeface="仿宋" panose="02010609060101010101" pitchFamily="49" charset="-122"/>
                <a:ea typeface="仿宋" panose="02010609060101010101" pitchFamily="49" charset="-122"/>
              </a:rPr>
              <a:t>万美元，每股净损失</a:t>
            </a:r>
            <a:r>
              <a:rPr lang="en-US" altLang="zh-CN" sz="1600">
                <a:latin typeface="仿宋" panose="02010609060101010101" pitchFamily="49" charset="-122"/>
                <a:ea typeface="仿宋" panose="02010609060101010101" pitchFamily="49" charset="-122"/>
              </a:rPr>
              <a:t>1.7</a:t>
            </a:r>
            <a:r>
              <a:rPr lang="zh-CN" altLang="en-US" sz="1600">
                <a:latin typeface="仿宋" panose="02010609060101010101" pitchFamily="49" charset="-122"/>
                <a:ea typeface="仿宋" panose="02010609060101010101" pitchFamily="49" charset="-122"/>
              </a:rPr>
              <a:t>美元；</a:t>
            </a:r>
            <a:r>
              <a:rPr lang="en-US" altLang="zh-CN" sz="1600">
                <a:latin typeface="仿宋" panose="02010609060101010101" pitchFamily="49" charset="-122"/>
                <a:ea typeface="仿宋" panose="02010609060101010101" pitchFamily="49" charset="-122"/>
              </a:rPr>
              <a:t>CompuBank</a:t>
            </a:r>
            <a:r>
              <a:rPr lang="zh-CN" altLang="en-US" sz="1600">
                <a:latin typeface="仿宋" panose="02010609060101010101" pitchFamily="49" charset="-122"/>
                <a:ea typeface="仿宋" panose="02010609060101010101" pitchFamily="49" charset="-122"/>
              </a:rPr>
              <a:t>在</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年损失</a:t>
            </a:r>
            <a:r>
              <a:rPr lang="en-US" altLang="zh-CN" sz="1600">
                <a:latin typeface="仿宋" panose="02010609060101010101" pitchFamily="49" charset="-122"/>
                <a:ea typeface="仿宋" panose="02010609060101010101" pitchFamily="49" charset="-122"/>
              </a:rPr>
              <a:t>2 620</a:t>
            </a:r>
            <a:r>
              <a:rPr lang="zh-CN" altLang="en-US" sz="1600">
                <a:latin typeface="仿宋" panose="02010609060101010101" pitchFamily="49" charset="-122"/>
                <a:ea typeface="仿宋" panose="02010609060101010101" pitchFamily="49" charset="-122"/>
              </a:rPr>
              <a:t>万美元，并于</a:t>
            </a:r>
            <a:r>
              <a:rPr lang="en-US" altLang="zh-CN" sz="1600">
                <a:latin typeface="仿宋" panose="02010609060101010101" pitchFamily="49" charset="-122"/>
                <a:ea typeface="仿宋" panose="02010609060101010101" pitchFamily="49" charset="-122"/>
              </a:rPr>
              <a:t>2001</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月解雇</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的员工；</a:t>
            </a:r>
            <a:r>
              <a:rPr lang="en-US" altLang="zh-CN" sz="1600">
                <a:latin typeface="仿宋" panose="02010609060101010101" pitchFamily="49" charset="-122"/>
                <a:ea typeface="仿宋" panose="02010609060101010101" pitchFamily="49" charset="-122"/>
              </a:rPr>
              <a:t>LighthouseBank</a:t>
            </a:r>
            <a:r>
              <a:rPr lang="zh-CN" altLang="en-US" sz="1600">
                <a:latin typeface="仿宋" panose="02010609060101010101" pitchFamily="49" charset="-122"/>
                <a:ea typeface="仿宋" panose="02010609060101010101" pitchFamily="49" charset="-122"/>
              </a:rPr>
              <a:t>在</a:t>
            </a:r>
            <a:r>
              <a:rPr lang="en-US" altLang="zh-CN" sz="1600">
                <a:latin typeface="仿宋" panose="02010609060101010101" pitchFamily="49" charset="-122"/>
                <a:ea typeface="仿宋" panose="02010609060101010101" pitchFamily="49" charset="-122"/>
              </a:rPr>
              <a:t>2001</a:t>
            </a:r>
            <a:r>
              <a:rPr lang="zh-CN" altLang="en-US" sz="1600">
                <a:latin typeface="仿宋" panose="02010609060101010101" pitchFamily="49" charset="-122"/>
                <a:ea typeface="仿宋" panose="02010609060101010101" pitchFamily="49" charset="-122"/>
              </a:rPr>
              <a:t>年第一季度亏损了</a:t>
            </a:r>
            <a:r>
              <a:rPr lang="en-US" altLang="zh-CN" sz="1600">
                <a:latin typeface="仿宋" panose="02010609060101010101" pitchFamily="49" charset="-122"/>
                <a:ea typeface="仿宋" panose="02010609060101010101" pitchFamily="49" charset="-122"/>
              </a:rPr>
              <a:t>75.1</a:t>
            </a:r>
            <a:r>
              <a:rPr lang="zh-CN" altLang="en-US" sz="1600">
                <a:latin typeface="仿宋" panose="02010609060101010101" pitchFamily="49" charset="-122"/>
                <a:ea typeface="仿宋" panose="02010609060101010101" pitchFamily="49" charset="-122"/>
              </a:rPr>
              <a:t>万美元。纯网络银行发展到一定阶段，大多数被传统银行并购，成为传统银行延伸和拓展网络银行业务最快捷的手段，在技术、经营渠道和运营模式上都开始了重新构建。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富国银行于</a:t>
            </a:r>
            <a:r>
              <a:rPr lang="en-US" altLang="zh-CN" sz="1600">
                <a:latin typeface="仿宋" panose="02010609060101010101" pitchFamily="49" charset="-122"/>
                <a:ea typeface="仿宋" panose="02010609060101010101" pitchFamily="49" charset="-122"/>
              </a:rPr>
              <a:t>1852</a:t>
            </a:r>
            <a:r>
              <a:rPr lang="zh-CN" altLang="en-US" sz="1600">
                <a:latin typeface="仿宋" panose="02010609060101010101" pitchFamily="49" charset="-122"/>
                <a:ea typeface="仿宋" panose="02010609060101010101" pitchFamily="49" charset="-122"/>
              </a:rPr>
              <a:t>年诞生于美国加州，拥有全美排行第一的网络银行服务体系。富国银行的发展大概可以分为三个阶段：第一个阶段为成长期（</a:t>
            </a:r>
            <a:r>
              <a:rPr lang="en-US" altLang="zh-CN" sz="1600">
                <a:latin typeface="仿宋" panose="02010609060101010101" pitchFamily="49" charset="-122"/>
                <a:ea typeface="仿宋" panose="02010609060101010101" pitchFamily="49" charset="-122"/>
              </a:rPr>
              <a:t>1852—1992</a:t>
            </a:r>
            <a:r>
              <a:rPr lang="zh-CN" altLang="en-US" sz="1600">
                <a:latin typeface="仿宋" panose="02010609060101010101" pitchFamily="49" charset="-122"/>
                <a:ea typeface="仿宋" panose="02010609060101010101" pitchFamily="49" charset="-122"/>
              </a:rPr>
              <a:t>）；第二个阶段为快速扩展期（</a:t>
            </a:r>
            <a:r>
              <a:rPr lang="en-US" altLang="zh-CN" sz="1600">
                <a:latin typeface="仿宋" panose="02010609060101010101" pitchFamily="49" charset="-122"/>
                <a:ea typeface="仿宋" panose="02010609060101010101" pitchFamily="49" charset="-122"/>
              </a:rPr>
              <a:t>1993—2008</a:t>
            </a:r>
            <a:r>
              <a:rPr lang="zh-CN" altLang="en-US" sz="1600">
                <a:latin typeface="仿宋" panose="02010609060101010101" pitchFamily="49" charset="-122"/>
                <a:ea typeface="仿宋" panose="02010609060101010101" pitchFamily="49" charset="-122"/>
              </a:rPr>
              <a:t>），这段时间也是美国网络社会的崛起阶段；第三个阶段为整合发展期（</a:t>
            </a:r>
            <a:r>
              <a:rPr lang="en-US" altLang="zh-CN" sz="1600">
                <a:latin typeface="仿宋" panose="02010609060101010101" pitchFamily="49" charset="-122"/>
                <a:ea typeface="仿宋" panose="02010609060101010101" pitchFamily="49" charset="-122"/>
              </a:rPr>
              <a:t>2009</a:t>
            </a:r>
            <a:r>
              <a:rPr lang="zh-CN" altLang="en-US" sz="1600">
                <a:latin typeface="仿宋" panose="02010609060101010101" pitchFamily="49" charset="-122"/>
                <a:ea typeface="仿宋" panose="02010609060101010101" pitchFamily="49" charset="-122"/>
              </a:rPr>
              <a:t>年至今）。</a:t>
            </a:r>
            <a:r>
              <a:rPr lang="en-US" altLang="zh-CN" sz="1600">
                <a:latin typeface="仿宋" panose="02010609060101010101" pitchFamily="49" charset="-122"/>
                <a:ea typeface="仿宋" panose="02010609060101010101" pitchFamily="49" charset="-122"/>
              </a:rPr>
              <a:t>1992</a:t>
            </a:r>
            <a:r>
              <a:rPr lang="zh-CN" altLang="en-US" sz="1600">
                <a:latin typeface="仿宋" panose="02010609060101010101" pitchFamily="49" charset="-122"/>
                <a:ea typeface="仿宋" panose="02010609060101010101" pitchFamily="49" charset="-122"/>
              </a:rPr>
              <a:t>年，富国银行开始建立以网络银行服务为核心的信息系统。</a:t>
            </a:r>
            <a:r>
              <a:rPr lang="en-US" altLang="zh-CN" sz="1600">
                <a:latin typeface="仿宋" panose="02010609060101010101" pitchFamily="49" charset="-122"/>
                <a:ea typeface="仿宋" panose="02010609060101010101" pitchFamily="49" charset="-122"/>
              </a:rPr>
              <a:t>1994</a:t>
            </a:r>
            <a:r>
              <a:rPr lang="zh-CN" altLang="en-US" sz="1600">
                <a:latin typeface="仿宋" panose="02010609060101010101" pitchFamily="49" charset="-122"/>
                <a:ea typeface="仿宋" panose="02010609060101010101" pitchFamily="49" charset="-122"/>
              </a:rPr>
              <a:t>年，富国银行建立资讯网站。</a:t>
            </a:r>
            <a:r>
              <a:rPr lang="en-US" altLang="zh-CN" sz="1600">
                <a:latin typeface="仿宋" panose="02010609060101010101" pitchFamily="49" charset="-122"/>
                <a:ea typeface="仿宋" panose="02010609060101010101" pitchFamily="49" charset="-122"/>
              </a:rPr>
              <a:t>1995</a:t>
            </a:r>
            <a:r>
              <a:rPr lang="zh-CN" altLang="en-US" sz="1600">
                <a:latin typeface="仿宋" panose="02010609060101010101" pitchFamily="49" charset="-122"/>
                <a:ea typeface="仿宋" panose="02010609060101010101" pitchFamily="49" charset="-122"/>
              </a:rPr>
              <a:t>年，通过互联网提供在线服务。</a:t>
            </a:r>
            <a:r>
              <a:rPr lang="en-US" altLang="zh-CN" sz="1600">
                <a:latin typeface="仿宋" panose="02010609060101010101" pitchFamily="49" charset="-122"/>
                <a:ea typeface="仿宋" panose="02010609060101010101" pitchFamily="49" charset="-122"/>
              </a:rPr>
              <a:t>1996</a:t>
            </a:r>
            <a:r>
              <a:rPr lang="zh-CN" altLang="en-US" sz="1600">
                <a:latin typeface="仿宋" panose="02010609060101010101" pitchFamily="49" charset="-122"/>
                <a:ea typeface="仿宋" panose="02010609060101010101" pitchFamily="49" charset="-122"/>
              </a:rPr>
              <a:t>年，提供不同账户之间转账、线上信用卡账单，以及线上规划各项缴款方式等服务。</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年，试行自动账单明细功能。</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年，在 </a:t>
            </a:r>
            <a:r>
              <a:rPr lang="en-US" altLang="zh-CN" sz="1600">
                <a:latin typeface="仿宋" panose="02010609060101010101" pitchFamily="49" charset="-122"/>
                <a:ea typeface="仿宋" panose="02010609060101010101" pitchFamily="49" charset="-122"/>
              </a:rPr>
              <a:t>weblogic</a:t>
            </a:r>
            <a:r>
              <a:rPr lang="zh-CN" altLang="en-US" sz="1600">
                <a:latin typeface="仿宋" panose="02010609060101010101" pitchFamily="49" charset="-122"/>
                <a:ea typeface="仿宋" panose="02010609060101010101" pitchFamily="49" charset="-122"/>
              </a:rPr>
              <a:t>平台商构建和部署在线商务电子办公室。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2</a:t>
            </a:r>
            <a:r>
              <a:rPr lang="zh-CN" altLang="en-US" sz="1600" b="1">
                <a:latin typeface="仿宋" panose="02010609060101010101" pitchFamily="49" charset="-122"/>
                <a:ea typeface="仿宋" panose="02010609060101010101" pitchFamily="49" charset="-122"/>
              </a:rPr>
              <a:t>）欧洲情况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虽然欧洲各国银行都提供网络银行服务，但由于用户使用习惯和安全意识等方面的差异，欧洲网络银行的发展在各个国家的差异比较大。截至</a:t>
            </a:r>
            <a:r>
              <a:rPr lang="en-US" altLang="zh-CN" sz="1600">
                <a:latin typeface="仿宋" panose="02010609060101010101" pitchFamily="49" charset="-122"/>
                <a:ea typeface="仿宋" panose="02010609060101010101" pitchFamily="49" charset="-122"/>
              </a:rPr>
              <a:t>2009</a:t>
            </a:r>
            <a:r>
              <a:rPr lang="zh-CN" altLang="en-US" sz="1600">
                <a:latin typeface="仿宋" panose="02010609060101010101" pitchFamily="49" charset="-122"/>
                <a:ea typeface="仿宋" panose="02010609060101010101" pitchFamily="49" charset="-122"/>
              </a:rPr>
              <a:t>年年底，北欧国家的网络银行普及率显著高于其他地区，荷兰、瑞典的网络银行普及率在已经分别达到</a:t>
            </a:r>
            <a:r>
              <a:rPr lang="en-US" altLang="zh-CN" sz="1600">
                <a:latin typeface="仿宋" panose="02010609060101010101" pitchFamily="49" charset="-122"/>
                <a:ea typeface="仿宋" panose="02010609060101010101" pitchFamily="49" charset="-122"/>
              </a:rPr>
              <a:t>90%</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87%</a:t>
            </a:r>
            <a:r>
              <a:rPr lang="zh-CN" altLang="en-US" sz="1600">
                <a:latin typeface="仿宋" panose="02010609060101010101" pitchFamily="49" charset="-122"/>
                <a:ea typeface="仿宋" panose="02010609060101010101" pitchFamily="49" charset="-122"/>
              </a:rPr>
              <a:t>；西班牙、意大利相对落后，其网络银行用户仅分别为</a:t>
            </a:r>
            <a:r>
              <a:rPr lang="en-US" altLang="zh-CN" sz="1600">
                <a:latin typeface="仿宋" panose="02010609060101010101" pitchFamily="49" charset="-122"/>
                <a:ea typeface="仿宋" panose="02010609060101010101" pitchFamily="49" charset="-122"/>
              </a:rPr>
              <a:t>42%</a:t>
            </a:r>
            <a:r>
              <a:rPr lang="zh-CN" altLang="en-US" sz="1600">
                <a:latin typeface="仿宋" panose="02010609060101010101" pitchFamily="49" charset="-122"/>
                <a:ea typeface="仿宋" panose="02010609060101010101" pitchFamily="49" charset="-122"/>
              </a:rPr>
              <a:t>和 </a:t>
            </a:r>
            <a:r>
              <a:rPr lang="en-US" altLang="zh-CN" sz="1600">
                <a:latin typeface="仿宋" panose="02010609060101010101" pitchFamily="49" charset="-122"/>
                <a:ea typeface="仿宋" panose="02010609060101010101" pitchFamily="49" charset="-122"/>
              </a:rPr>
              <a:t>24%</a:t>
            </a:r>
            <a:r>
              <a:rPr lang="zh-CN" altLang="en-US" sz="1600">
                <a:latin typeface="仿宋" panose="02010609060101010101" pitchFamily="49" charset="-122"/>
                <a:ea typeface="仿宋" panose="02010609060101010101" pitchFamily="49" charset="-122"/>
              </a:rPr>
              <a:t>；法国、德国、英国使用网络银行的用户比例分别为</a:t>
            </a:r>
            <a:r>
              <a:rPr lang="en-US" altLang="zh-CN" sz="1600">
                <a:latin typeface="仿宋" panose="02010609060101010101" pitchFamily="49" charset="-122"/>
                <a:ea typeface="仿宋" panose="02010609060101010101" pitchFamily="49" charset="-122"/>
              </a:rPr>
              <a:t>62%</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58%</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52%</a:t>
            </a:r>
            <a:r>
              <a:rPr lang="zh-CN" altLang="en-US" sz="1600">
                <a:latin typeface="仿宋" panose="02010609060101010101" pitchFamily="49" charset="-122"/>
                <a:ea typeface="仿宋" panose="02010609060101010101" pitchFamily="49" charset="-122"/>
              </a:rPr>
              <a:t>。总体而言，欧洲超过一半以上的网络用户已经在使用网络银行。 </a:t>
            </a:r>
          </a:p>
        </p:txBody>
      </p:sp>
    </p:spTree>
    <p:extLst>
      <p:ext uri="{BB962C8B-B14F-4D97-AF65-F5344CB8AC3E}">
        <p14:creationId xmlns:p14="http://schemas.microsoft.com/office/powerpoint/2010/main" val="36523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27D114E6-635B-4DAB-A38A-557C6091865A}"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15</a:t>
            </a:fld>
            <a:endParaRPr lang="zh-CN" altLang="en-US" sz="1200" smtClean="0">
              <a:solidFill>
                <a:srgbClr val="6A5015"/>
              </a:solidFill>
              <a:latin typeface="Times New Roman" panose="02020603050405020304" pitchFamily="18" charset="0"/>
            </a:endParaRPr>
          </a:p>
        </p:txBody>
      </p:sp>
      <p:sp>
        <p:nvSpPr>
          <p:cNvPr id="19459" name="TextBox 4"/>
          <p:cNvSpPr txBox="1">
            <a:spLocks noChangeArrowheads="1"/>
          </p:cNvSpPr>
          <p:nvPr/>
        </p:nvSpPr>
        <p:spPr bwMode="auto">
          <a:xfrm>
            <a:off x="755650" y="692150"/>
            <a:ext cx="8137525"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瑞士银行业闻名全球，但网络银行发展相对缓慢。直到</a:t>
            </a:r>
            <a:r>
              <a:rPr lang="en-US" altLang="zh-CN" sz="1600">
                <a:latin typeface="仿宋" panose="02010609060101010101" pitchFamily="49" charset="-122"/>
                <a:ea typeface="仿宋" panose="02010609060101010101" pitchFamily="49" charset="-122"/>
              </a:rPr>
              <a:t>2001</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月，瑞士才出现第一家完全在互联网上经营的银行</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瑞士行情，这家网络银行位于沃州的格朗，每天的营业时间为</a:t>
            </a:r>
            <a:r>
              <a:rPr lang="en-US" altLang="zh-CN" sz="1600">
                <a:latin typeface="仿宋" panose="02010609060101010101" pitchFamily="49" charset="-122"/>
                <a:ea typeface="仿宋" panose="02010609060101010101" pitchFamily="49" charset="-122"/>
              </a:rPr>
              <a:t>18</a:t>
            </a:r>
            <a:r>
              <a:rPr lang="zh-CN" altLang="en-US" sz="1600">
                <a:latin typeface="仿宋" panose="02010609060101010101" pitchFamily="49" charset="-122"/>
                <a:ea typeface="仿宋" panose="02010609060101010101" pitchFamily="49" charset="-122"/>
              </a:rPr>
              <a:t>个小时。而作为传统银行的瑞士银行，到</a:t>
            </a:r>
            <a:r>
              <a:rPr lang="en-US" altLang="zh-CN" sz="1600">
                <a:latin typeface="仿宋" panose="02010609060101010101" pitchFamily="49" charset="-122"/>
                <a:ea typeface="仿宋" panose="02010609060101010101" pitchFamily="49" charset="-122"/>
              </a:rPr>
              <a:t>2007</a:t>
            </a:r>
            <a:r>
              <a:rPr lang="zh-CN" altLang="en-US" sz="1600">
                <a:latin typeface="仿宋" panose="02010609060101010101" pitchFamily="49" charset="-122"/>
                <a:ea typeface="仿宋" panose="02010609060101010101" pitchFamily="49" charset="-122"/>
              </a:rPr>
              <a:t>年还只能通过本行网络银行查询账户余额，或者在本行系统内的自动柜员机上查询余额，不能进行跨行查询。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欧洲第一家纯网络银行诞生于德国。</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7</a:t>
            </a:r>
            <a:r>
              <a:rPr lang="zh-CN" altLang="en-US" sz="1600">
                <a:latin typeface="仿宋" panose="02010609060101010101" pitchFamily="49" charset="-122"/>
                <a:ea typeface="仿宋" panose="02010609060101010101" pitchFamily="49" charset="-122"/>
              </a:rPr>
              <a:t>家斯巴达银行（</a:t>
            </a:r>
            <a:r>
              <a:rPr lang="en-US" altLang="zh-CN" sz="1600">
                <a:latin typeface="仿宋" panose="02010609060101010101" pitchFamily="49" charset="-122"/>
                <a:ea typeface="仿宋" panose="02010609060101010101" pitchFamily="49" charset="-122"/>
              </a:rPr>
              <a:t>Spada-Bank</a:t>
            </a:r>
            <a:r>
              <a:rPr lang="zh-CN" altLang="en-US" sz="1600">
                <a:latin typeface="仿宋" panose="02010609060101010101" pitchFamily="49" charset="-122"/>
                <a:ea typeface="仿宋" panose="02010609060101010101" pitchFamily="49" charset="-122"/>
              </a:rPr>
              <a:t>）发起创建的</a:t>
            </a:r>
            <a:r>
              <a:rPr lang="en-US" altLang="zh-CN" sz="1600">
                <a:latin typeface="仿宋" panose="02010609060101010101" pitchFamily="49" charset="-122"/>
                <a:ea typeface="仿宋" panose="02010609060101010101" pitchFamily="49" charset="-122"/>
              </a:rPr>
              <a:t>NetBank</a:t>
            </a:r>
            <a:r>
              <a:rPr lang="zh-CN" altLang="en-US" sz="1600">
                <a:latin typeface="仿宋" panose="02010609060101010101" pitchFamily="49" charset="-122"/>
                <a:ea typeface="仿宋" panose="02010609060101010101" pitchFamily="49" charset="-122"/>
              </a:rPr>
              <a:t>开启了欧洲网络银行业务之路。</a:t>
            </a:r>
            <a:r>
              <a:rPr lang="en-US" altLang="zh-CN" sz="1600">
                <a:latin typeface="仿宋" panose="02010609060101010101" pitchFamily="49" charset="-122"/>
                <a:ea typeface="仿宋" panose="02010609060101010101" pitchFamily="49" charset="-122"/>
              </a:rPr>
              <a:t>Netbank</a:t>
            </a:r>
            <a:r>
              <a:rPr lang="zh-CN" altLang="en-US" sz="1600">
                <a:latin typeface="仿宋" panose="02010609060101010101" pitchFamily="49" charset="-122"/>
                <a:ea typeface="仿宋" panose="02010609060101010101" pitchFamily="49" charset="-122"/>
              </a:rPr>
              <a:t>于</a:t>
            </a:r>
            <a:r>
              <a:rPr lang="en-US" altLang="zh-CN" sz="1600">
                <a:latin typeface="仿宋" panose="02010609060101010101" pitchFamily="49" charset="-122"/>
                <a:ea typeface="仿宋" panose="02010609060101010101" pitchFamily="49" charset="-122"/>
              </a:rPr>
              <a:t>1999</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4</a:t>
            </a:r>
            <a:r>
              <a:rPr lang="zh-CN" altLang="en-US" sz="1600">
                <a:latin typeface="仿宋" panose="02010609060101010101" pitchFamily="49" charset="-122"/>
                <a:ea typeface="仿宋" panose="02010609060101010101" pitchFamily="49" charset="-122"/>
              </a:rPr>
              <a:t>月起正式为客户提供免费的活期账户，客户可以通过此账户进行投资理财、证券交易、信用卡结算等；</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9</a:t>
            </a:r>
            <a:r>
              <a:rPr lang="zh-CN" altLang="en-US" sz="1600">
                <a:latin typeface="仿宋" panose="02010609060101010101" pitchFamily="49" charset="-122"/>
                <a:ea typeface="仿宋" panose="02010609060101010101" pitchFamily="49" charset="-122"/>
              </a:rPr>
              <a:t>月，</a:t>
            </a:r>
            <a:r>
              <a:rPr lang="en-US" altLang="zh-CN" sz="1600">
                <a:latin typeface="仿宋" panose="02010609060101010101" pitchFamily="49" charset="-122"/>
                <a:ea typeface="仿宋" panose="02010609060101010101" pitchFamily="49" charset="-122"/>
              </a:rPr>
              <a:t>NetBank</a:t>
            </a:r>
            <a:r>
              <a:rPr lang="zh-CN" altLang="en-US" sz="1600">
                <a:latin typeface="仿宋" panose="02010609060101010101" pitchFamily="49" charset="-122"/>
                <a:ea typeface="仿宋" panose="02010609060101010101" pitchFamily="49" charset="-122"/>
              </a:rPr>
              <a:t>推出的无障碍互联网银行服务，为德国超过 </a:t>
            </a:r>
            <a:r>
              <a:rPr lang="en-US" altLang="zh-CN" sz="1600">
                <a:latin typeface="仿宋" panose="02010609060101010101" pitchFamily="49" charset="-122"/>
                <a:ea typeface="仿宋" panose="02010609060101010101" pitchFamily="49" charset="-122"/>
              </a:rPr>
              <a:t>65.5</a:t>
            </a:r>
            <a:r>
              <a:rPr lang="zh-CN" altLang="en-US" sz="1600">
                <a:latin typeface="仿宋" panose="02010609060101010101" pitchFamily="49" charset="-122"/>
                <a:ea typeface="仿宋" panose="02010609060101010101" pitchFamily="49" charset="-122"/>
              </a:rPr>
              <a:t>万的盲人及视力障碍者创造了便利条件。德意志银行是德国最大的银行，于 </a:t>
            </a:r>
            <a:r>
              <a:rPr lang="en-US" altLang="zh-CN" sz="1600">
                <a:latin typeface="仿宋" panose="02010609060101010101" pitchFamily="49" charset="-122"/>
                <a:ea typeface="仿宋" panose="02010609060101010101" pitchFamily="49" charset="-122"/>
              </a:rPr>
              <a:t>1997</a:t>
            </a:r>
            <a:r>
              <a:rPr lang="zh-CN" altLang="en-US" sz="1600">
                <a:latin typeface="仿宋" panose="02010609060101010101" pitchFamily="49" charset="-122"/>
                <a:ea typeface="仿宋" panose="02010609060101010101" pitchFamily="49" charset="-122"/>
              </a:rPr>
              <a:t>年开始提供网络银行服务。德意志银行建立了专门的网络银行分部，并自 </a:t>
            </a:r>
            <a:r>
              <a:rPr lang="en-US" altLang="zh-CN" sz="1600">
                <a:latin typeface="仿宋" panose="02010609060101010101" pitchFamily="49" charset="-122"/>
                <a:ea typeface="仿宋" panose="02010609060101010101" pitchFamily="49" charset="-122"/>
              </a:rPr>
              <a:t>2000</a:t>
            </a:r>
            <a:r>
              <a:rPr lang="zh-CN" altLang="en-US" sz="1600">
                <a:latin typeface="仿宋" panose="02010609060101010101" pitchFamily="49" charset="-122"/>
                <a:ea typeface="仿宋" panose="02010609060101010101" pitchFamily="49" charset="-122"/>
              </a:rPr>
              <a:t>年起每年投资</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亿欧元发展网络银行业务。</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2</a:t>
            </a:r>
            <a:r>
              <a:rPr lang="zh-CN" altLang="en-US" sz="1600">
                <a:latin typeface="仿宋" panose="02010609060101010101" pitchFamily="49" charset="-122"/>
                <a:ea typeface="仿宋" panose="02010609060101010101" pitchFamily="49" charset="-122"/>
              </a:rPr>
              <a:t>月，德意志银行获得了中国网络银行业务许可证，使该行能够向中国客户提供通过网络银行贷款、转账和进行与贸易相关的人民币及外汇交易。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英国最大的网络银行</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由英国保险投资机构保证集团（</a:t>
            </a:r>
            <a:r>
              <a:rPr lang="en-US" altLang="zh-CN" sz="1600">
                <a:latin typeface="仿宋" panose="02010609060101010101" pitchFamily="49" charset="-122"/>
                <a:ea typeface="仿宋" panose="02010609060101010101" pitchFamily="49" charset="-122"/>
              </a:rPr>
              <a:t>Prudential</a:t>
            </a:r>
            <a:r>
              <a:rPr lang="zh-CN" altLang="en-US" sz="1600">
                <a:latin typeface="仿宋" panose="02010609060101010101" pitchFamily="49" charset="-122"/>
                <a:ea typeface="仿宋" panose="02010609060101010101" pitchFamily="49" charset="-122"/>
              </a:rPr>
              <a:t>）于</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 </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月创立，成立</a:t>
            </a:r>
            <a:r>
              <a:rPr lang="en-US" altLang="zh-CN" sz="1600">
                <a:latin typeface="仿宋" panose="02010609060101010101" pitchFamily="49" charset="-122"/>
                <a:ea typeface="仿宋" panose="02010609060101010101" pitchFamily="49" charset="-122"/>
              </a:rPr>
              <a:t>3</a:t>
            </a:r>
            <a:r>
              <a:rPr lang="zh-CN" altLang="en-US" sz="1600">
                <a:latin typeface="仿宋" panose="02010609060101010101" pitchFamily="49" charset="-122"/>
                <a:ea typeface="仿宋" panose="02010609060101010101" pitchFamily="49" charset="-122"/>
              </a:rPr>
              <a:t>个月即吸纳</a:t>
            </a:r>
            <a:r>
              <a:rPr lang="en-US" altLang="zh-CN" sz="1600">
                <a:latin typeface="仿宋" panose="02010609060101010101" pitchFamily="49" charset="-122"/>
                <a:ea typeface="仿宋" panose="02010609060101010101" pitchFamily="49" charset="-122"/>
              </a:rPr>
              <a:t>60</a:t>
            </a:r>
            <a:r>
              <a:rPr lang="zh-CN" altLang="en-US" sz="1600">
                <a:latin typeface="仿宋" panose="02010609060101010101" pitchFamily="49" charset="-122"/>
                <a:ea typeface="仿宋" panose="02010609060101010101" pitchFamily="49" charset="-122"/>
              </a:rPr>
              <a:t>万客户，存款额逾</a:t>
            </a:r>
            <a:r>
              <a:rPr lang="en-US" altLang="zh-CN" sz="1600">
                <a:latin typeface="仿宋" panose="02010609060101010101" pitchFamily="49" charset="-122"/>
                <a:ea typeface="仿宋" panose="02010609060101010101" pitchFamily="49" charset="-122"/>
              </a:rPr>
              <a:t>130</a:t>
            </a:r>
            <a:r>
              <a:rPr lang="zh-CN" altLang="en-US" sz="1600">
                <a:latin typeface="仿宋" panose="02010609060101010101" pitchFamily="49" charset="-122"/>
                <a:ea typeface="仿宋" panose="02010609060101010101" pitchFamily="49" charset="-122"/>
              </a:rPr>
              <a:t>亿美元，占英国市场的</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2002</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在英国首次实现盈利，税前利润达到</a:t>
            </a:r>
            <a:r>
              <a:rPr lang="en-US" altLang="zh-CN" sz="1600">
                <a:latin typeface="仿宋" panose="02010609060101010101" pitchFamily="49" charset="-122"/>
                <a:ea typeface="仿宋" panose="02010609060101010101" pitchFamily="49" charset="-122"/>
              </a:rPr>
              <a:t>3 480</a:t>
            </a:r>
            <a:r>
              <a:rPr lang="zh-CN" altLang="en-US" sz="1600">
                <a:latin typeface="仿宋" panose="02010609060101010101" pitchFamily="49" charset="-122"/>
                <a:ea typeface="仿宋" panose="02010609060101010101" pitchFamily="49" charset="-122"/>
              </a:rPr>
              <a:t>万英镑；</a:t>
            </a:r>
            <a:r>
              <a:rPr lang="en-US" altLang="zh-CN" sz="1600">
                <a:latin typeface="仿宋" panose="02010609060101010101" pitchFamily="49" charset="-122"/>
                <a:ea typeface="仿宋" panose="02010609060101010101" pitchFamily="49" charset="-122"/>
              </a:rPr>
              <a:t>2003</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Egg </a:t>
            </a:r>
            <a:r>
              <a:rPr lang="zh-CN" altLang="en-US" sz="1600">
                <a:latin typeface="仿宋" panose="02010609060101010101" pitchFamily="49" charset="-122"/>
                <a:ea typeface="仿宋" panose="02010609060101010101" pitchFamily="49" charset="-122"/>
              </a:rPr>
              <a:t>拥有</a:t>
            </a:r>
            <a:r>
              <a:rPr lang="en-US" altLang="zh-CN" sz="1600">
                <a:latin typeface="仿宋" panose="02010609060101010101" pitchFamily="49" charset="-122"/>
                <a:ea typeface="仿宋" panose="02010609060101010101" pitchFamily="49" charset="-122"/>
              </a:rPr>
              <a:t>200</a:t>
            </a:r>
            <a:r>
              <a:rPr lang="zh-CN" altLang="en-US" sz="1600">
                <a:latin typeface="仿宋" panose="02010609060101010101" pitchFamily="49" charset="-122"/>
                <a:ea typeface="仿宋" panose="02010609060101010101" pitchFamily="49" charset="-122"/>
              </a:rPr>
              <a:t>万名顾客；</a:t>
            </a:r>
            <a:r>
              <a:rPr lang="en-US" altLang="zh-CN" sz="1600">
                <a:latin typeface="仿宋" panose="02010609060101010101" pitchFamily="49" charset="-122"/>
                <a:ea typeface="仿宋" panose="02010609060101010101" pitchFamily="49" charset="-122"/>
              </a:rPr>
              <a:t>2007</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月，美国花旗银行集团以</a:t>
            </a:r>
            <a:r>
              <a:rPr lang="en-US" altLang="zh-CN" sz="1600">
                <a:latin typeface="仿宋" panose="02010609060101010101" pitchFamily="49" charset="-122"/>
                <a:ea typeface="仿宋" panose="02010609060101010101" pitchFamily="49" charset="-122"/>
              </a:rPr>
              <a:t>11.3</a:t>
            </a:r>
            <a:r>
              <a:rPr lang="zh-CN" altLang="en-US" sz="1600">
                <a:latin typeface="仿宋" panose="02010609060101010101" pitchFamily="49" charset="-122"/>
                <a:ea typeface="仿宋" panose="02010609060101010101" pitchFamily="49" charset="-122"/>
              </a:rPr>
              <a:t>亿美元现金收购了</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，当时 </a:t>
            </a:r>
            <a:r>
              <a:rPr lang="en-US" altLang="zh-CN" sz="1600">
                <a:latin typeface="仿宋" panose="02010609060101010101" pitchFamily="49" charset="-122"/>
                <a:ea typeface="仿宋" panose="02010609060101010101" pitchFamily="49" charset="-122"/>
              </a:rPr>
              <a:t>Egg</a:t>
            </a:r>
            <a:r>
              <a:rPr lang="zh-CN" altLang="en-US" sz="1600">
                <a:latin typeface="仿宋" panose="02010609060101010101" pitchFamily="49" charset="-122"/>
                <a:ea typeface="仿宋" panose="02010609060101010101" pitchFamily="49" charset="-122"/>
              </a:rPr>
              <a:t>的客户超过</a:t>
            </a:r>
            <a:r>
              <a:rPr lang="en-US" altLang="zh-CN" sz="1600">
                <a:latin typeface="仿宋" panose="02010609060101010101" pitchFamily="49" charset="-122"/>
                <a:ea typeface="仿宋" panose="02010609060101010101" pitchFamily="49" charset="-122"/>
              </a:rPr>
              <a:t>300</a:t>
            </a:r>
            <a:r>
              <a:rPr lang="zh-CN" altLang="en-US" sz="1600">
                <a:latin typeface="仿宋" panose="02010609060101010101" pitchFamily="49" charset="-122"/>
                <a:ea typeface="仿宋" panose="02010609060101010101" pitchFamily="49" charset="-122"/>
              </a:rPr>
              <a:t>万。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3</a:t>
            </a:r>
            <a:r>
              <a:rPr lang="zh-CN" altLang="en-US" sz="1600" b="1">
                <a:latin typeface="仿宋" panose="02010609060101010101" pitchFamily="49" charset="-122"/>
                <a:ea typeface="仿宋" panose="02010609060101010101" pitchFamily="49" charset="-122"/>
              </a:rPr>
              <a:t>）亚太情况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亚太地区的网络银行起步相对较晚，各国都是在 </a:t>
            </a:r>
            <a:r>
              <a:rPr lang="en-US" altLang="zh-CN" sz="1600">
                <a:latin typeface="仿宋" panose="02010609060101010101" pitchFamily="49" charset="-122"/>
                <a:ea typeface="仿宋" panose="02010609060101010101" pitchFamily="49" charset="-122"/>
              </a:rPr>
              <a:t>1999 </a:t>
            </a:r>
            <a:r>
              <a:rPr lang="zh-CN" altLang="en-US" sz="1600">
                <a:latin typeface="仿宋" panose="02010609060101010101" pitchFamily="49" charset="-122"/>
                <a:ea typeface="仿宋" panose="02010609060101010101" pitchFamily="49" charset="-122"/>
              </a:rPr>
              <a:t>年左右才开始，但是发展速度较快。经过</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年左右的发展，到</a:t>
            </a:r>
            <a:r>
              <a:rPr lang="en-US" altLang="zh-CN" sz="1600">
                <a:latin typeface="仿宋" panose="02010609060101010101" pitchFamily="49" charset="-122"/>
                <a:ea typeface="仿宋" panose="02010609060101010101" pitchFamily="49" charset="-122"/>
              </a:rPr>
              <a:t>2009</a:t>
            </a:r>
            <a:r>
              <a:rPr lang="zh-CN" altLang="en-US" sz="1600">
                <a:latin typeface="仿宋" panose="02010609060101010101" pitchFamily="49" charset="-122"/>
                <a:ea typeface="仿宋" panose="02010609060101010101" pitchFamily="49" charset="-122"/>
              </a:rPr>
              <a:t>年，韩国、日本等国的网络银行都以接近稳定、饱和状态。</a:t>
            </a:r>
          </a:p>
        </p:txBody>
      </p:sp>
    </p:spTree>
    <p:extLst>
      <p:ext uri="{BB962C8B-B14F-4D97-AF65-F5344CB8AC3E}">
        <p14:creationId xmlns:p14="http://schemas.microsoft.com/office/powerpoint/2010/main" val="113061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2B2FD59B-A5A4-47B7-898B-3E59FB29E97B}"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16</a:t>
            </a:fld>
            <a:endParaRPr lang="zh-CN" altLang="en-US" sz="1200" smtClean="0">
              <a:solidFill>
                <a:srgbClr val="6A5015"/>
              </a:solidFill>
              <a:latin typeface="Times New Roman" panose="02020603050405020304" pitchFamily="18" charset="0"/>
            </a:endParaRPr>
          </a:p>
        </p:txBody>
      </p:sp>
      <p:sp>
        <p:nvSpPr>
          <p:cNvPr id="5" name="TextBox 4"/>
          <p:cNvSpPr txBox="1"/>
          <p:nvPr/>
        </p:nvSpPr>
        <p:spPr>
          <a:xfrm>
            <a:off x="755650" y="692150"/>
            <a:ext cx="8137525" cy="5756275"/>
          </a:xfrm>
          <a:prstGeom prst="rect">
            <a:avLst/>
          </a:prstGeom>
          <a:noFill/>
        </p:spPr>
        <p:txBody>
          <a:bodyPr>
            <a:spAutoFit/>
          </a:bodyPr>
          <a:lstStyle/>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香港地区最早提供网络银行服务的港资银行是香港东亚银行，其在</a:t>
            </a:r>
            <a:r>
              <a:rPr lang="en-US" altLang="zh-CN" sz="1600" dirty="0">
                <a:latin typeface="仿宋" panose="02010609060101010101" pitchFamily="49" charset="-122"/>
                <a:ea typeface="仿宋" panose="02010609060101010101" pitchFamily="49" charset="-122"/>
              </a:rPr>
              <a:t>1999</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9</a:t>
            </a:r>
            <a:r>
              <a:rPr lang="zh-CN" altLang="en-US" sz="1600" dirty="0">
                <a:latin typeface="仿宋" panose="02010609060101010101" pitchFamily="49" charset="-122"/>
                <a:ea typeface="仿宋" panose="02010609060101010101" pitchFamily="49" charset="-122"/>
              </a:rPr>
              <a:t>月推出东亚电子网络银行服务。</a:t>
            </a:r>
            <a:r>
              <a:rPr lang="en-US" altLang="zh-CN" sz="1600" dirty="0">
                <a:latin typeface="仿宋" panose="02010609060101010101" pitchFamily="49" charset="-122"/>
                <a:ea typeface="仿宋" panose="02010609060101010101" pitchFamily="49" charset="-122"/>
              </a:rPr>
              <a:t>2001</a:t>
            </a:r>
            <a:r>
              <a:rPr lang="zh-CN" altLang="en-US" sz="1600" dirty="0">
                <a:latin typeface="仿宋" panose="02010609060101010101" pitchFamily="49" charset="-122"/>
                <a:ea typeface="仿宋" panose="02010609060101010101" pitchFamily="49" charset="-122"/>
              </a:rPr>
              <a:t>年，东亚银行在全港推出全面理财服务项目</a:t>
            </a:r>
            <a:r>
              <a:rPr lang="en-US" altLang="zh-CN" sz="1600" dirty="0" err="1">
                <a:latin typeface="仿宋" panose="02010609060101010101" pitchFamily="49" charset="-122"/>
                <a:ea typeface="仿宋" panose="02010609060101010101" pitchFamily="49" charset="-122"/>
              </a:rPr>
              <a:t>mycyberworld</a:t>
            </a:r>
            <a:r>
              <a:rPr lang="zh-CN" altLang="en-US" sz="1600" dirty="0">
                <a:latin typeface="仿宋" panose="02010609060101010101" pitchFamily="49" charset="-122"/>
                <a:ea typeface="仿宋" panose="02010609060101010101" pitchFamily="49" charset="-122"/>
              </a:rPr>
              <a:t>，客户足不出户就可以通过东亚银行电子网络银行上的“我的账户”、“我的股票”、“我的账单”、“我的物业”、“我的贷款”及“我的信用卡”等管理个人财务和投资项目。</a:t>
            </a:r>
            <a:r>
              <a:rPr lang="en-US" altLang="zh-CN" sz="1600" dirty="0">
                <a:latin typeface="仿宋" panose="02010609060101010101" pitchFamily="49" charset="-122"/>
                <a:ea typeface="仿宋" panose="02010609060101010101" pitchFamily="49" charset="-122"/>
              </a:rPr>
              <a:t>2002</a:t>
            </a:r>
            <a:r>
              <a:rPr lang="zh-CN" altLang="en-US" sz="1600" dirty="0">
                <a:latin typeface="仿宋" panose="02010609060101010101" pitchFamily="49" charset="-122"/>
                <a:ea typeface="仿宋" panose="02010609060101010101" pitchFamily="49" charset="-122"/>
              </a:rPr>
              <a:t>年，该行的网络银行的业务量占其总业务量的比例就已超过</a:t>
            </a:r>
            <a:r>
              <a:rPr lang="en-US" altLang="zh-CN" sz="1600" dirty="0">
                <a:latin typeface="仿宋" panose="02010609060101010101" pitchFamily="49" charset="-122"/>
                <a:ea typeface="仿宋" panose="02010609060101010101" pitchFamily="49" charset="-122"/>
              </a:rPr>
              <a:t>20%</a:t>
            </a:r>
            <a:r>
              <a:rPr lang="zh-CN" altLang="en-US" sz="1600" dirty="0">
                <a:latin typeface="仿宋" panose="02010609060101010101" pitchFamily="49" charset="-122"/>
                <a:ea typeface="仿宋" panose="02010609060101010101" pitchFamily="49" charset="-122"/>
              </a:rPr>
              <a:t>。日本第一家纯网络银行是</a:t>
            </a:r>
            <a:r>
              <a:rPr lang="en-US" altLang="zh-CN" sz="1600" dirty="0" err="1">
                <a:latin typeface="仿宋" panose="02010609060101010101" pitchFamily="49" charset="-122"/>
                <a:ea typeface="仿宋" panose="02010609060101010101" pitchFamily="49" charset="-122"/>
              </a:rPr>
              <a:t>JapanNetBank</a:t>
            </a:r>
            <a:r>
              <a:rPr lang="zh-CN" altLang="en-US" sz="1600" dirty="0">
                <a:latin typeface="仿宋" panose="02010609060101010101" pitchFamily="49" charset="-122"/>
                <a:ea typeface="仿宋" panose="02010609060101010101" pitchFamily="49" charset="-122"/>
              </a:rPr>
              <a:t>，其于</a:t>
            </a:r>
            <a:r>
              <a:rPr lang="en-US" altLang="zh-CN" sz="1600" dirty="0">
                <a:latin typeface="仿宋" panose="02010609060101010101" pitchFamily="49" charset="-122"/>
                <a:ea typeface="仿宋" panose="02010609060101010101" pitchFamily="49" charset="-122"/>
              </a:rPr>
              <a:t>2000</a:t>
            </a:r>
            <a:r>
              <a:rPr lang="zh-CN" altLang="en-US" sz="1600" dirty="0">
                <a:latin typeface="仿宋" panose="02010609060101010101" pitchFamily="49" charset="-122"/>
                <a:ea typeface="仿宋" panose="02010609060101010101" pitchFamily="49" charset="-122"/>
              </a:rPr>
              <a:t>年 </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月开始提供服务。</a:t>
            </a:r>
            <a:r>
              <a:rPr lang="en-US" altLang="zh-CN" sz="1600" dirty="0" err="1">
                <a:latin typeface="仿宋" panose="02010609060101010101" pitchFamily="49" charset="-122"/>
                <a:ea typeface="仿宋" panose="02010609060101010101" pitchFamily="49" charset="-122"/>
              </a:rPr>
              <a:t>JapanNetBank</a:t>
            </a:r>
            <a:r>
              <a:rPr lang="zh-CN" altLang="en-US" sz="1600" dirty="0">
                <a:latin typeface="仿宋" panose="02010609060101010101" pitchFamily="49" charset="-122"/>
                <a:ea typeface="仿宋" panose="02010609060101010101" pitchFamily="49" charset="-122"/>
              </a:rPr>
              <a:t>通过和网络拍卖公司合作等模式，成立仅半年就发展了</a:t>
            </a:r>
            <a:r>
              <a:rPr lang="en-US" altLang="zh-CN" sz="1600" dirty="0">
                <a:latin typeface="仿宋" panose="02010609060101010101" pitchFamily="49" charset="-122"/>
                <a:ea typeface="仿宋" panose="02010609060101010101" pitchFamily="49" charset="-122"/>
              </a:rPr>
              <a:t>25</a:t>
            </a:r>
            <a:r>
              <a:rPr lang="zh-CN" altLang="en-US" sz="1600" dirty="0">
                <a:latin typeface="仿宋" panose="02010609060101010101" pitchFamily="49" charset="-122"/>
                <a:ea typeface="仿宋" panose="02010609060101010101" pitchFamily="49" charset="-122"/>
              </a:rPr>
              <a:t>万个客户。</a:t>
            </a:r>
            <a:r>
              <a:rPr lang="en-US" altLang="zh-CN" sz="1600" dirty="0">
                <a:latin typeface="仿宋" panose="02010609060101010101" pitchFamily="49" charset="-122"/>
                <a:ea typeface="仿宋" panose="02010609060101010101" pitchFamily="49" charset="-122"/>
              </a:rPr>
              <a:t>2001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月，日本的网络银行用户已经超过</a:t>
            </a:r>
            <a:r>
              <a:rPr lang="en-US" altLang="zh-CN" sz="1600" dirty="0">
                <a:latin typeface="仿宋" panose="02010609060101010101" pitchFamily="49" charset="-122"/>
                <a:ea typeface="仿宋" panose="02010609060101010101" pitchFamily="49" charset="-122"/>
              </a:rPr>
              <a:t>250</a:t>
            </a:r>
            <a:r>
              <a:rPr lang="zh-CN" altLang="en-US" sz="1600" dirty="0">
                <a:latin typeface="仿宋" panose="02010609060101010101" pitchFamily="49" charset="-122"/>
                <a:ea typeface="仿宋" panose="02010609060101010101" pitchFamily="49" charset="-122"/>
              </a:rPr>
              <a:t>万。截至 </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年，日本使用纯网络银行</a:t>
            </a:r>
            <a:r>
              <a:rPr lang="en-US" altLang="zh-CN" sz="1600" dirty="0" err="1">
                <a:latin typeface="仿宋" panose="02010609060101010101" pitchFamily="49" charset="-122"/>
                <a:ea typeface="仿宋" panose="02010609060101010101" pitchFamily="49" charset="-122"/>
              </a:rPr>
              <a:t>eBANK</a:t>
            </a:r>
            <a:r>
              <a:rPr lang="zh-CN" altLang="en-US" sz="1600" dirty="0">
                <a:latin typeface="仿宋" panose="02010609060101010101" pitchFamily="49" charset="-122"/>
                <a:ea typeface="仿宋" panose="02010609060101010101" pitchFamily="49" charset="-122"/>
              </a:rPr>
              <a:t>的用户比例达到</a:t>
            </a:r>
            <a:r>
              <a:rPr lang="en-US" altLang="zh-CN" sz="1600" dirty="0">
                <a:latin typeface="仿宋" panose="02010609060101010101" pitchFamily="49" charset="-122"/>
                <a:ea typeface="仿宋" panose="02010609060101010101" pitchFamily="49" charset="-122"/>
              </a:rPr>
              <a:t>51.4%</a:t>
            </a:r>
            <a:r>
              <a:rPr lang="zh-CN" altLang="en-US" sz="1600" dirty="0">
                <a:latin typeface="仿宋" panose="02010609060101010101" pitchFamily="49" charset="-122"/>
                <a:ea typeface="仿宋" panose="02010609060101010101" pitchFamily="49" charset="-122"/>
              </a:rPr>
              <a:t>，居第二、第三位的传统商业银行的网络银行三菱东京日联银行、三井住友银行分别只占</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7.4%</a:t>
            </a:r>
            <a:r>
              <a:rPr lang="zh-CN" altLang="en-US" sz="1600" dirty="0">
                <a:latin typeface="仿宋" panose="02010609060101010101" pitchFamily="49" charset="-122"/>
                <a:ea typeface="仿宋" panose="02010609060101010101" pitchFamily="49" charset="-122"/>
              </a:rPr>
              <a:t>。调查数据显示，</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年到</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年，日本网络银行的使用率波动不大，表明网络银行的用户稳定且成熟，并达到了较饱和状态。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我国目前还没有真正的虚拟网络银行，目前阿里金融已向相关金融监管部门提交申请，拟成立阿里网络银行，注册资本</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亿元，业务范围涉及存款、贷款、汇款等业务。阿里基于自有互联网业务的发展，提出主要服务在互联网上经营的小企业客户。阿里的方案将偏重于服务社区民众、小存小贷。第一，小存小贷模式设置了存贷款上限，特色清楚，符合差异化经营导向；第二，网络银行模式，利用互联网技术来开展银行业务，客户来自电商；第三，有承诺风险的责任自担问题。</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en-US" altLang="zh-CN" sz="1600" b="1" dirty="0">
                <a:latin typeface="仿宋" panose="02010609060101010101" pitchFamily="49" charset="-122"/>
                <a:ea typeface="仿宋" panose="02010609060101010101" pitchFamily="49" charset="-122"/>
              </a:rPr>
              <a:t>3. </a:t>
            </a:r>
            <a:r>
              <a:rPr lang="zh-CN" altLang="en-US" sz="1600" b="1" dirty="0">
                <a:latin typeface="仿宋" panose="02010609060101010101" pitchFamily="49" charset="-122"/>
                <a:ea typeface="仿宋" panose="02010609060101010101" pitchFamily="49" charset="-122"/>
              </a:rPr>
              <a:t>案例：美国安全第一网上银行（</a:t>
            </a:r>
            <a:r>
              <a:rPr lang="en-US" altLang="zh-CN" sz="1600" b="1" dirty="0">
                <a:latin typeface="仿宋" panose="02010609060101010101" pitchFamily="49" charset="-122"/>
                <a:ea typeface="仿宋" panose="02010609060101010101" pitchFamily="49" charset="-122"/>
              </a:rPr>
              <a:t>SFNB</a:t>
            </a:r>
            <a:r>
              <a:rPr lang="zh-CN" altLang="en-US"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成立于</a:t>
            </a:r>
            <a:r>
              <a:rPr lang="en-US" altLang="zh-CN" sz="1600" dirty="0">
                <a:latin typeface="仿宋" panose="02010609060101010101" pitchFamily="49" charset="-122"/>
                <a:ea typeface="仿宋" panose="02010609060101010101" pitchFamily="49" charset="-122"/>
              </a:rPr>
              <a:t>1995</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18</a:t>
            </a:r>
            <a:r>
              <a:rPr lang="zh-CN" altLang="en-US" sz="1600" dirty="0">
                <a:latin typeface="仿宋" panose="02010609060101010101" pitchFamily="49" charset="-122"/>
                <a:ea typeface="仿宋" panose="02010609060101010101" pitchFamily="49" charset="-122"/>
              </a:rPr>
              <a:t>日，是美国</a:t>
            </a:r>
            <a:r>
              <a:rPr lang="en-US" altLang="zh-CN" sz="1600" dirty="0" err="1">
                <a:latin typeface="仿宋" panose="02010609060101010101" pitchFamily="49" charset="-122"/>
                <a:ea typeface="仿宋" panose="02010609060101010101" pitchFamily="49" charset="-122"/>
              </a:rPr>
              <a:t>AreaBank</a:t>
            </a:r>
            <a:r>
              <a:rPr lang="zh-CN" altLang="en-US" sz="1600" dirty="0">
                <a:latin typeface="仿宋" panose="02010609060101010101" pitchFamily="49" charset="-122"/>
                <a:ea typeface="仿宋" panose="02010609060101010101" pitchFamily="49" charset="-122"/>
              </a:rPr>
              <a:t>股份公司、</a:t>
            </a:r>
            <a:r>
              <a:rPr lang="en-US" altLang="zh-CN" sz="1600" dirty="0">
                <a:latin typeface="仿宋" panose="02010609060101010101" pitchFamily="49" charset="-122"/>
                <a:ea typeface="仿宋" panose="02010609060101010101" pitchFamily="49" charset="-122"/>
              </a:rPr>
              <a:t>Wachovia</a:t>
            </a:r>
            <a:r>
              <a:rPr lang="zh-CN" altLang="en-US" sz="1600" dirty="0">
                <a:latin typeface="仿宋" panose="02010609060101010101" pitchFamily="49" charset="-122"/>
                <a:ea typeface="仿宋" panose="02010609060101010101" pitchFamily="49" charset="-122"/>
              </a:rPr>
              <a:t>银行公司、 </a:t>
            </a:r>
            <a:r>
              <a:rPr lang="en-US" altLang="zh-CN" sz="1600" dirty="0" err="1">
                <a:latin typeface="仿宋" panose="02010609060101010101" pitchFamily="49" charset="-122"/>
                <a:ea typeface="仿宋" panose="02010609060101010101" pitchFamily="49" charset="-122"/>
              </a:rPr>
              <a:t>HuntingBancshares</a:t>
            </a:r>
            <a:r>
              <a:rPr lang="zh-CN" altLang="en-US" sz="1600" dirty="0">
                <a:latin typeface="仿宋" panose="02010609060101010101" pitchFamily="49" charset="-122"/>
                <a:ea typeface="仿宋" panose="02010609060101010101" pitchFamily="49" charset="-122"/>
              </a:rPr>
              <a:t>股份公司、</a:t>
            </a:r>
            <a:r>
              <a:rPr lang="en-US" altLang="zh-CN" sz="1600" dirty="0" err="1">
                <a:latin typeface="仿宋" panose="02010609060101010101" pitchFamily="49" charset="-122"/>
                <a:ea typeface="仿宋" panose="02010609060101010101" pitchFamily="49" charset="-122"/>
              </a:rPr>
              <a:t>Secureware</a:t>
            </a:r>
            <a:r>
              <a:rPr lang="zh-CN" altLang="en-US" sz="1600" dirty="0">
                <a:latin typeface="仿宋" panose="02010609060101010101" pitchFamily="49" charset="-122"/>
                <a:ea typeface="仿宋" panose="02010609060101010101" pitchFamily="49" charset="-122"/>
              </a:rPr>
              <a:t>和</a:t>
            </a:r>
            <a:r>
              <a:rPr lang="en-US" altLang="zh-CN" sz="1600" dirty="0" err="1">
                <a:latin typeface="仿宋" panose="02010609060101010101" pitchFamily="49" charset="-122"/>
                <a:ea typeface="仿宋" panose="02010609060101010101" pitchFamily="49" charset="-122"/>
              </a:rPr>
              <a:t>FiveSpace</a:t>
            </a:r>
            <a:r>
              <a:rPr lang="zh-CN" altLang="en-US" sz="1600" dirty="0">
                <a:latin typeface="仿宋" panose="02010609060101010101" pitchFamily="49" charset="-122"/>
                <a:ea typeface="仿宋" panose="02010609060101010101" pitchFamily="49" charset="-122"/>
              </a:rPr>
              <a:t>计算机公司联合成立的全球首家纯网络银行。其前台业务在网上进行，后台处理只集中在一个地点。 </a:t>
            </a:r>
            <a:endParaRPr lang="en-US" altLang="zh-CN" sz="1600" dirty="0">
              <a:latin typeface="仿宋" panose="02010609060101010101" pitchFamily="49" charset="-122"/>
              <a:ea typeface="仿宋" panose="02010609060101010101" pitchFamily="49" charset="-122"/>
            </a:endParaRPr>
          </a:p>
          <a:p>
            <a:pPr marL="455850" eaLnBrk="1" fontAlgn="auto" hangingPunct="1">
              <a:spcBef>
                <a:spcPts val="0"/>
              </a:spcBef>
              <a:spcAft>
                <a:spcPts val="0"/>
              </a:spcAft>
              <a:buSzPct val="150000"/>
              <a:defRPr/>
            </a:pPr>
            <a:r>
              <a:rPr lang="zh-CN" altLang="en-US" sz="1600" b="1" dirty="0">
                <a:latin typeface="仿宋" panose="02010609060101010101" pitchFamily="49" charset="-122"/>
                <a:ea typeface="仿宋" panose="02010609060101010101" pitchFamily="49" charset="-122"/>
              </a:rPr>
              <a:t> </a:t>
            </a:r>
            <a:endParaRPr lang="en-US" altLang="zh-CN"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9677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88682803-3C68-4D6F-B4EB-609C7966353F}"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17</a:t>
            </a:fld>
            <a:endParaRPr lang="zh-CN" altLang="en-US" sz="1200" smtClean="0">
              <a:solidFill>
                <a:srgbClr val="6A5015"/>
              </a:solidFill>
              <a:latin typeface="Times New Roman" panose="02020603050405020304" pitchFamily="18" charset="0"/>
            </a:endParaRPr>
          </a:p>
        </p:txBody>
      </p:sp>
      <p:sp>
        <p:nvSpPr>
          <p:cNvPr id="21507" name="TextBox 4"/>
          <p:cNvSpPr txBox="1">
            <a:spLocks noChangeArrowheads="1"/>
          </p:cNvSpPr>
          <p:nvPr/>
        </p:nvSpPr>
        <p:spPr bwMode="auto">
          <a:xfrm>
            <a:off x="755650" y="692150"/>
            <a:ext cx="79311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en-US" altLang="zh-CN" sz="1600">
                <a:latin typeface="仿宋" panose="02010609060101010101" pitchFamily="49" charset="-122"/>
                <a:ea typeface="仿宋" panose="02010609060101010101" pitchFamily="49" charset="-122"/>
              </a:rPr>
              <a:t>1995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月美国安全第一网络银行在网上开业。美国安全第一网络银行的用户可以采用电子方式开出支票或支付账单，也可以从网上获得实时金融信息。开业仅仅几个月， 浏览数量激增，引起了广泛关注。随即，网络银行风潮蔓延，走进了人们的生活。</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a:t>
            </a:r>
            <a:r>
              <a:rPr lang="zh-CN" altLang="en-US" sz="1600">
                <a:latin typeface="仿宋" panose="02010609060101010101" pitchFamily="49" charset="-122"/>
                <a:ea typeface="仿宋" panose="02010609060101010101" pitchFamily="49" charset="-122"/>
              </a:rPr>
              <a:t>月，美国安全第一网络银行通过因特网为用户提供环球网（</a:t>
            </a:r>
            <a:r>
              <a:rPr lang="en-US" altLang="zh-CN" sz="1600">
                <a:latin typeface="仿宋" panose="02010609060101010101" pitchFamily="49" charset="-122"/>
                <a:ea typeface="仿宋" panose="02010609060101010101" pitchFamily="49" charset="-122"/>
              </a:rPr>
              <a:t>WEBINVISION</a:t>
            </a:r>
            <a:r>
              <a:rPr lang="zh-CN" altLang="en-US" sz="1600">
                <a:latin typeface="仿宋" panose="02010609060101010101" pitchFamily="49" charset="-122"/>
                <a:ea typeface="仿宋" panose="02010609060101010101" pitchFamily="49" charset="-122"/>
              </a:rPr>
              <a:t>）系统的服务。通过该系统，用户能够通过因特网访问自己最新的账目信息，获取最近的商业报告或通过直接拨号实时访问资金状况和投资进展情况，不需要在用户端安装特殊的软件。</a:t>
            </a:r>
            <a:r>
              <a:rPr lang="en-US" altLang="zh-CN" sz="1600">
                <a:latin typeface="仿宋" panose="02010609060101010101" pitchFamily="49" charset="-122"/>
                <a:ea typeface="仿宋" panose="02010609060101010101" pitchFamily="49" charset="-122"/>
              </a:rPr>
              <a:t>1998</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月，在成功经营了</a:t>
            </a:r>
            <a:r>
              <a:rPr lang="en-US" altLang="zh-CN" sz="1600">
                <a:latin typeface="仿宋" panose="02010609060101010101" pitchFamily="49" charset="-122"/>
                <a:ea typeface="仿宋" panose="02010609060101010101" pitchFamily="49" charset="-122"/>
              </a:rPr>
              <a:t>5</a:t>
            </a:r>
            <a:r>
              <a:rPr lang="zh-CN" altLang="en-US" sz="1600">
                <a:latin typeface="仿宋" panose="02010609060101010101" pitchFamily="49" charset="-122"/>
                <a:ea typeface="仿宋" panose="02010609060101010101" pitchFamily="49" charset="-122"/>
              </a:rPr>
              <a:t>年之后，美国安全第一网络银行正式成为拥有</a:t>
            </a:r>
            <a:r>
              <a:rPr lang="en-US" altLang="zh-CN" sz="1600">
                <a:latin typeface="仿宋" panose="02010609060101010101" pitchFamily="49" charset="-122"/>
                <a:ea typeface="仿宋" panose="02010609060101010101" pitchFamily="49" charset="-122"/>
              </a:rPr>
              <a:t>1 860</a:t>
            </a:r>
            <a:r>
              <a:rPr lang="zh-CN" altLang="en-US" sz="1600">
                <a:latin typeface="仿宋" panose="02010609060101010101" pitchFamily="49" charset="-122"/>
                <a:ea typeface="仿宋" panose="02010609060101010101" pitchFamily="49" charset="-122"/>
              </a:rPr>
              <a:t>亿美元资产的加拿大皇家银行金融集团（</a:t>
            </a:r>
            <a:r>
              <a:rPr lang="en-US" altLang="zh-CN" sz="1600">
                <a:latin typeface="仿宋" panose="02010609060101010101" pitchFamily="49" charset="-122"/>
                <a:ea typeface="仿宋" panose="02010609060101010101" pitchFamily="49" charset="-122"/>
              </a:rPr>
              <a:t>RoyalBankFinancialGroup</a:t>
            </a:r>
            <a:r>
              <a:rPr lang="zh-CN" altLang="en-US" sz="1600">
                <a:latin typeface="仿宋" panose="02010609060101010101" pitchFamily="49" charset="-122"/>
                <a:ea typeface="仿宋" panose="02010609060101010101" pitchFamily="49" charset="-122"/>
              </a:rPr>
              <a:t>）旗下的全资子公司。 </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en-US" altLang="zh-CN" sz="1600" b="1">
                <a:latin typeface="仿宋" panose="02010609060101010101" pitchFamily="49" charset="-122"/>
                <a:ea typeface="仿宋" panose="02010609060101010101" pitchFamily="49" charset="-122"/>
              </a:rPr>
              <a:t>4. </a:t>
            </a:r>
            <a:r>
              <a:rPr lang="zh-CN" altLang="en-US" sz="1600" b="1">
                <a:latin typeface="仿宋" panose="02010609060101010101" pitchFamily="49" charset="-122"/>
                <a:ea typeface="仿宋" panose="02010609060101010101" pitchFamily="49" charset="-122"/>
              </a:rPr>
              <a:t>区块链技术在商业银行的运用现状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1</a:t>
            </a:r>
            <a:r>
              <a:rPr lang="zh-CN" altLang="en-US" sz="1600" b="1">
                <a:latin typeface="仿宋" panose="02010609060101010101" pitchFamily="49" charset="-122"/>
                <a:ea typeface="仿宋" panose="02010609060101010101" pitchFamily="49" charset="-122"/>
              </a:rPr>
              <a:t>）商业银行积极参与研发区块链技术的动因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虽然区块链给商业银行的传统金融业务带来冲击，但带头开发应用这项技术的机构却不乏在国际资本市场上翻云覆雨的老牌银行巨头。一个典型的例子就是</a:t>
            </a:r>
            <a:r>
              <a:rPr lang="en-US" altLang="zh-CN" sz="1600">
                <a:latin typeface="仿宋" panose="02010609060101010101" pitchFamily="49" charset="-122"/>
                <a:ea typeface="仿宋" panose="02010609060101010101" pitchFamily="49" charset="-122"/>
              </a:rPr>
              <a:t>R3 CEV</a:t>
            </a:r>
            <a:r>
              <a:rPr lang="zh-CN" altLang="en-US" sz="1600">
                <a:latin typeface="仿宋" panose="02010609060101010101" pitchFamily="49" charset="-122"/>
                <a:ea typeface="仿宋" panose="02010609060101010101" pitchFamily="49" charset="-122"/>
              </a:rPr>
              <a:t>，截至</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a:t>
            </a:r>
            <a:r>
              <a:rPr lang="en-US" altLang="zh-CN" sz="1600">
                <a:latin typeface="仿宋" panose="02010609060101010101" pitchFamily="49" charset="-122"/>
                <a:ea typeface="仿宋" panose="02010609060101010101" pitchFamily="49" charset="-122"/>
              </a:rPr>
              <a:t>11</a:t>
            </a:r>
            <a:r>
              <a:rPr lang="zh-CN" altLang="en-US" sz="1600">
                <a:latin typeface="仿宋" panose="02010609060101010101" pitchFamily="49" charset="-122"/>
                <a:ea typeface="仿宋" panose="02010609060101010101" pitchFamily="49" charset="-122"/>
              </a:rPr>
              <a:t>月底，这个由金融技术公司</a:t>
            </a:r>
            <a:r>
              <a:rPr lang="en-US" altLang="zh-CN" sz="1600">
                <a:latin typeface="仿宋" panose="02010609060101010101" pitchFamily="49" charset="-122"/>
                <a:ea typeface="仿宋" panose="02010609060101010101" pitchFamily="49" charset="-122"/>
              </a:rPr>
              <a:t>R3</a:t>
            </a:r>
            <a:r>
              <a:rPr lang="zh-CN" altLang="en-US" sz="1600">
                <a:latin typeface="仿宋" panose="02010609060101010101" pitchFamily="49" charset="-122"/>
                <a:ea typeface="仿宋" panose="02010609060101010101" pitchFamily="49" charset="-122"/>
              </a:rPr>
              <a:t>创建的企业已有美国银行、巴克莱银行、花旗银行、汇丰银行和高盛等</a:t>
            </a:r>
            <a:r>
              <a:rPr lang="en-US" altLang="zh-CN" sz="1600">
                <a:latin typeface="仿宋" panose="02010609060101010101" pitchFamily="49" charset="-122"/>
                <a:ea typeface="仿宋" panose="02010609060101010101" pitchFamily="49" charset="-122"/>
              </a:rPr>
              <a:t>30</a:t>
            </a:r>
            <a:r>
              <a:rPr lang="zh-CN" altLang="en-US" sz="1600">
                <a:latin typeface="仿宋" panose="02010609060101010101" pitchFamily="49" charset="-122"/>
                <a:ea typeface="仿宋" panose="02010609060101010101" pitchFamily="49" charset="-122"/>
              </a:rPr>
              <a:t>家跨国银行集团参与，主要致力于金融领域区块链的开发应用以及制定行业标准和协议。而这些金融巨头真正感兴趣的首先是区块链技术如何提升经营效率并缩减成本。区块链具有创建大型、低成本网络的能力，可以简化并自动化大量手工金融服务流程，大幅缩短交易时间、降低交易成本。其次，在新的商业模式下，银行需要寻找途径创造利润。比如，由于区块链能低成本地实现小额支付，银行就可以针对大量无法获得银行账户但能接触到互联网的人群开发金融产品、开拓市场。</a:t>
            </a:r>
            <a:endParaRPr lang="en-US" altLang="zh-CN"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446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5E9DD1D0-F571-49D5-9EDB-66F0F24433E5}"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18</a:t>
            </a:fld>
            <a:endParaRPr lang="zh-CN" altLang="en-US" sz="1200" smtClean="0">
              <a:solidFill>
                <a:srgbClr val="6A5015"/>
              </a:solidFill>
              <a:latin typeface="Times New Roman" panose="02020603050405020304" pitchFamily="18" charset="0"/>
            </a:endParaRPr>
          </a:p>
        </p:txBody>
      </p:sp>
      <p:sp>
        <p:nvSpPr>
          <p:cNvPr id="22531" name="TextBox 4"/>
          <p:cNvSpPr txBox="1">
            <a:spLocks noChangeArrowheads="1"/>
          </p:cNvSpPr>
          <p:nvPr/>
        </p:nvSpPr>
        <p:spPr bwMode="auto">
          <a:xfrm>
            <a:off x="755650" y="692150"/>
            <a:ext cx="813752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此外，面对激烈的市场竞争，各商业银行都不敢掉以轻心。竞争压力一方面来自同业，另一方面来自金融科技公司互联网金融业务的迅猛发展。随着交易便利化，未来每笔交易的收益或将下降，各商业银行只有抢得先机、争取更大的业务份额才能保持利润。而对于后者，现存商业银行研发区块链有两点优势：一是监管成本的优势，即相比资金紧张的初创公司，商业银行能更好地消化与监管部门打交道和获得、维护相关牌照的巨大成本；二是消费者信任的优势，即对于大部分不了解区块链技术的消费者来说，老牌商业银行长期 积累的信誉可以减少他们使用这些金融创新产品的顾虑。</a:t>
            </a:r>
            <a:endParaRPr lang="en-US" altLang="zh-CN" sz="1600">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由此可见，商业银行利用区块链技术最主要的是对当前中心化银行系统的改进，使之成为改造银行后台、优化基础架构的工具，从而增强自身竞争力，为金融服务体系的现代化提供动力。 </a:t>
            </a:r>
          </a:p>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2</a:t>
            </a:r>
            <a:r>
              <a:rPr lang="zh-CN" altLang="en-US" sz="1600" b="1">
                <a:latin typeface="仿宋" panose="02010609060101010101" pitchFamily="49" charset="-122"/>
                <a:ea typeface="仿宋" panose="02010609060101010101" pitchFamily="49" charset="-122"/>
              </a:rPr>
              <a:t>）区块链在国际大型商业银行的运用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目前，区块链技术最广泛也最成功的运用是以比特币为代表的数字货币。从理论上说，围绕区块链这套开源体系能够创造非常丰富的服务和金融产品。</a:t>
            </a:r>
            <a:r>
              <a:rPr lang="en-US" altLang="zh-CN" sz="1600">
                <a:latin typeface="仿宋" panose="02010609060101010101" pitchFamily="49" charset="-122"/>
                <a:ea typeface="仿宋" panose="02010609060101010101" pitchFamily="49" charset="-122"/>
              </a:rPr>
              <a:t>Melanie Swan </a:t>
            </a:r>
            <a:r>
              <a:rPr lang="zh-CN" altLang="en-US" sz="1600">
                <a:latin typeface="仿宋" panose="02010609060101010101" pitchFamily="49" charset="-122"/>
                <a:ea typeface="仿宋" panose="02010609060101010101" pitchFamily="49" charset="-122"/>
              </a:rPr>
              <a:t>在新书</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区块链</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新经济的蓝图</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中指出，如果说区块链</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指货币，即应用中与现金有关的加密数字货币，如货币、转账、汇款和数字支付系统等，那么区块链</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指合约，如股票、债券、 期货、贷款、智能资产和智能合约等更广泛的非货币应用；未来还可能会进化到</a:t>
            </a:r>
            <a:r>
              <a:rPr lang="en-US" altLang="zh-CN" sz="1600">
                <a:latin typeface="仿宋" panose="02010609060101010101" pitchFamily="49" charset="-122"/>
                <a:ea typeface="仿宋" panose="02010609060101010101" pitchFamily="49" charset="-122"/>
              </a:rPr>
              <a:t>3.0</a:t>
            </a:r>
            <a:r>
              <a:rPr lang="zh-CN" altLang="en-US" sz="1600">
                <a:latin typeface="仿宋" panose="02010609060101010101" pitchFamily="49" charset="-122"/>
                <a:ea typeface="仿宋" panose="02010609060101010101" pitchFamily="49" charset="-122"/>
              </a:rPr>
              <a:t>阶段，即在政府、健康、科学、文化和艺术方面有所应用。</a:t>
            </a:r>
            <a:r>
              <a:rPr lang="en-US" altLang="zh-CN" sz="1600">
                <a:latin typeface="仿宋" panose="02010609060101010101" pitchFamily="49" charset="-122"/>
                <a:ea typeface="仿宋" panose="02010609060101010101" pitchFamily="49" charset="-122"/>
              </a:rPr>
              <a:t>2014</a:t>
            </a:r>
            <a:r>
              <a:rPr lang="zh-CN" altLang="en-US" sz="1600">
                <a:latin typeface="仿宋" panose="02010609060101010101" pitchFamily="49" charset="-122"/>
                <a:ea typeface="仿宋" panose="02010609060101010101" pitchFamily="49" charset="-122"/>
              </a:rPr>
              <a:t>年起，关于区块链的讨论逐渐从</a:t>
            </a:r>
            <a:r>
              <a:rPr lang="en-US" altLang="zh-CN" sz="1600">
                <a:latin typeface="仿宋" panose="02010609060101010101" pitchFamily="49" charset="-122"/>
                <a:ea typeface="仿宋" panose="02010609060101010101" pitchFamily="49" charset="-122"/>
              </a:rPr>
              <a:t>1.0</a:t>
            </a:r>
            <a:r>
              <a:rPr lang="zh-CN" altLang="en-US" sz="1600">
                <a:latin typeface="仿宋" panose="02010609060101010101" pitchFamily="49" charset="-122"/>
                <a:ea typeface="仿宋" panose="02010609060101010101" pitchFamily="49" charset="-122"/>
              </a:rPr>
              <a:t>过渡到</a:t>
            </a:r>
            <a:r>
              <a:rPr lang="en-US" altLang="zh-CN" sz="1600">
                <a:latin typeface="仿宋" panose="02010609060101010101" pitchFamily="49" charset="-122"/>
                <a:ea typeface="仿宋" panose="02010609060101010101" pitchFamily="49" charset="-122"/>
              </a:rPr>
              <a:t>2.0</a:t>
            </a:r>
            <a:r>
              <a:rPr lang="zh-CN" altLang="en-US" sz="1600">
                <a:latin typeface="仿宋" panose="02010609060101010101" pitchFamily="49" charset="-122"/>
                <a:ea typeface="仿宋" panose="02010609060101010101" pitchFamily="49" charset="-122"/>
              </a:rPr>
              <a:t>，目前商业银行基于区块链的应用领域主要有：一是点对点交易；二是登记；三是确权；四是智能管理。 </a:t>
            </a:r>
            <a:endParaRPr lang="en-US" altLang="zh-CN" sz="1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29545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2B9D2CA8-5256-4330-846B-810C8699741A}"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19</a:t>
            </a:fld>
            <a:endParaRPr lang="zh-CN" altLang="en-US" sz="1200" smtClean="0">
              <a:solidFill>
                <a:srgbClr val="6A5015"/>
              </a:solidFill>
              <a:latin typeface="Times New Roman" panose="02020603050405020304" pitchFamily="18" charset="0"/>
            </a:endParaRPr>
          </a:p>
        </p:txBody>
      </p:sp>
      <p:sp>
        <p:nvSpPr>
          <p:cNvPr id="23555" name="TextBox 4"/>
          <p:cNvSpPr txBox="1">
            <a:spLocks noChangeArrowheads="1"/>
          </p:cNvSpPr>
          <p:nvPr/>
        </p:nvSpPr>
        <p:spPr bwMode="auto">
          <a:xfrm>
            <a:off x="755650" y="692150"/>
            <a:ext cx="8137525"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b="1">
                <a:latin typeface="仿宋" panose="02010609060101010101" pitchFamily="49" charset="-122"/>
                <a:ea typeface="仿宋" panose="02010609060101010101" pitchFamily="49" charset="-122"/>
              </a:rPr>
              <a:t>（</a:t>
            </a:r>
            <a:r>
              <a:rPr lang="en-US" altLang="zh-CN" sz="1600" b="1">
                <a:latin typeface="仿宋" panose="02010609060101010101" pitchFamily="49" charset="-122"/>
                <a:ea typeface="仿宋" panose="02010609060101010101" pitchFamily="49" charset="-122"/>
              </a:rPr>
              <a:t>3</a:t>
            </a:r>
            <a:r>
              <a:rPr lang="zh-CN" altLang="en-US" sz="1600" b="1">
                <a:latin typeface="仿宋" panose="02010609060101010101" pitchFamily="49" charset="-122"/>
                <a:ea typeface="仿宋" panose="02010609060101010101" pitchFamily="49" charset="-122"/>
              </a:rPr>
              <a:t>）国际上商业银行投资研发情况 </a:t>
            </a:r>
            <a:endParaRPr lang="en-US" altLang="zh-CN" sz="1600" b="1">
              <a:latin typeface="仿宋" panose="02010609060101010101" pitchFamily="49" charset="-122"/>
              <a:ea typeface="仿宋" panose="02010609060101010101" pitchFamily="49" charset="-122"/>
            </a:endParaRPr>
          </a:p>
          <a:p>
            <a:pPr eaLnBrk="1" hangingPunct="1">
              <a:spcBef>
                <a:spcPct val="0"/>
              </a:spcBef>
            </a:pPr>
            <a:r>
              <a:rPr lang="zh-CN" altLang="en-US" sz="1600">
                <a:latin typeface="仿宋" panose="02010609060101010101" pitchFamily="49" charset="-122"/>
                <a:ea typeface="仿宋" panose="02010609060101010101" pitchFamily="49" charset="-122"/>
              </a:rPr>
              <a:t>除了之前提到的</a:t>
            </a:r>
            <a:r>
              <a:rPr lang="en-US" altLang="zh-CN" sz="1600">
                <a:latin typeface="仿宋" panose="02010609060101010101" pitchFamily="49" charset="-122"/>
                <a:ea typeface="仿宋" panose="02010609060101010101" pitchFamily="49" charset="-122"/>
              </a:rPr>
              <a:t>R3 CEV</a:t>
            </a:r>
            <a:r>
              <a:rPr lang="zh-CN" altLang="en-US" sz="1600">
                <a:latin typeface="仿宋" panose="02010609060101010101" pitchFamily="49" charset="-122"/>
                <a:ea typeface="仿宋" panose="02010609060101010101" pitchFamily="49" charset="-122"/>
              </a:rPr>
              <a:t>，国际上许多大型银行也以各种形式在区块链领域开展一系列探索，归纳来看有三种途径：一是商业银行成立内部的区块链实验室，比如花旗银行、瑞银、纽约梅隆银行等已相继成立研发实验室，重点围绕支付、数字货币和结算模式等方面测试区块链的应用，有的还扩大到其员工内部系统测试中；二是投资金融科技初创公司，</a:t>
            </a:r>
            <a:r>
              <a:rPr lang="en-US" altLang="zh-CN" sz="1600">
                <a:latin typeface="仿宋" panose="02010609060101010101" pitchFamily="49" charset="-122"/>
                <a:ea typeface="仿宋" panose="02010609060101010101" pitchFamily="49" charset="-122"/>
              </a:rPr>
              <a:t>2015</a:t>
            </a:r>
            <a:r>
              <a:rPr lang="zh-CN" altLang="en-US" sz="1600">
                <a:latin typeface="仿宋" panose="02010609060101010101" pitchFamily="49" charset="-122"/>
                <a:ea typeface="仿宋" panose="02010609060101010101" pitchFamily="49" charset="-122"/>
              </a:rPr>
              <a:t>年以来，许多跨国大型金融集团纷纷以创投形式进入区块链领域，比如高盛联手其 他投资公司向比特币公司</a:t>
            </a:r>
            <a:r>
              <a:rPr lang="en-US" altLang="zh-CN" sz="1600">
                <a:latin typeface="仿宋" panose="02010609060101010101" pitchFamily="49" charset="-122"/>
                <a:ea typeface="仿宋" panose="02010609060101010101" pitchFamily="49" charset="-122"/>
              </a:rPr>
              <a:t>Circle</a:t>
            </a:r>
            <a:r>
              <a:rPr lang="zh-CN" altLang="en-US" sz="1600">
                <a:latin typeface="仿宋" panose="02010609060101010101" pitchFamily="49" charset="-122"/>
                <a:ea typeface="仿宋" panose="02010609060101010101" pitchFamily="49" charset="-122"/>
              </a:rPr>
              <a:t>注资 </a:t>
            </a:r>
            <a:r>
              <a:rPr lang="en-US" altLang="zh-CN" sz="1600">
                <a:latin typeface="仿宋" panose="02010609060101010101" pitchFamily="49" charset="-122"/>
                <a:ea typeface="仿宋" panose="02010609060101010101" pitchFamily="49" charset="-122"/>
              </a:rPr>
              <a:t>5000 </a:t>
            </a:r>
            <a:r>
              <a:rPr lang="zh-CN" altLang="en-US" sz="1600">
                <a:latin typeface="仿宋" panose="02010609060101010101" pitchFamily="49" charset="-122"/>
                <a:ea typeface="仿宋" panose="02010609060101010101" pitchFamily="49" charset="-122"/>
              </a:rPr>
              <a:t>万美元，西班牙对外银行通过旗下子公司以股权创投方式参与了</a:t>
            </a:r>
            <a:r>
              <a:rPr lang="en-US" altLang="zh-CN" sz="1600">
                <a:latin typeface="仿宋" panose="02010609060101010101" pitchFamily="49" charset="-122"/>
                <a:ea typeface="仿宋" panose="02010609060101010101" pitchFamily="49" charset="-122"/>
              </a:rPr>
              <a:t>Coinbase </a:t>
            </a:r>
            <a:r>
              <a:rPr lang="zh-CN" altLang="en-US" sz="1600">
                <a:latin typeface="仿宋" panose="02010609060101010101" pitchFamily="49" charset="-122"/>
                <a:ea typeface="仿宋" panose="02010609060101010101" pitchFamily="49" charset="-122"/>
              </a:rPr>
              <a:t>的 </a:t>
            </a:r>
            <a:r>
              <a:rPr lang="en-US" altLang="zh-CN" sz="1600">
                <a:latin typeface="仿宋" panose="02010609060101010101" pitchFamily="49" charset="-122"/>
                <a:ea typeface="仿宋" panose="02010609060101010101" pitchFamily="49" charset="-122"/>
              </a:rPr>
              <a:t>C </a:t>
            </a:r>
            <a:r>
              <a:rPr lang="zh-CN" altLang="en-US" sz="1600">
                <a:latin typeface="仿宋" panose="02010609060101010101" pitchFamily="49" charset="-122"/>
                <a:ea typeface="仿宋" panose="02010609060101010101" pitchFamily="49" charset="-122"/>
              </a:rPr>
              <a:t>轮融资等；三是与初创公司合作，例如巴克莱银行在技术孵化和加速器项目中与区块链初创公司合作，澳大利亚联邦银行和开源软件</a:t>
            </a:r>
            <a:r>
              <a:rPr lang="en-US" altLang="zh-CN" sz="1600">
                <a:latin typeface="仿宋" panose="02010609060101010101" pitchFamily="49" charset="-122"/>
                <a:ea typeface="仿宋" panose="02010609060101010101" pitchFamily="49" charset="-122"/>
              </a:rPr>
              <a:t>Ripple</a:t>
            </a:r>
            <a:r>
              <a:rPr lang="zh-CN" altLang="en-US" sz="1600">
                <a:latin typeface="仿宋" panose="02010609060101010101" pitchFamily="49" charset="-122"/>
                <a:ea typeface="仿宋" panose="02010609060101010101" pitchFamily="49" charset="-122"/>
              </a:rPr>
              <a:t>合作组队，创建了一个在其子公司之间互相支付转账的区块链系统等。 </a:t>
            </a:r>
          </a:p>
        </p:txBody>
      </p:sp>
    </p:spTree>
    <p:extLst>
      <p:ext uri="{BB962C8B-B14F-4D97-AF65-F5344CB8AC3E}">
        <p14:creationId xmlns:p14="http://schemas.microsoft.com/office/powerpoint/2010/main" val="30205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2D56DC5F-1EB3-467D-9CB7-DF00A8E20AA7}"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2</a:t>
            </a:fld>
            <a:endParaRPr lang="zh-CN" altLang="en-US" sz="1200" smtClean="0">
              <a:solidFill>
                <a:srgbClr val="6A5015"/>
              </a:solidFill>
              <a:latin typeface="Times New Roman" panose="02020603050405020304" pitchFamily="18" charset="0"/>
            </a:endParaRPr>
          </a:p>
        </p:txBody>
      </p:sp>
      <p:sp>
        <p:nvSpPr>
          <p:cNvPr id="6147" name="TextBox 4"/>
          <p:cNvSpPr txBox="1">
            <a:spLocks noChangeArrowheads="1"/>
          </p:cNvSpPr>
          <p:nvPr/>
        </p:nvSpPr>
        <p:spPr bwMode="auto">
          <a:xfrm>
            <a:off x="971550" y="908050"/>
            <a:ext cx="7416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SzTx/>
              <a:buFontTx/>
              <a:buNone/>
            </a:pPr>
            <a:r>
              <a:rPr lang="zh-CN" altLang="en-US" b="1">
                <a:solidFill>
                  <a:srgbClr val="6A5015"/>
                </a:solidFill>
                <a:latin typeface="黑体" panose="02010609060101010101" pitchFamily="49" charset="-122"/>
                <a:ea typeface="黑体" panose="02010609060101010101" pitchFamily="49" charset="-122"/>
              </a:rPr>
              <a:t>主要内容</a:t>
            </a:r>
            <a:endParaRPr lang="zh-CN" altLang="en-US" b="1">
              <a:solidFill>
                <a:srgbClr val="FF0000"/>
              </a:solidFill>
              <a:latin typeface="黑体" panose="02010609060101010101" pitchFamily="49" charset="-122"/>
              <a:ea typeface="黑体" panose="02010609060101010101" pitchFamily="49" charset="-122"/>
            </a:endParaRPr>
          </a:p>
        </p:txBody>
      </p:sp>
      <p:sp>
        <p:nvSpPr>
          <p:cNvPr id="6148" name="TextBox 1"/>
          <p:cNvSpPr txBox="1">
            <a:spLocks noChangeArrowheads="1"/>
          </p:cNvSpPr>
          <p:nvPr/>
        </p:nvSpPr>
        <p:spPr bwMode="auto">
          <a:xfrm>
            <a:off x="900113" y="1812925"/>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13.1 </a:t>
            </a:r>
            <a:r>
              <a:rPr lang="zh-CN" altLang="en-US" sz="2400">
                <a:solidFill>
                  <a:srgbClr val="6A5015"/>
                </a:solidFill>
                <a:latin typeface="黑体" panose="02010609060101010101" pitchFamily="49" charset="-122"/>
                <a:ea typeface="黑体" panose="02010609060101010101" pitchFamily="49" charset="-122"/>
              </a:rPr>
              <a:t>信息化金融机构概况</a:t>
            </a:r>
            <a:endParaRPr lang="zh-CN" altLang="en-US" sz="2400">
              <a:solidFill>
                <a:srgbClr val="FF0000"/>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13.2 </a:t>
            </a:r>
            <a:r>
              <a:rPr lang="zh-CN" altLang="en-US" sz="2400">
                <a:solidFill>
                  <a:srgbClr val="6A5015"/>
                </a:solidFill>
                <a:latin typeface="黑体" panose="02010609060101010101" pitchFamily="49" charset="-122"/>
                <a:ea typeface="黑体" panose="02010609060101010101" pitchFamily="49" charset="-122"/>
              </a:rPr>
              <a:t>信息化金融机构之：银行业</a:t>
            </a:r>
            <a:endParaRPr lang="en-US" altLang="zh-CN" sz="2400">
              <a:solidFill>
                <a:srgbClr val="6A5015"/>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13.3 </a:t>
            </a:r>
            <a:r>
              <a:rPr lang="zh-CN" altLang="en-US" sz="2400">
                <a:solidFill>
                  <a:srgbClr val="6A5015"/>
                </a:solidFill>
                <a:latin typeface="黑体" panose="02010609060101010101" pitchFamily="49" charset="-122"/>
                <a:ea typeface="黑体" panose="02010609060101010101" pitchFamily="49" charset="-122"/>
              </a:rPr>
              <a:t>信息化金融机构之：证券业</a:t>
            </a:r>
            <a:endParaRPr lang="en-US" altLang="zh-CN" sz="2400">
              <a:solidFill>
                <a:srgbClr val="6A5015"/>
              </a:solidFill>
              <a:latin typeface="黑体" panose="02010609060101010101" pitchFamily="49" charset="-122"/>
              <a:ea typeface="黑体" panose="02010609060101010101" pitchFamily="49" charset="-122"/>
            </a:endParaRPr>
          </a:p>
          <a:p>
            <a:pPr eaLnBrk="1" hangingPunct="1">
              <a:lnSpc>
                <a:spcPct val="150000"/>
              </a:lnSpc>
              <a:spcBef>
                <a:spcPct val="0"/>
              </a:spcBef>
            </a:pPr>
            <a:r>
              <a:rPr lang="en-US" altLang="zh-CN" sz="2400">
                <a:solidFill>
                  <a:srgbClr val="6A5015"/>
                </a:solidFill>
                <a:latin typeface="黑体" panose="02010609060101010101" pitchFamily="49" charset="-122"/>
                <a:ea typeface="黑体" panose="02010609060101010101" pitchFamily="49" charset="-122"/>
              </a:rPr>
              <a:t> 13.4 </a:t>
            </a:r>
            <a:r>
              <a:rPr lang="zh-CN" altLang="en-US" sz="2400">
                <a:solidFill>
                  <a:srgbClr val="6A5015"/>
                </a:solidFill>
                <a:latin typeface="黑体" panose="02010609060101010101" pitchFamily="49" charset="-122"/>
                <a:ea typeface="黑体" panose="02010609060101010101" pitchFamily="49" charset="-122"/>
              </a:rPr>
              <a:t>信息化金融机构之：保险业</a:t>
            </a:r>
          </a:p>
        </p:txBody>
      </p:sp>
    </p:spTree>
    <p:extLst>
      <p:ext uri="{BB962C8B-B14F-4D97-AF65-F5344CB8AC3E}">
        <p14:creationId xmlns:p14="http://schemas.microsoft.com/office/powerpoint/2010/main" val="234156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77838" y="476250"/>
            <a:ext cx="8208962" cy="720725"/>
          </a:xfrm>
        </p:spPr>
        <p:txBody>
          <a:bodyPr/>
          <a:lstStyle/>
          <a:p>
            <a:pPr eaLnBrk="1" hangingPunct="1">
              <a:spcBef>
                <a:spcPts val="1000"/>
              </a:spcBef>
            </a:pPr>
            <a:r>
              <a:rPr lang="en-US" altLang="zh-CN" sz="2000" smtClean="0"/>
              <a:t>13.2.3 </a:t>
            </a:r>
            <a:r>
              <a:rPr lang="zh-CN" altLang="en-US" sz="2000" smtClean="0"/>
              <a:t>银行业信息化的风险暴露及控制</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24579"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818D23CF-9637-4FE2-B3C1-BE4F914C8D7C}"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20</a:t>
            </a:fld>
            <a:endParaRPr lang="zh-CN" altLang="en-US" sz="1200" smtClean="0">
              <a:solidFill>
                <a:srgbClr val="6A5015"/>
              </a:solidFill>
              <a:latin typeface="Times New Roman" panose="02020603050405020304" pitchFamily="18" charset="0"/>
            </a:endParaRPr>
          </a:p>
        </p:txBody>
      </p:sp>
      <p:sp>
        <p:nvSpPr>
          <p:cNvPr id="5" name="TextBox 4"/>
          <p:cNvSpPr txBox="1"/>
          <p:nvPr/>
        </p:nvSpPr>
        <p:spPr>
          <a:xfrm>
            <a:off x="684213" y="852488"/>
            <a:ext cx="8135937" cy="5538787"/>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3"/>
              </a:buBlip>
              <a:defRPr/>
            </a:pPr>
            <a:r>
              <a:rPr lang="en-US" altLang="zh-CN" b="1" dirty="0">
                <a:latin typeface="仿宋" panose="02010609060101010101" pitchFamily="49" charset="-122"/>
                <a:ea typeface="仿宋" panose="02010609060101010101" pitchFamily="49" charset="-122"/>
              </a:rPr>
              <a:t>1. </a:t>
            </a:r>
            <a:r>
              <a:rPr lang="zh-CN" altLang="en-US" b="1" dirty="0">
                <a:latin typeface="仿宋" panose="02010609060101010101" pitchFamily="49" charset="-122"/>
                <a:ea typeface="仿宋" panose="02010609060101010101" pitchFamily="49" charset="-122"/>
              </a:rPr>
              <a:t>我国网上银行目前存在的安全风险 </a:t>
            </a:r>
            <a:endParaRPr lang="en-US" altLang="zh-CN"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）网银技术安全风险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网银业务操作的虚拟性和任意性使网银业务及其风险控制工作均由电脑程序和软件系统完成，这就需要网络银行设计多层安全系统，并不断进行安全技术的更新改进以确保金融业务的安全运行。但目前我国网银的安全系统仍是其最为薄弱的环节，现金支付、兑付、结算、网上证券等业务几乎都是通过密码来控制安全，一旦出现客户的密码被破译，则客户的损失很难追回。因此，银行在选择网上操作技术软件时，应分析软件的技术含量和可靠性，如通过指纹、照片、语音提示等多种方式确保客户操作正确，减少网银服务风险。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）网银信誉风险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网上银行信誉风险主要体现在：一是系统漏洞风险，主要表现为客户信息系统技术缺陷可能引发的挤兑行为事件，黑客或病毒侵入使顾客流失；二是人员操作风险。工作人员操作失误或违章造成人为的泄密事故损坏网上银行的信息系统导致风险发生或者银行内部人士利用职务之便偷窃电子货币等都会对银行的系统安全性产生产生影响，进而形成整个银行业系统的信任危机，威胁整个银行业的稳定。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）网银交易风险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目前各家商业银行的网银业务都是依据本行签定的合同格式进行，而这些合同是否具有法律效力，发生纠纷时如何明确当事人之间的法律责任，如客户资金被盗，电子汇兑纠纷等诸多问题需要通过法律形式确定下来并付诸实施，才能保障合约双方的利益不受非法损失。我国在</a:t>
            </a:r>
            <a:r>
              <a:rPr lang="en-US" altLang="zh-CN" sz="1600" dirty="0">
                <a:latin typeface="仿宋" panose="02010609060101010101" pitchFamily="49" charset="-122"/>
                <a:ea typeface="仿宋" panose="02010609060101010101" pitchFamily="49" charset="-122"/>
              </a:rPr>
              <a:t>2004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月颁布了电子签名法，标志着中国真正意义上的信息化法律正式 诞生，但其只涉及网银的部分业务，要使所有业务都合法进行，需要完善的法律体系。 </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7118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B51A2D31-46C5-4345-ACB6-128D65D65C16}"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21</a:t>
            </a:fld>
            <a:endParaRPr lang="zh-CN" altLang="en-US" sz="1200" smtClean="0">
              <a:solidFill>
                <a:srgbClr val="6A5015"/>
              </a:solidFill>
              <a:latin typeface="Times New Roman" panose="02020603050405020304" pitchFamily="18" charset="0"/>
            </a:endParaRPr>
          </a:p>
        </p:txBody>
      </p:sp>
      <p:sp>
        <p:nvSpPr>
          <p:cNvPr id="5" name="TextBox 4"/>
          <p:cNvSpPr txBox="1"/>
          <p:nvPr/>
        </p:nvSpPr>
        <p:spPr>
          <a:xfrm>
            <a:off x="755650" y="692150"/>
            <a:ext cx="8137525" cy="535622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3"/>
              </a:buBlip>
              <a:defRPr/>
            </a:pPr>
            <a:r>
              <a:rPr lang="en-US" altLang="zh-CN" b="1" dirty="0">
                <a:latin typeface="仿宋" panose="02010609060101010101" pitchFamily="49" charset="-122"/>
                <a:ea typeface="仿宋" panose="02010609060101010101" pitchFamily="49" charset="-122"/>
              </a:rPr>
              <a:t>2. </a:t>
            </a:r>
            <a:r>
              <a:rPr lang="zh-CN" altLang="en-US" b="1" dirty="0">
                <a:latin typeface="仿宋" panose="02010609060101010101" pitchFamily="49" charset="-122"/>
                <a:ea typeface="仿宋" panose="02010609060101010101" pitchFamily="49" charset="-122"/>
              </a:rPr>
              <a:t>我国网上银行安全风险控制防范对策 </a:t>
            </a:r>
            <a:endParaRPr lang="en-US" altLang="zh-CN" b="1"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一，防范银行技术安全风险。“魔高一尺，道高一丈”，只有先进系统的网银技术才能确保银行业务的安全。一方面，加强防火墙技术、路由器技术、入侵检测技术、防病毒技术、数据的备份与隔离保护确保银行网上银行系统的安全；另一方面，建立全国性的用户信用管理信息系统，以供网银的身份识别鉴定，确保交易的安全性。此外，建立操作风险管理中心。规定网上银行的运行的基本程序、操作细则，规定网上银行的技术管理和风险管理、网银付账的时差等确保在技术上做到风险防范。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二，建立全社会信用体系，降低网银交易的信誉风险。首先，银行应与工商、税务、公安、保险等部门联手，共建社会信用体系，对每个注册的企业法人、自然人都建立信用档案，在交易时可以对交易双方的信用进行系统性评估后给出交易信用公示和提醒。其次，在操作中，网络银行要有先进的技术作支撑，在硬件方面，需要有功能强大的服务器，有指纹鉴定功能的自动柜员机、可擦写的智能钱夹等先进设备；在软件方面，需要网络安全系统、语音鉴别系统、智能卡识别系统、管理信息系统等众多软件系统集成。从技术上保障交易者的风险尽量减少。 </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8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三，增强公众网银交易的安全意识，杜绝不合理的网上交易。首先，客户在登录网银时应留意核对所登陆的网址与协议书中的法定网址是否相符，谨防一些不法分子恶意模仿银行网站，骗取账户信息。其次，妥善选择和保管密码，出现意外情况，应立即以银行联系，银行应设置交易转账时差，以避免因信息泄密给客户带来的损失。 </a:t>
            </a:r>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205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8D67BE35-C4F5-41A1-A41D-66181A825A67}"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22</a:t>
            </a:fld>
            <a:endParaRPr lang="zh-CN" altLang="en-US" sz="1200" smtClean="0">
              <a:solidFill>
                <a:srgbClr val="6A5015"/>
              </a:solidFill>
              <a:latin typeface="Times New Roman" panose="02020603050405020304" pitchFamily="18" charset="0"/>
            </a:endParaRPr>
          </a:p>
        </p:txBody>
      </p:sp>
      <p:sp>
        <p:nvSpPr>
          <p:cNvPr id="26627" name="TextBox 4"/>
          <p:cNvSpPr txBox="1">
            <a:spLocks noChangeArrowheads="1"/>
          </p:cNvSpPr>
          <p:nvPr/>
        </p:nvSpPr>
        <p:spPr bwMode="auto">
          <a:xfrm>
            <a:off x="755650" y="765175"/>
            <a:ext cx="81375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1363"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600">
                <a:latin typeface="仿宋" panose="02010609060101010101" pitchFamily="49" charset="-122"/>
                <a:ea typeface="仿宋" panose="02010609060101010101" pitchFamily="49" charset="-122"/>
              </a:rPr>
              <a:t>第四，加快相关法律法规建设，加强网银业务监管。首先，完善网络交易法律制度，包括数据电文法律制度、电子合同法律制度、电子签名法律制度等。其次，修订现行法律，增添网银法律部分。在防范网银犯罪方面，要完善</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刑法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商业银行法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票据法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公司法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消费者权益保护法</a:t>
            </a:r>
            <a:r>
              <a:rPr lang="en-US" altLang="zh-CN" sz="1600">
                <a:latin typeface="仿宋" panose="02010609060101010101" pitchFamily="49" charset="-122"/>
                <a:ea typeface="仿宋" panose="02010609060101010101" pitchFamily="49" charset="-122"/>
              </a:rPr>
              <a:t>》</a:t>
            </a:r>
            <a:r>
              <a:rPr lang="zh-CN" altLang="en-US" sz="1600">
                <a:latin typeface="仿宋" panose="02010609060101010101" pitchFamily="49" charset="-122"/>
                <a:ea typeface="仿宋" panose="02010609060101010101" pitchFamily="49" charset="-122"/>
              </a:rPr>
              <a:t>等基础法律重新修订，增加有关条款。最后，严格网 上银行的市场准入。网上银行的虚拟性决定其高风险的特点。因此，就要加强法律对网上银行市场准入的监管。要求网银对每一个交易的法人和自然人交易的资质、交易的真实性审查的能力，有防范黑客攻击的水平、有效杜绝欺诈交易的技术等来确保网银交易的安全性。</a:t>
            </a:r>
            <a:endParaRPr lang="zh-CN" altLang="en-US" sz="140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5913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信息化金融机构之：证券业</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dirty="0"/>
              <a:t>第一，经纪业务佣金费率大幅下降。互联网其优势就是广泛的客户、低廉的成本以及快速的响应，这无疑首先要冲击价格敏感型零售业务</a:t>
            </a:r>
            <a:r>
              <a:rPr lang="en-US" altLang="zh-CN" dirty="0"/>
              <a:t>-</a:t>
            </a:r>
            <a:r>
              <a:rPr lang="zh-CN" altLang="en-US" dirty="0"/>
              <a:t>经纪业务。</a:t>
            </a:r>
          </a:p>
          <a:p>
            <a:r>
              <a:rPr lang="zh-CN" altLang="en-US" dirty="0"/>
              <a:t>第二，互联网业务对以机构投资者为客户主体的传统券商影响有限。相比个人投资者，机构投资者对价格相对不敏感，同时对投资服务有更多的需求。传统券商如美林证券，佣金收入始终是其收入的主要来源，从</a:t>
            </a:r>
            <a:r>
              <a:rPr lang="en-US" altLang="zh-CN" dirty="0"/>
              <a:t>2000</a:t>
            </a:r>
            <a:r>
              <a:rPr lang="zh-CN" altLang="en-US" dirty="0"/>
              <a:t>年定位为服务大客户以来，其佣金收入的比重基本稳定在</a:t>
            </a:r>
            <a:r>
              <a:rPr lang="en-US" altLang="zh-CN" dirty="0"/>
              <a:t>20%</a:t>
            </a:r>
            <a:r>
              <a:rPr lang="zh-CN" altLang="en-US" dirty="0"/>
              <a:t>以上。</a:t>
            </a:r>
          </a:p>
          <a:p>
            <a:r>
              <a:rPr lang="zh-CN" altLang="en-US" dirty="0"/>
              <a:t>第三，互联网金融模式加速了业务结构的变化，收入来源多样化。</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5" name="TextBox 4"/>
          <p:cNvSpPr txBox="1"/>
          <p:nvPr/>
        </p:nvSpPr>
        <p:spPr>
          <a:xfrm>
            <a:off x="539552" y="1414517"/>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13.3.1 </a:t>
            </a:r>
            <a:r>
              <a:rPr lang="zh-CN" altLang="en-US" sz="2000" b="1" dirty="0">
                <a:solidFill>
                  <a:srgbClr val="6A5015"/>
                </a:solidFill>
                <a:latin typeface="黑体" pitchFamily="49" charset="-122"/>
                <a:ea typeface="黑体" pitchFamily="49" charset="-122"/>
              </a:rPr>
              <a:t>证券业信息化现状</a:t>
            </a:r>
          </a:p>
        </p:txBody>
      </p:sp>
    </p:spTree>
    <p:extLst>
      <p:ext uri="{BB962C8B-B14F-4D97-AF65-F5344CB8AC3E}">
        <p14:creationId xmlns:p14="http://schemas.microsoft.com/office/powerpoint/2010/main" val="1357247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5" name="TextBox 4"/>
          <p:cNvSpPr txBox="1"/>
          <p:nvPr/>
        </p:nvSpPr>
        <p:spPr>
          <a:xfrm>
            <a:off x="539552" y="364594"/>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13.3.2 </a:t>
            </a:r>
            <a:r>
              <a:rPr lang="zh-CN" altLang="en-US" sz="2000" b="1" dirty="0">
                <a:solidFill>
                  <a:srgbClr val="6A5015"/>
                </a:solidFill>
                <a:latin typeface="黑体" pitchFamily="49" charset="-122"/>
                <a:ea typeface="黑体" pitchFamily="49" charset="-122"/>
              </a:rPr>
              <a:t>证券业信息化的存在模式</a:t>
            </a:r>
          </a:p>
        </p:txBody>
      </p:sp>
      <p:sp>
        <p:nvSpPr>
          <p:cNvPr id="8" name="矩形 7"/>
          <p:cNvSpPr/>
          <p:nvPr/>
        </p:nvSpPr>
        <p:spPr>
          <a:xfrm>
            <a:off x="683568" y="620688"/>
            <a:ext cx="7776864" cy="1077218"/>
          </a:xfrm>
          <a:prstGeom prst="rect">
            <a:avLst/>
          </a:prstGeom>
        </p:spPr>
        <p:txBody>
          <a:bodyPr wrap="square">
            <a:spAutoFit/>
          </a:bodyPr>
          <a:lstStyle/>
          <a:p>
            <a:pPr marL="342900" indent="-342900">
              <a:spcBef>
                <a:spcPts val="1800"/>
              </a:spcBef>
              <a:buSzPct val="150000"/>
              <a:buBlip>
                <a:blip r:embed="rId2"/>
              </a:buBlip>
            </a:pPr>
            <a:r>
              <a:rPr lang="zh-CN" altLang="zh-CN" b="1" dirty="0">
                <a:latin typeface="仿宋" panose="02010609060101010101" pitchFamily="49" charset="-122"/>
                <a:ea typeface="仿宋" panose="02010609060101010101" pitchFamily="49" charset="-122"/>
              </a:rPr>
              <a:t>（一）国内券商存在模式</a:t>
            </a:r>
          </a:p>
          <a:p>
            <a:r>
              <a:rPr lang="en-US" altLang="zh-CN" sz="1600" dirty="0">
                <a:latin typeface="仿宋" pitchFamily="49" charset="-122"/>
                <a:ea typeface="仿宋" pitchFamily="49" charset="-122"/>
              </a:rPr>
              <a:t>    </a:t>
            </a:r>
            <a:r>
              <a:rPr lang="zh-CN" altLang="zh-CN" sz="1600" dirty="0">
                <a:latin typeface="仿宋" pitchFamily="49" charset="-122"/>
                <a:ea typeface="仿宋" pitchFamily="49" charset="-122"/>
              </a:rPr>
              <a:t>国内，证券业信息化主要以两种模式存在：一是网上商城模式，二是线上综合理财服务模式。</a:t>
            </a:r>
            <a:endParaRPr lang="en-US" altLang="zh-CN" sz="1600" dirty="0">
              <a:latin typeface="仿宋" pitchFamily="49" charset="-122"/>
              <a:ea typeface="仿宋" pitchFamily="49" charset="-122"/>
            </a:endParaRPr>
          </a:p>
          <a:p>
            <a:r>
              <a:rPr lang="zh-CN" altLang="en-US" sz="1400" b="1" dirty="0" smtClean="0">
                <a:latin typeface="仿宋" pitchFamily="49" charset="-122"/>
                <a:ea typeface="仿宋" pitchFamily="49" charset="-122"/>
              </a:rPr>
              <a:t>                            表</a:t>
            </a:r>
            <a:r>
              <a:rPr lang="en-US" altLang="zh-CN" sz="1400" b="1" dirty="0">
                <a:latin typeface="仿宋" pitchFamily="49" charset="-122"/>
                <a:ea typeface="仿宋" pitchFamily="49" charset="-122"/>
              </a:rPr>
              <a:t>13-3 </a:t>
            </a:r>
            <a:r>
              <a:rPr lang="zh-CN" altLang="en-US" sz="1400" b="1" dirty="0">
                <a:latin typeface="仿宋" pitchFamily="49" charset="-122"/>
                <a:ea typeface="仿宋" pitchFamily="49" charset="-122"/>
              </a:rPr>
              <a:t>部分券商的网上商城</a:t>
            </a:r>
            <a:endParaRPr lang="zh-CN" altLang="zh-CN" sz="1400" b="1" dirty="0">
              <a:latin typeface="仿宋" pitchFamily="49" charset="-122"/>
              <a:ea typeface="仿宋" pitchFamily="49"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755490831"/>
              </p:ext>
            </p:extLst>
          </p:nvPr>
        </p:nvGraphicFramePr>
        <p:xfrm>
          <a:off x="143762" y="1808406"/>
          <a:ext cx="8856475" cy="4547944"/>
        </p:xfrm>
        <a:graphic>
          <a:graphicData uri="http://schemas.openxmlformats.org/drawingml/2006/table">
            <a:tbl>
              <a:tblPr firstRow="1" firstCol="1" bandRow="1">
                <a:tableStyleId>{5940675A-B579-460E-94D1-54222C63F5DA}</a:tableStyleId>
              </a:tblPr>
              <a:tblGrid>
                <a:gridCol w="936104">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5904147">
                  <a:extLst>
                    <a:ext uri="{9D8B030D-6E8A-4147-A177-3AD203B41FA5}">
                      <a16:colId xmlns:a16="http://schemas.microsoft.com/office/drawing/2014/main" xmlns="" val="20002"/>
                    </a:ext>
                  </a:extLst>
                </a:gridCol>
              </a:tblGrid>
              <a:tr h="303382">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证券公司</a:t>
                      </a:r>
                      <a:endParaRPr lang="zh-CN" sz="1400" kern="100" dirty="0">
                        <a:effectLst/>
                        <a:latin typeface="仿宋" pitchFamily="49" charset="-122"/>
                        <a:ea typeface="仿宋" pitchFamily="49" charset="-122"/>
                        <a:cs typeface="黑体"/>
                      </a:endParaRPr>
                    </a:p>
                  </a:txBody>
                  <a:tcPr marL="44084" marR="44084" marT="0" marB="0"/>
                </a:tc>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互联网金融的模式</a:t>
                      </a:r>
                      <a:endParaRPr lang="zh-CN" sz="1400" kern="100" dirty="0">
                        <a:effectLst/>
                        <a:latin typeface="仿宋" pitchFamily="49" charset="-122"/>
                        <a:ea typeface="仿宋" pitchFamily="49" charset="-122"/>
                        <a:cs typeface="黑体"/>
                      </a:endParaRPr>
                    </a:p>
                  </a:txBody>
                  <a:tcPr marL="44084" marR="44084" marT="0" marB="0"/>
                </a:tc>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主要内容</a:t>
                      </a:r>
                      <a:endParaRPr lang="zh-CN" sz="14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xmlns="" val="10000"/>
                  </a:ext>
                </a:extLst>
              </a:tr>
              <a:tr h="632722">
                <a:tc>
                  <a:txBody>
                    <a:bodyPr/>
                    <a:lstStyle/>
                    <a:p>
                      <a:pPr algn="l">
                        <a:spcAft>
                          <a:spcPts val="0"/>
                        </a:spcAft>
                      </a:pPr>
                      <a:r>
                        <a:rPr lang="zh-CN" sz="1200" kern="0" dirty="0">
                          <a:effectLst/>
                          <a:latin typeface="仿宋" panose="02010609060101010101" pitchFamily="49" charset="-122"/>
                          <a:ea typeface="仿宋" panose="02010609060101010101" pitchFamily="49" charset="-122"/>
                        </a:rPr>
                        <a:t>齐鲁证券</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与阿里合作在互联网上建立网上商城——淘宝</a:t>
                      </a:r>
                      <a:r>
                        <a:rPr lang="en-US" sz="1200" kern="0" dirty="0">
                          <a:effectLst/>
                          <a:latin typeface="仿宋" panose="02010609060101010101" pitchFamily="49" charset="-122"/>
                          <a:ea typeface="仿宋" panose="02010609060101010101" pitchFamily="49" charset="-122"/>
                        </a:rPr>
                        <a:t>"</a:t>
                      </a:r>
                      <a:r>
                        <a:rPr lang="zh-CN" sz="1200" kern="0" dirty="0">
                          <a:effectLst/>
                          <a:latin typeface="仿宋" panose="02010609060101010101" pitchFamily="49" charset="-122"/>
                          <a:ea typeface="仿宋" panose="02010609060101010101" pitchFamily="49" charset="-122"/>
                        </a:rPr>
                        <a:t>齐鲁证券融易品牌店</a:t>
                      </a:r>
                      <a:r>
                        <a:rPr lang="en-US" sz="1200" kern="0" dirty="0">
                          <a:effectLst/>
                          <a:latin typeface="仿宋" panose="02010609060101010101" pitchFamily="49" charset="-122"/>
                          <a:ea typeface="仿宋" panose="02010609060101010101" pitchFamily="49" charset="-122"/>
                        </a:rPr>
                        <a:t>"</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主打产品《消息红绿灯》由齐鲁证券荣誉出品，以多、空的投资眼光鉴别宏观、政策、行业及公司信息，并提供专业、深度的投资点评，通过汇总挖掘市场公开数据，打造绿灯主题投资组合，资深分析师定期在线助客户健康投资。</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xmlns="" val="10001"/>
                  </a:ext>
                </a:extLst>
              </a:tr>
              <a:tr h="1125338">
                <a:tc>
                  <a:txBody>
                    <a:bodyPr/>
                    <a:lstStyle/>
                    <a:p>
                      <a:pPr algn="l">
                        <a:spcAft>
                          <a:spcPts val="0"/>
                        </a:spcAft>
                      </a:pPr>
                      <a:r>
                        <a:rPr lang="zh-CN" sz="1200" kern="0">
                          <a:effectLst/>
                          <a:latin typeface="仿宋" panose="02010609060101010101" pitchFamily="49" charset="-122"/>
                          <a:ea typeface="仿宋" panose="02010609060101010101" pitchFamily="49" charset="-122"/>
                        </a:rPr>
                        <a:t>华创证券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引入第三方支付公司证联融</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通电子有限公司为合作伙伴，</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建立华创证券网上商城</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与其他券商网上商城专卖金融产品不同的是，华创证券网上商城陈列的产品非常丰富，不仅有括服饰、家居用品，还包括白酒红酒、化妆品、珠宝首饰、数码产品等，各类商品一应俱全，甚至还有买到</a:t>
                      </a:r>
                      <a:r>
                        <a:rPr lang="en-US" sz="1200" kern="0" dirty="0">
                          <a:effectLst/>
                          <a:latin typeface="仿宋" panose="02010609060101010101" pitchFamily="49" charset="-122"/>
                          <a:ea typeface="仿宋" panose="02010609060101010101" pitchFamily="49" charset="-122"/>
                        </a:rPr>
                        <a:t>GUCCI</a:t>
                      </a:r>
                      <a:r>
                        <a:rPr lang="zh-CN" sz="1200" kern="0" dirty="0">
                          <a:effectLst/>
                          <a:latin typeface="仿宋" panose="02010609060101010101" pitchFamily="49" charset="-122"/>
                          <a:ea typeface="仿宋" panose="02010609060101010101" pitchFamily="49" charset="-122"/>
                        </a:rPr>
                        <a:t>围巾、</a:t>
                      </a:r>
                      <a:r>
                        <a:rPr lang="en-US" sz="1200" kern="0" dirty="0">
                          <a:effectLst/>
                          <a:latin typeface="仿宋" panose="02010609060101010101" pitchFamily="49" charset="-122"/>
                          <a:ea typeface="仿宋" panose="02010609060101010101" pitchFamily="49" charset="-122"/>
                        </a:rPr>
                        <a:t>CALVINKLEIN</a:t>
                      </a:r>
                      <a:r>
                        <a:rPr lang="zh-CN" sz="1200" kern="0" dirty="0">
                          <a:effectLst/>
                          <a:latin typeface="仿宋" panose="02010609060101010101" pitchFamily="49" charset="-122"/>
                          <a:ea typeface="仿宋" panose="02010609060101010101" pitchFamily="49" charset="-122"/>
                        </a:rPr>
                        <a:t>背包等奢侈品。该平台的金融产品屈指可数，最初只有同花顺两款付费软件上线。华创证券网上商城最大的创新，是其在支付方式里增添了“证钱支付”功能。通过证钱支付功能，用户可以将自己证券账户里的现金转移至电子钱包中，以支付商品所需费用。</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xmlns="" val="10002"/>
                  </a:ext>
                </a:extLst>
              </a:tr>
              <a:tr h="612482">
                <a:tc>
                  <a:txBody>
                    <a:bodyPr/>
                    <a:lstStyle/>
                    <a:p>
                      <a:pPr algn="l">
                        <a:spcAft>
                          <a:spcPts val="0"/>
                        </a:spcAft>
                      </a:pPr>
                      <a:r>
                        <a:rPr lang="zh-CN" sz="1200" kern="0">
                          <a:effectLst/>
                          <a:latin typeface="仿宋" panose="02010609060101010101" pitchFamily="49" charset="-122"/>
                          <a:ea typeface="仿宋" panose="02010609060101010101" pitchFamily="49" charset="-122"/>
                        </a:rPr>
                        <a:t>长城证券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与腾讯合作在互联网上建网</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上商城——“长城证券拍拍商城”</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长城证券在腾讯的拍拍网上开了一间证券市场咨询产品旗舰店。主要提供金融理财产品销售与金融理财。商品包括研究报告、掌上资讯、投资组合等证券类服务产品。</a:t>
                      </a:r>
                      <a:r>
                        <a:rPr lang="en-US" sz="1200" kern="0" dirty="0">
                          <a:effectLst/>
                          <a:latin typeface="仿宋" panose="02010609060101010101" pitchFamily="49" charset="-122"/>
                          <a:ea typeface="仿宋" panose="02010609060101010101" pitchFamily="49" charset="-122"/>
                        </a:rPr>
                        <a:t>2014</a:t>
                      </a:r>
                      <a:r>
                        <a:rPr lang="zh-CN" sz="1200" kern="0" dirty="0">
                          <a:effectLst/>
                          <a:latin typeface="仿宋" panose="02010609060101010101" pitchFamily="49" charset="-122"/>
                          <a:ea typeface="仿宋" panose="02010609060101010101" pitchFamily="49" charset="-122"/>
                        </a:rPr>
                        <a:t>年</a:t>
                      </a:r>
                      <a:r>
                        <a:rPr lang="en-US" sz="1200" kern="0" dirty="0">
                          <a:effectLst/>
                          <a:latin typeface="仿宋" panose="02010609060101010101" pitchFamily="49" charset="-122"/>
                          <a:ea typeface="仿宋" panose="02010609060101010101" pitchFamily="49" charset="-122"/>
                        </a:rPr>
                        <a:t>3</a:t>
                      </a:r>
                      <a:r>
                        <a:rPr lang="zh-CN" sz="1200" kern="0" dirty="0">
                          <a:effectLst/>
                          <a:latin typeface="仿宋" panose="02010609060101010101" pitchFamily="49" charset="-122"/>
                          <a:ea typeface="仿宋" panose="02010609060101010101" pitchFamily="49" charset="-122"/>
                        </a:rPr>
                        <a:t>月</a:t>
                      </a:r>
                      <a:r>
                        <a:rPr lang="en-US" sz="1200" kern="0" dirty="0">
                          <a:effectLst/>
                          <a:latin typeface="仿宋" panose="02010609060101010101" pitchFamily="49" charset="-122"/>
                          <a:ea typeface="仿宋" panose="02010609060101010101" pitchFamily="49" charset="-122"/>
                        </a:rPr>
                        <a:t>28</a:t>
                      </a:r>
                      <a:r>
                        <a:rPr lang="zh-CN" sz="1200" kern="0" dirty="0">
                          <a:effectLst/>
                          <a:latin typeface="仿宋" panose="02010609060101010101" pitchFamily="49" charset="-122"/>
                          <a:ea typeface="仿宋" panose="02010609060101010101" pitchFamily="49" charset="-122"/>
                        </a:rPr>
                        <a:t>日，“长城证券拍拍商城”当选“</a:t>
                      </a:r>
                      <a:r>
                        <a:rPr lang="en-US" sz="1200" kern="0" dirty="0">
                          <a:effectLst/>
                          <a:latin typeface="仿宋" panose="02010609060101010101" pitchFamily="49" charset="-122"/>
                          <a:ea typeface="仿宋" panose="02010609060101010101" pitchFamily="49" charset="-122"/>
                        </a:rPr>
                        <a:t>2013</a:t>
                      </a:r>
                      <a:r>
                        <a:rPr lang="zh-CN" sz="1200" kern="0" dirty="0">
                          <a:effectLst/>
                          <a:latin typeface="仿宋" panose="02010609060101010101" pitchFamily="49" charset="-122"/>
                          <a:ea typeface="仿宋" panose="02010609060101010101" pitchFamily="49" charset="-122"/>
                        </a:rPr>
                        <a:t>中国互联网金融领军榜</a:t>
                      </a:r>
                      <a:r>
                        <a:rPr lang="en-US" sz="1200" kern="0" dirty="0">
                          <a:effectLst/>
                          <a:latin typeface="仿宋" panose="02010609060101010101" pitchFamily="49" charset="-122"/>
                          <a:ea typeface="仿宋" panose="02010609060101010101" pitchFamily="49" charset="-122"/>
                        </a:rPr>
                        <a:t>100</a:t>
                      </a:r>
                      <a:r>
                        <a:rPr lang="zh-CN" sz="1200" kern="0" dirty="0">
                          <a:effectLst/>
                          <a:latin typeface="仿宋" panose="02010609060101010101" pitchFamily="49" charset="-122"/>
                          <a:ea typeface="仿宋" panose="02010609060101010101" pitchFamily="49" charset="-122"/>
                        </a:rPr>
                        <a:t>强品牌”。</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xmlns="" val="10003"/>
                  </a:ext>
                </a:extLst>
              </a:tr>
              <a:tr h="924664">
                <a:tc>
                  <a:txBody>
                    <a:bodyPr/>
                    <a:lstStyle/>
                    <a:p>
                      <a:pPr algn="l">
                        <a:spcAft>
                          <a:spcPts val="0"/>
                        </a:spcAft>
                      </a:pPr>
                      <a:r>
                        <a:rPr lang="zh-CN" sz="1200" kern="0">
                          <a:effectLst/>
                          <a:latin typeface="仿宋" panose="02010609060101010101" pitchFamily="49" charset="-122"/>
                          <a:ea typeface="仿宋" panose="02010609060101010101" pitchFamily="49" charset="-122"/>
                        </a:rPr>
                        <a:t>方正证券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与阿里合作在互联网上建立</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网上商城——天猫“泉友会旗舰店”</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方正证券“泉友会旗舰店”目前主要定位为业务展示及服务产品销售，此次上线了</a:t>
                      </a:r>
                      <a:r>
                        <a:rPr lang="en-US" sz="1200" kern="0" dirty="0">
                          <a:effectLst/>
                          <a:latin typeface="仿宋" panose="02010609060101010101" pitchFamily="49" charset="-122"/>
                          <a:ea typeface="仿宋" panose="02010609060101010101" pitchFamily="49" charset="-122"/>
                        </a:rPr>
                        <a:t>16</a:t>
                      </a:r>
                      <a:r>
                        <a:rPr lang="zh-CN" sz="1200" kern="0" dirty="0">
                          <a:effectLst/>
                          <a:latin typeface="仿宋" panose="02010609060101010101" pitchFamily="49" charset="-122"/>
                          <a:ea typeface="仿宋" panose="02010609060101010101" pitchFamily="49" charset="-122"/>
                        </a:rPr>
                        <a:t>款服务产品，包括泉量化投资决策软件、泉秘书、短信资讯、网页资讯、财富管理套餐、电话会议系列、套利工具等。客户除了通过阿里旺旺咨询店内产品，若有更深层次的理财需求，还可以通过在线客服人员预约方正证券专家级理财顾问量身定做理财计划，或是要求临近的营业网点的上门服务。</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xmlns="" val="10004"/>
                  </a:ext>
                </a:extLst>
              </a:tr>
              <a:tr h="576064">
                <a:tc>
                  <a:txBody>
                    <a:bodyPr/>
                    <a:lstStyle/>
                    <a:p>
                      <a:pPr algn="l">
                        <a:spcAft>
                          <a:spcPts val="0"/>
                        </a:spcAft>
                      </a:pPr>
                      <a:r>
                        <a:rPr lang="zh-CN" sz="1200" kern="0">
                          <a:effectLst/>
                          <a:latin typeface="仿宋" panose="02010609060101010101" pitchFamily="49" charset="-122"/>
                          <a:ea typeface="仿宋" panose="02010609060101010101" pitchFamily="49" charset="-122"/>
                        </a:rPr>
                        <a:t>长江证券</a:t>
                      </a:r>
                      <a:endParaRPr lang="zh-CN" sz="12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与阿里合作在互联网上建立</a:t>
                      </a:r>
                      <a:endParaRPr lang="zh-CN" sz="1200" kern="100" dirty="0">
                        <a:effectLst/>
                        <a:latin typeface="仿宋" panose="02010609060101010101" pitchFamily="49" charset="-122"/>
                        <a:ea typeface="仿宋" panose="02010609060101010101" pitchFamily="49" charset="-122"/>
                      </a:endParaRPr>
                    </a:p>
                    <a:p>
                      <a:pPr algn="l">
                        <a:spcAft>
                          <a:spcPts val="0"/>
                        </a:spcAft>
                      </a:pPr>
                      <a:r>
                        <a:rPr lang="zh-CN" sz="1200" kern="0" dirty="0">
                          <a:effectLst/>
                          <a:latin typeface="仿宋" panose="02010609060101010101" pitchFamily="49" charset="-122"/>
                          <a:ea typeface="仿宋" panose="02010609060101010101" pitchFamily="49" charset="-122"/>
                        </a:rPr>
                        <a:t>网上商城——天猫“长江证券旗舰店”</a:t>
                      </a:r>
                      <a:endParaRPr lang="zh-CN" sz="12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200" kern="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44084" marR="44084"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长江证券天猫旗舰店的主要定位是向广大中小投资者提供资讯、策略等服务产品。主打四类产品，包括“专家财智汇”、“牛股大搜罗”、“长江大视野”以及“资讯抢鲜读”，具体产品有投资顾问策略报告、短信资讯、投资组合、量化投资策略等。</a:t>
                      </a:r>
                      <a:endParaRPr lang="zh-CN" sz="1200" kern="100" dirty="0">
                        <a:effectLst/>
                        <a:latin typeface="仿宋" pitchFamily="49" charset="-122"/>
                        <a:ea typeface="仿宋" pitchFamily="49" charset="-122"/>
                        <a:cs typeface="黑体"/>
                      </a:endParaRPr>
                    </a:p>
                  </a:txBody>
                  <a:tcPr marL="44084" marR="44084" marT="0" marB="0"/>
                </a:tc>
                <a:extLst>
                  <a:ext uri="{0D108BD9-81ED-4DB2-BD59-A6C34878D82A}">
                    <a16:rowId xmlns:a16="http://schemas.microsoft.com/office/drawing/2014/main" xmlns="" val="10005"/>
                  </a:ext>
                </a:extLst>
              </a:tr>
            </a:tbl>
          </a:graphicData>
        </a:graphic>
      </p:graphicFrame>
      <p:sp>
        <p:nvSpPr>
          <p:cNvPr id="2" name="矩形 1"/>
          <p:cNvSpPr/>
          <p:nvPr/>
        </p:nvSpPr>
        <p:spPr>
          <a:xfrm>
            <a:off x="683568" y="1362254"/>
            <a:ext cx="2393604" cy="338554"/>
          </a:xfrm>
          <a:prstGeom prst="rect">
            <a:avLst/>
          </a:prstGeom>
        </p:spPr>
        <p:txBody>
          <a:bodyPr wrap="none">
            <a:spAutoFit/>
          </a:bodyPr>
          <a:lstStyle/>
          <a:p>
            <a:pPr marL="342900" indent="-342900">
              <a:spcBef>
                <a:spcPts val="1800"/>
              </a:spcBef>
              <a:buSzPct val="150000"/>
              <a:buBlip>
                <a:blip r:embed="rId2"/>
              </a:buBlip>
            </a:pPr>
            <a:r>
              <a:rPr lang="zh-CN" altLang="zh-CN"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zh-CN" sz="1600" b="1" dirty="0">
                <a:latin typeface="仿宋" panose="02010609060101010101" pitchFamily="49" charset="-122"/>
                <a:ea typeface="仿宋" panose="02010609060101010101" pitchFamily="49" charset="-122"/>
              </a:rPr>
              <a:t>）网上商城模式</a:t>
            </a:r>
            <a:r>
              <a:rPr lang="en-US" altLang="zh-CN" sz="1600" b="1" dirty="0">
                <a:latin typeface="仿宋" panose="02010609060101010101" pitchFamily="49" charset="-122"/>
                <a:ea typeface="仿宋" panose="02010609060101010101" pitchFamily="49" charset="-122"/>
              </a:rPr>
              <a:t> </a:t>
            </a:r>
            <a:endParaRPr lang="zh-CN" altLang="en-US"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62254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8" name="矩形 7"/>
          <p:cNvSpPr/>
          <p:nvPr/>
        </p:nvSpPr>
        <p:spPr>
          <a:xfrm>
            <a:off x="683568" y="620688"/>
            <a:ext cx="7776864" cy="1354217"/>
          </a:xfrm>
          <a:prstGeom prst="rect">
            <a:avLst/>
          </a:prstGeom>
        </p:spPr>
        <p:txBody>
          <a:bodyPr wrap="square">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）线上综合理财服务模式</a:t>
            </a:r>
          </a:p>
          <a:p>
            <a:r>
              <a:rPr lang="zh-CN" altLang="en-US" sz="1600" dirty="0">
                <a:latin typeface="仿宋" pitchFamily="49" charset="-122"/>
                <a:ea typeface="仿宋" pitchFamily="49" charset="-122"/>
              </a:rPr>
              <a:t>    线上综合理财服务模式是指券商基于互联网平台构建的综合理财服务模式，主要功能包含网上理财、网上业务办理、网上开户、网上咨询等服务，这将促进支付、托管和交易功能的健全。目前，线上综合理财服务模式主要有券商自建。</a:t>
            </a:r>
            <a:endParaRPr lang="en-US" altLang="zh-CN" sz="1600" dirty="0">
              <a:latin typeface="仿宋" pitchFamily="49" charset="-122"/>
              <a:ea typeface="仿宋" pitchFamily="49" charset="-122"/>
            </a:endParaRPr>
          </a:p>
          <a:p>
            <a:r>
              <a:rPr lang="en-US" altLang="zh-CN" sz="1600" dirty="0">
                <a:latin typeface="仿宋" pitchFamily="49" charset="-122"/>
                <a:ea typeface="仿宋" pitchFamily="49" charset="-122"/>
              </a:rPr>
              <a:t>		    </a:t>
            </a:r>
            <a:r>
              <a:rPr lang="zh-CN" altLang="en-US" sz="1400" b="1" dirty="0">
                <a:latin typeface="仿宋" pitchFamily="49" charset="-122"/>
                <a:ea typeface="仿宋" pitchFamily="49" charset="-122"/>
              </a:rPr>
              <a:t>表</a:t>
            </a:r>
            <a:r>
              <a:rPr lang="en-US" altLang="zh-CN" sz="1400" b="1" dirty="0">
                <a:latin typeface="仿宋" pitchFamily="49" charset="-122"/>
                <a:ea typeface="仿宋" pitchFamily="49" charset="-122"/>
              </a:rPr>
              <a:t>13-4 </a:t>
            </a:r>
            <a:r>
              <a:rPr lang="zh-CN" altLang="en-US" sz="1400" b="1" dirty="0">
                <a:latin typeface="仿宋" pitchFamily="49" charset="-122"/>
                <a:ea typeface="仿宋" pitchFamily="49" charset="-122"/>
              </a:rPr>
              <a:t>部分券商线上综合理财服务</a:t>
            </a:r>
          </a:p>
        </p:txBody>
      </p:sp>
      <p:graphicFrame>
        <p:nvGraphicFramePr>
          <p:cNvPr id="2" name="表格 1"/>
          <p:cNvGraphicFramePr>
            <a:graphicFrameLocks noGrp="1"/>
          </p:cNvGraphicFramePr>
          <p:nvPr>
            <p:extLst>
              <p:ext uri="{D42A27DB-BD31-4B8C-83A1-F6EECF244321}">
                <p14:modId xmlns:p14="http://schemas.microsoft.com/office/powerpoint/2010/main" val="4023082123"/>
              </p:ext>
            </p:extLst>
          </p:nvPr>
        </p:nvGraphicFramePr>
        <p:xfrm>
          <a:off x="125760" y="1931815"/>
          <a:ext cx="8892480" cy="4436847"/>
        </p:xfrm>
        <a:graphic>
          <a:graphicData uri="http://schemas.openxmlformats.org/drawingml/2006/table">
            <a:tbl>
              <a:tblPr firstRow="1" firstCol="1" bandRow="1">
                <a:tableStyleId>{5940675A-B579-460E-94D1-54222C63F5DA}</a:tableStyleId>
              </a:tblPr>
              <a:tblGrid>
                <a:gridCol w="683568">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6912768">
                  <a:extLst>
                    <a:ext uri="{9D8B030D-6E8A-4147-A177-3AD203B41FA5}">
                      <a16:colId xmlns:a16="http://schemas.microsoft.com/office/drawing/2014/main" xmlns="" val="20002"/>
                    </a:ext>
                  </a:extLst>
                </a:gridCol>
              </a:tblGrid>
              <a:tr h="201154">
                <a:tc>
                  <a:txBody>
                    <a:bodyPr/>
                    <a:lstStyle/>
                    <a:p>
                      <a:pPr algn="ctr">
                        <a:spcAft>
                          <a:spcPts val="0"/>
                        </a:spcAft>
                      </a:pPr>
                      <a:r>
                        <a:rPr lang="zh-CN" sz="1100" kern="0" dirty="0">
                          <a:effectLst/>
                          <a:latin typeface="仿宋" panose="02010609060101010101" pitchFamily="49" charset="-122"/>
                          <a:ea typeface="仿宋" panose="02010609060101010101" pitchFamily="49" charset="-122"/>
                        </a:rPr>
                        <a:t>证券公司</a:t>
                      </a:r>
                      <a:endParaRPr lang="zh-CN" sz="1100" kern="100" dirty="0">
                        <a:effectLst/>
                        <a:latin typeface="仿宋" pitchFamily="49" charset="-122"/>
                        <a:ea typeface="仿宋" pitchFamily="49" charset="-122"/>
                        <a:cs typeface="黑体"/>
                      </a:endParaRPr>
                    </a:p>
                  </a:txBody>
                  <a:tcPr marL="41145" marR="41145" marT="0" marB="0"/>
                </a:tc>
                <a:tc>
                  <a:txBody>
                    <a:bodyPr/>
                    <a:lstStyle/>
                    <a:p>
                      <a:pPr algn="ctr">
                        <a:spcAft>
                          <a:spcPts val="0"/>
                        </a:spcAft>
                      </a:pPr>
                      <a:r>
                        <a:rPr lang="zh-CN" sz="1100" kern="0">
                          <a:effectLst/>
                          <a:latin typeface="仿宋" panose="02010609060101010101" pitchFamily="49" charset="-122"/>
                          <a:ea typeface="仿宋" panose="02010609060101010101" pitchFamily="49" charset="-122"/>
                        </a:rPr>
                        <a:t>互联网金融的模式</a:t>
                      </a:r>
                      <a:endParaRPr lang="zh-CN" sz="1100" kern="100">
                        <a:effectLst/>
                        <a:latin typeface="仿宋" pitchFamily="49" charset="-122"/>
                        <a:ea typeface="仿宋" pitchFamily="49" charset="-122"/>
                        <a:cs typeface="黑体"/>
                      </a:endParaRPr>
                    </a:p>
                  </a:txBody>
                  <a:tcPr marL="41145" marR="41145" marT="0" marB="0"/>
                </a:tc>
                <a:tc>
                  <a:txBody>
                    <a:bodyPr/>
                    <a:lstStyle/>
                    <a:p>
                      <a:pPr algn="ctr">
                        <a:spcAft>
                          <a:spcPts val="0"/>
                        </a:spcAft>
                      </a:pPr>
                      <a:r>
                        <a:rPr lang="zh-CN" sz="1100" kern="0" dirty="0">
                          <a:effectLst/>
                          <a:latin typeface="仿宋" panose="02010609060101010101" pitchFamily="49" charset="-122"/>
                          <a:ea typeface="仿宋" panose="02010609060101010101" pitchFamily="49" charset="-122"/>
                        </a:rPr>
                        <a:t>主要内容</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xmlns="" val="10000"/>
                  </a:ext>
                </a:extLst>
              </a:tr>
              <a:tr h="1005769">
                <a:tc>
                  <a:txBody>
                    <a:bodyPr/>
                    <a:lstStyle/>
                    <a:p>
                      <a:pPr algn="l">
                        <a:spcAft>
                          <a:spcPts val="0"/>
                        </a:spcAft>
                      </a:pPr>
                      <a:r>
                        <a:rPr lang="zh-CN" sz="1100" kern="0">
                          <a:effectLst/>
                          <a:latin typeface="仿宋" panose="02010609060101010101" pitchFamily="49" charset="-122"/>
                          <a:ea typeface="仿宋" panose="02010609060101010101" pitchFamily="49" charset="-122"/>
                        </a:rPr>
                        <a:t>国泰君安</a:t>
                      </a:r>
                      <a:endParaRPr lang="zh-CN" sz="1100" kern="100">
                        <a:effectLst/>
                        <a:latin typeface="仿宋" panose="02010609060101010101" pitchFamily="49" charset="-122"/>
                        <a:ea typeface="仿宋" panose="02010609060101010101" pitchFamily="49" charset="-122"/>
                      </a:endParaRPr>
                    </a:p>
                    <a:p>
                      <a:pPr algn="l">
                        <a:spcAft>
                          <a:spcPts val="0"/>
                        </a:spcAf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自主研发发展“一站式”金融管理服务，推出综合理财服务平台“君弘金融商城”</a:t>
                      </a:r>
                      <a:endParaRPr lang="zh-CN" sz="1100" kern="100" dirty="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国泰君安证券精心打造的“君弘金融商城”，为客户提供互联网综合金融服务，于</a:t>
                      </a:r>
                      <a:r>
                        <a:rPr lang="en-US" sz="1100" kern="0" dirty="0">
                          <a:effectLst/>
                          <a:latin typeface="仿宋" panose="02010609060101010101" pitchFamily="49" charset="-122"/>
                          <a:ea typeface="仿宋" panose="02010609060101010101" pitchFamily="49" charset="-122"/>
                        </a:rPr>
                        <a:t>11</a:t>
                      </a:r>
                      <a:r>
                        <a:rPr lang="zh-CN" sz="1100" kern="0" dirty="0">
                          <a:effectLst/>
                          <a:latin typeface="仿宋" panose="02010609060101010101" pitchFamily="49" charset="-122"/>
                          <a:ea typeface="仿宋" panose="02010609060101010101" pitchFamily="49" charset="-122"/>
                        </a:rPr>
                        <a:t>月</a:t>
                      </a:r>
                      <a:r>
                        <a:rPr lang="en-US" sz="1100" kern="0" dirty="0">
                          <a:effectLst/>
                          <a:latin typeface="仿宋" panose="02010609060101010101" pitchFamily="49" charset="-122"/>
                          <a:ea typeface="仿宋" panose="02010609060101010101" pitchFamily="49" charset="-122"/>
                        </a:rPr>
                        <a:t>28</a:t>
                      </a:r>
                      <a:r>
                        <a:rPr lang="zh-CN" sz="1100" kern="0" dirty="0">
                          <a:effectLst/>
                          <a:latin typeface="仿宋" panose="02010609060101010101" pitchFamily="49" charset="-122"/>
                          <a:ea typeface="仿宋" panose="02010609060101010101" pitchFamily="49" charset="-122"/>
                        </a:rPr>
                        <a:t>日正式对外开放运营。作为行业内首个探索互联网综合金融服务的平台，“君弘金融商城”以一户通账户为基础，对标互联网企业操作流程，重视用户网络体验，倡导简单理财、轻松金融，，为客户提供综合金融的一站式便捷服务。专业的一站式金融服务，让理财更专业。银行、证券、信托、保险等全市场金融理财产品应有尽有，可快速筛选比较，产品资料</a:t>
                      </a:r>
                      <a:r>
                        <a:rPr lang="en-US" sz="1100" kern="0" dirty="0">
                          <a:effectLst/>
                          <a:latin typeface="仿宋" panose="02010609060101010101" pitchFamily="49" charset="-122"/>
                          <a:ea typeface="仿宋" panose="02010609060101010101" pitchFamily="49" charset="-122"/>
                        </a:rPr>
                        <a:t>360</a:t>
                      </a:r>
                      <a:r>
                        <a:rPr lang="zh-CN" sz="1100" kern="0" dirty="0">
                          <a:effectLst/>
                          <a:latin typeface="仿宋" panose="02010609060101010101" pitchFamily="49" charset="-122"/>
                          <a:ea typeface="仿宋" panose="02010609060101010101" pitchFamily="49" charset="-122"/>
                        </a:rPr>
                        <a:t>度全景展示。丰富的理财产品线方便快速即时在线购买。</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xmlns="" val="10001"/>
                  </a:ext>
                </a:extLst>
              </a:tr>
              <a:tr h="1206923">
                <a:tc>
                  <a:txBody>
                    <a:bodyPr/>
                    <a:lstStyle/>
                    <a:p>
                      <a:pPr algn="l">
                        <a:spcAft>
                          <a:spcPts val="0"/>
                        </a:spcAft>
                      </a:pPr>
                      <a:r>
                        <a:rPr lang="zh-CN" sz="1100" kern="0">
                          <a:effectLst/>
                          <a:latin typeface="仿宋" panose="02010609060101010101" pitchFamily="49" charset="-122"/>
                          <a:ea typeface="仿宋" panose="02010609060101010101" pitchFamily="49" charset="-122"/>
                        </a:rPr>
                        <a:t>广发</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广发证券首推“易淘金”电商平台</a:t>
                      </a:r>
                      <a:endParaRPr lang="zh-CN" sz="1100" kern="100" dirty="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dirty="0">
                          <a:effectLst/>
                          <a:latin typeface="仿宋" panose="02010609060101010101" pitchFamily="49" charset="-122"/>
                          <a:ea typeface="仿宋" panose="02010609060101010101" pitchFamily="49" charset="-122"/>
                        </a:rPr>
                        <a:t> </a:t>
                      </a:r>
                      <a:endParaRPr lang="zh-CN" sz="1100" kern="100" dirty="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广发证券旗下专为零售客户打造的线上综合服务平台——“易淘金”。“易淘金”网站推出的主要功能包含网上理财、网上业务办理、网上开户、网上咨询等服务，为客户提供全方位购物体验。“易淘金”已实现逾</a:t>
                      </a:r>
                      <a:r>
                        <a:rPr lang="en-US" sz="1100" kern="0" dirty="0">
                          <a:effectLst/>
                          <a:latin typeface="仿宋" panose="02010609060101010101" pitchFamily="49" charset="-122"/>
                          <a:ea typeface="仿宋" panose="02010609060101010101" pitchFamily="49" charset="-122"/>
                        </a:rPr>
                        <a:t>1000</a:t>
                      </a:r>
                      <a:r>
                        <a:rPr lang="zh-CN" sz="1100" kern="0" dirty="0">
                          <a:effectLst/>
                          <a:latin typeface="仿宋" panose="02010609060101010101" pitchFamily="49" charset="-122"/>
                          <a:ea typeface="仿宋" panose="02010609060101010101" pitchFamily="49" charset="-122"/>
                        </a:rPr>
                        <a:t>个公募基金产品、</a:t>
                      </a:r>
                      <a:r>
                        <a:rPr lang="en-US" sz="1100" kern="0" dirty="0">
                          <a:effectLst/>
                          <a:latin typeface="仿宋" panose="02010609060101010101" pitchFamily="49" charset="-122"/>
                          <a:ea typeface="仿宋" panose="02010609060101010101" pitchFamily="49" charset="-122"/>
                        </a:rPr>
                        <a:t>29</a:t>
                      </a:r>
                      <a:r>
                        <a:rPr lang="zh-CN" sz="1100" kern="0" dirty="0">
                          <a:effectLst/>
                          <a:latin typeface="仿宋" panose="02010609060101010101" pitchFamily="49" charset="-122"/>
                          <a:ea typeface="仿宋" panose="02010609060101010101" pitchFamily="49" charset="-122"/>
                        </a:rPr>
                        <a:t>个广发资管产品、</a:t>
                      </a:r>
                      <a:r>
                        <a:rPr lang="en-US" sz="1100" kern="0" dirty="0">
                          <a:effectLst/>
                          <a:latin typeface="仿宋" panose="02010609060101010101" pitchFamily="49" charset="-122"/>
                          <a:ea typeface="仿宋" panose="02010609060101010101" pitchFamily="49" charset="-122"/>
                        </a:rPr>
                        <a:t>46</a:t>
                      </a:r>
                      <a:r>
                        <a:rPr lang="zh-CN" sz="1100" kern="0" dirty="0">
                          <a:effectLst/>
                          <a:latin typeface="仿宋" panose="02010609060101010101" pitchFamily="49" charset="-122"/>
                          <a:ea typeface="仿宋" panose="02010609060101010101" pitchFamily="49" charset="-122"/>
                        </a:rPr>
                        <a:t>款服务资讯产品的在线展示、导购、支付及结算，便于客户进行一站式购买。此外，“易淘金”建立了“广发通”统一账户体系，助推客户分类分级服务。对于广发证券交易客户，“广发通”统一账户实现了客户股基、信用等账户资产的全景查询，客户通过一个账户即能对自身资产交易等各类信息了如指掌，并可将自己关注的股票、产品通过“我的自选”记在云端，从而在手机证券端共享。</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xmlns="" val="10002"/>
                  </a:ext>
                </a:extLst>
              </a:tr>
              <a:tr h="883105">
                <a:tc>
                  <a:txBody>
                    <a:bodyPr/>
                    <a:lstStyle/>
                    <a:p>
                      <a:pPr algn="l">
                        <a:spcAft>
                          <a:spcPts val="0"/>
                        </a:spcAft>
                      </a:pPr>
                      <a:r>
                        <a:rPr lang="zh-CN" sz="1100" kern="0">
                          <a:effectLst/>
                          <a:latin typeface="仿宋" panose="02010609060101010101" pitchFamily="49" charset="-122"/>
                          <a:ea typeface="仿宋" panose="02010609060101010101" pitchFamily="49" charset="-122"/>
                        </a:rPr>
                        <a:t>华泰证券</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与网易合作推出新一代移动理财服务终端“涨乐财富通”，“一站式”金融管理服务模式</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华泰证券为广大投资者量身定制的新一代移动理财服务终端“涨乐财富通”。涨乐财富通提供全方位的证券投资服务，包括网上开户、行情查看、股票交易、产品购买、理财资讯、互动咨询、融资融券等。涨乐财富通整合了华泰证券强大的后台，更及时，更便捷，内含升级版的紫金理财服务体系，可以运用大量的数据分析技术，挖掘投资者的潜在理财需求，并通过动态跟踪投资者投资行为，在最适合的时点将投资者最为关注的重大信息、相关公告、交易提示、新产品推荐等服务内容传递给投资者。</a:t>
                      </a:r>
                      <a:endParaRPr lang="zh-CN" sz="1100" kern="10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xmlns="" val="10003"/>
                  </a:ext>
                </a:extLst>
              </a:tr>
              <a:tr h="237376">
                <a:tc>
                  <a:txBody>
                    <a:bodyPr/>
                    <a:lstStyle/>
                    <a:p>
                      <a:pPr algn="l">
                        <a:spcAft>
                          <a:spcPts val="0"/>
                        </a:spcAft>
                      </a:pPr>
                      <a:r>
                        <a:rPr lang="zh-CN" sz="1100" kern="0">
                          <a:effectLst/>
                          <a:latin typeface="仿宋" panose="02010609060101010101" pitchFamily="49" charset="-122"/>
                          <a:ea typeface="仿宋" panose="02010609060101010101" pitchFamily="49" charset="-122"/>
                        </a:rPr>
                        <a:t>中山证券</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与腾讯合作推出自选股平台</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该项目或将通过引导微信用户使用腾讯自选股平台，享受中山证券提供的投资组合或其他服务。</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xmlns="" val="10004"/>
                  </a:ext>
                </a:extLst>
              </a:tr>
              <a:tr h="804616">
                <a:tc>
                  <a:txBody>
                    <a:bodyPr/>
                    <a:lstStyle/>
                    <a:p>
                      <a:pPr algn="l">
                        <a:spcAft>
                          <a:spcPts val="0"/>
                        </a:spcAft>
                      </a:pPr>
                      <a:r>
                        <a:rPr lang="zh-CN" sz="1100" kern="0">
                          <a:effectLst/>
                          <a:latin typeface="仿宋" panose="02010609060101010101" pitchFamily="49" charset="-122"/>
                          <a:ea typeface="仿宋" panose="02010609060101010101" pitchFamily="49" charset="-122"/>
                        </a:rPr>
                        <a:t>上海证券</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a:effectLst/>
                          <a:latin typeface="仿宋" panose="02010609060101010101" pitchFamily="49" charset="-122"/>
                          <a:ea typeface="仿宋" panose="02010609060101010101" pitchFamily="49" charset="-122"/>
                        </a:rPr>
                        <a:t>自主研发移动证券平台“指</a:t>
                      </a:r>
                      <a:r>
                        <a:rPr lang="en-US" sz="1100" kern="0">
                          <a:effectLst/>
                          <a:latin typeface="仿宋" panose="02010609060101010101" pitchFamily="49" charset="-122"/>
                          <a:ea typeface="仿宋" panose="02010609060101010101" pitchFamily="49" charset="-122"/>
                        </a:rPr>
                        <a:t>e</a:t>
                      </a:r>
                      <a:r>
                        <a:rPr lang="zh-CN" sz="1100" kern="0">
                          <a:effectLst/>
                          <a:latin typeface="仿宋" panose="02010609060101010101" pitchFamily="49" charset="-122"/>
                          <a:ea typeface="仿宋" panose="02010609060101010101" pitchFamily="49" charset="-122"/>
                        </a:rPr>
                        <a:t>通</a:t>
                      </a:r>
                      <a:r>
                        <a:rPr lang="en-US" sz="1100" kern="0">
                          <a:effectLst/>
                          <a:latin typeface="仿宋" panose="02010609060101010101" pitchFamily="49" charset="-122"/>
                          <a:ea typeface="仿宋" panose="02010609060101010101" pitchFamily="49" charset="-122"/>
                        </a:rPr>
                        <a:t>.</a:t>
                      </a:r>
                      <a:r>
                        <a:rPr lang="zh-CN" sz="1100" kern="0">
                          <a:effectLst/>
                          <a:latin typeface="仿宋" panose="02010609060101010101" pitchFamily="49" charset="-122"/>
                          <a:ea typeface="仿宋" panose="02010609060101010101" pitchFamily="49" charset="-122"/>
                        </a:rPr>
                        <a:t>速</a:t>
                      </a:r>
                      <a:r>
                        <a:rPr lang="en-US" sz="1100" kern="0">
                          <a:effectLst/>
                          <a:latin typeface="仿宋" panose="02010609060101010101" pitchFamily="49" charset="-122"/>
                          <a:ea typeface="仿宋" panose="02010609060101010101" pitchFamily="49" charset="-122"/>
                        </a:rPr>
                        <a:t>e</a:t>
                      </a:r>
                      <a:r>
                        <a:rPr lang="zh-CN" sz="1100" kern="0">
                          <a:effectLst/>
                          <a:latin typeface="仿宋" panose="02010609060101010101" pitchFamily="49" charset="-122"/>
                          <a:ea typeface="仿宋" panose="02010609060101010101" pitchFamily="49" charset="-122"/>
                        </a:rPr>
                        <a:t>融”</a:t>
                      </a:r>
                      <a:endParaRPr lang="zh-CN" sz="1100" kern="100">
                        <a:effectLst/>
                        <a:latin typeface="仿宋" panose="02010609060101010101" pitchFamily="49" charset="-122"/>
                        <a:ea typeface="仿宋" panose="02010609060101010101" pitchFamily="49" charset="-122"/>
                      </a:endParaRPr>
                    </a:p>
                    <a:p>
                      <a:pPr algn="l">
                        <a:spcAft>
                          <a:spcPts val="0"/>
                        </a:spcAft>
                        <a:tabLst>
                          <a:tab pos="139700" algn="l"/>
                          <a:tab pos="457200" algn="l"/>
                        </a:tabLst>
                      </a:pPr>
                      <a:r>
                        <a:rPr lang="en-US" sz="1100" kern="0">
                          <a:effectLst/>
                          <a:latin typeface="仿宋" panose="02010609060101010101" pitchFamily="49" charset="-122"/>
                          <a:ea typeface="仿宋" panose="02010609060101010101" pitchFamily="49" charset="-122"/>
                        </a:rPr>
                        <a:t> </a:t>
                      </a:r>
                      <a:endParaRPr lang="zh-CN" sz="1100" kern="100">
                        <a:effectLst/>
                        <a:latin typeface="仿宋" pitchFamily="49" charset="-122"/>
                        <a:ea typeface="仿宋" pitchFamily="49" charset="-122"/>
                        <a:cs typeface="黑体"/>
                      </a:endParaRPr>
                    </a:p>
                  </a:txBody>
                  <a:tcPr marL="41145" marR="41145" marT="0" marB="0"/>
                </a:tc>
                <a:tc>
                  <a:txBody>
                    <a:bodyPr/>
                    <a:lstStyle/>
                    <a:p>
                      <a:pPr algn="l">
                        <a:spcAft>
                          <a:spcPts val="0"/>
                        </a:spcAft>
                      </a:pPr>
                      <a:r>
                        <a:rPr lang="zh-CN" sz="1100" kern="0" dirty="0">
                          <a:effectLst/>
                          <a:latin typeface="仿宋" panose="02010609060101010101" pitchFamily="49" charset="-122"/>
                          <a:ea typeface="仿宋" panose="02010609060101010101" pitchFamily="49" charset="-122"/>
                        </a:rPr>
                        <a:t>“指</a:t>
                      </a:r>
                      <a:r>
                        <a:rPr lang="en-US" sz="1100" kern="0" dirty="0">
                          <a:effectLst/>
                          <a:latin typeface="仿宋" panose="02010609060101010101" pitchFamily="49" charset="-122"/>
                          <a:ea typeface="仿宋" panose="02010609060101010101" pitchFamily="49" charset="-122"/>
                        </a:rPr>
                        <a:t>e</a:t>
                      </a:r>
                      <a:r>
                        <a:rPr lang="zh-CN" sz="1100" kern="0" dirty="0">
                          <a:effectLst/>
                          <a:latin typeface="仿宋" panose="02010609060101010101" pitchFamily="49" charset="-122"/>
                          <a:ea typeface="仿宋" panose="02010609060101010101" pitchFamily="49" charset="-122"/>
                        </a:rPr>
                        <a:t>通”投融资服务平台，涵盖</a:t>
                      </a:r>
                      <a:r>
                        <a:rPr lang="en-US" sz="1100" kern="0" dirty="0">
                          <a:effectLst/>
                          <a:latin typeface="仿宋" panose="02010609060101010101" pitchFamily="49" charset="-122"/>
                          <a:ea typeface="仿宋" panose="02010609060101010101" pitchFamily="49" charset="-122"/>
                        </a:rPr>
                        <a:t>APP</a:t>
                      </a:r>
                      <a:r>
                        <a:rPr lang="zh-CN" sz="1100" kern="0" dirty="0">
                          <a:effectLst/>
                          <a:latin typeface="仿宋" panose="02010609060101010101" pitchFamily="49" charset="-122"/>
                          <a:ea typeface="仿宋" panose="02010609060101010101" pitchFamily="49" charset="-122"/>
                        </a:rPr>
                        <a:t>、微信、移动网站等主要互联网模式，通过移动互联网为投资者提供安全、高效、个性化的服务。其中，同步上线的首款产品“速</a:t>
                      </a:r>
                      <a:r>
                        <a:rPr lang="en-US" sz="1100" kern="0" dirty="0">
                          <a:effectLst/>
                          <a:latin typeface="仿宋" panose="02010609060101010101" pitchFamily="49" charset="-122"/>
                          <a:ea typeface="仿宋" panose="02010609060101010101" pitchFamily="49" charset="-122"/>
                        </a:rPr>
                        <a:t>e</a:t>
                      </a:r>
                      <a:r>
                        <a:rPr lang="zh-CN" sz="1100" kern="0" dirty="0">
                          <a:effectLst/>
                          <a:latin typeface="仿宋" panose="02010609060101010101" pitchFamily="49" charset="-122"/>
                          <a:ea typeface="仿宋" panose="02010609060101010101" pitchFamily="49" charset="-122"/>
                        </a:rPr>
                        <a:t>融”最具亮点，是业内首个“投融资功能一体化、全线上快捷操作”的移动证券</a:t>
                      </a:r>
                      <a:r>
                        <a:rPr lang="en-US" sz="1100" kern="0" dirty="0">
                          <a:effectLst/>
                          <a:latin typeface="仿宋" panose="02010609060101010101" pitchFamily="49" charset="-122"/>
                          <a:ea typeface="仿宋" panose="02010609060101010101" pitchFamily="49" charset="-122"/>
                        </a:rPr>
                        <a:t>APP</a:t>
                      </a:r>
                      <a:r>
                        <a:rPr lang="zh-CN" sz="1100" kern="0" dirty="0">
                          <a:effectLst/>
                          <a:latin typeface="仿宋" panose="02010609060101010101" pitchFamily="49" charset="-122"/>
                          <a:ea typeface="仿宋" panose="02010609060101010101" pitchFamily="49" charset="-122"/>
                        </a:rPr>
                        <a:t>。即集“快速开户、快速交易、快速融资”为一体，并具有三大特点，</a:t>
                      </a:r>
                      <a:r>
                        <a:rPr lang="en-US" sz="1100" kern="0" dirty="0">
                          <a:effectLst/>
                          <a:latin typeface="仿宋" panose="02010609060101010101" pitchFamily="49" charset="-122"/>
                          <a:ea typeface="仿宋" panose="02010609060101010101" pitchFamily="49" charset="-122"/>
                        </a:rPr>
                        <a:t>7</a:t>
                      </a:r>
                      <a:r>
                        <a:rPr lang="zh-CN" sz="1100" kern="0" dirty="0">
                          <a:effectLst/>
                          <a:latin typeface="仿宋" panose="02010609060101010101" pitchFamily="49" charset="-122"/>
                          <a:ea typeface="仿宋" panose="02010609060101010101" pitchFamily="49" charset="-122"/>
                        </a:rPr>
                        <a:t>×</a:t>
                      </a:r>
                      <a:r>
                        <a:rPr lang="en-US" sz="1100" kern="0" dirty="0">
                          <a:effectLst/>
                          <a:latin typeface="仿宋" panose="02010609060101010101" pitchFamily="49" charset="-122"/>
                          <a:ea typeface="仿宋" panose="02010609060101010101" pitchFamily="49" charset="-122"/>
                        </a:rPr>
                        <a:t>24</a:t>
                      </a:r>
                      <a:r>
                        <a:rPr lang="zh-CN" sz="1100" kern="0" dirty="0">
                          <a:effectLst/>
                          <a:latin typeface="仿宋" panose="02010609060101010101" pitchFamily="49" charset="-122"/>
                          <a:ea typeface="仿宋" panose="02010609060101010101" pitchFamily="49" charset="-122"/>
                        </a:rPr>
                        <a:t>小时办理证券开户、后端对接快速交易通道、实现股票微质押业务。股票微质押直接在手机应用软件</a:t>
                      </a:r>
                      <a:r>
                        <a:rPr lang="en-US" sz="1100" kern="0" dirty="0">
                          <a:effectLst/>
                          <a:latin typeface="仿宋" panose="02010609060101010101" pitchFamily="49" charset="-122"/>
                          <a:ea typeface="仿宋" panose="02010609060101010101" pitchFamily="49" charset="-122"/>
                        </a:rPr>
                        <a:t>(APP)</a:t>
                      </a:r>
                      <a:r>
                        <a:rPr lang="zh-CN" sz="1100" kern="0" dirty="0">
                          <a:effectLst/>
                          <a:latin typeface="仿宋" panose="02010609060101010101" pitchFamily="49" charset="-122"/>
                          <a:ea typeface="仿宋" panose="02010609060101010101" pitchFamily="49" charset="-122"/>
                        </a:rPr>
                        <a:t>上实现。</a:t>
                      </a:r>
                      <a:endParaRPr lang="zh-CN" sz="1100" kern="100" dirty="0">
                        <a:effectLst/>
                        <a:latin typeface="仿宋" pitchFamily="49" charset="-122"/>
                        <a:ea typeface="仿宋" pitchFamily="49" charset="-122"/>
                        <a:cs typeface="黑体"/>
                      </a:endParaRPr>
                    </a:p>
                  </a:txBody>
                  <a:tcPr marL="41145" marR="41145"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8348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8" name="矩形 7"/>
          <p:cNvSpPr/>
          <p:nvPr/>
        </p:nvSpPr>
        <p:spPr>
          <a:xfrm>
            <a:off x="683568" y="620688"/>
            <a:ext cx="7992888" cy="6032421"/>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（二）国际券商存在模式</a:t>
            </a:r>
            <a:endParaRPr lang="en-US" altLang="zh-CN" b="1" dirty="0">
              <a:latin typeface="仿宋" panose="02010609060101010101" pitchFamily="49" charset="-122"/>
              <a:ea typeface="仿宋" panose="02010609060101010101" pitchFamily="49" charset="-122"/>
            </a:endParaRPr>
          </a:p>
          <a:p>
            <a:r>
              <a:rPr lang="zh-CN" altLang="en-US" sz="1600" dirty="0">
                <a:latin typeface="仿宋" pitchFamily="49" charset="-122"/>
                <a:ea typeface="仿宋" pitchFamily="49" charset="-122"/>
              </a:rPr>
              <a:t>    国际上，证券业信息化主要以三种模式存在：一是以</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为代表的纯粹网络证券经纪公司，二是以嘉信理财为代表的综合型证券经纪公司，三是以美林证券为代表的传统证券经纪公司。</a:t>
            </a:r>
            <a:endParaRPr lang="en-US" altLang="zh-CN" sz="1600" dirty="0">
              <a:latin typeface="仿宋" pitchFamily="49" charset="-122"/>
              <a:ea typeface="仿宋"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）纯粹网络证券经纪公司：</a:t>
            </a:r>
            <a:r>
              <a:rPr lang="en-US" altLang="zh-CN" sz="1600" b="1" dirty="0">
                <a:latin typeface="仿宋" panose="02010609060101010101" pitchFamily="49" charset="-122"/>
                <a:ea typeface="仿宋" panose="02010609060101010101" pitchFamily="49" charset="-122"/>
              </a:rPr>
              <a:t>E-Trade</a:t>
            </a:r>
          </a:p>
          <a:p>
            <a:r>
              <a:rPr lang="en-US" altLang="zh-CN" sz="1600" dirty="0" smtClean="0">
                <a:latin typeface="仿宋" pitchFamily="49" charset="-122"/>
                <a:ea typeface="仿宋" pitchFamily="49" charset="-122"/>
              </a:rPr>
              <a:t>     E-Trade</a:t>
            </a:r>
            <a:r>
              <a:rPr lang="zh-CN" altLang="en-US" sz="1600" dirty="0">
                <a:latin typeface="仿宋" pitchFamily="49" charset="-122"/>
                <a:ea typeface="仿宋" pitchFamily="49" charset="-122"/>
              </a:rPr>
              <a:t>于</a:t>
            </a:r>
            <a:r>
              <a:rPr lang="en-US" altLang="zh-CN" sz="1600" dirty="0">
                <a:latin typeface="仿宋" pitchFamily="49" charset="-122"/>
                <a:ea typeface="仿宋" pitchFamily="49" charset="-122"/>
              </a:rPr>
              <a:t>1982</a:t>
            </a:r>
            <a:r>
              <a:rPr lang="zh-CN" altLang="en-US" sz="1600" dirty="0">
                <a:latin typeface="仿宋" pitchFamily="49" charset="-122"/>
                <a:ea typeface="仿宋" pitchFamily="49" charset="-122"/>
              </a:rPr>
              <a:t>年在纽约成立，早期主要作为信息技术服务提供商，为折扣经纪公司提供后台服务，</a:t>
            </a:r>
            <a:r>
              <a:rPr lang="en-US" altLang="zh-CN" sz="1600" dirty="0">
                <a:latin typeface="仿宋" pitchFamily="49" charset="-122"/>
                <a:ea typeface="仿宋" pitchFamily="49" charset="-122"/>
              </a:rPr>
              <a:t>1996</a:t>
            </a:r>
            <a:r>
              <a:rPr lang="zh-CN" altLang="en-US" sz="1600" dirty="0">
                <a:latin typeface="仿宋" pitchFamily="49" charset="-122"/>
                <a:ea typeface="仿宋" pitchFamily="49" charset="-122"/>
              </a:rPr>
              <a:t>年重组为一家纯网络经纪公司。</a:t>
            </a:r>
            <a:r>
              <a:rPr lang="en-US" altLang="zh-CN" sz="1600" dirty="0">
                <a:latin typeface="仿宋" pitchFamily="49" charset="-122"/>
                <a:ea typeface="仿宋" pitchFamily="49" charset="-122"/>
              </a:rPr>
              <a:t>1996</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2</a:t>
            </a:r>
            <a:r>
              <a:rPr lang="zh-CN" altLang="en-US" sz="1600" dirty="0">
                <a:latin typeface="仿宋" pitchFamily="49" charset="-122"/>
                <a:ea typeface="仿宋" pitchFamily="49" charset="-122"/>
              </a:rPr>
              <a:t>月，</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设立自己的网络，直接向投资者提供在线证券交易服务，并于当年</a:t>
            </a:r>
            <a:r>
              <a:rPr lang="en-US" altLang="zh-CN" sz="1600" dirty="0">
                <a:latin typeface="仿宋" pitchFamily="49" charset="-122"/>
                <a:ea typeface="仿宋" pitchFamily="49" charset="-122"/>
              </a:rPr>
              <a:t>8</a:t>
            </a:r>
            <a:r>
              <a:rPr lang="zh-CN" altLang="en-US" sz="1600" dirty="0">
                <a:latin typeface="仿宋" pitchFamily="49" charset="-122"/>
                <a:ea typeface="仿宋" pitchFamily="49" charset="-122"/>
              </a:rPr>
              <a:t>月成功上市。</a:t>
            </a:r>
          </a:p>
          <a:p>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凭借网络运营的低成本优势，仅向投资者收取很低的佣金，用以吸引对佣金费率比较敏感的投资者。</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的交易界面具有快速、简洁、人性化的特点，而且可以根据投资者的特征进行个性化定制，抓住了自主决策、自主交易的这部分投资者的需求。互联网技术是决定</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生存的重要因素。</a:t>
            </a:r>
            <a:r>
              <a:rPr lang="en-US" altLang="zh-CN" sz="1600" dirty="0">
                <a:latin typeface="仿宋" pitchFamily="49" charset="-122"/>
                <a:ea typeface="仿宋" pitchFamily="49" charset="-122"/>
              </a:rPr>
              <a:t>1996</a:t>
            </a:r>
            <a:r>
              <a:rPr lang="zh-CN" altLang="en-US" sz="1600" dirty="0">
                <a:latin typeface="仿宋" pitchFamily="49" charset="-122"/>
                <a:ea typeface="仿宋" pitchFamily="49" charset="-122"/>
              </a:rPr>
              <a:t>年，在兰乔科多建立数据中心，提供系统支持、网络服务、交易和客户服务、交易备份服务等；</a:t>
            </a:r>
            <a:r>
              <a:rPr lang="en-US" altLang="zh-CN" sz="1600" dirty="0">
                <a:latin typeface="仿宋" pitchFamily="49" charset="-122"/>
                <a:ea typeface="仿宋" pitchFamily="49" charset="-122"/>
              </a:rPr>
              <a:t>1997</a:t>
            </a:r>
            <a:r>
              <a:rPr lang="zh-CN" altLang="en-US" sz="1600" dirty="0">
                <a:latin typeface="仿宋" pitchFamily="49" charset="-122"/>
                <a:ea typeface="仿宋" pitchFamily="49" charset="-122"/>
              </a:rPr>
              <a:t>年，与</a:t>
            </a:r>
            <a:r>
              <a:rPr lang="en-US" altLang="zh-CN" sz="1600" dirty="0">
                <a:latin typeface="仿宋" pitchFamily="49" charset="-122"/>
                <a:ea typeface="仿宋" pitchFamily="49" charset="-122"/>
              </a:rPr>
              <a:t>neural</a:t>
            </a:r>
            <a:r>
              <a:rPr lang="zh-CN" altLang="en-US" sz="1600" dirty="0">
                <a:latin typeface="仿宋" pitchFamily="49" charset="-122"/>
                <a:ea typeface="仿宋" pitchFamily="49" charset="-122"/>
              </a:rPr>
              <a:t>公司合作，使行情能用</a:t>
            </a:r>
            <a:r>
              <a:rPr lang="en-US" altLang="zh-CN" sz="1600" dirty="0">
                <a:latin typeface="仿宋" pitchFamily="49" charset="-122"/>
                <a:ea typeface="仿宋" pitchFamily="49" charset="-122"/>
              </a:rPr>
              <a:t>java</a:t>
            </a:r>
            <a:r>
              <a:rPr lang="zh-CN" altLang="en-US" sz="1600" dirty="0">
                <a:latin typeface="仿宋" pitchFamily="49" charset="-122"/>
                <a:ea typeface="仿宋" pitchFamily="49" charset="-122"/>
              </a:rPr>
              <a:t>等应用程序开发语言技术显示；</a:t>
            </a:r>
            <a:r>
              <a:rPr lang="en-US" altLang="zh-CN" sz="1600" dirty="0">
                <a:latin typeface="仿宋" pitchFamily="49" charset="-122"/>
                <a:ea typeface="仿宋" pitchFamily="49" charset="-122"/>
              </a:rPr>
              <a:t>1998</a:t>
            </a:r>
            <a:r>
              <a:rPr lang="zh-CN" altLang="en-US" sz="1600" dirty="0">
                <a:latin typeface="仿宋" pitchFamily="49" charset="-122"/>
                <a:ea typeface="仿宋" pitchFamily="49" charset="-122"/>
              </a:rPr>
              <a:t>年，与软件公司</a:t>
            </a:r>
            <a:r>
              <a:rPr lang="en-US" altLang="zh-CN" sz="1600" dirty="0" err="1">
                <a:latin typeface="仿宋" pitchFamily="49" charset="-122"/>
                <a:ea typeface="仿宋" pitchFamily="49" charset="-122"/>
              </a:rPr>
              <a:t>criticalpath</a:t>
            </a:r>
            <a:r>
              <a:rPr lang="zh-CN" altLang="en-US" sz="1600" dirty="0">
                <a:latin typeface="仿宋" pitchFamily="49" charset="-122"/>
                <a:ea typeface="仿宋" pitchFamily="49" charset="-122"/>
              </a:rPr>
              <a:t>合作，提升自身联系客户的能力。</a:t>
            </a:r>
          </a:p>
          <a:p>
            <a:r>
              <a:rPr lang="zh-CN" altLang="en-US" sz="1600" dirty="0">
                <a:latin typeface="仿宋" pitchFamily="49" charset="-122"/>
                <a:ea typeface="仿宋" pitchFamily="49" charset="-122"/>
              </a:rPr>
              <a:t>在树立品牌后，</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进入扩张阶段。在海外布局方面，</a:t>
            </a:r>
            <a:r>
              <a:rPr lang="en-US" altLang="zh-CN" sz="1600" dirty="0">
                <a:latin typeface="仿宋" pitchFamily="49" charset="-122"/>
                <a:ea typeface="仿宋" pitchFamily="49" charset="-122"/>
              </a:rPr>
              <a:t>1999</a:t>
            </a:r>
            <a:r>
              <a:rPr lang="zh-CN" altLang="en-US" sz="1600" dirty="0">
                <a:latin typeface="仿宋" pitchFamily="49" charset="-122"/>
                <a:ea typeface="仿宋" pitchFamily="49" charset="-122"/>
              </a:rPr>
              <a:t>年，合并了</a:t>
            </a:r>
            <a:r>
              <a:rPr lang="en-US" altLang="zh-CN" sz="1600" dirty="0">
                <a:latin typeface="仿宋" pitchFamily="49" charset="-122"/>
                <a:ea typeface="仿宋" pitchFamily="49" charset="-122"/>
              </a:rPr>
              <a:t>TIR Ltd.</a:t>
            </a:r>
            <a:r>
              <a:rPr lang="zh-CN" altLang="en-US" sz="1600" dirty="0">
                <a:latin typeface="仿宋" pitchFamily="49" charset="-122"/>
                <a:ea typeface="仿宋" pitchFamily="49" charset="-122"/>
              </a:rPr>
              <a:t>，童儿获得了额外的客户资源和互联网交易技术。由于</a:t>
            </a:r>
            <a:r>
              <a:rPr lang="en-US" altLang="zh-CN" sz="1600" dirty="0">
                <a:latin typeface="仿宋" pitchFamily="49" charset="-122"/>
                <a:ea typeface="仿宋" pitchFamily="49" charset="-122"/>
              </a:rPr>
              <a:t>TIR Ltd.</a:t>
            </a:r>
            <a:r>
              <a:rPr lang="zh-CN" altLang="en-US" sz="1600" dirty="0">
                <a:latin typeface="仿宋" pitchFamily="49" charset="-122"/>
                <a:ea typeface="仿宋" pitchFamily="49" charset="-122"/>
              </a:rPr>
              <a:t>可以提供</a:t>
            </a:r>
            <a:r>
              <a:rPr lang="en-US" altLang="zh-CN" sz="1600" dirty="0">
                <a:latin typeface="仿宋" pitchFamily="49" charset="-122"/>
                <a:ea typeface="仿宋" pitchFamily="49" charset="-122"/>
              </a:rPr>
              <a:t>35</a:t>
            </a:r>
            <a:r>
              <a:rPr lang="zh-CN" altLang="en-US" sz="1600" dirty="0">
                <a:latin typeface="仿宋" pitchFamily="49" charset="-122"/>
                <a:ea typeface="仿宋" pitchFamily="49" charset="-122"/>
              </a:rPr>
              <a:t>个国家的证券交易，这使得</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成为全球售价提供跨境互联网交易的公司。在强化技术方面，</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2000</a:t>
            </a:r>
            <a:r>
              <a:rPr lang="zh-CN" altLang="en-US" sz="1600" dirty="0">
                <a:latin typeface="仿宋" pitchFamily="49" charset="-122"/>
                <a:ea typeface="仿宋" pitchFamily="49" charset="-122"/>
              </a:rPr>
              <a:t>年推出了</a:t>
            </a:r>
            <a:r>
              <a:rPr lang="en-US" altLang="zh-CN" sz="1600" dirty="0" err="1">
                <a:latin typeface="仿宋" pitchFamily="49" charset="-122"/>
                <a:ea typeface="仿宋" pitchFamily="49" charset="-122"/>
              </a:rPr>
              <a:t>OptionsEdge</a:t>
            </a:r>
            <a:r>
              <a:rPr lang="en-US" altLang="zh-CN" sz="1600" dirty="0">
                <a:latin typeface="仿宋" pitchFamily="49" charset="-122"/>
                <a:ea typeface="仿宋" pitchFamily="49" charset="-122"/>
              </a:rPr>
              <a:t> </a:t>
            </a:r>
            <a:r>
              <a:rPr lang="zh-CN" altLang="en-US" sz="1600" dirty="0">
                <a:latin typeface="仿宋" pitchFamily="49" charset="-122"/>
                <a:ea typeface="仿宋" pitchFamily="49" charset="-122"/>
              </a:rPr>
              <a:t>服务，为客户提供实时期权行情和强大的分析工具。在布局活跃交易者方面，</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建立了</a:t>
            </a:r>
            <a:r>
              <a:rPr lang="en-US" altLang="zh-CN" sz="1600" dirty="0">
                <a:latin typeface="仿宋" pitchFamily="49" charset="-122"/>
                <a:ea typeface="仿宋" pitchFamily="49" charset="-122"/>
              </a:rPr>
              <a:t>POWER E-Trade</a:t>
            </a:r>
            <a:r>
              <a:rPr lang="zh-CN" altLang="en-US" sz="1600" dirty="0">
                <a:latin typeface="仿宋" pitchFamily="49" charset="-122"/>
                <a:ea typeface="仿宋" pitchFamily="49" charset="-122"/>
              </a:rPr>
              <a:t>，为活跃投资者提供交易折扣和</a:t>
            </a:r>
            <a:r>
              <a:rPr lang="en-US" altLang="zh-CN" sz="1600" dirty="0">
                <a:latin typeface="仿宋" pitchFamily="49" charset="-122"/>
                <a:ea typeface="仿宋" pitchFamily="49" charset="-122"/>
              </a:rPr>
              <a:t>DSL</a:t>
            </a:r>
            <a:r>
              <a:rPr lang="zh-CN" altLang="en-US" sz="1600" dirty="0">
                <a:latin typeface="仿宋" pitchFamily="49" charset="-122"/>
                <a:ea typeface="仿宋" pitchFamily="49" charset="-122"/>
              </a:rPr>
              <a:t>服务，此外还通过合并来获取活跃投资者资源。在资产管理方面，</a:t>
            </a:r>
            <a:r>
              <a:rPr lang="en-US" altLang="zh-CN" sz="1600" dirty="0">
                <a:latin typeface="仿宋" pitchFamily="49" charset="-122"/>
                <a:ea typeface="仿宋" pitchFamily="49" charset="-122"/>
              </a:rPr>
              <a:t>E-Trade</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2001</a:t>
            </a:r>
            <a:r>
              <a:rPr lang="zh-CN" altLang="en-US" sz="1600" dirty="0">
                <a:latin typeface="仿宋" pitchFamily="49" charset="-122"/>
                <a:ea typeface="仿宋" pitchFamily="49" charset="-122"/>
              </a:rPr>
              <a:t>年并购了个人资产管理公司</a:t>
            </a:r>
            <a:r>
              <a:rPr lang="en-US" altLang="zh-CN" sz="1600" dirty="0" err="1">
                <a:latin typeface="仿宋" pitchFamily="49" charset="-122"/>
                <a:ea typeface="仿宋" pitchFamily="49" charset="-122"/>
              </a:rPr>
              <a:t>PrivateAccounts</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2005</a:t>
            </a:r>
            <a:r>
              <a:rPr lang="zh-CN" altLang="en-US" sz="1600" dirty="0">
                <a:latin typeface="仿宋" pitchFamily="49" charset="-122"/>
                <a:ea typeface="仿宋" pitchFamily="49" charset="-122"/>
              </a:rPr>
              <a:t>年并购了</a:t>
            </a:r>
            <a:r>
              <a:rPr lang="en-US" altLang="zh-CN" sz="1600" dirty="0" err="1">
                <a:latin typeface="仿宋" pitchFamily="49" charset="-122"/>
                <a:ea typeface="仿宋" pitchFamily="49" charset="-122"/>
              </a:rPr>
              <a:t>Kobren</a:t>
            </a:r>
            <a:r>
              <a:rPr lang="zh-CN" altLang="en-US" sz="1600" dirty="0">
                <a:latin typeface="仿宋" pitchFamily="49" charset="-122"/>
                <a:ea typeface="仿宋" pitchFamily="49" charset="-122"/>
              </a:rPr>
              <a:t>和</a:t>
            </a:r>
            <a:r>
              <a:rPr lang="en-US" altLang="zh-CN" sz="1600" dirty="0">
                <a:latin typeface="仿宋" pitchFamily="49" charset="-122"/>
                <a:ea typeface="仿宋" pitchFamily="49" charset="-122"/>
              </a:rPr>
              <a:t>Howard Capital</a:t>
            </a:r>
            <a:r>
              <a:rPr lang="zh-CN" altLang="en-US" sz="1600" dirty="0">
                <a:latin typeface="仿宋" pitchFamily="49" charset="-122"/>
                <a:ea typeface="仿宋" pitchFamily="49" charset="-122"/>
              </a:rPr>
              <a:t>。</a:t>
            </a:r>
          </a:p>
          <a:p>
            <a:endParaRPr lang="en-US" altLang="zh-CN" sz="1600" dirty="0">
              <a:latin typeface="仿宋" pitchFamily="49" charset="-122"/>
              <a:ea typeface="仿宋" pitchFamily="49" charset="-122"/>
            </a:endParaRPr>
          </a:p>
        </p:txBody>
      </p:sp>
    </p:spTree>
    <p:extLst>
      <p:ext uri="{BB962C8B-B14F-4D97-AF65-F5344CB8AC3E}">
        <p14:creationId xmlns:p14="http://schemas.microsoft.com/office/powerpoint/2010/main" val="3273476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8" name="矩形 7"/>
          <p:cNvSpPr/>
          <p:nvPr/>
        </p:nvSpPr>
        <p:spPr>
          <a:xfrm>
            <a:off x="683568" y="620688"/>
            <a:ext cx="7992888" cy="5262979"/>
          </a:xfrm>
          <a:prstGeom prst="rect">
            <a:avLst/>
          </a:prstGeom>
        </p:spPr>
        <p:txBody>
          <a:bodyPr wrap="square">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）综合型证券经纪公司：嘉信理财</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dirty="0" smtClean="0">
                <a:latin typeface="仿宋" pitchFamily="49" charset="-122"/>
                <a:ea typeface="仿宋" pitchFamily="49" charset="-122"/>
              </a:rPr>
              <a:t>1971</a:t>
            </a:r>
            <a:r>
              <a:rPr lang="zh-CN" altLang="en-US" sz="1600" dirty="0">
                <a:latin typeface="仿宋" pitchFamily="49" charset="-122"/>
                <a:ea typeface="仿宋" pitchFamily="49" charset="-122"/>
              </a:rPr>
              <a:t>年，嘉信理财公司作为一个很小的传统证券经纪商在加州注册成立。</a:t>
            </a:r>
            <a:r>
              <a:rPr lang="en-US" altLang="zh-CN" sz="1600" dirty="0">
                <a:latin typeface="仿宋" pitchFamily="49" charset="-122"/>
                <a:ea typeface="仿宋" pitchFamily="49" charset="-122"/>
              </a:rPr>
              <a:t>1975</a:t>
            </a:r>
            <a:r>
              <a:rPr lang="zh-CN" altLang="en-US" sz="1600" dirty="0">
                <a:latin typeface="仿宋" pitchFamily="49" charset="-122"/>
                <a:ea typeface="仿宋" pitchFamily="49" charset="-122"/>
              </a:rPr>
              <a:t>年，美国证监会（</a:t>
            </a:r>
            <a:r>
              <a:rPr lang="en-US" altLang="zh-CN" sz="1600" dirty="0">
                <a:latin typeface="仿宋" pitchFamily="49" charset="-122"/>
                <a:ea typeface="仿宋" pitchFamily="49" charset="-122"/>
              </a:rPr>
              <a:t>SEC</a:t>
            </a:r>
            <a:r>
              <a:rPr lang="zh-CN" altLang="en-US" sz="1600" dirty="0">
                <a:latin typeface="仿宋" pitchFamily="49" charset="-122"/>
                <a:ea typeface="仿宋" pitchFamily="49" charset="-122"/>
              </a:rPr>
              <a:t>）取消固定佣金制度，开始在证券交易中实行议价佣金制，嘉信理财公司抓住机会，把自己定位成为客户提供低价服务的折扣经纪商。</a:t>
            </a:r>
            <a:r>
              <a:rPr lang="en-US" altLang="zh-CN" sz="1600" dirty="0">
                <a:latin typeface="仿宋" pitchFamily="49" charset="-122"/>
                <a:ea typeface="仿宋" pitchFamily="49" charset="-122"/>
              </a:rPr>
              <a:t>1979</a:t>
            </a:r>
            <a:r>
              <a:rPr lang="zh-CN" altLang="en-US" sz="1600" dirty="0">
                <a:latin typeface="仿宋" pitchFamily="49" charset="-122"/>
                <a:ea typeface="仿宋" pitchFamily="49" charset="-122"/>
              </a:rPr>
              <a:t>年，公司投资建立了自动化交易和客户记录保持系统。</a:t>
            </a:r>
            <a:r>
              <a:rPr lang="en-US" altLang="zh-CN" sz="1600" dirty="0">
                <a:latin typeface="仿宋" pitchFamily="49" charset="-122"/>
                <a:ea typeface="仿宋" pitchFamily="49" charset="-122"/>
              </a:rPr>
              <a:t>80</a:t>
            </a:r>
            <a:r>
              <a:rPr lang="zh-CN" altLang="en-US" sz="1600" dirty="0">
                <a:latin typeface="仿宋" pitchFamily="49" charset="-122"/>
                <a:ea typeface="仿宋" pitchFamily="49" charset="-122"/>
              </a:rPr>
              <a:t>年代初期，嘉信理财公司开始把和经纪业务高度技术关联的基金业务纳入公司的主营业务。</a:t>
            </a:r>
            <a:r>
              <a:rPr lang="en-US" altLang="zh-CN" sz="1600" dirty="0">
                <a:latin typeface="仿宋" pitchFamily="49" charset="-122"/>
                <a:ea typeface="仿宋" pitchFamily="49" charset="-122"/>
              </a:rPr>
              <a:t>1987</a:t>
            </a:r>
            <a:r>
              <a:rPr lang="zh-CN" altLang="en-US" sz="1600" dirty="0">
                <a:latin typeface="仿宋" pitchFamily="49" charset="-122"/>
                <a:ea typeface="仿宋" pitchFamily="49" charset="-122"/>
              </a:rPr>
              <a:t>年，嘉信理财公司的股票在纽约证交所上市。</a:t>
            </a:r>
            <a:r>
              <a:rPr lang="en-US" altLang="zh-CN" sz="1600" dirty="0">
                <a:latin typeface="仿宋" pitchFamily="49" charset="-122"/>
                <a:ea typeface="仿宋" pitchFamily="49" charset="-122"/>
              </a:rPr>
              <a:t>90</a:t>
            </a:r>
            <a:r>
              <a:rPr lang="zh-CN" altLang="en-US" sz="1600" dirty="0">
                <a:latin typeface="仿宋" pitchFamily="49" charset="-122"/>
                <a:ea typeface="仿宋" pitchFamily="49" charset="-122"/>
              </a:rPr>
              <a:t>年代中期，嘉信理财公司在业界率先对互联网在线交易系统进行重投资。</a:t>
            </a:r>
            <a:r>
              <a:rPr lang="en-US" altLang="zh-CN" sz="1600" dirty="0">
                <a:latin typeface="仿宋" pitchFamily="49" charset="-122"/>
                <a:ea typeface="仿宋" pitchFamily="49" charset="-122"/>
              </a:rPr>
              <a:t>1995</a:t>
            </a:r>
            <a:r>
              <a:rPr lang="zh-CN" altLang="en-US" sz="1600" dirty="0">
                <a:latin typeface="仿宋" pitchFamily="49" charset="-122"/>
                <a:ea typeface="仿宋" pitchFamily="49" charset="-122"/>
              </a:rPr>
              <a:t>年，嘉信理财推出</a:t>
            </a:r>
            <a:r>
              <a:rPr lang="en-US" altLang="zh-CN" sz="1600" dirty="0" err="1">
                <a:latin typeface="仿宋" pitchFamily="49" charset="-122"/>
                <a:ea typeface="仿宋" pitchFamily="49" charset="-122"/>
              </a:rPr>
              <a:t>eSchweb</a:t>
            </a:r>
            <a:r>
              <a:rPr lang="zh-CN" altLang="en-US" sz="1600" dirty="0">
                <a:latin typeface="仿宋" pitchFamily="49" charset="-122"/>
                <a:ea typeface="仿宋" pitchFamily="49" charset="-122"/>
              </a:rPr>
              <a:t>软件，使投资者可以进行网上交易。</a:t>
            </a:r>
            <a:r>
              <a:rPr lang="en-US" altLang="zh-CN" sz="1600" dirty="0">
                <a:latin typeface="仿宋" pitchFamily="49" charset="-122"/>
                <a:ea typeface="仿宋" pitchFamily="49" charset="-122"/>
              </a:rPr>
              <a:t>1998</a:t>
            </a:r>
            <a:r>
              <a:rPr lang="zh-CN" altLang="en-US" sz="1600" dirty="0">
                <a:latin typeface="仿宋" pitchFamily="49" charset="-122"/>
                <a:ea typeface="仿宋" pitchFamily="49" charset="-122"/>
              </a:rPr>
              <a:t>年嘉信理财又根据客户的不同需求，推出一系列附属服务，如</a:t>
            </a:r>
            <a:r>
              <a:rPr lang="en-US" altLang="zh-CN" sz="1600" dirty="0">
                <a:latin typeface="仿宋" pitchFamily="49" charset="-122"/>
                <a:ea typeface="仿宋" pitchFamily="49" charset="-122"/>
              </a:rPr>
              <a:t>Analyst Center, Positions Monitor, Stock Screener</a:t>
            </a:r>
            <a:r>
              <a:rPr lang="zh-CN" altLang="en-US" sz="1600" dirty="0">
                <a:latin typeface="仿宋" pitchFamily="49" charset="-122"/>
                <a:ea typeface="仿宋" pitchFamily="49" charset="-122"/>
              </a:rPr>
              <a:t>等。</a:t>
            </a:r>
          </a:p>
          <a:p>
            <a:r>
              <a:rPr lang="zh-CN" altLang="en-US" sz="1600" dirty="0" smtClean="0">
                <a:latin typeface="仿宋" pitchFamily="49" charset="-122"/>
                <a:ea typeface="仿宋" pitchFamily="49" charset="-122"/>
              </a:rPr>
              <a:t>    嘉</a:t>
            </a:r>
            <a:r>
              <a:rPr lang="zh-CN" altLang="en-US" sz="1600" dirty="0">
                <a:latin typeface="仿宋" pitchFamily="49" charset="-122"/>
                <a:ea typeface="仿宋" pitchFamily="49" charset="-122"/>
              </a:rPr>
              <a:t>信理财利用投资者投资股票后的账户余额，设立了货币基金</a:t>
            </a:r>
            <a:r>
              <a:rPr lang="en-US" altLang="zh-CN" sz="1600" dirty="0">
                <a:latin typeface="仿宋" pitchFamily="49" charset="-122"/>
                <a:ea typeface="仿宋" pitchFamily="49" charset="-122"/>
              </a:rPr>
              <a:t>Schwab Fund</a:t>
            </a:r>
            <a:r>
              <a:rPr lang="zh-CN" altLang="en-US" sz="1600" dirty="0">
                <a:latin typeface="仿宋" pitchFamily="49" charset="-122"/>
                <a:ea typeface="仿宋" pitchFamily="49" charset="-122"/>
              </a:rPr>
              <a:t>。投资者可以选择将账户余额投入到该货币基金，从而获得收益。嘉信理财开设了两个购买基金的渠道，成为了名副其实的“基金超市”</a:t>
            </a:r>
            <a:r>
              <a:rPr lang="en-US" altLang="zh-CN" sz="1600" dirty="0">
                <a:latin typeface="仿宋" pitchFamily="49" charset="-122"/>
                <a:ea typeface="仿宋" pitchFamily="49" charset="-122"/>
              </a:rPr>
              <a:t>——</a:t>
            </a:r>
            <a:r>
              <a:rPr lang="en-US" altLang="zh-CN" sz="1600" dirty="0" err="1">
                <a:latin typeface="仿宋" pitchFamily="49" charset="-122"/>
                <a:ea typeface="仿宋" pitchFamily="49" charset="-122"/>
              </a:rPr>
              <a:t>MarketPlaceh</a:t>
            </a:r>
            <a:r>
              <a:rPr lang="zh-CN" altLang="en-US" sz="1600" dirty="0">
                <a:latin typeface="仿宋" pitchFamily="49" charset="-122"/>
                <a:ea typeface="仿宋" pitchFamily="49" charset="-122"/>
              </a:rPr>
              <a:t>和</a:t>
            </a:r>
            <a:r>
              <a:rPr lang="en-US" altLang="zh-CN" sz="1600" dirty="0">
                <a:latin typeface="仿宋" pitchFamily="49" charset="-122"/>
                <a:ea typeface="仿宋" pitchFamily="49" charset="-122"/>
              </a:rPr>
              <a:t>OneSource</a:t>
            </a:r>
            <a:r>
              <a:rPr lang="zh-CN" altLang="en-US" sz="1600" dirty="0">
                <a:latin typeface="仿宋" pitchFamily="49" charset="-122"/>
                <a:ea typeface="仿宋" pitchFamily="49" charset="-122"/>
              </a:rPr>
              <a:t>。此后，嘉信理财还推出了</a:t>
            </a:r>
            <a:r>
              <a:rPr lang="en-US" altLang="zh-CN" sz="1600" dirty="0">
                <a:latin typeface="仿宋" pitchFamily="49" charset="-122"/>
                <a:ea typeface="仿宋" pitchFamily="49" charset="-122"/>
              </a:rPr>
              <a:t>IRAs</a:t>
            </a:r>
            <a:r>
              <a:rPr lang="zh-CN" altLang="en-US" sz="1600" dirty="0">
                <a:latin typeface="仿宋" pitchFamily="49" charset="-122"/>
                <a:ea typeface="仿宋" pitchFamily="49" charset="-122"/>
              </a:rPr>
              <a:t>（个人退休账户），为投资者设立退休服务计划。</a:t>
            </a:r>
          </a:p>
          <a:p>
            <a:r>
              <a:rPr lang="zh-CN" altLang="en-US" sz="1600" dirty="0">
                <a:latin typeface="仿宋" pitchFamily="49" charset="-122"/>
                <a:ea typeface="仿宋" pitchFamily="49" charset="-122"/>
              </a:rPr>
              <a:t>嘉信理财公司的成功之道在于其长期贯彻了“细分市场集成”的公司战略。这种战略的特点是主营业务集中，构成主营业务的细分业务在技术、市场和管理方面具有高度的关联性。从客户导入层面来看，互联网在线交易系统是嘉信理财公司实现业务集成的关键基础技术平台。从服务内容来看，公司的证券经纪、造市自营、基金、资产管理和咨询服务等具有高度的内在关联性。一方面，作为造市商的证券交易流量可通过自己的交易席位来完成，另一方面，旗下基金的证券交易流量也可通过自己的交易席位来完成。</a:t>
            </a:r>
          </a:p>
          <a:p>
            <a:endParaRPr lang="en-US" altLang="zh-CN" sz="1600" dirty="0">
              <a:latin typeface="仿宋" pitchFamily="49" charset="-122"/>
              <a:ea typeface="仿宋" pitchFamily="49" charset="-122"/>
            </a:endParaRPr>
          </a:p>
        </p:txBody>
      </p:sp>
    </p:spTree>
    <p:extLst>
      <p:ext uri="{BB962C8B-B14F-4D97-AF65-F5344CB8AC3E}">
        <p14:creationId xmlns:p14="http://schemas.microsoft.com/office/powerpoint/2010/main" val="213730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8" name="矩形 7"/>
          <p:cNvSpPr/>
          <p:nvPr/>
        </p:nvSpPr>
        <p:spPr>
          <a:xfrm>
            <a:off x="683568" y="620688"/>
            <a:ext cx="7992888" cy="1323439"/>
          </a:xfrm>
          <a:prstGeom prst="rect">
            <a:avLst/>
          </a:prstGeom>
        </p:spPr>
        <p:txBody>
          <a:bodyPr wrap="square">
            <a:spAutoFit/>
          </a:bodyPr>
          <a:lstStyle/>
          <a:p>
            <a:r>
              <a:rPr lang="zh-CN" altLang="en-US" sz="1600" dirty="0">
                <a:latin typeface="仿宋" pitchFamily="49" charset="-122"/>
                <a:ea typeface="仿宋" pitchFamily="49" charset="-122"/>
              </a:rPr>
              <a:t>    我国证券业信息化进程比较晚，</a:t>
            </a:r>
            <a:r>
              <a:rPr lang="en-US" altLang="zh-CN" sz="1600" dirty="0">
                <a:latin typeface="仿宋" pitchFamily="49" charset="-122"/>
                <a:ea typeface="仿宋" pitchFamily="49" charset="-122"/>
              </a:rPr>
              <a:t>1990</a:t>
            </a:r>
            <a:r>
              <a:rPr lang="zh-CN" altLang="en-US" sz="1600" dirty="0">
                <a:latin typeface="仿宋" pitchFamily="49" charset="-122"/>
                <a:ea typeface="仿宋" pitchFamily="49" charset="-122"/>
              </a:rPr>
              <a:t>年上海证券交易所通过计算机进行了第一笔交易。</a:t>
            </a:r>
            <a:r>
              <a:rPr lang="en-US" altLang="zh-CN" sz="1600" dirty="0">
                <a:latin typeface="仿宋" pitchFamily="49" charset="-122"/>
                <a:ea typeface="仿宋" pitchFamily="49" charset="-122"/>
              </a:rPr>
              <a:t>2000</a:t>
            </a:r>
            <a:r>
              <a:rPr lang="zh-CN" altLang="en-US" sz="1600" dirty="0">
                <a:latin typeface="仿宋" pitchFamily="49" charset="-122"/>
                <a:ea typeface="仿宋" pitchFamily="49" charset="-122"/>
              </a:rPr>
              <a:t>年颁布中国规范互联网证券交易的第一部法规</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网上证券委托暂行管理方法</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。我国证券业信息化也大致可以分为三种模式：一是以广发证券等证券公司为代表的券商自建网站模式，二是以同花顺等为代表的独立第三方网站模式，三是以银证通为代表的券商与银行合作模式。</a:t>
            </a:r>
            <a:endParaRPr lang="en-US" altLang="zh-CN" sz="1600" dirty="0">
              <a:latin typeface="仿宋" pitchFamily="49" charset="-122"/>
              <a:ea typeface="仿宋" pitchFamily="49" charset="-122"/>
            </a:endParaRPr>
          </a:p>
        </p:txBody>
      </p:sp>
      <p:graphicFrame>
        <p:nvGraphicFramePr>
          <p:cNvPr id="6" name="图表 5"/>
          <p:cNvGraphicFramePr/>
          <p:nvPr>
            <p:extLst>
              <p:ext uri="{D42A27DB-BD31-4B8C-83A1-F6EECF244321}">
                <p14:modId xmlns:p14="http://schemas.microsoft.com/office/powerpoint/2010/main" val="2889680024"/>
              </p:ext>
            </p:extLst>
          </p:nvPr>
        </p:nvGraphicFramePr>
        <p:xfrm>
          <a:off x="1844853" y="2132856"/>
          <a:ext cx="5670317" cy="3109317"/>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1043608" y="5301208"/>
            <a:ext cx="5904656" cy="738664"/>
          </a:xfrm>
          <a:prstGeom prst="rect">
            <a:avLst/>
          </a:prstGeom>
        </p:spPr>
        <p:txBody>
          <a:bodyPr wrap="square">
            <a:spAutoFit/>
          </a:bodyPr>
          <a:lstStyle/>
          <a:p>
            <a:r>
              <a:rPr lang="en-US" altLang="zh-CN" sz="1400" dirty="0">
                <a:latin typeface="仿宋" pitchFamily="49" charset="-122"/>
                <a:ea typeface="仿宋" pitchFamily="49" charset="-122"/>
              </a:rPr>
              <a:t>                         </a:t>
            </a:r>
            <a:r>
              <a:rPr lang="zh-CN" altLang="zh-CN" sz="1400" b="1" dirty="0">
                <a:latin typeface="仿宋" pitchFamily="49" charset="-122"/>
                <a:ea typeface="仿宋" pitchFamily="49" charset="-122"/>
              </a:rPr>
              <a:t>图</a:t>
            </a:r>
            <a:r>
              <a:rPr lang="en-US" altLang="zh-CN" sz="1400" b="1" dirty="0">
                <a:latin typeface="仿宋" pitchFamily="49" charset="-122"/>
                <a:ea typeface="仿宋" pitchFamily="49" charset="-122"/>
              </a:rPr>
              <a:t>13-7 </a:t>
            </a:r>
            <a:r>
              <a:rPr lang="zh-CN" altLang="zh-CN" sz="1400" b="1" dirty="0">
                <a:latin typeface="仿宋" pitchFamily="49" charset="-122"/>
                <a:ea typeface="仿宋" pitchFamily="49" charset="-122"/>
              </a:rPr>
              <a:t>嘉信理财活跃客户数量</a:t>
            </a:r>
          </a:p>
          <a:p>
            <a:endParaRPr lang="en-US" altLang="zh-CN" sz="1400" dirty="0">
              <a:latin typeface="仿宋" pitchFamily="49" charset="-122"/>
              <a:ea typeface="仿宋" pitchFamily="49" charset="-122"/>
            </a:endParaRPr>
          </a:p>
          <a:p>
            <a:r>
              <a:rPr lang="en-US" altLang="zh-CN" sz="1400" dirty="0">
                <a:latin typeface="仿宋" pitchFamily="49" charset="-122"/>
                <a:ea typeface="仿宋" pitchFamily="49" charset="-122"/>
              </a:rPr>
              <a:t>        </a:t>
            </a:r>
            <a:r>
              <a:rPr lang="zh-CN" altLang="zh-CN" sz="1200" dirty="0">
                <a:latin typeface="仿宋" pitchFamily="49" charset="-122"/>
                <a:ea typeface="仿宋" pitchFamily="49" charset="-122"/>
              </a:rPr>
              <a:t>资料来源：根据嘉信公司年报（</a:t>
            </a:r>
            <a:r>
              <a:rPr lang="en-US" altLang="zh-CN" sz="1200" dirty="0">
                <a:latin typeface="仿宋" pitchFamily="49" charset="-122"/>
                <a:ea typeface="仿宋" pitchFamily="49" charset="-122"/>
              </a:rPr>
              <a:t>2014</a:t>
            </a:r>
            <a:r>
              <a:rPr lang="zh-CN" altLang="zh-CN" sz="1200" dirty="0">
                <a:latin typeface="仿宋" pitchFamily="49" charset="-122"/>
                <a:ea typeface="仿宋" pitchFamily="49" charset="-122"/>
              </a:rPr>
              <a:t>年）资料，作者整理而成</a:t>
            </a:r>
            <a:endParaRPr lang="zh-CN" altLang="zh-CN" sz="1400" dirty="0">
              <a:latin typeface="仿宋" pitchFamily="49" charset="-122"/>
              <a:ea typeface="仿宋" pitchFamily="49" charset="-122"/>
            </a:endParaRPr>
          </a:p>
        </p:txBody>
      </p:sp>
    </p:spTree>
    <p:extLst>
      <p:ext uri="{BB962C8B-B14F-4D97-AF65-F5344CB8AC3E}">
        <p14:creationId xmlns:p14="http://schemas.microsoft.com/office/powerpoint/2010/main" val="268555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8" name="矩形 7"/>
          <p:cNvSpPr/>
          <p:nvPr/>
        </p:nvSpPr>
        <p:spPr>
          <a:xfrm>
            <a:off x="683568" y="620688"/>
            <a:ext cx="7992888" cy="1323439"/>
          </a:xfrm>
          <a:prstGeom prst="rect">
            <a:avLst/>
          </a:prstGeom>
        </p:spPr>
        <p:txBody>
          <a:bodyPr wrap="square">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）传统证券经纪公司：美林证券</a:t>
            </a:r>
            <a:endParaRPr lang="en-US" altLang="zh-CN" sz="1600" b="1" dirty="0">
              <a:latin typeface="仿宋" panose="02010609060101010101" pitchFamily="49" charset="-122"/>
              <a:ea typeface="仿宋" panose="02010609060101010101" pitchFamily="49" charset="-122"/>
            </a:endParaRPr>
          </a:p>
          <a:p>
            <a:r>
              <a:rPr lang="zh-CN" altLang="en-US" sz="1600" dirty="0">
                <a:latin typeface="仿宋" pitchFamily="49" charset="-122"/>
                <a:ea typeface="仿宋" pitchFamily="49" charset="-122"/>
              </a:rPr>
              <a:t>    美林证券成立于</a:t>
            </a:r>
            <a:r>
              <a:rPr lang="en-US" altLang="zh-CN" sz="1600" dirty="0">
                <a:latin typeface="仿宋" pitchFamily="49" charset="-122"/>
                <a:ea typeface="仿宋" pitchFamily="49" charset="-122"/>
              </a:rPr>
              <a:t>1885</a:t>
            </a:r>
            <a:r>
              <a:rPr lang="zh-CN" altLang="en-US" sz="1600" dirty="0">
                <a:latin typeface="仿宋" pitchFamily="49" charset="-122"/>
                <a:ea typeface="仿宋" pitchFamily="49" charset="-122"/>
              </a:rPr>
              <a:t>年，是全球最大的证券零售商和投资银行之一，同时也是全球顶尖的金融管理咨询公司。公司于</a:t>
            </a:r>
            <a:r>
              <a:rPr lang="en-US" altLang="zh-CN" sz="1600" dirty="0">
                <a:latin typeface="仿宋" pitchFamily="49" charset="-122"/>
                <a:ea typeface="仿宋" pitchFamily="49" charset="-122"/>
              </a:rPr>
              <a:t>1999</a:t>
            </a:r>
            <a:r>
              <a:rPr lang="zh-CN" altLang="en-US" sz="1600" dirty="0">
                <a:latin typeface="仿宋" pitchFamily="49" charset="-122"/>
                <a:ea typeface="仿宋" pitchFamily="49" charset="-122"/>
              </a:rPr>
              <a:t>年正式进入互联网领域，并实行差异化竞争战略，给予不同客户不同的定价，在</a:t>
            </a:r>
            <a:r>
              <a:rPr lang="en-US" altLang="zh-CN" sz="1600" dirty="0">
                <a:latin typeface="仿宋" pitchFamily="49" charset="-122"/>
                <a:ea typeface="仿宋" pitchFamily="49" charset="-122"/>
              </a:rPr>
              <a:t>2000</a:t>
            </a:r>
            <a:r>
              <a:rPr lang="zh-CN" altLang="en-US" sz="1600" dirty="0">
                <a:latin typeface="仿宋" pitchFamily="49" charset="-122"/>
                <a:ea typeface="仿宋" pitchFamily="49" charset="-122"/>
              </a:rPr>
              <a:t>年以后明确地将公司服务对象定位于资金量大的重点客户和机构、基金投资者。</a:t>
            </a:r>
            <a:endParaRPr lang="en-US" altLang="zh-CN" sz="1600" dirty="0">
              <a:latin typeface="仿宋" pitchFamily="49" charset="-122"/>
              <a:ea typeface="仿宋" pitchFamily="49" charset="-122"/>
            </a:endParaRPr>
          </a:p>
        </p:txBody>
      </p:sp>
      <p:sp>
        <p:nvSpPr>
          <p:cNvPr id="2" name="矩形 1"/>
          <p:cNvSpPr/>
          <p:nvPr/>
        </p:nvSpPr>
        <p:spPr>
          <a:xfrm>
            <a:off x="3555345" y="1951775"/>
            <a:ext cx="2249334" cy="307777"/>
          </a:xfrm>
          <a:prstGeom prst="rect">
            <a:avLst/>
          </a:prstGeom>
        </p:spPr>
        <p:txBody>
          <a:bodyPr wrap="none">
            <a:spAutoFit/>
          </a:bodyPr>
          <a:lstStyle/>
          <a:p>
            <a:r>
              <a:rPr lang="zh-CN" altLang="zh-CN" sz="1400" b="1" dirty="0">
                <a:latin typeface="仿宋" pitchFamily="49" charset="-122"/>
                <a:ea typeface="仿宋" pitchFamily="49" charset="-122"/>
              </a:rPr>
              <a:t>表</a:t>
            </a:r>
            <a:r>
              <a:rPr lang="en-US" altLang="zh-CN" sz="1400" b="1" dirty="0">
                <a:latin typeface="仿宋" pitchFamily="49" charset="-122"/>
                <a:ea typeface="仿宋" pitchFamily="49" charset="-122"/>
              </a:rPr>
              <a:t>13-5 </a:t>
            </a:r>
            <a:r>
              <a:rPr lang="zh-CN" altLang="zh-CN" sz="1400" b="1" dirty="0">
                <a:latin typeface="仿宋" pitchFamily="49" charset="-122"/>
                <a:ea typeface="仿宋" pitchFamily="49" charset="-122"/>
              </a:rPr>
              <a:t>美林证券发展历程</a:t>
            </a:r>
          </a:p>
        </p:txBody>
      </p:sp>
      <p:graphicFrame>
        <p:nvGraphicFramePr>
          <p:cNvPr id="3" name="表格 2"/>
          <p:cNvGraphicFramePr>
            <a:graphicFrameLocks noGrp="1"/>
          </p:cNvGraphicFramePr>
          <p:nvPr>
            <p:extLst>
              <p:ext uri="{D42A27DB-BD31-4B8C-83A1-F6EECF244321}">
                <p14:modId xmlns:p14="http://schemas.microsoft.com/office/powerpoint/2010/main" val="1639388545"/>
              </p:ext>
            </p:extLst>
          </p:nvPr>
        </p:nvGraphicFramePr>
        <p:xfrm>
          <a:off x="1547664" y="2348881"/>
          <a:ext cx="6480719" cy="3528390"/>
        </p:xfrm>
        <a:graphic>
          <a:graphicData uri="http://schemas.openxmlformats.org/drawingml/2006/table">
            <a:tbl>
              <a:tblPr firstRow="1" firstCol="1" bandRow="1">
                <a:tableStyleId>{5940675A-B579-460E-94D1-54222C63F5DA}</a:tableStyleId>
              </a:tblPr>
              <a:tblGrid>
                <a:gridCol w="1080120">
                  <a:extLst>
                    <a:ext uri="{9D8B030D-6E8A-4147-A177-3AD203B41FA5}">
                      <a16:colId xmlns:a16="http://schemas.microsoft.com/office/drawing/2014/main" xmlns="" val="20000"/>
                    </a:ext>
                  </a:extLst>
                </a:gridCol>
                <a:gridCol w="5400599">
                  <a:extLst>
                    <a:ext uri="{9D8B030D-6E8A-4147-A177-3AD203B41FA5}">
                      <a16:colId xmlns:a16="http://schemas.microsoft.com/office/drawing/2014/main" xmlns="" val="20001"/>
                    </a:ext>
                  </a:extLst>
                </a:gridCol>
              </a:tblGrid>
              <a:tr h="235226">
                <a:tc>
                  <a:txBody>
                    <a:bodyPr/>
                    <a:lstStyle/>
                    <a:p>
                      <a:pPr algn="ctr">
                        <a:spcAft>
                          <a:spcPts val="0"/>
                        </a:spcAft>
                      </a:pPr>
                      <a:r>
                        <a:rPr lang="zh-CN" sz="1200" kern="100">
                          <a:effectLst/>
                          <a:latin typeface="仿宋" panose="02010609060101010101" pitchFamily="49" charset="-122"/>
                          <a:ea typeface="仿宋" panose="02010609060101010101" pitchFamily="49" charset="-122"/>
                        </a:rPr>
                        <a:t>时间</a:t>
                      </a:r>
                      <a:endParaRPr lang="zh-CN" sz="1200" b="0" kern="100">
                        <a:effectLst/>
                        <a:latin typeface="仿宋" pitchFamily="49" charset="-122"/>
                        <a:ea typeface="仿宋" pitchFamily="49" charset="-122"/>
                        <a:cs typeface="黑体"/>
                      </a:endParaRPr>
                    </a:p>
                  </a:txBody>
                  <a:tcPr marL="68580" marR="68580" marT="0" marB="0"/>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主要事件</a:t>
                      </a:r>
                      <a:endParaRPr lang="zh-CN" sz="1200" b="0" kern="10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xmlns="" val="10000"/>
                  </a:ext>
                </a:extLst>
              </a:tr>
              <a:tr h="470452">
                <a:tc>
                  <a:txBody>
                    <a:bodyPr/>
                    <a:lstStyle/>
                    <a:p>
                      <a:pPr algn="l">
                        <a:spcAft>
                          <a:spcPts val="0"/>
                        </a:spcAft>
                      </a:pPr>
                      <a:r>
                        <a:rPr lang="en-US" sz="1200" kern="0">
                          <a:effectLst/>
                          <a:latin typeface="仿宋" panose="02010609060101010101" pitchFamily="49" charset="-122"/>
                          <a:ea typeface="仿宋" panose="02010609060101010101" pitchFamily="49" charset="-122"/>
                        </a:rPr>
                        <a:t>1996</a:t>
                      </a:r>
                      <a:r>
                        <a:rPr lang="zh-CN" sz="1200" kern="0">
                          <a:effectLst/>
                          <a:latin typeface="仿宋" panose="02010609060101010101" pitchFamily="49" charset="-122"/>
                          <a:ea typeface="仿宋" panose="02010609060101010101" pitchFamily="49" charset="-122"/>
                        </a:rPr>
                        <a:t>年</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en-US" sz="1200" kern="0" dirty="0">
                          <a:effectLst/>
                          <a:latin typeface="仿宋" panose="02010609060101010101" pitchFamily="49" charset="-122"/>
                          <a:ea typeface="仿宋" panose="02010609060101010101" pitchFamily="49" charset="-122"/>
                        </a:rPr>
                        <a:t>为应对网络经纪商的冲击，公司实施客户回报计划，只要客户持有10万美元以上的资产，就可以只交一次年费而不限制交易次数。</a:t>
                      </a:r>
                      <a:endParaRPr lang="en-US" sz="1200" b="0" kern="0" dirty="0">
                        <a:solidFill>
                          <a:srgbClr val="000000"/>
                        </a:solidFill>
                        <a:effectLst/>
                        <a:latin typeface="仿宋" pitchFamily="49" charset="-122"/>
                        <a:ea typeface="仿宋" pitchFamily="49" charset="-122"/>
                        <a:cs typeface="Times"/>
                      </a:endParaRPr>
                    </a:p>
                  </a:txBody>
                  <a:tcPr marL="68580" marR="68580" marT="0" marB="0"/>
                </a:tc>
                <a:extLst>
                  <a:ext uri="{0D108BD9-81ED-4DB2-BD59-A6C34878D82A}">
                    <a16:rowId xmlns:a16="http://schemas.microsoft.com/office/drawing/2014/main" xmlns="" val="10001"/>
                  </a:ext>
                </a:extLst>
              </a:tr>
              <a:tr h="940904">
                <a:tc>
                  <a:txBody>
                    <a:bodyPr/>
                    <a:lstStyle/>
                    <a:p>
                      <a:pPr algn="l">
                        <a:spcAft>
                          <a:spcPts val="0"/>
                        </a:spcAft>
                      </a:pPr>
                      <a:r>
                        <a:rPr lang="en-US" sz="1200" kern="0">
                          <a:effectLst/>
                          <a:latin typeface="仿宋" panose="02010609060101010101" pitchFamily="49" charset="-122"/>
                          <a:ea typeface="仿宋" panose="02010609060101010101" pitchFamily="49" charset="-122"/>
                        </a:rPr>
                        <a:t>1999</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6</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美林证券正式推出跨世纪的竞争战略——综合性选择策略，即向客户提供从完全自我管理到全权委托的一系列产品，而其提供的服务账户包括自助交易、无限优势、网上交易以及传统交易等多类模式，这些账户根据服务内容的不同采取不同的佣金费率。</a:t>
                      </a:r>
                      <a:endParaRPr lang="zh-CN" sz="1200" b="0" kern="100" dirty="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xmlns="" val="10002"/>
                  </a:ext>
                </a:extLst>
              </a:tr>
              <a:tr h="940904">
                <a:tc>
                  <a:txBody>
                    <a:bodyPr/>
                    <a:lstStyle/>
                    <a:p>
                      <a:pPr algn="l">
                        <a:spcAft>
                          <a:spcPts val="0"/>
                        </a:spcAft>
                      </a:pPr>
                      <a:r>
                        <a:rPr lang="en-US" sz="1200" kern="0">
                          <a:effectLst/>
                          <a:latin typeface="仿宋" panose="02010609060101010101" pitchFamily="49" charset="-122"/>
                          <a:ea typeface="仿宋" panose="02010609060101010101" pitchFamily="49" charset="-122"/>
                        </a:rPr>
                        <a:t>1999</a:t>
                      </a:r>
                      <a:r>
                        <a:rPr lang="zh-CN" sz="1200" kern="0">
                          <a:effectLst/>
                          <a:latin typeface="仿宋" panose="02010609060101010101" pitchFamily="49" charset="-122"/>
                          <a:ea typeface="仿宋" panose="02010609060101010101" pitchFamily="49" charset="-122"/>
                        </a:rPr>
                        <a:t>年底</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美林又推出了自己的交易网站</a:t>
                      </a:r>
                      <a:r>
                        <a:rPr lang="en-US" sz="1200" kern="0" dirty="0" err="1">
                          <a:effectLst/>
                          <a:latin typeface="仿宋" panose="02010609060101010101" pitchFamily="49" charset="-122"/>
                          <a:ea typeface="仿宋" panose="02010609060101010101" pitchFamily="49" charset="-122"/>
                        </a:rPr>
                        <a:t>MLDirect</a:t>
                      </a:r>
                      <a:r>
                        <a:rPr lang="zh-CN" sz="1200" kern="0" dirty="0">
                          <a:effectLst/>
                          <a:latin typeface="仿宋" panose="02010609060101010101" pitchFamily="49" charset="-122"/>
                          <a:ea typeface="仿宋" panose="02010609060101010101" pitchFamily="49" charset="-122"/>
                        </a:rPr>
                        <a:t>和</a:t>
                      </a:r>
                      <a:r>
                        <a:rPr lang="en-US" sz="1200" kern="0" dirty="0" err="1">
                          <a:effectLst/>
                          <a:latin typeface="仿宋" panose="02010609060101010101" pitchFamily="49" charset="-122"/>
                          <a:ea typeface="仿宋" panose="02010609060101010101" pitchFamily="49" charset="-122"/>
                        </a:rPr>
                        <a:t>UnlimitedAdvantage</a:t>
                      </a:r>
                      <a:r>
                        <a:rPr lang="zh-CN" sz="1200" kern="0" dirty="0">
                          <a:effectLst/>
                          <a:latin typeface="仿宋" panose="02010609060101010101" pitchFamily="49" charset="-122"/>
                          <a:ea typeface="仿宋" panose="02010609060101010101" pitchFamily="49" charset="-122"/>
                        </a:rPr>
                        <a:t>网上经纪业务，为客户提供全面、个性化的服务。网站浏览者和投资者可以在这一平台进入美林研究的资料库、获得市场分析信息、路演、进行交易、提出问题与接受咨询等多种投资银行服务。</a:t>
                      </a:r>
                      <a:endParaRPr lang="zh-CN" sz="1200" b="0" kern="100" dirty="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xmlns="" val="10003"/>
                  </a:ext>
                </a:extLst>
              </a:tr>
              <a:tr h="940904">
                <a:tc>
                  <a:txBody>
                    <a:bodyPr/>
                    <a:lstStyle/>
                    <a:p>
                      <a:pPr algn="l">
                        <a:spcAft>
                          <a:spcPts val="0"/>
                        </a:spcAft>
                      </a:pPr>
                      <a:r>
                        <a:rPr lang="en-US" sz="1200" kern="0">
                          <a:effectLst/>
                          <a:latin typeface="仿宋" panose="02010609060101010101" pitchFamily="49" charset="-122"/>
                          <a:ea typeface="仿宋" panose="02010609060101010101" pitchFamily="49" charset="-122"/>
                        </a:rPr>
                        <a:t>2000</a:t>
                      </a:r>
                      <a:r>
                        <a:rPr lang="zh-CN" sz="1200" kern="0">
                          <a:effectLst/>
                          <a:latin typeface="仿宋" panose="02010609060101010101" pitchFamily="49" charset="-122"/>
                          <a:ea typeface="仿宋" panose="02010609060101010101" pitchFamily="49" charset="-122"/>
                        </a:rPr>
                        <a:t>年以后</a:t>
                      </a:r>
                      <a:endParaRPr lang="zh-CN" sz="1200" kern="100">
                        <a:effectLst/>
                        <a:latin typeface="仿宋" panose="02010609060101010101" pitchFamily="49" charset="-122"/>
                        <a:ea typeface="仿宋" panose="02010609060101010101" pitchFamily="49" charset="-122"/>
                      </a:endParaRPr>
                    </a:p>
                    <a:p>
                      <a:pPr algn="just">
                        <a:spcAft>
                          <a:spcPts val="0"/>
                        </a:spcAft>
                      </a:pPr>
                      <a:r>
                        <a:rPr lang="en-US" sz="1200" kern="100">
                          <a:effectLst/>
                          <a:latin typeface="仿宋" panose="02010609060101010101" pitchFamily="49" charset="-122"/>
                          <a:ea typeface="仿宋" panose="02010609060101010101" pitchFamily="49" charset="-122"/>
                        </a:rPr>
                        <a:t> </a:t>
                      </a:r>
                      <a:endParaRPr lang="zh-CN" sz="1200" b="0" kern="100">
                        <a:effectLst/>
                        <a:latin typeface="仿宋" pitchFamily="49" charset="-122"/>
                        <a:ea typeface="仿宋" pitchFamily="49" charset="-122"/>
                        <a:cs typeface="黑体"/>
                      </a:endParaRPr>
                    </a:p>
                  </a:txBody>
                  <a:tcPr marL="68580" marR="68580"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明确地将公司服务对象定位于大客户，不再接受</a:t>
                      </a:r>
                      <a:r>
                        <a:rPr lang="en-US" sz="1200" kern="0" dirty="0">
                          <a:effectLst/>
                          <a:latin typeface="仿宋" panose="02010609060101010101" pitchFamily="49" charset="-122"/>
                          <a:ea typeface="仿宋" panose="02010609060101010101" pitchFamily="49" charset="-122"/>
                        </a:rPr>
                        <a:t>10</a:t>
                      </a:r>
                      <a:r>
                        <a:rPr lang="zh-CN" sz="1200" kern="0" dirty="0">
                          <a:effectLst/>
                          <a:latin typeface="仿宋" panose="02010609060101010101" pitchFamily="49" charset="-122"/>
                          <a:ea typeface="仿宋" panose="02010609060101010101" pitchFamily="49" charset="-122"/>
                        </a:rPr>
                        <a:t>万美元以下的客户开户，并逐步将开户标准提高到</a:t>
                      </a:r>
                      <a:r>
                        <a:rPr lang="en-US" sz="1200" kern="0" dirty="0">
                          <a:effectLst/>
                          <a:latin typeface="仿宋" panose="02010609060101010101" pitchFamily="49" charset="-122"/>
                          <a:ea typeface="仿宋" panose="02010609060101010101" pitchFamily="49" charset="-122"/>
                        </a:rPr>
                        <a:t>25</a:t>
                      </a:r>
                      <a:r>
                        <a:rPr lang="zh-CN" sz="1200" kern="0" dirty="0">
                          <a:effectLst/>
                          <a:latin typeface="仿宋" panose="02010609060101010101" pitchFamily="49" charset="-122"/>
                          <a:ea typeface="仿宋" panose="02010609060101010101" pitchFamily="49" charset="-122"/>
                        </a:rPr>
                        <a:t>万美元</a:t>
                      </a:r>
                      <a:r>
                        <a:rPr lang="en-US" sz="1200" kern="0" dirty="0">
                          <a:effectLst/>
                          <a:latin typeface="仿宋" panose="02010609060101010101" pitchFamily="49" charset="-122"/>
                          <a:ea typeface="仿宋" panose="02010609060101010101" pitchFamily="49" charset="-122"/>
                        </a:rPr>
                        <a:t>(</a:t>
                      </a:r>
                      <a:r>
                        <a:rPr lang="zh-CN" sz="1200" kern="0" dirty="0">
                          <a:effectLst/>
                          <a:latin typeface="仿宋" panose="02010609060101010101" pitchFamily="49" charset="-122"/>
                          <a:ea typeface="仿宋" panose="02010609060101010101" pitchFamily="49" charset="-122"/>
                        </a:rPr>
                        <a:t>后提升至</a:t>
                      </a:r>
                      <a:r>
                        <a:rPr lang="en-US" sz="1200" kern="0" dirty="0">
                          <a:effectLst/>
                          <a:latin typeface="仿宋" panose="02010609060101010101" pitchFamily="49" charset="-122"/>
                          <a:ea typeface="仿宋" panose="02010609060101010101" pitchFamily="49" charset="-122"/>
                        </a:rPr>
                        <a:t>50</a:t>
                      </a:r>
                      <a:r>
                        <a:rPr lang="zh-CN" sz="1200" kern="0" dirty="0">
                          <a:effectLst/>
                          <a:latin typeface="仿宋" panose="02010609060101010101" pitchFamily="49" charset="-122"/>
                          <a:ea typeface="仿宋" panose="02010609060101010101" pitchFamily="49" charset="-122"/>
                        </a:rPr>
                        <a:t>万美元</a:t>
                      </a:r>
                      <a:r>
                        <a:rPr lang="en-US" sz="1200" kern="0" dirty="0">
                          <a:effectLst/>
                          <a:latin typeface="仿宋" panose="02010609060101010101" pitchFamily="49" charset="-122"/>
                          <a:ea typeface="仿宋" panose="02010609060101010101" pitchFamily="49" charset="-122"/>
                        </a:rPr>
                        <a:t>)</a:t>
                      </a:r>
                      <a:r>
                        <a:rPr lang="zh-CN" sz="1200" kern="0" dirty="0">
                          <a:effectLst/>
                          <a:latin typeface="仿宋" panose="02010609060101010101" pitchFamily="49" charset="-122"/>
                          <a:ea typeface="仿宋" panose="02010609060101010101" pitchFamily="49" charset="-122"/>
                        </a:rPr>
                        <a:t>，依据服务内容的不同，美林向客户收取不同的费用，一般平均每笔交易收取费用高达</a:t>
                      </a:r>
                      <a:r>
                        <a:rPr lang="en-US" sz="1200" kern="0" dirty="0">
                          <a:effectLst/>
                          <a:latin typeface="仿宋" panose="02010609060101010101" pitchFamily="49" charset="-122"/>
                          <a:ea typeface="仿宋" panose="02010609060101010101" pitchFamily="49" charset="-122"/>
                        </a:rPr>
                        <a:t>100-400</a:t>
                      </a:r>
                      <a:r>
                        <a:rPr lang="zh-CN" sz="1200" kern="0" dirty="0">
                          <a:effectLst/>
                          <a:latin typeface="仿宋" panose="02010609060101010101" pitchFamily="49" charset="-122"/>
                          <a:ea typeface="仿宋" panose="02010609060101010101" pitchFamily="49" charset="-122"/>
                        </a:rPr>
                        <a:t>美元。</a:t>
                      </a:r>
                      <a:endParaRPr lang="zh-CN" sz="1200" b="0" kern="100" dirty="0">
                        <a:effectLst/>
                        <a:latin typeface="仿宋" pitchFamily="49" charset="-122"/>
                        <a:ea typeface="仿宋" pitchFamily="49" charset="-122"/>
                        <a:cs typeface="黑体"/>
                      </a:endParaRPr>
                    </a:p>
                  </a:txBody>
                  <a:tcPr marL="68580" marR="68580" marT="0" marB="0"/>
                </a:tc>
                <a:extLst>
                  <a:ext uri="{0D108BD9-81ED-4DB2-BD59-A6C34878D82A}">
                    <a16:rowId xmlns:a16="http://schemas.microsoft.com/office/drawing/2014/main" xmlns="" val="10004"/>
                  </a:ext>
                </a:extLst>
              </a:tr>
            </a:tbl>
          </a:graphicData>
        </a:graphic>
      </p:graphicFrame>
      <p:pic>
        <p:nvPicPr>
          <p:cNvPr id="3073" name="图片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2605088"/>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17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5D798FD1-D384-4887-BFB6-4E4A908B1F87}"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3</a:t>
            </a:fld>
            <a:endParaRPr lang="zh-CN" altLang="en-US" sz="1200" smtClean="0">
              <a:solidFill>
                <a:srgbClr val="6A5015"/>
              </a:solidFill>
              <a:latin typeface="Times New Roman" panose="02020603050405020304" pitchFamily="18" charset="0"/>
            </a:endParaRPr>
          </a:p>
        </p:txBody>
      </p:sp>
      <p:sp>
        <p:nvSpPr>
          <p:cNvPr id="7171" name="TextBox 4"/>
          <p:cNvSpPr txBox="1">
            <a:spLocks noChangeArrowheads="1"/>
          </p:cNvSpPr>
          <p:nvPr/>
        </p:nvSpPr>
        <p:spPr bwMode="auto">
          <a:xfrm>
            <a:off x="935038" y="620713"/>
            <a:ext cx="741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SzTx/>
              <a:buFontTx/>
              <a:buNone/>
            </a:pPr>
            <a:r>
              <a:rPr lang="zh-CN" altLang="en-US" sz="2400" b="1">
                <a:solidFill>
                  <a:srgbClr val="6A5015"/>
                </a:solidFill>
                <a:latin typeface="黑体" panose="02010609060101010101" pitchFamily="49" charset="-122"/>
                <a:ea typeface="黑体" panose="02010609060101010101" pitchFamily="49" charset="-122"/>
              </a:rPr>
              <a:t>导言</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7172" name="TextBox 1"/>
          <p:cNvSpPr txBox="1">
            <a:spLocks noChangeArrowheads="1"/>
          </p:cNvSpPr>
          <p:nvPr/>
        </p:nvSpPr>
        <p:spPr bwMode="auto">
          <a:xfrm>
            <a:off x="900113" y="1412875"/>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1800">
                <a:solidFill>
                  <a:srgbClr val="6A5015"/>
                </a:solidFill>
                <a:latin typeface="仿宋" panose="02010609060101010101" pitchFamily="49" charset="-122"/>
                <a:ea typeface="仿宋" panose="02010609060101010101" pitchFamily="49" charset="-122"/>
              </a:rPr>
              <a:t>金融信息化是金融业发展趋势之一，而信息化金融机构则是金融创新的产物。目前金融行业正处于一个由金融机构信息化向信息化金融机构转变的阶段。信息化金融机构，是指在互联网金融时代，通过广泛运用以互联网为代表的信息技术，对传统运营流程、服务产品进行改造或重构，实现经营、管理全面信息化的银行、证券和保险等金融机构。目前，银行、证券和保险在我国的信息化进程都未进入成熟阶段，因此通过对比国际案例对本章进行学习，更有助于对我国金融机构信息化的了解与把握。</a:t>
            </a:r>
            <a:endParaRPr lang="zh-CN" altLang="en-US" sz="240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42744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8" name="矩形 7"/>
          <p:cNvSpPr/>
          <p:nvPr/>
        </p:nvSpPr>
        <p:spPr>
          <a:xfrm>
            <a:off x="683568" y="481890"/>
            <a:ext cx="8208912" cy="5755422"/>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（三）区块链与证券交易</a:t>
            </a:r>
            <a:endParaRPr lang="en-US" altLang="zh-CN" b="1" dirty="0">
              <a:latin typeface="仿宋" panose="02010609060101010101" pitchFamily="49" charset="-122"/>
              <a:ea typeface="仿宋" panose="02010609060101010101" pitchFamily="49" charset="-122"/>
            </a:endParaRPr>
          </a:p>
          <a:p>
            <a:r>
              <a:rPr lang="en-US" altLang="zh-CN" sz="1600" dirty="0">
                <a:latin typeface="仿宋" pitchFamily="49" charset="-122"/>
                <a:ea typeface="仿宋" pitchFamily="49" charset="-122"/>
              </a:rPr>
              <a:t>2015</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10</a:t>
            </a:r>
            <a:r>
              <a:rPr lang="zh-CN" altLang="en-US" sz="1600" dirty="0">
                <a:latin typeface="仿宋" pitchFamily="49" charset="-122"/>
                <a:ea typeface="仿宋" pitchFamily="49" charset="-122"/>
              </a:rPr>
              <a:t>月纳斯达克称，该公司首次利用区块链技术完成和纪录了一项私人证券交易，原因是这家交易所运营商正寻求在这个领域中取得领先地位。到目前为止，利用区块链技术进行这种操作更多地还只是一种天花乱坠的宣传而非现实。</a:t>
            </a:r>
          </a:p>
          <a:p>
            <a:r>
              <a:rPr lang="zh-CN" altLang="en-US" sz="1600" dirty="0">
                <a:latin typeface="仿宋" pitchFamily="49" charset="-122"/>
                <a:ea typeface="仿宋" pitchFamily="49" charset="-122"/>
              </a:rPr>
              <a:t>纳斯达克周三发布声明称，该公司的合作伙伴</a:t>
            </a:r>
            <a:r>
              <a:rPr lang="en-US" altLang="zh-CN" sz="1600" dirty="0">
                <a:latin typeface="仿宋" pitchFamily="49" charset="-122"/>
                <a:ea typeface="仿宋" pitchFamily="49" charset="-122"/>
              </a:rPr>
              <a:t>Chain.com</a:t>
            </a:r>
            <a:r>
              <a:rPr lang="zh-CN" altLang="en-US" sz="1600" dirty="0">
                <a:latin typeface="仿宋" pitchFamily="49" charset="-122"/>
                <a:ea typeface="仿宋" pitchFamily="49" charset="-122"/>
              </a:rPr>
              <a:t>成为了其</a:t>
            </a:r>
            <a:r>
              <a:rPr lang="en-US" altLang="zh-CN" sz="1600" dirty="0" err="1">
                <a:latin typeface="仿宋" pitchFamily="49" charset="-122"/>
                <a:ea typeface="仿宋" pitchFamily="49" charset="-122"/>
              </a:rPr>
              <a:t>Linq</a:t>
            </a:r>
            <a:r>
              <a:rPr lang="zh-CN" altLang="en-US" sz="1600" dirty="0">
                <a:latin typeface="仿宋" pitchFamily="49" charset="-122"/>
                <a:ea typeface="仿宋" pitchFamily="49" charset="-122"/>
              </a:rPr>
              <a:t>区块链技术的第一个用户，后者在向一名私人投资者发售股份时使用了这项技术。区块链一种加密的分类账，可为比特币等数字货币提供支持。</a:t>
            </a:r>
          </a:p>
          <a:p>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2015</a:t>
            </a:r>
            <a:r>
              <a:rPr lang="zh-CN" altLang="en-US" sz="1600" dirty="0">
                <a:latin typeface="仿宋" pitchFamily="49" charset="-122"/>
                <a:ea typeface="仿宋" pitchFamily="49" charset="-122"/>
              </a:rPr>
              <a:t>年中，区块链技术成为了一种轰动性的技术，其倡导者认为这种技术将可彻底改造用于主流金融的后勤运作系统，提供一种在几分钟内而非需要几天才能完成交易的方法。到目前为止，大多数参与了这项技术的大多数公司都几乎还没有展示什么相关产品。</a:t>
            </a:r>
          </a:p>
          <a:p>
            <a:r>
              <a:rPr lang="zh-CN" altLang="en-US" sz="1600" dirty="0">
                <a:latin typeface="仿宋" pitchFamily="49" charset="-122"/>
                <a:ea typeface="仿宋" pitchFamily="49" charset="-122"/>
              </a:rPr>
              <a:t>纳斯达克正试图利用其最新的概念验证使其在这个领域中脱颖而出。同时，这家总部设在纽约的公司还正希望完成其首席执行官鲍勃</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格雷菲尔德（</a:t>
            </a:r>
            <a:r>
              <a:rPr lang="en-US" altLang="zh-CN" sz="1600" dirty="0">
                <a:latin typeface="仿宋" pitchFamily="49" charset="-122"/>
                <a:ea typeface="仿宋" pitchFamily="49" charset="-122"/>
              </a:rPr>
              <a:t>Bob </a:t>
            </a:r>
            <a:r>
              <a:rPr lang="en-US" altLang="zh-CN" sz="1600" dirty="0" err="1">
                <a:latin typeface="仿宋" pitchFamily="49" charset="-122"/>
                <a:ea typeface="仿宋" pitchFamily="49" charset="-122"/>
              </a:rPr>
              <a:t>Greifeld</a:t>
            </a:r>
            <a:r>
              <a:rPr lang="zh-CN" altLang="en-US" sz="1600" dirty="0">
                <a:latin typeface="仿宋" pitchFamily="49" charset="-122"/>
                <a:ea typeface="仿宋" pitchFamily="49" charset="-122"/>
              </a:rPr>
              <a:t>）在</a:t>
            </a:r>
            <a:r>
              <a:rPr lang="en-US" altLang="zh-CN" sz="1600" dirty="0">
                <a:latin typeface="仿宋" pitchFamily="49" charset="-122"/>
                <a:ea typeface="仿宋" pitchFamily="49" charset="-122"/>
              </a:rPr>
              <a:t>7</a:t>
            </a:r>
            <a:r>
              <a:rPr lang="zh-CN" altLang="en-US" sz="1600" dirty="0">
                <a:latin typeface="仿宋" pitchFamily="49" charset="-122"/>
                <a:ea typeface="仿宋" pitchFamily="49" charset="-122"/>
              </a:rPr>
              <a:t>月份制定的一项目标，也就是让纳斯达克成为第一家使用区块链技术的大型交易所运营商。</a:t>
            </a:r>
          </a:p>
          <a:p>
            <a:r>
              <a:rPr lang="zh-CN" altLang="en-US" sz="1600" dirty="0">
                <a:latin typeface="仿宋" pitchFamily="49" charset="-122"/>
                <a:ea typeface="仿宋" pitchFamily="49" charset="-122"/>
              </a:rPr>
              <a:t>区块链具有在股票清算中大大提高效率的潜力。由于交易由点对点验证来清算，所以系统不再需要清算所，审计员去验证交易，不再需要托管人去检查投资者是否持有股票。从本质上来看，这样就把中间人和后台踢出了交易系统，意味着记账成本的降低，从而降低了</a:t>
            </a:r>
            <a:r>
              <a:rPr lang="en-US" altLang="zh-CN" sz="1600" dirty="0">
                <a:latin typeface="仿宋" pitchFamily="49" charset="-122"/>
                <a:ea typeface="仿宋" pitchFamily="49" charset="-122"/>
              </a:rPr>
              <a:t>ASX</a:t>
            </a:r>
            <a:r>
              <a:rPr lang="zh-CN" altLang="en-US" sz="1600" dirty="0">
                <a:latin typeface="仿宋" pitchFamily="49" charset="-122"/>
                <a:ea typeface="仿宋" pitchFamily="49" charset="-122"/>
              </a:rPr>
              <a:t>的交易成本。鉴于第三方审计的高额成本，记账和</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或验证交易的成本非常昂贵。</a:t>
            </a:r>
            <a:endParaRPr lang="en-US" altLang="zh-CN" sz="1600" dirty="0">
              <a:latin typeface="仿宋" pitchFamily="49" charset="-122"/>
              <a:ea typeface="仿宋" pitchFamily="49" charset="-122"/>
            </a:endParaRPr>
          </a:p>
          <a:p>
            <a:r>
              <a:rPr lang="zh-CN" altLang="en-US" sz="1600" dirty="0">
                <a:latin typeface="仿宋" pitchFamily="49" charset="-122"/>
                <a:ea typeface="仿宋" pitchFamily="49" charset="-122"/>
              </a:rPr>
              <a:t>点对点交易同样也意味着清算过程可以即刻发生的。与传统的清算相比，传统一般需要三个工作日（</a:t>
            </a:r>
            <a:r>
              <a:rPr lang="en-US" altLang="zh-CN" sz="1600" dirty="0">
                <a:latin typeface="仿宋" pitchFamily="49" charset="-122"/>
                <a:ea typeface="仿宋" pitchFamily="49" charset="-122"/>
              </a:rPr>
              <a:t>T+3</a:t>
            </a:r>
            <a:r>
              <a:rPr lang="zh-CN" altLang="en-US" sz="1600" dirty="0">
                <a:latin typeface="仿宋" pitchFamily="49" charset="-122"/>
                <a:ea typeface="仿宋" pitchFamily="49" charset="-122"/>
              </a:rPr>
              <a:t>），因为</a:t>
            </a:r>
            <a:r>
              <a:rPr lang="en-US" altLang="zh-CN" sz="1600" dirty="0">
                <a:latin typeface="仿宋" pitchFamily="49" charset="-122"/>
                <a:ea typeface="仿宋" pitchFamily="49" charset="-122"/>
              </a:rPr>
              <a:t>ASX</a:t>
            </a:r>
            <a:r>
              <a:rPr lang="zh-CN" altLang="en-US" sz="1600" dirty="0">
                <a:latin typeface="仿宋" pitchFamily="49" charset="-122"/>
                <a:ea typeface="仿宋" pitchFamily="49" charset="-122"/>
              </a:rPr>
              <a:t>必须确保交易方拥有交易所需的金钱和股票。区块链技术可以将股票变成流动性更高的投资</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几乎等同与手持现金。高流动性意味着</a:t>
            </a:r>
            <a:r>
              <a:rPr lang="en-US" altLang="zh-CN" sz="1600" dirty="0">
                <a:latin typeface="仿宋" pitchFamily="49" charset="-122"/>
                <a:ea typeface="仿宋" pitchFamily="49" charset="-122"/>
              </a:rPr>
              <a:t>ASX</a:t>
            </a:r>
            <a:r>
              <a:rPr lang="zh-CN" altLang="en-US" sz="1600" dirty="0">
                <a:latin typeface="仿宋" pitchFamily="49" charset="-122"/>
                <a:ea typeface="仿宋" pitchFamily="49" charset="-122"/>
              </a:rPr>
              <a:t>可以吸收更多的股票投资。于每个参与者都有一个完整的交易记录，所以对于投资者而言，权益市场的透明度非常高。伪造交易或者改变之前交易的行为几乎不可能。如果发生虚假交易，参与者将会发现他们的账本记录中出现不一致的情况，然后拒绝该笔交易。</a:t>
            </a:r>
          </a:p>
        </p:txBody>
      </p:sp>
    </p:spTree>
    <p:extLst>
      <p:ext uri="{BB962C8B-B14F-4D97-AF65-F5344CB8AC3E}">
        <p14:creationId xmlns:p14="http://schemas.microsoft.com/office/powerpoint/2010/main" val="2184825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TextBox 4"/>
          <p:cNvSpPr txBox="1"/>
          <p:nvPr/>
        </p:nvSpPr>
        <p:spPr>
          <a:xfrm>
            <a:off x="539552" y="436602"/>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13.3.3 </a:t>
            </a:r>
            <a:r>
              <a:rPr lang="zh-CN" altLang="en-US" sz="2000" b="1" dirty="0">
                <a:solidFill>
                  <a:srgbClr val="6A5015"/>
                </a:solidFill>
                <a:latin typeface="黑体" pitchFamily="49" charset="-122"/>
                <a:ea typeface="黑体" pitchFamily="49" charset="-122"/>
              </a:rPr>
              <a:t>证券业信息化的风险暴露及控制</a:t>
            </a:r>
          </a:p>
        </p:txBody>
      </p:sp>
      <p:sp>
        <p:nvSpPr>
          <p:cNvPr id="8" name="矩形 7"/>
          <p:cNvSpPr/>
          <p:nvPr/>
        </p:nvSpPr>
        <p:spPr>
          <a:xfrm>
            <a:off x="683568" y="769342"/>
            <a:ext cx="8136904" cy="5539978"/>
          </a:xfrm>
          <a:prstGeom prst="rect">
            <a:avLst/>
          </a:prstGeom>
        </p:spPr>
        <p:txBody>
          <a:bodyPr wrap="square">
            <a:spAutoFit/>
          </a:bodyPr>
          <a:lstStyle/>
          <a:p>
            <a:pPr marL="342900" indent="-342900">
              <a:spcBef>
                <a:spcPts val="1800"/>
              </a:spcBef>
              <a:buSzPct val="150000"/>
              <a:buBlip>
                <a:blip r:embed="rId2"/>
              </a:buBlip>
            </a:pPr>
            <a:r>
              <a:rPr lang="zh-CN" altLang="zh-CN" b="1" dirty="0">
                <a:latin typeface="仿宋" panose="02010609060101010101" pitchFamily="49" charset="-122"/>
                <a:ea typeface="仿宋" panose="02010609060101010101" pitchFamily="49" charset="-122"/>
              </a:rPr>
              <a:t>（一）</a:t>
            </a:r>
            <a:r>
              <a:rPr lang="zh-CN" altLang="en-US" b="1" dirty="0">
                <a:latin typeface="仿宋" panose="02010609060101010101" pitchFamily="49" charset="-122"/>
                <a:ea typeface="仿宋" panose="02010609060101010101" pitchFamily="49" charset="-122"/>
              </a:rPr>
              <a:t>我国证券信息化存在的风险</a:t>
            </a:r>
            <a:endParaRPr lang="en-US" altLang="zh-CN" b="1" dirty="0">
              <a:latin typeface="仿宋" panose="02010609060101010101" pitchFamily="49" charset="-122"/>
              <a:ea typeface="仿宋" panose="02010609060101010101" pitchFamily="49" charset="-122"/>
            </a:endParaRPr>
          </a:p>
          <a:p>
            <a:r>
              <a:rPr lang="zh-CN" altLang="en-US" sz="1600" dirty="0">
                <a:latin typeface="仿宋" pitchFamily="49" charset="-122"/>
                <a:ea typeface="仿宋" pitchFamily="49" charset="-122"/>
              </a:rPr>
              <a:t>    第一，操作风险。操作风险存在于两个方面：其一，投资者可能因网上操作不当造成损失的风险</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如错误点击确认或错误取消交易等等；其二，投资者的交易认证工具被他人取得后冒用投资者名义进行交易造成损失的风险。</a:t>
            </a:r>
          </a:p>
          <a:p>
            <a:r>
              <a:rPr lang="zh-CN" altLang="en-US" sz="1600" dirty="0">
                <a:latin typeface="仿宋" pitchFamily="49" charset="-122"/>
                <a:ea typeface="仿宋" pitchFamily="49" charset="-122"/>
              </a:rPr>
              <a:t>    第二，技术风险。技术风险是网上证券交易中最重大的客观风险，信息技术的缺陷和失误很有可能造成网上证券交易的损失。技术风险主要存在于三个方面：其一，投资者使用电脑硬件、软件系统出现的技术故障很有可能导致经济损失的风险；其二，投资者通过互联网传递委托信息数据时，网络由于出现中断、堵塞等故障，可能造成交易指令不能传达证券商，进而引起损失的风险；其三，证券商接到投资者交易指令后，其系统出现中断、停顿、延迟、错误等故障，导致投资者的指令不能及时实现，进而引起损失的风险。</a:t>
            </a:r>
          </a:p>
          <a:p>
            <a:r>
              <a:rPr lang="zh-CN" altLang="en-US" sz="1600" dirty="0">
                <a:latin typeface="仿宋" pitchFamily="49" charset="-122"/>
                <a:ea typeface="仿宋" pitchFamily="49" charset="-122"/>
              </a:rPr>
              <a:t>    第三，第三人侵权风险。第三人侵权风险主要存在于三个方面：其一，第三人可以通过侵入投资者电脑获取投资者信息，冒用投资者名义进行交易造成损失；其二，第三人可以再传递交易指令时截取指令，篡改指令，造成投资者损失；其三，第三人可以攻击证券商的网络系统，损坏证券商的服务器或其他电子设备，造成投资者损失。</a:t>
            </a:r>
          </a:p>
          <a:p>
            <a:r>
              <a:rPr lang="zh-CN" altLang="en-US" sz="1600" dirty="0">
                <a:latin typeface="仿宋" pitchFamily="49" charset="-122"/>
                <a:ea typeface="仿宋" pitchFamily="49" charset="-122"/>
              </a:rPr>
              <a:t>    第四，信息真实性风险。由于互联网造成投资者与他人的地域分隔突出，信息的准确度、实效性都容易出现巨大误差，相对于传统的证券交易方式，网上证券交易方式的相对方更易使用虚假信息。我国现阶段互联网管理力度仍然不够，证券商、其他投资者或者第三人都有可能为实现不正当利益而在互联网上发布虚假信息，误导投资者的买卖操作，造成投资者损失。</a:t>
            </a:r>
          </a:p>
          <a:p>
            <a:r>
              <a:rPr lang="zh-CN" altLang="en-US" sz="1600" dirty="0">
                <a:latin typeface="仿宋" pitchFamily="49" charset="-122"/>
                <a:ea typeface="仿宋" pitchFamily="49" charset="-122"/>
              </a:rPr>
              <a:t>    第五，政策风险。我国是一个新兴市场，我国证券交易还未达到成熟阶段，中国证券市场容易受到政策的影响。而我国证券市场的政策变动比较频繁，相关部门机关执行监管力度和能力还有缺失。</a:t>
            </a:r>
            <a:endParaRPr lang="zh-CN" altLang="zh-CN" sz="1600" dirty="0">
              <a:latin typeface="仿宋" pitchFamily="49" charset="-122"/>
              <a:ea typeface="仿宋" pitchFamily="49" charset="-122"/>
            </a:endParaRPr>
          </a:p>
        </p:txBody>
      </p:sp>
    </p:spTree>
    <p:extLst>
      <p:ext uri="{BB962C8B-B14F-4D97-AF65-F5344CB8AC3E}">
        <p14:creationId xmlns:p14="http://schemas.microsoft.com/office/powerpoint/2010/main" val="2277890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8" name="矩形 7"/>
          <p:cNvSpPr/>
          <p:nvPr/>
        </p:nvSpPr>
        <p:spPr>
          <a:xfrm>
            <a:off x="611560" y="625326"/>
            <a:ext cx="8136904" cy="5539978"/>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（二）我国证券信息化风险控制防范对策</a:t>
            </a:r>
          </a:p>
          <a:p>
            <a:r>
              <a:rPr lang="zh-CN" altLang="en-US" sz="1600" dirty="0">
                <a:latin typeface="仿宋" pitchFamily="49" charset="-122"/>
                <a:ea typeface="仿宋" pitchFamily="49" charset="-122"/>
              </a:rPr>
              <a:t>    第一，制定可信的验证机制和可靠的网上证券交易体系。</a:t>
            </a:r>
          </a:p>
          <a:p>
            <a:r>
              <a:rPr lang="zh-CN" altLang="en-US" sz="1600" dirty="0">
                <a:latin typeface="仿宋" pitchFamily="49" charset="-122"/>
                <a:ea typeface="仿宋" pitchFamily="49" charset="-122"/>
              </a:rPr>
              <a:t>为了保证网上证券交易的保密性、真实性、安全性、准确性和不可否认性，防范证券交易和清算与交割过程中的欺诈行为，在增强加密措施保护信息传输的同时，必须在网上建立一种信任验证机制，使得证券公司营业部能对投资者身份的合法性、真实性认证，以防假冒。</a:t>
            </a:r>
          </a:p>
          <a:p>
            <a:r>
              <a:rPr lang="zh-CN" altLang="en-US" sz="1600" dirty="0">
                <a:latin typeface="仿宋" pitchFamily="49" charset="-122"/>
                <a:ea typeface="仿宋" pitchFamily="49" charset="-122"/>
              </a:rPr>
              <a:t>    第二，证券公司应在接受投资者网上委托业务时向投资者进行风险揭示，并明确各方的权利与义务。投资者在对网上证券交易的优缺点进行了充分的了解后，如果投资者自愿采用网上委托，证券公司应与投资者本人签订专门的书面协议。协议应明确双方的权利和义务，具体内容包括证券的委托买卖、清算与交割、信息查询、客户资料保密、替代交易方式、资金存取、转账和转托管、风险防范、交易密码设置和法律责任的承担等。协议的详细约定能弥补法律规定欠缺的缺陷，以协议条款作为双方的行为准则，能避免纠纷的产生。</a:t>
            </a:r>
          </a:p>
          <a:p>
            <a:r>
              <a:rPr lang="zh-CN" altLang="en-US" sz="1600" dirty="0">
                <a:latin typeface="仿宋" pitchFamily="49" charset="-122"/>
                <a:ea typeface="仿宋" pitchFamily="49" charset="-122"/>
              </a:rPr>
              <a:t>    第三，证券公司加强风险控制，严格业务管理制度。证券公司应制订严格的业务流程并定期向投资者提供书面对账单，限制单笔委托最大金额以及每日成交最大金额</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严禁透支和信用交易，加强资金在账户之间划转与存取、指定交易的控制等</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在现有的网络技术条件下，禁止开展网上证券转托管和计算机及电话形式的资金转账服务。做到在开户、指定交易时的事前控制，交易委托的实时控制，对交易后的清算与交割的事后控制。</a:t>
            </a:r>
          </a:p>
          <a:p>
            <a:r>
              <a:rPr lang="zh-CN" altLang="en-US" sz="1600" dirty="0">
                <a:latin typeface="仿宋" pitchFamily="49" charset="-122"/>
                <a:ea typeface="仿宋" pitchFamily="49" charset="-122"/>
              </a:rPr>
              <a:t>    第四，加强投资者自我保护意识，提高其风险防范能力。投资者在做出网上证券交易决策前，首先应综合比较各证券公司和进行网上交易网站的安全防范措施、信息质量、传输建设和技术服务等情况，选择一个技术力量雄厚，风险控制健全的证券公司和网站作为委托对象。</a:t>
            </a:r>
          </a:p>
        </p:txBody>
      </p:sp>
    </p:spTree>
    <p:extLst>
      <p:ext uri="{BB962C8B-B14F-4D97-AF65-F5344CB8AC3E}">
        <p14:creationId xmlns:p14="http://schemas.microsoft.com/office/powerpoint/2010/main" val="1891720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08912" cy="720080"/>
          </a:xfrm>
        </p:spPr>
        <p:txBody>
          <a:bodyPr/>
          <a:lstStyle/>
          <a:p>
            <a:r>
              <a:rPr lang="en-US" altLang="zh-CN" dirty="0"/>
              <a:t>13.4 </a:t>
            </a:r>
            <a:r>
              <a:rPr lang="zh-CN" altLang="en-US" dirty="0"/>
              <a:t>信息化金融机构之：保险业</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5" name="TextBox 4"/>
          <p:cNvSpPr txBox="1"/>
          <p:nvPr/>
        </p:nvSpPr>
        <p:spPr>
          <a:xfrm>
            <a:off x="539552" y="764704"/>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13.4.1 </a:t>
            </a:r>
            <a:r>
              <a:rPr lang="zh-CN" altLang="en-US" sz="2000" b="1" dirty="0">
                <a:solidFill>
                  <a:srgbClr val="6A5015"/>
                </a:solidFill>
                <a:latin typeface="黑体" pitchFamily="49" charset="-122"/>
                <a:ea typeface="黑体" pitchFamily="49" charset="-122"/>
              </a:rPr>
              <a:t>保险业信息化现状</a:t>
            </a:r>
          </a:p>
        </p:txBody>
      </p:sp>
      <p:sp>
        <p:nvSpPr>
          <p:cNvPr id="7" name="矩形 6"/>
          <p:cNvSpPr/>
          <p:nvPr/>
        </p:nvSpPr>
        <p:spPr>
          <a:xfrm>
            <a:off x="539552" y="1052736"/>
            <a:ext cx="8280920" cy="5693866"/>
          </a:xfrm>
          <a:prstGeom prst="rect">
            <a:avLst/>
          </a:prstGeom>
        </p:spPr>
        <p:txBody>
          <a:bodyPr wrap="square">
            <a:spAutoFit/>
          </a:bodyPr>
          <a:lstStyle/>
          <a:p>
            <a:r>
              <a:rPr lang="en-US" altLang="zh-CN" sz="1600" dirty="0">
                <a:latin typeface="仿宋" pitchFamily="49" charset="-122"/>
                <a:ea typeface="仿宋" pitchFamily="49" charset="-122"/>
              </a:rPr>
              <a:t>    </a:t>
            </a:r>
            <a:r>
              <a:rPr lang="zh-CN" altLang="zh-CN" sz="1600" dirty="0">
                <a:latin typeface="仿宋" pitchFamily="49" charset="-122"/>
                <a:ea typeface="仿宋" pitchFamily="49" charset="-122"/>
              </a:rPr>
              <a:t>中国互联网保险在过去</a:t>
            </a:r>
            <a:r>
              <a:rPr lang="en-US" altLang="zh-CN" sz="1600" dirty="0">
                <a:latin typeface="仿宋" pitchFamily="49" charset="-122"/>
                <a:ea typeface="仿宋" pitchFamily="49" charset="-122"/>
              </a:rPr>
              <a:t>20</a:t>
            </a:r>
            <a:r>
              <a:rPr lang="zh-CN" altLang="zh-CN" sz="1600" dirty="0">
                <a:latin typeface="仿宋" pitchFamily="49" charset="-122"/>
                <a:ea typeface="仿宋" pitchFamily="49" charset="-122"/>
              </a:rPr>
              <a:t>年里不断成熟，按照中国保险行业协会的划分，大致分为萌芽期（</a:t>
            </a:r>
            <a:r>
              <a:rPr lang="en-US" altLang="zh-CN" sz="1600" dirty="0">
                <a:latin typeface="仿宋" pitchFamily="49" charset="-122"/>
                <a:ea typeface="仿宋" pitchFamily="49" charset="-122"/>
              </a:rPr>
              <a:t>1997-2007</a:t>
            </a:r>
            <a:r>
              <a:rPr lang="zh-CN" altLang="zh-CN" sz="1600" dirty="0">
                <a:latin typeface="仿宋" pitchFamily="49" charset="-122"/>
                <a:ea typeface="仿宋" pitchFamily="49" charset="-122"/>
              </a:rPr>
              <a:t>年）、探索期（</a:t>
            </a:r>
            <a:r>
              <a:rPr lang="en-US" altLang="zh-CN" sz="1600" dirty="0">
                <a:latin typeface="仿宋" pitchFamily="49" charset="-122"/>
                <a:ea typeface="仿宋" pitchFamily="49" charset="-122"/>
              </a:rPr>
              <a:t>2008-2011</a:t>
            </a:r>
            <a:r>
              <a:rPr lang="zh-CN" altLang="zh-CN" sz="1600" dirty="0">
                <a:latin typeface="仿宋" pitchFamily="49" charset="-122"/>
                <a:ea typeface="仿宋" pitchFamily="49" charset="-122"/>
              </a:rPr>
              <a:t>年）、全面发展期（</a:t>
            </a:r>
            <a:r>
              <a:rPr lang="en-US" altLang="zh-CN" sz="1600" dirty="0">
                <a:latin typeface="仿宋" pitchFamily="49" charset="-122"/>
                <a:ea typeface="仿宋" pitchFamily="49" charset="-122"/>
              </a:rPr>
              <a:t>2013-2013</a:t>
            </a:r>
            <a:r>
              <a:rPr lang="zh-CN" altLang="zh-CN" sz="1600" dirty="0">
                <a:latin typeface="仿宋" pitchFamily="49" charset="-122"/>
                <a:ea typeface="仿宋" pitchFamily="49" charset="-122"/>
              </a:rPr>
              <a:t>年）和爆发期（</a:t>
            </a:r>
            <a:r>
              <a:rPr lang="en-US" altLang="zh-CN" sz="1600" dirty="0">
                <a:latin typeface="仿宋" pitchFamily="49" charset="-122"/>
                <a:ea typeface="仿宋" pitchFamily="49" charset="-122"/>
              </a:rPr>
              <a:t>2014</a:t>
            </a:r>
            <a:r>
              <a:rPr lang="zh-CN" altLang="zh-CN" sz="1600" dirty="0">
                <a:latin typeface="仿宋" pitchFamily="49" charset="-122"/>
                <a:ea typeface="仿宋" pitchFamily="49" charset="-122"/>
              </a:rPr>
              <a:t>年至今）四个阶段。</a:t>
            </a:r>
          </a:p>
          <a:p>
            <a:pPr marL="342900" indent="-342900">
              <a:spcBef>
                <a:spcPts val="1800"/>
              </a:spcBef>
              <a:buSzPct val="150000"/>
              <a:buBlip>
                <a:blip r:embed="rId2"/>
              </a:buBlip>
            </a:pPr>
            <a:r>
              <a:rPr lang="zh-CN" altLang="zh-CN" sz="1600" dirty="0">
                <a:latin typeface="仿宋" pitchFamily="49" charset="-122"/>
                <a:ea typeface="仿宋" pitchFamily="49" charset="-122"/>
              </a:rPr>
              <a:t>第一，萌芽期：有限范围内起到企业门户资讯</a:t>
            </a:r>
            <a:r>
              <a:rPr lang="zh-CN" altLang="zh-CN" sz="1600" dirty="0" smtClean="0">
                <a:latin typeface="仿宋" panose="02010609060101010101" pitchFamily="49" charset="-122"/>
                <a:ea typeface="仿宋" panose="02010609060101010101" pitchFamily="49" charset="-122"/>
              </a:rPr>
              <a:t>作用</a:t>
            </a:r>
            <a:r>
              <a:rPr lang="en-US" altLang="zh-CN" sz="1600" dirty="0" smtClean="0">
                <a:latin typeface="仿宋" panose="02010609060101010101" pitchFamily="49" charset="-122"/>
                <a:ea typeface="仿宋" panose="02010609060101010101" pitchFamily="49" charset="-122"/>
              </a:rPr>
              <a:t>1997</a:t>
            </a:r>
            <a:r>
              <a:rPr lang="zh-CN" altLang="zh-CN" sz="1600" dirty="0">
                <a:latin typeface="仿宋" panose="02010609060101010101" pitchFamily="49" charset="-122"/>
                <a:ea typeface="仿宋" panose="02010609060101010101" pitchFamily="49" charset="-122"/>
              </a:rPr>
              <a:t>年底，我国第一家保险网站</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中国保险信息网建成，成为我国最早的保险行业第三方网站，并促成第一张网上投保意向书，正式开启了互联网保险的探索。</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zh-CN" sz="1600" dirty="0">
                <a:latin typeface="仿宋" panose="02010609060101010101" pitchFamily="49" charset="-122"/>
                <a:ea typeface="仿宋" panose="02010609060101010101" pitchFamily="49" charset="-122"/>
              </a:rPr>
              <a:t>第二，探索期：电商平台兴起促使市场</a:t>
            </a:r>
            <a:r>
              <a:rPr lang="zh-CN" altLang="zh-CN" sz="1600" dirty="0" smtClean="0">
                <a:latin typeface="仿宋" panose="02010609060101010101" pitchFamily="49" charset="-122"/>
                <a:ea typeface="仿宋" panose="02010609060101010101" pitchFamily="49" charset="-122"/>
              </a:rPr>
              <a:t>细分以</a:t>
            </a:r>
            <a:r>
              <a:rPr lang="zh-CN" altLang="zh-CN" sz="1600" dirty="0">
                <a:latin typeface="仿宋" panose="02010609060101010101" pitchFamily="49" charset="-122"/>
                <a:ea typeface="仿宋" panose="02010609060101010101" pitchFamily="49" charset="-122"/>
              </a:rPr>
              <a:t>保险中介和保险信息服务为定位的保险网站纷纷涌现，如慧择网、优保网和向日葵网等。</a:t>
            </a:r>
            <a:r>
              <a:rPr lang="en-US" altLang="zh-CN" sz="1600" dirty="0">
                <a:latin typeface="仿宋" panose="02010609060101010101" pitchFamily="49" charset="-122"/>
                <a:ea typeface="仿宋" panose="02010609060101010101" pitchFamily="49" charset="-122"/>
              </a:rPr>
              <a:t>2011</a:t>
            </a:r>
            <a:r>
              <a:rPr lang="zh-CN" altLang="zh-CN"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4</a:t>
            </a:r>
            <a:r>
              <a:rPr lang="zh-CN" altLang="zh-CN" sz="1600" dirty="0">
                <a:latin typeface="仿宋" panose="02010609060101010101" pitchFamily="49" charset="-122"/>
                <a:ea typeface="仿宋" panose="02010609060101010101" pitchFamily="49" charset="-122"/>
              </a:rPr>
              <a:t>月，保监会下发《互联网保险业务监管规定</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征求意见稿</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》，明确保险公司、保险专业中介机构开展互联网保险业务的资质条件和经营规则。。</a:t>
            </a:r>
          </a:p>
          <a:p>
            <a:pPr marL="342900" indent="-342900">
              <a:spcBef>
                <a:spcPts val="1800"/>
              </a:spcBef>
              <a:buSzPct val="150000"/>
              <a:buBlip>
                <a:blip r:embed="rId2"/>
              </a:buBlip>
            </a:pPr>
            <a:r>
              <a:rPr lang="zh-CN" altLang="zh-CN" sz="1600" dirty="0">
                <a:latin typeface="仿宋" panose="02010609060101010101" pitchFamily="49" charset="-122"/>
                <a:ea typeface="仿宋" panose="02010609060101010101" pitchFamily="49" charset="-122"/>
              </a:rPr>
              <a:t>第三，全面发展期：商业模式和产品服务</a:t>
            </a:r>
            <a:r>
              <a:rPr lang="zh-CN" altLang="zh-CN" sz="1600" dirty="0" smtClean="0">
                <a:latin typeface="仿宋" panose="02010609060101010101" pitchFamily="49" charset="-122"/>
                <a:ea typeface="仿宋" panose="02010609060101010101" pitchFamily="49" charset="-122"/>
              </a:rPr>
              <a:t>百花齐放</a:t>
            </a:r>
            <a:r>
              <a:rPr lang="en-US" altLang="zh-CN" sz="1600" dirty="0" smtClean="0">
                <a:latin typeface="仿宋" panose="02010609060101010101" pitchFamily="49" charset="-122"/>
                <a:ea typeface="仿宋" panose="02010609060101010101" pitchFamily="49" charset="-122"/>
              </a:rPr>
              <a:t>2012</a:t>
            </a:r>
            <a:r>
              <a:rPr lang="zh-CN" altLang="zh-CN" sz="1600" dirty="0">
                <a:latin typeface="仿宋" panose="02010609060101010101" pitchFamily="49" charset="-122"/>
                <a:ea typeface="仿宋" panose="02010609060101010101" pitchFamily="49" charset="-122"/>
              </a:rPr>
              <a:t>年，保险电子商务市场在线保费收入规模突破百亿元，在售互联网保险产品有</a:t>
            </a:r>
            <a:r>
              <a:rPr lang="en-US" altLang="zh-CN" sz="1600" dirty="0">
                <a:latin typeface="仿宋" panose="02010609060101010101" pitchFamily="49" charset="-122"/>
                <a:ea typeface="仿宋" panose="02010609060101010101" pitchFamily="49" charset="-122"/>
              </a:rPr>
              <a:t>60</a:t>
            </a:r>
            <a:r>
              <a:rPr lang="zh-CN" altLang="zh-CN" sz="1600" dirty="0">
                <a:latin typeface="仿宋" panose="02010609060101010101" pitchFamily="49" charset="-122"/>
                <a:ea typeface="仿宋" panose="02010609060101010101" pitchFamily="49" charset="-122"/>
              </a:rPr>
              <a:t>多种。</a:t>
            </a:r>
            <a:r>
              <a:rPr lang="en-US" altLang="zh-CN" sz="1600" dirty="0">
                <a:latin typeface="仿宋" panose="02010609060101010101" pitchFamily="49" charset="-122"/>
                <a:ea typeface="仿宋" panose="02010609060101010101" pitchFamily="49" charset="-122"/>
              </a:rPr>
              <a:t>2012</a:t>
            </a:r>
            <a:r>
              <a:rPr lang="zh-CN" altLang="zh-CN" sz="1600" dirty="0">
                <a:latin typeface="仿宋" panose="02010609060101010101" pitchFamily="49" charset="-122"/>
                <a:ea typeface="仿宋" panose="02010609060101010101" pitchFamily="49" charset="-122"/>
              </a:rPr>
              <a:t>年起，各保险公司依托官方网站、保险超市、门户网站、</a:t>
            </a:r>
            <a:r>
              <a:rPr lang="en-US" altLang="zh-CN" sz="1600" dirty="0">
                <a:latin typeface="仿宋" panose="02010609060101010101" pitchFamily="49" charset="-122"/>
                <a:ea typeface="仿宋" panose="02010609060101010101" pitchFamily="49" charset="-122"/>
              </a:rPr>
              <a:t>O2O</a:t>
            </a:r>
            <a:r>
              <a:rPr lang="zh-CN" altLang="zh-CN" sz="1600" dirty="0">
                <a:latin typeface="仿宋" panose="02010609060101010101" pitchFamily="49" charset="-122"/>
                <a:ea typeface="仿宋" panose="02010609060101010101" pitchFamily="49" charset="-122"/>
              </a:rPr>
              <a:t>平台、第三方电子商务平台等多种方式，开展互联网保险业务。中小型保险公司倾向于借助其他平台，而大型保险集团则更青睐于成立自有的电商公司。</a:t>
            </a:r>
          </a:p>
          <a:p>
            <a:pPr marL="342900" indent="-342900">
              <a:spcBef>
                <a:spcPts val="1800"/>
              </a:spcBef>
              <a:buSzPct val="150000"/>
              <a:buBlip>
                <a:blip r:embed="rId2"/>
              </a:buBlip>
            </a:pPr>
            <a:r>
              <a:rPr lang="zh-CN" altLang="zh-CN" sz="1600" dirty="0">
                <a:latin typeface="仿宋" panose="02010609060101010101" pitchFamily="49" charset="-122"/>
                <a:ea typeface="仿宋" panose="02010609060101010101" pitchFamily="49" charset="-122"/>
              </a:rPr>
              <a:t>第四，爆发期：监管规范和政策支持下有望有序爆发</a:t>
            </a:r>
            <a:r>
              <a:rPr lang="zh-CN" altLang="zh-CN" sz="1600" dirty="0" smtClean="0">
                <a:latin typeface="仿宋" panose="02010609060101010101" pitchFamily="49" charset="-122"/>
                <a:ea typeface="仿宋" panose="02010609060101010101" pitchFamily="49" charset="-122"/>
              </a:rPr>
              <a:t>增长</a:t>
            </a:r>
            <a:r>
              <a:rPr lang="en-US" altLang="zh-CN" sz="1600" dirty="0" smtClean="0">
                <a:latin typeface="仿宋" panose="02010609060101010101" pitchFamily="49" charset="-122"/>
                <a:ea typeface="仿宋" panose="02010609060101010101" pitchFamily="49" charset="-122"/>
              </a:rPr>
              <a:t>2014</a:t>
            </a:r>
            <a:r>
              <a:rPr lang="zh-CN" altLang="zh-CN" sz="1600" dirty="0">
                <a:latin typeface="仿宋" panose="02010609060101010101" pitchFamily="49" charset="-122"/>
                <a:ea typeface="仿宋" panose="02010609060101010101" pitchFamily="49" charset="-122"/>
              </a:rPr>
              <a:t>年，保监会下发《关于促进人身险公司互联网保险业务规范发展的通知</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征求意见稿</a:t>
            </a:r>
            <a:r>
              <a:rPr lang="en-US" altLang="zh-CN" sz="1600" dirty="0">
                <a:latin typeface="仿宋" panose="02010609060101010101" pitchFamily="49" charset="-122"/>
                <a:ea typeface="仿宋" panose="02010609060101010101" pitchFamily="49" charset="-122"/>
              </a:rPr>
              <a:t>)</a:t>
            </a:r>
            <a:r>
              <a:rPr lang="zh-CN" altLang="zh-CN" sz="1600" dirty="0">
                <a:latin typeface="仿宋" panose="02010609060101010101" pitchFamily="49" charset="-122"/>
                <a:ea typeface="仿宋" panose="02010609060101010101" pitchFamily="49" charset="-122"/>
              </a:rPr>
              <a:t>》，将成为保险监管部门首部针对互联网金融领域的规范性文件。麦肯锡预计到</a:t>
            </a:r>
            <a:r>
              <a:rPr lang="en-US" altLang="zh-CN" sz="1600" dirty="0">
                <a:latin typeface="仿宋" panose="02010609060101010101" pitchFamily="49" charset="-122"/>
                <a:ea typeface="仿宋" panose="02010609060101010101" pitchFamily="49" charset="-122"/>
              </a:rPr>
              <a:t>2020</a:t>
            </a:r>
            <a:r>
              <a:rPr lang="zh-CN" altLang="zh-CN" sz="1600" dirty="0">
                <a:latin typeface="仿宋" panose="02010609060101010101" pitchFamily="49" charset="-122"/>
                <a:ea typeface="仿宋" panose="02010609060101010101" pitchFamily="49" charset="-122"/>
              </a:rPr>
              <a:t>年，保险业电子自助渠道将从</a:t>
            </a:r>
            <a:r>
              <a:rPr lang="en-US" altLang="zh-CN" sz="1600" dirty="0">
                <a:latin typeface="仿宋" panose="02010609060101010101" pitchFamily="49" charset="-122"/>
                <a:ea typeface="仿宋" panose="02010609060101010101" pitchFamily="49" charset="-122"/>
              </a:rPr>
              <a:t>2005</a:t>
            </a:r>
            <a:r>
              <a:rPr lang="zh-CN" altLang="zh-CN" sz="1600" dirty="0">
                <a:latin typeface="仿宋" panose="02010609060101010101" pitchFamily="49" charset="-122"/>
                <a:ea typeface="仿宋" panose="02010609060101010101" pitchFamily="49" charset="-122"/>
              </a:rPr>
              <a:t>年的</a:t>
            </a:r>
            <a:r>
              <a:rPr lang="en-US" altLang="zh-CN" sz="1600" dirty="0">
                <a:latin typeface="仿宋" panose="02010609060101010101" pitchFamily="49" charset="-122"/>
                <a:ea typeface="仿宋" panose="02010609060101010101" pitchFamily="49" charset="-122"/>
              </a:rPr>
              <a:t>0.16%</a:t>
            </a:r>
            <a:r>
              <a:rPr lang="zh-CN" altLang="zh-CN" sz="1600" dirty="0">
                <a:latin typeface="仿宋" panose="02010609060101010101" pitchFamily="49" charset="-122"/>
                <a:ea typeface="仿宋" panose="02010609060101010101" pitchFamily="49" charset="-122"/>
              </a:rPr>
              <a:t>上升到</a:t>
            </a:r>
            <a:r>
              <a:rPr lang="en-US" altLang="zh-CN" sz="1600" dirty="0">
                <a:latin typeface="仿宋" panose="02010609060101010101" pitchFamily="49" charset="-122"/>
                <a:ea typeface="仿宋" panose="02010609060101010101" pitchFamily="49" charset="-122"/>
              </a:rPr>
              <a:t>10%</a:t>
            </a:r>
            <a:r>
              <a:rPr lang="zh-CN" altLang="zh-CN" sz="16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565410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8" name="矩形 7"/>
          <p:cNvSpPr/>
          <p:nvPr/>
        </p:nvSpPr>
        <p:spPr>
          <a:xfrm>
            <a:off x="2824798" y="692696"/>
            <a:ext cx="3350816" cy="307777"/>
          </a:xfrm>
          <a:prstGeom prst="rect">
            <a:avLst/>
          </a:prstGeom>
        </p:spPr>
        <p:txBody>
          <a:bodyPr wrap="square">
            <a:spAutoFit/>
          </a:bodyPr>
          <a:lstStyle/>
          <a:p>
            <a:pPr lvl="0"/>
            <a:r>
              <a:rPr lang="zh-CN" altLang="zh-CN" sz="1400" b="1" dirty="0">
                <a:solidFill>
                  <a:prstClr val="black"/>
                </a:solidFill>
                <a:latin typeface="仿宋" pitchFamily="49" charset="-122"/>
                <a:ea typeface="仿宋" pitchFamily="49" charset="-122"/>
              </a:rPr>
              <a:t>表</a:t>
            </a:r>
            <a:r>
              <a:rPr lang="en-US" altLang="zh-CN" sz="1400" b="1" dirty="0">
                <a:solidFill>
                  <a:prstClr val="black"/>
                </a:solidFill>
                <a:latin typeface="仿宋" pitchFamily="49" charset="-122"/>
                <a:ea typeface="仿宋" pitchFamily="49" charset="-122"/>
              </a:rPr>
              <a:t>13-6 </a:t>
            </a:r>
            <a:r>
              <a:rPr lang="zh-CN" altLang="zh-CN" sz="1400" b="1" dirty="0">
                <a:solidFill>
                  <a:prstClr val="black"/>
                </a:solidFill>
                <a:latin typeface="仿宋" pitchFamily="49" charset="-122"/>
                <a:ea typeface="仿宋" pitchFamily="49" charset="-122"/>
              </a:rPr>
              <a:t>保险业信息化相关监管法规</a:t>
            </a:r>
          </a:p>
        </p:txBody>
      </p:sp>
      <p:graphicFrame>
        <p:nvGraphicFramePr>
          <p:cNvPr id="9" name="表格 8"/>
          <p:cNvGraphicFramePr>
            <a:graphicFrameLocks noGrp="1"/>
          </p:cNvGraphicFramePr>
          <p:nvPr>
            <p:extLst>
              <p:ext uri="{D42A27DB-BD31-4B8C-83A1-F6EECF244321}">
                <p14:modId xmlns:p14="http://schemas.microsoft.com/office/powerpoint/2010/main" val="287771964"/>
              </p:ext>
            </p:extLst>
          </p:nvPr>
        </p:nvGraphicFramePr>
        <p:xfrm>
          <a:off x="827584" y="1052736"/>
          <a:ext cx="7848871" cy="3979945"/>
        </p:xfrm>
        <a:graphic>
          <a:graphicData uri="http://schemas.openxmlformats.org/drawingml/2006/table">
            <a:tbl>
              <a:tblPr firstRow="1" firstCol="1" bandRow="1">
                <a:tableStyleId>{5940675A-B579-460E-94D1-54222C63F5DA}</a:tableStyleId>
              </a:tblPr>
              <a:tblGrid>
                <a:gridCol w="1352120">
                  <a:extLst>
                    <a:ext uri="{9D8B030D-6E8A-4147-A177-3AD203B41FA5}">
                      <a16:colId xmlns:a16="http://schemas.microsoft.com/office/drawing/2014/main" xmlns="" val="20000"/>
                    </a:ext>
                  </a:extLst>
                </a:gridCol>
                <a:gridCol w="2102358">
                  <a:extLst>
                    <a:ext uri="{9D8B030D-6E8A-4147-A177-3AD203B41FA5}">
                      <a16:colId xmlns:a16="http://schemas.microsoft.com/office/drawing/2014/main" xmlns="" val="20001"/>
                    </a:ext>
                  </a:extLst>
                </a:gridCol>
                <a:gridCol w="4394393">
                  <a:extLst>
                    <a:ext uri="{9D8B030D-6E8A-4147-A177-3AD203B41FA5}">
                      <a16:colId xmlns:a16="http://schemas.microsoft.com/office/drawing/2014/main" xmlns="" val="20002"/>
                    </a:ext>
                  </a:extLst>
                </a:gridCol>
              </a:tblGrid>
              <a:tr h="125269">
                <a:tc>
                  <a:txBody>
                    <a:bodyPr/>
                    <a:lstStyle/>
                    <a:p>
                      <a:pPr algn="just">
                        <a:spcAft>
                          <a:spcPts val="0"/>
                        </a:spcAft>
                        <a:tabLst>
                          <a:tab pos="401955" algn="l"/>
                        </a:tabLst>
                      </a:pPr>
                      <a:r>
                        <a:rPr lang="zh-CN" sz="1400" kern="100" dirty="0">
                          <a:effectLst/>
                        </a:rPr>
                        <a:t>印发时间</a:t>
                      </a:r>
                      <a:endParaRPr lang="zh-CN" sz="1400" kern="100" dirty="0">
                        <a:effectLst/>
                        <a:latin typeface="仿宋" pitchFamily="49" charset="-122"/>
                        <a:ea typeface="仿宋" pitchFamily="49" charset="-122"/>
                        <a:cs typeface="黑体"/>
                      </a:endParaRPr>
                    </a:p>
                  </a:txBody>
                  <a:tcPr marL="64657" marR="64657" marT="0" marB="0"/>
                </a:tc>
                <a:tc>
                  <a:txBody>
                    <a:bodyPr/>
                    <a:lstStyle/>
                    <a:p>
                      <a:pPr algn="just">
                        <a:spcAft>
                          <a:spcPts val="0"/>
                        </a:spcAft>
                        <a:tabLst>
                          <a:tab pos="401955" algn="l"/>
                        </a:tabLst>
                      </a:pPr>
                      <a:r>
                        <a:rPr lang="zh-CN" sz="1400" kern="100">
                          <a:effectLst/>
                        </a:rPr>
                        <a:t>监管法规</a:t>
                      </a:r>
                      <a:endParaRPr lang="zh-CN" sz="1400" kern="100">
                        <a:effectLst/>
                        <a:latin typeface="仿宋" pitchFamily="49" charset="-122"/>
                        <a:ea typeface="仿宋" pitchFamily="49" charset="-122"/>
                        <a:cs typeface="黑体"/>
                      </a:endParaRPr>
                    </a:p>
                  </a:txBody>
                  <a:tcPr marL="64657" marR="64657" marT="0" marB="0"/>
                </a:tc>
                <a:tc>
                  <a:txBody>
                    <a:bodyPr/>
                    <a:lstStyle/>
                    <a:p>
                      <a:pPr algn="just">
                        <a:spcAft>
                          <a:spcPts val="0"/>
                        </a:spcAft>
                        <a:tabLst>
                          <a:tab pos="401955" algn="l"/>
                        </a:tabLst>
                      </a:pPr>
                      <a:r>
                        <a:rPr lang="zh-CN" sz="1400" kern="100">
                          <a:effectLst/>
                        </a:rPr>
                        <a:t>主要内容</a:t>
                      </a:r>
                      <a:endParaRPr lang="zh-CN" sz="14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0"/>
                  </a:ext>
                </a:extLst>
              </a:tr>
              <a:tr h="250539">
                <a:tc>
                  <a:txBody>
                    <a:bodyPr/>
                    <a:lstStyle/>
                    <a:p>
                      <a:pPr algn="l">
                        <a:spcAft>
                          <a:spcPts val="0"/>
                        </a:spcAft>
                      </a:pPr>
                      <a:r>
                        <a:rPr lang="en-US" sz="1200" kern="0">
                          <a:effectLst/>
                          <a:latin typeface="仿宋" panose="02010609060101010101" pitchFamily="49" charset="-122"/>
                          <a:ea typeface="仿宋" panose="02010609060101010101" pitchFamily="49" charset="-122"/>
                        </a:rPr>
                        <a:t>2005</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4</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《中华人民共和国电子签名法》</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电子签名与手写签名或印章具备同等法律效力</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1"/>
                  </a:ext>
                </a:extLst>
              </a:tr>
              <a:tr h="372024">
                <a:tc>
                  <a:txBody>
                    <a:bodyPr/>
                    <a:lstStyle/>
                    <a:p>
                      <a:pPr algn="l">
                        <a:spcAft>
                          <a:spcPts val="0"/>
                        </a:spcAft>
                      </a:pPr>
                      <a:r>
                        <a:rPr lang="en-US" sz="1200" kern="0">
                          <a:effectLst/>
                          <a:latin typeface="仿宋" panose="02010609060101010101" pitchFamily="49" charset="-122"/>
                          <a:ea typeface="仿宋" panose="02010609060101010101" pitchFamily="49" charset="-122"/>
                        </a:rPr>
                        <a:t>2011</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8</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《中国保险业发展</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十二五</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规划纲要》</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大力发展保险电子商务，推动电子保单以及移动互联网、云计算等新技术的创新应用</a:t>
                      </a:r>
                      <a:endParaRPr lang="zh-CN" sz="1200" kern="100" dirty="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2"/>
                  </a:ext>
                </a:extLst>
              </a:tr>
              <a:tr h="372024">
                <a:tc>
                  <a:txBody>
                    <a:bodyPr/>
                    <a:lstStyle/>
                    <a:p>
                      <a:pPr algn="l">
                        <a:spcAft>
                          <a:spcPts val="0"/>
                        </a:spcAft>
                      </a:pPr>
                      <a:r>
                        <a:rPr lang="en-US" sz="1200" kern="0">
                          <a:effectLst/>
                          <a:latin typeface="仿宋" panose="02010609060101010101" pitchFamily="49" charset="-122"/>
                          <a:ea typeface="仿宋" panose="02010609060101010101" pitchFamily="49" charset="-122"/>
                        </a:rPr>
                        <a:t>2011</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4</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互联网保险业务监管规定</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征求意见稿</a:t>
                      </a:r>
                      <a:r>
                        <a:rPr lang="en-US" sz="1200" kern="0">
                          <a:effectLst/>
                          <a:latin typeface="仿宋" panose="02010609060101010101" pitchFamily="49" charset="-122"/>
                          <a:ea typeface="仿宋" panose="02010609060101010101" pitchFamily="49" charset="-122"/>
                        </a:rPr>
                        <a:t>)</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明确保险公司、保险专业中介机构开展互联网保险业务的资质条件和经营规则</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3"/>
                  </a:ext>
                </a:extLst>
              </a:tr>
              <a:tr h="992064">
                <a:tc>
                  <a:txBody>
                    <a:bodyPr/>
                    <a:lstStyle/>
                    <a:p>
                      <a:pPr algn="l">
                        <a:spcAft>
                          <a:spcPts val="0"/>
                        </a:spcAft>
                      </a:pPr>
                      <a:r>
                        <a:rPr lang="en-US" sz="1200" kern="0">
                          <a:effectLst/>
                          <a:latin typeface="仿宋" panose="02010609060101010101" pitchFamily="49" charset="-122"/>
                          <a:ea typeface="仿宋" panose="02010609060101010101" pitchFamily="49" charset="-122"/>
                        </a:rPr>
                        <a:t>2011</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9</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《保险代理、经纪公司互联网保险业务监管办法（试行）》</a:t>
                      </a:r>
                      <a:endParaRPr lang="zh-CN" sz="1200" kern="100" dirty="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dirty="0">
                          <a:effectLst/>
                          <a:latin typeface="仿宋" panose="02010609060101010101" pitchFamily="49" charset="-122"/>
                          <a:ea typeface="仿宋" panose="02010609060101010101" pitchFamily="49" charset="-122"/>
                        </a:rPr>
                        <a:t> </a:t>
                      </a:r>
                      <a:endParaRPr lang="zh-CN" sz="1200" kern="100" dirty="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明确了相关公司的进入门槛，规定保险代理、经纪公司开展互联网保险业务应当具备健全的互联网保险业务管理制度和操作规程、注册资本不低于人民币</a:t>
                      </a:r>
                      <a:r>
                        <a:rPr lang="en-US" sz="1200" kern="0">
                          <a:effectLst/>
                          <a:latin typeface="仿宋" panose="02010609060101010101" pitchFamily="49" charset="-122"/>
                          <a:ea typeface="仿宋" panose="02010609060101010101" pitchFamily="49" charset="-122"/>
                        </a:rPr>
                        <a:t>1000</a:t>
                      </a:r>
                      <a:r>
                        <a:rPr lang="zh-CN" sz="1200" kern="0">
                          <a:effectLst/>
                          <a:latin typeface="仿宋" panose="02010609060101010101" pitchFamily="49" charset="-122"/>
                          <a:ea typeface="仿宋" panose="02010609060101010101" pitchFamily="49" charset="-122"/>
                        </a:rPr>
                        <a:t>万元等条件。此外保险代理、经纪公司开展互联网保险业务的，应当集中运营、集中管理，从业人员不得以个人名义通过互联网站销售保险产品</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4"/>
                  </a:ext>
                </a:extLst>
              </a:tr>
              <a:tr h="744049">
                <a:tc>
                  <a:txBody>
                    <a:bodyPr/>
                    <a:lstStyle/>
                    <a:p>
                      <a:pPr algn="l">
                        <a:spcAft>
                          <a:spcPts val="0"/>
                        </a:spcAft>
                      </a:pPr>
                      <a:r>
                        <a:rPr lang="en-US" sz="1200" kern="0">
                          <a:effectLst/>
                          <a:latin typeface="仿宋" panose="02010609060101010101" pitchFamily="49" charset="-122"/>
                          <a:ea typeface="仿宋" panose="02010609060101010101" pitchFamily="49" charset="-122"/>
                        </a:rPr>
                        <a:t>2013</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8</a:t>
                      </a:r>
                      <a:r>
                        <a:rPr lang="zh-CN" sz="1200" kern="0">
                          <a:effectLst/>
                          <a:latin typeface="仿宋" panose="02010609060101010101" pitchFamily="49" charset="-122"/>
                          <a:ea typeface="仿宋" panose="02010609060101010101" pitchFamily="49" charset="-122"/>
                        </a:rPr>
                        <a:t>月</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《中国保监会关于专业网络保险公司开业验收有关问题的通知</a:t>
                      </a:r>
                      <a:endParaRPr lang="zh-CN" sz="1200" kern="100">
                        <a:effectLst/>
                        <a:latin typeface="仿宋" panose="02010609060101010101" pitchFamily="49" charset="-122"/>
                        <a:ea typeface="仿宋" panose="02010609060101010101" pitchFamily="49" charset="-122"/>
                      </a:endParaRPr>
                    </a:p>
                    <a:p>
                      <a:pPr algn="just">
                        <a:spcAft>
                          <a:spcPts val="0"/>
                        </a:spcAft>
                        <a:tabLst>
                          <a:tab pos="401955" algn="l"/>
                        </a:tabLst>
                      </a:pPr>
                      <a:r>
                        <a:rPr lang="en-US" sz="1200" kern="100">
                          <a:effectLst/>
                          <a:latin typeface="仿宋" panose="02010609060101010101" pitchFamily="49" charset="-122"/>
                          <a:ea typeface="仿宋" panose="02010609060101010101" pitchFamily="49" charset="-122"/>
                        </a:rPr>
                        <a:t> </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把设立独立的信息安全部门、具有保险业务全流程的电子商务系统和核心业务系统等应用系统、投保流程设置确认环节等作为专业网络保险公司开业验收的补充条件，这对规范互联网保险的发展将起到积极的作用</a:t>
                      </a:r>
                      <a:endParaRPr lang="zh-CN" sz="1200" kern="10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5"/>
                  </a:ext>
                </a:extLst>
              </a:tr>
              <a:tr h="496033">
                <a:tc>
                  <a:txBody>
                    <a:bodyPr/>
                    <a:lstStyle/>
                    <a:p>
                      <a:pPr algn="just">
                        <a:spcAft>
                          <a:spcPts val="0"/>
                        </a:spcAft>
                        <a:tabLst>
                          <a:tab pos="401955" algn="l"/>
                        </a:tabLst>
                      </a:pPr>
                      <a:r>
                        <a:rPr lang="en-US" sz="1200" kern="0">
                          <a:effectLst/>
                          <a:latin typeface="仿宋" panose="02010609060101010101" pitchFamily="49" charset="-122"/>
                          <a:ea typeface="仿宋" panose="02010609060101010101" pitchFamily="49" charset="-122"/>
                        </a:rPr>
                        <a:t>2013</a:t>
                      </a:r>
                      <a:r>
                        <a:rPr lang="zh-CN" sz="1200" kern="0">
                          <a:effectLst/>
                          <a:latin typeface="仿宋" panose="02010609060101010101" pitchFamily="49" charset="-122"/>
                          <a:ea typeface="仿宋" panose="02010609060101010101" pitchFamily="49" charset="-122"/>
                        </a:rPr>
                        <a:t>年</a:t>
                      </a:r>
                      <a:r>
                        <a:rPr lang="en-US" sz="1200" kern="0">
                          <a:effectLst/>
                          <a:latin typeface="仿宋" panose="02010609060101010101" pitchFamily="49" charset="-122"/>
                          <a:ea typeface="仿宋" panose="02010609060101010101" pitchFamily="49" charset="-122"/>
                        </a:rPr>
                        <a:t>12</a:t>
                      </a:r>
                      <a:r>
                        <a:rPr lang="zh-CN" sz="1200" kern="0">
                          <a:effectLst/>
                          <a:latin typeface="仿宋" panose="02010609060101010101" pitchFamily="49" charset="-122"/>
                          <a:ea typeface="仿宋" panose="02010609060101010101" pitchFamily="49" charset="-122"/>
                        </a:rPr>
                        <a:t>月</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a:effectLst/>
                          <a:latin typeface="仿宋" panose="02010609060101010101" pitchFamily="49" charset="-122"/>
                          <a:ea typeface="仿宋" panose="02010609060101010101" pitchFamily="49" charset="-122"/>
                        </a:rPr>
                        <a:t>《关于促进人身险公司互联网保险业务规范发展的通知</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征求意见稿</a:t>
                      </a:r>
                      <a:r>
                        <a:rPr lang="en-US" sz="1200" kern="0">
                          <a:effectLst/>
                          <a:latin typeface="仿宋" panose="02010609060101010101" pitchFamily="49" charset="-122"/>
                          <a:ea typeface="仿宋" panose="02010609060101010101" pitchFamily="49" charset="-122"/>
                        </a:rPr>
                        <a:t>)</a:t>
                      </a:r>
                      <a:r>
                        <a:rPr lang="zh-CN" sz="1200" kern="0">
                          <a:effectLst/>
                          <a:latin typeface="仿宋" panose="02010609060101010101" pitchFamily="49" charset="-122"/>
                          <a:ea typeface="仿宋" panose="02010609060101010101" pitchFamily="49" charset="-122"/>
                        </a:rPr>
                        <a:t>》</a:t>
                      </a:r>
                      <a:endParaRPr lang="zh-CN" sz="1200" kern="100">
                        <a:effectLst/>
                        <a:latin typeface="仿宋" pitchFamily="49" charset="-122"/>
                        <a:ea typeface="仿宋" pitchFamily="49" charset="-122"/>
                        <a:cs typeface="黑体"/>
                      </a:endParaRPr>
                    </a:p>
                  </a:txBody>
                  <a:tcPr marL="64657" marR="64657" marT="0" marB="0"/>
                </a:tc>
                <a:tc>
                  <a:txBody>
                    <a:bodyPr/>
                    <a:lstStyle/>
                    <a:p>
                      <a:pPr algn="l">
                        <a:spcAft>
                          <a:spcPts val="0"/>
                        </a:spcAft>
                      </a:pPr>
                      <a:r>
                        <a:rPr lang="zh-CN" sz="1200" kern="0" dirty="0">
                          <a:effectLst/>
                          <a:latin typeface="仿宋" panose="02010609060101010101" pitchFamily="49" charset="-122"/>
                          <a:ea typeface="仿宋" panose="02010609060101010101" pitchFamily="49" charset="-122"/>
                        </a:rPr>
                        <a:t>将成为保险监管部门首部针对互联网金融领域的规范性文件。主要内容涉及规定保险公司经营区域、认可赠险或服务赠送行为和强调对网销的严格监管</a:t>
                      </a:r>
                      <a:endParaRPr lang="zh-CN" sz="1200" kern="100" dirty="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6"/>
                  </a:ext>
                </a:extLst>
              </a:tr>
              <a:tr h="372024">
                <a:tc>
                  <a:txBody>
                    <a:bodyPr/>
                    <a:lstStyle/>
                    <a:p>
                      <a:pPr algn="just">
                        <a:spcAft>
                          <a:spcPts val="0"/>
                        </a:spcAft>
                      </a:pPr>
                      <a:r>
                        <a:rPr lang="en-US" sz="1200" kern="100">
                          <a:effectLst/>
                          <a:latin typeface="仿宋" panose="02010609060101010101" pitchFamily="49" charset="-122"/>
                          <a:ea typeface="仿宋" panose="02010609060101010101" pitchFamily="49" charset="-122"/>
                        </a:rPr>
                        <a:t>2015</a:t>
                      </a:r>
                      <a:r>
                        <a:rPr lang="zh-CN" sz="1200" kern="100">
                          <a:effectLst/>
                          <a:latin typeface="仿宋" panose="02010609060101010101" pitchFamily="49" charset="-122"/>
                          <a:ea typeface="仿宋" panose="02010609060101010101" pitchFamily="49" charset="-122"/>
                        </a:rPr>
                        <a:t>年</a:t>
                      </a:r>
                      <a:r>
                        <a:rPr lang="en-US" sz="1200" kern="100">
                          <a:effectLst/>
                          <a:latin typeface="仿宋" panose="02010609060101010101" pitchFamily="49" charset="-122"/>
                          <a:ea typeface="仿宋" panose="02010609060101010101" pitchFamily="49" charset="-122"/>
                        </a:rPr>
                        <a:t>10</a:t>
                      </a:r>
                      <a:r>
                        <a:rPr lang="zh-CN" sz="1200" kern="100">
                          <a:effectLst/>
                          <a:latin typeface="仿宋" panose="02010609060101010101" pitchFamily="49" charset="-122"/>
                          <a:ea typeface="仿宋" panose="02010609060101010101" pitchFamily="49" charset="-122"/>
                        </a:rPr>
                        <a:t>月</a:t>
                      </a:r>
                      <a:endParaRPr lang="zh-CN" sz="1200" kern="100">
                        <a:effectLst/>
                        <a:latin typeface="仿宋" pitchFamily="49" charset="-122"/>
                        <a:ea typeface="仿宋" pitchFamily="49" charset="-122"/>
                        <a:cs typeface="黑体"/>
                      </a:endParaRPr>
                    </a:p>
                  </a:txBody>
                  <a:tcPr marL="64657" marR="64657"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《保险机构信息化监管规定（征求意见稿）》</a:t>
                      </a:r>
                      <a:endParaRPr lang="zh-CN" sz="1200" kern="100">
                        <a:effectLst/>
                        <a:latin typeface="仿宋" pitchFamily="49" charset="-122"/>
                        <a:ea typeface="仿宋" pitchFamily="49" charset="-122"/>
                        <a:cs typeface="黑体"/>
                      </a:endParaRPr>
                    </a:p>
                  </a:txBody>
                  <a:tcPr marL="64657" marR="64657"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要求保险机构设立由董事会直接领导管理下的信息化工作委员会来防范和化解新技术风险，切实维护保险业信息安全。</a:t>
                      </a:r>
                      <a:endParaRPr lang="zh-CN" sz="1200" kern="100" dirty="0">
                        <a:effectLst/>
                        <a:latin typeface="仿宋" pitchFamily="49" charset="-122"/>
                        <a:ea typeface="仿宋" pitchFamily="49" charset="-122"/>
                        <a:cs typeface="黑体"/>
                      </a:endParaRPr>
                    </a:p>
                  </a:txBody>
                  <a:tcPr marL="64657" marR="64657" marT="0" marB="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427825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2" name="矩形 1"/>
          <p:cNvSpPr/>
          <p:nvPr/>
        </p:nvSpPr>
        <p:spPr>
          <a:xfrm>
            <a:off x="3059832" y="4581128"/>
            <a:ext cx="2787943" cy="307777"/>
          </a:xfrm>
          <a:prstGeom prst="rect">
            <a:avLst/>
          </a:prstGeom>
        </p:spPr>
        <p:txBody>
          <a:bodyPr wrap="none">
            <a:spAutoFit/>
          </a:bodyPr>
          <a:lstStyle/>
          <a:p>
            <a:r>
              <a:rPr lang="zh-CN" altLang="zh-CN" sz="1400" b="1" dirty="0">
                <a:latin typeface="仿宋" pitchFamily="49" charset="-122"/>
                <a:ea typeface="仿宋" pitchFamily="49" charset="-122"/>
                <a:cs typeface="黑体"/>
              </a:rPr>
              <a:t>图</a:t>
            </a:r>
            <a:r>
              <a:rPr lang="en-US" altLang="zh-CN" sz="1400" b="1" dirty="0">
                <a:latin typeface="仿宋" pitchFamily="49" charset="-122"/>
                <a:ea typeface="仿宋" pitchFamily="49" charset="-122"/>
                <a:cs typeface="黑体"/>
              </a:rPr>
              <a:t>13-8 </a:t>
            </a:r>
            <a:r>
              <a:rPr lang="zh-CN" altLang="zh-CN" sz="1400" b="1" dirty="0">
                <a:latin typeface="仿宋" pitchFamily="49" charset="-122"/>
                <a:ea typeface="仿宋" pitchFamily="49" charset="-122"/>
                <a:cs typeface="黑体"/>
              </a:rPr>
              <a:t>我国互联网保险发展情况</a:t>
            </a:r>
            <a:endParaRPr lang="zh-CN" altLang="en-US" sz="1400" b="1" dirty="0">
              <a:latin typeface="仿宋" pitchFamily="49" charset="-122"/>
              <a:ea typeface="仿宋" pitchFamily="49" charset="-122"/>
            </a:endParaRPr>
          </a:p>
        </p:txBody>
      </p:sp>
      <p:grpSp>
        <p:nvGrpSpPr>
          <p:cNvPr id="6" name="组合 5"/>
          <p:cNvGrpSpPr/>
          <p:nvPr/>
        </p:nvGrpSpPr>
        <p:grpSpPr>
          <a:xfrm>
            <a:off x="1547664" y="908720"/>
            <a:ext cx="5832648" cy="4381455"/>
            <a:chOff x="1547664" y="908720"/>
            <a:chExt cx="5832648" cy="4381455"/>
          </a:xfrm>
        </p:grpSpPr>
        <p:graphicFrame>
          <p:nvGraphicFramePr>
            <p:cNvPr id="5" name="图表 4"/>
            <p:cNvGraphicFramePr/>
            <p:nvPr>
              <p:extLst>
                <p:ext uri="{D42A27DB-BD31-4B8C-83A1-F6EECF244321}">
                  <p14:modId xmlns:p14="http://schemas.microsoft.com/office/powerpoint/2010/main" val="1144717447"/>
                </p:ext>
              </p:extLst>
            </p:nvPr>
          </p:nvGraphicFramePr>
          <p:xfrm>
            <a:off x="1619672" y="908720"/>
            <a:ext cx="5760640"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1547664" y="5013176"/>
              <a:ext cx="5184576" cy="276999"/>
            </a:xfrm>
            <a:prstGeom prst="rect">
              <a:avLst/>
            </a:prstGeom>
          </p:spPr>
          <p:txBody>
            <a:bodyPr wrap="square">
              <a:spAutoFit/>
            </a:bodyPr>
            <a:lstStyle/>
            <a:p>
              <a:r>
                <a:rPr lang="zh-CN" altLang="en-US" sz="1200" dirty="0">
                  <a:latin typeface="仿宋" pitchFamily="49" charset="-122"/>
                  <a:ea typeface="仿宋" pitchFamily="49" charset="-122"/>
                </a:rPr>
                <a:t>资料来源：互联网保险行业发展报告（</a:t>
              </a:r>
              <a:r>
                <a:rPr lang="en-US" altLang="zh-CN" sz="1200" dirty="0">
                  <a:latin typeface="仿宋" pitchFamily="49" charset="-122"/>
                  <a:ea typeface="仿宋" pitchFamily="49" charset="-122"/>
                </a:rPr>
                <a:t>2015</a:t>
              </a:r>
              <a:r>
                <a:rPr lang="zh-CN" altLang="en-US" sz="1200" dirty="0">
                  <a:latin typeface="仿宋" pitchFamily="49" charset="-122"/>
                  <a:ea typeface="仿宋" pitchFamily="49" charset="-122"/>
                </a:rPr>
                <a:t>年）</a:t>
              </a:r>
            </a:p>
          </p:txBody>
        </p:sp>
      </p:grpSp>
    </p:spTree>
    <p:extLst>
      <p:ext uri="{BB962C8B-B14F-4D97-AF65-F5344CB8AC3E}">
        <p14:creationId xmlns:p14="http://schemas.microsoft.com/office/powerpoint/2010/main" val="2544594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5" name="TextBox 4"/>
          <p:cNvSpPr txBox="1"/>
          <p:nvPr/>
        </p:nvSpPr>
        <p:spPr>
          <a:xfrm>
            <a:off x="611560" y="631305"/>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13.4.2 </a:t>
            </a:r>
            <a:r>
              <a:rPr lang="zh-CN" altLang="en-US" sz="2000" b="1" dirty="0">
                <a:solidFill>
                  <a:srgbClr val="6A5015"/>
                </a:solidFill>
                <a:latin typeface="黑体" pitchFamily="49" charset="-122"/>
                <a:ea typeface="黑体" pitchFamily="49" charset="-122"/>
              </a:rPr>
              <a:t>保险业信息化的存在模式</a:t>
            </a:r>
          </a:p>
        </p:txBody>
      </p:sp>
      <p:sp>
        <p:nvSpPr>
          <p:cNvPr id="7" name="矩形 6"/>
          <p:cNvSpPr/>
          <p:nvPr/>
        </p:nvSpPr>
        <p:spPr>
          <a:xfrm>
            <a:off x="539552" y="1484784"/>
            <a:ext cx="8280920" cy="3431709"/>
          </a:xfrm>
          <a:prstGeom prst="rect">
            <a:avLst/>
          </a:prstGeom>
        </p:spPr>
        <p:txBody>
          <a:bodyPr wrap="square">
            <a:spAutoFit/>
          </a:bodyPr>
          <a:lstStyle/>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保险</a:t>
            </a:r>
            <a:r>
              <a:rPr lang="zh-CN" altLang="en-US" dirty="0">
                <a:latin typeface="仿宋" pitchFamily="49" charset="-122"/>
                <a:ea typeface="仿宋" pitchFamily="49" charset="-122"/>
              </a:rPr>
              <a:t>业务信息化主要以四种模式存在：一是以</a:t>
            </a:r>
            <a:r>
              <a:rPr lang="en-US" altLang="zh-CN" dirty="0" err="1">
                <a:latin typeface="仿宋" pitchFamily="49" charset="-122"/>
                <a:ea typeface="仿宋" pitchFamily="49" charset="-122"/>
              </a:rPr>
              <a:t>Ecoverage</a:t>
            </a:r>
            <a:r>
              <a:rPr lang="zh-CN" altLang="en-US" dirty="0">
                <a:latin typeface="仿宋" pitchFamily="49" charset="-122"/>
                <a:ea typeface="仿宋" pitchFamily="49" charset="-122"/>
              </a:rPr>
              <a:t>为代表的保险公司网站模式，二是以</a:t>
            </a:r>
            <a:r>
              <a:rPr lang="en-US" altLang="zh-CN" dirty="0">
                <a:latin typeface="仿宋" panose="02010609060101010101" pitchFamily="49" charset="-122"/>
                <a:ea typeface="仿宋" panose="02010609060101010101" pitchFamily="49" charset="-122"/>
              </a:rPr>
              <a:t>INSWEB</a:t>
            </a:r>
            <a:r>
              <a:rPr lang="zh-CN" altLang="en-US" dirty="0">
                <a:latin typeface="仿宋" panose="02010609060101010101" pitchFamily="49" charset="-122"/>
                <a:ea typeface="仿宋" panose="02010609060101010101" pitchFamily="49" charset="-122"/>
              </a:rPr>
              <a:t>为代表的网络保险超市模式，三是以淘宝旗舰店为代表网络保险淘宝模式，四是以中国保险网为代表的网络保险支持平台。</a:t>
            </a:r>
          </a:p>
          <a:p>
            <a:endParaRPr lang="en-US" altLang="zh-CN" b="1" dirty="0">
              <a:latin typeface="仿宋" pitchFamily="49" charset="-122"/>
              <a:ea typeface="仿宋"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（一）案例：</a:t>
            </a:r>
            <a:r>
              <a:rPr lang="en-US" altLang="zh-CN" b="1" dirty="0">
                <a:latin typeface="仿宋" panose="02010609060101010101" pitchFamily="49" charset="-122"/>
                <a:ea typeface="仿宋" panose="02010609060101010101" pitchFamily="49" charset="-122"/>
              </a:rPr>
              <a:t>INSWEB</a:t>
            </a:r>
          </a:p>
          <a:p>
            <a:r>
              <a:rPr lang="en-US" altLang="zh-CN" sz="1600" dirty="0">
                <a:latin typeface="仿宋" pitchFamily="49" charset="-122"/>
                <a:ea typeface="仿宋" pitchFamily="49" charset="-122"/>
              </a:rPr>
              <a:t>    1995</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2</a:t>
            </a:r>
            <a:r>
              <a:rPr lang="zh-CN" altLang="en-US" sz="1600" dirty="0">
                <a:latin typeface="仿宋" pitchFamily="49" charset="-122"/>
                <a:ea typeface="仿宋" pitchFamily="49" charset="-122"/>
              </a:rPr>
              <a:t>月</a:t>
            </a:r>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正式成立。</a:t>
            </a:r>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是全球最大的保险电子商务站点，它不但和世界上</a:t>
            </a:r>
            <a:r>
              <a:rPr lang="en-US" altLang="zh-CN" sz="1600" dirty="0">
                <a:latin typeface="仿宋" pitchFamily="49" charset="-122"/>
                <a:ea typeface="仿宋" pitchFamily="49" charset="-122"/>
              </a:rPr>
              <a:t>50</a:t>
            </a:r>
            <a:r>
              <a:rPr lang="zh-CN" altLang="en-US" sz="1600" dirty="0">
                <a:latin typeface="仿宋" pitchFamily="49" charset="-122"/>
                <a:ea typeface="仿宋" pitchFamily="49" charset="-122"/>
              </a:rPr>
              <a:t>多家保险公司签署了业务协议，还与其他</a:t>
            </a:r>
            <a:r>
              <a:rPr lang="en-US" altLang="zh-CN" sz="1600" dirty="0">
                <a:latin typeface="仿宋" pitchFamily="49" charset="-122"/>
                <a:ea typeface="仿宋" pitchFamily="49" charset="-122"/>
              </a:rPr>
              <a:t>180</a:t>
            </a:r>
            <a:r>
              <a:rPr lang="zh-CN" altLang="en-US" sz="1600" dirty="0">
                <a:latin typeface="仿宋" pitchFamily="49" charset="-122"/>
                <a:ea typeface="仿宋" pitchFamily="49" charset="-122"/>
              </a:rPr>
              <a:t>多个站点进行合作。站点设计简介而强大，客户通过站点检索需求资料，站点会据此进行分析，然后将结果反馈给客户，从而为客户提供最优质的保险建议。</a:t>
            </a:r>
          </a:p>
          <a:p>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的优点在于：报价快速、全面、实时；比较公正、客观；方便信息和分析工具的使用；维护客户隐私。</a:t>
            </a:r>
            <a:r>
              <a:rPr lang="en-US" altLang="zh-CN" sz="1600" dirty="0">
                <a:latin typeface="仿宋" pitchFamily="49" charset="-122"/>
                <a:ea typeface="仿宋" pitchFamily="49" charset="-122"/>
              </a:rPr>
              <a:t>INSWEB</a:t>
            </a:r>
            <a:r>
              <a:rPr lang="zh-CN" altLang="en-US" sz="1600" dirty="0">
                <a:latin typeface="仿宋" pitchFamily="49" charset="-122"/>
                <a:ea typeface="仿宋" pitchFamily="49" charset="-122"/>
              </a:rPr>
              <a:t>的缺点在于：保险产品大多复杂，需要面对面就爱那个姐，网络信息很难清晰的反应产品性质；销售对象主要是车险和意外险，规模局限，很难做大。</a:t>
            </a:r>
          </a:p>
        </p:txBody>
      </p:sp>
    </p:spTree>
    <p:extLst>
      <p:ext uri="{BB962C8B-B14F-4D97-AF65-F5344CB8AC3E}">
        <p14:creationId xmlns:p14="http://schemas.microsoft.com/office/powerpoint/2010/main" val="2813581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7" name="矩形 6"/>
          <p:cNvSpPr/>
          <p:nvPr/>
        </p:nvSpPr>
        <p:spPr>
          <a:xfrm>
            <a:off x="511785" y="764704"/>
            <a:ext cx="8280920" cy="5447645"/>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（二）案例：众安在线财产保险公司</a:t>
            </a:r>
          </a:p>
          <a:p>
            <a:r>
              <a:rPr lang="en-US" altLang="zh-CN" sz="1600" dirty="0">
                <a:latin typeface="仿宋" pitchFamily="49" charset="-122"/>
                <a:ea typeface="仿宋" pitchFamily="49" charset="-122"/>
              </a:rPr>
              <a:t>    2012</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4</a:t>
            </a:r>
            <a:r>
              <a:rPr lang="zh-CN" altLang="en-US" sz="1600" dirty="0">
                <a:latin typeface="仿宋" pitchFamily="49" charset="-122"/>
                <a:ea typeface="仿宋" pitchFamily="49" charset="-122"/>
              </a:rPr>
              <a:t>月，阿里巴巴马云、腾讯马化腾和中国平安马明哲共同协商并确立成立一家网络保险销售公司。</a:t>
            </a:r>
            <a:r>
              <a:rPr lang="en-US" altLang="zh-CN" sz="1600" dirty="0">
                <a:latin typeface="仿宋" pitchFamily="49" charset="-122"/>
                <a:ea typeface="仿宋" pitchFamily="49" charset="-122"/>
              </a:rPr>
              <a:t>2013</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4</a:t>
            </a:r>
            <a:r>
              <a:rPr lang="zh-CN" altLang="en-US" sz="1600" dirty="0">
                <a:latin typeface="仿宋" pitchFamily="49" charset="-122"/>
                <a:ea typeface="仿宋" pitchFamily="49" charset="-122"/>
              </a:rPr>
              <a:t>月递交筹备申请算起，“众安在线”拿到筹建牌照用了不到一年时间。从较快于同业的审批周期上可见，对于互联网保险创新，保监会表现出开明、开放的监管思路。</a:t>
            </a:r>
          </a:p>
          <a:p>
            <a:r>
              <a:rPr lang="zh-CN" altLang="en-US" sz="1600" dirty="0">
                <a:latin typeface="仿宋" pitchFamily="49" charset="-122"/>
                <a:ea typeface="仿宋" pitchFamily="49" charset="-122"/>
              </a:rPr>
              <a:t>    阿里巴巴，持股比例</a:t>
            </a:r>
            <a:r>
              <a:rPr lang="en-US" altLang="zh-CN" sz="1600" dirty="0">
                <a:latin typeface="仿宋" pitchFamily="49" charset="-122"/>
                <a:ea typeface="仿宋" pitchFamily="49" charset="-122"/>
              </a:rPr>
              <a:t>19.9%</a:t>
            </a:r>
            <a:r>
              <a:rPr lang="zh-CN" altLang="en-US" sz="1600" dirty="0">
                <a:latin typeface="仿宋" pitchFamily="49" charset="-122"/>
                <a:ea typeface="仿宋" pitchFamily="49" charset="-122"/>
              </a:rPr>
              <a:t>，是最大单一股东；中国平安、腾讯分别以</a:t>
            </a:r>
            <a:r>
              <a:rPr lang="en-US" altLang="zh-CN" sz="1600" dirty="0">
                <a:latin typeface="仿宋" pitchFamily="49" charset="-122"/>
                <a:ea typeface="仿宋" pitchFamily="49" charset="-122"/>
              </a:rPr>
              <a:t>15%</a:t>
            </a:r>
            <a:r>
              <a:rPr lang="zh-CN" altLang="en-US" sz="1600" dirty="0">
                <a:latin typeface="仿宋" pitchFamily="49" charset="-122"/>
                <a:ea typeface="仿宋" pitchFamily="49" charset="-122"/>
              </a:rPr>
              <a:t>并列为第二大股东。除这三家主要股东之外，另有六家中小股东，分别为：携程、优孚控股、日讯网络科技、日讯互联网、加德信投资、远强投资，主要为网络科技或投资公司。</a:t>
            </a:r>
          </a:p>
          <a:p>
            <a:r>
              <a:rPr lang="zh-CN" altLang="en-US" sz="1600" dirty="0">
                <a:latin typeface="仿宋" pitchFamily="49" charset="-122"/>
                <a:ea typeface="仿宋" pitchFamily="49" charset="-122"/>
              </a:rPr>
              <a:t>阿里巴巴是中国最大的电商平台，旗下拥有大量企业及个人客户，不但可以成为财产保险的购买者，其信用水平和交易记录亦可成为“众安在线”研发新产品的载体；而中国平安擅长于保险产品研发、精算、理赔，旗下庞大的销售及理赔团队，可成为“众安在线”的强大保障；腾讯则拥有广泛的个人用户基础、媒体资源和营销渠道，为未来“众安在线”的发展和推广铺平了道路；其余中小股东在网络科技上，也具有一定的资源及人才优势。</a:t>
            </a:r>
          </a:p>
          <a:p>
            <a:r>
              <a:rPr lang="zh-CN" altLang="en-US" sz="1600" dirty="0">
                <a:latin typeface="仿宋" pitchFamily="49" charset="-122"/>
                <a:ea typeface="仿宋" pitchFamily="49" charset="-122"/>
              </a:rPr>
              <a:t>众安在线的定位不是通过互联网销售既有的保险产品，而是“服务互联网”。众安在线将“通过产品创新，为互联网的经营者和参与者提供一系列整体解决方案，化解和管理互联网经济的各种风险，为互联网行业的畅顺、安全、高效运行提供保障和服务。”</a:t>
            </a:r>
          </a:p>
          <a:p>
            <a:r>
              <a:rPr lang="en-US" altLang="zh-CN" sz="1600" dirty="0">
                <a:latin typeface="仿宋" pitchFamily="49" charset="-122"/>
                <a:ea typeface="仿宋" pitchFamily="49" charset="-122"/>
              </a:rPr>
              <a:t>    2013</a:t>
            </a:r>
            <a:r>
              <a:rPr lang="zh-CN" altLang="en-US" sz="1600" dirty="0">
                <a:latin typeface="仿宋" pitchFamily="49" charset="-122"/>
                <a:ea typeface="仿宋" pitchFamily="49" charset="-122"/>
              </a:rPr>
              <a:t>年</a:t>
            </a:r>
            <a:r>
              <a:rPr lang="en-US" altLang="zh-CN" sz="1600" dirty="0">
                <a:latin typeface="仿宋" pitchFamily="49" charset="-122"/>
                <a:ea typeface="仿宋" pitchFamily="49" charset="-122"/>
              </a:rPr>
              <a:t>13</a:t>
            </a:r>
            <a:r>
              <a:rPr lang="zh-CN" altLang="en-US" sz="1600" dirty="0">
                <a:latin typeface="仿宋" pitchFamily="49" charset="-122"/>
                <a:ea typeface="仿宋" pitchFamily="49" charset="-122"/>
              </a:rPr>
              <a:t>月</a:t>
            </a:r>
            <a:r>
              <a:rPr lang="en-US" altLang="zh-CN" sz="1600" dirty="0">
                <a:latin typeface="仿宋" pitchFamily="49" charset="-122"/>
                <a:ea typeface="仿宋" pitchFamily="49" charset="-122"/>
              </a:rPr>
              <a:t>5</a:t>
            </a:r>
            <a:r>
              <a:rPr lang="zh-CN" altLang="en-US" sz="1600" dirty="0">
                <a:latin typeface="仿宋" pitchFamily="49" charset="-122"/>
                <a:ea typeface="仿宋" pitchFamily="49" charset="-122"/>
              </a:rPr>
              <a:t>日，众安在线的首款保险产品“众宝乐”正式上线。这款产品的目标群体是淘宝集市商的卖家。这款产品允许卖家自行选择保险额度，且无需缴纳消费者保障基金即可获得消费者保障服务资格和消费者保障标示，并获得最高</a:t>
            </a:r>
            <a:r>
              <a:rPr lang="en-US" altLang="zh-CN" sz="1600" dirty="0">
                <a:latin typeface="仿宋" pitchFamily="49" charset="-122"/>
                <a:ea typeface="仿宋" pitchFamily="49" charset="-122"/>
              </a:rPr>
              <a:t>20</a:t>
            </a:r>
            <a:r>
              <a:rPr lang="zh-CN" altLang="en-US" sz="1600" dirty="0">
                <a:latin typeface="仿宋" pitchFamily="49" charset="-122"/>
                <a:ea typeface="仿宋" pitchFamily="49" charset="-122"/>
              </a:rPr>
              <a:t>万元的保障额度的展示。“众宝乐”实行“先行垫付，事后追赔”，当买卖双方发生纠纷，“众宝乐”先向买家赔款，再向卖家追款。</a:t>
            </a:r>
          </a:p>
        </p:txBody>
      </p:sp>
    </p:spTree>
    <p:extLst>
      <p:ext uri="{BB962C8B-B14F-4D97-AF65-F5344CB8AC3E}">
        <p14:creationId xmlns:p14="http://schemas.microsoft.com/office/powerpoint/2010/main" val="1573502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grpSp>
        <p:nvGrpSpPr>
          <p:cNvPr id="3" name="组合 2"/>
          <p:cNvGrpSpPr/>
          <p:nvPr/>
        </p:nvGrpSpPr>
        <p:grpSpPr>
          <a:xfrm>
            <a:off x="1403648" y="980728"/>
            <a:ext cx="6408712" cy="4380294"/>
            <a:chOff x="1403648" y="980728"/>
            <a:chExt cx="6408712" cy="4380294"/>
          </a:xfrm>
        </p:grpSpPr>
        <p:graphicFrame>
          <p:nvGraphicFramePr>
            <p:cNvPr id="5" name="图表 4"/>
            <p:cNvGraphicFramePr/>
            <p:nvPr>
              <p:extLst>
                <p:ext uri="{D42A27DB-BD31-4B8C-83A1-F6EECF244321}">
                  <p14:modId xmlns:p14="http://schemas.microsoft.com/office/powerpoint/2010/main" val="3782469617"/>
                </p:ext>
              </p:extLst>
            </p:nvPr>
          </p:nvGraphicFramePr>
          <p:xfrm>
            <a:off x="1403648" y="980728"/>
            <a:ext cx="6408712"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1403648" y="4653136"/>
              <a:ext cx="5904656" cy="707886"/>
            </a:xfrm>
            <a:prstGeom prst="rect">
              <a:avLst/>
            </a:prstGeom>
          </p:spPr>
          <p:txBody>
            <a:bodyPr wrap="square">
              <a:spAutoFit/>
            </a:bodyPr>
            <a:lstStyle/>
            <a:p>
              <a:r>
                <a:rPr lang="en-US" altLang="zh-CN" sz="1400" b="1" dirty="0">
                  <a:latin typeface="仿宋" pitchFamily="49" charset="-122"/>
                  <a:ea typeface="仿宋" pitchFamily="49" charset="-122"/>
                </a:rPr>
                <a:t>                 </a:t>
              </a:r>
              <a:r>
                <a:rPr lang="zh-CN" altLang="zh-CN" sz="1400" b="1" dirty="0">
                  <a:latin typeface="仿宋" pitchFamily="49" charset="-122"/>
                  <a:ea typeface="仿宋" pitchFamily="49" charset="-122"/>
                </a:rPr>
                <a:t>图</a:t>
              </a:r>
              <a:r>
                <a:rPr lang="en-US" altLang="zh-CN" sz="1400" b="1" dirty="0">
                  <a:latin typeface="仿宋" pitchFamily="49" charset="-122"/>
                  <a:ea typeface="仿宋" pitchFamily="49" charset="-122"/>
                </a:rPr>
                <a:t>13-9 </a:t>
              </a:r>
              <a:r>
                <a:rPr lang="zh-CN" altLang="zh-CN" sz="1400" b="1" dirty="0">
                  <a:latin typeface="仿宋" pitchFamily="49" charset="-122"/>
                  <a:ea typeface="仿宋" pitchFamily="49" charset="-122"/>
                </a:rPr>
                <a:t>众安在线财产保险月度保费收入</a:t>
              </a:r>
            </a:p>
            <a:p>
              <a:endParaRPr lang="en-US" altLang="zh-CN" sz="1400" b="1" dirty="0">
                <a:latin typeface="仿宋" pitchFamily="49" charset="-122"/>
                <a:ea typeface="仿宋" pitchFamily="49" charset="-122"/>
              </a:endParaRPr>
            </a:p>
            <a:p>
              <a:r>
                <a:rPr lang="zh-CN" altLang="zh-CN" sz="1200" dirty="0">
                  <a:latin typeface="仿宋" pitchFamily="49" charset="-122"/>
                  <a:ea typeface="仿宋" pitchFamily="49" charset="-122"/>
                </a:rPr>
                <a:t>资料来源：根据中国保险监督管理委员会网站资料，作者整理而成</a:t>
              </a:r>
            </a:p>
          </p:txBody>
        </p:sp>
      </p:grpSp>
    </p:spTree>
    <p:extLst>
      <p:ext uri="{BB962C8B-B14F-4D97-AF65-F5344CB8AC3E}">
        <p14:creationId xmlns:p14="http://schemas.microsoft.com/office/powerpoint/2010/main" val="841295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3" name="矩形 2"/>
          <p:cNvSpPr/>
          <p:nvPr/>
        </p:nvSpPr>
        <p:spPr>
          <a:xfrm>
            <a:off x="251520" y="404664"/>
            <a:ext cx="8568952" cy="6001643"/>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（三）保险业与区块链</a:t>
            </a:r>
          </a:p>
          <a:p>
            <a:r>
              <a:rPr lang="en-US" altLang="zh-CN" sz="1600" dirty="0">
                <a:latin typeface="仿宋" pitchFamily="49" charset="-122"/>
                <a:ea typeface="仿宋" pitchFamily="49" charset="-122"/>
              </a:rPr>
              <a:t>    Z/Yen Group Limited</a:t>
            </a:r>
            <a:r>
              <a:rPr lang="zh-CN" altLang="en-US" sz="1600" dirty="0">
                <a:latin typeface="仿宋" pitchFamily="49" charset="-122"/>
                <a:ea typeface="仿宋" pitchFamily="49" charset="-122"/>
              </a:rPr>
              <a:t>最近发布的一份研究</a:t>
            </a:r>
            <a:r>
              <a:rPr lang="zh-CN" altLang="en-US" sz="1600" dirty="0" smtClean="0">
                <a:latin typeface="仿宋" pitchFamily="49" charset="-122"/>
                <a:ea typeface="仿宋" pitchFamily="49" charset="-122"/>
              </a:rPr>
              <a:t>报告表示</a:t>
            </a:r>
            <a:r>
              <a:rPr lang="zh-CN" altLang="en-US" sz="1600" dirty="0">
                <a:latin typeface="仿宋" pitchFamily="49" charset="-122"/>
                <a:ea typeface="仿宋" pitchFamily="49" charset="-122"/>
              </a:rPr>
              <a:t>，区块链</a:t>
            </a:r>
            <a:r>
              <a:rPr lang="zh-CN" altLang="en-US" sz="1600" dirty="0" smtClean="0">
                <a:latin typeface="仿宋" pitchFamily="49" charset="-122"/>
                <a:ea typeface="仿宋" pitchFamily="49" charset="-122"/>
              </a:rPr>
              <a:t>技术将</a:t>
            </a:r>
            <a:r>
              <a:rPr lang="zh-CN" altLang="en-US" sz="1600" dirty="0">
                <a:latin typeface="仿宋" pitchFamily="49" charset="-122"/>
                <a:ea typeface="仿宋" pitchFamily="49" charset="-122"/>
              </a:rPr>
              <a:t>给</a:t>
            </a:r>
            <a:r>
              <a:rPr lang="en-US" altLang="zh-CN" sz="1600" dirty="0">
                <a:latin typeface="仿宋" pitchFamily="49" charset="-122"/>
                <a:ea typeface="仿宋" pitchFamily="49" charset="-122"/>
              </a:rPr>
              <a:t>1.1</a:t>
            </a:r>
            <a:r>
              <a:rPr lang="zh-CN" altLang="en-US" sz="1600" dirty="0">
                <a:latin typeface="仿宋" pitchFamily="49" charset="-122"/>
                <a:ea typeface="仿宋" pitchFamily="49" charset="-122"/>
              </a:rPr>
              <a:t>万亿美元的保险业</a:t>
            </a:r>
            <a:r>
              <a:rPr lang="zh-CN" altLang="en-US" sz="1600" dirty="0" smtClean="0">
                <a:latin typeface="仿宋" pitchFamily="49" charset="-122"/>
                <a:ea typeface="仿宋" pitchFamily="49" charset="-122"/>
              </a:rPr>
              <a:t>市场带来</a:t>
            </a:r>
            <a:r>
              <a:rPr lang="zh-CN" altLang="en-US" sz="1600" dirty="0">
                <a:latin typeface="仿宋" pitchFamily="49" charset="-122"/>
                <a:ea typeface="仿宋" pitchFamily="49" charset="-122"/>
              </a:rPr>
              <a:t>变革。</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）区块链技术可提高完整性，安全性，并降低成本</a:t>
            </a:r>
          </a:p>
          <a:p>
            <a:r>
              <a:rPr lang="zh-CN" altLang="en-US" sz="1600" dirty="0">
                <a:latin typeface="仿宋" pitchFamily="49" charset="-122"/>
                <a:ea typeface="仿宋" pitchFamily="49" charset="-122"/>
              </a:rPr>
              <a:t>    如比特币，以太坊，</a:t>
            </a:r>
            <a:r>
              <a:rPr lang="en-US" altLang="zh-CN" sz="1600" dirty="0">
                <a:latin typeface="仿宋" pitchFamily="49" charset="-122"/>
                <a:ea typeface="仿宋" pitchFamily="49" charset="-122"/>
              </a:rPr>
              <a:t>ripple</a:t>
            </a:r>
            <a:r>
              <a:rPr lang="zh-CN" altLang="en-US" sz="1600" dirty="0">
                <a:latin typeface="仿宋" pitchFamily="49" charset="-122"/>
                <a:ea typeface="仿宋" pitchFamily="49" charset="-122"/>
              </a:rPr>
              <a:t>（瑞波支付）以及</a:t>
            </a:r>
            <a:r>
              <a:rPr lang="en-US" altLang="zh-CN" sz="1600" dirty="0" err="1">
                <a:latin typeface="仿宋" pitchFamily="49" charset="-122"/>
                <a:ea typeface="仿宋" pitchFamily="49" charset="-122"/>
              </a:rPr>
              <a:t>zerocash</a:t>
            </a:r>
            <a:r>
              <a:rPr lang="zh-CN" altLang="en-US" sz="1600" dirty="0">
                <a:latin typeface="仿宋" pitchFamily="49" charset="-122"/>
                <a:ea typeface="仿宋" pitchFamily="49" charset="-122"/>
              </a:rPr>
              <a:t>等区块链协议，各专注于区块链技术的特定方面，如去中心化智能合约，去中心化自治组织（</a:t>
            </a:r>
            <a:r>
              <a:rPr lang="en-US" altLang="zh-CN" sz="1600" dirty="0">
                <a:latin typeface="仿宋" pitchFamily="49" charset="-122"/>
                <a:ea typeface="仿宋" pitchFamily="49" charset="-122"/>
              </a:rPr>
              <a:t>DAOs</a:t>
            </a:r>
            <a:r>
              <a:rPr lang="zh-CN" altLang="en-US" sz="1600" dirty="0">
                <a:latin typeface="仿宋" pitchFamily="49" charset="-122"/>
                <a:ea typeface="仿宋" pitchFamily="49" charset="-122"/>
              </a:rPr>
              <a:t>），以及分布式应用。研究人员分析了与个人保险相关的四个不同业务领域：身份，空间，时间，以及相关互动。其中每一个点，都将给区块链应用，提供一个新机会。在相关互动方面，研究人员发现，建立于区块链之上的智能合约，使投保人能够自行管理自己的保险产品。智能合约能够自动有效地处理保险过程，改变相关公司的业务方式：“区块链技术可能有助从保险业中的主要模型</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风险共担，向替代型风险管理模型的转移。基于区块链的风险管理模型，可能包括自管理或风险管理协议，点对点保险</a:t>
            </a:r>
            <a:r>
              <a:rPr lang="zh-CN" altLang="en-US" sz="1600" dirty="0" smtClean="0">
                <a:latin typeface="仿宋" pitchFamily="49" charset="-122"/>
                <a:ea typeface="仿宋" pitchFamily="49" charset="-122"/>
              </a:rPr>
              <a:t>平台，甚至，充分的资金解决方案。”</a:t>
            </a:r>
            <a:endParaRPr lang="en-US" altLang="zh-CN" sz="1600" dirty="0" smtClean="0">
              <a:latin typeface="仿宋" pitchFamily="49" charset="-122"/>
              <a:ea typeface="仿宋"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(2) DAO</a:t>
            </a:r>
            <a:r>
              <a:rPr lang="zh-CN" altLang="en-US" sz="1600" b="1" dirty="0">
                <a:latin typeface="仿宋" panose="02010609060101010101" pitchFamily="49" charset="-122"/>
                <a:ea typeface="仿宋" panose="02010609060101010101" pitchFamily="49" charset="-122"/>
              </a:rPr>
              <a:t>前景</a:t>
            </a:r>
          </a:p>
          <a:p>
            <a:r>
              <a:rPr lang="zh-CN" altLang="en-US" sz="1600" dirty="0">
                <a:latin typeface="仿宋" pitchFamily="49" charset="-122"/>
                <a:ea typeface="仿宋" pitchFamily="49" charset="-122"/>
              </a:rPr>
              <a:t>    基于区块链的保险业解决方案，也可写成一组规则，并转变成一个去中心化自治组织（</a:t>
            </a:r>
            <a:r>
              <a:rPr lang="en-US" altLang="zh-CN" sz="1600" dirty="0">
                <a:latin typeface="仿宋" pitchFamily="49" charset="-122"/>
                <a:ea typeface="仿宋" pitchFamily="49" charset="-122"/>
              </a:rPr>
              <a:t>DAO</a:t>
            </a:r>
            <a:r>
              <a:rPr lang="zh-CN" altLang="en-US" sz="1600" dirty="0">
                <a:latin typeface="仿宋" pitchFamily="49" charset="-122"/>
                <a:ea typeface="仿宋" pitchFamily="49" charset="-122"/>
              </a:rPr>
              <a:t>），使消费者能够不再依赖中间人。现时，几乎所有</a:t>
            </a:r>
            <a:r>
              <a:rPr lang="en-US" altLang="zh-CN" sz="1600" dirty="0">
                <a:latin typeface="仿宋" pitchFamily="49" charset="-122"/>
                <a:ea typeface="仿宋" pitchFamily="49" charset="-122"/>
              </a:rPr>
              <a:t>DAOs</a:t>
            </a:r>
            <a:r>
              <a:rPr lang="zh-CN" altLang="en-US" sz="1600" dirty="0">
                <a:latin typeface="仿宋" pitchFamily="49" charset="-122"/>
                <a:ea typeface="仿宋" pitchFamily="49" charset="-122"/>
              </a:rPr>
              <a:t>都跟加密货币直接相关，但是研究人员，提到了</a:t>
            </a:r>
            <a:r>
              <a:rPr lang="en-US" altLang="zh-CN" sz="1600" dirty="0">
                <a:latin typeface="仿宋" pitchFamily="49" charset="-122"/>
                <a:ea typeface="仿宋" pitchFamily="49" charset="-122"/>
              </a:rPr>
              <a:t>Project Douglas, </a:t>
            </a:r>
            <a:r>
              <a:rPr lang="zh-CN" altLang="en-US" sz="1600" dirty="0">
                <a:latin typeface="仿宋" pitchFamily="49" charset="-122"/>
                <a:ea typeface="仿宋" pitchFamily="49" charset="-122"/>
              </a:rPr>
              <a:t>致力于去中心化决策的一项倡议。但是从定义上来说，</a:t>
            </a:r>
            <a:r>
              <a:rPr lang="en-US" altLang="zh-CN" sz="1600" dirty="0">
                <a:latin typeface="仿宋" pitchFamily="49" charset="-122"/>
                <a:ea typeface="仿宋" pitchFamily="49" charset="-122"/>
              </a:rPr>
              <a:t>DAO</a:t>
            </a:r>
            <a:r>
              <a:rPr lang="zh-CN" altLang="en-US" sz="1600" dirty="0">
                <a:latin typeface="仿宋" pitchFamily="49" charset="-122"/>
                <a:ea typeface="仿宋" pitchFamily="49" charset="-122"/>
              </a:rPr>
              <a:t>是独立式的，研究人员不相信，这个技术，可被用于不久的将来：“从概念上讲，</a:t>
            </a:r>
            <a:r>
              <a:rPr lang="en-US" altLang="zh-CN" sz="1600" dirty="0">
                <a:latin typeface="仿宋" pitchFamily="49" charset="-122"/>
                <a:ea typeface="仿宋" pitchFamily="49" charset="-122"/>
              </a:rPr>
              <a:t>DAOs </a:t>
            </a:r>
            <a:r>
              <a:rPr lang="zh-CN" altLang="en-US" sz="1600" dirty="0">
                <a:latin typeface="仿宋" pitchFamily="49" charset="-122"/>
                <a:ea typeface="仿宋" pitchFamily="49" charset="-122"/>
              </a:rPr>
              <a:t>产生了一个法律层面的问题</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关于责任和问责制。理论而言，</a:t>
            </a:r>
            <a:r>
              <a:rPr lang="en-US" altLang="zh-CN" sz="1600" dirty="0">
                <a:latin typeface="仿宋" pitchFamily="49" charset="-122"/>
                <a:ea typeface="仿宋" pitchFamily="49" charset="-122"/>
              </a:rPr>
              <a:t>DAOs </a:t>
            </a:r>
            <a:r>
              <a:rPr lang="zh-CN" altLang="en-US" sz="1600" dirty="0">
                <a:latin typeface="仿宋" pitchFamily="49" charset="-122"/>
                <a:ea typeface="仿宋" pitchFamily="49" charset="-122"/>
              </a:rPr>
              <a:t>是自治体，生存力独立于任何法律，道德，或物理实体</a:t>
            </a:r>
            <a:r>
              <a:rPr lang="en-US" altLang="zh-CN" sz="1600" dirty="0">
                <a:latin typeface="仿宋" pitchFamily="49" charset="-122"/>
                <a:ea typeface="仿宋" pitchFamily="49" charset="-122"/>
              </a:rPr>
              <a:t>……</a:t>
            </a:r>
            <a:r>
              <a:rPr lang="zh-CN" altLang="en-US" sz="1600" dirty="0">
                <a:latin typeface="仿宋" pitchFamily="49" charset="-122"/>
                <a:ea typeface="仿宋" pitchFamily="49" charset="-122"/>
              </a:rPr>
              <a:t>在任何给定身份的所有权或控制权缺失的情况下，谁负有责任，谁管理，谁负责操作呢？”虽然，研究人员认为，区块链用途的一些方面，可能会对保险提供商产生一些负面影响，但利大于弊。研究人员主要关心的是，挖矿中心化，可扩展性，政府监管，使用者教育问题。</a:t>
            </a:r>
          </a:p>
        </p:txBody>
      </p:sp>
    </p:spTree>
    <p:extLst>
      <p:ext uri="{BB962C8B-B14F-4D97-AF65-F5344CB8AC3E}">
        <p14:creationId xmlns:p14="http://schemas.microsoft.com/office/powerpoint/2010/main" val="2767927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68313" y="765175"/>
            <a:ext cx="8207375" cy="719138"/>
          </a:xfrm>
        </p:spPr>
        <p:txBody>
          <a:bodyPr/>
          <a:lstStyle/>
          <a:p>
            <a:pPr eaLnBrk="1" hangingPunct="1"/>
            <a:r>
              <a:rPr lang="zh-CN" altLang="en-US" smtClean="0"/>
              <a:t>本章学习目标</a:t>
            </a:r>
            <a:endParaRPr lang="zh-CN" altLang="en-US" smtClean="0">
              <a:solidFill>
                <a:srgbClr val="FF0000"/>
              </a:solidFill>
            </a:endParaRPr>
          </a:p>
        </p:txBody>
      </p:sp>
      <p:sp>
        <p:nvSpPr>
          <p:cNvPr id="8195"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FF44FF8A-D8CD-4B47-9F5C-90EF0B5D9FED}"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4</a:t>
            </a:fld>
            <a:endParaRPr lang="zh-CN" altLang="en-US" sz="1200" smtClean="0">
              <a:solidFill>
                <a:srgbClr val="6A5015"/>
              </a:solidFill>
              <a:latin typeface="Times New Roman" panose="02020603050405020304" pitchFamily="18" charset="0"/>
            </a:endParaRPr>
          </a:p>
        </p:txBody>
      </p:sp>
      <p:sp>
        <p:nvSpPr>
          <p:cNvPr id="5" name="圆角矩形 4"/>
          <p:cNvSpPr/>
          <p:nvPr/>
        </p:nvSpPr>
        <p:spPr>
          <a:xfrm>
            <a:off x="803275" y="2133600"/>
            <a:ext cx="7585075" cy="2087563"/>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098550" y="2060575"/>
            <a:ext cx="6994525" cy="1754188"/>
          </a:xfrm>
          <a:prstGeom prst="rect">
            <a:avLst/>
          </a:prstGeom>
        </p:spPr>
        <p:txBody>
          <a:bodyPr>
            <a:spAutoFit/>
          </a:bodyPr>
          <a:lstStyle/>
          <a:p>
            <a:pPr eaLnBrk="1" fontAlgn="auto" hangingPunct="1">
              <a:lnSpc>
                <a:spcPct val="200000"/>
              </a:lnSpc>
              <a:spcBef>
                <a:spcPts val="0"/>
              </a:spcBef>
              <a:spcAft>
                <a:spcPts val="0"/>
              </a:spcAft>
              <a:buSzPct val="150000"/>
              <a:defRPr/>
            </a:pPr>
            <a:endParaRPr lang="zh-CN" altLang="en-US" dirty="0">
              <a:solidFill>
                <a:srgbClr val="FF0000"/>
              </a:solidFill>
              <a:latin typeface="仿宋" panose="02010609060101010101" pitchFamily="49" charset="-122"/>
              <a:ea typeface="仿宋" panose="02010609060101010101" pitchFamily="49" charset="-122"/>
            </a:endParaRPr>
          </a:p>
          <a:p>
            <a:pPr marL="285750" indent="-285750" eaLnBrk="1" fontAlgn="auto" hangingPunct="1">
              <a:lnSpc>
                <a:spcPct val="200000"/>
              </a:lnSpc>
              <a:spcBef>
                <a:spcPts val="0"/>
              </a:spcBef>
              <a:spcAft>
                <a:spcPts val="0"/>
              </a:spcAft>
              <a:buSzPct val="150000"/>
              <a:buFontTx/>
              <a:buBlip>
                <a:blip r:embed="rId3"/>
              </a:buBlip>
              <a:defRPr/>
            </a:pPr>
            <a:r>
              <a:rPr lang="zh-CN" altLang="en-US" dirty="0">
                <a:solidFill>
                  <a:srgbClr val="6A5015"/>
                </a:solidFill>
                <a:latin typeface="仿宋" panose="02010609060101010101" pitchFamily="49" charset="-122"/>
                <a:ea typeface="仿宋" panose="02010609060101010101" pitchFamily="49" charset="-122"/>
              </a:rPr>
              <a:t>了解什么是信息化金融机构；</a:t>
            </a:r>
          </a:p>
          <a:p>
            <a:pPr marL="285750" indent="-285750" eaLnBrk="1" fontAlgn="auto" hangingPunct="1">
              <a:lnSpc>
                <a:spcPct val="200000"/>
              </a:lnSpc>
              <a:spcBef>
                <a:spcPts val="0"/>
              </a:spcBef>
              <a:spcAft>
                <a:spcPts val="0"/>
              </a:spcAft>
              <a:buSzPct val="150000"/>
              <a:buFontTx/>
              <a:buBlip>
                <a:blip r:embed="rId3"/>
              </a:buBlip>
              <a:defRPr/>
            </a:pPr>
            <a:r>
              <a:rPr lang="zh-CN" altLang="en-US" dirty="0">
                <a:solidFill>
                  <a:srgbClr val="6A5015"/>
                </a:solidFill>
                <a:latin typeface="仿宋" panose="02010609060101010101" pitchFamily="49" charset="-122"/>
                <a:ea typeface="仿宋" panose="02010609060101010101" pitchFamily="49" charset="-122"/>
              </a:rPr>
              <a:t>通过对比国外案例加深对我国信息化金融机构的了解。</a:t>
            </a:r>
          </a:p>
        </p:txBody>
      </p:sp>
    </p:spTree>
    <p:extLst>
      <p:ext uri="{BB962C8B-B14F-4D97-AF65-F5344CB8AC3E}">
        <p14:creationId xmlns:p14="http://schemas.microsoft.com/office/powerpoint/2010/main" val="76688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5" name="TextBox 4"/>
          <p:cNvSpPr txBox="1"/>
          <p:nvPr/>
        </p:nvSpPr>
        <p:spPr>
          <a:xfrm>
            <a:off x="539552" y="436602"/>
            <a:ext cx="8136904" cy="400110"/>
          </a:xfrm>
          <a:prstGeom prst="rect">
            <a:avLst/>
          </a:prstGeom>
          <a:noFill/>
        </p:spPr>
        <p:txBody>
          <a:bodyPr wrap="square" rtlCol="0">
            <a:spAutoFit/>
          </a:bodyPr>
          <a:lstStyle/>
          <a:p>
            <a:r>
              <a:rPr lang="en-US" altLang="zh-CN" sz="2000" b="1" dirty="0">
                <a:solidFill>
                  <a:srgbClr val="6A5015"/>
                </a:solidFill>
                <a:latin typeface="黑体" pitchFamily="49" charset="-122"/>
                <a:ea typeface="黑体" pitchFamily="49" charset="-122"/>
              </a:rPr>
              <a:t>13.4.3 </a:t>
            </a:r>
            <a:r>
              <a:rPr lang="zh-CN" altLang="en-US" sz="2000" b="1" dirty="0">
                <a:solidFill>
                  <a:srgbClr val="6A5015"/>
                </a:solidFill>
                <a:latin typeface="黑体" pitchFamily="49" charset="-122"/>
                <a:ea typeface="黑体" pitchFamily="49" charset="-122"/>
              </a:rPr>
              <a:t>保险业信息化的风险暴露及控制</a:t>
            </a:r>
          </a:p>
        </p:txBody>
      </p:sp>
      <p:sp>
        <p:nvSpPr>
          <p:cNvPr id="7" name="矩形 6"/>
          <p:cNvSpPr/>
          <p:nvPr/>
        </p:nvSpPr>
        <p:spPr>
          <a:xfrm>
            <a:off x="539552" y="692696"/>
            <a:ext cx="8280920" cy="5740033"/>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一、我国保险信息化存在的风险</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（一）、系统风险</a:t>
            </a:r>
          </a:p>
          <a:p>
            <a:r>
              <a:rPr lang="zh-CN" altLang="en-US" sz="1600" dirty="0">
                <a:latin typeface="仿宋" pitchFamily="49" charset="-122"/>
                <a:ea typeface="仿宋" pitchFamily="49" charset="-122"/>
              </a:rPr>
              <a:t>    部分保险公司由于内控水平、资金实力、技术水平等原因，更多的是将网络保险作为形象工程，没有充分结合自身实际进行可行性论证，没有制定从系统建设、管理、维护到信息安全保障、应急处理、人才队伍培养等整体建设规划，盲目跟风建设多，整体规划做得少，公司可能因规划缺陷而存在极大的系统性风险隐患。</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（二）、管理风险</a:t>
            </a:r>
          </a:p>
          <a:p>
            <a:r>
              <a:rPr lang="zh-CN" altLang="en-US" sz="1600" dirty="0">
                <a:latin typeface="仿宋" pitchFamily="49" charset="-122"/>
                <a:ea typeface="仿宋" pitchFamily="49" charset="-122"/>
              </a:rPr>
              <a:t>    近年来，保险公司都在积极调结构、转方式，实现创新性发展，考核机制也逐步向效益考核、创新考核倾斜，但传统的“重业务、轻管理”思想仍然存在。这使得尚处于起步阶段的网络保险进退两难，过小的业务规模不能引起公司的足够重视，不能吸引足够的资金进行建设和培训，“重建设、轻管理”、“建好就不管”的现象普遍存在，管理组织不完善、管理规范未建立、技术管理不到位、日常管理跟不上等问题仍未根本解决，网络保险存在较大的管理性风险。</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（三）、技术风险</a:t>
            </a:r>
          </a:p>
          <a:p>
            <a:r>
              <a:rPr lang="zh-CN" altLang="en-US" sz="1600" dirty="0">
                <a:latin typeface="仿宋" pitchFamily="49" charset="-122"/>
                <a:ea typeface="仿宋" pitchFamily="49" charset="-122"/>
              </a:rPr>
              <a:t>    网络保险主要依赖计算机和网络技术，不可避免地存在着因互联网自由、开放所带来的信息安全隐患，以及存在运行风险、操作风险、自然风险等一系列人为或非人为风险，需要综合运用防火墙、入侵检测、加密认证、数字签名等信息安全技术，建立涵盖信息存储、传输与处理全过程的安全保障体系，需要建立涵盖安全评估、安全政策、安全标准、安全审计等环节的风险动态监测</a:t>
            </a:r>
            <a:r>
              <a:rPr lang="zh-CN" altLang="en-US" sz="1600" dirty="0" smtClean="0">
                <a:latin typeface="仿宋" pitchFamily="49" charset="-122"/>
                <a:ea typeface="仿宋" pitchFamily="49" charset="-122"/>
              </a:rPr>
              <a:t>体系。部分</a:t>
            </a:r>
            <a:r>
              <a:rPr lang="zh-CN" altLang="en-US" sz="1600" dirty="0">
                <a:latin typeface="仿宋" pitchFamily="49" charset="-122"/>
                <a:ea typeface="仿宋" pitchFamily="49" charset="-122"/>
              </a:rPr>
              <a:t>公司因资金实力不足，或缺乏安全防范意识和安全技术人才，未能建立足够的安全保障措施，存在极大的技术性风险。</a:t>
            </a:r>
          </a:p>
        </p:txBody>
      </p:sp>
    </p:spTree>
    <p:extLst>
      <p:ext uri="{BB962C8B-B14F-4D97-AF65-F5344CB8AC3E}">
        <p14:creationId xmlns:p14="http://schemas.microsoft.com/office/powerpoint/2010/main" val="3112707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7" name="矩形 6"/>
          <p:cNvSpPr/>
          <p:nvPr/>
        </p:nvSpPr>
        <p:spPr>
          <a:xfrm>
            <a:off x="539552" y="456049"/>
            <a:ext cx="8280920" cy="5709255"/>
          </a:xfrm>
          <a:prstGeom prst="rect">
            <a:avLst/>
          </a:prstGeom>
        </p:spPr>
        <p:txBody>
          <a:bodyPr wrap="square">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二、我国证券信息化风险控制防范对策</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，制定标准</a:t>
            </a:r>
            <a:r>
              <a:rPr lang="zh-CN" altLang="en-US" sz="1600" dirty="0" smtClean="0">
                <a:latin typeface="仿宋" panose="02010609060101010101" pitchFamily="49" charset="-122"/>
                <a:ea typeface="仿宋" panose="02010609060101010101" pitchFamily="49" charset="-122"/>
              </a:rPr>
              <a:t>。应</a:t>
            </a:r>
            <a:r>
              <a:rPr lang="zh-CN" altLang="en-US" sz="1600" dirty="0">
                <a:latin typeface="仿宋" panose="02010609060101010101" pitchFamily="49" charset="-122"/>
                <a:ea typeface="仿宋" panose="02010609060101010101" pitchFamily="49" charset="-122"/>
              </a:rPr>
              <a:t>加快制定网络保险信息安全建设标准，要求已建成网络保险的公司按照建设标准进行自查、评估、整改，新建的公司必须达标才能上线，并定期组织对各保险公司信息安全建设情况进行评估、检查，不断提高网络保险信息安全保障水平。</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科学规划。网络保险的信息安全建设是一项复杂的长期性工作，保险公司要将其纳入公司战略发展目标统一考虑，并结合公司网络保险发展实际制定近期和远期规划，不断为网络保险发展提供适度安全保障，为网络保险平稳快速发展保驾护航。</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强化管理。网络安全问题大部分是因内部管理不善引起的，保险公司要成立专门的部门来负责网络保险的信息安全管理工作，制定涵盖各个层面的安全管理制度、安全责任制度、安全事件处理机制及安全应急处理预案等，并积极采取措施将制度落实到位。    </a:t>
            </a:r>
            <a:endParaRPr lang="en-US" altLang="zh-CN" sz="1600" dirty="0" smtClean="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第四</a:t>
            </a:r>
            <a:r>
              <a:rPr lang="zh-CN" altLang="en-US" sz="1600" dirty="0">
                <a:latin typeface="仿宋" panose="02010609060101010101" pitchFamily="49" charset="-122"/>
                <a:ea typeface="仿宋" panose="02010609060101010101" pitchFamily="49" charset="-122"/>
              </a:rPr>
              <a:t>，注重建设。保险公司应加强信息安全保障体系建设，充分运用数据加密、身份认证、入侵检测以及建立数据备份中心等技术和手段，建立涵盖网络交易全流程的安全保障体系，确保网络保险运作过程中信息的保密性、完整性、有效性，身份的真实性，交易的不可抵赖性，网络和计算机系统的可靠性。同时，应积极引进新技术、新设备，提高信息安全保障能力。</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第五</a:t>
            </a:r>
            <a:r>
              <a:rPr lang="zh-CN" altLang="en-US" sz="1600" dirty="0">
                <a:latin typeface="仿宋" panose="02010609060101010101" pitchFamily="49" charset="-122"/>
                <a:ea typeface="仿宋" panose="02010609060101010101" pitchFamily="49" charset="-122"/>
              </a:rPr>
              <a:t>，完善法规。我国现行的</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保险法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对网络保险没有相关的规定，因此，从网络保险的发展前景看，出台一部专门针对于互联网的</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保险法</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是十分必要的</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405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本章首先从信息化金融机构的定义和影响两个方面进行概述，然后分别对银行业、证券业和保险业进行详细阐述。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560788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关键概念</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5" name="圆角矩形 4"/>
          <p:cNvSpPr/>
          <p:nvPr/>
        </p:nvSpPr>
        <p:spPr>
          <a:xfrm>
            <a:off x="803353" y="2132856"/>
            <a:ext cx="7585071" cy="129614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546753"/>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银行业信息化 证券业信息化 保险业信息化</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5267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5" name="圆角矩形 4"/>
          <p:cNvSpPr/>
          <p:nvPr/>
        </p:nvSpPr>
        <p:spPr>
          <a:xfrm>
            <a:off x="611560" y="1124744"/>
            <a:ext cx="7920879" cy="309634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2400657"/>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、信息化金融机构的概念是什么？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、概述银行业信息化的存在模式？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、概述证券化信息化的存在模式？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、概述保险业信息化的存在模式？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、比较信息化金融机构的风险状况？</a:t>
            </a:r>
          </a:p>
        </p:txBody>
      </p:sp>
    </p:spTree>
    <p:extLst>
      <p:ext uri="{BB962C8B-B14F-4D97-AF65-F5344CB8AC3E}">
        <p14:creationId xmlns:p14="http://schemas.microsoft.com/office/powerpoint/2010/main" val="87325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a:t>谢谢！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72943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77838" y="620713"/>
            <a:ext cx="8208962" cy="720725"/>
          </a:xfrm>
        </p:spPr>
        <p:txBody>
          <a:bodyPr/>
          <a:lstStyle/>
          <a:p>
            <a:pPr eaLnBrk="1" hangingPunct="1">
              <a:spcBef>
                <a:spcPts val="1000"/>
              </a:spcBef>
            </a:pPr>
            <a:r>
              <a:rPr lang="en-US" altLang="zh-CN" smtClean="0"/>
              <a:t>13.1 </a:t>
            </a:r>
            <a:r>
              <a:rPr lang="zh-CN" altLang="zh-CN" smtClean="0"/>
              <a:t>信息化金融机构概况</a:t>
            </a:r>
            <a:r>
              <a:rPr lang="en-US" altLang="zh-CN" smtClean="0"/>
              <a:t/>
            </a:r>
            <a:br>
              <a:rPr lang="en-US" altLang="zh-CN" smtClean="0"/>
            </a:br>
            <a:r>
              <a:rPr lang="en-US" altLang="zh-CN" sz="2000" smtClean="0"/>
              <a:t>13.1.1 </a:t>
            </a:r>
            <a:r>
              <a:rPr lang="zh-CN" altLang="zh-CN" sz="2000" smtClean="0"/>
              <a:t>信息化金融机构定义</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9219"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30BBB188-6872-450A-94A7-4454452D69DA}"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5</a:t>
            </a:fld>
            <a:endParaRPr lang="zh-CN" altLang="en-US" sz="1200" smtClean="0">
              <a:solidFill>
                <a:srgbClr val="6A5015"/>
              </a:solidFill>
              <a:latin typeface="Times New Roman" panose="02020603050405020304" pitchFamily="18" charset="0"/>
            </a:endParaRPr>
          </a:p>
        </p:txBody>
      </p:sp>
      <p:sp>
        <p:nvSpPr>
          <p:cNvPr id="5" name="TextBox 4"/>
          <p:cNvSpPr txBox="1"/>
          <p:nvPr/>
        </p:nvSpPr>
        <p:spPr>
          <a:xfrm>
            <a:off x="684213" y="1119188"/>
            <a:ext cx="8135937" cy="5114925"/>
          </a:xfrm>
          <a:prstGeom prst="rect">
            <a:avLst/>
          </a:prstGeom>
          <a:noFill/>
        </p:spPr>
        <p:txBody>
          <a:bodyPr>
            <a:spAutoFit/>
          </a:bodyPr>
          <a:lstStyle/>
          <a:p>
            <a:pPr marL="285750" indent="-285750" eaLnBrk="1" fontAlgn="auto" hangingPunct="1">
              <a:spcBef>
                <a:spcPts val="0"/>
              </a:spcBef>
              <a:spcAft>
                <a:spcPts val="0"/>
              </a:spcAft>
              <a:buSzPct val="150000"/>
              <a:buFontTx/>
              <a:buBlip>
                <a:blip r:embed="rId3"/>
              </a:buBlip>
              <a:defRPr/>
            </a:pPr>
            <a:r>
              <a:rPr lang="zh-CN" altLang="en-US" b="1" dirty="0">
                <a:latin typeface="仿宋" panose="02010609060101010101" pitchFamily="49" charset="-122"/>
                <a:ea typeface="仿宋" panose="02010609060101010101" pitchFamily="49" charset="-122"/>
              </a:rPr>
              <a:t>信息化金融机构</a:t>
            </a:r>
            <a:r>
              <a:rPr lang="zh-CN" altLang="en-US" dirty="0">
                <a:latin typeface="仿宋" panose="02010609060101010101" pitchFamily="49" charset="-122"/>
                <a:ea typeface="仿宋" panose="02010609060101010101" pitchFamily="49" charset="-122"/>
              </a:rPr>
              <a:t>：是指在互联网金融时代，通过广泛运用以互联网为代表的信息技术，对传统运营流程、服务产品进行改造或重构，实现经营、管理全面信息化的银行、证券和保险等金融机构。</a:t>
            </a:r>
            <a:endParaRPr lang="en-US" altLang="zh-CN" sz="1600"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r>
              <a:rPr lang="en-US" altLang="zh-CN" sz="2000" b="1" dirty="0">
                <a:solidFill>
                  <a:srgbClr val="6A5015"/>
                </a:solidFill>
                <a:latin typeface="黑体" panose="02010609060101010101" pitchFamily="49" charset="-122"/>
                <a:ea typeface="黑体" panose="02010609060101010101" pitchFamily="49" charset="-122"/>
                <a:cs typeface="+mj-cs"/>
              </a:rPr>
              <a:t>13.1.2 </a:t>
            </a:r>
            <a:r>
              <a:rPr lang="zh-CN" altLang="zh-CN" sz="2000" b="1" dirty="0">
                <a:solidFill>
                  <a:srgbClr val="6A5015"/>
                </a:solidFill>
                <a:latin typeface="黑体" panose="02010609060101010101" pitchFamily="49" charset="-122"/>
                <a:ea typeface="黑体" panose="02010609060101010101" pitchFamily="49" charset="-122"/>
                <a:cs typeface="+mj-cs"/>
              </a:rPr>
              <a:t>信息化金融机构的影响</a:t>
            </a:r>
            <a:endParaRPr lang="en-US" altLang="zh-CN" sz="1600"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r>
              <a:rPr lang="zh-CN" altLang="en-US" dirty="0">
                <a:latin typeface="仿宋" panose="02010609060101010101" pitchFamily="49" charset="-122"/>
                <a:ea typeface="仿宋" panose="02010609060101010101" pitchFamily="49" charset="-122"/>
              </a:rPr>
              <a:t>相较于传统金融机构，信息化金融机构对金融业产生了很大影响：</a:t>
            </a:r>
          </a:p>
          <a:p>
            <a:pPr marL="741600" indent="-285750" eaLnBrk="1" fontAlgn="auto" hangingPunct="1">
              <a:spcBef>
                <a:spcPts val="10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第一，传统金融机构以互联网技术为基础，进行基础性信息化建设，对传统模式进行改造或重构，通过完整的</a:t>
            </a:r>
            <a:r>
              <a:rPr lang="en-US" altLang="zh-CN" sz="1600" dirty="0">
                <a:latin typeface="仿宋" panose="02010609060101010101" pitchFamily="49" charset="-122"/>
                <a:ea typeface="仿宋" panose="02010609060101010101" pitchFamily="49" charset="-122"/>
              </a:rPr>
              <a:t>IT</a:t>
            </a:r>
            <a:r>
              <a:rPr lang="zh-CN" altLang="en-US" sz="1600" dirty="0">
                <a:latin typeface="仿宋" panose="02010609060101010101" pitchFamily="49" charset="-122"/>
                <a:ea typeface="仿宋" panose="02010609060101010101" pitchFamily="49" charset="-122"/>
              </a:rPr>
              <a:t>建设整合机构内部各管理系统，提高了工作效率。</a:t>
            </a:r>
          </a:p>
          <a:p>
            <a:pPr marL="741600" indent="-285750" eaLnBrk="1" fontAlgn="auto" hangingPunct="1">
              <a:spcBef>
                <a:spcPts val="10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第二，信息化改变了金融机构核心竞争力的评价标准。金融机构将更加注重信息化技术层面上的产品创新，通过信息化手段挖掘信息，提升金融机构的全面性。</a:t>
            </a:r>
          </a:p>
          <a:p>
            <a:pPr marL="741600" indent="-285750" eaLnBrk="1" fontAlgn="auto" hangingPunct="1">
              <a:spcBef>
                <a:spcPts val="10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第三，信息化带来了盈利点和商业模式的转变。传统金融机构借助信息化推出新型产品、并转变成某种媒介角色，这将为金融机构带来创新的机遇和广阔的市场。</a:t>
            </a:r>
          </a:p>
          <a:p>
            <a:pPr marL="741600" indent="-285750" eaLnBrk="1" fontAlgn="auto" hangingPunct="1">
              <a:spcBef>
                <a:spcPts val="10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第四，信息化带来金融创新，不断的提高了金融市场资金的运用效率，使得混业经营趋势更加明显。</a:t>
            </a:r>
            <a:endParaRPr lang="en-US" altLang="zh-CN" sz="1600" dirty="0">
              <a:latin typeface="仿宋" panose="02010609060101010101" pitchFamily="49" charset="-122"/>
              <a:ea typeface="仿宋" panose="02010609060101010101" pitchFamily="49" charset="-122"/>
            </a:endParaRPr>
          </a:p>
          <a:p>
            <a:pPr marL="741600" indent="-285750" eaLnBrk="1" fontAlgn="auto" hangingPunct="1">
              <a:spcBef>
                <a:spcPts val="100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第五，信息化为中小金融机构带来了巨大机会。中小金融机构没有大型机构繁琐的流程，往往更加灵活。这使得中小金融机构可以推出个性化创新金融产品，有机会占领大型金融机构还尚未涉足的市场空白。</a:t>
            </a:r>
            <a:endParaRPr lang="zh-CN" altLang="en-US" sz="1600"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881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77838" y="652463"/>
            <a:ext cx="8208962" cy="720725"/>
          </a:xfrm>
        </p:spPr>
        <p:txBody>
          <a:bodyPr/>
          <a:lstStyle/>
          <a:p>
            <a:pPr eaLnBrk="1" hangingPunct="1">
              <a:spcBef>
                <a:spcPts val="1800"/>
              </a:spcBef>
            </a:pPr>
            <a:r>
              <a:rPr lang="en-US" altLang="zh-CN" smtClean="0"/>
              <a:t>13.2 </a:t>
            </a:r>
            <a:r>
              <a:rPr lang="zh-CN" altLang="en-US" smtClean="0"/>
              <a:t>信息化金融机构之：银行业</a:t>
            </a:r>
            <a:r>
              <a:rPr lang="en-US" altLang="zh-CN" smtClean="0"/>
              <a:t/>
            </a:r>
            <a:br>
              <a:rPr lang="en-US" altLang="zh-CN" smtClean="0"/>
            </a:br>
            <a:r>
              <a:rPr lang="en-US" altLang="zh-CN" sz="2000" smtClean="0"/>
              <a:t>13.2.1 </a:t>
            </a:r>
            <a:r>
              <a:rPr lang="zh-CN" altLang="zh-CN" sz="2000" smtClean="0"/>
              <a:t>银行业信息化现状</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10243"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36B589CF-EA75-4E2F-9C5A-597382537728}"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6</a:t>
            </a:fld>
            <a:endParaRPr lang="zh-CN" altLang="en-US" sz="1200" smtClean="0">
              <a:solidFill>
                <a:srgbClr val="6A5015"/>
              </a:solidFill>
              <a:latin typeface="Times New Roman" panose="02020603050405020304" pitchFamily="18" charset="0"/>
            </a:endParaRPr>
          </a:p>
        </p:txBody>
      </p:sp>
      <p:grpSp>
        <p:nvGrpSpPr>
          <p:cNvPr id="10244" name="组合 1"/>
          <p:cNvGrpSpPr>
            <a:grpSpLocks/>
          </p:cNvGrpSpPr>
          <p:nvPr/>
        </p:nvGrpSpPr>
        <p:grpSpPr bwMode="auto">
          <a:xfrm>
            <a:off x="684213" y="1201738"/>
            <a:ext cx="8135937" cy="5454650"/>
            <a:chOff x="684213" y="1201738"/>
            <a:chExt cx="8135937" cy="5455340"/>
          </a:xfrm>
        </p:grpSpPr>
        <p:sp>
          <p:nvSpPr>
            <p:cNvPr id="5" name="TextBox 4"/>
            <p:cNvSpPr txBox="1"/>
            <p:nvPr/>
          </p:nvSpPr>
          <p:spPr>
            <a:xfrm>
              <a:off x="684213" y="1201738"/>
              <a:ext cx="8135937" cy="5455340"/>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3"/>
                </a:buBlip>
                <a:defRPr/>
              </a:pPr>
              <a:r>
                <a:rPr lang="zh-CN" altLang="en-US" dirty="0">
                  <a:latin typeface="仿宋" panose="02010609060101010101" pitchFamily="49" charset="-122"/>
                  <a:ea typeface="仿宋" panose="02010609060101010101" pitchFamily="49" charset="-122"/>
                </a:rPr>
                <a:t>第一，传统支付正在被新型支付所代替，银行的传统支付结算服务受到巨大冲击。互联网支付业务从</a:t>
              </a:r>
              <a:r>
                <a:rPr lang="en-US" altLang="zh-CN" dirty="0">
                  <a:latin typeface="仿宋" panose="02010609060101010101" pitchFamily="49" charset="-122"/>
                  <a:ea typeface="仿宋" panose="02010609060101010101" pitchFamily="49" charset="-122"/>
                </a:rPr>
                <a:t>2007</a:t>
              </a:r>
              <a:r>
                <a:rPr lang="zh-CN" altLang="en-US" dirty="0">
                  <a:latin typeface="仿宋" panose="02010609060101010101" pitchFamily="49" charset="-122"/>
                  <a:ea typeface="仿宋" panose="02010609060101010101" pitchFamily="49" charset="-122"/>
                </a:rPr>
                <a:t>年起，保持高速增长模式，交易规模逐年攀升。</a:t>
              </a:r>
              <a:r>
                <a:rPr lang="en-US" altLang="zh-CN" dirty="0">
                  <a:latin typeface="仿宋" panose="02010609060101010101" pitchFamily="49" charset="-122"/>
                  <a:ea typeface="仿宋" panose="02010609060101010101" pitchFamily="49" charset="-122"/>
                </a:rPr>
                <a:t>2011</a:t>
              </a:r>
              <a:r>
                <a:rPr lang="zh-CN" altLang="en-US" dirty="0">
                  <a:latin typeface="仿宋" panose="02010609060101010101" pitchFamily="49" charset="-122"/>
                  <a:ea typeface="仿宋" panose="02010609060101010101" pitchFamily="49" charset="-122"/>
                </a:rPr>
                <a:t>年之后，有所放缓。增长情况见下图</a:t>
              </a:r>
              <a:r>
                <a:rPr lang="en-US" altLang="zh-CN" dirty="0">
                  <a:latin typeface="仿宋" panose="02010609060101010101" pitchFamily="49" charset="-122"/>
                  <a:ea typeface="仿宋" panose="02010609060101010101" pitchFamily="49" charset="-122"/>
                </a:rPr>
                <a:t>13.1</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endParaRPr lang="en-US" altLang="zh-CN" dirty="0">
                <a:solidFill>
                  <a:srgbClr val="6A5015"/>
                </a:solidFill>
                <a:latin typeface="仿宋" panose="02010609060101010101" pitchFamily="49" charset="-122"/>
                <a:ea typeface="仿宋" panose="02010609060101010101" pitchFamily="49" charset="-122"/>
                <a:cs typeface="+mj-cs"/>
              </a:endParaRPr>
            </a:p>
            <a:p>
              <a:pPr marL="285750" indent="-285750" eaLnBrk="1" fontAlgn="auto" hangingPunct="1">
                <a:spcBef>
                  <a:spcPts val="0"/>
                </a:spcBef>
                <a:spcAft>
                  <a:spcPts val="0"/>
                </a:spcAft>
                <a:buSzPct val="150000"/>
                <a:buFontTx/>
                <a:buBlip>
                  <a:blip r:embed="rId3"/>
                </a:buBlip>
                <a:defRPr/>
              </a:pPr>
              <a:endParaRPr lang="en-US" altLang="zh-CN" sz="1600"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algn="ctr" eaLnBrk="1" fontAlgn="auto" hangingPunct="1">
                <a:spcBef>
                  <a:spcPts val="2500"/>
                </a:spcBef>
                <a:spcAft>
                  <a:spcPts val="0"/>
                </a:spcAft>
                <a:buSzPct val="150000"/>
                <a:defRPr/>
              </a:pPr>
              <a:r>
                <a:rPr lang="zh-CN" altLang="zh-CN"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13-1 </a:t>
              </a:r>
              <a:r>
                <a:rPr lang="zh-CN" altLang="zh-CN" sz="1400" b="1" dirty="0">
                  <a:latin typeface="仿宋" panose="02010609060101010101" pitchFamily="49" charset="-122"/>
                  <a:ea typeface="仿宋" panose="02010609060101010101" pitchFamily="49" charset="-122"/>
                </a:rPr>
                <a:t>互联网支付业务交易规模</a:t>
              </a: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graphicFrame>
          <p:nvGraphicFramePr>
            <p:cNvPr id="7" name="图表 6"/>
            <p:cNvGraphicFramePr/>
            <p:nvPr/>
          </p:nvGraphicFramePr>
          <p:xfrm>
            <a:off x="1043608" y="2276872"/>
            <a:ext cx="7128792" cy="3312368"/>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43594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86C8D508-223B-456C-A9F9-88BE9B6D3330}"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7</a:t>
            </a:fld>
            <a:endParaRPr lang="zh-CN" altLang="en-US" sz="1200" smtClean="0">
              <a:solidFill>
                <a:srgbClr val="6A5015"/>
              </a:solidFill>
              <a:latin typeface="Times New Roman" panose="02020603050405020304" pitchFamily="18" charset="0"/>
            </a:endParaRPr>
          </a:p>
        </p:txBody>
      </p:sp>
      <p:grpSp>
        <p:nvGrpSpPr>
          <p:cNvPr id="11267" name="组合 1"/>
          <p:cNvGrpSpPr>
            <a:grpSpLocks/>
          </p:cNvGrpSpPr>
          <p:nvPr/>
        </p:nvGrpSpPr>
        <p:grpSpPr bwMode="auto">
          <a:xfrm>
            <a:off x="684213" y="692150"/>
            <a:ext cx="8135937" cy="6602413"/>
            <a:chOff x="684213" y="692150"/>
            <a:chExt cx="8135937" cy="6602413"/>
          </a:xfrm>
        </p:grpSpPr>
        <p:sp>
          <p:nvSpPr>
            <p:cNvPr id="5" name="TextBox 4"/>
            <p:cNvSpPr txBox="1"/>
            <p:nvPr/>
          </p:nvSpPr>
          <p:spPr bwMode="auto">
            <a:xfrm>
              <a:off x="684213" y="692150"/>
              <a:ext cx="8135937" cy="6602413"/>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3"/>
                </a:buBlip>
                <a:defRPr/>
              </a:pPr>
              <a:r>
                <a:rPr lang="zh-CN" altLang="en-US" dirty="0">
                  <a:latin typeface="仿宋" panose="02010609060101010101" pitchFamily="49" charset="-122"/>
                  <a:ea typeface="仿宋" panose="02010609060101010101" pitchFamily="49" charset="-122"/>
                </a:rPr>
                <a:t>第二，传统银行的贷款服务一直无法解决中小微企业的贷款问题，而以阿里小贷为代表的网络贷款服务提供了一条新的解决思路。无抵押、快捷支付等特点使得该服务快速增长，该服务正在走向成熟。</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r>
                <a:rPr lang="zh-CN" altLang="en-US" dirty="0">
                  <a:latin typeface="仿宋" panose="02010609060101010101" pitchFamily="49" charset="-122"/>
                  <a:ea typeface="仿宋" panose="02010609060101010101" pitchFamily="49" charset="-122"/>
                </a:rPr>
                <a:t>第三，以人人贷为代表的</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信贷模式试图打破银行间接融资在融资方面的垄断，通过直接融资的模式实现了小额存贷款的重新分配，提供了资金的使用效率。这类信贷平台家数不断增长，成交额与贷款余额在近两年增长迅猛。</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8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18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algn="ctr" eaLnBrk="1" fontAlgn="auto" hangingPunct="1">
                <a:spcBef>
                  <a:spcPts val="0"/>
                </a:spcBef>
                <a:spcAft>
                  <a:spcPts val="0"/>
                </a:spcAft>
                <a:defRPr/>
              </a:pPr>
              <a:r>
                <a:rPr lang="zh-CN" altLang="zh-CN"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13-2 </a:t>
              </a:r>
              <a:r>
                <a:rPr lang="zh-CN" altLang="zh-CN" sz="1400" b="1" dirty="0">
                  <a:latin typeface="仿宋" panose="02010609060101010101" pitchFamily="49" charset="-122"/>
                  <a:ea typeface="仿宋" panose="02010609060101010101" pitchFamily="49" charset="-122"/>
                </a:rPr>
                <a:t>我国</a:t>
              </a:r>
              <a:r>
                <a:rPr lang="en-US" altLang="zh-CN" sz="1400" b="1" dirty="0">
                  <a:latin typeface="仿宋" panose="02010609060101010101" pitchFamily="49" charset="-122"/>
                  <a:ea typeface="仿宋" panose="02010609060101010101" pitchFamily="49" charset="-122"/>
                </a:rPr>
                <a:t>P2P</a:t>
              </a:r>
              <a:r>
                <a:rPr lang="zh-CN" altLang="zh-CN" sz="1400" b="1" dirty="0">
                  <a:latin typeface="仿宋" panose="02010609060101010101" pitchFamily="49" charset="-122"/>
                  <a:ea typeface="仿宋" panose="02010609060101010101" pitchFamily="49" charset="-122"/>
                </a:rPr>
                <a:t>网贷发展</a:t>
              </a:r>
            </a:p>
            <a:p>
              <a:pPr marL="284400" eaLnBrk="1" fontAlgn="auto" hangingPunct="1">
                <a:spcBef>
                  <a:spcPts val="0"/>
                </a:spcBef>
                <a:spcAft>
                  <a:spcPts val="0"/>
                </a:spcAft>
                <a:defRPr/>
              </a:pPr>
              <a:r>
                <a:rPr lang="zh-CN" altLang="zh-CN" sz="1200" dirty="0">
                  <a:latin typeface="仿宋" panose="02010609060101010101" pitchFamily="49" charset="-122"/>
                  <a:ea typeface="仿宋" panose="02010609060101010101" pitchFamily="49" charset="-122"/>
                </a:rPr>
                <a:t>资料来源：</a:t>
              </a:r>
              <a:r>
                <a:rPr lang="en-US" altLang="zh-CN" sz="1200" dirty="0">
                  <a:latin typeface="仿宋" panose="02010609060101010101" pitchFamily="49" charset="-122"/>
                  <a:ea typeface="仿宋" panose="02010609060101010101" pitchFamily="49" charset="-122"/>
                </a:rPr>
                <a:t>2015</a:t>
              </a:r>
              <a:r>
                <a:rPr lang="zh-CN" altLang="zh-CN" sz="1200" dirty="0">
                  <a:latin typeface="仿宋" panose="02010609060101010101" pitchFamily="49" charset="-122"/>
                  <a:ea typeface="仿宋" panose="02010609060101010101" pitchFamily="49" charset="-122"/>
                </a:rPr>
                <a:t>年中国网络借贷行业半年报，网贷之家</a:t>
              </a:r>
            </a:p>
            <a:p>
              <a:pPr eaLnBrk="1" fontAlgn="auto" hangingPunct="1">
                <a:spcBef>
                  <a:spcPts val="18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eaLnBrk="1" fontAlgn="auto" hangingPunct="1">
                <a:spcBef>
                  <a:spcPts val="180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1331640" y="2708920"/>
            <a:ext cx="6552728" cy="2743200"/>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128095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508000" y="519113"/>
            <a:ext cx="8208963" cy="719137"/>
          </a:xfrm>
        </p:spPr>
        <p:txBody>
          <a:bodyPr/>
          <a:lstStyle/>
          <a:p>
            <a:pPr eaLnBrk="1" hangingPunct="1">
              <a:spcBef>
                <a:spcPts val="1800"/>
              </a:spcBef>
            </a:pPr>
            <a:r>
              <a:rPr lang="en-US" altLang="zh-CN" sz="2000" smtClean="0"/>
              <a:t>13.2.2 </a:t>
            </a:r>
            <a:r>
              <a:rPr lang="zh-CN" altLang="en-US" sz="2000" smtClean="0"/>
              <a:t>银行业信息化的存在模式</a:t>
            </a:r>
            <a:r>
              <a:rPr lang="en-US" altLang="zh-CN" smtClean="0">
                <a:solidFill>
                  <a:srgbClr val="FF0000"/>
                </a:solidFill>
              </a:rPr>
              <a:t/>
            </a:r>
            <a:br>
              <a:rPr lang="en-US" altLang="zh-CN" smtClean="0">
                <a:solidFill>
                  <a:srgbClr val="FF0000"/>
                </a:solidFill>
              </a:rPr>
            </a:br>
            <a:endParaRPr lang="zh-CN" altLang="en-US" smtClean="0">
              <a:solidFill>
                <a:srgbClr val="FF0000"/>
              </a:solidFill>
            </a:endParaRPr>
          </a:p>
        </p:txBody>
      </p:sp>
      <p:sp>
        <p:nvSpPr>
          <p:cNvPr id="12291"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9CF06102-A609-4C2C-9527-452D7E8B7BD1}"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8</a:t>
            </a:fld>
            <a:endParaRPr lang="zh-CN" altLang="en-US" sz="1200" smtClean="0">
              <a:solidFill>
                <a:srgbClr val="6A5015"/>
              </a:solidFill>
              <a:latin typeface="Times New Roman" panose="02020603050405020304" pitchFamily="18" charset="0"/>
            </a:endParaRPr>
          </a:p>
        </p:txBody>
      </p:sp>
      <p:sp>
        <p:nvSpPr>
          <p:cNvPr id="5" name="TextBox 4"/>
          <p:cNvSpPr txBox="1"/>
          <p:nvPr/>
        </p:nvSpPr>
        <p:spPr>
          <a:xfrm>
            <a:off x="641350" y="877888"/>
            <a:ext cx="8137525" cy="7847012"/>
          </a:xfrm>
          <a:prstGeom prst="rect">
            <a:avLst/>
          </a:prstGeom>
          <a:noFill/>
        </p:spPr>
        <p:txBody>
          <a:bodyPr>
            <a:spAutoFit/>
          </a:bodyPr>
          <a:lstStyle/>
          <a:p>
            <a:pPr marL="285750" indent="-285750" eaLnBrk="1" fontAlgn="auto" hangingPunct="1">
              <a:spcBef>
                <a:spcPts val="1800"/>
              </a:spcBef>
              <a:spcAft>
                <a:spcPts val="0"/>
              </a:spcAft>
              <a:buSzPct val="150000"/>
              <a:buFontTx/>
              <a:buBlip>
                <a:blip r:embed="rId3"/>
              </a:buBlip>
              <a:defRPr/>
            </a:pPr>
            <a:r>
              <a:rPr lang="zh-CN" altLang="en-US" dirty="0">
                <a:latin typeface="仿宋" panose="02010609060101010101" pitchFamily="49" charset="-122"/>
                <a:ea typeface="仿宋" panose="02010609060101010101" pitchFamily="49" charset="-122"/>
              </a:rPr>
              <a:t>银行的信息化可以分为三个阶段：第一个阶段是银行业务信息化，银行开始采用信息技术代替手工操作，实现银行后台业务和前台兑换业务处理的自动化。第二个阶段是经营管理电子化，信息技术的快速发展使成本大幅下降，为银行广泛信息化提供了条件。第三个阶段是银行再造，即虚拟网络银行。人们普遍将美国安全第一网上银行（</a:t>
            </a:r>
            <a:r>
              <a:rPr lang="en-US" altLang="zh-CN" dirty="0">
                <a:latin typeface="仿宋" panose="02010609060101010101" pitchFamily="49" charset="-122"/>
                <a:ea typeface="仿宋" panose="02010609060101010101" pitchFamily="49" charset="-122"/>
              </a:rPr>
              <a:t>SFNB</a:t>
            </a:r>
            <a:r>
              <a:rPr lang="zh-CN" altLang="en-US" dirty="0">
                <a:latin typeface="仿宋" panose="02010609060101010101" pitchFamily="49" charset="-122"/>
                <a:ea typeface="仿宋" panose="02010609060101010101" pitchFamily="49" charset="-122"/>
              </a:rPr>
              <a:t>）作为网络银行的诞生标志。如表 </a:t>
            </a:r>
            <a:r>
              <a:rPr lang="en-US" altLang="zh-CN" dirty="0">
                <a:latin typeface="仿宋" panose="02010609060101010101" pitchFamily="49" charset="-122"/>
                <a:ea typeface="仿宋" panose="02010609060101010101" pitchFamily="49" charset="-122"/>
              </a:rPr>
              <a:t>13-1 </a:t>
            </a:r>
            <a:r>
              <a:rPr lang="zh-CN" altLang="en-US" dirty="0">
                <a:latin typeface="仿宋" panose="02010609060101010101" pitchFamily="49" charset="-122"/>
                <a:ea typeface="仿宋" panose="02010609060101010101" pitchFamily="49" charset="-122"/>
              </a:rPr>
              <a:t>所示。</a:t>
            </a:r>
            <a:endParaRPr lang="en-US" altLang="zh-CN" dirty="0">
              <a:latin typeface="仿宋" panose="02010609060101010101" pitchFamily="49" charset="-122"/>
              <a:ea typeface="仿宋" panose="02010609060101010101" pitchFamily="49" charset="-122"/>
            </a:endParaRPr>
          </a:p>
          <a:p>
            <a:pPr algn="ctr" eaLnBrk="1" fontAlgn="auto" hangingPunct="1">
              <a:spcBef>
                <a:spcPts val="0"/>
              </a:spcBef>
              <a:spcAft>
                <a:spcPts val="0"/>
              </a:spcAft>
              <a:buSzPct val="150000"/>
              <a:defRPr/>
            </a:pPr>
            <a:r>
              <a:rPr lang="zh-CN" altLang="en-US" sz="1400" b="1" dirty="0">
                <a:latin typeface="仿宋" panose="02010609060101010101" pitchFamily="49" charset="-122"/>
                <a:ea typeface="仿宋" panose="02010609060101010101" pitchFamily="49" charset="-122"/>
              </a:rPr>
              <a:t>表 </a:t>
            </a:r>
            <a:r>
              <a:rPr lang="en-US" altLang="zh-CN" sz="1400" b="1" dirty="0">
                <a:latin typeface="仿宋" panose="02010609060101010101" pitchFamily="49" charset="-122"/>
                <a:ea typeface="仿宋" panose="02010609060101010101" pitchFamily="49" charset="-122"/>
              </a:rPr>
              <a:t>13-1 </a:t>
            </a:r>
            <a:r>
              <a:rPr lang="zh-CN" altLang="en-US" sz="1400" b="1" dirty="0">
                <a:latin typeface="仿宋" panose="02010609060101010101" pitchFamily="49" charset="-122"/>
                <a:ea typeface="仿宋" panose="02010609060101010101" pitchFamily="49" charset="-122"/>
              </a:rPr>
              <a:t>信息技术与商业银行创新</a:t>
            </a: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algn="ctr" eaLnBrk="1" fontAlgn="auto" hangingPunct="1">
              <a:spcBef>
                <a:spcPts val="500"/>
              </a:spcBef>
              <a:spcAft>
                <a:spcPts val="0"/>
              </a:spcAft>
              <a:buSzPct val="150000"/>
              <a:defRPr/>
            </a:pPr>
            <a:endParaRPr lang="en-US" altLang="zh-CN" sz="1400" b="1" dirty="0">
              <a:latin typeface="仿宋" panose="02010609060101010101" pitchFamily="49" charset="-122"/>
              <a:ea typeface="仿宋" panose="02010609060101010101" pitchFamily="49" charset="-122"/>
            </a:endParaRPr>
          </a:p>
          <a:p>
            <a:pPr marL="284400" indent="457200" eaLnBrk="1" fontAlgn="auto" hangingPunct="1">
              <a:spcBef>
                <a:spcPts val="0"/>
              </a:spcBef>
              <a:spcAft>
                <a:spcPts val="0"/>
              </a:spcAft>
              <a:buSzPct val="150000"/>
              <a:defRPr/>
            </a:pPr>
            <a:endParaRPr lang="en-US" altLang="zh-CN" sz="1200" dirty="0">
              <a:latin typeface="仿宋" panose="02010609060101010101" pitchFamily="49" charset="-122"/>
              <a:ea typeface="仿宋" panose="02010609060101010101" pitchFamily="49" charset="-122"/>
            </a:endParaRPr>
          </a:p>
          <a:p>
            <a:pPr marL="284400" indent="457200" eaLnBrk="1" fontAlgn="auto" hangingPunct="1">
              <a:spcBef>
                <a:spcPts val="0"/>
              </a:spcBef>
              <a:spcAft>
                <a:spcPts val="0"/>
              </a:spcAft>
              <a:buSzPct val="150000"/>
              <a:defRPr/>
            </a:pPr>
            <a:r>
              <a:rPr lang="zh-CN" altLang="en-US" sz="1200" dirty="0">
                <a:latin typeface="仿宋" panose="02010609060101010101" pitchFamily="49" charset="-122"/>
                <a:ea typeface="仿宋" panose="02010609060101010101" pitchFamily="49" charset="-122"/>
              </a:rPr>
              <a:t>资料来源：姜建清</a:t>
            </a:r>
            <a:r>
              <a:rPr lang="en-US" altLang="zh-CN" sz="1200" dirty="0">
                <a:latin typeface="仿宋" panose="02010609060101010101" pitchFamily="49" charset="-122"/>
                <a:ea typeface="仿宋" panose="02010609060101010101" pitchFamily="49" charset="-122"/>
              </a:rPr>
              <a:t>. </a:t>
            </a:r>
            <a:r>
              <a:rPr lang="zh-CN" altLang="en-US" sz="1200" dirty="0">
                <a:latin typeface="仿宋" panose="02010609060101010101" pitchFamily="49" charset="-122"/>
                <a:ea typeface="仿宋" panose="02010609060101010101" pitchFamily="49" charset="-122"/>
              </a:rPr>
              <a:t>金融高科技的发展及深层次影响研究</a:t>
            </a:r>
            <a:r>
              <a:rPr lang="en-US" altLang="zh-CN" sz="1200" dirty="0">
                <a:latin typeface="仿宋" panose="02010609060101010101" pitchFamily="49" charset="-122"/>
                <a:ea typeface="仿宋" panose="02010609060101010101" pitchFamily="49" charset="-122"/>
              </a:rPr>
              <a:t>[M]. </a:t>
            </a:r>
            <a:r>
              <a:rPr lang="zh-CN" altLang="en-US" sz="1200" dirty="0">
                <a:latin typeface="仿宋" panose="02010609060101010101" pitchFamily="49" charset="-122"/>
                <a:ea typeface="仿宋" panose="02010609060101010101" pitchFamily="49" charset="-122"/>
              </a:rPr>
              <a:t>中国金融出版社，</a:t>
            </a:r>
            <a:r>
              <a:rPr lang="en-US" altLang="zh-CN" sz="1200" dirty="0">
                <a:latin typeface="仿宋" panose="02010609060101010101" pitchFamily="49" charset="-122"/>
                <a:ea typeface="仿宋" panose="02010609060101010101" pitchFamily="49" charset="-122"/>
              </a:rPr>
              <a:t>2000</a:t>
            </a: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marL="285750" indent="-285750" eaLnBrk="1" fontAlgn="auto" hangingPunct="1">
              <a:spcBef>
                <a:spcPts val="1000"/>
              </a:spcBef>
              <a:spcAft>
                <a:spcPts val="0"/>
              </a:spcAft>
              <a:buSzPct val="150000"/>
              <a:buFontTx/>
              <a:buBlip>
                <a:blip r:embed="rId3"/>
              </a:buBlip>
              <a:defRPr/>
            </a:pPr>
            <a:endParaRPr lang="en-US" altLang="zh-CN"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a:p>
            <a:pPr eaLnBrk="1" fontAlgn="auto" hangingPunct="1">
              <a:spcBef>
                <a:spcPts val="1000"/>
              </a:spcBef>
              <a:spcAft>
                <a:spcPts val="0"/>
              </a:spcAft>
              <a:buSzPct val="150000"/>
              <a:defRPr/>
            </a:pPr>
            <a:endParaRPr lang="en-US" altLang="zh-CN" dirty="0">
              <a:latin typeface="仿宋" panose="02010609060101010101" pitchFamily="49" charset="-122"/>
              <a:ea typeface="仿宋" panose="02010609060101010101" pitchFamily="49" charset="-122"/>
            </a:endParaRPr>
          </a:p>
        </p:txBody>
      </p:sp>
      <p:graphicFrame>
        <p:nvGraphicFramePr>
          <p:cNvPr id="3" name="表格 2"/>
          <p:cNvGraphicFramePr>
            <a:graphicFrameLocks noGrp="1"/>
          </p:cNvGraphicFramePr>
          <p:nvPr/>
        </p:nvGraphicFramePr>
        <p:xfrm>
          <a:off x="2311400" y="2852738"/>
          <a:ext cx="4799013" cy="3109912"/>
        </p:xfrm>
        <a:graphic>
          <a:graphicData uri="http://schemas.openxmlformats.org/drawingml/2006/table">
            <a:tbl>
              <a:tblPr firstRow="1" firstCol="1" bandRow="1">
                <a:tableStyleId>{5940675A-B579-460E-94D1-54222C63F5DA}</a:tableStyleId>
              </a:tblPr>
              <a:tblGrid>
                <a:gridCol w="1259923">
                  <a:extLst>
                    <a:ext uri="{9D8B030D-6E8A-4147-A177-3AD203B41FA5}">
                      <a16:colId xmlns:a16="http://schemas.microsoft.com/office/drawing/2014/main" xmlns="" val="2668544679"/>
                    </a:ext>
                  </a:extLst>
                </a:gridCol>
                <a:gridCol w="1260559">
                  <a:extLst>
                    <a:ext uri="{9D8B030D-6E8A-4147-A177-3AD203B41FA5}">
                      <a16:colId xmlns:a16="http://schemas.microsoft.com/office/drawing/2014/main" xmlns="" val="4107928216"/>
                    </a:ext>
                  </a:extLst>
                </a:gridCol>
                <a:gridCol w="2278531">
                  <a:extLst>
                    <a:ext uri="{9D8B030D-6E8A-4147-A177-3AD203B41FA5}">
                      <a16:colId xmlns:a16="http://schemas.microsoft.com/office/drawing/2014/main" xmlns="" val="576251633"/>
                    </a:ext>
                  </a:extLst>
                </a:gridCol>
              </a:tblGrid>
              <a:tr h="182936">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时间</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创新主题</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相关技术</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486111320"/>
                  </a:ext>
                </a:extLst>
              </a:tr>
              <a:tr h="182936">
                <a:tc>
                  <a:txBody>
                    <a:bodyPr/>
                    <a:lstStyle/>
                    <a:p>
                      <a:pPr algn="ctr">
                        <a:spcAft>
                          <a:spcPts val="0"/>
                        </a:spcAft>
                      </a:pPr>
                      <a:r>
                        <a:rPr lang="en-US" sz="1200" kern="100" dirty="0">
                          <a:effectLst/>
                          <a:latin typeface="仿宋" panose="02010609060101010101" pitchFamily="49" charset="-122"/>
                          <a:ea typeface="仿宋" panose="02010609060101010101" pitchFamily="49" charset="-122"/>
                        </a:rPr>
                        <a:t>20</a:t>
                      </a:r>
                      <a:r>
                        <a:rPr lang="zh-CN" sz="1200" kern="100" dirty="0">
                          <a:effectLst/>
                          <a:latin typeface="仿宋" panose="02010609060101010101" pitchFamily="49" charset="-122"/>
                          <a:ea typeface="仿宋" panose="02010609060101010101" pitchFamily="49" charset="-122"/>
                        </a:rPr>
                        <a:t>世纪</a:t>
                      </a:r>
                      <a:r>
                        <a:rPr lang="en-US" sz="1200" kern="100" dirty="0">
                          <a:effectLst/>
                          <a:latin typeface="仿宋" panose="02010609060101010101" pitchFamily="49" charset="-122"/>
                          <a:ea typeface="仿宋" panose="02010609060101010101" pitchFamily="49" charset="-122"/>
                        </a:rPr>
                        <a:t>50</a:t>
                      </a:r>
                      <a:r>
                        <a:rPr lang="zh-CN" sz="1200" kern="100" dirty="0">
                          <a:effectLst/>
                          <a:latin typeface="仿宋" panose="02010609060101010101" pitchFamily="49" charset="-122"/>
                          <a:ea typeface="仿宋"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信用卡</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磁条</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3453636130"/>
                  </a:ext>
                </a:extLst>
              </a:tr>
              <a:tr h="182936">
                <a:tc rowSpan="3">
                  <a:txBody>
                    <a:bodyPr/>
                    <a:lstStyle/>
                    <a:p>
                      <a:pPr algn="ctr">
                        <a:spcAft>
                          <a:spcPts val="0"/>
                        </a:spcAft>
                      </a:pP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20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60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自动转帐</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电话</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365481406"/>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支票处理机</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磁记录</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635445334"/>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ATM</a:t>
                      </a:r>
                      <a:r>
                        <a:rPr lang="zh-CN" sz="1200" kern="100">
                          <a:effectLst/>
                          <a:latin typeface="仿宋" panose="02010609060101010101" pitchFamily="49" charset="-122"/>
                          <a:ea typeface="仿宋" panose="02010609060101010101" pitchFamily="49" charset="-122"/>
                        </a:rPr>
                        <a:t>机</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机电一体化技术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698743978"/>
                  </a:ext>
                </a:extLst>
              </a:tr>
              <a:tr h="182936">
                <a:tc rowSpan="5">
                  <a:txBody>
                    <a:bodyPr/>
                    <a:lstStyle/>
                    <a:p>
                      <a:pPr algn="ctr">
                        <a:spcAft>
                          <a:spcPts val="0"/>
                        </a:spcAft>
                      </a:pP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20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70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POS</a:t>
                      </a:r>
                      <a:r>
                        <a:rPr lang="zh-CN" sz="1200" kern="100">
                          <a:effectLst/>
                          <a:latin typeface="仿宋" panose="02010609060101010101" pitchFamily="49" charset="-122"/>
                          <a:ea typeface="仿宋" panose="02010609060101010101" pitchFamily="49" charset="-122"/>
                        </a:rPr>
                        <a:t>机</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计算机和通信</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2780131255"/>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信用打分模型</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数据库技术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258933157"/>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CHIPS</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通信</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131410742"/>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自动付款技术</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通信、微机</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3637833525"/>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SWIFT</a:t>
                      </a:r>
                      <a:r>
                        <a:rPr lang="zh-CN" sz="1200" kern="100">
                          <a:effectLst/>
                          <a:latin typeface="仿宋" panose="02010609060101010101" pitchFamily="49" charset="-122"/>
                          <a:ea typeface="仿宋" panose="02010609060101010101" pitchFamily="49" charset="-122"/>
                        </a:rPr>
                        <a:t>系统</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通信</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203077684"/>
                  </a:ext>
                </a:extLst>
              </a:tr>
              <a:tr h="182936">
                <a:tc rowSpan="4">
                  <a:txBody>
                    <a:bodyPr/>
                    <a:lstStyle/>
                    <a:p>
                      <a:pPr algn="ctr">
                        <a:spcAft>
                          <a:spcPts val="0"/>
                        </a:spcAft>
                      </a:pP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20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cs typeface="黑体" panose="02010609060101010101" pitchFamily="49" charset="-122"/>
                        </a:rPr>
                        <a:t>80</a:t>
                      </a:r>
                      <a:r>
                        <a:rPr lang="zh-CN" altLang="en-US" sz="1200" kern="100" dirty="0">
                          <a:effectLst/>
                          <a:latin typeface="仿宋" panose="02010609060101010101" pitchFamily="49" charset="-122"/>
                          <a:ea typeface="仿宋" panose="02010609060101010101" pitchFamily="49" charset="-122"/>
                          <a:cs typeface="黑体"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衍生产品</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高速运算计算机和信息通信技术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850866606"/>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家庭银行</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计算机和信息通信技术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2256885768"/>
                  </a:ext>
                </a:extLst>
              </a:tr>
              <a:tr h="182936">
                <a:tc vMerge="1">
                  <a:txBody>
                    <a:bodyPr/>
                    <a:lstStyle/>
                    <a:p>
                      <a:pPr algn="just">
                        <a:spcAft>
                          <a:spcPts val="0"/>
                        </a:spcAft>
                      </a:pPr>
                      <a:endParaRPr lang="zh-CN" sz="1050" kern="10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企业银行</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计算机和信息通信技术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400463686"/>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en-US" sz="1200" kern="100">
                          <a:effectLst/>
                          <a:latin typeface="仿宋" panose="02010609060101010101" pitchFamily="49" charset="-122"/>
                          <a:ea typeface="仿宋" panose="02010609060101010101" pitchFamily="49" charset="-122"/>
                        </a:rPr>
                        <a:t>EDI</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通信、安全控制</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3208916522"/>
                  </a:ext>
                </a:extLst>
              </a:tr>
              <a:tr h="182936">
                <a:tc rowSpan="3">
                  <a:txBody>
                    <a:bodyPr/>
                    <a:lstStyle/>
                    <a:p>
                      <a:pPr algn="ctr">
                        <a:spcAft>
                          <a:spcPts val="0"/>
                        </a:spcAft>
                      </a:pPr>
                      <a:r>
                        <a:rPr lang="en-US" sz="1200" kern="100" dirty="0">
                          <a:effectLst/>
                          <a:latin typeface="仿宋" panose="02010609060101010101" pitchFamily="49" charset="-122"/>
                          <a:ea typeface="仿宋" panose="02010609060101010101" pitchFamily="49" charset="-122"/>
                        </a:rPr>
                        <a:t>20</a:t>
                      </a:r>
                      <a:r>
                        <a:rPr lang="zh-CN" altLang="en-US" sz="1200" kern="100" dirty="0">
                          <a:effectLst/>
                          <a:latin typeface="仿宋" panose="02010609060101010101" pitchFamily="49" charset="-122"/>
                          <a:ea typeface="仿宋" panose="02010609060101010101" pitchFamily="49" charset="-122"/>
                        </a:rPr>
                        <a:t>世纪</a:t>
                      </a:r>
                      <a:r>
                        <a:rPr lang="en-US" altLang="zh-CN" sz="1200" kern="100" dirty="0">
                          <a:effectLst/>
                          <a:latin typeface="仿宋" panose="02010609060101010101" pitchFamily="49" charset="-122"/>
                          <a:ea typeface="仿宋" panose="02010609060101010101" pitchFamily="49" charset="-122"/>
                        </a:rPr>
                        <a:t>90</a:t>
                      </a:r>
                      <a:r>
                        <a:rPr lang="zh-CN" altLang="en-US" sz="1200" kern="100" dirty="0">
                          <a:effectLst/>
                          <a:latin typeface="仿宋" panose="02010609060101010101" pitchFamily="49" charset="-122"/>
                          <a:ea typeface="仿宋" panose="02010609060101010101" pitchFamily="49" charset="-122"/>
                        </a:rPr>
                        <a:t>年代</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nchor="ctr"/>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客户关系管理</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数据库技术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4025217006"/>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a:effectLst/>
                          <a:latin typeface="仿宋" panose="02010609060101010101" pitchFamily="49" charset="-122"/>
                          <a:ea typeface="仿宋" panose="02010609060101010101" pitchFamily="49" charset="-122"/>
                        </a:rPr>
                        <a:t>信用打分模型</a:t>
                      </a:r>
                      <a:endParaRPr lang="zh-CN" sz="1100" kern="10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数据库技术</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1031970629"/>
                  </a:ext>
                </a:extLst>
              </a:tr>
              <a:tr h="182936">
                <a:tc vMerge="1">
                  <a:txBody>
                    <a:bodyPr/>
                    <a:lstStyle/>
                    <a:p>
                      <a:pPr algn="just">
                        <a:spcAft>
                          <a:spcPts val="0"/>
                        </a:spcAft>
                      </a:pPr>
                      <a:endParaRPr lang="zh-CN" sz="105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0" marR="68580"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网络银行</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tc>
                  <a:txBody>
                    <a:bodyPr/>
                    <a:lstStyle/>
                    <a:p>
                      <a:pPr algn="just">
                        <a:spcAft>
                          <a:spcPts val="0"/>
                        </a:spcAft>
                      </a:pPr>
                      <a:r>
                        <a:rPr lang="zh-CN" sz="1200" kern="100" dirty="0">
                          <a:effectLst/>
                          <a:latin typeface="仿宋" panose="02010609060101010101" pitchFamily="49" charset="-122"/>
                          <a:ea typeface="仿宋" panose="02010609060101010101" pitchFamily="49" charset="-122"/>
                        </a:rPr>
                        <a:t>信息通信技术和互联网</a:t>
                      </a:r>
                      <a:endParaRPr lang="zh-CN" sz="11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85" marR="68585" marT="0" marB="0"/>
                </a:tc>
                <a:extLst>
                  <a:ext uri="{0D108BD9-81ED-4DB2-BD59-A6C34878D82A}">
                    <a16:rowId xmlns:a16="http://schemas.microsoft.com/office/drawing/2014/main" xmlns="" val="2027726343"/>
                  </a:ext>
                </a:extLst>
              </a:tr>
            </a:tbl>
          </a:graphicData>
        </a:graphic>
      </p:graphicFrame>
    </p:spTree>
    <p:extLst>
      <p:ext uri="{BB962C8B-B14F-4D97-AF65-F5344CB8AC3E}">
        <p14:creationId xmlns:p14="http://schemas.microsoft.com/office/powerpoint/2010/main" val="166230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SzPct val="150000"/>
              <a:buBlip>
                <a:blip r:embed="rId2"/>
              </a:buBli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SzPct val="150000"/>
              <a:buBlip>
                <a:blip r:embed="rId2"/>
              </a:buBlip>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SzPct val="150000"/>
              <a:buBlip>
                <a:blip r:embed="rId2"/>
              </a:buBlip>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SzPct val="150000"/>
              <a:buBlip>
                <a:blip r:embed="rId2"/>
              </a:buBlip>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SzPct val="150000"/>
              <a:buBlip>
                <a:blip r:embed="rId2"/>
              </a:buBlip>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SzTx/>
              <a:buFontTx/>
              <a:buNone/>
            </a:pPr>
            <a:fld id="{D62F35EB-BF56-4BA5-80D8-723E8A4D1DBA}" type="slidenum">
              <a:rPr lang="zh-CN" altLang="en-US" sz="1200" smtClean="0">
                <a:solidFill>
                  <a:srgbClr val="6A5015"/>
                </a:solidFill>
                <a:latin typeface="Times New Roman" panose="02020603050405020304" pitchFamily="18" charset="0"/>
              </a:rPr>
              <a:pPr fontAlgn="base">
                <a:spcBef>
                  <a:spcPct val="0"/>
                </a:spcBef>
                <a:spcAft>
                  <a:spcPct val="0"/>
                </a:spcAft>
                <a:buSzTx/>
                <a:buFontTx/>
                <a:buNone/>
              </a:pPr>
              <a:t>9</a:t>
            </a:fld>
            <a:endParaRPr lang="zh-CN" altLang="en-US" sz="1200" smtClean="0">
              <a:solidFill>
                <a:srgbClr val="6A5015"/>
              </a:solidFill>
              <a:latin typeface="Times New Roman" panose="02020603050405020304" pitchFamily="18" charset="0"/>
            </a:endParaRPr>
          </a:p>
        </p:txBody>
      </p:sp>
      <p:sp>
        <p:nvSpPr>
          <p:cNvPr id="5" name="TextBox 4"/>
          <p:cNvSpPr txBox="1"/>
          <p:nvPr/>
        </p:nvSpPr>
        <p:spPr>
          <a:xfrm>
            <a:off x="755650" y="692150"/>
            <a:ext cx="8137525" cy="2808288"/>
          </a:xfrm>
          <a:prstGeom prst="rect">
            <a:avLst/>
          </a:prstGeom>
          <a:noFill/>
        </p:spPr>
        <p:txBody>
          <a:bodyPr>
            <a:spAutoFit/>
          </a:bodyPr>
          <a:lstStyle/>
          <a:p>
            <a:pPr marL="285750" indent="-285750" eaLnBrk="1" fontAlgn="auto" hangingPunct="1">
              <a:spcBef>
                <a:spcPts val="1000"/>
              </a:spcBef>
              <a:spcAft>
                <a:spcPts val="0"/>
              </a:spcAft>
              <a:buSzPct val="150000"/>
              <a:buFontTx/>
              <a:buBlip>
                <a:blip r:embed="rId3"/>
              </a:buBlip>
              <a:defRPr/>
            </a:pPr>
            <a:r>
              <a:rPr lang="zh-CN" altLang="en-US" dirty="0">
                <a:latin typeface="仿宋" panose="02010609060101010101" pitchFamily="49" charset="-122"/>
                <a:ea typeface="仿宋" panose="02010609060101010101" pitchFamily="49" charset="-122"/>
              </a:rPr>
              <a:t>目前，银行信息化主要以两种模式存在：一种是在传统银行的基础上，利用互联网开展传统的银行业务交易服务；另一种是完全依赖互联网的虚拟网络银行，采用国际互联网等高科技服务手段联系客户，提供全方位的金融服务。</a:t>
            </a:r>
            <a:endParaRPr lang="en-US" altLang="zh-CN"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en-US" altLang="zh-CN" sz="1600" b="1" dirty="0">
                <a:latin typeface="仿宋" panose="02010609060101010101" pitchFamily="49" charset="-122"/>
                <a:ea typeface="仿宋" panose="02010609060101010101" pitchFamily="49" charset="-122"/>
              </a:rPr>
              <a:t>1. </a:t>
            </a:r>
            <a:r>
              <a:rPr lang="zh-CN" altLang="en-US" sz="1600" b="1" dirty="0">
                <a:latin typeface="仿宋" panose="02010609060101010101" pitchFamily="49" charset="-122"/>
                <a:ea typeface="仿宋" panose="02010609060101010101" pitchFamily="49" charset="-122"/>
              </a:rPr>
              <a:t>传统银行的延伸 </a:t>
            </a:r>
            <a:endParaRPr lang="en-US" altLang="zh-CN" sz="1600" b="1" dirty="0">
              <a:latin typeface="仿宋" panose="02010609060101010101" pitchFamily="49" charset="-122"/>
              <a:ea typeface="仿宋" panose="02010609060101010101" pitchFamily="49" charset="-122"/>
            </a:endParaRPr>
          </a:p>
          <a:p>
            <a:pPr marL="741600" indent="-285750" eaLnBrk="1" fontAlgn="auto" hangingPunct="1">
              <a:spcBef>
                <a:spcPts val="0"/>
              </a:spcBef>
              <a:spcAft>
                <a:spcPts val="0"/>
              </a:spcAft>
              <a:buSzPct val="150000"/>
              <a:buFontTx/>
              <a:buBlip>
                <a:blip r:embed="rId3"/>
              </a:buBlip>
              <a:defRPr/>
            </a:pPr>
            <a:r>
              <a:rPr lang="zh-CN" altLang="en-US" sz="1600" dirty="0">
                <a:latin typeface="仿宋" panose="02010609060101010101" pitchFamily="49" charset="-122"/>
                <a:ea typeface="仿宋" panose="02010609060101010101" pitchFamily="49" charset="-122"/>
              </a:rPr>
              <a:t>中国网络银行的发展大致可以分为三个阶段：第一阶段，网银是银行的一个宣传窗口，服务单一；第二阶段，银行将传统柜面业务迁移到网上，实现多账户关联操作；第三阶段，银行通过互联网提供综合金融服务，与线下业务结合，开始走向真正意义上的网络银行。如表 </a:t>
            </a:r>
            <a:r>
              <a:rPr lang="en-US" altLang="zh-CN" sz="1600" dirty="0">
                <a:latin typeface="仿宋" panose="02010609060101010101" pitchFamily="49" charset="-122"/>
                <a:ea typeface="仿宋" panose="02010609060101010101" pitchFamily="49" charset="-122"/>
              </a:rPr>
              <a:t>13-2 </a:t>
            </a:r>
            <a:r>
              <a:rPr lang="zh-CN" altLang="en-US" sz="1600" dirty="0">
                <a:latin typeface="仿宋" panose="02010609060101010101" pitchFamily="49" charset="-122"/>
                <a:ea typeface="仿宋" panose="02010609060101010101" pitchFamily="49" charset="-122"/>
              </a:rPr>
              <a:t>所示。</a:t>
            </a:r>
            <a:endParaRPr lang="en-US" altLang="zh-CN" sz="1600" dirty="0">
              <a:latin typeface="仿宋" panose="02010609060101010101" pitchFamily="49" charset="-122"/>
              <a:ea typeface="仿宋" panose="02010609060101010101" pitchFamily="49" charset="-122"/>
            </a:endParaRPr>
          </a:p>
          <a:p>
            <a:pPr marL="455850" algn="ctr" eaLnBrk="1" fontAlgn="auto" hangingPunct="1">
              <a:spcBef>
                <a:spcPts val="500"/>
              </a:spcBef>
              <a:spcAft>
                <a:spcPts val="0"/>
              </a:spcAft>
              <a:buSzPct val="150000"/>
              <a:defRPr/>
            </a:pPr>
            <a:r>
              <a:rPr lang="zh-CN" altLang="zh-CN"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13-2</a:t>
            </a:r>
            <a:r>
              <a:rPr lang="zh-CN" altLang="zh-CN" sz="1400" b="1" dirty="0">
                <a:latin typeface="仿宋" panose="02010609060101010101" pitchFamily="49" charset="-122"/>
                <a:ea typeface="仿宋" panose="02010609060101010101" pitchFamily="49" charset="-122"/>
              </a:rPr>
              <a:t>四家传统银行发展情况</a:t>
            </a:r>
          </a:p>
          <a:p>
            <a:pPr marL="455850" eaLnBrk="1" fontAlgn="auto" hangingPunct="1">
              <a:spcBef>
                <a:spcPts val="1000"/>
              </a:spcBef>
              <a:spcAft>
                <a:spcPts val="0"/>
              </a:spcAft>
              <a:buSzPct val="150000"/>
              <a:defRPr/>
            </a:pPr>
            <a:endParaRPr lang="zh-CN" altLang="en-US" sz="1600"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nvGraphicFramePr>
        <p:xfrm>
          <a:off x="1692275" y="3357563"/>
          <a:ext cx="6480175" cy="2833786"/>
        </p:xfrm>
        <a:graphic>
          <a:graphicData uri="http://schemas.openxmlformats.org/drawingml/2006/table">
            <a:tbl>
              <a:tblPr firstRow="1" firstCol="1" bandRow="1">
                <a:tableStyleId>{5940675A-B579-460E-94D1-54222C63F5DA}</a:tableStyleId>
              </a:tblPr>
              <a:tblGrid>
                <a:gridCol w="720019">
                  <a:extLst>
                    <a:ext uri="{9D8B030D-6E8A-4147-A177-3AD203B41FA5}">
                      <a16:colId xmlns:a16="http://schemas.microsoft.com/office/drawing/2014/main" xmlns="" val="3536940204"/>
                    </a:ext>
                  </a:extLst>
                </a:gridCol>
                <a:gridCol w="5760156">
                  <a:extLst>
                    <a:ext uri="{9D8B030D-6E8A-4147-A177-3AD203B41FA5}">
                      <a16:colId xmlns:a16="http://schemas.microsoft.com/office/drawing/2014/main" xmlns="" val="2156013836"/>
                    </a:ext>
                  </a:extLst>
                </a:gridCol>
              </a:tblGrid>
              <a:tr h="182871">
                <a:tc>
                  <a:txBody>
                    <a:bodyPr/>
                    <a:lstStyle/>
                    <a:p>
                      <a:pPr algn="ctr">
                        <a:spcAft>
                          <a:spcPts val="0"/>
                        </a:spcAft>
                      </a:pPr>
                      <a:r>
                        <a:rPr lang="zh-CN" sz="1200" kern="100" dirty="0">
                          <a:effectLst/>
                          <a:latin typeface="仿宋" panose="02010609060101010101" pitchFamily="49" charset="-122"/>
                          <a:ea typeface="仿宋" panose="02010609060101010101" pitchFamily="49" charset="-122"/>
                        </a:rPr>
                        <a:t>年份</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algn="ctr">
                        <a:spcAft>
                          <a:spcPts val="0"/>
                        </a:spcAft>
                      </a:pPr>
                      <a:r>
                        <a:rPr lang="zh-CN" sz="1200" kern="100">
                          <a:effectLst/>
                          <a:latin typeface="仿宋" panose="02010609060101010101" pitchFamily="49" charset="-122"/>
                          <a:ea typeface="仿宋" panose="02010609060101010101" pitchFamily="49" charset="-122"/>
                        </a:rPr>
                        <a:t>传统银行的延伸进程</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tc>
                <a:extLst>
                  <a:ext uri="{0D108BD9-81ED-4DB2-BD59-A6C34878D82A}">
                    <a16:rowId xmlns:a16="http://schemas.microsoft.com/office/drawing/2014/main" xmlns="" val="1869687196"/>
                  </a:ext>
                </a:extLst>
              </a:tr>
              <a:tr h="182871">
                <a:tc>
                  <a:txBody>
                    <a:bodyPr/>
                    <a:lstStyle/>
                    <a:p>
                      <a:pPr algn="ctr">
                        <a:spcAft>
                          <a:spcPts val="0"/>
                        </a:spcAft>
                      </a:pPr>
                      <a:r>
                        <a:rPr lang="en-US" sz="1200" kern="100" dirty="0">
                          <a:effectLst/>
                          <a:latin typeface="仿宋" panose="02010609060101010101" pitchFamily="49" charset="-122"/>
                          <a:ea typeface="仿宋" panose="02010609060101010101" pitchFamily="49" charset="-122"/>
                        </a:rPr>
                        <a:t>1996</a:t>
                      </a:r>
                      <a:endParaRPr lang="zh-CN" sz="1200" kern="100" dirty="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中国银行在国际互联网上建立了主页，成为中国第一家在互联网上发布信息的银行。</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1606764771"/>
                  </a:ext>
                </a:extLst>
              </a:tr>
              <a:tr h="182871">
                <a:tc>
                  <a:txBody>
                    <a:bodyPr/>
                    <a:lstStyle/>
                    <a:p>
                      <a:pPr algn="ctr">
                        <a:spcAft>
                          <a:spcPts val="0"/>
                        </a:spcAft>
                      </a:pPr>
                      <a:r>
                        <a:rPr lang="en-US" sz="1200" kern="100">
                          <a:effectLst/>
                          <a:latin typeface="仿宋" panose="02010609060101010101" pitchFamily="49" charset="-122"/>
                          <a:ea typeface="仿宋" panose="02010609060101010101" pitchFamily="49" charset="-122"/>
                        </a:rPr>
                        <a:t>1997</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招商银行开通了自己的网站。</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3127285645"/>
                  </a:ext>
                </a:extLst>
              </a:tr>
              <a:tr h="731484">
                <a:tc>
                  <a:txBody>
                    <a:bodyPr/>
                    <a:lstStyle/>
                    <a:p>
                      <a:pPr algn="ctr">
                        <a:spcAft>
                          <a:spcPts val="0"/>
                        </a:spcAft>
                      </a:pPr>
                      <a:r>
                        <a:rPr lang="en-US" sz="1200" kern="100">
                          <a:effectLst/>
                          <a:latin typeface="仿宋" panose="02010609060101010101" pitchFamily="49" charset="-122"/>
                          <a:ea typeface="仿宋" panose="02010609060101010101" pitchFamily="49" charset="-122"/>
                        </a:rPr>
                        <a:t>1998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中国银行开始提供网络银行服务，包括网上查询、转账、支付及结算等功能，并完</a:t>
                      </a:r>
                      <a:r>
                        <a:rPr lang="en-US" altLang="zh-CN" sz="1200" kern="100" dirty="0">
                          <a:effectLst/>
                          <a:latin typeface="仿宋" panose="02010609060101010101" pitchFamily="49" charset="-122"/>
                          <a:ea typeface="仿宋" panose="02010609060101010101" pitchFamily="49" charset="-122"/>
                        </a:rPr>
                        <a:t>   </a:t>
                      </a:r>
                      <a:r>
                        <a:rPr lang="zh-CN" sz="1200" kern="100" dirty="0">
                          <a:effectLst/>
                          <a:latin typeface="仿宋" panose="02010609060101010101" pitchFamily="49" charset="-122"/>
                          <a:ea typeface="仿宋" panose="02010609060101010101" pitchFamily="49" charset="-122"/>
                        </a:rPr>
                        <a:t>成国内的第一笔互联网支付业务。</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招商银行推出“一网通”业务。</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中国工商银行建立自己的网站。</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3468266380"/>
                  </a:ext>
                </a:extLst>
              </a:tr>
              <a:tr h="365742">
                <a:tc>
                  <a:txBody>
                    <a:bodyPr/>
                    <a:lstStyle/>
                    <a:p>
                      <a:pPr algn="ctr">
                        <a:spcAft>
                          <a:spcPts val="0"/>
                        </a:spcAft>
                      </a:pPr>
                      <a:r>
                        <a:rPr lang="en-US" sz="1200" kern="100">
                          <a:effectLst/>
                          <a:latin typeface="仿宋" panose="02010609060101010101" pitchFamily="49" charset="-122"/>
                          <a:ea typeface="仿宋" panose="02010609060101010101" pitchFamily="49" charset="-122"/>
                        </a:rPr>
                        <a:t>1999</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招商银行推出网上个人银行，并在全国范围内启动了较为完善的网络金融服务体系。</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中国建设银行推出网络银行服务。</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79606697"/>
                  </a:ext>
                </a:extLst>
              </a:tr>
              <a:tr h="822106">
                <a:tc>
                  <a:txBody>
                    <a:bodyPr/>
                    <a:lstStyle/>
                    <a:p>
                      <a:pPr algn="ctr">
                        <a:spcAft>
                          <a:spcPts val="0"/>
                        </a:spcAft>
                      </a:pPr>
                      <a:r>
                        <a:rPr lang="en-US" sz="1200" kern="100">
                          <a:effectLst/>
                          <a:latin typeface="仿宋" panose="02010609060101010101" pitchFamily="49" charset="-122"/>
                          <a:ea typeface="仿宋" panose="02010609060101010101" pitchFamily="49" charset="-122"/>
                        </a:rPr>
                        <a:t>2002</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中国工商银行推出</a:t>
                      </a:r>
                      <a:r>
                        <a:rPr lang="en-US" sz="1200" kern="100" dirty="0">
                          <a:effectLst/>
                          <a:latin typeface="仿宋" panose="02010609060101010101" pitchFamily="49" charset="-122"/>
                          <a:ea typeface="仿宋" panose="02010609060101010101" pitchFamily="49" charset="-122"/>
                        </a:rPr>
                        <a:t>“</a:t>
                      </a:r>
                      <a:r>
                        <a:rPr lang="zh-CN" sz="1200" kern="100" dirty="0">
                          <a:effectLst/>
                          <a:latin typeface="仿宋" panose="02010609060101010101" pitchFamily="49" charset="-122"/>
                          <a:ea typeface="仿宋" panose="02010609060101010101" pitchFamily="49" charset="-122"/>
                        </a:rPr>
                        <a:t>金融</a:t>
                      </a:r>
                      <a:r>
                        <a:rPr lang="en-US" sz="1200" kern="100" dirty="0">
                          <a:effectLst/>
                          <a:latin typeface="仿宋" panose="02010609060101010101" pitchFamily="49" charset="-122"/>
                          <a:ea typeface="仿宋" panose="02010609060101010101" pitchFamily="49" charset="-122"/>
                        </a:rPr>
                        <a:t>e</a:t>
                      </a:r>
                      <a:r>
                        <a:rPr lang="zh-CN" sz="1200" kern="100" dirty="0">
                          <a:effectLst/>
                          <a:latin typeface="仿宋" panose="02010609060101010101" pitchFamily="49" charset="-122"/>
                          <a:ea typeface="仿宋" panose="02010609060101010101" pitchFamily="49" charset="-122"/>
                        </a:rPr>
                        <a:t>网通”。</a:t>
                      </a:r>
                    </a:p>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中国建设银行推出网络银行升级版，新版本的网络银行个人客户系统不但在查询、转战、缴费、网上购物等基本功能方面进行了优化，还新开通了速汇通、一卡通、债券基本等特色功能服务</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2552654308"/>
                  </a:ext>
                </a:extLst>
              </a:tr>
              <a:tr h="182871">
                <a:tc>
                  <a:txBody>
                    <a:bodyPr/>
                    <a:lstStyle/>
                    <a:p>
                      <a:pPr algn="ctr">
                        <a:spcAft>
                          <a:spcPts val="0"/>
                        </a:spcAft>
                      </a:pPr>
                      <a:r>
                        <a:rPr lang="en-US" sz="1200" kern="100">
                          <a:effectLst/>
                          <a:latin typeface="仿宋" panose="02010609060101010101" pitchFamily="49" charset="-122"/>
                          <a:ea typeface="仿宋" panose="02010609060101010101" pitchFamily="49" charset="-122"/>
                        </a:rPr>
                        <a:t>2003</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中国建设银行对网上银行进行了优化，个人客户不用下载证书即可享受更多服务。</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3545798623"/>
                  </a:ext>
                </a:extLst>
              </a:tr>
              <a:tr h="182871">
                <a:tc>
                  <a:txBody>
                    <a:bodyPr/>
                    <a:lstStyle/>
                    <a:p>
                      <a:pPr algn="ctr">
                        <a:spcAft>
                          <a:spcPts val="0"/>
                        </a:spcAft>
                      </a:pPr>
                      <a:r>
                        <a:rPr lang="en-US" sz="1200" kern="100">
                          <a:effectLst/>
                          <a:latin typeface="仿宋" panose="02010609060101010101" pitchFamily="49" charset="-122"/>
                          <a:ea typeface="仿宋" panose="02010609060101010101" pitchFamily="49" charset="-122"/>
                        </a:rPr>
                        <a:t>2008</a:t>
                      </a:r>
                      <a:endParaRPr lang="zh-CN" sz="1200" kern="100">
                        <a:effectLst/>
                        <a:latin typeface="仿宋" panose="02010609060101010101" pitchFamily="49" charset="-122"/>
                        <a:ea typeface="仿宋" panose="02010609060101010101" pitchFamily="49" charset="-122"/>
                        <a:cs typeface="黑体" panose="02010609060101010101" pitchFamily="49" charset="-122"/>
                      </a:endParaRPr>
                    </a:p>
                  </a:txBody>
                  <a:tcPr marL="68574" marR="68574" marT="0" marB="0" anchor="ctr"/>
                </a:tc>
                <a:tc>
                  <a:txBody>
                    <a:bodyPr/>
                    <a:lstStyle/>
                    <a:p>
                      <a:pPr marL="0" lvl="0" indent="0" algn="l">
                        <a:spcAft>
                          <a:spcPts val="0"/>
                        </a:spcAft>
                        <a:buFont typeface="Times" panose="02020603050405020304" pitchFamily="18" charset="0"/>
                        <a:buNone/>
                        <a:tabLst>
                          <a:tab pos="457200" algn="l"/>
                        </a:tabLst>
                      </a:pPr>
                      <a:r>
                        <a:rPr lang="zh-CN" sz="1200" kern="100" dirty="0">
                          <a:effectLst/>
                          <a:latin typeface="仿宋" panose="02010609060101010101" pitchFamily="49" charset="-122"/>
                          <a:ea typeface="仿宋" panose="02010609060101010101" pitchFamily="49" charset="-122"/>
                        </a:rPr>
                        <a:t>中国银行推出全新网络银行平台</a:t>
                      </a:r>
                      <a:r>
                        <a:rPr lang="en-US" sz="1200" kern="100" dirty="0">
                          <a:effectLst/>
                          <a:latin typeface="仿宋" panose="02010609060101010101" pitchFamily="49" charset="-122"/>
                          <a:ea typeface="仿宋" panose="02010609060101010101" pitchFamily="49" charset="-122"/>
                        </a:rPr>
                        <a:t>BOCNET</a:t>
                      </a:r>
                      <a:r>
                        <a:rPr lang="zh-CN" sz="1200" kern="100" dirty="0">
                          <a:effectLst/>
                          <a:latin typeface="仿宋" panose="02010609060101010101" pitchFamily="49" charset="-122"/>
                          <a:ea typeface="仿宋" panose="02010609060101010101" pitchFamily="49" charset="-122"/>
                        </a:rPr>
                        <a:t>。</a:t>
                      </a:r>
                      <a:endParaRPr lang="zh-CN" sz="12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74" marR="68574" marT="0" marB="0"/>
                </a:tc>
                <a:extLst>
                  <a:ext uri="{0D108BD9-81ED-4DB2-BD59-A6C34878D82A}">
                    <a16:rowId xmlns:a16="http://schemas.microsoft.com/office/drawing/2014/main" xmlns="" val="4260347744"/>
                  </a:ext>
                </a:extLst>
              </a:tr>
            </a:tbl>
          </a:graphicData>
        </a:graphic>
      </p:graphicFrame>
    </p:spTree>
    <p:extLst>
      <p:ext uri="{BB962C8B-B14F-4D97-AF65-F5344CB8AC3E}">
        <p14:creationId xmlns:p14="http://schemas.microsoft.com/office/powerpoint/2010/main" val="1279614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640</TotalTime>
  <Words>12098</Words>
  <Application>Microsoft Office PowerPoint</Application>
  <PresentationFormat>全屏显示(4:3)</PresentationFormat>
  <Paragraphs>490</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仿宋</vt:lpstr>
      <vt:lpstr>黑体</vt:lpstr>
      <vt:lpstr>华文仿宋</vt:lpstr>
      <vt:lpstr>宋体</vt:lpstr>
      <vt:lpstr>Arial</vt:lpstr>
      <vt:lpstr>Calibri</vt:lpstr>
      <vt:lpstr>Times</vt:lpstr>
      <vt:lpstr>Times New Roman</vt:lpstr>
      <vt:lpstr>Office 主题</vt:lpstr>
      <vt:lpstr>第十三章  互联网金融模式之五：  信息化金融机构 </vt:lpstr>
      <vt:lpstr>PowerPoint 演示文稿</vt:lpstr>
      <vt:lpstr>PowerPoint 演示文稿</vt:lpstr>
      <vt:lpstr>本章学习目标</vt:lpstr>
      <vt:lpstr>13.1 信息化金融机构概况 13.1.1 信息化金融机构定义 </vt:lpstr>
      <vt:lpstr>13.2 信息化金融机构之：银行业 13.2.1 银行业信息化现状 </vt:lpstr>
      <vt:lpstr>PowerPoint 演示文稿</vt:lpstr>
      <vt:lpstr>13.2.2 银行业信息化的存在模式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13.2.3 银行业信息化的风险暴露及控制 </vt:lpstr>
      <vt:lpstr>PowerPoint 演示文稿</vt:lpstr>
      <vt:lpstr>PowerPoint 演示文稿</vt:lpstr>
      <vt:lpstr>13.3 信息化金融机构之：证券业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13.4 信息化金融机构之：保险业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lpstr>关键概念</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Zhanglu</cp:lastModifiedBy>
  <cp:revision>202</cp:revision>
  <dcterms:created xsi:type="dcterms:W3CDTF">2014-09-28T02:22:12Z</dcterms:created>
  <dcterms:modified xsi:type="dcterms:W3CDTF">2016-08-31T15:30:24Z</dcterms:modified>
</cp:coreProperties>
</file>