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78" r:id="rId2"/>
    <p:sldId id="259" r:id="rId3"/>
    <p:sldId id="284" r:id="rId4"/>
    <p:sldId id="277" r:id="rId5"/>
    <p:sldId id="264" r:id="rId6"/>
    <p:sldId id="285" r:id="rId7"/>
    <p:sldId id="287" r:id="rId8"/>
    <p:sldId id="288" r:id="rId9"/>
    <p:sldId id="289"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3" r:id="rId32"/>
    <p:sldId id="314" r:id="rId33"/>
    <p:sldId id="315" r:id="rId34"/>
    <p:sldId id="316" r:id="rId35"/>
    <p:sldId id="317" r:id="rId36"/>
    <p:sldId id="318" r:id="rId37"/>
    <p:sldId id="319" r:id="rId38"/>
    <p:sldId id="320" r:id="rId39"/>
    <p:sldId id="321" r:id="rId40"/>
    <p:sldId id="322" r:id="rId41"/>
    <p:sldId id="323" r:id="rId42"/>
    <p:sldId id="282" r:id="rId43"/>
    <p:sldId id="283" r:id="rId44"/>
    <p:sldId id="273" r:id="rId45"/>
    <p:sldId id="275"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0" d="100"/>
          <a:sy n="70" d="100"/>
        </p:scale>
        <p:origin x="1386" y="66"/>
      </p:cViewPr>
      <p:guideLst>
        <p:guide orient="horz" pos="2160"/>
        <p:guide pos="2877"/>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defRPr sz="1200" noProof="1" smtClean="0">
                <a:latin typeface="+mn-lt"/>
                <a:ea typeface="+mn-ea"/>
              </a:defRPr>
            </a:lvl1pPr>
          </a:lstStyle>
          <a:p>
            <a:fld id="{1729B667-0AE6-4F5E-9527-EA5C5994100B}" type="datetimeFigureOut">
              <a:rPr lang="zh-CN" altLang="en-US"/>
              <a:pPr/>
              <a:t>2016/8/31</a:t>
            </a:fld>
            <a:endParaRPr lang="zh-CN" altLang="en-US"/>
          </a:p>
        </p:txBody>
      </p:sp>
      <p:sp>
        <p:nvSpPr>
          <p:cNvPr id="4100"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defRPr sz="1200" noProof="1" smtClean="0">
                <a:latin typeface="+mn-lt"/>
                <a:ea typeface="+mn-ea"/>
              </a:defRPr>
            </a:lvl1pPr>
          </a:lstStyle>
          <a:p>
            <a:fld id="{6D361746-75D8-42CF-A2FF-BF88D51FE0D5}" type="slidenum">
              <a:rPr lang="zh-CN" altLang="en-US"/>
              <a:pPr/>
              <a:t>‹#›</a:t>
            </a:fld>
            <a:endParaRPr lang="zh-CN" altLang="en-US"/>
          </a:p>
        </p:txBody>
      </p:sp>
    </p:spTree>
    <p:extLst>
      <p:ext uri="{BB962C8B-B14F-4D97-AF65-F5344CB8AC3E}">
        <p14:creationId xmlns:p14="http://schemas.microsoft.com/office/powerpoint/2010/main" val="2657975141"/>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noProof="1" smtClean="0"/>
              <a:t>单击此处编辑母版标题样式</a:t>
            </a:r>
            <a:endParaRPr lang="zh-CN" altLang="en-US" noProof="1"/>
          </a:p>
        </p:txBody>
      </p:sp>
      <p:sp>
        <p:nvSpPr>
          <p:cNvPr id="3" name="灯片编号占位符 5"/>
          <p:cNvSpPr>
            <a:spLocks noGrp="1"/>
          </p:cNvSpPr>
          <p:nvPr>
            <p:ph type="sldNum" sz="quarter" idx="10"/>
          </p:nvPr>
        </p:nvSpPr>
        <p:spPr/>
        <p:txBody>
          <a:bodyPr/>
          <a:lstStyle>
            <a:lvl1pPr>
              <a:defRPr smtClean="0">
                <a:latin typeface="Times New Roman" panose="02020603050405020304" pitchFamily="18" charset="0"/>
                <a:cs typeface="Times New Roman" panose="02020603050405020304" pitchFamily="18" charset="0"/>
              </a:defRPr>
            </a:lvl1pPr>
          </a:lstStyle>
          <a:p>
            <a:fld id="{CDD6D335-A1B7-4ADD-8B32-2B38D2BAD444}" type="slidenum">
              <a:rPr lang="zh-CN" altLang="en-US"/>
              <a:pPr/>
              <a:t>‹#›</a:t>
            </a:fld>
            <a:endParaRPr lang="zh-CN" altLang="en-US"/>
          </a:p>
        </p:txBody>
      </p:sp>
    </p:spTree>
    <p:extLst>
      <p:ext uri="{BB962C8B-B14F-4D97-AF65-F5344CB8AC3E}">
        <p14:creationId xmlns:p14="http://schemas.microsoft.com/office/powerpoint/2010/main" val="207720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475" y="6002338"/>
            <a:ext cx="194468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9"/>
          <p:cNvGrpSpPr>
            <a:grpSpLocks/>
          </p:cNvGrpSpPr>
          <p:nvPr userDrawn="1"/>
        </p:nvGrpSpPr>
        <p:grpSpPr bwMode="auto">
          <a:xfrm>
            <a:off x="0" y="-33338"/>
            <a:ext cx="9144000" cy="763588"/>
            <a:chOff x="0" y="-33858"/>
            <a:chExt cx="9144000" cy="764706"/>
          </a:xfrm>
        </p:grpSpPr>
        <p:pic>
          <p:nvPicPr>
            <p:cNvPr id="6" name="图片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384"/>
              <a:ext cx="9144000" cy="29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内容占位符 3"/>
            <p:cNvPicPr>
              <a:picLocks noChangeAspect="1" noChangeArrowheads="1"/>
            </p:cNvPicPr>
            <p:nvPr userDrawn="1"/>
          </p:nvPicPr>
          <p:blipFill>
            <a:blip r:embed="rId4">
              <a:extLst>
                <a:ext uri="{28A0092B-C50C-407E-A947-70E740481C1C}">
                  <a14:useLocalDpi xmlns:a14="http://schemas.microsoft.com/office/drawing/2010/main" val="0"/>
                </a:ext>
              </a:extLst>
            </a:blip>
            <a:srcRect b="50000"/>
            <a:stretch>
              <a:fillRect/>
            </a:stretch>
          </p:blipFill>
          <p:spPr bwMode="auto">
            <a:xfrm>
              <a:off x="0" y="233064"/>
              <a:ext cx="9144000" cy="2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2"/>
            <p:cNvPicPr>
              <a:picLocks noChangeAspect="1" noChangeArrowheads="1"/>
            </p:cNvPicPr>
            <p:nvPr userDrawn="1"/>
          </p:nvPicPr>
          <p:blipFill>
            <a:blip r:embed="rId5">
              <a:extLst>
                <a:ext uri="{28A0092B-C50C-407E-A947-70E740481C1C}">
                  <a14:useLocalDpi xmlns:a14="http://schemas.microsoft.com/office/drawing/2010/main" val="0"/>
                </a:ext>
              </a:extLst>
            </a:blip>
            <a:srcRect l="6519" t="6236" r="4291" b="4440"/>
            <a:stretch>
              <a:fillRect/>
            </a:stretch>
          </p:blipFill>
          <p:spPr bwMode="auto">
            <a:xfrm>
              <a:off x="6762306" y="-33858"/>
              <a:ext cx="2381693" cy="76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文本框 3"/>
          <p:cNvSpPr txBox="1">
            <a:spLocks noChangeArrowheads="1"/>
          </p:cNvSpPr>
          <p:nvPr userDrawn="1"/>
        </p:nvSpPr>
        <p:spPr bwMode="auto">
          <a:xfrm>
            <a:off x="2801938" y="6348413"/>
            <a:ext cx="3960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a:latin typeface="华文仿宋" panose="02010600040101010101" pitchFamily="2" charset="-122"/>
                <a:ea typeface="华文仿宋" panose="02010600040101010101" pitchFamily="2" charset="-122"/>
              </a:rPr>
              <a:t>互联网金融理论与实务</a:t>
            </a:r>
          </a:p>
        </p:txBody>
      </p:sp>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p:txBody>
      </p:sp>
      <p:sp>
        <p:nvSpPr>
          <p:cNvPr id="10" name="灯片编号占位符 5"/>
          <p:cNvSpPr>
            <a:spLocks noGrp="1"/>
          </p:cNvSpPr>
          <p:nvPr>
            <p:ph type="sldNum" sz="quarter" idx="10"/>
          </p:nvPr>
        </p:nvSpPr>
        <p:spPr/>
        <p:txBody>
          <a:bodyPr/>
          <a:lstStyle>
            <a:lvl1pPr>
              <a:defRPr/>
            </a:lvl1pPr>
          </a:lstStyle>
          <a:p>
            <a:fld id="{7393A867-612C-4ACC-84BD-2ACA6EFCC495}" type="slidenum">
              <a:rPr lang="zh-CN" altLang="en-US"/>
              <a:pPr/>
              <a:t>‹#›</a:t>
            </a:fld>
            <a:endParaRPr lang="zh-CN" altLang="en-US"/>
          </a:p>
        </p:txBody>
      </p:sp>
    </p:spTree>
    <p:extLst>
      <p:ext uri="{BB962C8B-B14F-4D97-AF65-F5344CB8AC3E}">
        <p14:creationId xmlns:p14="http://schemas.microsoft.com/office/powerpoint/2010/main" val="1847175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6ECA7"/>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defRPr sz="1200" b="1" noProof="1" smtClean="0">
                <a:solidFill>
                  <a:srgbClr val="6A5015"/>
                </a:solidFill>
                <a:latin typeface="Times New Roman" panose="02020603050405020304" pitchFamily="18" charset="0"/>
                <a:ea typeface="+mn-ea"/>
                <a:cs typeface="Times New Roman" panose="02020603050405020304" pitchFamily="18" charset="0"/>
              </a:defRPr>
            </a:lvl1pPr>
          </a:lstStyle>
          <a:p>
            <a:fld id="{34E1C27E-9CBD-4C13-ACF6-0D7C828CBC7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SzPct val="150000"/>
        <a:buBlip>
          <a:blip r:embed="rId4"/>
        </a:buBlip>
        <a:defRPr sz="3200" kern="1200">
          <a:solidFill>
            <a:schemeClr val="tx1"/>
          </a:solidFill>
          <a:latin typeface="+mn-lt"/>
          <a:ea typeface="+mn-ea"/>
          <a:cs typeface="+mn-cs"/>
        </a:defRPr>
      </a:lvl1pPr>
      <a:lvl2pPr marL="742950" indent="-285750" algn="l" rtl="0" fontAlgn="base">
        <a:spcBef>
          <a:spcPct val="20000"/>
        </a:spcBef>
        <a:spcAft>
          <a:spcPct val="0"/>
        </a:spcAft>
        <a:buSzPct val="150000"/>
        <a:buBlip>
          <a:blip r:embed="rId4"/>
        </a:buBlip>
        <a:defRPr sz="2800" kern="1200">
          <a:solidFill>
            <a:schemeClr val="tx1"/>
          </a:solidFill>
          <a:latin typeface="+mn-lt"/>
          <a:ea typeface="+mn-ea"/>
          <a:cs typeface="+mn-cs"/>
        </a:defRPr>
      </a:lvl2pPr>
      <a:lvl3pPr marL="1143000" indent="-228600" algn="l" rtl="0" fontAlgn="base">
        <a:spcBef>
          <a:spcPct val="20000"/>
        </a:spcBef>
        <a:spcAft>
          <a:spcPct val="0"/>
        </a:spcAft>
        <a:buSzPct val="150000"/>
        <a:buBlip>
          <a:blip r:embed="rId4"/>
        </a:buBlip>
        <a:defRPr sz="2400" kern="1200">
          <a:solidFill>
            <a:schemeClr val="tx1"/>
          </a:solidFill>
          <a:latin typeface="+mn-lt"/>
          <a:ea typeface="+mn-ea"/>
          <a:cs typeface="+mn-cs"/>
        </a:defRPr>
      </a:lvl3pPr>
      <a:lvl4pPr marL="1600200" indent="-228600" algn="l" rtl="0" fontAlgn="base">
        <a:spcBef>
          <a:spcPct val="20000"/>
        </a:spcBef>
        <a:spcAft>
          <a:spcPct val="0"/>
        </a:spcAft>
        <a:buSzPct val="150000"/>
        <a:buBlip>
          <a:blip r:embed="rId4"/>
        </a:buBlip>
        <a:defRPr sz="2000" kern="1200">
          <a:solidFill>
            <a:schemeClr val="tx1"/>
          </a:solidFill>
          <a:latin typeface="+mn-lt"/>
          <a:ea typeface="+mn-ea"/>
          <a:cs typeface="+mn-cs"/>
        </a:defRPr>
      </a:lvl4pPr>
      <a:lvl5pPr marL="2057400" indent="-228600" algn="l" rtl="0" fontAlgn="base">
        <a:spcBef>
          <a:spcPct val="20000"/>
        </a:spcBef>
        <a:spcAft>
          <a:spcPct val="0"/>
        </a:spcAft>
        <a:buSzPct val="150000"/>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250825" y="3716338"/>
            <a:ext cx="5761038" cy="1152525"/>
          </a:xfrm>
        </p:spPr>
        <p:txBody>
          <a:bodyPr/>
          <a:lstStyle/>
          <a:p>
            <a:r>
              <a:rPr lang="zh-CN" altLang="en-US" smtClean="0">
                <a:latin typeface="Calibri" panose="020F0502020204030204" pitchFamily="34" charset="0"/>
              </a:rPr>
              <a:t>第十四章</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latin typeface="Calibri" panose="020F0502020204030204" pitchFamily="34" charset="0"/>
              </a:rPr>
              <a:t>我国互联网金融案例</a:t>
            </a:r>
            <a:endParaRPr lang="zh-CN" altLang="en-US" smtClean="0">
              <a:solidFill>
                <a:srgbClr val="FF0000"/>
              </a:solidFill>
              <a:latin typeface="Calibri" panose="020F0502020204030204" pitchFamily="34" charset="0"/>
            </a:endParaRPr>
          </a:p>
        </p:txBody>
      </p:sp>
      <p:sp>
        <p:nvSpPr>
          <p:cNvPr id="5122" name="文本框 5"/>
          <p:cNvSpPr txBox="1">
            <a:spLocks noChangeArrowheads="1"/>
          </p:cNvSpPr>
          <p:nvPr/>
        </p:nvSpPr>
        <p:spPr bwMode="auto">
          <a:xfrm>
            <a:off x="4500563" y="5300663"/>
            <a:ext cx="3455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SzPct val="150000"/>
              <a:buFontTx/>
              <a:buBlip>
                <a:blip r:embed="rId2"/>
              </a:buBlip>
            </a:pPr>
            <a:r>
              <a:rPr lang="zh-CN" altLang="en-US" sz="2000">
                <a:latin typeface="黑体" panose="02010609060101010101" pitchFamily="49" charset="-122"/>
                <a:ea typeface="黑体" panose="02010609060101010101" pitchFamily="49" charset="-122"/>
              </a:rPr>
              <a:t>冯科 宋敏 编著</a:t>
            </a:r>
          </a:p>
        </p:txBody>
      </p:sp>
      <p:pic>
        <p:nvPicPr>
          <p:cNvPr id="512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0"/>
            <a:ext cx="3400425"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noProof="1" smtClean="0"/>
              <a:t>    百</a:t>
            </a:r>
            <a:r>
              <a:rPr lang="zh-CN" altLang="en-US" noProof="1"/>
              <a:t>度在 </a:t>
            </a:r>
            <a:r>
              <a:rPr lang="en-US" altLang="zh-CN" noProof="1"/>
              <a:t>PC </a:t>
            </a:r>
            <a:r>
              <a:rPr lang="zh-CN" altLang="en-US" noProof="1"/>
              <a:t>和移动端的流量和用户规模优势使之在互联网金融领域能相对容易地启动</a:t>
            </a:r>
            <a:r>
              <a:rPr lang="zh-CN" altLang="en-US" noProof="1" smtClean="0"/>
              <a:t>，对</a:t>
            </a:r>
            <a:r>
              <a:rPr lang="zh-CN" altLang="en-US" noProof="1"/>
              <a:t>机构也有足够的吸引力。对于小贷业务，百度推广平台中现有近 </a:t>
            </a:r>
            <a:r>
              <a:rPr lang="en-US" altLang="zh-CN" noProof="1"/>
              <a:t>60 </a:t>
            </a:r>
            <a:r>
              <a:rPr lang="zh-CN" altLang="en-US" noProof="1"/>
              <a:t>万的中小企业客户</a:t>
            </a:r>
            <a:r>
              <a:rPr lang="zh-CN" altLang="en-US" noProof="1" smtClean="0"/>
              <a:t>，是</a:t>
            </a:r>
            <a:r>
              <a:rPr lang="zh-CN" altLang="en-US" noProof="1"/>
              <a:t>小贷业务潜在的服务对象，具有得天独厚的优势。百度金融的目标是打造金融产品平台</a:t>
            </a:r>
            <a:r>
              <a:rPr lang="zh-CN" altLang="en-US" noProof="1" smtClean="0"/>
              <a:t>，对接</a:t>
            </a:r>
            <a:r>
              <a:rPr lang="zh-CN" altLang="en-US" noProof="1"/>
              <a:t>用户需求和理财产品。百度以更加开放的姿态来迎接互联网金融时代的到来，与</a:t>
            </a:r>
            <a:r>
              <a:rPr lang="zh-CN" altLang="en-US" noProof="1" smtClean="0"/>
              <a:t>阿里巴</a:t>
            </a:r>
            <a:r>
              <a:rPr lang="zh-CN" altLang="en-US" noProof="1"/>
              <a:t>巴收购天弘基金实现流量闭环的思路完全不同，百度是将信息流转换为金融流。在</a:t>
            </a:r>
            <a:r>
              <a:rPr lang="zh-CN" altLang="en-US" noProof="1" smtClean="0"/>
              <a:t>不断扩大</a:t>
            </a:r>
            <a:r>
              <a:rPr lang="zh-CN" altLang="en-US" noProof="1"/>
              <a:t>互联网金融版图，发展互联网金融业务方面，百度具有以下优势。</a:t>
            </a:r>
            <a:endParaRPr lang="en-US" altLang="zh-CN" noProof="1"/>
          </a:p>
        </p:txBody>
      </p:sp>
      <p:sp>
        <p:nvSpPr>
          <p:cNvPr id="1433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84B3FC2-B550-4D42-99A0-A073AB909173}" type="slidenum">
              <a:rPr lang="zh-CN" altLang="en-US"/>
              <a:pPr fontAlgn="base"/>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normAutofit lnSpcReduction="10000"/>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b="1" noProof="1" smtClean="0"/>
              <a:t>    第一</a:t>
            </a:r>
            <a:r>
              <a:rPr lang="zh-CN" altLang="en-US" b="1" noProof="1"/>
              <a:t>，搜索数据和技术。</a:t>
            </a:r>
            <a:r>
              <a:rPr lang="zh-CN" altLang="en-US" noProof="1"/>
              <a:t>与阿里巴巴和腾讯相似，百度拥有自己的“大数据”：百</a:t>
            </a:r>
            <a:r>
              <a:rPr lang="zh-CN" altLang="en-US" noProof="1" smtClean="0"/>
              <a:t>度的</a:t>
            </a:r>
            <a:r>
              <a:rPr lang="zh-CN" altLang="en-US" noProof="1"/>
              <a:t>全网数据和用户意图数据。依托互联网，百度能更好地获取和整合数据，很好地支持</a:t>
            </a:r>
            <a:r>
              <a:rPr lang="zh-CN" altLang="en-US" noProof="1" smtClean="0"/>
              <a:t>百度</a:t>
            </a:r>
            <a:r>
              <a:rPr lang="zh-CN" altLang="en-US" noProof="1"/>
              <a:t>信用评价体系的构建和金融业务的发展。搜索引擎在数据挖掘上有天生的技术特长，</a:t>
            </a:r>
            <a:r>
              <a:rPr lang="zh-CN" altLang="en-US" noProof="1" smtClean="0"/>
              <a:t>百度</a:t>
            </a:r>
            <a:r>
              <a:rPr lang="zh-CN" altLang="en-US" noProof="1"/>
              <a:t>和腾讯（搜狗）在这方面均比阿里巴巴有优势。百度可以根据海量网民的搜索，捕捉</a:t>
            </a:r>
            <a:r>
              <a:rPr lang="zh-CN" altLang="en-US" noProof="1" smtClean="0"/>
              <a:t>大众</a:t>
            </a:r>
            <a:r>
              <a:rPr lang="zh-CN" altLang="en-US" noProof="1"/>
              <a:t>用户的金融需求，利用他们拥有的数据进行互联网金融领域的挖掘，以定制化产品</a:t>
            </a:r>
            <a:r>
              <a:rPr lang="zh-CN" altLang="en-US" noProof="1" smtClean="0"/>
              <a:t>深入蓝</a:t>
            </a:r>
            <a:r>
              <a:rPr lang="zh-CN" altLang="en-US" noProof="1"/>
              <a:t>海理财用户</a:t>
            </a:r>
            <a:r>
              <a:rPr lang="zh-CN" altLang="en-US" noProof="1" smtClean="0"/>
              <a:t>。</a:t>
            </a:r>
            <a:endParaRPr lang="en-US" altLang="zh-CN" noProof="1" smtClean="0"/>
          </a:p>
          <a:p>
            <a:pPr marL="0" indent="0" fontAlgn="auto">
              <a:buFontTx/>
              <a:buNone/>
            </a:pPr>
            <a:r>
              <a:rPr lang="zh-CN" altLang="en-US" b="1" noProof="1" smtClean="0"/>
              <a:t>    第二</a:t>
            </a:r>
            <a:r>
              <a:rPr lang="zh-CN" altLang="en-US" b="1" noProof="1"/>
              <a:t>，百度地图。</a:t>
            </a:r>
            <a:r>
              <a:rPr lang="zh-CN" altLang="en-US" noProof="1"/>
              <a:t>百度在移动端除了搜索和应用分发外，另外一个巨大优势是百度</a:t>
            </a:r>
            <a:r>
              <a:rPr lang="zh-CN" altLang="en-US" noProof="1" smtClean="0"/>
              <a:t>地图</a:t>
            </a:r>
            <a:r>
              <a:rPr lang="zh-CN" altLang="en-US" noProof="1"/>
              <a:t>。百度地图已拥有 </a:t>
            </a:r>
            <a:r>
              <a:rPr lang="en-US" altLang="zh-CN" noProof="1"/>
              <a:t>2 </a:t>
            </a:r>
            <a:r>
              <a:rPr lang="zh-CN" altLang="en-US" noProof="1"/>
              <a:t>亿用户，汇聚了大量的开发者和 </a:t>
            </a:r>
            <a:r>
              <a:rPr lang="en-US" altLang="zh-CN" noProof="1"/>
              <a:t>POI </a:t>
            </a:r>
            <a:r>
              <a:rPr lang="zh-CN" altLang="en-US" noProof="1"/>
              <a:t>数据。地图和支付是本地</a:t>
            </a:r>
            <a:r>
              <a:rPr lang="zh-CN" altLang="en-US" noProof="1" smtClean="0"/>
              <a:t>生活服务</a:t>
            </a:r>
            <a:r>
              <a:rPr lang="zh-CN" altLang="en-US" noProof="1"/>
              <a:t>（ </a:t>
            </a:r>
            <a:r>
              <a:rPr lang="en-US" altLang="zh-CN" noProof="1"/>
              <a:t>O2O </a:t>
            </a:r>
            <a:r>
              <a:rPr lang="zh-CN" altLang="en-US" noProof="1"/>
              <a:t>只是其中一部分）的左右手，微信在支付上走了一小步，百度地图则迈出</a:t>
            </a:r>
            <a:r>
              <a:rPr lang="zh-CN" altLang="en-US" noProof="1" smtClean="0"/>
              <a:t>了一</a:t>
            </a:r>
            <a:r>
              <a:rPr lang="zh-CN" altLang="en-US" noProof="1"/>
              <a:t>大步。腾讯即将推出腾讯地图，百度加强移动支付也在意料之中，此前百度投资团购</a:t>
            </a:r>
            <a:r>
              <a:rPr lang="zh-CN" altLang="en-US" noProof="1" smtClean="0"/>
              <a:t>网站</a:t>
            </a:r>
            <a:r>
              <a:rPr lang="zh-CN" altLang="en-US" noProof="1"/>
              <a:t>糯米网正是其加快 </a:t>
            </a:r>
            <a:r>
              <a:rPr lang="en-US" altLang="zh-CN" noProof="1"/>
              <a:t>O2O </a:t>
            </a:r>
            <a:r>
              <a:rPr lang="zh-CN" altLang="en-US" noProof="1"/>
              <a:t>布局的迹象。阿里巴巴除了纷繁零散的投资外，在本地生活</a:t>
            </a:r>
            <a:r>
              <a:rPr lang="zh-CN" altLang="en-US" noProof="1" smtClean="0"/>
              <a:t>方面</a:t>
            </a:r>
            <a:r>
              <a:rPr lang="zh-CN" altLang="en-US" noProof="1"/>
              <a:t>真正的核心优势只有手机支付宝。百度本地生活服务的机会，也是百度钱包以及百度</a:t>
            </a:r>
            <a:r>
              <a:rPr lang="zh-CN" altLang="en-US" noProof="1" smtClean="0"/>
              <a:t>金融</a:t>
            </a:r>
            <a:r>
              <a:rPr lang="zh-CN" altLang="en-US" noProof="1"/>
              <a:t>的机会。</a:t>
            </a:r>
            <a:endParaRPr lang="en-US" altLang="zh-CN" noProof="1"/>
          </a:p>
        </p:txBody>
      </p:sp>
      <p:sp>
        <p:nvSpPr>
          <p:cNvPr id="1536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3E278545-9658-4EE3-B9B3-06204E0F51B6}" type="slidenum">
              <a:rPr lang="zh-CN" altLang="en-US"/>
              <a:pPr fontAlgn="base"/>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normAutofit lnSpcReduction="10000"/>
          </a:bodyPr>
          <a:lstStyle/>
          <a:p>
            <a:pPr fontAlgn="auto"/>
            <a:r>
              <a:rPr lang="en-US" altLang="zh-CN" b="1" noProof="1"/>
              <a:t>14.1.2 </a:t>
            </a:r>
            <a:r>
              <a:rPr lang="zh-CN" altLang="en-US" b="1" noProof="1"/>
              <a:t>阿里巴</a:t>
            </a:r>
            <a:r>
              <a:rPr lang="zh-CN" altLang="en-US" b="1" noProof="1" smtClean="0"/>
              <a:t>巴</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noProof="1" smtClean="0"/>
              <a:t>    阿里</a:t>
            </a:r>
            <a:r>
              <a:rPr lang="zh-CN" altLang="en-US" noProof="1"/>
              <a:t>巴巴是互联网金融风暴的始作俑者。从 </a:t>
            </a:r>
            <a:r>
              <a:rPr lang="en-US" altLang="zh-CN" noProof="1"/>
              <a:t>2013 </a:t>
            </a:r>
            <a:r>
              <a:rPr lang="zh-CN" altLang="en-US" noProof="1"/>
              <a:t>年阿里巴巴推出余额宝后，传统</a:t>
            </a:r>
            <a:r>
              <a:rPr lang="zh-CN" altLang="en-US" noProof="1" smtClean="0"/>
              <a:t>金融</a:t>
            </a:r>
            <a:r>
              <a:rPr lang="zh-CN" altLang="en-US" noProof="1"/>
              <a:t>行业担心互联网金融给金融行业带来的震荡对自身造成冲击，互联网巨头们也快速</a:t>
            </a:r>
            <a:r>
              <a:rPr lang="zh-CN" altLang="en-US" noProof="1" smtClean="0"/>
              <a:t>推出自身</a:t>
            </a:r>
            <a:r>
              <a:rPr lang="zh-CN" altLang="en-US" noProof="1"/>
              <a:t>的互联网金融产品，一大群互联网公司如雨后春笋般纷纷崛起。其实早在 </a:t>
            </a:r>
            <a:r>
              <a:rPr lang="en-US" altLang="zh-CN" noProof="1"/>
              <a:t>2004</a:t>
            </a:r>
            <a:r>
              <a:rPr lang="zh-CN" altLang="en-US" noProof="1"/>
              <a:t>年 </a:t>
            </a:r>
            <a:r>
              <a:rPr lang="en-US" altLang="zh-CN" noProof="1"/>
              <a:t>12</a:t>
            </a:r>
            <a:r>
              <a:rPr lang="zh-CN" altLang="en-US" noProof="1"/>
              <a:t>月</a:t>
            </a:r>
            <a:r>
              <a:rPr lang="zh-CN" altLang="en-US" noProof="1" smtClean="0"/>
              <a:t>，阿里</a:t>
            </a:r>
            <a:r>
              <a:rPr lang="zh-CN" altLang="en-US" noProof="1"/>
              <a:t>巴巴推出第三方支付平台</a:t>
            </a:r>
            <a:r>
              <a:rPr lang="en-US" altLang="zh-CN" noProof="1"/>
              <a:t>——</a:t>
            </a:r>
            <a:r>
              <a:rPr lang="zh-CN" altLang="en-US" noProof="1"/>
              <a:t>支付宝时就已经为其成为互联网金融巨头奠定了基础</a:t>
            </a:r>
            <a:r>
              <a:rPr lang="zh-CN" altLang="en-US" noProof="1" smtClean="0"/>
              <a:t>。阿里</a:t>
            </a:r>
            <a:r>
              <a:rPr lang="zh-CN" altLang="en-US" noProof="1"/>
              <a:t>巴巴近两年在互联网金融领域动作频繁，主要有以下五大</a:t>
            </a:r>
            <a:r>
              <a:rPr lang="zh-CN" altLang="en-US" noProof="1" smtClean="0"/>
              <a:t>布局。</a:t>
            </a:r>
            <a:endParaRPr lang="en-US" altLang="zh-CN" noProof="1" smtClean="0"/>
          </a:p>
          <a:p>
            <a:pPr marL="0" indent="0" fontAlgn="auto">
              <a:buFontTx/>
              <a:buNone/>
            </a:pPr>
            <a:r>
              <a:rPr lang="zh-CN" altLang="en-US" b="1" noProof="1" smtClean="0"/>
              <a:t>    第一</a:t>
            </a:r>
            <a:r>
              <a:rPr lang="zh-CN" altLang="en-US" b="1" noProof="1"/>
              <a:t>，推出余额宝。 </a:t>
            </a:r>
            <a:r>
              <a:rPr lang="en-US" altLang="zh-CN" noProof="1"/>
              <a:t>2013 </a:t>
            </a:r>
            <a:r>
              <a:rPr lang="zh-CN" altLang="en-US" noProof="1"/>
              <a:t>年 </a:t>
            </a:r>
            <a:r>
              <a:rPr lang="en-US" altLang="zh-CN" noProof="1"/>
              <a:t>6 </a:t>
            </a:r>
            <a:r>
              <a:rPr lang="zh-CN" altLang="en-US" noProof="1"/>
              <a:t>月 </a:t>
            </a:r>
            <a:r>
              <a:rPr lang="en-US" altLang="zh-CN" noProof="1"/>
              <a:t>13 </a:t>
            </a:r>
            <a:r>
              <a:rPr lang="zh-CN" altLang="en-US" noProof="1"/>
              <a:t>日，阿里巴巴集团旗下支付宝推出全新的</a:t>
            </a:r>
            <a:r>
              <a:rPr lang="zh-CN" altLang="en-US" noProof="1" smtClean="0"/>
              <a:t>互联网理财</a:t>
            </a:r>
            <a:r>
              <a:rPr lang="zh-CN" altLang="en-US" noProof="1"/>
              <a:t>产品“余额宝”。用户将银行账号与支付宝绑定，并将银行活期存款转移到余额宝中</a:t>
            </a:r>
            <a:r>
              <a:rPr lang="zh-CN" altLang="en-US" noProof="1" smtClean="0"/>
              <a:t>，通过</a:t>
            </a:r>
            <a:r>
              <a:rPr lang="zh-CN" altLang="en-US" noProof="1"/>
              <a:t>余额宝，用户能够得到高于银行活期存款的收益，同时也能随时消费支付和转出，</a:t>
            </a:r>
            <a:r>
              <a:rPr lang="zh-CN" altLang="en-US" noProof="1" smtClean="0"/>
              <a:t>与使用</a:t>
            </a:r>
            <a:r>
              <a:rPr lang="zh-CN" altLang="en-US" noProof="1"/>
              <a:t>支付宝余额一样方便。转入余额宝的资金在第二个工作日由基金公司进行份额确认</a:t>
            </a:r>
            <a:r>
              <a:rPr lang="zh-CN" altLang="en-US" noProof="1" smtClean="0"/>
              <a:t>，对</a:t>
            </a:r>
            <a:r>
              <a:rPr lang="zh-CN" altLang="en-US" noProof="1"/>
              <a:t>已确认的份额开始计算收益。</a:t>
            </a:r>
            <a:r>
              <a:rPr lang="zh-CN" altLang="en-US" b="1" noProof="1"/>
              <a:t>余额宝实质是货币基金，</a:t>
            </a:r>
            <a:r>
              <a:rPr lang="zh-CN" altLang="en-US" noProof="1"/>
              <a:t>是马云“搅局金融”的一个</a:t>
            </a:r>
            <a:r>
              <a:rPr lang="zh-CN" altLang="en-US" noProof="1" smtClean="0"/>
              <a:t>有效武器</a:t>
            </a:r>
            <a:r>
              <a:rPr lang="zh-CN" altLang="en-US" noProof="1"/>
              <a:t>。其推出不久，阿里巴巴趁热打铁，将其在移动端上线，绑定用户的消费和理财行为。</a:t>
            </a:r>
            <a:endParaRPr lang="en-US" altLang="zh-CN" noProof="1"/>
          </a:p>
        </p:txBody>
      </p:sp>
      <p:sp>
        <p:nvSpPr>
          <p:cNvPr id="1638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856413F-2F16-4D2F-B12A-E9861DBD89C4}" type="slidenum">
              <a:rPr lang="zh-CN" altLang="en-US"/>
              <a:pPr fontAlgn="base"/>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a:t>14.1.2 </a:t>
            </a:r>
            <a:r>
              <a:rPr lang="zh-CN" altLang="en-US" b="1" noProof="1"/>
              <a:t>阿里巴</a:t>
            </a:r>
            <a:r>
              <a:rPr lang="zh-CN" altLang="en-US" b="1" noProof="1" smtClean="0"/>
              <a:t>巴</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第二</a:t>
            </a:r>
            <a:r>
              <a:rPr lang="zh-CN" altLang="en-US" b="1" noProof="1"/>
              <a:t>，与民生银行合作。 </a:t>
            </a:r>
            <a:r>
              <a:rPr lang="en-US" altLang="zh-CN" noProof="1"/>
              <a:t>2013 </a:t>
            </a:r>
            <a:r>
              <a:rPr lang="zh-CN" altLang="en-US" noProof="1"/>
              <a:t>年 </a:t>
            </a:r>
            <a:r>
              <a:rPr lang="en-US" altLang="zh-CN" noProof="1"/>
              <a:t>9 </a:t>
            </a:r>
            <a:r>
              <a:rPr lang="zh-CN" altLang="en-US" noProof="1"/>
              <a:t>月 </a:t>
            </a:r>
            <a:r>
              <a:rPr lang="en-US" altLang="zh-CN" noProof="1"/>
              <a:t>16 </a:t>
            </a:r>
            <a:r>
              <a:rPr lang="zh-CN" altLang="en-US" noProof="1"/>
              <a:t>日，阿里巴巴与民生银行合作，携手打造</a:t>
            </a:r>
            <a:r>
              <a:rPr lang="zh-CN" altLang="en-US" noProof="1" smtClean="0"/>
              <a:t>全新</a:t>
            </a:r>
            <a:r>
              <a:rPr lang="zh-CN" altLang="en-US" noProof="1"/>
              <a:t>的金融开放平台，为小微企业和草根消费者提供融资服务，同时也是未来大零售战略</a:t>
            </a:r>
            <a:r>
              <a:rPr lang="zh-CN" altLang="en-US" noProof="1" smtClean="0"/>
              <a:t>布局</a:t>
            </a:r>
            <a:r>
              <a:rPr lang="zh-CN" altLang="en-US" noProof="1"/>
              <a:t>的关键一环。民生银行与阿里巴巴达成了以直销银行业务、理财业务、资金清算与结算</a:t>
            </a:r>
            <a:r>
              <a:rPr lang="zh-CN" altLang="en-US" noProof="1" smtClean="0"/>
              <a:t>、信用卡</a:t>
            </a:r>
            <a:r>
              <a:rPr lang="zh-CN" altLang="en-US" noProof="1"/>
              <a:t>业务、信用凭证业务、信用支付业务、互联网终端金融、 </a:t>
            </a:r>
            <a:r>
              <a:rPr lang="en-US" altLang="zh-CN" noProof="1"/>
              <a:t>IT </a:t>
            </a:r>
            <a:r>
              <a:rPr lang="zh-CN" altLang="en-US" noProof="1"/>
              <a:t>科技为内容的八项</a:t>
            </a:r>
            <a:r>
              <a:rPr lang="zh-CN" altLang="en-US" noProof="1" smtClean="0"/>
              <a:t>合作</a:t>
            </a:r>
            <a:r>
              <a:rPr lang="zh-CN" altLang="en-US" noProof="1"/>
              <a:t>协议</a:t>
            </a:r>
            <a:r>
              <a:rPr lang="zh-CN" altLang="en-US" noProof="1" smtClean="0"/>
              <a:t>。此外</a:t>
            </a:r>
            <a:r>
              <a:rPr lang="zh-CN" altLang="en-US" noProof="1"/>
              <a:t>，民生银行所推出的直销银行业务，主要依托淘宝平台，将银行电子</a:t>
            </a:r>
            <a:r>
              <a:rPr lang="zh-CN" altLang="en-US" noProof="1" smtClean="0"/>
              <a:t>账户</a:t>
            </a:r>
            <a:r>
              <a:rPr lang="zh-CN" altLang="en-US" noProof="1"/>
              <a:t>系统与支付宝账户互联互通</a:t>
            </a:r>
            <a:r>
              <a:rPr lang="zh-CN" altLang="en-US" noProof="1" smtClean="0"/>
              <a:t>。</a:t>
            </a:r>
            <a:endParaRPr lang="en-US" altLang="zh-CN" noProof="1" smtClean="0"/>
          </a:p>
          <a:p>
            <a:pPr marL="0" indent="0" fontAlgn="auto">
              <a:buFontTx/>
              <a:buNone/>
            </a:pPr>
            <a:r>
              <a:rPr lang="zh-CN" altLang="en-US" b="1" noProof="1" smtClean="0"/>
              <a:t>    第三</a:t>
            </a:r>
            <a:r>
              <a:rPr lang="zh-CN" altLang="en-US" b="1" noProof="1"/>
              <a:t>，联合发起成立众安保险。 </a:t>
            </a:r>
            <a:r>
              <a:rPr lang="en-US" altLang="zh-CN" noProof="1"/>
              <a:t>2013 </a:t>
            </a:r>
            <a:r>
              <a:rPr lang="zh-CN" altLang="en-US" noProof="1"/>
              <a:t>年 </a:t>
            </a:r>
            <a:r>
              <a:rPr lang="en-US" altLang="zh-CN" noProof="1"/>
              <a:t>11 </a:t>
            </a:r>
            <a:r>
              <a:rPr lang="zh-CN" altLang="en-US" noProof="1"/>
              <a:t>月 </a:t>
            </a:r>
            <a:r>
              <a:rPr lang="en-US" altLang="zh-CN" noProof="1"/>
              <a:t>6 </a:t>
            </a:r>
            <a:r>
              <a:rPr lang="zh-CN" altLang="en-US" noProof="1"/>
              <a:t>日，有马云、马化腾、马明哲发起</a:t>
            </a:r>
            <a:r>
              <a:rPr lang="zh-CN" altLang="en-US" noProof="1" smtClean="0"/>
              <a:t>的中国</a:t>
            </a:r>
            <a:r>
              <a:rPr lang="zh-CN" altLang="en-US" noProof="1"/>
              <a:t>首家互联网保险公司</a:t>
            </a:r>
            <a:r>
              <a:rPr lang="en-US" altLang="zh-CN" noProof="1"/>
              <a:t>——</a:t>
            </a:r>
            <a:r>
              <a:rPr lang="zh-CN" altLang="en-US" noProof="1"/>
              <a:t>众安保险正式挂牌。众安保险以“服务互联网”的宗旨，</a:t>
            </a:r>
            <a:r>
              <a:rPr lang="zh-CN" altLang="en-US" noProof="1" smtClean="0"/>
              <a:t>力图</a:t>
            </a:r>
            <a:r>
              <a:rPr lang="zh-CN" altLang="en-US" noProof="1"/>
              <a:t>为所有互联网经济参与者提供保障和服务。众安保险首批保险产品“众乐宝</a:t>
            </a:r>
            <a:r>
              <a:rPr lang="en-US" altLang="zh-CN" noProof="1"/>
              <a:t>——</a:t>
            </a:r>
            <a:r>
              <a:rPr lang="zh-CN" altLang="en-US" noProof="1" smtClean="0"/>
              <a:t>保证金计划</a:t>
            </a:r>
            <a:r>
              <a:rPr lang="zh-CN" altLang="en-US" noProof="1"/>
              <a:t>”于 </a:t>
            </a:r>
            <a:r>
              <a:rPr lang="en-US" altLang="zh-CN" noProof="1"/>
              <a:t>2013 </a:t>
            </a:r>
            <a:r>
              <a:rPr lang="zh-CN" altLang="en-US" noProof="1"/>
              <a:t>年 </a:t>
            </a:r>
            <a:r>
              <a:rPr lang="en-US" altLang="zh-CN" noProof="1"/>
              <a:t>11 </a:t>
            </a:r>
            <a:r>
              <a:rPr lang="zh-CN" altLang="en-US" noProof="1"/>
              <a:t>月 </a:t>
            </a:r>
            <a:r>
              <a:rPr lang="en-US" altLang="zh-CN" noProof="1"/>
              <a:t>25 </a:t>
            </a:r>
            <a:r>
              <a:rPr lang="zh-CN" altLang="en-US" noProof="1"/>
              <a:t>日上线，开启国内首款网络保证金保险，为淘宝上加入消保</a:t>
            </a:r>
            <a:r>
              <a:rPr lang="zh-CN" altLang="en-US" noProof="1" smtClean="0"/>
              <a:t>协议</a:t>
            </a:r>
            <a:r>
              <a:rPr lang="zh-CN" altLang="en-US" noProof="1"/>
              <a:t>的卖家提供新保障，是全球首款运用互联网数据作为精算依据的保险产品。</a:t>
            </a:r>
            <a:endParaRPr lang="en-US" altLang="zh-CN" noProof="1"/>
          </a:p>
        </p:txBody>
      </p:sp>
      <p:sp>
        <p:nvSpPr>
          <p:cNvPr id="1741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ACA64D91-D83F-4C58-B9E9-9878BDF6AACD}" type="slidenum">
              <a:rPr lang="zh-CN" altLang="en-US"/>
              <a:pPr fontAlgn="base"/>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normAutofit lnSpcReduction="10000"/>
          </a:bodyPr>
          <a:lstStyle/>
          <a:p>
            <a:pPr fontAlgn="auto"/>
            <a:r>
              <a:rPr lang="en-US" altLang="zh-CN" b="1" noProof="1"/>
              <a:t>14.1.2 </a:t>
            </a:r>
            <a:r>
              <a:rPr lang="zh-CN" altLang="en-US" b="1" noProof="1"/>
              <a:t>阿里巴</a:t>
            </a:r>
            <a:r>
              <a:rPr lang="zh-CN" altLang="en-US" b="1" noProof="1" smtClean="0"/>
              <a:t>巴</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第四</a:t>
            </a:r>
            <a:r>
              <a:rPr lang="zh-CN" altLang="en-US" b="1" noProof="1"/>
              <a:t>，发起设立浙江网商银行。 </a:t>
            </a:r>
            <a:r>
              <a:rPr lang="en-US" altLang="zh-CN" noProof="1"/>
              <a:t>2014 </a:t>
            </a:r>
            <a:r>
              <a:rPr lang="zh-CN" altLang="en-US" noProof="1"/>
              <a:t>年 </a:t>
            </a:r>
            <a:r>
              <a:rPr lang="en-US" altLang="zh-CN" noProof="1"/>
              <a:t>9 </a:t>
            </a:r>
            <a:r>
              <a:rPr lang="zh-CN" altLang="en-US" noProof="1"/>
              <a:t>月 </a:t>
            </a:r>
            <a:r>
              <a:rPr lang="en-US" altLang="zh-CN" noProof="1"/>
              <a:t>29 </a:t>
            </a:r>
            <a:r>
              <a:rPr lang="zh-CN" altLang="en-US" noProof="1"/>
              <a:t>日，阿里巴巴与</a:t>
            </a:r>
            <a:r>
              <a:rPr lang="zh-CN" altLang="en-US" noProof="1" smtClean="0"/>
              <a:t>上海复星工业技术发展有限公司</a:t>
            </a:r>
            <a:r>
              <a:rPr lang="zh-CN" altLang="en-US" noProof="1"/>
              <a:t>、万向三农集团有限公司、宁波市金润资产经营有限公司共同发起设立</a:t>
            </a:r>
            <a:r>
              <a:rPr lang="zh-CN" altLang="en-US" noProof="1" smtClean="0"/>
              <a:t>浙江网商银行</a:t>
            </a:r>
            <a:r>
              <a:rPr lang="zh-CN" altLang="en-US" noProof="1"/>
              <a:t>正式获筹，拟打造全流程网络经营模式。网商银行采取“小存小贷”的业务模式</a:t>
            </a:r>
            <a:r>
              <a:rPr lang="zh-CN" altLang="en-US" noProof="1" smtClean="0"/>
              <a:t>，客户</a:t>
            </a:r>
            <a:r>
              <a:rPr lang="zh-CN" altLang="en-US" noProof="1"/>
              <a:t>群体为电商上的小微企业和个人消费者，用互联网的技术、理念，尤其是互联网的</a:t>
            </a:r>
            <a:r>
              <a:rPr lang="zh-CN" altLang="en-US" noProof="1" smtClean="0"/>
              <a:t>信用</a:t>
            </a:r>
            <a:r>
              <a:rPr lang="zh-CN" altLang="en-US" noProof="1"/>
              <a:t>，去提供适合小微企业和草根消费者的金融服务。    </a:t>
            </a:r>
            <a:endParaRPr lang="en-US" altLang="zh-CN" noProof="1" smtClean="0"/>
          </a:p>
          <a:p>
            <a:pPr marL="0" indent="0" fontAlgn="auto">
              <a:buFontTx/>
              <a:buNone/>
            </a:pPr>
            <a:r>
              <a:rPr lang="zh-CN" altLang="en-US" b="1" noProof="1" smtClean="0"/>
              <a:t>    第五</a:t>
            </a:r>
            <a:r>
              <a:rPr lang="zh-CN" altLang="en-US" b="1" noProof="1"/>
              <a:t>，成立蚂蚁金融服务集团。 </a:t>
            </a:r>
            <a:r>
              <a:rPr lang="en-US" altLang="zh-CN" noProof="1"/>
              <a:t>2014 </a:t>
            </a:r>
            <a:r>
              <a:rPr lang="zh-CN" altLang="en-US" noProof="1"/>
              <a:t>年 </a:t>
            </a:r>
            <a:r>
              <a:rPr lang="en-US" altLang="zh-CN" noProof="1"/>
              <a:t>10 </a:t>
            </a:r>
            <a:r>
              <a:rPr lang="zh-CN" altLang="en-US" noProof="1"/>
              <a:t>月 </a:t>
            </a:r>
            <a:r>
              <a:rPr lang="en-US" altLang="zh-CN" noProof="1"/>
              <a:t>16 </a:t>
            </a:r>
            <a:r>
              <a:rPr lang="zh-CN" altLang="en-US" noProof="1"/>
              <a:t>日，阿里巴巴旗下蚂蚁金融服务</a:t>
            </a:r>
            <a:r>
              <a:rPr lang="zh-CN" altLang="en-US" noProof="1" smtClean="0"/>
              <a:t>集团</a:t>
            </a:r>
            <a:r>
              <a:rPr lang="zh-CN" altLang="en-US" noProof="1"/>
              <a:t>正式宣告成立。作为互联网金融巨头阿里巴巴旗下的金融服务集团，“蚂蚁金服”</a:t>
            </a:r>
            <a:r>
              <a:rPr lang="zh-CN" altLang="en-US" noProof="1" smtClean="0"/>
              <a:t>自然将</a:t>
            </a:r>
            <a:r>
              <a:rPr lang="zh-CN" altLang="en-US" noProof="1"/>
              <a:t>阿里巴巴旗下的支付宝、支付宝钱包、余额宝、招财宝、蚂蚁小贷以及浙江网商银行</a:t>
            </a:r>
            <a:r>
              <a:rPr lang="zh-CN" altLang="en-US" noProof="1" smtClean="0"/>
              <a:t>等品牌</a:t>
            </a:r>
            <a:r>
              <a:rPr lang="zh-CN" altLang="en-US" noProof="1"/>
              <a:t>和业务收入囊中。蚂蚁金服的业务体系主要有支付、理财、融资、保险四大</a:t>
            </a:r>
            <a:r>
              <a:rPr lang="zh-CN" altLang="en-US" noProof="1" smtClean="0"/>
              <a:t>板块，主要</a:t>
            </a:r>
            <a:r>
              <a:rPr lang="zh-CN" altLang="en-US" noProof="1"/>
              <a:t>服务对象为小微企业和个人消费者，将自身打造成互联网金融服务平台。蚂蚁金</a:t>
            </a:r>
            <a:r>
              <a:rPr lang="zh-CN" altLang="en-US" noProof="1" smtClean="0"/>
              <a:t>服集成了阿里在金融领域的强大势力，将</a:t>
            </a:r>
            <a:r>
              <a:rPr lang="zh-CN" altLang="en-US" noProof="1"/>
              <a:t>为互联网金融的拓展带来巨大的推动力，也被誉为</a:t>
            </a:r>
            <a:r>
              <a:rPr lang="zh-CN" altLang="en-US" noProof="1" smtClean="0"/>
              <a:t>目前</a:t>
            </a:r>
            <a:r>
              <a:rPr lang="zh-CN" altLang="en-US" noProof="1"/>
              <a:t>互联网金融最大的</a:t>
            </a:r>
            <a:r>
              <a:rPr lang="zh-CN" altLang="en-US" noProof="1" smtClean="0"/>
              <a:t>平台之一</a:t>
            </a:r>
            <a:r>
              <a:rPr lang="zh-CN" altLang="en-US" noProof="1"/>
              <a:t>。</a:t>
            </a:r>
            <a:endParaRPr lang="en-US" altLang="zh-CN" noProof="1"/>
          </a:p>
        </p:txBody>
      </p:sp>
      <p:sp>
        <p:nvSpPr>
          <p:cNvPr id="1843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A78E4ADD-F42E-4BA3-8775-919A62AF52B2}" type="slidenum">
              <a:rPr lang="zh-CN" altLang="en-US"/>
              <a:pPr fontAlgn="base"/>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409575" y="333375"/>
            <a:ext cx="8208963"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1945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3DECB391-09FA-4937-A8FF-EFCA8DFEA903}" type="slidenum">
              <a:rPr lang="zh-CN" altLang="en-US"/>
              <a:pPr fontAlgn="base"/>
              <a:t>15</a:t>
            </a:fld>
            <a:endParaRPr lang="zh-CN" altLang="en-US"/>
          </a:p>
        </p:txBody>
      </p:sp>
      <p:sp>
        <p:nvSpPr>
          <p:cNvPr id="19459" name="TextBox 7"/>
          <p:cNvSpPr txBox="1">
            <a:spLocks noChangeArrowheads="1"/>
          </p:cNvSpPr>
          <p:nvPr/>
        </p:nvSpPr>
        <p:spPr bwMode="auto">
          <a:xfrm>
            <a:off x="250825" y="1214438"/>
            <a:ext cx="8208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14-2 </a:t>
            </a:r>
            <a:r>
              <a:rPr lang="zh-CN" altLang="en-US" sz="1400" b="1">
                <a:latin typeface="仿宋" panose="02010609060101010101" pitchFamily="49" charset="-122"/>
                <a:ea typeface="仿宋" panose="02010609060101010101" pitchFamily="49" charset="-122"/>
              </a:rPr>
              <a:t>阿里巴巴的互联网金融布局</a:t>
            </a:r>
            <a:endParaRPr lang="zh-CN" altLang="zh-CN" sz="1400">
              <a:latin typeface="仿宋" panose="02010609060101010101" pitchFamily="49" charset="-122"/>
              <a:ea typeface="仿宋" panose="02010609060101010101" pitchFamily="49" charset="-122"/>
            </a:endParaRPr>
          </a:p>
        </p:txBody>
      </p:sp>
      <p:sp>
        <p:nvSpPr>
          <p:cNvPr id="19460" name="矩形 2"/>
          <p:cNvSpPr>
            <a:spLocks noChangeArrowheads="1"/>
          </p:cNvSpPr>
          <p:nvPr/>
        </p:nvSpPr>
        <p:spPr bwMode="auto">
          <a:xfrm>
            <a:off x="409575" y="833438"/>
            <a:ext cx="7632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截至 </a:t>
            </a:r>
            <a:r>
              <a:rPr lang="en-US" altLang="zh-CN">
                <a:latin typeface="仿宋" panose="02010609060101010101" pitchFamily="49" charset="-122"/>
                <a:ea typeface="仿宋" panose="02010609060101010101" pitchFamily="49" charset="-122"/>
              </a:rPr>
              <a:t>2014 </a:t>
            </a:r>
            <a:r>
              <a:rPr lang="zh-CN" altLang="en-US">
                <a:latin typeface="仿宋" panose="02010609060101010101" pitchFamily="49" charset="-122"/>
                <a:ea typeface="仿宋" panose="02010609060101010101" pitchFamily="49" charset="-122"/>
              </a:rPr>
              <a:t>年年底，阿里巴巴涉及的互联网金融产品和业务如表 </a:t>
            </a:r>
            <a:r>
              <a:rPr lang="en-US" altLang="zh-CN">
                <a:latin typeface="仿宋" panose="02010609060101010101" pitchFamily="49" charset="-122"/>
                <a:ea typeface="仿宋" panose="02010609060101010101" pitchFamily="49" charset="-122"/>
              </a:rPr>
              <a:t>14-2 </a:t>
            </a:r>
            <a:r>
              <a:rPr lang="zh-CN" altLang="en-US">
                <a:latin typeface="仿宋" panose="02010609060101010101" pitchFamily="49" charset="-122"/>
                <a:ea typeface="仿宋" panose="02010609060101010101" pitchFamily="49" charset="-122"/>
              </a:rPr>
              <a:t>所示。</a:t>
            </a:r>
          </a:p>
        </p:txBody>
      </p:sp>
      <p:graphicFrame>
        <p:nvGraphicFramePr>
          <p:cNvPr id="5" name="表格 4"/>
          <p:cNvGraphicFramePr>
            <a:graphicFrameLocks noGrp="1"/>
          </p:cNvGraphicFramePr>
          <p:nvPr/>
        </p:nvGraphicFramePr>
        <p:xfrm>
          <a:off x="182563" y="1500188"/>
          <a:ext cx="8782050" cy="4705350"/>
        </p:xfrm>
        <a:graphic>
          <a:graphicData uri="http://schemas.openxmlformats.org/drawingml/2006/table">
            <a:tbl>
              <a:tblPr firstRow="1" bandRow="1">
                <a:tableStyleId>{5C22544A-7EE6-4342-B048-85BDC9FD1C3A}</a:tableStyleId>
              </a:tblPr>
              <a:tblGrid>
                <a:gridCol w="1636486"/>
                <a:gridCol w="7145564"/>
              </a:tblGrid>
              <a:tr h="426733">
                <a:tc>
                  <a:txBody>
                    <a:bodyPr/>
                    <a:lstStyle/>
                    <a:p>
                      <a:pPr algn="ctr">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阿里巴巴互联网金融产品与业务</a:t>
                      </a:r>
                    </a:p>
                  </a:txBody>
                  <a:tcPr marL="68577" marR="68577" marT="0" marB="0" anchor="ctr">
                    <a:noFill/>
                  </a:tcPr>
                </a:tc>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特点</a:t>
                      </a:r>
                    </a:p>
                  </a:txBody>
                  <a:tcPr marL="68577" marR="68577" marT="0" marB="0" anchor="ctr">
                    <a:noFill/>
                  </a:tcPr>
                </a:tc>
              </a:tr>
              <a:tr h="640100">
                <a:tc>
                  <a:txBody>
                    <a:bodyPr/>
                    <a:lstStyle/>
                    <a:p>
                      <a:pPr algn="ctr">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支付宝</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支付宝主要提供支付及理财服务。包括网购担保交易、网络支付、转账、信用卡还款、手机充值、水电煤缴费、个人理财等多个领域。在进入移动支付领域后，为零售百货、电影院线、连锁商超和出租车等多个行业提供服务。</a:t>
                      </a:r>
                    </a:p>
                  </a:txBody>
                  <a:tcPr marL="68577" marR="68577" marT="0" marB="0" anchor="ctr">
                    <a:noFill/>
                  </a:tcPr>
                </a:tc>
              </a:tr>
              <a:tr h="426733">
                <a:tc>
                  <a:txBody>
                    <a:bodyPr/>
                    <a:lstStyle/>
                    <a:p>
                      <a:pPr algn="ctr">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余额宝</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年化收益率约为</a:t>
                      </a:r>
                      <a:r>
                        <a:rPr lang="en-US" sz="1400" kern="1200" dirty="0">
                          <a:solidFill>
                            <a:schemeClr val="tx1"/>
                          </a:solidFill>
                          <a:latin typeface="仿宋" panose="02010609060101010101" pitchFamily="49" charset="-122"/>
                          <a:ea typeface="仿宋" panose="02010609060101010101" pitchFamily="49" charset="-122"/>
                          <a:cs typeface="+mn-cs"/>
                        </a:rPr>
                        <a:t>4%-5%</a:t>
                      </a:r>
                      <a:r>
                        <a:rPr lang="zh-CN" sz="1400" kern="1200" dirty="0">
                          <a:solidFill>
                            <a:schemeClr val="tx1"/>
                          </a:solidFill>
                          <a:latin typeface="仿宋" panose="02010609060101010101" pitchFamily="49" charset="-122"/>
                          <a:ea typeface="仿宋" panose="02010609060101010101" pitchFamily="49" charset="-122"/>
                          <a:cs typeface="+mn-cs"/>
                        </a:rPr>
                        <a:t>的余额增值服务，是将货币基金通过互联网手段封装的首创。截至</a:t>
                      </a:r>
                      <a:r>
                        <a:rPr lang="en-US" sz="1400" kern="1200" dirty="0">
                          <a:solidFill>
                            <a:schemeClr val="tx1"/>
                          </a:solidFill>
                          <a:latin typeface="仿宋" panose="02010609060101010101" pitchFamily="49" charset="-122"/>
                          <a:ea typeface="仿宋" panose="02010609060101010101" pitchFamily="49" charset="-122"/>
                          <a:cs typeface="+mn-cs"/>
                        </a:rPr>
                        <a:t>2015</a:t>
                      </a:r>
                      <a:r>
                        <a:rPr lang="zh-CN" sz="1400" kern="1200" dirty="0">
                          <a:solidFill>
                            <a:schemeClr val="tx1"/>
                          </a:solidFill>
                          <a:latin typeface="仿宋" panose="02010609060101010101" pitchFamily="49" charset="-122"/>
                          <a:ea typeface="仿宋" panose="02010609060101010101" pitchFamily="49" charset="-122"/>
                          <a:cs typeface="+mn-cs"/>
                        </a:rPr>
                        <a:t>年第一季度，余额宝规模已经突破</a:t>
                      </a:r>
                      <a:r>
                        <a:rPr lang="en-US" sz="1400" kern="1200" dirty="0">
                          <a:solidFill>
                            <a:schemeClr val="tx1"/>
                          </a:solidFill>
                          <a:latin typeface="仿宋" panose="02010609060101010101" pitchFamily="49" charset="-122"/>
                          <a:ea typeface="仿宋" panose="02010609060101010101" pitchFamily="49" charset="-122"/>
                          <a:cs typeface="+mn-cs"/>
                        </a:rPr>
                        <a:t>7000</a:t>
                      </a:r>
                      <a:r>
                        <a:rPr lang="zh-CN" sz="1400" kern="1200" dirty="0">
                          <a:solidFill>
                            <a:schemeClr val="tx1"/>
                          </a:solidFill>
                          <a:latin typeface="仿宋" panose="02010609060101010101" pitchFamily="49" charset="-122"/>
                          <a:ea typeface="仿宋" panose="02010609060101010101" pitchFamily="49" charset="-122"/>
                          <a:cs typeface="+mn-cs"/>
                        </a:rPr>
                        <a:t>亿元。</a:t>
                      </a:r>
                    </a:p>
                  </a:txBody>
                  <a:tcPr marL="68577" marR="68577" marT="0" marB="0" anchor="ctr">
                    <a:noFill/>
                  </a:tcPr>
                </a:tc>
              </a:tr>
              <a:tr h="256090">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基金业务</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控股天弘基金。依靠余额宝，天弘基金一举成为国内最大的基金管理公司。</a:t>
                      </a:r>
                    </a:p>
                  </a:txBody>
                  <a:tcPr marL="68577" marR="68577" marT="0" marB="0" anchor="ctr">
                    <a:noFill/>
                  </a:tcPr>
                </a:tc>
              </a:tr>
              <a:tr h="426733">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担保业务</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阿里巴巴、淘宝、浙江融信网络技术有限公司三方联合设立重庆商诚融资担保有限公司，为重庆中小企业贷款和融资提供担保。</a:t>
                      </a:r>
                    </a:p>
                  </a:txBody>
                  <a:tcPr marL="68577" marR="68577" marT="0" marB="0" anchor="ctr">
                    <a:noFill/>
                  </a:tcPr>
                </a:tc>
              </a:tr>
              <a:tr h="426733">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保险业务</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众安在线财产保险公司是国内首家互联网保险公司。以“服务互联网”为宗旨，力图为所有互联网经济参与者提供保障和服务。</a:t>
                      </a:r>
                    </a:p>
                  </a:txBody>
                  <a:tcPr marL="68577" marR="68577" marT="0" marB="0" anchor="ctr">
                    <a:noFill/>
                  </a:tcPr>
                </a:tc>
              </a:tr>
              <a:tr h="853466">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阿里小贷</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浙江阿里小贷、重庆阿里小贷。已为</a:t>
                      </a:r>
                      <a:r>
                        <a:rPr lang="en-US" sz="1400" kern="1200" dirty="0">
                          <a:solidFill>
                            <a:schemeClr val="tx1"/>
                          </a:solidFill>
                          <a:latin typeface="仿宋" panose="02010609060101010101" pitchFamily="49" charset="-122"/>
                          <a:ea typeface="仿宋" panose="02010609060101010101" pitchFamily="49" charset="-122"/>
                          <a:cs typeface="+mn-cs"/>
                        </a:rPr>
                        <a:t>30</a:t>
                      </a:r>
                      <a:r>
                        <a:rPr lang="zh-CN" sz="1400" kern="1200" dirty="0">
                          <a:solidFill>
                            <a:schemeClr val="tx1"/>
                          </a:solidFill>
                          <a:latin typeface="仿宋" panose="02010609060101010101" pitchFamily="49" charset="-122"/>
                          <a:ea typeface="仿宋" panose="02010609060101010101" pitchFamily="49" charset="-122"/>
                          <a:cs typeface="+mn-cs"/>
                        </a:rPr>
                        <a:t>多万家小微客户提供服务，共投放贷款超过</a:t>
                      </a:r>
                      <a:r>
                        <a:rPr lang="en-US" sz="1400" kern="1200" dirty="0">
                          <a:solidFill>
                            <a:schemeClr val="tx1"/>
                          </a:solidFill>
                          <a:latin typeface="仿宋" panose="02010609060101010101" pitchFamily="49" charset="-122"/>
                          <a:ea typeface="仿宋" panose="02010609060101010101" pitchFamily="49" charset="-122"/>
                          <a:cs typeface="+mn-cs"/>
                        </a:rPr>
                        <a:t>1000</a:t>
                      </a:r>
                      <a:r>
                        <a:rPr lang="zh-CN" sz="1400" kern="1200" dirty="0">
                          <a:solidFill>
                            <a:schemeClr val="tx1"/>
                          </a:solidFill>
                          <a:latin typeface="仿宋" panose="02010609060101010101" pitchFamily="49" charset="-122"/>
                          <a:ea typeface="仿宋" panose="02010609060101010101" pitchFamily="49" charset="-122"/>
                          <a:cs typeface="+mn-cs"/>
                        </a:rPr>
                        <a:t>亿元。阿里小贷是阿里金融为阿里巴巴会员提供的一款纯信用贷款产品。债务人无需提供抵押品或第三方担保仅凭自己的信誉就能取得贷款，并以借款人信用程度作为还款保证的。</a:t>
                      </a:r>
                    </a:p>
                  </a:txBody>
                  <a:tcPr marL="68577" marR="68577" marT="0" marB="0" anchor="ctr">
                    <a:noFill/>
                  </a:tcPr>
                </a:tc>
              </a:tr>
              <a:tr h="426733">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淘宝理财</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与保险银行等合作的理财产品销售平台。众多保险和基金公司入驻淘宝理财频道，销售各种理财产品。</a:t>
                      </a:r>
                    </a:p>
                  </a:txBody>
                  <a:tcPr marL="68577" marR="68577" marT="0" marB="0" anchor="ctr">
                    <a:noFill/>
                  </a:tcPr>
                </a:tc>
              </a:tr>
              <a:tr h="822029">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民营银行</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阿里巴巴旗下浙江蚂蚁小微金融服务集团与上海复星工业技术发展有限公司、万向三农集团有限公司、宁波市金润资产经营有限公司共同发起设立浙江网商银行。网商银行采取“小存小贷”的业务模式，客户群体为电商上的小微企业和个人消费者。</a:t>
                      </a:r>
                    </a:p>
                  </a:txBody>
                  <a:tcPr marL="68577" marR="68577" marT="0" marB="0" anchor="c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normAutofit lnSpcReduction="10000"/>
          </a:bodyPr>
          <a:lstStyle/>
          <a:p>
            <a:pPr fontAlgn="auto"/>
            <a:r>
              <a:rPr lang="en-US" altLang="zh-CN" b="1" noProof="1" smtClean="0"/>
              <a:t>14.1.2 </a:t>
            </a:r>
            <a:r>
              <a:rPr lang="zh-CN" altLang="en-US" b="1" noProof="1"/>
              <a:t>阿里巴巴</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noProof="1" smtClean="0"/>
              <a:t>    阿里</a:t>
            </a:r>
            <a:r>
              <a:rPr lang="zh-CN" altLang="en-US" noProof="1"/>
              <a:t>巴巴依托淘宝、天猫等电商，从服务企业到个人，数据是其核心资产，也具有</a:t>
            </a:r>
            <a:r>
              <a:rPr lang="zh-CN" altLang="en-US" noProof="1" smtClean="0"/>
              <a:t>了一些</a:t>
            </a:r>
            <a:r>
              <a:rPr lang="zh-CN" altLang="en-US" noProof="1"/>
              <a:t>百度和腾讯所不具备的优势</a:t>
            </a:r>
            <a:r>
              <a:rPr lang="zh-CN" altLang="en-US" noProof="1" smtClean="0"/>
              <a:t>。</a:t>
            </a:r>
            <a:endParaRPr lang="en-US" altLang="zh-CN" noProof="1" smtClean="0"/>
          </a:p>
          <a:p>
            <a:pPr marL="0" indent="0" fontAlgn="auto">
              <a:buFontTx/>
              <a:buNone/>
            </a:pPr>
            <a:r>
              <a:rPr lang="zh-CN" altLang="en-US" b="1" noProof="1" smtClean="0"/>
              <a:t>    第一</a:t>
            </a:r>
            <a:r>
              <a:rPr lang="zh-CN" altLang="en-US" b="1" noProof="1"/>
              <a:t>，电商 </a:t>
            </a:r>
            <a:r>
              <a:rPr lang="en-US" altLang="zh-CN" b="1" noProof="1"/>
              <a:t>+ </a:t>
            </a:r>
            <a:r>
              <a:rPr lang="zh-CN" altLang="en-US" b="1" noProof="1"/>
              <a:t>支付寡头。</a:t>
            </a:r>
            <a:r>
              <a:rPr lang="zh-CN" altLang="en-US" noProof="1"/>
              <a:t>用户流量、资金流、企业客户资源和渠道、金融领域积累</a:t>
            </a:r>
            <a:r>
              <a:rPr lang="zh-CN" altLang="en-US" noProof="1" smtClean="0"/>
              <a:t>、安全</a:t>
            </a:r>
            <a:r>
              <a:rPr lang="zh-CN" altLang="en-US" noProof="1"/>
              <a:t>背书、品牌形象、临时中转资金。</a:t>
            </a:r>
          </a:p>
          <a:p>
            <a:pPr marL="0" indent="0" fontAlgn="auto">
              <a:buFontTx/>
              <a:buNone/>
            </a:pPr>
            <a:r>
              <a:rPr lang="zh-CN" altLang="en-US" noProof="1" smtClean="0"/>
              <a:t>    </a:t>
            </a:r>
            <a:r>
              <a:rPr lang="zh-CN" altLang="en-US" b="1" noProof="1" smtClean="0"/>
              <a:t>第二</a:t>
            </a:r>
            <a:r>
              <a:rPr lang="zh-CN" altLang="en-US" b="1" noProof="1"/>
              <a:t>，信用数据。</a:t>
            </a:r>
            <a:r>
              <a:rPr lang="zh-CN" altLang="en-US" noProof="1"/>
              <a:t>根据企业的交易数据进行小微贷款业务的信用评估；对企业数据</a:t>
            </a:r>
            <a:r>
              <a:rPr lang="zh-CN" altLang="en-US" noProof="1" smtClean="0"/>
              <a:t>实时</a:t>
            </a:r>
            <a:r>
              <a:rPr lang="zh-CN" altLang="en-US" noProof="1"/>
              <a:t>监控随时处理账户降低风险；个人用户信用记录开展信用支付。信用体系也是阿里各</a:t>
            </a:r>
            <a:r>
              <a:rPr lang="zh-CN" altLang="en-US" noProof="1" smtClean="0"/>
              <a:t>业务</a:t>
            </a:r>
            <a:r>
              <a:rPr lang="zh-CN" altLang="en-US" noProof="1"/>
              <a:t>正常运行的基石，这必然会延展到阿里金融。不过传统信用评估资料收集成本高，同时伪造成本也高；网络信用评估高效成本低，反过来伪造成本也低，例如雇用网络水军刷</a:t>
            </a:r>
            <a:r>
              <a:rPr lang="zh-CN" altLang="en-US" noProof="1" smtClean="0"/>
              <a:t>高信用</a:t>
            </a:r>
            <a:r>
              <a:rPr lang="zh-CN" altLang="en-US" noProof="1"/>
              <a:t>额度</a:t>
            </a:r>
            <a:r>
              <a:rPr lang="zh-CN" altLang="en-US" noProof="1" smtClean="0"/>
              <a:t>。</a:t>
            </a:r>
            <a:endParaRPr lang="en-US" altLang="zh-CN" noProof="1" smtClean="0"/>
          </a:p>
          <a:p>
            <a:pPr marL="0" indent="0" fontAlgn="auto">
              <a:buFontTx/>
              <a:buNone/>
            </a:pPr>
            <a:r>
              <a:rPr lang="zh-CN" altLang="en-US" b="1" noProof="1" smtClean="0"/>
              <a:t>    第三</a:t>
            </a:r>
            <a:r>
              <a:rPr lang="zh-CN" altLang="en-US" b="1" noProof="1"/>
              <a:t>，消费数据。</a:t>
            </a:r>
            <a:r>
              <a:rPr lang="zh-CN" altLang="en-US" noProof="1"/>
              <a:t>根据用户个人消费数据和群体消费行为挖掘后，为余额宝资金</a:t>
            </a:r>
            <a:r>
              <a:rPr lang="zh-CN" altLang="en-US" noProof="1" smtClean="0"/>
              <a:t>调度提供</a:t>
            </a:r>
            <a:r>
              <a:rPr lang="zh-CN" altLang="en-US" noProof="1"/>
              <a:t>参考，模仿腾讯推出淘宝基金指数，将用户与理财产品精准对接。这一切还可以</a:t>
            </a:r>
            <a:r>
              <a:rPr lang="zh-CN" altLang="en-US" noProof="1" smtClean="0"/>
              <a:t>与其投资</a:t>
            </a:r>
            <a:r>
              <a:rPr lang="zh-CN" altLang="en-US" noProof="1"/>
              <a:t>的新浪微博结合起来运作，例如，大 </a:t>
            </a:r>
            <a:r>
              <a:rPr lang="en-US" altLang="zh-CN" noProof="1"/>
              <a:t>V </a:t>
            </a:r>
            <a:r>
              <a:rPr lang="zh-CN" altLang="en-US" noProof="1"/>
              <a:t>认证资料、微博资料、社会化推广、</a:t>
            </a:r>
            <a:r>
              <a:rPr lang="zh-CN" altLang="en-US" noProof="1" smtClean="0"/>
              <a:t>社会化数据</a:t>
            </a:r>
            <a:r>
              <a:rPr lang="zh-CN" altLang="en-US" noProof="1"/>
              <a:t>挖掘等。</a:t>
            </a:r>
            <a:endParaRPr lang="en-US" altLang="zh-CN" noProof="1"/>
          </a:p>
        </p:txBody>
      </p:sp>
      <p:sp>
        <p:nvSpPr>
          <p:cNvPr id="2048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9AA21A2E-C2C3-4189-8E71-C43541540334}" type="slidenum">
              <a:rPr lang="zh-CN" altLang="en-US"/>
              <a:pPr fontAlgn="base"/>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5BD04B6-8C34-4490-ADF4-FD9E6FF27A9E}" type="slidenum">
              <a:rPr lang="zh-CN" altLang="en-US"/>
              <a:pPr fontAlgn="base"/>
              <a:t>17</a:t>
            </a:fld>
            <a:endParaRPr lang="zh-CN" altLang="en-US"/>
          </a:p>
        </p:txBody>
      </p:sp>
      <p:sp>
        <p:nvSpPr>
          <p:cNvPr id="21506" name="TextBox 4"/>
          <p:cNvSpPr txBox="1">
            <a:spLocks noChangeArrowheads="1"/>
          </p:cNvSpPr>
          <p:nvPr/>
        </p:nvSpPr>
        <p:spPr bwMode="auto">
          <a:xfrm>
            <a:off x="2976563" y="5556250"/>
            <a:ext cx="3565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图 </a:t>
            </a:r>
            <a:r>
              <a:rPr lang="en-US" altLang="zh-CN" sz="1400" b="1">
                <a:latin typeface="仿宋" panose="02010609060101010101" pitchFamily="49" charset="-122"/>
                <a:ea typeface="仿宋" panose="02010609060101010101" pitchFamily="49" charset="-122"/>
              </a:rPr>
              <a:t>14-1 </a:t>
            </a:r>
            <a:r>
              <a:rPr lang="zh-CN" altLang="en-US" sz="1400" b="1">
                <a:latin typeface="仿宋" panose="02010609060101010101" pitchFamily="49" charset="-122"/>
                <a:ea typeface="仿宋" panose="02010609060101010101" pitchFamily="49" charset="-122"/>
              </a:rPr>
              <a:t>阿里巴巴的互联网金融版图</a:t>
            </a:r>
            <a:endParaRPr lang="zh-CN" altLang="en-US" sz="1400" b="1">
              <a:solidFill>
                <a:srgbClr val="FF0000"/>
              </a:solidFill>
              <a:latin typeface="仿宋" panose="02010609060101010101" pitchFamily="49" charset="-122"/>
              <a:ea typeface="仿宋" panose="02010609060101010101" pitchFamily="49" charset="-122"/>
            </a:endParaRPr>
          </a:p>
        </p:txBody>
      </p:sp>
      <p:pic>
        <p:nvPicPr>
          <p:cNvPr id="21507"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484313"/>
            <a:ext cx="89693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标题 1"/>
          <p:cNvSpPr txBox="1">
            <a:spLocks noChangeArrowheads="1"/>
          </p:cNvSpPr>
          <p:nvPr/>
        </p:nvSpPr>
        <p:spPr bwMode="auto">
          <a:xfrm>
            <a:off x="477838" y="542925"/>
            <a:ext cx="82089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b="1">
                <a:solidFill>
                  <a:srgbClr val="6A5015"/>
                </a:solidFill>
                <a:latin typeface="黑体" panose="02010609060101010101" pitchFamily="49" charset="-122"/>
                <a:ea typeface="黑体" panose="02010609060101010101" pitchFamily="49" charset="-122"/>
              </a:rPr>
              <a:t>14.1 BAT </a:t>
            </a:r>
            <a:r>
              <a:rPr lang="zh-CN" altLang="en-US" sz="2400" b="1">
                <a:solidFill>
                  <a:srgbClr val="6A5015"/>
                </a:solidFill>
                <a:latin typeface="黑体" panose="02010609060101010101" pitchFamily="49" charset="-122"/>
                <a:ea typeface="黑体" panose="02010609060101010101" pitchFamily="49" charset="-122"/>
              </a:rPr>
              <a:t>互联网金融布局</a:t>
            </a:r>
            <a:endParaRPr lang="zh-CN" altLang="en-US" sz="2400" b="1">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第一</a:t>
            </a:r>
            <a:r>
              <a:rPr lang="zh-CN" altLang="en-US" b="1" noProof="1"/>
              <a:t>，微信支付。 </a:t>
            </a:r>
            <a:r>
              <a:rPr lang="en-US" altLang="zh-CN" noProof="1"/>
              <a:t>2013 </a:t>
            </a:r>
            <a:r>
              <a:rPr lang="zh-CN" altLang="en-US" noProof="1"/>
              <a:t>年 </a:t>
            </a:r>
            <a:r>
              <a:rPr lang="en-US" altLang="zh-CN" noProof="1"/>
              <a:t>8 </a:t>
            </a:r>
            <a:r>
              <a:rPr lang="zh-CN" altLang="en-US" noProof="1"/>
              <a:t>月 </a:t>
            </a:r>
            <a:r>
              <a:rPr lang="en-US" altLang="zh-CN" noProof="1"/>
              <a:t>5 </a:t>
            </a:r>
            <a:r>
              <a:rPr lang="zh-CN" altLang="en-US" noProof="1"/>
              <a:t>日，微信 </a:t>
            </a:r>
            <a:r>
              <a:rPr lang="en-US" altLang="zh-CN" noProof="1"/>
              <a:t>5.0 </a:t>
            </a:r>
            <a:r>
              <a:rPr lang="zh-CN" altLang="en-US" noProof="1"/>
              <a:t>版正式推出，其中增添的微信支付</a:t>
            </a:r>
            <a:r>
              <a:rPr lang="zh-CN" altLang="en-US" noProof="1" smtClean="0"/>
              <a:t>功能成为</a:t>
            </a:r>
            <a:r>
              <a:rPr lang="zh-CN" altLang="en-US" noProof="1"/>
              <a:t>最大看点。腾讯推出微信就几乎牢牢占据了移动流量入口的霸主地位，微信以其</a:t>
            </a:r>
            <a:r>
              <a:rPr lang="zh-CN" altLang="en-US" noProof="1" smtClean="0"/>
              <a:t>强大的</a:t>
            </a:r>
            <a:r>
              <a:rPr lang="zh-CN" altLang="en-US" noProof="1"/>
              <a:t>流量支撑和社交属性，一举成为移动社交应用之王。微信支付功能的推出，更增加了</a:t>
            </a:r>
            <a:r>
              <a:rPr lang="zh-CN" altLang="en-US" noProof="1" smtClean="0"/>
              <a:t>微信</a:t>
            </a:r>
            <a:r>
              <a:rPr lang="zh-CN" altLang="en-US" noProof="1"/>
              <a:t>的金融属性。在原有财付通的基础上，微信支付只要求用户在微信中关联一张银行卡</a:t>
            </a:r>
            <a:r>
              <a:rPr lang="zh-CN" altLang="en-US" noProof="1" smtClean="0"/>
              <a:t>，并</a:t>
            </a:r>
            <a:r>
              <a:rPr lang="zh-CN" altLang="en-US" noProof="1"/>
              <a:t>完成身份认证，即可进行第三方支付。用户在支付时只需在自己的智能手机上输入密码</a:t>
            </a:r>
            <a:r>
              <a:rPr lang="zh-CN" altLang="en-US" noProof="1" smtClean="0"/>
              <a:t>，无须</a:t>
            </a:r>
            <a:r>
              <a:rPr lang="zh-CN" altLang="en-US" noProof="1"/>
              <a:t>任何刷卡步骤即可完成支付，整个过程简便流畅。    </a:t>
            </a:r>
            <a:endParaRPr lang="en-US" altLang="zh-CN" noProof="1" smtClean="0"/>
          </a:p>
          <a:p>
            <a:pPr marL="0" indent="0" fontAlgn="auto">
              <a:buFontTx/>
              <a:buNone/>
            </a:pPr>
            <a:r>
              <a:rPr lang="zh-CN" altLang="en-US" b="1" noProof="1" smtClean="0"/>
              <a:t>    第二</a:t>
            </a:r>
            <a:r>
              <a:rPr lang="zh-CN" altLang="en-US" b="1" noProof="1"/>
              <a:t>，联合发起成立众安保险。</a:t>
            </a:r>
            <a:r>
              <a:rPr lang="zh-CN" altLang="en-US" noProof="1"/>
              <a:t> </a:t>
            </a:r>
            <a:r>
              <a:rPr lang="en-US" altLang="zh-CN" noProof="1"/>
              <a:t>2013 </a:t>
            </a:r>
            <a:r>
              <a:rPr lang="zh-CN" altLang="en-US" noProof="1"/>
              <a:t>年 </a:t>
            </a:r>
            <a:r>
              <a:rPr lang="en-US" altLang="zh-CN" noProof="1"/>
              <a:t>11 </a:t>
            </a:r>
            <a:r>
              <a:rPr lang="zh-CN" altLang="en-US" noProof="1"/>
              <a:t>月 </a:t>
            </a:r>
            <a:r>
              <a:rPr lang="en-US" altLang="zh-CN" noProof="1"/>
              <a:t>6 </a:t>
            </a:r>
            <a:r>
              <a:rPr lang="zh-CN" altLang="en-US" noProof="1"/>
              <a:t>日，腾讯与阿里巴巴、平安、携程</a:t>
            </a:r>
            <a:r>
              <a:rPr lang="zh-CN" altLang="en-US" noProof="1" smtClean="0"/>
              <a:t>等国内</a:t>
            </a:r>
            <a:r>
              <a:rPr lang="zh-CN" altLang="en-US" noProof="1"/>
              <a:t>知名企业发起成立的中国首家互联网保险公司众安保险正式挂牌，首批保险产品将</a:t>
            </a:r>
            <a:r>
              <a:rPr lang="zh-CN" altLang="en-US" noProof="1" smtClean="0"/>
              <a:t>于</a:t>
            </a:r>
            <a:r>
              <a:rPr lang="en-US" altLang="zh-CN" noProof="1" smtClean="0"/>
              <a:t>2013 </a:t>
            </a:r>
            <a:r>
              <a:rPr lang="zh-CN" altLang="en-US" noProof="1"/>
              <a:t>年年底上线，侧重在电商信誉和商家支付。众安保险是国内首家互联网保险公司</a:t>
            </a:r>
            <a:r>
              <a:rPr lang="zh-CN" altLang="en-US" noProof="1" smtClean="0"/>
              <a:t>，业务</a:t>
            </a:r>
            <a:r>
              <a:rPr lang="zh-CN" altLang="en-US" noProof="1"/>
              <a:t>范围主要包含与互联网交易直接相关的企业或家庭财产保险、货运保险、责任保险</a:t>
            </a:r>
            <a:r>
              <a:rPr lang="zh-CN" altLang="en-US" noProof="1" smtClean="0"/>
              <a:t>、信用</a:t>
            </a:r>
            <a:r>
              <a:rPr lang="zh-CN" altLang="en-US" noProof="1"/>
              <a:t>保证保险。</a:t>
            </a:r>
            <a:endParaRPr lang="en-US" altLang="zh-CN" noProof="1"/>
          </a:p>
        </p:txBody>
      </p:sp>
      <p:sp>
        <p:nvSpPr>
          <p:cNvPr id="2253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04CC155E-19F6-4D9A-ACCE-344698FEBBF7}" type="slidenum">
              <a:rPr lang="zh-CN" altLang="en-US"/>
              <a:pPr fontAlgn="base"/>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第三</a:t>
            </a:r>
            <a:r>
              <a:rPr lang="zh-CN" altLang="en-US" b="1" noProof="1"/>
              <a:t>，涉足证券领域。 </a:t>
            </a:r>
            <a:r>
              <a:rPr lang="en-US" altLang="zh-CN" noProof="1"/>
              <a:t>2013 </a:t>
            </a:r>
            <a:r>
              <a:rPr lang="zh-CN" altLang="en-US" noProof="1"/>
              <a:t>年 </a:t>
            </a:r>
            <a:r>
              <a:rPr lang="en-US" altLang="zh-CN" noProof="1"/>
              <a:t>11 </a:t>
            </a:r>
            <a:r>
              <a:rPr lang="zh-CN" altLang="en-US" noProof="1"/>
              <a:t>月 </a:t>
            </a:r>
            <a:r>
              <a:rPr lang="en-US" altLang="zh-CN" noProof="1"/>
              <a:t>22 </a:t>
            </a:r>
            <a:r>
              <a:rPr lang="zh-CN" altLang="en-US" noProof="1"/>
              <a:t>日，国金证券同腾讯签署</a:t>
            </a:r>
            <a:r>
              <a:rPr lang="en-US" altLang="zh-CN" noProof="1"/>
              <a:t>《</a:t>
            </a:r>
            <a:r>
              <a:rPr lang="zh-CN" altLang="en-US" noProof="1"/>
              <a:t>战略合作协议</a:t>
            </a:r>
            <a:r>
              <a:rPr lang="en-US" altLang="zh-CN" noProof="1"/>
              <a:t>》</a:t>
            </a:r>
            <a:r>
              <a:rPr lang="zh-CN" altLang="en-US" noProof="1" smtClean="0"/>
              <a:t>，双方</a:t>
            </a:r>
            <a:r>
              <a:rPr lang="zh-CN" altLang="en-US" noProof="1"/>
              <a:t>结成战略合作伙伴关系，进行全方位、全业务领域的深度合作。此外，腾讯早在 </a:t>
            </a:r>
            <a:r>
              <a:rPr lang="en-US" altLang="zh-CN" noProof="1" smtClean="0"/>
              <a:t>2012</a:t>
            </a:r>
            <a:r>
              <a:rPr lang="zh-CN" altLang="en-US" noProof="1" smtClean="0"/>
              <a:t>年年</a:t>
            </a:r>
            <a:r>
              <a:rPr lang="zh-CN" altLang="en-US" noProof="1"/>
              <a:t>初收购了炒股软件益盟操盘手，并合作推出了股票分析软件</a:t>
            </a:r>
            <a:r>
              <a:rPr lang="en-US" altLang="zh-CN" noProof="1"/>
              <a:t>——</a:t>
            </a:r>
            <a:r>
              <a:rPr lang="zh-CN" altLang="en-US" noProof="1"/>
              <a:t>腾讯操盘手，并且自行开发了股票软件“自选股”。</a:t>
            </a:r>
            <a:endParaRPr lang="en-US" altLang="zh-CN" noProof="1" smtClean="0"/>
          </a:p>
          <a:p>
            <a:pPr marL="0" indent="0" fontAlgn="auto">
              <a:buFontTx/>
              <a:buNone/>
            </a:pPr>
            <a:r>
              <a:rPr lang="zh-CN" altLang="en-US" b="1" noProof="1" smtClean="0"/>
              <a:t>    第四</a:t>
            </a:r>
            <a:r>
              <a:rPr lang="zh-CN" altLang="en-US" b="1" noProof="1"/>
              <a:t>，布局基金领域。 </a:t>
            </a:r>
            <a:r>
              <a:rPr lang="en-US" altLang="zh-CN" noProof="1"/>
              <a:t>2012 </a:t>
            </a:r>
            <a:r>
              <a:rPr lang="zh-CN" altLang="en-US" noProof="1"/>
              <a:t>年年初，腾讯旗下财付通推出全新产品理财汇。理财</a:t>
            </a:r>
            <a:r>
              <a:rPr lang="zh-CN" altLang="en-US" noProof="1" smtClean="0"/>
              <a:t>汇覆盖</a:t>
            </a:r>
            <a:r>
              <a:rPr lang="zh-CN" altLang="en-US" noProof="1"/>
              <a:t>基金、股票、保险三个资产类别，是腾讯在基金领域的首次尝试。此外，腾讯与众</a:t>
            </a:r>
            <a:r>
              <a:rPr lang="zh-CN" altLang="en-US" noProof="1" smtClean="0"/>
              <a:t>禄基金</a:t>
            </a:r>
            <a:r>
              <a:rPr lang="zh-CN" altLang="en-US" noProof="1"/>
              <a:t>合作“腾讯基金超市”，可以视为在基金领域的一次布局。 </a:t>
            </a:r>
            <a:r>
              <a:rPr lang="en-US" altLang="zh-CN" noProof="1"/>
              <a:t>2013 </a:t>
            </a:r>
            <a:r>
              <a:rPr lang="zh-CN" altLang="en-US" noProof="1"/>
              <a:t>年 </a:t>
            </a:r>
            <a:r>
              <a:rPr lang="en-US" altLang="zh-CN" noProof="1"/>
              <a:t>12 </a:t>
            </a:r>
            <a:r>
              <a:rPr lang="zh-CN" altLang="en-US" noProof="1"/>
              <a:t>月 </a:t>
            </a:r>
            <a:r>
              <a:rPr lang="en-US" altLang="zh-CN" noProof="1"/>
              <a:t>16 </a:t>
            </a:r>
            <a:r>
              <a:rPr lang="zh-CN" altLang="en-US" noProof="1"/>
              <a:t>日，</a:t>
            </a:r>
            <a:r>
              <a:rPr lang="zh-CN" altLang="en-US" noProof="1" smtClean="0"/>
              <a:t>腾讯</a:t>
            </a:r>
            <a:r>
              <a:rPr lang="zh-CN" altLang="en-US" noProof="1"/>
              <a:t>投资好买财富。好买财富具有证监会“独立基金销售公司”牌照，拥有覆盖宏观策略</a:t>
            </a:r>
            <a:r>
              <a:rPr lang="zh-CN" altLang="en-US" noProof="1" smtClean="0"/>
              <a:t>和各</a:t>
            </a:r>
            <a:r>
              <a:rPr lang="zh-CN" altLang="en-US" noProof="1"/>
              <a:t>类产品线的研究与数据团队，并拥有自己开发的数据库系统、研究系统和 </a:t>
            </a:r>
            <a:r>
              <a:rPr lang="en-US" altLang="zh-CN" noProof="1"/>
              <a:t>TA </a:t>
            </a:r>
            <a:r>
              <a:rPr lang="zh-CN" altLang="en-US" noProof="1"/>
              <a:t>交易系统</a:t>
            </a:r>
            <a:r>
              <a:rPr lang="zh-CN" altLang="en-US" noProof="1" smtClean="0"/>
              <a:t>。腾</a:t>
            </a:r>
            <a:r>
              <a:rPr lang="zh-CN" altLang="en-US" noProof="1"/>
              <a:t>讯对好买财富的投资是其在基金领域的又一次布局。</a:t>
            </a:r>
            <a:endParaRPr lang="en-US" altLang="zh-CN" noProof="1"/>
          </a:p>
        </p:txBody>
      </p:sp>
      <p:sp>
        <p:nvSpPr>
          <p:cNvPr id="2355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F943111-AD44-47D0-A0EA-B05A45586982}" type="slidenum">
              <a:rPr lang="zh-CN" altLang="en-US"/>
              <a:pPr fontAlgn="base"/>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40DD5F07-5E7C-4EE8-8006-9EE75BCEE042}" type="slidenum">
              <a:rPr lang="zh-CN" altLang="en-US"/>
              <a:pPr fontAlgn="base"/>
              <a:t>2</a:t>
            </a:fld>
            <a:endParaRPr lang="zh-CN" altLang="en-US"/>
          </a:p>
        </p:txBody>
      </p:sp>
      <p:sp>
        <p:nvSpPr>
          <p:cNvPr id="6146" name="TextBox 4"/>
          <p:cNvSpPr txBox="1">
            <a:spLocks noChangeArrowheads="1"/>
          </p:cNvSpPr>
          <p:nvPr/>
        </p:nvSpPr>
        <p:spPr bwMode="auto">
          <a:xfrm>
            <a:off x="971550" y="908050"/>
            <a:ext cx="7416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rgbClr val="6A5015"/>
                </a:solidFill>
                <a:latin typeface="黑体" panose="02010609060101010101" pitchFamily="49" charset="-122"/>
                <a:ea typeface="黑体" panose="02010609060101010101" pitchFamily="49" charset="-122"/>
              </a:rPr>
              <a:t>主要内容</a:t>
            </a:r>
            <a:endParaRPr lang="zh-CN" altLang="en-US" sz="3200" b="1">
              <a:solidFill>
                <a:srgbClr val="FF0000"/>
              </a:solidFill>
              <a:latin typeface="黑体" panose="02010609060101010101" pitchFamily="49" charset="-122"/>
              <a:ea typeface="黑体" panose="02010609060101010101" pitchFamily="49" charset="-122"/>
            </a:endParaRPr>
          </a:p>
        </p:txBody>
      </p:sp>
      <p:sp>
        <p:nvSpPr>
          <p:cNvPr id="6147" name="TextBox 1"/>
          <p:cNvSpPr txBox="1">
            <a:spLocks noChangeArrowheads="1"/>
          </p:cNvSpPr>
          <p:nvPr/>
        </p:nvSpPr>
        <p:spPr bwMode="auto">
          <a:xfrm>
            <a:off x="900113" y="1812925"/>
            <a:ext cx="74882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SzPct val="150000"/>
              <a:buFontTx/>
              <a:buBlip>
                <a:blip r:embed="rId2"/>
              </a:buBlip>
            </a:pPr>
            <a:r>
              <a:rPr lang="en-US" altLang="zh-CN" sz="2400">
                <a:solidFill>
                  <a:srgbClr val="6A5015"/>
                </a:solidFill>
                <a:latin typeface="黑体" panose="02010609060101010101" pitchFamily="49" charset="-122"/>
                <a:ea typeface="黑体" panose="02010609060101010101" pitchFamily="49" charset="-122"/>
              </a:rPr>
              <a:t> 14.1 BAT </a:t>
            </a:r>
            <a:r>
              <a:rPr lang="zh-CN" altLang="en-US" sz="2400">
                <a:solidFill>
                  <a:srgbClr val="6A5015"/>
                </a:solidFill>
                <a:latin typeface="黑体" panose="02010609060101010101" pitchFamily="49" charset="-122"/>
                <a:ea typeface="黑体" panose="02010609060101010101" pitchFamily="49" charset="-122"/>
              </a:rPr>
              <a:t>互联网金融布局</a:t>
            </a:r>
            <a:endParaRPr lang="en-US" altLang="zh-CN" sz="2400">
              <a:solidFill>
                <a:srgbClr val="6A5015"/>
              </a:solidFill>
              <a:latin typeface="黑体" panose="02010609060101010101" pitchFamily="49" charset="-122"/>
              <a:ea typeface="黑体" panose="02010609060101010101" pitchFamily="49" charset="-122"/>
            </a:endParaRPr>
          </a:p>
          <a:p>
            <a:pPr>
              <a:lnSpc>
                <a:spcPct val="150000"/>
              </a:lnSpc>
              <a:buSzPct val="150000"/>
              <a:buFontTx/>
              <a:buBlip>
                <a:blip r:embed="rId2"/>
              </a:buBlip>
            </a:pPr>
            <a:r>
              <a:rPr lang="en-US" altLang="zh-CN" sz="2400">
                <a:solidFill>
                  <a:srgbClr val="6A5015"/>
                </a:solidFill>
                <a:latin typeface="黑体" panose="02010609060101010101" pitchFamily="49" charset="-122"/>
                <a:ea typeface="黑体" panose="02010609060101010101" pitchFamily="49" charset="-122"/>
              </a:rPr>
              <a:t> 14.2 BAT </a:t>
            </a:r>
            <a:r>
              <a:rPr lang="zh-CN" altLang="en-US" sz="2400">
                <a:solidFill>
                  <a:srgbClr val="6A5015"/>
                </a:solidFill>
                <a:latin typeface="黑体" panose="02010609060101010101" pitchFamily="49" charset="-122"/>
                <a:ea typeface="黑体" panose="02010609060101010101" pitchFamily="49" charset="-122"/>
              </a:rPr>
              <a:t>互联网金融发展战略</a:t>
            </a:r>
            <a:endParaRPr lang="en-US" altLang="zh-CN" sz="2400">
              <a:solidFill>
                <a:srgbClr val="6A5015"/>
              </a:solidFill>
              <a:latin typeface="黑体" panose="02010609060101010101" pitchFamily="49" charset="-122"/>
              <a:ea typeface="黑体" panose="02010609060101010101" pitchFamily="49" charset="-122"/>
            </a:endParaRPr>
          </a:p>
          <a:p>
            <a:pPr>
              <a:lnSpc>
                <a:spcPct val="150000"/>
              </a:lnSpc>
              <a:buSzPct val="150000"/>
              <a:buFontTx/>
              <a:buBlip>
                <a:blip r:embed="rId2"/>
              </a:buBlip>
            </a:pPr>
            <a:r>
              <a:rPr lang="en-US" altLang="zh-CN" sz="2400">
                <a:solidFill>
                  <a:srgbClr val="6A5015"/>
                </a:solidFill>
                <a:latin typeface="黑体" panose="02010609060101010101" pitchFamily="49" charset="-122"/>
                <a:ea typeface="黑体" panose="02010609060101010101" pitchFamily="49" charset="-122"/>
              </a:rPr>
              <a:t> 14.3 </a:t>
            </a:r>
            <a:r>
              <a:rPr lang="zh-CN" altLang="en-US" sz="2400">
                <a:solidFill>
                  <a:srgbClr val="6A5015"/>
                </a:solidFill>
                <a:latin typeface="黑体" panose="02010609060101010101" pitchFamily="49" charset="-122"/>
                <a:ea typeface="黑体" panose="02010609060101010101" pitchFamily="49" charset="-122"/>
              </a:rPr>
              <a:t>中国平安互联网金融发展案例 </a:t>
            </a:r>
            <a:endParaRPr lang="en-US" altLang="zh-CN" sz="2400">
              <a:solidFill>
                <a:srgbClr val="6A5015"/>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第五</a:t>
            </a:r>
            <a:r>
              <a:rPr lang="zh-CN" altLang="en-US" b="1" noProof="1"/>
              <a:t>，联合设立民营银行</a:t>
            </a:r>
            <a:r>
              <a:rPr lang="zh-CN" altLang="en-US" noProof="1"/>
              <a:t>。 </a:t>
            </a:r>
            <a:r>
              <a:rPr lang="en-US" altLang="zh-CN" noProof="1"/>
              <a:t>2013 </a:t>
            </a:r>
            <a:r>
              <a:rPr lang="zh-CN" altLang="en-US" noProof="1"/>
              <a:t>年 </a:t>
            </a:r>
            <a:r>
              <a:rPr lang="en-US" altLang="zh-CN" noProof="1"/>
              <a:t>9 </a:t>
            </a:r>
            <a:r>
              <a:rPr lang="zh-CN" altLang="en-US" noProof="1"/>
              <a:t>月，腾讯控股申请设立民营银行，且获广东</a:t>
            </a:r>
            <a:r>
              <a:rPr lang="zh-CN" altLang="en-US" noProof="1" smtClean="0"/>
              <a:t>政府</a:t>
            </a:r>
            <a:r>
              <a:rPr lang="zh-CN" altLang="en-US" noProof="1"/>
              <a:t>批准。 </a:t>
            </a:r>
            <a:r>
              <a:rPr lang="en-US" altLang="zh-CN" noProof="1"/>
              <a:t>2014 </a:t>
            </a:r>
            <a:r>
              <a:rPr lang="zh-CN" altLang="en-US" noProof="1"/>
              <a:t>年 </a:t>
            </a:r>
            <a:r>
              <a:rPr lang="en-US" altLang="zh-CN" noProof="1"/>
              <a:t>12 </a:t>
            </a:r>
            <a:r>
              <a:rPr lang="zh-CN" altLang="en-US" noProof="1"/>
              <a:t>月 </a:t>
            </a:r>
            <a:r>
              <a:rPr lang="en-US" altLang="zh-CN" noProof="1"/>
              <a:t>12 </a:t>
            </a:r>
            <a:r>
              <a:rPr lang="zh-CN" altLang="en-US" noProof="1"/>
              <a:t>日，腾讯公司旗下民营银行</a:t>
            </a:r>
            <a:r>
              <a:rPr lang="en-US" altLang="zh-CN" noProof="1"/>
              <a:t>——</a:t>
            </a:r>
            <a:r>
              <a:rPr lang="zh-CN" altLang="en-US" noProof="1"/>
              <a:t>深圳前海微众银行（以下</a:t>
            </a:r>
            <a:r>
              <a:rPr lang="zh-CN" altLang="en-US" noProof="1" smtClean="0"/>
              <a:t>简称微</a:t>
            </a:r>
            <a:r>
              <a:rPr lang="zh-CN" altLang="en-US" noProof="1"/>
              <a:t>众银行）已正式获准开业，成为中国首家民营银行。微众银行将以普惠金融为目标，</a:t>
            </a:r>
            <a:r>
              <a:rPr lang="zh-CN" altLang="en-US" noProof="1" smtClean="0"/>
              <a:t>致力于</a:t>
            </a:r>
            <a:r>
              <a:rPr lang="zh-CN" altLang="en-US" noProof="1"/>
              <a:t>服务工薪阶层、自由职业者、进城务工人员等普罗大众，以及符合国家政策导向的</a:t>
            </a:r>
            <a:r>
              <a:rPr lang="zh-CN" altLang="en-US" noProof="1" smtClean="0"/>
              <a:t>小微</a:t>
            </a:r>
            <a:r>
              <a:rPr lang="zh-CN" altLang="en-US" noProof="1"/>
              <a:t>企业和创业企业。主要经营模式是针对目标客户群的需求，通过充分发挥股东优势，</a:t>
            </a:r>
            <a:r>
              <a:rPr lang="zh-CN" altLang="en-US" noProof="1" smtClean="0"/>
              <a:t>提供</a:t>
            </a:r>
            <a:r>
              <a:rPr lang="zh-CN" altLang="en-US" noProof="1"/>
              <a:t>差异化、有特色、优质便捷的存款、理财投资、贷款、支付结算等服务，全力打造“</a:t>
            </a:r>
            <a:r>
              <a:rPr lang="zh-CN" altLang="en-US" noProof="1" smtClean="0"/>
              <a:t>个存</a:t>
            </a:r>
            <a:r>
              <a:rPr lang="zh-CN" altLang="en-US" noProof="1"/>
              <a:t>小贷”特色品牌。</a:t>
            </a:r>
            <a:endParaRPr lang="en-US" altLang="zh-CN" noProof="1"/>
          </a:p>
        </p:txBody>
      </p:sp>
      <p:sp>
        <p:nvSpPr>
          <p:cNvPr id="2457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DD7EBDF-B109-4F40-8FF4-48549DD49395}" type="slidenum">
              <a:rPr lang="zh-CN" altLang="en-US"/>
              <a:pPr fontAlgn="base"/>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a:xfrm>
            <a:off x="409575" y="333375"/>
            <a:ext cx="8208963"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25602"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F11447B-3295-43DB-98C3-43F412B31BFD}" type="slidenum">
              <a:rPr lang="zh-CN" altLang="en-US"/>
              <a:pPr fontAlgn="base"/>
              <a:t>21</a:t>
            </a:fld>
            <a:endParaRPr lang="zh-CN" altLang="en-US"/>
          </a:p>
        </p:txBody>
      </p:sp>
      <p:sp>
        <p:nvSpPr>
          <p:cNvPr id="25603" name="TextBox 7"/>
          <p:cNvSpPr txBox="1">
            <a:spLocks noChangeArrowheads="1"/>
          </p:cNvSpPr>
          <p:nvPr/>
        </p:nvSpPr>
        <p:spPr bwMode="auto">
          <a:xfrm>
            <a:off x="122238" y="1420813"/>
            <a:ext cx="8208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14-3 </a:t>
            </a:r>
            <a:r>
              <a:rPr lang="zh-CN" altLang="en-US" sz="1400" b="1">
                <a:latin typeface="仿宋" panose="02010609060101010101" pitchFamily="49" charset="-122"/>
                <a:ea typeface="仿宋" panose="02010609060101010101" pitchFamily="49" charset="-122"/>
              </a:rPr>
              <a:t>阿里巴巴的互联网金融布局</a:t>
            </a:r>
            <a:endParaRPr lang="zh-CN" altLang="zh-CN" sz="1400">
              <a:latin typeface="仿宋" panose="02010609060101010101" pitchFamily="49" charset="-122"/>
              <a:ea typeface="仿宋" panose="02010609060101010101" pitchFamily="49" charset="-122"/>
            </a:endParaRPr>
          </a:p>
        </p:txBody>
      </p:sp>
      <p:sp>
        <p:nvSpPr>
          <p:cNvPr id="25604" name="矩形 2"/>
          <p:cNvSpPr>
            <a:spLocks noChangeArrowheads="1"/>
          </p:cNvSpPr>
          <p:nvPr/>
        </p:nvSpPr>
        <p:spPr bwMode="auto">
          <a:xfrm>
            <a:off x="409575" y="1030288"/>
            <a:ext cx="7632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截至 </a:t>
            </a:r>
            <a:r>
              <a:rPr lang="en-US" altLang="zh-CN">
                <a:latin typeface="仿宋" panose="02010609060101010101" pitchFamily="49" charset="-122"/>
                <a:ea typeface="仿宋" panose="02010609060101010101" pitchFamily="49" charset="-122"/>
              </a:rPr>
              <a:t>2014 </a:t>
            </a:r>
            <a:r>
              <a:rPr lang="zh-CN" altLang="en-US">
                <a:latin typeface="仿宋" panose="02010609060101010101" pitchFamily="49" charset="-122"/>
                <a:ea typeface="仿宋" panose="02010609060101010101" pitchFamily="49" charset="-122"/>
              </a:rPr>
              <a:t>年年底，腾讯在互联网金融的布局如表 </a:t>
            </a:r>
            <a:r>
              <a:rPr lang="en-US" altLang="zh-CN">
                <a:latin typeface="仿宋" panose="02010609060101010101" pitchFamily="49" charset="-122"/>
                <a:ea typeface="仿宋" panose="02010609060101010101" pitchFamily="49" charset="-122"/>
              </a:rPr>
              <a:t>14-3 </a:t>
            </a:r>
            <a:r>
              <a:rPr lang="zh-CN" altLang="en-US">
                <a:latin typeface="仿宋" panose="02010609060101010101" pitchFamily="49" charset="-122"/>
                <a:ea typeface="仿宋" panose="02010609060101010101" pitchFamily="49" charset="-122"/>
              </a:rPr>
              <a:t>所示。</a:t>
            </a:r>
          </a:p>
        </p:txBody>
      </p:sp>
      <p:pic>
        <p:nvPicPr>
          <p:cNvPr id="25605"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28788"/>
            <a:ext cx="8715375"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noProof="1" smtClean="0"/>
              <a:t>    </a:t>
            </a:r>
            <a:r>
              <a:rPr lang="zh-CN" altLang="en-US" b="1" noProof="1" smtClean="0"/>
              <a:t>腾</a:t>
            </a:r>
            <a:r>
              <a:rPr lang="zh-CN" altLang="en-US" b="1" noProof="1"/>
              <a:t>讯的优势在于社交。</a:t>
            </a:r>
            <a:r>
              <a:rPr lang="zh-CN" altLang="en-US" noProof="1"/>
              <a:t>在个人支付产品、金融产品和机构服务方面，腾讯则有</a:t>
            </a:r>
            <a:r>
              <a:rPr lang="zh-CN" altLang="en-US" noProof="1" smtClean="0"/>
              <a:t>得天独厚</a:t>
            </a:r>
            <a:r>
              <a:rPr lang="zh-CN" altLang="en-US" noProof="1"/>
              <a:t>的优势。</a:t>
            </a:r>
          </a:p>
          <a:p>
            <a:pPr marL="0" indent="0" fontAlgn="auto">
              <a:buFontTx/>
              <a:buNone/>
            </a:pPr>
            <a:r>
              <a:rPr lang="zh-CN" altLang="en-US" noProof="1" smtClean="0"/>
              <a:t>    </a:t>
            </a:r>
            <a:r>
              <a:rPr lang="zh-CN" altLang="en-US" b="1" noProof="1" smtClean="0"/>
              <a:t>第一</a:t>
            </a:r>
            <a:r>
              <a:rPr lang="zh-CN" altLang="en-US" b="1" noProof="1"/>
              <a:t>，用户基础、关系和渠道。</a:t>
            </a:r>
            <a:r>
              <a:rPr lang="zh-CN" altLang="en-US" noProof="1"/>
              <a:t>这既可以实现一些社会化支付、金融产品的创新，</a:t>
            </a:r>
            <a:r>
              <a:rPr lang="zh-CN" altLang="en-US" noProof="1" smtClean="0"/>
              <a:t>也有助于</a:t>
            </a:r>
            <a:r>
              <a:rPr lang="zh-CN" altLang="en-US" noProof="1"/>
              <a:t>产品的推广营销和理财客户的维系互动。这意味着腾讯未来很可能会成为一个平台，第三方机构使用其向用户销售产品。</a:t>
            </a:r>
          </a:p>
          <a:p>
            <a:pPr marL="0" indent="0" fontAlgn="auto">
              <a:buFontTx/>
              <a:buNone/>
            </a:pPr>
            <a:r>
              <a:rPr lang="zh-CN" altLang="en-US" noProof="1" smtClean="0"/>
              <a:t>    </a:t>
            </a:r>
            <a:r>
              <a:rPr lang="zh-CN" altLang="en-US" b="1" noProof="1" smtClean="0"/>
              <a:t>第二</a:t>
            </a:r>
            <a:r>
              <a:rPr lang="zh-CN" altLang="en-US" b="1" noProof="1"/>
              <a:t>，社交数据。 </a:t>
            </a:r>
            <a:r>
              <a:rPr lang="en-US" altLang="zh-CN" noProof="1"/>
              <a:t>QQ</a:t>
            </a:r>
            <a:r>
              <a:rPr lang="zh-CN" altLang="en-US" noProof="1"/>
              <a:t>、空间、微博等社会化产品产生的海量社交数据，通过一定</a:t>
            </a:r>
            <a:r>
              <a:rPr lang="zh-CN" altLang="en-US" noProof="1" smtClean="0"/>
              <a:t>的挖掘</a:t>
            </a:r>
            <a:r>
              <a:rPr lang="zh-CN" altLang="en-US" noProof="1"/>
              <a:t>可以进行一些预测、监测。例如腾讯推出的基金指数便是基于数据挖掘而产生的。</a:t>
            </a:r>
          </a:p>
          <a:p>
            <a:pPr marL="0" indent="0" fontAlgn="auto">
              <a:buFontTx/>
              <a:buNone/>
            </a:pPr>
            <a:r>
              <a:rPr lang="zh-CN" altLang="en-US" b="1" noProof="1" smtClean="0"/>
              <a:t>    第三</a:t>
            </a:r>
            <a:r>
              <a:rPr lang="zh-CN" altLang="en-US" b="1" noProof="1"/>
              <a:t>，微信平台。</a:t>
            </a:r>
            <a:r>
              <a:rPr lang="zh-CN" altLang="en-US" noProof="1"/>
              <a:t>腾讯移动支付的机会在于微信。腾讯互联网金融的机会也在于微信</a:t>
            </a:r>
            <a:r>
              <a:rPr lang="zh-CN" altLang="en-US" noProof="1" smtClean="0"/>
              <a:t>。腾</a:t>
            </a:r>
            <a:r>
              <a:rPr lang="zh-CN" altLang="en-US" noProof="1"/>
              <a:t>讯的风格是“等人去打头阵先探路”，模式验证成功后自己再快速复制。但其会</a:t>
            </a:r>
            <a:r>
              <a:rPr lang="zh-CN" altLang="en-US" noProof="1" smtClean="0"/>
              <a:t>在复制</a:t>
            </a:r>
            <a:r>
              <a:rPr lang="zh-CN" altLang="en-US" noProof="1"/>
              <a:t>前做好各种考量、准备，否则就无法快速复制并且赶超先行者。</a:t>
            </a:r>
            <a:endParaRPr lang="en-US" altLang="zh-CN" noProof="1"/>
          </a:p>
        </p:txBody>
      </p:sp>
      <p:sp>
        <p:nvSpPr>
          <p:cNvPr id="2662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F61F97D2-71FD-4A77-8951-71B4B7DF2F2B}" type="slidenum">
              <a:rPr lang="zh-CN" altLang="en-US"/>
              <a:pPr fontAlgn="base"/>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a:xfrm>
            <a:off x="409575" y="333375"/>
            <a:ext cx="8208963"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27650"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8EE75B76-6A2D-4B9F-B703-6F44A6EE7C0A}" type="slidenum">
              <a:rPr lang="zh-CN" altLang="en-US"/>
              <a:pPr fontAlgn="base"/>
              <a:t>23</a:t>
            </a:fld>
            <a:endParaRPr lang="zh-CN" altLang="en-US"/>
          </a:p>
        </p:txBody>
      </p:sp>
      <p:sp>
        <p:nvSpPr>
          <p:cNvPr id="27651" name="TextBox 7"/>
          <p:cNvSpPr txBox="1">
            <a:spLocks noChangeArrowheads="1"/>
          </p:cNvSpPr>
          <p:nvPr/>
        </p:nvSpPr>
        <p:spPr bwMode="auto">
          <a:xfrm>
            <a:off x="19050" y="2254250"/>
            <a:ext cx="8208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14-4 BAT </a:t>
            </a:r>
            <a:r>
              <a:rPr lang="zh-CN" altLang="en-US" sz="1400" b="1">
                <a:latin typeface="仿宋" panose="02010609060101010101" pitchFamily="49" charset="-122"/>
                <a:ea typeface="仿宋" panose="02010609060101010101" pitchFamily="49" charset="-122"/>
              </a:rPr>
              <a:t>互联网金融布局及优劣势</a:t>
            </a:r>
            <a:endParaRPr lang="zh-CN" altLang="zh-CN" sz="1400">
              <a:latin typeface="仿宋" panose="02010609060101010101" pitchFamily="49" charset="-122"/>
              <a:ea typeface="仿宋" panose="02010609060101010101" pitchFamily="49" charset="-122"/>
            </a:endParaRPr>
          </a:p>
        </p:txBody>
      </p:sp>
      <p:sp>
        <p:nvSpPr>
          <p:cNvPr id="27652" name="矩形 2"/>
          <p:cNvSpPr>
            <a:spLocks noChangeArrowheads="1"/>
          </p:cNvSpPr>
          <p:nvPr/>
        </p:nvSpPr>
        <p:spPr bwMode="auto">
          <a:xfrm>
            <a:off x="22225" y="830263"/>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纵观 </a:t>
            </a:r>
            <a:r>
              <a:rPr lang="en-US" altLang="zh-CN">
                <a:latin typeface="仿宋" panose="02010609060101010101" pitchFamily="49" charset="-122"/>
                <a:ea typeface="仿宋" panose="02010609060101010101" pitchFamily="49" charset="-122"/>
              </a:rPr>
              <a:t>BAT </a:t>
            </a:r>
            <a:r>
              <a:rPr lang="zh-CN" altLang="en-US">
                <a:latin typeface="仿宋" panose="02010609060101010101" pitchFamily="49" charset="-122"/>
                <a:ea typeface="仿宋" panose="02010609060101010101" pitchFamily="49" charset="-122"/>
              </a:rPr>
              <a:t>三大巨头的互联网金融布局，三方皆根据自己的优势去着手、布局，将触角进一步延伸出去，可以看到：百度着力于搜索，腾讯着力于社交，阿里着力于电商。它们的套路几乎如出一辙，先在移动互联网流量入口上加重砝码，待时机成熟便迅速推出根据自己产品的优势量身定制的金融产品。这也从一个方面折射出移动入口对互联网金融的重要性，其几乎已成为未来互联网之战的兵家必争之地。如表 </a:t>
            </a:r>
            <a:r>
              <a:rPr lang="en-US" altLang="zh-CN">
                <a:latin typeface="仿宋" panose="02010609060101010101" pitchFamily="49" charset="-122"/>
                <a:ea typeface="仿宋" panose="02010609060101010101" pitchFamily="49" charset="-122"/>
              </a:rPr>
              <a:t>14-4 </a:t>
            </a:r>
            <a:r>
              <a:rPr lang="zh-CN" altLang="en-US">
                <a:latin typeface="仿宋" panose="02010609060101010101" pitchFamily="49" charset="-122"/>
                <a:ea typeface="仿宋" panose="02010609060101010101" pitchFamily="49" charset="-122"/>
              </a:rPr>
              <a:t>所示。</a:t>
            </a:r>
          </a:p>
        </p:txBody>
      </p:sp>
      <p:graphicFrame>
        <p:nvGraphicFramePr>
          <p:cNvPr id="5" name="表格 4"/>
          <p:cNvGraphicFramePr>
            <a:graphicFrameLocks noGrp="1"/>
          </p:cNvGraphicFramePr>
          <p:nvPr/>
        </p:nvGraphicFramePr>
        <p:xfrm>
          <a:off x="406400" y="2562225"/>
          <a:ext cx="8377237" cy="4028352"/>
        </p:xfrm>
        <a:graphic>
          <a:graphicData uri="http://schemas.openxmlformats.org/drawingml/2006/table">
            <a:tbl>
              <a:tblPr firstRow="1" bandRow="1">
                <a:tableStyleId>{5C22544A-7EE6-4342-B048-85BDC9FD1C3A}</a:tableStyleId>
              </a:tblPr>
              <a:tblGrid>
                <a:gridCol w="1679978"/>
                <a:gridCol w="2508641"/>
                <a:gridCol w="2094309"/>
                <a:gridCol w="2094309"/>
              </a:tblGrid>
              <a:tr h="370752">
                <a:tc>
                  <a:txBody>
                    <a:bodyPr/>
                    <a:lstStyle/>
                    <a:p>
                      <a:endParaRPr lang="zh-CN" sz="1500" kern="1200" dirty="0">
                        <a:solidFill>
                          <a:schemeClr val="tx1"/>
                        </a:solidFill>
                        <a:latin typeface="仿宋" panose="02010609060101010101" pitchFamily="49" charset="-122"/>
                        <a:ea typeface="仿宋" panose="02010609060101010101" pitchFamily="49" charset="-122"/>
                        <a:cs typeface="+mn-cs"/>
                      </a:endParaRPr>
                    </a:p>
                  </a:txBody>
                  <a:tcPr marL="68585" marR="68585" marT="0" marB="0" anchor="ctr">
                    <a:noFill/>
                  </a:tcPr>
                </a:tc>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百度</a:t>
                      </a:r>
                    </a:p>
                  </a:txBody>
                  <a:tcPr marL="68585" marR="68585" marT="0" marB="0" anchor="ctr">
                    <a:noFill/>
                  </a:tcPr>
                </a:tc>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阿里巴巴</a:t>
                      </a:r>
                    </a:p>
                  </a:txBody>
                  <a:tcPr marL="68585" marR="68585" marT="0" marB="0" anchor="ctr">
                    <a:noFill/>
                  </a:tcPr>
                </a:tc>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腾讯</a:t>
                      </a:r>
                    </a:p>
                  </a:txBody>
                  <a:tcPr marL="68585" marR="68585" marT="0" marB="0" anchor="ctr">
                    <a:noFill/>
                  </a:tcPr>
                </a:tc>
              </a:tr>
              <a:tr h="1599822">
                <a:tc>
                  <a:txBody>
                    <a:bodyPr/>
                    <a:lstStyle/>
                    <a:p>
                      <a:pPr algn="ctr">
                        <a:spcAft>
                          <a:spcPts val="0"/>
                        </a:spcAft>
                      </a:pPr>
                      <a:r>
                        <a:rPr lang="zh-CN" sz="1500" kern="1200" dirty="0">
                          <a:solidFill>
                            <a:schemeClr val="tx1"/>
                          </a:solidFill>
                          <a:latin typeface="仿宋" panose="02010609060101010101" pitchFamily="49" charset="-122"/>
                          <a:ea typeface="仿宋" panose="02010609060101010101" pitchFamily="49" charset="-122"/>
                          <a:cs typeface="+mn-cs"/>
                        </a:rPr>
                        <a:t>旗下布局</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百发理财</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百付宝</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百度小贷</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百度金融中心</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支付宝</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余额宝</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基金</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阿里理财</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阿里保险</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阿里小贷</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阿里担保</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财付通</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微信支付</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基金超市</a:t>
                      </a:r>
                    </a:p>
                  </a:txBody>
                  <a:tcPr marL="68585" marR="68585" marT="0" marB="0" anchor="ctr">
                    <a:noFill/>
                  </a:tcPr>
                </a:tc>
              </a:tr>
              <a:tr h="1142730">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优势</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流量入口</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搜索能力</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大数据分析能力</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比传统金融机构和用户更近</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比传统金融机构更多小企业信用</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排他性的生态圈</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大数据能力</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海量用户</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基于移动支付</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社交关系能力强</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资金流充足</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微信的可能性</a:t>
                      </a:r>
                    </a:p>
                  </a:txBody>
                  <a:tcPr marL="68585" marR="68585" marT="0" marB="0" anchor="ctr">
                    <a:noFill/>
                  </a:tcPr>
                </a:tc>
              </a:tr>
              <a:tr h="914184">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劣势</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发力晚</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没有账户信息</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用户没有花钱习惯</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整体思路不足</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对券商关注少</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战略不如阿里清晰</a:t>
                      </a:r>
                    </a:p>
                  </a:txBody>
                  <a:tcPr marL="68585" marR="68585" marT="0" marB="0" anchor="c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百度金融：产品搜索 </a:t>
            </a:r>
            <a:r>
              <a:rPr lang="en-US" altLang="zh-CN" b="1" noProof="1"/>
              <a:t>+ </a:t>
            </a:r>
            <a:r>
              <a:rPr lang="zh-CN" altLang="en-US" b="1" noProof="1"/>
              <a:t>数据</a:t>
            </a:r>
            <a:r>
              <a:rPr lang="zh-CN" altLang="en-US" b="1" noProof="1" smtClean="0"/>
              <a:t>服务</a:t>
            </a:r>
          </a:p>
          <a:p>
            <a:pPr marL="0" indent="0" fontAlgn="auto">
              <a:buFontTx/>
              <a:buNone/>
            </a:pPr>
            <a:r>
              <a:rPr lang="zh-CN" altLang="en-US" noProof="1" smtClean="0"/>
              <a:t>    相比阿里和腾讯，没有资金流、供应链等整合优势的百度在互联网金融上的战略无疑慢了半拍。为了摆脱后发劣势，百度在 </a:t>
            </a:r>
            <a:r>
              <a:rPr lang="en-US" altLang="zh-CN" noProof="1" smtClean="0"/>
              <a:t>2013 </a:t>
            </a:r>
            <a:r>
              <a:rPr lang="zh-CN" altLang="en-US" noProof="1" smtClean="0"/>
              <a:t>年 </a:t>
            </a:r>
            <a:r>
              <a:rPr lang="en-US" altLang="zh-CN" noProof="1" smtClean="0"/>
              <a:t>10 </a:t>
            </a:r>
            <a:r>
              <a:rPr lang="zh-CN" altLang="en-US" noProof="1" smtClean="0"/>
              <a:t>月 </a:t>
            </a:r>
            <a:r>
              <a:rPr lang="en-US" altLang="zh-CN" noProof="1" smtClean="0"/>
              <a:t>28 </a:t>
            </a:r>
            <a:r>
              <a:rPr lang="zh-CN" altLang="en-US" noProof="1" smtClean="0"/>
              <a:t>日推出百度百发理财，以高达 </a:t>
            </a:r>
            <a:r>
              <a:rPr lang="en-US" altLang="zh-CN" noProof="1" smtClean="0"/>
              <a:t>8%</a:t>
            </a:r>
            <a:r>
              <a:rPr lang="zh-CN" altLang="en-US" noProof="1"/>
              <a:t>的目标年化收益率成功吸引了眼球。“百度百发”当日上线 </a:t>
            </a:r>
            <a:r>
              <a:rPr lang="en-US" altLang="zh-CN" noProof="1"/>
              <a:t>5</a:t>
            </a:r>
            <a:r>
              <a:rPr lang="zh-CN" altLang="en-US" noProof="1"/>
              <a:t>个小时，销售额就超过 </a:t>
            </a:r>
            <a:r>
              <a:rPr lang="en-US" altLang="zh-CN" noProof="1"/>
              <a:t>10</a:t>
            </a:r>
            <a:r>
              <a:rPr lang="zh-CN" altLang="en-US" noProof="1"/>
              <a:t>亿元</a:t>
            </a:r>
            <a:r>
              <a:rPr lang="zh-CN" altLang="en-US" noProof="1" smtClean="0"/>
              <a:t>，用户</a:t>
            </a:r>
            <a:r>
              <a:rPr lang="zh-CN" altLang="en-US" noProof="1"/>
              <a:t>超过 </a:t>
            </a:r>
            <a:r>
              <a:rPr lang="en-US" altLang="zh-CN" noProof="1"/>
              <a:t>12 </a:t>
            </a:r>
            <a:r>
              <a:rPr lang="zh-CN" altLang="en-US" noProof="1"/>
              <a:t>万。虽然背后是与华夏基金合作推动，但 </a:t>
            </a:r>
            <a:r>
              <a:rPr lang="en-US" altLang="zh-CN" noProof="1"/>
              <a:t>8% </a:t>
            </a:r>
            <a:r>
              <a:rPr lang="zh-CN" altLang="en-US" noProof="1"/>
              <a:t>的高收益</a:t>
            </a:r>
            <a:r>
              <a:rPr lang="zh-CN" altLang="en-US" noProof="1" smtClean="0"/>
              <a:t>是百</a:t>
            </a:r>
            <a:r>
              <a:rPr lang="zh-CN" altLang="en-US" noProof="1"/>
              <a:t>度在其中进行了</a:t>
            </a:r>
            <a:r>
              <a:rPr lang="zh-CN" altLang="en-US" noProof="1" smtClean="0"/>
              <a:t>“补贴”</a:t>
            </a:r>
            <a:r>
              <a:rPr lang="zh-CN" altLang="en-US" noProof="1"/>
              <a:t>，其传播效果要远远高于普通的营销效果</a:t>
            </a:r>
            <a:r>
              <a:rPr lang="zh-CN" altLang="en-US" noProof="1" smtClean="0"/>
              <a:t>。</a:t>
            </a:r>
            <a:endParaRPr lang="en-US" altLang="zh-CN" noProof="1" smtClean="0"/>
          </a:p>
          <a:p>
            <a:pPr marL="0" indent="0" fontAlgn="auto">
              <a:buFontTx/>
              <a:buNone/>
            </a:pPr>
            <a:r>
              <a:rPr lang="zh-CN" altLang="en-US" b="1" noProof="1" smtClean="0"/>
              <a:t>    百</a:t>
            </a:r>
            <a:r>
              <a:rPr lang="zh-CN" altLang="en-US" b="1" noProof="1"/>
              <a:t>度的天然优势是搜索。</a:t>
            </a:r>
            <a:r>
              <a:rPr lang="zh-CN" altLang="en-US" noProof="1"/>
              <a:t>然而</a:t>
            </a:r>
            <a:r>
              <a:rPr lang="zh-CN" altLang="en-US" noProof="1" smtClean="0"/>
              <a:t>，用户</a:t>
            </a:r>
            <a:r>
              <a:rPr lang="zh-CN" altLang="en-US" noProof="1"/>
              <a:t>在百度上完全没有建立起花钱的习惯</a:t>
            </a:r>
            <a:r>
              <a:rPr lang="zh-CN" altLang="en-US" noProof="1" smtClean="0"/>
              <a:t>，百</a:t>
            </a:r>
            <a:r>
              <a:rPr lang="zh-CN" altLang="en-US" noProof="1"/>
              <a:t>度最大的优势在于大量的用户流量和强大的搜索能力，</a:t>
            </a:r>
            <a:r>
              <a:rPr lang="zh-CN" altLang="en-US" noProof="1" smtClean="0"/>
              <a:t>以及其</a:t>
            </a:r>
            <a:r>
              <a:rPr lang="zh-CN" altLang="en-US" noProof="1"/>
              <a:t>背后的大数据处理能力。但作为搜索入口，百度的用户黏性是最弱的。而且百度</a:t>
            </a:r>
            <a:r>
              <a:rPr lang="zh-CN" altLang="en-US" noProof="1" smtClean="0"/>
              <a:t>没有账户</a:t>
            </a:r>
            <a:r>
              <a:rPr lang="zh-CN" altLang="en-US" noProof="1"/>
              <a:t>特性，而在金融领域，账户特性非常重要</a:t>
            </a:r>
            <a:r>
              <a:rPr lang="zh-CN" altLang="en-US" noProof="1" smtClean="0"/>
              <a:t>。</a:t>
            </a:r>
            <a:endParaRPr lang="en-US" altLang="zh-CN" noProof="1" smtClean="0"/>
          </a:p>
          <a:p>
            <a:pPr marL="0" indent="0" fontAlgn="auto">
              <a:buFontTx/>
              <a:buNone/>
            </a:pPr>
            <a:r>
              <a:rPr lang="zh-CN" altLang="en-US" noProof="1" smtClean="0"/>
              <a:t>    </a:t>
            </a:r>
            <a:r>
              <a:rPr lang="zh-CN" altLang="en-US" b="1" noProof="1" smtClean="0"/>
              <a:t>百</a:t>
            </a:r>
            <a:r>
              <a:rPr lang="zh-CN" altLang="en-US" b="1" noProof="1"/>
              <a:t>度互联网金融战略最直接的方式，是利用好自身的优势资源，打造成一个第三方</a:t>
            </a:r>
            <a:r>
              <a:rPr lang="zh-CN" altLang="en-US" b="1" noProof="1" smtClean="0"/>
              <a:t>金融</a:t>
            </a:r>
            <a:r>
              <a:rPr lang="zh-CN" altLang="en-US" b="1" noProof="1"/>
              <a:t>产品的大平台或大超市，把各种贷款产品、理财产品集合，做产品搜索和比价。</a:t>
            </a:r>
            <a:r>
              <a:rPr lang="zh-CN" altLang="en-US" noProof="1"/>
              <a:t>在</a:t>
            </a:r>
            <a:r>
              <a:rPr lang="zh-CN" altLang="en-US" noProof="1" smtClean="0"/>
              <a:t>金融领域</a:t>
            </a:r>
            <a:r>
              <a:rPr lang="zh-CN" altLang="en-US" noProof="1"/>
              <a:t>的垂直搜索市场上已经存在细分的互联网金融公司，这个渠道会成为银行等机构的</a:t>
            </a:r>
            <a:r>
              <a:rPr lang="zh-CN" altLang="en-US" noProof="1" smtClean="0"/>
              <a:t>主要</a:t>
            </a:r>
            <a:r>
              <a:rPr lang="zh-CN" altLang="en-US" noProof="1"/>
              <a:t>销售渠道，通过大数据能力，可为用户解决信息不对称的问题。</a:t>
            </a:r>
            <a:endParaRPr lang="en-US" altLang="zh-CN" noProof="1"/>
          </a:p>
        </p:txBody>
      </p:sp>
      <p:sp>
        <p:nvSpPr>
          <p:cNvPr id="2867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C5D8BCCB-4897-45CA-88F6-35D1A2BDC0CE}" type="slidenum">
              <a:rPr lang="zh-CN" altLang="en-US"/>
              <a:pPr fontAlgn="base"/>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百度金融：产品搜索 </a:t>
            </a:r>
            <a:r>
              <a:rPr lang="en-US" altLang="zh-CN" b="1" noProof="1"/>
              <a:t>+ </a:t>
            </a:r>
            <a:r>
              <a:rPr lang="zh-CN" altLang="en-US" b="1" noProof="1"/>
              <a:t>数据</a:t>
            </a:r>
            <a:r>
              <a:rPr lang="zh-CN" altLang="en-US" b="1" noProof="1" smtClean="0"/>
              <a:t>服务</a:t>
            </a:r>
          </a:p>
          <a:p>
            <a:pPr marL="0" indent="0" fontAlgn="auto">
              <a:buFontTx/>
              <a:buNone/>
            </a:pPr>
            <a:r>
              <a:rPr lang="zh-CN" altLang="en-US" noProof="1" smtClean="0"/>
              <a:t>    最近</a:t>
            </a:r>
            <a:r>
              <a:rPr lang="zh-CN" altLang="en-US" noProof="1"/>
              <a:t>，</a:t>
            </a:r>
            <a:r>
              <a:rPr lang="zh-CN" altLang="en-US" b="1" noProof="1"/>
              <a:t>百度金融正在和贷款垂直搜索平台好贷网达成合作</a:t>
            </a:r>
            <a:r>
              <a:rPr lang="zh-CN" altLang="en-US" noProof="1"/>
              <a:t>。百度负责前端的引流部分</a:t>
            </a:r>
            <a:r>
              <a:rPr lang="zh-CN" altLang="en-US" noProof="1" smtClean="0"/>
              <a:t>，后端</a:t>
            </a:r>
            <a:r>
              <a:rPr lang="zh-CN" altLang="en-US" noProof="1"/>
              <a:t>的业务落地由好贷网完成。同时，百度看好资产管理行业，希望进入保险、信托等</a:t>
            </a:r>
            <a:r>
              <a:rPr lang="zh-CN" altLang="en-US" noProof="1" smtClean="0"/>
              <a:t>行业</a:t>
            </a:r>
            <a:r>
              <a:rPr lang="zh-CN" altLang="en-US" noProof="1"/>
              <a:t>，并实现在线开户和交易。百度金融中心也正在进行“众筹金融”、“粉丝金融”、</a:t>
            </a:r>
            <a:r>
              <a:rPr lang="zh-CN" altLang="en-US" noProof="1" smtClean="0"/>
              <a:t>“团购金融”</a:t>
            </a:r>
            <a:r>
              <a:rPr lang="zh-CN" altLang="en-US" noProof="1"/>
              <a:t>等新模式的尝试，以完善百度的盈利模式。</a:t>
            </a:r>
          </a:p>
          <a:p>
            <a:pPr marL="0" indent="0" fontAlgn="auto">
              <a:buFontTx/>
              <a:buNone/>
            </a:pPr>
            <a:r>
              <a:rPr lang="zh-CN" altLang="en-US" noProof="1" smtClean="0"/>
              <a:t>    此外</a:t>
            </a:r>
            <a:r>
              <a:rPr lang="zh-CN" altLang="en-US" noProof="1"/>
              <a:t>，百度也涉足</a:t>
            </a:r>
            <a:r>
              <a:rPr lang="zh-CN" altLang="en-US" b="1" noProof="1"/>
              <a:t>小贷业务</a:t>
            </a:r>
            <a:r>
              <a:rPr lang="zh-CN" altLang="en-US" noProof="1"/>
              <a:t>防守阿里，面向中小客户，解决其贷款问题。</a:t>
            </a:r>
          </a:p>
          <a:p>
            <a:pPr marL="0" indent="0" fontAlgn="auto">
              <a:buFontTx/>
              <a:buNone/>
            </a:pPr>
            <a:r>
              <a:rPr lang="zh-CN" altLang="en-US" noProof="1" smtClean="0"/>
              <a:t>    相比</a:t>
            </a:r>
            <a:r>
              <a:rPr lang="zh-CN" altLang="en-US" noProof="1"/>
              <a:t>来说，百度金融中心的尝试可能会更加有意义，也符合百度的优势基因：通过</a:t>
            </a:r>
            <a:r>
              <a:rPr lang="zh-CN" altLang="en-US" noProof="1" smtClean="0"/>
              <a:t>大数据</a:t>
            </a:r>
            <a:r>
              <a:rPr lang="zh-CN" altLang="en-US" noProof="1"/>
              <a:t>能力，面对中小客户提供数据金融服务。如何布局好全新的“金融入口”，增加</a:t>
            </a:r>
            <a:r>
              <a:rPr lang="zh-CN" altLang="en-US" noProof="1" smtClean="0"/>
              <a:t>金融服务</a:t>
            </a:r>
            <a:r>
              <a:rPr lang="zh-CN" altLang="en-US" noProof="1"/>
              <a:t>平台的用户黏性，是百度金融能够走远的核心。</a:t>
            </a:r>
          </a:p>
          <a:p>
            <a:pPr marL="0" indent="0" fontAlgn="auto">
              <a:buFontTx/>
              <a:buNone/>
            </a:pPr>
            <a:r>
              <a:rPr lang="zh-CN" altLang="en-US" noProof="1" smtClean="0"/>
              <a:t>    由此</a:t>
            </a:r>
            <a:r>
              <a:rPr lang="zh-CN" altLang="en-US" noProof="1"/>
              <a:t>不难看出，金融机构、银行、互联网公司、支付公司等在互联网金融上，都是</a:t>
            </a:r>
            <a:r>
              <a:rPr lang="zh-CN" altLang="en-US" noProof="1" smtClean="0"/>
              <a:t>基于</a:t>
            </a:r>
            <a:r>
              <a:rPr lang="zh-CN" altLang="en-US" noProof="1"/>
              <a:t>历史业务的优势来切入的。而在这个过程中，除了在跨界的局部业务上，目前几大</a:t>
            </a:r>
            <a:r>
              <a:rPr lang="zh-CN" altLang="en-US" noProof="1" smtClean="0"/>
              <a:t>巨头的</a:t>
            </a:r>
            <a:r>
              <a:rPr lang="zh-CN" altLang="en-US" noProof="1"/>
              <a:t>冲突并不明显。</a:t>
            </a:r>
            <a:endParaRPr lang="en-US" altLang="zh-CN" noProof="1"/>
          </a:p>
        </p:txBody>
      </p:sp>
      <p:sp>
        <p:nvSpPr>
          <p:cNvPr id="2969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3D07FFC7-99B2-48CB-94F1-13412E56B2E2}" type="slidenum">
              <a:rPr lang="zh-CN" altLang="en-US"/>
              <a:pPr fontAlgn="base"/>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normAutofit lnSpcReduction="10000"/>
          </a:bodyPr>
          <a:lstStyle/>
          <a:p>
            <a:pPr fontAlgn="auto"/>
            <a:r>
              <a:rPr lang="en-US" altLang="zh-CN" b="1" noProof="1"/>
              <a:t>2. </a:t>
            </a:r>
            <a:r>
              <a:rPr lang="zh-CN" altLang="en-US" b="1" noProof="1"/>
              <a:t>阿里金融：资金闭环 </a:t>
            </a:r>
            <a:r>
              <a:rPr lang="en-US" altLang="zh-CN" b="1" noProof="1"/>
              <a:t>+ </a:t>
            </a:r>
            <a:r>
              <a:rPr lang="zh-CN" altLang="en-US" b="1" noProof="1"/>
              <a:t>金融</a:t>
            </a:r>
            <a:r>
              <a:rPr lang="zh-CN" altLang="en-US" b="1" noProof="1" smtClean="0"/>
              <a:t>平台</a:t>
            </a:r>
            <a:endParaRPr lang="en-US" altLang="zh-CN" b="1" noProof="1" smtClean="0"/>
          </a:p>
          <a:p>
            <a:pPr marL="0" indent="0" fontAlgn="auto">
              <a:buFontTx/>
              <a:buNone/>
            </a:pPr>
            <a:r>
              <a:rPr lang="zh-CN" altLang="en-US" noProof="1" smtClean="0"/>
              <a:t>    在 </a:t>
            </a:r>
            <a:r>
              <a:rPr lang="en-US" altLang="zh-CN" noProof="1"/>
              <a:t>BAT </a:t>
            </a:r>
            <a:r>
              <a:rPr lang="zh-CN" altLang="en-US" noProof="1"/>
              <a:t>中，阿里巴巴在互联网金融领域的思路和战略是最早最清晰的一个</a:t>
            </a:r>
            <a:r>
              <a:rPr lang="zh-CN" altLang="en-US" noProof="1" smtClean="0"/>
              <a:t>。对于</a:t>
            </a:r>
            <a:r>
              <a:rPr lang="zh-CN" altLang="en-US" noProof="1"/>
              <a:t>毫无金融基因的互联网公司而言，切入互联网金融的最好角度，就是借力自身</a:t>
            </a:r>
            <a:r>
              <a:rPr lang="zh-CN" altLang="en-US" noProof="1" smtClean="0"/>
              <a:t>的业务</a:t>
            </a:r>
            <a:r>
              <a:rPr lang="zh-CN" altLang="en-US" noProof="1"/>
              <a:t>优势。基于自身的电商生态系统。阿里巴巴有很大的空间可以开发互联网金融产品</a:t>
            </a:r>
            <a:r>
              <a:rPr lang="zh-CN" altLang="en-US" noProof="1" smtClean="0"/>
              <a:t>，比如</a:t>
            </a:r>
            <a:r>
              <a:rPr lang="zh-CN" altLang="en-US" noProof="1"/>
              <a:t>商家的信誉、资金需求，商品的质量、物流，用户在购买环节中的信用贷款等。</a:t>
            </a:r>
          </a:p>
          <a:p>
            <a:pPr marL="0" indent="0" fontAlgn="auto">
              <a:buFontTx/>
              <a:buNone/>
            </a:pPr>
            <a:r>
              <a:rPr lang="zh-CN" altLang="en-US" noProof="1" smtClean="0"/>
              <a:t>    阿里</a:t>
            </a:r>
            <a:r>
              <a:rPr lang="zh-CN" altLang="en-US" noProof="1"/>
              <a:t>金融的一切都是从用户需要出发，自下而上的满足用户需求。对于阿里的</a:t>
            </a:r>
            <a:r>
              <a:rPr lang="zh-CN" altLang="en-US" noProof="1" smtClean="0"/>
              <a:t>生态系统</a:t>
            </a:r>
            <a:r>
              <a:rPr lang="zh-CN" altLang="en-US" noProof="1"/>
              <a:t>来说，在电商交易的过程中，各个环节都会出现问题。比如支付宝，就是在当银行的</a:t>
            </a:r>
            <a:r>
              <a:rPr lang="zh-CN" altLang="en-US" noProof="1" smtClean="0"/>
              <a:t>直接</a:t>
            </a:r>
            <a:r>
              <a:rPr lang="zh-CN" altLang="en-US" noProof="1"/>
              <a:t>汇款不能解决交易双方信任问题时产生的。仅以保险为例，淘宝上已经存在的运费险</a:t>
            </a:r>
            <a:r>
              <a:rPr lang="zh-CN" altLang="en-US" noProof="1" smtClean="0"/>
              <a:t>，买家</a:t>
            </a:r>
            <a:r>
              <a:rPr lang="zh-CN" altLang="en-US" noProof="1"/>
              <a:t>只需支付 </a:t>
            </a:r>
            <a:r>
              <a:rPr lang="en-US" altLang="zh-CN" noProof="1"/>
              <a:t>0.5 </a:t>
            </a:r>
            <a:r>
              <a:rPr lang="zh-CN" altLang="en-US" noProof="1"/>
              <a:t>元的运费险，如果商品手续产生退换货，期间的运费将获得理赔。和</a:t>
            </a:r>
            <a:r>
              <a:rPr lang="zh-CN" altLang="en-US" noProof="1" smtClean="0"/>
              <a:t>泰康</a:t>
            </a:r>
            <a:r>
              <a:rPr lang="zh-CN" altLang="en-US" noProof="1"/>
              <a:t>人寿合作的“乐业险”，也是为了给淘宝上卖家解决医疗、意外、养老等保障应运而生的</a:t>
            </a:r>
            <a:r>
              <a:rPr lang="zh-CN" altLang="en-US" noProof="1" smtClean="0"/>
              <a:t>。</a:t>
            </a:r>
            <a:endParaRPr lang="en-US" altLang="zh-CN" noProof="1" smtClean="0"/>
          </a:p>
          <a:p>
            <a:pPr marL="0" indent="0" fontAlgn="auto">
              <a:buFontTx/>
              <a:buNone/>
            </a:pPr>
            <a:r>
              <a:rPr lang="zh-CN" altLang="en-US" noProof="1" smtClean="0"/>
              <a:t>    纵观</a:t>
            </a:r>
            <a:r>
              <a:rPr lang="zh-CN" altLang="en-US" noProof="1"/>
              <a:t>阿里金融开展的业务，其布局覆盖了全产业链：支付宝、余额宝、基金、阿里</a:t>
            </a:r>
            <a:r>
              <a:rPr lang="zh-CN" altLang="en-US" noProof="1" smtClean="0"/>
              <a:t>理财</a:t>
            </a:r>
            <a:r>
              <a:rPr lang="zh-CN" altLang="en-US" noProof="1"/>
              <a:t>、阿里保险、阿里小贷、阿里担保等，还包括阿里云所提供的金融云服务。同时，阿里巴巴也是拥有“牌照”最多的互联网公司，包括第三方支付牌照、基金牌照、担保牌照</a:t>
            </a:r>
            <a:r>
              <a:rPr lang="zh-CN" altLang="en-US" noProof="1" smtClean="0"/>
              <a:t>和小额</a:t>
            </a:r>
            <a:r>
              <a:rPr lang="zh-CN" altLang="en-US" noProof="1"/>
              <a:t>贷款牌照。</a:t>
            </a:r>
            <a:endParaRPr lang="en-US" altLang="zh-CN" noProof="1"/>
          </a:p>
        </p:txBody>
      </p:sp>
      <p:sp>
        <p:nvSpPr>
          <p:cNvPr id="3072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E4A9CC31-5702-4EB8-AA50-B504352A09EC}" type="slidenum">
              <a:rPr lang="zh-CN" altLang="en-US"/>
              <a:pPr fontAlgn="base"/>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a:xfrm>
            <a:off x="269875" y="333375"/>
            <a:ext cx="8208963" cy="719138"/>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14288" y="836613"/>
            <a:ext cx="9129712" cy="5567362"/>
          </a:xfrm>
        </p:spPr>
        <p:txBody>
          <a:bodyPr>
            <a:normAutofit lnSpcReduction="10000"/>
          </a:bodyPr>
          <a:lstStyle/>
          <a:p>
            <a:pPr fontAlgn="auto"/>
            <a:r>
              <a:rPr lang="en-US" altLang="zh-CN" b="1" noProof="1"/>
              <a:t>2. </a:t>
            </a:r>
            <a:r>
              <a:rPr lang="zh-CN" altLang="en-US" b="1" noProof="1"/>
              <a:t>阿里金融：资金闭环 </a:t>
            </a:r>
            <a:r>
              <a:rPr lang="en-US" altLang="zh-CN" b="1" noProof="1"/>
              <a:t>+ </a:t>
            </a:r>
            <a:r>
              <a:rPr lang="zh-CN" altLang="en-US" b="1" noProof="1"/>
              <a:t>金融</a:t>
            </a:r>
            <a:r>
              <a:rPr lang="zh-CN" altLang="en-US" b="1" noProof="1" smtClean="0"/>
              <a:t>平台</a:t>
            </a:r>
            <a:endParaRPr lang="en-US" altLang="zh-CN" b="1" noProof="1" smtClean="0"/>
          </a:p>
          <a:p>
            <a:pPr marL="0" indent="0" fontAlgn="auto">
              <a:buFontTx/>
              <a:buNone/>
            </a:pPr>
            <a:r>
              <a:rPr lang="zh-CN" altLang="en-US" noProof="1" smtClean="0"/>
              <a:t>    阿里</a:t>
            </a:r>
            <a:r>
              <a:rPr lang="zh-CN" altLang="en-US" noProof="1"/>
              <a:t>巴巴最大的优势，还是在于布局运营支付宝多年</a:t>
            </a:r>
            <a:r>
              <a:rPr lang="zh-CN" altLang="en-US" noProof="1" smtClean="0"/>
              <a:t>，而目前</a:t>
            </a:r>
            <a:r>
              <a:rPr lang="zh-CN" altLang="en-US" noProof="1"/>
              <a:t>阿里巴巴也正在筹备浙江网商银行。阿里巴巴的互联网金融发展还应该注意以下方面</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b="1" noProof="1" smtClean="0"/>
              <a:t>第一</a:t>
            </a:r>
            <a:r>
              <a:rPr lang="zh-CN" altLang="en-US" b="1" noProof="1"/>
              <a:t>，产品后台化。</a:t>
            </a:r>
            <a:r>
              <a:rPr lang="zh-CN" altLang="en-US" noProof="1"/>
              <a:t>就像如今我们看到的余额宝、淘宝保险、淘宝理财，每一个</a:t>
            </a:r>
            <a:r>
              <a:rPr lang="zh-CN" altLang="en-US" noProof="1" smtClean="0"/>
              <a:t>产品都是</a:t>
            </a:r>
            <a:r>
              <a:rPr lang="zh-CN" altLang="en-US" noProof="1"/>
              <a:t>需要用户频繁的进行转入转出操作，应该化繁为简，使一切理财功能都在后台发生</a:t>
            </a:r>
            <a:r>
              <a:rPr lang="zh-CN" altLang="en-US" noProof="1" smtClean="0"/>
              <a:t>，而</a:t>
            </a:r>
            <a:r>
              <a:rPr lang="zh-CN" altLang="en-US" noProof="1"/>
              <a:t>用户看到的，只是一个简单并又有增值能力的账户界面。</a:t>
            </a:r>
          </a:p>
          <a:p>
            <a:pPr marL="0" indent="0" fontAlgn="auto">
              <a:buFontTx/>
              <a:buNone/>
            </a:pPr>
            <a:r>
              <a:rPr lang="zh-CN" altLang="en-US" noProof="1" smtClean="0"/>
              <a:t>    </a:t>
            </a:r>
            <a:r>
              <a:rPr lang="zh-CN" altLang="en-US" b="1" noProof="1" smtClean="0"/>
              <a:t>第二</a:t>
            </a:r>
            <a:r>
              <a:rPr lang="zh-CN" altLang="en-US" b="1" noProof="1"/>
              <a:t>，全新信用体系的建立。</a:t>
            </a:r>
            <a:r>
              <a:rPr lang="zh-CN" altLang="en-US" noProof="1"/>
              <a:t>至今还在内测的“信用支付”就是以此为基础而诞生</a:t>
            </a:r>
            <a:r>
              <a:rPr lang="zh-CN" altLang="en-US" noProof="1" smtClean="0"/>
              <a:t>的产品</a:t>
            </a:r>
            <a:r>
              <a:rPr lang="zh-CN" altLang="en-US" noProof="1"/>
              <a:t>。金融很重要的职能是风险控制，如果阿里拥有一套完整的风险控制体系，贷前、</a:t>
            </a:r>
            <a:r>
              <a:rPr lang="zh-CN" altLang="en-US" noProof="1" smtClean="0"/>
              <a:t>贷中</a:t>
            </a:r>
            <a:r>
              <a:rPr lang="zh-CN" altLang="en-US" noProof="1"/>
              <a:t>及贷后环环相扣，利用数据采集和模型分析等手段，根据小微企业和个人用户在阿里</a:t>
            </a:r>
            <a:r>
              <a:rPr lang="zh-CN" altLang="en-US" noProof="1" smtClean="0"/>
              <a:t>巴巴</a:t>
            </a:r>
            <a:r>
              <a:rPr lang="zh-CN" altLang="en-US" noProof="1"/>
              <a:t>平台上积累的信用及行为数据，对其还款能力及还款意愿进行评估，就会首先形成</a:t>
            </a:r>
            <a:r>
              <a:rPr lang="zh-CN" altLang="en-US" noProof="1" smtClean="0"/>
              <a:t>阿里体内</a:t>
            </a:r>
            <a:r>
              <a:rPr lang="zh-CN" altLang="en-US" noProof="1"/>
              <a:t>的自循环</a:t>
            </a:r>
            <a:r>
              <a:rPr lang="zh-CN" altLang="en-US" noProof="1" smtClean="0"/>
              <a:t>。</a:t>
            </a:r>
            <a:endParaRPr lang="zh-CN" altLang="en-US" noProof="1"/>
          </a:p>
          <a:p>
            <a:pPr marL="0" indent="0" fontAlgn="auto">
              <a:buFontTx/>
              <a:buNone/>
            </a:pPr>
            <a:r>
              <a:rPr lang="zh-CN" altLang="en-US" noProof="1" smtClean="0"/>
              <a:t>    </a:t>
            </a:r>
            <a:r>
              <a:rPr lang="zh-CN" altLang="en-US" b="1" noProof="1" smtClean="0"/>
              <a:t>第三</a:t>
            </a:r>
            <a:r>
              <a:rPr lang="zh-CN" altLang="en-US" b="1" noProof="1"/>
              <a:t>，做金融服务平台化。</a:t>
            </a:r>
            <a:r>
              <a:rPr lang="zh-CN" altLang="en-US" noProof="1"/>
              <a:t>当阿里掌握了风险管理的技术和能力，阿里金融会打造</a:t>
            </a:r>
            <a:r>
              <a:rPr lang="zh-CN" altLang="en-US" noProof="1" smtClean="0"/>
              <a:t>一个</a:t>
            </a:r>
            <a:r>
              <a:rPr lang="zh-CN" altLang="en-US" noProof="1"/>
              <a:t>信贷和理财的平台，未来向所有金融机构开放，打通成一个开放的生态平台，为小微</a:t>
            </a:r>
            <a:r>
              <a:rPr lang="zh-CN" altLang="en-US" noProof="1" smtClean="0"/>
              <a:t>企业</a:t>
            </a:r>
            <a:r>
              <a:rPr lang="zh-CN" altLang="en-US" noProof="1"/>
              <a:t>提供服务。</a:t>
            </a:r>
          </a:p>
          <a:p>
            <a:pPr marL="0" indent="0" fontAlgn="auto">
              <a:buFontTx/>
              <a:buNone/>
            </a:pPr>
            <a:r>
              <a:rPr lang="zh-CN" altLang="en-US" b="1" noProof="1" smtClean="0"/>
              <a:t>    平台</a:t>
            </a:r>
            <a:r>
              <a:rPr lang="zh-CN" altLang="en-US" b="1" noProof="1"/>
              <a:t>的核心价值：</a:t>
            </a:r>
            <a:r>
              <a:rPr lang="zh-CN" altLang="en-US" noProof="1"/>
              <a:t>一是了解客户的需求，把合适的金融产品推荐给用户；二是基于</a:t>
            </a:r>
            <a:r>
              <a:rPr lang="zh-CN" altLang="en-US" noProof="1" smtClean="0"/>
              <a:t>手机</a:t>
            </a:r>
            <a:r>
              <a:rPr lang="zh-CN" altLang="en-US" noProof="1"/>
              <a:t>终端，让用户可以用碎片化的时间解决金融问题；三是解决流动性的需求；四是让</a:t>
            </a:r>
            <a:r>
              <a:rPr lang="zh-CN" altLang="en-US" noProof="1" smtClean="0"/>
              <a:t>金融机构</a:t>
            </a:r>
            <a:r>
              <a:rPr lang="zh-CN" altLang="en-US" noProof="1"/>
              <a:t>在淘宝上自己运营，寻找机会提高客户转化率。</a:t>
            </a:r>
            <a:endParaRPr lang="en-US" altLang="zh-CN" noProof="1"/>
          </a:p>
        </p:txBody>
      </p:sp>
      <p:sp>
        <p:nvSpPr>
          <p:cNvPr id="3174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A1D849EC-8136-43AE-B5FD-08DA18F4B3CF}" type="slidenum">
              <a:rPr lang="zh-CN" altLang="en-US"/>
              <a:pPr fontAlgn="base"/>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269875" y="333375"/>
            <a:ext cx="8208963" cy="719138"/>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9875" y="1052513"/>
            <a:ext cx="8550275" cy="5303837"/>
          </a:xfrm>
        </p:spPr>
        <p:txBody>
          <a:bodyPr>
            <a:normAutofit lnSpcReduction="10000"/>
          </a:bodyPr>
          <a:lstStyle/>
          <a:p>
            <a:pPr fontAlgn="auto"/>
            <a:r>
              <a:rPr lang="en-US" altLang="zh-CN" b="1" noProof="1"/>
              <a:t>3. </a:t>
            </a:r>
            <a:r>
              <a:rPr lang="zh-CN" altLang="en-US" b="1" noProof="1"/>
              <a:t>腾讯金融：支付 </a:t>
            </a:r>
            <a:r>
              <a:rPr lang="en-US" altLang="zh-CN" b="1" noProof="1"/>
              <a:t>+ </a:t>
            </a:r>
            <a:r>
              <a:rPr lang="zh-CN" altLang="en-US" b="1" noProof="1" smtClean="0"/>
              <a:t>券商</a:t>
            </a:r>
            <a:endParaRPr lang="en-US" altLang="zh-CN" b="1" noProof="1" smtClean="0"/>
          </a:p>
          <a:p>
            <a:pPr marL="0" indent="0" fontAlgn="auto">
              <a:buFontTx/>
              <a:buNone/>
            </a:pPr>
            <a:r>
              <a:rPr lang="zh-CN" altLang="en-US" noProof="1" smtClean="0"/>
              <a:t>    在</a:t>
            </a:r>
            <a:r>
              <a:rPr lang="zh-CN" altLang="en-US" noProof="1"/>
              <a:t>金融这件事上，相比充满战略布局的阿里巴巴，腾讯希望利用自己的充沛现金流</a:t>
            </a:r>
            <a:r>
              <a:rPr lang="zh-CN" altLang="en-US" noProof="1" smtClean="0"/>
              <a:t>，扮演</a:t>
            </a:r>
            <a:r>
              <a:rPr lang="zh-CN" altLang="en-US" noProof="1"/>
              <a:t>着一个股权投资者的角色，而不仅仅限于某个行业</a:t>
            </a:r>
            <a:r>
              <a:rPr lang="zh-CN" altLang="en-US" noProof="1" smtClean="0"/>
              <a:t>。</a:t>
            </a:r>
            <a:endParaRPr lang="en-US" altLang="zh-CN" noProof="1" smtClean="0"/>
          </a:p>
          <a:p>
            <a:pPr marL="0" indent="0" fontAlgn="auto">
              <a:buFontTx/>
              <a:buNone/>
            </a:pPr>
            <a:r>
              <a:rPr lang="zh-CN" altLang="en-US" noProof="1" smtClean="0"/>
              <a:t>    腾</a:t>
            </a:r>
            <a:r>
              <a:rPr lang="zh-CN" altLang="en-US" noProof="1"/>
              <a:t>讯在互联网金融领域出手颇多，例如和马明哲、马云共同建立的众安在线保险，</a:t>
            </a:r>
            <a:r>
              <a:rPr lang="zh-CN" altLang="en-US" noProof="1" smtClean="0"/>
              <a:t>有两</a:t>
            </a:r>
            <a:r>
              <a:rPr lang="zh-CN" altLang="en-US" noProof="1"/>
              <a:t>家巨头互联网公司的参与，众安在线保险完全立足于网销平台；在 </a:t>
            </a:r>
            <a:r>
              <a:rPr lang="en-US" altLang="zh-CN" noProof="1"/>
              <a:t>BAT </a:t>
            </a:r>
            <a:r>
              <a:rPr lang="zh-CN" altLang="en-US" noProof="1"/>
              <a:t>中，腾讯以</a:t>
            </a:r>
            <a:r>
              <a:rPr lang="zh-CN" altLang="en-US" noProof="1" smtClean="0"/>
              <a:t>补短</a:t>
            </a:r>
            <a:r>
              <a:rPr lang="zh-CN" altLang="en-US" noProof="1"/>
              <a:t>板式布局的方法收购了“益盟操盘手”部分股权，布局证券咨询软件等。</a:t>
            </a:r>
          </a:p>
          <a:p>
            <a:pPr marL="0" indent="0" fontAlgn="auto">
              <a:buFontTx/>
              <a:buNone/>
            </a:pPr>
            <a:r>
              <a:rPr lang="zh-CN" altLang="en-US" noProof="1" smtClean="0"/>
              <a:t>    腾</a:t>
            </a:r>
            <a:r>
              <a:rPr lang="zh-CN" altLang="en-US" noProof="1"/>
              <a:t>讯对互联网金融的想象力随着微信支付的出现不断扩大蔓延。毫无疑问，微信</a:t>
            </a:r>
            <a:r>
              <a:rPr lang="zh-CN" altLang="en-US" noProof="1" smtClean="0"/>
              <a:t>支付在</a:t>
            </a:r>
            <a:r>
              <a:rPr lang="zh-CN" altLang="en-US" noProof="1"/>
              <a:t>互联网金融大行其道的今天替腾讯占尽了风光。从产品架构上看，微信支付完全是</a:t>
            </a:r>
            <a:r>
              <a:rPr lang="zh-CN" altLang="en-US" noProof="1" smtClean="0"/>
              <a:t>基于财</a:t>
            </a:r>
            <a:r>
              <a:rPr lang="zh-CN" altLang="en-US" noProof="1"/>
              <a:t>付通的支付渠道和风险控制，财付通相当于为微信打下了基础</a:t>
            </a:r>
            <a:r>
              <a:rPr lang="en-US" altLang="zh-CN" noProof="1"/>
              <a:t>——</a:t>
            </a:r>
            <a:r>
              <a:rPr lang="zh-CN" altLang="en-US" noProof="1"/>
              <a:t>将“支付”环节前置</a:t>
            </a:r>
            <a:r>
              <a:rPr lang="zh-CN" altLang="en-US" noProof="1" smtClean="0"/>
              <a:t>，正是</a:t>
            </a:r>
            <a:r>
              <a:rPr lang="zh-CN" altLang="en-US" noProof="1"/>
              <a:t>其高明之处</a:t>
            </a:r>
            <a:r>
              <a:rPr lang="zh-CN" altLang="en-US" noProof="1" smtClean="0"/>
              <a:t>。</a:t>
            </a:r>
            <a:endParaRPr lang="en-US" altLang="zh-CN" noProof="1" smtClean="0"/>
          </a:p>
          <a:p>
            <a:pPr marL="0" indent="0" fontAlgn="auto">
              <a:buFontTx/>
              <a:buNone/>
            </a:pPr>
            <a:r>
              <a:rPr lang="zh-CN" altLang="en-US" noProof="1" smtClean="0"/>
              <a:t>    微</a:t>
            </a:r>
            <a:r>
              <a:rPr lang="zh-CN" altLang="en-US" noProof="1"/>
              <a:t>信支付的做法十分明智：先以游戏、表情、会员费等小额支付嵌入，形成用户的</a:t>
            </a:r>
            <a:r>
              <a:rPr lang="zh-CN" altLang="en-US" noProof="1" smtClean="0"/>
              <a:t>微支付</a:t>
            </a:r>
            <a:r>
              <a:rPr lang="zh-CN" altLang="en-US" noProof="1"/>
              <a:t>习惯；和航空公司的微信公关账号合作，随时完成购票交易；和视频网站打通，</a:t>
            </a:r>
            <a:r>
              <a:rPr lang="zh-CN" altLang="en-US" noProof="1" smtClean="0"/>
              <a:t>实现家庭</a:t>
            </a:r>
            <a:r>
              <a:rPr lang="zh-CN" altLang="en-US" noProof="1"/>
              <a:t>娱乐付费模式；和本家易迅打通了移动电商支付等。在微信里，支付更像一个随需</a:t>
            </a:r>
            <a:r>
              <a:rPr lang="zh-CN" altLang="en-US" noProof="1" smtClean="0"/>
              <a:t>出现</a:t>
            </a:r>
            <a:r>
              <a:rPr lang="zh-CN" altLang="en-US" noProof="1"/>
              <a:t>的后台轻功能。财付通目前和支付宝仍有差距，腾讯在金融上的投入也不及阿里。</a:t>
            </a:r>
            <a:r>
              <a:rPr lang="zh-CN" altLang="en-US" noProof="1" smtClean="0"/>
              <a:t>可以说</a:t>
            </a:r>
            <a:r>
              <a:rPr lang="zh-CN" altLang="en-US" noProof="1"/>
              <a:t>，没有微信的财付通一直不温不火，但有了微信让它无所不能。</a:t>
            </a:r>
            <a:endParaRPr lang="en-US" altLang="zh-CN" noProof="1"/>
          </a:p>
        </p:txBody>
      </p:sp>
      <p:sp>
        <p:nvSpPr>
          <p:cNvPr id="3277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4DE2D64F-E6D8-45DC-8CA4-5A43A53905D8}" type="slidenum">
              <a:rPr lang="zh-CN" altLang="en-US"/>
              <a:pPr fontAlgn="base"/>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a:xfrm>
            <a:off x="269875" y="333375"/>
            <a:ext cx="8208963" cy="719138"/>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9875" y="1052513"/>
            <a:ext cx="8550275" cy="5303837"/>
          </a:xfrm>
        </p:spPr>
        <p:txBody>
          <a:bodyPr/>
          <a:lstStyle/>
          <a:p>
            <a:pPr fontAlgn="auto"/>
            <a:r>
              <a:rPr lang="en-US" altLang="zh-CN" b="1" noProof="1"/>
              <a:t>3. </a:t>
            </a:r>
            <a:r>
              <a:rPr lang="zh-CN" altLang="en-US" b="1" noProof="1"/>
              <a:t>腾讯金融：支付 </a:t>
            </a:r>
            <a:r>
              <a:rPr lang="en-US" altLang="zh-CN" b="1" noProof="1"/>
              <a:t>+ </a:t>
            </a:r>
            <a:r>
              <a:rPr lang="zh-CN" altLang="en-US" b="1" noProof="1" smtClean="0"/>
              <a:t>券商</a:t>
            </a:r>
            <a:endParaRPr lang="en-US" altLang="zh-CN" b="1" noProof="1" smtClean="0"/>
          </a:p>
          <a:p>
            <a:pPr marL="0" indent="0" fontAlgn="auto">
              <a:buFontTx/>
              <a:buNone/>
            </a:pPr>
            <a:r>
              <a:rPr lang="zh-CN" altLang="en-US" noProof="1" smtClean="0"/>
              <a:t>    微</a:t>
            </a:r>
            <a:r>
              <a:rPr lang="zh-CN" altLang="en-US" noProof="1"/>
              <a:t>信支付现有的接入场景有三种：一是微信系统内的公众账号；二是线下二维码入口</a:t>
            </a:r>
            <a:r>
              <a:rPr lang="zh-CN" altLang="en-US" noProof="1" smtClean="0"/>
              <a:t>；三</a:t>
            </a:r>
            <a:r>
              <a:rPr lang="zh-CN" altLang="en-US" noProof="1"/>
              <a:t>是通过第三方渠道，比如大众点评等网站接入。在未来，微信无疑是移动互联网上最</a:t>
            </a:r>
            <a:r>
              <a:rPr lang="zh-CN" altLang="en-US" noProof="1" smtClean="0"/>
              <a:t>庞大</a:t>
            </a:r>
            <a:r>
              <a:rPr lang="zh-CN" altLang="en-US" noProof="1"/>
              <a:t>的入口之一，是底层生态</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noProof="1" smtClean="0"/>
              <a:t>利用</a:t>
            </a:r>
            <a:r>
              <a:rPr lang="zh-CN" altLang="en-US" noProof="1"/>
              <a:t>微信支付，仅在和基金、保险公司的合作上，腾讯就有很多可能。近期微信已经开发出专门的理财平台，通过微信账号推出“微财富”已成为基金公司角逐的重要市场</a:t>
            </a:r>
            <a:r>
              <a:rPr lang="zh-CN" altLang="en-US" noProof="1" smtClean="0"/>
              <a:t>，目前</a:t>
            </a:r>
            <a:r>
              <a:rPr lang="zh-CN" altLang="en-US" noProof="1"/>
              <a:t>已有数十家基金公司推出此项服务。与传统金融行业相比，微信理财拥有创新、有</a:t>
            </a:r>
            <a:r>
              <a:rPr lang="zh-CN" altLang="en-US" noProof="1" smtClean="0"/>
              <a:t>针对性</a:t>
            </a:r>
            <a:r>
              <a:rPr lang="zh-CN" altLang="en-US" noProof="1"/>
              <a:t>和个性化的服务，用户可合理配置自身的闲置资金</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noProof="1" smtClean="0"/>
              <a:t>微</a:t>
            </a:r>
            <a:r>
              <a:rPr lang="zh-CN" altLang="en-US" noProof="1"/>
              <a:t>信支付还与财产保险公司中国人保财险合作，为用户推出基于微信支付安全问题</a:t>
            </a:r>
            <a:r>
              <a:rPr lang="zh-CN" altLang="en-US" noProof="1" smtClean="0"/>
              <a:t>的全额</a:t>
            </a:r>
            <a:r>
              <a:rPr lang="zh-CN" altLang="en-US" noProof="1"/>
              <a:t>赔付保障。同时，腾讯旗下已经有与 </a:t>
            </a:r>
            <a:r>
              <a:rPr lang="en-US" altLang="zh-CN" noProof="1"/>
              <a:t>19 </a:t>
            </a:r>
            <a:r>
              <a:rPr lang="zh-CN" altLang="en-US" noProof="1"/>
              <a:t>家基金公司合作的“理财汇”，与众禄</a:t>
            </a:r>
            <a:r>
              <a:rPr lang="zh-CN" altLang="en-US" noProof="1" smtClean="0"/>
              <a:t>基金合作</a:t>
            </a:r>
            <a:r>
              <a:rPr lang="zh-CN" altLang="en-US" noProof="1"/>
              <a:t>的腾讯金融</a:t>
            </a:r>
            <a:r>
              <a:rPr lang="zh-CN" altLang="en-US" noProof="1" smtClean="0"/>
              <a:t>超市。</a:t>
            </a:r>
            <a:endParaRPr lang="en-US" altLang="zh-CN" noProof="1" smtClean="0"/>
          </a:p>
          <a:p>
            <a:pPr marL="0" indent="0" fontAlgn="auto">
              <a:buFontTx/>
              <a:buNone/>
            </a:pPr>
            <a:r>
              <a:rPr lang="zh-CN" altLang="en-US" noProof="1" smtClean="0"/>
              <a:t>    相比</a:t>
            </a:r>
            <a:r>
              <a:rPr lang="zh-CN" altLang="en-US" noProof="1"/>
              <a:t>阿里，腾讯只有第三方支付牌照和基金销售牌照。如果说阿里对银行更感兴趣</a:t>
            </a:r>
            <a:r>
              <a:rPr lang="zh-CN" altLang="en-US" noProof="1" smtClean="0"/>
              <a:t>，那么</a:t>
            </a:r>
            <a:r>
              <a:rPr lang="zh-CN" altLang="en-US" noProof="1"/>
              <a:t>腾讯就对券商更</a:t>
            </a:r>
            <a:r>
              <a:rPr lang="zh-CN" altLang="en-US" noProof="1" smtClean="0"/>
              <a:t>感兴趣。</a:t>
            </a:r>
            <a:endParaRPr lang="en-US" altLang="zh-CN" noProof="1"/>
          </a:p>
        </p:txBody>
      </p:sp>
      <p:sp>
        <p:nvSpPr>
          <p:cNvPr id="3379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462AA4F5-C553-43AE-8EB5-9AFDBD566E1B}" type="slidenum">
              <a:rPr lang="zh-CN" altLang="en-US"/>
              <a:pPr fontAlgn="base"/>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a:xfrm>
            <a:off x="468313" y="765175"/>
            <a:ext cx="8207375" cy="719138"/>
          </a:xfrm>
        </p:spPr>
        <p:txBody>
          <a:bodyPr/>
          <a:lstStyle/>
          <a:p>
            <a:r>
              <a:rPr lang="zh-CN" altLang="en-US" smtClean="0">
                <a:latin typeface="Calibri" panose="020F0502020204030204" pitchFamily="34" charset="0"/>
              </a:rPr>
              <a:t>导言</a:t>
            </a:r>
            <a:endParaRPr lang="zh-CN" altLang="en-US" smtClean="0">
              <a:solidFill>
                <a:srgbClr val="FF0000"/>
              </a:solidFill>
              <a:latin typeface="Calibri" panose="020F0502020204030204" pitchFamily="34" charset="0"/>
            </a:endParaRPr>
          </a:p>
        </p:txBody>
      </p:sp>
      <p:sp>
        <p:nvSpPr>
          <p:cNvPr id="7170" name="内容占位符 2"/>
          <p:cNvSpPr>
            <a:spLocks noGrp="1" noChangeArrowheads="1"/>
          </p:cNvSpPr>
          <p:nvPr>
            <p:ph idx="1"/>
          </p:nvPr>
        </p:nvSpPr>
        <p:spPr>
          <a:xfrm>
            <a:off x="457200" y="1700213"/>
            <a:ext cx="8229600" cy="4138612"/>
          </a:xfrm>
        </p:spPr>
        <p:txBody>
          <a:bodyPr/>
          <a:lstStyle/>
          <a:p>
            <a:r>
              <a:rPr lang="zh-CN" altLang="en-US" smtClean="0">
                <a:latin typeface="Calibri" panose="020F0502020204030204" pitchFamily="34" charset="0"/>
              </a:rPr>
              <a:t>最近，以 </a:t>
            </a:r>
            <a:r>
              <a:rPr lang="en-US" altLang="zh-CN" smtClean="0">
                <a:ea typeface="宋体" panose="02010600030101010101" pitchFamily="2" charset="-122"/>
              </a:rPr>
              <a:t>BAT</a:t>
            </a:r>
            <a:r>
              <a:rPr lang="zh-CN" altLang="en-US" smtClean="0">
                <a:latin typeface="Calibri" panose="020F0502020204030204" pitchFamily="34" charset="0"/>
              </a:rPr>
              <a:t>（百度、阿里巴巴、腾讯）为首的互联网大公司，都对互联网金融产生了浓厚的兴趣，并形成了三足鼎立的局面。 </a:t>
            </a:r>
            <a:r>
              <a:rPr lang="en-US" altLang="zh-CN" smtClean="0">
                <a:ea typeface="宋体" panose="02010600030101010101" pitchFamily="2" charset="-122"/>
              </a:rPr>
              <a:t>2013 </a:t>
            </a:r>
            <a:r>
              <a:rPr lang="zh-CN" altLang="en-US" smtClean="0">
                <a:latin typeface="Calibri" panose="020F0502020204030204" pitchFamily="34" charset="0"/>
              </a:rPr>
              <a:t>年 </a:t>
            </a:r>
            <a:r>
              <a:rPr lang="en-US" altLang="zh-CN" smtClean="0">
                <a:ea typeface="宋体" panose="02010600030101010101" pitchFamily="2" charset="-122"/>
              </a:rPr>
              <a:t>8 </a:t>
            </a:r>
            <a:r>
              <a:rPr lang="zh-CN" altLang="en-US" smtClean="0">
                <a:latin typeface="Calibri" panose="020F0502020204030204" pitchFamily="34" charset="0"/>
              </a:rPr>
              <a:t>月，腾讯旗下财付通通过微信推出微信支付，便捷的使用过程在两个月内形成不可忽视的冲击波； </a:t>
            </a:r>
            <a:r>
              <a:rPr lang="en-US" altLang="zh-CN" smtClean="0">
                <a:ea typeface="宋体" panose="02010600030101010101" pitchFamily="2" charset="-122"/>
              </a:rPr>
              <a:t>2013 </a:t>
            </a:r>
            <a:r>
              <a:rPr lang="zh-CN" altLang="en-US" smtClean="0">
                <a:latin typeface="Calibri" panose="020F0502020204030204" pitchFamily="34" charset="0"/>
              </a:rPr>
              <a:t>年 </a:t>
            </a:r>
            <a:r>
              <a:rPr lang="en-US" altLang="zh-CN" smtClean="0">
                <a:ea typeface="宋体" panose="02010600030101010101" pitchFamily="2" charset="-122"/>
              </a:rPr>
              <a:t>10 </a:t>
            </a:r>
            <a:r>
              <a:rPr lang="zh-CN" altLang="en-US" smtClean="0">
                <a:latin typeface="Calibri" panose="020F0502020204030204" pitchFamily="34" charset="0"/>
              </a:rPr>
              <a:t>月，百度金融中心推出百发理财，以年化收益 </a:t>
            </a:r>
            <a:r>
              <a:rPr lang="en-US" altLang="zh-CN" smtClean="0">
                <a:ea typeface="宋体" panose="02010600030101010101" pitchFamily="2" charset="-122"/>
              </a:rPr>
              <a:t>8% </a:t>
            </a:r>
            <a:r>
              <a:rPr lang="zh-CN" altLang="en-US" smtClean="0">
                <a:latin typeface="Calibri" panose="020F0502020204030204" pitchFamily="34" charset="0"/>
              </a:rPr>
              <a:t>的卖点直面挑战年化收益近 </a:t>
            </a:r>
            <a:r>
              <a:rPr lang="en-US" altLang="zh-CN" smtClean="0">
                <a:ea typeface="宋体" panose="02010600030101010101" pitchFamily="2" charset="-122"/>
              </a:rPr>
              <a:t>5% </a:t>
            </a:r>
            <a:r>
              <a:rPr lang="zh-CN" altLang="en-US" smtClean="0">
                <a:latin typeface="Calibri" panose="020F0502020204030204" pitchFamily="34" charset="0"/>
              </a:rPr>
              <a:t>的余额宝，当日上线</a:t>
            </a:r>
            <a:r>
              <a:rPr lang="en-US" altLang="zh-CN" smtClean="0">
                <a:ea typeface="宋体" panose="02010600030101010101" pitchFamily="2" charset="-122"/>
              </a:rPr>
              <a:t>5 </a:t>
            </a:r>
            <a:r>
              <a:rPr lang="zh-CN" altLang="en-US" smtClean="0">
                <a:latin typeface="Calibri" panose="020F0502020204030204" pitchFamily="34" charset="0"/>
              </a:rPr>
              <a:t>个小时，销售额便超过 </a:t>
            </a:r>
            <a:r>
              <a:rPr lang="en-US" altLang="zh-CN" smtClean="0">
                <a:ea typeface="宋体" panose="02010600030101010101" pitchFamily="2" charset="-122"/>
              </a:rPr>
              <a:t>10 </a:t>
            </a:r>
            <a:r>
              <a:rPr lang="zh-CN" altLang="en-US" smtClean="0">
                <a:latin typeface="Calibri" panose="020F0502020204030204" pitchFamily="34" charset="0"/>
              </a:rPr>
              <a:t>亿元；同月，阿里巴巴控股天弘基金，突破 </a:t>
            </a:r>
            <a:r>
              <a:rPr lang="en-US" altLang="zh-CN" smtClean="0">
                <a:ea typeface="宋体" panose="02010600030101010101" pitchFamily="2" charset="-122"/>
              </a:rPr>
              <a:t>1 000 </a:t>
            </a:r>
            <a:r>
              <a:rPr lang="zh-CN" altLang="en-US" smtClean="0">
                <a:latin typeface="Calibri" panose="020F0502020204030204" pitchFamily="34" charset="0"/>
              </a:rPr>
              <a:t>亿的余额宝成为了互联网金融的经典案例； </a:t>
            </a:r>
            <a:r>
              <a:rPr lang="en-US" altLang="zh-CN" smtClean="0">
                <a:ea typeface="宋体" panose="02010600030101010101" pitchFamily="2" charset="-122"/>
              </a:rPr>
              <a:t>11 </a:t>
            </a:r>
            <a:r>
              <a:rPr lang="zh-CN" altLang="en-US" smtClean="0">
                <a:latin typeface="Calibri" panose="020F0502020204030204" pitchFamily="34" charset="0"/>
              </a:rPr>
              <a:t>月，阿里巴巴旗下支付宝钱包宣布独立品牌运作，直面微信支付的竞争</a:t>
            </a:r>
            <a:r>
              <a:rPr lang="en-US" altLang="zh-CN" smtClean="0">
                <a:ea typeface="宋体" panose="02010600030101010101" pitchFamily="2" charset="-122"/>
              </a:rPr>
              <a:t>……</a:t>
            </a:r>
          </a:p>
          <a:p>
            <a:r>
              <a:rPr lang="zh-CN" altLang="en-US" smtClean="0">
                <a:latin typeface="Calibri" panose="020F0502020204030204" pitchFamily="34" charset="0"/>
              </a:rPr>
              <a:t>无论是第三方支付，还是互联网保险、理财，在这么短的时间内，几家互联网巨头都多箭齐发，相继疯狂进入互联网金融领域，似乎谁不做，谁不快马加鞭就会错失再造高峰的可能。</a:t>
            </a:r>
          </a:p>
        </p:txBody>
      </p:sp>
      <p:sp>
        <p:nvSpPr>
          <p:cNvPr id="717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68ECE2AD-FCE9-4E25-A7DA-C2997A47EA78}" type="slidenum">
              <a:rPr lang="zh-CN" altLang="en-US"/>
              <a:pPr fontAlgn="base"/>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a:xfrm>
            <a:off x="269875" y="333375"/>
            <a:ext cx="8208963" cy="719138"/>
          </a:xfrm>
        </p:spPr>
        <p:txBody>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9875" y="1052513"/>
            <a:ext cx="8550275" cy="5303837"/>
          </a:xfrm>
        </p:spPr>
        <p:txBody>
          <a:bodyPr/>
          <a:lstStyle/>
          <a:p>
            <a:pPr fontAlgn="auto"/>
            <a:r>
              <a:rPr lang="en-US" altLang="zh-CN" b="1" noProof="1"/>
              <a:t>3. </a:t>
            </a:r>
            <a:r>
              <a:rPr lang="zh-CN" altLang="en-US" b="1" noProof="1"/>
              <a:t>腾讯金融：支付 </a:t>
            </a:r>
            <a:r>
              <a:rPr lang="en-US" altLang="zh-CN" b="1" noProof="1"/>
              <a:t>+ </a:t>
            </a:r>
            <a:r>
              <a:rPr lang="zh-CN" altLang="en-US" b="1" noProof="1" smtClean="0"/>
              <a:t>券商</a:t>
            </a:r>
            <a:endParaRPr lang="en-US" altLang="zh-CN" b="1" noProof="1" smtClean="0"/>
          </a:p>
          <a:p>
            <a:pPr marL="0" indent="0" fontAlgn="auto">
              <a:buFontTx/>
              <a:buNone/>
            </a:pPr>
            <a:r>
              <a:rPr lang="zh-CN" altLang="en-US" noProof="1" smtClean="0"/>
              <a:t>    回</a:t>
            </a:r>
            <a:r>
              <a:rPr lang="zh-CN" altLang="en-US" noProof="1"/>
              <a:t>看腾讯此前的布局不难发现，腾讯收购“益盟操盘手”，布局金融咨询软件；</a:t>
            </a:r>
            <a:r>
              <a:rPr lang="zh-CN" altLang="en-US" noProof="1" smtClean="0"/>
              <a:t>联合济</a:t>
            </a:r>
            <a:r>
              <a:rPr lang="zh-CN" altLang="en-US" noProof="1"/>
              <a:t>安金信共同推出发布腾安价值 </a:t>
            </a:r>
            <a:r>
              <a:rPr lang="en-US" altLang="zh-CN" noProof="1"/>
              <a:t>100 </a:t>
            </a:r>
            <a:r>
              <a:rPr lang="zh-CN" altLang="en-US" noProof="1"/>
              <a:t>指数和企业年金指数等；开发了股票软件“自选股”</a:t>
            </a:r>
            <a:r>
              <a:rPr lang="zh-CN" altLang="en-US" noProof="1" smtClean="0"/>
              <a:t>。腾</a:t>
            </a:r>
            <a:r>
              <a:rPr lang="zh-CN" altLang="en-US" noProof="1"/>
              <a:t>讯的海量用户和移动特性，在证券业务中都具有绝对优势。腾讯优秀的产品经理团队</a:t>
            </a:r>
            <a:r>
              <a:rPr lang="zh-CN" altLang="en-US" noProof="1" smtClean="0"/>
              <a:t>，足够</a:t>
            </a:r>
            <a:r>
              <a:rPr lang="zh-CN" altLang="en-US" noProof="1"/>
              <a:t>支撑支付和证券业务并行。</a:t>
            </a:r>
          </a:p>
          <a:p>
            <a:pPr marL="0" indent="0" fontAlgn="auto">
              <a:buFontTx/>
              <a:buNone/>
            </a:pPr>
            <a:r>
              <a:rPr lang="zh-CN" altLang="en-US" noProof="1" smtClean="0"/>
              <a:t>    相比</a:t>
            </a:r>
            <a:r>
              <a:rPr lang="zh-CN" altLang="en-US" noProof="1"/>
              <a:t>阿里在建立的信用支付体系，拥有海量用户以及用户之间关系及关系链的腾讯</a:t>
            </a:r>
            <a:r>
              <a:rPr lang="zh-CN" altLang="en-US" noProof="1" smtClean="0"/>
              <a:t>，似乎</a:t>
            </a:r>
            <a:r>
              <a:rPr lang="zh-CN" altLang="en-US" noProof="1"/>
              <a:t>同样具有建立关系信用的基础。可以想象，未来用户在互联网上的信用值，还来自</a:t>
            </a:r>
            <a:r>
              <a:rPr lang="zh-CN" altLang="en-US" noProof="1" smtClean="0"/>
              <a:t>于用户</a:t>
            </a:r>
            <a:r>
              <a:rPr lang="zh-CN" altLang="en-US" noProof="1"/>
              <a:t>的朋友是谁。基于关系链的背书，在此基础上，是否能成长为未来互联网金融里的</a:t>
            </a:r>
            <a:r>
              <a:rPr lang="zh-CN" altLang="en-US" noProof="1" smtClean="0"/>
              <a:t>一个</a:t>
            </a:r>
            <a:r>
              <a:rPr lang="zh-CN" altLang="en-US" noProof="1"/>
              <a:t>全系指标，并用于保险、贷款等产品中同样值得期待。</a:t>
            </a:r>
            <a:endParaRPr lang="en-US" altLang="zh-CN" noProof="1"/>
          </a:p>
        </p:txBody>
      </p:sp>
      <p:sp>
        <p:nvSpPr>
          <p:cNvPr id="3481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90E326DF-4109-4B10-BFE6-5AFCC98A7DC5}" type="slidenum">
              <a:rPr lang="zh-CN" altLang="en-US"/>
              <a:pPr fontAlgn="base"/>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a:xfrm>
            <a:off x="269875" y="333375"/>
            <a:ext cx="8208963" cy="719138"/>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5842" name="内容占位符 2"/>
          <p:cNvSpPr>
            <a:spLocks noGrp="1" noChangeArrowheads="1"/>
          </p:cNvSpPr>
          <p:nvPr>
            <p:ph idx="1"/>
          </p:nvPr>
        </p:nvSpPr>
        <p:spPr>
          <a:xfrm>
            <a:off x="269875" y="1052513"/>
            <a:ext cx="8550275" cy="5303837"/>
          </a:xfrm>
        </p:spPr>
        <p:txBody>
          <a:bodyPr/>
          <a:lstStyle/>
          <a:p>
            <a:pPr marL="0" indent="0">
              <a:buFontTx/>
              <a:buNone/>
            </a:pPr>
            <a:r>
              <a:rPr lang="en-US" altLang="zh-CN" smtClean="0">
                <a:ea typeface="宋体" panose="02010600030101010101" pitchFamily="2" charset="-122"/>
              </a:rPr>
              <a:t>    </a:t>
            </a:r>
            <a:r>
              <a:rPr lang="zh-CN" altLang="en-US" smtClean="0">
                <a:latin typeface="Calibri" panose="020F0502020204030204" pitchFamily="34" charset="0"/>
              </a:rPr>
              <a:t>中国平安是一家具有创新基因的公司，自 </a:t>
            </a:r>
            <a:r>
              <a:rPr lang="en-US" altLang="zh-CN" smtClean="0">
                <a:ea typeface="宋体" panose="02010600030101010101" pitchFamily="2" charset="-122"/>
              </a:rPr>
              <a:t>1988 </a:t>
            </a:r>
            <a:r>
              <a:rPr lang="zh-CN" altLang="en-US" smtClean="0">
                <a:latin typeface="Calibri" panose="020F0502020204030204" pitchFamily="34" charset="0"/>
              </a:rPr>
              <a:t>年在深圳蛇口成立以来，</a:t>
            </a:r>
            <a:r>
              <a:rPr lang="zh-CN" altLang="en-US" b="1" smtClean="0">
                <a:latin typeface="Calibri" panose="020F0502020204030204" pitchFamily="34" charset="0"/>
              </a:rPr>
              <a:t>仅用了 </a:t>
            </a:r>
            <a:r>
              <a:rPr lang="en-US" altLang="zh-CN" b="1" smtClean="0">
                <a:ea typeface="宋体" panose="02010600030101010101" pitchFamily="2" charset="-122"/>
              </a:rPr>
              <a:t>26 </a:t>
            </a:r>
            <a:r>
              <a:rPr lang="zh-CN" altLang="en-US" b="1" smtClean="0">
                <a:latin typeface="Calibri" panose="020F0502020204030204" pitchFamily="34" charset="0"/>
              </a:rPr>
              <a:t>年的时间，就成长为业务横跨保险、银行、投资的综合金融集团。</a:t>
            </a:r>
            <a:r>
              <a:rPr lang="zh-CN" altLang="en-US" smtClean="0">
                <a:latin typeface="Calibri" panose="020F0502020204030204" pitchFamily="34" charset="0"/>
              </a:rPr>
              <a:t>平安的发展历程，是一个不断创新的历程。在公司发展中，两次渠道模式创新推动了公司的飞速发展：平安是国内最早引进代理人体制的公司，代理人模式的建立使营销渠道成为寿险最重要的价值贡献来源，在产险方面，公司电话销售车险模式的推广，推动车险保费迅速增长，使得产险规模达到市场第二。正是开放和创新精神推动平安成长为现在的金融巨头。</a:t>
            </a:r>
            <a:endParaRPr lang="en-US" altLang="zh-CN" smtClean="0">
              <a:ea typeface="宋体" panose="02010600030101010101" pitchFamily="2" charset="-122"/>
            </a:endParaRPr>
          </a:p>
          <a:p>
            <a:pPr marL="0" indent="0">
              <a:buFontTx/>
              <a:buNone/>
            </a:pPr>
            <a:r>
              <a:rPr lang="en-US" altLang="zh-CN" smtClean="0">
                <a:ea typeface="宋体" panose="02010600030101010101" pitchFamily="2" charset="-122"/>
              </a:rPr>
              <a:t>    </a:t>
            </a:r>
            <a:r>
              <a:rPr lang="zh-CN" altLang="en-US" smtClean="0">
                <a:latin typeface="Calibri" panose="020F0502020204030204" pitchFamily="34" charset="0"/>
              </a:rPr>
              <a:t>面对互联网金融浪潮，平安强烈意识到，只有</a:t>
            </a:r>
            <a:r>
              <a:rPr lang="zh-CN" altLang="en-US" b="1" smtClean="0">
                <a:latin typeface="Calibri" panose="020F0502020204030204" pitchFamily="34" charset="0"/>
              </a:rPr>
              <a:t>与互联网新技术的迅速结合</a:t>
            </a:r>
            <a:r>
              <a:rPr lang="zh-CN" altLang="en-US" smtClean="0">
                <a:latin typeface="Calibri" panose="020F0502020204030204" pitchFamily="34" charset="0"/>
              </a:rPr>
              <a:t>，才能更好地服务客户，提升客户黏度，实现国际领先的个人金融集团战略目标。</a:t>
            </a:r>
            <a:r>
              <a:rPr lang="en-US" altLang="zh-CN" smtClean="0">
                <a:ea typeface="宋体" panose="02010600030101010101" pitchFamily="2" charset="-122"/>
              </a:rPr>
              <a:t>2013 </a:t>
            </a:r>
            <a:r>
              <a:rPr lang="zh-CN" altLang="en-US" smtClean="0">
                <a:latin typeface="Calibri" panose="020F0502020204030204" pitchFamily="34" charset="0"/>
              </a:rPr>
              <a:t>年年初，平安提出社交金融战略，满足客户衣食住行玩的需求。平安互联网战略已经远远超过一个传统金融集团的疆域，互联网可以帮助企业把领域扩展到传统行业无法企及的地方，但同时也会带来更为激烈的竞争和更为强大的竞争者。平安的战略思想是超前和领先的，在互联网领域的布局也在不断加速，其未来还是值得期待的。</a:t>
            </a:r>
            <a:endParaRPr lang="en-US" altLang="zh-CN" smtClean="0">
              <a:ea typeface="宋体" panose="02010600030101010101" pitchFamily="2" charset="-122"/>
            </a:endParaRPr>
          </a:p>
          <a:p>
            <a:pPr marL="0" indent="0">
              <a:buFontTx/>
              <a:buNone/>
            </a:pPr>
            <a:r>
              <a:rPr lang="zh-CN" altLang="en-US" smtClean="0">
                <a:latin typeface="Calibri" panose="020F0502020204030204" pitchFamily="34" charset="0"/>
              </a:rPr>
              <a:t>    平安的布局中特别具有互联网金融形态的是陆金所、万里通、平安好车、平安好房、一账通、平安健康、平安付。</a:t>
            </a:r>
            <a:endParaRPr lang="en-US" altLang="zh-CN" smtClean="0">
              <a:ea typeface="宋体" panose="02010600030101010101" pitchFamily="2" charset="-122"/>
            </a:endParaRPr>
          </a:p>
        </p:txBody>
      </p:sp>
      <p:sp>
        <p:nvSpPr>
          <p:cNvPr id="3584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2E799561-2662-4701-9533-F5249C0D0765}" type="slidenum">
              <a:rPr lang="zh-CN" altLang="en-US"/>
              <a:pPr fontAlgn="base"/>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zh-CN" altLang="en-US" noProof="1" smtClean="0"/>
              <a:t>   全称</a:t>
            </a:r>
            <a:r>
              <a:rPr lang="zh-CN" altLang="en-US" noProof="1"/>
              <a:t>上海陆家嘴国际金融资产交易市场股份有限公司，平安集团旗下</a:t>
            </a:r>
            <a:r>
              <a:rPr lang="zh-CN" altLang="en-US" noProof="1" smtClean="0"/>
              <a:t>互联网金融</a:t>
            </a:r>
            <a:r>
              <a:rPr lang="zh-CN" altLang="en-US" noProof="1"/>
              <a:t>服务平台，是中国最大的网络投融资平台之一， </a:t>
            </a:r>
            <a:r>
              <a:rPr lang="en-US" altLang="zh-CN" noProof="1"/>
              <a:t>2011 </a:t>
            </a:r>
            <a:r>
              <a:rPr lang="zh-CN" altLang="en-US" noProof="1"/>
              <a:t>年 </a:t>
            </a:r>
            <a:r>
              <a:rPr lang="en-US" altLang="zh-CN" noProof="1"/>
              <a:t>9 </a:t>
            </a:r>
            <a:r>
              <a:rPr lang="zh-CN" altLang="en-US" noProof="1"/>
              <a:t>月在上海注册成立，</a:t>
            </a:r>
            <a:r>
              <a:rPr lang="zh-CN" altLang="en-US" noProof="1" smtClean="0"/>
              <a:t>注册资本金 </a:t>
            </a:r>
            <a:r>
              <a:rPr lang="en-US" altLang="zh-CN" noProof="1"/>
              <a:t>8.37 </a:t>
            </a:r>
            <a:r>
              <a:rPr lang="zh-CN" altLang="en-US" noProof="1"/>
              <a:t>亿元，总部设在国际金融中心上海陆家嘴。陆金所有 </a:t>
            </a:r>
            <a:r>
              <a:rPr lang="en-US" altLang="zh-CN" noProof="1"/>
              <a:t>Lufax</a:t>
            </a:r>
            <a:r>
              <a:rPr lang="en-US" altLang="zh-CN" noProof="1"/>
              <a:t> </a:t>
            </a:r>
            <a:r>
              <a:rPr lang="zh-CN" altLang="en-US" noProof="1"/>
              <a:t>和 </a:t>
            </a:r>
            <a:r>
              <a:rPr lang="en-US" altLang="zh-CN" noProof="1"/>
              <a:t>Lfex</a:t>
            </a:r>
            <a:r>
              <a:rPr lang="en-US" altLang="zh-CN" noProof="1"/>
              <a:t> </a:t>
            </a:r>
            <a:r>
              <a:rPr lang="zh-CN" altLang="en-US" noProof="1"/>
              <a:t>两大平台</a:t>
            </a:r>
            <a:r>
              <a:rPr lang="zh-CN" altLang="en-US" noProof="1" smtClean="0"/>
              <a:t>，分别</a:t>
            </a:r>
            <a:r>
              <a:rPr lang="zh-CN" altLang="en-US" noProof="1"/>
              <a:t>为个人客户和机构客户提供互联网金融服务，在为中小企业提供融资新渠道的同时</a:t>
            </a:r>
            <a:r>
              <a:rPr lang="zh-CN" altLang="en-US" noProof="1" smtClean="0"/>
              <a:t>，也</a:t>
            </a:r>
            <a:r>
              <a:rPr lang="zh-CN" altLang="en-US" noProof="1"/>
              <a:t>为个人提供创新型投资理财服务。陆金所具有由金融管理和电子商务等业界一流的</a:t>
            </a:r>
            <a:r>
              <a:rPr lang="zh-CN" altLang="en-US" noProof="1" smtClean="0"/>
              <a:t>国际专业</a:t>
            </a:r>
            <a:r>
              <a:rPr lang="zh-CN" altLang="en-US" noProof="1"/>
              <a:t>人士组成的经营团队，健全的风险管控体系，能为中小企业及个人客户提供专业、</a:t>
            </a:r>
            <a:r>
              <a:rPr lang="zh-CN" altLang="en-US" noProof="1" smtClean="0"/>
              <a:t>可信赖</a:t>
            </a:r>
            <a:r>
              <a:rPr lang="zh-CN" altLang="en-US" noProof="1"/>
              <a:t>的投融资服务</a:t>
            </a:r>
            <a:r>
              <a:rPr lang="zh-CN" altLang="en-US" noProof="1" smtClean="0"/>
              <a:t>。</a:t>
            </a:r>
            <a:endParaRPr lang="en-US" altLang="zh-CN" noProof="1" smtClean="0"/>
          </a:p>
          <a:p>
            <a:pPr marL="0" indent="0" fontAlgn="auto">
              <a:buFontTx/>
              <a:buNone/>
            </a:pPr>
            <a:r>
              <a:rPr lang="zh-CN" altLang="en-US" noProof="1" smtClean="0"/>
              <a:t>    陆</a:t>
            </a:r>
            <a:r>
              <a:rPr lang="zh-CN" altLang="en-US" noProof="1"/>
              <a:t>金所主要业务是金融产品的研究开发、组合设计、咨询服务，非公开发行的</a:t>
            </a:r>
            <a:r>
              <a:rPr lang="zh-CN" altLang="en-US" noProof="1" smtClean="0"/>
              <a:t>股权投资</a:t>
            </a:r>
            <a:r>
              <a:rPr lang="zh-CN" altLang="en-US" noProof="1"/>
              <a:t>基金等的各类交易相关配套服务，金融和经济咨询服务、市场调研及数据分析服务</a:t>
            </a:r>
            <a:r>
              <a:rPr lang="zh-CN" altLang="en-US" noProof="1" smtClean="0"/>
              <a:t>，金融</a:t>
            </a:r>
            <a:r>
              <a:rPr lang="zh-CN" altLang="en-US" noProof="1"/>
              <a:t>类应用软件开发、电子商务、会务服务、商务咨询、财务咨询（不得从事代理记账</a:t>
            </a:r>
            <a:r>
              <a:rPr lang="zh-CN" altLang="en-US" noProof="1" smtClean="0"/>
              <a:t>）等</a:t>
            </a:r>
            <a:r>
              <a:rPr lang="zh-CN" altLang="en-US" noProof="1"/>
              <a:t>。主要服务对象是小微企业、金融机构和合格投资人。旗下两大平台为网络投融资</a:t>
            </a:r>
            <a:r>
              <a:rPr lang="zh-CN" altLang="en-US" noProof="1" smtClean="0"/>
              <a:t>平台（</a:t>
            </a:r>
            <a:r>
              <a:rPr lang="en-US" altLang="zh-CN" noProof="1" smtClean="0"/>
              <a:t>Lufax</a:t>
            </a:r>
            <a:r>
              <a:rPr lang="zh-CN" altLang="en-US" noProof="1"/>
              <a:t>）和金融资产交易服务平台</a:t>
            </a:r>
            <a:r>
              <a:rPr lang="zh-CN" altLang="en-US" noProof="1" smtClean="0"/>
              <a:t>（</a:t>
            </a:r>
            <a:r>
              <a:rPr lang="en-US" altLang="zh-CN" noProof="1" smtClean="0"/>
              <a:t>Lfex</a:t>
            </a:r>
            <a:r>
              <a:rPr lang="zh-CN" altLang="en-US" noProof="1"/>
              <a:t>）。</a:t>
            </a:r>
            <a:endParaRPr lang="en-US" altLang="zh-CN" noProof="1"/>
          </a:p>
        </p:txBody>
      </p:sp>
      <p:sp>
        <p:nvSpPr>
          <p:cNvPr id="3686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92D0BFA2-CBFD-46A1-A082-91623134C6A1}" type="slidenum">
              <a:rPr lang="zh-CN" altLang="en-US"/>
              <a:pPr fontAlgn="base"/>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en-US" altLang="zh-CN" b="1" noProof="1" smtClean="0"/>
              <a:t>    </a:t>
            </a:r>
            <a:r>
              <a:rPr lang="en-US" altLang="zh-CN" b="1" noProof="1" smtClean="0"/>
              <a:t>Lufax</a:t>
            </a:r>
            <a:r>
              <a:rPr lang="en-US" altLang="zh-CN" b="1" noProof="1" smtClean="0"/>
              <a:t> </a:t>
            </a:r>
            <a:r>
              <a:rPr lang="zh-CN" altLang="en-US" noProof="1"/>
              <a:t>于 </a:t>
            </a:r>
            <a:r>
              <a:rPr lang="en-US" altLang="zh-CN" noProof="1"/>
              <a:t>2012 </a:t>
            </a:r>
            <a:r>
              <a:rPr lang="zh-CN" altLang="en-US" noProof="1"/>
              <a:t>年 </a:t>
            </a:r>
            <a:r>
              <a:rPr lang="en-US" altLang="zh-CN" noProof="1"/>
              <a:t>3 </a:t>
            </a:r>
            <a:r>
              <a:rPr lang="zh-CN" altLang="en-US" noProof="1"/>
              <a:t>月正式上线运营，作为中国平安集团倾力打造的网络投融资平台</a:t>
            </a:r>
            <a:r>
              <a:rPr lang="zh-CN" altLang="en-US" noProof="1" smtClean="0"/>
              <a:t>，结合</a:t>
            </a:r>
            <a:r>
              <a:rPr lang="zh-CN" altLang="en-US" noProof="1"/>
              <a:t>全球金融发展与互联网技术创新，在健全的风险管控体系基础上，为中小企业及</a:t>
            </a:r>
            <a:r>
              <a:rPr lang="zh-CN" altLang="en-US" noProof="1" smtClean="0"/>
              <a:t>个人客户</a:t>
            </a:r>
            <a:r>
              <a:rPr lang="zh-CN" altLang="en-US" noProof="1"/>
              <a:t>提供专业、可信赖的投融资服务，实现财富增值。陆金所 </a:t>
            </a:r>
            <a:r>
              <a:rPr lang="en-US" altLang="zh-CN" noProof="1"/>
              <a:t>P2P </a:t>
            </a:r>
            <a:r>
              <a:rPr lang="zh-CN" altLang="en-US" noProof="1"/>
              <a:t>业务能够跨越地域</a:t>
            </a:r>
            <a:r>
              <a:rPr lang="zh-CN" altLang="en-US" noProof="1" smtClean="0"/>
              <a:t>限制</a:t>
            </a:r>
            <a:r>
              <a:rPr lang="zh-CN" altLang="en-US" noProof="1"/>
              <a:t>为投融资端建立了一个桥梁和平台，实现民间借贷阳光化；陆金所上的借款人主要</a:t>
            </a:r>
            <a:r>
              <a:rPr lang="zh-CN" altLang="en-US" noProof="1" smtClean="0"/>
              <a:t>来自二</a:t>
            </a:r>
            <a:r>
              <a:rPr lang="zh-CN" altLang="en-US" noProof="1"/>
              <a:t>、三线城市，而投资人则来自北上广深，有效利用民间资本的力量来实现资源的有效分配，帮助解决中国区域经济发展不平衡的现实问题。 </a:t>
            </a:r>
            <a:endParaRPr lang="en-US" altLang="zh-CN" noProof="1" smtClean="0"/>
          </a:p>
          <a:p>
            <a:pPr marL="0" indent="0" fontAlgn="auto">
              <a:buFontTx/>
              <a:buNone/>
            </a:pPr>
            <a:r>
              <a:rPr lang="en-US" altLang="zh-CN" b="1" noProof="1" smtClean="0"/>
              <a:t>    </a:t>
            </a:r>
            <a:r>
              <a:rPr lang="en-US" altLang="zh-CN" b="1" noProof="1" smtClean="0"/>
              <a:t>Lfex</a:t>
            </a:r>
            <a:r>
              <a:rPr lang="en-US" altLang="zh-CN" b="1" noProof="1" smtClean="0"/>
              <a:t> </a:t>
            </a:r>
            <a:r>
              <a:rPr lang="zh-CN" altLang="en-US" noProof="1"/>
              <a:t>致力于通过优质服务及不断的交易品种与交易组织模式创新，提升交易效率，</a:t>
            </a:r>
            <a:r>
              <a:rPr lang="zh-CN" altLang="en-US" noProof="1" smtClean="0"/>
              <a:t>优化</a:t>
            </a:r>
            <a:r>
              <a:rPr lang="zh-CN" altLang="en-US" noProof="1"/>
              <a:t>金融资产配置，为广大机构、企业和合格投资者等提供专业、高效、安全的综合性</a:t>
            </a:r>
            <a:r>
              <a:rPr lang="zh-CN" altLang="en-US" noProof="1" smtClean="0"/>
              <a:t>金融资产</a:t>
            </a:r>
            <a:r>
              <a:rPr lang="zh-CN" altLang="en-US" noProof="1"/>
              <a:t>交易相关服务及投融资顾问服务。 </a:t>
            </a:r>
            <a:r>
              <a:rPr lang="en-US" altLang="zh-CN" noProof="1"/>
              <a:t>Lfex</a:t>
            </a:r>
            <a:r>
              <a:rPr lang="en-US" altLang="zh-CN" noProof="1"/>
              <a:t> </a:t>
            </a:r>
            <a:r>
              <a:rPr lang="zh-CN" altLang="en-US" noProof="1"/>
              <a:t>主要业务有结构化创新业务、委托债权业务</a:t>
            </a:r>
            <a:r>
              <a:rPr lang="zh-CN" altLang="en-US" noProof="1" smtClean="0"/>
              <a:t>、应收</a:t>
            </a:r>
            <a:r>
              <a:rPr lang="zh-CN" altLang="en-US" noProof="1"/>
              <a:t>账款转让业务、票据收益权业务。</a:t>
            </a:r>
            <a:r>
              <a:rPr lang="zh-CN" altLang="en-US" dirty="0"/>
              <a:t/>
            </a:r>
            <a:br>
              <a:rPr lang="zh-CN" altLang="en-US" dirty="0"/>
            </a:br>
            <a:endParaRPr lang="zh-CN" altLang="en-US" noProof="1"/>
          </a:p>
        </p:txBody>
      </p:sp>
      <p:sp>
        <p:nvSpPr>
          <p:cNvPr id="3789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5804B69F-D77E-4484-BBF4-45B424DDD844}" type="slidenum">
              <a:rPr lang="zh-CN" altLang="en-US"/>
              <a:pPr fontAlgn="base"/>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zh-CN" altLang="en-US" noProof="1" smtClean="0"/>
              <a:t>    作为</a:t>
            </a:r>
            <a:r>
              <a:rPr lang="zh-CN" altLang="en-US" noProof="1"/>
              <a:t>国内领先的互联网金融企业，陆金所特别重视风险控制，以身作则，坚守金融</a:t>
            </a:r>
            <a:r>
              <a:rPr lang="zh-CN" altLang="en-US" noProof="1" smtClean="0"/>
              <a:t>风控</a:t>
            </a:r>
            <a:r>
              <a:rPr lang="zh-CN" altLang="en-US" noProof="1"/>
              <a:t>的底线，创立行业规范标准，带动行业整体服务水平提升</a:t>
            </a:r>
            <a:r>
              <a:rPr lang="zh-CN" altLang="en-US" noProof="1" smtClean="0"/>
              <a:t>。</a:t>
            </a:r>
            <a:endParaRPr lang="en-US" altLang="zh-CN" noProof="1" smtClean="0"/>
          </a:p>
          <a:p>
            <a:pPr marL="0" indent="0" fontAlgn="auto">
              <a:buFontTx/>
              <a:buNone/>
            </a:pPr>
            <a:r>
              <a:rPr lang="zh-CN" altLang="en-US" noProof="1" smtClean="0"/>
              <a:t>    第一</a:t>
            </a:r>
            <a:r>
              <a:rPr lang="zh-CN" altLang="en-US" noProof="1"/>
              <a:t>，</a:t>
            </a:r>
            <a:r>
              <a:rPr lang="zh-CN" altLang="en-US" b="1" noProof="1"/>
              <a:t>投资安全</a:t>
            </a:r>
            <a:r>
              <a:rPr lang="zh-CN" altLang="en-US" noProof="1"/>
              <a:t>。陆金所拥有国际化专业团队，团队成员由全球专业金融机构、</a:t>
            </a:r>
            <a:r>
              <a:rPr lang="zh-CN" altLang="en-US" noProof="1" smtClean="0"/>
              <a:t>法律行业</a:t>
            </a:r>
            <a:r>
              <a:rPr lang="zh-CN" altLang="en-US" noProof="1"/>
              <a:t>、经济研究和电子商务等领域的专业人士组成，确保国际专业化水准</a:t>
            </a:r>
            <a:r>
              <a:rPr lang="zh-CN" altLang="en-US" noProof="1" smtClean="0"/>
              <a:t>。</a:t>
            </a:r>
            <a:endParaRPr lang="en-US" altLang="zh-CN" noProof="1" smtClean="0"/>
          </a:p>
          <a:p>
            <a:pPr marL="0" indent="0" fontAlgn="auto">
              <a:buFontTx/>
              <a:buNone/>
            </a:pPr>
            <a:r>
              <a:rPr lang="zh-CN" altLang="en-US" noProof="1" smtClean="0"/>
              <a:t>    第二</a:t>
            </a:r>
            <a:r>
              <a:rPr lang="zh-CN" altLang="en-US" noProof="1"/>
              <a:t>，</a:t>
            </a:r>
            <a:r>
              <a:rPr lang="zh-CN" altLang="en-US" b="1" noProof="1"/>
              <a:t>资金安全</a:t>
            </a:r>
            <a:r>
              <a:rPr lang="zh-CN" altLang="en-US" noProof="1"/>
              <a:t>。为保障投资者的资金安全，陆金所采用多管齐下的资金管理措施</a:t>
            </a:r>
            <a:r>
              <a:rPr lang="zh-CN" altLang="en-US" noProof="1" smtClean="0"/>
              <a:t>：委托</a:t>
            </a:r>
            <a:r>
              <a:rPr lang="zh-CN" altLang="en-US" noProof="1"/>
              <a:t>第三方机构对用户账户进行资金管理；网站采用国际领先的系统加密及保护技术 </a:t>
            </a:r>
            <a:r>
              <a:rPr lang="en-US" altLang="zh-CN" noProof="1" smtClean="0"/>
              <a:t>24</a:t>
            </a:r>
            <a:r>
              <a:rPr lang="zh-CN" altLang="en-US" noProof="1" smtClean="0"/>
              <a:t>小时</a:t>
            </a:r>
            <a:r>
              <a:rPr lang="zh-CN" altLang="en-US" noProof="1"/>
              <a:t>监控；资金只能转出到认证及绑定过的银行账户，用户可以实时查询到资金账户的</a:t>
            </a:r>
            <a:r>
              <a:rPr lang="zh-CN" altLang="en-US" noProof="1" smtClean="0"/>
              <a:t>详情</a:t>
            </a:r>
            <a:r>
              <a:rPr lang="zh-CN" altLang="en-US" noProof="1"/>
              <a:t>；内部严格的资金管理流程和完善安全的系统</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noProof="1" smtClean="0"/>
              <a:t>第三</a:t>
            </a:r>
            <a:r>
              <a:rPr lang="zh-CN" altLang="en-US" noProof="1"/>
              <a:t>，</a:t>
            </a:r>
            <a:r>
              <a:rPr lang="zh-CN" altLang="en-US" b="1" noProof="1"/>
              <a:t>数据与信息安全</a:t>
            </a:r>
            <a:r>
              <a:rPr lang="zh-CN" altLang="en-US" noProof="1"/>
              <a:t>。其在任何时候竭力保证客户的个人信息不被人擅自或意外</a:t>
            </a:r>
            <a:r>
              <a:rPr lang="zh-CN" altLang="en-US" noProof="1" smtClean="0"/>
              <a:t>取得</a:t>
            </a:r>
            <a:r>
              <a:rPr lang="zh-CN" altLang="en-US" noProof="1"/>
              <a:t>、处理或删除，采取各种实际措施保证个人信息不会被保管超过合理的期限，遵守</a:t>
            </a:r>
            <a:r>
              <a:rPr lang="zh-CN" altLang="en-US" noProof="1" smtClean="0"/>
              <a:t>法律法规</a:t>
            </a:r>
            <a:r>
              <a:rPr lang="zh-CN" altLang="en-US" noProof="1"/>
              <a:t>中所有关于可辨识个人信息保存的相关规定。</a:t>
            </a:r>
          </a:p>
        </p:txBody>
      </p:sp>
      <p:sp>
        <p:nvSpPr>
          <p:cNvPr id="3891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5C4B1EB-3DC0-4185-A56F-2F8BCD859AEE}" type="slidenum">
              <a:rPr lang="zh-CN" altLang="en-US"/>
              <a:pPr fontAlgn="base"/>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normAutofit lnSpcReduction="10000"/>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zh-CN" altLang="en-US" noProof="1" smtClean="0"/>
              <a:t>    陆</a:t>
            </a:r>
            <a:r>
              <a:rPr lang="zh-CN" altLang="en-US" noProof="1"/>
              <a:t>金所作为互联网金融行业中不断突破创新的开拓者，以其独具的低成本、多产品</a:t>
            </a:r>
            <a:r>
              <a:rPr lang="zh-CN" altLang="en-US" noProof="1" smtClean="0"/>
              <a:t>、高</a:t>
            </a:r>
            <a:r>
              <a:rPr lang="zh-CN" altLang="en-US" noProof="1"/>
              <a:t>流动性与优质客户体验等优势，致力于打造一个更加开放、安全、便捷的投融资平台</a:t>
            </a:r>
            <a:r>
              <a:rPr lang="zh-CN" altLang="en-US" noProof="1" smtClean="0"/>
              <a:t>。截至 </a:t>
            </a:r>
            <a:r>
              <a:rPr lang="en-US" altLang="zh-CN" noProof="1"/>
              <a:t>2015 </a:t>
            </a:r>
            <a:r>
              <a:rPr lang="zh-CN" altLang="en-US" noProof="1"/>
              <a:t>年 </a:t>
            </a:r>
            <a:r>
              <a:rPr lang="en-US" altLang="zh-CN" noProof="1"/>
              <a:t>8 </a:t>
            </a:r>
            <a:r>
              <a:rPr lang="zh-CN" altLang="en-US" noProof="1"/>
              <a:t>月，陆金所已获得超过 </a:t>
            </a:r>
            <a:r>
              <a:rPr lang="en-US" altLang="zh-CN" noProof="1" smtClean="0"/>
              <a:t>1200 </a:t>
            </a:r>
            <a:r>
              <a:rPr lang="zh-CN" altLang="en-US" noProof="1"/>
              <a:t>万注册用户。 </a:t>
            </a:r>
            <a:r>
              <a:rPr lang="en-US" altLang="zh-CN" noProof="1"/>
              <a:t>2015 </a:t>
            </a:r>
            <a:r>
              <a:rPr lang="zh-CN" altLang="en-US" noProof="1"/>
              <a:t>年三季报显示，陆金所</a:t>
            </a:r>
            <a:r>
              <a:rPr lang="zh-CN" altLang="en-US" noProof="1" smtClean="0"/>
              <a:t>增长</a:t>
            </a:r>
            <a:r>
              <a:rPr lang="zh-CN" altLang="en-US" noProof="1"/>
              <a:t>强劲，前三季度总交易量 </a:t>
            </a:r>
            <a:r>
              <a:rPr lang="en-US" altLang="zh-CN" noProof="1" smtClean="0"/>
              <a:t>9264 </a:t>
            </a:r>
            <a:r>
              <a:rPr lang="zh-CN" altLang="en-US" noProof="1"/>
              <a:t>亿元，同比增长超过 </a:t>
            </a:r>
            <a:r>
              <a:rPr lang="en-US" altLang="zh-CN" noProof="1"/>
              <a:t>9 </a:t>
            </a:r>
            <a:r>
              <a:rPr lang="zh-CN" altLang="en-US" noProof="1"/>
              <a:t>倍，个人零售端交易量 </a:t>
            </a:r>
            <a:r>
              <a:rPr lang="en-US" altLang="zh-CN" noProof="1" smtClean="0"/>
              <a:t>3174 </a:t>
            </a:r>
            <a:r>
              <a:rPr lang="zh-CN" altLang="en-US" noProof="1"/>
              <a:t>亿元</a:t>
            </a:r>
            <a:r>
              <a:rPr lang="zh-CN" altLang="en-US" noProof="1" smtClean="0"/>
              <a:t>，同比</a:t>
            </a:r>
            <a:r>
              <a:rPr lang="zh-CN" altLang="en-US" noProof="1"/>
              <a:t>上涨逾 </a:t>
            </a:r>
            <a:r>
              <a:rPr lang="en-US" altLang="zh-CN" noProof="1"/>
              <a:t>6 </a:t>
            </a:r>
            <a:r>
              <a:rPr lang="zh-CN" altLang="en-US" noProof="1"/>
              <a:t>倍，其中 </a:t>
            </a:r>
            <a:r>
              <a:rPr lang="en-US" altLang="zh-CN" noProof="1"/>
              <a:t>P2P </a:t>
            </a:r>
            <a:r>
              <a:rPr lang="zh-CN" altLang="en-US" noProof="1"/>
              <a:t>交易量 </a:t>
            </a:r>
            <a:r>
              <a:rPr lang="en-US" altLang="zh-CN" noProof="1"/>
              <a:t>299 </a:t>
            </a:r>
            <a:r>
              <a:rPr lang="zh-CN" altLang="en-US" noProof="1"/>
              <a:t>亿元，同比上涨逾 </a:t>
            </a:r>
            <a:r>
              <a:rPr lang="en-US" altLang="zh-CN" noProof="1"/>
              <a:t>2 </a:t>
            </a:r>
            <a:r>
              <a:rPr lang="zh-CN" altLang="en-US" noProof="1"/>
              <a:t>倍；机构端交易量 </a:t>
            </a:r>
            <a:r>
              <a:rPr lang="en-US" altLang="zh-CN" noProof="1" smtClean="0"/>
              <a:t>6090 </a:t>
            </a:r>
            <a:r>
              <a:rPr lang="zh-CN" altLang="en-US" noProof="1"/>
              <a:t>亿元</a:t>
            </a:r>
            <a:r>
              <a:rPr lang="zh-CN" altLang="en-US" noProof="1" smtClean="0"/>
              <a:t>，同比</a:t>
            </a:r>
            <a:r>
              <a:rPr lang="zh-CN" altLang="en-US" noProof="1"/>
              <a:t>增长近 </a:t>
            </a:r>
            <a:r>
              <a:rPr lang="en-US" altLang="zh-CN" noProof="1"/>
              <a:t>11 </a:t>
            </a:r>
            <a:r>
              <a:rPr lang="zh-CN" altLang="en-US" noProof="1"/>
              <a:t>倍，继续保持行业领先地位。另外，零售端通过移动端进行的交易占比</a:t>
            </a:r>
            <a:r>
              <a:rPr lang="zh-CN" altLang="en-US" noProof="1" smtClean="0"/>
              <a:t>超过 </a:t>
            </a:r>
            <a:r>
              <a:rPr lang="en-US" altLang="zh-CN" noProof="1"/>
              <a:t>60%</a:t>
            </a:r>
            <a:r>
              <a:rPr lang="zh-CN" altLang="en-US" noProof="1"/>
              <a:t>。有数据显示，中国所有 </a:t>
            </a:r>
            <a:r>
              <a:rPr lang="en-US" altLang="zh-CN" noProof="1"/>
              <a:t>P2P </a:t>
            </a:r>
            <a:r>
              <a:rPr lang="zh-CN" altLang="en-US" noProof="1"/>
              <a:t>网贷平台累计成交额刚刚突破万亿，而陆金所</a:t>
            </a:r>
            <a:r>
              <a:rPr lang="zh-CN" altLang="en-US" noProof="1" smtClean="0"/>
              <a:t>前三季度</a:t>
            </a:r>
            <a:r>
              <a:rPr lang="zh-CN" altLang="en-US" noProof="1"/>
              <a:t>的总交易量就已超过 </a:t>
            </a:r>
            <a:r>
              <a:rPr lang="en-US" altLang="zh-CN" noProof="1" smtClean="0"/>
              <a:t>9000 </a:t>
            </a:r>
            <a:r>
              <a:rPr lang="zh-CN" altLang="en-US" noProof="1"/>
              <a:t>亿，这意味着陆金所的资产交易规模足以匹敌整个 </a:t>
            </a:r>
            <a:r>
              <a:rPr lang="en-US" altLang="zh-CN" noProof="1"/>
              <a:t>P2P </a:t>
            </a:r>
            <a:r>
              <a:rPr lang="zh-CN" altLang="en-US" noProof="1" smtClean="0"/>
              <a:t>行业</a:t>
            </a:r>
            <a:r>
              <a:rPr lang="zh-CN" altLang="en-US" noProof="1"/>
              <a:t>。陆金所前沿的风控体系、运营能力与品牌效应均获得了市场和客户的高度认可，被</a:t>
            </a:r>
            <a:r>
              <a:rPr lang="zh-CN" altLang="en-US" noProof="1" smtClean="0"/>
              <a:t>美国</a:t>
            </a:r>
            <a:r>
              <a:rPr lang="zh-CN" altLang="en-US" noProof="1"/>
              <a:t>最大的 </a:t>
            </a:r>
            <a:r>
              <a:rPr lang="en-US" altLang="zh-CN" noProof="1"/>
              <a:t>P2P </a:t>
            </a:r>
            <a:r>
              <a:rPr lang="zh-CN" altLang="en-US" noProof="1"/>
              <a:t>研究机构 </a:t>
            </a:r>
            <a:r>
              <a:rPr lang="en-US" altLang="zh-CN" noProof="1"/>
              <a:t>Lend Academy </a:t>
            </a:r>
            <a:r>
              <a:rPr lang="zh-CN" altLang="en-US" noProof="1"/>
              <a:t>评为“中国最重要的 </a:t>
            </a:r>
            <a:r>
              <a:rPr lang="en-US" altLang="zh-CN" noProof="1"/>
              <a:t>P2P </a:t>
            </a:r>
            <a:r>
              <a:rPr lang="zh-CN" altLang="en-US" noProof="1"/>
              <a:t>公司”</a:t>
            </a:r>
            <a:r>
              <a:rPr lang="zh-CN" altLang="en-US" noProof="1" smtClean="0"/>
              <a:t>。</a:t>
            </a:r>
            <a:endParaRPr lang="en-US" altLang="zh-CN" noProof="1" smtClean="0"/>
          </a:p>
          <a:p>
            <a:pPr marL="0" indent="0" fontAlgn="auto">
              <a:buFontTx/>
              <a:buNone/>
            </a:pPr>
            <a:r>
              <a:rPr lang="zh-CN" altLang="en-US" noProof="1" smtClean="0"/>
              <a:t>    陆</a:t>
            </a:r>
            <a:r>
              <a:rPr lang="zh-CN" altLang="en-US" noProof="1"/>
              <a:t>金所通过优质服务和不断的交易品种与交易组织模式创新，提供安全可靠的信息</a:t>
            </a:r>
            <a:r>
              <a:rPr lang="zh-CN" altLang="en-US" noProof="1" smtClean="0"/>
              <a:t>服务</a:t>
            </a:r>
            <a:r>
              <a:rPr lang="zh-CN" altLang="en-US" noProof="1"/>
              <a:t>与多样化的产品机构设计以及交易安排服务，使得企业通过该业务实现资金更快回流</a:t>
            </a:r>
            <a:r>
              <a:rPr lang="zh-CN" altLang="en-US" noProof="1" smtClean="0"/>
              <a:t>。借助</a:t>
            </a:r>
            <a:r>
              <a:rPr lang="zh-CN" altLang="en-US" noProof="1"/>
              <a:t>平安集团在金融消费领域的丰富经验，以及平安集团的资源投入，</a:t>
            </a:r>
            <a:r>
              <a:rPr lang="zh-CN" altLang="en-US" noProof="1" smtClean="0"/>
              <a:t>陆金</a:t>
            </a:r>
            <a:r>
              <a:rPr lang="zh-CN" altLang="en-US" noProof="1"/>
              <a:t>所打造的互联网资产交易平台在未来所带来的规模收益和客户数据，将会大大促进</a:t>
            </a:r>
            <a:r>
              <a:rPr lang="zh-CN" altLang="en-US" noProof="1" smtClean="0"/>
              <a:t>平安的</a:t>
            </a:r>
            <a:r>
              <a:rPr lang="zh-CN" altLang="en-US" noProof="1"/>
              <a:t>互联网金融战略的实现</a:t>
            </a:r>
          </a:p>
        </p:txBody>
      </p:sp>
      <p:sp>
        <p:nvSpPr>
          <p:cNvPr id="3993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30B2AE01-7FFD-4B3B-BB7E-92C73883CB9E}" type="slidenum">
              <a:rPr lang="zh-CN" altLang="en-US"/>
              <a:pPr fontAlgn="base"/>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2. </a:t>
            </a:r>
            <a:r>
              <a:rPr lang="zh-CN" altLang="en-US" b="1" noProof="1" smtClean="0"/>
              <a:t>万里通</a:t>
            </a:r>
            <a:endParaRPr lang="en-US" altLang="zh-CN" b="1" noProof="1" smtClean="0"/>
          </a:p>
          <a:p>
            <a:pPr marL="0" indent="0" fontAlgn="auto">
              <a:buFontTx/>
              <a:buNone/>
            </a:pPr>
            <a:r>
              <a:rPr lang="zh-CN" altLang="en-US" noProof="1" smtClean="0"/>
              <a:t>    万里通</a:t>
            </a:r>
            <a:r>
              <a:rPr lang="zh-CN" altLang="en-US" noProof="1"/>
              <a:t>致力于成为中国最大的通用积分平台，基于移动互联网和大数据，为企业</a:t>
            </a:r>
            <a:r>
              <a:rPr lang="zh-CN" altLang="en-US" noProof="1" smtClean="0"/>
              <a:t>提供全新</a:t>
            </a:r>
            <a:r>
              <a:rPr lang="zh-CN" altLang="en-US" noProof="1"/>
              <a:t>的忠诚度解决方案和精准营销服务，为消费者提供最佳的积分消费体验。 </a:t>
            </a:r>
            <a:r>
              <a:rPr lang="en-US" altLang="zh-CN" noProof="1"/>
              <a:t>2015 </a:t>
            </a:r>
            <a:r>
              <a:rPr lang="zh-CN" altLang="en-US" noProof="1"/>
              <a:t>年</a:t>
            </a:r>
            <a:r>
              <a:rPr lang="zh-CN" altLang="en-US" noProof="1" smtClean="0"/>
              <a:t>上半年</a:t>
            </a:r>
            <a:r>
              <a:rPr lang="zh-CN" altLang="en-US" noProof="1"/>
              <a:t>，万里通发放积分 </a:t>
            </a:r>
            <a:r>
              <a:rPr lang="en-US" altLang="zh-CN" noProof="1"/>
              <a:t>15.39 </a:t>
            </a:r>
            <a:r>
              <a:rPr lang="zh-CN" altLang="en-US" noProof="1"/>
              <a:t>亿元，同比增长 </a:t>
            </a:r>
            <a:r>
              <a:rPr lang="en-US" altLang="zh-CN" noProof="1"/>
              <a:t>162.0%</a:t>
            </a:r>
            <a:r>
              <a:rPr lang="zh-CN" altLang="en-US" noProof="1"/>
              <a:t>；积分交易规模达到 </a:t>
            </a:r>
            <a:r>
              <a:rPr lang="en-US" altLang="zh-CN" noProof="1"/>
              <a:t>56.24 </a:t>
            </a:r>
            <a:r>
              <a:rPr lang="zh-CN" altLang="en-US" noProof="1"/>
              <a:t>亿元，</a:t>
            </a:r>
            <a:r>
              <a:rPr lang="zh-CN" altLang="en-US" noProof="1" smtClean="0"/>
              <a:t>同比</a:t>
            </a:r>
            <a:r>
              <a:rPr lang="zh-CN" altLang="en-US" noProof="1"/>
              <a:t>增长 </a:t>
            </a:r>
            <a:r>
              <a:rPr lang="en-US" altLang="zh-CN" noProof="1"/>
              <a:t>387.7%</a:t>
            </a:r>
            <a:r>
              <a:rPr lang="zh-CN" altLang="en-US" noProof="1"/>
              <a:t>，其中移动端交易规模近 </a:t>
            </a:r>
            <a:r>
              <a:rPr lang="en-US" altLang="zh-CN" noProof="1"/>
              <a:t>30 </a:t>
            </a:r>
            <a:r>
              <a:rPr lang="zh-CN" altLang="en-US" noProof="1"/>
              <a:t>亿元，占比达 </a:t>
            </a:r>
            <a:r>
              <a:rPr lang="en-US" altLang="zh-CN" noProof="1"/>
              <a:t>52.0%</a:t>
            </a:r>
            <a:r>
              <a:rPr lang="zh-CN" altLang="en-US" noProof="1"/>
              <a:t>。截至 </a:t>
            </a:r>
            <a:r>
              <a:rPr lang="en-US" altLang="zh-CN" noProof="1"/>
              <a:t>2015 </a:t>
            </a:r>
            <a:r>
              <a:rPr lang="zh-CN" altLang="en-US" noProof="1"/>
              <a:t>年 </a:t>
            </a:r>
            <a:r>
              <a:rPr lang="en-US" altLang="zh-CN" noProof="1"/>
              <a:t>6 </a:t>
            </a:r>
            <a:r>
              <a:rPr lang="zh-CN" altLang="en-US" noProof="1"/>
              <a:t>月底，</a:t>
            </a:r>
            <a:r>
              <a:rPr lang="zh-CN" altLang="en-US" noProof="1" smtClean="0"/>
              <a:t>万里通</a:t>
            </a:r>
            <a:r>
              <a:rPr lang="zh-CN" altLang="en-US" noProof="1"/>
              <a:t>积分平台拥有 </a:t>
            </a:r>
            <a:r>
              <a:rPr lang="en-US" altLang="zh-CN" noProof="1"/>
              <a:t>8 194 </a:t>
            </a:r>
            <a:r>
              <a:rPr lang="zh-CN" altLang="en-US" noProof="1"/>
              <a:t>万注册用户，覆盖线上线下 </a:t>
            </a:r>
            <a:r>
              <a:rPr lang="en-US" altLang="zh-CN" noProof="1"/>
              <a:t>105 </a:t>
            </a:r>
            <a:r>
              <a:rPr lang="zh-CN" altLang="en-US" noProof="1"/>
              <a:t>万家积分消费商户。</a:t>
            </a:r>
          </a:p>
        </p:txBody>
      </p:sp>
      <p:sp>
        <p:nvSpPr>
          <p:cNvPr id="4096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1E8880C0-0C50-4A5C-8133-4CE1C9D87E30}" type="slidenum">
              <a:rPr lang="zh-CN" altLang="en-US"/>
              <a:pPr fontAlgn="base"/>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3. </a:t>
            </a:r>
            <a:r>
              <a:rPr lang="zh-CN" altLang="en-US" b="1" noProof="1"/>
              <a:t>平安好车</a:t>
            </a:r>
          </a:p>
          <a:p>
            <a:pPr marL="0" indent="0" fontAlgn="auto">
              <a:buFontTx/>
              <a:buNone/>
            </a:pPr>
            <a:r>
              <a:rPr lang="zh-CN" altLang="en-US" noProof="1" smtClean="0"/>
              <a:t>    平安</a:t>
            </a:r>
            <a:r>
              <a:rPr lang="zh-CN" altLang="en-US" noProof="1"/>
              <a:t>好车致力于成为全国最大的汽车电商服务平台，为汽车买卖双方提供检测、</a:t>
            </a:r>
            <a:r>
              <a:rPr lang="zh-CN" altLang="en-US" noProof="1" smtClean="0"/>
              <a:t>竞价</a:t>
            </a:r>
            <a:r>
              <a:rPr lang="zh-CN" altLang="en-US" noProof="1"/>
              <a:t>、交易、过户、金融等一站式服务，为车主营造轻松的车生活体验。截至 </a:t>
            </a:r>
            <a:r>
              <a:rPr lang="en-US" altLang="zh-CN" noProof="1"/>
              <a:t>2014 </a:t>
            </a:r>
            <a:r>
              <a:rPr lang="zh-CN" altLang="en-US" noProof="1"/>
              <a:t>年年底</a:t>
            </a:r>
            <a:r>
              <a:rPr lang="zh-CN" altLang="en-US" noProof="1" smtClean="0"/>
              <a:t>，平安</a:t>
            </a:r>
            <a:r>
              <a:rPr lang="zh-CN" altLang="en-US" noProof="1"/>
              <a:t>好车已完成全国范围的 </a:t>
            </a:r>
            <a:r>
              <a:rPr lang="en-US" altLang="zh-CN" noProof="1"/>
              <a:t>O2O </a:t>
            </a:r>
            <a:r>
              <a:rPr lang="zh-CN" altLang="en-US" noProof="1"/>
              <a:t>交易平台布局，线下服务网点 </a:t>
            </a:r>
            <a:r>
              <a:rPr lang="en-US" altLang="zh-CN" noProof="1"/>
              <a:t>90 </a:t>
            </a:r>
            <a:r>
              <a:rPr lang="zh-CN" altLang="en-US" noProof="1"/>
              <a:t>家，覆盖 </a:t>
            </a:r>
            <a:r>
              <a:rPr lang="en-US" altLang="zh-CN" noProof="1"/>
              <a:t>27 </a:t>
            </a:r>
            <a:r>
              <a:rPr lang="zh-CN" altLang="en-US" noProof="1"/>
              <a:t>个省市</a:t>
            </a:r>
            <a:r>
              <a:rPr lang="zh-CN" altLang="en-US" noProof="1" smtClean="0"/>
              <a:t>。</a:t>
            </a:r>
            <a:r>
              <a:rPr lang="en-US" altLang="zh-CN" noProof="1" smtClean="0"/>
              <a:t>2014 </a:t>
            </a:r>
            <a:r>
              <a:rPr lang="zh-CN" altLang="en-US" noProof="1"/>
              <a:t>年全年线上完成二手车车辆估值约 </a:t>
            </a:r>
            <a:r>
              <a:rPr lang="en-US" altLang="zh-CN" noProof="1"/>
              <a:t>170 </a:t>
            </a:r>
            <a:r>
              <a:rPr lang="zh-CN" altLang="en-US" noProof="1"/>
              <a:t>万件，线下检测车辆近 </a:t>
            </a:r>
            <a:r>
              <a:rPr lang="en-US" altLang="zh-CN" noProof="1"/>
              <a:t>8 </a:t>
            </a:r>
            <a:r>
              <a:rPr lang="zh-CN" altLang="en-US" noProof="1"/>
              <a:t>万辆。 </a:t>
            </a:r>
            <a:r>
              <a:rPr lang="en-US" altLang="zh-CN" noProof="1"/>
              <a:t>2015 </a:t>
            </a:r>
            <a:r>
              <a:rPr lang="zh-CN" altLang="en-US" noProof="1"/>
              <a:t>年</a:t>
            </a:r>
            <a:r>
              <a:rPr lang="zh-CN" altLang="en-US" noProof="1" smtClean="0"/>
              <a:t>上半年</a:t>
            </a:r>
            <a:r>
              <a:rPr lang="zh-CN" altLang="en-US" noProof="1"/>
              <a:t>，平安好车将交易服务延展到 </a:t>
            </a:r>
            <a:r>
              <a:rPr lang="en-US" altLang="zh-CN" noProof="1"/>
              <a:t>B2C </a:t>
            </a:r>
            <a:r>
              <a:rPr lang="zh-CN" altLang="en-US" noProof="1"/>
              <a:t>业务，平台竞价及成交金额超过 </a:t>
            </a:r>
            <a:r>
              <a:rPr lang="en-US" altLang="zh-CN" noProof="1"/>
              <a:t>60 </a:t>
            </a:r>
            <a:r>
              <a:rPr lang="zh-CN" altLang="en-US" noProof="1"/>
              <a:t>亿元，同比</a:t>
            </a:r>
            <a:r>
              <a:rPr lang="zh-CN" altLang="en-US" noProof="1" smtClean="0"/>
              <a:t>增长近 </a:t>
            </a:r>
            <a:r>
              <a:rPr lang="en-US" altLang="zh-CN" noProof="1"/>
              <a:t>200%</a:t>
            </a:r>
            <a:r>
              <a:rPr lang="zh-CN" altLang="en-US" noProof="1"/>
              <a:t>；率先在全国范围内推出二手车保障计划，树立起二手车行业服务标准。目前</a:t>
            </a:r>
            <a:r>
              <a:rPr lang="zh-CN" altLang="en-US" noProof="1" smtClean="0"/>
              <a:t>，平安</a:t>
            </a:r>
            <a:r>
              <a:rPr lang="zh-CN" altLang="en-US" noProof="1"/>
              <a:t>好车已经搭建起二手车信用保障、车辆数据档案、汽车金融超市三大服务体系。</a:t>
            </a:r>
          </a:p>
        </p:txBody>
      </p:sp>
      <p:sp>
        <p:nvSpPr>
          <p:cNvPr id="4198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0100E991-8C06-4F00-83CB-8B31B624DE8F}" type="slidenum">
              <a:rPr lang="zh-CN" altLang="en-US"/>
              <a:pPr fontAlgn="base"/>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4. </a:t>
            </a:r>
            <a:r>
              <a:rPr lang="zh-CN" altLang="en-US" b="1" noProof="1"/>
              <a:t>平安好房</a:t>
            </a:r>
          </a:p>
          <a:p>
            <a:pPr marL="0" indent="0" fontAlgn="auto">
              <a:buFontTx/>
              <a:buNone/>
            </a:pPr>
            <a:r>
              <a:rPr lang="zh-CN" altLang="en-US" b="1" noProof="1" smtClean="0"/>
              <a:t>    </a:t>
            </a:r>
            <a:r>
              <a:rPr lang="zh-CN" altLang="en-US" noProof="1" smtClean="0"/>
              <a:t>平安</a:t>
            </a:r>
            <a:r>
              <a:rPr lang="zh-CN" altLang="en-US" noProof="1"/>
              <a:t>好房充分利用平安集团综合金融优势，打造互联网“房地产金融”服务平台</a:t>
            </a:r>
            <a:r>
              <a:rPr lang="zh-CN" altLang="en-US" noProof="1" smtClean="0"/>
              <a:t>。</a:t>
            </a:r>
            <a:r>
              <a:rPr lang="en-US" altLang="zh-CN" noProof="1" smtClean="0"/>
              <a:t>2014 </a:t>
            </a:r>
            <a:r>
              <a:rPr lang="zh-CN" altLang="en-US" noProof="1"/>
              <a:t>年推出了“好房宝”、“好房贷”、“房产众筹”等一系列基于房产交易的</a:t>
            </a:r>
            <a:r>
              <a:rPr lang="zh-CN" altLang="en-US" noProof="1" smtClean="0"/>
              <a:t>创新性互联网</a:t>
            </a:r>
            <a:r>
              <a:rPr lang="zh-CN" altLang="en-US" noProof="1"/>
              <a:t>金融产品，用金融助力房产销售，得到了客户及业内的积极认可。平安好房网上</a:t>
            </a:r>
            <a:r>
              <a:rPr lang="zh-CN" altLang="en-US" noProof="1" smtClean="0"/>
              <a:t>开通</a:t>
            </a:r>
            <a:r>
              <a:rPr lang="zh-CN" altLang="en-US" noProof="1"/>
              <a:t>了新房、海外房产、金融、好管家等频道，并将陆续上线“二手房”、“租房”等频道</a:t>
            </a:r>
            <a:r>
              <a:rPr lang="zh-CN" altLang="en-US" noProof="1" smtClean="0"/>
              <a:t>，并</a:t>
            </a:r>
            <a:r>
              <a:rPr lang="zh-CN" altLang="en-US" noProof="1"/>
              <a:t>已在北京、上海、广州、深圳等八个一、二线城市开设分支机构，未来将不断推出</a:t>
            </a:r>
            <a:r>
              <a:rPr lang="zh-CN" altLang="en-US" noProof="1" smtClean="0"/>
              <a:t>创新房地产</a:t>
            </a:r>
            <a:r>
              <a:rPr lang="zh-CN" altLang="en-US" noProof="1"/>
              <a:t>金融产品，打造 </a:t>
            </a:r>
            <a:r>
              <a:rPr lang="en-US" altLang="zh-CN" noProof="1"/>
              <a:t>O2O </a:t>
            </a:r>
            <a:r>
              <a:rPr lang="zh-CN" altLang="en-US" noProof="1"/>
              <a:t>模式的“房地产金融”闭环生态圈。 </a:t>
            </a:r>
            <a:r>
              <a:rPr lang="en-US" altLang="zh-CN" noProof="1"/>
              <a:t>2015 </a:t>
            </a:r>
            <a:r>
              <a:rPr lang="zh-CN" altLang="en-US" noProof="1"/>
              <a:t>年上半年通过</a:t>
            </a:r>
            <a:r>
              <a:rPr lang="zh-CN" altLang="en-US" noProof="1" smtClean="0"/>
              <a:t>平安好</a:t>
            </a:r>
            <a:r>
              <a:rPr lang="zh-CN" altLang="en-US" noProof="1"/>
              <a:t>房平台的房产成交规模突破 </a:t>
            </a:r>
            <a:r>
              <a:rPr lang="en-US" altLang="zh-CN" noProof="1"/>
              <a:t>100 </a:t>
            </a:r>
            <a:r>
              <a:rPr lang="zh-CN" altLang="en-US" noProof="1"/>
              <a:t>亿元，并促成个人购房者获得贷款规模达 </a:t>
            </a:r>
            <a:r>
              <a:rPr lang="en-US" altLang="zh-CN" noProof="1"/>
              <a:t>6 </a:t>
            </a:r>
            <a:r>
              <a:rPr lang="zh-CN" altLang="en-US" noProof="1"/>
              <a:t>亿元。</a:t>
            </a:r>
          </a:p>
        </p:txBody>
      </p:sp>
      <p:sp>
        <p:nvSpPr>
          <p:cNvPr id="4301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C6C08821-8E25-4DFD-BD63-B5A64995A3D4}" type="slidenum">
              <a:rPr lang="zh-CN" altLang="en-US"/>
              <a:pPr fontAlgn="base"/>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5. </a:t>
            </a:r>
            <a:r>
              <a:rPr lang="zh-CN" altLang="en-US" b="1" noProof="1"/>
              <a:t>一账通</a:t>
            </a:r>
          </a:p>
          <a:p>
            <a:pPr marL="0" indent="0" fontAlgn="auto">
              <a:buFontTx/>
              <a:buNone/>
            </a:pPr>
            <a:r>
              <a:rPr lang="zh-CN" altLang="en-US" noProof="1" smtClean="0"/>
              <a:t>    平安</a:t>
            </a:r>
            <a:r>
              <a:rPr lang="zh-CN" altLang="en-US" noProof="1"/>
              <a:t>金融科技推出国内首个一站式综合资产管理平台“一账通”，为用户提供安全</a:t>
            </a:r>
            <a:r>
              <a:rPr lang="zh-CN" altLang="en-US" noProof="1" smtClean="0"/>
              <a:t>、准确</a:t>
            </a:r>
            <a:r>
              <a:rPr lang="zh-CN" altLang="en-US" noProof="1"/>
              <a:t>、实时的互联网金融账户服务。截至 </a:t>
            </a:r>
            <a:r>
              <a:rPr lang="en-US" altLang="zh-CN" noProof="1"/>
              <a:t>2015 </a:t>
            </a:r>
            <a:r>
              <a:rPr lang="zh-CN" altLang="en-US" noProof="1"/>
              <a:t>年 </a:t>
            </a:r>
            <a:r>
              <a:rPr lang="en-US" altLang="zh-CN" noProof="1"/>
              <a:t>6 </a:t>
            </a:r>
            <a:r>
              <a:rPr lang="zh-CN" altLang="en-US" noProof="1"/>
              <a:t>月，一账通平台注册用户超过 </a:t>
            </a:r>
            <a:r>
              <a:rPr lang="en-US" altLang="zh-CN" noProof="1"/>
              <a:t>5 000 </a:t>
            </a:r>
            <a:r>
              <a:rPr lang="zh-CN" altLang="en-US" noProof="1"/>
              <a:t>万</a:t>
            </a:r>
            <a:r>
              <a:rPr lang="zh-CN" altLang="en-US" noProof="1" smtClean="0"/>
              <a:t>，为</a:t>
            </a:r>
            <a:r>
              <a:rPr lang="zh-CN" altLang="en-US" noProof="1"/>
              <a:t>用户管理资产近 </a:t>
            </a:r>
            <a:r>
              <a:rPr lang="en-US" altLang="zh-CN" noProof="1"/>
              <a:t>6 500 </a:t>
            </a:r>
            <a:r>
              <a:rPr lang="zh-CN" altLang="en-US" noProof="1"/>
              <a:t>亿元。通过整合了集团内包括平安寿险、平安产险、平安银行</a:t>
            </a:r>
            <a:r>
              <a:rPr lang="zh-CN" altLang="en-US" noProof="1" smtClean="0"/>
              <a:t>、平安</a:t>
            </a:r>
            <a:r>
              <a:rPr lang="zh-CN" altLang="en-US" noProof="1"/>
              <a:t>证券、万里通等 </a:t>
            </a:r>
            <a:r>
              <a:rPr lang="en-US" altLang="zh-CN" noProof="1"/>
              <a:t>19 </a:t>
            </a:r>
            <a:r>
              <a:rPr lang="zh-CN" altLang="en-US" noProof="1"/>
              <a:t>家公司的金融及互联网账户，并在国内首家利用超级网银技术</a:t>
            </a:r>
            <a:r>
              <a:rPr lang="zh-CN" altLang="en-US" noProof="1" smtClean="0"/>
              <a:t>整合</a:t>
            </a:r>
            <a:r>
              <a:rPr lang="zh-CN" altLang="en-US" noProof="1"/>
              <a:t>了 </a:t>
            </a:r>
            <a:r>
              <a:rPr lang="en-US" altLang="zh-CN" noProof="1"/>
              <a:t>29 </a:t>
            </a:r>
            <a:r>
              <a:rPr lang="zh-CN" altLang="en-US" noProof="1"/>
              <a:t>家银行账户。一账通 </a:t>
            </a:r>
            <a:r>
              <a:rPr lang="en-US" altLang="zh-CN" noProof="1"/>
              <a:t>App </a:t>
            </a:r>
            <a:r>
              <a:rPr lang="zh-CN" altLang="en-US" noProof="1"/>
              <a:t>实现现金账户管理、房产和汽车等资产管理以及消费</a:t>
            </a:r>
            <a:r>
              <a:rPr lang="zh-CN" altLang="en-US" noProof="1" smtClean="0"/>
              <a:t>管理</a:t>
            </a:r>
            <a:r>
              <a:rPr lang="zh-CN" altLang="en-US" noProof="1"/>
              <a:t>等创新服务。凭借创新的服务功能，一账通获得第一财经颁发的“</a:t>
            </a:r>
            <a:r>
              <a:rPr lang="en-US" altLang="zh-CN" noProof="1"/>
              <a:t>2014 </a:t>
            </a:r>
            <a:r>
              <a:rPr lang="zh-CN" altLang="en-US" noProof="1"/>
              <a:t>年度第一</a:t>
            </a:r>
            <a:r>
              <a:rPr lang="zh-CN" altLang="en-US" noProof="1" smtClean="0"/>
              <a:t>财经金融</a:t>
            </a:r>
            <a:r>
              <a:rPr lang="zh-CN" altLang="en-US" noProof="1"/>
              <a:t>价值榜 </a:t>
            </a:r>
            <a:r>
              <a:rPr lang="en-US" altLang="zh-CN" noProof="1"/>
              <a:t>• </a:t>
            </a:r>
            <a:r>
              <a:rPr lang="zh-CN" altLang="en-US" noProof="1"/>
              <a:t>最佳综合资产管理账户”荣誉。金融科技通过建设“一个客户、一个账户</a:t>
            </a:r>
            <a:r>
              <a:rPr lang="zh-CN" altLang="en-US" noProof="1" smtClean="0"/>
              <a:t>、多</a:t>
            </a:r>
            <a:r>
              <a:rPr lang="zh-CN" altLang="en-US" noProof="1"/>
              <a:t>个产品、一站式服务”的账户平台，为集团的互联网金融战略夯实基础。</a:t>
            </a:r>
          </a:p>
        </p:txBody>
      </p:sp>
      <p:sp>
        <p:nvSpPr>
          <p:cNvPr id="44035"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880671BD-7AE2-4B03-A156-5994A6EC38EC}" type="slidenum">
              <a:rPr lang="zh-CN" altLang="en-US"/>
              <a:pPr fontAlgn="base"/>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a:xfrm>
            <a:off x="468313" y="765175"/>
            <a:ext cx="8207375" cy="719138"/>
          </a:xfrm>
        </p:spPr>
        <p:txBody>
          <a:bodyPr/>
          <a:lstStyle/>
          <a:p>
            <a:r>
              <a:rPr lang="zh-CN" altLang="en-US" smtClean="0">
                <a:latin typeface="Calibri" panose="020F0502020204030204" pitchFamily="34" charset="0"/>
              </a:rPr>
              <a:t>本章学习目标</a:t>
            </a:r>
            <a:endParaRPr lang="zh-CN" altLang="en-US" smtClean="0">
              <a:solidFill>
                <a:srgbClr val="FF0000"/>
              </a:solidFill>
              <a:latin typeface="Calibri" panose="020F0502020204030204" pitchFamily="34" charset="0"/>
            </a:endParaRPr>
          </a:p>
        </p:txBody>
      </p:sp>
      <p:sp>
        <p:nvSpPr>
          <p:cNvPr id="819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0AE2D194-9A1B-4EC5-B0E8-A282872F2874}" type="slidenum">
              <a:rPr lang="zh-CN" altLang="en-US"/>
              <a:pPr fontAlgn="base"/>
              <a:t>4</a:t>
            </a:fld>
            <a:endParaRPr lang="zh-CN" altLang="en-US"/>
          </a:p>
        </p:txBody>
      </p:sp>
      <p:sp>
        <p:nvSpPr>
          <p:cNvPr id="5" name="圆角矩形 4"/>
          <p:cNvSpPr/>
          <p:nvPr/>
        </p:nvSpPr>
        <p:spPr>
          <a:xfrm>
            <a:off x="803275" y="2133600"/>
            <a:ext cx="7585075" cy="25193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仿宋" panose="02010609060101010101" pitchFamily="49" charset="-122"/>
              <a:ea typeface="仿宋" panose="02010609060101010101" pitchFamily="49" charset="-122"/>
            </a:endParaRPr>
          </a:p>
        </p:txBody>
      </p:sp>
      <p:sp>
        <p:nvSpPr>
          <p:cNvPr id="8196" name="矩形 6"/>
          <p:cNvSpPr>
            <a:spLocks noChangeArrowheads="1"/>
          </p:cNvSpPr>
          <p:nvPr/>
        </p:nvSpPr>
        <p:spPr bwMode="auto">
          <a:xfrm>
            <a:off x="1106488" y="2492375"/>
            <a:ext cx="69945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SzPct val="150000"/>
              <a:buFontTx/>
              <a:buBlip>
                <a:blip r:embed="rId2"/>
              </a:buBlip>
            </a:pPr>
            <a:r>
              <a:rPr lang="en-US" altLang="zh-CN">
                <a:solidFill>
                  <a:srgbClr val="6A5015"/>
                </a:solidFill>
                <a:latin typeface="仿宋" panose="02010609060101010101" pitchFamily="49" charset="-122"/>
                <a:ea typeface="仿宋" panose="02010609060101010101" pitchFamily="49" charset="-122"/>
              </a:rPr>
              <a:t>1. </a:t>
            </a:r>
            <a:r>
              <a:rPr lang="zh-CN" altLang="en-US">
                <a:solidFill>
                  <a:srgbClr val="6A5015"/>
                </a:solidFill>
                <a:latin typeface="仿宋" panose="02010609060101010101" pitchFamily="49" charset="-122"/>
                <a:ea typeface="仿宋" panose="02010609060101010101" pitchFamily="49" charset="-122"/>
              </a:rPr>
              <a:t>了解我国典型企业互联网金融布局及其优势</a:t>
            </a:r>
          </a:p>
          <a:p>
            <a:pPr>
              <a:lnSpc>
                <a:spcPct val="200000"/>
              </a:lnSpc>
              <a:buSzPct val="150000"/>
              <a:buFontTx/>
              <a:buBlip>
                <a:blip r:embed="rId2"/>
              </a:buBlip>
            </a:pPr>
            <a:r>
              <a:rPr lang="en-US" altLang="zh-CN">
                <a:solidFill>
                  <a:srgbClr val="6A5015"/>
                </a:solidFill>
                <a:latin typeface="仿宋" panose="02010609060101010101" pitchFamily="49" charset="-122"/>
                <a:ea typeface="仿宋" panose="02010609060101010101" pitchFamily="49" charset="-122"/>
              </a:rPr>
              <a:t>2. </a:t>
            </a:r>
            <a:r>
              <a:rPr lang="zh-CN" altLang="en-US">
                <a:solidFill>
                  <a:srgbClr val="6A5015"/>
                </a:solidFill>
                <a:latin typeface="仿宋" panose="02010609060101010101" pitchFamily="49" charset="-122"/>
                <a:ea typeface="仿宋" panose="02010609060101010101" pitchFamily="49" charset="-122"/>
              </a:rPr>
              <a:t>理解我国典型企业互联网金融的发展战略</a:t>
            </a:r>
            <a:endParaRPr lang="zh-CN" altLang="zh-CN">
              <a:solidFill>
                <a:srgbClr val="6A5015"/>
              </a:solidFill>
              <a:latin typeface="仿宋" panose="02010609060101010101" pitchFamily="49" charset="-122"/>
              <a:ea typeface="仿宋"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6. </a:t>
            </a:r>
            <a:r>
              <a:rPr lang="zh-CN" altLang="en-US" b="1" noProof="1"/>
              <a:t>平安健康</a:t>
            </a:r>
          </a:p>
          <a:p>
            <a:pPr marL="0" indent="0" fontAlgn="auto">
              <a:buFontTx/>
              <a:buNone/>
            </a:pPr>
            <a:r>
              <a:rPr lang="zh-CN" altLang="en-US" noProof="1" smtClean="0"/>
              <a:t>    平安</a:t>
            </a:r>
            <a:r>
              <a:rPr lang="zh-CN" altLang="en-US" noProof="1"/>
              <a:t>健康互联网通过医网、药网、信息网的三网合一，推动集团“聚焦健康管理”</a:t>
            </a:r>
            <a:r>
              <a:rPr lang="zh-CN" altLang="en-US" noProof="1" smtClean="0"/>
              <a:t>战略</a:t>
            </a:r>
            <a:r>
              <a:rPr lang="zh-CN" altLang="en-US" noProof="1"/>
              <a:t>的落地。 </a:t>
            </a:r>
            <a:r>
              <a:rPr lang="en-US" altLang="zh-CN" noProof="1"/>
              <a:t>2014 </a:t>
            </a:r>
            <a:r>
              <a:rPr lang="zh-CN" altLang="en-US" noProof="1"/>
              <a:t>年，公司的医网建设初见成效，“平安好医生” </a:t>
            </a:r>
            <a:r>
              <a:rPr lang="en-US" altLang="zh-CN" noProof="1"/>
              <a:t>App </a:t>
            </a:r>
            <a:r>
              <a:rPr lang="zh-CN" altLang="en-US" noProof="1"/>
              <a:t>已于 </a:t>
            </a:r>
            <a:r>
              <a:rPr lang="en-US" altLang="zh-CN" noProof="1"/>
              <a:t>2014 </a:t>
            </a:r>
            <a:r>
              <a:rPr lang="zh-CN" altLang="en-US" noProof="1"/>
              <a:t>年年底上线</a:t>
            </a:r>
            <a:r>
              <a:rPr lang="zh-CN" altLang="en-US" noProof="1" smtClean="0"/>
              <a:t>，取得</a:t>
            </a:r>
            <a:r>
              <a:rPr lang="zh-CN" altLang="en-US" noProof="1"/>
              <a:t>较高的客户满意度。“平安好医生”以家庭医生与专科医生的在线诊疗服务作为</a:t>
            </a:r>
            <a:r>
              <a:rPr lang="zh-CN" altLang="en-US" noProof="1" smtClean="0"/>
              <a:t>切入口</a:t>
            </a:r>
            <a:r>
              <a:rPr lang="zh-CN" altLang="en-US" noProof="1"/>
              <a:t>，配合大数据应用分析，为用户提供个性化的日常健康管理与医疗服务。平安健康</a:t>
            </a:r>
            <a:r>
              <a:rPr lang="zh-CN" altLang="en-US" noProof="1" smtClean="0"/>
              <a:t>互联网</a:t>
            </a:r>
            <a:r>
              <a:rPr lang="zh-CN" altLang="en-US" noProof="1"/>
              <a:t>将抓住医疗体制的改革机遇，大力推动医疗资源整合，未来将形成覆盖全国的多层次</a:t>
            </a:r>
            <a:r>
              <a:rPr lang="zh-CN" altLang="en-US" noProof="1" smtClean="0"/>
              <a:t>医生</a:t>
            </a:r>
            <a:r>
              <a:rPr lang="zh-CN" altLang="en-US" noProof="1"/>
              <a:t>、医疗与医药网络，用线上线下相结合的方式，为客户提供形式多样、内容丰富的</a:t>
            </a:r>
            <a:r>
              <a:rPr lang="zh-CN" altLang="en-US" noProof="1" smtClean="0"/>
              <a:t>医疗健康</a:t>
            </a:r>
            <a:r>
              <a:rPr lang="zh-CN" altLang="en-US" noProof="1"/>
              <a:t>服务。截至 </a:t>
            </a:r>
            <a:r>
              <a:rPr lang="en-US" altLang="zh-CN" noProof="1"/>
              <a:t>2015 </a:t>
            </a:r>
            <a:r>
              <a:rPr lang="zh-CN" altLang="en-US" noProof="1"/>
              <a:t>年 </a:t>
            </a:r>
            <a:r>
              <a:rPr lang="en-US" altLang="zh-CN" noProof="1"/>
              <a:t>6 </a:t>
            </a:r>
            <a:r>
              <a:rPr lang="zh-CN" altLang="en-US" noProof="1"/>
              <a:t>月末，“平安好医生” </a:t>
            </a:r>
            <a:r>
              <a:rPr lang="en-US" altLang="zh-CN" noProof="1"/>
              <a:t>App </a:t>
            </a:r>
            <a:r>
              <a:rPr lang="zh-CN" altLang="en-US" noProof="1"/>
              <a:t>为超过 </a:t>
            </a:r>
            <a:r>
              <a:rPr lang="en-US" altLang="zh-CN" noProof="1"/>
              <a:t>750 </a:t>
            </a:r>
            <a:r>
              <a:rPr lang="zh-CN" altLang="en-US" noProof="1"/>
              <a:t>万用户提供健康管理服务</a:t>
            </a:r>
            <a:r>
              <a:rPr lang="zh-CN" altLang="en-US" noProof="1" smtClean="0"/>
              <a:t>，日</a:t>
            </a:r>
            <a:r>
              <a:rPr lang="zh-CN" altLang="en-US" noProof="1"/>
              <a:t>咨询量峰值突破 </a:t>
            </a:r>
            <a:r>
              <a:rPr lang="en-US" altLang="zh-CN" noProof="1"/>
              <a:t>5 </a:t>
            </a:r>
            <a:r>
              <a:rPr lang="zh-CN" altLang="en-US" noProof="1"/>
              <a:t>万</a:t>
            </a:r>
            <a:r>
              <a:rPr lang="zh-CN" altLang="en-US" noProof="1" smtClean="0"/>
              <a:t>次。</a:t>
            </a:r>
            <a:endParaRPr lang="zh-CN" altLang="en-US" noProof="1"/>
          </a:p>
        </p:txBody>
      </p:sp>
      <p:sp>
        <p:nvSpPr>
          <p:cNvPr id="4505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F8122894-A31A-4A76-9830-C51D8E330A86}" type="slidenum">
              <a:rPr lang="zh-CN" altLang="en-US"/>
              <a:pPr fontAlgn="base"/>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a:xfrm>
            <a:off x="477838" y="542925"/>
            <a:ext cx="8208962" cy="720725"/>
          </a:xfrm>
        </p:spPr>
        <p:txBody>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7. </a:t>
            </a:r>
            <a:r>
              <a:rPr lang="zh-CN" altLang="en-US" b="1" noProof="1"/>
              <a:t>平安付</a:t>
            </a:r>
          </a:p>
          <a:p>
            <a:pPr marL="0" indent="0" fontAlgn="auto">
              <a:buFontTx/>
              <a:buNone/>
            </a:pPr>
            <a:r>
              <a:rPr lang="zh-CN" altLang="en-US" noProof="1" smtClean="0"/>
              <a:t>   平安</a:t>
            </a:r>
            <a:r>
              <a:rPr lang="zh-CN" altLang="en-US" noProof="1"/>
              <a:t>付为集团互联网金融业务提供核心支付平台，新一代支付系统已搭建完成，</a:t>
            </a:r>
            <a:r>
              <a:rPr lang="zh-CN" altLang="en-US" noProof="1" smtClean="0"/>
              <a:t>拥有完善</a:t>
            </a:r>
            <a:r>
              <a:rPr lang="zh-CN" altLang="en-US" noProof="1"/>
              <a:t>的银行通道，基础支付能力已搭建成型。 </a:t>
            </a:r>
            <a:r>
              <a:rPr lang="en-US" altLang="zh-CN" noProof="1"/>
              <a:t>2015 </a:t>
            </a:r>
            <a:r>
              <a:rPr lang="zh-CN" altLang="en-US" noProof="1"/>
              <a:t>年上半年，通过平安付进行的支付</a:t>
            </a:r>
            <a:r>
              <a:rPr lang="zh-CN" altLang="en-US" noProof="1" smtClean="0"/>
              <a:t>清算</a:t>
            </a:r>
            <a:r>
              <a:rPr lang="zh-CN" altLang="en-US" noProof="1"/>
              <a:t>交易额超过 </a:t>
            </a:r>
            <a:r>
              <a:rPr lang="en-US" altLang="zh-CN" noProof="1"/>
              <a:t>5 000 </a:t>
            </a:r>
            <a:r>
              <a:rPr lang="zh-CN" altLang="en-US" noProof="1"/>
              <a:t>亿元，同比增长 </a:t>
            </a:r>
            <a:r>
              <a:rPr lang="en-US" altLang="zh-CN" noProof="1"/>
              <a:t>20 </a:t>
            </a:r>
            <a:r>
              <a:rPr lang="zh-CN" altLang="en-US" noProof="1"/>
              <a:t>倍。移动电子钱包</a:t>
            </a:r>
            <a:r>
              <a:rPr lang="en-US" altLang="zh-CN" noProof="1"/>
              <a:t>——</a:t>
            </a:r>
            <a:r>
              <a:rPr lang="zh-CN" altLang="en-US" noProof="1"/>
              <a:t>壹钱包上线一年，推出理财</a:t>
            </a:r>
            <a:r>
              <a:rPr lang="zh-CN" altLang="en-US" noProof="1" smtClean="0"/>
              <a:t>、消费</a:t>
            </a:r>
            <a:r>
              <a:rPr lang="zh-CN" altLang="en-US" noProof="1"/>
              <a:t>、生活、保障四大板块服务，其中在移动端推出的货币基金、保险类、票据类等</a:t>
            </a:r>
            <a:r>
              <a:rPr lang="zh-CN" altLang="en-US" noProof="1" smtClean="0"/>
              <a:t>理财产品</a:t>
            </a:r>
            <a:r>
              <a:rPr lang="zh-CN" altLang="en-US" noProof="1"/>
              <a:t>广受用户欢迎，截至 </a:t>
            </a:r>
            <a:r>
              <a:rPr lang="en-US" altLang="zh-CN" noProof="1"/>
              <a:t>2015 </a:t>
            </a:r>
            <a:r>
              <a:rPr lang="zh-CN" altLang="en-US" noProof="1"/>
              <a:t>年 </a:t>
            </a:r>
            <a:r>
              <a:rPr lang="en-US" altLang="zh-CN" noProof="1"/>
              <a:t>6 </a:t>
            </a:r>
            <a:r>
              <a:rPr lang="zh-CN" altLang="en-US" noProof="1"/>
              <a:t>月末，壹钱包累计注册用户数超 </a:t>
            </a:r>
            <a:r>
              <a:rPr lang="en-US" altLang="zh-CN" noProof="1"/>
              <a:t>1 600 </a:t>
            </a:r>
            <a:r>
              <a:rPr lang="zh-CN" altLang="en-US" noProof="1"/>
              <a:t>万，较年初</a:t>
            </a:r>
            <a:r>
              <a:rPr lang="zh-CN" altLang="en-US" noProof="1" smtClean="0"/>
              <a:t>增长 </a:t>
            </a:r>
            <a:r>
              <a:rPr lang="en-US" altLang="zh-CN" noProof="1"/>
              <a:t>97%</a:t>
            </a:r>
            <a:r>
              <a:rPr lang="zh-CN" altLang="en-US" noProof="1"/>
              <a:t>， </a:t>
            </a:r>
            <a:r>
              <a:rPr lang="en-US" altLang="zh-CN" noProof="1"/>
              <a:t>2015 </a:t>
            </a:r>
            <a:r>
              <a:rPr lang="zh-CN" altLang="en-US" noProof="1"/>
              <a:t>年上半年个人客户累计交易金额超 </a:t>
            </a:r>
            <a:r>
              <a:rPr lang="en-US" altLang="zh-CN" noProof="1"/>
              <a:t>700 </a:t>
            </a:r>
            <a:r>
              <a:rPr lang="zh-CN" altLang="en-US" noProof="1"/>
              <a:t>亿元，同比增长 </a:t>
            </a:r>
            <a:r>
              <a:rPr lang="en-US" altLang="zh-CN" noProof="1"/>
              <a:t>19.6 </a:t>
            </a:r>
            <a:r>
              <a:rPr lang="zh-CN" altLang="en-US" noProof="1"/>
              <a:t>倍，并相继</a:t>
            </a:r>
            <a:r>
              <a:rPr lang="zh-CN" altLang="en-US" noProof="1" smtClean="0"/>
              <a:t>推出</a:t>
            </a:r>
            <a:r>
              <a:rPr lang="zh-CN" altLang="en-US" noProof="1"/>
              <a:t>了创新的生息电子账户、低门槛的互联网定期理财以及社交化、可分享的健康保险等</a:t>
            </a:r>
            <a:r>
              <a:rPr lang="zh-CN" altLang="en-US" noProof="1" smtClean="0"/>
              <a:t>多个</a:t>
            </a:r>
            <a:r>
              <a:rPr lang="zh-CN" altLang="en-US" noProof="1"/>
              <a:t>产品。平安付已建立金融级安全保障体系， </a:t>
            </a:r>
            <a:r>
              <a:rPr lang="en-US" altLang="zh-CN" noProof="1"/>
              <a:t>7×24 </a:t>
            </a:r>
            <a:r>
              <a:rPr lang="zh-CN" altLang="en-US" noProof="1"/>
              <a:t>小时智能、高效的风险监控系统，</a:t>
            </a:r>
            <a:r>
              <a:rPr lang="zh-CN" altLang="en-US" noProof="1" smtClean="0"/>
              <a:t>基于</a:t>
            </a:r>
            <a:r>
              <a:rPr lang="zh-CN" altLang="en-US" noProof="1"/>
              <a:t>专业模型的规则部署，配以经验丰富的风险分析师，确保账户风险控制处于业内顶尖</a:t>
            </a:r>
            <a:r>
              <a:rPr lang="zh-CN" altLang="en-US" noProof="1" smtClean="0"/>
              <a:t>水平</a:t>
            </a:r>
            <a:r>
              <a:rPr lang="zh-CN" altLang="en-US" noProof="1"/>
              <a:t>，切实保障客户资金安全。</a:t>
            </a:r>
          </a:p>
        </p:txBody>
      </p:sp>
      <p:sp>
        <p:nvSpPr>
          <p:cNvPr id="4608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056559DB-C529-402C-89CD-A4A020F27D96}" type="slidenum">
              <a:rPr lang="zh-CN" altLang="en-US"/>
              <a:pPr fontAlgn="base"/>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a:xfrm>
            <a:off x="468313" y="765175"/>
            <a:ext cx="8207375" cy="719138"/>
          </a:xfrm>
        </p:spPr>
        <p:txBody>
          <a:bodyPr/>
          <a:lstStyle/>
          <a:p>
            <a:r>
              <a:rPr lang="zh-CN" altLang="en-US" smtClean="0">
                <a:latin typeface="Calibri" panose="020F0502020204030204" pitchFamily="34" charset="0"/>
              </a:rPr>
              <a:t>本章总结</a:t>
            </a:r>
            <a:endParaRPr lang="zh-CN" altLang="en-US" smtClean="0">
              <a:solidFill>
                <a:srgbClr val="FF0000"/>
              </a:solidFill>
              <a:latin typeface="Calibri" panose="020F0502020204030204" pitchFamily="34" charset="0"/>
            </a:endParaRPr>
          </a:p>
        </p:txBody>
      </p:sp>
      <p:sp>
        <p:nvSpPr>
          <p:cNvPr id="47106" name="内容占位符 2"/>
          <p:cNvSpPr>
            <a:spLocks noGrp="1" noChangeArrowheads="1"/>
          </p:cNvSpPr>
          <p:nvPr>
            <p:ph idx="1"/>
          </p:nvPr>
        </p:nvSpPr>
        <p:spPr>
          <a:xfrm>
            <a:off x="457200" y="1700213"/>
            <a:ext cx="8229600" cy="4138612"/>
          </a:xfrm>
        </p:spPr>
        <p:txBody>
          <a:bodyPr/>
          <a:lstStyle/>
          <a:p>
            <a:r>
              <a:rPr lang="zh-CN" altLang="en-US" smtClean="0">
                <a:latin typeface="Calibri" panose="020F0502020204030204" pitchFamily="34" charset="0"/>
              </a:rPr>
              <a:t>本章分为两个部分，第一部分首先介绍了 </a:t>
            </a:r>
            <a:r>
              <a:rPr lang="en-US" altLang="zh-CN" smtClean="0">
                <a:ea typeface="宋体" panose="02010600030101010101" pitchFamily="2" charset="-122"/>
              </a:rPr>
              <a:t>BAT </a:t>
            </a:r>
            <a:r>
              <a:rPr lang="zh-CN" altLang="en-US" smtClean="0">
                <a:latin typeface="Calibri" panose="020F0502020204030204" pitchFamily="34" charset="0"/>
              </a:rPr>
              <a:t>互联网金融发展的布局，随后分析了</a:t>
            </a:r>
            <a:r>
              <a:rPr lang="en-US" altLang="zh-CN" smtClean="0">
                <a:ea typeface="宋体" panose="02010600030101010101" pitchFamily="2" charset="-122"/>
              </a:rPr>
              <a:t>BAT </a:t>
            </a:r>
            <a:r>
              <a:rPr lang="zh-CN" altLang="en-US" smtClean="0">
                <a:latin typeface="Calibri" panose="020F0502020204030204" pitchFamily="34" charset="0"/>
              </a:rPr>
              <a:t>各自的优势，最后分析三家企业互联网金融的发展战略；第二部分具体分析了中国平安的互联网金融发展情况，特别是对国内领先 </a:t>
            </a:r>
            <a:r>
              <a:rPr lang="en-US" altLang="zh-CN" smtClean="0">
                <a:ea typeface="宋体" panose="02010600030101010101" pitchFamily="2" charset="-122"/>
              </a:rPr>
              <a:t>P2P </a:t>
            </a:r>
            <a:r>
              <a:rPr lang="zh-CN" altLang="en-US" smtClean="0">
                <a:latin typeface="Calibri" panose="020F0502020204030204" pitchFamily="34" charset="0"/>
              </a:rPr>
              <a:t>陆金所的详细分析，介绍 </a:t>
            </a:r>
            <a:r>
              <a:rPr lang="en-US" altLang="zh-CN" smtClean="0">
                <a:ea typeface="宋体" panose="02010600030101010101" pitchFamily="2" charset="-122"/>
              </a:rPr>
              <a:t>BAT </a:t>
            </a:r>
            <a:r>
              <a:rPr lang="zh-CN" altLang="en-US" smtClean="0">
                <a:latin typeface="Calibri" panose="020F0502020204030204" pitchFamily="34" charset="0"/>
              </a:rPr>
              <a:t>之外的国内经典互联网金融发展情况。</a:t>
            </a:r>
          </a:p>
        </p:txBody>
      </p:sp>
      <p:sp>
        <p:nvSpPr>
          <p:cNvPr id="4710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E73855F2-1100-4DAF-8B77-F099D3F82848}" type="slidenum">
              <a:rPr lang="zh-CN" altLang="en-US"/>
              <a:pPr fontAlgn="base"/>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a:xfrm>
            <a:off x="492125" y="741363"/>
            <a:ext cx="8208963" cy="719137"/>
          </a:xfrm>
        </p:spPr>
        <p:txBody>
          <a:bodyPr/>
          <a:lstStyle/>
          <a:p>
            <a:r>
              <a:rPr lang="zh-CN" altLang="en-US" smtClean="0">
                <a:latin typeface="Calibri" panose="020F0502020204030204" pitchFamily="34" charset="0"/>
              </a:rPr>
              <a:t>关键概念</a:t>
            </a:r>
          </a:p>
        </p:txBody>
      </p:sp>
      <p:sp>
        <p:nvSpPr>
          <p:cNvPr id="48130"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48679D26-0BFF-4C1A-8E1D-6B5706B1D77D}" type="slidenum">
              <a:rPr lang="zh-CN" altLang="en-US"/>
              <a:pPr fontAlgn="base"/>
              <a:t>43</a:t>
            </a:fld>
            <a:endParaRPr lang="zh-CN" altLang="en-US"/>
          </a:p>
        </p:txBody>
      </p:sp>
      <p:sp>
        <p:nvSpPr>
          <p:cNvPr id="5" name="圆角矩形 4"/>
          <p:cNvSpPr/>
          <p:nvPr/>
        </p:nvSpPr>
        <p:spPr>
          <a:xfrm>
            <a:off x="803275" y="2133600"/>
            <a:ext cx="7585075" cy="14398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仿宋" panose="02010609060101010101" pitchFamily="49" charset="-122"/>
              <a:ea typeface="仿宋" panose="02010609060101010101" pitchFamily="49" charset="-122"/>
            </a:endParaRPr>
          </a:p>
        </p:txBody>
      </p:sp>
      <p:sp>
        <p:nvSpPr>
          <p:cNvPr id="48132" name="矩形 5"/>
          <p:cNvSpPr>
            <a:spLocks noChangeArrowheads="1"/>
          </p:cNvSpPr>
          <p:nvPr/>
        </p:nvSpPr>
        <p:spPr bwMode="auto">
          <a:xfrm>
            <a:off x="947738" y="2492375"/>
            <a:ext cx="75120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buSzPct val="150000"/>
            </a:pPr>
            <a:r>
              <a:rPr lang="en-US" altLang="zh-CN">
                <a:latin typeface="仿宋" panose="02010609060101010101" pitchFamily="49" charset="-122"/>
                <a:ea typeface="仿宋" panose="02010609060101010101" pitchFamily="49" charset="-122"/>
              </a:rPr>
              <a:t>BAT </a:t>
            </a:r>
            <a:r>
              <a:rPr lang="zh-CN" altLang="en-US">
                <a:latin typeface="仿宋" panose="02010609060101010101" pitchFamily="49" charset="-122"/>
                <a:ea typeface="仿宋" panose="02010609060101010101" pitchFamily="49" charset="-122"/>
              </a:rPr>
              <a:t>百度钱包 百度理财 支付宝 余额宝 蚂蚁金服 微信支付 陆金所</a:t>
            </a:r>
            <a:endParaRPr lang="zh-CN" altLang="zh-CN">
              <a:latin typeface="仿宋" panose="02010609060101010101" pitchFamily="49" charset="-122"/>
              <a:ea typeface="仿宋"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899E074A-77D4-411B-ADFA-50C001A5A89C}" type="slidenum">
              <a:rPr lang="zh-CN" altLang="en-US"/>
              <a:pPr fontAlgn="base"/>
              <a:t>44</a:t>
            </a:fld>
            <a:endParaRPr lang="zh-CN" altLang="en-US"/>
          </a:p>
        </p:txBody>
      </p:sp>
      <p:sp>
        <p:nvSpPr>
          <p:cNvPr id="5" name="圆角矩形 4"/>
          <p:cNvSpPr/>
          <p:nvPr/>
        </p:nvSpPr>
        <p:spPr>
          <a:xfrm>
            <a:off x="611188" y="1700213"/>
            <a:ext cx="7921625" cy="381635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仿宋" panose="02010609060101010101" pitchFamily="49" charset="-122"/>
              <a:ea typeface="仿宋" panose="02010609060101010101" pitchFamily="49" charset="-122"/>
            </a:endParaRPr>
          </a:p>
        </p:txBody>
      </p:sp>
      <p:sp>
        <p:nvSpPr>
          <p:cNvPr id="49155" name="矩形 5"/>
          <p:cNvSpPr>
            <a:spLocks noChangeArrowheads="1"/>
          </p:cNvSpPr>
          <p:nvPr/>
        </p:nvSpPr>
        <p:spPr bwMode="auto">
          <a:xfrm>
            <a:off x="850900" y="2060575"/>
            <a:ext cx="74898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1. BAT </a:t>
            </a:r>
            <a:r>
              <a:rPr lang="zh-CN" altLang="en-US">
                <a:latin typeface="仿宋" panose="02010609060101010101" pitchFamily="49" charset="-122"/>
                <a:ea typeface="仿宋" panose="02010609060101010101" pitchFamily="49" charset="-122"/>
              </a:rPr>
              <a:t>的互联网金融布局有哪些？</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2. BAT </a:t>
            </a:r>
            <a:r>
              <a:rPr lang="zh-CN" altLang="en-US">
                <a:latin typeface="仿宋" panose="02010609060101010101" pitchFamily="49" charset="-122"/>
                <a:ea typeface="仿宋" panose="02010609060101010101" pitchFamily="49" charset="-122"/>
              </a:rPr>
              <a:t>的互联网金融发展优势与劣势是什么？</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3. BAT </a:t>
            </a:r>
            <a:r>
              <a:rPr lang="zh-CN" altLang="en-US">
                <a:latin typeface="仿宋" panose="02010609060101010101" pitchFamily="49" charset="-122"/>
                <a:ea typeface="仿宋" panose="02010609060101010101" pitchFamily="49" charset="-122"/>
              </a:rPr>
              <a:t>的互联网金融发展战略是什么？</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4. </a:t>
            </a:r>
            <a:r>
              <a:rPr lang="zh-CN" altLang="en-US">
                <a:latin typeface="仿宋" panose="02010609060101010101" pitchFamily="49" charset="-122"/>
                <a:ea typeface="仿宋" panose="02010609060101010101" pitchFamily="49" charset="-122"/>
              </a:rPr>
              <a:t>中国平安的互联网金融布局有哪些？</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5. </a:t>
            </a:r>
            <a:r>
              <a:rPr lang="zh-CN" altLang="en-US">
                <a:latin typeface="仿宋" panose="02010609060101010101" pitchFamily="49" charset="-122"/>
                <a:ea typeface="仿宋" panose="02010609060101010101" pitchFamily="49" charset="-122"/>
              </a:rPr>
              <a:t>陆金所如何进行风险控制？</a:t>
            </a:r>
          </a:p>
        </p:txBody>
      </p:sp>
      <p:sp>
        <p:nvSpPr>
          <p:cNvPr id="49156" name="标题 1"/>
          <p:cNvSpPr>
            <a:spLocks noGrp="1" noChangeArrowheads="1"/>
          </p:cNvSpPr>
          <p:nvPr>
            <p:ph type="title"/>
          </p:nvPr>
        </p:nvSpPr>
        <p:spPr>
          <a:xfrm>
            <a:off x="539750" y="741363"/>
            <a:ext cx="8208963" cy="719137"/>
          </a:xfrm>
        </p:spPr>
        <p:txBody>
          <a:bodyPr/>
          <a:lstStyle/>
          <a:p>
            <a:r>
              <a:rPr lang="zh-CN" altLang="en-US" smtClean="0">
                <a:latin typeface="Calibri" panose="020F0502020204030204" pitchFamily="34" charset="0"/>
              </a:rPr>
              <a:t>习题</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a:xfrm>
            <a:off x="611188" y="2205038"/>
            <a:ext cx="8208962" cy="1800225"/>
          </a:xfrm>
        </p:spPr>
        <p:txBody>
          <a:bodyPr/>
          <a:lstStyle/>
          <a:p>
            <a:pPr algn="ctr"/>
            <a:r>
              <a:rPr lang="zh-CN" altLang="en-US" sz="8000" smtClean="0">
                <a:latin typeface="Calibri" panose="020F0502020204030204" pitchFamily="34" charset="0"/>
              </a:rPr>
              <a:t>谢谢！</a:t>
            </a:r>
          </a:p>
        </p:txBody>
      </p:sp>
      <p:sp>
        <p:nvSpPr>
          <p:cNvPr id="5017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AA861B13-EAAE-4494-BC16-0C66A501CF4C}" type="slidenum">
              <a:rPr lang="zh-CN" altLang="en-US"/>
              <a:pPr fontAlgn="base"/>
              <a:t>45</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9218" name="内容占位符 2"/>
          <p:cNvSpPr>
            <a:spLocks noGrp="1" noChangeArrowheads="1"/>
          </p:cNvSpPr>
          <p:nvPr>
            <p:ph idx="1"/>
          </p:nvPr>
        </p:nvSpPr>
        <p:spPr>
          <a:xfrm>
            <a:off x="457200" y="1700213"/>
            <a:ext cx="8218488" cy="4537075"/>
          </a:xfrm>
        </p:spPr>
        <p:txBody>
          <a:bodyPr/>
          <a:lstStyle/>
          <a:p>
            <a:r>
              <a:rPr lang="en-US" altLang="zh-CN" smtClean="0">
                <a:ea typeface="宋体" panose="02010600030101010101" pitchFamily="2" charset="-122"/>
              </a:rPr>
              <a:t>2013 </a:t>
            </a:r>
            <a:r>
              <a:rPr lang="zh-CN" altLang="en-US" smtClean="0">
                <a:latin typeface="Calibri" panose="020F0502020204030204" pitchFamily="34" charset="0"/>
              </a:rPr>
              <a:t>年以来，互联网的发展更加迅猛，互联网的触角深入到了金融领域，国家也释放出来了金融行业进行创新改革的信号，从政策上也给予了互联网企业进入金融行业的机会。 </a:t>
            </a:r>
            <a:r>
              <a:rPr lang="en-US" altLang="zh-CN" smtClean="0">
                <a:ea typeface="宋体" panose="02010600030101010101" pitchFamily="2" charset="-122"/>
              </a:rPr>
              <a:t>2013 </a:t>
            </a:r>
            <a:r>
              <a:rPr lang="zh-CN" altLang="en-US" smtClean="0">
                <a:latin typeface="Calibri" panose="020F0502020204030204" pitchFamily="34" charset="0"/>
              </a:rPr>
              <a:t>年被誉为我国“互联网金融元年”。互联网与金融行业之间的结合颠覆了传统金融业的发展模式，互联网的“符号”特征使其内在的体现为一定的速度特征。长期的金融压抑和国家对互联网金融的支持，这些都构成了互联网金融发展的现实基础和政策基础。</a:t>
            </a:r>
          </a:p>
          <a:p>
            <a:r>
              <a:rPr lang="en-US" altLang="zh-CN" smtClean="0">
                <a:ea typeface="宋体" panose="02010600030101010101" pitchFamily="2" charset="-122"/>
              </a:rPr>
              <a:t>BAT </a:t>
            </a:r>
            <a:r>
              <a:rPr lang="zh-CN" altLang="en-US" smtClean="0">
                <a:latin typeface="Calibri" panose="020F0502020204030204" pitchFamily="34" charset="0"/>
              </a:rPr>
              <a:t>是我国三大互联网公司百度（ </a:t>
            </a:r>
            <a:r>
              <a:rPr lang="en-US" altLang="zh-CN" smtClean="0">
                <a:ea typeface="宋体" panose="02010600030101010101" pitchFamily="2" charset="-122"/>
              </a:rPr>
              <a:t>Baidu</a:t>
            </a:r>
            <a:r>
              <a:rPr lang="zh-CN" altLang="en-US" smtClean="0">
                <a:latin typeface="Calibri" panose="020F0502020204030204" pitchFamily="34" charset="0"/>
              </a:rPr>
              <a:t>）、阿里巴巴（ </a:t>
            </a:r>
            <a:r>
              <a:rPr lang="en-US" altLang="zh-CN" smtClean="0">
                <a:ea typeface="宋体" panose="02010600030101010101" pitchFamily="2" charset="-122"/>
              </a:rPr>
              <a:t>Alibaba</a:t>
            </a:r>
            <a:r>
              <a:rPr lang="zh-CN" altLang="en-US" smtClean="0">
                <a:latin typeface="Calibri" panose="020F0502020204030204" pitchFamily="34" charset="0"/>
              </a:rPr>
              <a:t>）、腾讯（ </a:t>
            </a:r>
            <a:r>
              <a:rPr lang="en-US" altLang="zh-CN" smtClean="0">
                <a:ea typeface="宋体" panose="02010600030101010101" pitchFamily="2" charset="-122"/>
              </a:rPr>
              <a:t>Tencent</a:t>
            </a:r>
            <a:r>
              <a:rPr lang="zh-CN" altLang="en-US" smtClean="0">
                <a:latin typeface="Calibri" panose="020F0502020204030204" pitchFamily="34" charset="0"/>
              </a:rPr>
              <a:t>）的简称。到 </a:t>
            </a:r>
            <a:r>
              <a:rPr lang="en-US" altLang="zh-CN" smtClean="0">
                <a:ea typeface="宋体" panose="02010600030101010101" pitchFamily="2" charset="-122"/>
              </a:rPr>
              <a:t>2014 </a:t>
            </a:r>
            <a:r>
              <a:rPr lang="zh-CN" altLang="en-US" smtClean="0">
                <a:latin typeface="Calibri" panose="020F0502020204030204" pitchFamily="34" charset="0"/>
              </a:rPr>
              <a:t>年年底，百度、阿里巴巴、腾讯分别初步完成了在互联网金融领域的布局，基本形成了互联网金融领域 </a:t>
            </a:r>
            <a:r>
              <a:rPr lang="en-US" altLang="zh-CN" smtClean="0">
                <a:ea typeface="宋体" panose="02010600030101010101" pitchFamily="2" charset="-122"/>
              </a:rPr>
              <a:t>BAT </a:t>
            </a:r>
            <a:r>
              <a:rPr lang="zh-CN" altLang="en-US" smtClean="0">
                <a:latin typeface="Calibri" panose="020F0502020204030204" pitchFamily="34" charset="0"/>
              </a:rPr>
              <a:t>三足鼎立的局面。事实上， </a:t>
            </a:r>
            <a:r>
              <a:rPr lang="en-US" altLang="zh-CN" smtClean="0">
                <a:ea typeface="宋体" panose="02010600030101010101" pitchFamily="2" charset="-122"/>
              </a:rPr>
              <a:t>BAT </a:t>
            </a:r>
            <a:r>
              <a:rPr lang="zh-CN" altLang="en-US" smtClean="0">
                <a:latin typeface="Calibri" panose="020F0502020204030204" pitchFamily="34" charset="0"/>
              </a:rPr>
              <a:t>的互联网金融布局由来已久，现在让我们来一起回顾一下三大巨头的互联网金融布局之路。</a:t>
            </a:r>
          </a:p>
        </p:txBody>
      </p:sp>
      <p:sp>
        <p:nvSpPr>
          <p:cNvPr id="9219"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AC7C5115-42DA-4559-9CB6-3C75872DD889}" type="slidenum">
              <a:rPr lang="zh-CN" altLang="en-US"/>
              <a:pPr fontAlgn="base"/>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1. </a:t>
            </a:r>
            <a:r>
              <a:rPr lang="zh-CN" altLang="en-US" b="1" noProof="1"/>
              <a:t>布局</a:t>
            </a:r>
          </a:p>
          <a:p>
            <a:pPr marL="0" indent="0" fontAlgn="auto">
              <a:buFontTx/>
              <a:buNone/>
            </a:pPr>
            <a:r>
              <a:rPr lang="zh-CN" altLang="en-US" noProof="1" smtClean="0"/>
              <a:t>    百</a:t>
            </a:r>
            <a:r>
              <a:rPr lang="zh-CN" altLang="en-US" noProof="1"/>
              <a:t>度作为一家传统的互联网公司，一直以来都是以基于搜索的广告业务为公司主要收入来源。在搜索领域，百度占据了中国搜索市场的半壁江山，随着互联网技术的不断</a:t>
            </a:r>
            <a:r>
              <a:rPr lang="zh-CN" altLang="en-US" noProof="1" smtClean="0"/>
              <a:t>发展</a:t>
            </a:r>
            <a:r>
              <a:rPr lang="zh-CN" altLang="en-US" noProof="1"/>
              <a:t>，百度也将自己的枝蔓延伸到互联网的各个领域，包括当下火热的互联网金融。百度</a:t>
            </a:r>
            <a:r>
              <a:rPr lang="zh-CN" altLang="en-US" noProof="1" smtClean="0"/>
              <a:t>作为 </a:t>
            </a:r>
            <a:r>
              <a:rPr lang="en-US" altLang="zh-CN" noProof="1"/>
              <a:t>BAT“</a:t>
            </a:r>
            <a:r>
              <a:rPr lang="zh-CN" altLang="en-US" noProof="1"/>
              <a:t>三巨头”中最传统、最没有金融背景的公司，在布局互联网金融过程中显得</a:t>
            </a:r>
            <a:r>
              <a:rPr lang="zh-CN" altLang="en-US" noProof="1" smtClean="0"/>
              <a:t>比较谨慎</a:t>
            </a:r>
            <a:r>
              <a:rPr lang="zh-CN" altLang="en-US" noProof="1"/>
              <a:t>。百度互联网金融布局主要有以下四步</a:t>
            </a:r>
            <a:r>
              <a:rPr lang="zh-CN" altLang="en-US" noProof="1" smtClean="0"/>
              <a:t>。</a:t>
            </a:r>
            <a:endParaRPr lang="en-US" altLang="zh-CN" noProof="1" smtClean="0"/>
          </a:p>
          <a:p>
            <a:pPr marL="0" indent="0" fontAlgn="auto">
              <a:buFontTx/>
              <a:buNone/>
            </a:pPr>
            <a:r>
              <a:rPr lang="zh-CN" altLang="en-US" b="1" noProof="1" smtClean="0"/>
              <a:t>    第一</a:t>
            </a:r>
            <a:r>
              <a:rPr lang="zh-CN" altLang="en-US" b="1" noProof="1"/>
              <a:t>，注册成立百度小贷公司。 </a:t>
            </a:r>
            <a:r>
              <a:rPr lang="en-US" altLang="zh-CN" noProof="1"/>
              <a:t>2013 </a:t>
            </a:r>
            <a:r>
              <a:rPr lang="zh-CN" altLang="en-US" noProof="1"/>
              <a:t>年 </a:t>
            </a:r>
            <a:r>
              <a:rPr lang="en-US" altLang="zh-CN" noProof="1"/>
              <a:t>9 </a:t>
            </a:r>
            <a:r>
              <a:rPr lang="zh-CN" altLang="en-US" noProof="1"/>
              <a:t>月，百度公司获得贷款业务牌照后，在</a:t>
            </a:r>
            <a:r>
              <a:rPr lang="zh-CN" altLang="en-US" noProof="1" smtClean="0"/>
              <a:t>上海</a:t>
            </a:r>
            <a:r>
              <a:rPr lang="zh-CN" altLang="en-US" noProof="1"/>
              <a:t>设立百度小额贷款公司。百度小贷公司注册资本为 </a:t>
            </a:r>
            <a:r>
              <a:rPr lang="en-US" altLang="zh-CN" noProof="1"/>
              <a:t>2 </a:t>
            </a:r>
            <a:r>
              <a:rPr lang="zh-CN" altLang="en-US" noProof="1"/>
              <a:t>亿元，不排除后续增资。百</a:t>
            </a:r>
            <a:r>
              <a:rPr lang="zh-CN" altLang="en-US" noProof="1" smtClean="0"/>
              <a:t>度小</a:t>
            </a:r>
            <a:r>
              <a:rPr lang="zh-CN" altLang="en-US" noProof="1"/>
              <a:t>贷公司具有贷款业务资质，服务对象优先考虑百度推广的现有老客户，重点扶持小</a:t>
            </a:r>
            <a:r>
              <a:rPr lang="zh-CN" altLang="en-US" noProof="1" smtClean="0"/>
              <a:t>微企业。</a:t>
            </a:r>
            <a:endParaRPr lang="en-US" altLang="zh-CN" noProof="1"/>
          </a:p>
        </p:txBody>
      </p:sp>
      <p:sp>
        <p:nvSpPr>
          <p:cNvPr id="10243"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28BB7E4E-92CB-47B5-9510-5301BCC643BB}" type="slidenum">
              <a:rPr lang="zh-CN" altLang="en-US"/>
              <a:pPr fontAlgn="base"/>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normAutofit lnSpcReduction="10000"/>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1. </a:t>
            </a:r>
            <a:r>
              <a:rPr lang="zh-CN" altLang="en-US" b="1" noProof="1"/>
              <a:t>布局</a:t>
            </a:r>
          </a:p>
          <a:p>
            <a:pPr marL="0" indent="0" fontAlgn="auto">
              <a:buFontTx/>
              <a:buNone/>
            </a:pPr>
            <a:r>
              <a:rPr lang="zh-CN" altLang="en-US" b="1" noProof="1" smtClean="0"/>
              <a:t>    第二</a:t>
            </a:r>
            <a:r>
              <a:rPr lang="zh-CN" altLang="en-US" b="1" noProof="1"/>
              <a:t>，携手华夏基金推出“百度百发”。</a:t>
            </a:r>
            <a:r>
              <a:rPr lang="zh-CN" altLang="en-US" noProof="1"/>
              <a:t>携手华夏基金推出“百度百发”。 </a:t>
            </a:r>
            <a:r>
              <a:rPr lang="en-US" altLang="zh-CN" noProof="1"/>
              <a:t>2013 </a:t>
            </a:r>
            <a:r>
              <a:rPr lang="zh-CN" altLang="en-US" noProof="1"/>
              <a:t>年 </a:t>
            </a:r>
            <a:r>
              <a:rPr lang="en-US" altLang="zh-CN" noProof="1"/>
              <a:t>10 </a:t>
            </a:r>
            <a:r>
              <a:rPr lang="zh-CN" altLang="en-US" noProof="1"/>
              <a:t>月，百度和华夏基金共同推出</a:t>
            </a:r>
            <a:r>
              <a:rPr lang="zh-CN" altLang="en-US" noProof="1" smtClean="0"/>
              <a:t>目标</a:t>
            </a:r>
            <a:r>
              <a:rPr lang="zh-CN" altLang="en-US" noProof="1"/>
              <a:t>年化收益率为 </a:t>
            </a:r>
            <a:r>
              <a:rPr lang="en-US" altLang="zh-CN" noProof="1"/>
              <a:t>8% </a:t>
            </a:r>
            <a:r>
              <a:rPr lang="zh-CN" altLang="en-US" noProof="1"/>
              <a:t>的限售理财计划“百度百发”，给互联网金融市场产生了巨大影响</a:t>
            </a:r>
            <a:r>
              <a:rPr lang="zh-CN" altLang="en-US" noProof="1" smtClean="0"/>
              <a:t>，这</a:t>
            </a:r>
            <a:r>
              <a:rPr lang="zh-CN" altLang="en-US" noProof="1"/>
              <a:t>是百度进军基金销售领域的重要信号</a:t>
            </a:r>
            <a:r>
              <a:rPr lang="zh-CN" altLang="en-US" noProof="1" smtClean="0"/>
              <a:t>。</a:t>
            </a:r>
            <a:r>
              <a:rPr lang="en-US" altLang="zh-CN" noProof="1" smtClean="0"/>
              <a:t>2014 </a:t>
            </a:r>
            <a:r>
              <a:rPr lang="zh-CN" altLang="en-US" noProof="1"/>
              <a:t>年 </a:t>
            </a:r>
            <a:r>
              <a:rPr lang="en-US" altLang="zh-CN" noProof="1"/>
              <a:t>4 </a:t>
            </a:r>
            <a:r>
              <a:rPr lang="zh-CN" altLang="en-US" noProof="1"/>
              <a:t>月 </a:t>
            </a:r>
            <a:r>
              <a:rPr lang="en-US" altLang="zh-CN" noProof="1"/>
              <a:t>5 </a:t>
            </a:r>
            <a:r>
              <a:rPr lang="zh-CN" altLang="en-US" noProof="1"/>
              <a:t>日，百度宣布获得基金销售支付牌照，为基金公司和</a:t>
            </a:r>
            <a:r>
              <a:rPr lang="zh-CN" altLang="en-US" noProof="1" smtClean="0"/>
              <a:t>投资者</a:t>
            </a:r>
            <a:r>
              <a:rPr lang="zh-CN" altLang="en-US" noProof="1"/>
              <a:t>提供基金第三方支付结算业务。此时， </a:t>
            </a:r>
            <a:r>
              <a:rPr lang="en-US" altLang="zh-CN" noProof="1"/>
              <a:t>BAT </a:t>
            </a:r>
            <a:r>
              <a:rPr lang="zh-CN" altLang="en-US" noProof="1"/>
              <a:t>三方都拥有了基金销售支付牌照</a:t>
            </a:r>
            <a:r>
              <a:rPr lang="zh-CN" altLang="en-US" b="1" noProof="1" smtClean="0"/>
              <a:t>。</a:t>
            </a:r>
            <a:endParaRPr lang="en-US" altLang="zh-CN" b="1" noProof="1" smtClean="0"/>
          </a:p>
          <a:p>
            <a:pPr marL="0" indent="0" fontAlgn="auto">
              <a:buFontTx/>
              <a:buNone/>
            </a:pPr>
            <a:r>
              <a:rPr lang="zh-CN" altLang="en-US" b="1" noProof="1" smtClean="0"/>
              <a:t>    第三</a:t>
            </a:r>
            <a:r>
              <a:rPr lang="zh-CN" altLang="en-US" b="1" noProof="1"/>
              <a:t>，百度钱包整体上线。 </a:t>
            </a:r>
            <a:r>
              <a:rPr lang="en-US" altLang="zh-CN" noProof="1"/>
              <a:t>2014 </a:t>
            </a:r>
            <a:r>
              <a:rPr lang="zh-CN" altLang="en-US" noProof="1"/>
              <a:t>年 </a:t>
            </a:r>
            <a:r>
              <a:rPr lang="en-US" altLang="zh-CN" noProof="1"/>
              <a:t>4 </a:t>
            </a:r>
            <a:r>
              <a:rPr lang="zh-CN" altLang="en-US" noProof="1"/>
              <a:t>月 </a:t>
            </a:r>
            <a:r>
              <a:rPr lang="en-US" altLang="zh-CN" noProof="1"/>
              <a:t>15 </a:t>
            </a:r>
            <a:r>
              <a:rPr lang="zh-CN" altLang="en-US" noProof="1"/>
              <a:t>日，百度正式推出百度钱包，这一</a:t>
            </a:r>
            <a:r>
              <a:rPr lang="zh-CN" altLang="en-US" noProof="1" smtClean="0"/>
              <a:t>战略性布局</a:t>
            </a:r>
            <a:r>
              <a:rPr lang="zh-CN" altLang="en-US" noProof="1"/>
              <a:t>是百度在 </a:t>
            </a:r>
            <a:r>
              <a:rPr lang="en-US" altLang="zh-CN" noProof="1"/>
              <a:t>2014 </a:t>
            </a:r>
            <a:r>
              <a:rPr lang="zh-CN" altLang="en-US" noProof="1"/>
              <a:t>年度互联网金融领域最重量级的战略之一。百度钱包的目标是</a:t>
            </a:r>
            <a:r>
              <a:rPr lang="zh-CN" altLang="en-US" noProof="1" smtClean="0"/>
              <a:t>“随身随付”</a:t>
            </a:r>
            <a:r>
              <a:rPr lang="zh-CN" altLang="en-US" noProof="1"/>
              <a:t>的“有优惠的钱包”，它直接连接起百度旗下的丰富产品、海量商户以及广大</a:t>
            </a:r>
            <a:r>
              <a:rPr lang="zh-CN" altLang="en-US" noProof="1" smtClean="0"/>
              <a:t>用户</a:t>
            </a:r>
            <a:r>
              <a:rPr lang="zh-CN" altLang="en-US" noProof="1"/>
              <a:t>，提供的服务包括转账、付款、缴费、充值等，并结合百度原有的大数据优势，全面</a:t>
            </a:r>
            <a:r>
              <a:rPr lang="zh-CN" altLang="en-US" noProof="1" smtClean="0"/>
              <a:t>打通 </a:t>
            </a:r>
            <a:r>
              <a:rPr lang="en-US" altLang="zh-CN" noProof="1" smtClean="0"/>
              <a:t>O</a:t>
            </a:r>
            <a:r>
              <a:rPr lang="en-US" altLang="zh-CN" noProof="1"/>
              <a:t>2O </a:t>
            </a:r>
            <a:r>
              <a:rPr lang="zh-CN" altLang="en-US" noProof="1"/>
              <a:t>生活消费领域，同时百度金融中心还提供百度理财、消费金融等资产增值功能</a:t>
            </a:r>
            <a:r>
              <a:rPr lang="zh-CN" altLang="en-US" noProof="1" smtClean="0"/>
              <a:t>与个人</a:t>
            </a:r>
            <a:r>
              <a:rPr lang="zh-CN" altLang="en-US" noProof="1"/>
              <a:t>金融服务，让用户在移动互联网时代轻松享受一站式移动支付生活。</a:t>
            </a:r>
          </a:p>
        </p:txBody>
      </p:sp>
      <p:sp>
        <p:nvSpPr>
          <p:cNvPr id="11267"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6386D640-AFB2-475D-B90A-919F7DC3E908}" type="slidenum">
              <a:rPr lang="zh-CN" altLang="en-US"/>
              <a:pPr fontAlgn="base"/>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1. </a:t>
            </a:r>
            <a:r>
              <a:rPr lang="zh-CN" altLang="en-US" b="1" noProof="1"/>
              <a:t>布局</a:t>
            </a:r>
          </a:p>
          <a:p>
            <a:pPr marL="0" indent="0" fontAlgn="auto">
              <a:buFontTx/>
              <a:buNone/>
            </a:pPr>
            <a:r>
              <a:rPr lang="zh-CN" altLang="en-US" b="1" noProof="1" smtClean="0"/>
              <a:t>    第四</a:t>
            </a:r>
            <a:r>
              <a:rPr lang="zh-CN" altLang="en-US" b="1" noProof="1"/>
              <a:t>， 推出“百度股市通”，进军互联网证券</a:t>
            </a:r>
            <a:r>
              <a:rPr lang="zh-CN" altLang="en-US" noProof="1"/>
              <a:t>。 </a:t>
            </a:r>
            <a:r>
              <a:rPr lang="en-US" altLang="zh-CN" noProof="1"/>
              <a:t>2015 </a:t>
            </a:r>
            <a:r>
              <a:rPr lang="zh-CN" altLang="en-US" noProof="1"/>
              <a:t>年 </a:t>
            </a:r>
            <a:r>
              <a:rPr lang="en-US" altLang="zh-CN" noProof="1"/>
              <a:t>2 </a:t>
            </a:r>
            <a:r>
              <a:rPr lang="zh-CN" altLang="en-US" noProof="1"/>
              <a:t>月 </a:t>
            </a:r>
            <a:r>
              <a:rPr lang="en-US" altLang="zh-CN" noProof="1"/>
              <a:t>10 </a:t>
            </a:r>
            <a:r>
              <a:rPr lang="zh-CN" altLang="en-US" noProof="1"/>
              <a:t>日，百度宣布</a:t>
            </a:r>
            <a:r>
              <a:rPr lang="zh-CN" altLang="en-US" noProof="1" smtClean="0"/>
              <a:t>开放“</a:t>
            </a:r>
            <a:r>
              <a:rPr lang="zh-CN" altLang="en-US" noProof="1"/>
              <a:t>百度股市通” </a:t>
            </a:r>
            <a:r>
              <a:rPr lang="en-US" altLang="zh-CN" noProof="1"/>
              <a:t>App </a:t>
            </a:r>
            <a:r>
              <a:rPr lang="zh-CN" altLang="en-US" noProof="1"/>
              <a:t>公测。这是国内首款应用大数据引擎技术智能分析股市行情热点的</a:t>
            </a:r>
            <a:r>
              <a:rPr lang="zh-CN" altLang="en-US" noProof="1" smtClean="0"/>
              <a:t>股票 </a:t>
            </a:r>
            <a:r>
              <a:rPr lang="en-US" altLang="zh-CN" noProof="1"/>
              <a:t>App</a:t>
            </a:r>
            <a:r>
              <a:rPr lang="zh-CN" altLang="en-US" noProof="1"/>
              <a:t>，同时意味着百度正式进军互联网证券市场。“百度股市通”独家提供的</a:t>
            </a:r>
            <a:r>
              <a:rPr lang="zh-CN" altLang="en-US" noProof="1" smtClean="0"/>
              <a:t>“智能选股”</a:t>
            </a:r>
            <a:r>
              <a:rPr lang="zh-CN" altLang="en-US" noProof="1"/>
              <a:t>服务，基于百度每日实时抓取的数百万新闻资讯和数亿次的股票、政经相关搜索大</a:t>
            </a:r>
            <a:r>
              <a:rPr lang="zh-CN" altLang="en-US" noProof="1" smtClean="0"/>
              <a:t>数据</a:t>
            </a:r>
            <a:r>
              <a:rPr lang="zh-CN" altLang="en-US" noProof="1"/>
              <a:t>，通过技术建模、人工智能，帮助用户快速获知全网关注的投资热点，并掌握这些</a:t>
            </a:r>
            <a:r>
              <a:rPr lang="zh-CN" altLang="en-US" noProof="1" smtClean="0"/>
              <a:t>热点背后</a:t>
            </a:r>
            <a:r>
              <a:rPr lang="zh-CN" altLang="en-US" noProof="1"/>
              <a:t>的驱动事件及相关个股。</a:t>
            </a:r>
          </a:p>
        </p:txBody>
      </p:sp>
      <p:sp>
        <p:nvSpPr>
          <p:cNvPr id="12291"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1FD7C829-ADAF-4DD7-9FD9-9432F640BD93}" type="slidenum">
              <a:rPr lang="zh-CN" altLang="en-US"/>
              <a:pPr fontAlgn="base"/>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a:xfrm>
            <a:off x="468313" y="765175"/>
            <a:ext cx="8207375" cy="719138"/>
          </a:xfrm>
        </p:spPr>
        <p:txBody>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1331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90C4291B-4EF8-4CAF-A90A-A5079AAF2CA4}" type="slidenum">
              <a:rPr lang="zh-CN" altLang="en-US"/>
              <a:pPr fontAlgn="base"/>
              <a:t>9</a:t>
            </a:fld>
            <a:endParaRPr lang="zh-CN" altLang="en-US"/>
          </a:p>
        </p:txBody>
      </p:sp>
      <p:sp>
        <p:nvSpPr>
          <p:cNvPr id="13315" name="TextBox 7"/>
          <p:cNvSpPr txBox="1">
            <a:spLocks noChangeArrowheads="1"/>
          </p:cNvSpPr>
          <p:nvPr/>
        </p:nvSpPr>
        <p:spPr bwMode="auto">
          <a:xfrm>
            <a:off x="395288" y="1958975"/>
            <a:ext cx="8208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14-1 </a:t>
            </a:r>
            <a:r>
              <a:rPr lang="zh-CN" altLang="en-US" sz="1400" b="1">
                <a:latin typeface="仿宋" panose="02010609060101010101" pitchFamily="49" charset="-122"/>
                <a:ea typeface="仿宋" panose="02010609060101010101" pitchFamily="49" charset="-122"/>
              </a:rPr>
              <a:t>百度互联网金融布局</a:t>
            </a:r>
            <a:endParaRPr lang="zh-CN" altLang="zh-CN" sz="1400">
              <a:latin typeface="仿宋" panose="02010609060101010101" pitchFamily="49" charset="-122"/>
              <a:ea typeface="仿宋" panose="02010609060101010101" pitchFamily="49" charset="-122"/>
            </a:endParaRPr>
          </a:p>
        </p:txBody>
      </p:sp>
      <p:sp>
        <p:nvSpPr>
          <p:cNvPr id="13316" name="矩形 2"/>
          <p:cNvSpPr>
            <a:spLocks noChangeArrowheads="1"/>
          </p:cNvSpPr>
          <p:nvPr/>
        </p:nvSpPr>
        <p:spPr bwMode="auto">
          <a:xfrm>
            <a:off x="684213" y="1343025"/>
            <a:ext cx="763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至此，百度完成其互联网金融的初步布局。截至 </a:t>
            </a:r>
            <a:r>
              <a:rPr lang="en-US" altLang="zh-CN">
                <a:latin typeface="仿宋" panose="02010609060101010101" pitchFamily="49" charset="-122"/>
                <a:ea typeface="仿宋" panose="02010609060101010101" pitchFamily="49" charset="-122"/>
              </a:rPr>
              <a:t>2014 </a:t>
            </a:r>
            <a:r>
              <a:rPr lang="zh-CN" altLang="en-US">
                <a:latin typeface="仿宋" panose="02010609060101010101" pitchFamily="49" charset="-122"/>
                <a:ea typeface="仿宋" panose="02010609060101010101" pitchFamily="49" charset="-122"/>
              </a:rPr>
              <a:t>年年底，百度已经发布的互联网金融的产品如表 </a:t>
            </a:r>
            <a:r>
              <a:rPr lang="en-US" altLang="zh-CN">
                <a:latin typeface="仿宋" panose="02010609060101010101" pitchFamily="49" charset="-122"/>
                <a:ea typeface="仿宋" panose="02010609060101010101" pitchFamily="49" charset="-122"/>
              </a:rPr>
              <a:t>14-1 </a:t>
            </a:r>
            <a:r>
              <a:rPr lang="zh-CN" altLang="en-US">
                <a:latin typeface="仿宋" panose="02010609060101010101" pitchFamily="49" charset="-122"/>
                <a:ea typeface="仿宋" panose="02010609060101010101" pitchFamily="49" charset="-122"/>
              </a:rPr>
              <a:t>所示。</a:t>
            </a:r>
            <a:br>
              <a:rPr lang="zh-CN" altLang="en-US">
                <a:latin typeface="仿宋" panose="02010609060101010101" pitchFamily="49" charset="-122"/>
                <a:ea typeface="仿宋" panose="02010609060101010101" pitchFamily="49" charset="-122"/>
              </a:rPr>
            </a:br>
            <a:endParaRPr lang="zh-CN" altLang="en-US">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198438" y="2335213"/>
          <a:ext cx="8747125" cy="3951287"/>
        </p:xfrm>
        <a:graphic>
          <a:graphicData uri="http://schemas.openxmlformats.org/drawingml/2006/table">
            <a:tbl>
              <a:tblPr firstRow="1" bandRow="1">
                <a:tableStyleId>{5C22544A-7EE6-4342-B048-85BDC9FD1C3A}</a:tableStyleId>
              </a:tblPr>
              <a:tblGrid>
                <a:gridCol w="2007991"/>
                <a:gridCol w="6739134"/>
              </a:tblGrid>
              <a:tr h="487720">
                <a:tc>
                  <a:txBody>
                    <a:bodyPr/>
                    <a:lstStyle/>
                    <a:p>
                      <a:pPr algn="ctr">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百度互联网金融产品与业务</a:t>
                      </a:r>
                    </a:p>
                  </a:txBody>
                  <a:tcPr marL="68570" marR="68570" marT="0" marB="0" anchor="ctr">
                    <a:noFill/>
                  </a:tcPr>
                </a:tc>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特点</a:t>
                      </a:r>
                    </a:p>
                  </a:txBody>
                  <a:tcPr marL="68570" marR="68570" marT="0" marB="0" anchor="ctr">
                    <a:noFill/>
                  </a:tcPr>
                </a:tc>
              </a:tr>
              <a:tr h="1154522">
                <a:tc>
                  <a:txBody>
                    <a:bodyPr/>
                    <a:lstStyle/>
                    <a:p>
                      <a:pPr algn="ctr">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百度钱包</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将百度旗下的丰富产品、海量商户以及广大用户连接起来，提供转账、付款、缴费、充值等支付服务，并全面打通</a:t>
                      </a:r>
                      <a:r>
                        <a:rPr lang="en-US" sz="1600" kern="1200" dirty="0">
                          <a:solidFill>
                            <a:schemeClr val="tx1"/>
                          </a:solidFill>
                          <a:latin typeface="仿宋" panose="02010609060101010101" pitchFamily="49" charset="-122"/>
                          <a:ea typeface="仿宋" panose="02010609060101010101" pitchFamily="49" charset="-122"/>
                          <a:cs typeface="+mn-cs"/>
                        </a:rPr>
                        <a:t>O2O</a:t>
                      </a:r>
                      <a:r>
                        <a:rPr lang="zh-CN" sz="1600" kern="1200" dirty="0">
                          <a:solidFill>
                            <a:schemeClr val="tx1"/>
                          </a:solidFill>
                          <a:latin typeface="仿宋" panose="02010609060101010101" pitchFamily="49" charset="-122"/>
                          <a:ea typeface="仿宋" panose="02010609060101010101" pitchFamily="49" charset="-122"/>
                          <a:cs typeface="+mn-cs"/>
                        </a:rPr>
                        <a:t>生活消费领域，同时百度金融中心提供包括百度理财、消费金融等资产增值功能与个人金融服务，让用户在移动时代轻松享受一站式的支付生活。</a:t>
                      </a:r>
                    </a:p>
                  </a:txBody>
                  <a:tcPr marL="68570" marR="68570" marT="0" marB="0" anchor="ctr">
                    <a:noFill/>
                  </a:tcPr>
                </a:tc>
              </a:tr>
              <a:tr h="989591">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百度理财</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提供投资、贷款、消费金融、互动金融等各类金融服务，全面满足各类家庭投资、借贷、消费等金融需求。目标是通过专业化的团队，精选多元化高品质的金融产品，提供快捷安全、优质周到的金融服务，打造一站式的安全、专业、全面的综合金融服务平台。</a:t>
                      </a:r>
                    </a:p>
                  </a:txBody>
                  <a:tcPr marL="68570" marR="68570" marT="0" marB="0" anchor="ctr">
                    <a:noFill/>
                  </a:tcPr>
                </a:tc>
              </a:tr>
              <a:tr h="824659">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百度金融中心</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百度金融中心的目的是建立长期持续的投资者教育。百度金融中心的渠道创新是基于搜索为用户提供所搜即所得的金融产品，模式创新包括“众筹金融”、“粉丝金融”及“团购金融”。</a:t>
                      </a:r>
                    </a:p>
                  </a:txBody>
                  <a:tcPr marL="68570" marR="68570" marT="0" marB="0" anchor="ctr">
                    <a:noFill/>
                  </a:tcPr>
                </a:tc>
              </a:tr>
              <a:tr h="494795">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百度股市通</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一款应用大数据引擎技术智能分析股市行情热点的股票</a:t>
                      </a:r>
                      <a:r>
                        <a:rPr lang="en-US" sz="1600" kern="1200" dirty="0">
                          <a:solidFill>
                            <a:schemeClr val="tx1"/>
                          </a:solidFill>
                          <a:latin typeface="仿宋" panose="02010609060101010101" pitchFamily="49" charset="-122"/>
                          <a:ea typeface="仿宋" panose="02010609060101010101" pitchFamily="49" charset="-122"/>
                          <a:cs typeface="+mn-cs"/>
                        </a:rPr>
                        <a:t>APP</a:t>
                      </a:r>
                      <a:r>
                        <a:rPr lang="zh-CN" sz="1600" kern="1200" dirty="0">
                          <a:solidFill>
                            <a:schemeClr val="tx1"/>
                          </a:solidFill>
                          <a:latin typeface="仿宋" panose="02010609060101010101" pitchFamily="49" charset="-122"/>
                          <a:ea typeface="仿宋" panose="02010609060101010101" pitchFamily="49" charset="-122"/>
                          <a:cs typeface="+mn-cs"/>
                        </a:rPr>
                        <a:t>，基于百度大数据，为股民在全球股市提供最新选股信息。</a:t>
                      </a:r>
                    </a:p>
                  </a:txBody>
                  <a:tcPr marL="68570" marR="68570" marT="0" marB="0" anchor="ctr">
                    <a:noFill/>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9029</Words>
  <Characters>0</Characters>
  <Application>Microsoft Office PowerPoint</Application>
  <PresentationFormat>全屏显示(4:3)</PresentationFormat>
  <Lines>0</Lines>
  <Paragraphs>295</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Times New Roman</vt:lpstr>
      <vt:lpstr>黑体</vt:lpstr>
      <vt:lpstr>仿宋</vt:lpstr>
      <vt:lpstr>华文仿宋</vt:lpstr>
      <vt:lpstr>微软雅黑</vt:lpstr>
      <vt:lpstr>Calibri</vt:lpstr>
      <vt:lpstr>Office 主题</vt:lpstr>
      <vt:lpstr>第十四章 我国互联网金融案例</vt:lpstr>
      <vt:lpstr>PowerPoint 演示文稿</vt:lpstr>
      <vt:lpstr>导言</vt:lpstr>
      <vt:lpstr>本章学习目标</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PowerPoint 演示文稿</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14.2 BAT 互联网金融发展战略</vt:lpstr>
      <vt:lpstr>14.2 BAT 互联网金融发展战略</vt:lpstr>
      <vt:lpstr>14.2 BAT 互联网金融发展战略</vt:lpstr>
      <vt:lpstr>14.2 BAT 互联网金融发展战略</vt:lpstr>
      <vt:lpstr>14.2 BAT 互联网金融发展战略</vt:lpstr>
      <vt:lpstr>14.2 BAT 互联网金融发展战略</vt:lpstr>
      <vt:lpstr>14.2 BAT 互联网金融发展战略</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本章总结</vt:lpstr>
      <vt:lpstr>关键概念</vt:lpstr>
      <vt:lpstr>习题</vt:lpstr>
      <vt:lpstr>谢谢！</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heli</dc:creator>
  <cp:keywords/>
  <dc:description/>
  <cp:lastModifiedBy>Zhanglu</cp:lastModifiedBy>
  <cp:revision>255</cp:revision>
  <dcterms:created xsi:type="dcterms:W3CDTF">2014-09-28T02:22:00Z</dcterms:created>
  <dcterms:modified xsi:type="dcterms:W3CDTF">2016-08-31T13:01:26Z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