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78" r:id="rId2"/>
    <p:sldId id="259" r:id="rId3"/>
    <p:sldId id="277" r:id="rId4"/>
    <p:sldId id="263" r:id="rId5"/>
    <p:sldId id="264"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282" r:id="rId20"/>
    <p:sldId id="283" r:id="rId21"/>
    <p:sldId id="273" r:id="rId22"/>
    <p:sldId id="275"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lu" initials="Z" lastIdx="1" clrIdx="0">
    <p:extLst>
      <p:ext uri="{19B8F6BF-5375-455C-9EA6-DF929625EA0E}">
        <p15:presenceInfo xmlns:p15="http://schemas.microsoft.com/office/powerpoint/2012/main" userId="Zhangl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5015"/>
    <a:srgbClr val="F6EC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29B667-0AE6-4F5E-9527-EA5C5994100B}" type="datetimeFigureOut">
              <a:rPr lang="zh-CN" altLang="en-US" smtClean="0"/>
              <a:t>2016/9/1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C71E18-5676-4694-8F88-A0E5AF375026}" type="slidenum">
              <a:rPr lang="zh-CN" altLang="en-US" smtClean="0"/>
              <a:t>‹#›</a:t>
            </a:fld>
            <a:endParaRPr lang="zh-CN" altLang="en-US"/>
          </a:p>
        </p:txBody>
      </p:sp>
    </p:spTree>
    <p:extLst>
      <p:ext uri="{BB962C8B-B14F-4D97-AF65-F5344CB8AC3E}">
        <p14:creationId xmlns:p14="http://schemas.microsoft.com/office/powerpoint/2010/main" val="4054871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5.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3717032"/>
            <a:ext cx="5760640" cy="1152128"/>
          </a:xfrm>
        </p:spPr>
        <p:txBody>
          <a:bodyPr>
            <a:noAutofit/>
          </a:bodyPr>
          <a:lstStyle>
            <a:lvl1pPr>
              <a:defRPr sz="3600" b="1">
                <a:solidFill>
                  <a:srgbClr val="6A5015"/>
                </a:solidFill>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a:p>
        </p:txBody>
      </p:sp>
      <p:sp>
        <p:nvSpPr>
          <p:cNvPr id="6"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Autofit/>
          </a:bodyPr>
          <a:lstStyle>
            <a:lvl1pPr algn="l">
              <a:defRPr sz="2400" b="1">
                <a:solidFill>
                  <a:srgbClr val="6A5015"/>
                </a:solidFill>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700808"/>
            <a:ext cx="8229600" cy="4137323"/>
          </a:xfrm>
        </p:spPr>
        <p:txBody>
          <a:bodyPr>
            <a:normAutofit/>
          </a:bodyPr>
          <a:lstStyle>
            <a:lvl1pPr>
              <a:spcBef>
                <a:spcPts val="1800"/>
              </a:spcBef>
              <a:defRPr sz="1800">
                <a:solidFill>
                  <a:schemeClr val="tx1"/>
                </a:solidFill>
                <a:latin typeface="仿宋" panose="02010609060101010101" pitchFamily="49" charset="-122"/>
                <a:ea typeface="仿宋" panose="02010609060101010101" pitchFamily="49" charset="-122"/>
              </a:defRPr>
            </a:lvl1pPr>
            <a:lvl2pPr>
              <a:spcBef>
                <a:spcPts val="1800"/>
              </a:spcBef>
              <a:buSzPct val="135000"/>
              <a:defRPr sz="1600">
                <a:solidFill>
                  <a:schemeClr val="tx1"/>
                </a:solidFill>
                <a:latin typeface="仿宋" panose="02010609060101010101" pitchFamily="49" charset="-122"/>
                <a:ea typeface="仿宋" panose="02010609060101010101" pitchFamily="49" charset="-122"/>
              </a:defRPr>
            </a:lvl2pPr>
            <a:lvl3pPr>
              <a:spcBef>
                <a:spcPts val="1200"/>
              </a:spcBef>
              <a:buSzPct val="135000"/>
              <a:defRPr sz="1400">
                <a:solidFill>
                  <a:schemeClr val="tx1"/>
                </a:solidFill>
                <a:latin typeface="仿宋" panose="02010609060101010101" pitchFamily="49" charset="-122"/>
                <a:ea typeface="仿宋" panose="02010609060101010101" pitchFamily="49" charset="-122"/>
              </a:defRPr>
            </a:lvl3pPr>
            <a:lvl4pPr>
              <a:buSzPct val="135000"/>
              <a:defRPr sz="1200">
                <a:solidFill>
                  <a:schemeClr val="tx1"/>
                </a:solidFill>
                <a:latin typeface="仿宋" panose="02010609060101010101" pitchFamily="49" charset="-122"/>
                <a:ea typeface="仿宋" panose="02010609060101010101" pitchFamily="49" charset="-122"/>
              </a:defRPr>
            </a:lvl4pPr>
            <a:lvl5pPr>
              <a:buSzPct val="135000"/>
              <a:defRPr sz="1200">
                <a:solidFill>
                  <a:schemeClr val="tx1"/>
                </a:solidFill>
                <a:latin typeface="仿宋" panose="02010609060101010101" pitchFamily="49" charset="-122"/>
                <a:ea typeface="仿宋"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8137" y="6001898"/>
            <a:ext cx="1944216" cy="755647"/>
          </a:xfrm>
          <a:prstGeom prst="rect">
            <a:avLst/>
          </a:prstGeom>
        </p:spPr>
      </p:pic>
      <p:grpSp>
        <p:nvGrpSpPr>
          <p:cNvPr id="10" name="组合 9"/>
          <p:cNvGrpSpPr/>
          <p:nvPr userDrawn="1"/>
        </p:nvGrpSpPr>
        <p:grpSpPr>
          <a:xfrm>
            <a:off x="0" y="-33858"/>
            <a:ext cx="9144000" cy="764706"/>
            <a:chOff x="0" y="-33858"/>
            <a:chExt cx="9144000" cy="764706"/>
          </a:xfrm>
        </p:grpSpPr>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7384"/>
              <a:ext cx="9144000" cy="295656"/>
            </a:xfrm>
            <a:prstGeom prst="rect">
              <a:avLst/>
            </a:prstGeom>
          </p:spPr>
        </p:pic>
        <p:pic>
          <p:nvPicPr>
            <p:cNvPr id="12" name="内容占位符 3"/>
            <p:cNvPicPr>
              <a:picLocks noChangeAspect="1"/>
            </p:cNvPicPr>
            <p:nvPr userDrawn="1"/>
          </p:nvPicPr>
          <p:blipFill rotWithShape="1">
            <a:blip r:embed="rId4" cstate="print">
              <a:extLst>
                <a:ext uri="{28A0092B-C50C-407E-A947-70E740481C1C}">
                  <a14:useLocalDpi xmlns:a14="http://schemas.microsoft.com/office/drawing/2010/main" val="0"/>
                </a:ext>
              </a:extLst>
            </a:blip>
            <a:srcRect b="50000"/>
            <a:stretch/>
          </p:blipFill>
          <p:spPr>
            <a:xfrm>
              <a:off x="0" y="233064"/>
              <a:ext cx="9144000" cy="252128"/>
            </a:xfrm>
            <a:prstGeom prst="rect">
              <a:avLst/>
            </a:prstGeom>
          </p:spPr>
        </p:pic>
        <p:pic>
          <p:nvPicPr>
            <p:cNvPr id="13" name="图片 12"/>
            <p:cNvPicPr>
              <a:picLocks noChangeAspect="1"/>
            </p:cNvPicPr>
            <p:nvPr userDrawn="1"/>
          </p:nvPicPr>
          <p:blipFill rotWithShape="1">
            <a:blip r:embed="rId5" cstate="print">
              <a:extLst>
                <a:ext uri="{28A0092B-C50C-407E-A947-70E740481C1C}">
                  <a14:useLocalDpi xmlns:a14="http://schemas.microsoft.com/office/drawing/2010/main" val="0"/>
                </a:ext>
              </a:extLst>
            </a:blip>
            <a:srcRect l="6519" t="6236" r="4291" b="4440"/>
            <a:stretch/>
          </p:blipFill>
          <p:spPr>
            <a:xfrm>
              <a:off x="6762306" y="-33858"/>
              <a:ext cx="2381693" cy="764706"/>
            </a:xfrm>
            <a:prstGeom prst="rect">
              <a:avLst/>
            </a:prstGeom>
          </p:spPr>
        </p:pic>
      </p:grpSp>
      <p:sp>
        <p:nvSpPr>
          <p:cNvPr id="4" name="文本框 3"/>
          <p:cNvSpPr txBox="1"/>
          <p:nvPr userDrawn="1"/>
        </p:nvSpPr>
        <p:spPr>
          <a:xfrm>
            <a:off x="2801866" y="6347971"/>
            <a:ext cx="3960440" cy="307777"/>
          </a:xfrm>
          <a:prstGeom prst="rect">
            <a:avLst/>
          </a:prstGeom>
          <a:noFill/>
        </p:spPr>
        <p:txBody>
          <a:bodyPr wrap="square" rtlCol="0">
            <a:spAutoFit/>
          </a:bodyPr>
          <a:lstStyle/>
          <a:p>
            <a:pPr algn="ctr"/>
            <a:r>
              <a:rPr lang="zh-CN" altLang="en-US" sz="1400" dirty="0" smtClean="0">
                <a:latin typeface="华文仿宋" panose="02010600040101010101" pitchFamily="2" charset="-122"/>
                <a:ea typeface="华文仿宋" panose="02010600040101010101" pitchFamily="2" charset="-122"/>
              </a:rPr>
              <a:t>互联网金融理论与实务</a:t>
            </a:r>
            <a:endParaRPr lang="zh-CN" altLang="en-US" sz="14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ECA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1">
                <a:solidFill>
                  <a:srgbClr val="6A5015"/>
                </a:solidFill>
                <a:latin typeface="Times New Roman" panose="02020603050405020304" pitchFamily="18" charset="0"/>
                <a:cs typeface="Times New Roman" panose="02020603050405020304" pitchFamily="18" charset="0"/>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SzPct val="150000"/>
        <a:buFontTx/>
        <a:buBlip>
          <a:blip r:embed="rId4"/>
        </a:buBlip>
        <a:defRPr sz="3200" kern="1200">
          <a:solidFill>
            <a:schemeClr val="tx1"/>
          </a:solidFill>
          <a:latin typeface="+mn-lt"/>
          <a:ea typeface="+mn-ea"/>
          <a:cs typeface="+mn-cs"/>
        </a:defRPr>
      </a:lvl1pPr>
      <a:lvl2pPr marL="742950" indent="-285750" algn="l" defTabSz="914400" rtl="0" eaLnBrk="1" latinLnBrk="0" hangingPunct="1">
        <a:spcBef>
          <a:spcPct val="20000"/>
        </a:spcBef>
        <a:buSzPct val="150000"/>
        <a:buFontTx/>
        <a:buBlip>
          <a:blip r:embed="rId4"/>
        </a:buBlip>
        <a:defRPr sz="2800" kern="1200">
          <a:solidFill>
            <a:schemeClr val="tx1"/>
          </a:solidFill>
          <a:latin typeface="+mn-lt"/>
          <a:ea typeface="+mn-ea"/>
          <a:cs typeface="+mn-cs"/>
        </a:defRPr>
      </a:lvl2pPr>
      <a:lvl3pPr marL="1143000" indent="-228600" algn="l" defTabSz="914400" rtl="0" eaLnBrk="1" latinLnBrk="0" hangingPunct="1">
        <a:spcBef>
          <a:spcPct val="20000"/>
        </a:spcBef>
        <a:buSzPct val="150000"/>
        <a:buFontTx/>
        <a:buBlip>
          <a:blip r:embed="rId4"/>
        </a:buBlip>
        <a:defRPr sz="2400" kern="1200">
          <a:solidFill>
            <a:schemeClr val="tx1"/>
          </a:solidFill>
          <a:latin typeface="+mn-lt"/>
          <a:ea typeface="+mn-ea"/>
          <a:cs typeface="+mn-cs"/>
        </a:defRPr>
      </a:lvl3pPr>
      <a:lvl4pPr marL="1600200" indent="-228600" algn="l" defTabSz="914400" rtl="0" eaLnBrk="1" latinLnBrk="0" hangingPunct="1">
        <a:spcBef>
          <a:spcPct val="20000"/>
        </a:spcBef>
        <a:buSzPct val="150000"/>
        <a:buFontTx/>
        <a:buBlip>
          <a:blip r:embed="rId4"/>
        </a:buBlip>
        <a:defRPr sz="2000" kern="1200">
          <a:solidFill>
            <a:schemeClr val="tx1"/>
          </a:solidFill>
          <a:latin typeface="+mn-lt"/>
          <a:ea typeface="+mn-ea"/>
          <a:cs typeface="+mn-cs"/>
        </a:defRPr>
      </a:lvl4pPr>
      <a:lvl5pPr marL="2057400" indent="-228600" algn="l" defTabSz="914400" rtl="0" eaLnBrk="1" latinLnBrk="0" hangingPunct="1">
        <a:spcBef>
          <a:spcPct val="20000"/>
        </a:spcBef>
        <a:buSzPct val="150000"/>
        <a:buFontTx/>
        <a:buBlip>
          <a:blip r:embed="rId4"/>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3789040"/>
            <a:ext cx="4896544" cy="1152128"/>
          </a:xfrm>
        </p:spPr>
        <p:txBody>
          <a:bodyPr/>
          <a:lstStyle/>
          <a:p>
            <a:r>
              <a:rPr lang="zh-CN" altLang="en-US" dirty="0" smtClean="0"/>
              <a:t>第十五章 </a:t>
            </a:r>
            <a:r>
              <a:rPr lang="en-US" altLang="zh-CN" dirty="0" smtClean="0"/>
              <a:t/>
            </a:r>
            <a:br>
              <a:rPr lang="en-US" altLang="zh-CN" dirty="0" smtClean="0"/>
            </a:br>
            <a:r>
              <a:rPr lang="zh-CN" altLang="en-US" dirty="0" smtClean="0"/>
              <a:t>国外</a:t>
            </a:r>
            <a:r>
              <a:rPr lang="zh-CN" altLang="en-US" dirty="0"/>
              <a:t>互联网金融案例</a:t>
            </a:r>
            <a:endParaRPr lang="zh-CN" altLang="en-US" dirty="0">
              <a:solidFill>
                <a:srgbClr val="FF0000"/>
              </a:solidFill>
            </a:endParaRPr>
          </a:p>
        </p:txBody>
      </p:sp>
      <p:sp>
        <p:nvSpPr>
          <p:cNvPr id="6" name="文本框 5"/>
          <p:cNvSpPr txBox="1"/>
          <p:nvPr/>
        </p:nvSpPr>
        <p:spPr>
          <a:xfrm>
            <a:off x="4499992" y="5301208"/>
            <a:ext cx="3456384" cy="481863"/>
          </a:xfrm>
          <a:prstGeom prst="rect">
            <a:avLst/>
          </a:prstGeom>
          <a:noFill/>
        </p:spPr>
        <p:txBody>
          <a:bodyPr wrap="square" rtlCol="0">
            <a:spAutoFit/>
          </a:bodyPr>
          <a:lstStyle/>
          <a:p>
            <a:pPr marL="285750" indent="-285750">
              <a:lnSpc>
                <a:spcPct val="150000"/>
              </a:lnSpc>
              <a:buSzPct val="150000"/>
              <a:buBlip>
                <a:blip r:embed="rId2"/>
              </a:buBlip>
            </a:pPr>
            <a:r>
              <a:rPr lang="zh-CN" altLang="en-US" sz="2000" dirty="0" smtClean="0">
                <a:latin typeface="黑体" panose="02010609060101010101" pitchFamily="49" charset="-122"/>
                <a:ea typeface="黑体" panose="02010609060101010101" pitchFamily="49" charset="-122"/>
              </a:rPr>
              <a:t>冯科 宋敏 编著</a:t>
            </a:r>
            <a:endParaRPr lang="zh-CN" altLang="en-US" sz="2000" dirty="0">
              <a:latin typeface="黑体" panose="02010609060101010101" pitchFamily="49" charset="-122"/>
              <a:ea typeface="黑体" panose="02010609060101010101" pitchFamily="49" charset="-122"/>
            </a:endParaRPr>
          </a:p>
        </p:txBody>
      </p:sp>
      <p:pic>
        <p:nvPicPr>
          <p:cNvPr id="8" name="图片 7"/>
          <p:cNvPicPr>
            <a:picLocks noChangeAspect="1"/>
          </p:cNvPicPr>
          <p:nvPr/>
        </p:nvPicPr>
        <p:blipFill>
          <a:blip r:embed="rId3"/>
          <a:stretch>
            <a:fillRect/>
          </a:stretch>
        </p:blipFill>
        <p:spPr>
          <a:xfrm>
            <a:off x="2684986" y="-1"/>
            <a:ext cx="3399182" cy="3356993"/>
          </a:xfrm>
          <a:prstGeom prst="rect">
            <a:avLst/>
          </a:prstGeom>
        </p:spPr>
      </p:pic>
    </p:spTree>
    <p:extLst>
      <p:ext uri="{BB962C8B-B14F-4D97-AF65-F5344CB8AC3E}">
        <p14:creationId xmlns:p14="http://schemas.microsoft.com/office/powerpoint/2010/main" val="2291801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15.3 </a:t>
            </a:r>
            <a:r>
              <a:rPr lang="en-US" altLang="zh-CN" dirty="0"/>
              <a:t>Lending Club</a:t>
            </a:r>
            <a:endParaRPr lang="zh-CN" altLang="en-US" dirty="0">
              <a:solidFill>
                <a:srgbClr val="FF0000"/>
              </a:solidFill>
            </a:endParaRPr>
          </a:p>
        </p:txBody>
      </p:sp>
      <p:sp>
        <p:nvSpPr>
          <p:cNvPr id="3" name="内容占位符 2"/>
          <p:cNvSpPr>
            <a:spLocks noGrp="1"/>
          </p:cNvSpPr>
          <p:nvPr>
            <p:ph idx="1"/>
          </p:nvPr>
        </p:nvSpPr>
        <p:spPr>
          <a:xfrm>
            <a:off x="457200" y="2132856"/>
            <a:ext cx="8229600" cy="4104456"/>
          </a:xfrm>
        </p:spPr>
        <p:txBody>
          <a:bodyPr>
            <a:normAutofit/>
          </a:bodyPr>
          <a:lstStyle/>
          <a:p>
            <a:r>
              <a:rPr lang="en-US" altLang="zh-CN" dirty="0"/>
              <a:t>Lending </a:t>
            </a:r>
            <a:r>
              <a:rPr lang="en-US" altLang="zh-CN" dirty="0" smtClean="0"/>
              <a:t>Club</a:t>
            </a:r>
            <a:r>
              <a:rPr lang="zh-CN" altLang="en-US" dirty="0" smtClean="0"/>
              <a:t>自</a:t>
            </a:r>
            <a:r>
              <a:rPr lang="en-US" altLang="zh-CN" dirty="0" smtClean="0"/>
              <a:t>2006</a:t>
            </a:r>
            <a:r>
              <a:rPr lang="zh-CN" altLang="en-US" dirty="0" smtClean="0"/>
              <a:t>年</a:t>
            </a:r>
            <a:r>
              <a:rPr lang="zh-CN" altLang="en-US" dirty="0"/>
              <a:t>成立以来飞速发展。</a:t>
            </a:r>
            <a:r>
              <a:rPr lang="en-US" altLang="zh-CN" dirty="0" smtClean="0"/>
              <a:t>2012</a:t>
            </a:r>
            <a:r>
              <a:rPr lang="zh-CN" altLang="en-US" dirty="0" smtClean="0"/>
              <a:t>年</a:t>
            </a:r>
            <a:r>
              <a:rPr lang="zh-CN" altLang="en-US" dirty="0"/>
              <a:t>和 </a:t>
            </a:r>
            <a:r>
              <a:rPr lang="en-US" altLang="zh-CN" dirty="0" smtClean="0"/>
              <a:t>2013</a:t>
            </a:r>
            <a:r>
              <a:rPr lang="zh-CN" altLang="en-US" dirty="0" smtClean="0"/>
              <a:t>年</a:t>
            </a:r>
            <a:r>
              <a:rPr lang="zh-CN" altLang="en-US" dirty="0"/>
              <a:t>，</a:t>
            </a:r>
            <a:r>
              <a:rPr lang="en-US" altLang="zh-CN" dirty="0"/>
              <a:t>Lending Club </a:t>
            </a:r>
            <a:r>
              <a:rPr lang="zh-CN" altLang="en-US" dirty="0"/>
              <a:t>平台</a:t>
            </a:r>
            <a:r>
              <a:rPr lang="zh-CN" altLang="en-US" dirty="0" smtClean="0"/>
              <a:t>促成</a:t>
            </a:r>
            <a:r>
              <a:rPr lang="zh-CN" altLang="en-US" dirty="0"/>
              <a:t>的借贷规模分别为</a:t>
            </a:r>
            <a:r>
              <a:rPr lang="en-US" altLang="zh-CN" dirty="0" smtClean="0"/>
              <a:t>7.179</a:t>
            </a:r>
            <a:r>
              <a:rPr lang="zh-CN" altLang="en-US" dirty="0" smtClean="0"/>
              <a:t>亿</a:t>
            </a:r>
            <a:r>
              <a:rPr lang="zh-CN" altLang="en-US" dirty="0"/>
              <a:t>美元和</a:t>
            </a:r>
            <a:r>
              <a:rPr lang="en-US" altLang="zh-CN" dirty="0" smtClean="0"/>
              <a:t>21</a:t>
            </a:r>
            <a:r>
              <a:rPr lang="zh-CN" altLang="en-US" dirty="0" smtClean="0"/>
              <a:t>亿</a:t>
            </a:r>
            <a:r>
              <a:rPr lang="zh-CN" altLang="en-US" dirty="0"/>
              <a:t>美元，到</a:t>
            </a:r>
            <a:r>
              <a:rPr lang="en-US" altLang="zh-CN" dirty="0" smtClean="0"/>
              <a:t>2014</a:t>
            </a:r>
            <a:r>
              <a:rPr lang="zh-CN" altLang="en-US" dirty="0" smtClean="0"/>
              <a:t>年</a:t>
            </a:r>
            <a:r>
              <a:rPr lang="zh-CN" altLang="en-US" dirty="0"/>
              <a:t>上半年，</a:t>
            </a:r>
            <a:r>
              <a:rPr lang="en-US" altLang="zh-CN" dirty="0"/>
              <a:t>Lending </a:t>
            </a:r>
            <a:r>
              <a:rPr lang="en-US" altLang="zh-CN" dirty="0" smtClean="0"/>
              <a:t>Club</a:t>
            </a:r>
            <a:r>
              <a:rPr lang="zh-CN" altLang="en-US" dirty="0" smtClean="0"/>
              <a:t>平台促成</a:t>
            </a:r>
            <a:r>
              <a:rPr lang="zh-CN" altLang="en-US" dirty="0"/>
              <a:t>的借贷规模就已达到</a:t>
            </a:r>
            <a:r>
              <a:rPr lang="en-US" altLang="zh-CN" dirty="0" smtClean="0"/>
              <a:t>18</a:t>
            </a:r>
            <a:r>
              <a:rPr lang="zh-CN" altLang="en-US" dirty="0" smtClean="0"/>
              <a:t>亿</a:t>
            </a:r>
            <a:r>
              <a:rPr lang="zh-CN" altLang="en-US" dirty="0"/>
              <a:t>美元，同比增长</a:t>
            </a:r>
            <a:r>
              <a:rPr lang="en-US" altLang="zh-CN" dirty="0"/>
              <a:t>125%</a:t>
            </a:r>
            <a:r>
              <a:rPr lang="zh-CN" altLang="en-US" dirty="0" smtClean="0"/>
              <a:t>。</a:t>
            </a:r>
            <a:endParaRPr lang="en-US" altLang="zh-CN" dirty="0" smtClean="0"/>
          </a:p>
          <a:p>
            <a:r>
              <a:rPr lang="en-US" altLang="zh-CN" b="1" dirty="0"/>
              <a:t>Lending Club </a:t>
            </a:r>
            <a:r>
              <a:rPr lang="zh-CN" altLang="en-US" b="1" dirty="0"/>
              <a:t>的运作模式</a:t>
            </a:r>
            <a:r>
              <a:rPr lang="zh-CN" altLang="en-US" b="1" dirty="0" smtClean="0"/>
              <a:t>：</a:t>
            </a:r>
            <a:r>
              <a:rPr lang="zh-CN" altLang="en-US" dirty="0"/>
              <a:t>作为借款者和投资者的中介平台，</a:t>
            </a:r>
            <a:r>
              <a:rPr lang="en-US" altLang="zh-CN" dirty="0"/>
              <a:t>Lending Club </a:t>
            </a:r>
            <a:r>
              <a:rPr lang="zh-CN" altLang="en-US" dirty="0"/>
              <a:t>首先会对借款人进行信用等级评定</a:t>
            </a:r>
            <a:r>
              <a:rPr lang="zh-CN" altLang="en-US" dirty="0" smtClean="0"/>
              <a:t>，再</a:t>
            </a:r>
            <a:r>
              <a:rPr lang="zh-CN" altLang="en-US" dirty="0"/>
              <a:t>根据信用和借款期限确定贷款利率，最后将审核后的贷款需求放到网站上供投资者</a:t>
            </a:r>
            <a:r>
              <a:rPr lang="zh-CN" altLang="en-US" dirty="0" smtClean="0"/>
              <a:t>浏览和</a:t>
            </a:r>
            <a:r>
              <a:rPr lang="zh-CN" altLang="en-US" dirty="0"/>
              <a:t>选择，内容包括贷款总额、利率和客户评级</a:t>
            </a:r>
            <a:r>
              <a:rPr lang="zh-CN" altLang="en-US" dirty="0" smtClean="0"/>
              <a:t>。</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10</a:t>
            </a:fld>
            <a:endParaRPr lang="zh-CN" altLang="en-US"/>
          </a:p>
        </p:txBody>
      </p:sp>
      <p:sp>
        <p:nvSpPr>
          <p:cNvPr id="5" name="TextBox 4"/>
          <p:cNvSpPr txBox="1"/>
          <p:nvPr/>
        </p:nvSpPr>
        <p:spPr>
          <a:xfrm>
            <a:off x="539552" y="1414517"/>
            <a:ext cx="8136904" cy="646331"/>
          </a:xfrm>
          <a:prstGeom prst="rect">
            <a:avLst/>
          </a:prstGeom>
          <a:noFill/>
        </p:spPr>
        <p:txBody>
          <a:bodyPr wrap="square" rtlCol="0">
            <a:spAutoFit/>
          </a:bodyPr>
          <a:lstStyle/>
          <a:p>
            <a:r>
              <a:rPr lang="en-US" altLang="zh-CN" dirty="0">
                <a:solidFill>
                  <a:srgbClr val="6A5015"/>
                </a:solidFill>
                <a:latin typeface="仿宋" panose="02010609060101010101" pitchFamily="49" charset="-122"/>
                <a:ea typeface="仿宋" panose="02010609060101010101" pitchFamily="49" charset="-122"/>
              </a:rPr>
              <a:t>Lending </a:t>
            </a:r>
            <a:r>
              <a:rPr lang="en-US" altLang="zh-CN" dirty="0" smtClean="0">
                <a:solidFill>
                  <a:srgbClr val="6A5015"/>
                </a:solidFill>
                <a:latin typeface="仿宋" panose="02010609060101010101" pitchFamily="49" charset="-122"/>
                <a:ea typeface="仿宋" panose="02010609060101010101" pitchFamily="49" charset="-122"/>
              </a:rPr>
              <a:t>Club</a:t>
            </a:r>
            <a:r>
              <a:rPr lang="zh-CN" altLang="en-US" dirty="0" smtClean="0">
                <a:solidFill>
                  <a:srgbClr val="6A5015"/>
                </a:solidFill>
                <a:latin typeface="仿宋" panose="02010609060101010101" pitchFamily="49" charset="-122"/>
                <a:ea typeface="仿宋" panose="02010609060101010101" pitchFamily="49" charset="-122"/>
              </a:rPr>
              <a:t>成立</a:t>
            </a:r>
            <a:r>
              <a:rPr lang="zh-CN" altLang="en-US" dirty="0">
                <a:solidFill>
                  <a:srgbClr val="6A5015"/>
                </a:solidFill>
                <a:latin typeface="仿宋" panose="02010609060101010101" pitchFamily="49" charset="-122"/>
                <a:ea typeface="仿宋" panose="02010609060101010101" pitchFamily="49" charset="-122"/>
              </a:rPr>
              <a:t>于</a:t>
            </a:r>
            <a:r>
              <a:rPr lang="en-US" altLang="zh-CN" dirty="0" smtClean="0">
                <a:solidFill>
                  <a:srgbClr val="6A5015"/>
                </a:solidFill>
                <a:latin typeface="仿宋" panose="02010609060101010101" pitchFamily="49" charset="-122"/>
                <a:ea typeface="仿宋" panose="02010609060101010101" pitchFamily="49" charset="-122"/>
              </a:rPr>
              <a:t>2006</a:t>
            </a:r>
            <a:r>
              <a:rPr lang="zh-CN" altLang="en-US" dirty="0" smtClean="0">
                <a:solidFill>
                  <a:srgbClr val="6A5015"/>
                </a:solidFill>
                <a:latin typeface="仿宋" panose="02010609060101010101" pitchFamily="49" charset="-122"/>
                <a:ea typeface="仿宋" panose="02010609060101010101" pitchFamily="49" charset="-122"/>
              </a:rPr>
              <a:t>年</a:t>
            </a:r>
            <a:r>
              <a:rPr lang="zh-CN" altLang="en-US" dirty="0">
                <a:solidFill>
                  <a:srgbClr val="6A5015"/>
                </a:solidFill>
                <a:latin typeface="仿宋" panose="02010609060101010101" pitchFamily="49" charset="-122"/>
                <a:ea typeface="仿宋" panose="02010609060101010101" pitchFamily="49" charset="-122"/>
              </a:rPr>
              <a:t>，是目前美国</a:t>
            </a:r>
            <a:r>
              <a:rPr lang="en-US" altLang="zh-CN" dirty="0" smtClean="0">
                <a:solidFill>
                  <a:srgbClr val="6A5015"/>
                </a:solidFill>
                <a:latin typeface="仿宋" panose="02010609060101010101" pitchFamily="49" charset="-122"/>
                <a:ea typeface="仿宋" panose="02010609060101010101" pitchFamily="49" charset="-122"/>
              </a:rPr>
              <a:t>P2P</a:t>
            </a:r>
            <a:r>
              <a:rPr lang="zh-CN" altLang="en-US" dirty="0" smtClean="0">
                <a:solidFill>
                  <a:srgbClr val="6A5015"/>
                </a:solidFill>
                <a:latin typeface="仿宋" panose="02010609060101010101" pitchFamily="49" charset="-122"/>
                <a:ea typeface="仿宋" panose="02010609060101010101" pitchFamily="49" charset="-122"/>
              </a:rPr>
              <a:t>网络</a:t>
            </a:r>
            <a:r>
              <a:rPr lang="zh-CN" altLang="en-US" dirty="0">
                <a:solidFill>
                  <a:srgbClr val="6A5015"/>
                </a:solidFill>
                <a:latin typeface="仿宋" panose="02010609060101010101" pitchFamily="49" charset="-122"/>
                <a:ea typeface="仿宋" panose="02010609060101010101" pitchFamily="49" charset="-122"/>
              </a:rPr>
              <a:t>借贷行业的先锋。</a:t>
            </a:r>
            <a:r>
              <a:rPr lang="en-US" altLang="zh-CN" dirty="0" smtClean="0">
                <a:solidFill>
                  <a:srgbClr val="6A5015"/>
                </a:solidFill>
                <a:latin typeface="仿宋" panose="02010609060101010101" pitchFamily="49" charset="-122"/>
                <a:ea typeface="仿宋" panose="02010609060101010101" pitchFamily="49" charset="-122"/>
              </a:rPr>
              <a:t>2014</a:t>
            </a:r>
            <a:r>
              <a:rPr lang="zh-CN" altLang="en-US" dirty="0" smtClean="0">
                <a:solidFill>
                  <a:srgbClr val="6A5015"/>
                </a:solidFill>
                <a:latin typeface="仿宋" panose="02010609060101010101" pitchFamily="49" charset="-122"/>
                <a:ea typeface="仿宋" panose="02010609060101010101" pitchFamily="49" charset="-122"/>
              </a:rPr>
              <a:t>年</a:t>
            </a:r>
            <a:r>
              <a:rPr lang="en-US" altLang="zh-CN" dirty="0" smtClean="0">
                <a:solidFill>
                  <a:srgbClr val="6A5015"/>
                </a:solidFill>
                <a:latin typeface="仿宋" panose="02010609060101010101" pitchFamily="49" charset="-122"/>
                <a:ea typeface="仿宋" panose="02010609060101010101" pitchFamily="49" charset="-122"/>
              </a:rPr>
              <a:t>12</a:t>
            </a:r>
            <a:r>
              <a:rPr lang="zh-CN" altLang="en-US" dirty="0" smtClean="0">
                <a:solidFill>
                  <a:srgbClr val="6A5015"/>
                </a:solidFill>
                <a:latin typeface="仿宋" panose="02010609060101010101" pitchFamily="49" charset="-122"/>
                <a:ea typeface="仿宋" panose="02010609060101010101" pitchFamily="49" charset="-122"/>
              </a:rPr>
              <a:t>月</a:t>
            </a:r>
            <a:r>
              <a:rPr lang="en-US" altLang="zh-CN" dirty="0" smtClean="0">
                <a:solidFill>
                  <a:srgbClr val="6A5015"/>
                </a:solidFill>
                <a:latin typeface="仿宋" panose="02010609060101010101" pitchFamily="49" charset="-122"/>
                <a:ea typeface="仿宋" panose="02010609060101010101" pitchFamily="49" charset="-122"/>
              </a:rPr>
              <a:t>12</a:t>
            </a:r>
            <a:r>
              <a:rPr lang="zh-CN" altLang="en-US" dirty="0" smtClean="0">
                <a:solidFill>
                  <a:srgbClr val="6A5015"/>
                </a:solidFill>
                <a:latin typeface="仿宋" panose="02010609060101010101" pitchFamily="49" charset="-122"/>
                <a:ea typeface="仿宋" panose="02010609060101010101" pitchFamily="49" charset="-122"/>
              </a:rPr>
              <a:t>日</a:t>
            </a:r>
            <a:r>
              <a:rPr lang="en-US" altLang="zh-CN" dirty="0">
                <a:solidFill>
                  <a:srgbClr val="6A5015"/>
                </a:solidFill>
                <a:latin typeface="仿宋" panose="02010609060101010101" pitchFamily="49" charset="-122"/>
                <a:ea typeface="仿宋" panose="02010609060101010101" pitchFamily="49" charset="-122"/>
              </a:rPr>
              <a:t>Lending </a:t>
            </a:r>
            <a:r>
              <a:rPr lang="en-US" altLang="zh-CN" dirty="0" smtClean="0">
                <a:solidFill>
                  <a:srgbClr val="6A5015"/>
                </a:solidFill>
                <a:latin typeface="仿宋" panose="02010609060101010101" pitchFamily="49" charset="-122"/>
                <a:ea typeface="仿宋" panose="02010609060101010101" pitchFamily="49" charset="-122"/>
              </a:rPr>
              <a:t>Club</a:t>
            </a:r>
            <a:r>
              <a:rPr lang="zh-CN" altLang="en-US" dirty="0" smtClean="0">
                <a:solidFill>
                  <a:srgbClr val="6A5015"/>
                </a:solidFill>
                <a:latin typeface="仿宋" panose="02010609060101010101" pitchFamily="49" charset="-122"/>
                <a:ea typeface="仿宋" panose="02010609060101010101" pitchFamily="49" charset="-122"/>
              </a:rPr>
              <a:t>在</a:t>
            </a:r>
            <a:r>
              <a:rPr lang="zh-CN" altLang="en-US" dirty="0">
                <a:solidFill>
                  <a:srgbClr val="6A5015"/>
                </a:solidFill>
                <a:latin typeface="仿宋" panose="02010609060101010101" pitchFamily="49" charset="-122"/>
                <a:ea typeface="仿宋" panose="02010609060101010101" pitchFamily="49" charset="-122"/>
              </a:rPr>
              <a:t>纽交所挂牌交易</a:t>
            </a:r>
            <a:r>
              <a:rPr lang="zh-CN" altLang="en-US" dirty="0" smtClean="0">
                <a:solidFill>
                  <a:srgbClr val="6A5015"/>
                </a:solidFill>
                <a:latin typeface="仿宋" panose="02010609060101010101" pitchFamily="49" charset="-122"/>
                <a:ea typeface="仿宋" panose="02010609060101010101" pitchFamily="49" charset="-122"/>
              </a:rPr>
              <a:t>。</a:t>
            </a:r>
            <a:endParaRPr lang="zh-CN" altLang="en-US" dirty="0">
              <a:solidFill>
                <a:srgbClr val="6A501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4845330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15.3 Lending Club</a:t>
            </a:r>
            <a:endParaRPr lang="zh-CN" altLang="en-US" dirty="0">
              <a:solidFill>
                <a:srgbClr val="FF0000"/>
              </a:solidFill>
            </a:endParaRPr>
          </a:p>
        </p:txBody>
      </p:sp>
      <p:sp>
        <p:nvSpPr>
          <p:cNvPr id="3" name="内容占位符 2"/>
          <p:cNvSpPr>
            <a:spLocks noGrp="1"/>
          </p:cNvSpPr>
          <p:nvPr>
            <p:ph idx="1"/>
          </p:nvPr>
        </p:nvSpPr>
        <p:spPr>
          <a:xfrm>
            <a:off x="457200" y="1700808"/>
            <a:ext cx="8219256" cy="5157192"/>
          </a:xfrm>
        </p:spPr>
        <p:txBody>
          <a:bodyPr>
            <a:normAutofit/>
          </a:bodyPr>
          <a:lstStyle/>
          <a:p>
            <a:r>
              <a:rPr lang="en-US" altLang="zh-CN" b="1" dirty="0"/>
              <a:t>Lending Club </a:t>
            </a:r>
            <a:r>
              <a:rPr lang="zh-CN" altLang="en-US" b="1" dirty="0"/>
              <a:t>平台运营风险控制</a:t>
            </a:r>
            <a:endParaRPr lang="en-US" altLang="zh-CN" b="1" dirty="0" smtClean="0"/>
          </a:p>
          <a:p>
            <a:pPr lvl="1"/>
            <a:r>
              <a:rPr lang="zh-CN" altLang="en-US" b="1" dirty="0" smtClean="0"/>
              <a:t>项目</a:t>
            </a:r>
            <a:r>
              <a:rPr lang="zh-CN" altLang="en-US" b="1" dirty="0"/>
              <a:t>审核</a:t>
            </a:r>
            <a:r>
              <a:rPr lang="zh-CN" altLang="en-US" b="1" dirty="0" smtClean="0"/>
              <a:t>：</a:t>
            </a:r>
            <a:r>
              <a:rPr lang="zh-CN" altLang="en-US" dirty="0"/>
              <a:t>借款人在进行贷款交易前必须经过严格的信用认证和</a:t>
            </a:r>
            <a:r>
              <a:rPr lang="en-US" altLang="zh-CN" dirty="0" smtClean="0"/>
              <a:t>A—G</a:t>
            </a:r>
            <a:r>
              <a:rPr lang="zh-CN" altLang="en-US" dirty="0" smtClean="0"/>
              <a:t>分级。</a:t>
            </a:r>
            <a:endParaRPr lang="en-US" altLang="zh-CN" dirty="0" smtClean="0"/>
          </a:p>
          <a:p>
            <a:pPr lvl="1"/>
            <a:r>
              <a:rPr lang="zh-CN" altLang="en-US" b="1" dirty="0"/>
              <a:t>利率定制</a:t>
            </a:r>
            <a:r>
              <a:rPr lang="zh-CN" altLang="en-US" b="1" dirty="0" smtClean="0"/>
              <a:t>：</a:t>
            </a:r>
            <a:endParaRPr lang="en-US" altLang="zh-CN" b="1" dirty="0" smtClean="0"/>
          </a:p>
          <a:p>
            <a:endParaRPr lang="en-US" altLang="zh-CN" b="1" dirty="0" smtClean="0"/>
          </a:p>
          <a:p>
            <a:endParaRPr lang="en-US" altLang="zh-CN" b="1" dirty="0"/>
          </a:p>
          <a:p>
            <a:pPr marL="0" indent="0">
              <a:buNone/>
            </a:pPr>
            <a:endParaRPr lang="en-US" altLang="zh-CN" b="1" dirty="0"/>
          </a:p>
          <a:p>
            <a:endParaRPr lang="en-US" altLang="zh-CN" b="1" dirty="0" smtClean="0"/>
          </a:p>
          <a:p>
            <a:pPr lvl="1"/>
            <a:r>
              <a:rPr lang="zh-CN" altLang="en-US" b="1" dirty="0" smtClean="0"/>
              <a:t>交易</a:t>
            </a:r>
            <a:r>
              <a:rPr lang="zh-CN" altLang="en-US" b="1" dirty="0"/>
              <a:t>费用的确定</a:t>
            </a:r>
            <a:r>
              <a:rPr lang="zh-CN" altLang="en-US" b="1" dirty="0" smtClean="0"/>
              <a:t>：</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11</a:t>
            </a:fld>
            <a:endParaRPr lang="zh-CN" altLang="en-US"/>
          </a:p>
        </p:txBody>
      </p:sp>
      <p:pic>
        <p:nvPicPr>
          <p:cNvPr id="5" name="图片 4"/>
          <p:cNvPicPr>
            <a:picLocks noChangeAspect="1"/>
          </p:cNvPicPr>
          <p:nvPr/>
        </p:nvPicPr>
        <p:blipFill>
          <a:blip r:embed="rId2"/>
          <a:stretch>
            <a:fillRect/>
          </a:stretch>
        </p:blipFill>
        <p:spPr>
          <a:xfrm>
            <a:off x="2370584" y="2602703"/>
            <a:ext cx="4392488" cy="2213861"/>
          </a:xfrm>
          <a:prstGeom prst="rect">
            <a:avLst/>
          </a:prstGeom>
        </p:spPr>
      </p:pic>
      <p:sp>
        <p:nvSpPr>
          <p:cNvPr id="7" name="文本框 6"/>
          <p:cNvSpPr txBox="1"/>
          <p:nvPr/>
        </p:nvSpPr>
        <p:spPr>
          <a:xfrm>
            <a:off x="3203848" y="4816599"/>
            <a:ext cx="2952328" cy="307777"/>
          </a:xfrm>
          <a:prstGeom prst="rect">
            <a:avLst/>
          </a:prstGeom>
          <a:noFill/>
        </p:spPr>
        <p:txBody>
          <a:bodyPr wrap="square" rtlCol="0">
            <a:spAutoFit/>
          </a:bodyPr>
          <a:lstStyle/>
          <a:p>
            <a:r>
              <a:rPr lang="zh-CN" altLang="en-US" sz="1400" b="1" dirty="0">
                <a:latin typeface="仿宋" panose="02010609060101010101" pitchFamily="49" charset="-122"/>
                <a:ea typeface="仿宋" panose="02010609060101010101" pitchFamily="49" charset="-122"/>
              </a:rPr>
              <a:t>图</a:t>
            </a:r>
            <a:r>
              <a:rPr lang="en-US" altLang="zh-CN" sz="1400" b="1" dirty="0">
                <a:latin typeface="仿宋" panose="02010609060101010101" pitchFamily="49" charset="-122"/>
                <a:ea typeface="仿宋" panose="02010609060101010101" pitchFamily="49" charset="-122"/>
              </a:rPr>
              <a:t>15-3 Lending Club </a:t>
            </a:r>
            <a:r>
              <a:rPr lang="zh-CN" altLang="en-US" sz="1400" b="1" dirty="0">
                <a:latin typeface="仿宋" panose="02010609060101010101" pitchFamily="49" charset="-122"/>
                <a:ea typeface="仿宋" panose="02010609060101010101" pitchFamily="49" charset="-122"/>
              </a:rPr>
              <a:t>的利率变化</a:t>
            </a:r>
            <a:endParaRPr lang="zh-CN" altLang="en-US" sz="1400" dirty="0"/>
          </a:p>
        </p:txBody>
      </p:sp>
      <p:sp>
        <p:nvSpPr>
          <p:cNvPr id="8" name="文本框 7"/>
          <p:cNvSpPr txBox="1"/>
          <p:nvPr/>
        </p:nvSpPr>
        <p:spPr>
          <a:xfrm>
            <a:off x="4647774" y="6199573"/>
            <a:ext cx="3384376" cy="307777"/>
          </a:xfrm>
          <a:prstGeom prst="rect">
            <a:avLst/>
          </a:prstGeom>
          <a:noFill/>
        </p:spPr>
        <p:txBody>
          <a:bodyPr wrap="square" rtlCol="0">
            <a:spAutoFit/>
          </a:bodyPr>
          <a:lstStyle/>
          <a:p>
            <a:r>
              <a:rPr lang="zh-CN" altLang="en-US" sz="1400" b="1" dirty="0">
                <a:latin typeface="仿宋" panose="02010609060101010101" pitchFamily="49" charset="-122"/>
                <a:ea typeface="仿宋" panose="02010609060101010101" pitchFamily="49" charset="-122"/>
              </a:rPr>
              <a:t>表</a:t>
            </a:r>
            <a:r>
              <a:rPr lang="en-US" altLang="zh-CN" sz="1400" b="1" dirty="0">
                <a:latin typeface="仿宋" panose="02010609060101010101" pitchFamily="49" charset="-122"/>
                <a:ea typeface="仿宋" panose="02010609060101010101" pitchFamily="49" charset="-122"/>
              </a:rPr>
              <a:t>15-1 Lending Club </a:t>
            </a:r>
            <a:r>
              <a:rPr lang="zh-CN" altLang="en-US" sz="1400" b="1" dirty="0">
                <a:latin typeface="仿宋" panose="02010609060101010101" pitchFamily="49" charset="-122"/>
                <a:ea typeface="仿宋" panose="02010609060101010101" pitchFamily="49" charset="-122"/>
              </a:rPr>
              <a:t>交易费用表</a:t>
            </a:r>
            <a:endParaRPr lang="zh-CN" altLang="en-US" sz="1400" dirty="0"/>
          </a:p>
        </p:txBody>
      </p:sp>
      <p:pic>
        <p:nvPicPr>
          <p:cNvPr id="9" name="图片 8"/>
          <p:cNvPicPr>
            <a:picLocks noChangeAspect="1"/>
          </p:cNvPicPr>
          <p:nvPr/>
        </p:nvPicPr>
        <p:blipFill>
          <a:blip r:embed="rId3"/>
          <a:stretch>
            <a:fillRect/>
          </a:stretch>
        </p:blipFill>
        <p:spPr>
          <a:xfrm>
            <a:off x="2843808" y="5130625"/>
            <a:ext cx="6004972" cy="1068948"/>
          </a:xfrm>
          <a:prstGeom prst="rect">
            <a:avLst/>
          </a:prstGeom>
        </p:spPr>
      </p:pic>
    </p:spTree>
    <p:extLst>
      <p:ext uri="{BB962C8B-B14F-4D97-AF65-F5344CB8AC3E}">
        <p14:creationId xmlns:p14="http://schemas.microsoft.com/office/powerpoint/2010/main" val="23565077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15.4 </a:t>
            </a:r>
            <a:r>
              <a:rPr lang="zh-CN" altLang="en-US" dirty="0"/>
              <a:t>众筹平台</a:t>
            </a:r>
            <a:r>
              <a:rPr lang="en-US" altLang="zh-CN" dirty="0"/>
              <a:t>——Kickstarter</a:t>
            </a:r>
            <a:endParaRPr lang="zh-CN" altLang="en-US" dirty="0">
              <a:solidFill>
                <a:srgbClr val="FF0000"/>
              </a:solidFill>
            </a:endParaRPr>
          </a:p>
        </p:txBody>
      </p:sp>
      <p:sp>
        <p:nvSpPr>
          <p:cNvPr id="3" name="内容占位符 2"/>
          <p:cNvSpPr>
            <a:spLocks noGrp="1"/>
          </p:cNvSpPr>
          <p:nvPr>
            <p:ph idx="1"/>
          </p:nvPr>
        </p:nvSpPr>
        <p:spPr>
          <a:xfrm>
            <a:off x="457200" y="2132856"/>
            <a:ext cx="8229600" cy="4104456"/>
          </a:xfrm>
        </p:spPr>
        <p:txBody>
          <a:bodyPr>
            <a:normAutofit/>
          </a:bodyPr>
          <a:lstStyle/>
          <a:p>
            <a:r>
              <a:rPr lang="en-US" altLang="zh-CN" dirty="0" smtClean="0"/>
              <a:t>Kickstarter</a:t>
            </a:r>
            <a:r>
              <a:rPr lang="zh-CN" altLang="en-US" dirty="0" smtClean="0"/>
              <a:t>经历</a:t>
            </a:r>
            <a:r>
              <a:rPr lang="zh-CN" altLang="en-US" dirty="0"/>
              <a:t>最初两年的不温不火，在</a:t>
            </a:r>
            <a:r>
              <a:rPr lang="en-US" altLang="zh-CN" dirty="0" smtClean="0"/>
              <a:t>2011</a:t>
            </a:r>
            <a:r>
              <a:rPr lang="zh-CN" altLang="en-US" dirty="0" smtClean="0"/>
              <a:t>年</a:t>
            </a:r>
            <a:r>
              <a:rPr lang="zh-CN" altLang="en-US" dirty="0"/>
              <a:t>迎来了暴涨。在</a:t>
            </a:r>
            <a:r>
              <a:rPr lang="en-US" altLang="zh-CN" dirty="0" smtClean="0"/>
              <a:t>2011</a:t>
            </a:r>
            <a:r>
              <a:rPr lang="zh-CN" altLang="en-US" dirty="0" smtClean="0"/>
              <a:t>年</a:t>
            </a:r>
            <a:r>
              <a:rPr lang="zh-CN" altLang="en-US" dirty="0"/>
              <a:t>，</a:t>
            </a:r>
            <a:r>
              <a:rPr lang="en-US" altLang="zh-CN" dirty="0" smtClean="0"/>
              <a:t>Kickstarter</a:t>
            </a:r>
            <a:r>
              <a:rPr lang="zh-CN" altLang="en-US" dirty="0" smtClean="0"/>
              <a:t>实现</a:t>
            </a:r>
            <a:r>
              <a:rPr lang="zh-CN" altLang="en-US" dirty="0"/>
              <a:t>了盈利，并且成功为诸如</a:t>
            </a:r>
            <a:r>
              <a:rPr lang="en-US" altLang="zh-CN" dirty="0"/>
              <a:t>Instagram</a:t>
            </a:r>
            <a:r>
              <a:rPr lang="zh-CN" altLang="en-US" dirty="0"/>
              <a:t>、</a:t>
            </a:r>
            <a:r>
              <a:rPr lang="en-US" altLang="zh-CN" dirty="0"/>
              <a:t>Nest </a:t>
            </a:r>
            <a:r>
              <a:rPr lang="zh-CN" altLang="en-US" dirty="0"/>
              <a:t>和</a:t>
            </a:r>
            <a:r>
              <a:rPr lang="en-US" altLang="zh-CN" dirty="0" smtClean="0"/>
              <a:t>WhatsApp</a:t>
            </a:r>
            <a:r>
              <a:rPr lang="zh-CN" altLang="en-US" dirty="0" smtClean="0"/>
              <a:t>这些</a:t>
            </a:r>
            <a:r>
              <a:rPr lang="zh-CN" altLang="en-US" dirty="0"/>
              <a:t>初创企业的创始人提供</a:t>
            </a:r>
            <a:r>
              <a:rPr lang="zh-CN" altLang="en-US" dirty="0" smtClean="0"/>
              <a:t>了大量</a:t>
            </a:r>
            <a:r>
              <a:rPr lang="zh-CN" altLang="en-US" dirty="0"/>
              <a:t>原始资金。在</a:t>
            </a:r>
            <a:r>
              <a:rPr lang="en-US" altLang="zh-CN" dirty="0" smtClean="0"/>
              <a:t>2012</a:t>
            </a:r>
            <a:r>
              <a:rPr lang="zh-CN" altLang="en-US" dirty="0" smtClean="0"/>
              <a:t>年</a:t>
            </a:r>
            <a:r>
              <a:rPr lang="zh-CN" altLang="en-US" dirty="0"/>
              <a:t>，</a:t>
            </a:r>
            <a:r>
              <a:rPr lang="en-US" altLang="zh-CN" dirty="0"/>
              <a:t>Kickstarter </a:t>
            </a:r>
            <a:r>
              <a:rPr lang="zh-CN" altLang="en-US" dirty="0"/>
              <a:t>总融资项目是</a:t>
            </a:r>
            <a:r>
              <a:rPr lang="en-US" altLang="zh-CN" dirty="0" smtClean="0"/>
              <a:t>3.2</a:t>
            </a:r>
            <a:r>
              <a:rPr lang="zh-CN" altLang="en-US" dirty="0" smtClean="0"/>
              <a:t>亿</a:t>
            </a:r>
            <a:r>
              <a:rPr lang="zh-CN" altLang="en-US" dirty="0"/>
              <a:t>美元，投资人数达</a:t>
            </a:r>
            <a:r>
              <a:rPr lang="en-US" altLang="zh-CN" dirty="0" smtClean="0"/>
              <a:t>220</a:t>
            </a:r>
            <a:r>
              <a:rPr lang="zh-CN" altLang="en-US" dirty="0" smtClean="0"/>
              <a:t>万</a:t>
            </a:r>
            <a:r>
              <a:rPr lang="zh-CN" altLang="en-US" dirty="0"/>
              <a:t>人</a:t>
            </a:r>
            <a:r>
              <a:rPr lang="zh-CN" altLang="en-US" dirty="0" smtClean="0"/>
              <a:t>，成功</a:t>
            </a:r>
            <a:r>
              <a:rPr lang="zh-CN" altLang="en-US" dirty="0"/>
              <a:t>项目超过</a:t>
            </a:r>
            <a:r>
              <a:rPr lang="en-US" altLang="zh-CN" dirty="0" smtClean="0"/>
              <a:t>1.8</a:t>
            </a:r>
            <a:r>
              <a:rPr lang="zh-CN" altLang="en-US" dirty="0" smtClean="0"/>
              <a:t>万</a:t>
            </a:r>
            <a:r>
              <a:rPr lang="zh-CN" altLang="en-US" dirty="0"/>
              <a:t>个，平均每分钟资助者会捐出</a:t>
            </a:r>
            <a:r>
              <a:rPr lang="en-US" altLang="zh-CN" dirty="0" smtClean="0"/>
              <a:t>606.76</a:t>
            </a:r>
            <a:r>
              <a:rPr lang="zh-CN" altLang="en-US" dirty="0" smtClean="0"/>
              <a:t>美元。</a:t>
            </a:r>
            <a:endParaRPr lang="en-US" altLang="zh-CN" dirty="0" smtClean="0"/>
          </a:p>
          <a:p>
            <a:r>
              <a:rPr lang="zh-CN" altLang="en-US" b="1" dirty="0"/>
              <a:t>项目发起流程</a:t>
            </a:r>
            <a:r>
              <a:rPr lang="zh-CN" altLang="en-US" b="1" dirty="0" smtClean="0"/>
              <a:t>：</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12</a:t>
            </a:fld>
            <a:endParaRPr lang="zh-CN" altLang="en-US"/>
          </a:p>
        </p:txBody>
      </p:sp>
      <p:sp>
        <p:nvSpPr>
          <p:cNvPr id="5" name="TextBox 4"/>
          <p:cNvSpPr txBox="1"/>
          <p:nvPr/>
        </p:nvSpPr>
        <p:spPr>
          <a:xfrm>
            <a:off x="539552" y="1414517"/>
            <a:ext cx="8136904" cy="369332"/>
          </a:xfrm>
          <a:prstGeom prst="rect">
            <a:avLst/>
          </a:prstGeom>
          <a:noFill/>
        </p:spPr>
        <p:txBody>
          <a:bodyPr wrap="square" rtlCol="0">
            <a:spAutoFit/>
          </a:bodyPr>
          <a:lstStyle/>
          <a:p>
            <a:r>
              <a:rPr lang="en-US" altLang="zh-CN" dirty="0" smtClean="0">
                <a:solidFill>
                  <a:srgbClr val="6A5015"/>
                </a:solidFill>
                <a:latin typeface="仿宋" panose="02010609060101010101" pitchFamily="49" charset="-122"/>
                <a:ea typeface="仿宋" panose="02010609060101010101" pitchFamily="49" charset="-122"/>
              </a:rPr>
              <a:t>Kickstarter</a:t>
            </a:r>
            <a:r>
              <a:rPr lang="zh-CN" altLang="en-US" dirty="0" smtClean="0">
                <a:solidFill>
                  <a:srgbClr val="6A5015"/>
                </a:solidFill>
                <a:latin typeface="仿宋" panose="02010609060101010101" pitchFamily="49" charset="-122"/>
                <a:ea typeface="仿宋" panose="02010609060101010101" pitchFamily="49" charset="-122"/>
              </a:rPr>
              <a:t>成立</a:t>
            </a:r>
            <a:r>
              <a:rPr lang="zh-CN" altLang="en-US" dirty="0">
                <a:solidFill>
                  <a:srgbClr val="6A5015"/>
                </a:solidFill>
                <a:latin typeface="仿宋" panose="02010609060101010101" pitchFamily="49" charset="-122"/>
                <a:ea typeface="仿宋" panose="02010609060101010101" pitchFamily="49" charset="-122"/>
              </a:rPr>
              <a:t>于</a:t>
            </a:r>
            <a:r>
              <a:rPr lang="en-US" altLang="zh-CN" dirty="0" smtClean="0">
                <a:solidFill>
                  <a:srgbClr val="6A5015"/>
                </a:solidFill>
                <a:latin typeface="仿宋" panose="02010609060101010101" pitchFamily="49" charset="-122"/>
                <a:ea typeface="仿宋" panose="02010609060101010101" pitchFamily="49" charset="-122"/>
              </a:rPr>
              <a:t>2009</a:t>
            </a:r>
            <a:r>
              <a:rPr lang="zh-CN" altLang="en-US" dirty="0" smtClean="0">
                <a:solidFill>
                  <a:srgbClr val="6A5015"/>
                </a:solidFill>
                <a:latin typeface="仿宋" panose="02010609060101010101" pitchFamily="49" charset="-122"/>
                <a:ea typeface="仿宋" panose="02010609060101010101" pitchFamily="49" charset="-122"/>
              </a:rPr>
              <a:t>年</a:t>
            </a:r>
            <a:r>
              <a:rPr lang="en-US" altLang="zh-CN" dirty="0" smtClean="0">
                <a:solidFill>
                  <a:srgbClr val="6A5015"/>
                </a:solidFill>
                <a:latin typeface="仿宋" panose="02010609060101010101" pitchFamily="49" charset="-122"/>
                <a:ea typeface="仿宋" panose="02010609060101010101" pitchFamily="49" charset="-122"/>
              </a:rPr>
              <a:t>4</a:t>
            </a:r>
            <a:r>
              <a:rPr lang="zh-CN" altLang="en-US" dirty="0" smtClean="0">
                <a:solidFill>
                  <a:srgbClr val="6A5015"/>
                </a:solidFill>
                <a:latin typeface="仿宋" panose="02010609060101010101" pitchFamily="49" charset="-122"/>
                <a:ea typeface="仿宋" panose="02010609060101010101" pitchFamily="49" charset="-122"/>
              </a:rPr>
              <a:t>月</a:t>
            </a:r>
            <a:r>
              <a:rPr lang="zh-CN" altLang="en-US" dirty="0">
                <a:solidFill>
                  <a:srgbClr val="6A5015"/>
                </a:solidFill>
                <a:latin typeface="仿宋" panose="02010609060101010101" pitchFamily="49" charset="-122"/>
                <a:ea typeface="仿宋" panose="02010609060101010101" pitchFamily="49" charset="-122"/>
              </a:rPr>
              <a:t>，是目前全球最大最成功的众筹</a:t>
            </a:r>
            <a:r>
              <a:rPr lang="zh-CN" altLang="en-US" dirty="0" smtClean="0">
                <a:solidFill>
                  <a:srgbClr val="6A5015"/>
                </a:solidFill>
                <a:latin typeface="仿宋" panose="02010609060101010101" pitchFamily="49" charset="-122"/>
                <a:ea typeface="仿宋" panose="02010609060101010101" pitchFamily="49" charset="-122"/>
              </a:rPr>
              <a:t>平台。</a:t>
            </a:r>
            <a:endParaRPr lang="zh-CN" altLang="en-US" dirty="0">
              <a:solidFill>
                <a:srgbClr val="6A5015"/>
              </a:solidFill>
              <a:latin typeface="仿宋" panose="02010609060101010101" pitchFamily="49" charset="-122"/>
              <a:ea typeface="仿宋" panose="02010609060101010101" pitchFamily="49" charset="-122"/>
            </a:endParaRPr>
          </a:p>
        </p:txBody>
      </p:sp>
      <p:pic>
        <p:nvPicPr>
          <p:cNvPr id="6" name="图片 5"/>
          <p:cNvPicPr>
            <a:picLocks noChangeAspect="1"/>
          </p:cNvPicPr>
          <p:nvPr/>
        </p:nvPicPr>
        <p:blipFill>
          <a:blip r:embed="rId2"/>
          <a:stretch>
            <a:fillRect/>
          </a:stretch>
        </p:blipFill>
        <p:spPr>
          <a:xfrm>
            <a:off x="1043608" y="4365104"/>
            <a:ext cx="7323810" cy="588978"/>
          </a:xfrm>
          <a:prstGeom prst="rect">
            <a:avLst/>
          </a:prstGeom>
        </p:spPr>
      </p:pic>
      <p:sp>
        <p:nvSpPr>
          <p:cNvPr id="7" name="文本框 6"/>
          <p:cNvSpPr txBox="1"/>
          <p:nvPr/>
        </p:nvSpPr>
        <p:spPr>
          <a:xfrm>
            <a:off x="3597533" y="5303089"/>
            <a:ext cx="2952328" cy="307777"/>
          </a:xfrm>
          <a:prstGeom prst="rect">
            <a:avLst/>
          </a:prstGeom>
          <a:noFill/>
        </p:spPr>
        <p:txBody>
          <a:bodyPr wrap="square" rtlCol="0">
            <a:spAutoFit/>
          </a:bodyPr>
          <a:lstStyle/>
          <a:p>
            <a:r>
              <a:rPr lang="zh-CN" altLang="en-US" sz="1400" b="1" dirty="0">
                <a:latin typeface="仿宋" panose="02010609060101010101" pitchFamily="49" charset="-122"/>
                <a:ea typeface="仿宋" panose="02010609060101010101" pitchFamily="49" charset="-122"/>
              </a:rPr>
              <a:t>图</a:t>
            </a:r>
            <a:r>
              <a:rPr lang="en-US" altLang="zh-CN" sz="1400" b="1" dirty="0">
                <a:latin typeface="仿宋" panose="02010609060101010101" pitchFamily="49" charset="-122"/>
                <a:ea typeface="仿宋" panose="02010609060101010101" pitchFamily="49" charset="-122"/>
              </a:rPr>
              <a:t>15-4 </a:t>
            </a:r>
            <a:r>
              <a:rPr lang="zh-CN" altLang="en-US" sz="1400" b="1" dirty="0">
                <a:latin typeface="仿宋" panose="02010609060101010101" pitchFamily="49" charset="-122"/>
                <a:ea typeface="仿宋" panose="02010609060101010101" pitchFamily="49" charset="-122"/>
              </a:rPr>
              <a:t>项目发起流程</a:t>
            </a:r>
            <a:endParaRPr lang="zh-CN" altLang="en-US" sz="1400" dirty="0"/>
          </a:p>
        </p:txBody>
      </p:sp>
    </p:spTree>
    <p:extLst>
      <p:ext uri="{BB962C8B-B14F-4D97-AF65-F5344CB8AC3E}">
        <p14:creationId xmlns:p14="http://schemas.microsoft.com/office/powerpoint/2010/main" val="37846935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15.4 </a:t>
            </a:r>
            <a:r>
              <a:rPr lang="zh-CN" altLang="en-US" dirty="0"/>
              <a:t>众筹平台</a:t>
            </a:r>
            <a:r>
              <a:rPr lang="en-US" altLang="zh-CN" dirty="0"/>
              <a:t>——Kickstarter</a:t>
            </a:r>
            <a:endParaRPr lang="zh-CN" altLang="en-US" dirty="0">
              <a:solidFill>
                <a:srgbClr val="FF0000"/>
              </a:solidFill>
            </a:endParaRPr>
          </a:p>
        </p:txBody>
      </p:sp>
      <p:sp>
        <p:nvSpPr>
          <p:cNvPr id="3" name="内容占位符 2"/>
          <p:cNvSpPr>
            <a:spLocks noGrp="1"/>
          </p:cNvSpPr>
          <p:nvPr>
            <p:ph idx="1"/>
          </p:nvPr>
        </p:nvSpPr>
        <p:spPr>
          <a:xfrm>
            <a:off x="457200" y="1700808"/>
            <a:ext cx="8219256" cy="5157192"/>
          </a:xfrm>
        </p:spPr>
        <p:txBody>
          <a:bodyPr>
            <a:normAutofit/>
          </a:bodyPr>
          <a:lstStyle/>
          <a:p>
            <a:r>
              <a:rPr lang="zh-CN" altLang="en-US" b="1" dirty="0"/>
              <a:t>各交易主体间的相互</a:t>
            </a:r>
            <a:r>
              <a:rPr lang="zh-CN" altLang="en-US" b="1" dirty="0" smtClean="0"/>
              <a:t>关系</a:t>
            </a:r>
            <a:endParaRPr lang="en-US" altLang="zh-CN" b="1"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a:t>
            </a:fld>
            <a:endParaRPr lang="zh-CN" altLang="en-US"/>
          </a:p>
        </p:txBody>
      </p:sp>
      <p:sp>
        <p:nvSpPr>
          <p:cNvPr id="7" name="文本框 6"/>
          <p:cNvSpPr txBox="1"/>
          <p:nvPr/>
        </p:nvSpPr>
        <p:spPr>
          <a:xfrm>
            <a:off x="3419872" y="5228887"/>
            <a:ext cx="2952328" cy="307777"/>
          </a:xfrm>
          <a:prstGeom prst="rect">
            <a:avLst/>
          </a:prstGeom>
          <a:noFill/>
        </p:spPr>
        <p:txBody>
          <a:bodyPr wrap="square" rtlCol="0">
            <a:spAutoFit/>
          </a:bodyPr>
          <a:lstStyle/>
          <a:p>
            <a:r>
              <a:rPr lang="zh-CN" altLang="en-US" sz="1400" b="1" dirty="0">
                <a:latin typeface="仿宋" panose="02010609060101010101" pitchFamily="49" charset="-122"/>
                <a:ea typeface="仿宋" panose="02010609060101010101" pitchFamily="49" charset="-122"/>
              </a:rPr>
              <a:t>图</a:t>
            </a:r>
            <a:r>
              <a:rPr lang="en-US" altLang="zh-CN" sz="1400" b="1" dirty="0">
                <a:latin typeface="仿宋" panose="02010609060101010101" pitchFamily="49" charset="-122"/>
                <a:ea typeface="仿宋" panose="02010609060101010101" pitchFamily="49" charset="-122"/>
              </a:rPr>
              <a:t>15-5 Kickstarter </a:t>
            </a:r>
            <a:r>
              <a:rPr lang="zh-CN" altLang="en-US" sz="1400" b="1" dirty="0">
                <a:latin typeface="仿宋" panose="02010609060101010101" pitchFamily="49" charset="-122"/>
                <a:ea typeface="仿宋" panose="02010609060101010101" pitchFamily="49" charset="-122"/>
              </a:rPr>
              <a:t>交易主体</a:t>
            </a:r>
            <a:endParaRPr lang="zh-CN" altLang="en-US" sz="1400" dirty="0"/>
          </a:p>
        </p:txBody>
      </p:sp>
      <p:pic>
        <p:nvPicPr>
          <p:cNvPr id="6" name="图片 5"/>
          <p:cNvPicPr>
            <a:picLocks noChangeAspect="1"/>
          </p:cNvPicPr>
          <p:nvPr/>
        </p:nvPicPr>
        <p:blipFill>
          <a:blip r:embed="rId2"/>
          <a:stretch>
            <a:fillRect/>
          </a:stretch>
        </p:blipFill>
        <p:spPr>
          <a:xfrm>
            <a:off x="1327432" y="2208560"/>
            <a:ext cx="6705160" cy="2804303"/>
          </a:xfrm>
          <a:prstGeom prst="rect">
            <a:avLst/>
          </a:prstGeom>
        </p:spPr>
      </p:pic>
    </p:spTree>
    <p:extLst>
      <p:ext uri="{BB962C8B-B14F-4D97-AF65-F5344CB8AC3E}">
        <p14:creationId xmlns:p14="http://schemas.microsoft.com/office/powerpoint/2010/main" val="15197639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15.5 </a:t>
            </a:r>
            <a:r>
              <a:rPr lang="zh-CN" altLang="en-US" dirty="0"/>
              <a:t>互联网直销银行</a:t>
            </a:r>
            <a:r>
              <a:rPr lang="en-US" altLang="zh-CN" dirty="0"/>
              <a:t>——ING Direct USA</a:t>
            </a:r>
            <a:endParaRPr lang="zh-CN" altLang="en-US" dirty="0">
              <a:solidFill>
                <a:srgbClr val="FF0000"/>
              </a:solidFill>
            </a:endParaRPr>
          </a:p>
        </p:txBody>
      </p:sp>
      <p:sp>
        <p:nvSpPr>
          <p:cNvPr id="3" name="内容占位符 2"/>
          <p:cNvSpPr>
            <a:spLocks noGrp="1"/>
          </p:cNvSpPr>
          <p:nvPr>
            <p:ph idx="1"/>
          </p:nvPr>
        </p:nvSpPr>
        <p:spPr>
          <a:xfrm>
            <a:off x="457200" y="2132856"/>
            <a:ext cx="8229600" cy="4104456"/>
          </a:xfrm>
        </p:spPr>
        <p:txBody>
          <a:bodyPr>
            <a:normAutofit/>
          </a:bodyPr>
          <a:lstStyle/>
          <a:p>
            <a:r>
              <a:rPr lang="en-US" altLang="zh-CN" dirty="0"/>
              <a:t>ING </a:t>
            </a:r>
            <a:r>
              <a:rPr lang="en-US" altLang="zh-CN" dirty="0" smtClean="0"/>
              <a:t>Direct USA </a:t>
            </a:r>
            <a:r>
              <a:rPr lang="zh-CN" altLang="en-US" dirty="0"/>
              <a:t>于</a:t>
            </a:r>
            <a:r>
              <a:rPr lang="en-US" altLang="zh-CN" dirty="0" smtClean="0"/>
              <a:t>2000</a:t>
            </a:r>
            <a:r>
              <a:rPr lang="zh-CN" altLang="en-US" dirty="0" smtClean="0"/>
              <a:t>年</a:t>
            </a:r>
            <a:r>
              <a:rPr lang="zh-CN" altLang="en-US" dirty="0"/>
              <a:t>在美国特拉华州的威明顿成立，发展战略是通过电话银行和网络银行为</a:t>
            </a:r>
            <a:r>
              <a:rPr lang="zh-CN" altLang="en-US" dirty="0" smtClean="0"/>
              <a:t>客户</a:t>
            </a:r>
            <a:r>
              <a:rPr lang="zh-CN" altLang="en-US" dirty="0"/>
              <a:t>提供高质低价的金融服务，主要开展的业务包括活期账户、储蓄账户、个人按揭贷款</a:t>
            </a:r>
            <a:r>
              <a:rPr lang="zh-CN" altLang="en-US" dirty="0" smtClean="0"/>
              <a:t>、中间</a:t>
            </a:r>
            <a:r>
              <a:rPr lang="zh-CN" altLang="en-US" dirty="0"/>
              <a:t>业务、信用卡等。</a:t>
            </a:r>
            <a:endParaRPr lang="en-US" altLang="zh-CN" dirty="0" smtClean="0"/>
          </a:p>
          <a:p>
            <a:r>
              <a:rPr lang="en-US" altLang="zh-CN" dirty="0" smtClean="0"/>
              <a:t>ING </a:t>
            </a:r>
            <a:r>
              <a:rPr lang="en-US" altLang="zh-CN" dirty="0"/>
              <a:t>Direct USA </a:t>
            </a:r>
            <a:r>
              <a:rPr lang="zh-CN" altLang="en-US" dirty="0"/>
              <a:t>的第一个特点是目标客户群明确</a:t>
            </a:r>
            <a:r>
              <a:rPr lang="zh-CN" altLang="en-US" dirty="0" smtClean="0"/>
              <a:t>。</a:t>
            </a:r>
            <a:endParaRPr lang="en-US" altLang="zh-CN" dirty="0" smtClean="0"/>
          </a:p>
          <a:p>
            <a:r>
              <a:rPr lang="en-US" altLang="zh-CN" dirty="0"/>
              <a:t>ING Direct USA </a:t>
            </a:r>
            <a:r>
              <a:rPr lang="zh-CN" altLang="en-US" dirty="0"/>
              <a:t>的第二个特点是金融产品的严格选定</a:t>
            </a:r>
            <a:r>
              <a:rPr lang="zh-CN" altLang="en-US" dirty="0" smtClean="0"/>
              <a:t>。</a:t>
            </a:r>
            <a:endParaRPr lang="en-US" altLang="zh-CN" dirty="0" smtClean="0"/>
          </a:p>
          <a:p>
            <a:r>
              <a:rPr lang="en-US" altLang="zh-CN" dirty="0"/>
              <a:t>ING Direct USA </a:t>
            </a:r>
            <a:r>
              <a:rPr lang="zh-CN" altLang="en-US" dirty="0"/>
              <a:t>的第三个特点是服务简单、方便、快捷、高效</a:t>
            </a:r>
            <a:r>
              <a:rPr lang="zh-CN" altLang="en-US" dirty="0" smtClean="0"/>
              <a:t>。</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14</a:t>
            </a:fld>
            <a:endParaRPr lang="zh-CN" altLang="en-US"/>
          </a:p>
        </p:txBody>
      </p:sp>
      <p:sp>
        <p:nvSpPr>
          <p:cNvPr id="5" name="TextBox 4"/>
          <p:cNvSpPr txBox="1"/>
          <p:nvPr/>
        </p:nvSpPr>
        <p:spPr>
          <a:xfrm>
            <a:off x="539552" y="1414517"/>
            <a:ext cx="8136904" cy="369332"/>
          </a:xfrm>
          <a:prstGeom prst="rect">
            <a:avLst/>
          </a:prstGeom>
          <a:noFill/>
        </p:spPr>
        <p:txBody>
          <a:bodyPr wrap="square" rtlCol="0">
            <a:spAutoFit/>
          </a:bodyPr>
          <a:lstStyle/>
          <a:p>
            <a:r>
              <a:rPr lang="en-US" altLang="zh-CN" dirty="0">
                <a:solidFill>
                  <a:srgbClr val="6A5015"/>
                </a:solidFill>
                <a:latin typeface="仿宋" panose="02010609060101010101" pitchFamily="49" charset="-122"/>
                <a:ea typeface="仿宋" panose="02010609060101010101" pitchFamily="49" charset="-122"/>
              </a:rPr>
              <a:t>ING Direct </a:t>
            </a:r>
            <a:r>
              <a:rPr lang="zh-CN" altLang="en-US" dirty="0">
                <a:solidFill>
                  <a:srgbClr val="6A5015"/>
                </a:solidFill>
                <a:latin typeface="仿宋" panose="02010609060101010101" pitchFamily="49" charset="-122"/>
                <a:ea typeface="仿宋" panose="02010609060101010101" pitchFamily="49" charset="-122"/>
              </a:rPr>
              <a:t>是荷兰</a:t>
            </a:r>
            <a:r>
              <a:rPr lang="en-US" altLang="zh-CN" dirty="0">
                <a:solidFill>
                  <a:srgbClr val="6A5015"/>
                </a:solidFill>
                <a:latin typeface="仿宋" panose="02010609060101010101" pitchFamily="49" charset="-122"/>
                <a:ea typeface="仿宋" panose="02010609060101010101" pitchFamily="49" charset="-122"/>
              </a:rPr>
              <a:t>ING </a:t>
            </a:r>
            <a:r>
              <a:rPr lang="zh-CN" altLang="en-US" dirty="0">
                <a:solidFill>
                  <a:srgbClr val="6A5015"/>
                </a:solidFill>
                <a:latin typeface="仿宋" panose="02010609060101010101" pitchFamily="49" charset="-122"/>
                <a:ea typeface="仿宋" panose="02010609060101010101" pitchFamily="49" charset="-122"/>
              </a:rPr>
              <a:t>集团的全资直销银行，也是全球最大的直销</a:t>
            </a:r>
            <a:r>
              <a:rPr lang="zh-CN" altLang="en-US" dirty="0" smtClean="0">
                <a:solidFill>
                  <a:srgbClr val="6A5015"/>
                </a:solidFill>
                <a:latin typeface="仿宋" panose="02010609060101010101" pitchFamily="49" charset="-122"/>
                <a:ea typeface="仿宋" panose="02010609060101010101" pitchFamily="49" charset="-122"/>
              </a:rPr>
              <a:t>银行。</a:t>
            </a:r>
            <a:endParaRPr lang="zh-CN" altLang="en-US" dirty="0">
              <a:solidFill>
                <a:srgbClr val="6A501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517178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15.5 </a:t>
            </a:r>
            <a:r>
              <a:rPr lang="zh-CN" altLang="en-US" dirty="0"/>
              <a:t>互联网直销银行</a:t>
            </a:r>
            <a:r>
              <a:rPr lang="en-US" altLang="zh-CN" dirty="0"/>
              <a:t>——ING Direct USA</a:t>
            </a:r>
            <a:endParaRPr lang="zh-CN" altLang="en-US" dirty="0">
              <a:solidFill>
                <a:srgbClr val="FF0000"/>
              </a:solidFill>
            </a:endParaRPr>
          </a:p>
        </p:txBody>
      </p:sp>
      <p:sp>
        <p:nvSpPr>
          <p:cNvPr id="3" name="内容占位符 2"/>
          <p:cNvSpPr>
            <a:spLocks noGrp="1"/>
          </p:cNvSpPr>
          <p:nvPr>
            <p:ph idx="1"/>
          </p:nvPr>
        </p:nvSpPr>
        <p:spPr>
          <a:xfrm>
            <a:off x="457200" y="1700808"/>
            <a:ext cx="8219256" cy="5157192"/>
          </a:xfrm>
        </p:spPr>
        <p:txBody>
          <a:bodyPr>
            <a:normAutofit/>
          </a:bodyPr>
          <a:lstStyle/>
          <a:p>
            <a:r>
              <a:rPr lang="zh-CN" altLang="en-US" b="1" dirty="0"/>
              <a:t>便捷的网络服务</a:t>
            </a:r>
            <a:r>
              <a:rPr lang="zh-CN" altLang="en-US" b="1" dirty="0" smtClean="0"/>
              <a:t>：</a:t>
            </a:r>
            <a:r>
              <a:rPr lang="zh-CN" altLang="en-US" dirty="0"/>
              <a:t>由于</a:t>
            </a:r>
            <a:r>
              <a:rPr lang="en-US" altLang="zh-CN" dirty="0"/>
              <a:t>ING Direct USA </a:t>
            </a:r>
            <a:r>
              <a:rPr lang="zh-CN" altLang="en-US" dirty="0"/>
              <a:t>只提供简单、有限的金融服务，使得客户可以在</a:t>
            </a:r>
            <a:r>
              <a:rPr lang="zh-CN" altLang="en-US" dirty="0" smtClean="0"/>
              <a:t>短时间</a:t>
            </a:r>
            <a:r>
              <a:rPr lang="zh-CN" altLang="en-US" dirty="0"/>
              <a:t>内通过网络和电话作出具有针对性的选择并完成交易，降低客户的时间成本，同时</a:t>
            </a:r>
            <a:r>
              <a:rPr lang="zh-CN" altLang="en-US" dirty="0" smtClean="0"/>
              <a:t>也减少</a:t>
            </a:r>
            <a:r>
              <a:rPr lang="zh-CN" altLang="en-US" dirty="0"/>
              <a:t>了银行自身的网络维护</a:t>
            </a:r>
            <a:r>
              <a:rPr lang="zh-CN" altLang="en-US" dirty="0" smtClean="0"/>
              <a:t>成本。</a:t>
            </a:r>
            <a:endParaRPr lang="en-US" altLang="zh-CN" dirty="0" smtClean="0"/>
          </a:p>
          <a:p>
            <a:r>
              <a:rPr lang="zh-CN" altLang="en-US" b="1" dirty="0"/>
              <a:t>人性化的咖啡馆</a:t>
            </a:r>
            <a:r>
              <a:rPr lang="zh-CN" altLang="en-US" b="1" dirty="0" smtClean="0"/>
              <a:t>：</a:t>
            </a:r>
            <a:r>
              <a:rPr lang="zh-CN" altLang="en-US" dirty="0"/>
              <a:t>客户可以最近距离接触</a:t>
            </a:r>
            <a:r>
              <a:rPr lang="en-US" altLang="zh-CN" dirty="0"/>
              <a:t>ING Direct USA </a:t>
            </a:r>
            <a:r>
              <a:rPr lang="zh-CN" altLang="en-US" dirty="0"/>
              <a:t>的就是分布在洛杉矶、纽约等城市</a:t>
            </a:r>
            <a:r>
              <a:rPr lang="zh-CN" altLang="en-US" dirty="0" smtClean="0"/>
              <a:t>有限的</a:t>
            </a:r>
            <a:r>
              <a:rPr lang="en-US" altLang="zh-CN" dirty="0"/>
              <a:t>ING Direct </a:t>
            </a:r>
            <a:r>
              <a:rPr lang="zh-CN" altLang="en-US" dirty="0"/>
              <a:t>咖啡馆，银行将咖啡馆的店员培训为金融顾问。</a:t>
            </a:r>
            <a:endParaRPr lang="en-US" altLang="zh-CN" dirty="0" smtClean="0"/>
          </a:p>
          <a:p>
            <a:r>
              <a:rPr lang="zh-CN" altLang="en-US" b="1" dirty="0"/>
              <a:t>存款保险的保障</a:t>
            </a:r>
            <a:r>
              <a:rPr lang="zh-CN" altLang="en-US" b="1" dirty="0" smtClean="0"/>
              <a:t>：</a:t>
            </a:r>
            <a:r>
              <a:rPr lang="en-US" altLang="zh-CN" dirty="0"/>
              <a:t>ING Direct USA </a:t>
            </a:r>
            <a:r>
              <a:rPr lang="zh-CN" altLang="en-US" dirty="0" smtClean="0"/>
              <a:t>为</a:t>
            </a:r>
            <a:r>
              <a:rPr lang="zh-CN" altLang="en-US" dirty="0"/>
              <a:t>存款客户提供联邦存款保险公司的</a:t>
            </a:r>
            <a:r>
              <a:rPr lang="zh-CN" altLang="en-US" dirty="0" smtClean="0"/>
              <a:t>存款保障。</a:t>
            </a:r>
            <a:endParaRPr lang="en-US" altLang="zh-CN" dirty="0" smtClean="0"/>
          </a:p>
          <a:p>
            <a:r>
              <a:rPr lang="zh-CN" altLang="en-US" b="1" dirty="0"/>
              <a:t>强化安全性措施</a:t>
            </a:r>
            <a:r>
              <a:rPr lang="zh-CN" altLang="en-US" b="1" dirty="0" smtClean="0"/>
              <a:t>：</a:t>
            </a:r>
            <a:r>
              <a:rPr lang="en-US" altLang="zh-CN" dirty="0" smtClean="0"/>
              <a:t>ING </a:t>
            </a:r>
            <a:r>
              <a:rPr lang="en-US" altLang="zh-CN" dirty="0"/>
              <a:t>Direct USA </a:t>
            </a:r>
            <a:r>
              <a:rPr lang="zh-CN" altLang="en-US" dirty="0"/>
              <a:t>高度重视安全性建设，在</a:t>
            </a:r>
            <a:r>
              <a:rPr lang="zh-CN" altLang="en-US" dirty="0" smtClean="0"/>
              <a:t>客户合</a:t>
            </a:r>
            <a:r>
              <a:rPr lang="zh-CN" altLang="en-US" dirty="0"/>
              <a:t>规性检查、账户登录验证、资金划拨、支票签发、信息查询更新等方面做了严格的规定</a:t>
            </a:r>
            <a:r>
              <a:rPr lang="zh-CN" altLang="en-US" dirty="0" smtClean="0"/>
              <a:t>；同时</a:t>
            </a:r>
            <a:r>
              <a:rPr lang="zh-CN" altLang="en-US" dirty="0"/>
              <a:t>，</a:t>
            </a:r>
            <a:r>
              <a:rPr lang="en-US" altLang="zh-CN" dirty="0"/>
              <a:t>ING Direct USA </a:t>
            </a:r>
            <a:r>
              <a:rPr lang="zh-CN" altLang="en-US" dirty="0"/>
              <a:t>在其网站上向客户详尽介绍各种可能出现的网络诈骗以及非法</a:t>
            </a:r>
            <a:r>
              <a:rPr lang="zh-CN" altLang="en-US" dirty="0" smtClean="0"/>
              <a:t>盗取信息</a:t>
            </a:r>
            <a:r>
              <a:rPr lang="zh-CN" altLang="en-US" dirty="0"/>
              <a:t>的情况，并明确告知客户在每种情况下应该采取的应对措施，从而在最大程度上</a:t>
            </a:r>
            <a:r>
              <a:rPr lang="zh-CN" altLang="en-US" dirty="0" smtClean="0"/>
              <a:t>保障客户</a:t>
            </a:r>
            <a:r>
              <a:rPr lang="zh-CN" altLang="en-US" dirty="0"/>
              <a:t>资金和信息</a:t>
            </a:r>
            <a:r>
              <a:rPr lang="zh-CN" altLang="en-US" dirty="0" smtClean="0"/>
              <a:t>安全。</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15</a:t>
            </a:fld>
            <a:endParaRPr lang="zh-CN" altLang="en-US"/>
          </a:p>
        </p:txBody>
      </p:sp>
    </p:spTree>
    <p:extLst>
      <p:ext uri="{BB962C8B-B14F-4D97-AF65-F5344CB8AC3E}">
        <p14:creationId xmlns:p14="http://schemas.microsoft.com/office/powerpoint/2010/main" val="38779176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15.6 </a:t>
            </a:r>
            <a:r>
              <a:rPr lang="zh-CN" altLang="en-US" dirty="0"/>
              <a:t>网上证券交易</a:t>
            </a:r>
            <a:r>
              <a:rPr lang="en-US" altLang="zh-CN" dirty="0"/>
              <a:t>——</a:t>
            </a:r>
            <a:r>
              <a:rPr lang="en-US" altLang="zh-CN" dirty="0" err="1"/>
              <a:t>E*Trade</a:t>
            </a:r>
            <a:endParaRPr lang="zh-CN" altLang="en-US" dirty="0">
              <a:solidFill>
                <a:srgbClr val="FF0000"/>
              </a:solidFill>
            </a:endParaRPr>
          </a:p>
        </p:txBody>
      </p:sp>
      <p:sp>
        <p:nvSpPr>
          <p:cNvPr id="3" name="内容占位符 2"/>
          <p:cNvSpPr>
            <a:spLocks noGrp="1"/>
          </p:cNvSpPr>
          <p:nvPr>
            <p:ph idx="1"/>
          </p:nvPr>
        </p:nvSpPr>
        <p:spPr>
          <a:xfrm>
            <a:off x="457200" y="2348880"/>
            <a:ext cx="8229600" cy="4104456"/>
          </a:xfrm>
        </p:spPr>
        <p:txBody>
          <a:bodyPr>
            <a:normAutofit/>
          </a:bodyPr>
          <a:lstStyle/>
          <a:p>
            <a:r>
              <a:rPr lang="en-US" altLang="zh-CN" dirty="0" err="1" smtClean="0"/>
              <a:t>E*Trade</a:t>
            </a:r>
            <a:r>
              <a:rPr lang="zh-CN" altLang="en-US" dirty="0" smtClean="0"/>
              <a:t>于</a:t>
            </a:r>
            <a:r>
              <a:rPr lang="en-US" altLang="zh-CN" dirty="0" smtClean="0"/>
              <a:t>1992</a:t>
            </a:r>
            <a:r>
              <a:rPr lang="zh-CN" altLang="en-US" dirty="0" smtClean="0"/>
              <a:t>年</a:t>
            </a:r>
            <a:r>
              <a:rPr lang="zh-CN" altLang="en-US" dirty="0"/>
              <a:t>创立后不久，就赶上了美国第二波佣金降价潮，并成为美国佣金</a:t>
            </a:r>
            <a:r>
              <a:rPr lang="zh-CN" altLang="en-US" dirty="0" smtClean="0"/>
              <a:t>价格</a:t>
            </a:r>
            <a:r>
              <a:rPr lang="zh-CN" altLang="en-US" dirty="0"/>
              <a:t>战的先驱。目前其佣金费率属于同服务水平中佣金费率最低的券商之一。在客户黏性上</a:t>
            </a:r>
            <a:r>
              <a:rPr lang="zh-CN" altLang="en-US" dirty="0" smtClean="0"/>
              <a:t>，</a:t>
            </a:r>
            <a:r>
              <a:rPr lang="en-US" altLang="zh-CN" dirty="0" err="1" smtClean="0"/>
              <a:t>E*Trade</a:t>
            </a:r>
            <a:r>
              <a:rPr lang="zh-CN" altLang="en-US" dirty="0" smtClean="0"/>
              <a:t>一直</a:t>
            </a:r>
            <a:r>
              <a:rPr lang="zh-CN" altLang="en-US" dirty="0"/>
              <a:t>是美国点击率最高的券商之一，领先其竞争对手嘉信理财的两倍以上。其</a:t>
            </a:r>
            <a:r>
              <a:rPr lang="zh-CN" altLang="en-US" dirty="0" smtClean="0"/>
              <a:t>特点如下：</a:t>
            </a:r>
            <a:endParaRPr lang="en-US" altLang="zh-CN" dirty="0" smtClean="0"/>
          </a:p>
          <a:p>
            <a:pPr lvl="1"/>
            <a:r>
              <a:rPr lang="zh-CN" altLang="en-US" dirty="0"/>
              <a:t>第一，以网站为中心的营销体系</a:t>
            </a:r>
            <a:r>
              <a:rPr lang="zh-CN" altLang="en-US" dirty="0" smtClean="0"/>
              <a:t>。</a:t>
            </a:r>
            <a:endParaRPr lang="en-US" altLang="zh-CN" dirty="0" smtClean="0"/>
          </a:p>
          <a:p>
            <a:pPr lvl="1"/>
            <a:r>
              <a:rPr lang="zh-CN" altLang="en-US" dirty="0"/>
              <a:t>第二，全方位零售网点的拓展</a:t>
            </a:r>
            <a:r>
              <a:rPr lang="zh-CN" altLang="en-US" dirty="0" smtClean="0"/>
              <a:t>。</a:t>
            </a:r>
            <a:endParaRPr lang="en-US" altLang="zh-CN" dirty="0" smtClean="0"/>
          </a:p>
          <a:p>
            <a:pPr lvl="1"/>
            <a:r>
              <a:rPr lang="zh-CN" altLang="en-US" dirty="0"/>
              <a:t>第三，丰富的信息咨询内容。</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16</a:t>
            </a:fld>
            <a:endParaRPr lang="zh-CN" altLang="en-US"/>
          </a:p>
        </p:txBody>
      </p:sp>
      <p:sp>
        <p:nvSpPr>
          <p:cNvPr id="5" name="TextBox 4"/>
          <p:cNvSpPr txBox="1"/>
          <p:nvPr/>
        </p:nvSpPr>
        <p:spPr>
          <a:xfrm>
            <a:off x="539552" y="1414517"/>
            <a:ext cx="8136904" cy="923330"/>
          </a:xfrm>
          <a:prstGeom prst="rect">
            <a:avLst/>
          </a:prstGeom>
          <a:noFill/>
        </p:spPr>
        <p:txBody>
          <a:bodyPr wrap="square" rtlCol="0">
            <a:spAutoFit/>
          </a:bodyPr>
          <a:lstStyle/>
          <a:p>
            <a:r>
              <a:rPr lang="en-US" altLang="zh-CN" dirty="0" err="1" smtClean="0">
                <a:solidFill>
                  <a:srgbClr val="6A5015"/>
                </a:solidFill>
                <a:latin typeface="仿宋" panose="02010609060101010101" pitchFamily="49" charset="-122"/>
                <a:ea typeface="仿宋" panose="02010609060101010101" pitchFamily="49" charset="-122"/>
              </a:rPr>
              <a:t>E*Trade</a:t>
            </a:r>
            <a:r>
              <a:rPr lang="zh-CN" altLang="en-US" dirty="0" smtClean="0">
                <a:solidFill>
                  <a:srgbClr val="6A5015"/>
                </a:solidFill>
                <a:latin typeface="仿宋" panose="02010609060101010101" pitchFamily="49" charset="-122"/>
                <a:ea typeface="仿宋" panose="02010609060101010101" pitchFamily="49" charset="-122"/>
              </a:rPr>
              <a:t>公司</a:t>
            </a:r>
            <a:r>
              <a:rPr lang="zh-CN" altLang="en-US" dirty="0">
                <a:solidFill>
                  <a:srgbClr val="6A5015"/>
                </a:solidFill>
                <a:latin typeface="仿宋" panose="02010609060101010101" pitchFamily="49" charset="-122"/>
                <a:ea typeface="仿宋" panose="02010609060101010101" pitchFamily="49" charset="-122"/>
              </a:rPr>
              <a:t>在</a:t>
            </a:r>
            <a:r>
              <a:rPr lang="en-US" altLang="zh-CN" dirty="0" smtClean="0">
                <a:solidFill>
                  <a:srgbClr val="6A5015"/>
                </a:solidFill>
                <a:latin typeface="仿宋" panose="02010609060101010101" pitchFamily="49" charset="-122"/>
                <a:ea typeface="仿宋" panose="02010609060101010101" pitchFamily="49" charset="-122"/>
              </a:rPr>
              <a:t>20</a:t>
            </a:r>
            <a:r>
              <a:rPr lang="zh-CN" altLang="en-US" dirty="0" smtClean="0">
                <a:solidFill>
                  <a:srgbClr val="6A5015"/>
                </a:solidFill>
                <a:latin typeface="仿宋" panose="02010609060101010101" pitchFamily="49" charset="-122"/>
                <a:ea typeface="仿宋" panose="02010609060101010101" pitchFamily="49" charset="-122"/>
              </a:rPr>
              <a:t>世纪</a:t>
            </a:r>
            <a:r>
              <a:rPr lang="en-US" altLang="zh-CN" dirty="0" smtClean="0">
                <a:solidFill>
                  <a:srgbClr val="6A5015"/>
                </a:solidFill>
                <a:latin typeface="仿宋" panose="02010609060101010101" pitchFamily="49" charset="-122"/>
                <a:ea typeface="仿宋" panose="02010609060101010101" pitchFamily="49" charset="-122"/>
              </a:rPr>
              <a:t>80</a:t>
            </a:r>
            <a:r>
              <a:rPr lang="zh-CN" altLang="en-US" dirty="0" smtClean="0">
                <a:solidFill>
                  <a:srgbClr val="6A5015"/>
                </a:solidFill>
                <a:latin typeface="仿宋" panose="02010609060101010101" pitchFamily="49" charset="-122"/>
                <a:ea typeface="仿宋" panose="02010609060101010101" pitchFamily="49" charset="-122"/>
              </a:rPr>
              <a:t>年代</a:t>
            </a:r>
            <a:r>
              <a:rPr lang="zh-CN" altLang="en-US" dirty="0">
                <a:solidFill>
                  <a:srgbClr val="6A5015"/>
                </a:solidFill>
                <a:latin typeface="仿宋" panose="02010609060101010101" pitchFamily="49" charset="-122"/>
                <a:ea typeface="仿宋" panose="02010609060101010101" pitchFamily="49" charset="-122"/>
              </a:rPr>
              <a:t>初期是一家提供信息技术服务的公司，在</a:t>
            </a:r>
            <a:r>
              <a:rPr lang="en-US" altLang="zh-CN" dirty="0" smtClean="0">
                <a:solidFill>
                  <a:srgbClr val="6A5015"/>
                </a:solidFill>
                <a:latin typeface="仿宋" panose="02010609060101010101" pitchFamily="49" charset="-122"/>
                <a:ea typeface="仿宋" panose="02010609060101010101" pitchFamily="49" charset="-122"/>
              </a:rPr>
              <a:t>1992</a:t>
            </a:r>
            <a:r>
              <a:rPr lang="zh-CN" altLang="en-US" dirty="0" smtClean="0">
                <a:solidFill>
                  <a:srgbClr val="6A5015"/>
                </a:solidFill>
                <a:latin typeface="仿宋" panose="02010609060101010101" pitchFamily="49" charset="-122"/>
                <a:ea typeface="仿宋" panose="02010609060101010101" pitchFamily="49" charset="-122"/>
              </a:rPr>
              <a:t>年转型为向折扣经纪商提供在线投资的后台服务，在</a:t>
            </a:r>
            <a:r>
              <a:rPr lang="en-US" altLang="zh-CN" dirty="0" smtClean="0">
                <a:solidFill>
                  <a:srgbClr val="6A5015"/>
                </a:solidFill>
                <a:latin typeface="仿宋" panose="02010609060101010101" pitchFamily="49" charset="-122"/>
                <a:ea typeface="仿宋" panose="02010609060101010101" pitchFamily="49" charset="-122"/>
              </a:rPr>
              <a:t>1996</a:t>
            </a:r>
            <a:r>
              <a:rPr lang="zh-CN" altLang="en-US" dirty="0" smtClean="0">
                <a:solidFill>
                  <a:srgbClr val="6A5015"/>
                </a:solidFill>
                <a:latin typeface="仿宋" panose="02010609060101010101" pitchFamily="49" charset="-122"/>
                <a:ea typeface="仿宋" panose="02010609060101010101" pitchFamily="49" charset="-122"/>
              </a:rPr>
              <a:t>年</a:t>
            </a:r>
            <a:r>
              <a:rPr lang="zh-CN" altLang="en-US" dirty="0">
                <a:solidFill>
                  <a:srgbClr val="6A5015"/>
                </a:solidFill>
                <a:latin typeface="仿宋" panose="02010609060101010101" pitchFamily="49" charset="-122"/>
                <a:ea typeface="仿宋" panose="02010609060101010101" pitchFamily="49" charset="-122"/>
              </a:rPr>
              <a:t>通过开设自己的网站走向台前，直接提供线上证券交易服务。</a:t>
            </a:r>
          </a:p>
        </p:txBody>
      </p:sp>
    </p:spTree>
    <p:extLst>
      <p:ext uri="{BB962C8B-B14F-4D97-AF65-F5344CB8AC3E}">
        <p14:creationId xmlns:p14="http://schemas.microsoft.com/office/powerpoint/2010/main" val="38135382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15.6 </a:t>
            </a:r>
            <a:r>
              <a:rPr lang="zh-CN" altLang="en-US" dirty="0"/>
              <a:t>网上证券交易</a:t>
            </a:r>
            <a:r>
              <a:rPr lang="en-US" altLang="zh-CN" dirty="0"/>
              <a:t>——</a:t>
            </a:r>
            <a:r>
              <a:rPr lang="en-US" altLang="zh-CN" dirty="0" err="1"/>
              <a:t>E*Trade</a:t>
            </a:r>
            <a:endParaRPr lang="zh-CN" altLang="en-US" dirty="0">
              <a:solidFill>
                <a:srgbClr val="FF0000"/>
              </a:solidFill>
            </a:endParaRPr>
          </a:p>
        </p:txBody>
      </p:sp>
      <p:sp>
        <p:nvSpPr>
          <p:cNvPr id="3" name="内容占位符 2"/>
          <p:cNvSpPr>
            <a:spLocks noGrp="1"/>
          </p:cNvSpPr>
          <p:nvPr>
            <p:ph idx="1"/>
          </p:nvPr>
        </p:nvSpPr>
        <p:spPr>
          <a:xfrm>
            <a:off x="457200" y="1700808"/>
            <a:ext cx="8219256" cy="5157192"/>
          </a:xfrm>
        </p:spPr>
        <p:txBody>
          <a:bodyPr>
            <a:normAutofit/>
          </a:bodyPr>
          <a:lstStyle/>
          <a:p>
            <a:r>
              <a:rPr lang="en-US" altLang="zh-CN" dirty="0" err="1" smtClean="0"/>
              <a:t>E*Trade</a:t>
            </a:r>
            <a:r>
              <a:rPr lang="zh-CN" altLang="en-US" dirty="0" smtClean="0"/>
              <a:t>将</a:t>
            </a:r>
            <a:r>
              <a:rPr lang="zh-CN" altLang="en-US" dirty="0"/>
              <a:t>其网上证券交易的成功归结为四个动力：品牌、内容、技术和</a:t>
            </a:r>
            <a:r>
              <a:rPr lang="zh-CN" altLang="en-US" dirty="0" smtClean="0"/>
              <a:t>全球化。</a:t>
            </a:r>
            <a:endParaRPr lang="en-US" altLang="zh-CN" dirty="0" smtClean="0"/>
          </a:p>
          <a:p>
            <a:r>
              <a:rPr lang="zh-CN" altLang="en-US" b="1" dirty="0"/>
              <a:t>以品牌和内容实现消费锁定</a:t>
            </a:r>
            <a:r>
              <a:rPr lang="zh-CN" altLang="en-US" b="1" dirty="0" smtClean="0"/>
              <a:t>：</a:t>
            </a:r>
            <a:r>
              <a:rPr lang="en-US" altLang="zh-CN" dirty="0" err="1"/>
              <a:t>E*Trade</a:t>
            </a:r>
            <a:r>
              <a:rPr lang="en-US" altLang="zh-CN" dirty="0"/>
              <a:t> </a:t>
            </a:r>
            <a:r>
              <a:rPr lang="zh-CN" altLang="en-US" dirty="0"/>
              <a:t>投入了大量资源进行市场营销和客户开发。用低佣金来吸引投资者，</a:t>
            </a:r>
            <a:r>
              <a:rPr lang="zh-CN" altLang="en-US" dirty="0" smtClean="0"/>
              <a:t>并借助</a:t>
            </a:r>
            <a:r>
              <a:rPr lang="zh-CN" altLang="en-US" dirty="0"/>
              <a:t>广告宣传突出该公司在证券电子商务变革中的领先地位和低佣金服务等方面的特色</a:t>
            </a:r>
            <a:r>
              <a:rPr lang="zh-CN" altLang="en-US" dirty="0" smtClean="0"/>
              <a:t>，使</a:t>
            </a:r>
            <a:r>
              <a:rPr lang="zh-CN" altLang="en-US" dirty="0"/>
              <a:t>公司知名度迅速提高，影响力与日俱增，在越来越多的投资者心目中树立了品牌形象。公司品牌的</a:t>
            </a:r>
            <a:r>
              <a:rPr lang="zh-CN" altLang="en-US" dirty="0" smtClean="0"/>
              <a:t>树立使</a:t>
            </a:r>
            <a:r>
              <a:rPr lang="zh-CN" altLang="en-US" dirty="0"/>
              <a:t>客户确立了对</a:t>
            </a:r>
            <a:r>
              <a:rPr lang="en-US" altLang="zh-CN" dirty="0" err="1" smtClean="0"/>
              <a:t>E*Trade</a:t>
            </a:r>
            <a:r>
              <a:rPr lang="zh-CN" altLang="en-US" dirty="0" smtClean="0"/>
              <a:t>的</a:t>
            </a:r>
            <a:r>
              <a:rPr lang="zh-CN" altLang="en-US" dirty="0"/>
              <a:t>路径依赖，进而实现消费</a:t>
            </a:r>
            <a:r>
              <a:rPr lang="zh-CN" altLang="en-US" dirty="0" smtClean="0"/>
              <a:t>锁定。</a:t>
            </a:r>
            <a:endParaRPr lang="en-US" altLang="zh-CN" dirty="0" smtClean="0"/>
          </a:p>
          <a:p>
            <a:r>
              <a:rPr lang="zh-CN" altLang="en-US" b="1" dirty="0"/>
              <a:t>以技术和全球化战略实现自我扩张</a:t>
            </a:r>
            <a:r>
              <a:rPr lang="zh-CN" altLang="en-US" b="1" dirty="0" smtClean="0"/>
              <a:t>：</a:t>
            </a:r>
            <a:r>
              <a:rPr lang="en-US" altLang="zh-CN" dirty="0" err="1" smtClean="0"/>
              <a:t>E*Trade</a:t>
            </a:r>
            <a:r>
              <a:rPr lang="zh-CN" altLang="en-US" dirty="0" smtClean="0"/>
              <a:t>对</a:t>
            </a:r>
            <a:r>
              <a:rPr lang="zh-CN" altLang="en-US" dirty="0"/>
              <a:t>技术的发展不仅侧重于提高内部</a:t>
            </a:r>
            <a:r>
              <a:rPr lang="zh-CN" altLang="en-US" dirty="0" smtClean="0"/>
              <a:t>效率</a:t>
            </a:r>
            <a:r>
              <a:rPr lang="zh-CN" altLang="en-US" dirty="0"/>
              <a:t>和节约成本，还以方便客户为出发点，发展了无线通信和语音驱动网站。为了实现</a:t>
            </a:r>
            <a:r>
              <a:rPr lang="zh-CN" altLang="en-US" dirty="0" smtClean="0"/>
              <a:t>技术创新</a:t>
            </a:r>
            <a:r>
              <a:rPr lang="zh-CN" altLang="en-US" dirty="0"/>
              <a:t>，公司建立了三个技术中心，负责系统支持、网络维护、客户服务、交易备份等工作</a:t>
            </a:r>
            <a:r>
              <a:rPr lang="zh-CN" altLang="en-US" dirty="0" smtClean="0"/>
              <a:t>，技术</a:t>
            </a:r>
            <a:r>
              <a:rPr lang="zh-CN" altLang="en-US" dirty="0"/>
              <a:t>开发费用占总费用的比例也呈逐年递增的状态。</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17</a:t>
            </a:fld>
            <a:endParaRPr lang="zh-CN" altLang="en-US"/>
          </a:p>
        </p:txBody>
      </p:sp>
    </p:spTree>
    <p:extLst>
      <p:ext uri="{BB962C8B-B14F-4D97-AF65-F5344CB8AC3E}">
        <p14:creationId xmlns:p14="http://schemas.microsoft.com/office/powerpoint/2010/main" val="1843284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15.7 </a:t>
            </a:r>
            <a:r>
              <a:rPr lang="zh-CN" altLang="en-US" dirty="0"/>
              <a:t>保险电子商务</a:t>
            </a:r>
            <a:r>
              <a:rPr lang="en-US" altLang="zh-CN" dirty="0"/>
              <a:t>——</a:t>
            </a:r>
            <a:r>
              <a:rPr lang="en-US" altLang="zh-CN" dirty="0" err="1"/>
              <a:t>InsWeb</a:t>
            </a:r>
            <a:endParaRPr lang="zh-CN" altLang="en-US" dirty="0">
              <a:solidFill>
                <a:srgbClr val="FF0000"/>
              </a:solidFill>
            </a:endParaRPr>
          </a:p>
        </p:txBody>
      </p:sp>
      <p:sp>
        <p:nvSpPr>
          <p:cNvPr id="3" name="内容占位符 2"/>
          <p:cNvSpPr>
            <a:spLocks noGrp="1"/>
          </p:cNvSpPr>
          <p:nvPr>
            <p:ph idx="1"/>
          </p:nvPr>
        </p:nvSpPr>
        <p:spPr>
          <a:xfrm>
            <a:off x="457200" y="2348880"/>
            <a:ext cx="8229600" cy="4104456"/>
          </a:xfrm>
        </p:spPr>
        <p:txBody>
          <a:bodyPr>
            <a:normAutofit/>
          </a:bodyPr>
          <a:lstStyle/>
          <a:p>
            <a:r>
              <a:rPr lang="en-US" altLang="zh-CN" b="1" dirty="0" err="1" smtClean="0"/>
              <a:t>InsWeb</a:t>
            </a:r>
            <a:r>
              <a:rPr lang="zh-CN" altLang="en-US" b="1" dirty="0" smtClean="0"/>
              <a:t>的</a:t>
            </a:r>
            <a:r>
              <a:rPr lang="zh-CN" altLang="en-US" b="1" dirty="0"/>
              <a:t>经营</a:t>
            </a:r>
            <a:r>
              <a:rPr lang="zh-CN" altLang="en-US" b="1" dirty="0" smtClean="0"/>
              <a:t>模式：</a:t>
            </a:r>
            <a:r>
              <a:rPr lang="en-US" altLang="zh-CN" dirty="0" err="1"/>
              <a:t>InsWeb</a:t>
            </a:r>
            <a:r>
              <a:rPr lang="zh-CN" altLang="en-US" dirty="0"/>
              <a:t>的主要盈利模式一是为消费者提供多家合作保险公司的产品报价以帮助对比</a:t>
            </a:r>
            <a:r>
              <a:rPr lang="zh-CN" altLang="en-US" dirty="0" smtClean="0"/>
              <a:t>，并</a:t>
            </a:r>
            <a:r>
              <a:rPr lang="zh-CN" altLang="en-US" dirty="0"/>
              <a:t>从消费者收取费用；二是为代理人提供消费者的个人信息和投保意向，并向代理人</a:t>
            </a:r>
            <a:r>
              <a:rPr lang="zh-CN" altLang="en-US" dirty="0" smtClean="0"/>
              <a:t>收取费用。</a:t>
            </a:r>
            <a:endParaRPr lang="en-US" altLang="zh-CN" dirty="0" smtClean="0"/>
          </a:p>
          <a:p>
            <a:r>
              <a:rPr lang="en-US" altLang="zh-CN" b="1" dirty="0" err="1" smtClean="0"/>
              <a:t>InsWeb</a:t>
            </a:r>
            <a:r>
              <a:rPr lang="zh-CN" altLang="en-US" b="1" dirty="0" smtClean="0"/>
              <a:t>的</a:t>
            </a:r>
            <a:r>
              <a:rPr lang="zh-CN" altLang="en-US" b="1" dirty="0"/>
              <a:t>成败</a:t>
            </a:r>
            <a:r>
              <a:rPr lang="zh-CN" altLang="en-US" b="1" dirty="0" smtClean="0"/>
              <a:t>原因：</a:t>
            </a:r>
            <a:endParaRPr lang="en-US" altLang="zh-CN" b="1" dirty="0" smtClean="0"/>
          </a:p>
          <a:p>
            <a:pPr lvl="1"/>
            <a:r>
              <a:rPr lang="zh-CN" altLang="en-US" b="1" dirty="0" smtClean="0"/>
              <a:t>成因：</a:t>
            </a:r>
            <a:r>
              <a:rPr lang="en-US" altLang="zh-CN" dirty="0" err="1" smtClean="0"/>
              <a:t>InsWeb</a:t>
            </a:r>
            <a:r>
              <a:rPr lang="zh-CN" altLang="en-US" dirty="0" smtClean="0"/>
              <a:t>的</a:t>
            </a:r>
            <a:r>
              <a:rPr lang="zh-CN" altLang="en-US" dirty="0"/>
              <a:t>成功在于它为保险行业注入了新鲜的血液，给客户和保险公司都带来了</a:t>
            </a:r>
            <a:r>
              <a:rPr lang="zh-CN" altLang="en-US" dirty="0" smtClean="0"/>
              <a:t>好处，包括</a:t>
            </a:r>
            <a:r>
              <a:rPr lang="zh-CN" altLang="en-US" dirty="0"/>
              <a:t>快速、全面、实时的保险商品报价；在得到良好的服务的同时，免却了推销带给客户的压力，同时维护了</a:t>
            </a:r>
            <a:r>
              <a:rPr lang="zh-CN" altLang="en-US" dirty="0" smtClean="0"/>
              <a:t>客户</a:t>
            </a:r>
            <a:r>
              <a:rPr lang="zh-CN" altLang="en-US" dirty="0"/>
              <a:t>的</a:t>
            </a:r>
            <a:r>
              <a:rPr lang="zh-CN" altLang="en-US" dirty="0" smtClean="0"/>
              <a:t>隐私权等等。</a:t>
            </a:r>
            <a:endParaRPr lang="en-US" altLang="zh-CN" dirty="0" smtClean="0"/>
          </a:p>
          <a:p>
            <a:pPr lvl="1"/>
            <a:r>
              <a:rPr lang="zh-CN" altLang="en-US" b="1" dirty="0" smtClean="0"/>
              <a:t>败因：</a:t>
            </a:r>
            <a:r>
              <a:rPr lang="zh-CN" altLang="en-US" dirty="0"/>
              <a:t>第一，由于保险产品大多较为复杂；第二，交流模式单一，不能及时解决客户困难；第三，缺乏售后理赔协助，服务项目及内容有限；第四，不直接提供投保和支付服务，盈利模式不足。</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18</a:t>
            </a:fld>
            <a:endParaRPr lang="zh-CN" altLang="en-US"/>
          </a:p>
        </p:txBody>
      </p:sp>
      <p:sp>
        <p:nvSpPr>
          <p:cNvPr id="5" name="TextBox 4"/>
          <p:cNvSpPr txBox="1"/>
          <p:nvPr/>
        </p:nvSpPr>
        <p:spPr>
          <a:xfrm>
            <a:off x="539552" y="1414517"/>
            <a:ext cx="8136904" cy="923330"/>
          </a:xfrm>
          <a:prstGeom prst="rect">
            <a:avLst/>
          </a:prstGeom>
          <a:noFill/>
        </p:spPr>
        <p:txBody>
          <a:bodyPr wrap="square" rtlCol="0">
            <a:spAutoFit/>
          </a:bodyPr>
          <a:lstStyle/>
          <a:p>
            <a:r>
              <a:rPr lang="en-US" altLang="zh-CN" dirty="0" err="1" smtClean="0">
                <a:solidFill>
                  <a:srgbClr val="6A5015"/>
                </a:solidFill>
                <a:latin typeface="仿宋" panose="02010609060101010101" pitchFamily="49" charset="-122"/>
                <a:ea typeface="仿宋" panose="02010609060101010101" pitchFamily="49" charset="-122"/>
              </a:rPr>
              <a:t>InsWeb</a:t>
            </a:r>
            <a:r>
              <a:rPr lang="zh-CN" altLang="en-US" dirty="0" smtClean="0">
                <a:solidFill>
                  <a:srgbClr val="6A5015"/>
                </a:solidFill>
                <a:latin typeface="仿宋" panose="02010609060101010101" pitchFamily="49" charset="-122"/>
                <a:ea typeface="仿宋" panose="02010609060101010101" pitchFamily="49" charset="-122"/>
              </a:rPr>
              <a:t>总部</a:t>
            </a:r>
            <a:r>
              <a:rPr lang="zh-CN" altLang="en-US" dirty="0">
                <a:solidFill>
                  <a:srgbClr val="6A5015"/>
                </a:solidFill>
                <a:latin typeface="仿宋" panose="02010609060101010101" pitchFamily="49" charset="-122"/>
                <a:ea typeface="仿宋" panose="02010609060101010101" pitchFamily="49" charset="-122"/>
              </a:rPr>
              <a:t>设在美国加州的红杉城，创立于</a:t>
            </a:r>
            <a:r>
              <a:rPr lang="en-US" altLang="zh-CN" dirty="0">
                <a:solidFill>
                  <a:srgbClr val="6A5015"/>
                </a:solidFill>
                <a:latin typeface="仿宋" panose="02010609060101010101" pitchFamily="49" charset="-122"/>
                <a:ea typeface="仿宋" panose="02010609060101010101" pitchFamily="49" charset="-122"/>
              </a:rPr>
              <a:t>1995 </a:t>
            </a:r>
            <a:r>
              <a:rPr lang="zh-CN" altLang="en-US" dirty="0">
                <a:solidFill>
                  <a:srgbClr val="6A5015"/>
                </a:solidFill>
                <a:latin typeface="仿宋" panose="02010609060101010101" pitchFamily="49" charset="-122"/>
                <a:ea typeface="仿宋" panose="02010609060101010101" pitchFamily="49" charset="-122"/>
              </a:rPr>
              <a:t>年</a:t>
            </a:r>
            <a:r>
              <a:rPr lang="en-US" altLang="zh-CN" dirty="0" smtClean="0">
                <a:solidFill>
                  <a:srgbClr val="6A5015"/>
                </a:solidFill>
                <a:latin typeface="仿宋" panose="02010609060101010101" pitchFamily="49" charset="-122"/>
                <a:ea typeface="仿宋" panose="02010609060101010101" pitchFamily="49" charset="-122"/>
              </a:rPr>
              <a:t>2</a:t>
            </a:r>
            <a:r>
              <a:rPr lang="zh-CN" altLang="en-US" dirty="0" smtClean="0">
                <a:solidFill>
                  <a:srgbClr val="6A5015"/>
                </a:solidFill>
                <a:latin typeface="仿宋" panose="02010609060101010101" pitchFamily="49" charset="-122"/>
                <a:ea typeface="仿宋" panose="02010609060101010101" pitchFamily="49" charset="-122"/>
              </a:rPr>
              <a:t>月</a:t>
            </a:r>
            <a:r>
              <a:rPr lang="zh-CN" altLang="en-US" dirty="0">
                <a:solidFill>
                  <a:srgbClr val="6A5015"/>
                </a:solidFill>
                <a:latin typeface="仿宋" panose="02010609060101010101" pitchFamily="49" charset="-122"/>
                <a:ea typeface="仿宋" panose="02010609060101010101" pitchFamily="49" charset="-122"/>
              </a:rPr>
              <a:t>，曾在美国纳斯达克市场</a:t>
            </a:r>
            <a:r>
              <a:rPr lang="zh-CN" altLang="en-US" dirty="0" smtClean="0">
                <a:solidFill>
                  <a:srgbClr val="6A5015"/>
                </a:solidFill>
                <a:latin typeface="仿宋" panose="02010609060101010101" pitchFamily="49" charset="-122"/>
                <a:ea typeface="仿宋" panose="02010609060101010101" pitchFamily="49" charset="-122"/>
              </a:rPr>
              <a:t>上市</a:t>
            </a:r>
            <a:r>
              <a:rPr lang="zh-CN" altLang="en-US" dirty="0">
                <a:solidFill>
                  <a:srgbClr val="6A5015"/>
                </a:solidFill>
                <a:latin typeface="仿宋" panose="02010609060101010101" pitchFamily="49" charset="-122"/>
                <a:ea typeface="仿宋" panose="02010609060101010101" pitchFamily="49" charset="-122"/>
              </a:rPr>
              <a:t>，是全球最大的保险电子商务网站</a:t>
            </a:r>
            <a:r>
              <a:rPr lang="zh-CN" altLang="en-US" dirty="0" smtClean="0">
                <a:solidFill>
                  <a:srgbClr val="6A5015"/>
                </a:solidFill>
                <a:latin typeface="仿宋" panose="02010609060101010101" pitchFamily="49" charset="-122"/>
                <a:ea typeface="仿宋" panose="02010609060101010101" pitchFamily="49" charset="-122"/>
              </a:rPr>
              <a:t>，被</a:t>
            </a:r>
            <a:r>
              <a:rPr lang="en-US" altLang="zh-CN" dirty="0">
                <a:solidFill>
                  <a:srgbClr val="6A5015"/>
                </a:solidFill>
                <a:latin typeface="仿宋" panose="02010609060101010101" pitchFamily="49" charset="-122"/>
                <a:ea typeface="仿宋" panose="02010609060101010101" pitchFamily="49" charset="-122"/>
              </a:rPr>
              <a:t>FORBES </a:t>
            </a:r>
            <a:r>
              <a:rPr lang="zh-CN" altLang="en-US" dirty="0">
                <a:solidFill>
                  <a:srgbClr val="6A5015"/>
                </a:solidFill>
                <a:latin typeface="仿宋" panose="02010609060101010101" pitchFamily="49" charset="-122"/>
                <a:ea typeface="仿宋" panose="02010609060101010101" pitchFamily="49" charset="-122"/>
              </a:rPr>
              <a:t>称为是</a:t>
            </a:r>
            <a:r>
              <a:rPr lang="zh-CN" altLang="en-US" dirty="0" smtClean="0">
                <a:solidFill>
                  <a:srgbClr val="6A5015"/>
                </a:solidFill>
                <a:latin typeface="仿宋" panose="02010609060101010101" pitchFamily="49" charset="-122"/>
                <a:ea typeface="仿宋" panose="02010609060101010101" pitchFamily="49" charset="-122"/>
              </a:rPr>
              <a:t>网上</a:t>
            </a:r>
            <a:r>
              <a:rPr lang="zh-CN" altLang="en-US" dirty="0">
                <a:solidFill>
                  <a:srgbClr val="6A5015"/>
                </a:solidFill>
                <a:latin typeface="仿宋" panose="02010609060101010101" pitchFamily="49" charset="-122"/>
                <a:ea typeface="仿宋" panose="02010609060101010101" pitchFamily="49" charset="-122"/>
              </a:rPr>
              <a:t>最优秀的站点，也是</a:t>
            </a:r>
            <a:r>
              <a:rPr lang="en-US" altLang="zh-CN" dirty="0">
                <a:solidFill>
                  <a:srgbClr val="6A5015"/>
                </a:solidFill>
                <a:latin typeface="仿宋" panose="02010609060101010101" pitchFamily="49" charset="-122"/>
                <a:ea typeface="仿宋" panose="02010609060101010101" pitchFamily="49" charset="-122"/>
              </a:rPr>
              <a:t>YAHOO </a:t>
            </a:r>
            <a:r>
              <a:rPr lang="zh-CN" altLang="en-US" dirty="0">
                <a:solidFill>
                  <a:srgbClr val="6A5015"/>
                </a:solidFill>
                <a:latin typeface="仿宋" panose="02010609060101010101" pitchFamily="49" charset="-122"/>
                <a:ea typeface="仿宋" panose="02010609060101010101" pitchFamily="49" charset="-122"/>
              </a:rPr>
              <a:t>评出的全世界</a:t>
            </a:r>
            <a:r>
              <a:rPr lang="en-US" altLang="zh-CN" dirty="0">
                <a:solidFill>
                  <a:srgbClr val="6A5015"/>
                </a:solidFill>
                <a:latin typeface="仿宋" panose="02010609060101010101" pitchFamily="49" charset="-122"/>
                <a:ea typeface="仿宋" panose="02010609060101010101" pitchFamily="49" charset="-122"/>
              </a:rPr>
              <a:t>50 </a:t>
            </a:r>
            <a:r>
              <a:rPr lang="zh-CN" altLang="en-US" dirty="0">
                <a:solidFill>
                  <a:srgbClr val="6A5015"/>
                </a:solidFill>
                <a:latin typeface="仿宋" panose="02010609060101010101" pitchFamily="49" charset="-122"/>
                <a:ea typeface="仿宋" panose="02010609060101010101" pitchFamily="49" charset="-122"/>
              </a:rPr>
              <a:t>个最值得信赖和最有用的站点之一。</a:t>
            </a:r>
          </a:p>
        </p:txBody>
      </p:sp>
    </p:spTree>
    <p:extLst>
      <p:ext uri="{BB962C8B-B14F-4D97-AF65-F5344CB8AC3E}">
        <p14:creationId xmlns:p14="http://schemas.microsoft.com/office/powerpoint/2010/main" val="5991020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a:t>
            </a:r>
            <a:r>
              <a:rPr lang="zh-CN" altLang="en-US" dirty="0" smtClean="0"/>
              <a:t>总结</a:t>
            </a:r>
            <a:endParaRPr lang="zh-CN" altLang="en-US" dirty="0">
              <a:solidFill>
                <a:srgbClr val="FF0000"/>
              </a:solidFill>
            </a:endParaRPr>
          </a:p>
        </p:txBody>
      </p:sp>
      <p:sp>
        <p:nvSpPr>
          <p:cNvPr id="3" name="内容占位符 2"/>
          <p:cNvSpPr>
            <a:spLocks noGrp="1"/>
          </p:cNvSpPr>
          <p:nvPr>
            <p:ph idx="1"/>
          </p:nvPr>
        </p:nvSpPr>
        <p:spPr/>
        <p:txBody>
          <a:bodyPr/>
          <a:lstStyle/>
          <a:p>
            <a:r>
              <a:rPr lang="zh-CN" altLang="en-US" dirty="0"/>
              <a:t>本章介绍了国外典型互联网金融企业的发展情况，包括第三方支付模式代表</a:t>
            </a:r>
            <a:r>
              <a:rPr lang="en-US" altLang="zh-CN" dirty="0" smtClean="0"/>
              <a:t>PayPal</a:t>
            </a:r>
            <a:r>
              <a:rPr lang="zh-CN" altLang="en-US" dirty="0" smtClean="0"/>
              <a:t>和</a:t>
            </a:r>
            <a:r>
              <a:rPr lang="en-US" altLang="zh-CN" dirty="0"/>
              <a:t>Square</a:t>
            </a:r>
            <a:r>
              <a:rPr lang="zh-CN" altLang="en-US" dirty="0"/>
              <a:t>、</a:t>
            </a:r>
            <a:r>
              <a:rPr lang="en-US" altLang="zh-CN" dirty="0"/>
              <a:t>P2P </a:t>
            </a:r>
            <a:r>
              <a:rPr lang="zh-CN" altLang="en-US" dirty="0"/>
              <a:t>模式代表</a:t>
            </a:r>
            <a:r>
              <a:rPr lang="en-US" altLang="zh-CN" dirty="0"/>
              <a:t>Lending Club</a:t>
            </a:r>
            <a:r>
              <a:rPr lang="zh-CN" altLang="en-US" dirty="0"/>
              <a:t>、众筹模式代表</a:t>
            </a:r>
            <a:r>
              <a:rPr lang="en-US" altLang="zh-CN" dirty="0"/>
              <a:t>Kickstarter</a:t>
            </a:r>
            <a:r>
              <a:rPr lang="zh-CN" altLang="en-US" dirty="0"/>
              <a:t>、网上直销银行</a:t>
            </a:r>
            <a:r>
              <a:rPr lang="zh-CN" altLang="en-US" dirty="0" smtClean="0"/>
              <a:t>代表</a:t>
            </a:r>
            <a:r>
              <a:rPr lang="en-US" altLang="zh-CN" dirty="0"/>
              <a:t>ING Direct USA</a:t>
            </a:r>
            <a:r>
              <a:rPr lang="zh-CN" altLang="en-US" dirty="0"/>
              <a:t>、网络证券经纪公司代表</a:t>
            </a:r>
            <a:r>
              <a:rPr lang="en-US" altLang="zh-CN" dirty="0" err="1"/>
              <a:t>E*Trade</a:t>
            </a:r>
            <a:r>
              <a:rPr lang="zh-CN" altLang="en-US" dirty="0"/>
              <a:t>、网上第三方保险网站</a:t>
            </a:r>
            <a:r>
              <a:rPr lang="en-US" altLang="zh-CN" dirty="0" err="1"/>
              <a:t>InsWeb</a:t>
            </a:r>
            <a:r>
              <a:rPr lang="zh-CN" altLang="en-US" dirty="0"/>
              <a:t>。通过</a:t>
            </a:r>
            <a:r>
              <a:rPr lang="zh-CN" altLang="en-US" dirty="0" smtClean="0"/>
              <a:t>介绍</a:t>
            </a:r>
            <a:r>
              <a:rPr lang="zh-CN" altLang="en-US" dirty="0"/>
              <a:t>国外互联网金融各种模式典型企业的发展情况，分析各种模式的运营模式以及典型</a:t>
            </a:r>
            <a:r>
              <a:rPr lang="zh-CN" altLang="en-US" dirty="0" smtClean="0"/>
              <a:t>企业成败</a:t>
            </a:r>
            <a:r>
              <a:rPr lang="zh-CN" altLang="en-US" dirty="0"/>
              <a:t>的原因。</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19</a:t>
            </a:fld>
            <a:endParaRPr lang="zh-CN" altLang="en-US"/>
          </a:p>
        </p:txBody>
      </p:sp>
    </p:spTree>
    <p:extLst>
      <p:ext uri="{BB962C8B-B14F-4D97-AF65-F5344CB8AC3E}">
        <p14:creationId xmlns:p14="http://schemas.microsoft.com/office/powerpoint/2010/main" val="8158039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2</a:t>
            </a:fld>
            <a:endParaRPr lang="zh-CN" altLang="en-US"/>
          </a:p>
        </p:txBody>
      </p:sp>
      <p:sp>
        <p:nvSpPr>
          <p:cNvPr id="5" name="TextBox 4"/>
          <p:cNvSpPr txBox="1"/>
          <p:nvPr/>
        </p:nvSpPr>
        <p:spPr>
          <a:xfrm>
            <a:off x="971600" y="908720"/>
            <a:ext cx="7416824" cy="584775"/>
          </a:xfrm>
          <a:prstGeom prst="rect">
            <a:avLst/>
          </a:prstGeom>
          <a:noFill/>
        </p:spPr>
        <p:txBody>
          <a:bodyPr wrap="square" rtlCol="0">
            <a:spAutoFit/>
          </a:bodyPr>
          <a:lstStyle/>
          <a:p>
            <a:pPr algn="ctr"/>
            <a:r>
              <a:rPr lang="zh-CN" altLang="en-US" sz="3200" b="1" dirty="0" smtClean="0">
                <a:solidFill>
                  <a:srgbClr val="6A5015"/>
                </a:solidFill>
                <a:latin typeface="黑体" panose="02010609060101010101" pitchFamily="49" charset="-122"/>
                <a:ea typeface="黑体" panose="02010609060101010101" pitchFamily="49" charset="-122"/>
              </a:rPr>
              <a:t>主要内容</a:t>
            </a:r>
            <a:endParaRPr lang="zh-CN" altLang="en-US" sz="3200" b="1" dirty="0">
              <a:solidFill>
                <a:srgbClr val="FF0000"/>
              </a:solidFill>
              <a:latin typeface="黑体" panose="02010609060101010101" pitchFamily="49" charset="-122"/>
              <a:ea typeface="黑体" panose="02010609060101010101" pitchFamily="49" charset="-122"/>
            </a:endParaRPr>
          </a:p>
        </p:txBody>
      </p:sp>
      <p:sp>
        <p:nvSpPr>
          <p:cNvPr id="2" name="TextBox 1"/>
          <p:cNvSpPr txBox="1"/>
          <p:nvPr/>
        </p:nvSpPr>
        <p:spPr>
          <a:xfrm>
            <a:off x="899592" y="1812880"/>
            <a:ext cx="7488832" cy="3970318"/>
          </a:xfrm>
          <a:prstGeom prst="rect">
            <a:avLst/>
          </a:prstGeom>
          <a:noFill/>
        </p:spPr>
        <p:txBody>
          <a:bodyPr wrap="square" rtlCol="0">
            <a:spAutoFit/>
          </a:bodyPr>
          <a:lstStyle/>
          <a:p>
            <a:pPr marL="285750" indent="-285750">
              <a:lnSpc>
                <a:spcPct val="150000"/>
              </a:lnSpc>
              <a:buSzPct val="150000"/>
              <a:buBlip>
                <a:blip r:embed="rId2"/>
              </a:buBlip>
            </a:pPr>
            <a:r>
              <a:rPr lang="en-US" altLang="zh-CN" sz="2400" dirty="0">
                <a:solidFill>
                  <a:srgbClr val="6A5015"/>
                </a:solidFill>
                <a:latin typeface="黑体" panose="02010609060101010101" pitchFamily="49" charset="-122"/>
                <a:ea typeface="黑体" panose="02010609060101010101" pitchFamily="49" charset="-122"/>
              </a:rPr>
              <a:t> 15.1 </a:t>
            </a:r>
            <a:r>
              <a:rPr lang="zh-CN" altLang="en-US" sz="2400" dirty="0">
                <a:solidFill>
                  <a:srgbClr val="6A5015"/>
                </a:solidFill>
                <a:latin typeface="黑体" panose="02010609060101010101" pitchFamily="49" charset="-122"/>
                <a:ea typeface="黑体" panose="02010609060101010101" pitchFamily="49" charset="-122"/>
              </a:rPr>
              <a:t>第三方支付</a:t>
            </a:r>
            <a:r>
              <a:rPr lang="en-US" altLang="zh-CN" sz="2400" dirty="0">
                <a:solidFill>
                  <a:srgbClr val="6A5015"/>
                </a:solidFill>
                <a:latin typeface="黑体" panose="02010609060101010101" pitchFamily="49" charset="-122"/>
                <a:ea typeface="黑体" panose="02010609060101010101" pitchFamily="49" charset="-122"/>
              </a:rPr>
              <a:t>——PayPal </a:t>
            </a:r>
            <a:endParaRPr lang="en-US" altLang="zh-CN" sz="2400" dirty="0" smtClean="0">
              <a:solidFill>
                <a:srgbClr val="6A5015"/>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smtClean="0">
                <a:solidFill>
                  <a:srgbClr val="6A5015"/>
                </a:solidFill>
                <a:latin typeface="黑体" panose="02010609060101010101" pitchFamily="49" charset="-122"/>
                <a:ea typeface="黑体" panose="02010609060101010101" pitchFamily="49" charset="-122"/>
              </a:rPr>
              <a:t> 15.2 </a:t>
            </a:r>
            <a:r>
              <a:rPr lang="zh-CN" altLang="en-US" sz="2400" dirty="0" smtClean="0">
                <a:solidFill>
                  <a:srgbClr val="6A5015"/>
                </a:solidFill>
                <a:latin typeface="黑体" panose="02010609060101010101" pitchFamily="49" charset="-122"/>
                <a:ea typeface="黑体" panose="02010609060101010101" pitchFamily="49" charset="-122"/>
              </a:rPr>
              <a:t>快捷支付</a:t>
            </a:r>
            <a:r>
              <a:rPr lang="en-US" altLang="zh-CN" sz="2400" dirty="0" smtClean="0">
                <a:solidFill>
                  <a:srgbClr val="6A5015"/>
                </a:solidFill>
                <a:latin typeface="黑体" panose="02010609060101010101" pitchFamily="49" charset="-122"/>
                <a:ea typeface="黑体" panose="02010609060101010101" pitchFamily="49" charset="-122"/>
              </a:rPr>
              <a:t>——Square </a:t>
            </a:r>
          </a:p>
          <a:p>
            <a:pPr marL="285750" indent="-285750">
              <a:lnSpc>
                <a:spcPct val="150000"/>
              </a:lnSpc>
              <a:buSzPct val="150000"/>
              <a:buBlip>
                <a:blip r:embed="rId2"/>
              </a:buBlip>
            </a:pPr>
            <a:r>
              <a:rPr lang="en-US" altLang="zh-CN" sz="2400" dirty="0" smtClean="0">
                <a:solidFill>
                  <a:srgbClr val="6A5015"/>
                </a:solidFill>
                <a:latin typeface="黑体" panose="02010609060101010101" pitchFamily="49" charset="-122"/>
                <a:ea typeface="黑体" panose="02010609060101010101" pitchFamily="49" charset="-122"/>
              </a:rPr>
              <a:t> 15.3 </a:t>
            </a:r>
            <a:r>
              <a:rPr lang="en-US" altLang="zh-CN" sz="2400" dirty="0">
                <a:solidFill>
                  <a:srgbClr val="6A5015"/>
                </a:solidFill>
                <a:latin typeface="黑体" panose="02010609060101010101" pitchFamily="49" charset="-122"/>
                <a:ea typeface="黑体" panose="02010609060101010101" pitchFamily="49" charset="-122"/>
              </a:rPr>
              <a:t>Lending Club</a:t>
            </a:r>
            <a:endParaRPr lang="en-US" altLang="zh-CN" sz="2400" dirty="0" smtClean="0">
              <a:solidFill>
                <a:srgbClr val="6A5015"/>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smtClean="0">
                <a:solidFill>
                  <a:srgbClr val="6A5015"/>
                </a:solidFill>
                <a:latin typeface="黑体" panose="02010609060101010101" pitchFamily="49" charset="-122"/>
                <a:ea typeface="黑体" panose="02010609060101010101" pitchFamily="49" charset="-122"/>
              </a:rPr>
              <a:t> 15.4 </a:t>
            </a:r>
            <a:r>
              <a:rPr lang="zh-CN" altLang="en-US" sz="2400" dirty="0">
                <a:solidFill>
                  <a:srgbClr val="6A5015"/>
                </a:solidFill>
                <a:latin typeface="黑体" panose="02010609060101010101" pitchFamily="49" charset="-122"/>
                <a:ea typeface="黑体" panose="02010609060101010101" pitchFamily="49" charset="-122"/>
              </a:rPr>
              <a:t>众筹平台</a:t>
            </a:r>
            <a:r>
              <a:rPr lang="en-US" altLang="zh-CN" sz="2400" dirty="0">
                <a:solidFill>
                  <a:srgbClr val="6A5015"/>
                </a:solidFill>
                <a:latin typeface="黑体" panose="02010609060101010101" pitchFamily="49" charset="-122"/>
                <a:ea typeface="黑体" panose="02010609060101010101" pitchFamily="49" charset="-122"/>
              </a:rPr>
              <a:t>——Kickstarter</a:t>
            </a:r>
            <a:endParaRPr lang="en-US" altLang="zh-CN" sz="2400" dirty="0" smtClean="0">
              <a:solidFill>
                <a:srgbClr val="6A5015"/>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smtClean="0">
                <a:solidFill>
                  <a:srgbClr val="6A5015"/>
                </a:solidFill>
                <a:latin typeface="黑体" panose="02010609060101010101" pitchFamily="49" charset="-122"/>
                <a:ea typeface="黑体" panose="02010609060101010101" pitchFamily="49" charset="-122"/>
              </a:rPr>
              <a:t> 15.5 </a:t>
            </a:r>
            <a:r>
              <a:rPr lang="zh-CN" altLang="en-US" sz="2400" dirty="0" smtClean="0">
                <a:solidFill>
                  <a:srgbClr val="6A5015"/>
                </a:solidFill>
                <a:latin typeface="黑体" panose="02010609060101010101" pitchFamily="49" charset="-122"/>
                <a:ea typeface="黑体" panose="02010609060101010101" pitchFamily="49" charset="-122"/>
              </a:rPr>
              <a:t>互联网直销银行</a:t>
            </a:r>
            <a:r>
              <a:rPr lang="en-US" altLang="zh-CN" sz="2400" dirty="0" smtClean="0">
                <a:solidFill>
                  <a:srgbClr val="6A5015"/>
                </a:solidFill>
                <a:latin typeface="黑体" panose="02010609060101010101" pitchFamily="49" charset="-122"/>
                <a:ea typeface="黑体" panose="02010609060101010101" pitchFamily="49" charset="-122"/>
              </a:rPr>
              <a:t>——ING Direct USA </a:t>
            </a:r>
          </a:p>
          <a:p>
            <a:pPr marL="285750" indent="-285750">
              <a:lnSpc>
                <a:spcPct val="150000"/>
              </a:lnSpc>
              <a:buSzPct val="150000"/>
              <a:buBlip>
                <a:blip r:embed="rId2"/>
              </a:buBlip>
            </a:pPr>
            <a:r>
              <a:rPr lang="en-US" altLang="zh-CN" sz="2400" dirty="0" smtClean="0">
                <a:solidFill>
                  <a:srgbClr val="6A5015"/>
                </a:solidFill>
                <a:latin typeface="黑体" panose="02010609060101010101" pitchFamily="49" charset="-122"/>
                <a:ea typeface="黑体" panose="02010609060101010101" pitchFamily="49" charset="-122"/>
              </a:rPr>
              <a:t> 15.6 </a:t>
            </a:r>
            <a:r>
              <a:rPr lang="zh-CN" altLang="en-US" sz="2400" dirty="0">
                <a:solidFill>
                  <a:srgbClr val="6A5015"/>
                </a:solidFill>
                <a:latin typeface="黑体" panose="02010609060101010101" pitchFamily="49" charset="-122"/>
                <a:ea typeface="黑体" panose="02010609060101010101" pitchFamily="49" charset="-122"/>
              </a:rPr>
              <a:t>网上证券交易</a:t>
            </a:r>
            <a:r>
              <a:rPr lang="en-US" altLang="zh-CN" sz="2400" dirty="0">
                <a:solidFill>
                  <a:srgbClr val="6A5015"/>
                </a:solidFill>
                <a:latin typeface="黑体" panose="02010609060101010101" pitchFamily="49" charset="-122"/>
                <a:ea typeface="黑体" panose="02010609060101010101" pitchFamily="49" charset="-122"/>
              </a:rPr>
              <a:t>——</a:t>
            </a:r>
            <a:r>
              <a:rPr lang="en-US" altLang="zh-CN" sz="2400" dirty="0" err="1">
                <a:solidFill>
                  <a:srgbClr val="6A5015"/>
                </a:solidFill>
                <a:latin typeface="黑体" panose="02010609060101010101" pitchFamily="49" charset="-122"/>
                <a:ea typeface="黑体" panose="02010609060101010101" pitchFamily="49" charset="-122"/>
              </a:rPr>
              <a:t>E*Trade</a:t>
            </a:r>
            <a:r>
              <a:rPr lang="en-US" altLang="zh-CN" sz="2400" dirty="0">
                <a:solidFill>
                  <a:srgbClr val="6A5015"/>
                </a:solidFill>
                <a:latin typeface="黑体" panose="02010609060101010101" pitchFamily="49" charset="-122"/>
                <a:ea typeface="黑体" panose="02010609060101010101" pitchFamily="49" charset="-122"/>
              </a:rPr>
              <a:t> </a:t>
            </a:r>
            <a:endParaRPr lang="en-US" altLang="zh-CN" sz="2400" dirty="0" smtClean="0">
              <a:solidFill>
                <a:srgbClr val="6A5015"/>
              </a:solidFill>
              <a:latin typeface="黑体" panose="02010609060101010101" pitchFamily="49" charset="-122"/>
              <a:ea typeface="黑体" panose="02010609060101010101" pitchFamily="49" charset="-122"/>
            </a:endParaRPr>
          </a:p>
          <a:p>
            <a:pPr marL="285750" indent="-285750">
              <a:lnSpc>
                <a:spcPct val="150000"/>
              </a:lnSpc>
              <a:buSzPct val="150000"/>
              <a:buBlip>
                <a:blip r:embed="rId2"/>
              </a:buBlip>
            </a:pPr>
            <a:r>
              <a:rPr lang="en-US" altLang="zh-CN" sz="2400" dirty="0" smtClean="0">
                <a:solidFill>
                  <a:srgbClr val="6A5015"/>
                </a:solidFill>
                <a:latin typeface="黑体" panose="02010609060101010101" pitchFamily="49" charset="-122"/>
                <a:ea typeface="黑体" panose="02010609060101010101" pitchFamily="49" charset="-122"/>
              </a:rPr>
              <a:t> 15.7 </a:t>
            </a:r>
            <a:r>
              <a:rPr lang="zh-CN" altLang="en-US" sz="2400" dirty="0">
                <a:solidFill>
                  <a:srgbClr val="6A5015"/>
                </a:solidFill>
                <a:latin typeface="黑体" panose="02010609060101010101" pitchFamily="49" charset="-122"/>
                <a:ea typeface="黑体" panose="02010609060101010101" pitchFamily="49" charset="-122"/>
              </a:rPr>
              <a:t>保险电子商务</a:t>
            </a:r>
            <a:r>
              <a:rPr lang="en-US" altLang="zh-CN" sz="2400" dirty="0">
                <a:solidFill>
                  <a:srgbClr val="6A5015"/>
                </a:solidFill>
                <a:latin typeface="黑体" panose="02010609060101010101" pitchFamily="49" charset="-122"/>
                <a:ea typeface="黑体" panose="02010609060101010101" pitchFamily="49" charset="-122"/>
              </a:rPr>
              <a:t>——</a:t>
            </a:r>
            <a:r>
              <a:rPr lang="en-US" altLang="zh-CN" sz="2400" dirty="0" err="1" smtClean="0">
                <a:solidFill>
                  <a:srgbClr val="6A5015"/>
                </a:solidFill>
                <a:latin typeface="黑体" panose="02010609060101010101" pitchFamily="49" charset="-122"/>
                <a:ea typeface="黑体" panose="02010609060101010101" pitchFamily="49" charset="-122"/>
              </a:rPr>
              <a:t>InsWeb</a:t>
            </a:r>
            <a:endParaRPr lang="zh-CN" altLang="en-US" sz="2400" dirty="0">
              <a:solidFill>
                <a:srgbClr val="6A5015"/>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108538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关键概念</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20</a:t>
            </a:fld>
            <a:endParaRPr lang="zh-CN" altLang="en-US"/>
          </a:p>
        </p:txBody>
      </p:sp>
      <p:sp>
        <p:nvSpPr>
          <p:cNvPr id="5" name="圆角矩形 4"/>
          <p:cNvSpPr/>
          <p:nvPr/>
        </p:nvSpPr>
        <p:spPr>
          <a:xfrm>
            <a:off x="803353" y="2132856"/>
            <a:ext cx="7585071" cy="1728192"/>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1012233" y="2316325"/>
            <a:ext cx="7657078" cy="1100751"/>
          </a:xfrm>
          <a:prstGeom prst="rect">
            <a:avLst/>
          </a:prstGeom>
        </p:spPr>
        <p:txBody>
          <a:bodyPr wrap="square" numCol="1">
            <a:spAutoFit/>
          </a:bodyPr>
          <a:lstStyle/>
          <a:p>
            <a:pPr>
              <a:lnSpc>
                <a:spcPct val="200000"/>
              </a:lnSpc>
              <a:buSzPct val="150000"/>
            </a:pPr>
            <a:r>
              <a:rPr lang="en-US" altLang="zh-CN" dirty="0">
                <a:latin typeface="仿宋" panose="02010609060101010101" pitchFamily="49" charset="-122"/>
                <a:ea typeface="仿宋" panose="02010609060101010101" pitchFamily="49" charset="-122"/>
              </a:rPr>
              <a:t>PayPal </a:t>
            </a:r>
            <a:r>
              <a:rPr lang="en-US" altLang="zh-CN" dirty="0" smtClean="0">
                <a:latin typeface="仿宋" panose="02010609060101010101" pitchFamily="49" charset="-122"/>
                <a:ea typeface="仿宋" panose="02010609060101010101" pitchFamily="49" charset="-122"/>
              </a:rPr>
              <a:t>     Square      Lending Club      Kickstarter </a:t>
            </a:r>
          </a:p>
          <a:p>
            <a:pPr>
              <a:lnSpc>
                <a:spcPct val="200000"/>
              </a:lnSpc>
              <a:buSzPct val="150000"/>
            </a:pPr>
            <a:r>
              <a:rPr lang="en-US" altLang="zh-CN" dirty="0" smtClean="0">
                <a:latin typeface="仿宋" panose="02010609060101010101" pitchFamily="49" charset="-122"/>
                <a:ea typeface="仿宋" panose="02010609060101010101" pitchFamily="49" charset="-122"/>
              </a:rPr>
              <a:t>ING </a:t>
            </a:r>
            <a:r>
              <a:rPr lang="en-US" altLang="zh-CN" dirty="0">
                <a:latin typeface="仿宋" panose="02010609060101010101" pitchFamily="49" charset="-122"/>
                <a:ea typeface="仿宋" panose="02010609060101010101" pitchFamily="49" charset="-122"/>
              </a:rPr>
              <a:t>Direct USA </a:t>
            </a:r>
            <a:r>
              <a:rPr lang="en-US" altLang="zh-CN" dirty="0" smtClean="0">
                <a:latin typeface="仿宋" panose="02010609060101010101" pitchFamily="49" charset="-122"/>
                <a:ea typeface="仿宋" panose="02010609060101010101" pitchFamily="49" charset="-122"/>
              </a:rPr>
              <a:t>     </a:t>
            </a:r>
            <a:r>
              <a:rPr lang="en-US" altLang="zh-CN" dirty="0" err="1" smtClean="0">
                <a:latin typeface="仿宋" panose="02010609060101010101" pitchFamily="49" charset="-122"/>
                <a:ea typeface="仿宋" panose="02010609060101010101" pitchFamily="49" charset="-122"/>
              </a:rPr>
              <a:t>E*Trade</a:t>
            </a:r>
            <a:r>
              <a:rPr lang="en-US" altLang="zh-CN" dirty="0" smtClean="0">
                <a:latin typeface="仿宋" panose="02010609060101010101" pitchFamily="49" charset="-122"/>
                <a:ea typeface="仿宋" panose="02010609060101010101" pitchFamily="49" charset="-122"/>
              </a:rPr>
              <a:t>      </a:t>
            </a:r>
            <a:r>
              <a:rPr lang="en-US" altLang="zh-CN" dirty="0" err="1" smtClean="0">
                <a:latin typeface="仿宋" panose="02010609060101010101" pitchFamily="49" charset="-122"/>
                <a:ea typeface="仿宋" panose="02010609060101010101" pitchFamily="49" charset="-122"/>
              </a:rPr>
              <a:t>InsWeb</a:t>
            </a:r>
            <a:endParaRPr lang="zh-CN" altLang="zh-CN"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0459758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21</a:t>
            </a:fld>
            <a:endParaRPr lang="zh-CN" altLang="en-US"/>
          </a:p>
        </p:txBody>
      </p:sp>
      <p:sp>
        <p:nvSpPr>
          <p:cNvPr id="5" name="圆角矩形 4"/>
          <p:cNvSpPr/>
          <p:nvPr/>
        </p:nvSpPr>
        <p:spPr>
          <a:xfrm>
            <a:off x="611560" y="1124744"/>
            <a:ext cx="7920879" cy="4392488"/>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827583" y="1535881"/>
            <a:ext cx="7488833" cy="3416320"/>
          </a:xfrm>
          <a:prstGeom prst="rect">
            <a:avLst/>
          </a:prstGeom>
        </p:spPr>
        <p:txBody>
          <a:bodyPr wrap="square">
            <a:spAutoFit/>
          </a:bodyPr>
          <a:lstStyle/>
          <a:p>
            <a:pPr marL="285750" indent="-285750">
              <a:spcBef>
                <a:spcPts val="1800"/>
              </a:spcBef>
              <a:buSzPct val="150000"/>
              <a:buBlip>
                <a:blip r:embed="rId2"/>
              </a:buBlip>
            </a:pP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例</a:t>
            </a:r>
            <a:r>
              <a:rPr lang="en-US" altLang="zh-CN" dirty="0" smtClean="0">
                <a:latin typeface="仿宋" panose="02010609060101010101" pitchFamily="49" charset="-122"/>
                <a:ea typeface="仿宋" panose="02010609060101010101" pitchFamily="49" charset="-122"/>
              </a:rPr>
              <a:t>15-1】PayPal</a:t>
            </a:r>
            <a:r>
              <a:rPr lang="zh-CN" altLang="en-US" dirty="0" smtClean="0">
                <a:latin typeface="仿宋" panose="02010609060101010101" pitchFamily="49" charset="-122"/>
                <a:ea typeface="仿宋" panose="02010609060101010101" pitchFamily="49" charset="-122"/>
              </a:rPr>
              <a:t>的</a:t>
            </a:r>
            <a:r>
              <a:rPr lang="zh-CN" altLang="en-US" dirty="0">
                <a:latin typeface="仿宋" panose="02010609060101010101" pitchFamily="49" charset="-122"/>
                <a:ea typeface="仿宋" panose="02010609060101010101" pitchFamily="49" charset="-122"/>
              </a:rPr>
              <a:t>运营模式是</a:t>
            </a:r>
            <a:r>
              <a:rPr lang="zh-CN" altLang="en-US" dirty="0" smtClean="0">
                <a:latin typeface="仿宋" panose="02010609060101010101" pitchFamily="49" charset="-122"/>
                <a:ea typeface="仿宋" panose="02010609060101010101" pitchFamily="49" charset="-122"/>
              </a:rPr>
              <a:t>什么？</a:t>
            </a:r>
            <a:endParaRPr lang="zh-CN" altLang="en-US" dirty="0">
              <a:latin typeface="仿宋" panose="02010609060101010101" pitchFamily="49" charset="-122"/>
              <a:ea typeface="仿宋" panose="02010609060101010101" pitchFamily="49" charset="-122"/>
            </a:endParaRPr>
          </a:p>
          <a:p>
            <a:pPr marL="285750" indent="-285750">
              <a:spcBef>
                <a:spcPts val="1800"/>
              </a:spcBef>
              <a:buSzPct val="150000"/>
              <a:buBlip>
                <a:blip r:embed="rId2"/>
              </a:buBlip>
            </a:pPr>
            <a:r>
              <a:rPr lang="en-US" altLang="zh-CN" dirty="0" smtClean="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例</a:t>
            </a:r>
            <a:r>
              <a:rPr lang="en-US" altLang="zh-CN" dirty="0">
                <a:latin typeface="仿宋" panose="02010609060101010101" pitchFamily="49" charset="-122"/>
                <a:ea typeface="仿宋" panose="02010609060101010101" pitchFamily="49" charset="-122"/>
              </a:rPr>
              <a:t>15-2】Square</a:t>
            </a:r>
            <a:r>
              <a:rPr lang="zh-CN" altLang="en-US" dirty="0" smtClean="0">
                <a:latin typeface="仿宋" panose="02010609060101010101" pitchFamily="49" charset="-122"/>
                <a:ea typeface="仿宋" panose="02010609060101010101" pitchFamily="49" charset="-122"/>
              </a:rPr>
              <a:t>移动</a:t>
            </a:r>
            <a:r>
              <a:rPr lang="zh-CN" altLang="en-US" dirty="0">
                <a:latin typeface="仿宋" panose="02010609060101010101" pitchFamily="49" charset="-122"/>
                <a:ea typeface="仿宋" panose="02010609060101010101" pitchFamily="49" charset="-122"/>
              </a:rPr>
              <a:t>支付模式发展趋势和特点是什么</a:t>
            </a:r>
            <a:r>
              <a:rPr lang="zh-CN" altLang="en-US" dirty="0" smtClean="0">
                <a:latin typeface="仿宋" panose="02010609060101010101" pitchFamily="49" charset="-122"/>
                <a:ea typeface="仿宋" panose="02010609060101010101" pitchFamily="49" charset="-122"/>
              </a:rPr>
              <a:t>？</a:t>
            </a:r>
            <a:endParaRPr lang="en-US" altLang="zh-CN" dirty="0" smtClean="0">
              <a:latin typeface="仿宋" panose="02010609060101010101" pitchFamily="49" charset="-122"/>
              <a:ea typeface="仿宋" panose="02010609060101010101" pitchFamily="49" charset="-122"/>
            </a:endParaRPr>
          </a:p>
          <a:p>
            <a:pPr marL="285750" indent="-285750">
              <a:spcBef>
                <a:spcPts val="1800"/>
              </a:spcBef>
              <a:buSzPct val="150000"/>
              <a:buBlip>
                <a:blip r:embed="rId2"/>
              </a:buBlip>
            </a:pPr>
            <a:r>
              <a:rPr lang="en-US" altLang="zh-CN" dirty="0" smtClean="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例</a:t>
            </a:r>
            <a:r>
              <a:rPr lang="en-US" altLang="zh-CN" dirty="0">
                <a:latin typeface="仿宋" panose="02010609060101010101" pitchFamily="49" charset="-122"/>
                <a:ea typeface="仿宋" panose="02010609060101010101" pitchFamily="49" charset="-122"/>
              </a:rPr>
              <a:t>15-3】Lending </a:t>
            </a:r>
            <a:r>
              <a:rPr lang="en-US" altLang="zh-CN" dirty="0" smtClean="0">
                <a:latin typeface="仿宋" panose="02010609060101010101" pitchFamily="49" charset="-122"/>
                <a:ea typeface="仿宋" panose="02010609060101010101" pitchFamily="49" charset="-122"/>
              </a:rPr>
              <a:t>Club</a:t>
            </a:r>
            <a:r>
              <a:rPr lang="zh-CN" altLang="en-US" dirty="0" smtClean="0">
                <a:latin typeface="仿宋" panose="02010609060101010101" pitchFamily="49" charset="-122"/>
                <a:ea typeface="仿宋" panose="02010609060101010101" pitchFamily="49" charset="-122"/>
              </a:rPr>
              <a:t>如何</a:t>
            </a:r>
            <a:r>
              <a:rPr lang="zh-CN" altLang="en-US" dirty="0">
                <a:latin typeface="仿宋" panose="02010609060101010101" pitchFamily="49" charset="-122"/>
                <a:ea typeface="仿宋" panose="02010609060101010101" pitchFamily="49" charset="-122"/>
              </a:rPr>
              <a:t>进行风险控制</a:t>
            </a:r>
            <a:r>
              <a:rPr lang="zh-CN" altLang="en-US" dirty="0" smtClean="0">
                <a:latin typeface="仿宋" panose="02010609060101010101" pitchFamily="49" charset="-122"/>
                <a:ea typeface="仿宋" panose="02010609060101010101" pitchFamily="49" charset="-122"/>
              </a:rPr>
              <a:t>？</a:t>
            </a:r>
            <a:endParaRPr lang="en-US" altLang="zh-CN" dirty="0" smtClean="0">
              <a:latin typeface="仿宋" panose="02010609060101010101" pitchFamily="49" charset="-122"/>
              <a:ea typeface="仿宋" panose="02010609060101010101" pitchFamily="49" charset="-122"/>
            </a:endParaRPr>
          </a:p>
          <a:p>
            <a:pPr marL="285750" indent="-285750">
              <a:spcBef>
                <a:spcPts val="1800"/>
              </a:spcBef>
              <a:buSzPct val="150000"/>
              <a:buBlip>
                <a:blip r:embed="rId2"/>
              </a:buBlip>
            </a:pPr>
            <a:r>
              <a:rPr lang="en-US" altLang="zh-CN" dirty="0" smtClean="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例</a:t>
            </a:r>
            <a:r>
              <a:rPr lang="en-US" altLang="zh-CN" dirty="0">
                <a:latin typeface="仿宋" panose="02010609060101010101" pitchFamily="49" charset="-122"/>
                <a:ea typeface="仿宋" panose="02010609060101010101" pitchFamily="49" charset="-122"/>
              </a:rPr>
              <a:t>15-4】Kickstarter</a:t>
            </a:r>
            <a:r>
              <a:rPr lang="zh-CN" altLang="en-US" dirty="0" smtClean="0">
                <a:latin typeface="仿宋" panose="02010609060101010101" pitchFamily="49" charset="-122"/>
                <a:ea typeface="仿宋" panose="02010609060101010101" pitchFamily="49" charset="-122"/>
              </a:rPr>
              <a:t>交易</a:t>
            </a:r>
            <a:r>
              <a:rPr lang="zh-CN" altLang="en-US" dirty="0">
                <a:latin typeface="仿宋" panose="02010609060101010101" pitchFamily="49" charset="-122"/>
                <a:ea typeface="仿宋" panose="02010609060101010101" pitchFamily="49" charset="-122"/>
              </a:rPr>
              <a:t>主体关系是怎样的</a:t>
            </a:r>
            <a:r>
              <a:rPr lang="zh-CN" altLang="en-US" dirty="0" smtClean="0">
                <a:latin typeface="仿宋" panose="02010609060101010101" pitchFamily="49" charset="-122"/>
                <a:ea typeface="仿宋" panose="02010609060101010101" pitchFamily="49" charset="-122"/>
              </a:rPr>
              <a:t>？</a:t>
            </a:r>
            <a:endParaRPr lang="en-US" altLang="zh-CN" dirty="0" smtClean="0">
              <a:latin typeface="仿宋" panose="02010609060101010101" pitchFamily="49" charset="-122"/>
              <a:ea typeface="仿宋" panose="02010609060101010101" pitchFamily="49" charset="-122"/>
            </a:endParaRPr>
          </a:p>
          <a:p>
            <a:pPr marL="285750" indent="-285750">
              <a:spcBef>
                <a:spcPts val="1800"/>
              </a:spcBef>
              <a:buSzPct val="150000"/>
              <a:buBlip>
                <a:blip r:embed="rId2"/>
              </a:buBlip>
            </a:pPr>
            <a:r>
              <a:rPr lang="en-US" altLang="zh-CN" dirty="0" smtClean="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例</a:t>
            </a:r>
            <a:r>
              <a:rPr lang="en-US" altLang="zh-CN" dirty="0">
                <a:latin typeface="仿宋" panose="02010609060101010101" pitchFamily="49" charset="-122"/>
                <a:ea typeface="仿宋" panose="02010609060101010101" pitchFamily="49" charset="-122"/>
              </a:rPr>
              <a:t>15-5】ING Direct </a:t>
            </a:r>
            <a:r>
              <a:rPr lang="en-US" altLang="zh-CN" dirty="0" smtClean="0">
                <a:latin typeface="仿宋" panose="02010609060101010101" pitchFamily="49" charset="-122"/>
                <a:ea typeface="仿宋" panose="02010609060101010101" pitchFamily="49" charset="-122"/>
              </a:rPr>
              <a:t>USA</a:t>
            </a:r>
            <a:r>
              <a:rPr lang="zh-CN" altLang="en-US" dirty="0" smtClean="0">
                <a:latin typeface="仿宋" panose="02010609060101010101" pitchFamily="49" charset="-122"/>
                <a:ea typeface="仿宋" panose="02010609060101010101" pitchFamily="49" charset="-122"/>
              </a:rPr>
              <a:t>的</a:t>
            </a:r>
            <a:r>
              <a:rPr lang="zh-CN" altLang="en-US" dirty="0">
                <a:latin typeface="仿宋" panose="02010609060101010101" pitchFamily="49" charset="-122"/>
                <a:ea typeface="仿宋" panose="02010609060101010101" pitchFamily="49" charset="-122"/>
              </a:rPr>
              <a:t>特点有哪些</a:t>
            </a:r>
            <a:r>
              <a:rPr lang="zh-CN" altLang="en-US" dirty="0" smtClean="0">
                <a:latin typeface="仿宋" panose="02010609060101010101" pitchFamily="49" charset="-122"/>
                <a:ea typeface="仿宋" panose="02010609060101010101" pitchFamily="49" charset="-122"/>
              </a:rPr>
              <a:t>？</a:t>
            </a:r>
            <a:endParaRPr lang="en-US" altLang="zh-CN" dirty="0" smtClean="0">
              <a:latin typeface="仿宋" panose="02010609060101010101" pitchFamily="49" charset="-122"/>
              <a:ea typeface="仿宋" panose="02010609060101010101" pitchFamily="49" charset="-122"/>
            </a:endParaRPr>
          </a:p>
          <a:p>
            <a:pPr marL="285750" indent="-285750">
              <a:spcBef>
                <a:spcPts val="1800"/>
              </a:spcBef>
              <a:buSzPct val="150000"/>
              <a:buBlip>
                <a:blip r:embed="rId2"/>
              </a:buBlip>
            </a:pPr>
            <a:r>
              <a:rPr lang="en-US" altLang="zh-CN" dirty="0" smtClean="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例</a:t>
            </a:r>
            <a:r>
              <a:rPr lang="en-US" altLang="zh-CN" dirty="0">
                <a:latin typeface="仿宋" panose="02010609060101010101" pitchFamily="49" charset="-122"/>
                <a:ea typeface="仿宋" panose="02010609060101010101" pitchFamily="49" charset="-122"/>
              </a:rPr>
              <a:t>15-6】E*Trade</a:t>
            </a:r>
            <a:r>
              <a:rPr lang="zh-CN" altLang="en-US" dirty="0" smtClean="0">
                <a:latin typeface="仿宋" panose="02010609060101010101" pitchFamily="49" charset="-122"/>
                <a:ea typeface="仿宋" panose="02010609060101010101" pitchFamily="49" charset="-122"/>
              </a:rPr>
              <a:t>成功</a:t>
            </a:r>
            <a:r>
              <a:rPr lang="zh-CN" altLang="en-US" dirty="0">
                <a:latin typeface="仿宋" panose="02010609060101010101" pitchFamily="49" charset="-122"/>
                <a:ea typeface="仿宋" panose="02010609060101010101" pitchFamily="49" charset="-122"/>
              </a:rPr>
              <a:t>的原因是什么</a:t>
            </a:r>
            <a:r>
              <a:rPr lang="zh-CN" altLang="en-US" dirty="0" smtClean="0">
                <a:latin typeface="仿宋" panose="02010609060101010101" pitchFamily="49" charset="-122"/>
                <a:ea typeface="仿宋" panose="02010609060101010101" pitchFamily="49" charset="-122"/>
              </a:rPr>
              <a:t>？</a:t>
            </a:r>
            <a:endParaRPr lang="en-US" altLang="zh-CN" dirty="0" smtClean="0">
              <a:latin typeface="仿宋" panose="02010609060101010101" pitchFamily="49" charset="-122"/>
              <a:ea typeface="仿宋" panose="02010609060101010101" pitchFamily="49" charset="-122"/>
            </a:endParaRPr>
          </a:p>
          <a:p>
            <a:pPr marL="285750" indent="-285750">
              <a:spcBef>
                <a:spcPts val="1800"/>
              </a:spcBef>
              <a:buSzPct val="150000"/>
              <a:buBlip>
                <a:blip r:embed="rId2"/>
              </a:buBlip>
            </a:pPr>
            <a:r>
              <a:rPr lang="en-US" altLang="zh-CN" dirty="0" smtClean="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例</a:t>
            </a:r>
            <a:r>
              <a:rPr lang="en-US" altLang="zh-CN" dirty="0">
                <a:latin typeface="仿宋" panose="02010609060101010101" pitchFamily="49" charset="-122"/>
                <a:ea typeface="仿宋" panose="02010609060101010101" pitchFamily="49" charset="-122"/>
              </a:rPr>
              <a:t>15-7】InsWeb </a:t>
            </a:r>
            <a:r>
              <a:rPr lang="zh-CN" altLang="en-US" dirty="0">
                <a:latin typeface="仿宋" panose="02010609060101010101" pitchFamily="49" charset="-122"/>
                <a:ea typeface="仿宋" panose="02010609060101010101" pitchFamily="49" charset="-122"/>
              </a:rPr>
              <a:t>衰败的原因有哪些？</a:t>
            </a:r>
          </a:p>
        </p:txBody>
      </p:sp>
    </p:spTree>
    <p:extLst>
      <p:ext uri="{BB962C8B-B14F-4D97-AF65-F5344CB8AC3E}">
        <p14:creationId xmlns:p14="http://schemas.microsoft.com/office/powerpoint/2010/main" val="4929489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204864"/>
            <a:ext cx="8208912" cy="1800200"/>
          </a:xfrm>
        </p:spPr>
        <p:txBody>
          <a:bodyPr/>
          <a:lstStyle/>
          <a:p>
            <a:pPr algn="ctr"/>
            <a:r>
              <a:rPr lang="zh-CN" altLang="en-US" sz="8000" smtClean="0"/>
              <a:t>谢谢！</a:t>
            </a:r>
            <a:endParaRPr lang="zh-CN" altLang="en-US" sz="800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22</a:t>
            </a:fld>
            <a:endParaRPr lang="zh-CN" altLang="en-US"/>
          </a:p>
        </p:txBody>
      </p:sp>
    </p:spTree>
    <p:extLst>
      <p:ext uri="{BB962C8B-B14F-4D97-AF65-F5344CB8AC3E}">
        <p14:creationId xmlns:p14="http://schemas.microsoft.com/office/powerpoint/2010/main" val="37294322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本章学习目标</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a:t>
            </a:fld>
            <a:endParaRPr lang="zh-CN" altLang="en-US"/>
          </a:p>
        </p:txBody>
      </p:sp>
      <p:sp>
        <p:nvSpPr>
          <p:cNvPr id="5" name="圆角矩形 4"/>
          <p:cNvSpPr/>
          <p:nvPr/>
        </p:nvSpPr>
        <p:spPr>
          <a:xfrm>
            <a:off x="803353" y="2132856"/>
            <a:ext cx="7585071" cy="2520280"/>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矩形 6"/>
          <p:cNvSpPr/>
          <p:nvPr/>
        </p:nvSpPr>
        <p:spPr>
          <a:xfrm>
            <a:off x="1106406" y="2492896"/>
            <a:ext cx="6993986" cy="1200329"/>
          </a:xfrm>
          <a:prstGeom prst="rect">
            <a:avLst/>
          </a:prstGeom>
        </p:spPr>
        <p:txBody>
          <a:bodyPr wrap="square">
            <a:spAutoFit/>
          </a:bodyPr>
          <a:lstStyle/>
          <a:p>
            <a:pPr marL="285750" indent="-285750">
              <a:lnSpc>
                <a:spcPct val="200000"/>
              </a:lnSpc>
              <a:buSzPct val="150000"/>
              <a:buBlip>
                <a:blip r:embed="rId2"/>
              </a:buBlip>
            </a:pPr>
            <a:r>
              <a:rPr lang="zh-CN" altLang="en-US" dirty="0" smtClean="0">
                <a:solidFill>
                  <a:srgbClr val="6A5015"/>
                </a:solidFill>
                <a:latin typeface="仿宋" panose="02010609060101010101" pitchFamily="49" charset="-122"/>
                <a:ea typeface="仿宋" panose="02010609060101010101" pitchFamily="49" charset="-122"/>
              </a:rPr>
              <a:t>了解</a:t>
            </a:r>
            <a:r>
              <a:rPr lang="zh-CN" altLang="en-US" dirty="0">
                <a:solidFill>
                  <a:srgbClr val="6A5015"/>
                </a:solidFill>
                <a:latin typeface="仿宋" panose="02010609060101010101" pitchFamily="49" charset="-122"/>
                <a:ea typeface="仿宋" panose="02010609060101010101" pitchFamily="49" charset="-122"/>
              </a:rPr>
              <a:t>国外互联网金融发展历程；</a:t>
            </a:r>
          </a:p>
          <a:p>
            <a:pPr marL="285750" indent="-285750">
              <a:lnSpc>
                <a:spcPct val="200000"/>
              </a:lnSpc>
              <a:buSzPct val="150000"/>
              <a:buBlip>
                <a:blip r:embed="rId2"/>
              </a:buBlip>
            </a:pPr>
            <a:r>
              <a:rPr lang="zh-CN" altLang="en-US" dirty="0" smtClean="0">
                <a:solidFill>
                  <a:srgbClr val="6A5015"/>
                </a:solidFill>
                <a:latin typeface="仿宋" panose="02010609060101010101" pitchFamily="49" charset="-122"/>
                <a:ea typeface="仿宋" panose="02010609060101010101" pitchFamily="49" charset="-122"/>
              </a:rPr>
              <a:t>了解</a:t>
            </a:r>
            <a:r>
              <a:rPr lang="zh-CN" altLang="en-US" dirty="0">
                <a:solidFill>
                  <a:srgbClr val="6A5015"/>
                </a:solidFill>
                <a:latin typeface="仿宋" panose="02010609060101010101" pitchFamily="49" charset="-122"/>
                <a:ea typeface="仿宋" panose="02010609060101010101" pitchFamily="49" charset="-122"/>
              </a:rPr>
              <a:t>国外主要互联网金融企业。</a:t>
            </a:r>
            <a:endParaRPr lang="zh-CN" altLang="zh-CN" dirty="0">
              <a:solidFill>
                <a:srgbClr val="6A501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74862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15.1 </a:t>
            </a:r>
            <a:r>
              <a:rPr lang="zh-CN" altLang="en-US" dirty="0" smtClean="0"/>
              <a:t>第三</a:t>
            </a:r>
            <a:r>
              <a:rPr lang="zh-CN" altLang="en-US" dirty="0"/>
              <a:t>方支付</a:t>
            </a:r>
            <a:r>
              <a:rPr lang="en-US" altLang="zh-CN" dirty="0"/>
              <a:t>——PayPal</a:t>
            </a:r>
            <a:endParaRPr lang="zh-CN" altLang="en-US" dirty="0">
              <a:solidFill>
                <a:srgbClr val="FF0000"/>
              </a:solidFill>
            </a:endParaRPr>
          </a:p>
        </p:txBody>
      </p:sp>
      <p:sp>
        <p:nvSpPr>
          <p:cNvPr id="3" name="内容占位符 2"/>
          <p:cNvSpPr>
            <a:spLocks noGrp="1"/>
          </p:cNvSpPr>
          <p:nvPr>
            <p:ph idx="1"/>
          </p:nvPr>
        </p:nvSpPr>
        <p:spPr>
          <a:xfrm>
            <a:off x="457200" y="2132856"/>
            <a:ext cx="8229600" cy="4104456"/>
          </a:xfrm>
        </p:spPr>
        <p:txBody>
          <a:bodyPr>
            <a:normAutofit/>
          </a:bodyPr>
          <a:lstStyle/>
          <a:p>
            <a:r>
              <a:rPr lang="en-US" altLang="zh-CN" dirty="0" smtClean="0"/>
              <a:t>1998 </a:t>
            </a:r>
            <a:r>
              <a:rPr lang="zh-CN" altLang="en-US" dirty="0"/>
              <a:t>年 </a:t>
            </a:r>
            <a:r>
              <a:rPr lang="en-US" altLang="zh-CN" dirty="0"/>
              <a:t>12 </a:t>
            </a:r>
            <a:r>
              <a:rPr lang="zh-CN" altLang="en-US" dirty="0"/>
              <a:t>月，</a:t>
            </a:r>
            <a:r>
              <a:rPr lang="en-US" altLang="zh-CN" dirty="0"/>
              <a:t>Peter Thiel</a:t>
            </a:r>
            <a:r>
              <a:rPr lang="zh-CN" altLang="en-US" dirty="0"/>
              <a:t>、</a:t>
            </a:r>
            <a:r>
              <a:rPr lang="en-US" altLang="zh-CN" dirty="0"/>
              <a:t>Max </a:t>
            </a:r>
            <a:r>
              <a:rPr lang="en-US" altLang="zh-CN" dirty="0" err="1"/>
              <a:t>Levchin</a:t>
            </a:r>
            <a:r>
              <a:rPr lang="en-US" altLang="zh-CN" dirty="0"/>
              <a:t> </a:t>
            </a:r>
            <a:r>
              <a:rPr lang="zh-CN" altLang="en-US" dirty="0"/>
              <a:t>和</a:t>
            </a:r>
            <a:r>
              <a:rPr lang="en-US" altLang="zh-CN" dirty="0"/>
              <a:t>Elon Musk </a:t>
            </a:r>
            <a:r>
              <a:rPr lang="zh-CN" altLang="en-US" dirty="0"/>
              <a:t>联合</a:t>
            </a:r>
            <a:r>
              <a:rPr lang="zh-CN" altLang="en-US" dirty="0" smtClean="0"/>
              <a:t>创立</a:t>
            </a:r>
            <a:r>
              <a:rPr lang="zh-CN" altLang="en-US" dirty="0"/>
              <a:t>了</a:t>
            </a:r>
            <a:r>
              <a:rPr lang="en-US" altLang="zh-CN" dirty="0"/>
              <a:t>PayPal</a:t>
            </a:r>
            <a:r>
              <a:rPr lang="zh-CN" altLang="en-US" dirty="0"/>
              <a:t>，网站于</a:t>
            </a:r>
            <a:r>
              <a:rPr lang="en-US" altLang="zh-CN" dirty="0"/>
              <a:t>1999 </a:t>
            </a:r>
            <a:r>
              <a:rPr lang="zh-CN" altLang="en-US" dirty="0"/>
              <a:t>年</a:t>
            </a:r>
            <a:r>
              <a:rPr lang="en-US" altLang="zh-CN" dirty="0"/>
              <a:t>10 </a:t>
            </a:r>
            <a:r>
              <a:rPr lang="zh-CN" altLang="en-US" dirty="0"/>
              <a:t>月正式开始</a:t>
            </a:r>
            <a:r>
              <a:rPr lang="zh-CN" altLang="en-US" dirty="0" smtClean="0"/>
              <a:t>运营。</a:t>
            </a:r>
            <a:endParaRPr lang="zh-CN" altLang="en-US" dirty="0"/>
          </a:p>
          <a:p>
            <a:r>
              <a:rPr lang="zh-CN" altLang="en-US" dirty="0" smtClean="0"/>
              <a:t>成立</a:t>
            </a:r>
            <a:r>
              <a:rPr lang="zh-CN" altLang="en-US" dirty="0"/>
              <a:t>一年后，</a:t>
            </a:r>
            <a:r>
              <a:rPr lang="en-US" altLang="zh-CN" dirty="0"/>
              <a:t>PayPal </a:t>
            </a:r>
            <a:r>
              <a:rPr lang="zh-CN" altLang="en-US" dirty="0"/>
              <a:t>用户达到</a:t>
            </a:r>
            <a:r>
              <a:rPr lang="en-US" altLang="zh-CN" dirty="0"/>
              <a:t>1.2 </a:t>
            </a:r>
            <a:r>
              <a:rPr lang="zh-CN" altLang="en-US" dirty="0"/>
              <a:t>万人</a:t>
            </a:r>
            <a:r>
              <a:rPr lang="zh-CN" altLang="en-US" dirty="0" smtClean="0"/>
              <a:t>，随后</a:t>
            </a:r>
            <a:r>
              <a:rPr lang="zh-CN" altLang="en-US" dirty="0"/>
              <a:t>的六个月中，</a:t>
            </a:r>
            <a:r>
              <a:rPr lang="en-US" altLang="zh-CN" dirty="0"/>
              <a:t>PayPal </a:t>
            </a:r>
            <a:r>
              <a:rPr lang="zh-CN" altLang="en-US" dirty="0"/>
              <a:t>的用户数激增，突破了</a:t>
            </a:r>
            <a:r>
              <a:rPr lang="en-US" altLang="zh-CN" dirty="0"/>
              <a:t>100 </a:t>
            </a:r>
            <a:r>
              <a:rPr lang="zh-CN" altLang="en-US" dirty="0"/>
              <a:t>万人</a:t>
            </a:r>
            <a:r>
              <a:rPr lang="zh-CN" altLang="en-US" dirty="0" smtClean="0"/>
              <a:t>。</a:t>
            </a:r>
            <a:endParaRPr lang="en-US" altLang="zh-CN" dirty="0" smtClean="0"/>
          </a:p>
          <a:p>
            <a:r>
              <a:rPr lang="zh-CN" altLang="en-US" dirty="0"/>
              <a:t>目前，</a:t>
            </a:r>
            <a:r>
              <a:rPr lang="en-US" altLang="zh-CN" dirty="0"/>
              <a:t>PayPal </a:t>
            </a:r>
            <a:r>
              <a:rPr lang="zh-CN" altLang="en-US" dirty="0"/>
              <a:t>业务已经扩展</a:t>
            </a:r>
            <a:r>
              <a:rPr lang="zh-CN" altLang="en-US" dirty="0" smtClean="0"/>
              <a:t>到全球</a:t>
            </a:r>
            <a:r>
              <a:rPr lang="en-US" altLang="zh-CN" dirty="0"/>
              <a:t>190 </a:t>
            </a:r>
            <a:r>
              <a:rPr lang="zh-CN" altLang="en-US" dirty="0"/>
              <a:t>个国家和地区，服务覆盖</a:t>
            </a:r>
            <a:r>
              <a:rPr lang="en-US" altLang="zh-CN" dirty="0"/>
              <a:t>1.1 </a:t>
            </a:r>
            <a:r>
              <a:rPr lang="zh-CN" altLang="en-US" dirty="0"/>
              <a:t>亿个活跃账户，接受</a:t>
            </a:r>
            <a:r>
              <a:rPr lang="en-US" altLang="zh-CN" dirty="0"/>
              <a:t>25 </a:t>
            </a:r>
            <a:r>
              <a:rPr lang="zh-CN" altLang="en-US" dirty="0"/>
              <a:t>种货币进行支付。</a:t>
            </a:r>
            <a:r>
              <a:rPr lang="en-US" altLang="zh-CN" dirty="0"/>
              <a:t>2011 </a:t>
            </a:r>
            <a:r>
              <a:rPr lang="zh-CN" altLang="en-US" dirty="0"/>
              <a:t>年</a:t>
            </a:r>
            <a:r>
              <a:rPr lang="zh-CN" altLang="en-US" dirty="0" smtClean="0"/>
              <a:t>，</a:t>
            </a:r>
            <a:r>
              <a:rPr lang="en-US" altLang="zh-CN" dirty="0" smtClean="0"/>
              <a:t>PayPal </a:t>
            </a:r>
            <a:r>
              <a:rPr lang="zh-CN" altLang="en-US" dirty="0"/>
              <a:t>的交易金额达到</a:t>
            </a:r>
            <a:r>
              <a:rPr lang="en-US" altLang="zh-CN" dirty="0"/>
              <a:t>1 180 </a:t>
            </a:r>
            <a:r>
              <a:rPr lang="zh-CN" altLang="en-US" dirty="0"/>
              <a:t>亿美元，占全球电子商务价值的</a:t>
            </a:r>
            <a:r>
              <a:rPr lang="en-US" altLang="zh-CN" dirty="0"/>
              <a:t>15%</a:t>
            </a:r>
            <a:r>
              <a:rPr lang="zh-CN" altLang="en-US" dirty="0"/>
              <a:t>，其中</a:t>
            </a:r>
            <a:r>
              <a:rPr lang="en-US" altLang="zh-CN" dirty="0"/>
              <a:t>25% </a:t>
            </a:r>
            <a:r>
              <a:rPr lang="zh-CN" altLang="en-US" dirty="0"/>
              <a:t>为跨境交易</a:t>
            </a:r>
            <a:r>
              <a:rPr lang="zh-CN" altLang="en-US" dirty="0" smtClean="0"/>
              <a:t>。</a:t>
            </a:r>
            <a:r>
              <a:rPr lang="en-US" altLang="zh-CN" dirty="0" smtClean="0"/>
              <a:t>PayPal </a:t>
            </a:r>
            <a:r>
              <a:rPr lang="zh-CN" altLang="en-US" dirty="0"/>
              <a:t>俨然已成为世界最大的互联网支付公司。</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a:t>
            </a:fld>
            <a:endParaRPr lang="zh-CN" altLang="en-US"/>
          </a:p>
        </p:txBody>
      </p:sp>
      <p:sp>
        <p:nvSpPr>
          <p:cNvPr id="5" name="TextBox 4"/>
          <p:cNvSpPr txBox="1"/>
          <p:nvPr/>
        </p:nvSpPr>
        <p:spPr>
          <a:xfrm>
            <a:off x="539552" y="1414517"/>
            <a:ext cx="8136904" cy="646331"/>
          </a:xfrm>
          <a:prstGeom prst="rect">
            <a:avLst/>
          </a:prstGeom>
          <a:noFill/>
        </p:spPr>
        <p:txBody>
          <a:bodyPr wrap="square" rtlCol="0">
            <a:spAutoFit/>
          </a:bodyPr>
          <a:lstStyle/>
          <a:p>
            <a:r>
              <a:rPr lang="en-US" altLang="zh-CN" dirty="0">
                <a:solidFill>
                  <a:srgbClr val="6A5015"/>
                </a:solidFill>
                <a:latin typeface="仿宋" panose="02010609060101010101" pitchFamily="49" charset="-122"/>
                <a:ea typeface="仿宋" panose="02010609060101010101" pitchFamily="49" charset="-122"/>
              </a:rPr>
              <a:t>PayPal </a:t>
            </a:r>
            <a:r>
              <a:rPr lang="zh-CN" altLang="en-US" dirty="0">
                <a:solidFill>
                  <a:srgbClr val="6A5015"/>
                </a:solidFill>
                <a:latin typeface="仿宋" panose="02010609060101010101" pitchFamily="49" charset="-122"/>
                <a:ea typeface="仿宋" panose="02010609060101010101" pitchFamily="49" charset="-122"/>
              </a:rPr>
              <a:t>成立于</a:t>
            </a:r>
            <a:r>
              <a:rPr lang="en-US" altLang="zh-CN" dirty="0">
                <a:solidFill>
                  <a:srgbClr val="6A5015"/>
                </a:solidFill>
                <a:latin typeface="仿宋" panose="02010609060101010101" pitchFamily="49" charset="-122"/>
                <a:ea typeface="仿宋" panose="02010609060101010101" pitchFamily="49" charset="-122"/>
              </a:rPr>
              <a:t>1998 </a:t>
            </a:r>
            <a:r>
              <a:rPr lang="zh-CN" altLang="en-US" dirty="0">
                <a:solidFill>
                  <a:srgbClr val="6A5015"/>
                </a:solidFill>
                <a:latin typeface="仿宋" panose="02010609060101010101" pitchFamily="49" charset="-122"/>
                <a:ea typeface="仿宋" panose="02010609060101010101" pitchFamily="49" charset="-122"/>
              </a:rPr>
              <a:t>年，总部位于美国加利福尼亚州圣荷西市，是世界上最大的</a:t>
            </a:r>
            <a:r>
              <a:rPr lang="zh-CN" altLang="en-US" dirty="0" smtClean="0">
                <a:solidFill>
                  <a:srgbClr val="6A5015"/>
                </a:solidFill>
                <a:latin typeface="仿宋" panose="02010609060101010101" pitchFamily="49" charset="-122"/>
                <a:ea typeface="仿宋" panose="02010609060101010101" pitchFamily="49" charset="-122"/>
              </a:rPr>
              <a:t>基于互联网</a:t>
            </a:r>
            <a:r>
              <a:rPr lang="zh-CN" altLang="en-US" dirty="0">
                <a:solidFill>
                  <a:srgbClr val="6A5015"/>
                </a:solidFill>
                <a:latin typeface="仿宋" panose="02010609060101010101" pitchFamily="49" charset="-122"/>
                <a:ea typeface="仿宋" panose="02010609060101010101" pitchFamily="49" charset="-122"/>
              </a:rPr>
              <a:t>的第三方支付公司。</a:t>
            </a:r>
          </a:p>
        </p:txBody>
      </p:sp>
    </p:spTree>
    <p:extLst>
      <p:ext uri="{BB962C8B-B14F-4D97-AF65-F5344CB8AC3E}">
        <p14:creationId xmlns:p14="http://schemas.microsoft.com/office/powerpoint/2010/main" val="21760410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15.1 </a:t>
            </a:r>
            <a:r>
              <a:rPr lang="zh-CN" altLang="en-US" dirty="0"/>
              <a:t>第三方支付</a:t>
            </a:r>
            <a:r>
              <a:rPr lang="en-US" altLang="zh-CN" dirty="0"/>
              <a:t>——PayPal</a:t>
            </a:r>
            <a:endParaRPr lang="zh-CN" altLang="en-US" dirty="0">
              <a:solidFill>
                <a:srgbClr val="FF0000"/>
              </a:solidFill>
            </a:endParaRPr>
          </a:p>
        </p:txBody>
      </p:sp>
      <p:sp>
        <p:nvSpPr>
          <p:cNvPr id="3" name="内容占位符 2"/>
          <p:cNvSpPr>
            <a:spLocks noGrp="1"/>
          </p:cNvSpPr>
          <p:nvPr>
            <p:ph idx="1"/>
          </p:nvPr>
        </p:nvSpPr>
        <p:spPr>
          <a:xfrm>
            <a:off x="457200" y="1700808"/>
            <a:ext cx="8219256" cy="5157192"/>
          </a:xfrm>
        </p:spPr>
        <p:txBody>
          <a:bodyPr>
            <a:normAutofit/>
          </a:bodyPr>
          <a:lstStyle/>
          <a:p>
            <a:r>
              <a:rPr lang="en-US" altLang="zh-CN" dirty="0"/>
              <a:t>PayPal </a:t>
            </a:r>
            <a:r>
              <a:rPr lang="zh-CN" altLang="en-US" dirty="0"/>
              <a:t>所拥有的竞争优势是更低的交易费用。例如，用户从</a:t>
            </a:r>
            <a:r>
              <a:rPr lang="en-US" altLang="zh-CN" dirty="0"/>
              <a:t>iTunes </a:t>
            </a:r>
            <a:r>
              <a:rPr lang="zh-CN" altLang="en-US" dirty="0"/>
              <a:t>下载一首歌曲</a:t>
            </a:r>
            <a:r>
              <a:rPr lang="zh-CN" altLang="en-US" dirty="0" smtClean="0"/>
              <a:t>，使用</a:t>
            </a:r>
            <a:r>
              <a:rPr lang="zh-CN" altLang="en-US" dirty="0"/>
              <a:t>信用卡的费用是</a:t>
            </a:r>
            <a:r>
              <a:rPr lang="en-US" altLang="zh-CN" dirty="0"/>
              <a:t>16 </a:t>
            </a:r>
            <a:r>
              <a:rPr lang="zh-CN" altLang="en-US" dirty="0"/>
              <a:t>美分，而通过</a:t>
            </a:r>
            <a:r>
              <a:rPr lang="en-US" altLang="zh-CN" dirty="0"/>
              <a:t>PayPal </a:t>
            </a:r>
            <a:r>
              <a:rPr lang="zh-CN" altLang="en-US" dirty="0"/>
              <a:t>支付只需</a:t>
            </a:r>
            <a:r>
              <a:rPr lang="en-US" altLang="zh-CN" dirty="0"/>
              <a:t>9 </a:t>
            </a:r>
            <a:r>
              <a:rPr lang="zh-CN" altLang="en-US" dirty="0"/>
              <a:t>美分。与此同时，使用</a:t>
            </a:r>
            <a:r>
              <a:rPr lang="en-US" altLang="zh-CN" dirty="0"/>
              <a:t>PayPal </a:t>
            </a:r>
            <a:r>
              <a:rPr lang="zh-CN" altLang="en-US" dirty="0" smtClean="0"/>
              <a:t>服务</a:t>
            </a:r>
            <a:r>
              <a:rPr lang="zh-CN" altLang="en-US" dirty="0"/>
              <a:t>的商家被诈骗的损失远远低于使用信用卡</a:t>
            </a:r>
            <a:r>
              <a:rPr lang="zh-CN" altLang="en-US" dirty="0" smtClean="0"/>
              <a:t>方式。</a:t>
            </a:r>
            <a:endParaRPr lang="en-US" altLang="zh-CN" dirty="0" smtClean="0"/>
          </a:p>
          <a:p>
            <a:r>
              <a:rPr lang="en-US" altLang="zh-CN" dirty="0"/>
              <a:t>PayPal </a:t>
            </a:r>
            <a:r>
              <a:rPr lang="zh-CN" altLang="en-US" dirty="0"/>
              <a:t>模式的支付流程简单便捷。首先付款人使用电子邮箱注册</a:t>
            </a:r>
            <a:r>
              <a:rPr lang="en-US" altLang="zh-CN" dirty="0"/>
              <a:t>PayPal </a:t>
            </a:r>
            <a:r>
              <a:rPr lang="zh-CN" altLang="en-US" dirty="0"/>
              <a:t>账户，并</a:t>
            </a:r>
            <a:r>
              <a:rPr lang="zh-CN" altLang="en-US" dirty="0" smtClean="0"/>
              <a:t>提供</a:t>
            </a:r>
            <a:r>
              <a:rPr lang="zh-CN" altLang="en-US" dirty="0"/>
              <a:t>信用卡或者银行卡的相应信息，此时用户便可以转账到</a:t>
            </a:r>
            <a:r>
              <a:rPr lang="en-US" altLang="zh-CN" dirty="0"/>
              <a:t>PayPal </a:t>
            </a:r>
            <a:r>
              <a:rPr lang="zh-CN" altLang="en-US" dirty="0"/>
              <a:t>账户；当需要付款时</a:t>
            </a:r>
            <a:r>
              <a:rPr lang="zh-CN" altLang="en-US" dirty="0" smtClean="0"/>
              <a:t>，只要</a:t>
            </a:r>
            <a:r>
              <a:rPr lang="zh-CN" altLang="en-US" dirty="0"/>
              <a:t>将收款人的电子邮箱提供给</a:t>
            </a:r>
            <a:r>
              <a:rPr lang="en-US" altLang="zh-CN" dirty="0"/>
              <a:t>PayPal </a:t>
            </a:r>
            <a:r>
              <a:rPr lang="zh-CN" altLang="en-US" dirty="0"/>
              <a:t>即可；随后</a:t>
            </a:r>
            <a:r>
              <a:rPr lang="en-US" altLang="zh-CN" dirty="0"/>
              <a:t>PayPal </a:t>
            </a:r>
            <a:r>
              <a:rPr lang="zh-CN" altLang="en-US" dirty="0"/>
              <a:t>向收款人发出电子邮件，</a:t>
            </a:r>
            <a:r>
              <a:rPr lang="zh-CN" altLang="en-US" dirty="0" smtClean="0"/>
              <a:t>通知其</a:t>
            </a:r>
            <a:r>
              <a:rPr lang="zh-CN" altLang="en-US" dirty="0"/>
              <a:t>等待收取款项，收款人便可以通过邮件内容中指示的方式取得款项。</a:t>
            </a:r>
            <a:endParaRPr lang="en-US" altLang="zh-CN" dirty="0" smtClean="0"/>
          </a:p>
          <a:p>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27463873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15.1 </a:t>
            </a:r>
            <a:r>
              <a:rPr lang="zh-CN" altLang="en-US" dirty="0"/>
              <a:t>第三方支付</a:t>
            </a:r>
            <a:r>
              <a:rPr lang="en-US" altLang="zh-CN" dirty="0"/>
              <a:t>——PayPal</a:t>
            </a:r>
            <a:endParaRPr lang="zh-CN" altLang="en-US" dirty="0">
              <a:solidFill>
                <a:srgbClr val="FF0000"/>
              </a:solidFill>
            </a:endParaRPr>
          </a:p>
        </p:txBody>
      </p:sp>
      <p:sp>
        <p:nvSpPr>
          <p:cNvPr id="3" name="内容占位符 2"/>
          <p:cNvSpPr>
            <a:spLocks noGrp="1"/>
          </p:cNvSpPr>
          <p:nvPr>
            <p:ph idx="1"/>
          </p:nvPr>
        </p:nvSpPr>
        <p:spPr>
          <a:xfrm>
            <a:off x="457200" y="1700808"/>
            <a:ext cx="8219256" cy="5157192"/>
          </a:xfrm>
        </p:spPr>
        <p:txBody>
          <a:bodyPr>
            <a:normAutofit/>
          </a:bodyPr>
          <a:lstStyle/>
          <a:p>
            <a:pPr lvl="1"/>
            <a:r>
              <a:rPr lang="zh-CN" altLang="en-US" b="1" dirty="0"/>
              <a:t>与商业银行的竞争与合作关系</a:t>
            </a:r>
            <a:r>
              <a:rPr lang="zh-CN" altLang="en-US" b="1" dirty="0" smtClean="0"/>
              <a:t>：</a:t>
            </a:r>
            <a:r>
              <a:rPr lang="en-US" altLang="zh-CN" dirty="0"/>
              <a:t>PayPal </a:t>
            </a:r>
            <a:r>
              <a:rPr lang="zh-CN" altLang="en-US" dirty="0"/>
              <a:t>支付将新兴的互联网技术与传统的银行账户、信用卡网络、</a:t>
            </a:r>
            <a:r>
              <a:rPr lang="en-US" altLang="zh-CN" dirty="0"/>
              <a:t>ACH</a:t>
            </a:r>
            <a:r>
              <a:rPr lang="zh-CN" altLang="en-US" dirty="0"/>
              <a:t>（</a:t>
            </a:r>
            <a:r>
              <a:rPr lang="en-US" altLang="zh-CN" dirty="0" smtClean="0"/>
              <a:t>automated clearing </a:t>
            </a:r>
            <a:r>
              <a:rPr lang="en-US" altLang="zh-CN" dirty="0"/>
              <a:t>house</a:t>
            </a:r>
            <a:r>
              <a:rPr lang="zh-CN" altLang="en-US" dirty="0"/>
              <a:t>）网络等支付体系连接在一起，与商业银行之间既有合作，也有</a:t>
            </a:r>
            <a:r>
              <a:rPr lang="zh-CN" altLang="en-US" dirty="0" smtClean="0"/>
              <a:t>竞争。</a:t>
            </a:r>
            <a:endParaRPr lang="en-US" altLang="zh-CN" dirty="0" smtClean="0"/>
          </a:p>
          <a:p>
            <a:pPr lvl="1"/>
            <a:r>
              <a:rPr lang="zh-CN" altLang="en-US" b="1" dirty="0"/>
              <a:t>收入来源与费用结构</a:t>
            </a:r>
            <a:r>
              <a:rPr lang="zh-CN" altLang="en-US" b="1" dirty="0" smtClean="0"/>
              <a:t>：</a:t>
            </a:r>
            <a:r>
              <a:rPr lang="en-US" altLang="zh-CN" dirty="0" smtClean="0"/>
              <a:t>PayPal </a:t>
            </a:r>
            <a:r>
              <a:rPr lang="zh-CN" altLang="en-US" dirty="0"/>
              <a:t>在运作初期提供免费</a:t>
            </a:r>
            <a:r>
              <a:rPr lang="zh-CN" altLang="en-US" dirty="0" smtClean="0"/>
              <a:t>服务，在进入新兴市场时，也实行免费服务政策。</a:t>
            </a:r>
            <a:r>
              <a:rPr lang="zh-CN" altLang="en-US" dirty="0"/>
              <a:t>随着</a:t>
            </a:r>
            <a:r>
              <a:rPr lang="zh-CN" altLang="en-US" dirty="0" smtClean="0"/>
              <a:t>业务</a:t>
            </a:r>
            <a:r>
              <a:rPr lang="zh-CN" altLang="en-US" dirty="0"/>
              <a:t>的开展，</a:t>
            </a:r>
            <a:r>
              <a:rPr lang="en-US" altLang="zh-CN" dirty="0"/>
              <a:t>PayPal </a:t>
            </a:r>
            <a:r>
              <a:rPr lang="zh-CN" altLang="en-US" dirty="0"/>
              <a:t>逐步开始对服务对象收费。</a:t>
            </a:r>
            <a:r>
              <a:rPr lang="en-US" altLang="zh-CN" dirty="0"/>
              <a:t>PayPal </a:t>
            </a:r>
            <a:r>
              <a:rPr lang="zh-CN" altLang="en-US" dirty="0"/>
              <a:t>的收入可以分为基本费用收入和</a:t>
            </a:r>
            <a:r>
              <a:rPr lang="zh-CN" altLang="en-US" dirty="0" smtClean="0"/>
              <a:t>其他费用</a:t>
            </a:r>
            <a:r>
              <a:rPr lang="zh-CN" altLang="en-US" dirty="0"/>
              <a:t>收入</a:t>
            </a:r>
            <a:r>
              <a:rPr lang="zh-CN" altLang="en-US" dirty="0" smtClean="0"/>
              <a:t>。</a:t>
            </a:r>
            <a:endParaRPr lang="en-US" altLang="zh-CN" dirty="0" smtClean="0"/>
          </a:p>
          <a:p>
            <a:pPr lvl="1"/>
            <a:r>
              <a:rPr lang="zh-CN" altLang="en-US" b="1" dirty="0"/>
              <a:t>客户备付金管理</a:t>
            </a:r>
            <a:r>
              <a:rPr lang="zh-CN" altLang="en-US" b="1" dirty="0" smtClean="0"/>
              <a:t>：</a:t>
            </a:r>
            <a:r>
              <a:rPr lang="zh-CN" altLang="en-US" dirty="0"/>
              <a:t>客户对其账户中的资金可以有两种</a:t>
            </a:r>
            <a:r>
              <a:rPr lang="zh-CN" altLang="en-US" dirty="0" smtClean="0"/>
              <a:t>选择</a:t>
            </a:r>
            <a:r>
              <a:rPr lang="en-US" altLang="zh-CN" dirty="0" smtClean="0"/>
              <a:t>:</a:t>
            </a:r>
            <a:r>
              <a:rPr lang="zh-CN" altLang="en-US" dirty="0"/>
              <a:t>存入富国银行的集合账户或者投资</a:t>
            </a:r>
            <a:r>
              <a:rPr lang="en-US" altLang="zh-CN" dirty="0" smtClean="0"/>
              <a:t>PayPal</a:t>
            </a:r>
            <a:r>
              <a:rPr lang="zh-CN" altLang="en-US" dirty="0" smtClean="0"/>
              <a:t>货币市场</a:t>
            </a:r>
            <a:r>
              <a:rPr lang="zh-CN" altLang="en-US" dirty="0"/>
              <a:t>基金。</a:t>
            </a:r>
            <a:endParaRPr lang="en-US" altLang="zh-CN" dirty="0" smtClean="0"/>
          </a:p>
          <a:p>
            <a:pPr lvl="1"/>
            <a:r>
              <a:rPr lang="zh-CN" altLang="en-US" b="1" dirty="0"/>
              <a:t>客户保护措施</a:t>
            </a:r>
            <a:r>
              <a:rPr lang="zh-CN" altLang="en-US" b="1" dirty="0" smtClean="0"/>
              <a:t>：</a:t>
            </a:r>
            <a:r>
              <a:rPr lang="en-US" altLang="zh-CN" dirty="0"/>
              <a:t>PayPal </a:t>
            </a:r>
            <a:r>
              <a:rPr lang="zh-CN" altLang="en-US" dirty="0"/>
              <a:t>非常重视对客户的保护，目前主要提供买方保护和卖方保护两种保护</a:t>
            </a:r>
            <a:r>
              <a:rPr lang="zh-CN" altLang="en-US" dirty="0" smtClean="0"/>
              <a:t>政策。</a:t>
            </a:r>
            <a:endParaRPr lang="en-US" altLang="zh-CN" dirty="0"/>
          </a:p>
          <a:p>
            <a:pPr lvl="1"/>
            <a:r>
              <a:rPr lang="zh-CN" altLang="en-US" b="1" dirty="0"/>
              <a:t>监管环境</a:t>
            </a:r>
            <a:r>
              <a:rPr lang="zh-CN" altLang="en-US" b="1" dirty="0" smtClean="0"/>
              <a:t>：</a:t>
            </a:r>
            <a:r>
              <a:rPr lang="zh-CN" altLang="en-US" dirty="0" smtClean="0"/>
              <a:t>监管机构会</a:t>
            </a:r>
            <a:r>
              <a:rPr lang="zh-CN" altLang="en-US" dirty="0"/>
              <a:t>定期或不定期地检查其是否遵守相关</a:t>
            </a:r>
            <a:r>
              <a:rPr lang="zh-CN" altLang="en-US" dirty="0" smtClean="0"/>
              <a:t>法律等。</a:t>
            </a:r>
            <a:endParaRPr lang="en-US" altLang="zh-CN" dirty="0" smtClean="0"/>
          </a:p>
          <a:p>
            <a:pPr lvl="1"/>
            <a:r>
              <a:rPr lang="zh-CN" altLang="en-US" b="1" dirty="0"/>
              <a:t>风险</a:t>
            </a:r>
            <a:r>
              <a:rPr lang="zh-CN" altLang="en-US" b="1" dirty="0" smtClean="0"/>
              <a:t>防范：</a:t>
            </a:r>
            <a:r>
              <a:rPr lang="en-US" altLang="zh-CN" dirty="0"/>
              <a:t>PayPal </a:t>
            </a:r>
            <a:r>
              <a:rPr lang="zh-CN" altLang="en-US" dirty="0"/>
              <a:t>采用电子邮件作为</a:t>
            </a:r>
            <a:r>
              <a:rPr lang="en-US" altLang="zh-CN" dirty="0"/>
              <a:t>PayPal </a:t>
            </a:r>
            <a:r>
              <a:rPr lang="zh-CN" altLang="en-US" dirty="0"/>
              <a:t>账号，并用简单的执行密码作为支付的命令和指示</a:t>
            </a:r>
            <a:r>
              <a:rPr lang="zh-CN" altLang="en-US" dirty="0" smtClean="0"/>
              <a:t>，避免</a:t>
            </a:r>
            <a:r>
              <a:rPr lang="zh-CN" altLang="en-US" dirty="0"/>
              <a:t>了用户信用卡信息和其他银行账号信息泄露的风险。</a:t>
            </a:r>
            <a:endParaRPr lang="en-US" altLang="zh-CN" dirty="0" smtClean="0"/>
          </a:p>
          <a:p>
            <a:pPr lvl="1"/>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27253753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15.2 </a:t>
            </a:r>
            <a:r>
              <a:rPr lang="zh-CN" altLang="en-US" dirty="0" smtClean="0"/>
              <a:t>快捷</a:t>
            </a:r>
            <a:r>
              <a:rPr lang="zh-CN" altLang="en-US" dirty="0"/>
              <a:t>支付</a:t>
            </a:r>
            <a:r>
              <a:rPr lang="en-US" altLang="zh-CN" dirty="0"/>
              <a:t>——Square</a:t>
            </a:r>
            <a:endParaRPr lang="zh-CN" altLang="en-US" dirty="0">
              <a:solidFill>
                <a:srgbClr val="FF0000"/>
              </a:solidFill>
            </a:endParaRPr>
          </a:p>
        </p:txBody>
      </p:sp>
      <p:sp>
        <p:nvSpPr>
          <p:cNvPr id="3" name="内容占位符 2"/>
          <p:cNvSpPr>
            <a:spLocks noGrp="1"/>
          </p:cNvSpPr>
          <p:nvPr>
            <p:ph idx="1"/>
          </p:nvPr>
        </p:nvSpPr>
        <p:spPr>
          <a:xfrm>
            <a:off x="457200" y="2132856"/>
            <a:ext cx="8229600" cy="4104456"/>
          </a:xfrm>
        </p:spPr>
        <p:txBody>
          <a:bodyPr>
            <a:normAutofit/>
          </a:bodyPr>
          <a:lstStyle/>
          <a:p>
            <a:r>
              <a:rPr lang="zh-CN" altLang="en-US" dirty="0"/>
              <a:t>截至</a:t>
            </a:r>
            <a:r>
              <a:rPr lang="en-US" altLang="zh-CN" dirty="0" smtClean="0"/>
              <a:t>2011</a:t>
            </a:r>
            <a:r>
              <a:rPr lang="zh-CN" altLang="en-US" dirty="0" smtClean="0"/>
              <a:t>年</a:t>
            </a:r>
            <a:r>
              <a:rPr lang="en-US" altLang="zh-CN" dirty="0" smtClean="0"/>
              <a:t>12</a:t>
            </a:r>
            <a:r>
              <a:rPr lang="zh-CN" altLang="en-US" dirty="0" smtClean="0"/>
              <a:t>月</a:t>
            </a:r>
            <a:r>
              <a:rPr lang="zh-CN" altLang="en-US" dirty="0"/>
              <a:t>，使用</a:t>
            </a:r>
            <a:r>
              <a:rPr lang="en-US" altLang="zh-CN" dirty="0"/>
              <a:t>Square </a:t>
            </a:r>
            <a:r>
              <a:rPr lang="zh-CN" altLang="en-US" dirty="0"/>
              <a:t>移动支付业务的商家数量已超过</a:t>
            </a:r>
            <a:r>
              <a:rPr lang="en-US" altLang="zh-CN" dirty="0"/>
              <a:t>100 </a:t>
            </a:r>
            <a:r>
              <a:rPr lang="zh-CN" altLang="en-US" dirty="0"/>
              <a:t>万，占美国所有支持信用卡</a:t>
            </a:r>
            <a:r>
              <a:rPr lang="zh-CN" altLang="en-US" dirty="0" smtClean="0"/>
              <a:t>支付</a:t>
            </a:r>
            <a:r>
              <a:rPr lang="zh-CN" altLang="en-US" dirty="0"/>
              <a:t>商家中的</a:t>
            </a:r>
            <a:r>
              <a:rPr lang="en-US" altLang="zh-CN" dirty="0"/>
              <a:t>1/8</a:t>
            </a:r>
            <a:r>
              <a:rPr lang="zh-CN" altLang="en-US" dirty="0"/>
              <a:t>，并以每月新增</a:t>
            </a:r>
            <a:r>
              <a:rPr lang="en-US" altLang="zh-CN" dirty="0"/>
              <a:t>10 </a:t>
            </a:r>
            <a:r>
              <a:rPr lang="zh-CN" altLang="en-US" dirty="0"/>
              <a:t>万商户的速度增长</a:t>
            </a:r>
            <a:r>
              <a:rPr lang="zh-CN" altLang="en-US" dirty="0" smtClean="0"/>
              <a:t>。</a:t>
            </a:r>
            <a:endParaRPr lang="en-US" altLang="zh-CN" dirty="0" smtClean="0"/>
          </a:p>
          <a:p>
            <a:r>
              <a:rPr lang="zh-CN" altLang="en-US" b="1" dirty="0"/>
              <a:t>产品</a:t>
            </a:r>
            <a:r>
              <a:rPr lang="zh-CN" altLang="en-US" b="1" dirty="0" smtClean="0"/>
              <a:t>方案：</a:t>
            </a:r>
            <a:r>
              <a:rPr lang="en-US" altLang="zh-CN" dirty="0"/>
              <a:t>Square </a:t>
            </a:r>
            <a:r>
              <a:rPr lang="zh-CN" altLang="en-US" dirty="0"/>
              <a:t>公司从</a:t>
            </a:r>
            <a:r>
              <a:rPr lang="en-US" altLang="zh-CN" dirty="0"/>
              <a:t>2010 </a:t>
            </a:r>
            <a:r>
              <a:rPr lang="zh-CN" altLang="en-US" dirty="0"/>
              <a:t>年正式运营开始，共推出了两款产品，分别为</a:t>
            </a:r>
            <a:r>
              <a:rPr lang="en-US" altLang="zh-CN" dirty="0"/>
              <a:t>Square </a:t>
            </a:r>
            <a:r>
              <a:rPr lang="en-US" altLang="zh-CN" dirty="0" smtClean="0"/>
              <a:t>Dangle</a:t>
            </a:r>
            <a:r>
              <a:rPr lang="zh-CN" altLang="en-US" dirty="0" smtClean="0"/>
              <a:t>和</a:t>
            </a:r>
            <a:r>
              <a:rPr lang="en-US" altLang="zh-CN" dirty="0" smtClean="0"/>
              <a:t>Square </a:t>
            </a:r>
            <a:r>
              <a:rPr lang="en-US" altLang="zh-CN" dirty="0" err="1"/>
              <a:t>CardCase</a:t>
            </a:r>
            <a:r>
              <a:rPr lang="en-US" altLang="zh-CN" dirty="0"/>
              <a:t>/Register</a:t>
            </a:r>
            <a:r>
              <a:rPr lang="zh-CN" altLang="en-US" dirty="0"/>
              <a:t>，为广大中小商户提供了便捷的刷卡支付服务</a:t>
            </a:r>
            <a:r>
              <a:rPr lang="zh-CN" altLang="en-US" dirty="0" smtClean="0"/>
              <a:t>。</a:t>
            </a:r>
            <a:endParaRPr lang="en-US" altLang="zh-CN" dirty="0" smtClean="0"/>
          </a:p>
          <a:p>
            <a:pPr lvl="1"/>
            <a:r>
              <a:rPr lang="en-US" altLang="zh-CN" dirty="0"/>
              <a:t>Square Dangle </a:t>
            </a:r>
            <a:r>
              <a:rPr lang="zh-CN" altLang="en-US" dirty="0"/>
              <a:t>通过与移动设备相连，结合移动设备中的应用程序，将</a:t>
            </a:r>
            <a:r>
              <a:rPr lang="zh-CN" altLang="en-US" dirty="0" smtClean="0"/>
              <a:t>移动通信</a:t>
            </a:r>
            <a:r>
              <a:rPr lang="zh-CN" altLang="en-US" dirty="0"/>
              <a:t>设备转化成了一个无线</a:t>
            </a:r>
            <a:r>
              <a:rPr lang="en-US" altLang="zh-CN" dirty="0"/>
              <a:t>POS </a:t>
            </a:r>
            <a:r>
              <a:rPr lang="zh-CN" altLang="en-US" dirty="0"/>
              <a:t>机</a:t>
            </a:r>
            <a:r>
              <a:rPr lang="zh-CN" altLang="en-US" dirty="0" smtClean="0"/>
              <a:t>。</a:t>
            </a:r>
            <a:endParaRPr lang="en-US" altLang="zh-CN" dirty="0" smtClean="0"/>
          </a:p>
          <a:p>
            <a:pPr lvl="1"/>
            <a:r>
              <a:rPr lang="en-US" altLang="zh-CN" dirty="0"/>
              <a:t>Square Card Case/Register </a:t>
            </a:r>
            <a:r>
              <a:rPr lang="zh-CN" altLang="en-US" dirty="0"/>
              <a:t>支付方式主要是依靠信息预存的方式来实现。在该产品的帮助下，消费者只需要向商户提供姓名即可实现支付，颠覆</a:t>
            </a:r>
            <a:r>
              <a:rPr lang="zh-CN" altLang="en-US" dirty="0" smtClean="0"/>
              <a:t>了传统</a:t>
            </a:r>
            <a:r>
              <a:rPr lang="zh-CN" altLang="en-US" dirty="0"/>
              <a:t>的付款方式。</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a:t>
            </a:fld>
            <a:endParaRPr lang="zh-CN" altLang="en-US"/>
          </a:p>
        </p:txBody>
      </p:sp>
      <p:sp>
        <p:nvSpPr>
          <p:cNvPr id="5" name="TextBox 4"/>
          <p:cNvSpPr txBox="1"/>
          <p:nvPr/>
        </p:nvSpPr>
        <p:spPr>
          <a:xfrm>
            <a:off x="539552" y="1414517"/>
            <a:ext cx="8136904" cy="646331"/>
          </a:xfrm>
          <a:prstGeom prst="rect">
            <a:avLst/>
          </a:prstGeom>
          <a:noFill/>
        </p:spPr>
        <p:txBody>
          <a:bodyPr wrap="square" rtlCol="0">
            <a:spAutoFit/>
          </a:bodyPr>
          <a:lstStyle/>
          <a:p>
            <a:r>
              <a:rPr lang="en-US" altLang="zh-CN" dirty="0">
                <a:solidFill>
                  <a:srgbClr val="6A5015"/>
                </a:solidFill>
                <a:latin typeface="仿宋" panose="02010609060101010101" pitchFamily="49" charset="-122"/>
                <a:ea typeface="仿宋" panose="02010609060101010101" pitchFamily="49" charset="-122"/>
              </a:rPr>
              <a:t>Square </a:t>
            </a:r>
            <a:r>
              <a:rPr lang="zh-CN" altLang="en-US" dirty="0">
                <a:solidFill>
                  <a:srgbClr val="6A5015"/>
                </a:solidFill>
                <a:latin typeface="仿宋" panose="02010609060101010101" pitchFamily="49" charset="-122"/>
                <a:ea typeface="仿宋" panose="02010609060101010101" pitchFamily="49" charset="-122"/>
              </a:rPr>
              <a:t>成立于</a:t>
            </a:r>
            <a:r>
              <a:rPr lang="en-US" altLang="zh-CN" dirty="0">
                <a:solidFill>
                  <a:srgbClr val="6A5015"/>
                </a:solidFill>
                <a:latin typeface="仿宋" panose="02010609060101010101" pitchFamily="49" charset="-122"/>
                <a:ea typeface="仿宋" panose="02010609060101010101" pitchFamily="49" charset="-122"/>
              </a:rPr>
              <a:t>2009 </a:t>
            </a:r>
            <a:r>
              <a:rPr lang="zh-CN" altLang="en-US" dirty="0">
                <a:solidFill>
                  <a:srgbClr val="6A5015"/>
                </a:solidFill>
                <a:latin typeface="仿宋" panose="02010609060101010101" pitchFamily="49" charset="-122"/>
                <a:ea typeface="仿宋" panose="02010609060101010101" pitchFamily="49" charset="-122"/>
              </a:rPr>
              <a:t>年</a:t>
            </a:r>
            <a:r>
              <a:rPr lang="en-US" altLang="zh-CN" dirty="0">
                <a:solidFill>
                  <a:srgbClr val="6A5015"/>
                </a:solidFill>
                <a:latin typeface="仿宋" panose="02010609060101010101" pitchFamily="49" charset="-122"/>
                <a:ea typeface="仿宋" panose="02010609060101010101" pitchFamily="49" charset="-122"/>
              </a:rPr>
              <a:t>12 </a:t>
            </a:r>
            <a:r>
              <a:rPr lang="zh-CN" altLang="en-US" dirty="0">
                <a:solidFill>
                  <a:srgbClr val="6A5015"/>
                </a:solidFill>
                <a:latin typeface="仿宋" panose="02010609060101010101" pitchFamily="49" charset="-122"/>
                <a:ea typeface="仿宋" panose="02010609060101010101" pitchFamily="49" charset="-122"/>
              </a:rPr>
              <a:t>月，创始人为</a:t>
            </a:r>
            <a:r>
              <a:rPr lang="en-US" altLang="zh-CN" dirty="0">
                <a:solidFill>
                  <a:srgbClr val="6A5015"/>
                </a:solidFill>
                <a:latin typeface="仿宋" panose="02010609060101010101" pitchFamily="49" charset="-122"/>
                <a:ea typeface="仿宋" panose="02010609060101010101" pitchFamily="49" charset="-122"/>
              </a:rPr>
              <a:t>Twitter </a:t>
            </a:r>
            <a:r>
              <a:rPr lang="zh-CN" altLang="en-US" dirty="0">
                <a:solidFill>
                  <a:srgbClr val="6A5015"/>
                </a:solidFill>
                <a:latin typeface="仿宋" panose="02010609060101010101" pitchFamily="49" charset="-122"/>
                <a:ea typeface="仿宋" panose="02010609060101010101" pitchFamily="49" charset="-122"/>
              </a:rPr>
              <a:t>联合创始人杰克</a:t>
            </a:r>
            <a:r>
              <a:rPr lang="en-US" altLang="zh-CN" dirty="0">
                <a:solidFill>
                  <a:srgbClr val="6A5015"/>
                </a:solidFill>
                <a:latin typeface="仿宋" panose="02010609060101010101" pitchFamily="49" charset="-122"/>
                <a:ea typeface="仿宋" panose="02010609060101010101" pitchFamily="49" charset="-122"/>
              </a:rPr>
              <a:t>• </a:t>
            </a:r>
            <a:r>
              <a:rPr lang="zh-CN" altLang="en-US" dirty="0">
                <a:solidFill>
                  <a:srgbClr val="6A5015"/>
                </a:solidFill>
                <a:latin typeface="仿宋" panose="02010609060101010101" pitchFamily="49" charset="-122"/>
                <a:ea typeface="仿宋" panose="02010609060101010101" pitchFamily="49" charset="-122"/>
              </a:rPr>
              <a:t>多西（</a:t>
            </a:r>
            <a:r>
              <a:rPr lang="en-US" altLang="zh-CN" dirty="0">
                <a:solidFill>
                  <a:srgbClr val="6A5015"/>
                </a:solidFill>
                <a:latin typeface="仿宋" panose="02010609060101010101" pitchFamily="49" charset="-122"/>
                <a:ea typeface="仿宋" panose="02010609060101010101" pitchFamily="49" charset="-122"/>
              </a:rPr>
              <a:t>Jack Dorsey</a:t>
            </a:r>
            <a:r>
              <a:rPr lang="zh-CN" altLang="en-US" dirty="0" smtClean="0">
                <a:solidFill>
                  <a:srgbClr val="6A5015"/>
                </a:solidFill>
                <a:latin typeface="仿宋" panose="02010609060101010101" pitchFamily="49" charset="-122"/>
                <a:ea typeface="仿宋" panose="02010609060101010101" pitchFamily="49" charset="-122"/>
              </a:rPr>
              <a:t>）和</a:t>
            </a:r>
            <a:r>
              <a:rPr lang="en-US" altLang="zh-CN" dirty="0">
                <a:solidFill>
                  <a:srgbClr val="6A5015"/>
                </a:solidFill>
                <a:latin typeface="仿宋" panose="02010609060101010101" pitchFamily="49" charset="-122"/>
                <a:ea typeface="仿宋" panose="02010609060101010101" pitchFamily="49" charset="-122"/>
              </a:rPr>
              <a:t>Jim </a:t>
            </a:r>
            <a:r>
              <a:rPr lang="en-US" altLang="zh-CN" dirty="0" err="1">
                <a:solidFill>
                  <a:srgbClr val="6A5015"/>
                </a:solidFill>
                <a:latin typeface="仿宋" panose="02010609060101010101" pitchFamily="49" charset="-122"/>
                <a:ea typeface="仿宋" panose="02010609060101010101" pitchFamily="49" charset="-122"/>
              </a:rPr>
              <a:t>McKelvey</a:t>
            </a:r>
            <a:r>
              <a:rPr lang="zh-CN" altLang="en-US" dirty="0">
                <a:solidFill>
                  <a:srgbClr val="6A5015"/>
                </a:solidFill>
                <a:latin typeface="仿宋" panose="02010609060101010101" pitchFamily="49" charset="-122"/>
                <a:ea typeface="仿宋" panose="02010609060101010101" pitchFamily="49" charset="-122"/>
              </a:rPr>
              <a:t>，总部设在美国</a:t>
            </a:r>
            <a:r>
              <a:rPr lang="zh-CN" altLang="en-US" dirty="0" smtClean="0">
                <a:solidFill>
                  <a:srgbClr val="6A5015"/>
                </a:solidFill>
                <a:latin typeface="仿宋" panose="02010609060101010101" pitchFamily="49" charset="-122"/>
                <a:ea typeface="仿宋" panose="02010609060101010101" pitchFamily="49" charset="-122"/>
              </a:rPr>
              <a:t>旧金山市。</a:t>
            </a:r>
            <a:endParaRPr lang="zh-CN" altLang="en-US" dirty="0">
              <a:solidFill>
                <a:srgbClr val="6A501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8623103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15.2 </a:t>
            </a:r>
            <a:r>
              <a:rPr lang="zh-CN" altLang="en-US" dirty="0"/>
              <a:t>快捷支付</a:t>
            </a:r>
            <a:r>
              <a:rPr lang="en-US" altLang="zh-CN" dirty="0"/>
              <a:t>——Square</a:t>
            </a:r>
            <a:endParaRPr lang="zh-CN" altLang="en-US" dirty="0">
              <a:solidFill>
                <a:srgbClr val="FF0000"/>
              </a:solidFill>
            </a:endParaRPr>
          </a:p>
        </p:txBody>
      </p:sp>
      <p:sp>
        <p:nvSpPr>
          <p:cNvPr id="3" name="内容占位符 2"/>
          <p:cNvSpPr>
            <a:spLocks noGrp="1"/>
          </p:cNvSpPr>
          <p:nvPr>
            <p:ph idx="1"/>
          </p:nvPr>
        </p:nvSpPr>
        <p:spPr>
          <a:xfrm>
            <a:off x="457200" y="1700808"/>
            <a:ext cx="8219256" cy="5157192"/>
          </a:xfrm>
        </p:spPr>
        <p:txBody>
          <a:bodyPr>
            <a:normAutofit/>
          </a:bodyPr>
          <a:lstStyle/>
          <a:p>
            <a:r>
              <a:rPr lang="zh-CN" altLang="en-US" b="1" dirty="0"/>
              <a:t>商业</a:t>
            </a:r>
            <a:r>
              <a:rPr lang="zh-CN" altLang="en-US" b="1" dirty="0" smtClean="0"/>
              <a:t>模式：</a:t>
            </a:r>
            <a:r>
              <a:rPr lang="zh-CN" altLang="en-US" dirty="0" smtClean="0"/>
              <a:t>包括产业链和定价</a:t>
            </a:r>
            <a:endParaRPr lang="en-US" altLang="zh-CN" b="1"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8</a:t>
            </a:fld>
            <a:endParaRPr lang="zh-CN" altLang="en-US"/>
          </a:p>
        </p:txBody>
      </p:sp>
      <p:pic>
        <p:nvPicPr>
          <p:cNvPr id="5" name="图片 4"/>
          <p:cNvPicPr>
            <a:picLocks noChangeAspect="1"/>
          </p:cNvPicPr>
          <p:nvPr/>
        </p:nvPicPr>
        <p:blipFill>
          <a:blip r:embed="rId2"/>
          <a:stretch>
            <a:fillRect/>
          </a:stretch>
        </p:blipFill>
        <p:spPr>
          <a:xfrm>
            <a:off x="2184757" y="2263180"/>
            <a:ext cx="4764141" cy="2016224"/>
          </a:xfrm>
          <a:prstGeom prst="rect">
            <a:avLst/>
          </a:prstGeom>
        </p:spPr>
      </p:pic>
      <p:pic>
        <p:nvPicPr>
          <p:cNvPr id="6" name="图片 5"/>
          <p:cNvPicPr>
            <a:picLocks noChangeAspect="1"/>
          </p:cNvPicPr>
          <p:nvPr/>
        </p:nvPicPr>
        <p:blipFill>
          <a:blip r:embed="rId3"/>
          <a:stretch>
            <a:fillRect/>
          </a:stretch>
        </p:blipFill>
        <p:spPr>
          <a:xfrm>
            <a:off x="681114" y="4876909"/>
            <a:ext cx="7771428" cy="914286"/>
          </a:xfrm>
          <a:prstGeom prst="rect">
            <a:avLst/>
          </a:prstGeom>
        </p:spPr>
      </p:pic>
      <p:sp>
        <p:nvSpPr>
          <p:cNvPr id="7" name="文本框 6"/>
          <p:cNvSpPr txBox="1"/>
          <p:nvPr/>
        </p:nvSpPr>
        <p:spPr>
          <a:xfrm>
            <a:off x="3360693" y="4408093"/>
            <a:ext cx="2412268" cy="307777"/>
          </a:xfrm>
          <a:prstGeom prst="rect">
            <a:avLst/>
          </a:prstGeom>
          <a:noFill/>
        </p:spPr>
        <p:txBody>
          <a:bodyPr wrap="square" rtlCol="0">
            <a:spAutoFit/>
          </a:bodyPr>
          <a:lstStyle/>
          <a:p>
            <a:r>
              <a:rPr lang="zh-CN" altLang="en-US" sz="1400" b="1" dirty="0">
                <a:latin typeface="仿宋" panose="02010609060101010101" pitchFamily="49" charset="-122"/>
                <a:ea typeface="仿宋" panose="02010609060101010101" pitchFamily="49" charset="-122"/>
              </a:rPr>
              <a:t>图</a:t>
            </a:r>
            <a:r>
              <a:rPr lang="en-US" altLang="zh-CN" sz="1400" b="1" dirty="0">
                <a:latin typeface="仿宋" panose="02010609060101010101" pitchFamily="49" charset="-122"/>
                <a:ea typeface="仿宋" panose="02010609060101010101" pitchFamily="49" charset="-122"/>
              </a:rPr>
              <a:t>15-1 Square </a:t>
            </a:r>
            <a:r>
              <a:rPr lang="zh-CN" altLang="en-US" sz="1400" b="1" dirty="0">
                <a:latin typeface="仿宋" panose="02010609060101010101" pitchFamily="49" charset="-122"/>
                <a:ea typeface="仿宋" panose="02010609060101010101" pitchFamily="49" charset="-122"/>
              </a:rPr>
              <a:t>支付产业链</a:t>
            </a:r>
            <a:endParaRPr lang="zh-CN" altLang="en-US" sz="1400" dirty="0"/>
          </a:p>
        </p:txBody>
      </p:sp>
      <p:sp>
        <p:nvSpPr>
          <p:cNvPr id="8" name="文本框 7"/>
          <p:cNvSpPr txBox="1"/>
          <p:nvPr/>
        </p:nvSpPr>
        <p:spPr>
          <a:xfrm>
            <a:off x="3241093" y="5952234"/>
            <a:ext cx="2651467" cy="307777"/>
          </a:xfrm>
          <a:prstGeom prst="rect">
            <a:avLst/>
          </a:prstGeom>
          <a:noFill/>
        </p:spPr>
        <p:txBody>
          <a:bodyPr wrap="square" rtlCol="0">
            <a:spAutoFit/>
          </a:bodyPr>
          <a:lstStyle/>
          <a:p>
            <a:r>
              <a:rPr lang="zh-CN" altLang="en-US" sz="1400" b="1" dirty="0">
                <a:latin typeface="仿宋" panose="02010609060101010101" pitchFamily="49" charset="-122"/>
                <a:ea typeface="仿宋" panose="02010609060101010101" pitchFamily="49" charset="-122"/>
              </a:rPr>
              <a:t>图</a:t>
            </a:r>
            <a:r>
              <a:rPr lang="en-US" altLang="zh-CN" sz="1400" b="1" dirty="0">
                <a:latin typeface="仿宋" panose="02010609060101010101" pitchFamily="49" charset="-122"/>
                <a:ea typeface="仿宋" panose="02010609060101010101" pitchFamily="49" charset="-122"/>
              </a:rPr>
              <a:t>15-2 Square </a:t>
            </a:r>
            <a:r>
              <a:rPr lang="zh-CN" altLang="en-US" sz="1400" b="1" dirty="0">
                <a:latin typeface="仿宋" panose="02010609060101010101" pitchFamily="49" charset="-122"/>
                <a:ea typeface="仿宋" panose="02010609060101010101" pitchFamily="49" charset="-122"/>
              </a:rPr>
              <a:t>模式收益分配</a:t>
            </a:r>
            <a:endParaRPr lang="zh-CN" altLang="en-US" sz="1400" dirty="0"/>
          </a:p>
        </p:txBody>
      </p:sp>
    </p:spTree>
    <p:extLst>
      <p:ext uri="{BB962C8B-B14F-4D97-AF65-F5344CB8AC3E}">
        <p14:creationId xmlns:p14="http://schemas.microsoft.com/office/powerpoint/2010/main" val="21605599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15.2 </a:t>
            </a:r>
            <a:r>
              <a:rPr lang="zh-CN" altLang="en-US" dirty="0"/>
              <a:t>快捷支付</a:t>
            </a:r>
            <a:r>
              <a:rPr lang="en-US" altLang="zh-CN" dirty="0"/>
              <a:t>——Square</a:t>
            </a:r>
            <a:endParaRPr lang="zh-CN" altLang="en-US" dirty="0">
              <a:solidFill>
                <a:srgbClr val="FF0000"/>
              </a:solidFill>
            </a:endParaRPr>
          </a:p>
        </p:txBody>
      </p:sp>
      <p:sp>
        <p:nvSpPr>
          <p:cNvPr id="3" name="内容占位符 2"/>
          <p:cNvSpPr>
            <a:spLocks noGrp="1"/>
          </p:cNvSpPr>
          <p:nvPr>
            <p:ph idx="1"/>
          </p:nvPr>
        </p:nvSpPr>
        <p:spPr>
          <a:xfrm>
            <a:off x="457200" y="1700808"/>
            <a:ext cx="8219256" cy="5157192"/>
          </a:xfrm>
        </p:spPr>
        <p:txBody>
          <a:bodyPr>
            <a:normAutofit/>
          </a:bodyPr>
          <a:lstStyle/>
          <a:p>
            <a:r>
              <a:rPr lang="en-US" altLang="zh-CN" b="1" dirty="0"/>
              <a:t>Square </a:t>
            </a:r>
            <a:r>
              <a:rPr lang="zh-CN" altLang="en-US" b="1" dirty="0"/>
              <a:t>移动支付模式发展趋势与</a:t>
            </a:r>
            <a:r>
              <a:rPr lang="zh-CN" altLang="en-US" b="1" dirty="0" smtClean="0"/>
              <a:t>特点：</a:t>
            </a:r>
            <a:r>
              <a:rPr lang="en-US" altLang="zh-CN" dirty="0"/>
              <a:t>Square </a:t>
            </a:r>
            <a:r>
              <a:rPr lang="zh-CN" altLang="en-US" dirty="0" smtClean="0"/>
              <a:t>模式实质上</a:t>
            </a:r>
            <a:r>
              <a:rPr lang="zh-CN" altLang="en-US" dirty="0"/>
              <a:t>是传统无线</a:t>
            </a:r>
            <a:r>
              <a:rPr lang="en-US" altLang="zh-CN" dirty="0"/>
              <a:t>POS </a:t>
            </a:r>
            <a:r>
              <a:rPr lang="zh-CN" altLang="en-US" dirty="0"/>
              <a:t>的一个</a:t>
            </a:r>
            <a:r>
              <a:rPr lang="zh-CN" altLang="en-US" dirty="0" smtClean="0"/>
              <a:t>变种：</a:t>
            </a:r>
            <a:r>
              <a:rPr lang="en-US" altLang="zh-CN" dirty="0"/>
              <a:t>POS </a:t>
            </a:r>
            <a:r>
              <a:rPr lang="zh-CN" altLang="en-US" dirty="0"/>
              <a:t>机变成了</a:t>
            </a:r>
            <a:r>
              <a:rPr lang="en-US" altLang="zh-CN" dirty="0"/>
              <a:t>iPhone </a:t>
            </a:r>
            <a:r>
              <a:rPr lang="zh-CN" altLang="en-US" dirty="0"/>
              <a:t>等智能移动</a:t>
            </a:r>
            <a:r>
              <a:rPr lang="zh-CN" altLang="en-US" dirty="0" smtClean="0"/>
              <a:t>设备。</a:t>
            </a:r>
            <a:r>
              <a:rPr lang="en-US" altLang="zh-CN" dirty="0" smtClean="0"/>
              <a:t>Square </a:t>
            </a:r>
            <a:r>
              <a:rPr lang="zh-CN" altLang="en-US" dirty="0"/>
              <a:t>业务发展速度很快，</a:t>
            </a:r>
            <a:r>
              <a:rPr lang="en-US" altLang="zh-CN" dirty="0"/>
              <a:t>Square </a:t>
            </a:r>
            <a:r>
              <a:rPr lang="zh-CN" altLang="en-US" dirty="0"/>
              <a:t>公司上线运营以来，其发展速度远远高于预期。</a:t>
            </a:r>
            <a:endParaRPr lang="en-US" altLang="zh-CN" dirty="0" smtClean="0"/>
          </a:p>
          <a:p>
            <a:r>
              <a:rPr lang="en-US" altLang="zh-CN" b="1" dirty="0"/>
              <a:t>Square </a:t>
            </a:r>
            <a:r>
              <a:rPr lang="zh-CN" altLang="en-US" b="1" dirty="0"/>
              <a:t>模式存在的安全隐患</a:t>
            </a:r>
            <a:r>
              <a:rPr lang="zh-CN" altLang="en-US" b="1" dirty="0" smtClean="0"/>
              <a:t>：</a:t>
            </a:r>
            <a:r>
              <a:rPr lang="en-US" altLang="zh-CN" dirty="0" smtClean="0"/>
              <a:t>Square </a:t>
            </a:r>
            <a:r>
              <a:rPr lang="zh-CN" altLang="en-US" dirty="0"/>
              <a:t>模式需要在公网上</a:t>
            </a:r>
            <a:r>
              <a:rPr lang="zh-CN" altLang="en-US" dirty="0" smtClean="0"/>
              <a:t>传输银行</a:t>
            </a:r>
            <a:r>
              <a:rPr lang="zh-CN" altLang="en-US" dirty="0"/>
              <a:t>卡磁条信息，该磁条信用如果加密不严，用户的银行账户信息可能会遭到窃取，会</a:t>
            </a:r>
            <a:r>
              <a:rPr lang="zh-CN" altLang="en-US" dirty="0" smtClean="0"/>
              <a:t>对用户</a:t>
            </a:r>
            <a:r>
              <a:rPr lang="zh-CN" altLang="en-US" dirty="0"/>
              <a:t>账户的安全性带来极大的影响。从</a:t>
            </a:r>
            <a:r>
              <a:rPr lang="en-US" altLang="zh-CN" dirty="0"/>
              <a:t>Square </a:t>
            </a:r>
            <a:r>
              <a:rPr lang="zh-CN" altLang="en-US" dirty="0"/>
              <a:t>正式上线运营开始，</a:t>
            </a:r>
            <a:r>
              <a:rPr lang="zh-CN" altLang="en-US" dirty="0" smtClean="0"/>
              <a:t>其整个</a:t>
            </a:r>
            <a:r>
              <a:rPr lang="zh-CN" altLang="en-US" dirty="0"/>
              <a:t>系统的安全性就受到了多方面的质疑和</a:t>
            </a:r>
            <a:r>
              <a:rPr lang="zh-CN" altLang="en-US" dirty="0" smtClean="0"/>
              <a:t>挑战。</a:t>
            </a:r>
            <a:endParaRPr lang="en-US" altLang="zh-CN" dirty="0" smtClean="0"/>
          </a:p>
          <a:p>
            <a:r>
              <a:rPr lang="en-US" altLang="zh-CN" b="1" dirty="0"/>
              <a:t>Square </a:t>
            </a:r>
            <a:r>
              <a:rPr lang="zh-CN" altLang="en-US" b="1" dirty="0"/>
              <a:t>与传统卡组织的合作</a:t>
            </a:r>
            <a:r>
              <a:rPr lang="zh-CN" altLang="en-US" b="1" dirty="0" smtClean="0"/>
              <a:t>：</a:t>
            </a:r>
            <a:r>
              <a:rPr lang="zh-CN" altLang="en-US" dirty="0" smtClean="0"/>
              <a:t>一方面</a:t>
            </a:r>
            <a:r>
              <a:rPr lang="zh-CN" altLang="en-US" dirty="0"/>
              <a:t>，</a:t>
            </a:r>
            <a:r>
              <a:rPr lang="en-US" altLang="zh-CN" dirty="0"/>
              <a:t>Square </a:t>
            </a:r>
            <a:r>
              <a:rPr lang="zh-CN" altLang="en-US" dirty="0"/>
              <a:t>需要利用卡组织完善的转接</a:t>
            </a:r>
            <a:r>
              <a:rPr lang="zh-CN" altLang="en-US" dirty="0" smtClean="0"/>
              <a:t>网络打通</a:t>
            </a:r>
            <a:r>
              <a:rPr lang="zh-CN" altLang="en-US" dirty="0"/>
              <a:t>与发卡机构的链接；另一方面，卡组织也需要利用</a:t>
            </a:r>
            <a:r>
              <a:rPr lang="en-US" altLang="zh-CN" dirty="0"/>
              <a:t>Square </a:t>
            </a:r>
            <a:r>
              <a:rPr lang="zh-CN" altLang="en-US" dirty="0"/>
              <a:t>来开拓中小商户市。</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t>9</a:t>
            </a:fld>
            <a:endParaRPr lang="zh-CN" altLang="en-US"/>
          </a:p>
        </p:txBody>
      </p:sp>
    </p:spTree>
    <p:extLst>
      <p:ext uri="{BB962C8B-B14F-4D97-AF65-F5344CB8AC3E}">
        <p14:creationId xmlns:p14="http://schemas.microsoft.com/office/powerpoint/2010/main" val="30174632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660</TotalTime>
  <Words>2398</Words>
  <Application>Microsoft Office PowerPoint</Application>
  <PresentationFormat>全屏显示(4:3)</PresentationFormat>
  <Paragraphs>126</Paragraphs>
  <Slides>22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仿宋</vt:lpstr>
      <vt:lpstr>黑体</vt:lpstr>
      <vt:lpstr>华文仿宋</vt:lpstr>
      <vt:lpstr>宋体</vt:lpstr>
      <vt:lpstr>Arial</vt:lpstr>
      <vt:lpstr>Calibri</vt:lpstr>
      <vt:lpstr>Times New Roman</vt:lpstr>
      <vt:lpstr>Office 主题</vt:lpstr>
      <vt:lpstr>第十五章  国外互联网金融案例</vt:lpstr>
      <vt:lpstr>PowerPoint 演示文稿</vt:lpstr>
      <vt:lpstr>本章学习目标</vt:lpstr>
      <vt:lpstr>15.1 第三方支付——PayPal</vt:lpstr>
      <vt:lpstr>15.1 第三方支付——PayPal</vt:lpstr>
      <vt:lpstr>15.1 第三方支付——PayPal</vt:lpstr>
      <vt:lpstr>15.2 快捷支付——Square</vt:lpstr>
      <vt:lpstr>15.2 快捷支付——Square</vt:lpstr>
      <vt:lpstr>15.2 快捷支付——Square</vt:lpstr>
      <vt:lpstr>15.3 Lending Club</vt:lpstr>
      <vt:lpstr>15.3 Lending Club</vt:lpstr>
      <vt:lpstr>15.4 众筹平台——Kickstarter</vt:lpstr>
      <vt:lpstr>15.4 众筹平台——Kickstarter</vt:lpstr>
      <vt:lpstr>15.5 互联网直销银行——ING Direct USA</vt:lpstr>
      <vt:lpstr>15.5 互联网直销银行——ING Direct USA</vt:lpstr>
      <vt:lpstr>15.6 网上证券交易——E*Trade</vt:lpstr>
      <vt:lpstr>15.6 网上证券交易——E*Trade</vt:lpstr>
      <vt:lpstr>15.7 保险电子商务——InsWeb</vt:lpstr>
      <vt:lpstr>本章总结</vt:lpstr>
      <vt:lpstr>关键概念</vt:lpstr>
      <vt:lpstr>PowerPoint 演示文稿</vt:lpstr>
      <vt:lpstr>谢谢！</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heli</dc:creator>
  <cp:lastModifiedBy>Zhanglu</cp:lastModifiedBy>
  <cp:revision>235</cp:revision>
  <dcterms:created xsi:type="dcterms:W3CDTF">2014-09-28T02:22:12Z</dcterms:created>
  <dcterms:modified xsi:type="dcterms:W3CDTF">2016-09-01T02:54:38Z</dcterms:modified>
</cp:coreProperties>
</file>