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78" r:id="rId2"/>
    <p:sldId id="259" r:id="rId3"/>
    <p:sldId id="277" r:id="rId4"/>
    <p:sldId id="263" r:id="rId5"/>
    <p:sldId id="264" r:id="rId6"/>
    <p:sldId id="284" r:id="rId7"/>
    <p:sldId id="285" r:id="rId8"/>
    <p:sldId id="286" r:id="rId9"/>
    <p:sldId id="287" r:id="rId10"/>
    <p:sldId id="282" r:id="rId11"/>
    <p:sldId id="283" r:id="rId12"/>
    <p:sldId id="273" r:id="rId13"/>
    <p:sldId id="275"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5179"/>
  </p:normalViewPr>
  <p:slideViewPr>
    <p:cSldViewPr>
      <p:cViewPr varScale="1">
        <p:scale>
          <a:sx n="74" d="100"/>
          <a:sy n="74" d="100"/>
        </p:scale>
        <p:origin x="127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2016/9/1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C71E18-5676-4694-8F88-A0E5AF375026}" type="slidenum">
              <a:rPr lang="zh-CN" altLang="en-US" smtClean="0"/>
              <a:t>1</a:t>
            </a:fld>
            <a:endParaRPr lang="zh-CN" altLang="en-US"/>
          </a:p>
        </p:txBody>
      </p:sp>
    </p:spTree>
    <p:extLst>
      <p:ext uri="{BB962C8B-B14F-4D97-AF65-F5344CB8AC3E}">
        <p14:creationId xmlns:p14="http://schemas.microsoft.com/office/powerpoint/2010/main" val="1935749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4132312"/>
            <a:ext cx="6768752" cy="1152128"/>
          </a:xfrm>
        </p:spPr>
        <p:txBody>
          <a:bodyPr/>
          <a:lstStyle/>
          <a:p>
            <a:r>
              <a:rPr lang="zh-CN" altLang="en-US" dirty="0" smtClean="0"/>
              <a:t>第二章 </a:t>
            </a:r>
            <a:r>
              <a:rPr lang="zh-CN" altLang="en-US" dirty="0"/>
              <a:t>互联网金融与</a:t>
            </a:r>
            <a:r>
              <a:rPr lang="zh-CN" altLang="en-US"/>
              <a:t>传统</a:t>
            </a:r>
            <a:r>
              <a:rPr lang="zh-CN" altLang="en-US" smtClean="0"/>
              <a:t>金融</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3"/>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zh-CN" dirty="0"/>
              <a:t>本章首先介绍了传统金融业的发展，指出了随着互联网的发展，互联网对金融业的冲击。随后介绍了互联网金融对传统银行业和证券市场的影响。最后从互联网金融的优势和劣势两个方面比较了互联网金融和传统金融的区别</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815803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1139706" y="2348880"/>
            <a:ext cx="7513062" cy="646331"/>
          </a:xfrm>
          <a:prstGeom prst="rect">
            <a:avLst/>
          </a:prstGeom>
        </p:spPr>
        <p:txBody>
          <a:bodyPr wrap="square" numCol="1">
            <a:spAutoFit/>
          </a:bodyPr>
          <a:lstStyle/>
          <a:p>
            <a:pPr>
              <a:lnSpc>
                <a:spcPct val="200000"/>
              </a:lnSpc>
              <a:buSzPct val="150000"/>
            </a:pPr>
            <a:r>
              <a:rPr lang="zh-CN" altLang="en-US">
                <a:latin typeface="仿宋" panose="02010609060101010101" pitchFamily="49" charset="-122"/>
                <a:ea typeface="仿宋" panose="02010609060101010101" pitchFamily="49" charset="-122"/>
              </a:rPr>
              <a:t>互联网金融优势 互联网金融劣势 传统金融</a:t>
            </a:r>
          </a:p>
        </p:txBody>
      </p:sp>
    </p:spTree>
    <p:extLst>
      <p:ext uri="{BB962C8B-B14F-4D97-AF65-F5344CB8AC3E}">
        <p14:creationId xmlns:p14="http://schemas.microsoft.com/office/powerpoint/2010/main" val="1045975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5" name="圆角矩形 4"/>
          <p:cNvSpPr/>
          <p:nvPr/>
        </p:nvSpPr>
        <p:spPr>
          <a:xfrm>
            <a:off x="611560" y="1124744"/>
            <a:ext cx="7920879" cy="216024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877163"/>
          </a:xfrm>
          <a:prstGeom prst="rect">
            <a:avLst/>
          </a:prstGeom>
        </p:spPr>
        <p:txBody>
          <a:bodyPr wrap="square">
            <a:spAutoFit/>
          </a:bodyPr>
          <a:lstStyle/>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2-1】</a:t>
            </a:r>
            <a:r>
              <a:rPr lang="zh-CN" altLang="en-US" dirty="0">
                <a:latin typeface="仿宋" panose="02010609060101010101" pitchFamily="49" charset="-122"/>
                <a:ea typeface="仿宋" panose="02010609060101010101" pitchFamily="49" charset="-122"/>
              </a:rPr>
              <a:t>互联网金融模式和传统金融模式有什么不同呢</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2-2】</a:t>
            </a:r>
            <a:r>
              <a:rPr lang="zh-CN" altLang="en-US" dirty="0">
                <a:latin typeface="仿宋" panose="02010609060101010101" pitchFamily="49" charset="-122"/>
                <a:ea typeface="仿宋" panose="02010609060101010101" pitchFamily="49" charset="-122"/>
              </a:rPr>
              <a:t>互联网金融对传统金融的影响有哪些</a:t>
            </a:r>
            <a:r>
              <a:rPr lang="zh-CN" altLang="en-US" dirty="0" smtClean="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92948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729432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69380" y="2348880"/>
            <a:ext cx="7488832" cy="1754326"/>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2</a:t>
            </a:r>
            <a:r>
              <a:rPr lang="en-US" altLang="zh-CN" sz="2400" dirty="0" smtClean="0">
                <a:solidFill>
                  <a:srgbClr val="6A5015"/>
                </a:solidFill>
                <a:latin typeface="黑体" panose="02010609060101010101" pitchFamily="49" charset="-122"/>
                <a:ea typeface="黑体" panose="02010609060101010101" pitchFamily="49" charset="-122"/>
              </a:rPr>
              <a:t>.1</a:t>
            </a:r>
            <a:r>
              <a:rPr lang="zh-CN" altLang="en-US" sz="2400" dirty="0" smtClean="0">
                <a:solidFill>
                  <a:srgbClr val="6A5015"/>
                </a:solidFill>
                <a:latin typeface="黑体" panose="02010609060101010101" pitchFamily="49" charset="-122"/>
                <a:ea typeface="黑体" panose="02010609060101010101" pitchFamily="49" charset="-122"/>
              </a:rPr>
              <a:t> 互联网</a:t>
            </a:r>
            <a:r>
              <a:rPr lang="zh-CN" altLang="en-US" sz="2400" dirty="0">
                <a:solidFill>
                  <a:srgbClr val="6A5015"/>
                </a:solidFill>
                <a:latin typeface="黑体" panose="02010609060101010101" pitchFamily="49" charset="-122"/>
                <a:ea typeface="黑体" panose="02010609060101010101" pitchFamily="49" charset="-122"/>
              </a:rPr>
              <a:t>金融与传统</a:t>
            </a:r>
            <a:r>
              <a:rPr lang="zh-CN" altLang="en-US" sz="2400" dirty="0" smtClean="0">
                <a:solidFill>
                  <a:srgbClr val="6A5015"/>
                </a:solidFill>
                <a:latin typeface="黑体" panose="02010609060101010101" pitchFamily="49" charset="-122"/>
                <a:ea typeface="黑体" panose="02010609060101010101" pitchFamily="49" charset="-122"/>
              </a:rPr>
              <a:t>金融</a:t>
            </a:r>
            <a:endParaRPr lang="zh-CN" altLang="en-US" sz="2400" dirty="0">
              <a:solidFill>
                <a:srgbClr val="FF0000"/>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2.2 </a:t>
            </a:r>
            <a:r>
              <a:rPr lang="zh-CN" altLang="en-US" sz="2400" dirty="0" smtClean="0">
                <a:solidFill>
                  <a:srgbClr val="6A5015"/>
                </a:solidFill>
                <a:latin typeface="黑体" panose="02010609060101010101" pitchFamily="49" charset="-122"/>
                <a:ea typeface="黑体" panose="02010609060101010101" pitchFamily="49" charset="-122"/>
              </a:rPr>
              <a:t>互联网金额对传统金融的影响</a:t>
            </a:r>
            <a:endParaRPr lang="zh-CN" altLang="en-US"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2.3</a:t>
            </a:r>
            <a:r>
              <a:rPr lang="zh-CN" altLang="en-US" sz="2400" dirty="0" smtClean="0">
                <a:solidFill>
                  <a:srgbClr val="6A5015"/>
                </a:solidFill>
                <a:latin typeface="黑体" panose="02010609060101010101" pitchFamily="49" charset="-122"/>
                <a:ea typeface="黑体" panose="02010609060101010101" pitchFamily="49" charset="-122"/>
              </a:rPr>
              <a:t> </a:t>
            </a:r>
            <a:r>
              <a:rPr lang="zh-CN" altLang="en-US" sz="2400" dirty="0">
                <a:solidFill>
                  <a:srgbClr val="6A5015"/>
                </a:solidFill>
                <a:latin typeface="黑体" panose="02010609060101010101" pitchFamily="49" charset="-122"/>
                <a:ea typeface="黑体" panose="02010609060101010101" pitchFamily="49" charset="-122"/>
              </a:rPr>
              <a:t>互联网金融模式与传统金融模式的</a:t>
            </a:r>
            <a:r>
              <a:rPr lang="zh-CN" altLang="en-US" sz="2400" dirty="0" smtClean="0">
                <a:solidFill>
                  <a:srgbClr val="6A5015"/>
                </a:solidFill>
                <a:latin typeface="黑体" panose="02010609060101010101" pitchFamily="49" charset="-122"/>
                <a:ea typeface="黑体" panose="02010609060101010101" pitchFamily="49" charset="-122"/>
              </a:rPr>
              <a:t>对比</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0853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 </a:t>
            </a: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传统金融的变革和发展；</a:t>
            </a:r>
          </a:p>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 </a:t>
            </a:r>
            <a:r>
              <a:rPr lang="zh-CN" altLang="en-US" dirty="0" smtClean="0">
                <a:solidFill>
                  <a:srgbClr val="6A5015"/>
                </a:solidFill>
                <a:latin typeface="仿宋" panose="02010609060101010101" pitchFamily="49" charset="-122"/>
                <a:ea typeface="仿宋" panose="02010609060101010101" pitchFamily="49" charset="-122"/>
              </a:rPr>
              <a:t>理解</a:t>
            </a:r>
            <a:r>
              <a:rPr lang="zh-CN" altLang="en-US" dirty="0">
                <a:solidFill>
                  <a:srgbClr val="6A5015"/>
                </a:solidFill>
                <a:latin typeface="仿宋" panose="02010609060101010101" pitchFamily="49" charset="-122"/>
                <a:ea typeface="仿宋" panose="02010609060101010101" pitchFamily="49" charset="-122"/>
              </a:rPr>
              <a:t>互联网金融对传统金融的影响；</a:t>
            </a:r>
          </a:p>
          <a:p>
            <a:pPr marL="285750" indent="-285750">
              <a:lnSpc>
                <a:spcPct val="200000"/>
              </a:lnSpc>
              <a:buSzPct val="150000"/>
              <a:buBlip>
                <a:blip r:embed="rId2"/>
              </a:buBlip>
            </a:pPr>
            <a:r>
              <a:rPr lang="en-US" altLang="zh-CN" dirty="0" smtClean="0">
                <a:solidFill>
                  <a:srgbClr val="6A5015"/>
                </a:solidFill>
                <a:latin typeface="仿宋" panose="02010609060101010101" pitchFamily="49" charset="-122"/>
                <a:ea typeface="仿宋" panose="02010609060101010101" pitchFamily="49" charset="-122"/>
              </a:rPr>
              <a:t> </a:t>
            </a:r>
            <a:r>
              <a:rPr lang="zh-CN" altLang="en-US" dirty="0">
                <a:solidFill>
                  <a:srgbClr val="6A5015"/>
                </a:solidFill>
                <a:latin typeface="仿宋" panose="02010609060101010101" pitchFamily="49" charset="-122"/>
                <a:ea typeface="仿宋" panose="02010609060101010101" pitchFamily="49" charset="-122"/>
              </a:rPr>
              <a:t>掌握互联网金融与传统金融模式的不同</a:t>
            </a:r>
            <a:r>
              <a:rPr lang="zh-CN" altLang="en-US" dirty="0" smtClean="0">
                <a:solidFill>
                  <a:srgbClr val="6A5015"/>
                </a:solidFill>
                <a:latin typeface="仿宋" panose="02010609060101010101" pitchFamily="49" charset="-122"/>
                <a:ea typeface="仿宋" panose="02010609060101010101" pitchFamily="49" charset="-122"/>
              </a:rPr>
              <a:t>。</a:t>
            </a:r>
            <a:endParaRPr lang="zh-CN" altLang="en-US"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486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传统金融业的发展与变革</a:t>
            </a:r>
            <a:endParaRPr lang="zh-CN" altLang="en-US" dirty="0">
              <a:solidFill>
                <a:srgbClr val="FF0000"/>
              </a:solidFill>
            </a:endParaRPr>
          </a:p>
        </p:txBody>
      </p:sp>
      <p:sp>
        <p:nvSpPr>
          <p:cNvPr id="3" name="内容占位符 2"/>
          <p:cNvSpPr>
            <a:spLocks noGrp="1"/>
          </p:cNvSpPr>
          <p:nvPr>
            <p:ph idx="1"/>
          </p:nvPr>
        </p:nvSpPr>
        <p:spPr>
          <a:xfrm>
            <a:off x="539552" y="2615094"/>
            <a:ext cx="8147248" cy="3899465"/>
          </a:xfrm>
        </p:spPr>
        <p:txBody>
          <a:bodyPr>
            <a:normAutofit/>
          </a:bodyPr>
          <a:lstStyle/>
          <a:p>
            <a:r>
              <a:rPr lang="zh-CN" altLang="en-US" sz="1600" b="1" dirty="0" smtClean="0"/>
              <a:t>传统金融机构经营模式的转变：</a:t>
            </a:r>
            <a:r>
              <a:rPr lang="zh-CN" altLang="en-US" sz="1600" dirty="0"/>
              <a:t>传统的金融机构的模式是基于工业化生产模式而存在的。工业化生产模式的典型</a:t>
            </a:r>
            <a:r>
              <a:rPr lang="zh-CN" altLang="en-US" sz="1600" dirty="0" smtClean="0"/>
              <a:t>特征是</a:t>
            </a:r>
            <a:r>
              <a:rPr lang="zh-CN" altLang="en-US" sz="1600" b="1" dirty="0"/>
              <a:t>生产者垄断和消费者分散</a:t>
            </a:r>
            <a:r>
              <a:rPr lang="zh-CN" altLang="en-US" sz="1600" dirty="0"/>
              <a:t>。在互联网时代，消费者不再是分散的，他们通过各式各样</a:t>
            </a:r>
            <a:r>
              <a:rPr lang="zh-CN" altLang="en-US" sz="1600" dirty="0" smtClean="0"/>
              <a:t>的平台</a:t>
            </a:r>
            <a:r>
              <a:rPr lang="zh-CN" altLang="en-US" sz="1600" dirty="0"/>
              <a:t>相互交流信息，消费者开始抱团取暖，联合起来争取权益。互联网时代是消费者</a:t>
            </a:r>
            <a:r>
              <a:rPr lang="zh-CN" altLang="en-US" sz="1600" dirty="0" smtClean="0"/>
              <a:t>主权全面</a:t>
            </a:r>
            <a:r>
              <a:rPr lang="zh-CN" altLang="en-US" sz="1600" dirty="0"/>
              <a:t>集中的时代</a:t>
            </a:r>
            <a:r>
              <a:rPr lang="zh-CN" altLang="en-US" sz="1600" dirty="0" smtClean="0"/>
              <a:t>。</a:t>
            </a:r>
          </a:p>
          <a:p>
            <a:r>
              <a:rPr lang="zh-CN" altLang="en-US" sz="1600" b="1" dirty="0" smtClean="0"/>
              <a:t>传统金融机构业务范围的转变：</a:t>
            </a:r>
            <a:r>
              <a:rPr lang="zh-CN" altLang="en-US" sz="1600" dirty="0"/>
              <a:t>传统银行业务较为单一，现代银行业的业务开始由存贷、支付等基本业务拓展至理财</a:t>
            </a:r>
            <a:r>
              <a:rPr lang="zh-CN" altLang="en-US" sz="1600" dirty="0" smtClean="0"/>
              <a:t>，同时</a:t>
            </a:r>
            <a:r>
              <a:rPr lang="zh-CN" altLang="en-US" sz="1600" dirty="0"/>
              <a:t>金融监管的放松与变革以及迫于行业生存压力，使银行开始走向全能</a:t>
            </a:r>
            <a:r>
              <a:rPr lang="zh-CN" altLang="en-US" sz="1600" dirty="0" smtClean="0"/>
              <a:t>。</a:t>
            </a:r>
            <a:r>
              <a:rPr lang="zh-CN" altLang="en-US" sz="1600" dirty="0"/>
              <a:t>全能银行几乎可以提供</a:t>
            </a:r>
            <a:r>
              <a:rPr lang="zh-CN" altLang="en-US" sz="1600" b="1" dirty="0"/>
              <a:t>所有银行和金融机构的服务</a:t>
            </a:r>
            <a:r>
              <a:rPr lang="zh-CN" altLang="en-US" sz="1600" dirty="0"/>
              <a:t>，如贷款、存款、证券、支付清算</a:t>
            </a:r>
            <a:r>
              <a:rPr lang="zh-CN" altLang="en-US" sz="1600" dirty="0" smtClean="0"/>
              <a:t>、外汇</a:t>
            </a:r>
            <a:r>
              <a:rPr lang="zh-CN" altLang="en-US" sz="1600" dirty="0"/>
              <a:t>、代理保险、租赁与咨询等业务</a:t>
            </a:r>
            <a:r>
              <a:rPr lang="zh-CN" altLang="en-US" sz="1600" dirty="0" smtClean="0"/>
              <a:t>。</a:t>
            </a:r>
          </a:p>
          <a:p>
            <a:r>
              <a:rPr lang="zh-CN" altLang="en-US" sz="1600" dirty="0" smtClean="0"/>
              <a:t>激烈</a:t>
            </a:r>
            <a:r>
              <a:rPr lang="zh-CN" altLang="en-US" sz="1600" dirty="0"/>
              <a:t>的市场竞争中各金融机构努力拓宽自己的</a:t>
            </a:r>
            <a:r>
              <a:rPr lang="zh-CN" altLang="en-US" sz="1600" dirty="0" smtClean="0"/>
              <a:t>服务领域</a:t>
            </a:r>
            <a:r>
              <a:rPr lang="zh-CN" altLang="en-US" sz="1600" dirty="0"/>
              <a:t>和提供便捷的服务手段，各金融机构有实现相互融合的强烈</a:t>
            </a:r>
            <a:r>
              <a:rPr lang="zh-CN" altLang="en-US" sz="1600" dirty="0" smtClean="0"/>
              <a:t>动机。</a:t>
            </a:r>
            <a:endParaRPr lang="en-US" altLang="zh-CN"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TextBox 4"/>
          <p:cNvSpPr txBox="1"/>
          <p:nvPr/>
        </p:nvSpPr>
        <p:spPr>
          <a:xfrm>
            <a:off x="539552" y="1414517"/>
            <a:ext cx="8136904" cy="923330"/>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金融业经过长时间的历史演变，从古代社会比较单一的形式，逐步发展为多种门类</a:t>
            </a:r>
            <a:r>
              <a:rPr lang="zh-CN" altLang="en-US" dirty="0" smtClean="0">
                <a:solidFill>
                  <a:srgbClr val="6A5015"/>
                </a:solidFill>
                <a:latin typeface="仿宋" panose="02010609060101010101" pitchFamily="49" charset="-122"/>
                <a:ea typeface="仿宋" panose="02010609060101010101" pitchFamily="49" charset="-122"/>
              </a:rPr>
              <a:t>的金融</a:t>
            </a:r>
            <a:r>
              <a:rPr lang="zh-CN" altLang="en-US" dirty="0">
                <a:solidFill>
                  <a:srgbClr val="6A5015"/>
                </a:solidFill>
                <a:latin typeface="仿宋" panose="02010609060101010101" pitchFamily="49" charset="-122"/>
                <a:ea typeface="仿宋" panose="02010609060101010101" pitchFamily="49" charset="-122"/>
              </a:rPr>
              <a:t>机构体系</a:t>
            </a:r>
            <a:r>
              <a:rPr lang="zh-CN" altLang="en-US" dirty="0" smtClean="0">
                <a:solidFill>
                  <a:srgbClr val="6A5015"/>
                </a:solidFill>
                <a:latin typeface="仿宋" panose="02010609060101010101" pitchFamily="49" charset="-122"/>
                <a:ea typeface="仿宋" panose="02010609060101010101" pitchFamily="49" charset="-122"/>
              </a:rPr>
              <a:t>。商业</a:t>
            </a:r>
            <a:r>
              <a:rPr lang="zh-CN" altLang="en-US" dirty="0">
                <a:solidFill>
                  <a:srgbClr val="6A5015"/>
                </a:solidFill>
                <a:latin typeface="仿宋" panose="02010609060101010101" pitchFamily="49" charset="-122"/>
                <a:ea typeface="仿宋" panose="02010609060101010101" pitchFamily="49" charset="-122"/>
              </a:rPr>
              <a:t>银行的发展史就是传统金融业的演变史，一般而言，其他金融机构</a:t>
            </a:r>
            <a:r>
              <a:rPr lang="zh-CN" altLang="en-US" dirty="0" smtClean="0">
                <a:solidFill>
                  <a:srgbClr val="6A5015"/>
                </a:solidFill>
                <a:latin typeface="仿宋" panose="02010609060101010101" pitchFamily="49" charset="-122"/>
                <a:ea typeface="仿宋" panose="02010609060101010101" pitchFamily="49" charset="-122"/>
              </a:rPr>
              <a:t>都是</a:t>
            </a:r>
            <a:r>
              <a:rPr lang="zh-CN" altLang="en-US" dirty="0">
                <a:solidFill>
                  <a:srgbClr val="6A5015"/>
                </a:solidFill>
                <a:latin typeface="仿宋" panose="02010609060101010101" pitchFamily="49" charset="-122"/>
                <a:ea typeface="仿宋" panose="02010609060101010101" pitchFamily="49" charset="-122"/>
              </a:rPr>
              <a:t>在商业银行平台基础上发展起来</a:t>
            </a:r>
            <a:r>
              <a:rPr lang="zh-CN" altLang="en-US" dirty="0" smtClean="0">
                <a:solidFill>
                  <a:srgbClr val="6A5015"/>
                </a:solidFill>
                <a:latin typeface="仿宋" panose="02010609060101010101" pitchFamily="49" charset="-122"/>
                <a:ea typeface="仿宋" panose="02010609060101010101" pitchFamily="49" charset="-122"/>
              </a:rPr>
              <a:t>的。</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76041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传统金融业的发展与变革</a:t>
            </a:r>
            <a:endParaRPr lang="zh-CN" altLang="en-US" dirty="0">
              <a:solidFill>
                <a:srgbClr val="FF0000"/>
              </a:solidFill>
            </a:endParaRPr>
          </a:p>
        </p:txBody>
      </p:sp>
      <p:sp>
        <p:nvSpPr>
          <p:cNvPr id="3" name="内容占位符 2"/>
          <p:cNvSpPr>
            <a:spLocks noGrp="1"/>
          </p:cNvSpPr>
          <p:nvPr>
            <p:ph idx="1"/>
          </p:nvPr>
        </p:nvSpPr>
        <p:spPr>
          <a:xfrm>
            <a:off x="457200" y="1700808"/>
            <a:ext cx="8219256" cy="4536504"/>
          </a:xfrm>
        </p:spPr>
        <p:txBody>
          <a:bodyPr>
            <a:normAutofit/>
          </a:bodyPr>
          <a:lstStyle/>
          <a:p>
            <a:r>
              <a:rPr lang="zh-CN" altLang="en-US" dirty="0"/>
              <a:t>金融业一直以来都是高度</a:t>
            </a:r>
            <a:r>
              <a:rPr lang="zh-CN" altLang="en-US" dirty="0" smtClean="0"/>
              <a:t>信息化的行业，广泛应用着互联网技术，随着互联网技术的进一步发展，金融行业在互联网技术的浪潮冲击下也将不可避免地发生变革。</a:t>
            </a:r>
          </a:p>
          <a:p>
            <a:pPr lvl="1"/>
            <a:r>
              <a:rPr lang="zh-CN" altLang="en-US" b="1" dirty="0" smtClean="0"/>
              <a:t>互联网</a:t>
            </a:r>
            <a:r>
              <a:rPr lang="zh-CN" altLang="en-US" b="1" dirty="0"/>
              <a:t>的移动化：</a:t>
            </a:r>
            <a:r>
              <a:rPr lang="zh-CN" altLang="en-US" dirty="0"/>
              <a:t>客户接触</a:t>
            </a:r>
            <a:r>
              <a:rPr lang="zh-CN" altLang="en-US" dirty="0" smtClean="0"/>
              <a:t>向移动端</a:t>
            </a:r>
            <a:r>
              <a:rPr lang="zh-CN" altLang="en-US" dirty="0"/>
              <a:t>迁移已成为渠道发展趋势，能否把握这一趋势将成为金融企业保持未来客户竞争</a:t>
            </a:r>
            <a:r>
              <a:rPr lang="zh-CN" altLang="en-US" dirty="0" smtClean="0"/>
              <a:t>优势的</a:t>
            </a:r>
            <a:r>
              <a:rPr lang="zh-CN" altLang="en-US" dirty="0"/>
              <a:t>关键</a:t>
            </a:r>
            <a:r>
              <a:rPr lang="zh-CN" altLang="en-US" dirty="0" smtClean="0"/>
              <a:t>。</a:t>
            </a:r>
          </a:p>
          <a:p>
            <a:pPr lvl="1"/>
            <a:r>
              <a:rPr lang="zh-CN" altLang="en-US" b="1" dirty="0"/>
              <a:t>后台大数据处理技术与云计算普及应用：</a:t>
            </a:r>
            <a:r>
              <a:rPr lang="zh-CN" altLang="en-US" dirty="0"/>
              <a:t>云端和应用呈现出高度智能化的</a:t>
            </a:r>
            <a:r>
              <a:rPr lang="zh-CN" altLang="en-US" dirty="0" smtClean="0"/>
              <a:t>特点</a:t>
            </a:r>
            <a:r>
              <a:rPr lang="zh-CN" altLang="en-US" dirty="0"/>
              <a:t>，“端管云”必将成为金融企业未来管理客户和金融交易系统的标准配置</a:t>
            </a:r>
            <a:r>
              <a:rPr lang="zh-CN" altLang="en-US" dirty="0" smtClean="0"/>
              <a:t>。</a:t>
            </a:r>
          </a:p>
          <a:p>
            <a:pPr lvl="1"/>
            <a:r>
              <a:rPr lang="zh-CN" altLang="en-US" b="1" dirty="0" smtClean="0"/>
              <a:t>虚拟现实</a:t>
            </a:r>
            <a:r>
              <a:rPr lang="zh-CN" altLang="en-US" b="1" dirty="0"/>
              <a:t>技术：</a:t>
            </a:r>
            <a:r>
              <a:rPr lang="zh-CN" altLang="en-US" dirty="0"/>
              <a:t>上述技术趋势使金融服务的模式发生了变革，客户鉴权、人机交互</a:t>
            </a:r>
            <a:r>
              <a:rPr lang="zh-CN" altLang="en-US" dirty="0" smtClean="0"/>
              <a:t>、信用</a:t>
            </a:r>
            <a:r>
              <a:rPr lang="zh-CN" altLang="en-US" dirty="0"/>
              <a:t>评级、风险控制、产品设计等模式根据客户体验和人民智能交互变得更加智能精准</a:t>
            </a:r>
            <a:r>
              <a:rPr lang="zh-CN" altLang="en-US" dirty="0" smtClean="0"/>
              <a:t>，其</a:t>
            </a:r>
            <a:r>
              <a:rPr lang="zh-CN" altLang="en-US" dirty="0"/>
              <a:t>成本低廉，运营高效</a:t>
            </a:r>
            <a:r>
              <a:rPr lang="zh-CN" altLang="en-US" dirty="0" smtClean="0"/>
              <a:t>。</a:t>
            </a:r>
          </a:p>
          <a:p>
            <a:pPr lvl="1"/>
            <a:r>
              <a:rPr lang="zh-CN" altLang="en-US" b="1" dirty="0" smtClean="0"/>
              <a:t>金融企业新老分化</a:t>
            </a:r>
            <a:r>
              <a:rPr lang="zh-CN" altLang="en-US" dirty="0" smtClean="0"/>
              <a:t>：新兴的互联网金融企业在</a:t>
            </a:r>
            <a:r>
              <a:rPr lang="en-US" altLang="zh-CN" dirty="0" smtClean="0"/>
              <a:t>2013</a:t>
            </a:r>
            <a:r>
              <a:rPr lang="zh-CN" altLang="en-US" dirty="0" smtClean="0"/>
              <a:t>年全面崛起，开辟了新的金融阵营，其服务以第三方支付、大数据金融、</a:t>
            </a:r>
            <a:r>
              <a:rPr lang="en-US" altLang="zh-CN" dirty="0" smtClean="0"/>
              <a:t>P2P</a:t>
            </a:r>
            <a:r>
              <a:rPr lang="zh-CN" altLang="en-US" dirty="0" smtClean="0"/>
              <a:t>网贷为主。</a:t>
            </a:r>
          </a:p>
          <a:p>
            <a:pPr lvl="1"/>
            <a:r>
              <a:rPr lang="zh-CN" altLang="en-US" b="1" dirty="0" smtClean="0"/>
              <a:t>拓展了金融边界：</a:t>
            </a:r>
            <a:r>
              <a:rPr lang="zh-CN" altLang="en-US" dirty="0"/>
              <a:t>拓展了金融服务的边界，并重新定义了互联网时代的</a:t>
            </a:r>
            <a:r>
              <a:rPr lang="zh-CN" altLang="en-US" dirty="0" smtClean="0"/>
              <a:t>金融。</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746387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2.2</a:t>
            </a:r>
            <a:r>
              <a:rPr kumimoji="1" lang="zh-CN" altLang="en-US" dirty="0" smtClean="0"/>
              <a:t> 互联网</a:t>
            </a:r>
            <a:r>
              <a:rPr kumimoji="1" lang="zh-CN" altLang="en-US" dirty="0"/>
              <a:t>金融对传统金融的影响</a:t>
            </a:r>
          </a:p>
        </p:txBody>
      </p:sp>
      <p:sp>
        <p:nvSpPr>
          <p:cNvPr id="3" name="内容占位符 2"/>
          <p:cNvSpPr>
            <a:spLocks noGrp="1"/>
          </p:cNvSpPr>
          <p:nvPr>
            <p:ph idx="1"/>
          </p:nvPr>
        </p:nvSpPr>
        <p:spPr>
          <a:xfrm>
            <a:off x="457200" y="1700808"/>
            <a:ext cx="8229600" cy="4464496"/>
          </a:xfrm>
        </p:spPr>
        <p:txBody>
          <a:bodyPr>
            <a:normAutofit/>
          </a:bodyPr>
          <a:lstStyle/>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2.2.1</a:t>
            </a:r>
            <a:r>
              <a:rPr lang="zh-CN" altLang="en-US" sz="2000" b="1" dirty="0" smtClean="0">
                <a:solidFill>
                  <a:srgbClr val="6A5015"/>
                </a:solidFill>
                <a:latin typeface="黑体" panose="02010609060101010101" pitchFamily="49" charset="-122"/>
                <a:ea typeface="黑体" panose="02010609060101010101" pitchFamily="49" charset="-122"/>
              </a:rPr>
              <a:t> 对</a:t>
            </a:r>
            <a:r>
              <a:rPr lang="zh-CN" altLang="en-US" sz="2000" b="1" dirty="0">
                <a:solidFill>
                  <a:srgbClr val="6A5015"/>
                </a:solidFill>
                <a:latin typeface="黑体" panose="02010609060101010101" pitchFamily="49" charset="-122"/>
                <a:ea typeface="黑体" panose="02010609060101010101" pitchFamily="49" charset="-122"/>
              </a:rPr>
              <a:t>商业银行的影响</a:t>
            </a:r>
            <a:endParaRPr kumimoji="1" lang="zh-CN" altLang="en-US" dirty="0" smtClean="0"/>
          </a:p>
          <a:p>
            <a:r>
              <a:rPr lang="zh-CN" altLang="en-US" dirty="0"/>
              <a:t>互联网金融的发展会导致结算脱媒、资产脱媒以及负债脱媒，极大地冲击了传统</a:t>
            </a:r>
            <a:r>
              <a:rPr lang="zh-CN" altLang="en-US" dirty="0" smtClean="0"/>
              <a:t>商业银行</a:t>
            </a:r>
            <a:r>
              <a:rPr lang="zh-CN" altLang="en-US" dirty="0"/>
              <a:t>的业务，但同时也激发了商业银行加快经营模式转变的激情和</a:t>
            </a:r>
            <a:r>
              <a:rPr lang="zh-CN" altLang="en-US" dirty="0" smtClean="0"/>
              <a:t>动力</a:t>
            </a:r>
          </a:p>
          <a:p>
            <a:pPr lvl="1"/>
            <a:r>
              <a:rPr lang="zh-CN" altLang="en-US" dirty="0">
                <a:solidFill>
                  <a:prstClr val="black"/>
                </a:solidFill>
              </a:rPr>
              <a:t>第一，商业银行固守经营模式，互联网化仍显不足</a:t>
            </a:r>
            <a:r>
              <a:rPr lang="zh-CN" altLang="en-US" dirty="0" smtClean="0">
                <a:solidFill>
                  <a:prstClr val="black"/>
                </a:solidFill>
              </a:rPr>
              <a:t>。首先</a:t>
            </a:r>
            <a:r>
              <a:rPr lang="zh-CN" altLang="en-US" dirty="0">
                <a:solidFill>
                  <a:prstClr val="black"/>
                </a:solidFill>
              </a:rPr>
              <a:t>，商业银行的业务模式仍然缺乏充分的互联网经济元素</a:t>
            </a:r>
            <a:r>
              <a:rPr lang="zh-CN" altLang="en-US" dirty="0" smtClean="0">
                <a:solidFill>
                  <a:prstClr val="black"/>
                </a:solidFill>
              </a:rPr>
              <a:t>。</a:t>
            </a:r>
            <a:r>
              <a:rPr kumimoji="1" lang="zh-CN" altLang="en-US" dirty="0"/>
              <a:t>其次，商业银行的互联网渠道不仅未能充分体现</a:t>
            </a:r>
            <a:r>
              <a:rPr kumimoji="1" lang="zh-CN" altLang="en-US" dirty="0" smtClean="0"/>
              <a:t>互联网</a:t>
            </a:r>
            <a:r>
              <a:rPr kumimoji="1" lang="zh-CN" altLang="en-US" dirty="0"/>
              <a:t>商业模式的精神，而且对</a:t>
            </a:r>
            <a:r>
              <a:rPr kumimoji="1" lang="zh-CN" altLang="en-US" dirty="0" smtClean="0"/>
              <a:t>互联网</a:t>
            </a:r>
            <a:r>
              <a:rPr kumimoji="1" lang="zh-CN" altLang="en-US" dirty="0"/>
              <a:t>渠道的商业价值亦未能充分利用和挖掘</a:t>
            </a:r>
            <a:r>
              <a:rPr kumimoji="1" lang="zh-CN" altLang="en-US" dirty="0" smtClean="0"/>
              <a:t>。</a:t>
            </a:r>
          </a:p>
          <a:p>
            <a:pPr lvl="1"/>
            <a:r>
              <a:rPr kumimoji="1" lang="zh-CN" altLang="en-US" dirty="0"/>
              <a:t>第二，开放的互联网挑战封闭的商业银行安全架构和经营模式</a:t>
            </a:r>
            <a:r>
              <a:rPr kumimoji="1" lang="zh-CN" altLang="en-US" dirty="0" smtClean="0"/>
              <a:t>。</a:t>
            </a:r>
          </a:p>
          <a:p>
            <a:pPr lvl="1"/>
            <a:r>
              <a:rPr lang="zh-CN" altLang="en-US" dirty="0"/>
              <a:t>第三，个性化需求与客户选择挑战商业银行服务品质</a:t>
            </a:r>
            <a:r>
              <a:rPr lang="zh-CN" altLang="en-US" dirty="0" smtClean="0"/>
              <a:t>。</a:t>
            </a:r>
          </a:p>
          <a:p>
            <a:pPr lvl="1"/>
            <a:r>
              <a:rPr lang="zh-CN" altLang="en-US" dirty="0"/>
              <a:t>第四，商业银行的竞争对手及模式都在改变</a:t>
            </a:r>
            <a:r>
              <a:rPr lang="zh-CN" altLang="en-US" dirty="0" smtClean="0"/>
              <a:t>。</a:t>
            </a:r>
          </a:p>
          <a:p>
            <a:pPr lvl="1"/>
            <a:r>
              <a:rPr lang="zh-CN" altLang="en-US" dirty="0"/>
              <a:t>第五，商业生态体系建设关乎银行核心竞争力培养。</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01931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2.2.2</a:t>
            </a:r>
            <a:r>
              <a:rPr lang="zh-CN" altLang="en-US" sz="2000" dirty="0"/>
              <a:t> 对证券市场的影响</a:t>
            </a:r>
          </a:p>
        </p:txBody>
      </p:sp>
      <p:sp>
        <p:nvSpPr>
          <p:cNvPr id="3" name="内容占位符 2"/>
          <p:cNvSpPr>
            <a:spLocks noGrp="1"/>
          </p:cNvSpPr>
          <p:nvPr>
            <p:ph idx="1"/>
          </p:nvPr>
        </p:nvSpPr>
        <p:spPr/>
        <p:txBody>
          <a:bodyPr/>
          <a:lstStyle/>
          <a:p>
            <a:r>
              <a:rPr lang="zh-CN" altLang="en-US" dirty="0"/>
              <a:t>互联网金融可以达到与现在直接和间接融资一样的资源配置效率，并在促进经济</a:t>
            </a:r>
            <a:r>
              <a:rPr lang="zh-CN" altLang="en-US" dirty="0" smtClean="0"/>
              <a:t>增长的</a:t>
            </a:r>
            <a:r>
              <a:rPr lang="zh-CN" altLang="en-US" dirty="0"/>
              <a:t>同时，使交易成本大幅减少。总的来说，互联网金融对证券市场的影响主要有以下几点</a:t>
            </a:r>
            <a:r>
              <a:rPr lang="zh-CN" altLang="en-US" dirty="0" smtClean="0"/>
              <a:t>。</a:t>
            </a:r>
          </a:p>
          <a:p>
            <a:pPr lvl="1"/>
            <a:r>
              <a:rPr lang="zh-CN" altLang="en-US" dirty="0"/>
              <a:t>第一，改变了证券行业价值实现方式</a:t>
            </a:r>
            <a:r>
              <a:rPr lang="zh-CN" altLang="en-US" dirty="0" smtClean="0"/>
              <a:t>。</a:t>
            </a:r>
          </a:p>
          <a:p>
            <a:pPr lvl="1"/>
            <a:r>
              <a:rPr lang="zh-CN" altLang="en-US" dirty="0"/>
              <a:t>第二，引发证券经纪和财富管理“渠道革命”</a:t>
            </a:r>
            <a:r>
              <a:rPr lang="zh-CN" altLang="en-US" dirty="0" smtClean="0"/>
              <a:t>。</a:t>
            </a:r>
          </a:p>
          <a:p>
            <a:pPr lvl="1"/>
            <a:r>
              <a:rPr lang="zh-CN" altLang="en-US" dirty="0"/>
              <a:t>第三，弱化证券行业金融中介功能</a:t>
            </a:r>
            <a:r>
              <a:rPr lang="zh-CN" altLang="en-US" dirty="0" smtClean="0"/>
              <a:t>。</a:t>
            </a:r>
          </a:p>
          <a:p>
            <a:pPr lvl="1"/>
            <a:r>
              <a:rPr lang="zh-CN" altLang="en-US" dirty="0"/>
              <a:t>第四，重构资本市场投融资格局</a:t>
            </a:r>
            <a:r>
              <a:rPr lang="zh-CN" altLang="en-US" dirty="0" smtClean="0"/>
              <a:t>。</a:t>
            </a:r>
          </a:p>
          <a:p>
            <a:pPr lvl="1"/>
            <a:r>
              <a:rPr lang="zh-CN" altLang="en-US" dirty="0"/>
              <a:t>第五，加剧行业竞争</a:t>
            </a:r>
            <a:r>
              <a:rPr lang="zh-CN" altLang="en-US" dirty="0" smtClean="0"/>
              <a:t>。</a:t>
            </a:r>
          </a:p>
          <a:p>
            <a:pPr lvl="1"/>
            <a:r>
              <a:rPr lang="zh-CN" altLang="en-US" dirty="0"/>
              <a:t>第六，</a:t>
            </a:r>
            <a:r>
              <a:rPr lang="en-US" altLang="zh-CN" dirty="0"/>
              <a:t>HOMS </a:t>
            </a:r>
            <a:r>
              <a:rPr lang="zh-CN" altLang="en-US" dirty="0"/>
              <a:t>模式场外配资将加剧市场波动。</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63970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2.3 </a:t>
            </a:r>
            <a:r>
              <a:rPr kumimoji="1" lang="zh-CN" altLang="en-US" dirty="0"/>
              <a:t>互联网金融模式与传统金融模式的对比</a:t>
            </a:r>
          </a:p>
        </p:txBody>
      </p:sp>
      <p:sp>
        <p:nvSpPr>
          <p:cNvPr id="3" name="内容占位符 2"/>
          <p:cNvSpPr>
            <a:spLocks noGrp="1"/>
          </p:cNvSpPr>
          <p:nvPr>
            <p:ph idx="1"/>
          </p:nvPr>
        </p:nvSpPr>
        <p:spPr>
          <a:xfrm>
            <a:off x="457200" y="1700808"/>
            <a:ext cx="8229600" cy="4464496"/>
          </a:xfrm>
        </p:spPr>
        <p:txBody>
          <a:bodyPr>
            <a:normAutofit lnSpcReduction="10000"/>
          </a:bodyPr>
          <a:lstStyle/>
          <a:p>
            <a:pPr marL="0" indent="0">
              <a:buNone/>
            </a:pPr>
            <a:r>
              <a:rPr lang="en-US" altLang="zh-CN" sz="2000" b="1" dirty="0">
                <a:solidFill>
                  <a:srgbClr val="6A5015"/>
                </a:solidFill>
                <a:latin typeface="黑体" panose="02010609060101010101" pitchFamily="49" charset="-122"/>
                <a:ea typeface="黑体" panose="02010609060101010101" pitchFamily="49" charset="-122"/>
              </a:rPr>
              <a:t>2.3.1 </a:t>
            </a:r>
            <a:r>
              <a:rPr lang="zh-CN" altLang="en-US" sz="2000" b="1" dirty="0">
                <a:solidFill>
                  <a:srgbClr val="6A5015"/>
                </a:solidFill>
                <a:latin typeface="黑体" panose="02010609060101010101" pitchFamily="49" charset="-122"/>
                <a:ea typeface="黑体" panose="02010609060101010101" pitchFamily="49" charset="-122"/>
              </a:rPr>
              <a:t>互联网金融模式优势</a:t>
            </a:r>
            <a:r>
              <a:rPr lang="zh-CN" altLang="en-US" sz="2000" b="1" dirty="0" smtClean="0">
                <a:solidFill>
                  <a:srgbClr val="6A5015"/>
                </a:solidFill>
                <a:latin typeface="黑体" panose="02010609060101010101" pitchFamily="49" charset="-122"/>
                <a:ea typeface="黑体" panose="02010609060101010101" pitchFamily="49" charset="-122"/>
              </a:rPr>
              <a:t>分析</a:t>
            </a:r>
          </a:p>
          <a:p>
            <a:pPr marL="279400" lvl="1" indent="-279400"/>
            <a:r>
              <a:rPr lang="zh-CN" altLang="en-US" sz="1800" dirty="0" smtClean="0">
                <a:solidFill>
                  <a:prstClr val="black"/>
                </a:solidFill>
              </a:rPr>
              <a:t>第一</a:t>
            </a:r>
            <a:r>
              <a:rPr lang="zh-CN" altLang="en-US" sz="1800" dirty="0">
                <a:solidFill>
                  <a:prstClr val="black"/>
                </a:solidFill>
              </a:rPr>
              <a:t>，在信息传导方面</a:t>
            </a:r>
            <a:r>
              <a:rPr lang="zh-CN" altLang="en-US" sz="1800" dirty="0" smtClean="0">
                <a:solidFill>
                  <a:prstClr val="black"/>
                </a:solidFill>
              </a:rPr>
              <a:t>。互联网</a:t>
            </a:r>
            <a:r>
              <a:rPr lang="zh-CN" altLang="en-US" sz="1800" dirty="0">
                <a:solidFill>
                  <a:prstClr val="black"/>
                </a:solidFill>
              </a:rPr>
              <a:t>金融模式在信息传导方面无疑占有较为明显的优势。这种优势主要体现在</a:t>
            </a:r>
            <a:r>
              <a:rPr lang="zh-CN" altLang="en-US" sz="1800" dirty="0" smtClean="0">
                <a:solidFill>
                  <a:prstClr val="black"/>
                </a:solidFill>
              </a:rPr>
              <a:t>互联网</a:t>
            </a:r>
            <a:r>
              <a:rPr lang="zh-CN" altLang="en-US" sz="1800" dirty="0">
                <a:solidFill>
                  <a:prstClr val="black"/>
                </a:solidFill>
              </a:rPr>
              <a:t>金融模式有效降低了信息不</a:t>
            </a:r>
            <a:r>
              <a:rPr lang="zh-CN" altLang="en-US" sz="1800" dirty="0" smtClean="0">
                <a:solidFill>
                  <a:prstClr val="black"/>
                </a:solidFill>
              </a:rPr>
              <a:t>对称。</a:t>
            </a:r>
          </a:p>
          <a:p>
            <a:pPr marL="279400" lvl="1" indent="-279400"/>
            <a:r>
              <a:rPr kumimoji="1" lang="zh-CN" altLang="en-US" sz="1800" dirty="0"/>
              <a:t>第二，在交易成本方面</a:t>
            </a:r>
            <a:r>
              <a:rPr kumimoji="1" lang="zh-CN" altLang="en-US" sz="1800" dirty="0" smtClean="0"/>
              <a:t>。互联网</a:t>
            </a:r>
            <a:r>
              <a:rPr kumimoji="1" lang="zh-CN" altLang="en-US" sz="1800" dirty="0"/>
              <a:t>金融模式在交易成本方面与传统金融模式相比拥有显著的</a:t>
            </a:r>
            <a:r>
              <a:rPr kumimoji="1" lang="zh-CN" altLang="en-US" sz="1800" dirty="0" smtClean="0"/>
              <a:t>优势。</a:t>
            </a:r>
          </a:p>
          <a:p>
            <a:pPr marL="622300" lvl="1" indent="-279400"/>
            <a:r>
              <a:rPr lang="zh-CN" altLang="en-US" dirty="0"/>
              <a:t>其一，低市场交易成本</a:t>
            </a:r>
            <a:r>
              <a:rPr lang="zh-CN" altLang="en-US" dirty="0" smtClean="0"/>
              <a:t>。</a:t>
            </a:r>
            <a:r>
              <a:rPr lang="zh-CN" altLang="en-US" dirty="0"/>
              <a:t>其二，低中介成本</a:t>
            </a:r>
            <a:r>
              <a:rPr lang="zh-CN" altLang="en-US" dirty="0" smtClean="0"/>
              <a:t>。</a:t>
            </a:r>
            <a:r>
              <a:rPr lang="zh-CN" altLang="en-US" dirty="0"/>
              <a:t>其三，低时间成本。</a:t>
            </a:r>
            <a:endParaRPr kumimoji="1" lang="zh-CN" altLang="en-US" dirty="0" smtClean="0"/>
          </a:p>
          <a:p>
            <a:pPr marL="279400" lvl="1" indent="-279400"/>
            <a:r>
              <a:rPr lang="zh-CN" altLang="en-US" sz="1800" dirty="0"/>
              <a:t>第三，在业务对象方面</a:t>
            </a:r>
            <a:r>
              <a:rPr lang="zh-CN" altLang="en-US" sz="1800" dirty="0" smtClean="0"/>
              <a:t>。传统</a:t>
            </a:r>
            <a:r>
              <a:rPr lang="zh-CN" altLang="en-US" sz="1800" dirty="0"/>
              <a:t>金融机构运作的很大一个特点是专业化，通过专业化地进行信息生成与处理</a:t>
            </a:r>
            <a:r>
              <a:rPr lang="zh-CN" altLang="en-US" sz="1800" dirty="0" smtClean="0"/>
              <a:t>工作分散</a:t>
            </a:r>
            <a:r>
              <a:rPr lang="zh-CN" altLang="en-US" sz="1800" dirty="0"/>
              <a:t>个体的信贷与期间风险，传统金融机构向投资者提供金融服务并获取收益。</a:t>
            </a:r>
          </a:p>
          <a:p>
            <a:r>
              <a:rPr lang="zh-CN" altLang="en-US" sz="1800" dirty="0"/>
              <a:t>第四，效益方面</a:t>
            </a:r>
            <a:r>
              <a:rPr lang="zh-CN" altLang="en-US" sz="1800" dirty="0" smtClean="0"/>
              <a:t>。</a:t>
            </a:r>
            <a:r>
              <a:rPr lang="zh-CN" altLang="en-US" dirty="0"/>
              <a:t>在互联网时代，由于关注的成本大大降低，人们有可能以很低的成本关注</a:t>
            </a:r>
            <a:r>
              <a:rPr lang="zh-CN" altLang="en-US" dirty="0" smtClean="0"/>
              <a:t>正态</a:t>
            </a:r>
            <a:r>
              <a:rPr lang="zh-CN" altLang="en-US" dirty="0"/>
              <a:t>分布曲线的“尾部”，关注“尾部”产生的总体效益甚至会超过“头部”</a:t>
            </a:r>
            <a:endParaRPr lang="zh-CN" altLang="en-US" sz="4000"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0610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2.3.2 </a:t>
            </a:r>
            <a:r>
              <a:rPr lang="zh-CN" altLang="en-US" sz="2000" dirty="0"/>
              <a:t>互联网金融模式劣势分析</a:t>
            </a:r>
          </a:p>
        </p:txBody>
      </p:sp>
      <p:sp>
        <p:nvSpPr>
          <p:cNvPr id="3" name="内容占位符 2"/>
          <p:cNvSpPr>
            <a:spLocks noGrp="1"/>
          </p:cNvSpPr>
          <p:nvPr>
            <p:ph idx="1"/>
          </p:nvPr>
        </p:nvSpPr>
        <p:spPr/>
        <p:txBody>
          <a:bodyPr>
            <a:normAutofit lnSpcReduction="10000"/>
          </a:bodyPr>
          <a:lstStyle/>
          <a:p>
            <a:r>
              <a:rPr lang="zh-CN" altLang="zh-CN" dirty="0"/>
              <a:t>互联网金融具有的高技术性、无纸化和瞬时性等特点，决定了其须承担较大的经营风险。此外，由于国内目前技术措施和立法保障等方面不尽完善，互联网金融模式存在的问题也日益显现，首当其冲的就是安全风险问题</a:t>
            </a:r>
            <a:r>
              <a:rPr lang="zh-CN" altLang="zh-CN" dirty="0" smtClean="0"/>
              <a:t>。</a:t>
            </a:r>
            <a:endParaRPr lang="zh-CN" altLang="en-US" dirty="0" smtClean="0"/>
          </a:p>
          <a:p>
            <a:pPr lvl="1"/>
            <a:r>
              <a:rPr lang="zh-CN" altLang="en-US" dirty="0" smtClean="0"/>
              <a:t>第一，技术风险。这类风险主要有各类黑客的侵犯和破坏以及技术选择风险。</a:t>
            </a:r>
            <a:r>
              <a:rPr lang="zh-CN" altLang="zh-CN" dirty="0"/>
              <a:t>前者主要表现为不法黑客通过窃取机构</a:t>
            </a:r>
            <a:r>
              <a:rPr lang="zh-CN" altLang="zh-CN" dirty="0" smtClean="0"/>
              <a:t>信息</a:t>
            </a:r>
            <a:r>
              <a:rPr lang="zh-CN" altLang="en-US" dirty="0" smtClean="0"/>
              <a:t>，</a:t>
            </a:r>
            <a:r>
              <a:rPr lang="zh-CN" altLang="zh-CN" dirty="0"/>
              <a:t>后者主要表现为选择了无法与客户端终端软件兼容的技术支持导致信息传输中断或速度</a:t>
            </a:r>
            <a:r>
              <a:rPr lang="zh-CN" altLang="zh-CN" dirty="0" smtClean="0"/>
              <a:t>降低</a:t>
            </a:r>
            <a:r>
              <a:rPr lang="zh-CN" altLang="en-US" dirty="0" smtClean="0"/>
              <a:t>。</a:t>
            </a:r>
          </a:p>
          <a:p>
            <a:pPr lvl="1"/>
            <a:r>
              <a:rPr lang="zh-CN" altLang="en-US" dirty="0"/>
              <a:t>第二，经营业务风险</a:t>
            </a:r>
            <a:r>
              <a:rPr lang="zh-CN" altLang="en-US" dirty="0" smtClean="0"/>
              <a:t>。</a:t>
            </a:r>
            <a:r>
              <a:rPr lang="zh-CN" altLang="zh-CN" dirty="0"/>
              <a:t>这类风险主要包括信用风险与支付与结算风险</a:t>
            </a:r>
            <a:r>
              <a:rPr lang="zh-CN" altLang="zh-CN" dirty="0" smtClean="0"/>
              <a:t>。</a:t>
            </a:r>
            <a:endParaRPr lang="zh-CN" altLang="en-US" dirty="0" smtClean="0"/>
          </a:p>
          <a:p>
            <a:pPr lvl="1"/>
            <a:r>
              <a:rPr lang="zh-CN" altLang="en-US" dirty="0" smtClean="0"/>
              <a:t>第三</a:t>
            </a:r>
            <a:r>
              <a:rPr lang="zh-CN" altLang="en-US" dirty="0"/>
              <a:t>，监管风险</a:t>
            </a:r>
            <a:r>
              <a:rPr lang="zh-CN" altLang="en-US" dirty="0" smtClean="0"/>
              <a:t>。</a:t>
            </a:r>
            <a:r>
              <a:rPr lang="zh-CN" altLang="zh-CN" dirty="0"/>
              <a:t>这类风险可以分为内部监管风险与外部监管风险两种</a:t>
            </a:r>
            <a:r>
              <a:rPr lang="zh-CN" altLang="zh-CN" dirty="0" smtClean="0"/>
              <a:t>。</a:t>
            </a:r>
            <a:endParaRPr lang="zh-CN" altLang="en-US" dirty="0" smtClean="0"/>
          </a:p>
          <a:p>
            <a:pPr lvl="1"/>
            <a:r>
              <a:rPr lang="zh-CN" altLang="en-US" dirty="0"/>
              <a:t>第四，制度风险</a:t>
            </a:r>
            <a:r>
              <a:rPr lang="zh-CN" altLang="en-US" dirty="0" smtClean="0"/>
              <a:t>。这</a:t>
            </a:r>
            <a:r>
              <a:rPr lang="zh-CN" altLang="en-US" dirty="0"/>
              <a:t>类风险主要针对企业内部而言，要求企业建立健全的内控制度。 </a:t>
            </a:r>
            <a:endParaRPr lang="zh-CN" altLang="en-US" dirty="0" smtClean="0"/>
          </a:p>
          <a:p>
            <a:pPr lvl="1"/>
            <a:r>
              <a:rPr kumimoji="1" lang="zh-CN" altLang="en-US" dirty="0"/>
              <a:t>第五，法律风险</a:t>
            </a:r>
            <a:r>
              <a:rPr kumimoji="1" lang="zh-CN" altLang="en-US" dirty="0" smtClean="0"/>
              <a:t>。这</a:t>
            </a:r>
            <a:r>
              <a:rPr kumimoji="1" lang="zh-CN" altLang="en-US" dirty="0"/>
              <a:t>类风险主要是在互联网金融中，对盗取数据可能带来的损失以及赔付的界定在技术上存在一定困难，进而也会给司法判决带来一定</a:t>
            </a:r>
            <a:r>
              <a:rPr kumimoji="1" lang="zh-CN" altLang="en-US" dirty="0" smtClean="0"/>
              <a:t>困难</a:t>
            </a:r>
            <a:r>
              <a:rPr kumimoji="1" lang="zh-CN" altLang="en-US" dirty="0"/>
              <a:t>。</a:t>
            </a: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69629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1333</Words>
  <Application>Microsoft Office PowerPoint</Application>
  <PresentationFormat>全屏显示(4:3)</PresentationFormat>
  <Paragraphs>72</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仿宋</vt:lpstr>
      <vt:lpstr>黑体</vt:lpstr>
      <vt:lpstr>华文仿宋</vt:lpstr>
      <vt:lpstr>宋体</vt:lpstr>
      <vt:lpstr>Arial</vt:lpstr>
      <vt:lpstr>Calibri</vt:lpstr>
      <vt:lpstr>Times New Roman</vt:lpstr>
      <vt:lpstr>Office 主题</vt:lpstr>
      <vt:lpstr>第二章 互联网金融与传统金融</vt:lpstr>
      <vt:lpstr>PowerPoint 演示文稿</vt:lpstr>
      <vt:lpstr>本章学习目标</vt:lpstr>
      <vt:lpstr>2.1 传统金融业的发展与变革</vt:lpstr>
      <vt:lpstr>2.1 传统金融业的发展与变革</vt:lpstr>
      <vt:lpstr>2.2 互联网金融对传统金融的影响</vt:lpstr>
      <vt:lpstr>2.2.2 对证券市场的影响</vt:lpstr>
      <vt:lpstr>2.3 互联网金融模式与传统金融模式的对比</vt:lpstr>
      <vt:lpstr>2.3.2 互联网金融模式劣势分析</vt:lpstr>
      <vt:lpstr>本章总结</vt:lpstr>
      <vt:lpstr>关键概念</vt:lpstr>
      <vt:lpstr>PowerPoint 演示文稿</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Zhanglu</cp:lastModifiedBy>
  <cp:revision>192</cp:revision>
  <dcterms:created xsi:type="dcterms:W3CDTF">2014-09-28T02:22:12Z</dcterms:created>
  <dcterms:modified xsi:type="dcterms:W3CDTF">2016-09-01T02:33:55Z</dcterms:modified>
</cp:coreProperties>
</file>