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78" r:id="rId2"/>
    <p:sldId id="259" r:id="rId3"/>
    <p:sldId id="277" r:id="rId4"/>
    <p:sldId id="286" r:id="rId5"/>
    <p:sldId id="263" r:id="rId6"/>
    <p:sldId id="287" r:id="rId7"/>
    <p:sldId id="288" r:id="rId8"/>
    <p:sldId id="289" r:id="rId9"/>
    <p:sldId id="290" r:id="rId10"/>
    <p:sldId id="291" r:id="rId11"/>
    <p:sldId id="292" r:id="rId12"/>
    <p:sldId id="293" r:id="rId13"/>
    <p:sldId id="282" r:id="rId14"/>
    <p:sldId id="283" r:id="rId15"/>
    <p:sldId id="273" r:id="rId16"/>
    <p:sldId id="27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0" d="100"/>
          <a:sy n="80" d="100"/>
        </p:scale>
        <p:origin x="-1074"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933056"/>
            <a:ext cx="6336704" cy="1152128"/>
          </a:xfrm>
        </p:spPr>
        <p:txBody>
          <a:bodyPr/>
          <a:lstStyle/>
          <a:p>
            <a:r>
              <a:rPr lang="zh-CN" altLang="en-US" dirty="0" smtClean="0"/>
              <a:t>第四</a:t>
            </a:r>
            <a:r>
              <a:rPr lang="zh-CN" altLang="en-US" dirty="0" smtClean="0"/>
              <a:t>章 普惠</a:t>
            </a:r>
            <a:r>
              <a:rPr lang="zh-CN" altLang="en-US" dirty="0"/>
              <a:t>金融及民主</a:t>
            </a:r>
            <a:r>
              <a:rPr lang="zh-CN" altLang="en-US" dirty="0" smtClean="0"/>
              <a:t>金融</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民主</a:t>
            </a:r>
            <a:r>
              <a:rPr lang="zh-CN" altLang="en-US" dirty="0"/>
              <a:t>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a:t>
            </a:r>
            <a:r>
              <a:rPr lang="en-US" altLang="zh-CN" sz="2000" b="1" dirty="0" smtClean="0">
                <a:solidFill>
                  <a:srgbClr val="6A5015"/>
                </a:solidFill>
                <a:latin typeface="黑体" panose="02010609060101010101" pitchFamily="49" charset="-122"/>
                <a:ea typeface="黑体" panose="02010609060101010101" pitchFamily="49" charset="-122"/>
              </a:rPr>
              <a:t>.2.1 </a:t>
            </a:r>
            <a:r>
              <a:rPr lang="zh-CN" altLang="en-US" sz="2000" b="1" dirty="0" smtClean="0">
                <a:solidFill>
                  <a:srgbClr val="6A5015"/>
                </a:solidFill>
                <a:latin typeface="黑体" panose="02010609060101010101" pitchFamily="49" charset="-122"/>
                <a:ea typeface="黑体" panose="02010609060101010101" pitchFamily="49" charset="-122"/>
              </a:rPr>
              <a:t>民主</a:t>
            </a:r>
            <a:r>
              <a:rPr lang="zh-CN" altLang="en-US" sz="2000" b="1" dirty="0">
                <a:solidFill>
                  <a:srgbClr val="6A5015"/>
                </a:solidFill>
                <a:latin typeface="黑体" panose="02010609060101010101" pitchFamily="49" charset="-122"/>
                <a:ea typeface="黑体" panose="02010609060101010101" pitchFamily="49" charset="-122"/>
              </a:rPr>
              <a:t>金融的内涵</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罗伯特</a:t>
            </a:r>
            <a:r>
              <a:rPr lang="en-US" altLang="zh-CN" dirty="0"/>
              <a:t>·</a:t>
            </a:r>
            <a:r>
              <a:rPr lang="zh-CN" altLang="en-US" dirty="0"/>
              <a:t>希勒将民主金融（</a:t>
            </a:r>
            <a:r>
              <a:rPr lang="en-US" altLang="zh-CN" dirty="0"/>
              <a:t>Financial democracy</a:t>
            </a:r>
            <a:r>
              <a:rPr lang="zh-CN" altLang="en-US" dirty="0" smtClean="0"/>
              <a:t>）的内涵归纳为：</a:t>
            </a:r>
            <a:endParaRPr lang="en-US" altLang="zh-CN" dirty="0" smtClean="0"/>
          </a:p>
          <a:p>
            <a:pPr lvl="1"/>
            <a:r>
              <a:rPr lang="zh-CN" altLang="en-US" dirty="0" smtClean="0"/>
              <a:t>第一，金融</a:t>
            </a:r>
            <a:r>
              <a:rPr lang="zh-CN" altLang="en-US" dirty="0"/>
              <a:t>要为每个人而不是部分人服务，人人都能从金融活动中平等</a:t>
            </a:r>
            <a:r>
              <a:rPr lang="zh-CN" altLang="en-US" dirty="0" smtClean="0"/>
              <a:t>获益；</a:t>
            </a:r>
            <a:endParaRPr lang="en-US" altLang="zh-CN" dirty="0" smtClean="0"/>
          </a:p>
          <a:p>
            <a:pPr lvl="1"/>
            <a:r>
              <a:rPr lang="zh-CN" altLang="en-US" dirty="0" smtClean="0"/>
              <a:t>第二，金融</a:t>
            </a:r>
            <a:r>
              <a:rPr lang="zh-CN" altLang="en-US" dirty="0"/>
              <a:t>体系的目的是管理风险、降低不公平，提高所有人的</a:t>
            </a:r>
            <a:r>
              <a:rPr lang="zh-CN" altLang="en-US" dirty="0" smtClean="0"/>
              <a:t>福利；</a:t>
            </a:r>
            <a:endParaRPr lang="en-US" altLang="zh-CN" dirty="0" smtClean="0"/>
          </a:p>
          <a:p>
            <a:pPr lvl="1"/>
            <a:r>
              <a:rPr lang="zh-CN" altLang="en-US" dirty="0" smtClean="0"/>
              <a:t>第三，应</a:t>
            </a:r>
            <a:r>
              <a:rPr lang="zh-CN" altLang="en-US" dirty="0"/>
              <a:t>鼓励人们从事金融业，或参与金融创新为社会</a:t>
            </a:r>
            <a:r>
              <a:rPr lang="zh-CN" altLang="en-US" dirty="0" smtClean="0"/>
              <a:t>谋福利；</a:t>
            </a:r>
            <a:endParaRPr lang="en-US" altLang="zh-CN" dirty="0" smtClean="0"/>
          </a:p>
          <a:p>
            <a:pPr lvl="1"/>
            <a:r>
              <a:rPr lang="zh-CN" altLang="en-US" dirty="0" smtClean="0"/>
              <a:t>第四，法律</a:t>
            </a:r>
            <a:r>
              <a:rPr lang="zh-CN" altLang="en-US" dirty="0"/>
              <a:t>监管应加深人们对金融运作知识的了解，为公众提供更为可靠的</a:t>
            </a:r>
            <a:r>
              <a:rPr lang="zh-CN" altLang="en-US" dirty="0" smtClean="0"/>
              <a:t>信息；</a:t>
            </a:r>
            <a:endParaRPr lang="en-US" altLang="zh-CN" dirty="0" smtClean="0"/>
          </a:p>
          <a:p>
            <a:pPr lvl="1"/>
            <a:r>
              <a:rPr lang="zh-CN" altLang="en-US" dirty="0" smtClean="0"/>
              <a:t>第五，达成</a:t>
            </a:r>
            <a:r>
              <a:rPr lang="zh-CN" altLang="en-US" dirty="0"/>
              <a:t>上述目标的途径在于金融创新</a:t>
            </a:r>
            <a:r>
              <a:rPr lang="zh-CN" altLang="en-US" dirty="0" smtClean="0"/>
              <a:t>。</a:t>
            </a:r>
            <a:endParaRPr lang="en-US" altLang="zh-CN" dirty="0"/>
          </a:p>
          <a:p>
            <a:pPr marL="342900" lvl="1" indent="-342900">
              <a:buSzPct val="150000"/>
            </a:pPr>
            <a:r>
              <a:rPr lang="zh-CN" altLang="zh-CN" sz="1800" dirty="0" smtClean="0"/>
              <a:t>金融</a:t>
            </a:r>
            <a:r>
              <a:rPr lang="zh-CN" altLang="zh-CN" sz="1800" dirty="0"/>
              <a:t>机构不能</a:t>
            </a:r>
            <a:r>
              <a:rPr lang="zh-CN" altLang="zh-CN" sz="1800" dirty="0" smtClean="0"/>
              <a:t>仰仗规模优势</a:t>
            </a:r>
            <a:r>
              <a:rPr lang="zh-CN" altLang="en-US" sz="1800" dirty="0" smtClean="0"/>
              <a:t>、</a:t>
            </a:r>
            <a:r>
              <a:rPr lang="zh-CN" altLang="zh-CN" sz="1800" dirty="0" smtClean="0"/>
              <a:t>歧视</a:t>
            </a:r>
            <a:r>
              <a:rPr lang="zh-CN" altLang="zh-CN" sz="1800" dirty="0"/>
              <a:t>客户</a:t>
            </a:r>
            <a:r>
              <a:rPr lang="zh-CN" altLang="zh-CN" sz="1800" dirty="0" smtClean="0"/>
              <a:t>，无论客户</a:t>
            </a:r>
            <a:r>
              <a:rPr lang="zh-CN" altLang="en-US" sz="1800" dirty="0" smtClean="0"/>
              <a:t>大小</a:t>
            </a:r>
            <a:r>
              <a:rPr lang="zh-CN" altLang="zh-CN" sz="1800" dirty="0" smtClean="0"/>
              <a:t>都应该平等</a:t>
            </a:r>
            <a:r>
              <a:rPr lang="zh-CN" altLang="zh-CN" sz="1800" dirty="0"/>
              <a:t>对待</a:t>
            </a:r>
            <a:r>
              <a:rPr lang="zh-CN" altLang="zh-CN" sz="1800" dirty="0" smtClean="0"/>
              <a:t>。</a:t>
            </a:r>
            <a:r>
              <a:rPr lang="zh-CN" altLang="en-US" sz="1800" dirty="0" smtClean="0"/>
              <a:t>同时，</a:t>
            </a:r>
            <a:r>
              <a:rPr lang="zh-CN" altLang="zh-CN" sz="1800" dirty="0" smtClean="0"/>
              <a:t>客户</a:t>
            </a:r>
            <a:r>
              <a:rPr lang="zh-CN" altLang="zh-CN" sz="1800" dirty="0"/>
              <a:t>可以提出自己的服务</a:t>
            </a:r>
            <a:r>
              <a:rPr lang="zh-CN" altLang="zh-CN" sz="1800" dirty="0" smtClean="0"/>
              <a:t>需求</a:t>
            </a:r>
            <a:r>
              <a:rPr lang="zh-CN" altLang="en-US" sz="1800" dirty="0"/>
              <a:t>、</a:t>
            </a:r>
            <a:r>
              <a:rPr lang="zh-CN" altLang="zh-CN" sz="1800" dirty="0" smtClean="0"/>
              <a:t>将问题</a:t>
            </a:r>
            <a:r>
              <a:rPr lang="zh-CN" altLang="zh-CN" sz="1800" dirty="0"/>
              <a:t>反馈给金融机构</a:t>
            </a:r>
            <a:r>
              <a:rPr lang="zh-CN" altLang="zh-CN" sz="1800" dirty="0" smtClean="0"/>
              <a:t>，</a:t>
            </a:r>
            <a:r>
              <a:rPr lang="zh-CN" altLang="en-US" sz="1800" dirty="0" smtClean="0"/>
              <a:t>并能够</a:t>
            </a:r>
            <a:r>
              <a:rPr lang="zh-CN" altLang="zh-CN" sz="1800" dirty="0" smtClean="0"/>
              <a:t>得到</a:t>
            </a:r>
            <a:r>
              <a:rPr lang="zh-CN" altLang="zh-CN" sz="1800" dirty="0"/>
              <a:t>金融机构的积极回应。</a:t>
            </a:r>
          </a:p>
          <a:p>
            <a:pPr marL="457200" lvl="1" indent="0">
              <a:buNone/>
            </a:pPr>
            <a:endParaRPr lang="en-US" altLang="zh-CN" dirty="0" smtClean="0"/>
          </a:p>
        </p:txBody>
      </p:sp>
    </p:spTree>
    <p:extLst>
      <p:ext uri="{BB962C8B-B14F-4D97-AF65-F5344CB8AC3E}">
        <p14:creationId xmlns:p14="http://schemas.microsoft.com/office/powerpoint/2010/main" val="1495305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民主</a:t>
            </a:r>
            <a:r>
              <a:rPr lang="zh-CN" altLang="en-US" dirty="0"/>
              <a:t>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a:t>
            </a:r>
            <a:r>
              <a:rPr lang="en-US" altLang="zh-CN" sz="2000" b="1" dirty="0" smtClean="0">
                <a:solidFill>
                  <a:srgbClr val="6A5015"/>
                </a:solidFill>
                <a:latin typeface="黑体" panose="02010609060101010101" pitchFamily="49" charset="-122"/>
                <a:ea typeface="黑体" panose="02010609060101010101" pitchFamily="49" charset="-122"/>
              </a:rPr>
              <a:t>.2.2 </a:t>
            </a:r>
            <a:r>
              <a:rPr lang="zh-CN" altLang="en-US" sz="2000" b="1" dirty="0" smtClean="0">
                <a:solidFill>
                  <a:srgbClr val="6A5015"/>
                </a:solidFill>
                <a:latin typeface="黑体" panose="02010609060101010101" pitchFamily="49" charset="-122"/>
                <a:ea typeface="黑体" panose="02010609060101010101" pitchFamily="49" charset="-122"/>
              </a:rPr>
              <a:t>互联网</a:t>
            </a:r>
            <a:r>
              <a:rPr lang="zh-CN" altLang="en-US" sz="2000" b="1" dirty="0">
                <a:solidFill>
                  <a:srgbClr val="6A5015"/>
                </a:solidFill>
                <a:latin typeface="黑体" panose="02010609060101010101" pitchFamily="49" charset="-122"/>
                <a:ea typeface="黑体" panose="02010609060101010101" pitchFamily="49" charset="-122"/>
              </a:rPr>
              <a:t>金融是民主金融的起点</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a:t>民主</a:t>
            </a:r>
            <a:r>
              <a:rPr lang="zh-CN" altLang="en-US" dirty="0" smtClean="0"/>
              <a:t>金融应回归</a:t>
            </a:r>
            <a:r>
              <a:rPr lang="zh-CN" altLang="en-US" dirty="0"/>
              <a:t>其本质：促进价值交换、优化资本配置、托管社会</a:t>
            </a:r>
            <a:r>
              <a:rPr lang="zh-CN" altLang="en-US" dirty="0" smtClean="0"/>
              <a:t>财富。该此归</a:t>
            </a:r>
            <a:r>
              <a:rPr lang="zh-CN" altLang="en-US" dirty="0"/>
              <a:t>道路可通过四个层面实现：理念革新、充分竞争、自由选择、消费者参与</a:t>
            </a:r>
            <a:r>
              <a:rPr lang="zh-CN" altLang="en-US" dirty="0" smtClean="0"/>
              <a:t>。</a:t>
            </a:r>
            <a:endParaRPr lang="en-US" altLang="zh-CN" dirty="0" smtClean="0"/>
          </a:p>
          <a:p>
            <a:pPr lvl="1"/>
            <a:r>
              <a:rPr lang="zh-CN" altLang="en-US" dirty="0"/>
              <a:t>第一，“金融服务是人民的一项基本权利”的理念和“金融</a:t>
            </a:r>
            <a:r>
              <a:rPr lang="zh-CN" altLang="en-US" dirty="0" smtClean="0"/>
              <a:t>体制促进</a:t>
            </a:r>
            <a:r>
              <a:rPr lang="zh-CN" altLang="en-US" dirty="0"/>
              <a:t>社会福祉、保障人民共同承担风险和共同享受经济发展成果”的理念是一项重要的理念</a:t>
            </a:r>
            <a:r>
              <a:rPr lang="zh-CN" altLang="en-US" dirty="0" smtClean="0"/>
              <a:t>革新；</a:t>
            </a:r>
            <a:endParaRPr lang="en-US" altLang="zh-CN" dirty="0" smtClean="0"/>
          </a:p>
          <a:p>
            <a:pPr lvl="1"/>
            <a:r>
              <a:rPr lang="zh-CN" altLang="en-US" dirty="0"/>
              <a:t>第二，充分竞争是实现民主金融的前提</a:t>
            </a:r>
            <a:r>
              <a:rPr lang="zh-CN" altLang="en-US" dirty="0" smtClean="0"/>
              <a:t>条件；</a:t>
            </a:r>
            <a:endParaRPr lang="en-US" altLang="zh-CN" dirty="0" smtClean="0"/>
          </a:p>
          <a:p>
            <a:pPr lvl="1"/>
            <a:r>
              <a:rPr lang="zh-CN" altLang="en-US" dirty="0"/>
              <a:t>第三，自由选择是市场充分竞争的一个必然结果，大量市场主体的参与和竞争会为用户带来充分的候选，用户只以自己的经济目标、风险偏好和经济能力作为选择条件</a:t>
            </a:r>
            <a:r>
              <a:rPr lang="zh-CN" altLang="en-US" dirty="0" smtClean="0"/>
              <a:t>，在</a:t>
            </a:r>
            <a:r>
              <a:rPr lang="zh-CN" altLang="en-US" dirty="0"/>
              <a:t>不同机构的产品</a:t>
            </a:r>
            <a:r>
              <a:rPr lang="zh-CN" altLang="en-US" dirty="0" smtClean="0"/>
              <a:t>中自由地进行选择；</a:t>
            </a:r>
            <a:endParaRPr lang="en-US" altLang="zh-CN" dirty="0" smtClean="0"/>
          </a:p>
          <a:p>
            <a:pPr lvl="1"/>
            <a:r>
              <a:rPr lang="zh-CN" altLang="en-US" dirty="0"/>
              <a:t>第四，消费者参与是金融民主的核心，金融权力由少数大型机构或市场外力量逐步分散至大量金融机构，是金融民主化的第一步，它是市场竞争的结果</a:t>
            </a:r>
            <a:r>
              <a:rPr lang="zh-CN" altLang="en-US" dirty="0" smtClean="0"/>
              <a:t>，造就了民众</a:t>
            </a:r>
            <a:r>
              <a:rPr lang="zh-CN" altLang="en-US" dirty="0"/>
              <a:t>的充分选择权。</a:t>
            </a:r>
            <a:endParaRPr lang="en-US" altLang="zh-CN" dirty="0" smtClean="0"/>
          </a:p>
        </p:txBody>
      </p:sp>
    </p:spTree>
    <p:extLst>
      <p:ext uri="{BB962C8B-B14F-4D97-AF65-F5344CB8AC3E}">
        <p14:creationId xmlns:p14="http://schemas.microsoft.com/office/powerpoint/2010/main" val="2498670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民主</a:t>
            </a:r>
            <a:r>
              <a:rPr lang="zh-CN" altLang="en-US" dirty="0"/>
              <a:t>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a:t>
            </a:r>
            <a:r>
              <a:rPr lang="en-US" altLang="zh-CN" sz="2000" b="1" dirty="0" smtClean="0">
                <a:solidFill>
                  <a:srgbClr val="6A5015"/>
                </a:solidFill>
                <a:latin typeface="黑体" panose="02010609060101010101" pitchFamily="49" charset="-122"/>
                <a:ea typeface="黑体" panose="02010609060101010101" pitchFamily="49" charset="-122"/>
              </a:rPr>
              <a:t>.2.3 </a:t>
            </a:r>
            <a:r>
              <a:rPr lang="zh-CN" altLang="en-US" sz="2000" b="1" dirty="0" smtClean="0">
                <a:solidFill>
                  <a:srgbClr val="6A5015"/>
                </a:solidFill>
                <a:latin typeface="黑体" panose="02010609060101010101" pitchFamily="49" charset="-122"/>
                <a:ea typeface="黑体" panose="02010609060101010101" pitchFamily="49" charset="-122"/>
              </a:rPr>
              <a:t>互联网</a:t>
            </a:r>
            <a:r>
              <a:rPr lang="zh-CN" altLang="en-US" sz="2000" b="1" dirty="0">
                <a:solidFill>
                  <a:srgbClr val="6A5015"/>
                </a:solidFill>
                <a:latin typeface="黑体" panose="02010609060101010101" pitchFamily="49" charset="-122"/>
                <a:ea typeface="黑体" panose="02010609060101010101" pitchFamily="49" charset="-122"/>
              </a:rPr>
              <a:t>金融：让理财更“民主”</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dirty="0" smtClean="0"/>
              <a:t>“互联网金融”是</a:t>
            </a:r>
            <a:r>
              <a:rPr lang="zh-CN" altLang="en-US" dirty="0"/>
              <a:t>一个动态过程</a:t>
            </a:r>
            <a:r>
              <a:rPr lang="zh-CN" altLang="en-US" dirty="0" smtClean="0"/>
              <a:t>，它给财富</a:t>
            </a:r>
            <a:r>
              <a:rPr lang="zh-CN" altLang="en-US" dirty="0"/>
              <a:t>管理</a:t>
            </a:r>
            <a:r>
              <a:rPr lang="zh-CN" altLang="en-US" dirty="0" smtClean="0"/>
              <a:t>带来了机遇</a:t>
            </a:r>
            <a:r>
              <a:rPr lang="zh-CN" altLang="en-US" dirty="0"/>
              <a:t>，主要体现以下五个</a:t>
            </a:r>
            <a:r>
              <a:rPr lang="zh-CN" altLang="en-US" dirty="0" smtClean="0"/>
              <a:t>方面：</a:t>
            </a:r>
            <a:endParaRPr lang="en-US" altLang="zh-CN" dirty="0" smtClean="0"/>
          </a:p>
          <a:p>
            <a:pPr lvl="1"/>
            <a:r>
              <a:rPr lang="zh-CN" altLang="en-US" dirty="0"/>
              <a:t>第一，激发了主动财富管理模式的创新，使得大众化财富管理需求得到更大</a:t>
            </a:r>
            <a:r>
              <a:rPr lang="zh-CN" altLang="en-US" dirty="0" smtClean="0"/>
              <a:t>满足；</a:t>
            </a:r>
            <a:endParaRPr lang="en-US" altLang="zh-CN" dirty="0" smtClean="0"/>
          </a:p>
          <a:p>
            <a:pPr lvl="1"/>
            <a:r>
              <a:rPr lang="zh-CN" altLang="en-US" dirty="0"/>
              <a:t>第二，通过技术与财富管理的有效结合，赋予了财富管理工具全新的</a:t>
            </a:r>
            <a:r>
              <a:rPr lang="zh-CN" altLang="en-US" dirty="0" smtClean="0"/>
              <a:t>吸引力；</a:t>
            </a:r>
            <a:endParaRPr lang="en-US" altLang="zh-CN" dirty="0" smtClean="0"/>
          </a:p>
          <a:p>
            <a:pPr lvl="1"/>
            <a:r>
              <a:rPr lang="zh-CN" altLang="en-US" dirty="0"/>
              <a:t>第三，促使财富管理工具的平台化融合成为</a:t>
            </a:r>
            <a:r>
              <a:rPr lang="zh-CN" altLang="en-US" dirty="0" smtClean="0"/>
              <a:t>可能；</a:t>
            </a:r>
            <a:endParaRPr lang="en-US" altLang="zh-CN" dirty="0" smtClean="0"/>
          </a:p>
          <a:p>
            <a:pPr lvl="1"/>
            <a:r>
              <a:rPr lang="zh-CN" altLang="en-US" dirty="0"/>
              <a:t>第四，降低了特定融资风险，并使新型的融资与财富管理模式不断</a:t>
            </a:r>
            <a:r>
              <a:rPr lang="zh-CN" altLang="en-US" dirty="0" smtClean="0"/>
              <a:t>出现；</a:t>
            </a:r>
            <a:endParaRPr lang="en-US" altLang="zh-CN" dirty="0" smtClean="0"/>
          </a:p>
          <a:p>
            <a:pPr lvl="1"/>
            <a:r>
              <a:rPr lang="zh-CN" altLang="en-US" dirty="0"/>
              <a:t>第五，通过大数据时代的信息发掘与整合，形成更准确的客户定位。</a:t>
            </a:r>
            <a:endParaRPr lang="en-US" altLang="zh-CN" dirty="0" smtClean="0"/>
          </a:p>
        </p:txBody>
      </p:sp>
    </p:spTree>
    <p:extLst>
      <p:ext uri="{BB962C8B-B14F-4D97-AF65-F5344CB8AC3E}">
        <p14:creationId xmlns:p14="http://schemas.microsoft.com/office/powerpoint/2010/main" val="1054235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金融排斥与金融歧视，随后介绍了普惠金融的概念以及互联网金融是实现普惠金融的重要途径，然后通过举例说明通过互联网金融发展普惠金融的优势，最后介绍了为什么互联网金融是金融民主化的起点。</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a:t>
            </a:r>
            <a:r>
              <a:rPr lang="zh-CN" altLang="en-US" dirty="0" smtClean="0"/>
              <a:t>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1100751"/>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金融歧视 金融排斥 普惠金融 民主金融 地理排斥 评估排斥 条件排斥 价格排斥 </a:t>
            </a:r>
            <a:r>
              <a:rPr lang="zh-CN" altLang="en-US" dirty="0" smtClean="0">
                <a:latin typeface="仿宋" panose="02010609060101010101" pitchFamily="49" charset="-122"/>
                <a:ea typeface="仿宋" panose="02010609060101010101" pitchFamily="49" charset="-122"/>
              </a:rPr>
              <a:t>营销</a:t>
            </a:r>
            <a:r>
              <a:rPr lang="zh-CN" altLang="en-US" dirty="0">
                <a:latin typeface="仿宋" panose="02010609060101010101" pitchFamily="49" charset="-122"/>
                <a:ea typeface="仿宋" panose="02010609060101010101" pitchFamily="49" charset="-122"/>
              </a:rPr>
              <a:t>排斥 </a:t>
            </a:r>
            <a:r>
              <a:rPr lang="zh-CN" altLang="en-US" dirty="0" smtClean="0">
                <a:latin typeface="仿宋" panose="02010609060101010101" pitchFamily="49" charset="-122"/>
                <a:ea typeface="仿宋" panose="02010609060101010101" pitchFamily="49" charset="-122"/>
              </a:rPr>
              <a:t>自我</a:t>
            </a:r>
            <a:r>
              <a:rPr lang="zh-CN" altLang="en-US" dirty="0">
                <a:latin typeface="仿宋" panose="02010609060101010101" pitchFamily="49" charset="-122"/>
                <a:ea typeface="仿宋" panose="02010609060101010101" pitchFamily="49" charset="-122"/>
              </a:rPr>
              <a:t>排斥 </a:t>
            </a:r>
            <a:r>
              <a:rPr lang="zh-CN" altLang="en-US" dirty="0" smtClean="0">
                <a:latin typeface="仿宋" panose="02010609060101010101" pitchFamily="49" charset="-122"/>
                <a:ea typeface="仿宋" panose="02010609060101010101" pitchFamily="49" charset="-122"/>
              </a:rPr>
              <a:t>金融</a:t>
            </a:r>
            <a:r>
              <a:rPr lang="zh-CN" altLang="en-US" dirty="0">
                <a:latin typeface="仿宋" panose="02010609060101010101" pitchFamily="49" charset="-122"/>
                <a:ea typeface="仿宋" panose="02010609060101010101" pitchFamily="49" charset="-122"/>
              </a:rPr>
              <a:t>创新 </a:t>
            </a:r>
            <a:r>
              <a:rPr lang="zh-CN" altLang="en-US" dirty="0" smtClean="0">
                <a:latin typeface="仿宋" panose="02010609060101010101" pitchFamily="49" charset="-122"/>
                <a:ea typeface="仿宋" panose="02010609060101010101" pitchFamily="49" charset="-122"/>
              </a:rPr>
              <a:t>金融</a:t>
            </a:r>
            <a:r>
              <a:rPr lang="zh-CN" altLang="en-US" dirty="0">
                <a:latin typeface="仿宋" panose="02010609060101010101" pitchFamily="49" charset="-122"/>
                <a:ea typeface="仿宋" panose="02010609060101010101" pitchFamily="49" charset="-122"/>
              </a:rPr>
              <a:t>民主化</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3416320"/>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a:t>
            </a:r>
            <a:r>
              <a:rPr lang="en-US" altLang="zh-CN" dirty="0" smtClean="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金融歧视和金融排斥的</a:t>
            </a:r>
            <a:r>
              <a:rPr lang="zh-CN" altLang="en-US" dirty="0" smtClean="0">
                <a:latin typeface="仿宋" panose="02010609060101010101" pitchFamily="49" charset="-122"/>
                <a:ea typeface="仿宋" panose="02010609060101010101" pitchFamily="49" charset="-122"/>
              </a:rPr>
              <a:t>内涵是什么？</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a:t>
            </a:r>
            <a:r>
              <a:rPr lang="en-US" altLang="zh-CN" dirty="0" smtClean="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金融排斥包括几个方面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a:t>
            </a:r>
            <a:r>
              <a:rPr lang="en-US" altLang="zh-CN" dirty="0" smtClean="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金融排斥的负面影响都有哪些</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4-4】</a:t>
            </a:r>
            <a:r>
              <a:rPr lang="zh-CN" altLang="en-US" dirty="0">
                <a:latin typeface="仿宋" panose="02010609060101010101" pitchFamily="49" charset="-122"/>
                <a:ea typeface="仿宋" panose="02010609060101010101" pitchFamily="49" charset="-122"/>
              </a:rPr>
              <a:t>普惠金融的</a:t>
            </a:r>
            <a:r>
              <a:rPr lang="zh-CN" altLang="en-US" dirty="0" smtClean="0">
                <a:latin typeface="仿宋" panose="02010609060101010101" pitchFamily="49" charset="-122"/>
                <a:ea typeface="仿宋" panose="02010609060101010101" pitchFamily="49" charset="-122"/>
              </a:rPr>
              <a:t>内涵是什么？</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4-5】</a:t>
            </a:r>
            <a:r>
              <a:rPr lang="zh-CN" altLang="en-US" dirty="0">
                <a:latin typeface="仿宋" panose="02010609060101010101" pitchFamily="49" charset="-122"/>
                <a:ea typeface="仿宋" panose="02010609060101010101" pitchFamily="49" charset="-122"/>
              </a:rPr>
              <a:t>简述</a:t>
            </a:r>
            <a:r>
              <a:rPr lang="zh-CN" altLang="en-US" dirty="0" smtClean="0">
                <a:latin typeface="仿宋" panose="02010609060101010101" pitchFamily="49" charset="-122"/>
                <a:ea typeface="仿宋" panose="02010609060101010101" pitchFamily="49" charset="-122"/>
              </a:rPr>
              <a:t>金融</a:t>
            </a:r>
            <a:r>
              <a:rPr lang="zh-CN" altLang="en-US" dirty="0">
                <a:latin typeface="仿宋" panose="02010609060101010101" pitchFamily="49" charset="-122"/>
                <a:ea typeface="仿宋" panose="02010609060101010101" pitchFamily="49" charset="-122"/>
              </a:rPr>
              <a:t>创新对发展普惠金融的</a:t>
            </a:r>
            <a:r>
              <a:rPr lang="zh-CN" altLang="en-US" dirty="0" smtClean="0">
                <a:latin typeface="仿宋" panose="02010609060101010101" pitchFamily="49" charset="-122"/>
                <a:ea typeface="仿宋" panose="02010609060101010101" pitchFamily="49" charset="-122"/>
              </a:rPr>
              <a:t>作用</a:t>
            </a:r>
            <a:r>
              <a:rPr lang="zh-CN" altLang="en-US" dirty="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4-6】</a:t>
            </a:r>
            <a:r>
              <a:rPr lang="zh-CN" altLang="en-US" dirty="0">
                <a:latin typeface="仿宋" panose="02010609060101010101" pitchFamily="49" charset="-122"/>
                <a:ea typeface="仿宋" panose="02010609060101010101" pitchFamily="49" charset="-122"/>
              </a:rPr>
              <a:t>为什么说互联网金融是实现普惠金融的重要途径</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习题</a:t>
            </a:r>
            <a:r>
              <a:rPr lang="en-US" altLang="zh-CN" dirty="0" smtClean="0">
                <a:latin typeface="仿宋" panose="02010609060101010101" pitchFamily="49" charset="-122"/>
                <a:ea typeface="仿宋" panose="02010609060101010101" pitchFamily="49" charset="-122"/>
              </a:rPr>
              <a:t>4-7】</a:t>
            </a:r>
            <a:r>
              <a:rPr lang="zh-CN" altLang="en-US" dirty="0" smtClean="0">
                <a:latin typeface="仿宋" panose="02010609060101010101" pitchFamily="49" charset="-122"/>
                <a:ea typeface="仿宋" panose="02010609060101010101" pitchFamily="49" charset="-122"/>
              </a:rPr>
              <a:t>简述互联网</a:t>
            </a:r>
            <a:r>
              <a:rPr lang="zh-CN" altLang="en-US" dirty="0">
                <a:latin typeface="仿宋" panose="02010609060101010101" pitchFamily="49" charset="-122"/>
                <a:ea typeface="仿宋" panose="02010609060101010101" pitchFamily="49" charset="-122"/>
              </a:rPr>
              <a:t>金融与民主金融的</a:t>
            </a:r>
            <a:r>
              <a:rPr lang="zh-CN" altLang="en-US" dirty="0" smtClean="0">
                <a:latin typeface="仿宋" panose="02010609060101010101" pitchFamily="49" charset="-122"/>
                <a:ea typeface="仿宋" panose="02010609060101010101" pitchFamily="49" charset="-122"/>
              </a:rPr>
              <a:t>关系。</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a:t>
            </a:r>
            <a:r>
              <a:rPr lang="zh-CN" altLang="en-US" sz="3200" b="1" dirty="0" smtClean="0">
                <a:solidFill>
                  <a:srgbClr val="6A5015"/>
                </a:solidFill>
                <a:latin typeface="黑体" panose="02010609060101010101" pitchFamily="49" charset="-122"/>
                <a:ea typeface="黑体" panose="02010609060101010101" pitchFamily="49" charset="-122"/>
              </a:rPr>
              <a:t>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1200329"/>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a:solidFill>
                  <a:srgbClr val="6A5015"/>
                </a:solidFill>
                <a:latin typeface="黑体" panose="02010609060101010101" pitchFamily="49" charset="-122"/>
                <a:ea typeface="黑体" panose="02010609060101010101" pitchFamily="49" charset="-122"/>
              </a:rPr>
              <a:t>4</a:t>
            </a:r>
            <a:r>
              <a:rPr lang="en-US" altLang="zh-CN" sz="2400" dirty="0" smtClean="0">
                <a:solidFill>
                  <a:srgbClr val="6A5015"/>
                </a:solidFill>
                <a:latin typeface="黑体" panose="02010609060101010101" pitchFamily="49" charset="-122"/>
                <a:ea typeface="黑体" panose="02010609060101010101" pitchFamily="49" charset="-122"/>
              </a:rPr>
              <a:t>.1 </a:t>
            </a:r>
            <a:r>
              <a:rPr lang="zh-CN" altLang="en-US" sz="2400" dirty="0" smtClean="0">
                <a:solidFill>
                  <a:srgbClr val="6A5015"/>
                </a:solidFill>
                <a:latin typeface="黑体" panose="02010609060101010101" pitchFamily="49" charset="-122"/>
                <a:ea typeface="黑体" panose="02010609060101010101" pitchFamily="49" charset="-122"/>
              </a:rPr>
              <a:t>普惠金融</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4.2 </a:t>
            </a:r>
            <a:r>
              <a:rPr lang="zh-CN" altLang="en-US" sz="2400" dirty="0" smtClean="0">
                <a:solidFill>
                  <a:srgbClr val="6A5015"/>
                </a:solidFill>
                <a:latin typeface="黑体" panose="02010609060101010101" pitchFamily="49" charset="-122"/>
                <a:ea typeface="黑体" panose="02010609060101010101" pitchFamily="49" charset="-122"/>
              </a:rPr>
              <a:t>民主金融</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a:t>
            </a:r>
            <a:r>
              <a:rPr lang="zh-CN" altLang="en-US" dirty="0" smtClean="0"/>
              <a:t>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a:t>
            </a:r>
            <a:r>
              <a:rPr lang="zh-CN" altLang="en-US" dirty="0">
                <a:solidFill>
                  <a:srgbClr val="6A5015"/>
                </a:solidFill>
                <a:latin typeface="仿宋" panose="02010609060101010101" pitchFamily="49" charset="-122"/>
                <a:ea typeface="仿宋" panose="02010609060101010101" pitchFamily="49" charset="-122"/>
              </a:rPr>
              <a:t>金融排斥与金融歧视的内涵</a:t>
            </a:r>
            <a:r>
              <a:rPr lang="zh-CN" altLang="en-US" dirty="0" smtClean="0">
                <a:solidFill>
                  <a:srgbClr val="6A5015"/>
                </a:solidFill>
                <a:latin typeface="仿宋" panose="02010609060101010101" pitchFamily="49" charset="-122"/>
                <a:ea typeface="仿宋" panose="02010609060101010101" pitchFamily="49" charset="-122"/>
              </a:rPr>
              <a:t>；</a:t>
            </a:r>
            <a:endParaRPr lang="en-US" altLang="zh-CN" dirty="0" smtClean="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理解</a:t>
            </a:r>
            <a:r>
              <a:rPr lang="zh-CN" altLang="en-US" dirty="0">
                <a:solidFill>
                  <a:srgbClr val="6A5015"/>
                </a:solidFill>
                <a:latin typeface="仿宋" panose="02010609060101010101" pitchFamily="49" charset="-122"/>
                <a:ea typeface="仿宋" panose="02010609060101010101" pitchFamily="49" charset="-122"/>
              </a:rPr>
              <a:t>互联网金融是实现普惠金融的重要途径；</a:t>
            </a:r>
            <a:endParaRPr lang="zh-CN" altLang="en-US" dirty="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了解互联网金融是金融民主化的起点。</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4862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普惠金融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a:t>
            </a:r>
            <a:r>
              <a:rPr lang="en-US" altLang="zh-CN" sz="2000" b="1" dirty="0" smtClean="0">
                <a:solidFill>
                  <a:srgbClr val="6A5015"/>
                </a:solidFill>
                <a:latin typeface="黑体" panose="02010609060101010101" pitchFamily="49" charset="-122"/>
                <a:ea typeface="黑体" panose="02010609060101010101" pitchFamily="49" charset="-122"/>
              </a:rPr>
              <a:t>.1.1 </a:t>
            </a:r>
            <a:r>
              <a:rPr lang="zh-CN" altLang="en-US" sz="2000" b="1" dirty="0" smtClean="0">
                <a:solidFill>
                  <a:srgbClr val="6A5015"/>
                </a:solidFill>
                <a:latin typeface="黑体" panose="02010609060101010101" pitchFamily="49" charset="-122"/>
                <a:ea typeface="黑体" panose="02010609060101010101" pitchFamily="49" charset="-122"/>
              </a:rPr>
              <a:t>金融</a:t>
            </a:r>
            <a:r>
              <a:rPr lang="zh-CN" altLang="en-US" sz="2000" b="1" dirty="0">
                <a:solidFill>
                  <a:srgbClr val="6A5015"/>
                </a:solidFill>
                <a:latin typeface="黑体" panose="02010609060101010101" pitchFamily="49" charset="-122"/>
                <a:ea typeface="黑体" panose="02010609060101010101" pitchFamily="49" charset="-122"/>
              </a:rPr>
              <a:t>排斥与金融</a:t>
            </a:r>
            <a:r>
              <a:rPr lang="zh-CN" altLang="en-US" sz="2000" b="1" dirty="0" smtClean="0">
                <a:solidFill>
                  <a:srgbClr val="6A5015"/>
                </a:solidFill>
                <a:latin typeface="黑体" panose="02010609060101010101" pitchFamily="49" charset="-122"/>
                <a:ea typeface="黑体" panose="02010609060101010101" pitchFamily="49" charset="-122"/>
              </a:rPr>
              <a:t>歧视</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b="1" dirty="0"/>
              <a:t>金融排斥（</a:t>
            </a:r>
            <a:r>
              <a:rPr lang="en-US" altLang="zh-CN" b="1" dirty="0"/>
              <a:t>Financial Exclusion</a:t>
            </a:r>
            <a:r>
              <a:rPr lang="zh-CN" altLang="en-US" b="1" dirty="0" smtClean="0"/>
              <a:t>）</a:t>
            </a:r>
            <a:r>
              <a:rPr lang="zh-CN" altLang="en-US" dirty="0" smtClean="0"/>
              <a:t>的概念由多个方面构成：</a:t>
            </a:r>
            <a:endParaRPr lang="en-US" altLang="zh-CN" dirty="0" smtClean="0"/>
          </a:p>
          <a:p>
            <a:pPr lvl="1"/>
            <a:r>
              <a:rPr lang="zh-CN" altLang="en-US" b="1" dirty="0" smtClean="0"/>
              <a:t>地理</a:t>
            </a:r>
            <a:r>
              <a:rPr lang="zh-CN" altLang="en-US" b="1" dirty="0"/>
              <a:t>排斥</a:t>
            </a:r>
            <a:r>
              <a:rPr lang="zh-CN" altLang="en-US" b="1" dirty="0" smtClean="0"/>
              <a:t>，</a:t>
            </a:r>
            <a:r>
              <a:rPr lang="zh-CN" altLang="en-US" dirty="0" smtClean="0"/>
              <a:t>被</a:t>
            </a:r>
            <a:r>
              <a:rPr lang="zh-CN" altLang="en-US" dirty="0"/>
              <a:t>排斥的</a:t>
            </a:r>
            <a:r>
              <a:rPr lang="zh-CN" altLang="en-US" dirty="0" smtClean="0"/>
              <a:t>人无法近距离</a:t>
            </a:r>
            <a:r>
              <a:rPr lang="zh-CN" altLang="en-US" dirty="0"/>
              <a:t>获得金融服务</a:t>
            </a:r>
            <a:r>
              <a:rPr lang="zh-CN" altLang="en-US" dirty="0" smtClean="0"/>
              <a:t>，只能</a:t>
            </a:r>
            <a:r>
              <a:rPr lang="zh-CN" altLang="en-US" dirty="0"/>
              <a:t>依靠公共交通系统使得相距较远的金融中介</a:t>
            </a:r>
            <a:r>
              <a:rPr lang="zh-CN" altLang="en-US" dirty="0" smtClean="0"/>
              <a:t>通融；</a:t>
            </a:r>
            <a:endParaRPr lang="en-US" altLang="zh-CN" dirty="0" smtClean="0"/>
          </a:p>
          <a:p>
            <a:pPr lvl="1"/>
            <a:r>
              <a:rPr lang="zh-CN" altLang="en-US" b="1" dirty="0" smtClean="0"/>
              <a:t>评估</a:t>
            </a:r>
            <a:r>
              <a:rPr lang="zh-CN" altLang="en-US" b="1" dirty="0"/>
              <a:t>排斥</a:t>
            </a:r>
            <a:r>
              <a:rPr lang="zh-CN" altLang="en-US" b="1" dirty="0" smtClean="0"/>
              <a:t>，</a:t>
            </a:r>
            <a:r>
              <a:rPr lang="zh-CN" altLang="en-US" dirty="0" smtClean="0"/>
              <a:t>主流</a:t>
            </a:r>
            <a:r>
              <a:rPr lang="zh-CN" altLang="en-US" dirty="0"/>
              <a:t>金融机构通过评估风险的办法来对经济主体加以入门的</a:t>
            </a:r>
            <a:r>
              <a:rPr lang="zh-CN" altLang="en-US" dirty="0" smtClean="0"/>
              <a:t>限制；</a:t>
            </a:r>
            <a:endParaRPr lang="en-US" altLang="zh-CN" dirty="0" smtClean="0"/>
          </a:p>
          <a:p>
            <a:pPr lvl="1"/>
            <a:r>
              <a:rPr lang="zh-CN" altLang="en-US" b="1" dirty="0" smtClean="0"/>
              <a:t>条件</a:t>
            </a:r>
            <a:r>
              <a:rPr lang="zh-CN" altLang="en-US" b="1" dirty="0"/>
              <a:t>排斥</a:t>
            </a:r>
            <a:r>
              <a:rPr lang="zh-CN" altLang="en-US" b="1" dirty="0" smtClean="0"/>
              <a:t>，</a:t>
            </a:r>
            <a:r>
              <a:rPr lang="zh-CN" altLang="en-US" dirty="0" smtClean="0"/>
              <a:t>对</a:t>
            </a:r>
            <a:r>
              <a:rPr lang="zh-CN" altLang="en-US" dirty="0"/>
              <a:t>经济主体得到金融产品的途径添加了很多不合理、不合适的因素</a:t>
            </a:r>
            <a:r>
              <a:rPr lang="zh-CN" altLang="en-US" dirty="0" smtClean="0"/>
              <a:t>条件；</a:t>
            </a:r>
            <a:endParaRPr lang="en-US" altLang="zh-CN" dirty="0" smtClean="0"/>
          </a:p>
          <a:p>
            <a:pPr lvl="1"/>
            <a:r>
              <a:rPr lang="zh-CN" altLang="en-US" b="1" dirty="0" smtClean="0"/>
              <a:t>价格</a:t>
            </a:r>
            <a:r>
              <a:rPr lang="zh-CN" altLang="en-US" b="1" dirty="0"/>
              <a:t>排斥</a:t>
            </a:r>
            <a:r>
              <a:rPr lang="zh-CN" altLang="en-US" b="1" dirty="0" smtClean="0"/>
              <a:t>，</a:t>
            </a:r>
            <a:r>
              <a:rPr lang="zh-CN" altLang="en-US" dirty="0" smtClean="0"/>
              <a:t>过高</a:t>
            </a:r>
            <a:r>
              <a:rPr lang="zh-CN" altLang="en-US" dirty="0"/>
              <a:t>的金融产品</a:t>
            </a:r>
            <a:r>
              <a:rPr lang="zh-CN" altLang="en-US" dirty="0" smtClean="0"/>
              <a:t>高于主体</a:t>
            </a:r>
            <a:r>
              <a:rPr lang="zh-CN" altLang="en-US" dirty="0"/>
              <a:t>的购买常换能力，把这些经济主体排斥在</a:t>
            </a:r>
            <a:r>
              <a:rPr lang="zh-CN" altLang="en-US" dirty="0" smtClean="0"/>
              <a:t>外面；</a:t>
            </a:r>
            <a:endParaRPr lang="en-US" altLang="zh-CN" dirty="0" smtClean="0"/>
          </a:p>
          <a:p>
            <a:pPr lvl="1"/>
            <a:r>
              <a:rPr lang="zh-CN" altLang="en-US" b="1" dirty="0" smtClean="0"/>
              <a:t>营销</a:t>
            </a:r>
            <a:r>
              <a:rPr lang="zh-CN" altLang="en-US" b="1" dirty="0"/>
              <a:t>排斥</a:t>
            </a:r>
            <a:r>
              <a:rPr lang="zh-CN" altLang="en-US" b="1" dirty="0" smtClean="0"/>
              <a:t>，</a:t>
            </a:r>
            <a:r>
              <a:rPr lang="zh-CN" altLang="en-US" dirty="0" smtClean="0"/>
              <a:t>主流</a:t>
            </a:r>
            <a:r>
              <a:rPr lang="zh-CN" altLang="en-US" dirty="0"/>
              <a:t>金融机构目标营销策略，常常使得人们将其</a:t>
            </a:r>
            <a:r>
              <a:rPr lang="zh-CN" altLang="en-US" dirty="0" smtClean="0"/>
              <a:t>排除；</a:t>
            </a:r>
            <a:endParaRPr lang="en-US" altLang="zh-CN" dirty="0" smtClean="0"/>
          </a:p>
          <a:p>
            <a:pPr lvl="1"/>
            <a:r>
              <a:rPr lang="zh-CN" altLang="en-US" b="1" dirty="0" smtClean="0"/>
              <a:t>自我</a:t>
            </a:r>
            <a:r>
              <a:rPr lang="zh-CN" altLang="en-US" b="1" dirty="0"/>
              <a:t>排斥，</a:t>
            </a:r>
            <a:r>
              <a:rPr lang="zh-CN" altLang="en-US" dirty="0"/>
              <a:t>和被排斥的主体自己的内外因素有关，意义是主体认为很难获批金融产品，基本上会被拒绝，自发的把自己排除在能够得到金融服务的资格之外</a:t>
            </a:r>
            <a:r>
              <a:rPr lang="zh-CN" altLang="en-US" dirty="0" smtClean="0"/>
              <a:t>。</a:t>
            </a:r>
            <a:endParaRPr lang="zh-CN" altLang="en-US" dirty="0"/>
          </a:p>
        </p:txBody>
      </p:sp>
    </p:spTree>
    <p:extLst>
      <p:ext uri="{BB962C8B-B14F-4D97-AF65-F5344CB8AC3E}">
        <p14:creationId xmlns:p14="http://schemas.microsoft.com/office/powerpoint/2010/main" val="3834594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普惠金融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r>
              <a:rPr lang="zh-CN" altLang="en-US" dirty="0" smtClean="0"/>
              <a:t>能否</a:t>
            </a:r>
            <a:r>
              <a:rPr lang="zh-CN" altLang="en-US" dirty="0"/>
              <a:t>获得核心金融产品（如银行账户、信用贷款、保险）是影响社会公平和谐的重要因素，金融排斥现象的</a:t>
            </a:r>
            <a:r>
              <a:rPr lang="zh-CN" altLang="en-US" dirty="0" smtClean="0"/>
              <a:t>存在可导致</a:t>
            </a:r>
            <a:r>
              <a:rPr lang="zh-CN" altLang="en-US" dirty="0"/>
              <a:t>如下严重的经济与社会</a:t>
            </a:r>
            <a:r>
              <a:rPr lang="zh-CN" altLang="en-US" dirty="0" smtClean="0"/>
              <a:t>问题</a:t>
            </a:r>
            <a:r>
              <a:rPr lang="zh-CN" altLang="en-US" dirty="0"/>
              <a:t>：</a:t>
            </a:r>
            <a:endParaRPr lang="en-US" altLang="zh-CN" dirty="0" smtClean="0"/>
          </a:p>
          <a:p>
            <a:pPr lvl="1"/>
            <a:r>
              <a:rPr lang="zh-CN" altLang="en-US" dirty="0" smtClean="0"/>
              <a:t>第一，加剧</a:t>
            </a:r>
            <a:r>
              <a:rPr lang="zh-CN" altLang="en-US" dirty="0"/>
              <a:t>贫富</a:t>
            </a:r>
            <a:r>
              <a:rPr lang="zh-CN" altLang="en-US" dirty="0" smtClean="0"/>
              <a:t>分化；</a:t>
            </a:r>
            <a:endParaRPr lang="en-US" altLang="zh-CN" dirty="0"/>
          </a:p>
          <a:p>
            <a:pPr lvl="1"/>
            <a:r>
              <a:rPr lang="zh-CN" altLang="en-US" dirty="0" smtClean="0"/>
              <a:t>第二，导致</a:t>
            </a:r>
            <a:r>
              <a:rPr lang="zh-CN" altLang="en-US" dirty="0"/>
              <a:t>区域金融</a:t>
            </a:r>
            <a:r>
              <a:rPr lang="zh-CN" altLang="en-US" dirty="0" smtClean="0"/>
              <a:t>荒漠化；</a:t>
            </a:r>
            <a:endParaRPr lang="en-US" altLang="zh-CN" dirty="0" smtClean="0"/>
          </a:p>
          <a:p>
            <a:pPr lvl="1"/>
            <a:r>
              <a:rPr lang="zh-CN" altLang="en-US" dirty="0" smtClean="0"/>
              <a:t>第三，加剧</a:t>
            </a:r>
            <a:r>
              <a:rPr lang="zh-CN" altLang="en-US" dirty="0"/>
              <a:t>社会不安定因素</a:t>
            </a:r>
            <a:r>
              <a:rPr lang="zh-CN" altLang="en-US" dirty="0" smtClean="0"/>
              <a:t>。</a:t>
            </a:r>
            <a:endParaRPr lang="en-US" altLang="zh-CN" dirty="0" smtClean="0"/>
          </a:p>
          <a:p>
            <a:pPr marL="342900" lvl="1" indent="-342900">
              <a:buSzPct val="150000"/>
            </a:pPr>
            <a:r>
              <a:rPr lang="zh-CN" altLang="en-US" sz="1800" b="1" dirty="0"/>
              <a:t>金融排斥的本质在于金融资源分配的不公平和不均衡</a:t>
            </a:r>
            <a:r>
              <a:rPr lang="zh-CN" altLang="en-US" sz="1800" dirty="0" smtClean="0"/>
              <a:t>，是</a:t>
            </a:r>
            <a:r>
              <a:rPr lang="zh-CN" altLang="en-US" sz="1800" dirty="0"/>
              <a:t>一种市场失灵现象，需要从理念、政策、监管、组织和技术等多个方面予以</a:t>
            </a:r>
            <a:r>
              <a:rPr lang="zh-CN" altLang="en-US" sz="1800" dirty="0" smtClean="0"/>
              <a:t>修正。</a:t>
            </a:r>
            <a:endParaRPr lang="en-US" altLang="zh-CN" sz="1800" dirty="0"/>
          </a:p>
        </p:txBody>
      </p:sp>
    </p:spTree>
    <p:extLst>
      <p:ext uri="{BB962C8B-B14F-4D97-AF65-F5344CB8AC3E}">
        <p14:creationId xmlns:p14="http://schemas.microsoft.com/office/powerpoint/2010/main" val="2176041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普惠金融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a:t>
            </a:r>
            <a:r>
              <a:rPr lang="en-US" altLang="zh-CN" sz="2000" b="1" dirty="0" smtClean="0">
                <a:solidFill>
                  <a:srgbClr val="6A5015"/>
                </a:solidFill>
                <a:latin typeface="黑体" panose="02010609060101010101" pitchFamily="49" charset="-122"/>
                <a:ea typeface="黑体" panose="02010609060101010101" pitchFamily="49" charset="-122"/>
              </a:rPr>
              <a:t>.1.2 </a:t>
            </a:r>
            <a:r>
              <a:rPr lang="zh-CN" altLang="en-US" sz="2000" b="1" dirty="0" smtClean="0">
                <a:solidFill>
                  <a:srgbClr val="6A5015"/>
                </a:solidFill>
                <a:latin typeface="黑体" panose="02010609060101010101" pitchFamily="49" charset="-122"/>
                <a:ea typeface="黑体" panose="02010609060101010101" pitchFamily="49" charset="-122"/>
              </a:rPr>
              <a:t>普惠</a:t>
            </a:r>
            <a:r>
              <a:rPr lang="zh-CN" altLang="en-US" sz="2000" b="1" dirty="0">
                <a:solidFill>
                  <a:srgbClr val="6A5015"/>
                </a:solidFill>
                <a:latin typeface="黑体" panose="02010609060101010101" pitchFamily="49" charset="-122"/>
                <a:ea typeface="黑体" panose="02010609060101010101" pitchFamily="49" charset="-122"/>
              </a:rPr>
              <a:t>金融的概念</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b="1" dirty="0"/>
              <a:t>普惠金融（</a:t>
            </a:r>
            <a:r>
              <a:rPr lang="en-US" altLang="zh-CN" b="1" dirty="0"/>
              <a:t>Inclusive Financial System</a:t>
            </a:r>
            <a:r>
              <a:rPr lang="zh-CN" altLang="en-US" b="1" dirty="0" smtClean="0"/>
              <a:t>）</a:t>
            </a:r>
            <a:r>
              <a:rPr lang="zh-CN" altLang="en-US" dirty="0" smtClean="0"/>
              <a:t>是指已经</a:t>
            </a:r>
            <a:r>
              <a:rPr lang="zh-CN" altLang="en-US" dirty="0"/>
              <a:t>通过金融体系并且还能持续地为此国的弱势人群、弱势产业和弱势地区给予价格合理、方便快捷基础的一些金融服务</a:t>
            </a:r>
            <a:r>
              <a:rPr lang="zh-CN" altLang="en-US" dirty="0" smtClean="0"/>
              <a:t>，是当今世界共同</a:t>
            </a:r>
            <a:r>
              <a:rPr lang="zh-CN" altLang="en-US" dirty="0"/>
              <a:t>认可</a:t>
            </a:r>
            <a:r>
              <a:rPr lang="zh-CN" altLang="en-US" dirty="0" smtClean="0"/>
              <a:t>的一种金融</a:t>
            </a:r>
            <a:r>
              <a:rPr lang="zh-CN" altLang="en-US" dirty="0"/>
              <a:t>体系</a:t>
            </a:r>
            <a:r>
              <a:rPr lang="zh-CN" altLang="en-US" dirty="0" smtClean="0"/>
              <a:t>。</a:t>
            </a:r>
            <a:endParaRPr lang="en-US" altLang="zh-CN" dirty="0" smtClean="0"/>
          </a:p>
          <a:p>
            <a:r>
              <a:rPr lang="zh-CN" altLang="en-US" b="1" dirty="0"/>
              <a:t>联合国为普惠金融</a:t>
            </a:r>
            <a:r>
              <a:rPr lang="zh-CN" altLang="en-US" b="1" dirty="0" smtClean="0"/>
              <a:t>制定下述</a:t>
            </a:r>
            <a:r>
              <a:rPr lang="zh-CN" altLang="en-US" b="1" dirty="0"/>
              <a:t>目标</a:t>
            </a:r>
            <a:r>
              <a:rPr lang="zh-CN" altLang="en-US" b="1" dirty="0" smtClean="0"/>
              <a:t>：</a:t>
            </a:r>
            <a:endParaRPr lang="en-US" altLang="zh-CN" b="1" dirty="0" smtClean="0"/>
          </a:p>
          <a:p>
            <a:pPr lvl="1"/>
            <a:r>
              <a:rPr lang="zh-CN" altLang="en-US" dirty="0" smtClean="0"/>
              <a:t>第一，所有企业</a:t>
            </a:r>
            <a:r>
              <a:rPr lang="zh-CN" altLang="en-US" dirty="0"/>
              <a:t>和</a:t>
            </a:r>
            <a:r>
              <a:rPr lang="zh-CN" altLang="en-US" dirty="0" smtClean="0"/>
              <a:t>家庭都</a:t>
            </a:r>
            <a:r>
              <a:rPr lang="zh-CN" altLang="en-US" dirty="0"/>
              <a:t>能够以适当的</a:t>
            </a:r>
            <a:r>
              <a:rPr lang="zh-CN" altLang="en-US" dirty="0" smtClean="0"/>
              <a:t>价格得到多项金融</a:t>
            </a:r>
            <a:r>
              <a:rPr lang="zh-CN" altLang="en-US" dirty="0"/>
              <a:t>服务，比如储蓄或存款、支付、转账和</a:t>
            </a:r>
            <a:r>
              <a:rPr lang="zh-CN" altLang="en-US" dirty="0" smtClean="0"/>
              <a:t>保险等；</a:t>
            </a:r>
            <a:endParaRPr lang="en-US" altLang="zh-CN" dirty="0" smtClean="0"/>
          </a:p>
          <a:p>
            <a:pPr lvl="1"/>
            <a:r>
              <a:rPr lang="zh-CN" altLang="en-US" dirty="0" smtClean="0"/>
              <a:t>第二，健全机构</a:t>
            </a:r>
            <a:r>
              <a:rPr lang="zh-CN" altLang="en-US" dirty="0"/>
              <a:t>、完善行业</a:t>
            </a:r>
            <a:r>
              <a:rPr lang="zh-CN" altLang="en-US" dirty="0" smtClean="0"/>
              <a:t>标准</a:t>
            </a:r>
            <a:r>
              <a:rPr lang="zh-CN" altLang="en-US" dirty="0"/>
              <a:t>、</a:t>
            </a:r>
            <a:r>
              <a:rPr lang="zh-CN" altLang="en-US" dirty="0" smtClean="0"/>
              <a:t>明确监管</a:t>
            </a:r>
            <a:r>
              <a:rPr lang="zh-CN" altLang="en-US" dirty="0"/>
              <a:t>政策，建立具有持续盈利能力和风险控制的微型金融组织</a:t>
            </a:r>
            <a:r>
              <a:rPr lang="zh-CN" altLang="en-US" dirty="0" smtClean="0"/>
              <a:t>；</a:t>
            </a:r>
            <a:endParaRPr lang="en-US" altLang="zh-CN" dirty="0" smtClean="0"/>
          </a:p>
          <a:p>
            <a:pPr lvl="1"/>
            <a:r>
              <a:rPr lang="zh-CN" altLang="en-US" dirty="0" smtClean="0"/>
              <a:t>第三，拥有可持续发展</a:t>
            </a:r>
            <a:r>
              <a:rPr lang="zh-CN" altLang="en-US" dirty="0"/>
              <a:t>的财务、机构能力，这是机构能够长期提供金融服务的手段</a:t>
            </a:r>
            <a:r>
              <a:rPr lang="zh-CN" altLang="en-US" dirty="0" smtClean="0"/>
              <a:t>；</a:t>
            </a:r>
            <a:endParaRPr lang="en-US" altLang="zh-CN" dirty="0" smtClean="0"/>
          </a:p>
          <a:p>
            <a:pPr lvl="1"/>
            <a:r>
              <a:rPr lang="zh-CN" altLang="en-US" dirty="0" smtClean="0"/>
              <a:t>第四，拥有</a:t>
            </a:r>
            <a:r>
              <a:rPr lang="zh-CN" altLang="en-US" dirty="0"/>
              <a:t>变通式的金融</a:t>
            </a:r>
            <a:r>
              <a:rPr lang="zh-CN" altLang="en-US" dirty="0" smtClean="0"/>
              <a:t>服务提供</a:t>
            </a:r>
            <a:r>
              <a:rPr lang="zh-CN" altLang="en-US" dirty="0"/>
              <a:t>者，在任何可行</a:t>
            </a:r>
            <a:r>
              <a:rPr lang="zh-CN" altLang="en-US" dirty="0" smtClean="0"/>
              <a:t>条件下，</a:t>
            </a:r>
            <a:r>
              <a:rPr lang="zh-CN" altLang="en-US" dirty="0"/>
              <a:t>为客户</a:t>
            </a:r>
            <a:r>
              <a:rPr lang="zh-CN" altLang="en-US" dirty="0" smtClean="0"/>
              <a:t>提供多样化、效益广泛的</a:t>
            </a:r>
            <a:r>
              <a:rPr lang="zh-CN" altLang="en-US" dirty="0"/>
              <a:t>金融服务</a:t>
            </a:r>
            <a:r>
              <a:rPr lang="zh-CN" altLang="en-US" dirty="0" smtClean="0"/>
              <a:t>。</a:t>
            </a:r>
            <a:endParaRPr lang="en-US" altLang="zh-CN" dirty="0" smtClean="0"/>
          </a:p>
        </p:txBody>
      </p:sp>
    </p:spTree>
    <p:extLst>
      <p:ext uri="{BB962C8B-B14F-4D97-AF65-F5344CB8AC3E}">
        <p14:creationId xmlns:p14="http://schemas.microsoft.com/office/powerpoint/2010/main" val="1639747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普惠金融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a:t>
            </a:r>
            <a:r>
              <a:rPr lang="en-US" altLang="zh-CN" sz="2000" b="1" dirty="0" smtClean="0">
                <a:solidFill>
                  <a:srgbClr val="6A5015"/>
                </a:solidFill>
                <a:latin typeface="黑体" panose="02010609060101010101" pitchFamily="49" charset="-122"/>
                <a:ea typeface="黑体" panose="02010609060101010101" pitchFamily="49" charset="-122"/>
              </a:rPr>
              <a:t>.1.3 </a:t>
            </a:r>
            <a:r>
              <a:rPr lang="zh-CN" altLang="en-US" sz="2000" b="1" dirty="0" smtClean="0">
                <a:solidFill>
                  <a:srgbClr val="6A5015"/>
                </a:solidFill>
                <a:latin typeface="黑体" panose="02010609060101010101" pitchFamily="49" charset="-122"/>
                <a:ea typeface="黑体" panose="02010609060101010101" pitchFamily="49" charset="-122"/>
              </a:rPr>
              <a:t>互联网</a:t>
            </a:r>
            <a:r>
              <a:rPr lang="zh-CN" altLang="en-US" sz="2000" b="1" dirty="0">
                <a:solidFill>
                  <a:srgbClr val="6A5015"/>
                </a:solidFill>
                <a:latin typeface="黑体" panose="02010609060101010101" pitchFamily="49" charset="-122"/>
                <a:ea typeface="黑体" panose="02010609060101010101" pitchFamily="49" charset="-122"/>
              </a:rPr>
              <a:t>金融是普惠金融实现的重要途径</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en-US" b="1" dirty="0" smtClean="0"/>
              <a:t>交易成本高是普通</a:t>
            </a:r>
            <a:r>
              <a:rPr lang="zh-CN" altLang="en-US" b="1" dirty="0"/>
              <a:t>民众无法顺利进入社会金融服务体系的最</a:t>
            </a:r>
            <a:r>
              <a:rPr lang="zh-CN" altLang="en-US" b="1" dirty="0" smtClean="0"/>
              <a:t>本质问题</a:t>
            </a:r>
            <a:r>
              <a:rPr lang="zh-CN" altLang="en-US" dirty="0" smtClean="0"/>
              <a:t>，发展</a:t>
            </a:r>
            <a:r>
              <a:rPr lang="zh-CN" altLang="en-US" dirty="0"/>
              <a:t>互联网</a:t>
            </a:r>
            <a:r>
              <a:rPr lang="zh-CN" altLang="en-US" dirty="0" smtClean="0"/>
              <a:t>金融对于解决这个问题可以</a:t>
            </a:r>
            <a:r>
              <a:rPr lang="zh-CN" altLang="en-US" dirty="0"/>
              <a:t>起到关键</a:t>
            </a:r>
            <a:r>
              <a:rPr lang="zh-CN" altLang="en-US" dirty="0" smtClean="0"/>
              <a:t>作用：</a:t>
            </a:r>
            <a:endParaRPr lang="en-US" altLang="zh-CN" dirty="0" smtClean="0"/>
          </a:p>
          <a:p>
            <a:pPr lvl="1"/>
            <a:r>
              <a:rPr lang="zh-CN" altLang="en-US" dirty="0" smtClean="0"/>
              <a:t>第一，互联网</a:t>
            </a:r>
            <a:r>
              <a:rPr lang="zh-CN" altLang="en-US" dirty="0"/>
              <a:t>金融是普惠性的，符合社会主义的利他</a:t>
            </a:r>
            <a:r>
              <a:rPr lang="zh-CN" altLang="en-US" dirty="0" smtClean="0"/>
              <a:t>思想；</a:t>
            </a:r>
            <a:endParaRPr lang="en-US" altLang="zh-CN" dirty="0" smtClean="0"/>
          </a:p>
          <a:p>
            <a:pPr lvl="1"/>
            <a:r>
              <a:rPr lang="zh-CN" altLang="en-US" dirty="0" smtClean="0"/>
              <a:t>第二，</a:t>
            </a:r>
            <a:r>
              <a:rPr lang="zh-CN" altLang="zh-CN" dirty="0" smtClean="0"/>
              <a:t>互联网金融</a:t>
            </a:r>
            <a:r>
              <a:rPr lang="zh-CN" altLang="en-US" dirty="0" smtClean="0"/>
              <a:t>可以</a:t>
            </a:r>
            <a:r>
              <a:rPr lang="zh-CN" altLang="zh-CN" dirty="0" smtClean="0"/>
              <a:t>提高</a:t>
            </a:r>
            <a:r>
              <a:rPr lang="zh-CN" altLang="zh-CN" dirty="0"/>
              <a:t>支付</a:t>
            </a:r>
            <a:r>
              <a:rPr lang="zh-CN" altLang="zh-CN" dirty="0" smtClean="0"/>
              <a:t>效率</a:t>
            </a:r>
            <a:r>
              <a:rPr lang="zh-CN" altLang="en-US" dirty="0" smtClean="0"/>
              <a:t>；</a:t>
            </a:r>
            <a:endParaRPr lang="en-US" altLang="zh-CN" dirty="0" smtClean="0"/>
          </a:p>
          <a:p>
            <a:pPr lvl="1"/>
            <a:r>
              <a:rPr lang="zh-CN" altLang="en-US" dirty="0" smtClean="0"/>
              <a:t>第三，互联网金融可以提高</a:t>
            </a:r>
            <a:r>
              <a:rPr lang="zh-CN" altLang="en-US" dirty="0"/>
              <a:t>信息使用</a:t>
            </a:r>
            <a:r>
              <a:rPr lang="zh-CN" altLang="en-US" dirty="0" smtClean="0"/>
              <a:t>效率；</a:t>
            </a:r>
            <a:endParaRPr lang="en-US" altLang="zh-CN" dirty="0" smtClean="0"/>
          </a:p>
          <a:p>
            <a:pPr lvl="1"/>
            <a:r>
              <a:rPr lang="zh-CN" altLang="en-US" dirty="0" smtClean="0"/>
              <a:t>第四，互联网金融可以提高资源</a:t>
            </a:r>
            <a:r>
              <a:rPr lang="zh-CN" altLang="en-US" dirty="0"/>
              <a:t>配置</a:t>
            </a:r>
            <a:r>
              <a:rPr lang="zh-CN" altLang="en-US" dirty="0" smtClean="0"/>
              <a:t>效率。</a:t>
            </a:r>
            <a:endParaRPr lang="en-US" altLang="zh-CN" dirty="0" smtClean="0"/>
          </a:p>
        </p:txBody>
      </p:sp>
    </p:spTree>
    <p:extLst>
      <p:ext uri="{BB962C8B-B14F-4D97-AF65-F5344CB8AC3E}">
        <p14:creationId xmlns:p14="http://schemas.microsoft.com/office/powerpoint/2010/main" val="751081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普惠金融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r>
              <a:rPr lang="zh-CN" altLang="zh-CN" b="1" dirty="0" smtClean="0"/>
              <a:t>我国互联网</a:t>
            </a:r>
            <a:r>
              <a:rPr lang="zh-CN" altLang="zh-CN" b="1" dirty="0"/>
              <a:t>金融实现普惠金融</a:t>
            </a:r>
            <a:r>
              <a:rPr lang="zh-CN" altLang="zh-CN" b="1" dirty="0" smtClean="0"/>
              <a:t>的路径</a:t>
            </a:r>
            <a:r>
              <a:rPr lang="zh-CN" altLang="zh-CN" b="1" dirty="0"/>
              <a:t>如下</a:t>
            </a:r>
            <a:r>
              <a:rPr lang="zh-CN" altLang="zh-CN" b="1" dirty="0" smtClean="0"/>
              <a:t>：</a:t>
            </a:r>
            <a:endParaRPr lang="en-US" altLang="zh-CN" b="1" dirty="0" smtClean="0"/>
          </a:p>
          <a:p>
            <a:pPr lvl="1"/>
            <a:r>
              <a:rPr lang="zh-CN" altLang="en-US" dirty="0" smtClean="0"/>
              <a:t>第一步，互联网</a:t>
            </a:r>
            <a:r>
              <a:rPr lang="zh-CN" altLang="en-US" dirty="0"/>
              <a:t>金融支持普惠金融发展的</a:t>
            </a:r>
            <a:r>
              <a:rPr lang="zh-CN" altLang="en-US" dirty="0" smtClean="0"/>
              <a:t>探索；</a:t>
            </a:r>
            <a:endParaRPr lang="en-US" altLang="zh-CN" dirty="0" smtClean="0"/>
          </a:p>
          <a:p>
            <a:pPr lvl="1"/>
            <a:r>
              <a:rPr lang="zh-CN" altLang="en-US" dirty="0" smtClean="0"/>
              <a:t>第二步，互联网金融发展</a:t>
            </a:r>
            <a:r>
              <a:rPr lang="zh-CN" altLang="en-US" dirty="0"/>
              <a:t>普惠金融、弥补传统金融服务</a:t>
            </a:r>
            <a:r>
              <a:rPr lang="zh-CN" altLang="en-US" dirty="0" smtClean="0"/>
              <a:t>不足；</a:t>
            </a:r>
            <a:endParaRPr lang="en-US" altLang="zh-CN" dirty="0" smtClean="0"/>
          </a:p>
          <a:p>
            <a:pPr lvl="1"/>
            <a:r>
              <a:rPr lang="zh-CN" altLang="en-US" dirty="0" smtClean="0"/>
              <a:t>第三步，互联网金融激励</a:t>
            </a:r>
            <a:r>
              <a:rPr lang="zh-CN" altLang="en-US" dirty="0"/>
              <a:t>民间力量，引导民间金融阳光化和</a:t>
            </a:r>
            <a:r>
              <a:rPr lang="zh-CN" altLang="en-US" dirty="0" smtClean="0"/>
              <a:t>规范化；</a:t>
            </a:r>
            <a:endParaRPr lang="en-US" altLang="zh-CN" dirty="0" smtClean="0"/>
          </a:p>
          <a:p>
            <a:pPr lvl="1"/>
            <a:r>
              <a:rPr lang="zh-CN" altLang="en-US" dirty="0" smtClean="0"/>
              <a:t>第四步，互联网金融有效</a:t>
            </a:r>
            <a:r>
              <a:rPr lang="zh-CN" altLang="en-US" dirty="0"/>
              <a:t>满足消费需求，扩大内需促进普惠金融发展。</a:t>
            </a:r>
            <a:endParaRPr lang="zh-CN" altLang="zh-CN" dirty="0"/>
          </a:p>
        </p:txBody>
      </p:sp>
      <p:pic>
        <p:nvPicPr>
          <p:cNvPr id="1028"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344"/>
          <a:stretch/>
        </p:blipFill>
        <p:spPr bwMode="auto">
          <a:xfrm>
            <a:off x="1943708" y="3861048"/>
            <a:ext cx="4356484" cy="202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93326" y="5713511"/>
            <a:ext cx="3057247" cy="307777"/>
          </a:xfrm>
          <a:prstGeom prst="rect">
            <a:avLst/>
          </a:prstGeom>
          <a:noFill/>
        </p:spPr>
        <p:txBody>
          <a:bodyPr wrap="none" rtlCol="0">
            <a:spAutoFit/>
          </a:bodyPr>
          <a:lstStyle/>
          <a:p>
            <a:r>
              <a:rPr lang="zh-CN" altLang="en-US" sz="1400" b="1" dirty="0" smtClean="0">
                <a:latin typeface="仿宋" panose="02010609060101010101" pitchFamily="49" charset="-122"/>
                <a:ea typeface="仿宋" panose="02010609060101010101" pitchFamily="49" charset="-122"/>
              </a:rPr>
              <a:t>图</a:t>
            </a:r>
            <a:r>
              <a:rPr lang="en-US" altLang="zh-CN" sz="1400" b="1" dirty="0" smtClean="0">
                <a:latin typeface="仿宋" panose="02010609060101010101" pitchFamily="49" charset="-122"/>
                <a:ea typeface="仿宋" panose="02010609060101010101" pitchFamily="49" charset="-122"/>
              </a:rPr>
              <a:t>4-1 </a:t>
            </a:r>
            <a:r>
              <a:rPr lang="en-US" altLang="zh-CN" sz="1400" b="1" dirty="0">
                <a:latin typeface="仿宋" panose="02010609060101010101" pitchFamily="49" charset="-122"/>
                <a:ea typeface="仿宋" panose="02010609060101010101" pitchFamily="49" charset="-122"/>
              </a:rPr>
              <a:t>2014</a:t>
            </a:r>
            <a:r>
              <a:rPr lang="zh-CN" altLang="zh-CN" sz="1400" b="1" dirty="0">
                <a:latin typeface="仿宋" panose="02010609060101010101" pitchFamily="49" charset="-122"/>
                <a:ea typeface="仿宋" panose="02010609060101010101" pitchFamily="49" charset="-122"/>
              </a:rPr>
              <a:t>年中国网民申请贷款情况</a:t>
            </a:r>
            <a:endParaRPr lang="zh-CN" altLang="en-US" sz="1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66154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普惠金融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9" name="内容占位符 2"/>
          <p:cNvSpPr>
            <a:spLocks noGrp="1"/>
          </p:cNvSpPr>
          <p:nvPr>
            <p:ph idx="1"/>
          </p:nvPr>
        </p:nvSpPr>
        <p:spPr>
          <a:xfrm>
            <a:off x="467544" y="1507362"/>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a:t>
            </a:r>
            <a:r>
              <a:rPr lang="en-US" altLang="zh-CN" sz="2000" b="1" dirty="0" smtClean="0">
                <a:solidFill>
                  <a:srgbClr val="6A5015"/>
                </a:solidFill>
                <a:latin typeface="黑体" panose="02010609060101010101" pitchFamily="49" charset="-122"/>
                <a:ea typeface="黑体" panose="02010609060101010101" pitchFamily="49" charset="-122"/>
              </a:rPr>
              <a:t>.1.4 </a:t>
            </a:r>
            <a:r>
              <a:rPr lang="zh-CN" altLang="en-US" sz="2000" b="1" dirty="0" smtClean="0">
                <a:solidFill>
                  <a:srgbClr val="6A5015"/>
                </a:solidFill>
                <a:latin typeface="黑体" panose="02010609060101010101" pitchFamily="49" charset="-122"/>
                <a:ea typeface="黑体" panose="02010609060101010101" pitchFamily="49" charset="-122"/>
              </a:rPr>
              <a:t>通过</a:t>
            </a:r>
            <a:r>
              <a:rPr lang="zh-CN" altLang="en-US" sz="2000" b="1" dirty="0" smtClean="0">
                <a:solidFill>
                  <a:srgbClr val="6A5015"/>
                </a:solidFill>
                <a:latin typeface="黑体" panose="02010609060101010101" pitchFamily="49" charset="-122"/>
                <a:ea typeface="黑体" panose="02010609060101010101" pitchFamily="49" charset="-122"/>
              </a:rPr>
              <a:t>互联网</a:t>
            </a:r>
            <a:r>
              <a:rPr lang="zh-CN" altLang="en-US" sz="2000" b="1" dirty="0">
                <a:solidFill>
                  <a:srgbClr val="6A5015"/>
                </a:solidFill>
                <a:latin typeface="黑体" panose="02010609060101010101" pitchFamily="49" charset="-122"/>
                <a:ea typeface="黑体" panose="02010609060101010101" pitchFamily="49" charset="-122"/>
              </a:rPr>
              <a:t>发展普惠金融的优势</a:t>
            </a:r>
            <a:endParaRPr lang="en-US" altLang="zh-CN" sz="2000" dirty="0" smtClean="0">
              <a:solidFill>
                <a:srgbClr val="FF0000"/>
              </a:solidFill>
              <a:latin typeface="黑体" panose="02010609060101010101" pitchFamily="49" charset="-122"/>
              <a:ea typeface="黑体" panose="02010609060101010101" pitchFamily="49" charset="-122"/>
            </a:endParaRPr>
          </a:p>
          <a:p>
            <a:r>
              <a:rPr lang="zh-CN" altLang="zh-CN" dirty="0"/>
              <a:t>在传统的金融服务里面，银行网点是非常重要的，而城镇的银行网点分布密集程度要远远高于农村</a:t>
            </a:r>
            <a:r>
              <a:rPr lang="zh-CN" altLang="zh-CN" dirty="0" smtClean="0"/>
              <a:t>。</a:t>
            </a:r>
            <a:r>
              <a:rPr lang="zh-CN" altLang="en-US" dirty="0" smtClean="0"/>
              <a:t>互联网金融具有以下优势：</a:t>
            </a:r>
            <a:endParaRPr lang="zh-CN" altLang="zh-CN" dirty="0"/>
          </a:p>
          <a:p>
            <a:pPr lvl="1"/>
            <a:r>
              <a:rPr lang="zh-CN" altLang="en-US" dirty="0"/>
              <a:t>第一，互联网金融拥有着广泛的用户</a:t>
            </a:r>
            <a:r>
              <a:rPr lang="zh-CN" altLang="en-US" dirty="0" smtClean="0"/>
              <a:t>群体；</a:t>
            </a:r>
            <a:endParaRPr lang="en-US" altLang="zh-CN" dirty="0" smtClean="0"/>
          </a:p>
          <a:p>
            <a:pPr lvl="1"/>
            <a:r>
              <a:rPr lang="zh-CN" altLang="en-US" dirty="0"/>
              <a:t>第二，互联网金融</a:t>
            </a:r>
            <a:r>
              <a:rPr lang="zh-CN" altLang="en-US" dirty="0" smtClean="0"/>
              <a:t>服务门槛低，大幅度提高了金融服务的可</a:t>
            </a:r>
            <a:r>
              <a:rPr lang="zh-CN" altLang="en-US" dirty="0"/>
              <a:t>得</a:t>
            </a:r>
            <a:r>
              <a:rPr lang="zh-CN" altLang="en-US" dirty="0" smtClean="0"/>
              <a:t>性；</a:t>
            </a:r>
            <a:endParaRPr lang="en-US" altLang="zh-CN" dirty="0" smtClean="0"/>
          </a:p>
          <a:p>
            <a:pPr lvl="1"/>
            <a:r>
              <a:rPr lang="zh-CN" altLang="en-US" dirty="0" smtClean="0"/>
              <a:t>第三，</a:t>
            </a:r>
            <a:r>
              <a:rPr lang="zh-CN" altLang="en-US" dirty="0"/>
              <a:t>发展中国家发展互联网金融更</a:t>
            </a:r>
            <a:r>
              <a:rPr lang="zh-CN" altLang="en-US" dirty="0" smtClean="0"/>
              <a:t>有后劲。</a:t>
            </a:r>
            <a:endParaRPr lang="en-US" altLang="zh-CN" dirty="0" smtClean="0"/>
          </a:p>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4.1.5 </a:t>
            </a:r>
            <a:r>
              <a:rPr lang="zh-CN" altLang="en-US" sz="2000" b="1" dirty="0">
                <a:solidFill>
                  <a:srgbClr val="6A5015"/>
                </a:solidFill>
                <a:latin typeface="黑体" panose="02010609060101010101" pitchFamily="49" charset="-122"/>
                <a:ea typeface="黑体" panose="02010609060101010101" pitchFamily="49" charset="-122"/>
              </a:rPr>
              <a:t>互联网金融促进中小微企业发展</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dirty="0"/>
              <a:t>中小微企业在国民经济中起着越来越</a:t>
            </a:r>
            <a:r>
              <a:rPr lang="zh-CN" altLang="en-US" dirty="0" smtClean="0"/>
              <a:t>重要的作用</a:t>
            </a:r>
            <a:r>
              <a:rPr lang="zh-CN" altLang="en-US" dirty="0"/>
              <a:t>，但“中小微”企业贷款难问题一直都是</a:t>
            </a:r>
            <a:r>
              <a:rPr lang="zh-CN" altLang="en-US" dirty="0" smtClean="0"/>
              <a:t>世界性难题</a:t>
            </a:r>
            <a:r>
              <a:rPr lang="zh-CN" altLang="en-US" dirty="0"/>
              <a:t>，互联网金融的出现为解决“中小微”企业融资难难题提供了很大帮助，它的</a:t>
            </a:r>
            <a:r>
              <a:rPr lang="zh-CN" altLang="zh-CN" dirty="0"/>
              <a:t>出现是对传统金融中介理论的提出的新的挑战，是对微金融理论的完善，也是当前普惠金融</a:t>
            </a:r>
            <a:r>
              <a:rPr lang="zh-CN" altLang="zh-CN" dirty="0" smtClean="0"/>
              <a:t>政策最有效</a:t>
            </a:r>
            <a:r>
              <a:rPr lang="zh-CN" altLang="en-US" dirty="0" smtClean="0"/>
              <a:t>的</a:t>
            </a:r>
            <a:r>
              <a:rPr lang="zh-CN" altLang="zh-CN" dirty="0" smtClean="0"/>
              <a:t>道路</a:t>
            </a:r>
            <a:r>
              <a:rPr lang="zh-CN" altLang="zh-CN" dirty="0"/>
              <a:t>。</a:t>
            </a:r>
          </a:p>
          <a:p>
            <a:pPr lvl="1"/>
            <a:endParaRPr lang="zh-CN" altLang="zh-CN" dirty="0"/>
          </a:p>
        </p:txBody>
      </p:sp>
    </p:spTree>
    <p:extLst>
      <p:ext uri="{BB962C8B-B14F-4D97-AF65-F5344CB8AC3E}">
        <p14:creationId xmlns:p14="http://schemas.microsoft.com/office/powerpoint/2010/main" val="91889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1525</Words>
  <Application>Microsoft Office PowerPoint</Application>
  <PresentationFormat>全屏显示(4:3)</PresentationFormat>
  <Paragraphs>105</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第四章 普惠金融及民主金融</vt:lpstr>
      <vt:lpstr>PowerPoint 演示文稿</vt:lpstr>
      <vt:lpstr>本章学习目标</vt:lpstr>
      <vt:lpstr>4.1 普惠金融</vt:lpstr>
      <vt:lpstr>4.1 普惠金融</vt:lpstr>
      <vt:lpstr>4.1 普惠金融</vt:lpstr>
      <vt:lpstr>4.1 普惠金融</vt:lpstr>
      <vt:lpstr>4.1 普惠金融</vt:lpstr>
      <vt:lpstr>4.1 普惠金融</vt:lpstr>
      <vt:lpstr>4.2 民主金融</vt:lpstr>
      <vt:lpstr>4.2 民主金融</vt:lpstr>
      <vt:lpstr>4.2 民主金融</vt:lpstr>
      <vt:lpstr>本章总结</vt:lpstr>
      <vt:lpstr>关键概念</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徐航</cp:lastModifiedBy>
  <cp:revision>196</cp:revision>
  <dcterms:created xsi:type="dcterms:W3CDTF">2014-09-28T02:22:12Z</dcterms:created>
  <dcterms:modified xsi:type="dcterms:W3CDTF">2016-08-29T11:35:37Z</dcterms:modified>
</cp:coreProperties>
</file>