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284" r:id="rId2"/>
    <p:sldId id="287" r:id="rId3"/>
    <p:sldId id="285" r:id="rId4"/>
    <p:sldId id="286" r:id="rId5"/>
    <p:sldId id="289" r:id="rId6"/>
    <p:sldId id="290" r:id="rId7"/>
    <p:sldId id="295" r:id="rId8"/>
    <p:sldId id="292" r:id="rId9"/>
    <p:sldId id="294" r:id="rId10"/>
    <p:sldId id="296" r:id="rId11"/>
    <p:sldId id="297" r:id="rId12"/>
    <p:sldId id="298" r:id="rId13"/>
    <p:sldId id="299" r:id="rId14"/>
    <p:sldId id="300" r:id="rId15"/>
    <p:sldId id="301"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4" r:id="rId33"/>
    <p:sldId id="322" r:id="rId34"/>
    <p:sldId id="323" r:id="rId35"/>
    <p:sldId id="384"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35015"/>
    <a:srgbClr val="6A5015"/>
    <a:srgbClr val="F6ECA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516" y="-24"/>
      </p:cViewPr>
      <p:guideLst>
        <p:guide orient="horz" pos="2115"/>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pPr/>
              <a:t>2016-9-3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50000"/>
            <a:stretch>
              <a:fillRect/>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xmlns="" val="0"/>
                </a:ext>
              </a:extLst>
            </a:blip>
            <a:srcRect l="6519" t="6236" r="4291" b="4440"/>
            <a:stretch>
              <a:fillRect/>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4005064"/>
            <a:ext cx="6192688" cy="1152128"/>
          </a:xfrm>
        </p:spPr>
        <p:txBody>
          <a:bodyPr/>
          <a:lstStyle/>
          <a:p>
            <a:r>
              <a:rPr lang="zh-CN" altLang="en-US" dirty="0" smtClean="0"/>
              <a:t>第五章 互联网金融基础设施</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cstate="print"/>
          <a:stretch>
            <a:fillRect/>
          </a:stretch>
        </p:blipFill>
        <p:spPr>
          <a:xfrm>
            <a:off x="2684986" y="-1"/>
            <a:ext cx="3399182" cy="33569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5" name="内容占位符 2"/>
          <p:cNvSpPr>
            <a:spLocks noGrp="1"/>
          </p:cNvSpPr>
          <p:nvPr>
            <p:ph idx="1"/>
          </p:nvPr>
        </p:nvSpPr>
        <p:spPr>
          <a:xfrm>
            <a:off x="467544" y="836713"/>
            <a:ext cx="8064896" cy="5400600"/>
          </a:xfrm>
        </p:spPr>
        <p:txBody>
          <a:bodyPr>
            <a:normAutofit/>
          </a:bodyPr>
          <a:lstStyle/>
          <a:p>
            <a:pPr marL="342900" lvl="1" indent="-342900">
              <a:buSzPct val="150000"/>
            </a:pPr>
            <a:r>
              <a:rPr lang="zh-CN" altLang="zh-CN" b="1" dirty="0" smtClean="0"/>
              <a:t>互联网</a:t>
            </a:r>
            <a:r>
              <a:rPr lang="zh-CN" altLang="zh-CN" b="1" dirty="0"/>
              <a:t>支付</a:t>
            </a:r>
            <a:r>
              <a:rPr lang="zh-CN" altLang="zh-CN" b="1" dirty="0" smtClean="0"/>
              <a:t>模式</a:t>
            </a:r>
            <a:r>
              <a:rPr lang="zh-CN" altLang="en-US" b="1" dirty="0"/>
              <a:t>：</a:t>
            </a:r>
            <a:r>
              <a:rPr lang="zh-CN" altLang="en-US" dirty="0"/>
              <a:t>客户可以通过互联网向银行或其他支付平台发送支付指令从而实现查询、转账、支付等业务</a:t>
            </a:r>
            <a:r>
              <a:rPr lang="zh-CN" altLang="en-US" dirty="0" smtClean="0"/>
              <a:t>。</a:t>
            </a:r>
            <a:endParaRPr lang="en-US" altLang="zh-CN" dirty="0" smtClean="0"/>
          </a:p>
          <a:p>
            <a:pPr marL="342900" lvl="1" indent="-342900">
              <a:buSzPct val="150000"/>
            </a:pPr>
            <a:r>
              <a:rPr lang="zh-CN" altLang="en-US" b="1" dirty="0" smtClean="0"/>
              <a:t>移动支付模式：</a:t>
            </a:r>
            <a:r>
              <a:rPr lang="zh-CN" altLang="en-US" dirty="0"/>
              <a:t>客户只需利用手机等无线移动设备向银行或者电子支付平台发出支付指令，资金可以直接或者通过第三方经由银行完成双方间的</a:t>
            </a:r>
            <a:r>
              <a:rPr lang="zh-CN" altLang="en-US" dirty="0" smtClean="0"/>
              <a:t>转移。</a:t>
            </a:r>
            <a:endParaRPr lang="en-US" altLang="zh-CN" dirty="0" smtClean="0">
              <a:solidFill>
                <a:srgbClr val="FF0000"/>
              </a:solidFill>
            </a:endParaRPr>
          </a:p>
          <a:p>
            <a:r>
              <a:rPr lang="en-US" altLang="zh-CN" b="1" dirty="0" smtClean="0"/>
              <a:t>2</a:t>
            </a:r>
            <a:r>
              <a:rPr lang="zh-CN" altLang="en-US" b="1" dirty="0" smtClean="0"/>
              <a:t>、</a:t>
            </a:r>
            <a:r>
              <a:rPr lang="zh-CN" altLang="en-US" b="1" dirty="0"/>
              <a:t>基于资金支付服务提供者角度划分电子支付</a:t>
            </a:r>
            <a:r>
              <a:rPr lang="zh-CN" altLang="en-US" b="1" dirty="0" smtClean="0"/>
              <a:t>模式</a:t>
            </a:r>
            <a:endParaRPr lang="en-US" altLang="zh-CN" b="1" dirty="0" smtClean="0"/>
          </a:p>
          <a:p>
            <a:pPr marL="0" indent="0">
              <a:buNone/>
            </a:pPr>
            <a:r>
              <a:rPr lang="zh-CN" altLang="en-US" dirty="0"/>
              <a:t>依据中国人民银行</a:t>
            </a:r>
            <a:r>
              <a:rPr lang="en-US" altLang="zh-CN" dirty="0"/>
              <a:t>2010</a:t>
            </a:r>
            <a:r>
              <a:rPr lang="zh-CN" altLang="en-US" dirty="0"/>
              <a:t>年</a:t>
            </a:r>
            <a:r>
              <a:rPr lang="en-US" altLang="zh-CN" dirty="0"/>
              <a:t>6</a:t>
            </a:r>
            <a:r>
              <a:rPr lang="zh-CN" altLang="en-US" dirty="0"/>
              <a:t>月</a:t>
            </a:r>
            <a:r>
              <a:rPr lang="en-US" altLang="zh-CN" dirty="0"/>
              <a:t>21</a:t>
            </a:r>
            <a:r>
              <a:rPr lang="zh-CN" altLang="en-US" dirty="0"/>
              <a:t>日正式公布的</a:t>
            </a:r>
            <a:r>
              <a:rPr lang="en-US" altLang="zh-CN" dirty="0"/>
              <a:t>《</a:t>
            </a:r>
            <a:r>
              <a:rPr lang="zh-CN" altLang="en-US" dirty="0"/>
              <a:t>非金融机构支付服务管理办法</a:t>
            </a:r>
            <a:r>
              <a:rPr lang="en-US" altLang="zh-CN" dirty="0"/>
              <a:t>》</a:t>
            </a:r>
            <a:r>
              <a:rPr lang="zh-CN" altLang="en-US" dirty="0"/>
              <a:t>，我们可以从资金的支付服务提供方角度，将电子支付分为金融机构支付与非金融机构支付。金融机构支付模式。</a:t>
            </a:r>
            <a:endParaRPr lang="en-US" altLang="zh-CN" dirty="0" smtClean="0"/>
          </a:p>
          <a:p>
            <a:pPr marL="342900" lvl="1" indent="-342900">
              <a:buSzPct val="150000"/>
            </a:pPr>
            <a:r>
              <a:rPr lang="zh-CN" altLang="en-US" b="1" dirty="0" smtClean="0"/>
              <a:t>金融机构支付</a:t>
            </a:r>
            <a:r>
              <a:rPr lang="zh-CN" altLang="en-US" b="1" dirty="0"/>
              <a:t>模式</a:t>
            </a:r>
            <a:r>
              <a:rPr lang="zh-CN" altLang="en-US" b="1" dirty="0" smtClean="0"/>
              <a:t>：</a:t>
            </a:r>
            <a:r>
              <a:rPr lang="zh-CN" altLang="en-US" dirty="0"/>
              <a:t>即传统的金融服务机构，特别指银行作为支付服务的提供方，付款人将付款指令通过上述三种支付方式中的任意一种直接发送至银行，再由银行进行资金的划拨、转移。此模式由于众筹的冲击，即金融脱媒现象，因此在未来发展很</a:t>
            </a:r>
            <a:r>
              <a:rPr lang="zh-CN" altLang="en-US" dirty="0" smtClean="0"/>
              <a:t>有限。</a:t>
            </a:r>
            <a:endParaRPr lang="en-US" altLang="zh-CN" dirty="0" smtClean="0"/>
          </a:p>
          <a:p>
            <a:pPr marL="342900" lvl="1" indent="-342900">
              <a:buSzPct val="150000"/>
            </a:pPr>
            <a:r>
              <a:rPr lang="zh-CN" altLang="en-US" b="1" dirty="0" smtClean="0"/>
              <a:t>非金融机构支付模式（第三方支付</a:t>
            </a:r>
            <a:r>
              <a:rPr lang="zh-CN" altLang="en-US" b="1" dirty="0"/>
              <a:t>）：</a:t>
            </a:r>
            <a:r>
              <a:rPr lang="zh-CN" altLang="en-US" dirty="0"/>
              <a:t>源于美国的独立销售制度，指收单机构和交易处理商委托</a:t>
            </a:r>
            <a:r>
              <a:rPr lang="en-US" altLang="zh-CN" dirty="0"/>
              <a:t>ISO</a:t>
            </a:r>
            <a:r>
              <a:rPr lang="zh-CN" altLang="en-US" dirty="0"/>
              <a:t>做中小商户的发展、服务和管理工作的一种机制。国内的第三方支付功能类似于美国的</a:t>
            </a:r>
            <a:r>
              <a:rPr lang="en-US" altLang="zh-CN" dirty="0"/>
              <a:t>ISO</a:t>
            </a:r>
            <a:r>
              <a:rPr lang="zh-CN" altLang="en-US" dirty="0"/>
              <a:t>和第三方支付处理商，主要提供更多的是多银行网关的接入和支付清算服务。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lnSpcReduction="10000"/>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5.2.2 </a:t>
            </a:r>
            <a:r>
              <a:rPr lang="zh-CN" altLang="en-US" sz="2000" b="1" dirty="0" smtClean="0">
                <a:solidFill>
                  <a:srgbClr val="6A5015"/>
                </a:solidFill>
                <a:latin typeface="黑体" panose="02010609060101010101" pitchFamily="49" charset="-122"/>
                <a:ea typeface="黑体" panose="02010609060101010101" pitchFamily="49" charset="-122"/>
              </a:rPr>
              <a:t>电子支付的未来</a:t>
            </a:r>
            <a:r>
              <a:rPr lang="en-US" altLang="zh-CN" sz="2000" b="1" dirty="0" smtClean="0">
                <a:solidFill>
                  <a:srgbClr val="6A5015"/>
                </a:solidFill>
                <a:latin typeface="黑体" panose="02010609060101010101" pitchFamily="49" charset="-122"/>
                <a:ea typeface="黑体" panose="02010609060101010101" pitchFamily="49" charset="-122"/>
              </a:rPr>
              <a:t>——</a:t>
            </a:r>
            <a:r>
              <a:rPr lang="zh-CN" altLang="en-US" sz="2000" b="1" dirty="0" smtClean="0">
                <a:solidFill>
                  <a:srgbClr val="6A5015"/>
                </a:solidFill>
                <a:latin typeface="黑体" panose="02010609060101010101" pitchFamily="49" charset="-122"/>
                <a:ea typeface="黑体" panose="02010609060101010101" pitchFamily="49" charset="-122"/>
              </a:rPr>
              <a:t>移动支付</a:t>
            </a:r>
            <a:endParaRPr lang="en-US" altLang="zh-CN" sz="2000" b="1" dirty="0" smtClean="0">
              <a:solidFill>
                <a:srgbClr val="6A5015"/>
              </a:solidFill>
              <a:latin typeface="黑体" panose="02010609060101010101" pitchFamily="49" charset="-122"/>
              <a:ea typeface="黑体" panose="02010609060101010101" pitchFamily="49" charset="-122"/>
            </a:endParaRPr>
          </a:p>
          <a:p>
            <a:r>
              <a:rPr lang="zh-CN" altLang="en-US" dirty="0"/>
              <a:t>移动支付的技术基础是无线移动通信设备，但是根据具体设备技术的差异，移动支付还可以进一步分为远程支付与近场支付</a:t>
            </a:r>
            <a:r>
              <a:rPr lang="zh-CN" altLang="en-US" dirty="0" smtClean="0"/>
              <a:t>。</a:t>
            </a:r>
            <a:endParaRPr lang="en-US" altLang="zh-CN" dirty="0" smtClean="0"/>
          </a:p>
          <a:p>
            <a:r>
              <a:rPr lang="zh-CN" altLang="en-US" sz="1600" b="1" dirty="0" smtClean="0"/>
              <a:t>远程支付：</a:t>
            </a:r>
            <a:r>
              <a:rPr lang="zh-CN" altLang="en-US" sz="1600" dirty="0" smtClean="0"/>
              <a:t>用户</a:t>
            </a:r>
            <a:r>
              <a:rPr lang="zh-CN" altLang="en-US" sz="1600" dirty="0"/>
              <a:t>通过手机等移动网络通信设备进行查询、支付、转账等账户操作，早先的远程支付主要运用短信作为指令发送媒介，而如今大多则需登录网站或者使用手机客户端进行操作</a:t>
            </a:r>
            <a:r>
              <a:rPr lang="zh-CN" altLang="en-US" sz="1600" dirty="0" smtClean="0"/>
              <a:t>。</a:t>
            </a:r>
            <a:endParaRPr lang="en-US" altLang="zh-CN" sz="1600" dirty="0" smtClean="0"/>
          </a:p>
          <a:p>
            <a:r>
              <a:rPr lang="zh-CN" altLang="en-US" sz="1600" b="1" dirty="0"/>
              <a:t>近场</a:t>
            </a:r>
            <a:r>
              <a:rPr lang="zh-CN" altLang="en-US" sz="1600" b="1" dirty="0" smtClean="0"/>
              <a:t>支付：</a:t>
            </a:r>
            <a:r>
              <a:rPr lang="zh-CN" altLang="en-US" sz="1600" dirty="0" smtClean="0"/>
              <a:t>指</a:t>
            </a:r>
            <a:r>
              <a:rPr lang="zh-CN" altLang="en-US" sz="1600" dirty="0"/>
              <a:t>消费者在进行交易的时候，通过具有近距离无线通信技术的移动终端现场进行支付处理，实现资金转移的支付方式。近场支付起步较晚，虽然在跨地域性上要逊于远程支付，但是其安全性远超远程支付</a:t>
            </a:r>
            <a:r>
              <a:rPr lang="zh-CN" altLang="en-US" sz="1600" dirty="0" smtClean="0"/>
              <a:t>。</a:t>
            </a:r>
            <a:endParaRPr lang="en-US" altLang="zh-CN" sz="1600" dirty="0" smtClean="0"/>
          </a:p>
          <a:p>
            <a:r>
              <a:rPr lang="zh-CN" altLang="en-US" dirty="0"/>
              <a:t>按照提供移动支付业务的机构来分类，移动支付还可以分为三种模式，即：银行主导型业务模式、移动运营商主导型业务模式和第三方支付公司主导型业务模式</a:t>
            </a:r>
            <a:r>
              <a:rPr lang="zh-CN" altLang="en-US" dirty="0" smtClean="0"/>
              <a:t>。</a:t>
            </a:r>
            <a:endParaRPr lang="en-US" altLang="zh-CN" dirty="0" smtClean="0"/>
          </a:p>
          <a:p>
            <a:r>
              <a:rPr lang="zh-CN" altLang="en-US" sz="1600" b="1" dirty="0" smtClean="0"/>
              <a:t>银行</a:t>
            </a:r>
            <a:r>
              <a:rPr lang="zh-CN" altLang="en-US" sz="1600" b="1" dirty="0"/>
              <a:t>主导型业务</a:t>
            </a:r>
            <a:r>
              <a:rPr lang="zh-CN" altLang="en-US" sz="1600" b="1" dirty="0" smtClean="0"/>
              <a:t>模式：</a:t>
            </a:r>
            <a:r>
              <a:rPr lang="zh-CN" altLang="en-US" sz="1600" dirty="0" smtClean="0"/>
              <a:t>在</a:t>
            </a:r>
            <a:r>
              <a:rPr lang="zh-CN" altLang="en-US" sz="1600" dirty="0"/>
              <a:t>提供移动支付业务中银行作为主导方与用户签约，移动运营商为移动支付提供技术支持，并不直接与客户形成支付合约</a:t>
            </a:r>
            <a:r>
              <a:rPr lang="zh-CN" altLang="en-US" sz="1600" dirty="0" smtClean="0"/>
              <a:t>。</a:t>
            </a:r>
            <a:endParaRPr lang="en-US" altLang="zh-CN" sz="1600" dirty="0" smtClean="0"/>
          </a:p>
          <a:p>
            <a:r>
              <a:rPr lang="zh-CN" altLang="en-US" sz="1600" b="1" dirty="0" smtClean="0"/>
              <a:t>移动</a:t>
            </a:r>
            <a:r>
              <a:rPr lang="zh-CN" altLang="en-US" sz="1600" b="1" dirty="0"/>
              <a:t>运营商主导型业务</a:t>
            </a:r>
            <a:r>
              <a:rPr lang="zh-CN" altLang="en-US" sz="1600" b="1" dirty="0" smtClean="0"/>
              <a:t>模式：</a:t>
            </a:r>
            <a:r>
              <a:rPr lang="zh-CN" altLang="en-US" sz="1600" dirty="0" smtClean="0"/>
              <a:t>是</a:t>
            </a:r>
            <a:r>
              <a:rPr lang="zh-CN" altLang="en-US" sz="1600" dirty="0"/>
              <a:t>移动运营商直接与客户形成合约，为客户提供移动支付等业务</a:t>
            </a:r>
            <a:r>
              <a:rPr lang="zh-CN" altLang="en-US" sz="1600" dirty="0" smtClean="0"/>
              <a:t>。</a:t>
            </a:r>
            <a:endParaRPr lang="zh-CN" altLang="zh-CN"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857403"/>
          </a:xfrm>
        </p:spPr>
        <p:txBody>
          <a:bodyPr>
            <a:normAutofit/>
          </a:bodyPr>
          <a:lstStyle/>
          <a:p>
            <a:r>
              <a:rPr lang="zh-CN" altLang="en-US" sz="1600" b="1" dirty="0"/>
              <a:t>第三方支付公司主导型业务</a:t>
            </a:r>
            <a:r>
              <a:rPr lang="zh-CN" altLang="en-US" sz="1600" b="1" dirty="0" smtClean="0"/>
              <a:t>模式：</a:t>
            </a:r>
            <a:r>
              <a:rPr lang="zh-CN" altLang="en-US" sz="1600" dirty="0" smtClean="0"/>
              <a:t>是</a:t>
            </a:r>
            <a:r>
              <a:rPr lang="zh-CN" altLang="en-US" sz="1600" dirty="0"/>
              <a:t>指由独立的第三方机构提供与商业银行系统对接的支付平台，以第三方支付公司作为核心，与客户签约为客户提供移动支付业务的模式</a:t>
            </a:r>
            <a:r>
              <a:rPr lang="zh-CN" altLang="en-US" sz="1600" dirty="0" smtClean="0"/>
              <a:t>。</a:t>
            </a:r>
            <a:endParaRPr lang="en-US" altLang="zh-CN" sz="1600" dirty="0" smtClean="0"/>
          </a:p>
          <a:p>
            <a:r>
              <a:rPr lang="en-US" altLang="zh-CN" b="1" dirty="0" smtClean="0"/>
              <a:t>1</a:t>
            </a:r>
            <a:r>
              <a:rPr lang="zh-CN" altLang="en-US" b="1" dirty="0" smtClean="0"/>
              <a:t>、移动支付的四大类型</a:t>
            </a:r>
            <a:endParaRPr lang="en-US" altLang="zh-CN" b="1" dirty="0" smtClean="0"/>
          </a:p>
          <a:p>
            <a:r>
              <a:rPr lang="zh-CN" altLang="en-US" sz="1600" b="1" dirty="0" smtClean="0"/>
              <a:t>基于</a:t>
            </a:r>
            <a:r>
              <a:rPr lang="zh-CN" altLang="en-US" sz="1600" b="1" dirty="0"/>
              <a:t>直接移动账单</a:t>
            </a:r>
            <a:r>
              <a:rPr lang="zh-CN" altLang="en-US" sz="1600" b="1" dirty="0" smtClean="0"/>
              <a:t>支付：</a:t>
            </a:r>
            <a:r>
              <a:rPr lang="zh-CN" altLang="en-US" sz="1600" dirty="0" smtClean="0"/>
              <a:t>用户</a:t>
            </a:r>
            <a:r>
              <a:rPr lang="zh-CN" altLang="en-US" sz="1600" dirty="0"/>
              <a:t>可以在移动站点例如在线购物平台，使用移动支付选项实现支付，这种方式主要是通过</a:t>
            </a:r>
            <a:r>
              <a:rPr lang="en-US" altLang="zh-CN" sz="1600" dirty="0"/>
              <a:t>PIN</a:t>
            </a:r>
            <a:r>
              <a:rPr lang="zh-CN" altLang="en-US" sz="1600" dirty="0"/>
              <a:t>和一次性密码验证完成用户认证从而完成交易，因此它具有方便、快捷、安全的优点。但在不同的平台则不具有兼容性。</a:t>
            </a:r>
          </a:p>
          <a:p>
            <a:r>
              <a:rPr lang="zh-CN" altLang="en-US" sz="1600" b="1" dirty="0" smtClean="0"/>
              <a:t>基于</a:t>
            </a:r>
            <a:r>
              <a:rPr lang="en-US" altLang="zh-CN" sz="1600" b="1" dirty="0"/>
              <a:t>WAP</a:t>
            </a:r>
            <a:r>
              <a:rPr lang="zh-CN" altLang="en-US" sz="1600" b="1" dirty="0"/>
              <a:t>的移动网络</a:t>
            </a:r>
            <a:r>
              <a:rPr lang="zh-CN" altLang="en-US" sz="1600" b="1" dirty="0" smtClean="0"/>
              <a:t>支付</a:t>
            </a:r>
            <a:r>
              <a:rPr lang="zh-CN" altLang="en-US" sz="1600" dirty="0" smtClean="0"/>
              <a:t>：用户</a:t>
            </a:r>
            <a:r>
              <a:rPr lang="zh-CN" altLang="en-US" sz="1600" dirty="0"/>
              <a:t>需要从</a:t>
            </a:r>
            <a:r>
              <a:rPr lang="en-US" altLang="zh-CN" sz="1600" dirty="0"/>
              <a:t>Web</a:t>
            </a:r>
            <a:r>
              <a:rPr lang="zh-CN" altLang="en-US" sz="1600" dirty="0"/>
              <a:t>页面上下载额外的应用程序实现支付。在实际情况中，有不同的应用方式，包括直接运营商账单、信用卡、在线钱包等。综合来说，这些方式都是通过无线网络对特定的站点实行支付的行为。这种方式具有自由和便捷的优点。但是</a:t>
            </a:r>
            <a:r>
              <a:rPr lang="zh-CN" altLang="en-US" sz="1600" dirty="0" smtClean="0"/>
              <a:t>因为它局限</a:t>
            </a:r>
            <a:r>
              <a:rPr lang="zh-CN" altLang="en-US" sz="1600" dirty="0"/>
              <a:t>于第三方支付平台因而支付范围有限。</a:t>
            </a:r>
          </a:p>
          <a:p>
            <a:r>
              <a:rPr lang="zh-CN" altLang="en-US" sz="1600" b="1" dirty="0" smtClean="0"/>
              <a:t>基于</a:t>
            </a:r>
            <a:r>
              <a:rPr lang="en-US" altLang="zh-CN" sz="1600" b="1" dirty="0"/>
              <a:t>SMS</a:t>
            </a:r>
            <a:r>
              <a:rPr lang="zh-CN" altLang="en-US" sz="1600" b="1" dirty="0"/>
              <a:t>的</a:t>
            </a:r>
            <a:r>
              <a:rPr lang="zh-CN" altLang="en-US" sz="1600" b="1" dirty="0" smtClean="0"/>
              <a:t>支付：</a:t>
            </a:r>
            <a:r>
              <a:rPr lang="zh-CN" altLang="en-US" sz="1600" dirty="0" smtClean="0"/>
              <a:t>这种</a:t>
            </a:r>
            <a:r>
              <a:rPr lang="zh-CN" altLang="en-US" sz="1600" dirty="0"/>
              <a:t>支付方式是指通过发送短消息的方式才能实现银行的交易，支付时需要输入</a:t>
            </a:r>
            <a:r>
              <a:rPr lang="en-US" altLang="zh-CN" sz="1600" dirty="0"/>
              <a:t>70-160</a:t>
            </a:r>
            <a:r>
              <a:rPr lang="zh-CN" altLang="en-US" sz="1600" dirty="0"/>
              <a:t>个字符串，同时还需要多次发送消息进行交互才可以完成一次交易，这种方式安全性较低，容易留下个人信息，完成速度较慢。</a:t>
            </a:r>
            <a:endParaRPr lang="en-US" altLang="zh-CN" sz="16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857403"/>
          </a:xfrm>
        </p:spPr>
        <p:txBody>
          <a:bodyPr>
            <a:normAutofit lnSpcReduction="10000"/>
          </a:bodyPr>
          <a:lstStyle/>
          <a:p>
            <a:r>
              <a:rPr lang="zh-CN" altLang="en-US" sz="1600" b="1" dirty="0" smtClean="0"/>
              <a:t>非接触式</a:t>
            </a:r>
            <a:r>
              <a:rPr lang="zh-CN" altLang="en-US" sz="1600" b="1" dirty="0"/>
              <a:t>近场</a:t>
            </a:r>
            <a:r>
              <a:rPr lang="zh-CN" altLang="en-US" sz="1600" b="1" dirty="0" smtClean="0"/>
              <a:t>支付：</a:t>
            </a:r>
            <a:r>
              <a:rPr lang="zh-CN" altLang="en-US" sz="1600" dirty="0" smtClean="0"/>
              <a:t>这种</a:t>
            </a:r>
            <a:r>
              <a:rPr lang="zh-CN" altLang="en-US" sz="1600" dirty="0"/>
              <a:t>交易形式通常用于实体商店，并且大部分交易不需要认证，而是可以通过一些</a:t>
            </a:r>
            <a:r>
              <a:rPr lang="en-US" altLang="zh-CN" sz="1600" dirty="0"/>
              <a:t>PIN</a:t>
            </a:r>
            <a:r>
              <a:rPr lang="zh-CN" altLang="en-US" sz="1600" dirty="0"/>
              <a:t>进行验证，可以通过手机运营商或者银行直接扣除金额。这种方式快捷、方便、安全</a:t>
            </a:r>
            <a:r>
              <a:rPr lang="zh-CN" altLang="en-US" sz="1600" dirty="0" smtClean="0"/>
              <a:t>。</a:t>
            </a:r>
            <a:endParaRPr lang="en-US" altLang="zh-CN" sz="1600" dirty="0" smtClean="0"/>
          </a:p>
          <a:p>
            <a:r>
              <a:rPr lang="en-US" altLang="zh-CN" b="1" dirty="0"/>
              <a:t>2</a:t>
            </a:r>
            <a:r>
              <a:rPr lang="zh-CN" altLang="en-US" b="1" dirty="0" smtClean="0"/>
              <a:t>、移动支付的现状与未来</a:t>
            </a:r>
            <a:endParaRPr lang="en-US" altLang="zh-CN" b="1" dirty="0" smtClean="0"/>
          </a:p>
          <a:p>
            <a:pPr>
              <a:buFont typeface="仿宋" panose="02010609060101010101" pitchFamily="49" charset="-122"/>
              <a:buChar char=" "/>
            </a:pPr>
            <a:r>
              <a:rPr lang="zh-CN" altLang="en-US" dirty="0"/>
              <a:t>中国产业信息网发布的</a:t>
            </a:r>
            <a:r>
              <a:rPr lang="en-US" altLang="zh-CN" dirty="0"/>
              <a:t>《2014-2019</a:t>
            </a:r>
            <a:r>
              <a:rPr lang="zh-CN" altLang="en-US" dirty="0"/>
              <a:t>年中国移动支付行业细分深度调研与发展机遇分析报告</a:t>
            </a:r>
            <a:r>
              <a:rPr lang="en-US" altLang="zh-CN" dirty="0"/>
              <a:t>》</a:t>
            </a:r>
            <a:r>
              <a:rPr lang="zh-CN" altLang="en-US" dirty="0"/>
              <a:t>指出：从全球来看，移动支付</a:t>
            </a:r>
            <a:r>
              <a:rPr lang="en-US" altLang="zh-CN" dirty="0"/>
              <a:t>2014</a:t>
            </a:r>
            <a:r>
              <a:rPr lang="zh-CN" altLang="en-US" dirty="0"/>
              <a:t>年交易值达到</a:t>
            </a:r>
            <a:r>
              <a:rPr lang="en-US" altLang="zh-CN" dirty="0"/>
              <a:t>3250</a:t>
            </a:r>
            <a:r>
              <a:rPr lang="zh-CN" altLang="en-US" dirty="0"/>
              <a:t>亿元，相比</a:t>
            </a:r>
            <a:r>
              <a:rPr lang="en-US" altLang="zh-CN" dirty="0"/>
              <a:t>2013</a:t>
            </a:r>
            <a:r>
              <a:rPr lang="zh-CN" altLang="en-US" dirty="0"/>
              <a:t>年的</a:t>
            </a:r>
            <a:r>
              <a:rPr lang="en-US" altLang="zh-CN" dirty="0"/>
              <a:t>2354</a:t>
            </a:r>
            <a:r>
              <a:rPr lang="zh-CN" altLang="en-US" dirty="0"/>
              <a:t>亿元同比增长</a:t>
            </a:r>
            <a:r>
              <a:rPr lang="en-US" altLang="zh-CN" dirty="0"/>
              <a:t>38</a:t>
            </a:r>
            <a:r>
              <a:rPr lang="zh-CN" altLang="en-US" dirty="0"/>
              <a:t>％，根据预计，全球移动支付市场仍将在</a:t>
            </a:r>
            <a:r>
              <a:rPr lang="en-US" altLang="zh-CN" dirty="0"/>
              <a:t>40</a:t>
            </a:r>
            <a:r>
              <a:rPr lang="zh-CN" altLang="en-US" dirty="0"/>
              <a:t>％左右的复合增速持续快跑，从国内来看，</a:t>
            </a:r>
            <a:r>
              <a:rPr lang="en-US" altLang="zh-CN" dirty="0"/>
              <a:t>2013</a:t>
            </a:r>
            <a:r>
              <a:rPr lang="zh-CN" altLang="en-US" dirty="0"/>
              <a:t>年第三方移动支付的增长率高达</a:t>
            </a:r>
            <a:r>
              <a:rPr lang="en-US" altLang="zh-CN" dirty="0"/>
              <a:t>707</a:t>
            </a:r>
            <a:r>
              <a:rPr lang="zh-CN" altLang="en-US" dirty="0"/>
              <a:t>％，</a:t>
            </a:r>
            <a:r>
              <a:rPr lang="en-US" altLang="zh-CN" dirty="0"/>
              <a:t>2014</a:t>
            </a:r>
            <a:r>
              <a:rPr lang="zh-CN" altLang="en-US" dirty="0"/>
              <a:t>年中国第三方移动支付市场交易规模达</a:t>
            </a:r>
            <a:r>
              <a:rPr lang="en-US" altLang="zh-CN" dirty="0"/>
              <a:t>59924.7</a:t>
            </a:r>
            <a:r>
              <a:rPr lang="zh-CN" altLang="en-US" dirty="0"/>
              <a:t>亿元，同比上涨</a:t>
            </a:r>
            <a:r>
              <a:rPr lang="en-US" altLang="zh-CN" dirty="0"/>
              <a:t>391.3</a:t>
            </a:r>
            <a:r>
              <a:rPr lang="zh-CN" altLang="en-US" dirty="0"/>
              <a:t>％。</a:t>
            </a:r>
          </a:p>
          <a:p>
            <a:pPr>
              <a:buFont typeface="仿宋" panose="02010609060101010101" pitchFamily="49" charset="-122"/>
              <a:buChar char=" "/>
            </a:pPr>
            <a:r>
              <a:rPr lang="zh-CN" altLang="en-US" dirty="0"/>
              <a:t>从以上支付分类角度来看，互联网支付、移动支付虽然在名称和机制上可以严格的划分为不同的两类，带随着互联网技术飞速发展，二者之间的界限越来越模糊，他们之间相互存在交叉的地带。比如在互联网支付中既包括了网银支付也包括了第三方支付，如果与移动便携设备相结合便是移动支付；在移动支付中同样包括了网银支付与第三方支付，结合互联网的载体便成为了互联网支付。</a:t>
            </a:r>
          </a:p>
          <a:p>
            <a:pPr marL="0" indent="0">
              <a:buNone/>
            </a:pP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4137323"/>
          </a:xfrm>
        </p:spPr>
        <p:txBody>
          <a:bodyPr/>
          <a:lstStyle/>
          <a:p>
            <a:r>
              <a:rPr lang="en-US" altLang="zh-CN" b="1" dirty="0" smtClean="0"/>
              <a:t>3</a:t>
            </a:r>
            <a:r>
              <a:rPr lang="zh-CN" altLang="en-US" b="1" dirty="0" smtClean="0"/>
              <a:t>、为何</a:t>
            </a:r>
            <a:r>
              <a:rPr lang="zh-CN" altLang="en-US" b="1" dirty="0"/>
              <a:t>电子支付的未来是移动支付</a:t>
            </a:r>
          </a:p>
          <a:p>
            <a:pPr>
              <a:buFont typeface="仿宋" panose="02010609060101010101" pitchFamily="49" charset="-122"/>
              <a:buChar char=" "/>
            </a:pPr>
            <a:r>
              <a:rPr lang="zh-CN" altLang="en-US" dirty="0" smtClean="0"/>
              <a:t>智能手机出现后，</a:t>
            </a:r>
            <a:r>
              <a:rPr lang="zh-CN" altLang="en-US" dirty="0"/>
              <a:t>移动端能够支付。原来支付时为网上支付，但这普及量还不够大，便利性还不够强，人们不能随时登录</a:t>
            </a:r>
            <a:r>
              <a:rPr lang="en-US" altLang="zh-CN" dirty="0"/>
              <a:t>PC</a:t>
            </a:r>
            <a:r>
              <a:rPr lang="zh-CN" altLang="en-US" dirty="0"/>
              <a:t>接入互联网从而支付。而有了手机终端以后，通过手机就可以在线支付，其快速、高效、便捷的特点无疑为其发展奠定了稳固的根基，而这也是最具有革命性的。因此，在未来，电子支付必将在移动支付领域展开激烈角逐。</a:t>
            </a:r>
          </a:p>
          <a:p>
            <a:pPr>
              <a:buFont typeface="仿宋" panose="02010609060101010101" pitchFamily="49" charset="-122"/>
              <a:buChar char=" "/>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a:t>大</a:t>
            </a:r>
            <a:r>
              <a:rPr lang="zh-CN" altLang="en-US" dirty="0" smtClean="0"/>
              <a:t>数据基础设施建设</a:t>
            </a:r>
            <a:endParaRPr lang="zh-CN" altLang="en-US" dirty="0">
              <a:solidFill>
                <a:srgbClr val="FF0000"/>
              </a:solidFill>
            </a:endParaRPr>
          </a:p>
        </p:txBody>
      </p:sp>
      <p:sp>
        <p:nvSpPr>
          <p:cNvPr id="3" name="内容占位符 2"/>
          <p:cNvSpPr>
            <a:spLocks noGrp="1"/>
          </p:cNvSpPr>
          <p:nvPr>
            <p:ph idx="1"/>
          </p:nvPr>
        </p:nvSpPr>
        <p:spPr>
          <a:xfrm>
            <a:off x="457200" y="1574165"/>
            <a:ext cx="8229600" cy="466344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5.3.1 </a:t>
            </a:r>
            <a:r>
              <a:rPr lang="zh-CN" altLang="en-US" b="1" dirty="0">
                <a:solidFill>
                  <a:srgbClr val="6A5015"/>
                </a:solidFill>
                <a:latin typeface="黑体" panose="02010609060101010101" pitchFamily="49" charset="-122"/>
                <a:ea typeface="黑体" panose="02010609060101010101" pitchFamily="49" charset="-122"/>
                <a:sym typeface="+mn-ea"/>
              </a:rPr>
              <a:t>大数据技术</a:t>
            </a:r>
            <a:endParaRPr lang="en-US" altLang="zh-CN" dirty="0" smtClean="0">
              <a:solidFill>
                <a:srgbClr val="FF0000"/>
              </a:solidFill>
              <a:latin typeface="黑体" panose="02010609060101010101" pitchFamily="49" charset="-122"/>
              <a:ea typeface="黑体" panose="02010609060101010101" pitchFamily="49" charset="-122"/>
            </a:endParaRPr>
          </a:p>
          <a:p>
            <a:r>
              <a:rPr b="1" dirty="0">
                <a:sym typeface="+mn-ea"/>
              </a:rPr>
              <a:t>大数据（Big Data）</a:t>
            </a:r>
            <a:r>
              <a:rPr dirty="0">
                <a:sym typeface="+mn-ea"/>
              </a:rPr>
              <a:t>又称为巨量资料，指需要新处理模式才能具有更强的决策力、洞察力和流程优化能力的海量、高增长率和多样化的信息资产。大数据技术的战略意义不在于掌握庞大的数据信息，而在于对这些含有意义的数据进行专业化处理。换言之，如果把大数据比作一种产业，那么这种产业实现盈利的关键，在于提高对数据的“加工能力”，通过“加工”实现数据的“增值”。</a:t>
            </a:r>
          </a:p>
          <a:p>
            <a:r>
              <a:rPr dirty="0">
                <a:sym typeface="+mn-ea"/>
              </a:rPr>
              <a:t>大数据是继云计算、物联网之后IT产业又一次颠复性的技术变革。云计算主要为数据资产提供了保管、访问的场所和渠道，而数据才是真正有价值的资产。如何盘活</a:t>
            </a:r>
            <a:r>
              <a:rPr lang="zh-CN" dirty="0">
                <a:sym typeface="+mn-ea"/>
              </a:rPr>
              <a:t>庞大的</a:t>
            </a:r>
            <a:r>
              <a:rPr dirty="0">
                <a:sym typeface="+mn-ea"/>
              </a:rPr>
              <a:t>数据资产，使其为国家治理、企业决策乃至个人生活服务，是大数据的核心议题，也是云计算内在的灵魂和必然的升级方向。</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80965"/>
          </a:xfrm>
        </p:spPr>
        <p:txBody>
          <a:bodyPr/>
          <a:lstStyle/>
          <a:p>
            <a:r>
              <a:rPr lang="en-US" altLang="zh-CN" dirty="0" smtClean="0"/>
              <a:t>大数据对国家治理模式、对企业的决策、组织和业务流程、对个人生活方式都将产生巨大的影响。坚持创新驱动发展，加快大数据部署，深化大数据应用，已成为稳增长、促改革、调结构、惠民生和推动政府治理能力现代化的内在需要和必然选择。</a:t>
            </a:r>
          </a:p>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5.3.2 </a:t>
            </a:r>
            <a:r>
              <a:rPr lang="zh-CN" altLang="en-US" b="1" dirty="0">
                <a:solidFill>
                  <a:srgbClr val="6A5015"/>
                </a:solidFill>
                <a:latin typeface="黑体" panose="02010609060101010101" pitchFamily="49" charset="-122"/>
                <a:ea typeface="黑体" panose="02010609060101010101" pitchFamily="49" charset="-122"/>
                <a:sym typeface="+mn-ea"/>
              </a:rPr>
              <a:t>大数据政策与设施建设</a:t>
            </a:r>
            <a:endParaRPr lang="en-US" altLang="zh-CN" dirty="0" smtClean="0"/>
          </a:p>
          <a:p>
            <a:pPr marL="0" indent="0">
              <a:buNone/>
            </a:pPr>
            <a:r>
              <a:rPr lang="en-US" altLang="zh-CN" dirty="0" smtClean="0"/>
              <a:t>2015年9月，国务院印发《促进大数据发展行动纲要》（以下简称《纲要》），系统部署大数据发展工作。《纲要》明确指出，推动大数据发展和应用，在未来5至10年打造精准治理、多方协作的社会治理新模式，建立运行平稳、安全高效的经济运行新机制，构建以人为本、惠及全民的民生服务新体系，开启大众创业、万众创新的创新驱动新格局，培育高端智能、新兴繁荣的产业发展新生态。</a:t>
            </a:r>
          </a:p>
          <a:p>
            <a:r>
              <a:rPr lang="zh-CN" altLang="en-US" dirty="0" smtClean="0"/>
              <a:t>《纲要》部署了三方面主要任务，明确了七方面政策机制。三方面任务分别是：一要加快政府数据开放共享，推动资源整合，提升治理能力；二要推动产业创新发展，培育新兴业态，助力经济转型；三要强化安全保障，提高管理水平，促进健康发展。健全大数据安全保障体系，强化安全支撑。</a:t>
            </a:r>
          </a:p>
          <a:p>
            <a:endParaRPr lang="en-US" altLang="zh-CN" dirty="0" smtClean="0"/>
          </a:p>
          <a:p>
            <a:pPr>
              <a:buFont typeface="仿宋" panose="02010609060101010101" pitchFamily="49" charset="-122"/>
              <a:buChar char=" "/>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47945"/>
          </a:xfrm>
        </p:spPr>
        <p:txBody>
          <a:bodyPr/>
          <a:lstStyle/>
          <a:p>
            <a:r>
              <a:rPr lang="zh-CN" altLang="en-US" dirty="0"/>
              <a:t>七方面政策机制主要涉及建立协调机制、法规制度建设、市场发展机制、标准规范体系、财政金融支持、人才培养和国际交流合作。</a:t>
            </a:r>
          </a:p>
          <a:p>
            <a:pPr marL="0" indent="0">
              <a:buNone/>
            </a:pPr>
            <a:r>
              <a:rPr lang="zh-CN" altLang="en-US" b="1" dirty="0"/>
              <a:t>【案例】贵州大数据建设案例</a:t>
            </a:r>
          </a:p>
          <a:p>
            <a:pPr marL="0" indent="0">
              <a:buNone/>
            </a:pPr>
            <a:r>
              <a:rPr lang="zh-CN" altLang="en-US" dirty="0"/>
              <a:t>2015年9月18日贵州省启动我国首个大数据综合试验区的建设工作，力争通过3至5年的努力，将贵州大数据综合试验区建设成为全国数据汇聚应用新高地、综合治理示范区、产业发展聚集区、创业创新首选地、政策创新先行区。围绕这一目标，贵州省将重点构建“三大体系”，重点打造“七大平台”，实施“十大工程”。</a:t>
            </a:r>
          </a:p>
          <a:p>
            <a:r>
              <a:rPr lang="zh-CN" altLang="en-US" dirty="0"/>
              <a:t>“三大体系”是指构建先行先试的政策法规体系、跨界融合的产业生态体系、防控一体的安全保障体系；</a:t>
            </a:r>
          </a:p>
          <a:p>
            <a:r>
              <a:rPr lang="zh-CN" altLang="en-US" dirty="0"/>
              <a:t>“七大平台”则是指打造大数据示范平台、大数据集聚平台、大数据应用平台、大数据交易平台、大数据金融服务平台、大数据交流合作平台和大数据创业创新平台；</a:t>
            </a:r>
          </a:p>
          <a:p>
            <a:endParaRPr lang="zh-CN" altLang="en-US" dirty="0"/>
          </a:p>
          <a:p>
            <a:pPr>
              <a:buFont typeface="仿宋" panose="02010609060101010101" pitchFamily="49" charset="-122"/>
              <a:buChar char=" "/>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80965"/>
          </a:xfrm>
        </p:spPr>
        <p:txBody>
          <a:bodyPr/>
          <a:lstStyle/>
          <a:p>
            <a:r>
              <a:rPr lang="en-US" altLang="zh-CN" dirty="0" smtClean="0"/>
              <a:t>“十大工程”即实施数据资源汇聚工程、政府数据共享开放工程、综合治理示范提升工程、大数据便民惠民工程、大数据三大业态培育工程、传统产业改造升级工程、信息基础设施提升工程、人才培养引进工程、大数据安全保障工程和大数据区域试点统筹发展工程。</a:t>
            </a:r>
          </a:p>
          <a:p>
            <a:r>
              <a:rPr lang="en-US" altLang="zh-CN" dirty="0" smtClean="0"/>
              <a:t>此外，贵州省将计划通过综合试验区建设，探索大数据应用的创新模式，培育大数据交易新的做法，开展数据交易的市场试点，鼓励产业链上下游之间的数据交换，规范数据资源的交易行为，促进形成新的业态。</a:t>
            </a:r>
          </a:p>
          <a:p>
            <a:pPr marL="0" indent="0">
              <a:buNone/>
            </a:pPr>
            <a:r>
              <a:rPr lang="en-US" altLang="zh-CN" b="1" dirty="0" smtClean="0"/>
              <a:t>贵阳大数据交易所的案例</a:t>
            </a:r>
          </a:p>
          <a:p>
            <a:r>
              <a:rPr lang="en-US" altLang="zh-CN" dirty="0" smtClean="0"/>
              <a:t>贵阳大数据交易所GBDEX是经贵州省政府批准成立的全国第一家以大数据命名的交易所，于2014年12月31日成立。</a:t>
            </a:r>
          </a:p>
          <a:p>
            <a:r>
              <a:rPr lang="en-US" altLang="zh-CN" dirty="0" smtClean="0"/>
              <a:t>贵阳大数据交易所交易的并不是底层数据，而是基于底层数据，通过数据的清洗、分析、建模、可视化出来的结果，彻底解决了数据如何保护隐私及数据所有权的问题。</a:t>
            </a:r>
            <a:r>
              <a:rPr lang="zh-CN" altLang="en-US" dirty="0" smtClean="0"/>
              <a:t>它</a:t>
            </a:r>
            <a:r>
              <a:rPr lang="en-US" altLang="zh-CN" dirty="0" smtClean="0"/>
              <a:t>将成为永不休市的交易所，实行7*24小时的交易时间</a:t>
            </a:r>
            <a:r>
              <a:rPr lang="zh-CN" altLang="en-US" dirty="0" smtClean="0"/>
              <a:t>；交易数据的定价将由数据卖方与交易所进行协议定价，最后交易给买方；</a:t>
            </a:r>
          </a:p>
          <a:p>
            <a:pPr marL="0" indent="0">
              <a:buNone/>
            </a:pPr>
            <a:endParaRPr lang="zh-CN" altLang="en-US" dirty="0" smtClean="0"/>
          </a:p>
          <a:p>
            <a:endParaRPr lang="en-US" altLang="zh-CN" dirty="0" smtClean="0"/>
          </a:p>
          <a:p>
            <a:pPr>
              <a:buFont typeface="仿宋" panose="02010609060101010101" pitchFamily="49" charset="-122"/>
              <a:buChar char=" "/>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685"/>
            <a:ext cx="8229600" cy="5180965"/>
          </a:xfrm>
        </p:spPr>
        <p:txBody>
          <a:bodyPr/>
          <a:lstStyle/>
          <a:p>
            <a:pPr>
              <a:buClrTx/>
              <a:buFont typeface="Arial" panose="020B0604020202020204" pitchFamily="34" charset="0"/>
              <a:buChar char=" "/>
            </a:pPr>
            <a:r>
              <a:rPr lang="en-US" altLang="zh-CN" dirty="0" smtClean="0"/>
              <a:t>大数据交易所的买方对数据的需求可以是一家或者几家、几十家、几百家供应商提供的数据。而数据与数据之间的碰撞会产生一个核聚变的过程。 这就是贵阳大数据交易所的价值。</a:t>
            </a:r>
          </a:p>
          <a:p>
            <a:r>
              <a:rPr lang="en-US" altLang="zh-CN" dirty="0" smtClean="0"/>
              <a:t>贵阳大数据交易所</a:t>
            </a:r>
            <a:r>
              <a:rPr lang="zh-CN" altLang="en-US" dirty="0" smtClean="0"/>
              <a:t>将</a:t>
            </a:r>
            <a:r>
              <a:rPr lang="en-US" altLang="zh-CN" dirty="0" smtClean="0"/>
              <a:t>让数据变成政府决策、企业经营的第一决策要素。大数据交易所经营范围是：大数据资产交易、大数据金融衍生数据的设计及相关服务、大数据清洗及建模等技术开发、大数据相关的金融杠杆数据设计及服务、经大数据交易相关的监督管理机构及有关部门批准的其他业务。</a:t>
            </a:r>
          </a:p>
          <a:p>
            <a:r>
              <a:rPr lang="en-US" altLang="zh-CN" dirty="0" smtClean="0"/>
              <a:t>未来的5到10年内，随着物联网、工业4.0等新兴概念的发展和应用，大数据将起到信息工业化的依托作用。届时数据交易将成为常态，作为全国第一个数据交易所，</a:t>
            </a:r>
            <a:r>
              <a:rPr lang="zh-CN" altLang="en-US" dirty="0" smtClean="0"/>
              <a:t>其</a:t>
            </a:r>
            <a:r>
              <a:rPr lang="en-US" altLang="zh-CN" dirty="0" smtClean="0"/>
              <a:t>力争发展10000家与大数据相关的机构成为交易会员，其数据清洗交易量年达1万PB， 相当100个阿里，日均交易金额突破100亿元，年总额3万亿。交易所旗下的</a:t>
            </a:r>
            <a:r>
              <a:rPr lang="zh-CN" altLang="en-US" dirty="0" smtClean="0"/>
              <a:t>会员</a:t>
            </a:r>
            <a:r>
              <a:rPr lang="en-US" altLang="zh-CN" dirty="0" smtClean="0"/>
              <a:t>至少200家，围绕交易所平台的创业公司超过1万家。</a:t>
            </a:r>
          </a:p>
          <a:p>
            <a:pPr marL="0" indent="0">
              <a:buNone/>
            </a:pPr>
            <a:endParaRPr lang="zh-CN" altLang="en-US" dirty="0" smtClean="0"/>
          </a:p>
          <a:p>
            <a:endParaRPr lang="en-US" altLang="zh-CN" dirty="0" smtClean="0"/>
          </a:p>
          <a:p>
            <a:pPr>
              <a:buFont typeface="仿宋" panose="02010609060101010101" pitchFamily="49" charset="-122"/>
              <a:buChar char=" "/>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solidFill>
                <a:srgbClr val="FF0000"/>
              </a:solidFill>
            </a:endParaRPr>
          </a:p>
        </p:txBody>
      </p:sp>
      <p:sp>
        <p:nvSpPr>
          <p:cNvPr id="3" name="内容占位符 2"/>
          <p:cNvSpPr>
            <a:spLocks noGrp="1"/>
          </p:cNvSpPr>
          <p:nvPr>
            <p:ph idx="1"/>
          </p:nvPr>
        </p:nvSpPr>
        <p:spPr>
          <a:xfrm>
            <a:off x="457200" y="1412776"/>
            <a:ext cx="8229600" cy="4425355"/>
          </a:xfrm>
        </p:spPr>
        <p:txBody>
          <a:bodyPr>
            <a:noAutofit/>
          </a:bodyPr>
          <a:lstStyle/>
          <a:p>
            <a:r>
              <a:rPr lang="zh-CN" altLang="en-US" dirty="0"/>
              <a:t>从事互联网金融实践，面临的首要挑战是互联网金融的基础设施建设。基础设施怎么建、由谁来建？比如，在线身份识别是互联网金融最重要的基础设施。那么，应如何识别客户身份？如果各金融机构不能识别，是否应该有第三方，或者公安部门开放电子身份证？或者某家银行识别之后再对社会开放，变成一项公共的基础设施？此外，征信、增信、资产证券化、流动性保证等基础设施的建设也很重要。</a:t>
            </a:r>
          </a:p>
          <a:p>
            <a:r>
              <a:rPr lang="zh-CN" altLang="en-US" dirty="0"/>
              <a:t>基于互联网金融的海量生态圈，单纯依靠某个机构或者政府部门建设这些基础设施将会是一个漫长的过程。现实的选择可能是发挥各市场主体的创造性和积极性，为各主体呈现一个长期发展的愿景。基础设施建设需要前期的大量投入，且回收期较长。这显然也是一个新命题、新挑战。</a:t>
            </a:r>
          </a:p>
          <a:p>
            <a:r>
              <a:rPr lang="zh-CN" altLang="en-US" dirty="0"/>
              <a:t>在某种程度上，如果我们不能成功跨越互联网金融的基础设施建设这道栏，那么互联网金融将很难成为承载重大社会意义的全新金融模式。从这个意义上说，互联网金融监管既是对互联网金融从业者的监督，也是对互联网金融生态建设的推动</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互联网金融的安全认证</a:t>
            </a:r>
            <a:endParaRPr lang="zh-CN" altLang="en-US" dirty="0" smtClean="0">
              <a:solidFill>
                <a:srgbClr val="FF0000"/>
              </a:solidFill>
            </a:endParaRPr>
          </a:p>
        </p:txBody>
      </p:sp>
      <p:sp>
        <p:nvSpPr>
          <p:cNvPr id="3" name="内容占位符 2"/>
          <p:cNvSpPr>
            <a:spLocks noGrp="1"/>
          </p:cNvSpPr>
          <p:nvPr>
            <p:ph idx="1"/>
          </p:nvPr>
        </p:nvSpPr>
        <p:spPr>
          <a:xfrm>
            <a:off x="457200" y="1430655"/>
            <a:ext cx="8229600" cy="466344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5.4.1 </a:t>
            </a:r>
            <a:r>
              <a:rPr lang="zh-CN" altLang="en-US" b="1" dirty="0">
                <a:solidFill>
                  <a:srgbClr val="6A5015"/>
                </a:solidFill>
                <a:latin typeface="黑体" panose="02010609060101010101" pitchFamily="49" charset="-122"/>
                <a:ea typeface="黑体" panose="02010609060101010101" pitchFamily="49" charset="-122"/>
                <a:sym typeface="+mn-ea"/>
              </a:rPr>
              <a:t>我国信息安全认证的现状分析</a:t>
            </a:r>
            <a:endParaRPr lang="zh-CN" altLang="en-US" b="1" dirty="0" smtClean="0">
              <a:solidFill>
                <a:srgbClr val="6A5015"/>
              </a:solidFill>
              <a:latin typeface="黑体" panose="02010609060101010101" pitchFamily="49" charset="-122"/>
              <a:ea typeface="黑体" panose="02010609060101010101" pitchFamily="49" charset="-122"/>
              <a:sym typeface="+mn-ea"/>
            </a:endParaRPr>
          </a:p>
          <a:p>
            <a:r>
              <a:rPr dirty="0">
                <a:sym typeface="+mn-ea"/>
              </a:rPr>
              <a:t>从2008年以来，我国信息安全行业受需求以及政府政策推动，规模不断扩大，企业数量不断增加，市场规模增速远远高过国外。同时，我国信息安全市场整体发展水平仍然落后于欧美发达国家，信息安全方面投入在IT行业总投入中占比较低，未来我国信息安全市场潜力巨大。行业当前特点为增速快、产品多、分类细、领域广，但产品集中度低。</a:t>
            </a:r>
          </a:p>
          <a:p>
            <a:r>
              <a:rPr dirty="0">
                <a:sym typeface="+mn-ea"/>
              </a:rPr>
              <a:t>手机APP支付、二维码支付等形式的移动支付已在国内盛行，用户通过手机转账、消费、理财、使用电子虚拟化的储值卡等需求不断上升，同时对手机端的隐私保护、版权保护、O2O卫平防范也提出了新的需求。</a:t>
            </a:r>
          </a:p>
          <a:p>
            <a:r>
              <a:rPr dirty="0">
                <a:sym typeface="+mn-ea"/>
              </a:rPr>
              <a:t>由于针对网银交易的安全保护手段已基本完善，USBkey,OTP动态令牌的采购需求稳定，积累大量用户基础。但是移动支付的安全工具仍然存在极大空缺。由此可见，在目前具有持续风险和威胁的移动互联网环境中，为移动支付用户提供有效的身份认证和交易保护，同时具备良好的适用体验，</a:t>
            </a:r>
            <a:r>
              <a:rPr lang="zh-CN" dirty="0">
                <a:sym typeface="+mn-ea"/>
              </a:rPr>
              <a:t>是</a:t>
            </a:r>
            <a:r>
              <a:rPr dirty="0">
                <a:sym typeface="+mn-ea"/>
              </a:rPr>
              <a:t>实现大力发展手机银行应用和服务的发展战略。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885"/>
            <a:ext cx="8229600" cy="523621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5.4.2 </a:t>
            </a:r>
            <a:r>
              <a:rPr lang="zh-CN" altLang="en-US" b="1" dirty="0">
                <a:solidFill>
                  <a:srgbClr val="6A5015"/>
                </a:solidFill>
                <a:latin typeface="黑体" panose="02010609060101010101" pitchFamily="49" charset="-122"/>
                <a:ea typeface="黑体" panose="02010609060101010101" pitchFamily="49" charset="-122"/>
                <a:sym typeface="+mn-ea"/>
              </a:rPr>
              <a:t>国内外金融安全技术发展趋势</a:t>
            </a:r>
          </a:p>
          <a:p>
            <a:pPr marL="0" indent="0">
              <a:buNone/>
            </a:pPr>
            <a:r>
              <a:rPr dirty="0">
                <a:sym typeface="+mn-ea"/>
              </a:rPr>
              <a:t>安全担忧当前已经成为人们适用网上支付工具的重要障碍，资金的安全性和个人隐私则是目前手机网民最迫切的用户诉求。</a:t>
            </a:r>
          </a:p>
          <a:p>
            <a:pPr marL="0" indent="0">
              <a:buNone/>
            </a:pPr>
            <a:r>
              <a:rPr dirty="0">
                <a:sym typeface="+mn-ea"/>
              </a:rPr>
              <a:t>在自带设备办公（BYOD）成为流行趋势的当下，国外结合随身职能设备终端的全新认证技术正在发展形成，并已产生企业级的商业应用，获得市场认可。国内企业可以借鉴海外创新技术研发创新，引导</a:t>
            </a:r>
            <a:r>
              <a:rPr lang="zh-CN" dirty="0">
                <a:sym typeface="+mn-ea"/>
              </a:rPr>
              <a:t>其</a:t>
            </a:r>
            <a:r>
              <a:rPr dirty="0">
                <a:sym typeface="+mn-ea"/>
              </a:rPr>
              <a:t>推广运用，实现互联网身份认证以及交易安全保护，扩大客户的服务口径，并大胆将金融服务由实体柜台延伸到</a:t>
            </a:r>
            <a:r>
              <a:rPr lang="zh-CN" dirty="0">
                <a:sym typeface="+mn-ea"/>
              </a:rPr>
              <a:t>职能</a:t>
            </a:r>
            <a:r>
              <a:rPr dirty="0">
                <a:sym typeface="+mn-ea"/>
              </a:rPr>
              <a:t>金融终端。当前的安全身份认证技术也呈现着新的趋势变化。</a:t>
            </a:r>
          </a:p>
          <a:p>
            <a:r>
              <a:rPr lang="en-US" b="1" dirty="0">
                <a:sym typeface="+mn-ea"/>
              </a:rPr>
              <a:t>1</a:t>
            </a:r>
            <a:r>
              <a:rPr lang="zh-CN" altLang="en-US" b="1" dirty="0">
                <a:sym typeface="+mn-ea"/>
              </a:rPr>
              <a:t>、</a:t>
            </a:r>
            <a:r>
              <a:rPr b="1" dirty="0">
                <a:sym typeface="+mn-ea"/>
              </a:rPr>
              <a:t>从传统的双因素认证向多因素认证发展的趋势</a:t>
            </a:r>
          </a:p>
          <a:p>
            <a:pPr>
              <a:buClrTx/>
              <a:buFont typeface="Arial" panose="020B0604020202020204" pitchFamily="34" charset="0"/>
              <a:buChar char=" "/>
            </a:pPr>
            <a:r>
              <a:rPr dirty="0">
                <a:sym typeface="+mn-ea"/>
              </a:rPr>
              <a:t>双因素（2-factor）认证是指银行等金融机构广泛使用的身份认证方式，通过用户自己知道的因素（what-you-have）,如UKEY、动态口令牌、SIM卡等两个部分组成。随着移动互联网的发展，比如每个用户自由的移动终端携带的设备指纹、地理位置以及用户交易的时间、交易数据等，都可以作为用户身份认证的多因素（multi-factor）认证。</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50"/>
            <a:ext cx="8229600" cy="5297805"/>
          </a:xfrm>
        </p:spPr>
        <p:txBody>
          <a:bodyPr/>
          <a:lstStyle/>
          <a:p>
            <a:r>
              <a:rPr lang="en-US" altLang="zh-CN" b="1"/>
              <a:t>2</a:t>
            </a:r>
            <a:r>
              <a:rPr lang="zh-CN" altLang="en-US" b="1"/>
              <a:t>、从专有的认证工具向认证用户自由的随身设备发展的趋势</a:t>
            </a:r>
          </a:p>
          <a:p>
            <a:pPr>
              <a:buClrTx/>
              <a:buFont typeface="Arial" panose="020B0604020202020204" pitchFamily="34" charset="0"/>
              <a:buChar char=" "/>
            </a:pPr>
            <a:r>
              <a:rPr lang="zh-CN" altLang="en-US"/>
              <a:t>银行等金融机构向用户发放专有的认证工具，如UKEY，动态口令牌等，这些需要经过硬件采购、物流、分发、客服各流程。但当下趋势则是每个用户都已经自带一个随身的智能手机，来进行身份认证，节约了银行成本，方便了用户。</a:t>
            </a:r>
          </a:p>
          <a:p>
            <a:r>
              <a:rPr lang="en-US" altLang="zh-CN" b="1"/>
              <a:t>3</a:t>
            </a:r>
            <a:r>
              <a:rPr lang="zh-CN" altLang="en-US" b="1"/>
              <a:t>、从认证工具被动更换向安全工具可以持续升级发展的趋势</a:t>
            </a:r>
          </a:p>
          <a:p>
            <a:pPr>
              <a:buClrTx/>
              <a:buFont typeface="Arial" panose="020B0604020202020204" pitchFamily="34" charset="0"/>
              <a:buChar char=" "/>
            </a:pPr>
            <a:r>
              <a:rPr lang="zh-CN" altLang="en-US"/>
              <a:t>传统的硬件认证工具，设计之初，安全级别固定，如果被新的欺诈手段攻破安全设计，则只能更换工具，如UKEY的换代是因为对中间人交易篡改的欺诈防范需求。银行等金融机构需要一种能够持续安全升级，无需更换认证工具的手段，像杀毒软件的工作模式，只需要病毒库的升级，就可以对未来可能出现的安全风险，同时可以快速地进响应。</a:t>
            </a:r>
          </a:p>
          <a:p>
            <a:pPr marL="0" indent="0">
              <a:buClrTx/>
              <a:buFont typeface="Arial" panose="020B0604020202020204" pitchFamily="34" charset="0"/>
              <a:buNone/>
            </a:pPr>
            <a:endParaRPr lang="en-US" altLang="zh-CN"/>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885"/>
            <a:ext cx="8229600" cy="5236210"/>
          </a:xfrm>
        </p:spPr>
        <p:txBody>
          <a:bodyPr>
            <a:normAutofit/>
          </a:bodyPr>
          <a:lstStyle/>
          <a:p>
            <a:pPr marL="0" indent="0">
              <a:buNone/>
            </a:pPr>
            <a:r>
              <a:rPr lang="en-US" altLang="zh-CN" b="1" dirty="0">
                <a:solidFill>
                  <a:srgbClr val="6A5015"/>
                </a:solidFill>
                <a:latin typeface="黑体" panose="02010609060101010101" pitchFamily="49" charset="-122"/>
                <a:ea typeface="黑体" panose="02010609060101010101" pitchFamily="49" charset="-122"/>
                <a:sym typeface="+mn-ea"/>
              </a:rPr>
              <a:t>5.4.3 </a:t>
            </a:r>
            <a:r>
              <a:rPr lang="zh-CN" altLang="en-US" b="1" dirty="0">
                <a:solidFill>
                  <a:srgbClr val="6A5015"/>
                </a:solidFill>
                <a:latin typeface="黑体" panose="02010609060101010101" pitchFamily="49" charset="-122"/>
                <a:ea typeface="黑体" panose="02010609060101010101" pitchFamily="49" charset="-122"/>
                <a:sym typeface="+mn-ea"/>
              </a:rPr>
              <a:t>国内安全认证领域未来的展望和建议</a:t>
            </a:r>
            <a:endParaRPr dirty="0">
              <a:sym typeface="+mn-ea"/>
            </a:endParaRPr>
          </a:p>
          <a:p>
            <a:r>
              <a:rPr dirty="0">
                <a:sym typeface="+mn-ea"/>
              </a:rPr>
              <a:t>第一，国内的银行等金融机构绝大多数已经在应用Ukey之类PKI解决方案</a:t>
            </a:r>
            <a:r>
              <a:rPr lang="zh-CN" dirty="0">
                <a:sym typeface="+mn-ea"/>
              </a:rPr>
              <a:t>。</a:t>
            </a:r>
            <a:r>
              <a:rPr dirty="0">
                <a:sym typeface="+mn-ea"/>
              </a:rPr>
              <a:t>这种格局的形成是基于国家电子签名法引导形成。已有的这些基础建设资源应该尽可能在移动互联网上继续使用。将PKI技术与用户的随身设备BYOD结合，探索安全、快捷的创新身份认证。</a:t>
            </a:r>
          </a:p>
          <a:p>
            <a:r>
              <a:rPr dirty="0">
                <a:sym typeface="+mn-ea"/>
              </a:rPr>
              <a:t>第二，安全认证技术应该考虑可以持续升级的设计概念。避免安全工具需要更换而带给银行等金融机构的巨大采购成本和时间成本。</a:t>
            </a:r>
          </a:p>
          <a:p>
            <a:r>
              <a:rPr dirty="0">
                <a:sym typeface="+mn-ea"/>
              </a:rPr>
              <a:t>第三，生物技术的应用，应更注重个人隐私上的保护。防止出现个人生物特征数据泄露可能造成的灾难风险。</a:t>
            </a:r>
          </a:p>
          <a:p>
            <a:pPr marL="285750" indent="-285750">
              <a:buClrTx/>
              <a:buFont typeface="BatangChe" panose="02030609000101010101" charset="-127"/>
              <a:buChar char=" "/>
            </a:pPr>
            <a:r>
              <a:rPr dirty="0">
                <a:sym typeface="+mn-ea"/>
              </a:rPr>
              <a:t>从事以身份认证为核心的信息安全产品经营，分别</a:t>
            </a:r>
            <a:r>
              <a:rPr lang="zh-CN" dirty="0">
                <a:sym typeface="+mn-ea"/>
              </a:rPr>
              <a:t>受</a:t>
            </a:r>
            <a:r>
              <a:rPr dirty="0">
                <a:sym typeface="+mn-ea"/>
              </a:rPr>
              <a:t>信息产业与安全主管部门的监管，产品用于银行等金融行业时，同时受到金融主管部门监管。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955"/>
            <a:ext cx="8229600" cy="5172075"/>
          </a:xfrm>
        </p:spPr>
        <p:txBody>
          <a:bodyPr>
            <a:normAutofit/>
          </a:bodyPr>
          <a:lstStyle/>
          <a:p>
            <a:pPr marL="0" indent="0">
              <a:buNone/>
            </a:pPr>
            <a:r>
              <a:rPr lang="zh-CN" altLang="en-US" b="1" dirty="0">
                <a:sym typeface="+mn-ea"/>
              </a:rPr>
              <a:t>【案例】小微封移动身份认证解决方案</a:t>
            </a:r>
          </a:p>
          <a:p>
            <a:pPr marL="0" indent="0">
              <a:buNone/>
            </a:pPr>
            <a:r>
              <a:rPr lang="zh-CN" altLang="en-US" dirty="0">
                <a:sym typeface="+mn-ea"/>
              </a:rPr>
              <a:t>来谊金融公司的小微移动身份解决方案，基于银行等金融账户与用户随身设备绑定，通过对随身设备中的特征数据进行认证，实现对用户身份认证。小微移动解决方案包括后端的认证服务器系统和移动端的APP或SDK两部分组成。</a:t>
            </a:r>
          </a:p>
          <a:p>
            <a:r>
              <a:rPr lang="zh-CN" altLang="en-US"/>
              <a:t>小微封创新采用了双通道的方式，将业务通道与认证通道分离，从而从根本上防止了网络钓鱼、中间人等网络欺诈手段。系统的结构如下：</a:t>
            </a:r>
          </a:p>
          <a:p>
            <a:r>
              <a:rPr lang="zh-CN" altLang="en-US" sz="1600"/>
              <a:t>小微封可以与KPI的认证方式结合，让用户自带的智能手机成为银行的移动U盾。</a:t>
            </a:r>
          </a:p>
          <a:p>
            <a:r>
              <a:rPr lang="zh-CN" altLang="en-US" sz="1600"/>
              <a:t>小微封对目前的个人信息泄露的各类欺诈手段有天然的防范效果。黑客虽然可能使用户的个人信息，其无法获得用户的随身设备。获得手机的人无法短时间获得用户的用户名和密码，因此无法对绑定的账户进行欺诈</a:t>
            </a:r>
            <a:r>
              <a:rPr lang="zh-CN" altLang="en-US"/>
              <a:t>。</a:t>
            </a:r>
          </a:p>
          <a:p>
            <a:r>
              <a:rPr lang="zh-CN" altLang="en-US"/>
              <a:t>小微封方案的原理与特点：</a:t>
            </a:r>
          </a:p>
          <a:p>
            <a:pPr marL="285750" indent="-285750">
              <a:buClrTx/>
              <a:buFont typeface="BatangChe" panose="02030609000101010101" charset="-127"/>
              <a:buChar char=" "/>
            </a:pPr>
            <a:r>
              <a:rPr lang="zh-CN" altLang="en-US"/>
              <a:t>第一，多因素双通道设备认证方式。</a:t>
            </a:r>
          </a:p>
          <a:p>
            <a:pPr marL="285750" indent="-285750">
              <a:buClrTx/>
              <a:buFont typeface="BatangChe" panose="02030609000101010101" charset="-127"/>
              <a:buChar char=" "/>
            </a:pPr>
            <a:r>
              <a:rPr lang="zh-CN" altLang="en-US"/>
              <a:t>第二，智能设备风险分析管理。</a:t>
            </a:r>
          </a:p>
          <a:p>
            <a:pPr marL="285750" indent="-285750">
              <a:buClrTx/>
              <a:buFont typeface="BatangChe" panose="02030609000101010101" charset="-127"/>
              <a:buChar char=" "/>
            </a:pPr>
            <a:endParaRPr lang="zh-CN" altLang="en-US" sz="1600"/>
          </a:p>
          <a:p>
            <a:pPr marL="285750" indent="-285750">
              <a:buNone/>
            </a:pPr>
            <a:endParaRPr lang="zh-CN" altLang="en-US" sz="160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0270"/>
            <a:ext cx="8229600" cy="5323205"/>
          </a:xfrm>
        </p:spPr>
        <p:txBody>
          <a:bodyPr/>
          <a:lstStyle/>
          <a:p>
            <a:pPr>
              <a:buClrTx/>
              <a:buFont typeface="Arial" panose="020B0604020202020204" pitchFamily="34" charset="0"/>
              <a:buChar char=" "/>
            </a:pPr>
            <a:r>
              <a:rPr lang="zh-CN" altLang="en-US"/>
              <a:t>第三，PKI、数字证书整合。</a:t>
            </a:r>
          </a:p>
          <a:p>
            <a:pPr>
              <a:buClrTx/>
              <a:buFont typeface="Arial" panose="020B0604020202020204" pitchFamily="34" charset="0"/>
              <a:buChar char=" "/>
            </a:pPr>
            <a:r>
              <a:rPr lang="zh-CN" altLang="en-US"/>
              <a:t>第四，兼容现有认证体系。</a:t>
            </a:r>
          </a:p>
          <a:p>
            <a:pPr>
              <a:buClrTx/>
              <a:buFont typeface="Arial" panose="020B0604020202020204" pitchFamily="34" charset="0"/>
              <a:buChar char=" "/>
            </a:pPr>
            <a:r>
              <a:rPr lang="zh-CN" altLang="en-US"/>
              <a:t>第五，可扩展、可选择、可升级。</a:t>
            </a:r>
          </a:p>
          <a:p>
            <a:pPr>
              <a:buClrTx/>
              <a:buFont typeface="Arial" panose="020B0604020202020204" pitchFamily="34" charset="0"/>
              <a:buChar char=" "/>
            </a:pPr>
            <a:r>
              <a:rPr lang="zh-CN" altLang="en-US" sz="1600"/>
              <a:t>（</a:t>
            </a:r>
            <a:r>
              <a:rPr lang="en-US" altLang="zh-CN" sz="1600"/>
              <a:t>1</a:t>
            </a:r>
            <a:r>
              <a:rPr lang="zh-CN" altLang="en-US" sz="1600"/>
              <a:t>）可以根据业务安全需求，扩展与各类蓝牙移动硬件的结合</a:t>
            </a:r>
          </a:p>
          <a:p>
            <a:pPr>
              <a:buClrTx/>
              <a:buFont typeface="Arial" panose="020B0604020202020204" pitchFamily="34" charset="0"/>
              <a:buChar char=" "/>
            </a:pPr>
            <a:r>
              <a:rPr lang="zh-CN" altLang="en-US" sz="1600"/>
              <a:t>（2）可以根据业务安全需求，业务自主选择安全保护方式</a:t>
            </a:r>
          </a:p>
          <a:p>
            <a:pPr>
              <a:buClrTx/>
              <a:buFont typeface="Arial" panose="020B0604020202020204" pitchFamily="34" charset="0"/>
              <a:buChar char=" "/>
            </a:pPr>
            <a:r>
              <a:rPr lang="zh-CN" altLang="en-US" sz="1600"/>
              <a:t>（3）可以通过对服务器端算法和客户端SDK升级方式，快速的预防和应对未来可能出现的风险，而不必须个换工具或手段</a:t>
            </a:r>
          </a:p>
          <a:p>
            <a:pPr>
              <a:buClrTx/>
              <a:buFont typeface="Arial" panose="020B0604020202020204" pitchFamily="34" charset="0"/>
              <a:buChar char=" "/>
            </a:pPr>
            <a:r>
              <a:rPr lang="zh-CN" altLang="en-US"/>
              <a:t>第六，用户安全随意，有效防止各类个人信息泄露风险。</a:t>
            </a:r>
          </a:p>
          <a:p>
            <a:pPr>
              <a:buClrTx/>
              <a:buFont typeface="Arial" panose="020B0604020202020204" pitchFamily="34" charset="0"/>
              <a:buChar char=" "/>
            </a:pPr>
            <a:r>
              <a:rPr lang="zh-CN" altLang="en-US"/>
              <a:t>第七，多平台、多渠道兼容。</a:t>
            </a:r>
          </a:p>
          <a:p>
            <a:pPr>
              <a:buClrTx/>
              <a:buFont typeface="Arial" panose="020B0604020202020204" pitchFamily="34" charset="0"/>
              <a:buChar char=" "/>
            </a:pPr>
            <a:r>
              <a:rPr lang="zh-CN" altLang="en-US"/>
              <a:t>第八，解决短信钓鱼、短信木马等日益增多的安全风险，节省认证短信成本。</a:t>
            </a:r>
          </a:p>
          <a:p>
            <a:pPr>
              <a:buClrTx/>
              <a:buFont typeface="Arial" panose="020B0604020202020204" pitchFamily="34" charset="0"/>
              <a:buChar char=" "/>
            </a:pPr>
            <a:r>
              <a:rPr lang="zh-CN" altLang="en-US"/>
              <a:t>第九，无须认证工具的分发采购，时间成本，可快速被大量用户应用。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互联网时代的征信系统</a:t>
            </a:r>
            <a:endParaRPr lang="zh-CN" altLang="en-US" dirty="0">
              <a:solidFill>
                <a:srgbClr val="FF0000"/>
              </a:solidFill>
            </a:endParaRPr>
          </a:p>
        </p:txBody>
      </p:sp>
      <p:sp>
        <p:nvSpPr>
          <p:cNvPr id="3" name="内容占位符 2"/>
          <p:cNvSpPr>
            <a:spLocks noGrp="1"/>
          </p:cNvSpPr>
          <p:nvPr>
            <p:ph idx="1"/>
          </p:nvPr>
        </p:nvSpPr>
        <p:spPr>
          <a:xfrm>
            <a:off x="467360" y="1385570"/>
            <a:ext cx="8065135" cy="4964430"/>
          </a:xfrm>
        </p:spPr>
        <p:txBody>
          <a:bodyPr>
            <a:normAutofit/>
          </a:bodyPr>
          <a:lstStyle/>
          <a:p>
            <a:pPr marL="0" indent="0">
              <a:buNone/>
            </a:pPr>
            <a:r>
              <a:rPr sz="2000" b="1" dirty="0" smtClean="0">
                <a:solidFill>
                  <a:srgbClr val="6A5015"/>
                </a:solidFill>
                <a:latin typeface="黑体" panose="02010609060101010101" pitchFamily="49" charset="-122"/>
                <a:ea typeface="黑体" panose="02010609060101010101" pitchFamily="49" charset="-122"/>
              </a:rPr>
              <a:t>5.5.1 金融依赖信用</a:t>
            </a:r>
          </a:p>
          <a:p>
            <a:r>
              <a:rPr dirty="0"/>
              <a:t>金融的核心是跨时间、跨空间的价值交换。金融活动主要的表现形式包括货币的发行与回笼、存款的吸收和付出、贷款的发放与回收等，这些货币流转的过程与信用的发展是密不可分的。金融依赖信用，没有信用，金融体系便无法运转</a:t>
            </a:r>
            <a:r>
              <a:rPr lang="zh-CN" dirty="0"/>
              <a:t>。</a:t>
            </a:r>
            <a:r>
              <a:rPr dirty="0"/>
              <a:t>信用是金融的根基，与我们的日常生活紧密相关。</a:t>
            </a:r>
          </a:p>
          <a:p>
            <a:r>
              <a:rPr dirty="0"/>
              <a:t>传统金融体系中，银行信用是信用体系的核心。然而，以银行为主导的间接融资成本较高</a:t>
            </a:r>
            <a:r>
              <a:rPr lang="zh-CN" dirty="0"/>
              <a:t>，造成</a:t>
            </a:r>
            <a:r>
              <a:rPr dirty="0">
                <a:sym typeface="+mn-ea"/>
              </a:rPr>
              <a:t>长期以来小微企业融资</a:t>
            </a:r>
            <a:r>
              <a:rPr lang="zh-CN" dirty="0">
                <a:sym typeface="+mn-ea"/>
              </a:rPr>
              <a:t>难问题</a:t>
            </a:r>
            <a:r>
              <a:rPr dirty="0"/>
              <a:t>。为了减轻小微企业成本</a:t>
            </a:r>
            <a:r>
              <a:rPr lang="zh-CN" dirty="0"/>
              <a:t>高</a:t>
            </a:r>
            <a:r>
              <a:rPr dirty="0"/>
              <a:t>，目前我国正在大力发展直接融资市场，优化信贷结构。在</a:t>
            </a:r>
            <a:r>
              <a:rPr lang="zh-CN" dirty="0"/>
              <a:t>此过程</a:t>
            </a:r>
            <a:r>
              <a:rPr dirty="0"/>
              <a:t>中投资者需要自行判断资金使用者的信用状况，因此，建立完善的信用评价机制对于发展直接融资市场有着重要的意义。</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5.5.2 互联网时代征信新视角</a:t>
            </a:r>
          </a:p>
          <a:p>
            <a:r>
              <a:rPr lang="en-US" dirty="0"/>
              <a:t>在传统金融中，商业银行主要依据融资人财务和信用状况对其信用进行评价。审查过程以线下为主，人力耗费巨大、成本较高、难以规模化。</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8200"/>
            <a:ext cx="8229600" cy="5315585"/>
          </a:xfrm>
        </p:spPr>
        <p:txBody>
          <a:bodyPr/>
          <a:lstStyle/>
          <a:p>
            <a:r>
              <a:rPr lang="zh-CN" altLang="en-US"/>
              <a:t>在互联网时代，大数据技术使得对个体在网络上的微观行为进行整合分析成为可能。大数据主要应用网络和一些非金融征信的数据，极大地丰富我们对于风险的准入、评估、定价以及监控、效率等方面的评估。还能从互联网的虚拟技术中还原出一个人的身份特征，并对其进行信用评价。互联网金融的发展，能从身份特征、行为偏好、人际网络等维度分析信用状况，为征信业带来了广阔的发展空间。</a:t>
            </a:r>
          </a:p>
          <a:p>
            <a:r>
              <a:rPr b="1" dirty="0" smtClean="0">
                <a:solidFill>
                  <a:srgbClr val="6A5015"/>
                </a:solidFill>
                <a:latin typeface="黑体" panose="02010609060101010101" pitchFamily="49" charset="-122"/>
                <a:ea typeface="黑体" panose="02010609060101010101" pitchFamily="49" charset="-122"/>
                <a:sym typeface="+mn-ea"/>
              </a:rPr>
              <a:t>5.5.3 现行征信模式</a:t>
            </a:r>
          </a:p>
          <a:p>
            <a:pPr marL="0" indent="0">
              <a:buNone/>
            </a:pPr>
            <a:r>
              <a:rPr dirty="0" smtClean="0">
                <a:solidFill>
                  <a:schemeClr val="tx1"/>
                </a:solidFill>
                <a:latin typeface="仿宋" panose="02010609060101010101" pitchFamily="49" charset="-122"/>
                <a:ea typeface="仿宋" panose="02010609060101010101" pitchFamily="49" charset="-122"/>
                <a:sym typeface="+mn-ea"/>
              </a:rPr>
              <a:t>依托互联网经营主体的不同，可以将现行征信模式划分为电商交易平台数据征信、网贷平台自主开发大数据征信以及同业信息共享征信模式三种。</a:t>
            </a:r>
          </a:p>
          <a:p>
            <a:r>
              <a:rPr lang="en-US" b="1" dirty="0" smtClean="0">
                <a:solidFill>
                  <a:schemeClr val="tx1"/>
                </a:solidFill>
                <a:latin typeface="仿宋" panose="02010609060101010101" pitchFamily="49" charset="-122"/>
                <a:ea typeface="仿宋" panose="02010609060101010101" pitchFamily="49" charset="-122"/>
                <a:sym typeface="+mn-ea"/>
              </a:rPr>
              <a:t>1</a:t>
            </a:r>
            <a:r>
              <a:rPr lang="zh-CN" altLang="en-US" b="1" dirty="0" smtClean="0">
                <a:solidFill>
                  <a:schemeClr val="tx1"/>
                </a:solidFill>
                <a:latin typeface="仿宋" panose="02010609060101010101" pitchFamily="49" charset="-122"/>
                <a:ea typeface="仿宋" panose="02010609060101010101" pitchFamily="49" charset="-122"/>
                <a:sym typeface="+mn-ea"/>
              </a:rPr>
              <a:t>、电商交易平台数据征信模式</a:t>
            </a:r>
          </a:p>
          <a:p>
            <a:pPr>
              <a:buClrTx/>
              <a:buFont typeface="Arial" panose="020B0604020202020204" pitchFamily="34" charset="0"/>
              <a:buChar char=" "/>
            </a:pPr>
            <a:r>
              <a:rPr lang="zh-CN" altLang="en-US" dirty="0" smtClean="0">
                <a:solidFill>
                  <a:schemeClr val="tx1"/>
                </a:solidFill>
                <a:latin typeface="仿宋" panose="02010609060101010101" pitchFamily="49" charset="-122"/>
                <a:ea typeface="仿宋" panose="02010609060101010101" pitchFamily="49" charset="-122"/>
                <a:sym typeface="+mn-ea"/>
              </a:rPr>
              <a:t>该类型的征信模式主要以阿里巴巴、京东等电商平台为代表。阿里巴巴利用积累的用户交易数据，构建自己的信用数据库，应用于其他金融机构或自身小贷业务中。旗下的企业信用量化产品诚信通和针对个人和企业进行的信用评估的芝麻信用颇具代表性，其中芝麻信用更是成为中国人民银行允许开展个人征信业务的首批试点机构之一。</a:t>
            </a:r>
          </a:p>
          <a:p>
            <a:pPr>
              <a:buClrTx/>
              <a:buFont typeface="Arial" panose="020B0604020202020204" pitchFamily="34" charset="0"/>
              <a:buChar char=" "/>
            </a:pPr>
            <a:endParaRPr dirty="0" smtClean="0">
              <a:solidFill>
                <a:schemeClr val="tx1"/>
              </a:solidFill>
              <a:latin typeface="仿宋" panose="02010609060101010101" pitchFamily="49" charset="-122"/>
              <a:ea typeface="仿宋" panose="02010609060101010101" pitchFamily="49" charset="-122"/>
              <a:sym typeface="+mn-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5297805"/>
          </a:xfrm>
        </p:spPr>
        <p:txBody>
          <a:bodyPr/>
          <a:lstStyle/>
          <a:p>
            <a:r>
              <a:rPr lang="en-US" altLang="zh-CN" b="1"/>
              <a:t>2</a:t>
            </a:r>
            <a:r>
              <a:rPr lang="zh-CN" altLang="en-US" b="1"/>
              <a:t>、网贷平台自主开发大数据征信</a:t>
            </a:r>
          </a:p>
          <a:p>
            <a:pPr>
              <a:buClrTx/>
              <a:buFont typeface="Arial" panose="020B0604020202020204" pitchFamily="34" charset="0"/>
              <a:buChar char=" "/>
            </a:pPr>
            <a:r>
              <a:rPr lang="zh-CN" altLang="en-US"/>
              <a:t>该类型的征信模式以宜信、陆金所、拍拍贷等较大型的网贷平台为代表，其特点是网贷平台为用户自建客户信用系统，并将所收集的数据信息服务于自身平台业务中。</a:t>
            </a:r>
          </a:p>
          <a:p>
            <a:r>
              <a:rPr lang="en-US" altLang="zh-CN" b="1"/>
              <a:t>3</a:t>
            </a:r>
            <a:r>
              <a:rPr lang="zh-CN" altLang="en-US" b="1"/>
              <a:t>、同业信息共享征信模式</a:t>
            </a:r>
          </a:p>
          <a:p>
            <a:pPr>
              <a:buClrTx/>
              <a:buFont typeface="Arial" panose="020B0604020202020204" pitchFamily="34" charset="0"/>
              <a:buChar char=" "/>
            </a:pPr>
            <a:r>
              <a:rPr lang="zh-CN" altLang="en-US"/>
              <a:t>该类型征信模式主要是以网络金融信息共享系统（NFCS）、小额信贷行业信用信息共享服务平台（MSP）为代表的同业信息数据库通过采集P2P平台借贷两端的客户信息，向加入该数据库的P2P平台等提供查询服务和相应的征信产品。</a:t>
            </a:r>
          </a:p>
          <a:p>
            <a:r>
              <a:rPr lang="zh-CN" altLang="en-US"/>
              <a:t>综上，互联网时代新型征信模式有着许多优点：第一，征信数据范畴更大且更为全面，易于通过这些数据判断征信对象的性格、心理等更为深刻的信息，以此来对其信用状况进行推断。第二，作为央行征信系统的有益补充，填补了企业之间、自然人之间、企业与自然人之间交易的信用状况空白。互联网企业建设的征信系统极大地降低了数据采集的成本，也主要运用于小额融资授信领域，市场化特征和服务实体经济特征显著。</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5270500"/>
          </a:xfrm>
        </p:spPr>
        <p:txBody>
          <a:bodyPr>
            <a:normAutofit/>
          </a:bodyPr>
          <a:lstStyle/>
          <a:p>
            <a:r>
              <a:rPr b="1" dirty="0" smtClean="0">
                <a:solidFill>
                  <a:srgbClr val="6A5015"/>
                </a:solidFill>
                <a:latin typeface="黑体" panose="02010609060101010101" pitchFamily="49" charset="-122"/>
                <a:ea typeface="黑体" panose="02010609060101010101" pitchFamily="49" charset="-122"/>
                <a:sym typeface="+mn-ea"/>
              </a:rPr>
              <a:t>5.5.4 征信存在问题</a:t>
            </a:r>
          </a:p>
          <a:p>
            <a:pPr marL="0" indent="0">
              <a:buNone/>
            </a:pPr>
            <a:r>
              <a:rPr lang="en-US" altLang="zh-CN"/>
              <a:t>尽管我国现有的征信实践活动为探索适合我国国情的征信模式发挥了重要的作用，但是要大力推进互联网金融背景下征信工程的进步和发展，其仍然面临着诸多挑战。</a:t>
            </a:r>
          </a:p>
          <a:p>
            <a:r>
              <a:rPr lang="en-US" altLang="zh-CN" b="1"/>
              <a:t>1</a:t>
            </a:r>
            <a:r>
              <a:rPr lang="zh-CN" altLang="en-US" b="1"/>
              <a:t>、</a:t>
            </a:r>
            <a:r>
              <a:rPr lang="en-US" altLang="zh-CN" b="1"/>
              <a:t>缺乏针对互联网背景下征信的法律法规</a:t>
            </a:r>
          </a:p>
          <a:p>
            <a:pPr>
              <a:buClrTx/>
              <a:buFont typeface="Arial" panose="020B0604020202020204" pitchFamily="34" charset="0"/>
              <a:buChar char=" "/>
            </a:pPr>
            <a:r>
              <a:rPr lang="en-US" altLang="zh-CN"/>
              <a:t>目前，《征信也管理条例》缺少具体配套落实的细则</a:t>
            </a:r>
            <a:r>
              <a:rPr lang="zh-CN" altLang="en-US"/>
              <a:t>；没就征信业在互联网背景下发展的特殊要求作出针对性的规定。</a:t>
            </a:r>
          </a:p>
          <a:p>
            <a:r>
              <a:rPr lang="en-US" altLang="zh-CN" b="1"/>
              <a:t>2</a:t>
            </a:r>
            <a:r>
              <a:rPr lang="zh-CN" altLang="en-US" b="1"/>
              <a:t>、个人信息严重泄漏</a:t>
            </a:r>
          </a:p>
          <a:p>
            <a:pPr>
              <a:buClrTx/>
              <a:buFont typeface="Arial" panose="020B0604020202020204" pitchFamily="34" charset="0"/>
              <a:buChar char=" "/>
            </a:pPr>
            <a:r>
              <a:rPr lang="zh-CN" altLang="en-US"/>
              <a:t>互联网企业会自动记录个人交易和信用信息并永久保存；采集过程中大量的分散数据；数据库保护网的建立往往外包给征信机构以外的企业，容易造成个人信息泄露。</a:t>
            </a:r>
          </a:p>
          <a:p>
            <a:r>
              <a:rPr lang="en-US" altLang="zh-CN" b="1"/>
              <a:t>3</a:t>
            </a:r>
            <a:r>
              <a:rPr lang="zh-CN" altLang="en-US" b="1"/>
              <a:t>、缺乏统一的标准</a:t>
            </a:r>
          </a:p>
          <a:p>
            <a:pPr>
              <a:buClrTx/>
              <a:buFont typeface="Arial" panose="020B0604020202020204" pitchFamily="34" charset="0"/>
              <a:buChar char=" "/>
            </a:pPr>
            <a:r>
              <a:rPr lang="zh-CN" altLang="en-US"/>
              <a:t>国家层面而言，我国尚无统一的信息分类和采集标准，也没有统一的行业</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5</a:t>
            </a:r>
            <a:r>
              <a:rPr lang="en-US" altLang="zh-CN" sz="2400" dirty="0" smtClean="0">
                <a:solidFill>
                  <a:srgbClr val="6A5015"/>
                </a:solidFill>
                <a:latin typeface="黑体" panose="02010609060101010101" pitchFamily="49" charset="-122"/>
                <a:ea typeface="黑体" panose="02010609060101010101" pitchFamily="49" charset="-122"/>
              </a:rPr>
              <a:t>.1 </a:t>
            </a:r>
            <a:r>
              <a:rPr lang="zh-CN" altLang="en-US" sz="2400" dirty="0" smtClean="0">
                <a:solidFill>
                  <a:srgbClr val="6A5015"/>
                </a:solidFill>
                <a:latin typeface="黑体" panose="02010609060101010101" pitchFamily="49" charset="-122"/>
                <a:ea typeface="黑体" panose="02010609060101010101" pitchFamily="49" charset="-122"/>
              </a:rPr>
              <a:t>互联网金融时代金融市场需要怎样的基础设施</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5.2 </a:t>
            </a:r>
            <a:r>
              <a:rPr lang="zh-CN" altLang="en-US" sz="2400" dirty="0" smtClean="0">
                <a:solidFill>
                  <a:srgbClr val="6A5015"/>
                </a:solidFill>
                <a:latin typeface="黑体" panose="02010609060101010101" pitchFamily="49" charset="-122"/>
                <a:ea typeface="黑体" panose="02010609060101010101" pitchFamily="49" charset="-122"/>
              </a:rPr>
              <a:t>互联网金融时代电子支付</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5.3 </a:t>
            </a:r>
            <a:r>
              <a:rPr lang="zh-CN" altLang="en-US" sz="2400" dirty="0" smtClean="0">
                <a:solidFill>
                  <a:srgbClr val="6A5015"/>
                </a:solidFill>
                <a:latin typeface="黑体" panose="02010609060101010101" pitchFamily="49" charset="-122"/>
                <a:ea typeface="黑体" panose="02010609060101010101" pitchFamily="49" charset="-122"/>
              </a:rPr>
              <a:t>大数据基础设施建设</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5.4 </a:t>
            </a:r>
            <a:r>
              <a:rPr lang="zh-CN" altLang="en-US" sz="2400" dirty="0" smtClean="0">
                <a:solidFill>
                  <a:srgbClr val="6A5015"/>
                </a:solidFill>
                <a:latin typeface="黑体" panose="02010609060101010101" pitchFamily="49" charset="-122"/>
                <a:ea typeface="黑体" panose="02010609060101010101" pitchFamily="49" charset="-122"/>
              </a:rPr>
              <a:t>互联网金融的安全认证</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5.5 </a:t>
            </a:r>
            <a:r>
              <a:rPr lang="zh-CN" altLang="en-US" sz="2400" dirty="0" smtClean="0">
                <a:solidFill>
                  <a:srgbClr val="6A5015"/>
                </a:solidFill>
                <a:latin typeface="黑体" panose="02010609060101010101" pitchFamily="49" charset="-122"/>
                <a:ea typeface="黑体" panose="02010609060101010101" pitchFamily="49" charset="-122"/>
              </a:rPr>
              <a:t>互联网时代的征信系统</a:t>
            </a:r>
            <a:endParaRPr lang="zh-CN" altLang="en-US" sz="2400" dirty="0">
              <a:solidFill>
                <a:srgbClr val="6A5015"/>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50"/>
            <a:ext cx="8229600" cy="5321935"/>
          </a:xfrm>
        </p:spPr>
        <p:txBody>
          <a:bodyPr/>
          <a:lstStyle/>
          <a:p>
            <a:pPr>
              <a:buClrTx/>
              <a:buFont typeface="Arial" panose="020B0604020202020204" pitchFamily="34" charset="0"/>
              <a:buChar char=" "/>
            </a:pPr>
            <a:r>
              <a:rPr lang="zh-CN" altLang="en-US"/>
              <a:t>和部门标准；不同行业、不同机构会采取各自的信用评价方法和标准。</a:t>
            </a:r>
          </a:p>
          <a:p>
            <a:r>
              <a:rPr lang="en-US" altLang="zh-CN" b="1"/>
              <a:t>4</a:t>
            </a:r>
            <a:r>
              <a:rPr lang="zh-CN" altLang="en-US" b="1"/>
              <a:t>、信息垄断现象严重</a:t>
            </a:r>
          </a:p>
          <a:p>
            <a:pPr>
              <a:buClrTx/>
              <a:buFont typeface="Arial" panose="020B0604020202020204" pitchFamily="34" charset="0"/>
              <a:buChar char=" "/>
            </a:pPr>
            <a:r>
              <a:rPr lang="zh-CN" altLang="en-US"/>
              <a:t>我国征信业的现状是有实力的企业考虑到自身商业信息的挖掘以及对客户信息的保护，信息库信息不会大范围共享。这加大了国家完善信息系统建设的成本，难以整合客户全方位的信用记录，直接影响到信用评估结果的精确性。</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5.5.5 互联网征信模式的发展趋势</a:t>
            </a:r>
          </a:p>
          <a:p>
            <a:r>
              <a:rPr lang="en-US" altLang="zh-CN" b="1"/>
              <a:t>1</a:t>
            </a:r>
            <a:r>
              <a:rPr lang="zh-CN" altLang="en-US" b="1"/>
              <a:t>、建立健全征信数据库之间的信息共享机制</a:t>
            </a:r>
          </a:p>
          <a:p>
            <a:pPr>
              <a:buClrTx/>
              <a:buFont typeface="Arial" panose="020B0604020202020204" pitchFamily="34" charset="0"/>
              <a:buChar char=" "/>
            </a:pPr>
            <a:r>
              <a:rPr lang="zh-CN" altLang="en-US"/>
              <a:t>主要包括以下三个方面：第一，鼓励互联网金融龙头企业建立的符合一定标准的征信数据库和央行征信系统对接；第二，建设互联网金融信息共享平台，促进各数据库的衔接与整合；第三，辅以一定的利益激励机制增加实现信息共享的动力。</a:t>
            </a:r>
          </a:p>
          <a:p>
            <a:r>
              <a:rPr lang="en-US" altLang="zh-CN" b="1"/>
              <a:t>2</a:t>
            </a:r>
            <a:r>
              <a:rPr lang="zh-CN" altLang="en-US" b="1"/>
              <a:t>、加强对互联网征信的监管</a:t>
            </a:r>
          </a:p>
          <a:p>
            <a:pPr>
              <a:buClrTx/>
              <a:buFont typeface="Arial" panose="020B0604020202020204" pitchFamily="34" charset="0"/>
              <a:buChar char=" "/>
            </a:pPr>
            <a:r>
              <a:rPr lang="zh-CN" altLang="en-US"/>
              <a:t>互联网征信亟需完善的监管机制：第一，明确互联网征信数据采集方式、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69315"/>
            <a:ext cx="8229600" cy="5323840"/>
          </a:xfrm>
        </p:spPr>
        <p:txBody>
          <a:bodyPr>
            <a:normAutofit/>
          </a:bodyPr>
          <a:lstStyle/>
          <a:p>
            <a:pPr fontAlgn="auto">
              <a:lnSpc>
                <a:spcPct val="100000"/>
              </a:lnSpc>
              <a:buClrTx/>
              <a:buFont typeface="Arial" panose="020B0604020202020204" pitchFamily="34" charset="0"/>
              <a:buChar char=" "/>
            </a:pPr>
            <a:r>
              <a:rPr lang="zh-CN" altLang="en-US"/>
              <a:t>原则、使用范围等重要内容，建立互联网征信信息采集、授权机制。第二，健全身份认证、网站认证、数字认证等安全认证制度，加强对信息主体的保护。第三，变革传统的监管理念，由机构监管转变为行为监管，对互联网征信的全流程进行监督控制。</a:t>
            </a:r>
          </a:p>
          <a:p>
            <a:pPr fontAlgn="auto">
              <a:lnSpc>
                <a:spcPct val="100000"/>
              </a:lnSpc>
            </a:pPr>
            <a:r>
              <a:rPr lang="en-US" altLang="zh-CN" b="1"/>
              <a:t>3</a:t>
            </a:r>
            <a:r>
              <a:rPr lang="zh-CN" altLang="en-US" b="1"/>
              <a:t>、加大失信惩戒力度</a:t>
            </a:r>
          </a:p>
          <a:p>
            <a:pPr fontAlgn="auto">
              <a:lnSpc>
                <a:spcPct val="100000"/>
              </a:lnSpc>
              <a:buClrTx/>
              <a:buFont typeface="Arial" panose="020B0604020202020204" pitchFamily="34" charset="0"/>
              <a:buChar char=" "/>
            </a:pPr>
            <a:r>
              <a:rPr lang="zh-CN" altLang="en-US"/>
              <a:t>未来的征信行业将会不断应用互联网新科技技术加大对失信行为的惩戒，也可以考虑将互联网征信产品与经济社会某一方面对接。</a:t>
            </a:r>
          </a:p>
          <a:p>
            <a:pPr fontAlgn="auto">
              <a:lnSpc>
                <a:spcPct val="100000"/>
              </a:lnSpc>
            </a:pPr>
            <a:r>
              <a:rPr lang="en-US" altLang="zh-CN" b="1"/>
              <a:t>4</a:t>
            </a:r>
            <a:r>
              <a:rPr lang="zh-CN" altLang="en-US" b="1"/>
              <a:t>、征信行业应强化民间参与</a:t>
            </a:r>
          </a:p>
          <a:p>
            <a:pPr fontAlgn="auto">
              <a:lnSpc>
                <a:spcPct val="100000"/>
              </a:lnSpc>
              <a:buClrTx/>
              <a:buFont typeface="Arial" panose="020B0604020202020204" pitchFamily="34" charset="0"/>
              <a:buChar char=" "/>
            </a:pPr>
            <a:r>
              <a:rPr lang="zh-CN" altLang="en-US"/>
              <a:t>民间机构将目标市场定位于零售信用和小企业借贷，运用统计分析的大规模筛选技术使小额贷款申请的处理符合成本——受益原则，能契合小额借款需求，同时也便于贷款人更好的了解借款方信用，迅速作出授信决策，并提高机构信用风险管理水平。此外，民间征信除了提供信用报告和信用评分外还可以提供投资组合的监控应用等增值服务。因此，在征信行业未来的发展中应充分利用民间资本，并结合互联网企业积累的大量用户数据，打造互联网时代征信的新模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dirty="0"/>
              <a:t>本章介绍了互联网基础设施建设现状，金融设施建设的原则，包括第三方支付、大数据技术、安全认证、征信系统等。通过介绍基础设施建设</a:t>
            </a:r>
            <a:r>
              <a:rPr lang="zh-CN" dirty="0"/>
              <a:t>，阐释了</a:t>
            </a:r>
            <a:r>
              <a:rPr dirty="0"/>
              <a:t>基础设施在互联网金融中的重要作用，</a:t>
            </a:r>
            <a:r>
              <a:rPr lang="zh-CN" dirty="0"/>
              <a:t>以</a:t>
            </a:r>
            <a:r>
              <a:rPr dirty="0"/>
              <a:t>及未来基础设施发展趋势。</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640080"/>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基础设施  征信系统 安全认证  大数据技术  移动支付</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2377440"/>
          </a:xfrm>
          <a:prstGeom prst="rect">
            <a:avLst/>
          </a:prstGeom>
        </p:spPr>
        <p:txBody>
          <a:bodyPr wrap="square">
            <a:spAutoFit/>
          </a:bodyPr>
          <a:lstStyle/>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1. 传统金融基础设施现状</a:t>
            </a:r>
            <a:r>
              <a:rPr lang="zh-CN" dirty="0">
                <a:latin typeface="仿宋" panose="02010609060101010101" pitchFamily="49" charset="-122"/>
                <a:ea typeface="仿宋" panose="02010609060101010101" pitchFamily="49" charset="-122"/>
              </a:rPr>
              <a:t>怎样</a:t>
            </a:r>
            <a:r>
              <a:rPr dirty="0">
                <a:latin typeface="仿宋" panose="02010609060101010101" pitchFamily="49" charset="-122"/>
                <a:ea typeface="仿宋" panose="02010609060101010101" pitchFamily="49" charset="-122"/>
              </a:rPr>
              <a:t>？</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2. 互联网金融基础设施</a:t>
            </a:r>
            <a:r>
              <a:rPr lang="zh-CN" dirty="0">
                <a:latin typeface="仿宋" panose="02010609060101010101" pitchFamily="49" charset="-122"/>
                <a:ea typeface="仿宋" panose="02010609060101010101" pitchFamily="49" charset="-122"/>
              </a:rPr>
              <a:t>的</a:t>
            </a:r>
            <a:r>
              <a:rPr dirty="0">
                <a:latin typeface="仿宋" panose="02010609060101010101" pitchFamily="49" charset="-122"/>
                <a:ea typeface="仿宋" panose="02010609060101010101" pitchFamily="49" charset="-122"/>
              </a:rPr>
              <a:t>重要作用</a:t>
            </a:r>
            <a:r>
              <a:rPr lang="zh-CN" dirty="0">
                <a:latin typeface="仿宋" panose="02010609060101010101" pitchFamily="49" charset="-122"/>
                <a:ea typeface="仿宋" panose="02010609060101010101" pitchFamily="49" charset="-122"/>
              </a:rPr>
              <a:t>是什么</a:t>
            </a:r>
            <a:r>
              <a:rPr dirty="0">
                <a:latin typeface="仿宋" panose="02010609060101010101" pitchFamily="49" charset="-122"/>
                <a:ea typeface="仿宋" panose="02010609060101010101" pitchFamily="49" charset="-122"/>
              </a:rPr>
              <a:t>？</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3. 安全认证的方式有哪些？</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4. 征信的模式</a:t>
            </a:r>
            <a:r>
              <a:rPr lang="zh-CN" dirty="0">
                <a:latin typeface="仿宋" panose="02010609060101010101" pitchFamily="49" charset="-122"/>
                <a:ea typeface="仿宋" panose="02010609060101010101" pitchFamily="49" charset="-122"/>
              </a:rPr>
              <a:t>有哪些</a:t>
            </a:r>
            <a:r>
              <a:rPr dirty="0">
                <a:latin typeface="仿宋" panose="02010609060101010101" pitchFamily="49" charset="-122"/>
                <a:ea typeface="仿宋" panose="02010609060101010101" pitchFamily="49" charset="-122"/>
              </a:rPr>
              <a:t>？</a:t>
            </a:r>
          </a:p>
          <a:p>
            <a:pPr indent="0">
              <a:spcBef>
                <a:spcPts val="1800"/>
              </a:spcBef>
              <a:buSzPct val="150000"/>
              <a:buNone/>
            </a:pPr>
            <a:endParaRPr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654748"/>
          </a:xfrm>
          <a:prstGeom prst="rect">
            <a:avLst/>
          </a:prstGeom>
        </p:spPr>
        <p:txBody>
          <a:bodyPr wrap="square">
            <a:spAutoFit/>
          </a:bodyPr>
          <a:lstStyle/>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1</a:t>
            </a:r>
            <a:r>
              <a:rPr lang="zh-CN" altLang="en-US" dirty="0">
                <a:solidFill>
                  <a:srgbClr val="6A5015"/>
                </a:solidFill>
                <a:latin typeface="仿宋" panose="02010609060101010101" pitchFamily="49" charset="-122"/>
                <a:ea typeface="仿宋" panose="02010609060101010101" pitchFamily="49" charset="-122"/>
              </a:rPr>
              <a:t>、掌握互联网金融的基础设施概念；</a:t>
            </a:r>
          </a:p>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2</a:t>
            </a:r>
            <a:r>
              <a:rPr lang="zh-CN" altLang="en-US" dirty="0">
                <a:solidFill>
                  <a:srgbClr val="6A5015"/>
                </a:solidFill>
                <a:latin typeface="仿宋" panose="02010609060101010101" pitchFamily="49" charset="-122"/>
                <a:ea typeface="仿宋" panose="02010609060101010101" pitchFamily="49" charset="-122"/>
              </a:rPr>
              <a:t>、理解互联网金融不同基础设施特点及作用；</a:t>
            </a:r>
          </a:p>
          <a:p>
            <a:pPr marL="285750" indent="-285750">
              <a:lnSpc>
                <a:spcPct val="200000"/>
              </a:lnSpc>
              <a:buSzPct val="150000"/>
              <a:buBlip>
                <a:blip r:embed="rId2"/>
              </a:buBlip>
            </a:pPr>
            <a:r>
              <a:rPr lang="en-US" altLang="zh-CN" dirty="0">
                <a:solidFill>
                  <a:srgbClr val="6A5015"/>
                </a:solidFill>
                <a:latin typeface="仿宋" panose="02010609060101010101" pitchFamily="49" charset="-122"/>
                <a:ea typeface="仿宋" panose="02010609060101010101" pitchFamily="49" charset="-122"/>
              </a:rPr>
              <a:t>3</a:t>
            </a:r>
            <a:r>
              <a:rPr lang="zh-CN" altLang="en-US" dirty="0">
                <a:solidFill>
                  <a:srgbClr val="6A5015"/>
                </a:solidFill>
                <a:latin typeface="仿宋" panose="02010609060101010101" pitchFamily="49" charset="-122"/>
                <a:ea typeface="仿宋" panose="02010609060101010101" pitchFamily="49" charset="-122"/>
              </a:rPr>
              <a:t>、了解国内以及国外互联网金融基础设施的发展状况。</a:t>
            </a:r>
            <a:endParaRPr lang="zh-CN" altLang="zh-CN" dirty="0">
              <a:solidFill>
                <a:srgbClr val="6A5015"/>
              </a:solidFill>
              <a:latin typeface="仿宋" panose="02010609060101010101" pitchFamily="49" charset="-122"/>
              <a:ea typeface="仿宋"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5.1.1 </a:t>
            </a:r>
            <a:r>
              <a:rPr lang="zh-CN" altLang="en-US" sz="2000" b="1" dirty="0" smtClean="0">
                <a:solidFill>
                  <a:srgbClr val="6A5015"/>
                </a:solidFill>
                <a:latin typeface="黑体" panose="02010609060101010101" pitchFamily="49" charset="-122"/>
                <a:ea typeface="黑体" panose="02010609060101010101" pitchFamily="49" charset="-122"/>
              </a:rPr>
              <a:t>传统金融市场的基础设施</a:t>
            </a:r>
          </a:p>
          <a:p>
            <a:pPr marL="0" indent="0">
              <a:buNone/>
            </a:pPr>
            <a:r>
              <a:rPr lang="zh-CN" altLang="en-US" dirty="0"/>
              <a:t>纵观金融危机史，尽管危机爆发的原因各异，但金融基础设施建设的滞后性始终是共同点之一。</a:t>
            </a:r>
            <a:r>
              <a:rPr lang="en-US" altLang="zh-CN" dirty="0"/>
              <a:t>1997</a:t>
            </a:r>
            <a:r>
              <a:rPr lang="zh-CN" altLang="en-US" dirty="0"/>
              <a:t>年和</a:t>
            </a:r>
            <a:r>
              <a:rPr lang="en-US" altLang="zh-CN" dirty="0"/>
              <a:t>2008</a:t>
            </a:r>
            <a:r>
              <a:rPr lang="zh-CN" altLang="en-US" dirty="0"/>
              <a:t>年两次大范围金融危机都印证了金融基础设施存在滞后性的国家更容易受到金融冲击</a:t>
            </a:r>
            <a:r>
              <a:rPr lang="zh-CN" altLang="en-US" dirty="0" smtClean="0"/>
              <a:t>。在</a:t>
            </a:r>
            <a:r>
              <a:rPr lang="en-US" altLang="zh-CN" dirty="0" smtClean="0"/>
              <a:t>2008</a:t>
            </a:r>
            <a:r>
              <a:rPr lang="zh-CN" altLang="en-US" dirty="0" smtClean="0"/>
              <a:t>年金融危机以后，国际社会对构建高效、透明、规范、完整的金融市场基础设施十分重视。</a:t>
            </a:r>
            <a:endParaRPr lang="en-US" altLang="zh-CN" dirty="0" smtClean="0"/>
          </a:p>
          <a:p>
            <a:r>
              <a:rPr lang="en-US" altLang="zh-CN" dirty="0"/>
              <a:t>2010</a:t>
            </a:r>
            <a:r>
              <a:rPr lang="zh-CN" altLang="en-US" dirty="0"/>
              <a:t>年</a:t>
            </a:r>
            <a:r>
              <a:rPr lang="en-US" altLang="zh-CN" dirty="0"/>
              <a:t>2</a:t>
            </a:r>
            <a:r>
              <a:rPr lang="zh-CN" altLang="en-US" dirty="0"/>
              <a:t>月</a:t>
            </a:r>
            <a:r>
              <a:rPr lang="zh-CN" altLang="en-US" dirty="0" smtClean="0"/>
              <a:t>，国际</a:t>
            </a:r>
            <a:r>
              <a:rPr lang="zh-CN" altLang="en-US" dirty="0"/>
              <a:t>支付结算体系委员会</a:t>
            </a:r>
            <a:r>
              <a:rPr lang="en-US" altLang="zh-CN" dirty="0"/>
              <a:t>(CPSS)</a:t>
            </a:r>
            <a:r>
              <a:rPr lang="zh-CN" altLang="en-US" dirty="0"/>
              <a:t>和国际证监会组织</a:t>
            </a:r>
            <a:r>
              <a:rPr lang="en-US" altLang="zh-CN" dirty="0"/>
              <a:t>(IOSCO)</a:t>
            </a:r>
            <a:r>
              <a:rPr lang="zh-CN" altLang="en-US" dirty="0"/>
              <a:t>全面启动对</a:t>
            </a:r>
            <a:r>
              <a:rPr lang="en-US" altLang="zh-CN" dirty="0"/>
              <a:t>《</a:t>
            </a:r>
            <a:r>
              <a:rPr lang="zh-CN" altLang="en-US" dirty="0"/>
              <a:t>重要支付系统核心原则</a:t>
            </a:r>
            <a:r>
              <a:rPr lang="en-US" altLang="zh-CN" dirty="0"/>
              <a:t>》</a:t>
            </a:r>
            <a:r>
              <a:rPr lang="zh-CN" altLang="en-US" dirty="0"/>
              <a:t>、</a:t>
            </a:r>
            <a:r>
              <a:rPr lang="en-US" altLang="zh-CN" dirty="0"/>
              <a:t>《</a:t>
            </a:r>
            <a:r>
              <a:rPr lang="zh-CN" altLang="en-US" dirty="0"/>
              <a:t>对证券结算系统建议</a:t>
            </a:r>
            <a:r>
              <a:rPr lang="en-US" altLang="zh-CN" dirty="0"/>
              <a:t>》</a:t>
            </a:r>
            <a:r>
              <a:rPr lang="zh-CN" altLang="en-US" dirty="0"/>
              <a:t>和</a:t>
            </a:r>
            <a:r>
              <a:rPr lang="en-US" altLang="zh-CN" dirty="0"/>
              <a:t>《</a:t>
            </a:r>
            <a:r>
              <a:rPr lang="zh-CN" altLang="en-US" dirty="0"/>
              <a:t>关于中央交易对手方的建议</a:t>
            </a:r>
            <a:r>
              <a:rPr lang="en-US" altLang="zh-CN" dirty="0"/>
              <a:t>》</a:t>
            </a:r>
            <a:r>
              <a:rPr lang="zh-CN" altLang="en-US" dirty="0"/>
              <a:t>等已有标准的评审工作</a:t>
            </a:r>
            <a:r>
              <a:rPr lang="zh-CN" altLang="en-US" dirty="0" smtClean="0"/>
              <a:t>，</a:t>
            </a:r>
            <a:r>
              <a:rPr lang="zh-CN" altLang="en-US" dirty="0"/>
              <a:t>并支持金融稳定</a:t>
            </a:r>
            <a:r>
              <a:rPr lang="zh-CN" altLang="en-US" dirty="0" smtClean="0"/>
              <a:t>理事会（</a:t>
            </a:r>
            <a:r>
              <a:rPr lang="en-US" altLang="zh-CN" dirty="0"/>
              <a:t>FSB</a:t>
            </a:r>
            <a:r>
              <a:rPr lang="zh-CN" altLang="en-US" dirty="0" smtClean="0"/>
              <a:t>）完善</a:t>
            </a:r>
            <a:r>
              <a:rPr lang="zh-CN" altLang="en-US" dirty="0"/>
              <a:t>核心金融市场基础设施的工作</a:t>
            </a:r>
            <a:r>
              <a:rPr lang="zh-CN" altLang="en-US" dirty="0" smtClean="0"/>
              <a:t>。</a:t>
            </a:r>
            <a:endParaRPr lang="en-US" altLang="zh-CN" dirty="0" smtClean="0"/>
          </a:p>
          <a:p>
            <a:r>
              <a:rPr lang="en-US" altLang="zh-CN" dirty="0"/>
              <a:t>2012</a:t>
            </a:r>
            <a:r>
              <a:rPr lang="zh-CN" altLang="en-US" dirty="0"/>
              <a:t>年</a:t>
            </a:r>
            <a:r>
              <a:rPr lang="en-US" altLang="zh-CN" dirty="0"/>
              <a:t>4</a:t>
            </a:r>
            <a:r>
              <a:rPr lang="zh-CN" altLang="en-US" dirty="0"/>
              <a:t>月</a:t>
            </a:r>
            <a:r>
              <a:rPr lang="en-US" altLang="zh-CN" dirty="0"/>
              <a:t>,CPSS</a:t>
            </a:r>
            <a:r>
              <a:rPr lang="zh-CN" altLang="en-US" dirty="0"/>
              <a:t>和</a:t>
            </a:r>
            <a:r>
              <a:rPr lang="en-US" altLang="zh-CN" dirty="0"/>
              <a:t>IOSCO</a:t>
            </a:r>
            <a:r>
              <a:rPr lang="zh-CN" altLang="en-US" dirty="0"/>
              <a:t>正式发表了</a:t>
            </a:r>
            <a:r>
              <a:rPr lang="en-US" altLang="zh-CN" dirty="0"/>
              <a:t>《</a:t>
            </a:r>
            <a:r>
              <a:rPr lang="zh-CN" altLang="en-US" dirty="0"/>
              <a:t>金融市场基础设施原则</a:t>
            </a:r>
            <a:r>
              <a:rPr lang="en-US" altLang="zh-CN" dirty="0"/>
              <a:t>》(PFMI</a:t>
            </a:r>
            <a:r>
              <a:rPr lang="en-US" altLang="zh-CN" dirty="0" smtClean="0"/>
              <a:t>)</a:t>
            </a:r>
            <a:r>
              <a:rPr lang="zh-CN" altLang="en-US" dirty="0"/>
              <a:t>。根据</a:t>
            </a:r>
            <a:r>
              <a:rPr lang="en-US" altLang="zh-CN" dirty="0"/>
              <a:t>PFMI</a:t>
            </a:r>
            <a:r>
              <a:rPr lang="zh-CN" altLang="en-US" dirty="0"/>
              <a:t>的定义，金融市场基础设施指参与机构</a:t>
            </a:r>
            <a:r>
              <a:rPr lang="en-US" altLang="zh-CN" dirty="0"/>
              <a:t>(</a:t>
            </a:r>
            <a:r>
              <a:rPr lang="zh-CN" altLang="en-US" dirty="0"/>
              <a:t>包括系统运行机构</a:t>
            </a:r>
            <a:r>
              <a:rPr lang="en-US" altLang="zh-CN" dirty="0"/>
              <a:t>)</a:t>
            </a:r>
            <a:r>
              <a:rPr lang="zh-CN" altLang="en-US" dirty="0"/>
              <a:t>之间，用于清算、结算或者记录支付、证券、衍生品或其他金融交易的多边系统，包括支付系统</a:t>
            </a:r>
            <a:r>
              <a:rPr lang="en-US" altLang="zh-CN" dirty="0"/>
              <a:t>(PS)</a:t>
            </a:r>
            <a:r>
              <a:rPr lang="zh-CN" altLang="en-US" dirty="0"/>
              <a:t>、中央证券存管系统</a:t>
            </a:r>
            <a:r>
              <a:rPr lang="en-US" altLang="zh-CN" dirty="0"/>
              <a:t>(CSD)</a:t>
            </a:r>
            <a:r>
              <a:rPr lang="zh-CN" altLang="en-US" dirty="0"/>
              <a:t>、证券结算系统</a:t>
            </a:r>
            <a:r>
              <a:rPr lang="en-US" altLang="zh-CN" dirty="0"/>
              <a:t>(SSS)</a:t>
            </a:r>
            <a:r>
              <a:rPr lang="zh-CN" altLang="en-US" dirty="0"/>
              <a:t>、中央对手方</a:t>
            </a:r>
            <a:r>
              <a:rPr lang="en-US" altLang="zh-CN" dirty="0"/>
              <a:t>(CCP)</a:t>
            </a:r>
            <a:r>
              <a:rPr lang="zh-CN" altLang="en-US" dirty="0"/>
              <a:t>和交易数据库</a:t>
            </a:r>
            <a:r>
              <a:rPr lang="en-US" altLang="zh-CN" dirty="0"/>
              <a:t>(TR)</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5" name="标题 1"/>
          <p:cNvSpPr>
            <a:spLocks noGrp="1"/>
          </p:cNvSpPr>
          <p:nvPr>
            <p:ph type="title"/>
          </p:nvPr>
        </p:nvSpPr>
        <p:spPr>
          <a:xfrm>
            <a:off x="467544" y="764704"/>
            <a:ext cx="8208912" cy="720080"/>
          </a:xfrm>
        </p:spPr>
        <p:txBody>
          <a:bodyPr/>
          <a:lstStyle/>
          <a:p>
            <a:r>
              <a:rPr lang="en-US" altLang="zh-CN" dirty="0"/>
              <a:t>5</a:t>
            </a:r>
            <a:r>
              <a:rPr lang="en-US" altLang="zh-CN" dirty="0" smtClean="0"/>
              <a:t>.1 </a:t>
            </a:r>
            <a:r>
              <a:rPr lang="zh-CN" altLang="en-US" dirty="0" smtClean="0"/>
              <a:t>互联网金融时代金融市场需要怎样的基础设施</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a:buFont typeface="仿宋" panose="02010609060101010101" pitchFamily="49" charset="-122"/>
              <a:buChar char=" "/>
            </a:pPr>
            <a:r>
              <a:rPr lang="zh-CN" altLang="en-US" dirty="0" smtClean="0"/>
              <a:t>这些</a:t>
            </a:r>
            <a:r>
              <a:rPr lang="zh-CN" altLang="en-US" dirty="0"/>
              <a:t>设施有助于支付、证券、衍生品合约等货币和其他金融交易的交易、结算和记录，是经济金融运行的基础。安全、高效的金融市场基础设施对于畅通货币政策传导机制、加速社会资金周转、优化社会资源分配、维护金融稳定并促进经济增长具有重要意义。而制定</a:t>
            </a:r>
            <a:r>
              <a:rPr lang="en-US" altLang="zh-CN" dirty="0"/>
              <a:t>PFMI</a:t>
            </a:r>
            <a:r>
              <a:rPr lang="zh-CN" altLang="en-US" dirty="0"/>
              <a:t>的主要公共政策目标就是限制系统性风险、增加市场透明度并且促进金融稳定。与此同时，金融市场基础设施也集中了风险，如果对此缺乏适当管理，他们就会成为流动性错配和信用风险等金融冲击的源头，也会成为传播风险的主要渠道</a:t>
            </a:r>
            <a:r>
              <a:rPr lang="zh-CN" altLang="en-US" dirty="0" smtClean="0"/>
              <a:t>。</a:t>
            </a:r>
            <a:endParaRPr lang="en-US" altLang="zh-CN" dirty="0" smtClean="0"/>
          </a:p>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5.1.2 </a:t>
            </a:r>
            <a:r>
              <a:rPr lang="zh-CN" altLang="en-US" sz="2000" b="1" dirty="0" smtClean="0">
                <a:solidFill>
                  <a:srgbClr val="6A5015"/>
                </a:solidFill>
                <a:latin typeface="黑体" panose="02010609060101010101" pitchFamily="49" charset="-122"/>
                <a:ea typeface="黑体" panose="02010609060101010101" pitchFamily="49" charset="-122"/>
              </a:rPr>
              <a:t>金融市场基础设施基本原则</a:t>
            </a:r>
          </a:p>
          <a:p>
            <a:pPr marL="0" indent="0">
              <a:lnSpc>
                <a:spcPct val="110000"/>
              </a:lnSpc>
              <a:buNone/>
            </a:pPr>
            <a:r>
              <a:rPr lang="zh-CN" altLang="en-US" dirty="0" smtClean="0"/>
              <a:t>金融市场基础设施通常是复杂的多边机构，涉及各种金融交易的最底层的制度和结构，而且金融市场基础设施的集中化活动也会使风险集中并在金融市场基础设施和参与的机构之间建立相互依存的关系，因此金融市场基础设施面临着较大的系统性风险、法律风险、信用风险、流动性风险、一般业务风险、托管风险、投资风险以及运行风险。</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lnSpcReduction="10000"/>
          </a:bodyPr>
          <a:lstStyle/>
          <a:p>
            <a:pPr marL="0" indent="0">
              <a:buNone/>
            </a:pPr>
            <a:endParaRPr lang="zh-CN" altLang="en-US" dirty="0"/>
          </a:p>
          <a:p>
            <a:pPr>
              <a:lnSpc>
                <a:spcPct val="110000"/>
              </a:lnSpc>
            </a:pPr>
            <a:r>
              <a:rPr lang="zh-CN" altLang="en-US" dirty="0"/>
              <a:t>法律风险是指法律适用超出预期或者法律的不确定性所带来的风险；信用风险是指金融市场基础设施及其参与者作为对手在到期日及其之后无法履行金融义务的风险；流动性风险是指一个交易对手没有充足的资金按照预期清偿债务的风险；一般业务风险是指金融市场基础设施作为市场主体的商业运营风险；托管于投资风险是指托管人未履行托管义务导致托管资产损失和金融市场基础设施在将自身资源和参与者资源投资过程中发生损失的风险；运行风险是指由于信息系统或者内部处理中的缺陷、人为错误、管理不善或者外部事件干扰造成的风险。</a:t>
            </a:r>
          </a:p>
          <a:p>
            <a:r>
              <a:rPr lang="en-US" altLang="zh-CN" dirty="0" smtClean="0"/>
              <a:t>PFMI</a:t>
            </a:r>
            <a:r>
              <a:rPr lang="zh-CN" altLang="en-US" dirty="0"/>
              <a:t>根据不同的风险源，制定了不同的原则来控制这些风险的发生：（</a:t>
            </a:r>
            <a:r>
              <a:rPr lang="en-US" altLang="zh-CN" dirty="0"/>
              <a:t>1</a:t>
            </a:r>
            <a:r>
              <a:rPr lang="zh-CN" altLang="en-US" dirty="0"/>
              <a:t>）法律基础；（</a:t>
            </a:r>
            <a:r>
              <a:rPr lang="en-US" altLang="zh-CN" dirty="0"/>
              <a:t>2</a:t>
            </a:r>
            <a:r>
              <a:rPr lang="zh-CN" altLang="en-US" dirty="0"/>
              <a:t>）治理；（</a:t>
            </a:r>
            <a:r>
              <a:rPr lang="en-US" altLang="zh-CN" dirty="0"/>
              <a:t>3</a:t>
            </a:r>
            <a:r>
              <a:rPr lang="zh-CN" altLang="en-US" dirty="0"/>
              <a:t>）全面风险管理框架；（</a:t>
            </a:r>
            <a:r>
              <a:rPr lang="en-US" altLang="zh-CN" dirty="0"/>
              <a:t>4</a:t>
            </a:r>
            <a:r>
              <a:rPr lang="zh-CN" altLang="en-US" dirty="0"/>
              <a:t>）信用风险；（</a:t>
            </a:r>
            <a:r>
              <a:rPr lang="en-US" altLang="zh-CN" dirty="0"/>
              <a:t>5</a:t>
            </a:r>
            <a:r>
              <a:rPr lang="zh-CN" altLang="en-US" dirty="0"/>
              <a:t>）抵押品；（</a:t>
            </a:r>
            <a:r>
              <a:rPr lang="en-US" altLang="zh-CN" dirty="0"/>
              <a:t>6</a:t>
            </a:r>
            <a:r>
              <a:rPr lang="zh-CN" altLang="en-US" dirty="0"/>
              <a:t>）保证金；（</a:t>
            </a:r>
            <a:r>
              <a:rPr lang="en-US" altLang="zh-CN" dirty="0"/>
              <a:t>7</a:t>
            </a:r>
            <a:r>
              <a:rPr lang="zh-CN" altLang="en-US" dirty="0"/>
              <a:t>）流动性风险；（</a:t>
            </a:r>
            <a:r>
              <a:rPr lang="en-US" altLang="zh-CN" dirty="0"/>
              <a:t>8</a:t>
            </a:r>
            <a:r>
              <a:rPr lang="zh-CN" altLang="en-US" dirty="0"/>
              <a:t>）结算最终性；（</a:t>
            </a:r>
            <a:r>
              <a:rPr lang="en-US" altLang="zh-CN" dirty="0"/>
              <a:t>9</a:t>
            </a:r>
            <a:r>
              <a:rPr lang="zh-CN" altLang="en-US" dirty="0"/>
              <a:t>）货币结算；（</a:t>
            </a:r>
            <a:r>
              <a:rPr lang="en-US" altLang="zh-CN" dirty="0"/>
              <a:t>10</a:t>
            </a:r>
            <a:r>
              <a:rPr lang="zh-CN" altLang="en-US" dirty="0"/>
              <a:t>）实物交割；（</a:t>
            </a:r>
            <a:r>
              <a:rPr lang="en-US" altLang="zh-CN" dirty="0"/>
              <a:t>11</a:t>
            </a:r>
            <a:r>
              <a:rPr lang="zh-CN" altLang="en-US" dirty="0"/>
              <a:t>）中央证券村官；（</a:t>
            </a:r>
            <a:r>
              <a:rPr lang="en-US" altLang="zh-CN" dirty="0"/>
              <a:t>12</a:t>
            </a:r>
            <a:r>
              <a:rPr lang="zh-CN" altLang="en-US" dirty="0"/>
              <a:t>）价值交换结算系统；（</a:t>
            </a:r>
            <a:r>
              <a:rPr lang="en-US" altLang="zh-CN" dirty="0"/>
              <a:t>13</a:t>
            </a:r>
            <a:r>
              <a:rPr lang="zh-CN" altLang="en-US" dirty="0"/>
              <a:t>）参与者违约规则与程序；（</a:t>
            </a:r>
            <a:r>
              <a:rPr lang="en-US" altLang="zh-CN" dirty="0"/>
              <a:t>14</a:t>
            </a:r>
            <a:r>
              <a:rPr lang="zh-CN" altLang="en-US" dirty="0"/>
              <a:t>）分离与转移；（</a:t>
            </a:r>
            <a:r>
              <a:rPr lang="en-US" altLang="zh-CN" dirty="0"/>
              <a:t>15</a:t>
            </a:r>
            <a:r>
              <a:rPr lang="zh-CN" altLang="en-US" dirty="0"/>
              <a:t>）一般业务风险；（</a:t>
            </a:r>
            <a:r>
              <a:rPr lang="en-US" altLang="zh-CN" dirty="0"/>
              <a:t>16</a:t>
            </a:r>
            <a:r>
              <a:rPr lang="zh-CN" altLang="en-US" dirty="0"/>
              <a:t>）托管风险与投资风险；（</a:t>
            </a:r>
            <a:r>
              <a:rPr lang="en-US" altLang="zh-CN" dirty="0"/>
              <a:t>17</a:t>
            </a:r>
            <a:r>
              <a:rPr lang="zh-CN" altLang="en-US" dirty="0"/>
              <a:t>）运行风险；（</a:t>
            </a:r>
            <a:r>
              <a:rPr lang="en-US" altLang="zh-CN" dirty="0"/>
              <a:t>18</a:t>
            </a:r>
            <a:r>
              <a:rPr lang="zh-CN" altLang="en-US" dirty="0"/>
              <a:t>）准入与参与要求；（</a:t>
            </a:r>
            <a:r>
              <a:rPr lang="en-US" altLang="zh-CN" dirty="0"/>
              <a:t>19</a:t>
            </a:r>
            <a:r>
              <a:rPr lang="zh-CN" altLang="en-US" dirty="0"/>
              <a:t>）分级参与安排；（</a:t>
            </a:r>
            <a:r>
              <a:rPr lang="en-US" altLang="zh-CN" dirty="0"/>
              <a:t>20</a:t>
            </a:r>
            <a:r>
              <a:rPr lang="zh-CN" altLang="en-US" dirty="0"/>
              <a:t>）金融市场基础设施的连接；（</a:t>
            </a:r>
            <a:r>
              <a:rPr lang="en-US" altLang="zh-CN" dirty="0"/>
              <a:t>21</a:t>
            </a:r>
            <a:r>
              <a:rPr lang="zh-CN" altLang="en-US" dirty="0"/>
              <a:t>）效率与效力；（</a:t>
            </a:r>
            <a:r>
              <a:rPr lang="en-US" altLang="zh-CN" dirty="0"/>
              <a:t>22</a:t>
            </a:r>
            <a:r>
              <a:rPr lang="zh-CN" altLang="en-US" dirty="0"/>
              <a:t>）通信程序与标准；（</a:t>
            </a:r>
            <a:r>
              <a:rPr lang="en-US" altLang="zh-CN" dirty="0"/>
              <a:t>23</a:t>
            </a:r>
            <a:r>
              <a:rPr lang="zh-CN" altLang="en-US" dirty="0"/>
              <a:t>）规则、关键程序和市场数据的披露；（</a:t>
            </a:r>
            <a:r>
              <a:rPr lang="en-US" altLang="zh-CN" dirty="0"/>
              <a:t>24</a:t>
            </a:r>
            <a:r>
              <a:rPr lang="zh-CN" altLang="en-US" dirty="0"/>
              <a:t>）交易数据库市场数据的披露。</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5.1.3 </a:t>
            </a:r>
            <a:r>
              <a:rPr lang="zh-CN" altLang="en-US" sz="2000" b="1" dirty="0" smtClean="0">
                <a:solidFill>
                  <a:srgbClr val="6A5015"/>
                </a:solidFill>
                <a:latin typeface="黑体" panose="02010609060101010101" pitchFamily="49" charset="-122"/>
                <a:ea typeface="黑体" panose="02010609060101010101" pitchFamily="49" charset="-122"/>
              </a:rPr>
              <a:t>互联网时代下金融市场基础设施</a:t>
            </a:r>
            <a:endParaRPr lang="en-US" altLang="zh-CN" sz="2000" b="1" dirty="0" smtClean="0">
              <a:latin typeface="黑体" panose="02010609060101010101" pitchFamily="49" charset="-122"/>
              <a:ea typeface="黑体" panose="02010609060101010101" pitchFamily="49" charset="-122"/>
            </a:endParaRPr>
          </a:p>
          <a:p>
            <a:pPr marL="0" indent="0">
              <a:buNone/>
            </a:pPr>
            <a:r>
              <a:rPr lang="zh-CN" altLang="en-US" dirty="0" smtClean="0"/>
              <a:t>互联网</a:t>
            </a:r>
            <a:r>
              <a:rPr lang="zh-CN" altLang="en-US" dirty="0"/>
              <a:t>金融的发展</a:t>
            </a:r>
            <a:r>
              <a:rPr lang="zh-CN" altLang="en-US" dirty="0" smtClean="0"/>
              <a:t>一方面促进</a:t>
            </a:r>
            <a:r>
              <a:rPr lang="zh-CN" altLang="en-US" dirty="0"/>
              <a:t>创业创新尤其</a:t>
            </a:r>
            <a:r>
              <a:rPr lang="zh-CN" altLang="en-US" dirty="0" smtClean="0"/>
              <a:t>是带动金融创新；同时</a:t>
            </a:r>
            <a:r>
              <a:rPr lang="zh-CN" altLang="en-US" dirty="0"/>
              <a:t>存在刚起步，行业尚不成熟也不规范，众多子行业的基础设施滞后明显等问题。因此，互联网金融基础设施不仅光局限于托管、交易登记、清算等传统设施，还应从以下几个技术方面继续加快建设：</a:t>
            </a:r>
          </a:p>
          <a:p>
            <a:r>
              <a:rPr lang="zh-CN" altLang="en-US" dirty="0"/>
              <a:t>（</a:t>
            </a:r>
            <a:r>
              <a:rPr lang="en-US" altLang="zh-CN" dirty="0"/>
              <a:t>1</a:t>
            </a:r>
            <a:r>
              <a:rPr lang="zh-CN" altLang="en-US" dirty="0"/>
              <a:t>）电子支付：尤其是移动支付最重要也是最基础的部分，只有移动支付成为可能并且推广与普及开来，才能为互联网金融新业态的发展奠定根基。</a:t>
            </a:r>
          </a:p>
          <a:p>
            <a:r>
              <a:rPr lang="zh-CN" altLang="en-US" dirty="0"/>
              <a:t>（</a:t>
            </a:r>
            <a:r>
              <a:rPr lang="en-US" altLang="zh-CN" dirty="0"/>
              <a:t>2</a:t>
            </a:r>
            <a:r>
              <a:rPr lang="zh-CN" altLang="en-US" dirty="0"/>
              <a:t>）大数据：利用互联网大数据的功能，对相关交易方往常的交易行为、交易数据进行分析，最大限度地了解对方的信用等级、投资偏好等相关信息，可以大大降低交易的成本解决了传统上信息不对称的问题，而这也需要统一的、可推广的征信系统</a:t>
            </a:r>
            <a:r>
              <a:rPr lang="zh-CN" altLang="en-US" dirty="0" smtClean="0"/>
              <a:t>。</a:t>
            </a:r>
            <a:endParaRPr lang="en-US" altLang="zh-CN" dirty="0" smtClean="0"/>
          </a:p>
          <a:p>
            <a:r>
              <a:rPr lang="zh-CN" altLang="en-US" dirty="0" smtClean="0"/>
              <a:t>（</a:t>
            </a:r>
            <a:r>
              <a:rPr lang="en-US" altLang="zh-CN" dirty="0" smtClean="0"/>
              <a:t>3</a:t>
            </a:r>
            <a:r>
              <a:rPr lang="zh-CN" altLang="en-US" dirty="0" smtClean="0"/>
              <a:t>）交易</a:t>
            </a:r>
            <a:r>
              <a:rPr lang="zh-CN" altLang="en-US" dirty="0"/>
              <a:t>凭证电子化：互联网金融时代交易凭证往往无纸质媒介，而各</a:t>
            </a:r>
            <a:r>
              <a:rPr lang="zh-CN" altLang="en-US" dirty="0" smtClean="0"/>
              <a:t>有规则的</a:t>
            </a:r>
            <a:r>
              <a:rPr lang="zh-CN" altLang="en-US" dirty="0"/>
              <a:t>运作模式也产生了不少的弊病，不够透明与安全是最大的弱点，在推进交易凭证电子化的同时需要统一的中央登记中心进行备案，以最大限度规范参与者</a:t>
            </a:r>
            <a:r>
              <a:rPr lang="zh-CN" altLang="en-US" dirty="0" smtClean="0"/>
              <a:t>行为，保障</a:t>
            </a:r>
            <a:r>
              <a:rPr lang="zh-CN" altLang="en-US" dirty="0"/>
              <a:t>行业秩序与投资者权益。</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互联网金融时代电子支付</a:t>
            </a:r>
            <a:endParaRPr lang="zh-CN" altLang="en-US" dirty="0">
              <a:solidFill>
                <a:srgbClr val="FF0000"/>
              </a:solidFill>
            </a:endParaRPr>
          </a:p>
        </p:txBody>
      </p:sp>
      <p:sp>
        <p:nvSpPr>
          <p:cNvPr id="3" name="内容占位符 2"/>
          <p:cNvSpPr>
            <a:spLocks noGrp="1"/>
          </p:cNvSpPr>
          <p:nvPr>
            <p:ph idx="1"/>
          </p:nvPr>
        </p:nvSpPr>
        <p:spPr>
          <a:xfrm>
            <a:off x="467544" y="2891845"/>
            <a:ext cx="8064896" cy="3345467"/>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5.2.1 </a:t>
            </a:r>
            <a:r>
              <a:rPr lang="zh-CN" altLang="en-US" sz="2000" b="1" dirty="0" smtClean="0">
                <a:solidFill>
                  <a:srgbClr val="6A5015"/>
                </a:solidFill>
                <a:latin typeface="黑体" panose="02010609060101010101" pitchFamily="49" charset="-122"/>
                <a:ea typeface="黑体" panose="02010609060101010101" pitchFamily="49" charset="-122"/>
              </a:rPr>
              <a:t>电子支付不同模式</a:t>
            </a:r>
          </a:p>
          <a:p>
            <a:pPr marL="0" indent="0">
              <a:buNone/>
            </a:pPr>
            <a:r>
              <a:rPr lang="zh-CN" altLang="zh-CN" dirty="0"/>
              <a:t>中国人民银行于</a:t>
            </a:r>
            <a:r>
              <a:rPr lang="en-US" altLang="zh-CN" dirty="0"/>
              <a:t>2005</a:t>
            </a:r>
            <a:r>
              <a:rPr lang="zh-CN" altLang="zh-CN" dirty="0"/>
              <a:t>年</a:t>
            </a:r>
            <a:r>
              <a:rPr lang="en-US" altLang="zh-CN" dirty="0"/>
              <a:t>10</a:t>
            </a:r>
            <a:r>
              <a:rPr lang="zh-CN" altLang="zh-CN" dirty="0"/>
              <a:t>月</a:t>
            </a:r>
            <a:r>
              <a:rPr lang="en-US" altLang="zh-CN" dirty="0"/>
              <a:t>26</a:t>
            </a:r>
            <a:r>
              <a:rPr lang="zh-CN" altLang="zh-CN" dirty="0"/>
              <a:t>日颁布实施《电子支付指引（第一号）》中将电子支付定义为：“单位、个人（以下简称客户）直接或授权他人通过电子终端发出支付指令，实现货币支付与资金转移的行为。”电子支付外延广泛，种类繁多，以下按照不同的角度对其分类</a:t>
            </a:r>
            <a:r>
              <a:rPr lang="zh-CN" altLang="zh-CN" dirty="0" smtClean="0"/>
              <a:t>：</a:t>
            </a:r>
            <a:endParaRPr lang="en-US" altLang="zh-CN" dirty="0" smtClean="0"/>
          </a:p>
          <a:p>
            <a:r>
              <a:rPr lang="en-US" altLang="zh-CN" b="1" dirty="0"/>
              <a:t>1</a:t>
            </a:r>
            <a:r>
              <a:rPr lang="zh-CN" altLang="en-US" b="1" dirty="0"/>
              <a:t>、基于支付方式角度划分电子支付</a:t>
            </a:r>
            <a:r>
              <a:rPr lang="zh-CN" altLang="en-US" b="1" dirty="0" smtClean="0"/>
              <a:t>模式</a:t>
            </a:r>
            <a:endParaRPr lang="en-US" altLang="zh-CN" b="1" dirty="0"/>
          </a:p>
          <a:p>
            <a:pPr marL="342900" lvl="1" indent="-342900">
              <a:buSzPct val="150000"/>
            </a:pPr>
            <a:r>
              <a:rPr lang="zh-CN" altLang="en-US" b="1" dirty="0" smtClean="0"/>
              <a:t>传统支付模式：</a:t>
            </a:r>
            <a:r>
              <a:rPr lang="zh-CN" altLang="en-US" dirty="0"/>
              <a:t>传统模式多运用于银行的业务当中，储户通过银行设置的电子终端设备或者电话、数码电视等有线通信设备向银行内部计算机系统发送支付指令，进行查询、转账、支付等传统银行业务，最大的特点就是有线设备直接接入银行终端。</a:t>
            </a:r>
            <a:endParaRPr lang="en-US" altLang="zh-CN" dirty="0">
              <a:solidFill>
                <a:srgbClr val="FF0000"/>
              </a:solidFill>
            </a:endParaRPr>
          </a:p>
          <a:p>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5" name="TextBox 4"/>
          <p:cNvSpPr txBox="1"/>
          <p:nvPr/>
        </p:nvSpPr>
        <p:spPr>
          <a:xfrm>
            <a:off x="539552" y="1414517"/>
            <a:ext cx="8136904" cy="1477328"/>
          </a:xfrm>
          <a:prstGeom prst="rect">
            <a:avLst/>
          </a:prstGeom>
          <a:noFill/>
        </p:spPr>
        <p:txBody>
          <a:bodyPr wrap="square" rtlCol="0">
            <a:spAutoFit/>
          </a:bodyPr>
          <a:lstStyle/>
          <a:p>
            <a:r>
              <a:rPr lang="zh-CN" altLang="en-US" dirty="0" smtClean="0">
                <a:solidFill>
                  <a:srgbClr val="6A5015"/>
                </a:solidFill>
                <a:latin typeface="仿宋" panose="02010609060101010101" pitchFamily="49" charset="-122"/>
                <a:ea typeface="仿宋" panose="02010609060101010101" pitchFamily="49" charset="-122"/>
              </a:rPr>
              <a:t>电子</a:t>
            </a:r>
            <a:r>
              <a:rPr lang="zh-CN" altLang="en-US" dirty="0">
                <a:solidFill>
                  <a:srgbClr val="6A5015"/>
                </a:solidFill>
                <a:latin typeface="仿宋" panose="02010609060101010101" pitchFamily="49" charset="-122"/>
                <a:ea typeface="仿宋" panose="02010609060101010101" pitchFamily="49" charset="-122"/>
              </a:rPr>
              <a:t>支付起源于网上购物，对于在网上开店且规模较小的商家而言</a:t>
            </a:r>
            <a:r>
              <a:rPr lang="zh-CN" altLang="en-US" dirty="0" smtClean="0">
                <a:solidFill>
                  <a:srgbClr val="6A5015"/>
                </a:solidFill>
                <a:latin typeface="仿宋" panose="02010609060101010101" pitchFamily="49" charset="-122"/>
                <a:ea typeface="仿宋" panose="02010609060101010101" pitchFamily="49" charset="-122"/>
              </a:rPr>
              <a:t>，承担</a:t>
            </a:r>
            <a:r>
              <a:rPr lang="zh-CN" altLang="en-US" dirty="0">
                <a:solidFill>
                  <a:srgbClr val="6A5015"/>
                </a:solidFill>
                <a:latin typeface="仿宋" panose="02010609060101010101" pitchFamily="49" charset="-122"/>
                <a:ea typeface="仿宋" panose="02010609060101010101" pitchFamily="49" charset="-122"/>
              </a:rPr>
              <a:t>连接商业银行以达到网上收款和结算的</a:t>
            </a:r>
            <a:r>
              <a:rPr lang="zh-CN" altLang="en-US" dirty="0" smtClean="0">
                <a:solidFill>
                  <a:srgbClr val="6A5015"/>
                </a:solidFill>
                <a:latin typeface="仿宋" panose="02010609060101010101" pitchFamily="49" charset="-122"/>
                <a:ea typeface="仿宋" panose="02010609060101010101" pitchFamily="49" charset="-122"/>
              </a:rPr>
              <a:t>目的</a:t>
            </a:r>
            <a:r>
              <a:rPr lang="zh-CN" altLang="en-US" dirty="0">
                <a:solidFill>
                  <a:srgbClr val="6A5015"/>
                </a:solidFill>
                <a:latin typeface="仿宋" panose="02010609060101010101" pitchFamily="49" charset="-122"/>
                <a:ea typeface="仿宋" panose="02010609060101010101" pitchFamily="49" charset="-122"/>
              </a:rPr>
              <a:t>的</a:t>
            </a:r>
            <a:r>
              <a:rPr lang="zh-CN" altLang="en-US" dirty="0" smtClean="0">
                <a:solidFill>
                  <a:srgbClr val="6A5015"/>
                </a:solidFill>
                <a:latin typeface="仿宋" panose="02010609060101010101" pitchFamily="49" charset="-122"/>
                <a:ea typeface="仿宋" panose="02010609060101010101" pitchFamily="49" charset="-122"/>
              </a:rPr>
              <a:t>维护和</a:t>
            </a:r>
            <a:r>
              <a:rPr lang="zh-CN" altLang="en-US" dirty="0">
                <a:solidFill>
                  <a:srgbClr val="6A5015"/>
                </a:solidFill>
                <a:latin typeface="仿宋" panose="02010609060101010101" pitchFamily="49" charset="-122"/>
                <a:ea typeface="仿宋" panose="02010609060101010101" pitchFamily="49" charset="-122"/>
              </a:rPr>
              <a:t>交易</a:t>
            </a:r>
            <a:r>
              <a:rPr lang="zh-CN" altLang="en-US" dirty="0" smtClean="0">
                <a:solidFill>
                  <a:srgbClr val="6A5015"/>
                </a:solidFill>
                <a:latin typeface="仿宋" panose="02010609060101010101" pitchFamily="49" charset="-122"/>
                <a:ea typeface="仿宋" panose="02010609060101010101" pitchFamily="49" charset="-122"/>
              </a:rPr>
              <a:t>费用是巨大的。另一方面</a:t>
            </a:r>
            <a:r>
              <a:rPr lang="zh-CN" altLang="en-US" dirty="0">
                <a:solidFill>
                  <a:srgbClr val="6A5015"/>
                </a:solidFill>
                <a:latin typeface="仿宋" panose="02010609060101010101" pitchFamily="49" charset="-122"/>
                <a:ea typeface="仿宋" panose="02010609060101010101" pitchFamily="49" charset="-122"/>
              </a:rPr>
              <a:t>，由于购物者与商家之间的信息不对称，不能充分掌握对方的信用情况，就会</a:t>
            </a:r>
            <a:r>
              <a:rPr lang="zh-CN" altLang="en-US" dirty="0" smtClean="0">
                <a:solidFill>
                  <a:srgbClr val="6A5015"/>
                </a:solidFill>
                <a:latin typeface="仿宋" panose="02010609060101010101" pitchFamily="49" charset="-122"/>
                <a:ea typeface="仿宋" panose="02010609060101010101" pitchFamily="49" charset="-122"/>
              </a:rPr>
              <a:t>出现担心商品质量和对方不付款的问题。而以</a:t>
            </a:r>
            <a:r>
              <a:rPr lang="zh-CN" altLang="en-US" dirty="0">
                <a:solidFill>
                  <a:srgbClr val="6A5015"/>
                </a:solidFill>
                <a:latin typeface="仿宋" panose="02010609060101010101" pitchFamily="49" charset="-122"/>
                <a:ea typeface="仿宋" panose="02010609060101010101" pitchFamily="49" charset="-122"/>
              </a:rPr>
              <a:t>第三方支付为代表的的电子支付技术异军突起</a:t>
            </a:r>
            <a:r>
              <a:rPr lang="zh-CN" altLang="en-US" dirty="0" smtClean="0">
                <a:solidFill>
                  <a:srgbClr val="6A5015"/>
                </a:solidFill>
                <a:latin typeface="仿宋" panose="02010609060101010101" pitchFamily="49" charset="-122"/>
                <a:ea typeface="仿宋" panose="02010609060101010101" pitchFamily="49" charset="-122"/>
              </a:rPr>
              <a:t>，因其高效</a:t>
            </a:r>
            <a:r>
              <a:rPr lang="zh-CN" altLang="en-US" dirty="0">
                <a:solidFill>
                  <a:srgbClr val="6A5015"/>
                </a:solidFill>
                <a:latin typeface="仿宋" panose="02010609060101010101" pitchFamily="49" charset="-122"/>
                <a:ea typeface="仿宋" panose="02010609060101010101" pitchFamily="49" charset="-122"/>
              </a:rPr>
              <a:t>性与便利</a:t>
            </a:r>
            <a:r>
              <a:rPr lang="zh-CN" altLang="en-US" dirty="0" smtClean="0">
                <a:solidFill>
                  <a:srgbClr val="6A5015"/>
                </a:solidFill>
                <a:latin typeface="仿宋" panose="02010609060101010101" pitchFamily="49" charset="-122"/>
                <a:ea typeface="仿宋" panose="02010609060101010101" pitchFamily="49" charset="-122"/>
              </a:rPr>
              <a:t>性迅速</a:t>
            </a:r>
            <a:r>
              <a:rPr lang="zh-CN" altLang="en-US" dirty="0">
                <a:solidFill>
                  <a:srgbClr val="6A5015"/>
                </a:solidFill>
                <a:latin typeface="仿宋" panose="02010609060101010101" pitchFamily="49" charset="-122"/>
                <a:ea typeface="仿宋" panose="02010609060101010101" pitchFamily="49" charset="-122"/>
              </a:rPr>
              <a:t>普及开来。</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8362</Words>
  <Application>Microsoft Office PowerPoint</Application>
  <PresentationFormat>全屏显示(4:3)</PresentationFormat>
  <Paragraphs>202</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第五章 互联网金融基础设施</vt:lpstr>
      <vt:lpstr>导言</vt:lpstr>
      <vt:lpstr>幻灯片 3</vt:lpstr>
      <vt:lpstr>本章学习目标</vt:lpstr>
      <vt:lpstr>5.1 互联网金融时代金融市场需要怎样的基础设施</vt:lpstr>
      <vt:lpstr>幻灯片 6</vt:lpstr>
      <vt:lpstr>幻灯片 7</vt:lpstr>
      <vt:lpstr>幻灯片 8</vt:lpstr>
      <vt:lpstr>5.2 互联网金融时代电子支付</vt:lpstr>
      <vt:lpstr>幻灯片 10</vt:lpstr>
      <vt:lpstr>幻灯片 11</vt:lpstr>
      <vt:lpstr>幻灯片 12</vt:lpstr>
      <vt:lpstr>幻灯片 13</vt:lpstr>
      <vt:lpstr>幻灯片 14</vt:lpstr>
      <vt:lpstr>5.3 大数据基础设施建设</vt:lpstr>
      <vt:lpstr>幻灯片 16</vt:lpstr>
      <vt:lpstr>幻灯片 17</vt:lpstr>
      <vt:lpstr>幻灯片 18</vt:lpstr>
      <vt:lpstr>幻灯片 19</vt:lpstr>
      <vt:lpstr>5.4 互联网金融的安全认证</vt:lpstr>
      <vt:lpstr>幻灯片 21</vt:lpstr>
      <vt:lpstr>幻灯片 22</vt:lpstr>
      <vt:lpstr>幻灯片 23</vt:lpstr>
      <vt:lpstr>幻灯片 24</vt:lpstr>
      <vt:lpstr>幻灯片 25</vt:lpstr>
      <vt:lpstr>5.5 互联网时代的征信系统</vt:lpstr>
      <vt:lpstr>幻灯片 27</vt:lpstr>
      <vt:lpstr>幻灯片 28</vt:lpstr>
      <vt:lpstr>幻灯片 29</vt:lpstr>
      <vt:lpstr>幻灯片 30</vt:lpstr>
      <vt:lpstr>幻灯片 31</vt:lpstr>
      <vt:lpstr>总结</vt:lpstr>
      <vt:lpstr>关键概念</vt:lpstr>
      <vt:lpstr>幻灯片 34</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USER</cp:lastModifiedBy>
  <cp:revision>206</cp:revision>
  <dcterms:created xsi:type="dcterms:W3CDTF">2014-09-28T02:22:00Z</dcterms:created>
  <dcterms:modified xsi:type="dcterms:W3CDTF">2016-09-03T02:54:43Z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