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78" r:id="rId2"/>
    <p:sldId id="259" r:id="rId3"/>
    <p:sldId id="277" r:id="rId4"/>
    <p:sldId id="263" r:id="rId5"/>
    <p:sldId id="284" r:id="rId6"/>
    <p:sldId id="264" r:id="rId7"/>
    <p:sldId id="286" r:id="rId8"/>
    <p:sldId id="270" r:id="rId9"/>
    <p:sldId id="269" r:id="rId10"/>
    <p:sldId id="287" r:id="rId11"/>
    <p:sldId id="288" r:id="rId12"/>
    <p:sldId id="289" r:id="rId13"/>
    <p:sldId id="290" r:id="rId14"/>
    <p:sldId id="291" r:id="rId15"/>
    <p:sldId id="294" r:id="rId16"/>
    <p:sldId id="293" r:id="rId17"/>
    <p:sldId id="295" r:id="rId18"/>
    <p:sldId id="296" r:id="rId19"/>
    <p:sldId id="297" r:id="rId20"/>
    <p:sldId id="292" r:id="rId21"/>
    <p:sldId id="299" r:id="rId22"/>
    <p:sldId id="298" r:id="rId23"/>
    <p:sldId id="300" r:id="rId24"/>
    <p:sldId id="301" r:id="rId25"/>
    <p:sldId id="303" r:id="rId26"/>
    <p:sldId id="302" r:id="rId27"/>
    <p:sldId id="304" r:id="rId28"/>
    <p:sldId id="305" r:id="rId29"/>
    <p:sldId id="306" r:id="rId30"/>
    <p:sldId id="307" r:id="rId31"/>
    <p:sldId id="308" r:id="rId32"/>
    <p:sldId id="309" r:id="rId33"/>
    <p:sldId id="282" r:id="rId34"/>
    <p:sldId id="283" r:id="rId35"/>
    <p:sldId id="273" r:id="rId36"/>
    <p:sldId id="275"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59" autoAdjust="0"/>
    <p:restoredTop sz="95141"/>
  </p:normalViewPr>
  <p:slideViewPr>
    <p:cSldViewPr>
      <p:cViewPr varScale="1">
        <p:scale>
          <a:sx n="70" d="100"/>
          <a:sy n="70" d="100"/>
        </p:scale>
        <p:origin x="122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单位：万亿元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Sheet1!$A$2:$A$6</c:f>
              <c:strCache>
                <c:ptCount val="5"/>
                <c:pt idx="0">
                  <c:v>2014一季度</c:v>
                </c:pt>
                <c:pt idx="1">
                  <c:v>2014二季度</c:v>
                </c:pt>
                <c:pt idx="2">
                  <c:v>2014三季度</c:v>
                </c:pt>
                <c:pt idx="3">
                  <c:v>2014四季度</c:v>
                </c:pt>
                <c:pt idx="4">
                  <c:v>2015一季度</c:v>
                </c:pt>
              </c:strCache>
            </c:strRef>
          </c:cat>
          <c:val>
            <c:numRef>
              <c:f>Sheet1!$B$2:$B$6</c:f>
              <c:numCache>
                <c:formatCode>General</c:formatCode>
                <c:ptCount val="5"/>
                <c:pt idx="0">
                  <c:v>291.10000000000002</c:v>
                </c:pt>
                <c:pt idx="1">
                  <c:v>311.2</c:v>
                </c:pt>
                <c:pt idx="2">
                  <c:v>334.1</c:v>
                </c:pt>
                <c:pt idx="3">
                  <c:v>352.1</c:v>
                </c:pt>
                <c:pt idx="4">
                  <c:v>353.5</c:v>
                </c:pt>
              </c:numCache>
            </c:numRef>
          </c:val>
          <c:extLst xmlns:c16r2="http://schemas.microsoft.com/office/drawing/2015/06/chart">
            <c:ext xmlns:c16="http://schemas.microsoft.com/office/drawing/2014/chart" uri="{C3380CC4-5D6E-409C-BE32-E72D297353CC}">
              <c16:uniqueId val="{00000000-0F3D-4F3D-8BF2-2C0F79F1F79F}"/>
            </c:ext>
          </c:extLst>
        </c:ser>
        <c:dLbls>
          <c:dLblPos val="outEnd"/>
          <c:showLegendKey val="0"/>
          <c:showVal val="1"/>
          <c:showCatName val="0"/>
          <c:showSerName val="0"/>
          <c:showPercent val="0"/>
          <c:showBubbleSize val="0"/>
        </c:dLbls>
        <c:gapWidth val="219"/>
        <c:overlap val="-27"/>
        <c:axId val="183515616"/>
        <c:axId val="183516176"/>
      </c:barChart>
      <c:catAx>
        <c:axId val="1835156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516176"/>
        <c:crosses val="autoZero"/>
        <c:auto val="1"/>
        <c:lblAlgn val="ctr"/>
        <c:lblOffset val="100"/>
        <c:noMultiLvlLbl val="0"/>
      </c:catAx>
      <c:valAx>
        <c:axId val="183516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515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Sheet1!$A$2:$A$6</c:f>
              <c:strCache>
                <c:ptCount val="5"/>
                <c:pt idx="0">
                  <c:v>2014三季度</c:v>
                </c:pt>
                <c:pt idx="1">
                  <c:v>2014四季度</c:v>
                </c:pt>
                <c:pt idx="2">
                  <c:v>2015一季度</c:v>
                </c:pt>
                <c:pt idx="3">
                  <c:v>2015二季度</c:v>
                </c:pt>
                <c:pt idx="4">
                  <c:v>2015三季度</c:v>
                </c:pt>
              </c:strCache>
            </c:strRef>
          </c:cat>
          <c:val>
            <c:numRef>
              <c:f>Sheet1!$B$2:$B$6</c:f>
              <c:numCache>
                <c:formatCode>General</c:formatCode>
                <c:ptCount val="5"/>
                <c:pt idx="0">
                  <c:v>85115</c:v>
                </c:pt>
                <c:pt idx="1">
                  <c:v>101796</c:v>
                </c:pt>
                <c:pt idx="2">
                  <c:v>120751</c:v>
                </c:pt>
                <c:pt idx="3">
                  <c:v>142451</c:v>
                </c:pt>
                <c:pt idx="4">
                  <c:v>174337</c:v>
                </c:pt>
              </c:numCache>
            </c:numRef>
          </c:val>
          <c:extLst xmlns:c16r2="http://schemas.microsoft.com/office/drawing/2015/06/chart">
            <c:ext xmlns:c16="http://schemas.microsoft.com/office/drawing/2014/chart" uri="{C3380CC4-5D6E-409C-BE32-E72D297353CC}">
              <c16:uniqueId val="{00000000-4E8A-4ACA-B17F-F61BB7625D50}"/>
            </c:ext>
          </c:extLst>
        </c:ser>
        <c:dLbls>
          <c:dLblPos val="inEnd"/>
          <c:showLegendKey val="0"/>
          <c:showVal val="1"/>
          <c:showCatName val="0"/>
          <c:showSerName val="0"/>
          <c:showPercent val="0"/>
          <c:showBubbleSize val="0"/>
        </c:dLbls>
        <c:gapWidth val="219"/>
        <c:overlap val="-27"/>
        <c:axId val="183626768"/>
        <c:axId val="274872096"/>
      </c:barChart>
      <c:catAx>
        <c:axId val="18362676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74872096"/>
        <c:crosses val="autoZero"/>
        <c:auto val="1"/>
        <c:lblAlgn val="ctr"/>
        <c:lblOffset val="100"/>
        <c:noMultiLvlLbl val="0"/>
      </c:catAx>
      <c:valAx>
        <c:axId val="27487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3626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19175020050016"/>
          <c:y val="0.16719306371533299"/>
          <c:w val="0.78526290642757102"/>
          <c:h val="0.71701063682829602"/>
        </c:manualLayout>
      </c:layout>
      <c:barChart>
        <c:barDir val="col"/>
        <c:grouping val="clustered"/>
        <c:varyColors val="0"/>
        <c:ser>
          <c:idx val="0"/>
          <c:order val="0"/>
          <c:tx>
            <c:strRef>
              <c:f>Sheet1!$B$1</c:f>
              <c:strCache>
                <c:ptCount val="1"/>
                <c:pt idx="0">
                  <c:v>人民币贷款社会融资规模</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Sheet1!$A$2:$A$10</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Sheet1!$B$2:$B$10</c:f>
              <c:numCache>
                <c:formatCode>General</c:formatCode>
                <c:ptCount val="9"/>
                <c:pt idx="0">
                  <c:v>31523</c:v>
                </c:pt>
                <c:pt idx="1">
                  <c:v>36323</c:v>
                </c:pt>
                <c:pt idx="2">
                  <c:v>49041</c:v>
                </c:pt>
                <c:pt idx="3">
                  <c:v>95942</c:v>
                </c:pt>
                <c:pt idx="4">
                  <c:v>79451</c:v>
                </c:pt>
                <c:pt idx="5">
                  <c:v>74715</c:v>
                </c:pt>
                <c:pt idx="6">
                  <c:v>82083</c:v>
                </c:pt>
                <c:pt idx="7">
                  <c:v>88916</c:v>
                </c:pt>
                <c:pt idx="8">
                  <c:v>97816</c:v>
                </c:pt>
              </c:numCache>
            </c:numRef>
          </c:val>
          <c:extLst xmlns:c16r2="http://schemas.microsoft.com/office/drawing/2015/06/chart">
            <c:ext xmlns:c16="http://schemas.microsoft.com/office/drawing/2014/chart" uri="{C3380CC4-5D6E-409C-BE32-E72D297353CC}">
              <c16:uniqueId val="{00000000-B3D6-4DDE-B41B-E7F7B85A9736}"/>
            </c:ext>
          </c:extLst>
        </c:ser>
        <c:dLbls>
          <c:showLegendKey val="0"/>
          <c:showVal val="0"/>
          <c:showCatName val="0"/>
          <c:showSerName val="0"/>
          <c:showPercent val="0"/>
          <c:showBubbleSize val="0"/>
        </c:dLbls>
        <c:gapWidth val="219"/>
        <c:overlap val="-27"/>
        <c:axId val="274874336"/>
        <c:axId val="274874896"/>
      </c:barChart>
      <c:catAx>
        <c:axId val="27487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74874896"/>
        <c:crosses val="autoZero"/>
        <c:auto val="1"/>
        <c:lblAlgn val="ctr"/>
        <c:lblOffset val="100"/>
        <c:noMultiLvlLbl val="0"/>
      </c:catAx>
      <c:valAx>
        <c:axId val="274874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74874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3">
                  <a:shade val="53000"/>
                </a:schemeClr>
              </a:solidFill>
              <a:ln>
                <a:noFill/>
              </a:ln>
              <a:effectLst/>
            </c:spPr>
          </c:dPt>
          <c:dPt>
            <c:idx val="1"/>
            <c:bubble3D val="0"/>
            <c:spPr>
              <a:solidFill>
                <a:schemeClr val="accent3">
                  <a:shade val="76000"/>
                </a:schemeClr>
              </a:solidFill>
              <a:ln>
                <a:noFill/>
              </a:ln>
              <a:effectLst/>
            </c:spPr>
          </c:dPt>
          <c:dPt>
            <c:idx val="2"/>
            <c:bubble3D val="0"/>
            <c:spPr>
              <a:solidFill>
                <a:schemeClr val="accent3"/>
              </a:solidFill>
              <a:ln>
                <a:noFill/>
              </a:ln>
              <a:effectLst/>
            </c:spPr>
          </c:dPt>
          <c:dPt>
            <c:idx val="3"/>
            <c:bubble3D val="0"/>
            <c:spPr>
              <a:solidFill>
                <a:schemeClr val="accent3">
                  <a:tint val="77000"/>
                </a:schemeClr>
              </a:solidFill>
              <a:ln>
                <a:noFill/>
              </a:ln>
              <a:effectLst/>
            </c:spPr>
          </c:dPt>
          <c:dPt>
            <c:idx val="4"/>
            <c:bubble3D val="0"/>
            <c:spPr>
              <a:solidFill>
                <a:schemeClr val="accent3">
                  <a:tint val="54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shade val="95000"/>
                      <a:satMod val="105000"/>
                    </a:schemeClr>
                  </a:solidFill>
                  <a:prstDash val="solid"/>
                  <a:round/>
                </a:ln>
                <a:effectLst/>
              </c:spPr>
            </c:leaderLines>
            <c:extLst xmlns:c16r2="http://schemas.microsoft.com/office/drawing/2015/06/chart">
              <c:ext xmlns:c15="http://schemas.microsoft.com/office/drawing/2012/chart" uri="{CE6537A1-D6FC-4f65-9D91-7224C49458BB}">
                <c15:layout/>
              </c:ext>
            </c:extLst>
          </c:dLbls>
          <c:cat>
            <c:strRef>
              <c:f>Sheet1!$A$2:$A$6</c:f>
              <c:strCache>
                <c:ptCount val="5"/>
                <c:pt idx="0">
                  <c:v>住户短期贷款</c:v>
                </c:pt>
                <c:pt idx="1">
                  <c:v>住户中长期贷款</c:v>
                </c:pt>
                <c:pt idx="2">
                  <c:v>非金融企业短期</c:v>
                </c:pt>
                <c:pt idx="3">
                  <c:v>非金融企业中长期</c:v>
                </c:pt>
                <c:pt idx="4">
                  <c:v>票据融资</c:v>
                </c:pt>
              </c:strCache>
            </c:strRef>
          </c:cat>
          <c:val>
            <c:numRef>
              <c:f>Sheet1!$B$2:$B$6</c:f>
              <c:numCache>
                <c:formatCode>General</c:formatCode>
                <c:ptCount val="5"/>
                <c:pt idx="0">
                  <c:v>10600</c:v>
                </c:pt>
                <c:pt idx="1">
                  <c:v>22300</c:v>
                </c:pt>
                <c:pt idx="2">
                  <c:v>14000</c:v>
                </c:pt>
                <c:pt idx="3">
                  <c:v>38300</c:v>
                </c:pt>
                <c:pt idx="4">
                  <c:v>9574</c:v>
                </c:pt>
              </c:numCache>
            </c:numRef>
          </c:val>
          <c:extLst xmlns:c16r2="http://schemas.microsoft.com/office/drawing/2015/06/chart">
            <c:ext xmlns:c16="http://schemas.microsoft.com/office/drawing/2014/chart" uri="{C3380CC4-5D6E-409C-BE32-E72D297353CC}">
              <c16:uniqueId val="{00000000-C7A7-46F5-AE50-39F23944A78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zero"/>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单位：家</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880</c:v>
                </c:pt>
                <c:pt idx="1">
                  <c:v>948</c:v>
                </c:pt>
                <c:pt idx="2">
                  <c:v>1023</c:v>
                </c:pt>
                <c:pt idx="3">
                  <c:v>1073</c:v>
                </c:pt>
                <c:pt idx="4">
                  <c:v>1125</c:v>
                </c:pt>
                <c:pt idx="5">
                  <c:v>1184</c:v>
                </c:pt>
              </c:numCache>
            </c:numRef>
          </c:val>
          <c:extLst xmlns:c16r2="http://schemas.microsoft.com/office/drawing/2015/06/chart">
            <c:ext xmlns:c16="http://schemas.microsoft.com/office/drawing/2014/chart" uri="{C3380CC4-5D6E-409C-BE32-E72D297353CC}">
              <c16:uniqueId val="{00000000-D1F2-4798-8B02-86043EA2B321}"/>
            </c:ext>
          </c:extLst>
        </c:ser>
        <c:dLbls>
          <c:showLegendKey val="0"/>
          <c:showVal val="0"/>
          <c:showCatName val="0"/>
          <c:showSerName val="0"/>
          <c:showPercent val="0"/>
          <c:showBubbleSize val="0"/>
        </c:dLbls>
        <c:gapWidth val="150"/>
        <c:axId val="274879376"/>
        <c:axId val="275389600"/>
      </c:barChart>
      <c:catAx>
        <c:axId val="274879376"/>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89600"/>
        <c:crosses val="autoZero"/>
        <c:auto val="1"/>
        <c:lblAlgn val="ctr"/>
        <c:lblOffset val="100"/>
        <c:noMultiLvlLbl val="0"/>
      </c:catAx>
      <c:valAx>
        <c:axId val="275389600"/>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4879376"/>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百分比</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Sheet1!$A$2:$A$7</c:f>
              <c:strCache>
                <c:ptCount val="6"/>
                <c:pt idx="0">
                  <c:v>1月</c:v>
                </c:pt>
                <c:pt idx="1">
                  <c:v>2月</c:v>
                </c:pt>
                <c:pt idx="2">
                  <c:v>3月</c:v>
                </c:pt>
                <c:pt idx="3">
                  <c:v>4月</c:v>
                </c:pt>
                <c:pt idx="4">
                  <c:v>5月</c:v>
                </c:pt>
                <c:pt idx="5">
                  <c:v>6月</c:v>
                </c:pt>
              </c:strCache>
            </c:strRef>
          </c:cat>
          <c:val>
            <c:numRef>
              <c:f>Sheet1!$B$2:$B$7</c:f>
              <c:numCache>
                <c:formatCode>0.00%</c:formatCode>
                <c:ptCount val="6"/>
                <c:pt idx="0">
                  <c:v>0.19550000000000001</c:v>
                </c:pt>
                <c:pt idx="1">
                  <c:v>0.22239999999999999</c:v>
                </c:pt>
                <c:pt idx="2">
                  <c:v>0.2112</c:v>
                </c:pt>
                <c:pt idx="3">
                  <c:v>0.20069999999999999</c:v>
                </c:pt>
                <c:pt idx="4">
                  <c:v>0.19450000000000001</c:v>
                </c:pt>
                <c:pt idx="5">
                  <c:v>0.18490000000000101</c:v>
                </c:pt>
              </c:numCache>
            </c:numRef>
          </c:val>
          <c:extLst xmlns:c16r2="http://schemas.microsoft.com/office/drawing/2015/06/chart">
            <c:ext xmlns:c16="http://schemas.microsoft.com/office/drawing/2014/chart" uri="{C3380CC4-5D6E-409C-BE32-E72D297353CC}">
              <c16:uniqueId val="{00000000-A47E-49F7-B599-0D2701DD76F2}"/>
            </c:ext>
          </c:extLst>
        </c:ser>
        <c:dLbls>
          <c:showLegendKey val="0"/>
          <c:showVal val="0"/>
          <c:showCatName val="0"/>
          <c:showSerName val="0"/>
          <c:showPercent val="0"/>
          <c:showBubbleSize val="0"/>
        </c:dLbls>
        <c:gapWidth val="150"/>
        <c:axId val="275391840"/>
        <c:axId val="275392400"/>
      </c:barChart>
      <c:catAx>
        <c:axId val="275391840"/>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2400"/>
        <c:crosses val="autoZero"/>
        <c:auto val="1"/>
        <c:lblAlgn val="ctr"/>
        <c:lblOffset val="100"/>
        <c:noMultiLvlLbl val="0"/>
      </c:catAx>
      <c:valAx>
        <c:axId val="275392400"/>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0.00%"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184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328.71</c:v>
                </c:pt>
                <c:pt idx="1">
                  <c:v>357.84000000000032</c:v>
                </c:pt>
                <c:pt idx="2">
                  <c:v>403</c:v>
                </c:pt>
                <c:pt idx="3">
                  <c:v>427.22999999999888</c:v>
                </c:pt>
                <c:pt idx="4">
                  <c:v>448.19</c:v>
                </c:pt>
                <c:pt idx="5">
                  <c:v>477.62</c:v>
                </c:pt>
              </c:numCache>
            </c:numRef>
          </c:val>
          <c:extLst xmlns:c16r2="http://schemas.microsoft.com/office/drawing/2015/06/chart">
            <c:ext xmlns:c16="http://schemas.microsoft.com/office/drawing/2014/chart" uri="{C3380CC4-5D6E-409C-BE32-E72D297353CC}">
              <c16:uniqueId val="{00000000-BDEE-4D35-AF02-7E708622A345}"/>
            </c:ext>
          </c:extLst>
        </c:ser>
        <c:dLbls>
          <c:showLegendKey val="0"/>
          <c:showVal val="0"/>
          <c:showCatName val="0"/>
          <c:showSerName val="0"/>
          <c:showPercent val="0"/>
          <c:showBubbleSize val="0"/>
        </c:dLbls>
        <c:gapWidth val="150"/>
        <c:axId val="275394640"/>
        <c:axId val="275395200"/>
      </c:barChart>
      <c:catAx>
        <c:axId val="275394640"/>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5200"/>
        <c:crosses val="autoZero"/>
        <c:auto val="1"/>
        <c:lblAlgn val="ctr"/>
        <c:lblOffset val="100"/>
        <c:noMultiLvlLbl val="0"/>
      </c:catAx>
      <c:valAx>
        <c:axId val="275395200"/>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539464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单位：亿元</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Sheet1!$A$2:$A$8</c:f>
              <c:numCache>
                <c:formatCode>General</c:formatCode>
                <c:ptCount val="7"/>
                <c:pt idx="0">
                  <c:v>2008</c:v>
                </c:pt>
                <c:pt idx="1">
                  <c:v>2009</c:v>
                </c:pt>
                <c:pt idx="2">
                  <c:v>2010</c:v>
                </c:pt>
                <c:pt idx="3">
                  <c:v>2011</c:v>
                </c:pt>
                <c:pt idx="4">
                  <c:v>2012</c:v>
                </c:pt>
                <c:pt idx="5">
                  <c:v>2013</c:v>
                </c:pt>
                <c:pt idx="6">
                  <c:v>2014</c:v>
                </c:pt>
              </c:numCache>
            </c:numRef>
          </c:cat>
          <c:val>
            <c:numRef>
              <c:f>Sheet1!$B$2:$B$8</c:f>
              <c:numCache>
                <c:formatCode>General</c:formatCode>
                <c:ptCount val="7"/>
                <c:pt idx="0">
                  <c:v>5602</c:v>
                </c:pt>
                <c:pt idx="1">
                  <c:v>5067</c:v>
                </c:pt>
                <c:pt idx="2">
                  <c:v>4336</c:v>
                </c:pt>
                <c:pt idx="3">
                  <c:v>4279</c:v>
                </c:pt>
                <c:pt idx="4">
                  <c:v>4929</c:v>
                </c:pt>
                <c:pt idx="5">
                  <c:v>5921</c:v>
                </c:pt>
                <c:pt idx="6">
                  <c:v>8426</c:v>
                </c:pt>
              </c:numCache>
            </c:numRef>
          </c:val>
          <c:extLst xmlns:c16r2="http://schemas.microsoft.com/office/drawing/2015/06/chart">
            <c:ext xmlns:c16="http://schemas.microsoft.com/office/drawing/2014/chart" uri="{C3380CC4-5D6E-409C-BE32-E72D297353CC}">
              <c16:uniqueId val="{00000000-C8D6-47E5-A6ED-9A3C0562DC35}"/>
            </c:ext>
          </c:extLst>
        </c:ser>
        <c:dLbls>
          <c:showLegendKey val="0"/>
          <c:showVal val="0"/>
          <c:showCatName val="0"/>
          <c:showSerName val="0"/>
          <c:showPercent val="0"/>
          <c:showBubbleSize val="0"/>
        </c:dLbls>
        <c:gapWidth val="150"/>
        <c:axId val="276002208"/>
        <c:axId val="276002768"/>
      </c:barChart>
      <c:catAx>
        <c:axId val="276002208"/>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6002768"/>
        <c:crosses val="autoZero"/>
        <c:auto val="1"/>
        <c:lblAlgn val="ctr"/>
        <c:lblOffset val="100"/>
        <c:noMultiLvlLbl val="0"/>
      </c:catAx>
      <c:valAx>
        <c:axId val="276002768"/>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7600220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pieChart>
        <c:varyColors val="1"/>
        <c:ser>
          <c:idx val="0"/>
          <c:order val="0"/>
          <c:dPt>
            <c:idx val="0"/>
            <c:bubble3D val="0"/>
            <c:spPr>
              <a:gradFill rotWithShape="1">
                <a:gsLst>
                  <a:gs pos="0">
                    <a:schemeClr val="accent3">
                      <a:shade val="65000"/>
                      <a:shade val="51000"/>
                      <a:satMod val="130000"/>
                    </a:schemeClr>
                  </a:gs>
                  <a:gs pos="80000">
                    <a:schemeClr val="accent3">
                      <a:shade val="65000"/>
                      <a:shade val="93000"/>
                      <a:satMod val="130000"/>
                    </a:schemeClr>
                  </a:gs>
                  <a:gs pos="100000">
                    <a:schemeClr val="accent3">
                      <a:shade val="65000"/>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tint val="65000"/>
                      <a:shade val="51000"/>
                      <a:satMod val="130000"/>
                    </a:schemeClr>
                  </a:gs>
                  <a:gs pos="80000">
                    <a:schemeClr val="accent3">
                      <a:tint val="65000"/>
                      <a:shade val="93000"/>
                      <a:satMod val="130000"/>
                    </a:schemeClr>
                  </a:gs>
                  <a:gs pos="100000">
                    <a:schemeClr val="accent3">
                      <a:tint val="65000"/>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CN"/>
              </a:p>
            </c:txPr>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15:layout/>
              </c:ext>
            </c:extLst>
          </c:dLbls>
          <c:cat>
            <c:numRef>
              <c:f>工作表2!$A$2:$A$4</c:f>
              <c:numCache>
                <c:formatCode>General</c:formatCode>
                <c:ptCount val="3"/>
                <c:pt idx="0">
                  <c:v>2008</c:v>
                </c:pt>
                <c:pt idx="1">
                  <c:v>2009</c:v>
                </c:pt>
                <c:pt idx="2">
                  <c:v>2010</c:v>
                </c:pt>
              </c:numCache>
            </c:numRef>
          </c:cat>
          <c:val>
            <c:numRef>
              <c:f>工作表2!$B$2:$B$4</c:f>
              <c:numCache>
                <c:formatCode>0_);[Red]\(0\)</c:formatCode>
                <c:ptCount val="3"/>
                <c:pt idx="0">
                  <c:v>5602</c:v>
                </c:pt>
                <c:pt idx="1">
                  <c:v>5067</c:v>
                </c:pt>
                <c:pt idx="2">
                  <c:v>4336</c:v>
                </c:pt>
              </c:numCache>
            </c:numRef>
          </c:val>
          <c:extLst xmlns:c16r2="http://schemas.microsoft.com/office/drawing/2015/06/chart">
            <c:ext xmlns:c16="http://schemas.microsoft.com/office/drawing/2014/chart" uri="{C3380CC4-5D6E-409C-BE32-E72D297353CC}">
              <c16:uniqueId val="{00000000-A9D2-404D-B15A-89A264D10F74}"/>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zero"/>
    <c:showDLblsOverMax val="0"/>
  </c:chart>
  <c:spPr>
    <a:noFill/>
    <a:ln w="9525" cap="flat" cmpd="sng" algn="ctr">
      <a:noFill/>
      <a:prstDash val="soli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17">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8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2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C71E18-5676-4694-8F88-A0E5AF375026}" type="slidenum">
              <a:rPr lang="zh-CN" altLang="en-US" smtClean="0"/>
              <a:t>1</a:t>
            </a:fld>
            <a:endParaRPr lang="zh-CN" altLang="en-US"/>
          </a:p>
        </p:txBody>
      </p:sp>
    </p:spTree>
    <p:extLst>
      <p:ext uri="{BB962C8B-B14F-4D97-AF65-F5344CB8AC3E}">
        <p14:creationId xmlns:p14="http://schemas.microsoft.com/office/powerpoint/2010/main" val="1935749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4132312"/>
            <a:ext cx="8424936" cy="1152128"/>
          </a:xfrm>
        </p:spPr>
        <p:txBody>
          <a:bodyPr/>
          <a:lstStyle/>
          <a:p>
            <a:r>
              <a:rPr lang="zh-CN" altLang="en-US" smtClean="0"/>
              <a:t>第七章 </a:t>
            </a:r>
            <a:r>
              <a:rPr lang="zh-CN" altLang="en-US" dirty="0"/>
              <a:t>互联网金融风险分析与风险控制</a:t>
            </a: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3"/>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graphicFrame>
        <p:nvGraphicFramePr>
          <p:cNvPr id="5" name="图表 4"/>
          <p:cNvGraphicFramePr/>
          <p:nvPr>
            <p:extLst>
              <p:ext uri="{D42A27DB-BD31-4B8C-83A1-F6EECF244321}">
                <p14:modId xmlns:p14="http://schemas.microsoft.com/office/powerpoint/2010/main" val="517829298"/>
              </p:ext>
            </p:extLst>
          </p:nvPr>
        </p:nvGraphicFramePr>
        <p:xfrm>
          <a:off x="1763688" y="2368771"/>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p:cNvSpPr/>
          <p:nvPr/>
        </p:nvSpPr>
        <p:spPr>
          <a:xfrm>
            <a:off x="467544" y="937610"/>
            <a:ext cx="8219256" cy="1461939"/>
          </a:xfrm>
          <a:prstGeom prst="rect">
            <a:avLst/>
          </a:prstGeom>
        </p:spPr>
        <p:txBody>
          <a:bodyPr wrap="square">
            <a:spAutoFit/>
          </a:bodyPr>
          <a:lstStyle/>
          <a:p>
            <a:pPr>
              <a:spcBef>
                <a:spcPts val="1800"/>
              </a:spcBef>
              <a:buSzPct val="150000"/>
            </a:pPr>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solidFill>
                <a:prstClr val="black"/>
              </a:solidFill>
              <a:latin typeface="仿宋" panose="02010609060101010101" pitchFamily="49" charset="-122"/>
              <a:ea typeface="仿宋" panose="02010609060101010101" pitchFamily="49" charset="-122"/>
            </a:endParaRPr>
          </a:p>
          <a:p>
            <a:pPr marL="342900" lvl="0" indent="-342900">
              <a:spcBef>
                <a:spcPts val="1800"/>
              </a:spcBef>
              <a:buSzPct val="150000"/>
              <a:buBlip>
                <a:blip r:embed="rId3"/>
              </a:buBlip>
            </a:pPr>
            <a:r>
              <a:rPr lang="en-US" altLang="zh-CN" dirty="0" smtClean="0">
                <a:solidFill>
                  <a:prstClr val="black"/>
                </a:solidFill>
                <a:latin typeface="仿宋" panose="02010609060101010101" pitchFamily="49" charset="-122"/>
                <a:ea typeface="仿宋" panose="02010609060101010101" pitchFamily="49" charset="-122"/>
              </a:rPr>
              <a:t>2014</a:t>
            </a:r>
            <a:r>
              <a:rPr lang="zh-CN" altLang="zh-CN" dirty="0">
                <a:solidFill>
                  <a:prstClr val="black"/>
                </a:solidFill>
                <a:latin typeface="仿宋" panose="02010609060101010101" pitchFamily="49" charset="-122"/>
                <a:ea typeface="仿宋" panose="02010609060101010101" pitchFamily="49" charset="-122"/>
              </a:rPr>
              <a:t>年我国网上银行交易规模达到</a:t>
            </a:r>
            <a:r>
              <a:rPr lang="en-US" altLang="zh-CN" dirty="0">
                <a:solidFill>
                  <a:prstClr val="black"/>
                </a:solidFill>
                <a:latin typeface="仿宋" panose="02010609060101010101" pitchFamily="49" charset="-122"/>
                <a:ea typeface="仿宋" panose="02010609060101010101" pitchFamily="49" charset="-122"/>
              </a:rPr>
              <a:t>1304.4</a:t>
            </a:r>
            <a:r>
              <a:rPr lang="zh-CN" altLang="zh-CN" dirty="0">
                <a:solidFill>
                  <a:prstClr val="black"/>
                </a:solidFill>
                <a:latin typeface="仿宋" panose="02010609060101010101" pitchFamily="49" charset="-122"/>
                <a:ea typeface="仿宋" panose="02010609060101010101" pitchFamily="49" charset="-122"/>
              </a:rPr>
              <a:t>万亿，同比增长</a:t>
            </a:r>
            <a:r>
              <a:rPr lang="en-US" altLang="zh-CN" dirty="0">
                <a:solidFill>
                  <a:prstClr val="black"/>
                </a:solidFill>
                <a:latin typeface="仿宋" panose="02010609060101010101" pitchFamily="49" charset="-122"/>
                <a:ea typeface="仿宋" panose="02010609060101010101" pitchFamily="49" charset="-122"/>
              </a:rPr>
              <a:t>40.2%</a:t>
            </a:r>
            <a:r>
              <a:rPr lang="zh-CN" altLang="zh-CN" dirty="0">
                <a:solidFill>
                  <a:prstClr val="black"/>
                </a:solidFill>
                <a:latin typeface="仿宋" panose="02010609060101010101" pitchFamily="49" charset="-122"/>
                <a:ea typeface="仿宋" panose="02010609060101010101" pitchFamily="49" charset="-122"/>
              </a:rPr>
              <a:t>，手机银行</a:t>
            </a:r>
            <a:r>
              <a:rPr lang="en-US" altLang="zh-CN" dirty="0">
                <a:solidFill>
                  <a:prstClr val="black"/>
                </a:solidFill>
                <a:latin typeface="仿宋" panose="02010609060101010101" pitchFamily="49" charset="-122"/>
                <a:ea typeface="仿宋" panose="02010609060101010101" pitchFamily="49" charset="-122"/>
              </a:rPr>
              <a:t>32.8</a:t>
            </a:r>
            <a:r>
              <a:rPr lang="zh-CN" altLang="zh-CN" dirty="0">
                <a:solidFill>
                  <a:prstClr val="black"/>
                </a:solidFill>
                <a:latin typeface="仿宋" panose="02010609060101010101" pitchFamily="49" charset="-122"/>
                <a:ea typeface="仿宋" panose="02010609060101010101" pitchFamily="49" charset="-122"/>
              </a:rPr>
              <a:t>万亿，同比增长</a:t>
            </a:r>
            <a:r>
              <a:rPr lang="en-US" altLang="zh-CN" dirty="0">
                <a:solidFill>
                  <a:prstClr val="black"/>
                </a:solidFill>
                <a:latin typeface="仿宋" panose="02010609060101010101" pitchFamily="49" charset="-122"/>
                <a:ea typeface="仿宋" panose="02010609060101010101" pitchFamily="49" charset="-122"/>
              </a:rPr>
              <a:t>157.1%</a:t>
            </a:r>
            <a:r>
              <a:rPr lang="zh-CN" altLang="zh-CN" dirty="0">
                <a:solidFill>
                  <a:prstClr val="black"/>
                </a:solidFill>
                <a:latin typeface="仿宋" panose="02010609060101010101" pitchFamily="49" charset="-122"/>
                <a:ea typeface="仿宋" panose="02010609060101010101" pitchFamily="49" charset="-122"/>
              </a:rPr>
              <a:t>。</a:t>
            </a:r>
            <a:r>
              <a:rPr lang="en-US" altLang="zh-CN" dirty="0">
                <a:solidFill>
                  <a:prstClr val="black"/>
                </a:solidFill>
                <a:latin typeface="仿宋" panose="02010609060101010101" pitchFamily="49" charset="-122"/>
                <a:ea typeface="仿宋" panose="02010609060101010101" pitchFamily="49" charset="-122"/>
              </a:rPr>
              <a:t>2015</a:t>
            </a:r>
            <a:r>
              <a:rPr lang="zh-CN" altLang="zh-CN" dirty="0">
                <a:solidFill>
                  <a:prstClr val="black"/>
                </a:solidFill>
                <a:latin typeface="仿宋" panose="02010609060101010101" pitchFamily="49" charset="-122"/>
                <a:ea typeface="仿宋" panose="02010609060101010101" pitchFamily="49" charset="-122"/>
              </a:rPr>
              <a:t>年仅第三季度网上银行交易规模就达到</a:t>
            </a:r>
            <a:r>
              <a:rPr lang="en-US" altLang="zh-CN" dirty="0">
                <a:solidFill>
                  <a:prstClr val="black"/>
                </a:solidFill>
                <a:latin typeface="仿宋" panose="02010609060101010101" pitchFamily="49" charset="-122"/>
                <a:ea typeface="仿宋" panose="02010609060101010101" pitchFamily="49" charset="-122"/>
              </a:rPr>
              <a:t>433.6</a:t>
            </a:r>
            <a:r>
              <a:rPr lang="zh-CN" altLang="zh-CN" dirty="0">
                <a:solidFill>
                  <a:prstClr val="black"/>
                </a:solidFill>
                <a:latin typeface="仿宋" panose="02010609060101010101" pitchFamily="49" charset="-122"/>
                <a:ea typeface="仿宋" panose="02010609060101010101" pitchFamily="49" charset="-122"/>
              </a:rPr>
              <a:t>万亿，环比增长</a:t>
            </a:r>
            <a:r>
              <a:rPr lang="en-US" altLang="zh-CN" dirty="0">
                <a:solidFill>
                  <a:prstClr val="black"/>
                </a:solidFill>
                <a:latin typeface="仿宋" panose="02010609060101010101" pitchFamily="49" charset="-122"/>
                <a:ea typeface="仿宋" panose="02010609060101010101" pitchFamily="49" charset="-122"/>
              </a:rPr>
              <a:t>15.3%</a:t>
            </a:r>
            <a:r>
              <a:rPr lang="zh-CN" altLang="zh-CN" dirty="0">
                <a:solidFill>
                  <a:prstClr val="black"/>
                </a:solidFill>
                <a:latin typeface="仿宋" panose="02010609060101010101" pitchFamily="49" charset="-122"/>
                <a:ea typeface="仿宋" panose="02010609060101010101" pitchFamily="49" charset="-122"/>
              </a:rPr>
              <a:t>。  </a:t>
            </a:r>
            <a:endParaRPr lang="zh-CN" altLang="en-US" dirty="0">
              <a:solidFill>
                <a:prstClr val="black"/>
              </a:solidFill>
              <a:latin typeface="仿宋" panose="02010609060101010101" pitchFamily="49" charset="-122"/>
              <a:ea typeface="仿宋" panose="02010609060101010101" pitchFamily="49" charset="-122"/>
            </a:endParaRPr>
          </a:p>
        </p:txBody>
      </p:sp>
      <p:sp>
        <p:nvSpPr>
          <p:cNvPr id="7" name="TextBox 4"/>
          <p:cNvSpPr txBox="1"/>
          <p:nvPr/>
        </p:nvSpPr>
        <p:spPr>
          <a:xfrm>
            <a:off x="1619672" y="5694035"/>
            <a:ext cx="5283725" cy="307777"/>
          </a:xfrm>
          <a:prstGeom prst="rect">
            <a:avLst/>
          </a:prstGeom>
          <a:noFill/>
        </p:spPr>
        <p:txBody>
          <a:bodyPr wrap="square" rtlCol="0">
            <a:spAutoFit/>
          </a:bodyPr>
          <a:lstStyle/>
          <a:p>
            <a:pPr algn="ctr"/>
            <a:r>
              <a:rPr lang="zh-CN" altLang="en-US" sz="1400" b="1" dirty="0" smtClean="0">
                <a:latin typeface="仿宋" panose="02010609060101010101" pitchFamily="49" charset="-122"/>
                <a:ea typeface="仿宋" panose="02010609060101010101" pitchFamily="49" charset="-122"/>
              </a:rPr>
              <a:t>图</a:t>
            </a:r>
            <a:r>
              <a:rPr lang="en-US" altLang="zh-CN" sz="1400" b="1" dirty="0" smtClean="0">
                <a:latin typeface="仿宋" panose="02010609060101010101" pitchFamily="49" charset="-122"/>
                <a:ea typeface="仿宋" panose="02010609060101010101" pitchFamily="49" charset="-122"/>
              </a:rPr>
              <a:t>7-1 2014</a:t>
            </a:r>
            <a:r>
              <a:rPr lang="zh-CN" altLang="en-US" sz="1400" b="1" dirty="0" smtClean="0">
                <a:latin typeface="仿宋" panose="02010609060101010101" pitchFamily="49" charset="-122"/>
                <a:ea typeface="仿宋" panose="02010609060101010101" pitchFamily="49" charset="-122"/>
              </a:rPr>
              <a:t>一季度</a:t>
            </a:r>
            <a:r>
              <a:rPr lang="en-US" altLang="zh-CN" sz="1400" b="1" dirty="0" smtClean="0">
                <a:latin typeface="仿宋" panose="02010609060101010101" pitchFamily="49" charset="-122"/>
                <a:ea typeface="仿宋" panose="02010609060101010101" pitchFamily="49" charset="-122"/>
              </a:rPr>
              <a:t>-2015</a:t>
            </a:r>
            <a:r>
              <a:rPr lang="zh-CN" altLang="en-US" sz="1400" b="1" dirty="0" smtClean="0">
                <a:latin typeface="仿宋" panose="02010609060101010101" pitchFamily="49" charset="-122"/>
                <a:ea typeface="仿宋" panose="02010609060101010101" pitchFamily="49" charset="-122"/>
              </a:rPr>
              <a:t>一季度网上银行客户交易规模（万亿）</a:t>
            </a:r>
            <a:endParaRPr lang="zh-CN" altLang="en-US" sz="1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2360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19546"/>
            <a:ext cx="8229600" cy="1271166"/>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dirty="0" smtClean="0"/>
              <a:t>网银</a:t>
            </a:r>
            <a:r>
              <a:rPr lang="zh-CN" altLang="zh-CN" dirty="0"/>
              <a:t>与手机银行交易规模的上升，说明越来越多的金融行为选择网络媒介进行。 </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graphicFrame>
        <p:nvGraphicFramePr>
          <p:cNvPr id="5" name="图表 4"/>
          <p:cNvGraphicFramePr/>
          <p:nvPr>
            <p:extLst>
              <p:ext uri="{D42A27DB-BD31-4B8C-83A1-F6EECF244321}">
                <p14:modId xmlns:p14="http://schemas.microsoft.com/office/powerpoint/2010/main" val="168216851"/>
              </p:ext>
            </p:extLst>
          </p:nvPr>
        </p:nvGraphicFramePr>
        <p:xfrm>
          <a:off x="1763688" y="1890712"/>
          <a:ext cx="5445467" cy="319447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4"/>
          <p:cNvSpPr txBox="1"/>
          <p:nvPr/>
        </p:nvSpPr>
        <p:spPr>
          <a:xfrm>
            <a:off x="1619672" y="5694035"/>
            <a:ext cx="5283725" cy="307777"/>
          </a:xfrm>
          <a:prstGeom prst="rect">
            <a:avLst/>
          </a:prstGeom>
          <a:noFill/>
        </p:spPr>
        <p:txBody>
          <a:bodyPr wrap="square" rtlCol="0">
            <a:spAutoFit/>
          </a:bodyPr>
          <a:lstStyle/>
          <a:p>
            <a:pPr algn="ctr"/>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7-2  2014</a:t>
            </a:r>
            <a:r>
              <a:rPr lang="zh-CN" altLang="en-US" sz="1400" b="1" dirty="0">
                <a:latin typeface="仿宋" panose="02010609060101010101" pitchFamily="49" charset="-122"/>
                <a:ea typeface="仿宋" panose="02010609060101010101" pitchFamily="49" charset="-122"/>
              </a:rPr>
              <a:t>三季度</a:t>
            </a:r>
            <a:r>
              <a:rPr lang="en-US" altLang="zh-CN" sz="1400" b="1" dirty="0">
                <a:latin typeface="仿宋" panose="02010609060101010101" pitchFamily="49" charset="-122"/>
                <a:ea typeface="仿宋" panose="02010609060101010101" pitchFamily="49" charset="-122"/>
              </a:rPr>
              <a:t>-2015</a:t>
            </a:r>
            <a:r>
              <a:rPr lang="zh-CN" altLang="en-US" sz="1400" b="1" dirty="0">
                <a:latin typeface="仿宋" panose="02010609060101010101" pitchFamily="49" charset="-122"/>
                <a:ea typeface="仿宋" panose="02010609060101010101" pitchFamily="49" charset="-122"/>
              </a:rPr>
              <a:t>三季度手机银行客户交易规模（亿元）</a:t>
            </a:r>
          </a:p>
        </p:txBody>
      </p:sp>
    </p:spTree>
    <p:extLst>
      <p:ext uri="{BB962C8B-B14F-4D97-AF65-F5344CB8AC3E}">
        <p14:creationId xmlns:p14="http://schemas.microsoft.com/office/powerpoint/2010/main" val="58477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5" name="内容占位符 2"/>
          <p:cNvSpPr txBox="1">
            <a:spLocks/>
          </p:cNvSpPr>
          <p:nvPr/>
        </p:nvSpPr>
        <p:spPr>
          <a:xfrm>
            <a:off x="457200" y="625896"/>
            <a:ext cx="8229600" cy="216024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1800"/>
              </a:spcBef>
              <a:buSzPct val="150000"/>
              <a:buFontTx/>
              <a:buBlip>
                <a:blip r:embed="rId2"/>
              </a:buBlip>
              <a:defRPr sz="1800" kern="1200">
                <a:solidFill>
                  <a:schemeClr val="tx1"/>
                </a:solidFill>
                <a:latin typeface="仿宋" panose="02010609060101010101" pitchFamily="49" charset="-122"/>
                <a:ea typeface="仿宋" panose="02010609060101010101" pitchFamily="49" charset="-122"/>
                <a:cs typeface="+mn-cs"/>
              </a:defRPr>
            </a:lvl1pPr>
            <a:lvl2pPr marL="742950" indent="-285750" algn="l" defTabSz="914400" rtl="0" eaLnBrk="1" latinLnBrk="0" hangingPunct="1">
              <a:spcBef>
                <a:spcPts val="1800"/>
              </a:spcBef>
              <a:buSzPct val="135000"/>
              <a:buFontTx/>
              <a:buBlip>
                <a:blip r:embed="rId2"/>
              </a:buBlip>
              <a:defRPr sz="16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spcBef>
                <a:spcPts val="1200"/>
              </a:spcBef>
              <a:buSzPct val="135000"/>
              <a:buFontTx/>
              <a:buBlip>
                <a:blip r:embed="rId2"/>
              </a:buBlip>
              <a:defRPr sz="14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spcBef>
                <a:spcPct val="20000"/>
              </a:spcBef>
              <a:buSzPct val="135000"/>
              <a:buFontTx/>
              <a:buBlip>
                <a:blip r:embed="rId2"/>
              </a:buBlip>
              <a:defRPr sz="12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b="1" dirty="0" smtClean="0"/>
          </a:p>
          <a:p>
            <a:r>
              <a:rPr lang="zh-CN" altLang="zh-CN" b="1" dirty="0" smtClean="0"/>
              <a:t>第</a:t>
            </a:r>
            <a:r>
              <a:rPr lang="zh-CN" altLang="en-US" b="1" dirty="0" smtClean="0"/>
              <a:t>三</a:t>
            </a:r>
            <a:r>
              <a:rPr lang="zh-CN" altLang="zh-CN" dirty="0" smtClean="0"/>
              <a:t>，</a:t>
            </a:r>
            <a:r>
              <a:rPr lang="zh-CN" altLang="en-US" dirty="0"/>
              <a:t>国金融机构境内贷款稳步增长。</a:t>
            </a:r>
          </a:p>
          <a:p>
            <a:r>
              <a:rPr lang="en-US" altLang="zh-CN" dirty="0"/>
              <a:t>2011</a:t>
            </a:r>
            <a:r>
              <a:rPr lang="zh-CN" altLang="en-US" dirty="0"/>
              <a:t>至</a:t>
            </a:r>
            <a:r>
              <a:rPr lang="en-US" altLang="zh-CN" dirty="0"/>
              <a:t>2013</a:t>
            </a:r>
            <a:r>
              <a:rPr lang="zh-CN" altLang="en-US" dirty="0"/>
              <a:t>年，我国金融机构境内贷款规模稳步提高，见图</a:t>
            </a:r>
            <a:r>
              <a:rPr lang="en-US" altLang="zh-CN" dirty="0"/>
              <a:t>7-3</a:t>
            </a:r>
            <a:r>
              <a:rPr lang="zh-CN" altLang="en-US" dirty="0"/>
              <a:t>。</a:t>
            </a:r>
            <a:r>
              <a:rPr lang="en-US" altLang="zh-CN" dirty="0"/>
              <a:t>2011</a:t>
            </a:r>
            <a:r>
              <a:rPr lang="zh-CN" altLang="en-US" dirty="0"/>
              <a:t>年境内贷款总规模为</a:t>
            </a:r>
            <a:r>
              <a:rPr lang="en-US" altLang="zh-CN" dirty="0"/>
              <a:t>570862.6</a:t>
            </a:r>
            <a:r>
              <a:rPr lang="zh-CN" altLang="en-US" dirty="0"/>
              <a:t>亿元，</a:t>
            </a:r>
            <a:r>
              <a:rPr lang="en-US" altLang="zh-CN" dirty="0"/>
              <a:t>2012</a:t>
            </a:r>
            <a:r>
              <a:rPr lang="zh-CN" altLang="en-US" dirty="0"/>
              <a:t>年为</a:t>
            </a:r>
            <a:r>
              <a:rPr lang="en-US" altLang="zh-CN" dirty="0"/>
              <a:t>659210</a:t>
            </a:r>
            <a:r>
              <a:rPr lang="zh-CN" altLang="en-US" dirty="0"/>
              <a:t>亿元，同比增长</a:t>
            </a:r>
            <a:r>
              <a:rPr lang="en-US" altLang="zh-CN" dirty="0"/>
              <a:t>15.5%</a:t>
            </a:r>
            <a:r>
              <a:rPr lang="zh-CN" altLang="en-US" dirty="0"/>
              <a:t>，到了</a:t>
            </a:r>
            <a:r>
              <a:rPr lang="en-US" altLang="zh-CN" dirty="0"/>
              <a:t>2013</a:t>
            </a:r>
            <a:r>
              <a:rPr lang="zh-CN" altLang="en-US" dirty="0"/>
              <a:t>年，我国境内贷款总规模超过</a:t>
            </a:r>
            <a:r>
              <a:rPr lang="en-US" altLang="zh-CN" dirty="0"/>
              <a:t>75</a:t>
            </a:r>
            <a:r>
              <a:rPr lang="zh-CN" altLang="en-US" dirty="0"/>
              <a:t>万亿，达到</a:t>
            </a:r>
            <a:r>
              <a:rPr lang="en-US" altLang="zh-CN" dirty="0"/>
              <a:t>750433.1</a:t>
            </a:r>
            <a:r>
              <a:rPr lang="zh-CN" altLang="en-US" dirty="0"/>
              <a:t>亿元，同比增长</a:t>
            </a:r>
            <a:r>
              <a:rPr lang="en-US" altLang="zh-CN" dirty="0"/>
              <a:t>13.8%</a:t>
            </a:r>
            <a:r>
              <a:rPr lang="zh-CN" altLang="en-US" dirty="0"/>
              <a:t>。</a:t>
            </a:r>
            <a:r>
              <a:rPr lang="en-US" altLang="zh-CN" dirty="0"/>
              <a:t>2014</a:t>
            </a:r>
            <a:r>
              <a:rPr lang="zh-CN" altLang="en-US" dirty="0"/>
              <a:t>年人民币贷款增加</a:t>
            </a:r>
            <a:r>
              <a:rPr lang="en-US" altLang="zh-CN" dirty="0"/>
              <a:t>9.78</a:t>
            </a:r>
            <a:r>
              <a:rPr lang="zh-CN" altLang="en-US" dirty="0"/>
              <a:t>万亿元，同比多增</a:t>
            </a:r>
            <a:r>
              <a:rPr lang="en-US" altLang="zh-CN" dirty="0"/>
              <a:t>8900</a:t>
            </a:r>
            <a:r>
              <a:rPr lang="zh-CN" altLang="en-US" dirty="0"/>
              <a:t>亿元。 </a:t>
            </a:r>
            <a:endParaRPr lang="zh-CN" altLang="en-US" dirty="0" smtClean="0"/>
          </a:p>
        </p:txBody>
      </p:sp>
      <p:graphicFrame>
        <p:nvGraphicFramePr>
          <p:cNvPr id="6" name="图表 5"/>
          <p:cNvGraphicFramePr/>
          <p:nvPr>
            <p:extLst>
              <p:ext uri="{D42A27DB-BD31-4B8C-83A1-F6EECF244321}">
                <p14:modId xmlns:p14="http://schemas.microsoft.com/office/powerpoint/2010/main" val="1475400065"/>
              </p:ext>
            </p:extLst>
          </p:nvPr>
        </p:nvGraphicFramePr>
        <p:xfrm>
          <a:off x="1934845" y="2492896"/>
          <a:ext cx="5274310" cy="3076575"/>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2594248" y="5708915"/>
            <a:ext cx="3506088" cy="307777"/>
          </a:xfrm>
          <a:prstGeom prst="rect">
            <a:avLst/>
          </a:prstGeom>
        </p:spPr>
        <p:txBody>
          <a:bodyPr wrap="none">
            <a:spAutoFit/>
          </a:bodyPr>
          <a:lstStyle/>
          <a:p>
            <a:pPr algn="ctr"/>
            <a:r>
              <a:rPr lang="zh-CN" altLang="zh-CN"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7-3 2006-2014</a:t>
            </a:r>
            <a:r>
              <a:rPr lang="zh-CN" altLang="zh-CN" sz="1400" b="1" kern="0" dirty="0">
                <a:solidFill>
                  <a:srgbClr val="000000"/>
                </a:solidFill>
                <a:latin typeface="FangSong" charset="0"/>
                <a:ea typeface="FangSong" charset="0"/>
                <a:cs typeface="FangSong" charset="0"/>
              </a:rPr>
              <a:t>中国境内贷款规模</a:t>
            </a:r>
            <a:r>
              <a:rPr lang="en-US" altLang="zh-CN" sz="1400" b="1" kern="0" dirty="0">
                <a:solidFill>
                  <a:srgbClr val="000000"/>
                </a:solidFill>
                <a:latin typeface="FangSong" charset="0"/>
                <a:ea typeface="FangSong" charset="0"/>
                <a:cs typeface="FangSong" charset="0"/>
              </a:rPr>
              <a:t>(</a:t>
            </a:r>
            <a:r>
              <a:rPr lang="zh-CN" altLang="zh-CN" sz="1400" b="1" kern="0" dirty="0">
                <a:solidFill>
                  <a:srgbClr val="000000"/>
                </a:solidFill>
                <a:latin typeface="FangSong" charset="0"/>
                <a:ea typeface="FangSong" charset="0"/>
                <a:cs typeface="FangSong" charset="0"/>
              </a:rPr>
              <a:t>亿元</a:t>
            </a:r>
            <a:r>
              <a:rPr lang="en-US" altLang="zh-CN" sz="1400" b="1" kern="0" dirty="0">
                <a:solidFill>
                  <a:srgbClr val="000000"/>
                </a:solidFill>
                <a:latin typeface="FangSong" charset="0"/>
                <a:ea typeface="FangSong" charset="0"/>
                <a:cs typeface="FangSong" charset="0"/>
              </a:rPr>
              <a:t>)</a:t>
            </a:r>
            <a:endParaRPr lang="zh-CN" altLang="zh-CN" sz="1400" b="1" kern="0" dirty="0">
              <a:solidFill>
                <a:srgbClr val="000000"/>
              </a:solidFill>
              <a:latin typeface="FangSong" charset="0"/>
              <a:ea typeface="FangSong" charset="0"/>
              <a:cs typeface="FangSong" charset="0"/>
            </a:endParaRPr>
          </a:p>
        </p:txBody>
      </p:sp>
    </p:spTree>
    <p:extLst>
      <p:ext uri="{BB962C8B-B14F-4D97-AF65-F5344CB8AC3E}">
        <p14:creationId xmlns:p14="http://schemas.microsoft.com/office/powerpoint/2010/main" val="46774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1944215"/>
          </a:xfrm>
        </p:spPr>
        <p:txBody>
          <a:bodyPr>
            <a:normAutofit fontScale="92500" lnSpcReduction="10000"/>
          </a:bodyPr>
          <a:lstStyle/>
          <a:p>
            <a:pPr marL="0" indent="0">
              <a:buNone/>
            </a:pPr>
            <a:r>
              <a:rPr lang="en-US" altLang="zh-CN" sz="2200" b="1" dirty="0">
                <a:solidFill>
                  <a:srgbClr val="6A5015"/>
                </a:solidFill>
                <a:latin typeface="SimHei" charset="0"/>
                <a:ea typeface="SimHei" charset="0"/>
                <a:cs typeface="SimHei" charset="0"/>
              </a:rPr>
              <a:t>7.3.1  </a:t>
            </a:r>
            <a:r>
              <a:rPr lang="zh-CN" altLang="zh-CN" sz="2200" b="1" dirty="0">
                <a:solidFill>
                  <a:srgbClr val="6A5015"/>
                </a:solidFill>
                <a:latin typeface="SimHei" charset="0"/>
                <a:ea typeface="SimHei" charset="0"/>
                <a:cs typeface="SimHei" charset="0"/>
              </a:rPr>
              <a:t>互联网金融的核心是风险</a:t>
            </a:r>
            <a:r>
              <a:rPr lang="zh-CN" altLang="zh-CN" sz="2200" b="1" dirty="0" smtClean="0">
                <a:solidFill>
                  <a:srgbClr val="6A5015"/>
                </a:solidFill>
                <a:latin typeface="SimHei" charset="0"/>
                <a:ea typeface="SimHei" charset="0"/>
                <a:cs typeface="SimHei" charset="0"/>
              </a:rPr>
              <a:t>控制</a:t>
            </a:r>
            <a:endParaRPr kumimoji="1" lang="zh-CN" altLang="en-US" sz="2200" dirty="0" smtClean="0"/>
          </a:p>
          <a:p>
            <a:r>
              <a:rPr kumimoji="1" lang="zh-CN" altLang="en-US" sz="1900" dirty="0" smtClean="0"/>
              <a:t>分</a:t>
            </a:r>
            <a:r>
              <a:rPr kumimoji="1" lang="zh-CN" altLang="en-US" sz="1900" dirty="0"/>
              <a:t>部门看，由图</a:t>
            </a:r>
            <a:r>
              <a:rPr kumimoji="1" lang="en-US" altLang="zh-CN" sz="1900" dirty="0"/>
              <a:t>7-4</a:t>
            </a:r>
            <a:r>
              <a:rPr kumimoji="1" lang="zh-CN" altLang="en-US" sz="1900" dirty="0"/>
              <a:t>可知，住户贷款增加</a:t>
            </a:r>
            <a:r>
              <a:rPr kumimoji="1" lang="en-US" altLang="zh-CN" sz="1900" dirty="0"/>
              <a:t>3.29</a:t>
            </a:r>
            <a:r>
              <a:rPr kumimoji="1" lang="zh-CN" altLang="en-US" sz="1900" dirty="0"/>
              <a:t>万亿元，其中，短期贷款增加</a:t>
            </a:r>
            <a:r>
              <a:rPr kumimoji="1" lang="en-US" altLang="zh-CN" sz="1900" dirty="0"/>
              <a:t>1.06</a:t>
            </a:r>
            <a:r>
              <a:rPr kumimoji="1" lang="zh-CN" altLang="en-US" sz="1900" dirty="0"/>
              <a:t>万亿元，中长期贷款增加</a:t>
            </a:r>
            <a:r>
              <a:rPr kumimoji="1" lang="en-US" altLang="zh-CN" sz="1900" dirty="0"/>
              <a:t>2.23</a:t>
            </a:r>
            <a:r>
              <a:rPr kumimoji="1" lang="zh-CN" altLang="en-US" sz="1900" dirty="0"/>
              <a:t>万亿元；非金融企业及其他部门贷款增加</a:t>
            </a:r>
            <a:r>
              <a:rPr kumimoji="1" lang="en-US" altLang="zh-CN" sz="1900" dirty="0"/>
              <a:t>6.48</a:t>
            </a:r>
            <a:r>
              <a:rPr kumimoji="1" lang="zh-CN" altLang="en-US" sz="1900" dirty="0"/>
              <a:t>万亿元，其中，短期贷款增加</a:t>
            </a:r>
            <a:r>
              <a:rPr kumimoji="1" lang="en-US" altLang="zh-CN" sz="1900" dirty="0"/>
              <a:t>1.40</a:t>
            </a:r>
            <a:r>
              <a:rPr kumimoji="1" lang="zh-CN" altLang="en-US" sz="1900" dirty="0"/>
              <a:t>万亿元，中长期贷款增加</a:t>
            </a:r>
            <a:r>
              <a:rPr kumimoji="1" lang="en-US" altLang="zh-CN" sz="1900" dirty="0"/>
              <a:t>3.83</a:t>
            </a:r>
            <a:r>
              <a:rPr kumimoji="1" lang="zh-CN" altLang="en-US" sz="1900" dirty="0"/>
              <a:t>万亿元，票据融资增加</a:t>
            </a:r>
            <a:r>
              <a:rPr kumimoji="1" lang="en-US" altLang="zh-CN" sz="1900" dirty="0"/>
              <a:t>9574</a:t>
            </a:r>
            <a:r>
              <a:rPr kumimoji="1" lang="zh-CN" altLang="en-US" sz="1900" dirty="0"/>
              <a:t>亿元。总体看来，我国信贷市场整体呈现稳步增长态势，未来前景看好</a:t>
            </a:r>
            <a:r>
              <a:rPr kumimoji="1" lang="zh-CN" altLang="en-US" dirty="0"/>
              <a:t>。</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graphicFrame>
        <p:nvGraphicFramePr>
          <p:cNvPr id="5" name="图表 4"/>
          <p:cNvGraphicFramePr/>
          <p:nvPr>
            <p:extLst>
              <p:ext uri="{D42A27DB-BD31-4B8C-83A1-F6EECF244321}">
                <p14:modId xmlns:p14="http://schemas.microsoft.com/office/powerpoint/2010/main" val="1414657137"/>
              </p:ext>
            </p:extLst>
          </p:nvPr>
        </p:nvGraphicFramePr>
        <p:xfrm>
          <a:off x="1763688" y="2420888"/>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p:cNvSpPr/>
          <p:nvPr/>
        </p:nvSpPr>
        <p:spPr>
          <a:xfrm>
            <a:off x="2339752" y="5619129"/>
            <a:ext cx="3506089" cy="307777"/>
          </a:xfrm>
          <a:prstGeom prst="rect">
            <a:avLst/>
          </a:prstGeom>
        </p:spPr>
        <p:txBody>
          <a:bodyPr wrap="none">
            <a:spAutoFit/>
          </a:bodyPr>
          <a:lstStyle/>
          <a:p>
            <a:pPr algn="ctr"/>
            <a:r>
              <a:rPr lang="zh-CN" altLang="en-US"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7-4 2014</a:t>
            </a:r>
            <a:r>
              <a:rPr lang="zh-CN" altLang="en-US" sz="1400" b="1" kern="0" dirty="0">
                <a:solidFill>
                  <a:srgbClr val="000000"/>
                </a:solidFill>
                <a:latin typeface="FangSong" charset="0"/>
                <a:ea typeface="FangSong" charset="0"/>
                <a:cs typeface="FangSong" charset="0"/>
              </a:rPr>
              <a:t>年中国境内贷款结构（亿元）</a:t>
            </a:r>
          </a:p>
        </p:txBody>
      </p:sp>
    </p:spTree>
    <p:extLst>
      <p:ext uri="{BB962C8B-B14F-4D97-AF65-F5344CB8AC3E}">
        <p14:creationId xmlns:p14="http://schemas.microsoft.com/office/powerpoint/2010/main" val="93696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5735661"/>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smtClean="0"/>
              <a:t>第四</a:t>
            </a:r>
            <a:r>
              <a:rPr lang="zh-CN" altLang="zh-CN" dirty="0"/>
              <a:t>，金融机构贷款发展趋势</a:t>
            </a:r>
            <a:r>
              <a:rPr lang="en-US" altLang="zh-CN" dirty="0"/>
              <a:t>:</a:t>
            </a:r>
            <a:r>
              <a:rPr lang="zh-CN" altLang="zh-CN" dirty="0"/>
              <a:t>期限缩短，形式多样</a:t>
            </a:r>
            <a:r>
              <a:rPr lang="zh-CN" altLang="zh-CN" dirty="0" smtClean="0"/>
              <a:t>。</a:t>
            </a:r>
            <a:endParaRPr lang="zh-CN" altLang="en-US" dirty="0" smtClean="0"/>
          </a:p>
          <a:p>
            <a:r>
              <a:rPr lang="en-US" altLang="zh-CN" dirty="0"/>
              <a:t>2011</a:t>
            </a:r>
            <a:r>
              <a:rPr lang="zh-CN" altLang="zh-CN" dirty="0"/>
              <a:t>至</a:t>
            </a:r>
            <a:r>
              <a:rPr lang="en-US" altLang="zh-CN" dirty="0"/>
              <a:t>2013</a:t>
            </a:r>
            <a:r>
              <a:rPr lang="zh-CN" altLang="zh-CN" dirty="0"/>
              <a:t>年，传统的中长期贷款虽然金额最高，但是月度平均复合增长率仅有</a:t>
            </a:r>
            <a:r>
              <a:rPr lang="en-US" altLang="zh-CN" dirty="0"/>
              <a:t>0.86%</a:t>
            </a:r>
            <a:r>
              <a:rPr lang="zh-CN" altLang="zh-CN" dirty="0"/>
              <a:t>，而短期贷款月度平均复合增长率高达</a:t>
            </a:r>
            <a:r>
              <a:rPr lang="en-US" altLang="zh-CN" dirty="0"/>
              <a:t>1.54</a:t>
            </a:r>
            <a:r>
              <a:rPr lang="zh-CN" altLang="zh-CN" dirty="0"/>
              <a:t>，票据融资</a:t>
            </a:r>
            <a:r>
              <a:rPr lang="en-US" altLang="zh-CN" dirty="0"/>
              <a:t>1.09%</a:t>
            </a:r>
            <a:r>
              <a:rPr lang="zh-CN" altLang="zh-CN" dirty="0"/>
              <a:t>，融资租赁和各项垫款比较高，达到</a:t>
            </a:r>
            <a:r>
              <a:rPr lang="en-US" altLang="zh-CN" dirty="0"/>
              <a:t>2.80%</a:t>
            </a:r>
            <a:r>
              <a:rPr lang="zh-CN" altLang="zh-CN" dirty="0"/>
              <a:t>和</a:t>
            </a:r>
            <a:r>
              <a:rPr lang="en-US" altLang="zh-CN" dirty="0"/>
              <a:t>4.79%</a:t>
            </a:r>
            <a:r>
              <a:rPr lang="zh-CN" altLang="zh-CN" dirty="0"/>
              <a:t>。短期贷款，票据融资，融资租赁和各项垫款月度平均复合增长率均高于中长期额贷款，这种现状反映出，我国信贷市场需求正在向短期和方式多样两个趋势发展，而由于更多非金融机构以及互联网金融向信贷领域渗透，更加速了这两大趋势的进展。</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76218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9"/>
            <a:ext cx="8229600" cy="1440160"/>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a:t>第五</a:t>
            </a:r>
            <a:r>
              <a:rPr lang="zh-CN" altLang="zh-CN" dirty="0"/>
              <a:t>，互联网信贷增速高于传统金融机构。</a:t>
            </a:r>
            <a:r>
              <a:rPr lang="en-US" altLang="zh-CN" dirty="0"/>
              <a:t>2012</a:t>
            </a:r>
            <a:r>
              <a:rPr lang="zh-CN" altLang="zh-CN" dirty="0"/>
              <a:t>年，</a:t>
            </a:r>
            <a:r>
              <a:rPr lang="en-US" altLang="zh-CN" dirty="0"/>
              <a:t>P2P</a:t>
            </a:r>
            <a:r>
              <a:rPr lang="zh-CN" altLang="zh-CN" dirty="0"/>
              <a:t>贷款在争议中爆发，同年即实现了</a:t>
            </a:r>
            <a:r>
              <a:rPr lang="en-US" altLang="zh-CN" dirty="0"/>
              <a:t>228.6</a:t>
            </a:r>
            <a:r>
              <a:rPr lang="zh-CN" altLang="zh-CN" dirty="0"/>
              <a:t>亿的交易规模，同比增长高达</a:t>
            </a:r>
            <a:r>
              <a:rPr lang="en-US" altLang="zh-CN" dirty="0"/>
              <a:t>171.4%</a:t>
            </a:r>
            <a:r>
              <a:rPr lang="zh-CN" altLang="zh-CN" dirty="0"/>
              <a:t>，参考图</a:t>
            </a:r>
            <a:r>
              <a:rPr lang="en-US" altLang="zh-CN" dirty="0"/>
              <a:t>7-5</a:t>
            </a:r>
            <a:r>
              <a:rPr lang="zh-CN" altLang="zh-CN" dirty="0"/>
              <a:t>。 </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graphicFrame>
        <p:nvGraphicFramePr>
          <p:cNvPr id="5" name="图表 4"/>
          <p:cNvGraphicFramePr/>
          <p:nvPr>
            <p:extLst>
              <p:ext uri="{D42A27DB-BD31-4B8C-83A1-F6EECF244321}">
                <p14:modId xmlns:p14="http://schemas.microsoft.com/office/powerpoint/2010/main" val="83896285"/>
              </p:ext>
            </p:extLst>
          </p:nvPr>
        </p:nvGraphicFramePr>
        <p:xfrm>
          <a:off x="1934845" y="1890712"/>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3222912" y="5292486"/>
            <a:ext cx="2698175" cy="307777"/>
          </a:xfrm>
          <a:prstGeom prst="rect">
            <a:avLst/>
          </a:prstGeom>
        </p:spPr>
        <p:txBody>
          <a:bodyPr wrap="none">
            <a:spAutoFit/>
          </a:bodyPr>
          <a:lstStyle/>
          <a:p>
            <a:pPr algn="ctr">
              <a:spcAft>
                <a:spcPts val="0"/>
              </a:spcAft>
            </a:pPr>
            <a:r>
              <a:rPr lang="zh-CN" altLang="zh-CN"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7-5 2014</a:t>
            </a:r>
            <a:r>
              <a:rPr lang="zh-CN" altLang="zh-CN" sz="1400" b="1" kern="0" dirty="0">
                <a:solidFill>
                  <a:srgbClr val="000000"/>
                </a:solidFill>
                <a:latin typeface="FangSong" charset="0"/>
                <a:ea typeface="FangSong" charset="0"/>
                <a:cs typeface="FangSong" charset="0"/>
              </a:rPr>
              <a:t>上半年网贷平台数量</a:t>
            </a:r>
            <a:endParaRPr lang="zh-CN" altLang="zh-CN" sz="1600" b="1" kern="100" dirty="0">
              <a:latin typeface="FangSong" charset="0"/>
              <a:ea typeface="FangSong" charset="0"/>
              <a:cs typeface="FangSong" charset="0"/>
            </a:endParaRPr>
          </a:p>
        </p:txBody>
      </p:sp>
    </p:spTree>
    <p:extLst>
      <p:ext uri="{BB962C8B-B14F-4D97-AF65-F5344CB8AC3E}">
        <p14:creationId xmlns:p14="http://schemas.microsoft.com/office/powerpoint/2010/main" val="106518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5735661"/>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dirty="0"/>
              <a:t>图</a:t>
            </a:r>
            <a:r>
              <a:rPr lang="en-US" altLang="zh-CN" dirty="0"/>
              <a:t>7-6</a:t>
            </a:r>
            <a:r>
              <a:rPr lang="zh-CN" altLang="zh-CN" dirty="0"/>
              <a:t>列举了</a:t>
            </a:r>
            <a:r>
              <a:rPr lang="en-US" altLang="zh-CN" dirty="0"/>
              <a:t>2014</a:t>
            </a:r>
            <a:r>
              <a:rPr lang="zh-CN" altLang="zh-CN" dirty="0"/>
              <a:t>上半年网贷平台平均利率，图</a:t>
            </a:r>
            <a:r>
              <a:rPr lang="en-US" altLang="zh-CN" dirty="0"/>
              <a:t>7-7 </a:t>
            </a:r>
            <a:r>
              <a:rPr lang="zh-CN" altLang="zh-CN" dirty="0"/>
              <a:t>列举了</a:t>
            </a:r>
            <a:r>
              <a:rPr lang="en-US" altLang="zh-CN" dirty="0"/>
              <a:t>2014</a:t>
            </a:r>
            <a:r>
              <a:rPr lang="zh-CN" altLang="zh-CN" dirty="0"/>
              <a:t>上半年网贷行业贷款余额，呈现出可观的增长。 </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graphicFrame>
        <p:nvGraphicFramePr>
          <p:cNvPr id="5" name="图表 4"/>
          <p:cNvGraphicFramePr/>
          <p:nvPr>
            <p:extLst>
              <p:ext uri="{D42A27DB-BD31-4B8C-83A1-F6EECF244321}">
                <p14:modId xmlns:p14="http://schemas.microsoft.com/office/powerpoint/2010/main" val="1183987800"/>
              </p:ext>
            </p:extLst>
          </p:nvPr>
        </p:nvGraphicFramePr>
        <p:xfrm>
          <a:off x="1934845" y="1890712"/>
          <a:ext cx="5274310" cy="3076575"/>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3022044" y="5107820"/>
            <a:ext cx="3057247" cy="307777"/>
          </a:xfrm>
          <a:prstGeom prst="rect">
            <a:avLst/>
          </a:prstGeom>
        </p:spPr>
        <p:txBody>
          <a:bodyPr wrap="none">
            <a:spAutoFit/>
          </a:bodyPr>
          <a:lstStyle/>
          <a:p>
            <a:pPr algn="ctr">
              <a:spcAft>
                <a:spcPts val="0"/>
              </a:spcAft>
            </a:pPr>
            <a:r>
              <a:rPr lang="zh-CN" altLang="zh-CN" sz="1400" b="1" kern="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7-6 2014</a:t>
            </a:r>
            <a:r>
              <a:rPr lang="zh-CN" altLang="zh-CN" sz="1400" b="1" kern="0" dirty="0">
                <a:solidFill>
                  <a:srgbClr val="000000"/>
                </a:solidFill>
                <a:latin typeface="FangSong" charset="0"/>
                <a:ea typeface="FangSong" charset="0"/>
                <a:cs typeface="FangSong" charset="0"/>
              </a:rPr>
              <a:t>上半年网贷平台平均利率</a:t>
            </a:r>
            <a:endParaRPr lang="zh-CN" altLang="zh-CN" sz="1400" b="1" kern="100" dirty="0">
              <a:latin typeface="FangSong" charset="0"/>
              <a:ea typeface="FangSong" charset="0"/>
              <a:cs typeface="FangSong" charset="0"/>
            </a:endParaRPr>
          </a:p>
        </p:txBody>
      </p:sp>
    </p:spTree>
    <p:extLst>
      <p:ext uri="{BB962C8B-B14F-4D97-AF65-F5344CB8AC3E}">
        <p14:creationId xmlns:p14="http://schemas.microsoft.com/office/powerpoint/2010/main" val="44319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9"/>
            <a:ext cx="8229600" cy="1512168"/>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dirty="0"/>
              <a:t>图</a:t>
            </a:r>
            <a:r>
              <a:rPr lang="en-US" altLang="zh-CN" dirty="0"/>
              <a:t>7-6</a:t>
            </a:r>
            <a:r>
              <a:rPr lang="zh-CN" altLang="zh-CN" dirty="0"/>
              <a:t>列举了</a:t>
            </a:r>
            <a:r>
              <a:rPr lang="en-US" altLang="zh-CN" dirty="0"/>
              <a:t>2014</a:t>
            </a:r>
            <a:r>
              <a:rPr lang="zh-CN" altLang="zh-CN" dirty="0"/>
              <a:t>上半年网贷平台平均利率，图</a:t>
            </a:r>
            <a:r>
              <a:rPr lang="en-US" altLang="zh-CN" dirty="0"/>
              <a:t>7-7 </a:t>
            </a:r>
            <a:r>
              <a:rPr lang="zh-CN" altLang="zh-CN" dirty="0"/>
              <a:t>列举了</a:t>
            </a:r>
            <a:r>
              <a:rPr lang="en-US" altLang="zh-CN" dirty="0"/>
              <a:t>2014</a:t>
            </a:r>
            <a:r>
              <a:rPr lang="zh-CN" altLang="zh-CN" dirty="0"/>
              <a:t>上半年网贷行业贷款余额，呈现出可观的增长。 </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2" name="矩形 1"/>
          <p:cNvSpPr/>
          <p:nvPr/>
        </p:nvSpPr>
        <p:spPr>
          <a:xfrm>
            <a:off x="2662971" y="5167236"/>
            <a:ext cx="3775394" cy="307777"/>
          </a:xfrm>
          <a:prstGeom prst="rect">
            <a:avLst/>
          </a:prstGeom>
        </p:spPr>
        <p:txBody>
          <a:bodyPr wrap="none">
            <a:spAutoFit/>
          </a:bodyPr>
          <a:lstStyle/>
          <a:p>
            <a:pPr algn="ctr">
              <a:spcAft>
                <a:spcPts val="0"/>
              </a:spcAft>
            </a:pPr>
            <a:r>
              <a:rPr lang="zh-CN" altLang="en-US" sz="1400" b="1" kern="0" dirty="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7-7 2014</a:t>
            </a:r>
            <a:r>
              <a:rPr lang="zh-CN" altLang="en-US" sz="1400" b="1" kern="0" dirty="0">
                <a:solidFill>
                  <a:srgbClr val="000000"/>
                </a:solidFill>
                <a:latin typeface="FangSong" charset="0"/>
                <a:ea typeface="FangSong" charset="0"/>
                <a:cs typeface="FangSong" charset="0"/>
              </a:rPr>
              <a:t>上半年网贷行业贷款余额（亿元）</a:t>
            </a:r>
          </a:p>
        </p:txBody>
      </p:sp>
      <p:graphicFrame>
        <p:nvGraphicFramePr>
          <p:cNvPr id="6" name="图表 5"/>
          <p:cNvGraphicFramePr/>
          <p:nvPr>
            <p:extLst>
              <p:ext uri="{D42A27DB-BD31-4B8C-83A1-F6EECF244321}">
                <p14:modId xmlns:p14="http://schemas.microsoft.com/office/powerpoint/2010/main" val="828119821"/>
              </p:ext>
            </p:extLst>
          </p:nvPr>
        </p:nvGraphicFramePr>
        <p:xfrm>
          <a:off x="1934845" y="1890712"/>
          <a:ext cx="5274310" cy="3076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63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2592287"/>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a:t>第六</a:t>
            </a:r>
            <a:r>
              <a:rPr lang="zh-CN" altLang="zh-CN" dirty="0"/>
              <a:t>，商业银行不良贷款率水平连续</a:t>
            </a:r>
            <a:r>
              <a:rPr lang="en-US" altLang="zh-CN" dirty="0"/>
              <a:t>4</a:t>
            </a:r>
            <a:r>
              <a:rPr lang="zh-CN" altLang="zh-CN" dirty="0"/>
              <a:t>年维持在</a:t>
            </a:r>
            <a:r>
              <a:rPr lang="en-US" altLang="zh-CN" dirty="0"/>
              <a:t>1%</a:t>
            </a:r>
            <a:r>
              <a:rPr lang="zh-CN" altLang="zh-CN" dirty="0"/>
              <a:t>左右。图</a:t>
            </a:r>
            <a:r>
              <a:rPr lang="en-US" altLang="zh-CN" dirty="0"/>
              <a:t>7-8</a:t>
            </a:r>
            <a:r>
              <a:rPr lang="zh-CN" altLang="zh-CN" dirty="0"/>
              <a:t>列举了</a:t>
            </a:r>
            <a:r>
              <a:rPr lang="en-US" altLang="zh-CN" dirty="0"/>
              <a:t>2008-2014</a:t>
            </a:r>
            <a:r>
              <a:rPr lang="zh-CN" altLang="zh-CN" dirty="0"/>
              <a:t>中国商业银行不良贷款余额数目及变化量</a:t>
            </a:r>
            <a:r>
              <a:rPr lang="zh-CN" altLang="zh-CN" dirty="0" smtClean="0"/>
              <a:t>。</a:t>
            </a:r>
            <a:r>
              <a:rPr lang="zh-CN" altLang="zh-CN" dirty="0"/>
              <a:t>这说明现阶段我国商业银行风险控制方式比较优秀，但是目前我国中小企业融资难问题依然没有有效解决，而不良贷款已经有抬头趋势，未来如果银行贷款全面下沉，向中小企业渗透，那么这将对我国商业银行现有的风险控制体系形成考验。</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2" name="矩形 1"/>
          <p:cNvSpPr/>
          <p:nvPr/>
        </p:nvSpPr>
        <p:spPr>
          <a:xfrm>
            <a:off x="2348782" y="6024661"/>
            <a:ext cx="4403770" cy="307777"/>
          </a:xfrm>
          <a:prstGeom prst="rect">
            <a:avLst/>
          </a:prstGeom>
        </p:spPr>
        <p:txBody>
          <a:bodyPr wrap="none">
            <a:spAutoFit/>
          </a:bodyPr>
          <a:lstStyle/>
          <a:p>
            <a:pPr algn="ctr">
              <a:spcAft>
                <a:spcPts val="0"/>
              </a:spcAft>
            </a:pPr>
            <a:r>
              <a:rPr lang="zh-CN" altLang="en-US" sz="1400" b="1" kern="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7-8 2008-2014</a:t>
            </a:r>
            <a:r>
              <a:rPr lang="zh-CN" altLang="en-US" sz="1400" b="1" kern="0" dirty="0">
                <a:solidFill>
                  <a:srgbClr val="000000"/>
                </a:solidFill>
                <a:latin typeface="FangSong" charset="0"/>
                <a:ea typeface="FangSong" charset="0"/>
                <a:cs typeface="FangSong" charset="0"/>
              </a:rPr>
              <a:t>中国商业银行不良贷款余额（亿元）</a:t>
            </a:r>
          </a:p>
        </p:txBody>
      </p:sp>
      <p:graphicFrame>
        <p:nvGraphicFramePr>
          <p:cNvPr id="6" name="图表 5"/>
          <p:cNvGraphicFramePr/>
          <p:nvPr>
            <p:extLst>
              <p:ext uri="{D42A27DB-BD31-4B8C-83A1-F6EECF244321}">
                <p14:modId xmlns:p14="http://schemas.microsoft.com/office/powerpoint/2010/main" val="7044579"/>
              </p:ext>
            </p:extLst>
          </p:nvPr>
        </p:nvGraphicFramePr>
        <p:xfrm>
          <a:off x="1913512" y="2780928"/>
          <a:ext cx="5274310" cy="3076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252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868" y="620688"/>
            <a:ext cx="8229600" cy="2592287"/>
          </a:xfrm>
        </p:spPr>
        <p:txBody>
          <a:bodyPr>
            <a:normAutofit/>
          </a:bodyPr>
          <a:lstStyle/>
          <a:p>
            <a:r>
              <a:rPr lang="en-US" altLang="zh-CN" sz="2000" b="1" dirty="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a:t>
            </a:r>
            <a:r>
              <a:rPr lang="zh-CN" altLang="zh-CN" sz="2000" b="1" dirty="0" smtClean="0">
                <a:solidFill>
                  <a:srgbClr val="6A5015"/>
                </a:solidFill>
                <a:latin typeface="SimHei" charset="0"/>
                <a:ea typeface="SimHei" charset="0"/>
                <a:cs typeface="SimHei" charset="0"/>
              </a:rPr>
              <a:t>控制</a:t>
            </a:r>
            <a:endParaRPr lang="zh-CN" altLang="en-US" sz="2000" dirty="0" smtClean="0"/>
          </a:p>
          <a:p>
            <a:r>
              <a:rPr lang="zh-CN" altLang="zh-CN" b="1" dirty="0"/>
              <a:t>第七</a:t>
            </a:r>
            <a:r>
              <a:rPr lang="zh-CN" altLang="zh-CN" dirty="0"/>
              <a:t>，</a:t>
            </a:r>
            <a:r>
              <a:rPr lang="en-US" altLang="zh-CN" dirty="0"/>
              <a:t>P2P</a:t>
            </a:r>
            <a:r>
              <a:rPr lang="zh-CN" altLang="zh-CN" dirty="0"/>
              <a:t>用户投资结果不容乐观。从图</a:t>
            </a:r>
            <a:r>
              <a:rPr lang="en-US" altLang="zh-CN" dirty="0"/>
              <a:t>7-9</a:t>
            </a:r>
            <a:r>
              <a:rPr lang="zh-CN" altLang="zh-CN" dirty="0"/>
              <a:t>，</a:t>
            </a:r>
            <a:r>
              <a:rPr lang="en-US" altLang="zh-CN" dirty="0"/>
              <a:t>2013</a:t>
            </a:r>
            <a:r>
              <a:rPr lang="zh-CN" altLang="zh-CN" dirty="0"/>
              <a:t>年中国网民</a:t>
            </a:r>
            <a:r>
              <a:rPr lang="en-US" altLang="zh-CN" dirty="0"/>
              <a:t>P2P</a:t>
            </a:r>
            <a:r>
              <a:rPr lang="zh-CN" altLang="zh-CN" dirty="0"/>
              <a:t>用户投资结果可知，</a:t>
            </a:r>
            <a:r>
              <a:rPr lang="en-US" altLang="zh-CN" dirty="0"/>
              <a:t>2013</a:t>
            </a:r>
            <a:r>
              <a:rPr lang="zh-CN" altLang="zh-CN" dirty="0"/>
              <a:t>年我国网民</a:t>
            </a:r>
            <a:r>
              <a:rPr lang="en-US" altLang="zh-CN" dirty="0"/>
              <a:t>P2P</a:t>
            </a:r>
            <a:r>
              <a:rPr lang="zh-CN" altLang="zh-CN" dirty="0"/>
              <a:t>用户中，全部投资成功的用户占比为</a:t>
            </a:r>
            <a:r>
              <a:rPr lang="en-US" altLang="zh-CN" dirty="0"/>
              <a:t>31.6%</a:t>
            </a:r>
            <a:r>
              <a:rPr lang="zh-CN" altLang="zh-CN" dirty="0"/>
              <a:t>，而另有</a:t>
            </a:r>
            <a:r>
              <a:rPr lang="en-US" altLang="zh-CN" dirty="0"/>
              <a:t>68.4%</a:t>
            </a:r>
            <a:r>
              <a:rPr lang="zh-CN" altLang="zh-CN" dirty="0"/>
              <a:t>的用户曾经有过投资失败的经历。而在所有遭遇失败投资的人群中，</a:t>
            </a:r>
            <a:r>
              <a:rPr lang="en-US" altLang="zh-CN" dirty="0"/>
              <a:t>13.4%</a:t>
            </a:r>
            <a:r>
              <a:rPr lang="zh-CN" altLang="zh-CN" dirty="0"/>
              <a:t>因为有担保而没有遭受实际的资金损失，另外</a:t>
            </a:r>
            <a:r>
              <a:rPr lang="en-US" altLang="zh-CN" dirty="0"/>
              <a:t>7.1%</a:t>
            </a:r>
            <a:r>
              <a:rPr lang="zh-CN" altLang="zh-CN" dirty="0"/>
              <a:t>的人损失资金正在追缴，其余</a:t>
            </a:r>
            <a:r>
              <a:rPr lang="en-US" altLang="zh-CN" dirty="0"/>
              <a:t>79.5% </a:t>
            </a:r>
            <a:r>
              <a:rPr lang="zh-CN" altLang="zh-CN" dirty="0"/>
              <a:t>的人都有实际的资金损失。</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2" name="矩形 1"/>
          <p:cNvSpPr/>
          <p:nvPr/>
        </p:nvSpPr>
        <p:spPr>
          <a:xfrm>
            <a:off x="2803276" y="5668144"/>
            <a:ext cx="3326552" cy="307777"/>
          </a:xfrm>
          <a:prstGeom prst="rect">
            <a:avLst/>
          </a:prstGeom>
        </p:spPr>
        <p:txBody>
          <a:bodyPr wrap="none">
            <a:spAutoFit/>
          </a:bodyPr>
          <a:lstStyle/>
          <a:p>
            <a:pPr algn="ctr">
              <a:spcAft>
                <a:spcPts val="0"/>
              </a:spcAft>
            </a:pPr>
            <a:r>
              <a:rPr lang="zh-CN" altLang="en-US" sz="1400" b="1" kern="0">
                <a:solidFill>
                  <a:srgbClr val="000000"/>
                </a:solidFill>
                <a:latin typeface="FangSong" charset="0"/>
                <a:ea typeface="FangSong" charset="0"/>
                <a:cs typeface="FangSong" charset="0"/>
              </a:rPr>
              <a:t>图</a:t>
            </a:r>
            <a:r>
              <a:rPr lang="en-US" altLang="zh-CN" sz="1400" b="1" kern="0" dirty="0">
                <a:solidFill>
                  <a:srgbClr val="000000"/>
                </a:solidFill>
                <a:latin typeface="FangSong" charset="0"/>
                <a:ea typeface="FangSong" charset="0"/>
                <a:cs typeface="FangSong" charset="0"/>
              </a:rPr>
              <a:t>7-9 2013</a:t>
            </a:r>
            <a:r>
              <a:rPr lang="zh-CN" altLang="en-US" sz="1400" b="1" kern="0" dirty="0">
                <a:solidFill>
                  <a:srgbClr val="000000"/>
                </a:solidFill>
                <a:latin typeface="FangSong" charset="0"/>
                <a:ea typeface="FangSong" charset="0"/>
                <a:cs typeface="FangSong" charset="0"/>
              </a:rPr>
              <a:t>年中国网民</a:t>
            </a:r>
            <a:r>
              <a:rPr lang="en-US" altLang="zh-CN" sz="1400" b="1" kern="0" dirty="0">
                <a:solidFill>
                  <a:srgbClr val="000000"/>
                </a:solidFill>
                <a:latin typeface="FangSong" charset="0"/>
                <a:ea typeface="FangSong" charset="0"/>
                <a:cs typeface="FangSong" charset="0"/>
              </a:rPr>
              <a:t>P2P</a:t>
            </a:r>
            <a:r>
              <a:rPr lang="zh-CN" altLang="en-US" sz="1400" b="1" kern="0" dirty="0">
                <a:solidFill>
                  <a:srgbClr val="000000"/>
                </a:solidFill>
                <a:latin typeface="FangSong" charset="0"/>
                <a:ea typeface="FangSong" charset="0"/>
                <a:cs typeface="FangSong" charset="0"/>
              </a:rPr>
              <a:t>用户投资结果</a:t>
            </a:r>
          </a:p>
        </p:txBody>
      </p:sp>
      <p:graphicFrame>
        <p:nvGraphicFramePr>
          <p:cNvPr id="7" name="图表 6"/>
          <p:cNvGraphicFramePr/>
          <p:nvPr>
            <p:extLst>
              <p:ext uri="{D42A27DB-BD31-4B8C-83A1-F6EECF244321}">
                <p14:modId xmlns:p14="http://schemas.microsoft.com/office/powerpoint/2010/main" val="1820322558"/>
              </p:ext>
            </p:extLst>
          </p:nvPr>
        </p:nvGraphicFramePr>
        <p:xfrm>
          <a:off x="2180552" y="292494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50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69380" y="2348880"/>
            <a:ext cx="7488832" cy="2308324"/>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7.1</a:t>
            </a:r>
            <a:r>
              <a:rPr lang="zh-CN" altLang="en-US" sz="2400" dirty="0" smtClean="0">
                <a:solidFill>
                  <a:srgbClr val="6A5015"/>
                </a:solidFill>
                <a:latin typeface="黑体" panose="02010609060101010101" pitchFamily="49" charset="-122"/>
                <a:ea typeface="黑体" panose="02010609060101010101" pitchFamily="49" charset="-122"/>
              </a:rPr>
              <a:t> 互联网</a:t>
            </a:r>
            <a:r>
              <a:rPr lang="zh-CN" altLang="en-US" sz="2400" dirty="0">
                <a:solidFill>
                  <a:srgbClr val="6A5015"/>
                </a:solidFill>
                <a:latin typeface="黑体" panose="02010609060101010101" pitchFamily="49" charset="-122"/>
                <a:ea typeface="黑体" panose="02010609060101010101" pitchFamily="49" charset="-122"/>
              </a:rPr>
              <a:t>金融</a:t>
            </a:r>
            <a:r>
              <a:rPr lang="zh-CN" altLang="en-US" sz="2400" dirty="0" smtClean="0">
                <a:solidFill>
                  <a:srgbClr val="6A5015"/>
                </a:solidFill>
                <a:latin typeface="黑体" panose="02010609060101010101" pitchFamily="49" charset="-122"/>
                <a:ea typeface="黑体" panose="02010609060101010101" pitchFamily="49" charset="-122"/>
              </a:rPr>
              <a:t>风险</a:t>
            </a:r>
            <a:r>
              <a:rPr lang="zh-CN" altLang="en-US" sz="2400" dirty="0">
                <a:solidFill>
                  <a:srgbClr val="6A5015"/>
                </a:solidFill>
                <a:latin typeface="黑体" panose="02010609060101010101" pitchFamily="49" charset="-122"/>
                <a:ea typeface="黑体" panose="02010609060101010101" pitchFamily="49" charset="-122"/>
              </a:rPr>
              <a:t>类别 </a:t>
            </a: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7.2 </a:t>
            </a:r>
            <a:r>
              <a:rPr lang="zh-CN" altLang="zh-CN" sz="2400" dirty="0">
                <a:solidFill>
                  <a:srgbClr val="6A5015"/>
                </a:solidFill>
                <a:latin typeface="黑体" panose="02010609060101010101" pitchFamily="49" charset="-122"/>
                <a:ea typeface="黑体" panose="02010609060101010101" pitchFamily="49" charset="-122"/>
              </a:rPr>
              <a:t>互联网金融中的主要风险</a:t>
            </a:r>
            <a:r>
              <a:rPr lang="zh-CN" altLang="zh-CN" sz="2400" dirty="0" smtClean="0">
                <a:solidFill>
                  <a:srgbClr val="6A5015"/>
                </a:solidFill>
                <a:latin typeface="黑体" panose="02010609060101010101" pitchFamily="49" charset="-122"/>
                <a:ea typeface="黑体" panose="02010609060101010101" pitchFamily="49" charset="-122"/>
              </a:rPr>
              <a:t>分析</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7.3 </a:t>
            </a:r>
            <a:r>
              <a:rPr lang="zh-CN" altLang="en-US" sz="2400" dirty="0">
                <a:solidFill>
                  <a:srgbClr val="6A5015"/>
                </a:solidFill>
                <a:latin typeface="黑体" panose="02010609060101010101" pitchFamily="49" charset="-122"/>
                <a:ea typeface="黑体" panose="02010609060101010101" pitchFamily="49" charset="-122"/>
              </a:rPr>
              <a:t>互联网金融风险控制 </a:t>
            </a:r>
            <a:endParaRPr lang="zh-CN" altLang="en-US"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7.4 </a:t>
            </a:r>
            <a:r>
              <a:rPr lang="zh-CN" altLang="en-US" sz="2400" dirty="0">
                <a:solidFill>
                  <a:srgbClr val="6A5015"/>
                </a:solidFill>
                <a:latin typeface="黑体" panose="02010609060101010101" pitchFamily="49" charset="-122"/>
                <a:ea typeface="黑体" panose="02010609060101010101" pitchFamily="49" charset="-122"/>
              </a:rPr>
              <a:t>从</a:t>
            </a:r>
            <a:r>
              <a:rPr lang="en-US" altLang="zh-CN" sz="2400" dirty="0">
                <a:solidFill>
                  <a:srgbClr val="6A5015"/>
                </a:solidFill>
                <a:latin typeface="黑体" panose="02010609060101010101" pitchFamily="49" charset="-122"/>
                <a:ea typeface="黑体" panose="02010609060101010101" pitchFamily="49" charset="-122"/>
              </a:rPr>
              <a:t>P2P</a:t>
            </a:r>
            <a:r>
              <a:rPr lang="zh-CN" altLang="en-US" sz="2400" dirty="0">
                <a:solidFill>
                  <a:srgbClr val="6A5015"/>
                </a:solidFill>
                <a:latin typeface="黑体" panose="02010609060101010101" pitchFamily="49" charset="-122"/>
                <a:ea typeface="黑体" panose="02010609060101010101" pitchFamily="49" charset="-122"/>
              </a:rPr>
              <a:t>平台公司跑路事件进行风险</a:t>
            </a:r>
            <a:r>
              <a:rPr lang="zh-CN" altLang="en-US" sz="2400" dirty="0" smtClean="0">
                <a:solidFill>
                  <a:srgbClr val="6A5015"/>
                </a:solidFill>
                <a:latin typeface="黑体" panose="02010609060101010101" pitchFamily="49" charset="-122"/>
                <a:ea typeface="黑体" panose="02010609060101010101" pitchFamily="49" charset="-122"/>
              </a:rPr>
              <a:t>分析</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latin typeface="SimHei" charset="0"/>
                <a:ea typeface="SimHei" charset="0"/>
                <a:cs typeface="SimHei" charset="0"/>
              </a:rPr>
              <a:t>7.3.1  </a:t>
            </a:r>
            <a:r>
              <a:rPr lang="zh-CN" altLang="zh-CN" sz="2000" dirty="0">
                <a:latin typeface="SimHei" charset="0"/>
                <a:ea typeface="SimHei" charset="0"/>
                <a:cs typeface="SimHei" charset="0"/>
              </a:rPr>
              <a:t>互联网金融的核心是风险控制</a:t>
            </a:r>
            <a:endParaRPr lang="zh-CN" altLang="en-US" sz="2000" dirty="0"/>
          </a:p>
        </p:txBody>
      </p:sp>
      <p:sp>
        <p:nvSpPr>
          <p:cNvPr id="3" name="内容占位符 2"/>
          <p:cNvSpPr>
            <a:spLocks noGrp="1"/>
          </p:cNvSpPr>
          <p:nvPr>
            <p:ph idx="1"/>
          </p:nvPr>
        </p:nvSpPr>
        <p:spPr>
          <a:xfrm>
            <a:off x="457200" y="1700808"/>
            <a:ext cx="8229600" cy="4464496"/>
          </a:xfrm>
        </p:spPr>
        <p:txBody>
          <a:bodyPr>
            <a:normAutofit fontScale="70000" lnSpcReduction="20000"/>
          </a:bodyPr>
          <a:lstStyle/>
          <a:p>
            <a:r>
              <a:rPr lang="zh-CN" altLang="zh-CN" sz="2600" dirty="0" smtClean="0"/>
              <a:t>在</a:t>
            </a:r>
            <a:r>
              <a:rPr lang="zh-CN" altLang="zh-CN" sz="2600" dirty="0"/>
              <a:t>互联网时代，客观环境对金融领域中风险控制的高要求，主要体现在以下三个方面</a:t>
            </a:r>
            <a:r>
              <a:rPr lang="en-US" altLang="zh-CN" sz="2600" dirty="0"/>
              <a:t>:</a:t>
            </a:r>
            <a:endParaRPr lang="zh-CN" altLang="zh-CN" sz="2600" dirty="0"/>
          </a:p>
          <a:p>
            <a:pPr marL="749300" indent="-215900"/>
            <a:r>
              <a:rPr lang="zh-CN" altLang="zh-CN" sz="2300" dirty="0"/>
              <a:t>首先，传统金融在风险控制在长期的运作过程中，形成了一套成熟的体系，对应这套体系所需求的数据主要集中在企业运营数据，担保物的估值及央行个人信用数据等。对于更加广阔的用户投资行为，消费行为以及互联网使用轨迹等新数据都没能及时覆盖，这势必导致未来风险控制关注领域向更多维度扩展</a:t>
            </a:r>
            <a:r>
              <a:rPr lang="zh-CN" altLang="zh-CN" sz="2300" dirty="0" smtClean="0"/>
              <a:t>；</a:t>
            </a:r>
            <a:endParaRPr lang="zh-CN" altLang="en-US" sz="2300" dirty="0" smtClean="0"/>
          </a:p>
          <a:p>
            <a:pPr marL="749300" indent="-215900"/>
            <a:r>
              <a:rPr lang="zh-CN" altLang="zh-CN" sz="2300" dirty="0" smtClean="0"/>
              <a:t>其次</a:t>
            </a:r>
            <a:r>
              <a:rPr lang="zh-CN" altLang="zh-CN" sz="2300" dirty="0"/>
              <a:t>，传统风险控制对于数据的时间周期要求普遍较长，我国现行的会计准则下，企业财报也只有季报，年报的价值更高，加之数据获取与统计难度，致使传统风险控制在同一维度下的数据获取相对粗糙。而随着电子商务的普及，用户在互联网上的资金流转数据都可以被时时记录，而且造假难度和成本较高，而未来随着贷款周期和额度的缩小，对于用户更细致数据的掌握，也将直接决定贷款规模和质量</a:t>
            </a:r>
            <a:r>
              <a:rPr lang="zh-CN" altLang="zh-CN" sz="2300" dirty="0" smtClean="0"/>
              <a:t>；</a:t>
            </a:r>
            <a:endParaRPr lang="zh-CN" altLang="en-US" sz="2300" dirty="0" smtClean="0"/>
          </a:p>
          <a:p>
            <a:pPr marL="749300" indent="-215900"/>
            <a:r>
              <a:rPr lang="zh-CN" altLang="zh-CN" sz="2300" dirty="0" smtClean="0"/>
              <a:t>最后</a:t>
            </a:r>
            <a:r>
              <a:rPr lang="zh-CN" altLang="zh-CN" sz="2300" dirty="0"/>
              <a:t>，传统金融机构在信贷领域具有绝对的话语权，因此其在风险控制过程中，数据收集与获取并不积极，属于提出需求后，被动等待提交的状态。而互联网环境下，信贷用户的地位得到了有效的提升，而其信贷需求也呈现小额、高频的特性，在这种环境下，风险控制的数据获取必须提高效率，因此势必要转变态度，主动进行数据获取和数据积累</a:t>
            </a:r>
            <a:r>
              <a:rPr lang="zh-CN" altLang="zh-CN" sz="2600" dirty="0"/>
              <a:t>。</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494674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6" name="矩形 5"/>
          <p:cNvSpPr/>
          <p:nvPr/>
        </p:nvSpPr>
        <p:spPr>
          <a:xfrm>
            <a:off x="467544" y="937610"/>
            <a:ext cx="8219256" cy="1738938"/>
          </a:xfrm>
          <a:prstGeom prst="rect">
            <a:avLst/>
          </a:prstGeom>
        </p:spPr>
        <p:txBody>
          <a:bodyPr wrap="square">
            <a:spAutoFit/>
          </a:bodyPr>
          <a:lstStyle/>
          <a:p>
            <a:pPr>
              <a:spcBef>
                <a:spcPts val="1800"/>
              </a:spcBef>
              <a:buSzPct val="150000"/>
            </a:pPr>
            <a:r>
              <a:rPr lang="en-US" altLang="zh-CN" sz="2000" b="1" dirty="0">
                <a:solidFill>
                  <a:srgbClr val="6A5015"/>
                </a:solidFill>
                <a:latin typeface="SimHei" charset="0"/>
                <a:ea typeface="SimHei" charset="0"/>
                <a:cs typeface="SimHei" charset="0"/>
              </a:rPr>
              <a:t>7.3.2  </a:t>
            </a:r>
            <a:r>
              <a:rPr lang="zh-CN" altLang="en-US" sz="2000" b="1" dirty="0">
                <a:solidFill>
                  <a:srgbClr val="6A5015"/>
                </a:solidFill>
                <a:latin typeface="SimHei" charset="0"/>
                <a:ea typeface="SimHei" charset="0"/>
                <a:cs typeface="SimHei" charset="0"/>
              </a:rPr>
              <a:t>风险要素：传统与网络信息同等重要</a:t>
            </a:r>
          </a:p>
          <a:p>
            <a:pPr marL="342900" lvl="0" indent="-342900">
              <a:spcBef>
                <a:spcPts val="1800"/>
              </a:spcBef>
              <a:buSzPct val="150000"/>
              <a:buBlip>
                <a:blip r:embed="rId2"/>
              </a:buBlip>
            </a:pPr>
            <a:r>
              <a:rPr lang="zh-CN" altLang="en-US" dirty="0">
                <a:solidFill>
                  <a:prstClr val="black"/>
                </a:solidFill>
                <a:latin typeface="仿宋" panose="02010609060101010101" pitchFamily="49" charset="-122"/>
                <a:ea typeface="仿宋" panose="02010609060101010101" pitchFamily="49" charset="-122"/>
              </a:rPr>
              <a:t>风险控制中重要的风险要素主要还是个人贷款、企业贷款</a:t>
            </a:r>
            <a:r>
              <a:rPr lang="zh-CN" altLang="en-US" dirty="0" smtClean="0">
                <a:solidFill>
                  <a:prstClr val="black"/>
                </a:solidFill>
                <a:latin typeface="仿宋" panose="02010609060101010101" pitchFamily="49" charset="-122"/>
                <a:ea typeface="仿宋" panose="02010609060101010101" pitchFamily="49" charset="-122"/>
              </a:rPr>
              <a:t>。传统</a:t>
            </a:r>
            <a:r>
              <a:rPr lang="zh-CN" altLang="en-US" dirty="0">
                <a:solidFill>
                  <a:prstClr val="black"/>
                </a:solidFill>
                <a:latin typeface="仿宋" panose="02010609060101010101" pitchFamily="49" charset="-122"/>
                <a:ea typeface="仿宋" panose="02010609060101010101" pitchFamily="49" charset="-122"/>
              </a:rPr>
              <a:t>风险控制过程中着重收集和考察的信息，在互联网金融时代依然有效。这些信息的收集从企业与个人的角度，分别分为三类信息</a:t>
            </a:r>
            <a:r>
              <a:rPr lang="en-US" altLang="zh-CN" dirty="0">
                <a:solidFill>
                  <a:prstClr val="black"/>
                </a:solidFill>
                <a:latin typeface="仿宋" panose="02010609060101010101" pitchFamily="49" charset="-122"/>
                <a:ea typeface="仿宋" panose="02010609060101010101" pitchFamily="49" charset="-122"/>
              </a:rPr>
              <a:t>:</a:t>
            </a:r>
            <a:r>
              <a:rPr lang="zh-CN" altLang="en-US" dirty="0">
                <a:solidFill>
                  <a:prstClr val="black"/>
                </a:solidFill>
                <a:latin typeface="仿宋" panose="02010609060101010101" pitchFamily="49" charset="-122"/>
                <a:ea typeface="仿宋" panose="02010609060101010101" pitchFamily="49" charset="-122"/>
              </a:rPr>
              <a:t>基本资料、财务信息及资金用途，</a:t>
            </a:r>
            <a:r>
              <a:rPr lang="zh-CN" altLang="en-US" dirty="0" smtClean="0">
                <a:solidFill>
                  <a:prstClr val="black"/>
                </a:solidFill>
                <a:latin typeface="仿宋" panose="02010609060101010101" pitchFamily="49" charset="-122"/>
                <a:ea typeface="仿宋" panose="02010609060101010101" pitchFamily="49" charset="-122"/>
              </a:rPr>
              <a:t>参见表</a:t>
            </a:r>
            <a:r>
              <a:rPr lang="en-US" altLang="zh-CN" dirty="0" smtClean="0">
                <a:solidFill>
                  <a:prstClr val="black"/>
                </a:solidFill>
                <a:latin typeface="仿宋" panose="02010609060101010101" pitchFamily="49" charset="-122"/>
                <a:ea typeface="仿宋" panose="02010609060101010101" pitchFamily="49" charset="-122"/>
              </a:rPr>
              <a:t>7-1</a:t>
            </a:r>
            <a:r>
              <a:rPr lang="zh-CN" altLang="en-US" dirty="0" smtClean="0">
                <a:solidFill>
                  <a:prstClr val="black"/>
                </a:solidFill>
                <a:latin typeface="仿宋" panose="02010609060101010101" pitchFamily="49" charset="-122"/>
                <a:ea typeface="仿宋" panose="02010609060101010101" pitchFamily="49" charset="-122"/>
              </a:rPr>
              <a:t>，表</a:t>
            </a:r>
            <a:r>
              <a:rPr lang="en-US" altLang="zh-CN" dirty="0" smtClean="0">
                <a:solidFill>
                  <a:prstClr val="black"/>
                </a:solidFill>
                <a:latin typeface="仿宋" panose="02010609060101010101" pitchFamily="49" charset="-122"/>
                <a:ea typeface="仿宋" panose="02010609060101010101" pitchFamily="49" charset="-122"/>
              </a:rPr>
              <a:t>7-2</a:t>
            </a:r>
            <a:r>
              <a:rPr lang="zh-CN" altLang="en-US" dirty="0" smtClean="0">
                <a:solidFill>
                  <a:prstClr val="black"/>
                </a:solidFill>
                <a:latin typeface="仿宋" panose="02010609060101010101" pitchFamily="49" charset="-122"/>
                <a:ea typeface="仿宋" panose="02010609060101010101" pitchFamily="49" charset="-122"/>
              </a:rPr>
              <a:t>。</a:t>
            </a:r>
            <a:endParaRPr lang="zh-CN" altLang="en-US" dirty="0">
              <a:solidFill>
                <a:prstClr val="black"/>
              </a:solidFill>
              <a:latin typeface="仿宋" panose="02010609060101010101" pitchFamily="49" charset="-122"/>
              <a:ea typeface="仿宋"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87649911"/>
              </p:ext>
            </p:extLst>
          </p:nvPr>
        </p:nvGraphicFramePr>
        <p:xfrm>
          <a:off x="796752" y="3018166"/>
          <a:ext cx="7560838" cy="2996565"/>
        </p:xfrm>
        <a:graphic>
          <a:graphicData uri="http://schemas.openxmlformats.org/drawingml/2006/table">
            <a:tbl>
              <a:tblPr firstRow="1" firstCol="1" bandRow="1">
                <a:tableStyleId>{5940675A-B579-460E-94D1-54222C63F5DA}</a:tableStyleId>
              </a:tblPr>
              <a:tblGrid>
                <a:gridCol w="932228"/>
                <a:gridCol w="1760713"/>
                <a:gridCol w="1553957"/>
                <a:gridCol w="1798704"/>
                <a:gridCol w="1515236"/>
              </a:tblGrid>
              <a:tr h="205740">
                <a:tc>
                  <a:txBody>
                    <a:bodyPr/>
                    <a:lstStyle/>
                    <a:p>
                      <a:pPr algn="just">
                        <a:spcAft>
                          <a:spcPts val="0"/>
                        </a:spcAft>
                      </a:pPr>
                      <a:r>
                        <a:rPr lang="en-US" sz="1050" kern="0" dirty="0">
                          <a:effectLst/>
                        </a:rPr>
                        <a:t> </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信息内容</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获取方式</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验证方式</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信息用途</a:t>
                      </a:r>
                      <a:endParaRPr lang="zh-CN" sz="1050" kern="100">
                        <a:effectLst/>
                        <a:latin typeface="Times New Roman" charset="0"/>
                        <a:ea typeface="宋体" charset="0"/>
                        <a:cs typeface="黑体" charset="0"/>
                      </a:endParaRPr>
                    </a:p>
                  </a:txBody>
                  <a:tcPr marL="68580" marR="68580" marT="0" marB="0"/>
                </a:tc>
              </a:tr>
              <a:tr h="1190625">
                <a:tc>
                  <a:txBody>
                    <a:bodyPr/>
                    <a:lstStyle/>
                    <a:p>
                      <a:pPr algn="just">
                        <a:spcAft>
                          <a:spcPts val="0"/>
                        </a:spcAft>
                      </a:pPr>
                      <a:r>
                        <a:rPr lang="zh-CN" sz="1050" kern="0">
                          <a:effectLst/>
                        </a:rPr>
                        <a:t>基本资料</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姓名、性别、年龄等基本信息。以及教育背景，联系方式，居住信息，婚姻状况，职业履历等。</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用户主动提交金融机构已有资料</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当地公安机构，居委会，民政部门，教育机构信息二次确认。</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确认借款人的个人信息</a:t>
                      </a:r>
                      <a:endParaRPr lang="zh-CN" sz="1050" kern="100" dirty="0">
                        <a:effectLst/>
                        <a:latin typeface="Times New Roman" charset="0"/>
                        <a:ea typeface="宋体" charset="0"/>
                        <a:cs typeface="黑体" charset="0"/>
                      </a:endParaRPr>
                    </a:p>
                  </a:txBody>
                  <a:tcPr marL="68580" marR="68580" marT="0" marB="0"/>
                </a:tc>
              </a:tr>
              <a:tr h="205740">
                <a:tc>
                  <a:txBody>
                    <a:bodyPr/>
                    <a:lstStyle/>
                    <a:p>
                      <a:pPr algn="just">
                        <a:spcAft>
                          <a:spcPts val="0"/>
                        </a:spcAft>
                      </a:pPr>
                      <a:r>
                        <a:rPr lang="zh-CN" sz="1050" kern="0">
                          <a:effectLst/>
                        </a:rPr>
                        <a:t>财务信息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央行个人征信信息，信用卡还款记录，个人资产信息（房产、汽车、股票债券等投资品），个人月收入来源及金额，已有信用卡额度。</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用户主动提交金融机构已有资料；央行征信系统</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工商管理部门，公司实地调查，相关金融机构联合验证（如：与证券公司确认交易记录，与其他银行确认信用卡额度）</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确认用户信用水平；通过以往投资行为，确认用户风险承受能力；确认用户经济来源及还款能力</a:t>
                      </a:r>
                      <a:endParaRPr lang="zh-CN" sz="1050" kern="100">
                        <a:effectLst/>
                        <a:latin typeface="Times New Roman" charset="0"/>
                        <a:ea typeface="宋体" charset="0"/>
                        <a:cs typeface="黑体" charset="0"/>
                      </a:endParaRPr>
                    </a:p>
                  </a:txBody>
                  <a:tcPr marL="68580" marR="68580" marT="0" marB="0"/>
                </a:tc>
              </a:tr>
              <a:tr h="212725">
                <a:tc>
                  <a:txBody>
                    <a:bodyPr/>
                    <a:lstStyle/>
                    <a:p>
                      <a:pPr algn="just">
                        <a:spcAft>
                          <a:spcPts val="0"/>
                        </a:spcAft>
                      </a:pPr>
                      <a:r>
                        <a:rPr lang="zh-CN" sz="1050" kern="0">
                          <a:effectLst/>
                        </a:rPr>
                        <a:t>资金用途</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使用方向行业基本信息：当地房屋基本价格，对应车型二手车折价率，旅游目的地消费水平及成本，以及其他相对应行业消费成本。</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金融机构平时积累，各行业协会尽职调查结果。</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地产商，汽车以及汽车金融公司</a:t>
                      </a:r>
                      <a:r>
                        <a:rPr lang="en-US" sz="1050" kern="0" dirty="0">
                          <a:effectLst/>
                        </a:rPr>
                        <a:t>CRM</a:t>
                      </a:r>
                      <a:r>
                        <a:rPr lang="zh-CN" sz="1050" kern="0" dirty="0">
                          <a:effectLst/>
                        </a:rPr>
                        <a:t>系统对接，不同行业内代表企业信息沟通，用户大额消费对标企业信息确认。</a:t>
                      </a:r>
                      <a:endParaRPr lang="zh-CN" sz="1050" kern="100" dirty="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确认贷款风险；确保资金用途与贷款用途一致；根据资金用途确认授信额度。</a:t>
                      </a:r>
                      <a:endParaRPr lang="zh-CN" sz="1050" kern="100" dirty="0">
                        <a:effectLst/>
                        <a:latin typeface="Times New Roman" charset="0"/>
                        <a:ea typeface="宋体" charset="0"/>
                        <a:cs typeface="黑体" charset="0"/>
                      </a:endParaRPr>
                    </a:p>
                  </a:txBody>
                  <a:tcPr marL="68580" marR="68580" marT="0" marB="0"/>
                </a:tc>
              </a:tr>
            </a:tbl>
          </a:graphicData>
        </a:graphic>
      </p:graphicFrame>
      <p:sp>
        <p:nvSpPr>
          <p:cNvPr id="3" name="矩形 2"/>
          <p:cNvSpPr/>
          <p:nvPr/>
        </p:nvSpPr>
        <p:spPr>
          <a:xfrm>
            <a:off x="3362736" y="2676547"/>
            <a:ext cx="2428870" cy="307777"/>
          </a:xfrm>
          <a:prstGeom prst="rect">
            <a:avLst/>
          </a:prstGeom>
        </p:spPr>
        <p:txBody>
          <a:bodyPr wrap="non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7-1 </a:t>
            </a:r>
            <a:r>
              <a:rPr lang="zh-CN" altLang="zh-CN" sz="1400" b="1" kern="0" dirty="0">
                <a:solidFill>
                  <a:srgbClr val="000000"/>
                </a:solidFill>
                <a:latin typeface="FangSong" charset="0"/>
                <a:ea typeface="FangSong" charset="0"/>
                <a:cs typeface="FangSong" charset="0"/>
              </a:rPr>
              <a:t>个人角度的三类信息</a:t>
            </a:r>
            <a:endParaRPr lang="zh-CN" altLang="zh-CN" sz="1400" b="1" kern="100" dirty="0">
              <a:latin typeface="FangSong" charset="0"/>
              <a:ea typeface="FangSong" charset="0"/>
              <a:cs typeface="FangSong" charset="0"/>
            </a:endParaRPr>
          </a:p>
        </p:txBody>
      </p:sp>
    </p:spTree>
    <p:extLst>
      <p:ext uri="{BB962C8B-B14F-4D97-AF65-F5344CB8AC3E}">
        <p14:creationId xmlns:p14="http://schemas.microsoft.com/office/powerpoint/2010/main" val="124238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spcBef>
                <a:spcPts val="1800"/>
              </a:spcBef>
              <a:buSzPct val="150000"/>
            </a:pPr>
            <a:r>
              <a:rPr lang="en-US" altLang="zh-CN" sz="2000" dirty="0">
                <a:latin typeface="SimHei" charset="0"/>
                <a:ea typeface="SimHei" charset="0"/>
                <a:cs typeface="SimHei" charset="0"/>
              </a:rPr>
              <a:t>7.3.2  </a:t>
            </a:r>
            <a:r>
              <a:rPr lang="zh-CN" altLang="en-US" sz="2000" dirty="0">
                <a:latin typeface="SimHei" charset="0"/>
                <a:ea typeface="SimHei" charset="0"/>
                <a:cs typeface="SimHei" charset="0"/>
              </a:rPr>
              <a:t>风险要素：传统与网络信息同等重要</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342275782"/>
              </p:ext>
            </p:extLst>
          </p:nvPr>
        </p:nvGraphicFramePr>
        <p:xfrm>
          <a:off x="493068" y="3124044"/>
          <a:ext cx="7992886" cy="2954864"/>
        </p:xfrm>
        <a:graphic>
          <a:graphicData uri="http://schemas.openxmlformats.org/drawingml/2006/table">
            <a:tbl>
              <a:tblPr firstRow="1" firstCol="1" bandRow="1">
                <a:tableStyleId>{5940675A-B579-460E-94D1-54222C63F5DA}</a:tableStyleId>
              </a:tblPr>
              <a:tblGrid>
                <a:gridCol w="972251"/>
                <a:gridCol w="2052701"/>
                <a:gridCol w="1866023"/>
                <a:gridCol w="1297606"/>
                <a:gridCol w="1804305"/>
              </a:tblGrid>
              <a:tr h="164017">
                <a:tc>
                  <a:txBody>
                    <a:bodyPr/>
                    <a:lstStyle/>
                    <a:p>
                      <a:pPr algn="l">
                        <a:spcAft>
                          <a:spcPts val="0"/>
                        </a:spcAft>
                      </a:pPr>
                      <a:r>
                        <a:rPr lang="en-US" sz="1050" kern="0">
                          <a:effectLst/>
                        </a:rPr>
                        <a:t> </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信息内容</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获取方式</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验证方式</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信息用途</a:t>
                      </a:r>
                      <a:endParaRPr lang="zh-CN" sz="1050" kern="100">
                        <a:effectLst/>
                        <a:latin typeface="Times New Roman" charset="0"/>
                        <a:ea typeface="宋体" charset="0"/>
                        <a:cs typeface="黑体" charset="0"/>
                      </a:endParaRPr>
                    </a:p>
                  </a:txBody>
                  <a:tcPr marL="68580" marR="68580" marT="0" marB="0"/>
                </a:tc>
              </a:tr>
              <a:tr h="872139">
                <a:tc>
                  <a:txBody>
                    <a:bodyPr/>
                    <a:lstStyle/>
                    <a:p>
                      <a:pPr algn="l">
                        <a:spcAft>
                          <a:spcPts val="0"/>
                        </a:spcAft>
                      </a:pPr>
                      <a:r>
                        <a:rPr lang="zh-CN" sz="1050" kern="0">
                          <a:effectLst/>
                        </a:rPr>
                        <a:t>基本资料</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企业工商基本注册资料，企业发展历程，企业高管对行业的认知，企业生产经营状况，企业销售情况。</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企业提交材料；研究机构报告；中小微企业甚至需要借助报刊杂志的报道以了解行业信息；金融机构已有资料</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经营环境实地考察，设备运行状况，工艺水平，销售人员</a:t>
                      </a:r>
                      <a:r>
                        <a:rPr lang="en-US" sz="1050" kern="0">
                          <a:effectLst/>
                        </a:rPr>
                        <a:t>KPI</a:t>
                      </a:r>
                      <a:r>
                        <a:rPr lang="zh-CN" sz="1050" kern="0">
                          <a:effectLst/>
                        </a:rPr>
                        <a:t>核对，以往销售合同校验</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确认企业基本信息和经营状况，评估企业在行业中所处的地位。</a:t>
                      </a:r>
                      <a:endParaRPr lang="zh-CN" sz="1050" kern="100">
                        <a:effectLst/>
                        <a:latin typeface="Times New Roman" charset="0"/>
                        <a:ea typeface="宋体" charset="0"/>
                        <a:cs typeface="黑体" charset="0"/>
                      </a:endParaRPr>
                    </a:p>
                  </a:txBody>
                  <a:tcPr marL="68580" marR="68580" marT="0" marB="0"/>
                </a:tc>
              </a:tr>
              <a:tr h="1220996">
                <a:tc>
                  <a:txBody>
                    <a:bodyPr/>
                    <a:lstStyle/>
                    <a:p>
                      <a:pPr algn="l">
                        <a:spcAft>
                          <a:spcPts val="0"/>
                        </a:spcAft>
                      </a:pPr>
                      <a:r>
                        <a:rPr lang="zh-CN" sz="1050" kern="0" dirty="0">
                          <a:effectLst/>
                        </a:rPr>
                        <a:t>财务信息</a:t>
                      </a:r>
                      <a:endParaRPr lang="zh-CN" sz="1050" kern="100" dirty="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企业经营数据，财务报告，库存规模，公司股权结构，知识产权，专利信息，企业债务关系，投融资历史。</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企业提交材料；金融机构已有资料</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dirty="0">
                          <a:effectLst/>
                        </a:rPr>
                        <a:t>企业实地考察，贷款企业客户及供应商访问，相关注册机构信息确认。</a:t>
                      </a:r>
                      <a:endParaRPr lang="zh-CN" sz="1050" kern="100" dirty="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了解企业财务实力，债务债权关系，盈利能力，现有资产变现能力，有些些信息是隐性担保物（库存，专利等），综合评测企业偿还能力，以及贷款是否真正出于经营需要</a:t>
                      </a:r>
                      <a:endParaRPr lang="zh-CN" sz="1050" kern="100">
                        <a:effectLst/>
                        <a:latin typeface="Times New Roman" charset="0"/>
                        <a:ea typeface="宋体" charset="0"/>
                        <a:cs typeface="黑体" charset="0"/>
                      </a:endParaRPr>
                    </a:p>
                  </a:txBody>
                  <a:tcPr marL="68580" marR="68580" marT="0" marB="0"/>
                </a:tc>
              </a:tr>
              <a:tr h="697712">
                <a:tc>
                  <a:txBody>
                    <a:bodyPr/>
                    <a:lstStyle/>
                    <a:p>
                      <a:pPr algn="l">
                        <a:spcAft>
                          <a:spcPts val="0"/>
                        </a:spcAft>
                      </a:pPr>
                      <a:r>
                        <a:rPr lang="zh-CN" sz="1050" kern="0">
                          <a:effectLst/>
                        </a:rPr>
                        <a:t>资金用途</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企业所处行业信息，企业生产产品活提供服务；服务在区域内的公允价值，产业链情况（尤其上游供应商及原材料市场变动情况）</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dirty="0">
                          <a:effectLst/>
                        </a:rPr>
                        <a:t>金融机构以往同行业企业的贷款经验，尽职调查结果；金融机构对贷款企业所处行业产业链的掌握</a:t>
                      </a:r>
                      <a:endParaRPr lang="zh-CN" sz="1050" kern="100" dirty="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a:effectLst/>
                        </a:rPr>
                        <a:t>上下游企业信息对接（原材料供应，销售渠道，物流企业等）</a:t>
                      </a:r>
                      <a:endParaRPr lang="zh-CN" sz="1050" kern="100">
                        <a:effectLst/>
                        <a:latin typeface="Times New Roman" charset="0"/>
                        <a:ea typeface="宋体" charset="0"/>
                        <a:cs typeface="黑体" charset="0"/>
                      </a:endParaRPr>
                    </a:p>
                  </a:txBody>
                  <a:tcPr marL="68580" marR="68580" marT="0" marB="0"/>
                </a:tc>
                <a:tc>
                  <a:txBody>
                    <a:bodyPr/>
                    <a:lstStyle/>
                    <a:p>
                      <a:pPr algn="l">
                        <a:spcAft>
                          <a:spcPts val="0"/>
                        </a:spcAft>
                      </a:pPr>
                      <a:r>
                        <a:rPr lang="zh-CN" sz="1050" kern="0" dirty="0">
                          <a:effectLst/>
                        </a:rPr>
                        <a:t>确认贷款风险：确保资金用途与贷款用途一致</a:t>
                      </a:r>
                      <a:endParaRPr lang="zh-CN" sz="1050" kern="100" dirty="0">
                        <a:effectLst/>
                        <a:latin typeface="Times New Roman" charset="0"/>
                        <a:ea typeface="宋体" charset="0"/>
                        <a:cs typeface="黑体" charset="0"/>
                      </a:endParaRPr>
                    </a:p>
                  </a:txBody>
                  <a:tcPr marL="68580" marR="68580" marT="0" marB="0"/>
                </a:tc>
              </a:tr>
            </a:tbl>
          </a:graphicData>
        </a:graphic>
      </p:graphicFrame>
      <p:sp>
        <p:nvSpPr>
          <p:cNvPr id="8" name="矩形 7"/>
          <p:cNvSpPr/>
          <p:nvPr/>
        </p:nvSpPr>
        <p:spPr>
          <a:xfrm>
            <a:off x="3275075" y="2778853"/>
            <a:ext cx="2428871" cy="307777"/>
          </a:xfrm>
          <a:prstGeom prst="rect">
            <a:avLst/>
          </a:prstGeom>
        </p:spPr>
        <p:txBody>
          <a:bodyPr wrap="non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7-2 </a:t>
            </a:r>
            <a:r>
              <a:rPr lang="zh-CN" altLang="en-US" sz="1400" b="1" kern="0" dirty="0" smtClean="0">
                <a:solidFill>
                  <a:srgbClr val="000000"/>
                </a:solidFill>
                <a:latin typeface="FangSong" charset="0"/>
                <a:ea typeface="FangSong" charset="0"/>
                <a:cs typeface="FangSong" charset="0"/>
              </a:rPr>
              <a:t>企业</a:t>
            </a:r>
            <a:r>
              <a:rPr lang="zh-CN" altLang="zh-CN" sz="1400" b="1" kern="0" dirty="0" smtClean="0">
                <a:solidFill>
                  <a:srgbClr val="000000"/>
                </a:solidFill>
                <a:latin typeface="FangSong" charset="0"/>
                <a:ea typeface="FangSong" charset="0"/>
                <a:cs typeface="FangSong" charset="0"/>
              </a:rPr>
              <a:t>角度</a:t>
            </a:r>
            <a:r>
              <a:rPr lang="zh-CN" altLang="zh-CN" sz="1400" b="1" kern="0" dirty="0">
                <a:solidFill>
                  <a:srgbClr val="000000"/>
                </a:solidFill>
                <a:latin typeface="FangSong" charset="0"/>
                <a:ea typeface="FangSong" charset="0"/>
                <a:cs typeface="FangSong" charset="0"/>
              </a:rPr>
              <a:t>的三类信息</a:t>
            </a:r>
            <a:endParaRPr lang="zh-CN" altLang="zh-CN" sz="1400" b="1" kern="100" dirty="0">
              <a:latin typeface="FangSong" charset="0"/>
              <a:ea typeface="FangSong" charset="0"/>
              <a:cs typeface="FangSong" charset="0"/>
            </a:endParaRPr>
          </a:p>
        </p:txBody>
      </p:sp>
      <p:sp>
        <p:nvSpPr>
          <p:cNvPr id="9" name="矩形 8"/>
          <p:cNvSpPr/>
          <p:nvPr/>
        </p:nvSpPr>
        <p:spPr>
          <a:xfrm>
            <a:off x="467544" y="1369274"/>
            <a:ext cx="8018410" cy="1477328"/>
          </a:xfrm>
          <a:prstGeom prst="rect">
            <a:avLst/>
          </a:prstGeom>
        </p:spPr>
        <p:txBody>
          <a:bodyPr wrap="square">
            <a:spAutoFit/>
          </a:bodyPr>
          <a:lstStyle/>
          <a:p>
            <a:pPr marL="342900" lvl="0" indent="-342900">
              <a:spcBef>
                <a:spcPts val="1800"/>
              </a:spcBef>
              <a:buSzPct val="150000"/>
              <a:buBlip>
                <a:blip r:embed="rId2"/>
              </a:buBlip>
            </a:pPr>
            <a:r>
              <a:rPr lang="zh-CN" altLang="en-US" smtClean="0">
                <a:latin typeface="FangSong" charset="0"/>
                <a:ea typeface="FangSong" charset="0"/>
                <a:cs typeface="FangSong" charset="0"/>
              </a:rPr>
              <a:t>传统</a:t>
            </a:r>
            <a:r>
              <a:rPr lang="zh-CN" altLang="en-US" dirty="0">
                <a:latin typeface="FangSong" charset="0"/>
                <a:ea typeface="FangSong" charset="0"/>
                <a:cs typeface="FangSong" charset="0"/>
              </a:rPr>
              <a:t>风险控制手段与互联网风险控制都具备自己的优势，同时也存在自己的短板，传统金融机构只依赖固有的风险控制手段，必然无法适应新的环境。而互联网金融机构仅凭互联网的风控方式，也无法完全保证数据的真实性。因此在面对未来更多变的金融环境时，需要将传统风控手段与互联网风控方式综合运用。 </a:t>
            </a:r>
          </a:p>
        </p:txBody>
      </p:sp>
    </p:spTree>
    <p:extLst>
      <p:ext uri="{BB962C8B-B14F-4D97-AF65-F5344CB8AC3E}">
        <p14:creationId xmlns:p14="http://schemas.microsoft.com/office/powerpoint/2010/main" val="655172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7.3.3  </a:t>
            </a:r>
            <a:r>
              <a:rPr lang="zh-CN" altLang="zh-CN" sz="2000" dirty="0"/>
              <a:t>风控方式：消费闭环促进互联网金融</a:t>
            </a:r>
            <a:r>
              <a:rPr lang="zh-CN" altLang="zh-CN" sz="2000" dirty="0" smtClean="0"/>
              <a:t>发展</a:t>
            </a:r>
            <a:endParaRPr kumimoji="1" lang="zh-CN" altLang="en-US" sz="2000" dirty="0"/>
          </a:p>
        </p:txBody>
      </p:sp>
      <p:sp>
        <p:nvSpPr>
          <p:cNvPr id="3" name="内容占位符 2"/>
          <p:cNvSpPr>
            <a:spLocks noGrp="1"/>
          </p:cNvSpPr>
          <p:nvPr>
            <p:ph idx="1"/>
          </p:nvPr>
        </p:nvSpPr>
        <p:spPr/>
        <p:txBody>
          <a:bodyPr/>
          <a:lstStyle/>
          <a:p>
            <a:r>
              <a:rPr lang="zh-CN" altLang="zh-CN" dirty="0"/>
              <a:t>对于不同的金融机构，我们采取不同的风控方式。 </a:t>
            </a:r>
            <a:endParaRPr lang="zh-CN" altLang="en-US" dirty="0" smtClean="0"/>
          </a:p>
          <a:p>
            <a:r>
              <a:rPr lang="zh-CN" altLang="zh-CN" dirty="0"/>
              <a:t>第一、银行机构。通常来说，银行贷款审核过程分为八个步骤，分别为：贷款申请、信用评估、尽职调查、贷款审批、签订合同、贷款发放、贷后检查及贷款回归。不同的银行在部门职能上可能存在一定差异，但总体来说，都会将这八个步骤融合进去。</a:t>
            </a:r>
          </a:p>
          <a:p>
            <a:r>
              <a:rPr lang="zh-CN" altLang="zh-CN" dirty="0"/>
              <a:t>第二、</a:t>
            </a:r>
            <a:r>
              <a:rPr lang="en-US" altLang="zh-CN" dirty="0"/>
              <a:t>P2P</a:t>
            </a:r>
            <a:r>
              <a:rPr lang="zh-CN" altLang="zh-CN" dirty="0"/>
              <a:t>公司。由于</a:t>
            </a:r>
            <a:r>
              <a:rPr lang="en-US" altLang="zh-CN" dirty="0"/>
              <a:t>P2P</a:t>
            </a:r>
            <a:r>
              <a:rPr lang="zh-CN" altLang="zh-CN" dirty="0"/>
              <a:t>贷款所服务的对象，绝大部分都无法通过银行等专业金融机构的资质审核，所以这导致</a:t>
            </a:r>
            <a:r>
              <a:rPr lang="en-US" altLang="zh-CN" dirty="0"/>
              <a:t>P2P</a:t>
            </a:r>
            <a:r>
              <a:rPr lang="zh-CN" altLang="zh-CN" dirty="0"/>
              <a:t>平台不可能完全沿用银行的风控体系。在欧美等金融及个人征信体系较为发达的地区，</a:t>
            </a:r>
            <a:r>
              <a:rPr lang="en-US" altLang="zh-CN" dirty="0"/>
              <a:t>P2P</a:t>
            </a:r>
            <a:r>
              <a:rPr lang="zh-CN" altLang="zh-CN" dirty="0"/>
              <a:t>平台可以依靠第三方机构完成资信的审核。但在中国无法实现，因此在中国</a:t>
            </a:r>
            <a:r>
              <a:rPr lang="en-US" altLang="zh-CN" dirty="0"/>
              <a:t>P2P</a:t>
            </a:r>
            <a:r>
              <a:rPr lang="zh-CN" altLang="zh-CN" dirty="0"/>
              <a:t>发展过程中，衍生出了一套独特的风险控制体系。相比于银行，这套体系所收集的信息更加丰富，更加电子化，过程也相对简单，比较重视贷后操作和用户在平台内的活跃度。</a:t>
            </a:r>
          </a:p>
          <a:p>
            <a:pPr marL="0" indent="0">
              <a:buNone/>
            </a:pP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23</a:t>
            </a:fld>
            <a:endParaRPr lang="zh-CN" altLang="en-US" dirty="0"/>
          </a:p>
        </p:txBody>
      </p:sp>
    </p:spTree>
    <p:extLst>
      <p:ext uri="{BB962C8B-B14F-4D97-AF65-F5344CB8AC3E}">
        <p14:creationId xmlns:p14="http://schemas.microsoft.com/office/powerpoint/2010/main" val="914113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7.3.3  </a:t>
            </a:r>
            <a:r>
              <a:rPr lang="zh-CN" altLang="zh-CN" sz="2000" dirty="0"/>
              <a:t>风控方式：消费闭环促进互联网金融发展</a:t>
            </a:r>
            <a:endParaRPr kumimoji="1" lang="zh-CN" altLang="en-US" sz="2000"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8" name="内容占位符 7"/>
          <p:cNvSpPr>
            <a:spLocks noGrp="1"/>
          </p:cNvSpPr>
          <p:nvPr>
            <p:ph idx="1"/>
          </p:nvPr>
        </p:nvSpPr>
        <p:spPr/>
        <p:txBody>
          <a:bodyPr/>
          <a:lstStyle/>
          <a:p>
            <a:r>
              <a:rPr lang="en-US" altLang="zh-CN" dirty="0"/>
              <a:t>P2P</a:t>
            </a:r>
            <a:r>
              <a:rPr lang="zh-CN" altLang="zh-CN" dirty="0"/>
              <a:t>用户，尤其是贷款用户的信用几乎无从查起，而传统金融机构对于某一时点的信用数据要求又过于苛刻，很多贷款人无法提供，甚至都没有具备法律效用的财务报表</a:t>
            </a:r>
            <a:r>
              <a:rPr lang="zh-CN" altLang="zh-CN" dirty="0" smtClean="0"/>
              <a:t>。</a:t>
            </a:r>
            <a:r>
              <a:rPr lang="en-US" altLang="zh-CN" dirty="0" smtClean="0"/>
              <a:t>P2P</a:t>
            </a:r>
            <a:r>
              <a:rPr lang="zh-CN" altLang="zh-CN" dirty="0"/>
              <a:t>平台普遍采用的方式是鼓励用户在本平台内增加活跃度，反应在风控体系上，就是将平台内成功完成项目这一用户行为赋予高分值，再将分值转换为等级，从而完成平台内的信用积累。</a:t>
            </a:r>
            <a:r>
              <a:rPr lang="zh-CN" altLang="zh-CN" dirty="0" smtClean="0"/>
              <a:t>参见</a:t>
            </a:r>
            <a:r>
              <a:rPr lang="zh-CN" altLang="en-US" dirty="0" smtClean="0"/>
              <a:t>表</a:t>
            </a:r>
            <a:r>
              <a:rPr lang="en-US" altLang="zh-CN" dirty="0" smtClean="0"/>
              <a:t>7-3</a:t>
            </a:r>
            <a:endParaRPr lang="zh-CN" altLang="zh-CN" dirty="0"/>
          </a:p>
          <a:p>
            <a:endParaRPr kumimoji="1"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814879561"/>
              </p:ext>
            </p:extLst>
          </p:nvPr>
        </p:nvGraphicFramePr>
        <p:xfrm>
          <a:off x="683568" y="3645024"/>
          <a:ext cx="7776864" cy="2560320"/>
        </p:xfrm>
        <a:graphic>
          <a:graphicData uri="http://schemas.openxmlformats.org/drawingml/2006/table">
            <a:tbl>
              <a:tblPr firstRow="1" firstCol="1" bandRow="1">
                <a:tableStyleId>{5940675A-B579-460E-94D1-54222C63F5DA}</a:tableStyleId>
              </a:tblPr>
              <a:tblGrid>
                <a:gridCol w="954528"/>
                <a:gridCol w="2866657"/>
                <a:gridCol w="1089022"/>
                <a:gridCol w="2866657"/>
              </a:tblGrid>
              <a:tr h="0">
                <a:tc>
                  <a:txBody>
                    <a:bodyPr/>
                    <a:lstStyle/>
                    <a:p>
                      <a:pPr algn="just">
                        <a:spcAft>
                          <a:spcPts val="0"/>
                        </a:spcAft>
                      </a:pPr>
                      <a:r>
                        <a:rPr lang="en-US" sz="1050" kern="0">
                          <a:effectLst/>
                        </a:rPr>
                        <a:t> </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评估项目</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计分方法</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信息用途</a:t>
                      </a:r>
                      <a:endParaRPr lang="zh-CN" sz="1050" kern="100" dirty="0">
                        <a:effectLst/>
                        <a:latin typeface="Times New Roman" charset="0"/>
                        <a:ea typeface="宋体" charset="0"/>
                        <a:cs typeface="黑体" charset="0"/>
                      </a:endParaRPr>
                    </a:p>
                  </a:txBody>
                  <a:tcPr marL="68580" marR="68580" marT="0" marB="0"/>
                </a:tc>
              </a:tr>
              <a:tr h="0">
                <a:tc>
                  <a:txBody>
                    <a:bodyPr/>
                    <a:lstStyle/>
                    <a:p>
                      <a:pPr algn="just">
                        <a:spcAft>
                          <a:spcPts val="0"/>
                        </a:spcAft>
                      </a:pPr>
                      <a:r>
                        <a:rPr lang="zh-CN" sz="1050" kern="0">
                          <a:effectLst/>
                        </a:rPr>
                        <a:t>低权重区</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邮箱，手机，视频，本人及家人户口本，本人及家属身份证，结婚证，工资流水单，收入证明，手机固话清单等</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一次性提交加分，每项分值</a:t>
                      </a:r>
                      <a:r>
                        <a:rPr lang="en-US" sz="1050" kern="0">
                          <a:effectLst/>
                        </a:rPr>
                        <a:t>1-5</a:t>
                      </a:r>
                      <a:r>
                        <a:rPr lang="zh-CN" sz="1050" kern="0">
                          <a:effectLst/>
                        </a:rPr>
                        <a:t>之间</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dirty="0">
                          <a:effectLst/>
                        </a:rPr>
                        <a:t>用户基本资料的获取都只是为了确认用户的真实身份，并根据基本社会常识，评估用户信用。资料提交更多，用户造假成本越大，所以这些资料本身并无太大价值，但集中在一起就可以发挥作用。其中对家人基本信息的索取，主要是处于防控风险的考虑，一旦借款人跑路，其债务可由家人承担。</a:t>
                      </a:r>
                      <a:endParaRPr lang="zh-CN" sz="1050" kern="100" dirty="0">
                        <a:effectLst/>
                        <a:latin typeface="Times New Roman" charset="0"/>
                        <a:ea typeface="宋体" charset="0"/>
                        <a:cs typeface="黑体" charset="0"/>
                      </a:endParaRPr>
                    </a:p>
                  </a:txBody>
                  <a:tcPr marL="68580" marR="68580" marT="0" marB="0"/>
                </a:tc>
              </a:tr>
              <a:tr h="0">
                <a:tc rowSpan="2">
                  <a:txBody>
                    <a:bodyPr/>
                    <a:lstStyle/>
                    <a:p>
                      <a:pPr algn="just">
                        <a:spcAft>
                          <a:spcPts val="0"/>
                        </a:spcAft>
                      </a:pPr>
                      <a:r>
                        <a:rPr lang="zh-CN" sz="1050" kern="0">
                          <a:effectLst/>
                        </a:rPr>
                        <a:t>高权重区</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平台</a:t>
                      </a:r>
                      <a:r>
                        <a:rPr lang="en-US" sz="1050" kern="0">
                          <a:effectLst/>
                        </a:rPr>
                        <a:t>VIP </a:t>
                      </a:r>
                      <a:r>
                        <a:rPr lang="zh-CN" sz="1050" kern="0">
                          <a:effectLst/>
                        </a:rPr>
                        <a:t>认证，或其他需要付费项目的注册及信息提交</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一次性提交加分，每次分值</a:t>
                      </a:r>
                      <a:r>
                        <a:rPr lang="en-US" sz="1050" kern="0">
                          <a:effectLst/>
                        </a:rPr>
                        <a:t>10</a:t>
                      </a:r>
                      <a:r>
                        <a:rPr lang="zh-CN" sz="1050" kern="0">
                          <a:effectLst/>
                        </a:rPr>
                        <a:t>以上</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050" kern="0">
                          <a:effectLst/>
                        </a:rPr>
                        <a:t>主要目的是增加平台的收入，无法对用户增信起到太大作用。但通常来讲，肯付费的用户，忠诚度略高，造假可能性也越小。</a:t>
                      </a:r>
                      <a:endParaRPr lang="zh-CN" sz="1050" kern="100">
                        <a:effectLst/>
                        <a:latin typeface="Times New Roman" charset="0"/>
                        <a:ea typeface="宋体" charset="0"/>
                        <a:cs typeface="黑体" charset="0"/>
                      </a:endParaRPr>
                    </a:p>
                  </a:txBody>
                  <a:tcPr marL="68580" marR="68580" marT="0" marB="0"/>
                </a:tc>
              </a:tr>
              <a:tr h="0">
                <a:tc vMerge="1">
                  <a:txBody>
                    <a:bodyPr/>
                    <a:lstStyle/>
                    <a:p>
                      <a:endParaRPr lang="zh-CN" altLang="en-US"/>
                    </a:p>
                  </a:txBody>
                  <a:tcPr/>
                </a:tc>
                <a:tc gridSpan="2">
                  <a:txBody>
                    <a:bodyPr/>
                    <a:lstStyle/>
                    <a:p>
                      <a:pPr algn="just">
                        <a:spcAft>
                          <a:spcPts val="0"/>
                        </a:spcAft>
                      </a:pPr>
                      <a:r>
                        <a:rPr lang="zh-CN" sz="1050" kern="0">
                          <a:effectLst/>
                        </a:rPr>
                        <a:t>提前还款：按提前天数，越早加分越多；每个成功项目提前还款都加分（同理延迟还款扣除更多积分）</a:t>
                      </a:r>
                      <a:endParaRPr lang="zh-CN" sz="1050" kern="100">
                        <a:effectLst/>
                        <a:latin typeface="Times New Roman" charset="0"/>
                        <a:ea typeface="宋体" charset="0"/>
                        <a:cs typeface="黑体" charset="0"/>
                      </a:endParaRPr>
                    </a:p>
                  </a:txBody>
                  <a:tcPr marL="68580" marR="68580" marT="0" marB="0"/>
                </a:tc>
                <a:tc hMerge="1">
                  <a:txBody>
                    <a:bodyPr/>
                    <a:lstStyle/>
                    <a:p>
                      <a:endParaRPr lang="zh-CN" altLang="en-US"/>
                    </a:p>
                  </a:txBody>
                  <a:tcPr/>
                </a:tc>
                <a:tc>
                  <a:txBody>
                    <a:bodyPr/>
                    <a:lstStyle/>
                    <a:p>
                      <a:pPr algn="just">
                        <a:spcAft>
                          <a:spcPts val="0"/>
                        </a:spcAft>
                      </a:pPr>
                      <a:r>
                        <a:rPr lang="zh-CN" sz="1050" kern="0" dirty="0">
                          <a:effectLst/>
                        </a:rPr>
                        <a:t>每一笔成功的交易，都证明用户在</a:t>
                      </a:r>
                      <a:r>
                        <a:rPr lang="en-US" sz="1050" kern="0" dirty="0">
                          <a:effectLst/>
                        </a:rPr>
                        <a:t>p2p</a:t>
                      </a:r>
                      <a:r>
                        <a:rPr lang="zh-CN" sz="1050" kern="0" dirty="0">
                          <a:effectLst/>
                        </a:rPr>
                        <a:t>平台上完成了一次完整的借贷行为，在这一过程中，用户的所有行为都能被平台记录。这些用户粘性和信用都有所提高，在高级分的鼓励下，用户等级随之提升。</a:t>
                      </a:r>
                      <a:endParaRPr lang="zh-CN" sz="1050" kern="100" dirty="0">
                        <a:effectLst/>
                        <a:latin typeface="Times New Roman" charset="0"/>
                        <a:ea typeface="宋体" charset="0"/>
                        <a:cs typeface="黑体" charset="0"/>
                      </a:endParaRPr>
                    </a:p>
                  </a:txBody>
                  <a:tcPr marL="68580" marR="68580" marT="0" marB="0"/>
                </a:tc>
              </a:tr>
            </a:tbl>
          </a:graphicData>
        </a:graphic>
      </p:graphicFrame>
      <p:sp>
        <p:nvSpPr>
          <p:cNvPr id="10" name="矩形 9"/>
          <p:cNvSpPr/>
          <p:nvPr/>
        </p:nvSpPr>
        <p:spPr>
          <a:xfrm>
            <a:off x="3509093" y="3229235"/>
            <a:ext cx="2967480" cy="307777"/>
          </a:xfrm>
          <a:prstGeom prst="rect">
            <a:avLst/>
          </a:prstGeom>
        </p:spPr>
        <p:txBody>
          <a:bodyPr wrap="non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7-3</a:t>
            </a:r>
            <a:r>
              <a:rPr lang="zh-CN" altLang="en-US" sz="1400" b="1" kern="0" dirty="0" smtClean="0">
                <a:solidFill>
                  <a:srgbClr val="000000"/>
                </a:solidFill>
                <a:latin typeface="FangSong" charset="0"/>
                <a:ea typeface="FangSong" charset="0"/>
                <a:cs typeface="FangSong" charset="0"/>
              </a:rPr>
              <a:t> </a:t>
            </a:r>
            <a:r>
              <a:rPr lang="en-US" altLang="zh-CN" sz="1400" b="1" kern="0" dirty="0" smtClean="0">
                <a:solidFill>
                  <a:srgbClr val="000000"/>
                </a:solidFill>
                <a:latin typeface="FangSong" charset="0"/>
                <a:ea typeface="FangSong" charset="0"/>
                <a:cs typeface="FangSong" charset="0"/>
              </a:rPr>
              <a:t>P2P</a:t>
            </a:r>
            <a:r>
              <a:rPr lang="zh-CN" altLang="en-US" sz="1400" b="1" kern="0" dirty="0">
                <a:solidFill>
                  <a:srgbClr val="000000"/>
                </a:solidFill>
                <a:latin typeface="FangSong" charset="0"/>
                <a:ea typeface="FangSong" charset="0"/>
                <a:cs typeface="FangSong" charset="0"/>
              </a:rPr>
              <a:t>用户的信用积累方式方法</a:t>
            </a:r>
          </a:p>
        </p:txBody>
      </p:sp>
    </p:spTree>
    <p:extLst>
      <p:ext uri="{BB962C8B-B14F-4D97-AF65-F5344CB8AC3E}">
        <p14:creationId xmlns:p14="http://schemas.microsoft.com/office/powerpoint/2010/main" val="933324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7.3.3  </a:t>
            </a:r>
            <a:r>
              <a:rPr lang="zh-CN" altLang="zh-CN" sz="2000" dirty="0"/>
              <a:t>风控方式：消费闭环促进互联网金融发展</a:t>
            </a:r>
            <a:endParaRPr kumimoji="1" lang="zh-CN" altLang="en-US" sz="2000"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8" name="内容占位符 7"/>
          <p:cNvSpPr>
            <a:spLocks noGrp="1"/>
          </p:cNvSpPr>
          <p:nvPr>
            <p:ph idx="1"/>
          </p:nvPr>
        </p:nvSpPr>
        <p:spPr>
          <a:xfrm>
            <a:off x="446856" y="1425356"/>
            <a:ext cx="8229600" cy="4137323"/>
          </a:xfrm>
        </p:spPr>
        <p:txBody>
          <a:bodyPr/>
          <a:lstStyle/>
          <a:p>
            <a:r>
              <a:rPr lang="zh-CN" altLang="zh-CN" dirty="0"/>
              <a:t>第三、 电商平台。在传统金融和互联网创新金融模式之外，电商平台也在消费金融领域有所建树。在电商平台所做的信贷过程中，采取了一种不同的风险控制方式。电商平台主要参考了供应链融资的理念，把平台自身当做供应链融资中的核心企业，而电商产业链上的个人用户，及中小企业作为上下游企业，利用其在平台内积累的交易数据，以及交易数据背后透露出来的信息，为企业授信，完成信贷业务</a:t>
            </a:r>
            <a:r>
              <a:rPr lang="zh-CN" altLang="zh-CN" dirty="0" smtClean="0"/>
              <a:t>。</a:t>
            </a:r>
            <a:endParaRPr kumimoji="1" lang="zh-CN" altLang="en-US" dirty="0"/>
          </a:p>
        </p:txBody>
      </p:sp>
      <p:sp>
        <p:nvSpPr>
          <p:cNvPr id="10" name="矩形 9"/>
          <p:cNvSpPr/>
          <p:nvPr/>
        </p:nvSpPr>
        <p:spPr>
          <a:xfrm>
            <a:off x="3083849" y="3277934"/>
            <a:ext cx="2904293" cy="307777"/>
          </a:xfrm>
          <a:prstGeom prst="rect">
            <a:avLst/>
          </a:prstGeom>
        </p:spPr>
        <p:txBody>
          <a:bodyPr wrap="square">
            <a:spAutoFit/>
          </a:bodyPr>
          <a:lstStyle/>
          <a:p>
            <a:pPr algn="ctr">
              <a:spcAft>
                <a:spcPts val="0"/>
              </a:spcAft>
            </a:pPr>
            <a:r>
              <a:rPr lang="zh-CN" altLang="en-US" sz="1400" b="1" kern="0" dirty="0" smtClean="0">
                <a:solidFill>
                  <a:srgbClr val="000000"/>
                </a:solidFill>
                <a:latin typeface="FangSong" charset="0"/>
                <a:ea typeface="FangSong" charset="0"/>
                <a:cs typeface="FangSong" charset="0"/>
              </a:rPr>
              <a:t>表</a:t>
            </a:r>
            <a:r>
              <a:rPr lang="en-US" altLang="zh-CN" sz="1400" b="1" kern="0" dirty="0" smtClean="0">
                <a:solidFill>
                  <a:srgbClr val="000000"/>
                </a:solidFill>
                <a:latin typeface="FangSong" charset="0"/>
                <a:ea typeface="FangSong" charset="0"/>
                <a:cs typeface="FangSong" charset="0"/>
              </a:rPr>
              <a:t>7-4</a:t>
            </a:r>
            <a:r>
              <a:rPr lang="zh-CN" altLang="en-US" sz="1400" b="1" kern="0" dirty="0" smtClean="0">
                <a:solidFill>
                  <a:srgbClr val="000000"/>
                </a:solidFill>
                <a:latin typeface="FangSong" charset="0"/>
                <a:ea typeface="FangSong" charset="0"/>
                <a:cs typeface="FangSong" charset="0"/>
              </a:rPr>
              <a:t> 电商</a:t>
            </a:r>
            <a:r>
              <a:rPr lang="zh-CN" altLang="en-US" sz="1400" b="1" kern="0" dirty="0">
                <a:solidFill>
                  <a:srgbClr val="000000"/>
                </a:solidFill>
                <a:latin typeface="FangSong" charset="0"/>
                <a:ea typeface="FangSong" charset="0"/>
                <a:cs typeface="FangSong" charset="0"/>
              </a:rPr>
              <a:t>平台风控方式方法</a:t>
            </a:r>
          </a:p>
        </p:txBody>
      </p:sp>
      <p:graphicFrame>
        <p:nvGraphicFramePr>
          <p:cNvPr id="3" name="表格 2"/>
          <p:cNvGraphicFramePr>
            <a:graphicFrameLocks noGrp="1"/>
          </p:cNvGraphicFramePr>
          <p:nvPr>
            <p:extLst>
              <p:ext uri="{D42A27DB-BD31-4B8C-83A1-F6EECF244321}">
                <p14:modId xmlns:p14="http://schemas.microsoft.com/office/powerpoint/2010/main" val="1081621137"/>
              </p:ext>
            </p:extLst>
          </p:nvPr>
        </p:nvGraphicFramePr>
        <p:xfrm>
          <a:off x="791579" y="3828659"/>
          <a:ext cx="7488832" cy="2130856"/>
        </p:xfrm>
        <a:graphic>
          <a:graphicData uri="http://schemas.openxmlformats.org/drawingml/2006/table">
            <a:tbl>
              <a:tblPr firstRow="1" firstCol="1" bandRow="1">
                <a:tableStyleId>{5940675A-B579-460E-94D1-54222C63F5DA}</a:tableStyleId>
              </a:tblPr>
              <a:tblGrid>
                <a:gridCol w="1341941"/>
                <a:gridCol w="6146891"/>
              </a:tblGrid>
              <a:tr h="266357">
                <a:tc>
                  <a:txBody>
                    <a:bodyPr/>
                    <a:lstStyle/>
                    <a:p>
                      <a:pPr algn="just">
                        <a:spcAft>
                          <a:spcPts val="0"/>
                        </a:spcAft>
                      </a:pPr>
                      <a:r>
                        <a:rPr lang="zh-CN" sz="1200" kern="0">
                          <a:effectLst/>
                        </a:rPr>
                        <a:t>用户</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a:effectLst/>
                        </a:rPr>
                        <a:t>电商</a:t>
                      </a:r>
                      <a:endParaRPr lang="zh-CN" sz="1050" kern="100">
                        <a:effectLst/>
                        <a:latin typeface="Times New Roman" charset="0"/>
                        <a:ea typeface="宋体" charset="0"/>
                        <a:cs typeface="黑体" charset="0"/>
                      </a:endParaRPr>
                    </a:p>
                  </a:txBody>
                  <a:tcPr marL="68580" marR="68580" marT="0" marB="0"/>
                </a:tc>
              </a:tr>
              <a:tr h="266357">
                <a:tc>
                  <a:txBody>
                    <a:bodyPr/>
                    <a:lstStyle/>
                    <a:p>
                      <a:pPr algn="just">
                        <a:spcAft>
                          <a:spcPts val="0"/>
                        </a:spcAft>
                      </a:pPr>
                      <a:r>
                        <a:rPr lang="zh-CN" sz="1200" kern="0">
                          <a:effectLst/>
                        </a:rPr>
                        <a:t>个人信息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a:effectLst/>
                        </a:rPr>
                        <a:t>电商平台利用用户注册的个人信息，确认用户的基本信息。</a:t>
                      </a:r>
                      <a:endParaRPr lang="zh-CN" sz="1050" kern="100">
                        <a:effectLst/>
                        <a:latin typeface="Times New Roman" charset="0"/>
                        <a:ea typeface="宋体" charset="0"/>
                        <a:cs typeface="黑体" charset="0"/>
                      </a:endParaRPr>
                    </a:p>
                  </a:txBody>
                  <a:tcPr marL="68580" marR="68580" marT="0" marB="0"/>
                </a:tc>
              </a:tr>
              <a:tr h="799071">
                <a:tc>
                  <a:txBody>
                    <a:bodyPr/>
                    <a:lstStyle/>
                    <a:p>
                      <a:pPr algn="just">
                        <a:spcAft>
                          <a:spcPts val="0"/>
                        </a:spcAft>
                      </a:pPr>
                      <a:r>
                        <a:rPr lang="zh-CN" sz="1200" kern="0">
                          <a:effectLst/>
                        </a:rPr>
                        <a:t>物流信息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a:effectLst/>
                        </a:rPr>
                        <a:t>通过物流信息的分析，可以哦才能够侧面勾勒出用户的成长轨迹，比如学校，家庭和工作地址的变化，并根据地区和公司情况，推测出用户的收入水平。</a:t>
                      </a:r>
                      <a:endParaRPr lang="zh-CN" sz="1050" kern="100">
                        <a:effectLst/>
                        <a:latin typeface="Times New Roman" charset="0"/>
                        <a:ea typeface="宋体" charset="0"/>
                        <a:cs typeface="黑体" charset="0"/>
                      </a:endParaRPr>
                    </a:p>
                  </a:txBody>
                  <a:tcPr marL="68580" marR="68580" marT="0" marB="0"/>
                </a:tc>
              </a:tr>
              <a:tr h="799071">
                <a:tc>
                  <a:txBody>
                    <a:bodyPr/>
                    <a:lstStyle/>
                    <a:p>
                      <a:pPr algn="just">
                        <a:spcAft>
                          <a:spcPts val="0"/>
                        </a:spcAft>
                      </a:pPr>
                      <a:r>
                        <a:rPr lang="zh-CN" sz="1200" kern="0">
                          <a:effectLst/>
                        </a:rPr>
                        <a:t>购物信息</a:t>
                      </a:r>
                      <a:endParaRPr lang="zh-CN" sz="1050" kern="100">
                        <a:effectLst/>
                        <a:latin typeface="Times New Roman" charset="0"/>
                        <a:ea typeface="宋体" charset="0"/>
                        <a:cs typeface="黑体" charset="0"/>
                      </a:endParaRPr>
                    </a:p>
                  </a:txBody>
                  <a:tcPr marL="68580" marR="68580" marT="0" marB="0"/>
                </a:tc>
                <a:tc>
                  <a:txBody>
                    <a:bodyPr/>
                    <a:lstStyle/>
                    <a:p>
                      <a:pPr algn="just">
                        <a:spcAft>
                          <a:spcPts val="0"/>
                        </a:spcAft>
                      </a:pPr>
                      <a:r>
                        <a:rPr lang="zh-CN" sz="1200" kern="0" dirty="0">
                          <a:effectLst/>
                        </a:rPr>
                        <a:t>通过对用户购物信息和习惯的分析，可以看到用户的品牌偏好，并根据同类商品价格比对，确认用户消费水平。并根据用户支付习惯，获取用户银行卡信息。</a:t>
                      </a:r>
                      <a:endParaRPr lang="zh-CN" sz="1050" kern="100" dirty="0">
                        <a:effectLst/>
                        <a:latin typeface="Times New Roman" charset="0"/>
                        <a:ea typeface="宋体" charset="0"/>
                        <a:cs typeface="黑体" charset="0"/>
                      </a:endParaRPr>
                    </a:p>
                  </a:txBody>
                  <a:tcPr marL="68580" marR="68580" marT="0" marB="0"/>
                </a:tc>
              </a:tr>
            </a:tbl>
          </a:graphicData>
        </a:graphic>
      </p:graphicFrame>
    </p:spTree>
    <p:extLst>
      <p:ext uri="{BB962C8B-B14F-4D97-AF65-F5344CB8AC3E}">
        <p14:creationId xmlns:p14="http://schemas.microsoft.com/office/powerpoint/2010/main" val="61634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7.3.4  </a:t>
            </a:r>
            <a:r>
              <a:rPr lang="zh-CN" altLang="zh-CN" sz="2000" dirty="0"/>
              <a:t>未来互联网金融风控发展</a:t>
            </a:r>
            <a:r>
              <a:rPr lang="zh-CN" altLang="zh-CN" sz="2000" dirty="0" smtClean="0"/>
              <a:t>方向</a:t>
            </a:r>
            <a:endParaRPr kumimoji="1" lang="zh-CN" altLang="en-US" sz="2000" dirty="0"/>
          </a:p>
        </p:txBody>
      </p:sp>
      <p:sp>
        <p:nvSpPr>
          <p:cNvPr id="3" name="内容占位符 2"/>
          <p:cNvSpPr>
            <a:spLocks noGrp="1"/>
          </p:cNvSpPr>
          <p:nvPr>
            <p:ph idx="1"/>
          </p:nvPr>
        </p:nvSpPr>
        <p:spPr/>
        <p:txBody>
          <a:bodyPr>
            <a:normAutofit lnSpcReduction="10000"/>
          </a:bodyPr>
          <a:lstStyle/>
          <a:p>
            <a:r>
              <a:rPr lang="zh-CN" altLang="zh-CN" dirty="0"/>
              <a:t>因此，随着互联网金融的火热，以及普惠金融的推广，传统风控和互联网风控的有效融合，将促使风险控制成为行业发展的热点，并且将导致全社会对风险控制领域的重视程度增多，主要体现在以下三个方面</a:t>
            </a:r>
            <a:r>
              <a:rPr lang="en-US" altLang="zh-CN" dirty="0" smtClean="0"/>
              <a:t>:</a:t>
            </a:r>
            <a:endParaRPr lang="zh-CN" altLang="en-US" dirty="0" smtClean="0"/>
          </a:p>
          <a:p>
            <a:pPr marL="711200"/>
            <a:r>
              <a:rPr lang="zh-CN" altLang="zh-CN" sz="1600" dirty="0"/>
              <a:t>首先，随着电子信息及个人隐私重要性的提升，用户个人电子资料、网络使用行为、痕迹等信息的法律地位，以及金融机构利用互联网获取这些资料的合法性，都将通过相关监管机构以立法的形式，予以确认，为之后互联网金融，互联网风控以及征信行业的发展奠定基础； </a:t>
            </a:r>
            <a:endParaRPr lang="zh-CN" altLang="en-US" sz="1600" dirty="0" smtClean="0"/>
          </a:p>
          <a:p>
            <a:pPr marL="711200"/>
            <a:r>
              <a:rPr lang="zh-CN" altLang="zh-CN" sz="1600" dirty="0"/>
              <a:t>其次，风险控制以及互联网征信将作为一个独立的行业，从金融体系中分离出去。在市场上上将会有越来越多的公司，将风险控制作为主营业务，或直接从事征信，或以技术支持的形式，帮助金融企业完成新形势下的风险控制； </a:t>
            </a:r>
            <a:endParaRPr lang="zh-CN" altLang="en-US" sz="1600" dirty="0" smtClean="0"/>
          </a:p>
          <a:p>
            <a:pPr marL="711200"/>
            <a:r>
              <a:rPr lang="zh-CN" altLang="zh-CN" sz="1600" dirty="0"/>
              <a:t>最后，互联网金融与传统金融并非颠覆或替代的关系，因此传统风控与互联网新型风险控制方式，均会在不同领域发挥作用。在这一过程中，双方的优势及理念会相互渗透，互相改变和融合。未来能够综合运用传统风控手段和互联网风控手段的金融机构，才能最大程度的提高资金使用效率</a:t>
            </a:r>
            <a:r>
              <a:rPr lang="zh-CN" altLang="zh-CN" sz="1600" dirty="0" smtClean="0"/>
              <a:t>。</a:t>
            </a:r>
            <a:endParaRPr lang="zh-CN" altLang="zh-CN" sz="1600"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355157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7.3.4  </a:t>
            </a:r>
            <a:r>
              <a:rPr lang="zh-CN" altLang="zh-CN" sz="2000" dirty="0"/>
              <a:t>未来互联网金融风控发展方向</a:t>
            </a:r>
            <a:endParaRPr kumimoji="1" lang="zh-CN" altLang="en-US" sz="2000" dirty="0"/>
          </a:p>
        </p:txBody>
      </p:sp>
      <p:sp>
        <p:nvSpPr>
          <p:cNvPr id="3" name="内容占位符 2"/>
          <p:cNvSpPr>
            <a:spLocks noGrp="1"/>
          </p:cNvSpPr>
          <p:nvPr>
            <p:ph idx="1"/>
          </p:nvPr>
        </p:nvSpPr>
        <p:spPr>
          <a:xfrm>
            <a:off x="457200" y="1484784"/>
            <a:ext cx="8229600" cy="4353347"/>
          </a:xfrm>
        </p:spPr>
        <p:txBody>
          <a:bodyPr>
            <a:normAutofit lnSpcReduction="10000"/>
          </a:bodyPr>
          <a:lstStyle/>
          <a:p>
            <a:r>
              <a:rPr lang="zh-CN" altLang="zh-CN" dirty="0"/>
              <a:t>在拥有更准确，更稳定的数据来源下，效率的提升，会促使原有的风控理念进一步发展，得到升级。艾瑞分析认为，传统风险控制理念的提升，主要体现在三个方面</a:t>
            </a:r>
            <a:r>
              <a:rPr lang="en-US" altLang="zh-CN" dirty="0" smtClean="0"/>
              <a:t>:</a:t>
            </a:r>
            <a:endParaRPr lang="zh-CN" altLang="en-US" dirty="0" smtClean="0"/>
          </a:p>
          <a:p>
            <a:pPr marL="749300"/>
            <a:r>
              <a:rPr lang="zh-CN" altLang="zh-CN" sz="1600" dirty="0"/>
              <a:t>首先，互联网金融环境下的风控，将越来越重视数据的精准度，不但数据收集更广更细，对于企业或个人数据的获取，也逐渐摆脱了由企业提供这种单向传播的方式，金融机构更倾向于自己获取数据，这样掌握的数据更真实，精准； </a:t>
            </a:r>
            <a:endParaRPr lang="zh-CN" altLang="en-US" sz="1600" dirty="0" smtClean="0"/>
          </a:p>
          <a:p>
            <a:pPr marL="749300"/>
            <a:r>
              <a:rPr lang="zh-CN" altLang="zh-CN" sz="1600" dirty="0"/>
              <a:t>其次，由于数字技术大大降低了信息获取、储存、调阅及审查等多项内容的实现成本。因此，以往以某一时期，或某一时点的用户数据作为审核依据的风控方式，将被能够抓住延续性数据的风控方式所替代，金融机构将更加重视具备延续性的用户信息，并在赋值上给予更高权重； </a:t>
            </a:r>
            <a:endParaRPr lang="zh-CN" altLang="en-US" sz="1600" dirty="0" smtClean="0"/>
          </a:p>
          <a:p>
            <a:pPr marL="749300"/>
            <a:r>
              <a:rPr lang="zh-CN" altLang="zh-CN" sz="1600" dirty="0"/>
              <a:t>最后，由于现阶段以及未来</a:t>
            </a:r>
            <a:r>
              <a:rPr lang="en-US" altLang="zh-CN" sz="1600" dirty="0"/>
              <a:t>5-10</a:t>
            </a:r>
            <a:r>
              <a:rPr lang="zh-CN" altLang="zh-CN" sz="1600" dirty="0"/>
              <a:t>年内，互联网风险控制的标准难以统一，不同金融及互联网金融机构对于信息的征集，加权和分析都会根据自身企业特点及优势予以侧重，这将导致不同数据库之间存在信息兼容的问题，能够妥善解决这一问题的方法就是金融机构之间的合作，在未来风控过程中，要在结构设计上包容其他机构的信息</a:t>
            </a:r>
            <a:r>
              <a:rPr lang="zh-CN" altLang="zh-CN" sz="1600" dirty="0" smtClean="0"/>
              <a:t>。</a:t>
            </a:r>
            <a:endParaRPr lang="zh-CN" altLang="zh-CN" sz="1600" dirty="0"/>
          </a:p>
          <a:p>
            <a:pPr marL="0" indent="0">
              <a:buNone/>
            </a:pP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527327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zh-CN" dirty="0"/>
              <a:t>从</a:t>
            </a:r>
            <a:r>
              <a:rPr lang="en-US" altLang="zh-CN" dirty="0"/>
              <a:t>P2P</a:t>
            </a:r>
            <a:r>
              <a:rPr lang="zh-CN" altLang="zh-CN" dirty="0"/>
              <a:t>平台公司跑路事件进行风险</a:t>
            </a:r>
            <a:r>
              <a:rPr lang="zh-CN" altLang="zh-CN" dirty="0" smtClean="0"/>
              <a:t>分析</a:t>
            </a:r>
            <a:endParaRPr kumimoji="1" lang="zh-CN" altLang="en-US" dirty="0"/>
          </a:p>
        </p:txBody>
      </p:sp>
      <p:sp>
        <p:nvSpPr>
          <p:cNvPr id="3" name="内容占位符 2"/>
          <p:cNvSpPr>
            <a:spLocks noGrp="1"/>
          </p:cNvSpPr>
          <p:nvPr>
            <p:ph idx="1"/>
          </p:nvPr>
        </p:nvSpPr>
        <p:spPr/>
        <p:txBody>
          <a:bodyPr/>
          <a:lstStyle/>
          <a:p>
            <a:r>
              <a:rPr lang="zh-CN" altLang="zh-CN" dirty="0"/>
              <a:t>“嘿～今天你跑路了吗？” </a:t>
            </a:r>
            <a:endParaRPr lang="zh-CN" altLang="en-US" dirty="0" smtClean="0"/>
          </a:p>
          <a:p>
            <a:r>
              <a:rPr lang="en-US" altLang="zh-CN" sz="2000" dirty="0">
                <a:solidFill>
                  <a:srgbClr val="6A5015"/>
                </a:solidFill>
                <a:latin typeface="SimHei" charset="0"/>
                <a:ea typeface="SimHei" charset="0"/>
                <a:cs typeface="SimHei" charset="0"/>
              </a:rPr>
              <a:t>7.4.1 </a:t>
            </a:r>
            <a:r>
              <a:rPr lang="zh-CN" altLang="zh-CN" sz="2000" dirty="0">
                <a:solidFill>
                  <a:srgbClr val="6A5015"/>
                </a:solidFill>
                <a:latin typeface="SimHei" charset="0"/>
                <a:ea typeface="SimHei" charset="0"/>
                <a:cs typeface="SimHei" charset="0"/>
              </a:rPr>
              <a:t>万钧财富：上线时间很短即跑路的纯诈骗平台</a:t>
            </a:r>
          </a:p>
          <a:p>
            <a:r>
              <a:rPr lang="zh-CN" altLang="zh-CN" dirty="0"/>
              <a:t>第一，信息造假。注册信息、合作公司、管理团队履历、办公地址照片等造假，甚至有些诈骗平台网站页面都是直接复制过来的。</a:t>
            </a:r>
          </a:p>
          <a:p>
            <a:r>
              <a:rPr lang="zh-CN" altLang="zh-CN" dirty="0"/>
              <a:t>第二，办公地址偏远。因为绝大多数纯诈骗平台无实际办公场所，为防止出借人实地考察，这些诈骗平台在网上公布的办公地址都异常偏远。</a:t>
            </a:r>
          </a:p>
          <a:p>
            <a:r>
              <a:rPr lang="zh-CN" altLang="zh-CN" dirty="0"/>
              <a:t>第三，极高的收益率。这种远远超出传统借贷市场利率的情况，很大可能性为诈骗平台。</a:t>
            </a:r>
          </a:p>
          <a:p>
            <a:pPr marL="0" indent="0">
              <a:buNone/>
            </a:pP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508837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958032"/>
            <a:ext cx="8208912" cy="720080"/>
          </a:xfrm>
        </p:spPr>
        <p:txBody>
          <a:bodyPr/>
          <a:lstStyle/>
          <a:p>
            <a:r>
              <a:rPr lang="en-US" altLang="zh-CN" sz="2000" dirty="0"/>
              <a:t>7.4.2 </a:t>
            </a:r>
            <a:r>
              <a:rPr lang="zh-CN" altLang="zh-CN" sz="2000" dirty="0"/>
              <a:t>里外贷：自融自用的问题</a:t>
            </a:r>
            <a:r>
              <a:rPr lang="zh-CN" altLang="zh-CN" sz="2000" dirty="0" smtClean="0"/>
              <a:t>平台</a:t>
            </a:r>
            <a:endParaRPr kumimoji="1" lang="zh-CN" altLang="en-US" sz="2000" dirty="0"/>
          </a:p>
        </p:txBody>
      </p:sp>
      <p:sp>
        <p:nvSpPr>
          <p:cNvPr id="3" name="内容占位符 2"/>
          <p:cNvSpPr>
            <a:spLocks noGrp="1"/>
          </p:cNvSpPr>
          <p:nvPr>
            <p:ph idx="1"/>
          </p:nvPr>
        </p:nvSpPr>
        <p:spPr/>
        <p:txBody>
          <a:bodyPr>
            <a:normAutofit/>
          </a:bodyPr>
          <a:lstStyle/>
          <a:p>
            <a:r>
              <a:rPr lang="zh-CN" altLang="zh-CN" dirty="0"/>
              <a:t>自融分成两种，一是自己本身有项目，受限于融资渠道，所以自建平台融资；二是平台融资再找项目端。前者存在一定的道德风险；后者存在巨大的经营风险。现在平台自融一般属于前者。一旦面临逾期、能支付利息而本金拖欠、短借长还等现象时，平台就通过一期、二期、三期的覆盖将风险推后，如果收益最终不能覆盖风险，雪球越滚越大，最后平台倒闭。</a:t>
            </a:r>
          </a:p>
          <a:p>
            <a:pPr marL="0" indent="0">
              <a:buNone/>
            </a:pPr>
            <a:r>
              <a:rPr lang="en-US" altLang="zh-CN" sz="2000" b="1" dirty="0" smtClean="0">
                <a:solidFill>
                  <a:srgbClr val="6A5015"/>
                </a:solidFill>
                <a:latin typeface="SimHei" charset="0"/>
                <a:ea typeface="SimHei" charset="0"/>
                <a:cs typeface="SimHei" charset="0"/>
              </a:rPr>
              <a:t>7.4.3 </a:t>
            </a:r>
            <a:r>
              <a:rPr lang="zh-CN" altLang="zh-CN" sz="2000" b="1" dirty="0">
                <a:solidFill>
                  <a:srgbClr val="6A5015"/>
                </a:solidFill>
                <a:latin typeface="SimHei" charset="0"/>
                <a:ea typeface="SimHei" charset="0"/>
                <a:cs typeface="SimHei" charset="0"/>
              </a:rPr>
              <a:t>中祥金融：没有第三方托管，平台经手资金 </a:t>
            </a:r>
            <a:endParaRPr lang="zh-CN" altLang="en-US" sz="2000" b="1" dirty="0" smtClean="0">
              <a:solidFill>
                <a:srgbClr val="6A5015"/>
              </a:solidFill>
              <a:latin typeface="SimHei" charset="0"/>
              <a:ea typeface="SimHei" charset="0"/>
              <a:cs typeface="SimHei" charset="0"/>
            </a:endParaRPr>
          </a:p>
          <a:p>
            <a:pPr lvl="0"/>
            <a:r>
              <a:rPr lang="en-US" altLang="zh-CN" dirty="0">
                <a:solidFill>
                  <a:prstClr val="black"/>
                </a:solidFill>
              </a:rPr>
              <a:t>P2P</a:t>
            </a:r>
            <a:r>
              <a:rPr lang="zh-CN" altLang="en-US" dirty="0">
                <a:solidFill>
                  <a:prstClr val="black"/>
                </a:solidFill>
              </a:rPr>
              <a:t>问题平台中，有一种是采用资金模式，将资金直接打入他们公司账户或是私人账户，他们鼓励投资者线下充值，直接在银行网点将钱汇入到他们提供的账户，而不经过第三方支付。</a:t>
            </a:r>
          </a:p>
          <a:p>
            <a:pPr marL="0" indent="0">
              <a:buNone/>
            </a:pPr>
            <a:endParaRPr kumimoji="1" lang="zh-CN" altLang="en-US" sz="2000" b="1" dirty="0">
              <a:solidFill>
                <a:srgbClr val="6A5015"/>
              </a:solidFill>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96705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754326"/>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互联网金融风险特征和种类；</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掌握</a:t>
            </a:r>
            <a:r>
              <a:rPr lang="zh-CN" altLang="en-US" dirty="0">
                <a:solidFill>
                  <a:srgbClr val="6A5015"/>
                </a:solidFill>
                <a:latin typeface="仿宋" panose="02010609060101010101" pitchFamily="49" charset="-122"/>
                <a:ea typeface="仿宋" panose="02010609060101010101" pitchFamily="49" charset="-122"/>
              </a:rPr>
              <a:t>互联网金融典型风险风险成因；</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互联网金融不同风险控制方法。</a:t>
            </a:r>
          </a:p>
        </p:txBody>
      </p:sp>
    </p:spTree>
    <p:extLst>
      <p:ext uri="{BB962C8B-B14F-4D97-AF65-F5344CB8AC3E}">
        <p14:creationId xmlns:p14="http://schemas.microsoft.com/office/powerpoint/2010/main" val="2374862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7.4.4 </a:t>
            </a:r>
            <a:r>
              <a:rPr lang="zh-CN" altLang="zh-CN" sz="2000" dirty="0"/>
              <a:t>银钱树：经营不善而清盘</a:t>
            </a:r>
            <a:r>
              <a:rPr lang="zh-CN" altLang="zh-CN" sz="2000" dirty="0" smtClean="0"/>
              <a:t>停业</a:t>
            </a:r>
            <a:endParaRPr kumimoji="1" lang="zh-CN" altLang="en-US" sz="2000" dirty="0"/>
          </a:p>
        </p:txBody>
      </p:sp>
      <p:sp>
        <p:nvSpPr>
          <p:cNvPr id="3" name="内容占位符 2"/>
          <p:cNvSpPr>
            <a:spLocks noGrp="1"/>
          </p:cNvSpPr>
          <p:nvPr>
            <p:ph idx="1"/>
          </p:nvPr>
        </p:nvSpPr>
        <p:spPr>
          <a:xfrm>
            <a:off x="446856" y="1483792"/>
            <a:ext cx="8229600" cy="4537496"/>
          </a:xfrm>
        </p:spPr>
        <p:txBody>
          <a:bodyPr>
            <a:normAutofit/>
          </a:bodyPr>
          <a:lstStyle/>
          <a:p>
            <a:r>
              <a:rPr lang="zh-CN" altLang="zh-CN" dirty="0"/>
              <a:t>在</a:t>
            </a:r>
            <a:r>
              <a:rPr lang="en-US" altLang="zh-CN" dirty="0"/>
              <a:t>P2P</a:t>
            </a:r>
            <a:r>
              <a:rPr lang="zh-CN" altLang="zh-CN" dirty="0"/>
              <a:t>问题平台中</a:t>
            </a:r>
            <a:r>
              <a:rPr lang="en-US" altLang="zh-CN" dirty="0"/>
              <a:t>,</a:t>
            </a:r>
            <a:r>
              <a:rPr lang="zh-CN" altLang="zh-CN" dirty="0"/>
              <a:t>清盘停业要比跑路更容易被投资者接受。这类平台本来也想做好，但因为各种原因，导致资金链断裂，无法继续经营。前期多数平台倒闭是因为不规范运营或欠缺优质领导层，导致不能很好的把控平台资金流，最终不得不清盘歇业。</a:t>
            </a:r>
          </a:p>
          <a:p>
            <a:pPr marL="0" indent="0">
              <a:buNone/>
            </a:pPr>
            <a:r>
              <a:rPr lang="en-US" altLang="zh-CN" sz="2000" b="1" dirty="0">
                <a:solidFill>
                  <a:srgbClr val="6A5015"/>
                </a:solidFill>
                <a:latin typeface="SimHei" charset="0"/>
                <a:ea typeface="SimHei" charset="0"/>
                <a:cs typeface="SimHei" charset="0"/>
              </a:rPr>
              <a:t>7.4.5 </a:t>
            </a:r>
            <a:r>
              <a:rPr lang="zh-CN" altLang="zh-CN" sz="2000" b="1" dirty="0">
                <a:solidFill>
                  <a:srgbClr val="6A5015"/>
                </a:solidFill>
                <a:latin typeface="SimHei" charset="0"/>
                <a:ea typeface="SimHei" charset="0"/>
                <a:cs typeface="SimHei" charset="0"/>
              </a:rPr>
              <a:t>国湘资本：经贞介入，问题平台提前</a:t>
            </a:r>
            <a:r>
              <a:rPr lang="zh-CN" altLang="zh-CN" sz="2000" b="1" dirty="0" smtClean="0">
                <a:solidFill>
                  <a:srgbClr val="6A5015"/>
                </a:solidFill>
                <a:latin typeface="SimHei" charset="0"/>
                <a:ea typeface="SimHei" charset="0"/>
                <a:cs typeface="SimHei" charset="0"/>
              </a:rPr>
              <a:t>暴露</a:t>
            </a:r>
            <a:endParaRPr lang="zh-CN" altLang="en-US" sz="2000" b="1" dirty="0" smtClean="0">
              <a:solidFill>
                <a:srgbClr val="6A5015"/>
              </a:solidFill>
              <a:latin typeface="SimHei" charset="0"/>
              <a:ea typeface="SimHei" charset="0"/>
              <a:cs typeface="SimHei" charset="0"/>
            </a:endParaRPr>
          </a:p>
          <a:p>
            <a:r>
              <a:rPr lang="en-US" altLang="zh-CN" dirty="0" smtClean="0"/>
              <a:t>2015</a:t>
            </a:r>
            <a:r>
              <a:rPr lang="zh-CN" altLang="zh-CN" dirty="0"/>
              <a:t>年以来</a:t>
            </a:r>
            <a:r>
              <a:rPr lang="en-US" altLang="zh-CN" dirty="0"/>
              <a:t>,</a:t>
            </a:r>
            <a:r>
              <a:rPr lang="zh-CN" altLang="zh-CN" dirty="0"/>
              <a:t>问题平台爆发还有一个表现为经侦介入，这也意味着</a:t>
            </a:r>
            <a:r>
              <a:rPr lang="en-US" altLang="zh-CN" dirty="0"/>
              <a:t>P2P</a:t>
            </a:r>
            <a:r>
              <a:rPr lang="zh-CN" altLang="zh-CN" dirty="0"/>
              <a:t>问题平台的监管从事后监管转变为事前监管</a:t>
            </a:r>
            <a:r>
              <a:rPr lang="en-US" altLang="zh-CN" dirty="0"/>
              <a:t>,</a:t>
            </a:r>
            <a:r>
              <a:rPr lang="zh-CN" altLang="zh-CN" dirty="0"/>
              <a:t>将风险降低。而且，提前由经侦介入对投资者而言也是一件好事。</a:t>
            </a:r>
          </a:p>
          <a:p>
            <a:pPr marL="0" indent="0">
              <a:buNone/>
            </a:pPr>
            <a:r>
              <a:rPr lang="en-US" altLang="zh-CN" sz="2000" b="1" dirty="0" smtClean="0">
                <a:solidFill>
                  <a:srgbClr val="6A5015"/>
                </a:solidFill>
                <a:latin typeface="SimHei" charset="0"/>
                <a:ea typeface="SimHei" charset="0"/>
                <a:cs typeface="SimHei" charset="0"/>
              </a:rPr>
              <a:t>7.4.6 P2P</a:t>
            </a:r>
            <a:r>
              <a:rPr lang="zh-CN" altLang="zh-CN" sz="2000" b="1" dirty="0" smtClean="0">
                <a:solidFill>
                  <a:srgbClr val="6A5015"/>
                </a:solidFill>
                <a:latin typeface="SimHei" charset="0"/>
                <a:ea typeface="SimHei" charset="0"/>
                <a:cs typeface="SimHei" charset="0"/>
              </a:rPr>
              <a:t>网贷平台倒闭、跑路原因分析</a:t>
            </a:r>
            <a:endParaRPr lang="zh-CN" altLang="en-US" sz="2000" b="1" dirty="0" smtClean="0">
              <a:solidFill>
                <a:srgbClr val="6A5015"/>
              </a:solidFill>
              <a:latin typeface="SimHei" charset="0"/>
              <a:ea typeface="SimHei" charset="0"/>
              <a:cs typeface="SimHei" charset="0"/>
            </a:endParaRPr>
          </a:p>
          <a:p>
            <a:pPr lvl="0"/>
            <a:r>
              <a:rPr lang="zh-CN" altLang="zh-CN" dirty="0"/>
              <a:t>导致</a:t>
            </a:r>
            <a:r>
              <a:rPr lang="en-US" altLang="zh-CN" dirty="0"/>
              <a:t>P2P</a:t>
            </a:r>
            <a:r>
              <a:rPr lang="zh-CN" altLang="zh-CN" dirty="0"/>
              <a:t>平台倒闭以及跑路主要有以下两个原因</a:t>
            </a:r>
            <a:r>
              <a:rPr lang="zh-CN" altLang="zh-CN" dirty="0" smtClean="0"/>
              <a:t>：</a:t>
            </a:r>
            <a:endParaRPr lang="zh-CN" altLang="en-US" dirty="0" smtClean="0"/>
          </a:p>
          <a:p>
            <a:pPr marL="711200" lvl="0" indent="-304800"/>
            <a:r>
              <a:rPr lang="zh-CN" altLang="zh-CN" sz="1600" dirty="0" smtClean="0"/>
              <a:t>第一</a:t>
            </a:r>
            <a:r>
              <a:rPr lang="zh-CN" altLang="zh-CN" sz="1600" dirty="0"/>
              <a:t>，技术漏洞。 </a:t>
            </a:r>
            <a:r>
              <a:rPr lang="zh-CN" altLang="zh-CN" dirty="0"/>
              <a:t> 第二，资金安全性。 </a:t>
            </a:r>
            <a:endParaRPr lang="zh-CN" altLang="zh-CN" b="1" dirty="0">
              <a:solidFill>
                <a:srgbClr val="6A5015"/>
              </a:solidFill>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478915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7.4.7 </a:t>
            </a:r>
            <a:r>
              <a:rPr lang="zh-CN" altLang="zh-CN" sz="2000" dirty="0"/>
              <a:t>从跑路事件看如何甄别平台</a:t>
            </a:r>
            <a:r>
              <a:rPr lang="zh-CN" altLang="zh-CN" sz="2000" dirty="0" smtClean="0"/>
              <a:t>风险</a:t>
            </a:r>
            <a:endParaRPr kumimoji="1" lang="zh-CN" altLang="en-US" sz="2000" dirty="0"/>
          </a:p>
        </p:txBody>
      </p:sp>
      <p:sp>
        <p:nvSpPr>
          <p:cNvPr id="3" name="内容占位符 2"/>
          <p:cNvSpPr>
            <a:spLocks noGrp="1"/>
          </p:cNvSpPr>
          <p:nvPr>
            <p:ph idx="1"/>
          </p:nvPr>
        </p:nvSpPr>
        <p:spPr/>
        <p:txBody>
          <a:bodyPr/>
          <a:lstStyle/>
          <a:p>
            <a:r>
              <a:rPr lang="zh-CN" altLang="zh-CN" dirty="0"/>
              <a:t>普通投资者在缺乏专业知识、实地考察受时间和空间限制等因素制约下，能否从一个平台提供的信息里及时发现一些问题的苗头，从而找出平台的风险所在，为判定是否投资和投资的资金匹配，以此来寻求适合自己的风险收益的最佳匹配就成为了关键。</a:t>
            </a:r>
          </a:p>
          <a:p>
            <a:r>
              <a:rPr lang="zh-CN" altLang="zh-CN" dirty="0" smtClean="0"/>
              <a:t>第一</a:t>
            </a:r>
            <a:r>
              <a:rPr lang="zh-CN" altLang="zh-CN" dirty="0"/>
              <a:t>，融资者人气，即不同借款人数的多少。很吃力地浏览里外贷平台</a:t>
            </a:r>
            <a:r>
              <a:rPr lang="en-US" altLang="zh-CN" dirty="0"/>
              <a:t>100</a:t>
            </a:r>
            <a:r>
              <a:rPr lang="zh-CN" altLang="zh-CN" dirty="0"/>
              <a:t>页的“成功的借款”标的，只看到有</a:t>
            </a:r>
            <a:r>
              <a:rPr lang="en-US" altLang="zh-CN" dirty="0"/>
              <a:t>3</a:t>
            </a:r>
            <a:r>
              <a:rPr lang="zh-CN" altLang="zh-CN" dirty="0"/>
              <a:t>个人在反复借款</a:t>
            </a:r>
            <a:r>
              <a:rPr lang="en-US" altLang="zh-CN" dirty="0"/>
              <a:t>(</a:t>
            </a:r>
            <a:r>
              <a:rPr lang="zh-CN" altLang="zh-CN" dirty="0"/>
              <a:t>绝大多数标的只有</a:t>
            </a:r>
            <a:r>
              <a:rPr lang="en-US" altLang="zh-CN" dirty="0"/>
              <a:t>2</a:t>
            </a:r>
            <a:r>
              <a:rPr lang="zh-CN" altLang="zh-CN" dirty="0"/>
              <a:t>人</a:t>
            </a:r>
            <a:r>
              <a:rPr lang="en-US" altLang="zh-CN" dirty="0"/>
              <a:t>)</a:t>
            </a:r>
            <a:r>
              <a:rPr lang="zh-CN" altLang="zh-CN" dirty="0"/>
              <a:t>；据网贷之家统计，超</a:t>
            </a:r>
            <a:r>
              <a:rPr lang="en-US" altLang="zh-CN" dirty="0"/>
              <a:t>9</a:t>
            </a:r>
            <a:r>
              <a:rPr lang="zh-CN" altLang="zh-CN" dirty="0"/>
              <a:t>亿的待收金额仅有</a:t>
            </a:r>
            <a:r>
              <a:rPr lang="en-US" altLang="zh-CN" dirty="0"/>
              <a:t>8</a:t>
            </a:r>
            <a:r>
              <a:rPr lang="zh-CN" altLang="zh-CN" dirty="0"/>
              <a:t>人借款，最高待还达</a:t>
            </a:r>
            <a:r>
              <a:rPr lang="en-US" altLang="zh-CN" dirty="0"/>
              <a:t>3.2</a:t>
            </a:r>
            <a:r>
              <a:rPr lang="zh-CN" altLang="zh-CN" dirty="0"/>
              <a:t>亿，平均</a:t>
            </a:r>
            <a:r>
              <a:rPr lang="en-US" altLang="zh-CN" dirty="0"/>
              <a:t>1.17</a:t>
            </a:r>
            <a:r>
              <a:rPr lang="zh-CN" altLang="zh-CN" dirty="0"/>
              <a:t>亿。说明平台借款人数极其匮乏，高度集中，一旦违约会酿巨大风险。与投资需分散相对应，融资也需分散。</a:t>
            </a: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416367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7.4.7 </a:t>
            </a:r>
            <a:r>
              <a:rPr lang="zh-CN" altLang="zh-CN" sz="2000" dirty="0"/>
              <a:t>从跑路事件看如何甄别平台</a:t>
            </a:r>
            <a:r>
              <a:rPr lang="zh-CN" altLang="zh-CN" sz="2000" dirty="0" smtClean="0"/>
              <a:t>风险</a:t>
            </a:r>
            <a:endParaRPr kumimoji="1" lang="zh-CN" altLang="en-US" sz="2000" dirty="0"/>
          </a:p>
        </p:txBody>
      </p:sp>
      <p:sp>
        <p:nvSpPr>
          <p:cNvPr id="3" name="内容占位符 2"/>
          <p:cNvSpPr>
            <a:spLocks noGrp="1"/>
          </p:cNvSpPr>
          <p:nvPr>
            <p:ph idx="1"/>
          </p:nvPr>
        </p:nvSpPr>
        <p:spPr>
          <a:xfrm>
            <a:off x="457200" y="1484784"/>
            <a:ext cx="8229600" cy="4353347"/>
          </a:xfrm>
        </p:spPr>
        <p:txBody>
          <a:bodyPr>
            <a:normAutofit fontScale="92500"/>
          </a:bodyPr>
          <a:lstStyle/>
          <a:p>
            <a:r>
              <a:rPr lang="zh-CN" altLang="en-US" sz="1900" dirty="0"/>
              <a:t>此外，如何看待实际给借款人的综合利率也很重要。融资者的实际综合利率</a:t>
            </a:r>
            <a:r>
              <a:rPr lang="en-US" altLang="zh-CN" sz="1900" dirty="0"/>
              <a:t>(</a:t>
            </a:r>
            <a:r>
              <a:rPr lang="zh-CN" altLang="en-US" sz="1900" dirty="0"/>
              <a:t>包括各种费用的换算</a:t>
            </a:r>
            <a:r>
              <a:rPr lang="en-US" altLang="zh-CN" sz="1900" dirty="0"/>
              <a:t>)</a:t>
            </a:r>
            <a:r>
              <a:rPr lang="zh-CN" altLang="en-US" sz="1900" dirty="0"/>
              <a:t>目前也无确定的数字</a:t>
            </a:r>
            <a:r>
              <a:rPr lang="en-US" altLang="zh-CN" sz="1900" dirty="0"/>
              <a:t>(</a:t>
            </a:r>
            <a:r>
              <a:rPr lang="zh-CN" altLang="en-US" sz="1900" dirty="0"/>
              <a:t>一般为平台的核心资料</a:t>
            </a:r>
            <a:r>
              <a:rPr lang="en-US" altLang="zh-CN" sz="1900" dirty="0"/>
              <a:t>)</a:t>
            </a:r>
            <a:r>
              <a:rPr lang="zh-CN" altLang="en-US" sz="1900" dirty="0"/>
              <a:t>公布，根据</a:t>
            </a:r>
            <a:r>
              <a:rPr lang="en-US" altLang="zh-CN" sz="1900" dirty="0"/>
              <a:t>p2p</a:t>
            </a:r>
            <a:r>
              <a:rPr lang="zh-CN" altLang="en-US" sz="1900" dirty="0"/>
              <a:t>和一些小贷公司的报道，会在</a:t>
            </a:r>
            <a:r>
              <a:rPr lang="en-US" altLang="zh-CN" sz="1900" dirty="0"/>
              <a:t>30%</a:t>
            </a:r>
            <a:r>
              <a:rPr lang="zh-CN" altLang="en-US" sz="1900" dirty="0"/>
              <a:t>以上，与融资者的信用、还款能力、借款金额和期限、还款方式等有关；作为普通投资者，不必过多关心此利率，相信在市场经济下，随着时间的累积，会达成一个符合投融资和平台利益的合理利率。</a:t>
            </a:r>
          </a:p>
          <a:p>
            <a:r>
              <a:rPr lang="zh-CN" altLang="zh-CN" sz="1900" dirty="0"/>
              <a:t>第三，标的真伪</a:t>
            </a:r>
            <a:r>
              <a:rPr lang="zh-CN" altLang="zh-CN" sz="1900" dirty="0" smtClean="0"/>
              <a:t>。</a:t>
            </a:r>
            <a:endParaRPr lang="zh-CN" altLang="en-US" sz="1900" dirty="0" smtClean="0"/>
          </a:p>
          <a:p>
            <a:pPr marL="711200"/>
            <a:r>
              <a:rPr lang="zh-CN" altLang="zh-CN" sz="1700" dirty="0" smtClean="0"/>
              <a:t>首先</a:t>
            </a:r>
            <a:r>
              <a:rPr lang="zh-CN" altLang="zh-CN" sz="1700" dirty="0"/>
              <a:t>是资料的详尽：一个风控好的平台会尽量让投资者获悉借款者的各种资料，包括贷款目的、还款来源、信用状况、抵押担保措施，甚至出具公证的文件、借款人的照片、联系方式、平台的风控方法等等，总之，尽量详细和透明化</a:t>
            </a:r>
            <a:r>
              <a:rPr lang="zh-CN" altLang="zh-CN" sz="1700" dirty="0" smtClean="0"/>
              <a:t>；</a:t>
            </a:r>
            <a:endParaRPr lang="zh-CN" altLang="en-US" sz="1700" dirty="0" smtClean="0"/>
          </a:p>
          <a:p>
            <a:pPr marL="711200"/>
            <a:r>
              <a:rPr lang="zh-CN" altLang="zh-CN" sz="1700" dirty="0" smtClean="0"/>
              <a:t>其次</a:t>
            </a:r>
            <a:r>
              <a:rPr lang="zh-CN" altLang="zh-CN" sz="1700" dirty="0"/>
              <a:t>是资料内容的差异化：每份资料的内容各有差异，重点不一，比如房产借款资料，如有商铺出租的则会派人驻点查收；如大额融资的，则会说明专人查验银行流水、公布房产所在位置等等。总之，根据不同的资料配以不同的风控方法说明</a:t>
            </a:r>
            <a:r>
              <a:rPr lang="zh-CN" altLang="zh-CN" sz="1700" dirty="0" smtClean="0"/>
              <a:t>。</a:t>
            </a:r>
            <a:endParaRPr kumimoji="1" lang="zh-CN" altLang="en-US" sz="1700"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989900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阐述了互联网互联网金融的风险特征和类别，并对互联网金融的各种风险成因进行分析，在此基础上，介绍了三种风险评价方法，并对互联网金融风险控制的风险要素、方式以及理念方面都进行了阐述。最后以里外贷跑路事件为例对其风险进行详细分析，可以更好的理解互联网金融风险在实际中的表现形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1200329"/>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互联网金融风险  行业间关联性风险  信用风险  </a:t>
            </a:r>
            <a:r>
              <a:rPr lang="zh-CN" altLang="en-US" dirty="0" smtClean="0">
                <a:latin typeface="仿宋" panose="02010609060101010101" pitchFamily="49" charset="-122"/>
                <a:ea typeface="仿宋" panose="02010609060101010101" pitchFamily="49" charset="-122"/>
              </a:rPr>
              <a:t>操作</a:t>
            </a:r>
            <a:r>
              <a:rPr lang="zh-CN" altLang="en-US" dirty="0">
                <a:latin typeface="仿宋" panose="02010609060101010101" pitchFamily="49" charset="-122"/>
                <a:ea typeface="仿宋" panose="02010609060101010101" pitchFamily="49" charset="-122"/>
              </a:rPr>
              <a:t>风险  市场风险  法律风险 </a:t>
            </a:r>
            <a:r>
              <a:rPr lang="zh-CN" altLang="en-US" dirty="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荣誉</a:t>
            </a:r>
            <a:r>
              <a:rPr lang="zh-CN" altLang="en-US" dirty="0">
                <a:latin typeface="仿宋" panose="02010609060101010101" pitchFamily="49" charset="-122"/>
                <a:ea typeface="仿宋" panose="02010609060101010101" pitchFamily="49" charset="-122"/>
              </a:rPr>
              <a:t>风险  风险评价方法 </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5" name="圆角矩形 4"/>
          <p:cNvSpPr/>
          <p:nvPr/>
        </p:nvSpPr>
        <p:spPr>
          <a:xfrm>
            <a:off x="611560" y="1124744"/>
            <a:ext cx="7920879" cy="3168352"/>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1892826"/>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7-1】</a:t>
            </a:r>
            <a:r>
              <a:rPr lang="zh-CN" altLang="en-US" dirty="0">
                <a:latin typeface="仿宋" panose="02010609060101010101" pitchFamily="49" charset="-122"/>
                <a:ea typeface="仿宋" panose="02010609060101010101" pitchFamily="49" charset="-122"/>
              </a:rPr>
              <a:t>互联网金融风险的特征有哪些？ </a:t>
            </a: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7-2】</a:t>
            </a:r>
            <a:r>
              <a:rPr lang="zh-CN" altLang="zh-CN" dirty="0" smtClean="0">
                <a:latin typeface="仿宋" panose="02010609060101010101" pitchFamily="49" charset="-122"/>
                <a:ea typeface="仿宋" panose="02010609060101010101" pitchFamily="49" charset="-122"/>
              </a:rPr>
              <a:t>列举</a:t>
            </a:r>
            <a:r>
              <a:rPr lang="zh-CN" altLang="zh-CN" dirty="0">
                <a:latin typeface="仿宋" panose="02010609060101010101" pitchFamily="49" charset="-122"/>
                <a:ea typeface="仿宋" panose="02010609060101010101" pitchFamily="49" charset="-122"/>
              </a:rPr>
              <a:t>互联网金融风险类别？ </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7-3】C</a:t>
            </a:r>
            <a:r>
              <a:rPr lang="zh-CN" altLang="en-US" dirty="0">
                <a:latin typeface="仿宋" panose="02010609060101010101" pitchFamily="49" charset="-122"/>
                <a:ea typeface="仿宋" panose="02010609060101010101" pitchFamily="49" charset="-122"/>
              </a:rPr>
              <a:t>阐述互联网金融的典型风险</a:t>
            </a:r>
            <a:r>
              <a:rPr lang="zh-CN" altLang="en-US" dirty="0" smtClean="0">
                <a:latin typeface="仿宋" panose="02010609060101010101" pitchFamily="49" charset="-122"/>
                <a:ea typeface="仿宋" panose="02010609060101010101" pitchFamily="49" charset="-122"/>
              </a:rPr>
              <a:t>？</a:t>
            </a:r>
            <a:endParaRPr lang="zh-CN" altLang="en-US"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7-4】</a:t>
            </a:r>
            <a:r>
              <a:rPr lang="zh-CN" altLang="en-US" dirty="0">
                <a:latin typeface="仿宋" panose="02010609060101010101" pitchFamily="49" charset="-122"/>
                <a:ea typeface="仿宋" panose="02010609060101010101" pitchFamily="49" charset="-122"/>
              </a:rPr>
              <a:t>概述互联网金融风险的宏观环境以及未来风险控制理念？</a:t>
            </a: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互联网金融风险类别</a:t>
            </a:r>
          </a:p>
        </p:txBody>
      </p:sp>
      <p:sp>
        <p:nvSpPr>
          <p:cNvPr id="3" name="内容占位符 2"/>
          <p:cNvSpPr>
            <a:spLocks noGrp="1"/>
          </p:cNvSpPr>
          <p:nvPr>
            <p:ph idx="1"/>
          </p:nvPr>
        </p:nvSpPr>
        <p:spPr>
          <a:xfrm>
            <a:off x="539552" y="2051596"/>
            <a:ext cx="8229600" cy="4304754"/>
          </a:xfrm>
        </p:spPr>
        <p:txBody>
          <a:bodyPr>
            <a:normAutofit fontScale="92500" lnSpcReduction="20000"/>
          </a:bodyPr>
          <a:lstStyle/>
          <a:p>
            <a:r>
              <a:rPr lang="en-US" altLang="zh-CN" sz="2200" b="1" dirty="0">
                <a:solidFill>
                  <a:srgbClr val="6A5015"/>
                </a:solidFill>
                <a:latin typeface="SimHei" charset="0"/>
                <a:ea typeface="SimHei" charset="0"/>
                <a:cs typeface="SimHei" charset="0"/>
              </a:rPr>
              <a:t>7.1.1 </a:t>
            </a:r>
            <a:r>
              <a:rPr lang="zh-CN" altLang="zh-CN" sz="2200" b="1" dirty="0">
                <a:solidFill>
                  <a:srgbClr val="6A5015"/>
                </a:solidFill>
                <a:latin typeface="SimHei" charset="0"/>
                <a:ea typeface="SimHei" charset="0"/>
                <a:cs typeface="SimHei" charset="0"/>
              </a:rPr>
              <a:t>平台</a:t>
            </a:r>
            <a:r>
              <a:rPr lang="zh-CN" altLang="zh-CN" sz="2200" b="1" dirty="0" smtClean="0">
                <a:solidFill>
                  <a:srgbClr val="6A5015"/>
                </a:solidFill>
                <a:latin typeface="SimHei" charset="0"/>
                <a:ea typeface="SimHei" charset="0"/>
                <a:cs typeface="SimHei" charset="0"/>
              </a:rPr>
              <a:t>风险</a:t>
            </a:r>
            <a:endParaRPr lang="zh-CN" altLang="en-US" sz="2200" b="1" dirty="0" smtClean="0">
              <a:solidFill>
                <a:srgbClr val="6A5015"/>
              </a:solidFill>
              <a:latin typeface="SimHei" charset="0"/>
              <a:ea typeface="SimHei" charset="0"/>
              <a:cs typeface="SimHei" charset="0"/>
            </a:endParaRPr>
          </a:p>
          <a:p>
            <a:r>
              <a:rPr lang="zh-CN" altLang="en-US" sz="1900" b="1" dirty="0" smtClean="0"/>
              <a:t>（</a:t>
            </a:r>
            <a:r>
              <a:rPr lang="en-US" altLang="zh-CN" sz="1900" b="1" dirty="0" smtClean="0"/>
              <a:t>1</a:t>
            </a:r>
            <a:r>
              <a:rPr lang="zh-CN" altLang="en-US" sz="1900" b="1" dirty="0" smtClean="0"/>
              <a:t>）信用风险：</a:t>
            </a:r>
            <a:r>
              <a:rPr lang="zh-CN" altLang="en-US" sz="1900" dirty="0" smtClean="0"/>
              <a:t>信用风险指互联网金融交易者在合约到期日不完全履行其义务的风险。</a:t>
            </a:r>
            <a:r>
              <a:rPr lang="zh-CN" altLang="zh-CN" sz="1900" dirty="0" smtClean="0"/>
              <a:t>与传统金融相比，金融机构的物理结构和建筑的重要性大大降低。互联网金融服务方式的虚拟性使交易、支付的双方互不见面，增大了交易者之间在身份确认、信用评价方面的信息不对称，从而增大了信用风险。</a:t>
            </a:r>
            <a:endParaRPr lang="zh-CN" altLang="en-US" sz="1900" dirty="0" smtClean="0"/>
          </a:p>
          <a:p>
            <a:r>
              <a:rPr lang="zh-CN" altLang="en-US" sz="1900" b="1" dirty="0" smtClean="0"/>
              <a:t>（</a:t>
            </a:r>
            <a:r>
              <a:rPr lang="en-US" altLang="zh-CN" sz="1900" b="1" dirty="0" smtClean="0"/>
              <a:t>2</a:t>
            </a:r>
            <a:r>
              <a:rPr lang="zh-CN" altLang="zh-CN" sz="1900" b="1" dirty="0" smtClean="0"/>
              <a:t>）流动性风险</a:t>
            </a:r>
            <a:r>
              <a:rPr lang="zh-CN" altLang="en-US" sz="1900" b="1" dirty="0" smtClean="0"/>
              <a:t>：</a:t>
            </a:r>
            <a:r>
              <a:rPr lang="zh-CN" altLang="zh-CN" sz="1900" dirty="0" smtClean="0"/>
              <a:t>这是指互联网金融机构没有足够的资金满足客户兑现电子货币的风险。 </a:t>
            </a:r>
            <a:endParaRPr lang="zh-CN" altLang="en-US" sz="1900" dirty="0" smtClean="0"/>
          </a:p>
          <a:p>
            <a:r>
              <a:rPr lang="zh-CN" altLang="zh-CN" sz="1900" b="1" dirty="0" smtClean="0"/>
              <a:t>（</a:t>
            </a:r>
            <a:r>
              <a:rPr lang="en-US" altLang="zh-CN" sz="1900" b="1" dirty="0" smtClean="0"/>
              <a:t>3</a:t>
            </a:r>
            <a:r>
              <a:rPr lang="zh-CN" altLang="zh-CN" sz="1900" b="1" dirty="0" smtClean="0"/>
              <a:t>）支付和结算风险</a:t>
            </a:r>
            <a:r>
              <a:rPr lang="zh-CN" altLang="en-US" sz="1900" b="1" dirty="0" smtClean="0"/>
              <a:t>：</a:t>
            </a:r>
            <a:r>
              <a:rPr lang="zh-CN" altLang="zh-CN" sz="1900" dirty="0" smtClean="0"/>
              <a:t>互联网金融有</a:t>
            </a:r>
            <a:r>
              <a:rPr lang="en-US" altLang="zh-CN" sz="1900" dirty="0" smtClean="0"/>
              <a:t>3A</a:t>
            </a:r>
            <a:r>
              <a:rPr lang="zh-CN" altLang="zh-CN" sz="1900" dirty="0" smtClean="0"/>
              <a:t>金融</a:t>
            </a:r>
            <a:r>
              <a:rPr lang="en-US" altLang="zh-CN" sz="1900" dirty="0" smtClean="0"/>
              <a:t>(</a:t>
            </a:r>
            <a:r>
              <a:rPr lang="zh-CN" altLang="zh-CN" sz="1900" dirty="0" smtClean="0"/>
              <a:t>即能在任何时间、任何地点，以任何方式向客户提供服务</a:t>
            </a:r>
            <a:r>
              <a:rPr lang="en-US" altLang="zh-CN" sz="1900" dirty="0" smtClean="0"/>
              <a:t>)</a:t>
            </a:r>
            <a:r>
              <a:rPr lang="zh-CN" altLang="zh-CN" sz="1900" dirty="0" smtClean="0"/>
              <a:t>之称</a:t>
            </a:r>
            <a:r>
              <a:rPr lang="zh-CN" altLang="en-US" sz="1900" dirty="0" smtClean="0"/>
              <a:t>，这使</a:t>
            </a:r>
            <a:r>
              <a:rPr lang="zh-CN" altLang="zh-CN" sz="1900" dirty="0" smtClean="0"/>
              <a:t>导致互联网金融中支付、结算系统的国际化，从而大大提高了结算风险。</a:t>
            </a:r>
            <a:endParaRPr lang="zh-CN" altLang="en-US" sz="1900" b="1" dirty="0" smtClean="0"/>
          </a:p>
          <a:p>
            <a:r>
              <a:rPr lang="zh-CN" altLang="zh-CN" sz="1900" b="1" dirty="0" smtClean="0"/>
              <a:t>（</a:t>
            </a:r>
            <a:r>
              <a:rPr lang="en-US" altLang="zh-CN" sz="1900" b="1" dirty="0" smtClean="0"/>
              <a:t>4</a:t>
            </a:r>
            <a:r>
              <a:rPr lang="zh-CN" altLang="zh-CN" sz="1900" b="1" dirty="0" smtClean="0"/>
              <a:t>）法律风险</a:t>
            </a:r>
            <a:r>
              <a:rPr lang="zh-CN" altLang="en-US" sz="1900" b="1" dirty="0" smtClean="0"/>
              <a:t>：</a:t>
            </a:r>
            <a:r>
              <a:rPr lang="zh-CN" altLang="en-US" sz="1900" dirty="0" smtClean="0"/>
              <a:t>这是针对目前互联网金融立法相对落后和模糊而导致的交易风险。 </a:t>
            </a:r>
          </a:p>
          <a:p>
            <a:r>
              <a:rPr lang="zh-CN" altLang="zh-CN" sz="1900" b="1" dirty="0" smtClean="0"/>
              <a:t>（</a:t>
            </a:r>
            <a:r>
              <a:rPr lang="en-US" altLang="zh-CN" sz="1900" b="1" dirty="0" smtClean="0"/>
              <a:t>5</a:t>
            </a:r>
            <a:r>
              <a:rPr lang="zh-CN" altLang="zh-CN" sz="1900" b="1" dirty="0" smtClean="0"/>
              <a:t>）其他风险</a:t>
            </a:r>
            <a:r>
              <a:rPr lang="zh-CN" altLang="en-US" sz="1900" b="1" dirty="0" smtClean="0"/>
              <a:t>：</a:t>
            </a:r>
            <a:r>
              <a:rPr lang="zh-CN" altLang="zh-CN" sz="1900" dirty="0" smtClean="0"/>
              <a:t>如市场风险，即利率、汇率等市场价格的变动</a:t>
            </a:r>
            <a:r>
              <a:rPr lang="zh-CN" altLang="en-US" sz="1900" dirty="0" smtClean="0"/>
              <a:t>。</a:t>
            </a:r>
            <a:endParaRPr lang="zh-CN" altLang="zh-CN" sz="19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539552" y="1414517"/>
            <a:ext cx="8136904" cy="646331"/>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互联网金融风险可分为两类：基于网络金融业务特征导致的平台风险和基于网络信息技术导致的技术</a:t>
            </a:r>
            <a:r>
              <a:rPr lang="zh-CN" altLang="en-US" dirty="0" smtClean="0">
                <a:solidFill>
                  <a:srgbClr val="6A5015"/>
                </a:solidFill>
                <a:latin typeface="仿宋" panose="02010609060101010101" pitchFamily="49" charset="-122"/>
                <a:ea typeface="仿宋" panose="02010609060101010101" pitchFamily="49" charset="-122"/>
              </a:rPr>
              <a:t>风险。</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7604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7.1.2 </a:t>
            </a:r>
            <a:r>
              <a:rPr lang="zh-CN" altLang="en-US" sz="2000" b="1" dirty="0">
                <a:solidFill>
                  <a:srgbClr val="6A5015"/>
                </a:solidFill>
                <a:latin typeface="黑体" panose="02010609060101010101" pitchFamily="49" charset="-122"/>
                <a:ea typeface="黑体" panose="02010609060101010101" pitchFamily="49" charset="-122"/>
              </a:rPr>
              <a:t>技术风险</a:t>
            </a:r>
          </a:p>
          <a:p>
            <a:r>
              <a:rPr lang="zh-CN" altLang="zh-CN" b="1" dirty="0"/>
              <a:t>（</a:t>
            </a:r>
            <a:r>
              <a:rPr lang="en-US" altLang="zh-CN" b="1" dirty="0"/>
              <a:t>1</a:t>
            </a:r>
            <a:r>
              <a:rPr lang="zh-CN" altLang="zh-CN" b="1" dirty="0"/>
              <a:t>）安全</a:t>
            </a:r>
            <a:r>
              <a:rPr lang="zh-CN" altLang="zh-CN" b="1" dirty="0" smtClean="0"/>
              <a:t>风险</a:t>
            </a:r>
            <a:r>
              <a:rPr lang="zh-CN" altLang="en-US" b="1" dirty="0" smtClean="0"/>
              <a:t>：</a:t>
            </a:r>
            <a:r>
              <a:rPr lang="zh-CN" altLang="zh-CN" dirty="0"/>
              <a:t>联网金融的业务及大量风险控制工作均是由电脑程序和软件系统完成，所以，电子信息系统的技术性和管理性安全就成为互联网金融运行的最为重要的技术风险</a:t>
            </a:r>
            <a:r>
              <a:rPr lang="zh-CN" altLang="zh-CN" dirty="0" smtClean="0"/>
              <a:t>。这种</a:t>
            </a:r>
            <a:r>
              <a:rPr lang="zh-CN" altLang="zh-CN" dirty="0"/>
              <a:t>风险既来自计算机系统停机、磁盘列阵破坏等不确定因素，也来自网络外部的数字攻击，以及</a:t>
            </a:r>
            <a:r>
              <a:rPr lang="zh-CN" altLang="zh-CN" dirty="0" smtClean="0"/>
              <a:t>计算机</a:t>
            </a:r>
            <a:r>
              <a:rPr lang="zh-CN" altLang="zh-CN" dirty="0"/>
              <a:t>病毒破坏等</a:t>
            </a:r>
            <a:r>
              <a:rPr lang="zh-CN" altLang="zh-CN" dirty="0" smtClean="0"/>
              <a:t>因素</a:t>
            </a:r>
            <a:r>
              <a:rPr lang="zh-CN" altLang="en-US" dirty="0" smtClean="0"/>
              <a:t>。</a:t>
            </a:r>
          </a:p>
          <a:p>
            <a:r>
              <a:rPr lang="zh-CN" altLang="zh-CN" b="1" dirty="0"/>
              <a:t>（</a:t>
            </a:r>
            <a:r>
              <a:rPr lang="en-US" altLang="zh-CN" b="1" dirty="0"/>
              <a:t>2</a:t>
            </a:r>
            <a:r>
              <a:rPr lang="zh-CN" altLang="zh-CN" b="1" dirty="0"/>
              <a:t>）技术选择</a:t>
            </a:r>
            <a:r>
              <a:rPr lang="zh-CN" altLang="zh-CN" b="1" dirty="0" smtClean="0"/>
              <a:t>风险</a:t>
            </a:r>
            <a:r>
              <a:rPr lang="zh-CN" altLang="en-US" b="1" dirty="0" smtClean="0"/>
              <a:t>：</a:t>
            </a:r>
            <a:r>
              <a:rPr lang="zh-CN" altLang="zh-CN" dirty="0"/>
              <a:t>互联网金融业务的开展必须选择一种成熟的技术解决方案来支撑。在技术选择上存在着技术选择失误的风险。</a:t>
            </a:r>
            <a:r>
              <a:rPr lang="zh-CN" altLang="zh-CN" dirty="0" smtClean="0"/>
              <a:t>这种</a:t>
            </a:r>
            <a:r>
              <a:rPr lang="zh-CN" altLang="zh-CN" dirty="0"/>
              <a:t>风险既来自于选择的技术系统与客户终端软件的兼容性差导致的信息传输中断或速度降低的可能，也来自于选择了被技术变革所淘汰的技术方案，造成技术相对落后、网络过时的状况，导致巨大的技术和商业机会的损失。 </a:t>
            </a:r>
            <a:endParaRPr lang="zh-CN"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10166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互联网金融中的主要风险分析</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5" name="内容占位符 4"/>
          <p:cNvSpPr>
            <a:spLocks noGrp="1"/>
          </p:cNvSpPr>
          <p:nvPr>
            <p:ph idx="1"/>
          </p:nvPr>
        </p:nvSpPr>
        <p:spPr>
          <a:xfrm>
            <a:off x="457200" y="2614846"/>
            <a:ext cx="8229600" cy="3223285"/>
          </a:xfrm>
        </p:spPr>
        <p:txBody>
          <a:bodyPr>
            <a:normAutofit/>
          </a:bodyPr>
          <a:lstStyle/>
          <a:p>
            <a:pPr marL="0" indent="0">
              <a:buNone/>
            </a:pPr>
            <a:r>
              <a:rPr lang="en-US" altLang="zh-CN" sz="2000" b="1" dirty="0">
                <a:solidFill>
                  <a:srgbClr val="6A5015"/>
                </a:solidFill>
                <a:latin typeface="SimHei" charset="0"/>
                <a:ea typeface="SimHei" charset="0"/>
                <a:cs typeface="SimHei" charset="0"/>
              </a:rPr>
              <a:t>7.2.1 </a:t>
            </a:r>
            <a:r>
              <a:rPr lang="zh-CN" altLang="zh-CN" sz="2000" b="1" dirty="0">
                <a:solidFill>
                  <a:srgbClr val="6A5015"/>
                </a:solidFill>
                <a:latin typeface="SimHei" charset="0"/>
                <a:ea typeface="SimHei" charset="0"/>
                <a:cs typeface="SimHei" charset="0"/>
              </a:rPr>
              <a:t>网络安全</a:t>
            </a:r>
            <a:r>
              <a:rPr lang="zh-CN" altLang="zh-CN" sz="2000" b="1" dirty="0" smtClean="0">
                <a:solidFill>
                  <a:srgbClr val="6A5015"/>
                </a:solidFill>
                <a:latin typeface="SimHei" charset="0"/>
                <a:ea typeface="SimHei" charset="0"/>
                <a:cs typeface="SimHei" charset="0"/>
              </a:rPr>
              <a:t>风险</a:t>
            </a:r>
            <a:endParaRPr lang="zh-CN" altLang="en-US" sz="2000" b="1" dirty="0" smtClean="0">
              <a:solidFill>
                <a:srgbClr val="6A5015"/>
              </a:solidFill>
              <a:latin typeface="SimHei" charset="0"/>
              <a:ea typeface="SimHei" charset="0"/>
              <a:cs typeface="SimHei" charset="0"/>
            </a:endParaRPr>
          </a:p>
          <a:p>
            <a:r>
              <a:rPr lang="zh-CN" altLang="zh-CN" dirty="0"/>
              <a:t>（</a:t>
            </a:r>
            <a:r>
              <a:rPr lang="en-US" altLang="zh-CN" dirty="0"/>
              <a:t>1</a:t>
            </a:r>
            <a:r>
              <a:rPr lang="zh-CN" altLang="zh-CN" dirty="0"/>
              <a:t>）网站被篡改风险 </a:t>
            </a:r>
            <a:endParaRPr lang="zh-CN" altLang="en-US" dirty="0" smtClean="0"/>
          </a:p>
          <a:p>
            <a:r>
              <a:rPr lang="zh-CN" altLang="zh-CN" dirty="0"/>
              <a:t>（</a:t>
            </a:r>
            <a:r>
              <a:rPr lang="en-US" altLang="zh-CN" dirty="0"/>
              <a:t>2</a:t>
            </a:r>
            <a:r>
              <a:rPr lang="zh-CN" altLang="zh-CN" dirty="0"/>
              <a:t>）网站挂马风险</a:t>
            </a:r>
          </a:p>
          <a:p>
            <a:r>
              <a:rPr lang="zh-CN" altLang="zh-CN" dirty="0"/>
              <a:t>（</a:t>
            </a:r>
            <a:r>
              <a:rPr lang="en-US" altLang="zh-CN" dirty="0"/>
              <a:t>3</a:t>
            </a:r>
            <a:r>
              <a:rPr lang="zh-CN" altLang="zh-CN" dirty="0"/>
              <a:t>）</a:t>
            </a:r>
            <a:r>
              <a:rPr lang="zh-CN" altLang="zh-CN" dirty="0" smtClean="0"/>
              <a:t>网络</a:t>
            </a:r>
            <a:r>
              <a:rPr lang="zh-CN" altLang="en-US" dirty="0" smtClean="0"/>
              <a:t>钓</a:t>
            </a:r>
            <a:r>
              <a:rPr lang="zh-CN" altLang="zh-CN" dirty="0" smtClean="0"/>
              <a:t>鱼</a:t>
            </a:r>
            <a:r>
              <a:rPr lang="zh-CN" altLang="zh-CN" dirty="0"/>
              <a:t>风险</a:t>
            </a:r>
          </a:p>
          <a:p>
            <a:r>
              <a:rPr lang="zh-CN" altLang="zh-CN" dirty="0"/>
              <a:t>（</a:t>
            </a:r>
            <a:r>
              <a:rPr lang="en-US" altLang="zh-CN" dirty="0"/>
              <a:t>4</a:t>
            </a:r>
            <a:r>
              <a:rPr lang="zh-CN" altLang="zh-CN" dirty="0"/>
              <a:t>）网站后门风险</a:t>
            </a:r>
          </a:p>
          <a:p>
            <a:pPr marL="0" indent="0">
              <a:buNone/>
            </a:pPr>
            <a:endParaRPr lang="zh-CN" altLang="en-US" dirty="0"/>
          </a:p>
        </p:txBody>
      </p:sp>
      <p:sp>
        <p:nvSpPr>
          <p:cNvPr id="6" name="TextBox 4"/>
          <p:cNvSpPr txBox="1"/>
          <p:nvPr/>
        </p:nvSpPr>
        <p:spPr>
          <a:xfrm>
            <a:off x="539552" y="1414517"/>
            <a:ext cx="8136904" cy="1200329"/>
          </a:xfrm>
          <a:prstGeom prst="rect">
            <a:avLst/>
          </a:prstGeom>
          <a:noFill/>
        </p:spPr>
        <p:txBody>
          <a:bodyPr wrap="square" rtlCol="0">
            <a:spAutoFit/>
          </a:bodyPr>
          <a:lstStyle/>
          <a:p>
            <a:r>
              <a:rPr lang="zh-CN" altLang="en-US" dirty="0">
                <a:solidFill>
                  <a:srgbClr val="6A5015"/>
                </a:solidFill>
                <a:latin typeface="仿宋" panose="02010609060101010101" pitchFamily="49" charset="-122"/>
                <a:ea typeface="仿宋" panose="02010609060101010101" pitchFamily="49" charset="-122"/>
              </a:rPr>
              <a:t>传统金融机构所面临的风险，比如信用风险、流动性风险、利率风险和市场风险，在互联网金融机构的经营中仍然存在，只不过在表现形式上有所变化。这里将讨论的是互联网金融机构所特有的风险：网络安全风险、操作风险、信用风险、金融业务风险和法律及声誉风险。</a:t>
            </a:r>
          </a:p>
        </p:txBody>
      </p:sp>
    </p:spTree>
    <p:extLst>
      <p:ext uri="{BB962C8B-B14F-4D97-AF65-F5344CB8AC3E}">
        <p14:creationId xmlns:p14="http://schemas.microsoft.com/office/powerpoint/2010/main" val="2746387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378022"/>
          </a:xfrm>
        </p:spPr>
        <p:txBody>
          <a:bodyPr>
            <a:normAutofit/>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7.2.2 </a:t>
            </a:r>
            <a:r>
              <a:rPr lang="zh-CN" altLang="en-US" sz="2000" b="1" dirty="0">
                <a:solidFill>
                  <a:srgbClr val="6A5015"/>
                </a:solidFill>
                <a:latin typeface="黑体" panose="02010609060101010101" pitchFamily="49" charset="-122"/>
                <a:ea typeface="黑体" panose="02010609060101010101" pitchFamily="49" charset="-122"/>
              </a:rPr>
              <a:t>操作风险</a:t>
            </a:r>
          </a:p>
          <a:p>
            <a:r>
              <a:rPr lang="zh-CN" altLang="zh-CN" dirty="0"/>
              <a:t>由于不同用户使用不同终端引发的操作失误、金融服务提供商员工操作违规、内部控制失误、不完善等由于操作问题而引发潜在损失的风险，称之为操作风险。 </a:t>
            </a:r>
            <a:endParaRPr lang="zh-CN" altLang="en-US" dirty="0" smtClean="0"/>
          </a:p>
          <a:p>
            <a:r>
              <a:rPr lang="zh-CN" altLang="en-US" dirty="0"/>
              <a:t>（</a:t>
            </a:r>
            <a:r>
              <a:rPr lang="en-US" altLang="zh-CN" dirty="0"/>
              <a:t>1</a:t>
            </a:r>
            <a:r>
              <a:rPr lang="zh-CN" altLang="en-US" dirty="0"/>
              <a:t>）支付方式创新带来的</a:t>
            </a:r>
            <a:r>
              <a:rPr lang="zh-CN" altLang="en-US" dirty="0" smtClean="0"/>
              <a:t>风险</a:t>
            </a:r>
          </a:p>
          <a:p>
            <a:r>
              <a:rPr lang="zh-CN" altLang="zh-CN" dirty="0"/>
              <a:t>（</a:t>
            </a:r>
            <a:r>
              <a:rPr lang="en-US" altLang="zh-CN" dirty="0"/>
              <a:t>2</a:t>
            </a:r>
            <a:r>
              <a:rPr lang="zh-CN" altLang="zh-CN" dirty="0"/>
              <a:t>）行业间关联性风险</a:t>
            </a:r>
          </a:p>
          <a:p>
            <a:r>
              <a:rPr lang="zh-CN" altLang="zh-CN" dirty="0"/>
              <a:t>（</a:t>
            </a:r>
            <a:r>
              <a:rPr lang="en-US" altLang="zh-CN" dirty="0"/>
              <a:t>3</a:t>
            </a:r>
            <a:r>
              <a:rPr lang="zh-CN" altLang="zh-CN" dirty="0"/>
              <a:t>）消费者操作</a:t>
            </a:r>
            <a:r>
              <a:rPr lang="zh-CN" altLang="zh-CN" dirty="0" smtClean="0"/>
              <a:t>风险</a:t>
            </a:r>
            <a:endParaRPr lang="zh-CN" altLang="en-US" dirty="0"/>
          </a:p>
          <a:p>
            <a:pPr marL="0" indent="0">
              <a:buNone/>
            </a:pPr>
            <a:r>
              <a:rPr lang="en-US" altLang="zh-CN" sz="2000" b="1" dirty="0" smtClean="0">
                <a:solidFill>
                  <a:srgbClr val="6A5015"/>
                </a:solidFill>
                <a:latin typeface="黑体" panose="02010609060101010101" pitchFamily="49" charset="-122"/>
                <a:ea typeface="黑体" panose="02010609060101010101" pitchFamily="49" charset="-122"/>
              </a:rPr>
              <a:t>7.2.3 </a:t>
            </a:r>
            <a:r>
              <a:rPr lang="zh-CN" altLang="en-US" sz="2000" b="1" dirty="0">
                <a:solidFill>
                  <a:srgbClr val="6A5015"/>
                </a:solidFill>
                <a:latin typeface="黑体" panose="02010609060101010101" pitchFamily="49" charset="-122"/>
                <a:ea typeface="黑体" panose="02010609060101010101" pitchFamily="49" charset="-122"/>
              </a:rPr>
              <a:t>信用风险</a:t>
            </a:r>
          </a:p>
          <a:p>
            <a:r>
              <a:rPr lang="zh-CN" altLang="zh-CN" dirty="0"/>
              <a:t>由于互联网金融平台的介入，两方交易演变成三方交易，这为交易流程带来了新的风险，虽然也一定程度上弥补了社会信用体系的不足</a:t>
            </a:r>
            <a:r>
              <a:rPr lang="zh-CN" altLang="zh-CN" dirty="0" smtClean="0"/>
              <a:t>。</a:t>
            </a:r>
            <a:endParaRPr lang="zh-CN" altLang="en-US" dirty="0" smtClean="0"/>
          </a:p>
          <a:p>
            <a:r>
              <a:rPr lang="zh-CN" altLang="zh-CN" dirty="0"/>
              <a:t>（</a:t>
            </a:r>
            <a:r>
              <a:rPr lang="en-US" altLang="zh-CN" dirty="0"/>
              <a:t>1</a:t>
            </a:r>
            <a:r>
              <a:rPr lang="zh-CN" altLang="zh-CN" dirty="0"/>
              <a:t>）内部欺诈风险</a:t>
            </a:r>
          </a:p>
          <a:p>
            <a:r>
              <a:rPr lang="zh-CN" altLang="zh-CN" dirty="0"/>
              <a:t>（</a:t>
            </a:r>
            <a:r>
              <a:rPr lang="en-US" altLang="zh-CN" dirty="0"/>
              <a:t>2</a:t>
            </a:r>
            <a:r>
              <a:rPr lang="zh-CN" altLang="zh-CN" dirty="0"/>
              <a:t>）外部欺诈风险</a:t>
            </a:r>
          </a:p>
          <a:p>
            <a:endParaRPr lang="zh-CN"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284725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15274"/>
            <a:ext cx="8291264" cy="5641076"/>
          </a:xfrm>
        </p:spPr>
        <p:txBody>
          <a:bodyPr>
            <a:normAutofit fontScale="92500" lnSpcReduction="20000"/>
          </a:bodyPr>
          <a:lstStyle/>
          <a:p>
            <a:pPr marL="0" indent="0">
              <a:buNone/>
            </a:pPr>
            <a:r>
              <a:rPr lang="en-US" altLang="zh-CN" sz="2200" b="1" dirty="0">
                <a:solidFill>
                  <a:srgbClr val="6A5015"/>
                </a:solidFill>
                <a:latin typeface="黑体" panose="02010609060101010101" pitchFamily="49" charset="-122"/>
                <a:ea typeface="黑体" panose="02010609060101010101" pitchFamily="49" charset="-122"/>
              </a:rPr>
              <a:t>7.2.4 </a:t>
            </a:r>
            <a:r>
              <a:rPr lang="zh-CN" altLang="en-US" sz="2200" b="1" dirty="0">
                <a:solidFill>
                  <a:srgbClr val="6A5015"/>
                </a:solidFill>
                <a:latin typeface="黑体" panose="02010609060101010101" pitchFamily="49" charset="-122"/>
                <a:ea typeface="黑体" panose="02010609060101010101" pitchFamily="49" charset="-122"/>
              </a:rPr>
              <a:t>业务风险</a:t>
            </a:r>
          </a:p>
          <a:p>
            <a:r>
              <a:rPr lang="zh-CN" altLang="en-US" sz="2100" dirty="0"/>
              <a:t>（</a:t>
            </a:r>
            <a:r>
              <a:rPr lang="en-US" altLang="zh-CN" sz="2100" dirty="0"/>
              <a:t>1</a:t>
            </a:r>
            <a:r>
              <a:rPr lang="zh-CN" altLang="en-US" sz="2100" dirty="0"/>
              <a:t>）流动性</a:t>
            </a:r>
            <a:r>
              <a:rPr lang="zh-CN" altLang="en-US" sz="2100" dirty="0" smtClean="0"/>
              <a:t>风险：指</a:t>
            </a:r>
            <a:r>
              <a:rPr lang="zh-CN" altLang="en-US" sz="2100" dirty="0"/>
              <a:t>互联网金融服务商无法提供足额的资金来支持流动性而导致损失的风险。流动性风险广泛地存在于各类企业当中，是在资产和负债的差额与期限不能完全对接时所发生的损失</a:t>
            </a:r>
            <a:r>
              <a:rPr lang="zh-CN" altLang="en-US" sz="2100" dirty="0" smtClean="0"/>
              <a:t>。</a:t>
            </a:r>
          </a:p>
          <a:p>
            <a:r>
              <a:rPr lang="zh-CN" altLang="zh-CN" sz="2100" dirty="0"/>
              <a:t>（</a:t>
            </a:r>
            <a:r>
              <a:rPr lang="en-US" altLang="zh-CN" sz="2100" dirty="0"/>
              <a:t>2</a:t>
            </a:r>
            <a:r>
              <a:rPr lang="zh-CN" altLang="zh-CN" sz="2100" dirty="0"/>
              <a:t>）市场</a:t>
            </a:r>
            <a:r>
              <a:rPr lang="zh-CN" altLang="zh-CN" sz="2100" dirty="0" smtClean="0"/>
              <a:t>风险</a:t>
            </a:r>
            <a:r>
              <a:rPr lang="zh-CN" altLang="en-US" sz="2100" dirty="0" smtClean="0"/>
              <a:t>：</a:t>
            </a:r>
            <a:r>
              <a:rPr lang="zh-CN" altLang="zh-CN" sz="2100" dirty="0"/>
              <a:t>互联网金融服务提供商的资产价格因包括商品价格、利率、股票价格、汇率等在内的市场价格的变动而变动，由此而导致可能损失的风险称之为市场风险</a:t>
            </a:r>
            <a:r>
              <a:rPr lang="zh-CN" altLang="zh-CN" sz="2100" dirty="0" smtClean="0"/>
              <a:t>。</a:t>
            </a:r>
            <a:endParaRPr lang="zh-CN" altLang="en-US" sz="2100" dirty="0" smtClean="0"/>
          </a:p>
          <a:p>
            <a:r>
              <a:rPr lang="zh-CN" altLang="zh-CN" sz="2100" dirty="0"/>
              <a:t>（</a:t>
            </a:r>
            <a:r>
              <a:rPr lang="en-US" altLang="zh-CN" sz="2100" dirty="0"/>
              <a:t>3</a:t>
            </a:r>
            <a:r>
              <a:rPr lang="zh-CN" altLang="zh-CN" sz="2100" dirty="0"/>
              <a:t>）利率</a:t>
            </a:r>
            <a:r>
              <a:rPr lang="zh-CN" altLang="zh-CN" sz="2100" dirty="0" smtClean="0"/>
              <a:t>风险</a:t>
            </a:r>
            <a:r>
              <a:rPr lang="zh-CN" altLang="en-US" sz="2100" dirty="0" smtClean="0"/>
              <a:t>：</a:t>
            </a:r>
            <a:r>
              <a:rPr lang="zh-CN" altLang="zh-CN" sz="2100" dirty="0"/>
              <a:t>利率市场化是中国金融改革的下一个目标，互联网金融的出现无疑撕开了利率缺口。随着互联网金融的普及率越来越高，未来市场利率的不确定性势必会给其造成较大的风险</a:t>
            </a:r>
            <a:r>
              <a:rPr lang="zh-CN" altLang="zh-CN" sz="2100" dirty="0" smtClean="0"/>
              <a:t>。</a:t>
            </a:r>
            <a:endParaRPr lang="zh-CN" altLang="zh-CN" sz="2100" dirty="0"/>
          </a:p>
          <a:p>
            <a:pPr marL="0" indent="0">
              <a:buNone/>
            </a:pPr>
            <a:r>
              <a:rPr lang="en-US" altLang="zh-CN" sz="2200" b="1" dirty="0">
                <a:solidFill>
                  <a:srgbClr val="6A5015"/>
                </a:solidFill>
                <a:latin typeface="黑体" panose="02010609060101010101" pitchFamily="49" charset="-122"/>
                <a:ea typeface="黑体" panose="02010609060101010101" pitchFamily="49" charset="-122"/>
              </a:rPr>
              <a:t>7.2.5 </a:t>
            </a:r>
            <a:r>
              <a:rPr lang="zh-CN" altLang="en-US" sz="2200" b="1" dirty="0">
                <a:solidFill>
                  <a:srgbClr val="6A5015"/>
                </a:solidFill>
                <a:latin typeface="黑体" panose="02010609060101010101" pitchFamily="49" charset="-122"/>
                <a:ea typeface="黑体" panose="02010609060101010101" pitchFamily="49" charset="-122"/>
              </a:rPr>
              <a:t>法律及声誉风险	</a:t>
            </a:r>
          </a:p>
          <a:p>
            <a:r>
              <a:rPr lang="zh-CN" altLang="en-US" sz="1900" dirty="0"/>
              <a:t>互联网金融作为一种创新的金融模式，并没有专门的监管部门和专门的法律条规，仅仅是按照现有的相关法律法规进行监督和约束。显然这些法律不能很好的适应发展迅速且模式复杂的互联网金融。相应政策的缺乏和法律的滞后，使得无论是投资者还是金融平台都面临着不确定的风险。 </a:t>
            </a:r>
            <a:r>
              <a:rPr lang="zh-CN" altLang="en-US" sz="1900" dirty="0" smtClean="0"/>
              <a:t>具体来说有以下几个方面：</a:t>
            </a:r>
          </a:p>
          <a:p>
            <a:r>
              <a:rPr lang="zh-CN" altLang="zh-CN" sz="1900" dirty="0"/>
              <a:t>（</a:t>
            </a:r>
            <a:r>
              <a:rPr lang="en-US" altLang="zh-CN" sz="1900" dirty="0"/>
              <a:t>1</a:t>
            </a:r>
            <a:r>
              <a:rPr lang="zh-CN" altLang="zh-CN" sz="1900" dirty="0"/>
              <a:t>）法律滞后</a:t>
            </a:r>
            <a:r>
              <a:rPr lang="zh-CN" altLang="zh-CN" sz="1900" dirty="0" smtClean="0"/>
              <a:t>风险</a:t>
            </a:r>
            <a:r>
              <a:rPr lang="zh-CN" altLang="en-US" sz="1900" dirty="0" smtClean="0"/>
              <a:t>；</a:t>
            </a:r>
            <a:r>
              <a:rPr lang="zh-CN" altLang="zh-CN" sz="1900" dirty="0"/>
              <a:t>（</a:t>
            </a:r>
            <a:r>
              <a:rPr lang="en-US" altLang="zh-CN" sz="1900" dirty="0"/>
              <a:t>2</a:t>
            </a:r>
            <a:r>
              <a:rPr lang="zh-CN" altLang="zh-CN" sz="1900" dirty="0"/>
              <a:t>）主体资格</a:t>
            </a:r>
            <a:r>
              <a:rPr lang="zh-CN" altLang="zh-CN" sz="1900" dirty="0" smtClean="0"/>
              <a:t>风险</a:t>
            </a:r>
            <a:r>
              <a:rPr lang="zh-CN" altLang="en-US" sz="1900" dirty="0" smtClean="0"/>
              <a:t>；</a:t>
            </a:r>
            <a:r>
              <a:rPr lang="zh-CN" altLang="zh-CN" sz="1900" dirty="0"/>
              <a:t>（</a:t>
            </a:r>
            <a:r>
              <a:rPr lang="en-US" altLang="zh-CN" sz="1900" dirty="0"/>
              <a:t>3</a:t>
            </a:r>
            <a:r>
              <a:rPr lang="zh-CN" altLang="zh-CN" sz="1900" dirty="0"/>
              <a:t>）虚拟货币</a:t>
            </a:r>
            <a:r>
              <a:rPr lang="zh-CN" altLang="zh-CN" sz="1900" dirty="0" smtClean="0"/>
              <a:t>风险</a:t>
            </a:r>
            <a:r>
              <a:rPr lang="zh-CN" altLang="en-US" sz="1900" dirty="0" smtClean="0"/>
              <a:t>；</a:t>
            </a:r>
            <a:r>
              <a:rPr lang="zh-CN" altLang="zh-CN" sz="1900" dirty="0"/>
              <a:t>（</a:t>
            </a:r>
            <a:r>
              <a:rPr lang="en-US" altLang="zh-CN" sz="1900" dirty="0"/>
              <a:t>4</a:t>
            </a:r>
            <a:r>
              <a:rPr lang="zh-CN" altLang="zh-CN" sz="1900" dirty="0"/>
              <a:t>）网络洗钱</a:t>
            </a:r>
            <a:r>
              <a:rPr lang="zh-CN" altLang="zh-CN" sz="1900" dirty="0" smtClean="0"/>
              <a:t>风险</a:t>
            </a:r>
            <a:r>
              <a:rPr lang="zh-CN" altLang="en-US" sz="1900" dirty="0" smtClean="0"/>
              <a:t>；</a:t>
            </a:r>
            <a:r>
              <a:rPr lang="zh-CN" altLang="zh-CN" sz="1900" dirty="0"/>
              <a:t>（</a:t>
            </a:r>
            <a:r>
              <a:rPr lang="en-US" altLang="zh-CN" sz="1900" dirty="0"/>
              <a:t>5</a:t>
            </a:r>
            <a:r>
              <a:rPr lang="zh-CN" altLang="zh-CN" sz="1900" dirty="0"/>
              <a:t>）声誉</a:t>
            </a:r>
            <a:r>
              <a:rPr lang="zh-CN" altLang="zh-CN" sz="1900" dirty="0" smtClean="0"/>
              <a:t>风险</a:t>
            </a:r>
            <a:r>
              <a:rPr lang="zh-CN" altLang="en-US" sz="1900" dirty="0"/>
              <a:t>。</a:t>
            </a:r>
            <a:endParaRPr lang="zh-CN" altLang="zh-CN" sz="19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288682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zh-CN" dirty="0"/>
              <a:t>互联网金融风险控制</a:t>
            </a:r>
          </a:p>
        </p:txBody>
      </p:sp>
      <p:sp>
        <p:nvSpPr>
          <p:cNvPr id="3" name="内容占位符 2"/>
          <p:cNvSpPr>
            <a:spLocks noGrp="1"/>
          </p:cNvSpPr>
          <p:nvPr>
            <p:ph idx="1"/>
          </p:nvPr>
        </p:nvSpPr>
        <p:spPr>
          <a:xfrm>
            <a:off x="457200" y="1700809"/>
            <a:ext cx="8229600" cy="4248471"/>
          </a:xfrm>
        </p:spPr>
        <p:txBody>
          <a:bodyPr>
            <a:normAutofit/>
          </a:bodyPr>
          <a:lstStyle/>
          <a:p>
            <a:pPr marL="0" indent="0">
              <a:buNone/>
            </a:pPr>
            <a:r>
              <a:rPr lang="en-US" altLang="zh-CN" sz="2000" b="1" dirty="0" smtClean="0">
                <a:solidFill>
                  <a:srgbClr val="6A5015"/>
                </a:solidFill>
                <a:latin typeface="SimHei" charset="0"/>
                <a:ea typeface="SimHei" charset="0"/>
                <a:cs typeface="SimHei" charset="0"/>
              </a:rPr>
              <a:t>7.3.1  </a:t>
            </a:r>
            <a:r>
              <a:rPr lang="zh-CN" altLang="zh-CN" sz="2000" b="1" dirty="0">
                <a:solidFill>
                  <a:srgbClr val="6A5015"/>
                </a:solidFill>
                <a:latin typeface="SimHei" charset="0"/>
                <a:ea typeface="SimHei" charset="0"/>
                <a:cs typeface="SimHei" charset="0"/>
              </a:rPr>
              <a:t>互联网金融的核心是风险控制</a:t>
            </a:r>
          </a:p>
          <a:p>
            <a:r>
              <a:rPr lang="zh-CN" altLang="zh-CN" dirty="0"/>
              <a:t>目前我国在金融、互联网以及互联网金融方面的宏观环境呈现出如下特点：</a:t>
            </a:r>
          </a:p>
          <a:p>
            <a:r>
              <a:rPr lang="zh-CN" altLang="zh-CN" b="1" dirty="0"/>
              <a:t>第一</a:t>
            </a:r>
            <a:r>
              <a:rPr lang="zh-CN" altLang="zh-CN" dirty="0"/>
              <a:t>，金融进入互联网时代是不可逆的历史潮流</a:t>
            </a:r>
            <a:r>
              <a:rPr lang="zh-CN" altLang="zh-CN" dirty="0" smtClean="0"/>
              <a:t>。互联网</a:t>
            </a:r>
            <a:r>
              <a:rPr lang="zh-CN" altLang="zh-CN" dirty="0"/>
              <a:t>给金融行业带来的不是“冲击”而是变革的力量，是传统金融行业工作效率的提高，是原有金融产品模式创新的动力，也是普通金融用户追求</a:t>
            </a:r>
            <a:r>
              <a:rPr lang="zh-CN" altLang="zh-CN" dirty="0" smtClean="0"/>
              <a:t>优质金融</a:t>
            </a:r>
            <a:r>
              <a:rPr lang="zh-CN" altLang="zh-CN" dirty="0"/>
              <a:t>服务的道路</a:t>
            </a:r>
            <a:r>
              <a:rPr lang="zh-CN" altLang="zh-CN" dirty="0" smtClean="0"/>
              <a:t>。</a:t>
            </a:r>
            <a:endParaRPr lang="zh-CN" altLang="en-US" dirty="0" smtClean="0"/>
          </a:p>
          <a:p>
            <a:r>
              <a:rPr lang="zh-CN" altLang="zh-CN" b="1" dirty="0"/>
              <a:t>第二</a:t>
            </a:r>
            <a:r>
              <a:rPr lang="zh-CN" altLang="zh-CN" dirty="0"/>
              <a:t>，越来越多的金融行为将通过网络完成。</a:t>
            </a:r>
            <a:r>
              <a:rPr lang="en-US" altLang="zh-CN" dirty="0"/>
              <a:t>2014</a:t>
            </a:r>
            <a:r>
              <a:rPr lang="zh-CN" altLang="zh-CN" dirty="0"/>
              <a:t>年以及</a:t>
            </a:r>
            <a:r>
              <a:rPr lang="en-US" altLang="zh-CN" dirty="0"/>
              <a:t>2015</a:t>
            </a:r>
            <a:r>
              <a:rPr lang="zh-CN" altLang="zh-CN" dirty="0"/>
              <a:t>年，我国各类互联网金融子行业交易规模均呈现快速发展态势。 </a:t>
            </a:r>
            <a:endParaRPr lang="zh-CN" altLang="en-US"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200597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5449</Words>
  <Application>Microsoft Office PowerPoint</Application>
  <PresentationFormat>全屏显示(4:3)</PresentationFormat>
  <Paragraphs>244</Paragraphs>
  <Slides>36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FangSong</vt:lpstr>
      <vt:lpstr>仿宋</vt:lpstr>
      <vt:lpstr>黑体</vt:lpstr>
      <vt:lpstr>黑体</vt:lpstr>
      <vt:lpstr>华文仿宋</vt:lpstr>
      <vt:lpstr>宋体</vt:lpstr>
      <vt:lpstr>Arial</vt:lpstr>
      <vt:lpstr>Calibri</vt:lpstr>
      <vt:lpstr>Times New Roman</vt:lpstr>
      <vt:lpstr>Office 主题</vt:lpstr>
      <vt:lpstr>第七章 互联网金融风险分析与风险控制</vt:lpstr>
      <vt:lpstr>PowerPoint 演示文稿</vt:lpstr>
      <vt:lpstr>本章学习目标</vt:lpstr>
      <vt:lpstr>7.1 互联网金融风险类别</vt:lpstr>
      <vt:lpstr>PowerPoint 演示文稿</vt:lpstr>
      <vt:lpstr>7.2 互联网金融中的主要风险分析</vt:lpstr>
      <vt:lpstr>PowerPoint 演示文稿</vt:lpstr>
      <vt:lpstr>PowerPoint 演示文稿</vt:lpstr>
      <vt:lpstr>7.3 互联网金融风险控制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7.3.1  互联网金融的核心是风险控制</vt:lpstr>
      <vt:lpstr>PowerPoint 演示文稿</vt:lpstr>
      <vt:lpstr>7.3.2  风险要素：传统与网络信息同等重要</vt:lpstr>
      <vt:lpstr>7.3.3  风控方式：消费闭环促进互联网金融发展</vt:lpstr>
      <vt:lpstr>7.3.3  风控方式：消费闭环促进互联网金融发展</vt:lpstr>
      <vt:lpstr>7.3.3  风控方式：消费闭环促进互联网金融发展</vt:lpstr>
      <vt:lpstr>7.3.4  未来互联网金融风控发展方向</vt:lpstr>
      <vt:lpstr>7.3.4  未来互联网金融风控发展方向</vt:lpstr>
      <vt:lpstr>7.4 从P2P平台公司跑路事件进行风险分析</vt:lpstr>
      <vt:lpstr>7.4.2 里外贷：自融自用的问题平台</vt:lpstr>
      <vt:lpstr>7.4.4 银钱树：经营不善而清盘停业</vt:lpstr>
      <vt:lpstr>7.4.7 从跑路事件看如何甄别平台风险</vt:lpstr>
      <vt:lpstr>7.4.7 从跑路事件看如何甄别平台风险</vt:lpstr>
      <vt:lpstr>本章总结</vt:lpstr>
      <vt:lpstr>关键概念</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Zhanglu</cp:lastModifiedBy>
  <cp:revision>198</cp:revision>
  <dcterms:created xsi:type="dcterms:W3CDTF">2014-09-28T02:22:12Z</dcterms:created>
  <dcterms:modified xsi:type="dcterms:W3CDTF">2016-09-01T02:48:02Z</dcterms:modified>
</cp:coreProperties>
</file>