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78" r:id="rId2"/>
    <p:sldId id="259" r:id="rId3"/>
    <p:sldId id="277" r:id="rId4"/>
    <p:sldId id="263" r:id="rId5"/>
    <p:sldId id="284" r:id="rId6"/>
    <p:sldId id="285" r:id="rId7"/>
    <p:sldId id="286" r:id="rId8"/>
    <p:sldId id="287" r:id="rId9"/>
    <p:sldId id="288" r:id="rId10"/>
    <p:sldId id="264" r:id="rId11"/>
    <p:sldId id="289" r:id="rId12"/>
    <p:sldId id="290" r:id="rId13"/>
    <p:sldId id="291" r:id="rId14"/>
    <p:sldId id="293" r:id="rId15"/>
    <p:sldId id="294" r:id="rId16"/>
    <p:sldId id="295"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21" r:id="rId31"/>
    <p:sldId id="310" r:id="rId32"/>
    <p:sldId id="311" r:id="rId33"/>
    <p:sldId id="312" r:id="rId34"/>
    <p:sldId id="313" r:id="rId35"/>
    <p:sldId id="315" r:id="rId36"/>
    <p:sldId id="314" r:id="rId37"/>
    <p:sldId id="317" r:id="rId38"/>
    <p:sldId id="316" r:id="rId39"/>
    <p:sldId id="318" r:id="rId40"/>
    <p:sldId id="322" r:id="rId41"/>
    <p:sldId id="319" r:id="rId42"/>
    <p:sldId id="320" r:id="rId43"/>
    <p:sldId id="282" r:id="rId44"/>
    <p:sldId id="283" r:id="rId45"/>
    <p:sldId id="273" r:id="rId46"/>
    <p:sldId id="275"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75"/>
          <c:y val="3.0764071157771945E-2"/>
          <c:w val="0.77383333333333337"/>
          <c:h val="0.72947506561679787"/>
        </c:manualLayout>
      </c:layout>
      <c:lineChart>
        <c:grouping val="stacked"/>
        <c:varyColors val="0"/>
        <c:ser>
          <c:idx val="0"/>
          <c:order val="0"/>
          <c:tx>
            <c:strRef>
              <c:f>工作表1!$B$26</c:f>
              <c:strCache>
                <c:ptCount val="1"/>
                <c:pt idx="0">
                  <c:v>成功项目个数</c:v>
                </c:pt>
              </c:strCache>
            </c:strRef>
          </c:tx>
          <c:spPr>
            <a:ln w="28575" cap="rnd">
              <a:solidFill>
                <a:schemeClr val="tx1">
                  <a:lumMod val="50000"/>
                  <a:lumOff val="50000"/>
                </a:schemeClr>
              </a:solidFill>
              <a:prstDash val="lg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工作表1!$A$27:$A$34</c:f>
              <c:strCache>
                <c:ptCount val="8"/>
                <c:pt idx="0">
                  <c:v>音乐</c:v>
                </c:pt>
                <c:pt idx="1">
                  <c:v>影视</c:v>
                </c:pt>
                <c:pt idx="2">
                  <c:v>出版业</c:v>
                </c:pt>
                <c:pt idx="3">
                  <c:v>艺术</c:v>
                </c:pt>
                <c:pt idx="4">
                  <c:v>游戏</c:v>
                </c:pt>
                <c:pt idx="5">
                  <c:v>设计</c:v>
                </c:pt>
                <c:pt idx="6">
                  <c:v>戏剧</c:v>
                </c:pt>
                <c:pt idx="7">
                  <c:v>食物</c:v>
                </c:pt>
              </c:strCache>
            </c:strRef>
          </c:cat>
          <c:val>
            <c:numRef>
              <c:f>工作表1!$B$27:$B$34</c:f>
              <c:numCache>
                <c:formatCode>General</c:formatCode>
                <c:ptCount val="8"/>
                <c:pt idx="0">
                  <c:v>21914</c:v>
                </c:pt>
                <c:pt idx="1">
                  <c:v>19530</c:v>
                </c:pt>
                <c:pt idx="2">
                  <c:v>8535</c:v>
                </c:pt>
                <c:pt idx="3">
                  <c:v>8475</c:v>
                </c:pt>
                <c:pt idx="4">
                  <c:v>6955</c:v>
                </c:pt>
                <c:pt idx="5">
                  <c:v>6033</c:v>
                </c:pt>
                <c:pt idx="6">
                  <c:v>5370</c:v>
                </c:pt>
                <c:pt idx="7">
                  <c:v>4529</c:v>
                </c:pt>
              </c:numCache>
            </c:numRef>
          </c:val>
          <c:smooth val="0"/>
          <c:extLst xmlns:c16r2="http://schemas.microsoft.com/office/drawing/2015/06/chart">
            <c:ext xmlns:c16="http://schemas.microsoft.com/office/drawing/2014/chart" uri="{C3380CC4-5D6E-409C-BE32-E72D297353CC}">
              <c16:uniqueId val="{00000000-E88E-4951-876A-8A247A2AFD25}"/>
            </c:ext>
          </c:extLst>
        </c:ser>
        <c:dLbls>
          <c:showLegendKey val="0"/>
          <c:showVal val="0"/>
          <c:showCatName val="0"/>
          <c:showSerName val="0"/>
          <c:showPercent val="0"/>
          <c:showBubbleSize val="0"/>
        </c:dLbls>
        <c:marker val="1"/>
        <c:smooth val="0"/>
        <c:axId val="253841472"/>
        <c:axId val="253842032"/>
      </c:lineChart>
      <c:lineChart>
        <c:grouping val="stacked"/>
        <c:varyColors val="0"/>
        <c:ser>
          <c:idx val="1"/>
          <c:order val="1"/>
          <c:tx>
            <c:strRef>
              <c:f>工作表1!$C$26</c:f>
              <c:strCache>
                <c:ptCount val="1"/>
                <c:pt idx="0">
                  <c:v>成功融资金额（百万美元）</c:v>
                </c:pt>
              </c:strCache>
            </c:strRef>
          </c:tx>
          <c:spPr>
            <a:ln w="28575" cap="rnd">
              <a:solidFill>
                <a:schemeClr val="bg1">
                  <a:lumMod val="5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工作表1!$A$27:$A$34</c:f>
              <c:strCache>
                <c:ptCount val="8"/>
                <c:pt idx="0">
                  <c:v>音乐</c:v>
                </c:pt>
                <c:pt idx="1">
                  <c:v>影视</c:v>
                </c:pt>
                <c:pt idx="2">
                  <c:v>出版业</c:v>
                </c:pt>
                <c:pt idx="3">
                  <c:v>艺术</c:v>
                </c:pt>
                <c:pt idx="4">
                  <c:v>游戏</c:v>
                </c:pt>
                <c:pt idx="5">
                  <c:v>设计</c:v>
                </c:pt>
                <c:pt idx="6">
                  <c:v>戏剧</c:v>
                </c:pt>
                <c:pt idx="7">
                  <c:v>食物</c:v>
                </c:pt>
              </c:strCache>
            </c:strRef>
          </c:cat>
          <c:val>
            <c:numRef>
              <c:f>工作表1!$C$27:$C$34</c:f>
              <c:numCache>
                <c:formatCode>General</c:formatCode>
                <c:ptCount val="8"/>
                <c:pt idx="0">
                  <c:v>162.52000000000001</c:v>
                </c:pt>
                <c:pt idx="1">
                  <c:v>319.27999999999957</c:v>
                </c:pt>
                <c:pt idx="2">
                  <c:v>85.81</c:v>
                </c:pt>
                <c:pt idx="3">
                  <c:v>61.04</c:v>
                </c:pt>
                <c:pt idx="4">
                  <c:v>437.86</c:v>
                </c:pt>
                <c:pt idx="5">
                  <c:v>389.05</c:v>
                </c:pt>
                <c:pt idx="6">
                  <c:v>31.419999999999991</c:v>
                </c:pt>
                <c:pt idx="7">
                  <c:v>87.79</c:v>
                </c:pt>
              </c:numCache>
            </c:numRef>
          </c:val>
          <c:smooth val="0"/>
          <c:extLst xmlns:c16r2="http://schemas.microsoft.com/office/drawing/2015/06/chart">
            <c:ext xmlns:c16="http://schemas.microsoft.com/office/drawing/2014/chart" uri="{C3380CC4-5D6E-409C-BE32-E72D297353CC}">
              <c16:uniqueId val="{00000001-E88E-4951-876A-8A247A2AFD25}"/>
            </c:ext>
          </c:extLst>
        </c:ser>
        <c:dLbls>
          <c:showLegendKey val="0"/>
          <c:showVal val="0"/>
          <c:showCatName val="0"/>
          <c:showSerName val="0"/>
          <c:showPercent val="0"/>
          <c:showBubbleSize val="0"/>
        </c:dLbls>
        <c:marker val="1"/>
        <c:smooth val="0"/>
        <c:axId val="254130416"/>
        <c:axId val="254132096"/>
      </c:lineChart>
      <c:catAx>
        <c:axId val="25384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842032"/>
        <c:crosses val="autoZero"/>
        <c:auto val="1"/>
        <c:lblAlgn val="ctr"/>
        <c:lblOffset val="100"/>
        <c:noMultiLvlLbl val="0"/>
      </c:catAx>
      <c:valAx>
        <c:axId val="25384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3841472"/>
        <c:crosses val="autoZero"/>
        <c:crossBetween val="between"/>
      </c:valAx>
      <c:valAx>
        <c:axId val="25413209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4130416"/>
        <c:crosses val="max"/>
        <c:crossBetween val="between"/>
      </c:valAx>
      <c:catAx>
        <c:axId val="254130416"/>
        <c:scaling>
          <c:orientation val="minMax"/>
        </c:scaling>
        <c:delete val="1"/>
        <c:axPos val="b"/>
        <c:numFmt formatCode="General" sourceLinked="1"/>
        <c:majorTickMark val="out"/>
        <c:minorTickMark val="none"/>
        <c:tickLblPos val="none"/>
        <c:crossAx val="25413209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858705161855"/>
          <c:y val="0.194444444444444"/>
          <c:w val="0.86103018372703399"/>
          <c:h val="0.584197652376786"/>
        </c:manualLayout>
      </c:layout>
      <c:barChart>
        <c:barDir val="col"/>
        <c:grouping val="clustered"/>
        <c:varyColors val="0"/>
        <c:ser>
          <c:idx val="0"/>
          <c:order val="0"/>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bg1">
                    <a:lumMod val="65000"/>
                  </a:schemeClr>
                </a:solidFill>
                <a:prstDash val="sysDot"/>
              </a:ln>
              <a:effectLst/>
            </c:spPr>
            <c:trendlineType val="poly"/>
            <c:order val="2"/>
            <c:dispRSqr val="0"/>
            <c:dispEq val="0"/>
          </c:trendline>
          <c:cat>
            <c:strRef>
              <c:f>工作表1!$A$45:$C$45</c:f>
              <c:strCache>
                <c:ptCount val="3"/>
                <c:pt idx="0">
                  <c:v>2013年</c:v>
                </c:pt>
                <c:pt idx="1">
                  <c:v>2014年</c:v>
                </c:pt>
                <c:pt idx="2">
                  <c:v>2015年</c:v>
                </c:pt>
              </c:strCache>
            </c:strRef>
          </c:cat>
          <c:val>
            <c:numRef>
              <c:f>工作表1!$A$46:$C$46</c:f>
              <c:numCache>
                <c:formatCode>General</c:formatCode>
                <c:ptCount val="3"/>
                <c:pt idx="0">
                  <c:v>29</c:v>
                </c:pt>
                <c:pt idx="1">
                  <c:v>142</c:v>
                </c:pt>
                <c:pt idx="2">
                  <c:v>283</c:v>
                </c:pt>
              </c:numCache>
            </c:numRef>
          </c:val>
          <c:extLst xmlns:c16r2="http://schemas.microsoft.com/office/drawing/2015/06/chart">
            <c:ext xmlns:c16="http://schemas.microsoft.com/office/drawing/2014/chart" uri="{C3380CC4-5D6E-409C-BE32-E72D297353CC}">
              <c16:uniqueId val="{00000000-0310-4F35-80EE-ADFDED24DD2B}"/>
            </c:ext>
          </c:extLst>
        </c:ser>
        <c:dLbls>
          <c:showLegendKey val="0"/>
          <c:showVal val="1"/>
          <c:showCatName val="0"/>
          <c:showSerName val="0"/>
          <c:showPercent val="0"/>
          <c:showBubbleSize val="0"/>
        </c:dLbls>
        <c:gapWidth val="219"/>
        <c:overlap val="-27"/>
        <c:axId val="254134896"/>
        <c:axId val="254135456"/>
      </c:barChart>
      <c:catAx>
        <c:axId val="254134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家</a:t>
                </a:r>
              </a:p>
            </c:rich>
          </c:tx>
          <c:layout>
            <c:manualLayout>
              <c:xMode val="edge"/>
              <c:yMode val="edge"/>
              <c:x val="7.5040463692038498E-2"/>
              <c:y val="0.12182852143482099"/>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4135456"/>
        <c:crosses val="autoZero"/>
        <c:auto val="1"/>
        <c:lblAlgn val="ctr"/>
        <c:lblOffset val="100"/>
        <c:noMultiLvlLbl val="0"/>
      </c:catAx>
      <c:valAx>
        <c:axId val="254135456"/>
        <c:scaling>
          <c:orientation val="minMax"/>
        </c:scaling>
        <c:delete val="0"/>
        <c:axPos val="l"/>
        <c:numFmt formatCode="General" sourceLinked="1"/>
        <c:majorTickMark val="none"/>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413489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3">
                  <a:shade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B435-40B3-AA6E-59DC71475C50}"/>
              </c:ext>
            </c:extLst>
          </c:dPt>
          <c:dPt>
            <c:idx val="1"/>
            <c:bubble3D val="0"/>
            <c:spPr>
              <a:solidFill>
                <a:schemeClr val="accent3">
                  <a:shade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B435-40B3-AA6E-59DC71475C50}"/>
              </c:ext>
            </c:extLst>
          </c:dPt>
          <c:dPt>
            <c:idx val="2"/>
            <c:bubble3D val="0"/>
            <c:spPr>
              <a:solidFill>
                <a:schemeClr val="accent3">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B435-40B3-AA6E-59DC71475C50}"/>
              </c:ext>
            </c:extLst>
          </c:dPt>
          <c:dPt>
            <c:idx val="3"/>
            <c:bubble3D val="0"/>
            <c:spPr>
              <a:solidFill>
                <a:schemeClr val="accent3">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B435-40B3-AA6E-59DC71475C50}"/>
              </c:ext>
            </c:extLst>
          </c:dPt>
          <c:dLbls>
            <c:dLbl>
              <c:idx val="0"/>
              <c:layout>
                <c:manualLayout>
                  <c:x val="3.3755468066491699E-3"/>
                  <c:y val="0.16325204141149"/>
                </c:manualLayout>
              </c:layout>
              <c:tx>
                <c:rich>
                  <a:bodyPr/>
                  <a:lstStyle/>
                  <a:p>
                    <a:r>
                      <a:rPr lang="zh-CN" altLang="en-US"/>
                      <a:t>奖励众筹</a:t>
                    </a:r>
                    <a:r>
                      <a:rPr lang="en-US" altLang="zh-CN"/>
                      <a:t>23%</a:t>
                    </a:r>
                  </a:p>
                </c:rich>
              </c:tx>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435-40B3-AA6E-59DC71475C50}"/>
                </c:ext>
                <c:ext xmlns:c15="http://schemas.microsoft.com/office/drawing/2012/chart" uri="{CE6537A1-D6FC-4f65-9D91-7224C49458BB}"/>
              </c:extLst>
            </c:dLbl>
            <c:dLbl>
              <c:idx val="1"/>
              <c:tx>
                <c:rich>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Times New Roman" charset="0"/>
                        <a:ea typeface="宋体-简 常规体" charset="-122"/>
                        <a:cs typeface="Times New Roman" charset="0"/>
                      </a:defRPr>
                    </a:pPr>
                    <a:r>
                      <a:rPr lang="zh-CN" altLang="en-US" baseline="0">
                        <a:latin typeface="宋体-简 常规体" charset="-122"/>
                        <a:ea typeface="宋体-简 常规体" charset="-122"/>
                        <a:cs typeface="Times New Roman" charset="0"/>
                      </a:rPr>
                      <a:t>非公开股权融资</a:t>
                    </a:r>
                    <a:r>
                      <a:rPr lang="en-US" altLang="zh-CN" baseline="0">
                        <a:latin typeface="宋体-简 常规体" charset="-122"/>
                        <a:ea typeface="宋体-简 常规体" charset="-122"/>
                        <a:cs typeface="Times New Roman" charset="0"/>
                      </a:rPr>
                      <a:t>46%</a:t>
                    </a:r>
                  </a:p>
                </c:rich>
              </c:tx>
              <c:spPr>
                <a:noFill/>
                <a:ln>
                  <a:noFill/>
                </a:ln>
                <a:effectLst/>
              </c:spPr>
              <c:dLblPos val="inEnd"/>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435-40B3-AA6E-59DC71475C50}"/>
                </c:ext>
                <c:ext xmlns:c15="http://schemas.microsoft.com/office/drawing/2012/chart" uri="{CE6537A1-D6FC-4f65-9D91-7224C49458BB}">
                  <c15:spPr xmlns:c15="http://schemas.microsoft.com/office/drawing/2012/chart">
                    <a:prstGeom prst="rect">
                      <a:avLst/>
                    </a:prstGeom>
                  </c15:spPr>
                </c:ext>
              </c:extLst>
            </c:dLbl>
            <c:dLbl>
              <c:idx val="2"/>
              <c:tx>
                <c:rich>
                  <a:bodyPr/>
                  <a:lstStyle/>
                  <a:p>
                    <a:r>
                      <a:rPr lang="zh-CN" altLang="en-US"/>
                      <a:t>公益众筹</a:t>
                    </a:r>
                    <a:r>
                      <a:rPr lang="en-US" altLang="zh-CN"/>
                      <a:t>3%</a:t>
                    </a:r>
                  </a:p>
                </c:rich>
              </c:tx>
              <c:dLblPos val="inEnd"/>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B435-40B3-AA6E-59DC71475C50}"/>
                </c:ext>
                <c:ext xmlns:c15="http://schemas.microsoft.com/office/drawing/2012/chart" uri="{CE6537A1-D6FC-4f65-9D91-7224C49458BB}"/>
              </c:extLst>
            </c:dLbl>
            <c:dLbl>
              <c:idx val="3"/>
              <c:layout>
                <c:manualLayout>
                  <c:x val="5.81537620297463E-2"/>
                  <c:y val="0.17101888305628499"/>
                </c:manualLayout>
              </c:layout>
              <c:tx>
                <c:rich>
                  <a:bodyPr/>
                  <a:lstStyle/>
                  <a:p>
                    <a:r>
                      <a:rPr lang="zh-CN" altLang="en-US"/>
                      <a:t>混合众筹</a:t>
                    </a:r>
                    <a:r>
                      <a:rPr lang="en-US" altLang="zh-CN"/>
                      <a:t>28</a:t>
                    </a:r>
                    <a:r>
                      <a:rPr lang="zh-CN" altLang="en-US"/>
                      <a:t>％</a:t>
                    </a:r>
                  </a:p>
                </c:rich>
              </c:tx>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B435-40B3-AA6E-59DC71475C50}"/>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宋体-简 常规体" charset="-122"/>
                    <a:cs typeface="Times New Roman" charset="0"/>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工作表1!$A$61:$A$64</c:f>
              <c:strCache>
                <c:ptCount val="4"/>
                <c:pt idx="0">
                  <c:v>奖励众筹</c:v>
                </c:pt>
                <c:pt idx="1">
                  <c:v>非公开股权融资</c:v>
                </c:pt>
                <c:pt idx="2">
                  <c:v>公益众筹</c:v>
                </c:pt>
                <c:pt idx="3">
                  <c:v>混合众筹</c:v>
                </c:pt>
              </c:strCache>
            </c:strRef>
          </c:cat>
          <c:val>
            <c:numRef>
              <c:f>工作表1!$B$61:$B$64</c:f>
              <c:numCache>
                <c:formatCode>General</c:formatCode>
                <c:ptCount val="4"/>
                <c:pt idx="0">
                  <c:v>66</c:v>
                </c:pt>
                <c:pt idx="1">
                  <c:v>130</c:v>
                </c:pt>
                <c:pt idx="2">
                  <c:v>8</c:v>
                </c:pt>
                <c:pt idx="3">
                  <c:v>79</c:v>
                </c:pt>
              </c:numCache>
            </c:numRef>
          </c:val>
          <c:extLst xmlns:c16r2="http://schemas.microsoft.com/office/drawing/2015/06/chart">
            <c:ext xmlns:c16="http://schemas.microsoft.com/office/drawing/2014/chart" uri="{C3380CC4-5D6E-409C-BE32-E72D297353CC}">
              <c16:uniqueId val="{00000008-B435-40B3-AA6E-59DC71475C50}"/>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工作表1!$A$68:$A$70</c:f>
              <c:strCache>
                <c:ptCount val="3"/>
                <c:pt idx="0">
                  <c:v>奖励众筹</c:v>
                </c:pt>
                <c:pt idx="1">
                  <c:v>非公开股权融资</c:v>
                </c:pt>
                <c:pt idx="2">
                  <c:v>公益众筹</c:v>
                </c:pt>
              </c:strCache>
            </c:strRef>
          </c:cat>
          <c:val>
            <c:numRef>
              <c:f>工作表1!$B$68:$B$70</c:f>
              <c:numCache>
                <c:formatCode>General</c:formatCode>
                <c:ptCount val="3"/>
                <c:pt idx="0">
                  <c:v>33932</c:v>
                </c:pt>
                <c:pt idx="1">
                  <c:v>7532</c:v>
                </c:pt>
                <c:pt idx="2">
                  <c:v>7778</c:v>
                </c:pt>
              </c:numCache>
            </c:numRef>
          </c:val>
          <c:extLst xmlns:c16r2="http://schemas.microsoft.com/office/drawing/2015/06/chart">
            <c:ext xmlns:c16="http://schemas.microsoft.com/office/drawing/2014/chart" uri="{C3380CC4-5D6E-409C-BE32-E72D297353CC}">
              <c16:uniqueId val="{00000000-EE99-4F9E-8FD4-89215C541CB7}"/>
            </c:ext>
          </c:extLst>
        </c:ser>
        <c:dLbls>
          <c:showLegendKey val="0"/>
          <c:showVal val="0"/>
          <c:showCatName val="0"/>
          <c:showSerName val="0"/>
          <c:showPercent val="0"/>
          <c:showBubbleSize val="0"/>
        </c:dLbls>
        <c:gapWidth val="219"/>
        <c:overlap val="-27"/>
        <c:axId val="257272848"/>
        <c:axId val="257273408"/>
      </c:barChart>
      <c:catAx>
        <c:axId val="257272848"/>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273408"/>
        <c:crosses val="autoZero"/>
        <c:auto val="1"/>
        <c:lblAlgn val="ctr"/>
        <c:lblOffset val="100"/>
        <c:noMultiLvlLbl val="0"/>
      </c:catAx>
      <c:valAx>
        <c:axId val="257273408"/>
        <c:scaling>
          <c:orientation val="minMax"/>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72728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bg1">
                <a:lumMod val="65000"/>
              </a:schemeClr>
            </a:solidFill>
            <a:ln>
              <a:noFill/>
            </a:ln>
            <a:effectLst/>
          </c:spPr>
          <c:invertIfNegative val="0"/>
          <c:dLbls>
            <c:dLbl>
              <c:idx val="0"/>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8884-47D9-9A1E-B270450995B4}"/>
                </c:ext>
                <c:ext xmlns:c15="http://schemas.microsoft.com/office/drawing/2012/chart" uri="{CE6537A1-D6FC-4f65-9D91-7224C49458BB}"/>
              </c:extLst>
            </c:dLbl>
            <c:dLbl>
              <c:idx val="1"/>
              <c:layout>
                <c:manualLayout>
                  <c:x val="-5.0925337632080199E-17"/>
                  <c:y val="1.24693788276466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8884-47D9-9A1E-B270450995B4}"/>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工作表1!$A$80:$A$82</c:f>
              <c:strCache>
                <c:ptCount val="3"/>
                <c:pt idx="0">
                  <c:v>奖励众筹</c:v>
                </c:pt>
                <c:pt idx="1">
                  <c:v>非公开股权融资</c:v>
                </c:pt>
                <c:pt idx="2">
                  <c:v>公益众筹</c:v>
                </c:pt>
              </c:strCache>
            </c:strRef>
          </c:cat>
          <c:val>
            <c:numRef>
              <c:f>工作表1!$B$80:$B$82</c:f>
              <c:numCache>
                <c:formatCode>General</c:formatCode>
                <c:ptCount val="3"/>
                <c:pt idx="0">
                  <c:v>209.04</c:v>
                </c:pt>
                <c:pt idx="1">
                  <c:v>271.19</c:v>
                </c:pt>
                <c:pt idx="2">
                  <c:v>14.69</c:v>
                </c:pt>
              </c:numCache>
            </c:numRef>
          </c:val>
          <c:extLst xmlns:c16r2="http://schemas.microsoft.com/office/drawing/2015/06/chart">
            <c:ext xmlns:c16="http://schemas.microsoft.com/office/drawing/2014/chart" uri="{C3380CC4-5D6E-409C-BE32-E72D297353CC}">
              <c16:uniqueId val="{00000002-8884-47D9-9A1E-B270450995B4}"/>
            </c:ext>
          </c:extLst>
        </c:ser>
        <c:dLbls>
          <c:showLegendKey val="0"/>
          <c:showVal val="0"/>
          <c:showCatName val="0"/>
          <c:showSerName val="0"/>
          <c:showPercent val="0"/>
          <c:showBubbleSize val="0"/>
        </c:dLbls>
        <c:gapWidth val="219"/>
        <c:overlap val="-27"/>
        <c:axId val="257276208"/>
        <c:axId val="257766960"/>
      </c:barChart>
      <c:lineChart>
        <c:grouping val="standard"/>
        <c:varyColors val="0"/>
        <c:ser>
          <c:idx val="1"/>
          <c:order val="1"/>
          <c:spPr>
            <a:ln w="28575" cap="rnd">
              <a:solidFill>
                <a:schemeClr val="tx1">
                  <a:lumMod val="50000"/>
                  <a:lumOff val="50000"/>
                </a:schemeClr>
              </a:solidFill>
              <a:round/>
            </a:ln>
            <a:effectLst/>
          </c:spPr>
          <c:marker>
            <c:symbol val="none"/>
          </c:marker>
          <c:dLbls>
            <c:dLbl>
              <c:idx val="2"/>
              <c:layout>
                <c:manualLayout>
                  <c:x val="-6.8742704955998102E-2"/>
                  <c:y val="-4.34310532030402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8884-47D9-9A1E-B270450995B4}"/>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工作表1!$A$80:$A$82</c:f>
              <c:strCache>
                <c:ptCount val="3"/>
                <c:pt idx="0">
                  <c:v>奖励众筹</c:v>
                </c:pt>
                <c:pt idx="1">
                  <c:v>非公开股权融资</c:v>
                </c:pt>
                <c:pt idx="2">
                  <c:v>公益众筹</c:v>
                </c:pt>
              </c:strCache>
            </c:strRef>
          </c:cat>
          <c:val>
            <c:numRef>
              <c:f>工作表1!$C$80:$C$82</c:f>
              <c:numCache>
                <c:formatCode>0.00%</c:formatCode>
                <c:ptCount val="3"/>
                <c:pt idx="0">
                  <c:v>0.26800000000000002</c:v>
                </c:pt>
                <c:pt idx="1">
                  <c:v>0.19139999999999999</c:v>
                </c:pt>
                <c:pt idx="2">
                  <c:v>0.42949999999999999</c:v>
                </c:pt>
              </c:numCache>
            </c:numRef>
          </c:val>
          <c:smooth val="0"/>
          <c:extLst xmlns:c16r2="http://schemas.microsoft.com/office/drawing/2015/06/chart">
            <c:ext xmlns:c16="http://schemas.microsoft.com/office/drawing/2014/chart" uri="{C3380CC4-5D6E-409C-BE32-E72D297353CC}">
              <c16:uniqueId val="{00000004-8884-47D9-9A1E-B270450995B4}"/>
            </c:ext>
          </c:extLst>
        </c:ser>
        <c:dLbls>
          <c:showLegendKey val="0"/>
          <c:showVal val="0"/>
          <c:showCatName val="0"/>
          <c:showSerName val="0"/>
          <c:showPercent val="0"/>
          <c:showBubbleSize val="0"/>
        </c:dLbls>
        <c:marker val="1"/>
        <c:smooth val="0"/>
        <c:axId val="257768080"/>
        <c:axId val="257767520"/>
      </c:lineChart>
      <c:catAx>
        <c:axId val="257276208"/>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766960"/>
        <c:crosses val="autoZero"/>
        <c:auto val="1"/>
        <c:lblAlgn val="ctr"/>
        <c:lblOffset val="100"/>
        <c:noMultiLvlLbl val="0"/>
      </c:catAx>
      <c:valAx>
        <c:axId val="257766960"/>
        <c:scaling>
          <c:orientation val="minMax"/>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7276208"/>
        <c:crosses val="autoZero"/>
        <c:crossBetween val="between"/>
      </c:valAx>
      <c:valAx>
        <c:axId val="25776752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768080"/>
        <c:crosses val="max"/>
        <c:crossBetween val="between"/>
      </c:valAx>
      <c:catAx>
        <c:axId val="257768080"/>
        <c:scaling>
          <c:orientation val="minMax"/>
        </c:scaling>
        <c:delete val="1"/>
        <c:axPos val="b"/>
        <c:numFmt formatCode="General" sourceLinked="1"/>
        <c:majorTickMark val="none"/>
        <c:minorTickMark val="none"/>
        <c:tickLblPos val="none"/>
        <c:crossAx val="257767520"/>
        <c:crosses val="autoZero"/>
        <c:auto val="1"/>
        <c:lblAlgn val="ctr"/>
        <c:lblOffset val="100"/>
        <c:noMultiLvlLbl val="0"/>
      </c:cat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4005064"/>
            <a:ext cx="7344816" cy="1152128"/>
          </a:xfrm>
        </p:spPr>
        <p:txBody>
          <a:bodyPr/>
          <a:lstStyle/>
          <a:p>
            <a:r>
              <a:rPr lang="zh-CN" altLang="en-US" dirty="0" smtClean="0"/>
              <a:t>第九章 互联网金融模式之一：众筹</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en-US" altLang="zh-CN" dirty="0" smtClean="0"/>
              <a:t>.2 </a:t>
            </a:r>
            <a:r>
              <a:rPr lang="zh-CN" altLang="en-US" dirty="0" smtClean="0"/>
              <a:t>众筹的起源与发展</a:t>
            </a:r>
            <a:endParaRPr lang="zh-CN" altLang="en-US" dirty="0">
              <a:solidFill>
                <a:srgbClr val="FF0000"/>
              </a:solidFill>
            </a:endParaRPr>
          </a:p>
        </p:txBody>
      </p:sp>
      <p:sp>
        <p:nvSpPr>
          <p:cNvPr id="3" name="内容占位符 2"/>
          <p:cNvSpPr>
            <a:spLocks noGrp="1"/>
          </p:cNvSpPr>
          <p:nvPr>
            <p:ph idx="1"/>
          </p:nvPr>
        </p:nvSpPr>
        <p:spPr>
          <a:xfrm>
            <a:off x="457200" y="2065396"/>
            <a:ext cx="8219256" cy="4027900"/>
          </a:xfrm>
        </p:spPr>
        <p:txBody>
          <a:bodyPr>
            <a:normAutofit/>
          </a:bodyPr>
          <a:lstStyle/>
          <a:p>
            <a:r>
              <a:rPr lang="zh-CN" altLang="en-US" b="1" dirty="0" smtClean="0"/>
              <a:t>传统众筹</a:t>
            </a:r>
            <a:endParaRPr lang="en-US" altLang="zh-CN" b="1" dirty="0" smtClean="0"/>
          </a:p>
          <a:p>
            <a:pPr lvl="1"/>
            <a:r>
              <a:rPr lang="en-US" altLang="zh-CN" dirty="0" smtClean="0"/>
              <a:t>1713</a:t>
            </a:r>
            <a:r>
              <a:rPr lang="zh-CN" altLang="zh-CN" dirty="0"/>
              <a:t>年，英国诗人亚历山大·蒲柏</a:t>
            </a:r>
            <a:r>
              <a:rPr lang="zh-CN" altLang="zh-CN" dirty="0" smtClean="0"/>
              <a:t>着手</a:t>
            </a:r>
            <a:r>
              <a:rPr lang="zh-CN" altLang="en-US" dirty="0" smtClean="0"/>
              <a:t>“众筹”</a:t>
            </a:r>
            <a:r>
              <a:rPr lang="zh-CN" altLang="zh-CN" dirty="0" smtClean="0"/>
              <a:t>翻译</a:t>
            </a:r>
            <a:r>
              <a:rPr lang="zh-CN" altLang="zh-CN" dirty="0"/>
              <a:t>《伊利亚特》</a:t>
            </a:r>
            <a:r>
              <a:rPr lang="zh-CN" altLang="zh-CN" dirty="0" smtClean="0"/>
              <a:t>。</a:t>
            </a:r>
            <a:endParaRPr lang="en-US" altLang="zh-CN" dirty="0" smtClean="0"/>
          </a:p>
          <a:p>
            <a:pPr lvl="1"/>
            <a:r>
              <a:rPr lang="en-US" altLang="zh-CN" dirty="0"/>
              <a:t>1783</a:t>
            </a:r>
            <a:r>
              <a:rPr lang="zh-CN" altLang="zh-CN" dirty="0"/>
              <a:t>年，</a:t>
            </a:r>
            <a:r>
              <a:rPr lang="zh-CN" altLang="zh-CN" dirty="0" smtClean="0"/>
              <a:t>莫扎特</a:t>
            </a:r>
            <a:r>
              <a:rPr lang="zh-CN" altLang="en-US" dirty="0" smtClean="0"/>
              <a:t>“众筹”</a:t>
            </a:r>
            <a:r>
              <a:rPr lang="zh-CN" altLang="zh-CN" dirty="0" smtClean="0"/>
              <a:t>在</a:t>
            </a:r>
            <a:r>
              <a:rPr lang="zh-CN" altLang="zh-CN" dirty="0"/>
              <a:t>维也纳音乐大厅表演当时谱写的</a:t>
            </a:r>
            <a:r>
              <a:rPr lang="en-US" altLang="zh-CN" dirty="0"/>
              <a:t>3</a:t>
            </a:r>
            <a:r>
              <a:rPr lang="zh-CN" altLang="zh-CN" dirty="0"/>
              <a:t>部钢琴</a:t>
            </a:r>
            <a:r>
              <a:rPr lang="zh-CN" altLang="zh-CN" dirty="0" smtClean="0"/>
              <a:t>协奏曲</a:t>
            </a:r>
            <a:r>
              <a:rPr lang="zh-CN" altLang="en-US" dirty="0" smtClean="0"/>
              <a:t>。</a:t>
            </a:r>
            <a:endParaRPr lang="en-US" altLang="zh-CN" dirty="0" smtClean="0"/>
          </a:p>
          <a:p>
            <a:pPr lvl="1"/>
            <a:r>
              <a:rPr lang="en-US" altLang="zh-CN" dirty="0"/>
              <a:t>1885</a:t>
            </a:r>
            <a:r>
              <a:rPr lang="zh-CN" altLang="zh-CN" dirty="0"/>
              <a:t>年，</a:t>
            </a:r>
            <a:r>
              <a:rPr lang="zh-CN" altLang="zh-CN" dirty="0" smtClean="0"/>
              <a:t>约瑟夫·普利策发起</a:t>
            </a:r>
            <a:r>
              <a:rPr lang="zh-CN" altLang="en-US" dirty="0" smtClean="0"/>
              <a:t>“众筹”</a:t>
            </a:r>
            <a:r>
              <a:rPr lang="zh-CN" altLang="zh-CN" dirty="0" smtClean="0"/>
              <a:t>，筹集资金建造</a:t>
            </a:r>
            <a:r>
              <a:rPr lang="zh-CN" altLang="en-US" dirty="0" smtClean="0"/>
              <a:t>自由女神像</a:t>
            </a:r>
            <a:r>
              <a:rPr lang="zh-CN" altLang="zh-CN" dirty="0" smtClean="0"/>
              <a:t>基座。</a:t>
            </a:r>
            <a:endParaRPr lang="en-US" altLang="zh-CN" dirty="0" smtClean="0"/>
          </a:p>
          <a:p>
            <a:r>
              <a:rPr lang="zh-CN" altLang="en-US" b="1" dirty="0" smtClean="0"/>
              <a:t>特点</a:t>
            </a:r>
            <a:endParaRPr lang="en-US" altLang="zh-CN" b="1" dirty="0" smtClean="0"/>
          </a:p>
          <a:p>
            <a:pPr lvl="1"/>
            <a:r>
              <a:rPr lang="zh-CN" altLang="zh-CN" dirty="0" smtClean="0"/>
              <a:t>主要</a:t>
            </a:r>
            <a:r>
              <a:rPr lang="zh-CN" altLang="zh-CN" dirty="0"/>
              <a:t>集中于文学、艺术等创意类领域</a:t>
            </a:r>
            <a:r>
              <a:rPr lang="zh-CN" altLang="zh-CN" dirty="0" smtClean="0"/>
              <a:t>；</a:t>
            </a:r>
            <a:endParaRPr lang="en-US" altLang="zh-CN" dirty="0" smtClean="0"/>
          </a:p>
          <a:p>
            <a:pPr lvl="1"/>
            <a:r>
              <a:rPr lang="zh-CN" altLang="zh-CN" dirty="0"/>
              <a:t>项目发起人具有较高的声誉或拥有较强的信息传播途径</a:t>
            </a:r>
            <a:r>
              <a:rPr lang="zh-CN" altLang="zh-CN" dirty="0" smtClean="0"/>
              <a:t>；</a:t>
            </a:r>
            <a:endParaRPr lang="en-US" altLang="zh-CN" dirty="0" smtClean="0"/>
          </a:p>
          <a:p>
            <a:pPr lvl="1"/>
            <a:r>
              <a:rPr lang="zh-CN" altLang="zh-CN" dirty="0"/>
              <a:t>投资兼具商业与慈善目的，既有预付费性质，又常带有资助和赞助性质。</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5" name="标题 1"/>
          <p:cNvSpPr txBox="1">
            <a:spLocks/>
          </p:cNvSpPr>
          <p:nvPr/>
        </p:nvSpPr>
        <p:spPr>
          <a:xfrm>
            <a:off x="611560" y="1340768"/>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smtClean="0"/>
              <a:t>9.2.1 </a:t>
            </a:r>
            <a:r>
              <a:rPr lang="zh-CN" altLang="en-US" sz="2000" dirty="0" smtClean="0"/>
              <a:t>起源与发展</a:t>
            </a:r>
            <a:endParaRPr lang="zh-CN" altLang="en-US" sz="2000" dirty="0">
              <a:solidFill>
                <a:srgbClr val="FF0000"/>
              </a:solidFill>
            </a:endParaRPr>
          </a:p>
        </p:txBody>
      </p:sp>
    </p:spTree>
    <p:extLst>
      <p:ext uri="{BB962C8B-B14F-4D97-AF65-F5344CB8AC3E}">
        <p14:creationId xmlns:p14="http://schemas.microsoft.com/office/powerpoint/2010/main" val="274638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en-US" b="1" dirty="0" smtClean="0"/>
              <a:t>互联网众筹</a:t>
            </a:r>
            <a:endParaRPr lang="en-US" altLang="zh-CN" b="1" dirty="0" smtClean="0"/>
          </a:p>
          <a:p>
            <a:pPr lvl="1"/>
            <a:r>
              <a:rPr lang="zh-CN" altLang="zh-CN" dirty="0" smtClean="0"/>
              <a:t>世界</a:t>
            </a:r>
            <a:r>
              <a:rPr lang="zh-CN" altLang="zh-CN" dirty="0"/>
              <a:t>上最早建立的众筹网站</a:t>
            </a:r>
            <a:r>
              <a:rPr lang="zh-CN" altLang="zh-CN" dirty="0" smtClean="0"/>
              <a:t>是</a:t>
            </a:r>
            <a:r>
              <a:rPr lang="en-US" altLang="zh-CN" dirty="0" smtClean="0"/>
              <a:t>Artist Share</a:t>
            </a:r>
            <a:r>
              <a:rPr lang="zh-CN" altLang="zh-CN" dirty="0" smtClean="0"/>
              <a:t>，</a:t>
            </a:r>
            <a:r>
              <a:rPr lang="zh-CN" altLang="zh-CN" dirty="0"/>
              <a:t>于</a:t>
            </a:r>
            <a:r>
              <a:rPr lang="en-US" altLang="zh-CN" dirty="0"/>
              <a:t>2001</a:t>
            </a:r>
            <a:r>
              <a:rPr lang="zh-CN" altLang="zh-CN" dirty="0"/>
              <a:t>年开始运营，被称为“众筹金融的先锋”。这家最早的众筹平台主要面向音乐界的艺术家及其粉丝。</a:t>
            </a:r>
          </a:p>
          <a:p>
            <a:pPr lvl="1"/>
            <a:r>
              <a:rPr lang="en-US" altLang="zh-CN" dirty="0"/>
              <a:t>2005</a:t>
            </a:r>
            <a:r>
              <a:rPr lang="zh-CN" altLang="zh-CN" dirty="0"/>
              <a:t>年之后，众筹平台如雨后春笋般出现，例如：</a:t>
            </a:r>
            <a:r>
              <a:rPr lang="en-US" altLang="zh-CN" dirty="0" err="1"/>
              <a:t>Sellaband</a:t>
            </a:r>
            <a:r>
              <a:rPr lang="zh-CN" altLang="zh-CN" dirty="0"/>
              <a:t>（</a:t>
            </a:r>
            <a:r>
              <a:rPr lang="en-US" altLang="zh-CN" dirty="0"/>
              <a:t>2006</a:t>
            </a:r>
            <a:r>
              <a:rPr lang="zh-CN" altLang="zh-CN" dirty="0"/>
              <a:t>年）、</a:t>
            </a:r>
            <a:r>
              <a:rPr lang="en-US" altLang="zh-CN" dirty="0" err="1"/>
              <a:t>SliceThePie</a:t>
            </a:r>
            <a:r>
              <a:rPr lang="zh-CN" altLang="zh-CN" dirty="0"/>
              <a:t>（</a:t>
            </a:r>
            <a:r>
              <a:rPr lang="en-US" altLang="zh-CN" dirty="0"/>
              <a:t>2007</a:t>
            </a:r>
            <a:r>
              <a:rPr lang="zh-CN" altLang="zh-CN" dirty="0"/>
              <a:t>年）、</a:t>
            </a:r>
            <a:r>
              <a:rPr lang="en-US" altLang="zh-CN" dirty="0" err="1"/>
              <a:t>IndieGoGo</a:t>
            </a:r>
            <a:r>
              <a:rPr lang="zh-CN" altLang="zh-CN" dirty="0"/>
              <a:t>（</a:t>
            </a:r>
            <a:r>
              <a:rPr lang="en-US" altLang="zh-CN" dirty="0"/>
              <a:t>2008</a:t>
            </a:r>
            <a:r>
              <a:rPr lang="zh-CN" altLang="zh-CN" dirty="0"/>
              <a:t>年）、</a:t>
            </a:r>
            <a:r>
              <a:rPr lang="en-US" altLang="zh-CN" dirty="0" err="1"/>
              <a:t>Spot.Us</a:t>
            </a:r>
            <a:r>
              <a:rPr lang="zh-CN" altLang="zh-CN" dirty="0"/>
              <a:t>（</a:t>
            </a:r>
            <a:r>
              <a:rPr lang="en-US" altLang="zh-CN" dirty="0"/>
              <a:t>2008</a:t>
            </a:r>
            <a:r>
              <a:rPr lang="zh-CN" altLang="zh-CN" dirty="0"/>
              <a:t>年）、</a:t>
            </a:r>
            <a:r>
              <a:rPr lang="en-US" altLang="zh-CN" dirty="0"/>
              <a:t>Pledge Music</a:t>
            </a:r>
            <a:r>
              <a:rPr lang="zh-CN" altLang="zh-CN" dirty="0"/>
              <a:t>（</a:t>
            </a:r>
            <a:r>
              <a:rPr lang="en-US" altLang="zh-CN" dirty="0"/>
              <a:t>2009</a:t>
            </a:r>
            <a:r>
              <a:rPr lang="zh-CN" altLang="zh-CN" dirty="0"/>
              <a:t>年）和</a:t>
            </a:r>
            <a:r>
              <a:rPr lang="en-US" altLang="zh-CN" dirty="0"/>
              <a:t>Kickstarter</a:t>
            </a:r>
            <a:r>
              <a:rPr lang="zh-CN" altLang="zh-CN" dirty="0"/>
              <a:t>（</a:t>
            </a:r>
            <a:r>
              <a:rPr lang="en-US" altLang="zh-CN" dirty="0"/>
              <a:t>2009</a:t>
            </a:r>
            <a:r>
              <a:rPr lang="zh-CN" altLang="zh-CN" dirty="0"/>
              <a:t>年）</a:t>
            </a:r>
            <a:r>
              <a:rPr lang="zh-CN" altLang="zh-CN" dirty="0" smtClean="0"/>
              <a:t>。</a:t>
            </a:r>
            <a:endParaRPr lang="en-US" altLang="zh-CN" dirty="0" smtClean="0"/>
          </a:p>
          <a:p>
            <a:pPr lvl="1"/>
            <a:r>
              <a:rPr lang="en-US" altLang="zh-CN" dirty="0" err="1"/>
              <a:t>Massolution</a:t>
            </a:r>
            <a:r>
              <a:rPr lang="zh-CN" altLang="zh-CN" dirty="0"/>
              <a:t>研究报告指出，</a:t>
            </a:r>
            <a:r>
              <a:rPr lang="en-US" altLang="zh-CN" dirty="0"/>
              <a:t>2013</a:t>
            </a:r>
            <a:r>
              <a:rPr lang="zh-CN" altLang="zh-CN" dirty="0"/>
              <a:t>年全球总募集资金已达</a:t>
            </a:r>
            <a:r>
              <a:rPr lang="en-US" altLang="zh-CN" dirty="0"/>
              <a:t>51</a:t>
            </a:r>
            <a:r>
              <a:rPr lang="zh-CN" altLang="zh-CN" dirty="0"/>
              <a:t>亿美元，而在</a:t>
            </a:r>
            <a:r>
              <a:rPr lang="en-US" altLang="zh-CN" dirty="0"/>
              <a:t>2011</a:t>
            </a:r>
            <a:r>
              <a:rPr lang="zh-CN" altLang="zh-CN" dirty="0"/>
              <a:t>年只有</a:t>
            </a:r>
            <a:r>
              <a:rPr lang="en-US" altLang="zh-CN" dirty="0"/>
              <a:t>14.7</a:t>
            </a:r>
            <a:r>
              <a:rPr lang="zh-CN" altLang="zh-CN" dirty="0"/>
              <a:t>亿美元其中</a:t>
            </a:r>
            <a:r>
              <a:rPr lang="en-US" altLang="zh-CN" dirty="0"/>
              <a:t>90%</a:t>
            </a:r>
            <a:r>
              <a:rPr lang="zh-CN" altLang="zh-CN" dirty="0"/>
              <a:t>集中在欧美市场。世界银行报告更预测</a:t>
            </a:r>
            <a:r>
              <a:rPr lang="en-US" altLang="zh-CN" dirty="0"/>
              <a:t>2025</a:t>
            </a:r>
            <a:r>
              <a:rPr lang="zh-CN" altLang="zh-CN" dirty="0"/>
              <a:t>年总金额将突破</a:t>
            </a:r>
            <a:r>
              <a:rPr lang="en-US" altLang="zh-CN" dirty="0"/>
              <a:t>960</a:t>
            </a:r>
            <a:r>
              <a:rPr lang="zh-CN" altLang="zh-CN" dirty="0"/>
              <a:t>亿美元，亚洲将占比将大幅成长。成立于</a:t>
            </a:r>
            <a:r>
              <a:rPr lang="en-US" altLang="zh-CN" dirty="0"/>
              <a:t>2009</a:t>
            </a:r>
            <a:r>
              <a:rPr lang="zh-CN" altLang="zh-CN" dirty="0"/>
              <a:t>年</a:t>
            </a:r>
            <a:r>
              <a:rPr lang="en-US" altLang="zh-CN" dirty="0"/>
              <a:t>4</a:t>
            </a:r>
            <a:r>
              <a:rPr lang="zh-CN" altLang="zh-CN" dirty="0"/>
              <a:t>月的</a:t>
            </a:r>
            <a:r>
              <a:rPr lang="en-US" altLang="zh-CN" dirty="0"/>
              <a:t>Kickstarter</a:t>
            </a:r>
            <a:r>
              <a:rPr lang="zh-CN" altLang="zh-CN" dirty="0"/>
              <a:t>最具代表性，截至</a:t>
            </a:r>
            <a:r>
              <a:rPr lang="en-US" altLang="zh-CN" dirty="0"/>
              <a:t>2015</a:t>
            </a:r>
            <a:r>
              <a:rPr lang="zh-CN" altLang="zh-CN" dirty="0"/>
              <a:t>年，共融资</a:t>
            </a:r>
            <a:r>
              <a:rPr lang="en-US" altLang="zh-CN" dirty="0"/>
              <a:t>20</a:t>
            </a:r>
            <a:r>
              <a:rPr lang="zh-CN" altLang="zh-CN" dirty="0"/>
              <a:t>亿美元，</a:t>
            </a:r>
            <a:r>
              <a:rPr lang="en-US" altLang="zh-CN" dirty="0"/>
              <a:t>2014</a:t>
            </a:r>
            <a:r>
              <a:rPr lang="zh-CN" altLang="zh-CN" dirty="0"/>
              <a:t>年细分数据表明通过</a:t>
            </a:r>
            <a:r>
              <a:rPr lang="en-US" altLang="zh-CN" dirty="0"/>
              <a:t>Kickstarter</a:t>
            </a:r>
            <a:r>
              <a:rPr lang="zh-CN" altLang="zh-CN" dirty="0"/>
              <a:t>成功融资的项目为</a:t>
            </a:r>
            <a:r>
              <a:rPr lang="en-US" altLang="zh-CN" dirty="0"/>
              <a:t>22253</a:t>
            </a:r>
            <a:r>
              <a:rPr lang="zh-CN" altLang="zh-CN" dirty="0"/>
              <a:t>个，参与众筹的用户数也增长至</a:t>
            </a:r>
            <a:r>
              <a:rPr lang="en-US" altLang="zh-CN" dirty="0"/>
              <a:t>330</a:t>
            </a:r>
            <a:r>
              <a:rPr lang="zh-CN" altLang="zh-CN" dirty="0"/>
              <a:t>万</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3508145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08912" cy="720080"/>
          </a:xfrm>
        </p:spPr>
        <p:txBody>
          <a:bodyPr/>
          <a:lstStyle/>
          <a:p>
            <a:r>
              <a:rPr lang="en-US" altLang="zh-CN" sz="2000" dirty="0" smtClean="0"/>
              <a:t>9.2.2 </a:t>
            </a:r>
            <a:r>
              <a:rPr lang="zh-CN" altLang="en-US" sz="2000" dirty="0" smtClean="0"/>
              <a:t>迅速发展的原因</a:t>
            </a:r>
            <a:endParaRPr lang="zh-CN" altLang="en-US" sz="2000" dirty="0">
              <a:solidFill>
                <a:srgbClr val="FF0000"/>
              </a:solidFill>
            </a:endParaRPr>
          </a:p>
        </p:txBody>
      </p:sp>
      <p:sp>
        <p:nvSpPr>
          <p:cNvPr id="3" name="内容占位符 2"/>
          <p:cNvSpPr>
            <a:spLocks noGrp="1"/>
          </p:cNvSpPr>
          <p:nvPr>
            <p:ph idx="1"/>
          </p:nvPr>
        </p:nvSpPr>
        <p:spPr>
          <a:xfrm>
            <a:off x="457200" y="1988840"/>
            <a:ext cx="8219256" cy="4032448"/>
          </a:xfrm>
        </p:spPr>
        <p:txBody>
          <a:bodyPr>
            <a:normAutofit/>
          </a:bodyPr>
          <a:lstStyle/>
          <a:p>
            <a:r>
              <a:rPr lang="zh-CN" altLang="en-US" b="1" dirty="0"/>
              <a:t>众</a:t>
            </a:r>
            <a:r>
              <a:rPr lang="zh-CN" altLang="en-US" b="1" dirty="0" smtClean="0"/>
              <a:t>筹在美国迅速盛行的原因：</a:t>
            </a:r>
            <a:endParaRPr lang="en-US" altLang="zh-CN" b="1" dirty="0" smtClean="0"/>
          </a:p>
          <a:p>
            <a:pPr lvl="1"/>
            <a:r>
              <a:rPr lang="zh-CN" altLang="zh-CN" dirty="0" smtClean="0"/>
              <a:t>第一</a:t>
            </a:r>
            <a:r>
              <a:rPr lang="zh-CN" altLang="zh-CN" dirty="0"/>
              <a:t>，后危机时代美国中小企业尤其是初创企业融资困难进一步加剧</a:t>
            </a:r>
            <a:r>
              <a:rPr lang="zh-CN" altLang="zh-CN" dirty="0" smtClean="0"/>
              <a:t>。</a:t>
            </a:r>
            <a:endParaRPr lang="en-US" altLang="zh-CN" dirty="0" smtClean="0"/>
          </a:p>
          <a:p>
            <a:pPr lvl="1"/>
            <a:r>
              <a:rPr lang="zh-CN" altLang="zh-CN" dirty="0"/>
              <a:t>第二，众筹这一融资方式可以使企业更贴近和满足消费者的需求</a:t>
            </a:r>
            <a:r>
              <a:rPr lang="zh-CN" altLang="zh-CN" dirty="0" smtClean="0"/>
              <a:t>。</a:t>
            </a:r>
            <a:endParaRPr lang="en-US" altLang="zh-CN" dirty="0" smtClean="0"/>
          </a:p>
          <a:p>
            <a:pPr lvl="1"/>
            <a:r>
              <a:rPr lang="zh-CN" altLang="zh-CN" dirty="0" smtClean="0"/>
              <a:t>第三，互联网普及背景下金融资本的核心价值减弱也为通过众筹这一融资方式进行创业提供了可能。</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2693706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19256" cy="4896544"/>
          </a:xfrm>
        </p:spPr>
        <p:txBody>
          <a:bodyPr>
            <a:normAutofit/>
          </a:bodyPr>
          <a:lstStyle/>
          <a:p>
            <a:r>
              <a:rPr lang="zh-CN" altLang="en-US" b="1" dirty="0"/>
              <a:t>众</a:t>
            </a:r>
            <a:r>
              <a:rPr lang="zh-CN" altLang="en-US" b="1" dirty="0" smtClean="0"/>
              <a:t>筹在中国兴起的原因：</a:t>
            </a:r>
            <a:endParaRPr lang="en-US" altLang="zh-CN" b="1" dirty="0" smtClean="0"/>
          </a:p>
          <a:p>
            <a:pPr lvl="1"/>
            <a:r>
              <a:rPr lang="zh-CN" altLang="zh-CN" dirty="0" smtClean="0"/>
              <a:t>第一</a:t>
            </a:r>
            <a:r>
              <a:rPr lang="zh-CN" altLang="zh-CN" dirty="0"/>
              <a:t>，民间资金缺少合理的投资渠道，同时许多中小微企业拥有核心技术和创新能力，但是无法从银行和资本市场融资，众筹模式可以在一定程度上打破投融资双方的信息不对称，降低中小微企业的融资成本</a:t>
            </a:r>
            <a:r>
              <a:rPr lang="zh-CN" altLang="zh-CN" dirty="0" smtClean="0"/>
              <a:t>。</a:t>
            </a:r>
            <a:endParaRPr lang="en-US" altLang="zh-CN" dirty="0" smtClean="0"/>
          </a:p>
          <a:p>
            <a:pPr lvl="1"/>
            <a:r>
              <a:rPr lang="zh-CN" altLang="zh-CN" dirty="0"/>
              <a:t>第二，国外众筹平台发展良好，对于国内众筹的发展具有启示作用</a:t>
            </a:r>
            <a:r>
              <a:rPr lang="zh-CN" altLang="zh-CN" dirty="0" smtClean="0"/>
              <a:t>。</a:t>
            </a:r>
            <a:endParaRPr lang="en-US" altLang="zh-CN" dirty="0" smtClean="0"/>
          </a:p>
          <a:p>
            <a:pPr lvl="1"/>
            <a:r>
              <a:rPr lang="zh-CN" altLang="zh-CN" dirty="0"/>
              <a:t>第三，国内市场以宝类业务、</a:t>
            </a:r>
            <a:r>
              <a:rPr lang="en-US" altLang="zh-CN" dirty="0"/>
              <a:t>P2P</a:t>
            </a:r>
            <a:r>
              <a:rPr lang="zh-CN" altLang="zh-CN" dirty="0"/>
              <a:t>、电商小贷为代表的其他形式互联网金融模式的发展，使得市场效应日益明显，信息成本进一步降低，投融资双方对于众筹模式的接受度得到显著提高。</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052275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 </a:t>
            </a:r>
            <a:r>
              <a:rPr lang="zh-CN" altLang="en-US" dirty="0" smtClean="0"/>
              <a:t>众筹模式的构建</a:t>
            </a:r>
            <a:endParaRPr lang="zh-CN" altLang="en-US" dirty="0">
              <a:solidFill>
                <a:srgbClr val="FF0000"/>
              </a:solidFill>
            </a:endParaRPr>
          </a:p>
        </p:txBody>
      </p:sp>
      <p:sp>
        <p:nvSpPr>
          <p:cNvPr id="3" name="内容占位符 2"/>
          <p:cNvSpPr>
            <a:spLocks noGrp="1"/>
          </p:cNvSpPr>
          <p:nvPr>
            <p:ph idx="1"/>
          </p:nvPr>
        </p:nvSpPr>
        <p:spPr>
          <a:xfrm>
            <a:off x="457200" y="1484784"/>
            <a:ext cx="8219256" cy="4608512"/>
          </a:xfrm>
        </p:spPr>
        <p:txBody>
          <a:bodyPr>
            <a:normAutofit/>
          </a:bodyPr>
          <a:lstStyle/>
          <a:p>
            <a:r>
              <a:rPr lang="zh-CN" altLang="zh-CN" dirty="0"/>
              <a:t>众筹从某种意义而言，是一种</a:t>
            </a:r>
            <a:r>
              <a:rPr lang="en-US" altLang="zh-CN" dirty="0"/>
              <a:t>Web3.0</a:t>
            </a:r>
            <a:r>
              <a:rPr lang="zh-CN" altLang="zh-CN" dirty="0"/>
              <a:t>，它使社交网络与“多数人资助少数人”的募资方式交叉相遇，通过</a:t>
            </a:r>
            <a:r>
              <a:rPr lang="en-US" altLang="zh-CN" dirty="0"/>
              <a:t>P2P</a:t>
            </a:r>
            <a:r>
              <a:rPr lang="zh-CN" altLang="zh-CN" dirty="0"/>
              <a:t>或</a:t>
            </a:r>
            <a:r>
              <a:rPr lang="en-US" altLang="zh-CN" dirty="0"/>
              <a:t>P2B</a:t>
            </a:r>
            <a:r>
              <a:rPr lang="zh-CN" altLang="zh-CN" dirty="0"/>
              <a:t>平台的协议机制来使不同个体之间融资筹款成为可能。构建众筹商业模式要有项目发起人、出资人和中介机构这三个有机组成部分。</a:t>
            </a:r>
          </a:p>
          <a:p>
            <a:r>
              <a:rPr lang="zh-CN" altLang="en-US" b="1" dirty="0" smtClean="0"/>
              <a:t>项目发起人</a:t>
            </a:r>
            <a:endParaRPr lang="en-US" altLang="zh-CN" b="1" dirty="0" smtClean="0"/>
          </a:p>
          <a:p>
            <a:pPr lvl="1"/>
            <a:r>
              <a:rPr lang="zh-CN" altLang="zh-CN" dirty="0" smtClean="0"/>
              <a:t>项目</a:t>
            </a:r>
            <a:r>
              <a:rPr lang="zh-CN" altLang="zh-CN" dirty="0"/>
              <a:t>是具有明确目标的、可以完成的且具有具体完成时间的非公益活动，如制作专辑、出版图书或生产某种电子产品。项目不以股权（股权众筹除外）、债券、分红、利息等资金形式作为回报。项目发起人必须具备一定的条件，拥有对项目</a:t>
            </a:r>
            <a:r>
              <a:rPr lang="en-US" altLang="zh-CN" dirty="0"/>
              <a:t>100%</a:t>
            </a:r>
            <a:r>
              <a:rPr lang="zh-CN" altLang="zh-CN" dirty="0"/>
              <a:t>的自主权，不受控制，完全自主。项目发起人要与中介机构签订合约，明确双方的权利和义务。</a:t>
            </a:r>
          </a:p>
          <a:p>
            <a:pPr lvl="1"/>
            <a:r>
              <a:rPr lang="zh-CN" altLang="zh-CN" dirty="0"/>
              <a:t>项目发起人通常是需要解决资金问题的创意者或小微企业的创业者，但也有个别企业为了加强用户的交流和体验，在实现筹资目标的同时，强化众筹模式的市场调研、产品预售和宣传推广等延伸功能，以项目发起人的身份号召公众（潜在用户）介入产品的研发、试制和推广，以期获得更好的市场响应</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183794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19256" cy="4896544"/>
          </a:xfrm>
        </p:spPr>
        <p:txBody>
          <a:bodyPr>
            <a:normAutofit/>
          </a:bodyPr>
          <a:lstStyle/>
          <a:p>
            <a:r>
              <a:rPr lang="zh-CN" altLang="en-US" b="1" dirty="0" smtClean="0"/>
              <a:t>出资人</a:t>
            </a:r>
            <a:endParaRPr lang="en-US" altLang="zh-CN" b="1" dirty="0" smtClean="0"/>
          </a:p>
          <a:p>
            <a:pPr lvl="1"/>
            <a:r>
              <a:rPr lang="zh-CN" altLang="zh-CN" dirty="0" smtClean="0"/>
              <a:t>出资</a:t>
            </a:r>
            <a:r>
              <a:rPr lang="zh-CN" altLang="zh-CN" dirty="0"/>
              <a:t>人往往是数量庞大的互联网用户，他们利用在线支付方式对自己感兴趣的创意项目进行小额投资，每个出资人都成为了“天使投资人”。公众所投资的项目成功实现后，对于出资人的回报不是资金回报，而可能是一个产品样品，例如一块</a:t>
            </a:r>
            <a:r>
              <a:rPr lang="en-US" altLang="zh-CN" dirty="0"/>
              <a:t>Pebble</a:t>
            </a:r>
            <a:r>
              <a:rPr lang="zh-CN" altLang="zh-CN" dirty="0"/>
              <a:t>手表，也可能是一场演唱会的门票或是一张唱片</a:t>
            </a:r>
            <a:r>
              <a:rPr lang="zh-CN" altLang="zh-CN" dirty="0" smtClean="0"/>
              <a:t>。</a:t>
            </a:r>
            <a:endParaRPr lang="en-US" altLang="zh-CN" dirty="0" smtClean="0"/>
          </a:p>
          <a:p>
            <a:pPr lvl="1"/>
            <a:r>
              <a:rPr lang="zh-CN" altLang="zh-CN" dirty="0" smtClean="0"/>
              <a:t>出资</a:t>
            </a:r>
            <a:r>
              <a:rPr lang="zh-CN" altLang="zh-CN" dirty="0"/>
              <a:t>人资助创意者的过程就是其消费资金前移的过程，这既提高了生产和销售等环节的效率，生产出原本依靠传统投融资模式而无法推出的新产品，也满足了出资人作为用户的小众化、细致化和个性化消费需求。</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97748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r>
              <a:rPr lang="zh-CN" altLang="en-US" b="1" dirty="0" smtClean="0"/>
              <a:t>中介机构</a:t>
            </a:r>
            <a:endParaRPr lang="en-US" altLang="zh-CN" b="1" dirty="0" smtClean="0"/>
          </a:p>
          <a:p>
            <a:pPr lvl="1"/>
            <a:r>
              <a:rPr lang="zh-CN" altLang="zh-CN" dirty="0" smtClean="0"/>
              <a:t>中介机构</a:t>
            </a:r>
            <a:r>
              <a:rPr lang="zh-CN" altLang="en-US" dirty="0" smtClean="0"/>
              <a:t>首先</a:t>
            </a:r>
            <a:r>
              <a:rPr lang="zh-CN" altLang="zh-CN" dirty="0" smtClean="0"/>
              <a:t>是众筹平台的搭建者，又是项目发起人的监督者和辅导者，还是出资人的利益维护者。确保融资项目内容完整、可执行和有价值，确定没有违反项目准则和要求。其次，在项目筹资成功后要监督、辅导和把控项目的顺利展开。最后，当项目无法执行时，众筹平台有责任和义务督促项目发起人退款给出资人。</a:t>
            </a:r>
            <a:endParaRPr lang="en-US" altLang="zh-CN" dirty="0" smtClean="0"/>
          </a:p>
          <a:p>
            <a:r>
              <a:rPr lang="zh-CN" altLang="en-US" b="1" dirty="0" smtClean="0"/>
              <a:t>众筹模式的构建与流程如图</a:t>
            </a:r>
            <a:r>
              <a:rPr lang="en-US" altLang="zh-CN" b="1" dirty="0" smtClean="0"/>
              <a:t>9-1</a:t>
            </a:r>
            <a:r>
              <a:rPr lang="zh-CN" altLang="en-US" b="1" dirty="0" smtClean="0"/>
              <a:t>所示</a:t>
            </a:r>
            <a:endParaRPr lang="en-US" altLang="zh-CN" b="1"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lgn="ctr">
              <a:buNone/>
            </a:pPr>
            <a:r>
              <a:rPr lang="zh-CN" altLang="zh-CN" sz="1400" b="1" dirty="0" smtClean="0"/>
              <a:t>图</a:t>
            </a:r>
            <a:r>
              <a:rPr lang="en-US" altLang="zh-CN" sz="1400" b="1" dirty="0"/>
              <a:t>9-1 </a:t>
            </a:r>
            <a:r>
              <a:rPr lang="zh-CN" altLang="zh-CN" sz="1400" b="1" dirty="0"/>
              <a:t>众筹模式的构建与流程</a:t>
            </a:r>
          </a:p>
          <a:p>
            <a:pPr marL="0" indent="0">
              <a:buNone/>
            </a:pP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5" y="2996952"/>
            <a:ext cx="5184576" cy="2448272"/>
          </a:xfrm>
          <a:prstGeom prst="rect">
            <a:avLst/>
          </a:prstGeom>
          <a:noFill/>
          <a:ln>
            <a:noFill/>
          </a:ln>
        </p:spPr>
      </p:pic>
    </p:spTree>
    <p:extLst>
      <p:ext uri="{BB962C8B-B14F-4D97-AF65-F5344CB8AC3E}">
        <p14:creationId xmlns:p14="http://schemas.microsoft.com/office/powerpoint/2010/main" val="3051737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9.4 </a:t>
            </a:r>
            <a:r>
              <a:rPr lang="zh-CN" altLang="en-US" dirty="0" smtClean="0"/>
              <a:t>国外众筹的发展现状</a:t>
            </a:r>
            <a:endParaRPr lang="zh-CN" altLang="en-US" dirty="0">
              <a:solidFill>
                <a:srgbClr val="FF0000"/>
              </a:solidFill>
            </a:endParaRPr>
          </a:p>
        </p:txBody>
      </p:sp>
      <p:sp>
        <p:nvSpPr>
          <p:cNvPr id="3" name="内容占位符 2"/>
          <p:cNvSpPr>
            <a:spLocks noGrp="1"/>
          </p:cNvSpPr>
          <p:nvPr>
            <p:ph idx="1"/>
          </p:nvPr>
        </p:nvSpPr>
        <p:spPr>
          <a:xfrm>
            <a:off x="457200" y="1484784"/>
            <a:ext cx="8219256" cy="4608512"/>
          </a:xfrm>
        </p:spPr>
        <p:txBody>
          <a:bodyPr>
            <a:normAutofit/>
          </a:bodyPr>
          <a:lstStyle/>
          <a:p>
            <a:r>
              <a:rPr lang="zh-CN" altLang="zh-CN" dirty="0" smtClean="0"/>
              <a:t>近年来</a:t>
            </a:r>
            <a:r>
              <a:rPr lang="zh-CN" altLang="zh-CN" dirty="0"/>
              <a:t>，全球众筹融资模式发展非常迅速。根据</a:t>
            </a:r>
            <a:r>
              <a:rPr lang="en-US" altLang="zh-CN" dirty="0" err="1"/>
              <a:t>Massolution</a:t>
            </a:r>
            <a:r>
              <a:rPr lang="zh-CN" altLang="zh-CN" dirty="0"/>
              <a:t>公司的研究报告，</a:t>
            </a:r>
            <a:r>
              <a:rPr lang="en-US" altLang="zh-CN" dirty="0"/>
              <a:t>2009</a:t>
            </a:r>
            <a:r>
              <a:rPr lang="zh-CN" altLang="zh-CN" dirty="0"/>
              <a:t>年全球众筹融资额仅</a:t>
            </a:r>
            <a:r>
              <a:rPr lang="en-US" altLang="zh-CN" dirty="0"/>
              <a:t>5.3</a:t>
            </a:r>
            <a:r>
              <a:rPr lang="zh-CN" altLang="zh-CN" dirty="0"/>
              <a:t>亿美元，</a:t>
            </a:r>
            <a:r>
              <a:rPr lang="en-US" altLang="zh-CN" dirty="0"/>
              <a:t>2011</a:t>
            </a:r>
            <a:r>
              <a:rPr lang="zh-CN" altLang="zh-CN" dirty="0"/>
              <a:t>年则快速上升至</a:t>
            </a:r>
            <a:r>
              <a:rPr lang="en-US" altLang="zh-CN" dirty="0"/>
              <a:t>15</a:t>
            </a:r>
            <a:r>
              <a:rPr lang="zh-CN" altLang="zh-CN" dirty="0"/>
              <a:t>亿美元；</a:t>
            </a:r>
            <a:r>
              <a:rPr lang="en-US" altLang="zh-CN" dirty="0"/>
              <a:t>2007</a:t>
            </a:r>
            <a:r>
              <a:rPr lang="zh-CN" altLang="zh-CN" dirty="0"/>
              <a:t>年，全球不足</a:t>
            </a:r>
            <a:r>
              <a:rPr lang="en-US" altLang="zh-CN" dirty="0"/>
              <a:t>100</a:t>
            </a:r>
            <a:r>
              <a:rPr lang="zh-CN" altLang="zh-CN" dirty="0"/>
              <a:t>个众筹融资平台，到</a:t>
            </a:r>
            <a:r>
              <a:rPr lang="en-US" altLang="zh-CN" dirty="0"/>
              <a:t>2012</a:t>
            </a:r>
            <a:r>
              <a:rPr lang="zh-CN" altLang="zh-CN" dirty="0"/>
              <a:t>年上半年则有</a:t>
            </a:r>
            <a:r>
              <a:rPr lang="en-US" altLang="zh-CN" dirty="0"/>
              <a:t>450</a:t>
            </a:r>
            <a:r>
              <a:rPr lang="zh-CN" altLang="zh-CN" dirty="0"/>
              <a:t>多个。其中，美国的众筹融资占据了全球众筹融资的主要份额</a:t>
            </a:r>
            <a:r>
              <a:rPr lang="zh-CN" altLang="zh-CN" dirty="0" smtClean="0"/>
              <a:t>。</a:t>
            </a:r>
          </a:p>
          <a:p>
            <a:r>
              <a:rPr lang="zh-CN" altLang="en-US" b="1" dirty="0" smtClean="0"/>
              <a:t>一、一般众筹</a:t>
            </a:r>
            <a:endParaRPr lang="en-US" altLang="zh-CN" b="1" dirty="0" smtClean="0"/>
          </a:p>
          <a:p>
            <a:r>
              <a:rPr lang="zh-CN" altLang="zh-CN" b="1" dirty="0"/>
              <a:t>（</a:t>
            </a:r>
            <a:r>
              <a:rPr lang="en-US" altLang="zh-CN" b="1" dirty="0"/>
              <a:t>1</a:t>
            </a:r>
            <a:r>
              <a:rPr lang="zh-CN" altLang="zh-CN" b="1" dirty="0"/>
              <a:t>）</a:t>
            </a:r>
            <a:r>
              <a:rPr lang="en-US" altLang="zh-CN" b="1" dirty="0"/>
              <a:t>Kickstarter</a:t>
            </a:r>
            <a:endParaRPr lang="zh-CN" altLang="zh-CN" b="1" dirty="0"/>
          </a:p>
          <a:p>
            <a:r>
              <a:rPr lang="en-US" altLang="zh-CN" dirty="0" smtClean="0"/>
              <a:t>Kickstarter</a:t>
            </a:r>
            <a:r>
              <a:rPr lang="zh-CN" altLang="zh-CN" dirty="0" smtClean="0"/>
              <a:t>是</a:t>
            </a:r>
            <a:r>
              <a:rPr lang="zh-CN" altLang="en-US" dirty="0" smtClean="0"/>
              <a:t>目前</a:t>
            </a:r>
            <a:r>
              <a:rPr lang="zh-CN" altLang="zh-CN" dirty="0" smtClean="0"/>
              <a:t>全球</a:t>
            </a:r>
            <a:r>
              <a:rPr lang="zh-CN" altLang="zh-CN" dirty="0"/>
              <a:t>最大的众筹融资平台。它本身是一个网站，通过网络平台面对公众集资，让有创造力的人获得他们所需要的资金。</a:t>
            </a:r>
            <a:r>
              <a:rPr lang="en-US" altLang="zh-CN" dirty="0"/>
              <a:t>2009</a:t>
            </a:r>
            <a:r>
              <a:rPr lang="zh-CN" altLang="zh-CN" dirty="0"/>
              <a:t>年该网站正式建立，刚成立时主要为图片、电影和音乐等项目融资，至今已发展为包括技术、戏剧、出版、设计等</a:t>
            </a:r>
            <a:r>
              <a:rPr lang="en-US" altLang="zh-CN" dirty="0"/>
              <a:t>13</a:t>
            </a:r>
            <a:r>
              <a:rPr lang="zh-CN" altLang="zh-CN" dirty="0"/>
              <a:t>类项目的融资平台。</a:t>
            </a:r>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052781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003232" cy="4896544"/>
          </a:xfrm>
        </p:spPr>
        <p:txBody>
          <a:bodyPr>
            <a:normAutofit/>
          </a:bodyPr>
          <a:lstStyle/>
          <a:p>
            <a:r>
              <a:rPr lang="en-US" altLang="zh-CN" dirty="0" smtClean="0"/>
              <a:t>Kickstarter</a:t>
            </a:r>
            <a:r>
              <a:rPr lang="zh-CN" altLang="zh-CN" dirty="0"/>
              <a:t>的一个显著特征是采取规定点</a:t>
            </a:r>
            <a:r>
              <a:rPr lang="zh-CN" altLang="zh-CN" dirty="0" smtClean="0"/>
              <a:t>机制（</a:t>
            </a:r>
            <a:r>
              <a:rPr lang="en-US" altLang="zh-CN" dirty="0" smtClean="0"/>
              <a:t>Provision Point Mechanism</a:t>
            </a:r>
            <a:r>
              <a:rPr lang="zh-CN" altLang="zh-CN" dirty="0"/>
              <a:t>）</a:t>
            </a:r>
            <a:r>
              <a:rPr lang="zh-CN" altLang="zh-CN" dirty="0" smtClean="0"/>
              <a:t>：融资</a:t>
            </a:r>
            <a:r>
              <a:rPr lang="zh-CN" altLang="zh-CN" dirty="0"/>
              <a:t>者必须在规定时间内完成其事先设定的融资目标，对于没有达到融资目标的，融资者无法提取资金，所融资金必须返还给投资者。当在规定期限内实现融资目标后，融资者可以提取资金，同时按融资金额的</a:t>
            </a:r>
            <a:r>
              <a:rPr lang="en-US" altLang="zh-CN" dirty="0"/>
              <a:t>5</a:t>
            </a:r>
            <a:r>
              <a:rPr lang="zh-CN" altLang="zh-CN" dirty="0"/>
              <a:t>％付给</a:t>
            </a:r>
            <a:r>
              <a:rPr lang="en-US" altLang="zh-CN" dirty="0"/>
              <a:t>Kickstarter</a:t>
            </a:r>
            <a:r>
              <a:rPr lang="zh-CN" altLang="zh-CN" dirty="0"/>
              <a:t>，为</a:t>
            </a:r>
            <a:r>
              <a:rPr lang="en-US" altLang="zh-CN" dirty="0"/>
              <a:t>Kickstarter</a:t>
            </a:r>
            <a:r>
              <a:rPr lang="zh-CN" altLang="zh-CN" dirty="0"/>
              <a:t>平台提供资金支付服务的</a:t>
            </a:r>
            <a:r>
              <a:rPr lang="en-US" altLang="zh-CN" dirty="0"/>
              <a:t>Amazon</a:t>
            </a:r>
            <a:r>
              <a:rPr lang="zh-CN" altLang="zh-CN" dirty="0"/>
              <a:t>支付系统则收取</a:t>
            </a:r>
            <a:r>
              <a:rPr lang="en-US" altLang="zh-CN" dirty="0"/>
              <a:t>3-5</a:t>
            </a:r>
            <a:r>
              <a:rPr lang="zh-CN" altLang="zh-CN" dirty="0"/>
              <a:t>％的费用。在项目实施后，投资者可以从项目发起人那里获得</a:t>
            </a:r>
            <a:r>
              <a:rPr lang="en-US" altLang="zh-CN" dirty="0"/>
              <a:t>T</a:t>
            </a:r>
            <a:r>
              <a:rPr lang="zh-CN" altLang="zh-CN" dirty="0"/>
              <a:t>恤衫、明信片、</a:t>
            </a:r>
            <a:r>
              <a:rPr lang="en-US" altLang="zh-CN" dirty="0"/>
              <a:t>CD</a:t>
            </a:r>
            <a:r>
              <a:rPr lang="zh-CN" altLang="zh-CN" dirty="0"/>
              <a:t>等相关产品回报，但目前还没有规定投资者可以获得股权作为回报</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908855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363272" cy="5256584"/>
          </a:xfrm>
        </p:spPr>
        <p:txBody>
          <a:bodyPr>
            <a:normAutofit/>
          </a:bodyPr>
          <a:lstStyle/>
          <a:p>
            <a:r>
              <a:rPr lang="zh-CN" altLang="zh-CN" dirty="0" smtClean="0"/>
              <a:t>截至</a:t>
            </a:r>
            <a:r>
              <a:rPr lang="en-US" altLang="zh-CN" dirty="0"/>
              <a:t>2015</a:t>
            </a:r>
            <a:r>
              <a:rPr lang="zh-CN" altLang="zh-CN" dirty="0"/>
              <a:t>年</a:t>
            </a:r>
            <a:r>
              <a:rPr lang="en-US" altLang="zh-CN" dirty="0"/>
              <a:t>12</a:t>
            </a:r>
            <a:r>
              <a:rPr lang="zh-CN" altLang="zh-CN" dirty="0"/>
              <a:t>月末，</a:t>
            </a:r>
            <a:r>
              <a:rPr lang="en-US" altLang="zh-CN" dirty="0"/>
              <a:t>Kickstarter</a:t>
            </a:r>
            <a:r>
              <a:rPr lang="zh-CN" altLang="zh-CN" dirty="0"/>
              <a:t>一共为</a:t>
            </a:r>
            <a:r>
              <a:rPr lang="en-US" altLang="zh-CN" dirty="0"/>
              <a:t>9.6</a:t>
            </a:r>
            <a:r>
              <a:rPr lang="zh-CN" altLang="zh-CN" dirty="0"/>
              <a:t>万个项目融资</a:t>
            </a:r>
            <a:r>
              <a:rPr lang="en-US" altLang="zh-CN" dirty="0"/>
              <a:t>20</a:t>
            </a:r>
            <a:r>
              <a:rPr lang="zh-CN" altLang="zh-CN" dirty="0"/>
              <a:t>亿美元。一些项目借助于</a:t>
            </a:r>
            <a:r>
              <a:rPr lang="en-US" altLang="zh-CN" dirty="0"/>
              <a:t>Kickstarter</a:t>
            </a:r>
            <a:r>
              <a:rPr lang="zh-CN" altLang="zh-CN" dirty="0"/>
              <a:t>获得了数目可观的</a:t>
            </a:r>
            <a:r>
              <a:rPr lang="zh-CN" altLang="zh-CN" dirty="0" smtClean="0"/>
              <a:t>融资</a:t>
            </a:r>
            <a:r>
              <a:rPr lang="zh-CN" altLang="en-US" dirty="0" smtClean="0"/>
              <a:t>，如图</a:t>
            </a:r>
            <a:r>
              <a:rPr lang="en-US" altLang="zh-CN" dirty="0" smtClean="0"/>
              <a:t>9-2</a:t>
            </a:r>
            <a:r>
              <a:rPr lang="zh-CN" altLang="en-US" dirty="0" smtClean="0"/>
              <a:t>所示。</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lgn="ctr">
              <a:buNone/>
            </a:pPr>
            <a:r>
              <a:rPr lang="zh-CN" altLang="zh-CN" sz="1400" b="1" dirty="0" smtClean="0"/>
              <a:t>图</a:t>
            </a:r>
            <a:r>
              <a:rPr lang="en-US" altLang="zh-CN" sz="1400" b="1" dirty="0"/>
              <a:t>9-2 Kickstarter 2015</a:t>
            </a:r>
            <a:r>
              <a:rPr lang="zh-CN" altLang="zh-CN" sz="1400" b="1" dirty="0"/>
              <a:t>年成功众筹融资项目及融资</a:t>
            </a:r>
            <a:r>
              <a:rPr lang="zh-CN" altLang="zh-CN" sz="1400" b="1" dirty="0" smtClean="0"/>
              <a:t>金额</a:t>
            </a:r>
            <a:endParaRPr lang="en-US" altLang="zh-CN" sz="1400" b="1" dirty="0" smtClean="0"/>
          </a:p>
          <a:p>
            <a:pPr marL="0" indent="0">
              <a:buNone/>
            </a:pPr>
            <a:r>
              <a:rPr lang="zh-CN" altLang="zh-CN" sz="1400" dirty="0"/>
              <a:t>数据来源：</a:t>
            </a:r>
            <a:r>
              <a:rPr lang="en-US" altLang="zh-CN" sz="1400" dirty="0"/>
              <a:t>Kickstarter</a:t>
            </a:r>
            <a:endParaRPr lang="zh-CN" altLang="zh-CN" sz="1400" dirty="0"/>
          </a:p>
          <a:p>
            <a:pPr marL="0" indent="0">
              <a:buNone/>
            </a:pPr>
            <a:r>
              <a:rPr lang="zh-CN" altLang="zh-CN" sz="1400" dirty="0"/>
              <a:t>注：统计数据截止至</a:t>
            </a:r>
            <a:r>
              <a:rPr lang="en-US" altLang="zh-CN" sz="1400" dirty="0"/>
              <a:t>2015</a:t>
            </a:r>
            <a:r>
              <a:rPr lang="zh-CN" altLang="zh-CN" sz="1400" dirty="0"/>
              <a:t>年</a:t>
            </a:r>
            <a:r>
              <a:rPr lang="en-US" altLang="zh-CN" sz="1400" dirty="0"/>
              <a:t>12</a:t>
            </a:r>
            <a:r>
              <a:rPr lang="zh-CN" altLang="zh-CN" sz="1400" dirty="0"/>
              <a:t>月</a:t>
            </a:r>
            <a:r>
              <a:rPr lang="en-US" altLang="zh-CN" sz="1400" dirty="0"/>
              <a:t>28</a:t>
            </a:r>
            <a:r>
              <a:rPr lang="zh-CN" altLang="zh-CN" sz="1400" dirty="0" smtClean="0"/>
              <a:t>日</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graphicFrame>
        <p:nvGraphicFramePr>
          <p:cNvPr id="5" name="图表 4"/>
          <p:cNvGraphicFramePr/>
          <p:nvPr>
            <p:extLst>
              <p:ext uri="{D42A27DB-BD31-4B8C-83A1-F6EECF244321}">
                <p14:modId xmlns:p14="http://schemas.microsoft.com/office/powerpoint/2010/main" val="3414373096"/>
              </p:ext>
            </p:extLst>
          </p:nvPr>
        </p:nvGraphicFramePr>
        <p:xfrm>
          <a:off x="1907704" y="1556792"/>
          <a:ext cx="5256584" cy="3024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4922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9</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众筹的概念</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9.2 </a:t>
            </a:r>
            <a:r>
              <a:rPr lang="zh-CN" altLang="en-US" sz="2400" dirty="0" smtClean="0">
                <a:solidFill>
                  <a:srgbClr val="6A5015"/>
                </a:solidFill>
                <a:latin typeface="黑体" panose="02010609060101010101" pitchFamily="49" charset="-122"/>
                <a:ea typeface="黑体" panose="02010609060101010101" pitchFamily="49" charset="-122"/>
              </a:rPr>
              <a:t>众筹的起源与</a:t>
            </a:r>
            <a:r>
              <a:rPr lang="zh-CN" altLang="en-US" sz="2400" dirty="0">
                <a:solidFill>
                  <a:srgbClr val="6A5015"/>
                </a:solidFill>
                <a:latin typeface="黑体" panose="02010609060101010101" pitchFamily="49" charset="-122"/>
                <a:ea typeface="黑体" panose="02010609060101010101" pitchFamily="49" charset="-122"/>
              </a:rPr>
              <a:t>发展</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9.3 </a:t>
            </a:r>
            <a:r>
              <a:rPr lang="zh-CN" altLang="en-US" sz="2400" dirty="0" smtClean="0">
                <a:solidFill>
                  <a:srgbClr val="6A5015"/>
                </a:solidFill>
                <a:latin typeface="黑体" panose="02010609060101010101" pitchFamily="49" charset="-122"/>
                <a:ea typeface="黑体" panose="02010609060101010101" pitchFamily="49" charset="-122"/>
              </a:rPr>
              <a:t>众筹模式的构建</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9.4 </a:t>
            </a:r>
            <a:r>
              <a:rPr lang="zh-CN" altLang="en-US" sz="2400" dirty="0" smtClean="0">
                <a:solidFill>
                  <a:srgbClr val="6A5015"/>
                </a:solidFill>
                <a:latin typeface="黑体" panose="02010609060101010101" pitchFamily="49" charset="-122"/>
                <a:ea typeface="黑体" panose="02010609060101010101" pitchFamily="49" charset="-122"/>
              </a:rPr>
              <a:t>国外众筹的发展现状</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9.5 </a:t>
            </a:r>
            <a:r>
              <a:rPr lang="zh-CN" altLang="en-US" sz="2400" dirty="0" smtClean="0">
                <a:solidFill>
                  <a:srgbClr val="6A5015"/>
                </a:solidFill>
                <a:latin typeface="黑体" panose="02010609060101010101" pitchFamily="49" charset="-122"/>
                <a:ea typeface="黑体" panose="02010609060101010101" pitchFamily="49" charset="-122"/>
              </a:rPr>
              <a:t>目前中国众筹行业的发展现状</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363272" cy="5328592"/>
          </a:xfrm>
        </p:spPr>
        <p:txBody>
          <a:bodyPr>
            <a:normAutofit lnSpcReduction="10000"/>
          </a:bodyPr>
          <a:lstStyle/>
          <a:p>
            <a:r>
              <a:rPr lang="zh-CN" altLang="zh-CN" b="1" dirty="0" smtClean="0"/>
              <a:t>（</a:t>
            </a:r>
            <a:r>
              <a:rPr lang="en-US" altLang="zh-CN" b="1" dirty="0"/>
              <a:t>2</a:t>
            </a:r>
            <a:r>
              <a:rPr lang="zh-CN" altLang="zh-CN" b="1" dirty="0"/>
              <a:t>）</a:t>
            </a:r>
            <a:r>
              <a:rPr lang="en-US" altLang="zh-CN" b="1" dirty="0" err="1" smtClean="0"/>
              <a:t>IndieGoGo</a:t>
            </a:r>
            <a:endParaRPr lang="en-US" altLang="zh-CN" b="1" dirty="0" smtClean="0"/>
          </a:p>
          <a:p>
            <a:r>
              <a:rPr lang="en-US" altLang="zh-CN" dirty="0" err="1"/>
              <a:t>IndieGoGo</a:t>
            </a:r>
            <a:r>
              <a:rPr lang="zh-CN" altLang="zh-CN" dirty="0"/>
              <a:t>创建于</a:t>
            </a:r>
            <a:r>
              <a:rPr lang="en-US" altLang="zh-CN" dirty="0"/>
              <a:t>2008</a:t>
            </a:r>
            <a:r>
              <a:rPr lang="zh-CN" altLang="zh-CN" dirty="0"/>
              <a:t>年，是美国目前最大的国际化众筹融资平台</a:t>
            </a:r>
            <a:r>
              <a:rPr lang="zh-CN" altLang="zh-CN" dirty="0" smtClean="0"/>
              <a:t>。</a:t>
            </a:r>
            <a:endParaRPr lang="en-US" altLang="zh-CN" dirty="0" smtClean="0"/>
          </a:p>
          <a:p>
            <a:r>
              <a:rPr lang="en-US" altLang="zh-CN" dirty="0" err="1" smtClean="0"/>
              <a:t>IndieGoGo</a:t>
            </a:r>
            <a:r>
              <a:rPr lang="zh-CN" altLang="en-US" dirty="0" smtClean="0"/>
              <a:t>与</a:t>
            </a:r>
            <a:r>
              <a:rPr lang="en-US" altLang="zh-CN" dirty="0" smtClean="0"/>
              <a:t>Kickstarter</a:t>
            </a:r>
            <a:r>
              <a:rPr lang="zh-CN" altLang="en-US" dirty="0"/>
              <a:t>不同之</a:t>
            </a:r>
            <a:r>
              <a:rPr lang="zh-CN" altLang="en-US" dirty="0" smtClean="0"/>
              <a:t>处：</a:t>
            </a:r>
            <a:endParaRPr lang="en-US" altLang="zh-CN" dirty="0" smtClean="0"/>
          </a:p>
          <a:p>
            <a:pPr lvl="1"/>
            <a:r>
              <a:rPr lang="zh-CN" altLang="zh-CN" dirty="0" smtClean="0"/>
              <a:t>第一</a:t>
            </a:r>
            <a:r>
              <a:rPr lang="zh-CN" altLang="zh-CN" dirty="0"/>
              <a:t>，与</a:t>
            </a:r>
            <a:r>
              <a:rPr lang="en-US" altLang="zh-CN" dirty="0"/>
              <a:t>Kickstarter</a:t>
            </a:r>
            <a:r>
              <a:rPr lang="zh-CN" altLang="zh-CN" dirty="0"/>
              <a:t>只限于为</a:t>
            </a:r>
            <a:r>
              <a:rPr lang="en-US" altLang="zh-CN" dirty="0"/>
              <a:t>13</a:t>
            </a:r>
            <a:r>
              <a:rPr lang="zh-CN" altLang="zh-CN" dirty="0"/>
              <a:t>类项目融资不同，</a:t>
            </a:r>
            <a:r>
              <a:rPr lang="en-US" altLang="zh-CN" dirty="0" err="1"/>
              <a:t>IndieGoGo</a:t>
            </a:r>
            <a:r>
              <a:rPr lang="zh-CN" altLang="zh-CN" dirty="0"/>
              <a:t>对融资项目没有使用方向上的限制，包括可以为慈善事业融资</a:t>
            </a:r>
            <a:r>
              <a:rPr lang="zh-CN" altLang="zh-CN" dirty="0" smtClean="0"/>
              <a:t>。</a:t>
            </a:r>
            <a:endParaRPr lang="en-US" altLang="zh-CN" dirty="0" smtClean="0"/>
          </a:p>
          <a:p>
            <a:pPr lvl="1"/>
            <a:r>
              <a:rPr lang="zh-CN" altLang="zh-CN" dirty="0"/>
              <a:t>第二，</a:t>
            </a:r>
            <a:r>
              <a:rPr lang="en-US" altLang="zh-CN" dirty="0" err="1"/>
              <a:t>IndieGoGo</a:t>
            </a:r>
            <a:r>
              <a:rPr lang="zh-CN" altLang="zh-CN" dirty="0"/>
              <a:t>规定的融资最长期限为</a:t>
            </a:r>
            <a:r>
              <a:rPr lang="en-US" altLang="zh-CN" dirty="0"/>
              <a:t>120</a:t>
            </a:r>
            <a:r>
              <a:rPr lang="zh-CN" altLang="zh-CN" dirty="0"/>
              <a:t>天，融资者可以选择固定融资和有弹性融资。固定融资机制类似于</a:t>
            </a:r>
            <a:r>
              <a:rPr lang="en-US" altLang="zh-CN" dirty="0"/>
              <a:t>Kickstarter</a:t>
            </a:r>
            <a:r>
              <a:rPr lang="zh-CN" altLang="zh-CN" dirty="0"/>
              <a:t>的规定点机制</a:t>
            </a:r>
            <a:r>
              <a:rPr lang="zh-CN" altLang="zh-CN" dirty="0" smtClean="0"/>
              <a:t>，</a:t>
            </a:r>
            <a:r>
              <a:rPr lang="zh-CN" altLang="en-US" dirty="0" smtClean="0"/>
              <a:t>而</a:t>
            </a:r>
            <a:r>
              <a:rPr lang="zh-CN" altLang="zh-CN" dirty="0" smtClean="0"/>
              <a:t>选择</a:t>
            </a:r>
            <a:r>
              <a:rPr lang="zh-CN" altLang="zh-CN" dirty="0"/>
              <a:t>有弹性融资时，即使没有实现预定融资目标，融资者仍然可以得到所融的部分资金，但是</a:t>
            </a:r>
            <a:r>
              <a:rPr lang="en-US" altLang="zh-CN" dirty="0" err="1"/>
              <a:t>IndieGoGo</a:t>
            </a:r>
            <a:r>
              <a:rPr lang="zh-CN" altLang="zh-CN" dirty="0"/>
              <a:t>要对所融得的部分资金收取</a:t>
            </a:r>
            <a:r>
              <a:rPr lang="en-US" altLang="zh-CN" dirty="0"/>
              <a:t>9</a:t>
            </a:r>
            <a:r>
              <a:rPr lang="zh-CN" altLang="zh-CN" dirty="0"/>
              <a:t>％的费用，而当固定融资和有弹性融资完全实现融资目标时，</a:t>
            </a:r>
            <a:r>
              <a:rPr lang="en-US" altLang="zh-CN" dirty="0" err="1"/>
              <a:t>IndieGoGo</a:t>
            </a:r>
            <a:r>
              <a:rPr lang="zh-CN" altLang="zh-CN" dirty="0"/>
              <a:t>只收取</a:t>
            </a:r>
            <a:r>
              <a:rPr lang="en-US" altLang="zh-CN" dirty="0"/>
              <a:t>4</a:t>
            </a:r>
            <a:r>
              <a:rPr lang="zh-CN" altLang="zh-CN" dirty="0"/>
              <a:t>％的费用。此外，第三方收取的费用比例是</a:t>
            </a:r>
            <a:r>
              <a:rPr lang="en-US" altLang="zh-CN" dirty="0"/>
              <a:t>3</a:t>
            </a:r>
            <a:r>
              <a:rPr lang="zh-CN" altLang="zh-CN" dirty="0"/>
              <a:t>％，国际融资每次还要收取</a:t>
            </a:r>
            <a:r>
              <a:rPr lang="en-US" altLang="zh-CN" dirty="0"/>
              <a:t>25</a:t>
            </a:r>
            <a:r>
              <a:rPr lang="zh-CN" altLang="zh-CN" dirty="0"/>
              <a:t>美元的费用。</a:t>
            </a:r>
          </a:p>
          <a:p>
            <a:pPr lvl="1"/>
            <a:r>
              <a:rPr lang="zh-CN" altLang="zh-CN" dirty="0"/>
              <a:t>第三，</a:t>
            </a:r>
            <a:r>
              <a:rPr lang="en-US" altLang="zh-CN" dirty="0" err="1"/>
              <a:t>IndieGoGo</a:t>
            </a:r>
            <a:r>
              <a:rPr lang="zh-CN" altLang="zh-CN" dirty="0"/>
              <a:t>有税收减免系统。利用与</a:t>
            </a:r>
            <a:r>
              <a:rPr lang="en-US" altLang="zh-CN" dirty="0" err="1"/>
              <a:t>FracturedAtlas</a:t>
            </a:r>
            <a:r>
              <a:rPr lang="zh-CN" altLang="zh-CN" dirty="0"/>
              <a:t>所建立的伙伴关系，当支持者出于非盈利动机为一些项目融资时，</a:t>
            </a:r>
            <a:r>
              <a:rPr lang="en-US" altLang="zh-CN" dirty="0" err="1"/>
              <a:t>IndieGoGo</a:t>
            </a:r>
            <a:r>
              <a:rPr lang="zh-CN" altLang="zh-CN" dirty="0"/>
              <a:t>可以为这些支持者提供税收减免服务。</a:t>
            </a:r>
          </a:p>
          <a:p>
            <a:pPr lvl="1"/>
            <a:r>
              <a:rPr lang="zh-CN" altLang="zh-CN" dirty="0"/>
              <a:t>第四，</a:t>
            </a:r>
            <a:r>
              <a:rPr lang="en-US" altLang="zh-CN" dirty="0" err="1"/>
              <a:t>IndieGoGo</a:t>
            </a:r>
            <a:r>
              <a:rPr lang="zh-CN" altLang="zh-CN" dirty="0"/>
              <a:t>不限制一定要使用美国银行的账户，这为跨国的众筹融资提供了便利</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41721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363272" cy="5328592"/>
          </a:xfrm>
        </p:spPr>
        <p:txBody>
          <a:bodyPr>
            <a:normAutofit/>
          </a:bodyPr>
          <a:lstStyle/>
          <a:p>
            <a:r>
              <a:rPr lang="zh-CN" altLang="zh-CN" dirty="0" smtClean="0"/>
              <a:t>总而言之</a:t>
            </a:r>
            <a:r>
              <a:rPr lang="zh-CN" altLang="zh-CN" dirty="0"/>
              <a:t>，</a:t>
            </a:r>
            <a:r>
              <a:rPr lang="en-US" altLang="zh-CN" dirty="0" err="1"/>
              <a:t>IndieGoGo</a:t>
            </a:r>
            <a:r>
              <a:rPr lang="zh-CN" altLang="zh-CN" dirty="0"/>
              <a:t>的模式比</a:t>
            </a:r>
            <a:r>
              <a:rPr lang="en-US" altLang="zh-CN" dirty="0" err="1"/>
              <a:t>Kickstarte</a:t>
            </a:r>
            <a:r>
              <a:rPr lang="zh-CN" altLang="zh-CN" dirty="0"/>
              <a:t>更有弹性，对融资者的监管相对较少。自成立以来，</a:t>
            </a:r>
            <a:r>
              <a:rPr lang="en-US" altLang="zh-CN" dirty="0" err="1"/>
              <a:t>IndieGoGo</a:t>
            </a:r>
            <a:r>
              <a:rPr lang="zh-CN" altLang="zh-CN" dirty="0"/>
              <a:t>已经为全世界</a:t>
            </a:r>
            <a:r>
              <a:rPr lang="en-US" altLang="zh-CN" dirty="0"/>
              <a:t>212</a:t>
            </a:r>
            <a:r>
              <a:rPr lang="zh-CN" altLang="zh-CN" dirty="0"/>
              <a:t>个国家的</a:t>
            </a:r>
            <a:r>
              <a:rPr lang="en-US" altLang="zh-CN" dirty="0"/>
              <a:t>65000</a:t>
            </a:r>
            <a:r>
              <a:rPr lang="zh-CN" altLang="zh-CN" dirty="0"/>
              <a:t>个项目提供了融资，但融资总额和单个项目的融资金额都少于</a:t>
            </a:r>
            <a:r>
              <a:rPr lang="en-US" altLang="zh-CN" dirty="0" err="1" smtClean="0"/>
              <a:t>Kickstarte</a:t>
            </a:r>
            <a:r>
              <a:rPr lang="zh-CN" altLang="en-US" dirty="0" smtClean="0"/>
              <a:t>，如</a:t>
            </a:r>
            <a:r>
              <a:rPr lang="zh-CN" altLang="zh-CN" dirty="0" smtClean="0"/>
              <a:t>表</a:t>
            </a:r>
            <a:r>
              <a:rPr lang="en-US" altLang="zh-CN" dirty="0" smtClean="0"/>
              <a:t>9-1</a:t>
            </a:r>
            <a:r>
              <a:rPr lang="zh-CN" altLang="en-US" dirty="0"/>
              <a:t>所示</a:t>
            </a:r>
            <a:r>
              <a:rPr lang="zh-CN" altLang="zh-CN" dirty="0" smtClean="0"/>
              <a:t>。</a:t>
            </a:r>
            <a:endParaRPr lang="en-US" altLang="zh-CN" dirty="0" smtClean="0"/>
          </a:p>
          <a:p>
            <a:pPr marL="0" indent="0" algn="ctr">
              <a:buNone/>
            </a:pPr>
            <a:r>
              <a:rPr lang="zh-CN" altLang="zh-CN" sz="1400" b="1" dirty="0" smtClean="0"/>
              <a:t>表</a:t>
            </a:r>
            <a:r>
              <a:rPr lang="en-US" altLang="zh-CN" sz="1400" b="1" dirty="0" smtClean="0"/>
              <a:t>9-1 </a:t>
            </a:r>
            <a:r>
              <a:rPr lang="en-US" altLang="zh-CN" sz="1400" b="1" dirty="0" err="1" smtClean="0"/>
              <a:t>IndieGoGo</a:t>
            </a:r>
            <a:r>
              <a:rPr lang="zh-CN" altLang="zh-CN" sz="1400" b="1" dirty="0" smtClean="0"/>
              <a:t>的部分众筹项目（单位：美元）</a:t>
            </a: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457200">
              <a:buNone/>
            </a:pPr>
            <a:endParaRPr lang="en-US" altLang="zh-CN" sz="1400" dirty="0" smtClean="0"/>
          </a:p>
          <a:p>
            <a:pPr marL="0" indent="457200">
              <a:buNone/>
            </a:pPr>
            <a:r>
              <a:rPr lang="zh-CN" altLang="zh-CN" sz="1400" dirty="0" smtClean="0"/>
              <a:t>资料</a:t>
            </a:r>
            <a:r>
              <a:rPr lang="zh-CN" altLang="zh-CN" sz="1400" dirty="0"/>
              <a:t>来源</a:t>
            </a:r>
            <a:r>
              <a:rPr lang="en-US" altLang="zh-CN" sz="1400" dirty="0"/>
              <a:t>:Rubin</a:t>
            </a:r>
            <a:r>
              <a:rPr lang="zh-CN" altLang="zh-CN" sz="1400" dirty="0"/>
              <a:t>，</a:t>
            </a:r>
            <a:r>
              <a:rPr lang="en-US" altLang="zh-CN" sz="1400" dirty="0"/>
              <a:t> </a:t>
            </a:r>
            <a:r>
              <a:rPr lang="en-US" altLang="zh-CN" sz="1400" dirty="0" err="1"/>
              <a:t>Slava</a:t>
            </a:r>
            <a:r>
              <a:rPr lang="en-US" altLang="zh-CN" sz="1400" dirty="0"/>
              <a:t>. The </a:t>
            </a:r>
            <a:r>
              <a:rPr lang="en-US" altLang="zh-CN" sz="1400" dirty="0" err="1"/>
              <a:t>GrowdFunders</a:t>
            </a:r>
            <a:r>
              <a:rPr lang="en-US" altLang="zh-CN" sz="1400" dirty="0"/>
              <a:t>: </a:t>
            </a:r>
            <a:r>
              <a:rPr lang="en-US" altLang="zh-CN" sz="1400" dirty="0" err="1"/>
              <a:t>IndieGoGo’s</a:t>
            </a:r>
            <a:r>
              <a:rPr lang="en-US" altLang="zh-CN" sz="1400" dirty="0"/>
              <a:t> Most Extraordinary </a:t>
            </a:r>
            <a:r>
              <a:rPr lang="en-US" altLang="zh-CN" sz="1400" dirty="0" smtClean="0"/>
              <a:t>Campaigns[EB/OL</a:t>
            </a:r>
            <a:r>
              <a:rPr lang="en-US" altLang="zh-CN" sz="1400" dirty="0"/>
              <a:t>].(</a:t>
            </a:r>
            <a:r>
              <a:rPr lang="en-US" altLang="zh-CN" sz="1400" dirty="0" smtClean="0"/>
              <a:t>2012-10-22</a:t>
            </a:r>
            <a:r>
              <a:rPr lang="en-US" altLang="zh-CN" sz="1400" dirty="0"/>
              <a:t>).http://</a:t>
            </a:r>
            <a:r>
              <a:rPr lang="en-US" altLang="zh-CN" sz="1400" dirty="0" smtClean="0"/>
              <a:t>TheHuffingtonPost.com</a:t>
            </a:r>
            <a:endParaRPr lang="zh-CN" altLang="zh-CN"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336522308"/>
              </p:ext>
            </p:extLst>
          </p:nvPr>
        </p:nvGraphicFramePr>
        <p:xfrm>
          <a:off x="518865" y="2204868"/>
          <a:ext cx="8229599" cy="3096342"/>
        </p:xfrm>
        <a:graphic>
          <a:graphicData uri="http://schemas.openxmlformats.org/drawingml/2006/table">
            <a:tbl>
              <a:tblPr firstRow="1" firstCol="1" bandRow="1">
                <a:tableStyleId>{5C22544A-7EE6-4342-B048-85BDC9FD1C3A}</a:tableStyleId>
              </a:tblPr>
              <a:tblGrid>
                <a:gridCol w="3800429">
                  <a:extLst>
                    <a:ext uri="{9D8B030D-6E8A-4147-A177-3AD203B41FA5}">
                      <a16:colId xmlns="" xmlns:a16="http://schemas.microsoft.com/office/drawing/2014/main" val="2284631198"/>
                    </a:ext>
                  </a:extLst>
                </a:gridCol>
                <a:gridCol w="1644274">
                  <a:extLst>
                    <a:ext uri="{9D8B030D-6E8A-4147-A177-3AD203B41FA5}">
                      <a16:colId xmlns="" xmlns:a16="http://schemas.microsoft.com/office/drawing/2014/main" val="4180213732"/>
                    </a:ext>
                  </a:extLst>
                </a:gridCol>
                <a:gridCol w="1229502">
                  <a:extLst>
                    <a:ext uri="{9D8B030D-6E8A-4147-A177-3AD203B41FA5}">
                      <a16:colId xmlns="" xmlns:a16="http://schemas.microsoft.com/office/drawing/2014/main" val="906235013"/>
                    </a:ext>
                  </a:extLst>
                </a:gridCol>
                <a:gridCol w="1555394">
                  <a:extLst>
                    <a:ext uri="{9D8B030D-6E8A-4147-A177-3AD203B41FA5}">
                      <a16:colId xmlns="" xmlns:a16="http://schemas.microsoft.com/office/drawing/2014/main" val="2430231407"/>
                    </a:ext>
                  </a:extLst>
                </a:gridCol>
              </a:tblGrid>
              <a:tr h="344038">
                <a:tc>
                  <a:txBody>
                    <a:bodyPr/>
                    <a:lstStyle/>
                    <a:p>
                      <a:pPr algn="ctr">
                        <a:spcAft>
                          <a:spcPts val="0"/>
                        </a:spcAft>
                      </a:pPr>
                      <a:r>
                        <a:rPr lang="zh-CN" sz="1050" kern="100" dirty="0">
                          <a:effectLst/>
                        </a:rPr>
                        <a:t>项目</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项目所在国家</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目标融资额</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实际融资额</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3221086534"/>
                  </a:ext>
                </a:extLst>
              </a:tr>
              <a:tr h="344038">
                <a:tc>
                  <a:txBody>
                    <a:bodyPr/>
                    <a:lstStyle/>
                    <a:p>
                      <a:pPr algn="just">
                        <a:spcAft>
                          <a:spcPts val="0"/>
                        </a:spcAft>
                      </a:pPr>
                      <a:r>
                        <a:rPr lang="en-US" sz="1050" kern="100">
                          <a:effectLst/>
                        </a:rPr>
                        <a:t>Atlantis Books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dirty="0">
                          <a:effectLst/>
                        </a:rPr>
                        <a:t>希腊</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40000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dirty="0">
                          <a:effectLst/>
                        </a:rPr>
                        <a:t>40570</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4078637864"/>
                  </a:ext>
                </a:extLst>
              </a:tr>
              <a:tr h="344038">
                <a:tc>
                  <a:txBody>
                    <a:bodyPr/>
                    <a:lstStyle/>
                    <a:p>
                      <a:pPr algn="l">
                        <a:spcAft>
                          <a:spcPts val="0"/>
                        </a:spcAft>
                      </a:pPr>
                      <a:r>
                        <a:rPr lang="en-US" sz="1050" kern="100">
                          <a:effectLst/>
                        </a:rPr>
                        <a:t>Big Mama Needs a Mower</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2500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2535</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435885783"/>
                  </a:ext>
                </a:extLst>
              </a:tr>
              <a:tr h="344038">
                <a:tc>
                  <a:txBody>
                    <a:bodyPr/>
                    <a:lstStyle/>
                    <a:p>
                      <a:pPr algn="just">
                        <a:spcAft>
                          <a:spcPts val="0"/>
                        </a:spcAft>
                      </a:pPr>
                      <a:r>
                        <a:rPr lang="en-US" sz="1050" kern="100" dirty="0">
                          <a:effectLst/>
                        </a:rPr>
                        <a:t>The First Crowdfunded Baby</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5000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7177</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3686753927"/>
                  </a:ext>
                </a:extLst>
              </a:tr>
              <a:tr h="344038">
                <a:tc>
                  <a:txBody>
                    <a:bodyPr/>
                    <a:lstStyle/>
                    <a:p>
                      <a:pPr algn="just">
                        <a:spcAft>
                          <a:spcPts val="0"/>
                        </a:spcAft>
                      </a:pPr>
                      <a:r>
                        <a:rPr lang="en-US" sz="1050" kern="100" dirty="0" err="1">
                          <a:effectLst/>
                        </a:rPr>
                        <a:t>Satarii</a:t>
                      </a:r>
                      <a:r>
                        <a:rPr lang="en-US" sz="1050" kern="100" dirty="0">
                          <a:effectLst/>
                        </a:rPr>
                        <a:t> Star Accessory</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20000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24680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3608820214"/>
                  </a:ext>
                </a:extLst>
              </a:tr>
              <a:tr h="344038">
                <a:tc>
                  <a:txBody>
                    <a:bodyPr/>
                    <a:lstStyle/>
                    <a:p>
                      <a:pPr algn="just">
                        <a:spcAft>
                          <a:spcPts val="0"/>
                        </a:spcAft>
                      </a:pPr>
                      <a:r>
                        <a:rPr lang="en-US" sz="1050" kern="100">
                          <a:effectLst/>
                        </a:rPr>
                        <a:t>Compaign to Change Crowdfunding Law</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dirty="0">
                          <a:effectLst/>
                        </a:rPr>
                        <a:t>美国</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1099</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1321</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4090678064"/>
                  </a:ext>
                </a:extLst>
              </a:tr>
              <a:tr h="344038">
                <a:tc>
                  <a:txBody>
                    <a:bodyPr/>
                    <a:lstStyle/>
                    <a:p>
                      <a:pPr algn="just">
                        <a:spcAft>
                          <a:spcPts val="0"/>
                        </a:spcAft>
                      </a:pPr>
                      <a:r>
                        <a:rPr lang="en-US" sz="1050" kern="100">
                          <a:effectLst/>
                        </a:rPr>
                        <a:t>eMaker Huxley 3D Printer Kits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英国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30000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158658</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4119854377"/>
                  </a:ext>
                </a:extLst>
              </a:tr>
              <a:tr h="344038">
                <a:tc>
                  <a:txBody>
                    <a:bodyPr/>
                    <a:lstStyle/>
                    <a:p>
                      <a:pPr algn="just">
                        <a:spcAft>
                          <a:spcPts val="0"/>
                        </a:spcAft>
                      </a:pPr>
                      <a:r>
                        <a:rPr lang="en-US" sz="1050" kern="100">
                          <a:effectLst/>
                        </a:rPr>
                        <a:t>Emmy’s Organics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15000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15326</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2982719486"/>
                  </a:ext>
                </a:extLst>
              </a:tr>
              <a:tr h="344038">
                <a:tc>
                  <a:txBody>
                    <a:bodyPr/>
                    <a:lstStyle/>
                    <a:p>
                      <a:pPr algn="just">
                        <a:spcAft>
                          <a:spcPts val="0"/>
                        </a:spcAft>
                      </a:pPr>
                      <a:r>
                        <a:rPr lang="en-US" sz="1050" kern="100">
                          <a:effectLst/>
                        </a:rPr>
                        <a:t>Awaken Cafe</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3000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dirty="0">
                          <a:effectLst/>
                        </a:rPr>
                        <a:t>3538</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1307442868"/>
                  </a:ext>
                </a:extLst>
              </a:tr>
            </a:tbl>
          </a:graphicData>
        </a:graphic>
      </p:graphicFrame>
    </p:spTree>
    <p:extLst>
      <p:ext uri="{BB962C8B-B14F-4D97-AF65-F5344CB8AC3E}">
        <p14:creationId xmlns:p14="http://schemas.microsoft.com/office/powerpoint/2010/main" val="724425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en-US" b="1" dirty="0" smtClean="0"/>
              <a:t>二、股权众筹</a:t>
            </a:r>
            <a:endParaRPr lang="en-US" altLang="zh-CN" b="1" dirty="0" smtClean="0"/>
          </a:p>
          <a:p>
            <a:r>
              <a:rPr lang="en-US" altLang="zh-CN" dirty="0"/>
              <a:t>2008</a:t>
            </a:r>
            <a:r>
              <a:rPr lang="zh-CN" altLang="zh-CN" dirty="0"/>
              <a:t>年的全球金融危机对世界经济产生了巨大冲击，欧美银行业</a:t>
            </a:r>
            <a:r>
              <a:rPr lang="zh-CN" altLang="zh-CN" dirty="0" smtClean="0"/>
              <a:t>的</a:t>
            </a:r>
            <a:r>
              <a:rPr lang="zh-CN" altLang="en-US" dirty="0"/>
              <a:t>借贷</a:t>
            </a:r>
            <a:r>
              <a:rPr lang="zh-CN" altLang="zh-CN" dirty="0" smtClean="0"/>
              <a:t>行为</a:t>
            </a:r>
            <a:r>
              <a:rPr lang="zh-CN" altLang="zh-CN" dirty="0"/>
              <a:t>加剧了中小企业的融资困境。这种背景下，融资门槛低、效率高的股权众筹模式应运而生，并迅速获得了市场认可，众筹平台不断涌现，其中英国的</a:t>
            </a:r>
            <a:r>
              <a:rPr lang="en-US" altLang="zh-CN" dirty="0" err="1"/>
              <a:t>Crowdcube</a:t>
            </a:r>
            <a:r>
              <a:rPr lang="zh-CN" altLang="zh-CN" dirty="0"/>
              <a:t>、美国的</a:t>
            </a:r>
            <a:r>
              <a:rPr lang="en-US" altLang="zh-CN" dirty="0" err="1"/>
              <a:t>WeFunder</a:t>
            </a:r>
            <a:r>
              <a:rPr lang="zh-CN" altLang="zh-CN" dirty="0"/>
              <a:t>、</a:t>
            </a:r>
            <a:r>
              <a:rPr lang="en-US" altLang="zh-CN" dirty="0" err="1"/>
              <a:t>AngelList</a:t>
            </a:r>
            <a:r>
              <a:rPr lang="zh-CN" altLang="zh-CN" dirty="0"/>
              <a:t>最具代表性。</a:t>
            </a:r>
          </a:p>
          <a:p>
            <a:r>
              <a:rPr lang="zh-CN" altLang="zh-CN" b="1" dirty="0"/>
              <a:t>（</a:t>
            </a:r>
            <a:r>
              <a:rPr lang="en-US" altLang="zh-CN" b="1" dirty="0"/>
              <a:t>1</a:t>
            </a:r>
            <a:r>
              <a:rPr lang="zh-CN" altLang="zh-CN" b="1" dirty="0"/>
              <a:t>）</a:t>
            </a:r>
            <a:r>
              <a:rPr lang="en-US" altLang="zh-CN" b="1" dirty="0" err="1"/>
              <a:t>Crowdcube</a:t>
            </a:r>
            <a:endParaRPr lang="zh-CN" altLang="zh-CN" b="1" dirty="0"/>
          </a:p>
          <a:p>
            <a:r>
              <a:rPr lang="en-US" altLang="zh-CN" dirty="0" err="1"/>
              <a:t>Crowdcube</a:t>
            </a:r>
            <a:r>
              <a:rPr lang="zh-CN" altLang="zh-CN" dirty="0"/>
              <a:t>于</a:t>
            </a:r>
            <a:r>
              <a:rPr lang="en-US" altLang="zh-CN" dirty="0"/>
              <a:t>2011</a:t>
            </a:r>
            <a:r>
              <a:rPr lang="zh-CN" altLang="zh-CN" dirty="0"/>
              <a:t>年</a:t>
            </a:r>
            <a:r>
              <a:rPr lang="en-US" altLang="zh-CN" dirty="0"/>
              <a:t>2</a:t>
            </a:r>
            <a:r>
              <a:rPr lang="zh-CN" altLang="zh-CN" dirty="0"/>
              <a:t>月正式上线，是全球首家股权众筹平台，主要为初创企业募集资金。截至</a:t>
            </a:r>
            <a:r>
              <a:rPr lang="en-US" altLang="zh-CN" dirty="0"/>
              <a:t>2014</a:t>
            </a:r>
            <a:r>
              <a:rPr lang="zh-CN" altLang="zh-CN" dirty="0"/>
              <a:t>年</a:t>
            </a:r>
            <a:r>
              <a:rPr lang="en-US" altLang="zh-CN" dirty="0"/>
              <a:t>7</a:t>
            </a:r>
            <a:r>
              <a:rPr lang="zh-CN" altLang="zh-CN" dirty="0"/>
              <a:t>月</a:t>
            </a:r>
            <a:r>
              <a:rPr lang="en-US" altLang="zh-CN" dirty="0"/>
              <a:t>10</a:t>
            </a:r>
            <a:r>
              <a:rPr lang="zh-CN" altLang="zh-CN" dirty="0"/>
              <a:t>日，</a:t>
            </a:r>
            <a:r>
              <a:rPr lang="en-US" altLang="zh-CN" dirty="0" err="1"/>
              <a:t>Crowdcube</a:t>
            </a:r>
            <a:r>
              <a:rPr lang="zh-CN" altLang="zh-CN" dirty="0"/>
              <a:t>共为</a:t>
            </a:r>
            <a:r>
              <a:rPr lang="en-US" altLang="zh-CN" dirty="0"/>
              <a:t>131</a:t>
            </a:r>
            <a:r>
              <a:rPr lang="zh-CN" altLang="zh-CN" dirty="0"/>
              <a:t>个项目成功融资，筹资总额超过</a:t>
            </a:r>
            <a:r>
              <a:rPr lang="en-US" altLang="zh-CN" dirty="0"/>
              <a:t>3000</a:t>
            </a:r>
            <a:r>
              <a:rPr lang="zh-CN" altLang="zh-CN" dirty="0"/>
              <a:t>万英镑，投资者达</a:t>
            </a:r>
            <a:r>
              <a:rPr lang="en-US" altLang="zh-CN" dirty="0"/>
              <a:t>8</a:t>
            </a:r>
            <a:r>
              <a:rPr lang="zh-CN" altLang="zh-CN" dirty="0"/>
              <a:t>万余人</a:t>
            </a:r>
            <a:r>
              <a:rPr lang="zh-CN" altLang="zh-CN" dirty="0" smtClean="0"/>
              <a:t>。</a:t>
            </a:r>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2167218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zh-CN" dirty="0" smtClean="0"/>
              <a:t>为</a:t>
            </a:r>
            <a:r>
              <a:rPr lang="zh-CN" altLang="zh-CN" dirty="0"/>
              <a:t>提高融资效率，</a:t>
            </a:r>
            <a:r>
              <a:rPr lang="en-US" altLang="zh-CN" dirty="0" err="1"/>
              <a:t>Crowdcube</a:t>
            </a:r>
            <a:r>
              <a:rPr lang="zh-CN" altLang="zh-CN" dirty="0"/>
              <a:t>制定了一套标准化流程</a:t>
            </a:r>
            <a:r>
              <a:rPr lang="zh-CN" altLang="zh-CN" dirty="0" smtClean="0"/>
              <a:t>：</a:t>
            </a:r>
            <a:endParaRPr lang="en-US" altLang="zh-CN" dirty="0" smtClean="0"/>
          </a:p>
          <a:p>
            <a:pPr lvl="1"/>
            <a:r>
              <a:rPr lang="zh-CN" altLang="zh-CN" dirty="0" smtClean="0"/>
              <a:t>融资</a:t>
            </a:r>
            <a:r>
              <a:rPr lang="zh-CN" altLang="zh-CN" dirty="0"/>
              <a:t>方首先提出申请，对项目相关情况进行细致描述，并制作融资计划书，主要说明拟转让的股权比例、目标融资金额、股权类型</a:t>
            </a:r>
            <a:r>
              <a:rPr lang="en-US" altLang="zh-CN" dirty="0"/>
              <a:t>(A</a:t>
            </a:r>
            <a:r>
              <a:rPr lang="zh-CN" altLang="zh-CN" dirty="0"/>
              <a:t>、</a:t>
            </a:r>
            <a:r>
              <a:rPr lang="en-US" altLang="zh-CN" dirty="0"/>
              <a:t>B</a:t>
            </a:r>
            <a:r>
              <a:rPr lang="zh-CN" altLang="zh-CN" dirty="0"/>
              <a:t>两类，</a:t>
            </a:r>
            <a:r>
              <a:rPr lang="en-US" altLang="zh-CN" dirty="0"/>
              <a:t>A</a:t>
            </a:r>
            <a:r>
              <a:rPr lang="zh-CN" altLang="zh-CN" dirty="0"/>
              <a:t>类有投票权</a:t>
            </a:r>
            <a:r>
              <a:rPr lang="en-US" altLang="zh-CN" dirty="0"/>
              <a:t>)</a:t>
            </a:r>
            <a:r>
              <a:rPr lang="zh-CN" altLang="zh-CN" dirty="0"/>
              <a:t>、筹资期限</a:t>
            </a:r>
            <a:r>
              <a:rPr lang="zh-CN" altLang="zh-CN" dirty="0" smtClean="0"/>
              <a:t>。</a:t>
            </a:r>
            <a:endParaRPr lang="en-US" altLang="zh-CN" dirty="0" smtClean="0"/>
          </a:p>
          <a:p>
            <a:pPr lvl="1"/>
            <a:r>
              <a:rPr lang="en-US" altLang="zh-CN" dirty="0" err="1"/>
              <a:t>Crowdcube</a:t>
            </a:r>
            <a:r>
              <a:rPr lang="zh-CN" altLang="zh-CN" dirty="0"/>
              <a:t>进行真实性审核后，安排项目正式上线</a:t>
            </a:r>
            <a:r>
              <a:rPr lang="zh-CN" altLang="zh-CN" dirty="0" smtClean="0"/>
              <a:t>。</a:t>
            </a:r>
            <a:endParaRPr lang="en-US" altLang="zh-CN" dirty="0" smtClean="0"/>
          </a:p>
          <a:p>
            <a:pPr lvl="1"/>
            <a:r>
              <a:rPr lang="zh-CN" altLang="zh-CN" dirty="0"/>
              <a:t>投资者根据偏好对项目进行筛选，并可通过</a:t>
            </a:r>
            <a:r>
              <a:rPr lang="en-US" altLang="zh-CN" dirty="0" err="1"/>
              <a:t>Crowdcube</a:t>
            </a:r>
            <a:r>
              <a:rPr lang="zh-CN" altLang="zh-CN" dirty="0"/>
              <a:t>以及</a:t>
            </a:r>
            <a:r>
              <a:rPr lang="en-US" altLang="zh-CN" dirty="0"/>
              <a:t>Facebook</a:t>
            </a:r>
            <a:r>
              <a:rPr lang="zh-CN" altLang="zh-CN" dirty="0"/>
              <a:t>、</a:t>
            </a:r>
            <a:r>
              <a:rPr lang="en-US" altLang="zh-CN" dirty="0"/>
              <a:t> Twitter</a:t>
            </a:r>
            <a:r>
              <a:rPr lang="zh-CN" altLang="zh-CN" dirty="0"/>
              <a:t>等社交网络，与融资者直接交流以做出投资决策</a:t>
            </a:r>
            <a:r>
              <a:rPr lang="zh-CN" altLang="zh-CN" dirty="0" smtClean="0"/>
              <a:t>。</a:t>
            </a:r>
            <a:r>
              <a:rPr lang="zh-CN" altLang="zh-CN" dirty="0"/>
              <a:t>根据规定，投资者最低出资额为</a:t>
            </a:r>
            <a:r>
              <a:rPr lang="en-US" altLang="zh-CN" dirty="0"/>
              <a:t>10</a:t>
            </a:r>
            <a:r>
              <a:rPr lang="zh-CN" altLang="zh-CN" dirty="0"/>
              <a:t>英镑，无最高额限制</a:t>
            </a:r>
            <a:r>
              <a:rPr lang="zh-CN" altLang="zh-CN" dirty="0" smtClean="0"/>
              <a:t>。</a:t>
            </a:r>
            <a:endParaRPr lang="en-US" altLang="zh-CN" dirty="0" smtClean="0"/>
          </a:p>
          <a:p>
            <a:pPr lvl="1"/>
            <a:r>
              <a:rPr lang="zh-CN" altLang="zh-CN" dirty="0"/>
              <a:t>募集期满后若融资成功，</a:t>
            </a:r>
            <a:r>
              <a:rPr lang="en-US" altLang="zh-CN" dirty="0" err="1"/>
              <a:t>Crowdcube</a:t>
            </a:r>
            <a:r>
              <a:rPr lang="zh-CN" altLang="zh-CN" dirty="0"/>
              <a:t>与其合作律师事务所将会同发起人完善公司章程等法律文件，并发送给投资者确认，投资者确认后，资金将通过第三方支付平台转账到融资方账户，投资者收到股权证明后即完成整个融资流程</a:t>
            </a:r>
            <a:r>
              <a:rPr lang="zh-CN" altLang="zh-CN" dirty="0" smtClean="0"/>
              <a:t>。</a:t>
            </a:r>
            <a:endParaRPr lang="en-US" altLang="zh-CN" dirty="0" smtClean="0"/>
          </a:p>
          <a:p>
            <a:pPr lvl="1"/>
            <a:r>
              <a:rPr lang="zh-CN" altLang="zh-CN" dirty="0"/>
              <a:t>若募集期未满而投资总额已达到融资目标，发起人可以增加目标金额，继续融资。</a:t>
            </a:r>
            <a:endParaRPr lang="en-US" altLang="zh-CN" dirty="0"/>
          </a:p>
          <a:p>
            <a:r>
              <a:rPr lang="zh-CN" altLang="zh-CN" dirty="0"/>
              <a:t>目前，</a:t>
            </a:r>
            <a:r>
              <a:rPr lang="en-US" altLang="zh-CN" dirty="0" err="1"/>
              <a:t>Crowdcube</a:t>
            </a:r>
            <a:r>
              <a:rPr lang="zh-CN" altLang="zh-CN" dirty="0"/>
              <a:t>免收会员费、项目发起费，但融资成功后将向融资方收取</a:t>
            </a:r>
            <a:r>
              <a:rPr lang="en-US" altLang="zh-CN" dirty="0"/>
              <a:t>500</a:t>
            </a:r>
            <a:r>
              <a:rPr lang="zh-CN" altLang="zh-CN" dirty="0"/>
              <a:t>英镑的咨询管理费以及融资总额的</a:t>
            </a:r>
            <a:r>
              <a:rPr lang="en-US" altLang="zh-CN" dirty="0"/>
              <a:t>5%</a:t>
            </a:r>
            <a:r>
              <a:rPr lang="zh-CN" altLang="zh-CN" dirty="0"/>
              <a:t>作为手续费。</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14974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19256" cy="5328592"/>
          </a:xfrm>
        </p:spPr>
        <p:txBody>
          <a:bodyPr>
            <a:normAutofit/>
          </a:bodyPr>
          <a:lstStyle/>
          <a:p>
            <a:r>
              <a:rPr lang="zh-CN" altLang="zh-CN" b="1" dirty="0" smtClean="0"/>
              <a:t>（</a:t>
            </a:r>
            <a:r>
              <a:rPr lang="en-US" altLang="zh-CN" b="1" dirty="0"/>
              <a:t>2</a:t>
            </a:r>
            <a:r>
              <a:rPr lang="zh-CN" altLang="zh-CN" b="1" dirty="0"/>
              <a:t>）</a:t>
            </a:r>
            <a:r>
              <a:rPr lang="en-US" altLang="zh-CN" b="1" dirty="0" err="1"/>
              <a:t>AngelList</a:t>
            </a:r>
            <a:endParaRPr lang="zh-CN" altLang="zh-CN" b="1" dirty="0"/>
          </a:p>
          <a:p>
            <a:r>
              <a:rPr lang="en-US" altLang="zh-CN" dirty="0" err="1"/>
              <a:t>AngelList</a:t>
            </a:r>
            <a:r>
              <a:rPr lang="zh-CN" altLang="zh-CN" dirty="0"/>
              <a:t>成立于</a:t>
            </a:r>
            <a:r>
              <a:rPr lang="en-US" altLang="zh-CN" dirty="0"/>
              <a:t>2011</a:t>
            </a:r>
            <a:r>
              <a:rPr lang="zh-CN" altLang="zh-CN" dirty="0"/>
              <a:t>年</a:t>
            </a:r>
            <a:r>
              <a:rPr lang="zh-CN" altLang="zh-CN" dirty="0" smtClean="0"/>
              <a:t>，如今已经</a:t>
            </a:r>
            <a:r>
              <a:rPr lang="zh-CN" altLang="zh-CN" dirty="0"/>
              <a:t>成为服务于创业企业的集投融资、求职招聘以及社交功能于一体的巨大众筹平台。目前在这个平台上注册了</a:t>
            </a:r>
            <a:r>
              <a:rPr lang="en-US" altLang="zh-CN" dirty="0"/>
              <a:t>55</a:t>
            </a:r>
            <a:r>
              <a:rPr lang="zh-CN" altLang="zh-CN" dirty="0"/>
              <a:t>万家企业，</a:t>
            </a:r>
            <a:r>
              <a:rPr lang="en-US" altLang="zh-CN" dirty="0"/>
              <a:t>4</a:t>
            </a:r>
            <a:r>
              <a:rPr lang="zh-CN" altLang="zh-CN" dirty="0"/>
              <a:t>万多个合格投资者，</a:t>
            </a:r>
            <a:r>
              <a:rPr lang="en-US" altLang="zh-CN" dirty="0"/>
              <a:t>6</a:t>
            </a:r>
            <a:r>
              <a:rPr lang="zh-CN" altLang="zh-CN" dirty="0"/>
              <a:t>千多家创投机构以及</a:t>
            </a:r>
            <a:r>
              <a:rPr lang="en-US" altLang="zh-CN" dirty="0"/>
              <a:t>3</a:t>
            </a:r>
            <a:r>
              <a:rPr lang="zh-CN" altLang="zh-CN" dirty="0"/>
              <a:t>千多家创业孵化器，正在成为创业创新体系的重要组成部分。截至</a:t>
            </a:r>
            <a:r>
              <a:rPr lang="en-US" altLang="zh-CN" dirty="0"/>
              <a:t>2015</a:t>
            </a:r>
            <a:r>
              <a:rPr lang="zh-CN" altLang="zh-CN" dirty="0"/>
              <a:t>年</a:t>
            </a:r>
            <a:r>
              <a:rPr lang="en-US" altLang="zh-CN" dirty="0"/>
              <a:t>5</a:t>
            </a:r>
            <a:r>
              <a:rPr lang="zh-CN" altLang="zh-CN" dirty="0"/>
              <a:t>月</a:t>
            </a:r>
            <a:r>
              <a:rPr lang="en-US" altLang="zh-CN" dirty="0" err="1"/>
              <a:t>AngelList</a:t>
            </a:r>
            <a:r>
              <a:rPr lang="zh-CN" altLang="zh-CN" dirty="0"/>
              <a:t>为</a:t>
            </a:r>
            <a:r>
              <a:rPr lang="en-US" altLang="zh-CN" dirty="0"/>
              <a:t>7395</a:t>
            </a:r>
            <a:r>
              <a:rPr lang="zh-CN" altLang="zh-CN" dirty="0"/>
              <a:t>家公司完成融资</a:t>
            </a:r>
            <a:r>
              <a:rPr lang="zh-CN" altLang="zh-CN" dirty="0" smtClean="0"/>
              <a:t>。</a:t>
            </a:r>
          </a:p>
          <a:p>
            <a:r>
              <a:rPr lang="en-US" altLang="zh-CN" dirty="0" smtClean="0"/>
              <a:t>2013</a:t>
            </a:r>
            <a:r>
              <a:rPr lang="zh-CN" altLang="zh-CN" dirty="0" smtClean="0"/>
              <a:t>年，</a:t>
            </a:r>
            <a:r>
              <a:rPr lang="en-US" altLang="zh-CN" dirty="0" err="1" smtClean="0"/>
              <a:t>AngelList</a:t>
            </a:r>
            <a:r>
              <a:rPr lang="zh-CN" altLang="zh-CN" dirty="0" smtClean="0"/>
              <a:t>在平台上推出“联合投资”</a:t>
            </a:r>
            <a:r>
              <a:rPr lang="en-US" altLang="zh-CN" dirty="0" smtClean="0"/>
              <a:t> (Syndicates)</a:t>
            </a:r>
            <a:r>
              <a:rPr lang="zh-CN" altLang="zh-CN" dirty="0" smtClean="0"/>
              <a:t>模式，由一名专业投资者作为项目领投人，并负责联合其他投资者跟投，项目筹资成功后，由领投人负责管理股权资金，监督项目实施，以帮助跟投人盈利。作为回报，领投人可以从跟投人最终的投资收益中提取</a:t>
            </a:r>
            <a:r>
              <a:rPr lang="en-US" altLang="zh-CN" dirty="0" smtClean="0"/>
              <a:t>5%-15%</a:t>
            </a:r>
            <a:r>
              <a:rPr lang="zh-CN" altLang="zh-CN" dirty="0" smtClean="0"/>
              <a:t>的佣金</a:t>
            </a:r>
            <a:r>
              <a:rPr lang="en-US" altLang="zh-CN" dirty="0" smtClean="0"/>
              <a:t>(Carry)</a:t>
            </a:r>
            <a:r>
              <a:rPr lang="zh-CN" altLang="zh-CN" dirty="0" smtClean="0"/>
              <a:t>，而</a:t>
            </a:r>
            <a:r>
              <a:rPr lang="en-US" altLang="zh-CN" dirty="0" err="1" smtClean="0"/>
              <a:t>AngelList</a:t>
            </a:r>
            <a:r>
              <a:rPr lang="zh-CN" altLang="zh-CN" dirty="0" smtClean="0"/>
              <a:t>则收取</a:t>
            </a:r>
            <a:r>
              <a:rPr lang="en-US" altLang="zh-CN" dirty="0" smtClean="0"/>
              <a:t>5%</a:t>
            </a:r>
            <a:r>
              <a:rPr lang="zh-CN" altLang="zh-CN" dirty="0" smtClean="0"/>
              <a:t>的服务费。这种“联合投资”模式与</a:t>
            </a:r>
            <a:r>
              <a:rPr lang="en-US" altLang="zh-CN" dirty="0" smtClean="0"/>
              <a:t>VC</a:t>
            </a:r>
            <a:r>
              <a:rPr lang="zh-CN" altLang="zh-CN" dirty="0" smtClean="0"/>
              <a:t>的机制颇为相似，不仅能够激励领投人发挥专业技能和人际资源，而且可以降低非专业跟投人对项目的顾虑，进而使得整个融资流程更加高效。“联合投资”上线不久，</a:t>
            </a:r>
            <a:r>
              <a:rPr lang="en-US" altLang="zh-CN" dirty="0" err="1" smtClean="0"/>
              <a:t>AngelList</a:t>
            </a:r>
            <a:r>
              <a:rPr lang="zh-CN" altLang="zh-CN" dirty="0" smtClean="0"/>
              <a:t>又推出“拥护者投资”</a:t>
            </a:r>
            <a:r>
              <a:rPr lang="en-US" altLang="zh-CN" dirty="0" smtClean="0"/>
              <a:t>(Backers)</a:t>
            </a:r>
            <a:r>
              <a:rPr lang="zh-CN" altLang="zh-CN" dirty="0" smtClean="0"/>
              <a:t>模式，该模式的运作主要是基于普通投资者对领投人的信任。具体而言，某个领投人公开表示愿意出资进行股权投资，但是投资项目不确定，如果其他投资者信任该领投人，即可进行跟投，筹资成功后，回报机制与</a:t>
            </a:r>
            <a:r>
              <a:rPr lang="en-US" altLang="zh-CN" dirty="0" smtClean="0"/>
              <a:t> Syndicates</a:t>
            </a:r>
            <a:r>
              <a:rPr lang="zh-CN" altLang="zh-CN" dirty="0" smtClean="0"/>
              <a:t>基本相同。</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750414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19256" cy="5328592"/>
          </a:xfrm>
        </p:spPr>
        <p:txBody>
          <a:bodyPr>
            <a:normAutofit/>
          </a:bodyPr>
          <a:lstStyle/>
          <a:p>
            <a:r>
              <a:rPr lang="zh-CN" altLang="zh-CN" b="1" dirty="0" smtClean="0"/>
              <a:t>（</a:t>
            </a:r>
            <a:r>
              <a:rPr lang="en-US" altLang="zh-CN" b="1" dirty="0"/>
              <a:t>3</a:t>
            </a:r>
            <a:r>
              <a:rPr lang="zh-CN" altLang="zh-CN" b="1" dirty="0"/>
              <a:t>）</a:t>
            </a:r>
            <a:r>
              <a:rPr lang="en-US" altLang="zh-CN" b="1" dirty="0" err="1" smtClean="0"/>
              <a:t>WeFunder</a:t>
            </a:r>
            <a:endParaRPr lang="en-US" altLang="zh-CN" b="1" dirty="0" smtClean="0"/>
          </a:p>
          <a:p>
            <a:r>
              <a:rPr lang="en-US" altLang="zh-CN" dirty="0" err="1"/>
              <a:t>WeFunder</a:t>
            </a:r>
            <a:r>
              <a:rPr lang="zh-CN" altLang="zh-CN" dirty="0"/>
              <a:t>创立于</a:t>
            </a:r>
            <a:r>
              <a:rPr lang="en-US" altLang="zh-CN" dirty="0"/>
              <a:t>2012</a:t>
            </a:r>
            <a:r>
              <a:rPr lang="zh-CN" altLang="zh-CN" dirty="0"/>
              <a:t>年</a:t>
            </a:r>
            <a:r>
              <a:rPr lang="en-US" altLang="zh-CN" dirty="0"/>
              <a:t>1</a:t>
            </a:r>
            <a:r>
              <a:rPr lang="zh-CN" altLang="zh-CN" dirty="0"/>
              <a:t>月，主要为科技型初创企业提供融资服务。与一般股权众筹平台不同的是，</a:t>
            </a:r>
            <a:r>
              <a:rPr lang="en-US" altLang="zh-CN" dirty="0" err="1"/>
              <a:t>WeFunder</a:t>
            </a:r>
            <a:r>
              <a:rPr lang="zh-CN" altLang="zh-CN" dirty="0"/>
              <a:t>在整个融资过程的介入程度更深。</a:t>
            </a:r>
          </a:p>
          <a:p>
            <a:r>
              <a:rPr lang="zh-CN" altLang="zh-CN" dirty="0" smtClean="0"/>
              <a:t>在</a:t>
            </a:r>
            <a:r>
              <a:rPr lang="zh-CN" altLang="zh-CN" dirty="0"/>
              <a:t>项目融资成功后，</a:t>
            </a:r>
            <a:r>
              <a:rPr lang="en-US" altLang="zh-CN" dirty="0" err="1"/>
              <a:t>WeFunder</a:t>
            </a:r>
            <a:r>
              <a:rPr lang="zh-CN" altLang="zh-CN" dirty="0"/>
              <a:t>会将所有投资该项目的资金集中起来成立一个专项小型基金“</a:t>
            </a:r>
            <a:r>
              <a:rPr lang="en-US" altLang="zh-CN" dirty="0" err="1"/>
              <a:t>WeFund</a:t>
            </a:r>
            <a:r>
              <a:rPr lang="zh-CN" altLang="zh-CN" dirty="0"/>
              <a:t>”，通过该基金入股创业企业。基金成立后由</a:t>
            </a:r>
            <a:r>
              <a:rPr lang="en-US" altLang="zh-CN" dirty="0" err="1"/>
              <a:t>WeFunder</a:t>
            </a:r>
            <a:r>
              <a:rPr lang="zh-CN" altLang="zh-CN" dirty="0"/>
              <a:t>的专业投资顾问负责运作和管理，并代行所有投资者的股东权力。对融资方而言，所有投资者只相当于一个集体股东。根据</a:t>
            </a:r>
            <a:r>
              <a:rPr lang="en-US" altLang="zh-CN" dirty="0" err="1"/>
              <a:t>WeFunder</a:t>
            </a:r>
            <a:r>
              <a:rPr lang="zh-CN" altLang="zh-CN" dirty="0"/>
              <a:t>提供的法律合同，在项目实施过程中，投资者不能要求退出或转让，而是由负责“</a:t>
            </a:r>
            <a:r>
              <a:rPr lang="en-US" altLang="zh-CN" dirty="0" err="1"/>
              <a:t>WeFund</a:t>
            </a:r>
            <a:r>
              <a:rPr lang="zh-CN" altLang="zh-CN" dirty="0"/>
              <a:t>”基金的专业顾问自行决定何时转让集体股权以及向投资者分配收益。</a:t>
            </a:r>
            <a:r>
              <a:rPr lang="en-US" altLang="zh-CN" dirty="0" err="1"/>
              <a:t>WeFunder</a:t>
            </a:r>
            <a:r>
              <a:rPr lang="zh-CN" altLang="zh-CN" dirty="0"/>
              <a:t>在融资成功后收取</a:t>
            </a:r>
            <a:r>
              <a:rPr lang="en-US" altLang="zh-CN" dirty="0"/>
              <a:t>2000</a:t>
            </a:r>
            <a:r>
              <a:rPr lang="zh-CN" altLang="zh-CN" dirty="0"/>
              <a:t>至</a:t>
            </a:r>
            <a:r>
              <a:rPr lang="en-US" altLang="zh-CN" dirty="0"/>
              <a:t>4000</a:t>
            </a:r>
            <a:r>
              <a:rPr lang="zh-CN" altLang="zh-CN" dirty="0"/>
              <a:t>美元的项目管理费，以支持“</a:t>
            </a:r>
            <a:r>
              <a:rPr lang="en-US" altLang="zh-CN" dirty="0" err="1"/>
              <a:t>WeFund</a:t>
            </a:r>
            <a:r>
              <a:rPr lang="zh-CN" altLang="zh-CN" dirty="0"/>
              <a:t>”基金的日常运作，如果最终成功退出项目，</a:t>
            </a:r>
            <a:r>
              <a:rPr lang="en-US" altLang="zh-CN" dirty="0" err="1"/>
              <a:t>WeFunder</a:t>
            </a:r>
            <a:r>
              <a:rPr lang="zh-CN" altLang="zh-CN" dirty="0"/>
              <a:t>将再度分享投资收益的</a:t>
            </a:r>
            <a:r>
              <a:rPr lang="en-US" altLang="zh-CN" dirty="0"/>
              <a:t>10%</a:t>
            </a:r>
            <a:r>
              <a:rPr lang="zh-CN" altLang="zh-CN" dirty="0" smtClean="0"/>
              <a:t>。</a:t>
            </a:r>
            <a:endParaRPr lang="en-US" altLang="zh-CN" dirty="0" smtClean="0"/>
          </a:p>
          <a:p>
            <a:r>
              <a:rPr lang="zh-CN" altLang="zh-CN" dirty="0" smtClean="0"/>
              <a:t>在</a:t>
            </a:r>
            <a:r>
              <a:rPr lang="zh-CN" altLang="zh-CN" dirty="0"/>
              <a:t>“</a:t>
            </a:r>
            <a:r>
              <a:rPr lang="en-US" altLang="zh-CN" dirty="0" err="1"/>
              <a:t>WeFund</a:t>
            </a:r>
            <a:r>
              <a:rPr lang="zh-CN" altLang="zh-CN" dirty="0"/>
              <a:t>”模式中，对投资者专业知识要求不高，只需其足够信任</a:t>
            </a:r>
            <a:r>
              <a:rPr lang="en-US" altLang="zh-CN" dirty="0" err="1"/>
              <a:t>WeFunder</a:t>
            </a:r>
            <a:r>
              <a:rPr lang="zh-CN" altLang="zh-CN" dirty="0"/>
              <a:t>专业团队的管理水平和职业道德。这种模式创立以来受到了市场欢迎，为很多项目筹集了充裕的资金，其中，仅飞车</a:t>
            </a:r>
            <a:r>
              <a:rPr lang="en-US" altLang="zh-CN" dirty="0"/>
              <a:t>(</a:t>
            </a:r>
            <a:r>
              <a:rPr lang="en-US" altLang="zh-CN" dirty="0" err="1"/>
              <a:t>FlyingCars</a:t>
            </a:r>
            <a:r>
              <a:rPr lang="en-US" altLang="zh-CN" dirty="0"/>
              <a:t>)</a:t>
            </a:r>
            <a:r>
              <a:rPr lang="zh-CN" altLang="zh-CN" dirty="0"/>
              <a:t>项目就筹得</a:t>
            </a:r>
            <a:r>
              <a:rPr lang="en-US" altLang="zh-CN" dirty="0"/>
              <a:t>3000</a:t>
            </a:r>
            <a:r>
              <a:rPr lang="zh-CN" altLang="zh-CN" dirty="0"/>
              <a:t>万美元</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4201774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zh-CN" dirty="0" smtClean="0"/>
              <a:t>值得</a:t>
            </a:r>
            <a:r>
              <a:rPr lang="zh-CN" altLang="zh-CN" dirty="0"/>
              <a:t>注意的是，在众筹融资模式中，保护投资者相关权益也是一个突出的问题</a:t>
            </a:r>
            <a:r>
              <a:rPr lang="zh-CN" altLang="zh-CN" dirty="0" smtClean="0"/>
              <a:t>。</a:t>
            </a:r>
            <a:endParaRPr lang="en-US" altLang="zh-CN" dirty="0" smtClean="0"/>
          </a:p>
          <a:p>
            <a:r>
              <a:rPr lang="zh-CN" altLang="zh-CN" dirty="0"/>
              <a:t>以</a:t>
            </a:r>
            <a:r>
              <a:rPr lang="en-US" altLang="zh-CN" dirty="0"/>
              <a:t>Kickstarter</a:t>
            </a:r>
            <a:r>
              <a:rPr lang="zh-CN" altLang="zh-CN" dirty="0"/>
              <a:t>为例</a:t>
            </a:r>
            <a:r>
              <a:rPr lang="zh-CN" altLang="en-US" dirty="0"/>
              <a:t>，</a:t>
            </a:r>
            <a:r>
              <a:rPr lang="zh-CN" altLang="zh-CN" dirty="0"/>
              <a:t>许多人批评该平台缺乏对融资者欺诈行为的约束</a:t>
            </a:r>
            <a:r>
              <a:rPr lang="zh-CN" altLang="zh-CN" dirty="0" smtClean="0"/>
              <a:t>机制</a:t>
            </a:r>
            <a:r>
              <a:rPr lang="zh-CN" altLang="en-US" dirty="0" smtClean="0"/>
              <a:t>，</a:t>
            </a:r>
            <a:r>
              <a:rPr lang="zh-CN" altLang="zh-CN" dirty="0" smtClean="0"/>
              <a:t>融资</a:t>
            </a:r>
            <a:r>
              <a:rPr lang="zh-CN" altLang="zh-CN" dirty="0"/>
              <a:t>者欺诈行为可以发生在实现融资目标之前和之后</a:t>
            </a:r>
            <a:r>
              <a:rPr lang="zh-CN" altLang="zh-CN" dirty="0" smtClean="0"/>
              <a:t>。</a:t>
            </a:r>
            <a:endParaRPr lang="en-US" altLang="zh-CN" dirty="0" smtClean="0"/>
          </a:p>
          <a:p>
            <a:pPr lvl="1"/>
            <a:r>
              <a:rPr lang="zh-CN" altLang="zh-CN" dirty="0" smtClean="0"/>
              <a:t>在</a:t>
            </a:r>
            <a:r>
              <a:rPr lang="zh-CN" altLang="zh-CN" dirty="0"/>
              <a:t>实现融资目标之前，虽然</a:t>
            </a:r>
            <a:r>
              <a:rPr lang="en-US" altLang="zh-CN" dirty="0"/>
              <a:t>Kickstarter</a:t>
            </a:r>
            <a:r>
              <a:rPr lang="zh-CN" altLang="zh-CN" dirty="0"/>
              <a:t>对项目进行了评估，并通过在互联网上向公众展示以接受检验，但仍然出现了一些融资者在创意项目中造假</a:t>
            </a:r>
            <a:r>
              <a:rPr lang="zh-CN" altLang="zh-CN" dirty="0" smtClean="0"/>
              <a:t>。例如，“同步”是纽约大学学生</a:t>
            </a:r>
            <a:r>
              <a:rPr lang="en-US" altLang="zh-CN" dirty="0" smtClean="0"/>
              <a:t>Shimada</a:t>
            </a:r>
            <a:r>
              <a:rPr lang="zh-CN" altLang="zh-CN" dirty="0" smtClean="0"/>
              <a:t>在该平台上推出的电影项目，在成功融资</a:t>
            </a:r>
            <a:r>
              <a:rPr lang="en-US" altLang="zh-CN" dirty="0" smtClean="0"/>
              <a:t>1726</a:t>
            </a:r>
            <a:r>
              <a:rPr lang="zh-CN" altLang="zh-CN" dirty="0" smtClean="0"/>
              <a:t>美元并且所拍电影在校园电影节上获奖后，被发现该电影抄袭了法国一部动画短片“重播”。</a:t>
            </a:r>
            <a:endParaRPr lang="en-US" altLang="zh-CN" dirty="0" smtClean="0"/>
          </a:p>
          <a:p>
            <a:pPr lvl="1"/>
            <a:r>
              <a:rPr lang="zh-CN" altLang="zh-CN" dirty="0" smtClean="0"/>
              <a:t>在融资之后，</a:t>
            </a:r>
            <a:r>
              <a:rPr lang="en-US" altLang="zh-CN" dirty="0" smtClean="0"/>
              <a:t>Kickstarter</a:t>
            </a:r>
            <a:r>
              <a:rPr lang="zh-CN" altLang="zh-CN" dirty="0" smtClean="0"/>
              <a:t>也不对项目能否按时完成，甚至项目能否完成负责。项目的融资者在法律上有义务实现承诺，但如果未能实现承诺，</a:t>
            </a:r>
            <a:r>
              <a:rPr lang="en-US" altLang="zh-CN" dirty="0" smtClean="0"/>
              <a:t>Kickstarter</a:t>
            </a:r>
            <a:r>
              <a:rPr lang="zh-CN" altLang="zh-CN" dirty="0" smtClean="0"/>
              <a:t>对投资者也没有任何退款机制。虽然</a:t>
            </a:r>
            <a:r>
              <a:rPr lang="zh-CN" altLang="zh-CN" dirty="0"/>
              <a:t>，目前在</a:t>
            </a:r>
            <a:r>
              <a:rPr lang="en-US" altLang="zh-CN" dirty="0" err="1"/>
              <a:t>Kickstarte</a:t>
            </a:r>
            <a:r>
              <a:rPr lang="zh-CN" altLang="zh-CN" dirty="0"/>
              <a:t>上融资者挪用资金还比较少见，但不能按期向投资者提供所承诺的产品则较为常见</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174901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9.5 </a:t>
            </a:r>
            <a:r>
              <a:rPr lang="zh-CN" altLang="en-US" dirty="0" smtClean="0"/>
              <a:t>目前中国众筹行业的发展现状</a:t>
            </a:r>
            <a:endParaRPr lang="zh-CN" altLang="en-US" dirty="0">
              <a:solidFill>
                <a:srgbClr val="FF0000"/>
              </a:solidFill>
            </a:endParaRPr>
          </a:p>
        </p:txBody>
      </p:sp>
      <p:sp>
        <p:nvSpPr>
          <p:cNvPr id="3" name="内容占位符 2"/>
          <p:cNvSpPr>
            <a:spLocks noGrp="1"/>
          </p:cNvSpPr>
          <p:nvPr>
            <p:ph idx="1"/>
          </p:nvPr>
        </p:nvSpPr>
        <p:spPr>
          <a:xfrm>
            <a:off x="457200" y="1628800"/>
            <a:ext cx="8219256" cy="4392488"/>
          </a:xfrm>
        </p:spPr>
        <p:txBody>
          <a:bodyPr>
            <a:normAutofit/>
          </a:bodyPr>
          <a:lstStyle/>
          <a:p>
            <a:r>
              <a:rPr lang="zh-CN" altLang="zh-CN" dirty="0" smtClean="0"/>
              <a:t>零壹</a:t>
            </a:r>
            <a:r>
              <a:rPr lang="zh-CN" altLang="zh-CN" dirty="0"/>
              <a:t>数据监测显示，在正常运营的</a:t>
            </a:r>
            <a:r>
              <a:rPr lang="en-US" altLang="zh-CN" dirty="0"/>
              <a:t>281</a:t>
            </a:r>
            <a:r>
              <a:rPr lang="zh-CN" altLang="zh-CN" dirty="0"/>
              <a:t>家平台中，涉及股权众筹业务的有</a:t>
            </a:r>
            <a:r>
              <a:rPr lang="en-US" altLang="zh-CN" dirty="0"/>
              <a:t>185</a:t>
            </a:r>
            <a:r>
              <a:rPr lang="zh-CN" altLang="zh-CN" dirty="0"/>
              <a:t>家，占到</a:t>
            </a:r>
            <a:r>
              <a:rPr lang="en-US" altLang="zh-CN" dirty="0"/>
              <a:t>65.8%</a:t>
            </a:r>
            <a:r>
              <a:rPr lang="zh-CN" altLang="zh-CN" dirty="0"/>
              <a:t>的比例；涉及产品众筹业务的有</a:t>
            </a:r>
            <a:r>
              <a:rPr lang="en-US" altLang="zh-CN" dirty="0"/>
              <a:t>119</a:t>
            </a:r>
            <a:r>
              <a:rPr lang="zh-CN" altLang="zh-CN" dirty="0"/>
              <a:t>家，占比</a:t>
            </a:r>
            <a:r>
              <a:rPr lang="en-US" altLang="zh-CN" dirty="0"/>
              <a:t>42.3%</a:t>
            </a:r>
            <a:r>
              <a:rPr lang="zh-CN" altLang="zh-CN" dirty="0"/>
              <a:t>，兼有两种业务的平台则有</a:t>
            </a:r>
            <a:r>
              <a:rPr lang="en-US" altLang="zh-CN" dirty="0"/>
              <a:t>39</a:t>
            </a:r>
            <a:r>
              <a:rPr lang="zh-CN" altLang="zh-CN" dirty="0"/>
              <a:t>家。受相关政策影响，股权众筹备受亲睐，</a:t>
            </a:r>
            <a:r>
              <a:rPr lang="en-US" altLang="zh-CN" dirty="0"/>
              <a:t>2015</a:t>
            </a:r>
            <a:r>
              <a:rPr lang="zh-CN" altLang="zh-CN" dirty="0"/>
              <a:t>年新上线平台涉及股权众筹业务的达到</a:t>
            </a:r>
            <a:r>
              <a:rPr lang="en-US" altLang="zh-CN" dirty="0"/>
              <a:t>128</a:t>
            </a:r>
            <a:r>
              <a:rPr lang="zh-CN" altLang="zh-CN" dirty="0"/>
              <a:t>家</a:t>
            </a:r>
            <a:r>
              <a:rPr lang="en-US" altLang="zh-CN" dirty="0"/>
              <a:t>(</a:t>
            </a:r>
            <a:r>
              <a:rPr lang="zh-CN" altLang="zh-CN" dirty="0"/>
              <a:t>包括</a:t>
            </a:r>
            <a:r>
              <a:rPr lang="en-US" altLang="zh-CN" dirty="0"/>
              <a:t>16</a:t>
            </a:r>
            <a:r>
              <a:rPr lang="zh-CN" altLang="zh-CN" dirty="0"/>
              <a:t>家停运或关闭的平台</a:t>
            </a:r>
            <a:r>
              <a:rPr lang="en-US" altLang="zh-CN" dirty="0"/>
              <a:t>)</a:t>
            </a:r>
            <a:r>
              <a:rPr lang="zh-CN" altLang="zh-CN" dirty="0" smtClean="0"/>
              <a:t>。</a:t>
            </a:r>
            <a:endParaRPr lang="en-US" altLang="zh-CN" dirty="0" smtClean="0"/>
          </a:p>
          <a:p>
            <a:r>
              <a:rPr lang="zh-CN" altLang="zh-CN" dirty="0" smtClean="0"/>
              <a:t>截止</a:t>
            </a:r>
            <a:r>
              <a:rPr lang="en-US" altLang="zh-CN" dirty="0"/>
              <a:t>2015</a:t>
            </a:r>
            <a:r>
              <a:rPr lang="zh-CN" altLang="zh-CN" dirty="0"/>
              <a:t>年年底，我国产品众筹累计筹款金额达到</a:t>
            </a:r>
            <a:r>
              <a:rPr lang="en-US" altLang="zh-CN" dirty="0"/>
              <a:t>30.7</a:t>
            </a:r>
            <a:r>
              <a:rPr lang="zh-CN" altLang="zh-CN" dirty="0"/>
              <a:t>亿元，迈上</a:t>
            </a:r>
            <a:r>
              <a:rPr lang="en-US" altLang="zh-CN" dirty="0"/>
              <a:t>30</a:t>
            </a:r>
            <a:r>
              <a:rPr lang="zh-CN" altLang="zh-CN" dirty="0"/>
              <a:t>亿元台阶。其中，</a:t>
            </a:r>
            <a:r>
              <a:rPr lang="en-US" altLang="zh-CN" dirty="0"/>
              <a:t>2015</a:t>
            </a:r>
            <a:r>
              <a:rPr lang="zh-CN" altLang="zh-CN" dirty="0"/>
              <a:t>年筹款金额高达</a:t>
            </a:r>
            <a:r>
              <a:rPr lang="en-US" altLang="zh-CN" dirty="0"/>
              <a:t>27.0</a:t>
            </a:r>
            <a:r>
              <a:rPr lang="zh-CN" altLang="zh-CN" dirty="0"/>
              <a:t>亿元 ，是去年</a:t>
            </a:r>
            <a:r>
              <a:rPr lang="en-US" altLang="zh-CN" dirty="0"/>
              <a:t>(2.7</a:t>
            </a:r>
            <a:r>
              <a:rPr lang="zh-CN" altLang="zh-CN" dirty="0"/>
              <a:t>亿元</a:t>
            </a:r>
            <a:r>
              <a:rPr lang="en-US" altLang="zh-CN" dirty="0"/>
              <a:t>)</a:t>
            </a:r>
            <a:r>
              <a:rPr lang="zh-CN" altLang="zh-CN" dirty="0"/>
              <a:t>的</a:t>
            </a:r>
            <a:r>
              <a:rPr lang="en-US" altLang="zh-CN" dirty="0"/>
              <a:t>10</a:t>
            </a:r>
            <a:r>
              <a:rPr lang="zh-CN" altLang="zh-CN" dirty="0"/>
              <a:t>倍。京东众筹、淘宝众筹和苏宁众筹稳居第一梯队，筹款金额均在亿元级别；众筹网、环杉众筹、青橘众筹、创客星球、</a:t>
            </a:r>
            <a:r>
              <a:rPr lang="en-US" altLang="zh-CN" dirty="0"/>
              <a:t>DREAMORE</a:t>
            </a:r>
            <a:r>
              <a:rPr lang="zh-CN" altLang="zh-CN" dirty="0"/>
              <a:t>和开始众筹在</a:t>
            </a:r>
            <a:r>
              <a:rPr lang="en-US" altLang="zh-CN" dirty="0"/>
              <a:t>1</a:t>
            </a:r>
            <a:r>
              <a:rPr lang="zh-CN" altLang="zh-CN" dirty="0"/>
              <a:t>，</a:t>
            </a:r>
            <a:r>
              <a:rPr lang="en-US" altLang="zh-CN" dirty="0"/>
              <a:t>000-8</a:t>
            </a:r>
            <a:r>
              <a:rPr lang="zh-CN" altLang="zh-CN" dirty="0"/>
              <a:t>，</a:t>
            </a:r>
            <a:r>
              <a:rPr lang="en-US" altLang="zh-CN" dirty="0"/>
              <a:t>000</a:t>
            </a:r>
            <a:r>
              <a:rPr lang="zh-CN" altLang="zh-CN" dirty="0"/>
              <a:t>万元之间，位列第二梯队；其余平台中还有</a:t>
            </a:r>
            <a:r>
              <a:rPr lang="en-US" altLang="zh-CN" dirty="0"/>
              <a:t>15</a:t>
            </a:r>
            <a:r>
              <a:rPr lang="zh-CN" altLang="zh-CN" dirty="0"/>
              <a:t>家金额在百万元级别，可排在第三梯队。</a:t>
            </a:r>
            <a:endParaRPr lang="zh-CN"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37939726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19256" cy="5688632"/>
          </a:xfrm>
        </p:spPr>
        <p:txBody>
          <a:bodyPr>
            <a:normAutofit fontScale="92500" lnSpcReduction="10000"/>
          </a:bodyPr>
          <a:lstStyle/>
          <a:p>
            <a:pPr lvl="0"/>
            <a:r>
              <a:rPr lang="zh-CN" altLang="en-US" sz="1900" b="1" dirty="0" smtClean="0"/>
              <a:t>一、</a:t>
            </a:r>
            <a:r>
              <a:rPr lang="zh-CN" altLang="zh-CN" sz="1900" b="1" dirty="0"/>
              <a:t>整体概况</a:t>
            </a:r>
          </a:p>
          <a:p>
            <a:r>
              <a:rPr lang="zh-CN" altLang="en-US" sz="1900" b="1" dirty="0" smtClean="0"/>
              <a:t>（</a:t>
            </a:r>
            <a:r>
              <a:rPr lang="en-US" altLang="zh-CN" sz="1900" b="1" dirty="0" smtClean="0"/>
              <a:t>1</a:t>
            </a:r>
            <a:r>
              <a:rPr lang="zh-CN" altLang="en-US" sz="1900" b="1" dirty="0" smtClean="0"/>
              <a:t>）</a:t>
            </a:r>
            <a:r>
              <a:rPr lang="zh-CN" altLang="zh-CN" sz="1900" b="1" dirty="0" smtClean="0"/>
              <a:t>平台</a:t>
            </a:r>
            <a:r>
              <a:rPr lang="zh-CN" altLang="zh-CN" sz="1900" b="1" dirty="0"/>
              <a:t>数量</a:t>
            </a:r>
            <a:r>
              <a:rPr lang="zh-CN" altLang="zh-CN" sz="1900" b="1" dirty="0" smtClean="0"/>
              <a:t>走势</a:t>
            </a:r>
            <a:endParaRPr lang="en-US" altLang="zh-CN" sz="1900" b="1" dirty="0" smtClean="0"/>
          </a:p>
          <a:p>
            <a:r>
              <a:rPr lang="zh-CN" altLang="zh-CN" sz="1900" dirty="0"/>
              <a:t>据不完全统计，截至</a:t>
            </a:r>
            <a:r>
              <a:rPr lang="en-US" altLang="zh-CN" sz="1900" dirty="0"/>
              <a:t>2015</a:t>
            </a:r>
            <a:r>
              <a:rPr lang="zh-CN" altLang="zh-CN" sz="1900" dirty="0"/>
              <a:t>年底，我国互联网众筹平台至少有</a:t>
            </a:r>
            <a:r>
              <a:rPr lang="en-US" altLang="zh-CN" sz="1900" dirty="0"/>
              <a:t>365</a:t>
            </a:r>
            <a:r>
              <a:rPr lang="zh-CN" altLang="zh-CN" sz="1900" dirty="0"/>
              <a:t>家，覆盖</a:t>
            </a:r>
            <a:r>
              <a:rPr lang="en-US" altLang="zh-CN" sz="1900" dirty="0"/>
              <a:t>21</a:t>
            </a:r>
            <a:r>
              <a:rPr lang="zh-CN" altLang="zh-CN" sz="1900" dirty="0"/>
              <a:t>个省市。其中</a:t>
            </a:r>
            <a:r>
              <a:rPr lang="en-US" altLang="zh-CN" sz="1900" dirty="0"/>
              <a:t>2015</a:t>
            </a:r>
            <a:r>
              <a:rPr lang="zh-CN" altLang="zh-CN" sz="1900" dirty="0"/>
              <a:t>年上线的平台有</a:t>
            </a:r>
            <a:r>
              <a:rPr lang="en-US" altLang="zh-CN" sz="1900" dirty="0"/>
              <a:t>168</a:t>
            </a:r>
            <a:r>
              <a:rPr lang="zh-CN" altLang="zh-CN" sz="1900" dirty="0"/>
              <a:t>家，较去年小幅增长</a:t>
            </a:r>
            <a:r>
              <a:rPr lang="en-US" altLang="zh-CN" sz="1900" dirty="0"/>
              <a:t>7.0%</a:t>
            </a:r>
            <a:r>
              <a:rPr lang="zh-CN" altLang="zh-CN" sz="1900" dirty="0"/>
              <a:t>。一方面，最近半年新入场的机构呈大幅减少趋势；另一方面，至少已有</a:t>
            </a:r>
            <a:r>
              <a:rPr lang="en-US" altLang="zh-CN" sz="1900" dirty="0"/>
              <a:t>84</a:t>
            </a:r>
            <a:r>
              <a:rPr lang="zh-CN" altLang="zh-CN" sz="1900" dirty="0"/>
              <a:t>家平台停运、倒闭或转型做其它业务，约占平台总数的</a:t>
            </a:r>
            <a:r>
              <a:rPr lang="en-US" altLang="zh-CN" sz="1900" dirty="0"/>
              <a:t>23.0%</a:t>
            </a:r>
            <a:r>
              <a:rPr lang="zh-CN" altLang="zh-CN" sz="1900" dirty="0"/>
              <a:t>。全国共有正常运营众筹平台</a:t>
            </a:r>
            <a:r>
              <a:rPr lang="en-US" altLang="zh-CN" sz="1900" dirty="0"/>
              <a:t>283</a:t>
            </a:r>
            <a:r>
              <a:rPr lang="zh-CN" altLang="zh-CN" sz="1900" dirty="0"/>
              <a:t>家</a:t>
            </a:r>
            <a:r>
              <a:rPr lang="en-US" altLang="zh-CN" sz="1900" dirty="0"/>
              <a:t>(</a:t>
            </a:r>
            <a:r>
              <a:rPr lang="zh-CN" altLang="zh-CN" sz="1900" dirty="0"/>
              <a:t>不含测试上线平台</a:t>
            </a:r>
            <a:r>
              <a:rPr lang="en-US" altLang="zh-CN" sz="1900" dirty="0"/>
              <a:t>)</a:t>
            </a:r>
            <a:r>
              <a:rPr lang="zh-CN" altLang="zh-CN" sz="1900" dirty="0"/>
              <a:t>，同比</a:t>
            </a:r>
            <a:r>
              <a:rPr lang="en-US" altLang="zh-CN" sz="1900" dirty="0"/>
              <a:t>2014</a:t>
            </a:r>
            <a:r>
              <a:rPr lang="zh-CN" altLang="zh-CN" sz="1900" dirty="0"/>
              <a:t>年全国正常运营众筹平台数量增长</a:t>
            </a:r>
            <a:r>
              <a:rPr lang="en-US" altLang="zh-CN" sz="1900" dirty="0"/>
              <a:t>99.30%</a:t>
            </a:r>
            <a:r>
              <a:rPr lang="zh-CN" altLang="zh-CN" sz="1900" dirty="0"/>
              <a:t>，是</a:t>
            </a:r>
            <a:r>
              <a:rPr lang="en-US" altLang="zh-CN" sz="1900" dirty="0"/>
              <a:t>2013</a:t>
            </a:r>
            <a:r>
              <a:rPr lang="zh-CN" altLang="zh-CN" sz="1900" dirty="0"/>
              <a:t>年正常运营平台数量的近</a:t>
            </a:r>
            <a:r>
              <a:rPr lang="en-US" altLang="zh-CN" sz="1900" dirty="0"/>
              <a:t>10</a:t>
            </a:r>
            <a:r>
              <a:rPr lang="zh-CN" altLang="zh-CN" sz="1900" dirty="0"/>
              <a:t>倍</a:t>
            </a:r>
            <a:r>
              <a:rPr lang="zh-CN" altLang="zh-CN" sz="1900" dirty="0" smtClean="0"/>
              <a:t>。</a:t>
            </a:r>
            <a:r>
              <a:rPr lang="zh-CN" altLang="en-US" sz="1900" dirty="0" smtClean="0"/>
              <a:t>如图</a:t>
            </a:r>
            <a:r>
              <a:rPr lang="en-US" altLang="zh-CN" sz="1900" dirty="0" smtClean="0"/>
              <a:t>9-3</a:t>
            </a:r>
            <a:r>
              <a:rPr lang="zh-CN" altLang="en-US" sz="1900" dirty="0" smtClean="0"/>
              <a:t>所示。</a:t>
            </a:r>
            <a:endParaRPr lang="en-US" altLang="zh-CN" sz="19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lgn="ctr">
              <a:buNone/>
            </a:pPr>
            <a:r>
              <a:rPr lang="zh-CN" altLang="zh-CN" sz="1500" b="1" dirty="0" smtClean="0"/>
              <a:t>图</a:t>
            </a:r>
            <a:r>
              <a:rPr lang="en-US" altLang="zh-CN" sz="1500" b="1" dirty="0"/>
              <a:t>9-3 </a:t>
            </a:r>
            <a:r>
              <a:rPr lang="zh-CN" altLang="zh-CN" sz="1500" b="1" dirty="0"/>
              <a:t>历年正常运营众筹平台</a:t>
            </a:r>
            <a:r>
              <a:rPr lang="zh-CN" altLang="zh-CN" sz="1500" b="1" dirty="0" smtClean="0"/>
              <a:t>数量</a:t>
            </a:r>
            <a:endParaRPr lang="en-US" altLang="zh-CN" sz="1500" b="1" dirty="0" smtClean="0"/>
          </a:p>
          <a:p>
            <a:pPr marL="0" indent="0">
              <a:buNone/>
            </a:pPr>
            <a:r>
              <a:rPr lang="zh-CN" altLang="zh-CN" sz="1500" dirty="0"/>
              <a:t>数据来源：盈灿</a:t>
            </a:r>
            <a:r>
              <a:rPr lang="zh-CN" altLang="zh-CN" sz="1500" dirty="0" smtClean="0"/>
              <a:t>咨询</a:t>
            </a:r>
            <a:endParaRPr lang="zh-CN" altLang="zh-CN" sz="15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graphicFrame>
        <p:nvGraphicFramePr>
          <p:cNvPr id="7" name="图表 6"/>
          <p:cNvGraphicFramePr/>
          <p:nvPr>
            <p:extLst>
              <p:ext uri="{D42A27DB-BD31-4B8C-83A1-F6EECF244321}">
                <p14:modId xmlns:p14="http://schemas.microsoft.com/office/powerpoint/2010/main" val="1283568080"/>
              </p:ext>
            </p:extLst>
          </p:nvPr>
        </p:nvGraphicFramePr>
        <p:xfrm>
          <a:off x="2342740" y="3212976"/>
          <a:ext cx="4448175" cy="22117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9733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en-US" b="1" dirty="0" smtClean="0"/>
              <a:t>（</a:t>
            </a:r>
            <a:r>
              <a:rPr lang="en-US" altLang="zh-CN" b="1" dirty="0"/>
              <a:t>2</a:t>
            </a:r>
            <a:r>
              <a:rPr lang="zh-CN" altLang="en-US" b="1" dirty="0" smtClean="0"/>
              <a:t>）</a:t>
            </a:r>
            <a:r>
              <a:rPr lang="zh-CN" altLang="zh-CN" b="1" dirty="0" smtClean="0"/>
              <a:t>平台</a:t>
            </a:r>
            <a:r>
              <a:rPr lang="zh-CN" altLang="en-US" b="1" dirty="0" smtClean="0"/>
              <a:t>类型分布</a:t>
            </a:r>
            <a:endParaRPr lang="en-US" altLang="zh-CN" b="1" dirty="0" smtClean="0"/>
          </a:p>
          <a:p>
            <a:r>
              <a:rPr lang="en-US" altLang="zh-CN" dirty="0"/>
              <a:t>2015</a:t>
            </a:r>
            <a:r>
              <a:rPr lang="zh-CN" altLang="zh-CN" dirty="0"/>
              <a:t>年全年共有</a:t>
            </a:r>
            <a:r>
              <a:rPr lang="en-US" altLang="zh-CN" dirty="0"/>
              <a:t>40</a:t>
            </a:r>
            <a:r>
              <a:rPr lang="zh-CN" altLang="zh-CN" dirty="0"/>
              <a:t>家众筹平台倒闭</a:t>
            </a:r>
            <a:r>
              <a:rPr lang="en-US" altLang="zh-CN" dirty="0"/>
              <a:t>(</a:t>
            </a:r>
            <a:r>
              <a:rPr lang="zh-CN" altLang="zh-CN" dirty="0"/>
              <a:t>平台网站无法打开时间超过</a:t>
            </a:r>
            <a:r>
              <a:rPr lang="en-US" altLang="zh-CN" dirty="0"/>
              <a:t>30</a:t>
            </a:r>
            <a:r>
              <a:rPr lang="zh-CN" altLang="zh-CN" dirty="0"/>
              <a:t>天</a:t>
            </a:r>
            <a:r>
              <a:rPr lang="en-US" altLang="zh-CN" dirty="0"/>
              <a:t>)</a:t>
            </a:r>
            <a:r>
              <a:rPr lang="zh-CN" altLang="zh-CN" dirty="0"/>
              <a:t>，</a:t>
            </a:r>
            <a:r>
              <a:rPr lang="en-US" altLang="zh-CN" dirty="0"/>
              <a:t>26</a:t>
            </a:r>
            <a:r>
              <a:rPr lang="zh-CN" altLang="zh-CN" dirty="0"/>
              <a:t>家众筹平台转型</a:t>
            </a:r>
            <a:r>
              <a:rPr lang="zh-CN" altLang="zh-CN" dirty="0" smtClean="0"/>
              <a:t>。</a:t>
            </a:r>
            <a:endParaRPr lang="en-US" altLang="zh-CN" dirty="0" smtClean="0"/>
          </a:p>
          <a:p>
            <a:r>
              <a:rPr lang="zh-CN" altLang="zh-CN" dirty="0" smtClean="0"/>
              <a:t>倒闭</a:t>
            </a:r>
            <a:r>
              <a:rPr lang="zh-CN" altLang="zh-CN" dirty="0"/>
              <a:t>和转型原因多为平台规模小，资源上无法与巨头平台竞争，且又未及时调整细分方向，做出自身特色业务以及在一系列监管政策出台后平台产生了迷茫，导致经营难以为继</a:t>
            </a:r>
            <a:r>
              <a:rPr lang="zh-CN" altLang="zh-CN" dirty="0" smtClean="0"/>
              <a:t>。</a:t>
            </a:r>
            <a:endParaRPr lang="en-US" altLang="zh-CN" dirty="0" smtClean="0"/>
          </a:p>
          <a:p>
            <a:r>
              <a:rPr lang="zh-CN" altLang="zh-CN" dirty="0" smtClean="0"/>
              <a:t>在</a:t>
            </a:r>
            <a:r>
              <a:rPr lang="zh-CN" altLang="zh-CN" dirty="0"/>
              <a:t>转型的众筹平台中，转型后的方向多为</a:t>
            </a:r>
            <a:r>
              <a:rPr lang="en-US" altLang="zh-CN" dirty="0"/>
              <a:t>P2P</a:t>
            </a:r>
            <a:r>
              <a:rPr lang="zh-CN" altLang="zh-CN" dirty="0"/>
              <a:t>网贷、众筹外围服务、创业人培训、社交论坛、团购、电商、彩票、供应商及理财产品导购等</a:t>
            </a:r>
            <a:r>
              <a:rPr lang="zh-CN"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414603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836712"/>
            <a:ext cx="8208912" cy="720080"/>
          </a:xfrm>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098895" y="2300679"/>
            <a:ext cx="6993986" cy="1200329"/>
          </a:xfrm>
          <a:prstGeom prst="rect">
            <a:avLst/>
          </a:prstGeom>
        </p:spPr>
        <p:txBody>
          <a:bodyPr wrap="square">
            <a:spAutoFit/>
          </a:bodyPr>
          <a:lstStyle/>
          <a:p>
            <a:pPr marL="285750" indent="-285750">
              <a:lnSpc>
                <a:spcPct val="200000"/>
              </a:lnSpc>
              <a:buSzPct val="150000"/>
              <a:buBlip>
                <a:blip r:embed="rId2"/>
              </a:buBlip>
            </a:pPr>
            <a:r>
              <a:rPr lang="zh-CN" altLang="zh-CN" dirty="0" smtClean="0">
                <a:solidFill>
                  <a:srgbClr val="6A5015"/>
                </a:solidFill>
                <a:latin typeface="仿宋" panose="02010609060101010101" pitchFamily="49" charset="-122"/>
                <a:ea typeface="仿宋" panose="02010609060101010101" pitchFamily="49" charset="-122"/>
              </a:rPr>
              <a:t>了解</a:t>
            </a:r>
            <a:r>
              <a:rPr lang="zh-CN" altLang="zh-CN" dirty="0">
                <a:solidFill>
                  <a:srgbClr val="6A5015"/>
                </a:solidFill>
                <a:latin typeface="仿宋" panose="02010609060101010101" pitchFamily="49" charset="-122"/>
                <a:ea typeface="仿宋" panose="02010609060101010101" pitchFamily="49" charset="-122"/>
              </a:rPr>
              <a:t>中外众筹的发展历程和主要运营模式</a:t>
            </a:r>
            <a:r>
              <a:rPr lang="zh-CN" altLang="en-US" dirty="0" smtClean="0">
                <a:solidFill>
                  <a:srgbClr val="6A5015"/>
                </a:solidFill>
                <a:latin typeface="仿宋" panose="02010609060101010101" pitchFamily="49" charset="-122"/>
                <a:ea typeface="仿宋" panose="02010609060101010101" pitchFamily="49" charset="-122"/>
              </a:rPr>
              <a:t>；</a:t>
            </a:r>
            <a:endParaRPr lang="en-US" altLang="zh-CN" dirty="0" smtClean="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zh-CN" dirty="0" smtClean="0">
                <a:solidFill>
                  <a:srgbClr val="6A5015"/>
                </a:solidFill>
                <a:latin typeface="仿宋" panose="02010609060101010101" pitchFamily="49" charset="-122"/>
                <a:ea typeface="仿宋" panose="02010609060101010101" pitchFamily="49" charset="-122"/>
              </a:rPr>
              <a:t>了解</a:t>
            </a:r>
            <a:r>
              <a:rPr lang="zh-CN" altLang="zh-CN" dirty="0">
                <a:solidFill>
                  <a:srgbClr val="6A5015"/>
                </a:solidFill>
                <a:latin typeface="仿宋" panose="02010609060101010101" pitchFamily="49" charset="-122"/>
                <a:ea typeface="仿宋" panose="02010609060101010101" pitchFamily="49" charset="-122"/>
              </a:rPr>
              <a:t>中外众筹的发展</a:t>
            </a:r>
            <a:r>
              <a:rPr lang="zh-CN" altLang="zh-CN" dirty="0" smtClean="0">
                <a:solidFill>
                  <a:srgbClr val="6A5015"/>
                </a:solidFill>
                <a:latin typeface="仿宋" panose="02010609060101010101" pitchFamily="49" charset="-122"/>
                <a:ea typeface="仿宋" panose="02010609060101010101" pitchFamily="49" charset="-122"/>
              </a:rPr>
              <a:t>状况</a:t>
            </a:r>
            <a:r>
              <a:rPr lang="zh-CN" altLang="en-US" dirty="0" smtClean="0">
                <a:solidFill>
                  <a:srgbClr val="6A5015"/>
                </a:solidFill>
                <a:latin typeface="仿宋" panose="02010609060101010101" pitchFamily="49" charset="-122"/>
                <a:ea typeface="仿宋" panose="02010609060101010101" pitchFamily="49" charset="-122"/>
              </a:rPr>
              <a:t>。</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84576"/>
          </a:xfrm>
        </p:spPr>
        <p:txBody>
          <a:bodyPr>
            <a:normAutofit lnSpcReduction="10000"/>
          </a:bodyPr>
          <a:lstStyle/>
          <a:p>
            <a:r>
              <a:rPr lang="zh-CN" altLang="zh-CN" dirty="0" smtClean="0"/>
              <a:t>截至</a:t>
            </a:r>
            <a:r>
              <a:rPr lang="en-US" altLang="zh-CN" dirty="0"/>
              <a:t>2015</a:t>
            </a:r>
            <a:r>
              <a:rPr lang="zh-CN" altLang="zh-CN" dirty="0"/>
              <a:t>年</a:t>
            </a:r>
            <a:r>
              <a:rPr lang="en-US" altLang="zh-CN" dirty="0"/>
              <a:t>12</a:t>
            </a:r>
            <a:r>
              <a:rPr lang="zh-CN" altLang="zh-CN" dirty="0"/>
              <a:t>月底，全国各种类型的众筹平台中，非公开股权融资平台最多，有</a:t>
            </a:r>
            <a:r>
              <a:rPr lang="en-US" altLang="zh-CN" dirty="0"/>
              <a:t>130</a:t>
            </a:r>
            <a:r>
              <a:rPr lang="zh-CN" altLang="zh-CN" dirty="0"/>
              <a:t>家；其次是奖励众筹平台，有</a:t>
            </a:r>
            <a:r>
              <a:rPr lang="en-US" altLang="zh-CN" dirty="0"/>
              <a:t>66</a:t>
            </a:r>
            <a:r>
              <a:rPr lang="zh-CN" altLang="zh-CN" dirty="0"/>
              <a:t>家；混合众筹平台为</a:t>
            </a:r>
            <a:r>
              <a:rPr lang="en-US" altLang="zh-CN" dirty="0"/>
              <a:t>79</a:t>
            </a:r>
            <a:r>
              <a:rPr lang="zh-CN" altLang="zh-CN" dirty="0"/>
              <a:t>家；公益众筹平台仍然为小众类型，仅有</a:t>
            </a:r>
            <a:r>
              <a:rPr lang="en-US" altLang="zh-CN" dirty="0"/>
              <a:t>8</a:t>
            </a:r>
            <a:r>
              <a:rPr lang="zh-CN" altLang="zh-CN" dirty="0"/>
              <a:t>家</a:t>
            </a:r>
            <a:r>
              <a:rPr lang="zh-CN" altLang="zh-CN" dirty="0" smtClean="0"/>
              <a:t>。</a:t>
            </a:r>
            <a:r>
              <a:rPr lang="zh-CN" altLang="en-US" dirty="0" smtClean="0"/>
              <a:t>如图</a:t>
            </a:r>
            <a:r>
              <a:rPr lang="en-US" altLang="zh-CN" dirty="0" smtClean="0"/>
              <a:t>9-4</a:t>
            </a:r>
            <a:r>
              <a:rPr lang="zh-CN" altLang="en-US" dirty="0" smtClean="0"/>
              <a:t>所示。</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lgn="ctr">
              <a:buNone/>
            </a:pPr>
            <a:endParaRPr lang="en-US" altLang="zh-CN" sz="1400" b="1" dirty="0" smtClean="0"/>
          </a:p>
          <a:p>
            <a:pPr marL="0" indent="0" algn="ctr">
              <a:buNone/>
            </a:pPr>
            <a:endParaRPr lang="en-US" altLang="zh-CN" sz="1400" b="1" dirty="0"/>
          </a:p>
          <a:p>
            <a:pPr marL="0" indent="0" algn="ctr">
              <a:buNone/>
            </a:pPr>
            <a:r>
              <a:rPr lang="zh-CN" altLang="zh-CN" sz="1400" b="1" dirty="0" smtClean="0"/>
              <a:t>图</a:t>
            </a:r>
            <a:r>
              <a:rPr lang="en-US" altLang="zh-CN" sz="1400" b="1" dirty="0"/>
              <a:t>9-4 </a:t>
            </a:r>
            <a:r>
              <a:rPr lang="zh-CN" altLang="zh-CN" sz="1400" b="1" dirty="0"/>
              <a:t>众筹平台的类型分布（占比）</a:t>
            </a:r>
          </a:p>
          <a:p>
            <a:pPr marL="0" indent="0">
              <a:buNone/>
            </a:pPr>
            <a:r>
              <a:rPr lang="zh-CN" altLang="zh-CN" sz="1400" dirty="0"/>
              <a:t>数据来源：盈灿</a:t>
            </a:r>
            <a:r>
              <a:rPr lang="zh-CN" altLang="zh-CN" sz="1400" dirty="0" smtClean="0"/>
              <a:t>咨询</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graphicFrame>
        <p:nvGraphicFramePr>
          <p:cNvPr id="5" name="图表 4"/>
          <p:cNvGraphicFramePr/>
          <p:nvPr>
            <p:extLst>
              <p:ext uri="{D42A27DB-BD31-4B8C-83A1-F6EECF244321}">
                <p14:modId xmlns:p14="http://schemas.microsoft.com/office/powerpoint/2010/main" val="3843004394"/>
              </p:ext>
            </p:extLst>
          </p:nvPr>
        </p:nvGraphicFramePr>
        <p:xfrm>
          <a:off x="1547664" y="1844824"/>
          <a:ext cx="5688631" cy="3168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3235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19256" cy="5688632"/>
          </a:xfrm>
        </p:spPr>
        <p:txBody>
          <a:bodyPr>
            <a:normAutofit/>
          </a:bodyPr>
          <a:lstStyle/>
          <a:p>
            <a:pPr lvl="0"/>
            <a:r>
              <a:rPr lang="zh-CN" altLang="en-US" b="1" dirty="0" smtClean="0"/>
              <a:t>二、</a:t>
            </a:r>
            <a:r>
              <a:rPr lang="zh-CN" altLang="en-US" b="1" dirty="0"/>
              <a:t>交易数量</a:t>
            </a:r>
            <a:endParaRPr lang="zh-CN" altLang="zh-CN" b="1" dirty="0"/>
          </a:p>
          <a:p>
            <a:r>
              <a:rPr lang="zh-CN" altLang="en-US" b="1" dirty="0" smtClean="0"/>
              <a:t>（</a:t>
            </a:r>
            <a:r>
              <a:rPr lang="en-US" altLang="zh-CN" b="1" dirty="0" smtClean="0"/>
              <a:t>1</a:t>
            </a:r>
            <a:r>
              <a:rPr lang="zh-CN" altLang="en-US" b="1" dirty="0" smtClean="0"/>
              <a:t>）</a:t>
            </a:r>
            <a:r>
              <a:rPr lang="zh-CN" altLang="en-US" b="1" dirty="0"/>
              <a:t>项目</a:t>
            </a:r>
            <a:r>
              <a:rPr lang="zh-CN" altLang="en-US" b="1" dirty="0" smtClean="0"/>
              <a:t>数量</a:t>
            </a:r>
            <a:endParaRPr lang="en-US" altLang="zh-CN" b="1" dirty="0" smtClean="0"/>
          </a:p>
          <a:p>
            <a:r>
              <a:rPr lang="zh-CN" altLang="zh-CN" dirty="0"/>
              <a:t> </a:t>
            </a:r>
            <a:r>
              <a:rPr lang="en-US" altLang="zh-CN" dirty="0"/>
              <a:t>2015</a:t>
            </a:r>
            <a:r>
              <a:rPr lang="zh-CN" altLang="zh-CN" dirty="0"/>
              <a:t>年全年，全国众筹行业共新增项目</a:t>
            </a:r>
            <a:r>
              <a:rPr lang="en-US" altLang="zh-CN" dirty="0"/>
              <a:t>49242</a:t>
            </a:r>
            <a:r>
              <a:rPr lang="zh-CN" altLang="zh-CN" dirty="0"/>
              <a:t>个，其中，奖励众筹项目最多，为</a:t>
            </a:r>
            <a:r>
              <a:rPr lang="en-US" altLang="zh-CN" dirty="0"/>
              <a:t>33932</a:t>
            </a:r>
            <a:r>
              <a:rPr lang="zh-CN" altLang="zh-CN" dirty="0"/>
              <a:t>个，占总项目数</a:t>
            </a:r>
            <a:r>
              <a:rPr lang="en-US" altLang="zh-CN" dirty="0"/>
              <a:t>68.90%</a:t>
            </a:r>
            <a:r>
              <a:rPr lang="zh-CN" altLang="zh-CN" dirty="0"/>
              <a:t>；其次是公益众筹，占比为</a:t>
            </a:r>
            <a:r>
              <a:rPr lang="en-US" altLang="zh-CN" dirty="0"/>
              <a:t>15.80%</a:t>
            </a:r>
            <a:r>
              <a:rPr lang="zh-CN" altLang="zh-CN" dirty="0"/>
              <a:t>，达</a:t>
            </a:r>
            <a:r>
              <a:rPr lang="en-US" altLang="zh-CN" dirty="0"/>
              <a:t>7778</a:t>
            </a:r>
            <a:r>
              <a:rPr lang="zh-CN" altLang="zh-CN" dirty="0"/>
              <a:t>个；非公开股权融资项目数与公益众筹项目数接近，占到总项目数的</a:t>
            </a:r>
            <a:r>
              <a:rPr lang="en-US" altLang="zh-CN" dirty="0"/>
              <a:t>15.30%</a:t>
            </a:r>
            <a:r>
              <a:rPr lang="zh-CN" altLang="zh-CN" dirty="0"/>
              <a:t>，为</a:t>
            </a:r>
            <a:r>
              <a:rPr lang="en-US" altLang="zh-CN" dirty="0"/>
              <a:t>7532</a:t>
            </a:r>
            <a:r>
              <a:rPr lang="zh-CN" altLang="zh-CN" dirty="0"/>
              <a:t>个</a:t>
            </a:r>
            <a:r>
              <a:rPr lang="zh-CN" altLang="zh-CN" dirty="0" smtClean="0"/>
              <a:t>。</a:t>
            </a:r>
            <a:r>
              <a:rPr lang="zh-CN" altLang="en-US" dirty="0" smtClean="0"/>
              <a:t>如图</a:t>
            </a:r>
            <a:r>
              <a:rPr lang="en-US" altLang="zh-CN" dirty="0" smtClean="0"/>
              <a:t>9-5</a:t>
            </a:r>
            <a:r>
              <a:rPr lang="zh-CN" altLang="en-US" dirty="0" smtClean="0"/>
              <a:t>所示。</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lgn="ctr">
              <a:buNone/>
            </a:pPr>
            <a:r>
              <a:rPr lang="zh-CN" altLang="zh-CN" sz="1400" b="1" dirty="0"/>
              <a:t>图</a:t>
            </a:r>
            <a:r>
              <a:rPr lang="en-US" altLang="zh-CN" sz="1400" b="1" dirty="0"/>
              <a:t>9-5 2015</a:t>
            </a:r>
            <a:r>
              <a:rPr lang="zh-CN" altLang="zh-CN" sz="1400" b="1" dirty="0"/>
              <a:t>年全国各类型众筹项目数（单位：个）</a:t>
            </a:r>
          </a:p>
          <a:p>
            <a:pPr marL="0" indent="0">
              <a:buNone/>
            </a:pPr>
            <a:r>
              <a:rPr lang="zh-CN" altLang="zh-CN" sz="1400" dirty="0"/>
              <a:t>数据来源：盈灿</a:t>
            </a:r>
            <a:r>
              <a:rPr lang="zh-CN" altLang="zh-CN" sz="1400" dirty="0" smtClean="0"/>
              <a:t>咨询</a:t>
            </a:r>
            <a:endParaRPr lang="en-US" altLang="zh-CN" sz="1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graphicFrame>
        <p:nvGraphicFramePr>
          <p:cNvPr id="6" name="图表 5"/>
          <p:cNvGraphicFramePr/>
          <p:nvPr>
            <p:extLst>
              <p:ext uri="{D42A27DB-BD31-4B8C-83A1-F6EECF244321}">
                <p14:modId xmlns:p14="http://schemas.microsoft.com/office/powerpoint/2010/main" val="3562255518"/>
              </p:ext>
            </p:extLst>
          </p:nvPr>
        </p:nvGraphicFramePr>
        <p:xfrm>
          <a:off x="2591435" y="2852936"/>
          <a:ext cx="3961765" cy="2513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6512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19256" cy="5688632"/>
          </a:xfrm>
        </p:spPr>
        <p:txBody>
          <a:bodyPr>
            <a:normAutofit/>
          </a:bodyPr>
          <a:lstStyle/>
          <a:p>
            <a:r>
              <a:rPr lang="zh-CN" altLang="en-US" b="1" dirty="0" smtClean="0"/>
              <a:t>（</a:t>
            </a:r>
            <a:r>
              <a:rPr lang="en-US" altLang="zh-CN" b="1" dirty="0"/>
              <a:t>2</a:t>
            </a:r>
            <a:r>
              <a:rPr lang="zh-CN" altLang="en-US" b="1" dirty="0" smtClean="0"/>
              <a:t>）众筹预期筹款金额及实际完成率</a:t>
            </a:r>
            <a:endParaRPr lang="en-US" altLang="zh-CN" b="1" dirty="0" smtClean="0"/>
          </a:p>
          <a:p>
            <a:r>
              <a:rPr lang="en-US" altLang="zh-CN" dirty="0"/>
              <a:t>2015</a:t>
            </a:r>
            <a:r>
              <a:rPr lang="zh-CN" altLang="zh-CN" dirty="0"/>
              <a:t>年全年，全国众筹行业共预期筹资</a:t>
            </a:r>
            <a:r>
              <a:rPr lang="en-US" altLang="zh-CN" dirty="0"/>
              <a:t>494.92</a:t>
            </a:r>
            <a:r>
              <a:rPr lang="zh-CN" altLang="zh-CN" dirty="0"/>
              <a:t>亿元，其中，非公开股权融资预期筹资额最多，为</a:t>
            </a:r>
            <a:r>
              <a:rPr lang="en-US" altLang="zh-CN" dirty="0"/>
              <a:t>271.19</a:t>
            </a:r>
            <a:r>
              <a:rPr lang="zh-CN" altLang="zh-CN" dirty="0"/>
              <a:t>亿元，占总预期筹资额的</a:t>
            </a:r>
            <a:r>
              <a:rPr lang="en-US" altLang="zh-CN" dirty="0"/>
              <a:t>54.79%</a:t>
            </a:r>
            <a:r>
              <a:rPr lang="zh-CN" altLang="zh-CN" dirty="0"/>
              <a:t>；其次是奖励众筹预期筹资，占比为</a:t>
            </a:r>
            <a:r>
              <a:rPr lang="en-US" altLang="zh-CN" dirty="0"/>
              <a:t>42.24%</a:t>
            </a:r>
            <a:r>
              <a:rPr lang="zh-CN" altLang="zh-CN" dirty="0"/>
              <a:t>，达</a:t>
            </a:r>
            <a:r>
              <a:rPr lang="en-US" altLang="zh-CN" dirty="0"/>
              <a:t>209.04</a:t>
            </a:r>
            <a:r>
              <a:rPr lang="zh-CN" altLang="zh-CN" dirty="0"/>
              <a:t>亿元；公益众筹预期筹资金额最少，仅为</a:t>
            </a:r>
            <a:r>
              <a:rPr lang="en-US" altLang="zh-CN" dirty="0"/>
              <a:t>14.69</a:t>
            </a:r>
            <a:r>
              <a:rPr lang="zh-CN" altLang="zh-CN" dirty="0"/>
              <a:t>亿元，占全国总预期的</a:t>
            </a:r>
            <a:r>
              <a:rPr lang="en-US" altLang="zh-CN" dirty="0"/>
              <a:t>2.97%</a:t>
            </a:r>
            <a:r>
              <a:rPr lang="zh-CN" altLang="zh-CN" dirty="0"/>
              <a:t>。与三种众筹类型成功筹资金额对比，公益类众筹项目平均完成率最高，达</a:t>
            </a:r>
            <a:r>
              <a:rPr lang="en-US" altLang="zh-CN" dirty="0"/>
              <a:t>42.95%</a:t>
            </a:r>
            <a:r>
              <a:rPr lang="zh-CN" altLang="zh-CN" dirty="0"/>
              <a:t>；奖励类众筹项目平均完成率达</a:t>
            </a:r>
            <a:r>
              <a:rPr lang="en-US" altLang="zh-CN" dirty="0"/>
              <a:t>26.80%</a:t>
            </a:r>
            <a:r>
              <a:rPr lang="zh-CN" altLang="zh-CN" dirty="0"/>
              <a:t>排在第二；非公开股权融资项目平均完成率排在最后，仅为</a:t>
            </a:r>
            <a:r>
              <a:rPr lang="en-US" altLang="zh-CN" dirty="0"/>
              <a:t>19.14%</a:t>
            </a:r>
            <a:r>
              <a:rPr lang="zh-CN" altLang="zh-CN" dirty="0" smtClean="0"/>
              <a:t>。</a:t>
            </a:r>
            <a:r>
              <a:rPr lang="zh-CN" altLang="en-US" dirty="0" smtClean="0"/>
              <a:t>如图</a:t>
            </a:r>
            <a:r>
              <a:rPr lang="en-US" altLang="zh-CN" dirty="0" smtClean="0"/>
              <a:t>9-6</a:t>
            </a:r>
            <a:r>
              <a:rPr lang="zh-CN" altLang="en-US" dirty="0" smtClean="0"/>
              <a:t>所示。</a:t>
            </a:r>
            <a:endParaRPr lang="zh-CN" altLang="zh-CN"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a:p>
          <a:p>
            <a:pPr marL="0" indent="0" algn="ctr">
              <a:buNone/>
            </a:pPr>
            <a:r>
              <a:rPr lang="zh-CN" altLang="zh-CN" sz="1400" b="1" dirty="0" smtClean="0"/>
              <a:t>图</a:t>
            </a:r>
            <a:r>
              <a:rPr lang="en-US" altLang="zh-CN" sz="1400" b="1" dirty="0"/>
              <a:t>9-6 2015</a:t>
            </a:r>
            <a:r>
              <a:rPr lang="zh-CN" altLang="zh-CN" sz="1400" b="1" dirty="0"/>
              <a:t>年众筹预期筹款金额及实际完成率（单位：亿元）</a:t>
            </a:r>
          </a:p>
          <a:p>
            <a:pPr marL="0" indent="0">
              <a:buNone/>
            </a:pPr>
            <a:r>
              <a:rPr lang="zh-CN" altLang="zh-CN" sz="1400" dirty="0"/>
              <a:t>数据来源：盈灿</a:t>
            </a:r>
            <a:r>
              <a:rPr lang="zh-CN" altLang="zh-CN" sz="1400" dirty="0" smtClean="0"/>
              <a:t>咨询</a:t>
            </a:r>
            <a:endParaRPr lang="zh-CN" altLang="zh-CN"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graphicFrame>
        <p:nvGraphicFramePr>
          <p:cNvPr id="5" name="图表 4"/>
          <p:cNvGraphicFramePr/>
          <p:nvPr>
            <p:extLst>
              <p:ext uri="{D42A27DB-BD31-4B8C-83A1-F6EECF244321}">
                <p14:modId xmlns:p14="http://schemas.microsoft.com/office/powerpoint/2010/main" val="3066434267"/>
              </p:ext>
            </p:extLst>
          </p:nvPr>
        </p:nvGraphicFramePr>
        <p:xfrm>
          <a:off x="2407828" y="3068960"/>
          <a:ext cx="4318000" cy="23393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1471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b="1" dirty="0" smtClean="0"/>
              <a:t>原因</a:t>
            </a:r>
            <a:r>
              <a:rPr lang="zh-CN" altLang="en-US" b="1" dirty="0"/>
              <a:t>：</a:t>
            </a:r>
            <a:endParaRPr lang="en-US" altLang="zh-CN" b="1" dirty="0" smtClean="0"/>
          </a:p>
          <a:p>
            <a:pPr lvl="1"/>
            <a:r>
              <a:rPr lang="zh-CN" altLang="zh-CN" dirty="0" smtClean="0"/>
              <a:t>公益型</a:t>
            </a:r>
            <a:r>
              <a:rPr lang="zh-CN" altLang="zh-CN" dirty="0"/>
              <a:t>众筹与另外两类在项目实际完成率上存在一定的差异，因为公益型众筹不求物质回报，并且公益众筹项目中存在大量的长期捐赠项目，并不存在未达到预期筹资标准</a:t>
            </a:r>
            <a:r>
              <a:rPr lang="zh-CN" altLang="zh-CN" dirty="0" smtClean="0"/>
              <a:t>。</a:t>
            </a:r>
            <a:endParaRPr lang="en-US" altLang="zh-CN" dirty="0" smtClean="0"/>
          </a:p>
          <a:p>
            <a:pPr lvl="1"/>
            <a:r>
              <a:rPr lang="zh-CN" altLang="zh-CN" dirty="0"/>
              <a:t>奖励众筹与公益众筹一样，参与门槛均比较低，很多项目起投金额仅为</a:t>
            </a:r>
            <a:r>
              <a:rPr lang="en-US" altLang="zh-CN" dirty="0"/>
              <a:t>1</a:t>
            </a:r>
            <a:r>
              <a:rPr lang="zh-CN" altLang="zh-CN" dirty="0"/>
              <a:t>元，并且项目种类较为丰富，能吸引各阶层用户参与</a:t>
            </a:r>
            <a:r>
              <a:rPr lang="zh-CN" altLang="zh-CN" dirty="0" smtClean="0"/>
              <a:t>。</a:t>
            </a:r>
            <a:endParaRPr lang="en-US" altLang="zh-CN" dirty="0" smtClean="0"/>
          </a:p>
          <a:p>
            <a:pPr lvl="1"/>
            <a:r>
              <a:rPr lang="zh-CN" altLang="zh-CN" dirty="0"/>
              <a:t>非公开股权融资类项目对投资人设有一定门槛，部分平台对跟投人有年收入、职业或职位的高需求，且起投门槛较高，均在万元以上，除此之外，非公开股权融资类项目时间跨度较长，在政策方面仍还没有十分明朗，对投资人来说有一定风险</a:t>
            </a:r>
            <a:r>
              <a:rPr lang="zh-CN" altLang="zh-CN"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484749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pPr lvl="0"/>
            <a:r>
              <a:rPr lang="zh-CN" altLang="en-US" b="1" dirty="0" smtClean="0"/>
              <a:t>三、</a:t>
            </a:r>
            <a:r>
              <a:rPr lang="zh-CN" altLang="en-US" b="1" dirty="0"/>
              <a:t>众筹</a:t>
            </a:r>
            <a:r>
              <a:rPr lang="zh-CN" altLang="en-US" b="1" dirty="0" smtClean="0"/>
              <a:t>平台项目领域细分</a:t>
            </a:r>
            <a:endParaRPr lang="en-US" altLang="zh-CN" b="1" dirty="0" smtClean="0"/>
          </a:p>
          <a:p>
            <a:r>
              <a:rPr lang="en-US" altLang="zh-CN" dirty="0"/>
              <a:t>2015</a:t>
            </a:r>
            <a:r>
              <a:rPr lang="zh-CN" altLang="zh-CN" dirty="0"/>
              <a:t>年我国的奖励型众筹平台可以分为两大方向，一边是涉猎多个领域的综合类众筹平台，如京东众筹、淘宝众筹等；另一边是不断涌现出专注艺术、农业、影视、娱乐、汽车、房地产等细分领域且专业的垂直众筹平台。</a:t>
            </a:r>
          </a:p>
          <a:p>
            <a:r>
              <a:rPr lang="zh-CN" altLang="zh-CN" dirty="0"/>
              <a:t>据不完全统计，截至</a:t>
            </a:r>
            <a:r>
              <a:rPr lang="en-US" altLang="zh-CN" dirty="0"/>
              <a:t>2015</a:t>
            </a:r>
            <a:r>
              <a:rPr lang="zh-CN" altLang="zh-CN" dirty="0"/>
              <a:t>年</a:t>
            </a:r>
            <a:r>
              <a:rPr lang="en-US" altLang="zh-CN" dirty="0"/>
              <a:t>12</a:t>
            </a:r>
            <a:r>
              <a:rPr lang="zh-CN" altLang="zh-CN" dirty="0"/>
              <a:t>月底，全国奖励众筹平台总计</a:t>
            </a:r>
            <a:r>
              <a:rPr lang="en-US" altLang="zh-CN" dirty="0"/>
              <a:t>66</a:t>
            </a:r>
            <a:r>
              <a:rPr lang="zh-CN" altLang="zh-CN" dirty="0"/>
              <a:t>家，其中综合类方向最多，共有</a:t>
            </a:r>
            <a:r>
              <a:rPr lang="en-US" altLang="zh-CN" dirty="0"/>
              <a:t>44</a:t>
            </a:r>
            <a:r>
              <a:rPr lang="zh-CN" altLang="zh-CN" dirty="0"/>
              <a:t>家，占奖励型众筹平台总数的</a:t>
            </a:r>
            <a:r>
              <a:rPr lang="en-US" altLang="zh-CN" dirty="0"/>
              <a:t>66.7%</a:t>
            </a:r>
            <a:r>
              <a:rPr lang="zh-CN" altLang="zh-CN" dirty="0"/>
              <a:t>；其次是影视音类，出现</a:t>
            </a:r>
            <a:r>
              <a:rPr lang="en-US" altLang="zh-CN" dirty="0"/>
              <a:t>10</a:t>
            </a:r>
            <a:r>
              <a:rPr lang="zh-CN" altLang="zh-CN" dirty="0"/>
              <a:t>家，占比为</a:t>
            </a:r>
            <a:r>
              <a:rPr lang="en-US" altLang="zh-CN" dirty="0"/>
              <a:t>15.2%</a:t>
            </a:r>
            <a:r>
              <a:rPr lang="zh-CN" altLang="zh-CN" dirty="0"/>
              <a:t>；项目细分为房地产类位列第三，共有</a:t>
            </a:r>
            <a:r>
              <a:rPr lang="en-US" altLang="zh-CN" dirty="0"/>
              <a:t>6</a:t>
            </a:r>
            <a:r>
              <a:rPr lang="zh-CN" altLang="zh-CN" dirty="0"/>
              <a:t>家，占总数的</a:t>
            </a:r>
            <a:r>
              <a:rPr lang="en-US" altLang="zh-CN" dirty="0"/>
              <a:t>9.1%</a:t>
            </a:r>
            <a:r>
              <a:rPr lang="zh-CN" altLang="zh-CN" dirty="0"/>
              <a:t>；项目细分为农业类与汽车类平台数量一致，均为</a:t>
            </a:r>
            <a:r>
              <a:rPr lang="en-US" altLang="zh-CN" dirty="0"/>
              <a:t>2</a:t>
            </a:r>
            <a:r>
              <a:rPr lang="zh-CN" altLang="zh-CN" dirty="0"/>
              <a:t>家；酒类和艺术品类最少，各仅有</a:t>
            </a:r>
            <a:r>
              <a:rPr lang="en-US" altLang="zh-CN" dirty="0"/>
              <a:t>1</a:t>
            </a:r>
            <a:r>
              <a:rPr lang="zh-CN" altLang="zh-CN" dirty="0"/>
              <a:t>家，分别占奖励型平台总数量的</a:t>
            </a:r>
            <a:r>
              <a:rPr lang="en-US" altLang="zh-CN" dirty="0"/>
              <a:t>1.5%</a:t>
            </a:r>
            <a:r>
              <a:rPr lang="zh-CN" altLang="zh-CN" dirty="0" smtClean="0"/>
              <a:t>。</a:t>
            </a:r>
            <a:r>
              <a:rPr lang="zh-CN" altLang="en-US" dirty="0" smtClean="0"/>
              <a:t>如表</a:t>
            </a:r>
            <a:r>
              <a:rPr lang="en-US" altLang="zh-CN" dirty="0" smtClean="0"/>
              <a:t>9-2</a:t>
            </a:r>
            <a:r>
              <a:rPr lang="zh-CN" altLang="en-US" dirty="0" smtClean="0"/>
              <a:t>所示。</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152346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84576"/>
          </a:xfrm>
        </p:spPr>
        <p:txBody>
          <a:bodyPr>
            <a:normAutofit/>
          </a:bodyPr>
          <a:lstStyle/>
          <a:p>
            <a:pPr marL="0" indent="0" algn="ctr">
              <a:buNone/>
            </a:pPr>
            <a:r>
              <a:rPr lang="zh-CN" altLang="zh-CN" sz="1400" b="1" dirty="0" smtClean="0"/>
              <a:t>表</a:t>
            </a:r>
            <a:r>
              <a:rPr lang="en-US" altLang="zh-CN" sz="1400" b="1" dirty="0"/>
              <a:t>9-2 </a:t>
            </a:r>
            <a:r>
              <a:rPr lang="zh-CN" altLang="zh-CN" sz="1400" b="1" dirty="0"/>
              <a:t>全国众筹平台项目</a:t>
            </a:r>
            <a:r>
              <a:rPr lang="zh-CN" altLang="zh-CN" sz="1400" b="1" dirty="0" smtClean="0"/>
              <a:t>细分</a:t>
            </a: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zh-CN" altLang="zh-CN" sz="1400" b="1" dirty="0"/>
          </a:p>
          <a:p>
            <a:pPr marL="0" indent="0">
              <a:buNone/>
            </a:pPr>
            <a:r>
              <a:rPr lang="zh-CN" altLang="zh-CN" sz="1400" dirty="0"/>
              <a:t>数据来源：盈灿</a:t>
            </a:r>
            <a:r>
              <a:rPr lang="zh-CN" altLang="zh-CN" sz="1400" dirty="0" smtClean="0"/>
              <a:t>咨询</a:t>
            </a:r>
            <a:endParaRPr lang="zh-CN" altLang="zh-CN"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762133425"/>
              </p:ext>
            </p:extLst>
          </p:nvPr>
        </p:nvGraphicFramePr>
        <p:xfrm>
          <a:off x="1187624" y="1268760"/>
          <a:ext cx="6624737" cy="3037912"/>
        </p:xfrm>
        <a:graphic>
          <a:graphicData uri="http://schemas.openxmlformats.org/drawingml/2006/table">
            <a:tbl>
              <a:tblPr firstRow="1" firstCol="1" bandRow="1">
                <a:tableStyleId>{5C22544A-7EE6-4342-B048-85BDC9FD1C3A}</a:tableStyleId>
              </a:tblPr>
              <a:tblGrid>
                <a:gridCol w="2207727">
                  <a:extLst>
                    <a:ext uri="{9D8B030D-6E8A-4147-A177-3AD203B41FA5}">
                      <a16:colId xmlns="" xmlns:a16="http://schemas.microsoft.com/office/drawing/2014/main" val="2072531395"/>
                    </a:ext>
                  </a:extLst>
                </a:gridCol>
                <a:gridCol w="2208505">
                  <a:extLst>
                    <a:ext uri="{9D8B030D-6E8A-4147-A177-3AD203B41FA5}">
                      <a16:colId xmlns="" xmlns:a16="http://schemas.microsoft.com/office/drawing/2014/main" val="3378648017"/>
                    </a:ext>
                  </a:extLst>
                </a:gridCol>
                <a:gridCol w="2208505">
                  <a:extLst>
                    <a:ext uri="{9D8B030D-6E8A-4147-A177-3AD203B41FA5}">
                      <a16:colId xmlns="" xmlns:a16="http://schemas.microsoft.com/office/drawing/2014/main" val="2033302150"/>
                    </a:ext>
                  </a:extLst>
                </a:gridCol>
              </a:tblGrid>
              <a:tr h="379739">
                <a:tc>
                  <a:txBody>
                    <a:bodyPr/>
                    <a:lstStyle/>
                    <a:p>
                      <a:pPr algn="ctr">
                        <a:spcAft>
                          <a:spcPts val="0"/>
                        </a:spcAft>
                      </a:pPr>
                      <a:r>
                        <a:rPr lang="zh-CN" sz="1200" kern="100" dirty="0">
                          <a:effectLst/>
                        </a:rPr>
                        <a:t>项目细分</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200" kern="100" dirty="0">
                          <a:effectLst/>
                        </a:rPr>
                        <a:t>数量</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200" kern="100">
                          <a:effectLst/>
                        </a:rPr>
                        <a:t>占比</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746575389"/>
                  </a:ext>
                </a:extLst>
              </a:tr>
              <a:tr h="379739">
                <a:tc>
                  <a:txBody>
                    <a:bodyPr/>
                    <a:lstStyle/>
                    <a:p>
                      <a:pPr algn="ctr">
                        <a:spcAft>
                          <a:spcPts val="0"/>
                        </a:spcAft>
                      </a:pPr>
                      <a:r>
                        <a:rPr lang="zh-CN" sz="1200" kern="100">
                          <a:effectLst/>
                        </a:rPr>
                        <a:t>综合类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44</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66.7%</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71261948"/>
                  </a:ext>
                </a:extLst>
              </a:tr>
              <a:tr h="379739">
                <a:tc>
                  <a:txBody>
                    <a:bodyPr/>
                    <a:lstStyle/>
                    <a:p>
                      <a:pPr algn="ctr">
                        <a:spcAft>
                          <a:spcPts val="0"/>
                        </a:spcAft>
                      </a:pPr>
                      <a:r>
                        <a:rPr lang="zh-CN" sz="1200" kern="100">
                          <a:effectLst/>
                        </a:rPr>
                        <a:t>影视音类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15.2%</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3562356534"/>
                  </a:ext>
                </a:extLst>
              </a:tr>
              <a:tr h="379739">
                <a:tc>
                  <a:txBody>
                    <a:bodyPr/>
                    <a:lstStyle/>
                    <a:p>
                      <a:pPr algn="ctr">
                        <a:spcAft>
                          <a:spcPts val="0"/>
                        </a:spcAft>
                      </a:pPr>
                      <a:r>
                        <a:rPr lang="zh-CN" sz="1200" kern="100">
                          <a:effectLst/>
                        </a:rPr>
                        <a:t>房地产类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6</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9.1%</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2252301596"/>
                  </a:ext>
                </a:extLst>
              </a:tr>
              <a:tr h="379739">
                <a:tc>
                  <a:txBody>
                    <a:bodyPr/>
                    <a:lstStyle/>
                    <a:p>
                      <a:pPr algn="ctr">
                        <a:spcAft>
                          <a:spcPts val="0"/>
                        </a:spcAft>
                      </a:pPr>
                      <a:r>
                        <a:rPr lang="zh-CN" sz="1200" kern="100">
                          <a:effectLst/>
                        </a:rPr>
                        <a:t>汽车类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dirty="0">
                          <a:effectLst/>
                        </a:rPr>
                        <a:t>2</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3%</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1046531882"/>
                  </a:ext>
                </a:extLst>
              </a:tr>
              <a:tr h="379739">
                <a:tc>
                  <a:txBody>
                    <a:bodyPr/>
                    <a:lstStyle/>
                    <a:p>
                      <a:pPr algn="ctr">
                        <a:spcAft>
                          <a:spcPts val="0"/>
                        </a:spcAft>
                      </a:pPr>
                      <a:r>
                        <a:rPr lang="zh-CN" sz="1200" kern="100">
                          <a:effectLst/>
                        </a:rPr>
                        <a:t>农业类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2</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3%</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993760676"/>
                  </a:ext>
                </a:extLst>
              </a:tr>
              <a:tr h="379739">
                <a:tc>
                  <a:txBody>
                    <a:bodyPr/>
                    <a:lstStyle/>
                    <a:p>
                      <a:pPr algn="ctr">
                        <a:spcAft>
                          <a:spcPts val="0"/>
                        </a:spcAft>
                      </a:pPr>
                      <a:r>
                        <a:rPr lang="zh-CN" sz="1200" kern="100">
                          <a:effectLst/>
                        </a:rPr>
                        <a:t>酒类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1.5%</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1771909865"/>
                  </a:ext>
                </a:extLst>
              </a:tr>
              <a:tr h="379739">
                <a:tc>
                  <a:txBody>
                    <a:bodyPr/>
                    <a:lstStyle/>
                    <a:p>
                      <a:pPr algn="ctr">
                        <a:spcAft>
                          <a:spcPts val="0"/>
                        </a:spcAft>
                      </a:pPr>
                      <a:r>
                        <a:rPr lang="zh-CN" sz="1200" kern="100">
                          <a:effectLst/>
                        </a:rPr>
                        <a:t>艺术品类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dirty="0">
                          <a:effectLst/>
                        </a:rPr>
                        <a:t>1</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dirty="0">
                          <a:effectLst/>
                        </a:rPr>
                        <a:t>1.5%</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 xmlns:a16="http://schemas.microsoft.com/office/drawing/2014/main" val="3417457269"/>
                  </a:ext>
                </a:extLst>
              </a:tr>
            </a:tbl>
          </a:graphicData>
        </a:graphic>
      </p:graphicFrame>
    </p:spTree>
    <p:extLst>
      <p:ext uri="{BB962C8B-B14F-4D97-AF65-F5344CB8AC3E}">
        <p14:creationId xmlns:p14="http://schemas.microsoft.com/office/powerpoint/2010/main" val="1092038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19256" cy="5591646"/>
          </a:xfrm>
        </p:spPr>
        <p:txBody>
          <a:bodyPr>
            <a:normAutofit/>
          </a:bodyPr>
          <a:lstStyle/>
          <a:p>
            <a:pPr lvl="0"/>
            <a:r>
              <a:rPr lang="zh-CN" altLang="en-US" b="1" dirty="0"/>
              <a:t>四</a:t>
            </a:r>
            <a:r>
              <a:rPr lang="zh-CN" altLang="en-US" b="1" dirty="0" smtClean="0"/>
              <a:t>、</a:t>
            </a:r>
            <a:r>
              <a:rPr lang="en-US" altLang="zh-CN" b="1" dirty="0" smtClean="0"/>
              <a:t>2015</a:t>
            </a:r>
            <a:r>
              <a:rPr lang="zh-CN" altLang="en-US" b="1" dirty="0" smtClean="0"/>
              <a:t>年众筹行业创意项目</a:t>
            </a:r>
            <a:endParaRPr lang="en-US" altLang="zh-CN" b="1" dirty="0" smtClean="0"/>
          </a:p>
          <a:p>
            <a:r>
              <a:rPr lang="en-US" altLang="zh-CN" dirty="0"/>
              <a:t>2015</a:t>
            </a:r>
            <a:r>
              <a:rPr lang="zh-CN" altLang="zh-CN" dirty="0"/>
              <a:t>年可谓是众筹行业高速发展和关键的一年。各类创业创新企业以及转型拥抱互联网的传统企业都开始慢慢接受众筹形式，并将其视为孵化产品和品牌的重要手段。在三大众筹类型项目中选取了</a:t>
            </a:r>
            <a:r>
              <a:rPr lang="en-US" altLang="zh-CN" dirty="0"/>
              <a:t>2015</a:t>
            </a:r>
            <a:r>
              <a:rPr lang="zh-CN" altLang="zh-CN" dirty="0"/>
              <a:t>年度十大最具创意创新的高人气项目，它们各自具有鲜明的特色且对众筹这一概念在</a:t>
            </a:r>
            <a:r>
              <a:rPr lang="en-US" altLang="zh-CN" dirty="0"/>
              <a:t>2015</a:t>
            </a:r>
            <a:r>
              <a:rPr lang="zh-CN" altLang="zh-CN" dirty="0"/>
              <a:t>年有了全新的诠释</a:t>
            </a:r>
            <a:r>
              <a:rPr lang="zh-CN" altLang="zh-CN" dirty="0" smtClean="0"/>
              <a:t>。</a:t>
            </a:r>
            <a:r>
              <a:rPr lang="zh-CN" altLang="en-US" dirty="0" smtClean="0"/>
              <a:t>如表</a:t>
            </a:r>
            <a:r>
              <a:rPr lang="en-US" altLang="zh-CN" dirty="0" smtClean="0"/>
              <a:t>9-3</a:t>
            </a:r>
            <a:r>
              <a:rPr lang="zh-CN" altLang="en-US" dirty="0" smtClean="0"/>
              <a:t>所示。</a:t>
            </a:r>
            <a:endParaRPr lang="en-US" altLang="zh-CN" dirty="0" smtClean="0"/>
          </a:p>
          <a:p>
            <a:pPr marL="0" indent="0" algn="ctr">
              <a:buNone/>
            </a:pPr>
            <a:r>
              <a:rPr lang="zh-CN" altLang="zh-CN" sz="1400" b="1" dirty="0"/>
              <a:t>表</a:t>
            </a:r>
            <a:r>
              <a:rPr lang="en-US" altLang="zh-CN" sz="1400" b="1" dirty="0"/>
              <a:t>9-3 2015</a:t>
            </a:r>
            <a:r>
              <a:rPr lang="zh-CN" altLang="zh-CN" sz="1400" b="1" dirty="0"/>
              <a:t>年众筹行业创意项目</a:t>
            </a:r>
          </a:p>
          <a:p>
            <a:pPr marL="0" indent="0">
              <a:buNone/>
            </a:pPr>
            <a:endParaRPr lang="zh-CN" altLang="zh-CN" dirty="0"/>
          </a:p>
          <a:p>
            <a:pPr lvl="0"/>
            <a:endParaRPr lang="zh-CN" altLang="zh-CN" sz="19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513320055"/>
              </p:ext>
            </p:extLst>
          </p:nvPr>
        </p:nvGraphicFramePr>
        <p:xfrm>
          <a:off x="822411" y="3212977"/>
          <a:ext cx="7566013" cy="2952328"/>
        </p:xfrm>
        <a:graphic>
          <a:graphicData uri="http://schemas.openxmlformats.org/drawingml/2006/table">
            <a:tbl>
              <a:tblPr firstRow="1" firstCol="1" bandRow="1">
                <a:tableStyleId>{5C22544A-7EE6-4342-B048-85BDC9FD1C3A}</a:tableStyleId>
              </a:tblPr>
              <a:tblGrid>
                <a:gridCol w="1060665">
                  <a:extLst>
                    <a:ext uri="{9D8B030D-6E8A-4147-A177-3AD203B41FA5}">
                      <a16:colId xmlns="" xmlns:a16="http://schemas.microsoft.com/office/drawing/2014/main" val="2487372890"/>
                    </a:ext>
                  </a:extLst>
                </a:gridCol>
                <a:gridCol w="1494780">
                  <a:extLst>
                    <a:ext uri="{9D8B030D-6E8A-4147-A177-3AD203B41FA5}">
                      <a16:colId xmlns="" xmlns:a16="http://schemas.microsoft.com/office/drawing/2014/main" val="743672117"/>
                    </a:ext>
                  </a:extLst>
                </a:gridCol>
                <a:gridCol w="5010568">
                  <a:extLst>
                    <a:ext uri="{9D8B030D-6E8A-4147-A177-3AD203B41FA5}">
                      <a16:colId xmlns="" xmlns:a16="http://schemas.microsoft.com/office/drawing/2014/main" val="2595372946"/>
                    </a:ext>
                  </a:extLst>
                </a:gridCol>
              </a:tblGrid>
              <a:tr h="350976">
                <a:tc>
                  <a:txBody>
                    <a:bodyPr/>
                    <a:lstStyle/>
                    <a:p>
                      <a:pPr algn="ctr">
                        <a:spcAft>
                          <a:spcPts val="0"/>
                        </a:spcAft>
                      </a:pPr>
                      <a:r>
                        <a:rPr lang="zh-CN" sz="1050" kern="100" dirty="0">
                          <a:effectLst/>
                        </a:rPr>
                        <a:t>平台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项目名称</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项目点评</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3565037387"/>
                  </a:ext>
                </a:extLst>
              </a:tr>
              <a:tr h="1040540">
                <a:tc>
                  <a:txBody>
                    <a:bodyPr/>
                    <a:lstStyle/>
                    <a:p>
                      <a:pPr algn="just">
                        <a:spcAft>
                          <a:spcPts val="0"/>
                        </a:spcAft>
                      </a:pPr>
                      <a:r>
                        <a:rPr lang="zh-CN" sz="1050" kern="100">
                          <a:effectLst/>
                        </a:rPr>
                        <a:t>京东众筹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小牛电动智能锂电电动踏板车</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6</a:t>
                      </a:r>
                      <a:r>
                        <a:rPr lang="zh-CN" sz="1050" kern="100" dirty="0">
                          <a:effectLst/>
                        </a:rPr>
                        <a:t>月</a:t>
                      </a:r>
                      <a:r>
                        <a:rPr lang="en-US" sz="1050" kern="100" dirty="0">
                          <a:effectLst/>
                        </a:rPr>
                        <a:t>15</a:t>
                      </a:r>
                      <a:r>
                        <a:rPr lang="zh-CN" sz="1050" kern="100" dirty="0">
                          <a:effectLst/>
                        </a:rPr>
                        <a:t>号，小牛电动车在京东众筹上线，刚上线仅三小时四十分钟，筹集资金就突破</a:t>
                      </a:r>
                      <a:r>
                        <a:rPr lang="en-US" sz="1050" kern="100" dirty="0">
                          <a:effectLst/>
                        </a:rPr>
                        <a:t>2750</a:t>
                      </a:r>
                      <a:r>
                        <a:rPr lang="zh-CN" sz="1050" kern="100" dirty="0">
                          <a:effectLst/>
                        </a:rPr>
                        <a:t>万元。小牛电动车依靠其充电可有效续航</a:t>
                      </a:r>
                      <a:r>
                        <a:rPr lang="en-US" sz="1050" kern="100" dirty="0">
                          <a:effectLst/>
                        </a:rPr>
                        <a:t>100</a:t>
                      </a:r>
                      <a:r>
                        <a:rPr lang="zh-CN" sz="1050" kern="100" dirty="0">
                          <a:effectLst/>
                        </a:rPr>
                        <a:t>公里的锂电池等技术创新优势，</a:t>
                      </a:r>
                      <a:r>
                        <a:rPr lang="en-US" sz="1050" kern="100" dirty="0">
                          <a:effectLst/>
                        </a:rPr>
                        <a:t>15</a:t>
                      </a:r>
                      <a:r>
                        <a:rPr lang="zh-CN" sz="1050" kern="100" dirty="0">
                          <a:effectLst/>
                        </a:rPr>
                        <a:t>天内募集</a:t>
                      </a:r>
                      <a:r>
                        <a:rPr lang="en-US" sz="1050" kern="100" dirty="0">
                          <a:effectLst/>
                        </a:rPr>
                        <a:t>7200</a:t>
                      </a:r>
                      <a:r>
                        <a:rPr lang="zh-CN" sz="1050" kern="100" dirty="0">
                          <a:effectLst/>
                        </a:rPr>
                        <a:t>万资金和</a:t>
                      </a:r>
                      <a:r>
                        <a:rPr lang="en-US" sz="1050" kern="100" dirty="0">
                          <a:effectLst/>
                        </a:rPr>
                        <a:t>114159</a:t>
                      </a:r>
                      <a:r>
                        <a:rPr lang="zh-CN" sz="1050" kern="100" dirty="0">
                          <a:effectLst/>
                        </a:rPr>
                        <a:t>人支持。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39468028"/>
                  </a:ext>
                </a:extLst>
              </a:tr>
              <a:tr h="780406">
                <a:tc>
                  <a:txBody>
                    <a:bodyPr/>
                    <a:lstStyle/>
                    <a:p>
                      <a:pPr algn="just">
                        <a:spcAft>
                          <a:spcPts val="0"/>
                        </a:spcAft>
                      </a:pPr>
                      <a:r>
                        <a:rPr lang="zh-CN" sz="1050" kern="100">
                          <a:effectLst/>
                        </a:rPr>
                        <a:t>苏宁众筹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《叶问</a:t>
                      </a:r>
                      <a:r>
                        <a:rPr lang="en-US" sz="1050" kern="100">
                          <a:effectLst/>
                        </a:rPr>
                        <a:t>3</a:t>
                      </a:r>
                      <a:r>
                        <a:rPr lang="zh-CN" sz="1050" kern="100">
                          <a:effectLst/>
                        </a:rPr>
                        <a:t>》影视众筹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《叶问</a:t>
                      </a:r>
                      <a:r>
                        <a:rPr lang="en-US" sz="1050" kern="100" dirty="0">
                          <a:effectLst/>
                        </a:rPr>
                        <a:t>3</a:t>
                      </a:r>
                      <a:r>
                        <a:rPr lang="zh-CN" sz="1050" kern="100" dirty="0">
                          <a:effectLst/>
                        </a:rPr>
                        <a:t>》与</a:t>
                      </a:r>
                      <a:r>
                        <a:rPr lang="en-US" sz="1050" kern="100" dirty="0">
                          <a:effectLst/>
                        </a:rPr>
                        <a:t>2015</a:t>
                      </a:r>
                      <a:r>
                        <a:rPr lang="zh-CN" sz="1050" kern="100" dirty="0">
                          <a:effectLst/>
                        </a:rPr>
                        <a:t>年</a:t>
                      </a:r>
                      <a:r>
                        <a:rPr lang="en-US" sz="1050" kern="100" dirty="0">
                          <a:effectLst/>
                        </a:rPr>
                        <a:t>10</a:t>
                      </a:r>
                      <a:r>
                        <a:rPr lang="zh-CN" sz="1050" kern="100" dirty="0">
                          <a:effectLst/>
                        </a:rPr>
                        <a:t>月</a:t>
                      </a:r>
                      <a:r>
                        <a:rPr lang="en-US" sz="1050" kern="100" dirty="0">
                          <a:effectLst/>
                        </a:rPr>
                        <a:t>28</a:t>
                      </a:r>
                      <a:r>
                        <a:rPr lang="zh-CN" sz="1050" kern="100" dirty="0">
                          <a:effectLst/>
                        </a:rPr>
                        <a:t>日在苏宁众筹发起为期</a:t>
                      </a:r>
                      <a:r>
                        <a:rPr lang="en-US" sz="1050" kern="100" dirty="0">
                          <a:effectLst/>
                        </a:rPr>
                        <a:t>11</a:t>
                      </a:r>
                      <a:r>
                        <a:rPr lang="zh-CN" sz="1050" kern="100" dirty="0">
                          <a:effectLst/>
                        </a:rPr>
                        <a:t>天的众筹投资计划。截止募集期结束，实际募集资金</a:t>
                      </a:r>
                      <a:r>
                        <a:rPr lang="en-US" sz="1050" kern="100" dirty="0">
                          <a:effectLst/>
                        </a:rPr>
                        <a:t>4050</a:t>
                      </a:r>
                      <a:r>
                        <a:rPr lang="zh-CN" sz="1050" kern="100" dirty="0">
                          <a:effectLst/>
                        </a:rPr>
                        <a:t>万，远超目标融资金额，获得</a:t>
                      </a:r>
                      <a:r>
                        <a:rPr lang="en-US" sz="1050" kern="100" dirty="0">
                          <a:effectLst/>
                        </a:rPr>
                        <a:t>5100</a:t>
                      </a:r>
                      <a:r>
                        <a:rPr lang="zh-CN" sz="1050" kern="100" dirty="0">
                          <a:effectLst/>
                        </a:rPr>
                        <a:t>人支持。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421967166"/>
                  </a:ext>
                </a:extLst>
              </a:tr>
              <a:tr h="780406">
                <a:tc>
                  <a:txBody>
                    <a:bodyPr/>
                    <a:lstStyle/>
                    <a:p>
                      <a:pPr algn="just">
                        <a:spcAft>
                          <a:spcPts val="0"/>
                        </a:spcAft>
                      </a:pPr>
                      <a:r>
                        <a:rPr lang="zh-CN" sz="1050" kern="100">
                          <a:effectLst/>
                        </a:rPr>
                        <a:t>淘宝众筹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小米下一款手机新品</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小米在双</a:t>
                      </a:r>
                      <a:r>
                        <a:rPr lang="en-US" sz="1050" kern="100" dirty="0">
                          <a:effectLst/>
                        </a:rPr>
                        <a:t>11</a:t>
                      </a:r>
                      <a:r>
                        <a:rPr lang="zh-CN" sz="1050" kern="100" dirty="0">
                          <a:effectLst/>
                        </a:rPr>
                        <a:t>期间在淘宝众筹发起奖励众筹项目，共获得</a:t>
                      </a:r>
                      <a:r>
                        <a:rPr lang="en-US" sz="1050" kern="100" dirty="0">
                          <a:effectLst/>
                        </a:rPr>
                        <a:t>15.5</a:t>
                      </a:r>
                      <a:r>
                        <a:rPr lang="zh-CN" sz="1050" kern="100" dirty="0">
                          <a:effectLst/>
                        </a:rPr>
                        <a:t>万人表示喜欢并有</a:t>
                      </a:r>
                      <a:r>
                        <a:rPr lang="en-US" sz="1050" kern="100" dirty="0">
                          <a:effectLst/>
                        </a:rPr>
                        <a:t>35595</a:t>
                      </a:r>
                      <a:r>
                        <a:rPr lang="zh-CN" sz="1050" kern="100" dirty="0">
                          <a:effectLst/>
                        </a:rPr>
                        <a:t>人参与众筹投资。此次众筹实际募集资金</a:t>
                      </a:r>
                      <a:r>
                        <a:rPr lang="en-US" sz="1050" kern="100" dirty="0">
                          <a:effectLst/>
                        </a:rPr>
                        <a:t>3559.5</a:t>
                      </a:r>
                      <a:r>
                        <a:rPr lang="zh-CN" sz="1050" kern="100" dirty="0">
                          <a:effectLst/>
                        </a:rPr>
                        <a:t>万元，是目标融资金额的</a:t>
                      </a:r>
                      <a:r>
                        <a:rPr lang="en-US" sz="1050" kern="100" dirty="0">
                          <a:effectLst/>
                        </a:rPr>
                        <a:t>35.6</a:t>
                      </a:r>
                      <a:r>
                        <a:rPr lang="zh-CN" sz="1050" kern="100" dirty="0">
                          <a:effectLst/>
                        </a:rPr>
                        <a:t>倍。</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897303106"/>
                  </a:ext>
                </a:extLst>
              </a:tr>
            </a:tbl>
          </a:graphicData>
        </a:graphic>
      </p:graphicFrame>
    </p:spTree>
    <p:extLst>
      <p:ext uri="{BB962C8B-B14F-4D97-AF65-F5344CB8AC3E}">
        <p14:creationId xmlns:p14="http://schemas.microsoft.com/office/powerpoint/2010/main" val="11136461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954181203"/>
              </p:ext>
            </p:extLst>
          </p:nvPr>
        </p:nvGraphicFramePr>
        <p:xfrm>
          <a:off x="683567" y="764704"/>
          <a:ext cx="7920881" cy="5040560"/>
        </p:xfrm>
        <a:graphic>
          <a:graphicData uri="http://schemas.openxmlformats.org/drawingml/2006/table">
            <a:tbl>
              <a:tblPr firstRow="1" firstCol="1" bandRow="1">
                <a:tableStyleId>{5C22544A-7EE6-4342-B048-85BDC9FD1C3A}</a:tableStyleId>
              </a:tblPr>
              <a:tblGrid>
                <a:gridCol w="1110413">
                  <a:extLst>
                    <a:ext uri="{9D8B030D-6E8A-4147-A177-3AD203B41FA5}">
                      <a16:colId xmlns="" xmlns:a16="http://schemas.microsoft.com/office/drawing/2014/main" val="3465337999"/>
                    </a:ext>
                  </a:extLst>
                </a:gridCol>
                <a:gridCol w="1564889">
                  <a:extLst>
                    <a:ext uri="{9D8B030D-6E8A-4147-A177-3AD203B41FA5}">
                      <a16:colId xmlns="" xmlns:a16="http://schemas.microsoft.com/office/drawing/2014/main" val="745730734"/>
                    </a:ext>
                  </a:extLst>
                </a:gridCol>
                <a:gridCol w="5245579">
                  <a:extLst>
                    <a:ext uri="{9D8B030D-6E8A-4147-A177-3AD203B41FA5}">
                      <a16:colId xmlns="" xmlns:a16="http://schemas.microsoft.com/office/drawing/2014/main" val="902773064"/>
                    </a:ext>
                  </a:extLst>
                </a:gridCol>
              </a:tblGrid>
              <a:tr h="806489">
                <a:tc>
                  <a:txBody>
                    <a:bodyPr/>
                    <a:lstStyle/>
                    <a:p>
                      <a:pPr algn="just">
                        <a:spcAft>
                          <a:spcPts val="0"/>
                        </a:spcAft>
                      </a:pPr>
                      <a:r>
                        <a:rPr lang="zh-CN" sz="1050" kern="100" dirty="0">
                          <a:effectLst/>
                        </a:rPr>
                        <a:t>京东众筹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三星</a:t>
                      </a:r>
                      <a:r>
                        <a:rPr lang="en-US" sz="1050" kern="100" dirty="0">
                          <a:effectLst/>
                        </a:rPr>
                        <a:t>S6</a:t>
                      </a:r>
                      <a:r>
                        <a:rPr lang="zh-CN" sz="1050" kern="100" dirty="0">
                          <a:effectLst/>
                        </a:rPr>
                        <a:t>钢铁侠定制版</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三星于</a:t>
                      </a:r>
                      <a:r>
                        <a:rPr lang="en-US" sz="1050" kern="100">
                          <a:effectLst/>
                        </a:rPr>
                        <a:t>2015</a:t>
                      </a:r>
                      <a:r>
                        <a:rPr lang="zh-CN" sz="1050" kern="100">
                          <a:effectLst/>
                        </a:rPr>
                        <a:t>年</a:t>
                      </a:r>
                      <a:r>
                        <a:rPr lang="en-US" sz="1050" kern="100">
                          <a:effectLst/>
                        </a:rPr>
                        <a:t>6</a:t>
                      </a:r>
                      <a:r>
                        <a:rPr lang="zh-CN" sz="1050" kern="100">
                          <a:effectLst/>
                        </a:rPr>
                        <a:t>月在京东众筹发起“三星</a:t>
                      </a:r>
                      <a:r>
                        <a:rPr lang="en-US" sz="1050" kern="100">
                          <a:effectLst/>
                        </a:rPr>
                        <a:t>S6</a:t>
                      </a:r>
                      <a:r>
                        <a:rPr lang="zh-CN" sz="1050" kern="100">
                          <a:effectLst/>
                        </a:rPr>
                        <a:t>钢铁侠定制版”奖励众筹项目。这次众筹共获得</a:t>
                      </a:r>
                      <a:r>
                        <a:rPr lang="en-US" sz="1050" kern="100">
                          <a:effectLst/>
                        </a:rPr>
                        <a:t>35.95</a:t>
                      </a:r>
                      <a:r>
                        <a:rPr lang="zh-CN" sz="1050" kern="100">
                          <a:effectLst/>
                        </a:rPr>
                        <a:t>万人支持与参与，共成功募集约</a:t>
                      </a:r>
                      <a:r>
                        <a:rPr lang="en-US" sz="1050" kern="100">
                          <a:effectLst/>
                        </a:rPr>
                        <a:t>981</a:t>
                      </a:r>
                      <a:r>
                        <a:rPr lang="zh-CN" sz="1050" kern="100">
                          <a:effectLst/>
                        </a:rPr>
                        <a:t>万，成为当时京东众筹史上参与人数最多的众筹。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451931679"/>
                  </a:ext>
                </a:extLst>
              </a:tr>
              <a:tr h="806489">
                <a:tc>
                  <a:txBody>
                    <a:bodyPr/>
                    <a:lstStyle/>
                    <a:p>
                      <a:pPr algn="just">
                        <a:spcAft>
                          <a:spcPts val="0"/>
                        </a:spcAft>
                      </a:pPr>
                      <a:r>
                        <a:rPr lang="zh-CN" sz="1050" kern="100">
                          <a:effectLst/>
                        </a:rPr>
                        <a:t>个人微信众筹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《西游记之大圣归来》影视众筹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国产动画《西游记之大圣归来》上映</a:t>
                      </a:r>
                      <a:r>
                        <a:rPr lang="en-US" sz="1050" kern="100">
                          <a:effectLst/>
                        </a:rPr>
                        <a:t>62</a:t>
                      </a:r>
                      <a:r>
                        <a:rPr lang="zh-CN" sz="1050" kern="100">
                          <a:effectLst/>
                        </a:rPr>
                        <a:t>天，狂揽</a:t>
                      </a:r>
                      <a:r>
                        <a:rPr lang="en-US" sz="1050" kern="100">
                          <a:effectLst/>
                        </a:rPr>
                        <a:t>9.25</a:t>
                      </a:r>
                      <a:r>
                        <a:rPr lang="zh-CN" sz="1050" kern="100">
                          <a:effectLst/>
                        </a:rPr>
                        <a:t>亿人民币票房。当时《大圣归来》出品人路伟在微信朋友圈发出消息，为影片募集宣发经费，最终</a:t>
                      </a:r>
                      <a:r>
                        <a:rPr lang="en-US" sz="1050" kern="100">
                          <a:effectLst/>
                        </a:rPr>
                        <a:t>89</a:t>
                      </a:r>
                      <a:r>
                        <a:rPr lang="zh-CN" sz="1050" kern="100">
                          <a:effectLst/>
                        </a:rPr>
                        <a:t>位众筹者参与投资，合计投入</a:t>
                      </a:r>
                      <a:r>
                        <a:rPr lang="en-US" sz="1050" kern="100">
                          <a:effectLst/>
                        </a:rPr>
                        <a:t>780</a:t>
                      </a:r>
                      <a:r>
                        <a:rPr lang="zh-CN" sz="1050" kern="100">
                          <a:effectLst/>
                        </a:rPr>
                        <a:t>万元，最终获得本息约</a:t>
                      </a:r>
                      <a:r>
                        <a:rPr lang="en-US" sz="1050" kern="100">
                          <a:effectLst/>
                        </a:rPr>
                        <a:t>3000</a:t>
                      </a:r>
                      <a:r>
                        <a:rPr lang="zh-CN" sz="1050" kern="100">
                          <a:effectLst/>
                        </a:rPr>
                        <a:t>万。</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3082882869"/>
                  </a:ext>
                </a:extLst>
              </a:tr>
              <a:tr h="604867">
                <a:tc>
                  <a:txBody>
                    <a:bodyPr/>
                    <a:lstStyle/>
                    <a:p>
                      <a:pPr algn="just">
                        <a:spcAft>
                          <a:spcPts val="0"/>
                        </a:spcAft>
                      </a:pPr>
                      <a:r>
                        <a:rPr lang="zh-CN" sz="1050" kern="100">
                          <a:effectLst/>
                        </a:rPr>
                        <a:t>淘宝众筹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赵薇梦陇酒庄</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2015</a:t>
                      </a:r>
                      <a:r>
                        <a:rPr lang="zh-CN" sz="1050" kern="100">
                          <a:effectLst/>
                        </a:rPr>
                        <a:t>年</a:t>
                      </a:r>
                      <a:r>
                        <a:rPr lang="en-US" sz="1050" kern="100">
                          <a:effectLst/>
                        </a:rPr>
                        <a:t>10</a:t>
                      </a:r>
                      <a:r>
                        <a:rPr lang="zh-CN" sz="1050" kern="100">
                          <a:effectLst/>
                        </a:rPr>
                        <a:t>月，赵薇梦陇酒庄在淘宝众筹发起奖励众筹融资计划，共有</a:t>
                      </a:r>
                      <a:r>
                        <a:rPr lang="en-US" sz="1050" kern="100">
                          <a:effectLst/>
                        </a:rPr>
                        <a:t>72</a:t>
                      </a:r>
                      <a:r>
                        <a:rPr lang="zh-CN" sz="1050" kern="100">
                          <a:effectLst/>
                        </a:rPr>
                        <a:t>万点赞表示喜欢，</a:t>
                      </a:r>
                      <a:r>
                        <a:rPr lang="en-US" sz="1050" kern="100">
                          <a:effectLst/>
                        </a:rPr>
                        <a:t>6.1</a:t>
                      </a:r>
                      <a:r>
                        <a:rPr lang="zh-CN" sz="1050" kern="100">
                          <a:effectLst/>
                        </a:rPr>
                        <a:t>万人给予支持与投资。该项目共获得</a:t>
                      </a:r>
                      <a:r>
                        <a:rPr lang="en-US" sz="1050" kern="100">
                          <a:effectLst/>
                        </a:rPr>
                        <a:t>724</a:t>
                      </a:r>
                      <a:r>
                        <a:rPr lang="zh-CN" sz="1050" kern="100">
                          <a:effectLst/>
                        </a:rPr>
                        <a:t>万募集资金，是目标金额的</a:t>
                      </a:r>
                      <a:r>
                        <a:rPr lang="en-US" sz="1050" kern="100">
                          <a:effectLst/>
                        </a:rPr>
                        <a:t>72.4</a:t>
                      </a:r>
                      <a:r>
                        <a:rPr lang="zh-CN" sz="1050" kern="100">
                          <a:effectLst/>
                        </a:rPr>
                        <a:t>倍。</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803068975"/>
                  </a:ext>
                </a:extLst>
              </a:tr>
              <a:tr h="806489">
                <a:tc>
                  <a:txBody>
                    <a:bodyPr/>
                    <a:lstStyle/>
                    <a:p>
                      <a:pPr algn="just">
                        <a:spcAft>
                          <a:spcPts val="0"/>
                        </a:spcAft>
                      </a:pPr>
                      <a:r>
                        <a:rPr lang="zh-CN" sz="1050" kern="100" dirty="0">
                          <a:effectLst/>
                        </a:rPr>
                        <a:t>京东众筹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好妹妹工体万人演唱会</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2015</a:t>
                      </a:r>
                      <a:r>
                        <a:rPr lang="zh-CN" sz="1050" kern="100" dirty="0">
                          <a:effectLst/>
                        </a:rPr>
                        <a:t>年</a:t>
                      </a:r>
                      <a:r>
                        <a:rPr lang="en-US" sz="1050" kern="100" dirty="0">
                          <a:effectLst/>
                        </a:rPr>
                        <a:t>6</a:t>
                      </a:r>
                      <a:r>
                        <a:rPr lang="zh-CN" sz="1050" kern="100" dirty="0">
                          <a:effectLst/>
                        </a:rPr>
                        <a:t>月</a:t>
                      </a:r>
                      <a:r>
                        <a:rPr lang="en-US" sz="1050" kern="100" dirty="0">
                          <a:effectLst/>
                        </a:rPr>
                        <a:t>3</a:t>
                      </a:r>
                      <a:r>
                        <a:rPr lang="zh-CN" sz="1050" kern="100" dirty="0">
                          <a:effectLst/>
                        </a:rPr>
                        <a:t>日，好妹妹乐队“自在如风”演唱会在京东众筹上线，众筹目标是</a:t>
                      </a:r>
                      <a:r>
                        <a:rPr lang="en-US" sz="1050" kern="100" dirty="0">
                          <a:effectLst/>
                        </a:rPr>
                        <a:t>198</a:t>
                      </a:r>
                      <a:r>
                        <a:rPr lang="zh-CN" sz="1050" kern="100" dirty="0">
                          <a:effectLst/>
                        </a:rPr>
                        <a:t>万元。该项目最终筹集资金</a:t>
                      </a:r>
                      <a:r>
                        <a:rPr lang="en-US" sz="1050" kern="100" dirty="0">
                          <a:effectLst/>
                        </a:rPr>
                        <a:t>236</a:t>
                      </a:r>
                      <a:r>
                        <a:rPr lang="zh-CN" sz="1050" kern="100" dirty="0">
                          <a:effectLst/>
                        </a:rPr>
                        <a:t>万元，好妹妹乐队的两个男孩，借由互联网新宠众筹成功登上了工体。</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1378570466"/>
                  </a:ext>
                </a:extLst>
              </a:tr>
              <a:tr h="1008113">
                <a:tc>
                  <a:txBody>
                    <a:bodyPr/>
                    <a:lstStyle/>
                    <a:p>
                      <a:pPr algn="just">
                        <a:spcAft>
                          <a:spcPts val="0"/>
                        </a:spcAft>
                      </a:pPr>
                      <a:r>
                        <a:rPr lang="zh-CN" sz="1050" kern="100" dirty="0">
                          <a:effectLst/>
                        </a:rPr>
                        <a:t>淘宝众筹</a:t>
                      </a:r>
                    </a:p>
                    <a:p>
                      <a:pPr algn="just">
                        <a:spcAft>
                          <a:spcPts val="0"/>
                        </a:spcAft>
                      </a:pPr>
                      <a:r>
                        <a:rPr lang="zh-CN" sz="1050" kern="100" dirty="0">
                          <a:effectLst/>
                        </a:rPr>
                        <a:t>京东众筹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700bike</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700bike</a:t>
                      </a:r>
                      <a:r>
                        <a:rPr lang="zh-CN" sz="1050" kern="100">
                          <a:effectLst/>
                        </a:rPr>
                        <a:t>先在淘宝众筹发起盲订，这也是全国首个盲订众筹项目，此次项目获得</a:t>
                      </a:r>
                      <a:r>
                        <a:rPr lang="en-US" sz="1050" kern="100">
                          <a:effectLst/>
                        </a:rPr>
                        <a:t>1.3</a:t>
                      </a:r>
                      <a:r>
                        <a:rPr lang="zh-CN" sz="1050" kern="100">
                          <a:effectLst/>
                        </a:rPr>
                        <a:t>万人的支持和募集了</a:t>
                      </a:r>
                      <a:r>
                        <a:rPr lang="en-US" sz="1050" kern="100">
                          <a:effectLst/>
                        </a:rPr>
                        <a:t>67</a:t>
                      </a:r>
                      <a:r>
                        <a:rPr lang="zh-CN" sz="1050" kern="100">
                          <a:effectLst/>
                        </a:rPr>
                        <a:t>万资金，后又于</a:t>
                      </a:r>
                      <a:r>
                        <a:rPr lang="en-US" sz="1050" kern="100">
                          <a:effectLst/>
                        </a:rPr>
                        <a:t>11</a:t>
                      </a:r>
                      <a:r>
                        <a:rPr lang="zh-CN" sz="1050" kern="100">
                          <a:effectLst/>
                        </a:rPr>
                        <a:t>月在京东众筹平台上发起</a:t>
                      </a:r>
                      <a:r>
                        <a:rPr lang="en-US" sz="1050" kern="100">
                          <a:effectLst/>
                        </a:rPr>
                        <a:t>“</a:t>
                      </a:r>
                      <a:r>
                        <a:rPr lang="zh-CN" sz="1050" kern="100">
                          <a:effectLst/>
                        </a:rPr>
                        <a:t>无限筹</a:t>
                      </a:r>
                      <a:r>
                        <a:rPr lang="en-US" sz="1050" kern="100">
                          <a:effectLst/>
                        </a:rPr>
                        <a:t>”</a:t>
                      </a:r>
                      <a:r>
                        <a:rPr lang="zh-CN" sz="1050" kern="100">
                          <a:effectLst/>
                        </a:rPr>
                        <a:t>投资计划。截止目前，</a:t>
                      </a:r>
                      <a:r>
                        <a:rPr lang="en-US" sz="1050" kern="100">
                          <a:effectLst/>
                        </a:rPr>
                        <a:t>700bike</a:t>
                      </a:r>
                      <a:r>
                        <a:rPr lang="zh-CN" sz="1050" kern="100">
                          <a:effectLst/>
                        </a:rPr>
                        <a:t>在京东众筹平台共获得</a:t>
                      </a:r>
                      <a:r>
                        <a:rPr lang="en-US" sz="1050" kern="100">
                          <a:effectLst/>
                        </a:rPr>
                        <a:t>71.28</a:t>
                      </a:r>
                      <a:r>
                        <a:rPr lang="zh-CN" sz="1050" kern="100">
                          <a:effectLst/>
                        </a:rPr>
                        <a:t>万元募集资金。</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2809817552"/>
                  </a:ext>
                </a:extLst>
              </a:tr>
              <a:tr h="604867">
                <a:tc>
                  <a:txBody>
                    <a:bodyPr/>
                    <a:lstStyle/>
                    <a:p>
                      <a:pPr algn="just">
                        <a:spcAft>
                          <a:spcPts val="0"/>
                        </a:spcAft>
                      </a:pPr>
                      <a:r>
                        <a:rPr lang="zh-CN" sz="1050" kern="100">
                          <a:effectLst/>
                        </a:rPr>
                        <a:t>筹道股权</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WiFi</a:t>
                      </a:r>
                      <a:r>
                        <a:rPr lang="zh-CN" sz="1050" kern="100">
                          <a:effectLst/>
                        </a:rPr>
                        <a:t>万能钥匙众筹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WiFi</a:t>
                      </a:r>
                      <a:r>
                        <a:rPr lang="zh-CN" sz="1050" kern="100">
                          <a:effectLst/>
                        </a:rPr>
                        <a:t>万能钥匙在</a:t>
                      </a:r>
                      <a:r>
                        <a:rPr lang="en-US" sz="1050" kern="100">
                          <a:effectLst/>
                        </a:rPr>
                        <a:t>2015</a:t>
                      </a:r>
                      <a:r>
                        <a:rPr lang="zh-CN" sz="1050" kern="100">
                          <a:effectLst/>
                        </a:rPr>
                        <a:t>年</a:t>
                      </a:r>
                      <a:r>
                        <a:rPr lang="en-US" sz="1050" kern="100">
                          <a:effectLst/>
                        </a:rPr>
                        <a:t>5</a:t>
                      </a:r>
                      <a:r>
                        <a:rPr lang="zh-CN" sz="1050" kern="100">
                          <a:effectLst/>
                        </a:rPr>
                        <a:t>月</a:t>
                      </a:r>
                      <a:r>
                        <a:rPr lang="en-US" sz="1050" kern="100">
                          <a:effectLst/>
                        </a:rPr>
                        <a:t>29</a:t>
                      </a:r>
                      <a:r>
                        <a:rPr lang="zh-CN" sz="1050" kern="100">
                          <a:effectLst/>
                        </a:rPr>
                        <a:t>日在筹道股权众筹平台向大众发起股权众筹投资计划，目标金额</a:t>
                      </a:r>
                      <a:r>
                        <a:rPr lang="en-US" sz="1050" kern="100">
                          <a:effectLst/>
                        </a:rPr>
                        <a:t>6500</a:t>
                      </a:r>
                      <a:r>
                        <a:rPr lang="zh-CN" sz="1050" kern="100">
                          <a:effectLst/>
                        </a:rPr>
                        <a:t>万元人民币，实际获得认购金额</a:t>
                      </a:r>
                      <a:r>
                        <a:rPr lang="en-US" sz="1050" kern="100">
                          <a:effectLst/>
                        </a:rPr>
                        <a:t>77.142</a:t>
                      </a:r>
                      <a:r>
                        <a:rPr lang="zh-CN" sz="1050" kern="100">
                          <a:effectLst/>
                        </a:rPr>
                        <a:t>亿元。</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4210743648"/>
                  </a:ext>
                </a:extLst>
              </a:tr>
              <a:tr h="403246">
                <a:tc>
                  <a:txBody>
                    <a:bodyPr/>
                    <a:lstStyle/>
                    <a:p>
                      <a:pPr algn="just">
                        <a:spcAft>
                          <a:spcPts val="0"/>
                        </a:spcAft>
                      </a:pPr>
                      <a:r>
                        <a:rPr lang="zh-CN" sz="1050" kern="100">
                          <a:effectLst/>
                        </a:rPr>
                        <a:t>京东众筹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和谢霆锋一起做公益</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a:t>
                      </a:r>
                      <a:r>
                        <a:rPr lang="zh-CN" sz="1050" kern="100" dirty="0">
                          <a:effectLst/>
                        </a:rPr>
                        <a:t>和谢霆锋一起做公益</a:t>
                      </a:r>
                      <a:r>
                        <a:rPr lang="en-US" sz="1050" kern="100" dirty="0">
                          <a:effectLst/>
                        </a:rPr>
                        <a:t>”</a:t>
                      </a:r>
                      <a:r>
                        <a:rPr lang="zh-CN" sz="1050" kern="100" dirty="0">
                          <a:effectLst/>
                        </a:rPr>
                        <a:t>项目于</a:t>
                      </a:r>
                      <a:r>
                        <a:rPr lang="en-US" sz="1050" kern="100" dirty="0">
                          <a:effectLst/>
                        </a:rPr>
                        <a:t>2015</a:t>
                      </a:r>
                      <a:r>
                        <a:rPr lang="zh-CN" sz="1050" kern="100" dirty="0">
                          <a:effectLst/>
                        </a:rPr>
                        <a:t>年</a:t>
                      </a:r>
                      <a:r>
                        <a:rPr lang="en-US" sz="1050" kern="100" dirty="0">
                          <a:effectLst/>
                        </a:rPr>
                        <a:t>6</a:t>
                      </a:r>
                      <a:r>
                        <a:rPr lang="zh-CN" sz="1050" kern="100" dirty="0">
                          <a:effectLst/>
                        </a:rPr>
                        <a:t>月在京东众筹上线。截止</a:t>
                      </a:r>
                      <a:r>
                        <a:rPr lang="en-US" sz="1050" kern="100" dirty="0">
                          <a:effectLst/>
                        </a:rPr>
                        <a:t>6</a:t>
                      </a:r>
                      <a:r>
                        <a:rPr lang="zh-CN" sz="1050" kern="100" dirty="0">
                          <a:effectLst/>
                        </a:rPr>
                        <a:t>月</a:t>
                      </a:r>
                      <a:r>
                        <a:rPr lang="en-US" sz="1050" kern="100" dirty="0">
                          <a:effectLst/>
                        </a:rPr>
                        <a:t>30</a:t>
                      </a:r>
                      <a:r>
                        <a:rPr lang="zh-CN" sz="1050" kern="100" dirty="0">
                          <a:effectLst/>
                        </a:rPr>
                        <a:t>日，项目共募集</a:t>
                      </a:r>
                      <a:r>
                        <a:rPr lang="en-US" sz="1050" kern="100" dirty="0">
                          <a:effectLst/>
                        </a:rPr>
                        <a:t>107.3232</a:t>
                      </a:r>
                      <a:r>
                        <a:rPr lang="zh-CN" sz="1050" kern="100" dirty="0">
                          <a:effectLst/>
                        </a:rPr>
                        <a:t>万和获得</a:t>
                      </a:r>
                      <a:r>
                        <a:rPr lang="en-US" sz="1050" kern="100" dirty="0">
                          <a:effectLst/>
                        </a:rPr>
                        <a:t>3261</a:t>
                      </a:r>
                      <a:r>
                        <a:rPr lang="zh-CN" sz="1050" kern="100" dirty="0">
                          <a:effectLst/>
                        </a:rPr>
                        <a:t>人支持。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 xmlns:a16="http://schemas.microsoft.com/office/drawing/2014/main" val="1968363681"/>
                  </a:ext>
                </a:extLst>
              </a:tr>
            </a:tbl>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7" name="文本框 6"/>
          <p:cNvSpPr txBox="1"/>
          <p:nvPr/>
        </p:nvSpPr>
        <p:spPr>
          <a:xfrm>
            <a:off x="539555" y="5857855"/>
            <a:ext cx="3384376" cy="307777"/>
          </a:xfrm>
          <a:prstGeom prst="rect">
            <a:avLst/>
          </a:prstGeom>
          <a:noFill/>
        </p:spPr>
        <p:txBody>
          <a:bodyPr wrap="square" rtlCol="0">
            <a:spAutoFit/>
          </a:bodyPr>
          <a:lstStyle/>
          <a:p>
            <a:r>
              <a:rPr lang="zh-CN" altLang="zh-CN" sz="1400" dirty="0">
                <a:latin typeface="仿宋" panose="02010609060101010101" pitchFamily="49" charset="-122"/>
                <a:ea typeface="仿宋" panose="02010609060101010101" pitchFamily="49" charset="-122"/>
              </a:rPr>
              <a:t>数据来源：盈灿</a:t>
            </a:r>
            <a:r>
              <a:rPr lang="zh-CN" altLang="zh-CN" sz="1400" dirty="0" smtClean="0">
                <a:latin typeface="仿宋" panose="02010609060101010101" pitchFamily="49" charset="-122"/>
                <a:ea typeface="仿宋" panose="02010609060101010101" pitchFamily="49" charset="-122"/>
              </a:rPr>
              <a:t>咨询</a:t>
            </a:r>
            <a:endParaRPr lang="zh-CN" altLang="zh-CN"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845861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19256" cy="5040560"/>
          </a:xfrm>
        </p:spPr>
        <p:txBody>
          <a:bodyPr>
            <a:normAutofit/>
          </a:bodyPr>
          <a:lstStyle/>
          <a:p>
            <a:pPr lvl="0"/>
            <a:r>
              <a:rPr lang="zh-CN" altLang="en-US" b="1" dirty="0" smtClean="0"/>
              <a:t>五、部分众筹平台简介</a:t>
            </a:r>
            <a:endParaRPr lang="en-US" altLang="zh-CN" b="1" dirty="0" smtClean="0"/>
          </a:p>
          <a:p>
            <a:pPr lvl="0"/>
            <a:r>
              <a:rPr lang="zh-CN" altLang="zh-CN" dirty="0"/>
              <a:t>奖励众筹与非公开股权</a:t>
            </a:r>
            <a:r>
              <a:rPr lang="zh-CN" altLang="zh-CN" dirty="0" smtClean="0"/>
              <a:t>融资</a:t>
            </a:r>
            <a:r>
              <a:rPr lang="zh-CN" altLang="en-US" dirty="0" smtClean="0"/>
              <a:t>新趋势：</a:t>
            </a:r>
            <a:endParaRPr lang="en-US" altLang="zh-CN" dirty="0" smtClean="0"/>
          </a:p>
          <a:p>
            <a:pPr lvl="1"/>
            <a:r>
              <a:rPr lang="zh-CN" altLang="zh-CN" dirty="0" smtClean="0"/>
              <a:t>监管</a:t>
            </a:r>
            <a:r>
              <a:rPr lang="zh-CN" altLang="zh-CN" dirty="0"/>
              <a:t>思路渐明、项目多元化、领域更加细分</a:t>
            </a:r>
            <a:r>
              <a:rPr lang="zh-CN" altLang="zh-CN" dirty="0" smtClean="0"/>
              <a:t>；</a:t>
            </a:r>
            <a:endParaRPr lang="en-US" altLang="zh-CN" dirty="0" smtClean="0"/>
          </a:p>
          <a:p>
            <a:pPr lvl="1"/>
            <a:r>
              <a:rPr lang="zh-CN" altLang="zh-CN" dirty="0"/>
              <a:t>平台数量快速增加，筹资规模急剧扩张，投资人参与热度攀</a:t>
            </a:r>
            <a:r>
              <a:rPr lang="zh-CN" altLang="zh-CN" dirty="0" smtClean="0"/>
              <a:t>新高</a:t>
            </a:r>
            <a:r>
              <a:rPr lang="zh-CN" altLang="en-US" dirty="0"/>
              <a:t>；</a:t>
            </a:r>
            <a:endParaRPr lang="en-US" altLang="zh-CN" dirty="0" smtClean="0"/>
          </a:p>
          <a:p>
            <a:pPr lvl="1"/>
            <a:r>
              <a:rPr lang="zh-CN" altLang="zh-CN" dirty="0" smtClean="0"/>
              <a:t>对于整个</a:t>
            </a:r>
            <a:r>
              <a:rPr lang="zh-CN" altLang="zh-CN" dirty="0"/>
              <a:t>众筹行业的定义和重点，已不再局限为预售与</a:t>
            </a:r>
            <a:r>
              <a:rPr lang="zh-CN" altLang="zh-CN" dirty="0" smtClean="0"/>
              <a:t>营销</a:t>
            </a:r>
            <a:r>
              <a:rPr lang="zh-CN" altLang="en-US" dirty="0" smtClean="0"/>
              <a:t>；</a:t>
            </a:r>
            <a:endParaRPr lang="en-US" altLang="zh-CN" dirty="0" smtClean="0"/>
          </a:p>
          <a:p>
            <a:pPr lvl="1"/>
            <a:r>
              <a:rPr lang="zh-CN" altLang="zh-CN" dirty="0"/>
              <a:t>判断及评价众筹平台的发展质量，也不再局限为平台之间交易规模、项目数量以及参与用户</a:t>
            </a:r>
            <a:r>
              <a:rPr lang="zh-CN" altLang="zh-CN" dirty="0" smtClean="0"/>
              <a:t>，</a:t>
            </a:r>
            <a:r>
              <a:rPr lang="zh-CN" altLang="zh-CN" dirty="0"/>
              <a:t>众筹平台是否能为项目方提供孵化资源和成长指导，为用户提供品质生活以及对整个众筹行业的创新性影响程度</a:t>
            </a:r>
            <a:r>
              <a:rPr lang="zh-CN" altLang="zh-CN" dirty="0" smtClean="0"/>
              <a:t>，</a:t>
            </a:r>
            <a:r>
              <a:rPr lang="zh-CN" altLang="zh-CN" dirty="0"/>
              <a:t>都逐渐成为了新的评价标准</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919149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pPr lvl="0"/>
            <a:r>
              <a:rPr lang="zh-CN" altLang="en-US" b="1" dirty="0" smtClean="0"/>
              <a:t>（</a:t>
            </a:r>
            <a:r>
              <a:rPr lang="en-US" altLang="zh-CN" b="1" dirty="0" smtClean="0"/>
              <a:t>1</a:t>
            </a:r>
            <a:r>
              <a:rPr lang="zh-CN" altLang="en-US" b="1" dirty="0" smtClean="0"/>
              <a:t>）京东众筹</a:t>
            </a:r>
            <a:endParaRPr lang="en-US" altLang="zh-CN" b="1" dirty="0" smtClean="0"/>
          </a:p>
          <a:p>
            <a:r>
              <a:rPr lang="en-US" altLang="zh-CN" dirty="0"/>
              <a:t> </a:t>
            </a:r>
            <a:r>
              <a:rPr lang="zh-CN" altLang="zh-CN" dirty="0"/>
              <a:t>京东众筹板块分为两类，第一类为奖励众筹，第二类为非公开股权融资，也就是</a:t>
            </a:r>
            <a:r>
              <a:rPr lang="en-US" altLang="zh-CN" dirty="0"/>
              <a:t>“</a:t>
            </a:r>
            <a:r>
              <a:rPr lang="zh-CN" altLang="zh-CN" dirty="0"/>
              <a:t>京东东家</a:t>
            </a:r>
            <a:r>
              <a:rPr lang="en-US" altLang="zh-CN" dirty="0"/>
              <a:t>”</a:t>
            </a:r>
            <a:r>
              <a:rPr lang="zh-CN" altLang="zh-CN" dirty="0"/>
              <a:t>。此外，京东金融的众创生态圈已经跟众筹深度连接在一起，目前已经形成</a:t>
            </a:r>
            <a:r>
              <a:rPr lang="en-US" altLang="zh-CN" dirty="0"/>
              <a:t>“</a:t>
            </a:r>
            <a:r>
              <a:rPr lang="zh-CN" altLang="zh-CN" dirty="0"/>
              <a:t>产品</a:t>
            </a:r>
            <a:r>
              <a:rPr lang="en-US" altLang="zh-CN" dirty="0"/>
              <a:t>+</a:t>
            </a:r>
            <a:r>
              <a:rPr lang="zh-CN" altLang="zh-CN" dirty="0"/>
              <a:t>股权</a:t>
            </a:r>
            <a:r>
              <a:rPr lang="en-US" altLang="zh-CN" dirty="0"/>
              <a:t>+</a:t>
            </a:r>
            <a:r>
              <a:rPr lang="zh-CN" altLang="zh-CN" dirty="0"/>
              <a:t>众创生态</a:t>
            </a:r>
            <a:r>
              <a:rPr lang="en-US" altLang="zh-CN" dirty="0"/>
              <a:t>”</a:t>
            </a:r>
            <a:r>
              <a:rPr lang="zh-CN" altLang="zh-CN" dirty="0"/>
              <a:t>三位一体的格局。这个格局目前在市场上还是非常独特的，京东众筹也一直强调自己的众创生态为其核心竞争力。且从市场表现来看，京东众创生态确实已经在众筹市场打出名声，目前很多众筹企业也更多是为了这个目标参与到京东众筹中去。</a:t>
            </a:r>
          </a:p>
          <a:p>
            <a:r>
              <a:rPr lang="en-US" altLang="zh-CN" dirty="0" smtClean="0"/>
              <a:t>2015</a:t>
            </a:r>
            <a:r>
              <a:rPr lang="zh-CN" altLang="zh-CN" dirty="0"/>
              <a:t>年京东奖励类众筹总成功筹资额超</a:t>
            </a:r>
            <a:r>
              <a:rPr lang="en-US" altLang="zh-CN" dirty="0"/>
              <a:t>13</a:t>
            </a:r>
            <a:r>
              <a:rPr lang="zh-CN" altLang="zh-CN" dirty="0"/>
              <a:t>亿元，历史累计成功筹资金额超</a:t>
            </a:r>
            <a:r>
              <a:rPr lang="en-US" altLang="zh-CN" dirty="0"/>
              <a:t>14</a:t>
            </a:r>
            <a:r>
              <a:rPr lang="zh-CN" altLang="zh-CN" dirty="0"/>
              <a:t>亿元，排名奖励类众筹平台成功筹资额第一。成功项目数超</a:t>
            </a:r>
            <a:r>
              <a:rPr lang="en-US" altLang="zh-CN" dirty="0"/>
              <a:t>3000</a:t>
            </a:r>
            <a:r>
              <a:rPr lang="zh-CN" altLang="zh-CN" dirty="0"/>
              <a:t>个，千万级项目共</a:t>
            </a:r>
            <a:r>
              <a:rPr lang="en-US" altLang="zh-CN" dirty="0"/>
              <a:t>18</a:t>
            </a:r>
            <a:r>
              <a:rPr lang="zh-CN" altLang="zh-CN" dirty="0"/>
              <a:t>个，百万级项目共</a:t>
            </a:r>
            <a:r>
              <a:rPr lang="en-US" altLang="zh-CN" dirty="0"/>
              <a:t>272</a:t>
            </a:r>
            <a:r>
              <a:rPr lang="zh-CN" altLang="zh-CN" dirty="0"/>
              <a:t>个，项目成功率超</a:t>
            </a:r>
            <a:r>
              <a:rPr lang="en-US" altLang="zh-CN" dirty="0"/>
              <a:t>80%</a:t>
            </a:r>
            <a:r>
              <a:rPr lang="zh-CN" altLang="zh-CN" dirty="0"/>
              <a:t>。在非公开股权融资方面，京东东家过去的一年的成功筹资金额将超</a:t>
            </a:r>
            <a:r>
              <a:rPr lang="en-US" altLang="zh-CN" dirty="0"/>
              <a:t>7</a:t>
            </a:r>
            <a:r>
              <a:rPr lang="zh-CN" altLang="zh-CN" dirty="0"/>
              <a:t>亿，在</a:t>
            </a:r>
            <a:r>
              <a:rPr lang="en-US" altLang="zh-CN" dirty="0"/>
              <a:t>130</a:t>
            </a:r>
            <a:r>
              <a:rPr lang="zh-CN" altLang="zh-CN" dirty="0"/>
              <a:t>家含非公开股权融资业务的样本平台中排名第一，在已完成的项目中，成功筹资金额在千万级以上的有</a:t>
            </a:r>
            <a:r>
              <a:rPr lang="en-US" altLang="zh-CN" dirty="0"/>
              <a:t>18</a:t>
            </a:r>
            <a:r>
              <a:rPr lang="zh-CN" altLang="zh-CN" dirty="0"/>
              <a:t>个，其他项目也均在百万级别以上</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17788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en-US" altLang="zh-CN" dirty="0"/>
              <a:t>9</a:t>
            </a:r>
            <a:r>
              <a:rPr lang="en-US" altLang="zh-CN" dirty="0" smtClean="0"/>
              <a:t>.1 </a:t>
            </a:r>
            <a:r>
              <a:rPr lang="zh-CN" altLang="en-US" dirty="0" smtClean="0"/>
              <a:t>众筹的概念</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539552" y="2492896"/>
            <a:ext cx="8136904" cy="1200329"/>
          </a:xfrm>
          <a:prstGeom prst="rect">
            <a:avLst/>
          </a:prstGeom>
          <a:noFill/>
        </p:spPr>
        <p:txBody>
          <a:bodyPr wrap="square" rtlCol="0">
            <a:spAutoFit/>
          </a:bodyPr>
          <a:lstStyle/>
          <a:p>
            <a:r>
              <a:rPr lang="zh-CN" altLang="zh-CN" dirty="0" smtClean="0">
                <a:solidFill>
                  <a:srgbClr val="6A5015"/>
                </a:solidFill>
                <a:latin typeface="仿宋" panose="02010609060101010101" pitchFamily="49" charset="-122"/>
                <a:ea typeface="仿宋" panose="02010609060101010101" pitchFamily="49" charset="-122"/>
              </a:rPr>
              <a:t>众筹</a:t>
            </a:r>
            <a:r>
              <a:rPr lang="en-US" altLang="zh-CN" dirty="0" smtClean="0">
                <a:solidFill>
                  <a:srgbClr val="6A5015"/>
                </a:solidFill>
                <a:latin typeface="仿宋" panose="02010609060101010101" pitchFamily="49" charset="-122"/>
                <a:ea typeface="仿宋" panose="02010609060101010101" pitchFamily="49" charset="-122"/>
              </a:rPr>
              <a:t>(</a:t>
            </a:r>
            <a:r>
              <a:rPr lang="en-US" altLang="zh-CN" dirty="0">
                <a:solidFill>
                  <a:srgbClr val="6A5015"/>
                </a:solidFill>
                <a:latin typeface="仿宋" panose="02010609060101010101" pitchFamily="49" charset="-122"/>
                <a:ea typeface="仿宋" panose="02010609060101010101" pitchFamily="49" charset="-122"/>
              </a:rPr>
              <a:t>Crowdfunding)</a:t>
            </a:r>
            <a:r>
              <a:rPr lang="zh-CN" altLang="zh-CN" dirty="0">
                <a:solidFill>
                  <a:srgbClr val="6A5015"/>
                </a:solidFill>
                <a:latin typeface="仿宋" panose="02010609060101010101" pitchFamily="49" charset="-122"/>
                <a:ea typeface="仿宋" panose="02010609060101010101" pitchFamily="49" charset="-122"/>
              </a:rPr>
              <a:t>，又译为大众集资、众募或众融，是众</a:t>
            </a:r>
            <a:r>
              <a:rPr lang="zh-CN" altLang="zh-CN" dirty="0" smtClean="0">
                <a:solidFill>
                  <a:srgbClr val="6A5015"/>
                </a:solidFill>
                <a:latin typeface="仿宋" panose="02010609060101010101" pitchFamily="49" charset="-122"/>
                <a:ea typeface="仿宋" panose="02010609060101010101" pitchFamily="49" charset="-122"/>
              </a:rPr>
              <a:t>包</a:t>
            </a:r>
            <a:r>
              <a:rPr lang="en-US" altLang="zh-CN" dirty="0" smtClean="0">
                <a:solidFill>
                  <a:srgbClr val="6A5015"/>
                </a:solidFill>
                <a:latin typeface="仿宋" panose="02010609060101010101" pitchFamily="49" charset="-122"/>
                <a:ea typeface="仿宋" panose="02010609060101010101" pitchFamily="49" charset="-122"/>
              </a:rPr>
              <a:t>(</a:t>
            </a:r>
            <a:r>
              <a:rPr lang="en-US" altLang="zh-CN" dirty="0">
                <a:solidFill>
                  <a:srgbClr val="6A5015"/>
                </a:solidFill>
                <a:latin typeface="仿宋" panose="02010609060101010101" pitchFamily="49" charset="-122"/>
                <a:ea typeface="仿宋" panose="02010609060101010101" pitchFamily="49" charset="-122"/>
              </a:rPr>
              <a:t>Crowdsourcing) </a:t>
            </a:r>
            <a:r>
              <a:rPr lang="zh-CN" altLang="zh-CN" dirty="0">
                <a:solidFill>
                  <a:srgbClr val="6A5015"/>
                </a:solidFill>
                <a:latin typeface="仿宋" panose="02010609060101010101" pitchFamily="49" charset="-122"/>
                <a:ea typeface="仿宋" panose="02010609060101010101" pitchFamily="49" charset="-122"/>
              </a:rPr>
              <a:t>的变体。众包是指一个人通过接受并协调来自多方的零散贡献达成自己的目标。可以将众筹理解为众包概念在筹资行业的具体形式——通过接受来自多方的零散资金为一个具体的项目或尝试提供资金</a:t>
            </a:r>
            <a:r>
              <a:rPr lang="zh-CN" altLang="zh-CN" dirty="0" smtClean="0">
                <a:solidFill>
                  <a:srgbClr val="6A5015"/>
                </a:solidFill>
                <a:latin typeface="仿宋" panose="02010609060101010101" pitchFamily="49" charset="-122"/>
                <a:ea typeface="仿宋" panose="02010609060101010101" pitchFamily="49" charset="-122"/>
              </a:rPr>
              <a:t>。</a:t>
            </a:r>
            <a:endParaRPr lang="zh-CN" altLang="zh-CN" dirty="0">
              <a:solidFill>
                <a:srgbClr val="6A5015"/>
              </a:solidFill>
              <a:latin typeface="仿宋" panose="02010609060101010101" pitchFamily="49" charset="-122"/>
              <a:ea typeface="仿宋" panose="02010609060101010101" pitchFamily="49" charset="-122"/>
            </a:endParaRPr>
          </a:p>
        </p:txBody>
      </p:sp>
      <p:sp>
        <p:nvSpPr>
          <p:cNvPr id="6" name="标题 1"/>
          <p:cNvSpPr txBox="1">
            <a:spLocks/>
          </p:cNvSpPr>
          <p:nvPr/>
        </p:nvSpPr>
        <p:spPr>
          <a:xfrm>
            <a:off x="683568" y="1556792"/>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smtClean="0"/>
              <a:t>9.1.1 </a:t>
            </a:r>
            <a:r>
              <a:rPr lang="zh-CN" altLang="en-US" sz="2000" dirty="0" smtClean="0"/>
              <a:t>众筹的含义</a:t>
            </a:r>
            <a:endParaRPr lang="zh-CN" altLang="en-US" sz="2000" dirty="0">
              <a:solidFill>
                <a:srgbClr val="FF0000"/>
              </a:solidFill>
            </a:endParaRPr>
          </a:p>
        </p:txBody>
      </p:sp>
    </p:spTree>
    <p:extLst>
      <p:ext uri="{BB962C8B-B14F-4D97-AF65-F5344CB8AC3E}">
        <p14:creationId xmlns:p14="http://schemas.microsoft.com/office/powerpoint/2010/main" val="21760410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zh-CN" dirty="0" smtClean="0"/>
              <a:t>京东的奖励众筹有着在国内</a:t>
            </a:r>
            <a:r>
              <a:rPr lang="en-US" altLang="zh-CN" dirty="0" smtClean="0"/>
              <a:t>3C</a:t>
            </a:r>
            <a:r>
              <a:rPr lang="zh-CN" altLang="zh-CN" dirty="0" smtClean="0"/>
              <a:t>渠道的领导地位，从而吸引了不少智能硬件公司的加入，涉及智能硬件的项目成功筹资额达千万级以上的有</a:t>
            </a:r>
            <a:r>
              <a:rPr lang="en-US" altLang="zh-CN" dirty="0" smtClean="0"/>
              <a:t>9</a:t>
            </a:r>
            <a:r>
              <a:rPr lang="zh-CN" altLang="zh-CN" dirty="0" smtClean="0"/>
              <a:t>个，其中</a:t>
            </a:r>
            <a:r>
              <a:rPr lang="en-US" altLang="zh-CN" dirty="0" smtClean="0"/>
              <a:t>“</a:t>
            </a:r>
            <a:r>
              <a:rPr lang="zh-CN" altLang="zh-CN" dirty="0" smtClean="0"/>
              <a:t>小牛电动智能锂电电动踏板车</a:t>
            </a:r>
            <a:r>
              <a:rPr lang="en-US" altLang="zh-CN" dirty="0" smtClean="0"/>
              <a:t>”</a:t>
            </a:r>
            <a:r>
              <a:rPr lang="zh-CN" altLang="zh-CN" dirty="0" smtClean="0"/>
              <a:t>这个项目的成功筹资金额更是高达</a:t>
            </a:r>
            <a:r>
              <a:rPr lang="en-US" altLang="zh-CN" dirty="0" smtClean="0"/>
              <a:t>7202</a:t>
            </a:r>
            <a:r>
              <a:rPr lang="zh-CN" altLang="zh-CN" dirty="0" smtClean="0"/>
              <a:t>万元，投资人次超</a:t>
            </a:r>
            <a:r>
              <a:rPr lang="en-US" altLang="zh-CN" dirty="0" smtClean="0"/>
              <a:t>10</a:t>
            </a:r>
            <a:r>
              <a:rPr lang="zh-CN" altLang="zh-CN" dirty="0" smtClean="0"/>
              <a:t>万。在</a:t>
            </a:r>
            <a:r>
              <a:rPr lang="en-US" altLang="zh-CN" dirty="0" smtClean="0"/>
              <a:t>2015</a:t>
            </a:r>
            <a:r>
              <a:rPr lang="zh-CN" altLang="zh-CN" dirty="0" smtClean="0"/>
              <a:t>年度京东非公开股权融资前十的项目中，成功筹资金额均超过</a:t>
            </a:r>
            <a:r>
              <a:rPr lang="en-US" altLang="zh-CN" dirty="0" smtClean="0"/>
              <a:t>2000</a:t>
            </a:r>
            <a:r>
              <a:rPr lang="zh-CN" altLang="zh-CN" dirty="0" smtClean="0"/>
              <a:t>万元，其中项目</a:t>
            </a:r>
            <a:r>
              <a:rPr lang="en-US" altLang="zh-CN" dirty="0" smtClean="0"/>
              <a:t>“</a:t>
            </a:r>
            <a:r>
              <a:rPr lang="zh-CN" altLang="zh-CN" dirty="0" smtClean="0"/>
              <a:t>乐禾</a:t>
            </a:r>
            <a:r>
              <a:rPr lang="en-US" altLang="zh-CN" dirty="0" smtClean="0"/>
              <a:t>”</a:t>
            </a:r>
            <a:r>
              <a:rPr lang="zh-CN" altLang="zh-CN" dirty="0" smtClean="0"/>
              <a:t>以</a:t>
            </a:r>
            <a:r>
              <a:rPr lang="en-US" altLang="zh-CN" dirty="0" smtClean="0"/>
              <a:t>3962</a:t>
            </a:r>
            <a:r>
              <a:rPr lang="zh-CN" altLang="zh-CN" dirty="0" smtClean="0"/>
              <a:t>万元的成功筹资金额、</a:t>
            </a:r>
            <a:r>
              <a:rPr lang="en-US" altLang="zh-CN" dirty="0" smtClean="0"/>
              <a:t>150</a:t>
            </a:r>
            <a:r>
              <a:rPr lang="zh-CN" altLang="zh-CN" dirty="0" smtClean="0"/>
              <a:t>投资人次以及</a:t>
            </a:r>
            <a:r>
              <a:rPr lang="en-US" altLang="zh-CN" dirty="0" smtClean="0"/>
              <a:t>147%</a:t>
            </a:r>
            <a:r>
              <a:rPr lang="zh-CN" altLang="zh-CN" dirty="0" smtClean="0"/>
              <a:t>的完成率登顶京东东家年度最佳项目。</a:t>
            </a:r>
          </a:p>
          <a:p>
            <a:r>
              <a:rPr lang="zh-CN" altLang="zh-CN" dirty="0" smtClean="0"/>
              <a:t>京东奖励众筹收取筹资额度的</a:t>
            </a:r>
            <a:r>
              <a:rPr lang="en-US" altLang="zh-CN" dirty="0" smtClean="0"/>
              <a:t>3%</a:t>
            </a:r>
            <a:r>
              <a:rPr lang="zh-CN" altLang="zh-CN" dirty="0" smtClean="0"/>
              <a:t>；在非公开私募股权融资方面，融资额</a:t>
            </a:r>
            <a:r>
              <a:rPr lang="en-US" altLang="zh-CN" dirty="0" smtClean="0"/>
              <a:t>1000</a:t>
            </a:r>
            <a:r>
              <a:rPr lang="zh-CN" altLang="zh-CN" dirty="0" smtClean="0"/>
              <a:t>万以上收取总额</a:t>
            </a:r>
            <a:r>
              <a:rPr lang="en-US" altLang="zh-CN" dirty="0" smtClean="0"/>
              <a:t>3%</a:t>
            </a:r>
            <a:r>
              <a:rPr lang="zh-CN" altLang="zh-CN" dirty="0" smtClean="0"/>
              <a:t>平台佣金，</a:t>
            </a:r>
            <a:r>
              <a:rPr lang="en-US" altLang="zh-CN" dirty="0" smtClean="0"/>
              <a:t>1000</a:t>
            </a:r>
            <a:r>
              <a:rPr lang="zh-CN" altLang="zh-CN" dirty="0" smtClean="0"/>
              <a:t>万以下收取总额</a:t>
            </a:r>
            <a:r>
              <a:rPr lang="en-US" altLang="zh-CN" dirty="0" smtClean="0"/>
              <a:t>5%</a:t>
            </a:r>
            <a:r>
              <a:rPr lang="zh-CN" altLang="zh-CN" dirty="0" smtClean="0"/>
              <a:t>佣金。非公开私募股权融资方面，为了减少融资企业现金流支出，京东众筹将佣金折算成股权，直接投入项目。</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4081831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pPr lvl="0"/>
            <a:r>
              <a:rPr lang="zh-CN" altLang="en-US" b="1" dirty="0" smtClean="0"/>
              <a:t>（</a:t>
            </a:r>
            <a:r>
              <a:rPr lang="en-US" altLang="zh-CN" b="1" dirty="0"/>
              <a:t>2</a:t>
            </a:r>
            <a:r>
              <a:rPr lang="zh-CN" altLang="en-US" b="1" dirty="0" smtClean="0"/>
              <a:t>）淘宝众筹</a:t>
            </a:r>
            <a:endParaRPr lang="en-US" altLang="zh-CN" b="1" dirty="0" smtClean="0"/>
          </a:p>
          <a:p>
            <a:r>
              <a:rPr lang="zh-CN" altLang="zh-CN" dirty="0"/>
              <a:t>淘宝众筹，总部位于浙江省杭州市，</a:t>
            </a:r>
            <a:r>
              <a:rPr lang="en-US" altLang="zh-CN" dirty="0"/>
              <a:t> 2014</a:t>
            </a:r>
            <a:r>
              <a:rPr lang="zh-CN" altLang="zh-CN" dirty="0"/>
              <a:t>年</a:t>
            </a:r>
            <a:r>
              <a:rPr lang="en-US" altLang="zh-CN" dirty="0"/>
              <a:t>3</a:t>
            </a:r>
            <a:r>
              <a:rPr lang="zh-CN" altLang="zh-CN" dirty="0"/>
              <a:t>月</a:t>
            </a:r>
            <a:r>
              <a:rPr lang="en-US" altLang="zh-CN" dirty="0"/>
              <a:t>1</a:t>
            </a:r>
            <a:r>
              <a:rPr lang="zh-CN" altLang="zh-CN" dirty="0"/>
              <a:t>日正式上线。淘宝众筹项目均为奖励众筹。</a:t>
            </a:r>
            <a:r>
              <a:rPr lang="en-US" altLang="zh-CN" dirty="0"/>
              <a:t>2015</a:t>
            </a:r>
            <a:r>
              <a:rPr lang="zh-CN" altLang="zh-CN" dirty="0"/>
              <a:t>年淘宝众筹总共成功募集了</a:t>
            </a:r>
            <a:r>
              <a:rPr lang="en-US" altLang="zh-CN" dirty="0"/>
              <a:t>10.70</a:t>
            </a:r>
            <a:r>
              <a:rPr lang="zh-CN" altLang="zh-CN" dirty="0"/>
              <a:t>亿元，成功项目数超过</a:t>
            </a:r>
            <a:r>
              <a:rPr lang="en-US" altLang="zh-CN" dirty="0"/>
              <a:t>3000</a:t>
            </a:r>
            <a:r>
              <a:rPr lang="zh-CN" altLang="zh-CN" dirty="0"/>
              <a:t>个项目，在</a:t>
            </a:r>
            <a:r>
              <a:rPr lang="en-US" altLang="zh-CN" dirty="0"/>
              <a:t>2015</a:t>
            </a:r>
            <a:r>
              <a:rPr lang="zh-CN" altLang="zh-CN" dirty="0"/>
              <a:t>年成功完成的千万级项目共有</a:t>
            </a:r>
            <a:r>
              <a:rPr lang="en-US" altLang="zh-CN" dirty="0"/>
              <a:t>14</a:t>
            </a:r>
            <a:r>
              <a:rPr lang="zh-CN" altLang="zh-CN" dirty="0"/>
              <a:t>个，累计获得</a:t>
            </a:r>
            <a:r>
              <a:rPr lang="en-US" altLang="zh-CN" dirty="0"/>
              <a:t>617.44</a:t>
            </a:r>
            <a:r>
              <a:rPr lang="zh-CN" altLang="zh-CN" dirty="0"/>
              <a:t>万人次支持。</a:t>
            </a:r>
          </a:p>
          <a:p>
            <a:r>
              <a:rPr lang="zh-CN" altLang="zh-CN" dirty="0"/>
              <a:t>淘宝众筹虽在诸多领域有所涉猎，但以科技类为主。</a:t>
            </a:r>
            <a:r>
              <a:rPr lang="en-US" altLang="zh-CN" dirty="0"/>
              <a:t>2015</a:t>
            </a:r>
            <a:r>
              <a:rPr lang="zh-CN" altLang="zh-CN" dirty="0"/>
              <a:t>年在科技类产品众筹优势明显，平台所有的千万级的项目均为科技类产品，其中名为</a:t>
            </a:r>
            <a:r>
              <a:rPr lang="en-US" altLang="zh-CN" dirty="0"/>
              <a:t>“</a:t>
            </a:r>
            <a:r>
              <a:rPr lang="zh-CN" altLang="zh-CN" dirty="0"/>
              <a:t>小米下一款手机新品</a:t>
            </a:r>
            <a:r>
              <a:rPr lang="en-US" altLang="zh-CN" dirty="0"/>
              <a:t>”</a:t>
            </a:r>
            <a:r>
              <a:rPr lang="zh-CN" altLang="zh-CN" dirty="0"/>
              <a:t>的项目更是成功筹资了</a:t>
            </a:r>
            <a:r>
              <a:rPr lang="en-US" altLang="zh-CN" dirty="0"/>
              <a:t>3559.5</a:t>
            </a:r>
            <a:r>
              <a:rPr lang="zh-CN" altLang="zh-CN" dirty="0"/>
              <a:t>万元。</a:t>
            </a:r>
          </a:p>
          <a:p>
            <a:r>
              <a:rPr lang="zh-CN" altLang="zh-CN" dirty="0"/>
              <a:t>淘宝众筹不向项目发起人或支持者收取任何手续费或利润分成等费用</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283294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pPr lvl="0"/>
            <a:r>
              <a:rPr lang="zh-CN" altLang="en-US" b="1" dirty="0" smtClean="0"/>
              <a:t>（</a:t>
            </a:r>
            <a:r>
              <a:rPr lang="en-US" altLang="zh-CN" b="1" dirty="0" smtClean="0"/>
              <a:t>3</a:t>
            </a:r>
            <a:r>
              <a:rPr lang="zh-CN" altLang="en-US" b="1" dirty="0" smtClean="0"/>
              <a:t>）苏宁众筹</a:t>
            </a:r>
            <a:endParaRPr lang="en-US" altLang="zh-CN" b="1" dirty="0" smtClean="0"/>
          </a:p>
          <a:p>
            <a:r>
              <a:rPr lang="zh-CN" altLang="zh-CN" dirty="0"/>
              <a:t>苏宁众筹是国内唯一一个实现同时在线上平台、线下实体门店同步开展众筹产品体验的</a:t>
            </a:r>
            <a:r>
              <a:rPr lang="en-US" altLang="zh-CN" dirty="0"/>
              <a:t>O2O</a:t>
            </a:r>
            <a:r>
              <a:rPr lang="zh-CN" altLang="zh-CN" dirty="0"/>
              <a:t>全渠道平台，截至</a:t>
            </a:r>
            <a:r>
              <a:rPr lang="en-US" altLang="zh-CN" dirty="0"/>
              <a:t>2015</a:t>
            </a:r>
            <a:r>
              <a:rPr lang="zh-CN" altLang="zh-CN" dirty="0"/>
              <a:t>年</a:t>
            </a:r>
            <a:r>
              <a:rPr lang="en-US" altLang="zh-CN" dirty="0"/>
              <a:t>12</a:t>
            </a:r>
            <a:r>
              <a:rPr lang="zh-CN" altLang="zh-CN" dirty="0"/>
              <a:t>月底，平台累计</a:t>
            </a:r>
            <a:r>
              <a:rPr lang="en-US" altLang="zh-CN" dirty="0"/>
              <a:t>99.8</a:t>
            </a:r>
            <a:r>
              <a:rPr lang="zh-CN" altLang="zh-CN" dirty="0"/>
              <a:t>万人次参与支持，累计筹集金额突破</a:t>
            </a:r>
            <a:r>
              <a:rPr lang="en-US" altLang="zh-CN" dirty="0"/>
              <a:t>3.6</a:t>
            </a:r>
            <a:r>
              <a:rPr lang="zh-CN" altLang="zh-CN" dirty="0"/>
              <a:t>亿。</a:t>
            </a:r>
          </a:p>
          <a:p>
            <a:r>
              <a:rPr lang="zh-CN" altLang="zh-CN" dirty="0"/>
              <a:t>苏宁众筹定位综合型奖励众筹平台在诸多领域有所涉猎，</a:t>
            </a:r>
            <a:r>
              <a:rPr lang="en-US" altLang="zh-CN" dirty="0"/>
              <a:t>2015</a:t>
            </a:r>
            <a:r>
              <a:rPr lang="zh-CN" altLang="zh-CN" dirty="0"/>
              <a:t>年在科技类产品众筹及消费场景化收益众筹优势明显，其中千万级项目</a:t>
            </a:r>
            <a:r>
              <a:rPr lang="en-US" altLang="zh-CN" dirty="0"/>
              <a:t>12</a:t>
            </a:r>
            <a:r>
              <a:rPr lang="zh-CN" altLang="zh-CN" dirty="0"/>
              <a:t>个，百万级项目</a:t>
            </a:r>
            <a:r>
              <a:rPr lang="en-US" altLang="zh-CN" dirty="0"/>
              <a:t> 29</a:t>
            </a:r>
            <a:r>
              <a:rPr lang="zh-CN" altLang="zh-CN" dirty="0"/>
              <a:t>个，在百万级项目中，科技众筹占</a:t>
            </a:r>
            <a:r>
              <a:rPr lang="en-US" altLang="zh-CN" dirty="0"/>
              <a:t>17</a:t>
            </a:r>
            <a:r>
              <a:rPr lang="zh-CN" altLang="zh-CN" dirty="0"/>
              <a:t>个，情景化收益众筹占</a:t>
            </a:r>
            <a:r>
              <a:rPr lang="en-US" altLang="zh-CN" dirty="0"/>
              <a:t>5</a:t>
            </a:r>
            <a:r>
              <a:rPr lang="zh-CN" altLang="zh-CN" dirty="0"/>
              <a:t>个，其它农业众筹</a:t>
            </a:r>
            <a:r>
              <a:rPr lang="en-US" altLang="zh-CN" dirty="0"/>
              <a:t>3</a:t>
            </a:r>
            <a:r>
              <a:rPr lang="zh-CN" altLang="zh-CN" dirty="0"/>
              <a:t>个、设计众筹</a:t>
            </a:r>
            <a:r>
              <a:rPr lang="en-US" altLang="zh-CN" dirty="0"/>
              <a:t>2</a:t>
            </a:r>
            <a:r>
              <a:rPr lang="zh-CN" altLang="zh-CN" dirty="0"/>
              <a:t>个、文化众筹</a:t>
            </a:r>
            <a:r>
              <a:rPr lang="en-US" altLang="zh-CN" dirty="0"/>
              <a:t>1</a:t>
            </a:r>
            <a:r>
              <a:rPr lang="zh-CN" altLang="zh-CN" dirty="0"/>
              <a:t>个、公益众筹</a:t>
            </a:r>
            <a:r>
              <a:rPr lang="en-US" altLang="zh-CN" dirty="0"/>
              <a:t>1</a:t>
            </a:r>
            <a:r>
              <a:rPr lang="zh-CN" altLang="zh-CN" dirty="0"/>
              <a:t>个。发起的项目收取</a:t>
            </a:r>
            <a:r>
              <a:rPr lang="en-US" altLang="zh-CN" dirty="0"/>
              <a:t>3%</a:t>
            </a:r>
            <a:r>
              <a:rPr lang="zh-CN" altLang="zh-CN" dirty="0"/>
              <a:t>的平台使用费。</a:t>
            </a:r>
          </a:p>
          <a:p>
            <a:r>
              <a:rPr lang="zh-CN" altLang="zh-CN" dirty="0" smtClean="0"/>
              <a:t>苏宁众</a:t>
            </a:r>
            <a:r>
              <a:rPr lang="zh-CN" altLang="zh-CN" dirty="0"/>
              <a:t>筹的规则是在预定时间内众筹不成功的项目，筹集金额直接退回到支持者账户；而众筹成功的项目，则采用先拨付一部分项目启动金，随着项目的推进，根据项目的兑现情况来逐步分批发放资金，以确保支持者得到相应的权益。对于确不能履行承诺权益的发起人，根据苏宁众筹平台规则，除须返还支持者支持金外另行赔付</a:t>
            </a:r>
            <a:r>
              <a:rPr lang="en-US" altLang="zh-CN" dirty="0"/>
              <a:t>5%</a:t>
            </a:r>
            <a:r>
              <a:rPr lang="zh-CN" altLang="zh-CN" dirty="0"/>
              <a:t>的违约赔偿金。</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4001729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a:xfrm>
            <a:off x="457200" y="1844824"/>
            <a:ext cx="8229600" cy="3993307"/>
          </a:xfrm>
        </p:spPr>
        <p:txBody>
          <a:bodyPr/>
          <a:lstStyle/>
          <a:p>
            <a:r>
              <a:rPr lang="zh-CN" altLang="zh-CN" dirty="0" smtClean="0"/>
              <a:t>本章</a:t>
            </a:r>
            <a:r>
              <a:rPr lang="zh-CN" altLang="zh-CN" dirty="0"/>
              <a:t>首先介绍了众筹的概念，其次介绍了众筹模式的起源和发展。随后对众筹模式进行了进一步分析，详述了其构建流程。通过举例并结合相关数据对国内外众筹发展的状况进行了介绍</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139846" y="2914621"/>
            <a:ext cx="6888538" cy="646331"/>
          </a:xfrm>
          <a:prstGeom prst="rect">
            <a:avLst/>
          </a:prstGeom>
        </p:spPr>
        <p:txBody>
          <a:bodyPr wrap="square" numCol="1">
            <a:spAutoFit/>
          </a:bodyPr>
          <a:lstStyle/>
          <a:p>
            <a:pPr>
              <a:lnSpc>
                <a:spcPct val="200000"/>
              </a:lnSpc>
              <a:buSzPct val="150000"/>
            </a:pPr>
            <a:r>
              <a:rPr lang="zh-CN" altLang="zh-CN" dirty="0" smtClean="0">
                <a:latin typeface="仿宋" panose="02010609060101010101" pitchFamily="49" charset="-122"/>
                <a:ea typeface="仿宋" panose="02010609060101010101" pitchFamily="49" charset="-122"/>
              </a:rPr>
              <a:t>众</a:t>
            </a:r>
            <a:r>
              <a:rPr lang="zh-CN" altLang="zh-CN" dirty="0">
                <a:latin typeface="仿宋" panose="02010609060101010101" pitchFamily="49" charset="-122"/>
                <a:ea typeface="仿宋" panose="02010609060101010101" pitchFamily="49" charset="-122"/>
              </a:rPr>
              <a:t>筹模式 传统众筹 互联网众筹 预售型众筹 股权众</a:t>
            </a:r>
            <a:r>
              <a:rPr lang="zh-CN" altLang="zh-CN" dirty="0" smtClean="0">
                <a:latin typeface="仿宋" panose="02010609060101010101" pitchFamily="49" charset="-122"/>
                <a:ea typeface="仿宋" panose="02010609060101010101" pitchFamily="49" charset="-122"/>
              </a:rPr>
              <a:t>筹</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5" name="圆角矩形 4"/>
          <p:cNvSpPr/>
          <p:nvPr/>
        </p:nvSpPr>
        <p:spPr>
          <a:xfrm>
            <a:off x="611560" y="1988840"/>
            <a:ext cx="7920879" cy="338437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2" y="2503107"/>
            <a:ext cx="7488833" cy="1384995"/>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1</a:t>
            </a:r>
            <a:r>
              <a:rPr lang="zh-CN" altLang="zh-CN" dirty="0">
                <a:latin typeface="仿宋" panose="02010609060101010101" pitchFamily="49" charset="-122"/>
                <a:ea typeface="仿宋" panose="02010609060101010101" pitchFamily="49" charset="-122"/>
              </a:rPr>
              <a:t>、众筹的概念是什么？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zh-CN" dirty="0" smtClean="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众筹模式包含哪几种类型？</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zh-CN" dirty="0" smtClean="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简述众筹模式的构建流程</a:t>
            </a:r>
            <a:r>
              <a:rPr lang="zh-CN" altLang="zh-CN" dirty="0" smtClean="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p:txBody>
      </p:sp>
      <p:sp>
        <p:nvSpPr>
          <p:cNvPr id="7" name="标题 1"/>
          <p:cNvSpPr>
            <a:spLocks noGrp="1"/>
          </p:cNvSpPr>
          <p:nvPr>
            <p:ph type="title"/>
          </p:nvPr>
        </p:nvSpPr>
        <p:spPr>
          <a:xfrm>
            <a:off x="467544" y="836712"/>
            <a:ext cx="8208912" cy="720080"/>
          </a:xfrm>
        </p:spPr>
        <p:txBody>
          <a:bodyPr/>
          <a:lstStyle/>
          <a:p>
            <a:r>
              <a:rPr lang="zh-CN" altLang="en-US" dirty="0"/>
              <a:t>习题</a:t>
            </a: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17418"/>
            <a:ext cx="8229600" cy="5203870"/>
          </a:xfrm>
        </p:spPr>
        <p:txBody>
          <a:bodyPr>
            <a:normAutofit/>
          </a:bodyPr>
          <a:lstStyle/>
          <a:p>
            <a:r>
              <a:rPr lang="zh-CN" altLang="zh-CN" dirty="0" smtClean="0"/>
              <a:t>众</a:t>
            </a:r>
            <a:r>
              <a:rPr lang="zh-CN" altLang="zh-CN" dirty="0"/>
              <a:t>筹活动的主要过程可以做如下简单</a:t>
            </a:r>
            <a:r>
              <a:rPr lang="zh-CN" altLang="zh-CN" dirty="0" smtClean="0"/>
              <a:t>描述：</a:t>
            </a:r>
            <a:endParaRPr lang="zh-CN" altLang="zh-CN" dirty="0"/>
          </a:p>
          <a:p>
            <a:pPr lvl="1">
              <a:buSzPct val="150000"/>
            </a:pPr>
            <a:r>
              <a:rPr lang="zh-CN" altLang="zh-CN" dirty="0" smtClean="0"/>
              <a:t>创意</a:t>
            </a:r>
            <a:r>
              <a:rPr lang="zh-CN" altLang="zh-CN" dirty="0"/>
              <a:t>者或小微企业等项目发起人</a:t>
            </a:r>
            <a:r>
              <a:rPr lang="en-US" altLang="zh-CN" dirty="0"/>
              <a:t>(</a:t>
            </a:r>
            <a:r>
              <a:rPr lang="zh-CN" altLang="zh-CN" dirty="0"/>
              <a:t>筹资人</a:t>
            </a:r>
            <a:r>
              <a:rPr lang="en-US" altLang="zh-CN" dirty="0"/>
              <a:t>) </a:t>
            </a:r>
            <a:r>
              <a:rPr lang="zh-CN" altLang="zh-CN" dirty="0"/>
              <a:t>在通过中介机构</a:t>
            </a:r>
            <a:r>
              <a:rPr lang="en-US" altLang="zh-CN" dirty="0"/>
              <a:t>(</a:t>
            </a:r>
            <a:r>
              <a:rPr lang="zh-CN" altLang="zh-CN" dirty="0"/>
              <a:t>众筹平台</a:t>
            </a:r>
            <a:r>
              <a:rPr lang="en-US" altLang="zh-CN" dirty="0"/>
              <a:t>) </a:t>
            </a:r>
            <a:r>
              <a:rPr lang="zh-CN" altLang="zh-CN" dirty="0"/>
              <a:t>身份审核后，在众筹平台的网站上建立属于自己的页面，用来向公众</a:t>
            </a:r>
            <a:r>
              <a:rPr lang="en-US" altLang="zh-CN" dirty="0"/>
              <a:t> (</a:t>
            </a:r>
            <a:r>
              <a:rPr lang="zh-CN" altLang="zh-CN" dirty="0"/>
              <a:t>出资人</a:t>
            </a:r>
            <a:r>
              <a:rPr lang="en-US" altLang="zh-CN" dirty="0"/>
              <a:t>) </a:t>
            </a:r>
            <a:r>
              <a:rPr lang="zh-CN" altLang="zh-CN" dirty="0"/>
              <a:t>介绍项目情况，并向公众募集小额资金或寻求其他物质支持。</a:t>
            </a:r>
            <a:endParaRPr lang="en-US" altLang="zh-CN" dirty="0">
              <a:solidFill>
                <a:srgbClr val="FF0000"/>
              </a:solidFill>
            </a:endParaRPr>
          </a:p>
          <a:p>
            <a:pPr lvl="1">
              <a:buSzPct val="150000"/>
            </a:pPr>
            <a:r>
              <a:rPr lang="zh-CN" altLang="zh-CN" dirty="0" smtClean="0"/>
              <a:t>所</a:t>
            </a:r>
            <a:r>
              <a:rPr lang="zh-CN" altLang="zh-CN" dirty="0"/>
              <a:t>筹资金起初由众筹平台掌握，并不直接到达筹资人手中：项目若在目标期限内达到募资金额，则项目筹资成功，所筹资金被众筹平台划拨到筹资人账户，待项目成功实施后，筹资人将项目实施的物质或非物质成果反馈给出资人；如果在目标期限内未达到募资金额，所筹资金就会被众筹平台退回至出资人，项目发起人则需要开始新一轮的筹资活动或宣告筹资失败。</a:t>
            </a:r>
            <a:endParaRPr lang="en-US" altLang="zh-CN" dirty="0"/>
          </a:p>
          <a:p>
            <a:pPr lvl="1">
              <a:buSzPct val="150000"/>
            </a:pPr>
            <a:r>
              <a:rPr lang="zh-CN" altLang="zh-CN" dirty="0" smtClean="0"/>
              <a:t>众</a:t>
            </a:r>
            <a:r>
              <a:rPr lang="zh-CN" altLang="zh-CN" dirty="0"/>
              <a:t>筹平台通过接受和审核筹资创意、整理出资人信息、监督所筹资金的使用、辅导项目运营并公开项目实施成果等价值活动，从所筹资金中抽取一定比例的服务费用作为收益</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589209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9.1.2 </a:t>
            </a:r>
            <a:r>
              <a:rPr lang="zh-CN" altLang="en-US" sz="2000" dirty="0" smtClean="0"/>
              <a:t>众筹的几种模型</a:t>
            </a:r>
            <a:endParaRPr lang="zh-CN" altLang="en-US" sz="2000" dirty="0">
              <a:solidFill>
                <a:srgbClr val="FF0000"/>
              </a:solidFill>
            </a:endParaRPr>
          </a:p>
        </p:txBody>
      </p:sp>
      <p:sp>
        <p:nvSpPr>
          <p:cNvPr id="3" name="内容占位符 2"/>
          <p:cNvSpPr>
            <a:spLocks noGrp="1"/>
          </p:cNvSpPr>
          <p:nvPr>
            <p:ph idx="1"/>
          </p:nvPr>
        </p:nvSpPr>
        <p:spPr>
          <a:xfrm>
            <a:off x="457200" y="1484784"/>
            <a:ext cx="8229600" cy="4608512"/>
          </a:xfrm>
        </p:spPr>
        <p:txBody>
          <a:bodyPr>
            <a:normAutofit/>
          </a:bodyPr>
          <a:lstStyle/>
          <a:p>
            <a:r>
              <a:rPr lang="zh-CN" altLang="zh-CN" b="1" dirty="0" smtClean="0"/>
              <a:t>基于</a:t>
            </a:r>
            <a:r>
              <a:rPr lang="zh-CN" altLang="zh-CN" b="1" dirty="0"/>
              <a:t>捐赠的众筹（</a:t>
            </a:r>
            <a:r>
              <a:rPr lang="en-US" altLang="zh-CN" b="1" dirty="0"/>
              <a:t>donation</a:t>
            </a:r>
            <a:r>
              <a:rPr lang="zh-CN" altLang="zh-CN" b="1" dirty="0"/>
              <a:t>－</a:t>
            </a:r>
            <a:r>
              <a:rPr lang="en-US" altLang="zh-CN" b="1" dirty="0"/>
              <a:t>based</a:t>
            </a:r>
            <a:r>
              <a:rPr lang="zh-CN" altLang="zh-CN" b="1" dirty="0" smtClean="0"/>
              <a:t>）</a:t>
            </a:r>
            <a:endParaRPr lang="en-US" altLang="zh-CN" b="1" dirty="0" smtClean="0"/>
          </a:p>
          <a:p>
            <a:r>
              <a:rPr lang="zh-CN" altLang="zh-CN" dirty="0"/>
              <a:t>基于捐赠的众筹是指众筹的过程中形成了没有任何实质奖励的捐赠合约</a:t>
            </a:r>
            <a:r>
              <a:rPr lang="zh-CN" altLang="zh-CN" dirty="0" smtClean="0"/>
              <a:t>。</a:t>
            </a:r>
            <a:endParaRPr lang="en-US" altLang="zh-CN" dirty="0" smtClean="0"/>
          </a:p>
          <a:p>
            <a:r>
              <a:rPr lang="zh-CN" altLang="zh-CN" dirty="0"/>
              <a:t>捐赠众筹模式下支持者对某个项目的出资支持更多表现的是重在参与的属性或精神层面的收获，支持者几乎不会在乎自己的出资最终能得到多少回报，他们的出资行为带有明显的捐赠和帮助的公益性质</a:t>
            </a:r>
            <a:r>
              <a:rPr lang="zh-CN" altLang="en-US" dirty="0"/>
              <a:t>，</a:t>
            </a:r>
            <a:r>
              <a:rPr lang="zh-CN" altLang="zh-CN" dirty="0"/>
              <a:t>很多非政府组织（</a:t>
            </a:r>
            <a:r>
              <a:rPr lang="en-US" altLang="zh-CN" dirty="0"/>
              <a:t>NGO</a:t>
            </a:r>
            <a:r>
              <a:rPr lang="zh-CN" altLang="zh-CN" dirty="0"/>
              <a:t>）都采用这种模式为特定项目吸引募捐</a:t>
            </a:r>
            <a:r>
              <a:rPr lang="zh-CN" altLang="zh-CN" dirty="0" smtClean="0"/>
              <a:t>。与传统的募捐活动不同，基于捐赠的众筹模式通常是为某一特定项目募捐或进行戴帽贷款（</a:t>
            </a:r>
            <a:r>
              <a:rPr lang="en-US" altLang="zh-CN" dirty="0" smtClean="0"/>
              <a:t>ear-marked</a:t>
            </a:r>
            <a:r>
              <a:rPr lang="zh-CN" altLang="zh-CN" dirty="0" smtClean="0"/>
              <a:t>），因此，捐赠者由于知道募捐的款项的具体用途，从而更愿意捐赠更高数额。同时，如果</a:t>
            </a:r>
            <a:r>
              <a:rPr lang="en-US" altLang="zh-CN" dirty="0" smtClean="0"/>
              <a:t>NGO</a:t>
            </a:r>
            <a:r>
              <a:rPr lang="zh-CN" altLang="zh-CN" dirty="0" smtClean="0"/>
              <a:t>对特定项目的运作过程持续进行跟踪并发布相关信息，捐赠者更愿意进行捐赠，且保持更高的忠诚度。总之，基于捐赠的众筹的捐赠者的主要动机是社会性的，并希望长期保持这种捐赠关系。</a:t>
            </a:r>
            <a:endParaRPr lang="en-US" altLang="zh-CN" dirty="0" smtClean="0"/>
          </a:p>
          <a:p>
            <a:r>
              <a:rPr lang="zh-CN" altLang="zh-CN" dirty="0" smtClean="0"/>
              <a:t>通常</a:t>
            </a:r>
            <a:r>
              <a:rPr lang="zh-CN" altLang="zh-CN" dirty="0"/>
              <a:t>，基于捐赠的众筹所涉及的</a:t>
            </a:r>
            <a:r>
              <a:rPr lang="zh-CN" altLang="zh-CN" dirty="0" smtClean="0"/>
              <a:t>项目</a:t>
            </a:r>
            <a:r>
              <a:rPr lang="zh-CN" altLang="en-US" dirty="0" smtClean="0"/>
              <a:t>募集</a:t>
            </a:r>
            <a:r>
              <a:rPr lang="zh-CN" altLang="zh-CN" dirty="0" smtClean="0"/>
              <a:t>金额</a:t>
            </a:r>
            <a:r>
              <a:rPr lang="zh-CN" altLang="zh-CN" dirty="0"/>
              <a:t>相对</a:t>
            </a:r>
            <a:r>
              <a:rPr lang="zh-CN" altLang="zh-CN" dirty="0" smtClean="0"/>
              <a:t>较小，</a:t>
            </a:r>
            <a:r>
              <a:rPr lang="zh-CN" altLang="zh-CN" dirty="0"/>
              <a:t>主要用于公益事业</a:t>
            </a:r>
            <a:r>
              <a:rPr lang="zh-CN" altLang="zh-CN" dirty="0" smtClean="0"/>
              <a:t>领域</a:t>
            </a:r>
            <a:r>
              <a:rPr lang="zh-CN" altLang="en-US" dirty="0" smtClean="0"/>
              <a:t>，</a:t>
            </a:r>
            <a:r>
              <a:rPr lang="zh-CN" altLang="zh-CN" dirty="0" smtClean="0"/>
              <a:t>包括</a:t>
            </a:r>
            <a:r>
              <a:rPr lang="zh-CN" altLang="zh-CN" dirty="0"/>
              <a:t>教育、社团、宗教、健康、环境、社会等方面</a:t>
            </a:r>
            <a:r>
              <a:rPr lang="zh-CN" altLang="zh-CN"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08690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28592"/>
          </a:xfrm>
        </p:spPr>
        <p:txBody>
          <a:bodyPr>
            <a:normAutofit/>
          </a:bodyPr>
          <a:lstStyle/>
          <a:p>
            <a:r>
              <a:rPr lang="zh-CN" altLang="zh-CN" b="1" dirty="0" smtClean="0"/>
              <a:t>基于</a:t>
            </a:r>
            <a:r>
              <a:rPr lang="zh-CN" altLang="zh-CN" b="1" dirty="0"/>
              <a:t>奖励或产品预售的众筹（</a:t>
            </a:r>
            <a:r>
              <a:rPr lang="en-US" altLang="zh-CN" b="1" dirty="0"/>
              <a:t>reward-based or pre-sales</a:t>
            </a:r>
            <a:r>
              <a:rPr lang="zh-CN" altLang="zh-CN" b="1" dirty="0"/>
              <a:t>）</a:t>
            </a:r>
            <a:endParaRPr lang="en-US" altLang="zh-CN" b="1" dirty="0" smtClean="0"/>
          </a:p>
          <a:p>
            <a:r>
              <a:rPr lang="zh-CN" altLang="zh-CN" dirty="0" smtClean="0"/>
              <a:t>基于</a:t>
            </a:r>
            <a:r>
              <a:rPr lang="zh-CN" altLang="zh-CN" dirty="0"/>
              <a:t>奖励的众筹是指项目发起人在筹集款项时，投资人可能获得非金融性奖励作为回报。这种奖励仅是一种象征，也可能是由某投资人来提供。如：</a:t>
            </a:r>
            <a:r>
              <a:rPr lang="en-US" altLang="zh-CN" dirty="0"/>
              <a:t>VIP</a:t>
            </a:r>
            <a:r>
              <a:rPr lang="zh-CN" altLang="zh-CN" dirty="0"/>
              <a:t>资格、印有标志的</a:t>
            </a:r>
            <a:r>
              <a:rPr lang="en-US" altLang="zh-CN" dirty="0"/>
              <a:t>T</a:t>
            </a:r>
            <a:r>
              <a:rPr lang="zh-CN" altLang="zh-CN" dirty="0"/>
              <a:t>恤等。通常这种奖励并不是增值的象征，也不是必须履行的责任，更不是对商品的销售。基于奖励的众筹通常应用于创新项目的产品融资，尤其是对电影、音乐以及技术产品的融资。</a:t>
            </a:r>
          </a:p>
          <a:p>
            <a:r>
              <a:rPr lang="zh-CN" altLang="zh-CN" dirty="0"/>
              <a:t>产品预售的众筹则是指销售者通过在线发布新产品或服务信息，对该产品或服务有兴趣的投资者可以事先订购或支付，从而完成众筹融资。该模式在一定程度上可以替代传统的市场调研和进行有效的市场需求分析。同时，投资者参与事前销售的动机除了希望产品或服务被生产出来外，在产品真实销售时获得折扣也是其中原因之一。</a:t>
            </a:r>
          </a:p>
          <a:p>
            <a:r>
              <a:rPr lang="zh-CN" altLang="zh-CN" dirty="0"/>
              <a:t>国内第一家众筹平台“点名时间”成立于</a:t>
            </a:r>
            <a:r>
              <a:rPr lang="en-US" altLang="zh-CN" dirty="0"/>
              <a:t>2011</a:t>
            </a:r>
            <a:r>
              <a:rPr lang="zh-CN" altLang="zh-CN" dirty="0"/>
              <a:t>年</a:t>
            </a:r>
            <a:r>
              <a:rPr lang="en-US" altLang="zh-CN" dirty="0"/>
              <a:t>7</a:t>
            </a:r>
            <a:r>
              <a:rPr lang="zh-CN" altLang="zh-CN" dirty="0"/>
              <a:t>月，主要业务方向就是产品预售。这与美国著名众筹网站</a:t>
            </a:r>
            <a:r>
              <a:rPr lang="en-US" altLang="zh-CN" dirty="0"/>
              <a:t>Kickstarter</a:t>
            </a:r>
            <a:r>
              <a:rPr lang="zh-CN" altLang="zh-CN" dirty="0"/>
              <a:t>业务类型非常相像。此后成立的追梦网也是产品预售类网站的代表。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4097409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28592"/>
          </a:xfrm>
        </p:spPr>
        <p:txBody>
          <a:bodyPr>
            <a:normAutofit/>
          </a:bodyPr>
          <a:lstStyle/>
          <a:p>
            <a:r>
              <a:rPr lang="zh-CN" altLang="zh-CN" b="1" dirty="0" smtClean="0"/>
              <a:t>股权</a:t>
            </a:r>
            <a:r>
              <a:rPr lang="zh-CN" altLang="zh-CN" b="1" dirty="0"/>
              <a:t>众筹（</a:t>
            </a:r>
            <a:r>
              <a:rPr lang="en-US" altLang="zh-CN" b="1" dirty="0"/>
              <a:t>equity-based</a:t>
            </a:r>
            <a:r>
              <a:rPr lang="zh-CN" altLang="zh-CN" b="1" dirty="0"/>
              <a:t>）</a:t>
            </a:r>
            <a:endParaRPr lang="en-US" altLang="zh-CN" b="1" dirty="0" smtClean="0"/>
          </a:p>
          <a:p>
            <a:r>
              <a:rPr lang="zh-CN" altLang="zh-CN" dirty="0" smtClean="0"/>
              <a:t>股权</a:t>
            </a:r>
            <a:r>
              <a:rPr lang="zh-CN" altLang="zh-CN" dirty="0"/>
              <a:t>众筹的基本模式就是在互联网上兜售股份，募集资金，一般股权众筹的流程是：创业者在众筹平台上发布自己的创业项目——投资人通过平台投资项目并获取股权——投资人取得回报。天使汇、爱创业都是这类网站的典型代表。通常，股权众筹融资常用于初创企业或中小企业的开始阶段，尤其在软件、网络公司、计算机和通讯、消费产品、媒体等企业中应用比较广泛。</a:t>
            </a:r>
          </a:p>
          <a:p>
            <a:r>
              <a:rPr lang="zh-CN" altLang="zh-CN" b="1" dirty="0"/>
              <a:t>基于</a:t>
            </a:r>
            <a:r>
              <a:rPr lang="zh-CN" altLang="zh-CN" b="1" dirty="0" smtClean="0"/>
              <a:t>贷款</a:t>
            </a:r>
            <a:r>
              <a:rPr lang="zh-CN" altLang="en-US" b="1" dirty="0" smtClean="0"/>
              <a:t>（或债务）</a:t>
            </a:r>
            <a:r>
              <a:rPr lang="zh-CN" altLang="zh-CN" b="1" dirty="0" smtClean="0"/>
              <a:t>的</a:t>
            </a:r>
            <a:r>
              <a:rPr lang="zh-CN" altLang="zh-CN" b="1" dirty="0"/>
              <a:t>众筹（</a:t>
            </a:r>
            <a:r>
              <a:rPr lang="en-US" altLang="zh-CN" b="1" dirty="0"/>
              <a:t>lending or debt-based</a:t>
            </a:r>
            <a:r>
              <a:rPr lang="zh-CN" altLang="zh-CN" b="1" dirty="0"/>
              <a:t>）</a:t>
            </a:r>
            <a:endParaRPr lang="en-US" altLang="zh-CN" b="1" dirty="0"/>
          </a:p>
          <a:p>
            <a:r>
              <a:rPr lang="zh-CN" altLang="zh-CN" dirty="0"/>
              <a:t>与向银行借款不同，基于贷款的众筹主要是指企业（或个人）通过众筹平台向若干出资者借款。这一过程中，平台的作用是多样的。一些平台起到中间人的作用；一些平台还担当还款的责任。同时，企业（或个人）融资可能是为自身发展，也可能是为某社会公益项目进行无利息的借贷融资</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229793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192" y="908720"/>
            <a:ext cx="8435280" cy="5184576"/>
          </a:xfrm>
        </p:spPr>
        <p:txBody>
          <a:bodyPr>
            <a:normAutofit/>
          </a:bodyPr>
          <a:lstStyle/>
          <a:p>
            <a:r>
              <a:rPr lang="zh-CN" altLang="zh-CN" dirty="0" smtClean="0"/>
              <a:t>此外</a:t>
            </a:r>
            <a:r>
              <a:rPr lang="zh-CN" altLang="zh-CN" dirty="0"/>
              <a:t>，众筹融资在运作过程中还衍生出一些其他模式。如，收益</a:t>
            </a:r>
            <a:r>
              <a:rPr lang="zh-CN" altLang="zh-CN" dirty="0" smtClean="0"/>
              <a:t>共</a:t>
            </a:r>
            <a:r>
              <a:rPr lang="zh-CN" altLang="en-US" dirty="0" smtClean="0"/>
              <a:t>享</a:t>
            </a:r>
            <a:r>
              <a:rPr lang="zh-CN" altLang="zh-CN" dirty="0" smtClean="0"/>
              <a:t>（</a:t>
            </a:r>
            <a:r>
              <a:rPr lang="en-US" altLang="zh-CN" dirty="0"/>
              <a:t>revenue sharing</a:t>
            </a:r>
            <a:r>
              <a:rPr lang="zh-CN" altLang="zh-CN" dirty="0"/>
              <a:t>）、实物融资（</a:t>
            </a:r>
            <a:r>
              <a:rPr lang="en-US" altLang="zh-CN" dirty="0"/>
              <a:t>funding in kind</a:t>
            </a:r>
            <a:r>
              <a:rPr lang="zh-CN" altLang="zh-CN" dirty="0"/>
              <a:t>）、混合模式（</a:t>
            </a:r>
            <a:r>
              <a:rPr lang="en-US" altLang="zh-CN" dirty="0"/>
              <a:t>hybrid models</a:t>
            </a:r>
            <a:r>
              <a:rPr lang="zh-CN" altLang="zh-CN" dirty="0"/>
              <a:t>）等。其中，收益共享指出资者将对公司未来收入共享或专利融资作为回报方式；实物融资是指出资者以产品或服务替代现金为融资者进行融资。</a:t>
            </a:r>
          </a:p>
          <a:p>
            <a:r>
              <a:rPr lang="zh-CN" altLang="zh-CN" dirty="0"/>
              <a:t>除去慈善类众筹，国内众筹主要有两种模式，一种是产品预售，还有一类是股权众筹</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961606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920</TotalTime>
  <Words>7336</Words>
  <Application>Microsoft Office PowerPoint</Application>
  <PresentationFormat>全屏显示(4:3)</PresentationFormat>
  <Paragraphs>368</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仿宋</vt:lpstr>
      <vt:lpstr>黑体</vt:lpstr>
      <vt:lpstr>华文仿宋</vt:lpstr>
      <vt:lpstr>宋体</vt:lpstr>
      <vt:lpstr>宋体-简 常规体</vt:lpstr>
      <vt:lpstr>Arial</vt:lpstr>
      <vt:lpstr>Calibri</vt:lpstr>
      <vt:lpstr>Times New Roman</vt:lpstr>
      <vt:lpstr>Office 主题</vt:lpstr>
      <vt:lpstr>第九章 互联网金融模式之一：众筹</vt:lpstr>
      <vt:lpstr>PowerPoint 演示文稿</vt:lpstr>
      <vt:lpstr>本章学习目标</vt:lpstr>
      <vt:lpstr>9.1 众筹的概念</vt:lpstr>
      <vt:lpstr>PowerPoint 演示文稿</vt:lpstr>
      <vt:lpstr>9.1.2 众筹的几种模型</vt:lpstr>
      <vt:lpstr>PowerPoint 演示文稿</vt:lpstr>
      <vt:lpstr>PowerPoint 演示文稿</vt:lpstr>
      <vt:lpstr>PowerPoint 演示文稿</vt:lpstr>
      <vt:lpstr>9.2 众筹的起源与发展</vt:lpstr>
      <vt:lpstr>PowerPoint 演示文稿</vt:lpstr>
      <vt:lpstr>9.2.2 迅速发展的原因</vt:lpstr>
      <vt:lpstr>PowerPoint 演示文稿</vt:lpstr>
      <vt:lpstr>9.3 众筹模式的构建</vt:lpstr>
      <vt:lpstr>PowerPoint 演示文稿</vt:lpstr>
      <vt:lpstr>PowerPoint 演示文稿</vt:lpstr>
      <vt:lpstr>9.4 国外众筹的发展现状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9.5 目前中国众筹行业的发展现状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lpstr>关键概念</vt:lpstr>
      <vt:lpstr>习题</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Zhanglu</cp:lastModifiedBy>
  <cp:revision>216</cp:revision>
  <dcterms:created xsi:type="dcterms:W3CDTF">2014-09-28T02:22:12Z</dcterms:created>
  <dcterms:modified xsi:type="dcterms:W3CDTF">2016-09-01T02:48:49Z</dcterms:modified>
</cp:coreProperties>
</file>