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2121" r:id="rId1"/>
  </p:sldMasterIdLst>
  <p:notesMasterIdLst>
    <p:notesMasterId r:id="rId34"/>
  </p:notesMasterIdLst>
  <p:handoutMasterIdLst>
    <p:handoutMasterId r:id="rId35"/>
  </p:handoutMasterIdLst>
  <p:sldIdLst>
    <p:sldId id="2363" r:id="rId2"/>
    <p:sldId id="2393" r:id="rId3"/>
    <p:sldId id="2409" r:id="rId4"/>
    <p:sldId id="2394" r:id="rId5"/>
    <p:sldId id="2395" r:id="rId6"/>
    <p:sldId id="2396" r:id="rId7"/>
    <p:sldId id="2398" r:id="rId8"/>
    <p:sldId id="2397" r:id="rId9"/>
    <p:sldId id="2399" r:id="rId10"/>
    <p:sldId id="2400" r:id="rId11"/>
    <p:sldId id="2428" r:id="rId12"/>
    <p:sldId id="2404" r:id="rId13"/>
    <p:sldId id="2401" r:id="rId14"/>
    <p:sldId id="2429" r:id="rId15"/>
    <p:sldId id="2405" r:id="rId16"/>
    <p:sldId id="2406" r:id="rId17"/>
    <p:sldId id="2407" r:id="rId18"/>
    <p:sldId id="2430" r:id="rId19"/>
    <p:sldId id="2412" r:id="rId20"/>
    <p:sldId id="2413" r:id="rId21"/>
    <p:sldId id="2414" r:id="rId22"/>
    <p:sldId id="2416" r:id="rId23"/>
    <p:sldId id="2417" r:id="rId24"/>
    <p:sldId id="2418" r:id="rId25"/>
    <p:sldId id="2419" r:id="rId26"/>
    <p:sldId id="2431" r:id="rId27"/>
    <p:sldId id="2432" r:id="rId28"/>
    <p:sldId id="2433" r:id="rId29"/>
    <p:sldId id="2425" r:id="rId30"/>
    <p:sldId id="2426" r:id="rId31"/>
    <p:sldId id="1632" r:id="rId32"/>
    <p:sldId id="580" r:id="rId3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A15"/>
    <a:srgbClr val="663300"/>
    <a:srgbClr val="640202"/>
    <a:srgbClr val="F92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606" autoAdjust="0"/>
    <p:restoredTop sz="85834" autoAdjust="0"/>
  </p:normalViewPr>
  <p:slideViewPr>
    <p:cSldViewPr>
      <p:cViewPr>
        <p:scale>
          <a:sx n="70" d="100"/>
          <a:sy n="70" d="100"/>
        </p:scale>
        <p:origin x="-2814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ea typeface="华文细黑" pitchFamily="2" charset="-122"/>
              </a:defRPr>
            </a:lvl1pPr>
          </a:lstStyle>
          <a:p>
            <a:pPr>
              <a:defRPr/>
            </a:pPr>
            <a:fld id="{A3B4F7A7-087A-4BD8-8229-0CE789C129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318590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593E4DF9-40FF-476F-8A8E-E1023749C2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81880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23040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D2BD94-DEA6-4A44-A5B5-D4F65CC86E87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23040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D2BD94-DEA6-4A44-A5B5-D4F65CC86E87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23040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D2BD94-DEA6-4A44-A5B5-D4F65CC86E87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23040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D2BD94-DEA6-4A44-A5B5-D4F65CC86E87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23040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D2BD94-DEA6-4A44-A5B5-D4F65CC86E87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灯片编号占位符 6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DB23780-2C93-48FA-8C11-F58CABE1936E}" type="slidenum">
              <a:rPr lang="zh-CN" altLang="en-US" smtClean="0"/>
              <a:pPr>
                <a:defRPr/>
              </a:pPr>
              <a:t>31</a:t>
            </a:fld>
            <a:endParaRPr lang="zh-CN" altLang="en-US" smtClean="0"/>
          </a:p>
        </p:txBody>
      </p:sp>
      <p:sp>
        <p:nvSpPr>
          <p:cNvPr id="33792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2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337925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773F800C-FC50-4F86-BE2A-D2DE8103261A}" type="slidenum">
              <a:rPr lang="zh-CN" altLang="en-US" sz="1300"/>
              <a:pPr algn="r"/>
              <a:t>31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89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570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05D9ED-616F-476F-B800-64A521F66648}" type="slidenum">
              <a:rPr lang="zh-CN" altLang="en-US" smtClean="0"/>
              <a:pPr>
                <a:defRPr/>
              </a:pPr>
              <a:t>32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aronge.net/" TargetMode="External"/><Relationship Id="rId2" Type="http://schemas.openxmlformats.org/officeDocument/2006/relationships/hyperlink" Target="http://efinance.org.cn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7544" y="908720"/>
            <a:ext cx="8229600" cy="1656183"/>
          </a:xfrm>
        </p:spPr>
        <p:txBody>
          <a:bodyPr/>
          <a:lstStyle>
            <a:lvl1pPr algn="ctr">
              <a:defRPr sz="3600" b="1">
                <a:solidFill>
                  <a:srgbClr val="006633"/>
                </a:solidFill>
                <a:latin typeface="Adobe Jenson Pro Capt" pitchFamily="18" charset="0"/>
                <a:ea typeface="楷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 txBox="1">
            <a:spLocks/>
          </p:cNvSpPr>
          <p:nvPr/>
        </p:nvSpPr>
        <p:spPr bwMode="auto">
          <a:xfrm>
            <a:off x="457200" y="2804595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3600" b="1">
                <a:latin typeface="楷体" pitchFamily="49" charset="-122"/>
                <a:ea typeface="楷体" pitchFamily="49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Adobe Jenson Pro" pitchFamily="18" charset="0"/>
                <a:ea typeface="Adobe 黑体 Std R" pitchFamily="34" charset="-122"/>
                <a:cs typeface="+mn-cs"/>
              </a:rPr>
              <a:t>厦门大学金融系 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郑振龙 陈蓉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j-cs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 smtClean="0">
                <a:solidFill>
                  <a:srgbClr val="1A3A15"/>
                </a:solidFill>
                <a:latin typeface="Adobe Jenson Pro Capt" pitchFamily="18" charset="0"/>
                <a:ea typeface="隶书" pitchFamily="49" charset="-122"/>
              </a:rPr>
              <a:t>课程网站</a:t>
            </a:r>
            <a:r>
              <a:rPr lang="zh-CN" altLang="en-US" sz="1800" dirty="0" smtClean="0">
                <a:solidFill>
                  <a:srgbClr val="1A3A15"/>
                </a:solidFill>
                <a:latin typeface="Adobe Jenson Pro Capt" pitchFamily="18" charset="0"/>
              </a:rPr>
              <a:t>：</a:t>
            </a:r>
            <a:r>
              <a:rPr lang="en-US" altLang="zh-CN" sz="1800" dirty="0" smtClean="0">
                <a:latin typeface="Adobe Jenson Pro Capt" pitchFamily="18" charset="0"/>
                <a:cs typeface="Times New Roman" pitchFamily="18" charset="0"/>
                <a:hlinkClick r:id="rId2"/>
              </a:rPr>
              <a:t>http://efinance.org.cn</a:t>
            </a:r>
            <a:endParaRPr lang="en-US" altLang="zh-CN" sz="1800" dirty="0" smtClean="0">
              <a:latin typeface="Adobe Jenson Pro Capt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800" dirty="0" smtClean="0">
                <a:latin typeface="Adobe Jenson Pro Capt" pitchFamily="18" charset="0"/>
                <a:cs typeface="Times New Roman" pitchFamily="18" charset="0"/>
              </a:rPr>
              <a:t>                </a:t>
            </a:r>
            <a:r>
              <a:rPr lang="en-US" altLang="zh-CN" sz="1800" b="1" kern="1200" dirty="0" smtClean="0">
                <a:solidFill>
                  <a:schemeClr val="tx1"/>
                </a:solidFill>
                <a:latin typeface="Adobe Jenson Pro Capt" pitchFamily="18" charset="0"/>
                <a:ea typeface="楷体" pitchFamily="49" charset="-122"/>
                <a:cs typeface="Times New Roman" pitchFamily="18" charset="0"/>
                <a:hlinkClick r:id="rId3"/>
              </a:rPr>
              <a:t>http://aronge.net</a:t>
            </a:r>
            <a:endParaRPr lang="en-US" altLang="zh-CN" sz="1800" b="1" kern="1200" dirty="0" smtClean="0">
              <a:solidFill>
                <a:schemeClr val="tx1"/>
              </a:solidFill>
              <a:latin typeface="Adobe Jenson Pro Capt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800" b="1" kern="1200" dirty="0" smtClean="0">
              <a:solidFill>
                <a:schemeClr val="tx1"/>
              </a:solidFill>
              <a:latin typeface="Adobe Jenson Pro Capt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800" b="1" kern="1200" dirty="0" smtClean="0">
              <a:solidFill>
                <a:schemeClr val="tx1"/>
              </a:solidFill>
              <a:latin typeface="Adobe Jenson Pro Capt" pitchFamily="18" charset="0"/>
              <a:ea typeface="楷体" pitchFamily="49" charset="-122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Adobe Jenson Pro" pitchFamily="18" charset="0"/>
              <a:ea typeface="Adobe 黑体 Std R" pitchFamily="34" charset="-122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dobe Jenson Pro" pitchFamily="18" charset="0"/>
              <a:ea typeface="Adobe 黑体 Std R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j-cs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 bwMode="auto">
          <a:xfrm>
            <a:off x="467544" y="1916832"/>
            <a:ext cx="8229600" cy="995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3600" b="1">
                <a:latin typeface="楷体" pitchFamily="49" charset="-122"/>
                <a:ea typeface="楷体" pitchFamily="49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55976" y="6596390"/>
            <a:ext cx="460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dirty="0" smtClean="0">
                <a:solidFill>
                  <a:schemeClr val="accent6">
                    <a:lumMod val="50000"/>
                  </a:schemeClr>
                </a:solidFill>
                <a:latin typeface="Adobe Jenson Pro" pitchFamily="18" charset="0"/>
              </a:rPr>
              <a:t>Copyright © 2012 </a:t>
            </a:r>
            <a:r>
              <a:rPr lang="en-US" altLang="zh-CN" sz="1100" b="1" dirty="0" err="1" smtClean="0">
                <a:solidFill>
                  <a:schemeClr val="accent6">
                    <a:lumMod val="50000"/>
                  </a:schemeClr>
                </a:solidFill>
                <a:latin typeface="Adobe Jenson Pro" pitchFamily="18" charset="0"/>
              </a:rPr>
              <a:t>Zheng</a:t>
            </a:r>
            <a:r>
              <a:rPr lang="en-US" altLang="zh-CN" sz="1100" b="1" dirty="0" smtClean="0">
                <a:solidFill>
                  <a:schemeClr val="accent6">
                    <a:lumMod val="50000"/>
                  </a:schemeClr>
                </a:solidFill>
                <a:latin typeface="Adobe Jenson Pro" pitchFamily="18" charset="0"/>
              </a:rPr>
              <a:t>, </a:t>
            </a:r>
            <a:r>
              <a:rPr lang="en-US" altLang="zh-CN" sz="1100" b="1" dirty="0" err="1" smtClean="0">
                <a:solidFill>
                  <a:schemeClr val="accent6">
                    <a:lumMod val="50000"/>
                  </a:schemeClr>
                </a:solidFill>
                <a:latin typeface="Adobe Jenson Pro" pitchFamily="18" charset="0"/>
              </a:rPr>
              <a:t>Zhenlong</a:t>
            </a:r>
            <a:r>
              <a:rPr lang="en-US" altLang="zh-CN" sz="1100" b="1" dirty="0" smtClean="0">
                <a:solidFill>
                  <a:schemeClr val="accent6">
                    <a:lumMod val="50000"/>
                  </a:schemeClr>
                </a:solidFill>
                <a:latin typeface="Adobe Jenson Pro" pitchFamily="18" charset="0"/>
              </a:rPr>
              <a:t> &amp; Chen, </a:t>
            </a:r>
            <a:r>
              <a:rPr lang="en-US" altLang="zh-CN" sz="1100" b="1" dirty="0" err="1" smtClean="0">
                <a:solidFill>
                  <a:schemeClr val="accent6">
                    <a:lumMod val="50000"/>
                  </a:schemeClr>
                </a:solidFill>
                <a:latin typeface="Adobe Jenson Pro" pitchFamily="18" charset="0"/>
              </a:rPr>
              <a:t>Rong</a:t>
            </a:r>
            <a:r>
              <a:rPr lang="en-US" altLang="zh-CN" sz="1100" b="1" dirty="0" smtClean="0">
                <a:solidFill>
                  <a:schemeClr val="accent6">
                    <a:lumMod val="50000"/>
                  </a:schemeClr>
                </a:solidFill>
                <a:latin typeface="Adobe Jenson Pro" pitchFamily="18" charset="0"/>
              </a:rPr>
              <a:t>, XMU</a:t>
            </a:r>
            <a:endParaRPr lang="zh-CN" altLang="en-US" sz="1100" b="1" dirty="0">
              <a:solidFill>
                <a:schemeClr val="accent6">
                  <a:lumMod val="50000"/>
                </a:schemeClr>
              </a:solidFill>
              <a:latin typeface="Adobe Jenson Pro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1520" y="6519446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0" dirty="0" smtClean="0">
                <a:solidFill>
                  <a:schemeClr val="accent6">
                    <a:lumMod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金融工程</a:t>
            </a:r>
            <a:endParaRPr lang="zh-CN" altLang="en-US" sz="1600" b="0" dirty="0">
              <a:solidFill>
                <a:schemeClr val="accent6">
                  <a:lumMod val="50000"/>
                </a:schemeClr>
              </a:solidFill>
              <a:latin typeface="Adobe Jenson Pro" pitchFamily="18" charset="0"/>
              <a:ea typeface="Adobe 黑体 Std R" pitchFamily="34" charset="-122"/>
            </a:endParaRPr>
          </a:p>
        </p:txBody>
      </p:sp>
      <p:pic>
        <p:nvPicPr>
          <p:cNvPr id="29" name="图片 28" descr="1182483710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07296" y="4725144"/>
            <a:ext cx="1556792" cy="155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34090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fld id="{B6014163-52B9-4C48-B398-D8D32DDE2CF4}" type="datetime10">
              <a:rPr lang="zh-CN" altLang="en-US" smtClean="0"/>
              <a:t>15:50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Copyright © 2012 Zheng, Zhenlong &amp; Chen, Rong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B34B9-D817-47F5-9B8C-94F2D5E9BE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311821"/>
      </p:ext>
    </p:extLst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fld id="{15A605CC-85A2-41C3-905E-DC6BAF17B99F}" type="datetime10">
              <a:rPr lang="zh-CN" altLang="en-US" smtClean="0"/>
              <a:t>15:50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Copyright © 2012 Zheng, Zhenlong &amp; Chen, Rong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B34B9-D817-47F5-9B8C-94F2D5E9BE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865249"/>
      </p:ext>
    </p:extLst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71550" y="1700213"/>
            <a:ext cx="3595688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700213"/>
            <a:ext cx="3597275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5ED8F8C-DBC3-4346-A5D7-00C2CACB074D}" type="datetime10">
              <a:rPr lang="zh-CN" altLang="en-US" smtClean="0"/>
              <a:t>15:50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594A6F"/>
                </a:solidFill>
              </a:rPr>
              <a:t>Copyright © 2012 Zheng, Zhenlong &amp; Chen, Rong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4032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>
                <a:latin typeface="Adobe Jenson Pro Disp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dobe Jenson Pro Disp" pitchFamily="18" charset="0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A7BD6-0756-4306-899B-D82EF9E8111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3600" b="0" dirty="0">
                <a:solidFill>
                  <a:schemeClr val="tx2"/>
                </a:solidFill>
                <a:latin typeface="Adobe Jenson Pro" pitchFamily="18" charset="0"/>
                <a:ea typeface="楷体" pitchFamily="49" charset="-122"/>
                <a:cs typeface="+mj-cs"/>
              </a:defRPr>
            </a:lvl1pPr>
          </a:lstStyle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Jenson Pro" pitchFamily="18" charset="0"/>
                <a:ea typeface="Adobe 黑体 Std R" pitchFamily="34" charset="-122"/>
              </a:defRPr>
            </a:lvl1pPr>
            <a:lvl2pPr>
              <a:defRPr>
                <a:latin typeface="Adobe Jenson Pro" pitchFamily="18" charset="0"/>
                <a:ea typeface="Adobe 黑体 Std R" pitchFamily="34" charset="-122"/>
              </a:defRPr>
            </a:lvl2pPr>
            <a:lvl3pPr>
              <a:defRPr>
                <a:latin typeface="Adobe Jenson Pro" pitchFamily="18" charset="0"/>
                <a:ea typeface="Adobe 黑体 Std R" pitchFamily="34" charset="-122"/>
              </a:defRPr>
            </a:lvl3pPr>
            <a:lvl4pPr>
              <a:defRPr>
                <a:latin typeface="Adobe Jenson Pro" pitchFamily="18" charset="0"/>
                <a:ea typeface="Adobe 黑体 Std R" pitchFamily="34" charset="-122"/>
              </a:defRPr>
            </a:lvl4pPr>
            <a:lvl5pPr>
              <a:defRPr>
                <a:latin typeface="Adobe Jenson Pro" pitchFamily="18" charset="0"/>
                <a:ea typeface="Adobe 黑体 Std R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807046" y="6284168"/>
            <a:ext cx="542925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Copyright © 2012 </a:t>
            </a:r>
            <a:r>
              <a:rPr lang="en-US" altLang="zh-CN" dirty="0" err="1" smtClean="0"/>
              <a:t>Zheng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Zhenlong</a:t>
            </a:r>
            <a:r>
              <a:rPr lang="en-US" altLang="zh-CN" dirty="0" smtClean="0"/>
              <a:t> &amp; Chen, </a:t>
            </a:r>
            <a:r>
              <a:rPr lang="en-US" altLang="zh-CN" dirty="0" err="1" smtClean="0"/>
              <a:t>Rong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8416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A0B34B9-D817-47F5-9B8C-94F2D5E9BE6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554090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fld id="{516CBCE0-66AE-4B9D-B4CF-22B88EC9B9C2}" type="datetime10">
              <a:rPr lang="zh-CN" altLang="en-US" smtClean="0"/>
              <a:t>15:50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Copyright © 2012 </a:t>
            </a:r>
            <a:r>
              <a:rPr lang="en-US" altLang="zh-CN" dirty="0" err="1" smtClean="0"/>
              <a:t>Zheng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Zhenlong</a:t>
            </a:r>
            <a:r>
              <a:rPr lang="en-US" altLang="zh-CN" dirty="0" smtClean="0"/>
              <a:t> &amp; Chen, </a:t>
            </a:r>
            <a:r>
              <a:rPr lang="en-US" altLang="zh-CN" dirty="0" err="1" smtClean="0"/>
              <a:t>Rong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B34B9-D817-47F5-9B8C-94F2D5E9BE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09546"/>
      </p:ext>
    </p:extLst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fld id="{B6981C1F-5766-403B-B267-FC5AD3FF1279}" type="datetime10">
              <a:rPr lang="zh-CN" altLang="en-US" smtClean="0"/>
              <a:t>15:50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Copyright © 2012 Zheng, Zhenlong &amp; Chen, Rong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B34B9-D817-47F5-9B8C-94F2D5E9BE6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15561"/>
      </p:ext>
    </p:extLst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fld id="{C886C17C-F2FE-4306-BB53-A652DC9E65BD}" type="datetime10">
              <a:rPr lang="zh-CN" altLang="en-US" smtClean="0"/>
              <a:t>15:50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Copyright © 2012 Zheng, Zhenlong &amp; Chen, Rong</a:t>
            </a: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B34B9-D817-47F5-9B8C-94F2D5E9BE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128216"/>
      </p:ext>
    </p:extLst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fld id="{C3570AF5-0FBD-4D7D-81D0-3673FD70D632}" type="datetime10">
              <a:rPr lang="zh-CN" altLang="en-US" smtClean="0"/>
              <a:t>15:50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Copyright © 2012 Zheng, Zhenlong &amp; Chen, Rong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B34B9-D817-47F5-9B8C-94F2D5E9BE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376581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B34B9-D817-47F5-9B8C-94F2D5E9BE6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 userDrawn="1"/>
        </p:nvSpPr>
        <p:spPr>
          <a:xfrm>
            <a:off x="2771800" y="392548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b="1" dirty="0" smtClean="0">
                <a:latin typeface="Adobe Jenson Pro Capt" pitchFamily="18" charset="0"/>
              </a:rPr>
              <a:t>Email: zlzheng@xmu.edu.cn</a:t>
            </a:r>
          </a:p>
          <a:p>
            <a:r>
              <a:rPr lang="en-US" altLang="zh-CN" sz="1800" b="1" dirty="0" smtClean="0">
                <a:latin typeface="Adobe Jenson Pro Capt" pitchFamily="18" charset="0"/>
              </a:rPr>
              <a:t>              aronge@xmu.edu.cn</a:t>
            </a:r>
            <a:endParaRPr lang="zh-CN" altLang="en-US" sz="1800" b="1" dirty="0">
              <a:latin typeface="Adobe Jenson Pro Cap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60084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fld id="{3B045A4E-9ED7-496E-91C6-26019353F62B}" type="datetime10">
              <a:rPr lang="zh-CN" altLang="en-US" smtClean="0"/>
              <a:t>15:50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Copyright © 2012 Zheng, Zhenlong &amp; Chen, Rong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B34B9-D817-47F5-9B8C-94F2D5E9BE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692074"/>
      </p:ext>
    </p:extLst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fld id="{55ABC6F2-40F1-4966-A8D7-D53F8FB9E5A9}" type="datetime10">
              <a:rPr lang="zh-CN" altLang="en-US" smtClean="0"/>
              <a:t>15:50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Copyright © 2012 Zheng, Zhenlong &amp; Chen, Rong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B34B9-D817-47F5-9B8C-94F2D5E9BE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289262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43063" y="6314082"/>
            <a:ext cx="542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Adobe Jenson Pro" pitchFamily="18" charset="0"/>
                <a:ea typeface="+mn-ea"/>
              </a:defRPr>
            </a:lvl1pPr>
          </a:lstStyle>
          <a:p>
            <a:r>
              <a:rPr lang="en-US" altLang="zh-CN" dirty="0" smtClean="0">
                <a:solidFill>
                  <a:srgbClr val="594A6F"/>
                </a:solidFill>
              </a:rPr>
              <a:t>Copyright © 2012 </a:t>
            </a:r>
            <a:r>
              <a:rPr lang="en-US" altLang="zh-CN" dirty="0" err="1" smtClean="0">
                <a:solidFill>
                  <a:srgbClr val="594A6F"/>
                </a:solidFill>
              </a:rPr>
              <a:t>Zheng</a:t>
            </a:r>
            <a:r>
              <a:rPr lang="en-US" altLang="zh-CN" dirty="0" smtClean="0">
                <a:solidFill>
                  <a:srgbClr val="594A6F"/>
                </a:solidFill>
              </a:rPr>
              <a:t>, </a:t>
            </a:r>
            <a:r>
              <a:rPr lang="en-US" altLang="zh-CN" dirty="0" err="1" smtClean="0">
                <a:solidFill>
                  <a:srgbClr val="594A6F"/>
                </a:solidFill>
              </a:rPr>
              <a:t>Zhenlong</a:t>
            </a:r>
            <a:r>
              <a:rPr lang="en-US" altLang="zh-CN" dirty="0" smtClean="0">
                <a:solidFill>
                  <a:srgbClr val="594A6F"/>
                </a:solidFill>
              </a:rPr>
              <a:t> &amp; Chen, </a:t>
            </a:r>
            <a:r>
              <a:rPr lang="en-US" altLang="zh-CN" dirty="0" err="1" smtClean="0">
                <a:solidFill>
                  <a:srgbClr val="594A6F"/>
                </a:solidFill>
              </a:rPr>
              <a:t>Rong</a:t>
            </a:r>
            <a:endParaRPr lang="zh-CN" altLang="en-US" dirty="0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0932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dobe Jenson Pro" pitchFamily="18" charset="0"/>
                <a:ea typeface="+mn-ea"/>
              </a:defRPr>
            </a:lvl1pPr>
          </a:lstStyle>
          <a:p>
            <a:r>
              <a:rPr lang="en-US" altLang="zh-CN" smtClean="0"/>
              <a:t>1</a:t>
            </a:r>
            <a:endParaRPr lang="zh-CN" altLang="en-US" dirty="0"/>
          </a:p>
        </p:txBody>
      </p:sp>
      <p:sp>
        <p:nvSpPr>
          <p:cNvPr id="1030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467544" y="6453336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-108520" y="6356176"/>
            <a:ext cx="129614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Adobe Jenson Pro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charset="-122"/>
                <a:cs typeface="+mn-cs"/>
              </a:defRPr>
            </a:lvl9pPr>
          </a:lstStyle>
          <a:p>
            <a:fld id="{43E22E12-0064-4B4D-B940-A704F73F8CE1}" type="datetime10">
              <a:rPr lang="en-US" altLang="zh-CN" sz="1800" smtClean="0"/>
              <a:t>15:50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9579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2122" r:id="rId1"/>
    <p:sldLayoutId id="2147492123" r:id="rId2"/>
    <p:sldLayoutId id="2147492124" r:id="rId3"/>
    <p:sldLayoutId id="2147492125" r:id="rId4"/>
    <p:sldLayoutId id="2147492126" r:id="rId5"/>
    <p:sldLayoutId id="2147492127" r:id="rId6"/>
    <p:sldLayoutId id="2147492128" r:id="rId7"/>
    <p:sldLayoutId id="2147492129" r:id="rId8"/>
    <p:sldLayoutId id="2147492130" r:id="rId9"/>
    <p:sldLayoutId id="2147492131" r:id="rId10"/>
    <p:sldLayoutId id="2147492132" r:id="rId11"/>
    <p:sldLayoutId id="2147492133" r:id="rId12"/>
    <p:sldLayoutId id="2147492134" r:id="rId13"/>
  </p:sldLayoutIdLst>
  <p:transition spd="slow">
    <p:pull dir="ru"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dobe Jenson Pro" pitchFamily="18" charset="0"/>
          <a:ea typeface="Adobe 仿宋 Std R" pitchFamily="18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dobe 仿宋 Std R" pitchFamily="18" charset="-122"/>
          <a:ea typeface="Adobe 仿宋 Std R" pitchFamily="18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dobe 仿宋 Std R" pitchFamily="18" charset="-122"/>
          <a:ea typeface="Adobe 仿宋 Std R" pitchFamily="18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dobe 仿宋 Std R" pitchFamily="18" charset="-122"/>
          <a:ea typeface="Adobe 仿宋 Std R" pitchFamily="18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dobe 仿宋 Std R" pitchFamily="18" charset="-122"/>
          <a:ea typeface="Adobe 仿宋 Std R" pitchFamily="18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600">
          <a:solidFill>
            <a:schemeClr val="tx1"/>
          </a:solidFill>
          <a:latin typeface="Adobe Jenson Pro" pitchFamily="18" charset="0"/>
          <a:ea typeface="Adobe 黑体 Std R" pitchFamily="34" charset="-122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Ø"/>
        <a:defRPr sz="2200">
          <a:solidFill>
            <a:schemeClr val="tx1"/>
          </a:solidFill>
          <a:latin typeface="Adobe Jenson Pro" pitchFamily="18" charset="0"/>
          <a:ea typeface="Adobe 黑体 Std R" pitchFamily="34" charset="-122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1900">
          <a:solidFill>
            <a:schemeClr val="tx1"/>
          </a:solidFill>
          <a:latin typeface="Adobe Jenson Pro" pitchFamily="18" charset="0"/>
          <a:ea typeface="Adobe 黑体 Std R" pitchFamily="34" charset="-122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Adobe Jenson Pro" pitchFamily="18" charset="0"/>
          <a:ea typeface="Adobe 黑体 Std R" pitchFamily="34" charset="-122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400">
          <a:solidFill>
            <a:schemeClr val="tx1"/>
          </a:solidFill>
          <a:latin typeface="Adobe Jenson Pro" pitchFamily="18" charset="0"/>
          <a:ea typeface="Adobe 黑体 Std R" pitchFamily="34" charset="-122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4000" dirty="0" smtClean="0"/>
              <a:t>第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章 金融</a:t>
            </a:r>
            <a:r>
              <a:rPr lang="zh-CN" altLang="en-US" sz="4000" dirty="0"/>
              <a:t>工程概述</a:t>
            </a:r>
            <a:br>
              <a:rPr lang="zh-CN" altLang="en-US" sz="4000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177000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互换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208912" cy="4530725"/>
          </a:xfrm>
        </p:spPr>
        <p:txBody>
          <a:bodyPr/>
          <a:lstStyle/>
          <a:p>
            <a:r>
              <a:rPr lang="zh-CN" altLang="en-US" dirty="0" smtClean="0"/>
              <a:t>当事人</a:t>
            </a:r>
            <a:r>
              <a:rPr lang="zh-CN" altLang="en-US" dirty="0"/>
              <a:t>按照</a:t>
            </a:r>
            <a:r>
              <a:rPr lang="zh-CN" altLang="en-US" dirty="0">
                <a:solidFill>
                  <a:srgbClr val="FF0000"/>
                </a:solidFill>
              </a:rPr>
              <a:t>商定条件</a:t>
            </a:r>
            <a:r>
              <a:rPr lang="zh-CN" altLang="en-US" dirty="0"/>
              <a:t>，在约定的时间内，</a:t>
            </a:r>
            <a:r>
              <a:rPr lang="zh-CN" altLang="en-US" dirty="0" smtClean="0">
                <a:solidFill>
                  <a:srgbClr val="FF0000"/>
                </a:solidFill>
              </a:rPr>
              <a:t>交换一系列</a:t>
            </a:r>
            <a:r>
              <a:rPr lang="zh-CN" altLang="en-US" dirty="0">
                <a:solidFill>
                  <a:srgbClr val="FF0000"/>
                </a:solidFill>
              </a:rPr>
              <a:t>现金流</a:t>
            </a:r>
            <a:r>
              <a:rPr lang="zh-CN" altLang="en-US" dirty="0"/>
              <a:t>的合约</a:t>
            </a:r>
          </a:p>
          <a:p>
            <a:endParaRPr lang="zh-CN" altLang="en-US" dirty="0"/>
          </a:p>
          <a:p>
            <a:r>
              <a:rPr lang="zh-CN" altLang="en-US" dirty="0" smtClean="0"/>
              <a:t>利率</a:t>
            </a:r>
            <a:r>
              <a:rPr lang="zh-CN" altLang="en-US" dirty="0"/>
              <a:t>互换：约定交换的现金流是以一定本金计算的</a:t>
            </a:r>
            <a:r>
              <a:rPr lang="zh-CN" altLang="en-US" dirty="0" smtClean="0"/>
              <a:t>利息</a:t>
            </a:r>
            <a:r>
              <a:rPr lang="zh-CN" altLang="en-US" dirty="0"/>
              <a:t>现金流的</a:t>
            </a:r>
            <a:r>
              <a:rPr lang="zh-CN" altLang="en-US" dirty="0" smtClean="0"/>
              <a:t>合约</a:t>
            </a:r>
            <a:endParaRPr lang="zh-CN" altLang="en-US" dirty="0"/>
          </a:p>
          <a:p>
            <a:pPr lvl="1"/>
            <a:r>
              <a:rPr lang="zh-CN" altLang="en-US" dirty="0" smtClean="0"/>
              <a:t>一方</a:t>
            </a:r>
            <a:r>
              <a:rPr lang="zh-CN" altLang="en-US" dirty="0"/>
              <a:t>支付以固定利率计算的利息现金流</a:t>
            </a:r>
          </a:p>
          <a:p>
            <a:pPr lvl="1"/>
            <a:r>
              <a:rPr lang="zh-CN" altLang="en-US" dirty="0" smtClean="0"/>
              <a:t>一方</a:t>
            </a:r>
            <a:r>
              <a:rPr lang="zh-CN" altLang="en-US" dirty="0"/>
              <a:t>支付以合约规定的浮动利率计算的利息现金流</a:t>
            </a:r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Zheng, Zhenlong &amp; Chen, Rong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60537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思考题：利率互换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4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本金：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亿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期限：</a:t>
                </a:r>
                <a:r>
                  <a:rPr lang="en-US" altLang="zh-CN" dirty="0" smtClean="0"/>
                  <a:t>2012~2021</a:t>
                </a:r>
              </a:p>
              <a:p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支付：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2012~2013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10%</a:t>
                </a:r>
              </a:p>
              <a:p>
                <a:pPr lvl="1"/>
                <a:r>
                  <a:rPr lang="en-US" altLang="zh-CN" dirty="0" smtClean="0"/>
                  <a:t>2014~2021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10%×N1/N2</a:t>
                </a:r>
              </a:p>
              <a:p>
                <a:pPr marL="344487" lvl="1" indent="0">
                  <a:buNone/>
                </a:pPr>
                <a:r>
                  <a:rPr lang="en-US" altLang="zh-CN" dirty="0" smtClean="0"/>
                  <a:t>     N1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0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𝐿𝐼𝐵𝑂𝑅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≤7</m:t>
                    </m:r>
                  </m:oMath>
                </a14:m>
                <a:r>
                  <a:rPr lang="zh-CN" altLang="en-US" dirty="0" smtClean="0"/>
                  <a:t>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𝐶𝑀𝑆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≥4%</m:t>
                    </m:r>
                  </m:oMath>
                </a14:m>
                <a:r>
                  <a:rPr lang="zh-CN" altLang="en-US" b="0" dirty="0" smtClean="0">
                    <a:latin typeface="Adobe 黑体 Std R" pitchFamily="34" charset="-122"/>
                  </a:rPr>
                  <a:t>的交易日数</a:t>
                </a:r>
                <a:endParaRPr lang="en-US" altLang="zh-CN" b="0" dirty="0" smtClean="0">
                  <a:latin typeface="Adobe 黑体 Std R" pitchFamily="34" charset="-122"/>
                </a:endParaRPr>
              </a:p>
              <a:p>
                <a:pPr marL="344487" lvl="1" indent="0">
                  <a:buNone/>
                </a:pPr>
                <a:r>
                  <a:rPr lang="zh-CN" altLang="en-US" dirty="0" smtClean="0"/>
                  <a:t>     </a:t>
                </a:r>
                <a:r>
                  <a:rPr lang="en-US" altLang="zh-CN" dirty="0" smtClean="0"/>
                  <a:t>N2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</m:oMath>
                </a14:m>
                <a:r>
                  <a:rPr lang="zh-CN" altLang="en-US" dirty="0" smtClean="0"/>
                  <a:t>当年的总交易日数</a:t>
                </a:r>
                <a:endParaRPr lang="en-US" altLang="zh-CN" dirty="0" smtClean="0"/>
              </a:p>
              <a:p>
                <a:pPr marL="342900" lvl="1" indent="-342900"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r>
                  <a:rPr lang="en-US" altLang="zh-CN" sz="3000" dirty="0">
                    <a:cs typeface="+mn-cs"/>
                  </a:rPr>
                  <a:t>B</a:t>
                </a:r>
                <a:r>
                  <a:rPr lang="zh-CN" altLang="en-US" sz="3000" dirty="0">
                    <a:cs typeface="+mn-cs"/>
                  </a:rPr>
                  <a:t>支付：</a:t>
                </a:r>
                <a:r>
                  <a:rPr lang="en-US" altLang="zh-CN" sz="3000" dirty="0" smtClean="0">
                    <a:cs typeface="+mn-cs"/>
                  </a:rPr>
                  <a:t>8%</a:t>
                </a:r>
                <a:endParaRPr lang="en-US" altLang="zh-CN" sz="3000" dirty="0">
                  <a:cs typeface="+mn-cs"/>
                </a:endParaRPr>
              </a:p>
              <a:p>
                <a:endParaRPr lang="zh-CN" altLang="en-US" dirty="0" smtClean="0"/>
              </a:p>
            </p:txBody>
          </p:sp>
        </mc:Choice>
        <mc:Fallback xmlns="">
          <p:sp>
            <p:nvSpPr>
              <p:cNvPr id="31744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2012 Zheng, Zhenlong &amp; Chen, Rong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F8010-E435-4FF9-9F4B-25701CC616B6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6607923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认识期权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连天红：终身无理由退货</a:t>
            </a:r>
            <a:endParaRPr lang="en-US" altLang="zh-CN" dirty="0" smtClean="0"/>
          </a:p>
          <a:p>
            <a:r>
              <a:rPr lang="zh-CN" altLang="en-US" dirty="0"/>
              <a:t>圣经</a:t>
            </a:r>
            <a:r>
              <a:rPr lang="zh-CN" altLang="en-US" dirty="0" smtClean="0"/>
              <a:t>故事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期权是指赋予其</a:t>
            </a:r>
            <a:r>
              <a:rPr lang="zh-CN" altLang="en-US" dirty="0" smtClean="0">
                <a:solidFill>
                  <a:srgbClr val="FF0000"/>
                </a:solidFill>
              </a:rPr>
              <a:t>购买者</a:t>
            </a:r>
            <a:r>
              <a:rPr lang="zh-CN" altLang="en-US" dirty="0" smtClean="0"/>
              <a:t>在规定</a:t>
            </a:r>
            <a:r>
              <a:rPr lang="zh-CN" altLang="en-US" dirty="0" smtClean="0">
                <a:solidFill>
                  <a:srgbClr val="FF0000"/>
                </a:solidFill>
              </a:rPr>
              <a:t>期限</a:t>
            </a:r>
            <a:r>
              <a:rPr lang="zh-CN" altLang="en-US" dirty="0" smtClean="0"/>
              <a:t>内按双方约定的执行价格</a:t>
            </a:r>
            <a:r>
              <a:rPr lang="zh-CN" altLang="en-US" dirty="0" smtClean="0">
                <a:solidFill>
                  <a:srgbClr val="FF0000"/>
                </a:solidFill>
              </a:rPr>
              <a:t>购买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FF0000"/>
                </a:solidFill>
              </a:rPr>
              <a:t>出售</a:t>
            </a:r>
            <a:r>
              <a:rPr lang="zh-CN" altLang="en-US" dirty="0" smtClean="0"/>
              <a:t>一定数量某种标的资产的</a:t>
            </a:r>
            <a:r>
              <a:rPr lang="zh-CN" altLang="en-US" dirty="0" smtClean="0">
                <a:solidFill>
                  <a:srgbClr val="FF0000"/>
                </a:solidFill>
              </a:rPr>
              <a:t>权利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合约</a:t>
            </a:r>
            <a:r>
              <a:rPr lang="zh-CN" altLang="en-US" dirty="0" smtClean="0"/>
              <a:t>。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Zheng, Zhenlong &amp; Chen, Rong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192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期权的回报（</a:t>
            </a:r>
            <a:r>
              <a:rPr lang="en-US" altLang="zh-CN" dirty="0" smtClean="0">
                <a:latin typeface="Adobe Jenson Pro Disp" pitchFamily="18" charset="0"/>
              </a:rPr>
              <a:t>Payoff</a:t>
            </a:r>
            <a:r>
              <a:rPr lang="zh-CN" altLang="en-US" dirty="0" smtClean="0">
                <a:latin typeface="Adobe Jenson Pro Disp" pitchFamily="18" charset="0"/>
              </a:rPr>
              <a:t>）</a:t>
            </a:r>
            <a:r>
              <a:rPr lang="zh-CN" altLang="en-US" dirty="0">
                <a:latin typeface="Adobe Jenson Pro Disp" pitchFamily="18" charset="0"/>
              </a:rPr>
              <a:t>：</a:t>
            </a:r>
            <a:r>
              <a:rPr lang="zh-CN" altLang="en-US" dirty="0" smtClean="0"/>
              <a:t>非线性</a:t>
            </a:r>
            <a:endParaRPr lang="zh-CN" altLang="en-US" dirty="0"/>
          </a:p>
        </p:txBody>
      </p:sp>
      <p:pic>
        <p:nvPicPr>
          <p:cNvPr id="285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3"/>
            <a:ext cx="8820471" cy="4924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Zheng, Zhenlong &amp; Chen, Rong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072624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金融衍生产品：按标的分类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股票</a:t>
            </a:r>
            <a:endParaRPr lang="en-US" altLang="zh-CN" dirty="0" smtClean="0"/>
          </a:p>
          <a:p>
            <a:r>
              <a:rPr lang="zh-CN" altLang="en-US" dirty="0" smtClean="0"/>
              <a:t>债券</a:t>
            </a:r>
            <a:endParaRPr lang="en-US" altLang="zh-CN" dirty="0" smtClean="0"/>
          </a:p>
          <a:p>
            <a:r>
              <a:rPr lang="zh-CN" altLang="en-US" dirty="0" smtClean="0"/>
              <a:t>指数</a:t>
            </a:r>
            <a:endParaRPr lang="en-US" altLang="zh-CN" dirty="0" smtClean="0"/>
          </a:p>
          <a:p>
            <a:r>
              <a:rPr lang="zh-CN" altLang="en-US" dirty="0" smtClean="0"/>
              <a:t>利率</a:t>
            </a:r>
            <a:endParaRPr lang="en-US" altLang="zh-CN" dirty="0" smtClean="0"/>
          </a:p>
          <a:p>
            <a:r>
              <a:rPr lang="zh-CN" altLang="en-US" dirty="0" smtClean="0"/>
              <a:t>汇率</a:t>
            </a:r>
            <a:endParaRPr lang="en-US" altLang="zh-CN" dirty="0" smtClean="0"/>
          </a:p>
          <a:p>
            <a:r>
              <a:rPr lang="zh-CN" altLang="en-US" dirty="0" smtClean="0"/>
              <a:t>商品价格</a:t>
            </a:r>
            <a:endParaRPr lang="en-US" altLang="zh-CN" dirty="0" smtClean="0"/>
          </a:p>
          <a:p>
            <a:r>
              <a:rPr lang="zh-CN" altLang="en-US" dirty="0"/>
              <a:t>波动</a:t>
            </a:r>
            <a:r>
              <a:rPr lang="zh-CN" altLang="en-US" dirty="0" smtClean="0"/>
              <a:t>率</a:t>
            </a:r>
            <a:endParaRPr lang="en-US" altLang="zh-CN" dirty="0" smtClean="0"/>
          </a:p>
          <a:p>
            <a:r>
              <a:rPr lang="zh-CN" altLang="en-US" dirty="0" smtClean="0"/>
              <a:t>通胀率</a:t>
            </a:r>
            <a:endParaRPr lang="en-US" altLang="zh-CN" dirty="0" smtClean="0"/>
          </a:p>
          <a:p>
            <a:r>
              <a:rPr lang="zh-CN" altLang="en-US" dirty="0" smtClean="0"/>
              <a:t>气温</a:t>
            </a:r>
            <a:endParaRPr lang="en-US" altLang="zh-CN" dirty="0" smtClean="0"/>
          </a:p>
          <a:p>
            <a:r>
              <a:rPr lang="zh-CN" altLang="en-US" dirty="0"/>
              <a:t>总统</a:t>
            </a:r>
            <a:r>
              <a:rPr lang="zh-CN" altLang="en-US" dirty="0" smtClean="0"/>
              <a:t>当选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2012 Zheng, Zhenlong &amp; Chen, Rong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688063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场外衍生</a:t>
            </a:r>
            <a:r>
              <a:rPr lang="zh-CN" altLang="en-US" dirty="0"/>
              <a:t>品市场：按标的资产分类</a:t>
            </a:r>
            <a:br>
              <a:rPr lang="zh-CN" altLang="en-US" dirty="0"/>
            </a:br>
            <a:r>
              <a:rPr lang="zh-CN" altLang="en-US" dirty="0" smtClean="0"/>
              <a:t>（名义本金，单位</a:t>
            </a:r>
            <a:r>
              <a:rPr lang="en-US" altLang="zh-CN" dirty="0" smtClean="0"/>
              <a:t>10</a:t>
            </a:r>
            <a:r>
              <a:rPr lang="zh-CN" altLang="en-US" dirty="0" smtClean="0"/>
              <a:t>亿美元）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Zheng, Zhenlong &amp; Chen, Rong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28092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58134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229600" cy="468052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800" dirty="0" smtClean="0"/>
              <a:t>交易所指未平仓合约，</a:t>
            </a:r>
            <a:r>
              <a:rPr lang="en-US" altLang="zh-CN" sz="1800" dirty="0" smtClean="0"/>
              <a:t>OTC</a:t>
            </a:r>
            <a:r>
              <a:rPr lang="zh-CN" altLang="en-US" sz="1800" dirty="0" smtClean="0"/>
              <a:t>指总头寸，不可比</a:t>
            </a:r>
            <a:endParaRPr lang="en-US" altLang="zh-CN" sz="18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Zheng, Zhenlong &amp; Chen, Rong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288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805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8542715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衍生产品</a:t>
            </a:r>
            <a:r>
              <a:rPr lang="zh-CN" altLang="en-US" dirty="0" smtClean="0"/>
              <a:t>的运用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136904" cy="4608512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套</a:t>
            </a:r>
            <a:r>
              <a:rPr lang="zh-CN" altLang="en-US" dirty="0"/>
              <a:t>期保值（ </a:t>
            </a:r>
            <a:r>
              <a:rPr lang="en-US" altLang="zh-CN" dirty="0"/>
              <a:t>Hedge </a:t>
            </a:r>
            <a:r>
              <a:rPr lang="zh-CN" altLang="en-US" dirty="0"/>
              <a:t>）</a:t>
            </a:r>
          </a:p>
          <a:p>
            <a:endParaRPr lang="zh-CN" altLang="en-US" dirty="0"/>
          </a:p>
          <a:p>
            <a:r>
              <a:rPr lang="zh-CN" altLang="en-US" dirty="0" smtClean="0"/>
              <a:t>套利</a:t>
            </a:r>
            <a:r>
              <a:rPr lang="zh-CN" altLang="en-US" dirty="0"/>
              <a:t>（ </a:t>
            </a:r>
            <a:r>
              <a:rPr lang="en-US" altLang="zh-CN" dirty="0"/>
              <a:t>Arbitrage </a:t>
            </a:r>
            <a:r>
              <a:rPr lang="zh-CN" altLang="en-US" dirty="0"/>
              <a:t>）</a:t>
            </a:r>
          </a:p>
          <a:p>
            <a:endParaRPr lang="zh-CN" altLang="en-US" dirty="0"/>
          </a:p>
          <a:p>
            <a:r>
              <a:rPr lang="zh-CN" altLang="en-US" dirty="0" smtClean="0"/>
              <a:t>投机</a:t>
            </a:r>
            <a:r>
              <a:rPr lang="zh-CN" altLang="en-US" dirty="0"/>
              <a:t>（ </a:t>
            </a:r>
            <a:r>
              <a:rPr lang="en-US" altLang="zh-CN" dirty="0"/>
              <a:t>Speculate 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Zheng, Zhenlong &amp; Chen, Rong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831294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/>
          </p:nvPr>
        </p:nvSpPr>
        <p:spPr>
          <a:xfrm>
            <a:off x="467544" y="3429000"/>
            <a:ext cx="6821959" cy="1143000"/>
          </a:xfrm>
        </p:spPr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金融工程概述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2012 Zheng, Zhenlong &amp; Chen, Rong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F953F-FA99-430B-B8DC-D9F271B2502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B643-052E-4E66-A666-D5C46BE245C2}" type="datetime10">
              <a:rPr lang="zh-CN" altLang="en-US" smtClean="0"/>
              <a:t>15:50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808093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435280" cy="1139825"/>
          </a:xfrm>
        </p:spPr>
        <p:txBody>
          <a:bodyPr/>
          <a:lstStyle/>
          <a:p>
            <a:r>
              <a:rPr lang="zh-CN" altLang="en-US" sz="2800" dirty="0">
                <a:latin typeface="Adobe Jenson Pro Disp" pitchFamily="18" charset="0"/>
              </a:rPr>
              <a:t>案例 </a:t>
            </a:r>
            <a:r>
              <a:rPr lang="en-US" altLang="zh-CN" sz="2800" dirty="0" smtClean="0">
                <a:latin typeface="Adobe Jenson Pro Disp" pitchFamily="18" charset="0"/>
              </a:rPr>
              <a:t>A   </a:t>
            </a:r>
            <a:r>
              <a:rPr lang="zh-CN" altLang="en-US" sz="2800" dirty="0" smtClean="0">
                <a:latin typeface="Adobe Jenson Pro Disp" pitchFamily="18" charset="0"/>
              </a:rPr>
              <a:t>法国 </a:t>
            </a:r>
            <a:r>
              <a:rPr lang="en-US" altLang="zh-CN" sz="2800" dirty="0">
                <a:latin typeface="Adobe Jenson Pro Disp" pitchFamily="18" charset="0"/>
              </a:rPr>
              <a:t>Rhone-Poulenc </a:t>
            </a:r>
            <a:r>
              <a:rPr lang="zh-CN" altLang="en-US" sz="2800" dirty="0">
                <a:latin typeface="Adobe Jenson Pro Disp" pitchFamily="18" charset="0"/>
              </a:rPr>
              <a:t>公司的员工</a:t>
            </a:r>
            <a:r>
              <a:rPr lang="zh-CN" altLang="en-US" sz="2800" dirty="0" smtClean="0">
                <a:latin typeface="Adobe Jenson Pro Disp" pitchFamily="18" charset="0"/>
              </a:rPr>
              <a:t>持股计划</a:t>
            </a:r>
            <a:r>
              <a:rPr lang="en-US" altLang="zh-CN" sz="2800" dirty="0" smtClean="0"/>
              <a:t>I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30725"/>
          </a:xfrm>
        </p:spPr>
        <p:txBody>
          <a:bodyPr/>
          <a:lstStyle/>
          <a:p>
            <a:r>
              <a:rPr lang="en-US" altLang="zh-CN" dirty="0"/>
              <a:t>1993 </a:t>
            </a:r>
            <a:r>
              <a:rPr lang="zh-CN" altLang="en-US" dirty="0"/>
              <a:t>年 </a:t>
            </a:r>
            <a:r>
              <a:rPr lang="en-US" altLang="zh-CN" dirty="0"/>
              <a:t>1 </a:t>
            </a:r>
            <a:r>
              <a:rPr lang="zh-CN" altLang="en-US" dirty="0"/>
              <a:t>月，当该公司部分私有化时，法国政府</a:t>
            </a:r>
            <a:r>
              <a:rPr lang="zh-CN" altLang="en-US" dirty="0" smtClean="0"/>
              <a:t>给予员工 </a:t>
            </a:r>
            <a:r>
              <a:rPr lang="en-US" altLang="zh-CN" dirty="0"/>
              <a:t>10% </a:t>
            </a:r>
            <a:r>
              <a:rPr lang="zh-CN" altLang="en-US" dirty="0"/>
              <a:t>的折扣来购买公司股票，公司除了</a:t>
            </a:r>
            <a:r>
              <a:rPr lang="zh-CN" altLang="en-US" dirty="0" smtClean="0"/>
              <a:t>允许在 </a:t>
            </a:r>
            <a:r>
              <a:rPr lang="en-US" altLang="zh-CN" dirty="0"/>
              <a:t>12 </a:t>
            </a:r>
            <a:r>
              <a:rPr lang="zh-CN" altLang="en-US" dirty="0"/>
              <a:t>个月之内付款之外，还额外给予 </a:t>
            </a:r>
            <a:r>
              <a:rPr lang="en-US" altLang="zh-CN" dirty="0"/>
              <a:t>15% </a:t>
            </a:r>
            <a:r>
              <a:rPr lang="zh-CN" altLang="en-US" dirty="0"/>
              <a:t>的折扣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尽管如此</a:t>
            </a:r>
            <a:r>
              <a:rPr lang="zh-CN" altLang="en-US" dirty="0"/>
              <a:t>，只有不到 </a:t>
            </a:r>
            <a:r>
              <a:rPr lang="en-US" altLang="zh-CN" dirty="0"/>
              <a:t>20% </a:t>
            </a:r>
            <a:r>
              <a:rPr lang="zh-CN" altLang="en-US" dirty="0"/>
              <a:t>的员工参与购买，分配给</a:t>
            </a:r>
            <a:r>
              <a:rPr lang="zh-CN" altLang="en-US" dirty="0" smtClean="0"/>
              <a:t>员工的</a:t>
            </a:r>
            <a:r>
              <a:rPr lang="zh-CN" altLang="en-US" dirty="0"/>
              <a:t>配额也只认购了 </a:t>
            </a:r>
            <a:r>
              <a:rPr lang="en-US" altLang="zh-CN" dirty="0"/>
              <a:t>75% </a:t>
            </a:r>
            <a:r>
              <a:rPr lang="zh-CN" altLang="en-US" dirty="0"/>
              <a:t>。</a:t>
            </a:r>
            <a:r>
              <a:rPr lang="en-US" altLang="zh-CN" dirty="0"/>
              <a:t>1993 </a:t>
            </a:r>
            <a:r>
              <a:rPr lang="zh-CN" altLang="en-US" dirty="0"/>
              <a:t>年底，该公司在全面</a:t>
            </a:r>
            <a:r>
              <a:rPr lang="zh-CN" altLang="en-US" dirty="0" smtClean="0"/>
              <a:t>私有化</a:t>
            </a:r>
            <a:r>
              <a:rPr lang="zh-CN" altLang="en-US" dirty="0"/>
              <a:t>时发现难以进一步推进员工持股。</a:t>
            </a:r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Zheng, Zhenlong &amp; Chen, Rong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756061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仿宋 Std R" pitchFamily="18" charset="-122"/>
                <a:ea typeface="Adobe 仿宋 Std R" pitchFamily="18" charset="-122"/>
              </a:rPr>
              <a:t>目录</a:t>
            </a:r>
            <a:br>
              <a:rPr lang="zh-CN" altLang="en-US" dirty="0">
                <a:latin typeface="Adobe 仿宋 Std R" pitchFamily="18" charset="-122"/>
                <a:ea typeface="Adobe 仿宋 Std R" pitchFamily="18" charset="-122"/>
              </a:rPr>
            </a:br>
            <a:endParaRPr lang="zh-CN" altLang="en-US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800" dirty="0" smtClean="0"/>
          </a:p>
          <a:p>
            <a:r>
              <a:rPr lang="zh-CN" altLang="en-US" sz="2800" dirty="0" smtClean="0"/>
              <a:t>金融</a:t>
            </a:r>
            <a:r>
              <a:rPr lang="zh-CN" altLang="en-US" sz="2800" dirty="0"/>
              <a:t>衍生产品概述</a:t>
            </a:r>
          </a:p>
          <a:p>
            <a:r>
              <a:rPr lang="zh-CN" altLang="en-US" sz="2800" dirty="0" smtClean="0"/>
              <a:t>金融</a:t>
            </a:r>
            <a:r>
              <a:rPr lang="zh-CN" altLang="en-US" sz="2800" dirty="0"/>
              <a:t>工程概述</a:t>
            </a:r>
          </a:p>
          <a:p>
            <a:r>
              <a:rPr lang="zh-CN" altLang="en-US" sz="2800" dirty="0" smtClean="0"/>
              <a:t>金融</a:t>
            </a:r>
            <a:r>
              <a:rPr lang="zh-CN" altLang="en-US" sz="2800" dirty="0"/>
              <a:t>工程的发展历史与背景</a:t>
            </a:r>
          </a:p>
          <a:p>
            <a:r>
              <a:rPr lang="zh-CN" altLang="en-US" sz="2800" dirty="0" smtClean="0"/>
              <a:t>预备</a:t>
            </a:r>
            <a:r>
              <a:rPr lang="zh-CN" altLang="en-US" sz="2800" dirty="0"/>
              <a:t>知识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Zheng, Zhenlong &amp; Chen, Rong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70974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79296" cy="1139825"/>
          </a:xfrm>
        </p:spPr>
        <p:txBody>
          <a:bodyPr/>
          <a:lstStyle/>
          <a:p>
            <a:r>
              <a:rPr lang="zh-CN" altLang="en-US" sz="2800" dirty="0">
                <a:latin typeface="Adobe Jenson Pro Disp" pitchFamily="18" charset="0"/>
              </a:rPr>
              <a:t>案例 </a:t>
            </a:r>
            <a:r>
              <a:rPr lang="en-US" altLang="zh-CN" sz="2800" dirty="0">
                <a:latin typeface="Adobe Jenson Pro Disp" pitchFamily="18" charset="0"/>
              </a:rPr>
              <a:t>A</a:t>
            </a:r>
            <a:r>
              <a:rPr lang="en-US" altLang="zh-CN" sz="2800" dirty="0"/>
              <a:t> </a:t>
            </a:r>
            <a:r>
              <a:rPr lang="zh-CN" altLang="en-US" sz="2800" dirty="0">
                <a:latin typeface="Adobe Jenson Pro Disp" pitchFamily="18" charset="0"/>
              </a:rPr>
              <a:t>法国 </a:t>
            </a:r>
            <a:r>
              <a:rPr lang="en-US" altLang="zh-CN" sz="2800" dirty="0">
                <a:latin typeface="Adobe Jenson Pro Disp" pitchFamily="18" charset="0"/>
              </a:rPr>
              <a:t>Rhone-Poulenc </a:t>
            </a:r>
            <a:r>
              <a:rPr lang="zh-CN" altLang="en-US" sz="2800" dirty="0"/>
              <a:t>公司的员工持股</a:t>
            </a:r>
            <a:r>
              <a:rPr lang="zh-CN" altLang="en-US" sz="2800" dirty="0" smtClean="0"/>
              <a:t>计划</a:t>
            </a:r>
            <a:r>
              <a:rPr lang="en-US" altLang="zh-CN" sz="2800" dirty="0"/>
              <a:t>II</a:t>
            </a:r>
            <a:br>
              <a:rPr lang="en-US" altLang="zh-CN" sz="2800" dirty="0"/>
            </a:b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美国信孚银行的金融工程方案：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员工持股者在未来的 </a:t>
                </a:r>
                <a:r>
                  <a:rPr lang="en-US" altLang="zh-CN" dirty="0"/>
                  <a:t>4.5 </a:t>
                </a:r>
                <a:r>
                  <a:rPr lang="zh-CN" altLang="en-US" dirty="0"/>
                  <a:t>年内获得 </a:t>
                </a:r>
                <a:r>
                  <a:rPr lang="en-US" altLang="zh-CN" dirty="0"/>
                  <a:t>25% </a:t>
                </a:r>
                <a:r>
                  <a:rPr lang="zh-CN" altLang="en-US" dirty="0"/>
                  <a:t>的最低收益保证加上 </a:t>
                </a:r>
                <a:r>
                  <a:rPr lang="en-US" altLang="zh-CN" dirty="0"/>
                  <a:t>2/3 </a:t>
                </a:r>
                <a:r>
                  <a:rPr lang="zh-CN" altLang="en-US" dirty="0"/>
                  <a:t>的股票</a:t>
                </a:r>
                <a:r>
                  <a:rPr lang="zh-CN" altLang="en-US" dirty="0" smtClean="0"/>
                  <a:t>超额</a:t>
                </a:r>
                <a:r>
                  <a:rPr lang="zh-CN" altLang="en-US" dirty="0"/>
                  <a:t>收益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作为</a:t>
                </a:r>
                <a:r>
                  <a:rPr lang="zh-CN" altLang="en-US" dirty="0"/>
                  <a:t>交换，在此期间持股者不可出售股票</a:t>
                </a:r>
                <a:r>
                  <a:rPr lang="zh-CN" altLang="en-US" dirty="0" smtClean="0"/>
                  <a:t>，但</a:t>
                </a:r>
                <a:r>
                  <a:rPr lang="zh-CN" altLang="en-US" dirty="0"/>
                  <a:t>拥有投票权，</a:t>
                </a:r>
                <a:r>
                  <a:rPr lang="en-US" altLang="zh-CN" dirty="0"/>
                  <a:t>4.5 </a:t>
                </a:r>
                <a:r>
                  <a:rPr lang="zh-CN" altLang="en-US" dirty="0"/>
                  <a:t>年后可自由处置股票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具体收益为：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25</m:t>
                    </m:r>
                    <m:r>
                      <a:rPr lang="zh-CN" altLang="en-US" b="0" i="1" smtClean="0">
                        <a:latin typeface="Cambria Math"/>
                      </a:rPr>
                      <m:t>％＋</m:t>
                    </m:r>
                    <m:f>
                      <m:fPr>
                        <m:type m:val="skw"/>
                        <m:ctrlPr>
                          <a:rPr lang="zh-CN" alt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𝑀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/>
                        <a:ea typeface="Cambria Math"/>
                      </a:rPr>
                      <m:t>a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4.5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−25%,0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）</m:t>
                    </m:r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Zheng, Zhenlong &amp; Chen, Rong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0600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006633"/>
                </a:solidFill>
                <a:latin typeface="Adobe Jenson Pro Disp" pitchFamily="18" charset="0"/>
              </a:rPr>
              <a:t>案例 </a:t>
            </a:r>
            <a:r>
              <a:rPr lang="en-US" altLang="zh-CN" sz="2800" dirty="0">
                <a:solidFill>
                  <a:srgbClr val="006633"/>
                </a:solidFill>
                <a:latin typeface="Adobe Jenson Pro Disp" pitchFamily="18" charset="0"/>
              </a:rPr>
              <a:t>A </a:t>
            </a:r>
            <a:r>
              <a:rPr lang="zh-CN" altLang="en-US" sz="2800" dirty="0">
                <a:solidFill>
                  <a:srgbClr val="006633"/>
                </a:solidFill>
                <a:latin typeface="Adobe Jenson Pro Disp" pitchFamily="18" charset="0"/>
              </a:rPr>
              <a:t>法国 </a:t>
            </a:r>
            <a:r>
              <a:rPr lang="en-US" altLang="zh-CN" sz="2800" dirty="0">
                <a:solidFill>
                  <a:srgbClr val="006633"/>
                </a:solidFill>
                <a:latin typeface="Adobe Jenson Pro Disp" pitchFamily="18" charset="0"/>
              </a:rPr>
              <a:t>Rhone-Poulenc </a:t>
            </a:r>
            <a:r>
              <a:rPr lang="zh-CN" altLang="en-US" sz="2800" dirty="0">
                <a:solidFill>
                  <a:srgbClr val="006633"/>
                </a:solidFill>
                <a:latin typeface="Adobe Jenson Pro Disp" pitchFamily="18" charset="0"/>
              </a:rPr>
              <a:t>公司的员工持股</a:t>
            </a:r>
            <a:r>
              <a:rPr lang="zh-CN" altLang="en-US" sz="2800" dirty="0" smtClean="0">
                <a:solidFill>
                  <a:srgbClr val="006633"/>
                </a:solidFill>
                <a:latin typeface="Adobe Jenson Pro Disp" pitchFamily="18" charset="0"/>
              </a:rPr>
              <a:t>计划</a:t>
            </a:r>
            <a:r>
              <a:rPr lang="en-US" altLang="zh-CN" sz="2800" dirty="0">
                <a:solidFill>
                  <a:srgbClr val="006633"/>
                </a:solidFill>
                <a:latin typeface="Adobe Jenson Pro Disp" pitchFamily="18" charset="0"/>
              </a:rPr>
              <a:t>III</a:t>
            </a:r>
            <a:r>
              <a:rPr lang="en-US" altLang="zh-CN" sz="2800" dirty="0">
                <a:solidFill>
                  <a:srgbClr val="006633"/>
                </a:solidFill>
              </a:rPr>
              <a:t/>
            </a:r>
            <a:br>
              <a:rPr lang="en-US" altLang="zh-CN" sz="2800" dirty="0">
                <a:solidFill>
                  <a:srgbClr val="006633"/>
                </a:solidFill>
              </a:rPr>
            </a:br>
            <a:endParaRPr lang="zh-CN" altLang="en-US" sz="2800" dirty="0"/>
          </a:p>
        </p:txBody>
      </p:sp>
      <p:pic>
        <p:nvPicPr>
          <p:cNvPr id="289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5656" y="1484784"/>
            <a:ext cx="7285351" cy="406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Zheng, Zhenlong &amp; Chen, Rong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52616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Adobe Jenson Pro Disp" pitchFamily="18" charset="0"/>
              </a:rPr>
              <a:t>案例 </a:t>
            </a:r>
            <a:r>
              <a:rPr lang="en-US" altLang="zh-CN" sz="3600" dirty="0">
                <a:latin typeface="Adobe Jenson Pro Disp" pitchFamily="18" charset="0"/>
              </a:rPr>
              <a:t>B </a:t>
            </a:r>
            <a:r>
              <a:rPr lang="en-US" altLang="zh-CN" sz="3600" dirty="0" smtClean="0">
                <a:latin typeface="Adobe Jenson Pro Disp" pitchFamily="18" charset="0"/>
              </a:rPr>
              <a:t> </a:t>
            </a:r>
            <a:r>
              <a:rPr lang="zh-CN" altLang="en-US" sz="3600" dirty="0" smtClean="0">
                <a:latin typeface="Adobe Jenson Pro Disp" pitchFamily="18" charset="0"/>
              </a:rPr>
              <a:t>美国大通银行</a:t>
            </a:r>
            <a:r>
              <a:rPr lang="zh-CN" altLang="en-US" sz="3600" dirty="0">
                <a:latin typeface="Adobe Jenson Pro Disp" pitchFamily="18" charset="0"/>
              </a:rPr>
              <a:t>的指数存单 </a:t>
            </a:r>
            <a:r>
              <a:rPr lang="en-US" altLang="zh-CN" sz="3600" dirty="0">
                <a:latin typeface="Adobe Jenson Pro Disp" pitchFamily="18" charset="0"/>
              </a:rPr>
              <a:t>I</a:t>
            </a:r>
            <a:br>
              <a:rPr lang="en-US" altLang="zh-CN" sz="3600" dirty="0">
                <a:latin typeface="Adobe Jenson Pro Disp" pitchFamily="18" charset="0"/>
              </a:rPr>
            </a:br>
            <a:endParaRPr lang="zh-CN" altLang="en-US" sz="3600" dirty="0">
              <a:latin typeface="Adobe Jenson Pro Disp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1987 </a:t>
            </a:r>
            <a:r>
              <a:rPr lang="zh-CN" altLang="en-US" dirty="0"/>
              <a:t>年 </a:t>
            </a:r>
            <a:r>
              <a:rPr lang="en-US" altLang="zh-CN" dirty="0"/>
              <a:t>3 </a:t>
            </a:r>
            <a:r>
              <a:rPr lang="zh-CN" altLang="en-US" dirty="0"/>
              <a:t>月 </a:t>
            </a:r>
            <a:r>
              <a:rPr lang="en-US" altLang="zh-CN" dirty="0"/>
              <a:t>18 </a:t>
            </a:r>
            <a:r>
              <a:rPr lang="zh-CN" altLang="en-US" dirty="0"/>
              <a:t>日，美国大通银行发行了世界上首个</a:t>
            </a:r>
            <a:r>
              <a:rPr lang="zh-CN" altLang="en-US" dirty="0" smtClean="0"/>
              <a:t>保本</a:t>
            </a:r>
            <a:r>
              <a:rPr lang="zh-CN" altLang="en-US" dirty="0"/>
              <a:t>指数存单。该存单与 </a:t>
            </a:r>
            <a:r>
              <a:rPr lang="en-US" altLang="zh-CN" dirty="0"/>
              <a:t>S&amp;P500 </a:t>
            </a:r>
            <a:r>
              <a:rPr lang="zh-CN" altLang="en-US" dirty="0"/>
              <a:t>指数未来一年的</a:t>
            </a:r>
            <a:r>
              <a:rPr lang="zh-CN" altLang="en-US" dirty="0" smtClean="0"/>
              <a:t>表现挂钩</a:t>
            </a:r>
            <a:r>
              <a:rPr lang="zh-CN" altLang="en-US" dirty="0"/>
              <a:t>，存款者可以在三档结构中选择：</a:t>
            </a:r>
            <a:r>
              <a:rPr lang="en-US" altLang="zh-CN" dirty="0"/>
              <a:t>0%-75%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en-US" altLang="zh-CN" dirty="0"/>
              <a:t>%-60% </a:t>
            </a:r>
            <a:r>
              <a:rPr lang="zh-CN" altLang="en-US" dirty="0"/>
              <a:t>和 </a:t>
            </a:r>
            <a:r>
              <a:rPr lang="en-US" altLang="zh-CN" dirty="0"/>
              <a:t>4%-40%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以第二档为例：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  		max(60%R</a:t>
            </a:r>
            <a:r>
              <a:rPr lang="en-US" altLang="zh-CN" dirty="0"/>
              <a:t>, 2%) = max(60%R − 2%, 0) + 2%</a:t>
            </a:r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Zheng, Zhenlong &amp; Chen, Rong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510263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案例 </a:t>
            </a:r>
            <a:r>
              <a:rPr lang="en-US" altLang="zh-CN" sz="4000" dirty="0"/>
              <a:t>B </a:t>
            </a:r>
            <a:r>
              <a:rPr lang="zh-CN" altLang="en-US" sz="4000" dirty="0"/>
              <a:t>美国大通银行的指数</a:t>
            </a:r>
            <a:r>
              <a:rPr lang="zh-CN" altLang="en-US" sz="4000" dirty="0" smtClean="0"/>
              <a:t>存单</a:t>
            </a:r>
            <a:r>
              <a:rPr lang="en-US" altLang="zh-CN" sz="4000" dirty="0" smtClean="0"/>
              <a:t>II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290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51" y="1268760"/>
            <a:ext cx="7842098" cy="486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Zheng, Zhenlong &amp; Chen, Rong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019673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nn-NO" dirty="0"/>
              <a:t>理解金融工程 </a:t>
            </a:r>
            <a:r>
              <a:rPr lang="nn-NO" altLang="zh-CN" dirty="0"/>
              <a:t>I</a:t>
            </a:r>
            <a:br>
              <a:rPr lang="nn-NO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496944" cy="4530725"/>
          </a:xfrm>
        </p:spPr>
        <p:txBody>
          <a:bodyPr/>
          <a:lstStyle/>
          <a:p>
            <a:endParaRPr lang="zh-CN" altLang="en-US" dirty="0" smtClean="0"/>
          </a:p>
          <a:p>
            <a:r>
              <a:rPr lang="zh-CN" altLang="en-US" dirty="0" smtClean="0"/>
              <a:t>为</a:t>
            </a:r>
            <a:r>
              <a:rPr lang="zh-CN" altLang="en-US" dirty="0"/>
              <a:t>各种金融问题提供创造性的解决方案：金融工程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根本目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设计</a:t>
            </a:r>
            <a:r>
              <a:rPr lang="zh-CN" altLang="en-US" dirty="0"/>
              <a:t>、定价与风险管理：金融工程的三大</a:t>
            </a:r>
            <a:r>
              <a:rPr lang="zh-CN" altLang="en-US" dirty="0">
                <a:solidFill>
                  <a:srgbClr val="FF0000"/>
                </a:solidFill>
              </a:rPr>
              <a:t>主要</a:t>
            </a:r>
            <a:r>
              <a:rPr lang="zh-CN" altLang="en-US" dirty="0" smtClean="0">
                <a:solidFill>
                  <a:srgbClr val="FF0000"/>
                </a:solidFill>
              </a:rPr>
              <a:t>内容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基础</a:t>
            </a:r>
            <a:r>
              <a:rPr lang="zh-CN" altLang="en-US" dirty="0"/>
              <a:t>证券与金融衍生产品：金融工程的</a:t>
            </a:r>
            <a:r>
              <a:rPr lang="zh-CN" altLang="en-US" dirty="0">
                <a:solidFill>
                  <a:srgbClr val="FF0000"/>
                </a:solidFill>
              </a:rPr>
              <a:t>主要</a:t>
            </a:r>
            <a:r>
              <a:rPr lang="zh-CN" altLang="en-US" dirty="0" smtClean="0">
                <a:solidFill>
                  <a:srgbClr val="FF0000"/>
                </a:solidFill>
              </a:rPr>
              <a:t>工具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金融</a:t>
            </a:r>
            <a:r>
              <a:rPr lang="zh-CN" altLang="en-US" dirty="0"/>
              <a:t>学</a:t>
            </a:r>
            <a:r>
              <a:rPr lang="zh-CN" altLang="en-US" dirty="0" smtClean="0"/>
              <a:t>、数学、计量、编程：</a:t>
            </a:r>
            <a:r>
              <a:rPr lang="zh-CN" altLang="en-US" dirty="0"/>
              <a:t>金融工程的</a:t>
            </a:r>
            <a:r>
              <a:rPr lang="zh-CN" altLang="en-US" dirty="0" smtClean="0">
                <a:solidFill>
                  <a:srgbClr val="FF0000"/>
                </a:solidFill>
              </a:rPr>
              <a:t>主要知识基础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Zheng, Zhenlong &amp; Chen, Rong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054439"/>
      </p:ext>
    </p:extLst>
  </p:cSld>
  <p:clrMapOvr>
    <a:masterClrMapping/>
  </p:clrMapOvr>
  <p:transition spd="slow">
    <p:pull dir="r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理解金融工程 </a:t>
            </a:r>
            <a:r>
              <a:rPr lang="en-US" altLang="zh-CN" dirty="0"/>
              <a:t>II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30725"/>
          </a:xfrm>
        </p:spPr>
        <p:txBody>
          <a:bodyPr/>
          <a:lstStyle/>
          <a:p>
            <a:r>
              <a:rPr lang="zh-CN" altLang="en-US" dirty="0"/>
              <a:t>前所未有的创新与加速度发展：金融工程的</a:t>
            </a:r>
            <a:r>
              <a:rPr lang="zh-CN" altLang="en-US" dirty="0" smtClean="0">
                <a:solidFill>
                  <a:srgbClr val="FF0000"/>
                </a:solidFill>
              </a:rPr>
              <a:t>作用</a:t>
            </a:r>
            <a:endParaRPr lang="zh-CN" altLang="en-US" dirty="0"/>
          </a:p>
          <a:p>
            <a:pPr lvl="1"/>
            <a:r>
              <a:rPr lang="zh-CN" altLang="en-US" dirty="0" smtClean="0"/>
              <a:t>变幻</a:t>
            </a:r>
            <a:r>
              <a:rPr lang="zh-CN" altLang="en-US" dirty="0"/>
              <a:t>无穷的新产品：市场更加</a:t>
            </a:r>
            <a:r>
              <a:rPr lang="zh-CN" altLang="en-US" dirty="0" smtClean="0"/>
              <a:t>完全</a:t>
            </a:r>
            <a:r>
              <a:rPr lang="zh-CN" altLang="en-US" dirty="0"/>
              <a:t>、</a:t>
            </a:r>
            <a:r>
              <a:rPr lang="zh-CN" altLang="en-US" dirty="0" smtClean="0"/>
              <a:t>促进</a:t>
            </a:r>
            <a:r>
              <a:rPr lang="zh-CN" altLang="en-US" dirty="0"/>
              <a:t>合理</a:t>
            </a:r>
            <a:r>
              <a:rPr lang="zh-CN" altLang="en-US" dirty="0" smtClean="0"/>
              <a:t>定价</a:t>
            </a:r>
            <a:endParaRPr lang="zh-CN" altLang="en-US" dirty="0"/>
          </a:p>
          <a:p>
            <a:pPr lvl="1"/>
            <a:r>
              <a:rPr lang="zh-CN" altLang="en-US" dirty="0" smtClean="0"/>
              <a:t>降低</a:t>
            </a:r>
            <a:r>
              <a:rPr lang="zh-CN" altLang="en-US" dirty="0"/>
              <a:t>市场交易成本、提高市场效率</a:t>
            </a:r>
          </a:p>
          <a:p>
            <a:pPr lvl="1"/>
            <a:r>
              <a:rPr lang="zh-CN" altLang="en-US" dirty="0" smtClean="0"/>
              <a:t>更</a:t>
            </a:r>
            <a:r>
              <a:rPr lang="zh-CN" altLang="en-US" dirty="0"/>
              <a:t>具准确性、时效性和灵活性的低成本风险管理</a:t>
            </a:r>
          </a:p>
          <a:p>
            <a:pPr lvl="1"/>
            <a:r>
              <a:rPr lang="zh-CN" altLang="en-US" dirty="0" smtClean="0"/>
              <a:t>风险</a:t>
            </a:r>
            <a:r>
              <a:rPr lang="zh-CN" altLang="en-US" dirty="0"/>
              <a:t>放大与市场波动</a:t>
            </a:r>
          </a:p>
          <a:p>
            <a:endParaRPr lang="zh-CN" altLang="en-US" dirty="0"/>
          </a:p>
          <a:p>
            <a:r>
              <a:rPr lang="zh-CN" altLang="en-US" dirty="0" smtClean="0"/>
              <a:t>如何</a:t>
            </a:r>
            <a:r>
              <a:rPr lang="zh-CN" altLang="en-US" dirty="0"/>
              <a:t>理解衍生产品与风险、金融危机的关系？</a:t>
            </a:r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Zheng, Zhenlong &amp; Chen, Rong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388551"/>
      </p:ext>
    </p:extLst>
  </p:cSld>
  <p:clrMapOvr>
    <a:masterClrMapping/>
  </p:clrMapOvr>
  <p:transition spd="slow">
    <p:pull dir="r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/>
          </p:nvPr>
        </p:nvSpPr>
        <p:spPr>
          <a:xfrm>
            <a:off x="467544" y="3429000"/>
            <a:ext cx="7848872" cy="1143000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金融工程的发展历史与背景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2012 Zheng, Zhenlong &amp; Chen, Rong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F953F-FA99-430B-B8DC-D9F271B2502A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827584" y="4221087"/>
            <a:ext cx="7344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2"/>
                </a:solidFill>
                <a:latin typeface="Adobe Jenson Pro Disp" pitchFamily="18" charset="0"/>
                <a:ea typeface="Adobe 仿宋 Std R" pitchFamily="18" charset="-122"/>
                <a:cs typeface="+mj-cs"/>
              </a:rPr>
              <a:t>（</a:t>
            </a:r>
            <a:r>
              <a:rPr lang="zh-CN" altLang="en-US" sz="2400" b="1" dirty="0">
                <a:solidFill>
                  <a:schemeClr val="tx2"/>
                </a:solidFill>
                <a:latin typeface="Adobe Jenson Pro Disp" pitchFamily="18" charset="0"/>
                <a:ea typeface="Adobe 仿宋 Std R" pitchFamily="18" charset="-122"/>
                <a:cs typeface="+mj-cs"/>
              </a:rPr>
              <a:t>课后阅读 课本第一章第二节）</a:t>
            </a:r>
            <a:br>
              <a:rPr lang="zh-CN" altLang="en-US" sz="2400" b="1" dirty="0">
                <a:solidFill>
                  <a:schemeClr val="tx2"/>
                </a:solidFill>
                <a:latin typeface="Adobe Jenson Pro Disp" pitchFamily="18" charset="0"/>
                <a:ea typeface="Adobe 仿宋 Std R" pitchFamily="18" charset="-122"/>
                <a:cs typeface="+mj-cs"/>
              </a:rPr>
            </a:br>
            <a:endParaRPr lang="zh-CN" altLang="en-US" sz="2400" b="1" dirty="0">
              <a:solidFill>
                <a:schemeClr val="tx2"/>
              </a:solidFill>
              <a:latin typeface="Adobe Jenson Pro Disp" pitchFamily="18" charset="0"/>
              <a:ea typeface="Adobe 仿宋 Std R" pitchFamily="18" charset="-122"/>
              <a:cs typeface="+mj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6366-C51A-4803-961E-023FF0B9D1F2}" type="datetime10">
              <a:rPr lang="zh-CN" altLang="en-US" smtClean="0"/>
              <a:t>15:51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808093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/>
          </p:nvPr>
        </p:nvSpPr>
        <p:spPr>
          <a:xfrm>
            <a:off x="467544" y="3429000"/>
            <a:ext cx="7848872" cy="1143000"/>
          </a:xfrm>
        </p:spPr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金融工程的基本分析方法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2012 Zheng, Zhenlong &amp; Chen, Rong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F953F-FA99-430B-B8DC-D9F271B2502A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827584" y="4221088"/>
            <a:ext cx="75499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2"/>
                </a:solidFill>
                <a:latin typeface="Adobe Jenson Pro Disp" pitchFamily="18" charset="0"/>
                <a:ea typeface="Adobe 仿宋 Std R" pitchFamily="18" charset="-122"/>
                <a:cs typeface="+mj-cs"/>
              </a:rPr>
              <a:t>（第</a:t>
            </a:r>
            <a:r>
              <a:rPr lang="en-US" altLang="zh-CN" sz="2400" b="1" dirty="0" smtClean="0">
                <a:solidFill>
                  <a:schemeClr val="tx2"/>
                </a:solidFill>
                <a:latin typeface="Adobe Jenson Pro Disp" pitchFamily="18" charset="0"/>
                <a:ea typeface="Adobe 仿宋 Std R" pitchFamily="18" charset="-122"/>
                <a:cs typeface="+mj-cs"/>
              </a:rPr>
              <a:t>12</a:t>
            </a:r>
            <a:r>
              <a:rPr lang="zh-CN" altLang="en-US" sz="2400" b="1" dirty="0" smtClean="0">
                <a:solidFill>
                  <a:schemeClr val="tx2"/>
                </a:solidFill>
                <a:latin typeface="Adobe Jenson Pro Disp" pitchFamily="18" charset="0"/>
                <a:ea typeface="Adobe 仿宋 Std R" pitchFamily="18" charset="-122"/>
                <a:cs typeface="+mj-cs"/>
              </a:rPr>
              <a:t>章之后讲）</a:t>
            </a:r>
            <a:r>
              <a:rPr lang="zh-CN" altLang="en-US" sz="2400" b="1" dirty="0">
                <a:solidFill>
                  <a:schemeClr val="tx2"/>
                </a:solidFill>
                <a:latin typeface="Adobe Jenson Pro Disp" pitchFamily="18" charset="0"/>
                <a:ea typeface="Adobe 仿宋 Std R" pitchFamily="18" charset="-122"/>
                <a:cs typeface="+mj-cs"/>
              </a:rPr>
              <a:t/>
            </a:r>
            <a:br>
              <a:rPr lang="zh-CN" altLang="en-US" sz="2400" b="1" dirty="0">
                <a:solidFill>
                  <a:schemeClr val="tx2"/>
                </a:solidFill>
                <a:latin typeface="Adobe Jenson Pro Disp" pitchFamily="18" charset="0"/>
                <a:ea typeface="Adobe 仿宋 Std R" pitchFamily="18" charset="-122"/>
                <a:cs typeface="+mj-cs"/>
              </a:rPr>
            </a:br>
            <a:endParaRPr lang="zh-CN" altLang="en-US" sz="2400" b="1" dirty="0">
              <a:solidFill>
                <a:schemeClr val="tx2"/>
              </a:solidFill>
              <a:latin typeface="Adobe Jenson Pro Disp" pitchFamily="18" charset="0"/>
              <a:ea typeface="Adobe 仿宋 Std R" pitchFamily="18" charset="-122"/>
              <a:cs typeface="+mj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7BF0-B3CB-4046-BFF5-1C85BC12E23E}" type="datetime10">
              <a:rPr lang="zh-CN" altLang="en-US" smtClean="0"/>
              <a:t>15:51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50906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/>
          </p:nvPr>
        </p:nvSpPr>
        <p:spPr>
          <a:xfrm>
            <a:off x="467544" y="3429000"/>
            <a:ext cx="7848872" cy="1143000"/>
          </a:xfrm>
        </p:spPr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预备知识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2012 Zheng, Zhenlong &amp; Chen, Rong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F953F-FA99-430B-B8DC-D9F271B2502A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032722" y="4221088"/>
            <a:ext cx="7344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tx2"/>
                </a:solidFill>
                <a:latin typeface="Adobe Jenson Pro Disp" pitchFamily="18" charset="0"/>
                <a:ea typeface="Adobe 仿宋 Std R" pitchFamily="18" charset="-122"/>
                <a:cs typeface="+mj-cs"/>
              </a:rPr>
              <a:t>                    </a:t>
            </a:r>
            <a:endParaRPr lang="zh-CN" altLang="en-US" sz="2400" b="1" dirty="0">
              <a:solidFill>
                <a:schemeClr val="tx2"/>
              </a:solidFill>
              <a:latin typeface="Adobe Jenson Pro Disp" pitchFamily="18" charset="0"/>
              <a:ea typeface="Adobe 仿宋 Std R" pitchFamily="18" charset="-122"/>
              <a:cs typeface="+mj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3B20-520B-49C3-B207-9C9DD3B09D4B}" type="datetime10">
              <a:rPr lang="zh-CN" altLang="en-US" smtClean="0"/>
              <a:t>15:51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50906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衍生证券定价的基本假设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30725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假设</a:t>
            </a:r>
            <a:r>
              <a:rPr lang="zh-CN" altLang="en-US" dirty="0"/>
              <a:t>一：市场不存在摩擦</a:t>
            </a:r>
          </a:p>
          <a:p>
            <a:r>
              <a:rPr lang="zh-CN" altLang="en-US" dirty="0" smtClean="0"/>
              <a:t>假设</a:t>
            </a:r>
            <a:r>
              <a:rPr lang="zh-CN" altLang="en-US" dirty="0"/>
              <a:t>二：市场不存在对手</a:t>
            </a:r>
            <a:r>
              <a:rPr lang="zh-CN" altLang="en-US" dirty="0" smtClean="0"/>
              <a:t>风险（</a:t>
            </a:r>
            <a:r>
              <a:rPr lang="en-US" altLang="zh-CN" dirty="0" smtClean="0"/>
              <a:t>Counterparty Risk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zh-CN" altLang="en-US" dirty="0" smtClean="0"/>
              <a:t>假设</a:t>
            </a:r>
            <a:r>
              <a:rPr lang="zh-CN" altLang="en-US" dirty="0"/>
              <a:t>三：市场是完全竞争的</a:t>
            </a:r>
          </a:p>
          <a:p>
            <a:r>
              <a:rPr lang="zh-CN" altLang="en-US" dirty="0" smtClean="0"/>
              <a:t>假设</a:t>
            </a:r>
            <a:r>
              <a:rPr lang="zh-CN" altLang="en-US" dirty="0"/>
              <a:t>四：市场参与者厌恶风险，希望财富越多越好</a:t>
            </a:r>
          </a:p>
          <a:p>
            <a:r>
              <a:rPr lang="zh-CN" altLang="en-US" dirty="0" smtClean="0"/>
              <a:t>假设</a:t>
            </a:r>
            <a:r>
              <a:rPr lang="zh-CN" altLang="en-US" dirty="0"/>
              <a:t>五：市场不存在无风险套利机会</a:t>
            </a:r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Zheng, Zhenlong &amp; Chen, Rong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761961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/>
          </p:nvPr>
        </p:nvSpPr>
        <p:spPr>
          <a:xfrm>
            <a:off x="467544" y="3429000"/>
            <a:ext cx="6821959" cy="1143000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金融衍生产品概述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2012 Zheng, Zhenlong &amp; Chen, Rong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F953F-FA99-430B-B8DC-D9F271B2502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261581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连续复利</a:t>
            </a:r>
            <a:br>
              <a:rPr lang="zh-CN" altLang="en-US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连续复利终值公式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𝑚𝑛</m:t>
                              </m:r>
                            </m:sup>
                          </m:sSup>
                        </m:e>
                      </m:func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𝑟𝑛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连续</a:t>
                </a:r>
                <a:r>
                  <a:rPr lang="zh-CN" altLang="en-US" dirty="0"/>
                  <a:t>复利与普通复利的转换</a:t>
                </a:r>
                <a:r>
                  <a:rPr lang="zh-CN" altLang="en-US" dirty="0" smtClean="0"/>
                  <a:t>：</a:t>
                </a:r>
                <a:endParaRPr lang="zh-CN" altLang="en-US" dirty="0"/>
              </a:p>
              <a:p>
                <a:endParaRPr lang="en-US" altLang="zh-CN" i="1" dirty="0" smtClean="0">
                  <a:latin typeface="Cambria Math"/>
                </a:endParaRPr>
              </a:p>
              <a:p>
                <a:endParaRPr lang="en-US" altLang="zh-CN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zh-CN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𝑚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zh-CN" alt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Zheng, Zhenlong &amp; Chen, Rong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59832" y="4005064"/>
                <a:ext cx="3312368" cy="751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𝑟</m:t>
                    </m:r>
                    <m:r>
                      <a:rPr lang="en-US" altLang="zh-CN" sz="3200" b="0" i="1" smtClean="0">
                        <a:latin typeface="Cambria Math"/>
                      </a:rPr>
                      <m:t>=</m:t>
                    </m:r>
                    <m:r>
                      <a:rPr lang="en-US" altLang="zh-CN" sz="3200" b="0" i="1" smtClean="0">
                        <a:latin typeface="Cambria Math"/>
                      </a:rPr>
                      <m:t>𝑚𝑙𝑛</m:t>
                    </m:r>
                    <m:r>
                      <a:rPr lang="en-US" altLang="zh-CN" sz="3200" b="0" i="1" smtClean="0">
                        <a:latin typeface="Cambria Math"/>
                      </a:rPr>
                      <m:t>(1+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altLang="zh-CN" sz="3200" b="0" i="1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3200" dirty="0" smtClean="0"/>
                  <a:t>)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005064"/>
                <a:ext cx="3312368" cy="751296"/>
              </a:xfrm>
              <a:prstGeom prst="rect">
                <a:avLst/>
              </a:prstGeom>
              <a:blipFill rotWithShape="1">
                <a:blip r:embed="rId3"/>
                <a:stretch>
                  <a:fillRect t="-4878" b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531521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24013" y="333375"/>
            <a:ext cx="5689600" cy="1081088"/>
          </a:xfrm>
        </p:spPr>
        <p:txBody>
          <a:bodyPr/>
          <a:lstStyle/>
          <a:p>
            <a:pPr marL="53975" eaLnBrk="1" hangingPunct="1"/>
            <a:r>
              <a:rPr lang="en-US" altLang="zh-CN" dirty="0" smtClean="0">
                <a:solidFill>
                  <a:srgbClr val="0044AC"/>
                </a:solidFill>
              </a:rPr>
              <a:t>                       </a:t>
            </a:r>
            <a:r>
              <a:rPr lang="zh-CN" altLang="en-US" dirty="0" smtClean="0">
                <a:solidFill>
                  <a:srgbClr val="0044AC"/>
                </a:solidFill>
              </a:rPr>
              <a:t>请提问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11613" cy="4530725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Any Questions</a:t>
            </a:r>
            <a:r>
              <a:rPr lang="zh-CN" altLang="en-US" sz="2800" dirty="0" smtClean="0">
                <a:latin typeface="Gulim" pitchFamily="34" charset="-127"/>
                <a:ea typeface="Gulim" pitchFamily="34" charset="-127"/>
              </a:rPr>
              <a:t>？</a:t>
            </a:r>
            <a:endParaRPr lang="en-US" altLang="zh-CN" sz="2800" dirty="0" smtClean="0">
              <a:latin typeface="Gulim" pitchFamily="34" charset="-127"/>
              <a:ea typeface="Gulim" pitchFamily="34" charset="-127"/>
            </a:endParaRPr>
          </a:p>
          <a:p>
            <a:pPr eaLnBrk="1" hangingPunct="1"/>
            <a:endParaRPr lang="en-US" altLang="zh-CN" sz="2800" dirty="0" smtClean="0"/>
          </a:p>
        </p:txBody>
      </p:sp>
      <p:pic>
        <p:nvPicPr>
          <p:cNvPr id="454660" name="Picture 4" descr="3-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460750" y="2644774"/>
            <a:ext cx="2407394" cy="3179889"/>
          </a:xfrm>
          <a:noFill/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555776" y="6193110"/>
            <a:ext cx="468052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Copyright © 2012 Zheng, Zhenlong &amp; Chen, Rong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C2B108-31DF-4FE0-8872-C4A8491C00B8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112E-32FD-4222-8A81-6BFC741269A1}" type="datetime10">
              <a:rPr lang="zh-CN" altLang="en-US" smtClean="0"/>
              <a:t>15:51</a:t>
            </a:fld>
            <a:endParaRPr lang="zh-CN" altLang="en-US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68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84675" name="TextBox 2"/>
          <p:cNvSpPr txBox="1">
            <a:spLocks noChangeArrowheads="1"/>
          </p:cNvSpPr>
          <p:nvPr/>
        </p:nvSpPr>
        <p:spPr bwMode="auto">
          <a:xfrm>
            <a:off x="2143125" y="4000500"/>
            <a:ext cx="4857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ea typeface="华文细黑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4B9-D817-47F5-9B8C-94F2D5E9BE68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99792" y="3717032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Adobe Jenson Pro Capt" pitchFamily="18" charset="0"/>
              </a:rPr>
              <a:t>Email: zlzheng@xmu.edu.cn</a:t>
            </a:r>
          </a:p>
          <a:p>
            <a:r>
              <a:rPr lang="en-US" altLang="zh-CN" sz="2000" b="1" dirty="0" smtClean="0">
                <a:latin typeface="Adobe Jenson Pro Capt" pitchFamily="18" charset="0"/>
              </a:rPr>
              <a:t>              aronge@xmu.edu.cn</a:t>
            </a:r>
            <a:endParaRPr lang="zh-CN" altLang="en-US" sz="2000" b="1" dirty="0">
              <a:latin typeface="Adobe Jenson Pro Capt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556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455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455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金融衍生</a:t>
            </a:r>
            <a:r>
              <a:rPr lang="zh-CN" altLang="en-US" dirty="0" smtClean="0"/>
              <a:t>产品：定义与本质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600200"/>
                <a:ext cx="7848872" cy="4530725"/>
              </a:xfrm>
            </p:spPr>
            <p:txBody>
              <a:bodyPr/>
              <a:lstStyle/>
              <a:p>
                <a:r>
                  <a:rPr lang="zh-CN" altLang="en-US" dirty="0" smtClean="0"/>
                  <a:t>衍生产品（ </a:t>
                </a:r>
                <a:r>
                  <a:rPr lang="en-US" altLang="zh-CN" dirty="0"/>
                  <a:t>Derivatives </a:t>
                </a:r>
                <a:r>
                  <a:rPr lang="zh-CN" altLang="en-US" dirty="0"/>
                  <a:t>）是指价值依赖于其标的</a:t>
                </a:r>
                <a:r>
                  <a:rPr lang="zh-CN" altLang="en-US" dirty="0" smtClean="0"/>
                  <a:t>资产（ </a:t>
                </a:r>
                <a:r>
                  <a:rPr lang="en-US" altLang="zh-CN" dirty="0"/>
                  <a:t>Underlying Assets </a:t>
                </a:r>
                <a:r>
                  <a:rPr lang="zh-CN" altLang="en-US" dirty="0"/>
                  <a:t>）的金融工具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债券是利率的衍生品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股票是公司资产价值的衍生品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鸡生蛋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还是蛋生鸡？</m:t>
                    </m:r>
                    <m:r>
                      <a:rPr lang="en-US" altLang="zh-CN" i="1">
                        <a:latin typeface="Cambria Math"/>
                      </a:rPr>
                      <m:t>𝑦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, 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𝑔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𝑦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pPr lvl="1"/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600200"/>
                <a:ext cx="7848872" cy="4530725"/>
              </a:xfrm>
              <a:blipFill rotWithShape="1">
                <a:blip r:embed="rId2"/>
                <a:stretch>
                  <a:fillRect l="-311" t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Zheng, Zhenlong &amp; Chen, Rong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8778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金融衍生产品：按形式分类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280920" cy="4530725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远期</a:t>
            </a:r>
            <a:r>
              <a:rPr lang="zh-CN" altLang="en-US" dirty="0"/>
              <a:t>（ </a:t>
            </a:r>
            <a:r>
              <a:rPr lang="en-US" altLang="zh-CN" dirty="0"/>
              <a:t>Forwards </a:t>
            </a:r>
            <a:r>
              <a:rPr lang="zh-CN" altLang="en-US" dirty="0"/>
              <a:t>）</a:t>
            </a:r>
          </a:p>
          <a:p>
            <a:r>
              <a:rPr lang="zh-CN" altLang="en-US" dirty="0" smtClean="0"/>
              <a:t>期货</a:t>
            </a:r>
            <a:r>
              <a:rPr lang="zh-CN" altLang="en-US" dirty="0"/>
              <a:t>（ </a:t>
            </a:r>
            <a:r>
              <a:rPr lang="en-US" altLang="zh-CN" dirty="0"/>
              <a:t>Futures </a:t>
            </a:r>
            <a:r>
              <a:rPr lang="zh-CN" altLang="en-US" dirty="0"/>
              <a:t>）</a:t>
            </a:r>
          </a:p>
          <a:p>
            <a:r>
              <a:rPr lang="zh-CN" altLang="en-US" dirty="0" smtClean="0"/>
              <a:t>互换</a:t>
            </a:r>
            <a:r>
              <a:rPr lang="zh-CN" altLang="en-US" dirty="0"/>
              <a:t>（ </a:t>
            </a:r>
            <a:r>
              <a:rPr lang="en-US" altLang="zh-CN" dirty="0"/>
              <a:t>Swaps </a:t>
            </a:r>
            <a:r>
              <a:rPr lang="zh-CN" altLang="en-US" dirty="0"/>
              <a:t>）</a:t>
            </a:r>
          </a:p>
          <a:p>
            <a:r>
              <a:rPr lang="zh-CN" altLang="en-US" dirty="0" smtClean="0"/>
              <a:t>期权</a:t>
            </a:r>
            <a:r>
              <a:rPr lang="zh-CN" altLang="en-US" dirty="0"/>
              <a:t>（ </a:t>
            </a:r>
            <a:r>
              <a:rPr lang="en-US" altLang="zh-CN" dirty="0"/>
              <a:t>Options 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Zheng, Zhenlong &amp; Chen, Rong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37155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远期合约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136904" cy="4530725"/>
          </a:xfrm>
        </p:spPr>
        <p:txBody>
          <a:bodyPr/>
          <a:lstStyle/>
          <a:p>
            <a:r>
              <a:rPr lang="zh-CN" altLang="en-US" dirty="0" smtClean="0"/>
              <a:t>双方</a:t>
            </a:r>
            <a:r>
              <a:rPr lang="zh-CN" altLang="en-US" dirty="0"/>
              <a:t>约定在未来的某一确定时间，按</a:t>
            </a:r>
            <a:r>
              <a:rPr lang="zh-CN" altLang="en-US" dirty="0" smtClean="0">
                <a:solidFill>
                  <a:srgbClr val="FF0000"/>
                </a:solidFill>
              </a:rPr>
              <a:t>确定</a:t>
            </a:r>
            <a:r>
              <a:rPr lang="zh-CN" altLang="en-US" dirty="0">
                <a:solidFill>
                  <a:srgbClr val="FF0000"/>
                </a:solidFill>
              </a:rPr>
              <a:t>的价格</a:t>
            </a:r>
            <a:r>
              <a:rPr lang="zh-CN" altLang="en-US" dirty="0"/>
              <a:t>买卖</a:t>
            </a:r>
            <a:r>
              <a:rPr lang="zh-CN" altLang="en-US" dirty="0">
                <a:solidFill>
                  <a:srgbClr val="FF0000"/>
                </a:solidFill>
              </a:rPr>
              <a:t>一定数量</a:t>
            </a:r>
            <a:r>
              <a:rPr lang="zh-CN" altLang="en-US" dirty="0"/>
              <a:t>的某种标的金融资产的</a:t>
            </a:r>
            <a:r>
              <a:rPr lang="zh-CN" altLang="en-US" dirty="0">
                <a:solidFill>
                  <a:srgbClr val="FF0000"/>
                </a:solidFill>
              </a:rPr>
              <a:t>合约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pPr lvl="1"/>
            <a:r>
              <a:rPr lang="zh-CN" altLang="en-US" dirty="0" smtClean="0"/>
              <a:t>与</a:t>
            </a:r>
            <a:r>
              <a:rPr lang="zh-CN" altLang="en-US" dirty="0"/>
              <a:t>即期（ </a:t>
            </a:r>
            <a:r>
              <a:rPr lang="en-US" altLang="zh-CN" dirty="0"/>
              <a:t>Spot </a:t>
            </a:r>
            <a:r>
              <a:rPr lang="zh-CN" altLang="en-US" dirty="0"/>
              <a:t>）相区别</a:t>
            </a:r>
          </a:p>
          <a:p>
            <a:pPr lvl="1"/>
            <a:r>
              <a:rPr lang="en-US" altLang="zh-CN" dirty="0" smtClean="0"/>
              <a:t>OTC </a:t>
            </a:r>
            <a:r>
              <a:rPr lang="zh-CN" altLang="en-US" dirty="0" smtClean="0"/>
              <a:t>产品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功能：锁定未来的价格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Zheng, Zhenlong &amp; Chen, Rong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019993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远期交易的</a:t>
            </a:r>
            <a:r>
              <a:rPr lang="zh-CN" altLang="en-US" dirty="0"/>
              <a:t>不足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530725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信息不灵</a:t>
            </a:r>
            <a:endParaRPr lang="en-US" altLang="zh-CN" dirty="0" smtClean="0"/>
          </a:p>
          <a:p>
            <a:r>
              <a:rPr lang="zh-CN" altLang="en-US" dirty="0" smtClean="0"/>
              <a:t>对方违约风险</a:t>
            </a:r>
            <a:endParaRPr lang="en-US" altLang="zh-CN" dirty="0" smtClean="0"/>
          </a:p>
          <a:p>
            <a:r>
              <a:rPr lang="zh-CN" altLang="en-US" dirty="0" smtClean="0"/>
              <a:t>转手不易</a:t>
            </a:r>
            <a:endParaRPr lang="en-US" altLang="zh-CN" dirty="0" smtClean="0"/>
          </a:p>
          <a:p>
            <a:r>
              <a:rPr lang="zh-CN" altLang="en-US" dirty="0" smtClean="0"/>
              <a:t>交割麻烦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Zheng, Zhenlong &amp; Chen, Rong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382968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期货合约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与远期非常类似，但可克服远期交易的四大缺陷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 smtClean="0"/>
              <a:t>区别：期货</a:t>
            </a:r>
            <a:r>
              <a:rPr lang="zh-CN" altLang="en-US" dirty="0"/>
              <a:t>在交易所交易</a:t>
            </a:r>
            <a:r>
              <a:rPr lang="zh-CN" altLang="en-US" dirty="0" smtClean="0"/>
              <a:t>，远期</a:t>
            </a:r>
            <a:r>
              <a:rPr lang="zh-CN" altLang="en-US" dirty="0"/>
              <a:t>为 </a:t>
            </a:r>
            <a:r>
              <a:rPr lang="en-US" altLang="zh-CN" dirty="0"/>
              <a:t>OTC </a:t>
            </a:r>
            <a:r>
              <a:rPr lang="zh-CN" altLang="en-US" dirty="0" smtClean="0"/>
              <a:t>产品</a:t>
            </a:r>
            <a:endParaRPr lang="zh-CN" altLang="en-US" dirty="0"/>
          </a:p>
          <a:p>
            <a:pPr lvl="1"/>
            <a:r>
              <a:rPr lang="zh-CN" altLang="en-US" dirty="0"/>
              <a:t>	</a:t>
            </a:r>
            <a:r>
              <a:rPr lang="zh-CN" altLang="en-US" dirty="0" smtClean="0"/>
              <a:t>集中</a:t>
            </a:r>
            <a:r>
              <a:rPr lang="zh-CN" altLang="en-US" dirty="0"/>
              <a:t>交易</a:t>
            </a:r>
            <a:r>
              <a:rPr lang="en-US" altLang="zh-CN" dirty="0"/>
              <a:t>/</a:t>
            </a:r>
            <a:r>
              <a:rPr lang="zh-CN" altLang="en-US" dirty="0"/>
              <a:t>分散交易</a:t>
            </a:r>
          </a:p>
          <a:p>
            <a:pPr lvl="1"/>
            <a:r>
              <a:rPr lang="zh-CN" altLang="en-US" dirty="0"/>
              <a:t>	</a:t>
            </a:r>
            <a:r>
              <a:rPr lang="zh-CN" altLang="en-US" dirty="0" smtClean="0"/>
              <a:t>标准化</a:t>
            </a:r>
            <a:r>
              <a:rPr lang="zh-CN" altLang="en-US" dirty="0"/>
              <a:t>合约</a:t>
            </a:r>
            <a:r>
              <a:rPr lang="en-US" altLang="zh-CN" dirty="0"/>
              <a:t>/</a:t>
            </a:r>
            <a:r>
              <a:rPr lang="zh-CN" altLang="en-US" dirty="0"/>
              <a:t>量身定制</a:t>
            </a:r>
          </a:p>
          <a:p>
            <a:pPr lvl="1"/>
            <a:r>
              <a:rPr lang="zh-CN" altLang="en-US" dirty="0"/>
              <a:t>	交易机制</a:t>
            </a:r>
            <a:r>
              <a:rPr lang="zh-CN" altLang="en-US" dirty="0" smtClean="0"/>
              <a:t>不同（保证金与每日盯市）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Zheng, Zhenlong &amp; Chen, Rong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01891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中国古代的童养媳，属于远期还是期货？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Zheng, Zhenlong &amp; Chen, Rong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524580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14892</TotalTime>
  <Words>1328</Words>
  <Application>Microsoft Office PowerPoint</Application>
  <PresentationFormat>全屏显示(4:3)</PresentationFormat>
  <Paragraphs>228</Paragraphs>
  <Slides>32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主题1</vt:lpstr>
      <vt:lpstr> 第1章 金融工程概述  </vt:lpstr>
      <vt:lpstr>目录 </vt:lpstr>
      <vt:lpstr>1. 金融衍生产品概述</vt:lpstr>
      <vt:lpstr>金融衍生产品：定义与本质 </vt:lpstr>
      <vt:lpstr>金融衍生产品：按形式分类 </vt:lpstr>
      <vt:lpstr>远期合约 </vt:lpstr>
      <vt:lpstr>远期交易的不足</vt:lpstr>
      <vt:lpstr>期货合约 </vt:lpstr>
      <vt:lpstr>思考题</vt:lpstr>
      <vt:lpstr>互换 </vt:lpstr>
      <vt:lpstr>思考题：利率互换</vt:lpstr>
      <vt:lpstr>认识期权</vt:lpstr>
      <vt:lpstr>期权的回报（Payoff）：非线性</vt:lpstr>
      <vt:lpstr>金融衍生产品：按标的分类</vt:lpstr>
      <vt:lpstr>场外衍生品市场：按标的资产分类 （名义本金，单位10亿美元）</vt:lpstr>
      <vt:lpstr>PowerPoint 演示文稿</vt:lpstr>
      <vt:lpstr>衍生产品的运用 </vt:lpstr>
      <vt:lpstr>2. 金融工程概述</vt:lpstr>
      <vt:lpstr>案例 A   法国 Rhone-Poulenc 公司的员工持股计划I </vt:lpstr>
      <vt:lpstr>案例 A 法国 Rhone-Poulenc 公司的员工持股计划II </vt:lpstr>
      <vt:lpstr>案例 A 法国 Rhone-Poulenc 公司的员工持股计划III </vt:lpstr>
      <vt:lpstr>案例 B  美国大通银行的指数存单 I </vt:lpstr>
      <vt:lpstr>案例 B 美国大通银行的指数存单II </vt:lpstr>
      <vt:lpstr>理解金融工程 I </vt:lpstr>
      <vt:lpstr>理解金融工程 II </vt:lpstr>
      <vt:lpstr>3. 金融工程的发展历史与背景</vt:lpstr>
      <vt:lpstr>4. 金融工程的基本分析方法</vt:lpstr>
      <vt:lpstr>5. 预备知识</vt:lpstr>
      <vt:lpstr>衍生证券定价的基本假设 </vt:lpstr>
      <vt:lpstr>连续复利 </vt:lpstr>
      <vt:lpstr>                       请提问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风险管理 Risk Management</dc:title>
  <dc:creator>aronge</dc:creator>
  <cp:lastModifiedBy>ZZL</cp:lastModifiedBy>
  <cp:revision>782</cp:revision>
  <dcterms:created xsi:type="dcterms:W3CDTF">2007-10-06T10:41:32Z</dcterms:created>
  <dcterms:modified xsi:type="dcterms:W3CDTF">2012-09-28T07:52:36Z</dcterms:modified>
</cp:coreProperties>
</file>