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78"/>
  </p:notesMasterIdLst>
  <p:handoutMasterIdLst>
    <p:handoutMasterId r:id="rId79"/>
  </p:handoutMasterIdLst>
  <p:sldIdLst>
    <p:sldId id="2363" r:id="rId2"/>
    <p:sldId id="2819" r:id="rId3"/>
    <p:sldId id="2820" r:id="rId4"/>
    <p:sldId id="2821" r:id="rId5"/>
    <p:sldId id="2822" r:id="rId6"/>
    <p:sldId id="2823" r:id="rId7"/>
    <p:sldId id="2824" r:id="rId8"/>
    <p:sldId id="2825" r:id="rId9"/>
    <p:sldId id="2826" r:id="rId10"/>
    <p:sldId id="2827" r:id="rId11"/>
    <p:sldId id="2828" r:id="rId12"/>
    <p:sldId id="2829" r:id="rId13"/>
    <p:sldId id="2830" r:id="rId14"/>
    <p:sldId id="2831" r:id="rId15"/>
    <p:sldId id="2832" r:id="rId16"/>
    <p:sldId id="2833" r:id="rId17"/>
    <p:sldId id="2834" r:id="rId18"/>
    <p:sldId id="2835" r:id="rId19"/>
    <p:sldId id="2836" r:id="rId20"/>
    <p:sldId id="2837" r:id="rId21"/>
    <p:sldId id="2838" r:id="rId22"/>
    <p:sldId id="2839" r:id="rId23"/>
    <p:sldId id="2840" r:id="rId24"/>
    <p:sldId id="2841" r:id="rId25"/>
    <p:sldId id="2844" r:id="rId26"/>
    <p:sldId id="2845" r:id="rId27"/>
    <p:sldId id="2846" r:id="rId28"/>
    <p:sldId id="2847" r:id="rId29"/>
    <p:sldId id="2893" r:id="rId30"/>
    <p:sldId id="2894" r:id="rId31"/>
    <p:sldId id="2896" r:id="rId32"/>
    <p:sldId id="2849" r:id="rId33"/>
    <p:sldId id="2895" r:id="rId34"/>
    <p:sldId id="2850" r:id="rId35"/>
    <p:sldId id="2851" r:id="rId36"/>
    <p:sldId id="2852" r:id="rId37"/>
    <p:sldId id="2853" r:id="rId38"/>
    <p:sldId id="2854" r:id="rId39"/>
    <p:sldId id="2855" r:id="rId40"/>
    <p:sldId id="2856" r:id="rId41"/>
    <p:sldId id="2857" r:id="rId42"/>
    <p:sldId id="2858" r:id="rId43"/>
    <p:sldId id="2859" r:id="rId44"/>
    <p:sldId id="2897" r:id="rId45"/>
    <p:sldId id="2860" r:id="rId46"/>
    <p:sldId id="2861" r:id="rId47"/>
    <p:sldId id="2862" r:id="rId48"/>
    <p:sldId id="2863" r:id="rId49"/>
    <p:sldId id="2864" r:id="rId50"/>
    <p:sldId id="2865" r:id="rId51"/>
    <p:sldId id="2866" r:id="rId52"/>
    <p:sldId id="2867" r:id="rId53"/>
    <p:sldId id="2868" r:id="rId54"/>
    <p:sldId id="2869" r:id="rId55"/>
    <p:sldId id="2870" r:id="rId56"/>
    <p:sldId id="2872" r:id="rId57"/>
    <p:sldId id="2873" r:id="rId58"/>
    <p:sldId id="2871" r:id="rId59"/>
    <p:sldId id="2890" r:id="rId60"/>
    <p:sldId id="2892" r:id="rId61"/>
    <p:sldId id="2887" r:id="rId62"/>
    <p:sldId id="2874" r:id="rId63"/>
    <p:sldId id="2875" r:id="rId64"/>
    <p:sldId id="2876" r:id="rId65"/>
    <p:sldId id="2877" r:id="rId66"/>
    <p:sldId id="2878" r:id="rId67"/>
    <p:sldId id="2879" r:id="rId68"/>
    <p:sldId id="2880" r:id="rId69"/>
    <p:sldId id="2881" r:id="rId70"/>
    <p:sldId id="2882" r:id="rId71"/>
    <p:sldId id="2883" r:id="rId72"/>
    <p:sldId id="2884" r:id="rId73"/>
    <p:sldId id="2885" r:id="rId74"/>
    <p:sldId id="2886" r:id="rId75"/>
    <p:sldId id="2509" r:id="rId76"/>
    <p:sldId id="580" r:id="rId7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99875" autoAdjust="0"/>
  </p:normalViewPr>
  <p:slideViewPr>
    <p:cSldViewPr>
      <p:cViewPr>
        <p:scale>
          <a:sx n="60" d="100"/>
          <a:sy n="60" d="100"/>
        </p:scale>
        <p:origin x="-3084" y="-1260"/>
      </p:cViewPr>
      <p:guideLst>
        <p:guide orient="horz" pos="2160"/>
        <p:guide pos="2880"/>
      </p:guideLst>
    </p:cSldViewPr>
  </p:slideViewPr>
  <p:outlineViewPr>
    <p:cViewPr>
      <p:scale>
        <a:sx n="33" d="100"/>
        <a:sy n="33" d="100"/>
      </p:scale>
      <p:origin x="0" y="2254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2.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5</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35</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72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75</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75</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bwMode="auto">
          <a:noFill/>
          <a:ln>
            <a:solidFill>
              <a:srgbClr val="000000"/>
            </a:solidFill>
            <a:miter lim="800000"/>
            <a:headEnd/>
            <a:tailEnd/>
          </a:ln>
        </p:spPr>
      </p:sp>
      <p:sp>
        <p:nvSpPr>
          <p:cNvPr id="338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5700" name="灯片编号占位符 3"/>
          <p:cNvSpPr>
            <a:spLocks noGrp="1"/>
          </p:cNvSpPr>
          <p:nvPr>
            <p:ph type="sldNum" sz="quarter" idx="5"/>
          </p:nvPr>
        </p:nvSpPr>
        <p:spPr/>
        <p:txBody>
          <a:bodyPr/>
          <a:lstStyle/>
          <a:p>
            <a:pPr>
              <a:defRPr/>
            </a:pPr>
            <a:fld id="{8F05D9ED-616F-476F-B800-64A521F66648}" type="slidenum">
              <a:rPr lang="zh-CN" altLang="en-US" smtClean="0"/>
              <a:pPr>
                <a:defRPr/>
              </a:pPr>
              <a:t>76</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D08F211-4265-405B-B8DF-BB4F5C46E962}" type="datetime10">
              <a:rPr lang="zh-CN" altLang="en-US" smtClean="0"/>
              <a:pPr>
                <a:defRPr/>
              </a:pPr>
              <a:t>20:00</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8AA4A63-B3D8-4ED9-B26E-08161083FAC1}" type="datetime10">
              <a:rPr lang="zh-CN" altLang="en-US" smtClean="0"/>
              <a:pPr>
                <a:defRPr/>
              </a:pPr>
              <a:t>20:00</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ea typeface="宋体" pitchFamily="2" charset="-122"/>
              </a:defRPr>
            </a:lvl1pPr>
          </a:lstStyle>
          <a:p>
            <a:pPr>
              <a:defRPr/>
            </a:pPr>
            <a:fld id="{EF16D8C3-E08B-4320-BDD1-04FE8B8842F9}" type="datetime10">
              <a:rPr lang="zh-CN" altLang="en-US" smtClean="0"/>
              <a:pPr>
                <a:defRPr/>
              </a:pPr>
              <a:t>20:00</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t>Copyright ©2012  Zheng, Zhenlong &amp; Chen, Rong, XMU</a:t>
            </a:r>
            <a:endParaRPr lang="zh-CN" altLang="en-US" dirty="0"/>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5CC2B108-31DF-4FE0-8872-C4A8491C00B8}" type="slidenum">
              <a:rPr lang="en-US" altLang="zh-CN"/>
              <a:pPr>
                <a:defRPr/>
              </a:pPr>
              <a:t>‹#›</a:t>
            </a:fld>
            <a:endParaRPr lang="en-US" altLang="zh-CN"/>
          </a:p>
        </p:txBody>
      </p:sp>
    </p:spTree>
    <p:extLst>
      <p:ext uri="{BB962C8B-B14F-4D97-AF65-F5344CB8AC3E}">
        <p14:creationId xmlns:p14="http://schemas.microsoft.com/office/powerpoint/2010/main" val="8882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Adobe 仿宋 Std R" pitchFamily="18"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1968210C-0B05-4A26-8581-4E29457F7746}" type="datetime10">
              <a:rPr lang="zh-CN" altLang="en-US" smtClean="0"/>
              <a:pPr>
                <a:defRPr/>
              </a:pPr>
              <a:t>20:00</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A540828-AFAC-49C7-A508-FB0FE012EA3A}" type="datetime10">
              <a:rPr lang="zh-CN" altLang="en-US" smtClean="0"/>
              <a:pPr>
                <a:defRPr/>
              </a:pPr>
              <a:t>20:00</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3EF0730-A649-42B1-A54D-3AE5E1799762}" type="datetime10">
              <a:rPr lang="zh-CN" altLang="en-US" smtClean="0"/>
              <a:pPr>
                <a:defRPr/>
              </a:pPr>
              <a:t>20:00</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426D16B-9D28-4CD0-AE03-E5EE79068945}" type="datetime10">
              <a:rPr lang="zh-CN" altLang="en-US" smtClean="0"/>
              <a:pPr>
                <a:defRPr/>
              </a:pPr>
              <a:t>20:00</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031D359-A17D-4C99-878D-E87A84AE7FF5}" type="datetime10">
              <a:rPr lang="zh-CN" altLang="en-US" smtClean="0"/>
              <a:pPr>
                <a:defRPr/>
              </a:pPr>
              <a:t>20:00</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208BF12-8EC6-4FDF-B395-8C9C1E4E077B}" type="datetime10">
              <a:rPr lang="zh-CN" altLang="en-US" smtClean="0"/>
              <a:pPr>
                <a:defRPr/>
              </a:pPr>
              <a:t>20:00</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E53F4B1-CE28-4F99-845F-66CE36675F76}" type="datetime10">
              <a:rPr lang="zh-CN" altLang="en-US" smtClean="0"/>
              <a:pPr>
                <a:defRPr/>
              </a:pPr>
              <a:t>20:00</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41D5A0F-3021-413F-9FCE-B8D3AB0C12E7}" type="datetime10">
              <a:rPr lang="zh-CN" altLang="en-US" smtClean="0"/>
              <a:pPr>
                <a:defRPr/>
              </a:pPr>
              <a:t>20:00</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dirty="0" smtClean="0"/>
              <a:t>Copyright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XMU</a:t>
            </a:r>
            <a:endParaRPr lang="zh-CN" altLang="en-US" dirty="0"/>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pPr>
              <a:defRPr/>
            </a:pPr>
            <a:fld id="{72C4CAF3-9D7F-4AE1-9D78-D76F6FA03369}" type="slidenum">
              <a:rPr lang="en-US" altLang="zh-CN" smtClean="0"/>
              <a:pPr>
                <a:defRPr/>
              </a:pPr>
              <a:t>‹#›</a:t>
            </a:fld>
            <a:endParaRPr lang="en-US" altLang="zh-CN"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91884" r:id="rId1"/>
    <p:sldLayoutId id="2147491885" r:id="rId2"/>
    <p:sldLayoutId id="2147491886" r:id="rId3"/>
    <p:sldLayoutId id="2147491887" r:id="rId4"/>
    <p:sldLayoutId id="2147491888" r:id="rId5"/>
    <p:sldLayoutId id="2147491889" r:id="rId6"/>
    <p:sldLayoutId id="2147491890" r:id="rId7"/>
    <p:sldLayoutId id="2147491891" r:id="rId8"/>
    <p:sldLayoutId id="2147491892" r:id="rId9"/>
    <p:sldLayoutId id="2147491893" r:id="rId10"/>
    <p:sldLayoutId id="2147491894" r:id="rId11"/>
    <p:sldLayoutId id="2147492121"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lzheng@xmu.edu.cn" TargetMode="External"/><Relationship Id="rId2" Type="http://schemas.openxmlformats.org/officeDocument/2006/relationships/hyperlink" Target="http://efinance.org.cn/" TargetMode="External"/><Relationship Id="rId1" Type="http://schemas.openxmlformats.org/officeDocument/2006/relationships/slideLayout" Target="../slideLayouts/slideLayout1.xml"/><Relationship Id="rId4" Type="http://schemas.openxmlformats.org/officeDocument/2006/relationships/hyperlink" Target="mailto:aronge@xmu.edu.cn"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7.bin"/><Relationship Id="rId14" Type="http://schemas.openxmlformats.org/officeDocument/2006/relationships/image" Target="../media/image30.wmf"/></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8.bin"/><Relationship Id="rId18" Type="http://schemas.openxmlformats.org/officeDocument/2006/relationships/image" Target="../media/image41.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8.wmf"/><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7.wmf"/><Relationship Id="rId19" Type="http://schemas.openxmlformats.org/officeDocument/2006/relationships/oleObject" Target="../embeddings/oleObject41.bin"/><Relationship Id="rId4" Type="http://schemas.openxmlformats.org/officeDocument/2006/relationships/image" Target="../media/image34.wmf"/><Relationship Id="rId9" Type="http://schemas.openxmlformats.org/officeDocument/2006/relationships/oleObject" Target="../embeddings/oleObject36.bin"/><Relationship Id="rId14" Type="http://schemas.openxmlformats.org/officeDocument/2006/relationships/image" Target="../media/image39.wmf"/></Relationships>
</file>

<file path=ppt/slides/_rels/slide2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43.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49.bin"/><Relationship Id="rId4" Type="http://schemas.openxmlformats.org/officeDocument/2006/relationships/image" Target="../media/image4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2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53.bin"/><Relationship Id="rId4" Type="http://schemas.openxmlformats.org/officeDocument/2006/relationships/image" Target="../media/image5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4.wmf"/><Relationship Id="rId5" Type="http://schemas.openxmlformats.org/officeDocument/2006/relationships/oleObject" Target="../embeddings/oleObject61.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6.wmf"/><Relationship Id="rId5" Type="http://schemas.openxmlformats.org/officeDocument/2006/relationships/oleObject" Target="../embeddings/oleObject63.bin"/><Relationship Id="rId4" Type="http://schemas.openxmlformats.org/officeDocument/2006/relationships/image" Target="../media/image6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8.wmf"/><Relationship Id="rId5" Type="http://schemas.openxmlformats.org/officeDocument/2006/relationships/oleObject" Target="../embeddings/oleObject65.bin"/><Relationship Id="rId4" Type="http://schemas.openxmlformats.org/officeDocument/2006/relationships/image" Target="../media/image67.wmf"/></Relationships>
</file>

<file path=ppt/slides/_rels/slide39.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67.bin"/><Relationship Id="rId4" Type="http://schemas.openxmlformats.org/officeDocument/2006/relationships/image" Target="../media/image69.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3.wmf"/><Relationship Id="rId5" Type="http://schemas.openxmlformats.org/officeDocument/2006/relationships/oleObject" Target="../embeddings/oleObject70.bin"/><Relationship Id="rId4" Type="http://schemas.openxmlformats.org/officeDocument/2006/relationships/image" Target="../media/image7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5.wmf"/><Relationship Id="rId5" Type="http://schemas.openxmlformats.org/officeDocument/2006/relationships/oleObject" Target="../embeddings/oleObject72.bin"/><Relationship Id="rId4" Type="http://schemas.openxmlformats.org/officeDocument/2006/relationships/image" Target="../media/image7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8.wmf"/><Relationship Id="rId5" Type="http://schemas.openxmlformats.org/officeDocument/2006/relationships/oleObject" Target="../embeddings/oleObject74.bin"/><Relationship Id="rId4" Type="http://schemas.openxmlformats.org/officeDocument/2006/relationships/image" Target="../media/image7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0.wmf"/><Relationship Id="rId5" Type="http://schemas.openxmlformats.org/officeDocument/2006/relationships/oleObject" Target="../embeddings/oleObject76.bin"/><Relationship Id="rId4" Type="http://schemas.openxmlformats.org/officeDocument/2006/relationships/image" Target="../media/image7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2.wmf"/><Relationship Id="rId5" Type="http://schemas.openxmlformats.org/officeDocument/2006/relationships/oleObject" Target="../embeddings/oleObject78.bin"/><Relationship Id="rId4" Type="http://schemas.openxmlformats.org/officeDocument/2006/relationships/image" Target="../media/image8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8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s>
</file>

<file path=ppt/slides/_rels/slide53.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7.wmf"/></Relationships>
</file>

<file path=ppt/slides/_rels/slide5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1.wmf"/><Relationship Id="rId5" Type="http://schemas.openxmlformats.org/officeDocument/2006/relationships/oleObject" Target="../embeddings/oleObject87.bin"/><Relationship Id="rId4" Type="http://schemas.openxmlformats.org/officeDocument/2006/relationships/image" Target="../media/image9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93.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96.pn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91.bin"/><Relationship Id="rId5" Type="http://schemas.openxmlformats.org/officeDocument/2006/relationships/image" Target="../media/image94.wmf"/><Relationship Id="rId4" Type="http://schemas.openxmlformats.org/officeDocument/2006/relationships/oleObject" Target="../embeddings/oleObject90.bin"/><Relationship Id="rId9" Type="http://schemas.openxmlformats.org/officeDocument/2006/relationships/image" Target="../media/image9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8.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6.bin"/><Relationship Id="rId14" Type="http://schemas.openxmlformats.org/officeDocument/2006/relationships/image" Target="../media/image102.wmf"/></Relationships>
</file>

<file path=ppt/slides/_rels/slide59.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4.wmf"/><Relationship Id="rId2" Type="http://schemas.openxmlformats.org/officeDocument/2006/relationships/slideLayout" Target="../slideLayouts/slideLayout2.xml"/><Relationship Id="rId16" Type="http://schemas.openxmlformats.org/officeDocument/2006/relationships/image" Target="../media/image102.wmf"/><Relationship Id="rId1" Type="http://schemas.openxmlformats.org/officeDocument/2006/relationships/vmlDrawing" Target="../drawings/vmlDrawing39.vml"/><Relationship Id="rId6" Type="http://schemas.openxmlformats.org/officeDocument/2006/relationships/image" Target="../media/image98.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3.wmf"/><Relationship Id="rId4" Type="http://schemas.openxmlformats.org/officeDocument/2006/relationships/image" Target="../media/image97.wmf"/><Relationship Id="rId9" Type="http://schemas.openxmlformats.org/officeDocument/2006/relationships/oleObject" Target="../embeddings/oleObject102.bin"/><Relationship Id="rId14" Type="http://schemas.openxmlformats.org/officeDocument/2006/relationships/image" Target="../media/image105.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06.wmf"/></Relationships>
</file>

<file path=ppt/slides/_rels/slide6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08.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0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1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12.wmf"/><Relationship Id="rId5" Type="http://schemas.openxmlformats.org/officeDocument/2006/relationships/oleObject" Target="../embeddings/oleObject111.bin"/><Relationship Id="rId4" Type="http://schemas.openxmlformats.org/officeDocument/2006/relationships/image" Target="../media/image111.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11560" y="1196752"/>
            <a:ext cx="8064500" cy="2015455"/>
          </a:xfrm>
        </p:spPr>
        <p:txBody>
          <a:bodyPr/>
          <a:lstStyle/>
          <a:p>
            <a:pPr algn="ctr" eaLnBrk="1" hangingPunct="1"/>
            <a:r>
              <a:rPr lang="en-US" altLang="zh-CN" sz="4000" dirty="0" smtClean="0"/>
              <a:t/>
            </a:r>
            <a:br>
              <a:rPr lang="en-US" altLang="zh-CN" sz="4000" dirty="0" smtClean="0"/>
            </a:br>
            <a:r>
              <a:rPr lang="zh-CN" altLang="en-US" sz="4000" dirty="0"/>
              <a:t>第十一章 布莱克 </a:t>
            </a:r>
            <a:r>
              <a:rPr lang="en-US" altLang="zh-CN" sz="4000" dirty="0"/>
              <a:t>-</a:t>
            </a:r>
            <a:r>
              <a:rPr lang="zh-CN" altLang="en-US" sz="4000" dirty="0"/>
              <a:t>舒尔斯 </a:t>
            </a:r>
            <a:r>
              <a:rPr lang="en-US" altLang="zh-CN" sz="4000" dirty="0"/>
              <a:t>-</a:t>
            </a:r>
            <a:r>
              <a:rPr lang="zh-CN" altLang="en-US" sz="4000" dirty="0"/>
              <a:t>默</a:t>
            </a:r>
            <a:r>
              <a:rPr lang="zh-CN" altLang="en-US" sz="4000" dirty="0" smtClean="0"/>
              <a:t>顿</a:t>
            </a:r>
            <a:r>
              <a:rPr lang="en-US" altLang="zh-CN" sz="4000" dirty="0" smtClean="0"/>
              <a:t/>
            </a:r>
            <a:br>
              <a:rPr lang="en-US" altLang="zh-CN" sz="4000" dirty="0" smtClean="0"/>
            </a:br>
            <a:r>
              <a:rPr lang="zh-CN" altLang="en-US" sz="4000" dirty="0" smtClean="0"/>
              <a:t>期权</a:t>
            </a:r>
            <a:r>
              <a:rPr lang="zh-CN" altLang="en-US" sz="4000" dirty="0"/>
              <a:t>定价模型</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
        <p:nvSpPr>
          <p:cNvPr id="88067" name="Rectangle 3"/>
          <p:cNvSpPr>
            <a:spLocks noGrp="1" noChangeArrowheads="1"/>
          </p:cNvSpPr>
          <p:nvPr>
            <p:ph type="subTitle" idx="1"/>
          </p:nvPr>
        </p:nvSpPr>
        <p:spPr>
          <a:xfrm>
            <a:off x="1908175" y="2565400"/>
            <a:ext cx="5864225" cy="3311872"/>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r>
              <a:rPr lang="zh-CN" altLang="en-US" dirty="0" smtClean="0">
                <a:ea typeface="隶书" pitchFamily="49" charset="-122"/>
              </a:rPr>
              <a:t>郑振龙 </a:t>
            </a:r>
            <a:r>
              <a:rPr lang="zh-CN" altLang="en-US" dirty="0">
                <a:ea typeface="隶书" pitchFamily="49" charset="-122"/>
              </a:rPr>
              <a:t>陈蓉</a:t>
            </a:r>
            <a:endParaRPr lang="zh-CN" altLang="en-US" dirty="0" smtClean="0">
              <a:ea typeface="隶书" pitchFamily="49" charset="-122"/>
            </a:endParaRPr>
          </a:p>
          <a:p>
            <a:pPr eaLnBrk="1" hangingPunct="1">
              <a:lnSpc>
                <a:spcPct val="90000"/>
              </a:lnSpc>
            </a:pPr>
            <a:r>
              <a:rPr lang="zh-CN" altLang="en-US" dirty="0" smtClean="0">
                <a:ea typeface="隶书" pitchFamily="49" charset="-122"/>
              </a:rPr>
              <a:t>厦门大学金融系</a:t>
            </a:r>
            <a:endParaRPr lang="en-US" altLang="zh-CN" dirty="0" smtClean="0">
              <a:ea typeface="隶书" pitchFamily="49" charset="-122"/>
            </a:endParaRPr>
          </a:p>
          <a:p>
            <a:pPr eaLnBrk="1" hangingPunct="1">
              <a:lnSpc>
                <a:spcPct val="90000"/>
              </a:lnSpc>
            </a:pPr>
            <a:r>
              <a:rPr lang="zh-CN" altLang="en-US" dirty="0">
                <a:ea typeface="隶书" pitchFamily="49" charset="-122"/>
              </a:rPr>
              <a:t>课程</a:t>
            </a:r>
            <a:r>
              <a:rPr lang="zh-CN" altLang="en-US" dirty="0" smtClean="0">
                <a:ea typeface="隶书" pitchFamily="49" charset="-122"/>
              </a:rPr>
              <a:t>网站</a:t>
            </a:r>
            <a:r>
              <a:rPr lang="zh-CN" altLang="en-US" dirty="0" smtClean="0"/>
              <a:t>：</a:t>
            </a:r>
            <a:r>
              <a:rPr lang="en-US" altLang="zh-CN" dirty="0" smtClean="0">
                <a:cs typeface="Times New Roman" pitchFamily="18" charset="0"/>
                <a:hlinkClick r:id="rId2"/>
              </a:rPr>
              <a:t>http://efinance.org.cn</a:t>
            </a:r>
            <a:r>
              <a:rPr lang="en-US" altLang="zh-CN" dirty="0" smtClean="0">
                <a:cs typeface="Times New Roman" pitchFamily="18" charset="0"/>
              </a:rPr>
              <a:t> </a:t>
            </a:r>
          </a:p>
          <a:p>
            <a:pPr eaLnBrk="1" hangingPunct="1">
              <a:lnSpc>
                <a:spcPct val="90000"/>
              </a:lnSpc>
            </a:pPr>
            <a:r>
              <a:rPr lang="en-US" altLang="zh-CN" dirty="0" smtClean="0">
                <a:cs typeface="Times New Roman" pitchFamily="18" charset="0"/>
              </a:rPr>
              <a:t>Email:         </a:t>
            </a:r>
            <a:r>
              <a:rPr lang="en-US" altLang="zh-CN" dirty="0" smtClean="0">
                <a:cs typeface="Times New Roman" pitchFamily="18" charset="0"/>
                <a:hlinkClick r:id="rId3"/>
              </a:rPr>
              <a:t>zlzheng@xmu.edu.cn</a:t>
            </a:r>
            <a:endParaRPr lang="en-US" altLang="zh-CN" dirty="0" smtClean="0">
              <a:cs typeface="Times New Roman" pitchFamily="18" charset="0"/>
            </a:endParaRPr>
          </a:p>
          <a:p>
            <a:pPr eaLnBrk="1" hangingPunct="1">
              <a:lnSpc>
                <a:spcPct val="90000"/>
              </a:lnSpc>
            </a:pPr>
            <a:r>
              <a:rPr lang="en-US" altLang="zh-CN" dirty="0">
                <a:cs typeface="Times New Roman" pitchFamily="18" charset="0"/>
              </a:rPr>
              <a:t> </a:t>
            </a:r>
            <a:r>
              <a:rPr lang="en-US" altLang="zh-CN" dirty="0" smtClean="0">
                <a:cs typeface="Times New Roman" pitchFamily="18" charset="0"/>
              </a:rPr>
              <a:t>                   </a:t>
            </a:r>
            <a:r>
              <a:rPr lang="en-US" altLang="zh-CN" dirty="0" smtClean="0">
                <a:cs typeface="Times New Roman" pitchFamily="18" charset="0"/>
                <a:hlinkClick r:id="rId4"/>
              </a:rPr>
              <a:t>aronge@xmu.edu.cn</a:t>
            </a:r>
            <a:r>
              <a:rPr lang="en-US" altLang="zh-CN" dirty="0" smtClean="0">
                <a:cs typeface="Times New Roman" pitchFamily="18" charset="0"/>
              </a:rPr>
              <a:t> </a:t>
            </a:r>
          </a:p>
          <a:p>
            <a:pPr eaLnBrk="1" hangingPunct="1">
              <a:lnSpc>
                <a:spcPct val="90000"/>
              </a:lnSpc>
            </a:pPr>
            <a:endParaRPr lang="en-US" altLang="zh-CN" dirty="0" smtClean="0"/>
          </a:p>
        </p:txBody>
      </p:sp>
    </p:spTree>
    <p:extLst>
      <p:ext uri="{BB962C8B-B14F-4D97-AF65-F5344CB8AC3E}">
        <p14:creationId xmlns:p14="http://schemas.microsoft.com/office/powerpoint/2010/main" val="20317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普通布朗运动：标准布朗运动的扩展</a:t>
            </a:r>
            <a:endParaRPr lang="zh-CN" altLang="en-US" dirty="0"/>
          </a:p>
        </p:txBody>
      </p:sp>
      <p:sp>
        <p:nvSpPr>
          <p:cNvPr id="3" name="内容占位符 2"/>
          <p:cNvSpPr>
            <a:spLocks noGrp="1"/>
          </p:cNvSpPr>
          <p:nvPr>
            <p:ph idx="1"/>
          </p:nvPr>
        </p:nvSpPr>
        <p:spPr>
          <a:xfrm>
            <a:off x="179512" y="1628800"/>
            <a:ext cx="8820472" cy="4530725"/>
          </a:xfrm>
        </p:spPr>
        <p:txBody>
          <a:bodyPr>
            <a:normAutofit lnSpcReduction="10000"/>
          </a:bodyPr>
          <a:lstStyle/>
          <a:p>
            <a:r>
              <a:rPr lang="zh-CN" altLang="en-US" dirty="0" smtClean="0"/>
              <a:t>遵循普通布朗运动的变量 </a:t>
            </a:r>
            <a:r>
              <a:rPr lang="en-US" altLang="zh-CN" dirty="0" smtClean="0"/>
              <a:t>x </a:t>
            </a:r>
            <a:r>
              <a:rPr lang="zh-CN" altLang="en-US" dirty="0" smtClean="0"/>
              <a:t>是关于时间和 </a:t>
            </a:r>
            <a:r>
              <a:rPr lang="en-US" altLang="zh-CN" dirty="0" err="1" smtClean="0"/>
              <a:t>dz</a:t>
            </a:r>
            <a:r>
              <a:rPr lang="en-US" altLang="zh-CN" dirty="0" smtClean="0"/>
              <a:t> </a:t>
            </a:r>
            <a:r>
              <a:rPr lang="zh-CN" altLang="en-US" dirty="0" smtClean="0"/>
              <a:t>的动态过程：</a:t>
            </a:r>
          </a:p>
          <a:p>
            <a:pPr>
              <a:buNone/>
            </a:pPr>
            <a:r>
              <a:rPr lang="zh-CN" altLang="en-US" dirty="0" smtClean="0"/>
              <a:t>				</a:t>
            </a:r>
            <a:endParaRPr lang="en-US" altLang="zh-CN" dirty="0" smtClean="0"/>
          </a:p>
          <a:p>
            <a:pPr>
              <a:buNone/>
            </a:pPr>
            <a:r>
              <a:rPr lang="en-US" altLang="zh-CN" dirty="0" smtClean="0"/>
              <a:t>	</a:t>
            </a:r>
            <a:r>
              <a:rPr lang="zh-CN" altLang="en-US" dirty="0" smtClean="0"/>
              <a:t>或者</a:t>
            </a:r>
          </a:p>
          <a:p>
            <a:pPr marL="0" indent="0">
              <a:buNone/>
            </a:pPr>
            <a:endParaRPr lang="en-US" altLang="zh-CN" dirty="0" smtClean="0"/>
          </a:p>
          <a:p>
            <a:pPr lvl="1"/>
            <a:r>
              <a:rPr lang="en-US" altLang="zh-CN" dirty="0" err="1" smtClean="0"/>
              <a:t>adt</a:t>
            </a:r>
            <a:r>
              <a:rPr lang="en-US" altLang="zh-CN" dirty="0" smtClean="0"/>
              <a:t> </a:t>
            </a:r>
            <a:r>
              <a:rPr lang="zh-CN" altLang="en-US" dirty="0" smtClean="0"/>
              <a:t>为确定项，漂移率 </a:t>
            </a:r>
            <a:r>
              <a:rPr lang="en-US" altLang="zh-CN" dirty="0" smtClean="0"/>
              <a:t>a </a:t>
            </a:r>
            <a:r>
              <a:rPr lang="zh-CN" altLang="en-US" dirty="0" smtClean="0"/>
              <a:t>意味着每单位时间内 </a:t>
            </a:r>
            <a:r>
              <a:rPr lang="en-US" altLang="zh-CN" dirty="0" smtClean="0"/>
              <a:t>x </a:t>
            </a:r>
            <a:r>
              <a:rPr lang="zh-CN" altLang="en-US" dirty="0" smtClean="0"/>
              <a:t>漂移 </a:t>
            </a:r>
            <a:r>
              <a:rPr lang="en-US" altLang="zh-CN" dirty="0" smtClean="0"/>
              <a:t>a </a:t>
            </a:r>
            <a:r>
              <a:rPr lang="zh-CN" altLang="en-US" dirty="0" smtClean="0"/>
              <a:t>；</a:t>
            </a:r>
          </a:p>
          <a:p>
            <a:pPr lvl="1"/>
            <a:r>
              <a:rPr lang="en-US" altLang="zh-CN" dirty="0" err="1" smtClean="0"/>
              <a:t>bdz</a:t>
            </a:r>
            <a:r>
              <a:rPr lang="en-US" altLang="zh-CN" dirty="0" smtClean="0"/>
              <a:t> </a:t>
            </a:r>
            <a:r>
              <a:rPr lang="zh-CN" altLang="en-US" dirty="0" smtClean="0"/>
              <a:t>是随机项，代表着对 </a:t>
            </a:r>
            <a:r>
              <a:rPr lang="en-US" altLang="zh-CN" dirty="0" smtClean="0"/>
              <a:t>x </a:t>
            </a:r>
            <a:r>
              <a:rPr lang="zh-CN" altLang="en-US" dirty="0" smtClean="0"/>
              <a:t>的时间趋势过程所添加的噪音，使变量 </a:t>
            </a:r>
            <a:r>
              <a:rPr lang="en-US" altLang="zh-CN" dirty="0" smtClean="0"/>
              <a:t>x </a:t>
            </a:r>
            <a:r>
              <a:rPr lang="zh-CN" altLang="en-US" dirty="0" smtClean="0"/>
              <a:t>围绕着确定趋势上下随机波动，且这种噪音是由维纳过程的 </a:t>
            </a:r>
            <a:r>
              <a:rPr lang="en-US" altLang="zh-CN" dirty="0" smtClean="0"/>
              <a:t>b </a:t>
            </a:r>
            <a:r>
              <a:rPr lang="zh-CN" altLang="en-US" dirty="0" smtClean="0"/>
              <a:t>倍给出的，</a:t>
            </a:r>
            <a:r>
              <a:rPr lang="en-US" altLang="zh-CN" dirty="0" smtClean="0"/>
              <a:t>b</a:t>
            </a:r>
            <a:r>
              <a:rPr lang="en-US" altLang="zh-CN" baseline="30000" dirty="0" smtClean="0"/>
              <a:t>2</a:t>
            </a:r>
            <a:r>
              <a:rPr lang="zh-CN" altLang="en-US" dirty="0" smtClean="0"/>
              <a:t>称为方差率，</a:t>
            </a:r>
            <a:r>
              <a:rPr lang="en-US" altLang="zh-CN" dirty="0" smtClean="0"/>
              <a:t>b </a:t>
            </a:r>
            <a:r>
              <a:rPr lang="zh-CN" altLang="en-US" dirty="0" smtClean="0"/>
              <a:t>称为波动率。</a:t>
            </a:r>
            <a:endParaRPr lang="zh-CN" altLang="en-US" dirty="0"/>
          </a:p>
        </p:txBody>
      </p:sp>
      <p:sp>
        <p:nvSpPr>
          <p:cNvPr id="4" name="日期占位符 3"/>
          <p:cNvSpPr>
            <a:spLocks noGrp="1"/>
          </p:cNvSpPr>
          <p:nvPr>
            <p:ph type="dt" sz="half" idx="10"/>
          </p:nvPr>
        </p:nvSpPr>
        <p:spPr/>
        <p:txBody>
          <a:bodyPr/>
          <a:lstStyle/>
          <a:p>
            <a:pPr>
              <a:defRPr/>
            </a:pPr>
            <a:fld id="{757C8A38-6870-4B50-947E-6485ADC53911}"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dirty="0" smtClean="0"/>
              <a:t>Copyright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10</a:t>
            </a:fld>
            <a:endParaRPr lang="en-US" altLang="zh-CN" dirty="0">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66086346"/>
              </p:ext>
            </p:extLst>
          </p:nvPr>
        </p:nvGraphicFramePr>
        <p:xfrm>
          <a:off x="3168650" y="2336800"/>
          <a:ext cx="2139950" cy="406400"/>
        </p:xfrm>
        <a:graphic>
          <a:graphicData uri="http://schemas.openxmlformats.org/presentationml/2006/ole">
            <mc:AlternateContent xmlns:mc="http://schemas.openxmlformats.org/markup-compatibility/2006">
              <mc:Choice xmlns:v="urn:schemas-microsoft-com:vml" Requires="v">
                <p:oleObj spid="_x0000_s128051" name="Equation" r:id="rId3" imgW="1002960" imgH="190440" progId="Equation.DSMT4">
                  <p:embed/>
                </p:oleObj>
              </mc:Choice>
              <mc:Fallback>
                <p:oleObj name="Equation" r:id="rId3" imgW="1002960" imgH="190440" progId="Equation.DSMT4">
                  <p:embed/>
                  <p:pic>
                    <p:nvPicPr>
                      <p:cNvPr id="0" name="Picture 20"/>
                      <p:cNvPicPr>
                        <a:picLocks noChangeAspect="1" noChangeArrowheads="1"/>
                      </p:cNvPicPr>
                      <p:nvPr/>
                    </p:nvPicPr>
                    <p:blipFill>
                      <a:blip r:embed="rId4"/>
                      <a:srcRect/>
                      <a:stretch>
                        <a:fillRect/>
                      </a:stretch>
                    </p:blipFill>
                    <p:spPr bwMode="auto">
                      <a:xfrm>
                        <a:off x="3168650" y="2336800"/>
                        <a:ext cx="21399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15338410"/>
              </p:ext>
            </p:extLst>
          </p:nvPr>
        </p:nvGraphicFramePr>
        <p:xfrm>
          <a:off x="2851150" y="2973388"/>
          <a:ext cx="2874963" cy="549275"/>
        </p:xfrm>
        <a:graphic>
          <a:graphicData uri="http://schemas.openxmlformats.org/presentationml/2006/ole">
            <mc:AlternateContent xmlns:mc="http://schemas.openxmlformats.org/markup-compatibility/2006">
              <mc:Choice xmlns:v="urn:schemas-microsoft-com:vml" Requires="v">
                <p:oleObj spid="_x0000_s128052" name="Equation" r:id="rId5" imgW="1460160" imgH="279360" progId="Equation.DSMT4">
                  <p:embed/>
                </p:oleObj>
              </mc:Choice>
              <mc:Fallback>
                <p:oleObj name="Equation" r:id="rId5" imgW="1460160" imgH="279360" progId="Equation.DSMT4">
                  <p:embed/>
                  <p:pic>
                    <p:nvPicPr>
                      <p:cNvPr id="0" name="Picture 21"/>
                      <p:cNvPicPr>
                        <a:picLocks noChangeAspect="1" noChangeArrowheads="1"/>
                      </p:cNvPicPr>
                      <p:nvPr/>
                    </p:nvPicPr>
                    <p:blipFill>
                      <a:blip r:embed="rId6"/>
                      <a:srcRect/>
                      <a:stretch>
                        <a:fillRect/>
                      </a:stretch>
                    </p:blipFill>
                    <p:spPr bwMode="auto">
                      <a:xfrm>
                        <a:off x="2851150" y="2973388"/>
                        <a:ext cx="2874963"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4553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对普通布朗运动的理解</a:t>
            </a: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pPr>
              <a:buNone/>
            </a:pPr>
            <a:r>
              <a:rPr lang="zh-CN" altLang="en-US" dirty="0" smtClean="0"/>
              <a:t>	</a:t>
            </a:r>
            <a:endParaRPr lang="en-US" altLang="zh-CN" dirty="0" smtClean="0"/>
          </a:p>
          <a:p>
            <a:r>
              <a:rPr lang="zh-CN" altLang="en-US" dirty="0" smtClean="0"/>
              <a:t>普通布朗运动的离差形式为 </a:t>
            </a:r>
          </a:p>
          <a:p>
            <a:pPr lvl="1"/>
            <a:r>
              <a:rPr lang="zh-CN" altLang="en-US" dirty="0" smtClean="0"/>
              <a:t> ∆</a:t>
            </a:r>
            <a:r>
              <a:rPr lang="en-US" altLang="zh-CN" dirty="0" smtClean="0"/>
              <a:t>x </a:t>
            </a:r>
            <a:r>
              <a:rPr lang="zh-CN" altLang="en-US" dirty="0" smtClean="0"/>
              <a:t>具有正态分布特征，其均值为  </a:t>
            </a:r>
            <a:r>
              <a:rPr lang="en-US" altLang="zh-CN" dirty="0" smtClean="0"/>
              <a:t>      </a:t>
            </a:r>
            <a:r>
              <a:rPr lang="zh-CN" altLang="en-US" dirty="0" smtClean="0"/>
              <a:t>，标准差为   </a:t>
            </a:r>
            <a:r>
              <a:rPr lang="en-US" altLang="zh-CN" dirty="0" smtClean="0"/>
              <a:t>           </a:t>
            </a:r>
          </a:p>
          <a:p>
            <a:pPr marL="344487" lvl="1" indent="0">
              <a:buNone/>
            </a:pPr>
            <a:r>
              <a:rPr lang="en-US" altLang="zh-CN" dirty="0" smtClean="0"/>
              <a:t>              </a:t>
            </a:r>
            <a:r>
              <a:rPr lang="zh-CN" altLang="en-US" dirty="0" smtClean="0"/>
              <a:t>，方差为 </a:t>
            </a:r>
          </a:p>
          <a:p>
            <a:pPr lvl="1"/>
            <a:r>
              <a:rPr lang="zh-CN" altLang="en-US" dirty="0" smtClean="0"/>
              <a:t>在任意时间长度 </a:t>
            </a:r>
            <a:r>
              <a:rPr lang="en-US" altLang="zh-CN" dirty="0" smtClean="0"/>
              <a:t>T </a:t>
            </a:r>
            <a:r>
              <a:rPr lang="zh-CN" altLang="en-US" dirty="0" smtClean="0"/>
              <a:t>后 </a:t>
            </a:r>
            <a:r>
              <a:rPr lang="en-US" altLang="zh-CN" dirty="0" smtClean="0"/>
              <a:t>x </a:t>
            </a:r>
            <a:r>
              <a:rPr lang="zh-CN" altLang="en-US" dirty="0" smtClean="0"/>
              <a:t>值的变化也具有正态分布特征，其均值为 </a:t>
            </a:r>
            <a:r>
              <a:rPr lang="en-US" altLang="zh-CN" dirty="0" err="1" smtClean="0"/>
              <a:t>aT</a:t>
            </a:r>
            <a:r>
              <a:rPr lang="en-US" altLang="zh-CN" dirty="0" smtClean="0"/>
              <a:t> </a:t>
            </a:r>
            <a:r>
              <a:rPr lang="zh-CN" altLang="en-US" dirty="0" smtClean="0"/>
              <a:t>，标准差为         ，方差为         。</a:t>
            </a:r>
          </a:p>
          <a:p>
            <a:endParaRPr lang="zh-CN" altLang="en-US" dirty="0" smtClean="0"/>
          </a:p>
          <a:p>
            <a:r>
              <a:rPr lang="zh-CN" altLang="en-US" dirty="0" smtClean="0"/>
              <a:t>标准布朗运动为普通布朗运动的特例。</a:t>
            </a:r>
            <a:endParaRPr lang="zh-CN" altLang="en-US" dirty="0"/>
          </a:p>
        </p:txBody>
      </p:sp>
      <p:sp>
        <p:nvSpPr>
          <p:cNvPr id="4" name="日期占位符 3"/>
          <p:cNvSpPr>
            <a:spLocks noGrp="1"/>
          </p:cNvSpPr>
          <p:nvPr>
            <p:ph type="dt" sz="half" idx="10"/>
          </p:nvPr>
        </p:nvSpPr>
        <p:spPr/>
        <p:txBody>
          <a:bodyPr/>
          <a:lstStyle/>
          <a:p>
            <a:pPr>
              <a:defRPr/>
            </a:pPr>
            <a:fld id="{3DFF72D6-1D5E-499C-BF56-496F155CB86F}"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11</a:t>
            </a:fld>
            <a:endParaRPr lang="en-US" altLang="zh-CN" dirty="0">
              <a:solidFill>
                <a:srgbClr val="00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04871713"/>
              </p:ext>
            </p:extLst>
          </p:nvPr>
        </p:nvGraphicFramePr>
        <p:xfrm>
          <a:off x="5436096" y="1700808"/>
          <a:ext cx="2795587" cy="527050"/>
        </p:xfrm>
        <a:graphic>
          <a:graphicData uri="http://schemas.openxmlformats.org/presentationml/2006/ole">
            <mc:AlternateContent xmlns:mc="http://schemas.openxmlformats.org/markup-compatibility/2006">
              <mc:Choice xmlns:v="urn:schemas-microsoft-com:vml" Requires="v">
                <p:oleObj spid="_x0000_s129146" name="Equation" r:id="rId3" imgW="1346040" imgH="253800" progId="Equation.DSMT4">
                  <p:embed/>
                </p:oleObj>
              </mc:Choice>
              <mc:Fallback>
                <p:oleObj name="Equation" r:id="rId3" imgW="1346040" imgH="253800" progId="Equation.DSMT4">
                  <p:embed/>
                  <p:pic>
                    <p:nvPicPr>
                      <p:cNvPr id="0" name="Picture 38"/>
                      <p:cNvPicPr>
                        <a:picLocks noChangeAspect="1" noChangeArrowheads="1"/>
                      </p:cNvPicPr>
                      <p:nvPr/>
                    </p:nvPicPr>
                    <p:blipFill>
                      <a:blip r:embed="rId4"/>
                      <a:srcRect/>
                      <a:stretch>
                        <a:fillRect/>
                      </a:stretch>
                    </p:blipFill>
                    <p:spPr bwMode="auto">
                      <a:xfrm>
                        <a:off x="5436096" y="1700808"/>
                        <a:ext cx="279558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08462301"/>
              </p:ext>
            </p:extLst>
          </p:nvPr>
        </p:nvGraphicFramePr>
        <p:xfrm>
          <a:off x="6046788" y="2362200"/>
          <a:ext cx="611187" cy="331788"/>
        </p:xfrm>
        <a:graphic>
          <a:graphicData uri="http://schemas.openxmlformats.org/presentationml/2006/ole">
            <mc:AlternateContent xmlns:mc="http://schemas.openxmlformats.org/markup-compatibility/2006">
              <mc:Choice xmlns:v="urn:schemas-microsoft-com:vml" Requires="v">
                <p:oleObj spid="_x0000_s129147" name="Equation" r:id="rId5" imgW="304560" imgH="164880" progId="Equation.DSMT4">
                  <p:embed/>
                </p:oleObj>
              </mc:Choice>
              <mc:Fallback>
                <p:oleObj name="Equation" r:id="rId5" imgW="304560" imgH="164880" progId="Equation.DSMT4">
                  <p:embed/>
                  <p:pic>
                    <p:nvPicPr>
                      <p:cNvPr id="0" name="Picture 39"/>
                      <p:cNvPicPr>
                        <a:picLocks noChangeAspect="1" noChangeArrowheads="1"/>
                      </p:cNvPicPr>
                      <p:nvPr/>
                    </p:nvPicPr>
                    <p:blipFill>
                      <a:blip r:embed="rId6"/>
                      <a:srcRect/>
                      <a:stretch>
                        <a:fillRect/>
                      </a:stretch>
                    </p:blipFill>
                    <p:spPr bwMode="auto">
                      <a:xfrm>
                        <a:off x="6046788" y="2362200"/>
                        <a:ext cx="6111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11424557"/>
              </p:ext>
            </p:extLst>
          </p:nvPr>
        </p:nvGraphicFramePr>
        <p:xfrm>
          <a:off x="1259632" y="2780928"/>
          <a:ext cx="766762" cy="384175"/>
        </p:xfrm>
        <a:graphic>
          <a:graphicData uri="http://schemas.openxmlformats.org/presentationml/2006/ole">
            <mc:AlternateContent xmlns:mc="http://schemas.openxmlformats.org/markup-compatibility/2006">
              <mc:Choice xmlns:v="urn:schemas-microsoft-com:vml" Requires="v">
                <p:oleObj spid="_x0000_s129148" name="Equation" r:id="rId7" imgW="482400" imgH="241200" progId="Equation.DSMT4">
                  <p:embed/>
                </p:oleObj>
              </mc:Choice>
              <mc:Fallback>
                <p:oleObj name="Equation" r:id="rId7" imgW="482400" imgH="241200" progId="Equation.DSMT4">
                  <p:embed/>
                  <p:pic>
                    <p:nvPicPr>
                      <p:cNvPr id="0" name="Picture 40"/>
                      <p:cNvPicPr>
                        <a:picLocks noChangeAspect="1" noChangeArrowheads="1"/>
                      </p:cNvPicPr>
                      <p:nvPr/>
                    </p:nvPicPr>
                    <p:blipFill>
                      <a:blip r:embed="rId8"/>
                      <a:srcRect/>
                      <a:stretch>
                        <a:fillRect/>
                      </a:stretch>
                    </p:blipFill>
                    <p:spPr bwMode="auto">
                      <a:xfrm>
                        <a:off x="1259632" y="2780928"/>
                        <a:ext cx="7667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427335994"/>
              </p:ext>
            </p:extLst>
          </p:nvPr>
        </p:nvGraphicFramePr>
        <p:xfrm>
          <a:off x="3324225" y="2781300"/>
          <a:ext cx="649288" cy="384175"/>
        </p:xfrm>
        <a:graphic>
          <a:graphicData uri="http://schemas.openxmlformats.org/presentationml/2006/ole">
            <mc:AlternateContent xmlns:mc="http://schemas.openxmlformats.org/markup-compatibility/2006">
              <mc:Choice xmlns:v="urn:schemas-microsoft-com:vml" Requires="v">
                <p:oleObj spid="_x0000_s129149" name="Equation" r:id="rId9" imgW="342720" imgH="203040" progId="Equation.DSMT4">
                  <p:embed/>
                </p:oleObj>
              </mc:Choice>
              <mc:Fallback>
                <p:oleObj name="Equation" r:id="rId9" imgW="342720" imgH="203040" progId="Equation.DSMT4">
                  <p:embed/>
                  <p:pic>
                    <p:nvPicPr>
                      <p:cNvPr id="0" name="Picture 41"/>
                      <p:cNvPicPr>
                        <a:picLocks noChangeAspect="1" noChangeArrowheads="1"/>
                      </p:cNvPicPr>
                      <p:nvPr/>
                    </p:nvPicPr>
                    <p:blipFill>
                      <a:blip r:embed="rId10"/>
                      <a:srcRect/>
                      <a:stretch>
                        <a:fillRect/>
                      </a:stretch>
                    </p:blipFill>
                    <p:spPr bwMode="auto">
                      <a:xfrm>
                        <a:off x="3324225" y="2781300"/>
                        <a:ext cx="64928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57189248"/>
              </p:ext>
            </p:extLst>
          </p:nvPr>
        </p:nvGraphicFramePr>
        <p:xfrm>
          <a:off x="5445125" y="3624263"/>
          <a:ext cx="557213" cy="407987"/>
        </p:xfrm>
        <a:graphic>
          <a:graphicData uri="http://schemas.openxmlformats.org/presentationml/2006/ole">
            <mc:AlternateContent xmlns:mc="http://schemas.openxmlformats.org/markup-compatibility/2006">
              <mc:Choice xmlns:v="urn:schemas-microsoft-com:vml" Requires="v">
                <p:oleObj spid="_x0000_s129150" name="Equation" r:id="rId11" imgW="330120" imgH="241200" progId="Equation.DSMT4">
                  <p:embed/>
                </p:oleObj>
              </mc:Choice>
              <mc:Fallback>
                <p:oleObj name="Equation" r:id="rId11" imgW="330120" imgH="241200" progId="Equation.DSMT4">
                  <p:embed/>
                  <p:pic>
                    <p:nvPicPr>
                      <p:cNvPr id="0" name="Picture 42"/>
                      <p:cNvPicPr>
                        <a:picLocks noChangeAspect="1" noChangeArrowheads="1"/>
                      </p:cNvPicPr>
                      <p:nvPr/>
                    </p:nvPicPr>
                    <p:blipFill>
                      <a:blip r:embed="rId12"/>
                      <a:srcRect/>
                      <a:stretch>
                        <a:fillRect/>
                      </a:stretch>
                    </p:blipFill>
                    <p:spPr bwMode="auto">
                      <a:xfrm>
                        <a:off x="5445125" y="3624263"/>
                        <a:ext cx="557213"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56486750"/>
              </p:ext>
            </p:extLst>
          </p:nvPr>
        </p:nvGraphicFramePr>
        <p:xfrm>
          <a:off x="7380312" y="3573016"/>
          <a:ext cx="561975" cy="428625"/>
        </p:xfrm>
        <a:graphic>
          <a:graphicData uri="http://schemas.openxmlformats.org/presentationml/2006/ole">
            <mc:AlternateContent xmlns:mc="http://schemas.openxmlformats.org/markup-compatibility/2006">
              <mc:Choice xmlns:v="urn:schemas-microsoft-com:vml" Requires="v">
                <p:oleObj spid="_x0000_s129151" name="Equation" r:id="rId13" imgW="266400" imgH="203040" progId="Equation.DSMT4">
                  <p:embed/>
                </p:oleObj>
              </mc:Choice>
              <mc:Fallback>
                <p:oleObj name="Equation" r:id="rId13" imgW="266400" imgH="203040" progId="Equation.DSMT4">
                  <p:embed/>
                  <p:pic>
                    <p:nvPicPr>
                      <p:cNvPr id="0" name="Picture 43"/>
                      <p:cNvPicPr>
                        <a:picLocks noChangeAspect="1" noChangeArrowheads="1"/>
                      </p:cNvPicPr>
                      <p:nvPr/>
                    </p:nvPicPr>
                    <p:blipFill>
                      <a:blip r:embed="rId14"/>
                      <a:srcRect/>
                      <a:stretch>
                        <a:fillRect/>
                      </a:stretch>
                    </p:blipFill>
                    <p:spPr bwMode="auto">
                      <a:xfrm>
                        <a:off x="7380312" y="3573016"/>
                        <a:ext cx="5619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874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伊藤过程（ </a:t>
            </a:r>
            <a:r>
              <a:rPr lang="en-US" altLang="zh-CN" dirty="0" err="1" smtClean="0">
                <a:latin typeface="Adobe Jenson Pro" pitchFamily="18" charset="0"/>
              </a:rPr>
              <a:t>Itô</a:t>
            </a:r>
            <a:r>
              <a:rPr lang="en-US" altLang="zh-CN" dirty="0" smtClean="0">
                <a:latin typeface="Adobe Jenson Pro" pitchFamily="18" charset="0"/>
              </a:rPr>
              <a:t> Process </a:t>
            </a:r>
            <a:r>
              <a:rPr lang="zh-CN" altLang="en-US" dirty="0" smtClean="0"/>
              <a:t>）</a:t>
            </a:r>
            <a:endParaRPr lang="zh-CN" altLang="en-US" dirty="0"/>
          </a:p>
        </p:txBody>
      </p:sp>
      <p:sp>
        <p:nvSpPr>
          <p:cNvPr id="3" name="内容占位符 2"/>
          <p:cNvSpPr>
            <a:spLocks noGrp="1"/>
          </p:cNvSpPr>
          <p:nvPr>
            <p:ph idx="1"/>
          </p:nvPr>
        </p:nvSpPr>
        <p:spPr>
          <a:xfrm>
            <a:off x="467544" y="1340768"/>
            <a:ext cx="8229600" cy="4530725"/>
          </a:xfrm>
        </p:spPr>
        <p:txBody>
          <a:bodyPr/>
          <a:lstStyle/>
          <a:p>
            <a:endParaRPr lang="en-US" altLang="zh-CN" dirty="0" smtClean="0"/>
          </a:p>
          <a:p>
            <a:r>
              <a:rPr lang="zh-CN" altLang="en-US" dirty="0" smtClean="0"/>
              <a:t>伊藤过程</a:t>
            </a:r>
          </a:p>
          <a:p>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其中，    是一个标准布朗运动， </a:t>
            </a:r>
            <a:r>
              <a:rPr lang="en-US" altLang="zh-CN" dirty="0" smtClean="0"/>
              <a:t>a </a:t>
            </a:r>
            <a:r>
              <a:rPr lang="zh-CN" altLang="en-US" dirty="0" smtClean="0"/>
              <a:t>、 </a:t>
            </a:r>
            <a:r>
              <a:rPr lang="en-US" altLang="zh-CN" dirty="0" smtClean="0"/>
              <a:t>b </a:t>
            </a:r>
            <a:r>
              <a:rPr lang="zh-CN" altLang="en-US" dirty="0" smtClean="0"/>
              <a:t>是变量 </a:t>
            </a:r>
            <a:r>
              <a:rPr lang="en-US" altLang="zh-CN" dirty="0" smtClean="0"/>
              <a:t>x </a:t>
            </a:r>
            <a:r>
              <a:rPr lang="zh-CN" altLang="en-US" dirty="0" smtClean="0"/>
              <a:t>和 </a:t>
            </a:r>
            <a:r>
              <a:rPr lang="en-US" altLang="zh-CN" dirty="0" smtClean="0"/>
              <a:t>t </a:t>
            </a:r>
            <a:r>
              <a:rPr lang="zh-CN" altLang="en-US" dirty="0" smtClean="0"/>
              <a:t>的函数，变量 </a:t>
            </a:r>
            <a:r>
              <a:rPr lang="en-US" altLang="zh-CN" dirty="0" smtClean="0"/>
              <a:t>x </a:t>
            </a:r>
            <a:r>
              <a:rPr lang="zh-CN" altLang="en-US" dirty="0" smtClean="0"/>
              <a:t>的漂移率为 </a:t>
            </a:r>
            <a:r>
              <a:rPr lang="en-US" altLang="zh-CN" dirty="0" smtClean="0"/>
              <a:t>a </a:t>
            </a:r>
            <a:r>
              <a:rPr lang="zh-CN" altLang="en-US" dirty="0" smtClean="0"/>
              <a:t>，方差率为    </a:t>
            </a:r>
            <a:r>
              <a:rPr lang="en-US" altLang="zh-CN" dirty="0" smtClean="0"/>
              <a:t>b</a:t>
            </a:r>
            <a:r>
              <a:rPr lang="en-US" altLang="zh-CN" baseline="30000" dirty="0" smtClean="0"/>
              <a:t>2</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B7567BC-FEAF-4B62-89B9-AF161C7A860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12</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227435565"/>
              </p:ext>
            </p:extLst>
          </p:nvPr>
        </p:nvGraphicFramePr>
        <p:xfrm>
          <a:off x="1979712" y="4221088"/>
          <a:ext cx="382704" cy="357190"/>
        </p:xfrm>
        <a:graphic>
          <a:graphicData uri="http://schemas.openxmlformats.org/presentationml/2006/ole">
            <mc:AlternateContent xmlns:mc="http://schemas.openxmlformats.org/markup-compatibility/2006">
              <mc:Choice xmlns:v="urn:schemas-microsoft-com:vml" Requires="v">
                <p:oleObj spid="_x0000_s130102" name="Equation" r:id="rId3" imgW="190335" imgH="177646" progId="">
                  <p:embed/>
                </p:oleObj>
              </mc:Choice>
              <mc:Fallback>
                <p:oleObj name="Equation" r:id="rId3" imgW="190335" imgH="177646"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21088"/>
                        <a:ext cx="382704"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87898734"/>
              </p:ext>
            </p:extLst>
          </p:nvPr>
        </p:nvGraphicFramePr>
        <p:xfrm>
          <a:off x="2525713" y="2466975"/>
          <a:ext cx="3683000" cy="1203325"/>
        </p:xfrm>
        <a:graphic>
          <a:graphicData uri="http://schemas.openxmlformats.org/presentationml/2006/ole">
            <mc:AlternateContent xmlns:mc="http://schemas.openxmlformats.org/markup-compatibility/2006">
              <mc:Choice xmlns:v="urn:schemas-microsoft-com:vml" Requires="v">
                <p:oleObj spid="_x0000_s130103" name="Equation" r:id="rId5" imgW="1866600" imgH="609480" progId="Equation.DSMT4">
                  <p:embed/>
                </p:oleObj>
              </mc:Choice>
              <mc:Fallback>
                <p:oleObj name="Equation" r:id="rId5" imgW="1866600" imgH="609480" progId="Equation.DSMT4">
                  <p:embed/>
                  <p:pic>
                    <p:nvPicPr>
                      <p:cNvPr id="0" name="Picture 24"/>
                      <p:cNvPicPr>
                        <a:picLocks noChangeAspect="1" noChangeArrowheads="1"/>
                      </p:cNvPicPr>
                      <p:nvPr/>
                    </p:nvPicPr>
                    <p:blipFill>
                      <a:blip r:embed="rId6"/>
                      <a:srcRect/>
                      <a:stretch>
                        <a:fillRect/>
                      </a:stretch>
                    </p:blipFill>
                    <p:spPr bwMode="auto">
                      <a:xfrm>
                        <a:off x="2525713" y="2466975"/>
                        <a:ext cx="3683000"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445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几何布朗运动（ </a:t>
            </a:r>
            <a:r>
              <a:rPr lang="en-US" altLang="zh-CN" dirty="0" smtClean="0"/>
              <a:t>Geometric Brownian Motion </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zh-CN" altLang="en-US" dirty="0" smtClean="0"/>
              <a:t>几何布朗运动</a:t>
            </a:r>
          </a:p>
          <a:p>
            <a:pPr>
              <a:buNone/>
            </a:pPr>
            <a:r>
              <a:rPr lang="zh-CN" altLang="en-US" dirty="0" smtClean="0"/>
              <a:t>			</a:t>
            </a:r>
            <a:endParaRPr lang="en-US" altLang="zh-CN" dirty="0" smtClean="0"/>
          </a:p>
          <a:p>
            <a:pPr>
              <a:buNone/>
            </a:pPr>
            <a:r>
              <a:rPr lang="en-US" altLang="zh-CN" dirty="0" smtClean="0"/>
              <a:t>	</a:t>
            </a:r>
            <a:r>
              <a:rPr lang="zh-CN" altLang="en-US" dirty="0" smtClean="0"/>
              <a:t>其中 </a:t>
            </a:r>
            <a:r>
              <a:rPr lang="en-US" altLang="zh-CN" dirty="0" smtClean="0"/>
              <a:t>µ </a:t>
            </a:r>
            <a:r>
              <a:rPr lang="zh-CN" altLang="en-US" dirty="0" smtClean="0"/>
              <a:t>和 </a:t>
            </a:r>
            <a:r>
              <a:rPr lang="en-US" altLang="zh-CN" dirty="0" smtClean="0"/>
              <a:t>σ </a:t>
            </a:r>
            <a:r>
              <a:rPr lang="zh-CN" altLang="en-US" dirty="0" smtClean="0"/>
              <a:t>均为常数</a:t>
            </a:r>
          </a:p>
          <a:p>
            <a:endParaRPr lang="zh-CN" altLang="en-US" dirty="0" smtClean="0"/>
          </a:p>
          <a:p>
            <a:r>
              <a:rPr lang="zh-CN" altLang="en-US" dirty="0" smtClean="0"/>
              <a:t>一般用几何布朗运动来描述股票价格的随机过程</a:t>
            </a:r>
          </a:p>
          <a:p>
            <a:pPr lvl="4"/>
            <a:endParaRPr lang="zh-CN" altLang="en-US" dirty="0" smtClean="0"/>
          </a:p>
          <a:p>
            <a:pPr lvl="1"/>
            <a:r>
              <a:rPr lang="zh-CN" altLang="en-US" dirty="0" smtClean="0"/>
              <a:t>可以避免股票价格为负从而与有限责任相矛盾的问题</a:t>
            </a:r>
          </a:p>
          <a:p>
            <a:pPr lvl="1"/>
            <a:r>
              <a:rPr lang="zh-CN" altLang="en-US" dirty="0" smtClean="0"/>
              <a:t>几何布朗运动意味着股票连续复利收益率服从正态分布，这与实际较为吻合</a:t>
            </a:r>
            <a:endParaRPr lang="zh-CN" altLang="en-US" dirty="0"/>
          </a:p>
        </p:txBody>
      </p:sp>
      <p:sp>
        <p:nvSpPr>
          <p:cNvPr id="4" name="日期占位符 3"/>
          <p:cNvSpPr>
            <a:spLocks noGrp="1"/>
          </p:cNvSpPr>
          <p:nvPr>
            <p:ph type="dt" sz="half" idx="10"/>
          </p:nvPr>
        </p:nvSpPr>
        <p:spPr/>
        <p:txBody>
          <a:bodyPr/>
          <a:lstStyle/>
          <a:p>
            <a:pPr>
              <a:defRPr/>
            </a:pPr>
            <a:fld id="{1421670B-128C-4308-B9E1-2230CF2386C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13</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53712492"/>
              </p:ext>
            </p:extLst>
          </p:nvPr>
        </p:nvGraphicFramePr>
        <p:xfrm>
          <a:off x="2943225" y="2500313"/>
          <a:ext cx="2828925" cy="461962"/>
        </p:xfrm>
        <a:graphic>
          <a:graphicData uri="http://schemas.openxmlformats.org/presentationml/2006/ole">
            <mc:AlternateContent xmlns:mc="http://schemas.openxmlformats.org/markup-compatibility/2006">
              <mc:Choice xmlns:v="urn:schemas-microsoft-com:vml" Requires="v">
                <p:oleObj spid="_x0000_s131094" name="Equation" r:id="rId3" imgW="1244520" imgH="203040" progId="Equation.DSMT4">
                  <p:embed/>
                </p:oleObj>
              </mc:Choice>
              <mc:Fallback>
                <p:oleObj name="Equation" r:id="rId3" imgW="1244520" imgH="203040" progId="Equation.DSMT4">
                  <p:embed/>
                  <p:pic>
                    <p:nvPicPr>
                      <p:cNvPr id="0" name="Picture 8"/>
                      <p:cNvPicPr>
                        <a:picLocks noChangeAspect="1" noChangeArrowheads="1"/>
                      </p:cNvPicPr>
                      <p:nvPr/>
                    </p:nvPicPr>
                    <p:blipFill>
                      <a:blip r:embed="rId4"/>
                      <a:srcRect/>
                      <a:stretch>
                        <a:fillRect/>
                      </a:stretch>
                    </p:blipFill>
                    <p:spPr bwMode="auto">
                      <a:xfrm>
                        <a:off x="2943225" y="2500313"/>
                        <a:ext cx="28289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4024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伊藤引理（ </a:t>
            </a:r>
            <a:r>
              <a:rPr lang="en-US" altLang="zh-CN" dirty="0" err="1" smtClean="0"/>
              <a:t>Itô</a:t>
            </a:r>
            <a:r>
              <a:rPr lang="en-US" altLang="zh-CN" dirty="0" smtClean="0"/>
              <a:t> Lemma </a:t>
            </a:r>
            <a:r>
              <a:rPr lang="zh-CN" altLang="en-US" dirty="0" smtClean="0"/>
              <a:t>）</a:t>
            </a:r>
            <a:endParaRPr lang="zh-CN" altLang="en-US" dirty="0"/>
          </a:p>
        </p:txBody>
      </p:sp>
      <p:sp>
        <p:nvSpPr>
          <p:cNvPr id="3" name="内容占位符 2"/>
          <p:cNvSpPr>
            <a:spLocks noGrp="1"/>
          </p:cNvSpPr>
          <p:nvPr>
            <p:ph idx="1"/>
          </p:nvPr>
        </p:nvSpPr>
        <p:spPr>
          <a:xfrm>
            <a:off x="467544" y="1484784"/>
            <a:ext cx="8229600" cy="4530725"/>
          </a:xfrm>
        </p:spPr>
        <p:txBody>
          <a:bodyPr/>
          <a:lstStyle/>
          <a:p>
            <a:pPr marL="0" indent="0">
              <a:buNone/>
            </a:pPr>
            <a:endParaRPr lang="en-US" altLang="zh-CN" dirty="0" smtClean="0"/>
          </a:p>
          <a:p>
            <a:r>
              <a:rPr lang="zh-CN" altLang="en-US" dirty="0" smtClean="0"/>
              <a:t>若变量 </a:t>
            </a:r>
            <a:r>
              <a:rPr lang="en-US" altLang="zh-CN" dirty="0" smtClean="0"/>
              <a:t>x </a:t>
            </a:r>
            <a:r>
              <a:rPr lang="zh-CN" altLang="en-US" dirty="0" smtClean="0"/>
              <a:t>遵循伊藤过程，则变量 </a:t>
            </a:r>
            <a:r>
              <a:rPr lang="en-US" altLang="zh-CN" dirty="0" smtClean="0"/>
              <a:t>x </a:t>
            </a:r>
            <a:r>
              <a:rPr lang="zh-CN" altLang="en-US" dirty="0" smtClean="0"/>
              <a:t>和 </a:t>
            </a:r>
            <a:r>
              <a:rPr lang="en-US" altLang="zh-CN" dirty="0" smtClean="0"/>
              <a:t>t </a:t>
            </a:r>
            <a:r>
              <a:rPr lang="zh-CN" altLang="en-US" dirty="0" smtClean="0"/>
              <a:t>的函数 </a:t>
            </a:r>
            <a:r>
              <a:rPr lang="en-US" altLang="zh-CN" dirty="0" smtClean="0"/>
              <a:t>G </a:t>
            </a:r>
            <a:r>
              <a:rPr lang="zh-CN" altLang="en-US" dirty="0" smtClean="0"/>
              <a:t>将遵循如下过程：</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其中， </a:t>
            </a:r>
            <a:r>
              <a:rPr lang="en-US" altLang="zh-CN" dirty="0" smtClean="0"/>
              <a:t>  </a:t>
            </a:r>
            <a:r>
              <a:rPr lang="zh-CN" altLang="en-US" dirty="0" smtClean="0"/>
              <a:t>是一个标准布朗运动。</a:t>
            </a:r>
            <a:endParaRPr lang="zh-CN" altLang="en-US" dirty="0"/>
          </a:p>
        </p:txBody>
      </p:sp>
      <p:sp>
        <p:nvSpPr>
          <p:cNvPr id="4" name="日期占位符 3"/>
          <p:cNvSpPr>
            <a:spLocks noGrp="1"/>
          </p:cNvSpPr>
          <p:nvPr>
            <p:ph type="dt" sz="half" idx="10"/>
          </p:nvPr>
        </p:nvSpPr>
        <p:spPr/>
        <p:txBody>
          <a:bodyPr/>
          <a:lstStyle/>
          <a:p>
            <a:pPr>
              <a:defRPr/>
            </a:pPr>
            <a:fld id="{D2940FF7-7DE0-4215-86BB-E51BC2648FB6}"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14</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00057201"/>
              </p:ext>
            </p:extLst>
          </p:nvPr>
        </p:nvGraphicFramePr>
        <p:xfrm>
          <a:off x="1879600" y="3117850"/>
          <a:ext cx="5522913" cy="977900"/>
        </p:xfrm>
        <a:graphic>
          <a:graphicData uri="http://schemas.openxmlformats.org/presentationml/2006/ole">
            <mc:AlternateContent xmlns:mc="http://schemas.openxmlformats.org/markup-compatibility/2006">
              <mc:Choice xmlns:v="urn:schemas-microsoft-com:vml" Requires="v">
                <p:oleObj spid="_x0000_s132140" name="Equation" r:id="rId3" imgW="2869920" imgH="507960" progId="Equation.DSMT4">
                  <p:embed/>
                </p:oleObj>
              </mc:Choice>
              <mc:Fallback>
                <p:oleObj name="Equation" r:id="rId3" imgW="2869920" imgH="507960" progId="Equation.DSMT4">
                  <p:embed/>
                  <p:pic>
                    <p:nvPicPr>
                      <p:cNvPr id="0" name="Picture 16"/>
                      <p:cNvPicPr>
                        <a:picLocks noChangeAspect="1" noChangeArrowheads="1"/>
                      </p:cNvPicPr>
                      <p:nvPr/>
                    </p:nvPicPr>
                    <p:blipFill>
                      <a:blip r:embed="rId4"/>
                      <a:srcRect/>
                      <a:stretch>
                        <a:fillRect/>
                      </a:stretch>
                    </p:blipFill>
                    <p:spPr bwMode="auto">
                      <a:xfrm>
                        <a:off x="1879600" y="3117850"/>
                        <a:ext cx="5522913"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2480122"/>
              </p:ext>
            </p:extLst>
          </p:nvPr>
        </p:nvGraphicFramePr>
        <p:xfrm>
          <a:off x="1835150" y="4233863"/>
          <a:ext cx="406400" cy="352425"/>
        </p:xfrm>
        <a:graphic>
          <a:graphicData uri="http://schemas.openxmlformats.org/presentationml/2006/ole">
            <mc:AlternateContent xmlns:mc="http://schemas.openxmlformats.org/markup-compatibility/2006">
              <mc:Choice xmlns:v="urn:schemas-microsoft-com:vml" Requires="v">
                <p:oleObj spid="_x0000_s132141" name="Equation" r:id="rId5" imgW="190440" imgH="164880" progId="Equation.DSMT4">
                  <p:embed/>
                </p:oleObj>
              </mc:Choice>
              <mc:Fallback>
                <p:oleObj name="Equation" r:id="rId5" imgW="190440" imgH="164880" progId="Equation.DSMT4">
                  <p:embed/>
                  <p:pic>
                    <p:nvPicPr>
                      <p:cNvPr id="0" name="Picture 17"/>
                      <p:cNvPicPr>
                        <a:picLocks noChangeAspect="1" noChangeArrowheads="1"/>
                      </p:cNvPicPr>
                      <p:nvPr/>
                    </p:nvPicPr>
                    <p:blipFill>
                      <a:blip r:embed="rId6"/>
                      <a:srcRect/>
                      <a:stretch>
                        <a:fillRect/>
                      </a:stretch>
                    </p:blipFill>
                    <p:spPr bwMode="auto">
                      <a:xfrm>
                        <a:off x="1835150" y="4233863"/>
                        <a:ext cx="4064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1166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泰勒展开式</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en-US" altLang="zh-CN" dirty="0" smtClean="0"/>
              <a:t>G </a:t>
            </a:r>
            <a:r>
              <a:rPr lang="zh-CN" altLang="en-US" dirty="0" smtClean="0"/>
              <a:t>的泰勒展开式为：</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36D1F802-BE87-421D-AEC7-7B538FC5B7C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15</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81704999"/>
              </p:ext>
            </p:extLst>
          </p:nvPr>
        </p:nvGraphicFramePr>
        <p:xfrm>
          <a:off x="1691680" y="3068960"/>
          <a:ext cx="5516562" cy="1800225"/>
        </p:xfrm>
        <a:graphic>
          <a:graphicData uri="http://schemas.openxmlformats.org/presentationml/2006/ole">
            <mc:AlternateContent xmlns:mc="http://schemas.openxmlformats.org/markup-compatibility/2006">
              <mc:Choice xmlns:v="urn:schemas-microsoft-com:vml" Requires="v">
                <p:oleObj spid="_x0000_s133143" name="Equation" r:id="rId3" imgW="2489040" imgH="812520" progId="Equation.DSMT4">
                  <p:embed/>
                </p:oleObj>
              </mc:Choice>
              <mc:Fallback>
                <p:oleObj name="Equation" r:id="rId3" imgW="2489040" imgH="812520" progId="Equation.DSMT4">
                  <p:embed/>
                  <p:pic>
                    <p:nvPicPr>
                      <p:cNvPr id="0" name="Picture 9"/>
                      <p:cNvPicPr>
                        <a:picLocks noChangeAspect="1" noChangeArrowheads="1"/>
                      </p:cNvPicPr>
                      <p:nvPr/>
                    </p:nvPicPr>
                    <p:blipFill>
                      <a:blip r:embed="rId4"/>
                      <a:srcRect/>
                      <a:stretch>
                        <a:fillRect/>
                      </a:stretch>
                    </p:blipFill>
                    <p:spPr bwMode="auto">
                      <a:xfrm>
                        <a:off x="1691680" y="3068960"/>
                        <a:ext cx="5516562"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592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忽略比 ∆</a:t>
            </a:r>
            <a:r>
              <a:rPr lang="en-US" altLang="zh-CN" dirty="0" smtClean="0"/>
              <a:t>t </a:t>
            </a:r>
            <a:r>
              <a:rPr lang="zh-CN" altLang="en-US" dirty="0" smtClean="0"/>
              <a:t>高阶的项</a:t>
            </a:r>
            <a:endParaRPr lang="zh-CN" altLang="en-US" dirty="0"/>
          </a:p>
        </p:txBody>
      </p:sp>
      <p:sp>
        <p:nvSpPr>
          <p:cNvPr id="3" name="内容占位符 2"/>
          <p:cNvSpPr>
            <a:spLocks noGrp="1"/>
          </p:cNvSpPr>
          <p:nvPr>
            <p:ph idx="1"/>
          </p:nvPr>
        </p:nvSpPr>
        <p:spPr>
          <a:xfrm>
            <a:off x="539552" y="1268760"/>
            <a:ext cx="8229600" cy="4530725"/>
          </a:xfrm>
        </p:spPr>
        <p:txBody>
          <a:bodyPr/>
          <a:lstStyle/>
          <a:p>
            <a:endParaRPr lang="en-US" altLang="zh-CN" dirty="0" smtClean="0"/>
          </a:p>
          <a:p>
            <a:r>
              <a:rPr lang="zh-CN" altLang="en-US" dirty="0" smtClean="0"/>
              <a:t>在常微分中，我们得到</a:t>
            </a:r>
            <a:endParaRPr lang="en-US" altLang="zh-CN" dirty="0" smtClean="0"/>
          </a:p>
          <a:p>
            <a:endParaRPr lang="en-US" altLang="zh-CN" dirty="0" smtClean="0"/>
          </a:p>
          <a:p>
            <a:endParaRPr lang="en-US" altLang="zh-CN" dirty="0" smtClean="0"/>
          </a:p>
          <a:p>
            <a:r>
              <a:rPr lang="zh-CN" altLang="en-US" dirty="0" smtClean="0"/>
              <a:t>在随机微分中，我们得到：</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其中，最后一项的阶数为 ∆</a:t>
            </a:r>
            <a:r>
              <a:rPr lang="en-US" altLang="zh-CN" dirty="0" smtClean="0"/>
              <a:t>t</a:t>
            </a:r>
            <a:endParaRPr lang="zh-CN" altLang="en-US" dirty="0"/>
          </a:p>
        </p:txBody>
      </p:sp>
      <p:sp>
        <p:nvSpPr>
          <p:cNvPr id="4" name="日期占位符 3"/>
          <p:cNvSpPr>
            <a:spLocks noGrp="1"/>
          </p:cNvSpPr>
          <p:nvPr>
            <p:ph type="dt" sz="half" idx="10"/>
          </p:nvPr>
        </p:nvSpPr>
        <p:spPr/>
        <p:txBody>
          <a:bodyPr/>
          <a:lstStyle/>
          <a:p>
            <a:pPr>
              <a:defRPr/>
            </a:pPr>
            <a:fld id="{F3F52BEC-B960-4FAA-8E97-FEE54A4ADA03}"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16</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5924604"/>
              </p:ext>
            </p:extLst>
          </p:nvPr>
        </p:nvGraphicFramePr>
        <p:xfrm>
          <a:off x="2843808" y="2348880"/>
          <a:ext cx="3775075" cy="973137"/>
        </p:xfrm>
        <a:graphic>
          <a:graphicData uri="http://schemas.openxmlformats.org/presentationml/2006/ole">
            <mc:AlternateContent xmlns:mc="http://schemas.openxmlformats.org/markup-compatibility/2006">
              <mc:Choice xmlns:v="urn:schemas-microsoft-com:vml" Requires="v">
                <p:oleObj spid="_x0000_s134188" name="Equation" r:id="rId3" imgW="1625400" imgH="419040" progId="Equation.DSMT4">
                  <p:embed/>
                </p:oleObj>
              </mc:Choice>
              <mc:Fallback>
                <p:oleObj name="Equation" r:id="rId3" imgW="1625400" imgH="419040" progId="Equation.DSMT4">
                  <p:embed/>
                  <p:pic>
                    <p:nvPicPr>
                      <p:cNvPr id="0" name="Picture 16"/>
                      <p:cNvPicPr>
                        <a:picLocks noChangeAspect="1" noChangeArrowheads="1"/>
                      </p:cNvPicPr>
                      <p:nvPr/>
                    </p:nvPicPr>
                    <p:blipFill>
                      <a:blip r:embed="rId4"/>
                      <a:srcRect/>
                      <a:stretch>
                        <a:fillRect/>
                      </a:stretch>
                    </p:blipFill>
                    <p:spPr bwMode="auto">
                      <a:xfrm>
                        <a:off x="2843808" y="2348880"/>
                        <a:ext cx="3775075"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67157768"/>
              </p:ext>
            </p:extLst>
          </p:nvPr>
        </p:nvGraphicFramePr>
        <p:xfrm>
          <a:off x="2163763" y="4062413"/>
          <a:ext cx="5516562" cy="957262"/>
        </p:xfrm>
        <a:graphic>
          <a:graphicData uri="http://schemas.openxmlformats.org/presentationml/2006/ole">
            <mc:AlternateContent xmlns:mc="http://schemas.openxmlformats.org/markup-compatibility/2006">
              <mc:Choice xmlns:v="urn:schemas-microsoft-com:vml" Requires="v">
                <p:oleObj spid="_x0000_s134189" name="Equation" r:id="rId5" imgW="2489040" imgH="431640" progId="Equation.DSMT4">
                  <p:embed/>
                </p:oleObj>
              </mc:Choice>
              <mc:Fallback>
                <p:oleObj name="Equation" r:id="rId5" imgW="2489040" imgH="431640" progId="Equation.DSMT4">
                  <p:embed/>
                  <p:pic>
                    <p:nvPicPr>
                      <p:cNvPr id="0" name="Picture 17"/>
                      <p:cNvPicPr>
                        <a:picLocks noChangeAspect="1" noChangeArrowheads="1"/>
                      </p:cNvPicPr>
                      <p:nvPr/>
                    </p:nvPicPr>
                    <p:blipFill>
                      <a:blip r:embed="rId6"/>
                      <a:srcRect/>
                      <a:stretch>
                        <a:fillRect/>
                      </a:stretch>
                    </p:blipFill>
                    <p:spPr bwMode="auto">
                      <a:xfrm>
                        <a:off x="2163763" y="4062413"/>
                        <a:ext cx="5516562"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1027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 ∆</a:t>
            </a:r>
            <a:r>
              <a:rPr lang="en-US" altLang="zh-CN" dirty="0" smtClean="0"/>
              <a:t>x </a:t>
            </a:r>
            <a:r>
              <a:rPr lang="zh-CN" altLang="en-US" dirty="0" smtClean="0"/>
              <a:t>代入</a:t>
            </a:r>
            <a:endParaRPr lang="zh-CN" altLang="en-US" dirty="0"/>
          </a:p>
        </p:txBody>
      </p:sp>
      <p:sp>
        <p:nvSpPr>
          <p:cNvPr id="3" name="内容占位符 2"/>
          <p:cNvSpPr>
            <a:spLocks noGrp="1"/>
          </p:cNvSpPr>
          <p:nvPr>
            <p:ph idx="1"/>
          </p:nvPr>
        </p:nvSpPr>
        <p:spPr>
          <a:xfrm>
            <a:off x="467544" y="1484784"/>
            <a:ext cx="8229600" cy="4530725"/>
          </a:xfrm>
        </p:spPr>
        <p:txBody>
          <a:bodyPr/>
          <a:lstStyle/>
          <a:p>
            <a:r>
              <a:rPr lang="zh-CN" altLang="en-US" dirty="0" smtClean="0"/>
              <a:t>将                                 代入最后一项，并忽略比 ∆</a:t>
            </a:r>
            <a:r>
              <a:rPr lang="en-US" altLang="zh-CN" dirty="0" smtClean="0"/>
              <a:t>t </a:t>
            </a:r>
            <a:r>
              <a:rPr lang="zh-CN" altLang="en-US" dirty="0" smtClean="0"/>
              <a:t>高阶的项，则</a:t>
            </a:r>
            <a:endParaRPr lang="en-US" altLang="zh-CN" dirty="0" smtClean="0"/>
          </a:p>
          <a:p>
            <a:endParaRPr lang="en-US" altLang="zh-CN" dirty="0" smtClean="0"/>
          </a:p>
          <a:p>
            <a:pPr lvl="3"/>
            <a:endParaRPr lang="en-US" altLang="zh-CN" dirty="0" smtClean="0"/>
          </a:p>
          <a:p>
            <a:r>
              <a:rPr lang="zh-CN" altLang="en-US" dirty="0" smtClean="0"/>
              <a:t>由于</a:t>
            </a:r>
            <a:endParaRPr lang="en-US" altLang="zh-CN" dirty="0" smtClean="0"/>
          </a:p>
          <a:p>
            <a:pPr>
              <a:buNone/>
            </a:pPr>
            <a:r>
              <a:rPr lang="zh-CN" altLang="en-US" dirty="0" smtClean="0"/>
              <a:t> </a:t>
            </a:r>
            <a:r>
              <a:rPr lang="en-US" altLang="zh-CN" dirty="0" smtClean="0"/>
              <a:t>		</a:t>
            </a:r>
          </a:p>
          <a:p>
            <a:r>
              <a:rPr lang="zh-CN" altLang="en-US" dirty="0" smtClean="0"/>
              <a:t>而        的方差和     同阶，可以忽略，因此有</a:t>
            </a:r>
            <a:endParaRPr lang="zh-CN" altLang="en-US" dirty="0"/>
          </a:p>
        </p:txBody>
      </p:sp>
      <p:sp>
        <p:nvSpPr>
          <p:cNvPr id="4" name="日期占位符 3"/>
          <p:cNvSpPr>
            <a:spLocks noGrp="1"/>
          </p:cNvSpPr>
          <p:nvPr>
            <p:ph type="dt" sz="half" idx="10"/>
          </p:nvPr>
        </p:nvSpPr>
        <p:spPr/>
        <p:txBody>
          <a:bodyPr/>
          <a:lstStyle/>
          <a:p>
            <a:pPr>
              <a:defRPr/>
            </a:pPr>
            <a:fld id="{AA224EF9-8245-41C2-9C2E-6458770E40A7}"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17</a:t>
            </a:fld>
            <a:endParaRPr lang="en-US" altLang="zh-CN">
              <a:solidFill>
                <a:srgbClr val="000000"/>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114701003"/>
              </p:ext>
            </p:extLst>
          </p:nvPr>
        </p:nvGraphicFramePr>
        <p:xfrm>
          <a:off x="1219399" y="1458913"/>
          <a:ext cx="2776537" cy="523875"/>
        </p:xfrm>
        <a:graphic>
          <a:graphicData uri="http://schemas.openxmlformats.org/presentationml/2006/ole">
            <mc:AlternateContent xmlns:mc="http://schemas.openxmlformats.org/markup-compatibility/2006">
              <mc:Choice xmlns:v="urn:schemas-microsoft-com:vml" Requires="v">
                <p:oleObj spid="_x0000_s135296" name="Equation" r:id="rId3" imgW="1346040" imgH="253800" progId="Equation.DSMT4">
                  <p:embed/>
                </p:oleObj>
              </mc:Choice>
              <mc:Fallback>
                <p:oleObj name="Equation" r:id="rId3" imgW="1346040" imgH="253800" progId="Equation.DSMT4">
                  <p:embed/>
                  <p:pic>
                    <p:nvPicPr>
                      <p:cNvPr id="0" name="Picture 44"/>
                      <p:cNvPicPr>
                        <a:picLocks noChangeAspect="1" noChangeArrowheads="1"/>
                      </p:cNvPicPr>
                      <p:nvPr/>
                    </p:nvPicPr>
                    <p:blipFill>
                      <a:blip r:embed="rId4"/>
                      <a:srcRect/>
                      <a:stretch>
                        <a:fillRect/>
                      </a:stretch>
                    </p:blipFill>
                    <p:spPr bwMode="auto">
                      <a:xfrm>
                        <a:off x="1219399" y="1458913"/>
                        <a:ext cx="2776537"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97210223"/>
              </p:ext>
            </p:extLst>
          </p:nvPr>
        </p:nvGraphicFramePr>
        <p:xfrm>
          <a:off x="2267744" y="2420888"/>
          <a:ext cx="4524375" cy="736600"/>
        </p:xfrm>
        <a:graphic>
          <a:graphicData uri="http://schemas.openxmlformats.org/presentationml/2006/ole">
            <mc:AlternateContent xmlns:mc="http://schemas.openxmlformats.org/markup-compatibility/2006">
              <mc:Choice xmlns:v="urn:schemas-microsoft-com:vml" Requires="v">
                <p:oleObj spid="_x0000_s135297" name="Equation" r:id="rId5" imgW="2654280" imgH="431640" progId="Equation.DSMT4">
                  <p:embed/>
                </p:oleObj>
              </mc:Choice>
              <mc:Fallback>
                <p:oleObj name="Equation" r:id="rId5" imgW="2654280" imgH="431640" progId="Equation.DSMT4">
                  <p:embed/>
                  <p:pic>
                    <p:nvPicPr>
                      <p:cNvPr id="0" name="Picture 45"/>
                      <p:cNvPicPr>
                        <a:picLocks noChangeAspect="1" noChangeArrowheads="1"/>
                      </p:cNvPicPr>
                      <p:nvPr/>
                    </p:nvPicPr>
                    <p:blipFill>
                      <a:blip r:embed="rId6"/>
                      <a:srcRect/>
                      <a:stretch>
                        <a:fillRect/>
                      </a:stretch>
                    </p:blipFill>
                    <p:spPr bwMode="auto">
                      <a:xfrm>
                        <a:off x="2267744" y="2420888"/>
                        <a:ext cx="452437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026904130"/>
              </p:ext>
            </p:extLst>
          </p:nvPr>
        </p:nvGraphicFramePr>
        <p:xfrm>
          <a:off x="1907704" y="3284984"/>
          <a:ext cx="5557837" cy="1223962"/>
        </p:xfrm>
        <a:graphic>
          <a:graphicData uri="http://schemas.openxmlformats.org/presentationml/2006/ole">
            <mc:AlternateContent xmlns:mc="http://schemas.openxmlformats.org/markup-compatibility/2006">
              <mc:Choice xmlns:v="urn:schemas-microsoft-com:vml" Requires="v">
                <p:oleObj spid="_x0000_s135298" name="Equation" r:id="rId7" imgW="2692080" imgH="609480" progId="Equation.DSMT4">
                  <p:embed/>
                </p:oleObj>
              </mc:Choice>
              <mc:Fallback>
                <p:oleObj name="Equation" r:id="rId7" imgW="2692080" imgH="609480" progId="Equation.DSMT4">
                  <p:embed/>
                  <p:pic>
                    <p:nvPicPr>
                      <p:cNvPr id="0" name="Picture 46"/>
                      <p:cNvPicPr>
                        <a:picLocks noChangeAspect="1" noChangeArrowheads="1"/>
                      </p:cNvPicPr>
                      <p:nvPr/>
                    </p:nvPicPr>
                    <p:blipFill>
                      <a:blip r:embed="rId8"/>
                      <a:srcRect/>
                      <a:stretch>
                        <a:fillRect/>
                      </a:stretch>
                    </p:blipFill>
                    <p:spPr bwMode="auto">
                      <a:xfrm>
                        <a:off x="1907704" y="3284984"/>
                        <a:ext cx="5557837"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5440242"/>
              </p:ext>
            </p:extLst>
          </p:nvPr>
        </p:nvGraphicFramePr>
        <p:xfrm>
          <a:off x="2105025" y="5146675"/>
          <a:ext cx="4751388" cy="808038"/>
        </p:xfrm>
        <a:graphic>
          <a:graphicData uri="http://schemas.openxmlformats.org/presentationml/2006/ole">
            <mc:AlternateContent xmlns:mc="http://schemas.openxmlformats.org/markup-compatibility/2006">
              <mc:Choice xmlns:v="urn:schemas-microsoft-com:vml" Requires="v">
                <p:oleObj spid="_x0000_s135299" name="Equation" r:id="rId9" imgW="2539800" imgH="431640" progId="Equation.DSMT4">
                  <p:embed/>
                </p:oleObj>
              </mc:Choice>
              <mc:Fallback>
                <p:oleObj name="Equation" r:id="rId9" imgW="2539800" imgH="431640" progId="Equation.DSMT4">
                  <p:embed/>
                  <p:pic>
                    <p:nvPicPr>
                      <p:cNvPr id="0" name="Picture 47"/>
                      <p:cNvPicPr>
                        <a:picLocks noChangeAspect="1" noChangeArrowheads="1"/>
                      </p:cNvPicPr>
                      <p:nvPr/>
                    </p:nvPicPr>
                    <p:blipFill>
                      <a:blip r:embed="rId10"/>
                      <a:srcRect/>
                      <a:stretch>
                        <a:fillRect/>
                      </a:stretch>
                    </p:blipFill>
                    <p:spPr bwMode="auto">
                      <a:xfrm>
                        <a:off x="2105025" y="5146675"/>
                        <a:ext cx="4751388"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35166298"/>
              </p:ext>
            </p:extLst>
          </p:nvPr>
        </p:nvGraphicFramePr>
        <p:xfrm>
          <a:off x="1331640" y="4581128"/>
          <a:ext cx="634590" cy="390517"/>
        </p:xfrm>
        <a:graphic>
          <a:graphicData uri="http://schemas.openxmlformats.org/presentationml/2006/ole">
            <mc:AlternateContent xmlns:mc="http://schemas.openxmlformats.org/markup-compatibility/2006">
              <mc:Choice xmlns:v="urn:schemas-microsoft-com:vml" Requires="v">
                <p:oleObj spid="_x0000_s135300" name="Equation" r:id="rId11" imgW="330057" imgH="203112" progId="Equation.DSMT4">
                  <p:embed/>
                </p:oleObj>
              </mc:Choice>
              <mc:Fallback>
                <p:oleObj name="Equation" r:id="rId11" imgW="330057" imgH="203112"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640" y="4581128"/>
                        <a:ext cx="634590" cy="390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20115329"/>
              </p:ext>
            </p:extLst>
          </p:nvPr>
        </p:nvGraphicFramePr>
        <p:xfrm>
          <a:off x="3491880" y="4581128"/>
          <a:ext cx="463739" cy="390517"/>
        </p:xfrm>
        <a:graphic>
          <a:graphicData uri="http://schemas.openxmlformats.org/presentationml/2006/ole">
            <mc:AlternateContent xmlns:mc="http://schemas.openxmlformats.org/markup-compatibility/2006">
              <mc:Choice xmlns:v="urn:schemas-microsoft-com:vml" Requires="v">
                <p:oleObj spid="_x0000_s135301" name="Equation" r:id="rId13" imgW="241195" imgH="203112" progId="Equation.DSMT4">
                  <p:embed/>
                </p:oleObj>
              </mc:Choice>
              <mc:Fallback>
                <p:oleObj name="Equation" r:id="rId13" imgW="241195" imgH="203112"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1880" y="4581128"/>
                        <a:ext cx="463739" cy="390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9803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取极限</a:t>
            </a:r>
            <a:endParaRPr lang="zh-CN" altLang="en-US" dirty="0"/>
          </a:p>
        </p:txBody>
      </p:sp>
      <p:sp>
        <p:nvSpPr>
          <p:cNvPr id="3" name="内容占位符 2"/>
          <p:cNvSpPr>
            <a:spLocks noGrp="1"/>
          </p:cNvSpPr>
          <p:nvPr>
            <p:ph idx="1"/>
          </p:nvPr>
        </p:nvSpPr>
        <p:spPr/>
        <p:txBody>
          <a:bodyPr/>
          <a:lstStyle/>
          <a:p>
            <a:r>
              <a:rPr lang="zh-CN" altLang="en-US" dirty="0" smtClean="0"/>
              <a:t>取极限</a:t>
            </a:r>
            <a:endParaRPr lang="en-US" altLang="zh-CN" dirty="0" smtClean="0"/>
          </a:p>
          <a:p>
            <a:endParaRPr lang="en-US" altLang="zh-CN" dirty="0" smtClean="0"/>
          </a:p>
          <a:p>
            <a:pPr>
              <a:buNone/>
            </a:pPr>
            <a:endParaRPr lang="en-US" altLang="zh-CN" dirty="0" smtClean="0"/>
          </a:p>
          <a:p>
            <a:r>
              <a:rPr lang="zh-CN" altLang="pl-PL" dirty="0" smtClean="0"/>
              <a:t>代入</a:t>
            </a:r>
          </a:p>
          <a:p>
            <a:pPr>
              <a:buNone/>
            </a:pPr>
            <a:r>
              <a:rPr lang="en-US" altLang="zh-CN" dirty="0" smtClean="0"/>
              <a:t>			</a:t>
            </a:r>
            <a:r>
              <a:rPr lang="zh-CN" altLang="pl-PL" dirty="0" smtClean="0"/>
              <a:t>	</a:t>
            </a:r>
            <a:endParaRPr lang="pl-PL" altLang="zh-CN" dirty="0" smtClean="0"/>
          </a:p>
          <a:p>
            <a:r>
              <a:rPr lang="zh-CN" altLang="pl-PL" dirty="0" smtClean="0"/>
              <a:t>可得</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81577C1-9352-4761-A838-C4A160F9781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18</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896689544"/>
              </p:ext>
            </p:extLst>
          </p:nvPr>
        </p:nvGraphicFramePr>
        <p:xfrm>
          <a:off x="2357438" y="2132013"/>
          <a:ext cx="4310062" cy="809625"/>
        </p:xfrm>
        <a:graphic>
          <a:graphicData uri="http://schemas.openxmlformats.org/presentationml/2006/ole">
            <mc:AlternateContent xmlns:mc="http://schemas.openxmlformats.org/markup-compatibility/2006">
              <mc:Choice xmlns:v="urn:schemas-microsoft-com:vml" Requires="v">
                <p:oleObj spid="_x0000_s136254" name="Equation" r:id="rId3" imgW="2298600" imgH="431640" progId="Equation.DSMT4">
                  <p:embed/>
                </p:oleObj>
              </mc:Choice>
              <mc:Fallback>
                <p:oleObj name="Equation" r:id="rId3" imgW="2298600" imgH="431640" progId="Equation.DSMT4">
                  <p:embed/>
                  <p:pic>
                    <p:nvPicPr>
                      <p:cNvPr id="0" name="Picture 20"/>
                      <p:cNvPicPr>
                        <a:picLocks noChangeAspect="1" noChangeArrowheads="1"/>
                      </p:cNvPicPr>
                      <p:nvPr/>
                    </p:nvPicPr>
                    <p:blipFill>
                      <a:blip r:embed="rId4"/>
                      <a:srcRect/>
                      <a:stretch>
                        <a:fillRect/>
                      </a:stretch>
                    </p:blipFill>
                    <p:spPr bwMode="auto">
                      <a:xfrm>
                        <a:off x="2357438" y="2132013"/>
                        <a:ext cx="4310062"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11224128"/>
              </p:ext>
            </p:extLst>
          </p:nvPr>
        </p:nvGraphicFramePr>
        <p:xfrm>
          <a:off x="2994025" y="3409950"/>
          <a:ext cx="2941638" cy="558800"/>
        </p:xfrm>
        <a:graphic>
          <a:graphicData uri="http://schemas.openxmlformats.org/presentationml/2006/ole">
            <mc:AlternateContent xmlns:mc="http://schemas.openxmlformats.org/markup-compatibility/2006">
              <mc:Choice xmlns:v="urn:schemas-microsoft-com:vml" Requires="v">
                <p:oleObj spid="_x0000_s136255" name="Equation" r:id="rId5" imgW="1002960" imgH="190440" progId="Equation.DSMT4">
                  <p:embed/>
                </p:oleObj>
              </mc:Choice>
              <mc:Fallback>
                <p:oleObj name="Equation" r:id="rId5" imgW="1002960" imgH="190440" progId="Equation.DSMT4">
                  <p:embed/>
                  <p:pic>
                    <p:nvPicPr>
                      <p:cNvPr id="0" name="Picture 21"/>
                      <p:cNvPicPr>
                        <a:picLocks noChangeAspect="1" noChangeArrowheads="1"/>
                      </p:cNvPicPr>
                      <p:nvPr/>
                    </p:nvPicPr>
                    <p:blipFill>
                      <a:blip r:embed="rId6"/>
                      <a:srcRect/>
                      <a:stretch>
                        <a:fillRect/>
                      </a:stretch>
                    </p:blipFill>
                    <p:spPr bwMode="auto">
                      <a:xfrm>
                        <a:off x="2994025" y="3409950"/>
                        <a:ext cx="294163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542916"/>
              </p:ext>
            </p:extLst>
          </p:nvPr>
        </p:nvGraphicFramePr>
        <p:xfrm>
          <a:off x="1989138" y="4621213"/>
          <a:ext cx="5099050" cy="901700"/>
        </p:xfrm>
        <a:graphic>
          <a:graphicData uri="http://schemas.openxmlformats.org/presentationml/2006/ole">
            <mc:AlternateContent xmlns:mc="http://schemas.openxmlformats.org/markup-compatibility/2006">
              <mc:Choice xmlns:v="urn:schemas-microsoft-com:vml" Requires="v">
                <p:oleObj spid="_x0000_s136256" name="Equation" r:id="rId7" imgW="2869920" imgH="507960" progId="Equation.DSMT4">
                  <p:embed/>
                </p:oleObj>
              </mc:Choice>
              <mc:Fallback>
                <p:oleObj name="Equation" r:id="rId7" imgW="2869920" imgH="507960" progId="Equation.DSMT4">
                  <p:embed/>
                  <p:pic>
                    <p:nvPicPr>
                      <p:cNvPr id="0" name="Picture 22"/>
                      <p:cNvPicPr>
                        <a:picLocks noChangeAspect="1" noChangeArrowheads="1"/>
                      </p:cNvPicPr>
                      <p:nvPr/>
                    </p:nvPicPr>
                    <p:blipFill>
                      <a:blip r:embed="rId8"/>
                      <a:srcRect/>
                      <a:stretch>
                        <a:fillRect/>
                      </a:stretch>
                    </p:blipFill>
                    <p:spPr bwMode="auto">
                      <a:xfrm>
                        <a:off x="1989138" y="4621213"/>
                        <a:ext cx="50990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236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伊藤引理的运用</a:t>
            </a:r>
            <a:endParaRPr lang="zh-CN" altLang="en-US" dirty="0"/>
          </a:p>
        </p:txBody>
      </p:sp>
      <p:sp>
        <p:nvSpPr>
          <p:cNvPr id="3" name="内容占位符 2"/>
          <p:cNvSpPr>
            <a:spLocks noGrp="1"/>
          </p:cNvSpPr>
          <p:nvPr>
            <p:ph idx="1"/>
          </p:nvPr>
        </p:nvSpPr>
        <p:spPr>
          <a:xfrm>
            <a:off x="467544" y="1124744"/>
            <a:ext cx="8229600" cy="4530725"/>
          </a:xfrm>
        </p:spPr>
        <p:txBody>
          <a:bodyPr/>
          <a:lstStyle/>
          <a:p>
            <a:endParaRPr lang="en-US" altLang="zh-CN" dirty="0" smtClean="0"/>
          </a:p>
          <a:p>
            <a:endParaRPr lang="en-US" altLang="zh-CN" dirty="0" smtClean="0"/>
          </a:p>
          <a:p>
            <a:r>
              <a:rPr lang="zh-CN" altLang="en-US" dirty="0" smtClean="0"/>
              <a:t>如果我们知道 </a:t>
            </a:r>
            <a:r>
              <a:rPr lang="en-US" altLang="zh-CN" dirty="0" smtClean="0"/>
              <a:t>x </a:t>
            </a:r>
            <a:r>
              <a:rPr lang="zh-CN" altLang="en-US" dirty="0" smtClean="0"/>
              <a:t>遵循的伊藤过程，通过伊藤引理可以推导出 </a:t>
            </a:r>
            <a:r>
              <a:rPr lang="en-US" altLang="zh-CN" dirty="0" smtClean="0"/>
              <a:t>G(x, t) </a:t>
            </a:r>
            <a:r>
              <a:rPr lang="zh-CN" altLang="en-US" dirty="0" smtClean="0"/>
              <a:t>遵循的随机过程。</a:t>
            </a:r>
          </a:p>
          <a:p>
            <a:endParaRPr lang="zh-CN" altLang="en-US" dirty="0" smtClean="0"/>
          </a:p>
          <a:p>
            <a:r>
              <a:rPr lang="zh-CN" altLang="en-US" dirty="0" smtClean="0"/>
              <a:t>由于衍生产品价格是标的资产价格和时间的函数，因此伊藤引理在衍生产品分析中扮演重要的角色。</a:t>
            </a:r>
            <a:endParaRPr lang="zh-CN" altLang="en-US" dirty="0"/>
          </a:p>
        </p:txBody>
      </p:sp>
      <p:sp>
        <p:nvSpPr>
          <p:cNvPr id="4" name="日期占位符 3"/>
          <p:cNvSpPr>
            <a:spLocks noGrp="1"/>
          </p:cNvSpPr>
          <p:nvPr>
            <p:ph type="dt" sz="half" idx="10"/>
          </p:nvPr>
        </p:nvSpPr>
        <p:spPr/>
        <p:txBody>
          <a:bodyPr/>
          <a:lstStyle/>
          <a:p>
            <a:pPr>
              <a:defRPr/>
            </a:pPr>
            <a:fld id="{FB9FA096-A83A-4AC1-8309-DAF613B91D2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105203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dobe 仿宋 Std R" pitchFamily="18" charset="-122"/>
                <a:ea typeface="Adobe 仿宋 Std R" pitchFamily="18" charset="-122"/>
              </a:rPr>
              <a:t>目录</a:t>
            </a:r>
            <a:endParaRPr lang="zh-CN" altLang="en-US" dirty="0">
              <a:latin typeface="Adobe 仿宋 Std R" pitchFamily="18" charset="-122"/>
              <a:ea typeface="Adobe 仿宋 Std R" pitchFamily="18" charset="-122"/>
            </a:endParaRPr>
          </a:p>
        </p:txBody>
      </p:sp>
      <p:sp>
        <p:nvSpPr>
          <p:cNvPr id="3" name="内容占位符 2"/>
          <p:cNvSpPr>
            <a:spLocks noGrp="1"/>
          </p:cNvSpPr>
          <p:nvPr>
            <p:ph idx="1"/>
          </p:nvPr>
        </p:nvSpPr>
        <p:spPr>
          <a:xfrm>
            <a:off x="539552" y="1124744"/>
            <a:ext cx="8229600" cy="4530725"/>
          </a:xfrm>
        </p:spPr>
        <p:txBody>
          <a:bodyPr>
            <a:normAutofit/>
          </a:bodyPr>
          <a:lstStyle/>
          <a:p>
            <a:pPr>
              <a:lnSpc>
                <a:spcPct val="150000"/>
              </a:lnSpc>
            </a:pPr>
            <a:endParaRPr lang="en-US" altLang="zh-CN" dirty="0" smtClean="0"/>
          </a:p>
          <a:p>
            <a:pPr>
              <a:lnSpc>
                <a:spcPct val="150000"/>
              </a:lnSpc>
            </a:pPr>
            <a:r>
              <a:rPr lang="en-US" altLang="zh-CN" dirty="0" smtClean="0">
                <a:solidFill>
                  <a:srgbClr val="002060"/>
                </a:solidFill>
              </a:rPr>
              <a:t>BSM </a:t>
            </a:r>
            <a:r>
              <a:rPr lang="zh-CN" altLang="en-US" dirty="0" smtClean="0">
                <a:solidFill>
                  <a:srgbClr val="002060"/>
                </a:solidFill>
              </a:rPr>
              <a:t>期权定价模型的基本思路</a:t>
            </a:r>
          </a:p>
          <a:p>
            <a:pPr>
              <a:lnSpc>
                <a:spcPct val="150000"/>
              </a:lnSpc>
            </a:pPr>
            <a:r>
              <a:rPr lang="zh-CN" altLang="en-US" dirty="0" smtClean="0">
                <a:solidFill>
                  <a:srgbClr val="002060"/>
                </a:solidFill>
              </a:rPr>
              <a:t>股票价格的变化过程</a:t>
            </a:r>
          </a:p>
          <a:p>
            <a:pPr>
              <a:lnSpc>
                <a:spcPct val="150000"/>
              </a:lnSpc>
            </a:pPr>
            <a:r>
              <a:rPr lang="en-US" altLang="zh-CN" dirty="0" smtClean="0">
                <a:solidFill>
                  <a:srgbClr val="002060"/>
                </a:solidFill>
              </a:rPr>
              <a:t>BSM </a:t>
            </a:r>
            <a:r>
              <a:rPr lang="zh-CN" altLang="en-US" dirty="0" smtClean="0">
                <a:solidFill>
                  <a:srgbClr val="002060"/>
                </a:solidFill>
              </a:rPr>
              <a:t>期权定价公式</a:t>
            </a:r>
          </a:p>
          <a:p>
            <a:pPr>
              <a:lnSpc>
                <a:spcPct val="150000"/>
              </a:lnSpc>
            </a:pPr>
            <a:r>
              <a:rPr lang="en-US" altLang="zh-CN" dirty="0" smtClean="0">
                <a:solidFill>
                  <a:srgbClr val="002060"/>
                </a:solidFill>
              </a:rPr>
              <a:t>BSM </a:t>
            </a:r>
            <a:r>
              <a:rPr lang="zh-CN" altLang="en-US" dirty="0" smtClean="0">
                <a:solidFill>
                  <a:srgbClr val="002060"/>
                </a:solidFill>
              </a:rPr>
              <a:t>期权定价公式的精确度评价与拓展</a:t>
            </a:r>
          </a:p>
        </p:txBody>
      </p:sp>
      <p:sp>
        <p:nvSpPr>
          <p:cNvPr id="4" name="日期占位符 3"/>
          <p:cNvSpPr>
            <a:spLocks noGrp="1"/>
          </p:cNvSpPr>
          <p:nvPr>
            <p:ph type="dt" sz="half" idx="10"/>
          </p:nvPr>
        </p:nvSpPr>
        <p:spPr/>
        <p:txBody>
          <a:bodyPr/>
          <a:lstStyle/>
          <a:p>
            <a:pPr>
              <a:defRPr/>
            </a:pPr>
            <a:fld id="{CC372C17-23C5-467F-8AFC-F8D6883216CE}" type="datetime10">
              <a:rPr lang="zh-CN" altLang="en-US" smtClean="0">
                <a:solidFill>
                  <a:srgbClr val="000000"/>
                </a:solidFill>
              </a:rPr>
              <a:pPr>
                <a:defRPr/>
              </a:pPr>
              <a:t>20:00</a:t>
            </a:fld>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354640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11.1 </a:t>
            </a:r>
            <a:r>
              <a:rPr lang="zh-CN" altLang="en-US" dirty="0" smtClean="0"/>
              <a:t>： </a:t>
            </a:r>
            <a:r>
              <a:rPr lang="en-US" altLang="zh-CN" dirty="0" err="1" smtClean="0"/>
              <a:t>ln</a:t>
            </a:r>
            <a:r>
              <a:rPr lang="en-US" altLang="zh-CN" dirty="0" smtClean="0"/>
              <a:t> S </a:t>
            </a:r>
            <a:r>
              <a:rPr lang="zh-CN" altLang="en-US" dirty="0" smtClean="0"/>
              <a:t>所遵循的随机过程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假设变量 </a:t>
            </a:r>
            <a:r>
              <a:rPr lang="en-US" altLang="zh-CN" dirty="0" smtClean="0"/>
              <a:t>S </a:t>
            </a:r>
            <a:r>
              <a:rPr lang="zh-CN" altLang="en-US" dirty="0" smtClean="0"/>
              <a:t>服从几何布朗运动</a:t>
            </a:r>
            <a:endParaRPr lang="en-US" altLang="zh-CN" dirty="0" smtClean="0"/>
          </a:p>
          <a:p>
            <a:r>
              <a:rPr lang="zh-CN" altLang="en-US" dirty="0" smtClean="0"/>
              <a:t>令                   ，则</a:t>
            </a:r>
            <a:endParaRPr lang="en-US" altLang="zh-CN" dirty="0" smtClean="0"/>
          </a:p>
          <a:p>
            <a:endParaRPr lang="en-US" altLang="zh-CN" dirty="0" smtClean="0"/>
          </a:p>
          <a:p>
            <a:endParaRPr lang="en-US" altLang="zh-CN" dirty="0" smtClean="0"/>
          </a:p>
          <a:p>
            <a:r>
              <a:rPr lang="zh-CN" altLang="en-US" dirty="0" smtClean="0"/>
              <a:t>运用伊藤引理可得   </a:t>
            </a:r>
            <a:r>
              <a:rPr lang="en-US" altLang="zh-CN" dirty="0" smtClean="0"/>
              <a:t>             </a:t>
            </a:r>
            <a:r>
              <a:rPr lang="zh-CN" altLang="en-US" dirty="0" smtClean="0"/>
              <a:t>所遵循的随机过程为</a:t>
            </a:r>
            <a:endParaRPr lang="en-US" altLang="zh-CN" dirty="0" smtClean="0"/>
          </a:p>
          <a:p>
            <a:endParaRPr lang="en-US" altLang="zh-CN" sz="3600" dirty="0" smtClean="0"/>
          </a:p>
          <a:p>
            <a:pPr>
              <a:buNone/>
            </a:pPr>
            <a:r>
              <a:rPr lang="en-US" altLang="zh-CN" dirty="0" smtClean="0"/>
              <a:t>	</a:t>
            </a:r>
            <a:r>
              <a:rPr lang="zh-CN" altLang="en-US" dirty="0" smtClean="0"/>
              <a:t>说明连续复利收益率          服从期望值                    方差为           的正态分布。</a:t>
            </a:r>
            <a:endParaRPr lang="en-US" altLang="zh-CN" dirty="0" smtClean="0"/>
          </a:p>
          <a:p>
            <a:r>
              <a:rPr lang="zh-CN" altLang="en-US" dirty="0" smtClean="0">
                <a:solidFill>
                  <a:srgbClr val="FF0000"/>
                </a:solidFill>
              </a:rPr>
              <a:t>注意：</a:t>
            </a:r>
            <a:endParaRPr lang="en-US" altLang="zh-CN" dirty="0" smtClean="0">
              <a:solidFill>
                <a:srgbClr val="FF0000"/>
              </a:solidFill>
            </a:endParaRPr>
          </a:p>
          <a:p>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pPr>
              <a:defRPr/>
            </a:pPr>
            <a:fld id="{627A9D94-06A6-412F-BB75-A7C65BA7B9A6}"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20</a:t>
            </a:fld>
            <a:endParaRPr lang="en-US" altLang="zh-CN">
              <a:solidFill>
                <a:srgbClr val="000000"/>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416719412"/>
              </p:ext>
            </p:extLst>
          </p:nvPr>
        </p:nvGraphicFramePr>
        <p:xfrm>
          <a:off x="5534025" y="1628775"/>
          <a:ext cx="2557463" cy="417513"/>
        </p:xfrm>
        <a:graphic>
          <a:graphicData uri="http://schemas.openxmlformats.org/presentationml/2006/ole">
            <mc:AlternateContent xmlns:mc="http://schemas.openxmlformats.org/markup-compatibility/2006">
              <mc:Choice xmlns:v="urn:schemas-microsoft-com:vml" Requires="v">
                <p:oleObj spid="_x0000_s137407" name="Equation" r:id="rId3" imgW="1244520" imgH="203040" progId="Equation.DSMT4">
                  <p:embed/>
                </p:oleObj>
              </mc:Choice>
              <mc:Fallback>
                <p:oleObj name="Equation" r:id="rId3" imgW="1244520" imgH="203040" progId="Equation.DSMT4">
                  <p:embed/>
                  <p:pic>
                    <p:nvPicPr>
                      <p:cNvPr id="0" name="Picture 65"/>
                      <p:cNvPicPr>
                        <a:picLocks noChangeAspect="1" noChangeArrowheads="1"/>
                      </p:cNvPicPr>
                      <p:nvPr/>
                    </p:nvPicPr>
                    <p:blipFill>
                      <a:blip r:embed="rId4"/>
                      <a:srcRect/>
                      <a:stretch>
                        <a:fillRect/>
                      </a:stretch>
                    </p:blipFill>
                    <p:spPr bwMode="auto">
                      <a:xfrm>
                        <a:off x="5534025" y="1628775"/>
                        <a:ext cx="255746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403601151"/>
              </p:ext>
            </p:extLst>
          </p:nvPr>
        </p:nvGraphicFramePr>
        <p:xfrm>
          <a:off x="1250950" y="2060848"/>
          <a:ext cx="1555750" cy="366712"/>
        </p:xfrm>
        <a:graphic>
          <a:graphicData uri="http://schemas.openxmlformats.org/presentationml/2006/ole">
            <mc:AlternateContent xmlns:mc="http://schemas.openxmlformats.org/markup-compatibility/2006">
              <mc:Choice xmlns:v="urn:schemas-microsoft-com:vml" Requires="v">
                <p:oleObj spid="_x0000_s137408" name="Equation" r:id="rId5" imgW="609480" imgH="164880" progId="Equation.DSMT4">
                  <p:embed/>
                </p:oleObj>
              </mc:Choice>
              <mc:Fallback>
                <p:oleObj name="Equation" r:id="rId5" imgW="609480" imgH="164880" progId="Equation.DSMT4">
                  <p:embed/>
                  <p:pic>
                    <p:nvPicPr>
                      <p:cNvPr id="0" name="Picture 66"/>
                      <p:cNvPicPr>
                        <a:picLocks noChangeAspect="1" noChangeArrowheads="1"/>
                      </p:cNvPicPr>
                      <p:nvPr/>
                    </p:nvPicPr>
                    <p:blipFill>
                      <a:blip r:embed="rId6"/>
                      <a:srcRect/>
                      <a:stretch>
                        <a:fillRect/>
                      </a:stretch>
                    </p:blipFill>
                    <p:spPr bwMode="auto">
                      <a:xfrm>
                        <a:off x="1250950" y="2060848"/>
                        <a:ext cx="15557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27654574"/>
              </p:ext>
            </p:extLst>
          </p:nvPr>
        </p:nvGraphicFramePr>
        <p:xfrm>
          <a:off x="2251075" y="2560638"/>
          <a:ext cx="3898900" cy="808037"/>
        </p:xfrm>
        <a:graphic>
          <a:graphicData uri="http://schemas.openxmlformats.org/presentationml/2006/ole">
            <mc:AlternateContent xmlns:mc="http://schemas.openxmlformats.org/markup-compatibility/2006">
              <mc:Choice xmlns:v="urn:schemas-microsoft-com:vml" Requires="v">
                <p:oleObj spid="_x0000_s137409" name="Equation" r:id="rId7" imgW="2082600" imgH="431640" progId="Equation.DSMT4">
                  <p:embed/>
                </p:oleObj>
              </mc:Choice>
              <mc:Fallback>
                <p:oleObj name="Equation" r:id="rId7" imgW="2082600" imgH="431640" progId="Equation.DSMT4">
                  <p:embed/>
                  <p:pic>
                    <p:nvPicPr>
                      <p:cNvPr id="0" name="Picture 67"/>
                      <p:cNvPicPr>
                        <a:picLocks noChangeAspect="1" noChangeArrowheads="1"/>
                      </p:cNvPicPr>
                      <p:nvPr/>
                    </p:nvPicPr>
                    <p:blipFill>
                      <a:blip r:embed="rId8"/>
                      <a:srcRect/>
                      <a:stretch>
                        <a:fillRect/>
                      </a:stretch>
                    </p:blipFill>
                    <p:spPr bwMode="auto">
                      <a:xfrm>
                        <a:off x="2251075" y="2560638"/>
                        <a:ext cx="3898900"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36676274"/>
              </p:ext>
            </p:extLst>
          </p:nvPr>
        </p:nvGraphicFramePr>
        <p:xfrm>
          <a:off x="3703885" y="3514725"/>
          <a:ext cx="1300163" cy="350838"/>
        </p:xfrm>
        <a:graphic>
          <a:graphicData uri="http://schemas.openxmlformats.org/presentationml/2006/ole">
            <mc:AlternateContent xmlns:mc="http://schemas.openxmlformats.org/markup-compatibility/2006">
              <mc:Choice xmlns:v="urn:schemas-microsoft-com:vml" Requires="v">
                <p:oleObj spid="_x0000_s137410" name="Equation" r:id="rId9" imgW="609480" imgH="164880" progId="Equation.DSMT4">
                  <p:embed/>
                </p:oleObj>
              </mc:Choice>
              <mc:Fallback>
                <p:oleObj name="Equation" r:id="rId9" imgW="609480" imgH="164880" progId="Equation.DSMT4">
                  <p:embed/>
                  <p:pic>
                    <p:nvPicPr>
                      <p:cNvPr id="0" name="Picture 68"/>
                      <p:cNvPicPr>
                        <a:picLocks noChangeAspect="1" noChangeArrowheads="1"/>
                      </p:cNvPicPr>
                      <p:nvPr/>
                    </p:nvPicPr>
                    <p:blipFill>
                      <a:blip r:embed="rId10"/>
                      <a:srcRect/>
                      <a:stretch>
                        <a:fillRect/>
                      </a:stretch>
                    </p:blipFill>
                    <p:spPr bwMode="auto">
                      <a:xfrm>
                        <a:off x="3703885" y="3514725"/>
                        <a:ext cx="1300163"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888154496"/>
              </p:ext>
            </p:extLst>
          </p:nvPr>
        </p:nvGraphicFramePr>
        <p:xfrm>
          <a:off x="2555776" y="3789040"/>
          <a:ext cx="3900488" cy="933450"/>
        </p:xfrm>
        <a:graphic>
          <a:graphicData uri="http://schemas.openxmlformats.org/presentationml/2006/ole">
            <mc:AlternateContent xmlns:mc="http://schemas.openxmlformats.org/markup-compatibility/2006">
              <mc:Choice xmlns:v="urn:schemas-microsoft-com:vml" Requires="v">
                <p:oleObj spid="_x0000_s137411" name="Equation" r:id="rId11" imgW="2120760" imgH="507960" progId="Equation.DSMT4">
                  <p:embed/>
                </p:oleObj>
              </mc:Choice>
              <mc:Fallback>
                <p:oleObj name="Equation" r:id="rId11" imgW="2120760" imgH="507960" progId="Equation.DSMT4">
                  <p:embed/>
                  <p:pic>
                    <p:nvPicPr>
                      <p:cNvPr id="0" name="Picture 69"/>
                      <p:cNvPicPr>
                        <a:picLocks noChangeAspect="1" noChangeArrowheads="1"/>
                      </p:cNvPicPr>
                      <p:nvPr/>
                    </p:nvPicPr>
                    <p:blipFill>
                      <a:blip r:embed="rId12"/>
                      <a:srcRect/>
                      <a:stretch>
                        <a:fillRect/>
                      </a:stretch>
                    </p:blipFill>
                    <p:spPr bwMode="auto">
                      <a:xfrm>
                        <a:off x="2555776" y="3789040"/>
                        <a:ext cx="3900488"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69686234"/>
              </p:ext>
            </p:extLst>
          </p:nvPr>
        </p:nvGraphicFramePr>
        <p:xfrm>
          <a:off x="4067944" y="4581128"/>
          <a:ext cx="840111" cy="379405"/>
        </p:xfrm>
        <a:graphic>
          <a:graphicData uri="http://schemas.openxmlformats.org/presentationml/2006/ole">
            <mc:AlternateContent xmlns:mc="http://schemas.openxmlformats.org/markup-compatibility/2006">
              <mc:Choice xmlns:v="urn:schemas-microsoft-com:vml" Requires="v">
                <p:oleObj spid="_x0000_s137412" name="Equation" r:id="rId13" imgW="393359" imgH="177646" progId="Equation.DSMT4">
                  <p:embed/>
                </p:oleObj>
              </mc:Choice>
              <mc:Fallback>
                <p:oleObj name="Equation" r:id="rId13" imgW="393359" imgH="177646" progId="Equation.DSMT4">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944" y="4581128"/>
                        <a:ext cx="840111" cy="379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671551679"/>
              </p:ext>
            </p:extLst>
          </p:nvPr>
        </p:nvGraphicFramePr>
        <p:xfrm>
          <a:off x="6660232" y="4365104"/>
          <a:ext cx="1500198" cy="791151"/>
        </p:xfrm>
        <a:graphic>
          <a:graphicData uri="http://schemas.openxmlformats.org/presentationml/2006/ole">
            <mc:AlternateContent xmlns:mc="http://schemas.openxmlformats.org/markup-compatibility/2006">
              <mc:Choice xmlns:v="urn:schemas-microsoft-com:vml" Requires="v">
                <p:oleObj spid="_x0000_s137413" name="Equation" r:id="rId15" imgW="774364" imgH="482391" progId="Equation.DSMT4">
                  <p:embed/>
                </p:oleObj>
              </mc:Choice>
              <mc:Fallback>
                <p:oleObj name="Equation" r:id="rId15" imgW="774364" imgH="482391" progId="Equation.DSMT4">
                  <p:embed/>
                  <p:pic>
                    <p:nvPicPr>
                      <p:cNvPr id="0" name="Picture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0232" y="4365104"/>
                        <a:ext cx="1500198" cy="791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901903597"/>
              </p:ext>
            </p:extLst>
          </p:nvPr>
        </p:nvGraphicFramePr>
        <p:xfrm>
          <a:off x="1619672" y="4797152"/>
          <a:ext cx="722312" cy="461962"/>
        </p:xfrm>
        <a:graphic>
          <a:graphicData uri="http://schemas.openxmlformats.org/presentationml/2006/ole">
            <mc:AlternateContent xmlns:mc="http://schemas.openxmlformats.org/markup-compatibility/2006">
              <mc:Choice xmlns:v="urn:schemas-microsoft-com:vml" Requires="v">
                <p:oleObj spid="_x0000_s137414" name="Equation" r:id="rId17" imgW="317160" imgH="203040" progId="Equation.DSMT4">
                  <p:embed/>
                </p:oleObj>
              </mc:Choice>
              <mc:Fallback>
                <p:oleObj name="Equation" r:id="rId17" imgW="317160" imgH="203040" progId="Equation.DSMT4">
                  <p:embed/>
                  <p:pic>
                    <p:nvPicPr>
                      <p:cNvPr id="0" name="Picture 72"/>
                      <p:cNvPicPr>
                        <a:picLocks noChangeAspect="1" noChangeArrowheads="1"/>
                      </p:cNvPicPr>
                      <p:nvPr/>
                    </p:nvPicPr>
                    <p:blipFill>
                      <a:blip r:embed="rId18"/>
                      <a:srcRect/>
                      <a:stretch>
                        <a:fillRect/>
                      </a:stretch>
                    </p:blipFill>
                    <p:spPr bwMode="auto">
                      <a:xfrm>
                        <a:off x="1619672" y="4797152"/>
                        <a:ext cx="72231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149195221"/>
              </p:ext>
            </p:extLst>
          </p:nvPr>
        </p:nvGraphicFramePr>
        <p:xfrm>
          <a:off x="1852613" y="5207000"/>
          <a:ext cx="1435100" cy="750888"/>
        </p:xfrm>
        <a:graphic>
          <a:graphicData uri="http://schemas.openxmlformats.org/presentationml/2006/ole">
            <mc:AlternateContent xmlns:mc="http://schemas.openxmlformats.org/markup-compatibility/2006">
              <mc:Choice xmlns:v="urn:schemas-microsoft-com:vml" Requires="v">
                <p:oleObj spid="_x0000_s137415" name="Equation" r:id="rId19" imgW="799920" imgH="419040" progId="Equation.DSMT4">
                  <p:embed/>
                </p:oleObj>
              </mc:Choice>
              <mc:Fallback>
                <p:oleObj name="Equation" r:id="rId19" imgW="799920" imgH="419040" progId="Equation.DSMT4">
                  <p:embed/>
                  <p:pic>
                    <p:nvPicPr>
                      <p:cNvPr id="0" name="Picture 73"/>
                      <p:cNvPicPr>
                        <a:picLocks noChangeAspect="1" noChangeArrowheads="1"/>
                      </p:cNvPicPr>
                      <p:nvPr/>
                    </p:nvPicPr>
                    <p:blipFill>
                      <a:blip r:embed="rId20"/>
                      <a:srcRect/>
                      <a:stretch>
                        <a:fillRect/>
                      </a:stretch>
                    </p:blipFill>
                    <p:spPr bwMode="auto">
                      <a:xfrm>
                        <a:off x="1852613" y="5207000"/>
                        <a:ext cx="14351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270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11.2 </a:t>
            </a:r>
            <a:r>
              <a:rPr lang="zh-CN" altLang="en-US" dirty="0" smtClean="0"/>
              <a:t>： </a:t>
            </a:r>
            <a:r>
              <a:rPr lang="en-US" altLang="zh-CN" dirty="0" smtClean="0"/>
              <a:t>F </a:t>
            </a:r>
            <a:r>
              <a:rPr lang="zh-CN" altLang="en-US" dirty="0" smtClean="0"/>
              <a:t>所遵循的随机过程</a:t>
            </a:r>
            <a:endParaRPr lang="zh-CN" altLang="en-US" dirty="0"/>
          </a:p>
        </p:txBody>
      </p:sp>
      <p:sp>
        <p:nvSpPr>
          <p:cNvPr id="3" name="内容占位符 2"/>
          <p:cNvSpPr>
            <a:spLocks noGrp="1"/>
          </p:cNvSpPr>
          <p:nvPr>
            <p:ph idx="1"/>
          </p:nvPr>
        </p:nvSpPr>
        <p:spPr>
          <a:xfrm>
            <a:off x="539552" y="1340768"/>
            <a:ext cx="8229600" cy="4530725"/>
          </a:xfrm>
        </p:spPr>
        <p:txBody>
          <a:bodyPr/>
          <a:lstStyle/>
          <a:p>
            <a:endParaRPr lang="en-US" altLang="zh-CN" dirty="0" smtClean="0"/>
          </a:p>
          <a:p>
            <a:r>
              <a:rPr lang="zh-CN" altLang="en-US" dirty="0" smtClean="0"/>
              <a:t>假设变量 </a:t>
            </a:r>
            <a:r>
              <a:rPr lang="en-US" altLang="zh-CN" dirty="0" smtClean="0"/>
              <a:t>S </a:t>
            </a:r>
            <a:r>
              <a:rPr lang="zh-CN" altLang="en-US" dirty="0" smtClean="0"/>
              <a:t>服从几何布朗运动</a:t>
            </a:r>
            <a:endParaRPr lang="en-US" altLang="zh-CN" dirty="0" smtClean="0"/>
          </a:p>
          <a:p>
            <a:r>
              <a:rPr lang="zh-CN" altLang="en-US" dirty="0" smtClean="0"/>
              <a:t>由于                ，则</a:t>
            </a:r>
            <a:endParaRPr lang="en-US" altLang="zh-CN" dirty="0" smtClean="0"/>
          </a:p>
          <a:p>
            <a:endParaRPr lang="en-US" altLang="zh-CN" dirty="0" smtClean="0"/>
          </a:p>
          <a:p>
            <a:endParaRPr lang="en-US" altLang="zh-CN" dirty="0" smtClean="0"/>
          </a:p>
          <a:p>
            <a:r>
              <a:rPr lang="zh-CN" altLang="en-US" dirty="0" smtClean="0"/>
              <a:t>运用伊藤引理可得</a:t>
            </a:r>
          </a:p>
          <a:p>
            <a:pPr lvl="4"/>
            <a:endParaRPr lang="zh-CN" altLang="en-US" dirty="0" smtClean="0"/>
          </a:p>
          <a:p>
            <a:pPr>
              <a:buNone/>
            </a:pPr>
            <a:r>
              <a:rPr lang="en-US" altLang="zh-CN" dirty="0" smtClean="0"/>
              <a:t>		</a:t>
            </a:r>
            <a:r>
              <a:rPr lang="zh-CN" altLang="en-US" dirty="0" smtClean="0"/>
              <a:t>	</a:t>
            </a:r>
            <a:endParaRPr lang="en-US" altLang="zh-CN" dirty="0" smtClean="0"/>
          </a:p>
          <a:p>
            <a:pPr>
              <a:buNone/>
            </a:pPr>
            <a:r>
              <a:rPr lang="en-US" altLang="zh-CN" dirty="0" smtClean="0"/>
              <a:t>	</a:t>
            </a:r>
            <a:r>
              <a:rPr lang="zh-CN" altLang="en-US" dirty="0" smtClean="0"/>
              <a:t>说明期货价格的漂移率比标的资产小 </a:t>
            </a:r>
            <a:r>
              <a:rPr lang="en-US" altLang="zh-CN" dirty="0" smtClean="0"/>
              <a:t>r</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8EAD559-567E-41BF-A854-6069362F68B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21</a:t>
            </a:fld>
            <a:endParaRPr lang="en-US" altLang="zh-CN">
              <a:solidFill>
                <a:srgbClr val="00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42291659"/>
              </p:ext>
            </p:extLst>
          </p:nvPr>
        </p:nvGraphicFramePr>
        <p:xfrm>
          <a:off x="6012160" y="1844824"/>
          <a:ext cx="2774950" cy="504825"/>
        </p:xfrm>
        <a:graphic>
          <a:graphicData uri="http://schemas.openxmlformats.org/presentationml/2006/ole">
            <mc:AlternateContent xmlns:mc="http://schemas.openxmlformats.org/markup-compatibility/2006">
              <mc:Choice xmlns:v="urn:schemas-microsoft-com:vml" Requires="v">
                <p:oleObj spid="_x0000_s138326" name="Equation" r:id="rId3" imgW="1244520" imgH="203040" progId="Equation.DSMT4">
                  <p:embed/>
                </p:oleObj>
              </mc:Choice>
              <mc:Fallback>
                <p:oleObj name="Equation" r:id="rId3" imgW="1244520" imgH="203040" progId="Equation.DSMT4">
                  <p:embed/>
                  <p:pic>
                    <p:nvPicPr>
                      <p:cNvPr id="0" name="Picture 30"/>
                      <p:cNvPicPr>
                        <a:picLocks noChangeAspect="1" noChangeArrowheads="1"/>
                      </p:cNvPicPr>
                      <p:nvPr/>
                    </p:nvPicPr>
                    <p:blipFill>
                      <a:blip r:embed="rId4"/>
                      <a:srcRect/>
                      <a:stretch>
                        <a:fillRect/>
                      </a:stretch>
                    </p:blipFill>
                    <p:spPr bwMode="auto">
                      <a:xfrm>
                        <a:off x="6012160" y="1844824"/>
                        <a:ext cx="27749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80546664"/>
              </p:ext>
            </p:extLst>
          </p:nvPr>
        </p:nvGraphicFramePr>
        <p:xfrm>
          <a:off x="1763688" y="2492896"/>
          <a:ext cx="1437164" cy="428628"/>
        </p:xfrm>
        <a:graphic>
          <a:graphicData uri="http://schemas.openxmlformats.org/presentationml/2006/ole">
            <mc:AlternateContent xmlns:mc="http://schemas.openxmlformats.org/markup-compatibility/2006">
              <mc:Choice xmlns:v="urn:schemas-microsoft-com:vml" Requires="v">
                <p:oleObj spid="_x0000_s138327" name="Equation" r:id="rId5" imgW="723586" imgH="215806" progId="Equation.DSMT4">
                  <p:embed/>
                </p:oleObj>
              </mc:Choice>
              <mc:Fallback>
                <p:oleObj name="Equation" r:id="rId5" imgW="723586" imgH="215806"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492896"/>
                        <a:ext cx="1437164"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208806223"/>
              </p:ext>
            </p:extLst>
          </p:nvPr>
        </p:nvGraphicFramePr>
        <p:xfrm>
          <a:off x="2336800" y="3060700"/>
          <a:ext cx="4329113" cy="844550"/>
        </p:xfrm>
        <a:graphic>
          <a:graphicData uri="http://schemas.openxmlformats.org/presentationml/2006/ole">
            <mc:AlternateContent xmlns:mc="http://schemas.openxmlformats.org/markup-compatibility/2006">
              <mc:Choice xmlns:v="urn:schemas-microsoft-com:vml" Requires="v">
                <p:oleObj spid="_x0000_s138328" name="Equation" r:id="rId7" imgW="2209680" imgH="431640" progId="Equation.DSMT4">
                  <p:embed/>
                </p:oleObj>
              </mc:Choice>
              <mc:Fallback>
                <p:oleObj name="Equation" r:id="rId7" imgW="2209680" imgH="431640" progId="Equation.DSMT4">
                  <p:embed/>
                  <p:pic>
                    <p:nvPicPr>
                      <p:cNvPr id="0" name="Picture 32"/>
                      <p:cNvPicPr>
                        <a:picLocks noChangeAspect="1" noChangeArrowheads="1"/>
                      </p:cNvPicPr>
                      <p:nvPr/>
                    </p:nvPicPr>
                    <p:blipFill>
                      <a:blip r:embed="rId8"/>
                      <a:srcRect/>
                      <a:stretch>
                        <a:fillRect/>
                      </a:stretch>
                    </p:blipFill>
                    <p:spPr bwMode="auto">
                      <a:xfrm>
                        <a:off x="2336800" y="3060700"/>
                        <a:ext cx="432911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34941547"/>
              </p:ext>
            </p:extLst>
          </p:nvPr>
        </p:nvGraphicFramePr>
        <p:xfrm>
          <a:off x="2478088" y="4694238"/>
          <a:ext cx="3943350" cy="663575"/>
        </p:xfrm>
        <a:graphic>
          <a:graphicData uri="http://schemas.openxmlformats.org/presentationml/2006/ole">
            <mc:AlternateContent xmlns:mc="http://schemas.openxmlformats.org/markup-compatibility/2006">
              <mc:Choice xmlns:v="urn:schemas-microsoft-com:vml" Requires="v">
                <p:oleObj spid="_x0000_s138329" name="Equation" r:id="rId9" imgW="1663560" imgH="279360" progId="Equation.DSMT4">
                  <p:embed/>
                </p:oleObj>
              </mc:Choice>
              <mc:Fallback>
                <p:oleObj name="Equation" r:id="rId9" imgW="1663560" imgH="279360" progId="Equation.DSMT4">
                  <p:embed/>
                  <p:pic>
                    <p:nvPicPr>
                      <p:cNvPr id="0" name="Picture 33"/>
                      <p:cNvPicPr>
                        <a:picLocks noChangeAspect="1" noChangeArrowheads="1"/>
                      </p:cNvPicPr>
                      <p:nvPr/>
                    </p:nvPicPr>
                    <p:blipFill>
                      <a:blip r:embed="rId10"/>
                      <a:srcRect/>
                      <a:stretch>
                        <a:fillRect/>
                      </a:stretch>
                    </p:blipFill>
                    <p:spPr bwMode="auto">
                      <a:xfrm>
                        <a:off x="2478088" y="4694238"/>
                        <a:ext cx="394335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4536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股票价格的变化过程：几何布朗运动 </a:t>
            </a:r>
            <a:r>
              <a:rPr lang="en-US" altLang="zh-CN" dirty="0" smtClean="0"/>
              <a:t>I</a:t>
            </a:r>
            <a:br>
              <a:rPr lang="en-US" altLang="zh-CN" dirty="0" smtClean="0"/>
            </a:b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股票价格服从几何布朗运动</a:t>
            </a:r>
          </a:p>
          <a:p>
            <a:pPr lvl="4"/>
            <a:endParaRPr lang="zh-CN" altLang="en-US" dirty="0" smtClean="0"/>
          </a:p>
          <a:p>
            <a:pPr>
              <a:buNone/>
            </a:pPr>
            <a:r>
              <a:rPr lang="en-US" altLang="zh-CN" dirty="0" smtClean="0"/>
              <a:t>	</a:t>
            </a:r>
            <a:r>
              <a:rPr lang="zh-CN" altLang="en-US" dirty="0" smtClean="0"/>
              <a:t>		</a:t>
            </a:r>
            <a:endParaRPr lang="en-US" altLang="zh-CN" dirty="0" smtClean="0"/>
          </a:p>
          <a:p>
            <a:pPr lvl="4"/>
            <a:endParaRPr lang="en-US" altLang="zh-CN" dirty="0" smtClean="0"/>
          </a:p>
          <a:p>
            <a:pPr>
              <a:buNone/>
            </a:pPr>
            <a:r>
              <a:rPr lang="en-US" altLang="zh-CN" dirty="0" smtClean="0"/>
              <a:t>	</a:t>
            </a:r>
            <a:r>
              <a:rPr lang="zh-CN" altLang="en-US" dirty="0" smtClean="0"/>
              <a:t>意味着</a:t>
            </a:r>
            <a:endParaRPr lang="en-US" altLang="zh-CN" dirty="0" smtClean="0"/>
          </a:p>
          <a:p>
            <a:pPr marL="0" indent="0">
              <a:buNone/>
            </a:pPr>
            <a:endParaRPr lang="en-US" altLang="zh-CN" dirty="0" smtClean="0"/>
          </a:p>
          <a:p>
            <a:r>
              <a:rPr lang="zh-CN" altLang="en-US" dirty="0" smtClean="0"/>
              <a:t>几何布朗运动具有如下性质：</a:t>
            </a:r>
            <a:endParaRPr lang="zh-CN" altLang="en-US" dirty="0"/>
          </a:p>
        </p:txBody>
      </p:sp>
      <p:sp>
        <p:nvSpPr>
          <p:cNvPr id="4" name="日期占位符 3"/>
          <p:cNvSpPr>
            <a:spLocks noGrp="1"/>
          </p:cNvSpPr>
          <p:nvPr>
            <p:ph type="dt" sz="half" idx="10"/>
          </p:nvPr>
        </p:nvSpPr>
        <p:spPr/>
        <p:txBody>
          <a:bodyPr/>
          <a:lstStyle/>
          <a:p>
            <a:pPr>
              <a:defRPr/>
            </a:pPr>
            <a:fld id="{F2CB3B23-D96F-46D6-809F-88CBF8F6141E}"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22</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071543156"/>
              </p:ext>
            </p:extLst>
          </p:nvPr>
        </p:nvGraphicFramePr>
        <p:xfrm>
          <a:off x="2787650" y="3068638"/>
          <a:ext cx="2827338" cy="461962"/>
        </p:xfrm>
        <a:graphic>
          <a:graphicData uri="http://schemas.openxmlformats.org/presentationml/2006/ole">
            <mc:AlternateContent xmlns:mc="http://schemas.openxmlformats.org/markup-compatibility/2006">
              <mc:Choice xmlns:v="urn:schemas-microsoft-com:vml" Requires="v">
                <p:oleObj spid="_x0000_s139308" name="Equation" r:id="rId3" imgW="1244520" imgH="203040" progId="Equation.DSMT4">
                  <p:embed/>
                </p:oleObj>
              </mc:Choice>
              <mc:Fallback>
                <p:oleObj name="Equation" r:id="rId3" imgW="1244520" imgH="203040" progId="Equation.DSMT4">
                  <p:embed/>
                  <p:pic>
                    <p:nvPicPr>
                      <p:cNvPr id="0" name="Picture 16"/>
                      <p:cNvPicPr>
                        <a:picLocks noChangeAspect="1" noChangeArrowheads="1"/>
                      </p:cNvPicPr>
                      <p:nvPr/>
                    </p:nvPicPr>
                    <p:blipFill>
                      <a:blip r:embed="rId4"/>
                      <a:srcRect/>
                      <a:stretch>
                        <a:fillRect/>
                      </a:stretch>
                    </p:blipFill>
                    <p:spPr bwMode="auto">
                      <a:xfrm>
                        <a:off x="2787650" y="3068638"/>
                        <a:ext cx="28273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64893111"/>
              </p:ext>
            </p:extLst>
          </p:nvPr>
        </p:nvGraphicFramePr>
        <p:xfrm>
          <a:off x="2201863" y="3762375"/>
          <a:ext cx="4635500" cy="1109663"/>
        </p:xfrm>
        <a:graphic>
          <a:graphicData uri="http://schemas.openxmlformats.org/presentationml/2006/ole">
            <mc:AlternateContent xmlns:mc="http://schemas.openxmlformats.org/markup-compatibility/2006">
              <mc:Choice xmlns:v="urn:schemas-microsoft-com:vml" Requires="v">
                <p:oleObj spid="_x0000_s139309" name="Equation" r:id="rId5" imgW="2120760" imgH="507960" progId="Equation.DSMT4">
                  <p:embed/>
                </p:oleObj>
              </mc:Choice>
              <mc:Fallback>
                <p:oleObj name="Equation" r:id="rId5" imgW="2120760" imgH="507960" progId="Equation.DSMT4">
                  <p:embed/>
                  <p:pic>
                    <p:nvPicPr>
                      <p:cNvPr id="0" name="Picture 17"/>
                      <p:cNvPicPr>
                        <a:picLocks noChangeAspect="1" noChangeArrowheads="1"/>
                      </p:cNvPicPr>
                      <p:nvPr/>
                    </p:nvPicPr>
                    <p:blipFill>
                      <a:blip r:embed="rId6"/>
                      <a:srcRect/>
                      <a:stretch>
                        <a:fillRect/>
                      </a:stretch>
                    </p:blipFill>
                    <p:spPr bwMode="auto">
                      <a:xfrm>
                        <a:off x="2201863" y="3762375"/>
                        <a:ext cx="463550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8582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股票价格的变化过程：几何布朗运动 </a:t>
            </a:r>
            <a:r>
              <a:rPr lang="en-US" altLang="zh-CN" dirty="0" smtClean="0"/>
              <a:t>II</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 </a:t>
            </a:r>
            <a:r>
              <a:rPr lang="zh-CN" altLang="en-US" dirty="0" smtClean="0"/>
              <a:t>不会为负，这与有限责任下股票价格不可能为负是一致的。</a:t>
            </a:r>
          </a:p>
          <a:p>
            <a:r>
              <a:rPr lang="zh-CN" altLang="en-US" dirty="0" smtClean="0"/>
              <a:t>股票连续复利收益率服从正态分布。</a:t>
            </a:r>
          </a:p>
          <a:p>
            <a:pPr lvl="1"/>
            <a:r>
              <a:rPr lang="en-US" altLang="zh-CN" dirty="0" smtClean="0"/>
              <a:t>T − t </a:t>
            </a:r>
            <a:r>
              <a:rPr lang="zh-CN" altLang="en-US" dirty="0" smtClean="0"/>
              <a:t>期间年化的连续复利收益率可以表示为</a:t>
            </a:r>
            <a:endParaRPr lang="en-US" altLang="zh-CN" dirty="0" smtClean="0"/>
          </a:p>
          <a:p>
            <a:pPr lvl="1"/>
            <a:endParaRPr lang="en-US" altLang="zh-CN" dirty="0" smtClean="0"/>
          </a:p>
          <a:p>
            <a:pPr lvl="1"/>
            <a:endParaRPr lang="en-US" altLang="zh-CN" dirty="0" smtClean="0"/>
          </a:p>
          <a:p>
            <a:pPr lvl="1"/>
            <a:r>
              <a:rPr lang="zh-CN" altLang="en-US" dirty="0" smtClean="0"/>
              <a:t>可知随机变量 </a:t>
            </a:r>
            <a:r>
              <a:rPr lang="en-US" altLang="zh-CN" dirty="0" smtClean="0"/>
              <a:t>η </a:t>
            </a:r>
            <a:r>
              <a:rPr lang="zh-CN" altLang="en-US" dirty="0" smtClean="0"/>
              <a:t>服从正态分布</a:t>
            </a:r>
            <a:endParaRPr lang="en-US" altLang="zh-CN" dirty="0" smtClean="0"/>
          </a:p>
          <a:p>
            <a:pPr lvl="1"/>
            <a:endParaRPr lang="en-US" altLang="zh-CN" sz="3200" dirty="0" smtClean="0"/>
          </a:p>
          <a:p>
            <a:pPr lvl="1"/>
            <a:endParaRPr lang="en-US" altLang="zh-CN" dirty="0" smtClean="0"/>
          </a:p>
          <a:p>
            <a:pPr lvl="1"/>
            <a:r>
              <a:rPr lang="en-US" altLang="zh-CN" dirty="0" smtClean="0"/>
              <a:t>σ </a:t>
            </a:r>
            <a:r>
              <a:rPr lang="zh-CN" altLang="en-US" dirty="0" smtClean="0"/>
              <a:t>是股票连续复利收益率的年化标准差，也被称为股票价格对数的波动率（ </a:t>
            </a:r>
            <a:r>
              <a:rPr lang="en-US" altLang="zh-CN" dirty="0" smtClean="0"/>
              <a:t>Volatility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8A19F844-C77F-4363-9C25-28CCC4279131}"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23</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35331640"/>
              </p:ext>
            </p:extLst>
          </p:nvPr>
        </p:nvGraphicFramePr>
        <p:xfrm>
          <a:off x="3316288" y="3109913"/>
          <a:ext cx="1963737" cy="766762"/>
        </p:xfrm>
        <a:graphic>
          <a:graphicData uri="http://schemas.openxmlformats.org/presentationml/2006/ole">
            <mc:AlternateContent xmlns:mc="http://schemas.openxmlformats.org/markup-compatibility/2006">
              <mc:Choice xmlns:v="urn:schemas-microsoft-com:vml" Requires="v">
                <p:oleObj spid="_x0000_s140332" name="Equation" r:id="rId3" imgW="1104840" imgH="431640" progId="Equation.DSMT4">
                  <p:embed/>
                </p:oleObj>
              </mc:Choice>
              <mc:Fallback>
                <p:oleObj name="Equation" r:id="rId3" imgW="1104840" imgH="431640" progId="Equation.DSMT4">
                  <p:embed/>
                  <p:pic>
                    <p:nvPicPr>
                      <p:cNvPr id="0" name="Picture 14"/>
                      <p:cNvPicPr>
                        <a:picLocks noChangeAspect="1" noChangeArrowheads="1"/>
                      </p:cNvPicPr>
                      <p:nvPr/>
                    </p:nvPicPr>
                    <p:blipFill>
                      <a:blip r:embed="rId4"/>
                      <a:srcRect/>
                      <a:stretch>
                        <a:fillRect/>
                      </a:stretch>
                    </p:blipFill>
                    <p:spPr bwMode="auto">
                      <a:xfrm>
                        <a:off x="3316288" y="3109913"/>
                        <a:ext cx="1963737"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0148596"/>
              </p:ext>
            </p:extLst>
          </p:nvPr>
        </p:nvGraphicFramePr>
        <p:xfrm>
          <a:off x="3132138" y="4200525"/>
          <a:ext cx="2609850" cy="869950"/>
        </p:xfrm>
        <a:graphic>
          <a:graphicData uri="http://schemas.openxmlformats.org/presentationml/2006/ole">
            <mc:AlternateContent xmlns:mc="http://schemas.openxmlformats.org/markup-compatibility/2006">
              <mc:Choice xmlns:v="urn:schemas-microsoft-com:vml" Requires="v">
                <p:oleObj spid="_x0000_s140333" name="Equation" r:id="rId5" imgW="1600200" imgH="533160" progId="Equation.DSMT4">
                  <p:embed/>
                </p:oleObj>
              </mc:Choice>
              <mc:Fallback>
                <p:oleObj name="Equation" r:id="rId5" imgW="1600200" imgH="533160" progId="Equation.DSMT4">
                  <p:embed/>
                  <p:pic>
                    <p:nvPicPr>
                      <p:cNvPr id="0" name="Picture 15"/>
                      <p:cNvPicPr>
                        <a:picLocks noChangeAspect="1" noChangeArrowheads="1"/>
                      </p:cNvPicPr>
                      <p:nvPr/>
                    </p:nvPicPr>
                    <p:blipFill>
                      <a:blip r:embed="rId6"/>
                      <a:srcRect/>
                      <a:stretch>
                        <a:fillRect/>
                      </a:stretch>
                    </p:blipFill>
                    <p:spPr bwMode="auto">
                      <a:xfrm>
                        <a:off x="3132138" y="4200525"/>
                        <a:ext cx="26098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530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股票价格的变化过程：几何布朗运动 </a:t>
            </a:r>
            <a:r>
              <a:rPr lang="en-US" altLang="zh-CN" dirty="0" smtClean="0"/>
              <a:t>III</a:t>
            </a:r>
            <a:endParaRPr lang="zh-CN" altLang="en-US" dirty="0"/>
          </a:p>
        </p:txBody>
      </p:sp>
      <p:sp>
        <p:nvSpPr>
          <p:cNvPr id="3" name="内容占位符 2"/>
          <p:cNvSpPr>
            <a:spLocks noGrp="1"/>
          </p:cNvSpPr>
          <p:nvPr>
            <p:ph idx="1"/>
          </p:nvPr>
        </p:nvSpPr>
        <p:spPr>
          <a:xfrm>
            <a:off x="467544" y="1340768"/>
            <a:ext cx="8229600" cy="4530725"/>
          </a:xfrm>
        </p:spPr>
        <p:txBody>
          <a:bodyPr>
            <a:normAutofit fontScale="77500" lnSpcReduction="20000"/>
          </a:bodyPr>
          <a:lstStyle/>
          <a:p>
            <a:endParaRPr lang="en-US" altLang="zh-CN" dirty="0" smtClean="0"/>
          </a:p>
          <a:p>
            <a:r>
              <a:rPr lang="zh-CN" altLang="en-US" dirty="0" smtClean="0"/>
              <a:t>股票价格的对数服从普通布朗运动，特定时刻的股票价格服从对数正态分布。</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p>
          <a:p>
            <a:pPr>
              <a:buNone/>
            </a:pPr>
            <a:endParaRPr lang="en-US" altLang="zh-CN" dirty="0"/>
          </a:p>
          <a:p>
            <a:pPr>
              <a:buNone/>
            </a:pPr>
            <a:endParaRPr lang="en-US" altLang="zh-CN" dirty="0" smtClean="0"/>
          </a:p>
          <a:p>
            <a:pPr>
              <a:buNone/>
            </a:pPr>
            <a:r>
              <a:rPr lang="zh-CN" altLang="en-US" dirty="0" smtClean="0"/>
              <a:t>其中， </a:t>
            </a:r>
            <a:r>
              <a:rPr lang="en-US" altLang="zh-CN" dirty="0" smtClean="0"/>
              <a:t>µ </a:t>
            </a:r>
            <a:r>
              <a:rPr lang="zh-CN" altLang="en-US" dirty="0" smtClean="0"/>
              <a:t>是 ∆</a:t>
            </a:r>
            <a:r>
              <a:rPr lang="en-US" altLang="zh-CN" dirty="0" smtClean="0"/>
              <a:t>t </a:t>
            </a:r>
            <a:r>
              <a:rPr lang="zh-CN" altLang="en-US" dirty="0" smtClean="0"/>
              <a:t>时间内股票价格百分比的年化预期收益率。</a:t>
            </a:r>
            <a:endParaRPr lang="zh-CN" altLang="en-US" dirty="0"/>
          </a:p>
        </p:txBody>
      </p:sp>
      <p:sp>
        <p:nvSpPr>
          <p:cNvPr id="4" name="日期占位符 3"/>
          <p:cNvSpPr>
            <a:spLocks noGrp="1"/>
          </p:cNvSpPr>
          <p:nvPr>
            <p:ph type="dt" sz="half" idx="10"/>
          </p:nvPr>
        </p:nvSpPr>
        <p:spPr/>
        <p:txBody>
          <a:bodyPr/>
          <a:lstStyle/>
          <a:p>
            <a:pPr>
              <a:defRPr/>
            </a:pPr>
            <a:fld id="{8D68B5C5-9912-4971-9CB9-3D59851C2B5F}"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24</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79298258"/>
              </p:ext>
            </p:extLst>
          </p:nvPr>
        </p:nvGraphicFramePr>
        <p:xfrm>
          <a:off x="2241550" y="2454275"/>
          <a:ext cx="4913313" cy="2774950"/>
        </p:xfrm>
        <a:graphic>
          <a:graphicData uri="http://schemas.openxmlformats.org/presentationml/2006/ole">
            <mc:AlternateContent xmlns:mc="http://schemas.openxmlformats.org/markup-compatibility/2006">
              <mc:Choice xmlns:v="urn:schemas-microsoft-com:vml" Requires="v">
                <p:oleObj spid="_x0000_s141335" name="Equation" r:id="rId3" imgW="2831760" imgH="1600200" progId="Equation.DSMT4">
                  <p:embed/>
                </p:oleObj>
              </mc:Choice>
              <mc:Fallback>
                <p:oleObj name="Equation" r:id="rId3" imgW="2831760" imgH="1600200" progId="Equation.DSMT4">
                  <p:embed/>
                  <p:pic>
                    <p:nvPicPr>
                      <p:cNvPr id="0" name="Picture 9"/>
                      <p:cNvPicPr>
                        <a:picLocks noChangeAspect="1" noChangeArrowheads="1"/>
                      </p:cNvPicPr>
                      <p:nvPr/>
                    </p:nvPicPr>
                    <p:blipFill>
                      <a:blip r:embed="rId4"/>
                      <a:srcRect/>
                      <a:stretch>
                        <a:fillRect/>
                      </a:stretch>
                    </p:blipFill>
                    <p:spPr bwMode="auto">
                      <a:xfrm>
                        <a:off x="2241550" y="2454275"/>
                        <a:ext cx="4913313"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9790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案例 </a:t>
            </a:r>
            <a:r>
              <a:rPr lang="en-US" altLang="zh-CN" dirty="0" smtClean="0"/>
              <a:t>11.3 </a:t>
            </a:r>
            <a:r>
              <a:rPr lang="zh-CN" altLang="en-US" dirty="0" smtClean="0"/>
              <a:t>：几何布朗运动下股票价格的概率分布 </a:t>
            </a:r>
            <a:r>
              <a:rPr lang="en-US" altLang="zh-CN" dirty="0" smtClean="0"/>
              <a:t>I</a:t>
            </a:r>
            <a:br>
              <a:rPr lang="en-US" altLang="zh-CN" dirty="0" smtClean="0"/>
            </a:b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设 </a:t>
            </a:r>
            <a:r>
              <a:rPr lang="en-US" altLang="zh-CN" dirty="0" smtClean="0"/>
              <a:t>A </a:t>
            </a:r>
            <a:r>
              <a:rPr lang="zh-CN" altLang="en-US" dirty="0" smtClean="0"/>
              <a:t>股票的当前价格为 </a:t>
            </a:r>
            <a:r>
              <a:rPr lang="en-US" altLang="zh-CN" dirty="0" smtClean="0"/>
              <a:t>50 </a:t>
            </a:r>
            <a:r>
              <a:rPr lang="zh-CN" altLang="en-US" dirty="0" smtClean="0"/>
              <a:t>元，预期收益率为每年</a:t>
            </a:r>
            <a:r>
              <a:rPr lang="en-US" altLang="zh-CN" dirty="0" smtClean="0"/>
              <a:t>18% </a:t>
            </a:r>
            <a:r>
              <a:rPr lang="zh-CN" altLang="en-US" dirty="0" smtClean="0"/>
              <a:t>，波动率为每年 </a:t>
            </a:r>
            <a:r>
              <a:rPr lang="en-US" altLang="zh-CN" dirty="0" smtClean="0"/>
              <a:t>20% </a:t>
            </a:r>
            <a:r>
              <a:rPr lang="zh-CN" altLang="en-US" dirty="0" smtClean="0"/>
              <a:t>，假设该股票价格遵循几何布朗运动且该股票在 </a:t>
            </a:r>
            <a:r>
              <a:rPr lang="en-US" altLang="zh-CN" dirty="0" smtClean="0"/>
              <a:t>6 </a:t>
            </a:r>
            <a:r>
              <a:rPr lang="zh-CN" altLang="en-US" dirty="0" smtClean="0"/>
              <a:t>个月内不付红利。</a:t>
            </a:r>
          </a:p>
          <a:p>
            <a:endParaRPr lang="zh-CN" altLang="en-US" dirty="0" smtClean="0"/>
          </a:p>
          <a:p>
            <a:r>
              <a:rPr lang="zh-CN" altLang="en-US" dirty="0" smtClean="0"/>
              <a:t>请问该股票 </a:t>
            </a:r>
            <a:r>
              <a:rPr lang="en-US" altLang="zh-CN" dirty="0" smtClean="0"/>
              <a:t>6 </a:t>
            </a:r>
            <a:r>
              <a:rPr lang="zh-CN" altLang="en-US" dirty="0" smtClean="0"/>
              <a:t>个月后的价格     的概率分布如何？</a:t>
            </a:r>
            <a:r>
              <a:rPr lang="en-US" altLang="zh-CN" dirty="0" smtClean="0"/>
              <a:t>A </a:t>
            </a:r>
            <a:r>
              <a:rPr lang="zh-CN" altLang="en-US" dirty="0" smtClean="0"/>
              <a:t>股票在 </a:t>
            </a:r>
            <a:r>
              <a:rPr lang="en-US" altLang="zh-CN" dirty="0" smtClean="0"/>
              <a:t>6 </a:t>
            </a:r>
            <a:r>
              <a:rPr lang="zh-CN" altLang="en-US" dirty="0" smtClean="0"/>
              <a:t>个月后股票价格的期望值和标准差分别是多少？</a:t>
            </a:r>
            <a:endParaRPr lang="zh-CN" altLang="en-US" dirty="0"/>
          </a:p>
        </p:txBody>
      </p:sp>
      <p:sp>
        <p:nvSpPr>
          <p:cNvPr id="4" name="日期占位符 3"/>
          <p:cNvSpPr>
            <a:spLocks noGrp="1"/>
          </p:cNvSpPr>
          <p:nvPr>
            <p:ph type="dt" sz="half" idx="10"/>
          </p:nvPr>
        </p:nvSpPr>
        <p:spPr/>
        <p:txBody>
          <a:bodyPr/>
          <a:lstStyle/>
          <a:p>
            <a:pPr>
              <a:defRPr/>
            </a:pPr>
            <a:fld id="{8CF20EE1-2C64-4D66-B6B4-61670117BB9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25</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91369399"/>
              </p:ext>
            </p:extLst>
          </p:nvPr>
        </p:nvGraphicFramePr>
        <p:xfrm>
          <a:off x="5508104" y="4653136"/>
          <a:ext cx="381002" cy="431802"/>
        </p:xfrm>
        <a:graphic>
          <a:graphicData uri="http://schemas.openxmlformats.org/presentationml/2006/ole">
            <mc:AlternateContent xmlns:mc="http://schemas.openxmlformats.org/markup-compatibility/2006">
              <mc:Choice xmlns:v="urn:schemas-microsoft-com:vml" Requires="v">
                <p:oleObj spid="_x0000_s143383" name="Equation" r:id="rId3" imgW="190335" imgH="215713" progId="">
                  <p:embed/>
                </p:oleObj>
              </mc:Choice>
              <mc:Fallback>
                <p:oleObj name="Equation" r:id="rId3" imgW="190335" imgH="215713"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653136"/>
                        <a:ext cx="381002" cy="43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421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案例 </a:t>
            </a:r>
            <a:r>
              <a:rPr lang="en-US" altLang="zh-CN" dirty="0" smtClean="0"/>
              <a:t>11.3 </a:t>
            </a:r>
            <a:r>
              <a:rPr lang="zh-CN" altLang="en-US" dirty="0" smtClean="0"/>
              <a:t>：几何布朗运动下股票价格的概率分布 </a:t>
            </a:r>
            <a:r>
              <a:rPr lang="en-US" altLang="zh-CN" dirty="0" smtClean="0"/>
              <a:t>II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由题意知： </a:t>
            </a:r>
            <a:r>
              <a:rPr lang="en-US" altLang="zh-CN" dirty="0" smtClean="0"/>
              <a:t>S = 50, µ = 0.18, </a:t>
            </a:r>
            <a:r>
              <a:rPr lang="el-GR" altLang="zh-CN" dirty="0" smtClean="0"/>
              <a:t>σ = 0.2, </a:t>
            </a:r>
            <a:r>
              <a:rPr lang="en-US" altLang="zh-CN" dirty="0" smtClean="0"/>
              <a:t>T − t = 0.5 </a:t>
            </a:r>
            <a:r>
              <a:rPr lang="zh-CN" altLang="en-US" dirty="0" smtClean="0"/>
              <a:t>年</a:t>
            </a:r>
          </a:p>
          <a:p>
            <a:r>
              <a:rPr lang="zh-CN" altLang="en-US" dirty="0" smtClean="0"/>
              <a:t>因此 </a:t>
            </a:r>
            <a:r>
              <a:rPr lang="en-US" altLang="zh-CN" dirty="0" smtClean="0"/>
              <a:t>6 </a:t>
            </a:r>
            <a:r>
              <a:rPr lang="zh-CN" altLang="en-US" dirty="0" smtClean="0"/>
              <a:t>个月后 </a:t>
            </a:r>
            <a:r>
              <a:rPr lang="en-US" altLang="zh-CN" dirty="0" smtClean="0"/>
              <a:t>    </a:t>
            </a:r>
            <a:r>
              <a:rPr lang="zh-CN" altLang="en-US" dirty="0" smtClean="0"/>
              <a:t>的概率分布为</a:t>
            </a:r>
            <a:endParaRPr lang="en-US" altLang="zh-CN" dirty="0" smtClean="0"/>
          </a:p>
          <a:p>
            <a:endParaRPr lang="en-US" altLang="zh-CN" dirty="0" smtClean="0"/>
          </a:p>
          <a:p>
            <a:endParaRPr lang="en-US" altLang="zh-CN" dirty="0" smtClean="0"/>
          </a:p>
          <a:p>
            <a:r>
              <a:rPr lang="zh-CN" altLang="en-US" dirty="0" smtClean="0"/>
              <a:t>即             </a:t>
            </a:r>
            <a:r>
              <a:rPr lang="en-US" altLang="zh-CN" dirty="0" smtClean="0"/>
              <a:t>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C15D2ACE-E278-4F8C-A047-9EE2297CAD6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26</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53692425"/>
              </p:ext>
            </p:extLst>
          </p:nvPr>
        </p:nvGraphicFramePr>
        <p:xfrm>
          <a:off x="3275856" y="3212976"/>
          <a:ext cx="381002" cy="431802"/>
        </p:xfrm>
        <a:graphic>
          <a:graphicData uri="http://schemas.openxmlformats.org/presentationml/2006/ole">
            <mc:AlternateContent xmlns:mc="http://schemas.openxmlformats.org/markup-compatibility/2006">
              <mc:Choice xmlns:v="urn:schemas-microsoft-com:vml" Requires="v">
                <p:oleObj spid="_x0000_s144449" name="Equation" r:id="rId3" imgW="190335" imgH="215713" progId="">
                  <p:embed/>
                </p:oleObj>
              </mc:Choice>
              <mc:Fallback>
                <p:oleObj name="Equation" r:id="rId3" imgW="190335" imgH="215713"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212976"/>
                        <a:ext cx="381002" cy="43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86865436"/>
              </p:ext>
            </p:extLst>
          </p:nvPr>
        </p:nvGraphicFramePr>
        <p:xfrm>
          <a:off x="2123728" y="3789040"/>
          <a:ext cx="5619788" cy="857256"/>
        </p:xfrm>
        <a:graphic>
          <a:graphicData uri="http://schemas.openxmlformats.org/presentationml/2006/ole">
            <mc:AlternateContent xmlns:mc="http://schemas.openxmlformats.org/markup-compatibility/2006">
              <mc:Choice xmlns:v="urn:schemas-microsoft-com:vml" Requires="v">
                <p:oleObj spid="_x0000_s144450" name="Equation" r:id="rId5" imgW="2997200" imgH="457200" progId="Equation.DSMT4">
                  <p:embed/>
                </p:oleObj>
              </mc:Choice>
              <mc:Fallback>
                <p:oleObj name="Equation" r:id="rId5" imgW="2997200" imgH="457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789040"/>
                        <a:ext cx="5619788"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0620958"/>
              </p:ext>
            </p:extLst>
          </p:nvPr>
        </p:nvGraphicFramePr>
        <p:xfrm>
          <a:off x="1403648" y="4869160"/>
          <a:ext cx="2680453" cy="487355"/>
        </p:xfrm>
        <a:graphic>
          <a:graphicData uri="http://schemas.openxmlformats.org/presentationml/2006/ole">
            <mc:AlternateContent xmlns:mc="http://schemas.openxmlformats.org/markup-compatibility/2006">
              <mc:Choice xmlns:v="urn:schemas-microsoft-com:vml" Requires="v">
                <p:oleObj spid="_x0000_s144451" name="Equation" r:id="rId7" imgW="1396394" imgH="253890" progId="Equation.DSMT4">
                  <p:embed/>
                </p:oleObj>
              </mc:Choice>
              <mc:Fallback>
                <p:oleObj name="Equation" r:id="rId7" imgW="1396394" imgH="25389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869160"/>
                        <a:ext cx="2680453" cy="487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92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案例 </a:t>
            </a:r>
            <a:r>
              <a:rPr lang="en-US" altLang="zh-CN" dirty="0" smtClean="0"/>
              <a:t>11.3 </a:t>
            </a:r>
            <a:r>
              <a:rPr lang="zh-CN" altLang="en-US" dirty="0" smtClean="0"/>
              <a:t>：几何布朗运动下股票价格的概率分布 </a:t>
            </a:r>
            <a:r>
              <a:rPr lang="en-US" altLang="zh-CN" dirty="0" smtClean="0"/>
              <a:t>III</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dirty="0" smtClean="0"/>
              <a:t>由于一个正态分布变量取值位于均值左右两个标准差范围内的概率为 </a:t>
            </a:r>
            <a:r>
              <a:rPr lang="en-US" altLang="zh-CN" dirty="0" smtClean="0"/>
              <a:t>95% </a:t>
            </a:r>
            <a:r>
              <a:rPr lang="zh-CN" altLang="en-US" dirty="0" smtClean="0"/>
              <a:t>，因此，置信度为 </a:t>
            </a:r>
            <a:r>
              <a:rPr lang="en-US" altLang="zh-CN" dirty="0" smtClean="0"/>
              <a:t>95% </a:t>
            </a:r>
            <a:r>
              <a:rPr lang="zh-CN" altLang="en-US" dirty="0" smtClean="0"/>
              <a:t>时，</a:t>
            </a:r>
          </a:p>
          <a:p>
            <a:endParaRPr lang="zh-CN" altLang="en-US" dirty="0" smtClean="0"/>
          </a:p>
          <a:p>
            <a:pPr>
              <a:buNone/>
            </a:pPr>
            <a:r>
              <a:rPr lang="zh-CN" altLang="en-US" dirty="0" smtClean="0"/>
              <a:t>		</a:t>
            </a:r>
            <a:endParaRPr lang="en-US" altLang="zh-CN" dirty="0" smtClean="0"/>
          </a:p>
          <a:p>
            <a:pPr>
              <a:buNone/>
            </a:pPr>
            <a:endParaRPr lang="en-US" altLang="zh-CN" dirty="0" smtClean="0"/>
          </a:p>
          <a:p>
            <a:r>
              <a:rPr lang="zh-CN" altLang="en-US" dirty="0" smtClean="0"/>
              <a:t>因此， </a:t>
            </a:r>
            <a:r>
              <a:rPr lang="en-US" altLang="zh-CN" dirty="0" smtClean="0"/>
              <a:t>6 </a:t>
            </a:r>
            <a:r>
              <a:rPr lang="zh-CN" altLang="en-US" dirty="0" smtClean="0"/>
              <a:t>个月 </a:t>
            </a:r>
            <a:r>
              <a:rPr lang="en-US" altLang="zh-CN" dirty="0" smtClean="0"/>
              <a:t>A </a:t>
            </a:r>
            <a:r>
              <a:rPr lang="zh-CN" altLang="en-US" dirty="0" smtClean="0"/>
              <a:t>股票价格落在 </a:t>
            </a:r>
            <a:r>
              <a:rPr lang="en-US" altLang="zh-CN" dirty="0" smtClean="0"/>
              <a:t>40.85 </a:t>
            </a:r>
            <a:r>
              <a:rPr lang="zh-CN" altLang="en-US" dirty="0" smtClean="0"/>
              <a:t>元到 </a:t>
            </a:r>
            <a:r>
              <a:rPr lang="en-US" altLang="zh-CN" dirty="0" smtClean="0"/>
              <a:t>71.81 </a:t>
            </a:r>
            <a:r>
              <a:rPr lang="zh-CN" altLang="en-US" dirty="0" smtClean="0"/>
              <a:t>元之间的概率为 </a:t>
            </a:r>
            <a:r>
              <a:rPr lang="en-US" altLang="zh-CN" dirty="0" smtClean="0"/>
              <a:t>95%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12F9B8E-A1D7-4DAC-88E8-9C1BFE6039E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27</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44273424"/>
              </p:ext>
            </p:extLst>
          </p:nvPr>
        </p:nvGraphicFramePr>
        <p:xfrm>
          <a:off x="2627784" y="3573016"/>
          <a:ext cx="2741821" cy="1017583"/>
        </p:xfrm>
        <a:graphic>
          <a:graphicData uri="http://schemas.openxmlformats.org/presentationml/2006/ole">
            <mc:AlternateContent xmlns:mc="http://schemas.openxmlformats.org/markup-compatibility/2006">
              <mc:Choice xmlns:v="urn:schemas-microsoft-com:vml" Requires="v">
                <p:oleObj spid="_x0000_s145431" name="Equation" r:id="rId3" imgW="1231900" imgH="457200" progId="Equation.DSMT4">
                  <p:embed/>
                </p:oleObj>
              </mc:Choice>
              <mc:Fallback>
                <p:oleObj name="Equation" r:id="rId3" imgW="1231900" imgH="457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573016"/>
                        <a:ext cx="2741821" cy="1017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830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案例 </a:t>
            </a:r>
            <a:r>
              <a:rPr lang="en-US" altLang="zh-CN" dirty="0" smtClean="0"/>
              <a:t>11.3 </a:t>
            </a:r>
            <a:r>
              <a:rPr lang="zh-CN" altLang="en-US" dirty="0" smtClean="0"/>
              <a:t>：几何布朗运动下股票价格的概率分布 </a:t>
            </a:r>
            <a:r>
              <a:rPr lang="en-US" altLang="zh-CN" dirty="0" smtClean="0"/>
              <a:t>IV</a:t>
            </a:r>
            <a:br>
              <a:rPr lang="en-US" altLang="zh-CN" dirty="0" smtClean="0"/>
            </a:b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半年后，</a:t>
            </a:r>
            <a:r>
              <a:rPr lang="en-US" altLang="zh-CN" dirty="0" smtClean="0"/>
              <a:t>A </a:t>
            </a:r>
            <a:r>
              <a:rPr lang="zh-CN" altLang="en-US" dirty="0" smtClean="0"/>
              <a:t>股票价格的期望值为 </a:t>
            </a:r>
            <a:r>
              <a:rPr lang="en-US" altLang="zh-CN" dirty="0" smtClean="0"/>
              <a:t>54.71 </a:t>
            </a:r>
            <a:r>
              <a:rPr lang="zh-CN" altLang="en-US" dirty="0" smtClean="0"/>
              <a:t>元，标准差为  </a:t>
            </a:r>
            <a:r>
              <a:rPr lang="en-US" altLang="zh-CN" dirty="0"/>
              <a:t> </a:t>
            </a:r>
            <a:r>
              <a:rPr lang="en-US" altLang="zh-CN" dirty="0" smtClean="0"/>
              <a:t>         </a:t>
            </a:r>
            <a:r>
              <a:rPr lang="zh-CN" altLang="en-US" dirty="0" smtClean="0"/>
              <a:t>或 </a:t>
            </a:r>
            <a:r>
              <a:rPr lang="en-US" altLang="zh-CN" dirty="0" smtClean="0"/>
              <a:t>7.78 </a:t>
            </a:r>
            <a:r>
              <a:rPr lang="zh-CN" altLang="en-US" dirty="0" smtClean="0"/>
              <a:t>。</a:t>
            </a:r>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025A4A0A-FD94-4B88-8C5D-44789C805B4F}"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28</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2523780"/>
              </p:ext>
            </p:extLst>
          </p:nvPr>
        </p:nvGraphicFramePr>
        <p:xfrm>
          <a:off x="2019449" y="2608585"/>
          <a:ext cx="968375" cy="460375"/>
        </p:xfrm>
        <a:graphic>
          <a:graphicData uri="http://schemas.openxmlformats.org/presentationml/2006/ole">
            <mc:AlternateContent xmlns:mc="http://schemas.openxmlformats.org/markup-compatibility/2006">
              <mc:Choice xmlns:v="urn:schemas-microsoft-com:vml" Requires="v">
                <p:oleObj spid="_x0000_s146478" name="Equation" r:id="rId3" imgW="507960" imgH="241200" progId="Equation.DSMT4">
                  <p:embed/>
                </p:oleObj>
              </mc:Choice>
              <mc:Fallback>
                <p:oleObj name="Equation" r:id="rId3" imgW="507960" imgH="241200" progId="Equation.DSMT4">
                  <p:embed/>
                  <p:pic>
                    <p:nvPicPr>
                      <p:cNvPr id="0" name="Picture 16"/>
                      <p:cNvPicPr>
                        <a:picLocks noChangeAspect="1" noChangeArrowheads="1"/>
                      </p:cNvPicPr>
                      <p:nvPr/>
                    </p:nvPicPr>
                    <p:blipFill>
                      <a:blip r:embed="rId4"/>
                      <a:srcRect/>
                      <a:stretch>
                        <a:fillRect/>
                      </a:stretch>
                    </p:blipFill>
                    <p:spPr bwMode="auto">
                      <a:xfrm>
                        <a:off x="2019449" y="2608585"/>
                        <a:ext cx="9683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33811194"/>
              </p:ext>
            </p:extLst>
          </p:nvPr>
        </p:nvGraphicFramePr>
        <p:xfrm>
          <a:off x="1574800" y="3763963"/>
          <a:ext cx="5624513" cy="1030287"/>
        </p:xfrm>
        <a:graphic>
          <a:graphicData uri="http://schemas.openxmlformats.org/presentationml/2006/ole">
            <mc:AlternateContent xmlns:mc="http://schemas.openxmlformats.org/markup-compatibility/2006">
              <mc:Choice xmlns:v="urn:schemas-microsoft-com:vml" Requires="v">
                <p:oleObj spid="_x0000_s146479" name="Equation" r:id="rId5" imgW="3047760" imgH="558720" progId="Equation.DSMT4">
                  <p:embed/>
                </p:oleObj>
              </mc:Choice>
              <mc:Fallback>
                <p:oleObj name="Equation" r:id="rId5" imgW="3047760" imgH="558720" progId="Equation.DSMT4">
                  <p:embed/>
                  <p:pic>
                    <p:nvPicPr>
                      <p:cNvPr id="0" name="Picture 17"/>
                      <p:cNvPicPr>
                        <a:picLocks noChangeAspect="1" noChangeArrowheads="1"/>
                      </p:cNvPicPr>
                      <p:nvPr/>
                    </p:nvPicPr>
                    <p:blipFill>
                      <a:blip r:embed="rId6"/>
                      <a:srcRect/>
                      <a:stretch>
                        <a:fillRect/>
                      </a:stretch>
                    </p:blipFill>
                    <p:spPr bwMode="auto">
                      <a:xfrm>
                        <a:off x="1574800" y="3763963"/>
                        <a:ext cx="5624513"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146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百分比收益率与对数收益率</a:t>
            </a:r>
            <a:endParaRPr lang="zh-CN" altLang="en-US" dirty="0"/>
          </a:p>
        </p:txBody>
      </p:sp>
      <p:sp>
        <p:nvSpPr>
          <p:cNvPr id="3" name="内容占位符 2"/>
          <p:cNvSpPr>
            <a:spLocks noGrp="1"/>
          </p:cNvSpPr>
          <p:nvPr>
            <p:ph idx="1"/>
          </p:nvPr>
        </p:nvSpPr>
        <p:spPr>
          <a:xfrm>
            <a:off x="467544" y="1268760"/>
            <a:ext cx="8229600" cy="4530725"/>
          </a:xfrm>
        </p:spPr>
        <p:txBody>
          <a:bodyPr/>
          <a:lstStyle/>
          <a:p>
            <a:pPr>
              <a:buNone/>
            </a:pPr>
            <a:endParaRPr lang="en-US" altLang="zh-CN" dirty="0" smtClean="0"/>
          </a:p>
          <a:p>
            <a:r>
              <a:rPr lang="zh-CN" altLang="en-US" dirty="0" smtClean="0"/>
              <a:t>短时间内</a:t>
            </a:r>
            <a:endParaRPr lang="en-US" altLang="zh-CN" dirty="0" smtClean="0"/>
          </a:p>
          <a:p>
            <a:endParaRPr lang="en-US" altLang="zh-CN" dirty="0" smtClean="0"/>
          </a:p>
          <a:p>
            <a:endParaRPr lang="en-US" altLang="zh-CN" dirty="0" smtClean="0"/>
          </a:p>
          <a:p>
            <a:r>
              <a:rPr lang="zh-CN" altLang="en-US" dirty="0" smtClean="0"/>
              <a:t>几何布朗运动只意味着短时间内的股票价格百分比收益率服从正态分布，长期间内股价百分比收益率正态分布的性质不再存在，但连续复利收益率始终服从正态分布。</a:t>
            </a:r>
            <a:endParaRPr lang="zh-CN" altLang="en-US" dirty="0"/>
          </a:p>
        </p:txBody>
      </p:sp>
      <p:sp>
        <p:nvSpPr>
          <p:cNvPr id="4" name="日期占位符 3"/>
          <p:cNvSpPr>
            <a:spLocks noGrp="1"/>
          </p:cNvSpPr>
          <p:nvPr>
            <p:ph type="dt" sz="half" idx="10"/>
          </p:nvPr>
        </p:nvSpPr>
        <p:spPr/>
        <p:txBody>
          <a:bodyPr/>
          <a:lstStyle/>
          <a:p>
            <a:pPr>
              <a:defRPr/>
            </a:pPr>
            <a:fld id="{35D2008D-F2B0-4364-A95E-A3E2C32A3285}"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29</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22980470"/>
              </p:ext>
            </p:extLst>
          </p:nvPr>
        </p:nvGraphicFramePr>
        <p:xfrm>
          <a:off x="2728913" y="2471738"/>
          <a:ext cx="2808287" cy="946150"/>
        </p:xfrm>
        <a:graphic>
          <a:graphicData uri="http://schemas.openxmlformats.org/presentationml/2006/ole">
            <mc:AlternateContent xmlns:mc="http://schemas.openxmlformats.org/markup-compatibility/2006">
              <mc:Choice xmlns:v="urn:schemas-microsoft-com:vml" Requires="v">
                <p:oleObj spid="_x0000_s459785" name="Equation" r:id="rId3" imgW="1244520" imgH="419040" progId="Equation.DSMT4">
                  <p:embed/>
                </p:oleObj>
              </mc:Choice>
              <mc:Fallback>
                <p:oleObj name="Equation" r:id="rId3" imgW="1244520" imgH="419040" progId="Equation.DSMT4">
                  <p:embed/>
                  <p:pic>
                    <p:nvPicPr>
                      <p:cNvPr id="0" name=""/>
                      <p:cNvPicPr>
                        <a:picLocks noChangeAspect="1" noChangeArrowheads="1"/>
                      </p:cNvPicPr>
                      <p:nvPr/>
                    </p:nvPicPr>
                    <p:blipFill>
                      <a:blip r:embed="rId4"/>
                      <a:srcRect/>
                      <a:stretch>
                        <a:fillRect/>
                      </a:stretch>
                    </p:blipFill>
                    <p:spPr bwMode="auto">
                      <a:xfrm>
                        <a:off x="2728913" y="2471738"/>
                        <a:ext cx="2808287"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726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dobe 仿宋 Std R" pitchFamily="18" charset="-122"/>
                <a:ea typeface="Adobe 仿宋 Std R" pitchFamily="18" charset="-122"/>
              </a:rPr>
              <a:t>目录</a:t>
            </a:r>
            <a:endParaRPr lang="zh-CN" altLang="en-US" dirty="0">
              <a:latin typeface="Adobe 仿宋 Std R" pitchFamily="18" charset="-122"/>
              <a:ea typeface="Adobe 仿宋 Std R" pitchFamily="18" charset="-122"/>
            </a:endParaRPr>
          </a:p>
        </p:txBody>
      </p:sp>
      <p:sp>
        <p:nvSpPr>
          <p:cNvPr id="3" name="内容占位符 2"/>
          <p:cNvSpPr>
            <a:spLocks noGrp="1"/>
          </p:cNvSpPr>
          <p:nvPr>
            <p:ph idx="1"/>
          </p:nvPr>
        </p:nvSpPr>
        <p:spPr>
          <a:xfrm>
            <a:off x="467544" y="1052736"/>
            <a:ext cx="8229600" cy="4530725"/>
          </a:xfrm>
        </p:spPr>
        <p:txBody>
          <a:bodyPr>
            <a:normAutofit/>
          </a:bodyPr>
          <a:lstStyle/>
          <a:p>
            <a:pPr>
              <a:lnSpc>
                <a:spcPct val="150000"/>
              </a:lnSpc>
            </a:pPr>
            <a:endParaRPr lang="en-US" altLang="zh-CN" dirty="0" smtClean="0"/>
          </a:p>
          <a:p>
            <a:pPr>
              <a:lnSpc>
                <a:spcPct val="150000"/>
              </a:lnSpc>
              <a:buNone/>
            </a:pPr>
            <a:r>
              <a:rPr lang="en-US" altLang="zh-CN" dirty="0" smtClean="0">
                <a:solidFill>
                  <a:srgbClr val="002060"/>
                </a:solidFill>
              </a:rPr>
              <a:t>BSM </a:t>
            </a:r>
            <a:r>
              <a:rPr lang="zh-CN" altLang="en-US" dirty="0" smtClean="0">
                <a:solidFill>
                  <a:srgbClr val="002060"/>
                </a:solidFill>
              </a:rPr>
              <a:t>期权定价模型的基本思路</a:t>
            </a:r>
          </a:p>
          <a:p>
            <a:pPr>
              <a:lnSpc>
                <a:spcPct val="150000"/>
              </a:lnSpc>
              <a:buNone/>
            </a:pPr>
            <a:r>
              <a:rPr lang="zh-CN" altLang="en-US" dirty="0" smtClean="0">
                <a:solidFill>
                  <a:schemeClr val="bg1">
                    <a:lumMod val="75000"/>
                  </a:schemeClr>
                </a:solidFill>
              </a:rPr>
              <a:t>股票价格的变化过程</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期权定价公式的精确度评价与拓展</a:t>
            </a:r>
          </a:p>
        </p:txBody>
      </p:sp>
      <p:sp>
        <p:nvSpPr>
          <p:cNvPr id="4" name="日期占位符 3"/>
          <p:cNvSpPr>
            <a:spLocks noGrp="1"/>
          </p:cNvSpPr>
          <p:nvPr>
            <p:ph type="dt" sz="half" idx="10"/>
          </p:nvPr>
        </p:nvSpPr>
        <p:spPr/>
        <p:txBody>
          <a:bodyPr/>
          <a:lstStyle/>
          <a:p>
            <a:pPr>
              <a:defRPr/>
            </a:pPr>
            <a:fld id="{AD854C03-6A7B-4FFA-AE22-17F393FCF84D}" type="datetime10">
              <a:rPr lang="zh-CN" altLang="en-US" smtClean="0">
                <a:solidFill>
                  <a:srgbClr val="000000"/>
                </a:solidFill>
              </a:rPr>
              <a:pPr>
                <a:defRPr/>
              </a:pPr>
              <a:t>20:00</a:t>
            </a:fld>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a:t>
            </a:fld>
            <a:endParaRPr lang="en-US" altLang="zh-CN">
              <a:solidFill>
                <a:srgbClr val="000000"/>
              </a:solidFill>
            </a:endParaRPr>
          </a:p>
        </p:txBody>
      </p:sp>
    </p:spTree>
    <p:extLst>
      <p:ext uri="{BB962C8B-B14F-4D97-AF65-F5344CB8AC3E}">
        <p14:creationId xmlns:p14="http://schemas.microsoft.com/office/powerpoint/2010/main" val="4261545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1900</a:t>
            </a:r>
            <a:r>
              <a:rPr lang="zh-CN" altLang="en-US" sz="3600" dirty="0" smtClean="0"/>
              <a:t>－</a:t>
            </a:r>
            <a:r>
              <a:rPr lang="en-US" altLang="zh-CN" sz="3600" dirty="0" smtClean="0"/>
              <a:t>2000</a:t>
            </a:r>
            <a:r>
              <a:rPr lang="zh-CN" altLang="en-US" sz="3600" dirty="0" smtClean="0"/>
              <a:t>主要国家股指实际收益率</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702CF53A-B421-4123-A188-6ED98FCE1FA4}"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30</a:t>
            </a:fld>
            <a:endParaRPr lang="en-US" altLang="zh-CN">
              <a:solidFill>
                <a:srgbClr val="000000"/>
              </a:solidFill>
            </a:endParaRPr>
          </a:p>
        </p:txBody>
      </p:sp>
      <p:pic>
        <p:nvPicPr>
          <p:cNvPr id="168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824472" y="1088741"/>
            <a:ext cx="5040560" cy="51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147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预期收益率 </a:t>
            </a:r>
            <a:r>
              <a:rPr lang="en-US" altLang="zh-CN" dirty="0" smtClean="0"/>
              <a:t>µ</a:t>
            </a:r>
            <a:endParaRPr lang="zh-CN" altLang="en-US" dirty="0"/>
          </a:p>
        </p:txBody>
      </p:sp>
      <p:sp>
        <p:nvSpPr>
          <p:cNvPr id="3" name="内容占位符 2"/>
          <p:cNvSpPr>
            <a:spLocks noGrp="1"/>
          </p:cNvSpPr>
          <p:nvPr>
            <p:ph idx="1"/>
          </p:nvPr>
        </p:nvSpPr>
        <p:spPr>
          <a:xfrm>
            <a:off x="467544" y="1196752"/>
            <a:ext cx="8229600" cy="4530725"/>
          </a:xfrm>
        </p:spPr>
        <p:txBody>
          <a:bodyPr>
            <a:normAutofit lnSpcReduction="10000"/>
          </a:bodyPr>
          <a:lstStyle/>
          <a:p>
            <a:pPr marL="0" indent="0">
              <a:buNone/>
            </a:pPr>
            <a:endParaRPr lang="en-US" altLang="zh-CN" dirty="0" smtClean="0"/>
          </a:p>
          <a:p>
            <a:r>
              <a:rPr lang="en-US" altLang="zh-CN" dirty="0" smtClean="0"/>
              <a:t>µ </a:t>
            </a:r>
            <a:r>
              <a:rPr lang="zh-CN" altLang="en-US" dirty="0" smtClean="0"/>
              <a:t>为 ∆</a:t>
            </a:r>
            <a:r>
              <a:rPr lang="en-US" altLang="zh-CN" dirty="0" smtClean="0"/>
              <a:t>t </a:t>
            </a:r>
            <a:r>
              <a:rPr lang="zh-CN" altLang="en-US" dirty="0" smtClean="0"/>
              <a:t>时间内股票的年化百分比期望收益率，股票的连续复利收益率              。</a:t>
            </a:r>
          </a:p>
          <a:p>
            <a:pPr>
              <a:buNone/>
            </a:pPr>
            <a:r>
              <a:rPr lang="zh-CN" altLang="en-US" dirty="0" smtClean="0"/>
              <a:t>		</a:t>
            </a:r>
          </a:p>
          <a:p>
            <a:r>
              <a:rPr lang="zh-CN" altLang="en-US" dirty="0" smtClean="0"/>
              <a:t>根据资本资产定价原理， </a:t>
            </a:r>
            <a:r>
              <a:rPr lang="en-US" altLang="zh-CN" dirty="0" smtClean="0"/>
              <a:t>µ </a:t>
            </a:r>
            <a:r>
              <a:rPr lang="zh-CN" altLang="en-US" dirty="0" smtClean="0"/>
              <a:t>取决于该证券的系统性风险、无风险利率水平、以及市场的风险收益偏好。由于后者涉及主观因素，因此其决定本身就较复杂。然而幸运的是，在无套利条件下，衍生证券的定价与标的资产的预期收益率是无关的。</a:t>
            </a:r>
            <a:endParaRPr lang="zh-CN" altLang="en-US" dirty="0"/>
          </a:p>
        </p:txBody>
      </p:sp>
      <p:sp>
        <p:nvSpPr>
          <p:cNvPr id="4" name="日期占位符 3"/>
          <p:cNvSpPr>
            <a:spLocks noGrp="1"/>
          </p:cNvSpPr>
          <p:nvPr>
            <p:ph type="dt" sz="half" idx="10"/>
          </p:nvPr>
        </p:nvSpPr>
        <p:spPr/>
        <p:txBody>
          <a:bodyPr/>
          <a:lstStyle/>
          <a:p>
            <a:pPr>
              <a:defRPr/>
            </a:pPr>
            <a:fld id="{586A16AA-A3EE-4C4C-8C2B-80C2D89AAC5E}"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31</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71497473"/>
              </p:ext>
            </p:extLst>
          </p:nvPr>
        </p:nvGraphicFramePr>
        <p:xfrm>
          <a:off x="4788024" y="2060848"/>
          <a:ext cx="879475" cy="768350"/>
        </p:xfrm>
        <a:graphic>
          <a:graphicData uri="http://schemas.openxmlformats.org/presentationml/2006/ole">
            <mc:AlternateContent xmlns:mc="http://schemas.openxmlformats.org/markup-compatibility/2006">
              <mc:Choice xmlns:v="urn:schemas-microsoft-com:vml" Requires="v">
                <p:oleObj spid="_x0000_s460809" name="Equation" r:id="rId3" imgW="495000" imgH="431640" progId="Equation.DSMT4">
                  <p:embed/>
                </p:oleObj>
              </mc:Choice>
              <mc:Fallback>
                <p:oleObj name="Equation" r:id="rId3" imgW="495000" imgH="431640" progId="Equation.DSMT4">
                  <p:embed/>
                  <p:pic>
                    <p:nvPicPr>
                      <p:cNvPr id="0" name=""/>
                      <p:cNvPicPr>
                        <a:picLocks noChangeAspect="1" noChangeArrowheads="1"/>
                      </p:cNvPicPr>
                      <p:nvPr/>
                    </p:nvPicPr>
                    <p:blipFill>
                      <a:blip r:embed="rId4"/>
                      <a:srcRect/>
                      <a:stretch>
                        <a:fillRect/>
                      </a:stretch>
                    </p:blipFill>
                    <p:spPr bwMode="auto">
                      <a:xfrm>
                        <a:off x="4788024" y="2060848"/>
                        <a:ext cx="8794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371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波动率 </a:t>
            </a:r>
            <a:r>
              <a:rPr lang="el-GR" altLang="zh-CN" dirty="0" smtClean="0"/>
              <a:t>σ</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证券价格对数的年波动率，是股票价格对数收益率的年化标准差</a:t>
            </a:r>
          </a:p>
          <a:p>
            <a:endParaRPr lang="zh-CN" altLang="en-US" dirty="0" smtClean="0"/>
          </a:p>
          <a:p>
            <a:r>
              <a:rPr lang="zh-CN" altLang="en-US" dirty="0" smtClean="0"/>
              <a:t>人们常常从历史的证券价格数据中计算出样本对数收益率的标准差，再对时间标准化，得到年标准差，即为波动率的估计值。</a:t>
            </a:r>
          </a:p>
          <a:p>
            <a:endParaRPr lang="zh-CN" altLang="en-US" dirty="0" smtClean="0"/>
          </a:p>
          <a:p>
            <a:r>
              <a:rPr lang="zh-CN" altLang="en-US" dirty="0" smtClean="0"/>
              <a:t>在计算中，一般情况下时间距离计算时越近越好；但时间窗口也不宜太短；一般采用交易天数计算波动率而不采用日历天数。</a:t>
            </a:r>
            <a:endParaRPr lang="zh-CN" altLang="en-US" dirty="0"/>
          </a:p>
        </p:txBody>
      </p:sp>
      <p:sp>
        <p:nvSpPr>
          <p:cNvPr id="4" name="日期占位符 3"/>
          <p:cNvSpPr>
            <a:spLocks noGrp="1"/>
          </p:cNvSpPr>
          <p:nvPr>
            <p:ph type="dt" sz="half" idx="10"/>
          </p:nvPr>
        </p:nvSpPr>
        <p:spPr/>
        <p:txBody>
          <a:bodyPr/>
          <a:lstStyle/>
          <a:p>
            <a:pPr>
              <a:defRPr/>
            </a:pPr>
            <a:fld id="{90987FC4-C4BD-451A-83FA-F538CEF1B0B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32</a:t>
            </a:fld>
            <a:endParaRPr lang="en-US" altLang="zh-CN">
              <a:solidFill>
                <a:srgbClr val="000000"/>
              </a:solidFill>
            </a:endParaRPr>
          </a:p>
        </p:txBody>
      </p:sp>
    </p:spTree>
    <p:extLst>
      <p:ext uri="{BB962C8B-B14F-4D97-AF65-F5344CB8AC3E}">
        <p14:creationId xmlns:p14="http://schemas.microsoft.com/office/powerpoint/2010/main" val="3273140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样本间隔对收益率与波动率估计的影响</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214414" y="1643050"/>
            <a:ext cx="6714454" cy="4214842"/>
          </a:xfrm>
        </p:spPr>
      </p:pic>
      <p:sp>
        <p:nvSpPr>
          <p:cNvPr id="3" name="日期占位符 2"/>
          <p:cNvSpPr>
            <a:spLocks noGrp="1"/>
          </p:cNvSpPr>
          <p:nvPr>
            <p:ph type="dt" sz="half" idx="10"/>
          </p:nvPr>
        </p:nvSpPr>
        <p:spPr/>
        <p:txBody>
          <a:bodyPr/>
          <a:lstStyle/>
          <a:p>
            <a:pPr>
              <a:defRPr/>
            </a:pPr>
            <a:fld id="{04D44FD9-3415-4D99-B0E8-B9B767426D5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2533914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衍生品价格所服从的随机过程</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zh-CN" altLang="en-US" dirty="0" smtClean="0"/>
              <a:t>当股票价格服从几何布朗运动</a:t>
            </a:r>
          </a:p>
          <a:p>
            <a:pPr>
              <a:buNone/>
            </a:pPr>
            <a:r>
              <a:rPr lang="zh-CN" altLang="en-US" dirty="0" smtClean="0"/>
              <a:t>		</a:t>
            </a:r>
            <a:endParaRPr lang="en-US" altLang="zh-CN" dirty="0" smtClean="0"/>
          </a:p>
          <a:p>
            <a:endParaRPr lang="en-US" altLang="zh-CN" dirty="0" smtClean="0"/>
          </a:p>
          <a:p>
            <a:r>
              <a:rPr lang="zh-CN" altLang="en-US" dirty="0" smtClean="0"/>
              <a:t>根据伊藤引理，衍生证券的价格 </a:t>
            </a:r>
            <a:r>
              <a:rPr lang="en-US" altLang="zh-CN" dirty="0" smtClean="0"/>
              <a:t>G </a:t>
            </a:r>
            <a:r>
              <a:rPr lang="zh-CN" altLang="en-US" dirty="0" smtClean="0"/>
              <a:t>应遵循如下过程：</a:t>
            </a:r>
            <a:endParaRPr lang="en-US" altLang="zh-CN" dirty="0" smtClean="0"/>
          </a:p>
          <a:p>
            <a:endParaRPr lang="en-US" altLang="zh-CN" dirty="0" smtClean="0"/>
          </a:p>
          <a:p>
            <a:pPr lvl="4"/>
            <a:endParaRPr lang="en-US" altLang="zh-CN" dirty="0" smtClean="0"/>
          </a:p>
          <a:p>
            <a:r>
              <a:rPr lang="zh-CN" altLang="en-US" dirty="0" smtClean="0"/>
              <a:t>衍生证券价格 </a:t>
            </a:r>
            <a:r>
              <a:rPr lang="en-US" altLang="zh-CN" dirty="0" smtClean="0"/>
              <a:t>G </a:t>
            </a:r>
            <a:r>
              <a:rPr lang="zh-CN" altLang="en-US" dirty="0" smtClean="0"/>
              <a:t>和股票价格 </a:t>
            </a:r>
            <a:r>
              <a:rPr lang="en-US" altLang="zh-CN" dirty="0" smtClean="0"/>
              <a:t>S </a:t>
            </a:r>
            <a:r>
              <a:rPr lang="zh-CN" altLang="en-US" dirty="0" smtClean="0"/>
              <a:t>都受同一个不确定性来源 </a:t>
            </a:r>
            <a:r>
              <a:rPr lang="en-US" altLang="zh-CN" dirty="0" err="1" smtClean="0"/>
              <a:t>dz</a:t>
            </a:r>
            <a:r>
              <a:rPr lang="en-US" altLang="zh-CN" dirty="0" smtClean="0"/>
              <a:t> </a:t>
            </a:r>
            <a:r>
              <a:rPr lang="zh-CN" altLang="en-US" dirty="0" smtClean="0"/>
              <a:t>的影响</a:t>
            </a:r>
            <a:endParaRPr lang="zh-CN" altLang="en-US" dirty="0"/>
          </a:p>
        </p:txBody>
      </p:sp>
      <p:sp>
        <p:nvSpPr>
          <p:cNvPr id="4" name="日期占位符 3"/>
          <p:cNvSpPr>
            <a:spLocks noGrp="1"/>
          </p:cNvSpPr>
          <p:nvPr>
            <p:ph type="dt" sz="half" idx="10"/>
          </p:nvPr>
        </p:nvSpPr>
        <p:spPr/>
        <p:txBody>
          <a:bodyPr/>
          <a:lstStyle/>
          <a:p>
            <a:pPr>
              <a:defRPr/>
            </a:pPr>
            <a:fld id="{E4A15D27-121C-473A-8238-3132062F547F}"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34</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19293669"/>
              </p:ext>
            </p:extLst>
          </p:nvPr>
        </p:nvGraphicFramePr>
        <p:xfrm>
          <a:off x="3013075" y="2786063"/>
          <a:ext cx="2830513" cy="461962"/>
        </p:xfrm>
        <a:graphic>
          <a:graphicData uri="http://schemas.openxmlformats.org/presentationml/2006/ole">
            <mc:AlternateContent xmlns:mc="http://schemas.openxmlformats.org/markup-compatibility/2006">
              <mc:Choice xmlns:v="urn:schemas-microsoft-com:vml" Requires="v">
                <p:oleObj spid="_x0000_s148526" name="Equation" r:id="rId3" imgW="1244520" imgH="203040" progId="Equation.DSMT4">
                  <p:embed/>
                </p:oleObj>
              </mc:Choice>
              <mc:Fallback>
                <p:oleObj name="Equation" r:id="rId3" imgW="1244520" imgH="203040" progId="Equation.DSMT4">
                  <p:embed/>
                  <p:pic>
                    <p:nvPicPr>
                      <p:cNvPr id="0" name="Picture 16"/>
                      <p:cNvPicPr>
                        <a:picLocks noChangeAspect="1" noChangeArrowheads="1"/>
                      </p:cNvPicPr>
                      <p:nvPr/>
                    </p:nvPicPr>
                    <p:blipFill>
                      <a:blip r:embed="rId4"/>
                      <a:srcRect/>
                      <a:stretch>
                        <a:fillRect/>
                      </a:stretch>
                    </p:blipFill>
                    <p:spPr bwMode="auto">
                      <a:xfrm>
                        <a:off x="3013075" y="2786063"/>
                        <a:ext cx="2830513"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69454236"/>
              </p:ext>
            </p:extLst>
          </p:nvPr>
        </p:nvGraphicFramePr>
        <p:xfrm>
          <a:off x="2052638" y="4056063"/>
          <a:ext cx="5334000" cy="827087"/>
        </p:xfrm>
        <a:graphic>
          <a:graphicData uri="http://schemas.openxmlformats.org/presentationml/2006/ole">
            <mc:AlternateContent xmlns:mc="http://schemas.openxmlformats.org/markup-compatibility/2006">
              <mc:Choice xmlns:v="urn:schemas-microsoft-com:vml" Requires="v">
                <p:oleObj spid="_x0000_s148527" name="Equation" r:id="rId5" imgW="3276360" imgH="507960" progId="Equation.DSMT4">
                  <p:embed/>
                </p:oleObj>
              </mc:Choice>
              <mc:Fallback>
                <p:oleObj name="Equation" r:id="rId5" imgW="3276360" imgH="507960" progId="Equation.DSMT4">
                  <p:embed/>
                  <p:pic>
                    <p:nvPicPr>
                      <p:cNvPr id="0" name="Picture 17"/>
                      <p:cNvPicPr>
                        <a:picLocks noChangeAspect="1" noChangeArrowheads="1"/>
                      </p:cNvPicPr>
                      <p:nvPr/>
                    </p:nvPicPr>
                    <p:blipFill>
                      <a:blip r:embed="rId6"/>
                      <a:srcRect/>
                      <a:stretch>
                        <a:fillRect/>
                      </a:stretch>
                    </p:blipFill>
                    <p:spPr bwMode="auto">
                      <a:xfrm>
                        <a:off x="2052638" y="4056063"/>
                        <a:ext cx="5334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917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期权定价模型的基本思路</a:t>
            </a:r>
          </a:p>
          <a:p>
            <a:pPr>
              <a:lnSpc>
                <a:spcPct val="150000"/>
              </a:lnSpc>
              <a:buNone/>
            </a:pPr>
            <a:r>
              <a:rPr lang="zh-CN" altLang="en-US" dirty="0" smtClean="0">
                <a:solidFill>
                  <a:schemeClr val="bg1">
                    <a:lumMod val="75000"/>
                  </a:schemeClr>
                </a:solidFill>
              </a:rPr>
              <a:t>股票价格的变化过程</a:t>
            </a:r>
          </a:p>
          <a:p>
            <a:pPr>
              <a:lnSpc>
                <a:spcPct val="150000"/>
              </a:lnSpc>
              <a:buNone/>
            </a:pPr>
            <a:r>
              <a:rPr lang="en-US" altLang="zh-CN" dirty="0" smtClean="0">
                <a:solidFill>
                  <a:srgbClr val="002060"/>
                </a:solidFill>
              </a:rPr>
              <a:t>BSM </a:t>
            </a:r>
            <a:r>
              <a:rPr lang="zh-CN" altLang="en-US" dirty="0" smtClean="0">
                <a:solidFill>
                  <a:srgbClr val="002060"/>
                </a:solidFill>
              </a:rPr>
              <a:t>期权定价公式</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期权定价公式的精确度评价与拓展</a:t>
            </a:r>
          </a:p>
        </p:txBody>
      </p:sp>
      <p:sp>
        <p:nvSpPr>
          <p:cNvPr id="4" name="日期占位符 3"/>
          <p:cNvSpPr>
            <a:spLocks noGrp="1"/>
          </p:cNvSpPr>
          <p:nvPr>
            <p:ph type="dt" sz="half" idx="10"/>
          </p:nvPr>
        </p:nvSpPr>
        <p:spPr/>
        <p:txBody>
          <a:bodyPr/>
          <a:lstStyle/>
          <a:p>
            <a:pPr>
              <a:defRPr/>
            </a:pPr>
            <a:fld id="{0423BBC7-16E8-4B47-BDF8-39F3B6968830}" type="datetime10">
              <a:rPr lang="zh-CN" altLang="en-US" smtClean="0">
                <a:solidFill>
                  <a:srgbClr val="000000"/>
                </a:solidFill>
              </a:rPr>
              <a:pPr>
                <a:defRPr/>
              </a:pPr>
              <a:t>20:00</a:t>
            </a:fld>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35</a:t>
            </a:fld>
            <a:endParaRPr lang="en-US" altLang="zh-CN">
              <a:solidFill>
                <a:srgbClr val="000000"/>
              </a:solidFill>
            </a:endParaRPr>
          </a:p>
        </p:txBody>
      </p:sp>
    </p:spTree>
    <p:extLst>
      <p:ext uri="{BB962C8B-B14F-4D97-AF65-F5344CB8AC3E}">
        <p14:creationId xmlns:p14="http://schemas.microsoft.com/office/powerpoint/2010/main" val="321527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a:t>
            </a:r>
            <a:endParaRPr lang="zh-CN" altLang="en-US" dirty="0"/>
          </a:p>
        </p:txBody>
      </p:sp>
      <p:sp>
        <p:nvSpPr>
          <p:cNvPr id="3" name="内容占位符 2"/>
          <p:cNvSpPr>
            <a:spLocks noGrp="1"/>
          </p:cNvSpPr>
          <p:nvPr>
            <p:ph idx="1"/>
          </p:nvPr>
        </p:nvSpPr>
        <p:spPr>
          <a:xfrm>
            <a:off x="467544" y="980728"/>
            <a:ext cx="8229600" cy="4530725"/>
          </a:xfrm>
        </p:spPr>
        <p:txBody>
          <a:bodyPr/>
          <a:lstStyle/>
          <a:p>
            <a:endParaRPr lang="en-US" altLang="zh-CN" dirty="0" smtClean="0"/>
          </a:p>
          <a:p>
            <a:r>
              <a:rPr lang="zh-CN" altLang="en-US" dirty="0" smtClean="0"/>
              <a:t>证券</a:t>
            </a:r>
            <a:r>
              <a:rPr lang="zh-CN" altLang="en-US" dirty="0"/>
              <a:t>价格遵循几何布朗运动，即 </a:t>
            </a:r>
            <a:r>
              <a:rPr lang="en-US" altLang="zh-CN" dirty="0"/>
              <a:t>µ </a:t>
            </a:r>
            <a:r>
              <a:rPr lang="zh-CN" altLang="en-US" dirty="0"/>
              <a:t>和 </a:t>
            </a:r>
            <a:r>
              <a:rPr lang="en-US" altLang="zh-CN" dirty="0"/>
              <a:t>σ </a:t>
            </a:r>
            <a:r>
              <a:rPr lang="zh-CN" altLang="en-US" dirty="0"/>
              <a:t>为</a:t>
            </a:r>
            <a:r>
              <a:rPr lang="zh-CN" altLang="en-US" dirty="0" smtClean="0"/>
              <a:t>常数</a:t>
            </a:r>
            <a:endParaRPr lang="en-US" altLang="zh-CN" dirty="0" smtClean="0"/>
          </a:p>
          <a:p>
            <a:r>
              <a:rPr lang="zh-CN" altLang="en-US" dirty="0" smtClean="0"/>
              <a:t>允许卖空标的证券</a:t>
            </a:r>
          </a:p>
          <a:p>
            <a:r>
              <a:rPr lang="zh-CN" altLang="en-US" dirty="0" smtClean="0"/>
              <a:t>没有交易费用和税收，所有证券都完全可分</a:t>
            </a:r>
          </a:p>
          <a:p>
            <a:r>
              <a:rPr lang="zh-CN" altLang="en-US" dirty="0" smtClean="0"/>
              <a:t>衍生证券有效期内标的证券没有现金收益支付</a:t>
            </a:r>
          </a:p>
          <a:p>
            <a:r>
              <a:rPr lang="zh-CN" altLang="en-US" dirty="0" smtClean="0"/>
              <a:t>不存在无风险套利机会</a:t>
            </a:r>
          </a:p>
          <a:p>
            <a:r>
              <a:rPr lang="zh-CN" altLang="en-US" dirty="0" smtClean="0"/>
              <a:t>证券交易是连续的，价格变动也是连续的</a:t>
            </a:r>
          </a:p>
          <a:p>
            <a:r>
              <a:rPr lang="zh-CN" altLang="en-US" dirty="0" smtClean="0"/>
              <a:t>衍生证券有效期内，无风险利率 </a:t>
            </a:r>
            <a:r>
              <a:rPr lang="en-US" altLang="zh-CN" dirty="0" smtClean="0"/>
              <a:t>r </a:t>
            </a:r>
            <a:r>
              <a:rPr lang="zh-CN" altLang="en-US" dirty="0" smtClean="0"/>
              <a:t>为常数</a:t>
            </a:r>
            <a:endParaRPr lang="zh-CN" altLang="en-US" dirty="0"/>
          </a:p>
        </p:txBody>
      </p:sp>
      <p:sp>
        <p:nvSpPr>
          <p:cNvPr id="4" name="日期占位符 3"/>
          <p:cNvSpPr>
            <a:spLocks noGrp="1"/>
          </p:cNvSpPr>
          <p:nvPr>
            <p:ph type="dt" sz="half" idx="10"/>
          </p:nvPr>
        </p:nvSpPr>
        <p:spPr/>
        <p:txBody>
          <a:bodyPr/>
          <a:lstStyle/>
          <a:p>
            <a:pPr>
              <a:defRPr/>
            </a:pPr>
            <a:fld id="{0D18B23B-543A-4D03-9787-4D1B11F65D0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36</a:t>
            </a:fld>
            <a:endParaRPr lang="en-US" altLang="zh-CN">
              <a:solidFill>
                <a:srgbClr val="000000"/>
              </a:solidFill>
            </a:endParaRPr>
          </a:p>
        </p:txBody>
      </p:sp>
    </p:spTree>
    <p:extLst>
      <p:ext uri="{BB962C8B-B14F-4D97-AF65-F5344CB8AC3E}">
        <p14:creationId xmlns:p14="http://schemas.microsoft.com/office/powerpoint/2010/main" val="155528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微分分程的推导 </a:t>
            </a:r>
            <a:r>
              <a:rPr lang="en-US" altLang="zh-CN" dirty="0" smtClean="0"/>
              <a:t>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由于假设股票价格 </a:t>
            </a:r>
            <a:r>
              <a:rPr lang="en-US" altLang="zh-CN" dirty="0" smtClean="0"/>
              <a:t>S </a:t>
            </a:r>
            <a:r>
              <a:rPr lang="zh-CN" altLang="en-US" dirty="0" smtClean="0"/>
              <a:t>遵循几何布朗运动，因此</a:t>
            </a:r>
          </a:p>
          <a:p>
            <a:pPr lvl="4"/>
            <a:endParaRPr lang="zh-CN" altLang="en-US" dirty="0" smtClean="0"/>
          </a:p>
          <a:p>
            <a:pPr>
              <a:buNone/>
            </a:pPr>
            <a:r>
              <a:rPr lang="en-US" altLang="zh-CN" dirty="0" smtClean="0"/>
              <a:t>	</a:t>
            </a:r>
            <a:r>
              <a:rPr lang="zh-CN" altLang="en-US" dirty="0" smtClean="0"/>
              <a:t>		</a:t>
            </a:r>
            <a:endParaRPr lang="en-US" altLang="zh-CN" dirty="0" smtClean="0"/>
          </a:p>
          <a:p>
            <a:pPr lvl="4"/>
            <a:endParaRPr lang="en-US" altLang="zh-CN" dirty="0" smtClean="0"/>
          </a:p>
          <a:p>
            <a:pPr>
              <a:buNone/>
            </a:pPr>
            <a:r>
              <a:rPr lang="en-US" altLang="zh-CN" dirty="0" smtClean="0"/>
              <a:t>	</a:t>
            </a:r>
            <a:r>
              <a:rPr lang="zh-CN" altLang="en-US" dirty="0" smtClean="0"/>
              <a:t>在一个小的时间间隔 ∆</a:t>
            </a:r>
            <a:r>
              <a:rPr lang="en-US" altLang="zh-CN" dirty="0" smtClean="0"/>
              <a:t>t </a:t>
            </a:r>
            <a:r>
              <a:rPr lang="zh-CN" altLang="en-US" dirty="0" smtClean="0"/>
              <a:t>中， </a:t>
            </a:r>
            <a:r>
              <a:rPr lang="en-US" altLang="zh-CN" dirty="0" smtClean="0"/>
              <a:t>S </a:t>
            </a:r>
            <a:r>
              <a:rPr lang="zh-CN" altLang="en-US" dirty="0" smtClean="0"/>
              <a:t>的变化值 ∆</a:t>
            </a:r>
            <a:r>
              <a:rPr lang="en-US" altLang="zh-CN" dirty="0" smtClean="0"/>
              <a:t>S </a:t>
            </a:r>
            <a:r>
              <a:rPr lang="zh-CN" altLang="en-US" dirty="0" smtClean="0"/>
              <a:t>为</a:t>
            </a:r>
          </a:p>
          <a:p>
            <a:pPr lvl="4"/>
            <a:endParaRPr lang="zh-CN" altLang="en-US" dirty="0" smtClean="0"/>
          </a:p>
          <a:p>
            <a:pPr>
              <a:buNone/>
            </a:pP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DC6EA51C-D6C4-4275-A074-0365F3ED109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37</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53856009"/>
              </p:ext>
            </p:extLst>
          </p:nvPr>
        </p:nvGraphicFramePr>
        <p:xfrm>
          <a:off x="2943225" y="3214688"/>
          <a:ext cx="2828925" cy="461962"/>
        </p:xfrm>
        <a:graphic>
          <a:graphicData uri="http://schemas.openxmlformats.org/presentationml/2006/ole">
            <mc:AlternateContent xmlns:mc="http://schemas.openxmlformats.org/markup-compatibility/2006">
              <mc:Choice xmlns:v="urn:schemas-microsoft-com:vml" Requires="v">
                <p:oleObj spid="_x0000_s149550" name="Equation" r:id="rId3" imgW="1244520" imgH="203040" progId="Equation.DSMT4">
                  <p:embed/>
                </p:oleObj>
              </mc:Choice>
              <mc:Fallback>
                <p:oleObj name="Equation" r:id="rId3" imgW="1244520" imgH="203040" progId="Equation.DSMT4">
                  <p:embed/>
                  <p:pic>
                    <p:nvPicPr>
                      <p:cNvPr id="0" name="Picture 16"/>
                      <p:cNvPicPr>
                        <a:picLocks noChangeAspect="1" noChangeArrowheads="1"/>
                      </p:cNvPicPr>
                      <p:nvPr/>
                    </p:nvPicPr>
                    <p:blipFill>
                      <a:blip r:embed="rId4"/>
                      <a:srcRect/>
                      <a:stretch>
                        <a:fillRect/>
                      </a:stretch>
                    </p:blipFill>
                    <p:spPr bwMode="auto">
                      <a:xfrm>
                        <a:off x="2943225" y="3214688"/>
                        <a:ext cx="28289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68558707"/>
              </p:ext>
            </p:extLst>
          </p:nvPr>
        </p:nvGraphicFramePr>
        <p:xfrm>
          <a:off x="2832100" y="5084763"/>
          <a:ext cx="3001963" cy="428625"/>
        </p:xfrm>
        <a:graphic>
          <a:graphicData uri="http://schemas.openxmlformats.org/presentationml/2006/ole">
            <mc:AlternateContent xmlns:mc="http://schemas.openxmlformats.org/markup-compatibility/2006">
              <mc:Choice xmlns:v="urn:schemas-microsoft-com:vml" Requires="v">
                <p:oleObj spid="_x0000_s149551" name="Equation" r:id="rId5" imgW="1422360" imgH="203040" progId="Equation.DSMT4">
                  <p:embed/>
                </p:oleObj>
              </mc:Choice>
              <mc:Fallback>
                <p:oleObj name="Equation" r:id="rId5" imgW="1422360" imgH="203040" progId="Equation.DSMT4">
                  <p:embed/>
                  <p:pic>
                    <p:nvPicPr>
                      <p:cNvPr id="0" name="Picture 17"/>
                      <p:cNvPicPr>
                        <a:picLocks noChangeAspect="1" noChangeArrowheads="1"/>
                      </p:cNvPicPr>
                      <p:nvPr/>
                    </p:nvPicPr>
                    <p:blipFill>
                      <a:blip r:embed="rId6"/>
                      <a:srcRect/>
                      <a:stretch>
                        <a:fillRect/>
                      </a:stretch>
                    </p:blipFill>
                    <p:spPr bwMode="auto">
                      <a:xfrm>
                        <a:off x="2832100" y="5084763"/>
                        <a:ext cx="30019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9154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微分分程的推导 </a:t>
            </a:r>
            <a:r>
              <a:rPr lang="en-US" altLang="zh-CN" dirty="0" smtClean="0"/>
              <a:t>II</a:t>
            </a:r>
            <a:endParaRPr lang="zh-CN" altLang="en-US" dirty="0"/>
          </a:p>
        </p:txBody>
      </p:sp>
      <p:sp>
        <p:nvSpPr>
          <p:cNvPr id="3" name="内容占位符 2"/>
          <p:cNvSpPr>
            <a:spLocks noGrp="1"/>
          </p:cNvSpPr>
          <p:nvPr>
            <p:ph idx="1"/>
          </p:nvPr>
        </p:nvSpPr>
        <p:spPr>
          <a:xfrm>
            <a:off x="457200" y="1052736"/>
            <a:ext cx="8229600" cy="5078189"/>
          </a:xfrm>
        </p:spPr>
        <p:txBody>
          <a:bodyPr/>
          <a:lstStyle/>
          <a:p>
            <a:pPr marL="0" indent="0">
              <a:buNone/>
            </a:pPr>
            <a:endParaRPr lang="en-US" altLang="zh-CN" dirty="0" smtClean="0"/>
          </a:p>
          <a:p>
            <a:r>
              <a:rPr lang="zh-CN" altLang="en-US" dirty="0" smtClean="0"/>
              <a:t>设 </a:t>
            </a:r>
            <a:r>
              <a:rPr lang="en-US" altLang="zh-CN" dirty="0" smtClean="0"/>
              <a:t>f </a:t>
            </a:r>
            <a:r>
              <a:rPr lang="zh-CN" altLang="en-US" dirty="0" smtClean="0"/>
              <a:t>是依赖于 </a:t>
            </a:r>
            <a:r>
              <a:rPr lang="en-US" altLang="zh-CN" dirty="0" smtClean="0"/>
              <a:t>S </a:t>
            </a:r>
            <a:r>
              <a:rPr lang="zh-CN" altLang="en-US" dirty="0" smtClean="0"/>
              <a:t>的衍生证券的价格，则 </a:t>
            </a:r>
            <a:r>
              <a:rPr lang="en-US" altLang="zh-CN" dirty="0" smtClean="0"/>
              <a:t>f </a:t>
            </a:r>
            <a:r>
              <a:rPr lang="zh-CN" altLang="en-US" dirty="0" smtClean="0"/>
              <a:t>一定是 </a:t>
            </a:r>
            <a:r>
              <a:rPr lang="en-US" altLang="zh-CN" dirty="0" smtClean="0"/>
              <a:t>S </a:t>
            </a:r>
            <a:r>
              <a:rPr lang="zh-CN" altLang="en-US" dirty="0" smtClean="0"/>
              <a:t>和</a:t>
            </a:r>
            <a:r>
              <a:rPr lang="en-US" altLang="zh-CN" dirty="0" smtClean="0"/>
              <a:t>t </a:t>
            </a:r>
            <a:r>
              <a:rPr lang="zh-CN" altLang="en-US" dirty="0" smtClean="0"/>
              <a:t>的函数，根据伊藤引理可得：</a:t>
            </a:r>
            <a:endParaRPr lang="en-US" altLang="zh-CN" dirty="0" smtClean="0"/>
          </a:p>
          <a:p>
            <a:endParaRPr lang="en-US" altLang="zh-CN" dirty="0" smtClean="0"/>
          </a:p>
          <a:p>
            <a:pPr>
              <a:buNone/>
            </a:pPr>
            <a:r>
              <a:rPr lang="en-US" altLang="zh-CN" dirty="0" smtClean="0"/>
              <a:t>	</a:t>
            </a:r>
          </a:p>
          <a:p>
            <a:pPr>
              <a:buNone/>
            </a:pPr>
            <a:r>
              <a:rPr lang="en-US" altLang="zh-CN" dirty="0" smtClean="0"/>
              <a:t>	</a:t>
            </a:r>
            <a:r>
              <a:rPr lang="zh-CN" altLang="en-US" dirty="0" smtClean="0"/>
              <a:t>在一个小的时间间隔 ∆</a:t>
            </a:r>
            <a:r>
              <a:rPr lang="en-US" altLang="zh-CN" dirty="0" smtClean="0"/>
              <a:t>t </a:t>
            </a:r>
            <a:r>
              <a:rPr lang="zh-CN" altLang="en-US" dirty="0" smtClean="0"/>
              <a:t>中， </a:t>
            </a:r>
            <a:r>
              <a:rPr lang="en-US" altLang="zh-CN" dirty="0" smtClean="0"/>
              <a:t>f </a:t>
            </a:r>
            <a:r>
              <a:rPr lang="zh-CN" altLang="en-US" dirty="0" smtClean="0"/>
              <a:t>的变化值 ∆</a:t>
            </a:r>
            <a:r>
              <a:rPr lang="en-US" altLang="zh-CN" dirty="0" smtClean="0"/>
              <a:t>f </a:t>
            </a:r>
            <a:r>
              <a:rPr lang="zh-CN" altLang="en-US" dirty="0" smtClean="0"/>
              <a:t>满足：</a:t>
            </a:r>
            <a:endParaRPr lang="zh-CN" altLang="en-US" dirty="0"/>
          </a:p>
        </p:txBody>
      </p:sp>
      <p:sp>
        <p:nvSpPr>
          <p:cNvPr id="4" name="日期占位符 3"/>
          <p:cNvSpPr>
            <a:spLocks noGrp="1"/>
          </p:cNvSpPr>
          <p:nvPr>
            <p:ph type="dt" sz="half" idx="10"/>
          </p:nvPr>
        </p:nvSpPr>
        <p:spPr/>
        <p:txBody>
          <a:bodyPr/>
          <a:lstStyle/>
          <a:p>
            <a:pPr>
              <a:defRPr/>
            </a:pPr>
            <a:fld id="{79875250-A697-4820-B274-2A0B066073A3}"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38</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70949596"/>
              </p:ext>
            </p:extLst>
          </p:nvPr>
        </p:nvGraphicFramePr>
        <p:xfrm>
          <a:off x="1404938" y="2611438"/>
          <a:ext cx="6157912" cy="1009650"/>
        </p:xfrm>
        <a:graphic>
          <a:graphicData uri="http://schemas.openxmlformats.org/presentationml/2006/ole">
            <mc:AlternateContent xmlns:mc="http://schemas.openxmlformats.org/markup-compatibility/2006">
              <mc:Choice xmlns:v="urn:schemas-microsoft-com:vml" Requires="v">
                <p:oleObj spid="_x0000_s150574" name="Equation" r:id="rId3" imgW="3098520" imgH="507960" progId="Equation.DSMT4">
                  <p:embed/>
                </p:oleObj>
              </mc:Choice>
              <mc:Fallback>
                <p:oleObj name="Equation" r:id="rId3" imgW="3098520" imgH="507960" progId="Equation.DSMT4">
                  <p:embed/>
                  <p:pic>
                    <p:nvPicPr>
                      <p:cNvPr id="0" name="Picture 16"/>
                      <p:cNvPicPr>
                        <a:picLocks noChangeAspect="1" noChangeArrowheads="1"/>
                      </p:cNvPicPr>
                      <p:nvPr/>
                    </p:nvPicPr>
                    <p:blipFill>
                      <a:blip r:embed="rId4"/>
                      <a:srcRect/>
                      <a:stretch>
                        <a:fillRect/>
                      </a:stretch>
                    </p:blipFill>
                    <p:spPr bwMode="auto">
                      <a:xfrm>
                        <a:off x="1404938" y="2611438"/>
                        <a:ext cx="6157912"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46337188"/>
              </p:ext>
            </p:extLst>
          </p:nvPr>
        </p:nvGraphicFramePr>
        <p:xfrm>
          <a:off x="1352550" y="4773613"/>
          <a:ext cx="6511925" cy="977900"/>
        </p:xfrm>
        <a:graphic>
          <a:graphicData uri="http://schemas.openxmlformats.org/presentationml/2006/ole">
            <mc:AlternateContent xmlns:mc="http://schemas.openxmlformats.org/markup-compatibility/2006">
              <mc:Choice xmlns:v="urn:schemas-microsoft-com:vml" Requires="v">
                <p:oleObj spid="_x0000_s150575" name="Equation" r:id="rId5" imgW="3288960" imgH="507960" progId="Equation.DSMT4">
                  <p:embed/>
                </p:oleObj>
              </mc:Choice>
              <mc:Fallback>
                <p:oleObj name="Equation" r:id="rId5" imgW="3288960" imgH="507960" progId="Equation.DSMT4">
                  <p:embed/>
                  <p:pic>
                    <p:nvPicPr>
                      <p:cNvPr id="0" name="Picture 17"/>
                      <p:cNvPicPr>
                        <a:picLocks noChangeAspect="1" noChangeArrowheads="1"/>
                      </p:cNvPicPr>
                      <p:nvPr/>
                    </p:nvPicPr>
                    <p:blipFill>
                      <a:blip r:embed="rId6"/>
                      <a:srcRect/>
                      <a:stretch>
                        <a:fillRect/>
                      </a:stretch>
                    </p:blipFill>
                    <p:spPr bwMode="auto">
                      <a:xfrm>
                        <a:off x="1352550" y="4773613"/>
                        <a:ext cx="65119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3102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微分分程的推导 </a:t>
            </a:r>
            <a:r>
              <a:rPr lang="en-US" altLang="zh-CN" dirty="0" smtClean="0"/>
              <a:t>III</a:t>
            </a:r>
            <a:endParaRPr lang="zh-CN" altLang="en-US" dirty="0"/>
          </a:p>
        </p:txBody>
      </p:sp>
      <p:sp>
        <p:nvSpPr>
          <p:cNvPr id="3" name="内容占位符 2"/>
          <p:cNvSpPr>
            <a:spLocks noGrp="1"/>
          </p:cNvSpPr>
          <p:nvPr>
            <p:ph idx="1"/>
          </p:nvPr>
        </p:nvSpPr>
        <p:spPr>
          <a:xfrm>
            <a:off x="457200" y="1196752"/>
            <a:ext cx="8229600" cy="4934173"/>
          </a:xfrm>
        </p:spPr>
        <p:txBody>
          <a:bodyPr/>
          <a:lstStyle/>
          <a:p>
            <a:endParaRPr lang="en-US" altLang="zh-CN" dirty="0" smtClean="0"/>
          </a:p>
          <a:p>
            <a:r>
              <a:rPr lang="zh-CN" altLang="en-US" dirty="0" smtClean="0"/>
              <a:t>为了消除风险源 ∆</a:t>
            </a:r>
            <a:r>
              <a:rPr lang="en-US" altLang="zh-CN" dirty="0" smtClean="0"/>
              <a:t>z </a:t>
            </a:r>
            <a:r>
              <a:rPr lang="zh-CN" altLang="en-US" dirty="0" smtClean="0"/>
              <a:t>，可以构建一个包括一单位衍生证券空头和      单位标的证券多头的组合。</a:t>
            </a:r>
          </a:p>
          <a:p>
            <a:r>
              <a:rPr lang="zh-CN" altLang="en-US" dirty="0" smtClean="0"/>
              <a:t>令 </a:t>
            </a:r>
            <a:r>
              <a:rPr lang="en-US" altLang="zh-CN" dirty="0" smtClean="0"/>
              <a:t>Π </a:t>
            </a:r>
            <a:r>
              <a:rPr lang="zh-CN" altLang="en-US" dirty="0" smtClean="0"/>
              <a:t>代表该投资组合的价值，则：</a:t>
            </a:r>
            <a:endParaRPr lang="en-US" altLang="zh-CN" dirty="0" smtClean="0"/>
          </a:p>
          <a:p>
            <a:pPr>
              <a:buNone/>
            </a:pPr>
            <a:endParaRPr lang="en-US" altLang="zh-CN" dirty="0" smtClean="0"/>
          </a:p>
          <a:p>
            <a:endParaRPr lang="en-US" altLang="zh-CN" dirty="0" smtClean="0"/>
          </a:p>
          <a:p>
            <a:pPr>
              <a:buNone/>
            </a:pPr>
            <a:r>
              <a:rPr lang="en-US" altLang="zh-CN" dirty="0" smtClean="0"/>
              <a:t>	</a:t>
            </a:r>
            <a:r>
              <a:rPr lang="zh-CN" altLang="en-US" dirty="0" smtClean="0"/>
              <a:t>在 ∆</a:t>
            </a:r>
            <a:r>
              <a:rPr lang="en-US" altLang="zh-CN" dirty="0" smtClean="0"/>
              <a:t>t </a:t>
            </a:r>
            <a:r>
              <a:rPr lang="zh-CN" altLang="en-US" dirty="0" smtClean="0"/>
              <a:t>时间后，该投资组合的价值变化 ∆</a:t>
            </a:r>
            <a:r>
              <a:rPr lang="en-US" altLang="zh-CN" dirty="0" smtClean="0"/>
              <a:t>Π </a:t>
            </a:r>
            <a:r>
              <a:rPr lang="zh-CN" altLang="en-US" dirty="0" smtClean="0"/>
              <a:t>为</a:t>
            </a:r>
            <a:endParaRPr lang="zh-CN" altLang="en-US" dirty="0"/>
          </a:p>
        </p:txBody>
      </p:sp>
      <p:sp>
        <p:nvSpPr>
          <p:cNvPr id="4" name="日期占位符 3"/>
          <p:cNvSpPr>
            <a:spLocks noGrp="1"/>
          </p:cNvSpPr>
          <p:nvPr>
            <p:ph type="dt" sz="half" idx="10"/>
          </p:nvPr>
        </p:nvSpPr>
        <p:spPr/>
        <p:txBody>
          <a:bodyPr/>
          <a:lstStyle/>
          <a:p>
            <a:pPr>
              <a:defRPr/>
            </a:pPr>
            <a:fld id="{A63E23BD-096B-4B21-B8DE-835365E27C32}"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39</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813798049"/>
              </p:ext>
            </p:extLst>
          </p:nvPr>
        </p:nvGraphicFramePr>
        <p:xfrm>
          <a:off x="4025900" y="2184400"/>
          <a:ext cx="442913" cy="692150"/>
        </p:xfrm>
        <a:graphic>
          <a:graphicData uri="http://schemas.openxmlformats.org/presentationml/2006/ole">
            <mc:AlternateContent xmlns:mc="http://schemas.openxmlformats.org/markup-compatibility/2006">
              <mc:Choice xmlns:v="urn:schemas-microsoft-com:vml" Requires="v">
                <p:oleObj spid="_x0000_s151620" name="Equation" r:id="rId3" imgW="266400" imgH="419040" progId="Equation.DSMT4">
                  <p:embed/>
                </p:oleObj>
              </mc:Choice>
              <mc:Fallback>
                <p:oleObj name="Equation" r:id="rId3" imgW="266400" imgH="419040" progId="Equation.DSMT4">
                  <p:embed/>
                  <p:pic>
                    <p:nvPicPr>
                      <p:cNvPr id="0" name="Picture 23"/>
                      <p:cNvPicPr>
                        <a:picLocks noChangeAspect="1" noChangeArrowheads="1"/>
                      </p:cNvPicPr>
                      <p:nvPr/>
                    </p:nvPicPr>
                    <p:blipFill>
                      <a:blip r:embed="rId4"/>
                      <a:srcRect/>
                      <a:stretch>
                        <a:fillRect/>
                      </a:stretch>
                    </p:blipFill>
                    <p:spPr bwMode="auto">
                      <a:xfrm>
                        <a:off x="4025900" y="2184400"/>
                        <a:ext cx="44291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47217398"/>
              </p:ext>
            </p:extLst>
          </p:nvPr>
        </p:nvGraphicFramePr>
        <p:xfrm>
          <a:off x="3305175" y="3911600"/>
          <a:ext cx="1935163" cy="760413"/>
        </p:xfrm>
        <a:graphic>
          <a:graphicData uri="http://schemas.openxmlformats.org/presentationml/2006/ole">
            <mc:AlternateContent xmlns:mc="http://schemas.openxmlformats.org/markup-compatibility/2006">
              <mc:Choice xmlns:v="urn:schemas-microsoft-com:vml" Requires="v">
                <p:oleObj spid="_x0000_s151621" name="Equation" r:id="rId5" imgW="1066680" imgH="419040" progId="Equation.DSMT4">
                  <p:embed/>
                </p:oleObj>
              </mc:Choice>
              <mc:Fallback>
                <p:oleObj name="Equation" r:id="rId5" imgW="1066680" imgH="419040" progId="Equation.DSMT4">
                  <p:embed/>
                  <p:pic>
                    <p:nvPicPr>
                      <p:cNvPr id="0" name="Picture 24"/>
                      <p:cNvPicPr>
                        <a:picLocks noChangeAspect="1" noChangeArrowheads="1"/>
                      </p:cNvPicPr>
                      <p:nvPr/>
                    </p:nvPicPr>
                    <p:blipFill>
                      <a:blip r:embed="rId6"/>
                      <a:srcRect/>
                      <a:stretch>
                        <a:fillRect/>
                      </a:stretch>
                    </p:blipFill>
                    <p:spPr bwMode="auto">
                      <a:xfrm>
                        <a:off x="3305175" y="3911600"/>
                        <a:ext cx="1935163"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4351306"/>
              </p:ext>
            </p:extLst>
          </p:nvPr>
        </p:nvGraphicFramePr>
        <p:xfrm>
          <a:off x="3022600" y="5348288"/>
          <a:ext cx="2890838" cy="836612"/>
        </p:xfrm>
        <a:graphic>
          <a:graphicData uri="http://schemas.openxmlformats.org/presentationml/2006/ole">
            <mc:AlternateContent xmlns:mc="http://schemas.openxmlformats.org/markup-compatibility/2006">
              <mc:Choice xmlns:v="urn:schemas-microsoft-com:vml" Requires="v">
                <p:oleObj spid="_x0000_s151622" name="Equation" r:id="rId7" imgW="1447560" imgH="419040" progId="Equation.DSMT4">
                  <p:embed/>
                </p:oleObj>
              </mc:Choice>
              <mc:Fallback>
                <p:oleObj name="Equation" r:id="rId7" imgW="1447560" imgH="419040" progId="Equation.DSMT4">
                  <p:embed/>
                  <p:pic>
                    <p:nvPicPr>
                      <p:cNvPr id="0" name="Picture 25"/>
                      <p:cNvPicPr>
                        <a:picLocks noChangeAspect="1" noChangeArrowheads="1"/>
                      </p:cNvPicPr>
                      <p:nvPr/>
                    </p:nvPicPr>
                    <p:blipFill>
                      <a:blip r:embed="rId8"/>
                      <a:srcRect/>
                      <a:stretch>
                        <a:fillRect/>
                      </a:stretch>
                    </p:blipFill>
                    <p:spPr bwMode="auto">
                      <a:xfrm>
                        <a:off x="3022600" y="5348288"/>
                        <a:ext cx="2890838"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4287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dobe 仿宋 Std R" pitchFamily="18" charset="-122"/>
                <a:ea typeface="Adobe 仿宋 Std R" pitchFamily="18" charset="-122"/>
              </a:rPr>
              <a:t>基本思路</a:t>
            </a:r>
            <a:endParaRPr lang="zh-CN" altLang="en-US" dirty="0">
              <a:latin typeface="Adobe 仿宋 Std R" pitchFamily="18" charset="-122"/>
              <a:ea typeface="Adobe 仿宋 Std R" pitchFamily="18" charset="-122"/>
            </a:endParaRPr>
          </a:p>
        </p:txBody>
      </p:sp>
      <p:sp>
        <p:nvSpPr>
          <p:cNvPr id="3" name="内容占位符 2"/>
          <p:cNvSpPr>
            <a:spLocks noGrp="1"/>
          </p:cNvSpPr>
          <p:nvPr>
            <p:ph idx="1"/>
          </p:nvPr>
        </p:nvSpPr>
        <p:spPr>
          <a:xfrm>
            <a:off x="539552" y="1052736"/>
            <a:ext cx="8229600" cy="4530725"/>
          </a:xfrm>
        </p:spPr>
        <p:txBody>
          <a:bodyPr/>
          <a:lstStyle/>
          <a:p>
            <a:r>
              <a:rPr lang="zh-CN" altLang="en-US" dirty="0" smtClean="0"/>
              <a:t>股票价格服从的随机过程</a:t>
            </a:r>
          </a:p>
          <a:p>
            <a:pPr>
              <a:buNone/>
            </a:pPr>
            <a:r>
              <a:rPr lang="zh-CN" altLang="en-US" dirty="0" smtClean="0"/>
              <a:t>			</a:t>
            </a:r>
            <a:endParaRPr lang="en-US" altLang="zh-CN" dirty="0" smtClean="0"/>
          </a:p>
          <a:p>
            <a:r>
              <a:rPr lang="zh-CN" altLang="en-US" dirty="0" smtClean="0"/>
              <a:t>由 </a:t>
            </a:r>
            <a:r>
              <a:rPr lang="en-US" altLang="zh-CN" dirty="0" err="1" smtClean="0"/>
              <a:t>Itô</a:t>
            </a:r>
            <a:r>
              <a:rPr lang="en-US" altLang="zh-CN" dirty="0" smtClean="0"/>
              <a:t> </a:t>
            </a:r>
            <a:r>
              <a:rPr lang="zh-CN" altLang="en-US" dirty="0" smtClean="0"/>
              <a:t>引理可得期权价格相应服从的随机过程</a:t>
            </a:r>
          </a:p>
          <a:p>
            <a:endParaRPr lang="zh-CN" altLang="en-US" dirty="0" smtClean="0"/>
          </a:p>
          <a:p>
            <a:pPr>
              <a:buNone/>
            </a:pPr>
            <a:r>
              <a:rPr lang="zh-CN" altLang="en-US" dirty="0" smtClean="0"/>
              <a:t>		</a:t>
            </a:r>
          </a:p>
          <a:p>
            <a:r>
              <a:rPr lang="en-US" altLang="zh-CN" dirty="0" smtClean="0"/>
              <a:t>BSM </a:t>
            </a:r>
            <a:r>
              <a:rPr lang="zh-CN" altLang="en-US" dirty="0" smtClean="0"/>
              <a:t>微分方程</a:t>
            </a:r>
            <a:endParaRPr lang="en-US" altLang="zh-CN" dirty="0" smtClean="0"/>
          </a:p>
          <a:p>
            <a:pPr marL="0" indent="0">
              <a:buNone/>
            </a:pPr>
            <a:endParaRPr lang="en-US" altLang="zh-CN" dirty="0" smtClean="0"/>
          </a:p>
          <a:p>
            <a:r>
              <a:rPr lang="en-US" altLang="zh-CN" dirty="0" smtClean="0"/>
              <a:t>BSM </a:t>
            </a:r>
            <a:r>
              <a:rPr lang="zh-CN" altLang="en-US" dirty="0" smtClean="0"/>
              <a:t>期权定价公式</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A2ABFB18-B984-4080-ABDC-DE5E19A070D3}"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a:t>
            </a:fld>
            <a:endParaRPr lang="en-US" altLang="zh-CN">
              <a:solidFill>
                <a:srgbClr val="000000"/>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544175396"/>
              </p:ext>
            </p:extLst>
          </p:nvPr>
        </p:nvGraphicFramePr>
        <p:xfrm>
          <a:off x="2928938" y="1628775"/>
          <a:ext cx="2830512" cy="461963"/>
        </p:xfrm>
        <a:graphic>
          <a:graphicData uri="http://schemas.openxmlformats.org/presentationml/2006/ole">
            <mc:AlternateContent xmlns:mc="http://schemas.openxmlformats.org/markup-compatibility/2006">
              <mc:Choice xmlns:v="urn:schemas-microsoft-com:vml" Requires="v">
                <p:oleObj spid="_x0000_s126034" name="Equation" r:id="rId3" imgW="1244520" imgH="203040" progId="Equation.DSMT4">
                  <p:embed/>
                </p:oleObj>
              </mc:Choice>
              <mc:Fallback>
                <p:oleObj name="Equation" r:id="rId3" imgW="1244520" imgH="203040" progId="Equation.DSMT4">
                  <p:embed/>
                  <p:pic>
                    <p:nvPicPr>
                      <p:cNvPr id="0" name="Picture 26"/>
                      <p:cNvPicPr>
                        <a:picLocks noChangeAspect="1" noChangeArrowheads="1"/>
                      </p:cNvPicPr>
                      <p:nvPr/>
                    </p:nvPicPr>
                    <p:blipFill>
                      <a:blip r:embed="rId4"/>
                      <a:srcRect/>
                      <a:stretch>
                        <a:fillRect/>
                      </a:stretch>
                    </p:blipFill>
                    <p:spPr bwMode="auto">
                      <a:xfrm>
                        <a:off x="2928938" y="1628775"/>
                        <a:ext cx="28305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58122153"/>
              </p:ext>
            </p:extLst>
          </p:nvPr>
        </p:nvGraphicFramePr>
        <p:xfrm>
          <a:off x="1931988" y="2759075"/>
          <a:ext cx="5505450" cy="903288"/>
        </p:xfrm>
        <a:graphic>
          <a:graphicData uri="http://schemas.openxmlformats.org/presentationml/2006/ole">
            <mc:AlternateContent xmlns:mc="http://schemas.openxmlformats.org/markup-compatibility/2006">
              <mc:Choice xmlns:v="urn:schemas-microsoft-com:vml" Requires="v">
                <p:oleObj spid="_x0000_s126035" name="Equation" r:id="rId5" imgW="3098520" imgH="507960" progId="Equation.DSMT4">
                  <p:embed/>
                </p:oleObj>
              </mc:Choice>
              <mc:Fallback>
                <p:oleObj name="Equation" r:id="rId5" imgW="3098520" imgH="507960" progId="Equation.DSMT4">
                  <p:embed/>
                  <p:pic>
                    <p:nvPicPr>
                      <p:cNvPr id="0" name="Picture 27"/>
                      <p:cNvPicPr>
                        <a:picLocks noChangeAspect="1" noChangeArrowheads="1"/>
                      </p:cNvPicPr>
                      <p:nvPr/>
                    </p:nvPicPr>
                    <p:blipFill>
                      <a:blip r:embed="rId6"/>
                      <a:srcRect/>
                      <a:stretch>
                        <a:fillRect/>
                      </a:stretch>
                    </p:blipFill>
                    <p:spPr bwMode="auto">
                      <a:xfrm>
                        <a:off x="1931988" y="2759075"/>
                        <a:ext cx="550545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42854508"/>
              </p:ext>
            </p:extLst>
          </p:nvPr>
        </p:nvGraphicFramePr>
        <p:xfrm>
          <a:off x="3302000" y="4138613"/>
          <a:ext cx="3857625" cy="809625"/>
        </p:xfrm>
        <a:graphic>
          <a:graphicData uri="http://schemas.openxmlformats.org/presentationml/2006/ole">
            <mc:AlternateContent xmlns:mc="http://schemas.openxmlformats.org/markup-compatibility/2006">
              <mc:Choice xmlns:v="urn:schemas-microsoft-com:vml" Requires="v">
                <p:oleObj spid="_x0000_s126036" name="Equation" r:id="rId7" imgW="2057400" imgH="431640" progId="Equation.DSMT4">
                  <p:embed/>
                </p:oleObj>
              </mc:Choice>
              <mc:Fallback>
                <p:oleObj name="Equation" r:id="rId7" imgW="2057400" imgH="431640" progId="Equation.DSMT4">
                  <p:embed/>
                  <p:pic>
                    <p:nvPicPr>
                      <p:cNvPr id="0" name="Picture 28"/>
                      <p:cNvPicPr>
                        <a:picLocks noChangeAspect="1" noChangeArrowheads="1"/>
                      </p:cNvPicPr>
                      <p:nvPr/>
                    </p:nvPicPr>
                    <p:blipFill>
                      <a:blip r:embed="rId8"/>
                      <a:srcRect/>
                      <a:stretch>
                        <a:fillRect/>
                      </a:stretch>
                    </p:blipFill>
                    <p:spPr bwMode="auto">
                      <a:xfrm>
                        <a:off x="3302000" y="4138613"/>
                        <a:ext cx="38576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231169496"/>
              </p:ext>
            </p:extLst>
          </p:nvPr>
        </p:nvGraphicFramePr>
        <p:xfrm>
          <a:off x="2662238" y="5475288"/>
          <a:ext cx="4002087" cy="654050"/>
        </p:xfrm>
        <a:graphic>
          <a:graphicData uri="http://schemas.openxmlformats.org/presentationml/2006/ole">
            <mc:AlternateContent xmlns:mc="http://schemas.openxmlformats.org/markup-compatibility/2006">
              <mc:Choice xmlns:v="urn:schemas-microsoft-com:vml" Requires="v">
                <p:oleObj spid="_x0000_s126037" name="Equation" r:id="rId9" imgW="1866600" imgH="304560" progId="Equation.DSMT4">
                  <p:embed/>
                </p:oleObj>
              </mc:Choice>
              <mc:Fallback>
                <p:oleObj name="Equation" r:id="rId9" imgW="1866600" imgH="304560" progId="Equation.DSMT4">
                  <p:embed/>
                  <p:pic>
                    <p:nvPicPr>
                      <p:cNvPr id="0" name="Picture 29"/>
                      <p:cNvPicPr>
                        <a:picLocks noChangeAspect="1" noChangeArrowheads="1"/>
                      </p:cNvPicPr>
                      <p:nvPr/>
                    </p:nvPicPr>
                    <p:blipFill>
                      <a:blip r:embed="rId10"/>
                      <a:srcRect/>
                      <a:stretch>
                        <a:fillRect/>
                      </a:stretch>
                    </p:blipFill>
                    <p:spPr bwMode="auto">
                      <a:xfrm>
                        <a:off x="2662238" y="5475288"/>
                        <a:ext cx="400208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513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微分分程的推导 </a:t>
            </a:r>
            <a:r>
              <a:rPr lang="en-US" altLang="zh-CN" dirty="0" smtClean="0"/>
              <a:t>IV</a:t>
            </a:r>
            <a:endParaRPr lang="zh-CN" altLang="en-US" dirty="0"/>
          </a:p>
        </p:txBody>
      </p:sp>
      <p:sp>
        <p:nvSpPr>
          <p:cNvPr id="3" name="内容占位符 2"/>
          <p:cNvSpPr>
            <a:spLocks noGrp="1"/>
          </p:cNvSpPr>
          <p:nvPr>
            <p:ph idx="1"/>
          </p:nvPr>
        </p:nvSpPr>
        <p:spPr>
          <a:xfrm>
            <a:off x="323528" y="1268760"/>
            <a:ext cx="8712968" cy="4862165"/>
          </a:xfrm>
        </p:spPr>
        <p:txBody>
          <a:bodyPr/>
          <a:lstStyle/>
          <a:p>
            <a:pPr marL="0" indent="0">
              <a:buNone/>
            </a:pPr>
            <a:endParaRPr lang="en-US" altLang="zh-CN" dirty="0" smtClean="0"/>
          </a:p>
          <a:p>
            <a:r>
              <a:rPr lang="zh-CN" altLang="en-US" dirty="0" smtClean="0"/>
              <a:t>代入 ∆</a:t>
            </a:r>
            <a:r>
              <a:rPr lang="en-US" altLang="zh-CN" dirty="0" smtClean="0"/>
              <a:t>f </a:t>
            </a:r>
            <a:r>
              <a:rPr lang="zh-CN" altLang="en-US" dirty="0" smtClean="0"/>
              <a:t>和 ∆</a:t>
            </a:r>
            <a:r>
              <a:rPr lang="en-US" altLang="zh-CN" dirty="0" smtClean="0"/>
              <a:t>S </a:t>
            </a:r>
            <a:r>
              <a:rPr lang="zh-CN" altLang="en-US" dirty="0" smtClean="0"/>
              <a:t>可得</a:t>
            </a:r>
            <a:endParaRPr lang="en-US" altLang="zh-CN" dirty="0" smtClean="0"/>
          </a:p>
          <a:p>
            <a:endParaRPr lang="en-US" altLang="zh-CN" dirty="0" smtClean="0"/>
          </a:p>
          <a:p>
            <a:endParaRPr lang="en-US" altLang="zh-CN" dirty="0" smtClean="0"/>
          </a:p>
          <a:p>
            <a:r>
              <a:rPr lang="zh-CN" altLang="en-US" dirty="0" smtClean="0"/>
              <a:t>由于消除了风险，组合 </a:t>
            </a:r>
            <a:r>
              <a:rPr lang="en-US" altLang="zh-CN" dirty="0" smtClean="0"/>
              <a:t>Π </a:t>
            </a:r>
            <a:r>
              <a:rPr lang="zh-CN" altLang="en-US" dirty="0" smtClean="0"/>
              <a:t>必须获得无风险收益，即</a:t>
            </a:r>
            <a:endParaRPr lang="en-US" altLang="zh-CN" dirty="0" smtClean="0"/>
          </a:p>
          <a:p>
            <a:pPr>
              <a:buNone/>
            </a:pPr>
            <a:r>
              <a:rPr lang="en-US" altLang="zh-CN" dirty="0" smtClean="0"/>
              <a:t>				</a:t>
            </a:r>
          </a:p>
          <a:p>
            <a:endParaRPr lang="zh-CN" altLang="en-US" dirty="0"/>
          </a:p>
        </p:txBody>
      </p:sp>
      <p:sp>
        <p:nvSpPr>
          <p:cNvPr id="4" name="日期占位符 3"/>
          <p:cNvSpPr>
            <a:spLocks noGrp="1"/>
          </p:cNvSpPr>
          <p:nvPr>
            <p:ph type="dt" sz="half" idx="10"/>
          </p:nvPr>
        </p:nvSpPr>
        <p:spPr/>
        <p:txBody>
          <a:bodyPr/>
          <a:lstStyle/>
          <a:p>
            <a:pPr>
              <a:defRPr/>
            </a:pPr>
            <a:fld id="{74A8E2CF-7C8C-4EA1-8551-3A747773FA41}"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40</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878817109"/>
              </p:ext>
            </p:extLst>
          </p:nvPr>
        </p:nvGraphicFramePr>
        <p:xfrm>
          <a:off x="2427288" y="2397125"/>
          <a:ext cx="3689350" cy="935038"/>
        </p:xfrm>
        <a:graphic>
          <a:graphicData uri="http://schemas.openxmlformats.org/presentationml/2006/ole">
            <mc:AlternateContent xmlns:mc="http://schemas.openxmlformats.org/markup-compatibility/2006">
              <mc:Choice xmlns:v="urn:schemas-microsoft-com:vml" Requires="v">
                <p:oleObj spid="_x0000_s152622" name="Equation" r:id="rId3" imgW="2006280" imgH="507960" progId="Equation.DSMT4">
                  <p:embed/>
                </p:oleObj>
              </mc:Choice>
              <mc:Fallback>
                <p:oleObj name="Equation" r:id="rId3" imgW="2006280" imgH="507960" progId="Equation.DSMT4">
                  <p:embed/>
                  <p:pic>
                    <p:nvPicPr>
                      <p:cNvPr id="0" name="Picture 16"/>
                      <p:cNvPicPr>
                        <a:picLocks noChangeAspect="1" noChangeArrowheads="1"/>
                      </p:cNvPicPr>
                      <p:nvPr/>
                    </p:nvPicPr>
                    <p:blipFill>
                      <a:blip r:embed="rId4"/>
                      <a:srcRect/>
                      <a:stretch>
                        <a:fillRect/>
                      </a:stretch>
                    </p:blipFill>
                    <p:spPr bwMode="auto">
                      <a:xfrm>
                        <a:off x="2427288" y="2397125"/>
                        <a:ext cx="36893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13419562"/>
              </p:ext>
            </p:extLst>
          </p:nvPr>
        </p:nvGraphicFramePr>
        <p:xfrm>
          <a:off x="3155950" y="4737100"/>
          <a:ext cx="1841500" cy="352425"/>
        </p:xfrm>
        <a:graphic>
          <a:graphicData uri="http://schemas.openxmlformats.org/presentationml/2006/ole">
            <mc:AlternateContent xmlns:mc="http://schemas.openxmlformats.org/markup-compatibility/2006">
              <mc:Choice xmlns:v="urn:schemas-microsoft-com:vml" Requires="v">
                <p:oleObj spid="_x0000_s152623" name="Equation" r:id="rId5" imgW="863280" imgH="164880" progId="Equation.DSMT4">
                  <p:embed/>
                </p:oleObj>
              </mc:Choice>
              <mc:Fallback>
                <p:oleObj name="Equation" r:id="rId5" imgW="863280" imgH="164880" progId="Equation.DSMT4">
                  <p:embed/>
                  <p:pic>
                    <p:nvPicPr>
                      <p:cNvPr id="0" name="Picture 17"/>
                      <p:cNvPicPr>
                        <a:picLocks noChangeAspect="1" noChangeArrowheads="1"/>
                      </p:cNvPicPr>
                      <p:nvPr/>
                    </p:nvPicPr>
                    <p:blipFill>
                      <a:blip r:embed="rId6"/>
                      <a:srcRect/>
                      <a:stretch>
                        <a:fillRect/>
                      </a:stretch>
                    </p:blipFill>
                    <p:spPr bwMode="auto">
                      <a:xfrm>
                        <a:off x="3155950" y="4737100"/>
                        <a:ext cx="1841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187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微分分程的推导 </a:t>
            </a:r>
            <a:r>
              <a:rPr lang="en-US" altLang="zh-CN" dirty="0" smtClean="0"/>
              <a:t>V</a:t>
            </a:r>
            <a:endParaRPr lang="zh-CN" altLang="en-US" dirty="0"/>
          </a:p>
        </p:txBody>
      </p:sp>
      <p:sp>
        <p:nvSpPr>
          <p:cNvPr id="3" name="内容占位符 2"/>
          <p:cNvSpPr>
            <a:spLocks noGrp="1"/>
          </p:cNvSpPr>
          <p:nvPr>
            <p:ph idx="1"/>
          </p:nvPr>
        </p:nvSpPr>
        <p:spPr>
          <a:xfrm>
            <a:off x="467544" y="980728"/>
            <a:ext cx="8229600" cy="4530725"/>
          </a:xfrm>
        </p:spPr>
        <p:txBody>
          <a:bodyPr/>
          <a:lstStyle/>
          <a:p>
            <a:endParaRPr lang="en-US" altLang="zh-CN" dirty="0" smtClean="0"/>
          </a:p>
          <a:p>
            <a:r>
              <a:rPr lang="zh-CN" altLang="en-US" dirty="0" smtClean="0"/>
              <a:t>因此</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化简可得：</a:t>
            </a:r>
            <a:endParaRPr lang="en-US" altLang="zh-CN" dirty="0" smtClean="0"/>
          </a:p>
          <a:p>
            <a:endParaRPr lang="en-US" altLang="zh-CN" dirty="0" smtClean="0"/>
          </a:p>
          <a:p>
            <a:pPr>
              <a:buNone/>
            </a:pPr>
            <a:endParaRPr lang="en-US" altLang="zh-CN" dirty="0" smtClean="0"/>
          </a:p>
          <a:p>
            <a:r>
              <a:rPr lang="zh-CN" altLang="en-US" dirty="0" smtClean="0"/>
              <a:t>这就是著名的 </a:t>
            </a:r>
            <a:r>
              <a:rPr lang="en-US" altLang="zh-CN" dirty="0" smtClean="0"/>
              <a:t>BSM </a:t>
            </a:r>
            <a:r>
              <a:rPr lang="zh-CN" altLang="en-US" dirty="0" smtClean="0"/>
              <a:t>微分分程，它适用于其价格取决于标的证券价格 </a:t>
            </a:r>
            <a:r>
              <a:rPr lang="en-US" altLang="zh-CN" dirty="0" smtClean="0"/>
              <a:t>S </a:t>
            </a:r>
            <a:r>
              <a:rPr lang="zh-CN" altLang="en-US" dirty="0" smtClean="0"/>
              <a:t>的所有衍生证券的定价。</a:t>
            </a:r>
            <a:endParaRPr lang="en-US" altLang="zh-CN" dirty="0" smtClean="0"/>
          </a:p>
          <a:p>
            <a:pPr>
              <a:buNone/>
            </a:pPr>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pPr>
              <a:defRPr/>
            </a:pPr>
            <a:fld id="{305FD7F3-E47F-4269-9C9B-A98A7109E167}"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41</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69643759"/>
              </p:ext>
            </p:extLst>
          </p:nvPr>
        </p:nvGraphicFramePr>
        <p:xfrm>
          <a:off x="1960563" y="1820863"/>
          <a:ext cx="4903787" cy="935037"/>
        </p:xfrm>
        <a:graphic>
          <a:graphicData uri="http://schemas.openxmlformats.org/presentationml/2006/ole">
            <mc:AlternateContent xmlns:mc="http://schemas.openxmlformats.org/markup-compatibility/2006">
              <mc:Choice xmlns:v="urn:schemas-microsoft-com:vml" Requires="v">
                <p:oleObj spid="_x0000_s153646" name="Equation" r:id="rId3" imgW="2666880" imgH="507960" progId="Equation.DSMT4">
                  <p:embed/>
                </p:oleObj>
              </mc:Choice>
              <mc:Fallback>
                <p:oleObj name="Equation" r:id="rId3" imgW="2666880" imgH="507960" progId="Equation.DSMT4">
                  <p:embed/>
                  <p:pic>
                    <p:nvPicPr>
                      <p:cNvPr id="0" name="Picture 16"/>
                      <p:cNvPicPr>
                        <a:picLocks noChangeAspect="1" noChangeArrowheads="1"/>
                      </p:cNvPicPr>
                      <p:nvPr/>
                    </p:nvPicPr>
                    <p:blipFill>
                      <a:blip r:embed="rId4"/>
                      <a:srcRect/>
                      <a:stretch>
                        <a:fillRect/>
                      </a:stretch>
                    </p:blipFill>
                    <p:spPr bwMode="auto">
                      <a:xfrm>
                        <a:off x="1960563" y="1820863"/>
                        <a:ext cx="4903787"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46438071"/>
              </p:ext>
            </p:extLst>
          </p:nvPr>
        </p:nvGraphicFramePr>
        <p:xfrm>
          <a:off x="2436813" y="3705225"/>
          <a:ext cx="3857625" cy="809625"/>
        </p:xfrm>
        <a:graphic>
          <a:graphicData uri="http://schemas.openxmlformats.org/presentationml/2006/ole">
            <mc:AlternateContent xmlns:mc="http://schemas.openxmlformats.org/markup-compatibility/2006">
              <mc:Choice xmlns:v="urn:schemas-microsoft-com:vml" Requires="v">
                <p:oleObj spid="_x0000_s153647" name="Equation" r:id="rId5" imgW="2057400" imgH="431640" progId="Equation.DSMT4">
                  <p:embed/>
                </p:oleObj>
              </mc:Choice>
              <mc:Fallback>
                <p:oleObj name="Equation" r:id="rId5" imgW="2057400" imgH="431640" progId="Equation.DSMT4">
                  <p:embed/>
                  <p:pic>
                    <p:nvPicPr>
                      <p:cNvPr id="0" name="Picture 17"/>
                      <p:cNvPicPr>
                        <a:picLocks noChangeAspect="1" noChangeArrowheads="1"/>
                      </p:cNvPicPr>
                      <p:nvPr/>
                    </p:nvPicPr>
                    <p:blipFill>
                      <a:blip r:embed="rId6"/>
                      <a:srcRect/>
                      <a:stretch>
                        <a:fillRect/>
                      </a:stretch>
                    </p:blipFill>
                    <p:spPr bwMode="auto">
                      <a:xfrm>
                        <a:off x="2436813" y="3705225"/>
                        <a:ext cx="38576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550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风险中性定价原理 </a:t>
            </a:r>
            <a:r>
              <a:rPr lang="en-US" altLang="zh-CN" dirty="0" smtClean="0"/>
              <a:t>I</a:t>
            </a:r>
            <a:endParaRPr lang="zh-CN" altLang="en-US" dirty="0"/>
          </a:p>
        </p:txBody>
      </p:sp>
      <p:sp>
        <p:nvSpPr>
          <p:cNvPr id="3" name="内容占位符 2"/>
          <p:cNvSpPr>
            <a:spLocks noGrp="1"/>
          </p:cNvSpPr>
          <p:nvPr>
            <p:ph idx="1"/>
          </p:nvPr>
        </p:nvSpPr>
        <p:spPr>
          <a:xfrm>
            <a:off x="467544" y="1124744"/>
            <a:ext cx="8229600" cy="4530725"/>
          </a:xfrm>
        </p:spPr>
        <p:txBody>
          <a:bodyPr>
            <a:normAutofit lnSpcReduction="10000"/>
          </a:bodyPr>
          <a:lstStyle/>
          <a:p>
            <a:endParaRPr lang="en-US" altLang="zh-CN" dirty="0" smtClean="0"/>
          </a:p>
          <a:p>
            <a:r>
              <a:rPr lang="zh-CN" altLang="en-US" dirty="0" smtClean="0"/>
              <a:t>观察 </a:t>
            </a:r>
            <a:r>
              <a:rPr lang="en-US" altLang="zh-CN" dirty="0" smtClean="0"/>
              <a:t>BSM </a:t>
            </a:r>
            <a:r>
              <a:rPr lang="zh-CN" altLang="en-US" dirty="0" smtClean="0"/>
              <a:t>微分方程可以发现，受制于主观的风险收益偏好的标的证券预期收益率并未包括在衍生证券的价值决定公式中。这意味着，无论风险收益偏好状态如何，都不会对 </a:t>
            </a:r>
            <a:r>
              <a:rPr lang="en-US" altLang="zh-CN" dirty="0" smtClean="0"/>
              <a:t>f </a:t>
            </a:r>
            <a:r>
              <a:rPr lang="zh-CN" altLang="en-US" dirty="0" smtClean="0"/>
              <a:t>的值产生影响。</a:t>
            </a:r>
          </a:p>
          <a:p>
            <a:endParaRPr lang="zh-CN" altLang="en-US" dirty="0" smtClean="0"/>
          </a:p>
          <a:p>
            <a:r>
              <a:rPr lang="zh-CN" altLang="en-US" dirty="0" smtClean="0"/>
              <a:t>因此我们可以作出一个可以大大简化我们工作的假设：在对衍生证券定价时，所有投资者都是风险中性的。</a:t>
            </a:r>
            <a:endParaRPr lang="zh-CN" altLang="en-US" dirty="0"/>
          </a:p>
        </p:txBody>
      </p:sp>
      <p:sp>
        <p:nvSpPr>
          <p:cNvPr id="4" name="日期占位符 3"/>
          <p:cNvSpPr>
            <a:spLocks noGrp="1"/>
          </p:cNvSpPr>
          <p:nvPr>
            <p:ph type="dt" sz="half" idx="10"/>
          </p:nvPr>
        </p:nvSpPr>
        <p:spPr/>
        <p:txBody>
          <a:bodyPr/>
          <a:lstStyle/>
          <a:p>
            <a:pPr>
              <a:defRPr/>
            </a:pPr>
            <a:fld id="{6B11926C-9ACC-4595-93F7-B7D348ADE2C6}"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42</a:t>
            </a:fld>
            <a:endParaRPr lang="en-US" altLang="zh-CN">
              <a:solidFill>
                <a:srgbClr val="000000"/>
              </a:solidFill>
            </a:endParaRPr>
          </a:p>
        </p:txBody>
      </p:sp>
    </p:spTree>
    <p:extLst>
      <p:ext uri="{BB962C8B-B14F-4D97-AF65-F5344CB8AC3E}">
        <p14:creationId xmlns:p14="http://schemas.microsoft.com/office/powerpoint/2010/main" val="3263013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风险中性定价原理 </a:t>
            </a:r>
            <a:r>
              <a:rPr lang="en-US" altLang="zh-CN" dirty="0" smtClean="0"/>
              <a:t>II</a:t>
            </a:r>
            <a:endParaRPr lang="zh-CN" altLang="en-US" dirty="0"/>
          </a:p>
        </p:txBody>
      </p:sp>
      <p:sp>
        <p:nvSpPr>
          <p:cNvPr id="3" name="内容占位符 2"/>
          <p:cNvSpPr>
            <a:spLocks noGrp="1"/>
          </p:cNvSpPr>
          <p:nvPr>
            <p:ph idx="1"/>
          </p:nvPr>
        </p:nvSpPr>
        <p:spPr>
          <a:xfrm>
            <a:off x="467544" y="1124744"/>
            <a:ext cx="8229600" cy="4530725"/>
          </a:xfrm>
        </p:spPr>
        <p:txBody>
          <a:bodyPr>
            <a:normAutofit/>
          </a:bodyPr>
          <a:lstStyle/>
          <a:p>
            <a:endParaRPr lang="en-US" altLang="zh-CN" dirty="0" smtClean="0"/>
          </a:p>
          <a:p>
            <a:r>
              <a:rPr lang="zh-CN" altLang="en-US" dirty="0" smtClean="0"/>
              <a:t>在所有投资者都是风险中性的条件下（有时我们称之为进入了一个“风险中性世界”）：</a:t>
            </a:r>
          </a:p>
          <a:p>
            <a:pPr lvl="1"/>
            <a:r>
              <a:rPr lang="zh-CN" altLang="en-US" dirty="0" smtClean="0"/>
              <a:t>所有</a:t>
            </a:r>
            <a:r>
              <a:rPr lang="zh-CN" altLang="en-US" dirty="0"/>
              <a:t>可</a:t>
            </a:r>
            <a:r>
              <a:rPr lang="zh-CN" altLang="en-US" dirty="0" smtClean="0"/>
              <a:t>交易资产的百分比预期</a:t>
            </a:r>
            <a:r>
              <a:rPr lang="zh-CN" altLang="en-US" dirty="0" smtClean="0"/>
              <a:t>收益率都等于无风险利率 </a:t>
            </a:r>
            <a:r>
              <a:rPr lang="en-US" altLang="zh-CN" dirty="0" smtClean="0"/>
              <a:t>r</a:t>
            </a:r>
            <a:r>
              <a:rPr lang="zh-CN" altLang="en-US" dirty="0" smtClean="0"/>
              <a:t>，因为风险中性的投资者并不需要额外的收益来吸引他们承担风险。</a:t>
            </a:r>
          </a:p>
          <a:p>
            <a:pPr lvl="1"/>
            <a:r>
              <a:rPr lang="zh-CN" altLang="en-US" dirty="0" smtClean="0"/>
              <a:t>同样，在风险中性条件下，所有</a:t>
            </a:r>
            <a:r>
              <a:rPr lang="zh-CN" altLang="en-US" smtClean="0"/>
              <a:t>现金</a:t>
            </a:r>
            <a:r>
              <a:rPr lang="zh-CN" altLang="en-US"/>
              <a:t>流</a:t>
            </a:r>
            <a:r>
              <a:rPr lang="zh-CN" altLang="en-US"/>
              <a:t>在</a:t>
            </a:r>
            <a:r>
              <a:rPr lang="zh-CN" altLang="en-US" smtClean="0"/>
              <a:t>求现值</a:t>
            </a:r>
            <a:r>
              <a:rPr lang="zh-CN" altLang="en-US"/>
              <a:t>都</a:t>
            </a:r>
            <a:r>
              <a:rPr lang="zh-CN" altLang="en-US" dirty="0" smtClean="0"/>
              <a:t>应该使用无风险利率</a:t>
            </a:r>
            <a:r>
              <a:rPr lang="zh-CN" altLang="en-US" smtClean="0"/>
              <a:t>进行</a:t>
            </a:r>
            <a:r>
              <a:rPr lang="zh-CN" altLang="en-US" smtClean="0"/>
              <a:t>贴现。</a:t>
            </a:r>
            <a:endParaRPr lang="zh-CN" altLang="en-US" dirty="0" smtClean="0"/>
          </a:p>
          <a:p>
            <a:r>
              <a:rPr lang="zh-CN" altLang="en-US" dirty="0" smtClean="0"/>
              <a:t>这就是风险中性定价原理。</a:t>
            </a:r>
            <a:endParaRPr lang="zh-CN" altLang="en-US" dirty="0"/>
          </a:p>
        </p:txBody>
      </p:sp>
      <p:sp>
        <p:nvSpPr>
          <p:cNvPr id="4" name="日期占位符 3"/>
          <p:cNvSpPr>
            <a:spLocks noGrp="1"/>
          </p:cNvSpPr>
          <p:nvPr>
            <p:ph type="dt" sz="half" idx="10"/>
          </p:nvPr>
        </p:nvSpPr>
        <p:spPr/>
        <p:txBody>
          <a:bodyPr/>
          <a:lstStyle/>
          <a:p>
            <a:pPr>
              <a:defRPr/>
            </a:pPr>
            <a:fld id="{D92A8CC2-4201-4BA1-804D-547ADB8CB88C}" type="datetime10">
              <a:rPr lang="zh-CN" altLang="en-US" smtClean="0">
                <a:solidFill>
                  <a:srgbClr val="000000"/>
                </a:solidFill>
              </a:rPr>
              <a:pPr>
                <a:defRPr/>
              </a:pPr>
              <a:t>20:34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43</a:t>
            </a:fld>
            <a:endParaRPr lang="en-US" altLang="zh-CN">
              <a:solidFill>
                <a:srgbClr val="000000"/>
              </a:solidFill>
            </a:endParaRPr>
          </a:p>
        </p:txBody>
      </p:sp>
    </p:spTree>
    <p:extLst>
      <p:ext uri="{BB962C8B-B14F-4D97-AF65-F5344CB8AC3E}">
        <p14:creationId xmlns:p14="http://schemas.microsoft.com/office/powerpoint/2010/main" val="3054581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7813"/>
            <a:ext cx="8363272" cy="774923"/>
          </a:xfrm>
        </p:spPr>
        <p:txBody>
          <a:bodyPr/>
          <a:lstStyle/>
          <a:p>
            <a:r>
              <a:rPr lang="zh-CN" altLang="en-US" sz="3600" dirty="0" smtClean="0"/>
              <a:t>风险中性世界中可交易资产的随机过程</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552" y="1124744"/>
                <a:ext cx="8229600" cy="5184576"/>
              </a:xfrm>
            </p:spPr>
            <p:txBody>
              <a:bodyPr/>
              <a:lstStyle/>
              <a:p>
                <a:r>
                  <a:rPr lang="zh-CN" altLang="en-US" dirty="0" smtClean="0"/>
                  <a:t>如果某种可交易资产的价格在现实世界中的随机过程为：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r>
                            <a:rPr lang="en-US" altLang="zh-CN" i="1" smtClean="0">
                              <a:latin typeface="Cambria Math"/>
                            </a:rPr>
                            <m:t>𝑑</m:t>
                          </m:r>
                          <m:r>
                            <a:rPr lang="en-US" altLang="zh-CN" b="0" i="1" smtClean="0">
                              <a:latin typeface="Cambria Math"/>
                            </a:rPr>
                            <m:t>𝑥</m:t>
                          </m:r>
                        </m:num>
                        <m:den>
                          <m:r>
                            <a:rPr lang="en-US" altLang="zh-CN" b="0" i="1" smtClean="0">
                              <a:latin typeface="Cambria Math"/>
                            </a:rPr>
                            <m:t>𝑥</m:t>
                          </m:r>
                        </m:den>
                      </m:f>
                      <m:r>
                        <a:rPr lang="en-US" altLang="zh-CN" b="0" i="1" smtClean="0">
                          <a:latin typeface="Cambria Math"/>
                        </a:rPr>
                        <m:t>=</m:t>
                      </m:r>
                      <m:r>
                        <a:rPr lang="zh-CN" altLang="en-US" b="0" i="1" smtClean="0">
                          <a:latin typeface="Cambria Math"/>
                        </a:rPr>
                        <m:t>𝜇</m:t>
                      </m:r>
                      <m:r>
                        <a:rPr lang="en-US" altLang="zh-CN" b="0" i="1" smtClean="0">
                          <a:latin typeface="Cambria Math"/>
                        </a:rPr>
                        <m:t>𝑑𝑡</m:t>
                      </m:r>
                      <m:r>
                        <a:rPr lang="en-US" altLang="zh-CN" b="0" i="1" smtClean="0">
                          <a:latin typeface="Cambria Math"/>
                        </a:rPr>
                        <m:t>+</m:t>
                      </m:r>
                      <m:r>
                        <a:rPr lang="zh-CN" altLang="en-US" b="0" i="1" smtClean="0">
                          <a:latin typeface="Cambria Math"/>
                        </a:rPr>
                        <m:t>𝛿</m:t>
                      </m:r>
                      <m:r>
                        <a:rPr lang="en-US" altLang="zh-CN" b="0" i="1" smtClean="0">
                          <a:latin typeface="Cambria Math"/>
                        </a:rPr>
                        <m:t>𝑑𝑧</m:t>
                      </m:r>
                    </m:oMath>
                  </m:oMathPara>
                </a14:m>
                <a:endParaRPr lang="en-US" altLang="zh-CN" dirty="0" smtClean="0"/>
              </a:p>
              <a:p>
                <a:r>
                  <a:rPr lang="zh-CN" altLang="en-US" dirty="0" smtClean="0"/>
                  <a:t>则在风险中性世界中其遵循：</a:t>
                </a:r>
                <a:endParaRPr lang="en-US" altLang="zh-CN" dirty="0" smtClean="0"/>
              </a:p>
              <a:p>
                <a:pPr marL="0" lvl="0" indent="0">
                  <a:buClr>
                    <a:srgbClr val="CC9900"/>
                  </a:buClr>
                  <a:buNone/>
                </a:pPr>
                <a14:m>
                  <m:oMathPara xmlns:m="http://schemas.openxmlformats.org/officeDocument/2006/math">
                    <m:oMathParaPr>
                      <m:jc m:val="centerGroup"/>
                    </m:oMathParaPr>
                    <m:oMath xmlns:m="http://schemas.openxmlformats.org/officeDocument/2006/math">
                      <m:f>
                        <m:fPr>
                          <m:ctrlPr>
                            <a:rPr lang="en-US" altLang="zh-CN" i="1">
                              <a:solidFill>
                                <a:srgbClr val="000000"/>
                              </a:solidFill>
                              <a:latin typeface="Cambria Math"/>
                            </a:rPr>
                          </m:ctrlPr>
                        </m:fPr>
                        <m:num>
                          <m:r>
                            <a:rPr lang="en-US" altLang="zh-CN" i="1">
                              <a:solidFill>
                                <a:srgbClr val="000000"/>
                              </a:solidFill>
                              <a:latin typeface="Cambria Math"/>
                            </a:rPr>
                            <m:t>𝑑𝑥</m:t>
                          </m:r>
                        </m:num>
                        <m:den>
                          <m:r>
                            <a:rPr lang="en-US" altLang="zh-CN" i="1">
                              <a:solidFill>
                                <a:srgbClr val="000000"/>
                              </a:solidFill>
                              <a:latin typeface="Cambria Math"/>
                            </a:rPr>
                            <m:t>𝑥</m:t>
                          </m:r>
                        </m:den>
                      </m:f>
                      <m:r>
                        <a:rPr lang="en-US" altLang="zh-CN" i="1">
                          <a:solidFill>
                            <a:srgbClr val="000000"/>
                          </a:solidFill>
                          <a:latin typeface="Cambria Math"/>
                        </a:rPr>
                        <m:t>=</m:t>
                      </m:r>
                      <m:r>
                        <a:rPr lang="en-US" altLang="zh-CN" i="1">
                          <a:solidFill>
                            <a:srgbClr val="000000"/>
                          </a:solidFill>
                          <a:latin typeface="Cambria Math"/>
                        </a:rPr>
                        <m:t>𝑟</m:t>
                      </m:r>
                      <m:r>
                        <a:rPr lang="en-US" altLang="zh-CN" i="1">
                          <a:solidFill>
                            <a:srgbClr val="000000"/>
                          </a:solidFill>
                          <a:latin typeface="Cambria Math"/>
                        </a:rPr>
                        <m:t>𝑑𝑡</m:t>
                      </m:r>
                      <m:r>
                        <a:rPr lang="en-US" altLang="zh-CN" i="1">
                          <a:solidFill>
                            <a:srgbClr val="000000"/>
                          </a:solidFill>
                          <a:latin typeface="Cambria Math"/>
                        </a:rPr>
                        <m:t>+</m:t>
                      </m:r>
                      <m:r>
                        <a:rPr lang="zh-CN" altLang="en-US" i="1">
                          <a:solidFill>
                            <a:srgbClr val="000000"/>
                          </a:solidFill>
                          <a:latin typeface="Cambria Math"/>
                        </a:rPr>
                        <m:t>𝛿</m:t>
                      </m:r>
                      <m:r>
                        <a:rPr lang="en-US" altLang="zh-CN" i="1">
                          <a:solidFill>
                            <a:srgbClr val="000000"/>
                          </a:solidFill>
                          <a:latin typeface="Cambria Math"/>
                        </a:rPr>
                        <m:t>𝑑𝑧</m:t>
                      </m:r>
                    </m:oMath>
                  </m:oMathPara>
                </a14:m>
                <a:endParaRPr lang="en-US" altLang="zh-CN" dirty="0"/>
              </a:p>
              <a:p>
                <a:r>
                  <a:rPr lang="zh-CN" altLang="en-US" dirty="0" smtClean="0"/>
                  <a:t>根据伊藤引理，其远期合约的价值在风险中性世界中遵循</a:t>
                </a:r>
                <a:endParaRPr lang="en-US" altLang="zh-CN" dirty="0" smtClean="0"/>
              </a:p>
              <a:p>
                <a:pPr marL="0" lvl="0" indent="0">
                  <a:buClr>
                    <a:srgbClr val="CC9900"/>
                  </a:buClr>
                  <a:buNone/>
                </a:pPr>
                <a14:m>
                  <m:oMathPara xmlns:m="http://schemas.openxmlformats.org/officeDocument/2006/math">
                    <m:oMathParaPr>
                      <m:jc m:val="centerGroup"/>
                    </m:oMathParaPr>
                    <m:oMath xmlns:m="http://schemas.openxmlformats.org/officeDocument/2006/math">
                      <m:f>
                        <m:fPr>
                          <m:ctrlPr>
                            <a:rPr lang="en-US" altLang="zh-CN" i="1">
                              <a:solidFill>
                                <a:srgbClr val="000000"/>
                              </a:solidFill>
                              <a:latin typeface="Cambria Math"/>
                            </a:rPr>
                          </m:ctrlPr>
                        </m:fPr>
                        <m:num>
                          <m:r>
                            <a:rPr lang="en-US" altLang="zh-CN" i="1">
                              <a:solidFill>
                                <a:srgbClr val="000000"/>
                              </a:solidFill>
                              <a:latin typeface="Cambria Math"/>
                            </a:rPr>
                            <m:t>𝑑</m:t>
                          </m:r>
                          <m:r>
                            <a:rPr lang="en-US" altLang="zh-CN" b="0" i="1" smtClean="0">
                              <a:solidFill>
                                <a:srgbClr val="000000"/>
                              </a:solidFill>
                              <a:latin typeface="Cambria Math"/>
                            </a:rPr>
                            <m:t>𝑓</m:t>
                          </m:r>
                        </m:num>
                        <m:den>
                          <m:r>
                            <a:rPr lang="en-US" altLang="zh-CN" b="0" i="1" smtClean="0">
                              <a:solidFill>
                                <a:srgbClr val="000000"/>
                              </a:solidFill>
                              <a:latin typeface="Cambria Math"/>
                            </a:rPr>
                            <m:t>𝑓</m:t>
                          </m:r>
                        </m:den>
                      </m:f>
                      <m:r>
                        <a:rPr lang="en-US" altLang="zh-CN" i="1">
                          <a:solidFill>
                            <a:srgbClr val="000000"/>
                          </a:solidFill>
                          <a:latin typeface="Cambria Math"/>
                        </a:rPr>
                        <m:t>=</m:t>
                      </m:r>
                      <m:r>
                        <a:rPr lang="en-US" altLang="zh-CN" i="1">
                          <a:solidFill>
                            <a:srgbClr val="000000"/>
                          </a:solidFill>
                          <a:latin typeface="Cambria Math"/>
                        </a:rPr>
                        <m:t>𝑟𝑑𝑡</m:t>
                      </m:r>
                      <m:r>
                        <a:rPr lang="en-US" altLang="zh-CN" i="1">
                          <a:solidFill>
                            <a:srgbClr val="000000"/>
                          </a:solidFill>
                          <a:latin typeface="Cambria Math"/>
                        </a:rPr>
                        <m:t>+</m:t>
                      </m:r>
                      <m:r>
                        <a:rPr lang="zh-CN" altLang="en-US" i="1">
                          <a:solidFill>
                            <a:srgbClr val="000000"/>
                          </a:solidFill>
                          <a:latin typeface="Cambria Math"/>
                        </a:rPr>
                        <m:t>𝛿</m:t>
                      </m:r>
                      <m:r>
                        <a:rPr lang="en-US" altLang="zh-CN" b="0" i="1" smtClean="0">
                          <a:solidFill>
                            <a:srgbClr val="000000"/>
                          </a:solidFill>
                          <a:latin typeface="Cambria Math"/>
                        </a:rPr>
                        <m:t>𝑥</m:t>
                      </m:r>
                      <m:r>
                        <a:rPr lang="en-US" altLang="zh-CN" i="1">
                          <a:solidFill>
                            <a:srgbClr val="000000"/>
                          </a:solidFill>
                          <a:latin typeface="Cambria Math"/>
                        </a:rPr>
                        <m:t>𝑑𝑧</m:t>
                      </m:r>
                    </m:oMath>
                  </m:oMathPara>
                </a14:m>
                <a:endParaRPr lang="en-US" altLang="zh-CN" dirty="0">
                  <a:solidFill>
                    <a:srgbClr val="000000"/>
                  </a:solidFill>
                </a:endParaRPr>
              </a:p>
              <a:p>
                <a:endParaRPr lang="en-US" altLang="zh-CN" dirty="0" smtClean="0"/>
              </a:p>
              <a:p>
                <a:pPr marL="0" lvl="0" indent="0">
                  <a:buClr>
                    <a:srgbClr val="CC9900"/>
                  </a:buClr>
                  <a:buNone/>
                </a:pPr>
                <a:endParaRPr lang="en-US" altLang="zh-CN" dirty="0">
                  <a:solidFill>
                    <a:srgbClr val="000000"/>
                  </a:solidFill>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39552" y="1124744"/>
                <a:ext cx="8229600" cy="5184576"/>
              </a:xfrm>
              <a:blipFill rotWithShape="1">
                <a:blip r:embed="rId2"/>
                <a:stretch>
                  <a:fillRect l="-667" t="-1529" r="-889" b="-35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20:18</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44</a:t>
            </a:fld>
            <a:endParaRPr lang="en-US" altLang="zh-CN" dirty="0"/>
          </a:p>
        </p:txBody>
      </p:sp>
    </p:spTree>
    <p:extLst>
      <p:ext uri="{BB962C8B-B14F-4D97-AF65-F5344CB8AC3E}">
        <p14:creationId xmlns:p14="http://schemas.microsoft.com/office/powerpoint/2010/main" val="200670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理解风险中性定价 </a:t>
            </a:r>
            <a:r>
              <a:rPr lang="en-US" altLang="zh-CN" dirty="0" smtClean="0"/>
              <a:t>I</a:t>
            </a:r>
            <a:endParaRPr lang="zh-CN" altLang="en-US" dirty="0"/>
          </a:p>
        </p:txBody>
      </p:sp>
      <p:sp>
        <p:nvSpPr>
          <p:cNvPr id="3" name="内容占位符 2"/>
          <p:cNvSpPr>
            <a:spLocks noGrp="1"/>
          </p:cNvSpPr>
          <p:nvPr>
            <p:ph idx="1"/>
          </p:nvPr>
        </p:nvSpPr>
        <p:spPr>
          <a:xfrm>
            <a:off x="539552" y="1124744"/>
            <a:ext cx="8229600" cy="4530725"/>
          </a:xfrm>
        </p:spPr>
        <p:txBody>
          <a:bodyPr>
            <a:normAutofit lnSpcReduction="10000"/>
          </a:bodyPr>
          <a:lstStyle/>
          <a:p>
            <a:endParaRPr lang="en-US" altLang="zh-CN" dirty="0" smtClean="0"/>
          </a:p>
          <a:p>
            <a:r>
              <a:rPr lang="zh-CN" altLang="en-US" dirty="0" smtClean="0"/>
              <a:t>假设一种不支付红利股票目前的市价为 </a:t>
            </a:r>
            <a:r>
              <a:rPr lang="en-US" altLang="zh-CN" dirty="0" smtClean="0"/>
              <a:t>10 </a:t>
            </a:r>
            <a:r>
              <a:rPr lang="zh-CN" altLang="en-US" dirty="0" smtClean="0"/>
              <a:t>元，我们知道在 </a:t>
            </a:r>
            <a:r>
              <a:rPr lang="en-US" altLang="zh-CN" dirty="0" smtClean="0"/>
              <a:t>3 </a:t>
            </a:r>
            <a:r>
              <a:rPr lang="zh-CN" altLang="en-US" dirty="0" smtClean="0"/>
              <a:t>个月后，该股票价格要么是 </a:t>
            </a:r>
            <a:r>
              <a:rPr lang="en-US" altLang="zh-CN" dirty="0" smtClean="0"/>
              <a:t>11 </a:t>
            </a:r>
            <a:r>
              <a:rPr lang="zh-CN" altLang="en-US" dirty="0" smtClean="0"/>
              <a:t>元，要么是 </a:t>
            </a:r>
            <a:r>
              <a:rPr lang="en-US" altLang="zh-CN" dirty="0" smtClean="0"/>
              <a:t>9 </a:t>
            </a:r>
            <a:r>
              <a:rPr lang="zh-CN" altLang="en-US" dirty="0" smtClean="0"/>
              <a:t>元。现在我们要找出一份 </a:t>
            </a:r>
            <a:r>
              <a:rPr lang="en-US" altLang="zh-CN" dirty="0" smtClean="0"/>
              <a:t>3 </a:t>
            </a:r>
            <a:r>
              <a:rPr lang="zh-CN" altLang="en-US" dirty="0" smtClean="0"/>
              <a:t>个月期协议价格为 </a:t>
            </a:r>
            <a:r>
              <a:rPr lang="en-US" altLang="zh-CN" dirty="0" smtClean="0"/>
              <a:t>10.5 </a:t>
            </a:r>
            <a:r>
              <a:rPr lang="zh-CN" altLang="en-US" dirty="0" smtClean="0"/>
              <a:t>元的该股票欧式看涨期权的价值。</a:t>
            </a:r>
          </a:p>
          <a:p>
            <a:r>
              <a:rPr lang="zh-CN" altLang="en-US" dirty="0" smtClean="0"/>
              <a:t>由于欧式期权不会提前执行，其价值取决于 </a:t>
            </a:r>
            <a:r>
              <a:rPr lang="en-US" altLang="zh-CN" dirty="0" smtClean="0"/>
              <a:t>3 </a:t>
            </a:r>
            <a:r>
              <a:rPr lang="zh-CN" altLang="en-US" dirty="0" smtClean="0"/>
              <a:t>个月后股票的市价。若 </a:t>
            </a:r>
            <a:r>
              <a:rPr lang="en-US" altLang="zh-CN" dirty="0" smtClean="0"/>
              <a:t>3 </a:t>
            </a:r>
            <a:r>
              <a:rPr lang="zh-CN" altLang="en-US" dirty="0" smtClean="0"/>
              <a:t>个月后该股票价格等于 </a:t>
            </a:r>
            <a:r>
              <a:rPr lang="en-US" altLang="zh-CN" dirty="0" smtClean="0"/>
              <a:t>11 </a:t>
            </a:r>
            <a:r>
              <a:rPr lang="zh-CN" altLang="en-US" dirty="0" smtClean="0"/>
              <a:t>元，则该期权价值为 </a:t>
            </a:r>
            <a:r>
              <a:rPr lang="en-US" altLang="zh-CN" dirty="0" smtClean="0"/>
              <a:t>0.5 </a:t>
            </a:r>
            <a:r>
              <a:rPr lang="zh-CN" altLang="en-US" dirty="0" smtClean="0"/>
              <a:t>元；若 </a:t>
            </a:r>
            <a:r>
              <a:rPr lang="en-US" altLang="zh-CN" dirty="0" smtClean="0"/>
              <a:t>3 </a:t>
            </a:r>
            <a:r>
              <a:rPr lang="zh-CN" altLang="en-US" dirty="0" smtClean="0"/>
              <a:t>个月后该股票价格等于 </a:t>
            </a:r>
            <a:r>
              <a:rPr lang="en-US" altLang="zh-CN" dirty="0" smtClean="0"/>
              <a:t>9 </a:t>
            </a:r>
            <a:r>
              <a:rPr lang="zh-CN" altLang="en-US" dirty="0" smtClean="0"/>
              <a:t>元，则该期权价值为 </a:t>
            </a:r>
            <a:r>
              <a:rPr lang="en-US" altLang="zh-CN" dirty="0" smtClean="0"/>
              <a:t>0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F484677-5567-439D-A7AA-53F473594A43}"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45</a:t>
            </a:fld>
            <a:endParaRPr lang="en-US" altLang="zh-CN">
              <a:solidFill>
                <a:srgbClr val="000000"/>
              </a:solidFill>
            </a:endParaRPr>
          </a:p>
        </p:txBody>
      </p:sp>
    </p:spTree>
    <p:extLst>
      <p:ext uri="{BB962C8B-B14F-4D97-AF65-F5344CB8AC3E}">
        <p14:creationId xmlns:p14="http://schemas.microsoft.com/office/powerpoint/2010/main" val="3982903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理解风险中性定价 </a:t>
            </a:r>
            <a:r>
              <a:rPr lang="en-US" altLang="zh-CN" dirty="0" smtClean="0"/>
              <a:t>II</a:t>
            </a:r>
            <a:endParaRPr lang="zh-CN" altLang="en-US" dirty="0"/>
          </a:p>
        </p:txBody>
      </p:sp>
      <p:sp>
        <p:nvSpPr>
          <p:cNvPr id="3" name="内容占位符 2"/>
          <p:cNvSpPr>
            <a:spLocks noGrp="1"/>
          </p:cNvSpPr>
          <p:nvPr>
            <p:ph idx="1"/>
          </p:nvPr>
        </p:nvSpPr>
        <p:spPr>
          <a:xfrm>
            <a:off x="467544" y="1196752"/>
            <a:ext cx="8229600" cy="4530725"/>
          </a:xfrm>
        </p:spPr>
        <p:txBody>
          <a:bodyPr>
            <a:normAutofit fontScale="85000" lnSpcReduction="10000"/>
          </a:bodyPr>
          <a:lstStyle/>
          <a:p>
            <a:endParaRPr lang="en-US" altLang="zh-CN" dirty="0" smtClean="0"/>
          </a:p>
          <a:p>
            <a:r>
              <a:rPr lang="zh-CN" altLang="en-US" dirty="0" smtClean="0"/>
              <a:t>为了找出该期权的价值，我们可构建一个由 </a:t>
            </a:r>
            <a:r>
              <a:rPr lang="en-US" altLang="zh-CN" dirty="0" smtClean="0"/>
              <a:t>1 </a:t>
            </a:r>
            <a:r>
              <a:rPr lang="zh-CN" altLang="en-US" dirty="0" smtClean="0"/>
              <a:t>单位看涨期权空头和 ∆ 单位的标的股票多头组成的组合。</a:t>
            </a:r>
          </a:p>
          <a:p>
            <a:r>
              <a:rPr lang="zh-CN" altLang="en-US" dirty="0" smtClean="0"/>
              <a:t>若 </a:t>
            </a:r>
            <a:r>
              <a:rPr lang="en-US" altLang="zh-CN" dirty="0" smtClean="0"/>
              <a:t>3 </a:t>
            </a:r>
            <a:r>
              <a:rPr lang="zh-CN" altLang="en-US" dirty="0" smtClean="0"/>
              <a:t>个月后股票价格等于 </a:t>
            </a:r>
            <a:r>
              <a:rPr lang="en-US" altLang="zh-CN" dirty="0" smtClean="0"/>
              <a:t>11 </a:t>
            </a:r>
            <a:r>
              <a:rPr lang="zh-CN" altLang="en-US" dirty="0" smtClean="0"/>
              <a:t>元，该组合价值等于</a:t>
            </a:r>
            <a:r>
              <a:rPr lang="en-US" altLang="zh-CN" dirty="0" smtClean="0"/>
              <a:t>(11∆ − 0.5) </a:t>
            </a:r>
            <a:r>
              <a:rPr lang="zh-CN" altLang="en-US" dirty="0" smtClean="0"/>
              <a:t>元；若 </a:t>
            </a:r>
            <a:r>
              <a:rPr lang="en-US" altLang="zh-CN" dirty="0" smtClean="0"/>
              <a:t>3 </a:t>
            </a:r>
            <a:r>
              <a:rPr lang="zh-CN" altLang="en-US" dirty="0" smtClean="0"/>
              <a:t>个月后该股票价格等于 </a:t>
            </a:r>
            <a:r>
              <a:rPr lang="en-US" altLang="zh-CN" dirty="0" smtClean="0"/>
              <a:t>9 </a:t>
            </a:r>
            <a:r>
              <a:rPr lang="zh-CN" altLang="en-US" dirty="0" smtClean="0"/>
              <a:t>元，该组合价值等于 </a:t>
            </a:r>
            <a:r>
              <a:rPr lang="en-US" altLang="zh-CN" dirty="0" smtClean="0"/>
              <a:t>9∆ </a:t>
            </a:r>
            <a:r>
              <a:rPr lang="zh-CN" altLang="en-US" dirty="0" smtClean="0"/>
              <a:t>元。</a:t>
            </a:r>
          </a:p>
          <a:p>
            <a:r>
              <a:rPr lang="zh-CN" altLang="en-US" dirty="0" smtClean="0"/>
              <a:t>由于</a:t>
            </a:r>
          </a:p>
          <a:p>
            <a:pPr>
              <a:buNone/>
            </a:pPr>
            <a:r>
              <a:rPr lang="en-US" altLang="zh-CN" dirty="0" smtClean="0"/>
              <a:t>	</a:t>
            </a:r>
            <a:r>
              <a:rPr lang="zh-CN" altLang="en-US" dirty="0" smtClean="0"/>
              <a:t>		</a:t>
            </a:r>
            <a:r>
              <a:rPr lang="en-US" altLang="zh-CN" dirty="0" smtClean="0"/>
              <a:t>11∆ − 0.5 = 9∆ ⇒ ∆ = 0.25</a:t>
            </a:r>
          </a:p>
          <a:p>
            <a:r>
              <a:rPr lang="zh-CN" altLang="en-US" dirty="0" smtClean="0"/>
              <a:t>因此，一个无风险组合应包括 </a:t>
            </a:r>
            <a:r>
              <a:rPr lang="en-US" altLang="zh-CN" dirty="0" smtClean="0"/>
              <a:t>1 </a:t>
            </a:r>
            <a:r>
              <a:rPr lang="zh-CN" altLang="en-US" dirty="0" smtClean="0"/>
              <a:t>份看涨期权空头和</a:t>
            </a:r>
            <a:r>
              <a:rPr lang="en-US" altLang="zh-CN" dirty="0" smtClean="0"/>
              <a:t>0.25 </a:t>
            </a:r>
            <a:r>
              <a:rPr lang="zh-CN" altLang="en-US" dirty="0" smtClean="0"/>
              <a:t>股标的股票。无论 </a:t>
            </a:r>
            <a:r>
              <a:rPr lang="en-US" altLang="zh-CN" dirty="0" smtClean="0"/>
              <a:t>3 </a:t>
            </a:r>
            <a:r>
              <a:rPr lang="zh-CN" altLang="en-US" dirty="0" smtClean="0"/>
              <a:t>个月后股票价格等于 </a:t>
            </a:r>
            <a:r>
              <a:rPr lang="en-US" altLang="zh-CN" dirty="0" smtClean="0"/>
              <a:t>11 </a:t>
            </a:r>
            <a:r>
              <a:rPr lang="zh-CN" altLang="en-US" dirty="0" smtClean="0"/>
              <a:t>元还是 </a:t>
            </a:r>
            <a:r>
              <a:rPr lang="en-US" altLang="zh-CN" dirty="0" smtClean="0"/>
              <a:t>9 </a:t>
            </a:r>
            <a:r>
              <a:rPr lang="zh-CN" altLang="en-US" dirty="0" smtClean="0"/>
              <a:t>元，该组合价值都将等于 </a:t>
            </a:r>
            <a:r>
              <a:rPr lang="en-US" altLang="zh-CN" dirty="0" smtClean="0"/>
              <a:t>2.25 </a:t>
            </a:r>
            <a:r>
              <a:rPr lang="zh-CN" altLang="en-US" dirty="0" smtClean="0"/>
              <a:t>元。</a:t>
            </a:r>
            <a:endParaRPr lang="zh-CN" altLang="en-US" dirty="0"/>
          </a:p>
        </p:txBody>
      </p:sp>
      <p:sp>
        <p:nvSpPr>
          <p:cNvPr id="4" name="日期占位符 3"/>
          <p:cNvSpPr>
            <a:spLocks noGrp="1"/>
          </p:cNvSpPr>
          <p:nvPr>
            <p:ph type="dt" sz="half" idx="10"/>
          </p:nvPr>
        </p:nvSpPr>
        <p:spPr/>
        <p:txBody>
          <a:bodyPr/>
          <a:lstStyle/>
          <a:p>
            <a:pPr>
              <a:defRPr/>
            </a:pPr>
            <a:fld id="{8889A6FF-99FE-466F-A4BE-75A4E8F8F70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46</a:t>
            </a:fld>
            <a:endParaRPr lang="en-US" altLang="zh-CN">
              <a:solidFill>
                <a:srgbClr val="000000"/>
              </a:solidFill>
            </a:endParaRPr>
          </a:p>
        </p:txBody>
      </p:sp>
    </p:spTree>
    <p:extLst>
      <p:ext uri="{BB962C8B-B14F-4D97-AF65-F5344CB8AC3E}">
        <p14:creationId xmlns:p14="http://schemas.microsoft.com/office/powerpoint/2010/main" val="458086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理解风险中性定价 </a:t>
            </a:r>
            <a:r>
              <a:rPr lang="en-US" altLang="zh-CN" dirty="0" smtClean="0"/>
              <a:t>III</a:t>
            </a:r>
            <a:endParaRPr lang="zh-CN" altLang="en-US" dirty="0"/>
          </a:p>
        </p:txBody>
      </p:sp>
      <p:sp>
        <p:nvSpPr>
          <p:cNvPr id="3" name="内容占位符 2"/>
          <p:cNvSpPr>
            <a:spLocks noGrp="1"/>
          </p:cNvSpPr>
          <p:nvPr>
            <p:ph idx="1"/>
          </p:nvPr>
        </p:nvSpPr>
        <p:spPr>
          <a:xfrm>
            <a:off x="467544" y="1124744"/>
            <a:ext cx="8229600" cy="4530725"/>
          </a:xfrm>
        </p:spPr>
        <p:txBody>
          <a:bodyPr>
            <a:normAutofit lnSpcReduction="10000"/>
          </a:bodyPr>
          <a:lstStyle/>
          <a:p>
            <a:endParaRPr lang="en-US" altLang="zh-CN" dirty="0" smtClean="0"/>
          </a:p>
          <a:p>
            <a:r>
              <a:rPr lang="zh-CN" altLang="en-US" dirty="0" smtClean="0"/>
              <a:t>假设现在的无风险年利率为 </a:t>
            </a:r>
            <a:r>
              <a:rPr lang="en-US" altLang="zh-CN" dirty="0" smtClean="0"/>
              <a:t>10% </a:t>
            </a:r>
            <a:r>
              <a:rPr lang="zh-CN" altLang="en-US" dirty="0" smtClean="0"/>
              <a:t>，则该组合现值为</a:t>
            </a:r>
          </a:p>
          <a:p>
            <a:pPr lvl="3"/>
            <a:endParaRPr lang="zh-CN" altLang="en-US" dirty="0" smtClean="0"/>
          </a:p>
          <a:p>
            <a:pPr>
              <a:buNone/>
            </a:pPr>
            <a:r>
              <a:rPr lang="zh-CN" altLang="en-US" dirty="0" smtClean="0"/>
              <a:t>			</a:t>
            </a:r>
            <a:endParaRPr lang="en-US" altLang="zh-CN" dirty="0" smtClean="0"/>
          </a:p>
          <a:p>
            <a:r>
              <a:rPr lang="zh-CN" altLang="en-US" dirty="0" smtClean="0"/>
              <a:t>因此</a:t>
            </a:r>
          </a:p>
          <a:p>
            <a:pPr>
              <a:buNone/>
            </a:pPr>
            <a:r>
              <a:rPr lang="en-US" altLang="zh-CN" dirty="0" smtClean="0"/>
              <a:t>	</a:t>
            </a:r>
            <a:r>
              <a:rPr lang="zh-CN" altLang="en-US" dirty="0" smtClean="0"/>
              <a:t>		</a:t>
            </a:r>
          </a:p>
          <a:p>
            <a:pPr lvl="4"/>
            <a:endParaRPr lang="zh-CN" altLang="en-US" dirty="0" smtClean="0"/>
          </a:p>
          <a:p>
            <a:r>
              <a:rPr lang="zh-CN" altLang="en-US" dirty="0" smtClean="0"/>
              <a:t>这就是说，该看涨期权的价值应为 </a:t>
            </a:r>
            <a:r>
              <a:rPr lang="en-US" altLang="zh-CN" dirty="0" smtClean="0"/>
              <a:t>0.31 </a:t>
            </a:r>
            <a:r>
              <a:rPr lang="zh-CN" altLang="en-US" dirty="0" smtClean="0"/>
              <a:t>元，否则就会存在无风险套利机会。</a:t>
            </a:r>
            <a:endParaRPr lang="zh-CN" altLang="en-US" dirty="0"/>
          </a:p>
        </p:txBody>
      </p:sp>
      <p:sp>
        <p:nvSpPr>
          <p:cNvPr id="4" name="日期占位符 3"/>
          <p:cNvSpPr>
            <a:spLocks noGrp="1"/>
          </p:cNvSpPr>
          <p:nvPr>
            <p:ph type="dt" sz="half" idx="10"/>
          </p:nvPr>
        </p:nvSpPr>
        <p:spPr/>
        <p:txBody>
          <a:bodyPr/>
          <a:lstStyle/>
          <a:p>
            <a:pPr>
              <a:defRPr/>
            </a:pPr>
            <a:fld id="{9563937A-7189-430C-91CA-23F56DEB30F3}"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47</a:t>
            </a:fld>
            <a:endParaRPr lang="en-US" altLang="zh-CN">
              <a:solidFill>
                <a:srgbClr val="000000"/>
              </a:solidFill>
            </a:endParaRPr>
          </a:p>
        </p:txBody>
      </p:sp>
      <p:graphicFrame>
        <p:nvGraphicFramePr>
          <p:cNvPr id="8" name="对象 7"/>
          <p:cNvGraphicFramePr>
            <a:graphicFrameLocks noChangeAspect="1"/>
          </p:cNvGraphicFramePr>
          <p:nvPr/>
        </p:nvGraphicFramePr>
        <p:xfrm>
          <a:off x="3357554" y="2643182"/>
          <a:ext cx="2643206" cy="459688"/>
        </p:xfrm>
        <a:graphic>
          <a:graphicData uri="http://schemas.openxmlformats.org/presentationml/2006/ole">
            <mc:AlternateContent xmlns:mc="http://schemas.openxmlformats.org/markup-compatibility/2006">
              <mc:Choice xmlns:v="urn:schemas-microsoft-com:vml" Requires="v">
                <p:oleObj spid="_x0000_s154670" name="Equation" r:id="rId3" imgW="1167893" imgH="203112" progId="Equation.DSMT4">
                  <p:embed/>
                </p:oleObj>
              </mc:Choice>
              <mc:Fallback>
                <p:oleObj name="Equation" r:id="rId3" imgW="1167893" imgH="203112"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54" y="2643182"/>
                        <a:ext cx="2643206" cy="45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37084904"/>
              </p:ext>
            </p:extLst>
          </p:nvPr>
        </p:nvGraphicFramePr>
        <p:xfrm>
          <a:off x="1719263" y="3771900"/>
          <a:ext cx="5776912" cy="474663"/>
        </p:xfrm>
        <a:graphic>
          <a:graphicData uri="http://schemas.openxmlformats.org/presentationml/2006/ole">
            <mc:AlternateContent xmlns:mc="http://schemas.openxmlformats.org/markup-compatibility/2006">
              <mc:Choice xmlns:v="urn:schemas-microsoft-com:vml" Requires="v">
                <p:oleObj spid="_x0000_s154671" name="Equation" r:id="rId5" imgW="2628720" imgH="215640" progId="Equation.DSMT4">
                  <p:embed/>
                </p:oleObj>
              </mc:Choice>
              <mc:Fallback>
                <p:oleObj name="Equation" r:id="rId5" imgW="2628720" imgH="215640" progId="Equation.DSMT4">
                  <p:embed/>
                  <p:pic>
                    <p:nvPicPr>
                      <p:cNvPr id="0" name="Picture 17"/>
                      <p:cNvPicPr>
                        <a:picLocks noChangeAspect="1" noChangeArrowheads="1"/>
                      </p:cNvPicPr>
                      <p:nvPr/>
                    </p:nvPicPr>
                    <p:blipFill>
                      <a:blip r:embed="rId6"/>
                      <a:srcRect/>
                      <a:stretch>
                        <a:fillRect/>
                      </a:stretch>
                    </p:blipFill>
                    <p:spPr bwMode="auto">
                      <a:xfrm>
                        <a:off x="1719263" y="3771900"/>
                        <a:ext cx="577691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1249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理解风险中性定价 </a:t>
            </a:r>
            <a:r>
              <a:rPr lang="en-US" altLang="zh-CN" dirty="0" smtClean="0"/>
              <a:t>IV</a:t>
            </a:r>
            <a:endParaRPr lang="zh-CN" altLang="en-US" dirty="0"/>
          </a:p>
        </p:txBody>
      </p:sp>
      <p:sp>
        <p:nvSpPr>
          <p:cNvPr id="3" name="内容占位符 2"/>
          <p:cNvSpPr>
            <a:spLocks noGrp="1"/>
          </p:cNvSpPr>
          <p:nvPr>
            <p:ph idx="1"/>
          </p:nvPr>
        </p:nvSpPr>
        <p:spPr>
          <a:xfrm>
            <a:off x="395536" y="1124744"/>
            <a:ext cx="8229600" cy="4530725"/>
          </a:xfrm>
        </p:spPr>
        <p:txBody>
          <a:bodyPr>
            <a:normAutofit/>
          </a:bodyPr>
          <a:lstStyle/>
          <a:p>
            <a:pPr>
              <a:buNone/>
            </a:pPr>
            <a:endParaRPr lang="en-US" altLang="zh-CN" dirty="0" smtClean="0"/>
          </a:p>
          <a:p>
            <a:r>
              <a:rPr lang="zh-CN" altLang="en-US" dirty="0" smtClean="0"/>
              <a:t>可以看出，在确定期权价值时，我们并不需要知道股票价格在真实世界中上涨到 </a:t>
            </a:r>
            <a:r>
              <a:rPr lang="en-US" altLang="zh-CN" dirty="0" smtClean="0"/>
              <a:t>11 </a:t>
            </a:r>
            <a:r>
              <a:rPr lang="zh-CN" altLang="en-US" dirty="0" smtClean="0"/>
              <a:t>元的概率和下降到 </a:t>
            </a:r>
            <a:r>
              <a:rPr lang="en-US" altLang="zh-CN" dirty="0" smtClean="0"/>
              <a:t>9 </a:t>
            </a:r>
            <a:r>
              <a:rPr lang="zh-CN" altLang="en-US" dirty="0" smtClean="0"/>
              <a:t>元的概率。也就是说，我们并不需要了解真实世界中股票未来价格的期望值，而期望值的确定正与投资者的主观风险偏好相联系。</a:t>
            </a:r>
          </a:p>
          <a:p>
            <a:r>
              <a:rPr lang="zh-CN" altLang="en-US" dirty="0" smtClean="0"/>
              <a:t>因此我们可以在假设风险中性的前提下为期权定价。</a:t>
            </a:r>
            <a:endParaRPr lang="zh-CN" altLang="en-US" dirty="0"/>
          </a:p>
        </p:txBody>
      </p:sp>
      <p:sp>
        <p:nvSpPr>
          <p:cNvPr id="4" name="日期占位符 3"/>
          <p:cNvSpPr>
            <a:spLocks noGrp="1"/>
          </p:cNvSpPr>
          <p:nvPr>
            <p:ph type="dt" sz="half" idx="10"/>
          </p:nvPr>
        </p:nvSpPr>
        <p:spPr/>
        <p:txBody>
          <a:bodyPr/>
          <a:lstStyle/>
          <a:p>
            <a:pPr>
              <a:defRPr/>
            </a:pPr>
            <a:fld id="{7D6B77FD-6ED6-47F6-A15C-C9561B62099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48</a:t>
            </a:fld>
            <a:endParaRPr lang="en-US" altLang="zh-CN">
              <a:solidFill>
                <a:srgbClr val="000000"/>
              </a:solidFill>
            </a:endParaRPr>
          </a:p>
        </p:txBody>
      </p:sp>
    </p:spTree>
    <p:extLst>
      <p:ext uri="{BB962C8B-B14F-4D97-AF65-F5344CB8AC3E}">
        <p14:creationId xmlns:p14="http://schemas.microsoft.com/office/powerpoint/2010/main" val="276265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理解风险中性定价 </a:t>
            </a:r>
            <a:r>
              <a:rPr lang="en-US" altLang="zh-CN" dirty="0" smtClean="0"/>
              <a:t>V</a:t>
            </a: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endParaRPr lang="en-US" altLang="zh-CN" dirty="0" smtClean="0"/>
          </a:p>
          <a:p>
            <a:r>
              <a:rPr lang="zh-CN" altLang="en-US" dirty="0" smtClean="0"/>
              <a:t>投资者厌恶风险程度、股票的预期收益率和股票升跌概率之间的联系：</a:t>
            </a:r>
          </a:p>
          <a:p>
            <a:pPr lvl="1"/>
            <a:r>
              <a:rPr lang="zh-CN" altLang="en-US" dirty="0" smtClean="0"/>
              <a:t>在风险中性世界中，无风险利率为 </a:t>
            </a:r>
            <a:r>
              <a:rPr lang="en-US" altLang="zh-CN" dirty="0" smtClean="0"/>
              <a:t>10% </a:t>
            </a:r>
            <a:r>
              <a:rPr lang="zh-CN" altLang="en-US" dirty="0" smtClean="0"/>
              <a:t>，则股票上升的概率 </a:t>
            </a:r>
            <a:r>
              <a:rPr lang="en-US" altLang="zh-CN" dirty="0" smtClean="0"/>
              <a:t>P </a:t>
            </a:r>
            <a:r>
              <a:rPr lang="zh-CN" altLang="en-US" dirty="0" smtClean="0"/>
              <a:t>为：</a:t>
            </a:r>
          </a:p>
          <a:p>
            <a:pPr>
              <a:buNone/>
            </a:pPr>
            <a:r>
              <a:rPr lang="zh-CN" altLang="en-US" dirty="0" smtClean="0"/>
              <a:t>				</a:t>
            </a:r>
          </a:p>
          <a:p>
            <a:pPr lvl="1"/>
            <a:r>
              <a:rPr lang="zh-CN" altLang="en-US" dirty="0" smtClean="0"/>
              <a:t>如果在现实世界中股票的预期收益率为 </a:t>
            </a:r>
            <a:r>
              <a:rPr lang="en-US" altLang="zh-CN" dirty="0" smtClean="0"/>
              <a:t>15% </a:t>
            </a:r>
            <a:r>
              <a:rPr lang="zh-CN" altLang="en-US" dirty="0" smtClean="0"/>
              <a:t>，则股票的上升概率为：</a:t>
            </a:r>
            <a:endParaRPr lang="en-US" altLang="zh-CN" dirty="0" smtClean="0"/>
          </a:p>
          <a:p>
            <a:pPr lvl="1"/>
            <a:endParaRPr lang="zh-CN" altLang="en-US" dirty="0" smtClean="0"/>
          </a:p>
          <a:p>
            <a:endParaRPr lang="zh-CN" altLang="en-US" dirty="0"/>
          </a:p>
        </p:txBody>
      </p:sp>
      <p:sp>
        <p:nvSpPr>
          <p:cNvPr id="4" name="日期占位符 3"/>
          <p:cNvSpPr>
            <a:spLocks noGrp="1"/>
          </p:cNvSpPr>
          <p:nvPr>
            <p:ph type="dt" sz="half" idx="10"/>
          </p:nvPr>
        </p:nvSpPr>
        <p:spPr/>
        <p:txBody>
          <a:bodyPr/>
          <a:lstStyle/>
          <a:p>
            <a:pPr>
              <a:defRPr/>
            </a:pPr>
            <a:fld id="{5AA52E13-3D41-417E-A942-FC72A5A015B0}"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49</a:t>
            </a:fld>
            <a:endParaRPr lang="en-US" altLang="zh-CN">
              <a:solidFill>
                <a:srgbClr val="000000"/>
              </a:solidFill>
            </a:endParaRPr>
          </a:p>
        </p:txBody>
      </p:sp>
      <p:graphicFrame>
        <p:nvGraphicFramePr>
          <p:cNvPr id="8" name="对象 7"/>
          <p:cNvGraphicFramePr>
            <a:graphicFrameLocks noChangeAspect="1"/>
          </p:cNvGraphicFramePr>
          <p:nvPr/>
        </p:nvGraphicFramePr>
        <p:xfrm>
          <a:off x="2214546" y="3571876"/>
          <a:ext cx="5046121" cy="500066"/>
        </p:xfrm>
        <a:graphic>
          <a:graphicData uri="http://schemas.openxmlformats.org/presentationml/2006/ole">
            <mc:AlternateContent xmlns:mc="http://schemas.openxmlformats.org/markup-compatibility/2006">
              <mc:Choice xmlns:v="urn:schemas-microsoft-com:vml" Requires="v">
                <p:oleObj spid="_x0000_s155692" name="Equation" r:id="rId3" imgW="2819400" imgH="279400" progId="Equation.DSMT4">
                  <p:embed/>
                </p:oleObj>
              </mc:Choice>
              <mc:Fallback>
                <p:oleObj name="Equation" r:id="rId3" imgW="2819400" imgH="2794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3571876"/>
                        <a:ext cx="5046121"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071670" y="5072074"/>
          <a:ext cx="5137042" cy="500066"/>
        </p:xfrm>
        <a:graphic>
          <a:graphicData uri="http://schemas.openxmlformats.org/presentationml/2006/ole">
            <mc:AlternateContent xmlns:mc="http://schemas.openxmlformats.org/markup-compatibility/2006">
              <mc:Choice xmlns:v="urn:schemas-microsoft-com:vml" Requires="v">
                <p:oleObj spid="_x0000_s155693" name="Equation" r:id="rId5" imgW="2870200" imgH="279400" progId="Equation.DSMT4">
                  <p:embed/>
                </p:oleObj>
              </mc:Choice>
              <mc:Fallback>
                <p:oleObj name="Equation" r:id="rId5" imgW="2870200" imgH="2794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5072074"/>
                        <a:ext cx="513704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410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dobe 仿宋 Std R" pitchFamily="18" charset="-122"/>
                <a:ea typeface="Adobe 仿宋 Std R" pitchFamily="18" charset="-122"/>
              </a:rPr>
              <a:t>目录</a:t>
            </a:r>
            <a:endParaRPr lang="zh-CN" altLang="en-US" dirty="0">
              <a:latin typeface="Adobe 仿宋 Std R" pitchFamily="18" charset="-122"/>
              <a:ea typeface="Adobe 仿宋 Std R" pitchFamily="18" charset="-122"/>
            </a:endParaRPr>
          </a:p>
        </p:txBody>
      </p:sp>
      <p:sp>
        <p:nvSpPr>
          <p:cNvPr id="3" name="内容占位符 2"/>
          <p:cNvSpPr>
            <a:spLocks noGrp="1"/>
          </p:cNvSpPr>
          <p:nvPr>
            <p:ph idx="1"/>
          </p:nvPr>
        </p:nvSpPr>
        <p:spPr>
          <a:xfrm>
            <a:off x="467544" y="1052736"/>
            <a:ext cx="8229600" cy="4530725"/>
          </a:xfrm>
        </p:spPr>
        <p:txBody>
          <a:bodyPr>
            <a:normAutofit/>
          </a:bodyPr>
          <a:lstStyle/>
          <a:p>
            <a:pPr>
              <a:lnSpc>
                <a:spcPct val="150000"/>
              </a:lnSpc>
            </a:pPr>
            <a:endParaRPr lang="en-US" altLang="zh-CN" dirty="0" smtClean="0"/>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期权定价模型的基本思路</a:t>
            </a:r>
          </a:p>
          <a:p>
            <a:pPr>
              <a:lnSpc>
                <a:spcPct val="150000"/>
              </a:lnSpc>
              <a:buNone/>
            </a:pPr>
            <a:r>
              <a:rPr lang="zh-CN" altLang="en-US" dirty="0" smtClean="0">
                <a:solidFill>
                  <a:srgbClr val="002060"/>
                </a:solidFill>
              </a:rPr>
              <a:t>股票价格的变化过程</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期权定价公式的精确度评价与拓展</a:t>
            </a:r>
          </a:p>
        </p:txBody>
      </p:sp>
      <p:sp>
        <p:nvSpPr>
          <p:cNvPr id="4" name="日期占位符 3"/>
          <p:cNvSpPr>
            <a:spLocks noGrp="1"/>
          </p:cNvSpPr>
          <p:nvPr>
            <p:ph type="dt" sz="half" idx="10"/>
          </p:nvPr>
        </p:nvSpPr>
        <p:spPr/>
        <p:txBody>
          <a:bodyPr/>
          <a:lstStyle/>
          <a:p>
            <a:pPr>
              <a:defRPr/>
            </a:pPr>
            <a:fld id="{5A4E70D9-A2D9-466B-AE35-9FBF2F889FDA}" type="datetime10">
              <a:rPr lang="zh-CN" altLang="en-US" smtClean="0">
                <a:solidFill>
                  <a:srgbClr val="000000"/>
                </a:solidFill>
              </a:rPr>
              <a:pPr>
                <a:defRPr/>
              </a:pPr>
              <a:t>20:00</a:t>
            </a:fld>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a:t>
            </a:fld>
            <a:endParaRPr lang="en-US" altLang="zh-CN">
              <a:solidFill>
                <a:srgbClr val="000000"/>
              </a:solidFill>
            </a:endParaRPr>
          </a:p>
        </p:txBody>
      </p:sp>
    </p:spTree>
    <p:extLst>
      <p:ext uri="{BB962C8B-B14F-4D97-AF65-F5344CB8AC3E}">
        <p14:creationId xmlns:p14="http://schemas.microsoft.com/office/powerpoint/2010/main" val="2605408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无收益资产欧式看涨期权的定价公式 </a:t>
            </a:r>
            <a:r>
              <a:rPr lang="en-US" altLang="zh-CN" dirty="0" smtClean="0"/>
              <a:t>I</a:t>
            </a:r>
            <a:endParaRPr lang="zh-CN" altLang="en-US" dirty="0"/>
          </a:p>
        </p:txBody>
      </p:sp>
      <p:sp>
        <p:nvSpPr>
          <p:cNvPr id="3" name="内容占位符 2"/>
          <p:cNvSpPr>
            <a:spLocks noGrp="1"/>
          </p:cNvSpPr>
          <p:nvPr>
            <p:ph idx="1"/>
          </p:nvPr>
        </p:nvSpPr>
        <p:spPr>
          <a:xfrm>
            <a:off x="467544" y="1340768"/>
            <a:ext cx="8229600" cy="4530725"/>
          </a:xfrm>
        </p:spPr>
        <p:txBody>
          <a:bodyPr/>
          <a:lstStyle/>
          <a:p>
            <a:endParaRPr lang="en-US" altLang="zh-CN" dirty="0" smtClean="0"/>
          </a:p>
          <a:p>
            <a:r>
              <a:rPr lang="zh-CN" altLang="en-US" dirty="0" smtClean="0"/>
              <a:t>在风险中性世界中，无收益资产欧式看涨期权到期时</a:t>
            </a:r>
            <a:r>
              <a:rPr lang="en-US" altLang="zh-CN" dirty="0" smtClean="0"/>
              <a:t>(T </a:t>
            </a:r>
            <a:r>
              <a:rPr lang="zh-CN" altLang="en-US" dirty="0" smtClean="0"/>
              <a:t>时刻</a:t>
            </a:r>
            <a:r>
              <a:rPr lang="en-US" altLang="zh-CN" dirty="0" smtClean="0"/>
              <a:t>)</a:t>
            </a:r>
            <a:r>
              <a:rPr lang="zh-CN" altLang="en-US" dirty="0" smtClean="0"/>
              <a:t>的期望值为：</a:t>
            </a:r>
          </a:p>
          <a:p>
            <a:endParaRPr lang="zh-CN" altLang="en-US" dirty="0" smtClean="0"/>
          </a:p>
          <a:p>
            <a:pPr>
              <a:buNone/>
            </a:pPr>
            <a:r>
              <a:rPr lang="zh-CN" altLang="en-US" dirty="0" smtClean="0"/>
              <a:t>				</a:t>
            </a:r>
          </a:p>
          <a:p>
            <a:pPr>
              <a:buNone/>
            </a:pPr>
            <a:r>
              <a:rPr lang="en-US" altLang="zh-CN" dirty="0" smtClean="0"/>
              <a:t>	</a:t>
            </a:r>
            <a:r>
              <a:rPr lang="zh-CN" altLang="en-US" dirty="0" smtClean="0"/>
              <a:t>其中，  表示风险中性条件下的期望值。</a:t>
            </a:r>
          </a:p>
          <a:p>
            <a:r>
              <a:rPr lang="zh-CN" altLang="en-US" dirty="0" smtClean="0"/>
              <a:t>相应地欧式看涨期权的价格 </a:t>
            </a:r>
            <a:r>
              <a:rPr lang="en-US" altLang="zh-CN" dirty="0" smtClean="0"/>
              <a:t>c </a:t>
            </a:r>
            <a:r>
              <a:rPr lang="zh-CN" altLang="en-US" dirty="0" smtClean="0"/>
              <a:t>等于</a:t>
            </a:r>
          </a:p>
          <a:p>
            <a:endParaRPr lang="zh-CN" altLang="en-US" dirty="0"/>
          </a:p>
        </p:txBody>
      </p:sp>
      <p:sp>
        <p:nvSpPr>
          <p:cNvPr id="4" name="日期占位符 3"/>
          <p:cNvSpPr>
            <a:spLocks noGrp="1"/>
          </p:cNvSpPr>
          <p:nvPr>
            <p:ph type="dt" sz="half" idx="10"/>
          </p:nvPr>
        </p:nvSpPr>
        <p:spPr/>
        <p:txBody>
          <a:bodyPr/>
          <a:lstStyle/>
          <a:p>
            <a:pPr>
              <a:defRPr/>
            </a:pPr>
            <a:fld id="{1C53CD3E-0007-4ADE-AB10-096E3AE88AE2}"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50</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23497748"/>
              </p:ext>
            </p:extLst>
          </p:nvPr>
        </p:nvGraphicFramePr>
        <p:xfrm>
          <a:off x="3275013" y="3121025"/>
          <a:ext cx="2273300" cy="546100"/>
        </p:xfrm>
        <a:graphic>
          <a:graphicData uri="http://schemas.openxmlformats.org/presentationml/2006/ole">
            <mc:AlternateContent xmlns:mc="http://schemas.openxmlformats.org/markup-compatibility/2006">
              <mc:Choice xmlns:v="urn:schemas-microsoft-com:vml" Requires="v">
                <p:oleObj spid="_x0000_s156740" name="Equation" r:id="rId3" imgW="1269720" imgH="304560" progId="Equation.DSMT4">
                  <p:embed/>
                </p:oleObj>
              </mc:Choice>
              <mc:Fallback>
                <p:oleObj name="Equation" r:id="rId3" imgW="1269720" imgH="304560" progId="Equation.DSMT4">
                  <p:embed/>
                  <p:pic>
                    <p:nvPicPr>
                      <p:cNvPr id="0" name="Picture 23"/>
                      <p:cNvPicPr>
                        <a:picLocks noChangeAspect="1" noChangeArrowheads="1"/>
                      </p:cNvPicPr>
                      <p:nvPr/>
                    </p:nvPicPr>
                    <p:blipFill>
                      <a:blip r:embed="rId4"/>
                      <a:srcRect/>
                      <a:stretch>
                        <a:fillRect/>
                      </a:stretch>
                    </p:blipFill>
                    <p:spPr bwMode="auto">
                      <a:xfrm>
                        <a:off x="3275013" y="3121025"/>
                        <a:ext cx="22733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39886700"/>
              </p:ext>
            </p:extLst>
          </p:nvPr>
        </p:nvGraphicFramePr>
        <p:xfrm>
          <a:off x="1907704" y="4005064"/>
          <a:ext cx="315914" cy="421219"/>
        </p:xfrm>
        <a:graphic>
          <a:graphicData uri="http://schemas.openxmlformats.org/presentationml/2006/ole">
            <mc:AlternateContent xmlns:mc="http://schemas.openxmlformats.org/markup-compatibility/2006">
              <mc:Choice xmlns:v="urn:schemas-microsoft-com:vml" Requires="v">
                <p:oleObj spid="_x0000_s156741" name="Equation" r:id="rId5" imgW="152268" imgH="203024" progId="Equation.DSMT4">
                  <p:embed/>
                </p:oleObj>
              </mc:Choice>
              <mc:Fallback>
                <p:oleObj name="Equation" r:id="rId5" imgW="152268" imgH="203024"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005064"/>
                        <a:ext cx="315914" cy="421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30851946"/>
              </p:ext>
            </p:extLst>
          </p:nvPr>
        </p:nvGraphicFramePr>
        <p:xfrm>
          <a:off x="2752725" y="5262563"/>
          <a:ext cx="4002088" cy="649287"/>
        </p:xfrm>
        <a:graphic>
          <a:graphicData uri="http://schemas.openxmlformats.org/presentationml/2006/ole">
            <mc:AlternateContent xmlns:mc="http://schemas.openxmlformats.org/markup-compatibility/2006">
              <mc:Choice xmlns:v="urn:schemas-microsoft-com:vml" Requires="v">
                <p:oleObj spid="_x0000_s156742" name="Equation" r:id="rId7" imgW="1955520" imgH="317160" progId="Equation.DSMT4">
                  <p:embed/>
                </p:oleObj>
              </mc:Choice>
              <mc:Fallback>
                <p:oleObj name="Equation" r:id="rId7" imgW="1955520" imgH="317160" progId="Equation.DSMT4">
                  <p:embed/>
                  <p:pic>
                    <p:nvPicPr>
                      <p:cNvPr id="0" name="Picture 25"/>
                      <p:cNvPicPr>
                        <a:picLocks noChangeAspect="1" noChangeArrowheads="1"/>
                      </p:cNvPicPr>
                      <p:nvPr/>
                    </p:nvPicPr>
                    <p:blipFill>
                      <a:blip r:embed="rId8"/>
                      <a:srcRect/>
                      <a:stretch>
                        <a:fillRect/>
                      </a:stretch>
                    </p:blipFill>
                    <p:spPr bwMode="auto">
                      <a:xfrm>
                        <a:off x="2752725" y="5262563"/>
                        <a:ext cx="4002088"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85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无收益资产欧式看涨期权的定价公式 </a:t>
            </a:r>
            <a:r>
              <a:rPr lang="en-US" altLang="zh-CN" dirty="0" smtClean="0"/>
              <a:t>II</a:t>
            </a:r>
            <a:endParaRPr lang="zh-CN" altLang="en-US" dirty="0"/>
          </a:p>
        </p:txBody>
      </p:sp>
      <p:sp>
        <p:nvSpPr>
          <p:cNvPr id="3" name="内容占位符 2"/>
          <p:cNvSpPr>
            <a:spLocks noGrp="1"/>
          </p:cNvSpPr>
          <p:nvPr>
            <p:ph idx="1"/>
          </p:nvPr>
        </p:nvSpPr>
        <p:spPr>
          <a:xfrm>
            <a:off x="457200" y="1340768"/>
            <a:ext cx="8229600" cy="4790157"/>
          </a:xfrm>
        </p:spPr>
        <p:txBody>
          <a:bodyPr/>
          <a:lstStyle/>
          <a:p>
            <a:endParaRPr lang="en-US" altLang="zh-CN" dirty="0" smtClean="0"/>
          </a:p>
          <a:p>
            <a:pPr>
              <a:buNone/>
            </a:pPr>
            <a:endParaRPr lang="en-US" altLang="zh-CN" dirty="0" smtClean="0"/>
          </a:p>
          <a:p>
            <a:r>
              <a:rPr lang="zh-CN" altLang="en-US" dirty="0" smtClean="0"/>
              <a:t>由于在风险中性世界中</a:t>
            </a:r>
            <a:endParaRPr lang="zh-CN" altLang="en-US" dirty="0"/>
          </a:p>
        </p:txBody>
      </p:sp>
      <p:sp>
        <p:nvSpPr>
          <p:cNvPr id="4" name="日期占位符 3"/>
          <p:cNvSpPr>
            <a:spLocks noGrp="1"/>
          </p:cNvSpPr>
          <p:nvPr>
            <p:ph type="dt" sz="half" idx="10"/>
          </p:nvPr>
        </p:nvSpPr>
        <p:spPr/>
        <p:txBody>
          <a:bodyPr/>
          <a:lstStyle/>
          <a:p>
            <a:pPr>
              <a:defRPr/>
            </a:pPr>
            <a:fld id="{9C64347E-1182-4D0A-AF01-F7ACA50DF2FC}"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51</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8616170"/>
              </p:ext>
            </p:extLst>
          </p:nvPr>
        </p:nvGraphicFramePr>
        <p:xfrm>
          <a:off x="2033588" y="3252788"/>
          <a:ext cx="5470525" cy="1039812"/>
        </p:xfrm>
        <a:graphic>
          <a:graphicData uri="http://schemas.openxmlformats.org/presentationml/2006/ole">
            <mc:AlternateContent xmlns:mc="http://schemas.openxmlformats.org/markup-compatibility/2006">
              <mc:Choice xmlns:v="urn:schemas-microsoft-com:vml" Requires="v">
                <p:oleObj spid="_x0000_s157720" name="Equation" r:id="rId3" imgW="2781000" imgH="533160" progId="Equation.DSMT4">
                  <p:embed/>
                </p:oleObj>
              </mc:Choice>
              <mc:Fallback>
                <p:oleObj name="Equation" r:id="rId3" imgW="2781000" imgH="533160" progId="Equation.DSMT4">
                  <p:embed/>
                  <p:pic>
                    <p:nvPicPr>
                      <p:cNvPr id="0" name="Picture 9"/>
                      <p:cNvPicPr>
                        <a:picLocks noChangeAspect="1" noChangeArrowheads="1"/>
                      </p:cNvPicPr>
                      <p:nvPr/>
                    </p:nvPicPr>
                    <p:blipFill>
                      <a:blip r:embed="rId4"/>
                      <a:srcRect/>
                      <a:stretch>
                        <a:fillRect/>
                      </a:stretch>
                    </p:blipFill>
                    <p:spPr bwMode="auto">
                      <a:xfrm>
                        <a:off x="2033588" y="3252788"/>
                        <a:ext cx="5470525"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937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无收益资产欧式看涨期权的定价公式 </a:t>
            </a:r>
            <a:r>
              <a:rPr lang="en-US" altLang="zh-CN" dirty="0" smtClean="0"/>
              <a:t>III</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积分可得</a:t>
            </a:r>
          </a:p>
          <a:p>
            <a:endParaRPr lang="zh-CN" altLang="en-US" dirty="0" smtClean="0"/>
          </a:p>
          <a:p>
            <a:pPr>
              <a:buNone/>
            </a:pPr>
            <a:r>
              <a:rPr lang="zh-CN" altLang="en-US" dirty="0" smtClean="0"/>
              <a:t>		</a:t>
            </a:r>
          </a:p>
          <a:p>
            <a:pPr>
              <a:buNone/>
            </a:pPr>
            <a:r>
              <a:rPr lang="en-US" altLang="zh-CN" dirty="0" smtClean="0"/>
              <a:t>	</a:t>
            </a:r>
            <a:r>
              <a:rPr lang="zh-CN" altLang="en-US" dirty="0" smtClean="0"/>
              <a:t>其中</a:t>
            </a:r>
            <a:endParaRPr lang="zh-CN" altLang="en-US" dirty="0"/>
          </a:p>
        </p:txBody>
      </p:sp>
      <p:sp>
        <p:nvSpPr>
          <p:cNvPr id="4" name="日期占位符 3"/>
          <p:cNvSpPr>
            <a:spLocks noGrp="1"/>
          </p:cNvSpPr>
          <p:nvPr>
            <p:ph type="dt" sz="half" idx="10"/>
          </p:nvPr>
        </p:nvSpPr>
        <p:spPr/>
        <p:txBody>
          <a:bodyPr/>
          <a:lstStyle/>
          <a:p>
            <a:pPr>
              <a:defRPr/>
            </a:pPr>
            <a:fld id="{61DBADAE-E3B4-4571-AAD3-9CF87D0C9A7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52</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75422327"/>
              </p:ext>
            </p:extLst>
          </p:nvPr>
        </p:nvGraphicFramePr>
        <p:xfrm>
          <a:off x="2549525" y="2751138"/>
          <a:ext cx="3454400" cy="563562"/>
        </p:xfrm>
        <a:graphic>
          <a:graphicData uri="http://schemas.openxmlformats.org/presentationml/2006/ole">
            <mc:AlternateContent xmlns:mc="http://schemas.openxmlformats.org/markup-compatibility/2006">
              <mc:Choice xmlns:v="urn:schemas-microsoft-com:vml" Requires="v">
                <p:oleObj spid="_x0000_s158764" name="Equation" r:id="rId3" imgW="1866600" imgH="304560" progId="Equation.DSMT4">
                  <p:embed/>
                </p:oleObj>
              </mc:Choice>
              <mc:Fallback>
                <p:oleObj name="Equation" r:id="rId3" imgW="1866600" imgH="304560" progId="Equation.DSMT4">
                  <p:embed/>
                  <p:pic>
                    <p:nvPicPr>
                      <p:cNvPr id="0" name="Picture 14"/>
                      <p:cNvPicPr>
                        <a:picLocks noChangeAspect="1" noChangeArrowheads="1"/>
                      </p:cNvPicPr>
                      <p:nvPr/>
                    </p:nvPicPr>
                    <p:blipFill>
                      <a:blip r:embed="rId4"/>
                      <a:srcRect/>
                      <a:stretch>
                        <a:fillRect/>
                      </a:stretch>
                    </p:blipFill>
                    <p:spPr bwMode="auto">
                      <a:xfrm>
                        <a:off x="2549525" y="2751138"/>
                        <a:ext cx="34544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89471465"/>
              </p:ext>
            </p:extLst>
          </p:nvPr>
        </p:nvGraphicFramePr>
        <p:xfrm>
          <a:off x="1687513" y="4143375"/>
          <a:ext cx="5840412" cy="1681163"/>
        </p:xfrm>
        <a:graphic>
          <a:graphicData uri="http://schemas.openxmlformats.org/presentationml/2006/ole">
            <mc:AlternateContent xmlns:mc="http://schemas.openxmlformats.org/markup-compatibility/2006">
              <mc:Choice xmlns:v="urn:schemas-microsoft-com:vml" Requires="v">
                <p:oleObj spid="_x0000_s158765" name="Equation" r:id="rId5" imgW="3441600" imgH="990360" progId="Equation.DSMT4">
                  <p:embed/>
                </p:oleObj>
              </mc:Choice>
              <mc:Fallback>
                <p:oleObj name="Equation" r:id="rId5" imgW="3441600" imgH="990360" progId="Equation.DSMT4">
                  <p:embed/>
                  <p:pic>
                    <p:nvPicPr>
                      <p:cNvPr id="0" name="Picture 15"/>
                      <p:cNvPicPr>
                        <a:picLocks noChangeAspect="1" noChangeArrowheads="1"/>
                      </p:cNvPicPr>
                      <p:nvPr/>
                    </p:nvPicPr>
                    <p:blipFill>
                      <a:blip r:embed="rId6"/>
                      <a:srcRect/>
                      <a:stretch>
                        <a:fillRect/>
                      </a:stretch>
                    </p:blipFill>
                    <p:spPr bwMode="auto">
                      <a:xfrm>
                        <a:off x="1687513" y="4143375"/>
                        <a:ext cx="5840412"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624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期权定价公式的推导 </a:t>
            </a:r>
            <a:r>
              <a:rPr lang="en-US" altLang="zh-CN" dirty="0" smtClean="0"/>
              <a:t>I</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和</a:t>
            </a:r>
            <a:endParaRPr lang="en-US" altLang="zh-CN" dirty="0" smtClean="0"/>
          </a:p>
          <a:p>
            <a:endParaRPr lang="en-US" altLang="zh-CN" dirty="0" smtClean="0"/>
          </a:p>
          <a:p>
            <a:endParaRPr lang="en-US" altLang="zh-CN" dirty="0" smtClean="0"/>
          </a:p>
          <a:p>
            <a:r>
              <a:rPr lang="zh-CN" altLang="en-US" dirty="0" smtClean="0"/>
              <a:t>令</a:t>
            </a:r>
            <a:endParaRPr lang="en-US" altLang="zh-CN" dirty="0" smtClean="0"/>
          </a:p>
        </p:txBody>
      </p:sp>
      <p:sp>
        <p:nvSpPr>
          <p:cNvPr id="4" name="日期占位符 3"/>
          <p:cNvSpPr>
            <a:spLocks noGrp="1"/>
          </p:cNvSpPr>
          <p:nvPr>
            <p:ph type="dt" sz="half" idx="10"/>
          </p:nvPr>
        </p:nvSpPr>
        <p:spPr/>
        <p:txBody>
          <a:bodyPr/>
          <a:lstStyle/>
          <a:p>
            <a:pPr>
              <a:defRPr/>
            </a:pPr>
            <a:fld id="{B2B47BA5-0C3A-4A37-BE09-6977830B715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53</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46780223"/>
              </p:ext>
            </p:extLst>
          </p:nvPr>
        </p:nvGraphicFramePr>
        <p:xfrm>
          <a:off x="2409825" y="2247900"/>
          <a:ext cx="4000500" cy="649288"/>
        </p:xfrm>
        <a:graphic>
          <a:graphicData uri="http://schemas.openxmlformats.org/presentationml/2006/ole">
            <mc:AlternateContent xmlns:mc="http://schemas.openxmlformats.org/markup-compatibility/2006">
              <mc:Choice xmlns:v="urn:schemas-microsoft-com:vml" Requires="v">
                <p:oleObj spid="_x0000_s159809" name="Equation" r:id="rId3" imgW="1955520" imgH="317160" progId="Equation.DSMT4">
                  <p:embed/>
                </p:oleObj>
              </mc:Choice>
              <mc:Fallback>
                <p:oleObj name="Equation" r:id="rId3" imgW="1955520" imgH="317160" progId="Equation.DSMT4">
                  <p:embed/>
                  <p:pic>
                    <p:nvPicPr>
                      <p:cNvPr id="0" name="Picture 20"/>
                      <p:cNvPicPr>
                        <a:picLocks noChangeAspect="1" noChangeArrowheads="1"/>
                      </p:cNvPicPr>
                      <p:nvPr/>
                    </p:nvPicPr>
                    <p:blipFill>
                      <a:blip r:embed="rId4"/>
                      <a:srcRect/>
                      <a:stretch>
                        <a:fillRect/>
                      </a:stretch>
                    </p:blipFill>
                    <p:spPr bwMode="auto">
                      <a:xfrm>
                        <a:off x="2409825" y="2247900"/>
                        <a:ext cx="40005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43977270"/>
              </p:ext>
            </p:extLst>
          </p:nvPr>
        </p:nvGraphicFramePr>
        <p:xfrm>
          <a:off x="2087563" y="3476625"/>
          <a:ext cx="5084762" cy="976313"/>
        </p:xfrm>
        <a:graphic>
          <a:graphicData uri="http://schemas.openxmlformats.org/presentationml/2006/ole">
            <mc:AlternateContent xmlns:mc="http://schemas.openxmlformats.org/markup-compatibility/2006">
              <mc:Choice xmlns:v="urn:schemas-microsoft-com:vml" Requires="v">
                <p:oleObj spid="_x0000_s159810" name="Equation" r:id="rId5" imgW="2781000" imgH="533160" progId="Equation.DSMT4">
                  <p:embed/>
                </p:oleObj>
              </mc:Choice>
              <mc:Fallback>
                <p:oleObj name="Equation" r:id="rId5" imgW="2781000" imgH="533160" progId="Equation.DSMT4">
                  <p:embed/>
                  <p:pic>
                    <p:nvPicPr>
                      <p:cNvPr id="0" name="Picture 21"/>
                      <p:cNvPicPr>
                        <a:picLocks noChangeAspect="1" noChangeArrowheads="1"/>
                      </p:cNvPicPr>
                      <p:nvPr/>
                    </p:nvPicPr>
                    <p:blipFill>
                      <a:blip r:embed="rId6"/>
                      <a:srcRect/>
                      <a:stretch>
                        <a:fillRect/>
                      </a:stretch>
                    </p:blipFill>
                    <p:spPr bwMode="auto">
                      <a:xfrm>
                        <a:off x="2087563" y="3476625"/>
                        <a:ext cx="5084762"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07202715"/>
              </p:ext>
            </p:extLst>
          </p:nvPr>
        </p:nvGraphicFramePr>
        <p:xfrm>
          <a:off x="3232150" y="5037138"/>
          <a:ext cx="1889125" cy="784225"/>
        </p:xfrm>
        <a:graphic>
          <a:graphicData uri="http://schemas.openxmlformats.org/presentationml/2006/ole">
            <mc:AlternateContent xmlns:mc="http://schemas.openxmlformats.org/markup-compatibility/2006">
              <mc:Choice xmlns:v="urn:schemas-microsoft-com:vml" Requires="v">
                <p:oleObj spid="_x0000_s159811" name="Equation" r:id="rId7" imgW="1041120" imgH="431640" progId="Equation.DSMT4">
                  <p:embed/>
                </p:oleObj>
              </mc:Choice>
              <mc:Fallback>
                <p:oleObj name="Equation" r:id="rId7" imgW="1041120" imgH="431640" progId="Equation.DSMT4">
                  <p:embed/>
                  <p:pic>
                    <p:nvPicPr>
                      <p:cNvPr id="0" name="Picture 22"/>
                      <p:cNvPicPr>
                        <a:picLocks noChangeAspect="1" noChangeArrowheads="1"/>
                      </p:cNvPicPr>
                      <p:nvPr/>
                    </p:nvPicPr>
                    <p:blipFill>
                      <a:blip r:embed="rId8"/>
                      <a:srcRect/>
                      <a:stretch>
                        <a:fillRect/>
                      </a:stretch>
                    </p:blipFill>
                    <p:spPr bwMode="auto">
                      <a:xfrm>
                        <a:off x="3232150" y="5037138"/>
                        <a:ext cx="18891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140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期权定价公式的推导 </a:t>
            </a:r>
            <a:r>
              <a:rPr lang="en-US" altLang="zh-CN" dirty="0" smtClean="0"/>
              <a:t>II</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其中</a:t>
            </a:r>
            <a:endParaRPr lang="en-US" altLang="zh-CN" dirty="0" smtClean="0"/>
          </a:p>
          <a:p>
            <a:endParaRPr lang="en-US" altLang="zh-CN" dirty="0" smtClean="0"/>
          </a:p>
          <a:p>
            <a:endParaRPr lang="en-US" altLang="zh-CN" dirty="0" smtClean="0"/>
          </a:p>
          <a:p>
            <a:endParaRPr lang="en-US" altLang="zh-CN" dirty="0" smtClean="0"/>
          </a:p>
          <a:p>
            <a:r>
              <a:rPr lang="zh-CN" altLang="en-US" dirty="0" smtClean="0"/>
              <a:t>显然</a:t>
            </a:r>
            <a:endParaRPr lang="en-US" altLang="zh-CN" dirty="0" smtClean="0"/>
          </a:p>
          <a:p>
            <a:endParaRPr lang="en-US" altLang="zh-CN" dirty="0" smtClean="0"/>
          </a:p>
          <a:p>
            <a:r>
              <a:rPr lang="zh-CN" altLang="en-US" dirty="0" smtClean="0"/>
              <a:t>即随机变量 </a:t>
            </a:r>
            <a:r>
              <a:rPr lang="en-US" altLang="zh-CN" dirty="0" smtClean="0"/>
              <a:t>W </a:t>
            </a:r>
            <a:r>
              <a:rPr lang="zh-CN" altLang="en-US" dirty="0" smtClean="0"/>
              <a:t>的密度函数 </a:t>
            </a:r>
            <a:r>
              <a:rPr lang="en-US" altLang="zh-CN" dirty="0" smtClean="0"/>
              <a:t>h(W) </a:t>
            </a:r>
            <a:r>
              <a:rPr lang="zh-CN" altLang="en-US" dirty="0" smtClean="0"/>
              <a:t>为</a:t>
            </a:r>
            <a:endParaRPr lang="zh-CN" altLang="en-US" dirty="0"/>
          </a:p>
        </p:txBody>
      </p:sp>
      <p:sp>
        <p:nvSpPr>
          <p:cNvPr id="4" name="日期占位符 3"/>
          <p:cNvSpPr>
            <a:spLocks noGrp="1"/>
          </p:cNvSpPr>
          <p:nvPr>
            <p:ph type="dt" sz="half" idx="10"/>
          </p:nvPr>
        </p:nvSpPr>
        <p:spPr/>
        <p:txBody>
          <a:bodyPr/>
          <a:lstStyle/>
          <a:p>
            <a:pPr>
              <a:defRPr/>
            </a:pPr>
            <a:fld id="{210ECEAC-DC5E-4D05-9FA4-6956A36ECA81}"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54</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86900842"/>
              </p:ext>
            </p:extLst>
          </p:nvPr>
        </p:nvGraphicFramePr>
        <p:xfrm>
          <a:off x="1971675" y="1773238"/>
          <a:ext cx="4783138" cy="1468437"/>
        </p:xfrm>
        <a:graphic>
          <a:graphicData uri="http://schemas.openxmlformats.org/presentationml/2006/ole">
            <mc:AlternateContent xmlns:mc="http://schemas.openxmlformats.org/markup-compatibility/2006">
              <mc:Choice xmlns:v="urn:schemas-microsoft-com:vml" Requires="v">
                <p:oleObj spid="_x0000_s160836" name="Equation" r:id="rId3" imgW="2565360" imgH="787320" progId="Equation.DSMT4">
                  <p:embed/>
                </p:oleObj>
              </mc:Choice>
              <mc:Fallback>
                <p:oleObj name="Equation" r:id="rId3" imgW="2565360" imgH="787320" progId="Equation.DSMT4">
                  <p:embed/>
                  <p:pic>
                    <p:nvPicPr>
                      <p:cNvPr id="0" name="Picture 23"/>
                      <p:cNvPicPr>
                        <a:picLocks noChangeAspect="1" noChangeArrowheads="1"/>
                      </p:cNvPicPr>
                      <p:nvPr/>
                    </p:nvPicPr>
                    <p:blipFill>
                      <a:blip r:embed="rId4"/>
                      <a:srcRect/>
                      <a:stretch>
                        <a:fillRect/>
                      </a:stretch>
                    </p:blipFill>
                    <p:spPr bwMode="auto">
                      <a:xfrm>
                        <a:off x="1971675" y="1773238"/>
                        <a:ext cx="4783138" cy="146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68021519"/>
              </p:ext>
            </p:extLst>
          </p:nvPr>
        </p:nvGraphicFramePr>
        <p:xfrm>
          <a:off x="3532188" y="3624263"/>
          <a:ext cx="1371600" cy="471487"/>
        </p:xfrm>
        <a:graphic>
          <a:graphicData uri="http://schemas.openxmlformats.org/presentationml/2006/ole">
            <mc:AlternateContent xmlns:mc="http://schemas.openxmlformats.org/markup-compatibility/2006">
              <mc:Choice xmlns:v="urn:schemas-microsoft-com:vml" Requires="v">
                <p:oleObj spid="_x0000_s160837" name="Equation" r:id="rId5" imgW="812520" imgH="279360" progId="Equation.DSMT4">
                  <p:embed/>
                </p:oleObj>
              </mc:Choice>
              <mc:Fallback>
                <p:oleObj name="Equation" r:id="rId5" imgW="812520" imgH="279360" progId="Equation.DSMT4">
                  <p:embed/>
                  <p:pic>
                    <p:nvPicPr>
                      <p:cNvPr id="0" name="Picture 24"/>
                      <p:cNvPicPr>
                        <a:picLocks noChangeAspect="1" noChangeArrowheads="1"/>
                      </p:cNvPicPr>
                      <p:nvPr/>
                    </p:nvPicPr>
                    <p:blipFill>
                      <a:blip r:embed="rId6"/>
                      <a:srcRect/>
                      <a:stretch>
                        <a:fillRect/>
                      </a:stretch>
                    </p:blipFill>
                    <p:spPr bwMode="auto">
                      <a:xfrm>
                        <a:off x="3532188" y="3624263"/>
                        <a:ext cx="13716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83618243"/>
              </p:ext>
            </p:extLst>
          </p:nvPr>
        </p:nvGraphicFramePr>
        <p:xfrm>
          <a:off x="3279775" y="5048250"/>
          <a:ext cx="2409825" cy="977900"/>
        </p:xfrm>
        <a:graphic>
          <a:graphicData uri="http://schemas.openxmlformats.org/presentationml/2006/ole">
            <mc:AlternateContent xmlns:mc="http://schemas.openxmlformats.org/markup-compatibility/2006">
              <mc:Choice xmlns:v="urn:schemas-microsoft-com:vml" Requires="v">
                <p:oleObj spid="_x0000_s160838" name="Equation" r:id="rId7" imgW="1218960" imgH="495000" progId="Equation.DSMT4">
                  <p:embed/>
                </p:oleObj>
              </mc:Choice>
              <mc:Fallback>
                <p:oleObj name="Equation" r:id="rId7" imgW="1218960" imgH="495000" progId="Equation.DSMT4">
                  <p:embed/>
                  <p:pic>
                    <p:nvPicPr>
                      <p:cNvPr id="0" name="Picture 25"/>
                      <p:cNvPicPr>
                        <a:picLocks noChangeAspect="1" noChangeArrowheads="1"/>
                      </p:cNvPicPr>
                      <p:nvPr/>
                    </p:nvPicPr>
                    <p:blipFill>
                      <a:blip r:embed="rId8"/>
                      <a:srcRect/>
                      <a:stretch>
                        <a:fillRect/>
                      </a:stretch>
                    </p:blipFill>
                    <p:spPr bwMode="auto">
                      <a:xfrm>
                        <a:off x="3279775" y="5048250"/>
                        <a:ext cx="24098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9638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期权定价公式的推导</a:t>
            </a:r>
            <a:r>
              <a:rPr lang="en-US" altLang="zh-CN" dirty="0" smtClean="0"/>
              <a:t> </a:t>
            </a:r>
            <a:endParaRPr lang="zh-CN" altLang="en-US" dirty="0"/>
          </a:p>
        </p:txBody>
      </p:sp>
      <p:sp>
        <p:nvSpPr>
          <p:cNvPr id="8" name="内容占位符 7"/>
          <p:cNvSpPr>
            <a:spLocks noGrp="1"/>
          </p:cNvSpPr>
          <p:nvPr>
            <p:ph idx="1"/>
          </p:nvPr>
        </p:nvSpPr>
        <p:spPr/>
        <p:txBody>
          <a:bodyPr/>
          <a:lstStyle/>
          <a:p>
            <a:endParaRPr lang="zh-CN" altLang="en-US" dirty="0"/>
          </a:p>
        </p:txBody>
      </p:sp>
      <p:sp>
        <p:nvSpPr>
          <p:cNvPr id="3" name="日期占位符 2"/>
          <p:cNvSpPr>
            <a:spLocks noGrp="1"/>
          </p:cNvSpPr>
          <p:nvPr>
            <p:ph type="dt" sz="half" idx="10"/>
          </p:nvPr>
        </p:nvSpPr>
        <p:spPr/>
        <p:txBody>
          <a:bodyPr/>
          <a:lstStyle/>
          <a:p>
            <a:pPr>
              <a:defRPr/>
            </a:pPr>
            <a:fld id="{019C36A3-EFC9-4926-9522-9A3296D612E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55</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03010524"/>
              </p:ext>
            </p:extLst>
          </p:nvPr>
        </p:nvGraphicFramePr>
        <p:xfrm>
          <a:off x="292125" y="1556792"/>
          <a:ext cx="8842375" cy="4303713"/>
        </p:xfrm>
        <a:graphic>
          <a:graphicData uri="http://schemas.openxmlformats.org/presentationml/2006/ole">
            <mc:AlternateContent xmlns:mc="http://schemas.openxmlformats.org/markup-compatibility/2006">
              <mc:Choice xmlns:v="urn:schemas-microsoft-com:vml" Requires="v">
                <p:oleObj spid="_x0000_s161817" name="Equation" r:id="rId3" imgW="6654600" imgH="3365280" progId="Equation.DSMT4">
                  <p:embed/>
                </p:oleObj>
              </mc:Choice>
              <mc:Fallback>
                <p:oleObj name="Equation" r:id="rId3" imgW="6654600" imgH="3365280" progId="Equation.DSMT4">
                  <p:embed/>
                  <p:pic>
                    <p:nvPicPr>
                      <p:cNvPr id="0" name="Picture 9"/>
                      <p:cNvPicPr>
                        <a:picLocks noChangeAspect="1" noChangeArrowheads="1"/>
                      </p:cNvPicPr>
                      <p:nvPr/>
                    </p:nvPicPr>
                    <p:blipFill>
                      <a:blip r:embed="rId4"/>
                      <a:srcRect/>
                      <a:stretch>
                        <a:fillRect/>
                      </a:stretch>
                    </p:blipFill>
                    <p:spPr bwMode="auto">
                      <a:xfrm>
                        <a:off x="292125" y="1556792"/>
                        <a:ext cx="8842375" cy="430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4220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无收益资产欧式看涨期权定价公式理解 </a:t>
            </a:r>
            <a:r>
              <a:rPr lang="en-US" altLang="zh-CN" dirty="0" smtClean="0"/>
              <a:t>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smtClean="0"/>
                  <a:t>我们可以用股票和负债复制期权。		</a:t>
                </a:r>
              </a:p>
              <a:p>
                <a:pPr lvl="1"/>
                <a:r>
                  <a:rPr lang="zh-CN" altLang="en-US" dirty="0" smtClean="0"/>
                  <a:t>可以证明，</a:t>
                </a:r>
                <a:endParaRPr lang="en-US" altLang="zh-CN" dirty="0" smtClean="0"/>
              </a:p>
              <a:p>
                <a:pPr marL="344487" lvl="1" indent="0">
                  <a:buNone/>
                </a:pPr>
                <a:endParaRPr lang="en-US" altLang="zh-CN" dirty="0"/>
              </a:p>
              <a:p>
                <a:pPr marL="344487" lvl="1" indent="0">
                  <a:buNone/>
                </a:pPr>
                <a:endParaRPr lang="en-US" altLang="zh-CN" dirty="0" smtClean="0"/>
              </a:p>
              <a:p>
                <a:pPr marL="344487" lvl="1" indent="0">
                  <a:buNone/>
                </a:pPr>
                <a:r>
                  <a:rPr lang="zh-CN" altLang="en-US" dirty="0" smtClean="0"/>
                  <a:t>     它是构造无风险组合</a:t>
                </a:r>
                <a14:m>
                  <m:oMath xmlns:m="http://schemas.openxmlformats.org/officeDocument/2006/math">
                    <m:r>
                      <m:rPr>
                        <m:sty m:val="p"/>
                      </m:rPr>
                      <a:rPr lang="el-GR" altLang="zh-CN" i="1" smtClean="0">
                        <a:latin typeface="Cambria Math"/>
                        <a:ea typeface="Cambria Math"/>
                      </a:rPr>
                      <m:t>Π</m:t>
                    </m:r>
                  </m:oMath>
                </a14:m>
                <a:r>
                  <a:rPr lang="zh-CN" altLang="en-US" dirty="0" smtClean="0"/>
                  <a:t> 时的 ∆ ，是复制投资组合中股票  的数量，           就是股票的市值</a:t>
                </a:r>
              </a:p>
              <a:p>
                <a:pPr lvl="1"/>
                <a:endParaRPr lang="en-US" altLang="zh-CN" dirty="0" smtClean="0"/>
              </a:p>
              <a:p>
                <a:pPr lvl="1"/>
                <a:r>
                  <a:rPr lang="zh-CN" altLang="en-US" dirty="0" smtClean="0"/>
                  <a:t>而                             则是复制交易策略中负债的价值。</a:t>
                </a:r>
                <a:endParaRPr lang="en-US" altLang="zh-CN" dirty="0" smtClean="0"/>
              </a:p>
              <a:p>
                <a:pPr lvl="1"/>
                <a:endParaRPr lang="zh-CN" altLang="en-US" dirty="0" smtClean="0"/>
              </a:p>
              <a:p>
                <a:endParaRPr lang="en-US" altLang="zh-CN" dirty="0" smtClean="0"/>
              </a:p>
              <a:p>
                <a:r>
                  <a:rPr lang="zh-CN" altLang="en-US" dirty="0" smtClean="0"/>
                  <a:t>由于主要参数都是时变的，因此这种复制策略是动态复制策略，必须不断调整相关头寸数量。</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444" t="-2961" r="-444" b="-28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021C8E9E-AA10-460E-B391-0B9072F65EB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56</a:t>
            </a:fld>
            <a:endParaRPr lang="en-US" altLang="zh-CN">
              <a:solidFill>
                <a:srgbClr val="000000"/>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086151649"/>
              </p:ext>
            </p:extLst>
          </p:nvPr>
        </p:nvGraphicFramePr>
        <p:xfrm>
          <a:off x="3419872" y="2060848"/>
          <a:ext cx="1728192" cy="864096"/>
        </p:xfrm>
        <a:graphic>
          <a:graphicData uri="http://schemas.openxmlformats.org/presentationml/2006/ole">
            <mc:AlternateContent xmlns:mc="http://schemas.openxmlformats.org/markup-compatibility/2006">
              <mc:Choice xmlns:v="urn:schemas-microsoft-com:vml" Requires="v">
                <p:oleObj spid="_x0000_s163925" name="Equation" r:id="rId4" imgW="838080" imgH="419040" progId="Equation.DSMT4">
                  <p:embed/>
                </p:oleObj>
              </mc:Choice>
              <mc:Fallback>
                <p:oleObj name="Equation" r:id="rId4" imgW="838080" imgH="419040" progId="Equation.DSMT4">
                  <p:embed/>
                  <p:pic>
                    <p:nvPicPr>
                      <p:cNvPr id="0" name="Picture 30"/>
                      <p:cNvPicPr>
                        <a:picLocks noChangeAspect="1" noChangeArrowheads="1"/>
                      </p:cNvPicPr>
                      <p:nvPr/>
                    </p:nvPicPr>
                    <p:blipFill>
                      <a:blip r:embed="rId5"/>
                      <a:srcRect/>
                      <a:stretch>
                        <a:fillRect/>
                      </a:stretch>
                    </p:blipFill>
                    <p:spPr bwMode="auto">
                      <a:xfrm>
                        <a:off x="3419872" y="2060848"/>
                        <a:ext cx="1728192" cy="864096"/>
                      </a:xfrm>
                      <a:prstGeom prst="rect">
                        <a:avLst/>
                      </a:prstGeom>
                      <a:noFill/>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88489968"/>
              </p:ext>
            </p:extLst>
          </p:nvPr>
        </p:nvGraphicFramePr>
        <p:xfrm>
          <a:off x="1979712" y="3373123"/>
          <a:ext cx="831834" cy="415917"/>
        </p:xfrm>
        <a:graphic>
          <a:graphicData uri="http://schemas.openxmlformats.org/presentationml/2006/ole">
            <mc:AlternateContent xmlns:mc="http://schemas.openxmlformats.org/markup-compatibility/2006">
              <mc:Choice xmlns:v="urn:schemas-microsoft-com:vml" Requires="v">
                <p:oleObj spid="_x0000_s163926" name="Equation" r:id="rId6" imgW="507780" imgH="253890" progId="Equation.DSMT4">
                  <p:embed/>
                </p:oleObj>
              </mc:Choice>
              <mc:Fallback>
                <p:oleObj name="Equation" r:id="rId6" imgW="507780" imgH="253890" progId="Equation.DSMT4">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3373123"/>
                        <a:ext cx="831834" cy="415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188239449"/>
              </p:ext>
            </p:extLst>
          </p:nvPr>
        </p:nvGraphicFramePr>
        <p:xfrm>
          <a:off x="1619672" y="4077072"/>
          <a:ext cx="1612900" cy="511175"/>
        </p:xfrm>
        <a:graphic>
          <a:graphicData uri="http://schemas.openxmlformats.org/presentationml/2006/ole">
            <mc:AlternateContent xmlns:mc="http://schemas.openxmlformats.org/markup-compatibility/2006">
              <mc:Choice xmlns:v="urn:schemas-microsoft-com:vml" Requires="v">
                <p:oleObj spid="_x0000_s163927" name="Equation" r:id="rId8" imgW="965160" imgH="304560" progId="Equation.DSMT4">
                  <p:embed/>
                </p:oleObj>
              </mc:Choice>
              <mc:Fallback>
                <p:oleObj name="Equation" r:id="rId8" imgW="965160" imgH="304560" progId="Equation.DSMT4">
                  <p:embed/>
                  <p:pic>
                    <p:nvPicPr>
                      <p:cNvPr id="0" name="Picture 33"/>
                      <p:cNvPicPr>
                        <a:picLocks noChangeAspect="1" noChangeArrowheads="1"/>
                      </p:cNvPicPr>
                      <p:nvPr/>
                    </p:nvPicPr>
                    <p:blipFill>
                      <a:blip r:embed="rId9"/>
                      <a:srcRect/>
                      <a:stretch>
                        <a:fillRect/>
                      </a:stretch>
                    </p:blipFill>
                    <p:spPr bwMode="auto">
                      <a:xfrm>
                        <a:off x="1619672" y="4077072"/>
                        <a:ext cx="16129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655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无收益资产欧式看涨期权定价公式理解 </a:t>
            </a:r>
            <a:r>
              <a:rPr lang="en-US" altLang="zh-CN" dirty="0" smtClean="0"/>
              <a:t>II</a:t>
            </a:r>
            <a:endParaRPr lang="zh-CN" altLang="en-US" dirty="0"/>
          </a:p>
        </p:txBody>
      </p:sp>
      <p:sp>
        <p:nvSpPr>
          <p:cNvPr id="3" name="内容占位符 2"/>
          <p:cNvSpPr>
            <a:spLocks noGrp="1"/>
          </p:cNvSpPr>
          <p:nvPr>
            <p:ph idx="1"/>
          </p:nvPr>
        </p:nvSpPr>
        <p:spPr>
          <a:xfrm>
            <a:off x="457200" y="1600200"/>
            <a:ext cx="8075240" cy="4530725"/>
          </a:xfrm>
        </p:spPr>
        <p:txBody>
          <a:bodyPr/>
          <a:lstStyle/>
          <a:p>
            <a:endParaRPr lang="en-US" altLang="zh-CN" dirty="0" smtClean="0"/>
          </a:p>
          <a:p>
            <a:pPr marL="0" indent="0">
              <a:buNone/>
            </a:pPr>
            <a:endParaRPr lang="en-US" altLang="zh-CN" dirty="0" smtClean="0"/>
          </a:p>
          <a:p>
            <a:r>
              <a:rPr lang="zh-CN" altLang="en-US" dirty="0" smtClean="0"/>
              <a:t>从金融工程的角度来看，欧式看涨期权可以分拆成或有资产看涨期权（ </a:t>
            </a:r>
            <a:r>
              <a:rPr lang="en-US" altLang="zh-CN" dirty="0" smtClean="0"/>
              <a:t>Asset-or-nothing Call Option </a:t>
            </a:r>
            <a:r>
              <a:rPr lang="zh-CN" altLang="en-US" dirty="0" smtClean="0"/>
              <a:t>）多头和 </a:t>
            </a:r>
            <a:r>
              <a:rPr lang="en-US" altLang="zh-CN" dirty="0" smtClean="0"/>
              <a:t>X </a:t>
            </a:r>
            <a:r>
              <a:rPr lang="zh-CN" altLang="en-US" dirty="0" smtClean="0"/>
              <a:t>份或有现金看涨期权（ </a:t>
            </a:r>
            <a:r>
              <a:rPr lang="en-US" altLang="zh-CN" dirty="0" smtClean="0"/>
              <a:t>Cash-or-nothing Call Option </a:t>
            </a:r>
            <a:r>
              <a:rPr lang="zh-CN" altLang="en-US" dirty="0" smtClean="0"/>
              <a:t>）空头之和。</a:t>
            </a:r>
            <a:endParaRPr lang="zh-CN" altLang="en-US" dirty="0"/>
          </a:p>
        </p:txBody>
      </p:sp>
      <p:sp>
        <p:nvSpPr>
          <p:cNvPr id="4" name="日期占位符 3"/>
          <p:cNvSpPr>
            <a:spLocks noGrp="1"/>
          </p:cNvSpPr>
          <p:nvPr>
            <p:ph type="dt" sz="half" idx="10"/>
          </p:nvPr>
        </p:nvSpPr>
        <p:spPr/>
        <p:txBody>
          <a:bodyPr/>
          <a:lstStyle/>
          <a:p>
            <a:pPr>
              <a:defRPr/>
            </a:pPr>
            <a:fld id="{28A2953E-C51C-482F-A0A1-A2EE3A1AB134}"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57</a:t>
            </a:fld>
            <a:endParaRPr lang="en-US" altLang="zh-CN">
              <a:solidFill>
                <a:srgbClr val="000000"/>
              </a:solidFill>
            </a:endParaRPr>
          </a:p>
        </p:txBody>
      </p:sp>
    </p:spTree>
    <p:extLst>
      <p:ext uri="{BB962C8B-B14F-4D97-AF65-F5344CB8AC3E}">
        <p14:creationId xmlns:p14="http://schemas.microsoft.com/office/powerpoint/2010/main" val="124788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无收益资产欧式看涨期权定价公式理解 </a:t>
            </a:r>
            <a:r>
              <a:rPr lang="en-US" altLang="zh-CN" dirty="0" smtClean="0"/>
              <a:t>III</a:t>
            </a:r>
            <a:endParaRPr lang="zh-CN" altLang="en-US" dirty="0"/>
          </a:p>
        </p:txBody>
      </p:sp>
      <p:sp>
        <p:nvSpPr>
          <p:cNvPr id="3" name="内容占位符 2"/>
          <p:cNvSpPr>
            <a:spLocks noGrp="1"/>
          </p:cNvSpPr>
          <p:nvPr>
            <p:ph idx="1"/>
          </p:nvPr>
        </p:nvSpPr>
        <p:spPr/>
        <p:txBody>
          <a:bodyPr>
            <a:normAutofit/>
          </a:bodyPr>
          <a:lstStyle/>
          <a:p>
            <a:r>
              <a:rPr lang="zh-CN" altLang="en-US" dirty="0" smtClean="0"/>
              <a:t>          是在风险中性世界中    大于 </a:t>
            </a:r>
            <a:r>
              <a:rPr lang="en-US" altLang="zh-CN" dirty="0" smtClean="0"/>
              <a:t>X </a:t>
            </a:r>
            <a:r>
              <a:rPr lang="zh-CN" altLang="en-US" dirty="0" smtClean="0"/>
              <a:t>的概率，即欧式看涨期权被执行的概率，因此                        可以看成预期执行期权所需支付的现值。</a:t>
            </a:r>
            <a:endParaRPr lang="en-US" altLang="zh-CN" dirty="0" smtClean="0"/>
          </a:p>
          <a:p>
            <a:endParaRPr lang="zh-CN" altLang="en-US" dirty="0" smtClean="0"/>
          </a:p>
          <a:p>
            <a:r>
              <a:rPr lang="zh-CN" altLang="en-US" dirty="0" smtClean="0"/>
              <a:t>而          则是在以股票作为记账单位的风险中性世界里    大于</a:t>
            </a:r>
            <a:r>
              <a:rPr lang="en-US" altLang="zh-CN" dirty="0" smtClean="0"/>
              <a:t>X</a:t>
            </a:r>
            <a:r>
              <a:rPr lang="zh-CN" altLang="en-US" dirty="0" smtClean="0"/>
              <a:t>的概率。          可以看成期权持有者预期执行期权所得资产的现值。</a:t>
            </a:r>
          </a:p>
          <a:p>
            <a:pPr>
              <a:buNone/>
            </a:pPr>
            <a:endParaRPr lang="zh-CN" altLang="en-US" dirty="0"/>
          </a:p>
        </p:txBody>
      </p:sp>
      <p:sp>
        <p:nvSpPr>
          <p:cNvPr id="4" name="日期占位符 3"/>
          <p:cNvSpPr>
            <a:spLocks noGrp="1"/>
          </p:cNvSpPr>
          <p:nvPr>
            <p:ph type="dt" sz="half" idx="10"/>
          </p:nvPr>
        </p:nvSpPr>
        <p:spPr/>
        <p:txBody>
          <a:bodyPr/>
          <a:lstStyle/>
          <a:p>
            <a:pPr>
              <a:defRPr/>
            </a:pPr>
            <a:fld id="{C68558E4-DF04-4CF7-848F-2EDE56DF5B7B}"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58</a:t>
            </a:fld>
            <a:endParaRPr lang="en-US" altLang="zh-CN">
              <a:solidFill>
                <a:srgbClr val="00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46917155"/>
              </p:ext>
            </p:extLst>
          </p:nvPr>
        </p:nvGraphicFramePr>
        <p:xfrm>
          <a:off x="1043608" y="1628800"/>
          <a:ext cx="714380" cy="396878"/>
        </p:xfrm>
        <a:graphic>
          <a:graphicData uri="http://schemas.openxmlformats.org/presentationml/2006/ole">
            <mc:AlternateContent xmlns:mc="http://schemas.openxmlformats.org/markup-compatibility/2006">
              <mc:Choice xmlns:v="urn:schemas-microsoft-com:vml" Requires="v">
                <p:oleObj spid="_x0000_s162958" name="Equation" r:id="rId3" imgW="457002" imgH="253890" progId="Equation.DSMT4">
                  <p:embed/>
                </p:oleObj>
              </mc:Choice>
              <mc:Fallback>
                <p:oleObj name="Equation" r:id="rId3" imgW="457002" imgH="25389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28800"/>
                        <a:ext cx="714380" cy="396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6036950"/>
              </p:ext>
            </p:extLst>
          </p:nvPr>
        </p:nvGraphicFramePr>
        <p:xfrm>
          <a:off x="5148064" y="1628800"/>
          <a:ext cx="394496" cy="473395"/>
        </p:xfrm>
        <a:graphic>
          <a:graphicData uri="http://schemas.openxmlformats.org/presentationml/2006/ole">
            <mc:AlternateContent xmlns:mc="http://schemas.openxmlformats.org/markup-compatibility/2006">
              <mc:Choice xmlns:v="urn:schemas-microsoft-com:vml" Requires="v">
                <p:oleObj spid="_x0000_s162959" name="Equation" r:id="rId5" imgW="190500" imgH="228600" progId="Equation.DSMT4">
                  <p:embed/>
                </p:oleObj>
              </mc:Choice>
              <mc:Fallback>
                <p:oleObj name="Equation" r:id="rId5" imgW="190500" imgH="2286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1628800"/>
                        <a:ext cx="394496" cy="47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828671470"/>
              </p:ext>
            </p:extLst>
          </p:nvPr>
        </p:nvGraphicFramePr>
        <p:xfrm>
          <a:off x="6660232" y="2060848"/>
          <a:ext cx="1762137" cy="500066"/>
        </p:xfrm>
        <a:graphic>
          <a:graphicData uri="http://schemas.openxmlformats.org/presentationml/2006/ole">
            <mc:AlternateContent xmlns:mc="http://schemas.openxmlformats.org/markup-compatibility/2006">
              <mc:Choice xmlns:v="urn:schemas-microsoft-com:vml" Requires="v">
                <p:oleObj spid="_x0000_s162960" name="Equation" r:id="rId7" imgW="939392" imgH="266584" progId="Equation.DSMT4">
                  <p:embed/>
                </p:oleObj>
              </mc:Choice>
              <mc:Fallback>
                <p:oleObj name="Equation" r:id="rId7" imgW="939392" imgH="266584"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2060848"/>
                        <a:ext cx="1762137"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53077351"/>
              </p:ext>
            </p:extLst>
          </p:nvPr>
        </p:nvGraphicFramePr>
        <p:xfrm>
          <a:off x="4860032" y="4149080"/>
          <a:ext cx="825506" cy="391029"/>
        </p:xfrm>
        <a:graphic>
          <a:graphicData uri="http://schemas.openxmlformats.org/presentationml/2006/ole">
            <mc:AlternateContent xmlns:mc="http://schemas.openxmlformats.org/markup-compatibility/2006">
              <mc:Choice xmlns:v="urn:schemas-microsoft-com:vml" Requires="v">
                <p:oleObj spid="_x0000_s162961" name="Equation" r:id="rId9" imgW="482400" imgH="228600" progId="Equation.DSMT4">
                  <p:embed/>
                </p:oleObj>
              </mc:Choice>
              <mc:Fallback>
                <p:oleObj name="Equation" r:id="rId9" imgW="482400" imgH="228600"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4149080"/>
                        <a:ext cx="825506" cy="391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47049100"/>
              </p:ext>
            </p:extLst>
          </p:nvPr>
        </p:nvGraphicFramePr>
        <p:xfrm>
          <a:off x="1259632" y="3645024"/>
          <a:ext cx="749300" cy="428625"/>
        </p:xfrm>
        <a:graphic>
          <a:graphicData uri="http://schemas.openxmlformats.org/presentationml/2006/ole">
            <mc:AlternateContent xmlns:mc="http://schemas.openxmlformats.org/markup-compatibility/2006">
              <mc:Choice xmlns:v="urn:schemas-microsoft-com:vml" Requires="v">
                <p:oleObj spid="_x0000_s162962" name="Equation" r:id="rId11" imgW="444240" imgH="253800" progId="Equation.DSMT4">
                  <p:embed/>
                </p:oleObj>
              </mc:Choice>
              <mc:Fallback>
                <p:oleObj name="Equation" r:id="rId11" imgW="444240" imgH="253800" progId="Equation.DSMT4">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9632" y="3645024"/>
                        <a:ext cx="749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910422818"/>
              </p:ext>
            </p:extLst>
          </p:nvPr>
        </p:nvGraphicFramePr>
        <p:xfrm>
          <a:off x="1979712" y="4149080"/>
          <a:ext cx="360040" cy="432048"/>
        </p:xfrm>
        <a:graphic>
          <a:graphicData uri="http://schemas.openxmlformats.org/presentationml/2006/ole">
            <mc:AlternateContent xmlns:mc="http://schemas.openxmlformats.org/markup-compatibility/2006">
              <mc:Choice xmlns:v="urn:schemas-microsoft-com:vml" Requires="v">
                <p:oleObj spid="_x0000_s162963" name="Equation" r:id="rId13" imgW="190500" imgH="228600" progId="Equation.DSMT4">
                  <p:embed/>
                </p:oleObj>
              </mc:Choice>
              <mc:Fallback>
                <p:oleObj name="Equation" r:id="rId13" imgW="190500" imgH="228600" progId="Equation.DSMT4">
                  <p:embed/>
                  <p:pic>
                    <p:nvPicPr>
                      <p:cNvPr id="0" name="Picture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4149080"/>
                        <a:ext cx="3600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9074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无收益资产欧式看涨期权定价公式理解 </a:t>
            </a:r>
            <a:r>
              <a:rPr lang="en-US" altLang="zh-CN" dirty="0" smtClean="0"/>
              <a:t>IV</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latin typeface="Adobe 黑体 Std R" pitchFamily="34" charset="-122"/>
              </a:rPr>
              <a:t>          是在风险中性世界中    大于 </a:t>
            </a:r>
            <a:r>
              <a:rPr lang="en-US" altLang="zh-CN" dirty="0" smtClean="0">
                <a:latin typeface="Adobe 黑体 Std R" pitchFamily="34" charset="-122"/>
              </a:rPr>
              <a:t>X </a:t>
            </a:r>
            <a:r>
              <a:rPr lang="zh-CN" altLang="en-US" dirty="0" smtClean="0">
                <a:latin typeface="Adobe 黑体 Std R" pitchFamily="34" charset="-122"/>
              </a:rPr>
              <a:t>的概率，即欧式看涨期权被执行的概率，因此                        可以看成预期执行期权所需支付的现值。</a:t>
            </a:r>
          </a:p>
          <a:p>
            <a:r>
              <a:rPr lang="zh-CN" altLang="en-US" dirty="0" smtClean="0">
                <a:latin typeface="Adobe 黑体 Std R" pitchFamily="34" charset="-122"/>
              </a:rPr>
              <a:t>而</a:t>
            </a:r>
          </a:p>
          <a:p>
            <a:pPr>
              <a:buNone/>
            </a:pPr>
            <a:r>
              <a:rPr lang="zh-CN" altLang="en-US" dirty="0" smtClean="0">
                <a:latin typeface="Adobe 黑体 Std R" pitchFamily="34" charset="-122"/>
              </a:rPr>
              <a:t>		</a:t>
            </a:r>
          </a:p>
          <a:p>
            <a:pPr>
              <a:buNone/>
            </a:pPr>
            <a:r>
              <a:rPr lang="en-US" altLang="zh-CN" dirty="0" smtClean="0">
                <a:latin typeface="Adobe 黑体 Std R" pitchFamily="34" charset="-122"/>
              </a:rPr>
              <a:t>	</a:t>
            </a:r>
            <a:r>
              <a:rPr lang="zh-CN" altLang="en-US" dirty="0" smtClean="0">
                <a:latin typeface="Adobe 黑体 Std R" pitchFamily="34" charset="-122"/>
              </a:rPr>
              <a:t>则是在风险中性世界里，一个如果            就等于</a:t>
            </a:r>
            <a:endParaRPr lang="en-US" altLang="zh-CN" dirty="0" smtClean="0">
              <a:latin typeface="Adobe 黑体 Std R" pitchFamily="34" charset="-122"/>
            </a:endParaRPr>
          </a:p>
          <a:p>
            <a:pPr>
              <a:buNone/>
            </a:pPr>
            <a:r>
              <a:rPr lang="en-US" altLang="zh-CN" dirty="0" smtClean="0">
                <a:latin typeface="Adobe 黑体 Std R" pitchFamily="34" charset="-122"/>
              </a:rPr>
              <a:t>     </a:t>
            </a:r>
            <a:r>
              <a:rPr lang="zh-CN" altLang="en-US" dirty="0" smtClean="0">
                <a:latin typeface="Adobe 黑体 Std R" pitchFamily="34" charset="-122"/>
              </a:rPr>
              <a:t>     否则就等于 </a:t>
            </a:r>
            <a:r>
              <a:rPr lang="en-US" altLang="zh-CN" dirty="0" smtClean="0">
                <a:latin typeface="Adobe 黑体 Std R" pitchFamily="34" charset="-122"/>
              </a:rPr>
              <a:t>0 </a:t>
            </a:r>
            <a:r>
              <a:rPr lang="zh-CN" altLang="en-US" dirty="0" smtClean="0">
                <a:latin typeface="Adobe 黑体 Std R" pitchFamily="34" charset="-122"/>
              </a:rPr>
              <a:t>的一个变量的期望值，    </a:t>
            </a:r>
            <a:r>
              <a:rPr lang="en-US" altLang="zh-CN" dirty="0" smtClean="0">
                <a:latin typeface="Adobe 黑体 Std R" pitchFamily="34" charset="-122"/>
              </a:rPr>
              <a:t>        </a:t>
            </a:r>
            <a:r>
              <a:rPr lang="zh-CN" altLang="en-US" dirty="0" smtClean="0">
                <a:latin typeface="Adobe 黑体 Std R" pitchFamily="34" charset="-122"/>
              </a:rPr>
              <a:t>则是这个值的贴现值，可以看成期权持有者预期执行期权所得收入的现值。</a:t>
            </a:r>
          </a:p>
          <a:p>
            <a:r>
              <a:rPr lang="zh-CN" altLang="en-US" dirty="0" smtClean="0">
                <a:latin typeface="Adobe 黑体 Std R" pitchFamily="34" charset="-122"/>
              </a:rPr>
              <a:t>因此整个看涨期权定价公式就是在风险中性世界里期权未来期望回报的现值。</a:t>
            </a:r>
            <a:endParaRPr lang="zh-CN" altLang="en-US" dirty="0">
              <a:latin typeface="Adobe 黑体 Std R" pitchFamily="34" charset="-122"/>
            </a:endParaRPr>
          </a:p>
        </p:txBody>
      </p:sp>
      <p:sp>
        <p:nvSpPr>
          <p:cNvPr id="4" name="日期占位符 3"/>
          <p:cNvSpPr>
            <a:spLocks noGrp="1"/>
          </p:cNvSpPr>
          <p:nvPr>
            <p:ph type="dt" sz="half" idx="10"/>
          </p:nvPr>
        </p:nvSpPr>
        <p:spPr/>
        <p:txBody>
          <a:bodyPr/>
          <a:lstStyle/>
          <a:p>
            <a:pPr>
              <a:defRPr/>
            </a:pPr>
            <a:fld id="{30307BE5-13F7-4BCD-9F8C-75D745A716FC}"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 2012 Zhenlong Zheng</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59</a:t>
            </a:fld>
            <a:endParaRPr lang="en-US" altLang="zh-CN">
              <a:solidFill>
                <a:srgbClr val="00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056689918"/>
              </p:ext>
            </p:extLst>
          </p:nvPr>
        </p:nvGraphicFramePr>
        <p:xfrm>
          <a:off x="1043608" y="1628800"/>
          <a:ext cx="714380" cy="396878"/>
        </p:xfrm>
        <a:graphic>
          <a:graphicData uri="http://schemas.openxmlformats.org/presentationml/2006/ole">
            <mc:AlternateContent xmlns:mc="http://schemas.openxmlformats.org/markup-compatibility/2006">
              <mc:Choice xmlns:v="urn:schemas-microsoft-com:vml" Requires="v">
                <p:oleObj spid="_x0000_s457835" name="Equation" r:id="rId3" imgW="457002" imgH="253890" progId="Equation.DSMT4">
                  <p:embed/>
                </p:oleObj>
              </mc:Choice>
              <mc:Fallback>
                <p:oleObj name="Equation" r:id="rId3" imgW="457002" imgH="25389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28800"/>
                        <a:ext cx="714380" cy="396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031713334"/>
              </p:ext>
            </p:extLst>
          </p:nvPr>
        </p:nvGraphicFramePr>
        <p:xfrm>
          <a:off x="4860032" y="1556792"/>
          <a:ext cx="394496" cy="473395"/>
        </p:xfrm>
        <a:graphic>
          <a:graphicData uri="http://schemas.openxmlformats.org/presentationml/2006/ole">
            <mc:AlternateContent xmlns:mc="http://schemas.openxmlformats.org/markup-compatibility/2006">
              <mc:Choice xmlns:v="urn:schemas-microsoft-com:vml" Requires="v">
                <p:oleObj spid="_x0000_s457836" name="Equation" r:id="rId5" imgW="190500" imgH="228600" progId="Equation.DSMT4">
                  <p:embed/>
                </p:oleObj>
              </mc:Choice>
              <mc:Fallback>
                <p:oleObj name="Equation" r:id="rId5" imgW="1905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556792"/>
                        <a:ext cx="394496" cy="47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766212349"/>
              </p:ext>
            </p:extLst>
          </p:nvPr>
        </p:nvGraphicFramePr>
        <p:xfrm>
          <a:off x="6084168" y="1844824"/>
          <a:ext cx="1762137" cy="500066"/>
        </p:xfrm>
        <a:graphic>
          <a:graphicData uri="http://schemas.openxmlformats.org/presentationml/2006/ole">
            <mc:AlternateContent xmlns:mc="http://schemas.openxmlformats.org/markup-compatibility/2006">
              <mc:Choice xmlns:v="urn:schemas-microsoft-com:vml" Requires="v">
                <p:oleObj spid="_x0000_s457837" name="Equation" r:id="rId7" imgW="939392" imgH="266584" progId="Equation.DSMT4">
                  <p:embed/>
                </p:oleObj>
              </mc:Choice>
              <mc:Fallback>
                <p:oleObj name="Equation" r:id="rId7" imgW="939392" imgH="26658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1844824"/>
                        <a:ext cx="1762137"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265188748"/>
              </p:ext>
            </p:extLst>
          </p:nvPr>
        </p:nvGraphicFramePr>
        <p:xfrm>
          <a:off x="3059832" y="2924944"/>
          <a:ext cx="3357586" cy="500066"/>
        </p:xfrm>
        <a:graphic>
          <a:graphicData uri="http://schemas.openxmlformats.org/presentationml/2006/ole">
            <mc:AlternateContent xmlns:mc="http://schemas.openxmlformats.org/markup-compatibility/2006">
              <mc:Choice xmlns:v="urn:schemas-microsoft-com:vml" Requires="v">
                <p:oleObj spid="_x0000_s457838" name="Equation" r:id="rId9" imgW="1790700" imgH="266700" progId="Equation.DSMT4">
                  <p:embed/>
                </p:oleObj>
              </mc:Choice>
              <mc:Fallback>
                <p:oleObj name="Equation" r:id="rId9" imgW="1790700" imgH="2667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2924944"/>
                        <a:ext cx="335758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971390622"/>
              </p:ext>
            </p:extLst>
          </p:nvPr>
        </p:nvGraphicFramePr>
        <p:xfrm>
          <a:off x="6372200" y="3573016"/>
          <a:ext cx="825506" cy="391029"/>
        </p:xfrm>
        <a:graphic>
          <a:graphicData uri="http://schemas.openxmlformats.org/presentationml/2006/ole">
            <mc:AlternateContent xmlns:mc="http://schemas.openxmlformats.org/markup-compatibility/2006">
              <mc:Choice xmlns:v="urn:schemas-microsoft-com:vml" Requires="v">
                <p:oleObj spid="_x0000_s457839" name="Equation" r:id="rId11" imgW="482391" imgH="228501" progId="Equation.DSMT4">
                  <p:embed/>
                </p:oleObj>
              </mc:Choice>
              <mc:Fallback>
                <p:oleObj name="Equation" r:id="rId11" imgW="482391" imgH="228501"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00" y="3573016"/>
                        <a:ext cx="825506" cy="391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669976133"/>
              </p:ext>
            </p:extLst>
          </p:nvPr>
        </p:nvGraphicFramePr>
        <p:xfrm>
          <a:off x="7020272" y="3933056"/>
          <a:ext cx="857256" cy="428628"/>
        </p:xfrm>
        <a:graphic>
          <a:graphicData uri="http://schemas.openxmlformats.org/presentationml/2006/ole">
            <mc:AlternateContent xmlns:mc="http://schemas.openxmlformats.org/markup-compatibility/2006">
              <mc:Choice xmlns:v="urn:schemas-microsoft-com:vml" Requires="v">
                <p:oleObj spid="_x0000_s457840" name="Equation" r:id="rId13" imgW="507780" imgH="253890" progId="Equation.DSMT4">
                  <p:embed/>
                </p:oleObj>
              </mc:Choice>
              <mc:Fallback>
                <p:oleObj name="Equation" r:id="rId13" imgW="507780" imgH="25389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0272" y="3933056"/>
                        <a:ext cx="857256"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747342457"/>
              </p:ext>
            </p:extLst>
          </p:nvPr>
        </p:nvGraphicFramePr>
        <p:xfrm>
          <a:off x="1043608" y="3933056"/>
          <a:ext cx="357190" cy="428628"/>
        </p:xfrm>
        <a:graphic>
          <a:graphicData uri="http://schemas.openxmlformats.org/presentationml/2006/ole">
            <mc:AlternateContent xmlns:mc="http://schemas.openxmlformats.org/markup-compatibility/2006">
              <mc:Choice xmlns:v="urn:schemas-microsoft-com:vml" Requires="v">
                <p:oleObj spid="_x0000_s457841" name="Equation" r:id="rId15" imgW="190500" imgH="228600" progId="Equation.DSMT4">
                  <p:embed/>
                </p:oleObj>
              </mc:Choice>
              <mc:Fallback>
                <p:oleObj name="Equation" r:id="rId15" imgW="19050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3608" y="3933056"/>
                        <a:ext cx="357190"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7750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标准布朗运动（维纳过程）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4530725"/>
              </a:xfrm>
            </p:spPr>
            <p:txBody>
              <a:bodyPr/>
              <a:lstStyle/>
              <a:p>
                <a:endParaRPr lang="en-US" altLang="zh-CN" dirty="0" smtClean="0"/>
              </a:p>
              <a:p>
                <a:r>
                  <a:rPr lang="zh-CN" altLang="en-US" dirty="0" smtClean="0"/>
                  <a:t>布朗运动（ </a:t>
                </a:r>
                <a:r>
                  <a:rPr lang="en-US" altLang="zh-CN" dirty="0" smtClean="0"/>
                  <a:t>Brownian Motion </a:t>
                </a:r>
                <a:r>
                  <a:rPr lang="zh-CN" altLang="en-US" dirty="0" smtClean="0"/>
                  <a:t>）起源于英国植物学家布郎对水杯中的花粉粒子的运动轨迹的描述。</a:t>
                </a:r>
              </a:p>
              <a:p>
                <a:endParaRPr lang="zh-CN" altLang="en-US" dirty="0" smtClean="0"/>
              </a:p>
              <a:p>
                <a:r>
                  <a:rPr lang="zh-CN" altLang="en-US" dirty="0" smtClean="0"/>
                  <a:t>标准布朗运动的两大特征：</a:t>
                </a:r>
              </a:p>
              <a:p>
                <a:pPr lvl="1"/>
                <a:r>
                  <a:rPr lang="zh-CN" altLang="en-US" dirty="0" smtClean="0">
                    <a:solidFill>
                      <a:srgbClr val="002060"/>
                    </a:solidFill>
                  </a:rPr>
                  <a:t>特征 </a:t>
                </a:r>
                <a:r>
                  <a:rPr lang="en-US" altLang="zh-CN" dirty="0" smtClean="0">
                    <a:solidFill>
                      <a:srgbClr val="002060"/>
                    </a:solidFill>
                  </a:rPr>
                  <a:t>1 </a:t>
                </a:r>
                <a:r>
                  <a:rPr lang="zh-CN" altLang="en-US" dirty="0" smtClean="0">
                    <a:solidFill>
                      <a:srgbClr val="002060"/>
                    </a:solidFill>
                  </a:rPr>
                  <a:t>： </a:t>
                </a:r>
                <a14:m>
                  <m:oMath xmlns:m="http://schemas.openxmlformats.org/officeDocument/2006/math">
                    <m:r>
                      <m:rPr>
                        <m:sty m:val="p"/>
                      </m:rPr>
                      <a:rPr lang="el-GR" altLang="zh-CN" i="1" smtClean="0">
                        <a:latin typeface="Cambria Math"/>
                        <a:ea typeface="Cambria Math"/>
                      </a:rPr>
                      <m:t>Δ</m:t>
                    </m:r>
                    <m:r>
                      <a:rPr lang="en-US" altLang="zh-CN" b="0" i="1" smtClean="0">
                        <a:latin typeface="Cambria Math"/>
                        <a:ea typeface="Cambria Math"/>
                      </a:rPr>
                      <m:t>𝑧</m:t>
                    </m:r>
                    <m:r>
                      <a:rPr lang="en-US" altLang="zh-CN" b="0" i="1" smtClean="0">
                        <a:latin typeface="Cambria Math"/>
                        <a:ea typeface="Cambria Math"/>
                      </a:rPr>
                      <m:t>=</m:t>
                    </m:r>
                    <m:r>
                      <a:rPr lang="zh-CN" altLang="en-US" b="0" i="1" smtClean="0">
                        <a:latin typeface="Cambria Math"/>
                        <a:ea typeface="Cambria Math"/>
                      </a:rPr>
                      <m:t>𝜀</m:t>
                    </m:r>
                    <m:rad>
                      <m:radPr>
                        <m:degHide m:val="on"/>
                        <m:ctrlPr>
                          <a:rPr lang="zh-CN" altLang="en-US" b="0" i="1" smtClean="0">
                            <a:latin typeface="Cambria Math"/>
                          </a:rPr>
                        </m:ctrlPr>
                      </m:radPr>
                      <m:deg/>
                      <m:e>
                        <m:r>
                          <m:rPr>
                            <m:sty m:val="p"/>
                          </m:rPr>
                          <a:rPr lang="el-GR" altLang="zh-CN" i="1">
                            <a:latin typeface="Cambria Math"/>
                            <a:ea typeface="Cambria Math"/>
                          </a:rPr>
                          <m:t>Δ</m:t>
                        </m:r>
                        <m:r>
                          <a:rPr lang="en-US" altLang="zh-CN" i="1">
                            <a:latin typeface="Cambria Math"/>
                            <a:ea typeface="Cambria Math"/>
                          </a:rPr>
                          <m:t>𝑡</m:t>
                        </m:r>
                      </m:e>
                    </m:rad>
                  </m:oMath>
                </a14:m>
                <a:r>
                  <a:rPr lang="zh-CN" altLang="en-US" dirty="0" smtClean="0"/>
                  <a:t>（标准正态分布）</a:t>
                </a:r>
              </a:p>
              <a:p>
                <a:pPr lvl="1"/>
                <a:r>
                  <a:rPr lang="zh-CN" altLang="en-US" dirty="0" smtClean="0">
                    <a:solidFill>
                      <a:srgbClr val="002060"/>
                    </a:solidFill>
                  </a:rPr>
                  <a:t>特征 </a:t>
                </a:r>
                <a:r>
                  <a:rPr lang="en-US" altLang="zh-CN" dirty="0" smtClean="0">
                    <a:solidFill>
                      <a:srgbClr val="002060"/>
                    </a:solidFill>
                  </a:rPr>
                  <a:t>2 </a:t>
                </a:r>
                <a:r>
                  <a:rPr lang="zh-CN" altLang="en-US" dirty="0" smtClean="0">
                    <a:solidFill>
                      <a:srgbClr val="002060"/>
                    </a:solidFill>
                  </a:rPr>
                  <a:t>： </a:t>
                </a:r>
                <a:r>
                  <a:rPr lang="zh-CN" altLang="en-US" dirty="0" smtClean="0"/>
                  <a:t>对于任何两个不同时间间隔 ∆</a:t>
                </a:r>
                <a:r>
                  <a:rPr lang="en-US" altLang="zh-CN" dirty="0" smtClean="0"/>
                  <a:t>t </a:t>
                </a:r>
                <a:r>
                  <a:rPr lang="zh-CN" altLang="en-US" dirty="0" smtClean="0"/>
                  <a:t>， ∆</a:t>
                </a:r>
                <a:r>
                  <a:rPr lang="en-US" altLang="zh-CN" dirty="0" smtClean="0"/>
                  <a:t>z </a:t>
                </a:r>
                <a:r>
                  <a:rPr lang="zh-CN" altLang="en-US" dirty="0" smtClean="0"/>
                  <a:t>的值相互独立。 （独立增量）</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4530725"/>
              </a:xfrm>
              <a:blipFill rotWithShape="1">
                <a:blip r:embed="rId2"/>
                <a:stretch>
                  <a:fillRect l="-667" r="-889" b="-269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7FCC32A9-1A91-4229-8DB2-4DF934B91E0D}"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a:t>
            </a:fld>
            <a:endParaRPr lang="en-US" altLang="zh-CN">
              <a:solidFill>
                <a:srgbClr val="000000"/>
              </a:solidFill>
            </a:endParaRPr>
          </a:p>
        </p:txBody>
      </p:sp>
    </p:spTree>
    <p:extLst>
      <p:ext uri="{BB962C8B-B14F-4D97-AF65-F5344CB8AC3E}">
        <p14:creationId xmlns:p14="http://schemas.microsoft.com/office/powerpoint/2010/main" val="187873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欧式平价期权的定价公式</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欧式</a:t>
            </a:r>
            <a:r>
              <a:rPr lang="zh-CN" altLang="en-US" dirty="0" smtClean="0"/>
              <a:t>平价看涨期权</a:t>
            </a:r>
          </a:p>
          <a:p>
            <a:endParaRPr lang="zh-CN" altLang="en-US" dirty="0" smtClean="0"/>
          </a:p>
          <a:p>
            <a:pPr>
              <a:buNone/>
            </a:pPr>
            <a:r>
              <a:rPr lang="zh-CN" altLang="en-US" dirty="0" smtClean="0"/>
              <a:t>		</a:t>
            </a:r>
          </a:p>
          <a:p>
            <a:pPr>
              <a:buNone/>
            </a:pP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61DBADAE-E3B4-4571-AAD3-9CF87D0C9A7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60</a:t>
            </a:fld>
            <a:endParaRPr lang="en-US" altLang="zh-CN">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897001215"/>
              </p:ext>
            </p:extLst>
          </p:nvPr>
        </p:nvGraphicFramePr>
        <p:xfrm>
          <a:off x="2339752" y="2852936"/>
          <a:ext cx="4110038" cy="1833562"/>
        </p:xfrm>
        <a:graphic>
          <a:graphicData uri="http://schemas.openxmlformats.org/presentationml/2006/ole">
            <mc:AlternateContent xmlns:mc="http://schemas.openxmlformats.org/markup-compatibility/2006">
              <mc:Choice xmlns:v="urn:schemas-microsoft-com:vml" Requires="v">
                <p:oleObj spid="_x0000_s458769" name="Equation" r:id="rId3" imgW="2222280" imgH="1015920" progId="Equation.DSMT4">
                  <p:embed/>
                </p:oleObj>
              </mc:Choice>
              <mc:Fallback>
                <p:oleObj name="Equation" r:id="rId3" imgW="2222280" imgH="1015920" progId="Equation.DSMT4">
                  <p:embed/>
                  <p:pic>
                    <p:nvPicPr>
                      <p:cNvPr id="0" name="Picture 2"/>
                      <p:cNvPicPr>
                        <a:picLocks noChangeAspect="1" noChangeArrowheads="1"/>
                      </p:cNvPicPr>
                      <p:nvPr/>
                    </p:nvPicPr>
                    <p:blipFill>
                      <a:blip r:embed="rId4"/>
                      <a:srcRect/>
                      <a:stretch>
                        <a:fillRect/>
                      </a:stretch>
                    </p:blipFill>
                    <p:spPr bwMode="auto">
                      <a:xfrm>
                        <a:off x="2339752" y="2852936"/>
                        <a:ext cx="4110038" cy="183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624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平价期权 </a:t>
            </a:r>
            <a:r>
              <a:rPr lang="en-US" altLang="zh-CN" sz="3600" dirty="0"/>
              <a:t>c/S</a:t>
            </a:r>
            <a:r>
              <a:rPr lang="zh-CN" altLang="en-US" sz="3600" dirty="0"/>
              <a:t>与波动率与期限的关系</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702CF53A-B421-4123-A188-6ED98FCE1FA4}"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61</a:t>
            </a:fld>
            <a:endParaRPr lang="en-US" altLang="zh-CN">
              <a:solidFill>
                <a:srgbClr val="000000"/>
              </a:solidFill>
            </a:endParaRPr>
          </a:p>
        </p:txBody>
      </p:sp>
      <p:pic>
        <p:nvPicPr>
          <p:cNvPr id="168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24744"/>
            <a:ext cx="8496944" cy="514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019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无收益资产欧式看跌期权的定价公式</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r>
              <a:rPr lang="zh-CN" altLang="en-US" dirty="0" smtClean="0"/>
              <a:t>根据 </a:t>
            </a:r>
            <a:r>
              <a:rPr lang="en-US" altLang="zh-CN" dirty="0" smtClean="0"/>
              <a:t>PCP </a:t>
            </a:r>
            <a:r>
              <a:rPr lang="zh-CN" altLang="en-US" dirty="0" smtClean="0"/>
              <a:t>可得</a:t>
            </a:r>
            <a:endParaRPr lang="en-US" altLang="zh-CN" dirty="0" smtClean="0"/>
          </a:p>
          <a:p>
            <a:endParaRPr lang="en-US" altLang="zh-CN" dirty="0" smtClean="0"/>
          </a:p>
          <a:p>
            <a:endParaRPr lang="en-US" altLang="zh-CN" dirty="0" smtClean="0"/>
          </a:p>
          <a:p>
            <a:endParaRPr lang="en-US" altLang="zh-CN" dirty="0" smtClean="0"/>
          </a:p>
          <a:p>
            <a:r>
              <a:rPr lang="zh-CN" altLang="en-US" dirty="0" smtClean="0"/>
              <a:t>对于平价期权，</a:t>
            </a:r>
            <a:r>
              <a:rPr lang="en-US" altLang="zh-CN" dirty="0" smtClean="0"/>
              <a:t>c=p</a:t>
            </a:r>
            <a:endParaRPr lang="zh-CN" altLang="en-US" dirty="0" smtClean="0"/>
          </a:p>
          <a:p>
            <a:pPr>
              <a:buNone/>
            </a:pPr>
            <a:endParaRPr lang="zh-CN" altLang="en-US" dirty="0"/>
          </a:p>
        </p:txBody>
      </p:sp>
      <p:sp>
        <p:nvSpPr>
          <p:cNvPr id="4" name="日期占位符 3"/>
          <p:cNvSpPr>
            <a:spLocks noGrp="1"/>
          </p:cNvSpPr>
          <p:nvPr>
            <p:ph type="dt" sz="half" idx="10"/>
          </p:nvPr>
        </p:nvSpPr>
        <p:spPr/>
        <p:txBody>
          <a:bodyPr/>
          <a:lstStyle/>
          <a:p>
            <a:pPr>
              <a:defRPr/>
            </a:pPr>
            <a:fld id="{8C9962A7-9690-49A7-8D18-AAE6266B299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62</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88588617"/>
              </p:ext>
            </p:extLst>
          </p:nvPr>
        </p:nvGraphicFramePr>
        <p:xfrm>
          <a:off x="2008188" y="3746500"/>
          <a:ext cx="4441825" cy="646113"/>
        </p:xfrm>
        <a:graphic>
          <a:graphicData uri="http://schemas.openxmlformats.org/presentationml/2006/ole">
            <mc:AlternateContent xmlns:mc="http://schemas.openxmlformats.org/markup-compatibility/2006">
              <mc:Choice xmlns:v="urn:schemas-microsoft-com:vml" Requires="v">
                <p:oleObj spid="_x0000_s164888" name="Equation" r:id="rId3" imgW="2095200" imgH="304560" progId="Equation.DSMT4">
                  <p:embed/>
                </p:oleObj>
              </mc:Choice>
              <mc:Fallback>
                <p:oleObj name="Equation" r:id="rId3" imgW="2095200" imgH="304560" progId="Equation.DSMT4">
                  <p:embed/>
                  <p:pic>
                    <p:nvPicPr>
                      <p:cNvPr id="0" name="Picture 9"/>
                      <p:cNvPicPr>
                        <a:picLocks noChangeAspect="1" noChangeArrowheads="1"/>
                      </p:cNvPicPr>
                      <p:nvPr/>
                    </p:nvPicPr>
                    <p:blipFill>
                      <a:blip r:embed="rId4"/>
                      <a:srcRect/>
                      <a:stretch>
                        <a:fillRect/>
                      </a:stretch>
                    </p:blipFill>
                    <p:spPr bwMode="auto">
                      <a:xfrm>
                        <a:off x="2008188" y="3746500"/>
                        <a:ext cx="4441825"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0960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无收益资产美式看涨期权的定价公式</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r>
              <a:rPr lang="zh-CN" altLang="en-US" dirty="0" smtClean="0"/>
              <a:t>在标的资产无收益情况下， </a:t>
            </a:r>
            <a:r>
              <a:rPr lang="en-US" altLang="zh-CN" dirty="0" smtClean="0"/>
              <a:t>C = c </a:t>
            </a:r>
            <a:r>
              <a:rPr lang="zh-CN" altLang="en-US" dirty="0" smtClean="0"/>
              <a:t>，因此无收益资产美式看涨期权的定价公式同样是：</a:t>
            </a:r>
          </a:p>
          <a:p>
            <a:endParaRPr lang="zh-CN" altLang="en-US" dirty="0"/>
          </a:p>
        </p:txBody>
      </p:sp>
      <p:sp>
        <p:nvSpPr>
          <p:cNvPr id="4" name="日期占位符 3"/>
          <p:cNvSpPr>
            <a:spLocks noGrp="1"/>
          </p:cNvSpPr>
          <p:nvPr>
            <p:ph type="dt" sz="half" idx="10"/>
          </p:nvPr>
        </p:nvSpPr>
        <p:spPr/>
        <p:txBody>
          <a:bodyPr/>
          <a:lstStyle/>
          <a:p>
            <a:pPr>
              <a:defRPr/>
            </a:pPr>
            <a:fld id="{4C911B56-1CE8-4E89-837D-361CF25B0E48}"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63</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02060935"/>
              </p:ext>
            </p:extLst>
          </p:nvPr>
        </p:nvGraphicFramePr>
        <p:xfrm>
          <a:off x="2379663" y="4175125"/>
          <a:ext cx="4062412" cy="646113"/>
        </p:xfrm>
        <a:graphic>
          <a:graphicData uri="http://schemas.openxmlformats.org/presentationml/2006/ole">
            <mc:AlternateContent xmlns:mc="http://schemas.openxmlformats.org/markup-compatibility/2006">
              <mc:Choice xmlns:v="urn:schemas-microsoft-com:vml" Requires="v">
                <p:oleObj spid="_x0000_s165912" name="Equation" r:id="rId3" imgW="1917360" imgH="304560" progId="Equation.DSMT4">
                  <p:embed/>
                </p:oleObj>
              </mc:Choice>
              <mc:Fallback>
                <p:oleObj name="Equation" r:id="rId3" imgW="1917360" imgH="304560" progId="Equation.DSMT4">
                  <p:embed/>
                  <p:pic>
                    <p:nvPicPr>
                      <p:cNvPr id="0" name="Picture 9"/>
                      <p:cNvPicPr>
                        <a:picLocks noChangeAspect="1" noChangeArrowheads="1"/>
                      </p:cNvPicPr>
                      <p:nvPr/>
                    </p:nvPicPr>
                    <p:blipFill>
                      <a:blip r:embed="rId4"/>
                      <a:srcRect/>
                      <a:stretch>
                        <a:fillRect/>
                      </a:stretch>
                    </p:blipFill>
                    <p:spPr bwMode="auto">
                      <a:xfrm>
                        <a:off x="2379663" y="4175125"/>
                        <a:ext cx="4062412"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98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有收益资产的欧式期权的定价公式 </a:t>
            </a:r>
            <a:r>
              <a:rPr lang="en-US" altLang="zh-CN" dirty="0" smtClean="0"/>
              <a:t>I</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在收益已知的情况下，我们可以把标的证券的价格分解成两部分：期权有效期内已知收益的现值部分和一个有风险部分。在期权到期之前，收益现值部分将由于标的资产支付收益而消失。</a:t>
            </a:r>
          </a:p>
          <a:p>
            <a:r>
              <a:rPr lang="zh-CN" altLang="en-US" dirty="0" smtClean="0"/>
              <a:t>因此，只要从标的证券当前的价格 </a:t>
            </a:r>
            <a:r>
              <a:rPr lang="en-US" altLang="zh-CN" dirty="0" smtClean="0"/>
              <a:t>S </a:t>
            </a:r>
            <a:r>
              <a:rPr lang="zh-CN" altLang="en-US" dirty="0" smtClean="0"/>
              <a:t>中消去收益现值部分，将剩下有风险部分的证券价格作为真正影响期权价值的标的资产价格，用 </a:t>
            </a:r>
            <a:r>
              <a:rPr lang="en-US" altLang="zh-CN" dirty="0" smtClean="0"/>
              <a:t>σ </a:t>
            </a:r>
            <a:r>
              <a:rPr lang="zh-CN" altLang="en-US" dirty="0" smtClean="0"/>
              <a:t>表示证券价格中风险部分的波动率，就可直接套用公式分别计算出有收益资产的欧式看涨期权和看跌期权的价值。</a:t>
            </a:r>
            <a:endParaRPr lang="zh-CN" altLang="en-US" dirty="0"/>
          </a:p>
        </p:txBody>
      </p:sp>
      <p:sp>
        <p:nvSpPr>
          <p:cNvPr id="4" name="日期占位符 3"/>
          <p:cNvSpPr>
            <a:spLocks noGrp="1"/>
          </p:cNvSpPr>
          <p:nvPr>
            <p:ph type="dt" sz="half" idx="10"/>
          </p:nvPr>
        </p:nvSpPr>
        <p:spPr/>
        <p:txBody>
          <a:bodyPr/>
          <a:lstStyle/>
          <a:p>
            <a:pPr>
              <a:defRPr/>
            </a:pPr>
            <a:fld id="{62D2CF83-B1C2-40A5-B6B8-A0B0049C5997}"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64</a:t>
            </a:fld>
            <a:endParaRPr lang="en-US" altLang="zh-CN">
              <a:solidFill>
                <a:srgbClr val="000000"/>
              </a:solidFill>
            </a:endParaRPr>
          </a:p>
        </p:txBody>
      </p:sp>
    </p:spTree>
    <p:extLst>
      <p:ext uri="{BB962C8B-B14F-4D97-AF65-F5344CB8AC3E}">
        <p14:creationId xmlns:p14="http://schemas.microsoft.com/office/powerpoint/2010/main" val="124548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有收益资产的欧式期权的定价公式 </a:t>
            </a:r>
            <a:r>
              <a:rPr lang="en-US" altLang="zh-CN" dirty="0" smtClean="0"/>
              <a:t>II</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当标的证券已知收益的现值为 </a:t>
            </a:r>
            <a:r>
              <a:rPr lang="en-US" altLang="zh-CN" dirty="0" smtClean="0"/>
              <a:t>I </a:t>
            </a:r>
            <a:r>
              <a:rPr lang="zh-CN" altLang="en-US" dirty="0" smtClean="0"/>
              <a:t>时，用 </a:t>
            </a:r>
            <a:r>
              <a:rPr lang="en-US" altLang="zh-CN" dirty="0" smtClean="0"/>
              <a:t>(S − I) </a:t>
            </a:r>
            <a:r>
              <a:rPr lang="zh-CN" altLang="en-US" dirty="0" smtClean="0"/>
              <a:t>代替 </a:t>
            </a:r>
            <a:r>
              <a:rPr lang="en-US" altLang="zh-CN" dirty="0" smtClean="0"/>
              <a:t>S</a:t>
            </a:r>
          </a:p>
          <a:p>
            <a:endParaRPr lang="en-US" altLang="zh-CN" dirty="0" smtClean="0"/>
          </a:p>
          <a:p>
            <a:r>
              <a:rPr lang="zh-CN" altLang="en-US" dirty="0" smtClean="0"/>
              <a:t>当标的证券的收益为按连续复利计算的固定收益率 </a:t>
            </a:r>
            <a:r>
              <a:rPr lang="en-US" altLang="zh-CN" dirty="0" smtClean="0"/>
              <a:t>q</a:t>
            </a:r>
            <a:r>
              <a:rPr lang="zh-CN" altLang="en-US" dirty="0" smtClean="0"/>
              <a:t>（单位为年）时，用                代替 </a:t>
            </a:r>
            <a:r>
              <a:rPr lang="en-US" altLang="zh-CN" dirty="0" smtClean="0"/>
              <a:t>S</a:t>
            </a:r>
            <a:endParaRPr lang="zh-CN" altLang="en-US" dirty="0"/>
          </a:p>
        </p:txBody>
      </p:sp>
      <p:sp>
        <p:nvSpPr>
          <p:cNvPr id="4" name="日期占位符 3"/>
          <p:cNvSpPr>
            <a:spLocks noGrp="1"/>
          </p:cNvSpPr>
          <p:nvPr>
            <p:ph type="dt" sz="half" idx="10"/>
          </p:nvPr>
        </p:nvSpPr>
        <p:spPr/>
        <p:txBody>
          <a:bodyPr/>
          <a:lstStyle/>
          <a:p>
            <a:pPr>
              <a:defRPr/>
            </a:pPr>
            <a:fld id="{7787409A-C129-4440-BC67-D66E7A7267F6}"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65</a:t>
            </a:fld>
            <a:endParaRPr lang="en-US" altLang="zh-CN">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08872443"/>
              </p:ext>
            </p:extLst>
          </p:nvPr>
        </p:nvGraphicFramePr>
        <p:xfrm>
          <a:off x="5508104" y="4725144"/>
          <a:ext cx="1224136" cy="510912"/>
        </p:xfrm>
        <a:graphic>
          <a:graphicData uri="http://schemas.openxmlformats.org/presentationml/2006/ole">
            <mc:AlternateContent xmlns:mc="http://schemas.openxmlformats.org/markup-compatibility/2006">
              <mc:Choice xmlns:v="urn:schemas-microsoft-com:vml" Requires="v">
                <p:oleObj spid="_x0000_s166935" name="Equation" r:id="rId3" imgW="482181" imgH="215713" progId="Equation.DSMT4">
                  <p:embed/>
                </p:oleObj>
              </mc:Choice>
              <mc:Fallback>
                <p:oleObj name="Equation" r:id="rId3" imgW="482181" imgH="215713"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725144"/>
                        <a:ext cx="1224136" cy="51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785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有收益资产的欧式期权的定价公式 </a:t>
            </a:r>
            <a:r>
              <a:rPr lang="en-US" altLang="zh-CN" dirty="0" smtClean="0"/>
              <a:t>III</a:t>
            </a:r>
            <a:endParaRPr lang="zh-CN" altLang="en-US" dirty="0"/>
          </a:p>
        </p:txBody>
      </p:sp>
      <p:sp>
        <p:nvSpPr>
          <p:cNvPr id="3" name="内容占位符 2"/>
          <p:cNvSpPr>
            <a:spLocks noGrp="1"/>
          </p:cNvSpPr>
          <p:nvPr>
            <p:ph idx="1"/>
          </p:nvPr>
        </p:nvSpPr>
        <p:spPr/>
        <p:txBody>
          <a:bodyPr>
            <a:normAutofit/>
          </a:bodyPr>
          <a:lstStyle/>
          <a:p>
            <a:pPr>
              <a:buNone/>
            </a:pPr>
            <a:endParaRPr lang="en-US" altLang="zh-CN" dirty="0" smtClean="0"/>
          </a:p>
          <a:p>
            <a:r>
              <a:rPr lang="zh-CN" altLang="en-US" dirty="0" smtClean="0"/>
              <a:t>一般来说，期货期权、股指期权和外汇期权都可以看作标的资产支付连续复利收益率的期权。</a:t>
            </a:r>
          </a:p>
          <a:p>
            <a:pPr lvl="1"/>
            <a:r>
              <a:rPr lang="zh-CN" altLang="en-US" dirty="0" smtClean="0"/>
              <a:t> 欧式期货期权可以看作一个支付连续红利率为 </a:t>
            </a:r>
            <a:r>
              <a:rPr lang="en-US" altLang="zh-CN" dirty="0" smtClean="0"/>
              <a:t>r </a:t>
            </a:r>
            <a:r>
              <a:rPr lang="zh-CN" altLang="en-US" dirty="0" smtClean="0"/>
              <a:t>的资产的欧式期权</a:t>
            </a:r>
          </a:p>
          <a:p>
            <a:pPr lvl="1"/>
            <a:r>
              <a:rPr lang="zh-CN" altLang="en-US" dirty="0" smtClean="0"/>
              <a:t> 股指期权则是以市场平均股利支付率为收益率</a:t>
            </a:r>
          </a:p>
          <a:p>
            <a:pPr lvl="1"/>
            <a:r>
              <a:rPr lang="zh-CN" altLang="en-US" dirty="0" smtClean="0"/>
              <a:t>外汇期权标的资产的连续红利率为该外汇在所在国的无风险利率</a:t>
            </a:r>
            <a:endParaRPr lang="zh-CN" altLang="en-US" dirty="0"/>
          </a:p>
        </p:txBody>
      </p:sp>
      <p:sp>
        <p:nvSpPr>
          <p:cNvPr id="4" name="日期占位符 3"/>
          <p:cNvSpPr>
            <a:spLocks noGrp="1"/>
          </p:cNvSpPr>
          <p:nvPr>
            <p:ph type="dt" sz="half" idx="10"/>
          </p:nvPr>
        </p:nvSpPr>
        <p:spPr/>
        <p:txBody>
          <a:bodyPr/>
          <a:lstStyle/>
          <a:p>
            <a:pPr>
              <a:defRPr/>
            </a:pPr>
            <a:fld id="{B3A1FE0E-DBCC-492F-997E-A1B114B02565}"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66</a:t>
            </a:fld>
            <a:endParaRPr lang="en-US" altLang="zh-CN">
              <a:solidFill>
                <a:srgbClr val="000000"/>
              </a:solidFill>
            </a:endParaRPr>
          </a:p>
        </p:txBody>
      </p:sp>
    </p:spTree>
    <p:extLst>
      <p:ext uri="{BB962C8B-B14F-4D97-AF65-F5344CB8AC3E}">
        <p14:creationId xmlns:p14="http://schemas.microsoft.com/office/powerpoint/2010/main" val="2150762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有收益资产的美式看涨期权的定价</a:t>
            </a:r>
            <a:endParaRPr lang="zh-CN" altLang="en-US" dirty="0"/>
          </a:p>
        </p:txBody>
      </p:sp>
      <p:sp>
        <p:nvSpPr>
          <p:cNvPr id="3" name="内容占位符 2"/>
          <p:cNvSpPr>
            <a:spLocks noGrp="1"/>
          </p:cNvSpPr>
          <p:nvPr>
            <p:ph idx="1"/>
          </p:nvPr>
        </p:nvSpPr>
        <p:spPr>
          <a:xfrm>
            <a:off x="467544" y="1268760"/>
            <a:ext cx="8229600" cy="4530725"/>
          </a:xfrm>
        </p:spPr>
        <p:txBody>
          <a:bodyPr>
            <a:normAutofit/>
          </a:bodyPr>
          <a:lstStyle/>
          <a:p>
            <a:endParaRPr lang="en-US" altLang="zh-CN" dirty="0" smtClean="0"/>
          </a:p>
          <a:p>
            <a:r>
              <a:rPr lang="zh-CN" altLang="en-US" dirty="0" smtClean="0"/>
              <a:t>先确定提前执行美式看涨期权是否合理</a:t>
            </a:r>
          </a:p>
          <a:p>
            <a:pPr lvl="1"/>
            <a:r>
              <a:rPr lang="zh-CN" altLang="en-US" dirty="0" smtClean="0"/>
              <a:t>若不合理，则按欧式期权方法定价</a:t>
            </a:r>
          </a:p>
          <a:p>
            <a:pPr lvl="1"/>
            <a:r>
              <a:rPr lang="zh-CN" altLang="en-US" dirty="0" smtClean="0"/>
              <a:t>若在     提前执行可能是合理的，则要分别计算在 </a:t>
            </a:r>
            <a:r>
              <a:rPr lang="en-US" altLang="zh-CN" dirty="0" smtClean="0"/>
              <a:t>T </a:t>
            </a:r>
            <a:r>
              <a:rPr lang="zh-CN" altLang="en-US" dirty="0" smtClean="0"/>
              <a:t>时刻和 </a:t>
            </a:r>
            <a:r>
              <a:rPr lang="en-US" altLang="zh-CN" dirty="0" smtClean="0"/>
              <a:t>   </a:t>
            </a:r>
            <a:r>
              <a:rPr lang="zh-CN" altLang="en-US" dirty="0" smtClean="0"/>
              <a:t>时刻到期的欧式看涨期权的价格，然后将二者之中的较大者作为美式期权的价格。在大多数情况下，这种近似效果都不错。</a:t>
            </a:r>
          </a:p>
          <a:p>
            <a:pPr lvl="1"/>
            <a:r>
              <a:rPr lang="zh-CN" altLang="en-US" dirty="0" smtClean="0"/>
              <a:t>案例 </a:t>
            </a:r>
            <a:r>
              <a:rPr lang="en-US" altLang="zh-CN" dirty="0" smtClean="0"/>
              <a:t>11.6</a:t>
            </a:r>
            <a:endParaRPr lang="zh-CN" altLang="en-US" dirty="0"/>
          </a:p>
        </p:txBody>
      </p:sp>
      <p:sp>
        <p:nvSpPr>
          <p:cNvPr id="4" name="日期占位符 3"/>
          <p:cNvSpPr>
            <a:spLocks noGrp="1"/>
          </p:cNvSpPr>
          <p:nvPr>
            <p:ph type="dt" sz="half" idx="10"/>
          </p:nvPr>
        </p:nvSpPr>
        <p:spPr/>
        <p:txBody>
          <a:bodyPr/>
          <a:lstStyle/>
          <a:p>
            <a:pPr>
              <a:defRPr/>
            </a:pPr>
            <a:fld id="{C8B152A3-DC42-4826-AF99-90D00825CB2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67</a:t>
            </a:fld>
            <a:endParaRPr lang="en-US" altLang="zh-CN">
              <a:solidFill>
                <a:srgbClr val="000000"/>
              </a:solidFill>
            </a:endParaRPr>
          </a:p>
        </p:txBody>
      </p:sp>
      <p:graphicFrame>
        <p:nvGraphicFramePr>
          <p:cNvPr id="8" name="对象 7"/>
          <p:cNvGraphicFramePr>
            <a:graphicFrameLocks noChangeAspect="1"/>
          </p:cNvGraphicFramePr>
          <p:nvPr/>
        </p:nvGraphicFramePr>
        <p:xfrm>
          <a:off x="1857356" y="2857496"/>
          <a:ext cx="258764" cy="423432"/>
        </p:xfrm>
        <a:graphic>
          <a:graphicData uri="http://schemas.openxmlformats.org/presentationml/2006/ole">
            <mc:AlternateContent xmlns:mc="http://schemas.openxmlformats.org/markup-compatibility/2006">
              <mc:Choice xmlns:v="urn:schemas-microsoft-com:vml" Requires="v">
                <p:oleObj spid="_x0000_s167978" name="Equation" r:id="rId3" imgW="139700" imgH="228600" progId="Equation.DSMT4">
                  <p:embed/>
                </p:oleObj>
              </mc:Choice>
              <mc:Fallback>
                <p:oleObj name="Equation" r:id="rId3" imgW="139700" imgH="2286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2857496"/>
                        <a:ext cx="258764" cy="423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p:cNvGraphicFramePr>
            <a:graphicFrameLocks noChangeAspect="1"/>
          </p:cNvGraphicFramePr>
          <p:nvPr>
            <p:extLst>
              <p:ext uri="{D42A27DB-BD31-4B8C-83A1-F6EECF244321}">
                <p14:modId xmlns:p14="http://schemas.microsoft.com/office/powerpoint/2010/main" val="3109137818"/>
              </p:ext>
            </p:extLst>
          </p:nvPr>
        </p:nvGraphicFramePr>
        <p:xfrm>
          <a:off x="2267744" y="3212976"/>
          <a:ext cx="285752" cy="467594"/>
        </p:xfrm>
        <a:graphic>
          <a:graphicData uri="http://schemas.openxmlformats.org/presentationml/2006/ole">
            <mc:AlternateContent xmlns:mc="http://schemas.openxmlformats.org/markup-compatibility/2006">
              <mc:Choice xmlns:v="urn:schemas-microsoft-com:vml" Requires="v">
                <p:oleObj spid="_x0000_s167979" name="Equation" r:id="rId5" imgW="139700" imgH="228600" progId="Equation.DSMT4">
                  <p:embed/>
                </p:oleObj>
              </mc:Choice>
              <mc:Fallback>
                <p:oleObj name="Equation" r:id="rId5" imgW="139700" imgH="2286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3212976"/>
                        <a:ext cx="285752" cy="46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0236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美式看跌期权的定价</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美式看跌期权无论标的资产有无收益都有提前执行的可能，而且与其对应的看涨期权也不存在精确的平价关系，因此一般通过数值方法来求美式看跌期权的价值。</a:t>
            </a:r>
            <a:endParaRPr lang="zh-CN" altLang="en-US" dirty="0"/>
          </a:p>
        </p:txBody>
      </p:sp>
      <p:sp>
        <p:nvSpPr>
          <p:cNvPr id="4" name="日期占位符 3"/>
          <p:cNvSpPr>
            <a:spLocks noGrp="1"/>
          </p:cNvSpPr>
          <p:nvPr>
            <p:ph type="dt" sz="half" idx="10"/>
          </p:nvPr>
        </p:nvSpPr>
        <p:spPr/>
        <p:txBody>
          <a:bodyPr/>
          <a:lstStyle/>
          <a:p>
            <a:pPr>
              <a:defRPr/>
            </a:pPr>
            <a:fld id="{9E9E4C01-0E5C-4507-9A74-98C0ECB20017}"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68</a:t>
            </a:fld>
            <a:endParaRPr lang="en-US" altLang="zh-CN">
              <a:solidFill>
                <a:srgbClr val="000000"/>
              </a:solidFill>
            </a:endParaRPr>
          </a:p>
        </p:txBody>
      </p:sp>
    </p:spTree>
    <p:extLst>
      <p:ext uri="{BB962C8B-B14F-4D97-AF65-F5344CB8AC3E}">
        <p14:creationId xmlns:p14="http://schemas.microsoft.com/office/powerpoint/2010/main" val="110623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期权定价公式的参数估计</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BSM </a:t>
            </a:r>
            <a:r>
              <a:rPr lang="zh-CN" altLang="en-US" dirty="0" smtClean="0"/>
              <a:t>期权定价公式中的期权价格取决于下列五个参数：标的资产市场价格、执行价格、到期期限、无风险利率和标的资产价格波动率</a:t>
            </a:r>
          </a:p>
          <a:p>
            <a:endParaRPr lang="zh-CN" altLang="en-US" dirty="0" smtClean="0"/>
          </a:p>
          <a:p>
            <a:r>
              <a:rPr lang="zh-CN" altLang="en-US" dirty="0" smtClean="0"/>
              <a:t>在这些参数当中，前三个都是很容易获得的确定数值。但是无风险利率和标的资产价格波动率则需要进行估计。</a:t>
            </a:r>
          </a:p>
          <a:p>
            <a:endParaRPr lang="zh-CN" altLang="en-US" dirty="0" smtClean="0"/>
          </a:p>
          <a:p>
            <a:r>
              <a:rPr lang="zh-CN" altLang="en-US" dirty="0" smtClean="0"/>
              <a:t>到期期限、无风险利率和波动率的时间单位必须相同（通常为年）。</a:t>
            </a:r>
            <a:endParaRPr lang="zh-CN" altLang="en-US" dirty="0"/>
          </a:p>
        </p:txBody>
      </p:sp>
      <p:sp>
        <p:nvSpPr>
          <p:cNvPr id="4" name="日期占位符 3"/>
          <p:cNvSpPr>
            <a:spLocks noGrp="1"/>
          </p:cNvSpPr>
          <p:nvPr>
            <p:ph type="dt" sz="half" idx="10"/>
          </p:nvPr>
        </p:nvSpPr>
        <p:spPr/>
        <p:txBody>
          <a:bodyPr/>
          <a:lstStyle/>
          <a:p>
            <a:pPr>
              <a:defRPr/>
            </a:pPr>
            <a:fld id="{E503EACE-6E10-49BD-9493-8AF8D72CACEE}"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69</a:t>
            </a:fld>
            <a:endParaRPr lang="en-US" altLang="zh-CN">
              <a:solidFill>
                <a:srgbClr val="000000"/>
              </a:solidFill>
            </a:endParaRPr>
          </a:p>
        </p:txBody>
      </p:sp>
    </p:spTree>
    <p:extLst>
      <p:ext uri="{BB962C8B-B14F-4D97-AF65-F5344CB8AC3E}">
        <p14:creationId xmlns:p14="http://schemas.microsoft.com/office/powerpoint/2010/main" val="1853466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维纳过程的性质</a:t>
            </a:r>
            <a:endParaRPr lang="zh-CN" altLang="en-US" dirty="0"/>
          </a:p>
        </p:txBody>
      </p:sp>
      <p:sp>
        <p:nvSpPr>
          <p:cNvPr id="3" name="内容占位符 2"/>
          <p:cNvSpPr>
            <a:spLocks noGrp="1"/>
          </p:cNvSpPr>
          <p:nvPr>
            <p:ph idx="1"/>
          </p:nvPr>
        </p:nvSpPr>
        <p:spPr>
          <a:xfrm>
            <a:off x="467544" y="1196752"/>
            <a:ext cx="8229600" cy="4530725"/>
          </a:xfrm>
        </p:spPr>
        <p:txBody>
          <a:bodyPr/>
          <a:lstStyle/>
          <a:p>
            <a:pPr marL="0" indent="0">
              <a:buNone/>
            </a:pPr>
            <a:endParaRPr lang="en-US" altLang="zh-CN" dirty="0" smtClean="0"/>
          </a:p>
          <a:p>
            <a:r>
              <a:rPr lang="en-US" altLang="zh-CN" dirty="0" smtClean="0"/>
              <a:t> </a:t>
            </a:r>
          </a:p>
          <a:p>
            <a:pPr>
              <a:buNone/>
            </a:pPr>
            <a:endParaRPr lang="en-US" altLang="zh-CN" dirty="0" smtClean="0"/>
          </a:p>
          <a:p>
            <a:r>
              <a:rPr lang="en-US" altLang="zh-CN" sz="2400" dirty="0" smtClean="0"/>
              <a:t>                     </a:t>
            </a:r>
            <a:r>
              <a:rPr lang="zh-CN" altLang="en-US" dirty="0" smtClean="0"/>
              <a:t>也服从正态分布</a:t>
            </a:r>
          </a:p>
          <a:p>
            <a:pPr lvl="1"/>
            <a:r>
              <a:rPr lang="zh-CN" altLang="en-US" dirty="0" smtClean="0"/>
              <a:t>均值等于 </a:t>
            </a:r>
            <a:r>
              <a:rPr lang="en-US" altLang="zh-CN" dirty="0" smtClean="0"/>
              <a:t>0</a:t>
            </a:r>
          </a:p>
          <a:p>
            <a:pPr lvl="1"/>
            <a:r>
              <a:rPr lang="zh-CN" altLang="en-US" dirty="0" smtClean="0"/>
              <a:t>方差等于 </a:t>
            </a:r>
            <a:r>
              <a:rPr lang="en-US" altLang="zh-CN" dirty="0" smtClean="0"/>
              <a:t>T − t</a:t>
            </a:r>
          </a:p>
          <a:p>
            <a:pPr lvl="1"/>
            <a:r>
              <a:rPr lang="zh-CN" altLang="en-US" dirty="0" smtClean="0"/>
              <a:t>标准差等于  </a:t>
            </a:r>
          </a:p>
          <a:p>
            <a:pPr lvl="1"/>
            <a:r>
              <a:rPr lang="zh-CN" altLang="en-US" dirty="0" smtClean="0"/>
              <a:t>方差可加性</a:t>
            </a:r>
            <a:endParaRPr lang="zh-CN" altLang="en-US" dirty="0"/>
          </a:p>
        </p:txBody>
      </p:sp>
      <p:sp>
        <p:nvSpPr>
          <p:cNvPr id="4" name="日期占位符 3"/>
          <p:cNvSpPr>
            <a:spLocks noGrp="1"/>
          </p:cNvSpPr>
          <p:nvPr>
            <p:ph type="dt" sz="half" idx="10"/>
          </p:nvPr>
        </p:nvSpPr>
        <p:spPr/>
        <p:txBody>
          <a:bodyPr/>
          <a:lstStyle/>
          <a:p>
            <a:pPr>
              <a:defRPr/>
            </a:pPr>
            <a:fld id="{09DFADF0-9A46-4764-B6EB-E8E02AC8F06B}"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a:t>
            </a:fld>
            <a:endParaRPr lang="en-US" altLang="zh-CN">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38544536"/>
              </p:ext>
            </p:extLst>
          </p:nvPr>
        </p:nvGraphicFramePr>
        <p:xfrm>
          <a:off x="738188" y="1617663"/>
          <a:ext cx="3092450" cy="814387"/>
        </p:xfrm>
        <a:graphic>
          <a:graphicData uri="http://schemas.openxmlformats.org/presentationml/2006/ole">
            <mc:AlternateContent xmlns:mc="http://schemas.openxmlformats.org/markup-compatibility/2006">
              <mc:Choice xmlns:v="urn:schemas-microsoft-com:vml" Requires="v">
                <p:oleObj spid="_x0000_s127038" name="Equation" r:id="rId3" imgW="1688760" imgH="444240" progId="Equation.DSMT4">
                  <p:embed/>
                </p:oleObj>
              </mc:Choice>
              <mc:Fallback>
                <p:oleObj name="Equation" r:id="rId3" imgW="1688760" imgH="444240" progId="Equation.DSMT4">
                  <p:embed/>
                  <p:pic>
                    <p:nvPicPr>
                      <p:cNvPr id="0" name="Picture 20"/>
                      <p:cNvPicPr>
                        <a:picLocks noChangeAspect="1" noChangeArrowheads="1"/>
                      </p:cNvPicPr>
                      <p:nvPr/>
                    </p:nvPicPr>
                    <p:blipFill>
                      <a:blip r:embed="rId4"/>
                      <a:srcRect/>
                      <a:stretch>
                        <a:fillRect/>
                      </a:stretch>
                    </p:blipFill>
                    <p:spPr bwMode="auto">
                      <a:xfrm>
                        <a:off x="738188" y="1617663"/>
                        <a:ext cx="3092450"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90031943"/>
              </p:ext>
            </p:extLst>
          </p:nvPr>
        </p:nvGraphicFramePr>
        <p:xfrm>
          <a:off x="708025" y="2828925"/>
          <a:ext cx="1608138" cy="527050"/>
        </p:xfrm>
        <a:graphic>
          <a:graphicData uri="http://schemas.openxmlformats.org/presentationml/2006/ole">
            <mc:AlternateContent xmlns:mc="http://schemas.openxmlformats.org/markup-compatibility/2006">
              <mc:Choice xmlns:v="urn:schemas-microsoft-com:vml" Requires="v">
                <p:oleObj spid="_x0000_s127039" name="Equation" r:id="rId5" imgW="850680" imgH="279360" progId="Equation.DSMT4">
                  <p:embed/>
                </p:oleObj>
              </mc:Choice>
              <mc:Fallback>
                <p:oleObj name="Equation" r:id="rId5" imgW="850680" imgH="279360" progId="Equation.DSMT4">
                  <p:embed/>
                  <p:pic>
                    <p:nvPicPr>
                      <p:cNvPr id="0" name="Picture 21"/>
                      <p:cNvPicPr>
                        <a:picLocks noChangeAspect="1" noChangeArrowheads="1"/>
                      </p:cNvPicPr>
                      <p:nvPr/>
                    </p:nvPicPr>
                    <p:blipFill>
                      <a:blip r:embed="rId6"/>
                      <a:srcRect/>
                      <a:stretch>
                        <a:fillRect/>
                      </a:stretch>
                    </p:blipFill>
                    <p:spPr bwMode="auto">
                      <a:xfrm>
                        <a:off x="708025" y="2828925"/>
                        <a:ext cx="160813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16010598"/>
              </p:ext>
            </p:extLst>
          </p:nvPr>
        </p:nvGraphicFramePr>
        <p:xfrm>
          <a:off x="2843808" y="4365104"/>
          <a:ext cx="874713" cy="425450"/>
        </p:xfrm>
        <a:graphic>
          <a:graphicData uri="http://schemas.openxmlformats.org/presentationml/2006/ole">
            <mc:AlternateContent xmlns:mc="http://schemas.openxmlformats.org/markup-compatibility/2006">
              <mc:Choice xmlns:v="urn:schemas-microsoft-com:vml" Requires="v">
                <p:oleObj spid="_x0000_s127040" name="Equation" r:id="rId7" imgW="495000" imgH="241200" progId="Equation.DSMT4">
                  <p:embed/>
                </p:oleObj>
              </mc:Choice>
              <mc:Fallback>
                <p:oleObj name="Equation" r:id="rId7" imgW="495000" imgH="241200" progId="Equation.DSMT4">
                  <p:embed/>
                  <p:pic>
                    <p:nvPicPr>
                      <p:cNvPr id="0" name="Picture 22"/>
                      <p:cNvPicPr>
                        <a:picLocks noChangeAspect="1" noChangeArrowheads="1"/>
                      </p:cNvPicPr>
                      <p:nvPr/>
                    </p:nvPicPr>
                    <p:blipFill>
                      <a:blip r:embed="rId8"/>
                      <a:srcRect/>
                      <a:stretch>
                        <a:fillRect/>
                      </a:stretch>
                    </p:blipFill>
                    <p:spPr bwMode="auto">
                      <a:xfrm>
                        <a:off x="2843808" y="4365104"/>
                        <a:ext cx="87471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9943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估计无风险利率</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使用连续复利的即期利率</a:t>
            </a:r>
          </a:p>
          <a:p>
            <a:endParaRPr lang="zh-CN" altLang="en-US" dirty="0" smtClean="0"/>
          </a:p>
          <a:p>
            <a:r>
              <a:rPr lang="zh-CN" altLang="en-US" dirty="0" smtClean="0"/>
              <a:t>美国：国债利率；中国：银行存款利率</a:t>
            </a:r>
            <a:r>
              <a:rPr lang="en-US" altLang="zh-CN" dirty="0" smtClean="0"/>
              <a:t>/</a:t>
            </a:r>
            <a:r>
              <a:rPr lang="zh-CN" altLang="en-US" dirty="0" smtClean="0"/>
              <a:t>国债市场即期利率</a:t>
            </a:r>
          </a:p>
          <a:p>
            <a:endParaRPr lang="zh-CN" altLang="en-US" dirty="0" smtClean="0"/>
          </a:p>
          <a:p>
            <a:r>
              <a:rPr lang="zh-CN" altLang="en-US" dirty="0" smtClean="0"/>
              <a:t>选择距离期权到期日最近的利率</a:t>
            </a:r>
            <a:endParaRPr lang="zh-CN" altLang="en-US" dirty="0"/>
          </a:p>
        </p:txBody>
      </p:sp>
      <p:sp>
        <p:nvSpPr>
          <p:cNvPr id="4" name="日期占位符 3"/>
          <p:cNvSpPr>
            <a:spLocks noGrp="1"/>
          </p:cNvSpPr>
          <p:nvPr>
            <p:ph type="dt" sz="half" idx="10"/>
          </p:nvPr>
        </p:nvSpPr>
        <p:spPr/>
        <p:txBody>
          <a:bodyPr/>
          <a:lstStyle/>
          <a:p>
            <a:pPr>
              <a:defRPr/>
            </a:pPr>
            <a:fld id="{8A26B694-C3F4-4A7C-AF81-674CB06D88D5}"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70</a:t>
            </a:fld>
            <a:endParaRPr lang="en-US" altLang="zh-CN">
              <a:solidFill>
                <a:srgbClr val="000000"/>
              </a:solidFill>
            </a:endParaRPr>
          </a:p>
        </p:txBody>
      </p:sp>
    </p:spTree>
    <p:extLst>
      <p:ext uri="{BB962C8B-B14F-4D97-AF65-F5344CB8AC3E}">
        <p14:creationId xmlns:p14="http://schemas.microsoft.com/office/powerpoint/2010/main" val="3226291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估计标的资产价格的波动率 </a:t>
            </a:r>
            <a:r>
              <a:rPr lang="en-US" altLang="zh-CN" dirty="0" smtClean="0"/>
              <a:t>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历史波动率</a:t>
            </a:r>
          </a:p>
          <a:p>
            <a:pPr lvl="1"/>
            <a:r>
              <a:rPr lang="zh-CN" altLang="en-US" dirty="0" smtClean="0"/>
              <a:t> 样本对数收益率标准差（案例 </a:t>
            </a:r>
            <a:r>
              <a:rPr lang="en-US" altLang="zh-CN" dirty="0" smtClean="0"/>
              <a:t>11.7 </a:t>
            </a:r>
            <a:r>
              <a:rPr lang="zh-CN" altLang="en-US" dirty="0" smtClean="0"/>
              <a:t>）</a:t>
            </a:r>
          </a:p>
          <a:p>
            <a:pPr lvl="1"/>
            <a:r>
              <a:rPr lang="zh-CN" altLang="en-US" dirty="0" smtClean="0"/>
              <a:t> 广义自回归条件异方差模型（ </a:t>
            </a:r>
            <a:r>
              <a:rPr lang="en-US" altLang="zh-CN" dirty="0" smtClean="0"/>
              <a:t>Generalized Autoregressive    Conditional </a:t>
            </a:r>
            <a:r>
              <a:rPr lang="en-US" altLang="zh-CN" dirty="0" err="1" smtClean="0"/>
              <a:t>Heteroskedasticity</a:t>
            </a:r>
            <a:r>
              <a:rPr lang="zh-CN" altLang="en-US" dirty="0" smtClean="0"/>
              <a:t>，</a:t>
            </a:r>
            <a:r>
              <a:rPr lang="en-US" altLang="zh-CN" dirty="0" smtClean="0"/>
              <a:t>GARCH </a:t>
            </a:r>
            <a:r>
              <a:rPr lang="zh-CN" altLang="en-US" dirty="0" smtClean="0"/>
              <a:t>）和随机波动率模型</a:t>
            </a:r>
          </a:p>
          <a:p>
            <a:r>
              <a:rPr lang="zh-CN" altLang="en-US" dirty="0" smtClean="0"/>
              <a:t>隐含波动率</a:t>
            </a:r>
            <a:endParaRPr lang="zh-CN" altLang="en-US" dirty="0"/>
          </a:p>
        </p:txBody>
      </p:sp>
      <p:sp>
        <p:nvSpPr>
          <p:cNvPr id="4" name="日期占位符 3"/>
          <p:cNvSpPr>
            <a:spLocks noGrp="1"/>
          </p:cNvSpPr>
          <p:nvPr>
            <p:ph type="dt" sz="half" idx="10"/>
          </p:nvPr>
        </p:nvSpPr>
        <p:spPr/>
        <p:txBody>
          <a:bodyPr/>
          <a:lstStyle/>
          <a:p>
            <a:pPr>
              <a:defRPr/>
            </a:pPr>
            <a:fld id="{B66E1F9F-7383-4BAD-8A2E-CFD1FE1CB6BB}"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71</a:t>
            </a:fld>
            <a:endParaRPr lang="en-US" altLang="zh-CN">
              <a:solidFill>
                <a:srgbClr val="000000"/>
              </a:solidFill>
            </a:endParaRPr>
          </a:p>
        </p:txBody>
      </p:sp>
    </p:spTree>
    <p:extLst>
      <p:ext uri="{BB962C8B-B14F-4D97-AF65-F5344CB8AC3E}">
        <p14:creationId xmlns:p14="http://schemas.microsoft.com/office/powerpoint/2010/main" val="1031164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95536" y="1052736"/>
            <a:ext cx="8229600" cy="4530725"/>
          </a:xfrm>
        </p:spPr>
        <p:txBody>
          <a:bodyPr>
            <a:normAutofit/>
          </a:bodyPr>
          <a:lstStyle/>
          <a:p>
            <a:pPr>
              <a:lnSpc>
                <a:spcPct val="150000"/>
              </a:lnSpc>
            </a:pPr>
            <a:endParaRPr lang="en-US" altLang="zh-CN" dirty="0" smtClean="0"/>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期权定价模型的基本思路</a:t>
            </a:r>
          </a:p>
          <a:p>
            <a:pPr>
              <a:lnSpc>
                <a:spcPct val="150000"/>
              </a:lnSpc>
              <a:buNone/>
            </a:pPr>
            <a:r>
              <a:rPr lang="zh-CN" altLang="en-US" dirty="0" smtClean="0">
                <a:solidFill>
                  <a:schemeClr val="bg1">
                    <a:lumMod val="75000"/>
                  </a:schemeClr>
                </a:solidFill>
              </a:rPr>
              <a:t>股票价格的变化过程</a:t>
            </a:r>
          </a:p>
          <a:p>
            <a:pPr>
              <a:lnSpc>
                <a:spcPct val="150000"/>
              </a:lnSpc>
              <a:buNone/>
            </a:pPr>
            <a:r>
              <a:rPr lang="en-US" altLang="zh-CN" dirty="0" smtClean="0">
                <a:solidFill>
                  <a:schemeClr val="bg1">
                    <a:lumMod val="75000"/>
                  </a:schemeClr>
                </a:solidFill>
              </a:rPr>
              <a:t>BSM </a:t>
            </a:r>
            <a:r>
              <a:rPr lang="zh-CN" altLang="en-US" dirty="0" smtClean="0">
                <a:solidFill>
                  <a:schemeClr val="bg1">
                    <a:lumMod val="75000"/>
                  </a:schemeClr>
                </a:solidFill>
              </a:rPr>
              <a:t>期权定价公式</a:t>
            </a:r>
          </a:p>
          <a:p>
            <a:pPr>
              <a:lnSpc>
                <a:spcPct val="150000"/>
              </a:lnSpc>
              <a:buNone/>
            </a:pPr>
            <a:r>
              <a:rPr lang="en-US" altLang="zh-CN" dirty="0" smtClean="0">
                <a:solidFill>
                  <a:srgbClr val="002060"/>
                </a:solidFill>
              </a:rPr>
              <a:t>BSM </a:t>
            </a:r>
            <a:r>
              <a:rPr lang="zh-CN" altLang="en-US" dirty="0" smtClean="0">
                <a:solidFill>
                  <a:srgbClr val="002060"/>
                </a:solidFill>
              </a:rPr>
              <a:t>期权定价公式的精确度评价与拓展</a:t>
            </a:r>
          </a:p>
        </p:txBody>
      </p:sp>
      <p:sp>
        <p:nvSpPr>
          <p:cNvPr id="4" name="日期占位符 3"/>
          <p:cNvSpPr>
            <a:spLocks noGrp="1"/>
          </p:cNvSpPr>
          <p:nvPr>
            <p:ph type="dt" sz="half" idx="10"/>
          </p:nvPr>
        </p:nvSpPr>
        <p:spPr/>
        <p:txBody>
          <a:bodyPr/>
          <a:lstStyle/>
          <a:p>
            <a:pPr>
              <a:defRPr/>
            </a:pPr>
            <a:fld id="{DC3068F4-2ED1-4305-840B-C91C34C11B05}" type="datetime10">
              <a:rPr lang="zh-CN" altLang="en-US" smtClean="0">
                <a:solidFill>
                  <a:srgbClr val="000000"/>
                </a:solidFill>
              </a:rPr>
              <a:pPr>
                <a:defRPr/>
              </a:pPr>
              <a:t>20:00</a:t>
            </a:fld>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5" name="灯片编号占位符 4"/>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72</a:t>
            </a:fld>
            <a:endParaRPr lang="en-US" altLang="zh-CN">
              <a:solidFill>
                <a:srgbClr val="000000"/>
              </a:solidFill>
            </a:endParaRPr>
          </a:p>
        </p:txBody>
      </p:sp>
    </p:spTree>
    <p:extLst>
      <p:ext uri="{BB962C8B-B14F-4D97-AF65-F5344CB8AC3E}">
        <p14:creationId xmlns:p14="http://schemas.microsoft.com/office/powerpoint/2010/main" val="3487543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BSM </a:t>
            </a:r>
            <a:r>
              <a:rPr lang="zh-CN" altLang="en-US" dirty="0" smtClean="0"/>
              <a:t>期权定价公式的精确度评价</a:t>
            </a:r>
            <a:br>
              <a:rPr lang="zh-CN" altLang="en-US" dirty="0" smtClean="0"/>
            </a:b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pPr marL="0" indent="0">
              <a:buNone/>
            </a:pPr>
            <a:endParaRPr lang="en-US" altLang="zh-CN" dirty="0" smtClean="0"/>
          </a:p>
          <a:p>
            <a:r>
              <a:rPr lang="en-US" altLang="zh-CN" dirty="0" smtClean="0"/>
              <a:t>BSM </a:t>
            </a:r>
            <a:r>
              <a:rPr lang="zh-CN" altLang="en-US" dirty="0" smtClean="0"/>
              <a:t>期权定价公式在定价方面存在一定偏差，但它依然是迄今为止解释期权价格动态的最佳模型之一，应用广泛，影响深远。</a:t>
            </a:r>
          </a:p>
          <a:p>
            <a:r>
              <a:rPr lang="en-US" altLang="zh-CN" dirty="0" smtClean="0"/>
              <a:t>BSM </a:t>
            </a:r>
            <a:r>
              <a:rPr lang="zh-CN" altLang="en-US" dirty="0" smtClean="0"/>
              <a:t>期权定价与市场价格存在差异的主要原因：</a:t>
            </a:r>
          </a:p>
          <a:p>
            <a:pPr lvl="1"/>
            <a:r>
              <a:rPr lang="zh-CN" altLang="en-US" dirty="0" smtClean="0"/>
              <a:t>期权市场价格偏离均衡；</a:t>
            </a:r>
          </a:p>
          <a:p>
            <a:pPr lvl="1"/>
            <a:r>
              <a:rPr lang="zh-CN" altLang="en-US" dirty="0" smtClean="0"/>
              <a:t>使用错误的参数；</a:t>
            </a:r>
          </a:p>
          <a:p>
            <a:pPr lvl="1"/>
            <a:r>
              <a:rPr lang="en-US" altLang="zh-CN" dirty="0" smtClean="0"/>
              <a:t>BSM </a:t>
            </a:r>
            <a:r>
              <a:rPr lang="zh-CN" altLang="en-US" dirty="0" smtClean="0"/>
              <a:t>期权定价公式建立在众多假定的基础上。</a:t>
            </a:r>
            <a:endParaRPr lang="zh-CN" altLang="en-US" dirty="0"/>
          </a:p>
        </p:txBody>
      </p:sp>
      <p:sp>
        <p:nvSpPr>
          <p:cNvPr id="4" name="日期占位符 3"/>
          <p:cNvSpPr>
            <a:spLocks noGrp="1"/>
          </p:cNvSpPr>
          <p:nvPr>
            <p:ph type="dt" sz="half" idx="10"/>
          </p:nvPr>
        </p:nvSpPr>
        <p:spPr/>
        <p:txBody>
          <a:bodyPr/>
          <a:lstStyle/>
          <a:p>
            <a:pPr>
              <a:defRPr/>
            </a:pPr>
            <a:fld id="{50758BE7-661E-46CD-82BD-4AB1A97CECBA}"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73</a:t>
            </a:fld>
            <a:endParaRPr lang="en-US" altLang="zh-CN">
              <a:solidFill>
                <a:srgbClr val="000000"/>
              </a:solidFill>
            </a:endParaRPr>
          </a:p>
        </p:txBody>
      </p:sp>
    </p:spTree>
    <p:extLst>
      <p:ext uri="{BB962C8B-B14F-4D97-AF65-F5344CB8AC3E}">
        <p14:creationId xmlns:p14="http://schemas.microsoft.com/office/powerpoint/2010/main" val="98171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BSM </a:t>
            </a:r>
            <a:r>
              <a:rPr lang="zh-CN" altLang="en-US" dirty="0" smtClean="0"/>
              <a:t>期权定价公式的缺陷与拓展</a:t>
            </a:r>
            <a:endParaRPr lang="zh-CN" altLang="en-US" dirty="0"/>
          </a:p>
        </p:txBody>
      </p:sp>
      <p:sp>
        <p:nvSpPr>
          <p:cNvPr id="3" name="内容占位符 2"/>
          <p:cNvSpPr>
            <a:spLocks noGrp="1"/>
          </p:cNvSpPr>
          <p:nvPr>
            <p:ph idx="1"/>
          </p:nvPr>
        </p:nvSpPr>
        <p:spPr>
          <a:xfrm>
            <a:off x="611560" y="1600200"/>
            <a:ext cx="8075240" cy="4530725"/>
          </a:xfrm>
        </p:spPr>
        <p:txBody>
          <a:bodyPr/>
          <a:lstStyle/>
          <a:p>
            <a:pPr>
              <a:buNone/>
            </a:pPr>
            <a:endParaRPr lang="en-US" altLang="zh-CN" dirty="0" smtClean="0"/>
          </a:p>
          <a:p>
            <a:r>
              <a:rPr lang="zh-CN" altLang="en-US" dirty="0" smtClean="0"/>
              <a:t>无交易成本假设的放松</a:t>
            </a:r>
          </a:p>
          <a:p>
            <a:r>
              <a:rPr lang="zh-CN" altLang="en-US" dirty="0" smtClean="0"/>
              <a:t>常数波动率假设的放松</a:t>
            </a:r>
          </a:p>
          <a:p>
            <a:r>
              <a:rPr lang="zh-CN" altLang="en-US" dirty="0" smtClean="0"/>
              <a:t>参数假设的放松</a:t>
            </a:r>
          </a:p>
          <a:p>
            <a:r>
              <a:rPr lang="zh-CN" altLang="en-US" dirty="0" smtClean="0"/>
              <a:t>资产价格连续变动假设的放松</a:t>
            </a:r>
            <a:endParaRPr lang="zh-CN" altLang="en-US" dirty="0"/>
          </a:p>
        </p:txBody>
      </p:sp>
      <p:sp>
        <p:nvSpPr>
          <p:cNvPr id="4" name="日期占位符 3"/>
          <p:cNvSpPr>
            <a:spLocks noGrp="1"/>
          </p:cNvSpPr>
          <p:nvPr>
            <p:ph type="dt" sz="half" idx="10"/>
          </p:nvPr>
        </p:nvSpPr>
        <p:spPr/>
        <p:txBody>
          <a:bodyPr/>
          <a:lstStyle/>
          <a:p>
            <a:pPr>
              <a:defRPr/>
            </a:pPr>
            <a:fld id="{44E719A3-5379-42DC-9C99-A7729B3D34EB}"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74</a:t>
            </a:fld>
            <a:endParaRPr lang="en-US" altLang="zh-CN">
              <a:solidFill>
                <a:srgbClr val="000000"/>
              </a:solidFill>
            </a:endParaRPr>
          </a:p>
        </p:txBody>
      </p:sp>
    </p:spTree>
    <p:extLst>
      <p:ext uri="{BB962C8B-B14F-4D97-AF65-F5344CB8AC3E}">
        <p14:creationId xmlns:p14="http://schemas.microsoft.com/office/powerpoint/2010/main" val="219084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2" name="日期占位符 1"/>
          <p:cNvSpPr>
            <a:spLocks noGrp="1"/>
          </p:cNvSpPr>
          <p:nvPr>
            <p:ph type="dt" sz="half" idx="10"/>
          </p:nvPr>
        </p:nvSpPr>
        <p:spPr/>
        <p:txBody>
          <a:bodyPr/>
          <a:lstStyle/>
          <a:p>
            <a:pPr>
              <a:defRPr/>
            </a:pPr>
            <a:fld id="{F528979E-A2AD-477E-8BA8-41A0B1FB412F}" type="datetime10">
              <a:rPr lang="zh-CN" altLang="en-US" smtClean="0"/>
              <a:pPr>
                <a:defRPr/>
              </a:pPr>
              <a:t>20:00</a:t>
            </a:fld>
            <a:endParaRPr lang="en-US" altLang="zh-CN"/>
          </a:p>
        </p:txBody>
      </p:sp>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©2012  Zheng, Zhenlong &amp; Chen, Rong, XMU</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75</a:t>
            </a:fld>
            <a:endParaRPr lang="en-US" altLang="zh-CN"/>
          </a:p>
        </p:txBody>
      </p:sp>
    </p:spTree>
    <p:extLst>
      <p:ext uri="{BB962C8B-B14F-4D97-AF65-F5344CB8AC3E}">
        <p14:creationId xmlns:p14="http://schemas.microsoft.com/office/powerpoint/2010/main" val="353114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p:cNvPicPr>
            <a:picLocks noGrp="1" noChangeAspect="1" noChangeArrowheads="1"/>
          </p:cNvPicPr>
          <p:nvPr>
            <p:ph idx="4294967295"/>
          </p:nvPr>
        </p:nvPicPr>
        <p:blipFill>
          <a:blip r:embed="rId3" cstate="print"/>
          <a:srcRect/>
          <a:stretch>
            <a:fillRect/>
          </a:stretch>
        </p:blipFill>
        <p:spPr>
          <a:xfrm>
            <a:off x="714375" y="0"/>
            <a:ext cx="7786688" cy="6858000"/>
          </a:xfrm>
        </p:spPr>
      </p:pic>
      <p:sp>
        <p:nvSpPr>
          <p:cNvPr id="284675" name="TextBox 2"/>
          <p:cNvSpPr txBox="1">
            <a:spLocks noChangeArrowheads="1"/>
          </p:cNvSpPr>
          <p:nvPr/>
        </p:nvSpPr>
        <p:spPr bwMode="auto">
          <a:xfrm>
            <a:off x="2143125" y="4000500"/>
            <a:ext cx="4857750" cy="369888"/>
          </a:xfrm>
          <a:prstGeom prst="rect">
            <a:avLst/>
          </a:prstGeom>
          <a:noFill/>
          <a:ln w="9525">
            <a:noFill/>
            <a:miter lim="800000"/>
            <a:headEnd/>
            <a:tailEnd/>
          </a:ln>
        </p:spPr>
        <p:txBody>
          <a:bodyPr>
            <a:spAutoFit/>
          </a:bodyPr>
          <a:lstStyle/>
          <a:p>
            <a:endParaRPr lang="zh-CN" altLang="en-US">
              <a:ea typeface="华文细黑" pitchFamily="2" charset="-122"/>
            </a:endParaRPr>
          </a:p>
        </p:txBody>
      </p:sp>
      <p:sp>
        <p:nvSpPr>
          <p:cNvPr id="2" name="日期占位符 1"/>
          <p:cNvSpPr>
            <a:spLocks noGrp="1"/>
          </p:cNvSpPr>
          <p:nvPr>
            <p:ph type="dt" sz="half" idx="10"/>
          </p:nvPr>
        </p:nvSpPr>
        <p:spPr/>
        <p:txBody>
          <a:bodyPr/>
          <a:lstStyle/>
          <a:p>
            <a:pPr>
              <a:defRPr/>
            </a:pPr>
            <a:fld id="{902ABB16-F563-4233-B5AB-66941FEC2045}" type="datetime10">
              <a:rPr lang="zh-CN" altLang="en-US" smtClean="0"/>
              <a:pPr>
                <a:defRPr/>
              </a:pPr>
              <a:t>20:00</a:t>
            </a:fld>
            <a:endParaRPr lang="en-US" altLang="zh-CN"/>
          </a:p>
        </p:txBody>
      </p:sp>
      <p:sp>
        <p:nvSpPr>
          <p:cNvPr id="3" name="页脚占位符 2"/>
          <p:cNvSpPr>
            <a:spLocks noGrp="1"/>
          </p:cNvSpPr>
          <p:nvPr>
            <p:ph type="ftr" sz="quarter" idx="11"/>
          </p:nvPr>
        </p:nvSpPr>
        <p:spPr/>
        <p:txBody>
          <a:bodyPr/>
          <a:lstStyle/>
          <a:p>
            <a:pPr>
              <a:defRPr/>
            </a:pPr>
            <a:r>
              <a:rPr lang="en-US" altLang="zh-CN" smtClean="0"/>
              <a:t>Copyright ©2012  Zheng, Zhenlong &amp; Chen, Rong, XMU</a:t>
            </a:r>
            <a:endParaRPr lang="en-US" altLang="zh-CN"/>
          </a:p>
        </p:txBody>
      </p:sp>
      <p:sp>
        <p:nvSpPr>
          <p:cNvPr id="5" name="灯片编号占位符 4"/>
          <p:cNvSpPr>
            <a:spLocks noGrp="1"/>
          </p:cNvSpPr>
          <p:nvPr>
            <p:ph type="sldNum" sz="quarter" idx="12"/>
          </p:nvPr>
        </p:nvSpPr>
        <p:spPr/>
        <p:txBody>
          <a:bodyPr/>
          <a:lstStyle/>
          <a:p>
            <a:pPr>
              <a:defRPr/>
            </a:pPr>
            <a:fld id="{C9CDCDCA-3447-49FF-AF70-0CFC8C343134}" type="slidenum">
              <a:rPr lang="en-US" altLang="zh-CN" smtClean="0"/>
              <a:pPr>
                <a:defRPr/>
              </a:pPr>
              <a:t>76</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xit" presetSubtype="0" fill="hold" nodeType="clickEffect">
                                  <p:stCondLst>
                                    <p:cond delay="0"/>
                                  </p:stCondLst>
                                  <p:childTnLst>
                                    <p:animEffect transition="out" filter="fade">
                                      <p:cBhvr>
                                        <p:cTn id="6" dur="2000"/>
                                        <p:tgtEl>
                                          <p:spTgt spid="455682"/>
                                        </p:tgtEl>
                                      </p:cBhvr>
                                    </p:animEffect>
                                    <p:anim calcmode="lin" valueType="num">
                                      <p:cBhvr>
                                        <p:cTn id="7" dur="2000"/>
                                        <p:tgtEl>
                                          <p:spTgt spid="45568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55682"/>
                                        </p:tgtEl>
                                        <p:attrNameLst>
                                          <p:attrName>ppt_h</p:attrName>
                                        </p:attrNameLst>
                                      </p:cBhvr>
                                      <p:tavLst>
                                        <p:tav tm="0">
                                          <p:val>
                                            <p:strVal val="ppt_h"/>
                                          </p:val>
                                        </p:tav>
                                        <p:tav tm="100000">
                                          <p:val>
                                            <p:strVal val="ppt_h"/>
                                          </p:val>
                                        </p:tav>
                                      </p:tavLst>
                                    </p:anim>
                                    <p:set>
                                      <p:cBhvr>
                                        <p:cTn id="9" dur="1" fill="hold">
                                          <p:stCondLst>
                                            <p:cond delay="1999"/>
                                          </p:stCondLst>
                                        </p:cTn>
                                        <p:tgtEl>
                                          <p:spTgt spid="4556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为何使用布朗运动？</a:t>
            </a:r>
            <a:endParaRPr lang="zh-CN" altLang="en-US" dirty="0"/>
          </a:p>
        </p:txBody>
      </p:sp>
      <p:sp>
        <p:nvSpPr>
          <p:cNvPr id="3" name="内容占位符 2"/>
          <p:cNvSpPr>
            <a:spLocks noGrp="1"/>
          </p:cNvSpPr>
          <p:nvPr>
            <p:ph idx="1"/>
          </p:nvPr>
        </p:nvSpPr>
        <p:spPr>
          <a:xfrm>
            <a:off x="467544" y="1196752"/>
            <a:ext cx="8229600" cy="4530725"/>
          </a:xfrm>
        </p:spPr>
        <p:txBody>
          <a:bodyPr>
            <a:normAutofit fontScale="92500" lnSpcReduction="20000"/>
          </a:bodyPr>
          <a:lstStyle/>
          <a:p>
            <a:endParaRPr lang="en-US" altLang="zh-CN" dirty="0" smtClean="0"/>
          </a:p>
          <a:p>
            <a:r>
              <a:rPr lang="zh-CN" altLang="en-US" dirty="0" smtClean="0"/>
              <a:t>正态分布：经验事实证明，股票价格的连续复利收益率近似地服从正态分布</a:t>
            </a:r>
            <a:endParaRPr lang="en-US" altLang="zh-CN" dirty="0" smtClean="0"/>
          </a:p>
          <a:p>
            <a:endParaRPr lang="zh-CN" altLang="en-US" dirty="0" smtClean="0"/>
          </a:p>
          <a:p>
            <a:r>
              <a:rPr lang="zh-CN" altLang="en-US" dirty="0" smtClean="0"/>
              <a:t>数学上可以证明，具备特征 </a:t>
            </a:r>
            <a:r>
              <a:rPr lang="en-US" altLang="zh-CN" dirty="0" smtClean="0"/>
              <a:t>1 </a:t>
            </a:r>
            <a:r>
              <a:rPr lang="zh-CN" altLang="en-US" dirty="0" smtClean="0"/>
              <a:t>和特征 </a:t>
            </a:r>
            <a:r>
              <a:rPr lang="en-US" altLang="zh-CN" dirty="0" smtClean="0"/>
              <a:t>2 </a:t>
            </a:r>
            <a:r>
              <a:rPr lang="zh-CN" altLang="en-US" dirty="0" smtClean="0"/>
              <a:t>的维纳过程是一个马尔可夫随机过程，从而与弱式 </a:t>
            </a:r>
            <a:r>
              <a:rPr lang="en-US" altLang="zh-CN" dirty="0" smtClean="0"/>
              <a:t>EMH </a:t>
            </a:r>
            <a:r>
              <a:rPr lang="zh-CN" altLang="en-US" dirty="0" smtClean="0"/>
              <a:t>相符。</a:t>
            </a:r>
            <a:endParaRPr lang="en-US" altLang="zh-CN" dirty="0" smtClean="0"/>
          </a:p>
          <a:p>
            <a:endParaRPr lang="zh-CN" altLang="en-US" dirty="0" smtClean="0"/>
          </a:p>
          <a:p>
            <a:r>
              <a:rPr lang="zh-CN" altLang="en-US" dirty="0" smtClean="0"/>
              <a:t>维纳过程在数学上对时间处处不可导和二次变分（ </a:t>
            </a:r>
            <a:r>
              <a:rPr lang="en-US" altLang="zh-CN" dirty="0" smtClean="0"/>
              <a:t>Quadratic Variation </a:t>
            </a:r>
            <a:r>
              <a:rPr lang="zh-CN" altLang="en-US" dirty="0" smtClean="0"/>
              <a:t>）不为零的性质，与股票收益率在时间上存在转折尖点等性质也是相符的</a:t>
            </a:r>
            <a:endParaRPr lang="zh-CN" altLang="en-US" dirty="0"/>
          </a:p>
        </p:txBody>
      </p:sp>
      <p:sp>
        <p:nvSpPr>
          <p:cNvPr id="4" name="日期占位符 3"/>
          <p:cNvSpPr>
            <a:spLocks noGrp="1"/>
          </p:cNvSpPr>
          <p:nvPr>
            <p:ph type="dt" sz="half" idx="10"/>
          </p:nvPr>
        </p:nvSpPr>
        <p:spPr/>
        <p:txBody>
          <a:bodyPr/>
          <a:lstStyle/>
          <a:p>
            <a:pPr>
              <a:defRPr/>
            </a:pPr>
            <a:fld id="{F424773E-5659-43CC-8D00-16D4BA577939}"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8</a:t>
            </a:fld>
            <a:endParaRPr lang="en-US" altLang="zh-CN">
              <a:solidFill>
                <a:srgbClr val="000000"/>
              </a:solidFill>
            </a:endParaRPr>
          </a:p>
        </p:txBody>
      </p:sp>
    </p:spTree>
    <p:extLst>
      <p:ext uri="{BB962C8B-B14F-4D97-AF65-F5344CB8AC3E}">
        <p14:creationId xmlns:p14="http://schemas.microsoft.com/office/powerpoint/2010/main" val="323070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市场有效理论与随机过程</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928662" y="1428736"/>
            <a:ext cx="7227845" cy="4643470"/>
          </a:xfrm>
        </p:spPr>
      </p:pic>
      <p:sp>
        <p:nvSpPr>
          <p:cNvPr id="3" name="日期占位符 2"/>
          <p:cNvSpPr>
            <a:spLocks noGrp="1"/>
          </p:cNvSpPr>
          <p:nvPr>
            <p:ph type="dt" sz="half" idx="10"/>
          </p:nvPr>
        </p:nvSpPr>
        <p:spPr/>
        <p:txBody>
          <a:bodyPr/>
          <a:lstStyle/>
          <a:p>
            <a:pPr>
              <a:defRPr/>
            </a:pPr>
            <a:fld id="{40C9AE95-8519-49EC-A612-D849D8DD767F}" type="datetime10">
              <a:rPr lang="zh-CN" altLang="en-US" smtClean="0">
                <a:solidFill>
                  <a:srgbClr val="000000"/>
                </a:solidFill>
              </a:rPr>
              <a:pPr>
                <a:defRPr/>
              </a:pPr>
              <a:t>20:00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Copyright ©2012  Zheng, Zhenlong &amp; Chen, Rong, XMU</a:t>
            </a:r>
            <a:endParaRPr lang="zh-CN" altLang="en-US"/>
          </a:p>
        </p:txBody>
      </p:sp>
      <p:sp>
        <p:nvSpPr>
          <p:cNvPr id="4" name="灯片编号占位符 3"/>
          <p:cNvSpPr>
            <a:spLocks noGrp="1"/>
          </p:cNvSpPr>
          <p:nvPr>
            <p:ph type="sldNum" sz="quarter" idx="12"/>
          </p:nvPr>
        </p:nvSpPr>
        <p:spPr/>
        <p:txBody>
          <a:bodyPr/>
          <a:lstStyle/>
          <a:p>
            <a:pPr>
              <a:defRPr/>
            </a:pPr>
            <a:fld id="{19DFB378-7606-41DD-BDB8-11DE839DDBEA}" type="slidenum">
              <a:rPr lang="en-US" altLang="zh-CN" smtClean="0">
                <a:solidFill>
                  <a:srgbClr val="000000"/>
                </a:solidFill>
              </a:rPr>
              <a:pPr>
                <a:defRPr/>
              </a:pPr>
              <a:t>9</a:t>
            </a:fld>
            <a:endParaRPr lang="en-US" altLang="zh-CN">
              <a:solidFill>
                <a:srgbClr val="000000"/>
              </a:solidFill>
            </a:endParaRPr>
          </a:p>
        </p:txBody>
      </p:sp>
    </p:spTree>
    <p:extLst>
      <p:ext uri="{BB962C8B-B14F-4D97-AF65-F5344CB8AC3E}">
        <p14:creationId xmlns:p14="http://schemas.microsoft.com/office/powerpoint/2010/main" val="2078673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17269</TotalTime>
  <Words>3950</Words>
  <Application>Microsoft Office PowerPoint</Application>
  <PresentationFormat>全屏显示(4:3)</PresentationFormat>
  <Paragraphs>714</Paragraphs>
  <Slides>76</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Edge</vt:lpstr>
      <vt:lpstr>Equation</vt:lpstr>
      <vt:lpstr> 第十一章 布莱克 -舒尔斯 -默顿 期权定价模型   </vt:lpstr>
      <vt:lpstr>目录</vt:lpstr>
      <vt:lpstr>目录</vt:lpstr>
      <vt:lpstr>基本思路</vt:lpstr>
      <vt:lpstr>目录</vt:lpstr>
      <vt:lpstr>标准布朗运动（维纳过程）</vt:lpstr>
      <vt:lpstr>维纳过程的性质</vt:lpstr>
      <vt:lpstr>为何使用布朗运动？</vt:lpstr>
      <vt:lpstr>市场有效理论与随机过程</vt:lpstr>
      <vt:lpstr>普通布朗运动：标准布朗运动的扩展</vt:lpstr>
      <vt:lpstr>对普通布朗运动的理解</vt:lpstr>
      <vt:lpstr>伊藤过程（ Itô Process ）</vt:lpstr>
      <vt:lpstr>几何布朗运动（ Geometric Brownian Motion ）</vt:lpstr>
      <vt:lpstr>伊藤引理（ Itô Lemma ）</vt:lpstr>
      <vt:lpstr>泰勒展开式</vt:lpstr>
      <vt:lpstr>忽略比 ∆t 高阶的项</vt:lpstr>
      <vt:lpstr>将 ∆x 代入</vt:lpstr>
      <vt:lpstr>取极限</vt:lpstr>
      <vt:lpstr>伊藤引理的运用</vt:lpstr>
      <vt:lpstr>案例 11.1 ： ln S 所遵循的随机过程</vt:lpstr>
      <vt:lpstr>案例 11.2 ： F 所遵循的随机过程</vt:lpstr>
      <vt:lpstr>股票价格的变化过程：几何布朗运动 I </vt:lpstr>
      <vt:lpstr>股票价格的变化过程：几何布朗运动 II</vt:lpstr>
      <vt:lpstr>股票价格的变化过程：几何布朗运动 III</vt:lpstr>
      <vt:lpstr>案例 11.3 ：几何布朗运动下股票价格的概率分布 I </vt:lpstr>
      <vt:lpstr>案例 11.3 ：几何布朗运动下股票价格的概率分布 II</vt:lpstr>
      <vt:lpstr>案例 11.3 ：几何布朗运动下股票价格的概率分布 III</vt:lpstr>
      <vt:lpstr>案例 11.3 ：几何布朗运动下股票价格的概率分布 IV </vt:lpstr>
      <vt:lpstr>百分比收益率与对数收益率</vt:lpstr>
      <vt:lpstr>1900－2000主要国家股指实际收益率</vt:lpstr>
      <vt:lpstr>预期收益率 µ</vt:lpstr>
      <vt:lpstr>波动率 σ</vt:lpstr>
      <vt:lpstr>样本间隔对收益率与波动率估计的影响</vt:lpstr>
      <vt:lpstr>衍生品价格所服从的随机过程</vt:lpstr>
      <vt:lpstr>目录</vt:lpstr>
      <vt:lpstr>假设</vt:lpstr>
      <vt:lpstr>BSM 微分分程的推导 I</vt:lpstr>
      <vt:lpstr>BSM 微分分程的推导 II</vt:lpstr>
      <vt:lpstr>BSM 微分分程的推导 III</vt:lpstr>
      <vt:lpstr>BSM 微分分程的推导 IV</vt:lpstr>
      <vt:lpstr>BSM 微分分程的推导 V</vt:lpstr>
      <vt:lpstr>风险中性定价原理 I</vt:lpstr>
      <vt:lpstr>风险中性定价原理 II</vt:lpstr>
      <vt:lpstr>风险中性世界中可交易资产的随机过程</vt:lpstr>
      <vt:lpstr>理解风险中性定价 I</vt:lpstr>
      <vt:lpstr>理解风险中性定价 II</vt:lpstr>
      <vt:lpstr>理解风险中性定价 III</vt:lpstr>
      <vt:lpstr>理解风险中性定价 IV</vt:lpstr>
      <vt:lpstr>理解风险中性定价 V</vt:lpstr>
      <vt:lpstr>无收益资产欧式看涨期权的定价公式 I</vt:lpstr>
      <vt:lpstr>无收益资产欧式看涨期权的定价公式 II</vt:lpstr>
      <vt:lpstr>无收益资产欧式看涨期权的定价公式 III</vt:lpstr>
      <vt:lpstr>BSM 期权定价公式的推导 I</vt:lpstr>
      <vt:lpstr>BSM 期权定价公式的推导 II</vt:lpstr>
      <vt:lpstr>BSM 期权定价公式的推导 </vt:lpstr>
      <vt:lpstr>无收益资产欧式看涨期权定价公式理解 I</vt:lpstr>
      <vt:lpstr>无收益资产欧式看涨期权定价公式理解 II</vt:lpstr>
      <vt:lpstr>无收益资产欧式看涨期权定价公式理解 III</vt:lpstr>
      <vt:lpstr>无收益资产欧式看涨期权定价公式理解 IV</vt:lpstr>
      <vt:lpstr>欧式平价期权的定价公式</vt:lpstr>
      <vt:lpstr>平价期权 c/S与波动率与期限的关系</vt:lpstr>
      <vt:lpstr>无收益资产欧式看跌期权的定价公式</vt:lpstr>
      <vt:lpstr>无收益资产美式看涨期权的定价公式</vt:lpstr>
      <vt:lpstr>有收益资产的欧式期权的定价公式 I</vt:lpstr>
      <vt:lpstr>有收益资产的欧式期权的定价公式 II</vt:lpstr>
      <vt:lpstr>有收益资产的欧式期权的定价公式 III</vt:lpstr>
      <vt:lpstr>有收益资产的美式看涨期权的定价</vt:lpstr>
      <vt:lpstr>美式看跌期权的定价</vt:lpstr>
      <vt:lpstr>BSM 期权定价公式的参数估计</vt:lpstr>
      <vt:lpstr>估计无风险利率</vt:lpstr>
      <vt:lpstr>估计标的资产价格的波动率 I</vt:lpstr>
      <vt:lpstr>目录</vt:lpstr>
      <vt:lpstr>BSM 期权定价公式的精确度评价 </vt:lpstr>
      <vt:lpstr>BSM 期权定价公式的缺陷与拓展</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836</cp:revision>
  <dcterms:created xsi:type="dcterms:W3CDTF">2007-10-06T10:41:32Z</dcterms:created>
  <dcterms:modified xsi:type="dcterms:W3CDTF">2012-12-11T12:34:49Z</dcterms:modified>
</cp:coreProperties>
</file>