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9"/>
  </p:notesMasterIdLst>
  <p:handoutMasterIdLst>
    <p:handoutMasterId r:id="rId60"/>
  </p:handoutMasterIdLst>
  <p:sldIdLst>
    <p:sldId id="256" r:id="rId2"/>
    <p:sldId id="257" r:id="rId3"/>
    <p:sldId id="303"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04" r:id="rId30"/>
    <p:sldId id="331" r:id="rId31"/>
    <p:sldId id="341" r:id="rId32"/>
    <p:sldId id="332" r:id="rId33"/>
    <p:sldId id="333" r:id="rId34"/>
    <p:sldId id="334" r:id="rId35"/>
    <p:sldId id="335" r:id="rId36"/>
    <p:sldId id="336" r:id="rId37"/>
    <p:sldId id="337" r:id="rId38"/>
    <p:sldId id="338" r:id="rId39"/>
    <p:sldId id="305" r:id="rId40"/>
    <p:sldId id="342" r:id="rId41"/>
    <p:sldId id="343" r:id="rId42"/>
    <p:sldId id="344" r:id="rId43"/>
    <p:sldId id="345" r:id="rId44"/>
    <p:sldId id="356" r:id="rId45"/>
    <p:sldId id="357" r:id="rId46"/>
    <p:sldId id="348" r:id="rId47"/>
    <p:sldId id="349" r:id="rId48"/>
    <p:sldId id="350" r:id="rId49"/>
    <p:sldId id="351" r:id="rId50"/>
    <p:sldId id="352" r:id="rId51"/>
    <p:sldId id="353" r:id="rId52"/>
    <p:sldId id="354" r:id="rId53"/>
    <p:sldId id="359" r:id="rId54"/>
    <p:sldId id="355" r:id="rId55"/>
    <p:sldId id="339" r:id="rId56"/>
    <p:sldId id="340" r:id="rId57"/>
    <p:sldId id="358"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p:scale>
          <a:sx n="80" d="100"/>
          <a:sy n="80" d="100"/>
        </p:scale>
        <p:origin x="-2514" y="-69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F910D0-BB92-4BFC-AF5E-4FFEA8271541}" type="datetimeFigureOut">
              <a:rPr lang="zh-CN" altLang="en-US" smtClean="0"/>
              <a:pPr/>
              <a:t>2012/12/18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8C07F0-D124-42EB-A7A6-05D491F6BBDE}" type="slidenum">
              <a:rPr lang="zh-CN" altLang="en-US" smtClean="0"/>
              <a:pPr/>
              <a:t>‹#›</a:t>
            </a:fld>
            <a:endParaRPr lang="zh-CN" altLang="en-US"/>
          </a:p>
        </p:txBody>
      </p:sp>
    </p:spTree>
    <p:extLst>
      <p:ext uri="{BB962C8B-B14F-4D97-AF65-F5344CB8AC3E}">
        <p14:creationId xmlns:p14="http://schemas.microsoft.com/office/powerpoint/2010/main" val="36484918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E7387-618B-47F8-94A6-4B8A0E94FC83}" type="datetimeFigureOut">
              <a:rPr lang="zh-CN" altLang="en-US" smtClean="0"/>
              <a:pPr/>
              <a:t>2012/12/18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5D4912-9744-409D-8085-B97C9A000F49}" type="slidenum">
              <a:rPr lang="zh-CN" altLang="en-US" smtClean="0"/>
              <a:pPr/>
              <a:t>‹#›</a:t>
            </a:fld>
            <a:endParaRPr lang="zh-CN" altLang="en-US"/>
          </a:p>
        </p:txBody>
      </p:sp>
    </p:spTree>
    <p:extLst>
      <p:ext uri="{BB962C8B-B14F-4D97-AF65-F5344CB8AC3E}">
        <p14:creationId xmlns:p14="http://schemas.microsoft.com/office/powerpoint/2010/main" val="5011261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29</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39</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2012/12/18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楷体" pitchFamily="49" charset="-122"/>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67544" y="3212976"/>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2" cstate="print"/>
          <a:stretch>
            <a:fillRect/>
          </a:stretch>
        </p:blipFill>
        <p:spPr>
          <a:xfrm>
            <a:off x="3807296" y="4725144"/>
            <a:ext cx="1556792" cy="1556792"/>
          </a:xfrm>
          <a:prstGeom prst="rect">
            <a:avLst/>
          </a:prstGeom>
        </p:spPr>
      </p:pic>
    </p:spTree>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a:xfrm>
            <a:off x="1807046" y="6356176"/>
            <a:ext cx="5429250" cy="457200"/>
          </a:xfrm>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a:xfrm>
            <a:off x="6553200" y="6356176"/>
            <a:ext cx="2133600" cy="457200"/>
          </a:xfrm>
        </p:spPr>
        <p:txBody>
          <a:bodyPr/>
          <a:lstStyle>
            <a:lvl1pPr>
              <a:defRPr/>
            </a:lvl1pPr>
          </a:lstStyle>
          <a:p>
            <a:fld id="{7A0B34B9-D817-47F5-9B8C-94F2D5E9BE68}" type="slidenum">
              <a:rPr lang="zh-CN" altLang="en-US" smtClean="0"/>
              <a:pPr/>
              <a:t>‹#›</a:t>
            </a:fld>
            <a:endParaRPr lang="zh-CN" altLang="en-US" dirty="0"/>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rPr>
              <a:t>Copyright © 2012 Zheng, Zhenlong &amp; Chen, Rong</a:t>
            </a:r>
            <a:endParaRPr lang="zh-CN" altLang="en-US" dirty="0"/>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0.bin"/><Relationship Id="rId1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4.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10.vml"/><Relationship Id="rId6" Type="http://schemas.openxmlformats.org/officeDocument/2006/relationships/image" Target="../media/image31.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3.wmf"/><Relationship Id="rId19" Type="http://schemas.openxmlformats.org/officeDocument/2006/relationships/oleObject" Target="../embeddings/oleObject33.bin"/><Relationship Id="rId4" Type="http://schemas.openxmlformats.org/officeDocument/2006/relationships/image" Target="../media/image30.wmf"/><Relationship Id="rId9" Type="http://schemas.openxmlformats.org/officeDocument/2006/relationships/oleObject" Target="../embeddings/oleObject28.bin"/><Relationship Id="rId14" Type="http://schemas.openxmlformats.org/officeDocument/2006/relationships/image" Target="../media/image3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2.bin"/><Relationship Id="rId4" Type="http://schemas.openxmlformats.org/officeDocument/2006/relationships/image" Target="../media/image4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45.bin"/><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48.bin"/><Relationship Id="rId4" Type="http://schemas.openxmlformats.org/officeDocument/2006/relationships/image" Target="../media/image54.wmf"/></Relationships>
</file>

<file path=ppt/slides/_rels/slide3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9.wmf"/><Relationship Id="rId5" Type="http://schemas.openxmlformats.org/officeDocument/2006/relationships/oleObject" Target="../embeddings/oleObject51.bin"/><Relationship Id="rId4" Type="http://schemas.openxmlformats.org/officeDocument/2006/relationships/image" Target="../media/image5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wmf"/><Relationship Id="rId5" Type="http://schemas.openxmlformats.org/officeDocument/2006/relationships/oleObject" Target="../embeddings/oleObject56.bin"/><Relationship Id="rId4" Type="http://schemas.openxmlformats.org/officeDocument/2006/relationships/image" Target="../media/image63.wmf"/></Relationships>
</file>

<file path=ppt/slides/_rels/slide4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7.wmf"/><Relationship Id="rId5" Type="http://schemas.openxmlformats.org/officeDocument/2006/relationships/oleObject" Target="../embeddings/oleObject58.bin"/><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3.bin"/><Relationship Id="rId14" Type="http://schemas.openxmlformats.org/officeDocument/2006/relationships/image" Target="../media/image74.wmf"/></Relationships>
</file>

<file path=ppt/slides/_rels/slide4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6.wmf"/><Relationship Id="rId5" Type="http://schemas.openxmlformats.org/officeDocument/2006/relationships/oleObject" Target="../embeddings/oleObject67.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0.wmf"/><Relationship Id="rId5" Type="http://schemas.openxmlformats.org/officeDocument/2006/relationships/oleObject" Target="../embeddings/oleObject71.bin"/><Relationship Id="rId4" Type="http://schemas.openxmlformats.org/officeDocument/2006/relationships/image" Target="../media/image79.wmf"/></Relationships>
</file>

<file path=ppt/slides/_rels/slide47.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1.wmf"/><Relationship Id="rId4" Type="http://schemas.openxmlformats.org/officeDocument/2006/relationships/oleObject" Target="../embeddings/oleObject72.bin"/></Relationships>
</file>

<file path=ppt/slides/_rels/slide4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4.wmf"/><Relationship Id="rId5" Type="http://schemas.openxmlformats.org/officeDocument/2006/relationships/oleObject" Target="../embeddings/oleObject74.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6.bin"/></Relationships>
</file>

<file path=ppt/slides/_rels/slide49.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8.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0.bin"/></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5.wmf"/><Relationship Id="rId5" Type="http://schemas.openxmlformats.org/officeDocument/2006/relationships/oleObject" Target="../embeddings/oleObject85.bin"/><Relationship Id="rId4" Type="http://schemas.openxmlformats.org/officeDocument/2006/relationships/image" Target="../media/image94.wmf"/></Relationships>
</file>

<file path=ppt/slides/_rels/slide52.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96.wmf"/><Relationship Id="rId4" Type="http://schemas.openxmlformats.org/officeDocument/2006/relationships/oleObject" Target="../embeddings/oleObject86.bin"/></Relationships>
</file>

<file path=ppt/slides/_rels/slide5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1.wmf"/><Relationship Id="rId5" Type="http://schemas.openxmlformats.org/officeDocument/2006/relationships/oleObject" Target="../embeddings/oleObject88.bin"/><Relationship Id="rId4" Type="http://schemas.openxmlformats.org/officeDocument/2006/relationships/image" Target="../media/image100.wmf"/></Relationships>
</file>

<file path=ppt/slides/_rels/slide5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金融工程</a:t>
            </a:r>
            <a:r>
              <a:rPr lang="en-US" altLang="zh-CN" dirty="0" smtClean="0"/>
              <a:t>	</a:t>
            </a:r>
            <a:br>
              <a:rPr lang="en-US" altLang="zh-CN" dirty="0" smtClean="0"/>
            </a:br>
            <a:r>
              <a:rPr lang="zh-CN" altLang="en-US" sz="3200" b="0" dirty="0" smtClean="0"/>
              <a:t>第十二章  期权定价的数值方法</a:t>
            </a:r>
            <a:r>
              <a:rPr lang="zh-CN" altLang="en-US" dirty="0" smtClean="0"/>
              <a:t/>
            </a:r>
            <a:br>
              <a:rPr lang="zh-CN" altLang="en-US" dirty="0" smtClean="0"/>
            </a:br>
            <a:r>
              <a:rPr lang="en-US" altLang="zh-CN" dirty="0" smtClean="0"/>
              <a:t>	</a:t>
            </a:r>
            <a:endParaRPr lang="zh-CN" altLang="en-US" dirty="0"/>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12.1 </a:t>
            </a:r>
            <a:r>
              <a:rPr lang="zh-CN" altLang="en-US" dirty="0" smtClean="0"/>
              <a:t>：美式看跌期权的二叉树定价</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假设标的资产为不付红利股票，其当前市场价为 </a:t>
            </a:r>
            <a:r>
              <a:rPr lang="en-US" altLang="zh-CN" dirty="0" smtClean="0"/>
              <a:t>50 </a:t>
            </a:r>
            <a:r>
              <a:rPr lang="zh-CN" altLang="en-US" dirty="0" smtClean="0"/>
              <a:t>元</a:t>
            </a:r>
            <a:r>
              <a:rPr lang="en-US" altLang="zh-CN" dirty="0" smtClean="0"/>
              <a:t>,</a:t>
            </a:r>
            <a:r>
              <a:rPr lang="zh-CN" altLang="en-US" dirty="0" smtClean="0"/>
              <a:t>波动率为每年 </a:t>
            </a:r>
            <a:r>
              <a:rPr lang="en-US" altLang="zh-CN" dirty="0" smtClean="0"/>
              <a:t>40% </a:t>
            </a:r>
            <a:r>
              <a:rPr lang="zh-CN" altLang="en-US" dirty="0" smtClean="0"/>
              <a:t>，无风险连续复利年利率为 </a:t>
            </a:r>
            <a:r>
              <a:rPr lang="en-US" altLang="zh-CN" dirty="0" smtClean="0"/>
              <a:t>10% </a:t>
            </a:r>
            <a:r>
              <a:rPr lang="zh-CN" altLang="en-US" dirty="0" smtClean="0"/>
              <a:t>，该股票 </a:t>
            </a:r>
            <a:r>
              <a:rPr lang="en-US" altLang="zh-CN" dirty="0" smtClean="0"/>
              <a:t>5 </a:t>
            </a:r>
            <a:r>
              <a:rPr lang="zh-CN" altLang="en-US" dirty="0" smtClean="0"/>
              <a:t>个月期的美式看跌期权协议价格为 </a:t>
            </a:r>
            <a:r>
              <a:rPr lang="en-US" altLang="zh-CN" dirty="0" smtClean="0"/>
              <a:t>50 </a:t>
            </a:r>
            <a:r>
              <a:rPr lang="zh-CN" altLang="en-US" dirty="0" smtClean="0"/>
              <a:t>元，求该期权的价值。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10</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案例 </a:t>
            </a:r>
            <a:r>
              <a:rPr lang="en-US" altLang="zh-CN" sz="4000" dirty="0" smtClean="0"/>
              <a:t>12.1 </a:t>
            </a:r>
            <a:r>
              <a:rPr lang="zh-CN" altLang="en-US" sz="4000" dirty="0" smtClean="0"/>
              <a:t>：美式看跌期权的二叉树定价 </a:t>
            </a:r>
            <a:r>
              <a:rPr lang="en-US" altLang="zh-CN" sz="4000" dirty="0" smtClean="0"/>
              <a:t>(cont.)</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为了构造二叉树，我们把期权有效期分为五段，每段一个月（等于 </a:t>
            </a:r>
            <a:r>
              <a:rPr lang="en-US" altLang="zh-CN" dirty="0" smtClean="0"/>
              <a:t>0.0833 </a:t>
            </a:r>
            <a:r>
              <a:rPr lang="zh-CN" altLang="en-US" dirty="0" smtClean="0"/>
              <a:t>年）。可以算出</a:t>
            </a:r>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11</a:t>
            </a:fld>
            <a:endParaRPr lang="zh-CN" altLang="en-US" dirty="0"/>
          </a:p>
        </p:txBody>
      </p:sp>
      <p:graphicFrame>
        <p:nvGraphicFramePr>
          <p:cNvPr id="8" name="对象 7"/>
          <p:cNvGraphicFramePr>
            <a:graphicFrameLocks noChangeAspect="1"/>
          </p:cNvGraphicFramePr>
          <p:nvPr/>
        </p:nvGraphicFramePr>
        <p:xfrm>
          <a:off x="2928926" y="3143248"/>
          <a:ext cx="3261300" cy="2857520"/>
        </p:xfrm>
        <a:graphic>
          <a:graphicData uri="http://schemas.openxmlformats.org/presentationml/2006/ole">
            <mc:AlternateContent xmlns:mc="http://schemas.openxmlformats.org/markup-compatibility/2006">
              <mc:Choice xmlns:v="urn:schemas-microsoft-com:vml" Requires="v">
                <p:oleObj spid="_x0000_s6156" name="Equation" r:id="rId3" imgW="1333440" imgH="1168200" progId="Equation.DSMT4">
                  <p:embed/>
                </p:oleObj>
              </mc:Choice>
              <mc:Fallback>
                <p:oleObj name="Equation" r:id="rId3" imgW="1333440" imgH="11682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3143248"/>
                        <a:ext cx="3261300" cy="285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12.1 </a:t>
            </a:r>
            <a:r>
              <a:rPr lang="zh-CN" altLang="en-US" dirty="0" smtClean="0"/>
              <a:t>：美式看跌期权的二叉树定价 </a:t>
            </a:r>
            <a:r>
              <a:rPr lang="en-US" altLang="zh-CN" dirty="0" smtClean="0"/>
              <a:t>(cont.)</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285852" y="1785926"/>
            <a:ext cx="6515100" cy="424815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12</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二叉树定价的一般过程：以美式看跌期权为例</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把期权有效期划分为 </a:t>
            </a:r>
            <a:r>
              <a:rPr lang="en-US" altLang="zh-CN" dirty="0" smtClean="0"/>
              <a:t>N </a:t>
            </a:r>
            <a:r>
              <a:rPr lang="zh-CN" altLang="en-US" dirty="0" smtClean="0"/>
              <a:t>个长度为 ∆</a:t>
            </a:r>
            <a:r>
              <a:rPr lang="en-US" altLang="zh-CN" dirty="0" smtClean="0"/>
              <a:t>t </a:t>
            </a:r>
            <a:r>
              <a:rPr lang="zh-CN" altLang="en-US" dirty="0" smtClean="0"/>
              <a:t>的小区间，</a:t>
            </a:r>
            <a:endParaRPr lang="en-US" altLang="zh-CN" dirty="0" smtClean="0"/>
          </a:p>
          <a:p>
            <a:pPr>
              <a:buNone/>
            </a:pPr>
            <a:r>
              <a:rPr lang="en-US" altLang="zh-CN" dirty="0" smtClean="0"/>
              <a:t>        </a:t>
            </a:r>
            <a:r>
              <a:rPr lang="zh-CN" altLang="en-US" dirty="0" smtClean="0"/>
              <a:t>            和      分别为节点 </a:t>
            </a:r>
            <a:r>
              <a:rPr lang="en-US" altLang="zh-CN" dirty="0" smtClean="0"/>
              <a:t>(</a:t>
            </a:r>
            <a:r>
              <a:rPr lang="en-US" altLang="zh-CN" dirty="0" err="1" smtClean="0"/>
              <a:t>i</a:t>
            </a:r>
            <a:r>
              <a:rPr lang="en-US" altLang="zh-CN" dirty="0" smtClean="0"/>
              <a:t>, j) </a:t>
            </a:r>
            <a:r>
              <a:rPr lang="zh-CN" altLang="en-US" dirty="0" smtClean="0"/>
              <a:t>处的标的资产价格与期权价值：</a:t>
            </a:r>
            <a:endParaRPr lang="en-US" altLang="zh-CN" dirty="0" smtClean="0"/>
          </a:p>
          <a:p>
            <a:pPr>
              <a:buNone/>
            </a:pPr>
            <a:r>
              <a:rPr lang="en-US" altLang="zh-CN" dirty="0" smtClean="0"/>
              <a:t>	</a:t>
            </a:r>
            <a:r>
              <a:rPr lang="zh-CN" altLang="en-US" dirty="0" smtClean="0"/>
              <a:t>                               </a:t>
            </a:r>
            <a:r>
              <a:rPr lang="en-US" altLang="zh-CN" dirty="0" smtClean="0"/>
              <a:t>		      </a:t>
            </a:r>
            <a:r>
              <a:rPr lang="zh-CN" altLang="en-US" sz="2000" dirty="0" smtClean="0"/>
              <a:t>其中</a:t>
            </a:r>
            <a:r>
              <a:rPr lang="en-US" altLang="zh-CN" sz="2000" dirty="0" smtClean="0"/>
              <a:t>j=0,1,2,…..N</a:t>
            </a:r>
          </a:p>
          <a:p>
            <a:endParaRPr lang="en-US" altLang="zh-CN" dirty="0" smtClean="0"/>
          </a:p>
          <a:p>
            <a:endParaRPr lang="en-US" altLang="zh-CN" dirty="0" smtClean="0"/>
          </a:p>
          <a:p>
            <a:r>
              <a:rPr lang="zh-CN" altLang="en-US" dirty="0" smtClean="0"/>
              <a:t>当时间区间划分趋于无穷大，可以求出美式看跌期权的准确价值。</a:t>
            </a:r>
          </a:p>
          <a:p>
            <a:r>
              <a:rPr lang="zh-CN" altLang="en-US" dirty="0" smtClean="0"/>
              <a:t>一般将时间区间分成 </a:t>
            </a:r>
            <a:r>
              <a:rPr lang="en-US" altLang="zh-CN" dirty="0" smtClean="0"/>
              <a:t>30 </a:t>
            </a:r>
            <a:r>
              <a:rPr lang="zh-CN" altLang="en-US" dirty="0" smtClean="0"/>
              <a:t>步就可得到较为理想的结果。</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13</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07672534"/>
              </p:ext>
            </p:extLst>
          </p:nvPr>
        </p:nvGraphicFramePr>
        <p:xfrm>
          <a:off x="2339752" y="2060848"/>
          <a:ext cx="303214" cy="411505"/>
        </p:xfrm>
        <a:graphic>
          <a:graphicData uri="http://schemas.openxmlformats.org/presentationml/2006/ole">
            <mc:AlternateContent xmlns:mc="http://schemas.openxmlformats.org/markup-compatibility/2006">
              <mc:Choice xmlns:v="urn:schemas-microsoft-com:vml" Requires="v">
                <p:oleObj spid="_x0000_s8233" name="Equation" r:id="rId3" imgW="177480" imgH="241200" progId="">
                  <p:embed/>
                </p:oleObj>
              </mc:Choice>
              <mc:Fallback>
                <p:oleObj name="Equation" r:id="rId3" imgW="177480" imgH="241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060848"/>
                        <a:ext cx="303214" cy="411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785918" y="3714752"/>
          <a:ext cx="6048417" cy="571504"/>
        </p:xfrm>
        <a:graphic>
          <a:graphicData uri="http://schemas.openxmlformats.org/presentationml/2006/ole">
            <mc:AlternateContent xmlns:mc="http://schemas.openxmlformats.org/markup-compatibility/2006">
              <mc:Choice xmlns:v="urn:schemas-microsoft-com:vml" Requires="v">
                <p:oleObj spid="_x0000_s8234" name="Equation" r:id="rId5" imgW="3225600" imgH="304560" progId="Equation.DSMT4">
                  <p:embed/>
                </p:oleObj>
              </mc:Choice>
              <mc:Fallback>
                <p:oleObj name="Equation" r:id="rId5" imgW="3225600" imgH="3045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3714752"/>
                        <a:ext cx="6048417"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4176240"/>
              </p:ext>
            </p:extLst>
          </p:nvPr>
        </p:nvGraphicFramePr>
        <p:xfrm>
          <a:off x="1475656" y="2996952"/>
          <a:ext cx="3023126" cy="500066"/>
        </p:xfrm>
        <a:graphic>
          <a:graphicData uri="http://schemas.openxmlformats.org/presentationml/2006/ole">
            <mc:AlternateContent xmlns:mc="http://schemas.openxmlformats.org/markup-compatibility/2006">
              <mc:Choice xmlns:v="urn:schemas-microsoft-com:vml" Requires="v">
                <p:oleObj spid="_x0000_s8235" name="Equation" r:id="rId7" imgW="1688760" imgH="279360" progId="Equation.DSMT4">
                  <p:embed/>
                </p:oleObj>
              </mc:Choice>
              <mc:Fallback>
                <p:oleObj name="Equation" r:id="rId7" imgW="1688760" imgH="27936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2996952"/>
                        <a:ext cx="302312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1000100" y="2071678"/>
          <a:ext cx="846142" cy="423071"/>
        </p:xfrm>
        <a:graphic>
          <a:graphicData uri="http://schemas.openxmlformats.org/presentationml/2006/ole">
            <mc:AlternateContent xmlns:mc="http://schemas.openxmlformats.org/markup-compatibility/2006">
              <mc:Choice xmlns:v="urn:schemas-microsoft-com:vml" Requires="v">
                <p:oleObj spid="_x0000_s8236" name="Equation" r:id="rId9" imgW="406080" imgH="203040" progId="Equation.DSMT4">
                  <p:embed/>
                </p:oleObj>
              </mc:Choice>
              <mc:Fallback>
                <p:oleObj name="Equation" r:id="rId9" imgW="406080" imgH="20304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00" y="2071678"/>
                        <a:ext cx="846142" cy="42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有红利资产期权的定价：支付连续红利率</a:t>
            </a:r>
            <a:r>
              <a:rPr lang="en-US" altLang="zh-CN" dirty="0" smtClean="0"/>
              <a:t>q</a:t>
            </a:r>
            <a:endParaRPr lang="zh-CN" altLang="en-US" dirty="0"/>
          </a:p>
        </p:txBody>
      </p:sp>
      <p:sp>
        <p:nvSpPr>
          <p:cNvPr id="3" name="内容占位符 2"/>
          <p:cNvSpPr>
            <a:spLocks noGrp="1"/>
          </p:cNvSpPr>
          <p:nvPr>
            <p:ph idx="1"/>
          </p:nvPr>
        </p:nvSpPr>
        <p:spPr/>
        <p:txBody>
          <a:bodyPr/>
          <a:lstStyle/>
          <a:p>
            <a:r>
              <a:rPr lang="zh-CN" altLang="en-US" dirty="0" smtClean="0"/>
              <a:t>在风险中性条件下，标的资产价格的增长率应该为  </a:t>
            </a:r>
            <a:endParaRPr lang="en-US" altLang="zh-CN" dirty="0" smtClean="0"/>
          </a:p>
          <a:p>
            <a:pPr>
              <a:buNone/>
            </a:pPr>
            <a:r>
              <a:rPr lang="en-US" altLang="zh-CN" dirty="0" smtClean="0"/>
              <a:t>      </a:t>
            </a:r>
            <a:r>
              <a:rPr lang="zh-CN" altLang="en-US" dirty="0" smtClean="0"/>
              <a:t> </a:t>
            </a:r>
            <a:r>
              <a:rPr lang="en-US" altLang="zh-CN" dirty="0" smtClean="0"/>
              <a:t>          </a:t>
            </a:r>
            <a:r>
              <a:rPr lang="zh-CN" altLang="en-US" dirty="0" smtClean="0"/>
              <a:t>，因此式（ </a:t>
            </a:r>
            <a:r>
              <a:rPr lang="en-US" altLang="zh-CN" dirty="0" smtClean="0"/>
              <a:t>12.1 </a:t>
            </a:r>
            <a:r>
              <a:rPr lang="zh-CN" altLang="en-US" dirty="0" smtClean="0"/>
              <a:t>）变为：</a:t>
            </a:r>
            <a:endParaRPr lang="en-US" altLang="zh-CN" dirty="0" smtClean="0"/>
          </a:p>
          <a:p>
            <a:pPr>
              <a:buNone/>
            </a:pPr>
            <a:endParaRPr lang="en-US" altLang="zh-CN" dirty="0" smtClean="0"/>
          </a:p>
          <a:p>
            <a:r>
              <a:rPr lang="zh-CN" altLang="en-US" dirty="0" smtClean="0"/>
              <a:t>相应有</a:t>
            </a:r>
          </a:p>
          <a:p>
            <a:endParaRPr lang="en-US" altLang="zh-CN" dirty="0" smtClean="0"/>
          </a:p>
          <a:p>
            <a:endParaRPr lang="en-US" altLang="zh-CN" dirty="0" smtClean="0"/>
          </a:p>
          <a:p>
            <a:r>
              <a:rPr lang="zh-CN" altLang="en-US" dirty="0" smtClean="0"/>
              <a:t>式（ </a:t>
            </a:r>
            <a:r>
              <a:rPr lang="en-US" altLang="zh-CN" dirty="0" smtClean="0"/>
              <a:t>12.5 </a:t>
            </a:r>
            <a:r>
              <a:rPr lang="zh-CN" altLang="en-US" dirty="0" smtClean="0"/>
              <a:t>）和（ </a:t>
            </a:r>
            <a:r>
              <a:rPr lang="en-US" altLang="zh-CN" dirty="0" smtClean="0"/>
              <a:t>12.6 </a:t>
            </a:r>
            <a:r>
              <a:rPr lang="zh-CN" altLang="en-US" dirty="0" smtClean="0"/>
              <a:t>）仍然成立：</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14</a:t>
            </a:fld>
            <a:endParaRPr lang="zh-CN" altLang="en-US" dirty="0"/>
          </a:p>
        </p:txBody>
      </p:sp>
      <p:graphicFrame>
        <p:nvGraphicFramePr>
          <p:cNvPr id="10" name="对象 9"/>
          <p:cNvGraphicFramePr>
            <a:graphicFrameLocks noChangeAspect="1"/>
          </p:cNvGraphicFramePr>
          <p:nvPr/>
        </p:nvGraphicFramePr>
        <p:xfrm>
          <a:off x="1000100" y="2143116"/>
          <a:ext cx="785818" cy="392909"/>
        </p:xfrm>
        <a:graphic>
          <a:graphicData uri="http://schemas.openxmlformats.org/presentationml/2006/ole">
            <mc:AlternateContent xmlns:mc="http://schemas.openxmlformats.org/markup-compatibility/2006">
              <mc:Choice xmlns:v="urn:schemas-microsoft-com:vml" Requires="v">
                <p:oleObj spid="_x0000_s9257" name="Equation" r:id="rId3" imgW="330120" imgH="164880" progId="Equation.DSMT4">
                  <p:embed/>
                </p:oleObj>
              </mc:Choice>
              <mc:Fallback>
                <p:oleObj name="Equation" r:id="rId3" imgW="330120" imgH="16488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143116"/>
                        <a:ext cx="785818" cy="392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3214678" y="2571744"/>
          <a:ext cx="2643206" cy="500066"/>
        </p:xfrm>
        <a:graphic>
          <a:graphicData uri="http://schemas.openxmlformats.org/presentationml/2006/ole">
            <mc:AlternateContent xmlns:mc="http://schemas.openxmlformats.org/markup-compatibility/2006">
              <mc:Choice xmlns:v="urn:schemas-microsoft-com:vml" Requires="v">
                <p:oleObj spid="_x0000_s9258" name="Equation" r:id="rId5" imgW="1409400" imgH="266400" progId="Equation.DSMT4">
                  <p:embed/>
                </p:oleObj>
              </mc:Choice>
              <mc:Fallback>
                <p:oleObj name="Equation" r:id="rId5" imgW="1409400" imgH="2664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2571744"/>
                        <a:ext cx="264320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3571868" y="3357562"/>
          <a:ext cx="1865792" cy="857256"/>
        </p:xfrm>
        <a:graphic>
          <a:graphicData uri="http://schemas.openxmlformats.org/presentationml/2006/ole">
            <mc:AlternateContent xmlns:mc="http://schemas.openxmlformats.org/markup-compatibility/2006">
              <mc:Choice xmlns:v="urn:schemas-microsoft-com:vml" Requires="v">
                <p:oleObj spid="_x0000_s9259" name="Equation" r:id="rId7" imgW="939600" imgH="431640" progId="Equation.DSMT4">
                  <p:embed/>
                </p:oleObj>
              </mc:Choice>
              <mc:Fallback>
                <p:oleObj name="Equation" r:id="rId7" imgW="939600" imgH="43164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68" y="3357562"/>
                        <a:ext cx="1865792"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3643305" y="4929198"/>
          <a:ext cx="1315963" cy="1000132"/>
        </p:xfrm>
        <a:graphic>
          <a:graphicData uri="http://schemas.openxmlformats.org/presentationml/2006/ole">
            <mc:AlternateContent xmlns:mc="http://schemas.openxmlformats.org/markup-compatibility/2006">
              <mc:Choice xmlns:v="urn:schemas-microsoft-com:vml" Requires="v">
                <p:oleObj spid="_x0000_s9260" name="Equation" r:id="rId9" imgW="634680" imgH="482400" progId="Equation.DSMT4">
                  <p:embed/>
                </p:oleObj>
              </mc:Choice>
              <mc:Fallback>
                <p:oleObj name="Equation" r:id="rId9" imgW="634680" imgH="48240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05" y="4929198"/>
                        <a:ext cx="1315963"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有红利资产期权的定价：支付已知红利率</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可通过调整在各个节点上的证券价格，算出期权价格；</a:t>
            </a:r>
          </a:p>
          <a:p>
            <a:r>
              <a:rPr lang="zh-CN" altLang="en-US" dirty="0" smtClean="0"/>
              <a:t>如果时刻 </a:t>
            </a:r>
            <a:r>
              <a:rPr lang="en-US" altLang="zh-CN" dirty="0" err="1" smtClean="0"/>
              <a:t>i∆t</a:t>
            </a:r>
            <a:r>
              <a:rPr lang="en-US" altLang="zh-CN" dirty="0" smtClean="0"/>
              <a:t> </a:t>
            </a:r>
            <a:r>
              <a:rPr lang="zh-CN" altLang="en-US" dirty="0" smtClean="0"/>
              <a:t>在除权日之前，则节点处证券价格仍为：</a:t>
            </a:r>
            <a:endParaRPr lang="en-US" altLang="zh-CN" dirty="0" smtClean="0"/>
          </a:p>
          <a:p>
            <a:pPr>
              <a:buNone/>
            </a:pPr>
            <a:r>
              <a:rPr lang="en-US" altLang="zh-CN" dirty="0" smtClean="0"/>
              <a:t>					</a:t>
            </a:r>
          </a:p>
          <a:p>
            <a:endParaRPr lang="en-US" altLang="zh-CN" dirty="0" smtClean="0"/>
          </a:p>
          <a:p>
            <a:r>
              <a:rPr lang="zh-CN" altLang="en-US" dirty="0" smtClean="0"/>
              <a:t>如果时刻 </a:t>
            </a:r>
            <a:r>
              <a:rPr lang="en-US" altLang="zh-CN" dirty="0" err="1" smtClean="0"/>
              <a:t>i∆t</a:t>
            </a:r>
            <a:r>
              <a:rPr lang="en-US" altLang="zh-CN" dirty="0" smtClean="0"/>
              <a:t> </a:t>
            </a:r>
            <a:r>
              <a:rPr lang="zh-CN" altLang="en-US" dirty="0" smtClean="0"/>
              <a:t>在除权日之后，则节点处证券价格相应调整为：</a:t>
            </a:r>
            <a:endParaRPr lang="en-US" altLang="zh-CN" dirty="0" smtClean="0"/>
          </a:p>
          <a:p>
            <a:pPr>
              <a:buNone/>
            </a:pPr>
            <a:r>
              <a:rPr lang="en-US" altLang="zh-CN" dirty="0" smtClean="0"/>
              <a:t>					</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15</a:t>
            </a:fld>
            <a:endParaRPr lang="zh-CN" altLang="en-US" dirty="0"/>
          </a:p>
        </p:txBody>
      </p:sp>
      <p:graphicFrame>
        <p:nvGraphicFramePr>
          <p:cNvPr id="9" name="对象 8"/>
          <p:cNvGraphicFramePr>
            <a:graphicFrameLocks noChangeAspect="1"/>
          </p:cNvGraphicFramePr>
          <p:nvPr/>
        </p:nvGraphicFramePr>
        <p:xfrm>
          <a:off x="2643174" y="3143248"/>
          <a:ext cx="3492524" cy="571504"/>
        </p:xfrm>
        <a:graphic>
          <a:graphicData uri="http://schemas.openxmlformats.org/presentationml/2006/ole">
            <mc:AlternateContent xmlns:mc="http://schemas.openxmlformats.org/markup-compatibility/2006">
              <mc:Choice xmlns:v="urn:schemas-microsoft-com:vml" Requires="v">
                <p:oleObj spid="_x0000_s10262" name="Equation" r:id="rId3" imgW="1396800" imgH="228600" progId="Equation.DSMT4">
                  <p:embed/>
                </p:oleObj>
              </mc:Choice>
              <mc:Fallback>
                <p:oleObj name="Equation" r:id="rId3" imgW="1396800" imgH="2286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3143248"/>
                        <a:ext cx="3492524"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428860" y="5072074"/>
          <a:ext cx="4114829" cy="571504"/>
        </p:xfrm>
        <a:graphic>
          <a:graphicData uri="http://schemas.openxmlformats.org/presentationml/2006/ole">
            <mc:AlternateContent xmlns:mc="http://schemas.openxmlformats.org/markup-compatibility/2006">
              <mc:Choice xmlns:v="urn:schemas-microsoft-com:vml" Requires="v">
                <p:oleObj spid="_x0000_s10263" name="Equation" r:id="rId5" imgW="1828800" imgH="253800" progId="Equation.DSMT4">
                  <p:embed/>
                </p:oleObj>
              </mc:Choice>
              <mc:Fallback>
                <p:oleObj name="Equation" r:id="rId5" imgW="1828800" imgH="2538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5072074"/>
                        <a:ext cx="4114829"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有红利资产期权的定价：支付已知红利率</a:t>
            </a:r>
            <a:r>
              <a:rPr lang="en-US" altLang="zh-CN" dirty="0" smtClean="0"/>
              <a:t>(cont.)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若在期权有效期内有多个已知红利率，则 </a:t>
            </a:r>
            <a:r>
              <a:rPr lang="en-US" altLang="zh-CN" dirty="0" err="1" smtClean="0"/>
              <a:t>i∆t</a:t>
            </a:r>
            <a:r>
              <a:rPr lang="en-US" altLang="zh-CN" dirty="0" smtClean="0"/>
              <a:t> </a:t>
            </a:r>
            <a:r>
              <a:rPr lang="zh-CN" altLang="en-US" dirty="0" smtClean="0"/>
              <a:t>时刻节点的相应的证券价格为：</a:t>
            </a:r>
          </a:p>
          <a:p>
            <a:endParaRPr lang="zh-CN" altLang="en-US" dirty="0" smtClean="0"/>
          </a:p>
          <a:p>
            <a:pPr>
              <a:buNone/>
            </a:pPr>
            <a:r>
              <a:rPr lang="zh-CN" altLang="en-US" dirty="0" smtClean="0"/>
              <a:t>		</a:t>
            </a:r>
          </a:p>
          <a:p>
            <a:endParaRPr lang="zh-CN" altLang="en-US" dirty="0" smtClean="0"/>
          </a:p>
          <a:p>
            <a:pPr>
              <a:buNone/>
            </a:pPr>
            <a:r>
              <a:rPr lang="zh-CN" altLang="en-US" dirty="0" smtClean="0"/>
              <a:t>（     为 </a:t>
            </a:r>
            <a:r>
              <a:rPr lang="en-US" altLang="zh-CN" dirty="0" smtClean="0"/>
              <a:t>0 </a:t>
            </a:r>
            <a:r>
              <a:rPr lang="zh-CN" altLang="en-US" dirty="0" smtClean="0"/>
              <a:t>时刻到 </a:t>
            </a:r>
            <a:r>
              <a:rPr lang="en-US" altLang="zh-CN" dirty="0" err="1" smtClean="0"/>
              <a:t>i∆t</a:t>
            </a:r>
            <a:r>
              <a:rPr lang="en-US" altLang="zh-CN" dirty="0" smtClean="0"/>
              <a:t> </a:t>
            </a:r>
            <a:r>
              <a:rPr lang="zh-CN" altLang="en-US" dirty="0" smtClean="0"/>
              <a:t>时刻之间所有除权日的总红利支付率）</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16</a:t>
            </a:fld>
            <a:endParaRPr lang="zh-CN" altLang="en-US" dirty="0"/>
          </a:p>
        </p:txBody>
      </p:sp>
      <p:graphicFrame>
        <p:nvGraphicFramePr>
          <p:cNvPr id="9" name="对象 8"/>
          <p:cNvGraphicFramePr>
            <a:graphicFrameLocks noChangeAspect="1"/>
          </p:cNvGraphicFramePr>
          <p:nvPr/>
        </p:nvGraphicFramePr>
        <p:xfrm>
          <a:off x="3071802" y="3286123"/>
          <a:ext cx="2714644" cy="723905"/>
        </p:xfrm>
        <a:graphic>
          <a:graphicData uri="http://schemas.openxmlformats.org/presentationml/2006/ole">
            <mc:AlternateContent xmlns:mc="http://schemas.openxmlformats.org/markup-compatibility/2006">
              <mc:Choice xmlns:v="urn:schemas-microsoft-com:vml" Requires="v">
                <p:oleObj spid="_x0000_s11286" name="Equation" r:id="rId3" imgW="952200" imgH="253800" progId="Equation.DSMT4">
                  <p:embed/>
                </p:oleObj>
              </mc:Choice>
              <mc:Fallback>
                <p:oleObj name="Equation" r:id="rId3" imgW="952200" imgH="2538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3286123"/>
                        <a:ext cx="2714644" cy="7239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928662" y="4286256"/>
          <a:ext cx="315914" cy="473871"/>
        </p:xfrm>
        <a:graphic>
          <a:graphicData uri="http://schemas.openxmlformats.org/presentationml/2006/ole">
            <mc:AlternateContent xmlns:mc="http://schemas.openxmlformats.org/markup-compatibility/2006">
              <mc:Choice xmlns:v="urn:schemas-microsoft-com:vml" Requires="v">
                <p:oleObj spid="_x0000_s11287" name="Equation" r:id="rId5" imgW="152280" imgH="228600" progId="Equation.DSMT4">
                  <p:embed/>
                </p:oleObj>
              </mc:Choice>
              <mc:Fallback>
                <p:oleObj name="Equation" r:id="rId5" imgW="152280" imgH="2286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4286256"/>
                        <a:ext cx="315914" cy="473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有红利资产期权的定价：支付已知红利数额</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857356" y="1500174"/>
            <a:ext cx="4994891" cy="4714908"/>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17</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有红利资产期权的定价：支付已知红利数额</a:t>
            </a:r>
            <a:r>
              <a:rPr lang="en-US" altLang="zh-CN" dirty="0" smtClean="0"/>
              <a:t>(cont.)</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在已知红利额的情况下</a:t>
            </a:r>
            <a:r>
              <a:rPr lang="en-US" altLang="zh-CN" dirty="0" smtClean="0"/>
              <a:t>, </a:t>
            </a:r>
            <a:r>
              <a:rPr lang="zh-CN" altLang="en-US" dirty="0" smtClean="0"/>
              <a:t>为了使得二叉树的节点重合减少计算量</a:t>
            </a:r>
            <a:r>
              <a:rPr lang="en-US" altLang="zh-CN" dirty="0" smtClean="0"/>
              <a:t>, </a:t>
            </a:r>
            <a:r>
              <a:rPr lang="zh-CN" altLang="en-US" dirty="0" smtClean="0"/>
              <a:t>我们可以将证券价格分为两个部分：一部分是不确定的；另一部分是期权有效期内所有未来红利的现值。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18</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有红利资产期权的定价：支付已知红利数额</a:t>
            </a:r>
            <a:r>
              <a:rPr lang="en-US" altLang="zh-CN" sz="4000" dirty="0" smtClean="0"/>
              <a:t>(cont.)</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假设在期权有效期内只有一次红利，除息日 </a:t>
            </a:r>
            <a:r>
              <a:rPr lang="en-US" altLang="zh-CN" dirty="0" smtClean="0"/>
              <a:t>τ </a:t>
            </a:r>
            <a:r>
              <a:rPr lang="zh-CN" altLang="en-US" dirty="0" smtClean="0"/>
              <a:t>在 </a:t>
            </a:r>
            <a:r>
              <a:rPr lang="en-US" altLang="zh-CN" dirty="0" err="1" smtClean="0"/>
              <a:t>k∆t</a:t>
            </a:r>
            <a:r>
              <a:rPr lang="zh-CN" altLang="en-US" dirty="0" smtClean="0"/>
              <a:t>到 </a:t>
            </a:r>
            <a:r>
              <a:rPr lang="en-US" altLang="zh-CN" dirty="0" smtClean="0"/>
              <a:t>(k + 1)∆t </a:t>
            </a:r>
            <a:r>
              <a:rPr lang="zh-CN" altLang="en-US" dirty="0" smtClean="0"/>
              <a:t>之间，则在 </a:t>
            </a:r>
            <a:r>
              <a:rPr lang="en-US" altLang="zh-CN" dirty="0" err="1" smtClean="0"/>
              <a:t>i∆t</a:t>
            </a:r>
            <a:r>
              <a:rPr lang="en-US" altLang="zh-CN" dirty="0" smtClean="0"/>
              <a:t> </a:t>
            </a:r>
            <a:r>
              <a:rPr lang="zh-CN" altLang="en-US" dirty="0" smtClean="0"/>
              <a:t>时刻不确定部分的价值为：</a:t>
            </a:r>
            <a:endParaRPr lang="en-US" altLang="zh-CN" dirty="0" smtClean="0"/>
          </a:p>
          <a:p>
            <a:pPr lvl="1"/>
            <a:r>
              <a:rPr lang="zh-CN" altLang="en-US" dirty="0" smtClean="0"/>
              <a:t>当    </a:t>
            </a:r>
            <a:r>
              <a:rPr lang="en-US" altLang="zh-CN" dirty="0" smtClean="0"/>
              <a:t>           </a:t>
            </a:r>
            <a:r>
              <a:rPr lang="zh-CN" altLang="en-US" dirty="0" smtClean="0"/>
              <a:t>时</a:t>
            </a:r>
            <a:endParaRPr lang="en-US" altLang="zh-CN" dirty="0" smtClean="0"/>
          </a:p>
          <a:p>
            <a:pPr lvl="1">
              <a:buNone/>
            </a:pPr>
            <a:r>
              <a:rPr lang="en-US" altLang="zh-CN" dirty="0" smtClean="0"/>
              <a:t>				</a:t>
            </a:r>
          </a:p>
          <a:p>
            <a:pPr lvl="1"/>
            <a:r>
              <a:rPr lang="zh-CN" altLang="en-US" dirty="0" smtClean="0"/>
              <a:t>当   </a:t>
            </a:r>
            <a:r>
              <a:rPr lang="en-US" altLang="zh-CN" dirty="0" smtClean="0"/>
              <a:t>             </a:t>
            </a:r>
            <a:r>
              <a:rPr lang="zh-CN" altLang="en-US" dirty="0" smtClean="0"/>
              <a:t>时</a:t>
            </a:r>
            <a:endParaRPr lang="en-US" altLang="zh-CN" dirty="0" smtClean="0"/>
          </a:p>
          <a:p>
            <a:pPr lvl="1">
              <a:buNone/>
            </a:pPr>
            <a:r>
              <a:rPr lang="en-US" altLang="zh-CN" dirty="0" smtClean="0"/>
              <a:t>			</a:t>
            </a:r>
          </a:p>
          <a:p>
            <a:pPr lvl="1"/>
            <a:endParaRPr lang="en-US" altLang="zh-CN" dirty="0" smtClean="0"/>
          </a:p>
          <a:p>
            <a:pPr lvl="1">
              <a:buNone/>
            </a:pPr>
            <a:r>
              <a:rPr lang="en-US" altLang="zh-CN" dirty="0" smtClean="0"/>
              <a:t>	</a:t>
            </a:r>
            <a:r>
              <a:rPr lang="zh-CN" altLang="en-US" dirty="0" smtClean="0"/>
              <a:t>其中， </a:t>
            </a:r>
            <a:r>
              <a:rPr lang="en-US" altLang="zh-CN" dirty="0" smtClean="0"/>
              <a:t>D </a:t>
            </a:r>
            <a:r>
              <a:rPr lang="zh-CN" altLang="en-US" dirty="0" smtClean="0"/>
              <a:t>表示红利。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19</a:t>
            </a:fld>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2551665133"/>
              </p:ext>
            </p:extLst>
          </p:nvPr>
        </p:nvGraphicFramePr>
        <p:xfrm>
          <a:off x="3382963" y="3357563"/>
          <a:ext cx="2149475" cy="500062"/>
        </p:xfrm>
        <a:graphic>
          <a:graphicData uri="http://schemas.openxmlformats.org/presentationml/2006/ole">
            <mc:AlternateContent xmlns:mc="http://schemas.openxmlformats.org/markup-compatibility/2006">
              <mc:Choice xmlns:v="urn:schemas-microsoft-com:vml" Requires="v">
                <p:oleObj spid="_x0000_s13352" name="Equation" r:id="rId3" imgW="1091880" imgH="253800" progId="Equation.DSMT4">
                  <p:embed/>
                </p:oleObj>
              </mc:Choice>
              <mc:Fallback>
                <p:oleObj name="Equation" r:id="rId3" imgW="1091880" imgH="253800" progId="Equation.DSMT4">
                  <p:embed/>
                  <p:pic>
                    <p:nvPicPr>
                      <p:cNvPr id="0" name="Picture 4"/>
                      <p:cNvPicPr>
                        <a:picLocks noChangeAspect="1" noChangeArrowheads="1"/>
                      </p:cNvPicPr>
                      <p:nvPr/>
                    </p:nvPicPr>
                    <p:blipFill>
                      <a:blip r:embed="rId4"/>
                      <a:srcRect/>
                      <a:stretch>
                        <a:fillRect/>
                      </a:stretch>
                    </p:blipFill>
                    <p:spPr bwMode="auto">
                      <a:xfrm>
                        <a:off x="3382963" y="3357563"/>
                        <a:ext cx="2149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52645596"/>
              </p:ext>
            </p:extLst>
          </p:nvPr>
        </p:nvGraphicFramePr>
        <p:xfrm>
          <a:off x="3249613" y="4214813"/>
          <a:ext cx="3333750" cy="500062"/>
        </p:xfrm>
        <a:graphic>
          <a:graphicData uri="http://schemas.openxmlformats.org/presentationml/2006/ole">
            <mc:AlternateContent xmlns:mc="http://schemas.openxmlformats.org/markup-compatibility/2006">
              <mc:Choice xmlns:v="urn:schemas-microsoft-com:vml" Requires="v">
                <p:oleObj spid="_x0000_s13353" name="Equation" r:id="rId5" imgW="1777680" imgH="266400" progId="Equation.DSMT4">
                  <p:embed/>
                </p:oleObj>
              </mc:Choice>
              <mc:Fallback>
                <p:oleObj name="Equation" r:id="rId5" imgW="1777680" imgH="266400" progId="Equation.DSMT4">
                  <p:embed/>
                  <p:pic>
                    <p:nvPicPr>
                      <p:cNvPr id="0" name="Picture 5"/>
                      <p:cNvPicPr>
                        <a:picLocks noChangeAspect="1" noChangeArrowheads="1"/>
                      </p:cNvPicPr>
                      <p:nvPr/>
                    </p:nvPicPr>
                    <p:blipFill>
                      <a:blip r:embed="rId6"/>
                      <a:srcRect/>
                      <a:stretch>
                        <a:fillRect/>
                      </a:stretch>
                    </p:blipFill>
                    <p:spPr bwMode="auto">
                      <a:xfrm>
                        <a:off x="3249613" y="4214813"/>
                        <a:ext cx="333375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500166" y="2928935"/>
          <a:ext cx="918489" cy="357190"/>
        </p:xfrm>
        <a:graphic>
          <a:graphicData uri="http://schemas.openxmlformats.org/presentationml/2006/ole">
            <mc:AlternateContent xmlns:mc="http://schemas.openxmlformats.org/markup-compatibility/2006">
              <mc:Choice xmlns:v="urn:schemas-microsoft-com:vml" Requires="v">
                <p:oleObj spid="_x0000_s13354" name="Equation" r:id="rId7" imgW="457200" imgH="177480" progId="Equation.DSMT4">
                  <p:embed/>
                </p:oleObj>
              </mc:Choice>
              <mc:Fallback>
                <p:oleObj name="Equation" r:id="rId7" imgW="457200" imgH="1774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2928935"/>
                        <a:ext cx="918489"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500166" y="3714752"/>
          <a:ext cx="975613" cy="379405"/>
        </p:xfrm>
        <a:graphic>
          <a:graphicData uri="http://schemas.openxmlformats.org/presentationml/2006/ole">
            <mc:AlternateContent xmlns:mc="http://schemas.openxmlformats.org/markup-compatibility/2006">
              <mc:Choice xmlns:v="urn:schemas-microsoft-com:vml" Requires="v">
                <p:oleObj spid="_x0000_s13355" name="Equation" r:id="rId9" imgW="457200" imgH="177480" progId="Equation.DSMT4">
                  <p:embed/>
                </p:oleObj>
              </mc:Choice>
              <mc:Fallback>
                <p:oleObj name="Equation" r:id="rId9" imgW="457200" imgH="17748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66" y="3714752"/>
                        <a:ext cx="975613" cy="379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pPr>
            <a:r>
              <a:rPr lang="zh-CN" altLang="en-US" dirty="0" smtClean="0">
                <a:solidFill>
                  <a:srgbClr val="002060"/>
                </a:solidFill>
              </a:rPr>
              <a:t>二叉树期权定价模型</a:t>
            </a:r>
          </a:p>
          <a:p>
            <a:pPr>
              <a:lnSpc>
                <a:spcPct val="150000"/>
              </a:lnSpc>
            </a:pPr>
            <a:r>
              <a:rPr lang="zh-CN" altLang="en-US" dirty="0" smtClean="0">
                <a:solidFill>
                  <a:srgbClr val="002060"/>
                </a:solidFill>
              </a:rPr>
              <a:t>蒙特卡罗模拟</a:t>
            </a:r>
          </a:p>
          <a:p>
            <a:pPr>
              <a:lnSpc>
                <a:spcPct val="150000"/>
              </a:lnSpc>
            </a:pPr>
            <a:r>
              <a:rPr lang="zh-CN" altLang="en-US" dirty="0" smtClean="0">
                <a:solidFill>
                  <a:srgbClr val="002060"/>
                </a:solidFill>
              </a:rPr>
              <a:t>有限差分方法</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有红利资产期权的定价：支付已知红利数额</a:t>
            </a:r>
            <a:r>
              <a:rPr lang="en-US" altLang="zh-CN" dirty="0" smtClean="0"/>
              <a:t>(cont.)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因此，我们需要先构造不含红利的价格树图，之后再加上未来红利的现值。在 </a:t>
            </a:r>
            <a:r>
              <a:rPr lang="en-US" altLang="zh-CN" dirty="0" smtClean="0"/>
              <a:t>    </a:t>
            </a:r>
            <a:r>
              <a:rPr lang="zh-CN" altLang="en-US" dirty="0" smtClean="0"/>
              <a:t>时刻：</a:t>
            </a:r>
            <a:endParaRPr lang="en-US" altLang="zh-CN" dirty="0" smtClean="0"/>
          </a:p>
          <a:p>
            <a:pPr lvl="1"/>
            <a:r>
              <a:rPr lang="zh-CN" altLang="en-US" dirty="0" smtClean="0"/>
              <a:t>当    </a:t>
            </a:r>
            <a:r>
              <a:rPr lang="en-US" altLang="zh-CN" dirty="0" smtClean="0"/>
              <a:t>           </a:t>
            </a:r>
            <a:r>
              <a:rPr lang="zh-CN" altLang="en-US" dirty="0" smtClean="0"/>
              <a:t>时， 这个树上每个节点对应的证券价格为：</a:t>
            </a:r>
            <a:endParaRPr lang="en-US" altLang="zh-CN" dirty="0" smtClean="0"/>
          </a:p>
          <a:p>
            <a:pPr lvl="1">
              <a:buNone/>
            </a:pPr>
            <a:r>
              <a:rPr lang="en-US" altLang="zh-CN" dirty="0" smtClean="0"/>
              <a:t>					</a:t>
            </a:r>
          </a:p>
          <a:p>
            <a:pPr lvl="1"/>
            <a:r>
              <a:rPr lang="zh-CN" altLang="en-US" dirty="0" smtClean="0"/>
              <a:t>当               时，这个树上每个节点对应的证券价格为：</a:t>
            </a:r>
          </a:p>
          <a:p>
            <a:pPr>
              <a:buNone/>
            </a:pPr>
            <a:r>
              <a:rPr lang="en-US" altLang="zh-CN" dirty="0" smtClean="0"/>
              <a:t>						</a:t>
            </a:r>
          </a:p>
          <a:p>
            <a:pPr lvl="1">
              <a:buNone/>
            </a:pPr>
            <a:r>
              <a:rPr lang="en-US" altLang="zh-CN" dirty="0" smtClean="0"/>
              <a:t>	</a:t>
            </a:r>
            <a:r>
              <a:rPr lang="zh-CN" altLang="en-US" dirty="0" smtClean="0"/>
              <a:t>其中</a:t>
            </a:r>
            <a:r>
              <a:rPr lang="en-US" altLang="zh-CN" dirty="0" smtClean="0"/>
              <a:t>,        </a:t>
            </a:r>
            <a:r>
              <a:rPr lang="zh-CN" altLang="en-US" dirty="0" smtClean="0"/>
              <a:t>为零时刻      的值。相应地使用的      是</a:t>
            </a:r>
            <a:endParaRPr lang="en-US" altLang="zh-CN" dirty="0" smtClean="0"/>
          </a:p>
          <a:p>
            <a:pPr lvl="1">
              <a:buNone/>
            </a:pPr>
            <a:r>
              <a:rPr lang="en-US" altLang="zh-CN" dirty="0" smtClean="0"/>
              <a:t>     </a:t>
            </a:r>
            <a:r>
              <a:rPr lang="zh-CN" altLang="en-US" dirty="0" smtClean="0"/>
              <a:t>的波动率。</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20</a:t>
            </a:fld>
            <a:endParaRPr lang="zh-CN" altLang="en-US" dirty="0"/>
          </a:p>
        </p:txBody>
      </p:sp>
      <p:graphicFrame>
        <p:nvGraphicFramePr>
          <p:cNvPr id="15" name="对象 14"/>
          <p:cNvGraphicFramePr>
            <a:graphicFrameLocks noChangeAspect="1"/>
          </p:cNvGraphicFramePr>
          <p:nvPr/>
        </p:nvGraphicFramePr>
        <p:xfrm>
          <a:off x="4500562" y="2500306"/>
          <a:ext cx="428628" cy="333377"/>
        </p:xfrm>
        <a:graphic>
          <a:graphicData uri="http://schemas.openxmlformats.org/presentationml/2006/ole">
            <mc:AlternateContent xmlns:mc="http://schemas.openxmlformats.org/markup-compatibility/2006">
              <mc:Choice xmlns:v="urn:schemas-microsoft-com:vml" Requires="v">
                <p:oleObj spid="_x0000_s14427" name="Equation" r:id="rId3" imgW="228600" imgH="177480" progId="">
                  <p:embed/>
                </p:oleObj>
              </mc:Choice>
              <mc:Fallback>
                <p:oleObj name="Equation" r:id="rId3" imgW="228600" imgH="17748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2" y="2500306"/>
                        <a:ext cx="428628" cy="333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2857488" y="3286124"/>
          <a:ext cx="2886030" cy="481005"/>
        </p:xfrm>
        <a:graphic>
          <a:graphicData uri="http://schemas.openxmlformats.org/presentationml/2006/ole">
            <mc:AlternateContent xmlns:mc="http://schemas.openxmlformats.org/markup-compatibility/2006">
              <mc:Choice xmlns:v="urn:schemas-microsoft-com:vml" Requires="v">
                <p:oleObj spid="_x0000_s14428" name="Equation" r:id="rId5" imgW="1447560" imgH="241200" progId="Equation.DSMT4">
                  <p:embed/>
                </p:oleObj>
              </mc:Choice>
              <mc:Fallback>
                <p:oleObj name="Equation" r:id="rId5" imgW="1447560" imgH="2412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488" y="3286124"/>
                        <a:ext cx="2886030" cy="481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2357422" y="4071942"/>
          <a:ext cx="4325571" cy="500066"/>
        </p:xfrm>
        <a:graphic>
          <a:graphicData uri="http://schemas.openxmlformats.org/presentationml/2006/ole">
            <mc:AlternateContent xmlns:mc="http://schemas.openxmlformats.org/markup-compatibility/2006">
              <mc:Choice xmlns:v="urn:schemas-microsoft-com:vml" Requires="v">
                <p:oleObj spid="_x0000_s14429" name="Equation" r:id="rId7" imgW="2197080" imgH="253800" progId="Equation.DSMT4">
                  <p:embed/>
                </p:oleObj>
              </mc:Choice>
              <mc:Fallback>
                <p:oleObj name="Equation" r:id="rId7" imgW="2197080" imgH="25380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22" y="4071942"/>
                        <a:ext cx="4325571"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nvGraphicFramePr>
        <p:xfrm>
          <a:off x="1928794" y="4572008"/>
          <a:ext cx="357190" cy="484759"/>
        </p:xfrm>
        <a:graphic>
          <a:graphicData uri="http://schemas.openxmlformats.org/presentationml/2006/ole">
            <mc:AlternateContent xmlns:mc="http://schemas.openxmlformats.org/markup-compatibility/2006">
              <mc:Choice xmlns:v="urn:schemas-microsoft-com:vml" Requires="v">
                <p:oleObj spid="_x0000_s14430" name="Equation" r:id="rId9" imgW="177480" imgH="241200" progId="Equation.DSMT4">
                  <p:embed/>
                </p:oleObj>
              </mc:Choice>
              <mc:Fallback>
                <p:oleObj name="Equation" r:id="rId9" imgW="177480" imgH="24120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8794" y="4572008"/>
                        <a:ext cx="357190" cy="484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3500430" y="4561804"/>
          <a:ext cx="350632" cy="400722"/>
        </p:xfrm>
        <a:graphic>
          <a:graphicData uri="http://schemas.openxmlformats.org/presentationml/2006/ole">
            <mc:AlternateContent xmlns:mc="http://schemas.openxmlformats.org/markup-compatibility/2006">
              <mc:Choice xmlns:v="urn:schemas-microsoft-com:vml" Requires="v">
                <p:oleObj spid="_x0000_s14431" name="Equation" r:id="rId11" imgW="177480" imgH="203040" progId="Equation.DSMT4">
                  <p:embed/>
                </p:oleObj>
              </mc:Choice>
              <mc:Fallback>
                <p:oleObj name="Equation" r:id="rId11" imgW="177480" imgH="20304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0430" y="4561804"/>
                        <a:ext cx="350632" cy="400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1" name="Object 15"/>
          <p:cNvGraphicFramePr>
            <a:graphicFrameLocks noChangeAspect="1"/>
          </p:cNvGraphicFramePr>
          <p:nvPr>
            <p:extLst>
              <p:ext uri="{D42A27DB-BD31-4B8C-83A1-F6EECF244321}">
                <p14:modId xmlns:p14="http://schemas.microsoft.com/office/powerpoint/2010/main" val="780115108"/>
              </p:ext>
            </p:extLst>
          </p:nvPr>
        </p:nvGraphicFramePr>
        <p:xfrm>
          <a:off x="6372200" y="4581128"/>
          <a:ext cx="381002" cy="406403"/>
        </p:xfrm>
        <a:graphic>
          <a:graphicData uri="http://schemas.openxmlformats.org/presentationml/2006/ole">
            <mc:AlternateContent xmlns:mc="http://schemas.openxmlformats.org/markup-compatibility/2006">
              <mc:Choice xmlns:v="urn:schemas-microsoft-com:vml" Requires="v">
                <p:oleObj spid="_x0000_s14432" name="Equation" r:id="rId13" imgW="190440" imgH="203040" progId="Equation.DSMT4">
                  <p:embed/>
                </p:oleObj>
              </mc:Choice>
              <mc:Fallback>
                <p:oleObj name="Equation" r:id="rId13" imgW="190440" imgH="203040" progId="Equation.DSMT4">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00" y="4581128"/>
                        <a:ext cx="381002" cy="40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2" name="Object 16"/>
          <p:cNvGraphicFramePr>
            <a:graphicFrameLocks noChangeAspect="1"/>
          </p:cNvGraphicFramePr>
          <p:nvPr>
            <p:extLst>
              <p:ext uri="{D42A27DB-BD31-4B8C-83A1-F6EECF244321}">
                <p14:modId xmlns:p14="http://schemas.microsoft.com/office/powerpoint/2010/main" val="2710541038"/>
              </p:ext>
            </p:extLst>
          </p:nvPr>
        </p:nvGraphicFramePr>
        <p:xfrm>
          <a:off x="7020272" y="4581128"/>
          <a:ext cx="357190" cy="408218"/>
        </p:xfrm>
        <a:graphic>
          <a:graphicData uri="http://schemas.openxmlformats.org/presentationml/2006/ole">
            <mc:AlternateContent xmlns:mc="http://schemas.openxmlformats.org/markup-compatibility/2006">
              <mc:Choice xmlns:v="urn:schemas-microsoft-com:vml" Requires="v">
                <p:oleObj spid="_x0000_s14433" name="Equation" r:id="rId15" imgW="177480" imgH="203040" progId="Equation.DSMT4">
                  <p:embed/>
                </p:oleObj>
              </mc:Choice>
              <mc:Fallback>
                <p:oleObj name="Equation" r:id="rId15" imgW="177480" imgH="203040" progId="Equation.DSMT4">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20272" y="4581128"/>
                        <a:ext cx="357190" cy="40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3" name="Object 17"/>
          <p:cNvGraphicFramePr>
            <a:graphicFrameLocks noChangeAspect="1"/>
          </p:cNvGraphicFramePr>
          <p:nvPr/>
        </p:nvGraphicFramePr>
        <p:xfrm>
          <a:off x="1500166" y="2917354"/>
          <a:ext cx="1000132" cy="368770"/>
        </p:xfrm>
        <a:graphic>
          <a:graphicData uri="http://schemas.openxmlformats.org/presentationml/2006/ole">
            <mc:AlternateContent xmlns:mc="http://schemas.openxmlformats.org/markup-compatibility/2006">
              <mc:Choice xmlns:v="urn:schemas-microsoft-com:vml" Requires="v">
                <p:oleObj spid="_x0000_s14434" name="Equation" r:id="rId17" imgW="457200" imgH="177480" progId="Equation.DSMT4">
                  <p:embed/>
                </p:oleObj>
              </mc:Choice>
              <mc:Fallback>
                <p:oleObj name="Equation" r:id="rId17" imgW="457200" imgH="177480" progId="Equation.DSMT4">
                  <p:embed/>
                  <p:pic>
                    <p:nvPicPr>
                      <p:cNvPr id="0" name="Picture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66" y="2917354"/>
                        <a:ext cx="1000132" cy="36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4" name="Object 18"/>
          <p:cNvGraphicFramePr>
            <a:graphicFrameLocks noChangeAspect="1"/>
          </p:cNvGraphicFramePr>
          <p:nvPr/>
        </p:nvGraphicFramePr>
        <p:xfrm>
          <a:off x="1500166" y="3714752"/>
          <a:ext cx="928694" cy="361159"/>
        </p:xfrm>
        <a:graphic>
          <a:graphicData uri="http://schemas.openxmlformats.org/presentationml/2006/ole">
            <mc:AlternateContent xmlns:mc="http://schemas.openxmlformats.org/markup-compatibility/2006">
              <mc:Choice xmlns:v="urn:schemas-microsoft-com:vml" Requires="v">
                <p:oleObj spid="_x0000_s14435" name="Equation" r:id="rId19" imgW="457200" imgH="177480" progId="Equation.DSMT4">
                  <p:embed/>
                </p:oleObj>
              </mc:Choice>
              <mc:Fallback>
                <p:oleObj name="Equation" r:id="rId19" imgW="457200" imgH="177480" progId="Equation.DSMT4">
                  <p:embed/>
                  <p:pic>
                    <p:nvPicPr>
                      <p:cNvPr id="0"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0166" y="3714752"/>
                        <a:ext cx="928694" cy="36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构造树图的其他方法和思路</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en-US" altLang="zh-CN" dirty="0" smtClean="0"/>
              <a:t>p = 0.5 </a:t>
            </a:r>
            <a:r>
              <a:rPr lang="zh-CN" altLang="en-US" dirty="0" smtClean="0"/>
              <a:t>的二叉树图</a:t>
            </a:r>
          </a:p>
          <a:p>
            <a:r>
              <a:rPr lang="zh-CN" altLang="en-US" dirty="0" smtClean="0"/>
              <a:t>三叉树图</a:t>
            </a:r>
          </a:p>
          <a:p>
            <a:r>
              <a:rPr lang="zh-CN" altLang="en-US" dirty="0" smtClean="0"/>
              <a:t>控制方差技术</a:t>
            </a:r>
          </a:p>
          <a:p>
            <a:r>
              <a:rPr lang="zh-CN" altLang="en-US" dirty="0" smtClean="0"/>
              <a:t>适应性网状模型</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21</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 = 0.5 </a:t>
            </a:r>
            <a:r>
              <a:rPr lang="zh-CN" altLang="en-US" dirty="0" smtClean="0"/>
              <a:t>的二叉树图</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在确定参数 </a:t>
            </a:r>
            <a:r>
              <a:rPr lang="en-US" altLang="zh-CN" dirty="0" smtClean="0"/>
              <a:t>u </a:t>
            </a:r>
            <a:r>
              <a:rPr lang="zh-CN" altLang="en-US" dirty="0" smtClean="0"/>
              <a:t>， </a:t>
            </a:r>
            <a:r>
              <a:rPr lang="en-US" altLang="zh-CN" dirty="0" smtClean="0"/>
              <a:t>p </a:t>
            </a:r>
            <a:r>
              <a:rPr lang="zh-CN" altLang="en-US" dirty="0" smtClean="0"/>
              <a:t>， </a:t>
            </a:r>
            <a:r>
              <a:rPr lang="en-US" altLang="zh-CN" dirty="0" smtClean="0"/>
              <a:t>d </a:t>
            </a:r>
            <a:r>
              <a:rPr lang="zh-CN" altLang="en-US" dirty="0" smtClean="0"/>
              <a:t>时不再假设           ，而令 </a:t>
            </a:r>
            <a:r>
              <a:rPr lang="en-US" altLang="zh-CN" dirty="0" smtClean="0"/>
              <a:t>p = 0.5 </a:t>
            </a:r>
            <a:r>
              <a:rPr lang="zh-CN" altLang="en-US" dirty="0" smtClean="0"/>
              <a:t>，可得：</a:t>
            </a:r>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该方法优点在于无论 ∆</a:t>
            </a:r>
            <a:r>
              <a:rPr lang="en-US" altLang="zh-CN" dirty="0" smtClean="0"/>
              <a:t>t </a:t>
            </a:r>
            <a:r>
              <a:rPr lang="zh-CN" altLang="en-US" dirty="0" smtClean="0"/>
              <a:t>和 </a:t>
            </a:r>
            <a:r>
              <a:rPr lang="en-US" altLang="zh-CN" dirty="0" smtClean="0"/>
              <a:t>σ </a:t>
            </a:r>
            <a:r>
              <a:rPr lang="zh-CN" altLang="en-US" dirty="0" smtClean="0"/>
              <a:t>如何变化，概率总是不变的。</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22</a:t>
            </a:fld>
            <a:endParaRPr lang="zh-CN" altLang="en-US" dirty="0"/>
          </a:p>
        </p:txBody>
      </p:sp>
      <p:graphicFrame>
        <p:nvGraphicFramePr>
          <p:cNvPr id="15364" name="Object 4"/>
          <p:cNvGraphicFramePr>
            <a:graphicFrameLocks noChangeAspect="1"/>
          </p:cNvGraphicFramePr>
          <p:nvPr/>
        </p:nvGraphicFramePr>
        <p:xfrm>
          <a:off x="5857884" y="1857364"/>
          <a:ext cx="750890" cy="750890"/>
        </p:xfrm>
        <a:graphic>
          <a:graphicData uri="http://schemas.openxmlformats.org/presentationml/2006/ole">
            <mc:AlternateContent xmlns:mc="http://schemas.openxmlformats.org/markup-compatibility/2006">
              <mc:Choice xmlns:v="urn:schemas-microsoft-com:vml" Requires="v">
                <p:oleObj spid="_x0000_s15382" name="Equation" r:id="rId3" imgW="393480" imgH="393480" progId="Equation.DSMT4">
                  <p:embed/>
                </p:oleObj>
              </mc:Choice>
              <mc:Fallback>
                <p:oleObj name="Equation" r:id="rId3" imgW="393480" imgH="393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4" y="1857364"/>
                        <a:ext cx="750890" cy="75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3000364" y="2928934"/>
          <a:ext cx="2256058" cy="1571636"/>
        </p:xfrm>
        <a:graphic>
          <a:graphicData uri="http://schemas.openxmlformats.org/presentationml/2006/ole">
            <mc:AlternateContent xmlns:mc="http://schemas.openxmlformats.org/markup-compatibility/2006">
              <mc:Choice xmlns:v="urn:schemas-microsoft-com:vml" Requires="v">
                <p:oleObj spid="_x0000_s15383" name="Equation" r:id="rId5" imgW="1130040" imgH="787320" progId="Equation.DSMT4">
                  <p:embed/>
                </p:oleObj>
              </mc:Choice>
              <mc:Fallback>
                <p:oleObj name="Equation" r:id="rId5" imgW="1130040" imgH="78732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2928934"/>
                        <a:ext cx="2256058"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三叉树图</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每一个时间间隔 ∆</a:t>
            </a:r>
            <a:r>
              <a:rPr lang="en-US" altLang="zh-CN" dirty="0" smtClean="0"/>
              <a:t>t </a:t>
            </a:r>
            <a:r>
              <a:rPr lang="zh-CN" altLang="en-US" dirty="0" smtClean="0"/>
              <a:t>内证券价格有三种运动的可能：</a:t>
            </a:r>
            <a:endParaRPr lang="en-US" altLang="zh-CN" dirty="0" smtClean="0"/>
          </a:p>
          <a:p>
            <a:pPr lvl="1"/>
            <a:r>
              <a:rPr lang="zh-CN" altLang="en-US" dirty="0" smtClean="0"/>
              <a:t>从开始的 </a:t>
            </a:r>
            <a:r>
              <a:rPr lang="en-US" altLang="zh-CN" dirty="0" smtClean="0"/>
              <a:t>S </a:t>
            </a:r>
            <a:r>
              <a:rPr lang="zh-CN" altLang="en-US" dirty="0" smtClean="0"/>
              <a:t>上升到原先的 </a:t>
            </a:r>
            <a:r>
              <a:rPr lang="en-US" altLang="zh-CN" dirty="0" smtClean="0"/>
              <a:t>u </a:t>
            </a:r>
            <a:r>
              <a:rPr lang="zh-CN" altLang="en-US" dirty="0" smtClean="0"/>
              <a:t>倍，即到达 </a:t>
            </a:r>
            <a:r>
              <a:rPr lang="en-US" altLang="zh-CN" dirty="0" smtClean="0"/>
              <a:t>Su </a:t>
            </a:r>
            <a:r>
              <a:rPr lang="zh-CN" altLang="en-US" dirty="0" smtClean="0"/>
              <a:t>；</a:t>
            </a:r>
          </a:p>
          <a:p>
            <a:pPr lvl="1"/>
            <a:r>
              <a:rPr lang="zh-CN" altLang="en-US" dirty="0" smtClean="0"/>
              <a:t>保持不变，仍为 </a:t>
            </a:r>
            <a:r>
              <a:rPr lang="en-US" altLang="zh-CN" dirty="0" smtClean="0"/>
              <a:t>S </a:t>
            </a:r>
            <a:r>
              <a:rPr lang="zh-CN" altLang="en-US" dirty="0" smtClean="0"/>
              <a:t>；</a:t>
            </a:r>
          </a:p>
          <a:p>
            <a:pPr lvl="1"/>
            <a:r>
              <a:rPr lang="zh-CN" altLang="en-US" dirty="0" smtClean="0"/>
              <a:t>下降到原先的 </a:t>
            </a:r>
            <a:r>
              <a:rPr lang="en-US" altLang="zh-CN" dirty="0" smtClean="0"/>
              <a:t>d </a:t>
            </a:r>
            <a:r>
              <a:rPr lang="zh-CN" altLang="en-US" dirty="0" smtClean="0"/>
              <a:t>倍，即 </a:t>
            </a:r>
            <a:r>
              <a:rPr lang="en-US" altLang="zh-CN" dirty="0" err="1" smtClean="0"/>
              <a:t>Sd</a:t>
            </a:r>
            <a:r>
              <a:rPr lang="en-US" altLang="zh-CN" dirty="0" smtClean="0"/>
              <a:t>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23</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三叉树图 </a:t>
            </a:r>
            <a:r>
              <a:rPr lang="en-US" altLang="zh-CN" sz="4000" dirty="0" smtClean="0"/>
              <a:t>(cont.)</a:t>
            </a:r>
            <a:r>
              <a:rPr lang="en-US" altLang="zh-CN" dirty="0" smtClean="0"/>
              <a:t/>
            </a:r>
            <a:br>
              <a:rPr lang="en-US" altLang="zh-CN" dirty="0" smtClean="0"/>
            </a:br>
            <a:endParaRPr lang="zh-CN" alt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928662" y="1714488"/>
            <a:ext cx="6998692" cy="4286280"/>
          </a:xfrm>
          <a:prstGeom prst="rect">
            <a:avLst/>
          </a:prstGeom>
          <a:noFill/>
          <a:ln w="9525">
            <a:noFill/>
            <a:miter lim="800000"/>
            <a:headEnd/>
            <a:tailEnd/>
          </a:ln>
          <a:effectLst/>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24</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三叉树图 </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en-US" dirty="0" smtClean="0"/>
              <a:t>相关参数：</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25</a:t>
            </a:fld>
            <a:endParaRPr lang="zh-CN" altLang="en-US" dirty="0"/>
          </a:p>
        </p:txBody>
      </p:sp>
      <p:graphicFrame>
        <p:nvGraphicFramePr>
          <p:cNvPr id="17411" name="Object 3"/>
          <p:cNvGraphicFramePr>
            <a:graphicFrameLocks noChangeAspect="1"/>
          </p:cNvGraphicFramePr>
          <p:nvPr/>
        </p:nvGraphicFramePr>
        <p:xfrm>
          <a:off x="2428860" y="2071678"/>
          <a:ext cx="3685047" cy="3929090"/>
        </p:xfrm>
        <a:graphic>
          <a:graphicData uri="http://schemas.openxmlformats.org/presentationml/2006/ole">
            <mc:AlternateContent xmlns:mc="http://schemas.openxmlformats.org/markup-compatibility/2006">
              <mc:Choice xmlns:v="urn:schemas-microsoft-com:vml" Requires="v">
                <p:oleObj spid="_x0000_s17420" name="Equation" r:id="rId3" imgW="1917360" imgH="2044440" progId="Equation.DSMT4">
                  <p:embed/>
                </p:oleObj>
              </mc:Choice>
              <mc:Fallback>
                <p:oleObj name="Equation" r:id="rId3" imgW="1917360" imgH="20444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2071678"/>
                        <a:ext cx="3685047" cy="392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控制方差技术</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基本原理：期权 </a:t>
            </a:r>
            <a:r>
              <a:rPr lang="en-US" altLang="zh-CN" dirty="0" smtClean="0"/>
              <a:t>A </a:t>
            </a:r>
            <a:r>
              <a:rPr lang="zh-CN" altLang="en-US" dirty="0" smtClean="0"/>
              <a:t>和期权 </a:t>
            </a:r>
            <a:r>
              <a:rPr lang="en-US" altLang="zh-CN" dirty="0" smtClean="0"/>
              <a:t>B </a:t>
            </a:r>
            <a:r>
              <a:rPr lang="zh-CN" altLang="en-US" dirty="0" smtClean="0"/>
              <a:t>的性质相似，我们可以得到期权 </a:t>
            </a:r>
            <a:r>
              <a:rPr lang="en-US" altLang="zh-CN" dirty="0" smtClean="0"/>
              <a:t>B </a:t>
            </a:r>
            <a:r>
              <a:rPr lang="zh-CN" altLang="en-US" dirty="0" smtClean="0"/>
              <a:t>的解析定价公式，而只能得到期权 </a:t>
            </a:r>
            <a:r>
              <a:rPr lang="en-US" altLang="zh-CN" dirty="0" smtClean="0"/>
              <a:t>A </a:t>
            </a:r>
            <a:r>
              <a:rPr lang="zh-CN" altLang="en-US" dirty="0" smtClean="0"/>
              <a:t>的数值方法解，这时就可以利用期权 </a:t>
            </a:r>
            <a:r>
              <a:rPr lang="en-US" altLang="zh-CN" dirty="0" smtClean="0"/>
              <a:t>B </a:t>
            </a:r>
            <a:r>
              <a:rPr lang="zh-CN" altLang="en-US" dirty="0" smtClean="0"/>
              <a:t>解析法与数值法定价的误差来纠正期权 </a:t>
            </a:r>
            <a:r>
              <a:rPr lang="en-US" altLang="zh-CN" dirty="0" smtClean="0"/>
              <a:t>A </a:t>
            </a:r>
            <a:r>
              <a:rPr lang="zh-CN" altLang="en-US" dirty="0" smtClean="0"/>
              <a:t>的数值法的定价误差。</a:t>
            </a:r>
          </a:p>
          <a:p>
            <a:r>
              <a:rPr lang="zh-CN" altLang="en-US" dirty="0" smtClean="0"/>
              <a:t> 用  </a:t>
            </a:r>
            <a:r>
              <a:rPr lang="en-US" altLang="zh-CN" dirty="0" smtClean="0"/>
              <a:t>  </a:t>
            </a:r>
            <a:r>
              <a:rPr lang="zh-CN" altLang="en-US" dirty="0" smtClean="0"/>
              <a:t>代表期权 </a:t>
            </a:r>
            <a:r>
              <a:rPr lang="en-US" altLang="zh-CN" dirty="0" smtClean="0"/>
              <a:t>B </a:t>
            </a:r>
            <a:r>
              <a:rPr lang="zh-CN" altLang="en-US" dirty="0" smtClean="0"/>
              <a:t>的真实价值（解析解）， </a:t>
            </a:r>
            <a:r>
              <a:rPr lang="en-US" altLang="zh-CN" dirty="0" smtClean="0"/>
              <a:t>  </a:t>
            </a:r>
            <a:r>
              <a:rPr lang="zh-CN" altLang="en-US" dirty="0" smtClean="0"/>
              <a:t>表示关于期权 </a:t>
            </a:r>
            <a:r>
              <a:rPr lang="en-US" altLang="zh-CN" dirty="0" smtClean="0"/>
              <a:t>A </a:t>
            </a:r>
            <a:r>
              <a:rPr lang="zh-CN" altLang="en-US" dirty="0" smtClean="0"/>
              <a:t>的较优估计值，    和    表示用同一个二叉树、相同的蒙特卡罗模拟或是同样的有限差分过程得到的估计值。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26</a:t>
            </a:fld>
            <a:endParaRPr lang="zh-CN" altLang="en-US" dirty="0"/>
          </a:p>
        </p:txBody>
      </p:sp>
      <p:graphicFrame>
        <p:nvGraphicFramePr>
          <p:cNvPr id="18438" name="Object 6"/>
          <p:cNvGraphicFramePr>
            <a:graphicFrameLocks noChangeAspect="1"/>
          </p:cNvGraphicFramePr>
          <p:nvPr/>
        </p:nvGraphicFramePr>
        <p:xfrm>
          <a:off x="1214414" y="3700464"/>
          <a:ext cx="357190" cy="428628"/>
        </p:xfrm>
        <a:graphic>
          <a:graphicData uri="http://schemas.openxmlformats.org/presentationml/2006/ole">
            <mc:AlternateContent xmlns:mc="http://schemas.openxmlformats.org/markup-compatibility/2006">
              <mc:Choice xmlns:v="urn:schemas-microsoft-com:vml" Requires="v">
                <p:oleObj spid="_x0000_s18474" name="Equation" r:id="rId3" imgW="190440" imgH="228600" progId="Equation.DSMT4">
                  <p:embed/>
                </p:oleObj>
              </mc:Choice>
              <mc:Fallback>
                <p:oleObj name="Equation" r:id="rId3" imgW="190440" imgH="2286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3700464"/>
                        <a:ext cx="357190"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nvGraphicFramePr>
        <p:xfrm>
          <a:off x="6786578" y="3714752"/>
          <a:ext cx="334964" cy="401957"/>
        </p:xfrm>
        <a:graphic>
          <a:graphicData uri="http://schemas.openxmlformats.org/presentationml/2006/ole">
            <mc:AlternateContent xmlns:mc="http://schemas.openxmlformats.org/markup-compatibility/2006">
              <mc:Choice xmlns:v="urn:schemas-microsoft-com:vml" Requires="v">
                <p:oleObj spid="_x0000_s18475" name="Equation" r:id="rId5" imgW="190440" imgH="228600" progId="Equation.DSMT4">
                  <p:embed/>
                </p:oleObj>
              </mc:Choice>
              <mc:Fallback>
                <p:oleObj name="Equation" r:id="rId5" imgW="190440" imgH="228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78" y="3714752"/>
                        <a:ext cx="334964" cy="4019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87876432"/>
              </p:ext>
            </p:extLst>
          </p:nvPr>
        </p:nvGraphicFramePr>
        <p:xfrm>
          <a:off x="4067944" y="4077072"/>
          <a:ext cx="334964" cy="446619"/>
        </p:xfrm>
        <a:graphic>
          <a:graphicData uri="http://schemas.openxmlformats.org/presentationml/2006/ole">
            <mc:AlternateContent xmlns:mc="http://schemas.openxmlformats.org/markup-compatibility/2006">
              <mc:Choice xmlns:v="urn:schemas-microsoft-com:vml" Requires="v">
                <p:oleObj spid="_x0000_s18476" name="Equation" r:id="rId7" imgW="190440" imgH="253800" progId="Equation.DSMT4">
                  <p:embed/>
                </p:oleObj>
              </mc:Choice>
              <mc:Fallback>
                <p:oleObj name="Equation" r:id="rId7" imgW="190440" imgH="25380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944" y="4077072"/>
                        <a:ext cx="334964" cy="446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08439219"/>
              </p:ext>
            </p:extLst>
          </p:nvPr>
        </p:nvGraphicFramePr>
        <p:xfrm>
          <a:off x="4788024" y="4077072"/>
          <a:ext cx="357190" cy="476253"/>
        </p:xfrm>
        <a:graphic>
          <a:graphicData uri="http://schemas.openxmlformats.org/presentationml/2006/ole">
            <mc:AlternateContent xmlns:mc="http://schemas.openxmlformats.org/markup-compatibility/2006">
              <mc:Choice xmlns:v="urn:schemas-microsoft-com:vml" Requires="v">
                <p:oleObj spid="_x0000_s18477" name="Equation" r:id="rId9" imgW="190440" imgH="253800" progId="Equation.DSMT4">
                  <p:embed/>
                </p:oleObj>
              </mc:Choice>
              <mc:Fallback>
                <p:oleObj name="Equation" r:id="rId9" imgW="190440" imgH="25380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4077072"/>
                        <a:ext cx="357190" cy="476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控制方差技术 </a:t>
            </a:r>
            <a:r>
              <a:rPr lang="en-US" altLang="zh-CN" dirty="0" smtClean="0"/>
              <a:t>(cont.)</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假设</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则期权 </a:t>
            </a:r>
            <a:r>
              <a:rPr lang="en-US" altLang="zh-CN" dirty="0" smtClean="0"/>
              <a:t>A </a:t>
            </a:r>
            <a:r>
              <a:rPr lang="zh-CN" altLang="en-US" dirty="0" smtClean="0"/>
              <a:t>的更优估计值为</a:t>
            </a:r>
            <a:endParaRPr lang="en-US" altLang="zh-CN"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27</a:t>
            </a:fld>
            <a:endParaRPr lang="zh-CN" altLang="en-US" dirty="0"/>
          </a:p>
        </p:txBody>
      </p:sp>
      <p:graphicFrame>
        <p:nvGraphicFramePr>
          <p:cNvPr id="9" name="对象 8"/>
          <p:cNvGraphicFramePr>
            <a:graphicFrameLocks noChangeAspect="1"/>
          </p:cNvGraphicFramePr>
          <p:nvPr/>
        </p:nvGraphicFramePr>
        <p:xfrm>
          <a:off x="3071802" y="2571744"/>
          <a:ext cx="2356652" cy="661981"/>
        </p:xfrm>
        <a:graphic>
          <a:graphicData uri="http://schemas.openxmlformats.org/presentationml/2006/ole">
            <mc:AlternateContent xmlns:mc="http://schemas.openxmlformats.org/markup-compatibility/2006">
              <mc:Choice xmlns:v="urn:schemas-microsoft-com:vml" Requires="v">
                <p:oleObj spid="_x0000_s19478" name="Equation" r:id="rId3" imgW="1130040" imgH="317160" progId="Equation.DSMT4">
                  <p:embed/>
                </p:oleObj>
              </mc:Choice>
              <mc:Fallback>
                <p:oleObj name="Equation" r:id="rId3" imgW="1130040" imgH="3171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2571744"/>
                        <a:ext cx="2356652" cy="66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3071802" y="4071942"/>
          <a:ext cx="2514617" cy="714380"/>
        </p:xfrm>
        <a:graphic>
          <a:graphicData uri="http://schemas.openxmlformats.org/presentationml/2006/ole">
            <mc:AlternateContent xmlns:mc="http://schemas.openxmlformats.org/markup-compatibility/2006">
              <mc:Choice xmlns:v="urn:schemas-microsoft-com:vml" Requires="v">
                <p:oleObj spid="_x0000_s19479" name="Equation" r:id="rId5" imgW="1117440" imgH="317160" progId="Equation.DSMT4">
                  <p:embed/>
                </p:oleObj>
              </mc:Choice>
              <mc:Fallback>
                <p:oleObj name="Equation" r:id="rId5" imgW="1117440" imgH="3171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02" y="4071942"/>
                        <a:ext cx="2514617"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适应性网状模型</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在使用三叉树图为美式期权定价时，在接近到期的执行价格附近，用高密度的树图来取代原先低密度的树图。</a:t>
            </a:r>
          </a:p>
          <a:p>
            <a:endParaRPr lang="zh-CN" altLang="en-US" dirty="0" smtClean="0"/>
          </a:p>
          <a:p>
            <a:r>
              <a:rPr lang="zh-CN" altLang="en-US" dirty="0" smtClean="0"/>
              <a:t>在树图中那些提前执行可能性较大的部分，将一个时间步长 ∆</a:t>
            </a:r>
            <a:r>
              <a:rPr lang="en-US" altLang="zh-CN" dirty="0" smtClean="0"/>
              <a:t>t </a:t>
            </a:r>
            <a:r>
              <a:rPr lang="zh-CN" altLang="en-US" dirty="0" smtClean="0"/>
              <a:t>进一步细分，如分为     ，每个小步长仍然采用相同的三叉树定价过程。</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28</a:t>
            </a:fld>
            <a:endParaRPr lang="zh-CN" altLang="en-US" dirty="0"/>
          </a:p>
        </p:txBody>
      </p:sp>
      <p:graphicFrame>
        <p:nvGraphicFramePr>
          <p:cNvPr id="8" name="对象 7"/>
          <p:cNvGraphicFramePr>
            <a:graphicFrameLocks noChangeAspect="1"/>
          </p:cNvGraphicFramePr>
          <p:nvPr/>
        </p:nvGraphicFramePr>
        <p:xfrm>
          <a:off x="5286380" y="4143380"/>
          <a:ext cx="347664" cy="633976"/>
        </p:xfrm>
        <a:graphic>
          <a:graphicData uri="http://schemas.openxmlformats.org/presentationml/2006/ole">
            <mc:AlternateContent xmlns:mc="http://schemas.openxmlformats.org/markup-compatibility/2006">
              <mc:Choice xmlns:v="urn:schemas-microsoft-com:vml" Requires="v">
                <p:oleObj spid="_x0000_s20492" name="Equation" r:id="rId3" imgW="215640" imgH="393480" progId="Equation.DSMT4">
                  <p:embed/>
                </p:oleObj>
              </mc:Choice>
              <mc:Fallback>
                <p:oleObj name="Equation" r:id="rId3" imgW="215640" imgH="3934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4143380"/>
                        <a:ext cx="347664" cy="633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二叉树期权定价模型</a:t>
            </a:r>
          </a:p>
          <a:p>
            <a:pPr>
              <a:lnSpc>
                <a:spcPct val="150000"/>
              </a:lnSpc>
              <a:buNone/>
            </a:pPr>
            <a:r>
              <a:rPr lang="zh-CN" altLang="en-US" dirty="0" smtClean="0">
                <a:solidFill>
                  <a:srgbClr val="002060"/>
                </a:solidFill>
              </a:rPr>
              <a:t>蒙特卡罗模拟</a:t>
            </a:r>
          </a:p>
          <a:p>
            <a:pPr>
              <a:lnSpc>
                <a:spcPct val="150000"/>
              </a:lnSpc>
              <a:buNone/>
            </a:pPr>
            <a:r>
              <a:rPr lang="zh-CN" altLang="en-US" dirty="0" smtClean="0">
                <a:solidFill>
                  <a:schemeClr val="bg1">
                    <a:lumMod val="75000"/>
                  </a:schemeClr>
                </a:solidFill>
              </a:rPr>
              <a:t>有限差分方法</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29</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rgbClr val="002060"/>
                </a:solidFill>
              </a:rPr>
              <a:t>二叉树期权定价模型</a:t>
            </a:r>
          </a:p>
          <a:p>
            <a:pPr>
              <a:lnSpc>
                <a:spcPct val="150000"/>
              </a:lnSpc>
              <a:buNone/>
            </a:pPr>
            <a:r>
              <a:rPr lang="zh-CN" altLang="en-US" dirty="0" smtClean="0">
                <a:solidFill>
                  <a:schemeClr val="bg1">
                    <a:lumMod val="75000"/>
                  </a:schemeClr>
                </a:solidFill>
              </a:rPr>
              <a:t>蒙特卡罗模拟</a:t>
            </a:r>
          </a:p>
          <a:p>
            <a:pPr>
              <a:lnSpc>
                <a:spcPct val="150000"/>
              </a:lnSpc>
              <a:buNone/>
            </a:pPr>
            <a:r>
              <a:rPr lang="zh-CN" altLang="en-US" dirty="0" smtClean="0">
                <a:solidFill>
                  <a:schemeClr val="bg1">
                    <a:lumMod val="75000"/>
                  </a:schemeClr>
                </a:solidFill>
              </a:rPr>
              <a:t>有限差分方法</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蒙特卡罗模拟</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214414" y="1643050"/>
            <a:ext cx="6653533" cy="4429156"/>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30</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随机路径</a:t>
            </a:r>
            <a:endParaRPr lang="zh-CN" altLang="en-US" dirty="0"/>
          </a:p>
        </p:txBody>
      </p:sp>
      <p:sp>
        <p:nvSpPr>
          <p:cNvPr id="3" name="内容占位符 2"/>
          <p:cNvSpPr>
            <a:spLocks noGrp="1"/>
          </p:cNvSpPr>
          <p:nvPr>
            <p:ph idx="1"/>
          </p:nvPr>
        </p:nvSpPr>
        <p:spPr/>
        <p:txBody>
          <a:bodyPr/>
          <a:lstStyle/>
          <a:p>
            <a:r>
              <a:rPr lang="zh-CN" altLang="en-US" dirty="0" smtClean="0"/>
              <a:t>在风险中性世界中，为了模拟路径</a:t>
            </a:r>
          </a:p>
          <a:p>
            <a:pPr>
              <a:buNone/>
            </a:pPr>
            <a:endParaRPr lang="en-US" altLang="zh-CN" dirty="0" smtClean="0"/>
          </a:p>
          <a:p>
            <a:pPr>
              <a:buNone/>
            </a:pPr>
            <a:endParaRPr lang="en-US" altLang="zh-CN" dirty="0" smtClean="0"/>
          </a:p>
          <a:p>
            <a:pPr>
              <a:buNone/>
            </a:pPr>
            <a:r>
              <a:rPr lang="en-US" altLang="zh-CN" dirty="0" smtClean="0"/>
              <a:t>	</a:t>
            </a:r>
            <a:r>
              <a:rPr lang="zh-CN" altLang="en-US" dirty="0" smtClean="0"/>
              <a:t>我们把期权的有效期分为 </a:t>
            </a:r>
            <a:r>
              <a:rPr lang="en-US" altLang="zh-CN" dirty="0" smtClean="0"/>
              <a:t>N </a:t>
            </a:r>
            <a:r>
              <a:rPr lang="zh-CN" altLang="en-US" dirty="0" smtClean="0"/>
              <a:t>个长度为 ∆</a:t>
            </a:r>
            <a:r>
              <a:rPr lang="en-US" altLang="zh-CN" dirty="0" smtClean="0"/>
              <a:t>t </a:t>
            </a:r>
            <a:r>
              <a:rPr lang="zh-CN" altLang="en-US" dirty="0" smtClean="0"/>
              <a:t>的时间段，则上式的近似方程为：</a:t>
            </a:r>
            <a:endParaRPr lang="en-US" altLang="zh-CN" dirty="0" smtClean="0"/>
          </a:p>
          <a:p>
            <a:pPr>
              <a:buNone/>
            </a:pPr>
            <a:endParaRPr lang="en-US" altLang="zh-CN" dirty="0" smtClean="0"/>
          </a:p>
          <a:p>
            <a:pPr>
              <a:buNone/>
            </a:pPr>
            <a:r>
              <a:rPr lang="en-US" altLang="zh-CN" dirty="0" smtClean="0"/>
              <a:t>	</a:t>
            </a:r>
          </a:p>
          <a:p>
            <a:pPr>
              <a:buNone/>
            </a:pPr>
            <a:r>
              <a:rPr lang="en-US" altLang="zh-CN" dirty="0" smtClean="0"/>
              <a:t>	</a:t>
            </a:r>
            <a:r>
              <a:rPr lang="zh-CN" altLang="en-US" dirty="0" smtClean="0"/>
              <a:t>或</a:t>
            </a:r>
            <a:endParaRPr lang="en-US" altLang="zh-CN"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31</a:t>
            </a:fld>
            <a:endParaRPr lang="zh-CN" altLang="en-US" dirty="0"/>
          </a:p>
        </p:txBody>
      </p:sp>
      <p:graphicFrame>
        <p:nvGraphicFramePr>
          <p:cNvPr id="10" name="对象 9"/>
          <p:cNvGraphicFramePr>
            <a:graphicFrameLocks noChangeAspect="1"/>
          </p:cNvGraphicFramePr>
          <p:nvPr/>
        </p:nvGraphicFramePr>
        <p:xfrm>
          <a:off x="2857488" y="2143116"/>
          <a:ext cx="3786214" cy="664248"/>
        </p:xfrm>
        <a:graphic>
          <a:graphicData uri="http://schemas.openxmlformats.org/presentationml/2006/ole">
            <mc:AlternateContent xmlns:mc="http://schemas.openxmlformats.org/markup-compatibility/2006">
              <mc:Choice xmlns:v="urn:schemas-microsoft-com:vml" Requires="v">
                <p:oleObj spid="_x0000_s22560" name="Equation" r:id="rId3" imgW="1447560" imgH="253800" progId="Equation.DSMT4">
                  <p:embed/>
                </p:oleObj>
              </mc:Choice>
              <mc:Fallback>
                <p:oleObj name="Equation" r:id="rId3" imgW="1447560" imgH="2538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2143116"/>
                        <a:ext cx="3786214" cy="664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143108" y="3929066"/>
          <a:ext cx="5211214" cy="857256"/>
        </p:xfrm>
        <a:graphic>
          <a:graphicData uri="http://schemas.openxmlformats.org/presentationml/2006/ole">
            <mc:AlternateContent xmlns:mc="http://schemas.openxmlformats.org/markup-compatibility/2006">
              <mc:Choice xmlns:v="urn:schemas-microsoft-com:vml" Requires="v">
                <p:oleObj spid="_x0000_s22561" name="Equation" r:id="rId5" imgW="2933640" imgH="482400" progId="Equation.DSMT4">
                  <p:embed/>
                </p:oleObj>
              </mc:Choice>
              <mc:Fallback>
                <p:oleObj name="Equation" r:id="rId5" imgW="2933640" imgH="4824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3929066"/>
                        <a:ext cx="5211214"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071670" y="5357826"/>
          <a:ext cx="5339992" cy="928694"/>
        </p:xfrm>
        <a:graphic>
          <a:graphicData uri="http://schemas.openxmlformats.org/presentationml/2006/ole">
            <mc:AlternateContent xmlns:mc="http://schemas.openxmlformats.org/markup-compatibility/2006">
              <mc:Choice xmlns:v="urn:schemas-microsoft-com:vml" Requires="v">
                <p:oleObj spid="_x0000_s22562" name="Equation" r:id="rId7" imgW="2920680" imgH="507960" progId="Equation.DSMT4">
                  <p:embed/>
                </p:oleObj>
              </mc:Choice>
              <mc:Fallback>
                <p:oleObj name="Equation" r:id="rId7" imgW="2920680" imgH="50796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70" y="5357826"/>
                        <a:ext cx="5339992"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随机路径 </a:t>
            </a:r>
            <a:r>
              <a:rPr lang="en-US" altLang="zh-CN" dirty="0" smtClean="0"/>
              <a:t>(cont.)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其中 </a:t>
            </a:r>
            <a:r>
              <a:rPr lang="en-US" altLang="zh-CN" dirty="0" smtClean="0"/>
              <a:t>S(t) </a:t>
            </a:r>
            <a:r>
              <a:rPr lang="zh-CN" altLang="en-US" dirty="0" smtClean="0"/>
              <a:t>代表 </a:t>
            </a:r>
            <a:r>
              <a:rPr lang="en-US" altLang="zh-CN" dirty="0" smtClean="0"/>
              <a:t>t </a:t>
            </a:r>
            <a:r>
              <a:rPr lang="zh-CN" altLang="en-US" dirty="0" smtClean="0"/>
              <a:t>时刻 </a:t>
            </a:r>
            <a:r>
              <a:rPr lang="en-US" altLang="zh-CN" dirty="0" smtClean="0"/>
              <a:t>S </a:t>
            </a:r>
            <a:r>
              <a:rPr lang="zh-CN" altLang="en-US" dirty="0" smtClean="0"/>
              <a:t>的价值</a:t>
            </a:r>
            <a:r>
              <a:rPr lang="en-US" altLang="zh-CN" dirty="0" smtClean="0"/>
              <a:t>, ε </a:t>
            </a:r>
            <a:r>
              <a:rPr lang="zh-CN" altLang="en-US" dirty="0" smtClean="0"/>
              <a:t>是从标准正态分布中抽取的一个随机样本。</a:t>
            </a:r>
          </a:p>
          <a:p>
            <a:r>
              <a:rPr lang="zh-CN" altLang="en-US" dirty="0" smtClean="0"/>
              <a:t>通过 </a:t>
            </a:r>
            <a:r>
              <a:rPr lang="en-US" altLang="zh-CN" dirty="0" smtClean="0"/>
              <a:t>N </a:t>
            </a:r>
            <a:r>
              <a:rPr lang="zh-CN" altLang="en-US" dirty="0" smtClean="0"/>
              <a:t>个正态分布的随机抽样就可以组建一条资产价格的蒙特卡罗模拟样本路径，并得到相应的回报值。</a:t>
            </a:r>
          </a:p>
          <a:p>
            <a:r>
              <a:rPr lang="zh-CN" altLang="en-US" dirty="0" smtClean="0"/>
              <a:t>重复以上的模拟至足够大的次数，计算回报值的平均值，贴现后就得到了期权的期望值和估计的标准差。</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32</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随机路径 </a:t>
            </a:r>
            <a:r>
              <a:rPr lang="en-US" altLang="zh-CN" dirty="0" smtClean="0"/>
              <a:t>(cont.)</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用 </a:t>
            </a:r>
            <a:r>
              <a:rPr lang="en-US" altLang="zh-CN" dirty="0" err="1" smtClean="0"/>
              <a:t>ln</a:t>
            </a:r>
            <a:r>
              <a:rPr lang="en-US" altLang="zh-CN" dirty="0" smtClean="0"/>
              <a:t> S </a:t>
            </a:r>
            <a:r>
              <a:rPr lang="zh-CN" altLang="en-US" dirty="0" smtClean="0"/>
              <a:t>比 </a:t>
            </a:r>
            <a:r>
              <a:rPr lang="en-US" altLang="zh-CN" dirty="0" smtClean="0"/>
              <a:t>S </a:t>
            </a:r>
            <a:r>
              <a:rPr lang="zh-CN" altLang="en-US" dirty="0" smtClean="0"/>
              <a:t>准确。</a:t>
            </a:r>
          </a:p>
          <a:p>
            <a:r>
              <a:rPr lang="zh-CN" altLang="en-US" dirty="0" smtClean="0">
                <a:solidFill>
                  <a:srgbClr val="FF0000"/>
                </a:solidFill>
              </a:rPr>
              <a:t>用蒙特卡罗模拟为欧式期权定价时，由于期权回报只与期权到期时刻的股票价格有关，可以让 </a:t>
            </a:r>
            <a:r>
              <a:rPr lang="en-US" altLang="zh-CN" dirty="0" smtClean="0">
                <a:solidFill>
                  <a:srgbClr val="FF0000"/>
                </a:solidFill>
              </a:rPr>
              <a:t>t + ∆t = T </a:t>
            </a:r>
            <a:r>
              <a:rPr lang="zh-CN" altLang="en-US" dirty="0" smtClean="0">
                <a:solidFill>
                  <a:srgbClr val="FF0000"/>
                </a:solidFill>
              </a:rPr>
              <a:t>并直接利用公式 </a:t>
            </a:r>
            <a:r>
              <a:rPr lang="en-US" altLang="zh-CN" dirty="0" err="1" smtClean="0">
                <a:solidFill>
                  <a:srgbClr val="FF0000"/>
                </a:solidFill>
              </a:rPr>
              <a:t>ln</a:t>
            </a:r>
            <a:r>
              <a:rPr lang="en-US" altLang="zh-CN" dirty="0" smtClean="0">
                <a:solidFill>
                  <a:srgbClr val="FF0000"/>
                </a:solidFill>
              </a:rPr>
              <a:t> S </a:t>
            </a:r>
            <a:r>
              <a:rPr lang="zh-CN" altLang="en-US" dirty="0" smtClean="0">
                <a:solidFill>
                  <a:srgbClr val="FF0000"/>
                </a:solidFill>
              </a:rPr>
              <a:t>的随机过程来求 </a:t>
            </a:r>
            <a:r>
              <a:rPr lang="en-US" altLang="zh-CN" dirty="0" smtClean="0">
                <a:solidFill>
                  <a:srgbClr val="FF0000"/>
                </a:solidFill>
              </a:rPr>
              <a:t>T </a:t>
            </a:r>
            <a:r>
              <a:rPr lang="zh-CN" altLang="en-US" dirty="0" smtClean="0">
                <a:solidFill>
                  <a:srgbClr val="FF0000"/>
                </a:solidFill>
              </a:rPr>
              <a:t>时刻的股票价格。</a:t>
            </a:r>
            <a:endParaRPr lang="zh-CN" altLang="en-US" dirty="0">
              <a:solidFill>
                <a:srgbClr val="FF0000"/>
              </a:solidFill>
            </a:endParaRP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33</a:t>
            </a:fld>
            <a:endParaRPr lang="zh-CN" altLang="en-US" dirty="0"/>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案例 </a:t>
            </a:r>
            <a:r>
              <a:rPr lang="en-US" altLang="zh-CN" sz="4000" dirty="0" smtClean="0"/>
              <a:t>12.2 </a:t>
            </a:r>
            <a:r>
              <a:rPr lang="zh-CN" altLang="en-US" sz="4000" dirty="0" smtClean="0"/>
              <a:t>：蒙特卡罗模拟的路径模拟</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假设无红利的股票价格服从式（ </a:t>
            </a:r>
            <a:r>
              <a:rPr lang="en-US" altLang="zh-CN" dirty="0" smtClean="0"/>
              <a:t>12.9 </a:t>
            </a:r>
            <a:r>
              <a:rPr lang="zh-CN" altLang="en-US" dirty="0" smtClean="0"/>
              <a:t>），年预期收益率 </a:t>
            </a:r>
            <a:r>
              <a:rPr lang="en-US" altLang="zh-CN" dirty="0" smtClean="0"/>
              <a:t>r = 14% </a:t>
            </a:r>
            <a:r>
              <a:rPr lang="zh-CN" altLang="en-US" dirty="0" smtClean="0"/>
              <a:t>，收益波动率为 </a:t>
            </a:r>
            <a:r>
              <a:rPr lang="en-US" altLang="zh-CN" dirty="0" smtClean="0"/>
              <a:t>σ = 20% </a:t>
            </a:r>
            <a:r>
              <a:rPr lang="zh-CN" altLang="en-US" dirty="0" smtClean="0"/>
              <a:t>，时间步长为 ∆</a:t>
            </a:r>
            <a:r>
              <a:rPr lang="en-US" altLang="zh-CN" dirty="0" smtClean="0"/>
              <a:t>t = 0.01 </a:t>
            </a:r>
            <a:r>
              <a:rPr lang="zh-CN" altLang="en-US" dirty="0" smtClean="0"/>
              <a:t>年，则根据式（ </a:t>
            </a:r>
            <a:r>
              <a:rPr lang="en-US" altLang="zh-CN" dirty="0" smtClean="0"/>
              <a:t>12.9 </a:t>
            </a:r>
            <a:r>
              <a:rPr lang="zh-CN" altLang="en-US" dirty="0" smtClean="0"/>
              <a:t>）有</a:t>
            </a:r>
          </a:p>
          <a:p>
            <a:pPr>
              <a:buNone/>
            </a:pPr>
            <a:r>
              <a:rPr lang="zh-CN" altLang="en-US" dirty="0" smtClean="0"/>
              <a:t>				</a:t>
            </a:r>
          </a:p>
          <a:p>
            <a:r>
              <a:rPr lang="zh-CN" altLang="en-US" dirty="0" smtClean="0"/>
              <a:t>假设股票价格的初始值为 </a:t>
            </a:r>
            <a:r>
              <a:rPr lang="en-US" altLang="zh-CN" dirty="0" smtClean="0"/>
              <a:t>20 </a:t>
            </a:r>
            <a:r>
              <a:rPr lang="zh-CN" altLang="en-US" dirty="0" smtClean="0"/>
              <a:t>， </a:t>
            </a:r>
            <a:r>
              <a:rPr lang="en-US" altLang="zh-CN" dirty="0" smtClean="0"/>
              <a:t>ε </a:t>
            </a:r>
            <a:r>
              <a:rPr lang="zh-CN" altLang="en-US" dirty="0" smtClean="0"/>
              <a:t>的第一个样本值为 </a:t>
            </a:r>
            <a:r>
              <a:rPr lang="en-US" altLang="zh-CN" dirty="0" smtClean="0"/>
              <a:t>0.52 </a:t>
            </a:r>
            <a:r>
              <a:rPr lang="zh-CN" altLang="en-US" dirty="0" smtClean="0"/>
              <a:t>，则第一个步长结束后，</a:t>
            </a:r>
          </a:p>
          <a:p>
            <a:pPr>
              <a:buNone/>
            </a:pPr>
            <a:endParaRPr lang="zh-CN" altLang="en-US" dirty="0" smtClean="0"/>
          </a:p>
          <a:p>
            <a:r>
              <a:rPr lang="zh-CN" altLang="en-US" dirty="0" smtClean="0"/>
              <a:t>第二步开始时的股票价格上升为 </a:t>
            </a:r>
            <a:r>
              <a:rPr lang="en-US" altLang="zh-CN" dirty="0" smtClean="0"/>
              <a:t>20.236 </a:t>
            </a:r>
            <a:r>
              <a:rPr lang="zh-CN" altLang="en-US" dirty="0" smtClean="0"/>
              <a:t>，这次抽到的 </a:t>
            </a:r>
            <a:r>
              <a:rPr lang="en-US" altLang="zh-CN" dirty="0" smtClean="0"/>
              <a:t>ε </a:t>
            </a:r>
            <a:r>
              <a:rPr lang="zh-CN" altLang="en-US" dirty="0" smtClean="0"/>
              <a:t>为 </a:t>
            </a:r>
            <a:r>
              <a:rPr lang="en-US" altLang="zh-CN" dirty="0" smtClean="0"/>
              <a:t>1.44 </a:t>
            </a:r>
            <a:r>
              <a:rPr lang="zh-CN" altLang="en-US" dirty="0" smtClean="0"/>
              <a:t>，因此</a:t>
            </a:r>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34</a:t>
            </a:fld>
            <a:endParaRPr lang="zh-CN" altLang="en-US" dirty="0"/>
          </a:p>
        </p:txBody>
      </p:sp>
      <p:graphicFrame>
        <p:nvGraphicFramePr>
          <p:cNvPr id="10" name="对象 9"/>
          <p:cNvGraphicFramePr>
            <a:graphicFrameLocks noChangeAspect="1"/>
          </p:cNvGraphicFramePr>
          <p:nvPr/>
        </p:nvGraphicFramePr>
        <p:xfrm>
          <a:off x="2428860" y="2786058"/>
          <a:ext cx="4087306" cy="474655"/>
        </p:xfrm>
        <a:graphic>
          <a:graphicData uri="http://schemas.openxmlformats.org/presentationml/2006/ole">
            <mc:AlternateContent xmlns:mc="http://schemas.openxmlformats.org/markup-compatibility/2006">
              <mc:Choice xmlns:v="urn:schemas-microsoft-com:vml" Requires="v">
                <p:oleObj spid="_x0000_s23584" name="Equation" r:id="rId3" imgW="1968480" imgH="228600" progId="Equation.DSMT4">
                  <p:embed/>
                </p:oleObj>
              </mc:Choice>
              <mc:Fallback>
                <p:oleObj name="Equation" r:id="rId3" imgW="1968480" imgH="2286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2786058"/>
                        <a:ext cx="4087306" cy="474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714481" y="4143380"/>
          <a:ext cx="6215106" cy="422386"/>
        </p:xfrm>
        <a:graphic>
          <a:graphicData uri="http://schemas.openxmlformats.org/presentationml/2006/ole">
            <mc:AlternateContent xmlns:mc="http://schemas.openxmlformats.org/markup-compatibility/2006">
              <mc:Choice xmlns:v="urn:schemas-microsoft-com:vml" Requires="v">
                <p:oleObj spid="_x0000_s23585" name="Equation" r:id="rId5" imgW="2616120" imgH="177480" progId="Equation.DSMT4">
                  <p:embed/>
                </p:oleObj>
              </mc:Choice>
              <mc:Fallback>
                <p:oleObj name="Equation" r:id="rId5" imgW="2616120" imgH="177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481" y="4143380"/>
                        <a:ext cx="6215106" cy="422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1000100" y="5572140"/>
          <a:ext cx="7531606" cy="428628"/>
        </p:xfrm>
        <a:graphic>
          <a:graphicData uri="http://schemas.openxmlformats.org/presentationml/2006/ole">
            <mc:AlternateContent xmlns:mc="http://schemas.openxmlformats.org/markup-compatibility/2006">
              <mc:Choice xmlns:v="urn:schemas-microsoft-com:vml" Requires="v">
                <p:oleObj spid="_x0000_s23586" name="Equation" r:id="rId7" imgW="3124080" imgH="177480" progId="Equation.DSMT4">
                  <p:embed/>
                </p:oleObj>
              </mc:Choice>
              <mc:Fallback>
                <p:oleObj name="Equation" r:id="rId7" imgW="3124080" imgH="17748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5572140"/>
                        <a:ext cx="7531606"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12.2 </a:t>
            </a:r>
            <a:r>
              <a:rPr lang="zh-CN" altLang="en-US" dirty="0" smtClean="0"/>
              <a:t>：蒙特卡罗模拟的路径模拟（ </a:t>
            </a:r>
            <a:r>
              <a:rPr lang="en-US" altLang="zh-CN" dirty="0" smtClean="0"/>
              <a:t>Cont. </a:t>
            </a:r>
            <a:r>
              <a:rPr lang="zh-CN" altLang="en-US" dirty="0" smtClean="0"/>
              <a:t>）</a:t>
            </a:r>
            <a:endParaRPr lang="zh-CN" altLang="en-US" dirty="0"/>
          </a:p>
        </p:txBody>
      </p:sp>
      <p:sp>
        <p:nvSpPr>
          <p:cNvPr id="8" name="内容占位符 7"/>
          <p:cNvSpPr>
            <a:spLocks noGrp="1"/>
          </p:cNvSpPr>
          <p:nvPr>
            <p:ph idx="1"/>
          </p:nvPr>
        </p:nvSpPr>
        <p:spPr/>
        <p:txBody>
          <a:bodyPr/>
          <a:lstStyle/>
          <a:p>
            <a:r>
              <a:rPr lang="zh-CN" altLang="en-US" dirty="0" smtClean="0"/>
              <a:t>下表给出了案例 </a:t>
            </a:r>
            <a:r>
              <a:rPr lang="en-US" altLang="zh-CN" dirty="0" smtClean="0"/>
              <a:t>12.2 </a:t>
            </a:r>
            <a:r>
              <a:rPr lang="zh-CN" altLang="en-US" dirty="0" smtClean="0"/>
              <a:t>中模拟的路径：</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35</a:t>
            </a:fld>
            <a:endParaRPr lang="zh-CN" altLang="en-US" dirty="0"/>
          </a:p>
        </p:txBody>
      </p:sp>
      <p:pic>
        <p:nvPicPr>
          <p:cNvPr id="10" name="图片 9" descr="1.jpg"/>
          <p:cNvPicPr>
            <a:picLocks noChangeAspect="1"/>
          </p:cNvPicPr>
          <p:nvPr/>
        </p:nvPicPr>
        <p:blipFill>
          <a:blip r:embed="rId2" cstate="print"/>
          <a:stretch>
            <a:fillRect/>
          </a:stretch>
        </p:blipFill>
        <p:spPr>
          <a:xfrm>
            <a:off x="642910" y="2428868"/>
            <a:ext cx="7839758" cy="3571900"/>
          </a:xfrm>
          <a:prstGeom prst="rect">
            <a:avLst/>
          </a:prstGeom>
        </p:spPr>
      </p:pic>
    </p:spTree>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l-GR" altLang="zh-CN" dirty="0" smtClean="0"/>
              <a:t>ε </a:t>
            </a:r>
            <a:r>
              <a:rPr lang="zh-CN" altLang="en-US" dirty="0" smtClean="0"/>
              <a:t>的产生</a:t>
            </a:r>
            <a:endParaRPr lang="zh-CN" altLang="en-US" dirty="0"/>
          </a:p>
        </p:txBody>
      </p:sp>
      <p:sp>
        <p:nvSpPr>
          <p:cNvPr id="3" name="内容占位符 2"/>
          <p:cNvSpPr>
            <a:spLocks noGrp="1"/>
          </p:cNvSpPr>
          <p:nvPr>
            <p:ph idx="1"/>
          </p:nvPr>
        </p:nvSpPr>
        <p:spPr/>
        <p:txBody>
          <a:bodyPr>
            <a:normAutofit/>
          </a:bodyPr>
          <a:lstStyle/>
          <a:p>
            <a:r>
              <a:rPr lang="en-US" altLang="zh-CN" dirty="0" smtClean="0"/>
              <a:t>ε </a:t>
            </a:r>
            <a:r>
              <a:rPr lang="zh-CN" altLang="en-US" dirty="0" smtClean="0"/>
              <a:t>是服从标准正态分布的一个随机数。</a:t>
            </a:r>
          </a:p>
          <a:p>
            <a:r>
              <a:rPr lang="zh-CN" altLang="en-US" dirty="0" smtClean="0"/>
              <a:t>如果只有一个单变量，则可以通过下式获得：</a:t>
            </a:r>
            <a:endParaRPr lang="en-US" altLang="zh-CN" dirty="0" smtClean="0"/>
          </a:p>
          <a:p>
            <a:endParaRPr lang="en-US" altLang="zh-CN" dirty="0" smtClean="0"/>
          </a:p>
          <a:p>
            <a:endParaRPr lang="en-US" altLang="zh-CN" dirty="0" smtClean="0"/>
          </a:p>
          <a:p>
            <a:pPr>
              <a:buNone/>
            </a:pPr>
            <a:endParaRPr lang="en-US" altLang="zh-CN" dirty="0" smtClean="0"/>
          </a:p>
          <a:p>
            <a:pPr>
              <a:buNone/>
            </a:pPr>
            <a:r>
              <a:rPr lang="en-US" altLang="zh-CN" dirty="0" smtClean="0"/>
              <a:t>	</a:t>
            </a:r>
            <a:r>
              <a:rPr lang="zh-CN" altLang="en-US" dirty="0" smtClean="0"/>
              <a:t>其中                           是相互独立的 </a:t>
            </a:r>
            <a:r>
              <a:rPr lang="en-US" altLang="zh-CN" dirty="0" smtClean="0"/>
              <a:t>0 </a:t>
            </a:r>
            <a:r>
              <a:rPr lang="zh-CN" altLang="en-US" dirty="0" smtClean="0"/>
              <a:t>到 </a:t>
            </a:r>
            <a:r>
              <a:rPr lang="en-US" altLang="zh-CN" dirty="0" smtClean="0"/>
              <a:t>1 </a:t>
            </a:r>
            <a:r>
              <a:rPr lang="zh-CN" altLang="en-US" dirty="0" smtClean="0"/>
              <a:t>均匀分布的随机数</a:t>
            </a:r>
            <a:endParaRPr lang="en-US" altLang="zh-CN" dirty="0" smtClean="0"/>
          </a:p>
          <a:p>
            <a:r>
              <a:rPr lang="zh-CN" altLang="en-US" dirty="0" smtClean="0"/>
              <a:t>在 </a:t>
            </a:r>
            <a:r>
              <a:rPr lang="en-US" altLang="zh-CN" dirty="0" smtClean="0"/>
              <a:t>Excel </a:t>
            </a:r>
            <a:r>
              <a:rPr lang="zh-CN" altLang="en-US" dirty="0" smtClean="0"/>
              <a:t>中， </a:t>
            </a:r>
            <a:r>
              <a:rPr lang="en-US" altLang="zh-CN" dirty="0" smtClean="0"/>
              <a:t>NORM.S.INV(RAND()) </a:t>
            </a:r>
            <a:r>
              <a:rPr lang="zh-CN" altLang="en-US" dirty="0" smtClean="0"/>
              <a:t>可以生成标准正态分布的随机样本</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36</a:t>
            </a:fld>
            <a:endParaRPr lang="zh-CN" altLang="en-US" dirty="0"/>
          </a:p>
        </p:txBody>
      </p:sp>
      <p:graphicFrame>
        <p:nvGraphicFramePr>
          <p:cNvPr id="8" name="对象 7"/>
          <p:cNvGraphicFramePr>
            <a:graphicFrameLocks noChangeAspect="1"/>
          </p:cNvGraphicFramePr>
          <p:nvPr/>
        </p:nvGraphicFramePr>
        <p:xfrm>
          <a:off x="3214678" y="2571744"/>
          <a:ext cx="1853186" cy="1000132"/>
        </p:xfrm>
        <a:graphic>
          <a:graphicData uri="http://schemas.openxmlformats.org/presentationml/2006/ole">
            <mc:AlternateContent xmlns:mc="http://schemas.openxmlformats.org/markup-compatibility/2006">
              <mc:Choice xmlns:v="urn:schemas-microsoft-com:vml" Requires="v">
                <p:oleObj spid="_x0000_s25622" name="Equation" r:id="rId3" imgW="799920" imgH="431640" progId="Equation.DSMT4">
                  <p:embed/>
                </p:oleObj>
              </mc:Choice>
              <mc:Fallback>
                <p:oleObj name="Equation" r:id="rId3" imgW="799920" imgH="4316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2571744"/>
                        <a:ext cx="1853186"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785918" y="3929066"/>
          <a:ext cx="1650218" cy="500066"/>
        </p:xfrm>
        <a:graphic>
          <a:graphicData uri="http://schemas.openxmlformats.org/presentationml/2006/ole">
            <mc:AlternateContent xmlns:mc="http://schemas.openxmlformats.org/markup-compatibility/2006">
              <mc:Choice xmlns:v="urn:schemas-microsoft-com:vml" Requires="v">
                <p:oleObj spid="_x0000_s25623" name="Equation" r:id="rId5" imgW="838080" imgH="253800" progId="Equation.DSMT4">
                  <p:embed/>
                </p:oleObj>
              </mc:Choice>
              <mc:Fallback>
                <p:oleObj name="Equation" r:id="rId5" imgW="838080" imgH="2538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3929066"/>
                        <a:ext cx="1650218"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模拟运算次数的确定</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如果对估计值要求 </a:t>
            </a:r>
            <a:r>
              <a:rPr lang="en-US" altLang="zh-CN" dirty="0" smtClean="0"/>
              <a:t>95% </a:t>
            </a:r>
            <a:r>
              <a:rPr lang="zh-CN" altLang="en-US" dirty="0" smtClean="0"/>
              <a:t>的置信度，则期权价值应满足</a:t>
            </a:r>
          </a:p>
          <a:p>
            <a:endParaRPr lang="en-US" altLang="zh-CN" dirty="0" smtClean="0"/>
          </a:p>
          <a:p>
            <a:endParaRPr lang="en-US" altLang="zh-CN" dirty="0" smtClean="0"/>
          </a:p>
          <a:p>
            <a:r>
              <a:rPr lang="zh-CN" altLang="en-US" dirty="0" smtClean="0"/>
              <a:t>其中， </a:t>
            </a:r>
            <a:r>
              <a:rPr lang="en-US" altLang="zh-CN" dirty="0" smtClean="0"/>
              <a:t>M </a:t>
            </a:r>
            <a:r>
              <a:rPr lang="zh-CN" altLang="en-US" dirty="0" smtClean="0"/>
              <a:t>为进行运算的次数， </a:t>
            </a:r>
            <a:r>
              <a:rPr lang="en-US" altLang="zh-CN" dirty="0" smtClean="0"/>
              <a:t>µ </a:t>
            </a:r>
            <a:r>
              <a:rPr lang="zh-CN" altLang="en-US" dirty="0" smtClean="0"/>
              <a:t>为均值， </a:t>
            </a:r>
            <a:r>
              <a:rPr lang="en-US" altLang="zh-CN" dirty="0" smtClean="0"/>
              <a:t>ω </a:t>
            </a:r>
            <a:r>
              <a:rPr lang="zh-CN" altLang="en-US" dirty="0" smtClean="0"/>
              <a:t>为标准差。</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37</a:t>
            </a:fld>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4200546636"/>
              </p:ext>
            </p:extLst>
          </p:nvPr>
        </p:nvGraphicFramePr>
        <p:xfrm>
          <a:off x="2771800" y="2708920"/>
          <a:ext cx="3160640" cy="784219"/>
        </p:xfrm>
        <a:graphic>
          <a:graphicData uri="http://schemas.openxmlformats.org/presentationml/2006/ole">
            <mc:AlternateContent xmlns:mc="http://schemas.openxmlformats.org/markup-compatibility/2006">
              <mc:Choice xmlns:v="urn:schemas-microsoft-com:vml" Requires="v">
                <p:oleObj spid="_x0000_s26636" name="Equation" r:id="rId3" imgW="1688760" imgH="419040" progId="Equation.DSMT4">
                  <p:embed/>
                </p:oleObj>
              </mc:Choice>
              <mc:Fallback>
                <p:oleObj name="Equation" r:id="rId3" imgW="1688760" imgH="419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708920"/>
                        <a:ext cx="3160640" cy="784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主要优点和主要缺点</a:t>
            </a:r>
            <a:endParaRPr lang="zh-CN" altLang="en-US" dirty="0"/>
          </a:p>
        </p:txBody>
      </p:sp>
      <p:sp>
        <p:nvSpPr>
          <p:cNvPr id="3" name="内容占位符 2"/>
          <p:cNvSpPr>
            <a:spLocks noGrp="1"/>
          </p:cNvSpPr>
          <p:nvPr>
            <p:ph idx="1"/>
          </p:nvPr>
        </p:nvSpPr>
        <p:spPr/>
        <p:txBody>
          <a:bodyPr>
            <a:normAutofit/>
          </a:bodyPr>
          <a:lstStyle/>
          <a:p>
            <a:r>
              <a:rPr lang="zh-CN" altLang="en-US" dirty="0" smtClean="0"/>
              <a:t>主要优点：</a:t>
            </a:r>
          </a:p>
          <a:p>
            <a:pPr lvl="1"/>
            <a:r>
              <a:rPr lang="zh-CN" altLang="en-US" dirty="0" smtClean="0"/>
              <a:t>应用简单，无需深刻理解定价模型</a:t>
            </a:r>
          </a:p>
          <a:p>
            <a:pPr lvl="1"/>
            <a:r>
              <a:rPr lang="zh-CN" altLang="en-US" dirty="0" smtClean="0"/>
              <a:t>适用情形广泛</a:t>
            </a:r>
          </a:p>
          <a:p>
            <a:pPr lvl="2"/>
            <a:r>
              <a:rPr lang="zh-CN" altLang="en-US" dirty="0" smtClean="0"/>
              <a:t>欧式衍生产品</a:t>
            </a:r>
          </a:p>
          <a:p>
            <a:pPr lvl="2"/>
            <a:r>
              <a:rPr lang="zh-CN" altLang="en-US" dirty="0" smtClean="0"/>
              <a:t>回报路径依赖</a:t>
            </a:r>
          </a:p>
          <a:p>
            <a:pPr lvl="2"/>
            <a:r>
              <a:rPr lang="zh-CN" altLang="en-US" dirty="0" smtClean="0"/>
              <a:t>回报取决于多个标的资产</a:t>
            </a:r>
          </a:p>
          <a:p>
            <a:endParaRPr lang="zh-CN" altLang="en-US" dirty="0" smtClean="0"/>
          </a:p>
          <a:p>
            <a:r>
              <a:rPr lang="zh-CN" altLang="en-US" dirty="0" smtClean="0"/>
              <a:t>主要缺点：</a:t>
            </a:r>
          </a:p>
          <a:p>
            <a:pPr lvl="1"/>
            <a:r>
              <a:rPr lang="zh-CN" altLang="en-US" dirty="0" smtClean="0"/>
              <a:t>难以处理提前执行的情形</a:t>
            </a:r>
          </a:p>
          <a:p>
            <a:pPr lvl="1"/>
            <a:r>
              <a:rPr lang="zh-CN" altLang="en-US" dirty="0" smtClean="0"/>
              <a:t>为了达到一定的精确度，一般需要大量的模拟运算</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38</a:t>
            </a:fld>
            <a:endParaRPr lang="zh-CN" altLang="en-US" dirty="0"/>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二叉树期权定价模型</a:t>
            </a:r>
          </a:p>
          <a:p>
            <a:pPr>
              <a:lnSpc>
                <a:spcPct val="150000"/>
              </a:lnSpc>
              <a:buNone/>
            </a:pPr>
            <a:r>
              <a:rPr lang="zh-CN" altLang="en-US" dirty="0" smtClean="0">
                <a:solidFill>
                  <a:schemeClr val="bg1">
                    <a:lumMod val="75000"/>
                  </a:schemeClr>
                </a:solidFill>
              </a:rPr>
              <a:t>蒙特卡罗模拟</a:t>
            </a:r>
          </a:p>
          <a:p>
            <a:pPr>
              <a:lnSpc>
                <a:spcPct val="150000"/>
              </a:lnSpc>
              <a:buNone/>
            </a:pPr>
            <a:r>
              <a:rPr lang="zh-CN" altLang="en-US" dirty="0" smtClean="0">
                <a:solidFill>
                  <a:srgbClr val="002060"/>
                </a:solidFill>
              </a:rPr>
              <a:t>有限差分方法</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39</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单步二叉树模型</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071537" y="1571612"/>
            <a:ext cx="7012315" cy="4500594"/>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a:t>
            </a:fld>
            <a:endParaRPr lang="zh-CN" altLang="en-US" dirty="0"/>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主要思想</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用离散算子逼近                 各项，将衍生证券所满足的偏微分方程</a:t>
            </a:r>
            <a:endParaRPr lang="en-US" altLang="zh-CN" dirty="0" smtClean="0"/>
          </a:p>
          <a:p>
            <a:endParaRPr lang="en-US" altLang="zh-CN" dirty="0" smtClean="0"/>
          </a:p>
          <a:p>
            <a:endParaRPr lang="en-US" altLang="zh-CN" dirty="0" smtClean="0"/>
          </a:p>
          <a:p>
            <a:pPr>
              <a:buNone/>
            </a:pPr>
            <a:endParaRPr lang="zh-CN" altLang="en-US" dirty="0" smtClean="0"/>
          </a:p>
          <a:p>
            <a:pPr marL="357188" indent="-357188">
              <a:buNone/>
            </a:pPr>
            <a:r>
              <a:rPr lang="en-US" altLang="zh-CN" dirty="0" smtClean="0"/>
              <a:t>	</a:t>
            </a:r>
            <a:r>
              <a:rPr lang="zh-CN" altLang="en-US" dirty="0" smtClean="0"/>
              <a:t>转化为一系列近似的差分方程，用迭代法求解，得到期权价值。</a:t>
            </a:r>
          </a:p>
          <a:p>
            <a:r>
              <a:rPr lang="zh-CN" altLang="en-US" dirty="0" smtClean="0"/>
              <a:t>在坐标图上，有限差分方法体现为格（ </a:t>
            </a:r>
            <a:r>
              <a:rPr lang="en-US" altLang="zh-CN" dirty="0" smtClean="0"/>
              <a:t>Grids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40</a:t>
            </a:fld>
            <a:endParaRPr lang="zh-CN" altLang="en-US" dirty="0"/>
          </a:p>
        </p:txBody>
      </p:sp>
      <p:graphicFrame>
        <p:nvGraphicFramePr>
          <p:cNvPr id="12" name="对象 11"/>
          <p:cNvGraphicFramePr>
            <a:graphicFrameLocks noChangeAspect="1"/>
          </p:cNvGraphicFramePr>
          <p:nvPr/>
        </p:nvGraphicFramePr>
        <p:xfrm>
          <a:off x="3143240" y="1928802"/>
          <a:ext cx="1515351" cy="685022"/>
        </p:xfrm>
        <a:graphic>
          <a:graphicData uri="http://schemas.openxmlformats.org/presentationml/2006/ole">
            <mc:AlternateContent xmlns:mc="http://schemas.openxmlformats.org/markup-compatibility/2006">
              <mc:Choice xmlns:v="urn:schemas-microsoft-com:vml" Requires="v">
                <p:oleObj spid="_x0000_s27673" name="Equation" r:id="rId3" imgW="927000" imgH="419040" progId="Equation.DSMT4">
                  <p:embed/>
                </p:oleObj>
              </mc:Choice>
              <mc:Fallback>
                <p:oleObj name="Equation" r:id="rId3" imgW="927000" imgH="4190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1928802"/>
                        <a:ext cx="1515351" cy="685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571736" y="3071810"/>
          <a:ext cx="3792708" cy="857256"/>
        </p:xfrm>
        <a:graphic>
          <a:graphicData uri="http://schemas.openxmlformats.org/presentationml/2006/ole">
            <mc:AlternateContent xmlns:mc="http://schemas.openxmlformats.org/markup-compatibility/2006">
              <mc:Choice xmlns:v="urn:schemas-microsoft-com:vml" Requires="v">
                <p:oleObj spid="_x0000_s27674" name="Equation" r:id="rId5" imgW="1854000" imgH="419040" progId="Equation.DSMT4">
                  <p:embed/>
                </p:oleObj>
              </mc:Choice>
              <mc:Fallback>
                <p:oleObj name="Equation" r:id="rId5" imgW="1854000" imgH="41904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36" y="3071810"/>
                        <a:ext cx="3792708"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划分格点</a:t>
            </a:r>
            <a:endParaRPr lang="zh-CN" altLang="en-US" dirty="0"/>
          </a:p>
        </p:txBody>
      </p:sp>
      <p:sp>
        <p:nvSpPr>
          <p:cNvPr id="3" name="内容占位符 2"/>
          <p:cNvSpPr>
            <a:spLocks noGrp="1"/>
          </p:cNvSpPr>
          <p:nvPr>
            <p:ph idx="1"/>
          </p:nvPr>
        </p:nvSpPr>
        <p:spPr/>
        <p:txBody>
          <a:bodyPr>
            <a:normAutofit/>
          </a:bodyPr>
          <a:lstStyle/>
          <a:p>
            <a:r>
              <a:rPr lang="zh-CN" altLang="en-US" dirty="0" smtClean="0"/>
              <a:t>把从初始零时刻到到期日时刻之间的时间分为有限</a:t>
            </a:r>
            <a:r>
              <a:rPr lang="en-US" altLang="zh-CN" dirty="0" smtClean="0"/>
              <a:t>   </a:t>
            </a:r>
          </a:p>
          <a:p>
            <a:pPr>
              <a:buNone/>
            </a:pPr>
            <a:r>
              <a:rPr lang="en-US" altLang="zh-CN" dirty="0" smtClean="0"/>
              <a:t>                       </a:t>
            </a:r>
            <a:r>
              <a:rPr lang="zh-CN" altLang="en-US" dirty="0" smtClean="0"/>
              <a:t>等间隔的小时间段，得到 </a:t>
            </a:r>
            <a:r>
              <a:rPr lang="en-US" altLang="zh-CN" dirty="0" smtClean="0"/>
              <a:t>N + 1 </a:t>
            </a:r>
            <a:r>
              <a:rPr lang="zh-CN" altLang="en-US" dirty="0" smtClean="0"/>
              <a:t>个时点。</a:t>
            </a:r>
          </a:p>
          <a:p>
            <a:r>
              <a:rPr lang="zh-CN" altLang="en-US" dirty="0" smtClean="0"/>
              <a:t>把资产价格的变化从 </a:t>
            </a:r>
            <a:r>
              <a:rPr lang="en-US" altLang="zh-CN" dirty="0" smtClean="0"/>
              <a:t>0 </a:t>
            </a:r>
            <a:r>
              <a:rPr lang="zh-CN" altLang="en-US" dirty="0" smtClean="0"/>
              <a:t>到最大值也分成 </a:t>
            </a:r>
            <a:r>
              <a:rPr lang="en-US" altLang="zh-CN" dirty="0" smtClean="0"/>
              <a:t>M </a:t>
            </a:r>
            <a:r>
              <a:rPr lang="zh-CN" altLang="en-US" dirty="0" smtClean="0"/>
              <a:t>个等间隔</a:t>
            </a:r>
            <a:endParaRPr lang="en-US" altLang="zh-CN" dirty="0" smtClean="0"/>
          </a:p>
          <a:p>
            <a:endParaRPr lang="en-US" altLang="zh-CN" sz="800" dirty="0" smtClean="0"/>
          </a:p>
          <a:p>
            <a:pPr>
              <a:buNone/>
            </a:pPr>
            <a:r>
              <a:rPr lang="en-US" altLang="zh-CN" dirty="0" smtClean="0"/>
              <a:t>     </a:t>
            </a:r>
            <a:r>
              <a:rPr lang="zh-CN" altLang="en-US" dirty="0" smtClean="0"/>
              <a:t>的小价格段</a:t>
            </a:r>
            <a:r>
              <a:rPr lang="en-US" altLang="zh-CN" dirty="0" smtClean="0"/>
              <a:t>                 </a:t>
            </a:r>
            <a:r>
              <a:rPr lang="zh-CN" altLang="en-US" dirty="0" smtClean="0"/>
              <a:t>，得到 </a:t>
            </a:r>
            <a:r>
              <a:rPr lang="en-US" altLang="zh-CN" dirty="0" smtClean="0"/>
              <a:t>M + 1 </a:t>
            </a:r>
            <a:r>
              <a:rPr lang="zh-CN" altLang="en-US" dirty="0" smtClean="0"/>
              <a:t>个资产价格。如果划分合理，初始的资产价格会落在零时刻的一个格点上。</a:t>
            </a:r>
          </a:p>
          <a:p>
            <a:r>
              <a:rPr lang="zh-CN" altLang="en-US" dirty="0" smtClean="0"/>
              <a:t>这样就构造了一个共有 </a:t>
            </a:r>
            <a:r>
              <a:rPr lang="en-US" altLang="zh-CN" dirty="0" smtClean="0"/>
              <a:t>(M + 1)(N + 1) </a:t>
            </a:r>
            <a:r>
              <a:rPr lang="zh-CN" altLang="en-US" dirty="0" smtClean="0"/>
              <a:t>个格点的图，时间、资产价格和期权价值都仅仅在相应的格点处离散计算。点 </a:t>
            </a:r>
            <a:r>
              <a:rPr lang="en-US" altLang="zh-CN" dirty="0" smtClean="0"/>
              <a:t>(</a:t>
            </a:r>
            <a:r>
              <a:rPr lang="en-US" altLang="zh-CN" dirty="0" err="1" smtClean="0"/>
              <a:t>i</a:t>
            </a:r>
            <a:r>
              <a:rPr lang="en-US" altLang="zh-CN" dirty="0" smtClean="0"/>
              <a:t>, j) </a:t>
            </a:r>
            <a:r>
              <a:rPr lang="zh-CN" altLang="en-US" dirty="0" smtClean="0"/>
              <a:t>对应 </a:t>
            </a:r>
            <a:r>
              <a:rPr lang="en-US" altLang="zh-CN" dirty="0" err="1" smtClean="0"/>
              <a:t>i∆t</a:t>
            </a:r>
            <a:r>
              <a:rPr lang="en-US" altLang="zh-CN" dirty="0" smtClean="0"/>
              <a:t> </a:t>
            </a:r>
            <a:r>
              <a:rPr lang="zh-CN" altLang="en-US" dirty="0" smtClean="0"/>
              <a:t>时刻和资产价格 </a:t>
            </a:r>
            <a:r>
              <a:rPr lang="en-US" altLang="zh-CN" dirty="0" err="1" smtClean="0"/>
              <a:t>j∆S</a:t>
            </a:r>
            <a:r>
              <a:rPr lang="en-US" altLang="zh-CN" dirty="0" smtClean="0"/>
              <a:t> </a:t>
            </a:r>
            <a:r>
              <a:rPr lang="zh-CN" altLang="en-US" dirty="0" smtClean="0"/>
              <a:t>，</a:t>
            </a:r>
            <a:r>
              <a:rPr lang="en-US" altLang="zh-CN" dirty="0" smtClean="0"/>
              <a:t>f(</a:t>
            </a:r>
            <a:r>
              <a:rPr lang="en-US" altLang="zh-CN" dirty="0" err="1" smtClean="0"/>
              <a:t>i</a:t>
            </a:r>
            <a:r>
              <a:rPr lang="en-US" altLang="zh-CN" dirty="0" smtClean="0"/>
              <a:t>, j) </a:t>
            </a:r>
            <a:r>
              <a:rPr lang="zh-CN" altLang="en-US" dirty="0" smtClean="0"/>
              <a:t>则表示 </a:t>
            </a:r>
            <a:r>
              <a:rPr lang="en-US" altLang="zh-CN" dirty="0" smtClean="0"/>
              <a:t>(</a:t>
            </a:r>
            <a:r>
              <a:rPr lang="en-US" altLang="zh-CN" dirty="0" err="1" smtClean="0"/>
              <a:t>i</a:t>
            </a:r>
            <a:r>
              <a:rPr lang="en-US" altLang="zh-CN" dirty="0" smtClean="0"/>
              <a:t>, j) </a:t>
            </a:r>
            <a:r>
              <a:rPr lang="zh-CN" altLang="en-US" dirty="0" smtClean="0"/>
              <a:t>处的期权价值。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41</a:t>
            </a:fld>
            <a:endParaRPr lang="zh-CN" altLang="en-US" dirty="0"/>
          </a:p>
        </p:txBody>
      </p:sp>
      <p:graphicFrame>
        <p:nvGraphicFramePr>
          <p:cNvPr id="9" name="对象 8"/>
          <p:cNvGraphicFramePr>
            <a:graphicFrameLocks noChangeAspect="1"/>
          </p:cNvGraphicFramePr>
          <p:nvPr/>
        </p:nvGraphicFramePr>
        <p:xfrm>
          <a:off x="1142976" y="1928802"/>
          <a:ext cx="1000132" cy="666755"/>
        </p:xfrm>
        <a:graphic>
          <a:graphicData uri="http://schemas.openxmlformats.org/presentationml/2006/ole">
            <mc:AlternateContent xmlns:mc="http://schemas.openxmlformats.org/markup-compatibility/2006">
              <mc:Choice xmlns:v="urn:schemas-microsoft-com:vml" Requires="v">
                <p:oleObj spid="_x0000_s28694" name="Equation" r:id="rId3" imgW="647640" imgH="431640" progId="Equation.DSMT4">
                  <p:embed/>
                </p:oleObj>
              </mc:Choice>
              <mc:Fallback>
                <p:oleObj name="Equation" r:id="rId3" imgW="647640" imgH="4316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1928802"/>
                        <a:ext cx="1000132" cy="666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13251682"/>
              </p:ext>
            </p:extLst>
          </p:nvPr>
        </p:nvGraphicFramePr>
        <p:xfrm>
          <a:off x="2555776" y="2996952"/>
          <a:ext cx="1181087" cy="647693"/>
        </p:xfrm>
        <a:graphic>
          <a:graphicData uri="http://schemas.openxmlformats.org/presentationml/2006/ole">
            <mc:AlternateContent xmlns:mc="http://schemas.openxmlformats.org/markup-compatibility/2006">
              <mc:Choice xmlns:v="urn:schemas-microsoft-com:vml" Requires="v">
                <p:oleObj spid="_x0000_s28695" name="Equation" r:id="rId5" imgW="787320" imgH="431640" progId="Equation.DSMT4">
                  <p:embed/>
                </p:oleObj>
              </mc:Choice>
              <mc:Fallback>
                <p:oleObj name="Equation" r:id="rId5" imgW="787320" imgH="4316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996952"/>
                        <a:ext cx="1181087" cy="6476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有限差分方法的格点图</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2357422" y="1714488"/>
            <a:ext cx="4296248" cy="428628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42</a:t>
            </a:fld>
            <a:endParaRPr lang="zh-CN" altLang="en-US" dirty="0"/>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隐性差分法下                  的差分近似</a:t>
            </a:r>
            <a:endParaRPr lang="zh-CN" altLang="en-US" dirty="0">
              <a:solidFill>
                <a:schemeClr val="tx1"/>
              </a:solidFill>
            </a:endParaRPr>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   的近似</a:t>
            </a:r>
            <a:endParaRPr lang="en-US" altLang="zh-CN" dirty="0" smtClean="0"/>
          </a:p>
          <a:p>
            <a:pPr lvl="4"/>
            <a:endParaRPr lang="zh-CN" altLang="en-US" dirty="0" smtClean="0"/>
          </a:p>
          <a:p>
            <a:pPr lvl="1"/>
            <a:r>
              <a:rPr lang="zh-CN" altLang="en-US" dirty="0" smtClean="0"/>
              <a:t>对于坐标方格内部的点 </a:t>
            </a:r>
            <a:r>
              <a:rPr lang="en-US" altLang="zh-CN" dirty="0" smtClean="0"/>
              <a:t>(</a:t>
            </a:r>
            <a:r>
              <a:rPr lang="en-US" altLang="zh-CN" dirty="0" err="1" smtClean="0"/>
              <a:t>i</a:t>
            </a:r>
            <a:r>
              <a:rPr lang="en-US" altLang="zh-CN" dirty="0" smtClean="0"/>
              <a:t>, j) </a:t>
            </a:r>
            <a:r>
              <a:rPr lang="zh-CN" altLang="en-US" dirty="0" smtClean="0"/>
              <a:t>，期权价值对资产价格的一阶导数可以用三种差分来表示：</a:t>
            </a:r>
            <a:endParaRPr lang="en-US" altLang="zh-CN" dirty="0" smtClean="0"/>
          </a:p>
          <a:p>
            <a:pPr lvl="1"/>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43</a:t>
            </a:fld>
            <a:endParaRPr lang="zh-CN" altLang="en-US" dirty="0"/>
          </a:p>
        </p:txBody>
      </p:sp>
      <p:graphicFrame>
        <p:nvGraphicFramePr>
          <p:cNvPr id="11" name="对象 10"/>
          <p:cNvGraphicFramePr>
            <a:graphicFrameLocks noChangeAspect="1"/>
          </p:cNvGraphicFramePr>
          <p:nvPr/>
        </p:nvGraphicFramePr>
        <p:xfrm>
          <a:off x="3347864" y="188640"/>
          <a:ext cx="1738324" cy="785818"/>
        </p:xfrm>
        <a:graphic>
          <a:graphicData uri="http://schemas.openxmlformats.org/presentationml/2006/ole">
            <mc:AlternateContent xmlns:mc="http://schemas.openxmlformats.org/markup-compatibility/2006">
              <mc:Choice xmlns:v="urn:schemas-microsoft-com:vml" Requires="v">
                <p:oleObj spid="_x0000_s30755" name="Equation" r:id="rId3" imgW="927000" imgH="419040" progId="Equation.DSMT4">
                  <p:embed/>
                </p:oleObj>
              </mc:Choice>
              <mc:Fallback>
                <p:oleObj name="Equation" r:id="rId3" imgW="927000" imgH="41904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88640"/>
                        <a:ext cx="173832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714348" y="2428868"/>
          <a:ext cx="354014" cy="609691"/>
        </p:xfrm>
        <a:graphic>
          <a:graphicData uri="http://schemas.openxmlformats.org/presentationml/2006/ole">
            <mc:AlternateContent xmlns:mc="http://schemas.openxmlformats.org/markup-compatibility/2006">
              <mc:Choice xmlns:v="urn:schemas-microsoft-com:vml" Requires="v">
                <p:oleObj spid="_x0000_s30756" name="Equation" r:id="rId5" imgW="228600" imgH="393480" progId="Equation.DSMT4">
                  <p:embed/>
                </p:oleObj>
              </mc:Choice>
              <mc:Fallback>
                <p:oleObj name="Equation" r:id="rId5" imgW="228600" imgH="39348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2428868"/>
                        <a:ext cx="354014" cy="609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428859" y="4214818"/>
          <a:ext cx="4381531" cy="785818"/>
        </p:xfrm>
        <a:graphic>
          <a:graphicData uri="http://schemas.openxmlformats.org/presentationml/2006/ole">
            <mc:AlternateContent xmlns:mc="http://schemas.openxmlformats.org/markup-compatibility/2006">
              <mc:Choice xmlns:v="urn:schemas-microsoft-com:vml" Requires="v">
                <p:oleObj spid="_x0000_s30757" name="Equation" r:id="rId7" imgW="2336760" imgH="419040" progId="Equation.DSMT4">
                  <p:embed/>
                </p:oleObj>
              </mc:Choice>
              <mc:Fallback>
                <p:oleObj name="Equation" r:id="rId7" imgW="2336760" imgH="41904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59" y="4214818"/>
                        <a:ext cx="4381531"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隐性差分法下                 的差分近似</a:t>
            </a:r>
            <a:endParaRPr lang="zh-CN" altLang="en-US" dirty="0">
              <a:solidFill>
                <a:schemeClr val="tx1"/>
              </a:solidFill>
            </a:endParaRPr>
          </a:p>
        </p:txBody>
      </p:sp>
      <p:sp>
        <p:nvSpPr>
          <p:cNvPr id="3" name="内容占位符 2"/>
          <p:cNvSpPr>
            <a:spLocks noGrp="1"/>
          </p:cNvSpPr>
          <p:nvPr>
            <p:ph idx="1"/>
          </p:nvPr>
        </p:nvSpPr>
        <p:spPr/>
        <p:txBody>
          <a:bodyPr/>
          <a:lstStyle/>
          <a:p>
            <a:pPr>
              <a:buNone/>
            </a:pPr>
            <a:r>
              <a:rPr lang="zh-CN" altLang="en-US" dirty="0" smtClean="0"/>
              <a:t>   </a:t>
            </a:r>
            <a:endParaRPr lang="en-US" altLang="zh-CN" dirty="0" smtClean="0"/>
          </a:p>
          <a:p>
            <a:endParaRPr lang="en-US" altLang="zh-CN" dirty="0" smtClean="0"/>
          </a:p>
          <a:p>
            <a:r>
              <a:rPr lang="zh-CN" altLang="en-US" dirty="0" smtClean="0"/>
              <a:t>  的近似</a:t>
            </a:r>
            <a:endParaRPr lang="en-US" altLang="zh-CN" dirty="0" smtClean="0"/>
          </a:p>
          <a:p>
            <a:pPr lvl="4"/>
            <a:endParaRPr lang="zh-CN" altLang="en-US" dirty="0" smtClean="0"/>
          </a:p>
          <a:p>
            <a:pPr lvl="1"/>
            <a:r>
              <a:rPr lang="zh-CN" altLang="en-US" dirty="0" smtClean="0"/>
              <a:t>对于</a:t>
            </a:r>
            <a:r>
              <a:rPr lang="en-US" altLang="zh-CN" dirty="0" smtClean="0"/>
              <a:t>(</a:t>
            </a:r>
            <a:r>
              <a:rPr lang="en-US" altLang="zh-CN" dirty="0" err="1" smtClean="0"/>
              <a:t>i,j</a:t>
            </a:r>
            <a:r>
              <a:rPr lang="en-US" altLang="zh-CN" dirty="0" smtClean="0"/>
              <a:t>)</a:t>
            </a:r>
            <a:r>
              <a:rPr lang="zh-CN" altLang="en-US" dirty="0" smtClean="0"/>
              <a:t>点处的       ，我们则采取前向差分近似以使        时刻的值和               时刻的值相关联：</a:t>
            </a:r>
            <a:endParaRPr lang="en-US" altLang="zh-CN" dirty="0" smtClean="0"/>
          </a:p>
          <a:p>
            <a:pPr lvl="1">
              <a:buNone/>
            </a:pPr>
            <a:r>
              <a:rPr lang="en-US" altLang="zh-CN" dirty="0" smtClean="0"/>
              <a:t> </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44</a:t>
            </a:fld>
            <a:endParaRPr lang="zh-CN" altLang="en-US" dirty="0"/>
          </a:p>
        </p:txBody>
      </p:sp>
      <p:graphicFrame>
        <p:nvGraphicFramePr>
          <p:cNvPr id="14" name="对象 13"/>
          <p:cNvGraphicFramePr>
            <a:graphicFrameLocks noChangeAspect="1"/>
          </p:cNvGraphicFramePr>
          <p:nvPr/>
        </p:nvGraphicFramePr>
        <p:xfrm>
          <a:off x="3214678" y="214290"/>
          <a:ext cx="1785950" cy="784220"/>
        </p:xfrm>
        <a:graphic>
          <a:graphicData uri="http://schemas.openxmlformats.org/presentationml/2006/ole">
            <mc:AlternateContent xmlns:mc="http://schemas.openxmlformats.org/markup-compatibility/2006">
              <mc:Choice xmlns:v="urn:schemas-microsoft-com:vml" Requires="v">
                <p:oleObj spid="_x0000_s32833" name="Equation" r:id="rId3" imgW="927000" imgH="419040" progId="Equation.DSMT4">
                  <p:embed/>
                </p:oleObj>
              </mc:Choice>
              <mc:Fallback>
                <p:oleObj name="Equation" r:id="rId3" imgW="927000" imgH="41904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214290"/>
                        <a:ext cx="1785950" cy="784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714348" y="2428868"/>
          <a:ext cx="347664" cy="633976"/>
        </p:xfrm>
        <a:graphic>
          <a:graphicData uri="http://schemas.openxmlformats.org/presentationml/2006/ole">
            <mc:AlternateContent xmlns:mc="http://schemas.openxmlformats.org/markup-compatibility/2006">
              <mc:Choice xmlns:v="urn:schemas-microsoft-com:vml" Requires="v">
                <p:oleObj spid="_x0000_s32834" name="Equation" r:id="rId5" imgW="215640" imgH="393480" progId="Equation.DSMT4">
                  <p:embed/>
                </p:oleObj>
              </mc:Choice>
              <mc:Fallback>
                <p:oleObj name="Equation" r:id="rId5" imgW="215640" imgH="393480"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2428868"/>
                        <a:ext cx="347664" cy="633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1" name="Object 13"/>
          <p:cNvGraphicFramePr>
            <a:graphicFrameLocks noChangeAspect="1"/>
          </p:cNvGraphicFramePr>
          <p:nvPr/>
        </p:nvGraphicFramePr>
        <p:xfrm>
          <a:off x="3071802" y="3000372"/>
          <a:ext cx="357190" cy="651346"/>
        </p:xfrm>
        <a:graphic>
          <a:graphicData uri="http://schemas.openxmlformats.org/presentationml/2006/ole">
            <mc:AlternateContent xmlns:mc="http://schemas.openxmlformats.org/markup-compatibility/2006">
              <mc:Choice xmlns:v="urn:schemas-microsoft-com:vml" Requires="v">
                <p:oleObj spid="_x0000_s32835" name="Equation" r:id="rId7" imgW="215640" imgH="393480" progId="Equation.DSMT4">
                  <p:embed/>
                </p:oleObj>
              </mc:Choice>
              <mc:Fallback>
                <p:oleObj name="Equation" r:id="rId7" imgW="215640" imgH="39348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02" y="3000372"/>
                        <a:ext cx="357190" cy="65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917184723"/>
              </p:ext>
            </p:extLst>
          </p:nvPr>
        </p:nvGraphicFramePr>
        <p:xfrm>
          <a:off x="7380312" y="3284984"/>
          <a:ext cx="425452" cy="330907"/>
        </p:xfrm>
        <a:graphic>
          <a:graphicData uri="http://schemas.openxmlformats.org/presentationml/2006/ole">
            <mc:AlternateContent xmlns:mc="http://schemas.openxmlformats.org/markup-compatibility/2006">
              <mc:Choice xmlns:v="urn:schemas-microsoft-com:vml" Requires="v">
                <p:oleObj spid="_x0000_s32836" name="Equation" r:id="rId9" imgW="228600" imgH="177480" progId="Equation.DSMT4">
                  <p:embed/>
                </p:oleObj>
              </mc:Choice>
              <mc:Fallback>
                <p:oleObj name="Equation" r:id="rId9" imgW="228600" imgH="17748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3284984"/>
                        <a:ext cx="425452" cy="330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nvGraphicFramePr>
        <p:xfrm>
          <a:off x="2071670" y="3571876"/>
          <a:ext cx="1000702" cy="390518"/>
        </p:xfrm>
        <a:graphic>
          <a:graphicData uri="http://schemas.openxmlformats.org/presentationml/2006/ole">
            <mc:AlternateContent xmlns:mc="http://schemas.openxmlformats.org/markup-compatibility/2006">
              <mc:Choice xmlns:v="urn:schemas-microsoft-com:vml" Requires="v">
                <p:oleObj spid="_x0000_s32837" name="Equation" r:id="rId11" imgW="520560" imgH="203040" progId="Equation.DSMT4">
                  <p:embed/>
                </p:oleObj>
              </mc:Choice>
              <mc:Fallback>
                <p:oleObj name="Equation" r:id="rId11" imgW="520560" imgH="20304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670" y="3571876"/>
                        <a:ext cx="1000702" cy="390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3214677" y="4357694"/>
          <a:ext cx="2394255" cy="1000132"/>
        </p:xfrm>
        <a:graphic>
          <a:graphicData uri="http://schemas.openxmlformats.org/presentationml/2006/ole">
            <mc:AlternateContent xmlns:mc="http://schemas.openxmlformats.org/markup-compatibility/2006">
              <mc:Choice xmlns:v="urn:schemas-microsoft-com:vml" Requires="v">
                <p:oleObj spid="_x0000_s32838" name="Equation" r:id="rId13" imgW="1002960" imgH="419040" progId="Equation.DSMT4">
                  <p:embed/>
                </p:oleObj>
              </mc:Choice>
              <mc:Fallback>
                <p:oleObj name="Equation" r:id="rId13" imgW="1002960" imgH="419040" progId="Equation.DSMT4">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4677" y="4357694"/>
                        <a:ext cx="2394255"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隐性差分法下                 的差分近似</a:t>
            </a:r>
            <a:endParaRPr lang="zh-CN" altLang="en-US" dirty="0">
              <a:solidFill>
                <a:schemeClr val="tx1"/>
              </a:solidFill>
            </a:endParaRPr>
          </a:p>
        </p:txBody>
      </p:sp>
      <p:sp>
        <p:nvSpPr>
          <p:cNvPr id="3" name="内容占位符 2"/>
          <p:cNvSpPr>
            <a:spLocks noGrp="1"/>
          </p:cNvSpPr>
          <p:nvPr>
            <p:ph idx="1"/>
          </p:nvPr>
        </p:nvSpPr>
        <p:spPr/>
        <p:txBody>
          <a:bodyPr/>
          <a:lstStyle/>
          <a:p>
            <a:pPr>
              <a:buNone/>
            </a:pPr>
            <a:r>
              <a:rPr lang="zh-CN" altLang="en-US" dirty="0" smtClean="0"/>
              <a:t>   </a:t>
            </a:r>
            <a:endParaRPr lang="en-US" altLang="zh-CN" dirty="0" smtClean="0"/>
          </a:p>
          <a:p>
            <a:endParaRPr lang="en-US" altLang="zh-CN" dirty="0" smtClean="0"/>
          </a:p>
          <a:p>
            <a:r>
              <a:rPr lang="zh-CN" altLang="en-US" dirty="0" smtClean="0"/>
              <a:t>    的近似</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这个二阶差分也是中心差分，其误差为</a:t>
            </a:r>
          </a:p>
          <a:p>
            <a:pPr>
              <a:buNone/>
            </a:pPr>
            <a:endParaRPr lang="en-US" altLang="zh-CN" dirty="0" smtClean="0"/>
          </a:p>
          <a:p>
            <a:pPr lvl="4"/>
            <a:endParaRPr lang="zh-CN" altLang="en-US" dirty="0" smtClean="0"/>
          </a:p>
          <a:p>
            <a:pPr lvl="1">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45</a:t>
            </a:fld>
            <a:endParaRPr lang="zh-CN" altLang="en-US" dirty="0"/>
          </a:p>
        </p:txBody>
      </p:sp>
      <p:graphicFrame>
        <p:nvGraphicFramePr>
          <p:cNvPr id="12" name="对象 11"/>
          <p:cNvGraphicFramePr>
            <a:graphicFrameLocks noChangeAspect="1"/>
          </p:cNvGraphicFramePr>
          <p:nvPr/>
        </p:nvGraphicFramePr>
        <p:xfrm>
          <a:off x="3214678" y="214290"/>
          <a:ext cx="1738326" cy="785818"/>
        </p:xfrm>
        <a:graphic>
          <a:graphicData uri="http://schemas.openxmlformats.org/presentationml/2006/ole">
            <mc:AlternateContent xmlns:mc="http://schemas.openxmlformats.org/markup-compatibility/2006">
              <mc:Choice xmlns:v="urn:schemas-microsoft-com:vml" Requires="v">
                <p:oleObj spid="_x0000_s33840" name="Equation" r:id="rId3" imgW="927000" imgH="419040" progId="Equation.DSMT4">
                  <p:embed/>
                </p:oleObj>
              </mc:Choice>
              <mc:Fallback>
                <p:oleObj name="Equation" r:id="rId3" imgW="927000" imgH="41904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214290"/>
                        <a:ext cx="1738326"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714348" y="2428868"/>
          <a:ext cx="469902" cy="620270"/>
        </p:xfrm>
        <a:graphic>
          <a:graphicData uri="http://schemas.openxmlformats.org/presentationml/2006/ole">
            <mc:AlternateContent xmlns:mc="http://schemas.openxmlformats.org/markup-compatibility/2006">
              <mc:Choice xmlns:v="urn:schemas-microsoft-com:vml" Requires="v">
                <p:oleObj spid="_x0000_s33841" name="Equation" r:id="rId5" imgW="317160" imgH="419040" progId="Equation.DSMT4">
                  <p:embed/>
                </p:oleObj>
              </mc:Choice>
              <mc:Fallback>
                <p:oleObj name="Equation" r:id="rId5" imgW="317160" imgH="419040"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2428868"/>
                        <a:ext cx="469902" cy="620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1357290" y="3286124"/>
          <a:ext cx="5849511" cy="1143008"/>
        </p:xfrm>
        <a:graphic>
          <a:graphicData uri="http://schemas.openxmlformats.org/presentationml/2006/ole">
            <mc:AlternateContent xmlns:mc="http://schemas.openxmlformats.org/markup-compatibility/2006">
              <mc:Choice xmlns:v="urn:schemas-microsoft-com:vml" Requires="v">
                <p:oleObj spid="_x0000_s33842" name="Equation" r:id="rId7" imgW="3314520" imgH="647640" progId="Equation.DSMT4">
                  <p:embed/>
                </p:oleObj>
              </mc:Choice>
              <mc:Fallback>
                <p:oleObj name="Equation" r:id="rId7" imgW="3314520" imgH="64764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3286124"/>
                        <a:ext cx="5849511"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6429388" y="4929198"/>
          <a:ext cx="837751" cy="428617"/>
        </p:xfrm>
        <a:graphic>
          <a:graphicData uri="http://schemas.openxmlformats.org/presentationml/2006/ole">
            <mc:AlternateContent xmlns:mc="http://schemas.openxmlformats.org/markup-compatibility/2006">
              <mc:Choice xmlns:v="urn:schemas-microsoft-com:vml" Requires="v">
                <p:oleObj spid="_x0000_s33843" name="Equation" r:id="rId9" imgW="545760" imgH="279360" progId="Equation.DSMT4">
                  <p:embed/>
                </p:oleObj>
              </mc:Choice>
              <mc:Fallback>
                <p:oleObj name="Equation" r:id="rId9" imgW="545760" imgH="27936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388" y="4929198"/>
                        <a:ext cx="837751" cy="428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“隐性”差分方程</a:t>
            </a:r>
            <a:endParaRPr lang="zh-CN" altLang="en-US" dirty="0"/>
          </a:p>
        </p:txBody>
      </p:sp>
      <p:sp>
        <p:nvSpPr>
          <p:cNvPr id="3" name="内容占位符 2"/>
          <p:cNvSpPr>
            <a:spLocks noGrp="1"/>
          </p:cNvSpPr>
          <p:nvPr>
            <p:ph idx="1"/>
          </p:nvPr>
        </p:nvSpPr>
        <p:spPr/>
        <p:txBody>
          <a:bodyPr/>
          <a:lstStyle/>
          <a:p>
            <a:r>
              <a:rPr lang="zh-CN" altLang="en-US" dirty="0" smtClean="0"/>
              <a:t>把以上三个近似代入 </a:t>
            </a:r>
            <a:r>
              <a:rPr lang="en-US" altLang="zh-CN" dirty="0" smtClean="0"/>
              <a:t>B-S-M </a:t>
            </a:r>
            <a:r>
              <a:rPr lang="zh-CN" altLang="en-US" dirty="0" smtClean="0"/>
              <a:t>偏微分方程，整理得到</a:t>
            </a:r>
            <a:endParaRPr lang="en-US" altLang="zh-CN" dirty="0" smtClean="0"/>
          </a:p>
          <a:p>
            <a:endParaRPr lang="en-US" altLang="zh-CN" dirty="0" smtClean="0"/>
          </a:p>
          <a:p>
            <a:r>
              <a:rPr lang="zh-CN" altLang="en-US" dirty="0" smtClean="0"/>
              <a:t>其中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46</a:t>
            </a:fld>
            <a:endParaRPr lang="zh-CN" altLang="en-US" dirty="0"/>
          </a:p>
        </p:txBody>
      </p:sp>
      <p:graphicFrame>
        <p:nvGraphicFramePr>
          <p:cNvPr id="9" name="对象 8"/>
          <p:cNvGraphicFramePr>
            <a:graphicFrameLocks noChangeAspect="1"/>
          </p:cNvGraphicFramePr>
          <p:nvPr/>
        </p:nvGraphicFramePr>
        <p:xfrm>
          <a:off x="2143108" y="2000240"/>
          <a:ext cx="4245088" cy="552443"/>
        </p:xfrm>
        <a:graphic>
          <a:graphicData uri="http://schemas.openxmlformats.org/presentationml/2006/ole">
            <mc:AlternateContent xmlns:mc="http://schemas.openxmlformats.org/markup-compatibility/2006">
              <mc:Choice xmlns:v="urn:schemas-microsoft-com:vml" Requires="v">
                <p:oleObj spid="_x0000_s66582" name="Equation" r:id="rId3" imgW="1854000" imgH="241200" progId="Equation.DSMT4">
                  <p:embed/>
                </p:oleObj>
              </mc:Choice>
              <mc:Fallback>
                <p:oleObj name="Equation" r:id="rId3" imgW="185400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2000240"/>
                        <a:ext cx="4245088" cy="552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143108" y="3071810"/>
          <a:ext cx="5177154" cy="3143272"/>
        </p:xfrm>
        <a:graphic>
          <a:graphicData uri="http://schemas.openxmlformats.org/presentationml/2006/ole">
            <mc:AlternateContent xmlns:mc="http://schemas.openxmlformats.org/markup-compatibility/2006">
              <mc:Choice xmlns:v="urn:schemas-microsoft-com:vml" Requires="v">
                <p:oleObj spid="_x0000_s66583" name="Equation" r:id="rId5" imgW="2133360" imgH="1295280" progId="Equation.DSMT4">
                  <p:embed/>
                </p:oleObj>
              </mc:Choice>
              <mc:Fallback>
                <p:oleObj name="Equation" r:id="rId5" imgW="2133360" imgH="129528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3071810"/>
                        <a:ext cx="5177154" cy="3143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理解隐性有限差分方法</a:t>
            </a:r>
            <a:endParaRPr lang="zh-CN" altLang="en-US" dirty="0"/>
          </a:p>
        </p:txBody>
      </p:sp>
      <p:sp>
        <p:nvSpPr>
          <p:cNvPr id="3" name="内容占位符 2"/>
          <p:cNvSpPr>
            <a:spLocks noGrp="1"/>
          </p:cNvSpPr>
          <p:nvPr>
            <p:ph idx="1"/>
          </p:nvPr>
        </p:nvSpPr>
        <p:spPr/>
        <p:txBody>
          <a:bodyPr/>
          <a:lstStyle/>
          <a:p>
            <a:r>
              <a:rPr lang="zh-CN" altLang="en-US" dirty="0" smtClean="0"/>
              <a:t>可以看出                                       </a:t>
            </a:r>
            <a:r>
              <a:rPr lang="en-US" altLang="zh-CN" dirty="0" smtClean="0"/>
              <a:t>,</a:t>
            </a:r>
            <a:r>
              <a:rPr lang="zh-CN" altLang="en-US" dirty="0" smtClean="0"/>
              <a:t>这说明同一时刻相邻三个格点的期权价值加权值的终值等于下一个时刻中间格点的期权价值。</a:t>
            </a:r>
          </a:p>
          <a:p>
            <a:r>
              <a:rPr lang="zh-CN" altLang="en-US" dirty="0" smtClean="0"/>
              <a:t>隐性有限差分方法可以理解为从格点图内部向外推知外部格点的期权价值。如图所示：</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47</a:t>
            </a:fld>
            <a:endParaRPr lang="zh-CN" altLang="en-US" dirty="0"/>
          </a:p>
        </p:txBody>
      </p:sp>
      <p:pic>
        <p:nvPicPr>
          <p:cNvPr id="9" name="图片 8" descr="1.jpg"/>
          <p:cNvPicPr>
            <a:picLocks noChangeAspect="1"/>
          </p:cNvPicPr>
          <p:nvPr/>
        </p:nvPicPr>
        <p:blipFill>
          <a:blip r:embed="rId3" cstate="print"/>
          <a:stretch>
            <a:fillRect/>
          </a:stretch>
        </p:blipFill>
        <p:spPr>
          <a:xfrm>
            <a:off x="3286116" y="3929066"/>
            <a:ext cx="2486025" cy="2152650"/>
          </a:xfrm>
          <a:prstGeom prst="rect">
            <a:avLst/>
          </a:prstGeom>
        </p:spPr>
      </p:pic>
      <p:graphicFrame>
        <p:nvGraphicFramePr>
          <p:cNvPr id="10" name="对象 9"/>
          <p:cNvGraphicFramePr>
            <a:graphicFrameLocks noChangeAspect="1"/>
          </p:cNvGraphicFramePr>
          <p:nvPr/>
        </p:nvGraphicFramePr>
        <p:xfrm>
          <a:off x="2357422" y="1571612"/>
          <a:ext cx="2746218" cy="527052"/>
        </p:xfrm>
        <a:graphic>
          <a:graphicData uri="http://schemas.openxmlformats.org/presentationml/2006/ole">
            <mc:AlternateContent xmlns:mc="http://schemas.openxmlformats.org/markup-compatibility/2006">
              <mc:Choice xmlns:v="urn:schemas-microsoft-com:vml" Requires="v">
                <p:oleObj spid="_x0000_s67596" name="Equation" r:id="rId4" imgW="1257120" imgH="241200" progId="Equation.DSMT4">
                  <p:embed/>
                </p:oleObj>
              </mc:Choice>
              <mc:Fallback>
                <p:oleObj name="Equation" r:id="rId4" imgW="125712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1571612"/>
                        <a:ext cx="2746218" cy="527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边界条件</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 </a:t>
            </a:r>
            <a:r>
              <a:rPr lang="zh-CN" altLang="en-US" dirty="0" smtClean="0"/>
              <a:t>时刻看跌期权的价值为</a:t>
            </a:r>
          </a:p>
          <a:p>
            <a:endParaRPr lang="zh-CN" altLang="en-US" dirty="0" smtClean="0"/>
          </a:p>
          <a:p>
            <a:pPr>
              <a:buNone/>
            </a:pPr>
            <a:endParaRPr lang="en-US" altLang="zh-CN" dirty="0" smtClean="0"/>
          </a:p>
          <a:p>
            <a:pPr>
              <a:buNone/>
            </a:pPr>
            <a:r>
              <a:rPr lang="en-US" altLang="zh-CN" dirty="0" smtClean="0"/>
              <a:t>	</a:t>
            </a:r>
            <a:r>
              <a:rPr lang="zh-CN" altLang="en-US" dirty="0" smtClean="0"/>
              <a:t>其中                    </a:t>
            </a:r>
          </a:p>
          <a:p>
            <a:r>
              <a:rPr lang="zh-CN" altLang="en-US" dirty="0" smtClean="0"/>
              <a:t>当股票价格为零时，下方边界 </a:t>
            </a:r>
            <a:r>
              <a:rPr lang="en-US" altLang="zh-CN" dirty="0" smtClean="0"/>
              <a:t>S = 0 </a:t>
            </a:r>
            <a:r>
              <a:rPr lang="zh-CN" altLang="en-US" dirty="0" smtClean="0"/>
              <a:t>上所有格点的期权价值：</a:t>
            </a:r>
          </a:p>
          <a:p>
            <a:pPr>
              <a:buNone/>
            </a:pPr>
            <a:r>
              <a:rPr lang="zh-CN" altLang="en-US" dirty="0" smtClean="0"/>
              <a:t>			</a:t>
            </a:r>
            <a:endParaRPr lang="en-US" altLang="zh-CN" dirty="0" smtClean="0"/>
          </a:p>
          <a:p>
            <a:r>
              <a:rPr lang="zh-CN" altLang="en-US" dirty="0" smtClean="0"/>
              <a:t>当股票价格趋于无穷时</a:t>
            </a:r>
          </a:p>
          <a:p>
            <a:endParaRPr lang="zh-CN" altLang="en-US" dirty="0" smtClean="0"/>
          </a:p>
          <a:p>
            <a:pPr>
              <a:buNone/>
            </a:pPr>
            <a:r>
              <a:rPr lang="en-US" altLang="zh-CN" dirty="0" smtClean="0"/>
              <a:t>	</a:t>
            </a:r>
            <a:r>
              <a:rPr lang="zh-CN" altLang="en-US" dirty="0" smtClean="0"/>
              <a:t>		</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48</a:t>
            </a:fld>
            <a:endParaRPr lang="zh-CN" altLang="en-US" dirty="0"/>
          </a:p>
        </p:txBody>
      </p:sp>
      <p:graphicFrame>
        <p:nvGraphicFramePr>
          <p:cNvPr id="11" name="对象 10"/>
          <p:cNvGraphicFramePr>
            <a:graphicFrameLocks noChangeAspect="1"/>
          </p:cNvGraphicFramePr>
          <p:nvPr/>
        </p:nvGraphicFramePr>
        <p:xfrm>
          <a:off x="2643174" y="2143116"/>
          <a:ext cx="3073362" cy="558793"/>
        </p:xfrm>
        <a:graphic>
          <a:graphicData uri="http://schemas.openxmlformats.org/presentationml/2006/ole">
            <mc:AlternateContent xmlns:mc="http://schemas.openxmlformats.org/markup-compatibility/2006">
              <mc:Choice xmlns:v="urn:schemas-microsoft-com:vml" Requires="v">
                <p:oleObj spid="_x0000_s68650" name="Equation" r:id="rId3" imgW="1396800" imgH="253800" progId="Equation.DSMT4">
                  <p:embed/>
                </p:oleObj>
              </mc:Choice>
              <mc:Fallback>
                <p:oleObj name="Equation" r:id="rId3" imgW="1396800" imgH="2538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2143116"/>
                        <a:ext cx="3073362" cy="558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1571604" y="2857496"/>
          <a:ext cx="3269846" cy="474655"/>
        </p:xfrm>
        <a:graphic>
          <a:graphicData uri="http://schemas.openxmlformats.org/presentationml/2006/ole">
            <mc:AlternateContent xmlns:mc="http://schemas.openxmlformats.org/markup-compatibility/2006">
              <mc:Choice xmlns:v="urn:schemas-microsoft-com:vml" Requires="v">
                <p:oleObj spid="_x0000_s68651" name="Equation" r:id="rId5" imgW="1574640" imgH="228600" progId="Equation.DSMT4">
                  <p:embed/>
                </p:oleObj>
              </mc:Choice>
              <mc:Fallback>
                <p:oleObj name="Equation" r:id="rId5" imgW="1574640" imgH="228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2857496"/>
                        <a:ext cx="3269846" cy="474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2643174" y="4000504"/>
          <a:ext cx="3500462" cy="599178"/>
        </p:xfrm>
        <a:graphic>
          <a:graphicData uri="http://schemas.openxmlformats.org/presentationml/2006/ole">
            <mc:AlternateContent xmlns:mc="http://schemas.openxmlformats.org/markup-compatibility/2006">
              <mc:Choice xmlns:v="urn:schemas-microsoft-com:vml" Requires="v">
                <p:oleObj spid="_x0000_s68652" name="Equation" r:id="rId7" imgW="1409400" imgH="241200" progId="Equation.DSMT4">
                  <p:embed/>
                </p:oleObj>
              </mc:Choice>
              <mc:Fallback>
                <p:oleObj name="Equation" r:id="rId7" imgW="1409400" imgH="24120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74" y="4000504"/>
                        <a:ext cx="3500462" cy="599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643174" y="5072074"/>
          <a:ext cx="3857652" cy="642942"/>
        </p:xfrm>
        <a:graphic>
          <a:graphicData uri="http://schemas.openxmlformats.org/presentationml/2006/ole">
            <mc:AlternateContent xmlns:mc="http://schemas.openxmlformats.org/markup-compatibility/2006">
              <mc:Choice xmlns:v="urn:schemas-microsoft-com:vml" Requires="v">
                <p:oleObj spid="_x0000_s68653" name="Equation" r:id="rId9" imgW="1447560" imgH="241200" progId="Equation.DSMT4">
                  <p:embed/>
                </p:oleObj>
              </mc:Choice>
              <mc:Fallback>
                <p:oleObj name="Equation" r:id="rId9" imgW="1447560" imgH="24120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74" y="5072074"/>
                        <a:ext cx="3857652"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求解期权价值</a:t>
            </a:r>
            <a:endParaRPr lang="zh-CN" altLang="en-US" dirty="0"/>
          </a:p>
        </p:txBody>
      </p:sp>
      <p:sp>
        <p:nvSpPr>
          <p:cNvPr id="3" name="内容占位符 2"/>
          <p:cNvSpPr>
            <a:spLocks noGrp="1"/>
          </p:cNvSpPr>
          <p:nvPr>
            <p:ph idx="1"/>
          </p:nvPr>
        </p:nvSpPr>
        <p:spPr/>
        <p:txBody>
          <a:bodyPr>
            <a:normAutofit/>
          </a:bodyPr>
          <a:lstStyle/>
          <a:p>
            <a:r>
              <a:rPr lang="zh-CN" altLang="en-US" dirty="0" smtClean="0"/>
              <a:t>联立 </a:t>
            </a:r>
            <a:r>
              <a:rPr lang="en-US" altLang="zh-CN" dirty="0" smtClean="0"/>
              <a:t>M − 1 </a:t>
            </a:r>
            <a:r>
              <a:rPr lang="zh-CN" altLang="en-US" dirty="0" smtClean="0"/>
              <a:t>个方程</a:t>
            </a:r>
            <a:endParaRPr lang="en-US" altLang="zh-CN" dirty="0" smtClean="0"/>
          </a:p>
          <a:p>
            <a:pPr>
              <a:buNone/>
            </a:pPr>
            <a:r>
              <a:rPr lang="en-US" altLang="zh-CN" dirty="0" smtClean="0"/>
              <a:t>							</a:t>
            </a:r>
          </a:p>
          <a:p>
            <a:r>
              <a:rPr lang="zh-CN" altLang="en-US" dirty="0" smtClean="0"/>
              <a:t>和</a:t>
            </a:r>
            <a:endParaRPr lang="en-US" altLang="zh-CN" dirty="0" smtClean="0"/>
          </a:p>
          <a:p>
            <a:endParaRPr lang="en-US" altLang="zh-CN" dirty="0" smtClean="0"/>
          </a:p>
          <a:p>
            <a:pPr>
              <a:buNone/>
            </a:pPr>
            <a:endParaRPr lang="en-US" altLang="zh-CN" dirty="0" smtClean="0"/>
          </a:p>
          <a:p>
            <a:r>
              <a:rPr lang="zh-CN" altLang="en-US" dirty="0" smtClean="0"/>
              <a:t>解出每个         的期权价值。</a:t>
            </a:r>
          </a:p>
          <a:p>
            <a:r>
              <a:rPr lang="zh-CN" altLang="en-US" dirty="0" smtClean="0"/>
              <a:t>最后可以计算出       ，当   </a:t>
            </a:r>
            <a:r>
              <a:rPr lang="en-US" altLang="zh-CN" dirty="0" smtClean="0"/>
              <a:t>    </a:t>
            </a:r>
            <a:r>
              <a:rPr lang="zh-CN" altLang="en-US" dirty="0" smtClean="0"/>
              <a:t>等于初始资产价格时，该格点对应的 </a:t>
            </a:r>
            <a:r>
              <a:rPr lang="en-US" altLang="zh-CN" dirty="0" smtClean="0"/>
              <a:t>f </a:t>
            </a:r>
            <a:r>
              <a:rPr lang="zh-CN" altLang="en-US" dirty="0" smtClean="0"/>
              <a:t>就是我们要求的期权价值。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49</a:t>
            </a:fld>
            <a:endParaRPr lang="zh-CN" altLang="en-US" dirty="0"/>
          </a:p>
        </p:txBody>
      </p:sp>
      <p:graphicFrame>
        <p:nvGraphicFramePr>
          <p:cNvPr id="12" name="对象 11"/>
          <p:cNvGraphicFramePr>
            <a:graphicFrameLocks noChangeAspect="1"/>
          </p:cNvGraphicFramePr>
          <p:nvPr/>
        </p:nvGraphicFramePr>
        <p:xfrm>
          <a:off x="1571604" y="2071678"/>
          <a:ext cx="6455593" cy="481005"/>
        </p:xfrm>
        <a:graphic>
          <a:graphicData uri="http://schemas.openxmlformats.org/presentationml/2006/ole">
            <mc:AlternateContent xmlns:mc="http://schemas.openxmlformats.org/markup-compatibility/2006">
              <mc:Choice xmlns:v="urn:schemas-microsoft-com:vml" Requires="v">
                <p:oleObj spid="_x0000_s69684" name="Equation" r:id="rId3" imgW="3238200" imgH="241200" progId="Equation.DSMT4">
                  <p:embed/>
                </p:oleObj>
              </mc:Choice>
              <mc:Fallback>
                <p:oleObj name="Equation" r:id="rId3" imgW="3238200" imgH="2412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071678"/>
                        <a:ext cx="6455593" cy="481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2928926" y="2786059"/>
          <a:ext cx="2643206" cy="984724"/>
        </p:xfrm>
        <a:graphic>
          <a:graphicData uri="http://schemas.openxmlformats.org/presentationml/2006/ole">
            <mc:AlternateContent xmlns:mc="http://schemas.openxmlformats.org/markup-compatibility/2006">
              <mc:Choice xmlns:v="urn:schemas-microsoft-com:vml" Requires="v">
                <p:oleObj spid="_x0000_s69685" name="Equation" r:id="rId5" imgW="1295280" imgH="482400" progId="Equation.DSMT4">
                  <p:embed/>
                </p:oleObj>
              </mc:Choice>
              <mc:Fallback>
                <p:oleObj name="Equation" r:id="rId5" imgW="1295280" imgH="4824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26" y="2786059"/>
                        <a:ext cx="2643206" cy="9847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143108" y="3929066"/>
          <a:ext cx="708849" cy="481005"/>
        </p:xfrm>
        <a:graphic>
          <a:graphicData uri="http://schemas.openxmlformats.org/presentationml/2006/ole">
            <mc:AlternateContent xmlns:mc="http://schemas.openxmlformats.org/markup-compatibility/2006">
              <mc:Choice xmlns:v="urn:schemas-microsoft-com:vml" Requires="v">
                <p:oleObj spid="_x0000_s69686" name="Equation" r:id="rId7" imgW="355320" imgH="241200" progId="Equation.DSMT4">
                  <p:embed/>
                </p:oleObj>
              </mc:Choice>
              <mc:Fallback>
                <p:oleObj name="Equation" r:id="rId7" imgW="355320" imgH="241200"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08" y="3929066"/>
                        <a:ext cx="708849" cy="481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3143240" y="4429132"/>
          <a:ext cx="503240" cy="503240"/>
        </p:xfrm>
        <a:graphic>
          <a:graphicData uri="http://schemas.openxmlformats.org/presentationml/2006/ole">
            <mc:AlternateContent xmlns:mc="http://schemas.openxmlformats.org/markup-compatibility/2006">
              <mc:Choice xmlns:v="urn:schemas-microsoft-com:vml" Requires="v">
                <p:oleObj spid="_x0000_s69687" name="Equation" r:id="rId9" imgW="241200" imgH="241200" progId="Equation.DSMT4">
                  <p:embed/>
                </p:oleObj>
              </mc:Choice>
              <mc:Fallback>
                <p:oleObj name="Equation" r:id="rId9" imgW="241200" imgH="241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40" y="4429132"/>
                        <a:ext cx="503240" cy="503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42021235"/>
              </p:ext>
            </p:extLst>
          </p:nvPr>
        </p:nvGraphicFramePr>
        <p:xfrm>
          <a:off x="4321967" y="4509120"/>
          <a:ext cx="610074" cy="381967"/>
        </p:xfrm>
        <a:graphic>
          <a:graphicData uri="http://schemas.openxmlformats.org/presentationml/2006/ole">
            <mc:AlternateContent xmlns:mc="http://schemas.openxmlformats.org/markup-compatibility/2006">
              <mc:Choice xmlns:v="urn:schemas-microsoft-com:vml" Requires="v">
                <p:oleObj spid="_x0000_s69688" name="Equation" r:id="rId11" imgW="304560" imgH="203040" progId="Equation.DSMT4">
                  <p:embed/>
                </p:oleObj>
              </mc:Choice>
              <mc:Fallback>
                <p:oleObj name="Equation" r:id="rId11" imgW="304560" imgH="20304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1967" y="4509120"/>
                        <a:ext cx="610074" cy="381967"/>
                      </a:xfrm>
                      <a:prstGeom prst="rect">
                        <a:avLst/>
                      </a:prstGeom>
                      <a:noFill/>
                    </p:spPr>
                  </p:pic>
                </p:oleObj>
              </mc:Fallback>
            </mc:AlternateContent>
          </a:graphicData>
        </a:graphic>
      </p:graphicFrame>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证券价格的树形结构</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214414" y="1500174"/>
            <a:ext cx="6625990" cy="4572032"/>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a:t>
            </a:fld>
            <a:endParaRPr lang="zh-CN" altLang="en-US" dirty="0"/>
          </a:p>
        </p:txBody>
      </p:sp>
    </p:spTree>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显性有限差分法－方法</a:t>
            </a:r>
            <a:r>
              <a:rPr lang="en-US" altLang="zh-CN" dirty="0" smtClean="0"/>
              <a:t>1</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假设 </a:t>
            </a:r>
            <a:r>
              <a:rPr lang="en-US" altLang="zh-CN" dirty="0" smtClean="0"/>
              <a:t>(</a:t>
            </a:r>
            <a:r>
              <a:rPr lang="en-US" altLang="zh-CN" dirty="0" err="1" smtClean="0"/>
              <a:t>i</a:t>
            </a:r>
            <a:r>
              <a:rPr lang="en-US" altLang="zh-CN" dirty="0" smtClean="0"/>
              <a:t>, j) </a:t>
            </a:r>
            <a:r>
              <a:rPr lang="zh-CN" altLang="en-US" dirty="0" smtClean="0"/>
              <a:t>点的                与 </a:t>
            </a:r>
            <a:r>
              <a:rPr lang="en-US" altLang="zh-CN" dirty="0" smtClean="0"/>
              <a:t>(</a:t>
            </a:r>
            <a:r>
              <a:rPr lang="en-US" altLang="zh-CN" dirty="0" err="1" smtClean="0"/>
              <a:t>i</a:t>
            </a:r>
            <a:r>
              <a:rPr lang="en-US" altLang="zh-CN" dirty="0" smtClean="0"/>
              <a:t> + 1, j) </a:t>
            </a:r>
            <a:r>
              <a:rPr lang="zh-CN" altLang="en-US" dirty="0" smtClean="0"/>
              <a:t>的对应值相等，即</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50</a:t>
            </a:fld>
            <a:endParaRPr lang="zh-CN" altLang="en-US" dirty="0"/>
          </a:p>
        </p:txBody>
      </p:sp>
      <p:graphicFrame>
        <p:nvGraphicFramePr>
          <p:cNvPr id="10" name="对象 9"/>
          <p:cNvGraphicFramePr>
            <a:graphicFrameLocks noChangeAspect="1"/>
          </p:cNvGraphicFramePr>
          <p:nvPr/>
        </p:nvGraphicFramePr>
        <p:xfrm>
          <a:off x="2571736" y="3214686"/>
          <a:ext cx="4429157" cy="2002222"/>
        </p:xfrm>
        <a:graphic>
          <a:graphicData uri="http://schemas.openxmlformats.org/presentationml/2006/ole">
            <mc:AlternateContent xmlns:mc="http://schemas.openxmlformats.org/markup-compatibility/2006">
              <mc:Choice xmlns:v="urn:schemas-microsoft-com:vml" Requires="v">
                <p:oleObj spid="_x0000_s70679" name="Equation" r:id="rId3" imgW="1854000" imgH="838080" progId="Equation.DSMT4">
                  <p:embed/>
                </p:oleObj>
              </mc:Choice>
              <mc:Fallback>
                <p:oleObj name="Equation" r:id="rId3" imgW="1854000" imgH="83808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3214686"/>
                        <a:ext cx="4429157" cy="2002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928926" y="1928802"/>
          <a:ext cx="1158162" cy="721119"/>
        </p:xfrm>
        <a:graphic>
          <a:graphicData uri="http://schemas.openxmlformats.org/presentationml/2006/ole">
            <mc:AlternateContent xmlns:mc="http://schemas.openxmlformats.org/markup-compatibility/2006">
              <mc:Choice xmlns:v="urn:schemas-microsoft-com:vml" Requires="v">
                <p:oleObj spid="_x0000_s70680" name="Equation" r:id="rId5" imgW="672840" imgH="419040" progId="Equation.DSMT4">
                  <p:embed/>
                </p:oleObj>
              </mc:Choice>
              <mc:Fallback>
                <p:oleObj name="Equation" r:id="rId5" imgW="672840" imgH="4190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26" y="1928802"/>
                        <a:ext cx="1158162" cy="721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显性有限差分法 －方法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相应的差分方程修改为</a:t>
            </a:r>
            <a:endParaRPr lang="en-US" altLang="zh-CN" dirty="0" smtClean="0"/>
          </a:p>
          <a:p>
            <a:endParaRPr lang="en-US" altLang="zh-CN" dirty="0" smtClean="0"/>
          </a:p>
          <a:p>
            <a:pPr lvl="4"/>
            <a:endParaRPr lang="en-US" altLang="zh-CN" dirty="0" smtClean="0"/>
          </a:p>
          <a:p>
            <a:r>
              <a:rPr lang="zh-CN" altLang="en-US" dirty="0" smtClean="0"/>
              <a:t>其中</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51</a:t>
            </a:fld>
            <a:endParaRPr lang="zh-CN" altLang="en-US" dirty="0"/>
          </a:p>
        </p:txBody>
      </p:sp>
      <p:graphicFrame>
        <p:nvGraphicFramePr>
          <p:cNvPr id="9" name="对象 8"/>
          <p:cNvGraphicFramePr>
            <a:graphicFrameLocks noChangeAspect="1"/>
          </p:cNvGraphicFramePr>
          <p:nvPr/>
        </p:nvGraphicFramePr>
        <p:xfrm>
          <a:off x="1928794" y="2143116"/>
          <a:ext cx="5041848" cy="630231"/>
        </p:xfrm>
        <a:graphic>
          <a:graphicData uri="http://schemas.openxmlformats.org/presentationml/2006/ole">
            <mc:AlternateContent xmlns:mc="http://schemas.openxmlformats.org/markup-compatibility/2006">
              <mc:Choice xmlns:v="urn:schemas-microsoft-com:vml" Requires="v">
                <p:oleObj spid="_x0000_s71702" name="Equation" r:id="rId3" imgW="2031840" imgH="253800" progId="Equation.DSMT4">
                  <p:embed/>
                </p:oleObj>
              </mc:Choice>
              <mc:Fallback>
                <p:oleObj name="Equation" r:id="rId3" imgW="2031840" imgH="2538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143116"/>
                        <a:ext cx="5041848" cy="630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071670" y="3429000"/>
          <a:ext cx="4941829" cy="2571768"/>
        </p:xfrm>
        <a:graphic>
          <a:graphicData uri="http://schemas.openxmlformats.org/presentationml/2006/ole">
            <mc:AlternateContent xmlns:mc="http://schemas.openxmlformats.org/markup-compatibility/2006">
              <mc:Choice xmlns:v="urn:schemas-microsoft-com:vml" Requires="v">
                <p:oleObj spid="_x0000_s71703" name="Equation" r:id="rId5" imgW="2489040" imgH="1295280" progId="Equation.DSMT4">
                  <p:embed/>
                </p:oleObj>
              </mc:Choice>
              <mc:Fallback>
                <p:oleObj name="Equation" r:id="rId5" imgW="2489040" imgH="129528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3429000"/>
                        <a:ext cx="4941829" cy="2571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理解显性有限差分法</a:t>
            </a:r>
            <a:endParaRPr lang="zh-CN" altLang="en-US" dirty="0"/>
          </a:p>
        </p:txBody>
      </p:sp>
      <p:sp>
        <p:nvSpPr>
          <p:cNvPr id="3" name="内容占位符 2"/>
          <p:cNvSpPr>
            <a:spLocks noGrp="1"/>
          </p:cNvSpPr>
          <p:nvPr>
            <p:ph idx="1"/>
          </p:nvPr>
        </p:nvSpPr>
        <p:spPr/>
        <p:txBody>
          <a:bodyPr/>
          <a:lstStyle/>
          <a:p>
            <a:r>
              <a:rPr lang="zh-CN" altLang="en-US" dirty="0" smtClean="0"/>
              <a:t>可以看出                                  ，这说明某一时刻某格点的期权价值等于下一时刻相邻三个格点的期权价值风险中性期望值的现值。</a:t>
            </a:r>
          </a:p>
          <a:p>
            <a:r>
              <a:rPr lang="zh-CN" altLang="en-US" dirty="0" smtClean="0"/>
              <a:t>显性有限差分法可以理解为从格点图外部推知内部格点期权价值的方法。</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52</a:t>
            </a:fld>
            <a:endParaRPr lang="zh-CN" altLang="en-US" dirty="0"/>
          </a:p>
        </p:txBody>
      </p:sp>
      <p:pic>
        <p:nvPicPr>
          <p:cNvPr id="9" name="图片 8" descr="1.jpg"/>
          <p:cNvPicPr>
            <a:picLocks noChangeAspect="1"/>
          </p:cNvPicPr>
          <p:nvPr/>
        </p:nvPicPr>
        <p:blipFill>
          <a:blip r:embed="rId3" cstate="print"/>
          <a:stretch>
            <a:fillRect/>
          </a:stretch>
        </p:blipFill>
        <p:spPr>
          <a:xfrm>
            <a:off x="3000364" y="3929066"/>
            <a:ext cx="2762250" cy="2343150"/>
          </a:xfrm>
          <a:prstGeom prst="rect">
            <a:avLst/>
          </a:prstGeom>
        </p:spPr>
      </p:pic>
      <p:graphicFrame>
        <p:nvGraphicFramePr>
          <p:cNvPr id="8" name="对象 7"/>
          <p:cNvGraphicFramePr>
            <a:graphicFrameLocks noChangeAspect="1"/>
          </p:cNvGraphicFramePr>
          <p:nvPr/>
        </p:nvGraphicFramePr>
        <p:xfrm>
          <a:off x="2357422" y="1357298"/>
          <a:ext cx="2446448" cy="750890"/>
        </p:xfrm>
        <a:graphic>
          <a:graphicData uri="http://schemas.openxmlformats.org/presentationml/2006/ole">
            <mc:AlternateContent xmlns:mc="http://schemas.openxmlformats.org/markup-compatibility/2006">
              <mc:Choice xmlns:v="urn:schemas-microsoft-com:vml" Requires="v">
                <p:oleObj spid="_x0000_s72716" name="Equation" r:id="rId4" imgW="1282680" imgH="393480" progId="Equation.DSMT4">
                  <p:embed/>
                </p:oleObj>
              </mc:Choice>
              <mc:Fallback>
                <p:oleObj name="Equation" r:id="rId4" imgW="1282680" imgH="393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1357298"/>
                        <a:ext cx="2446448" cy="750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显性有限差分法－</a:t>
            </a:r>
            <a:r>
              <a:rPr lang="zh-CN" altLang="en-US" dirty="0" smtClean="0"/>
              <a:t>方法</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如果我们采用</a:t>
                </a:r>
                <a14:m>
                  <m:oMath xmlns:m="http://schemas.openxmlformats.org/officeDocument/2006/math">
                    <m:f>
                      <m:fPr>
                        <m:type m:val="skw"/>
                        <m:ctrlPr>
                          <a:rPr lang="zh-CN" altLang="en-US" i="1" smtClean="0">
                            <a:latin typeface="Cambria Math"/>
                          </a:rPr>
                        </m:ctrlPr>
                      </m:fPr>
                      <m:num>
                        <m:r>
                          <a:rPr lang="zh-CN" altLang="en-US" i="1" smtClean="0">
                            <a:latin typeface="Cambria Math"/>
                          </a:rPr>
                          <m:t>𝜕</m:t>
                        </m:r>
                        <m:r>
                          <a:rPr lang="en-US" altLang="zh-CN" b="0" i="1" smtClean="0">
                            <a:latin typeface="Cambria Math"/>
                          </a:rPr>
                          <m:t>𝑓</m:t>
                        </m:r>
                      </m:num>
                      <m:den>
                        <m:r>
                          <a:rPr lang="zh-CN" altLang="en-US" i="1" smtClean="0">
                            <a:latin typeface="Cambria Math"/>
                          </a:rPr>
                          <m:t>𝜕</m:t>
                        </m:r>
                        <m:r>
                          <a:rPr lang="en-US" altLang="zh-CN" b="0" i="1" smtClean="0">
                            <a:latin typeface="Cambria Math"/>
                          </a:rPr>
                          <m:t>𝑡</m:t>
                        </m:r>
                      </m:den>
                    </m:f>
                  </m:oMath>
                </a14:m>
                <a:r>
                  <a:rPr lang="zh-CN" altLang="en-US" dirty="0" smtClean="0"/>
                  <a:t> </a:t>
                </a:r>
                <a:r>
                  <a:rPr lang="zh-CN" altLang="en-US" dirty="0"/>
                  <a:t>的另一种定义，而</a:t>
                </a:r>
                <a:r>
                  <a:rPr lang="zh-CN" altLang="en-US" dirty="0" smtClean="0"/>
                  <a:t>保留 </a:t>
                </a:r>
                <a14:m>
                  <m:oMath xmlns:m="http://schemas.openxmlformats.org/officeDocument/2006/math">
                    <m:f>
                      <m:fPr>
                        <m:type m:val="skw"/>
                        <m:ctrlPr>
                          <a:rPr lang="zh-CN" altLang="en-US" i="1">
                            <a:solidFill>
                              <a:srgbClr val="000000"/>
                            </a:solidFill>
                            <a:latin typeface="Cambria Math"/>
                          </a:rPr>
                        </m:ctrlPr>
                      </m:fPr>
                      <m:num>
                        <m:r>
                          <a:rPr lang="zh-CN" altLang="en-US" i="1">
                            <a:solidFill>
                              <a:srgbClr val="000000"/>
                            </a:solidFill>
                            <a:latin typeface="Cambria Math"/>
                          </a:rPr>
                          <m:t>𝜕</m:t>
                        </m:r>
                        <m:r>
                          <a:rPr lang="en-US" altLang="zh-CN" i="1">
                            <a:solidFill>
                              <a:srgbClr val="000000"/>
                            </a:solidFill>
                            <a:latin typeface="Cambria Math"/>
                          </a:rPr>
                          <m:t>𝑓</m:t>
                        </m:r>
                      </m:num>
                      <m:den>
                        <m:r>
                          <a:rPr lang="zh-CN" altLang="en-US" i="1">
                            <a:solidFill>
                              <a:srgbClr val="000000"/>
                            </a:solidFill>
                            <a:latin typeface="Cambria Math"/>
                          </a:rPr>
                          <m:t>𝜕</m:t>
                        </m:r>
                        <m:r>
                          <a:rPr lang="en-US" altLang="zh-CN" b="0" i="1" smtClean="0">
                            <a:solidFill>
                              <a:srgbClr val="000000"/>
                            </a:solidFill>
                            <a:latin typeface="Cambria Math"/>
                          </a:rPr>
                          <m:t>𝑆</m:t>
                        </m:r>
                      </m:den>
                    </m:f>
                  </m:oMath>
                </a14:m>
                <a:r>
                  <a:rPr lang="zh-CN" altLang="en-US" dirty="0" smtClean="0"/>
                  <a:t>和 </a:t>
                </a:r>
                <a14:m>
                  <m:oMath xmlns:m="http://schemas.openxmlformats.org/officeDocument/2006/math">
                    <m:f>
                      <m:fPr>
                        <m:type m:val="skw"/>
                        <m:ctrlPr>
                          <a:rPr lang="zh-CN" altLang="en-US" i="1">
                            <a:solidFill>
                              <a:srgbClr val="000000"/>
                            </a:solidFill>
                            <a:latin typeface="Cambria Math"/>
                          </a:rPr>
                        </m:ctrlPr>
                      </m:fPr>
                      <m:num>
                        <m:sSup>
                          <m:sSupPr>
                            <m:ctrlPr>
                              <a:rPr lang="en-US" altLang="zh-CN" i="1" smtClean="0">
                                <a:solidFill>
                                  <a:srgbClr val="000000"/>
                                </a:solidFill>
                                <a:latin typeface="Cambria Math"/>
                              </a:rPr>
                            </m:ctrlPr>
                          </m:sSupPr>
                          <m:e>
                            <m:r>
                              <a:rPr lang="zh-CN" altLang="en-US" i="1" smtClean="0">
                                <a:solidFill>
                                  <a:srgbClr val="000000"/>
                                </a:solidFill>
                                <a:latin typeface="Cambria Math"/>
                              </a:rPr>
                              <m:t>𝜕</m:t>
                            </m:r>
                          </m:e>
                          <m:sup>
                            <m:r>
                              <a:rPr lang="en-US" altLang="zh-CN" b="0" i="1" smtClean="0">
                                <a:solidFill>
                                  <a:srgbClr val="000000"/>
                                </a:solidFill>
                                <a:latin typeface="Cambria Math"/>
                              </a:rPr>
                              <m:t>2</m:t>
                            </m:r>
                          </m:sup>
                        </m:sSup>
                        <m:r>
                          <a:rPr lang="en-US" altLang="zh-CN" i="1">
                            <a:solidFill>
                              <a:srgbClr val="000000"/>
                            </a:solidFill>
                            <a:latin typeface="Cambria Math"/>
                          </a:rPr>
                          <m:t>𝑓</m:t>
                        </m:r>
                      </m:num>
                      <m:den>
                        <m:r>
                          <a:rPr lang="zh-CN" altLang="en-US" i="1">
                            <a:solidFill>
                              <a:srgbClr val="000000"/>
                            </a:solidFill>
                            <a:latin typeface="Cambria Math"/>
                          </a:rPr>
                          <m:t>𝜕</m:t>
                        </m:r>
                        <m:sSup>
                          <m:sSupPr>
                            <m:ctrlPr>
                              <a:rPr lang="en-US" altLang="zh-CN" i="1" smtClean="0">
                                <a:solidFill>
                                  <a:srgbClr val="000000"/>
                                </a:solidFill>
                                <a:latin typeface="Cambria Math"/>
                              </a:rPr>
                            </m:ctrlPr>
                          </m:sSupPr>
                          <m:e>
                            <m:r>
                              <a:rPr lang="en-US" altLang="zh-CN" b="0" i="1" smtClean="0">
                                <a:solidFill>
                                  <a:srgbClr val="000000"/>
                                </a:solidFill>
                                <a:latin typeface="Cambria Math"/>
                              </a:rPr>
                              <m:t>𝑆</m:t>
                            </m:r>
                          </m:e>
                          <m:sup>
                            <m:r>
                              <a:rPr lang="en-US" altLang="zh-CN" b="0" i="1" smtClean="0">
                                <a:solidFill>
                                  <a:srgbClr val="000000"/>
                                </a:solidFill>
                                <a:latin typeface="Cambria Math"/>
                              </a:rPr>
                              <m:t>2</m:t>
                            </m:r>
                          </m:sup>
                        </m:sSup>
                      </m:den>
                    </m:f>
                  </m:oMath>
                </a14:m>
                <a:r>
                  <a:rPr lang="zh-CN" altLang="en-US" dirty="0"/>
                  <a:t>的定义就可以</a:t>
                </a:r>
                <a:r>
                  <a:rPr lang="zh-CN" altLang="en-US" dirty="0" smtClean="0"/>
                  <a:t>得到</a:t>
                </a:r>
                <a:r>
                  <a:rPr lang="zh-CN" altLang="en-US" dirty="0"/>
                  <a:t>另一种</a:t>
                </a:r>
                <a:r>
                  <a:rPr lang="zh-CN" altLang="en-US" dirty="0" smtClean="0"/>
                  <a:t>显性</a:t>
                </a:r>
                <a:r>
                  <a:rPr lang="zh-CN" altLang="en-US" dirty="0"/>
                  <a:t>有限差分法</a:t>
                </a:r>
                <a:r>
                  <a:rPr lang="zh-CN" altLang="en-US" dirty="0" smtClean="0"/>
                  <a:t>。</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53</a:t>
            </a:fld>
            <a:endParaRPr lang="zh-CN" altLang="en-US" dirty="0"/>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0929"/>
            <a:ext cx="648072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057082"/>
      </p:ext>
    </p:extLst>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有限差分方法和树图方法的比较</a:t>
            </a:r>
            <a:endParaRPr lang="zh-CN" altLang="en-US" dirty="0"/>
          </a:p>
        </p:txBody>
      </p:sp>
      <p:sp>
        <p:nvSpPr>
          <p:cNvPr id="3" name="内容占位符 2"/>
          <p:cNvSpPr>
            <a:spLocks noGrp="1"/>
          </p:cNvSpPr>
          <p:nvPr>
            <p:ph idx="1"/>
          </p:nvPr>
        </p:nvSpPr>
        <p:spPr/>
        <p:txBody>
          <a:bodyPr>
            <a:normAutofit/>
          </a:bodyPr>
          <a:lstStyle/>
          <a:p>
            <a:r>
              <a:rPr lang="zh-CN" altLang="en-US" dirty="0" smtClean="0"/>
              <a:t>相同之处：都用离散的模型模拟资产价格的连续运动。</a:t>
            </a:r>
          </a:p>
          <a:p>
            <a:pPr lvl="4"/>
            <a:endParaRPr lang="zh-CN" altLang="en-US" dirty="0" smtClean="0"/>
          </a:p>
          <a:p>
            <a:r>
              <a:rPr lang="zh-CN" altLang="en-US" dirty="0" smtClean="0"/>
              <a:t>不同之处</a:t>
            </a:r>
          </a:p>
          <a:p>
            <a:pPr lvl="1"/>
            <a:r>
              <a:rPr lang="zh-CN" altLang="en-US" dirty="0" smtClean="0"/>
              <a:t>树图方法中包含了资产价格的扩散和波动率情形；有限差分方法中的格点则是固定均匀的，只是参数进行了相应的变化，以反映改变了的扩散情形。</a:t>
            </a:r>
          </a:p>
          <a:p>
            <a:pPr lvl="1"/>
            <a:r>
              <a:rPr lang="zh-CN" altLang="en-US" dirty="0" smtClean="0"/>
              <a:t>有限差分方法比树图方法灵活</a:t>
            </a:r>
          </a:p>
          <a:p>
            <a:r>
              <a:rPr lang="zh-CN" altLang="en-US" dirty="0" smtClean="0"/>
              <a:t>显性有限差分方法与三叉树图相当类似，但显性差分方法中的隐含概率可能小于零，这也是这一方法的主要缺陷。</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54</a:t>
            </a:fld>
            <a:endParaRPr lang="zh-CN" altLang="en-US" dirty="0"/>
          </a:p>
        </p:txBody>
      </p:sp>
    </p:spTree>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隐性和显性有限差分方法的比较</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显性方法计算比较直接方便，无需像隐性方法那样需要求解大量的联立方程，工作量小，易于应用。</a:t>
            </a:r>
          </a:p>
          <a:p>
            <a:r>
              <a:rPr lang="zh-CN" altLang="en-US" dirty="0" smtClean="0"/>
              <a:t>但显性方法的三个“概率”可能小于零，导致了这种方法的不稳定，它的解有可能不收敛于偏微分方程的解。而隐性方法则不存在这个问题，它始终是有效的。</a:t>
            </a:r>
          </a:p>
          <a:p>
            <a:r>
              <a:rPr lang="zh-CN" altLang="en-US" dirty="0" smtClean="0"/>
              <a:t>“跳格子方法”是显性和隐性有限差分方法的结合。</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55</a:t>
            </a:fld>
            <a:endParaRPr lang="zh-CN" altLang="en-US" dirty="0"/>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有限差分方法的应用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变量置换：在使用有限差分方法时，人们常常把标的变量 </a:t>
            </a:r>
            <a:r>
              <a:rPr lang="en-US" altLang="zh-CN" dirty="0" smtClean="0"/>
              <a:t>S </a:t>
            </a:r>
            <a:r>
              <a:rPr lang="zh-CN" altLang="en-US" dirty="0" smtClean="0"/>
              <a:t>置换为                  。这样偏微分方程改为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有限差分方法还可以进一步推广到多个标的变量的情形，但超过三个变量时蒙特卡罗模拟方法较为有效。</a:t>
            </a:r>
          </a:p>
          <a:p>
            <a:r>
              <a:rPr lang="zh-CN" altLang="en-US" dirty="0" smtClean="0"/>
              <a:t>有限差分方法也不善于处理期权价值取决于标的变量历史路径的情况。</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56</a:t>
            </a:fld>
            <a:endParaRPr lang="zh-CN" altLang="en-US" dirty="0"/>
          </a:p>
        </p:txBody>
      </p:sp>
      <p:graphicFrame>
        <p:nvGraphicFramePr>
          <p:cNvPr id="8" name="对象 7"/>
          <p:cNvGraphicFramePr>
            <a:graphicFrameLocks noChangeAspect="1"/>
          </p:cNvGraphicFramePr>
          <p:nvPr/>
        </p:nvGraphicFramePr>
        <p:xfrm>
          <a:off x="2857488" y="2000240"/>
          <a:ext cx="1285884" cy="428628"/>
        </p:xfrm>
        <a:graphic>
          <a:graphicData uri="http://schemas.openxmlformats.org/presentationml/2006/ole">
            <mc:AlternateContent xmlns:mc="http://schemas.openxmlformats.org/markup-compatibility/2006">
              <mc:Choice xmlns:v="urn:schemas-microsoft-com:vml" Requires="v">
                <p:oleObj spid="_x0000_s73749" name="Equation" r:id="rId3" imgW="533160" imgH="177480" progId="">
                  <p:embed/>
                </p:oleObj>
              </mc:Choice>
              <mc:Fallback>
                <p:oleObj name="Equation" r:id="rId3" imgW="533160" imgH="1774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2000240"/>
                        <a:ext cx="1285884"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428860" y="2714620"/>
          <a:ext cx="4081366" cy="928694"/>
        </p:xfrm>
        <a:graphic>
          <a:graphicData uri="http://schemas.openxmlformats.org/presentationml/2006/ole">
            <mc:AlternateContent xmlns:mc="http://schemas.openxmlformats.org/markup-compatibility/2006">
              <mc:Choice xmlns:v="urn:schemas-microsoft-com:vml" Requires="v">
                <p:oleObj spid="_x0000_s73750" name="Equation" r:id="rId5" imgW="2120760" imgH="482400" progId="Equation.DSMT4">
                  <p:embed/>
                </p:oleObj>
              </mc:Choice>
              <mc:Fallback>
                <p:oleObj name="Equation" r:id="rId5" imgW="2120760" imgH="4824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2714620"/>
                        <a:ext cx="4081366"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A0B34B9-D817-47F5-9B8C-94F2D5E9BE68}" type="slidenum">
              <a:rPr lang="zh-CN" altLang="en-US" smtClean="0"/>
              <a:pPr/>
              <a:t>57</a:t>
            </a:fld>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2051720" y="980728"/>
            <a:ext cx="5010150" cy="4787900"/>
          </a:xfrm>
          <a:prstGeom prst="rect">
            <a:avLst/>
          </a:prstGeom>
          <a:noFill/>
          <a:ln w="9525">
            <a:noFill/>
            <a:miter lim="800000"/>
            <a:headEnd/>
            <a:tailEnd/>
          </a:ln>
        </p:spPr>
      </p:pic>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参数的确定</a:t>
            </a:r>
            <a:endParaRPr lang="zh-CN" altLang="en-US" dirty="0"/>
          </a:p>
        </p:txBody>
      </p:sp>
      <p:sp>
        <p:nvSpPr>
          <p:cNvPr id="3" name="内容占位符 2"/>
          <p:cNvSpPr>
            <a:spLocks noGrp="1"/>
          </p:cNvSpPr>
          <p:nvPr>
            <p:ph idx="1"/>
          </p:nvPr>
        </p:nvSpPr>
        <p:spPr/>
        <p:txBody>
          <a:bodyPr/>
          <a:lstStyle/>
          <a:p>
            <a:r>
              <a:rPr lang="zh-CN" altLang="en-US" dirty="0" smtClean="0"/>
              <a:t>在风险中性世界里：</a:t>
            </a:r>
            <a:endParaRPr lang="en-US" altLang="zh-CN" dirty="0" smtClean="0"/>
          </a:p>
          <a:p>
            <a:pPr lvl="1"/>
            <a:r>
              <a:rPr lang="zh-CN" altLang="en-US" dirty="0" smtClean="0"/>
              <a:t>所有可交易证券的期望收益都是无风险利率；</a:t>
            </a:r>
          </a:p>
          <a:p>
            <a:pPr lvl="1"/>
            <a:r>
              <a:rPr lang="zh-CN" altLang="en-US" dirty="0" smtClean="0"/>
              <a:t>未来现金流可以用其期望值按无风险利率贴现。</a:t>
            </a:r>
            <a:endParaRPr lang="en-US" altLang="zh-CN" dirty="0" smtClean="0"/>
          </a:p>
          <a:p>
            <a:pPr lvl="1">
              <a:buNone/>
            </a:pPr>
            <a:r>
              <a:rPr lang="zh-CN" altLang="en-US" dirty="0" smtClean="0"/>
              <a:t>参数 </a:t>
            </a:r>
            <a:r>
              <a:rPr lang="en-US" altLang="zh-CN" dirty="0" smtClean="0"/>
              <a:t>p </a:t>
            </a:r>
            <a:r>
              <a:rPr lang="zh-CN" altLang="en-US" dirty="0" smtClean="0"/>
              <a:t>、 </a:t>
            </a:r>
            <a:r>
              <a:rPr lang="en-US" altLang="zh-CN" dirty="0" smtClean="0"/>
              <a:t>u </a:t>
            </a:r>
            <a:r>
              <a:rPr lang="zh-CN" altLang="en-US" dirty="0" smtClean="0"/>
              <a:t>、 </a:t>
            </a:r>
            <a:r>
              <a:rPr lang="en-US" altLang="zh-CN" dirty="0" smtClean="0"/>
              <a:t>d </a:t>
            </a:r>
            <a:r>
              <a:rPr lang="zh-CN" altLang="en-US" dirty="0" smtClean="0"/>
              <a:t>须满足</a:t>
            </a:r>
            <a:endParaRPr lang="en-US" altLang="zh-CN" dirty="0" smtClean="0"/>
          </a:p>
          <a:p>
            <a:pPr lvl="1">
              <a:buNone/>
            </a:pPr>
            <a:endParaRPr lang="en-US" altLang="zh-CN" dirty="0" smtClean="0"/>
          </a:p>
          <a:p>
            <a:pPr lvl="1">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6</a:t>
            </a:fld>
            <a:endParaRPr lang="zh-CN" altLang="en-US" dirty="0"/>
          </a:p>
        </p:txBody>
      </p:sp>
      <p:graphicFrame>
        <p:nvGraphicFramePr>
          <p:cNvPr id="7" name="对象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93" name="Equation" r:id="rId3" imgW="114120" imgH="215640" progId="">
                  <p:embed/>
                </p:oleObj>
              </mc:Choice>
              <mc:Fallback>
                <p:oleObj name="Equation" r:id="rId3" imgW="11412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左大括号 7"/>
          <p:cNvSpPr/>
          <p:nvPr/>
        </p:nvSpPr>
        <p:spPr>
          <a:xfrm>
            <a:off x="1500166" y="3929066"/>
            <a:ext cx="428628" cy="18573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2214546" y="3929066"/>
          <a:ext cx="6126968" cy="1857388"/>
        </p:xfrm>
        <a:graphic>
          <a:graphicData uri="http://schemas.openxmlformats.org/presentationml/2006/ole">
            <mc:AlternateContent xmlns:mc="http://schemas.openxmlformats.org/markup-compatibility/2006">
              <mc:Choice xmlns:v="urn:schemas-microsoft-com:vml" Requires="v">
                <p:oleObj spid="_x0000_s3094" name="Equation" r:id="rId5" imgW="3225600" imgH="977760" progId="Equation.DSMT4">
                  <p:embed/>
                </p:oleObj>
              </mc:Choice>
              <mc:Fallback>
                <p:oleObj name="Equation" r:id="rId5" imgW="3225600" imgH="97776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3929066"/>
                        <a:ext cx="6126968" cy="18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参数的确定 </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en-US" dirty="0" smtClean="0"/>
              <a:t>由以上条件可得：</a:t>
            </a:r>
          </a:p>
          <a:p>
            <a:pPr>
              <a:buNone/>
            </a:pPr>
            <a:r>
              <a:rPr lang="zh-CN" altLang="en-US" dirty="0" smtClean="0"/>
              <a:t>			</a:t>
            </a:r>
          </a:p>
          <a:p>
            <a:endParaRPr lang="zh-CN" altLang="en-US" dirty="0" smtClean="0"/>
          </a:p>
          <a:p>
            <a:endParaRPr lang="zh-CN" altLang="en-US" dirty="0" smtClean="0"/>
          </a:p>
          <a:p>
            <a:pPr>
              <a:buNone/>
            </a:pPr>
            <a:endParaRPr lang="zh-CN" altLang="en-US" dirty="0" smtClean="0"/>
          </a:p>
          <a:p>
            <a:endParaRPr lang="en-US" altLang="zh-CN" dirty="0" smtClean="0"/>
          </a:p>
          <a:p>
            <a:r>
              <a:rPr lang="zh-CN" altLang="en-US" dirty="0" smtClean="0"/>
              <a:t>期权价格为</a:t>
            </a:r>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7</a:t>
            </a:fld>
            <a:endParaRPr lang="zh-CN" altLang="en-US" dirty="0"/>
          </a:p>
        </p:txBody>
      </p:sp>
      <p:graphicFrame>
        <p:nvGraphicFramePr>
          <p:cNvPr id="9" name="对象 8"/>
          <p:cNvGraphicFramePr>
            <a:graphicFrameLocks noChangeAspect="1"/>
          </p:cNvGraphicFramePr>
          <p:nvPr/>
        </p:nvGraphicFramePr>
        <p:xfrm>
          <a:off x="3071802" y="2143117"/>
          <a:ext cx="1845482" cy="2214578"/>
        </p:xfrm>
        <a:graphic>
          <a:graphicData uri="http://schemas.openxmlformats.org/presentationml/2006/ole">
            <mc:AlternateContent xmlns:mc="http://schemas.openxmlformats.org/markup-compatibility/2006">
              <mc:Choice xmlns:v="urn:schemas-microsoft-com:vml" Requires="v">
                <p:oleObj spid="_x0000_s4118" name="Equation" r:id="rId3" imgW="761760" imgH="914400" progId="Equation.DSMT4">
                  <p:embed/>
                </p:oleObj>
              </mc:Choice>
              <mc:Fallback>
                <p:oleObj name="Equation" r:id="rId3" imgW="761760" imgH="9144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2143117"/>
                        <a:ext cx="1845482"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571736" y="5143512"/>
          <a:ext cx="3351092" cy="571504"/>
        </p:xfrm>
        <a:graphic>
          <a:graphicData uri="http://schemas.openxmlformats.org/presentationml/2006/ole">
            <mc:AlternateContent xmlns:mc="http://schemas.openxmlformats.org/markup-compatibility/2006">
              <mc:Choice xmlns:v="urn:schemas-microsoft-com:vml" Requires="v">
                <p:oleObj spid="_x0000_s4119" name="Equation" r:id="rId5" imgW="1638000" imgH="279360" progId="Equation.DSMT4">
                  <p:embed/>
                </p:oleObj>
              </mc:Choice>
              <mc:Fallback>
                <p:oleObj name="Equation" r:id="rId5" imgW="1638000" imgH="2793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36" y="5143512"/>
                        <a:ext cx="3351092"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二叉树图的节点</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由于设定的是涨跌倍数，所以节点会自然重合，又因为              ，二叉树</a:t>
            </a:r>
            <a:r>
              <a:rPr lang="zh-CN" altLang="en-US" dirty="0"/>
              <a:t>图中心线上的标的资产</a:t>
            </a:r>
            <a:r>
              <a:rPr lang="zh-CN" altLang="en-US" dirty="0" smtClean="0"/>
              <a:t>价格</a:t>
            </a:r>
            <a:r>
              <a:rPr lang="zh-CN" altLang="en-US" dirty="0"/>
              <a:t>与</a:t>
            </a:r>
            <a:r>
              <a:rPr lang="zh-CN" altLang="en-US" dirty="0" smtClean="0"/>
              <a:t>中心</a:t>
            </a:r>
            <a:r>
              <a:rPr lang="zh-CN" altLang="en-US" dirty="0"/>
              <a:t>值相等</a:t>
            </a:r>
            <a:r>
              <a:rPr lang="zh-CN" altLang="en-US" dirty="0" smtClean="0"/>
              <a:t>。</a:t>
            </a:r>
            <a:endParaRPr lang="en-US" altLang="zh-CN" dirty="0" smtClean="0"/>
          </a:p>
          <a:p>
            <a:endParaRPr lang="en-US" altLang="zh-CN" dirty="0"/>
          </a:p>
          <a:p>
            <a:r>
              <a:rPr lang="zh-CN" altLang="en-US" dirty="0" smtClean="0"/>
              <a:t>在  </a:t>
            </a:r>
            <a:r>
              <a:rPr lang="en-US" altLang="zh-CN" dirty="0" smtClean="0"/>
              <a:t>    </a:t>
            </a:r>
            <a:r>
              <a:rPr lang="zh-CN" altLang="en-US" dirty="0" smtClean="0"/>
              <a:t>时刻，证券价格有</a:t>
            </a:r>
            <a:r>
              <a:rPr lang="en-US" altLang="zh-CN" dirty="0" err="1" smtClean="0"/>
              <a:t>i</a:t>
            </a:r>
            <a:r>
              <a:rPr lang="en-US" altLang="zh-CN" dirty="0" smtClean="0"/>
              <a:t> + 1 </a:t>
            </a:r>
            <a:r>
              <a:rPr lang="zh-CN" altLang="en-US" dirty="0" smtClean="0"/>
              <a:t>种可能，一般表达式为</a:t>
            </a:r>
          </a:p>
          <a:p>
            <a:pPr marL="0" indent="0">
              <a:buNone/>
            </a:pPr>
            <a:endParaRPr lang="zh-CN" altLang="en-US" dirty="0" smtClean="0"/>
          </a:p>
          <a:p>
            <a:pPr>
              <a:buNone/>
            </a:pPr>
            <a:r>
              <a:rPr lang="en-US" altLang="zh-CN" dirty="0" smtClean="0"/>
              <a:t>	</a:t>
            </a:r>
            <a:r>
              <a:rPr lang="zh-CN" altLang="en-US" dirty="0" smtClean="0"/>
              <a:t>其中</a:t>
            </a:r>
            <a:r>
              <a:rPr lang="en-US" altLang="zh-CN" dirty="0" smtClean="0"/>
              <a:t>j = 0,1, ….</a:t>
            </a:r>
            <a:r>
              <a:rPr lang="en-US" altLang="zh-CN" dirty="0" err="1" smtClean="0"/>
              <a:t>i</a:t>
            </a:r>
            <a:endParaRPr lang="en-US" altLang="zh-CN" dirty="0" smtClean="0"/>
          </a:p>
          <a:p>
            <a:r>
              <a:rPr lang="zh-CN" altLang="en-US" dirty="0" smtClean="0"/>
              <a:t>如果假设</a:t>
            </a:r>
            <a:r>
              <a:rPr lang="en-US" altLang="zh-CN" dirty="0" smtClean="0"/>
              <a:t>p = 0.5 </a:t>
            </a:r>
            <a:r>
              <a:rPr lang="zh-CN" altLang="en-US" dirty="0"/>
              <a:t>，虽然</a:t>
            </a:r>
            <a:r>
              <a:rPr lang="zh-CN" altLang="en-US" dirty="0" smtClean="0"/>
              <a:t>节点仍会重合，但二叉树图中心线上的标的资产价格不再和中心值相等。其优点是概率始终不变。</a:t>
            </a:r>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8</a:t>
            </a:fld>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1038152568"/>
              </p:ext>
            </p:extLst>
          </p:nvPr>
        </p:nvGraphicFramePr>
        <p:xfrm>
          <a:off x="1331640" y="1916832"/>
          <a:ext cx="622313" cy="622313"/>
        </p:xfrm>
        <a:graphic>
          <a:graphicData uri="http://schemas.openxmlformats.org/presentationml/2006/ole">
            <mc:AlternateContent xmlns:mc="http://schemas.openxmlformats.org/markup-compatibility/2006">
              <mc:Choice xmlns:v="urn:schemas-microsoft-com:vml" Requires="v">
                <p:oleObj spid="_x0000_s5152" name="Equation" r:id="rId3" imgW="393480" imgH="393480" progId="Equation.DSMT4">
                  <p:embed/>
                </p:oleObj>
              </mc:Choice>
              <mc:Fallback>
                <p:oleObj name="Equation" r:id="rId3" imgW="393480" imgH="39348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916832"/>
                        <a:ext cx="622313" cy="6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86600695"/>
              </p:ext>
            </p:extLst>
          </p:nvPr>
        </p:nvGraphicFramePr>
        <p:xfrm>
          <a:off x="1187624" y="3356992"/>
          <a:ext cx="425452" cy="330907"/>
        </p:xfrm>
        <a:graphic>
          <a:graphicData uri="http://schemas.openxmlformats.org/presentationml/2006/ole">
            <mc:AlternateContent xmlns:mc="http://schemas.openxmlformats.org/markup-compatibility/2006">
              <mc:Choice xmlns:v="urn:schemas-microsoft-com:vml" Requires="v">
                <p:oleObj spid="_x0000_s5153" name="Equation" r:id="rId5" imgW="228600" imgH="177480" progId="Equation.DSMT4">
                  <p:embed/>
                </p:oleObj>
              </mc:Choice>
              <mc:Fallback>
                <p:oleObj name="Equation" r:id="rId5" imgW="228600" imgH="17748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356992"/>
                        <a:ext cx="425452" cy="330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19751104"/>
              </p:ext>
            </p:extLst>
          </p:nvPr>
        </p:nvGraphicFramePr>
        <p:xfrm>
          <a:off x="4139952" y="3861048"/>
          <a:ext cx="1044781" cy="428628"/>
        </p:xfrm>
        <a:graphic>
          <a:graphicData uri="http://schemas.openxmlformats.org/presentationml/2006/ole">
            <mc:AlternateContent xmlns:mc="http://schemas.openxmlformats.org/markup-compatibility/2006">
              <mc:Choice xmlns:v="urn:schemas-microsoft-com:vml" Requires="v">
                <p:oleObj spid="_x0000_s5154" name="Equation" r:id="rId7" imgW="495000" imgH="203040" progId="Equation.DSMT4">
                  <p:embed/>
                </p:oleObj>
              </mc:Choice>
              <mc:Fallback>
                <p:oleObj name="Equation" r:id="rId7" imgW="495000" imgH="20304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2" y="3861048"/>
                        <a:ext cx="1044781"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倒推定价法</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倒推定价法：从树型结构图的末端 </a:t>
            </a:r>
            <a:r>
              <a:rPr lang="en-US" altLang="zh-CN" dirty="0" smtClean="0"/>
              <a:t>T </a:t>
            </a:r>
            <a:r>
              <a:rPr lang="zh-CN" altLang="en-US" dirty="0" smtClean="0"/>
              <a:t>时刻开始往回倒推，为期权定价。</a:t>
            </a:r>
          </a:p>
          <a:p>
            <a:r>
              <a:rPr lang="zh-CN" altLang="en-US" dirty="0" smtClean="0"/>
              <a:t>欧式期权：将 </a:t>
            </a:r>
            <a:r>
              <a:rPr lang="en-US" altLang="zh-CN" dirty="0" smtClean="0"/>
              <a:t>T </a:t>
            </a:r>
            <a:r>
              <a:rPr lang="zh-CN" altLang="en-US" dirty="0" smtClean="0"/>
              <a:t>时刻期权价值的预期值在 ∆</a:t>
            </a:r>
            <a:r>
              <a:rPr lang="en-US" altLang="zh-CN" dirty="0" smtClean="0"/>
              <a:t>t </a:t>
            </a:r>
            <a:r>
              <a:rPr lang="zh-CN" altLang="en-US" dirty="0" smtClean="0"/>
              <a:t>时间长度内以无风险利率 </a:t>
            </a:r>
            <a:r>
              <a:rPr lang="en-US" altLang="zh-CN" dirty="0" smtClean="0"/>
              <a:t>r </a:t>
            </a:r>
            <a:r>
              <a:rPr lang="zh-CN" altLang="en-US" dirty="0" smtClean="0"/>
              <a:t>贴现求出每一节点上的期权价值。</a:t>
            </a:r>
          </a:p>
          <a:p>
            <a:r>
              <a:rPr lang="zh-CN" altLang="en-US" dirty="0" smtClean="0"/>
              <a:t>美式期权：在树型结构的每一个节点上，比较在本时刻提前执行期权和继续再持有 ∆</a:t>
            </a:r>
            <a:r>
              <a:rPr lang="en-US" altLang="zh-CN" dirty="0" smtClean="0"/>
              <a:t>t </a:t>
            </a:r>
            <a:r>
              <a:rPr lang="zh-CN" altLang="en-US" dirty="0" smtClean="0"/>
              <a:t>时间到下一个时刻再执行期权的价值，选择较大者作为本节点的期权价值。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9</a:t>
            </a:fld>
            <a:endParaRPr lang="zh-CN" altLang="en-US" dirty="0"/>
          </a:p>
        </p:txBody>
      </p:sp>
    </p:spTree>
  </p:cSld>
  <p:clrMapOvr>
    <a:masterClrMapping/>
  </p:clrMapOvr>
  <p:transition spd="slow">
    <p:pull dir="ru"/>
  </p:transition>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1046</TotalTime>
  <Words>2725</Words>
  <Application>Microsoft Office PowerPoint</Application>
  <PresentationFormat>全屏显示(4:3)</PresentationFormat>
  <Paragraphs>424</Paragraphs>
  <Slides>57</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59" baseType="lpstr">
      <vt:lpstr>主题1</vt:lpstr>
      <vt:lpstr>Equation</vt:lpstr>
      <vt:lpstr> 金融工程  第十二章  期权定价的数值方法  </vt:lpstr>
      <vt:lpstr>目录</vt:lpstr>
      <vt:lpstr>目录</vt:lpstr>
      <vt:lpstr>单步二叉树模型</vt:lpstr>
      <vt:lpstr>证券价格的树形结构</vt:lpstr>
      <vt:lpstr>参数的确定</vt:lpstr>
      <vt:lpstr>参数的确定 (cont.)</vt:lpstr>
      <vt:lpstr>二叉树图的节点  </vt:lpstr>
      <vt:lpstr>倒推定价法</vt:lpstr>
      <vt:lpstr>案例 12.1 ：美式看跌期权的二叉树定价</vt:lpstr>
      <vt:lpstr>案例 12.1 ：美式看跌期权的二叉树定价 (cont.)  </vt:lpstr>
      <vt:lpstr>案例 12.1 ：美式看跌期权的二叉树定价 (cont.)</vt:lpstr>
      <vt:lpstr>二叉树定价的一般过程：以美式看跌期权为例 </vt:lpstr>
      <vt:lpstr>有红利资产期权的定价：支付连续红利率q</vt:lpstr>
      <vt:lpstr>有红利资产期权的定价：支付已知红利率</vt:lpstr>
      <vt:lpstr>有红利资产期权的定价：支付已知红利率(cont.)</vt:lpstr>
      <vt:lpstr>有红利资产期权的定价：支付已知红利数额</vt:lpstr>
      <vt:lpstr>有红利资产期权的定价：支付已知红利数额(cont.)</vt:lpstr>
      <vt:lpstr>有红利资产期权的定价：支付已知红利数额(cont.) </vt:lpstr>
      <vt:lpstr>有红利资产期权的定价：支付已知红利数额(cont.)</vt:lpstr>
      <vt:lpstr>构造树图的其他方法和思路</vt:lpstr>
      <vt:lpstr>p = 0.5 的二叉树图</vt:lpstr>
      <vt:lpstr>三叉树图</vt:lpstr>
      <vt:lpstr>三叉树图 (cont.) </vt:lpstr>
      <vt:lpstr>三叉树图 (cont.)</vt:lpstr>
      <vt:lpstr>控制方差技术</vt:lpstr>
      <vt:lpstr>控制方差技术 (cont.)</vt:lpstr>
      <vt:lpstr>适应性网状模型</vt:lpstr>
      <vt:lpstr>目录</vt:lpstr>
      <vt:lpstr>蒙特卡罗模拟</vt:lpstr>
      <vt:lpstr>随机路径</vt:lpstr>
      <vt:lpstr>随机路径 (cont.)</vt:lpstr>
      <vt:lpstr>随机路径 (cont.)</vt:lpstr>
      <vt:lpstr>案例 12.2 ：蒙特卡罗模拟的路径模拟 </vt:lpstr>
      <vt:lpstr>案例 12.2 ：蒙特卡罗模拟的路径模拟（ Cont. ）</vt:lpstr>
      <vt:lpstr>ε 的产生</vt:lpstr>
      <vt:lpstr>模拟运算次数的确定</vt:lpstr>
      <vt:lpstr>主要优点和主要缺点</vt:lpstr>
      <vt:lpstr>目录</vt:lpstr>
      <vt:lpstr>主要思想</vt:lpstr>
      <vt:lpstr>划分格点</vt:lpstr>
      <vt:lpstr>有限差分方法的格点图</vt:lpstr>
      <vt:lpstr>隐性差分法下                  的差分近似</vt:lpstr>
      <vt:lpstr>隐性差分法下                 的差分近似</vt:lpstr>
      <vt:lpstr>隐性差分法下                 的差分近似</vt:lpstr>
      <vt:lpstr>“隐性”差分方程</vt:lpstr>
      <vt:lpstr>理解隐性有限差分方法</vt:lpstr>
      <vt:lpstr>边界条件</vt:lpstr>
      <vt:lpstr>求解期权价值</vt:lpstr>
      <vt:lpstr>显性有限差分法－方法1</vt:lpstr>
      <vt:lpstr>显性有限差分法 －方法1</vt:lpstr>
      <vt:lpstr>理解显性有限差分法</vt:lpstr>
      <vt:lpstr>显性有限差分法－方法2</vt:lpstr>
      <vt:lpstr>有限差分方法和树图方法的比较</vt:lpstr>
      <vt:lpstr>隐性和显性有限差分方法的比较</vt:lpstr>
      <vt:lpstr>有限差分方法的应用</vt:lpstr>
      <vt:lpstr>PowerPoint 演示文稿</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Liao Muying</dc:creator>
  <cp:lastModifiedBy>ZZL</cp:lastModifiedBy>
  <cp:revision>147</cp:revision>
  <dcterms:created xsi:type="dcterms:W3CDTF">2011-09-18T13:13:48Z</dcterms:created>
  <dcterms:modified xsi:type="dcterms:W3CDTF">2012-12-18T14:01:32Z</dcterms:modified>
</cp:coreProperties>
</file>