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57"/>
  </p:notesMasterIdLst>
  <p:handoutMasterIdLst>
    <p:handoutMasterId r:id="rId58"/>
  </p:handoutMasterIdLst>
  <p:sldIdLst>
    <p:sldId id="292" r:id="rId2"/>
    <p:sldId id="294" r:id="rId3"/>
    <p:sldId id="295" r:id="rId4"/>
    <p:sldId id="296"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30" r:id="rId39"/>
    <p:sldId id="331" r:id="rId40"/>
    <p:sldId id="332" r:id="rId41"/>
    <p:sldId id="333" r:id="rId42"/>
    <p:sldId id="334" r:id="rId43"/>
    <p:sldId id="335" r:id="rId44"/>
    <p:sldId id="336" r:id="rId45"/>
    <p:sldId id="337" r:id="rId46"/>
    <p:sldId id="338" r:id="rId47"/>
    <p:sldId id="339" r:id="rId48"/>
    <p:sldId id="340" r:id="rId49"/>
    <p:sldId id="341" r:id="rId50"/>
    <p:sldId id="342" r:id="rId51"/>
    <p:sldId id="343" r:id="rId52"/>
    <p:sldId id="344" r:id="rId53"/>
    <p:sldId id="345" r:id="rId54"/>
    <p:sldId id="346" r:id="rId55"/>
    <p:sldId id="347"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295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6F910D0-BB92-4BFC-AF5E-4FFEA8271541}" type="datetimeFigureOut">
              <a:rPr lang="zh-CN" altLang="en-US" smtClean="0"/>
              <a:pPr/>
              <a:t>2012/12/25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D8C07F0-D124-42EB-A7A6-05D491F6BBDE}" type="slidenum">
              <a:rPr lang="zh-CN" altLang="en-US" smtClean="0"/>
              <a:pPr/>
              <a:t>‹#›</a:t>
            </a:fld>
            <a:endParaRPr lang="zh-CN" altLang="en-US"/>
          </a:p>
        </p:txBody>
      </p:sp>
    </p:spTree>
    <p:extLst>
      <p:ext uri="{BB962C8B-B14F-4D97-AF65-F5344CB8AC3E}">
        <p14:creationId xmlns:p14="http://schemas.microsoft.com/office/powerpoint/2010/main" val="993359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AE7387-618B-47F8-94A6-4B8A0E94FC83}" type="datetimeFigureOut">
              <a:rPr lang="zh-CN" altLang="en-US" smtClean="0"/>
              <a:pPr/>
              <a:t>2012/12/25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5D4912-9744-409D-8085-B97C9A000F49}" type="slidenum">
              <a:rPr lang="zh-CN" altLang="en-US" smtClean="0"/>
              <a:pPr/>
              <a:t>‹#›</a:t>
            </a:fld>
            <a:endParaRPr lang="zh-CN" altLang="en-US"/>
          </a:p>
        </p:txBody>
      </p:sp>
    </p:spTree>
    <p:extLst>
      <p:ext uri="{BB962C8B-B14F-4D97-AF65-F5344CB8AC3E}">
        <p14:creationId xmlns:p14="http://schemas.microsoft.com/office/powerpoint/2010/main" val="2400344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67544" y="908720"/>
            <a:ext cx="8229600" cy="1656183"/>
          </a:xfrm>
        </p:spPr>
        <p:txBody>
          <a:bodyPr/>
          <a:lstStyle>
            <a:lvl1pPr algn="ctr">
              <a:defRPr sz="3600" b="1">
                <a:solidFill>
                  <a:srgbClr val="006633"/>
                </a:solidFill>
                <a:latin typeface="楷体" pitchFamily="49" charset="-122"/>
                <a:ea typeface="楷体" pitchFamily="49" charset="-122"/>
              </a:defRPr>
            </a:lvl1pPr>
          </a:lstStyle>
          <a:p>
            <a:r>
              <a:rPr lang="zh-CN" altLang="en-US" dirty="0" smtClean="0"/>
              <a:t>单击此处编辑母版标题样式</a:t>
            </a:r>
            <a:r>
              <a:rPr lang="en-US" altLang="zh-CN" dirty="0" smtClean="0"/>
              <a:t/>
            </a:r>
            <a:br>
              <a:rPr lang="en-US" altLang="zh-CN" dirty="0" smtClean="0"/>
            </a:br>
            <a:endParaRPr lang="zh-CN" altLang="en-US" dirty="0"/>
          </a:p>
        </p:txBody>
      </p:sp>
      <p:cxnSp>
        <p:nvCxnSpPr>
          <p:cNvPr id="6" name="直接连接符 5"/>
          <p:cNvCxnSpPr/>
          <p:nvPr/>
        </p:nvCxnSpPr>
        <p:spPr>
          <a:xfrm>
            <a:off x="0" y="40466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620688"/>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5496" y="652534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标题 1"/>
          <p:cNvSpPr txBox="1">
            <a:spLocks/>
          </p:cNvSpPr>
          <p:nvPr/>
        </p:nvSpPr>
        <p:spPr bwMode="auto">
          <a:xfrm>
            <a:off x="467544" y="3212976"/>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3600" b="1">
                <a:latin typeface="楷体" pitchFamily="49" charset="-122"/>
                <a:ea typeface="楷体" pitchFamily="49"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200" b="0" i="0" u="none" strike="noStrike" kern="0" cap="none" spc="0" normalizeH="0" baseline="0" noProof="0" dirty="0" smtClean="0">
                <a:ln>
                  <a:noFill/>
                </a:ln>
                <a:solidFill>
                  <a:srgbClr val="006633"/>
                </a:solidFill>
                <a:effectLst/>
                <a:uLnTx/>
                <a:uFillTx/>
                <a:latin typeface="Adobe Jenson Pro" pitchFamily="18" charset="0"/>
                <a:ea typeface="Adobe 黑体 Std R" pitchFamily="34" charset="-122"/>
                <a:cs typeface="+mn-cs"/>
              </a:rPr>
              <a:t>厦门大学金融系 </a:t>
            </a: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rPr>
              <a:t>郑振龙 陈蓉</a:t>
            </a: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smtClean="0">
              <a:ln>
                <a:noFill/>
              </a:ln>
              <a:solidFill>
                <a:srgbClr val="006633"/>
              </a:solidFill>
              <a:effectLst/>
              <a:uLnTx/>
              <a:uFillTx/>
              <a:latin typeface="Adobe Jenson Pro" pitchFamily="18" charset="0"/>
              <a:ea typeface="Adobe 黑体 Std R" pitchFamily="34"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0" cap="none" spc="0" normalizeH="0" baseline="0" noProof="0" dirty="0" smtClean="0">
              <a:ln>
                <a:noFill/>
              </a:ln>
              <a:solidFill>
                <a:schemeClr val="tx2"/>
              </a:solidFill>
              <a:effectLst/>
              <a:uLnTx/>
              <a:uFillTx/>
              <a:latin typeface="Adobe Jenson Pro" pitchFamily="18" charset="0"/>
              <a:ea typeface="Adobe 黑体 Std R"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chemeClr val="tx2"/>
              </a:solidFill>
              <a:effectLst/>
              <a:uLnTx/>
              <a:uFillTx/>
              <a:latin typeface="楷体" pitchFamily="49" charset="-122"/>
              <a:ea typeface="楷体" pitchFamily="49" charset="-122"/>
              <a:cs typeface="+mj-cs"/>
            </a:endParaRPr>
          </a:p>
        </p:txBody>
      </p:sp>
      <p:sp>
        <p:nvSpPr>
          <p:cNvPr id="16" name="标题 1"/>
          <p:cNvSpPr txBox="1">
            <a:spLocks/>
          </p:cNvSpPr>
          <p:nvPr/>
        </p:nvSpPr>
        <p:spPr bwMode="auto">
          <a:xfrm>
            <a:off x="467544" y="1916832"/>
            <a:ext cx="8229600" cy="99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3600" b="1">
                <a:latin typeface="楷体" pitchFamily="49" charset="-122"/>
                <a:ea typeface="楷体" pitchFamily="49"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0" cap="none" spc="0" normalizeH="0" baseline="0" noProof="0" dirty="0">
              <a:ln>
                <a:noFill/>
              </a:ln>
              <a:solidFill>
                <a:schemeClr val="tx2"/>
              </a:solidFill>
              <a:effectLst/>
              <a:uLnTx/>
              <a:uFillTx/>
              <a:latin typeface="楷体" pitchFamily="49" charset="-122"/>
              <a:ea typeface="楷体" pitchFamily="49" charset="-122"/>
              <a:cs typeface="+mj-cs"/>
            </a:endParaRPr>
          </a:p>
        </p:txBody>
      </p:sp>
      <p:sp>
        <p:nvSpPr>
          <p:cNvPr id="27" name="TextBox 26"/>
          <p:cNvSpPr txBox="1"/>
          <p:nvPr/>
        </p:nvSpPr>
        <p:spPr>
          <a:xfrm>
            <a:off x="251520" y="6519446"/>
            <a:ext cx="3168352" cy="338554"/>
          </a:xfrm>
          <a:prstGeom prst="rect">
            <a:avLst/>
          </a:prstGeom>
          <a:noFill/>
        </p:spPr>
        <p:txBody>
          <a:bodyPr wrap="square" rtlCol="0">
            <a:spAutoFit/>
          </a:bodyPr>
          <a:lstStyle/>
          <a:p>
            <a:pPr algn="l"/>
            <a:r>
              <a:rPr lang="zh-CN" altLang="en-US" sz="1600" b="0" dirty="0" smtClean="0">
                <a:solidFill>
                  <a:schemeClr val="accent6">
                    <a:lumMod val="50000"/>
                  </a:schemeClr>
                </a:solidFill>
                <a:latin typeface="Adobe 黑体 Std R" pitchFamily="34" charset="-122"/>
                <a:ea typeface="Adobe 黑体 Std R" pitchFamily="34" charset="-122"/>
              </a:rPr>
              <a:t>金融工程</a:t>
            </a:r>
            <a:endParaRPr lang="zh-CN" altLang="en-US" sz="1600" b="0" dirty="0">
              <a:solidFill>
                <a:schemeClr val="accent6">
                  <a:lumMod val="50000"/>
                </a:schemeClr>
              </a:solidFill>
              <a:latin typeface="Adobe Jenson Pro" pitchFamily="18" charset="0"/>
              <a:ea typeface="Adobe 黑体 Std R" pitchFamily="34" charset="-122"/>
            </a:endParaRPr>
          </a:p>
        </p:txBody>
      </p:sp>
      <p:pic>
        <p:nvPicPr>
          <p:cNvPr id="29" name="图片 28" descr="11824837100.jpg"/>
          <p:cNvPicPr>
            <a:picLocks noChangeAspect="1"/>
          </p:cNvPicPr>
          <p:nvPr/>
        </p:nvPicPr>
        <p:blipFill>
          <a:blip r:embed="rId2" cstate="print"/>
          <a:stretch>
            <a:fillRect/>
          </a:stretch>
        </p:blipFill>
        <p:spPr>
          <a:xfrm>
            <a:off x="3807296" y="4725144"/>
            <a:ext cx="1556792" cy="1556792"/>
          </a:xfrm>
          <a:prstGeom prst="rect">
            <a:avLst/>
          </a:prstGeom>
        </p:spPr>
      </p:pic>
    </p:spTree>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47625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71550" y="1700213"/>
            <a:ext cx="3595688"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700213"/>
            <a:ext cx="3597275"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vl1pPr>
          </a:lstStyle>
          <a:p>
            <a:endParaRPr lang="zh-CN" altLang="en-US" dirty="0"/>
          </a:p>
        </p:txBody>
      </p:sp>
      <p:sp>
        <p:nvSpPr>
          <p:cNvPr id="6" name="页脚占位符 5"/>
          <p:cNvSpPr>
            <a:spLocks noGrp="1"/>
          </p:cNvSpPr>
          <p:nvPr>
            <p:ph type="ftr" sz="quarter" idx="11"/>
          </p:nvPr>
        </p:nvSpPr>
        <p:spPr/>
        <p:txBody>
          <a:bodyPr/>
          <a:lstStyle>
            <a:lvl1pPr>
              <a:defRPr/>
            </a:lvl1pPr>
          </a:lstStyle>
          <a:p>
            <a:r>
              <a:rPr lang="en-US" altLang="zh-CN" smtClean="0">
                <a:solidFill>
                  <a:srgbClr val="594A6F"/>
                </a:solidFill>
                <a:latin typeface="Times New Roman" pitchFamily="18" charset="0"/>
              </a:rPr>
              <a:t>Copyright © 2012 Zheng, Zhenlong &amp; Chen, Rong</a:t>
            </a:r>
            <a:endParaRPr lang="zh-CN" altLang="en-US" dirty="0"/>
          </a:p>
        </p:txBody>
      </p:sp>
      <p:sp>
        <p:nvSpPr>
          <p:cNvPr id="7" name="灯片编号占位符 6"/>
          <p:cNvSpPr>
            <a:spLocks noGrp="1"/>
          </p:cNvSpPr>
          <p:nvPr>
            <p:ph type="sldNum" sz="quarter" idx="12"/>
          </p:nvPr>
        </p:nvSpPr>
        <p:spPr/>
        <p:txBody>
          <a:bodyPr/>
          <a:lstStyle>
            <a:lvl1pPr>
              <a:defRPr/>
            </a:lvl1pPr>
          </a:lstStyle>
          <a:p>
            <a:r>
              <a:rPr lang="en-US" altLang="zh-CN" smtClean="0"/>
              <a:t>0</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lang="zh-CN" altLang="en-US" sz="3600" b="0" dirty="0">
                <a:solidFill>
                  <a:schemeClr val="tx2"/>
                </a:solidFill>
                <a:latin typeface="Adobe Jenson Pro" pitchFamily="18" charset="0"/>
                <a:ea typeface="楷体" pitchFamily="49" charset="-122"/>
                <a:cs typeface="+mj-cs"/>
              </a:defRPr>
            </a:lvl1pPr>
          </a:lstStyle>
          <a:p>
            <a:pPr lvl="0" algn="l" rtl="0" eaLnBrk="0" fontAlgn="base" hangingPunct="0">
              <a:spcBef>
                <a:spcPct val="0"/>
              </a:spcBef>
              <a:spcAft>
                <a:spcPct val="0"/>
              </a:spcAft>
            </a:pPr>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dobe Jenson Pro" pitchFamily="18" charset="0"/>
                <a:ea typeface="Adobe 黑体 Std R" pitchFamily="34" charset="-122"/>
              </a:defRPr>
            </a:lvl1pPr>
            <a:lvl2pPr>
              <a:defRPr>
                <a:latin typeface="Adobe Jenson Pro" pitchFamily="18" charset="0"/>
                <a:ea typeface="Adobe 黑体 Std R" pitchFamily="34" charset="-122"/>
              </a:defRPr>
            </a:lvl2pPr>
            <a:lvl3pPr>
              <a:defRPr>
                <a:latin typeface="Adobe Jenson Pro" pitchFamily="18" charset="0"/>
                <a:ea typeface="Adobe 黑体 Std R" pitchFamily="34" charset="-122"/>
              </a:defRPr>
            </a:lvl3pPr>
            <a:lvl4pPr>
              <a:defRPr>
                <a:latin typeface="Adobe Jenson Pro" pitchFamily="18" charset="0"/>
                <a:ea typeface="Adobe 黑体 Std R" pitchFamily="34" charset="-122"/>
              </a:defRPr>
            </a:lvl4pPr>
            <a:lvl5pPr>
              <a:defRPr>
                <a:latin typeface="Adobe Jenson Pro" pitchFamily="18" charset="0"/>
                <a:ea typeface="Adobe 黑体 Std R"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endParaRPr lang="zh-CN" altLang="en-US" dirty="0"/>
          </a:p>
        </p:txBody>
      </p:sp>
      <p:sp>
        <p:nvSpPr>
          <p:cNvPr id="5" name="Rectangle 5"/>
          <p:cNvSpPr>
            <a:spLocks noGrp="1" noChangeArrowheads="1"/>
          </p:cNvSpPr>
          <p:nvPr>
            <p:ph type="ftr" sz="quarter" idx="11"/>
          </p:nvPr>
        </p:nvSpPr>
        <p:spPr>
          <a:xfrm>
            <a:off x="1807046" y="6356176"/>
            <a:ext cx="5429250" cy="457200"/>
          </a:xfrm>
        </p:spPr>
        <p:txBody>
          <a:bodyPr/>
          <a:lstStyle>
            <a:lvl1pPr>
              <a:defRPr/>
            </a:lvl1pPr>
          </a:lstStyle>
          <a:p>
            <a:r>
              <a:rPr lang="en-US" altLang="zh-CN" smtClean="0"/>
              <a:t>Copyright © 2012 Zheng, Zhenlong &amp; Chen, Rong</a:t>
            </a:r>
            <a:endParaRPr lang="zh-CN" altLang="en-US"/>
          </a:p>
        </p:txBody>
      </p:sp>
      <p:sp>
        <p:nvSpPr>
          <p:cNvPr id="6" name="Rectangle 6"/>
          <p:cNvSpPr>
            <a:spLocks noGrp="1" noChangeArrowheads="1"/>
          </p:cNvSpPr>
          <p:nvPr>
            <p:ph type="sldNum" sz="quarter" idx="12"/>
          </p:nvPr>
        </p:nvSpPr>
        <p:spPr>
          <a:xfrm>
            <a:off x="6553200" y="6356176"/>
            <a:ext cx="2133600" cy="457200"/>
          </a:xfrm>
        </p:spPr>
        <p:txBody>
          <a:bodyPr/>
          <a:lstStyle>
            <a:lvl1pPr>
              <a:defRPr/>
            </a:lvl1pPr>
          </a:lstStyle>
          <a:p>
            <a:fld id="{7A0B34B9-D817-47F5-9B8C-94F2D5E9BE68}" type="slidenum">
              <a:rPr lang="zh-CN" altLang="en-US" smtClean="0"/>
              <a:pPr/>
              <a:t>‹#›</a:t>
            </a:fld>
            <a:endParaRPr lang="zh-CN" altLang="en-US"/>
          </a:p>
        </p:txBody>
      </p:sp>
    </p:spTree>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9"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5"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单击此处编辑母版标题样式</a:t>
            </a:r>
          </a:p>
        </p:txBody>
      </p:sp>
      <p:sp>
        <p:nvSpPr>
          <p:cNvPr id="205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6629" name="Rectangle 5"/>
          <p:cNvSpPr>
            <a:spLocks noGrp="1" noChangeArrowheads="1"/>
          </p:cNvSpPr>
          <p:nvPr>
            <p:ph type="ftr" sz="quarter" idx="3"/>
          </p:nvPr>
        </p:nvSpPr>
        <p:spPr bwMode="auto">
          <a:xfrm>
            <a:off x="1643063" y="6248400"/>
            <a:ext cx="54292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b="1">
                <a:latin typeface="Adobe Jenson Pro" pitchFamily="18" charset="0"/>
                <a:ea typeface="+mn-ea"/>
              </a:defRPr>
            </a:lvl1pPr>
          </a:lstStyle>
          <a:p>
            <a:r>
              <a:rPr lang="en-US" altLang="zh-CN" smtClean="0">
                <a:solidFill>
                  <a:srgbClr val="594A6F"/>
                </a:solidFill>
                <a:latin typeface="Times New Roman" pitchFamily="18" charset="0"/>
              </a:rPr>
              <a:t>Copyright © 2012 Zheng, Zhenlong &amp; Chen, Rong</a:t>
            </a:r>
            <a:endParaRPr lang="zh-CN" altLang="en-US" dirty="0"/>
          </a:p>
        </p:txBody>
      </p:sp>
      <p:sp>
        <p:nvSpPr>
          <p:cNvPr id="2663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Adobe Jenson Pro" pitchFamily="18" charset="0"/>
                <a:ea typeface="+mn-ea"/>
              </a:defRPr>
            </a:lvl1pPr>
          </a:lstStyle>
          <a:p>
            <a:r>
              <a:rPr lang="en-US" altLang="zh-CN" smtClean="0"/>
              <a:t>0</a:t>
            </a:r>
            <a:endParaRPr lang="zh-CN" altLang="en-US" dirty="0"/>
          </a:p>
        </p:txBody>
      </p:sp>
      <p:sp>
        <p:nvSpPr>
          <p:cNvPr id="1030"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zh-CN" altLang="en-US"/>
          </a:p>
        </p:txBody>
      </p:sp>
      <p:sp>
        <p:nvSpPr>
          <p:cNvPr id="1031" name="Line 8"/>
          <p:cNvSpPr>
            <a:spLocks noChangeShapeType="1"/>
          </p:cNvSpPr>
          <p:nvPr/>
        </p:nvSpPr>
        <p:spPr bwMode="auto">
          <a:xfrm>
            <a:off x="467544" y="6453336"/>
            <a:ext cx="8229600" cy="0"/>
          </a:xfrm>
          <a:prstGeom prst="line">
            <a:avLst/>
          </a:prstGeom>
          <a:noFill/>
          <a:ln w="19050">
            <a:solidFill>
              <a:schemeClr val="accent1"/>
            </a:solidFill>
            <a:round/>
            <a:headEnd/>
            <a:tailEnd/>
          </a:ln>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ransition spd="slow">
    <p:pull dir="ru"/>
  </p:transition>
  <p:timing>
    <p:tnLst>
      <p:par>
        <p:cTn id="1" dur="indefinite" restart="never" nodeType="tmRoot"/>
      </p:par>
    </p:tnLst>
  </p:timing>
  <p:hf hdr="0" dt="0"/>
  <p:txStyles>
    <p:titleStyle>
      <a:lvl1pPr algn="l" rtl="0" eaLnBrk="1" fontAlgn="base" hangingPunct="1">
        <a:spcBef>
          <a:spcPct val="0"/>
        </a:spcBef>
        <a:spcAft>
          <a:spcPct val="0"/>
        </a:spcAft>
        <a:defRPr sz="3600" b="1">
          <a:solidFill>
            <a:schemeClr val="tx2"/>
          </a:solidFill>
          <a:latin typeface="Adobe Jenson Pro" pitchFamily="18" charset="0"/>
          <a:ea typeface="Adobe 仿宋 Std R" pitchFamily="18" charset="-122"/>
          <a:cs typeface="+mj-cs"/>
        </a:defRPr>
      </a:lvl1pPr>
      <a:lvl2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2pPr>
      <a:lvl3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3pPr>
      <a:lvl4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4pPr>
      <a:lvl5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2600">
          <a:solidFill>
            <a:schemeClr val="tx1"/>
          </a:solidFill>
          <a:latin typeface="Adobe Jenson Pro" pitchFamily="18" charset="0"/>
          <a:ea typeface="Adobe 黑体 Std R" pitchFamily="34" charset="-122"/>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Ø"/>
        <a:defRPr sz="2200">
          <a:solidFill>
            <a:schemeClr val="tx1"/>
          </a:solidFill>
          <a:latin typeface="Adobe Jenson Pro" pitchFamily="18" charset="0"/>
          <a:ea typeface="Adobe 黑体 Std R" pitchFamily="34" charset="-122"/>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1900">
          <a:solidFill>
            <a:schemeClr val="tx1"/>
          </a:solidFill>
          <a:latin typeface="Adobe Jenson Pro" pitchFamily="18" charset="0"/>
          <a:ea typeface="Adobe 黑体 Std R" pitchFamily="34" charset="-122"/>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1600">
          <a:solidFill>
            <a:schemeClr val="tx1"/>
          </a:solidFill>
          <a:latin typeface="Adobe Jenson Pro" pitchFamily="18" charset="0"/>
          <a:ea typeface="Adobe 黑体 Std R" pitchFamily="34" charset="-122"/>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1400">
          <a:solidFill>
            <a:schemeClr val="tx1"/>
          </a:solidFill>
          <a:latin typeface="Adobe Jenson Pro" pitchFamily="18" charset="0"/>
          <a:ea typeface="Adobe 黑体 Std R" pitchFamily="34" charset="-122"/>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noChangeArrowheads="1"/>
          </p:cNvSpPr>
          <p:nvPr>
            <p:ph type="title"/>
          </p:nvPr>
        </p:nvSpPr>
        <p:spPr/>
        <p:txBody>
          <a:bodyPr anchor="b"/>
          <a:lstStyle/>
          <a:p>
            <a:r>
              <a:rPr lang="zh-CN" altLang="en-US" sz="4800" dirty="0" smtClean="0"/>
              <a:t>   </a:t>
            </a:r>
            <a:r>
              <a:rPr lang="en-US" altLang="zh-CN" sz="4800" dirty="0" smtClean="0"/>
              <a:t/>
            </a:r>
            <a:br>
              <a:rPr lang="en-US" altLang="zh-CN" sz="4800" dirty="0" smtClean="0"/>
            </a:br>
            <a:r>
              <a:rPr lang="en-US" altLang="zh-CN" sz="4800" dirty="0" smtClean="0"/>
              <a:t/>
            </a:r>
            <a:br>
              <a:rPr lang="en-US" altLang="zh-CN" sz="4800" dirty="0" smtClean="0"/>
            </a:br>
            <a:r>
              <a:rPr lang="en-US" altLang="zh-CN" sz="4800" dirty="0" smtClean="0"/>
              <a:t/>
            </a:r>
            <a:br>
              <a:rPr lang="en-US" altLang="zh-CN" sz="4800" dirty="0" smtClean="0"/>
            </a:br>
            <a:r>
              <a:rPr lang="en-US" altLang="zh-CN" sz="4800" dirty="0" smtClean="0"/>
              <a:t/>
            </a:r>
            <a:br>
              <a:rPr lang="en-US" altLang="zh-CN" sz="4800" dirty="0" smtClean="0"/>
            </a:br>
            <a:r>
              <a:rPr lang="zh-CN" altLang="en-US" dirty="0" smtClean="0"/>
              <a:t>金融工程</a:t>
            </a:r>
            <a:r>
              <a:rPr lang="en-US" altLang="zh-CN" sz="4800" dirty="0" smtClean="0"/>
              <a:t/>
            </a:r>
            <a:br>
              <a:rPr lang="en-US" altLang="zh-CN" sz="4800" dirty="0" smtClean="0"/>
            </a:br>
            <a:r>
              <a:rPr lang="zh-CN" altLang="en-US" sz="3200" b="0" dirty="0" smtClean="0"/>
              <a:t>第十三章  期权的交易策略及其应用</a:t>
            </a:r>
            <a:r>
              <a:rPr lang="zh-CN" altLang="en-US" sz="4800" dirty="0" smtClean="0"/>
              <a:t/>
            </a:r>
            <a:br>
              <a:rPr lang="zh-CN" altLang="en-US" sz="4800" dirty="0" smtClean="0"/>
            </a:br>
            <a:r>
              <a:rPr lang="zh-CN" altLang="en-US" sz="4800" dirty="0" smtClean="0"/>
              <a:t>		</a:t>
            </a:r>
            <a:endParaRPr lang="zh-CN" altLang="en-US" dirty="0" smtClean="0"/>
          </a:p>
        </p:txBody>
      </p:sp>
    </p:spTree>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zh-CN" altLang="en-US" smtClean="0"/>
              <a:t>案例 13.3 ：期权的其他作用</a:t>
            </a:r>
          </a:p>
        </p:txBody>
      </p:sp>
      <p:sp>
        <p:nvSpPr>
          <p:cNvPr id="13317" name="Rectangle 3"/>
          <p:cNvSpPr>
            <a:spLocks noGrp="1" noChangeArrowheads="1"/>
          </p:cNvSpPr>
          <p:nvPr>
            <p:ph idx="1"/>
          </p:nvPr>
        </p:nvSpPr>
        <p:spPr/>
        <p:txBody>
          <a:bodyPr/>
          <a:lstStyle/>
          <a:p>
            <a:endParaRPr lang="zh-CN" altLang="en-US" dirty="0" smtClean="0"/>
          </a:p>
          <a:p>
            <a:pPr>
              <a:buNone/>
            </a:pPr>
            <a:endParaRPr lang="en-US" altLang="zh-CN" dirty="0" smtClean="0"/>
          </a:p>
          <a:p>
            <a:r>
              <a:rPr lang="zh-CN" altLang="en-US" dirty="0" smtClean="0"/>
              <a:t>仍然以 GE 期权为例。假设 2007 年 8 月 31 日，有投资者 C 长期看好 GE 公司，但认为受市场整体波动冲击，GE 股票短期有很大可能向下调整。C 可以有多种操作手段，如：</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10</a:t>
            </a:fld>
            <a:endParaRPr lang="zh-CN" altLang="en-US"/>
          </a:p>
        </p:txBody>
      </p:sp>
    </p:spTree>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zh-CN" altLang="en-US" smtClean="0"/>
              <a:t>案例 13.3 ：期权的其他作用 (cont.)</a:t>
            </a:r>
          </a:p>
        </p:txBody>
      </p:sp>
      <p:sp>
        <p:nvSpPr>
          <p:cNvPr id="14341" name="Rectangle 3"/>
          <p:cNvSpPr>
            <a:spLocks noGrp="1" noChangeArrowheads="1"/>
          </p:cNvSpPr>
          <p:nvPr>
            <p:ph idx="1"/>
          </p:nvPr>
        </p:nvSpPr>
        <p:spPr/>
        <p:txBody>
          <a:bodyPr>
            <a:normAutofit/>
          </a:bodyPr>
          <a:lstStyle/>
          <a:p>
            <a:endParaRPr lang="zh-CN" altLang="en-US" smtClean="0"/>
          </a:p>
          <a:p>
            <a:r>
              <a:rPr lang="zh-CN" altLang="en-US" smtClean="0"/>
              <a:t>2007 年 8 月 31 日以 38.5 美元的价格买入 1000 股 GE 股票，同时卖出 10 份 9 月 22 日到期、执行价格为 40 美元的 GE 看涨期权，期权费收入 350 美元。假如 9 月22 日到期前 GE 股票价格未能高于 40 美元，多头不执行期权，则 C 无需履行自己卖出 GE 股票的义务，保留手中股票，同时尽享 350 美元期权费。当然，如果 9 月 22 日到期前 GE 股票价格高过 40 美元，C 就必须以 40 美元卖出手中股票，但其实际卖出价是 40.35美元。</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11</a:t>
            </a:fld>
            <a:endParaRPr lang="zh-CN" altLang="en-US"/>
          </a:p>
        </p:txBody>
      </p:sp>
    </p:spTree>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zh-CN" altLang="en-US" smtClean="0"/>
              <a:t>案例 13.3 ：期权的其他作用 (cont.)</a:t>
            </a:r>
          </a:p>
        </p:txBody>
      </p:sp>
      <p:sp>
        <p:nvSpPr>
          <p:cNvPr id="15365" name="Rectangle 3"/>
          <p:cNvSpPr>
            <a:spLocks noGrp="1" noChangeArrowheads="1"/>
          </p:cNvSpPr>
          <p:nvPr>
            <p:ph idx="1"/>
          </p:nvPr>
        </p:nvSpPr>
        <p:spPr/>
        <p:txBody>
          <a:bodyPr/>
          <a:lstStyle/>
          <a:p>
            <a:endParaRPr lang="zh-CN" altLang="en-US" smtClean="0"/>
          </a:p>
          <a:p>
            <a:r>
              <a:rPr lang="zh-CN" altLang="en-US" smtClean="0"/>
              <a:t>2007 年 8 月 31 日卖出 10 份执行价格为 37.5 美元、9 月22 日到期的 GE 看跌期权，其价格为 1.75 美元，则 C的期权费收入为 1750 美元。假设到期前 GE 股票未跌穿 37.5 美元，则该投资者仅收取期权费，不会买入 GE股票；如果到期前 GE 股票跌穿 37.5 美元，则对于 C来说，他实际上以 37.5 − 1.75 = 35.75 美元的价格买入了 GE 股票。</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12</a:t>
            </a:fld>
            <a:endParaRPr lang="zh-CN" altLang="en-US"/>
          </a:p>
        </p:txBody>
      </p:sp>
    </p:spTree>
  </p:cSld>
  <p:clrMapOvr>
    <a:masterClrMapping/>
  </p:clrMapOvr>
  <p:transition spd="slow">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zh-CN" smtClean="0"/>
              <a:t>目录</a:t>
            </a:r>
          </a:p>
        </p:txBody>
      </p:sp>
      <p:sp>
        <p:nvSpPr>
          <p:cNvPr id="9" name="内容占位符 8"/>
          <p:cNvSpPr>
            <a:spLocks noGrp="1"/>
          </p:cNvSpPr>
          <p:nvPr>
            <p:ph idx="1"/>
          </p:nvPr>
        </p:nvSpPr>
        <p:spPr/>
        <p:txBody>
          <a:bodyPr/>
          <a:lstStyle/>
          <a:p>
            <a:endParaRPr lang="en-US" altLang="zh-CN" dirty="0" smtClean="0"/>
          </a:p>
          <a:p>
            <a:endParaRPr lang="en-US" altLang="zh-CN" dirty="0" smtClean="0"/>
          </a:p>
          <a:p>
            <a:pPr>
              <a:buNone/>
            </a:pPr>
            <a:r>
              <a:rPr lang="zh-CN" altLang="en-US" dirty="0" smtClean="0">
                <a:solidFill>
                  <a:schemeClr val="bg1">
                    <a:lumMod val="65000"/>
                  </a:schemeClr>
                </a:solidFill>
              </a:rPr>
              <a:t>期权交易头寸及其应用</a:t>
            </a:r>
          </a:p>
          <a:p>
            <a:endParaRPr lang="zh-CN" altLang="en-US" dirty="0" smtClean="0"/>
          </a:p>
          <a:p>
            <a:pPr>
              <a:buNone/>
            </a:pPr>
            <a:r>
              <a:rPr lang="zh-CN" altLang="en-US" dirty="0" smtClean="0"/>
              <a:t>期权交易策略及其应用</a:t>
            </a:r>
          </a:p>
          <a:p>
            <a:endParaRPr lang="zh-CN" altLang="en-US" dirty="0" smtClean="0"/>
          </a:p>
          <a:p>
            <a:pPr>
              <a:buNone/>
            </a:pPr>
            <a:r>
              <a:rPr lang="zh-CN" altLang="en-US" dirty="0" smtClean="0">
                <a:solidFill>
                  <a:schemeClr val="bg1">
                    <a:lumMod val="65000"/>
                  </a:schemeClr>
                </a:solidFill>
              </a:rPr>
              <a:t>期权组合盈亏图的算法</a:t>
            </a:r>
          </a:p>
          <a:p>
            <a:endParaRPr lang="zh-CN" altLang="en-US" dirty="0"/>
          </a:p>
        </p:txBody>
      </p:sp>
      <p:sp>
        <p:nvSpPr>
          <p:cNvPr id="11" name="页脚占位符 10"/>
          <p:cNvSpPr>
            <a:spLocks noGrp="1"/>
          </p:cNvSpPr>
          <p:nvPr>
            <p:ph type="ftr" sz="quarter" idx="11"/>
          </p:nvPr>
        </p:nvSpPr>
        <p:spPr/>
        <p:txBody>
          <a:bodyPr/>
          <a:lstStyle/>
          <a:p>
            <a:r>
              <a:rPr lang="en-US" altLang="zh-CN" smtClean="0"/>
              <a:t>Copyright © 2012 Zheng, Zhenlong &amp; Chen, Rong</a:t>
            </a:r>
            <a:endParaRPr lang="zh-CN" altLang="en-US"/>
          </a:p>
        </p:txBody>
      </p:sp>
      <p:sp>
        <p:nvSpPr>
          <p:cNvPr id="10" name="灯片编号占位符 9"/>
          <p:cNvSpPr>
            <a:spLocks noGrp="1"/>
          </p:cNvSpPr>
          <p:nvPr>
            <p:ph type="sldNum" sz="quarter" idx="12"/>
          </p:nvPr>
        </p:nvSpPr>
        <p:spPr/>
        <p:txBody>
          <a:bodyPr/>
          <a:lstStyle/>
          <a:p>
            <a:fld id="{7A0B34B9-D817-47F5-9B8C-94F2D5E9BE68}" type="slidenum">
              <a:rPr lang="zh-CN" altLang="en-US" smtClean="0"/>
              <a:pPr/>
              <a:t>13</a:t>
            </a:fld>
            <a:endParaRPr lang="zh-CN" altLang="en-US"/>
          </a:p>
        </p:txBody>
      </p:sp>
    </p:spTree>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zh-CN" dirty="0" smtClean="0"/>
              <a:t>期权组合</a:t>
            </a:r>
          </a:p>
        </p:txBody>
      </p:sp>
      <p:sp>
        <p:nvSpPr>
          <p:cNvPr id="17413" name="Rectangle 3"/>
          <p:cNvSpPr>
            <a:spLocks noGrp="1" noChangeArrowheads="1"/>
          </p:cNvSpPr>
          <p:nvPr>
            <p:ph idx="1"/>
          </p:nvPr>
        </p:nvSpPr>
        <p:spPr/>
        <p:txBody>
          <a:bodyPr/>
          <a:lstStyle/>
          <a:p>
            <a:endParaRPr lang="en-US" altLang="zh-CN" dirty="0" smtClean="0"/>
          </a:p>
          <a:p>
            <a:r>
              <a:rPr lang="zh-CN" altLang="en-US" dirty="0" smtClean="0"/>
              <a:t>根据各自对未来标的资产现货价格概率分布的不同预期，以及自己的风险收益偏好，进行期权组合</a:t>
            </a:r>
          </a:p>
          <a:p>
            <a:r>
              <a:rPr lang="zh-CN" altLang="en-US" dirty="0" smtClean="0"/>
              <a:t>包括标的资产与期权的组合、期权与期权的组合。</a:t>
            </a:r>
          </a:p>
          <a:p>
            <a:r>
              <a:rPr lang="zh-CN" altLang="en-US" dirty="0" smtClean="0"/>
              <a:t>只要期权协议价格足够多，组合种类是无限的。</a:t>
            </a:r>
          </a:p>
          <a:p>
            <a:r>
              <a:rPr lang="zh-CN" altLang="en-US" dirty="0" smtClean="0"/>
              <a:t>分析方法：</a:t>
            </a:r>
          </a:p>
          <a:p>
            <a:pPr lvl="1"/>
            <a:r>
              <a:rPr lang="zh-CN" altLang="en-US" dirty="0" smtClean="0"/>
              <a:t>Payoﬀ 和 profit 分布图</a:t>
            </a:r>
          </a:p>
          <a:p>
            <a:pPr lvl="1"/>
            <a:r>
              <a:rPr lang="zh-CN" altLang="en-US" dirty="0" smtClean="0"/>
              <a:t>盈亏状况分析表</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14</a:t>
            </a:fld>
            <a:endParaRPr lang="zh-CN" altLang="en-US"/>
          </a:p>
        </p:txBody>
      </p:sp>
    </p:spTree>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4"/>
          <p:cNvSpPr>
            <a:spLocks noGrp="1" noChangeArrowheads="1"/>
          </p:cNvSpPr>
          <p:nvPr>
            <p:ph idx="1"/>
          </p:nvPr>
        </p:nvSpPr>
        <p:spPr/>
        <p:txBody>
          <a:bodyPr/>
          <a:lstStyle/>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pPr algn="ctr">
              <a:buNone/>
            </a:pPr>
            <a:r>
              <a:rPr lang="zh-CN" altLang="en-US" dirty="0" smtClean="0"/>
              <a:t>(a)标的资产多头与看涨期权空头的组合</a:t>
            </a:r>
          </a:p>
          <a:p>
            <a:pPr algn="ctr">
              <a:buNone/>
            </a:pPr>
            <a:r>
              <a:rPr lang="zh-CN" altLang="en-US" sz="2300" dirty="0" smtClean="0">
                <a:solidFill>
                  <a:srgbClr val="0070C0"/>
                </a:solidFill>
              </a:rPr>
              <a:t>(有担保的看涨期权空头)</a:t>
            </a:r>
          </a:p>
        </p:txBody>
      </p:sp>
      <p:pic>
        <p:nvPicPr>
          <p:cNvPr id="18436" name="Picture 2"/>
          <p:cNvPicPr>
            <a:picLocks noChangeAspect="1" noChangeArrowheads="1"/>
          </p:cNvPicPr>
          <p:nvPr/>
        </p:nvPicPr>
        <p:blipFill>
          <a:blip r:embed="rId2" cstate="print"/>
          <a:srcRect/>
          <a:stretch>
            <a:fillRect/>
          </a:stretch>
        </p:blipFill>
        <p:spPr bwMode="auto">
          <a:xfrm>
            <a:off x="1071538" y="1785926"/>
            <a:ext cx="7010400" cy="3057525"/>
          </a:xfrm>
          <a:prstGeom prst="rect">
            <a:avLst/>
          </a:prstGeom>
          <a:noFill/>
          <a:ln w="9525">
            <a:noFill/>
            <a:miter lim="800000"/>
            <a:headEnd/>
            <a:tailEnd/>
          </a:ln>
        </p:spPr>
      </p:pic>
      <p:sp>
        <p:nvSpPr>
          <p:cNvPr id="18437" name="Rectangle 3"/>
          <p:cNvSpPr>
            <a:spLocks noGrp="1" noChangeArrowheads="1"/>
          </p:cNvSpPr>
          <p:nvPr>
            <p:ph type="title"/>
          </p:nvPr>
        </p:nvSpPr>
        <p:spPr/>
        <p:txBody>
          <a:bodyPr/>
          <a:lstStyle/>
          <a:p>
            <a:r>
              <a:rPr lang="zh-CN" dirty="0" smtClean="0"/>
              <a:t>标的资产与期权的组合</a:t>
            </a:r>
          </a:p>
        </p:txBody>
      </p:sp>
      <p:sp>
        <p:nvSpPr>
          <p:cNvPr id="11" name="页脚占位符 10"/>
          <p:cNvSpPr>
            <a:spLocks noGrp="1"/>
          </p:cNvSpPr>
          <p:nvPr>
            <p:ph type="ftr" sz="quarter" idx="11"/>
          </p:nvPr>
        </p:nvSpPr>
        <p:spPr/>
        <p:txBody>
          <a:bodyPr/>
          <a:lstStyle/>
          <a:p>
            <a:r>
              <a:rPr lang="en-US" altLang="zh-CN" smtClean="0"/>
              <a:t>Copyright © 2012 Zheng, Zhenlong &amp; Chen, Rong</a:t>
            </a:r>
            <a:endParaRPr lang="zh-CN" altLang="en-US"/>
          </a:p>
        </p:txBody>
      </p:sp>
      <p:sp>
        <p:nvSpPr>
          <p:cNvPr id="10" name="灯片编号占位符 9"/>
          <p:cNvSpPr>
            <a:spLocks noGrp="1"/>
          </p:cNvSpPr>
          <p:nvPr>
            <p:ph type="sldNum" sz="quarter" idx="12"/>
          </p:nvPr>
        </p:nvSpPr>
        <p:spPr/>
        <p:txBody>
          <a:bodyPr/>
          <a:lstStyle/>
          <a:p>
            <a:fld id="{7A0B34B9-D817-47F5-9B8C-94F2D5E9BE68}" type="slidenum">
              <a:rPr lang="zh-CN" altLang="en-US" smtClean="0"/>
              <a:pPr/>
              <a:t>15</a:t>
            </a:fld>
            <a:endParaRPr lang="zh-CN" altLang="en-US"/>
          </a:p>
        </p:txBody>
      </p:sp>
    </p:spTree>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zh-CN" altLang="en-US" smtClean="0"/>
              <a:t>标的资产与期权的组合 (cont.)</a:t>
            </a:r>
          </a:p>
        </p:txBody>
      </p:sp>
      <p:sp>
        <p:nvSpPr>
          <p:cNvPr id="19461" name="Rectangle 3"/>
          <p:cNvSpPr>
            <a:spLocks noGrp="1" noChangeArrowheads="1"/>
          </p:cNvSpPr>
          <p:nvPr>
            <p:ph idx="1"/>
          </p:nvPr>
        </p:nvSpPr>
        <p:spPr/>
        <p:txBody>
          <a:bodyPr/>
          <a:lstStyle/>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pPr algn="ctr">
              <a:buNone/>
            </a:pPr>
            <a:r>
              <a:rPr lang="zh-CN" altLang="en-US" dirty="0" smtClean="0"/>
              <a:t>(b)标的资产空头与看涨期权多头的组合</a:t>
            </a:r>
          </a:p>
        </p:txBody>
      </p:sp>
      <p:sp>
        <p:nvSpPr>
          <p:cNvPr id="11" name="页脚占位符 10"/>
          <p:cNvSpPr>
            <a:spLocks noGrp="1"/>
          </p:cNvSpPr>
          <p:nvPr>
            <p:ph type="ftr" sz="quarter" idx="11"/>
          </p:nvPr>
        </p:nvSpPr>
        <p:spPr/>
        <p:txBody>
          <a:bodyPr/>
          <a:lstStyle/>
          <a:p>
            <a:r>
              <a:rPr lang="en-US" altLang="zh-CN" smtClean="0"/>
              <a:t>Copyright © 2012 Zheng, Zhenlong &amp; Chen, Rong</a:t>
            </a:r>
            <a:endParaRPr lang="zh-CN" altLang="en-US"/>
          </a:p>
        </p:txBody>
      </p:sp>
      <p:sp>
        <p:nvSpPr>
          <p:cNvPr id="10" name="灯片编号占位符 9"/>
          <p:cNvSpPr>
            <a:spLocks noGrp="1"/>
          </p:cNvSpPr>
          <p:nvPr>
            <p:ph type="sldNum" sz="quarter" idx="12"/>
          </p:nvPr>
        </p:nvSpPr>
        <p:spPr/>
        <p:txBody>
          <a:bodyPr/>
          <a:lstStyle/>
          <a:p>
            <a:fld id="{7A0B34B9-D817-47F5-9B8C-94F2D5E9BE68}" type="slidenum">
              <a:rPr lang="zh-CN" altLang="en-US" smtClean="0"/>
              <a:pPr/>
              <a:t>16</a:t>
            </a:fld>
            <a:endParaRPr lang="zh-CN" altLang="en-US"/>
          </a:p>
        </p:txBody>
      </p:sp>
      <p:pic>
        <p:nvPicPr>
          <p:cNvPr id="19462" name="Picture 4"/>
          <p:cNvPicPr>
            <a:picLocks noChangeAspect="1" noChangeArrowheads="1"/>
          </p:cNvPicPr>
          <p:nvPr/>
        </p:nvPicPr>
        <p:blipFill>
          <a:blip r:embed="rId2" cstate="print"/>
          <a:srcRect/>
          <a:stretch>
            <a:fillRect/>
          </a:stretch>
        </p:blipFill>
        <p:spPr bwMode="auto">
          <a:xfrm>
            <a:off x="1142976" y="1500174"/>
            <a:ext cx="6886575" cy="3276600"/>
          </a:xfrm>
          <a:prstGeom prst="rect">
            <a:avLst/>
          </a:prstGeom>
          <a:noFill/>
          <a:ln w="9525">
            <a:noFill/>
            <a:miter lim="800000"/>
            <a:headEnd/>
            <a:tailEnd/>
          </a:ln>
        </p:spPr>
      </p:pic>
    </p:spTree>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zh-CN" smtClean="0"/>
              <a:t>期权与期权的组合</a:t>
            </a:r>
          </a:p>
        </p:txBody>
      </p:sp>
      <p:sp>
        <p:nvSpPr>
          <p:cNvPr id="20485" name="Rectangle 3"/>
          <p:cNvSpPr>
            <a:spLocks noGrp="1" noChangeArrowheads="1"/>
          </p:cNvSpPr>
          <p:nvPr>
            <p:ph idx="1"/>
          </p:nvPr>
        </p:nvSpPr>
        <p:spPr/>
        <p:txBody>
          <a:bodyPr>
            <a:normAutofit/>
          </a:bodyPr>
          <a:lstStyle/>
          <a:p>
            <a:r>
              <a:rPr lang="zh-CN" altLang="en-US" dirty="0" smtClean="0"/>
              <a:t>期权分类</a:t>
            </a:r>
          </a:p>
          <a:p>
            <a:pPr lvl="1"/>
            <a:r>
              <a:rPr lang="zh-CN" altLang="en-US" dirty="0" smtClean="0"/>
              <a:t>期权种类：看涨/看跌</a:t>
            </a:r>
          </a:p>
          <a:p>
            <a:pPr lvl="1"/>
            <a:r>
              <a:rPr lang="zh-CN" altLang="en-US" dirty="0" smtClean="0"/>
              <a:t>期权合约的具体规格：协议价格/期限/多空</a:t>
            </a:r>
          </a:p>
          <a:p>
            <a:r>
              <a:rPr lang="zh-CN" altLang="en-US" dirty="0" smtClean="0"/>
              <a:t>期权组合的种类</a:t>
            </a:r>
          </a:p>
          <a:p>
            <a:pPr lvl="1"/>
            <a:r>
              <a:rPr lang="zh-CN" altLang="en-US" dirty="0" smtClean="0"/>
              <a:t>协议价格——差价组合（期限相同）</a:t>
            </a:r>
          </a:p>
          <a:p>
            <a:pPr lvl="1"/>
            <a:r>
              <a:rPr lang="zh-CN" altLang="en-US" dirty="0" smtClean="0"/>
              <a:t>期限——差期组合（协议价格相同）</a:t>
            </a:r>
          </a:p>
          <a:p>
            <a:pPr lvl="1"/>
            <a:r>
              <a:rPr lang="zh-CN" altLang="en-US" dirty="0" smtClean="0"/>
              <a:t>协议价格和期限同时不同——对角组合（同种期权）</a:t>
            </a:r>
          </a:p>
          <a:p>
            <a:pPr lvl="1"/>
            <a:r>
              <a:rPr lang="zh-CN" altLang="en-US" dirty="0" smtClean="0"/>
              <a:t>不同种类（ call/put ）——混合期权</a:t>
            </a:r>
          </a:p>
          <a:p>
            <a:pPr lvl="1"/>
            <a:r>
              <a:rPr lang="zh-CN" altLang="en-US" dirty="0" smtClean="0"/>
              <a:t>多头/空头——牛市/熊市、正向/反向、顶部/底部等等</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17</a:t>
            </a:fld>
            <a:endParaRPr lang="zh-CN" altLang="en-US"/>
          </a:p>
        </p:txBody>
      </p:sp>
    </p:spTree>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zh-CN" smtClean="0"/>
              <a:t>差价组合</a:t>
            </a:r>
          </a:p>
        </p:txBody>
      </p:sp>
      <p:sp>
        <p:nvSpPr>
          <p:cNvPr id="21509" name="Rectangle 3"/>
          <p:cNvSpPr>
            <a:spLocks noGrp="1" noChangeArrowheads="1"/>
          </p:cNvSpPr>
          <p:nvPr>
            <p:ph idx="1"/>
          </p:nvPr>
        </p:nvSpPr>
        <p:spPr/>
        <p:txBody>
          <a:bodyPr/>
          <a:lstStyle/>
          <a:p>
            <a:endParaRPr lang="zh-CN" altLang="en-US" dirty="0" smtClean="0"/>
          </a:p>
          <a:p>
            <a:endParaRPr lang="en-US" altLang="zh-CN" dirty="0" smtClean="0"/>
          </a:p>
          <a:p>
            <a:r>
              <a:rPr lang="zh-CN" altLang="en-US" dirty="0" smtClean="0"/>
              <a:t>持有相同期限、不同协议价格的两个或多个同种期权头寸组合（即同是看涨期权，或者同是看跌期权）。</a:t>
            </a:r>
          </a:p>
          <a:p>
            <a:r>
              <a:rPr lang="zh-CN" altLang="en-US" dirty="0" smtClean="0"/>
              <a:t>其主要类型</a:t>
            </a:r>
          </a:p>
          <a:p>
            <a:pPr lvl="1"/>
            <a:r>
              <a:rPr lang="zh-CN" altLang="en-US" dirty="0" smtClean="0"/>
              <a:t>牛市差价组合（买低卖高）</a:t>
            </a:r>
          </a:p>
          <a:p>
            <a:pPr lvl="1"/>
            <a:r>
              <a:rPr lang="zh-CN" altLang="en-US" dirty="0" smtClean="0"/>
              <a:t>熊市差价组合（买高卖低）</a:t>
            </a:r>
          </a:p>
          <a:p>
            <a:pPr lvl="1"/>
            <a:r>
              <a:rPr lang="zh-CN" altLang="en-US" dirty="0" smtClean="0"/>
              <a:t>蝶式差价组合等</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18</a:t>
            </a:fld>
            <a:endParaRPr lang="zh-CN" altLang="en-US"/>
          </a:p>
        </p:txBody>
      </p:sp>
    </p:spTree>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zh-CN" altLang="en-US" smtClean="0"/>
              <a:t>牛市差价（ Bull Spreads ）组合</a:t>
            </a:r>
          </a:p>
        </p:txBody>
      </p:sp>
      <p:sp>
        <p:nvSpPr>
          <p:cNvPr id="22533" name="Rectangle 3"/>
          <p:cNvSpPr>
            <a:spLocks noGrp="1" noChangeArrowheads="1"/>
          </p:cNvSpPr>
          <p:nvPr>
            <p:ph idx="1"/>
          </p:nvPr>
        </p:nvSpPr>
        <p:spPr/>
        <p:txBody>
          <a:bodyPr/>
          <a:lstStyle/>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pPr algn="ctr">
              <a:buNone/>
            </a:pPr>
            <a:r>
              <a:rPr lang="zh-CN" altLang="en-US" dirty="0" smtClean="0"/>
              <a:t>(a)看涨期权构造的牛市差价组合</a:t>
            </a:r>
          </a:p>
        </p:txBody>
      </p:sp>
      <p:sp>
        <p:nvSpPr>
          <p:cNvPr id="11" name="页脚占位符 10"/>
          <p:cNvSpPr>
            <a:spLocks noGrp="1"/>
          </p:cNvSpPr>
          <p:nvPr>
            <p:ph type="ftr" sz="quarter" idx="11"/>
          </p:nvPr>
        </p:nvSpPr>
        <p:spPr/>
        <p:txBody>
          <a:bodyPr/>
          <a:lstStyle/>
          <a:p>
            <a:r>
              <a:rPr lang="en-US" altLang="zh-CN" smtClean="0"/>
              <a:t>Copyright © 2012 Zheng, Zhenlong &amp; Chen, Rong</a:t>
            </a:r>
            <a:endParaRPr lang="zh-CN" altLang="en-US"/>
          </a:p>
        </p:txBody>
      </p:sp>
      <p:sp>
        <p:nvSpPr>
          <p:cNvPr id="10" name="灯片编号占位符 9"/>
          <p:cNvSpPr>
            <a:spLocks noGrp="1"/>
          </p:cNvSpPr>
          <p:nvPr>
            <p:ph type="sldNum" sz="quarter" idx="12"/>
          </p:nvPr>
        </p:nvSpPr>
        <p:spPr/>
        <p:txBody>
          <a:bodyPr/>
          <a:lstStyle/>
          <a:p>
            <a:fld id="{7A0B34B9-D817-47F5-9B8C-94F2D5E9BE68}" type="slidenum">
              <a:rPr lang="zh-CN" altLang="en-US" smtClean="0"/>
              <a:pPr/>
              <a:t>19</a:t>
            </a:fld>
            <a:endParaRPr lang="zh-CN" altLang="en-US"/>
          </a:p>
        </p:txBody>
      </p:sp>
      <p:pic>
        <p:nvPicPr>
          <p:cNvPr id="22534" name="Picture 4"/>
          <p:cNvPicPr>
            <a:picLocks noChangeAspect="1" noChangeArrowheads="1"/>
          </p:cNvPicPr>
          <p:nvPr/>
        </p:nvPicPr>
        <p:blipFill>
          <a:blip r:embed="rId2" cstate="print"/>
          <a:srcRect/>
          <a:stretch>
            <a:fillRect/>
          </a:stretch>
        </p:blipFill>
        <p:spPr bwMode="auto">
          <a:xfrm>
            <a:off x="1142976" y="1428736"/>
            <a:ext cx="6886575" cy="3838575"/>
          </a:xfrm>
          <a:prstGeom prst="rect">
            <a:avLst/>
          </a:prstGeom>
          <a:noFill/>
          <a:ln w="9525">
            <a:noFill/>
            <a:miter lim="800000"/>
            <a:headEnd/>
            <a:tailEnd/>
          </a:ln>
        </p:spPr>
      </p:pic>
    </p:spTree>
  </p:cSld>
  <p:clrMapOvr>
    <a:masterClrMapping/>
  </p:clrMapOvr>
  <p:transition spd="slow">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r>
              <a:rPr lang="zh-CN" smtClean="0"/>
              <a:t>目录</a:t>
            </a:r>
          </a:p>
        </p:txBody>
      </p:sp>
      <p:sp>
        <p:nvSpPr>
          <p:cNvPr id="7" name="内容占位符 6"/>
          <p:cNvSpPr>
            <a:spLocks noGrp="1"/>
          </p:cNvSpPr>
          <p:nvPr>
            <p:ph idx="1"/>
          </p:nvPr>
        </p:nvSpPr>
        <p:spPr/>
        <p:txBody>
          <a:bodyPr/>
          <a:lstStyle/>
          <a:p>
            <a:endParaRPr lang="en-US" altLang="zh-CN" dirty="0" smtClean="0"/>
          </a:p>
          <a:p>
            <a:endParaRPr lang="en-US" altLang="zh-CN" dirty="0" smtClean="0"/>
          </a:p>
          <a:p>
            <a:pPr>
              <a:buNone/>
            </a:pPr>
            <a:r>
              <a:rPr lang="zh-CN" altLang="en-US" dirty="0" smtClean="0"/>
              <a:t>期权交易头寸及其应用</a:t>
            </a:r>
          </a:p>
          <a:p>
            <a:endParaRPr lang="zh-CN" altLang="en-US" dirty="0" smtClean="0"/>
          </a:p>
          <a:p>
            <a:pPr>
              <a:buNone/>
            </a:pPr>
            <a:r>
              <a:rPr lang="zh-CN" altLang="en-US" dirty="0" smtClean="0">
                <a:solidFill>
                  <a:schemeClr val="bg1">
                    <a:lumMod val="65000"/>
                  </a:schemeClr>
                </a:solidFill>
              </a:rPr>
              <a:t>期权交易策略及其应用</a:t>
            </a:r>
          </a:p>
          <a:p>
            <a:endParaRPr lang="zh-CN" altLang="en-US" dirty="0" smtClean="0">
              <a:solidFill>
                <a:schemeClr val="bg1">
                  <a:lumMod val="65000"/>
                </a:schemeClr>
              </a:solidFill>
            </a:endParaRPr>
          </a:p>
          <a:p>
            <a:pPr>
              <a:buNone/>
            </a:pPr>
            <a:r>
              <a:rPr lang="zh-CN" altLang="en-US" dirty="0" smtClean="0">
                <a:solidFill>
                  <a:schemeClr val="bg1">
                    <a:lumMod val="65000"/>
                  </a:schemeClr>
                </a:solidFill>
              </a:rPr>
              <a:t>期权组合盈亏图的算法</a:t>
            </a:r>
          </a:p>
          <a:p>
            <a:endParaRPr lang="zh-CN" altLang="en-US" dirty="0"/>
          </a:p>
        </p:txBody>
      </p:sp>
      <p:sp>
        <p:nvSpPr>
          <p:cNvPr id="11" name="页脚占位符 10"/>
          <p:cNvSpPr>
            <a:spLocks noGrp="1"/>
          </p:cNvSpPr>
          <p:nvPr>
            <p:ph type="ftr" sz="quarter" idx="11"/>
          </p:nvPr>
        </p:nvSpPr>
        <p:spPr/>
        <p:txBody>
          <a:bodyPr/>
          <a:lstStyle/>
          <a:p>
            <a:r>
              <a:rPr lang="en-US" altLang="zh-CN" dirty="0" smtClean="0"/>
              <a:t>Copyright © 2012 </a:t>
            </a:r>
            <a:r>
              <a:rPr lang="en-US" altLang="zh-CN" dirty="0" err="1" smtClean="0"/>
              <a:t>Zheng</a:t>
            </a:r>
            <a:r>
              <a:rPr lang="en-US" altLang="zh-CN" dirty="0" smtClean="0"/>
              <a:t>, </a:t>
            </a:r>
            <a:r>
              <a:rPr lang="en-US" altLang="zh-CN" dirty="0" err="1" smtClean="0"/>
              <a:t>Zhenlong</a:t>
            </a:r>
            <a:r>
              <a:rPr lang="en-US" altLang="zh-CN" dirty="0" smtClean="0"/>
              <a:t> &amp; Chen, </a:t>
            </a:r>
            <a:r>
              <a:rPr lang="en-US" altLang="zh-CN" dirty="0" err="1" smtClean="0"/>
              <a:t>Rong</a:t>
            </a:r>
            <a:endParaRPr lang="zh-CN" altLang="en-US" dirty="0"/>
          </a:p>
        </p:txBody>
      </p:sp>
      <p:sp>
        <p:nvSpPr>
          <p:cNvPr id="10" name="灯片编号占位符 9"/>
          <p:cNvSpPr>
            <a:spLocks noGrp="1"/>
          </p:cNvSpPr>
          <p:nvPr>
            <p:ph type="sldNum" sz="quarter" idx="12"/>
          </p:nvPr>
        </p:nvSpPr>
        <p:spPr/>
        <p:txBody>
          <a:bodyPr/>
          <a:lstStyle/>
          <a:p>
            <a:fld id="{7A0B34B9-D817-47F5-9B8C-94F2D5E9BE68}" type="slidenum">
              <a:rPr lang="zh-CN" altLang="en-US" smtClean="0"/>
              <a:pPr/>
              <a:t>2</a:t>
            </a:fld>
            <a:endParaRPr lang="zh-CN" altLang="en-US"/>
          </a:p>
        </p:txBody>
      </p:sp>
    </p:spTree>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zh-CN" altLang="en-US" smtClean="0"/>
              <a:t>牛市差价（ Bull Spreads ）组合 (cont.)</a:t>
            </a:r>
          </a:p>
        </p:txBody>
      </p:sp>
      <p:sp>
        <p:nvSpPr>
          <p:cNvPr id="23557" name="Rectangle 3"/>
          <p:cNvSpPr>
            <a:spLocks noGrp="1" noChangeArrowheads="1"/>
          </p:cNvSpPr>
          <p:nvPr>
            <p:ph idx="1"/>
          </p:nvPr>
        </p:nvSpPr>
        <p:spPr/>
        <p:txBody>
          <a:bodyPr/>
          <a:lstStyle/>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pPr algn="ctr">
              <a:buNone/>
            </a:pPr>
            <a:r>
              <a:rPr lang="zh-CN" altLang="en-US" dirty="0" smtClean="0"/>
              <a:t>(b)看跌期权构造的牛市差价组合</a:t>
            </a:r>
          </a:p>
        </p:txBody>
      </p:sp>
      <p:sp>
        <p:nvSpPr>
          <p:cNvPr id="11" name="页脚占位符 10"/>
          <p:cNvSpPr>
            <a:spLocks noGrp="1"/>
          </p:cNvSpPr>
          <p:nvPr>
            <p:ph type="ftr" sz="quarter" idx="11"/>
          </p:nvPr>
        </p:nvSpPr>
        <p:spPr/>
        <p:txBody>
          <a:bodyPr/>
          <a:lstStyle/>
          <a:p>
            <a:r>
              <a:rPr lang="en-US" altLang="zh-CN" smtClean="0"/>
              <a:t>Copyright © 2012 Zheng, Zhenlong &amp; Chen, Rong</a:t>
            </a:r>
            <a:endParaRPr lang="zh-CN" altLang="en-US"/>
          </a:p>
        </p:txBody>
      </p:sp>
      <p:sp>
        <p:nvSpPr>
          <p:cNvPr id="10" name="灯片编号占位符 9"/>
          <p:cNvSpPr>
            <a:spLocks noGrp="1"/>
          </p:cNvSpPr>
          <p:nvPr>
            <p:ph type="sldNum" sz="quarter" idx="12"/>
          </p:nvPr>
        </p:nvSpPr>
        <p:spPr/>
        <p:txBody>
          <a:bodyPr/>
          <a:lstStyle/>
          <a:p>
            <a:fld id="{7A0B34B9-D817-47F5-9B8C-94F2D5E9BE68}" type="slidenum">
              <a:rPr lang="zh-CN" altLang="en-US" smtClean="0"/>
              <a:pPr/>
              <a:t>20</a:t>
            </a:fld>
            <a:endParaRPr lang="zh-CN" altLang="en-US"/>
          </a:p>
        </p:txBody>
      </p:sp>
      <p:pic>
        <p:nvPicPr>
          <p:cNvPr id="23558" name="Picture 4"/>
          <p:cNvPicPr>
            <a:picLocks noChangeAspect="1" noChangeArrowheads="1"/>
          </p:cNvPicPr>
          <p:nvPr/>
        </p:nvPicPr>
        <p:blipFill>
          <a:blip r:embed="rId2" cstate="print"/>
          <a:srcRect/>
          <a:stretch>
            <a:fillRect/>
          </a:stretch>
        </p:blipFill>
        <p:spPr bwMode="auto">
          <a:xfrm>
            <a:off x="1152525" y="1566863"/>
            <a:ext cx="6838950" cy="3724275"/>
          </a:xfrm>
          <a:prstGeom prst="rect">
            <a:avLst/>
          </a:prstGeom>
          <a:noFill/>
          <a:ln w="9525">
            <a:noFill/>
            <a:miter lim="800000"/>
            <a:headEnd/>
            <a:tailEnd/>
          </a:ln>
        </p:spPr>
      </p:pic>
    </p:spTree>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zh-CN" altLang="en-US" smtClean="0"/>
              <a:t>牛市差价（ Bull Spreads ）组合 (cont.)</a:t>
            </a:r>
          </a:p>
        </p:txBody>
      </p:sp>
      <p:sp>
        <p:nvSpPr>
          <p:cNvPr id="24581" name="Rectangle 3"/>
          <p:cNvSpPr>
            <a:spLocks noGrp="1" noChangeArrowheads="1"/>
          </p:cNvSpPr>
          <p:nvPr>
            <p:ph idx="1"/>
          </p:nvPr>
        </p:nvSpPr>
        <p:spPr/>
        <p:txBody>
          <a:bodyPr/>
          <a:lstStyle/>
          <a:p>
            <a:endParaRPr lang="zh-CN" altLang="en-US" dirty="0" smtClean="0"/>
          </a:p>
          <a:p>
            <a:endParaRPr lang="zh-CN" altLang="en-US" dirty="0" smtClean="0"/>
          </a:p>
          <a:p>
            <a:endParaRPr lang="en-US" altLang="zh-CN" dirty="0" smtClean="0"/>
          </a:p>
          <a:p>
            <a:r>
              <a:rPr lang="zh-CN" altLang="en-US" dirty="0" smtClean="0"/>
              <a:t>怎样的情况下牛市差价组合有利？（为什么要构建？）</a:t>
            </a:r>
          </a:p>
          <a:p>
            <a:pPr lvl="1"/>
            <a:r>
              <a:rPr lang="zh-CN" altLang="en-US" dirty="0" smtClean="0"/>
              <a:t>预期价格上升幅度不大，降低初始成本</a:t>
            </a:r>
          </a:p>
          <a:p>
            <a:pPr lvl="1"/>
            <a:r>
              <a:rPr lang="zh-CN" altLang="en-US" dirty="0" smtClean="0"/>
              <a:t>在用看跌期权投机于上升预期之后进行保险</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21</a:t>
            </a:fld>
            <a:endParaRPr lang="zh-CN" altLang="en-US"/>
          </a:p>
        </p:txBody>
      </p:sp>
    </p:spTree>
  </p:cSld>
  <p:clrMapOvr>
    <a:masterClrMapping/>
  </p:clrMapOvr>
  <p:transition spd="slow">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zh-CN" altLang="en-US" smtClean="0"/>
              <a:t>牛市差价（ Bull Spreads ）组合 (cont.)</a:t>
            </a:r>
          </a:p>
        </p:txBody>
      </p:sp>
      <p:sp>
        <p:nvSpPr>
          <p:cNvPr id="25605" name="Rectangle 3"/>
          <p:cNvSpPr>
            <a:spLocks noGrp="1" noChangeArrowheads="1"/>
          </p:cNvSpPr>
          <p:nvPr>
            <p:ph idx="1"/>
          </p:nvPr>
        </p:nvSpPr>
        <p:spPr/>
        <p:txBody>
          <a:bodyPr/>
          <a:lstStyle/>
          <a:p>
            <a:endParaRPr lang="zh-CN" altLang="en-US" dirty="0" smtClean="0"/>
          </a:p>
          <a:p>
            <a:endParaRPr lang="en-US" altLang="zh-CN" dirty="0" smtClean="0"/>
          </a:p>
          <a:p>
            <a:r>
              <a:rPr lang="zh-CN" altLang="en-US" dirty="0" smtClean="0"/>
              <a:t>看涨期权和看跌期权的牛市差价组合</a:t>
            </a:r>
          </a:p>
          <a:p>
            <a:pPr lvl="1"/>
            <a:r>
              <a:rPr lang="zh-CN" altLang="en-US" dirty="0" smtClean="0"/>
              <a:t>看涨期权的牛市差价组合：期初现金流为负，</a:t>
            </a:r>
            <a:r>
              <a:rPr lang="zh-CN" altLang="en-US" dirty="0" smtClean="0"/>
              <a:t>但期末回报大于</a:t>
            </a:r>
            <a:r>
              <a:rPr lang="zh-CN" altLang="en-US" dirty="0" smtClean="0"/>
              <a:t>看跌期权的牛市差价组合</a:t>
            </a:r>
          </a:p>
          <a:p>
            <a:pPr lvl="1"/>
            <a:r>
              <a:rPr lang="zh-CN" altLang="en-US" dirty="0" smtClean="0"/>
              <a:t>看跌期权的牛市差价组合：期初现金流为正，</a:t>
            </a:r>
            <a:r>
              <a:rPr lang="zh-CN" altLang="en-US" dirty="0"/>
              <a:t>但期末回报小于</a:t>
            </a:r>
            <a:r>
              <a:rPr lang="zh-CN" altLang="en-US" dirty="0" smtClean="0"/>
              <a:t>看涨期权的牛市差价组合（因为是进行看涨投机并进行一定的保险）</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22</a:t>
            </a:fld>
            <a:endParaRPr lang="zh-CN" altLang="en-US"/>
          </a:p>
        </p:txBody>
      </p:sp>
    </p:spTree>
  </p:cSld>
  <p:clrMapOvr>
    <a:masterClrMapping/>
  </p:clrMapOvr>
  <p:transition spd="slow">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zh-CN" altLang="en-US" smtClean="0"/>
              <a:t>熊市差价（ Bear Spreads ）组合</a:t>
            </a:r>
          </a:p>
        </p:txBody>
      </p:sp>
      <p:sp>
        <p:nvSpPr>
          <p:cNvPr id="26629" name="Rectangle 3"/>
          <p:cNvSpPr>
            <a:spLocks noGrp="1" noChangeArrowheads="1"/>
          </p:cNvSpPr>
          <p:nvPr>
            <p:ph idx="1"/>
          </p:nvPr>
        </p:nvSpPr>
        <p:spPr/>
        <p:txBody>
          <a:bodyPr/>
          <a:lstStyle/>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pPr algn="ctr">
              <a:buNone/>
            </a:pPr>
            <a:r>
              <a:rPr lang="zh-CN" altLang="en-US" dirty="0" smtClean="0"/>
              <a:t>(a)看涨期权构造的熊市差价组合</a:t>
            </a:r>
          </a:p>
        </p:txBody>
      </p:sp>
      <p:sp>
        <p:nvSpPr>
          <p:cNvPr id="11" name="页脚占位符 10"/>
          <p:cNvSpPr>
            <a:spLocks noGrp="1"/>
          </p:cNvSpPr>
          <p:nvPr>
            <p:ph type="ftr" sz="quarter" idx="11"/>
          </p:nvPr>
        </p:nvSpPr>
        <p:spPr/>
        <p:txBody>
          <a:bodyPr/>
          <a:lstStyle/>
          <a:p>
            <a:r>
              <a:rPr lang="en-US" altLang="zh-CN" smtClean="0"/>
              <a:t>Copyright © 2012 Zheng, Zhenlong &amp; Chen, Rong</a:t>
            </a:r>
            <a:endParaRPr lang="zh-CN" altLang="en-US"/>
          </a:p>
        </p:txBody>
      </p:sp>
      <p:sp>
        <p:nvSpPr>
          <p:cNvPr id="10" name="灯片编号占位符 9"/>
          <p:cNvSpPr>
            <a:spLocks noGrp="1"/>
          </p:cNvSpPr>
          <p:nvPr>
            <p:ph type="sldNum" sz="quarter" idx="12"/>
          </p:nvPr>
        </p:nvSpPr>
        <p:spPr/>
        <p:txBody>
          <a:bodyPr/>
          <a:lstStyle/>
          <a:p>
            <a:fld id="{7A0B34B9-D817-47F5-9B8C-94F2D5E9BE68}" type="slidenum">
              <a:rPr lang="zh-CN" altLang="en-US" smtClean="0"/>
              <a:pPr/>
              <a:t>23</a:t>
            </a:fld>
            <a:endParaRPr lang="zh-CN" altLang="en-US"/>
          </a:p>
        </p:txBody>
      </p:sp>
      <p:pic>
        <p:nvPicPr>
          <p:cNvPr id="26630" name="Picture 4"/>
          <p:cNvPicPr>
            <a:picLocks noChangeAspect="1" noChangeArrowheads="1"/>
          </p:cNvPicPr>
          <p:nvPr/>
        </p:nvPicPr>
        <p:blipFill>
          <a:blip r:embed="rId2" cstate="print"/>
          <a:srcRect/>
          <a:stretch>
            <a:fillRect/>
          </a:stretch>
        </p:blipFill>
        <p:spPr bwMode="auto">
          <a:xfrm>
            <a:off x="1138238" y="1538288"/>
            <a:ext cx="6867525" cy="3781425"/>
          </a:xfrm>
          <a:prstGeom prst="rect">
            <a:avLst/>
          </a:prstGeom>
          <a:noFill/>
          <a:ln w="9525">
            <a:noFill/>
            <a:miter lim="800000"/>
            <a:headEnd/>
            <a:tailEnd/>
          </a:ln>
        </p:spPr>
      </p:pic>
    </p:spTree>
  </p:cSld>
  <p:clrMapOvr>
    <a:masterClrMapping/>
  </p:clrMapOvr>
  <p:transition spd="slow">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zh-CN" altLang="en-US" smtClean="0"/>
              <a:t>熊市差价（ Bear Spreads ）组合 (cont.)</a:t>
            </a:r>
          </a:p>
        </p:txBody>
      </p:sp>
      <p:sp>
        <p:nvSpPr>
          <p:cNvPr id="27653" name="Rectangle 3"/>
          <p:cNvSpPr>
            <a:spLocks noGrp="1" noChangeArrowheads="1"/>
          </p:cNvSpPr>
          <p:nvPr>
            <p:ph idx="1"/>
          </p:nvPr>
        </p:nvSpPr>
        <p:spPr/>
        <p:txBody>
          <a:bodyPr/>
          <a:lstStyle/>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pPr algn="ctr">
              <a:buNone/>
            </a:pPr>
            <a:r>
              <a:rPr lang="zh-CN" altLang="en-US" dirty="0" smtClean="0"/>
              <a:t>(b)看跌期权构造的熊市差价组合</a:t>
            </a:r>
          </a:p>
        </p:txBody>
      </p:sp>
      <p:sp>
        <p:nvSpPr>
          <p:cNvPr id="11" name="页脚占位符 10"/>
          <p:cNvSpPr>
            <a:spLocks noGrp="1"/>
          </p:cNvSpPr>
          <p:nvPr>
            <p:ph type="ftr" sz="quarter" idx="11"/>
          </p:nvPr>
        </p:nvSpPr>
        <p:spPr/>
        <p:txBody>
          <a:bodyPr/>
          <a:lstStyle/>
          <a:p>
            <a:r>
              <a:rPr lang="en-US" altLang="zh-CN" smtClean="0"/>
              <a:t>Copyright © 2012 Zheng, Zhenlong &amp; Chen, Rong</a:t>
            </a:r>
            <a:endParaRPr lang="zh-CN" altLang="en-US"/>
          </a:p>
        </p:txBody>
      </p:sp>
      <p:sp>
        <p:nvSpPr>
          <p:cNvPr id="10" name="灯片编号占位符 9"/>
          <p:cNvSpPr>
            <a:spLocks noGrp="1"/>
          </p:cNvSpPr>
          <p:nvPr>
            <p:ph type="sldNum" sz="quarter" idx="12"/>
          </p:nvPr>
        </p:nvSpPr>
        <p:spPr/>
        <p:txBody>
          <a:bodyPr/>
          <a:lstStyle/>
          <a:p>
            <a:fld id="{7A0B34B9-D817-47F5-9B8C-94F2D5E9BE68}" type="slidenum">
              <a:rPr lang="zh-CN" altLang="en-US" smtClean="0"/>
              <a:pPr/>
              <a:t>24</a:t>
            </a:fld>
            <a:endParaRPr lang="zh-CN" altLang="en-US"/>
          </a:p>
        </p:txBody>
      </p:sp>
      <p:pic>
        <p:nvPicPr>
          <p:cNvPr id="27654" name="Picture 4"/>
          <p:cNvPicPr>
            <a:picLocks noChangeAspect="1" noChangeArrowheads="1"/>
          </p:cNvPicPr>
          <p:nvPr/>
        </p:nvPicPr>
        <p:blipFill>
          <a:blip r:embed="rId2" cstate="print"/>
          <a:srcRect/>
          <a:stretch>
            <a:fillRect/>
          </a:stretch>
        </p:blipFill>
        <p:spPr bwMode="auto">
          <a:xfrm>
            <a:off x="1233488" y="1543050"/>
            <a:ext cx="6677025" cy="3771900"/>
          </a:xfrm>
          <a:prstGeom prst="rect">
            <a:avLst/>
          </a:prstGeom>
          <a:noFill/>
          <a:ln w="9525">
            <a:noFill/>
            <a:miter lim="800000"/>
            <a:headEnd/>
            <a:tailEnd/>
          </a:ln>
        </p:spPr>
      </p:pic>
    </p:spTree>
  </p:cSld>
  <p:clrMapOvr>
    <a:masterClrMapping/>
  </p:clrMapOvr>
  <p:transition spd="slow">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r>
              <a:rPr lang="zh-CN" altLang="en-US" dirty="0" smtClean="0"/>
              <a:t>熊市差价（ Bear Spreads ）组合 (cont.)</a:t>
            </a:r>
          </a:p>
        </p:txBody>
      </p:sp>
      <p:sp>
        <p:nvSpPr>
          <p:cNvPr id="28677" name="Rectangle 3"/>
          <p:cNvSpPr>
            <a:spLocks noGrp="1" noChangeArrowheads="1"/>
          </p:cNvSpPr>
          <p:nvPr>
            <p:ph idx="1"/>
          </p:nvPr>
        </p:nvSpPr>
        <p:spPr/>
        <p:txBody>
          <a:bodyPr/>
          <a:lstStyle/>
          <a:p>
            <a:endParaRPr lang="zh-CN" altLang="en-US" dirty="0" smtClean="0"/>
          </a:p>
          <a:p>
            <a:endParaRPr lang="zh-CN" altLang="en-US" dirty="0" smtClean="0"/>
          </a:p>
          <a:p>
            <a:endParaRPr lang="en-US" altLang="zh-CN" dirty="0" smtClean="0"/>
          </a:p>
          <a:p>
            <a:r>
              <a:rPr lang="zh-CN" altLang="en-US" dirty="0" smtClean="0"/>
              <a:t>怎样的情况下熊市差价组合有利？（为什么要构建？）</a:t>
            </a:r>
          </a:p>
          <a:p>
            <a:pPr lvl="1"/>
            <a:r>
              <a:rPr lang="zh-CN" altLang="en-US" dirty="0" smtClean="0"/>
              <a:t>预期价格下跌幅度不大，降低初始成本</a:t>
            </a:r>
          </a:p>
          <a:p>
            <a:pPr lvl="1"/>
            <a:r>
              <a:rPr lang="zh-CN" altLang="en-US" dirty="0" smtClean="0"/>
              <a:t>在用看涨期权构造看跌预期投机时，进行保险</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25</a:t>
            </a:fld>
            <a:endParaRPr lang="zh-CN" altLang="en-US"/>
          </a:p>
        </p:txBody>
      </p:sp>
    </p:spTree>
  </p:cSld>
  <p:clrMapOvr>
    <a:masterClrMapping/>
  </p:clrMapOvr>
  <p:transition spd="slow">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zh-CN" altLang="en-US" smtClean="0"/>
              <a:t>熊市差价（ Bear Spreads ）组合 (cont.)</a:t>
            </a:r>
          </a:p>
        </p:txBody>
      </p:sp>
      <p:sp>
        <p:nvSpPr>
          <p:cNvPr id="29701" name="Rectangle 3"/>
          <p:cNvSpPr>
            <a:spLocks noGrp="1" noChangeArrowheads="1"/>
          </p:cNvSpPr>
          <p:nvPr>
            <p:ph idx="1"/>
          </p:nvPr>
        </p:nvSpPr>
        <p:spPr/>
        <p:txBody>
          <a:bodyPr/>
          <a:lstStyle/>
          <a:p>
            <a:endParaRPr lang="zh-CN" altLang="en-US" dirty="0" smtClean="0"/>
          </a:p>
          <a:p>
            <a:endParaRPr lang="zh-CN" altLang="en-US" dirty="0" smtClean="0"/>
          </a:p>
          <a:p>
            <a:r>
              <a:rPr lang="zh-CN" altLang="en-US" dirty="0" smtClean="0"/>
              <a:t>看涨期权的熊市差价组合和看跌期权的熊市差价组合的差别在于，前者在期初有正的现金流，后者在期初则有负的现金流，但后者</a:t>
            </a:r>
            <a:r>
              <a:rPr lang="zh-CN" altLang="en-US" dirty="0"/>
              <a:t>的期末回报大于</a:t>
            </a:r>
            <a:r>
              <a:rPr lang="zh-CN" altLang="en-US" dirty="0" smtClean="0"/>
              <a:t>前者。</a:t>
            </a:r>
          </a:p>
          <a:p>
            <a:r>
              <a:rPr lang="zh-CN" altLang="en-US" dirty="0" smtClean="0"/>
              <a:t>熊市差价组合刚好跟牛市差价组合相反，两者的图形刚好以 X 轴对称。</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26</a:t>
            </a:fld>
            <a:endParaRPr lang="zh-CN" altLang="en-US"/>
          </a:p>
        </p:txBody>
      </p:sp>
    </p:spTree>
  </p:cSld>
  <p:clrMapOvr>
    <a:masterClrMapping/>
  </p:clrMapOvr>
  <p:transition spd="slow">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zh-CN" altLang="en-US" smtClean="0"/>
              <a:t>蝶式差价组合（ Butterfly Spreads ）</a:t>
            </a:r>
          </a:p>
        </p:txBody>
      </p:sp>
      <p:sp>
        <p:nvSpPr>
          <p:cNvPr id="30725" name="Rectangle 3"/>
          <p:cNvSpPr>
            <a:spLocks noGrp="1" noChangeArrowheads="1"/>
          </p:cNvSpPr>
          <p:nvPr>
            <p:ph idx="1"/>
          </p:nvPr>
        </p:nvSpPr>
        <p:spPr/>
        <p:txBody>
          <a:bodyPr/>
          <a:lstStyle/>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pPr algn="ctr">
              <a:buNone/>
            </a:pPr>
            <a:r>
              <a:rPr lang="zh-CN" altLang="en-US" dirty="0" smtClean="0"/>
              <a:t>(a)看涨期权的正向蝶式差价组合</a:t>
            </a:r>
          </a:p>
        </p:txBody>
      </p:sp>
      <p:sp>
        <p:nvSpPr>
          <p:cNvPr id="11" name="页脚占位符 10"/>
          <p:cNvSpPr>
            <a:spLocks noGrp="1"/>
          </p:cNvSpPr>
          <p:nvPr>
            <p:ph type="ftr" sz="quarter" idx="11"/>
          </p:nvPr>
        </p:nvSpPr>
        <p:spPr/>
        <p:txBody>
          <a:bodyPr/>
          <a:lstStyle/>
          <a:p>
            <a:r>
              <a:rPr lang="en-US" altLang="zh-CN" smtClean="0"/>
              <a:t>Copyright © 2012 Zheng, Zhenlong &amp; Chen, Rong</a:t>
            </a:r>
            <a:endParaRPr lang="zh-CN" altLang="en-US"/>
          </a:p>
        </p:txBody>
      </p:sp>
      <p:sp>
        <p:nvSpPr>
          <p:cNvPr id="10" name="灯片编号占位符 9"/>
          <p:cNvSpPr>
            <a:spLocks noGrp="1"/>
          </p:cNvSpPr>
          <p:nvPr>
            <p:ph type="sldNum" sz="quarter" idx="12"/>
          </p:nvPr>
        </p:nvSpPr>
        <p:spPr/>
        <p:txBody>
          <a:bodyPr/>
          <a:lstStyle/>
          <a:p>
            <a:fld id="{7A0B34B9-D817-47F5-9B8C-94F2D5E9BE68}" type="slidenum">
              <a:rPr lang="zh-CN" altLang="en-US" smtClean="0"/>
              <a:pPr/>
              <a:t>27</a:t>
            </a:fld>
            <a:endParaRPr lang="zh-CN" altLang="en-US"/>
          </a:p>
        </p:txBody>
      </p:sp>
      <p:pic>
        <p:nvPicPr>
          <p:cNvPr id="30726" name="Picture 4"/>
          <p:cNvPicPr>
            <a:picLocks noChangeAspect="1" noChangeArrowheads="1"/>
          </p:cNvPicPr>
          <p:nvPr/>
        </p:nvPicPr>
        <p:blipFill>
          <a:blip r:embed="rId2" cstate="print"/>
          <a:srcRect/>
          <a:stretch>
            <a:fillRect/>
          </a:stretch>
        </p:blipFill>
        <p:spPr bwMode="auto">
          <a:xfrm>
            <a:off x="1185863" y="1504950"/>
            <a:ext cx="6772275" cy="3848100"/>
          </a:xfrm>
          <a:prstGeom prst="rect">
            <a:avLst/>
          </a:prstGeom>
          <a:noFill/>
          <a:ln w="9525">
            <a:noFill/>
            <a:miter lim="800000"/>
            <a:headEnd/>
            <a:tailEnd/>
          </a:ln>
        </p:spPr>
      </p:pic>
    </p:spTree>
  </p:cSld>
  <p:clrMapOvr>
    <a:masterClrMapping/>
  </p:clrMapOvr>
  <p:transition spd="slow">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zh-CN" altLang="en-US" smtClean="0"/>
              <a:t>蝶式差价组合（ Butterfly Spreads ） (cont.)</a:t>
            </a:r>
          </a:p>
        </p:txBody>
      </p:sp>
      <p:sp>
        <p:nvSpPr>
          <p:cNvPr id="31749" name="Rectangle 3"/>
          <p:cNvSpPr>
            <a:spLocks noGrp="1" noChangeArrowheads="1"/>
          </p:cNvSpPr>
          <p:nvPr>
            <p:ph idx="1"/>
          </p:nvPr>
        </p:nvSpPr>
        <p:spPr/>
        <p:txBody>
          <a:bodyPr/>
          <a:lstStyle/>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pPr algn="ctr">
              <a:buNone/>
            </a:pPr>
            <a:r>
              <a:rPr lang="zh-CN" altLang="en-US" dirty="0" smtClean="0"/>
              <a:t>(b)看涨期权的反向蝶式差价组合</a:t>
            </a:r>
          </a:p>
        </p:txBody>
      </p:sp>
      <p:sp>
        <p:nvSpPr>
          <p:cNvPr id="11" name="页脚占位符 10"/>
          <p:cNvSpPr>
            <a:spLocks noGrp="1"/>
          </p:cNvSpPr>
          <p:nvPr>
            <p:ph type="ftr" sz="quarter" idx="11"/>
          </p:nvPr>
        </p:nvSpPr>
        <p:spPr/>
        <p:txBody>
          <a:bodyPr/>
          <a:lstStyle/>
          <a:p>
            <a:r>
              <a:rPr lang="en-US" altLang="zh-CN" smtClean="0"/>
              <a:t>Copyright © 2012 Zheng, Zhenlong &amp; Chen, Rong</a:t>
            </a:r>
            <a:endParaRPr lang="zh-CN" altLang="en-US"/>
          </a:p>
        </p:txBody>
      </p:sp>
      <p:sp>
        <p:nvSpPr>
          <p:cNvPr id="10" name="灯片编号占位符 9"/>
          <p:cNvSpPr>
            <a:spLocks noGrp="1"/>
          </p:cNvSpPr>
          <p:nvPr>
            <p:ph type="sldNum" sz="quarter" idx="12"/>
          </p:nvPr>
        </p:nvSpPr>
        <p:spPr/>
        <p:txBody>
          <a:bodyPr/>
          <a:lstStyle/>
          <a:p>
            <a:fld id="{7A0B34B9-D817-47F5-9B8C-94F2D5E9BE68}" type="slidenum">
              <a:rPr lang="zh-CN" altLang="en-US" smtClean="0"/>
              <a:pPr/>
              <a:t>28</a:t>
            </a:fld>
            <a:endParaRPr lang="zh-CN" altLang="en-US"/>
          </a:p>
        </p:txBody>
      </p:sp>
      <p:pic>
        <p:nvPicPr>
          <p:cNvPr id="31750" name="Picture 4"/>
          <p:cNvPicPr>
            <a:picLocks noChangeAspect="1" noChangeArrowheads="1"/>
          </p:cNvPicPr>
          <p:nvPr/>
        </p:nvPicPr>
        <p:blipFill>
          <a:blip r:embed="rId2" cstate="print"/>
          <a:srcRect/>
          <a:stretch>
            <a:fillRect/>
          </a:stretch>
        </p:blipFill>
        <p:spPr bwMode="auto">
          <a:xfrm>
            <a:off x="1157288" y="1509713"/>
            <a:ext cx="6829425" cy="3838575"/>
          </a:xfrm>
          <a:prstGeom prst="rect">
            <a:avLst/>
          </a:prstGeom>
          <a:noFill/>
          <a:ln w="9525">
            <a:noFill/>
            <a:miter lim="800000"/>
            <a:headEnd/>
            <a:tailEnd/>
          </a:ln>
        </p:spPr>
      </p:pic>
    </p:spTree>
  </p:cSld>
  <p:clrMapOvr>
    <a:masterClrMapping/>
  </p:clrMapOvr>
  <p:transition spd="slow">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r>
              <a:rPr lang="zh-CN" altLang="en-US" dirty="0" smtClean="0"/>
              <a:t>蝶式差价组合（ Butterfly Spreads ） (cont.)</a:t>
            </a:r>
          </a:p>
        </p:txBody>
      </p:sp>
      <p:sp>
        <p:nvSpPr>
          <p:cNvPr id="32773" name="Rectangle 3"/>
          <p:cNvSpPr>
            <a:spLocks noGrp="1" noChangeArrowheads="1"/>
          </p:cNvSpPr>
          <p:nvPr>
            <p:ph idx="1"/>
          </p:nvPr>
        </p:nvSpPr>
        <p:spPr/>
        <p:txBody>
          <a:bodyPr/>
          <a:lstStyle/>
          <a:p>
            <a:endParaRPr lang="zh-CN" altLang="en-US" dirty="0" smtClean="0"/>
          </a:p>
          <a:p>
            <a:endParaRPr lang="zh-CN" altLang="en-US" dirty="0" smtClean="0"/>
          </a:p>
          <a:p>
            <a:endParaRPr lang="en-US" altLang="zh-CN" dirty="0" smtClean="0"/>
          </a:p>
          <a:p>
            <a:r>
              <a:rPr lang="zh-CN" altLang="en-US" dirty="0" smtClean="0"/>
              <a:t>蝶式差价组合由四份具有相同期限、不同协议价格的同种期权头寸组成。</a:t>
            </a:r>
          </a:p>
          <a:p>
            <a:r>
              <a:rPr lang="zh-CN" altLang="en-US" dirty="0" smtClean="0"/>
              <a:t>若 X</a:t>
            </a:r>
            <a:r>
              <a:rPr lang="zh-CN" altLang="en-US" sz="1200" dirty="0" smtClean="0"/>
              <a:t>1</a:t>
            </a:r>
            <a:r>
              <a:rPr lang="zh-CN" altLang="en-US" dirty="0" smtClean="0"/>
              <a:t> &lt; X</a:t>
            </a:r>
            <a:r>
              <a:rPr lang="zh-CN" altLang="en-US" sz="1200" dirty="0" smtClean="0"/>
              <a:t>2</a:t>
            </a:r>
            <a:r>
              <a:rPr lang="zh-CN" altLang="en-US" dirty="0" smtClean="0"/>
              <a:t> &lt; X</a:t>
            </a:r>
            <a:r>
              <a:rPr lang="zh-CN" altLang="en-US" sz="1200" dirty="0" smtClean="0"/>
              <a:t>3 </a:t>
            </a:r>
            <a:r>
              <a:rPr lang="zh-CN" altLang="en-US" dirty="0" smtClean="0"/>
              <a:t>，且 X</a:t>
            </a:r>
            <a:r>
              <a:rPr lang="zh-CN" altLang="en-US" sz="1200" dirty="0" smtClean="0"/>
              <a:t>2</a:t>
            </a:r>
            <a:r>
              <a:rPr lang="zh-CN" altLang="en-US" dirty="0" smtClean="0"/>
              <a:t> = ( X</a:t>
            </a:r>
            <a:r>
              <a:rPr lang="zh-CN" altLang="en-US" sz="1200" dirty="0" smtClean="0"/>
              <a:t>1</a:t>
            </a:r>
            <a:r>
              <a:rPr lang="zh-CN" altLang="en-US" dirty="0" smtClean="0"/>
              <a:t> + X</a:t>
            </a:r>
            <a:r>
              <a:rPr lang="zh-CN" altLang="en-US" sz="1200" dirty="0" smtClean="0"/>
              <a:t>3</a:t>
            </a:r>
            <a:r>
              <a:rPr lang="zh-CN" altLang="en-US" dirty="0" smtClean="0"/>
              <a:t> )/2 ，则蝶式差价组合有如下四种：</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29</a:t>
            </a:fld>
            <a:endParaRPr lang="zh-CN" altLang="en-US"/>
          </a:p>
        </p:txBody>
      </p:sp>
    </p:spTree>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zh-CN" smtClean="0"/>
              <a:t>运用期权进行静态套期保值</a:t>
            </a:r>
          </a:p>
        </p:txBody>
      </p:sp>
      <p:sp>
        <p:nvSpPr>
          <p:cNvPr id="8197" name="Rectangle 3"/>
          <p:cNvSpPr>
            <a:spLocks noGrp="1" noChangeArrowheads="1"/>
          </p:cNvSpPr>
          <p:nvPr>
            <p:ph idx="1"/>
          </p:nvPr>
        </p:nvSpPr>
        <p:spPr/>
        <p:txBody>
          <a:bodyPr/>
          <a:lstStyle/>
          <a:p>
            <a:endParaRPr lang="zh-CN" altLang="en-US" dirty="0" smtClean="0"/>
          </a:p>
          <a:p>
            <a:endParaRPr lang="en-US" altLang="zh-CN" dirty="0" smtClean="0"/>
          </a:p>
          <a:p>
            <a:r>
              <a:rPr lang="zh-CN" altLang="en-US" dirty="0" smtClean="0"/>
              <a:t>静态套期保值是指一次交易之后直至到期都不再调整的套期保值交易</a:t>
            </a:r>
          </a:p>
          <a:p>
            <a:r>
              <a:rPr lang="zh-CN" altLang="en-US" dirty="0" smtClean="0"/>
              <a:t>它是和需要不断调整头寸的动态套期保值相对而言的</a:t>
            </a:r>
          </a:p>
          <a:p>
            <a:r>
              <a:rPr lang="zh-CN" altLang="en-US" dirty="0" smtClean="0"/>
              <a:t>运用期权对其他资产进行静态套期保值是通过进入期权多头实现的</a:t>
            </a:r>
          </a:p>
        </p:txBody>
      </p:sp>
      <p:sp>
        <p:nvSpPr>
          <p:cNvPr id="11" name="页脚占位符 10"/>
          <p:cNvSpPr>
            <a:spLocks noGrp="1"/>
          </p:cNvSpPr>
          <p:nvPr>
            <p:ph type="ftr" sz="quarter" idx="11"/>
          </p:nvPr>
        </p:nvSpPr>
        <p:spPr/>
        <p:txBody>
          <a:bodyPr/>
          <a:lstStyle/>
          <a:p>
            <a:r>
              <a:rPr lang="en-US" altLang="zh-CN" smtClean="0"/>
              <a:t>Copyright © 2012 Zheng, Zhenlong &amp; Chen, Rong</a:t>
            </a:r>
            <a:endParaRPr lang="zh-CN" altLang="en-US"/>
          </a:p>
        </p:txBody>
      </p:sp>
      <p:sp>
        <p:nvSpPr>
          <p:cNvPr id="10" name="灯片编号占位符 9"/>
          <p:cNvSpPr>
            <a:spLocks noGrp="1"/>
          </p:cNvSpPr>
          <p:nvPr>
            <p:ph type="sldNum" sz="quarter" idx="12"/>
          </p:nvPr>
        </p:nvSpPr>
        <p:spPr/>
        <p:txBody>
          <a:bodyPr/>
          <a:lstStyle/>
          <a:p>
            <a:fld id="{7A0B34B9-D817-47F5-9B8C-94F2D5E9BE68}" type="slidenum">
              <a:rPr lang="zh-CN" altLang="en-US" smtClean="0"/>
              <a:pPr/>
              <a:t>3</a:t>
            </a:fld>
            <a:endParaRPr lang="zh-CN" altLang="en-US"/>
          </a:p>
        </p:txBody>
      </p:sp>
    </p:spTree>
  </p:cSld>
  <p:clrMapOvr>
    <a:masterClrMapping/>
  </p:clrMapOvr>
  <p:transition spd="slow">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zh-CN" altLang="en-US" smtClean="0"/>
              <a:t>蝶式差价组合（ Butterfly Spreads ） (cont.)</a:t>
            </a:r>
          </a:p>
        </p:txBody>
      </p:sp>
      <p:sp>
        <p:nvSpPr>
          <p:cNvPr id="33797" name="Rectangle 3"/>
          <p:cNvSpPr>
            <a:spLocks noGrp="1" noChangeArrowheads="1"/>
          </p:cNvSpPr>
          <p:nvPr>
            <p:ph idx="1"/>
          </p:nvPr>
        </p:nvSpPr>
        <p:spPr/>
        <p:txBody>
          <a:bodyPr/>
          <a:lstStyle/>
          <a:p>
            <a:endParaRPr lang="zh-CN" altLang="en-US" dirty="0" smtClean="0"/>
          </a:p>
          <a:p>
            <a:endParaRPr lang="en-US" altLang="zh-CN" dirty="0" smtClean="0"/>
          </a:p>
          <a:p>
            <a:r>
              <a:rPr lang="zh-CN" altLang="en-US" dirty="0" smtClean="0"/>
              <a:t>看涨期权的正向蝶式差价组合：由协议价格分别为 X</a:t>
            </a:r>
            <a:r>
              <a:rPr lang="zh-CN" altLang="en-US" sz="1200" dirty="0" smtClean="0"/>
              <a:t>1</a:t>
            </a:r>
            <a:r>
              <a:rPr lang="zh-CN" altLang="en-US" dirty="0" smtClean="0"/>
              <a:t> 和 X</a:t>
            </a:r>
            <a:r>
              <a:rPr lang="zh-CN" altLang="en-US" sz="1200" dirty="0" smtClean="0"/>
              <a:t>3</a:t>
            </a:r>
            <a:r>
              <a:rPr lang="zh-CN" altLang="en-US" dirty="0" smtClean="0"/>
              <a:t> 的看涨期权多头和两份协议价格为 X</a:t>
            </a:r>
            <a:r>
              <a:rPr lang="zh-CN" altLang="en-US" sz="1200" dirty="0" smtClean="0"/>
              <a:t>2</a:t>
            </a:r>
            <a:r>
              <a:rPr lang="zh-CN" altLang="en-US" dirty="0" smtClean="0"/>
              <a:t> 的看涨期权空头组成</a:t>
            </a:r>
          </a:p>
          <a:p>
            <a:r>
              <a:rPr lang="zh-CN" altLang="en-US" dirty="0" smtClean="0"/>
              <a:t>看涨期权的反向蝶式差价组合：由协议价格分别为 X</a:t>
            </a:r>
            <a:r>
              <a:rPr lang="zh-CN" altLang="en-US" sz="1200" dirty="0" smtClean="0"/>
              <a:t>1</a:t>
            </a:r>
            <a:r>
              <a:rPr lang="zh-CN" altLang="en-US" dirty="0" smtClean="0"/>
              <a:t> 和 X</a:t>
            </a:r>
            <a:r>
              <a:rPr lang="zh-CN" altLang="en-US" sz="1200" dirty="0" smtClean="0"/>
              <a:t>3</a:t>
            </a:r>
            <a:r>
              <a:rPr lang="zh-CN" altLang="en-US" dirty="0" smtClean="0"/>
              <a:t> 的看涨期权空头和两份协议价格为 X</a:t>
            </a:r>
            <a:r>
              <a:rPr lang="zh-CN" altLang="en-US" sz="1200" dirty="0" smtClean="0"/>
              <a:t>2</a:t>
            </a:r>
            <a:r>
              <a:rPr lang="zh-CN" altLang="en-US" dirty="0" smtClean="0"/>
              <a:t> 的看涨期权多头组成</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30</a:t>
            </a:fld>
            <a:endParaRPr lang="zh-CN" altLang="en-US"/>
          </a:p>
        </p:txBody>
      </p:sp>
    </p:spTree>
  </p:cSld>
  <p:clrMapOvr>
    <a:masterClrMapping/>
  </p:clrMapOvr>
  <p:transition spd="slow">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lang="zh-CN" altLang="en-US" smtClean="0"/>
              <a:t>蝶式差价组合（ Butterfly Spreads ） (cont.)</a:t>
            </a:r>
          </a:p>
        </p:txBody>
      </p:sp>
      <p:sp>
        <p:nvSpPr>
          <p:cNvPr id="34821" name="Rectangle 3"/>
          <p:cNvSpPr>
            <a:spLocks noGrp="1" noChangeArrowheads="1"/>
          </p:cNvSpPr>
          <p:nvPr>
            <p:ph idx="1"/>
          </p:nvPr>
        </p:nvSpPr>
        <p:spPr/>
        <p:txBody>
          <a:bodyPr/>
          <a:lstStyle/>
          <a:p>
            <a:endParaRPr lang="zh-CN" altLang="en-US" dirty="0" smtClean="0"/>
          </a:p>
          <a:p>
            <a:endParaRPr lang="en-US" altLang="zh-CN" dirty="0" smtClean="0"/>
          </a:p>
          <a:p>
            <a:r>
              <a:rPr lang="zh-CN" altLang="en-US" dirty="0" smtClean="0"/>
              <a:t>看跌期权的正向蝶式差价组合：由协议价格分别为 X</a:t>
            </a:r>
            <a:r>
              <a:rPr lang="zh-CN" altLang="en-US" sz="1200" dirty="0" smtClean="0"/>
              <a:t>1</a:t>
            </a:r>
            <a:r>
              <a:rPr lang="zh-CN" altLang="en-US" dirty="0" smtClean="0"/>
              <a:t> 和 X</a:t>
            </a:r>
            <a:r>
              <a:rPr lang="zh-CN" altLang="en-US" sz="1200" dirty="0" smtClean="0"/>
              <a:t>3 </a:t>
            </a:r>
            <a:r>
              <a:rPr lang="zh-CN" altLang="en-US" dirty="0" smtClean="0"/>
              <a:t>的看跌期权多头和两份协议价格为 X</a:t>
            </a:r>
            <a:r>
              <a:rPr lang="zh-CN" altLang="en-US" sz="1200" dirty="0" smtClean="0"/>
              <a:t>2</a:t>
            </a:r>
            <a:r>
              <a:rPr lang="zh-CN" altLang="en-US" dirty="0" smtClean="0"/>
              <a:t> 的看跌期权空头组成</a:t>
            </a:r>
          </a:p>
          <a:p>
            <a:r>
              <a:rPr lang="zh-CN" altLang="en-US" dirty="0" smtClean="0"/>
              <a:t>看跌期权的反向蝶式差价组合：由协议价格分别为 X</a:t>
            </a:r>
            <a:r>
              <a:rPr lang="zh-CN" altLang="en-US" sz="1200" dirty="0" smtClean="0"/>
              <a:t>1</a:t>
            </a:r>
            <a:r>
              <a:rPr lang="zh-CN" altLang="en-US" dirty="0" smtClean="0"/>
              <a:t> 和 X</a:t>
            </a:r>
            <a:r>
              <a:rPr lang="zh-CN" altLang="en-US" sz="1200" dirty="0" smtClean="0"/>
              <a:t>3</a:t>
            </a:r>
            <a:r>
              <a:rPr lang="zh-CN" altLang="en-US" dirty="0" smtClean="0"/>
              <a:t> 的看跌期权空头和两份协议价格为 X</a:t>
            </a:r>
            <a:r>
              <a:rPr lang="zh-CN" altLang="en-US" sz="1200" dirty="0" smtClean="0"/>
              <a:t>2</a:t>
            </a:r>
            <a:r>
              <a:rPr lang="zh-CN" altLang="en-US" dirty="0" smtClean="0"/>
              <a:t> 的看跌期权多头组成</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31</a:t>
            </a:fld>
            <a:endParaRPr lang="zh-CN" altLang="en-US"/>
          </a:p>
        </p:txBody>
      </p:sp>
    </p:spTree>
  </p:cSld>
  <p:clrMapOvr>
    <a:masterClrMapping/>
  </p:clrMapOvr>
  <p:transition spd="slow">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zh-CN" altLang="en-US" smtClean="0"/>
              <a:t>蝶式差价组合（ Butterfly Spreads ） (cont.)</a:t>
            </a:r>
          </a:p>
        </p:txBody>
      </p:sp>
      <p:sp>
        <p:nvSpPr>
          <p:cNvPr id="35845" name="Rectangle 3"/>
          <p:cNvSpPr>
            <a:spLocks noGrp="1" noChangeArrowheads="1"/>
          </p:cNvSpPr>
          <p:nvPr>
            <p:ph idx="1"/>
          </p:nvPr>
        </p:nvSpPr>
        <p:spPr/>
        <p:txBody>
          <a:bodyPr/>
          <a:lstStyle/>
          <a:p>
            <a:endParaRPr lang="zh-CN" altLang="en-US" dirty="0" smtClean="0"/>
          </a:p>
          <a:p>
            <a:endParaRPr lang="zh-CN" altLang="en-US" dirty="0" smtClean="0"/>
          </a:p>
          <a:p>
            <a:endParaRPr lang="en-US" altLang="zh-CN" dirty="0" smtClean="0"/>
          </a:p>
          <a:p>
            <a:r>
              <a:rPr lang="zh-CN" altLang="en-US" dirty="0" smtClean="0"/>
              <a:t>无论用看涨还是看跌期权组合，正向和反向结果都相同，并且初始投资也相同。（如何证明？）</a:t>
            </a:r>
          </a:p>
          <a:p>
            <a:r>
              <a:rPr lang="zh-CN" altLang="en-US" dirty="0" smtClean="0"/>
              <a:t>为何构建蝶式差价组合：预期价格会在一定的区间内波动</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32</a:t>
            </a:fld>
            <a:endParaRPr lang="zh-CN" altLang="en-US"/>
          </a:p>
        </p:txBody>
      </p:sp>
    </p:spTree>
  </p:cSld>
  <p:clrMapOvr>
    <a:masterClrMapping/>
  </p:clrMapOvr>
  <p:transition spd="slow">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zh-CN" smtClean="0"/>
              <a:t>看涨期权正向蝶式差价组合的盈亏状况表</a:t>
            </a:r>
          </a:p>
        </p:txBody>
      </p:sp>
      <p:sp>
        <p:nvSpPr>
          <p:cNvPr id="8" name="内容占位符 7"/>
          <p:cNvSpPr>
            <a:spLocks noGrp="1"/>
          </p:cNvSpPr>
          <p:nvPr>
            <p:ph idx="1"/>
          </p:nvPr>
        </p:nvSpPr>
        <p:spPr/>
        <p:txBody>
          <a:bodyPr/>
          <a:lstStyle/>
          <a:p>
            <a:endParaRPr lang="zh-CN" altLang="en-US"/>
          </a:p>
        </p:txBody>
      </p:sp>
      <p:sp>
        <p:nvSpPr>
          <p:cNvPr id="12" name="页脚占位符 11"/>
          <p:cNvSpPr>
            <a:spLocks noGrp="1"/>
          </p:cNvSpPr>
          <p:nvPr>
            <p:ph type="ftr" sz="quarter" idx="11"/>
          </p:nvPr>
        </p:nvSpPr>
        <p:spPr/>
        <p:txBody>
          <a:bodyPr/>
          <a:lstStyle/>
          <a:p>
            <a:r>
              <a:rPr lang="en-US" altLang="zh-CN" smtClean="0"/>
              <a:t>Copyright © 2012 Zheng, Zhenlong &amp; Chen, Rong</a:t>
            </a:r>
            <a:endParaRPr lang="zh-CN" altLang="en-US"/>
          </a:p>
        </p:txBody>
      </p:sp>
      <p:sp>
        <p:nvSpPr>
          <p:cNvPr id="11" name="灯片编号占位符 10"/>
          <p:cNvSpPr>
            <a:spLocks noGrp="1"/>
          </p:cNvSpPr>
          <p:nvPr>
            <p:ph type="sldNum" sz="quarter" idx="12"/>
          </p:nvPr>
        </p:nvSpPr>
        <p:spPr/>
        <p:txBody>
          <a:bodyPr/>
          <a:lstStyle/>
          <a:p>
            <a:fld id="{7A0B34B9-D817-47F5-9B8C-94F2D5E9BE68}" type="slidenum">
              <a:rPr lang="zh-CN" altLang="en-US" smtClean="0"/>
              <a:pPr/>
              <a:t>33</a:t>
            </a:fld>
            <a:endParaRPr lang="zh-CN" altLang="en-US"/>
          </a:p>
        </p:txBody>
      </p:sp>
      <p:pic>
        <p:nvPicPr>
          <p:cNvPr id="36869"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00113" y="1844675"/>
            <a:ext cx="7427912" cy="3630613"/>
          </a:xfrm>
          <a:prstGeom prst="rect">
            <a:avLst/>
          </a:prstGeom>
          <a:noFill/>
          <a:ln w="9525">
            <a:noFill/>
            <a:miter lim="800000"/>
            <a:headEnd/>
            <a:tailEnd/>
          </a:ln>
        </p:spPr>
      </p:pic>
    </p:spTree>
  </p:cSld>
  <p:clrMapOvr>
    <a:masterClrMapping/>
  </p:clrMapOvr>
  <p:transition spd="slow">
    <p:pull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r>
              <a:rPr lang="zh-CN" altLang="en-US" smtClean="0"/>
              <a:t>差期（ Calendar Spreads ）组合</a:t>
            </a:r>
          </a:p>
        </p:txBody>
      </p:sp>
      <p:sp>
        <p:nvSpPr>
          <p:cNvPr id="37893" name="Rectangle 3"/>
          <p:cNvSpPr>
            <a:spLocks noGrp="1" noChangeArrowheads="1"/>
          </p:cNvSpPr>
          <p:nvPr>
            <p:ph idx="1"/>
          </p:nvPr>
        </p:nvSpPr>
        <p:spPr/>
        <p:txBody>
          <a:bodyPr/>
          <a:lstStyle/>
          <a:p>
            <a:endParaRPr lang="zh-CN" altLang="en-US" dirty="0" smtClean="0"/>
          </a:p>
          <a:p>
            <a:r>
              <a:rPr lang="zh-CN" altLang="en-US" dirty="0" smtClean="0"/>
              <a:t>差期组合：两份相同协议价格、不同期限的同种期权的不同头寸组成</a:t>
            </a:r>
          </a:p>
          <a:p>
            <a:r>
              <a:rPr lang="zh-CN" altLang="en-US" dirty="0" smtClean="0"/>
              <a:t>差期组合的四种类型</a:t>
            </a:r>
          </a:p>
          <a:p>
            <a:pPr lvl="1"/>
            <a:r>
              <a:rPr lang="zh-CN" altLang="en-US" dirty="0" smtClean="0"/>
              <a:t>正向差期组合（买长卖短）</a:t>
            </a:r>
          </a:p>
          <a:p>
            <a:pPr lvl="2"/>
            <a:r>
              <a:rPr lang="zh-CN" altLang="en-US" dirty="0" smtClean="0"/>
              <a:t>一份看涨期权多头与一份期限较短的看涨期权空头的组合，称看涨期权的正向差期组合。</a:t>
            </a:r>
          </a:p>
          <a:p>
            <a:pPr lvl="2"/>
            <a:r>
              <a:rPr lang="zh-CN" altLang="en-US" dirty="0" smtClean="0"/>
              <a:t>一份看跌期权多头与一份期限较短的看跌期权空头的组合，称看跌期权的正向差期组合。</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34</a:t>
            </a:fld>
            <a:endParaRPr lang="zh-CN" altLang="en-US"/>
          </a:p>
        </p:txBody>
      </p:sp>
    </p:spTree>
  </p:cSld>
  <p:clrMapOvr>
    <a:masterClrMapping/>
  </p:clrMapOvr>
  <p:transition spd="slow">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r>
              <a:rPr lang="zh-CN" altLang="en-US" smtClean="0"/>
              <a:t>差期（ Calendar Spreads ）组合 (cont.)</a:t>
            </a:r>
          </a:p>
        </p:txBody>
      </p:sp>
      <p:sp>
        <p:nvSpPr>
          <p:cNvPr id="38917" name="Rectangle 3"/>
          <p:cNvSpPr>
            <a:spLocks noGrp="1" noChangeArrowheads="1"/>
          </p:cNvSpPr>
          <p:nvPr>
            <p:ph idx="1"/>
          </p:nvPr>
        </p:nvSpPr>
        <p:spPr/>
        <p:txBody>
          <a:bodyPr/>
          <a:lstStyle/>
          <a:p>
            <a:endParaRPr lang="zh-CN" altLang="en-US" dirty="0" smtClean="0"/>
          </a:p>
          <a:p>
            <a:pPr lvl="1"/>
            <a:endParaRPr lang="zh-CN" altLang="en-US" dirty="0" smtClean="0"/>
          </a:p>
          <a:p>
            <a:pPr lvl="1"/>
            <a:r>
              <a:rPr lang="zh-CN" altLang="en-US" sz="2600" dirty="0" smtClean="0"/>
              <a:t>反向差期组合（买短卖长）</a:t>
            </a:r>
          </a:p>
          <a:p>
            <a:pPr lvl="2"/>
            <a:r>
              <a:rPr lang="zh-CN" altLang="en-US" sz="2300" dirty="0" smtClean="0"/>
              <a:t>一份看涨期权多头与一份期限较长的看涨期权空头的组合，称看涨期权的反向差期组合。</a:t>
            </a:r>
          </a:p>
          <a:p>
            <a:pPr lvl="2"/>
            <a:r>
              <a:rPr lang="zh-CN" altLang="en-US" sz="2300" dirty="0" smtClean="0"/>
              <a:t>一份看跌期权多头与一份期限较长的看跌期权空头的组合，称看跌期权的反向差期组合。</a:t>
            </a:r>
          </a:p>
          <a:p>
            <a:endParaRPr lang="zh-CN" altLang="en-US" dirty="0" smtClean="0"/>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35</a:t>
            </a:fld>
            <a:endParaRPr lang="zh-CN" altLang="en-US"/>
          </a:p>
        </p:txBody>
      </p:sp>
    </p:spTree>
  </p:cSld>
  <p:clrMapOvr>
    <a:masterClrMapping/>
  </p:clrMapOvr>
  <p:transition spd="slow">
    <p:pull dir="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r>
              <a:rPr lang="zh-CN" smtClean="0"/>
              <a:t>看涨期权的正向差期组合的盈亏状况表</a:t>
            </a:r>
          </a:p>
        </p:txBody>
      </p:sp>
      <p:sp>
        <p:nvSpPr>
          <p:cNvPr id="12" name="页脚占位符 11"/>
          <p:cNvSpPr>
            <a:spLocks noGrp="1"/>
          </p:cNvSpPr>
          <p:nvPr>
            <p:ph type="ftr" sz="quarter" idx="11"/>
          </p:nvPr>
        </p:nvSpPr>
        <p:spPr/>
        <p:txBody>
          <a:bodyPr/>
          <a:lstStyle/>
          <a:p>
            <a:r>
              <a:rPr lang="en-US" altLang="zh-CN" smtClean="0"/>
              <a:t>Copyright © 2012 Zheng, Zhenlong &amp; Chen, Rong</a:t>
            </a:r>
            <a:endParaRPr lang="zh-CN" altLang="en-US"/>
          </a:p>
        </p:txBody>
      </p:sp>
      <p:sp>
        <p:nvSpPr>
          <p:cNvPr id="11" name="灯片编号占位符 10"/>
          <p:cNvSpPr>
            <a:spLocks noGrp="1"/>
          </p:cNvSpPr>
          <p:nvPr>
            <p:ph type="sldNum" sz="quarter" idx="12"/>
          </p:nvPr>
        </p:nvSpPr>
        <p:spPr/>
        <p:txBody>
          <a:bodyPr/>
          <a:lstStyle/>
          <a:p>
            <a:fld id="{7A0B34B9-D817-47F5-9B8C-94F2D5E9BE68}" type="slidenum">
              <a:rPr lang="zh-CN" altLang="en-US" smtClean="0"/>
              <a:pPr/>
              <a:t>36</a:t>
            </a:fld>
            <a:endParaRPr lang="zh-CN" altLang="en-US"/>
          </a:p>
        </p:txBody>
      </p:sp>
      <p:sp>
        <p:nvSpPr>
          <p:cNvPr id="2" name="内容占位符 1"/>
          <p:cNvSpPr>
            <a:spLocks noGrp="1"/>
          </p:cNvSpPr>
          <p:nvPr>
            <p:ph idx="1"/>
          </p:nvPr>
        </p:nvSpPr>
        <p:spPr/>
        <p:txBody>
          <a:bodyPr/>
          <a:lstStyle/>
          <a:p>
            <a:endParaRPr lang="zh-CN" altLang="en-US" dirty="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5"/>
            <a:ext cx="8280919" cy="365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r>
              <a:rPr lang="zh-CN" altLang="en-US" smtClean="0"/>
              <a:t>看涨期权的正向差期组合 Profit</a:t>
            </a:r>
          </a:p>
        </p:txBody>
      </p:sp>
      <p:sp>
        <p:nvSpPr>
          <p:cNvPr id="40965" name="Rectangle 3"/>
          <p:cNvSpPr>
            <a:spLocks noGrp="1" noChangeArrowheads="1"/>
          </p:cNvSpPr>
          <p:nvPr>
            <p:ph idx="1"/>
          </p:nvPr>
        </p:nvSpPr>
        <p:spPr/>
        <p:txBody>
          <a:bodyPr/>
          <a:lstStyle/>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pPr algn="ctr">
              <a:buNone/>
            </a:pPr>
            <a:r>
              <a:rPr lang="zh-CN" altLang="en-US" dirty="0" smtClean="0"/>
              <a:t>看涨期权构造的正向差期组合</a:t>
            </a:r>
          </a:p>
        </p:txBody>
      </p:sp>
      <p:sp>
        <p:nvSpPr>
          <p:cNvPr id="11" name="页脚占位符 10"/>
          <p:cNvSpPr>
            <a:spLocks noGrp="1"/>
          </p:cNvSpPr>
          <p:nvPr>
            <p:ph type="ftr" sz="quarter" idx="11"/>
          </p:nvPr>
        </p:nvSpPr>
        <p:spPr/>
        <p:txBody>
          <a:bodyPr/>
          <a:lstStyle/>
          <a:p>
            <a:r>
              <a:rPr lang="en-US" altLang="zh-CN" smtClean="0"/>
              <a:t>Copyright © 2012 Zheng, Zhenlong &amp; Chen, Rong</a:t>
            </a:r>
            <a:endParaRPr lang="zh-CN" altLang="en-US"/>
          </a:p>
        </p:txBody>
      </p:sp>
      <p:sp>
        <p:nvSpPr>
          <p:cNvPr id="10" name="灯片编号占位符 9"/>
          <p:cNvSpPr>
            <a:spLocks noGrp="1"/>
          </p:cNvSpPr>
          <p:nvPr>
            <p:ph type="sldNum" sz="quarter" idx="12"/>
          </p:nvPr>
        </p:nvSpPr>
        <p:spPr/>
        <p:txBody>
          <a:bodyPr/>
          <a:lstStyle/>
          <a:p>
            <a:fld id="{7A0B34B9-D817-47F5-9B8C-94F2D5E9BE68}" type="slidenum">
              <a:rPr lang="zh-CN" altLang="en-US" smtClean="0"/>
              <a:pPr/>
              <a:t>37</a:t>
            </a:fld>
            <a:endParaRPr lang="zh-CN" altLang="en-US"/>
          </a:p>
        </p:txBody>
      </p:sp>
      <p:pic>
        <p:nvPicPr>
          <p:cNvPr id="40966" name="Picture 4"/>
          <p:cNvPicPr>
            <a:picLocks noChangeAspect="1" noChangeArrowheads="1"/>
          </p:cNvPicPr>
          <p:nvPr/>
        </p:nvPicPr>
        <p:blipFill>
          <a:blip r:embed="rId2" cstate="print"/>
          <a:srcRect/>
          <a:stretch>
            <a:fillRect/>
          </a:stretch>
        </p:blipFill>
        <p:spPr bwMode="auto">
          <a:xfrm>
            <a:off x="1119188" y="1681163"/>
            <a:ext cx="6905625" cy="3495675"/>
          </a:xfrm>
          <a:prstGeom prst="rect">
            <a:avLst/>
          </a:prstGeom>
          <a:noFill/>
          <a:ln w="9525">
            <a:noFill/>
            <a:miter lim="800000"/>
            <a:headEnd/>
            <a:tailEnd/>
          </a:ln>
        </p:spPr>
      </p:pic>
    </p:spTree>
  </p:cSld>
  <p:clrMapOvr>
    <a:masterClrMapping/>
  </p:clrMapOvr>
  <p:transition spd="slow">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zh-CN" altLang="en-US" smtClean="0"/>
              <a:t>对角（ Diagonal Spreads ）组合</a:t>
            </a:r>
          </a:p>
        </p:txBody>
      </p:sp>
      <p:sp>
        <p:nvSpPr>
          <p:cNvPr id="41989" name="Rectangle 3"/>
          <p:cNvSpPr>
            <a:spLocks noGrp="1" noChangeArrowheads="1"/>
          </p:cNvSpPr>
          <p:nvPr>
            <p:ph idx="1"/>
          </p:nvPr>
        </p:nvSpPr>
        <p:spPr/>
        <p:txBody>
          <a:bodyPr/>
          <a:lstStyle/>
          <a:p>
            <a:endParaRPr lang="zh-CN" altLang="en-US" dirty="0" smtClean="0"/>
          </a:p>
          <a:p>
            <a:r>
              <a:rPr lang="zh-CN" altLang="en-US" dirty="0" smtClean="0"/>
              <a:t>对角组合（ Diagonal Spreads ）</a:t>
            </a:r>
          </a:p>
          <a:p>
            <a:pPr lvl="1"/>
            <a:r>
              <a:rPr lang="zh-CN" altLang="en-US" dirty="0" smtClean="0"/>
              <a:t>两份协议价格不同（ X</a:t>
            </a:r>
            <a:r>
              <a:rPr lang="zh-CN" altLang="en-US" sz="1200" dirty="0" smtClean="0"/>
              <a:t>1</a:t>
            </a:r>
            <a:r>
              <a:rPr lang="zh-CN" altLang="en-US" dirty="0" smtClean="0"/>
              <a:t> 和 X</a:t>
            </a:r>
            <a:r>
              <a:rPr lang="zh-CN" altLang="en-US" sz="1200" dirty="0" smtClean="0"/>
              <a:t>2 </a:t>
            </a:r>
            <a:r>
              <a:rPr lang="zh-CN" altLang="en-US" dirty="0" smtClean="0"/>
              <a:t>，且 X</a:t>
            </a:r>
            <a:r>
              <a:rPr lang="zh-CN" altLang="en-US" sz="1200" dirty="0" smtClean="0"/>
              <a:t>1</a:t>
            </a:r>
            <a:r>
              <a:rPr lang="zh-CN" altLang="en-US" dirty="0" smtClean="0"/>
              <a:t> &lt; X</a:t>
            </a:r>
            <a:r>
              <a:rPr lang="zh-CN" altLang="en-US" sz="1200" dirty="0" smtClean="0"/>
              <a:t>2</a:t>
            </a:r>
            <a:r>
              <a:rPr lang="zh-CN" altLang="en-US" dirty="0" smtClean="0"/>
              <a:t> ）、期限也不同（ T 和 T</a:t>
            </a:r>
            <a:r>
              <a:rPr lang="en-US" altLang="zh-CN" dirty="0" smtClean="0"/>
              <a:t>*</a:t>
            </a:r>
            <a:r>
              <a:rPr lang="zh-CN" altLang="en-US" dirty="0" smtClean="0"/>
              <a:t>，且 T &lt; T*）的同种期权的不同头寸组成。</a:t>
            </a:r>
          </a:p>
          <a:p>
            <a:pPr lvl="1"/>
            <a:r>
              <a:rPr lang="zh-CN" altLang="en-US" dirty="0" smtClean="0"/>
              <a:t>它有八种类型</a:t>
            </a:r>
          </a:p>
          <a:p>
            <a:pPr lvl="2"/>
            <a:r>
              <a:rPr lang="zh-CN" altLang="en-US" dirty="0" smtClean="0"/>
              <a:t>看涨/看跌</a:t>
            </a:r>
          </a:p>
          <a:p>
            <a:pPr lvl="2"/>
            <a:r>
              <a:rPr lang="zh-CN" altLang="en-US" dirty="0" smtClean="0"/>
              <a:t>牛市/熊市——买低卖高/买高卖低</a:t>
            </a:r>
          </a:p>
          <a:p>
            <a:pPr lvl="2"/>
            <a:r>
              <a:rPr lang="zh-CN" altLang="en-US" dirty="0" smtClean="0"/>
              <a:t>正向/反向——买长卖短/买短卖长</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38</a:t>
            </a:fld>
            <a:endParaRPr lang="zh-CN" altLang="en-US"/>
          </a:p>
        </p:txBody>
      </p:sp>
    </p:spTree>
  </p:cSld>
  <p:clrMapOvr>
    <a:masterClrMapping/>
  </p:clrMapOvr>
  <p:transition spd="slow">
    <p:pull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lang="zh-CN" dirty="0" smtClean="0"/>
              <a:t>看涨期权的牛市正向对角组合</a:t>
            </a:r>
          </a:p>
        </p:txBody>
      </p:sp>
      <p:sp>
        <p:nvSpPr>
          <p:cNvPr id="43013" name="Rectangle 3"/>
          <p:cNvSpPr>
            <a:spLocks noGrp="1" noChangeArrowheads="1"/>
          </p:cNvSpPr>
          <p:nvPr>
            <p:ph idx="1"/>
          </p:nvPr>
        </p:nvSpPr>
        <p:spPr/>
        <p:txBody>
          <a:bodyPr/>
          <a:lstStyle/>
          <a:p>
            <a:r>
              <a:rPr lang="zh-CN" altLang="en-US" dirty="0" smtClean="0"/>
              <a:t>由看涨期权的（ X</a:t>
            </a:r>
            <a:r>
              <a:rPr lang="zh-CN" altLang="en-US" sz="1200" dirty="0" smtClean="0"/>
              <a:t>1</a:t>
            </a:r>
            <a:r>
              <a:rPr lang="zh-CN" altLang="en-US" dirty="0" smtClean="0"/>
              <a:t> </a:t>
            </a:r>
            <a:r>
              <a:rPr lang="en-US" altLang="zh-CN" dirty="0" smtClean="0"/>
              <a:t>,</a:t>
            </a:r>
            <a:r>
              <a:rPr lang="zh-CN" altLang="en-US" dirty="0" smtClean="0"/>
              <a:t>T* ）多头加（ X</a:t>
            </a:r>
            <a:r>
              <a:rPr lang="zh-CN" altLang="en-US" sz="1200" dirty="0" smtClean="0"/>
              <a:t>2</a:t>
            </a:r>
            <a:r>
              <a:rPr lang="zh-CN" altLang="en-US" dirty="0" smtClean="0"/>
              <a:t> </a:t>
            </a:r>
            <a:r>
              <a:rPr lang="en-US" altLang="zh-CN" dirty="0" smtClean="0"/>
              <a:t>,</a:t>
            </a:r>
            <a:r>
              <a:rPr lang="zh-CN" altLang="en-US" dirty="0" smtClean="0"/>
              <a:t> T ）空头组合组成</a:t>
            </a:r>
          </a:p>
        </p:txBody>
      </p:sp>
      <p:sp>
        <p:nvSpPr>
          <p:cNvPr id="11" name="页脚占位符 10"/>
          <p:cNvSpPr>
            <a:spLocks noGrp="1"/>
          </p:cNvSpPr>
          <p:nvPr>
            <p:ph type="ftr" sz="quarter" idx="11"/>
          </p:nvPr>
        </p:nvSpPr>
        <p:spPr/>
        <p:txBody>
          <a:bodyPr/>
          <a:lstStyle/>
          <a:p>
            <a:r>
              <a:rPr lang="en-US" altLang="zh-CN" smtClean="0"/>
              <a:t>Copyright © 2012 Zheng, Zhenlong &amp; Chen, Rong</a:t>
            </a:r>
            <a:endParaRPr lang="zh-CN" altLang="en-US"/>
          </a:p>
        </p:txBody>
      </p:sp>
      <p:sp>
        <p:nvSpPr>
          <p:cNvPr id="10" name="灯片编号占位符 9"/>
          <p:cNvSpPr>
            <a:spLocks noGrp="1"/>
          </p:cNvSpPr>
          <p:nvPr>
            <p:ph type="sldNum" sz="quarter" idx="12"/>
          </p:nvPr>
        </p:nvSpPr>
        <p:spPr/>
        <p:txBody>
          <a:bodyPr/>
          <a:lstStyle/>
          <a:p>
            <a:fld id="{7A0B34B9-D817-47F5-9B8C-94F2D5E9BE68}" type="slidenum">
              <a:rPr lang="zh-CN" altLang="en-US" smtClean="0"/>
              <a:pPr/>
              <a:t>39</a:t>
            </a:fld>
            <a:endParaRPr lang="zh-CN" altLang="en-US"/>
          </a:p>
        </p:txBody>
      </p:sp>
      <p:pic>
        <p:nvPicPr>
          <p:cNvPr id="63490" name="Picture 2"/>
          <p:cNvPicPr>
            <a:picLocks noChangeAspect="1" noChangeArrowheads="1"/>
          </p:cNvPicPr>
          <p:nvPr/>
        </p:nvPicPr>
        <p:blipFill>
          <a:blip r:embed="rId2" cstate="print"/>
          <a:srcRect/>
          <a:stretch>
            <a:fillRect/>
          </a:stretch>
        </p:blipFill>
        <p:spPr bwMode="auto">
          <a:xfrm>
            <a:off x="539552" y="2780928"/>
            <a:ext cx="8050062" cy="2304256"/>
          </a:xfrm>
          <a:prstGeom prst="rect">
            <a:avLst/>
          </a:prstGeom>
          <a:noFill/>
          <a:ln w="9525">
            <a:noFill/>
            <a:miter lim="800000"/>
            <a:headEnd/>
            <a:tailEnd/>
          </a:ln>
        </p:spPr>
      </p:pic>
    </p:spTree>
  </p:cSld>
  <p:clrMapOvr>
    <a:masterClrMapping/>
  </p:clrMapOvr>
  <p:transition spd="slow">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zh-CN" smtClean="0"/>
              <a:t>运用期权进行杠杆投资</a:t>
            </a:r>
          </a:p>
        </p:txBody>
      </p:sp>
      <p:sp>
        <p:nvSpPr>
          <p:cNvPr id="9221" name="Rectangle 3"/>
          <p:cNvSpPr>
            <a:spLocks noGrp="1" noChangeArrowheads="1"/>
          </p:cNvSpPr>
          <p:nvPr>
            <p:ph idx="1"/>
          </p:nvPr>
        </p:nvSpPr>
        <p:spPr/>
        <p:txBody>
          <a:bodyPr/>
          <a:lstStyle/>
          <a:p>
            <a:endParaRPr lang="zh-CN" altLang="en-US" dirty="0" smtClean="0"/>
          </a:p>
          <a:p>
            <a:endParaRPr lang="zh-CN" altLang="en-US" dirty="0" smtClean="0"/>
          </a:p>
          <a:p>
            <a:r>
              <a:rPr lang="zh-CN" altLang="en-US" dirty="0" smtClean="0"/>
              <a:t>对于期权多头而言</a:t>
            </a:r>
          </a:p>
          <a:p>
            <a:pPr lvl="1"/>
            <a:r>
              <a:rPr lang="zh-CN" altLang="en-US" dirty="0" smtClean="0"/>
              <a:t>如果市场价格走势与其预期方向相同，一个小比例的价格变化会带来放大的收益</a:t>
            </a:r>
          </a:p>
          <a:p>
            <a:pPr lvl="1"/>
            <a:r>
              <a:rPr lang="zh-CN" altLang="en-US" dirty="0" smtClean="0"/>
              <a:t>如果市场价格走势与其预期方向相反，一个小比例的价格变化会带来放大的亏损</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4</a:t>
            </a:fld>
            <a:endParaRPr lang="zh-CN" altLang="en-US"/>
          </a:p>
        </p:txBody>
      </p:sp>
    </p:spTree>
  </p:cSld>
  <p:clrMapOvr>
    <a:masterClrMapping/>
  </p:clrMapOvr>
  <p:transition spd="slow">
    <p:pull dir="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r>
              <a:rPr lang="zh-CN" altLang="en-US" dirty="0" smtClean="0"/>
              <a:t>看涨期权的牛市正向对角组合 Profit</a:t>
            </a:r>
          </a:p>
        </p:txBody>
      </p:sp>
      <p:sp>
        <p:nvSpPr>
          <p:cNvPr id="44037" name="Rectangle 3"/>
          <p:cNvSpPr>
            <a:spLocks noGrp="1" noChangeArrowheads="1"/>
          </p:cNvSpPr>
          <p:nvPr>
            <p:ph idx="1"/>
          </p:nvPr>
        </p:nvSpPr>
        <p:spPr/>
        <p:txBody>
          <a:bodyPr/>
          <a:lstStyle/>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pPr algn="ctr">
              <a:buNone/>
            </a:pPr>
            <a:r>
              <a:rPr lang="zh-CN" altLang="en-US" dirty="0" smtClean="0"/>
              <a:t>看涨期权的牛市正向对角组合</a:t>
            </a:r>
          </a:p>
        </p:txBody>
      </p:sp>
      <p:sp>
        <p:nvSpPr>
          <p:cNvPr id="11" name="页脚占位符 10"/>
          <p:cNvSpPr>
            <a:spLocks noGrp="1"/>
          </p:cNvSpPr>
          <p:nvPr>
            <p:ph type="ftr" sz="quarter" idx="11"/>
          </p:nvPr>
        </p:nvSpPr>
        <p:spPr/>
        <p:txBody>
          <a:bodyPr/>
          <a:lstStyle/>
          <a:p>
            <a:r>
              <a:rPr lang="en-US" altLang="zh-CN" smtClean="0"/>
              <a:t>Copyright © 2012 Zheng, Zhenlong &amp; Chen, Rong</a:t>
            </a:r>
            <a:endParaRPr lang="zh-CN" altLang="en-US"/>
          </a:p>
        </p:txBody>
      </p:sp>
      <p:sp>
        <p:nvSpPr>
          <p:cNvPr id="10" name="灯片编号占位符 9"/>
          <p:cNvSpPr>
            <a:spLocks noGrp="1"/>
          </p:cNvSpPr>
          <p:nvPr>
            <p:ph type="sldNum" sz="quarter" idx="12"/>
          </p:nvPr>
        </p:nvSpPr>
        <p:spPr/>
        <p:txBody>
          <a:bodyPr/>
          <a:lstStyle/>
          <a:p>
            <a:fld id="{7A0B34B9-D817-47F5-9B8C-94F2D5E9BE68}" type="slidenum">
              <a:rPr lang="zh-CN" altLang="en-US" smtClean="0"/>
              <a:pPr/>
              <a:t>40</a:t>
            </a:fld>
            <a:endParaRPr lang="zh-CN" altLang="en-US"/>
          </a:p>
        </p:txBody>
      </p:sp>
      <p:pic>
        <p:nvPicPr>
          <p:cNvPr id="44038" name="Picture 4"/>
          <p:cNvPicPr>
            <a:picLocks noChangeAspect="1" noChangeArrowheads="1"/>
          </p:cNvPicPr>
          <p:nvPr/>
        </p:nvPicPr>
        <p:blipFill>
          <a:blip r:embed="rId2" cstate="print"/>
          <a:srcRect/>
          <a:stretch>
            <a:fillRect/>
          </a:stretch>
        </p:blipFill>
        <p:spPr bwMode="auto">
          <a:xfrm>
            <a:off x="1147763" y="1604963"/>
            <a:ext cx="6848475" cy="3648075"/>
          </a:xfrm>
          <a:prstGeom prst="rect">
            <a:avLst/>
          </a:prstGeom>
          <a:noFill/>
          <a:ln w="9525">
            <a:noFill/>
            <a:miter lim="800000"/>
            <a:headEnd/>
            <a:tailEnd/>
          </a:ln>
        </p:spPr>
      </p:pic>
    </p:spTree>
  </p:cSld>
  <p:clrMapOvr>
    <a:masterClrMapping/>
  </p:clrMapOvr>
  <p:transition spd="slow">
    <p:pull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r>
              <a:rPr lang="zh-CN" smtClean="0"/>
              <a:t>对角组合的八种类型</a:t>
            </a:r>
          </a:p>
        </p:txBody>
      </p:sp>
      <p:sp>
        <p:nvSpPr>
          <p:cNvPr id="45061" name="Rectangle 3"/>
          <p:cNvSpPr>
            <a:spLocks noGrp="1" noChangeArrowheads="1"/>
          </p:cNvSpPr>
          <p:nvPr>
            <p:ph idx="1"/>
          </p:nvPr>
        </p:nvSpPr>
        <p:spPr/>
        <p:txBody>
          <a:bodyPr/>
          <a:lstStyle/>
          <a:p>
            <a:endParaRPr lang="zh-CN" altLang="en-US" dirty="0" smtClean="0"/>
          </a:p>
          <a:p>
            <a:endParaRPr lang="zh-CN" altLang="en-US" dirty="0" smtClean="0"/>
          </a:p>
          <a:p>
            <a:r>
              <a:rPr lang="zh-CN" altLang="en-US" dirty="0" smtClean="0"/>
              <a:t>看涨期权的牛市正向对角组合</a:t>
            </a:r>
          </a:p>
          <a:p>
            <a:pPr lvl="1"/>
            <a:r>
              <a:rPr lang="zh-CN" altLang="en-US" dirty="0" smtClean="0"/>
              <a:t>由看涨期权的（ X</a:t>
            </a:r>
            <a:r>
              <a:rPr lang="zh-CN" altLang="en-US" sz="1200" dirty="0" smtClean="0"/>
              <a:t>1</a:t>
            </a:r>
            <a:r>
              <a:rPr lang="zh-CN" altLang="en-US" dirty="0" smtClean="0"/>
              <a:t> ，T*）多头加（ X</a:t>
            </a:r>
            <a:r>
              <a:rPr lang="zh-CN" altLang="en-US" sz="1200" dirty="0" smtClean="0"/>
              <a:t>2</a:t>
            </a:r>
            <a:r>
              <a:rPr lang="zh-CN" altLang="en-US" dirty="0" smtClean="0"/>
              <a:t> ， T ）空头组合组成</a:t>
            </a:r>
          </a:p>
          <a:p>
            <a:r>
              <a:rPr lang="zh-CN" altLang="en-US" dirty="0" smtClean="0"/>
              <a:t>看涨期权的熊市反向对角组合</a:t>
            </a:r>
          </a:p>
          <a:p>
            <a:pPr lvl="1"/>
            <a:r>
              <a:rPr lang="zh-CN" altLang="en-US" dirty="0" smtClean="0"/>
              <a:t>由看涨期权的（ X</a:t>
            </a:r>
            <a:r>
              <a:rPr lang="zh-CN" altLang="en-US" sz="1200" dirty="0" smtClean="0"/>
              <a:t>1</a:t>
            </a:r>
            <a:r>
              <a:rPr lang="zh-CN" altLang="en-US" dirty="0" smtClean="0"/>
              <a:t> ，T* ）空头加（ X</a:t>
            </a:r>
            <a:r>
              <a:rPr lang="zh-CN" altLang="en-US" sz="1200" dirty="0" smtClean="0"/>
              <a:t>2 </a:t>
            </a:r>
            <a:r>
              <a:rPr lang="zh-CN" altLang="en-US" dirty="0" smtClean="0"/>
              <a:t>， T ）多头组成的组合。其盈亏图与 1 刚好相反。</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41</a:t>
            </a:fld>
            <a:endParaRPr lang="zh-CN" altLang="en-US"/>
          </a:p>
        </p:txBody>
      </p:sp>
    </p:spTree>
  </p:cSld>
  <p:clrMapOvr>
    <a:masterClrMapping/>
  </p:clrMapOvr>
  <p:transition spd="slow">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r>
              <a:rPr lang="zh-CN" altLang="en-US" smtClean="0"/>
              <a:t>对角组合的八种类型 (cont.)</a:t>
            </a:r>
          </a:p>
        </p:txBody>
      </p:sp>
      <p:sp>
        <p:nvSpPr>
          <p:cNvPr id="46085" name="Rectangle 3"/>
          <p:cNvSpPr>
            <a:spLocks noGrp="1" noChangeArrowheads="1"/>
          </p:cNvSpPr>
          <p:nvPr>
            <p:ph idx="1"/>
          </p:nvPr>
        </p:nvSpPr>
        <p:spPr/>
        <p:txBody>
          <a:bodyPr/>
          <a:lstStyle/>
          <a:p>
            <a:endParaRPr lang="zh-CN" altLang="en-US" dirty="0" smtClean="0"/>
          </a:p>
          <a:p>
            <a:endParaRPr lang="zh-CN" altLang="en-US" dirty="0" smtClean="0"/>
          </a:p>
          <a:p>
            <a:r>
              <a:rPr lang="zh-CN" altLang="en-US" dirty="0" smtClean="0"/>
              <a:t>看涨期权的熊市正向对角组合</a:t>
            </a:r>
          </a:p>
          <a:p>
            <a:pPr lvl="1"/>
            <a:r>
              <a:rPr lang="zh-CN" altLang="en-US" dirty="0" smtClean="0"/>
              <a:t>由看涨期权的（ X</a:t>
            </a:r>
            <a:r>
              <a:rPr lang="zh-CN" altLang="en-US" sz="1200" dirty="0" smtClean="0"/>
              <a:t>2</a:t>
            </a:r>
            <a:r>
              <a:rPr lang="zh-CN" altLang="en-US" dirty="0" smtClean="0"/>
              <a:t> ，T*）多头加（ X</a:t>
            </a:r>
            <a:r>
              <a:rPr lang="zh-CN" altLang="en-US" sz="1200" dirty="0" smtClean="0"/>
              <a:t>1 </a:t>
            </a:r>
            <a:r>
              <a:rPr lang="zh-CN" altLang="en-US" dirty="0" smtClean="0"/>
              <a:t>，T ）空头组成的组合。</a:t>
            </a:r>
          </a:p>
          <a:p>
            <a:r>
              <a:rPr lang="zh-CN" altLang="en-US" dirty="0" smtClean="0"/>
              <a:t>看涨期权的牛市反向对角组合。</a:t>
            </a:r>
          </a:p>
          <a:p>
            <a:pPr lvl="1"/>
            <a:r>
              <a:rPr lang="zh-CN" altLang="en-US" dirty="0" smtClean="0"/>
              <a:t>由看涨期权的（ X</a:t>
            </a:r>
            <a:r>
              <a:rPr lang="zh-CN" altLang="en-US" sz="1200" dirty="0" smtClean="0"/>
              <a:t>2</a:t>
            </a:r>
            <a:r>
              <a:rPr lang="zh-CN" altLang="en-US" dirty="0" smtClean="0"/>
              <a:t> ，T*）空头加（ X</a:t>
            </a:r>
            <a:r>
              <a:rPr lang="zh-CN" altLang="en-US" sz="1200" dirty="0" smtClean="0"/>
              <a:t>1 </a:t>
            </a:r>
            <a:r>
              <a:rPr lang="zh-CN" altLang="en-US" dirty="0" smtClean="0"/>
              <a:t>，T ）多头组成的组合，其盈亏图与 3 刚好相反。</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42</a:t>
            </a:fld>
            <a:endParaRPr lang="zh-CN" altLang="en-US"/>
          </a:p>
        </p:txBody>
      </p:sp>
    </p:spTree>
  </p:cSld>
  <p:clrMapOvr>
    <a:masterClrMapping/>
  </p:clrMapOvr>
  <p:transition spd="slow">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r>
              <a:rPr lang="zh-CN" altLang="en-US" smtClean="0"/>
              <a:t>对角组合的八种类型 (cont.)</a:t>
            </a:r>
          </a:p>
        </p:txBody>
      </p:sp>
      <p:sp>
        <p:nvSpPr>
          <p:cNvPr id="47109" name="Rectangle 3"/>
          <p:cNvSpPr>
            <a:spLocks noGrp="1" noChangeArrowheads="1"/>
          </p:cNvSpPr>
          <p:nvPr>
            <p:ph idx="1"/>
          </p:nvPr>
        </p:nvSpPr>
        <p:spPr/>
        <p:txBody>
          <a:bodyPr/>
          <a:lstStyle/>
          <a:p>
            <a:endParaRPr lang="zh-CN" altLang="en-US" dirty="0" smtClean="0"/>
          </a:p>
          <a:p>
            <a:endParaRPr lang="zh-CN" altLang="en-US" dirty="0" smtClean="0"/>
          </a:p>
          <a:p>
            <a:r>
              <a:rPr lang="zh-CN" altLang="en-US" dirty="0" smtClean="0"/>
              <a:t>看跌期权的牛市正向对角组合。</a:t>
            </a:r>
          </a:p>
          <a:p>
            <a:pPr lvl="1"/>
            <a:r>
              <a:rPr lang="zh-CN" altLang="en-US" dirty="0" smtClean="0"/>
              <a:t>由看跌期权的（ X</a:t>
            </a:r>
            <a:r>
              <a:rPr lang="zh-CN" altLang="en-US" sz="1200" dirty="0" smtClean="0"/>
              <a:t>1</a:t>
            </a:r>
            <a:r>
              <a:rPr lang="zh-CN" altLang="en-US" dirty="0" smtClean="0"/>
              <a:t> ，T*）多头加（ X</a:t>
            </a:r>
            <a:r>
              <a:rPr lang="zh-CN" altLang="en-US" sz="1200" dirty="0" smtClean="0"/>
              <a:t>2 </a:t>
            </a:r>
            <a:r>
              <a:rPr lang="zh-CN" altLang="en-US" dirty="0" smtClean="0"/>
              <a:t>，T ）空头组成的组合。</a:t>
            </a:r>
          </a:p>
          <a:p>
            <a:r>
              <a:rPr lang="zh-CN" altLang="en-US" dirty="0" smtClean="0"/>
              <a:t>看跌期权的熊市反向对角组合。</a:t>
            </a:r>
          </a:p>
          <a:p>
            <a:pPr lvl="1"/>
            <a:r>
              <a:rPr lang="zh-CN" altLang="en-US" dirty="0" smtClean="0"/>
              <a:t>由看跌期权的（ X</a:t>
            </a:r>
            <a:r>
              <a:rPr lang="zh-CN" altLang="en-US" sz="1200" dirty="0" smtClean="0"/>
              <a:t>1</a:t>
            </a:r>
            <a:r>
              <a:rPr lang="zh-CN" altLang="en-US" dirty="0" smtClean="0"/>
              <a:t> ，T*）空头加（ X</a:t>
            </a:r>
            <a:r>
              <a:rPr lang="zh-CN" altLang="en-US" sz="1200" dirty="0" smtClean="0"/>
              <a:t>2 </a:t>
            </a:r>
            <a:r>
              <a:rPr lang="zh-CN" altLang="en-US" dirty="0" smtClean="0"/>
              <a:t>，T ）多头组成的组合，其盈亏图与 5 刚好相反。</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43</a:t>
            </a:fld>
            <a:endParaRPr lang="zh-CN" altLang="en-US"/>
          </a:p>
        </p:txBody>
      </p:sp>
    </p:spTree>
  </p:cSld>
  <p:clrMapOvr>
    <a:masterClrMapping/>
  </p:clrMapOvr>
  <p:transition spd="slow">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r>
              <a:rPr lang="zh-CN" altLang="en-US" smtClean="0"/>
              <a:t>对角组合的八种类型 (cont.)</a:t>
            </a:r>
          </a:p>
        </p:txBody>
      </p:sp>
      <p:sp>
        <p:nvSpPr>
          <p:cNvPr id="48133" name="Rectangle 3"/>
          <p:cNvSpPr>
            <a:spLocks noGrp="1" noChangeArrowheads="1"/>
          </p:cNvSpPr>
          <p:nvPr>
            <p:ph idx="1"/>
          </p:nvPr>
        </p:nvSpPr>
        <p:spPr/>
        <p:txBody>
          <a:bodyPr/>
          <a:lstStyle/>
          <a:p>
            <a:endParaRPr lang="zh-CN" altLang="en-US" dirty="0" smtClean="0"/>
          </a:p>
          <a:p>
            <a:endParaRPr lang="zh-CN" altLang="en-US" dirty="0" smtClean="0"/>
          </a:p>
          <a:p>
            <a:r>
              <a:rPr lang="zh-CN" altLang="en-US" dirty="0" smtClean="0"/>
              <a:t>看跌期权的熊市正向对角组合。</a:t>
            </a:r>
          </a:p>
          <a:p>
            <a:pPr lvl="1"/>
            <a:r>
              <a:rPr lang="zh-CN" altLang="en-US" dirty="0" smtClean="0"/>
              <a:t>由看跌期权的（ X</a:t>
            </a:r>
            <a:r>
              <a:rPr lang="zh-CN" altLang="en-US" sz="1200" dirty="0" smtClean="0"/>
              <a:t>2</a:t>
            </a:r>
            <a:r>
              <a:rPr lang="zh-CN" altLang="en-US" dirty="0" smtClean="0"/>
              <a:t> ，T*）多头加（ X</a:t>
            </a:r>
            <a:r>
              <a:rPr lang="zh-CN" altLang="en-US" sz="1200" dirty="0" smtClean="0"/>
              <a:t>1 </a:t>
            </a:r>
            <a:r>
              <a:rPr lang="zh-CN" altLang="en-US" dirty="0" smtClean="0"/>
              <a:t>，T ）空头组成的组合。</a:t>
            </a:r>
          </a:p>
          <a:p>
            <a:r>
              <a:rPr lang="zh-CN" altLang="en-US" dirty="0" smtClean="0"/>
              <a:t>看跌期权的牛市反向对角组合。</a:t>
            </a:r>
          </a:p>
          <a:p>
            <a:pPr lvl="1"/>
            <a:r>
              <a:rPr lang="zh-CN" altLang="en-US" dirty="0" smtClean="0"/>
              <a:t>由看跌期权的（ X</a:t>
            </a:r>
            <a:r>
              <a:rPr lang="zh-CN" altLang="en-US" sz="1200" dirty="0" smtClean="0"/>
              <a:t>2 </a:t>
            </a:r>
            <a:r>
              <a:rPr lang="zh-CN" altLang="en-US" dirty="0" smtClean="0"/>
              <a:t>，T*）空头加（ X</a:t>
            </a:r>
            <a:r>
              <a:rPr lang="zh-CN" altLang="en-US" sz="1200" dirty="0" smtClean="0"/>
              <a:t>1 </a:t>
            </a:r>
            <a:r>
              <a:rPr lang="zh-CN" altLang="en-US" dirty="0" smtClean="0"/>
              <a:t>，T ）多头组成的组合，其盈亏图与 7 刚好相反。</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44</a:t>
            </a:fld>
            <a:endParaRPr lang="zh-CN" altLang="en-US"/>
          </a:p>
        </p:txBody>
      </p:sp>
    </p:spTree>
  </p:cSld>
  <p:clrMapOvr>
    <a:masterClrMapping/>
  </p:clrMapOvr>
  <p:transition spd="slow">
    <p:pull dir="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r>
              <a:rPr lang="zh-CN" smtClean="0"/>
              <a:t>混合期权</a:t>
            </a:r>
          </a:p>
        </p:txBody>
      </p:sp>
      <p:sp>
        <p:nvSpPr>
          <p:cNvPr id="49157" name="Rectangle 3"/>
          <p:cNvSpPr>
            <a:spLocks noGrp="1" noChangeArrowheads="1"/>
          </p:cNvSpPr>
          <p:nvPr>
            <p:ph idx="1"/>
          </p:nvPr>
        </p:nvSpPr>
        <p:spPr/>
        <p:txBody>
          <a:bodyPr/>
          <a:lstStyle/>
          <a:p>
            <a:endParaRPr lang="zh-CN" altLang="en-US" dirty="0" smtClean="0"/>
          </a:p>
          <a:p>
            <a:endParaRPr lang="zh-CN" altLang="en-US" dirty="0" smtClean="0"/>
          </a:p>
          <a:p>
            <a:r>
              <a:rPr lang="zh-CN" altLang="en-US" dirty="0" smtClean="0"/>
              <a:t>混合期权</a:t>
            </a:r>
          </a:p>
          <a:p>
            <a:pPr lvl="1"/>
            <a:r>
              <a:rPr lang="zh-CN" altLang="en-US" dirty="0" smtClean="0"/>
              <a:t>由不同种的期权——看涨和看跌组成的组合</a:t>
            </a:r>
          </a:p>
          <a:p>
            <a:pPr lvl="1"/>
            <a:r>
              <a:rPr lang="zh-CN" altLang="en-US" dirty="0" smtClean="0"/>
              <a:t>协议价格、期限、多空、份数等可以相同或不同</a:t>
            </a:r>
          </a:p>
          <a:p>
            <a:pPr lvl="1"/>
            <a:r>
              <a:rPr lang="zh-CN" altLang="en-US" dirty="0" smtClean="0"/>
              <a:t>底部/顶部——多头/空头</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45</a:t>
            </a:fld>
            <a:endParaRPr lang="zh-CN" altLang="en-US"/>
          </a:p>
        </p:txBody>
      </p:sp>
    </p:spTree>
  </p:cSld>
  <p:clrMapOvr>
    <a:masterClrMapping/>
  </p:clrMapOvr>
  <p:transition spd="slow">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r>
              <a:rPr lang="zh-CN" altLang="en-US" smtClean="0"/>
              <a:t>混合期权 (cont.)</a:t>
            </a:r>
          </a:p>
        </p:txBody>
      </p:sp>
      <p:sp>
        <p:nvSpPr>
          <p:cNvPr id="50181" name="Rectangle 3"/>
          <p:cNvSpPr>
            <a:spLocks noGrp="1" noChangeArrowheads="1"/>
          </p:cNvSpPr>
          <p:nvPr>
            <p:ph idx="1"/>
          </p:nvPr>
        </p:nvSpPr>
        <p:spPr/>
        <p:txBody>
          <a:bodyPr/>
          <a:lstStyle/>
          <a:p>
            <a:endParaRPr lang="zh-CN" altLang="en-US" smtClean="0"/>
          </a:p>
          <a:p>
            <a:endParaRPr lang="zh-CN" altLang="en-US" smtClean="0"/>
          </a:p>
          <a:p>
            <a:r>
              <a:rPr lang="zh-CN" altLang="en-US" smtClean="0"/>
              <a:t>跨式组合（ Straddle ）</a:t>
            </a:r>
          </a:p>
          <a:p>
            <a:pPr lvl="1"/>
            <a:r>
              <a:rPr lang="zh-CN" altLang="en-US" smtClean="0"/>
              <a:t>由具有相同协议价格、相同期限的一份看涨期权和一份看跌期权组成</a:t>
            </a:r>
          </a:p>
          <a:p>
            <a:pPr lvl="1"/>
            <a:r>
              <a:rPr lang="zh-CN" altLang="en-US" smtClean="0"/>
              <a:t>底部跨式组合：两份多头组成</a:t>
            </a:r>
          </a:p>
          <a:p>
            <a:pPr lvl="1"/>
            <a:r>
              <a:rPr lang="zh-CN" altLang="en-US" smtClean="0"/>
              <a:t>顶部跨式组合：两份空头组成</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46</a:t>
            </a:fld>
            <a:endParaRPr lang="zh-CN" altLang="en-US"/>
          </a:p>
        </p:txBody>
      </p:sp>
    </p:spTree>
  </p:cSld>
  <p:clrMapOvr>
    <a:masterClrMapping/>
  </p:clrMapOvr>
  <p:transition spd="slow">
    <p:pull dir="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r>
              <a:rPr lang="zh-CN" altLang="en-US" smtClean="0"/>
              <a:t>混合期权 (cont.)</a:t>
            </a:r>
          </a:p>
        </p:txBody>
      </p:sp>
      <p:sp>
        <p:nvSpPr>
          <p:cNvPr id="51205" name="Rectangle 3"/>
          <p:cNvSpPr>
            <a:spLocks noGrp="1" noChangeArrowheads="1"/>
          </p:cNvSpPr>
          <p:nvPr>
            <p:ph idx="1"/>
          </p:nvPr>
        </p:nvSpPr>
        <p:spPr/>
        <p:txBody>
          <a:bodyPr/>
          <a:lstStyle/>
          <a:p>
            <a:endParaRPr lang="zh-CN" altLang="en-US" smtClean="0"/>
          </a:p>
          <a:p>
            <a:endParaRPr lang="zh-CN" altLang="en-US" smtClean="0"/>
          </a:p>
          <a:p>
            <a:r>
              <a:rPr lang="zh-CN" altLang="en-US" smtClean="0"/>
              <a:t>条式组合（ Strip ）</a:t>
            </a:r>
          </a:p>
          <a:p>
            <a:pPr lvl="1"/>
            <a:r>
              <a:rPr lang="zh-CN" altLang="en-US" smtClean="0"/>
              <a:t>由具有相同协议价格、相同期限的一份看涨期权和两份看跌期权组成</a:t>
            </a:r>
          </a:p>
          <a:p>
            <a:pPr lvl="1"/>
            <a:r>
              <a:rPr lang="zh-CN" altLang="en-US" smtClean="0"/>
              <a:t>条式组合也分底部和顶部两种，前者由多头构成，后者由空头构成</a:t>
            </a:r>
          </a:p>
          <a:p>
            <a:pPr lvl="1"/>
            <a:r>
              <a:rPr lang="zh-CN" altLang="en-US" smtClean="0"/>
              <a:t>具有不对称性，底部条式适合投资者预测价格变化较大，且下跌的可能大于上涨可能的情形</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47</a:t>
            </a:fld>
            <a:endParaRPr lang="zh-CN" altLang="en-US"/>
          </a:p>
        </p:txBody>
      </p:sp>
    </p:spTree>
  </p:cSld>
  <p:clrMapOvr>
    <a:masterClrMapping/>
  </p:clrMapOvr>
  <p:transition spd="slow">
    <p:pull dir="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r>
              <a:rPr lang="zh-CN" altLang="en-US" smtClean="0"/>
              <a:t>混合期权 (cont.)</a:t>
            </a:r>
          </a:p>
        </p:txBody>
      </p:sp>
      <p:sp>
        <p:nvSpPr>
          <p:cNvPr id="52229" name="Rectangle 3"/>
          <p:cNvSpPr>
            <a:spLocks noGrp="1" noChangeArrowheads="1"/>
          </p:cNvSpPr>
          <p:nvPr>
            <p:ph idx="1"/>
          </p:nvPr>
        </p:nvSpPr>
        <p:spPr/>
        <p:txBody>
          <a:bodyPr/>
          <a:lstStyle/>
          <a:p>
            <a:endParaRPr lang="zh-CN" altLang="en-US" dirty="0" smtClean="0"/>
          </a:p>
          <a:p>
            <a:endParaRPr lang="zh-CN" altLang="en-US" dirty="0" smtClean="0"/>
          </a:p>
          <a:p>
            <a:r>
              <a:rPr lang="zh-CN" altLang="en-US" dirty="0" smtClean="0"/>
              <a:t>带式组合（ Strap ）</a:t>
            </a:r>
          </a:p>
          <a:p>
            <a:pPr lvl="1"/>
            <a:r>
              <a:rPr lang="zh-CN" altLang="en-US" dirty="0" smtClean="0"/>
              <a:t>由具有相同协议价格、相同期限的资产的两份看涨期权和一份看跌期权组成</a:t>
            </a:r>
          </a:p>
          <a:p>
            <a:pPr lvl="1"/>
            <a:r>
              <a:rPr lang="zh-CN" altLang="en-US" dirty="0" smtClean="0"/>
              <a:t>带式组合也分底部和顶部两种，前者由多头构成，后者由空头构成</a:t>
            </a:r>
          </a:p>
          <a:p>
            <a:pPr lvl="1"/>
            <a:r>
              <a:rPr lang="zh-CN" altLang="en-US" dirty="0" smtClean="0"/>
              <a:t>具有不对称性，适应于投资者预测价格变化较大，且上升的可能大于下跌可能的情形</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48</a:t>
            </a:fld>
            <a:endParaRPr lang="zh-CN" altLang="en-US"/>
          </a:p>
        </p:txBody>
      </p:sp>
    </p:spTree>
  </p:cSld>
  <p:clrMapOvr>
    <a:masterClrMapping/>
  </p:clrMapOvr>
  <p:transition spd="slow">
    <p:pull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r>
              <a:rPr lang="zh-CN" altLang="en-US" smtClean="0"/>
              <a:t>混合期权 (cont.)</a:t>
            </a:r>
            <a:endParaRPr lang="zh-CN" altLang="en-US" dirty="0" smtClean="0"/>
          </a:p>
        </p:txBody>
      </p:sp>
      <p:sp>
        <p:nvSpPr>
          <p:cNvPr id="53253" name="Rectangle 3"/>
          <p:cNvSpPr>
            <a:spLocks noGrp="1" noChangeArrowheads="1"/>
          </p:cNvSpPr>
          <p:nvPr>
            <p:ph idx="1"/>
          </p:nvPr>
        </p:nvSpPr>
        <p:spPr/>
        <p:txBody>
          <a:bodyPr/>
          <a:lstStyle/>
          <a:p>
            <a:endParaRPr lang="zh-CN" altLang="en-US" smtClean="0"/>
          </a:p>
          <a:p>
            <a:endParaRPr lang="zh-CN" altLang="en-US" smtClean="0"/>
          </a:p>
          <a:p>
            <a:r>
              <a:rPr lang="zh-CN" altLang="en-US" smtClean="0"/>
              <a:t>宽跨式组合（ Strangle ）</a:t>
            </a:r>
          </a:p>
          <a:p>
            <a:pPr lvl="1"/>
            <a:r>
              <a:rPr lang="zh-CN" altLang="en-US" smtClean="0"/>
              <a:t>由相同到期日但协议价格不同的一份看涨期权和一份看跌期权组成，其中看涨期权的协议价格高于看跌期权</a:t>
            </a:r>
          </a:p>
          <a:p>
            <a:pPr lvl="1"/>
            <a:r>
              <a:rPr lang="zh-CN" altLang="en-US" smtClean="0"/>
              <a:t>宽跨式组合也分底部和顶部，前者由多头组成，后者由空头组成</a:t>
            </a:r>
            <a:endParaRPr lang="zh-CN" altLang="en-US" dirty="0" smtClean="0"/>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49</a:t>
            </a:fld>
            <a:endParaRPr lang="zh-CN" altLang="en-US"/>
          </a:p>
        </p:txBody>
      </p:sp>
    </p:spTree>
  </p:cSld>
  <p:clrMapOvr>
    <a:masterClrMapping/>
  </p:clrMapOvr>
  <p:transition spd="slow">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zh-CN" altLang="en-US" dirty="0" smtClean="0"/>
              <a:t>案例 13.2 ：期权的杠杆效应</a:t>
            </a:r>
          </a:p>
        </p:txBody>
      </p:sp>
      <p:sp>
        <p:nvSpPr>
          <p:cNvPr id="10245" name="Rectangle 3"/>
          <p:cNvSpPr>
            <a:spLocks noGrp="1" noChangeArrowheads="1"/>
          </p:cNvSpPr>
          <p:nvPr>
            <p:ph idx="1"/>
          </p:nvPr>
        </p:nvSpPr>
        <p:spPr/>
        <p:txBody>
          <a:bodyPr/>
          <a:lstStyle/>
          <a:p>
            <a:endParaRPr lang="zh-CN" altLang="en-US" dirty="0" smtClean="0"/>
          </a:p>
          <a:p>
            <a:endParaRPr lang="zh-CN" altLang="en-US" dirty="0" smtClean="0"/>
          </a:p>
          <a:p>
            <a:endParaRPr lang="zh-CN" altLang="en-US" dirty="0" smtClean="0"/>
          </a:p>
          <a:p>
            <a:r>
              <a:rPr lang="zh-CN" altLang="en-US" dirty="0" smtClean="0"/>
              <a:t>美国东部时间 2007 年 9 月 14 日收盘时，GE 股票价格为 40.35 元，GE 看涨期权收盘价格为 0.67 元，其到期日为 2007 年 9 月 22 日，执行价格为 40 美元。</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5</a:t>
            </a:fld>
            <a:endParaRPr lang="zh-CN" altLang="en-US"/>
          </a:p>
        </p:txBody>
      </p:sp>
    </p:spTree>
  </p:cSld>
  <p:clrMapOvr>
    <a:masterClrMapping/>
  </p:clrMapOvr>
  <p:transition spd="slow">
    <p:pull dir="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r>
              <a:rPr lang="zh-CN" smtClean="0"/>
              <a:t>混合期权的比较</a:t>
            </a:r>
          </a:p>
        </p:txBody>
      </p:sp>
      <p:sp>
        <p:nvSpPr>
          <p:cNvPr id="54277" name="Rectangle 3"/>
          <p:cNvSpPr>
            <a:spLocks noGrp="1" noChangeArrowheads="1"/>
          </p:cNvSpPr>
          <p:nvPr>
            <p:ph idx="1"/>
          </p:nvPr>
        </p:nvSpPr>
        <p:spPr/>
        <p:txBody>
          <a:bodyPr/>
          <a:lstStyle/>
          <a:p>
            <a:endParaRPr lang="zh-CN" altLang="en-US" smtClean="0"/>
          </a:p>
          <a:p>
            <a:r>
              <a:rPr lang="zh-CN" altLang="en-US" smtClean="0"/>
              <a:t>此类策略适合预期标的资产价格有大幅波动但不能确定方向的投资者</a:t>
            </a:r>
          </a:p>
          <a:p>
            <a:r>
              <a:rPr lang="zh-CN" altLang="en-US" smtClean="0"/>
              <a:t>跨式组合是对称的，条式和带式分别适合有一定预期偏好的投资者</a:t>
            </a:r>
          </a:p>
          <a:p>
            <a:r>
              <a:rPr lang="zh-CN" altLang="en-US" smtClean="0"/>
              <a:t>相比跨式组合，宽跨式组合只有在股价有更大幅度波动时才可能获利，但其初始成本也相对较低，其收益特征取决于两个执行价格的接近程度</a:t>
            </a:r>
            <a:endParaRPr lang="zh-CN" altLang="en-US" dirty="0" smtClean="0"/>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50</a:t>
            </a:fld>
            <a:endParaRPr lang="zh-CN" altLang="en-US"/>
          </a:p>
        </p:txBody>
      </p:sp>
    </p:spTree>
  </p:cSld>
  <p:clrMapOvr>
    <a:masterClrMapping/>
  </p:clrMapOvr>
  <p:transition spd="slow">
    <p:pull dir="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r>
              <a:rPr lang="zh-CN" smtClean="0"/>
              <a:t>目录</a:t>
            </a:r>
          </a:p>
        </p:txBody>
      </p:sp>
      <p:sp>
        <p:nvSpPr>
          <p:cNvPr id="7" name="内容占位符 6"/>
          <p:cNvSpPr>
            <a:spLocks noGrp="1"/>
          </p:cNvSpPr>
          <p:nvPr>
            <p:ph idx="1"/>
          </p:nvPr>
        </p:nvSpPr>
        <p:spPr/>
        <p:txBody>
          <a:bodyPr/>
          <a:lstStyle/>
          <a:p>
            <a:endParaRPr lang="en-US" altLang="zh-CN" dirty="0" smtClean="0"/>
          </a:p>
          <a:p>
            <a:endParaRPr lang="en-US" altLang="zh-CN" dirty="0" smtClean="0"/>
          </a:p>
          <a:p>
            <a:pPr>
              <a:buNone/>
            </a:pPr>
            <a:r>
              <a:rPr lang="zh-CN" altLang="en-US" dirty="0" smtClean="0">
                <a:solidFill>
                  <a:schemeClr val="bg1">
                    <a:lumMod val="65000"/>
                  </a:schemeClr>
                </a:solidFill>
              </a:rPr>
              <a:t>期权交易头寸及其应用</a:t>
            </a:r>
          </a:p>
          <a:p>
            <a:endParaRPr lang="zh-CN" altLang="en-US" dirty="0" smtClean="0">
              <a:solidFill>
                <a:schemeClr val="bg1">
                  <a:lumMod val="65000"/>
                </a:schemeClr>
              </a:solidFill>
            </a:endParaRPr>
          </a:p>
          <a:p>
            <a:pPr>
              <a:buNone/>
            </a:pPr>
            <a:r>
              <a:rPr lang="zh-CN" altLang="en-US" dirty="0" smtClean="0">
                <a:solidFill>
                  <a:schemeClr val="bg1">
                    <a:lumMod val="65000"/>
                  </a:schemeClr>
                </a:solidFill>
              </a:rPr>
              <a:t>期权交易策略及其应用</a:t>
            </a:r>
          </a:p>
          <a:p>
            <a:endParaRPr lang="zh-CN" altLang="en-US" dirty="0" smtClean="0"/>
          </a:p>
          <a:p>
            <a:pPr>
              <a:buNone/>
            </a:pPr>
            <a:r>
              <a:rPr lang="zh-CN" altLang="en-US" dirty="0" smtClean="0"/>
              <a:t>期权组合盈亏图的算法</a:t>
            </a:r>
          </a:p>
          <a:p>
            <a:endParaRPr lang="zh-CN" altLang="en-US" dirty="0"/>
          </a:p>
        </p:txBody>
      </p:sp>
      <p:sp>
        <p:nvSpPr>
          <p:cNvPr id="11" name="页脚占位符 10"/>
          <p:cNvSpPr>
            <a:spLocks noGrp="1"/>
          </p:cNvSpPr>
          <p:nvPr>
            <p:ph type="ftr" sz="quarter" idx="11"/>
          </p:nvPr>
        </p:nvSpPr>
        <p:spPr/>
        <p:txBody>
          <a:bodyPr/>
          <a:lstStyle/>
          <a:p>
            <a:r>
              <a:rPr lang="en-US" altLang="zh-CN" smtClean="0"/>
              <a:t>Copyright © 2012 Zheng, Zhenlong &amp; Chen, Rong</a:t>
            </a:r>
            <a:endParaRPr lang="zh-CN" altLang="en-US"/>
          </a:p>
        </p:txBody>
      </p:sp>
      <p:sp>
        <p:nvSpPr>
          <p:cNvPr id="10" name="灯片编号占位符 9"/>
          <p:cNvSpPr>
            <a:spLocks noGrp="1"/>
          </p:cNvSpPr>
          <p:nvPr>
            <p:ph type="sldNum" sz="quarter" idx="12"/>
          </p:nvPr>
        </p:nvSpPr>
        <p:spPr/>
        <p:txBody>
          <a:bodyPr/>
          <a:lstStyle/>
          <a:p>
            <a:fld id="{7A0B34B9-D817-47F5-9B8C-94F2D5E9BE68}" type="slidenum">
              <a:rPr lang="zh-CN" altLang="en-US" smtClean="0"/>
              <a:pPr/>
              <a:t>51</a:t>
            </a:fld>
            <a:endParaRPr lang="zh-CN" altLang="en-US"/>
          </a:p>
        </p:txBody>
      </p:sp>
    </p:spTree>
  </p:cSld>
  <p:clrMapOvr>
    <a:masterClrMapping/>
  </p:clrMapOvr>
  <p:transition spd="slow">
    <p:pull dir="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r>
              <a:rPr lang="zh-CN" smtClean="0"/>
              <a:t>期权组合盈亏图的算法</a:t>
            </a:r>
          </a:p>
        </p:txBody>
      </p:sp>
      <p:sp>
        <p:nvSpPr>
          <p:cNvPr id="56325" name="Rectangle 3"/>
          <p:cNvSpPr>
            <a:spLocks noGrp="1" noChangeArrowheads="1"/>
          </p:cNvSpPr>
          <p:nvPr>
            <p:ph idx="1"/>
          </p:nvPr>
        </p:nvSpPr>
        <p:spPr/>
        <p:txBody>
          <a:bodyPr/>
          <a:lstStyle/>
          <a:p>
            <a:endParaRPr lang="zh-CN" altLang="en-US" smtClean="0"/>
          </a:p>
          <a:p>
            <a:endParaRPr lang="zh-CN" altLang="en-US" smtClean="0"/>
          </a:p>
          <a:p>
            <a:r>
              <a:rPr lang="zh-CN" altLang="en-US" smtClean="0"/>
              <a:t>期权组合的盈亏可以通过符号的方法形象化的表示</a:t>
            </a:r>
          </a:p>
          <a:p>
            <a:r>
              <a:rPr lang="zh-CN" altLang="en-US" smtClean="0"/>
              <a:t>符号规则：</a:t>
            </a:r>
          </a:p>
          <a:p>
            <a:pPr lvl="1"/>
            <a:r>
              <a:rPr lang="zh-CN" altLang="en-US" smtClean="0"/>
              <a:t>期权交易的结果在盈亏图上出现负斜率：（ −1 ）</a:t>
            </a:r>
          </a:p>
          <a:p>
            <a:pPr lvl="1"/>
            <a:r>
              <a:rPr lang="zh-CN" altLang="en-US" smtClean="0"/>
              <a:t>期权交易的结果在盈亏图上出现正斜率：（ +1 ）</a:t>
            </a:r>
          </a:p>
          <a:p>
            <a:pPr lvl="1"/>
            <a:r>
              <a:rPr lang="zh-CN" altLang="en-US" smtClean="0"/>
              <a:t>期权交易的结果在盈亏图上是水平状：（ 0 ）</a:t>
            </a:r>
            <a:endParaRPr lang="zh-CN" altLang="en-US" dirty="0" smtClean="0"/>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52</a:t>
            </a:fld>
            <a:endParaRPr lang="zh-CN" altLang="en-US"/>
          </a:p>
        </p:txBody>
      </p:sp>
    </p:spTree>
  </p:cSld>
  <p:clrMapOvr>
    <a:masterClrMapping/>
  </p:clrMapOvr>
  <p:transition spd="slow">
    <p:pull dir="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r>
              <a:rPr lang="zh-CN" altLang="en-US" smtClean="0"/>
              <a:t>期权组合盈亏图的算法 (cont.)</a:t>
            </a:r>
          </a:p>
        </p:txBody>
      </p:sp>
      <p:sp>
        <p:nvSpPr>
          <p:cNvPr id="57349" name="Rectangle 3"/>
          <p:cNvSpPr>
            <a:spLocks noGrp="1" noChangeArrowheads="1"/>
          </p:cNvSpPr>
          <p:nvPr>
            <p:ph idx="1"/>
          </p:nvPr>
        </p:nvSpPr>
        <p:spPr/>
        <p:txBody>
          <a:bodyPr/>
          <a:lstStyle/>
          <a:p>
            <a:endParaRPr lang="zh-CN" altLang="en-US" smtClean="0"/>
          </a:p>
          <a:p>
            <a:r>
              <a:rPr lang="zh-CN" altLang="en-US" smtClean="0"/>
              <a:t>各种基本头寸的盈亏状态</a:t>
            </a:r>
          </a:p>
          <a:p>
            <a:pPr lvl="1"/>
            <a:r>
              <a:rPr lang="zh-CN" altLang="en-US" smtClean="0"/>
              <a:t>看涨多头：（ 0, +1 ）</a:t>
            </a:r>
          </a:p>
          <a:p>
            <a:pPr lvl="1"/>
            <a:r>
              <a:rPr lang="zh-CN" altLang="en-US" smtClean="0"/>
              <a:t>看涨空头：（ 0, −1 ）</a:t>
            </a:r>
          </a:p>
          <a:p>
            <a:pPr lvl="1"/>
            <a:r>
              <a:rPr lang="zh-CN" altLang="en-US" smtClean="0"/>
              <a:t>看跌多头：（ −1, 0 ）</a:t>
            </a:r>
          </a:p>
          <a:p>
            <a:pPr lvl="1"/>
            <a:r>
              <a:rPr lang="zh-CN" altLang="en-US" smtClean="0"/>
              <a:t>看跌空头：（ +1, 0 ）</a:t>
            </a:r>
          </a:p>
          <a:p>
            <a:pPr lvl="1"/>
            <a:r>
              <a:rPr lang="zh-CN" altLang="en-US" smtClean="0"/>
              <a:t>标的资产多头：（ +1, +1 ）</a:t>
            </a:r>
          </a:p>
          <a:p>
            <a:pPr lvl="1"/>
            <a:r>
              <a:rPr lang="zh-CN" altLang="en-US" smtClean="0"/>
              <a:t>标的资产空头：（ −1, −1 ）</a:t>
            </a:r>
            <a:endParaRPr lang="zh-CN" altLang="en-US" dirty="0" smtClean="0"/>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53</a:t>
            </a:fld>
            <a:endParaRPr lang="zh-CN" altLang="en-US"/>
          </a:p>
        </p:txBody>
      </p:sp>
    </p:spTree>
  </p:cSld>
  <p:clrMapOvr>
    <a:masterClrMapping/>
  </p:clrMapOvr>
  <p:transition spd="slow">
    <p:pull dir="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lstStyle/>
          <a:p>
            <a:r>
              <a:rPr lang="zh-CN" dirty="0" smtClean="0"/>
              <a:t>标的资产多头的组合分解图</a:t>
            </a:r>
          </a:p>
        </p:txBody>
      </p:sp>
      <p:sp>
        <p:nvSpPr>
          <p:cNvPr id="58373" name="Rectangle 3"/>
          <p:cNvSpPr>
            <a:spLocks noGrp="1" noChangeArrowheads="1"/>
          </p:cNvSpPr>
          <p:nvPr>
            <p:ph idx="1"/>
          </p:nvPr>
        </p:nvSpPr>
        <p:spPr/>
        <p:txBody>
          <a:bodyPr/>
          <a:lstStyle/>
          <a:p>
            <a:r>
              <a:rPr lang="zh-CN" altLang="en-US" dirty="0" smtClean="0"/>
              <a:t>看涨多头＋看跌空头＝标的资产多头：</a:t>
            </a:r>
          </a:p>
          <a:p>
            <a:pPr>
              <a:buNone/>
            </a:pPr>
            <a:r>
              <a:rPr lang="zh-CN" altLang="en-US" dirty="0" smtClean="0"/>
              <a:t>    ( 0, +1 ) + ( +1, 0 ) = ( +1, +1 )</a:t>
            </a:r>
          </a:p>
        </p:txBody>
      </p:sp>
      <p:sp>
        <p:nvSpPr>
          <p:cNvPr id="11" name="页脚占位符 10"/>
          <p:cNvSpPr>
            <a:spLocks noGrp="1"/>
          </p:cNvSpPr>
          <p:nvPr>
            <p:ph type="ftr" sz="quarter" idx="11"/>
          </p:nvPr>
        </p:nvSpPr>
        <p:spPr/>
        <p:txBody>
          <a:bodyPr/>
          <a:lstStyle/>
          <a:p>
            <a:r>
              <a:rPr lang="en-US" altLang="zh-CN" smtClean="0"/>
              <a:t>Copyright © 2012 Zheng, Zhenlong &amp; Chen, Rong</a:t>
            </a:r>
            <a:endParaRPr lang="zh-CN" altLang="en-US"/>
          </a:p>
        </p:txBody>
      </p:sp>
      <p:sp>
        <p:nvSpPr>
          <p:cNvPr id="10" name="灯片编号占位符 9"/>
          <p:cNvSpPr>
            <a:spLocks noGrp="1"/>
          </p:cNvSpPr>
          <p:nvPr>
            <p:ph type="sldNum" sz="quarter" idx="12"/>
          </p:nvPr>
        </p:nvSpPr>
        <p:spPr/>
        <p:txBody>
          <a:bodyPr/>
          <a:lstStyle/>
          <a:p>
            <a:fld id="{7A0B34B9-D817-47F5-9B8C-94F2D5E9BE68}" type="slidenum">
              <a:rPr lang="zh-CN" altLang="en-US" smtClean="0"/>
              <a:pPr/>
              <a:t>54</a:t>
            </a:fld>
            <a:endParaRPr lang="zh-CN" altLang="en-US"/>
          </a:p>
        </p:txBody>
      </p:sp>
      <p:pic>
        <p:nvPicPr>
          <p:cNvPr id="58374"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39975" y="2708275"/>
            <a:ext cx="4446588" cy="3384550"/>
          </a:xfrm>
          <a:prstGeom prst="rect">
            <a:avLst/>
          </a:prstGeom>
          <a:noFill/>
          <a:ln w="9525">
            <a:noFill/>
            <a:miter lim="800000"/>
            <a:headEnd/>
            <a:tailEnd/>
          </a:ln>
        </p:spPr>
      </p:pic>
    </p:spTree>
  </p:cSld>
  <p:clrMapOvr>
    <a:masterClrMapping/>
  </p:clrMapOvr>
  <p:transition spd="slow">
    <p:pull dir="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7A0B34B9-D817-47F5-9B8C-94F2D5E9BE68}" type="slidenum">
              <a:rPr lang="zh-CN" altLang="en-US" smtClean="0"/>
              <a:pPr/>
              <a:t>55</a:t>
            </a:fld>
            <a:endParaRPr lang="zh-CN" altLang="en-US"/>
          </a:p>
        </p:txBody>
      </p:sp>
      <p:pic>
        <p:nvPicPr>
          <p:cNvPr id="6" name="Picture 2"/>
          <p:cNvPicPr>
            <a:picLocks noChangeAspect="1" noChangeArrowheads="1"/>
          </p:cNvPicPr>
          <p:nvPr/>
        </p:nvPicPr>
        <p:blipFill>
          <a:blip r:embed="rId2" cstate="print"/>
          <a:srcRect/>
          <a:stretch>
            <a:fillRect/>
          </a:stretch>
        </p:blipFill>
        <p:spPr bwMode="auto">
          <a:xfrm>
            <a:off x="2051720" y="980728"/>
            <a:ext cx="5010150" cy="4787900"/>
          </a:xfrm>
          <a:prstGeom prst="rect">
            <a:avLst/>
          </a:prstGeom>
          <a:noFill/>
          <a:ln w="9525">
            <a:noFill/>
            <a:miter lim="800000"/>
            <a:headEnd/>
            <a:tailEnd/>
          </a:ln>
        </p:spPr>
      </p:pic>
    </p:spTree>
  </p:cSld>
  <p:clrMapOvr>
    <a:masterClrMapping/>
  </p:clrMapOvr>
  <p:transition spd="slow">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zh-CN" altLang="en-US" smtClean="0"/>
              <a:t>案例 13.2 ：期权的杠杆效应 (cont.)</a:t>
            </a:r>
          </a:p>
        </p:txBody>
      </p:sp>
      <p:sp>
        <p:nvSpPr>
          <p:cNvPr id="11269" name="Rectangle 3"/>
          <p:cNvSpPr>
            <a:spLocks noGrp="1" noChangeArrowheads="1"/>
          </p:cNvSpPr>
          <p:nvPr>
            <p:ph idx="1"/>
          </p:nvPr>
        </p:nvSpPr>
        <p:spPr/>
        <p:txBody>
          <a:bodyPr/>
          <a:lstStyle/>
          <a:p>
            <a:endParaRPr lang="en-US" altLang="zh-CN" dirty="0" smtClean="0"/>
          </a:p>
          <a:p>
            <a:endParaRPr lang="zh-CN" altLang="en-US" dirty="0" smtClean="0"/>
          </a:p>
          <a:p>
            <a:r>
              <a:rPr lang="zh-CN" altLang="en-US" dirty="0" smtClean="0"/>
              <a:t>美国东部时间 2007 年 9 月 14 日，假设投资者 B 看好 GE 公司。根据其资产状况，可以比较以下两种投资途径：</a:t>
            </a:r>
          </a:p>
          <a:p>
            <a:pPr lvl="1"/>
            <a:r>
              <a:rPr lang="zh-CN" altLang="en-US" dirty="0" smtClean="0"/>
              <a:t>直接以 40.35 美元买入 1000 股 GE 股票，总成本40350 美元。</a:t>
            </a:r>
          </a:p>
          <a:p>
            <a:pPr lvl="1"/>
            <a:r>
              <a:rPr lang="zh-CN" altLang="en-US" dirty="0" smtClean="0"/>
              <a:t>以 0.67 美元买入 602 份上述 GE 看涨期权（每份期权合约拥有购入 100 股 GE 股票的权利），总成本为40334 美元。</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6</a:t>
            </a:fld>
            <a:endParaRPr lang="zh-CN" altLang="en-US"/>
          </a:p>
        </p:txBody>
      </p:sp>
    </p:spTree>
  </p:cSld>
  <p:clrMapOvr>
    <a:masterClrMapping/>
  </p:clrMapOvr>
  <p:transition spd="slow">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p:txBody>
          <a:bodyPr/>
          <a:lstStyle/>
          <a:p>
            <a:r>
              <a:rPr lang="zh-CN" altLang="en-US" smtClean="0"/>
              <a:t>案例 13.2 ：期权的杠杆效应 (cont.)</a:t>
            </a:r>
          </a:p>
        </p:txBody>
      </p:sp>
      <p:sp>
        <p:nvSpPr>
          <p:cNvPr id="1031" name="Rectangle 3"/>
          <p:cNvSpPr>
            <a:spLocks noGrp="1" noChangeArrowheads="1"/>
          </p:cNvSpPr>
          <p:nvPr>
            <p:ph idx="1"/>
          </p:nvPr>
        </p:nvSpPr>
        <p:spPr>
          <a:xfrm>
            <a:off x="899592" y="1714488"/>
            <a:ext cx="7344816" cy="4525963"/>
          </a:xfrm>
        </p:spPr>
        <p:txBody>
          <a:bodyPr/>
          <a:lstStyle/>
          <a:p>
            <a:endParaRPr lang="en-US" altLang="zh-CN" dirty="0" smtClean="0"/>
          </a:p>
          <a:p>
            <a:r>
              <a:rPr lang="zh-CN" altLang="en-US" dirty="0" smtClean="0"/>
              <a:t>假设 2007 年 9 月 22 日 GE 股票价格涨至 45 美元，比较两种投资途径结果如下：</a:t>
            </a:r>
          </a:p>
          <a:p>
            <a:pPr lvl="1"/>
            <a:r>
              <a:rPr lang="zh-CN" altLang="en-US" dirty="0" smtClean="0"/>
              <a:t>股票投资收益率为</a:t>
            </a:r>
          </a:p>
          <a:p>
            <a:endParaRPr lang="zh-CN" altLang="en-US" dirty="0" smtClean="0"/>
          </a:p>
          <a:p>
            <a:endParaRPr lang="zh-CN" altLang="en-US" dirty="0" smtClean="0"/>
          </a:p>
          <a:p>
            <a:pPr lvl="1"/>
            <a:r>
              <a:rPr lang="zh-CN" altLang="en-US" dirty="0" smtClean="0"/>
              <a:t>期权投资收益率为</a:t>
            </a:r>
          </a:p>
        </p:txBody>
      </p:sp>
      <p:sp>
        <p:nvSpPr>
          <p:cNvPr id="12" name="页脚占位符 11"/>
          <p:cNvSpPr>
            <a:spLocks noGrp="1"/>
          </p:cNvSpPr>
          <p:nvPr>
            <p:ph type="ftr" sz="quarter" idx="11"/>
          </p:nvPr>
        </p:nvSpPr>
        <p:spPr/>
        <p:txBody>
          <a:bodyPr/>
          <a:lstStyle/>
          <a:p>
            <a:r>
              <a:rPr lang="en-US" altLang="zh-CN" smtClean="0"/>
              <a:t>Copyright © 2012 Zheng, Zhenlong &amp; Chen, Rong</a:t>
            </a:r>
            <a:endParaRPr lang="zh-CN" altLang="en-US"/>
          </a:p>
        </p:txBody>
      </p:sp>
      <p:sp>
        <p:nvSpPr>
          <p:cNvPr id="11" name="灯片编号占位符 10"/>
          <p:cNvSpPr>
            <a:spLocks noGrp="1"/>
          </p:cNvSpPr>
          <p:nvPr>
            <p:ph type="sldNum" sz="quarter" idx="12"/>
          </p:nvPr>
        </p:nvSpPr>
        <p:spPr/>
        <p:txBody>
          <a:bodyPr/>
          <a:lstStyle/>
          <a:p>
            <a:fld id="{7A0B34B9-D817-47F5-9B8C-94F2D5E9BE68}" type="slidenum">
              <a:rPr lang="zh-CN" altLang="en-US" smtClean="0"/>
              <a:pPr/>
              <a:t>7</a:t>
            </a:fld>
            <a:endParaRPr lang="zh-CN" altLang="en-US"/>
          </a:p>
        </p:txBody>
      </p:sp>
      <p:graphicFrame>
        <p:nvGraphicFramePr>
          <p:cNvPr id="1026" name="Object 6"/>
          <p:cNvGraphicFramePr>
            <a:graphicFrameLocks noChangeAspect="1"/>
          </p:cNvGraphicFramePr>
          <p:nvPr/>
        </p:nvGraphicFramePr>
        <p:xfrm>
          <a:off x="3131840" y="3573016"/>
          <a:ext cx="4078144" cy="784678"/>
        </p:xfrm>
        <a:graphic>
          <a:graphicData uri="http://schemas.openxmlformats.org/presentationml/2006/ole">
            <mc:AlternateContent xmlns:mc="http://schemas.openxmlformats.org/markup-compatibility/2006">
              <mc:Choice xmlns:v="urn:schemas-microsoft-com:vml" Requires="v">
                <p:oleObj spid="_x0000_s40972" r:id="rId3" imgW="2044130" imgH="393846" progId="Equation.DSMT4">
                  <p:embed/>
                </p:oleObj>
              </mc:Choice>
              <mc:Fallback>
                <p:oleObj r:id="rId3" imgW="2044130" imgH="393846"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3573016"/>
                        <a:ext cx="4078144" cy="7846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7"/>
          <p:cNvGraphicFramePr>
            <a:graphicFrameLocks noChangeAspect="1"/>
          </p:cNvGraphicFramePr>
          <p:nvPr/>
        </p:nvGraphicFramePr>
        <p:xfrm>
          <a:off x="3071802" y="5072074"/>
          <a:ext cx="4169167" cy="772138"/>
        </p:xfrm>
        <a:graphic>
          <a:graphicData uri="http://schemas.openxmlformats.org/presentationml/2006/ole">
            <mc:AlternateContent xmlns:mc="http://schemas.openxmlformats.org/markup-compatibility/2006">
              <mc:Choice xmlns:v="urn:schemas-microsoft-com:vml" Requires="v">
                <p:oleObj spid="_x0000_s40973" r:id="rId5" imgW="2120297" imgH="393846" progId="Equation.DSMT4">
                  <p:embed/>
                </p:oleObj>
              </mc:Choice>
              <mc:Fallback>
                <p:oleObj r:id="rId5" imgW="2120297" imgH="393846"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1802" y="5072074"/>
                        <a:ext cx="4169167" cy="77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r>
              <a:rPr lang="zh-CN" altLang="en-US" smtClean="0"/>
              <a:t>案例 13.2 ：期权的杠杆效应 (cont.)</a:t>
            </a:r>
          </a:p>
        </p:txBody>
      </p:sp>
      <p:sp>
        <p:nvSpPr>
          <p:cNvPr id="2054" name="Rectangle 3"/>
          <p:cNvSpPr>
            <a:spLocks noGrp="1" noChangeArrowheads="1"/>
          </p:cNvSpPr>
          <p:nvPr>
            <p:ph idx="1"/>
          </p:nvPr>
        </p:nvSpPr>
        <p:spPr/>
        <p:txBody>
          <a:bodyPr/>
          <a:lstStyle/>
          <a:p>
            <a:endParaRPr lang="en-US" altLang="zh-CN" dirty="0" smtClean="0"/>
          </a:p>
          <a:p>
            <a:r>
              <a:rPr lang="zh-CN" altLang="en-US" dirty="0" smtClean="0"/>
              <a:t>但是，如果 2007 年 9 月 22 日 GE 股票价格跌至 35 美元，比较两种投资途径结果如下：</a:t>
            </a:r>
          </a:p>
          <a:p>
            <a:pPr lvl="1"/>
            <a:r>
              <a:rPr lang="zh-CN" altLang="en-US" dirty="0" smtClean="0"/>
              <a:t>股票投资亏损率为</a:t>
            </a:r>
          </a:p>
          <a:p>
            <a:endParaRPr lang="zh-CN" altLang="en-US" dirty="0" smtClean="0"/>
          </a:p>
          <a:p>
            <a:endParaRPr lang="zh-CN" altLang="en-US" dirty="0" smtClean="0"/>
          </a:p>
          <a:p>
            <a:pPr lvl="1"/>
            <a:r>
              <a:rPr lang="zh-CN" altLang="en-US" dirty="0" smtClean="0"/>
              <a:t>由于期权投资者不会执行期权，期权过期作废，则投资者亏损 100% 。</a:t>
            </a:r>
          </a:p>
          <a:p>
            <a:r>
              <a:rPr lang="zh-CN" altLang="en-US" dirty="0" smtClean="0"/>
              <a:t>这就是期权的杠杆效应。</a:t>
            </a:r>
          </a:p>
        </p:txBody>
      </p:sp>
      <p:sp>
        <p:nvSpPr>
          <p:cNvPr id="11" name="页脚占位符 10"/>
          <p:cNvSpPr>
            <a:spLocks noGrp="1"/>
          </p:cNvSpPr>
          <p:nvPr>
            <p:ph type="ftr" sz="quarter" idx="11"/>
          </p:nvPr>
        </p:nvSpPr>
        <p:spPr/>
        <p:txBody>
          <a:bodyPr/>
          <a:lstStyle/>
          <a:p>
            <a:r>
              <a:rPr lang="en-US" altLang="zh-CN" smtClean="0"/>
              <a:t>Copyright © 2012 Zheng, Zhenlong &amp; Chen, Rong</a:t>
            </a:r>
            <a:endParaRPr lang="zh-CN" altLang="en-US"/>
          </a:p>
        </p:txBody>
      </p:sp>
      <p:sp>
        <p:nvSpPr>
          <p:cNvPr id="10" name="灯片编号占位符 9"/>
          <p:cNvSpPr>
            <a:spLocks noGrp="1"/>
          </p:cNvSpPr>
          <p:nvPr>
            <p:ph type="sldNum" sz="quarter" idx="12"/>
          </p:nvPr>
        </p:nvSpPr>
        <p:spPr/>
        <p:txBody>
          <a:bodyPr/>
          <a:lstStyle/>
          <a:p>
            <a:fld id="{7A0B34B9-D817-47F5-9B8C-94F2D5E9BE68}" type="slidenum">
              <a:rPr lang="zh-CN" altLang="en-US" smtClean="0"/>
              <a:pPr/>
              <a:t>8</a:t>
            </a:fld>
            <a:endParaRPr lang="zh-CN" altLang="en-US"/>
          </a:p>
        </p:txBody>
      </p:sp>
      <p:graphicFrame>
        <p:nvGraphicFramePr>
          <p:cNvPr id="2050" name="Object 6"/>
          <p:cNvGraphicFramePr>
            <a:graphicFrameLocks noChangeAspect="1"/>
          </p:cNvGraphicFramePr>
          <p:nvPr/>
        </p:nvGraphicFramePr>
        <p:xfrm>
          <a:off x="2786050" y="3429000"/>
          <a:ext cx="4259100" cy="785818"/>
        </p:xfrm>
        <a:graphic>
          <a:graphicData uri="http://schemas.openxmlformats.org/presentationml/2006/ole">
            <mc:AlternateContent xmlns:mc="http://schemas.openxmlformats.org/markup-compatibility/2006">
              <mc:Choice xmlns:v="urn:schemas-microsoft-com:vml" Requires="v">
                <p:oleObj spid="_x0000_s41991" r:id="rId3" imgW="2132991" imgH="393846" progId="Equation.DSMT4">
                  <p:embed/>
                </p:oleObj>
              </mc:Choice>
              <mc:Fallback>
                <p:oleObj r:id="rId3" imgW="2132991" imgH="393846"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50" y="3429000"/>
                        <a:ext cx="4259100"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zh-CN" smtClean="0"/>
              <a:t>卖空期权进行投机</a:t>
            </a:r>
          </a:p>
        </p:txBody>
      </p:sp>
      <p:sp>
        <p:nvSpPr>
          <p:cNvPr id="12293" name="Rectangle 3"/>
          <p:cNvSpPr>
            <a:spLocks noGrp="1" noChangeArrowheads="1"/>
          </p:cNvSpPr>
          <p:nvPr>
            <p:ph idx="1"/>
          </p:nvPr>
        </p:nvSpPr>
        <p:spPr/>
        <p:txBody>
          <a:bodyPr/>
          <a:lstStyle/>
          <a:p>
            <a:endParaRPr lang="zh-CN" altLang="en-US" dirty="0" smtClean="0"/>
          </a:p>
          <a:p>
            <a:endParaRPr lang="en-US" altLang="zh-CN" dirty="0" smtClean="0"/>
          </a:p>
          <a:p>
            <a:r>
              <a:rPr lang="zh-CN" altLang="en-US" dirty="0" smtClean="0"/>
              <a:t>对于不进行相应风险管理而纯粹进行投机的期权空头</a:t>
            </a:r>
          </a:p>
          <a:p>
            <a:pPr lvl="1"/>
            <a:r>
              <a:rPr lang="zh-CN" altLang="en-US" dirty="0" smtClean="0"/>
              <a:t>如果未来标的资产价格发生不利的变化，多头执行期权，空头面临</a:t>
            </a:r>
            <a:r>
              <a:rPr lang="zh-CN" altLang="en-US" dirty="0" smtClean="0">
                <a:solidFill>
                  <a:srgbClr val="FF0000"/>
                </a:solidFill>
              </a:rPr>
              <a:t>巨大乃至无限的亏损</a:t>
            </a:r>
          </a:p>
          <a:p>
            <a:pPr lvl="1"/>
            <a:r>
              <a:rPr lang="zh-CN" altLang="en-US" dirty="0" smtClean="0"/>
              <a:t>如果未来标的资产价格的变化方向与空头预期一致，就可以投机获利</a:t>
            </a:r>
          </a:p>
        </p:txBody>
      </p:sp>
      <p:sp>
        <p:nvSpPr>
          <p:cNvPr id="10" name="页脚占位符 9"/>
          <p:cNvSpPr>
            <a:spLocks noGrp="1"/>
          </p:cNvSpPr>
          <p:nvPr>
            <p:ph type="ftr" sz="quarter" idx="11"/>
          </p:nvPr>
        </p:nvSpPr>
        <p:spPr/>
        <p:txBody>
          <a:bodyPr/>
          <a:lstStyle/>
          <a:p>
            <a:r>
              <a:rPr lang="en-US" altLang="zh-CN" smtClean="0"/>
              <a:t>Copyright © 2012 Zheng, Zhenlong &amp; Chen, Rong</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9</a:t>
            </a:fld>
            <a:endParaRPr lang="zh-CN" altLang="en-US"/>
          </a:p>
        </p:txBody>
      </p:sp>
    </p:spTree>
  </p:cSld>
  <p:clrMapOvr>
    <a:masterClrMapping/>
  </p:clrMapOvr>
  <p:transition spd="slow">
    <p:pull dir="ru"/>
  </p:transition>
  <p:timing>
    <p:tnLst>
      <p:par>
        <p:cTn id="1" dur="indefinite" restart="never" nodeType="tmRoot"/>
      </p:par>
    </p:tnLst>
  </p:timing>
</p:sld>
</file>

<file path=ppt/theme/theme1.xml><?xml version="1.0" encoding="utf-8"?>
<a:theme xmlns:a="http://schemas.openxmlformats.org/drawingml/2006/main" name="主题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350</TotalTime>
  <Words>3475</Words>
  <Application>Microsoft Office PowerPoint</Application>
  <PresentationFormat>全屏显示(4:3)</PresentationFormat>
  <Paragraphs>470</Paragraphs>
  <Slides>55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57" baseType="lpstr">
      <vt:lpstr>主题1</vt:lpstr>
      <vt:lpstr>MathType 6.0 Equation</vt:lpstr>
      <vt:lpstr>       金融工程 第十三章  期权的交易策略及其应用   </vt:lpstr>
      <vt:lpstr>目录</vt:lpstr>
      <vt:lpstr>运用期权进行静态套期保值</vt:lpstr>
      <vt:lpstr>运用期权进行杠杆投资</vt:lpstr>
      <vt:lpstr>案例 13.2 ：期权的杠杆效应</vt:lpstr>
      <vt:lpstr>案例 13.2 ：期权的杠杆效应 (cont.)</vt:lpstr>
      <vt:lpstr>案例 13.2 ：期权的杠杆效应 (cont.)</vt:lpstr>
      <vt:lpstr>案例 13.2 ：期权的杠杆效应 (cont.)</vt:lpstr>
      <vt:lpstr>卖空期权进行投机</vt:lpstr>
      <vt:lpstr>案例 13.3 ：期权的其他作用</vt:lpstr>
      <vt:lpstr>案例 13.3 ：期权的其他作用 (cont.)</vt:lpstr>
      <vt:lpstr>案例 13.3 ：期权的其他作用 (cont.)</vt:lpstr>
      <vt:lpstr>目录</vt:lpstr>
      <vt:lpstr>期权组合</vt:lpstr>
      <vt:lpstr>标的资产与期权的组合</vt:lpstr>
      <vt:lpstr>标的资产与期权的组合 (cont.)</vt:lpstr>
      <vt:lpstr>期权与期权的组合</vt:lpstr>
      <vt:lpstr>差价组合</vt:lpstr>
      <vt:lpstr>牛市差价（ Bull Spreads ）组合</vt:lpstr>
      <vt:lpstr>牛市差价（ Bull Spreads ）组合 (cont.)</vt:lpstr>
      <vt:lpstr>牛市差价（ Bull Spreads ）组合 (cont.)</vt:lpstr>
      <vt:lpstr>牛市差价（ Bull Spreads ）组合 (cont.)</vt:lpstr>
      <vt:lpstr>熊市差价（ Bear Spreads ）组合</vt:lpstr>
      <vt:lpstr>熊市差价（ Bear Spreads ）组合 (cont.)</vt:lpstr>
      <vt:lpstr>熊市差价（ Bear Spreads ）组合 (cont.)</vt:lpstr>
      <vt:lpstr>熊市差价（ Bear Spreads ）组合 (cont.)</vt:lpstr>
      <vt:lpstr>蝶式差价组合（ Butterfly Spreads ）</vt:lpstr>
      <vt:lpstr>蝶式差价组合（ Butterfly Spreads ） (cont.)</vt:lpstr>
      <vt:lpstr>蝶式差价组合（ Butterfly Spreads ） (cont.)</vt:lpstr>
      <vt:lpstr>蝶式差价组合（ Butterfly Spreads ） (cont.)</vt:lpstr>
      <vt:lpstr>蝶式差价组合（ Butterfly Spreads ） (cont.)</vt:lpstr>
      <vt:lpstr>蝶式差价组合（ Butterfly Spreads ） (cont.)</vt:lpstr>
      <vt:lpstr>看涨期权正向蝶式差价组合的盈亏状况表</vt:lpstr>
      <vt:lpstr>差期（ Calendar Spreads ）组合</vt:lpstr>
      <vt:lpstr>差期（ Calendar Spreads ）组合 (cont.)</vt:lpstr>
      <vt:lpstr>看涨期权的正向差期组合的盈亏状况表</vt:lpstr>
      <vt:lpstr>看涨期权的正向差期组合 Profit</vt:lpstr>
      <vt:lpstr>对角（ Diagonal Spreads ）组合</vt:lpstr>
      <vt:lpstr>看涨期权的牛市正向对角组合</vt:lpstr>
      <vt:lpstr>看涨期权的牛市正向对角组合 Profit</vt:lpstr>
      <vt:lpstr>对角组合的八种类型</vt:lpstr>
      <vt:lpstr>对角组合的八种类型 (cont.)</vt:lpstr>
      <vt:lpstr>对角组合的八种类型 (cont.)</vt:lpstr>
      <vt:lpstr>对角组合的八种类型 (cont.)</vt:lpstr>
      <vt:lpstr>混合期权</vt:lpstr>
      <vt:lpstr>混合期权 (cont.)</vt:lpstr>
      <vt:lpstr>混合期权 (cont.)</vt:lpstr>
      <vt:lpstr>混合期权 (cont.)</vt:lpstr>
      <vt:lpstr>混合期权 (cont.)</vt:lpstr>
      <vt:lpstr>混合期权的比较</vt:lpstr>
      <vt:lpstr>目录</vt:lpstr>
      <vt:lpstr>期权组合盈亏图的算法</vt:lpstr>
      <vt:lpstr>期权组合盈亏图的算法 (cont.)</vt:lpstr>
      <vt:lpstr>标的资产多头的组合分解图</vt:lpstr>
      <vt:lpstr>PowerPoint 演示文稿</vt:lpstr>
    </vt:vector>
  </TitlesOfParts>
  <Company>Xmu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Liao Muying</dc:creator>
  <cp:lastModifiedBy>ZZL</cp:lastModifiedBy>
  <cp:revision>53</cp:revision>
  <dcterms:created xsi:type="dcterms:W3CDTF">2011-09-18T13:13:48Z</dcterms:created>
  <dcterms:modified xsi:type="dcterms:W3CDTF">2012-12-25T06:58:36Z</dcterms:modified>
</cp:coreProperties>
</file>