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92122" r:id="rId2"/>
    <p:sldMasterId id="2147492135" r:id="rId3"/>
    <p:sldMasterId id="2147492148" r:id="rId4"/>
  </p:sldMasterIdLst>
  <p:notesMasterIdLst>
    <p:notesMasterId r:id="rId59"/>
  </p:notesMasterIdLst>
  <p:handoutMasterIdLst>
    <p:handoutMasterId r:id="rId60"/>
  </p:handoutMasterIdLst>
  <p:sldIdLst>
    <p:sldId id="2363" r:id="rId5"/>
    <p:sldId id="2819" r:id="rId6"/>
    <p:sldId id="2897" r:id="rId7"/>
    <p:sldId id="2898" r:id="rId8"/>
    <p:sldId id="2899" r:id="rId9"/>
    <p:sldId id="2900" r:id="rId10"/>
    <p:sldId id="2901" r:id="rId11"/>
    <p:sldId id="2902" r:id="rId12"/>
    <p:sldId id="2903" r:id="rId13"/>
    <p:sldId id="2904" r:id="rId14"/>
    <p:sldId id="2905" r:id="rId15"/>
    <p:sldId id="2906" r:id="rId16"/>
    <p:sldId id="2907" r:id="rId17"/>
    <p:sldId id="2908" r:id="rId18"/>
    <p:sldId id="2909" r:id="rId19"/>
    <p:sldId id="2910" r:id="rId20"/>
    <p:sldId id="2911" r:id="rId21"/>
    <p:sldId id="2912" r:id="rId22"/>
    <p:sldId id="2914" r:id="rId23"/>
    <p:sldId id="2915" r:id="rId24"/>
    <p:sldId id="2913" r:id="rId25"/>
    <p:sldId id="2916" r:id="rId26"/>
    <p:sldId id="2917" r:id="rId27"/>
    <p:sldId id="2918" r:id="rId28"/>
    <p:sldId id="2919" r:id="rId29"/>
    <p:sldId id="2920" r:id="rId30"/>
    <p:sldId id="2924" r:id="rId31"/>
    <p:sldId id="2922" r:id="rId32"/>
    <p:sldId id="2923" r:id="rId33"/>
    <p:sldId id="2925" r:id="rId34"/>
    <p:sldId id="2921" r:id="rId35"/>
    <p:sldId id="2927" r:id="rId36"/>
    <p:sldId id="2926" r:id="rId37"/>
    <p:sldId id="2930" r:id="rId38"/>
    <p:sldId id="2929" r:id="rId39"/>
    <p:sldId id="2928" r:id="rId40"/>
    <p:sldId id="2931" r:id="rId41"/>
    <p:sldId id="2932" r:id="rId42"/>
    <p:sldId id="2933" r:id="rId43"/>
    <p:sldId id="2934" r:id="rId44"/>
    <p:sldId id="2935" r:id="rId45"/>
    <p:sldId id="2936" r:id="rId46"/>
    <p:sldId id="2937" r:id="rId47"/>
    <p:sldId id="2938" r:id="rId48"/>
    <p:sldId id="2939" r:id="rId49"/>
    <p:sldId id="2940" r:id="rId50"/>
    <p:sldId id="2941" r:id="rId51"/>
    <p:sldId id="2942" r:id="rId52"/>
    <p:sldId id="2943" r:id="rId53"/>
    <p:sldId id="2944" r:id="rId54"/>
    <p:sldId id="2945" r:id="rId55"/>
    <p:sldId id="2946" r:id="rId56"/>
    <p:sldId id="2509" r:id="rId57"/>
    <p:sldId id="580" r:id="rId5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onge" initials="Arong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0202"/>
    <a:srgbClr val="F92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606" autoAdjust="0"/>
    <p:restoredTop sz="99875" autoAdjust="0"/>
  </p:normalViewPr>
  <p:slideViewPr>
    <p:cSldViewPr>
      <p:cViewPr>
        <p:scale>
          <a:sx n="60" d="100"/>
          <a:sy n="60" d="100"/>
        </p:scale>
        <p:origin x="-3084" y="-12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541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ea typeface="华文细黑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ea typeface="华文细黑" pitchFamily="2" charset="-122"/>
              </a:defRPr>
            </a:lvl1pPr>
          </a:lstStyle>
          <a:p>
            <a:pPr>
              <a:defRPr/>
            </a:pPr>
            <a:fld id="{A3B4F7A7-087A-4BD8-8229-0CE789C129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318590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593E4DF9-40FF-476F-8A8E-E1023749C2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81880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4912-9744-409D-8085-B97C9A000F49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E9B4FC3-438F-4094-8A67-A72A5430CD59}" type="datetime1">
              <a:rPr lang="zh-CN" altLang="en-US" smtClean="0"/>
              <a:pPr/>
              <a:t>2012/12/11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4912-9744-409D-8085-B97C9A000F49}" type="slidenum">
              <a:rPr lang="zh-CN" altLang="en-US" smtClean="0">
                <a:solidFill>
                  <a:prstClr val="black"/>
                </a:solidFill>
              </a:rPr>
              <a:pPr/>
              <a:t>45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E9B4FC3-438F-4094-8A67-A72A5430CD59}" type="datetime1">
              <a:rPr lang="zh-CN" altLang="en-US" smtClean="0">
                <a:solidFill>
                  <a:prstClr val="black"/>
                </a:solidFill>
              </a:rPr>
              <a:pPr/>
              <a:t>2012/12/11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4912-9744-409D-8085-B97C9A000F49}" type="slidenum">
              <a:rPr lang="zh-CN" altLang="en-US" smtClean="0">
                <a:solidFill>
                  <a:prstClr val="black"/>
                </a:solidFill>
              </a:rPr>
              <a:pPr/>
              <a:t>51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E9B4FC3-438F-4094-8A67-A72A5430CD59}" type="datetime1">
              <a:rPr lang="zh-CN" altLang="en-US" smtClean="0">
                <a:solidFill>
                  <a:prstClr val="black"/>
                </a:solidFill>
              </a:rPr>
              <a:pPr/>
              <a:t>2012/12/11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灯片编号占位符 6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DB23780-2C93-48FA-8C11-F58CABE1936E}" type="slidenum">
              <a:rPr lang="zh-CN" altLang="en-US" smtClean="0"/>
              <a:pPr>
                <a:defRPr/>
              </a:pPr>
              <a:t>53</a:t>
            </a:fld>
            <a:endParaRPr lang="zh-CN" altLang="en-US" smtClean="0"/>
          </a:p>
        </p:txBody>
      </p:sp>
      <p:sp>
        <p:nvSpPr>
          <p:cNvPr id="33792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2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337925" name="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773F800C-FC50-4F86-BE2A-D2DE8103261A}" type="slidenum">
              <a:rPr lang="zh-CN" altLang="en-US" sz="1300"/>
              <a:pPr algn="r"/>
              <a:t>53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89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570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05D9ED-616F-476F-B800-64A521F66648}" type="slidenum">
              <a:rPr lang="zh-CN" altLang="en-US" smtClean="0"/>
              <a:pPr>
                <a:defRPr/>
              </a:pPr>
              <a:t>54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4912-9744-409D-8085-B97C9A000F49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E9B4FC3-438F-4094-8A67-A72A5430CD59}" type="datetime1">
              <a:rPr lang="zh-CN" altLang="en-US" smtClean="0"/>
              <a:pPr/>
              <a:t>2012/12/11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3775" y="769938"/>
            <a:ext cx="51117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B491AFA-0F38-4C45-AA1C-8BC547200B70}" type="slidenum">
              <a:rPr lang="en-US" altLang="zh-CN">
                <a:solidFill>
                  <a:prstClr val="black"/>
                </a:solidFill>
                <a:latin typeface="Calibri" pitchFamily="34" charset="0"/>
              </a:rPr>
              <a:pPr eaLnBrk="1" hangingPunct="1"/>
              <a:t>19</a:t>
            </a:fld>
            <a:endParaRPr lang="en-US" altLang="zh-CN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3775" y="769938"/>
            <a:ext cx="51117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E48EE7E-2001-42AB-B277-629C11FAE54D}" type="slidenum">
              <a:rPr lang="en-US" altLang="zh-CN">
                <a:solidFill>
                  <a:prstClr val="black"/>
                </a:solidFill>
                <a:latin typeface="Calibri" pitchFamily="34" charset="0"/>
              </a:rPr>
              <a:pPr eaLnBrk="1" hangingPunct="1"/>
              <a:t>20</a:t>
            </a:fld>
            <a:endParaRPr lang="en-US" altLang="zh-CN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4912-9744-409D-8085-B97C9A000F49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E9B4FC3-438F-4094-8A67-A72A5430CD59}" type="datetime1">
              <a:rPr lang="zh-CN" altLang="en-US" smtClean="0">
                <a:solidFill>
                  <a:prstClr val="black"/>
                </a:solidFill>
              </a:rPr>
              <a:pPr/>
              <a:t>2012/12/11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4912-9744-409D-8085-B97C9A000F49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E9B4FC3-438F-4094-8A67-A72A5430CD59}" type="datetime1">
              <a:rPr lang="zh-CN" altLang="en-US" smtClean="0">
                <a:solidFill>
                  <a:prstClr val="black"/>
                </a:solidFill>
              </a:rPr>
              <a:pPr/>
              <a:t>2012/12/11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DAA4C7F-0D36-47E7-A4DC-9795832AF2A0}" type="slidenum">
              <a:rPr lang="en-US" altLang="zh-CN">
                <a:latin typeface="Calibri" pitchFamily="34" charset="0"/>
              </a:rPr>
              <a:pPr eaLnBrk="1" hangingPunct="1"/>
              <a:t>32</a:t>
            </a:fld>
            <a:endParaRPr lang="en-US" altLang="zh-CN">
              <a:latin typeface="Calibri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9938"/>
            <a:ext cx="5111750" cy="3833812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z="26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3775" y="769938"/>
            <a:ext cx="51117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CE7B7B0-DD68-46A6-8660-80A6A83024C0}" type="slidenum">
              <a:rPr lang="en-US" altLang="zh-CN">
                <a:latin typeface="Calibri" pitchFamily="34" charset="0"/>
              </a:rPr>
              <a:pPr eaLnBrk="1" hangingPunct="1"/>
              <a:t>34</a:t>
            </a:fld>
            <a:endParaRPr lang="en-US" altLang="zh-CN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432D1B0-F0D1-4F4D-8301-637F6504F87D}" type="slidenum">
              <a:rPr lang="en-US" altLang="zh-CN">
                <a:solidFill>
                  <a:prstClr val="black"/>
                </a:solidFill>
                <a:latin typeface="Calibri" pitchFamily="34" charset="0"/>
              </a:rPr>
              <a:pPr eaLnBrk="1" hangingPunct="1"/>
              <a:t>43</a:t>
            </a:fld>
            <a:endParaRPr lang="en-US" altLang="zh-CN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9938"/>
            <a:ext cx="5111750" cy="3833812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sz="26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A7BD6-0756-4306-899B-D82EF9E8111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6D08F211-4265-405B-B8DF-BB4F5C46E962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A4315-2EF1-433F-9E26-2CA697AEA0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C8AA4A63-B3D8-4ED9-B26E-08161083FAC1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C4072-683B-450A-8A75-FA7E444F4C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F16D8C3-E08B-4320-BDD1-04FE8B8842F9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2B108-31DF-4FE0-8872-C4A8491C00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2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A7BD6-0756-4306-899B-D82EF9E8111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6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Jenson Pro" pitchFamily="18" charset="0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Jenson Pro" pitchFamily="18" charset="0"/>
                <a:ea typeface="华文细黑" pitchFamily="2" charset="-122"/>
              </a:defRPr>
            </a:lvl1pPr>
            <a:lvl2pPr>
              <a:defRPr>
                <a:latin typeface="Adobe Jenson Pro" pitchFamily="18" charset="0"/>
                <a:ea typeface="华文细黑" pitchFamily="2" charset="-122"/>
              </a:defRPr>
            </a:lvl2pPr>
            <a:lvl3pPr>
              <a:defRPr>
                <a:latin typeface="Adobe Jenson Pro" pitchFamily="18" charset="0"/>
                <a:ea typeface="华文细黑" pitchFamily="2" charset="-122"/>
              </a:defRPr>
            </a:lvl3pPr>
            <a:lvl4pPr>
              <a:defRPr>
                <a:latin typeface="Adobe Jenson Pro" pitchFamily="18" charset="0"/>
                <a:ea typeface="华文细黑" pitchFamily="2" charset="-122"/>
              </a:defRPr>
            </a:lvl4pPr>
            <a:lvl5pPr>
              <a:defRPr>
                <a:latin typeface="Adobe Jenson Pro" pitchFamily="18" charset="0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6134FCCB-4077-48A1-9D30-46971952DDE0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Zhenlong Zheng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FB378-7606-41DD-BDB8-11DE839DDBE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48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BCC96C52-B469-408E-9D87-BB27723DE34F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Zhenlong Zheng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711F5-2441-47BD-ABC8-21399AC8010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11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7EF8BF2E-89D5-4147-AC5A-630D2BEF29AB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Zhenlong Zheng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45F9F-F4E5-406E-81F7-433B2F22413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02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FD8223FA-582A-4164-88F3-7510474DAF9C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Zhenlong Zheng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0ECA8-646B-44D7-8453-010207FA852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2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75F8CB65-A600-4C9D-863D-D4919FFA5EA7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Zhenlong Zheng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03A4C-2DF4-49F2-B7CB-8C43FF1529E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38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0F89AEF9-F442-42B6-8670-3E5529A1743A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Zhenlong Zheng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DCDCA-3447-49FF-AF70-0CFC8C34313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60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Jenson Pro" pitchFamily="18" charset="0"/>
                <a:ea typeface="Adobe 仿宋 Std R" pitchFamily="18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Jenson Pro" pitchFamily="18" charset="0"/>
                <a:ea typeface="Adobe 黑体 Std R" pitchFamily="34" charset="-122"/>
              </a:defRPr>
            </a:lvl1pPr>
            <a:lvl2pPr>
              <a:defRPr>
                <a:latin typeface="Adobe Jenson Pro" pitchFamily="18" charset="0"/>
                <a:ea typeface="Adobe 黑体 Std R" pitchFamily="34" charset="-122"/>
              </a:defRPr>
            </a:lvl2pPr>
            <a:lvl3pPr>
              <a:defRPr>
                <a:latin typeface="Adobe Jenson Pro" pitchFamily="18" charset="0"/>
                <a:ea typeface="Adobe 黑体 Std R" pitchFamily="34" charset="-122"/>
              </a:defRPr>
            </a:lvl3pPr>
            <a:lvl4pPr>
              <a:defRPr>
                <a:latin typeface="Adobe Jenson Pro" pitchFamily="18" charset="0"/>
                <a:ea typeface="Adobe 黑体 Std R" pitchFamily="34" charset="-122"/>
              </a:defRPr>
            </a:lvl4pPr>
            <a:lvl5pPr>
              <a:defRPr>
                <a:latin typeface="Adobe Jenson Pro" pitchFamily="18" charset="0"/>
                <a:ea typeface="Adobe 黑体 Std R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1968210C-0B05-4A26-8581-4E29457F7746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FB378-7606-41DD-BDB8-11DE839DDBE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BAEF19F3-3D09-48DB-88DB-F2DD61B03B00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Zhenlong Zheng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B0C91-26C4-4351-8A75-6C26D8A195C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26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73A3A7AC-2AEB-4B7B-B692-09838FAFEACC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Zhenlong Zheng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27055-2DDE-4BA2-A12A-5F9BCBD7A87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4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25076886-8157-4012-8217-6E2D68D652F7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Zhenlong Zheng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A4315-2EF1-433F-9E26-2CA697AEA04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00CFD5B9-FC1C-48E8-B5BD-8954AF8EFCE6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Zhenlong Zheng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C4072-683B-450A-8A75-FA7E444F4C0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35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CD926-DA00-4E59-A694-E1D6C16BE688}" type="datetime10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Zhenlong Zheng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3A53A-B857-4190-B138-81C1F38FDFB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15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A7BD6-0756-4306-899B-D82EF9E8111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3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Jenson Pro" pitchFamily="18" charset="0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Jenson Pro" pitchFamily="18" charset="0"/>
                <a:ea typeface="华文细黑" pitchFamily="2" charset="-122"/>
              </a:defRPr>
            </a:lvl1pPr>
            <a:lvl2pPr>
              <a:defRPr>
                <a:latin typeface="Adobe Jenson Pro" pitchFamily="18" charset="0"/>
                <a:ea typeface="华文细黑" pitchFamily="2" charset="-122"/>
              </a:defRPr>
            </a:lvl2pPr>
            <a:lvl3pPr>
              <a:defRPr>
                <a:latin typeface="Adobe Jenson Pro" pitchFamily="18" charset="0"/>
                <a:ea typeface="华文细黑" pitchFamily="2" charset="-122"/>
              </a:defRPr>
            </a:lvl3pPr>
            <a:lvl4pPr>
              <a:defRPr>
                <a:latin typeface="Adobe Jenson Pro" pitchFamily="18" charset="0"/>
                <a:ea typeface="华文细黑" pitchFamily="2" charset="-122"/>
              </a:defRPr>
            </a:lvl4pPr>
            <a:lvl5pPr>
              <a:defRPr>
                <a:latin typeface="Adobe Jenson Pro" pitchFamily="18" charset="0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6134FCCB-4077-48A1-9D30-46971952DDE0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Zhenlong Zheng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FB378-7606-41DD-BDB8-11DE839DDBE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65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BCC96C52-B469-408E-9D87-BB27723DE34F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Zhenlong Zheng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711F5-2441-47BD-ABC8-21399AC8010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90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7EF8BF2E-89D5-4147-AC5A-630D2BEF29AB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Zhenlong Zheng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45F9F-F4E5-406E-81F7-433B2F22413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2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FD8223FA-582A-4164-88F3-7510474DAF9C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Zhenlong Zheng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0ECA8-646B-44D7-8453-010207FA852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52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2A540828-AFAC-49C7-A508-FB0FE012EA3A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711F5-2441-47BD-ABC8-21399AC801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75F8CB65-A600-4C9D-863D-D4919FFA5EA7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Zhenlong Zheng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03A4C-2DF4-49F2-B7CB-8C43FF1529E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3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0F89AEF9-F442-42B6-8670-3E5529A1743A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Zhenlong Zheng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DCDCA-3447-49FF-AF70-0CFC8C34313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79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BAEF19F3-3D09-48DB-88DB-F2DD61B03B00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Zhenlong Zheng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B0C91-26C4-4351-8A75-6C26D8A195C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1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73A3A7AC-2AEB-4B7B-B692-09838FAFEACC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Zhenlong Zheng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27055-2DDE-4BA2-A12A-5F9BCBD7A87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79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25076886-8157-4012-8217-6E2D68D652F7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Zhenlong Zheng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A4315-2EF1-433F-9E26-2CA697AEA04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00CFD5B9-FC1C-48E8-B5BD-8954AF8EFCE6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Zhenlong Zheng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C4072-683B-450A-8A75-FA7E444F4C0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39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CD926-DA00-4E59-A694-E1D6C16BE688}" type="datetime10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Zhenlong Zheng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3A53A-B857-4190-B138-81C1F38FDFB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5558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A7BD6-0756-4306-899B-D82EF9E8111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97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Jenson Pro" pitchFamily="18" charset="0"/>
                <a:ea typeface="Adobe 仿宋 Std R" pitchFamily="18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Jenson Pro" pitchFamily="18" charset="0"/>
                <a:ea typeface="Adobe 黑体 Std R" pitchFamily="34" charset="-122"/>
              </a:defRPr>
            </a:lvl1pPr>
            <a:lvl2pPr>
              <a:defRPr>
                <a:latin typeface="Adobe Jenson Pro" pitchFamily="18" charset="0"/>
                <a:ea typeface="Adobe 黑体 Std R" pitchFamily="34" charset="-122"/>
              </a:defRPr>
            </a:lvl2pPr>
            <a:lvl3pPr>
              <a:defRPr>
                <a:latin typeface="Adobe Jenson Pro" pitchFamily="18" charset="0"/>
                <a:ea typeface="Adobe 黑体 Std R" pitchFamily="34" charset="-122"/>
              </a:defRPr>
            </a:lvl3pPr>
            <a:lvl4pPr>
              <a:defRPr>
                <a:latin typeface="Adobe Jenson Pro" pitchFamily="18" charset="0"/>
                <a:ea typeface="Adobe 黑体 Std R" pitchFamily="34" charset="-122"/>
              </a:defRPr>
            </a:lvl4pPr>
            <a:lvl5pPr>
              <a:defRPr>
                <a:latin typeface="Adobe Jenson Pro" pitchFamily="18" charset="0"/>
                <a:ea typeface="Adobe 黑体 Std R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1968210C-0B05-4A26-8581-4E29457F7746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©2012  Zheng, Zhenlong &amp; Chen, Rong, XMU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FB378-7606-41DD-BDB8-11DE839DDBE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45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2A540828-AFAC-49C7-A508-FB0FE012EA3A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©2012  Zheng, Zhenlong &amp; Chen, Rong, XMU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711F5-2441-47BD-ABC8-21399AC8010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95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43EF0730-A649-42B1-A54D-3AE5E1799762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zh-CN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45F9F-F4E5-406E-81F7-433B2F2241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43EF0730-A649-42B1-A54D-3AE5E1799762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©2012  Zheng, Zhenlong &amp; Chen, Rong, XMU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45F9F-F4E5-406E-81F7-433B2F22413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9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B426D16B-9D28-4CD0-AE03-E5EE79068945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©2012  Zheng, Zhenlong &amp; Chen, Rong, XMU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0ECA8-646B-44D7-8453-010207FA852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4031D359-A17D-4C99-878D-E87A84AE7FF5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©2012  Zheng, Zhenlong &amp; Chen, Rong, XMU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03A4C-2DF4-49F2-B7CB-8C43FF1529E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0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2208BF12-8EC6-4FDF-B395-8C9C1E4E077B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©2012  Zheng, Zhenlong &amp; Chen, Rong, XMU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DCDCA-3447-49FF-AF70-0CFC8C34313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70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2E53F4B1-CE28-4F99-845F-66CE36675F76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©2012  Zheng, Zhenlong &amp; Chen, Rong, XMU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B0C91-26C4-4351-8A75-6C26D8A195C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55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C41D5A0F-3021-413F-9FCE-B8D3AB0C12E7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©2012  Zheng, Zhenlong &amp; Chen, Rong, XMU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27055-2DDE-4BA2-A12A-5F9BCBD7A87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50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6D08F211-4265-405B-B8DF-BB4F5C46E962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©2012  Zheng, Zhenlong &amp; Chen, Rong, XMU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A4315-2EF1-433F-9E26-2CA697AEA04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93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C8AA4A63-B3D8-4ED9-B26E-08161083FAC1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©2012  Zheng, Zhenlong &amp; Chen, Rong, XMU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C4072-683B-450A-8A75-FA7E444F4C0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43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F16D8C3-E08B-4320-BDD1-04FE8B8842F9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©2012  Zheng, Zhenlong &amp; Chen, Rong, XMU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2B108-31DF-4FE0-8872-C4A8491C00B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3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B426D16B-9D28-4CD0-AE03-E5EE79068945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0ECA8-646B-44D7-8453-010207FA85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4031D359-A17D-4C99-878D-E87A84AE7FF5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03A4C-2DF4-49F2-B7CB-8C43FF1529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2208BF12-8EC6-4FDF-B395-8C9C1E4E077B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DCDCA-3447-49FF-AF70-0CFC8C3431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2E53F4B1-CE28-4F99-845F-66CE36675F76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zh-CN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B0C91-26C4-4351-8A75-6C26D8A195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华文细黑" pitchFamily="2" charset="-122"/>
              </a:defRPr>
            </a:lvl1pPr>
          </a:lstStyle>
          <a:p>
            <a:pPr>
              <a:defRPr/>
            </a:pPr>
            <a:fld id="{C41D5A0F-3021-413F-9FCE-B8D3AB0C12E7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zh-CN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27055-2DDE-4BA2-A12A-5F9BCBD7A8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43063" y="6248400"/>
            <a:ext cx="542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/>
              <a:t>Copyright ©2012  </a:t>
            </a:r>
            <a:r>
              <a:rPr lang="en-US" altLang="zh-CN" dirty="0" err="1" smtClean="0"/>
              <a:t>Zheng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Zhenlong</a:t>
            </a:r>
            <a:r>
              <a:rPr lang="en-US" altLang="zh-CN" dirty="0" smtClean="0"/>
              <a:t> &amp; Chen, </a:t>
            </a:r>
            <a:r>
              <a:rPr lang="en-US" altLang="zh-CN" dirty="0" err="1" smtClean="0"/>
              <a:t>Rong</a:t>
            </a:r>
            <a:r>
              <a:rPr lang="en-US" altLang="zh-CN" dirty="0" smtClean="0"/>
              <a:t>, XMU</a:t>
            </a:r>
            <a:endParaRPr lang="zh-CN" altLang="en-US" dirty="0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dobe Jenson Pro" pitchFamily="18" charset="0"/>
                <a:ea typeface="+mn-ea"/>
              </a:defRPr>
            </a:lvl1pPr>
          </a:lstStyle>
          <a:p>
            <a:pPr>
              <a:defRPr/>
            </a:pPr>
            <a:fld id="{72C4CAF3-9D7F-4AE1-9D78-D76F6FA0336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0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884" r:id="rId1"/>
    <p:sldLayoutId id="2147491885" r:id="rId2"/>
    <p:sldLayoutId id="2147491886" r:id="rId3"/>
    <p:sldLayoutId id="2147491887" r:id="rId4"/>
    <p:sldLayoutId id="2147491888" r:id="rId5"/>
    <p:sldLayoutId id="2147491889" r:id="rId6"/>
    <p:sldLayoutId id="2147491890" r:id="rId7"/>
    <p:sldLayoutId id="2147491891" r:id="rId8"/>
    <p:sldLayoutId id="2147491892" r:id="rId9"/>
    <p:sldLayoutId id="2147491893" r:id="rId10"/>
    <p:sldLayoutId id="2147491894" r:id="rId11"/>
    <p:sldLayoutId id="2147492121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dobe Jenson Pro" pitchFamily="18" charset="0"/>
          <a:ea typeface="Adobe 仿宋 Std R" pitchFamily="18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dobe 仿宋 Std R" pitchFamily="18" charset="-122"/>
          <a:ea typeface="Adobe 仿宋 Std R" pitchFamily="18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dobe 仿宋 Std R" pitchFamily="18" charset="-122"/>
          <a:ea typeface="Adobe 仿宋 Std R" pitchFamily="18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dobe 仿宋 Std R" pitchFamily="18" charset="-122"/>
          <a:ea typeface="Adobe 仿宋 Std R" pitchFamily="18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dobe 仿宋 Std R" pitchFamily="18" charset="-122"/>
          <a:ea typeface="Adobe 仿宋 Std R" pitchFamily="18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Adobe Jenson Pro" pitchFamily="18" charset="0"/>
          <a:ea typeface="Adobe 黑体 Std R" pitchFamily="34" charset="-122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Ø"/>
        <a:defRPr sz="2600">
          <a:solidFill>
            <a:schemeClr val="tx1"/>
          </a:solidFill>
          <a:latin typeface="Adobe Jenson Pro" pitchFamily="18" charset="0"/>
          <a:ea typeface="Adobe 黑体 Std R" pitchFamily="34" charset="-122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Adobe Jenson Pro" pitchFamily="18" charset="0"/>
          <a:ea typeface="Adobe 黑体 Std R" pitchFamily="34" charset="-122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Adobe Jenson Pro" pitchFamily="18" charset="0"/>
          <a:ea typeface="Adobe 黑体 Std R" pitchFamily="34" charset="-122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dobe Jenson Pro" pitchFamily="18" charset="0"/>
          <a:ea typeface="Adobe 黑体 Std R" pitchFamily="34" charset="-122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43063" y="6248400"/>
            <a:ext cx="542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Zhenlong Zheng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ea typeface="+mn-ea"/>
              </a:defRPr>
            </a:lvl1pPr>
          </a:lstStyle>
          <a:p>
            <a:pPr>
              <a:defRPr/>
            </a:pPr>
            <a:fld id="{72C4CAF3-9D7F-4AE1-9D78-D76F6FA0336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27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2123" r:id="rId1"/>
    <p:sldLayoutId id="2147492124" r:id="rId2"/>
    <p:sldLayoutId id="2147492125" r:id="rId3"/>
    <p:sldLayoutId id="2147492126" r:id="rId4"/>
    <p:sldLayoutId id="2147492127" r:id="rId5"/>
    <p:sldLayoutId id="2147492128" r:id="rId6"/>
    <p:sldLayoutId id="2147492129" r:id="rId7"/>
    <p:sldLayoutId id="2147492130" r:id="rId8"/>
    <p:sldLayoutId id="2147492131" r:id="rId9"/>
    <p:sldLayoutId id="2147492132" r:id="rId10"/>
    <p:sldLayoutId id="2147492133" r:id="rId11"/>
    <p:sldLayoutId id="2147492134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dobe Jenson Pro" pitchFamily="18" charset="0"/>
          <a:ea typeface="Adobe 仿宋 Std R" pitchFamily="18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dobe 仿宋 Std R" pitchFamily="18" charset="-122"/>
          <a:ea typeface="Adobe 仿宋 Std R" pitchFamily="18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dobe 仿宋 Std R" pitchFamily="18" charset="-122"/>
          <a:ea typeface="Adobe 仿宋 Std R" pitchFamily="18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dobe 仿宋 Std R" pitchFamily="18" charset="-122"/>
          <a:ea typeface="Adobe 仿宋 Std R" pitchFamily="18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dobe 仿宋 Std R" pitchFamily="18" charset="-122"/>
          <a:ea typeface="Adobe 仿宋 Std R" pitchFamily="18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Adobe Jenson Pro" pitchFamily="18" charset="0"/>
          <a:ea typeface="华文细黑" pitchFamily="2" charset="-122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Ø"/>
        <a:defRPr sz="2600">
          <a:solidFill>
            <a:schemeClr val="tx1"/>
          </a:solidFill>
          <a:latin typeface="Adobe Jenson Pro" pitchFamily="18" charset="0"/>
          <a:ea typeface="华文细黑" pitchFamily="2" charset="-122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Adobe Jenson Pro" pitchFamily="18" charset="0"/>
          <a:ea typeface="华文细黑" pitchFamily="2" charset="-122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Adobe Jenson Pro" pitchFamily="18" charset="0"/>
          <a:ea typeface="华文细黑" pitchFamily="2" charset="-122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dobe Jenson Pro" pitchFamily="18" charset="0"/>
          <a:ea typeface="华文细黑" pitchFamily="2" charset="-122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43063" y="6248400"/>
            <a:ext cx="542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Zhenlong Zheng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ea typeface="+mn-ea"/>
              </a:defRPr>
            </a:lvl1pPr>
          </a:lstStyle>
          <a:p>
            <a:pPr>
              <a:defRPr/>
            </a:pPr>
            <a:fld id="{72C4CAF3-9D7F-4AE1-9D78-D76F6FA0336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57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2136" r:id="rId1"/>
    <p:sldLayoutId id="2147492137" r:id="rId2"/>
    <p:sldLayoutId id="2147492138" r:id="rId3"/>
    <p:sldLayoutId id="2147492139" r:id="rId4"/>
    <p:sldLayoutId id="2147492140" r:id="rId5"/>
    <p:sldLayoutId id="2147492141" r:id="rId6"/>
    <p:sldLayoutId id="2147492142" r:id="rId7"/>
    <p:sldLayoutId id="2147492143" r:id="rId8"/>
    <p:sldLayoutId id="2147492144" r:id="rId9"/>
    <p:sldLayoutId id="2147492145" r:id="rId10"/>
    <p:sldLayoutId id="2147492146" r:id="rId11"/>
    <p:sldLayoutId id="2147492147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dobe Jenson Pro" pitchFamily="18" charset="0"/>
          <a:ea typeface="Adobe 仿宋 Std R" pitchFamily="18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dobe 仿宋 Std R" pitchFamily="18" charset="-122"/>
          <a:ea typeface="Adobe 仿宋 Std R" pitchFamily="18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dobe 仿宋 Std R" pitchFamily="18" charset="-122"/>
          <a:ea typeface="Adobe 仿宋 Std R" pitchFamily="18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dobe 仿宋 Std R" pitchFamily="18" charset="-122"/>
          <a:ea typeface="Adobe 仿宋 Std R" pitchFamily="18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dobe 仿宋 Std R" pitchFamily="18" charset="-122"/>
          <a:ea typeface="Adobe 仿宋 Std R" pitchFamily="18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Adobe Jenson Pro" pitchFamily="18" charset="0"/>
          <a:ea typeface="华文细黑" pitchFamily="2" charset="-122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Ø"/>
        <a:defRPr sz="2600">
          <a:solidFill>
            <a:schemeClr val="tx1"/>
          </a:solidFill>
          <a:latin typeface="Adobe Jenson Pro" pitchFamily="18" charset="0"/>
          <a:ea typeface="华文细黑" pitchFamily="2" charset="-122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Adobe Jenson Pro" pitchFamily="18" charset="0"/>
          <a:ea typeface="华文细黑" pitchFamily="2" charset="-122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Adobe Jenson Pro" pitchFamily="18" charset="0"/>
          <a:ea typeface="华文细黑" pitchFamily="2" charset="-122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dobe Jenson Pro" pitchFamily="18" charset="0"/>
          <a:ea typeface="华文细黑" pitchFamily="2" charset="-122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43063" y="6248400"/>
            <a:ext cx="542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Copyright ©2012  </a:t>
            </a:r>
            <a:r>
              <a:rPr lang="en-US" altLang="zh-CN" dirty="0" err="1" smtClean="0">
                <a:solidFill>
                  <a:srgbClr val="000000"/>
                </a:solidFill>
              </a:rPr>
              <a:t>Zheng</a:t>
            </a:r>
            <a:r>
              <a:rPr lang="en-US" altLang="zh-CN" dirty="0" smtClean="0">
                <a:solidFill>
                  <a:srgbClr val="000000"/>
                </a:solidFill>
              </a:rPr>
              <a:t>, </a:t>
            </a:r>
            <a:r>
              <a:rPr lang="en-US" altLang="zh-CN" dirty="0" err="1" smtClean="0">
                <a:solidFill>
                  <a:srgbClr val="000000"/>
                </a:solidFill>
              </a:rPr>
              <a:t>Zhenlong</a:t>
            </a:r>
            <a:r>
              <a:rPr lang="en-US" altLang="zh-CN" dirty="0" smtClean="0">
                <a:solidFill>
                  <a:srgbClr val="000000"/>
                </a:solidFill>
              </a:rPr>
              <a:t> &amp; Chen, </a:t>
            </a:r>
            <a:r>
              <a:rPr lang="en-US" altLang="zh-CN" dirty="0" err="1" smtClean="0">
                <a:solidFill>
                  <a:srgbClr val="000000"/>
                </a:solidFill>
              </a:rPr>
              <a:t>Rong</a:t>
            </a:r>
            <a:r>
              <a:rPr lang="en-US" altLang="zh-CN" dirty="0" smtClean="0">
                <a:solidFill>
                  <a:srgbClr val="000000"/>
                </a:solidFill>
              </a:rPr>
              <a:t>, XMU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dobe Jenson Pro" pitchFamily="18" charset="0"/>
                <a:ea typeface="+mn-ea"/>
              </a:defRPr>
            </a:lvl1pPr>
          </a:lstStyle>
          <a:p>
            <a:pPr>
              <a:defRPr/>
            </a:pPr>
            <a:fld id="{72C4CAF3-9D7F-4AE1-9D78-D76F6FA03369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30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00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2149" r:id="rId1"/>
    <p:sldLayoutId id="2147492150" r:id="rId2"/>
    <p:sldLayoutId id="2147492151" r:id="rId3"/>
    <p:sldLayoutId id="2147492152" r:id="rId4"/>
    <p:sldLayoutId id="2147492153" r:id="rId5"/>
    <p:sldLayoutId id="2147492154" r:id="rId6"/>
    <p:sldLayoutId id="2147492155" r:id="rId7"/>
    <p:sldLayoutId id="2147492156" r:id="rId8"/>
    <p:sldLayoutId id="2147492157" r:id="rId9"/>
    <p:sldLayoutId id="2147492158" r:id="rId10"/>
    <p:sldLayoutId id="2147492159" r:id="rId11"/>
    <p:sldLayoutId id="2147492160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dobe Jenson Pro" pitchFamily="18" charset="0"/>
          <a:ea typeface="Adobe 仿宋 Std R" pitchFamily="18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dobe 仿宋 Std R" pitchFamily="18" charset="-122"/>
          <a:ea typeface="Adobe 仿宋 Std R" pitchFamily="18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dobe 仿宋 Std R" pitchFamily="18" charset="-122"/>
          <a:ea typeface="Adobe 仿宋 Std R" pitchFamily="18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dobe 仿宋 Std R" pitchFamily="18" charset="-122"/>
          <a:ea typeface="Adobe 仿宋 Std R" pitchFamily="18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dobe 仿宋 Std R" pitchFamily="18" charset="-122"/>
          <a:ea typeface="Adobe 仿宋 Std R" pitchFamily="18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Adobe Jenson Pro" pitchFamily="18" charset="0"/>
          <a:ea typeface="Adobe 黑体 Std R" pitchFamily="34" charset="-122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Ø"/>
        <a:defRPr sz="2600">
          <a:solidFill>
            <a:schemeClr val="tx1"/>
          </a:solidFill>
          <a:latin typeface="Adobe Jenson Pro" pitchFamily="18" charset="0"/>
          <a:ea typeface="Adobe 黑体 Std R" pitchFamily="34" charset="-122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Adobe Jenson Pro" pitchFamily="18" charset="0"/>
          <a:ea typeface="Adobe 黑体 Std R" pitchFamily="34" charset="-122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Adobe Jenson Pro" pitchFamily="18" charset="0"/>
          <a:ea typeface="Adobe 黑体 Std R" pitchFamily="34" charset="-122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dobe Jenson Pro" pitchFamily="18" charset="0"/>
          <a:ea typeface="Adobe 黑体 Std R" pitchFamily="34" charset="-122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lzheng@xmu.edu.cn" TargetMode="External"/><Relationship Id="rId2" Type="http://schemas.openxmlformats.org/officeDocument/2006/relationships/hyperlink" Target="http://efinance.org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ronge@xmu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3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196752"/>
            <a:ext cx="8064500" cy="2015455"/>
          </a:xfrm>
        </p:spPr>
        <p:txBody>
          <a:bodyPr/>
          <a:lstStyle/>
          <a:p>
            <a:pPr algn="ctr" eaLnBrk="1" hangingPunct="1"/>
            <a:r>
              <a:rPr lang="zh-CN" altLang="en-US" sz="4000" dirty="0"/>
              <a:t/>
            </a:r>
            <a:br>
              <a:rPr lang="zh-CN" altLang="en-US" sz="4000" dirty="0"/>
            </a:br>
            <a:r>
              <a:rPr lang="zh-CN" altLang="en-US" sz="4000" dirty="0"/>
              <a:t>第十四</a:t>
            </a:r>
            <a:r>
              <a:rPr lang="zh-CN" altLang="en-US" sz="4000" dirty="0" smtClean="0"/>
              <a:t>章  期权</a:t>
            </a:r>
            <a:r>
              <a:rPr lang="zh-CN" altLang="en-US" sz="4000" dirty="0"/>
              <a:t>价格的</a:t>
            </a:r>
            <a:r>
              <a:rPr lang="zh-CN" altLang="en-US" sz="4000" dirty="0" smtClean="0"/>
              <a:t>敏感性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 smtClean="0"/>
              <a:t>和</a:t>
            </a:r>
            <a:r>
              <a:rPr lang="zh-CN" altLang="en-US" sz="4000" dirty="0"/>
              <a:t>期权的套期保值</a:t>
            </a:r>
            <a:br>
              <a:rPr lang="zh-CN" altLang="en-US" sz="4000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8175" y="2565400"/>
            <a:ext cx="5864225" cy="33118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ea typeface="隶书" pitchFamily="49" charset="-122"/>
              </a:rPr>
              <a:t>郑振龙 </a:t>
            </a:r>
            <a:r>
              <a:rPr lang="zh-CN" altLang="en-US" dirty="0">
                <a:ea typeface="隶书" pitchFamily="49" charset="-122"/>
              </a:rPr>
              <a:t>陈蓉</a:t>
            </a:r>
            <a:endParaRPr lang="zh-CN" altLang="en-US" dirty="0" smtClean="0">
              <a:ea typeface="隶书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ea typeface="隶书" pitchFamily="49" charset="-122"/>
              </a:rPr>
              <a:t>厦门大学金融系</a:t>
            </a:r>
            <a:endParaRPr lang="en-US" altLang="zh-CN" dirty="0" smtClean="0">
              <a:ea typeface="隶书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隶书" pitchFamily="49" charset="-122"/>
              </a:rPr>
              <a:t>课程</a:t>
            </a:r>
            <a:r>
              <a:rPr lang="zh-CN" altLang="en-US" dirty="0" smtClean="0">
                <a:ea typeface="隶书" pitchFamily="49" charset="-122"/>
              </a:rPr>
              <a:t>网站</a:t>
            </a:r>
            <a:r>
              <a:rPr lang="zh-CN" altLang="en-US" dirty="0" smtClean="0"/>
              <a:t>：</a:t>
            </a:r>
            <a:r>
              <a:rPr lang="en-US" altLang="zh-CN" dirty="0" smtClean="0">
                <a:cs typeface="Times New Roman" pitchFamily="18" charset="0"/>
                <a:hlinkClick r:id="rId2"/>
              </a:rPr>
              <a:t>http://efinance.org.cn</a:t>
            </a:r>
            <a:r>
              <a:rPr lang="en-US" altLang="zh-CN" dirty="0" smtClean="0"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cs typeface="Times New Roman" pitchFamily="18" charset="0"/>
              </a:rPr>
              <a:t>Email:         </a:t>
            </a:r>
            <a:r>
              <a:rPr lang="en-US" altLang="zh-CN" dirty="0" smtClean="0">
                <a:cs typeface="Times New Roman" pitchFamily="18" charset="0"/>
                <a:hlinkClick r:id="rId3"/>
              </a:rPr>
              <a:t>zlzheng@xmu.edu.cn</a:t>
            </a:r>
            <a:endParaRPr lang="en-US" altLang="zh-CN" dirty="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 smtClean="0">
                <a:cs typeface="Times New Roman" pitchFamily="18" charset="0"/>
              </a:rPr>
              <a:t>                   </a:t>
            </a:r>
            <a:r>
              <a:rPr lang="en-US" altLang="zh-CN" dirty="0" smtClean="0">
                <a:cs typeface="Times New Roman" pitchFamily="18" charset="0"/>
                <a:hlinkClick r:id="rId4"/>
              </a:rPr>
              <a:t>aronge@xmu.edu.cn</a:t>
            </a:r>
            <a:r>
              <a:rPr lang="en-US" altLang="zh-CN" dirty="0" smtClean="0"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17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Adobe 楷体 Std R" pitchFamily="18" charset="-122"/>
                <a:ea typeface="Adobe 楷体 Std R" pitchFamily="18" charset="-122"/>
              </a:rPr>
              <a:t>无收益资产看涨期权和欧式看跌期权</a:t>
            </a:r>
            <a:r>
              <a:rPr lang="en-US" altLang="zh-CN" sz="3600" dirty="0">
                <a:latin typeface="Adobe 楷体 Std R" pitchFamily="18" charset="-122"/>
                <a:ea typeface="Adobe 楷体 Std R" pitchFamily="18" charset="-122"/>
              </a:rPr>
              <a:t>Delta</a:t>
            </a:r>
            <a:r>
              <a:rPr lang="zh-CN" altLang="en-US" sz="3600" dirty="0">
                <a:latin typeface="Adobe 楷体 Std R" pitchFamily="18" charset="-122"/>
                <a:ea typeface="Adobe 楷体 Std R" pitchFamily="18" charset="-122"/>
              </a:rPr>
              <a:t>值与</a:t>
            </a:r>
            <a:r>
              <a:rPr lang="en-US" altLang="zh-CN" sz="3600" dirty="0">
                <a:latin typeface="Adobe 楷体 Std R" pitchFamily="18" charset="-122"/>
                <a:ea typeface="Adobe 楷体 Std R" pitchFamily="18" charset="-122"/>
              </a:rPr>
              <a:t>r</a:t>
            </a:r>
            <a:r>
              <a:rPr lang="zh-CN" altLang="en-US" sz="3600" dirty="0">
                <a:latin typeface="Adobe 楷体 Std R" pitchFamily="18" charset="-122"/>
                <a:ea typeface="Adobe 楷体 Std R" pitchFamily="18" charset="-122"/>
              </a:rPr>
              <a:t>之间的关系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34FCCB-4077-48A1-9D30-46971952DDE0}" type="datetime10">
              <a:rPr lang="zh-CN" altLang="en-US" smtClean="0"/>
              <a:t>13:48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2012 Zhenlong Zheng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618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556792"/>
            <a:ext cx="4167187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18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0808"/>
            <a:ext cx="437673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32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期权</a:t>
                </a:r>
                <a:r>
                  <a:rPr lang="en-US" altLang="zh-CN" dirty="0"/>
                  <a:t>Δ</a:t>
                </a:r>
                <a:r>
                  <a:rPr lang="zh-CN" altLang="en-US" dirty="0"/>
                  <a:t>值</a:t>
                </a:r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𝝈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之间的关系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815" t="-12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标的资产价格波动率对期权</a:t>
            </a:r>
            <a:r>
              <a:rPr lang="en-US" altLang="zh-CN" dirty="0"/>
              <a:t>Δ </a:t>
            </a:r>
            <a:r>
              <a:rPr lang="zh-CN" altLang="en-US" dirty="0"/>
              <a:t>值的影响较难确定，</a:t>
            </a:r>
            <a:r>
              <a:rPr lang="zh-CN" altLang="en-US" dirty="0" smtClean="0"/>
              <a:t>它取决于</a:t>
            </a:r>
            <a:r>
              <a:rPr lang="zh-CN" altLang="en-US" dirty="0"/>
              <a:t>无风险利率水平、</a:t>
            </a:r>
            <a:r>
              <a:rPr lang="en-US" altLang="zh-CN" dirty="0"/>
              <a:t>S </a:t>
            </a:r>
            <a:r>
              <a:rPr lang="zh-CN" altLang="en-US" dirty="0"/>
              <a:t>与</a:t>
            </a:r>
            <a:r>
              <a:rPr lang="en-US" altLang="zh-CN" dirty="0"/>
              <a:t>X </a:t>
            </a:r>
            <a:r>
              <a:rPr lang="zh-CN" altLang="en-US" dirty="0"/>
              <a:t>的差距、期权</a:t>
            </a:r>
            <a:r>
              <a:rPr lang="zh-CN" altLang="en-US" dirty="0" smtClean="0"/>
              <a:t>有效期等</a:t>
            </a:r>
            <a:r>
              <a:rPr lang="zh-CN" altLang="en-US" dirty="0"/>
              <a:t>因素。</a:t>
            </a:r>
          </a:p>
          <a:p>
            <a:r>
              <a:rPr lang="zh-CN" altLang="en-US" dirty="0"/>
              <a:t>对于较深度虚值的看涨期权和较深度实值的看跌</a:t>
            </a:r>
            <a:r>
              <a:rPr lang="zh-CN" altLang="en-US" dirty="0" smtClean="0"/>
              <a:t>期权来说</a:t>
            </a:r>
            <a:r>
              <a:rPr lang="zh-CN" altLang="en-US" dirty="0"/>
              <a:t>， </a:t>
            </a:r>
            <a:r>
              <a:rPr lang="en-US" altLang="zh-CN" dirty="0"/>
              <a:t>Δ </a:t>
            </a:r>
            <a:r>
              <a:rPr lang="zh-CN" altLang="en-US" dirty="0"/>
              <a:t>是𝝈的递增函数。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8210C-0B05-4A26-8581-4E29457F7746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90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期权</a:t>
            </a:r>
            <a:r>
              <a:rPr lang="en-US" altLang="zh-CN" dirty="0"/>
              <a:t>Δ</a:t>
            </a:r>
            <a:r>
              <a:rPr lang="zh-CN" altLang="en-US" dirty="0"/>
              <a:t>值与𝝈之间的关系</a:t>
            </a:r>
            <a:r>
              <a:rPr lang="en-US" altLang="zh-CN" dirty="0"/>
              <a:t>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8210C-0B05-4A26-8581-4E29457F7746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464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4744"/>
            <a:ext cx="457200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48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4392488" cy="4769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547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其他证券的</a:t>
            </a:r>
            <a:r>
              <a:rPr lang="en-US" altLang="zh-CN" dirty="0"/>
              <a:t>Δ</a:t>
            </a:r>
            <a:r>
              <a:rPr lang="zh-CN" altLang="en-US" dirty="0"/>
              <a:t>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824536"/>
          </a:xfrm>
        </p:spPr>
        <p:txBody>
          <a:bodyPr/>
          <a:lstStyle/>
          <a:p>
            <a:r>
              <a:rPr lang="zh-CN" altLang="en-US" dirty="0"/>
              <a:t>期权标的现货资产的</a:t>
            </a:r>
            <a:r>
              <a:rPr lang="en-US" altLang="zh-CN" dirty="0"/>
              <a:t>Δ </a:t>
            </a:r>
            <a:r>
              <a:rPr lang="zh-CN" altLang="en-US" dirty="0"/>
              <a:t>值为</a:t>
            </a:r>
            <a:r>
              <a:rPr lang="en-US" altLang="zh-CN" dirty="0"/>
              <a:t>1 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远期合约的</a:t>
            </a:r>
            <a:r>
              <a:rPr lang="en-US" altLang="zh-CN" dirty="0"/>
              <a:t>Δ </a:t>
            </a:r>
            <a:r>
              <a:rPr lang="zh-CN" altLang="en-US" dirty="0"/>
              <a:t>值同样为</a:t>
            </a:r>
            <a:r>
              <a:rPr lang="en-US" altLang="zh-CN" dirty="0"/>
              <a:t>1 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无收益资产和支付已知现金收益资产的期货</a:t>
            </a:r>
            <a:r>
              <a:rPr lang="zh-CN" altLang="en-US" dirty="0" smtClean="0"/>
              <a:t>合约的</a:t>
            </a:r>
            <a:r>
              <a:rPr lang="en-US" altLang="zh-CN" dirty="0"/>
              <a:t>Δ </a:t>
            </a:r>
            <a:r>
              <a:rPr lang="zh-CN" altLang="en-US" dirty="0"/>
              <a:t>值为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         Δ =</a:t>
            </a:r>
            <a:r>
              <a:rPr lang="en-US" altLang="zh-CN" dirty="0" err="1" smtClean="0"/>
              <a:t>e</a:t>
            </a:r>
            <a:r>
              <a:rPr lang="en-US" altLang="zh-CN" baseline="30000" dirty="0" err="1" smtClean="0"/>
              <a:t>r</a:t>
            </a:r>
            <a:r>
              <a:rPr lang="en-US" altLang="zh-CN" baseline="30000" dirty="0" smtClean="0"/>
              <a:t>(T</a:t>
            </a:r>
            <a:r>
              <a:rPr lang="en-US" altLang="zh-CN" baseline="30000" dirty="0"/>
              <a:t>−t)</a:t>
            </a:r>
          </a:p>
          <a:p>
            <a:r>
              <a:rPr lang="zh-CN" altLang="en-US" dirty="0"/>
              <a:t>支付已知连续收益率</a:t>
            </a:r>
            <a:r>
              <a:rPr lang="en-US" altLang="zh-CN" dirty="0"/>
              <a:t>q </a:t>
            </a:r>
            <a:r>
              <a:rPr lang="zh-CN" altLang="en-US" dirty="0"/>
              <a:t>资产的期货合约的</a:t>
            </a:r>
            <a:r>
              <a:rPr lang="en-US" altLang="zh-CN" dirty="0"/>
              <a:t>Δ </a:t>
            </a:r>
            <a:r>
              <a:rPr lang="zh-CN" altLang="en-US" dirty="0"/>
              <a:t>值为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     Δ </a:t>
            </a:r>
            <a:r>
              <a:rPr lang="en-US" altLang="zh-CN" dirty="0"/>
              <a:t>= </a:t>
            </a:r>
            <a:r>
              <a:rPr lang="en-US" altLang="zh-CN" dirty="0" smtClean="0"/>
              <a:t>e</a:t>
            </a:r>
            <a:r>
              <a:rPr lang="en-US" altLang="zh-CN" baseline="30000" dirty="0" smtClean="0"/>
              <a:t>(r</a:t>
            </a:r>
            <a:r>
              <a:rPr lang="en-US" altLang="zh-CN" baseline="30000" dirty="0"/>
              <a:t>−q)(T−t)</a:t>
            </a:r>
          </a:p>
          <a:p>
            <a:r>
              <a:rPr lang="zh-CN" altLang="en-US" dirty="0"/>
              <a:t>上述</a:t>
            </a:r>
            <a:r>
              <a:rPr lang="en-US" altLang="zh-CN" dirty="0"/>
              <a:t>Δ </a:t>
            </a:r>
            <a:r>
              <a:rPr lang="zh-CN" altLang="en-US" dirty="0"/>
              <a:t>都是针对多头而言的，空头符号相反。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8210C-0B05-4A26-8581-4E29457F7746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827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证券组合的</a:t>
            </a:r>
            <a:r>
              <a:rPr lang="en-US" altLang="zh-CN" dirty="0"/>
              <a:t>Δ</a:t>
            </a:r>
            <a:r>
              <a:rPr lang="zh-CN" altLang="en-US" dirty="0"/>
              <a:t>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证券组合的</a:t>
                </a:r>
                <a:r>
                  <a:rPr lang="en-US" altLang="zh-CN" dirty="0"/>
                  <a:t>Δ </a:t>
                </a:r>
                <a:r>
                  <a:rPr lang="zh-CN" altLang="en-US" dirty="0"/>
                  <a:t>值等于组合中单个资产</a:t>
                </a:r>
                <a:r>
                  <a:rPr lang="en-US" altLang="zh-CN" dirty="0"/>
                  <a:t>Δ </a:t>
                </a:r>
                <a:r>
                  <a:rPr lang="zh-CN" altLang="en-US" dirty="0"/>
                  <a:t>值的总和（</a:t>
                </a:r>
                <a:r>
                  <a:rPr lang="zh-CN" altLang="en-US" dirty="0" smtClean="0"/>
                  <a:t>标的</a:t>
                </a:r>
                <a:r>
                  <a:rPr lang="zh-CN" altLang="en-US" dirty="0"/>
                  <a:t>资产相同）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Δ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表示第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种证券的数量，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表示第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种</a:t>
                </a:r>
                <a:r>
                  <a:rPr lang="zh-CN" altLang="en-US" dirty="0" smtClean="0"/>
                  <a:t>证券的</a:t>
                </a:r>
                <a:r>
                  <a:rPr lang="en-US" altLang="zh-CN" dirty="0"/>
                  <a:t>Δ </a:t>
                </a:r>
                <a:r>
                  <a:rPr lang="zh-CN" altLang="en-US" dirty="0"/>
                  <a:t>值。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153" r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8210C-0B05-4A26-8581-4E29457F7746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92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 dirty="0"/>
              <a:t>Δ</a:t>
            </a:r>
            <a:r>
              <a:rPr lang="zh-CN" altLang="en-US" dirty="0"/>
              <a:t>中性状态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Δ </a:t>
            </a:r>
            <a:r>
              <a:rPr lang="zh-CN" altLang="en-US" dirty="0"/>
              <a:t>值为</a:t>
            </a:r>
            <a:r>
              <a:rPr lang="en-US" altLang="zh-CN" dirty="0"/>
              <a:t>0 </a:t>
            </a:r>
            <a:r>
              <a:rPr lang="zh-CN" altLang="en-US" dirty="0"/>
              <a:t>的证券组合被称为处于</a:t>
            </a:r>
            <a:r>
              <a:rPr lang="en-US" altLang="zh-CN" dirty="0"/>
              <a:t>Δ </a:t>
            </a:r>
            <a:r>
              <a:rPr lang="zh-CN" altLang="en-US" dirty="0"/>
              <a:t>中性状态。</a:t>
            </a:r>
          </a:p>
          <a:p>
            <a:r>
              <a:rPr lang="zh-CN" altLang="en-US" dirty="0"/>
              <a:t>当证券组合处于</a:t>
            </a:r>
            <a:r>
              <a:rPr lang="en-US" altLang="zh-CN" dirty="0"/>
              <a:t>Δ </a:t>
            </a:r>
            <a:r>
              <a:rPr lang="zh-CN" altLang="en-US" dirty="0"/>
              <a:t>中性状态时，组合的价值不受标</a:t>
            </a:r>
            <a:r>
              <a:rPr lang="zh-CN" altLang="en-US" dirty="0" smtClean="0"/>
              <a:t>的资产</a:t>
            </a:r>
            <a:r>
              <a:rPr lang="zh-CN" altLang="en-US" dirty="0"/>
              <a:t>价格波动的影响，从而实现相对标的资产价格</a:t>
            </a:r>
            <a:r>
              <a:rPr lang="zh-CN" altLang="en-US" dirty="0" smtClean="0"/>
              <a:t>的套</a:t>
            </a:r>
            <a:r>
              <a:rPr lang="zh-CN" altLang="en-US" dirty="0"/>
              <a:t>期保值。</a:t>
            </a:r>
          </a:p>
          <a:p>
            <a:r>
              <a:rPr lang="zh-CN" altLang="en-US" dirty="0"/>
              <a:t>除了标的资产本身和远期合约的</a:t>
            </a:r>
            <a:r>
              <a:rPr lang="en-US" altLang="zh-CN" dirty="0"/>
              <a:t>Δ </a:t>
            </a:r>
            <a:r>
              <a:rPr lang="zh-CN" altLang="en-US" dirty="0"/>
              <a:t>值恒等于</a:t>
            </a:r>
            <a:r>
              <a:rPr lang="en-US" altLang="zh-CN" dirty="0"/>
              <a:t>1 </a:t>
            </a:r>
            <a:r>
              <a:rPr lang="zh-CN" altLang="en-US" dirty="0"/>
              <a:t>，</a:t>
            </a:r>
            <a:r>
              <a:rPr lang="zh-CN" altLang="en-US" dirty="0" smtClean="0"/>
              <a:t>其他衍生</a:t>
            </a:r>
            <a:r>
              <a:rPr lang="zh-CN" altLang="en-US" dirty="0"/>
              <a:t>产品的</a:t>
            </a:r>
            <a:r>
              <a:rPr lang="en-US" altLang="zh-CN" dirty="0"/>
              <a:t>Δ </a:t>
            </a:r>
            <a:r>
              <a:rPr lang="zh-CN" altLang="en-US" dirty="0"/>
              <a:t>值可能随时不断变化。因此证券组合</a:t>
            </a:r>
            <a:r>
              <a:rPr lang="zh-CN" altLang="en-US" dirty="0" smtClean="0"/>
              <a:t>处于</a:t>
            </a:r>
            <a:r>
              <a:rPr lang="en-US" altLang="zh-CN" dirty="0"/>
              <a:t>Δ </a:t>
            </a:r>
            <a:r>
              <a:rPr lang="zh-CN" altLang="en-US" dirty="0"/>
              <a:t>中性状态只能维持一个很短的时间。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8210C-0B05-4A26-8581-4E29457F7746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235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 dirty="0"/>
              <a:t>Δ</a:t>
            </a:r>
            <a:r>
              <a:rPr lang="zh-CN" altLang="el-GR" dirty="0"/>
              <a:t>中性套期保值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30725"/>
          </a:xfrm>
        </p:spPr>
        <p:txBody>
          <a:bodyPr/>
          <a:lstStyle/>
          <a:p>
            <a:r>
              <a:rPr lang="en-US" altLang="zh-CN" dirty="0"/>
              <a:t>Δ </a:t>
            </a:r>
            <a:r>
              <a:rPr lang="zh-CN" altLang="en-US" dirty="0"/>
              <a:t>中性保值的实现：运用同一标的资产的现货、</a:t>
            </a:r>
            <a:r>
              <a:rPr lang="zh-CN" altLang="en-US" dirty="0" smtClean="0"/>
              <a:t>期权和</a:t>
            </a:r>
            <a:r>
              <a:rPr lang="zh-CN" altLang="en-US" dirty="0"/>
              <a:t>期货等进行相互套期保值，使证券组合的</a:t>
            </a:r>
            <a:r>
              <a:rPr lang="en-US" altLang="zh-CN" dirty="0"/>
              <a:t>Δ </a:t>
            </a:r>
            <a:r>
              <a:rPr lang="zh-CN" altLang="en-US" dirty="0"/>
              <a:t>值</a:t>
            </a:r>
            <a:r>
              <a:rPr lang="zh-CN" altLang="en-US" dirty="0" smtClean="0"/>
              <a:t>等于</a:t>
            </a:r>
            <a:r>
              <a:rPr lang="en-US" altLang="zh-CN" dirty="0"/>
              <a:t>0 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Δ </a:t>
            </a:r>
            <a:r>
              <a:rPr lang="zh-CN" altLang="en-US" dirty="0"/>
              <a:t>中性保值的特点：动态套期保值，需要不断调整</a:t>
            </a:r>
            <a:r>
              <a:rPr lang="zh-CN" altLang="en-US" dirty="0" smtClean="0"/>
              <a:t>保值</a:t>
            </a:r>
            <a:r>
              <a:rPr lang="zh-CN" altLang="en-US" dirty="0"/>
              <a:t>头寸以使保值组合重新处于</a:t>
            </a:r>
            <a:r>
              <a:rPr lang="en-US" altLang="zh-CN" dirty="0"/>
              <a:t>Δ </a:t>
            </a:r>
            <a:r>
              <a:rPr lang="zh-CN" altLang="en-US" dirty="0"/>
              <a:t>中性状态，这种</a:t>
            </a:r>
            <a:r>
              <a:rPr lang="zh-CN" altLang="en-US" dirty="0" smtClean="0"/>
              <a:t>调整称为</a:t>
            </a:r>
            <a:r>
              <a:rPr lang="zh-CN" altLang="en-US" dirty="0"/>
              <a:t>再均衡（ </a:t>
            </a:r>
            <a:r>
              <a:rPr lang="en-US" altLang="zh-CN" dirty="0"/>
              <a:t>Rebalancing </a:t>
            </a:r>
            <a:r>
              <a:rPr lang="zh-CN" altLang="en-US" dirty="0"/>
              <a:t>）。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8210C-0B05-4A26-8581-4E29457F7746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533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/>
              <a:t>14.1 </a:t>
            </a:r>
            <a:r>
              <a:rPr lang="zh-CN" altLang="en-US" dirty="0"/>
              <a:t>：期权的</a:t>
            </a:r>
            <a:r>
              <a:rPr lang="en-US" altLang="zh-CN" dirty="0"/>
              <a:t>Delta </a:t>
            </a:r>
            <a:r>
              <a:rPr lang="zh-CN" altLang="en-US" dirty="0"/>
              <a:t>中性保值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某金融机构在</a:t>
            </a:r>
            <a:r>
              <a:rPr lang="en-US" altLang="zh-CN" dirty="0"/>
              <a:t>OTC </a:t>
            </a:r>
            <a:r>
              <a:rPr lang="zh-CN" altLang="en-US" dirty="0"/>
              <a:t>市场出售了基于</a:t>
            </a:r>
            <a:r>
              <a:rPr lang="en-US" altLang="zh-CN" dirty="0"/>
              <a:t>100000 </a:t>
            </a:r>
            <a:r>
              <a:rPr lang="zh-CN" altLang="en-US" dirty="0"/>
              <a:t>股不付</a:t>
            </a:r>
            <a:r>
              <a:rPr lang="zh-CN" altLang="en-US" dirty="0" smtClean="0"/>
              <a:t>红利</a:t>
            </a:r>
            <a:r>
              <a:rPr lang="zh-CN" altLang="en-US" dirty="0"/>
              <a:t>股票的欧式看涨期权，</a:t>
            </a:r>
            <a:r>
              <a:rPr lang="zh-CN" altLang="en-US" dirty="0" smtClean="0"/>
              <a:t>收入</a:t>
            </a:r>
            <a:r>
              <a:rPr lang="en-US" altLang="zh-CN" dirty="0" smtClean="0"/>
              <a:t>300 </a:t>
            </a:r>
            <a:r>
              <a:rPr lang="en-US" altLang="zh-CN" dirty="0"/>
              <a:t>000 </a:t>
            </a:r>
            <a:r>
              <a:rPr lang="zh-CN" altLang="en-US" dirty="0"/>
              <a:t>元</a:t>
            </a:r>
            <a:r>
              <a:rPr lang="zh-CN" altLang="en-US" dirty="0" smtClean="0"/>
              <a:t>。</a:t>
            </a:r>
            <a:r>
              <a:rPr lang="zh-CN" altLang="en-US" dirty="0"/>
              <a:t>该股票的</a:t>
            </a:r>
            <a:r>
              <a:rPr lang="zh-CN" altLang="en-US" dirty="0" smtClean="0"/>
              <a:t>市场价格</a:t>
            </a:r>
            <a:r>
              <a:rPr lang="zh-CN" altLang="en-US" dirty="0"/>
              <a:t>为</a:t>
            </a:r>
            <a:r>
              <a:rPr lang="en-US" altLang="zh-CN" dirty="0"/>
              <a:t>49 </a:t>
            </a:r>
            <a:r>
              <a:rPr lang="zh-CN" altLang="en-US" dirty="0" smtClean="0"/>
              <a:t>元</a:t>
            </a:r>
            <a:r>
              <a:rPr lang="zh-CN" altLang="en-US" dirty="0"/>
              <a:t>，执行价格为</a:t>
            </a:r>
            <a:r>
              <a:rPr lang="en-US" altLang="zh-CN" dirty="0"/>
              <a:t>50 </a:t>
            </a:r>
            <a:r>
              <a:rPr lang="zh-CN" altLang="en-US" dirty="0" smtClean="0"/>
              <a:t>元</a:t>
            </a:r>
            <a:r>
              <a:rPr lang="zh-CN" altLang="en-US" dirty="0"/>
              <a:t>，无风险利率为连续</a:t>
            </a:r>
            <a:r>
              <a:rPr lang="zh-CN" altLang="en-US" dirty="0" smtClean="0"/>
              <a:t>复利</a:t>
            </a:r>
            <a:r>
              <a:rPr lang="zh-CN" altLang="en-US" dirty="0"/>
              <a:t>年利率</a:t>
            </a:r>
            <a:r>
              <a:rPr lang="en-US" altLang="zh-CN" dirty="0"/>
              <a:t>5% </a:t>
            </a:r>
            <a:r>
              <a:rPr lang="zh-CN" altLang="en-US" dirty="0"/>
              <a:t>，股票价格年波动率为</a:t>
            </a:r>
            <a:r>
              <a:rPr lang="en-US" altLang="zh-CN" dirty="0"/>
              <a:t>20% </a:t>
            </a:r>
            <a:r>
              <a:rPr lang="zh-CN" altLang="en-US" dirty="0"/>
              <a:t>，距离到期</a:t>
            </a:r>
            <a:r>
              <a:rPr lang="zh-CN" altLang="en-US" dirty="0" smtClean="0"/>
              <a:t>时间为</a:t>
            </a:r>
            <a:r>
              <a:rPr lang="en-US" altLang="zh-CN" dirty="0"/>
              <a:t>20 </a:t>
            </a:r>
            <a:r>
              <a:rPr lang="zh-CN" altLang="en-US" dirty="0"/>
              <a:t>周。由于该金融机构无法在市场上找到相应的看涨</a:t>
            </a:r>
            <a:r>
              <a:rPr lang="zh-CN" altLang="en-US" dirty="0" smtClean="0"/>
              <a:t>期权</a:t>
            </a:r>
            <a:r>
              <a:rPr lang="zh-CN" altLang="en-US" dirty="0"/>
              <a:t>多头对冲，这样就面临着风险管理的问题。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8210C-0B05-4A26-8581-4E29457F7746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279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/>
              <a:t>14.1 </a:t>
            </a:r>
            <a:r>
              <a:rPr lang="zh-CN" altLang="en-US" dirty="0"/>
              <a:t>：期权的</a:t>
            </a:r>
            <a:r>
              <a:rPr lang="en-US" altLang="zh-CN" dirty="0"/>
              <a:t>Delta </a:t>
            </a:r>
            <a:r>
              <a:rPr lang="zh-CN" altLang="en-US" dirty="0"/>
              <a:t>中性保值</a:t>
            </a:r>
            <a:r>
              <a:rPr lang="en-US" altLang="zh-CN" dirty="0"/>
              <a:t>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zh-CN" altLang="en-US" dirty="0"/>
              <a:t>标的资产（股票）多头为此期权进行套期保值操作。</a:t>
            </a:r>
          </a:p>
          <a:p>
            <a:r>
              <a:rPr lang="zh-CN" altLang="en-US" dirty="0"/>
              <a:t>应进行动态套期保值，以维持资产组合的</a:t>
            </a:r>
            <a:r>
              <a:rPr lang="en-US" altLang="zh-CN" dirty="0"/>
              <a:t>Δ </a:t>
            </a:r>
            <a:r>
              <a:rPr lang="zh-CN" altLang="en-US" dirty="0"/>
              <a:t>中性。</a:t>
            </a:r>
            <a:r>
              <a:rPr lang="zh-CN" altLang="en-US" dirty="0" smtClean="0"/>
              <a:t>但在</a:t>
            </a:r>
            <a:r>
              <a:rPr lang="zh-CN" altLang="en-US" dirty="0"/>
              <a:t>实际中，过于频繁的动态调整需要相当的交易费用</a:t>
            </a:r>
            <a:r>
              <a:rPr lang="zh-CN" altLang="en-US" dirty="0" smtClean="0"/>
              <a:t>，因此</a:t>
            </a:r>
            <a:r>
              <a:rPr lang="zh-CN" altLang="en-US" dirty="0"/>
              <a:t>我们假设保值调整每周进行一次。</a:t>
            </a:r>
          </a:p>
          <a:p>
            <a:r>
              <a:rPr lang="zh-CN" altLang="en-US" dirty="0"/>
              <a:t>相关参数为</a:t>
            </a:r>
          </a:p>
          <a:p>
            <a:pPr marL="0" indent="0">
              <a:buNone/>
            </a:pPr>
            <a:r>
              <a:rPr lang="en-US" altLang="zh-CN" dirty="0" smtClean="0"/>
              <a:t>    S </a:t>
            </a:r>
            <a:r>
              <a:rPr lang="en-US" altLang="zh-CN" dirty="0"/>
              <a:t>= 49; X = 50; r = 0:05</a:t>
            </a:r>
            <a:r>
              <a:rPr lang="en-US" altLang="zh-CN" dirty="0" smtClean="0"/>
              <a:t>;</a:t>
            </a:r>
            <a:r>
              <a:rPr lang="zh-CN" altLang="en-US" dirty="0"/>
              <a:t>𝝈</a:t>
            </a:r>
            <a:r>
              <a:rPr lang="en-US" altLang="zh-CN" dirty="0" smtClean="0"/>
              <a:t>= </a:t>
            </a:r>
            <a:r>
              <a:rPr lang="en-US" altLang="zh-CN" dirty="0"/>
              <a:t>0:20; </a:t>
            </a:r>
            <a:r>
              <a:rPr lang="en-US" altLang="zh-CN" dirty="0" smtClean="0"/>
              <a:t>T-t </a:t>
            </a:r>
            <a:r>
              <a:rPr lang="en-US" altLang="zh-CN" dirty="0"/>
              <a:t>= </a:t>
            </a:r>
            <a:r>
              <a:rPr lang="en-US" altLang="zh-CN" dirty="0" smtClean="0"/>
              <a:t>0.3846</a:t>
            </a:r>
            <a:endParaRPr lang="en-US" altLang="zh-CN" dirty="0"/>
          </a:p>
          <a:p>
            <a:r>
              <a:rPr lang="en-US" altLang="zh-CN" dirty="0"/>
              <a:t>Delta </a:t>
            </a:r>
            <a:r>
              <a:rPr lang="zh-CN" altLang="en-US" dirty="0"/>
              <a:t>对冲模拟过程参看表</a:t>
            </a:r>
            <a:r>
              <a:rPr lang="en-US" altLang="zh-CN" dirty="0"/>
              <a:t>14.1 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8210C-0B05-4A26-8581-4E29457F7746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698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543800" cy="1295400"/>
          </a:xfrm>
        </p:spPr>
        <p:txBody>
          <a:bodyPr/>
          <a:lstStyle/>
          <a:p>
            <a:pPr eaLnBrk="1" hangingPunct="1"/>
            <a:r>
              <a:rPr lang="zh-CN" altLang="en-US" dirty="0"/>
              <a:t>案例</a:t>
            </a:r>
            <a:r>
              <a:rPr lang="en-US" altLang="zh-CN" dirty="0"/>
              <a:t>14.1 </a:t>
            </a:r>
            <a:r>
              <a:rPr lang="zh-CN" altLang="en-US" dirty="0"/>
              <a:t>：期权的</a:t>
            </a:r>
            <a:r>
              <a:rPr lang="en-CA" dirty="0"/>
              <a:t>Delta </a:t>
            </a:r>
            <a:r>
              <a:rPr lang="zh-CN" altLang="en-US" dirty="0"/>
              <a:t>中性保值</a:t>
            </a:r>
            <a:r>
              <a:rPr lang="en-US" altLang="zh-CN" dirty="0"/>
              <a:t>(</a:t>
            </a:r>
            <a:r>
              <a:rPr lang="en-CA" dirty="0"/>
              <a:t>cont.)</a:t>
            </a:r>
            <a:endParaRPr lang="en-US" altLang="zh-CN" sz="2400" dirty="0" smtClean="0">
              <a:ea typeface="宋体" pitchFamily="2" charset="-122"/>
            </a:endParaRPr>
          </a:p>
        </p:txBody>
      </p:sp>
      <p:sp>
        <p:nvSpPr>
          <p:cNvPr id="1945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000000"/>
                </a:solidFill>
              </a:rPr>
              <a:t>Copyright © 2012 Zhenlong Zheng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3DDE83E-CC04-47E7-805F-2976714153ED}" type="slidenum">
              <a:rPr lang="en-US" altLang="en-US">
                <a:solidFill>
                  <a:srgbClr val="000000"/>
                </a:solidFill>
              </a:rPr>
              <a:pPr eaLnBrk="1" hangingPunct="1"/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98655"/>
              </p:ext>
            </p:extLst>
          </p:nvPr>
        </p:nvGraphicFramePr>
        <p:xfrm>
          <a:off x="571500" y="2000250"/>
          <a:ext cx="8001000" cy="3752851"/>
        </p:xfrm>
        <a:graphic>
          <a:graphicData uri="http://schemas.openxmlformats.org/drawingml/2006/table">
            <a:tbl>
              <a:tblPr/>
              <a:tblGrid>
                <a:gridCol w="962025"/>
                <a:gridCol w="960438"/>
                <a:gridCol w="863600"/>
                <a:gridCol w="1308100"/>
                <a:gridCol w="1049337"/>
                <a:gridCol w="1643063"/>
                <a:gridCol w="1214437"/>
              </a:tblGrid>
              <a:tr h="773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+mn-ea"/>
                          <a:cs typeface="Arial" pitchFamily="34" charset="0"/>
                        </a:rPr>
                        <a:t>周次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+mn-ea"/>
                          <a:cs typeface="Arial" pitchFamily="34" charset="0"/>
                        </a:rPr>
                        <a:t>股价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Delta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+mn-ea"/>
                          <a:cs typeface="Arial" pitchFamily="34" charset="0"/>
                        </a:rPr>
                        <a:t>购买的股数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成本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 (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千元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累计成本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 (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千元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+mn-ea"/>
                          <a:cs typeface="Arial" pitchFamily="34" charset="0"/>
                        </a:rPr>
                        <a:t>利息（千元）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49.00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0.522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52,200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2,557.8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2,557.8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2.5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48.12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0.458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(6,400)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(308.0)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2,252.3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2.2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47.37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0.400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(5,800)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(274.7)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1,979.8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1.9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3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.......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.......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.......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.......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.......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.......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.......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19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55.87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1.000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1,000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55.9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5,258.2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5.1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20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57.25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1.000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5263.3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C4F2E7-BBEE-4DD6-990B-46896436733C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92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仿宋 Std R" pitchFamily="18" charset="-122"/>
                <a:ea typeface="Adobe 仿宋 Std R" pitchFamily="18" charset="-122"/>
              </a:rPr>
              <a:t>目录</a:t>
            </a:r>
            <a:endParaRPr lang="zh-CN" altLang="en-US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3072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Delta </a:t>
            </a:r>
            <a:r>
              <a:rPr lang="zh-CN" altLang="en-US" dirty="0">
                <a:solidFill>
                  <a:srgbClr val="002060"/>
                </a:solidFill>
              </a:rPr>
              <a:t>与期权的套期保值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2060"/>
                </a:solidFill>
              </a:rPr>
              <a:t>Theta </a:t>
            </a:r>
            <a:r>
              <a:rPr lang="zh-CN" altLang="en-US" dirty="0">
                <a:solidFill>
                  <a:srgbClr val="002060"/>
                </a:solidFill>
              </a:rPr>
              <a:t>与套期保值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Gamma </a:t>
            </a:r>
            <a:r>
              <a:rPr lang="zh-CN" altLang="en-US" dirty="0">
                <a:solidFill>
                  <a:srgbClr val="002060"/>
                </a:solidFill>
              </a:rPr>
              <a:t>与套期保值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Vega </a:t>
            </a:r>
            <a:r>
              <a:rPr lang="zh-CN" altLang="en-US" dirty="0">
                <a:solidFill>
                  <a:srgbClr val="002060"/>
                </a:solidFill>
              </a:rPr>
              <a:t>、</a:t>
            </a:r>
            <a:r>
              <a:rPr lang="en-US" altLang="zh-CN" dirty="0">
                <a:solidFill>
                  <a:srgbClr val="002060"/>
                </a:solidFill>
              </a:rPr>
              <a:t>rho </a:t>
            </a:r>
            <a:r>
              <a:rPr lang="zh-CN" altLang="en-US" dirty="0">
                <a:solidFill>
                  <a:srgbClr val="002060"/>
                </a:solidFill>
              </a:rPr>
              <a:t>与套期保值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</a:rPr>
              <a:t>交易费用与套期保值</a:t>
            </a:r>
            <a:endParaRPr lang="zh-CN" altLang="en-US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372C17-23C5-467F-8AFC-F8D6883216CE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©2012  Zheng, Zhenlong &amp; Chen, Rong, XMU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40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440737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案例</a:t>
            </a:r>
            <a:r>
              <a:rPr lang="en-US" altLang="zh-CN" dirty="0"/>
              <a:t>14.1 </a:t>
            </a:r>
            <a:r>
              <a:rPr lang="zh-CN" altLang="en-US" dirty="0"/>
              <a:t>：期权的</a:t>
            </a:r>
            <a:r>
              <a:rPr lang="en-CA" dirty="0"/>
              <a:t>Delta </a:t>
            </a:r>
            <a:r>
              <a:rPr lang="zh-CN" altLang="en-US" dirty="0"/>
              <a:t>中性保值</a:t>
            </a:r>
            <a:r>
              <a:rPr lang="en-US" altLang="zh-CN" dirty="0"/>
              <a:t>(</a:t>
            </a:r>
            <a:r>
              <a:rPr lang="en-CA" dirty="0"/>
              <a:t>cont.)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000000"/>
                </a:solidFill>
              </a:rPr>
              <a:t>Copyright © 2012 Zhenlong Zheng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4F17173-A289-4EA6-A122-52793F6354BB}" type="slidenum">
              <a:rPr lang="en-US" altLang="en-US">
                <a:solidFill>
                  <a:srgbClr val="000000"/>
                </a:solidFill>
              </a:rPr>
              <a:pPr eaLnBrk="1" hangingPunct="1"/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26875"/>
              </p:ext>
            </p:extLst>
          </p:nvPr>
        </p:nvGraphicFramePr>
        <p:xfrm>
          <a:off x="611560" y="1916832"/>
          <a:ext cx="8001000" cy="3752851"/>
        </p:xfrm>
        <a:graphic>
          <a:graphicData uri="http://schemas.openxmlformats.org/drawingml/2006/table">
            <a:tbl>
              <a:tblPr/>
              <a:tblGrid>
                <a:gridCol w="962025"/>
                <a:gridCol w="960438"/>
                <a:gridCol w="863600"/>
                <a:gridCol w="1308100"/>
                <a:gridCol w="1049337"/>
                <a:gridCol w="1643063"/>
                <a:gridCol w="1214437"/>
              </a:tblGrid>
              <a:tr h="773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+mn-ea"/>
                          <a:cs typeface="Arial" pitchFamily="34" charset="0"/>
                        </a:rPr>
                        <a:t>周次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+mn-ea"/>
                          <a:cs typeface="Arial" pitchFamily="34" charset="0"/>
                        </a:rPr>
                        <a:t>股价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Delta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+mn-ea"/>
                          <a:cs typeface="Arial" pitchFamily="34" charset="0"/>
                        </a:rPr>
                        <a:t>购买的股数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成本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 (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千元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累计成本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 (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千元</a:t>
                      </a: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)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+mn-ea"/>
                          <a:cs typeface="Arial" pitchFamily="34" charset="0"/>
                        </a:rPr>
                        <a:t>利息（千元）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49.00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0.522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52,200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2,557.8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2,557.8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2.5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49.75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0.568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  4,600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228.9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2,789.2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2.7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52.00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0.705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13,700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712.4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3,504.3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3.4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3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.......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.......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.......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.......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.......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.......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.......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19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46.63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0.007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(17,600)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(820.7)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290.0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0.3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20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48.12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0.000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(700)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(33.7)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256.6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2286C-E66C-4A26-91C2-C34E5F73E188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82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理解期权的</a:t>
            </a:r>
            <a:r>
              <a:rPr lang="en-US" altLang="zh-CN" dirty="0"/>
              <a:t>Delta </a:t>
            </a:r>
            <a:r>
              <a:rPr lang="zh-CN" altLang="en-US" dirty="0"/>
              <a:t>中性保值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期权</a:t>
            </a:r>
            <a:r>
              <a:rPr lang="en-US" altLang="zh-CN" dirty="0"/>
              <a:t>Δ </a:t>
            </a:r>
            <a:r>
              <a:rPr lang="zh-CN" altLang="en-US" dirty="0"/>
              <a:t>中性套期保值的结果是：我们通过标的资产</a:t>
            </a:r>
            <a:r>
              <a:rPr lang="zh-CN" altLang="en-US" dirty="0" smtClean="0"/>
              <a:t>构成</a:t>
            </a:r>
            <a:r>
              <a:rPr lang="zh-CN" altLang="en-US" dirty="0"/>
              <a:t>了一个“合成的期权头寸”。</a:t>
            </a:r>
          </a:p>
          <a:p>
            <a:r>
              <a:rPr lang="zh-CN" altLang="en-US" dirty="0"/>
              <a:t>套期保值的成本主要来源于“买高卖低”的过程，</a:t>
            </a:r>
            <a:r>
              <a:rPr lang="zh-CN" altLang="en-US" dirty="0" smtClean="0"/>
              <a:t>其总</a:t>
            </a:r>
            <a:r>
              <a:rPr lang="zh-CN" altLang="en-US" dirty="0"/>
              <a:t>成本正好等于市场上相应的期权价格。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8210C-0B05-4A26-8581-4E29457F7746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54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理解期权的</a:t>
            </a:r>
            <a:r>
              <a:rPr lang="en-US" altLang="zh-CN" dirty="0"/>
              <a:t>Delta </a:t>
            </a:r>
            <a:r>
              <a:rPr lang="zh-CN" altLang="en-US" dirty="0"/>
              <a:t>中性保值</a:t>
            </a:r>
            <a:r>
              <a:rPr lang="en-US" altLang="zh-CN" dirty="0"/>
              <a:t>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在实际操作中， </a:t>
            </a:r>
            <a:r>
              <a:rPr lang="en-US" altLang="zh-CN" dirty="0"/>
              <a:t>Δ </a:t>
            </a:r>
            <a:r>
              <a:rPr lang="zh-CN" altLang="en-US" dirty="0"/>
              <a:t>中性保值方法更常见的是利用</a:t>
            </a:r>
            <a:r>
              <a:rPr lang="zh-CN" altLang="en-US" dirty="0" smtClean="0"/>
              <a:t>同种标</a:t>
            </a:r>
            <a:r>
              <a:rPr lang="zh-CN" altLang="en-US" dirty="0"/>
              <a:t>的资产的期货头寸来进行保值，可以获得杠杆作用。</a:t>
            </a:r>
          </a:p>
          <a:p>
            <a:r>
              <a:rPr lang="zh-CN" altLang="en-US" dirty="0"/>
              <a:t>以无收益资产期货合约为例，由于</a:t>
            </a:r>
            <a:r>
              <a:rPr lang="en-US" altLang="zh-CN" dirty="0"/>
              <a:t>Δ = </a:t>
            </a:r>
            <a:r>
              <a:rPr lang="en-US" altLang="zh-CN" dirty="0" err="1" smtClean="0"/>
              <a:t>e</a:t>
            </a:r>
            <a:r>
              <a:rPr lang="en-US" altLang="zh-CN" baseline="30000" dirty="0" err="1" smtClean="0"/>
              <a:t>r</a:t>
            </a:r>
            <a:r>
              <a:rPr lang="en-US" altLang="zh-CN" baseline="30000" dirty="0" smtClean="0"/>
              <a:t>(T</a:t>
            </a:r>
            <a:r>
              <a:rPr lang="en-US" altLang="zh-CN" baseline="30000" dirty="0"/>
              <a:t>−t)</a:t>
            </a:r>
            <a:r>
              <a:rPr lang="en-US" altLang="zh-CN" dirty="0"/>
              <a:t> </a:t>
            </a:r>
            <a:r>
              <a:rPr lang="zh-CN" altLang="en-US" dirty="0"/>
              <a:t>，这</a:t>
            </a:r>
            <a:r>
              <a:rPr lang="zh-CN" altLang="en-US" dirty="0" smtClean="0"/>
              <a:t>意味着</a:t>
            </a:r>
            <a:r>
              <a:rPr lang="en-US" altLang="zh-CN" dirty="0"/>
              <a:t>e</a:t>
            </a:r>
            <a:r>
              <a:rPr lang="en-US" altLang="zh-CN" baseline="30000" dirty="0"/>
              <a:t>−r(T−t) </a:t>
            </a:r>
            <a:r>
              <a:rPr lang="zh-CN" altLang="en-US" dirty="0"/>
              <a:t>个期货单位对标的资产价格变动的</a:t>
            </a:r>
            <a:r>
              <a:rPr lang="zh-CN" altLang="en-US" dirty="0" smtClean="0"/>
              <a:t>敏感性与</a:t>
            </a:r>
            <a:r>
              <a:rPr lang="zh-CN" altLang="en-US" dirty="0"/>
              <a:t>一个标的资产对其自身价格变化的敏感性是相同的，</a:t>
            </a:r>
          </a:p>
          <a:p>
            <a:r>
              <a:rPr lang="zh-CN" altLang="en-US" dirty="0"/>
              <a:t>因此</a:t>
            </a:r>
          </a:p>
          <a:p>
            <a:pPr marL="0" indent="0">
              <a:buNone/>
            </a:pPr>
            <a:r>
              <a:rPr lang="en-US" altLang="zh-CN" dirty="0" smtClean="0"/>
              <a:t>                     Q</a:t>
            </a:r>
            <a:r>
              <a:rPr lang="en-US" altLang="zh-CN" baseline="-25000" dirty="0" smtClean="0"/>
              <a:t>F </a:t>
            </a:r>
            <a:r>
              <a:rPr lang="en-US" altLang="zh-CN" dirty="0"/>
              <a:t>= e</a:t>
            </a:r>
            <a:r>
              <a:rPr lang="en-US" altLang="zh-CN" baseline="30000" dirty="0"/>
              <a:t>−r(T−</a:t>
            </a:r>
            <a:r>
              <a:rPr lang="en-US" altLang="zh-CN" baseline="30000" dirty="0" smtClean="0"/>
              <a:t>t)</a:t>
            </a:r>
            <a:r>
              <a:rPr lang="en-US" altLang="zh-CN" dirty="0" smtClean="0"/>
              <a:t>H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/N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8210C-0B05-4A26-8581-4E29457F7746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342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理解期权的</a:t>
            </a:r>
            <a:r>
              <a:rPr lang="en-US" altLang="zh-CN" dirty="0"/>
              <a:t>Delta </a:t>
            </a:r>
            <a:r>
              <a:rPr lang="zh-CN" altLang="en-US" dirty="0"/>
              <a:t>中性保值</a:t>
            </a:r>
            <a:r>
              <a:rPr lang="en-US" altLang="zh-CN" dirty="0"/>
              <a:t>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Δ </a:t>
            </a:r>
            <a:r>
              <a:rPr lang="zh-CN" altLang="en-US" dirty="0"/>
              <a:t>套期保值的意义：</a:t>
            </a:r>
          </a:p>
          <a:p>
            <a:pPr lvl="1"/>
            <a:r>
              <a:rPr lang="zh-CN" altLang="en-US" dirty="0" smtClean="0"/>
              <a:t>专业</a:t>
            </a:r>
            <a:r>
              <a:rPr lang="zh-CN" altLang="en-US" dirty="0"/>
              <a:t>的金融运营和风险运营机构的价格优势。</a:t>
            </a:r>
          </a:p>
          <a:p>
            <a:pPr lvl="1"/>
            <a:r>
              <a:rPr lang="zh-CN" altLang="en-US" dirty="0" smtClean="0"/>
              <a:t>机构</a:t>
            </a:r>
            <a:r>
              <a:rPr lang="zh-CN" altLang="en-US" dirty="0"/>
              <a:t>内部的风险对冲以及外部市场上的净</a:t>
            </a:r>
            <a:r>
              <a:rPr lang="en-US" altLang="zh-CN" dirty="0"/>
              <a:t>Δ</a:t>
            </a:r>
            <a:r>
              <a:rPr lang="zh-CN" altLang="en-US" dirty="0"/>
              <a:t>套期保值。</a:t>
            </a:r>
          </a:p>
          <a:p>
            <a:pPr lvl="1"/>
            <a:r>
              <a:rPr lang="zh-CN" altLang="en-US" dirty="0" smtClean="0"/>
              <a:t>高度</a:t>
            </a:r>
            <a:r>
              <a:rPr lang="zh-CN" altLang="en-US" dirty="0"/>
              <a:t>灵活性：金融机构可以结合自身的资产状况、</a:t>
            </a:r>
            <a:r>
              <a:rPr lang="zh-CN" altLang="en-US" dirty="0" smtClean="0"/>
              <a:t>市场</a:t>
            </a:r>
            <a:r>
              <a:rPr lang="zh-CN" altLang="en-US" dirty="0"/>
              <a:t>预期和风险目标来管理</a:t>
            </a:r>
            <a:r>
              <a:rPr lang="en-US" altLang="zh-CN" dirty="0"/>
              <a:t>Δ </a:t>
            </a:r>
            <a:r>
              <a:rPr lang="zh-CN" altLang="en-US" dirty="0"/>
              <a:t>指标，不同目标</a:t>
            </a:r>
            <a:r>
              <a:rPr lang="en-US" altLang="zh-CN" dirty="0"/>
              <a:t>Δ </a:t>
            </a:r>
            <a:r>
              <a:rPr lang="zh-CN" altLang="en-US" dirty="0"/>
              <a:t>值的</a:t>
            </a:r>
            <a:r>
              <a:rPr lang="zh-CN" altLang="en-US" dirty="0" smtClean="0"/>
              <a:t>设定</a:t>
            </a:r>
            <a:r>
              <a:rPr lang="zh-CN" altLang="en-US" dirty="0"/>
              <a:t>可以实现不同的风险管理策略。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8210C-0B05-4A26-8581-4E29457F7746}" type="datetime10">
              <a:rPr lang="zh-CN" altLang="en-US" smtClean="0"/>
              <a:pPr>
                <a:defRPr/>
              </a:pPr>
              <a:t>13:48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Copyright ©2012  </a:t>
            </a:r>
            <a:r>
              <a:rPr lang="en-US" altLang="zh-CN" dirty="0" err="1" smtClean="0"/>
              <a:t>Zheng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Zhenlong</a:t>
            </a:r>
            <a:r>
              <a:rPr lang="en-US" altLang="zh-CN" dirty="0" smtClean="0"/>
              <a:t> &amp; Chen, </a:t>
            </a:r>
            <a:r>
              <a:rPr lang="en-US" altLang="zh-CN" dirty="0" err="1" smtClean="0"/>
              <a:t>Rong</a:t>
            </a:r>
            <a:r>
              <a:rPr lang="en-US" altLang="zh-CN" dirty="0" smtClean="0"/>
              <a:t>, XMU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879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仿宋 Std R" pitchFamily="18" charset="-122"/>
                <a:ea typeface="Adobe 仿宋 Std R" pitchFamily="18" charset="-122"/>
              </a:rPr>
              <a:t>目录</a:t>
            </a:r>
            <a:endParaRPr lang="zh-CN" altLang="en-US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307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Delta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与期权的套期保值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002060"/>
                </a:solidFill>
              </a:rPr>
              <a:t>Theta </a:t>
            </a:r>
            <a:r>
              <a:rPr lang="zh-CN" altLang="en-US" dirty="0">
                <a:solidFill>
                  <a:srgbClr val="002060"/>
                </a:solidFill>
              </a:rPr>
              <a:t>与套期保值</a:t>
            </a:r>
          </a:p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Gamma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与套期保值</a:t>
            </a:r>
          </a:p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Vega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rho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与套期保值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交易费用与套期保值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372C17-23C5-467F-8AFC-F8D6883216CE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Copyright ©2012  Zheng, Zhenlong &amp; Chen, Rong, XMU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65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 dirty="0"/>
              <a:t>Θ </a:t>
            </a:r>
            <a:r>
              <a:rPr lang="zh-CN" altLang="en-US" dirty="0"/>
              <a:t>值的定义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证券的</a:t>
                </a:r>
                <a:r>
                  <a:rPr lang="en-US" altLang="zh-CN" dirty="0" smtClean="0"/>
                  <a:t>Theta</a:t>
                </a:r>
                <a:r>
                  <a:rPr lang="zh-CN" altLang="en-US" dirty="0"/>
                  <a:t>（ </a:t>
                </a:r>
                <a:r>
                  <a:rPr lang="en-US" altLang="zh-CN" dirty="0"/>
                  <a:t>Θ </a:t>
                </a:r>
                <a:r>
                  <a:rPr lang="zh-CN" altLang="en-US" dirty="0"/>
                  <a:t>）是证券价格对时间</a:t>
                </a:r>
                <a:r>
                  <a:rPr lang="en-US" altLang="zh-CN" dirty="0"/>
                  <a:t>t </a:t>
                </a:r>
                <a:r>
                  <a:rPr lang="zh-CN" altLang="en-US" dirty="0"/>
                  <a:t>的偏导数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期权</a:t>
                </a:r>
                <a:r>
                  <a:rPr lang="en-US" altLang="zh-CN" dirty="0"/>
                  <a:t>Θ </a:t>
                </a:r>
                <a:r>
                  <a:rPr lang="zh-CN" altLang="en-US" dirty="0"/>
                  <a:t>是在其它条件不变情况下期权价格变化与</a:t>
                </a:r>
                <a:r>
                  <a:rPr lang="zh-CN" altLang="en-US" dirty="0" smtClean="0"/>
                  <a:t>时间变化</a:t>
                </a:r>
                <a:r>
                  <a:rPr lang="zh-CN" altLang="en-US" dirty="0"/>
                  <a:t>的比率，用于衡量期权价格对时间变化的敏感度，</a:t>
                </a:r>
              </a:p>
              <a:p>
                <a:r>
                  <a:rPr lang="zh-CN" altLang="en-US" dirty="0"/>
                  <a:t>衡量期权的价值随着时间推移而逐渐衰减的程度。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153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8210C-0B05-4A26-8581-4E29457F7746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022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 dirty="0"/>
              <a:t>Θ </a:t>
            </a:r>
            <a:r>
              <a:rPr lang="zh-CN" altLang="en-US" dirty="0"/>
              <a:t>值的性质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期权的</a:t>
            </a:r>
            <a:r>
              <a:rPr lang="en-US" altLang="zh-CN" dirty="0"/>
              <a:t>Θ </a:t>
            </a:r>
            <a:r>
              <a:rPr lang="zh-CN" altLang="en-US" dirty="0"/>
              <a:t>常常是负的：一般来说，随着到期日的临近</a:t>
            </a:r>
            <a:r>
              <a:rPr lang="zh-CN" altLang="en-US" dirty="0" smtClean="0"/>
              <a:t>，期权</a:t>
            </a:r>
            <a:r>
              <a:rPr lang="zh-CN" altLang="en-US" dirty="0"/>
              <a:t>价值逐渐衰减。</a:t>
            </a:r>
          </a:p>
          <a:p>
            <a:r>
              <a:rPr lang="zh-CN" altLang="en-US" dirty="0"/>
              <a:t>对于处于实值状态的无收益资产欧式看跌期权和</a:t>
            </a:r>
            <a:r>
              <a:rPr lang="zh-CN" altLang="en-US" dirty="0" smtClean="0"/>
              <a:t>处于实</a:t>
            </a:r>
            <a:r>
              <a:rPr lang="zh-CN" altLang="en-US" dirty="0"/>
              <a:t>值状态的很高利率的外汇的欧式看涨期权， </a:t>
            </a:r>
            <a:r>
              <a:rPr lang="en-US" altLang="zh-CN" dirty="0"/>
              <a:t>Θ </a:t>
            </a:r>
            <a:r>
              <a:rPr lang="zh-CN" altLang="en-US" dirty="0" smtClean="0"/>
              <a:t>可能为</a:t>
            </a:r>
            <a:r>
              <a:rPr lang="zh-CN" altLang="en-US" dirty="0"/>
              <a:t>正。</a:t>
            </a:r>
          </a:p>
          <a:p>
            <a:r>
              <a:rPr lang="zh-CN" altLang="en-US" dirty="0"/>
              <a:t>期权的</a:t>
            </a:r>
            <a:r>
              <a:rPr lang="en-US" altLang="zh-CN" dirty="0"/>
              <a:t>Θ </a:t>
            </a:r>
            <a:r>
              <a:rPr lang="zh-CN" altLang="en-US" dirty="0"/>
              <a:t>值同时受</a:t>
            </a:r>
            <a:r>
              <a:rPr lang="en-US" altLang="zh-CN" dirty="0"/>
              <a:t>S </a:t>
            </a:r>
            <a:r>
              <a:rPr lang="zh-CN" altLang="en-US" dirty="0"/>
              <a:t>、</a:t>
            </a:r>
            <a:r>
              <a:rPr lang="en-US" altLang="zh-CN" dirty="0" smtClean="0"/>
              <a:t>T-t </a:t>
            </a:r>
            <a:r>
              <a:rPr lang="zh-CN" altLang="en-US" dirty="0"/>
              <a:t>、</a:t>
            </a:r>
            <a:r>
              <a:rPr lang="en-US" altLang="zh-CN" dirty="0"/>
              <a:t>r </a:t>
            </a:r>
            <a:r>
              <a:rPr lang="zh-CN" altLang="en-US" dirty="0" smtClean="0"/>
              <a:t>和</a:t>
            </a:r>
            <a:r>
              <a:rPr lang="zh-CN" altLang="en-US" dirty="0"/>
              <a:t>𝝈</a:t>
            </a:r>
            <a:r>
              <a:rPr lang="zh-CN" altLang="en-US" dirty="0" smtClean="0"/>
              <a:t>的</a:t>
            </a:r>
            <a:r>
              <a:rPr lang="zh-CN" altLang="en-US" dirty="0"/>
              <a:t>影响。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8210C-0B05-4A26-8581-4E29457F7746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4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无收益资产看涨期权</a:t>
            </a:r>
            <a:r>
              <a:rPr lang="en-US" altLang="zh-CN" dirty="0"/>
              <a:t>Theta</a:t>
            </a:r>
            <a:r>
              <a:rPr lang="zh-CN" altLang="en-US" dirty="0" smtClean="0"/>
              <a:t>值与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</a:t>
            </a:r>
            <a:r>
              <a:rPr lang="zh-CN" altLang="en-US" dirty="0"/>
              <a:t>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8210C-0B05-4A26-8581-4E29457F7746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pic>
        <p:nvPicPr>
          <p:cNvPr id="465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14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Adobe 楷体 Std R" pitchFamily="18" charset="-122"/>
                <a:ea typeface="Adobe 楷体 Std R" pitchFamily="18" charset="-122"/>
              </a:rPr>
              <a:t>无收益资产看涨</a:t>
            </a:r>
            <a:r>
              <a:rPr lang="zh-CN" altLang="en-US" sz="3600" dirty="0" smtClean="0">
                <a:latin typeface="Adobe 楷体 Std R" pitchFamily="18" charset="-122"/>
                <a:ea typeface="Adobe 楷体 Std R" pitchFamily="18" charset="-122"/>
              </a:rPr>
              <a:t>期权</a:t>
            </a:r>
            <a:r>
              <a:rPr lang="en-US" altLang="zh-CN" sz="3600" dirty="0" smtClean="0">
                <a:latin typeface="Adobe 楷体 Std R" pitchFamily="18" charset="-122"/>
                <a:ea typeface="Adobe 楷体 Std R" pitchFamily="18" charset="-122"/>
              </a:rPr>
              <a:t>Theta</a:t>
            </a:r>
            <a:r>
              <a:rPr lang="zh-CN" altLang="en-US" sz="3600" dirty="0">
                <a:latin typeface="Adobe 楷体 Std R" pitchFamily="18" charset="-122"/>
                <a:ea typeface="Adobe 楷体 Std R" pitchFamily="18" charset="-122"/>
              </a:rPr>
              <a:t>值与有效期之间的关系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F8CB65-A600-4C9D-863D-D4919FFA5EA7}" type="datetime10">
              <a:rPr lang="zh-CN" altLang="en-US" smtClean="0"/>
              <a:t>13:48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2012 Zhenlong Zheng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03A4C-2DF4-49F2-B7CB-8C43FF1529E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245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488832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773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Theta</a:t>
            </a:r>
            <a:r>
              <a:rPr lang="zh-CN" altLang="en-US" dirty="0"/>
              <a:t>与套期保值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由于时间的推移是确定的，没有风险可言。因此无需对时间进行套期保值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。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en-US" altLang="zh-CN" dirty="0" smtClean="0">
                <a:ea typeface="Adobe 楷体 Std R" pitchFamily="18" charset="-122"/>
              </a:rPr>
              <a:t>Theta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值与</a:t>
            </a:r>
            <a:r>
              <a:rPr lang="en-US" altLang="zh-CN" dirty="0" smtClean="0">
                <a:ea typeface="Adobe 楷体 Std R" pitchFamily="18" charset="-122"/>
              </a:rPr>
              <a:t>Delta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及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下文的</a:t>
            </a:r>
            <a:r>
              <a:rPr lang="en-US" altLang="zh-CN" dirty="0">
                <a:ea typeface="Adobe 楷体 Std R" pitchFamily="18" charset="-122"/>
              </a:rPr>
              <a:t>Gamma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值有较大关系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。</a:t>
            </a:r>
            <a:endParaRPr lang="en-US" altLang="zh-CN" dirty="0" smtClean="0">
              <a:latin typeface="Adobe 楷体 Std R" pitchFamily="18" charset="-122"/>
              <a:ea typeface="Adobe 楷体 Std R" pitchFamily="18" charset="-122"/>
            </a:endParaRPr>
          </a:p>
          <a:p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在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期权交易中，尤其是在差期交易中，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由于</a:t>
            </a:r>
            <a:r>
              <a:rPr lang="en-US" altLang="zh-CN" dirty="0" smtClean="0">
                <a:solidFill>
                  <a:srgbClr val="000000"/>
                </a:solidFill>
                <a:ea typeface="Adobe 楷体 Std R" pitchFamily="18" charset="-122"/>
              </a:rPr>
              <a:t>Theta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值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的大小反映了期权购买者随时间推移所损失的价值，因而无论对于避险者、套利者还是投资者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而言</a:t>
            </a:r>
            <a:r>
              <a:rPr lang="en-US" altLang="zh-CN" dirty="0" smtClean="0">
                <a:latin typeface="Adobe 楷体 Std R" pitchFamily="18" charset="-122"/>
                <a:ea typeface="Adobe 楷体 Std R" pitchFamily="18" charset="-122"/>
              </a:rPr>
              <a:t>,</a:t>
            </a:r>
            <a:r>
              <a:rPr lang="en-US" altLang="zh-CN" dirty="0">
                <a:solidFill>
                  <a:srgbClr val="000000"/>
                </a:solidFill>
                <a:ea typeface="Adobe 楷体 Std R" pitchFamily="18" charset="-122"/>
              </a:rPr>
              <a:t> Theta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值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都是一个重要的敏感性指标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。</a:t>
            </a:r>
            <a:endParaRPr lang="zh-CN" altLang="en-US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34FCCB-4077-48A1-9D30-46971952DDE0}" type="datetime10">
              <a:rPr lang="zh-CN" altLang="en-US" smtClean="0"/>
              <a:t>13:48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2012 Zhenlong Zheng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57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仿宋 Std R" pitchFamily="18" charset="-122"/>
                <a:ea typeface="Adobe 仿宋 Std R" pitchFamily="18" charset="-122"/>
              </a:rPr>
              <a:t>目录</a:t>
            </a:r>
            <a:endParaRPr lang="zh-CN" altLang="en-US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3072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Delta </a:t>
            </a:r>
            <a:r>
              <a:rPr lang="zh-CN" altLang="en-US" dirty="0">
                <a:solidFill>
                  <a:srgbClr val="002060"/>
                </a:solidFill>
              </a:rPr>
              <a:t>与期权的套期保值</a:t>
            </a:r>
          </a:p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Theta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与套期保值</a:t>
            </a:r>
          </a:p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Gamma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与套期保值</a:t>
            </a:r>
          </a:p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Vega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rho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与套期保值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交易费用与套期保值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372C17-23C5-467F-8AFC-F8D6883216CE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©2012  Zheng, Zhenlong &amp; Chen, Rong, XMU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9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仿宋 Std R" pitchFamily="18" charset="-122"/>
                <a:ea typeface="Adobe 仿宋 Std R" pitchFamily="18" charset="-122"/>
              </a:rPr>
              <a:t>目录</a:t>
            </a:r>
            <a:endParaRPr lang="zh-CN" altLang="en-US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3072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Delta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与期权的套期保值</a:t>
            </a:r>
          </a:p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Theta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与套期保值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Gamma </a:t>
            </a:r>
            <a:r>
              <a:rPr lang="zh-CN" altLang="en-US" dirty="0">
                <a:solidFill>
                  <a:srgbClr val="002060"/>
                </a:solidFill>
              </a:rPr>
              <a:t>与套期保值</a:t>
            </a:r>
          </a:p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Vega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rho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与套期保值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交易费用与套期保值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372C17-23C5-467F-8AFC-F8D6883216CE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Copyright ©2012  Zheng, Zhenlong &amp; Chen, Rong, XMU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期权</a:t>
            </a:r>
            <a:r>
              <a:rPr lang="el-GR" altLang="zh-CN" dirty="0"/>
              <a:t>Γ </a:t>
            </a:r>
            <a:r>
              <a:rPr lang="zh-CN" altLang="en-US" dirty="0"/>
              <a:t>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908720"/>
                <a:ext cx="8229600" cy="5472608"/>
              </a:xfrm>
            </p:spPr>
            <p:txBody>
              <a:bodyPr/>
              <a:lstStyle/>
              <a:p>
                <a:r>
                  <a:rPr lang="zh-CN" altLang="en-US" dirty="0" smtClean="0"/>
                  <a:t>期权的</a:t>
                </a:r>
                <a:r>
                  <a:rPr lang="en-US" altLang="zh-CN" dirty="0"/>
                  <a:t>Gamma(Γ) </a:t>
                </a:r>
                <a:r>
                  <a:rPr lang="zh-CN" altLang="en-US" dirty="0"/>
                  <a:t>是期权价格对标的资产价格的二</a:t>
                </a:r>
                <a:r>
                  <a:rPr lang="zh-CN" altLang="en-US" dirty="0" smtClean="0"/>
                  <a:t>阶偏导数</a:t>
                </a:r>
                <a:r>
                  <a:rPr lang="zh-CN" altLang="en-US" dirty="0"/>
                  <a:t>，或期权</a:t>
                </a:r>
                <a:r>
                  <a:rPr lang="en-US" altLang="zh-CN" dirty="0"/>
                  <a:t>Δ </a:t>
                </a:r>
                <a:r>
                  <a:rPr lang="zh-CN" altLang="en-US" dirty="0"/>
                  <a:t>对标的资产价格的一阶</a:t>
                </a:r>
                <a:r>
                  <a:rPr lang="zh-CN" altLang="en-US" dirty="0" smtClean="0"/>
                  <a:t>偏导数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/>
                        <a:ea typeface="Cambria Math"/>
                      </a:rPr>
                      <m:t>Γ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＝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den>
                    </m:f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zh-CN" alt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zh-CN" altLang="en-US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</m:num>
                      <m:den>
                        <m:r>
                          <a:rPr lang="zh-CN" alt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从</a:t>
                </a:r>
                <a:r>
                  <a:rPr lang="zh-CN" altLang="en-US" dirty="0"/>
                  <a:t>几何上看， </a:t>
                </a:r>
                <a:r>
                  <a:rPr lang="en-US" altLang="zh-CN" dirty="0"/>
                  <a:t>Γ </a:t>
                </a:r>
                <a:r>
                  <a:rPr lang="zh-CN" altLang="en-US" dirty="0"/>
                  <a:t>反映了期权价格与标的资产价格</a:t>
                </a:r>
                <a:r>
                  <a:rPr lang="zh-CN" altLang="en-US" dirty="0" smtClean="0"/>
                  <a:t>关系曲线</a:t>
                </a:r>
                <a:r>
                  <a:rPr lang="zh-CN" altLang="en-US" dirty="0"/>
                  <a:t>的凸度。</a:t>
                </a:r>
              </a:p>
              <a:p>
                <a:r>
                  <a:rPr lang="en-US" altLang="zh-CN" dirty="0"/>
                  <a:t>Γ </a:t>
                </a:r>
                <a:r>
                  <a:rPr lang="zh-CN" altLang="en-US" dirty="0"/>
                  <a:t>衡量了期权</a:t>
                </a:r>
                <a:r>
                  <a:rPr lang="en-US" altLang="zh-CN" dirty="0"/>
                  <a:t>Δ </a:t>
                </a:r>
                <a:r>
                  <a:rPr lang="zh-CN" altLang="en-US" dirty="0"/>
                  <a:t>值对标的资产价格变化的敏感度</a:t>
                </a:r>
                <a:r>
                  <a:rPr lang="zh-CN" altLang="en-US" dirty="0" smtClean="0"/>
                  <a:t>，是</a:t>
                </a:r>
                <a:r>
                  <a:rPr lang="en-US" altLang="zh-CN" dirty="0"/>
                  <a:t>Δ </a:t>
                </a:r>
                <a:r>
                  <a:rPr lang="zh-CN" altLang="en-US" dirty="0"/>
                  <a:t>的敏感性指标。</a:t>
                </a:r>
              </a:p>
              <a:p>
                <a:r>
                  <a:rPr lang="zh-CN" altLang="en-US" dirty="0"/>
                  <a:t>计算证券组合的</a:t>
                </a:r>
                <a:r>
                  <a:rPr lang="en-US" altLang="zh-CN" dirty="0"/>
                  <a:t>Γ </a:t>
                </a:r>
                <a:r>
                  <a:rPr lang="zh-CN" altLang="en-US" dirty="0"/>
                  <a:t>值对于套期保值的重要意义在于</a:t>
                </a:r>
                <a:r>
                  <a:rPr lang="zh-CN" altLang="en-US" dirty="0" smtClean="0"/>
                  <a:t>，它</a:t>
                </a:r>
                <a:r>
                  <a:rPr lang="zh-CN" altLang="en-US" dirty="0"/>
                  <a:t>衡量了</a:t>
                </a:r>
                <a:r>
                  <a:rPr lang="en-US" altLang="zh-CN" dirty="0"/>
                  <a:t>Δ </a:t>
                </a:r>
                <a:r>
                  <a:rPr lang="zh-CN" altLang="en-US" dirty="0"/>
                  <a:t>中性保值法的误差，误差大小取决于</a:t>
                </a:r>
                <a:r>
                  <a:rPr lang="zh-CN" altLang="en-US" dirty="0" smtClean="0"/>
                  <a:t>期权价格</a:t>
                </a:r>
                <a:r>
                  <a:rPr lang="zh-CN" altLang="en-US" dirty="0"/>
                  <a:t>与标的资产价格关系曲线的曲度。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908720"/>
                <a:ext cx="8229600" cy="5472608"/>
              </a:xfrm>
              <a:blipFill rotWithShape="1">
                <a:blip r:embed="rId2"/>
                <a:stretch>
                  <a:fillRect l="-667" t="-1782" r="-963" b="-65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8210C-0B05-4A26-8581-4E29457F7746}" type="datetime10">
              <a:rPr lang="zh-CN" altLang="en-US" smtClean="0"/>
              <a:pPr>
                <a:defRPr/>
              </a:pPr>
              <a:t>13:48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Copyright ©2012  </a:t>
            </a:r>
            <a:r>
              <a:rPr lang="en-US" altLang="zh-CN" dirty="0" err="1" smtClean="0"/>
              <a:t>Zheng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Zhenlong</a:t>
            </a:r>
            <a:r>
              <a:rPr lang="en-US" altLang="zh-CN" dirty="0" smtClean="0"/>
              <a:t> &amp; Chen, </a:t>
            </a:r>
            <a:r>
              <a:rPr lang="en-US" altLang="zh-CN" dirty="0" err="1" smtClean="0"/>
              <a:t>Rong</a:t>
            </a:r>
            <a:r>
              <a:rPr lang="en-US" altLang="zh-CN" dirty="0" smtClean="0"/>
              <a:t>, XMU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591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417513"/>
            <a:ext cx="8115498" cy="1067271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zh-CN" altLang="en-US" sz="4000" dirty="0"/>
              <a:t>期权</a:t>
            </a:r>
            <a:r>
              <a:rPr lang="el-GR" altLang="zh-CN" sz="4000" dirty="0"/>
              <a:t>Γ </a:t>
            </a:r>
            <a:r>
              <a:rPr lang="zh-CN" altLang="en-US" sz="4000" dirty="0"/>
              <a:t>定义</a:t>
            </a:r>
            <a:r>
              <a:rPr lang="en-US" altLang="zh-CN" sz="4000" dirty="0"/>
              <a:t>(cont.)</a:t>
            </a:r>
            <a:r>
              <a:rPr lang="en-US" altLang="zh-CN" sz="3200" dirty="0" smtClean="0">
                <a:solidFill>
                  <a:srgbClr val="40330F"/>
                </a:solidFill>
                <a:ea typeface="宋体" pitchFamily="2" charset="-122"/>
              </a:rPr>
              <a:t/>
            </a:r>
            <a:br>
              <a:rPr lang="en-US" altLang="zh-CN" sz="3200" dirty="0" smtClean="0">
                <a:solidFill>
                  <a:srgbClr val="40330F"/>
                </a:solidFill>
                <a:ea typeface="宋体" pitchFamily="2" charset="-122"/>
              </a:rPr>
            </a:br>
            <a:endParaRPr lang="en-US" altLang="zh-CN" sz="3200" dirty="0" smtClean="0">
              <a:solidFill>
                <a:srgbClr val="40330F"/>
              </a:solidFill>
              <a:ea typeface="宋体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smtClean="0">
                <a:ea typeface="宋体" pitchFamily="2" charset="-122"/>
              </a:rPr>
              <a:t> </a:t>
            </a:r>
          </a:p>
        </p:txBody>
      </p:sp>
      <p:sp>
        <p:nvSpPr>
          <p:cNvPr id="2560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6629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mtClean="0"/>
              <a:t>Copyright © 2012 Zhenlong Zheng</a:t>
            </a:r>
            <a:endParaRPr lang="en-US" altLang="en-US"/>
          </a:p>
        </p:txBody>
      </p:sp>
      <p:sp>
        <p:nvSpPr>
          <p:cNvPr id="2560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1698BB6-14E0-4164-A323-9C3DEFF1DD1E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25606" name="Line 4"/>
          <p:cNvSpPr>
            <a:spLocks noChangeShapeType="1"/>
          </p:cNvSpPr>
          <p:nvPr/>
        </p:nvSpPr>
        <p:spPr bwMode="auto">
          <a:xfrm>
            <a:off x="2295525" y="2093913"/>
            <a:ext cx="0" cy="3475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Line 5"/>
          <p:cNvSpPr>
            <a:spLocks noChangeShapeType="1"/>
          </p:cNvSpPr>
          <p:nvPr/>
        </p:nvSpPr>
        <p:spPr bwMode="auto">
          <a:xfrm>
            <a:off x="2295525" y="5568950"/>
            <a:ext cx="52276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608" name="Group 11"/>
          <p:cNvGrpSpPr>
            <a:grpSpLocks/>
          </p:cNvGrpSpPr>
          <p:nvPr/>
        </p:nvGrpSpPr>
        <p:grpSpPr bwMode="auto">
          <a:xfrm>
            <a:off x="2295525" y="2889250"/>
            <a:ext cx="4021138" cy="2671763"/>
            <a:chOff x="1446" y="1820"/>
            <a:chExt cx="2533" cy="1683"/>
          </a:xfrm>
        </p:grpSpPr>
        <p:sp>
          <p:nvSpPr>
            <p:cNvPr id="25622" name="Freeform 6"/>
            <p:cNvSpPr>
              <a:spLocks/>
            </p:cNvSpPr>
            <p:nvPr/>
          </p:nvSpPr>
          <p:spPr bwMode="auto">
            <a:xfrm>
              <a:off x="1446" y="3458"/>
              <a:ext cx="461" cy="45"/>
            </a:xfrm>
            <a:custGeom>
              <a:avLst/>
              <a:gdLst>
                <a:gd name="T0" fmla="*/ 0 w 461"/>
                <a:gd name="T1" fmla="*/ 44 h 45"/>
                <a:gd name="T2" fmla="*/ 6 w 461"/>
                <a:gd name="T3" fmla="*/ 41 h 45"/>
                <a:gd name="T4" fmla="*/ 17 w 461"/>
                <a:gd name="T5" fmla="*/ 41 h 45"/>
                <a:gd name="T6" fmla="*/ 24 w 461"/>
                <a:gd name="T7" fmla="*/ 39 h 45"/>
                <a:gd name="T8" fmla="*/ 35 w 461"/>
                <a:gd name="T9" fmla="*/ 41 h 45"/>
                <a:gd name="T10" fmla="*/ 42 w 461"/>
                <a:gd name="T11" fmla="*/ 39 h 45"/>
                <a:gd name="T12" fmla="*/ 143 w 461"/>
                <a:gd name="T13" fmla="*/ 41 h 45"/>
                <a:gd name="T14" fmla="*/ 244 w 461"/>
                <a:gd name="T15" fmla="*/ 39 h 45"/>
                <a:gd name="T16" fmla="*/ 368 w 461"/>
                <a:gd name="T17" fmla="*/ 25 h 45"/>
                <a:gd name="T18" fmla="*/ 415 w 461"/>
                <a:gd name="T19" fmla="*/ 10 h 45"/>
                <a:gd name="T20" fmla="*/ 460 w 461"/>
                <a:gd name="T21" fmla="*/ 0 h 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61"/>
                <a:gd name="T34" fmla="*/ 0 h 45"/>
                <a:gd name="T35" fmla="*/ 461 w 461"/>
                <a:gd name="T36" fmla="*/ 45 h 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61" h="45">
                  <a:moveTo>
                    <a:pt x="0" y="44"/>
                  </a:moveTo>
                  <a:lnTo>
                    <a:pt x="6" y="41"/>
                  </a:lnTo>
                  <a:lnTo>
                    <a:pt x="17" y="41"/>
                  </a:lnTo>
                  <a:lnTo>
                    <a:pt x="24" y="39"/>
                  </a:lnTo>
                  <a:lnTo>
                    <a:pt x="35" y="41"/>
                  </a:lnTo>
                  <a:lnTo>
                    <a:pt x="42" y="39"/>
                  </a:lnTo>
                  <a:lnTo>
                    <a:pt x="143" y="41"/>
                  </a:lnTo>
                  <a:lnTo>
                    <a:pt x="244" y="39"/>
                  </a:lnTo>
                  <a:lnTo>
                    <a:pt x="368" y="25"/>
                  </a:lnTo>
                  <a:lnTo>
                    <a:pt x="415" y="10"/>
                  </a:lnTo>
                  <a:lnTo>
                    <a:pt x="460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Freeform 7"/>
            <p:cNvSpPr>
              <a:spLocks/>
            </p:cNvSpPr>
            <p:nvPr/>
          </p:nvSpPr>
          <p:spPr bwMode="auto">
            <a:xfrm>
              <a:off x="1914" y="3203"/>
              <a:ext cx="685" cy="252"/>
            </a:xfrm>
            <a:custGeom>
              <a:avLst/>
              <a:gdLst>
                <a:gd name="T0" fmla="*/ 0 w 685"/>
                <a:gd name="T1" fmla="*/ 251 h 252"/>
                <a:gd name="T2" fmla="*/ 204 w 685"/>
                <a:gd name="T3" fmla="*/ 202 h 252"/>
                <a:gd name="T4" fmla="*/ 469 w 685"/>
                <a:gd name="T5" fmla="*/ 98 h 252"/>
                <a:gd name="T6" fmla="*/ 684 w 685"/>
                <a:gd name="T7" fmla="*/ 0 h 2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5"/>
                <a:gd name="T13" fmla="*/ 0 h 252"/>
                <a:gd name="T14" fmla="*/ 685 w 685"/>
                <a:gd name="T15" fmla="*/ 252 h 2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5" h="252">
                  <a:moveTo>
                    <a:pt x="0" y="251"/>
                  </a:moveTo>
                  <a:lnTo>
                    <a:pt x="204" y="202"/>
                  </a:lnTo>
                  <a:lnTo>
                    <a:pt x="469" y="98"/>
                  </a:lnTo>
                  <a:lnTo>
                    <a:pt x="684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Freeform 8"/>
            <p:cNvSpPr>
              <a:spLocks/>
            </p:cNvSpPr>
            <p:nvPr/>
          </p:nvSpPr>
          <p:spPr bwMode="auto">
            <a:xfrm>
              <a:off x="2598" y="2759"/>
              <a:ext cx="640" cy="445"/>
            </a:xfrm>
            <a:custGeom>
              <a:avLst/>
              <a:gdLst>
                <a:gd name="T0" fmla="*/ 0 w 640"/>
                <a:gd name="T1" fmla="*/ 444 h 445"/>
                <a:gd name="T2" fmla="*/ 220 w 640"/>
                <a:gd name="T3" fmla="*/ 316 h 445"/>
                <a:gd name="T4" fmla="*/ 381 w 640"/>
                <a:gd name="T5" fmla="*/ 206 h 445"/>
                <a:gd name="T6" fmla="*/ 639 w 640"/>
                <a:gd name="T7" fmla="*/ 0 h 4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0"/>
                <a:gd name="T13" fmla="*/ 0 h 445"/>
                <a:gd name="T14" fmla="*/ 640 w 640"/>
                <a:gd name="T15" fmla="*/ 445 h 4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0" h="445">
                  <a:moveTo>
                    <a:pt x="0" y="444"/>
                  </a:moveTo>
                  <a:lnTo>
                    <a:pt x="220" y="316"/>
                  </a:lnTo>
                  <a:lnTo>
                    <a:pt x="381" y="206"/>
                  </a:lnTo>
                  <a:lnTo>
                    <a:pt x="639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Freeform 9"/>
            <p:cNvSpPr>
              <a:spLocks/>
            </p:cNvSpPr>
            <p:nvPr/>
          </p:nvSpPr>
          <p:spPr bwMode="auto">
            <a:xfrm>
              <a:off x="3237" y="2162"/>
              <a:ext cx="539" cy="598"/>
            </a:xfrm>
            <a:custGeom>
              <a:avLst/>
              <a:gdLst>
                <a:gd name="T0" fmla="*/ 0 w 539"/>
                <a:gd name="T1" fmla="*/ 597 h 598"/>
                <a:gd name="T2" fmla="*/ 210 w 539"/>
                <a:gd name="T3" fmla="*/ 401 h 598"/>
                <a:gd name="T4" fmla="*/ 333 w 539"/>
                <a:gd name="T5" fmla="*/ 268 h 598"/>
                <a:gd name="T6" fmla="*/ 467 w 539"/>
                <a:gd name="T7" fmla="*/ 103 h 598"/>
                <a:gd name="T8" fmla="*/ 538 w 539"/>
                <a:gd name="T9" fmla="*/ 0 h 5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9"/>
                <a:gd name="T16" fmla="*/ 0 h 598"/>
                <a:gd name="T17" fmla="*/ 539 w 539"/>
                <a:gd name="T18" fmla="*/ 598 h 5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9" h="598">
                  <a:moveTo>
                    <a:pt x="0" y="597"/>
                  </a:moveTo>
                  <a:lnTo>
                    <a:pt x="210" y="401"/>
                  </a:lnTo>
                  <a:lnTo>
                    <a:pt x="333" y="268"/>
                  </a:lnTo>
                  <a:lnTo>
                    <a:pt x="467" y="103"/>
                  </a:lnTo>
                  <a:lnTo>
                    <a:pt x="538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6" name="Freeform 10"/>
            <p:cNvSpPr>
              <a:spLocks/>
            </p:cNvSpPr>
            <p:nvPr/>
          </p:nvSpPr>
          <p:spPr bwMode="auto">
            <a:xfrm>
              <a:off x="3775" y="1820"/>
              <a:ext cx="204" cy="343"/>
            </a:xfrm>
            <a:custGeom>
              <a:avLst/>
              <a:gdLst>
                <a:gd name="T0" fmla="*/ 0 w 204"/>
                <a:gd name="T1" fmla="*/ 342 h 343"/>
                <a:gd name="T2" fmla="*/ 54 w 204"/>
                <a:gd name="T3" fmla="*/ 269 h 343"/>
                <a:gd name="T4" fmla="*/ 107 w 204"/>
                <a:gd name="T5" fmla="*/ 183 h 343"/>
                <a:gd name="T6" fmla="*/ 161 w 204"/>
                <a:gd name="T7" fmla="*/ 85 h 343"/>
                <a:gd name="T8" fmla="*/ 203 w 204"/>
                <a:gd name="T9" fmla="*/ 0 h 3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"/>
                <a:gd name="T16" fmla="*/ 0 h 343"/>
                <a:gd name="T17" fmla="*/ 204 w 204"/>
                <a:gd name="T18" fmla="*/ 343 h 3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" h="343">
                  <a:moveTo>
                    <a:pt x="0" y="342"/>
                  </a:moveTo>
                  <a:lnTo>
                    <a:pt x="54" y="269"/>
                  </a:lnTo>
                  <a:lnTo>
                    <a:pt x="107" y="183"/>
                  </a:lnTo>
                  <a:lnTo>
                    <a:pt x="161" y="85"/>
                  </a:lnTo>
                  <a:lnTo>
                    <a:pt x="203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09" name="Freeform 12"/>
          <p:cNvSpPr>
            <a:spLocks/>
          </p:cNvSpPr>
          <p:nvPr/>
        </p:nvSpPr>
        <p:spPr bwMode="auto">
          <a:xfrm>
            <a:off x="3400425" y="4054475"/>
            <a:ext cx="2478088" cy="1504950"/>
          </a:xfrm>
          <a:custGeom>
            <a:avLst/>
            <a:gdLst>
              <a:gd name="T0" fmla="*/ 0 w 1561"/>
              <a:gd name="T1" fmla="*/ 2147483647 h 948"/>
              <a:gd name="T2" fmla="*/ 2147483647 w 1561"/>
              <a:gd name="T3" fmla="*/ 0 h 948"/>
              <a:gd name="T4" fmla="*/ 0 60000 65536"/>
              <a:gd name="T5" fmla="*/ 0 60000 65536"/>
              <a:gd name="T6" fmla="*/ 0 w 1561"/>
              <a:gd name="T7" fmla="*/ 0 h 948"/>
              <a:gd name="T8" fmla="*/ 1561 w 1561"/>
              <a:gd name="T9" fmla="*/ 948 h 9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61" h="948">
                <a:moveTo>
                  <a:pt x="0" y="947"/>
                </a:moveTo>
                <a:lnTo>
                  <a:pt x="156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0" name="Line 13"/>
          <p:cNvSpPr>
            <a:spLocks noChangeShapeType="1"/>
          </p:cNvSpPr>
          <p:nvPr/>
        </p:nvSpPr>
        <p:spPr bwMode="auto">
          <a:xfrm>
            <a:off x="4429125" y="4918075"/>
            <a:ext cx="0" cy="6508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Line 14"/>
          <p:cNvSpPr>
            <a:spLocks noChangeShapeType="1"/>
          </p:cNvSpPr>
          <p:nvPr/>
        </p:nvSpPr>
        <p:spPr bwMode="auto">
          <a:xfrm flipH="1">
            <a:off x="2268538" y="4941888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2" name="Rectangle 15"/>
          <p:cNvSpPr>
            <a:spLocks noChangeArrowheads="1"/>
          </p:cNvSpPr>
          <p:nvPr/>
        </p:nvSpPr>
        <p:spPr bwMode="auto">
          <a:xfrm>
            <a:off x="4184650" y="5580063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zh-CN" sz="2800" i="1">
                <a:latin typeface="Times New Roman" pitchFamily="18" charset="0"/>
                <a:ea typeface="宋体" pitchFamily="2" charset="-122"/>
              </a:rPr>
              <a:t>S</a:t>
            </a:r>
          </a:p>
        </p:txBody>
      </p:sp>
      <p:sp>
        <p:nvSpPr>
          <p:cNvPr id="25613" name="Rectangle 16"/>
          <p:cNvSpPr>
            <a:spLocks noChangeArrowheads="1"/>
          </p:cNvSpPr>
          <p:nvPr/>
        </p:nvSpPr>
        <p:spPr bwMode="auto">
          <a:xfrm>
            <a:off x="1692275" y="4724400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zh-CN" sz="2400" i="1"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25614" name="Rectangle 17"/>
          <p:cNvSpPr>
            <a:spLocks noChangeArrowheads="1"/>
          </p:cNvSpPr>
          <p:nvPr/>
        </p:nvSpPr>
        <p:spPr bwMode="auto">
          <a:xfrm>
            <a:off x="6804248" y="5105400"/>
            <a:ext cx="136344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zh-CN" altLang="en-US" sz="2400" dirty="0">
                <a:ea typeface="宋体" pitchFamily="2" charset="-122"/>
              </a:rPr>
              <a:t>股价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25615" name="Rectangle 18"/>
          <p:cNvSpPr>
            <a:spLocks noChangeArrowheads="1"/>
          </p:cNvSpPr>
          <p:nvPr/>
        </p:nvSpPr>
        <p:spPr bwMode="auto">
          <a:xfrm>
            <a:off x="5376863" y="5580063"/>
            <a:ext cx="500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zh-CN" sz="2800" i="1"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zh-CN" sz="2800">
                <a:ea typeface="宋体" pitchFamily="2" charset="-122"/>
              </a:rPr>
              <a:t>'</a:t>
            </a:r>
          </a:p>
        </p:txBody>
      </p:sp>
      <p:sp>
        <p:nvSpPr>
          <p:cNvPr id="25616" name="Line 19"/>
          <p:cNvSpPr>
            <a:spLocks noChangeShapeType="1"/>
          </p:cNvSpPr>
          <p:nvPr/>
        </p:nvSpPr>
        <p:spPr bwMode="auto">
          <a:xfrm flipV="1">
            <a:off x="5567363" y="3968750"/>
            <a:ext cx="0" cy="16033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7" name="Line 20"/>
          <p:cNvSpPr>
            <a:spLocks noChangeShapeType="1"/>
          </p:cNvSpPr>
          <p:nvPr/>
        </p:nvSpPr>
        <p:spPr bwMode="auto">
          <a:xfrm flipH="1">
            <a:off x="2295525" y="4251325"/>
            <a:ext cx="32718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8" name="Line 21"/>
          <p:cNvSpPr>
            <a:spLocks noChangeShapeType="1"/>
          </p:cNvSpPr>
          <p:nvPr/>
        </p:nvSpPr>
        <p:spPr bwMode="auto">
          <a:xfrm flipH="1">
            <a:off x="2295525" y="3960813"/>
            <a:ext cx="32861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9" name="Rectangle 22"/>
          <p:cNvSpPr>
            <a:spLocks noChangeArrowheads="1"/>
          </p:cNvSpPr>
          <p:nvPr/>
        </p:nvSpPr>
        <p:spPr bwMode="auto">
          <a:xfrm>
            <a:off x="2362200" y="2306638"/>
            <a:ext cx="990600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zh-CN" altLang="en-US" sz="2400" dirty="0" smtClean="0">
                <a:ea typeface="宋体" pitchFamily="2" charset="-122"/>
              </a:rPr>
              <a:t>期权价格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25620" name="Rectangle 24"/>
          <p:cNvSpPr>
            <a:spLocks noChangeArrowheads="1"/>
          </p:cNvSpPr>
          <p:nvPr/>
        </p:nvSpPr>
        <p:spPr bwMode="auto">
          <a:xfrm>
            <a:off x="1692275" y="36449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zh-CN" sz="2400" i="1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400">
                <a:ea typeface="宋体" pitchFamily="2" charset="-122"/>
              </a:rPr>
              <a:t>''</a:t>
            </a:r>
          </a:p>
        </p:txBody>
      </p:sp>
      <p:sp>
        <p:nvSpPr>
          <p:cNvPr id="25621" name="Rectangle 32"/>
          <p:cNvSpPr>
            <a:spLocks noChangeArrowheads="1"/>
          </p:cNvSpPr>
          <p:nvPr/>
        </p:nvSpPr>
        <p:spPr bwMode="auto">
          <a:xfrm>
            <a:off x="1692275" y="4005263"/>
            <a:ext cx="88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zh-CN" sz="2400" i="1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400">
                <a:ea typeface="宋体" pitchFamily="2" charset="-122"/>
              </a:rPr>
              <a:t>'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244CA1-D96E-4CA6-9EE9-1477BBD3A2FA}" type="datetime10">
              <a:rPr lang="zh-CN" altLang="en-US" smtClean="0">
                <a:solidFill>
                  <a:srgbClr val="000000"/>
                </a:solidFill>
                <a:ea typeface="宋体" pitchFamily="2" charset="-122"/>
              </a:rPr>
              <a:t>13:48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676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 dirty="0"/>
              <a:t>Γ </a:t>
            </a:r>
            <a:r>
              <a:rPr lang="zh-CN" altLang="en-US" dirty="0"/>
              <a:t>值的计算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052736"/>
                <a:ext cx="8229600" cy="5112568"/>
              </a:xfrm>
            </p:spPr>
            <p:txBody>
              <a:bodyPr/>
              <a:lstStyle/>
              <a:p>
                <a:r>
                  <a:rPr lang="zh-CN" altLang="en-US" dirty="0" smtClean="0"/>
                  <a:t>根据</a:t>
                </a:r>
                <a:r>
                  <a:rPr lang="en-US" altLang="zh-CN" dirty="0"/>
                  <a:t>BSM </a:t>
                </a:r>
                <a:r>
                  <a:rPr lang="zh-CN" altLang="en-US" dirty="0"/>
                  <a:t>无收益资产欧式期权定价公式，无收益</a:t>
                </a:r>
                <a:r>
                  <a:rPr lang="zh-CN" altLang="en-US" dirty="0" smtClean="0"/>
                  <a:t>资产看涨</a:t>
                </a:r>
                <a:r>
                  <a:rPr lang="zh-CN" altLang="en-US" dirty="0"/>
                  <a:t>期权和欧式看跌期权的</a:t>
                </a:r>
                <a:r>
                  <a:rPr lang="en-US" altLang="zh-CN" dirty="0"/>
                  <a:t>Γ </a:t>
                </a:r>
                <a:r>
                  <a:rPr lang="zh-CN" altLang="en-US" dirty="0"/>
                  <a:t>值为：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     </m:t>
                    </m:r>
                    <m:r>
                      <m:rPr>
                        <m:sty m:val="p"/>
                      </m:rPr>
                      <a:rPr lang="el-GR" altLang="zh-CN" i="1" smtClean="0">
                        <a:latin typeface="Cambria Math"/>
                        <a:ea typeface="Cambria Math"/>
                      </a:rPr>
                      <m:t>Γ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＝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−0.5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/>
                              <m:sup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bSup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zh-CN" altLang="en-US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zh-CN" alt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zh-CN" altLang="en-US" b="0" i="1" smtClean="0">
                                <a:latin typeface="Cambria Math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𝑇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其他</a:t>
                </a:r>
                <a:r>
                  <a:rPr lang="zh-CN" altLang="en-US" dirty="0"/>
                  <a:t>条件相同的看涨期权与看跌期权的</a:t>
                </a:r>
                <a:r>
                  <a:rPr lang="en-US" altLang="zh-CN" dirty="0"/>
                  <a:t>Δ </a:t>
                </a:r>
                <a:r>
                  <a:rPr lang="zh-CN" altLang="en-US" dirty="0"/>
                  <a:t>值之间只</a:t>
                </a:r>
                <a:r>
                  <a:rPr lang="zh-CN" altLang="en-US" dirty="0" smtClean="0"/>
                  <a:t>相差</a:t>
                </a:r>
                <a:r>
                  <a:rPr lang="zh-CN" altLang="en-US" dirty="0"/>
                  <a:t>一个常数，因此两者的</a:t>
                </a:r>
                <a:r>
                  <a:rPr lang="en-US" altLang="zh-CN" dirty="0"/>
                  <a:t>Γ </a:t>
                </a:r>
                <a:r>
                  <a:rPr lang="zh-CN" altLang="en-US" dirty="0"/>
                  <a:t>值总是相等的。</a:t>
                </a:r>
              </a:p>
              <a:p>
                <a:r>
                  <a:rPr lang="zh-CN" altLang="en-US" dirty="0"/>
                  <a:t>无收益资产期权多头的</a:t>
                </a:r>
                <a:r>
                  <a:rPr lang="en-US" altLang="zh-CN" dirty="0"/>
                  <a:t>Γ </a:t>
                </a:r>
                <a:r>
                  <a:rPr lang="zh-CN" altLang="en-US" dirty="0"/>
                  <a:t>值总为正值，期权</a:t>
                </a:r>
                <a:r>
                  <a:rPr lang="zh-CN" altLang="en-US" dirty="0" smtClean="0"/>
                  <a:t>空头的</a:t>
                </a:r>
                <a:r>
                  <a:rPr lang="en-US" altLang="zh-CN" dirty="0"/>
                  <a:t>Γ </a:t>
                </a:r>
                <a:r>
                  <a:rPr lang="zh-CN" altLang="en-US" dirty="0"/>
                  <a:t>值则总为负值。</a:t>
                </a:r>
              </a:p>
              <a:p>
                <a:r>
                  <a:rPr lang="zh-CN" altLang="en-US" dirty="0"/>
                  <a:t>期权的</a:t>
                </a:r>
                <a:r>
                  <a:rPr lang="en-US" altLang="zh-CN" dirty="0"/>
                  <a:t>Γ </a:t>
                </a:r>
                <a:r>
                  <a:rPr lang="zh-CN" altLang="en-US" dirty="0"/>
                  <a:t>值也随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r </a:t>
                </a:r>
                <a:r>
                  <a:rPr lang="zh-CN" altLang="en-US" dirty="0"/>
                  <a:t>、𝝈和</a:t>
                </a:r>
                <a:r>
                  <a:rPr lang="en-US" altLang="zh-CN" dirty="0" smtClean="0"/>
                  <a:t>T-t </a:t>
                </a:r>
                <a:r>
                  <a:rPr lang="zh-CN" altLang="en-US" dirty="0"/>
                  <a:t>变化。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052736"/>
                <a:ext cx="8229600" cy="5112568"/>
              </a:xfrm>
              <a:blipFill rotWithShape="1">
                <a:blip r:embed="rId3"/>
                <a:stretch>
                  <a:fillRect l="-667" t="-1671" r="-74" b="-4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8210C-0B05-4A26-8581-4E29457F7746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364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78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zh-CN" altLang="en-US" dirty="0" smtClean="0"/>
                  <a:t>无收益资产看涨期权和欧式看跌期权</a:t>
                </a:r>
                <a:r>
                  <a:rPr lang="en-US" altLang="zh-CN" dirty="0"/>
                  <a:t>Gamma</a:t>
                </a:r>
                <a:r>
                  <a:rPr lang="zh-CN" altLang="en-US" dirty="0"/>
                  <a:t>值</a:t>
                </a:r>
                <a:r>
                  <a:rPr lang="zh-CN" altLang="en-US" dirty="0" smtClean="0"/>
                  <a:t>与</a:t>
                </a:r>
                <a:r>
                  <a:rPr lang="en-US" altLang="zh-CN" dirty="0"/>
                  <a:t>S</a:t>
                </a:r>
                <a:r>
                  <a:rPr lang="zh-CN" altLang="en-US" dirty="0" smtClean="0"/>
                  <a:t>的</a:t>
                </a:r>
                <a:r>
                  <a:rPr lang="zh-CN" altLang="en-US" dirty="0"/>
                  <a:t>关系 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zh-CN" altLang="en-US" sz="2800" dirty="0"/>
                  <a:t>当</a:t>
                </a:r>
                <a:r>
                  <a:rPr lang="en-US" altLang="zh-CN" sz="2800" dirty="0"/>
                  <a:t>S </a:t>
                </a:r>
                <a:r>
                  <a:rPr lang="zh-CN" altLang="en-US" sz="2800" dirty="0"/>
                  <a:t>在</a:t>
                </a:r>
                <a14:m>
                  <m:oMath xmlns:m="http://schemas.openxmlformats.org/officeDocument/2006/math">
                    <m:r>
                      <a:rPr lang="zh-CN" altLang="en-US" sz="3000" b="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+mn-cs"/>
                      </a:rPr>
                      <m:t>＝</m:t>
                    </m:r>
                    <m:r>
                      <a:rPr lang="en-US" altLang="zh-CN" sz="30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+mn-cs"/>
                      </a:rPr>
                      <m:t>𝑋</m:t>
                    </m:r>
                    <m:sSup>
                      <m:sSupPr>
                        <m:ctrlPr>
                          <a:rPr lang="en-US" altLang="zh-CN" sz="3000" b="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3000" b="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sz="3000" b="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CN" sz="30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sz="30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𝑟</m:t>
                        </m:r>
                        <m:r>
                          <a:rPr lang="en-US" altLang="zh-CN" sz="30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+1.5</m:t>
                        </m:r>
                        <m:sSubSup>
                          <m:sSubSupPr>
                            <m:ctrlPr>
                              <a:rPr lang="en-US" altLang="zh-CN" sz="3000" b="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zh-CN" altLang="en-US" sz="30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/>
                          <m:sup>
                            <m:r>
                              <a:rPr lang="en-US" altLang="zh-CN" sz="3000" b="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30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)(</m:t>
                        </m:r>
                        <m:r>
                          <a:rPr lang="en-US" altLang="zh-CN" sz="30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  <m:r>
                          <a:rPr lang="en-US" altLang="zh-CN" sz="30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CN" sz="30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altLang="zh-CN" sz="30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800" dirty="0"/>
                  <a:t>点时， </a:t>
                </a:r>
                <a:r>
                  <a:rPr lang="el-GR" altLang="zh-CN" sz="2800" dirty="0"/>
                  <a:t>Γ </a:t>
                </a:r>
                <a:r>
                  <a:rPr lang="zh-CN" altLang="en-US" sz="2800" dirty="0"/>
                  <a:t>值最大， </a:t>
                </a:r>
                <a:r>
                  <a:rPr lang="el-GR" altLang="zh-CN" sz="2800" dirty="0"/>
                  <a:t>Δ </a:t>
                </a:r>
                <a:r>
                  <a:rPr lang="zh-CN" altLang="en-US" sz="2800" dirty="0"/>
                  <a:t>值</a:t>
                </a:r>
                <a:r>
                  <a:rPr lang="zh-CN" altLang="en-US" sz="2800" dirty="0" smtClean="0"/>
                  <a:t>对于</a:t>
                </a:r>
                <a:r>
                  <a:rPr lang="en-US" altLang="zh-CN" sz="2800" dirty="0"/>
                  <a:t>S </a:t>
                </a:r>
                <a:r>
                  <a:rPr lang="zh-CN" altLang="en-US" sz="2800" dirty="0"/>
                  <a:t>最敏感。</a:t>
                </a:r>
                <a:endParaRPr lang="en-US" altLang="zh-CN" sz="2800" dirty="0" smtClean="0"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24578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2815" t="-10695" b="-398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7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mtClean="0"/>
              <a:t>Copyright © 2012 Zhenlong Zheng</a:t>
            </a:r>
            <a:endParaRPr lang="en-US" altLang="en-US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04B3314-E592-440C-81CB-580530CC7231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7128792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B72826-714E-4044-A089-19DCD60A8AAB}" type="datetime10">
              <a:rPr lang="zh-CN" altLang="en-US" smtClean="0"/>
              <a:t>13:48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513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无收益资产看涨期权和欧式看跌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期权</a:t>
            </a:r>
            <a:r>
              <a:rPr lang="en-US" altLang="zh-CN" dirty="0" smtClean="0">
                <a:ea typeface="Adobe 楷体 Std R" pitchFamily="18" charset="-122"/>
              </a:rPr>
              <a:t>Gamma</a:t>
            </a:r>
            <a:r>
              <a:rPr lang="zh-CN" altLang="en-US" dirty="0" smtClean="0">
                <a:latin typeface="Adobe 楷体 Std R" pitchFamily="18" charset="-122"/>
                <a:ea typeface="Adobe 楷体 Std R" pitchFamily="18" charset="-122"/>
              </a:rPr>
              <a:t>值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与</a:t>
            </a:r>
            <a:r>
              <a:rPr lang="en-US" altLang="zh-CN" dirty="0">
                <a:ea typeface="Adobe 楷体 Std R" pitchFamily="18" charset="-122"/>
              </a:rPr>
              <a:t>T-t</a:t>
            </a:r>
            <a:r>
              <a:rPr lang="zh-CN" altLang="en-US" dirty="0">
                <a:latin typeface="Adobe 楷体 Std R" pitchFamily="18" charset="-122"/>
                <a:ea typeface="Adobe 楷体 Std R" pitchFamily="18" charset="-122"/>
              </a:rPr>
              <a:t>的关系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F8CB65-A600-4C9D-863D-D4919FFA5EA7}" type="datetime10">
              <a:rPr lang="zh-CN" altLang="en-US" smtClean="0"/>
              <a:t>13:48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2012 Zhenlong Zheng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03A4C-2DF4-49F2-B7CB-8C43FF1529E7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246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7776864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15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证券组合的</a:t>
            </a:r>
            <a:r>
              <a:rPr lang="en-US" altLang="zh-CN" dirty="0"/>
              <a:t>Γ </a:t>
            </a:r>
            <a:r>
              <a:rPr lang="zh-CN" altLang="en-US" dirty="0"/>
              <a:t>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只有期权有</a:t>
                </a:r>
                <a:r>
                  <a:rPr lang="en-US" altLang="zh-CN" dirty="0"/>
                  <a:t>Γ </a:t>
                </a:r>
                <a:r>
                  <a:rPr lang="zh-CN" altLang="en-US" dirty="0"/>
                  <a:t>值。</a:t>
                </a:r>
              </a:p>
              <a:p>
                <a:r>
                  <a:rPr lang="zh-CN" altLang="en-US" dirty="0"/>
                  <a:t>证券组合的</a:t>
                </a:r>
                <a:r>
                  <a:rPr lang="en-US" altLang="zh-CN" dirty="0"/>
                  <a:t>Γ </a:t>
                </a:r>
                <a:r>
                  <a:rPr lang="zh-CN" altLang="en-US" dirty="0"/>
                  <a:t>值等于组合内各种期权</a:t>
                </a:r>
                <a:r>
                  <a:rPr lang="en-US" altLang="zh-CN" dirty="0"/>
                  <a:t>Γ </a:t>
                </a:r>
                <a:r>
                  <a:rPr lang="zh-CN" altLang="en-US" dirty="0"/>
                  <a:t>值与其数量</a:t>
                </a:r>
                <a:r>
                  <a:rPr lang="zh-CN" altLang="en-US" dirty="0" smtClean="0"/>
                  <a:t>乘积</a:t>
                </a:r>
                <a:r>
                  <a:rPr lang="zh-CN" altLang="en-US" dirty="0"/>
                  <a:t>的总和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 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Γ 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solidFill>
                                  <a:srgbClr val="000000"/>
                                </a:solidFill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8210C-0B05-4A26-8581-4E29457F7746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58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 dirty="0"/>
              <a:t>Γ </a:t>
            </a:r>
            <a:r>
              <a:rPr lang="zh-CN" altLang="en-US" dirty="0"/>
              <a:t>中性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证券组合</a:t>
            </a:r>
            <a:r>
              <a:rPr lang="en-US" altLang="zh-CN" dirty="0"/>
              <a:t>Γ </a:t>
            </a:r>
            <a:r>
              <a:rPr lang="zh-CN" altLang="en-US" dirty="0"/>
              <a:t>值为零时称为处于</a:t>
            </a:r>
            <a:r>
              <a:rPr lang="en-US" altLang="zh-CN" dirty="0"/>
              <a:t>Γ </a:t>
            </a:r>
            <a:r>
              <a:rPr lang="zh-CN" altLang="en-US" dirty="0"/>
              <a:t>中性状态。</a:t>
            </a:r>
          </a:p>
          <a:p>
            <a:r>
              <a:rPr lang="en-US" altLang="zh-CN" dirty="0"/>
              <a:t>Γ </a:t>
            </a:r>
            <a:r>
              <a:rPr lang="zh-CN" altLang="en-US" dirty="0"/>
              <a:t>中性是为了消除</a:t>
            </a:r>
            <a:r>
              <a:rPr lang="en-US" altLang="zh-CN" dirty="0"/>
              <a:t>Δ </a:t>
            </a:r>
            <a:r>
              <a:rPr lang="zh-CN" altLang="en-US" dirty="0"/>
              <a:t>中性保值的误差，同样也是</a:t>
            </a:r>
            <a:r>
              <a:rPr lang="zh-CN" altLang="en-US" dirty="0" smtClean="0"/>
              <a:t>动态的</a:t>
            </a:r>
            <a:r>
              <a:rPr lang="zh-CN" altLang="en-US" dirty="0"/>
              <a:t>概念。</a:t>
            </a:r>
          </a:p>
          <a:p>
            <a:r>
              <a:rPr lang="zh-CN" altLang="en-US" dirty="0"/>
              <a:t>由于保持</a:t>
            </a:r>
            <a:r>
              <a:rPr lang="en-US" altLang="zh-CN" dirty="0"/>
              <a:t>Γ </a:t>
            </a:r>
            <a:r>
              <a:rPr lang="zh-CN" altLang="en-US" dirty="0"/>
              <a:t>中性只能通过期权头寸的调整获得，</a:t>
            </a:r>
            <a:r>
              <a:rPr lang="zh-CN" altLang="en-US" dirty="0" smtClean="0"/>
              <a:t>实现</a:t>
            </a:r>
            <a:r>
              <a:rPr lang="en-US" altLang="zh-CN" dirty="0"/>
              <a:t>Γ </a:t>
            </a:r>
            <a:r>
              <a:rPr lang="zh-CN" altLang="en-US" dirty="0"/>
              <a:t>中性的结果往往是</a:t>
            </a:r>
            <a:r>
              <a:rPr lang="en-US" altLang="zh-CN" dirty="0"/>
              <a:t>Δ </a:t>
            </a:r>
            <a:r>
              <a:rPr lang="zh-CN" altLang="en-US" dirty="0"/>
              <a:t>非中性，因而常常还需要</a:t>
            </a:r>
            <a:r>
              <a:rPr lang="zh-CN" altLang="en-US" dirty="0" smtClean="0"/>
              <a:t>运用</a:t>
            </a:r>
            <a:r>
              <a:rPr lang="zh-CN" altLang="en-US" dirty="0"/>
              <a:t>标的资产或期货头寸进行调整，才能使得证券组合</a:t>
            </a:r>
          </a:p>
          <a:p>
            <a:r>
              <a:rPr lang="zh-CN" altLang="en-US" dirty="0"/>
              <a:t>同时实现</a:t>
            </a:r>
            <a:r>
              <a:rPr lang="en-US" altLang="zh-CN" dirty="0"/>
              <a:t>Γ </a:t>
            </a:r>
            <a:r>
              <a:rPr lang="zh-CN" altLang="en-US" dirty="0"/>
              <a:t>中性和</a:t>
            </a:r>
            <a:r>
              <a:rPr lang="en-US" altLang="zh-CN" dirty="0"/>
              <a:t>Δ </a:t>
            </a:r>
            <a:r>
              <a:rPr lang="zh-CN" altLang="en-US" dirty="0"/>
              <a:t>中性。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8210C-0B05-4A26-8581-4E29457F7746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568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/>
              <a:t>14.2 </a:t>
            </a:r>
            <a:r>
              <a:rPr lang="zh-CN" altLang="en-US" dirty="0"/>
              <a:t>：</a:t>
            </a:r>
            <a:r>
              <a:rPr lang="en-US" altLang="zh-CN" dirty="0"/>
              <a:t>Gamma </a:t>
            </a:r>
            <a:r>
              <a:rPr lang="zh-CN" altLang="en-US" dirty="0"/>
              <a:t>中性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假设某</a:t>
            </a:r>
            <a:r>
              <a:rPr lang="en-US" altLang="zh-CN" dirty="0"/>
              <a:t>Delta </a:t>
            </a:r>
            <a:r>
              <a:rPr lang="zh-CN" altLang="en-US" dirty="0"/>
              <a:t>中性的保值组合的</a:t>
            </a:r>
            <a:r>
              <a:rPr lang="en-US" altLang="zh-CN" dirty="0"/>
              <a:t>Γ </a:t>
            </a:r>
            <a:r>
              <a:rPr lang="zh-CN" altLang="en-US" dirty="0"/>
              <a:t>值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-5000 </a:t>
            </a:r>
            <a:r>
              <a:rPr lang="zh-CN" altLang="en-US" dirty="0"/>
              <a:t>，</a:t>
            </a:r>
            <a:r>
              <a:rPr lang="zh-CN" altLang="en-US" dirty="0" smtClean="0"/>
              <a:t>该组合</a:t>
            </a:r>
            <a:r>
              <a:rPr lang="zh-CN" altLang="en-US" dirty="0"/>
              <a:t>中标的资产的某个看涨期权多头的</a:t>
            </a:r>
            <a:r>
              <a:rPr lang="en-US" altLang="zh-CN" dirty="0"/>
              <a:t>Δ </a:t>
            </a:r>
            <a:r>
              <a:rPr lang="zh-CN" altLang="en-US" dirty="0"/>
              <a:t>和</a:t>
            </a:r>
            <a:r>
              <a:rPr lang="en-US" altLang="zh-CN" dirty="0"/>
              <a:t>Γ </a:t>
            </a:r>
            <a:r>
              <a:rPr lang="zh-CN" altLang="en-US" dirty="0"/>
              <a:t>值</a:t>
            </a:r>
            <a:r>
              <a:rPr lang="zh-CN" altLang="en-US" dirty="0" smtClean="0"/>
              <a:t>分别等于</a:t>
            </a:r>
            <a:r>
              <a:rPr lang="en-US" altLang="zh-CN" dirty="0"/>
              <a:t>0.80 </a:t>
            </a:r>
            <a:r>
              <a:rPr lang="zh-CN" altLang="en-US" dirty="0"/>
              <a:t>和</a:t>
            </a:r>
            <a:r>
              <a:rPr lang="en-US" altLang="zh-CN" dirty="0"/>
              <a:t>2.0 </a:t>
            </a:r>
            <a:r>
              <a:rPr lang="zh-CN" altLang="en-US" dirty="0"/>
              <a:t>。为使保值组合</a:t>
            </a:r>
            <a:r>
              <a:rPr lang="en-US" altLang="zh-CN" dirty="0"/>
              <a:t>Γ </a:t>
            </a:r>
            <a:r>
              <a:rPr lang="zh-CN" altLang="en-US" dirty="0"/>
              <a:t>中性，并保持</a:t>
            </a:r>
            <a:r>
              <a:rPr lang="en-US" altLang="zh-CN" dirty="0"/>
              <a:t>Δ </a:t>
            </a:r>
            <a:r>
              <a:rPr lang="zh-CN" altLang="en-US" dirty="0" smtClean="0"/>
              <a:t>中性</a:t>
            </a:r>
            <a:r>
              <a:rPr lang="zh-CN" altLang="en-US" dirty="0"/>
              <a:t>，该组合应购买多少份该期权，同时卖出多少份</a:t>
            </a:r>
            <a:r>
              <a:rPr lang="zh-CN" altLang="en-US" dirty="0" smtClean="0"/>
              <a:t>标的</a:t>
            </a:r>
            <a:r>
              <a:rPr lang="zh-CN" altLang="en-US" dirty="0"/>
              <a:t>资产？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8210C-0B05-4A26-8581-4E29457F7746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149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/>
              <a:t>14.2 </a:t>
            </a:r>
            <a:r>
              <a:rPr lang="zh-CN" altLang="en-US" dirty="0"/>
              <a:t>：</a:t>
            </a:r>
            <a:r>
              <a:rPr lang="en-US" altLang="zh-CN" dirty="0"/>
              <a:t>Gamma </a:t>
            </a:r>
            <a:r>
              <a:rPr lang="zh-CN" altLang="en-US" dirty="0"/>
              <a:t>中性</a:t>
            </a:r>
            <a:r>
              <a:rPr lang="en-US" altLang="zh-CN" dirty="0"/>
              <a:t>(cont.)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该组合应购入的看涨期权数量等于：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5000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2.0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=2500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购入</a:t>
                </a:r>
                <a:r>
                  <a:rPr lang="en-US" altLang="zh-CN" dirty="0"/>
                  <a:t>2500 </a:t>
                </a:r>
                <a:r>
                  <a:rPr lang="zh-CN" altLang="en-US" dirty="0"/>
                  <a:t>份看涨期权后，新组合的</a:t>
                </a:r>
                <a:r>
                  <a:rPr lang="en-US" altLang="zh-CN" dirty="0"/>
                  <a:t>Δ </a:t>
                </a:r>
                <a:r>
                  <a:rPr lang="zh-CN" altLang="en-US" dirty="0"/>
                  <a:t>值将由</a:t>
                </a:r>
                <a:r>
                  <a:rPr lang="en-US" altLang="zh-CN" dirty="0"/>
                  <a:t>0 </a:t>
                </a:r>
                <a:r>
                  <a:rPr lang="zh-CN" altLang="en-US" dirty="0" smtClean="0"/>
                  <a:t>增加到</a:t>
                </a:r>
                <a:r>
                  <a:rPr lang="en-US" altLang="zh-CN" dirty="0"/>
                  <a:t>2500 ×</a:t>
                </a:r>
                <a:r>
                  <a:rPr lang="en-US" altLang="zh-CN" dirty="0" smtClean="0"/>
                  <a:t>0.80 </a:t>
                </a:r>
                <a:r>
                  <a:rPr lang="en-US" altLang="zh-CN" dirty="0"/>
                  <a:t>= 2000 </a:t>
                </a:r>
                <a:r>
                  <a:rPr lang="zh-CN" altLang="en-US" dirty="0"/>
                  <a:t>。因此为保持</a:t>
                </a:r>
                <a:r>
                  <a:rPr lang="en-US" altLang="zh-CN" dirty="0"/>
                  <a:t>Δ </a:t>
                </a:r>
                <a:r>
                  <a:rPr lang="zh-CN" altLang="en-US" dirty="0"/>
                  <a:t>中性，应</a:t>
                </a:r>
                <a:r>
                  <a:rPr lang="zh-CN" altLang="en-US" dirty="0" smtClean="0"/>
                  <a:t>出售</a:t>
                </a:r>
                <a:r>
                  <a:rPr lang="en-US" altLang="zh-CN" dirty="0"/>
                  <a:t>2000 </a:t>
                </a:r>
                <a:r>
                  <a:rPr lang="zh-CN" altLang="en-US" dirty="0"/>
                  <a:t>份标的资产。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884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8210C-0B05-4A26-8581-4E29457F7746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44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期权的</a:t>
            </a:r>
            <a:r>
              <a:rPr lang="en-US" altLang="zh-CN" dirty="0"/>
              <a:t>Delta</a:t>
            </a:r>
            <a:r>
              <a:rPr lang="zh-CN" altLang="en-US" dirty="0"/>
              <a:t>（</a:t>
            </a:r>
            <a:r>
              <a:rPr lang="el-GR" altLang="zh-CN" dirty="0"/>
              <a:t>Δ</a:t>
            </a:r>
            <a:r>
              <a:rPr lang="zh-CN" altLang="el-GR" dirty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268760"/>
                <a:ext cx="8229600" cy="4824536"/>
              </a:xfrm>
            </p:spPr>
            <p:txBody>
              <a:bodyPr/>
              <a:lstStyle/>
              <a:p>
                <a:r>
                  <a:rPr lang="zh-CN" altLang="en-US" dirty="0" smtClean="0"/>
                  <a:t>证券的</a:t>
                </a:r>
                <a:r>
                  <a:rPr lang="en-US" altLang="zh-CN" dirty="0"/>
                  <a:t>Delta</a:t>
                </a:r>
                <a:r>
                  <a:rPr lang="zh-CN" altLang="en-US" dirty="0"/>
                  <a:t>（ </a:t>
                </a:r>
                <a:r>
                  <a:rPr lang="en-US" altLang="zh-CN" dirty="0"/>
                  <a:t>Δ </a:t>
                </a:r>
                <a:r>
                  <a:rPr lang="zh-CN" altLang="en-US" dirty="0"/>
                  <a:t>）是证券价格对标的资产价格的一</a:t>
                </a:r>
                <a:r>
                  <a:rPr lang="zh-CN" altLang="en-US" dirty="0" smtClean="0"/>
                  <a:t>阶偏导数</a:t>
                </a:r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几何上来看，期权</a:t>
                </a:r>
                <a:r>
                  <a:rPr lang="en-US" altLang="zh-CN" dirty="0"/>
                  <a:t>Δ </a:t>
                </a:r>
                <a:r>
                  <a:rPr lang="zh-CN" altLang="en-US" dirty="0"/>
                  <a:t>是期权价格与标的资产价格</a:t>
                </a:r>
                <a:r>
                  <a:rPr lang="zh-CN" altLang="en-US" dirty="0" smtClean="0"/>
                  <a:t>关系曲线</a:t>
                </a:r>
                <a:r>
                  <a:rPr lang="zh-CN" altLang="en-US" dirty="0"/>
                  <a:t>的切线的斜率。</a:t>
                </a:r>
              </a:p>
              <a:p>
                <a:r>
                  <a:rPr lang="zh-CN" altLang="en-US" dirty="0"/>
                  <a:t>期权</a:t>
                </a:r>
                <a:r>
                  <a:rPr lang="en-US" altLang="zh-CN" dirty="0"/>
                  <a:t>Δ </a:t>
                </a:r>
                <a:r>
                  <a:rPr lang="zh-CN" altLang="en-US" dirty="0"/>
                  <a:t>表示在其他条件不变的情况下，标的资产</a:t>
                </a:r>
                <a:r>
                  <a:rPr lang="zh-CN" altLang="en-US" dirty="0" smtClean="0"/>
                  <a:t>价格的</a:t>
                </a:r>
                <a:r>
                  <a:rPr lang="zh-CN" altLang="en-US" dirty="0"/>
                  <a:t>微小变动所导致的期权价格的变动，它衡量了</a:t>
                </a:r>
                <a:r>
                  <a:rPr lang="zh-CN" altLang="en-US" dirty="0" smtClean="0"/>
                  <a:t>证券价格</a:t>
                </a:r>
                <a:r>
                  <a:rPr lang="zh-CN" altLang="en-US" dirty="0"/>
                  <a:t>对标的资产价格变动的敏感度。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268760"/>
                <a:ext cx="8229600" cy="4824536"/>
              </a:xfrm>
              <a:blipFill rotWithShape="1">
                <a:blip r:embed="rId2"/>
                <a:stretch>
                  <a:fillRect l="-667" t="-2020" r="-1704" b="-1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8210C-0B05-4A26-8581-4E29457F7746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800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1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 dirty="0"/>
              <a:t>Δ</a:t>
            </a:r>
            <a:r>
              <a:rPr lang="zh-CN" altLang="el-GR" dirty="0"/>
              <a:t>、</a:t>
            </a:r>
            <a:r>
              <a:rPr lang="el-GR" altLang="zh-CN" dirty="0"/>
              <a:t>Θ </a:t>
            </a:r>
            <a:r>
              <a:rPr lang="zh-CN" altLang="en-US" dirty="0"/>
              <a:t>和</a:t>
            </a:r>
            <a:r>
              <a:rPr lang="el-GR" altLang="zh-CN" dirty="0"/>
              <a:t>Γ </a:t>
            </a:r>
            <a:r>
              <a:rPr lang="zh-CN" altLang="en-US" dirty="0"/>
              <a:t>之间的关系</a:t>
            </a:r>
            <a:r>
              <a:rPr lang="en-US" altLang="zh-CN" dirty="0"/>
              <a:t>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Δ </a:t>
            </a:r>
            <a:r>
              <a:rPr lang="zh-CN" altLang="en-US" dirty="0"/>
              <a:t>中性，</a:t>
            </a:r>
          </a:p>
          <a:p>
            <a:endParaRPr lang="en-US" altLang="zh-CN" dirty="0" smtClean="0"/>
          </a:p>
          <a:p>
            <a:pPr marL="327025" lvl="1" indent="0">
              <a:buNone/>
            </a:pPr>
            <a:r>
              <a:rPr lang="zh-CN" altLang="en-US" sz="3000" dirty="0">
                <a:cs typeface="+mn-cs"/>
              </a:rPr>
              <a:t>对于一个</a:t>
            </a:r>
            <a:r>
              <a:rPr lang="en-US" altLang="zh-CN" sz="3000" dirty="0">
                <a:cs typeface="+mn-cs"/>
              </a:rPr>
              <a:t>Δ </a:t>
            </a:r>
            <a:r>
              <a:rPr lang="zh-CN" altLang="en-US" sz="3000" dirty="0">
                <a:cs typeface="+mn-cs"/>
              </a:rPr>
              <a:t>中性组合，若</a:t>
            </a:r>
            <a:r>
              <a:rPr lang="en-US" altLang="zh-CN" sz="3000" dirty="0">
                <a:cs typeface="+mn-cs"/>
              </a:rPr>
              <a:t>Θ </a:t>
            </a:r>
            <a:r>
              <a:rPr lang="zh-CN" altLang="en-US" sz="3000" dirty="0">
                <a:cs typeface="+mn-cs"/>
              </a:rPr>
              <a:t>为负值并且很大时， </a:t>
            </a:r>
            <a:r>
              <a:rPr lang="en-US" altLang="zh-CN" sz="3000" dirty="0">
                <a:cs typeface="+mn-cs"/>
              </a:rPr>
              <a:t>Γ </a:t>
            </a:r>
            <a:r>
              <a:rPr lang="zh-CN" altLang="en-US" sz="3000" dirty="0">
                <a:cs typeface="+mn-cs"/>
              </a:rPr>
              <a:t>将会为正值并且也很大。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Δ </a:t>
            </a:r>
            <a:r>
              <a:rPr lang="zh-CN" altLang="en-US" dirty="0"/>
              <a:t>和</a:t>
            </a:r>
            <a:r>
              <a:rPr lang="en-US" altLang="zh-CN" dirty="0"/>
              <a:t>Γ </a:t>
            </a:r>
            <a:r>
              <a:rPr lang="zh-CN" altLang="en-US" dirty="0"/>
              <a:t>同时中性，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              Θ </a:t>
            </a:r>
            <a:r>
              <a:rPr lang="en-US" altLang="zh-CN" dirty="0"/>
              <a:t>= </a:t>
            </a:r>
            <a:r>
              <a:rPr lang="en-US" altLang="zh-CN" dirty="0" err="1"/>
              <a:t>rf</a:t>
            </a:r>
            <a:endParaRPr lang="en-US" altLang="zh-CN" dirty="0"/>
          </a:p>
          <a:p>
            <a:pPr marL="327025" lvl="1" indent="0">
              <a:buNone/>
            </a:pPr>
            <a:r>
              <a:rPr lang="en-US" altLang="zh-CN" sz="3000" dirty="0">
                <a:cs typeface="+mn-cs"/>
              </a:rPr>
              <a:t>Δ </a:t>
            </a:r>
            <a:r>
              <a:rPr lang="zh-CN" altLang="en-US" sz="3000" dirty="0">
                <a:cs typeface="+mn-cs"/>
              </a:rPr>
              <a:t>中性和</a:t>
            </a:r>
            <a:r>
              <a:rPr lang="en-US" altLang="zh-CN" sz="3000" dirty="0">
                <a:cs typeface="+mn-cs"/>
              </a:rPr>
              <a:t>Γ </a:t>
            </a:r>
            <a:r>
              <a:rPr lang="zh-CN" altLang="en-US" sz="3000" dirty="0">
                <a:cs typeface="+mn-cs"/>
              </a:rPr>
              <a:t>中性组合的价值将随时间以无风险连续复利率的速度增长。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8210C-0B05-4A26-8581-4E29457F7746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206876"/>
              </p:ext>
            </p:extLst>
          </p:nvPr>
        </p:nvGraphicFramePr>
        <p:xfrm>
          <a:off x="2743200" y="1989138"/>
          <a:ext cx="298092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74" name="Equation" r:id="rId3" imgW="1155600" imgH="393480" progId="Equation.DSMT4">
                  <p:embed/>
                </p:oleObj>
              </mc:Choice>
              <mc:Fallback>
                <p:oleObj name="Equation" r:id="rId3" imgW="1155600" imgH="39348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89138"/>
                        <a:ext cx="2980928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871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 dirty="0"/>
              <a:t>Δ</a:t>
            </a:r>
            <a:r>
              <a:rPr lang="zh-CN" altLang="el-GR" dirty="0"/>
              <a:t>、</a:t>
            </a:r>
            <a:r>
              <a:rPr lang="el-GR" altLang="zh-CN" dirty="0"/>
              <a:t>Θ </a:t>
            </a:r>
            <a:r>
              <a:rPr lang="zh-CN" altLang="en-US" dirty="0"/>
              <a:t>和</a:t>
            </a:r>
            <a:r>
              <a:rPr lang="el-GR" altLang="zh-CN" dirty="0"/>
              <a:t>Γ </a:t>
            </a:r>
            <a:r>
              <a:rPr lang="zh-CN" altLang="en-US" dirty="0"/>
              <a:t>之间的关系</a:t>
            </a:r>
            <a:r>
              <a:rPr lang="en-US" altLang="zh-CN" dirty="0"/>
              <a:t>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对于一个</a:t>
            </a:r>
            <a:r>
              <a:rPr lang="en-US" altLang="zh-CN" dirty="0"/>
              <a:t>Δ </a:t>
            </a:r>
            <a:r>
              <a:rPr lang="zh-CN" altLang="en-US" dirty="0"/>
              <a:t>中性组合，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Symbol" pitchFamily="18" charset="2"/>
                <a:ea typeface="华文细黑" pitchFamily="2" charset="-122"/>
              </a:rPr>
              <a:t>      </a:t>
            </a: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Symbol" pitchFamily="18" charset="2"/>
              <a:ea typeface="华文细黑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Symbol" pitchFamily="18" charset="2"/>
                <a:ea typeface="华文细黑" pitchFamily="2" charset="-122"/>
              </a:rPr>
              <a:t>                     DP</a:t>
            </a:r>
            <a:r>
              <a:rPr lang="en-US" altLang="zh-CN" dirty="0" smtClean="0">
                <a:solidFill>
                  <a:srgbClr val="000000"/>
                </a:solidFill>
                <a:ea typeface="华文细黑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ymbol" pitchFamily="18" charset="2"/>
                <a:ea typeface="华文细黑" pitchFamily="2" charset="-122"/>
              </a:rPr>
              <a:t>»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ymbol" pitchFamily="18" charset="2"/>
                <a:ea typeface="华文细黑" pitchFamily="2" charset="-12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Symbol" pitchFamily="18" charset="2"/>
                <a:ea typeface="华文细黑" pitchFamily="2" charset="-122"/>
              </a:rPr>
              <a:t>D</a:t>
            </a:r>
            <a:r>
              <a:rPr lang="en-US" altLang="zh-CN" i="1" dirty="0" err="1">
                <a:solidFill>
                  <a:srgbClr val="000000"/>
                </a:solidFill>
                <a:latin typeface="Garamond"/>
                <a:ea typeface="华文细黑" pitchFamily="2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Garamond"/>
                <a:ea typeface="华文细黑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 + ½</a:t>
            </a:r>
            <a:r>
              <a:rPr lang="en-US" altLang="zh-CN" dirty="0">
                <a:solidFill>
                  <a:srgbClr val="000000"/>
                </a:solidFill>
                <a:latin typeface="Symbol" pitchFamily="18" charset="2"/>
                <a:ea typeface="华文细黑" pitchFamily="2" charset="-122"/>
              </a:rPr>
              <a:t>GD</a:t>
            </a:r>
            <a:r>
              <a:rPr lang="en-US" altLang="zh-CN" i="1" dirty="0">
                <a:solidFill>
                  <a:srgbClr val="000000"/>
                </a:solidFill>
                <a:latin typeface="Garamond"/>
                <a:ea typeface="华文细黑" pitchFamily="2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ea typeface="华文细黑" pitchFamily="2" charset="-122"/>
              </a:rPr>
              <a:t> </a:t>
            </a:r>
            <a:r>
              <a:rPr lang="en-US" altLang="zh-CN" baseline="30000" dirty="0">
                <a:solidFill>
                  <a:srgbClr val="000000"/>
                </a:solidFill>
                <a:ea typeface="华文细黑" pitchFamily="2" charset="-122"/>
              </a:rPr>
              <a:t>2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8210C-0B05-4A26-8581-4E29457F7746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822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7031" y="404664"/>
            <a:ext cx="7846640" cy="12192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l-GR" dirty="0">
                <a:solidFill>
                  <a:schemeClr val="tx2">
                    <a:satMod val="130000"/>
                  </a:schemeClr>
                </a:solidFill>
              </a:rPr>
              <a:t>Δ、Θ 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和</a:t>
            </a:r>
            <a:r>
              <a:rPr lang="el-GR" dirty="0">
                <a:solidFill>
                  <a:schemeClr val="tx2">
                    <a:satMod val="130000"/>
                  </a:schemeClr>
                </a:solidFill>
              </a:rPr>
              <a:t>Γ 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之间的关系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(</a:t>
            </a: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cont.)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405605" y="1521558"/>
            <a:ext cx="8458200" cy="9906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dirty="0"/>
              <a:t>对于一个</a:t>
            </a:r>
            <a:r>
              <a:rPr lang="en-US" altLang="zh-CN" dirty="0"/>
              <a:t>Δ </a:t>
            </a:r>
            <a:r>
              <a:rPr lang="zh-CN" altLang="en-US" dirty="0"/>
              <a:t>中性组合</a:t>
            </a:r>
            <a:r>
              <a:rPr lang="zh-CN" altLang="en-US" dirty="0" smtClean="0"/>
              <a:t>，</a:t>
            </a:r>
            <a:r>
              <a:rPr lang="en-US" dirty="0" smtClean="0"/>
              <a:t>, </a:t>
            </a:r>
            <a:r>
              <a:rPr lang="en-US" dirty="0" smtClean="0">
                <a:latin typeface="Symbol" pitchFamily="18" charset="2"/>
              </a:rPr>
              <a:t>DP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»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 </a:t>
            </a:r>
            <a:r>
              <a:rPr lang="en-US" dirty="0" err="1" smtClean="0">
                <a:latin typeface="Symbol" pitchFamily="18" charset="2"/>
              </a:rPr>
              <a:t>D</a:t>
            </a:r>
            <a:r>
              <a:rPr lang="en-US" i="1" dirty="0" err="1" smtClean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/>
              <a:t> + ½</a:t>
            </a:r>
            <a:r>
              <a:rPr lang="en-US" dirty="0" smtClean="0">
                <a:latin typeface="Symbol" pitchFamily="18" charset="2"/>
              </a:rPr>
              <a:t>GD</a:t>
            </a:r>
            <a:r>
              <a:rPr lang="en-US" i="1" dirty="0" smtClean="0">
                <a:latin typeface="+mj-lt"/>
              </a:rPr>
              <a:t>S</a:t>
            </a:r>
            <a:r>
              <a:rPr lang="en-US" dirty="0" smtClean="0"/>
              <a:t> </a:t>
            </a:r>
            <a:r>
              <a:rPr lang="en-US" baseline="30000" dirty="0" smtClean="0"/>
              <a:t>2</a:t>
            </a:r>
            <a:r>
              <a:rPr lang="en-US" dirty="0" smtClean="0"/>
              <a:t>   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mtClean="0">
                <a:solidFill>
                  <a:srgbClr val="000000"/>
                </a:solidFill>
              </a:rPr>
              <a:t>Copyright © 2012 Zhenlong Zheng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575193A-60A6-491E-87E6-02A9FEDD2EA4}" type="slidenum">
              <a:rPr lang="en-US" altLang="en-US">
                <a:solidFill>
                  <a:srgbClr val="000000"/>
                </a:solidFill>
              </a:rPr>
              <a:pPr eaLnBrk="1" hangingPunct="1"/>
              <a:t>43</a:t>
            </a:fld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26630" name="Group 31"/>
          <p:cNvGrpSpPr>
            <a:grpSpLocks/>
          </p:cNvGrpSpPr>
          <p:nvPr/>
        </p:nvGrpSpPr>
        <p:grpSpPr bwMode="auto">
          <a:xfrm>
            <a:off x="1752600" y="2484438"/>
            <a:ext cx="6381804" cy="3446032"/>
            <a:chOff x="1028700" y="2484438"/>
            <a:chExt cx="7086600" cy="3749675"/>
          </a:xfrm>
        </p:grpSpPr>
        <p:grpSp>
          <p:nvGrpSpPr>
            <p:cNvPr id="26631" name="Group 9"/>
            <p:cNvGrpSpPr>
              <a:grpSpLocks/>
            </p:cNvGrpSpPr>
            <p:nvPr/>
          </p:nvGrpSpPr>
          <p:grpSpPr bwMode="auto">
            <a:xfrm>
              <a:off x="5184775" y="3730625"/>
              <a:ext cx="2414588" cy="827088"/>
              <a:chOff x="3266" y="2350"/>
              <a:chExt cx="1521" cy="521"/>
            </a:xfrm>
          </p:grpSpPr>
          <p:sp>
            <p:nvSpPr>
              <p:cNvPr id="26651" name="Freeform 4"/>
              <p:cNvSpPr>
                <a:spLocks/>
              </p:cNvSpPr>
              <p:nvPr/>
            </p:nvSpPr>
            <p:spPr bwMode="auto">
              <a:xfrm>
                <a:off x="3266" y="2583"/>
                <a:ext cx="221" cy="284"/>
              </a:xfrm>
              <a:custGeom>
                <a:avLst/>
                <a:gdLst>
                  <a:gd name="T0" fmla="*/ 0 w 221"/>
                  <a:gd name="T1" fmla="*/ 283 h 284"/>
                  <a:gd name="T2" fmla="*/ 4 w 221"/>
                  <a:gd name="T3" fmla="*/ 283 h 284"/>
                  <a:gd name="T4" fmla="*/ 9 w 221"/>
                  <a:gd name="T5" fmla="*/ 275 h 284"/>
                  <a:gd name="T6" fmla="*/ 13 w 221"/>
                  <a:gd name="T7" fmla="*/ 271 h 284"/>
                  <a:gd name="T8" fmla="*/ 18 w 221"/>
                  <a:gd name="T9" fmla="*/ 262 h 284"/>
                  <a:gd name="T10" fmla="*/ 22 w 221"/>
                  <a:gd name="T11" fmla="*/ 258 h 284"/>
                  <a:gd name="T12" fmla="*/ 66 w 221"/>
                  <a:gd name="T13" fmla="*/ 185 h 284"/>
                  <a:gd name="T14" fmla="*/ 113 w 221"/>
                  <a:gd name="T15" fmla="*/ 115 h 284"/>
                  <a:gd name="T16" fmla="*/ 173 w 221"/>
                  <a:gd name="T17" fmla="*/ 41 h 284"/>
                  <a:gd name="T18" fmla="*/ 198 w 221"/>
                  <a:gd name="T19" fmla="*/ 25 h 284"/>
                  <a:gd name="T20" fmla="*/ 220 w 221"/>
                  <a:gd name="T21" fmla="*/ 0 h 28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21"/>
                  <a:gd name="T34" fmla="*/ 0 h 284"/>
                  <a:gd name="T35" fmla="*/ 221 w 221"/>
                  <a:gd name="T36" fmla="*/ 284 h 28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21" h="284">
                    <a:moveTo>
                      <a:pt x="0" y="283"/>
                    </a:moveTo>
                    <a:lnTo>
                      <a:pt x="4" y="283"/>
                    </a:lnTo>
                    <a:lnTo>
                      <a:pt x="9" y="275"/>
                    </a:lnTo>
                    <a:lnTo>
                      <a:pt x="13" y="271"/>
                    </a:lnTo>
                    <a:lnTo>
                      <a:pt x="18" y="262"/>
                    </a:lnTo>
                    <a:lnTo>
                      <a:pt x="22" y="258"/>
                    </a:lnTo>
                    <a:lnTo>
                      <a:pt x="66" y="185"/>
                    </a:lnTo>
                    <a:lnTo>
                      <a:pt x="113" y="115"/>
                    </a:lnTo>
                    <a:lnTo>
                      <a:pt x="173" y="41"/>
                    </a:lnTo>
                    <a:lnTo>
                      <a:pt x="198" y="25"/>
                    </a:lnTo>
                    <a:lnTo>
                      <a:pt x="220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652" name="Freeform 5"/>
              <p:cNvSpPr>
                <a:spLocks/>
              </p:cNvSpPr>
              <p:nvPr/>
            </p:nvSpPr>
            <p:spPr bwMode="auto">
              <a:xfrm>
                <a:off x="3490" y="2366"/>
                <a:ext cx="369" cy="218"/>
              </a:xfrm>
              <a:custGeom>
                <a:avLst/>
                <a:gdLst>
                  <a:gd name="T0" fmla="*/ 0 w 369"/>
                  <a:gd name="T1" fmla="*/ 217 h 218"/>
                  <a:gd name="T2" fmla="*/ 104 w 369"/>
                  <a:gd name="T3" fmla="*/ 123 h 218"/>
                  <a:gd name="T4" fmla="*/ 249 w 369"/>
                  <a:gd name="T5" fmla="*/ 45 h 218"/>
                  <a:gd name="T6" fmla="*/ 368 w 369"/>
                  <a:gd name="T7" fmla="*/ 0 h 2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9"/>
                  <a:gd name="T13" fmla="*/ 0 h 218"/>
                  <a:gd name="T14" fmla="*/ 369 w 369"/>
                  <a:gd name="T15" fmla="*/ 218 h 2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9" h="218">
                    <a:moveTo>
                      <a:pt x="0" y="217"/>
                    </a:moveTo>
                    <a:lnTo>
                      <a:pt x="104" y="123"/>
                    </a:lnTo>
                    <a:lnTo>
                      <a:pt x="249" y="45"/>
                    </a:lnTo>
                    <a:lnTo>
                      <a:pt x="368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653" name="Freeform 6"/>
              <p:cNvSpPr>
                <a:spLocks/>
              </p:cNvSpPr>
              <p:nvPr/>
            </p:nvSpPr>
            <p:spPr bwMode="auto">
              <a:xfrm>
                <a:off x="3858" y="2350"/>
                <a:ext cx="389" cy="36"/>
              </a:xfrm>
              <a:custGeom>
                <a:avLst/>
                <a:gdLst>
                  <a:gd name="T0" fmla="*/ 0 w 389"/>
                  <a:gd name="T1" fmla="*/ 16 h 36"/>
                  <a:gd name="T2" fmla="*/ 129 w 389"/>
                  <a:gd name="T3" fmla="*/ 0 h 36"/>
                  <a:gd name="T4" fmla="*/ 226 w 389"/>
                  <a:gd name="T5" fmla="*/ 0 h 36"/>
                  <a:gd name="T6" fmla="*/ 388 w 389"/>
                  <a:gd name="T7" fmla="*/ 35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9"/>
                  <a:gd name="T13" fmla="*/ 0 h 36"/>
                  <a:gd name="T14" fmla="*/ 389 w 389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9" h="36">
                    <a:moveTo>
                      <a:pt x="0" y="16"/>
                    </a:moveTo>
                    <a:lnTo>
                      <a:pt x="129" y="0"/>
                    </a:lnTo>
                    <a:lnTo>
                      <a:pt x="226" y="0"/>
                    </a:lnTo>
                    <a:lnTo>
                      <a:pt x="388" y="35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654" name="Freeform 7"/>
              <p:cNvSpPr>
                <a:spLocks/>
              </p:cNvSpPr>
              <p:nvPr/>
            </p:nvSpPr>
            <p:spPr bwMode="auto">
              <a:xfrm>
                <a:off x="4246" y="2385"/>
                <a:ext cx="375" cy="262"/>
              </a:xfrm>
              <a:custGeom>
                <a:avLst/>
                <a:gdLst>
                  <a:gd name="T0" fmla="*/ 0 w 375"/>
                  <a:gd name="T1" fmla="*/ 0 h 262"/>
                  <a:gd name="T2" fmla="*/ 138 w 375"/>
                  <a:gd name="T3" fmla="*/ 62 h 262"/>
                  <a:gd name="T4" fmla="*/ 223 w 375"/>
                  <a:gd name="T5" fmla="*/ 116 h 262"/>
                  <a:gd name="T6" fmla="*/ 321 w 375"/>
                  <a:gd name="T7" fmla="*/ 203 h 262"/>
                  <a:gd name="T8" fmla="*/ 374 w 375"/>
                  <a:gd name="T9" fmla="*/ 261 h 2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5"/>
                  <a:gd name="T16" fmla="*/ 0 h 262"/>
                  <a:gd name="T17" fmla="*/ 375 w 375"/>
                  <a:gd name="T18" fmla="*/ 262 h 2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5" h="262">
                    <a:moveTo>
                      <a:pt x="0" y="0"/>
                    </a:moveTo>
                    <a:lnTo>
                      <a:pt x="138" y="62"/>
                    </a:lnTo>
                    <a:lnTo>
                      <a:pt x="223" y="116"/>
                    </a:lnTo>
                    <a:lnTo>
                      <a:pt x="321" y="203"/>
                    </a:lnTo>
                    <a:lnTo>
                      <a:pt x="374" y="261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655" name="Freeform 8"/>
              <p:cNvSpPr>
                <a:spLocks/>
              </p:cNvSpPr>
              <p:nvPr/>
            </p:nvSpPr>
            <p:spPr bwMode="auto">
              <a:xfrm>
                <a:off x="4620" y="2646"/>
                <a:ext cx="167" cy="225"/>
              </a:xfrm>
              <a:custGeom>
                <a:avLst/>
                <a:gdLst>
                  <a:gd name="T0" fmla="*/ 0 w 167"/>
                  <a:gd name="T1" fmla="*/ 0 h 225"/>
                  <a:gd name="T2" fmla="*/ 40 w 167"/>
                  <a:gd name="T3" fmla="*/ 41 h 225"/>
                  <a:gd name="T4" fmla="*/ 83 w 167"/>
                  <a:gd name="T5" fmla="*/ 98 h 225"/>
                  <a:gd name="T6" fmla="*/ 128 w 167"/>
                  <a:gd name="T7" fmla="*/ 163 h 225"/>
                  <a:gd name="T8" fmla="*/ 166 w 167"/>
                  <a:gd name="T9" fmla="*/ 224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7"/>
                  <a:gd name="T16" fmla="*/ 0 h 225"/>
                  <a:gd name="T17" fmla="*/ 167 w 167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7" h="225">
                    <a:moveTo>
                      <a:pt x="0" y="0"/>
                    </a:moveTo>
                    <a:lnTo>
                      <a:pt x="40" y="41"/>
                    </a:lnTo>
                    <a:lnTo>
                      <a:pt x="83" y="98"/>
                    </a:lnTo>
                    <a:lnTo>
                      <a:pt x="128" y="163"/>
                    </a:lnTo>
                    <a:lnTo>
                      <a:pt x="166" y="224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6632" name="Group 12"/>
            <p:cNvGrpSpPr>
              <a:grpSpLocks/>
            </p:cNvGrpSpPr>
            <p:nvPr/>
          </p:nvGrpSpPr>
          <p:grpSpPr bwMode="auto">
            <a:xfrm>
              <a:off x="4914900" y="2514600"/>
              <a:ext cx="3200400" cy="3200400"/>
              <a:chOff x="3096" y="1584"/>
              <a:chExt cx="2016" cy="2016"/>
            </a:xfrm>
          </p:grpSpPr>
          <p:sp>
            <p:nvSpPr>
              <p:cNvPr id="26649" name="Line 10"/>
              <p:cNvSpPr>
                <a:spLocks noChangeShapeType="1"/>
              </p:cNvSpPr>
              <p:nvPr/>
            </p:nvSpPr>
            <p:spPr bwMode="auto">
              <a:xfrm>
                <a:off x="3096" y="2592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650" name="Line 11"/>
              <p:cNvSpPr>
                <a:spLocks noChangeShapeType="1"/>
              </p:cNvSpPr>
              <p:nvPr/>
            </p:nvSpPr>
            <p:spPr bwMode="auto">
              <a:xfrm flipV="1">
                <a:off x="4008" y="1584"/>
                <a:ext cx="0" cy="20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6633" name="Rectangle 13"/>
            <p:cNvSpPr>
              <a:spLocks noChangeArrowheads="1"/>
            </p:cNvSpPr>
            <p:nvPr/>
          </p:nvSpPr>
          <p:spPr bwMode="auto">
            <a:xfrm>
              <a:off x="6346825" y="2484438"/>
              <a:ext cx="746125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32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DP</a:t>
              </a:r>
            </a:p>
          </p:txBody>
        </p:sp>
        <p:sp>
          <p:nvSpPr>
            <p:cNvPr id="26634" name="Rectangle 14"/>
            <p:cNvSpPr>
              <a:spLocks noChangeArrowheads="1"/>
            </p:cNvSpPr>
            <p:nvPr/>
          </p:nvSpPr>
          <p:spPr bwMode="auto">
            <a:xfrm>
              <a:off x="7261225" y="3551238"/>
              <a:ext cx="7493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32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D</a:t>
              </a:r>
              <a:r>
                <a:rPr lang="en-US" altLang="zh-CN" sz="3200" i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S</a:t>
              </a:r>
              <a:r>
                <a:rPr lang="en-US" altLang="zh-CN" sz="3200" i="1">
                  <a:solidFill>
                    <a:srgbClr val="000000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26635" name="Rectangle 15"/>
            <p:cNvSpPr>
              <a:spLocks noChangeArrowheads="1"/>
            </p:cNvSpPr>
            <p:nvPr/>
          </p:nvSpPr>
          <p:spPr bwMode="auto">
            <a:xfrm>
              <a:off x="5356225" y="5729288"/>
              <a:ext cx="1708835" cy="503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CN" altLang="en-US" sz="2400" dirty="0">
                  <a:solidFill>
                    <a:srgbClr val="000000"/>
                  </a:solidFill>
                  <a:ea typeface="宋体" pitchFamily="2" charset="-122"/>
                </a:rPr>
                <a:t>负</a:t>
              </a:r>
              <a:r>
                <a:rPr lang="en-US" altLang="zh-CN" sz="2400" dirty="0" smtClean="0">
                  <a:solidFill>
                    <a:srgbClr val="000000"/>
                  </a:solidFill>
                  <a:ea typeface="宋体" pitchFamily="2" charset="-122"/>
                </a:rPr>
                <a:t>Gamma</a:t>
              </a:r>
              <a:endParaRPr lang="en-US" altLang="zh-CN" sz="2400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grpSp>
          <p:nvGrpSpPr>
            <p:cNvPr id="26636" name="Group 25"/>
            <p:cNvGrpSpPr>
              <a:grpSpLocks/>
            </p:cNvGrpSpPr>
            <p:nvPr/>
          </p:nvGrpSpPr>
          <p:grpSpPr bwMode="auto">
            <a:xfrm>
              <a:off x="1028700" y="2514600"/>
              <a:ext cx="3200400" cy="3200400"/>
              <a:chOff x="648" y="1584"/>
              <a:chExt cx="2016" cy="2016"/>
            </a:xfrm>
          </p:grpSpPr>
          <p:grpSp>
            <p:nvGrpSpPr>
              <p:cNvPr id="26640" name="Group 21"/>
              <p:cNvGrpSpPr>
                <a:grpSpLocks/>
              </p:cNvGrpSpPr>
              <p:nvPr/>
            </p:nvGrpSpPr>
            <p:grpSpPr bwMode="auto">
              <a:xfrm>
                <a:off x="818" y="2350"/>
                <a:ext cx="1521" cy="521"/>
                <a:chOff x="818" y="2350"/>
                <a:chExt cx="1521" cy="521"/>
              </a:xfrm>
            </p:grpSpPr>
            <p:sp>
              <p:nvSpPr>
                <p:cNvPr id="26644" name="Freeform 16"/>
                <p:cNvSpPr>
                  <a:spLocks/>
                </p:cNvSpPr>
                <p:nvPr/>
              </p:nvSpPr>
              <p:spPr bwMode="auto">
                <a:xfrm>
                  <a:off x="818" y="2354"/>
                  <a:ext cx="221" cy="284"/>
                </a:xfrm>
                <a:custGeom>
                  <a:avLst/>
                  <a:gdLst>
                    <a:gd name="T0" fmla="*/ 0 w 221"/>
                    <a:gd name="T1" fmla="*/ 0 h 284"/>
                    <a:gd name="T2" fmla="*/ 4 w 221"/>
                    <a:gd name="T3" fmla="*/ 0 h 284"/>
                    <a:gd name="T4" fmla="*/ 9 w 221"/>
                    <a:gd name="T5" fmla="*/ 8 h 284"/>
                    <a:gd name="T6" fmla="*/ 13 w 221"/>
                    <a:gd name="T7" fmla="*/ 12 h 284"/>
                    <a:gd name="T8" fmla="*/ 18 w 221"/>
                    <a:gd name="T9" fmla="*/ 21 h 284"/>
                    <a:gd name="T10" fmla="*/ 22 w 221"/>
                    <a:gd name="T11" fmla="*/ 25 h 284"/>
                    <a:gd name="T12" fmla="*/ 66 w 221"/>
                    <a:gd name="T13" fmla="*/ 98 h 284"/>
                    <a:gd name="T14" fmla="*/ 113 w 221"/>
                    <a:gd name="T15" fmla="*/ 168 h 284"/>
                    <a:gd name="T16" fmla="*/ 173 w 221"/>
                    <a:gd name="T17" fmla="*/ 242 h 284"/>
                    <a:gd name="T18" fmla="*/ 198 w 221"/>
                    <a:gd name="T19" fmla="*/ 258 h 284"/>
                    <a:gd name="T20" fmla="*/ 220 w 221"/>
                    <a:gd name="T21" fmla="*/ 283 h 28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21"/>
                    <a:gd name="T34" fmla="*/ 0 h 284"/>
                    <a:gd name="T35" fmla="*/ 221 w 221"/>
                    <a:gd name="T36" fmla="*/ 284 h 28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21" h="284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9" y="8"/>
                      </a:lnTo>
                      <a:lnTo>
                        <a:pt x="13" y="12"/>
                      </a:lnTo>
                      <a:lnTo>
                        <a:pt x="18" y="21"/>
                      </a:lnTo>
                      <a:lnTo>
                        <a:pt x="22" y="25"/>
                      </a:lnTo>
                      <a:lnTo>
                        <a:pt x="66" y="98"/>
                      </a:lnTo>
                      <a:lnTo>
                        <a:pt x="113" y="168"/>
                      </a:lnTo>
                      <a:lnTo>
                        <a:pt x="173" y="242"/>
                      </a:lnTo>
                      <a:lnTo>
                        <a:pt x="198" y="258"/>
                      </a:lnTo>
                      <a:lnTo>
                        <a:pt x="220" y="283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645" name="Freeform 17"/>
                <p:cNvSpPr>
                  <a:spLocks/>
                </p:cNvSpPr>
                <p:nvPr/>
              </p:nvSpPr>
              <p:spPr bwMode="auto">
                <a:xfrm>
                  <a:off x="1042" y="2637"/>
                  <a:ext cx="369" cy="218"/>
                </a:xfrm>
                <a:custGeom>
                  <a:avLst/>
                  <a:gdLst>
                    <a:gd name="T0" fmla="*/ 0 w 369"/>
                    <a:gd name="T1" fmla="*/ 0 h 218"/>
                    <a:gd name="T2" fmla="*/ 104 w 369"/>
                    <a:gd name="T3" fmla="*/ 94 h 218"/>
                    <a:gd name="T4" fmla="*/ 249 w 369"/>
                    <a:gd name="T5" fmla="*/ 172 h 218"/>
                    <a:gd name="T6" fmla="*/ 368 w 369"/>
                    <a:gd name="T7" fmla="*/ 217 h 2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9"/>
                    <a:gd name="T13" fmla="*/ 0 h 218"/>
                    <a:gd name="T14" fmla="*/ 369 w 369"/>
                    <a:gd name="T15" fmla="*/ 218 h 2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9" h="218">
                      <a:moveTo>
                        <a:pt x="0" y="0"/>
                      </a:moveTo>
                      <a:lnTo>
                        <a:pt x="104" y="94"/>
                      </a:lnTo>
                      <a:lnTo>
                        <a:pt x="249" y="172"/>
                      </a:lnTo>
                      <a:lnTo>
                        <a:pt x="368" y="217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646" name="Freeform 18"/>
                <p:cNvSpPr>
                  <a:spLocks/>
                </p:cNvSpPr>
                <p:nvPr/>
              </p:nvSpPr>
              <p:spPr bwMode="auto">
                <a:xfrm>
                  <a:off x="1410" y="2835"/>
                  <a:ext cx="389" cy="36"/>
                </a:xfrm>
                <a:custGeom>
                  <a:avLst/>
                  <a:gdLst>
                    <a:gd name="T0" fmla="*/ 0 w 389"/>
                    <a:gd name="T1" fmla="*/ 19 h 36"/>
                    <a:gd name="T2" fmla="*/ 129 w 389"/>
                    <a:gd name="T3" fmla="*/ 35 h 36"/>
                    <a:gd name="T4" fmla="*/ 226 w 389"/>
                    <a:gd name="T5" fmla="*/ 35 h 36"/>
                    <a:gd name="T6" fmla="*/ 388 w 389"/>
                    <a:gd name="T7" fmla="*/ 0 h 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89"/>
                    <a:gd name="T13" fmla="*/ 0 h 36"/>
                    <a:gd name="T14" fmla="*/ 389 w 389"/>
                    <a:gd name="T15" fmla="*/ 36 h 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89" h="36">
                      <a:moveTo>
                        <a:pt x="0" y="19"/>
                      </a:moveTo>
                      <a:lnTo>
                        <a:pt x="129" y="35"/>
                      </a:lnTo>
                      <a:lnTo>
                        <a:pt x="226" y="35"/>
                      </a:lnTo>
                      <a:lnTo>
                        <a:pt x="388" y="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647" name="Freeform 19"/>
                <p:cNvSpPr>
                  <a:spLocks/>
                </p:cNvSpPr>
                <p:nvPr/>
              </p:nvSpPr>
              <p:spPr bwMode="auto">
                <a:xfrm>
                  <a:off x="1798" y="2574"/>
                  <a:ext cx="375" cy="262"/>
                </a:xfrm>
                <a:custGeom>
                  <a:avLst/>
                  <a:gdLst>
                    <a:gd name="T0" fmla="*/ 0 w 375"/>
                    <a:gd name="T1" fmla="*/ 261 h 262"/>
                    <a:gd name="T2" fmla="*/ 138 w 375"/>
                    <a:gd name="T3" fmla="*/ 199 h 262"/>
                    <a:gd name="T4" fmla="*/ 223 w 375"/>
                    <a:gd name="T5" fmla="*/ 145 h 262"/>
                    <a:gd name="T6" fmla="*/ 321 w 375"/>
                    <a:gd name="T7" fmla="*/ 58 h 262"/>
                    <a:gd name="T8" fmla="*/ 374 w 375"/>
                    <a:gd name="T9" fmla="*/ 0 h 2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5"/>
                    <a:gd name="T16" fmla="*/ 0 h 262"/>
                    <a:gd name="T17" fmla="*/ 375 w 375"/>
                    <a:gd name="T18" fmla="*/ 262 h 2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5" h="262">
                      <a:moveTo>
                        <a:pt x="0" y="261"/>
                      </a:moveTo>
                      <a:lnTo>
                        <a:pt x="138" y="199"/>
                      </a:lnTo>
                      <a:lnTo>
                        <a:pt x="223" y="145"/>
                      </a:lnTo>
                      <a:lnTo>
                        <a:pt x="321" y="58"/>
                      </a:lnTo>
                      <a:lnTo>
                        <a:pt x="374" y="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648" name="Freeform 20"/>
                <p:cNvSpPr>
                  <a:spLocks/>
                </p:cNvSpPr>
                <p:nvPr/>
              </p:nvSpPr>
              <p:spPr bwMode="auto">
                <a:xfrm>
                  <a:off x="2172" y="2350"/>
                  <a:ext cx="167" cy="225"/>
                </a:xfrm>
                <a:custGeom>
                  <a:avLst/>
                  <a:gdLst>
                    <a:gd name="T0" fmla="*/ 0 w 167"/>
                    <a:gd name="T1" fmla="*/ 224 h 225"/>
                    <a:gd name="T2" fmla="*/ 40 w 167"/>
                    <a:gd name="T3" fmla="*/ 183 h 225"/>
                    <a:gd name="T4" fmla="*/ 83 w 167"/>
                    <a:gd name="T5" fmla="*/ 126 h 225"/>
                    <a:gd name="T6" fmla="*/ 128 w 167"/>
                    <a:gd name="T7" fmla="*/ 61 h 225"/>
                    <a:gd name="T8" fmla="*/ 166 w 167"/>
                    <a:gd name="T9" fmla="*/ 0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7"/>
                    <a:gd name="T16" fmla="*/ 0 h 225"/>
                    <a:gd name="T17" fmla="*/ 167 w 167"/>
                    <a:gd name="T18" fmla="*/ 225 h 2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7" h="225">
                      <a:moveTo>
                        <a:pt x="0" y="224"/>
                      </a:moveTo>
                      <a:lnTo>
                        <a:pt x="40" y="183"/>
                      </a:lnTo>
                      <a:lnTo>
                        <a:pt x="83" y="126"/>
                      </a:lnTo>
                      <a:lnTo>
                        <a:pt x="128" y="61"/>
                      </a:lnTo>
                      <a:lnTo>
                        <a:pt x="166" y="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6641" name="Group 24"/>
              <p:cNvGrpSpPr>
                <a:grpSpLocks/>
              </p:cNvGrpSpPr>
              <p:nvPr/>
            </p:nvGrpSpPr>
            <p:grpSpPr bwMode="auto">
              <a:xfrm>
                <a:off x="648" y="1584"/>
                <a:ext cx="2016" cy="2016"/>
                <a:chOff x="648" y="1584"/>
                <a:chExt cx="2016" cy="2016"/>
              </a:xfrm>
            </p:grpSpPr>
            <p:sp>
              <p:nvSpPr>
                <p:cNvPr id="26642" name="Line 22"/>
                <p:cNvSpPr>
                  <a:spLocks noChangeShapeType="1"/>
                </p:cNvSpPr>
                <p:nvPr/>
              </p:nvSpPr>
              <p:spPr bwMode="auto">
                <a:xfrm>
                  <a:off x="648" y="2592"/>
                  <a:ext cx="20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64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1560" y="1584"/>
                  <a:ext cx="0" cy="201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26637" name="Rectangle 26"/>
            <p:cNvSpPr>
              <a:spLocks noChangeArrowheads="1"/>
            </p:cNvSpPr>
            <p:nvPr/>
          </p:nvSpPr>
          <p:spPr bwMode="auto">
            <a:xfrm>
              <a:off x="2460625" y="2484438"/>
              <a:ext cx="746125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32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DP</a:t>
              </a:r>
            </a:p>
          </p:txBody>
        </p:sp>
        <p:sp>
          <p:nvSpPr>
            <p:cNvPr id="26638" name="Rectangle 27"/>
            <p:cNvSpPr>
              <a:spLocks noChangeArrowheads="1"/>
            </p:cNvSpPr>
            <p:nvPr/>
          </p:nvSpPr>
          <p:spPr bwMode="auto">
            <a:xfrm>
              <a:off x="3375025" y="4160838"/>
              <a:ext cx="7493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32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D</a:t>
              </a:r>
              <a:r>
                <a:rPr lang="en-US" altLang="zh-CN" sz="3200" i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S</a:t>
              </a:r>
              <a:r>
                <a:rPr lang="en-US" altLang="zh-CN" sz="3200" i="1">
                  <a:solidFill>
                    <a:srgbClr val="000000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26639" name="Rectangle 28"/>
            <p:cNvSpPr>
              <a:spLocks noChangeArrowheads="1"/>
            </p:cNvSpPr>
            <p:nvPr/>
          </p:nvSpPr>
          <p:spPr bwMode="auto">
            <a:xfrm>
              <a:off x="1393825" y="5715000"/>
              <a:ext cx="298291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zh-CN" altLang="en-US" sz="2400" dirty="0">
                  <a:solidFill>
                    <a:srgbClr val="000000"/>
                  </a:solidFill>
                  <a:ea typeface="宋体" pitchFamily="2" charset="-122"/>
                </a:rPr>
                <a:t>正</a:t>
              </a:r>
              <a:r>
                <a:rPr lang="en-US" altLang="zh-CN" sz="2400" dirty="0" smtClean="0">
                  <a:solidFill>
                    <a:srgbClr val="000000"/>
                  </a:solidFill>
                  <a:ea typeface="宋体" pitchFamily="2" charset="-122"/>
                </a:rPr>
                <a:t>Gamma</a:t>
              </a:r>
              <a:endParaRPr lang="en-US" altLang="zh-CN" sz="2400" dirty="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DF9376-4B2E-4122-B474-643B9D2EE78C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81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 dirty="0"/>
              <a:t>Δ</a:t>
            </a:r>
            <a:r>
              <a:rPr lang="zh-CN" altLang="el-GR" dirty="0"/>
              <a:t>、</a:t>
            </a:r>
            <a:r>
              <a:rPr lang="el-GR" altLang="zh-CN" dirty="0"/>
              <a:t>Θ </a:t>
            </a:r>
            <a:r>
              <a:rPr lang="zh-CN" altLang="en-US" dirty="0"/>
              <a:t>和</a:t>
            </a:r>
            <a:r>
              <a:rPr lang="el-GR" altLang="zh-CN" dirty="0"/>
              <a:t>Γ </a:t>
            </a:r>
            <a:r>
              <a:rPr lang="zh-CN" altLang="en-US" dirty="0"/>
              <a:t>的符号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34FCCB-4077-48A1-9D30-46971952DDE0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 2012 Zhenlong Zheng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468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568951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64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仿宋 Std R" pitchFamily="18" charset="-122"/>
                <a:ea typeface="Adobe 仿宋 Std R" pitchFamily="18" charset="-122"/>
              </a:rPr>
              <a:t>目录</a:t>
            </a:r>
            <a:endParaRPr lang="zh-CN" altLang="en-US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307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Delta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与期权的套期保值</a:t>
            </a:r>
          </a:p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Theta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与套期保值</a:t>
            </a:r>
          </a:p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Gamma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与套期保值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</a:rPr>
              <a:t>Vega </a:t>
            </a:r>
            <a:r>
              <a:rPr lang="zh-CN" altLang="en-US" dirty="0">
                <a:solidFill>
                  <a:srgbClr val="002060"/>
                </a:solidFill>
              </a:rPr>
              <a:t>、</a:t>
            </a:r>
            <a:r>
              <a:rPr lang="en-US" altLang="zh-CN" dirty="0">
                <a:solidFill>
                  <a:srgbClr val="002060"/>
                </a:solidFill>
              </a:rPr>
              <a:t>rho </a:t>
            </a:r>
            <a:r>
              <a:rPr lang="zh-CN" altLang="en-US" dirty="0">
                <a:solidFill>
                  <a:srgbClr val="002060"/>
                </a:solidFill>
              </a:rPr>
              <a:t>与套期保值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交易费用与套期保值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372C17-23C5-467F-8AFC-F8D6883216CE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Copyright ©2012  Zheng, Zhenlong &amp; Chen, Rong, XMU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17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 dirty="0">
                <a:solidFill>
                  <a:srgbClr val="000000"/>
                </a:solidFill>
                <a:latin typeface="Symbol" pitchFamily="18" charset="2"/>
                <a:ea typeface="宋体" pitchFamily="2" charset="-122"/>
                <a:cs typeface="+mn-cs"/>
              </a:rPr>
              <a:t>n</a:t>
            </a:r>
            <a:r>
              <a:rPr lang="zh-CN" altLang="en-US" dirty="0" smtClean="0"/>
              <a:t>的</a:t>
            </a:r>
            <a:r>
              <a:rPr lang="zh-CN" altLang="en-US" dirty="0"/>
              <a:t>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期权的</a:t>
                </a:r>
                <a:r>
                  <a:rPr lang="en-US" altLang="zh-CN" dirty="0"/>
                  <a:t>Vega</a:t>
                </a:r>
                <a:r>
                  <a:rPr lang="zh-CN" altLang="en-US" dirty="0"/>
                  <a:t>（ </a:t>
                </a:r>
                <a:r>
                  <a:rPr lang="en-US" altLang="zh-CN" sz="4000" dirty="0">
                    <a:solidFill>
                      <a:srgbClr val="000000"/>
                    </a:solidFill>
                    <a:latin typeface="Symbol" pitchFamily="18" charset="2"/>
                    <a:ea typeface="宋体" pitchFamily="2" charset="-122"/>
                    <a:cs typeface="+mj-cs"/>
                  </a:rPr>
                  <a:t>n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）是期权价格对标的资产价格</a:t>
                </a:r>
                <a:r>
                  <a:rPr lang="zh-CN" altLang="en-US" dirty="0" smtClean="0"/>
                  <a:t>波动率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zh-CN" altLang="en-US" dirty="0"/>
                  <a:t>的偏导数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              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4000" dirty="0">
                        <a:solidFill>
                          <a:srgbClr val="000000"/>
                        </a:solidFill>
                        <a:latin typeface="Symbol" pitchFamily="18" charset="2"/>
                        <a:ea typeface="宋体" pitchFamily="2" charset="-122"/>
                      </a:rPr>
                      <m:t>n</m:t>
                    </m:r>
                    <m:r>
                      <a:rPr lang="zh-CN" altLang="en-US" dirty="0">
                        <a:latin typeface="Cambria Math"/>
                      </a:rPr>
                      <m:t>＝</m:t>
                    </m:r>
                    <m:f>
                      <m:f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/>
                          </a:rPr>
                          <m:t>𝜕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en-US" altLang="zh-CN" i="1" dirty="0" smtClean="0">
                            <a:latin typeface="Cambria Math"/>
                          </a:rPr>
                          <m:t>𝜕</m:t>
                        </m:r>
                        <m:r>
                          <a:rPr lang="zh-CN" altLang="en-US" i="1" dirty="0" smtClean="0">
                            <a:latin typeface="Cambria Math"/>
                          </a:rPr>
                          <m:t>𝜎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lvl="0" indent="0">
                  <a:buClr>
                    <a:srgbClr val="CC9900"/>
                  </a:buClr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4000" b="0" i="0" dirty="0" smtClean="0">
                        <a:solidFill>
                          <a:srgbClr val="000000"/>
                        </a:solidFill>
                        <a:latin typeface="Symbol" pitchFamily="18" charset="2"/>
                        <a:ea typeface="宋体" pitchFamily="2" charset="-122"/>
                      </a:rPr>
                      <m:t>   </m:t>
                    </m:r>
                    <m:r>
                      <m:rPr>
                        <m:nor/>
                      </m:rPr>
                      <a:rPr lang="en-US" altLang="zh-CN" sz="4000" dirty="0">
                        <a:solidFill>
                          <a:srgbClr val="000000"/>
                        </a:solidFill>
                        <a:latin typeface="Symbol" pitchFamily="18" charset="2"/>
                        <a:ea typeface="宋体" pitchFamily="2" charset="-122"/>
                      </a:rPr>
                      <m:t>n</m:t>
                    </m:r>
                  </m:oMath>
                </a14:m>
                <a:r>
                  <a:rPr lang="zh-CN" altLang="en-US" dirty="0" smtClean="0"/>
                  <a:t>衡量</a:t>
                </a:r>
                <a:r>
                  <a:rPr lang="zh-CN" altLang="en-US" dirty="0"/>
                  <a:t>的是期权价格对标的资产价格波动率的敏感度。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423" r="-1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8210C-0B05-4A26-8581-4E29457F7746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©2012  Zheng, Zhenlong &amp; Chen, Rong, XMU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33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 dirty="0">
                <a:solidFill>
                  <a:srgbClr val="000000"/>
                </a:solidFill>
                <a:latin typeface="Symbol" pitchFamily="18" charset="2"/>
                <a:ea typeface="宋体" pitchFamily="2" charset="-122"/>
              </a:rPr>
              <a:t>n</a:t>
            </a:r>
            <a:r>
              <a:rPr lang="zh-CN" altLang="en-US" dirty="0" smtClean="0"/>
              <a:t>的</a:t>
            </a:r>
            <a:r>
              <a:rPr lang="zh-CN" altLang="en-US" dirty="0"/>
              <a:t>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3200" dirty="0">
                    <a:latin typeface="AdobeHeitiStd-Regular-Identity-H"/>
                  </a:rPr>
                  <a:t>证券组合</a:t>
                </a:r>
                <a:r>
                  <a:rPr lang="zh-CN" altLang="en-US" sz="3200" dirty="0" smtClean="0">
                    <a:latin typeface="AdobeHeitiStd-Regular-Identity-H"/>
                  </a:rPr>
                  <a:t>的</a:t>
                </a:r>
                <a:r>
                  <a:rPr lang="en-US" altLang="zh-CN" sz="4000" dirty="0" smtClean="0">
                    <a:solidFill>
                      <a:srgbClr val="000000"/>
                    </a:solidFill>
                    <a:latin typeface="Symbol" pitchFamily="18" charset="2"/>
                    <a:ea typeface="宋体" pitchFamily="2" charset="-122"/>
                    <a:cs typeface="+mj-cs"/>
                  </a:rPr>
                  <a:t>n</a:t>
                </a:r>
                <a:r>
                  <a:rPr lang="zh-CN" altLang="en-US" sz="3200" dirty="0" smtClean="0">
                    <a:latin typeface="AdobeHeitiStd-Regular-Identity-H"/>
                  </a:rPr>
                  <a:t>值</a:t>
                </a:r>
                <a:r>
                  <a:rPr lang="zh-CN" altLang="en-US" sz="3200" dirty="0">
                    <a:latin typeface="AdobeHeitiStd-Regular-Identity-H"/>
                  </a:rPr>
                  <a:t>等于该组合中各证券的数量与各</a:t>
                </a:r>
                <a:r>
                  <a:rPr lang="zh-CN" altLang="en-US" sz="3200" dirty="0" smtClean="0">
                    <a:latin typeface="AdobeHeitiStd-Regular-Identity-H"/>
                  </a:rPr>
                  <a:t>证券的</a:t>
                </a:r>
                <a:r>
                  <a:rPr lang="en-US" altLang="zh-CN" sz="4000" dirty="0" smtClean="0">
                    <a:solidFill>
                      <a:srgbClr val="000000"/>
                    </a:solidFill>
                    <a:latin typeface="Symbol" pitchFamily="18" charset="2"/>
                    <a:ea typeface="宋体" pitchFamily="2" charset="-122"/>
                    <a:cs typeface="+mj-cs"/>
                  </a:rPr>
                  <a:t>n</a:t>
                </a:r>
                <a:r>
                  <a:rPr lang="zh-CN" altLang="en-US" sz="3200" dirty="0" smtClean="0">
                    <a:latin typeface="AdobeHeitiStd-Regular-Identity-H"/>
                  </a:rPr>
                  <a:t>值</a:t>
                </a:r>
                <a:r>
                  <a:rPr lang="zh-CN" altLang="en-US" sz="3200" dirty="0">
                    <a:latin typeface="AdobeHeitiStd-Regular-Identity-H"/>
                  </a:rPr>
                  <a:t>乘积的总和</a:t>
                </a:r>
              </a:p>
              <a:p>
                <a:pPr marL="0" indent="0">
                  <a:buNone/>
                </a:pPr>
                <a:r>
                  <a:rPr lang="en-US" altLang="zh-CN" sz="4000" dirty="0" smtClean="0">
                    <a:solidFill>
                      <a:srgbClr val="000000"/>
                    </a:solidFill>
                    <a:latin typeface="Symbol" pitchFamily="18" charset="2"/>
                    <a:ea typeface="宋体" pitchFamily="2" charset="-122"/>
                    <a:cs typeface="+mj-cs"/>
                  </a:rPr>
                  <a:t>                        n</a:t>
                </a:r>
                <a:r>
                  <a:rPr lang="en-US" altLang="zh-CN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sz="4000" dirty="0">
                                <a:solidFill>
                                  <a:srgbClr val="000000"/>
                                </a:solidFill>
                                <a:latin typeface="Symbol" pitchFamily="18" charset="2"/>
                                <a:ea typeface="宋体" pitchFamily="2" charset="-122"/>
                                <a:cs typeface="+mj-cs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l-GR" altLang="zh-CN" sz="3200" dirty="0">
                  <a:latin typeface="CMR12"/>
                </a:endParaRPr>
              </a:p>
              <a:p>
                <a:r>
                  <a:rPr lang="zh-CN" altLang="en-US" sz="3200" dirty="0" smtClean="0">
                    <a:latin typeface="AdobeHeitiStd-Regular-Identity-H"/>
                  </a:rPr>
                  <a:t>只有期权有</a:t>
                </a:r>
                <a:r>
                  <a:rPr lang="en-US" altLang="zh-CN" sz="4000" dirty="0" smtClean="0">
                    <a:solidFill>
                      <a:srgbClr val="000000"/>
                    </a:solidFill>
                    <a:latin typeface="Symbol" pitchFamily="18" charset="2"/>
                    <a:ea typeface="宋体" pitchFamily="2" charset="-122"/>
                  </a:rPr>
                  <a:t>n</a:t>
                </a:r>
                <a:r>
                  <a:rPr lang="zh-CN" altLang="en-US" sz="3200" dirty="0" smtClean="0">
                    <a:latin typeface="AdobeHeitiStd-Regular-Identity-H"/>
                  </a:rPr>
                  <a:t>值，且期权多头的</a:t>
                </a:r>
                <a:r>
                  <a:rPr lang="en-US" altLang="zh-CN" sz="4000" dirty="0">
                    <a:solidFill>
                      <a:srgbClr val="000000"/>
                    </a:solidFill>
                    <a:latin typeface="Symbol" pitchFamily="18" charset="2"/>
                    <a:ea typeface="宋体" pitchFamily="2" charset="-122"/>
                  </a:rPr>
                  <a:t>n</a:t>
                </a:r>
                <a:r>
                  <a:rPr lang="zh-CN" altLang="en-US" sz="3200" dirty="0" smtClean="0">
                    <a:latin typeface="AdobeHeitiStd-Regular-Identity-H"/>
                  </a:rPr>
                  <a:t>值总是正的。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2423" r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8210C-0B05-4A26-8581-4E29457F7746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©2012  Zheng, Zhenlong &amp; Chen, Rong, XMU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92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 dirty="0">
                <a:solidFill>
                  <a:srgbClr val="000000"/>
                </a:solidFill>
                <a:latin typeface="Symbol" pitchFamily="18" charset="2"/>
                <a:ea typeface="宋体" pitchFamily="2" charset="-122"/>
              </a:rPr>
              <a:t>n</a:t>
            </a:r>
            <a:r>
              <a:rPr lang="zh-CN" altLang="en-US" dirty="0">
                <a:solidFill>
                  <a:srgbClr val="006633"/>
                </a:solidFill>
              </a:rPr>
              <a:t>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 smtClean="0">
                <a:latin typeface="Calibri"/>
                <a:ea typeface="宋体"/>
                <a:cs typeface="Times New Roman"/>
              </a:rPr>
              <a:t>值得注意的是，由于</a:t>
            </a:r>
            <a:r>
              <a:rPr lang="en-US" altLang="zh-CN" sz="3200" dirty="0" smtClean="0">
                <a:latin typeface="Calibri"/>
                <a:ea typeface="宋体"/>
                <a:cs typeface="Times New Roman"/>
              </a:rPr>
              <a:t>B-S-M</a:t>
            </a:r>
            <a:r>
              <a:rPr lang="zh-CN" altLang="zh-CN" sz="3200" dirty="0" smtClean="0">
                <a:latin typeface="Calibri"/>
                <a:ea typeface="宋体"/>
                <a:cs typeface="Times New Roman"/>
              </a:rPr>
              <a:t>公式假定</a:t>
            </a:r>
            <a:r>
              <a:rPr lang="en-US" altLang="zh-CN" sz="3200" dirty="0" smtClean="0">
                <a:latin typeface="Calibri"/>
                <a:ea typeface="宋体"/>
                <a:cs typeface="Times New Roman"/>
              </a:rPr>
              <a:t> </a:t>
            </a:r>
            <a:r>
              <a:rPr lang="zh-CN" altLang="zh-CN" sz="3200" dirty="0" smtClean="0">
                <a:latin typeface="Calibri"/>
                <a:ea typeface="宋体"/>
                <a:cs typeface="Times New Roman"/>
              </a:rPr>
              <a:t>是常数，因此我们不能再通过</a:t>
            </a:r>
            <a:r>
              <a:rPr lang="en-US" altLang="zh-CN" sz="3200" dirty="0" smtClean="0">
                <a:latin typeface="Calibri"/>
                <a:ea typeface="宋体"/>
                <a:cs typeface="Times New Roman"/>
              </a:rPr>
              <a:t>B-S-M</a:t>
            </a:r>
            <a:r>
              <a:rPr lang="zh-CN" altLang="zh-CN" sz="3200" dirty="0" smtClean="0">
                <a:latin typeface="Calibri"/>
                <a:ea typeface="宋体"/>
                <a:cs typeface="Times New Roman"/>
              </a:rPr>
              <a:t>公式对</a:t>
            </a:r>
            <a:r>
              <a:rPr lang="en-US" altLang="zh-CN" sz="3200" dirty="0" smtClean="0">
                <a:latin typeface="Calibri"/>
                <a:ea typeface="宋体"/>
                <a:cs typeface="Times New Roman"/>
              </a:rPr>
              <a:t> </a:t>
            </a:r>
            <a:r>
              <a:rPr lang="zh-CN" altLang="zh-CN" sz="3200" dirty="0" smtClean="0">
                <a:latin typeface="Calibri"/>
                <a:ea typeface="宋体"/>
                <a:cs typeface="Times New Roman"/>
              </a:rPr>
              <a:t>求偏导来求</a:t>
            </a:r>
            <a:r>
              <a:rPr lang="en-US" altLang="zh-CN" sz="3200" dirty="0" smtClean="0">
                <a:latin typeface="Calibri"/>
                <a:ea typeface="宋体"/>
                <a:cs typeface="Times New Roman"/>
              </a:rPr>
              <a:t> </a:t>
            </a:r>
            <a:r>
              <a:rPr lang="zh-CN" altLang="zh-CN" sz="3200" dirty="0" smtClean="0">
                <a:latin typeface="Calibri"/>
                <a:ea typeface="宋体"/>
                <a:cs typeface="Times New Roman"/>
              </a:rPr>
              <a:t>。因为当</a:t>
            </a:r>
            <a:r>
              <a:rPr lang="en-US" altLang="zh-CN" sz="3200" dirty="0" smtClean="0">
                <a:latin typeface="Calibri"/>
                <a:ea typeface="宋体"/>
                <a:cs typeface="Times New Roman"/>
              </a:rPr>
              <a:t> </a:t>
            </a:r>
            <a:r>
              <a:rPr lang="zh-CN" altLang="zh-CN" sz="3200" dirty="0" smtClean="0">
                <a:latin typeface="Calibri"/>
                <a:ea typeface="宋体"/>
                <a:cs typeface="Times New Roman"/>
              </a:rPr>
              <a:t>是随机变量时，</a:t>
            </a:r>
            <a:r>
              <a:rPr lang="en-US" altLang="zh-CN" sz="3200" dirty="0" smtClean="0">
                <a:latin typeface="Calibri"/>
                <a:ea typeface="宋体"/>
                <a:cs typeface="Times New Roman"/>
              </a:rPr>
              <a:t>B-S-M</a:t>
            </a:r>
            <a:r>
              <a:rPr lang="zh-CN" altLang="zh-CN" sz="3200" dirty="0" smtClean="0">
                <a:latin typeface="Calibri"/>
                <a:ea typeface="宋体"/>
                <a:cs typeface="Times New Roman"/>
              </a:rPr>
              <a:t>公式不再成立。</a:t>
            </a:r>
            <a:r>
              <a:rPr lang="zh-CN" altLang="en-US" sz="3200" dirty="0">
                <a:latin typeface="Calibri"/>
                <a:ea typeface="宋体"/>
                <a:cs typeface="Times New Roman"/>
              </a:rPr>
              <a:t>遗憾的是，目前大多数教科书</a:t>
            </a:r>
            <a:r>
              <a:rPr lang="en-US" altLang="zh-CN" sz="3200" dirty="0">
                <a:latin typeface="Calibri"/>
                <a:ea typeface="宋体"/>
                <a:cs typeface="Times New Roman"/>
              </a:rPr>
              <a:t>(</a:t>
            </a:r>
            <a:r>
              <a:rPr lang="zh-CN" altLang="en-US" sz="3200" dirty="0">
                <a:latin typeface="Calibri"/>
                <a:ea typeface="宋体"/>
                <a:cs typeface="Times New Roman"/>
              </a:rPr>
              <a:t>如</a:t>
            </a:r>
            <a:r>
              <a:rPr lang="en-US" altLang="zh-CN" sz="3200" dirty="0">
                <a:latin typeface="Calibri"/>
                <a:ea typeface="宋体"/>
                <a:cs typeface="Times New Roman"/>
              </a:rPr>
              <a:t>Chance(1998) , </a:t>
            </a:r>
            <a:r>
              <a:rPr lang="en-US" altLang="zh-CN" sz="3200" dirty="0" err="1">
                <a:latin typeface="Calibri"/>
                <a:ea typeface="宋体"/>
                <a:cs typeface="Times New Roman"/>
              </a:rPr>
              <a:t>Rebonato</a:t>
            </a:r>
            <a:r>
              <a:rPr lang="en-US" altLang="zh-CN" sz="3200" dirty="0">
                <a:latin typeface="Calibri"/>
                <a:ea typeface="宋体"/>
                <a:cs typeface="Times New Roman"/>
              </a:rPr>
              <a:t>(2002) ,Kolb(2003) , Whaley(2006) ,Hull(2012) </a:t>
            </a:r>
            <a:r>
              <a:rPr lang="zh-CN" altLang="en-US" sz="3200" dirty="0">
                <a:latin typeface="Calibri"/>
                <a:ea typeface="宋体"/>
                <a:cs typeface="Times New Roman"/>
              </a:rPr>
              <a:t>等</a:t>
            </a:r>
            <a:r>
              <a:rPr lang="en-US" altLang="zh-CN" sz="3200" dirty="0">
                <a:latin typeface="Calibri"/>
                <a:ea typeface="宋体"/>
                <a:cs typeface="Times New Roman"/>
              </a:rPr>
              <a:t>)</a:t>
            </a:r>
            <a:r>
              <a:rPr lang="zh-CN" altLang="en-US" sz="3200" dirty="0">
                <a:latin typeface="Calibri"/>
                <a:ea typeface="宋体"/>
                <a:cs typeface="Times New Roman"/>
              </a:rPr>
              <a:t>以及业界大多犯了这个错误。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8210C-0B05-4A26-8581-4E29457F7746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©2012  Zheng, Zhenlong &amp; Chen, Rong, XMU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35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 dirty="0">
                <a:solidFill>
                  <a:srgbClr val="000000"/>
                </a:solidFill>
                <a:latin typeface="Symbol" pitchFamily="18" charset="2"/>
                <a:ea typeface="宋体" pitchFamily="2" charset="-122"/>
              </a:rPr>
              <a:t>n</a:t>
            </a:r>
            <a:r>
              <a:rPr lang="zh-CN" altLang="en-US" dirty="0" smtClean="0"/>
              <a:t>中性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980728"/>
                <a:ext cx="8229600" cy="5256584"/>
              </a:xfrm>
            </p:spPr>
            <p:txBody>
              <a:bodyPr/>
              <a:lstStyle/>
              <a:p>
                <a:r>
                  <a:rPr lang="zh-CN" altLang="en-US" sz="3200" dirty="0" smtClean="0">
                    <a:solidFill>
                      <a:srgbClr val="000000"/>
                    </a:solidFill>
                    <a:latin typeface="AdobeHeitiStd-Regular-Identity-H"/>
                  </a:rPr>
                  <a:t>组合的</a:t>
                </a:r>
                <a:r>
                  <a:rPr lang="en-US" altLang="zh-CN" sz="4000" dirty="0" smtClean="0">
                    <a:solidFill>
                      <a:srgbClr val="000000"/>
                    </a:solidFill>
                    <a:latin typeface="Symbol" pitchFamily="18" charset="2"/>
                    <a:ea typeface="宋体" pitchFamily="2" charset="-122"/>
                    <a:cs typeface="+mj-cs"/>
                  </a:rPr>
                  <a:t>n</a:t>
                </a:r>
                <a:r>
                  <a:rPr lang="zh-CN" altLang="en-US" sz="3200" dirty="0" smtClean="0">
                    <a:solidFill>
                      <a:srgbClr val="000000"/>
                    </a:solidFill>
                    <a:latin typeface="AdobeHeitiStd-Regular-Identity-H"/>
                  </a:rPr>
                  <a:t>值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AdobeHeitiStd-Regular-Identity-H"/>
                  </a:rPr>
                  <a:t>等于零时，证券组合</a:t>
                </a:r>
                <a:r>
                  <a:rPr lang="zh-CN" altLang="en-US" sz="3200" dirty="0" smtClean="0">
                    <a:solidFill>
                      <a:srgbClr val="000000"/>
                    </a:solidFill>
                    <a:latin typeface="AdobeHeitiStd-Regular-Identity-H"/>
                  </a:rPr>
                  <a:t>处于</a:t>
                </a:r>
                <a:r>
                  <a:rPr lang="en-US" altLang="zh-CN" sz="4000" dirty="0" smtClean="0">
                    <a:solidFill>
                      <a:srgbClr val="000000"/>
                    </a:solidFill>
                    <a:latin typeface="Symbol" pitchFamily="18" charset="2"/>
                    <a:ea typeface="宋体" pitchFamily="2" charset="-122"/>
                    <a:cs typeface="+mj-cs"/>
                  </a:rPr>
                  <a:t>n</a:t>
                </a:r>
                <a:r>
                  <a:rPr lang="zh-CN" altLang="en-US" sz="3200" dirty="0" smtClean="0">
                    <a:solidFill>
                      <a:srgbClr val="000000"/>
                    </a:solidFill>
                    <a:latin typeface="AdobeHeitiStd-Regular-Identity-H"/>
                  </a:rPr>
                  <a:t>中性状态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AdobeHeitiStd-Regular-Identity-H"/>
                  </a:rPr>
                  <a:t>。</a:t>
                </a:r>
              </a:p>
              <a:p>
                <a:r>
                  <a:rPr lang="zh-CN" altLang="en-US" sz="3200" dirty="0">
                    <a:solidFill>
                      <a:srgbClr val="000000"/>
                    </a:solidFill>
                    <a:latin typeface="AdobeHeitiStd-Regular-Identity-H"/>
                  </a:rPr>
                  <a:t>当我们调整期权头寸使证券组合</a:t>
                </a:r>
                <a:r>
                  <a:rPr lang="zh-CN" altLang="en-US" sz="3200" dirty="0" smtClean="0">
                    <a:solidFill>
                      <a:srgbClr val="000000"/>
                    </a:solidFill>
                    <a:latin typeface="AdobeHeitiStd-Regular-Identity-H"/>
                  </a:rPr>
                  <a:t>处于</a:t>
                </a:r>
                <a:r>
                  <a:rPr lang="en-US" altLang="zh-CN" sz="4000" dirty="0">
                    <a:solidFill>
                      <a:srgbClr val="000000"/>
                    </a:solidFill>
                    <a:latin typeface="Symbol" pitchFamily="18" charset="2"/>
                    <a:ea typeface="宋体" pitchFamily="2" charset="-122"/>
                    <a:cs typeface="+mj-cs"/>
                  </a:rPr>
                  <a:t>n</a:t>
                </a:r>
                <a:r>
                  <a:rPr lang="zh-CN" altLang="en-US" sz="3200" dirty="0" smtClean="0">
                    <a:solidFill>
                      <a:srgbClr val="000000"/>
                    </a:solidFill>
                    <a:latin typeface="AdobeHeitiStd-Regular-Identity-H"/>
                  </a:rPr>
                  <a:t>中性状态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AdobeHeitiStd-Regular-Identity-H"/>
                  </a:rPr>
                  <a:t>时</a:t>
                </a:r>
                <a:r>
                  <a:rPr lang="zh-CN" altLang="en-US" sz="3200" dirty="0" smtClean="0">
                    <a:solidFill>
                      <a:srgbClr val="000000"/>
                    </a:solidFill>
                    <a:latin typeface="AdobeHeitiStd-Regular-Identity-H"/>
                  </a:rPr>
                  <a:t>，新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AdobeHeitiStd-Regular-Identity-H"/>
                  </a:rPr>
                  <a:t>期权头寸会同时改变证券组合的</a:t>
                </a:r>
                <a:r>
                  <a:rPr lang="en-US" altLang="zh-CN" sz="3200" dirty="0" smtClean="0">
                    <a:solidFill>
                      <a:srgbClr val="000000"/>
                    </a:solidFill>
                    <a:latin typeface="CMR12"/>
                  </a:rPr>
                  <a:t>Γ</a:t>
                </a:r>
                <a:r>
                  <a:rPr lang="zh-CN" altLang="en-US" sz="3200" dirty="0" smtClean="0">
                    <a:solidFill>
                      <a:srgbClr val="000000"/>
                    </a:solidFill>
                    <a:latin typeface="AdobeHeitiStd-Regular-Identity-H"/>
                  </a:rPr>
                  <a:t>值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AdobeHeitiStd-Regular-Identity-H"/>
                  </a:rPr>
                  <a:t>，因此，若</a:t>
                </a:r>
                <a:r>
                  <a:rPr lang="zh-CN" altLang="en-US" sz="3200" dirty="0" smtClean="0">
                    <a:solidFill>
                      <a:srgbClr val="000000"/>
                    </a:solidFill>
                    <a:latin typeface="AdobeHeitiStd-Regular-Identity-H"/>
                  </a:rPr>
                  <a:t>套期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AdobeHeitiStd-Regular-Identity-H"/>
                  </a:rPr>
                  <a:t>保值者要使证券组合同时</a:t>
                </a:r>
                <a:r>
                  <a:rPr lang="zh-CN" altLang="en-US" sz="3200" dirty="0" smtClean="0">
                    <a:solidFill>
                      <a:srgbClr val="000000"/>
                    </a:solidFill>
                    <a:latin typeface="AdobeHeitiStd-Regular-Identity-H"/>
                  </a:rPr>
                  <a:t>达到</a:t>
                </a:r>
                <a:r>
                  <a:rPr lang="en-US" altLang="zh-CN" sz="4000" dirty="0">
                    <a:solidFill>
                      <a:srgbClr val="000000"/>
                    </a:solidFill>
                    <a:latin typeface="Symbol" pitchFamily="18" charset="2"/>
                    <a:ea typeface="宋体" pitchFamily="2" charset="-122"/>
                    <a:cs typeface="+mj-cs"/>
                  </a:rPr>
                  <a:t>n</a:t>
                </a:r>
                <a:r>
                  <a:rPr lang="zh-CN" altLang="en-US" sz="3200" dirty="0" smtClean="0">
                    <a:solidFill>
                      <a:srgbClr val="000000"/>
                    </a:solidFill>
                    <a:latin typeface="AdobeHeitiStd-Regular-Identity-H"/>
                  </a:rPr>
                  <a:t>中性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AdobeHeitiStd-Regular-Identity-H"/>
                  </a:rPr>
                  <a:t>和</a:t>
                </a:r>
                <a:r>
                  <a:rPr lang="en-US" altLang="zh-CN" sz="3200" dirty="0" smtClean="0">
                    <a:solidFill>
                      <a:srgbClr val="000000"/>
                    </a:solidFill>
                    <a:latin typeface="CMR12"/>
                  </a:rPr>
                  <a:t>Γ</a:t>
                </a:r>
                <a:r>
                  <a:rPr lang="zh-CN" altLang="en-US" sz="3200" dirty="0" smtClean="0">
                    <a:solidFill>
                      <a:srgbClr val="000000"/>
                    </a:solidFill>
                    <a:latin typeface="AdobeHeitiStd-Regular-Identity-H"/>
                  </a:rPr>
                  <a:t>中性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AdobeHeitiStd-Regular-Identity-H"/>
                  </a:rPr>
                  <a:t>，</a:t>
                </a:r>
                <a:r>
                  <a:rPr lang="zh-CN" altLang="en-US" sz="3200" dirty="0" smtClean="0">
                    <a:solidFill>
                      <a:srgbClr val="000000"/>
                    </a:solidFill>
                    <a:latin typeface="AdobeHeitiStd-Regular-Identity-H"/>
                  </a:rPr>
                  <a:t>至少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AdobeHeitiStd-Regular-Identity-H"/>
                  </a:rPr>
                  <a:t>要使用同一标的资产的两种期权</a:t>
                </a:r>
                <a:r>
                  <a:rPr lang="zh-CN" altLang="en-US" sz="3200" dirty="0" smtClean="0">
                    <a:solidFill>
                      <a:srgbClr val="000000"/>
                    </a:solidFill>
                    <a:latin typeface="AdobeHeitiStd-Regular-Identity-H"/>
                  </a:rPr>
                  <a:t>。</a:t>
                </a:r>
                <a:endParaRPr lang="en-US" altLang="zh-CN" sz="3200" dirty="0">
                  <a:solidFill>
                    <a:srgbClr val="000000"/>
                  </a:solidFill>
                  <a:latin typeface="CMEX10"/>
                </a:endParaRPr>
              </a:p>
              <a:p>
                <a:pPr marL="0" indent="0">
                  <a:buNone/>
                </a:pPr>
                <a:r>
                  <a:rPr lang="en-US" altLang="zh-CN" sz="3200" dirty="0" smtClean="0">
                    <a:solidFill>
                      <a:srgbClr val="000000"/>
                    </a:solidFill>
                    <a:latin typeface="CMR12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320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320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Γ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Γ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32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Γ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altLang="zh-CN" sz="3200" dirty="0" smtClean="0">
                    <a:solidFill>
                      <a:srgbClr val="000000"/>
                    </a:solidFill>
                    <a:latin typeface="AJensonPro-Regular-Identity-H"/>
                  </a:rPr>
                  <a:t>0</a:t>
                </a:r>
              </a:p>
              <a:p>
                <a:pPr marL="0" lvl="0" indent="0">
                  <a:buClr>
                    <a:srgbClr val="CC9900"/>
                  </a:buClr>
                  <a:buNone/>
                </a:pPr>
                <a:r>
                  <a:rPr lang="en-US" altLang="zh-CN" sz="3200" dirty="0" smtClean="0">
                    <a:solidFill>
                      <a:srgbClr val="000000"/>
                    </a:solidFill>
                    <a:ea typeface="Cambria Math"/>
                  </a:rPr>
                  <a:t>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32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4000" dirty="0">
                            <a:solidFill>
                              <a:srgbClr val="000000"/>
                            </a:solidFill>
                            <a:latin typeface="Symbol" pitchFamily="18" charset="2"/>
                            <a:ea typeface="宋体" pitchFamily="2" charset="-122"/>
                          </a:rPr>
                          <m:t>n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sub>
                    </m:sSub>
                    <m:r>
                      <a:rPr lang="en-US" altLang="zh-CN" sz="32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4000" dirty="0">
                            <a:solidFill>
                              <a:srgbClr val="000000"/>
                            </a:solidFill>
                            <a:latin typeface="Symbol" pitchFamily="18" charset="2"/>
                            <a:ea typeface="宋体" pitchFamily="2" charset="-122"/>
                          </a:rPr>
                          <m:t>n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32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4000" dirty="0">
                            <a:solidFill>
                              <a:srgbClr val="000000"/>
                            </a:solidFill>
                            <a:latin typeface="Symbol" pitchFamily="18" charset="2"/>
                            <a:ea typeface="宋体" pitchFamily="2" charset="-122"/>
                          </a:rPr>
                          <m:t>n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32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altLang="zh-CN" sz="3200" dirty="0">
                    <a:solidFill>
                      <a:srgbClr val="000000"/>
                    </a:solidFill>
                    <a:latin typeface="AJensonPro-Regular-Identity-H"/>
                  </a:rPr>
                  <a:t>0</a:t>
                </a:r>
              </a:p>
              <a:p>
                <a:pPr marL="0" indent="0">
                  <a:buNone/>
                </a:pPr>
                <a:endParaRPr lang="en-US" altLang="zh-CN" sz="3200" dirty="0">
                  <a:solidFill>
                    <a:srgbClr val="000000"/>
                  </a:solidFill>
                  <a:latin typeface="AJensonPro-Regular-Identity-H"/>
                </a:endParaRPr>
              </a:p>
              <a:p>
                <a:r>
                  <a:rPr lang="zh-CN" altLang="en-US" sz="800" dirty="0">
                    <a:solidFill>
                      <a:srgbClr val="1B0F80"/>
                    </a:solidFill>
                    <a:latin typeface="AdobeHeitiStd-Regular-Identity-H"/>
                  </a:rPr>
                  <a:t>金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980728"/>
                <a:ext cx="8229600" cy="5256584"/>
              </a:xfrm>
              <a:blipFill rotWithShape="1">
                <a:blip r:embed="rId2"/>
                <a:stretch>
                  <a:fillRect l="-741" t="-2088" r="-519" b="-14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8210C-0B05-4A26-8581-4E29457F7746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13:48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Copyright ©2012  </a:t>
            </a:r>
            <a:r>
              <a:rPr lang="en-US" altLang="zh-CN" dirty="0" err="1" smtClean="0">
                <a:solidFill>
                  <a:srgbClr val="000000"/>
                </a:solidFill>
              </a:rPr>
              <a:t>Zheng</a:t>
            </a:r>
            <a:r>
              <a:rPr lang="en-US" altLang="zh-CN" dirty="0" smtClean="0">
                <a:solidFill>
                  <a:srgbClr val="000000"/>
                </a:solidFill>
              </a:rPr>
              <a:t>, </a:t>
            </a:r>
            <a:r>
              <a:rPr lang="en-US" altLang="zh-CN" dirty="0" err="1" smtClean="0">
                <a:solidFill>
                  <a:srgbClr val="000000"/>
                </a:solidFill>
              </a:rPr>
              <a:t>Zhenlong</a:t>
            </a:r>
            <a:r>
              <a:rPr lang="en-US" altLang="zh-CN" dirty="0" smtClean="0">
                <a:solidFill>
                  <a:srgbClr val="000000"/>
                </a:solidFill>
              </a:rPr>
              <a:t> &amp; Chen, </a:t>
            </a:r>
            <a:r>
              <a:rPr lang="en-US" altLang="zh-CN" dirty="0" err="1" smtClean="0">
                <a:solidFill>
                  <a:srgbClr val="000000"/>
                </a:solidFill>
              </a:rPr>
              <a:t>Rong</a:t>
            </a:r>
            <a:r>
              <a:rPr lang="en-US" altLang="zh-CN" dirty="0" smtClean="0">
                <a:solidFill>
                  <a:srgbClr val="000000"/>
                </a:solidFill>
              </a:rPr>
              <a:t>, XMU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期权的</a:t>
            </a:r>
            <a:r>
              <a:rPr lang="en-US" altLang="zh-CN" dirty="0"/>
              <a:t>Delta</a:t>
            </a:r>
            <a:r>
              <a:rPr lang="zh-CN" altLang="en-US" dirty="0"/>
              <a:t>（</a:t>
            </a:r>
            <a:r>
              <a:rPr lang="el-GR" altLang="zh-CN" dirty="0"/>
              <a:t>Δ</a:t>
            </a:r>
            <a:r>
              <a:rPr lang="zh-CN" altLang="el-GR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8210C-0B05-4A26-8581-4E29457F7746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980407" y="2052229"/>
            <a:ext cx="5456238" cy="3365500"/>
            <a:chOff x="1113" y="1685"/>
            <a:chExt cx="3437" cy="212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113" y="1685"/>
              <a:ext cx="12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zh-CN" altLang="en-US" sz="2400" dirty="0" smtClean="0">
                  <a:ea typeface="宋体" pitchFamily="2" charset="-122"/>
                </a:rPr>
                <a:t>看涨期权价格</a:t>
              </a:r>
              <a:endParaRPr lang="en-US" altLang="zh-CN" sz="2400" dirty="0">
                <a:ea typeface="宋体" pitchFamily="2" charset="-122"/>
              </a:endParaRPr>
            </a:p>
          </p:txBody>
        </p: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1276" y="1938"/>
              <a:ext cx="3274" cy="1867"/>
              <a:chOff x="1276" y="1938"/>
              <a:chExt cx="3274" cy="1867"/>
            </a:xfrm>
          </p:grpSpPr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1494" y="1938"/>
                <a:ext cx="0" cy="15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>
                <a:off x="1494" y="3492"/>
                <a:ext cx="26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" name="Group 12"/>
              <p:cNvGrpSpPr>
                <a:grpSpLocks/>
              </p:cNvGrpSpPr>
              <p:nvPr/>
            </p:nvGrpSpPr>
            <p:grpSpPr bwMode="auto">
              <a:xfrm>
                <a:off x="1494" y="2292"/>
                <a:ext cx="2533" cy="1196"/>
                <a:chOff x="1494" y="2292"/>
                <a:chExt cx="2533" cy="1196"/>
              </a:xfrm>
            </p:grpSpPr>
            <p:sp>
              <p:nvSpPr>
                <p:cNvPr id="20" name="Freeform 7"/>
                <p:cNvSpPr>
                  <a:spLocks/>
                </p:cNvSpPr>
                <p:nvPr/>
              </p:nvSpPr>
              <p:spPr bwMode="auto">
                <a:xfrm>
                  <a:off x="1494" y="3455"/>
                  <a:ext cx="461" cy="33"/>
                </a:xfrm>
                <a:custGeom>
                  <a:avLst/>
                  <a:gdLst>
                    <a:gd name="T0" fmla="*/ 0 w 461"/>
                    <a:gd name="T1" fmla="*/ 32 h 33"/>
                    <a:gd name="T2" fmla="*/ 6 w 461"/>
                    <a:gd name="T3" fmla="*/ 30 h 33"/>
                    <a:gd name="T4" fmla="*/ 17 w 461"/>
                    <a:gd name="T5" fmla="*/ 30 h 33"/>
                    <a:gd name="T6" fmla="*/ 24 w 461"/>
                    <a:gd name="T7" fmla="*/ 28 h 33"/>
                    <a:gd name="T8" fmla="*/ 35 w 461"/>
                    <a:gd name="T9" fmla="*/ 30 h 33"/>
                    <a:gd name="T10" fmla="*/ 42 w 461"/>
                    <a:gd name="T11" fmla="*/ 28 h 33"/>
                    <a:gd name="T12" fmla="*/ 143 w 461"/>
                    <a:gd name="T13" fmla="*/ 30 h 33"/>
                    <a:gd name="T14" fmla="*/ 244 w 461"/>
                    <a:gd name="T15" fmla="*/ 28 h 33"/>
                    <a:gd name="T16" fmla="*/ 368 w 461"/>
                    <a:gd name="T17" fmla="*/ 18 h 33"/>
                    <a:gd name="T18" fmla="*/ 415 w 461"/>
                    <a:gd name="T19" fmla="*/ 7 h 33"/>
                    <a:gd name="T20" fmla="*/ 460 w 461"/>
                    <a:gd name="T21" fmla="*/ 0 h 3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61"/>
                    <a:gd name="T34" fmla="*/ 0 h 33"/>
                    <a:gd name="T35" fmla="*/ 461 w 461"/>
                    <a:gd name="T36" fmla="*/ 33 h 3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61" h="33">
                      <a:moveTo>
                        <a:pt x="0" y="32"/>
                      </a:moveTo>
                      <a:lnTo>
                        <a:pt x="6" y="30"/>
                      </a:lnTo>
                      <a:lnTo>
                        <a:pt x="17" y="30"/>
                      </a:lnTo>
                      <a:lnTo>
                        <a:pt x="24" y="28"/>
                      </a:lnTo>
                      <a:lnTo>
                        <a:pt x="35" y="30"/>
                      </a:lnTo>
                      <a:lnTo>
                        <a:pt x="42" y="28"/>
                      </a:lnTo>
                      <a:lnTo>
                        <a:pt x="143" y="30"/>
                      </a:lnTo>
                      <a:lnTo>
                        <a:pt x="244" y="28"/>
                      </a:lnTo>
                      <a:lnTo>
                        <a:pt x="368" y="18"/>
                      </a:lnTo>
                      <a:lnTo>
                        <a:pt x="415" y="7"/>
                      </a:lnTo>
                      <a:lnTo>
                        <a:pt x="460" y="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Freeform 8"/>
                <p:cNvSpPr>
                  <a:spLocks/>
                </p:cNvSpPr>
                <p:nvPr/>
              </p:nvSpPr>
              <p:spPr bwMode="auto">
                <a:xfrm>
                  <a:off x="1962" y="3274"/>
                  <a:ext cx="685" cy="179"/>
                </a:xfrm>
                <a:custGeom>
                  <a:avLst/>
                  <a:gdLst>
                    <a:gd name="T0" fmla="*/ 0 w 685"/>
                    <a:gd name="T1" fmla="*/ 178 h 179"/>
                    <a:gd name="T2" fmla="*/ 204 w 685"/>
                    <a:gd name="T3" fmla="*/ 143 h 179"/>
                    <a:gd name="T4" fmla="*/ 469 w 685"/>
                    <a:gd name="T5" fmla="*/ 69 h 179"/>
                    <a:gd name="T6" fmla="*/ 684 w 685"/>
                    <a:gd name="T7" fmla="*/ 0 h 17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5"/>
                    <a:gd name="T13" fmla="*/ 0 h 179"/>
                    <a:gd name="T14" fmla="*/ 685 w 685"/>
                    <a:gd name="T15" fmla="*/ 179 h 17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5" h="179">
                      <a:moveTo>
                        <a:pt x="0" y="178"/>
                      </a:moveTo>
                      <a:lnTo>
                        <a:pt x="204" y="143"/>
                      </a:lnTo>
                      <a:lnTo>
                        <a:pt x="469" y="69"/>
                      </a:lnTo>
                      <a:lnTo>
                        <a:pt x="684" y="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Freeform 9"/>
                <p:cNvSpPr>
                  <a:spLocks/>
                </p:cNvSpPr>
                <p:nvPr/>
              </p:nvSpPr>
              <p:spPr bwMode="auto">
                <a:xfrm>
                  <a:off x="2646" y="2959"/>
                  <a:ext cx="640" cy="316"/>
                </a:xfrm>
                <a:custGeom>
                  <a:avLst/>
                  <a:gdLst>
                    <a:gd name="T0" fmla="*/ 0 w 640"/>
                    <a:gd name="T1" fmla="*/ 315 h 316"/>
                    <a:gd name="T2" fmla="*/ 220 w 640"/>
                    <a:gd name="T3" fmla="*/ 224 h 316"/>
                    <a:gd name="T4" fmla="*/ 381 w 640"/>
                    <a:gd name="T5" fmla="*/ 146 h 316"/>
                    <a:gd name="T6" fmla="*/ 639 w 640"/>
                    <a:gd name="T7" fmla="*/ 0 h 31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40"/>
                    <a:gd name="T13" fmla="*/ 0 h 316"/>
                    <a:gd name="T14" fmla="*/ 640 w 640"/>
                    <a:gd name="T15" fmla="*/ 316 h 31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40" h="316">
                      <a:moveTo>
                        <a:pt x="0" y="315"/>
                      </a:moveTo>
                      <a:lnTo>
                        <a:pt x="220" y="224"/>
                      </a:lnTo>
                      <a:lnTo>
                        <a:pt x="381" y="146"/>
                      </a:lnTo>
                      <a:lnTo>
                        <a:pt x="639" y="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Freeform 10"/>
                <p:cNvSpPr>
                  <a:spLocks/>
                </p:cNvSpPr>
                <p:nvPr/>
              </p:nvSpPr>
              <p:spPr bwMode="auto">
                <a:xfrm>
                  <a:off x="3285" y="2535"/>
                  <a:ext cx="539" cy="425"/>
                </a:xfrm>
                <a:custGeom>
                  <a:avLst/>
                  <a:gdLst>
                    <a:gd name="T0" fmla="*/ 0 w 539"/>
                    <a:gd name="T1" fmla="*/ 424 h 425"/>
                    <a:gd name="T2" fmla="*/ 210 w 539"/>
                    <a:gd name="T3" fmla="*/ 285 h 425"/>
                    <a:gd name="T4" fmla="*/ 333 w 539"/>
                    <a:gd name="T5" fmla="*/ 190 h 425"/>
                    <a:gd name="T6" fmla="*/ 467 w 539"/>
                    <a:gd name="T7" fmla="*/ 73 h 425"/>
                    <a:gd name="T8" fmla="*/ 538 w 539"/>
                    <a:gd name="T9" fmla="*/ 0 h 4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39"/>
                    <a:gd name="T16" fmla="*/ 0 h 425"/>
                    <a:gd name="T17" fmla="*/ 539 w 539"/>
                    <a:gd name="T18" fmla="*/ 425 h 4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39" h="425">
                      <a:moveTo>
                        <a:pt x="0" y="424"/>
                      </a:moveTo>
                      <a:lnTo>
                        <a:pt x="210" y="285"/>
                      </a:lnTo>
                      <a:lnTo>
                        <a:pt x="333" y="190"/>
                      </a:lnTo>
                      <a:lnTo>
                        <a:pt x="467" y="73"/>
                      </a:lnTo>
                      <a:lnTo>
                        <a:pt x="538" y="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Freeform 11"/>
                <p:cNvSpPr>
                  <a:spLocks/>
                </p:cNvSpPr>
                <p:nvPr/>
              </p:nvSpPr>
              <p:spPr bwMode="auto">
                <a:xfrm>
                  <a:off x="3823" y="2292"/>
                  <a:ext cx="204" cy="244"/>
                </a:xfrm>
                <a:custGeom>
                  <a:avLst/>
                  <a:gdLst>
                    <a:gd name="T0" fmla="*/ 0 w 204"/>
                    <a:gd name="T1" fmla="*/ 243 h 244"/>
                    <a:gd name="T2" fmla="*/ 54 w 204"/>
                    <a:gd name="T3" fmla="*/ 191 h 244"/>
                    <a:gd name="T4" fmla="*/ 107 w 204"/>
                    <a:gd name="T5" fmla="*/ 130 h 244"/>
                    <a:gd name="T6" fmla="*/ 161 w 204"/>
                    <a:gd name="T7" fmla="*/ 60 h 244"/>
                    <a:gd name="T8" fmla="*/ 203 w 204"/>
                    <a:gd name="T9" fmla="*/ 0 h 2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4"/>
                    <a:gd name="T16" fmla="*/ 0 h 244"/>
                    <a:gd name="T17" fmla="*/ 204 w 204"/>
                    <a:gd name="T18" fmla="*/ 244 h 2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4" h="244">
                      <a:moveTo>
                        <a:pt x="0" y="243"/>
                      </a:moveTo>
                      <a:lnTo>
                        <a:pt x="54" y="191"/>
                      </a:lnTo>
                      <a:lnTo>
                        <a:pt x="107" y="130"/>
                      </a:lnTo>
                      <a:lnTo>
                        <a:pt x="161" y="60"/>
                      </a:lnTo>
                      <a:lnTo>
                        <a:pt x="203" y="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" name="Freeform 13"/>
              <p:cNvSpPr>
                <a:spLocks/>
              </p:cNvSpPr>
              <p:nvPr/>
            </p:nvSpPr>
            <p:spPr bwMode="auto">
              <a:xfrm>
                <a:off x="2190" y="2812"/>
                <a:ext cx="1561" cy="675"/>
              </a:xfrm>
              <a:custGeom>
                <a:avLst/>
                <a:gdLst>
                  <a:gd name="T0" fmla="*/ 0 w 1561"/>
                  <a:gd name="T1" fmla="*/ 674 h 675"/>
                  <a:gd name="T2" fmla="*/ 1560 w 1561"/>
                  <a:gd name="T3" fmla="*/ 0 h 675"/>
                  <a:gd name="T4" fmla="*/ 0 60000 65536"/>
                  <a:gd name="T5" fmla="*/ 0 60000 65536"/>
                  <a:gd name="T6" fmla="*/ 0 w 1561"/>
                  <a:gd name="T7" fmla="*/ 0 h 675"/>
                  <a:gd name="T8" fmla="*/ 1561 w 1561"/>
                  <a:gd name="T9" fmla="*/ 675 h 67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61" h="675">
                    <a:moveTo>
                      <a:pt x="0" y="674"/>
                    </a:moveTo>
                    <a:lnTo>
                      <a:pt x="1560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>
                <a:off x="2838" y="3201"/>
                <a:ext cx="0" cy="2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 flipH="1">
                <a:off x="1494" y="3208"/>
                <a:ext cx="13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Rectangle 16"/>
              <p:cNvSpPr>
                <a:spLocks noChangeArrowheads="1"/>
              </p:cNvSpPr>
              <p:nvPr/>
            </p:nvSpPr>
            <p:spPr bwMode="auto">
              <a:xfrm>
                <a:off x="2732" y="3514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CN" sz="2400"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17" name="Rectangle 17"/>
              <p:cNvSpPr>
                <a:spLocks noChangeArrowheads="1"/>
              </p:cNvSpPr>
              <p:nvPr/>
            </p:nvSpPr>
            <p:spPr bwMode="auto">
              <a:xfrm>
                <a:off x="1276" y="3024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CN" sz="2400"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3616" y="2848"/>
                <a:ext cx="93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zh-CN" altLang="en-US" sz="2400" dirty="0">
                    <a:ea typeface="宋体" pitchFamily="2" charset="-122"/>
                  </a:rPr>
                  <a:t>斜率</a:t>
                </a:r>
                <a:r>
                  <a:rPr lang="en-US" altLang="zh-CN" sz="2400" dirty="0" smtClean="0">
                    <a:ea typeface="宋体" pitchFamily="2" charset="-122"/>
                  </a:rPr>
                  <a:t> </a:t>
                </a:r>
                <a:r>
                  <a:rPr lang="en-US" altLang="zh-CN" sz="2400" dirty="0">
                    <a:ea typeface="宋体" pitchFamily="2" charset="-122"/>
                  </a:rPr>
                  <a:t>= </a:t>
                </a:r>
                <a:r>
                  <a:rPr lang="en-US" altLang="zh-CN" sz="2400" dirty="0">
                    <a:latin typeface="Symbol" pitchFamily="18" charset="2"/>
                    <a:ea typeface="宋体" pitchFamily="2" charset="-122"/>
                  </a:rPr>
                  <a:t>D </a:t>
                </a:r>
              </a:p>
            </p:txBody>
          </p:sp>
          <p:sp>
            <p:nvSpPr>
              <p:cNvPr id="19" name="Rectangle 19"/>
              <p:cNvSpPr>
                <a:spLocks noChangeArrowheads="1"/>
              </p:cNvSpPr>
              <p:nvPr/>
            </p:nvSpPr>
            <p:spPr bwMode="auto">
              <a:xfrm>
                <a:off x="3775" y="351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zh-CN" altLang="en-US" sz="2400" dirty="0">
                    <a:ea typeface="宋体" pitchFamily="2" charset="-122"/>
                  </a:rPr>
                  <a:t>股价</a:t>
                </a:r>
                <a:endParaRPr lang="en-US" altLang="zh-CN" sz="2400" dirty="0"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065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rho </a:t>
            </a:r>
            <a:r>
              <a:rPr lang="zh-CN" altLang="en-US" dirty="0"/>
              <a:t>与套期保值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证券的</a:t>
                </a:r>
                <a:r>
                  <a:rPr lang="en-US" altLang="zh-CN" dirty="0"/>
                  <a:t>rho </a:t>
                </a:r>
                <a:r>
                  <a:rPr lang="zh-CN" altLang="en-US" dirty="0"/>
                  <a:t>等于证券价格对利率的偏导数：</a:t>
                </a:r>
              </a:p>
              <a:p>
                <a:pPr marL="0" lvl="0" indent="0">
                  <a:buClr>
                    <a:srgbClr val="CC9900"/>
                  </a:buClr>
                  <a:buNone/>
                </a:pPr>
                <a:r>
                  <a:rPr lang="en-US" altLang="zh-CN" dirty="0" smtClean="0"/>
                  <a:t>                        rho </a:t>
                </a:r>
                <a:r>
                  <a:rPr lang="en-US" altLang="zh-CN" dirty="0">
                    <a:solidFill>
                      <a:srgbClr val="000000"/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rho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l-GR" altLang="zh-CN" sz="3200" dirty="0">
                  <a:solidFill>
                    <a:srgbClr val="000000"/>
                  </a:solidFill>
                  <a:latin typeface="CMR12"/>
                </a:endParaRP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rho </a:t>
                </a:r>
                <a:r>
                  <a:rPr lang="zh-CN" altLang="en-US" dirty="0"/>
                  <a:t>衡量的是证券价格对利率变化的敏感度。</a:t>
                </a:r>
              </a:p>
              <a:p>
                <a:r>
                  <a:rPr lang="zh-CN" altLang="en-US" dirty="0"/>
                  <a:t>标的资产的</a:t>
                </a:r>
                <a:r>
                  <a:rPr lang="en-US" altLang="zh-CN" dirty="0"/>
                  <a:t>rho </a:t>
                </a:r>
                <a:r>
                  <a:rPr lang="zh-CN" altLang="en-US" dirty="0"/>
                  <a:t>值为</a:t>
                </a:r>
                <a:r>
                  <a:rPr lang="en-US" altLang="zh-CN" dirty="0"/>
                  <a:t>0 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同样道理，由于</a:t>
                </a:r>
                <a:r>
                  <a:rPr lang="en-US" altLang="zh-CN" dirty="0"/>
                  <a:t>B-S-M</a:t>
                </a:r>
                <a:r>
                  <a:rPr lang="zh-CN" altLang="en-US" dirty="0"/>
                  <a:t>公式假定利率为常数，所以我们也不能直接用该公式对利率求偏导来求</a:t>
                </a:r>
                <a:r>
                  <a:rPr lang="en-US" altLang="zh-CN" dirty="0"/>
                  <a:t>rho</a:t>
                </a:r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884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8210C-0B05-4A26-8581-4E29457F7746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13:54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©2012  Zheng, Zhenlong &amp; Chen, Rong, XMU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4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dobe 仿宋 Std R" pitchFamily="18" charset="-122"/>
                <a:ea typeface="Adobe 仿宋 Std R" pitchFamily="18" charset="-122"/>
              </a:rPr>
              <a:t>目录</a:t>
            </a:r>
            <a:endParaRPr lang="zh-CN" altLang="en-US" dirty="0"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307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Delta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与期权的套期保值</a:t>
            </a:r>
          </a:p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Theta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与套期保值</a:t>
            </a:r>
          </a:p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Gamma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与套期保值</a:t>
            </a:r>
          </a:p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Vega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rho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与套期保值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</a:rPr>
              <a:t>交易费用与套期保值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372C17-23C5-467F-8AFC-F8D6883216CE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13:54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/>
                </a:solidFill>
              </a:rPr>
              <a:t>Copyright ©2012  Zheng, Zhenlong &amp; Chen, Rong, XMU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68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交易费用与套期保值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435280" cy="5040560"/>
              </a:xfrm>
            </p:spPr>
            <p:txBody>
              <a:bodyPr/>
              <a:lstStyle/>
              <a:p>
                <a:r>
                  <a:rPr lang="zh-CN" altLang="en-US" dirty="0"/>
                  <a:t>为了保持证券组合处于</a:t>
                </a:r>
                <a:r>
                  <a:rPr lang="en-US" altLang="zh-CN" dirty="0"/>
                  <a:t>Δ 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Γ </a:t>
                </a:r>
                <a:r>
                  <a:rPr lang="zh-CN" altLang="en-US" dirty="0"/>
                  <a:t>、 中性状态，必须</a:t>
                </a:r>
                <a:r>
                  <a:rPr lang="zh-CN" altLang="en-US" dirty="0" smtClean="0"/>
                  <a:t>不断</a:t>
                </a:r>
                <a:r>
                  <a:rPr lang="zh-CN" altLang="en-US" dirty="0"/>
                  <a:t>调整组合。然而频繁的调整需要大量的交易费用。</a:t>
                </a:r>
              </a:p>
              <a:p>
                <a:r>
                  <a:rPr lang="zh-CN" altLang="en-US" dirty="0"/>
                  <a:t>在实际运用中，套期保值者更倾向于使用</a:t>
                </a:r>
                <a:r>
                  <a:rPr lang="en-US" altLang="zh-CN" dirty="0"/>
                  <a:t>Δ 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Γ </a:t>
                </a:r>
                <a:r>
                  <a:rPr lang="zh-CN" altLang="en-US" dirty="0" smtClean="0"/>
                  <a:t>、</a:t>
                </a:r>
                <a:r>
                  <a:rPr lang="en-US" altLang="zh-CN" sz="4000" dirty="0" smtClean="0">
                    <a:solidFill>
                      <a:srgbClr val="000000"/>
                    </a:solidFill>
                    <a:latin typeface="Symbol" pitchFamily="18" charset="2"/>
                    <a:ea typeface="宋体" pitchFamily="2" charset="-122"/>
                    <a:cs typeface="+mj-cs"/>
                  </a:rPr>
                  <a:t>n </a:t>
                </a:r>
                <a:r>
                  <a:rPr lang="zh-CN" altLang="en-US" dirty="0" smtClean="0"/>
                  <a:t>、</a:t>
                </a:r>
                <a:r>
                  <a:rPr lang="en-US" altLang="zh-CN" dirty="0"/>
                  <a:t>Θ 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rho </a:t>
                </a:r>
                <a:r>
                  <a:rPr lang="zh-CN" altLang="en-US" dirty="0"/>
                  <a:t>等参数来评估其证券组合的风险，</a:t>
                </a:r>
                <a:r>
                  <a:rPr lang="zh-CN" altLang="en-US" dirty="0" smtClean="0"/>
                  <a:t>然后根据</a:t>
                </a:r>
                <a:r>
                  <a:rPr lang="zh-CN" altLang="en-US" dirty="0"/>
                  <a:t>他们对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r </a:t>
                </a:r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/>
                      </a:rPr>
                      <m:t>𝜎</m:t>
                    </m:r>
                  </m:oMath>
                </a14:m>
                <a:r>
                  <a:rPr lang="zh-CN" altLang="en-US" dirty="0"/>
                  <a:t> 未来运动情况的估计，考虑</a:t>
                </a:r>
                <a:r>
                  <a:rPr lang="zh-CN" altLang="en-US" dirty="0" smtClean="0"/>
                  <a:t>是否有</a:t>
                </a:r>
                <a:r>
                  <a:rPr lang="zh-CN" altLang="en-US" dirty="0"/>
                  <a:t>必要对证券组合进行调整。</a:t>
                </a:r>
              </a:p>
              <a:p>
                <a:r>
                  <a:rPr lang="zh-CN" altLang="en-US" dirty="0"/>
                  <a:t>如果风险是可接受的，或对自己有利，就不调整；</a:t>
                </a:r>
                <a:r>
                  <a:rPr lang="zh-CN" altLang="en-US" dirty="0" smtClean="0"/>
                  <a:t>若风险</a:t>
                </a:r>
                <a:r>
                  <a:rPr lang="zh-CN" altLang="en-US" dirty="0"/>
                  <a:t>对自己不利且是不可接受的，则进行相应调整。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435280" cy="5040560"/>
              </a:xfrm>
              <a:blipFill rotWithShape="1">
                <a:blip r:embed="rId2"/>
                <a:stretch>
                  <a:fillRect l="-651" t="-1937" r="-868" b="-2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8210C-0B05-4A26-8581-4E29457F7746}" type="datetime10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13:55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000000"/>
                </a:solidFill>
              </a:rPr>
              <a:t>Copyright ©2012  Zheng, Zhenlong &amp; Chen, Rong, XMU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93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24013" y="333375"/>
            <a:ext cx="5689600" cy="1081088"/>
          </a:xfrm>
        </p:spPr>
        <p:txBody>
          <a:bodyPr/>
          <a:lstStyle/>
          <a:p>
            <a:pPr marL="53975" eaLnBrk="1" hangingPunct="1"/>
            <a:r>
              <a:rPr lang="en-US" altLang="zh-CN" smtClean="0">
                <a:solidFill>
                  <a:srgbClr val="0044AC"/>
                </a:solidFill>
              </a:rPr>
              <a:t>       </a:t>
            </a:r>
            <a:r>
              <a:rPr lang="zh-CN" altLang="en-US" smtClean="0">
                <a:solidFill>
                  <a:srgbClr val="0044AC"/>
                </a:solidFill>
              </a:rPr>
              <a:t>请提问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11613" cy="4530725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Any Questions</a:t>
            </a:r>
            <a:r>
              <a:rPr lang="zh-CN" altLang="en-US" sz="2800" smtClean="0"/>
              <a:t>？</a:t>
            </a:r>
            <a:endParaRPr lang="en-US" altLang="zh-CN" sz="2800" smtClean="0"/>
          </a:p>
          <a:p>
            <a:pPr eaLnBrk="1" hangingPunct="1"/>
            <a:endParaRPr lang="en-US" altLang="zh-CN" sz="2800" smtClean="0"/>
          </a:p>
        </p:txBody>
      </p:sp>
      <p:pic>
        <p:nvPicPr>
          <p:cNvPr id="454660" name="Picture 4" descr="3-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460750" y="2644775"/>
            <a:ext cx="2082800" cy="2751138"/>
          </a:xfrm>
          <a:noFill/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28979E-A2AD-477E-8BA8-41A0B1FB412F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699792" y="6381327"/>
            <a:ext cx="3888432" cy="340147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C2B108-31DF-4FE0-8872-C4A8491C00B8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114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68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14375" y="0"/>
            <a:ext cx="7786688" cy="6858000"/>
          </a:xfrm>
        </p:spPr>
      </p:pic>
      <p:sp>
        <p:nvSpPr>
          <p:cNvPr id="284675" name="TextBox 2"/>
          <p:cNvSpPr txBox="1">
            <a:spLocks noChangeArrowheads="1"/>
          </p:cNvSpPr>
          <p:nvPr/>
        </p:nvSpPr>
        <p:spPr bwMode="auto">
          <a:xfrm>
            <a:off x="2143125" y="4000500"/>
            <a:ext cx="4857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ea typeface="华文细黑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2ABB16-F563-4233-B5AB-66941FEC2045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CDCDCA-3447-49FF-AF70-0CFC8C343134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55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455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455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期权</a:t>
            </a:r>
            <a:r>
              <a:rPr lang="el-GR" altLang="zh-CN" dirty="0"/>
              <a:t>Δ</a:t>
            </a:r>
            <a:r>
              <a:rPr lang="zh-CN" altLang="en-US" dirty="0"/>
              <a:t>的计算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无收益资产欧式看涨期权的</a:t>
            </a:r>
            <a:r>
              <a:rPr lang="en-US" altLang="zh-CN" dirty="0"/>
              <a:t>Δ </a:t>
            </a:r>
            <a:r>
              <a:rPr lang="zh-CN" altLang="en-US" dirty="0"/>
              <a:t>值为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    Δ </a:t>
            </a:r>
            <a:r>
              <a:rPr lang="en-US" altLang="zh-CN" dirty="0"/>
              <a:t>= N(d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无收益资产欧式看跌期权的</a:t>
            </a:r>
            <a:r>
              <a:rPr lang="en-US" altLang="zh-CN" dirty="0"/>
              <a:t>Δ </a:t>
            </a:r>
            <a:r>
              <a:rPr lang="zh-CN" altLang="en-US" dirty="0"/>
              <a:t>值为</a:t>
            </a:r>
          </a:p>
          <a:p>
            <a:pPr marL="0" indent="0">
              <a:buNone/>
            </a:pPr>
            <a:r>
              <a:rPr lang="en-US" altLang="zh-CN" dirty="0" smtClean="0"/>
              <a:t>                     Δ </a:t>
            </a:r>
            <a:r>
              <a:rPr lang="en-US" altLang="zh-CN" dirty="0"/>
              <a:t>= -</a:t>
            </a:r>
            <a:r>
              <a:rPr lang="en-US" altLang="zh-CN" dirty="0" smtClean="0"/>
              <a:t>N(-d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)=</a:t>
            </a:r>
            <a:r>
              <a:rPr lang="en-US" altLang="zh-CN" dirty="0"/>
              <a:t>N(d</a:t>
            </a:r>
            <a:r>
              <a:rPr lang="en-US" altLang="zh-CN" baseline="-25000" dirty="0"/>
              <a:t>1</a:t>
            </a:r>
            <a:r>
              <a:rPr lang="en-US" altLang="zh-CN" dirty="0" smtClean="0"/>
              <a:t>)-1</a:t>
            </a:r>
            <a:endParaRPr lang="en-US" altLang="zh-CN" dirty="0"/>
          </a:p>
          <a:p>
            <a:r>
              <a:rPr lang="zh-CN" altLang="en-US" dirty="0" smtClean="0"/>
              <a:t>支付</a:t>
            </a:r>
            <a:r>
              <a:rPr lang="zh-CN" altLang="en-US" dirty="0"/>
              <a:t>已知红利率</a:t>
            </a:r>
            <a:r>
              <a:rPr lang="en-US" altLang="zh-CN" dirty="0"/>
              <a:t>q </a:t>
            </a:r>
            <a:r>
              <a:rPr lang="zh-CN" altLang="en-US" dirty="0"/>
              <a:t>的欧式看涨期权的</a:t>
            </a:r>
            <a:r>
              <a:rPr lang="en-US" altLang="zh-CN" dirty="0"/>
              <a:t>Δ </a:t>
            </a:r>
            <a:r>
              <a:rPr lang="zh-CN" altLang="en-US" dirty="0"/>
              <a:t>值为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  Δ </a:t>
            </a:r>
            <a:r>
              <a:rPr lang="en-US" altLang="zh-CN" dirty="0"/>
              <a:t>= e</a:t>
            </a:r>
            <a:r>
              <a:rPr lang="en-US" altLang="zh-CN" baseline="30000" dirty="0"/>
              <a:t>−q(T−t)</a:t>
            </a:r>
            <a:r>
              <a:rPr lang="en-US" altLang="zh-CN" dirty="0"/>
              <a:t>N(d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8210C-0B05-4A26-8581-4E29457F7746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598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期权</a:t>
            </a:r>
            <a:r>
              <a:rPr lang="el-GR" altLang="zh-CN" dirty="0"/>
              <a:t>Δ</a:t>
            </a:r>
            <a:r>
              <a:rPr lang="zh-CN" altLang="en-US" dirty="0"/>
              <a:t>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35280" cy="4530725"/>
              </a:xfrm>
            </p:spPr>
            <p:txBody>
              <a:bodyPr/>
              <a:lstStyle/>
              <a:p>
                <a:r>
                  <a:rPr lang="zh-CN" altLang="en-US" dirty="0" smtClean="0"/>
                  <a:t>概率分布的性质：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0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)≤1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无收益资产看涨期权的</a:t>
                </a:r>
                <a:r>
                  <a:rPr lang="en-US" altLang="zh-CN" dirty="0"/>
                  <a:t>Δ </a:t>
                </a:r>
                <a:r>
                  <a:rPr lang="zh-CN" altLang="en-US" dirty="0"/>
                  <a:t>值在</a:t>
                </a:r>
                <a:r>
                  <a:rPr lang="en-US" altLang="zh-CN" dirty="0"/>
                  <a:t>0 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之间，无收益</a:t>
                </a:r>
                <a:r>
                  <a:rPr lang="zh-CN" altLang="en-US" dirty="0" smtClean="0"/>
                  <a:t>资产</a:t>
                </a:r>
                <a:r>
                  <a:rPr lang="zh-CN" altLang="en-US" dirty="0"/>
                  <a:t>看跌期权的</a:t>
                </a:r>
                <a:r>
                  <a:rPr lang="en-US" altLang="zh-CN" dirty="0"/>
                  <a:t>Δ </a:t>
                </a:r>
                <a:r>
                  <a:rPr lang="zh-CN" altLang="en-US" dirty="0"/>
                  <a:t>值</a:t>
                </a:r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-1</a:t>
                </a:r>
                <a:r>
                  <a:rPr lang="zh-CN" altLang="en-US" dirty="0" smtClean="0"/>
                  <a:t>和</a:t>
                </a:r>
                <a:r>
                  <a:rPr lang="en-US" altLang="zh-CN" dirty="0"/>
                  <a:t>0 </a:t>
                </a:r>
                <a:r>
                  <a:rPr lang="zh-CN" altLang="en-US" dirty="0" smtClean="0"/>
                  <a:t>之间。</a:t>
                </a:r>
                <a:endParaRPr lang="zh-CN" altLang="en-US" dirty="0"/>
              </a:p>
              <a:p>
                <a:r>
                  <a:rPr lang="zh-CN" altLang="en-US" dirty="0"/>
                  <a:t>无收益资产看涨期权空头的</a:t>
                </a:r>
                <a:r>
                  <a:rPr lang="en-US" altLang="zh-CN" dirty="0"/>
                  <a:t>Δ </a:t>
                </a:r>
                <a:r>
                  <a:rPr lang="zh-CN" altLang="en-US" dirty="0"/>
                  <a:t>值</a:t>
                </a:r>
                <a:r>
                  <a:rPr lang="zh-CN" altLang="en-US" dirty="0" smtClean="0"/>
                  <a:t>在</a:t>
                </a:r>
                <a:r>
                  <a:rPr lang="en-US" altLang="zh-CN" dirty="0"/>
                  <a:t>-1</a:t>
                </a:r>
                <a:r>
                  <a:rPr lang="zh-CN" altLang="en-US" dirty="0" smtClean="0"/>
                  <a:t>和</a:t>
                </a:r>
                <a:r>
                  <a:rPr lang="en-US" altLang="zh-CN" dirty="0"/>
                  <a:t>0 </a:t>
                </a:r>
                <a:r>
                  <a:rPr lang="zh-CN" altLang="en-US" dirty="0"/>
                  <a:t>之间，</a:t>
                </a:r>
                <a:r>
                  <a:rPr lang="zh-CN" altLang="en-US" dirty="0" smtClean="0"/>
                  <a:t>无收益</a:t>
                </a:r>
                <a:r>
                  <a:rPr lang="zh-CN" altLang="en-US" dirty="0"/>
                  <a:t>资产看跌期权空头的</a:t>
                </a:r>
                <a:r>
                  <a:rPr lang="en-US" altLang="zh-CN" dirty="0"/>
                  <a:t>Δ </a:t>
                </a:r>
                <a:r>
                  <a:rPr lang="zh-CN" altLang="en-US" dirty="0"/>
                  <a:t>值在</a:t>
                </a:r>
                <a:r>
                  <a:rPr lang="en-US" altLang="zh-CN" dirty="0"/>
                  <a:t>0 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1 </a:t>
                </a:r>
                <a:r>
                  <a:rPr lang="zh-CN" altLang="en-US" dirty="0" smtClean="0"/>
                  <a:t>之间。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35280" cy="4530725"/>
              </a:xfrm>
              <a:blipFill rotWithShape="1">
                <a:blip r:embed="rId2"/>
                <a:stretch>
                  <a:fillRect l="-578" t="-1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68210C-0B05-4A26-8581-4E29457F7746}" type="datetime10">
              <a:rPr lang="zh-CN" altLang="en-US" smtClean="0"/>
              <a:pPr>
                <a:defRPr/>
              </a:pPr>
              <a:t>13:48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©2012  Zheng, Zhenlong &amp; Chen, Rong, XMU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614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Adobe 楷体 Std R" pitchFamily="18" charset="-122"/>
                <a:ea typeface="Adobe 楷体 Std R" pitchFamily="18" charset="-122"/>
              </a:rPr>
              <a:t>无收益资产看涨期权和看跌期权   值与标的资产价格的关系 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34FCCB-4077-48A1-9D30-46971952DDE0}" type="datetime10">
              <a:rPr lang="zh-CN" altLang="en-US" smtClean="0"/>
              <a:t>13:48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2012 Zhenlong Zheng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117120"/>
              </p:ext>
            </p:extLst>
          </p:nvPr>
        </p:nvGraphicFramePr>
        <p:xfrm>
          <a:off x="7164288" y="404664"/>
          <a:ext cx="36004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53" name="公式" r:id="rId3" imgW="139579" imgH="164957" progId="Equation.3">
                  <p:embed/>
                </p:oleObj>
              </mc:Choice>
              <mc:Fallback>
                <p:oleObj name="公式" r:id="rId3" imgW="139579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404664"/>
                        <a:ext cx="360040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488832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36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Adobe 楷体 Std R" pitchFamily="18" charset="-122"/>
                <a:ea typeface="Adobe 楷体 Std R" pitchFamily="18" charset="-122"/>
              </a:rPr>
              <a:t>无收益资产看涨期权和欧式看跌期权   值与到期期限之间的关系 </a:t>
            </a:r>
            <a:r>
              <a:rPr lang="zh-CN" altLang="en-US" sz="3600" dirty="0"/>
              <a:t/>
            </a:r>
            <a:br>
              <a:rPr lang="zh-CN" altLang="en-US" sz="3600" dirty="0"/>
            </a:br>
            <a:endParaRPr lang="zh-CN" altLang="en-US" sz="3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34FCCB-4077-48A1-9D30-46971952DDE0}" type="datetime10">
              <a:rPr lang="zh-CN" altLang="en-US" smtClean="0"/>
              <a:t>13:48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Copyright © 2012 Zhenlong Zheng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FB378-7606-41DD-BDB8-11DE839DDBE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553747"/>
              </p:ext>
            </p:extLst>
          </p:nvPr>
        </p:nvGraphicFramePr>
        <p:xfrm>
          <a:off x="8100392" y="332656"/>
          <a:ext cx="36036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77" name="公式" r:id="rId3" imgW="139579" imgH="164957" progId="Equation.3">
                  <p:embed/>
                </p:oleObj>
              </mc:Choice>
              <mc:Fallback>
                <p:oleObj name="公式" r:id="rId3" imgW="139579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0392" y="332656"/>
                        <a:ext cx="360362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92088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54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17392</TotalTime>
  <Words>3620</Words>
  <Application>Microsoft Office PowerPoint</Application>
  <PresentationFormat>全屏显示(4:3)</PresentationFormat>
  <Paragraphs>497</Paragraphs>
  <Slides>54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60" baseType="lpstr">
      <vt:lpstr>Edge</vt:lpstr>
      <vt:lpstr>1_Edge</vt:lpstr>
      <vt:lpstr>2_Edge</vt:lpstr>
      <vt:lpstr>3_Edge</vt:lpstr>
      <vt:lpstr>公式</vt:lpstr>
      <vt:lpstr>Equation</vt:lpstr>
      <vt:lpstr> 第十四章  期权价格的敏感性 和期权的套期保值  </vt:lpstr>
      <vt:lpstr>目录</vt:lpstr>
      <vt:lpstr>目录</vt:lpstr>
      <vt:lpstr>期权的Delta（Δ）</vt:lpstr>
      <vt:lpstr>期权的Delta（Δ）</vt:lpstr>
      <vt:lpstr>期权Δ的计算</vt:lpstr>
      <vt:lpstr>期权Δ的性质</vt:lpstr>
      <vt:lpstr>无收益资产看涨期权和看跌期权   值与标的资产价格的关系  </vt:lpstr>
      <vt:lpstr>无收益资产看涨期权和欧式看跌期权   值与到期期限之间的关系  </vt:lpstr>
      <vt:lpstr>无收益资产看涨期权和欧式看跌期权Delta值与r之间的关系  </vt:lpstr>
      <vt:lpstr>期权Δ值与σ 之间的关系</vt:lpstr>
      <vt:lpstr>期权Δ值与𝝈之间的关系(cont.)</vt:lpstr>
      <vt:lpstr>其他证券的Δ值</vt:lpstr>
      <vt:lpstr>证券组合的Δ值</vt:lpstr>
      <vt:lpstr>Δ中性状态</vt:lpstr>
      <vt:lpstr>Δ中性套期保值</vt:lpstr>
      <vt:lpstr>案例14.1 ：期权的Delta 中性保值</vt:lpstr>
      <vt:lpstr>案例14.1 ：期权的Delta 中性保值(cont.)</vt:lpstr>
      <vt:lpstr>案例14.1 ：期权的Delta 中性保值(cont.)</vt:lpstr>
      <vt:lpstr>案例14.1 ：期权的Delta 中性保值(cont.)</vt:lpstr>
      <vt:lpstr>理解期权的Delta 中性保值</vt:lpstr>
      <vt:lpstr>理解期权的Delta 中性保值(cont.)</vt:lpstr>
      <vt:lpstr>理解期权的Delta 中性保值(cont.)</vt:lpstr>
      <vt:lpstr>目录</vt:lpstr>
      <vt:lpstr>Θ 值的定义</vt:lpstr>
      <vt:lpstr>Θ 值的性质</vt:lpstr>
      <vt:lpstr>无收益资产看涨期权Theta值与S的关系</vt:lpstr>
      <vt:lpstr>无收益资产看涨期权Theta值与有效期之间的关系</vt:lpstr>
      <vt:lpstr>Theta与套期保值</vt:lpstr>
      <vt:lpstr>目录</vt:lpstr>
      <vt:lpstr>期权Γ 定义</vt:lpstr>
      <vt:lpstr>期权Γ 定义(cont.) </vt:lpstr>
      <vt:lpstr>Γ 值的计算</vt:lpstr>
      <vt:lpstr>无收益资产看涨期权和欧式看跌期权Gamma值与S的关系       当S 在＝Xe^(-(r+1.5σ_^2)(T-t))点时， Γ 值最大， Δ 值对于S 最敏感。</vt:lpstr>
      <vt:lpstr>无收益资产看涨期权和欧式看跌期权Gamma值与T-t的关系  </vt:lpstr>
      <vt:lpstr>证券组合的Γ 值</vt:lpstr>
      <vt:lpstr>Γ 中性</vt:lpstr>
      <vt:lpstr>案例14.2 ：Gamma 中性</vt:lpstr>
      <vt:lpstr>案例14.2 ：Gamma 中性(cont.)</vt:lpstr>
      <vt:lpstr>PowerPoint 演示文稿</vt:lpstr>
      <vt:lpstr>Δ、Θ 和Γ 之间的关系(cont.)</vt:lpstr>
      <vt:lpstr>Δ、Θ 和Γ 之间的关系(cont.)</vt:lpstr>
      <vt:lpstr>Δ、Θ 和Γ 之间的关系(cont.)</vt:lpstr>
      <vt:lpstr>Δ、Θ 和Γ 的符号</vt:lpstr>
      <vt:lpstr>目录</vt:lpstr>
      <vt:lpstr>n的定义</vt:lpstr>
      <vt:lpstr>n的计算</vt:lpstr>
      <vt:lpstr>n的计算</vt:lpstr>
      <vt:lpstr>n中性</vt:lpstr>
      <vt:lpstr>rho 与套期保值</vt:lpstr>
      <vt:lpstr>目录</vt:lpstr>
      <vt:lpstr>交易费用与套期保值</vt:lpstr>
      <vt:lpstr>       请提问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风险管理 Risk Management</dc:title>
  <dc:creator>aronge</dc:creator>
  <cp:lastModifiedBy>ZZL</cp:lastModifiedBy>
  <cp:revision>847</cp:revision>
  <dcterms:created xsi:type="dcterms:W3CDTF">2007-10-06T10:41:32Z</dcterms:created>
  <dcterms:modified xsi:type="dcterms:W3CDTF">2012-12-11T05:57:02Z</dcterms:modified>
</cp:coreProperties>
</file>