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 id="2147492122" r:id="rId2"/>
    <p:sldMasterId id="2147492135" r:id="rId3"/>
    <p:sldMasterId id="2147492148" r:id="rId4"/>
  </p:sldMasterIdLst>
  <p:notesMasterIdLst>
    <p:notesMasterId r:id="rId18"/>
  </p:notesMasterIdLst>
  <p:handoutMasterIdLst>
    <p:handoutMasterId r:id="rId19"/>
  </p:handoutMasterIdLst>
  <p:sldIdLst>
    <p:sldId id="2363" r:id="rId5"/>
    <p:sldId id="2947" r:id="rId6"/>
    <p:sldId id="2948" r:id="rId7"/>
    <p:sldId id="2949" r:id="rId8"/>
    <p:sldId id="2950" r:id="rId9"/>
    <p:sldId id="2951" r:id="rId10"/>
    <p:sldId id="2952" r:id="rId11"/>
    <p:sldId id="2953" r:id="rId12"/>
    <p:sldId id="2954" r:id="rId13"/>
    <p:sldId id="2955" r:id="rId14"/>
    <p:sldId id="2956" r:id="rId15"/>
    <p:sldId id="2509" r:id="rId16"/>
    <p:sldId id="580" r:id="rId17"/>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Tahoma" pitchFamily="34" charset="0"/>
        <a:ea typeface="宋体" charset="-122"/>
        <a:cs typeface="+mn-cs"/>
      </a:defRPr>
    </a:lvl1pPr>
    <a:lvl2pPr marL="457200" algn="l" rtl="0" fontAlgn="base">
      <a:spcBef>
        <a:spcPct val="0"/>
      </a:spcBef>
      <a:spcAft>
        <a:spcPct val="0"/>
      </a:spcAft>
      <a:defRPr kern="1200">
        <a:solidFill>
          <a:schemeClr val="tx1"/>
        </a:solidFill>
        <a:latin typeface="Tahoma" pitchFamily="34" charset="0"/>
        <a:ea typeface="宋体" charset="-122"/>
        <a:cs typeface="+mn-cs"/>
      </a:defRPr>
    </a:lvl2pPr>
    <a:lvl3pPr marL="914400" algn="l" rtl="0" fontAlgn="base">
      <a:spcBef>
        <a:spcPct val="0"/>
      </a:spcBef>
      <a:spcAft>
        <a:spcPct val="0"/>
      </a:spcAft>
      <a:defRPr kern="1200">
        <a:solidFill>
          <a:schemeClr val="tx1"/>
        </a:solidFill>
        <a:latin typeface="Tahoma" pitchFamily="34" charset="0"/>
        <a:ea typeface="宋体" charset="-122"/>
        <a:cs typeface="+mn-cs"/>
      </a:defRPr>
    </a:lvl3pPr>
    <a:lvl4pPr marL="1371600" algn="l" rtl="0" fontAlgn="base">
      <a:spcBef>
        <a:spcPct val="0"/>
      </a:spcBef>
      <a:spcAft>
        <a:spcPct val="0"/>
      </a:spcAft>
      <a:defRPr kern="1200">
        <a:solidFill>
          <a:schemeClr val="tx1"/>
        </a:solidFill>
        <a:latin typeface="Tahoma" pitchFamily="34" charset="0"/>
        <a:ea typeface="宋体" charset="-122"/>
        <a:cs typeface="+mn-cs"/>
      </a:defRPr>
    </a:lvl4pPr>
    <a:lvl5pPr marL="1828800" algn="l"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onge" initials="Arong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202"/>
    <a:srgbClr val="F92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2606" autoAdjust="0"/>
    <p:restoredTop sz="99875" autoAdjust="0"/>
  </p:normalViewPr>
  <p:slideViewPr>
    <p:cSldViewPr>
      <p:cViewPr>
        <p:scale>
          <a:sx n="60" d="100"/>
          <a:sy n="60" d="100"/>
        </p:scale>
        <p:origin x="-3084" y="-1260"/>
      </p:cViewPr>
      <p:guideLst>
        <p:guide orient="horz" pos="2160"/>
        <p:guide pos="2880"/>
      </p:guideLst>
    </p:cSldViewPr>
  </p:slideViewPr>
  <p:outlineViewPr>
    <p:cViewPr>
      <p:scale>
        <a:sx n="33" d="100"/>
        <a:sy n="33" d="100"/>
      </p:scale>
      <p:origin x="0" y="22541"/>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a:ea typeface="华文细黑"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a:ea typeface="华文细黑" pitchFamily="2" charset="-122"/>
              </a:defRPr>
            </a:lvl1pPr>
          </a:lstStyle>
          <a:p>
            <a:pPr>
              <a:defRPr/>
            </a:pPr>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a:ea typeface="华文细黑"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a:defRPr sz="1300">
                <a:ea typeface="华文细黑" pitchFamily="2" charset="-122"/>
              </a:defRPr>
            </a:lvl1pPr>
          </a:lstStyle>
          <a:p>
            <a:pPr>
              <a:defRPr/>
            </a:pPr>
            <a:fld id="{A3B4F7A7-087A-4BD8-8229-0CE789C129B6}" type="slidenum">
              <a:rPr lang="zh-CN" altLang="en-US"/>
              <a:pPr>
                <a:defRPr/>
              </a:pPr>
              <a:t>‹#›</a:t>
            </a:fld>
            <a:endParaRPr lang="zh-CN" altLang="en-US"/>
          </a:p>
        </p:txBody>
      </p:sp>
    </p:spTree>
    <p:extLst>
      <p:ext uri="{BB962C8B-B14F-4D97-AF65-F5344CB8AC3E}">
        <p14:creationId xmlns:p14="http://schemas.microsoft.com/office/powerpoint/2010/main" val="1181318590"/>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smtClean="0"/>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593E4DF9-40FF-476F-8A8E-E1023749C23B}" type="slidenum">
              <a:rPr lang="zh-CN" altLang="en-US"/>
              <a:pPr>
                <a:defRPr/>
              </a:pPr>
              <a:t>‹#›</a:t>
            </a:fld>
            <a:endParaRPr lang="zh-CN" altLang="en-US"/>
          </a:p>
        </p:txBody>
      </p:sp>
    </p:spTree>
    <p:extLst>
      <p:ext uri="{BB962C8B-B14F-4D97-AF65-F5344CB8AC3E}">
        <p14:creationId xmlns:p14="http://schemas.microsoft.com/office/powerpoint/2010/main" val="1784818806"/>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灯片编号占位符 6"/>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DB23780-2C93-48FA-8C11-F58CABE1936E}" type="slidenum">
              <a:rPr lang="zh-CN" altLang="en-US" smtClean="0"/>
              <a:pPr>
                <a:defRPr/>
              </a:pPr>
              <a:t>12</a:t>
            </a:fld>
            <a:endParaRPr lang="zh-CN" altLang="en-US" smtClean="0"/>
          </a:p>
        </p:txBody>
      </p:sp>
      <p:sp>
        <p:nvSpPr>
          <p:cNvPr id="337923"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2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
        <p:nvSpPr>
          <p:cNvPr id="337925" name="灯片编号占位符 3"/>
          <p:cNvSpPr txBox="1">
            <a:spLocks noGrp="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773F800C-FC50-4F86-BE2A-D2DE8103261A}" type="slidenum">
              <a:rPr lang="zh-CN" altLang="en-US" sz="1300"/>
              <a:pPr algn="r"/>
              <a:t>12</a:t>
            </a:fld>
            <a:endParaRPr lang="en-US" altLang="zh-CN"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幻灯片图像占位符 1"/>
          <p:cNvSpPr>
            <a:spLocks noGrp="1" noRot="1" noChangeAspect="1" noTextEdit="1"/>
          </p:cNvSpPr>
          <p:nvPr>
            <p:ph type="sldImg"/>
          </p:nvPr>
        </p:nvSpPr>
        <p:spPr bwMode="auto">
          <a:noFill/>
          <a:ln>
            <a:solidFill>
              <a:srgbClr val="000000"/>
            </a:solidFill>
            <a:miter lim="800000"/>
            <a:headEnd/>
            <a:tailEnd/>
          </a:ln>
        </p:spPr>
      </p:sp>
      <p:sp>
        <p:nvSpPr>
          <p:cNvPr id="3389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85700" name="灯片编号占位符 3"/>
          <p:cNvSpPr>
            <a:spLocks noGrp="1"/>
          </p:cNvSpPr>
          <p:nvPr>
            <p:ph type="sldNum" sz="quarter" idx="5"/>
          </p:nvPr>
        </p:nvSpPr>
        <p:spPr/>
        <p:txBody>
          <a:bodyPr/>
          <a:lstStyle/>
          <a:p>
            <a:pPr>
              <a:defRPr/>
            </a:pPr>
            <a:fld id="{8F05D9ED-616F-476F-B800-64A521F66648}" type="slidenum">
              <a:rPr lang="zh-CN" altLang="en-US" smtClean="0"/>
              <a:pPr>
                <a:defRPr/>
              </a:pPr>
              <a:t>13</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p:spPr>
        <p:txBody>
          <a:bodyPr/>
          <a:lstStyle/>
          <a:p>
            <a:endParaRPr lang="zh-CN" altLang="en-US"/>
          </a:p>
        </p:txBody>
      </p:sp>
      <p:sp>
        <p:nvSpPr>
          <p:cNvPr id="27650"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276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6"/>
          <p:cNvSpPr>
            <a:spLocks noGrp="1" noChangeArrowheads="1"/>
          </p:cNvSpPr>
          <p:nvPr>
            <p:ph type="sldNum" sz="quarter" idx="10"/>
          </p:nvPr>
        </p:nvSpPr>
        <p:spPr/>
        <p:txBody>
          <a:bodyPr/>
          <a:lstStyle>
            <a:lvl1pPr>
              <a:defRPr/>
            </a:lvl1pPr>
          </a:lstStyle>
          <a:p>
            <a:pPr>
              <a:defRPr/>
            </a:pPr>
            <a:fld id="{A80A7BD6-0756-4306-899B-D82EF9E81115}" type="slidenum">
              <a:rPr lang="en-US" altLang="zh-CN"/>
              <a:pPr>
                <a:defRPr/>
              </a:pPr>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6D08F211-4265-405B-B8DF-BB4F5C46E962}" type="datetime10">
              <a:rPr lang="zh-CN" altLang="en-US" smtClean="0"/>
              <a:pPr>
                <a:defRPr/>
              </a:pPr>
              <a:t>17:11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zh-CN" altLang="en-US" dirty="0"/>
          </a:p>
        </p:txBody>
      </p:sp>
      <p:sp>
        <p:nvSpPr>
          <p:cNvPr id="6" name="Rectangle 6"/>
          <p:cNvSpPr>
            <a:spLocks noGrp="1" noChangeArrowheads="1"/>
          </p:cNvSpPr>
          <p:nvPr>
            <p:ph type="sldNum" sz="quarter" idx="12"/>
          </p:nvPr>
        </p:nvSpPr>
        <p:spPr/>
        <p:txBody>
          <a:bodyPr/>
          <a:lstStyle>
            <a:lvl1pPr>
              <a:defRPr/>
            </a:lvl1pPr>
          </a:lstStyle>
          <a:p>
            <a:pPr>
              <a:defRPr/>
            </a:pPr>
            <a:fld id="{32AA4315-2EF1-433F-9E26-2CA697AEA04A}"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C8AA4A63-B3D8-4ED9-B26E-08161083FAC1}" type="datetime10">
              <a:rPr lang="zh-CN" altLang="en-US" smtClean="0"/>
              <a:pPr>
                <a:defRPr/>
              </a:pPr>
              <a:t>17:11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zh-CN" altLang="en-US" dirty="0"/>
          </a:p>
        </p:txBody>
      </p:sp>
      <p:sp>
        <p:nvSpPr>
          <p:cNvPr id="6" name="Rectangle 6"/>
          <p:cNvSpPr>
            <a:spLocks noGrp="1" noChangeArrowheads="1"/>
          </p:cNvSpPr>
          <p:nvPr>
            <p:ph type="sldNum" sz="quarter" idx="12"/>
          </p:nvPr>
        </p:nvSpPr>
        <p:spPr/>
        <p:txBody>
          <a:bodyPr/>
          <a:lstStyle>
            <a:lvl1pPr>
              <a:defRPr/>
            </a:lvl1pPr>
          </a:lstStyle>
          <a:p>
            <a:pPr>
              <a:defRPr/>
            </a:pPr>
            <a:fld id="{E82C4072-683B-450A-8A75-FA7E444F4C0A}"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a:prstGeom prst="rect">
            <a:avLst/>
          </a:prstGeom>
        </p:spPr>
        <p:txBody>
          <a:bodyPr/>
          <a:lstStyle>
            <a:lvl1pPr>
              <a:defRPr>
                <a:ea typeface="宋体" pitchFamily="2" charset="-122"/>
              </a:defRPr>
            </a:lvl1pPr>
          </a:lstStyle>
          <a:p>
            <a:pPr>
              <a:defRPr/>
            </a:pPr>
            <a:fld id="{EF16D8C3-E08B-4320-BDD1-04FE8B8842F9}" type="datetime10">
              <a:rPr lang="zh-CN" altLang="en-US" smtClean="0"/>
              <a:pPr>
                <a:defRPr/>
              </a:pPr>
              <a:t>17:11</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pPr>
              <a:defRPr/>
            </a:pPr>
            <a:r>
              <a:rPr lang="en-US" altLang="zh-CN" smtClean="0"/>
              <a:t>Copyright ©2012  Zheng, Zhenlong &amp; Chen, Rong, XMU</a:t>
            </a:r>
            <a:endParaRPr lang="zh-CN" altLang="en-US" dirty="0"/>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pPr>
              <a:defRPr/>
            </a:pPr>
            <a:fld id="{5CC2B108-31DF-4FE0-8872-C4A8491C00B8}" type="slidenum">
              <a:rPr lang="en-US" altLang="zh-CN"/>
              <a:pPr>
                <a:defRPr/>
              </a:pPr>
              <a:t>‹#›</a:t>
            </a:fld>
            <a:endParaRPr lang="en-US" altLang="zh-CN"/>
          </a:p>
        </p:txBody>
      </p:sp>
    </p:spTree>
    <p:extLst>
      <p:ext uri="{BB962C8B-B14F-4D97-AF65-F5344CB8AC3E}">
        <p14:creationId xmlns:p14="http://schemas.microsoft.com/office/powerpoint/2010/main" val="88823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solidFill>
                <a:srgbClr val="000000"/>
              </a:solidFill>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p:spPr>
        <p:txBody>
          <a:bodyPr/>
          <a:lstStyle/>
          <a:p>
            <a:endParaRPr lang="zh-CN" altLang="en-US">
              <a:solidFill>
                <a:srgbClr val="000000"/>
              </a:solidFill>
            </a:endParaRPr>
          </a:p>
        </p:txBody>
      </p:sp>
      <p:sp>
        <p:nvSpPr>
          <p:cNvPr id="27650"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276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6"/>
          <p:cNvSpPr>
            <a:spLocks noGrp="1" noChangeArrowheads="1"/>
          </p:cNvSpPr>
          <p:nvPr>
            <p:ph type="sldNum" sz="quarter" idx="10"/>
          </p:nvPr>
        </p:nvSpPr>
        <p:spPr/>
        <p:txBody>
          <a:bodyPr/>
          <a:lstStyle>
            <a:lvl1pPr>
              <a:defRPr/>
            </a:lvl1pPr>
          </a:lstStyle>
          <a:p>
            <a:pPr>
              <a:defRPr/>
            </a:pPr>
            <a:fld id="{A80A7BD6-0756-4306-899B-D82EF9E81115}" type="slidenum">
              <a:rPr lang="en-US" altLang="zh-CN">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1503369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dobe Jenson Pro" pitchFamily="18" charset="0"/>
                <a:ea typeface="+mn-ea"/>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dobe Jenson Pro" pitchFamily="18" charset="0"/>
                <a:ea typeface="华文细黑" pitchFamily="2" charset="-122"/>
              </a:defRPr>
            </a:lvl1pPr>
            <a:lvl2pPr>
              <a:defRPr>
                <a:latin typeface="Adobe Jenson Pro" pitchFamily="18" charset="0"/>
                <a:ea typeface="华文细黑" pitchFamily="2" charset="-122"/>
              </a:defRPr>
            </a:lvl2pPr>
            <a:lvl3pPr>
              <a:defRPr>
                <a:latin typeface="Adobe Jenson Pro" pitchFamily="18" charset="0"/>
                <a:ea typeface="华文细黑" pitchFamily="2" charset="-122"/>
              </a:defRPr>
            </a:lvl3pPr>
            <a:lvl4pPr>
              <a:defRPr>
                <a:latin typeface="Adobe Jenson Pro" pitchFamily="18" charset="0"/>
                <a:ea typeface="华文细黑" pitchFamily="2" charset="-122"/>
              </a:defRPr>
            </a:lvl4pPr>
            <a:lvl5pPr>
              <a:defRPr>
                <a:latin typeface="Adobe Jenson Pro" pitchFamily="18" charset="0"/>
                <a:ea typeface="华文细黑"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6134FCCB-4077-48A1-9D30-46971952DDE0}" type="datetime10">
              <a:rPr lang="zh-CN" altLang="en-US" smtClean="0">
                <a:solidFill>
                  <a:srgbClr val="000000"/>
                </a:solidFill>
              </a:rPr>
              <a:pPr>
                <a:defRPr/>
              </a:pPr>
              <a:t>17:11</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9DFB378-7606-41DD-BDB8-11DE839DDBE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41487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BCC96C52-B469-408E-9D87-BB27723DE34F}" type="datetime10">
              <a:rPr lang="zh-CN" altLang="en-US" smtClean="0">
                <a:solidFill>
                  <a:srgbClr val="000000"/>
                </a:solidFill>
              </a:rPr>
              <a:pPr>
                <a:defRPr/>
              </a:pPr>
              <a:t>17:11</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674711F5-2441-47BD-ABC8-21399AC8010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72116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7EF8BF2E-89D5-4147-AC5A-630D2BEF29AB}" type="datetime10">
              <a:rPr lang="zh-CN" altLang="en-US" smtClean="0">
                <a:solidFill>
                  <a:srgbClr val="000000"/>
                </a:solidFill>
              </a:rPr>
              <a:pPr>
                <a:defRPr/>
              </a:pPr>
              <a:t>17:11</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AEB45F9F-F4E5-406E-81F7-433B2F22413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44028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FD8223FA-582A-4164-88F3-7510474DAF9C}" type="datetime10">
              <a:rPr lang="zh-CN" altLang="en-US" smtClean="0">
                <a:solidFill>
                  <a:srgbClr val="000000"/>
                </a:solidFill>
              </a:rPr>
              <a:pPr>
                <a:defRPr/>
              </a:pPr>
              <a:t>17:11</a:t>
            </a:fld>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4D80ECA8-646B-44D7-8453-010207FA852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71222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75F8CB65-A600-4C9D-863D-D4919FFA5EA7}" type="datetime10">
              <a:rPr lang="zh-CN" altLang="en-US" smtClean="0">
                <a:solidFill>
                  <a:srgbClr val="000000"/>
                </a:solidFill>
              </a:rPr>
              <a:pPr>
                <a:defRPr/>
              </a:pPr>
              <a:t>17:11</a:t>
            </a:fld>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EB803A4C-2DF4-49F2-B7CB-8C43FF1529E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97383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0F89AEF9-F442-42B6-8670-3E5529A1743A}" type="datetime10">
              <a:rPr lang="zh-CN" altLang="en-US" smtClean="0">
                <a:solidFill>
                  <a:srgbClr val="000000"/>
                </a:solidFill>
              </a:rPr>
              <a:pPr>
                <a:defRPr/>
              </a:pPr>
              <a:t>17:11</a:t>
            </a:fld>
            <a:endParaRPr lang="en-US" altLang="zh-CN">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en-US" altLang="zh-CN">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C9CDCDCA-3447-49FF-AF70-0CFC8C34313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32607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dobe Jenson Pro" pitchFamily="18" charset="0"/>
                <a:ea typeface="Adobe 仿宋 Std R" pitchFamily="18"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dobe Jenson Pro" pitchFamily="18" charset="0"/>
                <a:ea typeface="Adobe 黑体 Std R" pitchFamily="34" charset="-122"/>
              </a:defRPr>
            </a:lvl1pPr>
            <a:lvl2pPr>
              <a:defRPr>
                <a:latin typeface="Adobe Jenson Pro" pitchFamily="18" charset="0"/>
                <a:ea typeface="Adobe 黑体 Std R" pitchFamily="34" charset="-122"/>
              </a:defRPr>
            </a:lvl2pPr>
            <a:lvl3pPr>
              <a:defRPr>
                <a:latin typeface="Adobe Jenson Pro" pitchFamily="18" charset="0"/>
                <a:ea typeface="Adobe 黑体 Std R" pitchFamily="34" charset="-122"/>
              </a:defRPr>
            </a:lvl3pPr>
            <a:lvl4pPr>
              <a:defRPr>
                <a:latin typeface="Adobe Jenson Pro" pitchFamily="18" charset="0"/>
                <a:ea typeface="Adobe 黑体 Std R" pitchFamily="34" charset="-122"/>
              </a:defRPr>
            </a:lvl4pPr>
            <a:lvl5pPr>
              <a:defRPr>
                <a:latin typeface="Adobe Jenson Pro" pitchFamily="18" charset="0"/>
                <a:ea typeface="Adobe 黑体 Std R"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1968210C-0B05-4A26-8581-4E29457F7746}" type="datetime10">
              <a:rPr lang="zh-CN" altLang="en-US" smtClean="0"/>
              <a:pPr>
                <a:defRPr/>
              </a:pPr>
              <a:t>17:11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zh-CN" altLang="en-US" dirty="0"/>
          </a:p>
        </p:txBody>
      </p:sp>
      <p:sp>
        <p:nvSpPr>
          <p:cNvPr id="6" name="Rectangle 6"/>
          <p:cNvSpPr>
            <a:spLocks noGrp="1" noChangeArrowheads="1"/>
          </p:cNvSpPr>
          <p:nvPr>
            <p:ph type="sldNum" sz="quarter" idx="12"/>
          </p:nvPr>
        </p:nvSpPr>
        <p:spPr/>
        <p:txBody>
          <a:bodyPr/>
          <a:lstStyle>
            <a:lvl1pPr>
              <a:defRPr/>
            </a:lvl1pPr>
          </a:lstStyle>
          <a:p>
            <a:pPr>
              <a:defRPr/>
            </a:pPr>
            <a:fld id="{19DFB378-7606-41DD-BDB8-11DE839DDBEA}" type="slidenum">
              <a:rPr lang="en-US" altLang="zh-CN"/>
              <a:pPr>
                <a:defRPr/>
              </a:pPr>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BAEF19F3-3D09-48DB-88DB-F2DD61B03B00}" type="datetime10">
              <a:rPr lang="zh-CN" altLang="en-US" smtClean="0">
                <a:solidFill>
                  <a:srgbClr val="000000"/>
                </a:solidFill>
              </a:rPr>
              <a:pPr>
                <a:defRPr/>
              </a:pPr>
              <a:t>17:11</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0DB0C91-26C4-4351-8A75-6C26D8A195C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25267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73A3A7AC-2AEB-4B7B-B692-09838FAFEACC}" type="datetime10">
              <a:rPr lang="zh-CN" altLang="en-US" smtClean="0">
                <a:solidFill>
                  <a:srgbClr val="000000"/>
                </a:solidFill>
              </a:rPr>
              <a:pPr>
                <a:defRPr/>
              </a:pPr>
              <a:t>17:11</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69527055-2DDE-4BA2-A12A-5F9BCBD7A87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52845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25076886-8157-4012-8217-6E2D68D652F7}" type="datetime10">
              <a:rPr lang="zh-CN" altLang="en-US" smtClean="0">
                <a:solidFill>
                  <a:srgbClr val="000000"/>
                </a:solidFill>
              </a:rPr>
              <a:pPr>
                <a:defRPr/>
              </a:pPr>
              <a:t>17:11</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2AA4315-2EF1-433F-9E26-2CA697AEA04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7230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00CFD5B9-FC1C-48E8-B5BD-8954AF8EFCE6}" type="datetime10">
              <a:rPr lang="zh-CN" altLang="en-US" smtClean="0">
                <a:solidFill>
                  <a:srgbClr val="000000"/>
                </a:solidFill>
              </a:rPr>
              <a:pPr>
                <a:defRPr/>
              </a:pPr>
              <a:t>17:11</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E82C4072-683B-450A-8A75-FA7E444F4C0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46358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a:prstGeom prst="rect">
            <a:avLst/>
          </a:prstGeom>
        </p:spPr>
        <p:txBody>
          <a:bodyPr/>
          <a:lstStyle>
            <a:lvl1pPr>
              <a:defRPr/>
            </a:lvl1pPr>
          </a:lstStyle>
          <a:p>
            <a:pPr>
              <a:defRPr/>
            </a:pPr>
            <a:fld id="{37BCD926-DA00-4E59-A694-E1D6C16BE688}" type="datetime10">
              <a:rPr lang="zh-CN" altLang="en-US" smtClean="0">
                <a:solidFill>
                  <a:srgbClr val="000000"/>
                </a:solidFill>
                <a:ea typeface="宋体" pitchFamily="2" charset="-122"/>
              </a:rPr>
              <a:pPr>
                <a:defRPr/>
              </a:pPr>
              <a:t>17:11</a:t>
            </a:fld>
            <a:endParaRPr lang="en-US" altLang="zh-CN">
              <a:solidFill>
                <a:srgbClr val="000000"/>
              </a:solidFill>
              <a:ea typeface="宋体" pitchFamily="2" charset="-122"/>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pPr>
              <a:defRPr/>
            </a:pPr>
            <a:r>
              <a:rPr lang="en-US" altLang="zh-CN" smtClean="0">
                <a:solidFill>
                  <a:srgbClr val="000000"/>
                </a:solidFill>
              </a:rPr>
              <a:t>Copyright © 2012 Zhenlong Zheng</a:t>
            </a:r>
            <a:endParaRPr lang="en-US" altLang="zh-CN">
              <a:solidFill>
                <a:srgbClr val="000000"/>
              </a:solidFill>
            </a:endParaRPr>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pPr>
              <a:defRPr/>
            </a:pPr>
            <a:fld id="{80C3A53A-B857-4190-B138-81C1F38FDFB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60155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solidFill>
                <a:srgbClr val="000000"/>
              </a:solidFill>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p:spPr>
        <p:txBody>
          <a:bodyPr/>
          <a:lstStyle/>
          <a:p>
            <a:endParaRPr lang="zh-CN" altLang="en-US">
              <a:solidFill>
                <a:srgbClr val="000000"/>
              </a:solidFill>
            </a:endParaRPr>
          </a:p>
        </p:txBody>
      </p:sp>
      <p:sp>
        <p:nvSpPr>
          <p:cNvPr id="27650"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276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6"/>
          <p:cNvSpPr>
            <a:spLocks noGrp="1" noChangeArrowheads="1"/>
          </p:cNvSpPr>
          <p:nvPr>
            <p:ph type="sldNum" sz="quarter" idx="10"/>
          </p:nvPr>
        </p:nvSpPr>
        <p:spPr/>
        <p:txBody>
          <a:bodyPr/>
          <a:lstStyle>
            <a:lvl1pPr>
              <a:defRPr/>
            </a:lvl1pPr>
          </a:lstStyle>
          <a:p>
            <a:pPr>
              <a:defRPr/>
            </a:pPr>
            <a:fld id="{A80A7BD6-0756-4306-899B-D82EF9E81115}" type="slidenum">
              <a:rPr lang="en-US" altLang="zh-CN">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2526341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dobe Jenson Pro" pitchFamily="18" charset="0"/>
                <a:ea typeface="+mn-ea"/>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dobe Jenson Pro" pitchFamily="18" charset="0"/>
                <a:ea typeface="华文细黑" pitchFamily="2" charset="-122"/>
              </a:defRPr>
            </a:lvl1pPr>
            <a:lvl2pPr>
              <a:defRPr>
                <a:latin typeface="Adobe Jenson Pro" pitchFamily="18" charset="0"/>
                <a:ea typeface="华文细黑" pitchFamily="2" charset="-122"/>
              </a:defRPr>
            </a:lvl2pPr>
            <a:lvl3pPr>
              <a:defRPr>
                <a:latin typeface="Adobe Jenson Pro" pitchFamily="18" charset="0"/>
                <a:ea typeface="华文细黑" pitchFamily="2" charset="-122"/>
              </a:defRPr>
            </a:lvl3pPr>
            <a:lvl4pPr>
              <a:defRPr>
                <a:latin typeface="Adobe Jenson Pro" pitchFamily="18" charset="0"/>
                <a:ea typeface="华文细黑" pitchFamily="2" charset="-122"/>
              </a:defRPr>
            </a:lvl4pPr>
            <a:lvl5pPr>
              <a:defRPr>
                <a:latin typeface="Adobe Jenson Pro" pitchFamily="18" charset="0"/>
                <a:ea typeface="华文细黑"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6134FCCB-4077-48A1-9D30-46971952DDE0}" type="datetime10">
              <a:rPr lang="zh-CN" altLang="en-US" smtClean="0">
                <a:solidFill>
                  <a:srgbClr val="000000"/>
                </a:solidFill>
              </a:rPr>
              <a:pPr>
                <a:defRPr/>
              </a:pPr>
              <a:t>17:11</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9DFB378-7606-41DD-BDB8-11DE839DDBE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54659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BCC96C52-B469-408E-9D87-BB27723DE34F}" type="datetime10">
              <a:rPr lang="zh-CN" altLang="en-US" smtClean="0">
                <a:solidFill>
                  <a:srgbClr val="000000"/>
                </a:solidFill>
              </a:rPr>
              <a:pPr>
                <a:defRPr/>
              </a:pPr>
              <a:t>17:11</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674711F5-2441-47BD-ABC8-21399AC8010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93903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7EF8BF2E-89D5-4147-AC5A-630D2BEF29AB}" type="datetime10">
              <a:rPr lang="zh-CN" altLang="en-US" smtClean="0">
                <a:solidFill>
                  <a:srgbClr val="000000"/>
                </a:solidFill>
              </a:rPr>
              <a:pPr>
                <a:defRPr/>
              </a:pPr>
              <a:t>17:11</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AEB45F9F-F4E5-406E-81F7-433B2F22413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31725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FD8223FA-582A-4164-88F3-7510474DAF9C}" type="datetime10">
              <a:rPr lang="zh-CN" altLang="en-US" smtClean="0">
                <a:solidFill>
                  <a:srgbClr val="000000"/>
                </a:solidFill>
              </a:rPr>
              <a:pPr>
                <a:defRPr/>
              </a:pPr>
              <a:t>17:11</a:t>
            </a:fld>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4D80ECA8-646B-44D7-8453-010207FA852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25527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2A540828-AFAC-49C7-A508-FB0FE012EA3A}" type="datetime10">
              <a:rPr lang="zh-CN" altLang="en-US" smtClean="0"/>
              <a:pPr>
                <a:defRPr/>
              </a:pPr>
              <a:t>17:11</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zh-CN" altLang="en-US" dirty="0"/>
          </a:p>
        </p:txBody>
      </p:sp>
      <p:sp>
        <p:nvSpPr>
          <p:cNvPr id="6" name="Rectangle 6"/>
          <p:cNvSpPr>
            <a:spLocks noGrp="1" noChangeArrowheads="1"/>
          </p:cNvSpPr>
          <p:nvPr>
            <p:ph type="sldNum" sz="quarter" idx="12"/>
          </p:nvPr>
        </p:nvSpPr>
        <p:spPr/>
        <p:txBody>
          <a:bodyPr/>
          <a:lstStyle>
            <a:lvl1pPr>
              <a:defRPr/>
            </a:lvl1pPr>
          </a:lstStyle>
          <a:p>
            <a:pPr>
              <a:defRPr/>
            </a:pPr>
            <a:fld id="{674711F5-2441-47BD-ABC8-21399AC8010C}"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75F8CB65-A600-4C9D-863D-D4919FFA5EA7}" type="datetime10">
              <a:rPr lang="zh-CN" altLang="en-US" smtClean="0">
                <a:solidFill>
                  <a:srgbClr val="000000"/>
                </a:solidFill>
              </a:rPr>
              <a:pPr>
                <a:defRPr/>
              </a:pPr>
              <a:t>17:11</a:t>
            </a:fld>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EB803A4C-2DF4-49F2-B7CB-8C43FF1529E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51313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0F89AEF9-F442-42B6-8670-3E5529A1743A}" type="datetime10">
              <a:rPr lang="zh-CN" altLang="en-US" smtClean="0">
                <a:solidFill>
                  <a:srgbClr val="000000"/>
                </a:solidFill>
              </a:rPr>
              <a:pPr>
                <a:defRPr/>
              </a:pPr>
              <a:t>17:11</a:t>
            </a:fld>
            <a:endParaRPr lang="en-US" altLang="zh-CN">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en-US" altLang="zh-CN">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C9CDCDCA-3447-49FF-AF70-0CFC8C34313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22793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BAEF19F3-3D09-48DB-88DB-F2DD61B03B00}" type="datetime10">
              <a:rPr lang="zh-CN" altLang="en-US" smtClean="0">
                <a:solidFill>
                  <a:srgbClr val="000000"/>
                </a:solidFill>
              </a:rPr>
              <a:pPr>
                <a:defRPr/>
              </a:pPr>
              <a:t>17:11</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0DB0C91-26C4-4351-8A75-6C26D8A195C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27911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73A3A7AC-2AEB-4B7B-B692-09838FAFEACC}" type="datetime10">
              <a:rPr lang="zh-CN" altLang="en-US" smtClean="0">
                <a:solidFill>
                  <a:srgbClr val="000000"/>
                </a:solidFill>
              </a:rPr>
              <a:pPr>
                <a:defRPr/>
              </a:pPr>
              <a:t>17:11</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69527055-2DDE-4BA2-A12A-5F9BCBD7A87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18790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25076886-8157-4012-8217-6E2D68D652F7}" type="datetime10">
              <a:rPr lang="zh-CN" altLang="en-US" smtClean="0">
                <a:solidFill>
                  <a:srgbClr val="000000"/>
                </a:solidFill>
              </a:rPr>
              <a:pPr>
                <a:defRPr/>
              </a:pPr>
              <a:t>17:11</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2AA4315-2EF1-433F-9E26-2CA697AEA04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65412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00CFD5B9-FC1C-48E8-B5BD-8954AF8EFCE6}" type="datetime10">
              <a:rPr lang="zh-CN" altLang="en-US" smtClean="0">
                <a:solidFill>
                  <a:srgbClr val="000000"/>
                </a:solidFill>
              </a:rPr>
              <a:pPr>
                <a:defRPr/>
              </a:pPr>
              <a:t>17:11</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E82C4072-683B-450A-8A75-FA7E444F4C0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83397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a:prstGeom prst="rect">
            <a:avLst/>
          </a:prstGeom>
        </p:spPr>
        <p:txBody>
          <a:bodyPr/>
          <a:lstStyle>
            <a:lvl1pPr>
              <a:defRPr/>
            </a:lvl1pPr>
          </a:lstStyle>
          <a:p>
            <a:pPr>
              <a:defRPr/>
            </a:pPr>
            <a:fld id="{37BCD926-DA00-4E59-A694-E1D6C16BE688}" type="datetime10">
              <a:rPr lang="zh-CN" altLang="en-US" smtClean="0">
                <a:solidFill>
                  <a:srgbClr val="000000"/>
                </a:solidFill>
                <a:ea typeface="宋体" pitchFamily="2" charset="-122"/>
              </a:rPr>
              <a:pPr>
                <a:defRPr/>
              </a:pPr>
              <a:t>17:11</a:t>
            </a:fld>
            <a:endParaRPr lang="en-US" altLang="zh-CN">
              <a:solidFill>
                <a:srgbClr val="000000"/>
              </a:solidFill>
              <a:ea typeface="宋体" pitchFamily="2" charset="-122"/>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pPr>
              <a:defRPr/>
            </a:pPr>
            <a:r>
              <a:rPr lang="en-US" altLang="zh-CN" smtClean="0">
                <a:solidFill>
                  <a:srgbClr val="000000"/>
                </a:solidFill>
              </a:rPr>
              <a:t>Copyright © 2012 Zhenlong Zheng</a:t>
            </a:r>
            <a:endParaRPr lang="en-US" altLang="zh-CN">
              <a:solidFill>
                <a:srgbClr val="000000"/>
              </a:solidFill>
            </a:endParaRPr>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pPr>
              <a:defRPr/>
            </a:pPr>
            <a:fld id="{80C3A53A-B857-4190-B138-81C1F38FDFB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845558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zh-CN" altLang="en-US">
              <a:solidFill>
                <a:srgbClr val="000000"/>
              </a:solidFill>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p:spPr>
        <p:txBody>
          <a:bodyPr/>
          <a:lstStyle/>
          <a:p>
            <a:endParaRPr lang="zh-CN" altLang="en-US">
              <a:solidFill>
                <a:srgbClr val="000000"/>
              </a:solidFill>
            </a:endParaRPr>
          </a:p>
        </p:txBody>
      </p:sp>
      <p:sp>
        <p:nvSpPr>
          <p:cNvPr id="27650"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2765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6"/>
          <p:cNvSpPr>
            <a:spLocks noGrp="1" noChangeArrowheads="1"/>
          </p:cNvSpPr>
          <p:nvPr>
            <p:ph type="sldNum" sz="quarter" idx="10"/>
          </p:nvPr>
        </p:nvSpPr>
        <p:spPr/>
        <p:txBody>
          <a:bodyPr/>
          <a:lstStyle>
            <a:lvl1pPr>
              <a:defRPr/>
            </a:lvl1pPr>
          </a:lstStyle>
          <a:p>
            <a:pPr>
              <a:defRPr/>
            </a:pPr>
            <a:fld id="{A80A7BD6-0756-4306-899B-D82EF9E81115}" type="slidenum">
              <a:rPr lang="en-US" altLang="zh-CN">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672979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dobe Jenson Pro" pitchFamily="18" charset="0"/>
                <a:ea typeface="Adobe 仿宋 Std R" pitchFamily="18"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Adobe Jenson Pro" pitchFamily="18" charset="0"/>
                <a:ea typeface="Adobe 黑体 Std R" pitchFamily="34" charset="-122"/>
              </a:defRPr>
            </a:lvl1pPr>
            <a:lvl2pPr>
              <a:defRPr>
                <a:latin typeface="Adobe Jenson Pro" pitchFamily="18" charset="0"/>
                <a:ea typeface="Adobe 黑体 Std R" pitchFamily="34" charset="-122"/>
              </a:defRPr>
            </a:lvl2pPr>
            <a:lvl3pPr>
              <a:defRPr>
                <a:latin typeface="Adobe Jenson Pro" pitchFamily="18" charset="0"/>
                <a:ea typeface="Adobe 黑体 Std R" pitchFamily="34" charset="-122"/>
              </a:defRPr>
            </a:lvl3pPr>
            <a:lvl4pPr>
              <a:defRPr>
                <a:latin typeface="Adobe Jenson Pro" pitchFamily="18" charset="0"/>
                <a:ea typeface="Adobe 黑体 Std R" pitchFamily="34" charset="-122"/>
              </a:defRPr>
            </a:lvl4pPr>
            <a:lvl5pPr>
              <a:defRPr>
                <a:latin typeface="Adobe Jenson Pro" pitchFamily="18" charset="0"/>
                <a:ea typeface="Adobe 黑体 Std R"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1968210C-0B05-4A26-8581-4E29457F7746}" type="datetime10">
              <a:rPr lang="zh-CN" altLang="en-US" smtClean="0">
                <a:solidFill>
                  <a:srgbClr val="000000"/>
                </a:solidFill>
              </a:rPr>
              <a:pPr>
                <a:defRPr/>
              </a:pPr>
              <a:t>17:11</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©2012  Zheng, Zhenlong &amp; Chen, Rong, XMU</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9DFB378-7606-41DD-BDB8-11DE839DDBEA}" type="slidenum">
              <a:rPr lang="en-US" altLang="zh-CN">
                <a:solidFill>
                  <a:srgbClr val="000000"/>
                </a:solidFill>
              </a:rPr>
              <a:pPr>
                <a:defRPr/>
              </a:pPr>
              <a:t>‹#›</a:t>
            </a:fld>
            <a:endParaRPr lang="en-US" altLang="zh-CN" dirty="0">
              <a:solidFill>
                <a:srgbClr val="000000"/>
              </a:solidFill>
            </a:endParaRPr>
          </a:p>
        </p:txBody>
      </p:sp>
    </p:spTree>
    <p:extLst>
      <p:ext uri="{BB962C8B-B14F-4D97-AF65-F5344CB8AC3E}">
        <p14:creationId xmlns:p14="http://schemas.microsoft.com/office/powerpoint/2010/main" val="3051451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2A540828-AFAC-49C7-A508-FB0FE012EA3A}" type="datetime10">
              <a:rPr lang="zh-CN" altLang="en-US" smtClean="0">
                <a:solidFill>
                  <a:srgbClr val="000000"/>
                </a:solidFill>
              </a:rPr>
              <a:pPr>
                <a:defRPr/>
              </a:pPr>
              <a:t>17:11</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©2012  Zheng, Zhenlong &amp; Chen, Rong, XMU</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674711F5-2441-47BD-ABC8-21399AC8010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53954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43EF0730-A649-42B1-A54D-3AE5E1799762}" type="datetime10">
              <a:rPr lang="zh-CN" altLang="en-US" smtClean="0"/>
              <a:pPr>
                <a:defRPr/>
              </a:pPr>
              <a:t>17:11</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zh-CN" altLang="en-US" dirty="0"/>
          </a:p>
        </p:txBody>
      </p:sp>
      <p:sp>
        <p:nvSpPr>
          <p:cNvPr id="7" name="Rectangle 6"/>
          <p:cNvSpPr>
            <a:spLocks noGrp="1" noChangeArrowheads="1"/>
          </p:cNvSpPr>
          <p:nvPr>
            <p:ph type="sldNum" sz="quarter" idx="12"/>
          </p:nvPr>
        </p:nvSpPr>
        <p:spPr/>
        <p:txBody>
          <a:bodyPr/>
          <a:lstStyle>
            <a:lvl1pPr>
              <a:defRPr/>
            </a:lvl1pPr>
          </a:lstStyle>
          <a:p>
            <a:pPr>
              <a:defRPr/>
            </a:pPr>
            <a:fld id="{AEB45F9F-F4E5-406E-81F7-433B2F22413E}"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43EF0730-A649-42B1-A54D-3AE5E1799762}" type="datetime10">
              <a:rPr lang="zh-CN" altLang="en-US" smtClean="0">
                <a:solidFill>
                  <a:srgbClr val="000000"/>
                </a:solidFill>
              </a:rPr>
              <a:pPr>
                <a:defRPr/>
              </a:pPr>
              <a:t>17:11</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©2012  Zheng, Zhenlong &amp; Chen, Rong, XMU</a:t>
            </a:r>
            <a:endParaRPr lang="zh-CN" altLang="en-US" dirty="0">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AEB45F9F-F4E5-406E-81F7-433B2F22413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369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B426D16B-9D28-4CD0-AE03-E5EE79068945}" type="datetime10">
              <a:rPr lang="zh-CN" altLang="en-US" smtClean="0">
                <a:solidFill>
                  <a:srgbClr val="000000"/>
                </a:solidFill>
              </a:rPr>
              <a:pPr>
                <a:defRPr/>
              </a:pPr>
              <a:t>17:11</a:t>
            </a:fld>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©2012  Zheng, Zhenlong &amp; Chen, Rong, XMU</a:t>
            </a: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4D80ECA8-646B-44D7-8453-010207FA852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1508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4031D359-A17D-4C99-878D-E87A84AE7FF5}" type="datetime10">
              <a:rPr lang="zh-CN" altLang="en-US" smtClean="0">
                <a:solidFill>
                  <a:srgbClr val="000000"/>
                </a:solidFill>
              </a:rPr>
              <a:pPr>
                <a:defRPr/>
              </a:pPr>
              <a:t>17:11</a:t>
            </a:fld>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©2012  Zheng, Zhenlong &amp; Chen, Rong, XMU</a:t>
            </a: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EB803A4C-2DF4-49F2-B7CB-8C43FF1529E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41605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2208BF12-8EC6-4FDF-B395-8C9C1E4E077B}" type="datetime10">
              <a:rPr lang="zh-CN" altLang="en-US" smtClean="0">
                <a:solidFill>
                  <a:srgbClr val="000000"/>
                </a:solidFill>
              </a:rPr>
              <a:pPr>
                <a:defRPr/>
              </a:pPr>
              <a:t>17:11</a:t>
            </a:fld>
            <a:endParaRPr lang="en-US" altLang="zh-CN">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©2012  Zheng, Zhenlong &amp; Chen, Rong, XMU</a:t>
            </a:r>
            <a:endParaRPr lang="en-US" altLang="zh-CN">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C9CDCDCA-3447-49FF-AF70-0CFC8C34313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29709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2E53F4B1-CE28-4F99-845F-66CE36675F76}" type="datetime10">
              <a:rPr lang="zh-CN" altLang="en-US" smtClean="0">
                <a:solidFill>
                  <a:srgbClr val="000000"/>
                </a:solidFill>
              </a:rPr>
              <a:pPr>
                <a:defRPr/>
              </a:pPr>
              <a:t>17:11</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©2012  Zheng, Zhenlong &amp; Chen, Rong, XMU</a:t>
            </a:r>
            <a:endParaRPr lang="zh-CN" altLang="en-US" dirty="0">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0DB0C91-26C4-4351-8A75-6C26D8A195C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51559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C41D5A0F-3021-413F-9FCE-B8D3AB0C12E7}" type="datetime10">
              <a:rPr lang="zh-CN" altLang="en-US" smtClean="0">
                <a:solidFill>
                  <a:srgbClr val="000000"/>
                </a:solidFill>
              </a:rPr>
              <a:pPr>
                <a:defRPr/>
              </a:pPr>
              <a:t>17:11</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©2012  Zheng, Zhenlong &amp; Chen, Rong, XMU</a:t>
            </a:r>
            <a:endParaRPr lang="zh-CN" altLang="en-US" dirty="0">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69527055-2DDE-4BA2-A12A-5F9BCBD7A87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61503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6D08F211-4265-405B-B8DF-BB4F5C46E962}" type="datetime10">
              <a:rPr lang="zh-CN" altLang="en-US" smtClean="0">
                <a:solidFill>
                  <a:srgbClr val="000000"/>
                </a:solidFill>
              </a:rPr>
              <a:pPr>
                <a:defRPr/>
              </a:pPr>
              <a:t>17:11</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©2012  Zheng, Zhenlong &amp; Chen, Rong, XMU</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2AA4315-2EF1-433F-9E26-2CA697AEA04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32934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C8AA4A63-B3D8-4ED9-B26E-08161083FAC1}" type="datetime10">
              <a:rPr lang="zh-CN" altLang="en-US" smtClean="0">
                <a:solidFill>
                  <a:srgbClr val="000000"/>
                </a:solidFill>
              </a:rPr>
              <a:pPr>
                <a:defRPr/>
              </a:pPr>
              <a:t>17:11</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en-US" altLang="zh-CN" smtClean="0">
                <a:solidFill>
                  <a:srgbClr val="000000"/>
                </a:solidFill>
              </a:rPr>
              <a:t>Copyright ©2012  Zheng, Zhenlong &amp; Chen, Rong, XMU</a:t>
            </a:r>
            <a:endParaRPr lang="zh-CN" altLang="en-US" dirty="0">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E82C4072-683B-450A-8A75-FA7E444F4C0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65433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301625" y="6245225"/>
            <a:ext cx="2289175" cy="476250"/>
          </a:xfrm>
          <a:prstGeom prst="rect">
            <a:avLst/>
          </a:prstGeom>
        </p:spPr>
        <p:txBody>
          <a:bodyPr/>
          <a:lstStyle>
            <a:lvl1pPr>
              <a:defRPr>
                <a:ea typeface="宋体" pitchFamily="2" charset="-122"/>
              </a:defRPr>
            </a:lvl1pPr>
          </a:lstStyle>
          <a:p>
            <a:pPr>
              <a:defRPr/>
            </a:pPr>
            <a:fld id="{EF16D8C3-E08B-4320-BDD1-04FE8B8842F9}" type="datetime10">
              <a:rPr lang="zh-CN" altLang="en-US" smtClean="0">
                <a:solidFill>
                  <a:srgbClr val="000000"/>
                </a:solidFill>
              </a:rPr>
              <a:pPr>
                <a:defRPr/>
              </a:pPr>
              <a:t>17:11</a:t>
            </a:fld>
            <a:endParaRPr lang="en-US" altLang="zh-CN">
              <a:solidFill>
                <a:srgbClr val="000000"/>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pPr>
              <a:defRPr/>
            </a:pPr>
            <a:r>
              <a:rPr lang="en-US" altLang="zh-CN" smtClean="0">
                <a:solidFill>
                  <a:srgbClr val="000000"/>
                </a:solidFill>
              </a:rPr>
              <a:t>Copyright ©2012  Zheng, Zhenlong &amp; Chen, Rong, XMU</a:t>
            </a:r>
            <a:endParaRPr lang="zh-CN" altLang="en-US" dirty="0">
              <a:solidFill>
                <a:srgbClr val="000000"/>
              </a:solidFill>
            </a:endParaRPr>
          </a:p>
        </p:txBody>
      </p:sp>
      <p:sp>
        <p:nvSpPr>
          <p:cNvPr id="7" name="灯片编号占位符 6"/>
          <p:cNvSpPr>
            <a:spLocks noGrp="1"/>
          </p:cNvSpPr>
          <p:nvPr>
            <p:ph type="sldNum" sz="quarter" idx="12"/>
          </p:nvPr>
        </p:nvSpPr>
        <p:spPr>
          <a:xfrm>
            <a:off x="6553200" y="6245225"/>
            <a:ext cx="2289175" cy="476250"/>
          </a:xfrm>
        </p:spPr>
        <p:txBody>
          <a:bodyPr/>
          <a:lstStyle>
            <a:lvl1pPr>
              <a:defRPr/>
            </a:lvl1pPr>
          </a:lstStyle>
          <a:p>
            <a:pPr>
              <a:defRPr/>
            </a:pPr>
            <a:fld id="{5CC2B108-31DF-4FE0-8872-C4A8491C00B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94330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B426D16B-9D28-4CD0-AE03-E5EE79068945}" type="datetime10">
              <a:rPr lang="zh-CN" altLang="en-US" smtClean="0"/>
              <a:pPr>
                <a:defRPr/>
              </a:pPr>
              <a:t>17:11</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4D80ECA8-646B-44D7-8453-010207FA852F}"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4031D359-A17D-4C99-878D-E87A84AE7FF5}" type="datetime10">
              <a:rPr lang="zh-CN" altLang="en-US" smtClean="0"/>
              <a:pPr>
                <a:defRPr/>
              </a:pPr>
              <a:t>17:11</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B803A4C-2DF4-49F2-B7CB-8C43FF1529E7}"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2208BF12-8EC6-4FDF-B395-8C9C1E4E077B}" type="datetime10">
              <a:rPr lang="zh-CN" altLang="en-US" smtClean="0"/>
              <a:pPr>
                <a:defRPr/>
              </a:pPr>
              <a:t>17:11</a:t>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C9CDCDCA-3447-49FF-AF70-0CFC8C343134}"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2E53F4B1-CE28-4F99-845F-66CE36675F76}" type="datetime10">
              <a:rPr lang="zh-CN" altLang="en-US" smtClean="0"/>
              <a:pPr>
                <a:defRPr/>
              </a:pPr>
              <a:t>17:11</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zh-CN" altLang="en-US" dirty="0"/>
          </a:p>
        </p:txBody>
      </p:sp>
      <p:sp>
        <p:nvSpPr>
          <p:cNvPr id="7" name="Rectangle 6"/>
          <p:cNvSpPr>
            <a:spLocks noGrp="1" noChangeArrowheads="1"/>
          </p:cNvSpPr>
          <p:nvPr>
            <p:ph type="sldNum" sz="quarter" idx="12"/>
          </p:nvPr>
        </p:nvSpPr>
        <p:spPr/>
        <p:txBody>
          <a:bodyPr/>
          <a:lstStyle>
            <a:lvl1pPr>
              <a:defRPr/>
            </a:lvl1pPr>
          </a:lstStyle>
          <a:p>
            <a:pPr>
              <a:defRPr/>
            </a:pPr>
            <a:fld id="{D0DB0C91-26C4-4351-8A75-6C26D8A195CA}"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57200" y="6243638"/>
            <a:ext cx="2133600" cy="457200"/>
          </a:xfrm>
          <a:prstGeom prst="rect">
            <a:avLst/>
          </a:prstGeom>
        </p:spPr>
        <p:txBody>
          <a:bodyPr/>
          <a:lstStyle>
            <a:lvl1pPr>
              <a:defRPr>
                <a:ea typeface="华文细黑" pitchFamily="2" charset="-122"/>
              </a:defRPr>
            </a:lvl1pPr>
          </a:lstStyle>
          <a:p>
            <a:pPr>
              <a:defRPr/>
            </a:pPr>
            <a:fld id="{C41D5A0F-3021-413F-9FCE-B8D3AB0C12E7}" type="datetime10">
              <a:rPr lang="zh-CN" altLang="en-US" smtClean="0"/>
              <a:pPr>
                <a:defRPr/>
              </a:pPr>
              <a:t>17:11</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en-US" altLang="zh-CN" smtClean="0"/>
              <a:t>Copyright ©2012  Zheng, Zhenlong &amp; Chen, Rong, XMU</a:t>
            </a:r>
            <a:endParaRPr lang="zh-CN" altLang="en-US" dirty="0"/>
          </a:p>
        </p:txBody>
      </p:sp>
      <p:sp>
        <p:nvSpPr>
          <p:cNvPr id="7" name="Rectangle 6"/>
          <p:cNvSpPr>
            <a:spLocks noGrp="1" noChangeArrowheads="1"/>
          </p:cNvSpPr>
          <p:nvPr>
            <p:ph type="sldNum" sz="quarter" idx="12"/>
          </p:nvPr>
        </p:nvSpPr>
        <p:spPr/>
        <p:txBody>
          <a:bodyPr/>
          <a:lstStyle>
            <a:lvl1pPr>
              <a:defRPr/>
            </a:lvl1pPr>
          </a:lstStyle>
          <a:p>
            <a:pPr>
              <a:defRPr/>
            </a:pPr>
            <a:fld id="{69527055-2DDE-4BA2-A12A-5F9BCBD7A873}"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6629" name="Rectangle 5"/>
          <p:cNvSpPr>
            <a:spLocks noGrp="1" noChangeArrowheads="1"/>
          </p:cNvSpPr>
          <p:nvPr>
            <p:ph type="ftr" sz="quarter" idx="3"/>
          </p:nvPr>
        </p:nvSpPr>
        <p:spPr bwMode="auto">
          <a:xfrm>
            <a:off x="1643063" y="6248400"/>
            <a:ext cx="54292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b="1">
                <a:latin typeface="+mj-lt"/>
                <a:ea typeface="+mn-ea"/>
              </a:defRPr>
            </a:lvl1pPr>
          </a:lstStyle>
          <a:p>
            <a:pPr>
              <a:defRPr/>
            </a:pPr>
            <a:r>
              <a:rPr lang="en-US" altLang="zh-CN" dirty="0" smtClean="0"/>
              <a:t>Copyright ©2012  </a:t>
            </a:r>
            <a:r>
              <a:rPr lang="en-US" altLang="zh-CN" dirty="0" err="1" smtClean="0"/>
              <a:t>Zheng</a:t>
            </a:r>
            <a:r>
              <a:rPr lang="en-US" altLang="zh-CN" dirty="0" smtClean="0"/>
              <a:t>, </a:t>
            </a:r>
            <a:r>
              <a:rPr lang="en-US" altLang="zh-CN" dirty="0" err="1" smtClean="0"/>
              <a:t>Zhenlong</a:t>
            </a:r>
            <a:r>
              <a:rPr lang="en-US" altLang="zh-CN" dirty="0" smtClean="0"/>
              <a:t> &amp; Chen, </a:t>
            </a:r>
            <a:r>
              <a:rPr lang="en-US" altLang="zh-CN" dirty="0" err="1" smtClean="0"/>
              <a:t>Rong</a:t>
            </a:r>
            <a:r>
              <a:rPr lang="en-US" altLang="zh-CN" dirty="0" smtClean="0"/>
              <a:t>, XMU</a:t>
            </a:r>
            <a:endParaRPr lang="zh-CN" altLang="en-US" dirty="0"/>
          </a:p>
        </p:txBody>
      </p:sp>
      <p:sp>
        <p:nvSpPr>
          <p:cNvPr id="2663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Adobe Jenson Pro" pitchFamily="18" charset="0"/>
                <a:ea typeface="+mn-ea"/>
              </a:defRPr>
            </a:lvl1pPr>
          </a:lstStyle>
          <a:p>
            <a:pPr>
              <a:defRPr/>
            </a:pPr>
            <a:fld id="{72C4CAF3-9D7F-4AE1-9D78-D76F6FA03369}" type="slidenum">
              <a:rPr lang="en-US" altLang="zh-CN" smtClean="0"/>
              <a:pPr>
                <a:defRPr/>
              </a:pPr>
              <a:t>‹#›</a:t>
            </a:fld>
            <a:endParaRPr lang="en-US" altLang="zh-CN" dirty="0"/>
          </a:p>
        </p:txBody>
      </p:sp>
      <p:sp>
        <p:nvSpPr>
          <p:cNvPr id="1030"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p>
        </p:txBody>
      </p:sp>
      <p:sp>
        <p:nvSpPr>
          <p:cNvPr id="1031" name="Line 8"/>
          <p:cNvSpPr>
            <a:spLocks noChangeShapeType="1"/>
          </p:cNvSpPr>
          <p:nvPr/>
        </p:nvSpPr>
        <p:spPr bwMode="auto">
          <a:xfrm>
            <a:off x="457200" y="6172200"/>
            <a:ext cx="8229600" cy="0"/>
          </a:xfrm>
          <a:prstGeom prst="line">
            <a:avLst/>
          </a:prstGeom>
          <a:noFill/>
          <a:ln w="19050">
            <a:solidFill>
              <a:schemeClr val="accent1"/>
            </a:solidFill>
            <a:round/>
            <a:headEnd/>
            <a:tailEn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91884" r:id="rId1"/>
    <p:sldLayoutId id="2147491885" r:id="rId2"/>
    <p:sldLayoutId id="2147491886" r:id="rId3"/>
    <p:sldLayoutId id="2147491887" r:id="rId4"/>
    <p:sldLayoutId id="2147491888" r:id="rId5"/>
    <p:sldLayoutId id="2147491889" r:id="rId6"/>
    <p:sldLayoutId id="2147491890" r:id="rId7"/>
    <p:sldLayoutId id="2147491891" r:id="rId8"/>
    <p:sldLayoutId id="2147491892" r:id="rId9"/>
    <p:sldLayoutId id="2147491893" r:id="rId10"/>
    <p:sldLayoutId id="2147491894" r:id="rId11"/>
    <p:sldLayoutId id="2147492121"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p:txStyles>
    <p:titleStyle>
      <a:lvl1pPr algn="l" rtl="0" eaLnBrk="0" fontAlgn="base" hangingPunct="0">
        <a:spcBef>
          <a:spcPct val="0"/>
        </a:spcBef>
        <a:spcAft>
          <a:spcPct val="0"/>
        </a:spcAft>
        <a:defRPr sz="4200" b="1">
          <a:solidFill>
            <a:schemeClr val="tx2"/>
          </a:solidFill>
          <a:latin typeface="Adobe Jenson Pro" pitchFamily="18" charset="0"/>
          <a:ea typeface="Adobe 仿宋 Std R" pitchFamily="18" charset="-122"/>
          <a:cs typeface="+mj-cs"/>
        </a:defRPr>
      </a:lvl1pPr>
      <a:lvl2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2pPr>
      <a:lvl3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3pPr>
      <a:lvl4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4pPr>
      <a:lvl5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dobe Jenson Pro" pitchFamily="18" charset="0"/>
          <a:ea typeface="Adobe 黑体 Std R" pitchFamily="34"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Ø"/>
        <a:defRPr sz="2600">
          <a:solidFill>
            <a:schemeClr val="tx1"/>
          </a:solidFill>
          <a:latin typeface="Adobe Jenson Pro" pitchFamily="18" charset="0"/>
          <a:ea typeface="Adobe 黑体 Std R" pitchFamily="34"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Adobe Jenson Pro" pitchFamily="18" charset="0"/>
          <a:ea typeface="Adobe 黑体 Std R" pitchFamily="34"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Adobe Jenson Pro" pitchFamily="18" charset="0"/>
          <a:ea typeface="Adobe 黑体 Std R" pitchFamily="34"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dobe Jenson Pro" pitchFamily="18" charset="0"/>
          <a:ea typeface="Adobe 黑体 Std R" pitchFamily="34"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6629" name="Rectangle 5"/>
          <p:cNvSpPr>
            <a:spLocks noGrp="1" noChangeArrowheads="1"/>
          </p:cNvSpPr>
          <p:nvPr>
            <p:ph type="ftr" sz="quarter" idx="3"/>
          </p:nvPr>
        </p:nvSpPr>
        <p:spPr bwMode="auto">
          <a:xfrm>
            <a:off x="1643063" y="6248400"/>
            <a:ext cx="54292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b="1">
                <a:latin typeface="+mj-lt"/>
                <a:ea typeface="+mn-ea"/>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2663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ea typeface="+mn-ea"/>
              </a:defRPr>
            </a:lvl1pPr>
          </a:lstStyle>
          <a:p>
            <a:pPr>
              <a:defRPr/>
            </a:pPr>
            <a:fld id="{72C4CAF3-9D7F-4AE1-9D78-D76F6FA03369}" type="slidenum">
              <a:rPr lang="en-US" altLang="zh-CN">
                <a:solidFill>
                  <a:srgbClr val="000000"/>
                </a:solidFill>
              </a:rPr>
              <a:pPr>
                <a:defRPr/>
              </a:pPr>
              <a:t>‹#›</a:t>
            </a:fld>
            <a:endParaRPr lang="en-US" altLang="zh-CN" dirty="0">
              <a:solidFill>
                <a:srgbClr val="000000"/>
              </a:solidFill>
            </a:endParaRPr>
          </a:p>
        </p:txBody>
      </p:sp>
      <p:sp>
        <p:nvSpPr>
          <p:cNvPr id="1030"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solidFill>
                <a:srgbClr val="000000"/>
              </a:solidFill>
            </a:endParaRPr>
          </a:p>
        </p:txBody>
      </p:sp>
      <p:sp>
        <p:nvSpPr>
          <p:cNvPr id="1031" name="Line 8"/>
          <p:cNvSpPr>
            <a:spLocks noChangeShapeType="1"/>
          </p:cNvSpPr>
          <p:nvPr/>
        </p:nvSpPr>
        <p:spPr bwMode="auto">
          <a:xfrm>
            <a:off x="457200" y="6172200"/>
            <a:ext cx="8229600" cy="0"/>
          </a:xfrm>
          <a:prstGeom prst="line">
            <a:avLst/>
          </a:prstGeom>
          <a:noFill/>
          <a:ln w="19050">
            <a:solidFill>
              <a:schemeClr val="accent1"/>
            </a:solidFill>
            <a:round/>
            <a:headEnd/>
            <a:tailEnd/>
          </a:ln>
        </p:spPr>
        <p:txBody>
          <a:bodyPr/>
          <a:lstStyle/>
          <a:p>
            <a:endParaRPr lang="zh-CN" altLang="en-US">
              <a:solidFill>
                <a:srgbClr val="000000"/>
              </a:solidFill>
            </a:endParaRPr>
          </a:p>
        </p:txBody>
      </p:sp>
    </p:spTree>
    <p:extLst>
      <p:ext uri="{BB962C8B-B14F-4D97-AF65-F5344CB8AC3E}">
        <p14:creationId xmlns:p14="http://schemas.microsoft.com/office/powerpoint/2010/main" val="2163272202"/>
      </p:ext>
    </p:extLst>
  </p:cSld>
  <p:clrMap bg1="lt1" tx1="dk1" bg2="lt2" tx2="dk2" accent1="accent1" accent2="accent2" accent3="accent3" accent4="accent4" accent5="accent5" accent6="accent6" hlink="hlink" folHlink="folHlink"/>
  <p:sldLayoutIdLst>
    <p:sldLayoutId id="2147492123" r:id="rId1"/>
    <p:sldLayoutId id="2147492124" r:id="rId2"/>
    <p:sldLayoutId id="2147492125" r:id="rId3"/>
    <p:sldLayoutId id="2147492126" r:id="rId4"/>
    <p:sldLayoutId id="2147492127" r:id="rId5"/>
    <p:sldLayoutId id="2147492128" r:id="rId6"/>
    <p:sldLayoutId id="2147492129" r:id="rId7"/>
    <p:sldLayoutId id="2147492130" r:id="rId8"/>
    <p:sldLayoutId id="2147492131" r:id="rId9"/>
    <p:sldLayoutId id="2147492132" r:id="rId10"/>
    <p:sldLayoutId id="2147492133" r:id="rId11"/>
    <p:sldLayoutId id="2147492134"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p:txStyles>
    <p:titleStyle>
      <a:lvl1pPr algn="l" rtl="0" eaLnBrk="0" fontAlgn="base" hangingPunct="0">
        <a:spcBef>
          <a:spcPct val="0"/>
        </a:spcBef>
        <a:spcAft>
          <a:spcPct val="0"/>
        </a:spcAft>
        <a:defRPr sz="4200" b="1">
          <a:solidFill>
            <a:schemeClr val="tx2"/>
          </a:solidFill>
          <a:latin typeface="Adobe Jenson Pro" pitchFamily="18" charset="0"/>
          <a:ea typeface="Adobe 仿宋 Std R" pitchFamily="18" charset="-122"/>
          <a:cs typeface="+mj-cs"/>
        </a:defRPr>
      </a:lvl1pPr>
      <a:lvl2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2pPr>
      <a:lvl3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3pPr>
      <a:lvl4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4pPr>
      <a:lvl5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dobe Jenson Pro" pitchFamily="18" charset="0"/>
          <a:ea typeface="华文细黑"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Ø"/>
        <a:defRPr sz="2600">
          <a:solidFill>
            <a:schemeClr val="tx1"/>
          </a:solidFill>
          <a:latin typeface="Adobe Jenson Pro" pitchFamily="18" charset="0"/>
          <a:ea typeface="华文细黑"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Adobe Jenson Pro" pitchFamily="18" charset="0"/>
          <a:ea typeface="华文细黑"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Adobe Jenson Pro" pitchFamily="18" charset="0"/>
          <a:ea typeface="华文细黑"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dobe Jenson Pro" pitchFamily="18" charset="0"/>
          <a:ea typeface="华文细黑"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6629" name="Rectangle 5"/>
          <p:cNvSpPr>
            <a:spLocks noGrp="1" noChangeArrowheads="1"/>
          </p:cNvSpPr>
          <p:nvPr>
            <p:ph type="ftr" sz="quarter" idx="3"/>
          </p:nvPr>
        </p:nvSpPr>
        <p:spPr bwMode="auto">
          <a:xfrm>
            <a:off x="1643063" y="6248400"/>
            <a:ext cx="54292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b="1">
                <a:latin typeface="+mj-lt"/>
                <a:ea typeface="+mn-ea"/>
              </a:defRPr>
            </a:lvl1pPr>
          </a:lstStyle>
          <a:p>
            <a:pPr>
              <a:defRPr/>
            </a:pPr>
            <a:r>
              <a:rPr lang="en-US" altLang="zh-CN" smtClean="0">
                <a:solidFill>
                  <a:srgbClr val="000000"/>
                </a:solidFill>
              </a:rPr>
              <a:t>Copyright © 2012 Zhenlong Zheng</a:t>
            </a:r>
            <a:endParaRPr lang="zh-CN" altLang="en-US" dirty="0">
              <a:solidFill>
                <a:srgbClr val="000000"/>
              </a:solidFill>
            </a:endParaRPr>
          </a:p>
        </p:txBody>
      </p:sp>
      <p:sp>
        <p:nvSpPr>
          <p:cNvPr id="2663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ea typeface="+mn-ea"/>
              </a:defRPr>
            </a:lvl1pPr>
          </a:lstStyle>
          <a:p>
            <a:pPr>
              <a:defRPr/>
            </a:pPr>
            <a:fld id="{72C4CAF3-9D7F-4AE1-9D78-D76F6FA03369}" type="slidenum">
              <a:rPr lang="en-US" altLang="zh-CN">
                <a:solidFill>
                  <a:srgbClr val="000000"/>
                </a:solidFill>
              </a:rPr>
              <a:pPr>
                <a:defRPr/>
              </a:pPr>
              <a:t>‹#›</a:t>
            </a:fld>
            <a:endParaRPr lang="en-US" altLang="zh-CN" dirty="0">
              <a:solidFill>
                <a:srgbClr val="000000"/>
              </a:solidFill>
            </a:endParaRPr>
          </a:p>
        </p:txBody>
      </p:sp>
      <p:sp>
        <p:nvSpPr>
          <p:cNvPr id="1030"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solidFill>
                <a:srgbClr val="000000"/>
              </a:solidFill>
            </a:endParaRPr>
          </a:p>
        </p:txBody>
      </p:sp>
      <p:sp>
        <p:nvSpPr>
          <p:cNvPr id="1031" name="Line 8"/>
          <p:cNvSpPr>
            <a:spLocks noChangeShapeType="1"/>
          </p:cNvSpPr>
          <p:nvPr/>
        </p:nvSpPr>
        <p:spPr bwMode="auto">
          <a:xfrm>
            <a:off x="457200" y="6172200"/>
            <a:ext cx="8229600" cy="0"/>
          </a:xfrm>
          <a:prstGeom prst="line">
            <a:avLst/>
          </a:prstGeom>
          <a:noFill/>
          <a:ln w="19050">
            <a:solidFill>
              <a:schemeClr val="accent1"/>
            </a:solidFill>
            <a:round/>
            <a:headEnd/>
            <a:tailEnd/>
          </a:ln>
        </p:spPr>
        <p:txBody>
          <a:bodyPr/>
          <a:lstStyle/>
          <a:p>
            <a:endParaRPr lang="zh-CN" altLang="en-US">
              <a:solidFill>
                <a:srgbClr val="000000"/>
              </a:solidFill>
            </a:endParaRPr>
          </a:p>
        </p:txBody>
      </p:sp>
    </p:spTree>
    <p:extLst>
      <p:ext uri="{BB962C8B-B14F-4D97-AF65-F5344CB8AC3E}">
        <p14:creationId xmlns:p14="http://schemas.microsoft.com/office/powerpoint/2010/main" val="1317572038"/>
      </p:ext>
    </p:extLst>
  </p:cSld>
  <p:clrMap bg1="lt1" tx1="dk1" bg2="lt2" tx2="dk2" accent1="accent1" accent2="accent2" accent3="accent3" accent4="accent4" accent5="accent5" accent6="accent6" hlink="hlink" folHlink="folHlink"/>
  <p:sldLayoutIdLst>
    <p:sldLayoutId id="2147492136" r:id="rId1"/>
    <p:sldLayoutId id="2147492137" r:id="rId2"/>
    <p:sldLayoutId id="2147492138" r:id="rId3"/>
    <p:sldLayoutId id="2147492139" r:id="rId4"/>
    <p:sldLayoutId id="2147492140" r:id="rId5"/>
    <p:sldLayoutId id="2147492141" r:id="rId6"/>
    <p:sldLayoutId id="2147492142" r:id="rId7"/>
    <p:sldLayoutId id="2147492143" r:id="rId8"/>
    <p:sldLayoutId id="2147492144" r:id="rId9"/>
    <p:sldLayoutId id="2147492145" r:id="rId10"/>
    <p:sldLayoutId id="2147492146" r:id="rId11"/>
    <p:sldLayoutId id="2147492147"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p:txStyles>
    <p:titleStyle>
      <a:lvl1pPr algn="l" rtl="0" eaLnBrk="0" fontAlgn="base" hangingPunct="0">
        <a:spcBef>
          <a:spcPct val="0"/>
        </a:spcBef>
        <a:spcAft>
          <a:spcPct val="0"/>
        </a:spcAft>
        <a:defRPr sz="4200" b="1">
          <a:solidFill>
            <a:schemeClr val="tx2"/>
          </a:solidFill>
          <a:latin typeface="Adobe Jenson Pro" pitchFamily="18" charset="0"/>
          <a:ea typeface="Adobe 仿宋 Std R" pitchFamily="18" charset="-122"/>
          <a:cs typeface="+mj-cs"/>
        </a:defRPr>
      </a:lvl1pPr>
      <a:lvl2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2pPr>
      <a:lvl3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3pPr>
      <a:lvl4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4pPr>
      <a:lvl5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dobe Jenson Pro" pitchFamily="18" charset="0"/>
          <a:ea typeface="华文细黑" pitchFamily="2"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Ø"/>
        <a:defRPr sz="2600">
          <a:solidFill>
            <a:schemeClr val="tx1"/>
          </a:solidFill>
          <a:latin typeface="Adobe Jenson Pro" pitchFamily="18" charset="0"/>
          <a:ea typeface="华文细黑" pitchFamily="2"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Adobe Jenson Pro" pitchFamily="18" charset="0"/>
          <a:ea typeface="华文细黑" pitchFamily="2"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Adobe Jenson Pro" pitchFamily="18" charset="0"/>
          <a:ea typeface="华文细黑" pitchFamily="2"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dobe Jenson Pro" pitchFamily="18" charset="0"/>
          <a:ea typeface="华文细黑"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6629" name="Rectangle 5"/>
          <p:cNvSpPr>
            <a:spLocks noGrp="1" noChangeArrowheads="1"/>
          </p:cNvSpPr>
          <p:nvPr>
            <p:ph type="ftr" sz="quarter" idx="3"/>
          </p:nvPr>
        </p:nvSpPr>
        <p:spPr bwMode="auto">
          <a:xfrm>
            <a:off x="1643063" y="6248400"/>
            <a:ext cx="54292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b="1">
                <a:latin typeface="+mj-lt"/>
                <a:ea typeface="+mn-ea"/>
              </a:defRPr>
            </a:lvl1pPr>
          </a:lstStyle>
          <a:p>
            <a:pPr>
              <a:defRPr/>
            </a:pPr>
            <a:r>
              <a:rPr lang="en-US" altLang="zh-CN" dirty="0" smtClean="0">
                <a:solidFill>
                  <a:srgbClr val="000000"/>
                </a:solidFill>
              </a:rPr>
              <a:t>Copyright ©2012  </a:t>
            </a:r>
            <a:r>
              <a:rPr lang="en-US" altLang="zh-CN" dirty="0" err="1" smtClean="0">
                <a:solidFill>
                  <a:srgbClr val="000000"/>
                </a:solidFill>
              </a:rPr>
              <a:t>Zheng</a:t>
            </a:r>
            <a:r>
              <a:rPr lang="en-US" altLang="zh-CN" dirty="0" smtClean="0">
                <a:solidFill>
                  <a:srgbClr val="000000"/>
                </a:solidFill>
              </a:rPr>
              <a:t>, </a:t>
            </a:r>
            <a:r>
              <a:rPr lang="en-US" altLang="zh-CN" dirty="0" err="1" smtClean="0">
                <a:solidFill>
                  <a:srgbClr val="000000"/>
                </a:solidFill>
              </a:rPr>
              <a:t>Zhenlong</a:t>
            </a:r>
            <a:r>
              <a:rPr lang="en-US" altLang="zh-CN" dirty="0" smtClean="0">
                <a:solidFill>
                  <a:srgbClr val="000000"/>
                </a:solidFill>
              </a:rPr>
              <a:t> &amp; Chen, </a:t>
            </a:r>
            <a:r>
              <a:rPr lang="en-US" altLang="zh-CN" dirty="0" err="1" smtClean="0">
                <a:solidFill>
                  <a:srgbClr val="000000"/>
                </a:solidFill>
              </a:rPr>
              <a:t>Rong</a:t>
            </a:r>
            <a:r>
              <a:rPr lang="en-US" altLang="zh-CN" dirty="0" smtClean="0">
                <a:solidFill>
                  <a:srgbClr val="000000"/>
                </a:solidFill>
              </a:rPr>
              <a:t>, XMU</a:t>
            </a:r>
            <a:endParaRPr lang="zh-CN" altLang="en-US" dirty="0">
              <a:solidFill>
                <a:srgbClr val="000000"/>
              </a:solidFill>
            </a:endParaRPr>
          </a:p>
        </p:txBody>
      </p:sp>
      <p:sp>
        <p:nvSpPr>
          <p:cNvPr id="2663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Adobe Jenson Pro" pitchFamily="18" charset="0"/>
                <a:ea typeface="+mn-ea"/>
              </a:defRPr>
            </a:lvl1pPr>
          </a:lstStyle>
          <a:p>
            <a:pPr>
              <a:defRPr/>
            </a:pPr>
            <a:fld id="{72C4CAF3-9D7F-4AE1-9D78-D76F6FA03369}" type="slidenum">
              <a:rPr lang="en-US" altLang="zh-CN" smtClean="0">
                <a:solidFill>
                  <a:srgbClr val="000000"/>
                </a:solidFill>
              </a:rPr>
              <a:pPr>
                <a:defRPr/>
              </a:pPr>
              <a:t>‹#›</a:t>
            </a:fld>
            <a:endParaRPr lang="en-US" altLang="zh-CN" dirty="0">
              <a:solidFill>
                <a:srgbClr val="000000"/>
              </a:solidFill>
            </a:endParaRPr>
          </a:p>
        </p:txBody>
      </p:sp>
      <p:sp>
        <p:nvSpPr>
          <p:cNvPr id="1030"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zh-CN" altLang="en-US">
              <a:solidFill>
                <a:srgbClr val="000000"/>
              </a:solidFill>
            </a:endParaRPr>
          </a:p>
        </p:txBody>
      </p:sp>
      <p:sp>
        <p:nvSpPr>
          <p:cNvPr id="1031" name="Line 8"/>
          <p:cNvSpPr>
            <a:spLocks noChangeShapeType="1"/>
          </p:cNvSpPr>
          <p:nvPr/>
        </p:nvSpPr>
        <p:spPr bwMode="auto">
          <a:xfrm>
            <a:off x="457200" y="6172200"/>
            <a:ext cx="8229600" cy="0"/>
          </a:xfrm>
          <a:prstGeom prst="line">
            <a:avLst/>
          </a:prstGeom>
          <a:noFill/>
          <a:ln w="19050">
            <a:solidFill>
              <a:schemeClr val="accent1"/>
            </a:solidFill>
            <a:round/>
            <a:headEnd/>
            <a:tailEnd/>
          </a:ln>
        </p:spPr>
        <p:txBody>
          <a:bodyPr/>
          <a:lstStyle/>
          <a:p>
            <a:endParaRPr lang="zh-CN" altLang="en-US">
              <a:solidFill>
                <a:srgbClr val="000000"/>
              </a:solidFill>
            </a:endParaRPr>
          </a:p>
        </p:txBody>
      </p:sp>
    </p:spTree>
    <p:extLst>
      <p:ext uri="{BB962C8B-B14F-4D97-AF65-F5344CB8AC3E}">
        <p14:creationId xmlns:p14="http://schemas.microsoft.com/office/powerpoint/2010/main" val="2688005715"/>
      </p:ext>
    </p:extLst>
  </p:cSld>
  <p:clrMap bg1="lt1" tx1="dk1" bg2="lt2" tx2="dk2" accent1="accent1" accent2="accent2" accent3="accent3" accent4="accent4" accent5="accent5" accent6="accent6" hlink="hlink" folHlink="folHlink"/>
  <p:sldLayoutIdLst>
    <p:sldLayoutId id="2147492149" r:id="rId1"/>
    <p:sldLayoutId id="2147492150" r:id="rId2"/>
    <p:sldLayoutId id="2147492151" r:id="rId3"/>
    <p:sldLayoutId id="2147492152" r:id="rId4"/>
    <p:sldLayoutId id="2147492153" r:id="rId5"/>
    <p:sldLayoutId id="2147492154" r:id="rId6"/>
    <p:sldLayoutId id="2147492155" r:id="rId7"/>
    <p:sldLayoutId id="2147492156" r:id="rId8"/>
    <p:sldLayoutId id="2147492157" r:id="rId9"/>
    <p:sldLayoutId id="2147492158" r:id="rId10"/>
    <p:sldLayoutId id="2147492159" r:id="rId11"/>
    <p:sldLayoutId id="2147492160"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p:txStyles>
    <p:titleStyle>
      <a:lvl1pPr algn="l" rtl="0" eaLnBrk="0" fontAlgn="base" hangingPunct="0">
        <a:spcBef>
          <a:spcPct val="0"/>
        </a:spcBef>
        <a:spcAft>
          <a:spcPct val="0"/>
        </a:spcAft>
        <a:defRPr sz="4200" b="1">
          <a:solidFill>
            <a:schemeClr val="tx2"/>
          </a:solidFill>
          <a:latin typeface="Adobe Jenson Pro" pitchFamily="18" charset="0"/>
          <a:ea typeface="Adobe 仿宋 Std R" pitchFamily="18" charset="-122"/>
          <a:cs typeface="+mj-cs"/>
        </a:defRPr>
      </a:lvl1pPr>
      <a:lvl2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2pPr>
      <a:lvl3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3pPr>
      <a:lvl4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4pPr>
      <a:lvl5pPr algn="l" rtl="0" eaLnBrk="0" fontAlgn="base" hangingPunct="0">
        <a:spcBef>
          <a:spcPct val="0"/>
        </a:spcBef>
        <a:spcAft>
          <a:spcPct val="0"/>
        </a:spcAft>
        <a:defRPr sz="4200" b="1">
          <a:solidFill>
            <a:schemeClr val="tx2"/>
          </a:solidFill>
          <a:latin typeface="Adobe 仿宋 Std R" pitchFamily="18" charset="-122"/>
          <a:ea typeface="Adobe 仿宋 Std R" pitchFamily="18"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Adobe Jenson Pro" pitchFamily="18" charset="0"/>
          <a:ea typeface="Adobe 黑体 Std R" pitchFamily="34" charset="-122"/>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Ø"/>
        <a:defRPr sz="2600">
          <a:solidFill>
            <a:schemeClr val="tx1"/>
          </a:solidFill>
          <a:latin typeface="Adobe Jenson Pro" pitchFamily="18" charset="0"/>
          <a:ea typeface="Adobe 黑体 Std R" pitchFamily="34" charset="-122"/>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Adobe Jenson Pro" pitchFamily="18" charset="0"/>
          <a:ea typeface="Adobe 黑体 Std R" pitchFamily="34" charset="-122"/>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Adobe Jenson Pro" pitchFamily="18" charset="0"/>
          <a:ea typeface="Adobe 黑体 Std R" pitchFamily="34" charset="-122"/>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dobe Jenson Pro" pitchFamily="18" charset="0"/>
          <a:ea typeface="Adobe 黑体 Std R" pitchFamily="34"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lzheng@xmu.edu.cn" TargetMode="External"/><Relationship Id="rId2" Type="http://schemas.openxmlformats.org/officeDocument/2006/relationships/hyperlink" Target="http://efinance.org.cn/" TargetMode="External"/><Relationship Id="rId1" Type="http://schemas.openxmlformats.org/officeDocument/2006/relationships/slideLayout" Target="../slideLayouts/slideLayout1.xml"/><Relationship Id="rId4" Type="http://schemas.openxmlformats.org/officeDocument/2006/relationships/hyperlink" Target="mailto:aronge@xmu.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ctrTitle"/>
          </p:nvPr>
        </p:nvSpPr>
        <p:spPr>
          <a:xfrm>
            <a:off x="611560" y="1196752"/>
            <a:ext cx="8064500" cy="2015455"/>
          </a:xfrm>
        </p:spPr>
        <p:txBody>
          <a:bodyPr/>
          <a:lstStyle/>
          <a:p>
            <a:pPr algn="ctr" eaLnBrk="1" hangingPunct="1"/>
            <a:r>
              <a:rPr lang="zh-CN" altLang="en-US" sz="4000" dirty="0"/>
              <a:t/>
            </a:r>
            <a:br>
              <a:rPr lang="zh-CN" altLang="en-US" sz="4000" dirty="0"/>
            </a:br>
            <a:r>
              <a:rPr lang="zh-CN" altLang="en-US" sz="4000" dirty="0"/>
              <a:t>第十五章 股指、外汇、期货与</a:t>
            </a:r>
            <a:br>
              <a:rPr lang="zh-CN" altLang="en-US" sz="4000" dirty="0"/>
            </a:br>
            <a:r>
              <a:rPr lang="zh-CN" altLang="en-US" sz="4000" dirty="0"/>
              <a:t>利率为标的的期权</a:t>
            </a:r>
            <a:br>
              <a:rPr lang="zh-CN" altLang="en-US" sz="4000" dirty="0"/>
            </a:br>
            <a:r>
              <a:rPr lang="en-US" altLang="zh-CN" dirty="0" smtClean="0"/>
              <a:t/>
            </a:r>
            <a:br>
              <a:rPr lang="en-US" altLang="zh-CN" dirty="0" smtClean="0"/>
            </a:br>
            <a:endParaRPr lang="zh-CN" altLang="en-US" dirty="0" smtClean="0"/>
          </a:p>
        </p:txBody>
      </p:sp>
      <p:sp>
        <p:nvSpPr>
          <p:cNvPr id="88067" name="Rectangle 3"/>
          <p:cNvSpPr>
            <a:spLocks noGrp="1" noChangeArrowheads="1"/>
          </p:cNvSpPr>
          <p:nvPr>
            <p:ph type="subTitle" idx="1"/>
          </p:nvPr>
        </p:nvSpPr>
        <p:spPr>
          <a:xfrm>
            <a:off x="1908175" y="2565400"/>
            <a:ext cx="5864225" cy="3311872"/>
          </a:xfrm>
        </p:spPr>
        <p:txBody>
          <a:bodyPr/>
          <a:lstStyle/>
          <a:p>
            <a:pPr eaLnBrk="1" hangingPunct="1">
              <a:lnSpc>
                <a:spcPct val="90000"/>
              </a:lnSpc>
            </a:pPr>
            <a:endParaRPr lang="en-US" altLang="zh-CN" dirty="0" smtClean="0"/>
          </a:p>
          <a:p>
            <a:pPr eaLnBrk="1" hangingPunct="1">
              <a:lnSpc>
                <a:spcPct val="90000"/>
              </a:lnSpc>
            </a:pPr>
            <a:endParaRPr lang="en-US" altLang="zh-CN" dirty="0" smtClean="0"/>
          </a:p>
          <a:p>
            <a:pPr eaLnBrk="1" hangingPunct="1">
              <a:lnSpc>
                <a:spcPct val="90000"/>
              </a:lnSpc>
            </a:pPr>
            <a:r>
              <a:rPr lang="zh-CN" altLang="en-US" dirty="0" smtClean="0">
                <a:ea typeface="隶书" pitchFamily="49" charset="-122"/>
              </a:rPr>
              <a:t>郑振龙 </a:t>
            </a:r>
            <a:r>
              <a:rPr lang="zh-CN" altLang="en-US" dirty="0">
                <a:ea typeface="隶书" pitchFamily="49" charset="-122"/>
              </a:rPr>
              <a:t>陈蓉</a:t>
            </a:r>
            <a:endParaRPr lang="zh-CN" altLang="en-US" dirty="0" smtClean="0">
              <a:ea typeface="隶书" pitchFamily="49" charset="-122"/>
            </a:endParaRPr>
          </a:p>
          <a:p>
            <a:pPr eaLnBrk="1" hangingPunct="1">
              <a:lnSpc>
                <a:spcPct val="90000"/>
              </a:lnSpc>
            </a:pPr>
            <a:r>
              <a:rPr lang="zh-CN" altLang="en-US" dirty="0" smtClean="0">
                <a:ea typeface="隶书" pitchFamily="49" charset="-122"/>
              </a:rPr>
              <a:t>厦门大学金融系</a:t>
            </a:r>
            <a:endParaRPr lang="en-US" altLang="zh-CN" dirty="0" smtClean="0">
              <a:ea typeface="隶书" pitchFamily="49" charset="-122"/>
            </a:endParaRPr>
          </a:p>
          <a:p>
            <a:pPr eaLnBrk="1" hangingPunct="1">
              <a:lnSpc>
                <a:spcPct val="90000"/>
              </a:lnSpc>
            </a:pPr>
            <a:r>
              <a:rPr lang="zh-CN" altLang="en-US" dirty="0">
                <a:ea typeface="隶书" pitchFamily="49" charset="-122"/>
              </a:rPr>
              <a:t>课程</a:t>
            </a:r>
            <a:r>
              <a:rPr lang="zh-CN" altLang="en-US" dirty="0" smtClean="0">
                <a:ea typeface="隶书" pitchFamily="49" charset="-122"/>
              </a:rPr>
              <a:t>网站</a:t>
            </a:r>
            <a:r>
              <a:rPr lang="zh-CN" altLang="en-US" dirty="0" smtClean="0"/>
              <a:t>：</a:t>
            </a:r>
            <a:r>
              <a:rPr lang="en-US" altLang="zh-CN" dirty="0" smtClean="0">
                <a:cs typeface="Times New Roman" pitchFamily="18" charset="0"/>
                <a:hlinkClick r:id="rId2"/>
              </a:rPr>
              <a:t>http://efinance.org.cn</a:t>
            </a:r>
            <a:r>
              <a:rPr lang="en-US" altLang="zh-CN" dirty="0" smtClean="0">
                <a:cs typeface="Times New Roman" pitchFamily="18" charset="0"/>
              </a:rPr>
              <a:t> </a:t>
            </a:r>
          </a:p>
          <a:p>
            <a:pPr eaLnBrk="1" hangingPunct="1">
              <a:lnSpc>
                <a:spcPct val="90000"/>
              </a:lnSpc>
            </a:pPr>
            <a:r>
              <a:rPr lang="en-US" altLang="zh-CN" dirty="0" smtClean="0">
                <a:cs typeface="Times New Roman" pitchFamily="18" charset="0"/>
              </a:rPr>
              <a:t>Email:         </a:t>
            </a:r>
            <a:r>
              <a:rPr lang="en-US" altLang="zh-CN" dirty="0" smtClean="0">
                <a:cs typeface="Times New Roman" pitchFamily="18" charset="0"/>
                <a:hlinkClick r:id="rId3"/>
              </a:rPr>
              <a:t>zlzheng@xmu.edu.cn</a:t>
            </a:r>
            <a:endParaRPr lang="en-US" altLang="zh-CN" dirty="0" smtClean="0">
              <a:cs typeface="Times New Roman" pitchFamily="18" charset="0"/>
            </a:endParaRPr>
          </a:p>
          <a:p>
            <a:pPr eaLnBrk="1" hangingPunct="1">
              <a:lnSpc>
                <a:spcPct val="90000"/>
              </a:lnSpc>
            </a:pPr>
            <a:r>
              <a:rPr lang="en-US" altLang="zh-CN" dirty="0">
                <a:cs typeface="Times New Roman" pitchFamily="18" charset="0"/>
              </a:rPr>
              <a:t> </a:t>
            </a:r>
            <a:r>
              <a:rPr lang="en-US" altLang="zh-CN" dirty="0" smtClean="0">
                <a:cs typeface="Times New Roman" pitchFamily="18" charset="0"/>
              </a:rPr>
              <a:t>                   </a:t>
            </a:r>
            <a:r>
              <a:rPr lang="en-US" altLang="zh-CN" dirty="0" smtClean="0">
                <a:cs typeface="Times New Roman" pitchFamily="18" charset="0"/>
                <a:hlinkClick r:id="rId4"/>
              </a:rPr>
              <a:t>aronge@xmu.edu.cn</a:t>
            </a:r>
            <a:r>
              <a:rPr lang="en-US" altLang="zh-CN" dirty="0" smtClean="0">
                <a:cs typeface="Times New Roman" pitchFamily="18" charset="0"/>
              </a:rPr>
              <a:t> </a:t>
            </a:r>
          </a:p>
          <a:p>
            <a:pPr eaLnBrk="1" hangingPunct="1">
              <a:lnSpc>
                <a:spcPct val="90000"/>
              </a:lnSpc>
            </a:pPr>
            <a:endParaRPr lang="en-US" altLang="zh-CN" dirty="0" smtClean="0"/>
          </a:p>
        </p:txBody>
      </p:sp>
    </p:spTree>
    <p:extLst>
      <p:ext uri="{BB962C8B-B14F-4D97-AF65-F5344CB8AC3E}">
        <p14:creationId xmlns:p14="http://schemas.microsoft.com/office/powerpoint/2010/main" val="203177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利率期权</a:t>
            </a:r>
            <a:endParaRPr lang="zh-CN" altLang="en-US" dirty="0"/>
          </a:p>
        </p:txBody>
      </p:sp>
      <p:sp>
        <p:nvSpPr>
          <p:cNvPr id="3" name="内容占位符 2"/>
          <p:cNvSpPr>
            <a:spLocks noGrp="1"/>
          </p:cNvSpPr>
          <p:nvPr>
            <p:ph idx="1"/>
          </p:nvPr>
        </p:nvSpPr>
        <p:spPr>
          <a:xfrm>
            <a:off x="395536" y="1052736"/>
            <a:ext cx="8568952" cy="5112568"/>
          </a:xfrm>
        </p:spPr>
        <p:txBody>
          <a:bodyPr/>
          <a:lstStyle/>
          <a:p>
            <a:r>
              <a:rPr lang="zh-CN" altLang="en-US" dirty="0"/>
              <a:t>利率期权的分析和定价要困难得</a:t>
            </a:r>
            <a:r>
              <a:rPr lang="zh-CN" altLang="en-US" dirty="0" smtClean="0"/>
              <a:t>多，这是因为：</a:t>
            </a:r>
            <a:endParaRPr lang="zh-CN" altLang="en-US" dirty="0"/>
          </a:p>
          <a:p>
            <a:pPr lvl="1"/>
            <a:r>
              <a:rPr lang="zh-CN" altLang="en-US" dirty="0" smtClean="0"/>
              <a:t>利率</a:t>
            </a:r>
            <a:r>
              <a:rPr lang="zh-CN" altLang="en-US" dirty="0"/>
              <a:t>期权的标的资产－利率的随机过程比股票价格或是汇率的变化要复杂得多，几何布朗运动难以较好地捕捉利率的随机运动规律。</a:t>
            </a:r>
          </a:p>
          <a:p>
            <a:pPr lvl="1"/>
            <a:r>
              <a:rPr lang="zh-CN" altLang="en-US" dirty="0" smtClean="0"/>
              <a:t>特定</a:t>
            </a:r>
            <a:r>
              <a:rPr lang="zh-CN" altLang="en-US" dirty="0"/>
              <a:t>时刻的利率不是一个数值，而是整条利率期限结构，所以我们用以描述利率随机运动规律的模型必须能捕捉整条利率曲线的特征。</a:t>
            </a:r>
          </a:p>
          <a:p>
            <a:pPr lvl="1"/>
            <a:r>
              <a:rPr lang="zh-CN" altLang="en-US" dirty="0" smtClean="0"/>
              <a:t>整</a:t>
            </a:r>
            <a:r>
              <a:rPr lang="zh-CN" altLang="en-US" dirty="0"/>
              <a:t>条利率期限结构上不同到期时刻的利率的波动率都是互不相同的</a:t>
            </a:r>
            <a:r>
              <a:rPr lang="zh-CN" altLang="en-US" dirty="0" smtClean="0"/>
              <a:t>；</a:t>
            </a:r>
            <a:endParaRPr lang="en-US" altLang="zh-CN" dirty="0" smtClean="0"/>
          </a:p>
          <a:p>
            <a:pPr lvl="1"/>
            <a:r>
              <a:rPr lang="zh-CN" altLang="en-US" dirty="0" smtClean="0"/>
              <a:t>最后</a:t>
            </a:r>
            <a:r>
              <a:rPr lang="zh-CN" altLang="en-US" dirty="0"/>
              <a:t>，在利率期权中，利率本身影响期权的到期回报，同时又要充当回报的贴现率，这进一步加大了利率期权的复杂性。 </a:t>
            </a:r>
          </a:p>
          <a:p>
            <a:endParaRPr lang="zh-CN" altLang="en-US" dirty="0"/>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17:34</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10</a:t>
            </a:fld>
            <a:endParaRPr lang="en-US" altLang="zh-CN" dirty="0"/>
          </a:p>
        </p:txBody>
      </p:sp>
    </p:spTree>
    <p:extLst>
      <p:ext uri="{BB962C8B-B14F-4D97-AF65-F5344CB8AC3E}">
        <p14:creationId xmlns:p14="http://schemas.microsoft.com/office/powerpoint/2010/main" val="3478891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利率期权的种类</a:t>
            </a:r>
            <a:br>
              <a:rPr lang="zh-CN" altLang="en-US" dirty="0"/>
            </a:br>
            <a:endParaRPr lang="zh-CN" altLang="en-US" dirty="0"/>
          </a:p>
        </p:txBody>
      </p:sp>
      <p:sp>
        <p:nvSpPr>
          <p:cNvPr id="3" name="内容占位符 2"/>
          <p:cNvSpPr>
            <a:spLocks noGrp="1"/>
          </p:cNvSpPr>
          <p:nvPr>
            <p:ph idx="1"/>
          </p:nvPr>
        </p:nvSpPr>
        <p:spPr/>
        <p:txBody>
          <a:bodyPr/>
          <a:lstStyle/>
          <a:p>
            <a:r>
              <a:rPr lang="zh-CN" altLang="en-US" dirty="0"/>
              <a:t>利率期权的种类</a:t>
            </a:r>
          </a:p>
          <a:p>
            <a:pPr lvl="1"/>
            <a:r>
              <a:rPr lang="zh-CN" altLang="en-US" dirty="0" smtClean="0"/>
              <a:t>交易所</a:t>
            </a:r>
            <a:r>
              <a:rPr lang="zh-CN" altLang="en-US" dirty="0"/>
              <a:t>交易的利率期权</a:t>
            </a:r>
          </a:p>
          <a:p>
            <a:pPr lvl="1"/>
            <a:r>
              <a:rPr lang="zh-CN" altLang="en-US" dirty="0" smtClean="0"/>
              <a:t>场外交易</a:t>
            </a:r>
            <a:r>
              <a:rPr lang="zh-CN" altLang="en-US" dirty="0"/>
              <a:t>的利率期权（案例</a:t>
            </a:r>
            <a:r>
              <a:rPr lang="en-US" altLang="zh-CN" dirty="0"/>
              <a:t>15.4</a:t>
            </a:r>
            <a:r>
              <a:rPr lang="zh-CN" altLang="en-US" dirty="0"/>
              <a:t>）</a:t>
            </a:r>
          </a:p>
          <a:p>
            <a:pPr lvl="1"/>
            <a:r>
              <a:rPr lang="zh-CN" altLang="en-US" dirty="0" smtClean="0"/>
              <a:t>内</a:t>
            </a:r>
            <a:r>
              <a:rPr lang="zh-CN" altLang="en-US" dirty="0"/>
              <a:t>嵌的利率期权</a:t>
            </a:r>
          </a:p>
          <a:p>
            <a:endParaRPr lang="zh-CN" altLang="en-US" dirty="0"/>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17:36</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11</a:t>
            </a:fld>
            <a:endParaRPr lang="en-US" altLang="zh-CN" dirty="0"/>
          </a:p>
        </p:txBody>
      </p:sp>
    </p:spTree>
    <p:extLst>
      <p:ext uri="{BB962C8B-B14F-4D97-AF65-F5344CB8AC3E}">
        <p14:creationId xmlns:p14="http://schemas.microsoft.com/office/powerpoint/2010/main" val="4017393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1624013" y="333375"/>
            <a:ext cx="5689600" cy="1081088"/>
          </a:xfrm>
        </p:spPr>
        <p:txBody>
          <a:bodyPr/>
          <a:lstStyle/>
          <a:p>
            <a:pPr marL="53975" eaLnBrk="1" hangingPunct="1"/>
            <a:r>
              <a:rPr lang="en-US" altLang="zh-CN" smtClean="0">
                <a:solidFill>
                  <a:srgbClr val="0044AC"/>
                </a:solidFill>
              </a:rPr>
              <a:t>       </a:t>
            </a:r>
            <a:r>
              <a:rPr lang="zh-CN" altLang="en-US" smtClean="0">
                <a:solidFill>
                  <a:srgbClr val="0044AC"/>
                </a:solidFill>
              </a:rPr>
              <a:t>请提问</a:t>
            </a:r>
          </a:p>
        </p:txBody>
      </p:sp>
      <p:sp>
        <p:nvSpPr>
          <p:cNvPr id="283651" name="Rectangle 3"/>
          <p:cNvSpPr>
            <a:spLocks noGrp="1" noChangeArrowheads="1"/>
          </p:cNvSpPr>
          <p:nvPr>
            <p:ph type="body" sz="half" idx="1"/>
          </p:nvPr>
        </p:nvSpPr>
        <p:spPr>
          <a:xfrm>
            <a:off x="457200" y="1600200"/>
            <a:ext cx="4011613" cy="4530725"/>
          </a:xfrm>
        </p:spPr>
        <p:txBody>
          <a:bodyPr/>
          <a:lstStyle/>
          <a:p>
            <a:pPr eaLnBrk="1" hangingPunct="1"/>
            <a:r>
              <a:rPr lang="en-US" altLang="zh-CN" sz="2800" smtClean="0"/>
              <a:t>Any Questions</a:t>
            </a:r>
            <a:r>
              <a:rPr lang="zh-CN" altLang="en-US" sz="2800" smtClean="0"/>
              <a:t>？</a:t>
            </a:r>
            <a:endParaRPr lang="en-US" altLang="zh-CN" sz="2800" smtClean="0"/>
          </a:p>
          <a:p>
            <a:pPr eaLnBrk="1" hangingPunct="1"/>
            <a:endParaRPr lang="en-US" altLang="zh-CN" sz="2800" smtClean="0"/>
          </a:p>
        </p:txBody>
      </p:sp>
      <p:pic>
        <p:nvPicPr>
          <p:cNvPr id="454660" name="Picture 4" descr="3-3"/>
          <p:cNvPicPr>
            <a:picLocks noGrp="1" noChangeAspect="1" noChangeArrowheads="1"/>
          </p:cNvPicPr>
          <p:nvPr>
            <p:ph sz="half" idx="2"/>
          </p:nvPr>
        </p:nvPicPr>
        <p:blipFill>
          <a:blip r:embed="rId3" cstate="print"/>
          <a:srcRect/>
          <a:stretch>
            <a:fillRect/>
          </a:stretch>
        </p:blipFill>
        <p:spPr>
          <a:xfrm>
            <a:off x="3460750" y="2644775"/>
            <a:ext cx="2082800" cy="2751138"/>
          </a:xfrm>
          <a:noFill/>
        </p:spPr>
      </p:pic>
      <p:sp>
        <p:nvSpPr>
          <p:cNvPr id="2" name="日期占位符 1"/>
          <p:cNvSpPr>
            <a:spLocks noGrp="1"/>
          </p:cNvSpPr>
          <p:nvPr>
            <p:ph type="dt" sz="half" idx="10"/>
          </p:nvPr>
        </p:nvSpPr>
        <p:spPr/>
        <p:txBody>
          <a:bodyPr/>
          <a:lstStyle/>
          <a:p>
            <a:pPr>
              <a:defRPr/>
            </a:pPr>
            <a:fld id="{F528979E-A2AD-477E-8BA8-41A0B1FB412F}" type="datetime10">
              <a:rPr lang="zh-CN" altLang="en-US" smtClean="0"/>
              <a:pPr>
                <a:defRPr/>
              </a:pPr>
              <a:t>17:11</a:t>
            </a:fld>
            <a:endParaRPr lang="en-US" altLang="zh-CN"/>
          </a:p>
        </p:txBody>
      </p:sp>
      <p:sp>
        <p:nvSpPr>
          <p:cNvPr id="4" name="页脚占位符 3"/>
          <p:cNvSpPr>
            <a:spLocks noGrp="1"/>
          </p:cNvSpPr>
          <p:nvPr>
            <p:ph type="ftr" sz="quarter" idx="11"/>
          </p:nvPr>
        </p:nvSpPr>
        <p:spPr>
          <a:xfrm>
            <a:off x="2699792" y="6381327"/>
            <a:ext cx="3888432" cy="340147"/>
          </a:xfrm>
        </p:spPr>
        <p:txBody>
          <a:bodyPr/>
          <a:lstStyle/>
          <a:p>
            <a:pPr>
              <a:defRPr/>
            </a:pPr>
            <a:r>
              <a:rPr lang="en-US" altLang="zh-CN" smtClean="0"/>
              <a:t>Copyright ©2012  Zheng, Zhenlong &amp; Chen, Rong, XMU</a:t>
            </a:r>
            <a:endParaRPr lang="zh-CN" altLang="en-US" dirty="0"/>
          </a:p>
        </p:txBody>
      </p:sp>
      <p:sp>
        <p:nvSpPr>
          <p:cNvPr id="5" name="灯片编号占位符 4"/>
          <p:cNvSpPr>
            <a:spLocks noGrp="1"/>
          </p:cNvSpPr>
          <p:nvPr>
            <p:ph type="sldNum" sz="quarter" idx="12"/>
          </p:nvPr>
        </p:nvSpPr>
        <p:spPr/>
        <p:txBody>
          <a:bodyPr/>
          <a:lstStyle/>
          <a:p>
            <a:pPr>
              <a:defRPr/>
            </a:pPr>
            <a:fld id="{5CC2B108-31DF-4FE0-8872-C4A8491C00B8}" type="slidenum">
              <a:rPr lang="en-US" altLang="zh-CN" smtClean="0"/>
              <a:pPr>
                <a:defRPr/>
              </a:pPr>
              <a:t>12</a:t>
            </a:fld>
            <a:endParaRPr lang="en-US" altLang="zh-CN"/>
          </a:p>
        </p:txBody>
      </p:sp>
    </p:spTree>
    <p:extLst>
      <p:ext uri="{BB962C8B-B14F-4D97-AF65-F5344CB8AC3E}">
        <p14:creationId xmlns:p14="http://schemas.microsoft.com/office/powerpoint/2010/main" val="3531142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454660"/>
                                        </p:tgtEl>
                                        <p:attrNameLst>
                                          <p:attrName>style.visibility</p:attrName>
                                        </p:attrNameLst>
                                      </p:cBhvr>
                                      <p:to>
                                        <p:strVal val="visible"/>
                                      </p:to>
                                    </p:set>
                                    <p:animEffect transition="in" filter="wipe(down)">
                                      <p:cBhvr>
                                        <p:cTn id="7" dur="580">
                                          <p:stCondLst>
                                            <p:cond delay="0"/>
                                          </p:stCondLst>
                                        </p:cTn>
                                        <p:tgtEl>
                                          <p:spTgt spid="454660"/>
                                        </p:tgtEl>
                                      </p:cBhvr>
                                    </p:animEffect>
                                    <p:anim calcmode="lin" valueType="num">
                                      <p:cBhvr>
                                        <p:cTn id="8" dur="1822" tmFilter="0,0; 0.14,0.36; 0.43,0.73; 0.71,0.91; 1.0,1.0">
                                          <p:stCondLst>
                                            <p:cond delay="0"/>
                                          </p:stCondLst>
                                        </p:cTn>
                                        <p:tgtEl>
                                          <p:spTgt spid="45466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5466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5466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5466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54660"/>
                                        </p:tgtEl>
                                        <p:attrNameLst>
                                          <p:attrName>ppt_y</p:attrName>
                                        </p:attrNameLst>
                                      </p:cBhvr>
                                      <p:tavLst>
                                        <p:tav tm="0" fmla="#ppt_y-sin(pi*$)/81">
                                          <p:val>
                                            <p:fltVal val="0"/>
                                          </p:val>
                                        </p:tav>
                                        <p:tav tm="100000">
                                          <p:val>
                                            <p:fltVal val="1"/>
                                          </p:val>
                                        </p:tav>
                                      </p:tavLst>
                                    </p:anim>
                                    <p:animScale>
                                      <p:cBhvr>
                                        <p:cTn id="13" dur="26">
                                          <p:stCondLst>
                                            <p:cond delay="650"/>
                                          </p:stCondLst>
                                        </p:cTn>
                                        <p:tgtEl>
                                          <p:spTgt spid="454660"/>
                                        </p:tgtEl>
                                      </p:cBhvr>
                                      <p:to x="100000" y="60000"/>
                                    </p:animScale>
                                    <p:animScale>
                                      <p:cBhvr>
                                        <p:cTn id="14" dur="166" decel="50000">
                                          <p:stCondLst>
                                            <p:cond delay="676"/>
                                          </p:stCondLst>
                                        </p:cTn>
                                        <p:tgtEl>
                                          <p:spTgt spid="454660"/>
                                        </p:tgtEl>
                                      </p:cBhvr>
                                      <p:to x="100000" y="100000"/>
                                    </p:animScale>
                                    <p:animScale>
                                      <p:cBhvr>
                                        <p:cTn id="15" dur="26">
                                          <p:stCondLst>
                                            <p:cond delay="1312"/>
                                          </p:stCondLst>
                                        </p:cTn>
                                        <p:tgtEl>
                                          <p:spTgt spid="454660"/>
                                        </p:tgtEl>
                                      </p:cBhvr>
                                      <p:to x="100000" y="80000"/>
                                    </p:animScale>
                                    <p:animScale>
                                      <p:cBhvr>
                                        <p:cTn id="16" dur="166" decel="50000">
                                          <p:stCondLst>
                                            <p:cond delay="1338"/>
                                          </p:stCondLst>
                                        </p:cTn>
                                        <p:tgtEl>
                                          <p:spTgt spid="454660"/>
                                        </p:tgtEl>
                                      </p:cBhvr>
                                      <p:to x="100000" y="100000"/>
                                    </p:animScale>
                                    <p:animScale>
                                      <p:cBhvr>
                                        <p:cTn id="17" dur="26">
                                          <p:stCondLst>
                                            <p:cond delay="1642"/>
                                          </p:stCondLst>
                                        </p:cTn>
                                        <p:tgtEl>
                                          <p:spTgt spid="454660"/>
                                        </p:tgtEl>
                                      </p:cBhvr>
                                      <p:to x="100000" y="90000"/>
                                    </p:animScale>
                                    <p:animScale>
                                      <p:cBhvr>
                                        <p:cTn id="18" dur="166" decel="50000">
                                          <p:stCondLst>
                                            <p:cond delay="1668"/>
                                          </p:stCondLst>
                                        </p:cTn>
                                        <p:tgtEl>
                                          <p:spTgt spid="454660"/>
                                        </p:tgtEl>
                                      </p:cBhvr>
                                      <p:to x="100000" y="100000"/>
                                    </p:animScale>
                                    <p:animScale>
                                      <p:cBhvr>
                                        <p:cTn id="19" dur="26">
                                          <p:stCondLst>
                                            <p:cond delay="1808"/>
                                          </p:stCondLst>
                                        </p:cTn>
                                        <p:tgtEl>
                                          <p:spTgt spid="454660"/>
                                        </p:tgtEl>
                                      </p:cBhvr>
                                      <p:to x="100000" y="95000"/>
                                    </p:animScale>
                                    <p:animScale>
                                      <p:cBhvr>
                                        <p:cTn id="20" dur="166" decel="50000">
                                          <p:stCondLst>
                                            <p:cond delay="1834"/>
                                          </p:stCondLst>
                                        </p:cTn>
                                        <p:tgtEl>
                                          <p:spTgt spid="4546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5682" name="Picture 2"/>
          <p:cNvPicPr>
            <a:picLocks noGrp="1" noChangeAspect="1" noChangeArrowheads="1"/>
          </p:cNvPicPr>
          <p:nvPr>
            <p:ph idx="4294967295"/>
          </p:nvPr>
        </p:nvPicPr>
        <p:blipFill>
          <a:blip r:embed="rId3" cstate="print"/>
          <a:srcRect/>
          <a:stretch>
            <a:fillRect/>
          </a:stretch>
        </p:blipFill>
        <p:spPr>
          <a:xfrm>
            <a:off x="714375" y="0"/>
            <a:ext cx="7786688" cy="6858000"/>
          </a:xfrm>
        </p:spPr>
      </p:pic>
      <p:sp>
        <p:nvSpPr>
          <p:cNvPr id="284675" name="TextBox 2"/>
          <p:cNvSpPr txBox="1">
            <a:spLocks noChangeArrowheads="1"/>
          </p:cNvSpPr>
          <p:nvPr/>
        </p:nvSpPr>
        <p:spPr bwMode="auto">
          <a:xfrm>
            <a:off x="2143125" y="4000500"/>
            <a:ext cx="4857750" cy="369888"/>
          </a:xfrm>
          <a:prstGeom prst="rect">
            <a:avLst/>
          </a:prstGeom>
          <a:noFill/>
          <a:ln w="9525">
            <a:noFill/>
            <a:miter lim="800000"/>
            <a:headEnd/>
            <a:tailEnd/>
          </a:ln>
        </p:spPr>
        <p:txBody>
          <a:bodyPr>
            <a:spAutoFit/>
          </a:bodyPr>
          <a:lstStyle/>
          <a:p>
            <a:endParaRPr lang="zh-CN" altLang="en-US">
              <a:ea typeface="华文细黑" pitchFamily="2" charset="-122"/>
            </a:endParaRPr>
          </a:p>
        </p:txBody>
      </p:sp>
      <p:sp>
        <p:nvSpPr>
          <p:cNvPr id="2" name="日期占位符 1"/>
          <p:cNvSpPr>
            <a:spLocks noGrp="1"/>
          </p:cNvSpPr>
          <p:nvPr>
            <p:ph type="dt" sz="half" idx="10"/>
          </p:nvPr>
        </p:nvSpPr>
        <p:spPr/>
        <p:txBody>
          <a:bodyPr/>
          <a:lstStyle/>
          <a:p>
            <a:pPr>
              <a:defRPr/>
            </a:pPr>
            <a:fld id="{902ABB16-F563-4233-B5AB-66941FEC2045}" type="datetime10">
              <a:rPr lang="zh-CN" altLang="en-US" smtClean="0"/>
              <a:pPr>
                <a:defRPr/>
              </a:pPr>
              <a:t>17:11</a:t>
            </a:fld>
            <a:endParaRPr lang="en-US" altLang="zh-CN"/>
          </a:p>
        </p:txBody>
      </p:sp>
      <p:sp>
        <p:nvSpPr>
          <p:cNvPr id="3" name="页脚占位符 2"/>
          <p:cNvSpPr>
            <a:spLocks noGrp="1"/>
          </p:cNvSpPr>
          <p:nvPr>
            <p:ph type="ftr" sz="quarter" idx="11"/>
          </p:nvPr>
        </p:nvSpPr>
        <p:spPr/>
        <p:txBody>
          <a:bodyPr/>
          <a:lstStyle/>
          <a:p>
            <a:pPr>
              <a:defRPr/>
            </a:pPr>
            <a:r>
              <a:rPr lang="en-US" altLang="zh-CN" smtClean="0"/>
              <a:t>Copyright ©2012  Zheng, Zhenlong &amp; Chen, Rong, XMU</a:t>
            </a:r>
            <a:endParaRPr lang="en-US" altLang="zh-CN"/>
          </a:p>
        </p:txBody>
      </p:sp>
      <p:sp>
        <p:nvSpPr>
          <p:cNvPr id="5" name="灯片编号占位符 4"/>
          <p:cNvSpPr>
            <a:spLocks noGrp="1"/>
          </p:cNvSpPr>
          <p:nvPr>
            <p:ph type="sldNum" sz="quarter" idx="12"/>
          </p:nvPr>
        </p:nvSpPr>
        <p:spPr/>
        <p:txBody>
          <a:bodyPr/>
          <a:lstStyle/>
          <a:p>
            <a:pPr>
              <a:defRPr/>
            </a:pPr>
            <a:fld id="{C9CDCDCA-3447-49FF-AF70-0CFC8C343134}" type="slidenum">
              <a:rPr lang="en-US" altLang="zh-CN" smtClean="0"/>
              <a:pPr>
                <a:defRPr/>
              </a:pPr>
              <a:t>13</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xit" presetSubtype="0" fill="hold" nodeType="clickEffect">
                                  <p:stCondLst>
                                    <p:cond delay="0"/>
                                  </p:stCondLst>
                                  <p:childTnLst>
                                    <p:animEffect transition="out" filter="fade">
                                      <p:cBhvr>
                                        <p:cTn id="6" dur="2000"/>
                                        <p:tgtEl>
                                          <p:spTgt spid="455682"/>
                                        </p:tgtEl>
                                      </p:cBhvr>
                                    </p:animEffect>
                                    <p:anim calcmode="lin" valueType="num">
                                      <p:cBhvr>
                                        <p:cTn id="7" dur="2000"/>
                                        <p:tgtEl>
                                          <p:spTgt spid="45568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455682"/>
                                        </p:tgtEl>
                                        <p:attrNameLst>
                                          <p:attrName>ppt_h</p:attrName>
                                        </p:attrNameLst>
                                      </p:cBhvr>
                                      <p:tavLst>
                                        <p:tav tm="0">
                                          <p:val>
                                            <p:strVal val="ppt_h"/>
                                          </p:val>
                                        </p:tav>
                                        <p:tav tm="100000">
                                          <p:val>
                                            <p:strVal val="ppt_h"/>
                                          </p:val>
                                        </p:tav>
                                      </p:tavLst>
                                    </p:anim>
                                    <p:set>
                                      <p:cBhvr>
                                        <p:cTn id="9" dur="1" fill="hold">
                                          <p:stCondLst>
                                            <p:cond delay="1999"/>
                                          </p:stCondLst>
                                        </p:cTn>
                                        <p:tgtEl>
                                          <p:spTgt spid="4556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a:xfrm>
            <a:off x="611560" y="1412776"/>
            <a:ext cx="8136904" cy="4718149"/>
          </a:xfrm>
        </p:spPr>
        <p:txBody>
          <a:bodyPr/>
          <a:lstStyle/>
          <a:p>
            <a:r>
              <a:rPr lang="zh-CN" altLang="en-US" dirty="0" smtClean="0"/>
              <a:t>股价指数</a:t>
            </a:r>
            <a:r>
              <a:rPr lang="zh-CN" altLang="en-US" dirty="0"/>
              <a:t>期权、外汇期权和期货期权定价原理相同，都可以看成是支付连续红利资产的期权</a:t>
            </a:r>
            <a:r>
              <a:rPr lang="zh-CN" altLang="en-US" dirty="0" smtClean="0"/>
              <a:t>。</a:t>
            </a:r>
            <a:endParaRPr lang="en-US" altLang="zh-CN" dirty="0" smtClean="0"/>
          </a:p>
          <a:p>
            <a:r>
              <a:rPr lang="zh-CN" altLang="en-US" dirty="0" smtClean="0"/>
              <a:t>利率</a:t>
            </a:r>
            <a:r>
              <a:rPr lang="zh-CN" altLang="en-US" dirty="0"/>
              <a:t>期权则具有高度的复杂性</a:t>
            </a:r>
            <a:r>
              <a:rPr lang="zh-CN" altLang="en-US" dirty="0" smtClean="0"/>
              <a:t>。</a:t>
            </a:r>
            <a:endParaRPr lang="en-US" altLang="zh-CN" dirty="0" smtClean="0"/>
          </a:p>
          <a:p>
            <a:r>
              <a:rPr lang="zh-CN" altLang="en-US" dirty="0" smtClean="0"/>
              <a:t>本章</a:t>
            </a:r>
            <a:r>
              <a:rPr lang="zh-CN" altLang="en-US" dirty="0"/>
              <a:t>将分析</a:t>
            </a:r>
            <a:r>
              <a:rPr lang="zh-CN" altLang="en-US" dirty="0" smtClean="0"/>
              <a:t>股价指数</a:t>
            </a:r>
            <a:r>
              <a:rPr lang="zh-CN" altLang="en-US" dirty="0"/>
              <a:t>期权、外汇期权和期货期权的定价原理，并对利率期权进行初步的介绍。 </a:t>
            </a:r>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17:12</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2</a:t>
            </a:fld>
            <a:endParaRPr lang="en-US" altLang="zh-CN" dirty="0"/>
          </a:p>
        </p:txBody>
      </p:sp>
    </p:spTree>
    <p:extLst>
      <p:ext uri="{BB962C8B-B14F-4D97-AF65-F5344CB8AC3E}">
        <p14:creationId xmlns:p14="http://schemas.microsoft.com/office/powerpoint/2010/main" val="486608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欧式股价指数</a:t>
            </a:r>
            <a:r>
              <a:rPr lang="zh-CN" altLang="en-US" dirty="0"/>
              <a:t>期权、外汇期权和期货</a:t>
            </a:r>
            <a:r>
              <a:rPr lang="zh-CN" altLang="en-US" dirty="0" smtClean="0"/>
              <a:t>期权的定价</a:t>
            </a:r>
            <a:endParaRPr lang="zh-CN" altLang="en-US" dirty="0"/>
          </a:p>
        </p:txBody>
      </p:sp>
      <p:sp>
        <p:nvSpPr>
          <p:cNvPr id="3" name="内容占位符 2"/>
          <p:cNvSpPr>
            <a:spLocks noGrp="1"/>
          </p:cNvSpPr>
          <p:nvPr>
            <p:ph idx="1"/>
          </p:nvPr>
        </p:nvSpPr>
        <p:spPr>
          <a:xfrm>
            <a:off x="457200" y="1772816"/>
            <a:ext cx="8229600" cy="4358109"/>
          </a:xfrm>
        </p:spPr>
        <p:txBody>
          <a:bodyPr/>
          <a:lstStyle/>
          <a:p>
            <a:r>
              <a:rPr lang="zh-CN" altLang="en-US" dirty="0" smtClean="0"/>
              <a:t>股价指数</a:t>
            </a:r>
            <a:r>
              <a:rPr lang="zh-CN" altLang="en-US" dirty="0"/>
              <a:t>期权、外汇期权和期货</a:t>
            </a:r>
            <a:r>
              <a:rPr lang="zh-CN" altLang="en-US" dirty="0" smtClean="0"/>
              <a:t>期权都</a:t>
            </a:r>
            <a:r>
              <a:rPr lang="zh-CN" altLang="en-US" dirty="0"/>
              <a:t>可以被视为支付连续红利的资产，因而欧式的</a:t>
            </a:r>
            <a:r>
              <a:rPr lang="zh-CN" altLang="en-US" dirty="0" smtClean="0"/>
              <a:t>股价指数</a:t>
            </a:r>
            <a:r>
              <a:rPr lang="zh-CN" altLang="en-US" dirty="0"/>
              <a:t>期权、外汇期权和期货期权都可以在支付连续收益的欧式期权定价模型中得到应用</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17:15</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3</a:t>
            </a:fld>
            <a:endParaRPr lang="en-US" altLang="zh-CN" dirty="0"/>
          </a:p>
        </p:txBody>
      </p:sp>
    </p:spTree>
    <p:extLst>
      <p:ext uri="{BB962C8B-B14F-4D97-AF65-F5344CB8AC3E}">
        <p14:creationId xmlns:p14="http://schemas.microsoft.com/office/powerpoint/2010/main" val="2024298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默顿模型</a:t>
            </a:r>
            <a:endParaRPr lang="zh-CN" altLang="en-US" dirty="0"/>
          </a:p>
        </p:txBody>
      </p:sp>
      <p:sp>
        <p:nvSpPr>
          <p:cNvPr id="3" name="内容占位符 2"/>
          <p:cNvSpPr>
            <a:spLocks noGrp="1"/>
          </p:cNvSpPr>
          <p:nvPr>
            <p:ph idx="1"/>
          </p:nvPr>
        </p:nvSpPr>
        <p:spPr/>
        <p:txBody>
          <a:bodyPr/>
          <a:lstStyle/>
          <a:p>
            <a:r>
              <a:rPr lang="zh-CN" altLang="en-US" dirty="0"/>
              <a:t>根据默顿模型，标的股票支付连续红利的欧式看涨</a:t>
            </a:r>
            <a:r>
              <a:rPr lang="zh-CN" altLang="en-US" dirty="0" smtClean="0"/>
              <a:t>期权和看跌期权的价值分别为</a:t>
            </a:r>
            <a:endParaRPr lang="en-US" altLang="zh-CN" dirty="0" smtClean="0"/>
          </a:p>
          <a:p>
            <a:endParaRPr lang="en-US" altLang="zh-CN" dirty="0"/>
          </a:p>
          <a:p>
            <a:endParaRPr lang="en-US" altLang="zh-CN" dirty="0" smtClean="0"/>
          </a:p>
          <a:p>
            <a:endParaRPr lang="en-US" altLang="zh-CN" dirty="0"/>
          </a:p>
          <a:p>
            <a:r>
              <a:rPr lang="zh-CN" altLang="en-US" dirty="0"/>
              <a:t>当</a:t>
            </a:r>
            <a:r>
              <a:rPr lang="en-US" altLang="zh-CN" dirty="0"/>
              <a:t>q</a:t>
            </a:r>
            <a:r>
              <a:rPr lang="zh-CN" altLang="en-US" dirty="0"/>
              <a:t>＝</a:t>
            </a:r>
            <a:r>
              <a:rPr lang="en-US" altLang="zh-CN" dirty="0"/>
              <a:t>0</a:t>
            </a:r>
            <a:r>
              <a:rPr lang="zh-CN" altLang="en-US" dirty="0"/>
              <a:t>时，默顿模型就转化为基本的</a:t>
            </a:r>
            <a:r>
              <a:rPr lang="en-US" altLang="zh-CN" dirty="0"/>
              <a:t>B-S-M</a:t>
            </a:r>
            <a:r>
              <a:rPr lang="zh-CN" altLang="en-US" dirty="0"/>
              <a:t>模型。 </a:t>
            </a:r>
            <a:endParaRPr lang="en-US" altLang="zh-CN" dirty="0" smtClean="0"/>
          </a:p>
          <a:p>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17:18</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4</a:t>
            </a:fld>
            <a:endParaRPr lang="en-US" altLang="zh-CN" dirty="0"/>
          </a:p>
        </p:txBody>
      </p:sp>
      <p:graphicFrame>
        <p:nvGraphicFramePr>
          <p:cNvPr id="7" name="对象 6"/>
          <p:cNvGraphicFramePr>
            <a:graphicFrameLocks noChangeAspect="1"/>
          </p:cNvGraphicFramePr>
          <p:nvPr>
            <p:extLst>
              <p:ext uri="{D42A27DB-BD31-4B8C-83A1-F6EECF244321}">
                <p14:modId xmlns:p14="http://schemas.microsoft.com/office/powerpoint/2010/main" val="558233495"/>
              </p:ext>
            </p:extLst>
          </p:nvPr>
        </p:nvGraphicFramePr>
        <p:xfrm>
          <a:off x="2051720" y="2708920"/>
          <a:ext cx="4968552" cy="648072"/>
        </p:xfrm>
        <a:graphic>
          <a:graphicData uri="http://schemas.openxmlformats.org/presentationml/2006/ole">
            <mc:AlternateContent xmlns:mc="http://schemas.openxmlformats.org/markup-compatibility/2006">
              <mc:Choice xmlns:v="urn:schemas-microsoft-com:vml" Requires="v">
                <p:oleObj spid="_x0000_s468998" name="Equation" r:id="rId3" imgW="2159000" imgH="266700" progId="Equation.DSMT4">
                  <p:embed/>
                </p:oleObj>
              </mc:Choice>
              <mc:Fallback>
                <p:oleObj name="Equation" r:id="rId3" imgW="2159000" imgH="2667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708920"/>
                        <a:ext cx="4968552" cy="648072"/>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135140918"/>
              </p:ext>
            </p:extLst>
          </p:nvPr>
        </p:nvGraphicFramePr>
        <p:xfrm>
          <a:off x="2051720" y="3429000"/>
          <a:ext cx="4896544" cy="648072"/>
        </p:xfrm>
        <a:graphic>
          <a:graphicData uri="http://schemas.openxmlformats.org/presentationml/2006/ole">
            <mc:AlternateContent xmlns:mc="http://schemas.openxmlformats.org/markup-compatibility/2006">
              <mc:Choice xmlns:v="urn:schemas-microsoft-com:vml" Requires="v">
                <p:oleObj spid="_x0000_s468999" name="Equation" r:id="rId5" imgW="2362200" imgH="266700" progId="Equation.DSMT4">
                  <p:embed/>
                </p:oleObj>
              </mc:Choice>
              <mc:Fallback>
                <p:oleObj name="Equation" r:id="rId5" imgW="2362200" imgH="2667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3429000"/>
                        <a:ext cx="4896544" cy="6480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34450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股价指数期权</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67544" y="1412776"/>
                <a:ext cx="8229600" cy="4530725"/>
              </a:xfrm>
            </p:spPr>
            <p:txBody>
              <a:bodyPr/>
              <a:lstStyle/>
              <a:p>
                <a:r>
                  <a:rPr lang="zh-CN" altLang="en-US" dirty="0"/>
                  <a:t>虽然几乎所有的股票都是离散支付红利，但当股票指数包含的股票数量足够多时，该组合可能总是有一部分股票支付红利。总体上看，近似地假设股票指数支付连续的红利还是比较接近现实的，而且指数所含股票越多，这个假设就越合理</a:t>
                </a:r>
                <a:r>
                  <a:rPr lang="zh-CN" altLang="en-US" dirty="0" smtClean="0"/>
                  <a:t>。</a:t>
                </a:r>
                <a:endParaRPr lang="en-US" altLang="zh-CN" dirty="0" smtClean="0"/>
              </a:p>
              <a:p>
                <a:r>
                  <a:rPr lang="zh-CN" altLang="en-US" dirty="0" smtClean="0"/>
                  <a:t>这样</a:t>
                </a:r>
                <a:r>
                  <a:rPr lang="zh-CN" altLang="en-US" dirty="0"/>
                  <a:t>，默顿模型就可以用来给</a:t>
                </a:r>
                <a:r>
                  <a:rPr lang="zh-CN" altLang="en-US" dirty="0" smtClean="0"/>
                  <a:t>股价指数</a:t>
                </a:r>
                <a:r>
                  <a:rPr lang="zh-CN" altLang="en-US" dirty="0"/>
                  <a:t>的欧式期权定价，式（</a:t>
                </a:r>
                <a:r>
                  <a:rPr lang="en-US" altLang="zh-CN" dirty="0"/>
                  <a:t>15.2</a:t>
                </a:r>
                <a:r>
                  <a:rPr lang="zh-CN" altLang="en-US" dirty="0"/>
                  <a:t>）中的</a:t>
                </a:r>
                <a:r>
                  <a:rPr lang="en-US" altLang="zh-CN" dirty="0"/>
                  <a:t>S</a:t>
                </a:r>
                <a:r>
                  <a:rPr lang="zh-CN" altLang="en-US" dirty="0"/>
                  <a:t>是</a:t>
                </a:r>
                <a:r>
                  <a:rPr lang="zh-CN" altLang="en-US" dirty="0" smtClean="0"/>
                  <a:t>股价指数，</a:t>
                </a:r>
                <a:r>
                  <a:rPr lang="en-US" altLang="zh-CN" dirty="0"/>
                  <a:t>q</a:t>
                </a:r>
                <a:r>
                  <a:rPr lang="zh-CN" altLang="en-US" dirty="0"/>
                  <a:t>是</a:t>
                </a:r>
                <a:r>
                  <a:rPr lang="zh-CN" altLang="en-US" dirty="0" smtClean="0"/>
                  <a:t>股价指数</a:t>
                </a:r>
                <a:r>
                  <a:rPr lang="zh-CN" altLang="en-US" dirty="0"/>
                  <a:t>近似连续支付的红利率，</a:t>
                </a:r>
                <a:r>
                  <a:rPr lang="zh-CN" altLang="en-US" dirty="0" smtClean="0"/>
                  <a:t>而</a:t>
                </a:r>
                <a14:m>
                  <m:oMath xmlns:m="http://schemas.openxmlformats.org/officeDocument/2006/math">
                    <m:r>
                      <a:rPr lang="zh-CN" altLang="en-US" i="1" smtClean="0">
                        <a:latin typeface="Cambria Math"/>
                      </a:rPr>
                      <m:t>𝜎</m:t>
                    </m:r>
                  </m:oMath>
                </a14:m>
                <a:r>
                  <a:rPr lang="zh-CN" altLang="en-US" dirty="0" smtClean="0"/>
                  <a:t>则</a:t>
                </a:r>
                <a:r>
                  <a:rPr lang="zh-CN" altLang="en-US" dirty="0"/>
                  <a:t>是股指波动率。（案例１５</a:t>
                </a:r>
                <a:r>
                  <a:rPr lang="en-US" altLang="zh-CN" dirty="0"/>
                  <a:t>.</a:t>
                </a:r>
                <a:r>
                  <a:rPr lang="zh-CN" altLang="en-US" dirty="0"/>
                  <a:t>１） </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67544" y="1412776"/>
                <a:ext cx="8229600" cy="4530725"/>
              </a:xfrm>
              <a:blipFill rotWithShape="1">
                <a:blip r:embed="rId2"/>
                <a:stretch>
                  <a:fillRect l="-667" t="-1750" r="-889" b="-928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17:23</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5</a:t>
            </a:fld>
            <a:endParaRPr lang="en-US" altLang="zh-CN" dirty="0"/>
          </a:p>
        </p:txBody>
      </p:sp>
    </p:spTree>
    <p:extLst>
      <p:ext uri="{BB962C8B-B14F-4D97-AF65-F5344CB8AC3E}">
        <p14:creationId xmlns:p14="http://schemas.microsoft.com/office/powerpoint/2010/main" val="541822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外汇期权</a:t>
            </a:r>
            <a:endParaRPr lang="zh-CN" altLang="en-US" dirty="0"/>
          </a:p>
        </p:txBody>
      </p:sp>
      <p:sp>
        <p:nvSpPr>
          <p:cNvPr id="3" name="内容占位符 2"/>
          <p:cNvSpPr>
            <a:spLocks noGrp="1"/>
          </p:cNvSpPr>
          <p:nvPr>
            <p:ph idx="1"/>
          </p:nvPr>
        </p:nvSpPr>
        <p:spPr>
          <a:xfrm>
            <a:off x="457200" y="1340768"/>
            <a:ext cx="8229600" cy="4790157"/>
          </a:xfrm>
        </p:spPr>
        <p:txBody>
          <a:bodyPr/>
          <a:lstStyle/>
          <a:p>
            <a:r>
              <a:rPr lang="zh-CN" altLang="en-US" dirty="0"/>
              <a:t>默顿模型中的</a:t>
            </a:r>
            <a:r>
              <a:rPr lang="en-US" altLang="zh-CN" dirty="0"/>
              <a:t>S</a:t>
            </a:r>
            <a:r>
              <a:rPr lang="zh-CN" altLang="en-US" dirty="0"/>
              <a:t>是外汇汇率，</a:t>
            </a:r>
            <a:r>
              <a:rPr lang="en-US" altLang="zh-CN" dirty="0"/>
              <a:t>q</a:t>
            </a:r>
            <a:r>
              <a:rPr lang="zh-CN" altLang="en-US" dirty="0"/>
              <a:t>是外汇的连续</a:t>
            </a:r>
            <a:r>
              <a:rPr lang="zh-CN" altLang="en-US" dirty="0" smtClean="0"/>
              <a:t>复利，𝜎</a:t>
            </a:r>
            <a:r>
              <a:rPr lang="zh-CN" altLang="en-US" dirty="0"/>
              <a:t>则是外汇汇率的波动率。因此外汇的欧式看涨期权的价值为</a:t>
            </a:r>
          </a:p>
          <a:p>
            <a:pPr marL="0" indent="0">
              <a:buNone/>
            </a:pPr>
            <a:r>
              <a:rPr lang="zh-CN" altLang="en-US" dirty="0"/>
              <a:t>            </a:t>
            </a:r>
          </a:p>
          <a:p>
            <a:endParaRPr lang="en-US" altLang="zh-CN" dirty="0" smtClean="0"/>
          </a:p>
          <a:p>
            <a:r>
              <a:rPr lang="zh-CN" altLang="en-US" dirty="0" smtClean="0"/>
              <a:t>外汇</a:t>
            </a:r>
            <a:r>
              <a:rPr lang="zh-CN" altLang="en-US" dirty="0"/>
              <a:t>的欧式看跌期权的价值为</a:t>
            </a:r>
          </a:p>
          <a:p>
            <a:endParaRPr lang="zh-CN" altLang="en-US" dirty="0"/>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17:26</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6</a:t>
            </a:fld>
            <a:endParaRPr lang="en-US" altLang="zh-CN" dirty="0"/>
          </a:p>
        </p:txBody>
      </p:sp>
      <p:graphicFrame>
        <p:nvGraphicFramePr>
          <p:cNvPr id="7" name="对象 6"/>
          <p:cNvGraphicFramePr>
            <a:graphicFrameLocks noChangeAspect="1"/>
          </p:cNvGraphicFramePr>
          <p:nvPr>
            <p:extLst>
              <p:ext uri="{D42A27DB-BD31-4B8C-83A1-F6EECF244321}">
                <p14:modId xmlns:p14="http://schemas.microsoft.com/office/powerpoint/2010/main" val="3715968599"/>
              </p:ext>
            </p:extLst>
          </p:nvPr>
        </p:nvGraphicFramePr>
        <p:xfrm>
          <a:off x="1835696" y="2924944"/>
          <a:ext cx="5184576" cy="648072"/>
        </p:xfrm>
        <a:graphic>
          <a:graphicData uri="http://schemas.openxmlformats.org/presentationml/2006/ole">
            <mc:AlternateContent xmlns:mc="http://schemas.openxmlformats.org/markup-compatibility/2006">
              <mc:Choice xmlns:v="urn:schemas-microsoft-com:vml" Requires="v">
                <p:oleObj spid="_x0000_s470022" name="Equation" r:id="rId3" imgW="2197100" imgH="279400" progId="Equation.DSMT4">
                  <p:embed/>
                </p:oleObj>
              </mc:Choice>
              <mc:Fallback>
                <p:oleObj name="Equation" r:id="rId3" imgW="2197100" imgH="27940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2924944"/>
                        <a:ext cx="5184576" cy="648072"/>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666161411"/>
              </p:ext>
            </p:extLst>
          </p:nvPr>
        </p:nvGraphicFramePr>
        <p:xfrm>
          <a:off x="1907704" y="4725144"/>
          <a:ext cx="5184576" cy="648072"/>
        </p:xfrm>
        <a:graphic>
          <a:graphicData uri="http://schemas.openxmlformats.org/presentationml/2006/ole">
            <mc:AlternateContent xmlns:mc="http://schemas.openxmlformats.org/markup-compatibility/2006">
              <mc:Choice xmlns:v="urn:schemas-microsoft-com:vml" Requires="v">
                <p:oleObj spid="_x0000_s470023" name="Equation" r:id="rId5" imgW="2400300" imgH="279400" progId="Equation.DSMT4">
                  <p:embed/>
                </p:oleObj>
              </mc:Choice>
              <mc:Fallback>
                <p:oleObj name="Equation" r:id="rId5" imgW="2400300" imgH="27940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4725144"/>
                        <a:ext cx="5184576" cy="6480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01937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期货期权</a:t>
            </a:r>
            <a:endParaRPr lang="zh-CN" altLang="en-US" dirty="0"/>
          </a:p>
        </p:txBody>
      </p:sp>
      <p:sp>
        <p:nvSpPr>
          <p:cNvPr id="3" name="内容占位符 2"/>
          <p:cNvSpPr>
            <a:spLocks noGrp="1"/>
          </p:cNvSpPr>
          <p:nvPr>
            <p:ph idx="1"/>
          </p:nvPr>
        </p:nvSpPr>
        <p:spPr/>
        <p:txBody>
          <a:bodyPr/>
          <a:lstStyle/>
          <a:p>
            <a:r>
              <a:rPr lang="zh-CN" altLang="en-US" dirty="0"/>
              <a:t>当无收益标的资产服从几何布朗运动时，其期货价格</a:t>
            </a:r>
            <a:r>
              <a:rPr lang="en-US" altLang="zh-CN" dirty="0"/>
              <a:t>F</a:t>
            </a:r>
            <a:r>
              <a:rPr lang="zh-CN" altLang="en-US" dirty="0"/>
              <a:t>同样服从几何布朗运动</a:t>
            </a:r>
          </a:p>
          <a:p>
            <a:endParaRPr lang="en-US" altLang="zh-CN" dirty="0" smtClean="0"/>
          </a:p>
          <a:p>
            <a:endParaRPr lang="en-US" altLang="zh-CN" dirty="0"/>
          </a:p>
          <a:p>
            <a:r>
              <a:rPr lang="zh-CN" altLang="en-US" dirty="0" smtClean="0"/>
              <a:t>欧式</a:t>
            </a:r>
            <a:r>
              <a:rPr lang="zh-CN" altLang="en-US" dirty="0"/>
              <a:t>期货看涨期权和欧式期货看跌期权的价值分别为 </a:t>
            </a:r>
          </a:p>
          <a:p>
            <a:endParaRPr lang="zh-CN" altLang="en-US" dirty="0"/>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17:28</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7</a:t>
            </a:fld>
            <a:endParaRPr lang="en-US" altLang="zh-CN" dirty="0"/>
          </a:p>
        </p:txBody>
      </p:sp>
      <p:graphicFrame>
        <p:nvGraphicFramePr>
          <p:cNvPr id="7" name="对象 6"/>
          <p:cNvGraphicFramePr>
            <a:graphicFrameLocks noChangeAspect="1"/>
          </p:cNvGraphicFramePr>
          <p:nvPr>
            <p:extLst>
              <p:ext uri="{D42A27DB-BD31-4B8C-83A1-F6EECF244321}">
                <p14:modId xmlns:p14="http://schemas.microsoft.com/office/powerpoint/2010/main" val="3791872271"/>
              </p:ext>
            </p:extLst>
          </p:nvPr>
        </p:nvGraphicFramePr>
        <p:xfrm>
          <a:off x="1979612" y="2924945"/>
          <a:ext cx="4752627" cy="524694"/>
        </p:xfrm>
        <a:graphic>
          <a:graphicData uri="http://schemas.openxmlformats.org/presentationml/2006/ole">
            <mc:AlternateContent xmlns:mc="http://schemas.openxmlformats.org/markup-compatibility/2006">
              <mc:Choice xmlns:v="urn:schemas-microsoft-com:vml" Requires="v">
                <p:oleObj spid="_x0000_s471048" name="Equation" r:id="rId3" imgW="1497950" imgH="203112" progId="Equation.DSMT4">
                  <p:embed/>
                </p:oleObj>
              </mc:Choice>
              <mc:Fallback>
                <p:oleObj name="Equation" r:id="rId3" imgW="1497950" imgH="203112"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2" y="2924945"/>
                        <a:ext cx="4752627" cy="524694"/>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488391386"/>
              </p:ext>
            </p:extLst>
          </p:nvPr>
        </p:nvGraphicFramePr>
        <p:xfrm>
          <a:off x="2267744" y="4653136"/>
          <a:ext cx="4248472" cy="514474"/>
        </p:xfrm>
        <a:graphic>
          <a:graphicData uri="http://schemas.openxmlformats.org/presentationml/2006/ole">
            <mc:AlternateContent xmlns:mc="http://schemas.openxmlformats.org/markup-compatibility/2006">
              <mc:Choice xmlns:v="urn:schemas-microsoft-com:vml" Requires="v">
                <p:oleObj spid="_x0000_s471049" name="公式" r:id="rId5" imgW="1879600" imgH="228600" progId="Equation.3">
                  <p:embed/>
                </p:oleObj>
              </mc:Choice>
              <mc:Fallback>
                <p:oleObj name="公式" r:id="rId5" imgW="1879600" imgH="22860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4653136"/>
                        <a:ext cx="4248472" cy="514474"/>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503006716"/>
              </p:ext>
            </p:extLst>
          </p:nvPr>
        </p:nvGraphicFramePr>
        <p:xfrm>
          <a:off x="2267744" y="5373216"/>
          <a:ext cx="4536504" cy="504056"/>
        </p:xfrm>
        <a:graphic>
          <a:graphicData uri="http://schemas.openxmlformats.org/presentationml/2006/ole">
            <mc:AlternateContent xmlns:mc="http://schemas.openxmlformats.org/markup-compatibility/2006">
              <mc:Choice xmlns:v="urn:schemas-microsoft-com:vml" Requires="v">
                <p:oleObj spid="_x0000_s471050" name="公式" r:id="rId7" imgW="2095500" imgH="228600" progId="Equation.3">
                  <p:embed/>
                </p:oleObj>
              </mc:Choice>
              <mc:Fallback>
                <p:oleObj name="公式" r:id="rId7" imgW="2095500" imgH="228600"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7744" y="5373216"/>
                        <a:ext cx="4536504" cy="50405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91262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标的资产支付连续红利</a:t>
            </a:r>
            <a:r>
              <a:rPr lang="zh-CN" altLang="en-US" dirty="0" smtClean="0"/>
              <a:t>的</a:t>
            </a:r>
            <a:r>
              <a:rPr lang="en-US" altLang="zh-CN" dirty="0" smtClean="0"/>
              <a:t/>
            </a:r>
            <a:br>
              <a:rPr lang="en-US" altLang="zh-CN" dirty="0" smtClean="0"/>
            </a:br>
            <a:r>
              <a:rPr lang="zh-CN" altLang="en-US" dirty="0" smtClean="0"/>
              <a:t>期权</a:t>
            </a:r>
            <a:r>
              <a:rPr lang="zh-CN" altLang="en-US" dirty="0"/>
              <a:t>价格的敏感性</a:t>
            </a:r>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17:31</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8</a:t>
            </a:fld>
            <a:endParaRPr lang="en-US" altLang="zh-CN" dirty="0"/>
          </a:p>
        </p:txBody>
      </p:sp>
      <p:pic>
        <p:nvPicPr>
          <p:cNvPr id="4720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609724"/>
            <a:ext cx="9144000" cy="462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0594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标的资产支付连续红利的</a:t>
            </a:r>
            <a:br>
              <a:rPr lang="zh-CN" altLang="en-US" dirty="0"/>
            </a:br>
            <a:r>
              <a:rPr lang="zh-CN" altLang="en-US" dirty="0"/>
              <a:t>期权价格的敏感性</a:t>
            </a:r>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1968210C-0B05-4A26-8581-4E29457F7746}" type="datetime10">
              <a:rPr lang="zh-CN" altLang="en-US" smtClean="0"/>
              <a:pPr>
                <a:defRPr/>
              </a:pPr>
              <a:t>17:32</a:t>
            </a:fld>
            <a:endParaRPr lang="en-US" altLang="zh-CN"/>
          </a:p>
        </p:txBody>
      </p:sp>
      <p:sp>
        <p:nvSpPr>
          <p:cNvPr id="5" name="页脚占位符 4"/>
          <p:cNvSpPr>
            <a:spLocks noGrp="1"/>
          </p:cNvSpPr>
          <p:nvPr>
            <p:ph type="ftr" sz="quarter" idx="11"/>
          </p:nvPr>
        </p:nvSpPr>
        <p:spPr/>
        <p:txBody>
          <a:bodyPr/>
          <a:lstStyle/>
          <a:p>
            <a:pPr>
              <a:defRPr/>
            </a:pPr>
            <a:r>
              <a:rPr lang="en-US" altLang="zh-CN" smtClean="0"/>
              <a:t>Copyright ©2012  Zheng, Zhenlong &amp; Chen, Rong, XMU</a:t>
            </a:r>
            <a:endParaRPr lang="zh-CN" altLang="en-US" dirty="0"/>
          </a:p>
        </p:txBody>
      </p:sp>
      <p:sp>
        <p:nvSpPr>
          <p:cNvPr id="6" name="灯片编号占位符 5"/>
          <p:cNvSpPr>
            <a:spLocks noGrp="1"/>
          </p:cNvSpPr>
          <p:nvPr>
            <p:ph type="sldNum" sz="quarter" idx="12"/>
          </p:nvPr>
        </p:nvSpPr>
        <p:spPr/>
        <p:txBody>
          <a:bodyPr/>
          <a:lstStyle/>
          <a:p>
            <a:pPr>
              <a:defRPr/>
            </a:pPr>
            <a:fld id="{19DFB378-7606-41DD-BDB8-11DE839DDBEA}" type="slidenum">
              <a:rPr lang="en-US" altLang="zh-CN" smtClean="0"/>
              <a:pPr>
                <a:defRPr/>
              </a:pPr>
              <a:t>9</a:t>
            </a:fld>
            <a:endParaRPr lang="en-US" altLang="zh-CN" dirty="0"/>
          </a:p>
        </p:txBody>
      </p:sp>
      <p:pic>
        <p:nvPicPr>
          <p:cNvPr id="4730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57350"/>
            <a:ext cx="9144000" cy="457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3568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17417</TotalTime>
  <Words>720</Words>
  <Application>Microsoft Office PowerPoint</Application>
  <PresentationFormat>全屏显示(4:3)</PresentationFormat>
  <Paragraphs>87</Paragraphs>
  <Slides>13</Slides>
  <Notes>2</Notes>
  <HiddenSlides>0</HiddenSlides>
  <MMClips>0</MMClips>
  <ScaleCrop>false</ScaleCrop>
  <HeadingPairs>
    <vt:vector size="6" baseType="variant">
      <vt:variant>
        <vt:lpstr>主题</vt:lpstr>
      </vt:variant>
      <vt:variant>
        <vt:i4>4</vt:i4>
      </vt:variant>
      <vt:variant>
        <vt:lpstr>嵌入 OLE 服务器</vt:lpstr>
      </vt:variant>
      <vt:variant>
        <vt:i4>2</vt:i4>
      </vt:variant>
      <vt:variant>
        <vt:lpstr>幻灯片标题</vt:lpstr>
      </vt:variant>
      <vt:variant>
        <vt:i4>13</vt:i4>
      </vt:variant>
    </vt:vector>
  </HeadingPairs>
  <TitlesOfParts>
    <vt:vector size="19" baseType="lpstr">
      <vt:lpstr>Edge</vt:lpstr>
      <vt:lpstr>1_Edge</vt:lpstr>
      <vt:lpstr>2_Edge</vt:lpstr>
      <vt:lpstr>3_Edge</vt:lpstr>
      <vt:lpstr>Equation</vt:lpstr>
      <vt:lpstr>公式</vt:lpstr>
      <vt:lpstr> 第十五章 股指、外汇、期货与 利率为标的的期权  </vt:lpstr>
      <vt:lpstr>引言</vt:lpstr>
      <vt:lpstr>欧式股价指数期权、外汇期权和期货期权的定价</vt:lpstr>
      <vt:lpstr>默顿模型</vt:lpstr>
      <vt:lpstr>股价指数期权</vt:lpstr>
      <vt:lpstr>外汇期权</vt:lpstr>
      <vt:lpstr>期货期权</vt:lpstr>
      <vt:lpstr>标的资产支付连续红利的 期权价格的敏感性</vt:lpstr>
      <vt:lpstr>标的资产支付连续红利的 期权价格的敏感性</vt:lpstr>
      <vt:lpstr>利率期权</vt:lpstr>
      <vt:lpstr>利率期权的种类 </vt:lpstr>
      <vt:lpstr>       请提问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风险管理 Risk Management</dc:title>
  <dc:creator>aronge</dc:creator>
  <cp:lastModifiedBy>ZZL</cp:lastModifiedBy>
  <cp:revision>850</cp:revision>
  <dcterms:created xsi:type="dcterms:W3CDTF">2007-10-06T10:41:32Z</dcterms:created>
  <dcterms:modified xsi:type="dcterms:W3CDTF">2012-12-19T09:36:47Z</dcterms:modified>
</cp:coreProperties>
</file>