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 id="2147492122" r:id="rId2"/>
    <p:sldMasterId id="2147492135" r:id="rId3"/>
    <p:sldMasterId id="2147492148" r:id="rId4"/>
  </p:sldMasterIdLst>
  <p:notesMasterIdLst>
    <p:notesMasterId r:id="rId33"/>
  </p:notesMasterIdLst>
  <p:handoutMasterIdLst>
    <p:handoutMasterId r:id="rId34"/>
  </p:handoutMasterIdLst>
  <p:sldIdLst>
    <p:sldId id="2363" r:id="rId5"/>
    <p:sldId id="2947" r:id="rId6"/>
    <p:sldId id="2948" r:id="rId7"/>
    <p:sldId id="2949" r:id="rId8"/>
    <p:sldId id="2950" r:id="rId9"/>
    <p:sldId id="2951" r:id="rId10"/>
    <p:sldId id="2952" r:id="rId11"/>
    <p:sldId id="2953" r:id="rId12"/>
    <p:sldId id="2954" r:id="rId13"/>
    <p:sldId id="2955" r:id="rId14"/>
    <p:sldId id="2956" r:id="rId15"/>
    <p:sldId id="2957" r:id="rId16"/>
    <p:sldId id="2958" r:id="rId17"/>
    <p:sldId id="2959" r:id="rId18"/>
    <p:sldId id="2960" r:id="rId19"/>
    <p:sldId id="2961" r:id="rId20"/>
    <p:sldId id="2962" r:id="rId21"/>
    <p:sldId id="2963" r:id="rId22"/>
    <p:sldId id="2964" r:id="rId23"/>
    <p:sldId id="2965" r:id="rId24"/>
    <p:sldId id="2966" r:id="rId25"/>
    <p:sldId id="2967" r:id="rId26"/>
    <p:sldId id="2968" r:id="rId27"/>
    <p:sldId id="2969" r:id="rId28"/>
    <p:sldId id="2970" r:id="rId29"/>
    <p:sldId id="2971" r:id="rId30"/>
    <p:sldId id="2509" r:id="rId31"/>
    <p:sldId id="580" r:id="rId32"/>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06" autoAdjust="0"/>
    <p:restoredTop sz="99875" autoAdjust="0"/>
  </p:normalViewPr>
  <p:slideViewPr>
    <p:cSldViewPr>
      <p:cViewPr>
        <p:scale>
          <a:sx n="60" d="100"/>
          <a:sy n="60" d="100"/>
        </p:scale>
        <p:origin x="-3084" y="-1260"/>
      </p:cViewPr>
      <p:guideLst>
        <p:guide orient="horz" pos="2160"/>
        <p:guide pos="2880"/>
      </p:guideLst>
    </p:cSldViewPr>
  </p:slideViewPr>
  <p:outlineViewPr>
    <p:cViewPr>
      <p:scale>
        <a:sx n="33" d="100"/>
        <a:sy n="33" d="100"/>
      </p:scale>
      <p:origin x="0" y="22541"/>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3076575" cy="511175"/>
          </a:xfrm>
          <a:prstGeom prst="rect">
            <a:avLst/>
          </a:prstGeom>
        </p:spPr>
        <p:txBody>
          <a:bodyPr vert="horz" lIns="99035" tIns="49517" rIns="99035" bIns="49517"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9" y="1"/>
            <a:ext cx="3076575" cy="511175"/>
          </a:xfrm>
          <a:prstGeom prst="rect">
            <a:avLst/>
          </a:prstGeom>
        </p:spPr>
        <p:txBody>
          <a:bodyPr vert="horz" lIns="99035" tIns="49517" rIns="99035" bIns="49517"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2" y="9721851"/>
            <a:ext cx="3076575" cy="511175"/>
          </a:xfrm>
          <a:prstGeom prst="rect">
            <a:avLst/>
          </a:prstGeom>
        </p:spPr>
        <p:txBody>
          <a:bodyPr vert="horz" lIns="99035" tIns="49517" rIns="99035" bIns="49517"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9" y="9721851"/>
            <a:ext cx="3076575" cy="511175"/>
          </a:xfrm>
          <a:prstGeom prst="rect">
            <a:avLst/>
          </a:prstGeom>
        </p:spPr>
        <p:txBody>
          <a:bodyPr vert="horz" lIns="99035" tIns="49517" rIns="99035" bIns="49517"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3076575" cy="511175"/>
          </a:xfrm>
          <a:prstGeom prst="rect">
            <a:avLst/>
          </a:prstGeom>
        </p:spPr>
        <p:txBody>
          <a:bodyPr vert="horz" lIns="99035" tIns="49517" rIns="99035" bIns="49517"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9" y="1"/>
            <a:ext cx="3076575" cy="511175"/>
          </a:xfrm>
          <a:prstGeom prst="rect">
            <a:avLst/>
          </a:prstGeom>
        </p:spPr>
        <p:txBody>
          <a:bodyPr vert="horz" lIns="99035" tIns="49517" rIns="99035" bIns="49517"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5" tIns="49517" rIns="99035" bIns="49517" rtlCol="0" anchor="ctr"/>
          <a:lstStyle/>
          <a:p>
            <a:pPr lvl="0"/>
            <a:endParaRPr lang="zh-CN" altLang="en-US" noProof="0" smtClean="0"/>
          </a:p>
        </p:txBody>
      </p:sp>
      <p:sp>
        <p:nvSpPr>
          <p:cNvPr id="5" name="备注占位符 4"/>
          <p:cNvSpPr>
            <a:spLocks noGrp="1"/>
          </p:cNvSpPr>
          <p:nvPr>
            <p:ph type="body" sz="quarter" idx="3"/>
          </p:nvPr>
        </p:nvSpPr>
        <p:spPr>
          <a:xfrm>
            <a:off x="709614" y="4860925"/>
            <a:ext cx="5680075" cy="4605338"/>
          </a:xfrm>
          <a:prstGeom prst="rect">
            <a:avLst/>
          </a:prstGeom>
        </p:spPr>
        <p:txBody>
          <a:bodyPr vert="horz" lIns="99035" tIns="49517" rIns="99035" bIns="49517"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2" y="9721851"/>
            <a:ext cx="3076575" cy="511175"/>
          </a:xfrm>
          <a:prstGeom prst="rect">
            <a:avLst/>
          </a:prstGeom>
        </p:spPr>
        <p:txBody>
          <a:bodyPr vert="horz" lIns="99035" tIns="49517" rIns="99035" bIns="49517"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9" y="9721851"/>
            <a:ext cx="3076575" cy="511175"/>
          </a:xfrm>
          <a:prstGeom prst="rect">
            <a:avLst/>
          </a:prstGeom>
        </p:spPr>
        <p:txBody>
          <a:bodyPr vert="horz" lIns="99035" tIns="49517" rIns="99035" bIns="49517"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27</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9" y="9721851"/>
            <a:ext cx="3076575" cy="511175"/>
          </a:xfrm>
          <a:prstGeom prst="rect">
            <a:avLst/>
          </a:prstGeom>
          <a:noFill/>
          <a:ln w="9525">
            <a:noFill/>
            <a:miter lim="800000"/>
            <a:headEnd/>
            <a:tailEnd/>
          </a:ln>
        </p:spPr>
        <p:txBody>
          <a:bodyPr lIns="99035" tIns="49517" rIns="99035" bIns="49517" anchor="b"/>
          <a:lstStyle/>
          <a:p>
            <a:pPr algn="r"/>
            <a:fld id="{773F800C-FC50-4F86-BE2A-D2DE8103261A}" type="slidenum">
              <a:rPr lang="zh-CN" altLang="en-US" sz="1300"/>
              <a:pPr algn="r"/>
              <a:t>27</a:t>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幻灯片图像占位符 1"/>
          <p:cNvSpPr>
            <a:spLocks noGrp="1" noRot="1" noChangeAspect="1" noTextEdit="1"/>
          </p:cNvSpPr>
          <p:nvPr>
            <p:ph type="sldImg"/>
          </p:nvPr>
        </p:nvSpPr>
        <p:spPr bwMode="auto">
          <a:noFill/>
          <a:ln>
            <a:solidFill>
              <a:srgbClr val="000000"/>
            </a:solidFill>
            <a:miter lim="800000"/>
            <a:headEnd/>
            <a:tailEnd/>
          </a:ln>
        </p:spPr>
      </p:sp>
      <p:sp>
        <p:nvSpPr>
          <p:cNvPr id="338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5700" name="灯片编号占位符 3"/>
          <p:cNvSpPr>
            <a:spLocks noGrp="1"/>
          </p:cNvSpPr>
          <p:nvPr>
            <p:ph type="sldNum" sz="quarter" idx="5"/>
          </p:nvPr>
        </p:nvSpPr>
        <p:spPr/>
        <p:txBody>
          <a:bodyPr/>
          <a:lstStyle/>
          <a:p>
            <a:pPr>
              <a:defRPr/>
            </a:pPr>
            <a:fld id="{8F05D9ED-616F-476F-B800-64A521F66648}" type="slidenum">
              <a:rPr lang="zh-CN" altLang="en-US" smtClean="0"/>
              <a:pPr>
                <a:defRPr/>
              </a:pPr>
              <a:t>28</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zh-CN" altLang="en-US"/>
          </a:p>
        </p:txBody>
      </p:sp>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6D08F211-4265-405B-B8DF-BB4F5C46E962}" type="datetime10">
              <a:rPr lang="zh-CN" altLang="en-US" smtClean="0"/>
              <a:pPr>
                <a:defRPr/>
              </a:pPr>
              <a:t>19:27</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32AA4315-2EF1-433F-9E26-2CA697AEA04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8AA4A63-B3D8-4ED9-B26E-08161083FAC1}" type="datetime10">
              <a:rPr lang="zh-CN" altLang="en-US" smtClean="0"/>
              <a:pPr>
                <a:defRPr/>
              </a:pPr>
              <a:t>19:27</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E82C4072-683B-450A-8A75-FA7E444F4C0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ea typeface="宋体" pitchFamily="2" charset="-122"/>
              </a:defRPr>
            </a:lvl1pPr>
          </a:lstStyle>
          <a:p>
            <a:pPr>
              <a:defRPr/>
            </a:pPr>
            <a:fld id="{EF16D8C3-E08B-4320-BDD1-04FE8B8842F9}" type="datetime10">
              <a:rPr lang="zh-CN" altLang="en-US" smtClean="0"/>
              <a:pPr>
                <a:defRPr/>
              </a:pPr>
              <a:t>19:27</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t>Copyright ©2012  Zheng, Zhenlong &amp; Chen, Rong, XMU</a:t>
            </a:r>
            <a:endParaRPr lang="zh-CN" altLang="en-US" dirty="0"/>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5CC2B108-31DF-4FE0-8872-C4A8491C00B8}" type="slidenum">
              <a:rPr lang="en-US" altLang="zh-CN"/>
              <a:pPr>
                <a:defRPr/>
              </a:pPr>
              <a:t>‹#›</a:t>
            </a:fld>
            <a:endParaRPr lang="en-US" altLang="zh-CN"/>
          </a:p>
        </p:txBody>
      </p:sp>
    </p:spTree>
    <p:extLst>
      <p:ext uri="{BB962C8B-B14F-4D97-AF65-F5344CB8AC3E}">
        <p14:creationId xmlns:p14="http://schemas.microsoft.com/office/powerpoint/2010/main" val="88823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zh-CN" altLang="en-US">
              <a:solidFill>
                <a:srgbClr val="000000"/>
              </a:solidFill>
            </a:endParaRPr>
          </a:p>
        </p:txBody>
      </p:sp>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1503369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dobe Jenson Pro" pitchFamily="18" charset="0"/>
                <a:ea typeface="+mn-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华文细黑" pitchFamily="2" charset="-122"/>
              </a:defRPr>
            </a:lvl1pPr>
            <a:lvl2pPr>
              <a:defRPr>
                <a:latin typeface="Adobe Jenson Pro" pitchFamily="18" charset="0"/>
                <a:ea typeface="华文细黑" pitchFamily="2" charset="-122"/>
              </a:defRPr>
            </a:lvl2pPr>
            <a:lvl3pPr>
              <a:defRPr>
                <a:latin typeface="Adobe Jenson Pro" pitchFamily="18" charset="0"/>
                <a:ea typeface="华文细黑" pitchFamily="2" charset="-122"/>
              </a:defRPr>
            </a:lvl3pPr>
            <a:lvl4pPr>
              <a:defRPr>
                <a:latin typeface="Adobe Jenson Pro" pitchFamily="18" charset="0"/>
                <a:ea typeface="华文细黑" pitchFamily="2" charset="-122"/>
              </a:defRPr>
            </a:lvl4pPr>
            <a:lvl5pPr>
              <a:defRPr>
                <a:latin typeface="Adobe Jenson Pro" pitchFamily="18" charset="0"/>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6134FCCB-4077-48A1-9D30-46971952DDE0}"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9DFB378-7606-41DD-BDB8-11DE839DDBE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1487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CC96C52-B469-408E-9D87-BB27723DE34F}"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674711F5-2441-47BD-ABC8-21399AC8010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7211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EF8BF2E-89D5-4147-AC5A-630D2BEF29AB}" type="datetime10">
              <a:rPr lang="zh-CN" altLang="en-US" smtClean="0">
                <a:solidFill>
                  <a:srgbClr val="000000"/>
                </a:solidFill>
              </a:rPr>
              <a:pPr>
                <a:defRPr/>
              </a:pPr>
              <a:t>19:27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EB45F9F-F4E5-406E-81F7-433B2F22413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44028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FD8223FA-582A-4164-88F3-7510474DAF9C}" type="datetime10">
              <a:rPr lang="zh-CN" altLang="en-US" smtClean="0">
                <a:solidFill>
                  <a:srgbClr val="000000"/>
                </a:solidFill>
              </a:rPr>
              <a:pPr>
                <a:defRPr/>
              </a:pPr>
              <a:t>19:27</a:t>
            </a:fld>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D80ECA8-646B-44D7-8453-010207FA85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7122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5F8CB65-A600-4C9D-863D-D4919FFA5EA7}" type="datetime10">
              <a:rPr lang="zh-CN" altLang="en-US" smtClean="0">
                <a:solidFill>
                  <a:srgbClr val="000000"/>
                </a:solidFill>
              </a:rPr>
              <a:pPr>
                <a:defRPr/>
              </a:pPr>
              <a:t>19:27</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EB803A4C-2DF4-49F2-B7CB-8C43FF152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97383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0F89AEF9-F442-42B6-8670-3E5529A1743A}" type="datetime10">
              <a:rPr lang="zh-CN" altLang="en-US" smtClean="0">
                <a:solidFill>
                  <a:srgbClr val="000000"/>
                </a:solidFill>
              </a:rPr>
              <a:pPr>
                <a:defRPr/>
              </a:pPr>
              <a:t>19:27</a:t>
            </a:fld>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C9CDCDCA-3447-49FF-AF70-0CFC8C3431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3260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dobe Jenson Pro" pitchFamily="18" charset="0"/>
                <a:ea typeface="Adobe 仿宋 Std R" pitchFamily="18"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1968210C-0B05-4A26-8581-4E29457F7746}" type="datetime10">
              <a:rPr lang="zh-CN" altLang="en-US" smtClean="0"/>
              <a:pPr>
                <a:defRPr/>
              </a:pPr>
              <a:t>19:27</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19DFB378-7606-41DD-BDB8-11DE839DDBEA}" type="slidenum">
              <a:rPr lang="en-US" altLang="zh-CN"/>
              <a:pPr>
                <a:defRPr/>
              </a:pPr>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AEF19F3-3D09-48DB-88DB-F2DD61B03B00}" type="datetime10">
              <a:rPr lang="zh-CN" altLang="en-US" smtClean="0">
                <a:solidFill>
                  <a:srgbClr val="000000"/>
                </a:solidFill>
              </a:rPr>
              <a:pPr>
                <a:defRPr/>
              </a:pPr>
              <a:t>19:27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0DB0C91-26C4-4351-8A75-6C26D8A195C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25267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3A3A7AC-2AEB-4B7B-B692-09838FAFEACC}" type="datetime10">
              <a:rPr lang="zh-CN" altLang="en-US" smtClean="0">
                <a:solidFill>
                  <a:srgbClr val="000000"/>
                </a:solidFill>
              </a:rPr>
              <a:pPr>
                <a:defRPr/>
              </a:pPr>
              <a:t>19:27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9527055-2DDE-4BA2-A12A-5F9BCBD7A8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2845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5076886-8157-4012-8217-6E2D68D652F7}"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AA4315-2EF1-433F-9E26-2CA697AEA0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23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00CFD5B9-FC1C-48E8-B5BD-8954AF8EFCE6}"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82C4072-683B-450A-8A75-FA7E444F4C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635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vl1pPr>
          </a:lstStyle>
          <a:p>
            <a:pPr>
              <a:defRPr/>
            </a:pPr>
            <a:fld id="{37BCD926-DA00-4E59-A694-E1D6C16BE688}" type="datetime10">
              <a:rPr lang="zh-CN" altLang="en-US" smtClean="0">
                <a:solidFill>
                  <a:srgbClr val="000000"/>
                </a:solidFill>
                <a:ea typeface="宋体" pitchFamily="2" charset="-122"/>
              </a:rPr>
              <a:pPr>
                <a:defRPr/>
              </a:pPr>
              <a:t>19:27</a:t>
            </a:fld>
            <a:endParaRPr lang="en-US" altLang="zh-CN">
              <a:solidFill>
                <a:srgbClr val="000000"/>
              </a:solidFill>
              <a:ea typeface="宋体" pitchFamily="2" charset="-122"/>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80C3A53A-B857-4190-B138-81C1F38FDF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6015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zh-CN" altLang="en-US">
              <a:solidFill>
                <a:srgbClr val="000000"/>
              </a:solidFill>
            </a:endParaRPr>
          </a:p>
        </p:txBody>
      </p:sp>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5263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dobe Jenson Pro" pitchFamily="18" charset="0"/>
                <a:ea typeface="+mn-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华文细黑" pitchFamily="2" charset="-122"/>
              </a:defRPr>
            </a:lvl1pPr>
            <a:lvl2pPr>
              <a:defRPr>
                <a:latin typeface="Adobe Jenson Pro" pitchFamily="18" charset="0"/>
                <a:ea typeface="华文细黑" pitchFamily="2" charset="-122"/>
              </a:defRPr>
            </a:lvl2pPr>
            <a:lvl3pPr>
              <a:defRPr>
                <a:latin typeface="Adobe Jenson Pro" pitchFamily="18" charset="0"/>
                <a:ea typeface="华文细黑" pitchFamily="2" charset="-122"/>
              </a:defRPr>
            </a:lvl3pPr>
            <a:lvl4pPr>
              <a:defRPr>
                <a:latin typeface="Adobe Jenson Pro" pitchFamily="18" charset="0"/>
                <a:ea typeface="华文细黑" pitchFamily="2" charset="-122"/>
              </a:defRPr>
            </a:lvl4pPr>
            <a:lvl5pPr>
              <a:defRPr>
                <a:latin typeface="Adobe Jenson Pro" pitchFamily="18" charset="0"/>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6134FCCB-4077-48A1-9D30-46971952DDE0}"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9DFB378-7606-41DD-BDB8-11DE839DDBE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4659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CC96C52-B469-408E-9D87-BB27723DE34F}"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674711F5-2441-47BD-ABC8-21399AC8010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93903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EF8BF2E-89D5-4147-AC5A-630D2BEF29AB}" type="datetime10">
              <a:rPr lang="zh-CN" altLang="en-US" smtClean="0">
                <a:solidFill>
                  <a:srgbClr val="000000"/>
                </a:solidFill>
              </a:rPr>
              <a:pPr>
                <a:defRPr/>
              </a:pPr>
              <a:t>19:27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EB45F9F-F4E5-406E-81F7-433B2F22413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31725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FD8223FA-582A-4164-88F3-7510474DAF9C}" type="datetime10">
              <a:rPr lang="zh-CN" altLang="en-US" smtClean="0">
                <a:solidFill>
                  <a:srgbClr val="000000"/>
                </a:solidFill>
              </a:rPr>
              <a:pPr>
                <a:defRPr/>
              </a:pPr>
              <a:t>19:27</a:t>
            </a:fld>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D80ECA8-646B-44D7-8453-010207FA85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552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A540828-AFAC-49C7-A508-FB0FE012EA3A}" type="datetime10">
              <a:rPr lang="zh-CN" altLang="en-US" smtClean="0"/>
              <a:pPr>
                <a:defRPr/>
              </a:pPr>
              <a:t>19:27</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674711F5-2441-47BD-ABC8-21399AC8010C}"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5F8CB65-A600-4C9D-863D-D4919FFA5EA7}" type="datetime10">
              <a:rPr lang="zh-CN" altLang="en-US" smtClean="0">
                <a:solidFill>
                  <a:srgbClr val="000000"/>
                </a:solidFill>
              </a:rPr>
              <a:pPr>
                <a:defRPr/>
              </a:pPr>
              <a:t>19:27</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EB803A4C-2DF4-49F2-B7CB-8C43FF152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5131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0F89AEF9-F442-42B6-8670-3E5529A1743A}" type="datetime10">
              <a:rPr lang="zh-CN" altLang="en-US" smtClean="0">
                <a:solidFill>
                  <a:srgbClr val="000000"/>
                </a:solidFill>
              </a:rPr>
              <a:pPr>
                <a:defRPr/>
              </a:pPr>
              <a:t>19:27</a:t>
            </a:fld>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C9CDCDCA-3447-49FF-AF70-0CFC8C3431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22793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AEF19F3-3D09-48DB-88DB-F2DD61B03B00}" type="datetime10">
              <a:rPr lang="zh-CN" altLang="en-US" smtClean="0">
                <a:solidFill>
                  <a:srgbClr val="000000"/>
                </a:solidFill>
              </a:rPr>
              <a:pPr>
                <a:defRPr/>
              </a:pPr>
              <a:t>19:27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0DB0C91-26C4-4351-8A75-6C26D8A195C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27911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3A3A7AC-2AEB-4B7B-B692-09838FAFEACC}" type="datetime10">
              <a:rPr lang="zh-CN" altLang="en-US" smtClean="0">
                <a:solidFill>
                  <a:srgbClr val="000000"/>
                </a:solidFill>
              </a:rPr>
              <a:pPr>
                <a:defRPr/>
              </a:pPr>
              <a:t>19:27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9527055-2DDE-4BA2-A12A-5F9BCBD7A8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18790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5076886-8157-4012-8217-6E2D68D652F7}"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AA4315-2EF1-433F-9E26-2CA697AEA0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6541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00CFD5B9-FC1C-48E8-B5BD-8954AF8EFCE6}"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82C4072-683B-450A-8A75-FA7E444F4C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3397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vl1pPr>
          </a:lstStyle>
          <a:p>
            <a:pPr>
              <a:defRPr/>
            </a:pPr>
            <a:fld id="{37BCD926-DA00-4E59-A694-E1D6C16BE688}" type="datetime10">
              <a:rPr lang="zh-CN" altLang="en-US" smtClean="0">
                <a:solidFill>
                  <a:srgbClr val="000000"/>
                </a:solidFill>
                <a:ea typeface="宋体" pitchFamily="2" charset="-122"/>
              </a:rPr>
              <a:pPr>
                <a:defRPr/>
              </a:pPr>
              <a:t>19:27</a:t>
            </a:fld>
            <a:endParaRPr lang="en-US" altLang="zh-CN">
              <a:solidFill>
                <a:srgbClr val="000000"/>
              </a:solidFill>
              <a:ea typeface="宋体" pitchFamily="2" charset="-122"/>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80C3A53A-B857-4190-B138-81C1F38FDF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45558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zh-CN" altLang="en-US">
              <a:solidFill>
                <a:srgbClr val="000000"/>
              </a:solidFill>
            </a:endParaRPr>
          </a:p>
        </p:txBody>
      </p:sp>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672979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dobe Jenson Pro" pitchFamily="18" charset="0"/>
                <a:ea typeface="Adobe 仿宋 Std R" pitchFamily="18"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1968210C-0B05-4A26-8581-4E29457F7746}"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9DFB378-7606-41DD-BDB8-11DE839DDBEA}"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3051451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A540828-AFAC-49C7-A508-FB0FE012EA3A}"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674711F5-2441-47BD-ABC8-21399AC8010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53954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3EF0730-A649-42B1-A54D-3AE5E1799762}" type="datetime10">
              <a:rPr lang="zh-CN" altLang="en-US" smtClean="0"/>
              <a:pPr>
                <a:defRPr/>
              </a:pPr>
              <a:t>19:27</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7" name="Rectangle 6"/>
          <p:cNvSpPr>
            <a:spLocks noGrp="1" noChangeArrowheads="1"/>
          </p:cNvSpPr>
          <p:nvPr>
            <p:ph type="sldNum" sz="quarter" idx="12"/>
          </p:nvPr>
        </p:nvSpPr>
        <p:spPr/>
        <p:txBody>
          <a:bodyPr/>
          <a:lstStyle>
            <a:lvl1pPr>
              <a:defRPr/>
            </a:lvl1pPr>
          </a:lstStyle>
          <a:p>
            <a:pPr>
              <a:defRPr/>
            </a:pPr>
            <a:fld id="{AEB45F9F-F4E5-406E-81F7-433B2F22413E}"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3EF0730-A649-42B1-A54D-3AE5E1799762}" type="datetime10">
              <a:rPr lang="zh-CN" altLang="en-US" smtClean="0">
                <a:solidFill>
                  <a:srgbClr val="000000"/>
                </a:solidFill>
              </a:rPr>
              <a:pPr>
                <a:defRPr/>
              </a:pPr>
              <a:t>19:27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EB45F9F-F4E5-406E-81F7-433B2F22413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369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426D16B-9D28-4CD0-AE03-E5EE79068945}" type="datetime10">
              <a:rPr lang="zh-CN" altLang="en-US" smtClean="0">
                <a:solidFill>
                  <a:srgbClr val="000000"/>
                </a:solidFill>
              </a:rPr>
              <a:pPr>
                <a:defRPr/>
              </a:pPr>
              <a:t>19:27</a:t>
            </a:fld>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D80ECA8-646B-44D7-8453-010207FA85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508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031D359-A17D-4C99-878D-E87A84AE7FF5}" type="datetime10">
              <a:rPr lang="zh-CN" altLang="en-US" smtClean="0">
                <a:solidFill>
                  <a:srgbClr val="000000"/>
                </a:solidFill>
              </a:rPr>
              <a:pPr>
                <a:defRPr/>
              </a:pPr>
              <a:t>19:27</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EB803A4C-2DF4-49F2-B7CB-8C43FF152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41605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208BF12-8EC6-4FDF-B395-8C9C1E4E077B}" type="datetime10">
              <a:rPr lang="zh-CN" altLang="en-US" smtClean="0">
                <a:solidFill>
                  <a:srgbClr val="000000"/>
                </a:solidFill>
              </a:rPr>
              <a:pPr>
                <a:defRPr/>
              </a:pPr>
              <a:t>19:27</a:t>
            </a:fld>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C9CDCDCA-3447-49FF-AF70-0CFC8C3431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29709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E53F4B1-CE28-4F99-845F-66CE36675F76}" type="datetime10">
              <a:rPr lang="zh-CN" altLang="en-US" smtClean="0">
                <a:solidFill>
                  <a:srgbClr val="000000"/>
                </a:solidFill>
              </a:rPr>
              <a:pPr>
                <a:defRPr/>
              </a:pPr>
              <a:t>19:27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0DB0C91-26C4-4351-8A75-6C26D8A195C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51559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41D5A0F-3021-413F-9FCE-B8D3AB0C12E7}" type="datetime10">
              <a:rPr lang="zh-CN" altLang="en-US" smtClean="0">
                <a:solidFill>
                  <a:srgbClr val="000000"/>
                </a:solidFill>
              </a:rPr>
              <a:pPr>
                <a:defRPr/>
              </a:pPr>
              <a:t>19:27</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9527055-2DDE-4BA2-A12A-5F9BCBD7A8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61503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6D08F211-4265-405B-B8DF-BB4F5C46E962}"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AA4315-2EF1-433F-9E26-2CA697AEA0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32934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8AA4A63-B3D8-4ED9-B26E-08161083FAC1}" type="datetime10">
              <a:rPr lang="zh-CN" altLang="en-US" smtClean="0">
                <a:solidFill>
                  <a:srgbClr val="000000"/>
                </a:solidFill>
              </a:rPr>
              <a:pPr>
                <a:defRPr/>
              </a:pPr>
              <a:t>19:27</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82C4072-683B-450A-8A75-FA7E444F4C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6543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ea typeface="宋体" pitchFamily="2" charset="-122"/>
              </a:defRPr>
            </a:lvl1pPr>
          </a:lstStyle>
          <a:p>
            <a:pPr>
              <a:defRPr/>
            </a:pPr>
            <a:fld id="{EF16D8C3-E08B-4320-BDD1-04FE8B8842F9}" type="datetime10">
              <a:rPr lang="zh-CN" altLang="en-US" smtClean="0">
                <a:solidFill>
                  <a:srgbClr val="000000"/>
                </a:solidFill>
              </a:rPr>
              <a:pPr>
                <a:defRPr/>
              </a:pPr>
              <a:t>19:27</a:t>
            </a:fld>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5CC2B108-31DF-4FE0-8872-C4A8491C00B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4330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426D16B-9D28-4CD0-AE03-E5EE79068945}" type="datetime10">
              <a:rPr lang="zh-CN" altLang="en-US" smtClean="0"/>
              <a:pPr>
                <a:defRPr/>
              </a:pPr>
              <a:t>19:27</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D80ECA8-646B-44D7-8453-010207FA852F}"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031D359-A17D-4C99-878D-E87A84AE7FF5}" type="datetime10">
              <a:rPr lang="zh-CN" altLang="en-US" smtClean="0"/>
              <a:pPr>
                <a:defRPr/>
              </a:pPr>
              <a:t>19:27</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B803A4C-2DF4-49F2-B7CB-8C43FF1529E7}"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208BF12-8EC6-4FDF-B395-8C9C1E4E077B}" type="datetime10">
              <a:rPr lang="zh-CN" altLang="en-US" smtClean="0"/>
              <a:pPr>
                <a:defRPr/>
              </a:pPr>
              <a:t>19:27</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9CDCDCA-3447-49FF-AF70-0CFC8C343134}"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E53F4B1-CE28-4F99-845F-66CE36675F76}" type="datetime10">
              <a:rPr lang="zh-CN" altLang="en-US" smtClean="0"/>
              <a:pPr>
                <a:defRPr/>
              </a:pPr>
              <a:t>19:27</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7" name="Rectangle 6"/>
          <p:cNvSpPr>
            <a:spLocks noGrp="1" noChangeArrowheads="1"/>
          </p:cNvSpPr>
          <p:nvPr>
            <p:ph type="sldNum" sz="quarter" idx="12"/>
          </p:nvPr>
        </p:nvSpPr>
        <p:spPr/>
        <p:txBody>
          <a:bodyPr/>
          <a:lstStyle>
            <a:lvl1pPr>
              <a:defRPr/>
            </a:lvl1pPr>
          </a:lstStyle>
          <a:p>
            <a:pPr>
              <a:defRPr/>
            </a:pPr>
            <a:fld id="{D0DB0C91-26C4-4351-8A75-6C26D8A195C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41D5A0F-3021-413F-9FCE-B8D3AB0C12E7}" type="datetime10">
              <a:rPr lang="zh-CN" altLang="en-US" smtClean="0"/>
              <a:pPr>
                <a:defRPr/>
              </a:pPr>
              <a:t>19:27</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7" name="Rectangle 6"/>
          <p:cNvSpPr>
            <a:spLocks noGrp="1" noChangeArrowheads="1"/>
          </p:cNvSpPr>
          <p:nvPr>
            <p:ph type="sldNum" sz="quarter" idx="12"/>
          </p:nvPr>
        </p:nvSpPr>
        <p:spPr/>
        <p:txBody>
          <a:bodyPr/>
          <a:lstStyle>
            <a:lvl1pPr>
              <a:defRPr/>
            </a:lvl1pPr>
          </a:lstStyle>
          <a:p>
            <a:pPr>
              <a:defRPr/>
            </a:pPr>
            <a:fld id="{69527055-2DDE-4BA2-A12A-5F9BCBD7A873}"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mj-lt"/>
                <a:ea typeface="+mn-ea"/>
              </a:defRPr>
            </a:lvl1pPr>
          </a:lstStyle>
          <a:p>
            <a:pPr>
              <a:defRPr/>
            </a:pPr>
            <a:r>
              <a:rPr lang="en-US" altLang="zh-CN" dirty="0" smtClean="0"/>
              <a:t>Copyright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r>
              <a:rPr lang="en-US" altLang="zh-CN" dirty="0" smtClean="0"/>
              <a:t>, XMU</a:t>
            </a:r>
            <a:endParaRPr lang="zh-CN" altLang="en-US" dirty="0"/>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pPr>
              <a:defRPr/>
            </a:pPr>
            <a:fld id="{72C4CAF3-9D7F-4AE1-9D78-D76F6FA03369}" type="slidenum">
              <a:rPr lang="en-US" altLang="zh-CN" smtClean="0"/>
              <a:pPr>
                <a:defRPr/>
              </a:pPr>
              <a:t>‹#›</a:t>
            </a:fld>
            <a:endParaRPr lang="en-US" altLang="zh-CN"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91884" r:id="rId1"/>
    <p:sldLayoutId id="2147491885" r:id="rId2"/>
    <p:sldLayoutId id="2147491886" r:id="rId3"/>
    <p:sldLayoutId id="2147491887" r:id="rId4"/>
    <p:sldLayoutId id="2147491888" r:id="rId5"/>
    <p:sldLayoutId id="2147491889" r:id="rId6"/>
    <p:sldLayoutId id="2147491890" r:id="rId7"/>
    <p:sldLayoutId id="2147491891" r:id="rId8"/>
    <p:sldLayoutId id="2147491892" r:id="rId9"/>
    <p:sldLayoutId id="2147491893" r:id="rId10"/>
    <p:sldLayoutId id="2147491894" r:id="rId11"/>
    <p:sldLayoutId id="2147492121"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0" fontAlgn="base" hangingPunct="0">
        <a:spcBef>
          <a:spcPct val="0"/>
        </a:spcBef>
        <a:spcAft>
          <a:spcPct val="0"/>
        </a:spcAft>
        <a:defRPr sz="4200" b="1">
          <a:solidFill>
            <a:schemeClr val="tx2"/>
          </a:solidFill>
          <a:latin typeface="Adobe Jenson Pro" pitchFamily="18" charset="0"/>
          <a:ea typeface="Adobe 仿宋 Std R" pitchFamily="18" charset="-122"/>
          <a:cs typeface="+mj-cs"/>
        </a:defRPr>
      </a:lvl1pPr>
      <a:lvl2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2pPr>
      <a:lvl3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3pPr>
      <a:lvl4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4pPr>
      <a:lvl5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Adobe 黑体 Std R" pitchFamily="34"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600">
          <a:solidFill>
            <a:schemeClr val="tx1"/>
          </a:solidFill>
          <a:latin typeface="Adobe Jenson Pro" pitchFamily="18" charset="0"/>
          <a:ea typeface="Adobe 黑体 Std R" pitchFamily="34"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dobe Jenson Pro" pitchFamily="18" charset="0"/>
          <a:ea typeface="Adobe 黑体 Std R" pitchFamily="34"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dobe Jenson Pro" pitchFamily="18" charset="0"/>
          <a:ea typeface="Adobe 黑体 Std R" pitchFamily="34"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dobe Jenson Pro" pitchFamily="18" charset="0"/>
          <a:ea typeface="Adobe 黑体 Std R" pitchFamily="34"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mj-lt"/>
                <a:ea typeface="+mn-ea"/>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ea typeface="+mn-ea"/>
              </a:defRPr>
            </a:lvl1pPr>
          </a:lstStyle>
          <a:p>
            <a:pPr>
              <a:defRPr/>
            </a:pPr>
            <a:fld id="{72C4CAF3-9D7F-4AE1-9D78-D76F6FA03369}" type="slidenum">
              <a:rPr lang="en-US" altLang="zh-CN">
                <a:solidFill>
                  <a:srgbClr val="000000"/>
                </a:solidFill>
              </a:rPr>
              <a:pPr>
                <a:defRPr/>
              </a:pPr>
              <a:t>‹#›</a:t>
            </a:fld>
            <a:endParaRPr lang="en-US" altLang="zh-CN" dirty="0">
              <a:solidFill>
                <a:srgbClr val="000000"/>
              </a:solidFill>
            </a:endParaRPr>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solidFill>
                <a:srgbClr val="000000"/>
              </a:solidFill>
            </a:endParaRPr>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zh-CN" altLang="en-US">
              <a:solidFill>
                <a:srgbClr val="000000"/>
              </a:solidFill>
            </a:endParaRPr>
          </a:p>
        </p:txBody>
      </p:sp>
    </p:spTree>
    <p:extLst>
      <p:ext uri="{BB962C8B-B14F-4D97-AF65-F5344CB8AC3E}">
        <p14:creationId xmlns:p14="http://schemas.microsoft.com/office/powerpoint/2010/main" val="2163272202"/>
      </p:ext>
    </p:extLst>
  </p:cSld>
  <p:clrMap bg1="lt1" tx1="dk1" bg2="lt2" tx2="dk2" accent1="accent1" accent2="accent2" accent3="accent3" accent4="accent4" accent5="accent5" accent6="accent6" hlink="hlink" folHlink="folHlink"/>
  <p:sldLayoutIdLst>
    <p:sldLayoutId id="2147492123" r:id="rId1"/>
    <p:sldLayoutId id="2147492124" r:id="rId2"/>
    <p:sldLayoutId id="2147492125" r:id="rId3"/>
    <p:sldLayoutId id="2147492126" r:id="rId4"/>
    <p:sldLayoutId id="2147492127" r:id="rId5"/>
    <p:sldLayoutId id="2147492128" r:id="rId6"/>
    <p:sldLayoutId id="2147492129" r:id="rId7"/>
    <p:sldLayoutId id="2147492130" r:id="rId8"/>
    <p:sldLayoutId id="2147492131" r:id="rId9"/>
    <p:sldLayoutId id="2147492132" r:id="rId10"/>
    <p:sldLayoutId id="2147492133" r:id="rId11"/>
    <p:sldLayoutId id="2147492134"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0" fontAlgn="base" hangingPunct="0">
        <a:spcBef>
          <a:spcPct val="0"/>
        </a:spcBef>
        <a:spcAft>
          <a:spcPct val="0"/>
        </a:spcAft>
        <a:defRPr sz="4200" b="1">
          <a:solidFill>
            <a:schemeClr val="tx2"/>
          </a:solidFill>
          <a:latin typeface="Adobe Jenson Pro" pitchFamily="18" charset="0"/>
          <a:ea typeface="Adobe 仿宋 Std R" pitchFamily="18" charset="-122"/>
          <a:cs typeface="+mj-cs"/>
        </a:defRPr>
      </a:lvl1pPr>
      <a:lvl2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2pPr>
      <a:lvl3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3pPr>
      <a:lvl4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4pPr>
      <a:lvl5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华文细黑"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600">
          <a:solidFill>
            <a:schemeClr val="tx1"/>
          </a:solidFill>
          <a:latin typeface="Adobe Jenson Pro" pitchFamily="18" charset="0"/>
          <a:ea typeface="华文细黑"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dobe Jenson Pro" pitchFamily="18" charset="0"/>
          <a:ea typeface="华文细黑"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dobe Jenson Pro" pitchFamily="18" charset="0"/>
          <a:ea typeface="华文细黑"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dobe Jenson Pro" pitchFamily="18" charset="0"/>
          <a:ea typeface="华文细黑"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mj-lt"/>
                <a:ea typeface="+mn-ea"/>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ea typeface="+mn-ea"/>
              </a:defRPr>
            </a:lvl1pPr>
          </a:lstStyle>
          <a:p>
            <a:pPr>
              <a:defRPr/>
            </a:pPr>
            <a:fld id="{72C4CAF3-9D7F-4AE1-9D78-D76F6FA03369}" type="slidenum">
              <a:rPr lang="en-US" altLang="zh-CN">
                <a:solidFill>
                  <a:srgbClr val="000000"/>
                </a:solidFill>
              </a:rPr>
              <a:pPr>
                <a:defRPr/>
              </a:pPr>
              <a:t>‹#›</a:t>
            </a:fld>
            <a:endParaRPr lang="en-US" altLang="zh-CN" dirty="0">
              <a:solidFill>
                <a:srgbClr val="000000"/>
              </a:solidFill>
            </a:endParaRPr>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solidFill>
                <a:srgbClr val="000000"/>
              </a:solidFill>
            </a:endParaRPr>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zh-CN" altLang="en-US">
              <a:solidFill>
                <a:srgbClr val="000000"/>
              </a:solidFill>
            </a:endParaRPr>
          </a:p>
        </p:txBody>
      </p:sp>
    </p:spTree>
    <p:extLst>
      <p:ext uri="{BB962C8B-B14F-4D97-AF65-F5344CB8AC3E}">
        <p14:creationId xmlns:p14="http://schemas.microsoft.com/office/powerpoint/2010/main" val="1317572038"/>
      </p:ext>
    </p:extLst>
  </p:cSld>
  <p:clrMap bg1="lt1" tx1="dk1" bg2="lt2" tx2="dk2" accent1="accent1" accent2="accent2" accent3="accent3" accent4="accent4" accent5="accent5" accent6="accent6" hlink="hlink" folHlink="folHlink"/>
  <p:sldLayoutIdLst>
    <p:sldLayoutId id="2147492136" r:id="rId1"/>
    <p:sldLayoutId id="2147492137" r:id="rId2"/>
    <p:sldLayoutId id="2147492138" r:id="rId3"/>
    <p:sldLayoutId id="2147492139" r:id="rId4"/>
    <p:sldLayoutId id="2147492140" r:id="rId5"/>
    <p:sldLayoutId id="2147492141" r:id="rId6"/>
    <p:sldLayoutId id="2147492142" r:id="rId7"/>
    <p:sldLayoutId id="2147492143" r:id="rId8"/>
    <p:sldLayoutId id="2147492144" r:id="rId9"/>
    <p:sldLayoutId id="2147492145" r:id="rId10"/>
    <p:sldLayoutId id="2147492146" r:id="rId11"/>
    <p:sldLayoutId id="2147492147"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0" fontAlgn="base" hangingPunct="0">
        <a:spcBef>
          <a:spcPct val="0"/>
        </a:spcBef>
        <a:spcAft>
          <a:spcPct val="0"/>
        </a:spcAft>
        <a:defRPr sz="4200" b="1">
          <a:solidFill>
            <a:schemeClr val="tx2"/>
          </a:solidFill>
          <a:latin typeface="Adobe Jenson Pro" pitchFamily="18" charset="0"/>
          <a:ea typeface="Adobe 仿宋 Std R" pitchFamily="18" charset="-122"/>
          <a:cs typeface="+mj-cs"/>
        </a:defRPr>
      </a:lvl1pPr>
      <a:lvl2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2pPr>
      <a:lvl3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3pPr>
      <a:lvl4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4pPr>
      <a:lvl5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华文细黑"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600">
          <a:solidFill>
            <a:schemeClr val="tx1"/>
          </a:solidFill>
          <a:latin typeface="Adobe Jenson Pro" pitchFamily="18" charset="0"/>
          <a:ea typeface="华文细黑"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dobe Jenson Pro" pitchFamily="18" charset="0"/>
          <a:ea typeface="华文细黑"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dobe Jenson Pro" pitchFamily="18" charset="0"/>
          <a:ea typeface="华文细黑"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dobe Jenson Pro" pitchFamily="18" charset="0"/>
          <a:ea typeface="华文细黑"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mj-lt"/>
                <a:ea typeface="+mn-ea"/>
              </a:defRPr>
            </a:lvl1pPr>
          </a:lstStyle>
          <a:p>
            <a:pPr>
              <a:defRPr/>
            </a:pPr>
            <a:r>
              <a:rPr lang="en-US" altLang="zh-CN" dirty="0" smtClean="0">
                <a:solidFill>
                  <a:srgbClr val="000000"/>
                </a:solidFill>
              </a:rPr>
              <a:t>Copyright ©2012  </a:t>
            </a:r>
            <a:r>
              <a:rPr lang="en-US" altLang="zh-CN" dirty="0" err="1" smtClean="0">
                <a:solidFill>
                  <a:srgbClr val="000000"/>
                </a:solidFill>
              </a:rPr>
              <a:t>Zheng</a:t>
            </a:r>
            <a:r>
              <a:rPr lang="en-US" altLang="zh-CN" dirty="0" smtClean="0">
                <a:solidFill>
                  <a:srgbClr val="000000"/>
                </a:solidFill>
              </a:rPr>
              <a:t>, </a:t>
            </a:r>
            <a:r>
              <a:rPr lang="en-US" altLang="zh-CN" dirty="0" err="1" smtClean="0">
                <a:solidFill>
                  <a:srgbClr val="000000"/>
                </a:solidFill>
              </a:rPr>
              <a:t>Zhenlong</a:t>
            </a:r>
            <a:r>
              <a:rPr lang="en-US" altLang="zh-CN" dirty="0" smtClean="0">
                <a:solidFill>
                  <a:srgbClr val="000000"/>
                </a:solidFill>
              </a:rPr>
              <a:t> &amp; Chen, </a:t>
            </a:r>
            <a:r>
              <a:rPr lang="en-US" altLang="zh-CN" dirty="0" err="1" smtClean="0">
                <a:solidFill>
                  <a:srgbClr val="000000"/>
                </a:solidFill>
              </a:rPr>
              <a:t>Rong</a:t>
            </a:r>
            <a:r>
              <a:rPr lang="en-US" altLang="zh-CN" dirty="0" smtClean="0">
                <a:solidFill>
                  <a:srgbClr val="000000"/>
                </a:solidFill>
              </a:rPr>
              <a:t>, XMU</a:t>
            </a:r>
            <a:endParaRPr lang="zh-CN" altLang="en-US" dirty="0">
              <a:solidFill>
                <a:srgbClr val="000000"/>
              </a:solidFill>
            </a:endParaRPr>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pPr>
              <a:defRPr/>
            </a:pPr>
            <a:fld id="{72C4CAF3-9D7F-4AE1-9D78-D76F6FA03369}" type="slidenum">
              <a:rPr lang="en-US" altLang="zh-CN" smtClean="0">
                <a:solidFill>
                  <a:srgbClr val="000000"/>
                </a:solidFill>
              </a:rPr>
              <a:pPr>
                <a:defRPr/>
              </a:pPr>
              <a:t>‹#›</a:t>
            </a:fld>
            <a:endParaRPr lang="en-US" altLang="zh-CN" dirty="0">
              <a:solidFill>
                <a:srgbClr val="000000"/>
              </a:solidFill>
            </a:endParaRPr>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solidFill>
                <a:srgbClr val="000000"/>
              </a:solidFill>
            </a:endParaRPr>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zh-CN" altLang="en-US">
              <a:solidFill>
                <a:srgbClr val="000000"/>
              </a:solidFill>
            </a:endParaRPr>
          </a:p>
        </p:txBody>
      </p:sp>
    </p:spTree>
    <p:extLst>
      <p:ext uri="{BB962C8B-B14F-4D97-AF65-F5344CB8AC3E}">
        <p14:creationId xmlns:p14="http://schemas.microsoft.com/office/powerpoint/2010/main" val="2688005715"/>
      </p:ext>
    </p:extLst>
  </p:cSld>
  <p:clrMap bg1="lt1" tx1="dk1" bg2="lt2" tx2="dk2" accent1="accent1" accent2="accent2" accent3="accent3" accent4="accent4" accent5="accent5" accent6="accent6" hlink="hlink" folHlink="folHlink"/>
  <p:sldLayoutIdLst>
    <p:sldLayoutId id="2147492149" r:id="rId1"/>
    <p:sldLayoutId id="2147492150" r:id="rId2"/>
    <p:sldLayoutId id="2147492151" r:id="rId3"/>
    <p:sldLayoutId id="2147492152" r:id="rId4"/>
    <p:sldLayoutId id="2147492153" r:id="rId5"/>
    <p:sldLayoutId id="2147492154" r:id="rId6"/>
    <p:sldLayoutId id="2147492155" r:id="rId7"/>
    <p:sldLayoutId id="2147492156" r:id="rId8"/>
    <p:sldLayoutId id="2147492157" r:id="rId9"/>
    <p:sldLayoutId id="2147492158" r:id="rId10"/>
    <p:sldLayoutId id="2147492159" r:id="rId11"/>
    <p:sldLayoutId id="2147492160"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0" fontAlgn="base" hangingPunct="0">
        <a:spcBef>
          <a:spcPct val="0"/>
        </a:spcBef>
        <a:spcAft>
          <a:spcPct val="0"/>
        </a:spcAft>
        <a:defRPr sz="4200" b="1">
          <a:solidFill>
            <a:schemeClr val="tx2"/>
          </a:solidFill>
          <a:latin typeface="Adobe Jenson Pro" pitchFamily="18" charset="0"/>
          <a:ea typeface="Adobe 仿宋 Std R" pitchFamily="18" charset="-122"/>
          <a:cs typeface="+mj-cs"/>
        </a:defRPr>
      </a:lvl1pPr>
      <a:lvl2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2pPr>
      <a:lvl3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3pPr>
      <a:lvl4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4pPr>
      <a:lvl5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Adobe 黑体 Std R" pitchFamily="34"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600">
          <a:solidFill>
            <a:schemeClr val="tx1"/>
          </a:solidFill>
          <a:latin typeface="Adobe Jenson Pro" pitchFamily="18" charset="0"/>
          <a:ea typeface="Adobe 黑体 Std R" pitchFamily="34"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dobe Jenson Pro" pitchFamily="18" charset="0"/>
          <a:ea typeface="Adobe 黑体 Std R" pitchFamily="34"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dobe Jenson Pro" pitchFamily="18" charset="0"/>
          <a:ea typeface="Adobe 黑体 Std R" pitchFamily="34"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dobe Jenson Pro" pitchFamily="18" charset="0"/>
          <a:ea typeface="Adobe 黑体 Std R" pitchFamily="34"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lzheng@xmu.edu.cn" TargetMode="External"/><Relationship Id="rId2" Type="http://schemas.openxmlformats.org/officeDocument/2006/relationships/hyperlink" Target="http://efinance.org.cn/" TargetMode="External"/><Relationship Id="rId1" Type="http://schemas.openxmlformats.org/officeDocument/2006/relationships/slideLayout" Target="../slideLayouts/slideLayout1.xml"/><Relationship Id="rId4" Type="http://schemas.openxmlformats.org/officeDocument/2006/relationships/hyperlink" Target="mailto:aronge@xmu.edu.c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611560" y="1196752"/>
            <a:ext cx="8064500" cy="2015455"/>
          </a:xfrm>
        </p:spPr>
        <p:txBody>
          <a:bodyPr/>
          <a:lstStyle/>
          <a:p>
            <a:pPr algn="ctr" eaLnBrk="1" hangingPunct="1"/>
            <a:r>
              <a:rPr lang="zh-CN" altLang="en-US" sz="4000" dirty="0"/>
              <a:t/>
            </a:r>
            <a:br>
              <a:rPr lang="zh-CN" altLang="en-US" sz="4000" dirty="0"/>
            </a:br>
            <a:r>
              <a:rPr lang="zh-CN" altLang="en-US" sz="4000" dirty="0"/>
              <a:t>第十六章 奇异期权</a:t>
            </a:r>
            <a:r>
              <a:rPr lang="en-US" altLang="zh-CN" dirty="0" smtClean="0"/>
              <a:t/>
            </a:r>
            <a:br>
              <a:rPr lang="en-US" altLang="zh-CN" dirty="0" smtClean="0"/>
            </a:br>
            <a:endParaRPr lang="zh-CN" altLang="en-US" dirty="0" smtClean="0"/>
          </a:p>
        </p:txBody>
      </p:sp>
      <p:sp>
        <p:nvSpPr>
          <p:cNvPr id="88067" name="Rectangle 3"/>
          <p:cNvSpPr>
            <a:spLocks noGrp="1" noChangeArrowheads="1"/>
          </p:cNvSpPr>
          <p:nvPr>
            <p:ph type="subTitle" idx="1"/>
          </p:nvPr>
        </p:nvSpPr>
        <p:spPr>
          <a:xfrm>
            <a:off x="1908175" y="2565400"/>
            <a:ext cx="5864225" cy="3311872"/>
          </a:xfrm>
        </p:spPr>
        <p:txBody>
          <a:bodyPr/>
          <a:lstStyle/>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r>
              <a:rPr lang="zh-CN" altLang="en-US" dirty="0" smtClean="0">
                <a:ea typeface="隶书" pitchFamily="49" charset="-122"/>
              </a:rPr>
              <a:t>郑振龙 </a:t>
            </a:r>
            <a:r>
              <a:rPr lang="zh-CN" altLang="en-US" dirty="0">
                <a:ea typeface="隶书" pitchFamily="49" charset="-122"/>
              </a:rPr>
              <a:t>陈蓉</a:t>
            </a:r>
            <a:endParaRPr lang="zh-CN" altLang="en-US" dirty="0" smtClean="0">
              <a:ea typeface="隶书" pitchFamily="49" charset="-122"/>
            </a:endParaRPr>
          </a:p>
          <a:p>
            <a:pPr eaLnBrk="1" hangingPunct="1">
              <a:lnSpc>
                <a:spcPct val="90000"/>
              </a:lnSpc>
            </a:pPr>
            <a:r>
              <a:rPr lang="zh-CN" altLang="en-US" dirty="0" smtClean="0">
                <a:ea typeface="隶书" pitchFamily="49" charset="-122"/>
              </a:rPr>
              <a:t>厦门大学金融系</a:t>
            </a:r>
            <a:endParaRPr lang="en-US" altLang="zh-CN" dirty="0" smtClean="0">
              <a:ea typeface="隶书" pitchFamily="49" charset="-122"/>
            </a:endParaRPr>
          </a:p>
          <a:p>
            <a:pPr eaLnBrk="1" hangingPunct="1">
              <a:lnSpc>
                <a:spcPct val="90000"/>
              </a:lnSpc>
            </a:pPr>
            <a:r>
              <a:rPr lang="zh-CN" altLang="en-US" dirty="0">
                <a:ea typeface="隶书" pitchFamily="49" charset="-122"/>
              </a:rPr>
              <a:t>课程</a:t>
            </a:r>
            <a:r>
              <a:rPr lang="zh-CN" altLang="en-US" dirty="0" smtClean="0">
                <a:ea typeface="隶书" pitchFamily="49" charset="-122"/>
              </a:rPr>
              <a:t>网站</a:t>
            </a:r>
            <a:r>
              <a:rPr lang="zh-CN" altLang="en-US" dirty="0" smtClean="0"/>
              <a:t>：</a:t>
            </a:r>
            <a:r>
              <a:rPr lang="en-US" altLang="zh-CN" dirty="0" smtClean="0">
                <a:cs typeface="Times New Roman" pitchFamily="18" charset="0"/>
                <a:hlinkClick r:id="rId2"/>
              </a:rPr>
              <a:t>http://efinance.org.cn</a:t>
            </a:r>
            <a:r>
              <a:rPr lang="en-US" altLang="zh-CN" dirty="0" smtClean="0">
                <a:cs typeface="Times New Roman" pitchFamily="18" charset="0"/>
              </a:rPr>
              <a:t> </a:t>
            </a:r>
          </a:p>
          <a:p>
            <a:pPr eaLnBrk="1" hangingPunct="1">
              <a:lnSpc>
                <a:spcPct val="90000"/>
              </a:lnSpc>
            </a:pPr>
            <a:r>
              <a:rPr lang="en-US" altLang="zh-CN" dirty="0" smtClean="0">
                <a:cs typeface="Times New Roman" pitchFamily="18" charset="0"/>
              </a:rPr>
              <a:t>Email:         </a:t>
            </a:r>
            <a:r>
              <a:rPr lang="en-US" altLang="zh-CN" dirty="0" smtClean="0">
                <a:cs typeface="Times New Roman" pitchFamily="18" charset="0"/>
                <a:hlinkClick r:id="rId3"/>
              </a:rPr>
              <a:t>zlzheng@xmu.edu.cn</a:t>
            </a:r>
            <a:endParaRPr lang="en-US" altLang="zh-CN" dirty="0" smtClean="0">
              <a:cs typeface="Times New Roman" pitchFamily="18" charset="0"/>
            </a:endParaRPr>
          </a:p>
          <a:p>
            <a:pPr eaLnBrk="1" hangingPunct="1">
              <a:lnSpc>
                <a:spcPct val="90000"/>
              </a:lnSpc>
            </a:pPr>
            <a:r>
              <a:rPr lang="en-US" altLang="zh-CN" dirty="0">
                <a:cs typeface="Times New Roman" pitchFamily="18" charset="0"/>
              </a:rPr>
              <a:t> </a:t>
            </a:r>
            <a:r>
              <a:rPr lang="en-US" altLang="zh-CN" dirty="0" smtClean="0">
                <a:cs typeface="Times New Roman" pitchFamily="18" charset="0"/>
              </a:rPr>
              <a:t>                   </a:t>
            </a:r>
            <a:r>
              <a:rPr lang="en-US" altLang="zh-CN" dirty="0" smtClean="0">
                <a:cs typeface="Times New Roman" pitchFamily="18" charset="0"/>
                <a:hlinkClick r:id="rId4"/>
              </a:rPr>
              <a:t>aronge@xmu.edu.cn</a:t>
            </a:r>
            <a:r>
              <a:rPr lang="en-US" altLang="zh-CN" dirty="0" smtClean="0">
                <a:cs typeface="Times New Roman" pitchFamily="18" charset="0"/>
              </a:rPr>
              <a:t> </a:t>
            </a:r>
          </a:p>
          <a:p>
            <a:pPr eaLnBrk="1" hangingPunct="1">
              <a:lnSpc>
                <a:spcPct val="90000"/>
              </a:lnSpc>
            </a:pPr>
            <a:endParaRPr lang="en-US" altLang="zh-CN" dirty="0" smtClean="0"/>
          </a:p>
        </p:txBody>
      </p:sp>
    </p:spTree>
    <p:extLst>
      <p:ext uri="{BB962C8B-B14F-4D97-AF65-F5344CB8AC3E}">
        <p14:creationId xmlns:p14="http://schemas.microsoft.com/office/powerpoint/2010/main" val="20317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障碍期权</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10</a:t>
            </a:fld>
            <a:endParaRPr lang="en-US" altLang="zh-CN" dirty="0"/>
          </a:p>
        </p:txBody>
      </p:sp>
      <p:grpSp>
        <p:nvGrpSpPr>
          <p:cNvPr id="7" name="Group 82"/>
          <p:cNvGrpSpPr>
            <a:grpSpLocks/>
          </p:cNvGrpSpPr>
          <p:nvPr/>
        </p:nvGrpSpPr>
        <p:grpSpPr bwMode="auto">
          <a:xfrm>
            <a:off x="1512504" y="1345501"/>
            <a:ext cx="6083831" cy="4608512"/>
            <a:chOff x="1488" y="1675"/>
            <a:chExt cx="2784" cy="2693"/>
          </a:xfrm>
        </p:grpSpPr>
        <p:pic>
          <p:nvPicPr>
            <p:cNvPr id="8" name="Picture 71"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1675"/>
              <a:ext cx="2784" cy="2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72"/>
            <p:cNvSpPr txBox="1">
              <a:spLocks noChangeArrowheads="1"/>
            </p:cNvSpPr>
            <p:nvPr/>
          </p:nvSpPr>
          <p:spPr bwMode="auto">
            <a:xfrm>
              <a:off x="3485" y="1823"/>
              <a:ext cx="730"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sz="1800">
                  <a:solidFill>
                    <a:schemeClr val="bg1"/>
                  </a:solidFill>
                  <a:latin typeface="隶书" pitchFamily="49" charset="-122"/>
                </a:rPr>
                <a:t>障碍水平</a:t>
              </a:r>
            </a:p>
            <a:p>
              <a:pPr algn="ctr" eaLnBrk="1" hangingPunct="1"/>
              <a:r>
                <a:rPr lang="zh-CN" altLang="en-US" sz="1800">
                  <a:solidFill>
                    <a:schemeClr val="bg1"/>
                  </a:solidFill>
                  <a:latin typeface="隶书" pitchFamily="49" charset="-122"/>
                </a:rPr>
                <a:t>的重新</a:t>
              </a:r>
            </a:p>
            <a:p>
              <a:pPr algn="ctr" eaLnBrk="1" hangingPunct="1"/>
              <a:r>
                <a:rPr lang="zh-CN" altLang="en-US" sz="1800">
                  <a:solidFill>
                    <a:schemeClr val="bg1"/>
                  </a:solidFill>
                  <a:latin typeface="隶书" pitchFamily="49" charset="-122"/>
                </a:rPr>
                <a:t>设定</a:t>
              </a:r>
            </a:p>
          </p:txBody>
        </p:sp>
        <p:sp>
          <p:nvSpPr>
            <p:cNvPr id="10" name="Text Box 73"/>
            <p:cNvSpPr txBox="1">
              <a:spLocks noChangeArrowheads="1"/>
            </p:cNvSpPr>
            <p:nvPr/>
          </p:nvSpPr>
          <p:spPr bwMode="auto">
            <a:xfrm>
              <a:off x="2504" y="1804"/>
              <a:ext cx="729"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algn="ctr" eaLnBrk="1" hangingPunct="1"/>
              <a:r>
                <a:rPr lang="zh-CN" altLang="en-US" sz="1800">
                  <a:solidFill>
                    <a:schemeClr val="bg1"/>
                  </a:solidFill>
                  <a:latin typeface="隶书" pitchFamily="49" charset="-122"/>
                </a:rPr>
                <a:t>障碍水平</a:t>
              </a:r>
            </a:p>
            <a:p>
              <a:pPr algn="ctr" eaLnBrk="1" hangingPunct="1"/>
              <a:r>
                <a:rPr lang="zh-CN" altLang="en-US" sz="1800">
                  <a:solidFill>
                    <a:schemeClr val="bg1"/>
                  </a:solidFill>
                  <a:latin typeface="隶书" pitchFamily="49" charset="-122"/>
                </a:rPr>
                <a:t>的时间</a:t>
              </a:r>
            </a:p>
            <a:p>
              <a:pPr algn="ctr" eaLnBrk="1" hangingPunct="1"/>
              <a:r>
                <a:rPr lang="zh-CN" altLang="en-US" sz="1800">
                  <a:solidFill>
                    <a:schemeClr val="bg1"/>
                  </a:solidFill>
                  <a:latin typeface="隶书" pitchFamily="49" charset="-122"/>
                </a:rPr>
                <a:t>依赖性</a:t>
              </a:r>
            </a:p>
          </p:txBody>
        </p:sp>
        <p:sp>
          <p:nvSpPr>
            <p:cNvPr id="11" name="Text Box 74"/>
            <p:cNvSpPr txBox="1">
              <a:spLocks noChangeArrowheads="1"/>
            </p:cNvSpPr>
            <p:nvPr/>
          </p:nvSpPr>
          <p:spPr bwMode="auto">
            <a:xfrm>
              <a:off x="1584" y="1903"/>
              <a:ext cx="730"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a:solidFill>
                    <a:schemeClr val="bg1"/>
                  </a:solidFill>
                  <a:latin typeface="隶书" pitchFamily="49" charset="-122"/>
                </a:rPr>
                <a:t>外部障碍</a:t>
              </a:r>
            </a:p>
            <a:p>
              <a:pPr eaLnBrk="1" hangingPunct="1"/>
              <a:r>
                <a:rPr lang="zh-CN" altLang="en-US" sz="1800">
                  <a:solidFill>
                    <a:schemeClr val="bg1"/>
                  </a:solidFill>
                  <a:latin typeface="隶书" pitchFamily="49" charset="-122"/>
                </a:rPr>
                <a:t>  期权</a:t>
              </a:r>
            </a:p>
          </p:txBody>
        </p:sp>
        <p:sp>
          <p:nvSpPr>
            <p:cNvPr id="12" name="Text Box 75"/>
            <p:cNvSpPr txBox="1">
              <a:spLocks noChangeArrowheads="1"/>
            </p:cNvSpPr>
            <p:nvPr/>
          </p:nvSpPr>
          <p:spPr bwMode="auto">
            <a:xfrm>
              <a:off x="1537" y="2764"/>
              <a:ext cx="729"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dirty="0">
                  <a:solidFill>
                    <a:schemeClr val="bg1"/>
                  </a:solidFill>
                  <a:latin typeface="隶书" pitchFamily="49" charset="-122"/>
                </a:rPr>
                <a:t>提前执行</a:t>
              </a:r>
            </a:p>
            <a:p>
              <a:pPr eaLnBrk="1" hangingPunct="1"/>
              <a:r>
                <a:rPr lang="zh-CN" altLang="en-US" sz="1800" dirty="0">
                  <a:solidFill>
                    <a:schemeClr val="bg1"/>
                  </a:solidFill>
                  <a:latin typeface="隶书" pitchFamily="49" charset="-122"/>
                </a:rPr>
                <a:t>的可能性</a:t>
              </a:r>
            </a:p>
          </p:txBody>
        </p:sp>
        <p:sp>
          <p:nvSpPr>
            <p:cNvPr id="13" name="Text Box 76"/>
            <p:cNvSpPr txBox="1">
              <a:spLocks noChangeArrowheads="1"/>
            </p:cNvSpPr>
            <p:nvPr/>
          </p:nvSpPr>
          <p:spPr bwMode="auto">
            <a:xfrm>
              <a:off x="1526" y="3727"/>
              <a:ext cx="806"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a:solidFill>
                    <a:schemeClr val="bg1"/>
                  </a:solidFill>
                  <a:latin typeface="隶书" pitchFamily="49" charset="-122"/>
                </a:rPr>
                <a:t>多次触及</a:t>
              </a:r>
            </a:p>
            <a:p>
              <a:pPr eaLnBrk="1" hangingPunct="1"/>
              <a:r>
                <a:rPr lang="zh-CN" altLang="en-US" sz="1800">
                  <a:solidFill>
                    <a:schemeClr val="bg1"/>
                  </a:solidFill>
                  <a:latin typeface="隶书" pitchFamily="49" charset="-122"/>
                </a:rPr>
                <a:t> 障碍水平</a:t>
              </a:r>
            </a:p>
          </p:txBody>
        </p:sp>
        <p:sp>
          <p:nvSpPr>
            <p:cNvPr id="14" name="Text Box 77"/>
            <p:cNvSpPr txBox="1">
              <a:spLocks noChangeArrowheads="1"/>
            </p:cNvSpPr>
            <p:nvPr/>
          </p:nvSpPr>
          <p:spPr bwMode="auto">
            <a:xfrm>
              <a:off x="2666" y="3025"/>
              <a:ext cx="426"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a:solidFill>
                    <a:schemeClr val="bg1"/>
                  </a:solidFill>
                  <a:latin typeface="隶书" pitchFamily="49" charset="-122"/>
                </a:rPr>
                <a:t>特殊</a:t>
              </a:r>
            </a:p>
            <a:p>
              <a:pPr eaLnBrk="1" hangingPunct="1"/>
              <a:r>
                <a:rPr lang="zh-CN" altLang="en-US" sz="1800">
                  <a:solidFill>
                    <a:schemeClr val="bg1"/>
                  </a:solidFill>
                  <a:latin typeface="隶书" pitchFamily="49" charset="-122"/>
                </a:rPr>
                <a:t>交易</a:t>
              </a:r>
            </a:p>
            <a:p>
              <a:pPr eaLnBrk="1" hangingPunct="1"/>
              <a:r>
                <a:rPr lang="zh-CN" altLang="en-US" sz="1800">
                  <a:solidFill>
                    <a:schemeClr val="bg1"/>
                  </a:solidFill>
                  <a:latin typeface="隶书" pitchFamily="49" charset="-122"/>
                </a:rPr>
                <a:t>条款</a:t>
              </a:r>
            </a:p>
          </p:txBody>
        </p:sp>
        <p:sp>
          <p:nvSpPr>
            <p:cNvPr id="15" name="Text Box 78"/>
            <p:cNvSpPr txBox="1">
              <a:spLocks noChangeArrowheads="1"/>
            </p:cNvSpPr>
            <p:nvPr/>
          </p:nvSpPr>
          <p:spPr bwMode="auto">
            <a:xfrm>
              <a:off x="3626" y="2784"/>
              <a:ext cx="428"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b="1">
                  <a:solidFill>
                    <a:schemeClr val="bg1"/>
                  </a:solidFill>
                  <a:latin typeface="隶书" pitchFamily="49" charset="-122"/>
                </a:rPr>
                <a:t>部分</a:t>
              </a:r>
            </a:p>
            <a:p>
              <a:pPr eaLnBrk="1" hangingPunct="1"/>
              <a:r>
                <a:rPr lang="zh-CN" altLang="en-US" sz="1800" b="1">
                  <a:solidFill>
                    <a:schemeClr val="bg1"/>
                  </a:solidFill>
                  <a:latin typeface="隶书" pitchFamily="49" charset="-122"/>
                </a:rPr>
                <a:t>折扣</a:t>
              </a:r>
            </a:p>
          </p:txBody>
        </p:sp>
        <p:sp>
          <p:nvSpPr>
            <p:cNvPr id="16" name="Text Box 79"/>
            <p:cNvSpPr txBox="1">
              <a:spLocks noChangeArrowheads="1"/>
            </p:cNvSpPr>
            <p:nvPr/>
          </p:nvSpPr>
          <p:spPr bwMode="auto">
            <a:xfrm>
              <a:off x="3674" y="3724"/>
              <a:ext cx="426"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隶书" pitchFamily="49" charset="-122"/>
                </a:defRPr>
              </a:lvl1pPr>
              <a:lvl2pPr marL="742950" indent="-285750" eaLnBrk="0" hangingPunct="0">
                <a:defRPr sz="2400">
                  <a:solidFill>
                    <a:schemeClr val="tx1"/>
                  </a:solidFill>
                  <a:latin typeface="Arial" charset="0"/>
                  <a:ea typeface="隶书" pitchFamily="49" charset="-122"/>
                </a:defRPr>
              </a:lvl2pPr>
              <a:lvl3pPr marL="1143000" indent="-228600" eaLnBrk="0" hangingPunct="0">
                <a:defRPr sz="2400">
                  <a:solidFill>
                    <a:schemeClr val="tx1"/>
                  </a:solidFill>
                  <a:latin typeface="Arial" charset="0"/>
                  <a:ea typeface="隶书" pitchFamily="49" charset="-122"/>
                </a:defRPr>
              </a:lvl3pPr>
              <a:lvl4pPr marL="1600200" indent="-228600" eaLnBrk="0" hangingPunct="0">
                <a:defRPr sz="2400">
                  <a:solidFill>
                    <a:schemeClr val="tx1"/>
                  </a:solidFill>
                  <a:latin typeface="Arial" charset="0"/>
                  <a:ea typeface="隶书" pitchFamily="49" charset="-122"/>
                </a:defRPr>
              </a:lvl4pPr>
              <a:lvl5pPr marL="2057400" indent="-228600" eaLnBrk="0" hangingPunct="0">
                <a:defRPr sz="2400">
                  <a:solidFill>
                    <a:schemeClr val="tx1"/>
                  </a:solidFill>
                  <a:latin typeface="Arial" charset="0"/>
                  <a:ea typeface="隶书" pitchFamily="49" charset="-122"/>
                </a:defRPr>
              </a:lvl5pPr>
              <a:lvl6pPr marL="2514600" indent="-228600" eaLnBrk="0" fontAlgn="base" hangingPunct="0">
                <a:spcBef>
                  <a:spcPct val="0"/>
                </a:spcBef>
                <a:spcAft>
                  <a:spcPct val="0"/>
                </a:spcAft>
                <a:defRPr sz="2400">
                  <a:solidFill>
                    <a:schemeClr val="tx1"/>
                  </a:solidFill>
                  <a:latin typeface="Arial" charset="0"/>
                  <a:ea typeface="隶书" pitchFamily="49" charset="-122"/>
                </a:defRPr>
              </a:lvl6pPr>
              <a:lvl7pPr marL="2971800" indent="-228600" eaLnBrk="0" fontAlgn="base" hangingPunct="0">
                <a:spcBef>
                  <a:spcPct val="0"/>
                </a:spcBef>
                <a:spcAft>
                  <a:spcPct val="0"/>
                </a:spcAft>
                <a:defRPr sz="2400">
                  <a:solidFill>
                    <a:schemeClr val="tx1"/>
                  </a:solidFill>
                  <a:latin typeface="Arial" charset="0"/>
                  <a:ea typeface="隶书" pitchFamily="49" charset="-122"/>
                </a:defRPr>
              </a:lvl7pPr>
              <a:lvl8pPr marL="3429000" indent="-228600" eaLnBrk="0" fontAlgn="base" hangingPunct="0">
                <a:spcBef>
                  <a:spcPct val="0"/>
                </a:spcBef>
                <a:spcAft>
                  <a:spcPct val="0"/>
                </a:spcAft>
                <a:defRPr sz="2400">
                  <a:solidFill>
                    <a:schemeClr val="tx1"/>
                  </a:solidFill>
                  <a:latin typeface="Arial" charset="0"/>
                  <a:ea typeface="隶书" pitchFamily="49" charset="-122"/>
                </a:defRPr>
              </a:lvl8pPr>
              <a:lvl9pPr marL="3886200" indent="-228600" eaLnBrk="0" fontAlgn="base" hangingPunct="0">
                <a:spcBef>
                  <a:spcPct val="0"/>
                </a:spcBef>
                <a:spcAft>
                  <a:spcPct val="0"/>
                </a:spcAft>
                <a:defRPr sz="2400">
                  <a:solidFill>
                    <a:schemeClr val="tx1"/>
                  </a:solidFill>
                  <a:latin typeface="Arial" charset="0"/>
                  <a:ea typeface="隶书" pitchFamily="49" charset="-122"/>
                </a:defRPr>
              </a:lvl9pPr>
            </a:lstStyle>
            <a:p>
              <a:pPr eaLnBrk="1" hangingPunct="1"/>
              <a:r>
                <a:rPr lang="zh-CN" altLang="en-US" sz="1800">
                  <a:solidFill>
                    <a:schemeClr val="bg1"/>
                  </a:solidFill>
                  <a:latin typeface="隶书" pitchFamily="49" charset="-122"/>
                </a:rPr>
                <a:t>双重</a:t>
              </a:r>
            </a:p>
            <a:p>
              <a:pPr eaLnBrk="1" hangingPunct="1"/>
              <a:r>
                <a:rPr lang="zh-CN" altLang="en-US" sz="1800">
                  <a:solidFill>
                    <a:schemeClr val="bg1"/>
                  </a:solidFill>
                  <a:latin typeface="隶书" pitchFamily="49" charset="-122"/>
                </a:rPr>
                <a:t>障碍</a:t>
              </a:r>
            </a:p>
          </p:txBody>
        </p:sp>
      </p:grpSp>
    </p:spTree>
    <p:extLst>
      <p:ext uri="{BB962C8B-B14F-4D97-AF65-F5344CB8AC3E}">
        <p14:creationId xmlns:p14="http://schemas.microsoft.com/office/powerpoint/2010/main" val="3478891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障碍</a:t>
            </a:r>
            <a:r>
              <a:rPr lang="zh-CN" altLang="en-US" dirty="0" smtClean="0"/>
              <a:t>期权的性质</a:t>
            </a:r>
            <a:r>
              <a:rPr lang="zh-CN" altLang="en-US" dirty="0"/>
              <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障碍期权是路径依赖期权。</a:t>
            </a:r>
          </a:p>
          <a:p>
            <a:r>
              <a:rPr lang="zh-CN" altLang="en-US" dirty="0"/>
              <a:t> 障碍期权是属于弱式路径依赖</a:t>
            </a:r>
            <a:r>
              <a:rPr lang="zh-CN" altLang="en-US" dirty="0" smtClean="0"/>
              <a:t>。</a:t>
            </a:r>
            <a:endParaRPr lang="en-US" altLang="zh-CN" dirty="0" smtClean="0"/>
          </a:p>
          <a:p>
            <a:r>
              <a:rPr lang="zh-CN" altLang="en-US" dirty="0"/>
              <a:t>障碍期权通常比常规期权便宜。</a:t>
            </a:r>
          </a:p>
          <a:p>
            <a:pPr marL="0" indent="0">
              <a:buNone/>
            </a:pPr>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11</a:t>
            </a:fld>
            <a:endParaRPr lang="en-US" altLang="zh-CN" dirty="0"/>
          </a:p>
        </p:txBody>
      </p:sp>
    </p:spTree>
    <p:extLst>
      <p:ext uri="{BB962C8B-B14F-4D97-AF65-F5344CB8AC3E}">
        <p14:creationId xmlns:p14="http://schemas.microsoft.com/office/powerpoint/2010/main" val="4017393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亚式期权</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亚式期权（</a:t>
            </a:r>
            <a:r>
              <a:rPr lang="en-US" altLang="zh-CN" dirty="0"/>
              <a:t>Asian Options</a:t>
            </a:r>
            <a:r>
              <a:rPr lang="zh-CN" altLang="en-US" dirty="0"/>
              <a:t>）是当今金融衍生品市场上交易最为活跃的奇异期权之一。它最重要的特点在于：其到期回报依赖于标的资产在一段特定时间（整个期权有效期或其中部分时段）内的平均价格。 </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12</a:t>
            </a:fld>
            <a:endParaRPr lang="en-US" altLang="zh-CN" dirty="0"/>
          </a:p>
        </p:txBody>
      </p:sp>
    </p:spTree>
    <p:extLst>
      <p:ext uri="{BB962C8B-B14F-4D97-AF65-F5344CB8AC3E}">
        <p14:creationId xmlns:p14="http://schemas.microsoft.com/office/powerpoint/2010/main" val="2119958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亚式期权的种类</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 算术平均                  </a:t>
            </a:r>
            <a:endParaRPr lang="en-US" altLang="zh-CN" dirty="0" smtClean="0"/>
          </a:p>
          <a:p>
            <a:endParaRPr lang="en-US" altLang="zh-CN" dirty="0"/>
          </a:p>
          <a:p>
            <a:endParaRPr lang="en-US" altLang="zh-CN" dirty="0" smtClean="0"/>
          </a:p>
          <a:p>
            <a:r>
              <a:rPr lang="zh-CN" altLang="en-US" dirty="0" smtClean="0"/>
              <a:t> </a:t>
            </a:r>
            <a:r>
              <a:rPr lang="zh-CN" altLang="en-US" dirty="0"/>
              <a:t>几何平均 </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13</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3224648504"/>
              </p:ext>
            </p:extLst>
          </p:nvPr>
        </p:nvGraphicFramePr>
        <p:xfrm>
          <a:off x="2483768" y="2276872"/>
          <a:ext cx="3024336" cy="864096"/>
        </p:xfrm>
        <a:graphic>
          <a:graphicData uri="http://schemas.openxmlformats.org/presentationml/2006/ole">
            <mc:AlternateContent xmlns:mc="http://schemas.openxmlformats.org/markup-compatibility/2006">
              <mc:Choice xmlns:v="urn:schemas-microsoft-com:vml" Requires="v">
                <p:oleObj spid="_x0000_s472076" name="Equation" r:id="rId3" imgW="1104900" imgH="431800" progId="Equation.DSMT4">
                  <p:embed/>
                </p:oleObj>
              </mc:Choice>
              <mc:Fallback>
                <p:oleObj name="Equation" r:id="rId3" imgW="1104900" imgH="431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276872"/>
                        <a:ext cx="3024336" cy="864096"/>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98696759"/>
              </p:ext>
            </p:extLst>
          </p:nvPr>
        </p:nvGraphicFramePr>
        <p:xfrm>
          <a:off x="2339752" y="3933056"/>
          <a:ext cx="3672408" cy="1008112"/>
        </p:xfrm>
        <a:graphic>
          <a:graphicData uri="http://schemas.openxmlformats.org/presentationml/2006/ole">
            <mc:AlternateContent xmlns:mc="http://schemas.openxmlformats.org/markup-compatibility/2006">
              <mc:Choice xmlns:v="urn:schemas-microsoft-com:vml" Requires="v">
                <p:oleObj spid="_x0000_s472077" name="Equation" r:id="rId5" imgW="1625600" imgH="482600" progId="Equation.DSMT4">
                  <p:embed/>
                </p:oleObj>
              </mc:Choice>
              <mc:Fallback>
                <p:oleObj name="Equation" r:id="rId5" imgW="1625600" imgH="482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752" y="3933056"/>
                        <a:ext cx="3672408" cy="10081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83775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亚式</a:t>
            </a:r>
            <a:r>
              <a:rPr lang="zh-CN" altLang="en-US" dirty="0" smtClean="0"/>
              <a:t>期权的性质</a:t>
            </a:r>
            <a:endParaRPr lang="zh-CN" altLang="en-US" dirty="0"/>
          </a:p>
        </p:txBody>
      </p:sp>
      <p:sp>
        <p:nvSpPr>
          <p:cNvPr id="3" name="内容占位符 2"/>
          <p:cNvSpPr>
            <a:spLocks noGrp="1"/>
          </p:cNvSpPr>
          <p:nvPr>
            <p:ph idx="1"/>
          </p:nvPr>
        </p:nvSpPr>
        <p:spPr/>
        <p:txBody>
          <a:bodyPr/>
          <a:lstStyle/>
          <a:p>
            <a:r>
              <a:rPr lang="zh-CN" altLang="en-US" dirty="0"/>
              <a:t>亚式期权的回报和价值都要受到到期前标的资产价格遵循路径的影响，标的资产历史价格的平均数要成为亚式期权定价中的一个独立状态变量，因此它的路径依赖性质比障碍期权更强。 </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14</a:t>
            </a:fld>
            <a:endParaRPr lang="en-US" altLang="zh-CN" dirty="0"/>
          </a:p>
        </p:txBody>
      </p:sp>
    </p:spTree>
    <p:extLst>
      <p:ext uri="{BB962C8B-B14F-4D97-AF65-F5344CB8AC3E}">
        <p14:creationId xmlns:p14="http://schemas.microsoft.com/office/powerpoint/2010/main" val="323617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回溯期权</a:t>
            </a:r>
          </a:p>
        </p:txBody>
      </p:sp>
      <p:sp>
        <p:nvSpPr>
          <p:cNvPr id="3" name="内容占位符 2"/>
          <p:cNvSpPr>
            <a:spLocks noGrp="1"/>
          </p:cNvSpPr>
          <p:nvPr>
            <p:ph idx="1"/>
          </p:nvPr>
        </p:nvSpPr>
        <p:spPr/>
        <p:txBody>
          <a:bodyPr/>
          <a:lstStyle/>
          <a:p>
            <a:r>
              <a:rPr lang="zh-CN" altLang="en-US" dirty="0"/>
              <a:t>回溯期权（</a:t>
            </a:r>
            <a:r>
              <a:rPr lang="en-US" altLang="zh-CN" dirty="0" err="1"/>
              <a:t>Lookback</a:t>
            </a:r>
            <a:r>
              <a:rPr lang="en-US" altLang="zh-CN" dirty="0"/>
              <a:t> Options</a:t>
            </a:r>
            <a:r>
              <a:rPr lang="zh-CN" altLang="en-US" dirty="0"/>
              <a:t>）就提供了投资者能在价格最高点卖出，或在最低点买进标的资产的可能。回溯期权的收益依附于标的资产在某个确定的时段（称为回溯时段）中达到的最大或最小价格（又称为回溯价）。</a:t>
            </a:r>
          </a:p>
          <a:p>
            <a:r>
              <a:rPr lang="zh-CN" altLang="en-US" dirty="0" smtClean="0"/>
              <a:t>回溯</a:t>
            </a:r>
            <a:r>
              <a:rPr lang="zh-CN" altLang="en-US" dirty="0"/>
              <a:t>期权可以分为</a:t>
            </a:r>
          </a:p>
          <a:p>
            <a:pPr lvl="1"/>
            <a:r>
              <a:rPr lang="zh-CN" altLang="en-US" dirty="0" smtClean="0"/>
              <a:t>固定</a:t>
            </a:r>
            <a:r>
              <a:rPr lang="zh-CN" altLang="en-US" dirty="0"/>
              <a:t>执行价期权（</a:t>
            </a:r>
            <a:r>
              <a:rPr lang="en-US" altLang="zh-CN" dirty="0"/>
              <a:t>Fixed Strike</a:t>
            </a:r>
            <a:r>
              <a:rPr lang="zh-CN" altLang="en-US" dirty="0"/>
              <a:t>）</a:t>
            </a:r>
          </a:p>
          <a:p>
            <a:pPr lvl="1"/>
            <a:r>
              <a:rPr lang="zh-CN" altLang="en-US" dirty="0" smtClean="0"/>
              <a:t>浮动</a:t>
            </a:r>
            <a:r>
              <a:rPr lang="zh-CN" altLang="en-US" dirty="0"/>
              <a:t>执行价期权（</a:t>
            </a:r>
            <a:r>
              <a:rPr lang="en-US" altLang="zh-CN" dirty="0"/>
              <a:t>Floating Strike</a:t>
            </a:r>
            <a:r>
              <a:rPr lang="zh-CN" altLang="en-US" dirty="0"/>
              <a:t>） </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15</a:t>
            </a:fld>
            <a:endParaRPr lang="en-US" altLang="zh-CN" dirty="0"/>
          </a:p>
        </p:txBody>
      </p:sp>
    </p:spTree>
    <p:extLst>
      <p:ext uri="{BB962C8B-B14F-4D97-AF65-F5344CB8AC3E}">
        <p14:creationId xmlns:p14="http://schemas.microsoft.com/office/powerpoint/2010/main" val="1691158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回溯期权</a:t>
            </a:r>
          </a:p>
        </p:txBody>
      </p:sp>
      <p:sp>
        <p:nvSpPr>
          <p:cNvPr id="3" name="内容占位符 2"/>
          <p:cNvSpPr>
            <a:spLocks noGrp="1"/>
          </p:cNvSpPr>
          <p:nvPr>
            <p:ph idx="1"/>
          </p:nvPr>
        </p:nvSpPr>
        <p:spPr>
          <a:xfrm>
            <a:off x="395536" y="1052736"/>
            <a:ext cx="8229600" cy="5112568"/>
          </a:xfrm>
        </p:spPr>
        <p:txBody>
          <a:bodyPr/>
          <a:lstStyle/>
          <a:p>
            <a:r>
              <a:rPr lang="zh-CN" altLang="en-US" dirty="0"/>
              <a:t>回溯期权定价中需要增加考虑回溯价这个独立的状态变量，因此也属于具有较强的路径依赖性质的期权</a:t>
            </a:r>
            <a:r>
              <a:rPr lang="zh-CN" altLang="en-US" dirty="0" smtClean="0"/>
              <a:t>。</a:t>
            </a:r>
            <a:endParaRPr lang="en-US" altLang="zh-CN" dirty="0" smtClean="0"/>
          </a:p>
          <a:p>
            <a:r>
              <a:rPr lang="zh-CN" altLang="en-US" dirty="0" smtClean="0"/>
              <a:t>回溯</a:t>
            </a:r>
            <a:r>
              <a:rPr lang="zh-CN" altLang="en-US" dirty="0"/>
              <a:t>期权（或者说回溯的特征）常常出现在市场上许多不同种类的金融产品中，尤其是固定收益类工具，例如其中的利息支付取决于在确定时间内利率到达的最大水平。总的来说，回溯期权很适合那些对资产价格波动幅度较有把握，但对到期价格把握不大的投资者，保证了持有者可以得到一段时期内的最优价格，因此价格也相对昂贵。</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16</a:t>
            </a:fld>
            <a:endParaRPr lang="en-US" altLang="zh-CN" dirty="0"/>
          </a:p>
        </p:txBody>
      </p:sp>
    </p:spTree>
    <p:extLst>
      <p:ext uri="{BB962C8B-B14F-4D97-AF65-F5344CB8AC3E}">
        <p14:creationId xmlns:p14="http://schemas.microsoft.com/office/powerpoint/2010/main" val="3969018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远期开始期权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远期开始期权（</a:t>
                </a:r>
                <a:r>
                  <a:rPr lang="en-US" altLang="zh-CN" dirty="0"/>
                  <a:t>Forward Start Options</a:t>
                </a:r>
                <a:r>
                  <a:rPr lang="zh-CN" altLang="en-US" dirty="0"/>
                  <a:t>）是现在支付期权费而在未来某时刻才开始的期权。投资者</a:t>
                </a:r>
                <a:r>
                  <a:rPr lang="zh-CN" altLang="en-US" dirty="0" smtClean="0"/>
                  <a:t>在</a:t>
                </a:r>
                <a14:m>
                  <m:oMath xmlns:m="http://schemas.openxmlformats.org/officeDocument/2006/math">
                    <m:sSub>
                      <m:sSubPr>
                        <m:ctrlPr>
                          <a:rPr lang="en-US" altLang="zh-CN" i="1" smtClean="0">
                            <a:latin typeface="Cambria Math"/>
                          </a:rPr>
                        </m:ctrlPr>
                      </m:sSubPr>
                      <m:e>
                        <m:r>
                          <a:rPr lang="en-US" altLang="zh-CN" b="0" i="1" smtClean="0">
                            <a:latin typeface="Cambria Math"/>
                          </a:rPr>
                          <m:t>𝑡</m:t>
                        </m:r>
                      </m:e>
                      <m:sub>
                        <m:r>
                          <a:rPr lang="en-US" altLang="zh-CN" b="0" i="1" smtClean="0">
                            <a:latin typeface="Cambria Math"/>
                          </a:rPr>
                          <m:t>0</m:t>
                        </m:r>
                      </m:sub>
                    </m:sSub>
                  </m:oMath>
                </a14:m>
                <a:r>
                  <a:rPr lang="zh-CN" altLang="en-US" dirty="0" smtClean="0"/>
                  <a:t>时刻</a:t>
                </a:r>
                <a:r>
                  <a:rPr lang="zh-CN" altLang="en-US" dirty="0"/>
                  <a:t>购买了期权，但执行价格需要到期权启动</a:t>
                </a:r>
                <a:r>
                  <a:rPr lang="zh-CN" altLang="en-US" dirty="0" smtClean="0"/>
                  <a:t>时刻</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b="0" i="1" smtClean="0">
                            <a:solidFill>
                              <a:srgbClr val="000000"/>
                            </a:solidFill>
                            <a:latin typeface="Cambria Math"/>
                          </a:rPr>
                          <m:t>1</m:t>
                        </m:r>
                      </m:sub>
                    </m:sSub>
                  </m:oMath>
                </a14:m>
                <a:r>
                  <a:rPr lang="zh-CN" altLang="en-US" dirty="0" smtClean="0"/>
                  <a:t>才</a:t>
                </a:r>
                <a:r>
                  <a:rPr lang="zh-CN" altLang="en-US" dirty="0"/>
                  <a:t>得知，</a:t>
                </a:r>
                <a:r>
                  <a:rPr lang="en-US" altLang="zh-CN" dirty="0">
                    <a:solidFill>
                      <a:srgbClr val="000000"/>
                    </a:solidFill>
                  </a:rPr>
                  <a:t> </a:t>
                </a:r>
                <a:r>
                  <a:rPr lang="zh-CN" altLang="en-US" dirty="0" smtClean="0"/>
                  <a:t>即</a:t>
                </a:r>
                <a:r>
                  <a:rPr lang="zh-CN" altLang="en-US" dirty="0"/>
                  <a:t>为当时的资产价格　</a:t>
                </a:r>
                <a:r>
                  <a:rPr lang="en-US" altLang="zh-CN" dirty="0">
                    <a:solidFill>
                      <a:srgbClr val="000000"/>
                    </a:solidFill>
                  </a:rPr>
                  <a:t> </a:t>
                </a:r>
                <a14:m>
                  <m:oMath xmlns:m="http://schemas.openxmlformats.org/officeDocument/2006/math">
                    <m:sSub>
                      <m:sSubPr>
                        <m:ctrlPr>
                          <a:rPr lang="en-US" altLang="zh-CN" i="1">
                            <a:solidFill>
                              <a:srgbClr val="000000"/>
                            </a:solidFill>
                            <a:latin typeface="Cambria Math"/>
                          </a:rPr>
                        </m:ctrlPr>
                      </m:sSubPr>
                      <m:e>
                        <m:r>
                          <a:rPr lang="en-US" altLang="zh-CN" b="0" i="1" smtClean="0">
                            <a:solidFill>
                              <a:srgbClr val="000000"/>
                            </a:solidFill>
                            <a:latin typeface="Cambria Math"/>
                          </a:rPr>
                          <m:t>𝑆</m:t>
                        </m:r>
                      </m:e>
                      <m:sub>
                        <m:r>
                          <a:rPr lang="en-US" altLang="zh-CN" b="0" i="1" smtClean="0">
                            <a:solidFill>
                              <a:srgbClr val="000000"/>
                            </a:solidFill>
                            <a:latin typeface="Cambria Math"/>
                          </a:rPr>
                          <m:t>1</m:t>
                        </m:r>
                      </m:sub>
                    </m:sSub>
                    <m:r>
                      <a:rPr lang="en-US" altLang="zh-CN" i="1">
                        <a:solidFill>
                          <a:srgbClr val="000000"/>
                        </a:solidFill>
                        <a:latin typeface="Cambria Math"/>
                      </a:rPr>
                      <m:t> </m:t>
                    </m:r>
                  </m:oMath>
                </a14:m>
                <a:r>
                  <a:rPr lang="zh-CN" altLang="en-US" dirty="0"/>
                  <a:t>，而该期权将在</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b="0" i="1" smtClean="0">
                            <a:solidFill>
                              <a:srgbClr val="000000"/>
                            </a:solidFill>
                            <a:latin typeface="Cambria Math"/>
                          </a:rPr>
                          <m:t>2</m:t>
                        </m:r>
                      </m:sub>
                    </m:sSub>
                    <m:r>
                      <a:rPr lang="en-US" altLang="zh-CN" i="1">
                        <a:solidFill>
                          <a:srgbClr val="000000"/>
                        </a:solidFill>
                        <a:latin typeface="Cambria Math"/>
                      </a:rPr>
                      <m:t> </m:t>
                    </m:r>
                  </m:oMath>
                </a14:m>
                <a:r>
                  <a:rPr lang="zh-CN" altLang="en-US" dirty="0" smtClean="0"/>
                  <a:t>（</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𝑜</m:t>
                        </m:r>
                      </m:sub>
                    </m:sSub>
                    <m:r>
                      <a:rPr lang="en-US" altLang="zh-CN" i="1">
                        <a:solidFill>
                          <a:srgbClr val="000000"/>
                        </a:solidFill>
                        <a:latin typeface="Cambria Math"/>
                        <a:ea typeface="Cambria Math"/>
                      </a:rPr>
                      <m:t>&lt;</m:t>
                    </m:r>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b="0" i="1" smtClean="0">
                            <a:solidFill>
                              <a:srgbClr val="000000"/>
                            </a:solidFill>
                            <a:latin typeface="Cambria Math"/>
                          </a:rPr>
                          <m:t>1</m:t>
                        </m:r>
                      </m:sub>
                    </m:sSub>
                    <m:r>
                      <a:rPr lang="en-US" altLang="zh-CN" i="1">
                        <a:solidFill>
                          <a:srgbClr val="000000"/>
                        </a:solidFill>
                        <a:latin typeface="Cambria Math"/>
                        <a:ea typeface="Cambria Math"/>
                      </a:rPr>
                      <m:t>&lt;</m:t>
                    </m:r>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b="0" i="1" smtClean="0">
                            <a:solidFill>
                              <a:srgbClr val="000000"/>
                            </a:solidFill>
                            <a:latin typeface="Cambria Math"/>
                          </a:rPr>
                          <m:t>2</m:t>
                        </m:r>
                      </m:sub>
                    </m:sSub>
                  </m:oMath>
                </a14:m>
                <a:r>
                  <a:rPr lang="zh-CN" altLang="en-US" dirty="0" smtClean="0"/>
                  <a:t>）</a:t>
                </a:r>
                <a:r>
                  <a:rPr lang="zh-CN" altLang="en-US" dirty="0"/>
                  <a:t>时刻到期</a:t>
                </a:r>
                <a:r>
                  <a:rPr lang="zh-CN" altLang="en-US" dirty="0" smtClean="0"/>
                  <a:t>。</a:t>
                </a:r>
                <a:endParaRPr lang="en-US" altLang="zh-CN" dirty="0" smtClean="0"/>
              </a:p>
              <a:p>
                <a:r>
                  <a:rPr lang="zh-CN" altLang="en-US" dirty="0" smtClean="0"/>
                  <a:t>其价格为</a:t>
                </a:r>
                <a14:m>
                  <m:oMath xmlns:m="http://schemas.openxmlformats.org/officeDocument/2006/math">
                    <m:sSup>
                      <m:sSupPr>
                        <m:ctrlPr>
                          <a:rPr lang="en-CA" altLang="zh-CN" i="1">
                            <a:solidFill>
                              <a:srgbClr val="000000"/>
                            </a:solidFill>
                            <a:latin typeface="Cambria Math"/>
                            <a:cs typeface="Arial" charset="0"/>
                          </a:rPr>
                        </m:ctrlPr>
                      </m:sSupPr>
                      <m:e>
                        <m:r>
                          <a:rPr lang="en-US" altLang="zh-CN" i="1">
                            <a:solidFill>
                              <a:srgbClr val="000000"/>
                            </a:solidFill>
                            <a:latin typeface="Cambria Math"/>
                            <a:cs typeface="Arial" charset="0"/>
                          </a:rPr>
                          <m:t>𝑒</m:t>
                        </m:r>
                      </m:e>
                      <m:sup>
                        <m:r>
                          <a:rPr lang="en-US" altLang="zh-CN" i="1">
                            <a:solidFill>
                              <a:srgbClr val="000000"/>
                            </a:solidFill>
                            <a:latin typeface="Cambria Math"/>
                            <a:cs typeface="Arial" charset="0"/>
                          </a:rPr>
                          <m:t>−</m:t>
                        </m:r>
                        <m:r>
                          <a:rPr lang="en-US" altLang="zh-CN" i="1">
                            <a:solidFill>
                              <a:srgbClr val="000000"/>
                            </a:solidFill>
                            <a:latin typeface="Cambria Math"/>
                            <a:cs typeface="Arial" charset="0"/>
                          </a:rPr>
                          <m:t>𝑟</m:t>
                        </m:r>
                        <m:sSub>
                          <m:sSubPr>
                            <m:ctrlPr>
                              <a:rPr lang="en-US" altLang="zh-CN" i="1">
                                <a:solidFill>
                                  <a:srgbClr val="000000"/>
                                </a:solidFill>
                                <a:latin typeface="Cambria Math"/>
                                <a:cs typeface="Arial" charset="0"/>
                              </a:rPr>
                            </m:ctrlPr>
                          </m:sSubPr>
                          <m:e>
                            <m:r>
                              <a:rPr lang="en-US" altLang="zh-CN" i="1">
                                <a:solidFill>
                                  <a:srgbClr val="000000"/>
                                </a:solidFill>
                                <a:latin typeface="Cambria Math"/>
                                <a:cs typeface="Arial" charset="0"/>
                              </a:rPr>
                              <m:t>𝑇</m:t>
                            </m:r>
                          </m:e>
                          <m:sub>
                            <m:r>
                              <a:rPr lang="en-US" altLang="zh-CN" i="1">
                                <a:solidFill>
                                  <a:srgbClr val="000000"/>
                                </a:solidFill>
                                <a:latin typeface="Cambria Math"/>
                                <a:cs typeface="Arial" charset="0"/>
                              </a:rPr>
                              <m:t>1</m:t>
                            </m:r>
                          </m:sub>
                        </m:sSub>
                      </m:sup>
                    </m:sSup>
                    <m:acc>
                      <m:accPr>
                        <m:chr m:val="̂"/>
                        <m:ctrlPr>
                          <a:rPr lang="en-CA" altLang="zh-CN" i="1">
                            <a:solidFill>
                              <a:srgbClr val="000000"/>
                            </a:solidFill>
                            <a:latin typeface="Cambria Math"/>
                            <a:cs typeface="Arial" charset="0"/>
                          </a:rPr>
                        </m:ctrlPr>
                      </m:accPr>
                      <m:e>
                        <m:r>
                          <a:rPr lang="en-US" altLang="zh-CN" i="1">
                            <a:solidFill>
                              <a:srgbClr val="000000"/>
                            </a:solidFill>
                            <a:latin typeface="Cambria Math"/>
                            <a:cs typeface="Arial" charset="0"/>
                          </a:rPr>
                          <m:t>𝐸</m:t>
                        </m:r>
                      </m:e>
                    </m:acc>
                    <m:d>
                      <m:dPr>
                        <m:begChr m:val="["/>
                        <m:endChr m:val="]"/>
                        <m:ctrlPr>
                          <a:rPr lang="en-US" altLang="zh-CN" i="1">
                            <a:solidFill>
                              <a:srgbClr val="000000"/>
                            </a:solidFill>
                            <a:latin typeface="Cambria Math"/>
                            <a:cs typeface="Arial" charset="0"/>
                          </a:rPr>
                        </m:ctrlPr>
                      </m:dPr>
                      <m:e>
                        <m:r>
                          <a:rPr lang="en-US" altLang="zh-CN" i="1">
                            <a:solidFill>
                              <a:srgbClr val="000000"/>
                            </a:solidFill>
                            <a:latin typeface="Cambria Math"/>
                            <a:cs typeface="Arial" charset="0"/>
                          </a:rPr>
                          <m:t>𝑐</m:t>
                        </m:r>
                        <m:f>
                          <m:fPr>
                            <m:ctrlPr>
                              <a:rPr lang="en-CA" altLang="zh-CN" i="1" dirty="0">
                                <a:solidFill>
                                  <a:srgbClr val="000000"/>
                                </a:solidFill>
                                <a:latin typeface="Cambria Math"/>
                                <a:cs typeface="Arial" charset="0"/>
                              </a:rPr>
                            </m:ctrlPr>
                          </m:fPr>
                          <m:num>
                            <m:sSub>
                              <m:sSubPr>
                                <m:ctrlPr>
                                  <a:rPr lang="en-CA" altLang="zh-CN" i="1" dirty="0">
                                    <a:solidFill>
                                      <a:srgbClr val="000000"/>
                                    </a:solidFill>
                                    <a:latin typeface="Cambria Math"/>
                                    <a:cs typeface="Arial" charset="0"/>
                                  </a:rPr>
                                </m:ctrlPr>
                              </m:sSubPr>
                              <m:e>
                                <m:r>
                                  <a:rPr lang="en-US" altLang="zh-CN" i="1" dirty="0">
                                    <a:solidFill>
                                      <a:srgbClr val="000000"/>
                                    </a:solidFill>
                                    <a:latin typeface="Cambria Math"/>
                                    <a:cs typeface="Arial" charset="0"/>
                                  </a:rPr>
                                  <m:t>𝑆</m:t>
                                </m:r>
                              </m:e>
                              <m:sub>
                                <m:r>
                                  <a:rPr lang="en-US" altLang="zh-CN" i="1" dirty="0">
                                    <a:solidFill>
                                      <a:srgbClr val="000000"/>
                                    </a:solidFill>
                                    <a:latin typeface="Cambria Math"/>
                                    <a:cs typeface="Arial" charset="0"/>
                                  </a:rPr>
                                  <m:t>1</m:t>
                                </m:r>
                              </m:sub>
                            </m:sSub>
                          </m:num>
                          <m:den>
                            <m:sSub>
                              <m:sSubPr>
                                <m:ctrlPr>
                                  <a:rPr lang="en-CA" altLang="zh-CN" i="1" dirty="0">
                                    <a:solidFill>
                                      <a:srgbClr val="000000"/>
                                    </a:solidFill>
                                    <a:latin typeface="Cambria Math"/>
                                    <a:cs typeface="Arial" charset="0"/>
                                  </a:rPr>
                                </m:ctrlPr>
                              </m:sSubPr>
                              <m:e>
                                <m:r>
                                  <a:rPr lang="en-US" altLang="zh-CN" i="1" dirty="0">
                                    <a:solidFill>
                                      <a:srgbClr val="000000"/>
                                    </a:solidFill>
                                    <a:latin typeface="Cambria Math"/>
                                    <a:cs typeface="Arial" charset="0"/>
                                  </a:rPr>
                                  <m:t>𝑆</m:t>
                                </m:r>
                              </m:e>
                              <m:sub>
                                <m:r>
                                  <a:rPr lang="en-US" altLang="zh-CN" i="1" dirty="0">
                                    <a:solidFill>
                                      <a:srgbClr val="000000"/>
                                    </a:solidFill>
                                    <a:latin typeface="Cambria Math"/>
                                    <a:cs typeface="Arial" charset="0"/>
                                  </a:rPr>
                                  <m:t>0</m:t>
                                </m:r>
                              </m:sub>
                            </m:sSub>
                          </m:den>
                        </m:f>
                      </m:e>
                    </m:d>
                    <m:r>
                      <a:rPr lang="en-US" altLang="zh-CN" i="1">
                        <a:solidFill>
                          <a:srgbClr val="000000"/>
                        </a:solidFill>
                        <a:latin typeface="Cambria Math"/>
                        <a:cs typeface="Arial" charset="0"/>
                      </a:rPr>
                      <m:t>=</m:t>
                    </m:r>
                    <m:r>
                      <a:rPr lang="en-US" altLang="zh-CN" i="1">
                        <a:solidFill>
                          <a:srgbClr val="000000"/>
                        </a:solidFill>
                        <a:latin typeface="Cambria Math"/>
                        <a:cs typeface="Arial" charset="0"/>
                      </a:rPr>
                      <m:t>𝑐</m:t>
                    </m:r>
                    <m:sSup>
                      <m:sSupPr>
                        <m:ctrlPr>
                          <a:rPr lang="en-CA" altLang="zh-CN" i="1">
                            <a:solidFill>
                              <a:srgbClr val="000000"/>
                            </a:solidFill>
                            <a:latin typeface="Cambria Math"/>
                            <a:cs typeface="Arial" charset="0"/>
                          </a:rPr>
                        </m:ctrlPr>
                      </m:sSupPr>
                      <m:e>
                        <m:r>
                          <a:rPr lang="en-US" altLang="zh-CN" i="1">
                            <a:solidFill>
                              <a:srgbClr val="000000"/>
                            </a:solidFill>
                            <a:latin typeface="Cambria Math"/>
                            <a:cs typeface="Arial" charset="0"/>
                          </a:rPr>
                          <m:t>𝑒</m:t>
                        </m:r>
                      </m:e>
                      <m:sup>
                        <m:r>
                          <a:rPr lang="en-US" altLang="zh-CN" i="1">
                            <a:solidFill>
                              <a:srgbClr val="000000"/>
                            </a:solidFill>
                            <a:latin typeface="Cambria Math"/>
                            <a:cs typeface="Arial" charset="0"/>
                          </a:rPr>
                          <m:t>−</m:t>
                        </m:r>
                        <m:r>
                          <a:rPr lang="en-US" altLang="zh-CN" i="1">
                            <a:solidFill>
                              <a:srgbClr val="000000"/>
                            </a:solidFill>
                            <a:latin typeface="Cambria Math"/>
                            <a:cs typeface="Arial" charset="0"/>
                          </a:rPr>
                          <m:t>𝑞</m:t>
                        </m:r>
                        <m:sSub>
                          <m:sSubPr>
                            <m:ctrlPr>
                              <a:rPr lang="en-US" altLang="zh-CN" i="1">
                                <a:solidFill>
                                  <a:srgbClr val="000000"/>
                                </a:solidFill>
                                <a:latin typeface="Cambria Math"/>
                                <a:cs typeface="Arial" charset="0"/>
                              </a:rPr>
                            </m:ctrlPr>
                          </m:sSubPr>
                          <m:e>
                            <m:r>
                              <a:rPr lang="en-US" altLang="zh-CN" i="1">
                                <a:solidFill>
                                  <a:srgbClr val="000000"/>
                                </a:solidFill>
                                <a:latin typeface="Cambria Math"/>
                                <a:cs typeface="Arial" charset="0"/>
                              </a:rPr>
                              <m:t>𝑇</m:t>
                            </m:r>
                          </m:e>
                          <m:sub>
                            <m:r>
                              <a:rPr lang="en-US" altLang="zh-CN" i="1">
                                <a:solidFill>
                                  <a:srgbClr val="000000"/>
                                </a:solidFill>
                                <a:latin typeface="Cambria Math"/>
                                <a:cs typeface="Arial" charset="0"/>
                              </a:rPr>
                              <m:t>1</m:t>
                            </m:r>
                          </m:sub>
                        </m:sSub>
                      </m:sup>
                    </m:sSup>
                  </m:oMath>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1884" r="-103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17</a:t>
            </a:fld>
            <a:endParaRPr lang="en-US" altLang="zh-CN" dirty="0"/>
          </a:p>
        </p:txBody>
      </p:sp>
    </p:spTree>
    <p:extLst>
      <p:ext uri="{BB962C8B-B14F-4D97-AF65-F5344CB8AC3E}">
        <p14:creationId xmlns:p14="http://schemas.microsoft.com/office/powerpoint/2010/main" val="1462964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呐喊期权</a:t>
            </a:r>
          </a:p>
        </p:txBody>
      </p:sp>
      <p:sp>
        <p:nvSpPr>
          <p:cNvPr id="3" name="内容占位符 2"/>
          <p:cNvSpPr>
            <a:spLocks noGrp="1"/>
          </p:cNvSpPr>
          <p:nvPr>
            <p:ph idx="1"/>
          </p:nvPr>
        </p:nvSpPr>
        <p:spPr/>
        <p:txBody>
          <a:bodyPr/>
          <a:lstStyle/>
          <a:p>
            <a:r>
              <a:rPr lang="zh-CN" altLang="en-US" dirty="0"/>
              <a:t>呐喊期权</a:t>
            </a:r>
            <a:r>
              <a:rPr lang="en-US" altLang="zh-CN" dirty="0"/>
              <a:t>(Shout Options) </a:t>
            </a:r>
            <a:r>
              <a:rPr lang="zh-CN" altLang="en-US" dirty="0"/>
              <a:t>是一个常规欧式期权加上一个额外的特征：在整个期权有效期内，持有者可以向</a:t>
            </a:r>
            <a:r>
              <a:rPr lang="zh-CN" altLang="en-US" dirty="0" smtClean="0"/>
              <a:t>空方</a:t>
            </a:r>
            <a:r>
              <a:rPr lang="zh-CN" altLang="en-US" dirty="0"/>
              <a:t>“呐喊”一次。在期权到期时，期权持有者可以选择以下两种损益中的一种：一个常规欧式期权的回报；根据呐喊时刻的内在价值得到的回报。投资者将选择其中较大者。 </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18</a:t>
            </a:fld>
            <a:endParaRPr lang="en-US" altLang="zh-CN" dirty="0"/>
          </a:p>
        </p:txBody>
      </p:sp>
    </p:spTree>
    <p:extLst>
      <p:ext uri="{BB962C8B-B14F-4D97-AF65-F5344CB8AC3E}">
        <p14:creationId xmlns:p14="http://schemas.microsoft.com/office/powerpoint/2010/main" val="225209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复合期权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复合期权在时刻给予持有者一种在特定时间</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b="0" i="1" smtClean="0">
                            <a:solidFill>
                              <a:srgbClr val="000000"/>
                            </a:solidFill>
                            <a:latin typeface="Cambria Math"/>
                          </a:rPr>
                          <m:t>1</m:t>
                        </m:r>
                      </m:sub>
                    </m:sSub>
                    <m:r>
                      <a:rPr lang="en-US" altLang="zh-CN" i="1">
                        <a:solidFill>
                          <a:srgbClr val="000000"/>
                        </a:solidFill>
                        <a:latin typeface="Cambria Math"/>
                      </a:rPr>
                      <m:t> </m:t>
                    </m:r>
                  </m:oMath>
                </a14:m>
                <a:r>
                  <a:rPr lang="zh-CN" altLang="en-US" dirty="0" smtClean="0"/>
                  <a:t>以</a:t>
                </a:r>
                <a:r>
                  <a:rPr lang="zh-CN" altLang="en-US" dirty="0"/>
                  <a:t>特定价格买卖另一种期权的权利，这个标的期权将</a:t>
                </a:r>
                <a:r>
                  <a:rPr lang="zh-CN" altLang="en-US" dirty="0" smtClean="0"/>
                  <a:t>在</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b="0" i="1" smtClean="0">
                            <a:solidFill>
                              <a:srgbClr val="000000"/>
                            </a:solidFill>
                            <a:latin typeface="Cambria Math"/>
                          </a:rPr>
                          <m:t>2</m:t>
                        </m:r>
                      </m:sub>
                    </m:sSub>
                  </m:oMath>
                </a14:m>
                <a:r>
                  <a:rPr lang="zh-CN" altLang="en-US" dirty="0" smtClean="0"/>
                  <a:t>时刻</a:t>
                </a:r>
                <a:r>
                  <a:rPr lang="zh-CN" altLang="en-US" dirty="0"/>
                  <a:t>到期。复合期权是二阶期权，因为复合期权给了我们对另一种期权的权利。</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1750" r="-88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19</a:t>
            </a:fld>
            <a:endParaRPr lang="en-US" altLang="zh-CN" dirty="0"/>
          </a:p>
        </p:txBody>
      </p:sp>
    </p:spTree>
    <p:extLst>
      <p:ext uri="{BB962C8B-B14F-4D97-AF65-F5344CB8AC3E}">
        <p14:creationId xmlns:p14="http://schemas.microsoft.com/office/powerpoint/2010/main" val="23607549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a:xfrm>
            <a:off x="611560" y="1412776"/>
            <a:ext cx="8136904" cy="4718149"/>
          </a:xfrm>
        </p:spPr>
        <p:txBody>
          <a:bodyPr/>
          <a:lstStyle/>
          <a:p>
            <a:r>
              <a:rPr lang="zh-CN" altLang="en-US" dirty="0"/>
              <a:t> 期权市场是世界上最具活力和变化的市场之一，盈利和避险的需要不断推动新工具的产生</a:t>
            </a:r>
            <a:r>
              <a:rPr lang="zh-CN" altLang="en-US" dirty="0" smtClean="0"/>
              <a:t>。</a:t>
            </a:r>
            <a:endParaRPr lang="en-US" altLang="zh-CN" dirty="0" smtClean="0"/>
          </a:p>
          <a:p>
            <a:r>
              <a:rPr lang="zh-CN" altLang="en-US" dirty="0" smtClean="0"/>
              <a:t>本章</a:t>
            </a:r>
            <a:r>
              <a:rPr lang="zh-CN" altLang="en-US" dirty="0"/>
              <a:t>我们将介绍其中一些常见的非标准期权，讨论其定价分析机制。这些思路和方法将有助于我们理解市场中不断创新的期权工具</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2</a:t>
            </a:fld>
            <a:endParaRPr lang="en-US" altLang="zh-CN" dirty="0"/>
          </a:p>
        </p:txBody>
      </p:sp>
    </p:spTree>
    <p:extLst>
      <p:ext uri="{BB962C8B-B14F-4D97-AF65-F5344CB8AC3E}">
        <p14:creationId xmlns:p14="http://schemas.microsoft.com/office/powerpoint/2010/main" val="486608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选择者期权</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选择者期权持有</a:t>
                </a:r>
                <a:r>
                  <a:rPr lang="zh-CN" altLang="en-US" dirty="0"/>
                  <a:t>者可以</a:t>
                </a:r>
                <a:r>
                  <a:rPr lang="zh-CN" altLang="en-US" dirty="0" smtClean="0"/>
                  <a:t>在未来特定时间</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1</m:t>
                        </m:r>
                      </m:sub>
                    </m:sSub>
                  </m:oMath>
                </a14:m>
                <a:r>
                  <a:rPr lang="zh-CN" altLang="en-US" dirty="0" smtClean="0"/>
                  <a:t>来确定所持期权为看涨期权或者是看跌期权。 </a:t>
                </a:r>
                <a:endParaRPr lang="en-US" altLang="zh-CN" dirty="0" smtClean="0"/>
              </a:p>
              <a:p>
                <a:r>
                  <a:rPr lang="zh-CN" altLang="en-US" dirty="0" smtClean="0"/>
                  <a:t>在</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1</m:t>
                        </m:r>
                      </m:sub>
                    </m:sSub>
                  </m:oMath>
                </a14:m>
                <a:r>
                  <a:rPr lang="zh-CN" altLang="en-US" dirty="0" smtClean="0"/>
                  <a:t>时刻，该期权价值为</a:t>
                </a:r>
                <a14:m>
                  <m:oMath xmlns:m="http://schemas.openxmlformats.org/officeDocument/2006/math">
                    <m:r>
                      <m:rPr>
                        <m:sty m:val="p"/>
                      </m:rPr>
                      <a:rPr lang="en-US" altLang="zh-CN" b="0" i="0" smtClean="0">
                        <a:latin typeface="Cambria Math"/>
                      </a:rPr>
                      <m:t>max</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𝑐</m:t>
                        </m:r>
                      </m:e>
                      <m:sub>
                        <m:r>
                          <a:rPr lang="en-US" altLang="zh-CN" b="0" i="1" smtClean="0">
                            <a:latin typeface="Cambria Math"/>
                          </a:rPr>
                          <m:t>1</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𝑝</m:t>
                        </m:r>
                      </m:e>
                      <m:sub>
                        <m:r>
                          <a:rPr lang="en-US" altLang="zh-CN" b="0" i="1" smtClean="0">
                            <a:latin typeface="Cambria Math"/>
                          </a:rPr>
                          <m:t>1</m:t>
                        </m:r>
                      </m:sub>
                    </m:sSub>
                    <m:r>
                      <a:rPr lang="en-US" altLang="zh-CN" b="0" i="1" smtClean="0">
                        <a:latin typeface="Cambria Math"/>
                      </a:rPr>
                      <m:t>)</m:t>
                    </m:r>
                  </m:oMath>
                </a14:m>
                <a:r>
                  <a:rPr lang="en-US" altLang="zh-CN" dirty="0" smtClean="0"/>
                  <a:t>, </a:t>
                </a:r>
                <a:r>
                  <a:rPr lang="zh-CN" altLang="en-US" dirty="0" smtClean="0"/>
                  <a:t>根据</a:t>
                </a:r>
                <a:r>
                  <a:rPr lang="en-US" altLang="zh-CN" dirty="0" smtClean="0"/>
                  <a:t>PCP</a:t>
                </a:r>
                <a:r>
                  <a:rPr lang="zh-CN" altLang="en-US" dirty="0" smtClean="0"/>
                  <a:t>平价</a:t>
                </a:r>
                <a:r>
                  <a:rPr lang="zh-CN" altLang="en-US" dirty="0" smtClean="0"/>
                  <a:t>，</a:t>
                </a:r>
                <a:endParaRPr lang="en-US" altLang="zh-CN" dirty="0" smtClean="0"/>
              </a:p>
              <a:p>
                <a:pPr marL="0" indent="0">
                  <a:buNone/>
                </a:pPr>
                <a:r>
                  <a:rPr lang="en-US" altLang="zh-CN" b="0" dirty="0" smtClean="0"/>
                  <a:t>                           </a:t>
                </a:r>
                <a14:m>
                  <m:oMath xmlns:m="http://schemas.openxmlformats.org/officeDocument/2006/math">
                    <m:sSub>
                      <m:sSubPr>
                        <m:ctrlPr>
                          <a:rPr lang="en-US" altLang="zh-CN" b="0" i="1" smtClean="0">
                            <a:latin typeface="Cambria Math"/>
                          </a:rPr>
                        </m:ctrlPr>
                      </m:sSubPr>
                      <m:e>
                        <m:r>
                          <a:rPr lang="en-US" altLang="zh-CN" b="0" i="1" smtClean="0">
                            <a:latin typeface="Cambria Math"/>
                          </a:rPr>
                          <m:t>𝑐</m:t>
                        </m:r>
                      </m:e>
                      <m:sub>
                        <m:r>
                          <a:rPr lang="en-US" altLang="zh-CN" b="0" i="1" smtClean="0">
                            <a:latin typeface="Cambria Math"/>
                          </a:rPr>
                          <m:t>1</m:t>
                        </m:r>
                      </m:sub>
                    </m:sSub>
                    <m:r>
                      <a:rPr lang="en-US" altLang="zh-CN" b="0" i="1" smtClean="0">
                        <a:latin typeface="Cambria Math"/>
                      </a:rPr>
                      <m:t>+</m:t>
                    </m:r>
                    <m:r>
                      <a:rPr lang="en-US" altLang="zh-CN" b="0" i="1" smtClean="0">
                        <a:latin typeface="Cambria Math"/>
                      </a:rPr>
                      <m:t>𝑋</m:t>
                    </m:r>
                    <m:sSup>
                      <m:sSupPr>
                        <m:ctrlPr>
                          <a:rPr lang="en-US" altLang="zh-CN" b="0" i="1" smtClean="0">
                            <a:latin typeface="Cambria Math"/>
                          </a:rPr>
                        </m:ctrlPr>
                      </m:sSupPr>
                      <m:e>
                        <m:r>
                          <a:rPr lang="en-US" altLang="zh-CN" b="0" i="1" smtClean="0">
                            <a:latin typeface="Cambria Math"/>
                          </a:rPr>
                          <m:t>𝑒</m:t>
                        </m:r>
                      </m:e>
                      <m:sup>
                        <m:r>
                          <a:rPr lang="en-US" altLang="zh-CN" b="0" i="1" smtClean="0">
                            <a:latin typeface="Cambria Math"/>
                          </a:rPr>
                          <m:t>−</m:t>
                        </m:r>
                        <m:r>
                          <a:rPr lang="en-US" altLang="zh-CN" b="0" i="1" smtClean="0">
                            <a:latin typeface="Cambria Math"/>
                          </a:rPr>
                          <m:t>𝑟</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𝑡</m:t>
                            </m:r>
                          </m:e>
                          <m:sub>
                            <m:r>
                              <a:rPr lang="en-US" altLang="zh-CN" b="0" i="1" smtClean="0">
                                <a:latin typeface="Cambria Math"/>
                              </a:rPr>
                              <m:t>2</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𝑡</m:t>
                            </m:r>
                          </m:e>
                          <m:sub>
                            <m:r>
                              <a:rPr lang="en-US" altLang="zh-CN" b="0" i="1" smtClean="0">
                                <a:latin typeface="Cambria Math"/>
                              </a:rPr>
                              <m:t>1</m:t>
                            </m:r>
                          </m:sub>
                        </m:sSub>
                        <m:r>
                          <a:rPr lang="en-US" altLang="zh-CN" b="0" i="1" smtClean="0">
                            <a:latin typeface="Cambria Math"/>
                          </a:rPr>
                          <m:t>)</m:t>
                        </m:r>
                      </m:sup>
                    </m:sSup>
                  </m:oMath>
                </a14:m>
                <a:r>
                  <a:rPr lang="en-US" altLang="zh-CN" dirty="0" smtClean="0"/>
                  <a:t>=</a:t>
                </a:r>
                <a14:m>
                  <m:oMath xmlns:m="http://schemas.openxmlformats.org/officeDocument/2006/math">
                    <m:sSub>
                      <m:sSubPr>
                        <m:ctrlPr>
                          <a:rPr lang="en-US" altLang="zh-CN" i="1">
                            <a:solidFill>
                              <a:srgbClr val="000000"/>
                            </a:solidFill>
                            <a:latin typeface="Cambria Math"/>
                          </a:rPr>
                        </m:ctrlPr>
                      </m:sSubPr>
                      <m:e>
                        <m:r>
                          <a:rPr lang="en-US" altLang="zh-CN" b="0" i="1" smtClean="0">
                            <a:solidFill>
                              <a:srgbClr val="000000"/>
                            </a:solidFill>
                            <a:latin typeface="Cambria Math"/>
                          </a:rPr>
                          <m:t>𝑝</m:t>
                        </m:r>
                      </m:e>
                      <m:sub>
                        <m:r>
                          <a:rPr lang="en-US" altLang="zh-CN" i="1">
                            <a:solidFill>
                              <a:srgbClr val="000000"/>
                            </a:solidFill>
                            <a:latin typeface="Cambria Math"/>
                          </a:rPr>
                          <m:t>1</m:t>
                        </m:r>
                      </m:sub>
                    </m:sSub>
                  </m:oMath>
                </a14:m>
                <a:r>
                  <a:rPr lang="en-US" altLang="zh-CN" dirty="0" smtClean="0"/>
                  <a:t>+</a:t>
                </a:r>
                <a14:m>
                  <m:oMath xmlns:m="http://schemas.openxmlformats.org/officeDocument/2006/math">
                    <m:sSub>
                      <m:sSubPr>
                        <m:ctrlPr>
                          <a:rPr lang="en-US" altLang="zh-CN" i="1">
                            <a:solidFill>
                              <a:srgbClr val="000000"/>
                            </a:solidFill>
                            <a:latin typeface="Cambria Math"/>
                          </a:rPr>
                        </m:ctrlPr>
                      </m:sSubPr>
                      <m:e>
                        <m:r>
                          <a:rPr lang="en-US" altLang="zh-CN" b="0" i="1" smtClean="0">
                            <a:solidFill>
                              <a:srgbClr val="000000"/>
                            </a:solidFill>
                            <a:latin typeface="Cambria Math"/>
                          </a:rPr>
                          <m:t>𝑆</m:t>
                        </m:r>
                      </m:e>
                      <m:sub>
                        <m:r>
                          <a:rPr lang="en-US" altLang="zh-CN" i="1">
                            <a:solidFill>
                              <a:srgbClr val="000000"/>
                            </a:solidFill>
                            <a:latin typeface="Cambria Math"/>
                          </a:rPr>
                          <m:t>1</m:t>
                        </m:r>
                      </m:sub>
                    </m:sSub>
                    <m:sSup>
                      <m:sSupPr>
                        <m:ctrlPr>
                          <a:rPr lang="en-US" altLang="zh-CN" i="1">
                            <a:solidFill>
                              <a:srgbClr val="000000"/>
                            </a:solidFill>
                            <a:latin typeface="Cambria Math"/>
                          </a:rPr>
                        </m:ctrlPr>
                      </m:sSupPr>
                      <m:e>
                        <m:r>
                          <a:rPr lang="en-US" altLang="zh-CN" i="1">
                            <a:solidFill>
                              <a:srgbClr val="000000"/>
                            </a:solidFill>
                            <a:latin typeface="Cambria Math"/>
                          </a:rPr>
                          <m:t>𝑒</m:t>
                        </m:r>
                      </m:e>
                      <m:sup>
                        <m:r>
                          <a:rPr lang="en-US" altLang="zh-CN" i="1">
                            <a:solidFill>
                              <a:srgbClr val="000000"/>
                            </a:solidFill>
                            <a:latin typeface="Cambria Math"/>
                          </a:rPr>
                          <m:t>−</m:t>
                        </m:r>
                        <m:r>
                          <a:rPr lang="en-US" altLang="zh-CN" b="0" i="1" smtClean="0">
                            <a:solidFill>
                              <a:srgbClr val="000000"/>
                            </a:solidFill>
                            <a:latin typeface="Cambria Math"/>
                          </a:rPr>
                          <m:t>𝑞</m:t>
                        </m:r>
                        <m:r>
                          <a:rPr lang="en-US" altLang="zh-CN" i="1">
                            <a:solidFill>
                              <a:srgbClr val="000000"/>
                            </a:solidFill>
                            <a:latin typeface="Cambria Math"/>
                          </a:rPr>
                          <m:t>(</m:t>
                        </m:r>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2</m:t>
                            </m:r>
                          </m:sub>
                        </m:sSub>
                        <m:r>
                          <a:rPr lang="en-US" altLang="zh-CN" i="1">
                            <a:solidFill>
                              <a:srgbClr val="000000"/>
                            </a:solidFill>
                            <a:latin typeface="Cambria Math"/>
                          </a:rPr>
                          <m:t>−</m:t>
                        </m:r>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1</m:t>
                            </m:r>
                          </m:sub>
                        </m:sSub>
                        <m:r>
                          <a:rPr lang="en-US" altLang="zh-CN" i="1">
                            <a:solidFill>
                              <a:srgbClr val="000000"/>
                            </a:solidFill>
                            <a:latin typeface="Cambria Math"/>
                          </a:rPr>
                          <m:t>)</m:t>
                        </m:r>
                      </m:sup>
                    </m:sSup>
                  </m:oMath>
                </a14:m>
                <a:endParaRPr lang="en-US" altLang="zh-CN" dirty="0" smtClean="0"/>
              </a:p>
              <a:p>
                <a:r>
                  <a:rPr lang="zh-CN" altLang="en-US" dirty="0" smtClean="0"/>
                  <a:t>因此，</a:t>
                </a:r>
                <a:r>
                  <a:rPr lang="zh-CN" altLang="en-US" dirty="0">
                    <a:solidFill>
                      <a:srgbClr val="000000"/>
                    </a:solidFill>
                  </a:rPr>
                  <a:t>在</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1</m:t>
                        </m:r>
                      </m:sub>
                    </m:sSub>
                  </m:oMath>
                </a14:m>
                <a:r>
                  <a:rPr lang="zh-CN" altLang="en-US" dirty="0" smtClean="0">
                    <a:solidFill>
                      <a:srgbClr val="000000"/>
                    </a:solidFill>
                  </a:rPr>
                  <a:t>时刻该期权价值为</a:t>
                </a:r>
                <a:endParaRPr lang="en-US" altLang="zh-CN" dirty="0" smtClean="0">
                  <a:solidFill>
                    <a:srgbClr val="000000"/>
                  </a:solidFill>
                </a:endParaRPr>
              </a:p>
              <a:p>
                <a:pPr marL="0" indent="0">
                  <a:buNone/>
                </a:pPr>
                <a:r>
                  <a:rPr lang="en-US" altLang="zh-CN" dirty="0" smtClean="0">
                    <a:solidFill>
                      <a:srgbClr val="000000"/>
                    </a:solidFill>
                  </a:rPr>
                  <a:t>         </a:t>
                </a:r>
                <a14:m>
                  <m:oMath xmlns:m="http://schemas.openxmlformats.org/officeDocument/2006/math">
                    <m:sSub>
                      <m:sSubPr>
                        <m:ctrlPr>
                          <a:rPr lang="en-US" altLang="zh-CN" i="1">
                            <a:solidFill>
                              <a:srgbClr val="000000"/>
                            </a:solidFill>
                            <a:latin typeface="Cambria Math"/>
                          </a:rPr>
                        </m:ctrlPr>
                      </m:sSubPr>
                      <m:e>
                        <m:r>
                          <a:rPr lang="en-US" altLang="zh-CN" i="1">
                            <a:solidFill>
                              <a:srgbClr val="000000"/>
                            </a:solidFill>
                            <a:latin typeface="Cambria Math"/>
                          </a:rPr>
                          <m:t>𝑐</m:t>
                        </m:r>
                      </m:e>
                      <m:sub>
                        <m:r>
                          <a:rPr lang="en-US" altLang="zh-CN" i="1">
                            <a:solidFill>
                              <a:srgbClr val="000000"/>
                            </a:solidFill>
                            <a:latin typeface="Cambria Math"/>
                          </a:rPr>
                          <m:t>1</m:t>
                        </m:r>
                      </m:sub>
                    </m:sSub>
                    <m:r>
                      <a:rPr lang="en-US" altLang="zh-CN" i="1">
                        <a:solidFill>
                          <a:srgbClr val="000000"/>
                        </a:solidFill>
                        <a:latin typeface="Cambria Math"/>
                      </a:rPr>
                      <m:t>+</m:t>
                    </m:r>
                    <m:sSup>
                      <m:sSupPr>
                        <m:ctrlPr>
                          <a:rPr lang="en-US" altLang="zh-CN" i="1">
                            <a:solidFill>
                              <a:srgbClr val="000000"/>
                            </a:solidFill>
                            <a:latin typeface="Cambria Math"/>
                          </a:rPr>
                        </m:ctrlPr>
                      </m:sSupPr>
                      <m:e>
                        <m:r>
                          <a:rPr lang="en-US" altLang="zh-CN" i="1">
                            <a:solidFill>
                              <a:srgbClr val="000000"/>
                            </a:solidFill>
                            <a:latin typeface="Cambria Math"/>
                          </a:rPr>
                          <m:t>𝑒</m:t>
                        </m:r>
                      </m:e>
                      <m:sup>
                        <m:r>
                          <a:rPr lang="en-US" altLang="zh-CN" i="1">
                            <a:solidFill>
                              <a:srgbClr val="000000"/>
                            </a:solidFill>
                            <a:latin typeface="Cambria Math"/>
                          </a:rPr>
                          <m:t>−</m:t>
                        </m:r>
                        <m:r>
                          <a:rPr lang="en-US" altLang="zh-CN" i="1">
                            <a:solidFill>
                              <a:srgbClr val="000000"/>
                            </a:solidFill>
                            <a:latin typeface="Cambria Math"/>
                          </a:rPr>
                          <m:t>𝑞</m:t>
                        </m:r>
                        <m:r>
                          <a:rPr lang="en-US" altLang="zh-CN" i="1">
                            <a:solidFill>
                              <a:srgbClr val="000000"/>
                            </a:solidFill>
                            <a:latin typeface="Cambria Math"/>
                          </a:rPr>
                          <m:t>(</m:t>
                        </m:r>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2</m:t>
                            </m:r>
                          </m:sub>
                        </m:sSub>
                        <m:r>
                          <a:rPr lang="en-US" altLang="zh-CN" i="1">
                            <a:solidFill>
                              <a:srgbClr val="000000"/>
                            </a:solidFill>
                            <a:latin typeface="Cambria Math"/>
                          </a:rPr>
                          <m:t>−</m:t>
                        </m:r>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1</m:t>
                            </m:r>
                          </m:sub>
                        </m:sSub>
                        <m:r>
                          <a:rPr lang="en-US" altLang="zh-CN" i="1">
                            <a:solidFill>
                              <a:srgbClr val="000000"/>
                            </a:solidFill>
                            <a:latin typeface="Cambria Math"/>
                          </a:rPr>
                          <m:t>)</m:t>
                        </m:r>
                      </m:sup>
                    </m:sSup>
                    <m:r>
                      <m:rPr>
                        <m:sty m:val="p"/>
                      </m:rPr>
                      <a:rPr lang="en-US" altLang="zh-CN" b="0" i="0" smtClean="0">
                        <a:solidFill>
                          <a:srgbClr val="000000"/>
                        </a:solidFill>
                        <a:latin typeface="Cambria Math"/>
                      </a:rPr>
                      <m:t>max</m:t>
                    </m:r>
                    <m:r>
                      <a:rPr lang="en-US" altLang="zh-CN" b="0" i="1" smtClean="0">
                        <a:solidFill>
                          <a:srgbClr val="000000"/>
                        </a:solidFill>
                        <a:latin typeface="Cambria Math"/>
                      </a:rPr>
                      <m:t>⁡(0,</m:t>
                    </m:r>
                    <m:r>
                      <a:rPr lang="en-US" altLang="zh-CN" i="1">
                        <a:solidFill>
                          <a:srgbClr val="000000"/>
                        </a:solidFill>
                        <a:latin typeface="Cambria Math"/>
                      </a:rPr>
                      <m:t>𝑋</m:t>
                    </m:r>
                    <m:sSup>
                      <m:sSupPr>
                        <m:ctrlPr>
                          <a:rPr lang="en-US" altLang="zh-CN" i="1">
                            <a:solidFill>
                              <a:srgbClr val="000000"/>
                            </a:solidFill>
                            <a:latin typeface="Cambria Math"/>
                          </a:rPr>
                        </m:ctrlPr>
                      </m:sSupPr>
                      <m:e>
                        <m:r>
                          <a:rPr lang="en-US" altLang="zh-CN" i="1">
                            <a:solidFill>
                              <a:srgbClr val="000000"/>
                            </a:solidFill>
                            <a:latin typeface="Cambria Math"/>
                          </a:rPr>
                          <m:t>𝑒</m:t>
                        </m:r>
                      </m:e>
                      <m:sup>
                        <m:r>
                          <a:rPr lang="en-US" altLang="zh-CN" i="1">
                            <a:solidFill>
                              <a:srgbClr val="000000"/>
                            </a:solidFill>
                            <a:latin typeface="Cambria Math"/>
                          </a:rPr>
                          <m:t>−</m:t>
                        </m:r>
                        <m:d>
                          <m:dPr>
                            <m:ctrlPr>
                              <a:rPr lang="en-US" altLang="zh-CN" b="0" i="1" smtClean="0">
                                <a:solidFill>
                                  <a:srgbClr val="000000"/>
                                </a:solidFill>
                                <a:latin typeface="Cambria Math"/>
                              </a:rPr>
                            </m:ctrlPr>
                          </m:dPr>
                          <m:e>
                            <m:r>
                              <a:rPr lang="en-US" altLang="zh-CN" i="1">
                                <a:solidFill>
                                  <a:srgbClr val="000000"/>
                                </a:solidFill>
                                <a:latin typeface="Cambria Math"/>
                              </a:rPr>
                              <m:t>𝑟</m:t>
                            </m:r>
                            <m:r>
                              <a:rPr lang="en-US" altLang="zh-CN" b="0" i="1" smtClean="0">
                                <a:solidFill>
                                  <a:srgbClr val="000000"/>
                                </a:solidFill>
                                <a:latin typeface="Cambria Math"/>
                              </a:rPr>
                              <m:t>−</m:t>
                            </m:r>
                            <m:r>
                              <a:rPr lang="en-US" altLang="zh-CN" b="0" i="1" smtClean="0">
                                <a:solidFill>
                                  <a:srgbClr val="000000"/>
                                </a:solidFill>
                                <a:latin typeface="Cambria Math"/>
                              </a:rPr>
                              <m:t>𝑞</m:t>
                            </m:r>
                          </m:e>
                        </m:d>
                        <m:d>
                          <m:dPr>
                            <m:ctrlPr>
                              <a:rPr lang="en-US" altLang="zh-CN" i="1">
                                <a:solidFill>
                                  <a:srgbClr val="000000"/>
                                </a:solidFill>
                                <a:latin typeface="Cambria Math"/>
                              </a:rPr>
                            </m:ctrlPr>
                          </m:dPr>
                          <m:e>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2</m:t>
                                </m:r>
                              </m:sub>
                            </m:sSub>
                            <m:r>
                              <a:rPr lang="en-US" altLang="zh-CN" i="1">
                                <a:solidFill>
                                  <a:srgbClr val="000000"/>
                                </a:solidFill>
                                <a:latin typeface="Cambria Math"/>
                              </a:rPr>
                              <m:t>−</m:t>
                            </m:r>
                            <m:sSub>
                              <m:sSubPr>
                                <m:ctrlPr>
                                  <a:rPr lang="en-US" altLang="zh-CN" i="1">
                                    <a:solidFill>
                                      <a:srgbClr val="000000"/>
                                    </a:solidFill>
                                    <a:latin typeface="Cambria Math"/>
                                  </a:rPr>
                                </m:ctrlPr>
                              </m:sSubPr>
                              <m:e>
                                <m:r>
                                  <a:rPr lang="en-US" altLang="zh-CN" i="1">
                                    <a:solidFill>
                                      <a:srgbClr val="000000"/>
                                    </a:solidFill>
                                    <a:latin typeface="Cambria Math"/>
                                  </a:rPr>
                                  <m:t>𝑡</m:t>
                                </m:r>
                              </m:e>
                              <m:sub>
                                <m:r>
                                  <a:rPr lang="en-US" altLang="zh-CN" i="1">
                                    <a:solidFill>
                                      <a:srgbClr val="000000"/>
                                    </a:solidFill>
                                    <a:latin typeface="Cambria Math"/>
                                  </a:rPr>
                                  <m:t>1</m:t>
                                </m:r>
                              </m:sub>
                            </m:sSub>
                          </m:e>
                        </m:d>
                      </m:sup>
                    </m:sSup>
                    <m:r>
                      <a:rPr lang="en-US" altLang="zh-CN" b="0" i="0" smtClean="0">
                        <a:solidFill>
                          <a:srgbClr val="000000"/>
                        </a:solidFill>
                        <a:latin typeface="Cambria Math"/>
                      </a:rPr>
                      <m:t>−</m:t>
                    </m:r>
                    <m:sSub>
                      <m:sSubPr>
                        <m:ctrlPr>
                          <a:rPr lang="en-US" altLang="zh-CN" i="1">
                            <a:solidFill>
                              <a:srgbClr val="000000"/>
                            </a:solidFill>
                            <a:latin typeface="Cambria Math"/>
                          </a:rPr>
                        </m:ctrlPr>
                      </m:sSubPr>
                      <m:e>
                        <m:r>
                          <a:rPr lang="en-US" altLang="zh-CN" i="1">
                            <a:solidFill>
                              <a:srgbClr val="000000"/>
                            </a:solidFill>
                            <a:latin typeface="Cambria Math"/>
                          </a:rPr>
                          <m:t>𝑆</m:t>
                        </m:r>
                      </m:e>
                      <m:sub>
                        <m:r>
                          <a:rPr lang="en-US" altLang="zh-CN" i="1">
                            <a:solidFill>
                              <a:srgbClr val="000000"/>
                            </a:solidFill>
                            <a:latin typeface="Cambria Math"/>
                          </a:rPr>
                          <m:t>1</m:t>
                        </m:r>
                      </m:sub>
                    </m:sSub>
                  </m:oMath>
                </a14:m>
                <a:r>
                  <a:rPr lang="en-US" altLang="zh-CN" dirty="0" smtClean="0"/>
                  <a:t>)</a:t>
                </a:r>
                <a:endParaRPr lang="zh-CN" altLang="en-US"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1750" r="-74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19:31</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20</a:t>
            </a:fld>
            <a:endParaRPr lang="en-US" altLang="zh-CN" dirty="0"/>
          </a:p>
        </p:txBody>
      </p:sp>
    </p:spTree>
    <p:extLst>
      <p:ext uri="{BB962C8B-B14F-4D97-AF65-F5344CB8AC3E}">
        <p14:creationId xmlns:p14="http://schemas.microsoft.com/office/powerpoint/2010/main" val="2053676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多资产期权</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多资产期权（</a:t>
            </a:r>
            <a:r>
              <a:rPr lang="en-US" altLang="zh-CN" dirty="0"/>
              <a:t>Multi-asset Options</a:t>
            </a:r>
            <a:r>
              <a:rPr lang="zh-CN" altLang="en-US" dirty="0"/>
              <a:t>）中往往包含两个或两个以上标的资产，这就带来了多维的概念，比如两种标的资产的情况下是三维的，包括两种资产价格和时间因素。在三维或多维概念下，我们必须考虑标的资产之间的相关关系，相应地产生了伊藤引理和</a:t>
            </a:r>
            <a:r>
              <a:rPr lang="en-US" altLang="zh-CN" dirty="0"/>
              <a:t>B-S-M</a:t>
            </a:r>
            <a:r>
              <a:rPr lang="zh-CN" altLang="en-US" dirty="0"/>
              <a:t>模型在多维世界中的拓展</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19:32</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21</a:t>
            </a:fld>
            <a:endParaRPr lang="en-US" altLang="zh-CN" dirty="0"/>
          </a:p>
        </p:txBody>
      </p:sp>
    </p:spTree>
    <p:extLst>
      <p:ext uri="{BB962C8B-B14F-4D97-AF65-F5344CB8AC3E}">
        <p14:creationId xmlns:p14="http://schemas.microsoft.com/office/powerpoint/2010/main" val="4107701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多资产期权</a:t>
            </a:r>
            <a:endParaRPr lang="zh-CN" altLang="en-US" dirty="0"/>
          </a:p>
        </p:txBody>
      </p:sp>
      <p:sp>
        <p:nvSpPr>
          <p:cNvPr id="3" name="内容占位符 2"/>
          <p:cNvSpPr>
            <a:spLocks noGrp="1"/>
          </p:cNvSpPr>
          <p:nvPr>
            <p:ph idx="1"/>
          </p:nvPr>
        </p:nvSpPr>
        <p:spPr/>
        <p:txBody>
          <a:bodyPr/>
          <a:lstStyle/>
          <a:p>
            <a:r>
              <a:rPr lang="zh-CN" altLang="en-US" dirty="0"/>
              <a:t>彩虹期权（</a:t>
            </a:r>
            <a:r>
              <a:rPr lang="en-US" altLang="zh-CN" dirty="0"/>
              <a:t>Rainbow Options</a:t>
            </a:r>
            <a:r>
              <a:rPr lang="zh-CN" altLang="en-US" dirty="0"/>
              <a:t>）是指标的资产有两种以上的期权，比如篮子期权（</a:t>
            </a:r>
            <a:r>
              <a:rPr lang="en-US" altLang="zh-CN" dirty="0"/>
              <a:t>Basket Options</a:t>
            </a:r>
            <a:r>
              <a:rPr lang="zh-CN" altLang="en-US" dirty="0"/>
              <a:t>）。篮子期权的回报取决于一篮子资产的价值。这些资产包括单个股票、股票指数或是外汇等。这种期权在现代的结构化产品中非常多见。 </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19:33</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22</a:t>
            </a:fld>
            <a:endParaRPr lang="en-US" altLang="zh-CN" dirty="0"/>
          </a:p>
        </p:txBody>
      </p:sp>
    </p:spTree>
    <p:extLst>
      <p:ext uri="{BB962C8B-B14F-4D97-AF65-F5344CB8AC3E}">
        <p14:creationId xmlns:p14="http://schemas.microsoft.com/office/powerpoint/2010/main" val="2355872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多资产期权</a:t>
            </a:r>
            <a:endParaRPr lang="zh-CN" altLang="en-US" dirty="0"/>
          </a:p>
        </p:txBody>
      </p:sp>
      <p:sp>
        <p:nvSpPr>
          <p:cNvPr id="3" name="内容占位符 2"/>
          <p:cNvSpPr>
            <a:spLocks noGrp="1"/>
          </p:cNvSpPr>
          <p:nvPr>
            <p:ph idx="1"/>
          </p:nvPr>
        </p:nvSpPr>
        <p:spPr/>
        <p:txBody>
          <a:bodyPr/>
          <a:lstStyle/>
          <a:p>
            <a:r>
              <a:rPr lang="zh-CN" altLang="en-US" dirty="0"/>
              <a:t>资产交换期权（</a:t>
            </a:r>
            <a:r>
              <a:rPr lang="en-US" altLang="zh-CN" dirty="0"/>
              <a:t>Exchange Options</a:t>
            </a:r>
            <a:r>
              <a:rPr lang="zh-CN" altLang="en-US" dirty="0"/>
              <a:t>）是另一种常见的多资产期权，它可以有多种形式：比如对于一个美国投资者而言，用澳元购买日元的期权就是用一种外币资产交换另一种外币资产的期权，股权收购要约（</a:t>
            </a:r>
            <a:r>
              <a:rPr lang="en-US" altLang="zh-CN" dirty="0"/>
              <a:t>Stock Tender Offer</a:t>
            </a:r>
            <a:r>
              <a:rPr lang="zh-CN" altLang="en-US" dirty="0"/>
              <a:t>）则可以看成是用一个公司的股份换取另一个公司股份的期权。</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19:33</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23</a:t>
            </a:fld>
            <a:endParaRPr lang="en-US" altLang="zh-CN" dirty="0"/>
          </a:p>
        </p:txBody>
      </p:sp>
    </p:spTree>
    <p:extLst>
      <p:ext uri="{BB962C8B-B14F-4D97-AF65-F5344CB8AC3E}">
        <p14:creationId xmlns:p14="http://schemas.microsoft.com/office/powerpoint/2010/main" val="358651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其他奇异期权</a:t>
            </a:r>
            <a:endParaRPr lang="zh-CN" altLang="en-US" dirty="0"/>
          </a:p>
        </p:txBody>
      </p:sp>
      <p:sp>
        <p:nvSpPr>
          <p:cNvPr id="3" name="内容占位符 2"/>
          <p:cNvSpPr>
            <a:spLocks noGrp="1"/>
          </p:cNvSpPr>
          <p:nvPr>
            <p:ph idx="1"/>
          </p:nvPr>
        </p:nvSpPr>
        <p:spPr>
          <a:xfrm>
            <a:off x="467544" y="1196752"/>
            <a:ext cx="8229600" cy="4530725"/>
          </a:xfrm>
        </p:spPr>
        <p:txBody>
          <a:bodyPr/>
          <a:lstStyle/>
          <a:p>
            <a:r>
              <a:rPr lang="zh-CN" altLang="en-US" dirty="0"/>
              <a:t>俄式期权，是一种永远不会到期的美式回溯期权，期权持有者可以选择任意时刻执行，执行时收到资产价格的历史最大值（这时回溯时段是整个历史）。</a:t>
            </a:r>
          </a:p>
          <a:p>
            <a:r>
              <a:rPr lang="zh-CN" altLang="en-US" dirty="0" smtClean="0"/>
              <a:t>梯子</a:t>
            </a:r>
            <a:r>
              <a:rPr lang="zh-CN" altLang="en-US" dirty="0"/>
              <a:t>期权，一种离散取样的回溯期权，但离散取样的是资产价格而非时间，假设设定的价格梯子是</a:t>
            </a:r>
            <a:r>
              <a:rPr lang="en-US" altLang="zh-CN" dirty="0"/>
              <a:t>5</a:t>
            </a:r>
            <a:r>
              <a:rPr lang="zh-CN" altLang="en-US" dirty="0"/>
              <a:t>美元，</a:t>
            </a:r>
            <a:r>
              <a:rPr lang="en-US" altLang="zh-CN" dirty="0"/>
              <a:t>10</a:t>
            </a:r>
            <a:r>
              <a:rPr lang="zh-CN" altLang="en-US" dirty="0"/>
              <a:t>美元，</a:t>
            </a:r>
            <a:r>
              <a:rPr lang="en-US" altLang="zh-CN" dirty="0"/>
              <a:t>……</a:t>
            </a:r>
            <a:r>
              <a:rPr lang="zh-CN" altLang="en-US" dirty="0"/>
              <a:t>，</a:t>
            </a:r>
            <a:r>
              <a:rPr lang="en-US" altLang="zh-CN" dirty="0"/>
              <a:t>55</a:t>
            </a:r>
            <a:r>
              <a:rPr lang="zh-CN" altLang="en-US" dirty="0"/>
              <a:t>美元，</a:t>
            </a:r>
            <a:r>
              <a:rPr lang="en-US" altLang="zh-CN" dirty="0"/>
              <a:t>60</a:t>
            </a:r>
            <a:r>
              <a:rPr lang="zh-CN" altLang="en-US" dirty="0"/>
              <a:t>美元，</a:t>
            </a:r>
            <a:r>
              <a:rPr lang="en-US" altLang="zh-CN" dirty="0"/>
              <a:t>…</a:t>
            </a:r>
            <a:r>
              <a:rPr lang="zh-CN" altLang="en-US" dirty="0"/>
              <a:t>，如果回溯期内资产价格的最大值是</a:t>
            </a:r>
            <a:r>
              <a:rPr lang="en-US" altLang="zh-CN" dirty="0"/>
              <a:t>58</a:t>
            </a:r>
            <a:r>
              <a:rPr lang="zh-CN" altLang="en-US" dirty="0"/>
              <a:t>，则使用</a:t>
            </a:r>
            <a:r>
              <a:rPr lang="en-US" altLang="zh-CN" dirty="0"/>
              <a:t>55</a:t>
            </a:r>
            <a:r>
              <a:rPr lang="zh-CN" altLang="en-US" dirty="0"/>
              <a:t>美元作为计算回报的最大值</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19:34</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24</a:t>
            </a:fld>
            <a:endParaRPr lang="en-US" altLang="zh-CN" dirty="0"/>
          </a:p>
        </p:txBody>
      </p:sp>
    </p:spTree>
    <p:extLst>
      <p:ext uri="{BB962C8B-B14F-4D97-AF65-F5344CB8AC3E}">
        <p14:creationId xmlns:p14="http://schemas.microsoft.com/office/powerpoint/2010/main" val="1974655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其他奇异期权</a:t>
            </a:r>
            <a:endParaRPr lang="zh-CN" altLang="en-US" dirty="0"/>
          </a:p>
        </p:txBody>
      </p:sp>
      <p:sp>
        <p:nvSpPr>
          <p:cNvPr id="3" name="内容占位符 2"/>
          <p:cNvSpPr>
            <a:spLocks noGrp="1"/>
          </p:cNvSpPr>
          <p:nvPr>
            <p:ph idx="1"/>
          </p:nvPr>
        </p:nvSpPr>
        <p:spPr/>
        <p:txBody>
          <a:bodyPr/>
          <a:lstStyle/>
          <a:p>
            <a:r>
              <a:rPr lang="zh-CN" altLang="en-US" dirty="0" smtClean="0"/>
              <a:t>回溯</a:t>
            </a:r>
            <a:r>
              <a:rPr lang="zh-CN" altLang="en-US" dirty="0"/>
              <a:t>－亚式期权，这种期权的价值受到多个路径依赖变量的影响，是回溯期权和亚式期权的结合。</a:t>
            </a:r>
          </a:p>
          <a:p>
            <a:r>
              <a:rPr lang="zh-CN" altLang="en-US" dirty="0" smtClean="0"/>
              <a:t>巴黎</a:t>
            </a:r>
            <a:r>
              <a:rPr lang="zh-CN" altLang="en-US" dirty="0"/>
              <a:t>期权，是一种障碍期权，但是其障碍特征只有在标的资产价格在障碍值之外保持了预先要求的时间长度之后，才会被触发。</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19:34</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25</a:t>
            </a:fld>
            <a:endParaRPr lang="en-US" altLang="zh-CN" dirty="0"/>
          </a:p>
        </p:txBody>
      </p:sp>
    </p:spTree>
    <p:extLst>
      <p:ext uri="{BB962C8B-B14F-4D97-AF65-F5344CB8AC3E}">
        <p14:creationId xmlns:p14="http://schemas.microsoft.com/office/powerpoint/2010/main" val="1808832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奇异期权的主要性质</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smtClean="0"/>
              <a:t>分</a:t>
            </a:r>
            <a:r>
              <a:rPr lang="zh-CN" altLang="en-US" dirty="0"/>
              <a:t>拆与组合</a:t>
            </a:r>
          </a:p>
          <a:p>
            <a:r>
              <a:rPr lang="zh-CN" altLang="en-US" dirty="0" smtClean="0"/>
              <a:t>弱</a:t>
            </a:r>
            <a:r>
              <a:rPr lang="zh-CN" altLang="en-US" dirty="0"/>
              <a:t>式路径依赖</a:t>
            </a:r>
          </a:p>
          <a:p>
            <a:r>
              <a:rPr lang="zh-CN" altLang="en-US" dirty="0" smtClean="0"/>
              <a:t>强式</a:t>
            </a:r>
            <a:r>
              <a:rPr lang="zh-CN" altLang="en-US" dirty="0"/>
              <a:t>路径依赖</a:t>
            </a:r>
          </a:p>
          <a:p>
            <a:r>
              <a:rPr lang="zh-CN" altLang="en-US" dirty="0" smtClean="0"/>
              <a:t>时间</a:t>
            </a:r>
            <a:r>
              <a:rPr lang="zh-CN" altLang="en-US" dirty="0"/>
              <a:t>依赖</a:t>
            </a:r>
          </a:p>
          <a:p>
            <a:r>
              <a:rPr lang="zh-CN" altLang="en-US" dirty="0" smtClean="0"/>
              <a:t>维数</a:t>
            </a:r>
            <a:endParaRPr lang="zh-CN" altLang="en-US" dirty="0"/>
          </a:p>
          <a:p>
            <a:r>
              <a:rPr lang="zh-CN" altLang="en-US" dirty="0" smtClean="0"/>
              <a:t>期权</a:t>
            </a:r>
            <a:r>
              <a:rPr lang="zh-CN" altLang="en-US" dirty="0"/>
              <a:t>的阶数</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19:35</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26</a:t>
            </a:fld>
            <a:endParaRPr lang="en-US" altLang="zh-CN" dirty="0"/>
          </a:p>
        </p:txBody>
      </p:sp>
    </p:spTree>
    <p:extLst>
      <p:ext uri="{BB962C8B-B14F-4D97-AF65-F5344CB8AC3E}">
        <p14:creationId xmlns:p14="http://schemas.microsoft.com/office/powerpoint/2010/main" val="963261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624013" y="333375"/>
            <a:ext cx="5689600" cy="1081088"/>
          </a:xfrm>
        </p:spPr>
        <p:txBody>
          <a:bodyPr/>
          <a:lstStyle/>
          <a:p>
            <a:pPr marL="53975" eaLnBrk="1" hangingPunct="1"/>
            <a:r>
              <a:rPr lang="en-US" altLang="zh-CN" smtClean="0">
                <a:solidFill>
                  <a:srgbClr val="0044AC"/>
                </a:solidFill>
              </a:rPr>
              <a:t>       </a:t>
            </a:r>
            <a:r>
              <a:rPr lang="zh-CN" altLang="en-US"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smtClean="0"/>
              <a:t>Any Questions</a:t>
            </a:r>
            <a:r>
              <a:rPr lang="zh-CN" altLang="en-US" sz="2800" smtClean="0"/>
              <a:t>？</a:t>
            </a:r>
            <a:endParaRPr lang="en-US" altLang="zh-CN" sz="2800" smtClean="0"/>
          </a:p>
          <a:p>
            <a:pPr eaLnBrk="1" hangingPunct="1"/>
            <a:endParaRPr lang="en-US" altLang="zh-CN" sz="280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5"/>
            <a:ext cx="2082800" cy="2751138"/>
          </a:xfrm>
          <a:noFill/>
        </p:spPr>
      </p:pic>
      <p:sp>
        <p:nvSpPr>
          <p:cNvPr id="2" name="日期占位符 1"/>
          <p:cNvSpPr>
            <a:spLocks noGrp="1"/>
          </p:cNvSpPr>
          <p:nvPr>
            <p:ph type="dt" sz="half" idx="10"/>
          </p:nvPr>
        </p:nvSpPr>
        <p:spPr/>
        <p:txBody>
          <a:bodyPr/>
          <a:lstStyle/>
          <a:p>
            <a:pPr>
              <a:defRPr/>
            </a:pPr>
            <a:fld id="{F528979E-A2AD-477E-8BA8-41A0B1FB412F}" type="datetime10">
              <a:rPr lang="zh-CN" altLang="en-US" smtClean="0"/>
              <a:pPr>
                <a:defRPr/>
              </a:pPr>
              <a:t>19:27</a:t>
            </a:fld>
            <a:endParaRPr lang="en-US" altLang="zh-CN"/>
          </a:p>
        </p:txBody>
      </p:sp>
      <p:sp>
        <p:nvSpPr>
          <p:cNvPr id="4" name="页脚占位符 3"/>
          <p:cNvSpPr>
            <a:spLocks noGrp="1"/>
          </p:cNvSpPr>
          <p:nvPr>
            <p:ph type="ftr" sz="quarter" idx="11"/>
          </p:nvPr>
        </p:nvSpPr>
        <p:spPr>
          <a:xfrm>
            <a:off x="2699792" y="6381327"/>
            <a:ext cx="3888432" cy="340147"/>
          </a:xfrm>
        </p:spPr>
        <p:txBody>
          <a:bodyPr/>
          <a:lstStyle/>
          <a:p>
            <a:pPr>
              <a:defRPr/>
            </a:pPr>
            <a:r>
              <a:rPr lang="en-US" altLang="zh-CN" smtClean="0"/>
              <a:t>Copyright ©2012  Zheng, Zhenlong &amp; Chen, Rong, XMU</a:t>
            </a:r>
            <a:endParaRPr lang="zh-CN" altLang="en-US" dirty="0"/>
          </a:p>
        </p:txBody>
      </p:sp>
      <p:sp>
        <p:nvSpPr>
          <p:cNvPr id="5" name="灯片编号占位符 4"/>
          <p:cNvSpPr>
            <a:spLocks noGrp="1"/>
          </p:cNvSpPr>
          <p:nvPr>
            <p:ph type="sldNum" sz="quarter" idx="12"/>
          </p:nvPr>
        </p:nvSpPr>
        <p:spPr/>
        <p:txBody>
          <a:bodyPr/>
          <a:lstStyle/>
          <a:p>
            <a:pPr>
              <a:defRPr/>
            </a:pPr>
            <a:fld id="{5CC2B108-31DF-4FE0-8872-C4A8491C00B8}" type="slidenum">
              <a:rPr lang="en-US" altLang="zh-CN" smtClean="0"/>
              <a:pPr>
                <a:defRPr/>
              </a:pPr>
              <a:t>27</a:t>
            </a:fld>
            <a:endParaRPr lang="en-US" altLang="zh-CN"/>
          </a:p>
        </p:txBody>
      </p:sp>
    </p:spTree>
    <p:extLst>
      <p:ext uri="{BB962C8B-B14F-4D97-AF65-F5344CB8AC3E}">
        <p14:creationId xmlns:p14="http://schemas.microsoft.com/office/powerpoint/2010/main" val="3531142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682" name="Picture 2"/>
          <p:cNvPicPr>
            <a:picLocks noGrp="1" noChangeAspect="1" noChangeArrowheads="1"/>
          </p:cNvPicPr>
          <p:nvPr>
            <p:ph idx="4294967295"/>
          </p:nvPr>
        </p:nvPicPr>
        <p:blipFill>
          <a:blip r:embed="rId3" cstate="print"/>
          <a:srcRect/>
          <a:stretch>
            <a:fillRect/>
          </a:stretch>
        </p:blipFill>
        <p:spPr>
          <a:xfrm>
            <a:off x="714375" y="0"/>
            <a:ext cx="7786688" cy="6858000"/>
          </a:xfrm>
        </p:spPr>
      </p:pic>
      <p:sp>
        <p:nvSpPr>
          <p:cNvPr id="284675" name="TextBox 2"/>
          <p:cNvSpPr txBox="1">
            <a:spLocks noChangeArrowheads="1"/>
          </p:cNvSpPr>
          <p:nvPr/>
        </p:nvSpPr>
        <p:spPr bwMode="auto">
          <a:xfrm>
            <a:off x="2143125" y="4000500"/>
            <a:ext cx="4857750" cy="369888"/>
          </a:xfrm>
          <a:prstGeom prst="rect">
            <a:avLst/>
          </a:prstGeom>
          <a:noFill/>
          <a:ln w="9525">
            <a:noFill/>
            <a:miter lim="800000"/>
            <a:headEnd/>
            <a:tailEnd/>
          </a:ln>
        </p:spPr>
        <p:txBody>
          <a:bodyPr>
            <a:spAutoFit/>
          </a:bodyPr>
          <a:lstStyle/>
          <a:p>
            <a:endParaRPr lang="zh-CN" altLang="en-US">
              <a:ea typeface="华文细黑" pitchFamily="2" charset="-122"/>
            </a:endParaRPr>
          </a:p>
        </p:txBody>
      </p:sp>
      <p:sp>
        <p:nvSpPr>
          <p:cNvPr id="2" name="日期占位符 1"/>
          <p:cNvSpPr>
            <a:spLocks noGrp="1"/>
          </p:cNvSpPr>
          <p:nvPr>
            <p:ph type="dt" sz="half" idx="10"/>
          </p:nvPr>
        </p:nvSpPr>
        <p:spPr/>
        <p:txBody>
          <a:bodyPr/>
          <a:lstStyle/>
          <a:p>
            <a:pPr>
              <a:defRPr/>
            </a:pPr>
            <a:fld id="{902ABB16-F563-4233-B5AB-66941FEC2045}" type="datetime10">
              <a:rPr lang="zh-CN" altLang="en-US" smtClean="0"/>
              <a:pPr>
                <a:defRPr/>
              </a:pPr>
              <a:t>19:27</a:t>
            </a:fld>
            <a:endParaRPr lang="en-US" altLang="zh-CN"/>
          </a:p>
        </p:txBody>
      </p:sp>
      <p:sp>
        <p:nvSpPr>
          <p:cNvPr id="3" name="页脚占位符 2"/>
          <p:cNvSpPr>
            <a:spLocks noGrp="1"/>
          </p:cNvSpPr>
          <p:nvPr>
            <p:ph type="ftr" sz="quarter" idx="11"/>
          </p:nvPr>
        </p:nvSpPr>
        <p:spPr/>
        <p:txBody>
          <a:bodyPr/>
          <a:lstStyle/>
          <a:p>
            <a:pPr>
              <a:defRPr/>
            </a:pPr>
            <a:r>
              <a:rPr lang="en-US" altLang="zh-CN" smtClean="0"/>
              <a:t>Copyright ©2012  Zheng, Zhenlong &amp; Chen, Rong, XMU</a:t>
            </a:r>
            <a:endParaRPr lang="en-US" altLang="zh-CN"/>
          </a:p>
        </p:txBody>
      </p:sp>
      <p:sp>
        <p:nvSpPr>
          <p:cNvPr id="5" name="灯片编号占位符 4"/>
          <p:cNvSpPr>
            <a:spLocks noGrp="1"/>
          </p:cNvSpPr>
          <p:nvPr>
            <p:ph type="sldNum" sz="quarter" idx="12"/>
          </p:nvPr>
        </p:nvSpPr>
        <p:spPr/>
        <p:txBody>
          <a:bodyPr/>
          <a:lstStyle/>
          <a:p>
            <a:pPr>
              <a:defRPr/>
            </a:pPr>
            <a:fld id="{C9CDCDCA-3447-49FF-AF70-0CFC8C343134}" type="slidenum">
              <a:rPr lang="en-US" altLang="zh-CN" smtClean="0"/>
              <a:pPr>
                <a:defRPr/>
              </a:pPr>
              <a:t>28</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xit" presetSubtype="0" fill="hold" nodeType="clickEffect">
                                  <p:stCondLst>
                                    <p:cond delay="0"/>
                                  </p:stCondLst>
                                  <p:childTnLst>
                                    <p:animEffect transition="out" filter="fade">
                                      <p:cBhvr>
                                        <p:cTn id="6" dur="2000"/>
                                        <p:tgtEl>
                                          <p:spTgt spid="455682"/>
                                        </p:tgtEl>
                                      </p:cBhvr>
                                    </p:animEffect>
                                    <p:anim calcmode="lin" valueType="num">
                                      <p:cBhvr>
                                        <p:cTn id="7" dur="2000"/>
                                        <p:tgtEl>
                                          <p:spTgt spid="45568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55682"/>
                                        </p:tgtEl>
                                        <p:attrNameLst>
                                          <p:attrName>ppt_h</p:attrName>
                                        </p:attrNameLst>
                                      </p:cBhvr>
                                      <p:tavLst>
                                        <p:tav tm="0">
                                          <p:val>
                                            <p:strVal val="ppt_h"/>
                                          </p:val>
                                        </p:tav>
                                        <p:tav tm="100000">
                                          <p:val>
                                            <p:strVal val="ppt_h"/>
                                          </p:val>
                                        </p:tav>
                                      </p:tavLst>
                                    </p:anim>
                                    <p:set>
                                      <p:cBhvr>
                                        <p:cTn id="9" dur="1" fill="hold">
                                          <p:stCondLst>
                                            <p:cond delay="1999"/>
                                          </p:stCondLst>
                                        </p:cTn>
                                        <p:tgtEl>
                                          <p:spTgt spid="4556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常见的奇异期权</a:t>
            </a:r>
          </a:p>
        </p:txBody>
      </p:sp>
      <p:sp>
        <p:nvSpPr>
          <p:cNvPr id="3" name="内容占位符 2"/>
          <p:cNvSpPr>
            <a:spLocks noGrp="1"/>
          </p:cNvSpPr>
          <p:nvPr>
            <p:ph sz="half" idx="2"/>
          </p:nvPr>
        </p:nvSpPr>
        <p:spPr>
          <a:xfrm>
            <a:off x="467544" y="1340768"/>
            <a:ext cx="4040188" cy="3951288"/>
          </a:xfrm>
        </p:spPr>
        <p:txBody>
          <a:bodyPr/>
          <a:lstStyle/>
          <a:p>
            <a:r>
              <a:rPr lang="zh-CN" altLang="en-US" sz="3200" dirty="0"/>
              <a:t>一、两值期权</a:t>
            </a:r>
          </a:p>
          <a:p>
            <a:r>
              <a:rPr lang="zh-CN" altLang="en-US" sz="3200" dirty="0"/>
              <a:t>二、打包期权</a:t>
            </a:r>
          </a:p>
          <a:p>
            <a:r>
              <a:rPr lang="zh-CN" altLang="en-US" sz="3200" dirty="0"/>
              <a:t>三、障碍期权</a:t>
            </a:r>
          </a:p>
          <a:p>
            <a:r>
              <a:rPr lang="zh-CN" altLang="en-US" sz="3200" dirty="0"/>
              <a:t>四、亚式期权</a:t>
            </a:r>
          </a:p>
          <a:p>
            <a:r>
              <a:rPr lang="zh-CN" altLang="en-US" sz="3200" dirty="0"/>
              <a:t>五、回溯期权</a:t>
            </a:r>
          </a:p>
        </p:txBody>
      </p:sp>
      <p:sp>
        <p:nvSpPr>
          <p:cNvPr id="9" name="内容占位符 8"/>
          <p:cNvSpPr>
            <a:spLocks noGrp="1"/>
          </p:cNvSpPr>
          <p:nvPr>
            <p:ph sz="quarter" idx="4"/>
          </p:nvPr>
        </p:nvSpPr>
        <p:spPr>
          <a:xfrm>
            <a:off x="4644008" y="1340768"/>
            <a:ext cx="4041775" cy="3951288"/>
          </a:xfrm>
        </p:spPr>
        <p:txBody>
          <a:bodyPr/>
          <a:lstStyle/>
          <a:p>
            <a:r>
              <a:rPr lang="zh-CN" altLang="en-US" sz="3200" dirty="0"/>
              <a:t>六、远期开始期权</a:t>
            </a:r>
          </a:p>
          <a:p>
            <a:r>
              <a:rPr lang="zh-CN" altLang="en-US" sz="3200" dirty="0"/>
              <a:t>七、呐喊期权</a:t>
            </a:r>
          </a:p>
          <a:p>
            <a:r>
              <a:rPr lang="zh-CN" altLang="en-US" sz="3200" dirty="0"/>
              <a:t>八、复合期权和选择者期权</a:t>
            </a:r>
          </a:p>
          <a:p>
            <a:r>
              <a:rPr lang="zh-CN" altLang="en-US" sz="3200" dirty="0"/>
              <a:t>九、多资产期权</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3</a:t>
            </a:fld>
            <a:endParaRPr lang="en-US" altLang="zh-CN" dirty="0"/>
          </a:p>
        </p:txBody>
      </p:sp>
    </p:spTree>
    <p:extLst>
      <p:ext uri="{BB962C8B-B14F-4D97-AF65-F5344CB8AC3E}">
        <p14:creationId xmlns:p14="http://schemas.microsoft.com/office/powerpoint/2010/main" val="2024298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两值期权</a:t>
            </a:r>
          </a:p>
        </p:txBody>
      </p:sp>
      <p:sp>
        <p:nvSpPr>
          <p:cNvPr id="3" name="内容占位符 2"/>
          <p:cNvSpPr>
            <a:spLocks noGrp="1"/>
          </p:cNvSpPr>
          <p:nvPr>
            <p:ph idx="1"/>
          </p:nvPr>
        </p:nvSpPr>
        <p:spPr>
          <a:xfrm>
            <a:off x="457200" y="1196752"/>
            <a:ext cx="8229600" cy="4934173"/>
          </a:xfrm>
        </p:spPr>
        <p:txBody>
          <a:bodyPr/>
          <a:lstStyle/>
          <a:p>
            <a:r>
              <a:rPr lang="zh-CN" altLang="en-US" dirty="0"/>
              <a:t>一种是或有现金看涨期权（</a:t>
            </a:r>
            <a:r>
              <a:rPr lang="en-US" altLang="zh-CN" dirty="0"/>
              <a:t>Cash-or-nothing Call</a:t>
            </a:r>
            <a:r>
              <a:rPr lang="zh-CN" altLang="en-US" dirty="0"/>
              <a:t>）。到期日时，如果标的资产价格低于执行价格，该期权没有价值；如果高于执行价格，则该期权支付一个固定的数额</a:t>
            </a:r>
            <a:r>
              <a:rPr lang="en-US" altLang="zh-CN" dirty="0"/>
              <a:t>Q</a:t>
            </a:r>
            <a:r>
              <a:rPr lang="zh-CN" altLang="en-US" dirty="0" smtClean="0"/>
              <a:t>。其价值为</a:t>
            </a:r>
            <a:endParaRPr lang="zh-CN" altLang="en-US" dirty="0"/>
          </a:p>
          <a:p>
            <a:pPr marL="0" indent="0">
              <a:buNone/>
            </a:pPr>
            <a:r>
              <a:rPr lang="zh-CN" altLang="en-US" dirty="0" smtClean="0"/>
              <a:t>    </a:t>
            </a:r>
            <a:endParaRPr lang="en-US" altLang="zh-CN" dirty="0" smtClean="0"/>
          </a:p>
          <a:p>
            <a:r>
              <a:rPr lang="zh-CN" altLang="en-US" dirty="0" smtClean="0"/>
              <a:t>另</a:t>
            </a:r>
            <a:r>
              <a:rPr lang="zh-CN" altLang="en-US" dirty="0"/>
              <a:t>一种两值期权是或有资产看涨期权（</a:t>
            </a:r>
            <a:r>
              <a:rPr lang="en-US" altLang="zh-CN" dirty="0"/>
              <a:t>Asset-or-nothing Call</a:t>
            </a:r>
            <a:r>
              <a:rPr lang="zh-CN" altLang="en-US" dirty="0"/>
              <a:t>）。如果标的资产价格在到期日时低于执行价格，该期权没有价值；如果高于执行价格，则该期权支付一个等于资产价格本身的款额</a:t>
            </a:r>
            <a:r>
              <a:rPr lang="zh-CN" altLang="en-US" dirty="0" smtClean="0"/>
              <a:t>。其价值为</a:t>
            </a:r>
            <a:endParaRPr lang="zh-CN" altLang="en-US" dirty="0"/>
          </a:p>
          <a:p>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4</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2355184294"/>
              </p:ext>
            </p:extLst>
          </p:nvPr>
        </p:nvGraphicFramePr>
        <p:xfrm>
          <a:off x="3563888" y="3068960"/>
          <a:ext cx="2163762" cy="647700"/>
        </p:xfrm>
        <a:graphic>
          <a:graphicData uri="http://schemas.openxmlformats.org/presentationml/2006/ole">
            <mc:AlternateContent xmlns:mc="http://schemas.openxmlformats.org/markup-compatibility/2006">
              <mc:Choice xmlns:v="urn:schemas-microsoft-com:vml" Requires="v">
                <p:oleObj spid="_x0000_s469014" name="Equation" r:id="rId3" imgW="939600" imgH="266400" progId="Equation.DSMT4">
                  <p:embed/>
                </p:oleObj>
              </mc:Choice>
              <mc:Fallback>
                <p:oleObj name="Equation" r:id="rId3" imgW="939600" imgH="266400" progId="Equation.DSMT4">
                  <p:embed/>
                  <p:pic>
                    <p:nvPicPr>
                      <p:cNvPr id="0" name="Object 7"/>
                      <p:cNvPicPr>
                        <a:picLocks noChangeAspect="1" noChangeArrowheads="1"/>
                      </p:cNvPicPr>
                      <p:nvPr/>
                    </p:nvPicPr>
                    <p:blipFill>
                      <a:blip r:embed="rId4"/>
                      <a:srcRect/>
                      <a:stretch>
                        <a:fillRect/>
                      </a:stretch>
                    </p:blipFill>
                    <p:spPr bwMode="auto">
                      <a:xfrm>
                        <a:off x="3563888" y="3068960"/>
                        <a:ext cx="2163762" cy="647700"/>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12790882"/>
              </p:ext>
            </p:extLst>
          </p:nvPr>
        </p:nvGraphicFramePr>
        <p:xfrm>
          <a:off x="4499992" y="5517232"/>
          <a:ext cx="1052513" cy="619125"/>
        </p:xfrm>
        <a:graphic>
          <a:graphicData uri="http://schemas.openxmlformats.org/presentationml/2006/ole">
            <mc:AlternateContent xmlns:mc="http://schemas.openxmlformats.org/markup-compatibility/2006">
              <mc:Choice xmlns:v="urn:schemas-microsoft-com:vml" Requires="v">
                <p:oleObj spid="_x0000_s469015" name="Equation" r:id="rId5" imgW="507960" imgH="253800" progId="Equation.DSMT4">
                  <p:embed/>
                </p:oleObj>
              </mc:Choice>
              <mc:Fallback>
                <p:oleObj name="Equation" r:id="rId5" imgW="507960" imgH="253800" progId="Equation.DSMT4">
                  <p:embed/>
                  <p:pic>
                    <p:nvPicPr>
                      <p:cNvPr id="0" name="Object 10"/>
                      <p:cNvPicPr>
                        <a:picLocks noChangeAspect="1" noChangeArrowheads="1"/>
                      </p:cNvPicPr>
                      <p:nvPr/>
                    </p:nvPicPr>
                    <p:blipFill>
                      <a:blip r:embed="rId6"/>
                      <a:srcRect/>
                      <a:stretch>
                        <a:fillRect/>
                      </a:stretch>
                    </p:blipFill>
                    <p:spPr bwMode="auto">
                      <a:xfrm>
                        <a:off x="4499992" y="5517232"/>
                        <a:ext cx="1052513" cy="6191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34450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两值期权</a:t>
            </a:r>
          </a:p>
        </p:txBody>
      </p:sp>
      <p:sp>
        <p:nvSpPr>
          <p:cNvPr id="3" name="内容占位符 2"/>
          <p:cNvSpPr>
            <a:spLocks noGrp="1"/>
          </p:cNvSpPr>
          <p:nvPr>
            <p:ph idx="1"/>
          </p:nvPr>
        </p:nvSpPr>
        <p:spPr>
          <a:xfrm>
            <a:off x="467544" y="1412776"/>
            <a:ext cx="8229600" cy="4530725"/>
          </a:xfrm>
        </p:spPr>
        <p:txBody>
          <a:bodyPr/>
          <a:lstStyle/>
          <a:p>
            <a:r>
              <a:rPr lang="zh-CN" altLang="en-US" dirty="0"/>
              <a:t>常规期权往往可分解为两值期权的组合</a:t>
            </a:r>
            <a:r>
              <a:rPr lang="zh-CN" altLang="en-US" dirty="0" smtClean="0"/>
              <a:t>。</a:t>
            </a:r>
            <a:endParaRPr lang="en-US" altLang="zh-CN" dirty="0" smtClean="0"/>
          </a:p>
          <a:p>
            <a:pPr lvl="1"/>
            <a:r>
              <a:rPr lang="zh-CN" altLang="en-US" sz="3200" dirty="0" smtClean="0"/>
              <a:t>比如</a:t>
            </a:r>
            <a:r>
              <a:rPr lang="zh-CN" altLang="en-US" sz="3200" dirty="0"/>
              <a:t>一份常规欧式看涨期权就等于一份或有资产看涨期权多头和一份或有现金看涨期权空头之</a:t>
            </a:r>
            <a:r>
              <a:rPr lang="zh-CN" altLang="en-US" sz="3200" dirty="0" smtClean="0"/>
              <a:t>和</a:t>
            </a:r>
            <a:r>
              <a:rPr lang="zh-CN" altLang="en-US" sz="3200" dirty="0"/>
              <a:t>。</a:t>
            </a:r>
            <a:endParaRPr lang="en-US" altLang="zh-CN" sz="3200" dirty="0" smtClean="0"/>
          </a:p>
          <a:p>
            <a:pPr lvl="1"/>
            <a:r>
              <a:rPr lang="zh-CN" altLang="en-US" sz="3200" dirty="0" smtClean="0"/>
              <a:t>一</a:t>
            </a:r>
            <a:r>
              <a:rPr lang="zh-CN" altLang="en-US" sz="3200" dirty="0"/>
              <a:t>份常规欧式看跌期权等于一份或有资产看跌期权多头和一份或有现金看跌期权空头之和，其中的现金支付金额等于执行价格</a:t>
            </a:r>
            <a:r>
              <a:rPr lang="zh-CN" altLang="en-US" sz="3200" dirty="0" smtClean="0"/>
              <a:t>。</a:t>
            </a:r>
            <a:endParaRPr lang="zh-CN" altLang="en-US" sz="3200"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5</a:t>
            </a:fld>
            <a:endParaRPr lang="en-US" altLang="zh-CN" dirty="0"/>
          </a:p>
        </p:txBody>
      </p:sp>
    </p:spTree>
    <p:extLst>
      <p:ext uri="{BB962C8B-B14F-4D97-AF65-F5344CB8AC3E}">
        <p14:creationId xmlns:p14="http://schemas.microsoft.com/office/powerpoint/2010/main" val="541822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打包期权</a:t>
            </a:r>
          </a:p>
        </p:txBody>
      </p:sp>
      <p:sp>
        <p:nvSpPr>
          <p:cNvPr id="3" name="内容占位符 2"/>
          <p:cNvSpPr>
            <a:spLocks noGrp="1"/>
          </p:cNvSpPr>
          <p:nvPr>
            <p:ph idx="1"/>
          </p:nvPr>
        </p:nvSpPr>
        <p:spPr>
          <a:xfrm>
            <a:off x="457200" y="1340768"/>
            <a:ext cx="8229600" cy="4790157"/>
          </a:xfrm>
        </p:spPr>
        <p:txBody>
          <a:bodyPr/>
          <a:lstStyle/>
          <a:p>
            <a:r>
              <a:rPr lang="zh-CN" altLang="en-US" dirty="0"/>
              <a:t>所谓打包期权（</a:t>
            </a:r>
            <a:r>
              <a:rPr lang="en-US" altLang="zh-CN" dirty="0"/>
              <a:t>Packages</a:t>
            </a:r>
            <a:r>
              <a:rPr lang="zh-CN" altLang="en-US" dirty="0"/>
              <a:t>）是指由常规的欧式期权、远期合约、现金和标的资产等构成的证券组合，我们在第十三章介绍过的牛市差价、熊市差价、蝶式差价和跨式期权等均属于打包期权的范围。 </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6</a:t>
            </a:fld>
            <a:endParaRPr lang="en-US" altLang="zh-CN" dirty="0"/>
          </a:p>
        </p:txBody>
      </p:sp>
    </p:spTree>
    <p:extLst>
      <p:ext uri="{BB962C8B-B14F-4D97-AF65-F5344CB8AC3E}">
        <p14:creationId xmlns:p14="http://schemas.microsoft.com/office/powerpoint/2010/main" val="260193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障碍期权</a:t>
            </a:r>
          </a:p>
        </p:txBody>
      </p:sp>
      <p:sp>
        <p:nvSpPr>
          <p:cNvPr id="3" name="内容占位符 2"/>
          <p:cNvSpPr>
            <a:spLocks noGrp="1"/>
          </p:cNvSpPr>
          <p:nvPr>
            <p:ph idx="1"/>
          </p:nvPr>
        </p:nvSpPr>
        <p:spPr/>
        <p:txBody>
          <a:bodyPr/>
          <a:lstStyle/>
          <a:p>
            <a:r>
              <a:rPr lang="zh-CN" altLang="en-US" dirty="0"/>
              <a:t>障碍期权（</a:t>
            </a:r>
            <a:r>
              <a:rPr lang="en-US" altLang="zh-CN" dirty="0"/>
              <a:t>Barrier Options</a:t>
            </a:r>
            <a:r>
              <a:rPr lang="zh-CN" altLang="en-US" dirty="0"/>
              <a:t>）是指期权的回报依赖于标的资产的价格在一段特定时间内是否达到了某个特定的水平（临界值），这个临界值就叫做“障碍”水平。</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7</a:t>
            </a:fld>
            <a:endParaRPr lang="en-US" altLang="zh-CN" dirty="0"/>
          </a:p>
        </p:txBody>
      </p:sp>
    </p:spTree>
    <p:extLst>
      <p:ext uri="{BB962C8B-B14F-4D97-AF65-F5344CB8AC3E}">
        <p14:creationId xmlns:p14="http://schemas.microsoft.com/office/powerpoint/2010/main" val="991262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障碍期权</a:t>
            </a:r>
          </a:p>
        </p:txBody>
      </p:sp>
      <p:sp>
        <p:nvSpPr>
          <p:cNvPr id="3" name="内容占位符 2"/>
          <p:cNvSpPr>
            <a:spLocks noGrp="1"/>
          </p:cNvSpPr>
          <p:nvPr>
            <p:ph idx="1"/>
          </p:nvPr>
        </p:nvSpPr>
        <p:spPr/>
        <p:txBody>
          <a:bodyPr/>
          <a:lstStyle/>
          <a:p>
            <a:r>
              <a:rPr lang="zh-CN" altLang="en-US" dirty="0" smtClean="0"/>
              <a:t>敲</a:t>
            </a:r>
            <a:r>
              <a:rPr lang="zh-CN" altLang="en-US" dirty="0"/>
              <a:t>出障碍期权（</a:t>
            </a:r>
            <a:r>
              <a:rPr lang="en-US" altLang="zh-CN" dirty="0"/>
              <a:t>Knock-out Options</a:t>
            </a:r>
            <a:r>
              <a:rPr lang="zh-CN" altLang="en-US" dirty="0"/>
              <a:t>）：当标的</a:t>
            </a:r>
            <a:r>
              <a:rPr lang="zh-CN" altLang="en-US" dirty="0" smtClean="0"/>
              <a:t>资产价格</a:t>
            </a:r>
            <a:r>
              <a:rPr lang="zh-CN" altLang="en-US" dirty="0"/>
              <a:t>达到一个特定的障碍水平时，该期权作废（即</a:t>
            </a:r>
            <a:r>
              <a:rPr lang="zh-CN" altLang="en-US" dirty="0" smtClean="0"/>
              <a:t>被“敲出”</a:t>
            </a:r>
            <a:r>
              <a:rPr lang="zh-CN" altLang="en-US" dirty="0"/>
              <a:t>）；如果在规定时间内资产价格并未触及障碍水平，则仍然是一个常规期权</a:t>
            </a:r>
            <a:r>
              <a:rPr lang="zh-CN" altLang="en-US" dirty="0" smtClean="0"/>
              <a:t>。</a:t>
            </a:r>
            <a:endParaRPr lang="en-US" altLang="zh-CN" dirty="0" smtClean="0"/>
          </a:p>
          <a:p>
            <a:r>
              <a:rPr lang="zh-CN" altLang="en-US" dirty="0"/>
              <a:t>敲入障碍期权（</a:t>
            </a:r>
            <a:r>
              <a:rPr lang="en-US" altLang="zh-CN" dirty="0"/>
              <a:t>Knock-in Options</a:t>
            </a:r>
            <a:r>
              <a:rPr lang="zh-CN" altLang="en-US" dirty="0"/>
              <a:t>）：正好与敲出期权相反，只有资产价格在规定时间内达到障碍水平，该期权才得以存在（即“敲入”）。反之该期权作废</a:t>
            </a:r>
            <a:r>
              <a:rPr lang="zh-CN" altLang="en-US" dirty="0" smtClean="0"/>
              <a:t>。</a:t>
            </a: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8</a:t>
            </a:fld>
            <a:endParaRPr lang="en-US" altLang="zh-CN" dirty="0"/>
          </a:p>
        </p:txBody>
      </p:sp>
    </p:spTree>
    <p:extLst>
      <p:ext uri="{BB962C8B-B14F-4D97-AF65-F5344CB8AC3E}">
        <p14:creationId xmlns:p14="http://schemas.microsoft.com/office/powerpoint/2010/main" val="334059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障碍期权</a:t>
            </a:r>
          </a:p>
        </p:txBody>
      </p:sp>
      <p:sp>
        <p:nvSpPr>
          <p:cNvPr id="3" name="内容占位符 2"/>
          <p:cNvSpPr>
            <a:spLocks noGrp="1"/>
          </p:cNvSpPr>
          <p:nvPr>
            <p:ph idx="1"/>
          </p:nvPr>
        </p:nvSpPr>
        <p:spPr/>
        <p:txBody>
          <a:bodyPr/>
          <a:lstStyle/>
          <a:p>
            <a:r>
              <a:rPr lang="zh-CN" altLang="en-US" dirty="0"/>
              <a:t>如果障碍水平高于初始价格，则我们把它叫做向上期权。如果障碍水平低于初始价格，则我们把它叫做向下期权。</a:t>
            </a:r>
          </a:p>
          <a:p>
            <a:r>
              <a:rPr lang="zh-CN" altLang="en-US" dirty="0"/>
              <a:t> </a:t>
            </a:r>
            <a:r>
              <a:rPr lang="zh-CN" altLang="en-US" dirty="0" smtClean="0"/>
              <a:t>将</a:t>
            </a:r>
            <a:r>
              <a:rPr lang="zh-CN" altLang="en-US" dirty="0"/>
              <a:t>以上分类进行组合，我们可以得到诸如向下敲出看涨期权（</a:t>
            </a:r>
            <a:r>
              <a:rPr lang="en-US" altLang="zh-CN" dirty="0"/>
              <a:t>Down-and-out Call</a:t>
            </a:r>
            <a:r>
              <a:rPr lang="zh-CN" altLang="en-US" dirty="0"/>
              <a:t>）、向下敲入看跌期权（</a:t>
            </a:r>
            <a:r>
              <a:rPr lang="en-US" altLang="zh-CN" dirty="0"/>
              <a:t>Down-and-in Put</a:t>
            </a:r>
            <a:r>
              <a:rPr lang="zh-CN" altLang="en-US" dirty="0"/>
              <a:t>）、向上敲出看涨期权（</a:t>
            </a:r>
            <a:r>
              <a:rPr lang="en-US" altLang="zh-CN" dirty="0"/>
              <a:t>Up-and-out Call</a:t>
            </a:r>
            <a:r>
              <a:rPr lang="zh-CN" altLang="en-US" dirty="0"/>
              <a:t>）和向上敲入看跌期权（</a:t>
            </a:r>
            <a:r>
              <a:rPr lang="en-US" altLang="zh-CN" dirty="0"/>
              <a:t>Up-and-in Put</a:t>
            </a:r>
            <a:r>
              <a:rPr lang="zh-CN" altLang="en-US" dirty="0"/>
              <a:t>）等</a:t>
            </a:r>
            <a:r>
              <a:rPr lang="en-US" altLang="zh-CN" dirty="0"/>
              <a:t>8</a:t>
            </a:r>
            <a:r>
              <a:rPr lang="zh-CN" altLang="en-US" dirty="0"/>
              <a:t>种障碍期权。</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19:27</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9</a:t>
            </a:fld>
            <a:endParaRPr lang="en-US" altLang="zh-CN" dirty="0"/>
          </a:p>
        </p:txBody>
      </p:sp>
    </p:spTree>
    <p:extLst>
      <p:ext uri="{BB962C8B-B14F-4D97-AF65-F5344CB8AC3E}">
        <p14:creationId xmlns:p14="http://schemas.microsoft.com/office/powerpoint/2010/main" val="3763568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17467</TotalTime>
  <Words>2174</Words>
  <Application>Microsoft Office PowerPoint</Application>
  <PresentationFormat>全屏显示(4:3)</PresentationFormat>
  <Paragraphs>198</Paragraphs>
  <Slides>28</Slides>
  <Notes>2</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28</vt:i4>
      </vt:variant>
    </vt:vector>
  </HeadingPairs>
  <TitlesOfParts>
    <vt:vector size="33" baseType="lpstr">
      <vt:lpstr>Edge</vt:lpstr>
      <vt:lpstr>1_Edge</vt:lpstr>
      <vt:lpstr>2_Edge</vt:lpstr>
      <vt:lpstr>3_Edge</vt:lpstr>
      <vt:lpstr>Equation</vt:lpstr>
      <vt:lpstr> 第十六章 奇异期权 </vt:lpstr>
      <vt:lpstr>引言</vt:lpstr>
      <vt:lpstr>常见的奇异期权</vt:lpstr>
      <vt:lpstr>两值期权</vt:lpstr>
      <vt:lpstr>两值期权</vt:lpstr>
      <vt:lpstr>打包期权</vt:lpstr>
      <vt:lpstr>障碍期权</vt:lpstr>
      <vt:lpstr>障碍期权</vt:lpstr>
      <vt:lpstr>障碍期权</vt:lpstr>
      <vt:lpstr>障碍期权</vt:lpstr>
      <vt:lpstr>障碍期权的性质 </vt:lpstr>
      <vt:lpstr>亚式期权 </vt:lpstr>
      <vt:lpstr>亚式期权的种类 </vt:lpstr>
      <vt:lpstr>亚式期权的性质</vt:lpstr>
      <vt:lpstr>回溯期权</vt:lpstr>
      <vt:lpstr>回溯期权</vt:lpstr>
      <vt:lpstr>远期开始期权</vt:lpstr>
      <vt:lpstr>呐喊期权</vt:lpstr>
      <vt:lpstr>复合期权</vt:lpstr>
      <vt:lpstr>选择者期权</vt:lpstr>
      <vt:lpstr>多资产期权 </vt:lpstr>
      <vt:lpstr>多资产期权</vt:lpstr>
      <vt:lpstr>多资产期权</vt:lpstr>
      <vt:lpstr>其他奇异期权</vt:lpstr>
      <vt:lpstr>其他奇异期权</vt:lpstr>
      <vt:lpstr>奇异期权的主要性质 </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856</cp:revision>
  <cp:lastPrinted>2012-12-19T09:39:04Z</cp:lastPrinted>
  <dcterms:created xsi:type="dcterms:W3CDTF">2007-10-06T10:41:32Z</dcterms:created>
  <dcterms:modified xsi:type="dcterms:W3CDTF">2012-12-19T11:35:58Z</dcterms:modified>
</cp:coreProperties>
</file>