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2135" r:id="rId1"/>
  </p:sldMasterIdLst>
  <p:notesMasterIdLst>
    <p:notesMasterId r:id="rId48"/>
  </p:notesMasterIdLst>
  <p:handoutMasterIdLst>
    <p:handoutMasterId r:id="rId49"/>
  </p:handoutMasterIdLst>
  <p:sldIdLst>
    <p:sldId id="2363" r:id="rId2"/>
    <p:sldId id="2622" r:id="rId3"/>
    <p:sldId id="2624" r:id="rId4"/>
    <p:sldId id="2625" r:id="rId5"/>
    <p:sldId id="2626" r:id="rId6"/>
    <p:sldId id="2661" r:id="rId7"/>
    <p:sldId id="2630" r:id="rId8"/>
    <p:sldId id="2631" r:id="rId9"/>
    <p:sldId id="2633" r:id="rId10"/>
    <p:sldId id="2634" r:id="rId11"/>
    <p:sldId id="2635" r:id="rId12"/>
    <p:sldId id="2636" r:id="rId13"/>
    <p:sldId id="2637" r:id="rId14"/>
    <p:sldId id="2641" r:id="rId15"/>
    <p:sldId id="2643" r:id="rId16"/>
    <p:sldId id="2644" r:id="rId17"/>
    <p:sldId id="2645" r:id="rId18"/>
    <p:sldId id="2646" r:id="rId19"/>
    <p:sldId id="2647" r:id="rId20"/>
    <p:sldId id="2648" r:id="rId21"/>
    <p:sldId id="2649" r:id="rId22"/>
    <p:sldId id="2650" r:id="rId23"/>
    <p:sldId id="2651" r:id="rId24"/>
    <p:sldId id="2663" r:id="rId25"/>
    <p:sldId id="2652" r:id="rId26"/>
    <p:sldId id="2696" r:id="rId27"/>
    <p:sldId id="2664" r:id="rId28"/>
    <p:sldId id="2665" r:id="rId29"/>
    <p:sldId id="2666" r:id="rId30"/>
    <p:sldId id="2667" r:id="rId31"/>
    <p:sldId id="2668" r:id="rId32"/>
    <p:sldId id="2669" r:id="rId33"/>
    <p:sldId id="2670" r:id="rId34"/>
    <p:sldId id="2671" r:id="rId35"/>
    <p:sldId id="2672" r:id="rId36"/>
    <p:sldId id="2673" r:id="rId37"/>
    <p:sldId id="2676" r:id="rId38"/>
    <p:sldId id="2677" r:id="rId39"/>
    <p:sldId id="2678" r:id="rId40"/>
    <p:sldId id="2679" r:id="rId41"/>
    <p:sldId id="2680" r:id="rId42"/>
    <p:sldId id="2681" r:id="rId43"/>
    <p:sldId id="2682" r:id="rId44"/>
    <p:sldId id="2683" r:id="rId45"/>
    <p:sldId id="2509" r:id="rId46"/>
    <p:sldId id="2660" r:id="rId4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onge" initials="Arong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202"/>
    <a:srgbClr val="F92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606" autoAdjust="0"/>
    <p:restoredTop sz="85834" autoAdjust="0"/>
  </p:normalViewPr>
  <p:slideViewPr>
    <p:cSldViewPr>
      <p:cViewPr>
        <p:scale>
          <a:sx n="80" d="100"/>
          <a:sy n="80" d="100"/>
        </p:scale>
        <p:origin x="-251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fld id="{A3B4F7A7-087A-4BD8-8229-0CE789C12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185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93E4DF9-40FF-476F-8A8E-E1023749C2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188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/>
              <a:pPr/>
              <a:t>2013/1/7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1EA4461-35CB-488D-B780-815BF340ABD5}" type="slidenum">
              <a:rPr lang="en-US" altLang="zh-CN">
                <a:latin typeface="Calibri" pitchFamily="34" charset="0"/>
              </a:rPr>
              <a:pPr eaLnBrk="1" hangingPunct="1"/>
              <a:t>35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5400"/>
          </a:xfrm>
          <a:ln w="12700"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5400"/>
          </a:xfrm>
          <a:ln w="12700"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5400"/>
          </a:xfrm>
          <a:ln w="12700"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5400"/>
          </a:xfrm>
          <a:ln w="12700"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A5C0859-2E7E-4981-94F7-726AFB4C133D}" type="slidenum">
              <a:rPr lang="en-US" altLang="zh-CN">
                <a:latin typeface="Calibri" pitchFamily="34" charset="0"/>
              </a:rPr>
              <a:pPr eaLnBrk="1" hangingPunct="1"/>
              <a:t>43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726" tIns="49864" rIns="99726" bIns="4986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z="2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025D78-CB6B-4AC6-99AA-0AB0C6B61DB9}" type="slidenum">
              <a:rPr lang="en-US" altLang="zh-CN">
                <a:latin typeface="Calibri" pitchFamily="34" charset="0"/>
              </a:rPr>
              <a:pPr eaLnBrk="1" hangingPunct="1"/>
              <a:t>24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ADBDFB-14B5-40FB-9654-7C8C5F0E7E2A}" type="slidenum">
              <a:rPr lang="en-US" altLang="zh-CN">
                <a:latin typeface="Calibri" pitchFamily="34" charset="0"/>
              </a:rPr>
              <a:pPr eaLnBrk="1" hangingPunct="1"/>
              <a:t>44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726" tIns="49864" rIns="99726" bIns="4986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z="25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灯片编号占位符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DB23780-2C93-48FA-8C11-F58CABE1936E}" type="slidenum">
              <a:rPr lang="zh-CN" altLang="en-US" smtClean="0"/>
              <a:pPr>
                <a:defRPr/>
              </a:pPr>
              <a:t>45</a:t>
            </a:fld>
            <a:endParaRPr lang="zh-CN" altLang="en-US" smtClean="0"/>
          </a:p>
        </p:txBody>
      </p:sp>
      <p:sp>
        <p:nvSpPr>
          <p:cNvPr id="33792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37925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773F800C-FC50-4F86-BE2A-D2DE8103261A}" type="slidenum">
              <a:rPr lang="zh-CN" altLang="en-US" sz="1300"/>
              <a:pPr algn="r"/>
              <a:t>45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F31849E-C18F-4270-9A32-74E9F95541BF}" type="slidenum">
              <a:rPr lang="en-US" altLang="zh-CN">
                <a:latin typeface="Calibri" pitchFamily="34" charset="0"/>
              </a:rPr>
              <a:pPr eaLnBrk="1" hangingPunct="1"/>
              <a:t>27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BE02E61-24B7-4905-AEC4-272386C42F99}" type="slidenum">
              <a:rPr lang="en-US" altLang="zh-CN">
                <a:latin typeface="Calibri" pitchFamily="34" charset="0"/>
              </a:rPr>
              <a:pPr eaLnBrk="1" hangingPunct="1"/>
              <a:t>28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69970D-55A7-475C-96CB-3C73F822E8C7}" type="slidenum">
              <a:rPr lang="en-US" altLang="zh-CN">
                <a:latin typeface="Calibri" pitchFamily="34" charset="0"/>
              </a:rPr>
              <a:pPr eaLnBrk="1" hangingPunct="1"/>
              <a:t>29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649109-E53C-4E8F-BB00-4D672123FA0C}" type="slidenum">
              <a:rPr lang="en-US" altLang="zh-CN">
                <a:latin typeface="Calibri" pitchFamily="34" charset="0"/>
              </a:rPr>
              <a:pPr eaLnBrk="1" hangingPunct="1"/>
              <a:t>30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0E46F2-27FB-4316-BD56-6505D1DEDEE0}" type="slidenum">
              <a:rPr lang="en-US" altLang="zh-CN">
                <a:latin typeface="Calibri" pitchFamily="34" charset="0"/>
              </a:rPr>
              <a:pPr eaLnBrk="1" hangingPunct="1"/>
              <a:t>31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6098FC2-D7EE-41DE-8920-4F584B2C77F8}" type="slidenum">
              <a:rPr lang="en-US" altLang="zh-CN">
                <a:latin typeface="Calibri" pitchFamily="34" charset="0"/>
              </a:rPr>
              <a:pPr eaLnBrk="1" hangingPunct="1"/>
              <a:t>32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83437D7-FB03-4E15-972F-705AC98D3305}" type="slidenum">
              <a:rPr lang="en-US" altLang="zh-CN">
                <a:latin typeface="Calibri" pitchFamily="34" charset="0"/>
              </a:rPr>
              <a:pPr eaLnBrk="1" hangingPunct="1"/>
              <a:t>33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aronge.net/" TargetMode="External"/><Relationship Id="rId2" Type="http://schemas.openxmlformats.org/officeDocument/2006/relationships/hyperlink" Target="http://efinance.org.cn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908720"/>
            <a:ext cx="8229600" cy="1656183"/>
          </a:xfrm>
        </p:spPr>
        <p:txBody>
          <a:bodyPr/>
          <a:lstStyle>
            <a:lvl1pPr algn="ctr">
              <a:defRPr sz="3600" b="1">
                <a:solidFill>
                  <a:srgbClr val="006633"/>
                </a:solidFill>
                <a:latin typeface="Adobe Jenson Pro Capt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 bwMode="auto">
          <a:xfrm>
            <a:off x="457200" y="280459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3600" b="1">
                <a:latin typeface="楷体" pitchFamily="49" charset="-122"/>
                <a:ea typeface="楷体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dobe Jenson Pro" pitchFamily="18" charset="0"/>
                <a:ea typeface="Adobe 黑体 Std R" pitchFamily="34" charset="-122"/>
                <a:cs typeface="+mn-cs"/>
              </a:rPr>
              <a:t>厦门大学金融系 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郑振龙 陈蓉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solidFill>
                  <a:srgbClr val="1A3A15"/>
                </a:solidFill>
                <a:latin typeface="Adobe Jenson Pro Capt" pitchFamily="18" charset="0"/>
                <a:ea typeface="隶书" pitchFamily="49" charset="-122"/>
              </a:rPr>
              <a:t>课程网站</a:t>
            </a:r>
            <a:r>
              <a:rPr lang="zh-CN" altLang="en-US" sz="1800" dirty="0" smtClean="0">
                <a:solidFill>
                  <a:srgbClr val="1A3A15"/>
                </a:solidFill>
                <a:latin typeface="Adobe Jenson Pro Capt" pitchFamily="18" charset="0"/>
              </a:rPr>
              <a:t>：</a:t>
            </a:r>
            <a:r>
              <a:rPr lang="en-US" altLang="zh-CN" sz="1800" dirty="0" smtClean="0">
                <a:latin typeface="Adobe Jenson Pro Capt" pitchFamily="18" charset="0"/>
                <a:cs typeface="Times New Roman" pitchFamily="18" charset="0"/>
                <a:hlinkClick r:id="rId2"/>
              </a:rPr>
              <a:t>http://efinance.org.cn</a:t>
            </a:r>
            <a:endParaRPr lang="en-US" altLang="zh-CN" sz="1800" dirty="0" smtClean="0">
              <a:latin typeface="Adobe Jenson Pro Capt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Adobe Jenson Pro Capt" pitchFamily="18" charset="0"/>
                <a:cs typeface="Times New Roman" pitchFamily="18" charset="0"/>
              </a:rPr>
              <a:t>                </a:t>
            </a:r>
            <a:r>
              <a:rPr lang="en-US" altLang="zh-CN" sz="1800" b="1" kern="1200" dirty="0" smtClean="0">
                <a:solidFill>
                  <a:schemeClr val="tx1"/>
                </a:solidFill>
                <a:latin typeface="Adobe Jenson Pro Capt" pitchFamily="18" charset="0"/>
                <a:ea typeface="楷体" pitchFamily="49" charset="-122"/>
                <a:cs typeface="Times New Roman" pitchFamily="18" charset="0"/>
                <a:hlinkClick r:id="rId3"/>
              </a:rPr>
              <a:t>http://aronge.net</a:t>
            </a:r>
            <a:endParaRPr lang="en-US" altLang="zh-CN" sz="1800" b="1" kern="1200" dirty="0" smtClean="0">
              <a:solidFill>
                <a:schemeClr val="tx1"/>
              </a:solidFill>
              <a:latin typeface="Adobe Jenson Pro Capt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b="1" kern="1200" dirty="0" smtClean="0">
              <a:solidFill>
                <a:schemeClr val="tx1"/>
              </a:solidFill>
              <a:latin typeface="Adobe Jenson Pro Capt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b="1" kern="1200" dirty="0" smtClean="0">
              <a:solidFill>
                <a:schemeClr val="tx1"/>
              </a:solidFill>
              <a:latin typeface="Adobe Jenson Pro Capt" pitchFamily="18" charset="0"/>
              <a:ea typeface="楷体" pitchFamily="49" charset="-122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Adobe Jenson Pro" pitchFamily="18" charset="0"/>
              <a:ea typeface="Adobe 黑体 Std R" pitchFamily="34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dobe Jenson Pro" pitchFamily="18" charset="0"/>
              <a:ea typeface="Adobe 黑体 Std R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467544" y="1916832"/>
            <a:ext cx="8229600" cy="99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3600" b="1">
                <a:latin typeface="楷体" pitchFamily="49" charset="-122"/>
                <a:ea typeface="楷体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5976" y="6596390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Copyright © 2012 </a:t>
            </a:r>
            <a:r>
              <a:rPr lang="en-US" altLang="zh-CN" sz="1100" b="1" dirty="0" err="1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Zheng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, </a:t>
            </a:r>
            <a:r>
              <a:rPr lang="en-US" altLang="zh-CN" sz="1100" b="1" dirty="0" err="1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Zhenlong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 &amp; Chen, </a:t>
            </a:r>
            <a:r>
              <a:rPr lang="en-US" altLang="zh-CN" sz="1100" b="1" dirty="0" err="1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Rong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Adobe Jenson Pro" pitchFamily="18" charset="0"/>
              </a:rPr>
              <a:t>, XMU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Adobe Jenson Pro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651944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 smtClean="0">
                <a:solidFill>
                  <a:schemeClr val="accent6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金融工程</a:t>
            </a:r>
            <a:endParaRPr lang="zh-CN" altLang="en-US" sz="1600" b="0" dirty="0">
              <a:solidFill>
                <a:schemeClr val="accent6">
                  <a:lumMod val="50000"/>
                </a:schemeClr>
              </a:solidFill>
              <a:latin typeface="Adobe Jenson Pro" pitchFamily="18" charset="0"/>
              <a:ea typeface="Adobe 黑体 Std R" pitchFamily="34" charset="-122"/>
            </a:endParaRPr>
          </a:p>
        </p:txBody>
      </p:sp>
      <p:pic>
        <p:nvPicPr>
          <p:cNvPr id="29" name="图片 28" descr="118248371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7296" y="4725144"/>
            <a:ext cx="1556792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845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FBA07BC9-3CC9-4227-BD90-19B25E3B0946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33478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DA6B8D69-E873-4EC2-8F7F-E1466DE7E3C7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82239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700213"/>
            <a:ext cx="3595688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700213"/>
            <a:ext cx="3597275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431084-97DD-46F4-A873-94A5EAB7115C}" type="datetime10">
              <a:rPr lang="zh-CN" altLang="en-US" smtClean="0"/>
              <a:t>11:54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594A6F"/>
                </a:solidFill>
              </a:rPr>
              <a:t>Copyright © Zheng, Zhenlong &amp; Chen, Rong, 2012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36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Adobe Jenson Pro Disp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dobe Jenson Pro Disp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BD6-0756-4306-899B-D82EF9E811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6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0" dirty="0">
                <a:solidFill>
                  <a:schemeClr val="tx2"/>
                </a:solidFill>
                <a:latin typeface="Adobe Jenson Pro" pitchFamily="18" charset="0"/>
                <a:ea typeface="楷体" pitchFamily="49" charset="-122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Adobe 黑体 Std R" pitchFamily="34" charset="-122"/>
              </a:defRPr>
            </a:lvl1pPr>
            <a:lvl2pPr>
              <a:defRPr>
                <a:latin typeface="Adobe Jenson Pro" pitchFamily="18" charset="0"/>
                <a:ea typeface="Adobe 黑体 Std R" pitchFamily="34" charset="-122"/>
              </a:defRPr>
            </a:lvl2pPr>
            <a:lvl3pPr>
              <a:defRPr>
                <a:latin typeface="Adobe Jenson Pro" pitchFamily="18" charset="0"/>
                <a:ea typeface="Adobe 黑体 Std R" pitchFamily="34" charset="-122"/>
              </a:defRPr>
            </a:lvl3pPr>
            <a:lvl4pPr>
              <a:defRPr>
                <a:latin typeface="Adobe Jenson Pro" pitchFamily="18" charset="0"/>
                <a:ea typeface="Adobe 黑体 Std R" pitchFamily="34" charset="-122"/>
              </a:defRPr>
            </a:lvl4pPr>
            <a:lvl5pPr>
              <a:defRPr>
                <a:latin typeface="Adobe Jenson Pro" pitchFamily="18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07046" y="6284168"/>
            <a:ext cx="54292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8416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6038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01926F2D-8BD6-4AC1-9063-E260024ADA7D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6154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8F700529-2109-40F9-A9B7-0E505C4B4D08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271296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17FC4424-AF72-4B8C-BE86-993E37D65B81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73666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5CE3684E-BA60-4831-9179-FE4D75687A5C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04485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 userDrawn="1"/>
        </p:nvSpPr>
        <p:spPr>
          <a:xfrm>
            <a:off x="2771800" y="39254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 smtClean="0">
                <a:latin typeface="Adobe Jenson Pro Capt" pitchFamily="18" charset="0"/>
              </a:rPr>
              <a:t>Email: zlzheng@xmu.edu.cn</a:t>
            </a:r>
          </a:p>
          <a:p>
            <a:r>
              <a:rPr lang="en-US" altLang="zh-CN" sz="1800" b="1" dirty="0" smtClean="0">
                <a:latin typeface="Adobe Jenson Pro Capt" pitchFamily="18" charset="0"/>
              </a:rPr>
              <a:t>              aronge@xmu.edu.cn</a:t>
            </a:r>
            <a:endParaRPr lang="zh-CN" altLang="en-US" sz="1800" b="1" dirty="0">
              <a:latin typeface="Adobe Jenson Pro Cap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81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0887E608-C2AA-4BE1-8222-BFCAAE7B358E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30710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fld id="{2166ED29-3968-4420-B022-BC23096DBD30}" type="datetime10">
              <a:rPr lang="zh-CN" altLang="en-US" smtClean="0"/>
              <a:t>11:54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B9-D817-47F5-9B8C-94F2D5E9B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74992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063" y="6314082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Adobe Jenson Pro" pitchFamily="18" charset="0"/>
                <a:ea typeface="+mn-ea"/>
              </a:defRPr>
            </a:lvl1pPr>
          </a:lstStyle>
          <a:p>
            <a:r>
              <a:rPr lang="en-US" altLang="zh-CN" smtClean="0">
                <a:solidFill>
                  <a:srgbClr val="594A6F"/>
                </a:solidFill>
              </a:rPr>
              <a:t>Copyright © Zheng, Zhenlong &amp; Chen, Rong, 2012</a:t>
            </a:r>
            <a:endParaRPr lang="zh-CN" alt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932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dobe Jenson Pro" pitchFamily="18" charset="0"/>
                <a:ea typeface="+mn-ea"/>
              </a:defRPr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67544" y="6453336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-108520" y="6356176"/>
            <a:ext cx="1296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Adobe Jenson Pro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9pPr>
          </a:lstStyle>
          <a:p>
            <a:fld id="{43E22E12-0064-4B4D-B940-A704F73F8CE1}" type="datetime10">
              <a:rPr lang="en-US" altLang="zh-CN" sz="1800" smtClean="0"/>
              <a:t>11:54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26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136" r:id="rId1"/>
    <p:sldLayoutId id="2147492137" r:id="rId2"/>
    <p:sldLayoutId id="2147492138" r:id="rId3"/>
    <p:sldLayoutId id="2147492139" r:id="rId4"/>
    <p:sldLayoutId id="2147492140" r:id="rId5"/>
    <p:sldLayoutId id="2147492141" r:id="rId6"/>
    <p:sldLayoutId id="2147492142" r:id="rId7"/>
    <p:sldLayoutId id="2147492143" r:id="rId8"/>
    <p:sldLayoutId id="2147492144" r:id="rId9"/>
    <p:sldLayoutId id="2147492145" r:id="rId10"/>
    <p:sldLayoutId id="2147492146" r:id="rId11"/>
    <p:sldLayoutId id="2147492147" r:id="rId12"/>
    <p:sldLayoutId id="2147492148" r:id="rId13"/>
  </p:sldLayoutIdLst>
  <p:transition spd="slow">
    <p:pull dir="ru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dobe Jenson Pro" pitchFamily="18" charset="0"/>
          <a:ea typeface="Adobe 仿宋 Std R" pitchFamily="18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Adobe Jenson Pro" pitchFamily="18" charset="0"/>
          <a:ea typeface="Adobe 黑体 Std R" pitchFamily="34" charset="-122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Ø"/>
        <a:defRPr sz="22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9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/>
              <a:t>第十七章风险管理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7700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市场风险度量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/>
              <a:t>一般来说，一个较为完整的市场风险度量体系至少</a:t>
            </a:r>
            <a:r>
              <a:rPr lang="zh-CN" altLang="en-US" dirty="0" smtClean="0"/>
              <a:t>包括</a:t>
            </a:r>
            <a:r>
              <a:rPr lang="zh-CN" altLang="en-US" dirty="0"/>
              <a:t>三个组成部分：</a:t>
            </a:r>
          </a:p>
          <a:p>
            <a:pPr lvl="1"/>
            <a:r>
              <a:rPr lang="zh-CN" altLang="en-US" dirty="0"/>
              <a:t>敏感性分析（</a:t>
            </a:r>
            <a:r>
              <a:rPr lang="en-US" altLang="zh-CN" dirty="0"/>
              <a:t>Sensitivity Analysis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在险值（</a:t>
            </a:r>
            <a:r>
              <a:rPr lang="en-US" altLang="zh-CN" dirty="0"/>
              <a:t>Value at Risk</a:t>
            </a:r>
            <a:r>
              <a:rPr lang="zh-CN" altLang="en-US" dirty="0"/>
              <a:t>，</a:t>
            </a:r>
            <a:r>
              <a:rPr lang="en-US" altLang="zh-CN" dirty="0" err="1"/>
              <a:t>VaR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情景分析（</a:t>
            </a:r>
            <a:r>
              <a:rPr lang="en-US" altLang="zh-CN" dirty="0"/>
              <a:t>Scenario Analysis</a:t>
            </a:r>
            <a:r>
              <a:rPr lang="zh-CN" altLang="en-US" dirty="0"/>
              <a:t>）与压力测试（</a:t>
            </a:r>
            <a:r>
              <a:rPr lang="en-US" altLang="zh-CN" dirty="0"/>
              <a:t>Stress Test</a:t>
            </a:r>
            <a:r>
              <a:rPr lang="zh-CN" altLang="en-US" dirty="0"/>
              <a:t>）。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335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敏感性分析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在保持其他条件不变的前提下，研究单个市场风险</a:t>
                </a:r>
                <a:r>
                  <a:rPr lang="zh-CN" altLang="en-US" dirty="0" smtClean="0"/>
                  <a:t>因子</a:t>
                </a:r>
                <a:r>
                  <a:rPr lang="zh-CN" altLang="en-US" dirty="0"/>
                  <a:t>的变化对金融产品或资产组合的收益或经济价值</a:t>
                </a:r>
                <a:r>
                  <a:rPr lang="zh-CN" altLang="en-US" dirty="0" smtClean="0"/>
                  <a:t>产生</a:t>
                </a:r>
                <a:r>
                  <a:rPr lang="zh-CN" altLang="en-US" dirty="0"/>
                  <a:t>的可能影响。</a:t>
                </a:r>
              </a:p>
              <a:p>
                <a:r>
                  <a:rPr lang="zh-CN" altLang="en-US" dirty="0"/>
                  <a:t>最常见的敏感性指标包括衡量股票价格系统性</a:t>
                </a:r>
                <a:r>
                  <a:rPr lang="zh-CN" altLang="en-US" dirty="0" smtClean="0"/>
                  <a:t>风险的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dirty="0" smtClean="0"/>
                  <a:t>系数</a:t>
                </a:r>
                <a:r>
                  <a:rPr lang="zh-CN" altLang="en-US" dirty="0"/>
                  <a:t>、衡量利率风险的久期和凸性以及衡量</a:t>
                </a:r>
                <a:r>
                  <a:rPr lang="zh-CN" altLang="en-US" dirty="0" smtClean="0"/>
                  <a:t>衍生产品</a:t>
                </a:r>
                <a:r>
                  <a:rPr lang="zh-CN" altLang="en-US" dirty="0"/>
                  <a:t>风险的希腊字母等。</a:t>
                </a:r>
              </a:p>
              <a:p>
                <a:r>
                  <a:rPr lang="zh-CN" altLang="en-US" dirty="0"/>
                  <a:t>特点：计算简单、便于理解、应用广泛；一般使用</a:t>
                </a:r>
                <a:r>
                  <a:rPr lang="zh-CN" altLang="en-US" dirty="0" smtClean="0"/>
                  <a:t>线性</a:t>
                </a:r>
                <a:r>
                  <a:rPr lang="zh-CN" altLang="en-US" dirty="0"/>
                  <a:t>近似处理，无法反映整体风险。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6285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在险值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/>
              <a:t>在险值（</a:t>
            </a:r>
            <a:r>
              <a:rPr lang="en-US" altLang="zh-CN" dirty="0" err="1"/>
              <a:t>VaR</a:t>
            </a:r>
            <a:r>
              <a:rPr lang="zh-CN" altLang="en-US" dirty="0"/>
              <a:t>）是指在一定概率水平（置信水平）下</a:t>
            </a:r>
            <a:r>
              <a:rPr lang="zh-CN" altLang="en-US" dirty="0" smtClean="0"/>
              <a:t>，某</a:t>
            </a:r>
            <a:r>
              <a:rPr lang="zh-CN" altLang="en-US" dirty="0"/>
              <a:t>一金融资产或证券组合价值在未来特定时期内的</a:t>
            </a:r>
            <a:r>
              <a:rPr lang="zh-CN" altLang="en-US" dirty="0" smtClean="0"/>
              <a:t>最大</a:t>
            </a:r>
            <a:r>
              <a:rPr lang="zh-CN" altLang="en-US" dirty="0"/>
              <a:t>可能损失。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为金融市场风险管理中的主流方法和主要指标</a:t>
            </a:r>
            <a:r>
              <a:rPr lang="zh-CN" altLang="en-US" dirty="0" smtClean="0"/>
              <a:t>，是</a:t>
            </a:r>
            <a:r>
              <a:rPr lang="zh-CN" altLang="en-US" dirty="0"/>
              <a:t>市场风险管理中最重要的方法之一。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9743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情景分析与压力测试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30725"/>
          </a:xfrm>
        </p:spPr>
        <p:txBody>
          <a:bodyPr/>
          <a:lstStyle/>
          <a:p>
            <a:r>
              <a:rPr lang="zh-CN" altLang="en-US" dirty="0"/>
              <a:t>情景分析：假设多种风险因子同时发生特定变化的</a:t>
            </a:r>
            <a:r>
              <a:rPr lang="zh-CN" altLang="en-US" dirty="0" smtClean="0"/>
              <a:t>不同</a:t>
            </a:r>
            <a:r>
              <a:rPr lang="zh-CN" altLang="en-US" dirty="0"/>
              <a:t>情景，计算这些特定情景下的可能结果，分析</a:t>
            </a:r>
            <a:r>
              <a:rPr lang="zh-CN" altLang="en-US" dirty="0" smtClean="0"/>
              <a:t>正常市</a:t>
            </a:r>
            <a:r>
              <a:rPr lang="zh-CN" altLang="en-US" dirty="0"/>
              <a:t>况下金融机构所承受的市场风险。</a:t>
            </a:r>
          </a:p>
          <a:p>
            <a:r>
              <a:rPr lang="zh-CN" altLang="en-US" dirty="0"/>
              <a:t>压力测试：一些风险因子发生极端不利变化情况下</a:t>
            </a:r>
            <a:r>
              <a:rPr lang="zh-CN" altLang="en-US" dirty="0" smtClean="0"/>
              <a:t>的极端</a:t>
            </a:r>
            <a:r>
              <a:rPr lang="zh-CN" altLang="en-US" dirty="0"/>
              <a:t>情景分析。在这些极端情景下计算金融产品的</a:t>
            </a:r>
            <a:r>
              <a:rPr lang="zh-CN" altLang="en-US" dirty="0" smtClean="0"/>
              <a:t>损失</a:t>
            </a:r>
            <a:r>
              <a:rPr lang="zh-CN" altLang="en-US" dirty="0"/>
              <a:t>，是对金融机构极端风险承受力的一种估计。</a:t>
            </a:r>
          </a:p>
          <a:p>
            <a:r>
              <a:rPr lang="zh-CN" altLang="en-US" dirty="0"/>
              <a:t>情景分析与压力测试是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的重要补充，能够帮助</a:t>
            </a:r>
            <a:r>
              <a:rPr lang="zh-CN" altLang="en-US" dirty="0" smtClean="0"/>
              <a:t>金融</a:t>
            </a:r>
            <a:r>
              <a:rPr lang="zh-CN" altLang="en-US" dirty="0"/>
              <a:t>机构更全面地了解市场风险状况。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70112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信用风险度量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/>
              <a:t>信用风险度量</a:t>
            </a:r>
          </a:p>
          <a:p>
            <a:pPr lvl="1"/>
            <a:r>
              <a:rPr lang="zh-CN" altLang="en-US" dirty="0"/>
              <a:t>违约概率（</a:t>
            </a:r>
            <a:r>
              <a:rPr lang="en-US" altLang="zh-CN" dirty="0"/>
              <a:t>Probabilities of Default</a:t>
            </a:r>
            <a:r>
              <a:rPr lang="zh-CN" altLang="en-US" dirty="0"/>
              <a:t>，</a:t>
            </a:r>
            <a:r>
              <a:rPr lang="en-US" altLang="zh-CN" dirty="0"/>
              <a:t>PD</a:t>
            </a:r>
            <a:r>
              <a:rPr lang="zh-CN" altLang="en-US" dirty="0"/>
              <a:t>）和信用状况</a:t>
            </a:r>
            <a:r>
              <a:rPr lang="zh-CN" altLang="en-US" dirty="0" smtClean="0"/>
              <a:t>发生</a:t>
            </a:r>
            <a:r>
              <a:rPr lang="zh-CN" altLang="en-US" dirty="0"/>
              <a:t>变化的概率，其中以违约概率的度量为主</a:t>
            </a:r>
          </a:p>
          <a:p>
            <a:pPr lvl="1"/>
            <a:r>
              <a:rPr lang="zh-CN" altLang="en-US" dirty="0"/>
              <a:t>违约损失率（</a:t>
            </a:r>
            <a:r>
              <a:rPr lang="en-US" altLang="zh-CN" dirty="0"/>
              <a:t>Loss Given Default</a:t>
            </a:r>
            <a:r>
              <a:rPr lang="zh-CN" altLang="en-US" dirty="0"/>
              <a:t>，</a:t>
            </a:r>
            <a:r>
              <a:rPr lang="en-US" altLang="zh-CN" dirty="0"/>
              <a:t>LGD</a:t>
            </a:r>
            <a:r>
              <a:rPr lang="zh-CN" altLang="en-US" dirty="0"/>
              <a:t>）的估计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75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市场流动性风险的度量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4530725"/>
              </a:xfrm>
            </p:spPr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/>
                  <a:t>根据金融资产实现流动性的价格（即交易成本）、</a:t>
                </a:r>
                <a:r>
                  <a:rPr lang="zh-CN" altLang="en-US" dirty="0" smtClean="0"/>
                  <a:t>数量</a:t>
                </a:r>
                <a:r>
                  <a:rPr lang="zh-CN" altLang="en-US" dirty="0"/>
                  <a:t>、时间等性质，可以把市场流动性测度方法分为</a:t>
                </a:r>
              </a:p>
              <a:p>
                <a:pPr lvl="1"/>
                <a:r>
                  <a:rPr lang="zh-CN" altLang="en-US" dirty="0"/>
                  <a:t>价格度量法：买卖价差</a:t>
                </a:r>
              </a:p>
              <a:p>
                <a:pPr lvl="1"/>
                <a:r>
                  <a:rPr lang="zh-CN" altLang="en-US" dirty="0"/>
                  <a:t>交易量度量法：换手率</a:t>
                </a:r>
              </a:p>
              <a:p>
                <a:pPr lvl="1"/>
                <a:r>
                  <a:rPr lang="zh-CN" altLang="en-US" dirty="0"/>
                  <a:t>价量结合度量法：</a:t>
                </a:r>
                <a:r>
                  <a:rPr lang="en-US" altLang="zh-CN" dirty="0" err="1"/>
                  <a:t>Amihud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指标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dirty="0" smtClean="0"/>
                  <a:t>时间</a:t>
                </a:r>
                <a:r>
                  <a:rPr lang="zh-CN" altLang="en-US" dirty="0"/>
                  <a:t>度量法：执行时间、交易频率、两次相邻交易</a:t>
                </a:r>
                <a:r>
                  <a:rPr lang="zh-CN" altLang="en-US" dirty="0" smtClean="0"/>
                  <a:t>的价</a:t>
                </a:r>
                <a:r>
                  <a:rPr lang="zh-CN" altLang="en-US" dirty="0"/>
                  <a:t>差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4530725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67695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资金流动性风险的度量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流动性比率</a:t>
            </a:r>
            <a:r>
              <a:rPr lang="en-US" altLang="zh-CN" dirty="0"/>
              <a:t>/</a:t>
            </a:r>
            <a:r>
              <a:rPr lang="zh-CN" altLang="en-US" dirty="0"/>
              <a:t>指标</a:t>
            </a:r>
          </a:p>
          <a:p>
            <a:r>
              <a:rPr lang="zh-CN" altLang="en-US" dirty="0"/>
              <a:t>流动性缺口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现金</a:t>
            </a:r>
            <a:r>
              <a:rPr lang="zh-CN" altLang="en-US" dirty="0"/>
              <a:t>流预测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" y="2276872"/>
            <a:ext cx="8191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5010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风险分散：非系统性风险</a:t>
            </a:r>
          </a:p>
          <a:p>
            <a:r>
              <a:rPr lang="zh-CN" altLang="en-US" dirty="0"/>
              <a:t>风险对冲：系统性风险与非系统性风险</a:t>
            </a:r>
          </a:p>
          <a:p>
            <a:r>
              <a:rPr lang="zh-CN" altLang="en-US" dirty="0"/>
              <a:t>风险转移：通过购买保险、担保和信用证等工具</a:t>
            </a:r>
            <a:r>
              <a:rPr lang="zh-CN" altLang="en-US" dirty="0" smtClean="0"/>
              <a:t>转移风险</a:t>
            </a:r>
            <a:endParaRPr lang="zh-CN" altLang="en-US" dirty="0"/>
          </a:p>
          <a:p>
            <a:r>
              <a:rPr lang="zh-CN" altLang="en-US" dirty="0"/>
              <a:t>风险规避：风险头寸限额管理</a:t>
            </a:r>
          </a:p>
          <a:p>
            <a:r>
              <a:rPr lang="zh-CN" altLang="en-US" dirty="0"/>
              <a:t>风险补偿与准备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67560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风险管理效果评价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回溯测试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3"/>
            <a:ext cx="8640960" cy="422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18053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在险值的定义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30725"/>
              </a:xfrm>
            </p:spPr>
            <p:txBody>
              <a:bodyPr/>
              <a:lstStyle/>
              <a:p>
                <a:r>
                  <a:rPr lang="zh-CN" altLang="en-US" dirty="0" smtClean="0"/>
                  <a:t>在险值（</a:t>
                </a:r>
                <a:r>
                  <a:rPr lang="en-US" altLang="zh-CN" dirty="0" err="1"/>
                  <a:t>VaR</a:t>
                </a:r>
                <a:r>
                  <a:rPr lang="zh-CN" altLang="en-US" dirty="0"/>
                  <a:t>）是指在一定概率水平（置信水平）下</a:t>
                </a:r>
                <a:r>
                  <a:rPr lang="zh-CN" altLang="en-US" dirty="0" smtClean="0"/>
                  <a:t>，某</a:t>
                </a:r>
                <a:r>
                  <a:rPr lang="zh-CN" altLang="en-US" dirty="0"/>
                  <a:t>一金融资产或证券组合价值在未来特定时期内的</a:t>
                </a:r>
                <a:r>
                  <a:rPr lang="zh-CN" altLang="en-US" dirty="0" smtClean="0"/>
                  <a:t>最大</a:t>
                </a:r>
                <a:r>
                  <a:rPr lang="zh-CN" altLang="en-US" dirty="0"/>
                  <a:t>可能损失。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</a:t>
                </a:r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(ΔΠ </a:t>
                </a:r>
                <a:r>
                  <a:rPr lang="en-US" altLang="zh-CN" dirty="0"/>
                  <a:t>&lt; −</a:t>
                </a:r>
                <a:r>
                  <a:rPr lang="en-US" altLang="zh-CN" dirty="0" err="1"/>
                  <a:t>VaR</a:t>
                </a:r>
                <a:r>
                  <a:rPr lang="en-US" altLang="zh-CN" dirty="0"/>
                  <a:t>) = (100 −α )% 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</a:t>
                </a:r>
                <a:r>
                  <a:rPr lang="en-US" altLang="zh-CN" dirty="0" err="1" smtClean="0"/>
                  <a:t>VaR</a:t>
                </a:r>
                <a:r>
                  <a:rPr lang="zh-CN" altLang="en-US" dirty="0" smtClean="0"/>
                  <a:t>实际上是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Π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的</m:t>
                    </m:r>
                  </m:oMath>
                </a14:m>
                <a:r>
                  <a:rPr lang="en-US" altLang="zh-CN" dirty="0"/>
                  <a:t>(100 −α </a:t>
                </a:r>
                <a:r>
                  <a:rPr lang="en-US" altLang="zh-CN" dirty="0" smtClean="0"/>
                  <a:t>)%</a:t>
                </a:r>
                <a:r>
                  <a:rPr lang="zh-CN" altLang="en-US" dirty="0" smtClean="0"/>
                  <a:t>分位数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30725"/>
              </a:xfrm>
              <a:blipFill rotWithShape="1">
                <a:blip r:embed="rId2"/>
                <a:stretch>
                  <a:fillRect l="-370" t="-1346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03270"/>
            <a:ext cx="72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75535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风险管理概述</a:t>
            </a:r>
          </a:p>
          <a:p>
            <a:r>
              <a:rPr lang="zh-CN" altLang="en-US" dirty="0"/>
              <a:t>在险值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6198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在险值的参数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时间长度</a:t>
            </a:r>
            <a:r>
              <a:rPr lang="en-US" altLang="zh-CN" dirty="0"/>
              <a:t>N </a:t>
            </a:r>
            <a:r>
              <a:rPr lang="zh-CN" altLang="en-US" dirty="0"/>
              <a:t>的选择：</a:t>
            </a:r>
            <a:r>
              <a:rPr lang="en-US" altLang="zh-CN" dirty="0"/>
              <a:t>1 </a:t>
            </a:r>
            <a:r>
              <a:rPr lang="zh-CN" altLang="en-US" dirty="0"/>
              <a:t>天</a:t>
            </a:r>
            <a:r>
              <a:rPr lang="en-US" altLang="zh-CN" dirty="0"/>
              <a:t>/ 10 </a:t>
            </a:r>
            <a:r>
              <a:rPr lang="zh-CN" altLang="en-US" dirty="0"/>
              <a:t>天</a:t>
            </a:r>
            <a:r>
              <a:rPr lang="en-US" altLang="zh-CN" dirty="0"/>
              <a:t>/ 1 </a:t>
            </a:r>
            <a:r>
              <a:rPr lang="zh-CN" altLang="en-US" dirty="0"/>
              <a:t>个月</a:t>
            </a:r>
          </a:p>
          <a:p>
            <a:r>
              <a:rPr lang="zh-CN" altLang="en-US" dirty="0" smtClean="0"/>
              <a:t>置信水平的</a:t>
            </a:r>
            <a:r>
              <a:rPr lang="zh-CN" altLang="en-US" dirty="0"/>
              <a:t>选择</a:t>
            </a:r>
            <a:r>
              <a:rPr lang="en-US" altLang="zh-CN" dirty="0"/>
              <a:t>: 99% / 95% / 90%</a:t>
            </a:r>
          </a:p>
          <a:p>
            <a:r>
              <a:rPr lang="zh-CN" altLang="en-US" dirty="0"/>
              <a:t>投资组合未来价值变动的分布特征</a:t>
            </a:r>
          </a:p>
          <a:p>
            <a:pPr lvl="1"/>
            <a:r>
              <a:rPr lang="zh-CN" altLang="en-US" dirty="0"/>
              <a:t>历史模拟法（</a:t>
            </a:r>
            <a:r>
              <a:rPr lang="en-US" altLang="zh-CN" dirty="0"/>
              <a:t>Historical Simulation Method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模型设定法（</a:t>
            </a:r>
            <a:r>
              <a:rPr lang="en-US" altLang="zh-CN" dirty="0"/>
              <a:t>Model Building Method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参数正态法</a:t>
            </a:r>
          </a:p>
          <a:p>
            <a:pPr lvl="2"/>
            <a:r>
              <a:rPr lang="zh-CN" altLang="en-US" dirty="0"/>
              <a:t>蒙特卡罗模拟法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3383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历史模拟法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确定影响目标投资组合价值的市场因子。</a:t>
            </a:r>
          </a:p>
          <a:p>
            <a:r>
              <a:rPr lang="zh-CN" altLang="en-US" dirty="0" smtClean="0"/>
              <a:t>收集</a:t>
            </a:r>
            <a:r>
              <a:rPr lang="zh-CN" altLang="en-US" dirty="0"/>
              <a:t>这些因子在过去一定天数内（如</a:t>
            </a:r>
            <a:r>
              <a:rPr lang="en-US" altLang="zh-CN" dirty="0"/>
              <a:t>250</a:t>
            </a:r>
            <a:r>
              <a:rPr lang="zh-CN" altLang="en-US" dirty="0"/>
              <a:t>天或</a:t>
            </a:r>
            <a:r>
              <a:rPr lang="en-US" altLang="zh-CN" dirty="0"/>
              <a:t>500</a:t>
            </a:r>
            <a:r>
              <a:rPr lang="zh-CN" altLang="en-US" dirty="0"/>
              <a:t>天）</a:t>
            </a:r>
          </a:p>
          <a:p>
            <a:r>
              <a:rPr lang="zh-CN" altLang="en-US" dirty="0"/>
              <a:t>的变动信息。</a:t>
            </a:r>
          </a:p>
          <a:p>
            <a:r>
              <a:rPr lang="zh-CN" altLang="en-US" dirty="0" smtClean="0"/>
              <a:t>以</a:t>
            </a:r>
            <a:r>
              <a:rPr lang="zh-CN" altLang="en-US" dirty="0"/>
              <a:t>各因子的当前值与第二步中得到的变动率为基础</a:t>
            </a:r>
            <a:r>
              <a:rPr lang="zh-CN" altLang="en-US" dirty="0" smtClean="0"/>
              <a:t>，计算</a:t>
            </a:r>
            <a:r>
              <a:rPr lang="en-US" altLang="zh-CN" dirty="0"/>
              <a:t>250 </a:t>
            </a:r>
            <a:r>
              <a:rPr lang="zh-CN" altLang="en-US" dirty="0"/>
              <a:t>种或</a:t>
            </a:r>
            <a:r>
              <a:rPr lang="en-US" altLang="zh-CN" dirty="0"/>
              <a:t>500 </a:t>
            </a:r>
            <a:r>
              <a:rPr lang="zh-CN" altLang="en-US" dirty="0"/>
              <a:t>种可能场景下的因子变化后的值</a:t>
            </a:r>
            <a:r>
              <a:rPr lang="zh-CN" altLang="en-US" dirty="0" smtClean="0"/>
              <a:t>，并</a:t>
            </a:r>
            <a:r>
              <a:rPr lang="zh-CN" altLang="en-US" dirty="0"/>
              <a:t>据此计算出目标投资组合的价值变化。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第三步中得到的组合价值变化从小到大排序，</a:t>
            </a:r>
            <a:r>
              <a:rPr lang="zh-CN" altLang="en-US" dirty="0" smtClean="0"/>
              <a:t>得到的</a:t>
            </a:r>
            <a:r>
              <a:rPr lang="zh-CN" altLang="en-US" dirty="0"/>
              <a:t>频度分布，然后通过给定置信水平下的分位数求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/>
              <a:t>值。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84958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历史模拟法示例（</a:t>
            </a:r>
            <a:r>
              <a:rPr lang="en-US" altLang="zh-CN" dirty="0"/>
              <a:t>1 </a:t>
            </a:r>
            <a:r>
              <a:rPr lang="zh-CN" altLang="en-US" dirty="0"/>
              <a:t>天</a:t>
            </a:r>
            <a:r>
              <a:rPr lang="en-US" altLang="zh-CN" dirty="0" err="1"/>
              <a:t>VaR</a:t>
            </a:r>
            <a:r>
              <a:rPr lang="zh-CN" altLang="en-US" dirty="0"/>
              <a:t>，置信水平</a:t>
            </a:r>
            <a:r>
              <a:rPr lang="en-US" altLang="zh-CN" dirty="0"/>
              <a:t>99%</a:t>
            </a:r>
            <a:r>
              <a:rPr lang="zh-CN" altLang="en-US" dirty="0"/>
              <a:t>）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8580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72805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历史模拟法示例（</a:t>
            </a:r>
            <a:r>
              <a:rPr lang="en-US" altLang="zh-CN" dirty="0"/>
              <a:t>1 </a:t>
            </a:r>
            <a:r>
              <a:rPr lang="zh-CN" altLang="en-US" dirty="0"/>
              <a:t>天</a:t>
            </a:r>
            <a:r>
              <a:rPr lang="en-US" altLang="zh-CN" dirty="0" err="1"/>
              <a:t>VaR</a:t>
            </a:r>
            <a:r>
              <a:rPr lang="zh-CN" altLang="en-US" dirty="0"/>
              <a:t>，置信水平</a:t>
            </a:r>
            <a:r>
              <a:rPr lang="en-US" altLang="zh-CN" dirty="0"/>
              <a:t>99%</a:t>
            </a:r>
            <a:r>
              <a:rPr lang="zh-CN" altLang="en-US" dirty="0"/>
              <a:t>）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424936" cy="497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903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损失排序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33795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smtClean="0">
                <a:ea typeface="宋体" pitchFamily="2" charset="-122"/>
              </a:rPr>
              <a:t>Copyright © 2012 Zhenlong Zheng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9DBDDAC-76E6-4A0C-9DBF-C3B1D3A80C6D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0408"/>
              </p:ext>
            </p:extLst>
          </p:nvPr>
        </p:nvGraphicFramePr>
        <p:xfrm>
          <a:off x="1143000" y="1556792"/>
          <a:ext cx="403860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1752600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dirty="0" smtClean="0">
                          <a:latin typeface="+mj-lt"/>
                          <a:cs typeface="Arial" pitchFamily="34" charset="0"/>
                        </a:rPr>
                        <a:t>情景序号</a:t>
                      </a:r>
                      <a:endParaRPr lang="en-US" sz="1800" i="1" dirty="0">
                        <a:latin typeface="+mj-lt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dirty="0" smtClean="0">
                          <a:latin typeface="+mj-lt"/>
                          <a:cs typeface="Arial" pitchFamily="34" charset="0"/>
                        </a:rPr>
                        <a:t>损失</a:t>
                      </a:r>
                      <a:endParaRPr lang="en-US" sz="1800" i="1" dirty="0">
                        <a:latin typeface="+mj-lt"/>
                        <a:cs typeface="Arial" pitchFamily="34" charset="0"/>
                      </a:endParaRPr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494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477.841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345.435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282.204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277.041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253.385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217.974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205.256</a:t>
                      </a:r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33826" name="TextBox 5"/>
          <p:cNvSpPr txBox="1">
            <a:spLocks noChangeArrowheads="1"/>
          </p:cNvSpPr>
          <p:nvPr/>
        </p:nvSpPr>
        <p:spPr bwMode="auto">
          <a:xfrm>
            <a:off x="7162800" y="26670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99% one-day VaR</a:t>
            </a:r>
          </a:p>
        </p:txBody>
      </p:sp>
      <p:cxnSp>
        <p:nvCxnSpPr>
          <p:cNvPr id="33827" name="Straight Arrow Connector 7"/>
          <p:cNvCxnSpPr>
            <a:cxnSpLocks noChangeShapeType="1"/>
          </p:cNvCxnSpPr>
          <p:nvPr/>
        </p:nvCxnSpPr>
        <p:spPr bwMode="auto">
          <a:xfrm rot="10800000" flipV="1">
            <a:off x="5181600" y="3276600"/>
            <a:ext cx="19812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194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r>
              <a:rPr lang="zh-CN" altLang="en-US" dirty="0"/>
              <a:t>解析法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假设投资组合未来</a:t>
            </a:r>
            <a:r>
              <a:rPr lang="en-US" altLang="zh-CN" dirty="0"/>
              <a:t>1 </a:t>
            </a:r>
            <a:r>
              <a:rPr lang="zh-CN" altLang="en-US" dirty="0"/>
              <a:t>天内的价值变动服从均值为零</a:t>
            </a:r>
            <a:r>
              <a:rPr lang="zh-CN" altLang="en-US" dirty="0" smtClean="0"/>
              <a:t>的正态分布</a:t>
            </a:r>
            <a:r>
              <a:rPr lang="zh-CN" altLang="en-US" dirty="0"/>
              <a:t>，利用历史数据计算出该分布的方差，</a:t>
            </a:r>
            <a:r>
              <a:rPr lang="zh-CN" altLang="en-US" dirty="0" smtClean="0"/>
              <a:t>运用正态分布</a:t>
            </a:r>
            <a:r>
              <a:rPr lang="zh-CN" altLang="en-US" dirty="0"/>
              <a:t>分位数与标准差之间的关系估计出特定</a:t>
            </a:r>
            <a:r>
              <a:rPr lang="zh-CN" altLang="en-US" dirty="0" smtClean="0"/>
              <a:t>置信水平</a:t>
            </a:r>
            <a:r>
              <a:rPr lang="zh-CN" altLang="en-US" dirty="0"/>
              <a:t>下的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值。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518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波动率的换算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48462"/>
              </p:ext>
            </p:extLst>
          </p:nvPr>
        </p:nvGraphicFramePr>
        <p:xfrm>
          <a:off x="1403350" y="1320800"/>
          <a:ext cx="2304554" cy="102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3" imgW="1231560" imgH="507960" progId="Equation.DSMT4">
                  <p:embed/>
                </p:oleObj>
              </mc:Choice>
              <mc:Fallback>
                <p:oleObj name="Equation" r:id="rId3" imgW="1231560" imgH="50796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20800"/>
                        <a:ext cx="2304554" cy="102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1260"/>
              </p:ext>
            </p:extLst>
          </p:nvPr>
        </p:nvGraphicFramePr>
        <p:xfrm>
          <a:off x="1403648" y="2564904"/>
          <a:ext cx="277018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Equation" r:id="rId5" imgW="1079280" imgH="304560" progId="Equation.DSMT4">
                  <p:embed/>
                </p:oleObj>
              </mc:Choice>
              <mc:Fallback>
                <p:oleObj name="Equation" r:id="rId5" imgW="1079280" imgH="30456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564904"/>
                        <a:ext cx="2770187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398040"/>
      </p:ext>
    </p:extLst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单资产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VAR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的计算－微软</a:t>
            </a:r>
            <a:endParaRPr lang="en-US" altLang="zh-CN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某基金持有</a:t>
            </a:r>
            <a:r>
              <a:rPr lang="en-US" altLang="zh-CN" dirty="0" smtClean="0">
                <a:ea typeface="宋体" pitchFamily="2" charset="-122"/>
              </a:rPr>
              <a:t>1000</a:t>
            </a:r>
            <a:r>
              <a:rPr lang="zh-CN" altLang="en-US" dirty="0" smtClean="0">
                <a:ea typeface="宋体" pitchFamily="2" charset="-122"/>
              </a:rPr>
              <a:t>万美元市值的微软股票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微软的波动率是每天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％（大约每年</a:t>
            </a:r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％）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我们运用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=10 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=99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F56C42B-CDF8-4B4A-A1AA-58D66BC6D256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7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单资产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VAR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的计算－微软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该组合在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天内变动的标准差为</a:t>
            </a:r>
            <a:r>
              <a:rPr lang="en-US" altLang="zh-CN" dirty="0" smtClean="0">
                <a:ea typeface="宋体" pitchFamily="2" charset="-122"/>
              </a:rPr>
              <a:t>$200,000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该组合在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天</a:t>
            </a:r>
            <a:r>
              <a:rPr lang="zh-CN" altLang="en-US" dirty="0">
                <a:ea typeface="宋体" pitchFamily="2" charset="-122"/>
              </a:rPr>
              <a:t>内变动的标准差为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1B05FC-05CE-43A8-B375-E40722E51890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graphicFrame>
        <p:nvGraphicFramePr>
          <p:cNvPr id="512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689334"/>
              </p:ext>
            </p:extLst>
          </p:nvPr>
        </p:nvGraphicFramePr>
        <p:xfrm>
          <a:off x="2051720" y="3284984"/>
          <a:ext cx="419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4" imgW="1511280" imgH="228600" progId="Equation.2">
                  <p:embed/>
                </p:oleObj>
              </mc:Choice>
              <mc:Fallback>
                <p:oleObj name="Equation" r:id="rId4" imgW="1511280" imgH="2286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419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1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单资产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VAR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的计算－微软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我们假定该组合的预期变动为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（这种假定在短期内是可以接受的）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我们还假定该组合的价值变动服从正态分布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由于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(–2.33)=0.01, </a:t>
            </a:r>
            <a:r>
              <a:rPr lang="zh-CN" altLang="en-US" dirty="0" smtClean="0">
                <a:ea typeface="宋体" pitchFamily="2" charset="-122"/>
              </a:rPr>
              <a:t>因此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天</a:t>
            </a:r>
            <a:r>
              <a:rPr lang="en-US" altLang="zh-CN" dirty="0" err="1" smtClean="0">
                <a:ea typeface="宋体" pitchFamily="2" charset="-122"/>
              </a:rPr>
              <a:t>VaR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等于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42800AC-6ABB-4A4C-BBB5-D03EED24CB1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graphicFrame>
        <p:nvGraphicFramePr>
          <p:cNvPr id="614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21196"/>
              </p:ext>
            </p:extLst>
          </p:nvPr>
        </p:nvGraphicFramePr>
        <p:xfrm>
          <a:off x="2123728" y="3861048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4" imgW="1739880" imgH="190440" progId="Equation.2">
                  <p:embed/>
                </p:oleObj>
              </mc:Choice>
              <mc:Fallback>
                <p:oleObj name="Equation" r:id="rId4" imgW="1739880" imgH="1904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61048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金融中的风险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" </a:t>
            </a:r>
            <a:r>
              <a:rPr lang="zh-CN" altLang="en-US" dirty="0"/>
              <a:t>金融学是一门研究人们在不确定环境下如何进行</a:t>
            </a:r>
            <a:r>
              <a:rPr lang="zh-CN" altLang="en-US" dirty="0" smtClean="0"/>
              <a:t>稀缺资源</a:t>
            </a:r>
            <a:r>
              <a:rPr lang="zh-CN" altLang="en-US" dirty="0"/>
              <a:t>（资金）跨时间配置的学科”。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9425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单资产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VAR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的计算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－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GE</a:t>
            </a:r>
            <a:endParaRPr lang="en-US" altLang="zh-CN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假设该基金拥有</a:t>
            </a:r>
            <a:r>
              <a:rPr lang="en-US" altLang="zh-CN" dirty="0" smtClean="0">
                <a:ea typeface="宋体" pitchFamily="2" charset="-122"/>
              </a:rPr>
              <a:t>GE</a:t>
            </a:r>
            <a:r>
              <a:rPr lang="zh-CN" altLang="en-US" dirty="0" smtClean="0">
                <a:ea typeface="宋体" pitchFamily="2" charset="-122"/>
              </a:rPr>
              <a:t>股票的市值为</a:t>
            </a:r>
            <a:r>
              <a:rPr lang="en-US" altLang="zh-CN" dirty="0" smtClean="0">
                <a:ea typeface="宋体" pitchFamily="2" charset="-122"/>
              </a:rPr>
              <a:t>500</a:t>
            </a:r>
            <a:r>
              <a:rPr lang="zh-CN" altLang="en-US" dirty="0" smtClean="0">
                <a:ea typeface="宋体" pitchFamily="2" charset="-122"/>
              </a:rPr>
              <a:t>万美元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GE</a:t>
            </a:r>
            <a:r>
              <a:rPr lang="zh-CN" altLang="en-US" dirty="0" smtClean="0">
                <a:ea typeface="宋体" pitchFamily="2" charset="-122"/>
              </a:rPr>
              <a:t>股票每天的波动率为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%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约</a:t>
            </a:r>
            <a:r>
              <a:rPr lang="zh-CN" altLang="en-US" dirty="0" smtClean="0">
                <a:ea typeface="宋体" pitchFamily="2" charset="-122"/>
              </a:rPr>
              <a:t>为每年</a:t>
            </a:r>
            <a:r>
              <a:rPr lang="en-US" altLang="zh-CN" dirty="0" smtClean="0">
                <a:ea typeface="宋体" pitchFamily="2" charset="-122"/>
              </a:rPr>
              <a:t>16%)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天的标准差为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天</a:t>
            </a:r>
            <a:r>
              <a:rPr lang="en-US" altLang="zh-CN" dirty="0" smtClean="0">
                <a:ea typeface="宋体" pitchFamily="2" charset="-122"/>
              </a:rPr>
              <a:t>VAR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为</a:t>
            </a:r>
            <a:endParaRPr lang="en-US" altLang="zh-CN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1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71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5E1820-1889-45C9-B55A-07419EE30AB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graphicFrame>
        <p:nvGraphicFramePr>
          <p:cNvPr id="717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161571"/>
              </p:ext>
            </p:extLst>
          </p:nvPr>
        </p:nvGraphicFramePr>
        <p:xfrm>
          <a:off x="2771800" y="306896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4" imgW="1422360" imgH="228600" progId="Equation.2">
                  <p:embed/>
                </p:oleObj>
              </mc:Choice>
              <mc:Fallback>
                <p:oleObj name="Equation" r:id="rId4" imgW="1422360" imgH="2286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68960"/>
                        <a:ext cx="335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867606"/>
              </p:ext>
            </p:extLst>
          </p:nvPr>
        </p:nvGraphicFramePr>
        <p:xfrm>
          <a:off x="2555776" y="4077072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6" imgW="1625400" imgH="190440" progId="Equation.2">
                  <p:embed/>
                </p:oleObj>
              </mc:Choice>
              <mc:Fallback>
                <p:oleObj name="Equation" r:id="rId6" imgW="1625400" imgH="1904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077072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4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微软和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GE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组合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lIns="92075" tIns="46038" rIns="92075" bIns="46038"/>
              <a:lstStyle/>
              <a:p>
                <a:pPr eaLnBrk="1" hangingPunct="1">
                  <a:defRPr/>
                </a:pPr>
                <a:r>
                  <a:rPr lang="zh-CN" altLang="en-US" dirty="0" smtClean="0">
                    <a:cs typeface="Arial" charset="0"/>
                  </a:rPr>
                  <a:t>假定微软和</a:t>
                </a:r>
                <a:r>
                  <a:rPr lang="en-US" altLang="zh-CN" dirty="0" smtClean="0">
                    <a:cs typeface="Arial" charset="0"/>
                  </a:rPr>
                  <a:t>GE</a:t>
                </a:r>
                <a:r>
                  <a:rPr lang="zh-CN" altLang="en-US" dirty="0" smtClean="0">
                    <a:cs typeface="Arial" charset="0"/>
                  </a:rPr>
                  <a:t>股票服从双变量正态分布</a:t>
                </a:r>
                <a:endParaRPr lang="en-US" dirty="0" smtClean="0">
                  <a:cs typeface="Arial" charset="0"/>
                </a:endParaRPr>
              </a:p>
              <a:p>
                <a:pPr marL="349250" indent="-349250" eaLnBrk="1" hangingPunct="1">
                  <a:defRPr/>
                </a:pPr>
                <a:r>
                  <a:rPr lang="zh-CN" altLang="en-US" dirty="0" smtClean="0">
                    <a:cs typeface="Arial" charset="0"/>
                  </a:rPr>
                  <a:t>假定这两只股票收益率的相关系数为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Arial" charset="0"/>
                      </a:rPr>
                      <m:t>𝜌</m:t>
                    </m:r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E4C272-AE67-4871-BFD6-3AB46272C6A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86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组合的标准差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组合的标准差为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其中</a:t>
            </a:r>
            <a:r>
              <a:rPr lang="en-US" altLang="zh-CN" dirty="0" err="1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= 200,000 </a:t>
            </a:r>
            <a:r>
              <a:rPr lang="en-US" altLang="zh-CN" dirty="0" smtClean="0">
                <a:ea typeface="宋体" pitchFamily="2" charset="-122"/>
              </a:rPr>
              <a:t>,</a:t>
            </a:r>
            <a:r>
              <a:rPr lang="en-US" altLang="zh-CN" dirty="0" smtClean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= 50,000 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0.3. </a:t>
            </a:r>
            <a:r>
              <a:rPr lang="zh-CN" altLang="en-US" dirty="0" smtClean="0">
                <a:ea typeface="宋体" pitchFamily="2" charset="-122"/>
              </a:rPr>
              <a:t>因此该组合一天变化的标准差为</a:t>
            </a:r>
            <a:r>
              <a:rPr lang="en-US" altLang="zh-CN" dirty="0" smtClean="0">
                <a:ea typeface="宋体" pitchFamily="2" charset="-122"/>
              </a:rPr>
              <a:t>220,227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7EA0A95-C32B-4395-96BD-54A3E6D7D780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graphicFrame>
        <p:nvGraphicFramePr>
          <p:cNvPr id="819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931950"/>
              </p:ext>
            </p:extLst>
          </p:nvPr>
        </p:nvGraphicFramePr>
        <p:xfrm>
          <a:off x="2339752" y="2348880"/>
          <a:ext cx="4103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4" imgW="1739880" imgH="291960" progId="Equation.3">
                  <p:embed/>
                </p:oleObj>
              </mc:Choice>
              <mc:Fallback>
                <p:oleObj name="Equation" r:id="rId4" imgW="173988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48880"/>
                        <a:ext cx="41036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7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组合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VAR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844824"/>
            <a:ext cx="8011616" cy="4251176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该组合</a:t>
            </a:r>
            <a:r>
              <a:rPr lang="en-US" altLang="zh-CN" dirty="0" smtClean="0">
                <a:ea typeface="宋体" pitchFamily="2" charset="-122"/>
              </a:rPr>
              <a:t>10-day </a:t>
            </a:r>
            <a:r>
              <a:rPr lang="en-US" altLang="zh-CN" dirty="0" smtClean="0">
                <a:ea typeface="宋体" pitchFamily="2" charset="-122"/>
              </a:rPr>
              <a:t>99% </a:t>
            </a:r>
            <a:r>
              <a:rPr lang="en-US" altLang="zh-CN" dirty="0" err="1" smtClean="0">
                <a:ea typeface="宋体" pitchFamily="2" charset="-122"/>
              </a:rPr>
              <a:t>VaR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为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分散化的好处为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	(1,473,621+368,405)–1,622,657=$</a:t>
            </a:r>
            <a:r>
              <a:rPr lang="en-US" altLang="zh-CN" dirty="0" smtClean="0">
                <a:ea typeface="宋体" pitchFamily="2" charset="-122"/>
              </a:rPr>
              <a:t>219,369</a:t>
            </a:r>
            <a:endParaRPr lang="en-CA" dirty="0" smtClean="0"/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1BC075-57CC-492B-85FF-F757F71EA4BA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graphicFrame>
        <p:nvGraphicFramePr>
          <p:cNvPr id="9218" name="Object 4"/>
          <p:cNvGraphicFramePr>
            <a:graphicFrameLocks/>
          </p:cNvGraphicFramePr>
          <p:nvPr/>
        </p:nvGraphicFramePr>
        <p:xfrm>
          <a:off x="2133600" y="2438400"/>
          <a:ext cx="5791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4" imgW="2145960" imgH="241200" progId="Equation.3">
                  <p:embed/>
                </p:oleObj>
              </mc:Choice>
              <mc:Fallback>
                <p:oleObj name="Equation" r:id="rId4" imgW="2145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57912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3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线性方程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假设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 smtClean="0">
                <a:ea typeface="宋体" pitchFamily="2" charset="-122"/>
              </a:rPr>
              <a:t>组合价值变动跟市场变量日变动率线性相关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dirty="0" smtClean="0">
                <a:ea typeface="宋体" pitchFamily="2" charset="-122"/>
              </a:rPr>
              <a:t>市场变量日变动率服从正态分布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ECDE2FA-C93A-4F84-9308-9224B0A5C7FB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5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宋体" pitchFamily="2" charset="-122"/>
              </a:rPr>
              <a:t>组合收益率的方差</a:t>
            </a:r>
            <a:endParaRPr lang="en-US" altLang="zh-CN" sz="4000" dirty="0" smtClean="0">
              <a:ea typeface="宋体" pitchFamily="2" charset="-122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2C779E-D15C-4A66-96C2-5B1F8D68FB1F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30410"/>
              </p:ext>
            </p:extLst>
          </p:nvPr>
        </p:nvGraphicFramePr>
        <p:xfrm>
          <a:off x="611560" y="1628800"/>
          <a:ext cx="7856537" cy="333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4" imgW="3263760" imgH="1384200" progId="Equation.DSMT4">
                  <p:embed/>
                </p:oleObj>
              </mc:Choice>
              <mc:Fallback>
                <p:oleObj name="Equation" r:id="rId4" imgW="326376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7856537" cy="333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1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/>
              <a:t>组合价值的方差</a:t>
            </a:r>
            <a:r>
              <a:rPr lang="en-CA" dirty="0" smtClean="0"/>
              <a:t> </a:t>
            </a:r>
            <a:r>
              <a:rPr lang="en-CA" dirty="0" smtClean="0"/>
              <a:t>(</a:t>
            </a:r>
            <a:r>
              <a:rPr lang="en-CA" dirty="0" err="1" smtClean="0">
                <a:latin typeface="Symbol" pitchFamily="18" charset="2"/>
              </a:rPr>
              <a:t>a</a:t>
            </a:r>
            <a:r>
              <a:rPr lang="en-CA" baseline="-25000" dirty="0" err="1" smtClean="0"/>
              <a:t>i</a:t>
            </a:r>
            <a:r>
              <a:rPr lang="en-CA" dirty="0" smtClean="0">
                <a:latin typeface="Symbol" pitchFamily="18" charset="2"/>
              </a:rPr>
              <a:t> </a:t>
            </a:r>
            <a:r>
              <a:rPr lang="en-CA" dirty="0" smtClean="0"/>
              <a:t>= </a:t>
            </a:r>
            <a:r>
              <a:rPr lang="en-CA" dirty="0" err="1" smtClean="0"/>
              <a:t>w</a:t>
            </a:r>
            <a:r>
              <a:rPr lang="en-CA" baseline="-25000" dirty="0" err="1" smtClean="0"/>
              <a:t>i</a:t>
            </a:r>
            <a:r>
              <a:rPr lang="en-CA" dirty="0" err="1" smtClean="0"/>
              <a:t>P</a:t>
            </a:r>
            <a:r>
              <a:rPr lang="en-CA" dirty="0" smtClean="0"/>
              <a:t>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graphicFrame>
        <p:nvGraphicFramePr>
          <p:cNvPr id="1126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03702"/>
              </p:ext>
            </p:extLst>
          </p:nvPr>
        </p:nvGraphicFramePr>
        <p:xfrm>
          <a:off x="544513" y="1973263"/>
          <a:ext cx="8034337" cy="365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4" imgW="4495680" imgH="2108160" progId="Equation.DSMT4">
                  <p:embed/>
                </p:oleObj>
              </mc:Choice>
              <mc:Fallback>
                <p:oleObj name="Equation" r:id="rId4" imgW="4495680" imgH="21081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973263"/>
                        <a:ext cx="8034337" cy="365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105FFF2-35AF-4C69-9749-341569BBC24E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2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处理利率的方法</a:t>
            </a:r>
            <a:endParaRPr lang="en-US" altLang="zh-CN" dirty="0" smtClean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844824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ea typeface="宋体" pitchFamily="2" charset="-122"/>
                  </a:rPr>
                  <a:t>久</a:t>
                </a:r>
                <a:r>
                  <a:rPr lang="zh-CN" altLang="en-US" dirty="0" smtClean="0">
                    <a:ea typeface="宋体" pitchFamily="2" charset="-122"/>
                  </a:rPr>
                  <a:t>期法</a:t>
                </a:r>
                <a:r>
                  <a:rPr lang="en-US" altLang="zh-CN" dirty="0" smtClean="0">
                    <a:ea typeface="宋体" pitchFamily="2" charset="-122"/>
                  </a:rPr>
                  <a:t>: </a:t>
                </a:r>
                <a:r>
                  <a:rPr lang="zh-CN" altLang="en-US" dirty="0" smtClean="0">
                    <a:ea typeface="宋体" pitchFamily="2" charset="-122"/>
                  </a:rPr>
                  <a:t>假定收益率平移</a:t>
                </a:r>
                <a:endParaRPr lang="en-US" altLang="zh-CN" dirty="0" smtClean="0">
                  <a:ea typeface="宋体" pitchFamily="2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            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𝐷𝑃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 smtClean="0">
                    <a:ea typeface="宋体" pitchFamily="2" charset="-122"/>
                  </a:rPr>
                  <a:t>现金流映射</a:t>
                </a:r>
                <a:r>
                  <a:rPr lang="en-US" altLang="zh-CN" dirty="0" smtClean="0">
                    <a:ea typeface="宋体" pitchFamily="2" charset="-122"/>
                  </a:rPr>
                  <a:t>: </a:t>
                </a:r>
                <a:r>
                  <a:rPr lang="zh-CN" altLang="en-US" dirty="0" smtClean="0">
                    <a:ea typeface="宋体" pitchFamily="2" charset="-122"/>
                  </a:rPr>
                  <a:t>将现金流映射到标准期限上，变量为标准期限的零息票债券</a:t>
                </a:r>
                <a:endParaRPr lang="en-US" altLang="zh-CN" dirty="0" smtClean="0">
                  <a:ea typeface="宋体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 smtClean="0">
                    <a:ea typeface="宋体" pitchFamily="2" charset="-122"/>
                  </a:rPr>
                  <a:t>主成分分析法</a:t>
                </a:r>
                <a:r>
                  <a:rPr lang="en-US" altLang="zh-CN" dirty="0" smtClean="0">
                    <a:ea typeface="宋体" pitchFamily="2" charset="-122"/>
                  </a:rPr>
                  <a:t>: </a:t>
                </a:r>
                <a:r>
                  <a:rPr lang="zh-CN" altLang="en-US" dirty="0" smtClean="0">
                    <a:ea typeface="宋体" pitchFamily="2" charset="-122"/>
                  </a:rPr>
                  <a:t>本书略</a:t>
                </a:r>
                <a:endParaRPr lang="en-US" altLang="zh-CN" dirty="0" smtClean="0">
                  <a:ea typeface="宋体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99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844824"/>
                <a:ext cx="7772400" cy="4114800"/>
              </a:xfrm>
              <a:blipFill rotWithShape="1">
                <a:blip r:embed="rId3"/>
                <a:stretch>
                  <a:fillRect l="-392" t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E67435E-8442-4BC3-AD14-166E26369E7F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0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现金流映射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153400" cy="4536504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选择如下期限的零息票债券作为变量</a:t>
            </a:r>
            <a:r>
              <a:rPr lang="en-US" altLang="zh-CN" dirty="0" smtClean="0">
                <a:ea typeface="宋体" charset="-122"/>
              </a:rPr>
              <a:t> (1</a:t>
            </a:r>
            <a:r>
              <a:rPr lang="zh-CN" altLang="en-US" dirty="0" smtClean="0">
                <a:ea typeface="宋体" charset="-122"/>
              </a:rPr>
              <a:t>个月</a:t>
            </a:r>
            <a:r>
              <a:rPr lang="en-US" altLang="zh-CN" dirty="0" smtClean="0">
                <a:ea typeface="宋体" charset="-122"/>
              </a:rPr>
              <a:t>, 3</a:t>
            </a:r>
            <a:r>
              <a:rPr lang="zh-CN" altLang="en-US" dirty="0" smtClean="0">
                <a:ea typeface="宋体" charset="-122"/>
              </a:rPr>
              <a:t>个月</a:t>
            </a:r>
            <a:r>
              <a:rPr lang="en-US" altLang="zh-CN" dirty="0" smtClean="0">
                <a:ea typeface="宋体" charset="-122"/>
              </a:rPr>
              <a:t>, 6</a:t>
            </a:r>
            <a:r>
              <a:rPr lang="zh-CN" altLang="en-US" dirty="0" smtClean="0">
                <a:ea typeface="宋体" charset="-122"/>
              </a:rPr>
              <a:t>个月</a:t>
            </a:r>
            <a:r>
              <a:rPr lang="en-US" altLang="zh-CN" dirty="0" smtClean="0">
                <a:ea typeface="宋体" charset="-122"/>
              </a:rPr>
              <a:t>, 1</a:t>
            </a:r>
            <a:r>
              <a:rPr lang="zh-CN" altLang="en-US" dirty="0" smtClean="0">
                <a:ea typeface="宋体" charset="-122"/>
              </a:rPr>
              <a:t>年</a:t>
            </a:r>
            <a:r>
              <a:rPr lang="en-US" altLang="zh-CN" dirty="0" smtClean="0">
                <a:ea typeface="宋体" charset="-122"/>
              </a:rPr>
              <a:t>, 2</a:t>
            </a:r>
            <a:r>
              <a:rPr lang="zh-CN" altLang="en-US" dirty="0" smtClean="0">
                <a:ea typeface="宋体" charset="-122"/>
              </a:rPr>
              <a:t>年</a:t>
            </a:r>
            <a:r>
              <a:rPr lang="en-US" altLang="zh-CN" dirty="0" smtClean="0">
                <a:ea typeface="宋体" charset="-122"/>
              </a:rPr>
              <a:t>, 5</a:t>
            </a:r>
            <a:r>
              <a:rPr lang="zh-CN" altLang="en-US" dirty="0" smtClean="0">
                <a:ea typeface="宋体" charset="-122"/>
              </a:rPr>
              <a:t>年</a:t>
            </a:r>
            <a:r>
              <a:rPr lang="en-US" altLang="zh-CN" dirty="0" smtClean="0">
                <a:ea typeface="宋体" charset="-122"/>
              </a:rPr>
              <a:t>, 7</a:t>
            </a:r>
            <a:r>
              <a:rPr lang="zh-CN" altLang="en-US" dirty="0" smtClean="0">
                <a:ea typeface="宋体" charset="-122"/>
              </a:rPr>
              <a:t>年</a:t>
            </a:r>
            <a:r>
              <a:rPr lang="en-US" altLang="zh-CN" dirty="0" smtClean="0">
                <a:ea typeface="宋体" charset="-122"/>
              </a:rPr>
              <a:t>, 10</a:t>
            </a:r>
            <a:r>
              <a:rPr lang="zh-CN" altLang="en-US" dirty="0" smtClean="0">
                <a:ea typeface="宋体" charset="-122"/>
              </a:rPr>
              <a:t>年</a:t>
            </a:r>
            <a:r>
              <a:rPr lang="en-US" altLang="zh-CN" dirty="0" smtClean="0">
                <a:ea typeface="宋体" charset="-122"/>
              </a:rPr>
              <a:t>, 30</a:t>
            </a:r>
            <a:r>
              <a:rPr lang="zh-CN" altLang="en-US" dirty="0" smtClean="0">
                <a:ea typeface="宋体" charset="-122"/>
              </a:rPr>
              <a:t>年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假设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年期收益率为</a:t>
            </a:r>
            <a:r>
              <a:rPr lang="en-US" altLang="zh-CN" dirty="0" smtClean="0">
                <a:ea typeface="宋体" charset="-122"/>
              </a:rPr>
              <a:t>6</a:t>
            </a:r>
            <a:r>
              <a:rPr lang="en-US" altLang="zh-CN" dirty="0" smtClean="0">
                <a:ea typeface="宋体" charset="-122"/>
              </a:rPr>
              <a:t>% 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年期为</a:t>
            </a:r>
            <a:r>
              <a:rPr lang="en-US" altLang="zh-CN" dirty="0" smtClean="0">
                <a:ea typeface="宋体" charset="-122"/>
              </a:rPr>
              <a:t>7%</a:t>
            </a:r>
            <a:r>
              <a:rPr lang="zh-CN" altLang="en-US" dirty="0" smtClean="0">
                <a:ea typeface="宋体" charset="-122"/>
              </a:rPr>
              <a:t>，我们将在</a:t>
            </a:r>
            <a:r>
              <a:rPr lang="en-US" altLang="zh-CN" dirty="0" smtClean="0">
                <a:ea typeface="宋体" charset="-122"/>
              </a:rPr>
              <a:t>6.5</a:t>
            </a:r>
            <a:r>
              <a:rPr lang="zh-CN" altLang="en-US" dirty="0" smtClean="0">
                <a:ea typeface="宋体" charset="-122"/>
              </a:rPr>
              <a:t>年后收到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万元现金。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年和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年期债券的波动率分别为</a:t>
            </a:r>
            <a:r>
              <a:rPr lang="en-US" altLang="zh-CN" dirty="0" smtClean="0">
                <a:ea typeface="宋体" charset="-122"/>
              </a:rPr>
              <a:t>0.50</a:t>
            </a:r>
            <a:r>
              <a:rPr lang="en-US" altLang="zh-CN" dirty="0" smtClean="0">
                <a:ea typeface="宋体" charset="-122"/>
              </a:rPr>
              <a:t>% 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0.58</a:t>
            </a:r>
            <a:r>
              <a:rPr lang="en-US" altLang="zh-CN" dirty="0" smtClean="0">
                <a:ea typeface="宋体" charset="-122"/>
              </a:rPr>
              <a:t>%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0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假设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年和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年期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债券收益率的相关系数为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0.6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。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2765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Zlzheng，Dept. of Finance,XMU</a:t>
            </a:r>
          </a:p>
        </p:txBody>
      </p:sp>
      <p:sp>
        <p:nvSpPr>
          <p:cNvPr id="27654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20</a:t>
            </a:r>
            <a:r>
              <a:rPr lang="en-US" altLang="en-US" smtClean="0"/>
              <a:t>.</a:t>
            </a:r>
            <a:fld id="{C8C0E633-A3CA-4035-BFD2-4433DE1AD96B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34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r>
              <a:rPr lang="zh-CN" altLang="en-US" dirty="0">
                <a:ea typeface="宋体" charset="-122"/>
              </a:rPr>
              <a:t>现金流映射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利用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年期和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年期收益率，通过线性插值可得</a:t>
            </a:r>
            <a:r>
              <a:rPr lang="en-US" altLang="zh-CN" dirty="0" smtClean="0">
                <a:ea typeface="宋体" charset="-122"/>
              </a:rPr>
              <a:t>6.5</a:t>
            </a:r>
            <a:r>
              <a:rPr lang="zh-CN" altLang="en-US" dirty="0" smtClean="0">
                <a:ea typeface="宋体" charset="-122"/>
              </a:rPr>
              <a:t>年期的收益率为</a:t>
            </a:r>
            <a:r>
              <a:rPr lang="en-US" altLang="zh-CN" dirty="0" smtClean="0">
                <a:ea typeface="宋体" charset="-122"/>
              </a:rPr>
              <a:t>6.75</a:t>
            </a:r>
            <a:r>
              <a:rPr lang="en-US" altLang="zh-CN" dirty="0" smtClean="0">
                <a:ea typeface="宋体" charset="-122"/>
              </a:rPr>
              <a:t>%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万元现金的现值为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graphicFrame>
        <p:nvGraphicFramePr>
          <p:cNvPr id="2867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432461"/>
              </p:ext>
            </p:extLst>
          </p:nvPr>
        </p:nvGraphicFramePr>
        <p:xfrm>
          <a:off x="2987824" y="3501008"/>
          <a:ext cx="3365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4" imgW="3352890" imgH="1142910" progId="Equation.3">
                  <p:embed/>
                </p:oleObj>
              </mc:Choice>
              <mc:Fallback>
                <p:oleObj name="Equation" r:id="rId4" imgW="3352890" imgH="114291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1008"/>
                        <a:ext cx="3365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Zlzheng，Dept. of Finance,XMU</a:t>
            </a:r>
          </a:p>
        </p:txBody>
      </p:sp>
      <p:sp>
        <p:nvSpPr>
          <p:cNvPr id="28679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20</a:t>
            </a:r>
            <a:r>
              <a:rPr lang="en-US" altLang="en-US" smtClean="0"/>
              <a:t>.</a:t>
            </a:r>
            <a:fld id="{3322C387-0CC4-42DD-82C2-9CF3358BF61A}" type="slidenum">
              <a:rPr lang="en-US" altLang="en-US" smtClean="0"/>
              <a:pPr eaLnBrk="1" hangingPunct="1"/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35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风险定义</a:t>
            </a:r>
          </a:p>
          <a:p>
            <a:pPr lvl="1"/>
            <a:r>
              <a:rPr lang="zh-CN" altLang="en-US" dirty="0"/>
              <a:t>风险是未来损失的可能性</a:t>
            </a:r>
          </a:p>
          <a:p>
            <a:pPr lvl="1"/>
            <a:r>
              <a:rPr lang="zh-CN" altLang="en-US" dirty="0"/>
              <a:t>风险是未来结果对期望的偏离</a:t>
            </a:r>
          </a:p>
          <a:p>
            <a:pPr lvl="1"/>
            <a:r>
              <a:rPr lang="zh-CN" altLang="en-US" dirty="0"/>
              <a:t>风险是未来结果的不确定性</a:t>
            </a:r>
          </a:p>
          <a:p>
            <a:r>
              <a:rPr lang="zh-CN" altLang="en-US" dirty="0"/>
              <a:t>风险与收益是金融的核心，始终相伴相生</a:t>
            </a:r>
          </a:p>
          <a:p>
            <a:r>
              <a:rPr lang="zh-CN" altLang="en-US" dirty="0"/>
              <a:t>损失是事后概念而风险则是事前概念</a:t>
            </a:r>
          </a:p>
          <a:p>
            <a:r>
              <a:rPr lang="zh-CN" altLang="en-US" dirty="0"/>
              <a:t>现代风险管理过程：风险识别、风险度量与风险管理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2598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r>
              <a:rPr lang="zh-CN" altLang="en-US" dirty="0">
                <a:ea typeface="宋体" charset="-122"/>
              </a:rPr>
              <a:t>现金流映射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zh-CN" altLang="en-US" dirty="0">
                <a:ea typeface="宋体" charset="-122"/>
              </a:rPr>
              <a:t>利用</a:t>
            </a:r>
            <a:r>
              <a:rPr lang="en-US" altLang="zh-CN" dirty="0">
                <a:ea typeface="宋体" charset="-122"/>
              </a:rPr>
              <a:t>5</a:t>
            </a:r>
            <a:r>
              <a:rPr lang="zh-CN" altLang="en-US" dirty="0">
                <a:ea typeface="宋体" charset="-122"/>
              </a:rPr>
              <a:t>年期和</a:t>
            </a:r>
            <a:r>
              <a:rPr lang="en-US" altLang="zh-CN" dirty="0">
                <a:ea typeface="宋体" charset="-122"/>
              </a:rPr>
              <a:t>7</a:t>
            </a:r>
            <a:r>
              <a:rPr lang="zh-CN" altLang="en-US" dirty="0">
                <a:ea typeface="宋体" charset="-122"/>
              </a:rPr>
              <a:t>年</a:t>
            </a:r>
            <a:r>
              <a:rPr lang="zh-CN" altLang="en-US" dirty="0" smtClean="0">
                <a:ea typeface="宋体" charset="-122"/>
              </a:rPr>
              <a:t>期债券波动率收益率</a:t>
            </a:r>
            <a:r>
              <a:rPr lang="zh-CN" altLang="en-US" dirty="0">
                <a:ea typeface="宋体" charset="-122"/>
              </a:rPr>
              <a:t>，通过线性插值可得</a:t>
            </a:r>
            <a:r>
              <a:rPr lang="en-US" altLang="zh-CN" dirty="0">
                <a:ea typeface="宋体" charset="-122"/>
              </a:rPr>
              <a:t>6.5</a:t>
            </a:r>
            <a:r>
              <a:rPr lang="zh-CN" altLang="en-US" dirty="0">
                <a:ea typeface="宋体" charset="-122"/>
              </a:rPr>
              <a:t>年</a:t>
            </a:r>
            <a:r>
              <a:rPr lang="zh-CN" altLang="en-US" dirty="0" smtClean="0">
                <a:ea typeface="宋体" charset="-122"/>
              </a:rPr>
              <a:t>期债券收益率的的波动率为</a:t>
            </a:r>
            <a:r>
              <a:rPr lang="en-US" altLang="zh-CN" dirty="0" smtClean="0">
                <a:ea typeface="宋体" charset="-122"/>
              </a:rPr>
              <a:t>0.56%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我们将现值的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a</a:t>
            </a:r>
            <a:r>
              <a:rPr lang="zh-CN" altLang="en-US" dirty="0" smtClean="0">
                <a:latin typeface="Symbol" pitchFamily="18" charset="2"/>
                <a:ea typeface="宋体" charset="-122"/>
              </a:rPr>
              <a:t>分配到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5</a:t>
            </a:r>
            <a:r>
              <a:rPr lang="zh-CN" altLang="en-US" dirty="0" smtClean="0">
                <a:latin typeface="Symbol" pitchFamily="18" charset="2"/>
                <a:ea typeface="宋体" charset="-122"/>
              </a:rPr>
              <a:t>年期债券，</a:t>
            </a:r>
            <a:r>
              <a:rPr lang="en-US" altLang="zh-CN" dirty="0" smtClean="0">
                <a:ea typeface="宋体" charset="-122"/>
              </a:rPr>
              <a:t> (</a:t>
            </a:r>
            <a:r>
              <a:rPr lang="en-US" altLang="zh-CN" dirty="0" smtClean="0">
                <a:ea typeface="宋体" charset="-122"/>
              </a:rPr>
              <a:t>1- 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a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zh-CN" altLang="en-US" dirty="0" smtClean="0">
                <a:ea typeface="宋体" charset="-122"/>
              </a:rPr>
              <a:t>分配到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年期债券。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97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Zlzheng，Dept. of Finance,XMU</a:t>
            </a:r>
          </a:p>
        </p:txBody>
      </p:sp>
      <p:sp>
        <p:nvSpPr>
          <p:cNvPr id="29702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20</a:t>
            </a:r>
            <a:r>
              <a:rPr lang="en-US" altLang="en-US" smtClean="0"/>
              <a:t>.</a:t>
            </a:r>
            <a:fld id="{FC73F062-4884-4089-9FF3-0D0F0E6EAD12}" type="slidenum">
              <a:rPr lang="en-US" altLang="en-US" smtClean="0"/>
              <a:pPr eaLnBrk="1" hangingPunct="1"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11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r>
              <a:rPr lang="zh-CN" altLang="en-US" dirty="0">
                <a:ea typeface="宋体" charset="-122"/>
              </a:rPr>
              <a:t>现金流映射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匹配方差</a:t>
            </a:r>
            <a:endParaRPr lang="en-US" altLang="zh-CN" dirty="0" smtClean="0">
              <a:ea typeface="宋体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可得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a</a:t>
            </a:r>
            <a:r>
              <a:rPr lang="en-US" altLang="zh-CN" dirty="0" smtClean="0">
                <a:ea typeface="宋体" charset="-122"/>
              </a:rPr>
              <a:t>=0.074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23929"/>
              </p:ext>
            </p:extLst>
          </p:nvPr>
        </p:nvGraphicFramePr>
        <p:xfrm>
          <a:off x="1187624" y="2204864"/>
          <a:ext cx="655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4" imgW="3800500" imgH="218970" progId="Equation.3">
                  <p:embed/>
                </p:oleObj>
              </mc:Choice>
              <mc:Fallback>
                <p:oleObj name="Equation" r:id="rId4" imgW="3800500" imgH="218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04864"/>
                        <a:ext cx="655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Zlzheng，Dept. of Finance,XMU</a:t>
            </a:r>
          </a:p>
        </p:txBody>
      </p:sp>
      <p:sp>
        <p:nvSpPr>
          <p:cNvPr id="30727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20</a:t>
            </a:r>
            <a:r>
              <a:rPr lang="en-US" altLang="en-US" smtClean="0"/>
              <a:t>.</a:t>
            </a:r>
            <a:fld id="{826EBE19-41DC-4D04-B55A-581FE8F35556}" type="slidenum">
              <a:rPr lang="en-US" altLang="en-US" smtClean="0"/>
              <a:pPr eaLnBrk="1" hangingPunct="1"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24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219200"/>
          </a:xfrm>
          <a:noFill/>
        </p:spPr>
        <p:txBody>
          <a:bodyPr lIns="92075" tIns="46038" rIns="92075" bIns="46038" anchor="ctr"/>
          <a:lstStyle/>
          <a:p>
            <a:r>
              <a:rPr lang="zh-CN" altLang="en-US" dirty="0">
                <a:ea typeface="宋体" charset="-122"/>
              </a:rPr>
              <a:t>现金流映射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6540</a:t>
            </a:r>
            <a:r>
              <a:rPr lang="zh-CN" altLang="en-US" dirty="0" smtClean="0">
                <a:ea typeface="宋体" charset="-122"/>
              </a:rPr>
              <a:t>元的现值应该分配给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年期债券的金额为</a:t>
            </a: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分</a:t>
            </a:r>
            <a:r>
              <a:rPr lang="zh-CN" altLang="en-US" dirty="0">
                <a:ea typeface="宋体" charset="-122"/>
              </a:rPr>
              <a:t>配给</a:t>
            </a:r>
            <a:r>
              <a:rPr lang="en-US" altLang="zh-CN" dirty="0">
                <a:ea typeface="宋体" charset="-122"/>
              </a:rPr>
              <a:t>5</a:t>
            </a:r>
            <a:r>
              <a:rPr lang="zh-CN" altLang="en-US" dirty="0">
                <a:ea typeface="宋体" charset="-122"/>
              </a:rPr>
              <a:t>年期债券的金额为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这样的现金流映射保证了现值和方差匹配</a:t>
            </a:r>
            <a:endParaRPr lang="en-US" altLang="zh-CN" dirty="0" smtClean="0">
              <a:ea typeface="宋体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graphicFrame>
        <p:nvGraphicFramePr>
          <p:cNvPr id="31748" name="Object 4"/>
          <p:cNvGraphicFramePr>
            <a:graphicFrameLocks/>
          </p:cNvGraphicFramePr>
          <p:nvPr/>
        </p:nvGraphicFramePr>
        <p:xfrm>
          <a:off x="2819400" y="2057400"/>
          <a:ext cx="342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4" imgW="1295287" imgH="190620" progId="Equation.3">
                  <p:embed/>
                </p:oleObj>
              </mc:Choice>
              <mc:Fallback>
                <p:oleObj name="Equation" r:id="rId4" imgW="1295287" imgH="1906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42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/>
          </p:cNvGraphicFramePr>
          <p:nvPr/>
        </p:nvGraphicFramePr>
        <p:xfrm>
          <a:off x="2743200" y="327660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6" imgW="1409824" imgH="190620" progId="Equation.3">
                  <p:embed/>
                </p:oleObj>
              </mc:Choice>
              <mc:Fallback>
                <p:oleObj name="Equation" r:id="rId6" imgW="1409824" imgH="1906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58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Zlzheng，Dept. of Finance,XMU</a:t>
            </a:r>
          </a:p>
        </p:txBody>
      </p:sp>
      <p:sp>
        <p:nvSpPr>
          <p:cNvPr id="31752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20</a:t>
            </a:r>
            <a:r>
              <a:rPr lang="en-US" altLang="en-US" smtClean="0"/>
              <a:t>.</a:t>
            </a:r>
            <a:fld id="{763B7CEB-60C8-4B84-8374-12376569E80B}" type="slidenum">
              <a:rPr lang="en-US" altLang="en-US" smtClean="0"/>
              <a:pPr eaLnBrk="1" hangingPunct="1"/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82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何时能用线性模型？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749935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股票组合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债券组合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外汇远期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利率互换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71E788-BDB5-449A-9CC2-A5A1734DF3FF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9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zh-CN" altLang="en-US" sz="4700" dirty="0" smtClean="0">
                <a:solidFill>
                  <a:schemeClr val="tx2">
                    <a:satMod val="130000"/>
                  </a:schemeClr>
                </a:solidFill>
              </a:rPr>
              <a:t>线性组合与期权</a:t>
            </a:r>
            <a:r>
              <a:rPr lang="en-US" altLang="zh-CN" sz="4000" dirty="0" smtClean="0">
                <a:solidFill>
                  <a:srgbClr val="40330F"/>
                </a:solidFill>
                <a:ea typeface="宋体" pitchFamily="2" charset="-122"/>
              </a:rPr>
              <a:t/>
            </a:r>
            <a:br>
              <a:rPr lang="en-US" altLang="zh-CN" sz="4000" dirty="0" smtClean="0">
                <a:solidFill>
                  <a:srgbClr val="40330F"/>
                </a:solidFill>
                <a:ea typeface="宋体" pitchFamily="2" charset="-122"/>
              </a:rPr>
            </a:br>
            <a:endParaRPr lang="en-US" altLang="zh-CN" sz="4000" dirty="0" smtClean="0">
              <a:solidFill>
                <a:srgbClr val="40330F"/>
              </a:solidFill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期权只能用非线性模型（略）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43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2CF1FFB-C5DA-4119-8CEA-8909EF4725D7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0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013" y="333375"/>
            <a:ext cx="5689600" cy="1081088"/>
          </a:xfrm>
        </p:spPr>
        <p:txBody>
          <a:bodyPr/>
          <a:lstStyle/>
          <a:p>
            <a:pPr marL="53975" eaLnBrk="1" hangingPunct="1"/>
            <a:r>
              <a:rPr lang="en-US" altLang="zh-CN" smtClean="0">
                <a:solidFill>
                  <a:srgbClr val="0044AC"/>
                </a:solidFill>
              </a:rPr>
              <a:t>       </a:t>
            </a:r>
            <a:r>
              <a:rPr lang="zh-CN" altLang="en-US" smtClean="0">
                <a:solidFill>
                  <a:srgbClr val="0044AC"/>
                </a:solidFill>
              </a:rPr>
              <a:t>请提问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11613" cy="453072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Any Questions</a:t>
            </a:r>
            <a:r>
              <a:rPr lang="zh-CN" altLang="en-US" sz="2800" smtClean="0"/>
              <a:t>？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</p:txBody>
      </p:sp>
      <p:pic>
        <p:nvPicPr>
          <p:cNvPr id="454660" name="Picture 4" descr="3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60750" y="2644775"/>
            <a:ext cx="2082800" cy="2751138"/>
          </a:xfrm>
          <a:noFill/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81327"/>
            <a:ext cx="3888432" cy="340147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© Zheng, Zhenlong &amp; Chen, Rong, 2012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2B108-31DF-4FE0-8872-C4A8491C00B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14205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90535"/>
      </p:ext>
    </p:extLst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45307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风险的分类与识别</a:t>
            </a:r>
          </a:p>
          <a:p>
            <a:pPr lvl="1"/>
            <a:r>
              <a:rPr lang="zh-CN" altLang="en-US" dirty="0"/>
              <a:t>性质不同：经济风险、政治风险、社会风险、自然风</a:t>
            </a:r>
          </a:p>
          <a:p>
            <a:pPr lvl="1"/>
            <a:r>
              <a:rPr lang="zh-CN" altLang="en-US" dirty="0"/>
              <a:t>险与技术风险等</a:t>
            </a:r>
          </a:p>
          <a:p>
            <a:pPr lvl="1"/>
            <a:r>
              <a:rPr lang="zh-CN" altLang="en-US" dirty="0"/>
              <a:t>发生范围不同：系统性风险与非系统性风险</a:t>
            </a:r>
          </a:p>
          <a:p>
            <a:pPr lvl="1"/>
            <a:r>
              <a:rPr lang="zh-CN" altLang="en-US" dirty="0"/>
              <a:t>诱发原因不同：市场风险、信用风险、流动性风险与</a:t>
            </a:r>
          </a:p>
          <a:p>
            <a:pPr lvl="1"/>
            <a:r>
              <a:rPr lang="zh-CN" altLang="en-US" dirty="0"/>
              <a:t>操作风险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6025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b="1" dirty="0">
                <a:solidFill>
                  <a:srgbClr val="006633"/>
                </a:solidFill>
                <a:ea typeface="Adobe 仿宋 Std R" pitchFamily="18" charset="-122"/>
              </a:rPr>
              <a:t>市场风险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市场风险又称为价格风险，是市场价格波动而引起</a:t>
            </a:r>
            <a:r>
              <a:rPr lang="zh-CN" altLang="en-US" dirty="0" smtClean="0"/>
              <a:t>的风险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利率风险</a:t>
            </a:r>
          </a:p>
          <a:p>
            <a:pPr lvl="1"/>
            <a:r>
              <a:rPr lang="zh-CN" altLang="en-US" dirty="0"/>
              <a:t>汇率风险</a:t>
            </a:r>
          </a:p>
          <a:p>
            <a:pPr lvl="1"/>
            <a:r>
              <a:rPr lang="zh-CN" altLang="en-US" dirty="0"/>
              <a:t>股票价格风险</a:t>
            </a:r>
          </a:p>
          <a:p>
            <a:pPr lvl="1"/>
            <a:r>
              <a:rPr lang="zh-CN" altLang="en-US" dirty="0"/>
              <a:t>商品价格风险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54485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信用风险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098677"/>
          </a:xfrm>
        </p:spPr>
        <p:txBody>
          <a:bodyPr>
            <a:normAutofit/>
          </a:bodyPr>
          <a:lstStyle/>
          <a:p>
            <a:r>
              <a:rPr lang="zh-CN" altLang="en-US" dirty="0"/>
              <a:t>信用风险又称违约风险，是指债务人或交易对手</a:t>
            </a:r>
            <a:r>
              <a:rPr lang="zh-CN" altLang="en-US" dirty="0" smtClean="0"/>
              <a:t>未能履行</a:t>
            </a:r>
            <a:r>
              <a:rPr lang="zh-CN" altLang="en-US" dirty="0"/>
              <a:t>合约所规定的义务或信用质量发生变化给</a:t>
            </a:r>
            <a:r>
              <a:rPr lang="zh-CN" altLang="en-US" dirty="0" smtClean="0"/>
              <a:t>债权人或</a:t>
            </a:r>
            <a:r>
              <a:rPr lang="zh-CN" altLang="en-US" dirty="0"/>
              <a:t>金融产品持有者所带来的风险。</a:t>
            </a:r>
          </a:p>
          <a:p>
            <a:pPr lvl="1"/>
            <a:r>
              <a:rPr lang="zh-CN" altLang="en-US" dirty="0"/>
              <a:t>对方违约或信用状况发生变化的可能性大小</a:t>
            </a:r>
          </a:p>
          <a:p>
            <a:pPr lvl="1"/>
            <a:r>
              <a:rPr lang="zh-CN" altLang="en-US" dirty="0"/>
              <a:t>对方违约造成的损失多寡</a:t>
            </a:r>
          </a:p>
          <a:p>
            <a:r>
              <a:rPr lang="zh-CN" altLang="en-US" dirty="0"/>
              <a:t>贷款、债券和衍生品的信用风险有所不同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11359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流动性风险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424936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        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/>
              <a:t>市场流动性风险：由于市场交易量不足无法按照</a:t>
            </a:r>
            <a:r>
              <a:rPr lang="zh-CN" altLang="en-US" dirty="0" smtClean="0"/>
              <a:t>当前的</a:t>
            </a:r>
            <a:r>
              <a:rPr lang="zh-CN" altLang="en-US" dirty="0"/>
              <a:t>市场价格进行交易所带来的风险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/>
              <a:t>资金流动性风险：现金流不能满足支付义务，迫使</a:t>
            </a:r>
            <a:r>
              <a:rPr lang="zh-CN" altLang="en-US" dirty="0" smtClean="0"/>
              <a:t>机构</a:t>
            </a:r>
            <a:r>
              <a:rPr lang="zh-CN" altLang="en-US" dirty="0"/>
              <a:t>提前清算，其中可能是数量上的不匹配和（或）</a:t>
            </a:r>
            <a:r>
              <a:rPr lang="zh-CN" altLang="en-US" dirty="0" smtClean="0"/>
              <a:t>时间</a:t>
            </a:r>
            <a:r>
              <a:rPr lang="zh-CN" altLang="en-US" dirty="0"/>
              <a:t>上的不匹配。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481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        </a:t>
            </a:r>
            <a:endParaRPr lang="en-US" altLang="zh-CN" dirty="0" smtClean="0"/>
          </a:p>
          <a:p>
            <a:r>
              <a:rPr lang="zh-CN" altLang="en-US" dirty="0"/>
              <a:t>因为欺诈、未授权活动、错误、遗漏、效率低、</a:t>
            </a:r>
            <a:r>
              <a:rPr lang="zh-CN" altLang="en-US" dirty="0" smtClean="0"/>
              <a:t>系统失灵</a:t>
            </a:r>
            <a:r>
              <a:rPr lang="zh-CN" altLang="en-US" dirty="0"/>
              <a:t>或是由外部事件引致损失的风险。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 Zheng, Zhenlong &amp; Chen, Rong, 2012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4B9-D817-47F5-9B8C-94F2D5E9BE6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31377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14999</TotalTime>
  <Words>2111</Words>
  <Application>Microsoft Office PowerPoint</Application>
  <PresentationFormat>全屏显示(4:3)</PresentationFormat>
  <Paragraphs>326</Paragraphs>
  <Slides>46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主题1</vt:lpstr>
      <vt:lpstr>Equation</vt:lpstr>
      <vt:lpstr>MathType 6.0 Equation</vt:lpstr>
      <vt:lpstr> 第十七章风险管理     </vt:lpstr>
      <vt:lpstr>目录</vt:lpstr>
      <vt:lpstr>金融中的风险</vt:lpstr>
      <vt:lpstr>理解风险</vt:lpstr>
      <vt:lpstr>风险识别</vt:lpstr>
      <vt:lpstr>市场风险</vt:lpstr>
      <vt:lpstr>信用风险</vt:lpstr>
      <vt:lpstr>流动性风险</vt:lpstr>
      <vt:lpstr>操作风险</vt:lpstr>
      <vt:lpstr>市场风险度量</vt:lpstr>
      <vt:lpstr>敏感性分析</vt:lpstr>
      <vt:lpstr>在险值</vt:lpstr>
      <vt:lpstr>情景分析与压力测试</vt:lpstr>
      <vt:lpstr>信用风险度量</vt:lpstr>
      <vt:lpstr>市场流动性风险的度量</vt:lpstr>
      <vt:lpstr>资金流动性风险的度量I</vt:lpstr>
      <vt:lpstr>风险管理</vt:lpstr>
      <vt:lpstr>风险管理效果评价</vt:lpstr>
      <vt:lpstr>在险值的定义</vt:lpstr>
      <vt:lpstr>在险值的参数</vt:lpstr>
      <vt:lpstr>历史模拟法</vt:lpstr>
      <vt:lpstr>历史模拟法示例（1 天VaR，置信水平99%） I</vt:lpstr>
      <vt:lpstr>历史模拟法示例（1 天VaR，置信水平99%） II</vt:lpstr>
      <vt:lpstr>损失排序</vt:lpstr>
      <vt:lpstr>参数解析法</vt:lpstr>
      <vt:lpstr>波动率的换算</vt:lpstr>
      <vt:lpstr>单资产VAR的计算－微软</vt:lpstr>
      <vt:lpstr>单资产VAR的计算－微软</vt:lpstr>
      <vt:lpstr>单资产VAR的计算－微软</vt:lpstr>
      <vt:lpstr>单资产VAR的计算－GE</vt:lpstr>
      <vt:lpstr>微软和GE组合</vt:lpstr>
      <vt:lpstr>组合的标准差</vt:lpstr>
      <vt:lpstr>组合VAR</vt:lpstr>
      <vt:lpstr>线性方程</vt:lpstr>
      <vt:lpstr>组合收益率的方差</vt:lpstr>
      <vt:lpstr>组合价值的方差 (ai = wiP)</vt:lpstr>
      <vt:lpstr>处理利率的方法</vt:lpstr>
      <vt:lpstr>现金流映射</vt:lpstr>
      <vt:lpstr>现金流映射</vt:lpstr>
      <vt:lpstr>现金流映射</vt:lpstr>
      <vt:lpstr>现金流映射</vt:lpstr>
      <vt:lpstr>现金流映射</vt:lpstr>
      <vt:lpstr>何时能用线性模型？</vt:lpstr>
      <vt:lpstr>线性组合与期权 </vt:lpstr>
      <vt:lpstr>       请提问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风险管理 Risk Management</dc:title>
  <dc:creator>aronge</dc:creator>
  <cp:lastModifiedBy>ZZL</cp:lastModifiedBy>
  <cp:revision>806</cp:revision>
  <dcterms:created xsi:type="dcterms:W3CDTF">2007-10-06T10:41:32Z</dcterms:created>
  <dcterms:modified xsi:type="dcterms:W3CDTF">2013-01-07T05:42:05Z</dcterms:modified>
</cp:coreProperties>
</file>