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2148" r:id="rId1"/>
  </p:sldMasterIdLst>
  <p:notesMasterIdLst>
    <p:notesMasterId r:id="rId37"/>
  </p:notesMasterIdLst>
  <p:handoutMasterIdLst>
    <p:handoutMasterId r:id="rId38"/>
  </p:handoutMasterIdLst>
  <p:sldIdLst>
    <p:sldId id="2467" r:id="rId2"/>
    <p:sldId id="2430" r:id="rId3"/>
    <p:sldId id="2468" r:id="rId4"/>
    <p:sldId id="2432" r:id="rId5"/>
    <p:sldId id="2433" r:id="rId6"/>
    <p:sldId id="2434" r:id="rId7"/>
    <p:sldId id="2435" r:id="rId8"/>
    <p:sldId id="2436" r:id="rId9"/>
    <p:sldId id="2465" r:id="rId10"/>
    <p:sldId id="2437" r:id="rId11"/>
    <p:sldId id="2458" r:id="rId12"/>
    <p:sldId id="2460" r:id="rId13"/>
    <p:sldId id="2474" r:id="rId14"/>
    <p:sldId id="2459" r:id="rId15"/>
    <p:sldId id="2438" r:id="rId16"/>
    <p:sldId id="2439" r:id="rId17"/>
    <p:sldId id="2470" r:id="rId18"/>
    <p:sldId id="2441" r:id="rId19"/>
    <p:sldId id="2464" r:id="rId20"/>
    <p:sldId id="2442" r:id="rId21"/>
    <p:sldId id="2444" r:id="rId22"/>
    <p:sldId id="2445" r:id="rId23"/>
    <p:sldId id="2446" r:id="rId24"/>
    <p:sldId id="2447" r:id="rId25"/>
    <p:sldId id="2448" r:id="rId26"/>
    <p:sldId id="2449" r:id="rId27"/>
    <p:sldId id="2450" r:id="rId28"/>
    <p:sldId id="2451" r:id="rId29"/>
    <p:sldId id="2452" r:id="rId30"/>
    <p:sldId id="2453" r:id="rId31"/>
    <p:sldId id="2454" r:id="rId32"/>
    <p:sldId id="2471" r:id="rId33"/>
    <p:sldId id="2456" r:id="rId34"/>
    <p:sldId id="2472" r:id="rId35"/>
    <p:sldId id="2475" r:id="rId3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202"/>
    <a:srgbClr val="F92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606" autoAdjust="0"/>
    <p:restoredTop sz="85834" autoAdjust="0"/>
  </p:normalViewPr>
  <p:slideViewPr>
    <p:cSldViewPr>
      <p:cViewPr>
        <p:scale>
          <a:sx n="80" d="100"/>
          <a:sy n="80" d="100"/>
        </p:scale>
        <p:origin x="-251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ea typeface="华文细黑" pitchFamily="2" charset="-122"/>
              </a:defRPr>
            </a:lvl1pPr>
          </a:lstStyle>
          <a:p>
            <a:pPr>
              <a:defRPr/>
            </a:pPr>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ea typeface="华文细黑" pitchFamily="2" charset="-122"/>
              </a:defRPr>
            </a:lvl1pPr>
          </a:lstStyle>
          <a:p>
            <a:pPr>
              <a:defRPr/>
            </a:pPr>
            <a:fld id="{A3B4F7A7-087A-4BD8-8229-0CE789C129B6}" type="slidenum">
              <a:rPr lang="zh-CN" altLang="en-US"/>
              <a:pPr>
                <a:defRPr/>
              </a:pPr>
              <a:t>‹#›</a:t>
            </a:fld>
            <a:endParaRPr lang="zh-CN" altLang="en-US"/>
          </a:p>
        </p:txBody>
      </p:sp>
    </p:spTree>
    <p:extLst>
      <p:ext uri="{BB962C8B-B14F-4D97-AF65-F5344CB8AC3E}">
        <p14:creationId xmlns:p14="http://schemas.microsoft.com/office/powerpoint/2010/main" val="118131859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593E4DF9-40FF-476F-8A8E-E1023749C23B}" type="slidenum">
              <a:rPr lang="zh-CN" altLang="en-US"/>
              <a:pPr>
                <a:defRPr/>
              </a:pPr>
              <a:t>‹#›</a:t>
            </a:fld>
            <a:endParaRPr lang="zh-CN" altLang="en-US"/>
          </a:p>
        </p:txBody>
      </p:sp>
    </p:spTree>
    <p:extLst>
      <p:ext uri="{BB962C8B-B14F-4D97-AF65-F5344CB8AC3E}">
        <p14:creationId xmlns:p14="http://schemas.microsoft.com/office/powerpoint/2010/main" val="178481880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30404" name="灯片编号占位符 3"/>
          <p:cNvSpPr>
            <a:spLocks noGrp="1"/>
          </p:cNvSpPr>
          <p:nvPr>
            <p:ph type="sldNum" sz="quarter" idx="5"/>
          </p:nvPr>
        </p:nvSpPr>
        <p:spPr/>
        <p:txBody>
          <a:bodyPr/>
          <a:lstStyle/>
          <a:p>
            <a:pPr>
              <a:defRPr/>
            </a:pPr>
            <a:fld id="{C1D2BD94-DEA6-4A44-A5B5-D4F65CC86E87}" type="slidenum">
              <a:rPr lang="en-US" altLang="zh-CN">
                <a:solidFill>
                  <a:prstClr val="black"/>
                </a:solidFill>
              </a:rPr>
              <a:pPr>
                <a:defRPr/>
              </a:p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30404" name="灯片编号占位符 3"/>
          <p:cNvSpPr>
            <a:spLocks noGrp="1"/>
          </p:cNvSpPr>
          <p:nvPr>
            <p:ph type="sldNum" sz="quarter" idx="5"/>
          </p:nvPr>
        </p:nvSpPr>
        <p:spPr/>
        <p:txBody>
          <a:bodyPr/>
          <a:lstStyle/>
          <a:p>
            <a:pPr>
              <a:defRPr/>
            </a:pPr>
            <a:fld id="{C1D2BD94-DEA6-4A44-A5B5-D4F65CC86E87}" type="slidenum">
              <a:rPr lang="en-US" altLang="zh-CN">
                <a:solidFill>
                  <a:prstClr val="black"/>
                </a:solidFill>
              </a:rPr>
              <a:pPr>
                <a:defRPr/>
              </a:pPr>
              <a:t>17</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30404" name="灯片编号占位符 3"/>
          <p:cNvSpPr>
            <a:spLocks noGrp="1"/>
          </p:cNvSpPr>
          <p:nvPr>
            <p:ph type="sldNum" sz="quarter" idx="5"/>
          </p:nvPr>
        </p:nvSpPr>
        <p:spPr/>
        <p:txBody>
          <a:bodyPr/>
          <a:lstStyle/>
          <a:p>
            <a:pPr>
              <a:defRPr/>
            </a:pPr>
            <a:fld id="{C1D2BD94-DEA6-4A44-A5B5-D4F65CC86E87}" type="slidenum">
              <a:rPr lang="en-US" altLang="zh-CN">
                <a:solidFill>
                  <a:prstClr val="black"/>
                </a:solidFill>
              </a:rPr>
              <a:pPr>
                <a:defRPr/>
              </a:pPr>
              <a:t>32</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灯片编号占位符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DB23780-2C93-48FA-8C11-F58CABE1936E}" type="slidenum">
              <a:rPr lang="zh-CN" altLang="en-US" smtClean="0"/>
              <a:pPr>
                <a:defRPr/>
              </a:pPr>
              <a:t>34</a:t>
            </a:fld>
            <a:endParaRPr lang="zh-CN" altLang="en-US" smtClean="0"/>
          </a:p>
        </p:txBody>
      </p:sp>
      <p:sp>
        <p:nvSpPr>
          <p:cNvPr id="33792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2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337925"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773F800C-FC50-4F86-BE2A-D2DE8103261A}" type="slidenum">
              <a:rPr lang="zh-CN" altLang="en-US" sz="1300"/>
              <a:pPr algn="r"/>
              <a:t>34</a:t>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aronge.net/" TargetMode="External"/><Relationship Id="rId2" Type="http://schemas.openxmlformats.org/officeDocument/2006/relationships/hyperlink" Target="http://efinance.org.cn/" TargetMode="External"/><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7544" y="908720"/>
            <a:ext cx="8229600" cy="1656183"/>
          </a:xfrm>
        </p:spPr>
        <p:txBody>
          <a:bodyPr/>
          <a:lstStyle>
            <a:lvl1pPr algn="ctr">
              <a:defRPr sz="3600" b="1">
                <a:solidFill>
                  <a:srgbClr val="006633"/>
                </a:solidFill>
                <a:latin typeface="Adobe Jenson Pro Capt" pitchFamily="18" charset="0"/>
                <a:ea typeface="楷体" pitchFamily="49"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cxnSp>
        <p:nvCxnSpPr>
          <p:cNvPr id="6" name="直接连接符 5"/>
          <p:cNvCxnSpPr/>
          <p:nvPr/>
        </p:nvCxnSpPr>
        <p:spPr>
          <a:xfrm>
            <a:off x="0" y="40466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0688"/>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496" y="652534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bwMode="auto">
          <a:xfrm>
            <a:off x="457200" y="2804595"/>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n-cs"/>
              </a:rPr>
              <a:t>厦门大学金融系 </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rPr>
              <a:t>郑振龙 陈蓉</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eaLnBrk="1" hangingPunct="1">
              <a:lnSpc>
                <a:spcPct val="90000"/>
              </a:lnSpc>
            </a:pPr>
            <a:r>
              <a:rPr lang="zh-CN" altLang="en-US" sz="1800" dirty="0" smtClean="0">
                <a:solidFill>
                  <a:srgbClr val="1A3A15"/>
                </a:solidFill>
                <a:latin typeface="Adobe Jenson Pro Capt" pitchFamily="18" charset="0"/>
                <a:ea typeface="隶书" pitchFamily="49" charset="-122"/>
              </a:rPr>
              <a:t>课程网站</a:t>
            </a:r>
            <a:r>
              <a:rPr lang="zh-CN" altLang="en-US" sz="1800" dirty="0" smtClean="0">
                <a:solidFill>
                  <a:srgbClr val="1A3A15"/>
                </a:solidFill>
                <a:latin typeface="Adobe Jenson Pro Capt" pitchFamily="18" charset="0"/>
              </a:rPr>
              <a:t>：</a:t>
            </a:r>
            <a:r>
              <a:rPr lang="en-US" altLang="zh-CN" sz="1800" dirty="0" smtClean="0">
                <a:latin typeface="Adobe Jenson Pro Capt" pitchFamily="18" charset="0"/>
                <a:cs typeface="Times New Roman" pitchFamily="18" charset="0"/>
                <a:hlinkClick r:id="rId2"/>
              </a:rPr>
              <a:t>http://efinance.org.cn</a:t>
            </a:r>
            <a:endParaRPr lang="en-US" altLang="zh-CN" sz="1800" dirty="0" smtClean="0">
              <a:latin typeface="Adobe Jenson Pro Capt" pitchFamily="18" charset="0"/>
              <a:cs typeface="Times New Roman" pitchFamily="18" charset="0"/>
            </a:endParaRPr>
          </a:p>
          <a:p>
            <a:pPr eaLnBrk="1" hangingPunct="1">
              <a:lnSpc>
                <a:spcPct val="90000"/>
              </a:lnSpc>
            </a:pPr>
            <a:r>
              <a:rPr lang="en-US" altLang="zh-CN" sz="1800" dirty="0" smtClean="0">
                <a:latin typeface="Adobe Jenson Pro Capt" pitchFamily="18" charset="0"/>
                <a:cs typeface="Times New Roman" pitchFamily="18" charset="0"/>
              </a:rPr>
              <a:t>                </a:t>
            </a:r>
            <a:r>
              <a:rPr lang="en-US" altLang="zh-CN" sz="1800" b="1" kern="1200" dirty="0" smtClean="0">
                <a:solidFill>
                  <a:schemeClr val="tx1"/>
                </a:solidFill>
                <a:latin typeface="Adobe Jenson Pro Capt" pitchFamily="18" charset="0"/>
                <a:ea typeface="楷体" pitchFamily="49" charset="-122"/>
                <a:cs typeface="Times New Roman" pitchFamily="18" charset="0"/>
                <a:hlinkClick r:id="rId3"/>
              </a:rPr>
              <a:t>http://aronge.net</a:t>
            </a: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2"/>
              </a:solidFill>
              <a:effectLst/>
              <a:uLnTx/>
              <a:uFillTx/>
              <a:latin typeface="Adobe Jenson Pro" pitchFamily="18" charset="0"/>
              <a:ea typeface="Adobe 黑体 Std R"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16" name="标题 1"/>
          <p:cNvSpPr txBox="1">
            <a:spLocks/>
          </p:cNvSpPr>
          <p:nvPr/>
        </p:nvSpPr>
        <p:spPr bwMode="auto">
          <a:xfrm>
            <a:off x="467544" y="1916832"/>
            <a:ext cx="8229600" cy="99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26" name="TextBox 25"/>
          <p:cNvSpPr txBox="1"/>
          <p:nvPr/>
        </p:nvSpPr>
        <p:spPr>
          <a:xfrm>
            <a:off x="4355976" y="6596390"/>
            <a:ext cx="4608512" cy="261610"/>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altLang="zh-CN" sz="1100" b="1" dirty="0" smtClean="0">
                <a:solidFill>
                  <a:schemeClr val="accent6">
                    <a:lumMod val="50000"/>
                  </a:schemeClr>
                </a:solidFill>
                <a:latin typeface="Adobe Jenson Pro" pitchFamily="18" charset="0"/>
              </a:rPr>
              <a:t>Copyright © 2012 </a:t>
            </a:r>
            <a:r>
              <a:rPr lang="en-US" altLang="zh-CN" sz="1100" b="1" dirty="0" err="1" smtClean="0">
                <a:solidFill>
                  <a:schemeClr val="accent6">
                    <a:lumMod val="50000"/>
                  </a:schemeClr>
                </a:solidFill>
                <a:latin typeface="Adobe Jenson Pro" pitchFamily="18" charset="0"/>
              </a:rPr>
              <a:t>Zheng</a:t>
            </a:r>
            <a:r>
              <a:rPr lang="en-US" altLang="zh-CN" sz="1100" b="1" dirty="0" smtClean="0">
                <a:solidFill>
                  <a:schemeClr val="accent6">
                    <a:lumMod val="50000"/>
                  </a:schemeClr>
                </a:solidFill>
                <a:latin typeface="Adobe Jenson Pro" pitchFamily="18" charset="0"/>
              </a:rPr>
              <a:t>, </a:t>
            </a:r>
            <a:r>
              <a:rPr lang="en-US" altLang="zh-CN" sz="1100" b="1" dirty="0" err="1" smtClean="0">
                <a:solidFill>
                  <a:schemeClr val="accent6">
                    <a:lumMod val="50000"/>
                  </a:schemeClr>
                </a:solidFill>
                <a:latin typeface="Adobe Jenson Pro" pitchFamily="18" charset="0"/>
              </a:rPr>
              <a:t>Zhenlong</a:t>
            </a:r>
            <a:r>
              <a:rPr lang="en-US" altLang="zh-CN" sz="1100" b="1" dirty="0" smtClean="0">
                <a:solidFill>
                  <a:schemeClr val="accent6">
                    <a:lumMod val="50000"/>
                  </a:schemeClr>
                </a:solidFill>
                <a:latin typeface="Adobe Jenson Pro" pitchFamily="18" charset="0"/>
              </a:rPr>
              <a:t> &amp; Chen, </a:t>
            </a:r>
            <a:r>
              <a:rPr lang="en-US" altLang="zh-CN" sz="1100" b="1" dirty="0" err="1" smtClean="0">
                <a:solidFill>
                  <a:schemeClr val="accent6">
                    <a:lumMod val="50000"/>
                  </a:schemeClr>
                </a:solidFill>
                <a:latin typeface="Adobe Jenson Pro" pitchFamily="18" charset="0"/>
              </a:rPr>
              <a:t>Rong</a:t>
            </a:r>
            <a:r>
              <a:rPr lang="en-US" altLang="zh-CN" sz="1100" b="1" dirty="0" smtClean="0">
                <a:solidFill>
                  <a:schemeClr val="accent6">
                    <a:lumMod val="50000"/>
                  </a:schemeClr>
                </a:solidFill>
                <a:latin typeface="Adobe Jenson Pro" pitchFamily="18" charset="0"/>
              </a:rPr>
              <a:t>, XMU</a:t>
            </a:r>
            <a:endParaRPr lang="zh-CN" altLang="en-US" sz="1100" b="1" dirty="0">
              <a:solidFill>
                <a:schemeClr val="accent6">
                  <a:lumMod val="50000"/>
                </a:schemeClr>
              </a:solidFill>
              <a:latin typeface="Adobe Jenson Pro" pitchFamily="18" charset="0"/>
            </a:endParaRPr>
          </a:p>
        </p:txBody>
      </p:sp>
      <p:sp>
        <p:nvSpPr>
          <p:cNvPr id="27" name="TextBox 26"/>
          <p:cNvSpPr txBox="1"/>
          <p:nvPr/>
        </p:nvSpPr>
        <p:spPr>
          <a:xfrm>
            <a:off x="251520" y="6519446"/>
            <a:ext cx="3168352" cy="338554"/>
          </a:xfrm>
          <a:prstGeom prst="rect">
            <a:avLst/>
          </a:prstGeom>
          <a:noFill/>
        </p:spPr>
        <p:txBody>
          <a:bodyPr wrap="square" rtlCol="0">
            <a:spAutoFit/>
          </a:bodyPr>
          <a:lstStyle/>
          <a:p>
            <a:pPr algn="l"/>
            <a:r>
              <a:rPr lang="zh-CN" altLang="en-US" sz="1600" b="0" dirty="0" smtClean="0">
                <a:solidFill>
                  <a:schemeClr val="accent6">
                    <a:lumMod val="50000"/>
                  </a:schemeClr>
                </a:solidFill>
                <a:latin typeface="Adobe 黑体 Std R" pitchFamily="34" charset="-122"/>
                <a:ea typeface="Adobe 黑体 Std R" pitchFamily="34" charset="-122"/>
              </a:rPr>
              <a:t>金融工程</a:t>
            </a:r>
            <a:endParaRPr lang="zh-CN" altLang="en-US" sz="1600" b="0" dirty="0">
              <a:solidFill>
                <a:schemeClr val="accent6">
                  <a:lumMod val="50000"/>
                </a:schemeClr>
              </a:solidFill>
              <a:latin typeface="Adobe Jenson Pro" pitchFamily="18" charset="0"/>
              <a:ea typeface="Adobe 黑体 Std R" pitchFamily="34" charset="-122"/>
            </a:endParaRPr>
          </a:p>
        </p:txBody>
      </p:sp>
      <p:pic>
        <p:nvPicPr>
          <p:cNvPr id="29" name="图片 28" descr="11824837100.jpg"/>
          <p:cNvPicPr>
            <a:picLocks noChangeAspect="1"/>
          </p:cNvPicPr>
          <p:nvPr/>
        </p:nvPicPr>
        <p:blipFill>
          <a:blip r:embed="rId4" cstate="print"/>
          <a:stretch>
            <a:fillRect/>
          </a:stretch>
        </p:blipFill>
        <p:spPr>
          <a:xfrm>
            <a:off x="3807296" y="4725144"/>
            <a:ext cx="1556792" cy="1556792"/>
          </a:xfrm>
          <a:prstGeom prst="rect">
            <a:avLst/>
          </a:prstGeom>
        </p:spPr>
      </p:pic>
    </p:spTree>
    <p:extLst>
      <p:ext uri="{BB962C8B-B14F-4D97-AF65-F5344CB8AC3E}">
        <p14:creationId xmlns:p14="http://schemas.microsoft.com/office/powerpoint/2010/main" val="1417477077"/>
      </p:ext>
    </p:extLst>
  </p:cSld>
  <p:clrMapOvr>
    <a:masterClrMapping/>
  </p:clrMapOvr>
  <p:transition spd="slow">
    <p:pull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B6014163-52B9-4C48-B398-D8D32DDE2CF4}" type="datetime10">
              <a:rPr lang="zh-CN" altLang="en-US" smtClean="0"/>
              <a:t>09:38</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638284570"/>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15A605CC-85A2-41C3-905E-DC6BAF17B99F}" type="datetime10">
              <a:rPr lang="zh-CN" altLang="en-US" smtClean="0"/>
              <a:t>09:38</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983242051"/>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47625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700213"/>
            <a:ext cx="3595688"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00213"/>
            <a:ext cx="35972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fld id="{F5ED8F8C-DBC3-4346-A5D7-00C2CACB074D}" type="datetime10">
              <a:rPr lang="zh-CN" altLang="en-US" smtClean="0"/>
              <a:t>09:38</a:t>
            </a:fld>
            <a:endParaRPr lang="zh-CN" altLang="en-US" dirty="0"/>
          </a:p>
        </p:txBody>
      </p:sp>
      <p:sp>
        <p:nvSpPr>
          <p:cNvPr id="6" name="页脚占位符 5"/>
          <p:cNvSpPr>
            <a:spLocks noGrp="1"/>
          </p:cNvSpPr>
          <p:nvPr>
            <p:ph type="ftr" sz="quarter" idx="11"/>
          </p:nvPr>
        </p:nvSpPr>
        <p:spPr/>
        <p:txBody>
          <a:bodyPr/>
          <a:lstStyle>
            <a:lvl1pPr>
              <a:defRPr/>
            </a:lvl1pPr>
          </a:lstStyle>
          <a:p>
            <a:r>
              <a:rPr lang="en-US" altLang="zh-CN" smtClean="0">
                <a:solidFill>
                  <a:srgbClr val="594A6F"/>
                </a:solidFill>
              </a:rPr>
              <a:t>Copyright © 2012 Zheng, Zhenlong &amp; Chen, Rong</a:t>
            </a:r>
            <a:endParaRPr lang="zh-CN" altLang="en-US" dirty="0"/>
          </a:p>
        </p:txBody>
      </p:sp>
      <p:sp>
        <p:nvSpPr>
          <p:cNvPr id="7" name="灯片编号占位符 6"/>
          <p:cNvSpPr>
            <a:spLocks noGrp="1"/>
          </p:cNvSpPr>
          <p:nvPr>
            <p:ph type="sldNum" sz="quarter" idx="12"/>
          </p:nvPr>
        </p:nvSpPr>
        <p:spPr/>
        <p:txBody>
          <a:bodyPr/>
          <a:lstStyle>
            <a:lvl1pPr>
              <a:defRPr/>
            </a:lvl1pPr>
          </a:lstStyle>
          <a:p>
            <a:r>
              <a:rPr lang="en-US" altLang="zh-CN" smtClean="0"/>
              <a:t>1</a:t>
            </a:r>
            <a:endParaRPr lang="zh-CN" altLang="en-US" dirty="0"/>
          </a:p>
        </p:txBody>
      </p:sp>
    </p:spTree>
    <p:extLst>
      <p:ext uri="{BB962C8B-B14F-4D97-AF65-F5344CB8AC3E}">
        <p14:creationId xmlns:p14="http://schemas.microsoft.com/office/powerpoint/2010/main" val="413049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914400" y="1524000"/>
            <a:ext cx="7623175" cy="1752600"/>
          </a:xfrm>
        </p:spPr>
        <p:txBody>
          <a:bodyPr/>
          <a:lstStyle>
            <a:lvl1pPr>
              <a:defRPr sz="5000">
                <a:latin typeface="Adobe Jenson Pro Disp" pitchFamily="18" charset="0"/>
              </a:defRPr>
            </a:lvl1pPr>
          </a:lstStyle>
          <a:p>
            <a:r>
              <a:rPr lang="zh-CN" altLang="en-US" dirty="0"/>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atin typeface="Adobe Jenson Pro Disp" pitchFamily="18" charset="0"/>
              </a:defRPr>
            </a:lvl1pPr>
          </a:lstStyle>
          <a:p>
            <a:r>
              <a:rPr lang="zh-CN" altLang="en-US" dirty="0"/>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pPr>
                <a:defRPr/>
              </a:pPr>
              <a:t>‹#›</a:t>
            </a:fld>
            <a:endParaRPr lang="en-US" altLang="zh-CN" dirty="0"/>
          </a:p>
        </p:txBody>
      </p:sp>
    </p:spTree>
    <p:extLst>
      <p:ext uri="{BB962C8B-B14F-4D97-AF65-F5344CB8AC3E}">
        <p14:creationId xmlns:p14="http://schemas.microsoft.com/office/powerpoint/2010/main" val="1154459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0" dirty="0">
                <a:solidFill>
                  <a:schemeClr val="tx2"/>
                </a:solidFill>
                <a:latin typeface="Adobe Jenson Pro" pitchFamily="18" charset="0"/>
                <a:ea typeface="楷体" pitchFamily="49" charset="-122"/>
                <a:cs typeface="+mj-cs"/>
              </a:defRPr>
            </a:lvl1pPr>
          </a:lstStyle>
          <a:p>
            <a:pPr lvl="0" algn="l" rtl="0" eaLnBrk="0" fontAlgn="base" hangingPunct="0">
              <a:spcBef>
                <a:spcPct val="0"/>
              </a:spcBef>
              <a:spcAft>
                <a:spcPct val="0"/>
              </a:spcAft>
            </a:pPr>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5"/>
          <p:cNvSpPr>
            <a:spLocks noGrp="1" noChangeArrowheads="1"/>
          </p:cNvSpPr>
          <p:nvPr>
            <p:ph type="ftr" sz="quarter" idx="11"/>
          </p:nvPr>
        </p:nvSpPr>
        <p:spPr>
          <a:xfrm>
            <a:off x="1807046" y="6356176"/>
            <a:ext cx="5429250" cy="457200"/>
          </a:xfrm>
        </p:spPr>
        <p:txBody>
          <a:bodyPr/>
          <a:lstStyle>
            <a:lvl1pPr>
              <a:defRPr/>
            </a:lvl1pPr>
          </a:lstStyle>
          <a:p>
            <a:r>
              <a:rPr lang="en-US" altLang="zh-CN" dirty="0" smtClean="0"/>
              <a:t>Copyright ©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endParaRPr lang="zh-CN" altLang="en-US" dirty="0"/>
          </a:p>
        </p:txBody>
      </p:sp>
      <p:sp>
        <p:nvSpPr>
          <p:cNvPr id="6" name="Rectangle 6"/>
          <p:cNvSpPr>
            <a:spLocks noGrp="1" noChangeArrowheads="1"/>
          </p:cNvSpPr>
          <p:nvPr>
            <p:ph type="sldNum" sz="quarter" idx="12"/>
          </p:nvPr>
        </p:nvSpPr>
        <p:spPr>
          <a:xfrm>
            <a:off x="6553200" y="6309320"/>
            <a:ext cx="2133600" cy="457200"/>
          </a:xfrm>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4017795327"/>
      </p:ext>
    </p:extLst>
  </p:cSld>
  <p:clrMapOvr>
    <a:masterClrMapping/>
  </p:clrMapOvr>
  <p:transition spd="slow">
    <p:pull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516CBCE0-66AE-4B9D-B4CF-22B88EC9B9C2}" type="datetime10">
              <a:rPr lang="zh-CN" altLang="en-US" smtClean="0"/>
              <a:t>09:38</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dirty="0" smtClean="0"/>
              <a:t>Copyright ©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endParaRPr lang="zh-CN" altLang="en-US" dirty="0"/>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381701674"/>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B6981C1F-5766-403B-B267-FC5AD3FF1279}" type="datetime10">
              <a:rPr lang="zh-CN" altLang="en-US" smtClean="0"/>
              <a:t>09:38</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587839189"/>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C886C17C-F2FE-4306-BB53-A652DC9E65BD}" type="datetime10">
              <a:rPr lang="zh-CN" altLang="en-US" smtClean="0"/>
              <a:t>09:38</a:t>
            </a:fld>
            <a:endParaRPr lang="zh-CN" altLang="en-US"/>
          </a:p>
        </p:txBody>
      </p:sp>
      <p:sp>
        <p:nvSpPr>
          <p:cNvPr id="8"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9"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777405715"/>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C3570AF5-0FBD-4D7D-81D0-3673FD70D632}" type="datetime10">
              <a:rPr lang="zh-CN" altLang="en-US" smtClean="0"/>
              <a:t>09:38</a:t>
            </a:fld>
            <a:endParaRPr lang="zh-CN" altLang="en-US"/>
          </a:p>
        </p:txBody>
      </p:sp>
      <p:sp>
        <p:nvSpPr>
          <p:cNvPr id="4"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5"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644660882"/>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pic>
        <p:nvPicPr>
          <p:cNvPr id="3"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userDrawn="1"/>
        </p:nvSpPr>
        <p:spPr>
          <a:xfrm>
            <a:off x="2771800" y="3925483"/>
            <a:ext cx="4572000" cy="646331"/>
          </a:xfrm>
          <a:prstGeom prst="rect">
            <a:avLst/>
          </a:prstGeom>
        </p:spPr>
        <p:txBody>
          <a:bodyPr>
            <a:spAutoFit/>
          </a:bodyPr>
          <a:lstStyle/>
          <a:p>
            <a:r>
              <a:rPr lang="en-US" altLang="zh-CN" sz="1800" b="1" dirty="0" smtClean="0">
                <a:latin typeface="Adobe Jenson Pro Capt" pitchFamily="18" charset="0"/>
              </a:rPr>
              <a:t>Email: zlzheng@xmu.edu.cn</a:t>
            </a:r>
          </a:p>
          <a:p>
            <a:r>
              <a:rPr lang="en-US" altLang="zh-CN" sz="1800" b="1" dirty="0" smtClean="0">
                <a:latin typeface="Adobe Jenson Pro Capt" pitchFamily="18" charset="0"/>
              </a:rPr>
              <a:t>              aronge@xmu.edu.cn</a:t>
            </a:r>
            <a:endParaRPr lang="zh-CN" altLang="en-US" sz="1800" b="1" dirty="0">
              <a:latin typeface="Adobe Jenson Pro Capt" pitchFamily="18" charset="0"/>
            </a:endParaRPr>
          </a:p>
        </p:txBody>
      </p:sp>
    </p:spTree>
    <p:extLst>
      <p:ext uri="{BB962C8B-B14F-4D97-AF65-F5344CB8AC3E}">
        <p14:creationId xmlns:p14="http://schemas.microsoft.com/office/powerpoint/2010/main" val="167960070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3"/>
                                        </p:tgtEl>
                                      </p:cBhvr>
                                    </p:animEffect>
                                    <p:anim calcmode="lin" valueType="num">
                                      <p:cBhvr>
                                        <p:cTn id="7"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gtEl>
                                        <p:attrNameLst>
                                          <p:attrName>ppt_h</p:attrName>
                                        </p:attrNameLst>
                                      </p:cBhvr>
                                      <p:tavLst>
                                        <p:tav tm="0">
                                          <p:val>
                                            <p:strVal val="ppt_h"/>
                                          </p:val>
                                        </p:tav>
                                        <p:tav tm="100000">
                                          <p:val>
                                            <p:strVal val="ppt_h"/>
                                          </p:val>
                                        </p:tav>
                                      </p:tavLst>
                                    </p:anim>
                                    <p:set>
                                      <p:cBhvr>
                                        <p:cTn id="9"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3B045A4E-9ED7-496E-91C6-26019353F62B}" type="datetime10">
              <a:rPr lang="zh-CN" altLang="en-US" smtClean="0"/>
              <a:t>09:38</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64362034"/>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55ABC6F2-40F1-4966-A8D7-D53F8FB9E5A9}" type="datetime10">
              <a:rPr lang="zh-CN" altLang="en-US" smtClean="0"/>
              <a:t>09:38</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404476615"/>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314082"/>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Adobe Jenson Pro" pitchFamily="18" charset="0"/>
                <a:ea typeface="+mn-ea"/>
              </a:defRPr>
            </a:lvl1pPr>
          </a:lstStyle>
          <a:p>
            <a:r>
              <a:rPr lang="en-US" altLang="zh-CN" dirty="0" smtClean="0">
                <a:solidFill>
                  <a:srgbClr val="594A6F"/>
                </a:solidFill>
              </a:rPr>
              <a:t>Copyright © 2012 </a:t>
            </a:r>
            <a:r>
              <a:rPr lang="en-US" altLang="zh-CN" dirty="0" err="1" smtClean="0">
                <a:solidFill>
                  <a:srgbClr val="594A6F"/>
                </a:solidFill>
              </a:rPr>
              <a:t>Zheng</a:t>
            </a:r>
            <a:r>
              <a:rPr lang="en-US" altLang="zh-CN" dirty="0" smtClean="0">
                <a:solidFill>
                  <a:srgbClr val="594A6F"/>
                </a:solidFill>
              </a:rPr>
              <a:t>, </a:t>
            </a:r>
            <a:r>
              <a:rPr lang="en-US" altLang="zh-CN" dirty="0" err="1" smtClean="0">
                <a:solidFill>
                  <a:srgbClr val="594A6F"/>
                </a:solidFill>
              </a:rPr>
              <a:t>Zhenlong</a:t>
            </a:r>
            <a:r>
              <a:rPr lang="en-US" altLang="zh-CN" dirty="0" smtClean="0">
                <a:solidFill>
                  <a:srgbClr val="594A6F"/>
                </a:solidFill>
              </a:rPr>
              <a:t> &amp; Chen, </a:t>
            </a:r>
            <a:r>
              <a:rPr lang="en-US" altLang="zh-CN" dirty="0" err="1" smtClean="0">
                <a:solidFill>
                  <a:srgbClr val="594A6F"/>
                </a:solidFill>
              </a:rPr>
              <a:t>Rong</a:t>
            </a:r>
            <a:endParaRPr lang="zh-CN" altLang="en-US" dirty="0"/>
          </a:p>
        </p:txBody>
      </p:sp>
      <p:sp>
        <p:nvSpPr>
          <p:cNvPr id="26630" name="Rectangle 6"/>
          <p:cNvSpPr>
            <a:spLocks noGrp="1" noChangeArrowheads="1"/>
          </p:cNvSpPr>
          <p:nvPr>
            <p:ph type="sldNum" sz="quarter" idx="4"/>
          </p:nvPr>
        </p:nvSpPr>
        <p:spPr bwMode="auto">
          <a:xfrm>
            <a:off x="6553200" y="630932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r>
              <a:rPr lang="en-US" altLang="zh-CN" smtClean="0"/>
              <a:t>1</a:t>
            </a:r>
            <a:endParaRPr lang="zh-CN" altLang="en-US"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031" name="Line 8"/>
          <p:cNvSpPr>
            <a:spLocks noChangeShapeType="1"/>
          </p:cNvSpPr>
          <p:nvPr/>
        </p:nvSpPr>
        <p:spPr bwMode="auto">
          <a:xfrm>
            <a:off x="467544" y="6453336"/>
            <a:ext cx="8229600" cy="0"/>
          </a:xfrm>
          <a:prstGeom prst="line">
            <a:avLst/>
          </a:prstGeom>
          <a:noFill/>
          <a:ln w="19050">
            <a:solidFill>
              <a:schemeClr val="accent1"/>
            </a:solidFill>
            <a:round/>
            <a:headEnd/>
            <a:tailEnd/>
          </a:ln>
        </p:spPr>
        <p:txBody>
          <a:bodyPr/>
          <a:lstStyle/>
          <a:p>
            <a:pPr>
              <a:defRPr/>
            </a:pPr>
            <a:endParaRPr lang="zh-CN" altLang="en-US"/>
          </a:p>
        </p:txBody>
      </p:sp>
      <p:sp>
        <p:nvSpPr>
          <p:cNvPr id="9" name="Rectangle 6"/>
          <p:cNvSpPr txBox="1">
            <a:spLocks noChangeArrowheads="1"/>
          </p:cNvSpPr>
          <p:nvPr userDrawn="1"/>
        </p:nvSpPr>
        <p:spPr bwMode="auto">
          <a:xfrm>
            <a:off x="-108520" y="6381328"/>
            <a:ext cx="1296144"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auto">
              <a:spcBef>
                <a:spcPts val="0"/>
              </a:spcBef>
              <a:spcAft>
                <a:spcPts val="0"/>
              </a:spcAft>
              <a:defRPr sz="1200" kern="1200">
                <a:solidFill>
                  <a:schemeClr val="tx1"/>
                </a:solidFill>
                <a:latin typeface="Adobe Jenson Pro" pitchFamily="18" charset="0"/>
                <a:ea typeface="+mn-ea"/>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a:lstStyle>
          <a:p>
            <a:fld id="{43E22E12-0064-4B4D-B940-A704F73F8CE1}" type="datetime10">
              <a:rPr lang="en-US" altLang="zh-CN" sz="1800" smtClean="0"/>
              <a:t>09:38</a:t>
            </a:fld>
            <a:endParaRPr lang="zh-CN" altLang="en-US" sz="1800" dirty="0"/>
          </a:p>
        </p:txBody>
      </p:sp>
    </p:spTree>
    <p:extLst>
      <p:ext uri="{BB962C8B-B14F-4D97-AF65-F5344CB8AC3E}">
        <p14:creationId xmlns:p14="http://schemas.microsoft.com/office/powerpoint/2010/main" val="1805803629"/>
      </p:ext>
    </p:extLst>
  </p:cSld>
  <p:clrMap bg1="lt1" tx1="dk1" bg2="lt2" tx2="dk2" accent1="accent1" accent2="accent2" accent3="accent3" accent4="accent4" accent5="accent5" accent6="accent6" hlink="hlink" folHlink="folHlink"/>
  <p:sldLayoutIdLst>
    <p:sldLayoutId id="2147492149" r:id="rId1"/>
    <p:sldLayoutId id="2147492150" r:id="rId2"/>
    <p:sldLayoutId id="2147492151" r:id="rId3"/>
    <p:sldLayoutId id="2147492152" r:id="rId4"/>
    <p:sldLayoutId id="2147492153" r:id="rId5"/>
    <p:sldLayoutId id="2147492154" r:id="rId6"/>
    <p:sldLayoutId id="2147492155" r:id="rId7"/>
    <p:sldLayoutId id="2147492156" r:id="rId8"/>
    <p:sldLayoutId id="2147492157" r:id="rId9"/>
    <p:sldLayoutId id="2147492158" r:id="rId10"/>
    <p:sldLayoutId id="2147492159" r:id="rId11"/>
    <p:sldLayoutId id="2147492160" r:id="rId12"/>
    <p:sldLayoutId id="2147492161" r:id="rId13"/>
  </p:sldLayoutIdLst>
  <p:transition spd="slow">
    <p:pull dir="ru"/>
  </p:transition>
  <p:timing>
    <p:tnLst>
      <p:par>
        <p:cTn id="1" dur="indefinite" restart="never" nodeType="tmRoot"/>
      </p:par>
    </p:tnLst>
  </p:timing>
  <p:hf hdr="0"/>
  <p:txStyles>
    <p:titleStyle>
      <a:lvl1pPr algn="l" rtl="0" eaLnBrk="1" fontAlgn="base" hangingPunct="1">
        <a:spcBef>
          <a:spcPct val="0"/>
        </a:spcBef>
        <a:spcAft>
          <a:spcPct val="0"/>
        </a:spcAft>
        <a:defRPr sz="3600" b="1">
          <a:solidFill>
            <a:schemeClr val="tx2"/>
          </a:solidFill>
          <a:latin typeface="Adobe Jenson Pro" pitchFamily="18" charset="0"/>
          <a:ea typeface="Adobe 仿宋 Std R" pitchFamily="18" charset="-122"/>
          <a:cs typeface="+mj-cs"/>
        </a:defRPr>
      </a:lvl1pPr>
      <a:lvl2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2pPr>
      <a:lvl3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3pPr>
      <a:lvl4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4pPr>
      <a:lvl5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600">
          <a:solidFill>
            <a:schemeClr val="tx1"/>
          </a:solidFill>
          <a:latin typeface="Adobe Jenson Pro" pitchFamily="18" charset="0"/>
          <a:ea typeface="Adobe 黑体 Std R"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Ø"/>
        <a:defRPr sz="2200">
          <a:solidFill>
            <a:schemeClr val="tx1"/>
          </a:solidFill>
          <a:latin typeface="Adobe Jenson Pro" pitchFamily="18" charset="0"/>
          <a:ea typeface="Adobe 黑体 Std R"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1900">
          <a:solidFill>
            <a:schemeClr val="tx1"/>
          </a:solidFill>
          <a:latin typeface="Adobe Jenson Pro" pitchFamily="18" charset="0"/>
          <a:ea typeface="Adobe 黑体 Std R"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1600">
          <a:solidFill>
            <a:schemeClr val="tx1"/>
          </a:solidFill>
          <a:latin typeface="Adobe Jenson Pro" pitchFamily="18" charset="0"/>
          <a:ea typeface="Adobe 黑体 Std R"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400">
          <a:solidFill>
            <a:schemeClr val="tx1"/>
          </a:solidFill>
          <a:latin typeface="Adobe Jenson Pro" pitchFamily="18" charset="0"/>
          <a:ea typeface="Adobe 黑体 Std R"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eaLnBrk="1" hangingPunct="1"/>
            <a:r>
              <a:rPr lang="en-US" altLang="zh-CN" sz="4000" dirty="0" smtClean="0"/>
              <a:t/>
            </a:r>
            <a:br>
              <a:rPr lang="en-US" altLang="zh-CN" sz="4000" dirty="0" smtClean="0"/>
            </a:br>
            <a:r>
              <a:rPr lang="zh-CN" altLang="en-US" sz="4000" dirty="0" smtClean="0"/>
              <a:t>第</a:t>
            </a:r>
            <a:r>
              <a:rPr lang="en-US" altLang="zh-CN" sz="4000" dirty="0"/>
              <a:t>2</a:t>
            </a:r>
            <a:r>
              <a:rPr lang="zh-CN" altLang="en-US" sz="4000" dirty="0" smtClean="0"/>
              <a:t>章 远期与期货概述</a:t>
            </a:r>
            <a:r>
              <a:rPr lang="zh-CN" altLang="en-US" sz="4000" dirty="0"/>
              <a:t/>
            </a:r>
            <a:br>
              <a:rPr lang="zh-CN" altLang="en-US" sz="4000" dirty="0"/>
            </a:br>
            <a:r>
              <a:rPr lang="en-US" altLang="zh-CN" dirty="0" smtClean="0"/>
              <a:t/>
            </a:r>
            <a:br>
              <a:rPr lang="en-US" altLang="zh-CN" dirty="0" smtClean="0"/>
            </a:br>
            <a:endParaRPr lang="zh-CN" altLang="en-US" dirty="0" smtClean="0"/>
          </a:p>
        </p:txBody>
      </p:sp>
    </p:spTree>
    <p:extLst>
      <p:ext uri="{BB962C8B-B14F-4D97-AF65-F5344CB8AC3E}">
        <p14:creationId xmlns:p14="http://schemas.microsoft.com/office/powerpoint/2010/main" val="2631564638"/>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远期外汇</a:t>
            </a:r>
            <a:endParaRPr lang="zh-CN" altLang="en-US" dirty="0"/>
          </a:p>
        </p:txBody>
      </p:sp>
      <p:sp>
        <p:nvSpPr>
          <p:cNvPr id="3" name="内容占位符 2"/>
          <p:cNvSpPr>
            <a:spLocks noGrp="1"/>
          </p:cNvSpPr>
          <p:nvPr>
            <p:ph idx="1"/>
          </p:nvPr>
        </p:nvSpPr>
        <p:spPr/>
        <p:txBody>
          <a:bodyPr/>
          <a:lstStyle/>
          <a:p>
            <a:r>
              <a:rPr lang="zh-CN" altLang="en-US" dirty="0" smtClean="0"/>
              <a:t>基本分类</a:t>
            </a:r>
          </a:p>
          <a:p>
            <a:pPr lvl="1"/>
            <a:r>
              <a:rPr lang="zh-CN" altLang="en-US" dirty="0" smtClean="0"/>
              <a:t>（标准）远期外汇协议（</a:t>
            </a:r>
            <a:r>
              <a:rPr lang="en-US" altLang="zh-CN" dirty="0" smtClean="0"/>
              <a:t>Forward Exchange Agreements, FXAs </a:t>
            </a:r>
            <a:r>
              <a:rPr lang="zh-CN" altLang="en-US" dirty="0" smtClean="0"/>
              <a:t>）</a:t>
            </a:r>
          </a:p>
          <a:p>
            <a:pPr lvl="1"/>
            <a:r>
              <a:rPr lang="zh-CN" altLang="en-US" dirty="0" smtClean="0"/>
              <a:t>远期汇率协议（</a:t>
            </a:r>
            <a:r>
              <a:rPr lang="en-US" altLang="zh-CN" dirty="0" smtClean="0"/>
              <a:t>Exchange Rate Agreements, ERAs</a:t>
            </a:r>
            <a:r>
              <a:rPr lang="zh-CN" altLang="en-US" dirty="0" smtClean="0"/>
              <a:t>）</a:t>
            </a:r>
          </a:p>
          <a:p>
            <a:endParaRPr lang="en-US" altLang="zh-CN" dirty="0" smtClean="0"/>
          </a:p>
          <a:p>
            <a:r>
              <a:rPr lang="en-US" altLang="zh-CN" dirty="0" smtClean="0"/>
              <a:t>DF / NDF</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10</a:t>
            </a:fld>
            <a:endParaRPr lang="zh-CN" altLang="en-US"/>
          </a:p>
        </p:txBody>
      </p:sp>
    </p:spTree>
    <p:extLst>
      <p:ext uri="{BB962C8B-B14F-4D97-AF65-F5344CB8AC3E}">
        <p14:creationId xmlns:p14="http://schemas.microsoft.com/office/powerpoint/2010/main" val="771225887"/>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2012 Zheng, Zhenlong &amp; Chen, Rong</a:t>
            </a:r>
            <a:endParaRPr lang="zh-CN" altLang="en-US" dirty="0" smtClean="0"/>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11</a:t>
            </a:fld>
            <a:endParaRPr lang="en-US" altLang="zh-CN"/>
          </a:p>
        </p:txBody>
      </p:sp>
      <p:pic>
        <p:nvPicPr>
          <p:cNvPr id="285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6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746926"/>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5" name="页脚占位符 4"/>
          <p:cNvSpPr>
            <a:spLocks noGrp="1"/>
          </p:cNvSpPr>
          <p:nvPr>
            <p:ph type="ftr" sz="quarter" idx="11"/>
          </p:nvPr>
        </p:nvSpPr>
        <p:spPr/>
        <p:txBody>
          <a:bodyPr/>
          <a:lstStyle/>
          <a:p>
            <a:pPr>
              <a:defRPr/>
            </a:pPr>
            <a:r>
              <a:rPr lang="en-US" altLang="zh-CN" smtClean="0"/>
              <a:t>Copyright © 2012 Zheng, Zhenlong &amp; Chen, Rong</a:t>
            </a:r>
            <a:endParaRPr lang="zh-CN" altLang="en-US" dirty="0" smtClean="0"/>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12</a:t>
            </a:fld>
            <a:endParaRPr lang="en-US" altLang="zh-CN"/>
          </a:p>
        </p:txBody>
      </p:sp>
      <p:pic>
        <p:nvPicPr>
          <p:cNvPr id="287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16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07559"/>
      </p:ext>
    </p:extLst>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Copyright © 2012 Zheng, Zhenlong &amp; Chen, Rong</a:t>
            </a:r>
            <a:endParaRPr lang="zh-CN" altLang="en-US" dirty="0"/>
          </a:p>
        </p:txBody>
      </p:sp>
      <p:sp>
        <p:nvSpPr>
          <p:cNvPr id="5" name="灯片编号占位符 4"/>
          <p:cNvSpPr>
            <a:spLocks noGrp="1"/>
          </p:cNvSpPr>
          <p:nvPr>
            <p:ph type="sldNum" sz="quarter" idx="12"/>
          </p:nvPr>
        </p:nvSpPr>
        <p:spPr/>
        <p:txBody>
          <a:bodyPr/>
          <a:lstStyle/>
          <a:p>
            <a:pPr>
              <a:defRPr/>
            </a:pPr>
            <a:fld id="{19DFB378-7606-41DD-BDB8-11DE839DDBEA}" type="slidenum">
              <a:rPr lang="en-US" altLang="zh-CN" smtClean="0"/>
              <a:pPr>
                <a:defRPr/>
              </a:pPr>
              <a:t>13</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7" y="2735982"/>
            <a:ext cx="745232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5" y="21357"/>
            <a:ext cx="911785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028384" y="2780928"/>
            <a:ext cx="936104" cy="261610"/>
          </a:xfrm>
          <a:prstGeom prst="rect">
            <a:avLst/>
          </a:prstGeom>
          <a:noFill/>
        </p:spPr>
        <p:txBody>
          <a:bodyPr wrap="square" rtlCol="0">
            <a:spAutoFit/>
          </a:bodyPr>
          <a:lstStyle/>
          <a:p>
            <a:r>
              <a:rPr lang="en-US" altLang="zh-CN" sz="1100" b="1" dirty="0" smtClean="0">
                <a:latin typeface="Adobe Jenson Pro Disp" pitchFamily="18" charset="0"/>
              </a:rPr>
              <a:t>NDF</a:t>
            </a:r>
            <a:endParaRPr lang="zh-CN" altLang="en-US" sz="1100" b="1" dirty="0">
              <a:latin typeface="Adobe Jenson Pro Disp" pitchFamily="18" charset="0"/>
            </a:endParaRPr>
          </a:p>
        </p:txBody>
      </p:sp>
      <p:sp>
        <p:nvSpPr>
          <p:cNvPr id="9" name="TextBox 8"/>
          <p:cNvSpPr txBox="1"/>
          <p:nvPr/>
        </p:nvSpPr>
        <p:spPr>
          <a:xfrm>
            <a:off x="8109569" y="4005064"/>
            <a:ext cx="705593" cy="261610"/>
          </a:xfrm>
          <a:prstGeom prst="rect">
            <a:avLst/>
          </a:prstGeom>
          <a:noFill/>
        </p:spPr>
        <p:txBody>
          <a:bodyPr wrap="square" rtlCol="0">
            <a:spAutoFit/>
          </a:bodyPr>
          <a:lstStyle/>
          <a:p>
            <a:r>
              <a:rPr lang="en-US" altLang="zh-CN" sz="1100" b="1" dirty="0" smtClean="0">
                <a:latin typeface="Adobe Jenson Pro Disp" pitchFamily="18" charset="0"/>
              </a:rPr>
              <a:t>6.3494</a:t>
            </a:r>
            <a:endParaRPr lang="zh-CN" altLang="en-US" sz="1100" b="1" dirty="0">
              <a:latin typeface="Adobe Jenson Pro Disp" pitchFamily="18" charset="0"/>
            </a:endParaRPr>
          </a:p>
        </p:txBody>
      </p:sp>
      <p:sp>
        <p:nvSpPr>
          <p:cNvPr id="10" name="TextBox 9"/>
          <p:cNvSpPr txBox="1"/>
          <p:nvPr/>
        </p:nvSpPr>
        <p:spPr>
          <a:xfrm>
            <a:off x="8109569" y="4266674"/>
            <a:ext cx="705593" cy="261610"/>
          </a:xfrm>
          <a:prstGeom prst="rect">
            <a:avLst/>
          </a:prstGeom>
          <a:noFill/>
        </p:spPr>
        <p:txBody>
          <a:bodyPr wrap="square" rtlCol="0">
            <a:spAutoFit/>
          </a:bodyPr>
          <a:lstStyle/>
          <a:p>
            <a:r>
              <a:rPr lang="en-US" altLang="zh-CN" sz="1100" b="1" dirty="0" smtClean="0">
                <a:latin typeface="Adobe Jenson Pro Disp" pitchFamily="18" charset="0"/>
              </a:rPr>
              <a:t>6.3577</a:t>
            </a:r>
            <a:endParaRPr lang="zh-CN" altLang="en-US" sz="1100" b="1" dirty="0">
              <a:latin typeface="Adobe Jenson Pro Disp" pitchFamily="18" charset="0"/>
            </a:endParaRPr>
          </a:p>
        </p:txBody>
      </p:sp>
      <p:sp>
        <p:nvSpPr>
          <p:cNvPr id="11" name="TextBox 10"/>
          <p:cNvSpPr txBox="1"/>
          <p:nvPr/>
        </p:nvSpPr>
        <p:spPr>
          <a:xfrm>
            <a:off x="8135581" y="4528284"/>
            <a:ext cx="543739" cy="261610"/>
          </a:xfrm>
          <a:prstGeom prst="rect">
            <a:avLst/>
          </a:prstGeom>
          <a:noFill/>
        </p:spPr>
        <p:txBody>
          <a:bodyPr wrap="none" rtlCol="0">
            <a:spAutoFit/>
          </a:bodyPr>
          <a:lstStyle/>
          <a:p>
            <a:r>
              <a:rPr lang="en-US" altLang="zh-CN" sz="1100" b="1" dirty="0" smtClean="0">
                <a:latin typeface="Adobe Jenson Pro Disp" pitchFamily="18" charset="0"/>
              </a:rPr>
              <a:t>6.3657</a:t>
            </a:r>
            <a:endParaRPr lang="zh-CN" altLang="en-US" sz="1100" b="1" dirty="0">
              <a:latin typeface="Adobe Jenson Pro Disp" pitchFamily="18" charset="0"/>
            </a:endParaRPr>
          </a:p>
        </p:txBody>
      </p:sp>
      <p:sp>
        <p:nvSpPr>
          <p:cNvPr id="12" name="TextBox 11"/>
          <p:cNvSpPr txBox="1"/>
          <p:nvPr/>
        </p:nvSpPr>
        <p:spPr>
          <a:xfrm>
            <a:off x="8129153" y="4744670"/>
            <a:ext cx="734567" cy="261610"/>
          </a:xfrm>
          <a:prstGeom prst="rect">
            <a:avLst/>
          </a:prstGeom>
          <a:noFill/>
        </p:spPr>
        <p:txBody>
          <a:bodyPr wrap="square" rtlCol="0">
            <a:spAutoFit/>
          </a:bodyPr>
          <a:lstStyle/>
          <a:p>
            <a:r>
              <a:rPr lang="en-US" altLang="zh-CN" sz="1100" b="1" dirty="0" smtClean="0">
                <a:latin typeface="Adobe Jenson Pro Disp" pitchFamily="18" charset="0"/>
              </a:rPr>
              <a:t>6.3894</a:t>
            </a:r>
            <a:endParaRPr lang="zh-CN" altLang="en-US" sz="1100" b="1" dirty="0">
              <a:latin typeface="Adobe Jenson Pro Disp" pitchFamily="18" charset="0"/>
            </a:endParaRPr>
          </a:p>
        </p:txBody>
      </p:sp>
      <p:sp>
        <p:nvSpPr>
          <p:cNvPr id="13" name="TextBox 12"/>
          <p:cNvSpPr txBox="1"/>
          <p:nvPr/>
        </p:nvSpPr>
        <p:spPr>
          <a:xfrm>
            <a:off x="8129153" y="5006280"/>
            <a:ext cx="720080" cy="261610"/>
          </a:xfrm>
          <a:prstGeom prst="rect">
            <a:avLst/>
          </a:prstGeom>
          <a:noFill/>
        </p:spPr>
        <p:txBody>
          <a:bodyPr wrap="square" rtlCol="0">
            <a:spAutoFit/>
          </a:bodyPr>
          <a:lstStyle/>
          <a:p>
            <a:r>
              <a:rPr lang="en-US" altLang="zh-CN" sz="1100" b="1" dirty="0" smtClean="0">
                <a:latin typeface="Adobe Jenson Pro Disp" pitchFamily="18" charset="0"/>
              </a:rPr>
              <a:t>6.4131</a:t>
            </a:r>
            <a:endParaRPr lang="zh-CN" altLang="en-US" sz="1100" b="1" dirty="0">
              <a:latin typeface="Adobe Jenson Pro Disp" pitchFamily="18" charset="0"/>
            </a:endParaRPr>
          </a:p>
        </p:txBody>
      </p:sp>
      <p:sp>
        <p:nvSpPr>
          <p:cNvPr id="14" name="TextBox 13"/>
          <p:cNvSpPr txBox="1"/>
          <p:nvPr/>
        </p:nvSpPr>
        <p:spPr>
          <a:xfrm>
            <a:off x="8135581" y="5248493"/>
            <a:ext cx="561577" cy="261610"/>
          </a:xfrm>
          <a:prstGeom prst="rect">
            <a:avLst/>
          </a:prstGeom>
          <a:noFill/>
        </p:spPr>
        <p:txBody>
          <a:bodyPr wrap="square" rtlCol="0">
            <a:spAutoFit/>
          </a:bodyPr>
          <a:lstStyle/>
          <a:p>
            <a:r>
              <a:rPr lang="en-US" altLang="zh-CN" sz="1100" b="1" dirty="0" smtClean="0">
                <a:latin typeface="Adobe Jenson Pro Disp" pitchFamily="18" charset="0"/>
              </a:rPr>
              <a:t>6.4360</a:t>
            </a:r>
            <a:endParaRPr lang="zh-CN" altLang="en-US" sz="1100" b="1" dirty="0">
              <a:latin typeface="Adobe Jenson Pro Disp" pitchFamily="18" charset="0"/>
            </a:endParaRPr>
          </a:p>
        </p:txBody>
      </p:sp>
      <p:sp>
        <p:nvSpPr>
          <p:cNvPr id="15" name="TextBox 14"/>
          <p:cNvSpPr txBox="1"/>
          <p:nvPr/>
        </p:nvSpPr>
        <p:spPr>
          <a:xfrm>
            <a:off x="7486576" y="2780928"/>
            <a:ext cx="633585" cy="261610"/>
          </a:xfrm>
          <a:prstGeom prst="rect">
            <a:avLst/>
          </a:prstGeom>
          <a:noFill/>
        </p:spPr>
        <p:txBody>
          <a:bodyPr wrap="square" rtlCol="0">
            <a:spAutoFit/>
          </a:bodyPr>
          <a:lstStyle/>
          <a:p>
            <a:r>
              <a:rPr lang="en-US" altLang="zh-CN" sz="1100" b="1" dirty="0" smtClean="0">
                <a:latin typeface="Adobe Jenson Pro Disp" pitchFamily="18" charset="0"/>
              </a:rPr>
              <a:t>DF</a:t>
            </a:r>
            <a:endParaRPr lang="zh-CN" altLang="en-US" sz="1100" b="1" dirty="0">
              <a:latin typeface="Adobe Jenson Pro Disp" pitchFamily="18" charset="0"/>
            </a:endParaRPr>
          </a:p>
        </p:txBody>
      </p:sp>
      <p:sp>
        <p:nvSpPr>
          <p:cNvPr id="16" name="TextBox 15"/>
          <p:cNvSpPr txBox="1"/>
          <p:nvPr/>
        </p:nvSpPr>
        <p:spPr>
          <a:xfrm>
            <a:off x="7466807" y="4005064"/>
            <a:ext cx="653354" cy="261610"/>
          </a:xfrm>
          <a:prstGeom prst="rect">
            <a:avLst/>
          </a:prstGeom>
          <a:noFill/>
        </p:spPr>
        <p:txBody>
          <a:bodyPr wrap="square" rtlCol="0">
            <a:spAutoFit/>
          </a:bodyPr>
          <a:lstStyle/>
          <a:p>
            <a:r>
              <a:rPr lang="en-US" altLang="zh-CN" sz="1100" b="1" dirty="0" smtClean="0">
                <a:latin typeface="Adobe Jenson Pro Disp" pitchFamily="18" charset="0"/>
              </a:rPr>
              <a:t>6.3599</a:t>
            </a:r>
            <a:endParaRPr lang="zh-CN" altLang="en-US" sz="1100" b="1" dirty="0">
              <a:latin typeface="Adobe Jenson Pro Disp" pitchFamily="18" charset="0"/>
            </a:endParaRPr>
          </a:p>
        </p:txBody>
      </p:sp>
      <p:sp>
        <p:nvSpPr>
          <p:cNvPr id="17" name="TextBox 16"/>
          <p:cNvSpPr txBox="1"/>
          <p:nvPr/>
        </p:nvSpPr>
        <p:spPr>
          <a:xfrm>
            <a:off x="7486576" y="4289757"/>
            <a:ext cx="543739" cy="261610"/>
          </a:xfrm>
          <a:prstGeom prst="rect">
            <a:avLst/>
          </a:prstGeom>
          <a:noFill/>
        </p:spPr>
        <p:txBody>
          <a:bodyPr wrap="none" rtlCol="0">
            <a:spAutoFit/>
          </a:bodyPr>
          <a:lstStyle/>
          <a:p>
            <a:r>
              <a:rPr lang="en-US" altLang="zh-CN" sz="1100" b="1" dirty="0" smtClean="0">
                <a:latin typeface="Adobe Jenson Pro Disp" pitchFamily="18" charset="0"/>
              </a:rPr>
              <a:t>6.3759</a:t>
            </a:r>
            <a:endParaRPr lang="zh-CN" altLang="en-US" sz="1100" b="1" dirty="0">
              <a:latin typeface="Adobe Jenson Pro Disp" pitchFamily="18" charset="0"/>
            </a:endParaRPr>
          </a:p>
        </p:txBody>
      </p:sp>
      <p:sp>
        <p:nvSpPr>
          <p:cNvPr id="18" name="TextBox 17"/>
          <p:cNvSpPr txBox="1"/>
          <p:nvPr/>
        </p:nvSpPr>
        <p:spPr>
          <a:xfrm>
            <a:off x="7466807" y="4526796"/>
            <a:ext cx="803613" cy="261610"/>
          </a:xfrm>
          <a:prstGeom prst="rect">
            <a:avLst/>
          </a:prstGeom>
          <a:noFill/>
        </p:spPr>
        <p:txBody>
          <a:bodyPr wrap="square" rtlCol="0">
            <a:spAutoFit/>
          </a:bodyPr>
          <a:lstStyle/>
          <a:p>
            <a:r>
              <a:rPr lang="en-US" altLang="zh-CN" sz="1100" b="1" dirty="0" smtClean="0">
                <a:latin typeface="Adobe Jenson Pro Disp" pitchFamily="18" charset="0"/>
              </a:rPr>
              <a:t>6.3889</a:t>
            </a:r>
            <a:endParaRPr lang="zh-CN" altLang="en-US" sz="1100" b="1" dirty="0">
              <a:latin typeface="Adobe Jenson Pro Disp" pitchFamily="18" charset="0"/>
            </a:endParaRPr>
          </a:p>
        </p:txBody>
      </p:sp>
      <p:sp>
        <p:nvSpPr>
          <p:cNvPr id="19" name="TextBox 18"/>
          <p:cNvSpPr txBox="1"/>
          <p:nvPr/>
        </p:nvSpPr>
        <p:spPr>
          <a:xfrm>
            <a:off x="7468981" y="4744670"/>
            <a:ext cx="668774" cy="261610"/>
          </a:xfrm>
          <a:prstGeom prst="rect">
            <a:avLst/>
          </a:prstGeom>
          <a:noFill/>
        </p:spPr>
        <p:txBody>
          <a:bodyPr wrap="square" rtlCol="0">
            <a:spAutoFit/>
          </a:bodyPr>
          <a:lstStyle/>
          <a:p>
            <a:r>
              <a:rPr lang="en-US" altLang="zh-CN" sz="1100" b="1" dirty="0" smtClean="0">
                <a:latin typeface="Adobe Jenson Pro Disp" pitchFamily="18" charset="0"/>
              </a:rPr>
              <a:t>6.4239</a:t>
            </a:r>
            <a:endParaRPr lang="zh-CN" altLang="en-US" sz="1100" b="1" dirty="0">
              <a:latin typeface="Adobe Jenson Pro Disp" pitchFamily="18" charset="0"/>
            </a:endParaRPr>
          </a:p>
        </p:txBody>
      </p:sp>
      <p:sp>
        <p:nvSpPr>
          <p:cNvPr id="20" name="TextBox 19"/>
          <p:cNvSpPr txBox="1"/>
          <p:nvPr/>
        </p:nvSpPr>
        <p:spPr>
          <a:xfrm>
            <a:off x="7486576" y="5006280"/>
            <a:ext cx="651179" cy="261610"/>
          </a:xfrm>
          <a:prstGeom prst="rect">
            <a:avLst/>
          </a:prstGeom>
          <a:noFill/>
        </p:spPr>
        <p:txBody>
          <a:bodyPr wrap="square" rtlCol="0">
            <a:spAutoFit/>
          </a:bodyPr>
          <a:lstStyle/>
          <a:p>
            <a:r>
              <a:rPr lang="en-US" altLang="zh-CN" sz="1100" b="1" dirty="0" smtClean="0">
                <a:latin typeface="Adobe Jenson Pro Disp" pitchFamily="18" charset="0"/>
              </a:rPr>
              <a:t>6.44665</a:t>
            </a:r>
            <a:endParaRPr lang="zh-CN" altLang="en-US" sz="1100" b="1" dirty="0">
              <a:latin typeface="Adobe Jenson Pro Disp" pitchFamily="18" charset="0"/>
            </a:endParaRPr>
          </a:p>
        </p:txBody>
      </p:sp>
      <p:sp>
        <p:nvSpPr>
          <p:cNvPr id="21" name="TextBox 20"/>
          <p:cNvSpPr txBox="1"/>
          <p:nvPr/>
        </p:nvSpPr>
        <p:spPr>
          <a:xfrm>
            <a:off x="7466807" y="5248493"/>
            <a:ext cx="936104" cy="261610"/>
          </a:xfrm>
          <a:prstGeom prst="rect">
            <a:avLst/>
          </a:prstGeom>
          <a:noFill/>
        </p:spPr>
        <p:txBody>
          <a:bodyPr wrap="square" rtlCol="0">
            <a:spAutoFit/>
          </a:bodyPr>
          <a:lstStyle/>
          <a:p>
            <a:r>
              <a:rPr lang="en-US" altLang="zh-CN" sz="1100" b="1" dirty="0" smtClean="0">
                <a:latin typeface="Adobe Jenson Pro Disp" pitchFamily="18" charset="0"/>
              </a:rPr>
              <a:t>6.4729</a:t>
            </a:r>
            <a:endParaRPr lang="zh-CN" altLang="en-US" sz="1100" b="1" dirty="0">
              <a:latin typeface="Adobe Jenson Pro Disp" pitchFamily="18" charset="0"/>
            </a:endParaRPr>
          </a:p>
        </p:txBody>
      </p:sp>
    </p:spTree>
    <p:extLst>
      <p:ext uri="{BB962C8B-B14F-4D97-AF65-F5344CB8AC3E}">
        <p14:creationId xmlns:p14="http://schemas.microsoft.com/office/powerpoint/2010/main" val="731636546"/>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人民币即期汇率与</a:t>
            </a:r>
            <a:r>
              <a:rPr lang="en-US" altLang="zh-CN" dirty="0" smtClean="0"/>
              <a:t>NDF</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2012 Zheng, Zhenlong &amp; Chen, Rong</a:t>
            </a:r>
            <a:endParaRPr lang="zh-CN" altLang="en-US" dirty="0" smtClean="0"/>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14</a:t>
            </a:fld>
            <a:endParaRPr lang="en-US" altLang="zh-CN"/>
          </a:p>
        </p:txBody>
      </p:sp>
      <p:pic>
        <p:nvPicPr>
          <p:cNvPr id="286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9144000"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293612"/>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远期股票合约</a:t>
            </a:r>
            <a:endParaRPr lang="zh-CN" altLang="en-US" dirty="0"/>
          </a:p>
        </p:txBody>
      </p:sp>
      <p:sp>
        <p:nvSpPr>
          <p:cNvPr id="3" name="内容占位符 2"/>
          <p:cNvSpPr>
            <a:spLocks noGrp="1"/>
          </p:cNvSpPr>
          <p:nvPr>
            <p:ph idx="1"/>
          </p:nvPr>
        </p:nvSpPr>
        <p:spPr/>
        <p:txBody>
          <a:bodyPr/>
          <a:lstStyle/>
          <a:p>
            <a:r>
              <a:rPr lang="zh-CN" altLang="en-US" dirty="0" smtClean="0"/>
              <a:t>远期股票合约</a:t>
            </a:r>
            <a:endParaRPr lang="en-US" altLang="zh-CN" dirty="0" smtClean="0"/>
          </a:p>
          <a:p>
            <a:pPr lvl="1"/>
            <a:r>
              <a:rPr lang="zh-CN" altLang="en-US" dirty="0" smtClean="0"/>
              <a:t>在将来某一特定日期按特定价格交付一定数量单只股票或一揽子股票的协议。</a:t>
            </a:r>
            <a:endParaRPr lang="en-US" altLang="zh-CN" dirty="0" smtClean="0"/>
          </a:p>
          <a:p>
            <a:pPr lvl="1"/>
            <a:r>
              <a:rPr lang="en-US" altLang="zh-CN" dirty="0" smtClean="0"/>
              <a:t>P28 </a:t>
            </a:r>
            <a:r>
              <a:rPr lang="zh-CN" altLang="en-US" dirty="0" smtClean="0"/>
              <a:t>案例</a:t>
            </a:r>
            <a:r>
              <a:rPr lang="en-US" altLang="zh-CN" dirty="0" smtClean="0"/>
              <a:t>2.2 </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15</a:t>
            </a:fld>
            <a:endParaRPr lang="zh-CN" altLang="en-US"/>
          </a:p>
        </p:txBody>
      </p:sp>
    </p:spTree>
    <p:extLst>
      <p:ext uri="{BB962C8B-B14F-4D97-AF65-F5344CB8AC3E}">
        <p14:creationId xmlns:p14="http://schemas.microsoft.com/office/powerpoint/2010/main" val="1309411931"/>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远期交易机制</a:t>
            </a:r>
            <a:endParaRPr lang="zh-CN" altLang="en-US" dirty="0"/>
          </a:p>
        </p:txBody>
      </p:sp>
      <p:sp>
        <p:nvSpPr>
          <p:cNvPr id="3" name="内容占位符 2"/>
          <p:cNvSpPr>
            <a:spLocks noGrp="1"/>
          </p:cNvSpPr>
          <p:nvPr>
            <p:ph idx="1"/>
          </p:nvPr>
        </p:nvSpPr>
        <p:spPr/>
        <p:txBody>
          <a:bodyPr>
            <a:normAutofit/>
          </a:bodyPr>
          <a:lstStyle/>
          <a:p>
            <a:r>
              <a:rPr lang="zh-CN" altLang="en-US" dirty="0" smtClean="0"/>
              <a:t>特征</a:t>
            </a:r>
          </a:p>
          <a:p>
            <a:pPr lvl="1"/>
            <a:r>
              <a:rPr lang="zh-CN" altLang="en-US" dirty="0" smtClean="0"/>
              <a:t>分散交易</a:t>
            </a:r>
          </a:p>
          <a:p>
            <a:pPr lvl="1"/>
            <a:r>
              <a:rPr lang="zh-CN" altLang="en-US" dirty="0" smtClean="0"/>
              <a:t>非标准化</a:t>
            </a:r>
            <a:endParaRPr lang="en-US" altLang="zh-CN" dirty="0" smtClean="0"/>
          </a:p>
          <a:p>
            <a:pPr lvl="1"/>
            <a:endParaRPr lang="zh-CN" altLang="en-US" sz="1400" dirty="0" smtClean="0"/>
          </a:p>
          <a:p>
            <a:r>
              <a:rPr lang="zh-CN" altLang="en-US" dirty="0" smtClean="0"/>
              <a:t>优点：灵活</a:t>
            </a:r>
          </a:p>
          <a:p>
            <a:r>
              <a:rPr lang="zh-CN" altLang="en-US" dirty="0" smtClean="0"/>
              <a:t>缺点</a:t>
            </a:r>
          </a:p>
          <a:p>
            <a:pPr lvl="1"/>
            <a:r>
              <a:rPr lang="zh-CN" altLang="en-US" dirty="0" smtClean="0"/>
              <a:t>信息劣势，市场效率较低</a:t>
            </a:r>
          </a:p>
          <a:p>
            <a:pPr lvl="1"/>
            <a:r>
              <a:rPr lang="zh-CN" altLang="en-US" dirty="0" smtClean="0"/>
              <a:t>流动性较差</a:t>
            </a:r>
          </a:p>
          <a:p>
            <a:pPr lvl="1"/>
            <a:r>
              <a:rPr lang="zh-CN" altLang="en-US" dirty="0" smtClean="0"/>
              <a:t>违约风险相对较高</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16</a:t>
            </a:fld>
            <a:endParaRPr lang="zh-CN" altLang="en-US"/>
          </a:p>
        </p:txBody>
      </p:sp>
    </p:spTree>
    <p:extLst>
      <p:ext uri="{BB962C8B-B14F-4D97-AF65-F5344CB8AC3E}">
        <p14:creationId xmlns:p14="http://schemas.microsoft.com/office/powerpoint/2010/main" val="363896369"/>
      </p:ext>
    </p:extLst>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467544" y="3429000"/>
            <a:ext cx="6821959" cy="1143000"/>
          </a:xfrm>
        </p:spPr>
        <p:txBody>
          <a:bodyPr/>
          <a:lstStyle/>
          <a:p>
            <a:r>
              <a:rPr lang="en-US" altLang="zh-CN" dirty="0" smtClean="0"/>
              <a:t>2. </a:t>
            </a:r>
            <a:r>
              <a:rPr lang="zh-CN" altLang="en-US" dirty="0" smtClean="0"/>
              <a:t>期货与期货市场</a:t>
            </a:r>
          </a:p>
        </p:txBody>
      </p:sp>
      <p:sp>
        <p:nvSpPr>
          <p:cNvPr id="2" name="页脚占位符 1"/>
          <p:cNvSpPr>
            <a:spLocks noGrp="1"/>
          </p:cNvSpPr>
          <p:nvPr>
            <p:ph type="ftr" sz="quarter" idx="11"/>
          </p:nvPr>
        </p:nvSpPr>
        <p:spPr/>
        <p:txBody>
          <a:bodyPr/>
          <a:lstStyle/>
          <a:p>
            <a:pPr>
              <a:defRPr/>
            </a:pPr>
            <a:r>
              <a:rPr lang="en-US" altLang="zh-CN" smtClean="0"/>
              <a:t>Copyright © 2012 Zheng, Zhenlong &amp; Chen, Rong</a:t>
            </a:r>
            <a:endParaRPr lang="en-US" altLang="zh-CN"/>
          </a:p>
        </p:txBody>
      </p:sp>
      <p:sp>
        <p:nvSpPr>
          <p:cNvPr id="4" name="灯片编号占位符 3"/>
          <p:cNvSpPr>
            <a:spLocks noGrp="1"/>
          </p:cNvSpPr>
          <p:nvPr>
            <p:ph type="sldNum" sz="quarter" idx="12"/>
          </p:nvPr>
        </p:nvSpPr>
        <p:spPr/>
        <p:txBody>
          <a:bodyPr/>
          <a:lstStyle/>
          <a:p>
            <a:pPr>
              <a:defRPr/>
            </a:pPr>
            <a:fld id="{D5EF953F-FA99-430B-B8DC-D9F271B2502A}" type="slidenum">
              <a:rPr lang="en-US" altLang="zh-CN" smtClean="0"/>
              <a:pPr>
                <a:defRPr/>
              </a:pPr>
              <a:t>17</a:t>
            </a:fld>
            <a:endParaRPr lang="en-US" altLang="zh-CN"/>
          </a:p>
        </p:txBody>
      </p:sp>
    </p:spTree>
    <p:extLst>
      <p:ext uri="{BB962C8B-B14F-4D97-AF65-F5344CB8AC3E}">
        <p14:creationId xmlns:p14="http://schemas.microsoft.com/office/powerpoint/2010/main" val="883152173"/>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金融期货</a:t>
            </a:r>
            <a:endParaRPr lang="zh-CN" altLang="en-US" dirty="0"/>
          </a:p>
        </p:txBody>
      </p:sp>
      <p:sp>
        <p:nvSpPr>
          <p:cNvPr id="3" name="内容占位符 2"/>
          <p:cNvSpPr>
            <a:spLocks noGrp="1"/>
          </p:cNvSpPr>
          <p:nvPr>
            <p:ph idx="1"/>
          </p:nvPr>
        </p:nvSpPr>
        <p:spPr/>
        <p:txBody>
          <a:bodyPr/>
          <a:lstStyle/>
          <a:p>
            <a:r>
              <a:rPr lang="zh-CN" altLang="en-US" dirty="0" smtClean="0"/>
              <a:t>在</a:t>
            </a:r>
            <a:r>
              <a:rPr lang="zh-CN" altLang="en-US" dirty="0" smtClean="0">
                <a:solidFill>
                  <a:srgbClr val="FF0000"/>
                </a:solidFill>
              </a:rPr>
              <a:t>交易所交易</a:t>
            </a:r>
            <a:r>
              <a:rPr lang="zh-CN" altLang="en-US" dirty="0" smtClean="0"/>
              <a:t>的、协议双方约定在将来某个日期按事先</a:t>
            </a:r>
            <a:r>
              <a:rPr lang="zh-CN" altLang="en-US" dirty="0" smtClean="0">
                <a:solidFill>
                  <a:srgbClr val="FF0000"/>
                </a:solidFill>
              </a:rPr>
              <a:t>确定的条件</a:t>
            </a:r>
            <a:r>
              <a:rPr lang="zh-CN" altLang="en-US" dirty="0" smtClean="0"/>
              <a:t>（包括交割价格、交割地点和交割方式等）买入或卖出一定</a:t>
            </a:r>
            <a:r>
              <a:rPr lang="zh-CN" altLang="en-US" dirty="0" smtClean="0">
                <a:solidFill>
                  <a:srgbClr val="FF0000"/>
                </a:solidFill>
              </a:rPr>
              <a:t>标准数量</a:t>
            </a:r>
            <a:r>
              <a:rPr lang="zh-CN" altLang="en-US" dirty="0" smtClean="0"/>
              <a:t>的特定金融工具的</a:t>
            </a:r>
            <a:r>
              <a:rPr lang="zh-CN" altLang="en-US" dirty="0" smtClean="0">
                <a:solidFill>
                  <a:srgbClr val="FF0000"/>
                </a:solidFill>
              </a:rPr>
              <a:t>标准化</a:t>
            </a:r>
            <a:r>
              <a:rPr lang="zh-CN" altLang="en-US" dirty="0" smtClean="0"/>
              <a:t>协议。</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18</a:t>
            </a:fld>
            <a:endParaRPr lang="zh-CN" altLang="en-US"/>
          </a:p>
        </p:txBody>
      </p:sp>
    </p:spTree>
    <p:extLst>
      <p:ext uri="{BB962C8B-B14F-4D97-AF65-F5344CB8AC3E}">
        <p14:creationId xmlns:p14="http://schemas.microsoft.com/office/powerpoint/2010/main" val="394924274"/>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2012 Zheng, Zhenlong &amp; Chen, Rong</a:t>
            </a:r>
            <a:endParaRPr lang="zh-CN" altLang="en-US" dirty="0" smtClean="0"/>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19</a:t>
            </a:fld>
            <a:endParaRPr lang="en-US" altLang="zh-CN"/>
          </a:p>
        </p:txBody>
      </p:sp>
      <p:pic>
        <p:nvPicPr>
          <p:cNvPr id="289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23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796522"/>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  录</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远期与远期市场</a:t>
            </a:r>
          </a:p>
          <a:p>
            <a:r>
              <a:rPr lang="zh-CN" altLang="en-US" dirty="0" smtClean="0"/>
              <a:t>期货与期货市场</a:t>
            </a:r>
          </a:p>
          <a:p>
            <a:r>
              <a:rPr lang="zh-CN" altLang="en-US" dirty="0" smtClean="0"/>
              <a:t>远期与期货的比较</a:t>
            </a:r>
            <a:endParaRPr lang="zh-CN" altLang="en-US" dirty="0"/>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2</a:t>
            </a:fld>
            <a:endParaRPr lang="zh-CN" altLang="en-US"/>
          </a:p>
        </p:txBody>
      </p:sp>
    </p:spTree>
    <p:extLst>
      <p:ext uri="{BB962C8B-B14F-4D97-AF65-F5344CB8AC3E}">
        <p14:creationId xmlns:p14="http://schemas.microsoft.com/office/powerpoint/2010/main" val="3216884748"/>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金融期货种类</a:t>
            </a:r>
            <a:endParaRPr lang="zh-CN" altLang="en-US" dirty="0"/>
          </a:p>
        </p:txBody>
      </p:sp>
      <p:sp>
        <p:nvSpPr>
          <p:cNvPr id="3" name="内容占位符 2"/>
          <p:cNvSpPr>
            <a:spLocks noGrp="1"/>
          </p:cNvSpPr>
          <p:nvPr>
            <p:ph idx="1"/>
          </p:nvPr>
        </p:nvSpPr>
        <p:spPr/>
        <p:txBody>
          <a:bodyPr/>
          <a:lstStyle/>
          <a:p>
            <a:r>
              <a:rPr lang="zh-CN" altLang="en-US" dirty="0" smtClean="0"/>
              <a:t>股票指数期货</a:t>
            </a:r>
          </a:p>
          <a:p>
            <a:r>
              <a:rPr lang="zh-CN" altLang="en-US" dirty="0" smtClean="0"/>
              <a:t>利率期货</a:t>
            </a:r>
          </a:p>
          <a:p>
            <a:r>
              <a:rPr lang="zh-CN" altLang="en-US" dirty="0" smtClean="0"/>
              <a:t>外汇期货</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20</a:t>
            </a:fld>
            <a:endParaRPr lang="zh-CN" altLang="en-US"/>
          </a:p>
        </p:txBody>
      </p:sp>
    </p:spTree>
    <p:extLst>
      <p:ext uri="{BB962C8B-B14F-4D97-AF65-F5344CB8AC3E}">
        <p14:creationId xmlns:p14="http://schemas.microsoft.com/office/powerpoint/2010/main" val="1509021791"/>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金融期货交易机制</a:t>
            </a:r>
            <a:endParaRPr lang="zh-CN" altLang="en-US" dirty="0"/>
          </a:p>
        </p:txBody>
      </p:sp>
      <p:sp>
        <p:nvSpPr>
          <p:cNvPr id="3" name="内容占位符 2"/>
          <p:cNvSpPr>
            <a:spLocks noGrp="1"/>
          </p:cNvSpPr>
          <p:nvPr>
            <p:ph idx="1"/>
          </p:nvPr>
        </p:nvSpPr>
        <p:spPr/>
        <p:txBody>
          <a:bodyPr>
            <a:normAutofit/>
          </a:bodyPr>
          <a:lstStyle/>
          <a:p>
            <a:r>
              <a:rPr lang="zh-CN" altLang="en-US" dirty="0" smtClean="0"/>
              <a:t>金融期货交易机制的特点</a:t>
            </a:r>
            <a:endParaRPr lang="en-US" altLang="zh-CN" dirty="0" smtClean="0"/>
          </a:p>
          <a:p>
            <a:pPr lvl="1"/>
            <a:r>
              <a:rPr lang="zh-CN" altLang="en-US" dirty="0" smtClean="0"/>
              <a:t>交易所内集中交易、匹配成交：信息优势，流动性好</a:t>
            </a:r>
          </a:p>
          <a:p>
            <a:pPr lvl="1"/>
            <a:r>
              <a:rPr lang="zh-CN" altLang="en-US" dirty="0" smtClean="0"/>
              <a:t>标准化合约：流动性好</a:t>
            </a:r>
          </a:p>
          <a:p>
            <a:pPr lvl="1"/>
            <a:r>
              <a:rPr lang="zh-CN" altLang="en-US" dirty="0" smtClean="0"/>
              <a:t>特殊的交易和交割制度：控制信用风险</a:t>
            </a:r>
          </a:p>
          <a:p>
            <a:pPr lvl="2"/>
            <a:r>
              <a:rPr lang="zh-CN" altLang="en-US" dirty="0" smtClean="0"/>
              <a:t>每日盯市结算（ </a:t>
            </a:r>
            <a:r>
              <a:rPr lang="en-US" altLang="zh-CN" dirty="0" smtClean="0"/>
              <a:t>Marking to Market and Daily Settlement </a:t>
            </a:r>
            <a:r>
              <a:rPr lang="zh-CN" altLang="en-US" dirty="0" smtClean="0"/>
              <a:t>）</a:t>
            </a:r>
          </a:p>
          <a:p>
            <a:pPr lvl="2"/>
            <a:r>
              <a:rPr lang="zh-CN" altLang="en-US" dirty="0" smtClean="0"/>
              <a:t>保证金（ </a:t>
            </a:r>
            <a:r>
              <a:rPr lang="en-US" altLang="zh-CN" dirty="0" smtClean="0"/>
              <a:t>Margin </a:t>
            </a:r>
            <a:r>
              <a:rPr lang="zh-CN" altLang="en-US" dirty="0" smtClean="0"/>
              <a:t>）制度</a:t>
            </a:r>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21</a:t>
            </a:fld>
            <a:endParaRPr lang="zh-CN" altLang="en-US"/>
          </a:p>
        </p:txBody>
      </p:sp>
    </p:spTree>
    <p:extLst>
      <p:ext uri="{BB962C8B-B14F-4D97-AF65-F5344CB8AC3E}">
        <p14:creationId xmlns:p14="http://schemas.microsoft.com/office/powerpoint/2010/main" val="2914864100"/>
      </p:ext>
    </p:extLst>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标准化合约</a:t>
            </a:r>
            <a:endParaRPr lang="zh-CN" altLang="en-US" dirty="0"/>
          </a:p>
        </p:txBody>
      </p:sp>
      <p:sp>
        <p:nvSpPr>
          <p:cNvPr id="3" name="内容占位符 2"/>
          <p:cNvSpPr>
            <a:spLocks noGrp="1"/>
          </p:cNvSpPr>
          <p:nvPr>
            <p:ph idx="1"/>
          </p:nvPr>
        </p:nvSpPr>
        <p:spPr/>
        <p:txBody>
          <a:bodyPr>
            <a:normAutofit/>
          </a:bodyPr>
          <a:lstStyle/>
          <a:p>
            <a:r>
              <a:rPr lang="zh-CN" altLang="en-US" dirty="0" smtClean="0"/>
              <a:t>标准化合约</a:t>
            </a:r>
          </a:p>
          <a:p>
            <a:pPr lvl="1"/>
            <a:r>
              <a:rPr lang="zh-CN" altLang="en-US" dirty="0" smtClean="0"/>
              <a:t>合约规模</a:t>
            </a:r>
            <a:r>
              <a:rPr lang="en-US" altLang="zh-CN" dirty="0" smtClean="0"/>
              <a:t>/</a:t>
            </a:r>
            <a:r>
              <a:rPr lang="zh-CN" altLang="en-US" dirty="0" smtClean="0"/>
              <a:t>交易单位</a:t>
            </a:r>
          </a:p>
          <a:p>
            <a:pPr lvl="1"/>
            <a:r>
              <a:rPr lang="zh-CN" altLang="en-US" dirty="0" smtClean="0"/>
              <a:t>到期时间</a:t>
            </a:r>
          </a:p>
          <a:p>
            <a:pPr lvl="1"/>
            <a:r>
              <a:rPr lang="zh-CN" altLang="en-US" dirty="0" smtClean="0"/>
              <a:t>最小价格波动值</a:t>
            </a:r>
          </a:p>
          <a:p>
            <a:pPr lvl="1"/>
            <a:r>
              <a:rPr lang="zh-CN" altLang="en-US" dirty="0" smtClean="0"/>
              <a:t>每日价格波动限制与交易中止规则（熔断）</a:t>
            </a:r>
          </a:p>
          <a:p>
            <a:pPr lvl="1"/>
            <a:r>
              <a:rPr lang="zh-CN" altLang="en-US" dirty="0" smtClean="0"/>
              <a:t>交割条款</a:t>
            </a:r>
          </a:p>
          <a:p>
            <a:pPr lvl="2"/>
            <a:r>
              <a:rPr lang="zh-CN" altLang="en-US" dirty="0" smtClean="0"/>
              <a:t>现金交割和实物交割</a:t>
            </a:r>
          </a:p>
          <a:p>
            <a:pPr lvl="2"/>
            <a:r>
              <a:rPr lang="zh-CN" altLang="en-US" dirty="0" smtClean="0"/>
              <a:t>交割日期和交割地点等</a:t>
            </a:r>
          </a:p>
          <a:p>
            <a:pPr lvl="1"/>
            <a:r>
              <a:rPr lang="zh-CN" altLang="en-US" dirty="0" smtClean="0"/>
              <a:t>头寸限制</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22</a:t>
            </a:fld>
            <a:endParaRPr lang="zh-CN" altLang="en-US"/>
          </a:p>
        </p:txBody>
      </p:sp>
    </p:spTree>
    <p:extLst>
      <p:ext uri="{BB962C8B-B14F-4D97-AF65-F5344CB8AC3E}">
        <p14:creationId xmlns:p14="http://schemas.microsoft.com/office/powerpoint/2010/main" val="1001742619"/>
      </p:ext>
    </p:extLst>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案例：沪深</a:t>
            </a:r>
            <a:r>
              <a:rPr lang="en-US" altLang="zh-CN" dirty="0" smtClean="0"/>
              <a:t>300 </a:t>
            </a:r>
            <a:r>
              <a:rPr lang="zh-CN" altLang="en-US" dirty="0" smtClean="0"/>
              <a:t>股指期货合约</a:t>
            </a:r>
            <a:endParaRPr lang="zh-CN" altLang="en-US" dirty="0"/>
          </a:p>
        </p:txBody>
      </p:sp>
      <p:pic>
        <p:nvPicPr>
          <p:cNvPr id="3074" name="Picture 2"/>
          <p:cNvPicPr>
            <a:picLocks noGrp="1" noChangeAspect="1" noChangeArrowheads="1"/>
          </p:cNvPicPr>
          <p:nvPr>
            <p:ph idx="1"/>
          </p:nvPr>
        </p:nvPicPr>
        <p:blipFill>
          <a:blip r:embed="rId2" cstate="print">
            <a:clrChange>
              <a:clrFrom>
                <a:srgbClr val="FFFFFF"/>
              </a:clrFrom>
              <a:clrTo>
                <a:srgbClr val="FFFFFF">
                  <a:alpha val="0"/>
                </a:srgbClr>
              </a:clrTo>
            </a:clrChange>
          </a:blip>
          <a:srcRect/>
          <a:stretch>
            <a:fillRect/>
          </a:stretch>
        </p:blipFill>
        <p:spPr bwMode="auto">
          <a:xfrm>
            <a:off x="1835696" y="1268760"/>
            <a:ext cx="5760640" cy="5020515"/>
          </a:xfrm>
          <a:prstGeom prst="rect">
            <a:avLst/>
          </a:prstGeom>
          <a:noFill/>
          <a:ln w="9525">
            <a:noFill/>
            <a:miter lim="800000"/>
            <a:headEnd/>
            <a:tailEnd/>
          </a:ln>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23</a:t>
            </a:fld>
            <a:endParaRPr lang="zh-CN" altLang="en-US"/>
          </a:p>
        </p:txBody>
      </p:sp>
    </p:spTree>
    <p:extLst>
      <p:ext uri="{BB962C8B-B14F-4D97-AF65-F5344CB8AC3E}">
        <p14:creationId xmlns:p14="http://schemas.microsoft.com/office/powerpoint/2010/main" val="1145513386"/>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保证金制度</a:t>
            </a:r>
            <a:endParaRPr lang="zh-CN" altLang="en-US" dirty="0"/>
          </a:p>
        </p:txBody>
      </p:sp>
      <p:sp>
        <p:nvSpPr>
          <p:cNvPr id="3" name="内容占位符 2"/>
          <p:cNvSpPr>
            <a:spLocks noGrp="1"/>
          </p:cNvSpPr>
          <p:nvPr>
            <p:ph idx="1"/>
          </p:nvPr>
        </p:nvSpPr>
        <p:spPr/>
        <p:txBody>
          <a:bodyPr/>
          <a:lstStyle/>
          <a:p>
            <a:r>
              <a:rPr lang="zh-CN" altLang="en-US" dirty="0" smtClean="0"/>
              <a:t>严格无负债的交易机制</a:t>
            </a:r>
          </a:p>
          <a:p>
            <a:pPr lvl="1"/>
            <a:r>
              <a:rPr lang="zh-CN" altLang="en-US" dirty="0" smtClean="0"/>
              <a:t>初始保证金（ </a:t>
            </a:r>
            <a:r>
              <a:rPr lang="en-US" altLang="zh-CN" dirty="0" smtClean="0"/>
              <a:t>Initial Margin </a:t>
            </a:r>
            <a:r>
              <a:rPr lang="zh-CN" altLang="en-US" dirty="0" smtClean="0"/>
              <a:t>）</a:t>
            </a:r>
          </a:p>
          <a:p>
            <a:pPr lvl="1"/>
            <a:r>
              <a:rPr lang="zh-CN" altLang="en-US" dirty="0" smtClean="0"/>
              <a:t>每日盯市结算（每日结算价格， </a:t>
            </a:r>
            <a:r>
              <a:rPr lang="en-US" altLang="zh-CN" dirty="0" smtClean="0"/>
              <a:t>Settlement Prices </a:t>
            </a:r>
            <a:r>
              <a:rPr lang="zh-CN" altLang="en-US" dirty="0" smtClean="0"/>
              <a:t>）</a:t>
            </a:r>
          </a:p>
          <a:p>
            <a:pPr lvl="1"/>
            <a:r>
              <a:rPr lang="zh-CN" altLang="en-US" dirty="0" smtClean="0"/>
              <a:t>维持保证金（ </a:t>
            </a:r>
            <a:r>
              <a:rPr lang="en-US" altLang="zh-CN" dirty="0" smtClean="0"/>
              <a:t>Maintenance Margin </a:t>
            </a:r>
            <a:r>
              <a:rPr lang="zh-CN" altLang="en-US" dirty="0" smtClean="0"/>
              <a:t>）</a:t>
            </a:r>
          </a:p>
          <a:p>
            <a:pPr lvl="1"/>
            <a:r>
              <a:rPr lang="zh-CN" altLang="en-US" dirty="0" smtClean="0"/>
              <a:t>保证金追加通知（ </a:t>
            </a:r>
            <a:r>
              <a:rPr lang="en-US" altLang="zh-CN" dirty="0" smtClean="0"/>
              <a:t>Margin Call </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24</a:t>
            </a:fld>
            <a:endParaRPr lang="zh-CN" altLang="en-US"/>
          </a:p>
        </p:txBody>
      </p:sp>
    </p:spTree>
    <p:extLst>
      <p:ext uri="{BB962C8B-B14F-4D97-AF65-F5344CB8AC3E}">
        <p14:creationId xmlns:p14="http://schemas.microsoft.com/office/powerpoint/2010/main" val="1268998042"/>
      </p:ext>
    </p:extLst>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案例：保证金计算</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79512" y="1124744"/>
            <a:ext cx="8712968" cy="5040560"/>
          </a:xfrm>
          <a:prstGeom prst="rect">
            <a:avLst/>
          </a:prstGeom>
          <a:noFill/>
          <a:ln w="9525">
            <a:noFill/>
            <a:miter lim="800000"/>
            <a:headEnd/>
            <a:tailEnd/>
          </a:ln>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25</a:t>
            </a:fld>
            <a:endParaRPr lang="zh-CN" altLang="en-US"/>
          </a:p>
        </p:txBody>
      </p:sp>
    </p:spTree>
    <p:extLst>
      <p:ext uri="{BB962C8B-B14F-4D97-AF65-F5344CB8AC3E}">
        <p14:creationId xmlns:p14="http://schemas.microsoft.com/office/powerpoint/2010/main" val="846636167"/>
      </p:ext>
    </p:extLst>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开立与结清期货头寸</a:t>
            </a:r>
            <a:endParaRPr lang="zh-CN" altLang="en-US" dirty="0"/>
          </a:p>
        </p:txBody>
      </p:sp>
      <p:sp>
        <p:nvSpPr>
          <p:cNvPr id="3" name="内容占位符 2"/>
          <p:cNvSpPr>
            <a:spLocks noGrp="1"/>
          </p:cNvSpPr>
          <p:nvPr>
            <p:ph idx="1"/>
          </p:nvPr>
        </p:nvSpPr>
        <p:spPr/>
        <p:txBody>
          <a:bodyPr>
            <a:normAutofit/>
          </a:bodyPr>
          <a:lstStyle/>
          <a:p>
            <a:r>
              <a:rPr lang="zh-CN" altLang="en-US" dirty="0" smtClean="0"/>
              <a:t>开立期货头寸</a:t>
            </a:r>
          </a:p>
          <a:p>
            <a:pPr lvl="1"/>
            <a:r>
              <a:rPr lang="zh-CN" altLang="en-US" dirty="0" smtClean="0"/>
              <a:t>买入建仓</a:t>
            </a:r>
          </a:p>
          <a:p>
            <a:pPr lvl="1"/>
            <a:r>
              <a:rPr lang="zh-CN" altLang="en-US" dirty="0" smtClean="0"/>
              <a:t>卖出建仓</a:t>
            </a:r>
          </a:p>
          <a:p>
            <a:r>
              <a:rPr lang="zh-CN" altLang="en-US" dirty="0" smtClean="0"/>
              <a:t>结清期货头寸</a:t>
            </a:r>
          </a:p>
          <a:p>
            <a:pPr lvl="1"/>
            <a:r>
              <a:rPr lang="zh-CN" altLang="en-US" dirty="0" smtClean="0"/>
              <a:t>到期交割或现金结算</a:t>
            </a:r>
          </a:p>
          <a:p>
            <a:pPr lvl="1"/>
            <a:r>
              <a:rPr lang="zh-CN" altLang="en-US" dirty="0" smtClean="0"/>
              <a:t>平仓（ </a:t>
            </a:r>
            <a:r>
              <a:rPr lang="en-US" altLang="zh-CN" dirty="0" smtClean="0"/>
              <a:t>Offset </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26</a:t>
            </a:fld>
            <a:endParaRPr lang="zh-CN" altLang="en-US"/>
          </a:p>
        </p:txBody>
      </p:sp>
    </p:spTree>
    <p:extLst>
      <p:ext uri="{BB962C8B-B14F-4D97-AF65-F5344CB8AC3E}">
        <p14:creationId xmlns:p14="http://schemas.microsoft.com/office/powerpoint/2010/main" val="1235965970"/>
      </p:ext>
    </p:extLst>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939336" cy="1143000"/>
          </a:xfrm>
        </p:spPr>
        <p:txBody>
          <a:bodyPr>
            <a:normAutofit/>
          </a:bodyPr>
          <a:lstStyle/>
          <a:p>
            <a:r>
              <a:rPr lang="zh-CN" altLang="en-US" dirty="0" smtClean="0"/>
              <a:t>未平仓合约数的变化</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en-US" dirty="0" smtClean="0"/>
              <a:t>案例</a:t>
            </a:r>
            <a:r>
              <a:rPr lang="en-US" altLang="zh-CN" dirty="0" smtClean="0"/>
              <a:t>2.7</a:t>
            </a:r>
            <a:r>
              <a:rPr lang="zh-CN" altLang="en-US" dirty="0" smtClean="0"/>
              <a:t>：未平仓合约数（</a:t>
            </a:r>
            <a:r>
              <a:rPr lang="en-US" altLang="zh-CN" dirty="0" smtClean="0"/>
              <a:t>open interest</a:t>
            </a:r>
            <a:r>
              <a:rPr lang="zh-CN" altLang="en-US" dirty="0" smtClean="0"/>
              <a:t>）的变化</a:t>
            </a:r>
          </a:p>
          <a:p>
            <a:pPr lvl="1"/>
            <a:r>
              <a:rPr lang="en-US" altLang="zh-CN" dirty="0" smtClean="0"/>
              <a:t>2007 </a:t>
            </a:r>
            <a:r>
              <a:rPr lang="zh-CN" altLang="en-US" dirty="0" smtClean="0"/>
              <a:t>年</a:t>
            </a:r>
            <a:r>
              <a:rPr lang="en-US" altLang="zh-CN" dirty="0" smtClean="0"/>
              <a:t>9 </a:t>
            </a:r>
            <a:r>
              <a:rPr lang="zh-CN" altLang="en-US" dirty="0" smtClean="0"/>
              <a:t>月</a:t>
            </a:r>
            <a:r>
              <a:rPr lang="en-US" altLang="zh-CN" dirty="0" smtClean="0"/>
              <a:t>21 </a:t>
            </a:r>
            <a:r>
              <a:rPr lang="zh-CN" altLang="en-US" dirty="0" smtClean="0"/>
              <a:t>日， </a:t>
            </a:r>
            <a:r>
              <a:rPr lang="en-US" altLang="zh-CN" dirty="0" smtClean="0"/>
              <a:t>2009 </a:t>
            </a:r>
            <a:r>
              <a:rPr lang="zh-CN" altLang="en-US" dirty="0" smtClean="0"/>
              <a:t>年</a:t>
            </a:r>
            <a:r>
              <a:rPr lang="en-US" altLang="zh-CN" dirty="0" smtClean="0"/>
              <a:t>9 </a:t>
            </a:r>
            <a:r>
              <a:rPr lang="zh-CN" altLang="en-US" dirty="0" smtClean="0"/>
              <a:t>月到期的</a:t>
            </a:r>
            <a:r>
              <a:rPr lang="en-US" altLang="zh-CN" dirty="0" smtClean="0"/>
              <a:t>S&amp;P500 </a:t>
            </a:r>
            <a:r>
              <a:rPr lang="zh-CN" altLang="en-US" dirty="0" smtClean="0"/>
              <a:t>指数期货合约</a:t>
            </a:r>
            <a:r>
              <a:rPr lang="en-US" altLang="zh-CN" dirty="0" smtClean="0"/>
              <a:t>SPU9 </a:t>
            </a:r>
            <a:r>
              <a:rPr lang="zh-CN" altLang="en-US" dirty="0" smtClean="0"/>
              <a:t>在</a:t>
            </a:r>
            <a:r>
              <a:rPr lang="en-US" altLang="zh-CN" dirty="0" smtClean="0"/>
              <a:t>CME </a:t>
            </a:r>
            <a:r>
              <a:rPr lang="zh-CN" altLang="en-US" dirty="0" smtClean="0"/>
              <a:t>上市。</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27</a:t>
            </a:fld>
            <a:endParaRPr lang="zh-CN" altLang="en-US"/>
          </a:p>
        </p:txBody>
      </p:sp>
      <p:pic>
        <p:nvPicPr>
          <p:cNvPr id="512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95536" y="2348880"/>
            <a:ext cx="8424936" cy="3960440"/>
          </a:xfrm>
          <a:prstGeom prst="rect">
            <a:avLst/>
          </a:prstGeom>
          <a:noFill/>
          <a:ln w="9525">
            <a:noFill/>
            <a:miter lim="800000"/>
            <a:headEnd/>
            <a:tailEnd/>
          </a:ln>
        </p:spPr>
      </p:pic>
    </p:spTree>
    <p:extLst>
      <p:ext uri="{BB962C8B-B14F-4D97-AF65-F5344CB8AC3E}">
        <p14:creationId xmlns:p14="http://schemas.microsoft.com/office/powerpoint/2010/main" val="1622024597"/>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一天内的期货交易量（ </a:t>
            </a:r>
            <a:r>
              <a:rPr lang="en-US" altLang="zh-CN" dirty="0" smtClean="0"/>
              <a:t>Volume of Trading </a:t>
            </a:r>
            <a:r>
              <a:rPr lang="zh-CN" altLang="en-US" dirty="0" smtClean="0"/>
              <a:t>）是否可能大于该日收盘时的未平仓合约数？</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28</a:t>
            </a:fld>
            <a:endParaRPr lang="zh-CN" altLang="en-US"/>
          </a:p>
        </p:txBody>
      </p:sp>
    </p:spTree>
    <p:extLst>
      <p:ext uri="{BB962C8B-B14F-4D97-AF65-F5344CB8AC3E}">
        <p14:creationId xmlns:p14="http://schemas.microsoft.com/office/powerpoint/2010/main" val="1970430000"/>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期货报价与行情解读</a:t>
            </a:r>
            <a:endParaRPr lang="zh-CN" altLang="en-US" dirty="0"/>
          </a:p>
        </p:txBody>
      </p:sp>
      <p:sp>
        <p:nvSpPr>
          <p:cNvPr id="3" name="内容占位符 2"/>
          <p:cNvSpPr>
            <a:spLocks noGrp="1"/>
          </p:cNvSpPr>
          <p:nvPr>
            <p:ph idx="1"/>
          </p:nvPr>
        </p:nvSpPr>
        <p:spPr/>
        <p:txBody>
          <a:bodyPr/>
          <a:lstStyle/>
          <a:p>
            <a:r>
              <a:rPr lang="en-US" altLang="zh-CN" dirty="0" smtClean="0"/>
              <a:t>2012</a:t>
            </a:r>
            <a:r>
              <a:rPr lang="zh-CN" altLang="en-US" dirty="0" smtClean="0"/>
              <a:t>年</a:t>
            </a:r>
            <a:r>
              <a:rPr lang="en-US" altLang="zh-CN" dirty="0" smtClean="0"/>
              <a:t>4</a:t>
            </a:r>
            <a:r>
              <a:rPr lang="zh-CN" altLang="en-US" dirty="0" smtClean="0"/>
              <a:t>月</a:t>
            </a:r>
            <a:r>
              <a:rPr lang="en-US" altLang="zh-CN" dirty="0" smtClean="0"/>
              <a:t>27</a:t>
            </a:r>
            <a:r>
              <a:rPr lang="zh-CN" altLang="en-US" dirty="0" smtClean="0"/>
              <a:t>日沪深</a:t>
            </a:r>
            <a:r>
              <a:rPr lang="en-US" altLang="zh-CN" dirty="0" smtClean="0"/>
              <a:t>300</a:t>
            </a:r>
            <a:r>
              <a:rPr lang="zh-CN" altLang="en-US" dirty="0" smtClean="0"/>
              <a:t>股指期货交易行情</a:t>
            </a:r>
            <a:endParaRPr lang="en-US" altLang="zh-CN" dirty="0" smtClean="0"/>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29</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024297719"/>
              </p:ext>
            </p:extLst>
          </p:nvPr>
        </p:nvGraphicFramePr>
        <p:xfrm>
          <a:off x="251517" y="2276872"/>
          <a:ext cx="8712972" cy="2249704"/>
        </p:xfrm>
        <a:graphic>
          <a:graphicData uri="http://schemas.openxmlformats.org/drawingml/2006/table">
            <a:tbl>
              <a:tblPr firstRow="1" bandRow="1">
                <a:tableStyleId>{EB344D84-9AFB-497E-A393-DC336BA19D2E}</a:tableStyleId>
              </a:tblPr>
              <a:tblGrid>
                <a:gridCol w="968108"/>
                <a:gridCol w="968108"/>
                <a:gridCol w="968108"/>
                <a:gridCol w="968108"/>
                <a:gridCol w="880099"/>
                <a:gridCol w="1152128"/>
                <a:gridCol w="872097"/>
                <a:gridCol w="968108"/>
                <a:gridCol w="968108"/>
              </a:tblGrid>
              <a:tr h="417646">
                <a:tc>
                  <a:txBody>
                    <a:bodyPr/>
                    <a:lstStyle/>
                    <a:p>
                      <a:pPr algn="ctr"/>
                      <a:r>
                        <a:rPr lang="zh-CN" altLang="en-US" sz="1600" dirty="0" smtClean="0">
                          <a:solidFill>
                            <a:schemeClr val="tx1">
                              <a:lumMod val="95000"/>
                              <a:lumOff val="5000"/>
                            </a:schemeClr>
                          </a:solidFill>
                        </a:rPr>
                        <a:t>合约</a:t>
                      </a:r>
                      <a:endParaRPr lang="en-US" altLang="zh-CN" sz="1600" dirty="0" smtClean="0">
                        <a:solidFill>
                          <a:schemeClr val="tx1">
                            <a:lumMod val="95000"/>
                            <a:lumOff val="5000"/>
                          </a:schemeClr>
                        </a:solidFill>
                      </a:endParaRPr>
                    </a:p>
                    <a:p>
                      <a:pPr algn="ctr"/>
                      <a:r>
                        <a:rPr lang="zh-CN" altLang="en-US" sz="1600" dirty="0" smtClean="0">
                          <a:solidFill>
                            <a:schemeClr val="tx1">
                              <a:lumMod val="95000"/>
                              <a:lumOff val="5000"/>
                            </a:schemeClr>
                          </a:solidFill>
                        </a:rPr>
                        <a:t>代码</a:t>
                      </a:r>
                      <a:endParaRPr lang="zh-CN" altLang="en-US" sz="1600" dirty="0">
                        <a:solidFill>
                          <a:schemeClr val="tx1">
                            <a:lumMod val="95000"/>
                            <a:lumOff val="5000"/>
                          </a:schemeClr>
                        </a:solidFill>
                      </a:endParaRPr>
                    </a:p>
                  </a:txBody>
                  <a:tcPr anchor="ctr"/>
                </a:tc>
                <a:tc>
                  <a:txBody>
                    <a:bodyPr/>
                    <a:lstStyle/>
                    <a:p>
                      <a:pPr algn="ctr"/>
                      <a:r>
                        <a:rPr lang="zh-CN" altLang="en-US" sz="1600" dirty="0" smtClean="0">
                          <a:solidFill>
                            <a:schemeClr val="tx1">
                              <a:lumMod val="95000"/>
                              <a:lumOff val="5000"/>
                            </a:schemeClr>
                          </a:solidFill>
                        </a:rPr>
                        <a:t>今开盘</a:t>
                      </a:r>
                      <a:endParaRPr lang="zh-CN" altLang="en-US" sz="1600" dirty="0">
                        <a:solidFill>
                          <a:schemeClr val="tx1">
                            <a:lumMod val="95000"/>
                            <a:lumOff val="5000"/>
                          </a:schemeClr>
                        </a:solidFill>
                      </a:endParaRPr>
                    </a:p>
                  </a:txBody>
                  <a:tcPr anchor="ctr"/>
                </a:tc>
                <a:tc>
                  <a:txBody>
                    <a:bodyPr/>
                    <a:lstStyle/>
                    <a:p>
                      <a:pPr algn="ctr"/>
                      <a:r>
                        <a:rPr lang="zh-CN" altLang="en-US" sz="1600" dirty="0" smtClean="0">
                          <a:solidFill>
                            <a:schemeClr val="tx1">
                              <a:lumMod val="95000"/>
                              <a:lumOff val="5000"/>
                            </a:schemeClr>
                          </a:solidFill>
                        </a:rPr>
                        <a:t>最高价</a:t>
                      </a:r>
                      <a:endParaRPr lang="zh-CN" altLang="en-US" sz="1600" dirty="0">
                        <a:solidFill>
                          <a:schemeClr val="tx1">
                            <a:lumMod val="95000"/>
                            <a:lumOff val="5000"/>
                          </a:schemeClr>
                        </a:solidFill>
                      </a:endParaRPr>
                    </a:p>
                  </a:txBody>
                  <a:tcPr anchor="ctr"/>
                </a:tc>
                <a:tc>
                  <a:txBody>
                    <a:bodyPr/>
                    <a:lstStyle/>
                    <a:p>
                      <a:pPr algn="ctr"/>
                      <a:r>
                        <a:rPr lang="zh-CN" altLang="en-US" sz="1600" dirty="0" smtClean="0">
                          <a:solidFill>
                            <a:schemeClr val="tx1">
                              <a:lumMod val="95000"/>
                              <a:lumOff val="5000"/>
                            </a:schemeClr>
                          </a:solidFill>
                        </a:rPr>
                        <a:t>最低价</a:t>
                      </a:r>
                      <a:endParaRPr lang="zh-CN" altLang="en-US" sz="1600" dirty="0">
                        <a:solidFill>
                          <a:schemeClr val="tx1">
                            <a:lumMod val="95000"/>
                            <a:lumOff val="5000"/>
                          </a:schemeClr>
                        </a:solidFill>
                      </a:endParaRPr>
                    </a:p>
                  </a:txBody>
                  <a:tcPr anchor="ctr"/>
                </a:tc>
                <a:tc>
                  <a:txBody>
                    <a:bodyPr/>
                    <a:lstStyle/>
                    <a:p>
                      <a:pPr algn="ctr"/>
                      <a:r>
                        <a:rPr lang="zh-CN" altLang="en-US" sz="1600" dirty="0" smtClean="0">
                          <a:solidFill>
                            <a:schemeClr val="tx1">
                              <a:lumMod val="95000"/>
                              <a:lumOff val="5000"/>
                            </a:schemeClr>
                          </a:solidFill>
                        </a:rPr>
                        <a:t>成交量（手）</a:t>
                      </a:r>
                      <a:endParaRPr lang="zh-CN" altLang="en-US" sz="1600" dirty="0">
                        <a:solidFill>
                          <a:schemeClr val="tx1">
                            <a:lumMod val="95000"/>
                            <a:lumOff val="5000"/>
                          </a:schemeClr>
                        </a:solidFill>
                      </a:endParaRPr>
                    </a:p>
                  </a:txBody>
                  <a:tcPr anchor="ctr"/>
                </a:tc>
                <a:tc>
                  <a:txBody>
                    <a:bodyPr/>
                    <a:lstStyle/>
                    <a:p>
                      <a:pPr algn="ctr"/>
                      <a:r>
                        <a:rPr lang="zh-CN" altLang="en-US" sz="1600" dirty="0" smtClean="0">
                          <a:solidFill>
                            <a:schemeClr val="tx1">
                              <a:lumMod val="95000"/>
                              <a:lumOff val="5000"/>
                            </a:schemeClr>
                          </a:solidFill>
                        </a:rPr>
                        <a:t>成交金额（万元）</a:t>
                      </a:r>
                      <a:endParaRPr lang="zh-CN" altLang="en-US" sz="1600" dirty="0">
                        <a:solidFill>
                          <a:schemeClr val="tx1">
                            <a:lumMod val="95000"/>
                            <a:lumOff val="5000"/>
                          </a:schemeClr>
                        </a:solidFill>
                      </a:endParaRPr>
                    </a:p>
                  </a:txBody>
                  <a:tcPr anchor="ctr"/>
                </a:tc>
                <a:tc>
                  <a:txBody>
                    <a:bodyPr/>
                    <a:lstStyle/>
                    <a:p>
                      <a:pPr algn="ctr"/>
                      <a:r>
                        <a:rPr lang="zh-CN" altLang="en-US" sz="1600" dirty="0" smtClean="0">
                          <a:solidFill>
                            <a:schemeClr val="tx1">
                              <a:lumMod val="95000"/>
                              <a:lumOff val="5000"/>
                            </a:schemeClr>
                          </a:solidFill>
                        </a:rPr>
                        <a:t>持仓量（手）</a:t>
                      </a:r>
                      <a:endParaRPr lang="zh-CN" altLang="en-US" sz="1600" dirty="0">
                        <a:solidFill>
                          <a:schemeClr val="tx1">
                            <a:lumMod val="95000"/>
                            <a:lumOff val="5000"/>
                          </a:schemeClr>
                        </a:solidFill>
                      </a:endParaRPr>
                    </a:p>
                  </a:txBody>
                  <a:tcPr anchor="ctr"/>
                </a:tc>
                <a:tc>
                  <a:txBody>
                    <a:bodyPr/>
                    <a:lstStyle/>
                    <a:p>
                      <a:pPr algn="ctr"/>
                      <a:r>
                        <a:rPr lang="zh-CN" altLang="en-US" sz="1600" dirty="0" smtClean="0">
                          <a:solidFill>
                            <a:schemeClr val="tx1">
                              <a:lumMod val="95000"/>
                              <a:lumOff val="5000"/>
                            </a:schemeClr>
                          </a:solidFill>
                        </a:rPr>
                        <a:t>今收盘</a:t>
                      </a:r>
                      <a:endParaRPr lang="zh-CN" altLang="en-US" sz="1600" dirty="0">
                        <a:solidFill>
                          <a:schemeClr val="tx1">
                            <a:lumMod val="95000"/>
                            <a:lumOff val="5000"/>
                          </a:schemeClr>
                        </a:solidFill>
                      </a:endParaRPr>
                    </a:p>
                  </a:txBody>
                  <a:tcPr anchor="ctr"/>
                </a:tc>
                <a:tc>
                  <a:txBody>
                    <a:bodyPr/>
                    <a:lstStyle/>
                    <a:p>
                      <a:pPr algn="ctr"/>
                      <a:r>
                        <a:rPr lang="zh-CN" altLang="en-US" sz="1600" dirty="0" smtClean="0">
                          <a:solidFill>
                            <a:schemeClr val="tx1">
                              <a:lumMod val="95000"/>
                              <a:lumOff val="5000"/>
                            </a:schemeClr>
                          </a:solidFill>
                        </a:rPr>
                        <a:t>今结算</a:t>
                      </a:r>
                      <a:endParaRPr lang="zh-CN" altLang="en-US" sz="1600" dirty="0">
                        <a:solidFill>
                          <a:schemeClr val="tx1">
                            <a:lumMod val="95000"/>
                            <a:lumOff val="5000"/>
                          </a:schemeClr>
                        </a:solidFill>
                      </a:endParaRPr>
                    </a:p>
                  </a:txBody>
                  <a:tcPr anchor="ctr"/>
                </a:tc>
              </a:tr>
              <a:tr h="417646">
                <a:tc>
                  <a:txBody>
                    <a:bodyPr/>
                    <a:lstStyle/>
                    <a:p>
                      <a:pPr algn="ctr"/>
                      <a:r>
                        <a:rPr lang="en-US" altLang="zh-CN" sz="1600" dirty="0" smtClean="0">
                          <a:latin typeface="Adobe Jenson Pro Disp" pitchFamily="18" charset="0"/>
                        </a:rPr>
                        <a:t>IF1205</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2642.2</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2647.0</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2632.0</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248923</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19711549.14</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43855.0</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2638.6</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2640.0</a:t>
                      </a:r>
                      <a:endParaRPr lang="zh-CN" altLang="en-US" sz="1600" dirty="0">
                        <a:latin typeface="Adobe Jenson Pro Disp" pitchFamily="18" charset="0"/>
                      </a:endParaRPr>
                    </a:p>
                  </a:txBody>
                  <a:tcPr anchor="ctr"/>
                </a:tc>
              </a:tr>
              <a:tr h="417646">
                <a:tc>
                  <a:txBody>
                    <a:bodyPr/>
                    <a:lstStyle/>
                    <a:p>
                      <a:pPr algn="ctr"/>
                      <a:r>
                        <a:rPr lang="en-US" altLang="zh-CN" sz="1600" dirty="0" smtClean="0">
                          <a:latin typeface="Adobe Jenson Pro Disp" pitchFamily="18" charset="0"/>
                        </a:rPr>
                        <a:t>IF1206</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2655.8</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2657.0</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2643.4</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8009</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636834.042</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3929.0</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2648.4</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2650.4</a:t>
                      </a:r>
                      <a:endParaRPr lang="zh-CN" altLang="en-US" sz="1600" dirty="0">
                        <a:latin typeface="Adobe Jenson Pro Disp" pitchFamily="18" charset="0"/>
                      </a:endParaRPr>
                    </a:p>
                  </a:txBody>
                  <a:tcPr anchor="ctr"/>
                </a:tc>
              </a:tr>
              <a:tr h="417646">
                <a:tc>
                  <a:txBody>
                    <a:bodyPr/>
                    <a:lstStyle/>
                    <a:p>
                      <a:pPr algn="ctr"/>
                      <a:r>
                        <a:rPr lang="en-US" altLang="zh-CN" sz="1600" dirty="0" smtClean="0">
                          <a:latin typeface="Adobe Jenson Pro Disp" pitchFamily="18" charset="0"/>
                        </a:rPr>
                        <a:t>IF1209</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2674.0</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2682.8</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2670.4</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936</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75129.558</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3921</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2675.0</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2676.6</a:t>
                      </a:r>
                      <a:endParaRPr lang="zh-CN" altLang="en-US" sz="1600" dirty="0">
                        <a:latin typeface="Adobe Jenson Pro Disp" pitchFamily="18" charset="0"/>
                      </a:endParaRPr>
                    </a:p>
                  </a:txBody>
                  <a:tcPr anchor="ctr"/>
                </a:tc>
              </a:tr>
              <a:tr h="417646">
                <a:tc>
                  <a:txBody>
                    <a:bodyPr/>
                    <a:lstStyle/>
                    <a:p>
                      <a:pPr algn="ctr"/>
                      <a:r>
                        <a:rPr lang="en-US" altLang="zh-CN" sz="1600" dirty="0" smtClean="0">
                          <a:latin typeface="Adobe Jenson Pro Disp" pitchFamily="18" charset="0"/>
                        </a:rPr>
                        <a:t>IF1212</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2710.2</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2714.0</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2701.8</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481</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39078.18</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616</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2706.0</a:t>
                      </a:r>
                      <a:endParaRPr lang="zh-CN" altLang="en-US" sz="1600" dirty="0">
                        <a:latin typeface="Adobe Jenson Pro Disp" pitchFamily="18" charset="0"/>
                      </a:endParaRPr>
                    </a:p>
                  </a:txBody>
                  <a:tcPr anchor="ctr"/>
                </a:tc>
                <a:tc>
                  <a:txBody>
                    <a:bodyPr/>
                    <a:lstStyle/>
                    <a:p>
                      <a:pPr algn="ctr"/>
                      <a:r>
                        <a:rPr lang="en-US" altLang="zh-CN" sz="1600" dirty="0" smtClean="0">
                          <a:latin typeface="Adobe Jenson Pro Disp" pitchFamily="18" charset="0"/>
                        </a:rPr>
                        <a:t>2708.6</a:t>
                      </a:r>
                      <a:endParaRPr lang="zh-CN" altLang="en-US" sz="1600" dirty="0">
                        <a:latin typeface="Adobe Jenson Pro Disp" pitchFamily="18" charset="0"/>
                      </a:endParaRPr>
                    </a:p>
                  </a:txBody>
                  <a:tcPr anchor="ctr"/>
                </a:tc>
              </a:tr>
            </a:tbl>
          </a:graphicData>
        </a:graphic>
      </p:graphicFrame>
    </p:spTree>
    <p:extLst>
      <p:ext uri="{BB962C8B-B14F-4D97-AF65-F5344CB8AC3E}">
        <p14:creationId xmlns:p14="http://schemas.microsoft.com/office/powerpoint/2010/main" val="3470381811"/>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467544" y="3429000"/>
            <a:ext cx="6821959" cy="1143000"/>
          </a:xfrm>
        </p:spPr>
        <p:txBody>
          <a:bodyPr/>
          <a:lstStyle/>
          <a:p>
            <a:r>
              <a:rPr lang="en-US" altLang="zh-CN" dirty="0" smtClean="0"/>
              <a:t>1. </a:t>
            </a:r>
            <a:r>
              <a:rPr lang="zh-CN" altLang="en-US" dirty="0" smtClean="0"/>
              <a:t>远期与远期市场</a:t>
            </a:r>
          </a:p>
        </p:txBody>
      </p:sp>
      <p:sp>
        <p:nvSpPr>
          <p:cNvPr id="2" name="页脚占位符 1"/>
          <p:cNvSpPr>
            <a:spLocks noGrp="1"/>
          </p:cNvSpPr>
          <p:nvPr>
            <p:ph type="ftr" sz="quarter" idx="11"/>
          </p:nvPr>
        </p:nvSpPr>
        <p:spPr/>
        <p:txBody>
          <a:bodyPr/>
          <a:lstStyle/>
          <a:p>
            <a:pPr>
              <a:defRPr/>
            </a:pPr>
            <a:r>
              <a:rPr lang="en-US" altLang="zh-CN" smtClean="0"/>
              <a:t>Copyright © 2012 Zheng, Zhenlong &amp; Chen, Rong</a:t>
            </a:r>
            <a:endParaRPr lang="en-US" altLang="zh-CN"/>
          </a:p>
        </p:txBody>
      </p:sp>
      <p:sp>
        <p:nvSpPr>
          <p:cNvPr id="4" name="灯片编号占位符 3"/>
          <p:cNvSpPr>
            <a:spLocks noGrp="1"/>
          </p:cNvSpPr>
          <p:nvPr>
            <p:ph type="sldNum" sz="quarter" idx="12"/>
          </p:nvPr>
        </p:nvSpPr>
        <p:spPr/>
        <p:txBody>
          <a:bodyPr/>
          <a:lstStyle/>
          <a:p>
            <a:pPr>
              <a:defRPr/>
            </a:pPr>
            <a:fld id="{D5EF953F-FA99-430B-B8DC-D9F271B2502A}" type="slidenum">
              <a:rPr lang="en-US" altLang="zh-CN" smtClean="0"/>
              <a:pPr>
                <a:defRPr/>
              </a:pPr>
              <a:t>3</a:t>
            </a:fld>
            <a:endParaRPr lang="en-US" altLang="zh-CN"/>
          </a:p>
        </p:txBody>
      </p:sp>
    </p:spTree>
    <p:extLst>
      <p:ext uri="{BB962C8B-B14F-4D97-AF65-F5344CB8AC3E}">
        <p14:creationId xmlns:p14="http://schemas.microsoft.com/office/powerpoint/2010/main" val="2522292786"/>
      </p:ext>
    </p:extLst>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期货价格收敛于现货价格</a:t>
            </a:r>
            <a:endParaRPr lang="zh-CN" altLang="en-US" dirty="0"/>
          </a:p>
        </p:txBody>
      </p:sp>
      <p:pic>
        <p:nvPicPr>
          <p:cNvPr id="7170" name="Picture 2"/>
          <p:cNvPicPr>
            <a:picLocks noGrp="1" noChangeAspect="1" noChangeArrowheads="1"/>
          </p:cNvPicPr>
          <p:nvPr>
            <p:ph idx="1"/>
          </p:nvPr>
        </p:nvPicPr>
        <p:blipFill rotWithShape="1">
          <a:blip r:embed="rId2" cstate="print">
            <a:clrChange>
              <a:clrFrom>
                <a:srgbClr val="FDFDFD"/>
              </a:clrFrom>
              <a:clrTo>
                <a:srgbClr val="FDFDFD">
                  <a:alpha val="0"/>
                </a:srgbClr>
              </a:clrTo>
            </a:clrChange>
          </a:blip>
          <a:srcRect r="2487"/>
          <a:stretch/>
        </p:blipFill>
        <p:spPr bwMode="auto">
          <a:xfrm>
            <a:off x="971600" y="1844824"/>
            <a:ext cx="7258000" cy="3663702"/>
          </a:xfrm>
          <a:prstGeom prst="rect">
            <a:avLst/>
          </a:prstGeom>
          <a:noFill/>
          <a:ln w="9525">
            <a:noFill/>
            <a:miter lim="800000"/>
            <a:headEnd/>
            <a:tailEnd/>
          </a:ln>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30</a:t>
            </a:fld>
            <a:endParaRPr lang="zh-CN" altLang="en-US"/>
          </a:p>
        </p:txBody>
      </p:sp>
    </p:spTree>
    <p:extLst>
      <p:ext uri="{BB962C8B-B14F-4D97-AF65-F5344CB8AC3E}">
        <p14:creationId xmlns:p14="http://schemas.microsoft.com/office/powerpoint/2010/main" val="3224447470"/>
      </p:ext>
    </p:extLst>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沪深股指期货与现货价格收敛</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31</a:t>
            </a:fld>
            <a:endParaRPr lang="zh-CN" altLang="en-US"/>
          </a:p>
        </p:txBody>
      </p:sp>
      <p:pic>
        <p:nvPicPr>
          <p:cNvPr id="288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0728"/>
            <a:ext cx="9144000"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301730"/>
      </p:ext>
    </p:extLst>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467544" y="3429000"/>
            <a:ext cx="6821959" cy="1143000"/>
          </a:xfrm>
        </p:spPr>
        <p:txBody>
          <a:bodyPr/>
          <a:lstStyle/>
          <a:p>
            <a:r>
              <a:rPr lang="en-US" altLang="zh-CN" dirty="0" smtClean="0"/>
              <a:t>3. </a:t>
            </a:r>
            <a:r>
              <a:rPr lang="zh-CN" altLang="en-US" dirty="0" smtClean="0"/>
              <a:t>远期与期货比较</a:t>
            </a:r>
          </a:p>
        </p:txBody>
      </p:sp>
      <p:sp>
        <p:nvSpPr>
          <p:cNvPr id="2" name="页脚占位符 1"/>
          <p:cNvSpPr>
            <a:spLocks noGrp="1"/>
          </p:cNvSpPr>
          <p:nvPr>
            <p:ph type="ftr" sz="quarter" idx="11"/>
          </p:nvPr>
        </p:nvSpPr>
        <p:spPr/>
        <p:txBody>
          <a:bodyPr/>
          <a:lstStyle/>
          <a:p>
            <a:pPr>
              <a:defRPr/>
            </a:pPr>
            <a:r>
              <a:rPr lang="en-US" altLang="zh-CN" smtClean="0"/>
              <a:t>Copyright © 2012 Zheng, Zhenlong &amp; Chen, Rong</a:t>
            </a:r>
            <a:endParaRPr lang="en-US" altLang="zh-CN"/>
          </a:p>
        </p:txBody>
      </p:sp>
      <p:sp>
        <p:nvSpPr>
          <p:cNvPr id="4" name="灯片编号占位符 3"/>
          <p:cNvSpPr>
            <a:spLocks noGrp="1"/>
          </p:cNvSpPr>
          <p:nvPr>
            <p:ph type="sldNum" sz="quarter" idx="12"/>
          </p:nvPr>
        </p:nvSpPr>
        <p:spPr/>
        <p:txBody>
          <a:bodyPr/>
          <a:lstStyle/>
          <a:p>
            <a:pPr>
              <a:defRPr/>
            </a:pPr>
            <a:fld id="{D5EF953F-FA99-430B-B8DC-D9F271B2502A}" type="slidenum">
              <a:rPr lang="en-US" altLang="zh-CN" smtClean="0"/>
              <a:pPr>
                <a:defRPr/>
              </a:pPr>
              <a:t>32</a:t>
            </a:fld>
            <a:endParaRPr lang="en-US" altLang="zh-CN"/>
          </a:p>
        </p:txBody>
      </p:sp>
    </p:spTree>
    <p:extLst>
      <p:ext uri="{BB962C8B-B14F-4D97-AF65-F5344CB8AC3E}">
        <p14:creationId xmlns:p14="http://schemas.microsoft.com/office/powerpoint/2010/main" val="1732206158"/>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远期与期货的比较</a:t>
            </a:r>
            <a:endParaRPr lang="zh-CN" altLang="en-US" dirty="0"/>
          </a:p>
        </p:txBody>
      </p:sp>
      <p:sp>
        <p:nvSpPr>
          <p:cNvPr id="3" name="内容占位符 2"/>
          <p:cNvSpPr>
            <a:spLocks noGrp="1"/>
          </p:cNvSpPr>
          <p:nvPr>
            <p:ph idx="1"/>
          </p:nvPr>
        </p:nvSpPr>
        <p:spPr/>
        <p:txBody>
          <a:bodyPr>
            <a:normAutofit/>
          </a:bodyPr>
          <a:lstStyle/>
          <a:p>
            <a:r>
              <a:rPr lang="zh-CN" altLang="en-US" dirty="0" smtClean="0"/>
              <a:t>交易场所不同</a:t>
            </a:r>
          </a:p>
          <a:p>
            <a:r>
              <a:rPr lang="zh-CN" altLang="en-US" dirty="0" smtClean="0"/>
              <a:t>标准化程度不同</a:t>
            </a:r>
          </a:p>
          <a:p>
            <a:r>
              <a:rPr lang="zh-CN" altLang="en-US" dirty="0" smtClean="0"/>
              <a:t>违约风险不同</a:t>
            </a:r>
          </a:p>
          <a:p>
            <a:r>
              <a:rPr lang="zh-CN" altLang="en-US" dirty="0" smtClean="0"/>
              <a:t>合约双方关系不同</a:t>
            </a:r>
          </a:p>
          <a:p>
            <a:r>
              <a:rPr lang="zh-CN" altLang="en-US" dirty="0" smtClean="0"/>
              <a:t>价格确定方式不同</a:t>
            </a:r>
          </a:p>
          <a:p>
            <a:r>
              <a:rPr lang="zh-CN" altLang="en-US" dirty="0" smtClean="0"/>
              <a:t>结算方式不同</a:t>
            </a:r>
          </a:p>
          <a:p>
            <a:r>
              <a:rPr lang="zh-CN" altLang="en-US" dirty="0" smtClean="0"/>
              <a:t>结清方式不同</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33</a:t>
            </a:fld>
            <a:endParaRPr lang="zh-CN" altLang="en-US"/>
          </a:p>
        </p:txBody>
      </p:sp>
    </p:spTree>
    <p:extLst>
      <p:ext uri="{BB962C8B-B14F-4D97-AF65-F5344CB8AC3E}">
        <p14:creationId xmlns:p14="http://schemas.microsoft.com/office/powerpoint/2010/main" val="183865627"/>
      </p:ext>
    </p:extLst>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624013" y="333375"/>
            <a:ext cx="5689600" cy="1081088"/>
          </a:xfrm>
        </p:spPr>
        <p:txBody>
          <a:bodyPr/>
          <a:lstStyle/>
          <a:p>
            <a:pPr marL="53975" eaLnBrk="1" hangingPunct="1"/>
            <a:r>
              <a:rPr lang="en-US" altLang="zh-CN" dirty="0" smtClean="0">
                <a:solidFill>
                  <a:srgbClr val="0044AC"/>
                </a:solidFill>
              </a:rPr>
              <a:t>                       </a:t>
            </a:r>
            <a:r>
              <a:rPr lang="zh-CN" altLang="en-US" dirty="0" smtClean="0">
                <a:solidFill>
                  <a:srgbClr val="0044AC"/>
                </a:solidFill>
              </a:rPr>
              <a:t>请提问</a:t>
            </a:r>
          </a:p>
        </p:txBody>
      </p:sp>
      <p:sp>
        <p:nvSpPr>
          <p:cNvPr id="283651" name="Rectangle 3"/>
          <p:cNvSpPr>
            <a:spLocks noGrp="1" noChangeArrowheads="1"/>
          </p:cNvSpPr>
          <p:nvPr>
            <p:ph type="body" sz="half" idx="1"/>
          </p:nvPr>
        </p:nvSpPr>
        <p:spPr>
          <a:xfrm>
            <a:off x="457200" y="1600200"/>
            <a:ext cx="4011613" cy="4530725"/>
          </a:xfrm>
        </p:spPr>
        <p:txBody>
          <a:bodyPr/>
          <a:lstStyle/>
          <a:p>
            <a:pPr eaLnBrk="1" hangingPunct="1"/>
            <a:r>
              <a:rPr lang="en-US" altLang="zh-CN" sz="2800" dirty="0" smtClean="0"/>
              <a:t>Any Questions</a:t>
            </a:r>
            <a:r>
              <a:rPr lang="zh-CN" altLang="en-US" sz="2800" dirty="0" smtClean="0">
                <a:latin typeface="Gulim" pitchFamily="34" charset="-127"/>
                <a:ea typeface="Gulim" pitchFamily="34" charset="-127"/>
              </a:rPr>
              <a:t>？</a:t>
            </a:r>
            <a:endParaRPr lang="en-US" altLang="zh-CN" sz="2800" dirty="0" smtClean="0">
              <a:latin typeface="Gulim" pitchFamily="34" charset="-127"/>
              <a:ea typeface="Gulim" pitchFamily="34" charset="-127"/>
            </a:endParaRPr>
          </a:p>
          <a:p>
            <a:pPr eaLnBrk="1" hangingPunct="1"/>
            <a:endParaRPr lang="en-US" altLang="zh-CN" sz="2800" dirty="0" smtClean="0"/>
          </a:p>
        </p:txBody>
      </p:sp>
      <p:pic>
        <p:nvPicPr>
          <p:cNvPr id="454660" name="Picture 4" descr="3-3"/>
          <p:cNvPicPr>
            <a:picLocks noGrp="1" noChangeAspect="1" noChangeArrowheads="1"/>
          </p:cNvPicPr>
          <p:nvPr>
            <p:ph sz="half" idx="2"/>
          </p:nvPr>
        </p:nvPicPr>
        <p:blipFill>
          <a:blip r:embed="rId3" cstate="print"/>
          <a:srcRect/>
          <a:stretch>
            <a:fillRect/>
          </a:stretch>
        </p:blipFill>
        <p:spPr>
          <a:xfrm>
            <a:off x="3460750" y="2644774"/>
            <a:ext cx="2407394" cy="3179889"/>
          </a:xfrm>
          <a:noFill/>
        </p:spPr>
      </p:pic>
      <p:sp>
        <p:nvSpPr>
          <p:cNvPr id="4" name="页脚占位符 3"/>
          <p:cNvSpPr>
            <a:spLocks noGrp="1"/>
          </p:cNvSpPr>
          <p:nvPr>
            <p:ph type="ftr" sz="quarter" idx="11"/>
          </p:nvPr>
        </p:nvSpPr>
        <p:spPr>
          <a:xfrm>
            <a:off x="2555776" y="6193110"/>
            <a:ext cx="4680520" cy="476250"/>
          </a:xfrm>
        </p:spPr>
        <p:txBody>
          <a:bodyPr/>
          <a:lstStyle/>
          <a:p>
            <a:pPr>
              <a:defRPr/>
            </a:pPr>
            <a:r>
              <a:rPr lang="en-US" altLang="zh-CN" smtClean="0"/>
              <a:t>Copyright © 2012 Zheng, Zhenlong &amp; Chen, Rong</a:t>
            </a:r>
            <a:endParaRPr lang="zh-CN" altLang="en-US" dirty="0"/>
          </a:p>
        </p:txBody>
      </p:sp>
      <p:sp>
        <p:nvSpPr>
          <p:cNvPr id="3" name="灯片编号占位符 2"/>
          <p:cNvSpPr>
            <a:spLocks noGrp="1"/>
          </p:cNvSpPr>
          <p:nvPr>
            <p:ph type="sldNum" sz="quarter" idx="12"/>
          </p:nvPr>
        </p:nvSpPr>
        <p:spPr/>
        <p:txBody>
          <a:bodyPr/>
          <a:lstStyle/>
          <a:p>
            <a:pPr>
              <a:defRPr/>
            </a:pPr>
            <a:fld id="{5CC2B108-31DF-4FE0-8872-C4A8491C00B8}" type="slidenum">
              <a:rPr lang="en-US" altLang="zh-CN" smtClean="0"/>
              <a:pPr>
                <a:defRPr/>
              </a:pPr>
              <a:t>34</a:t>
            </a:fld>
            <a:endParaRPr lang="en-US" altLang="zh-CN"/>
          </a:p>
        </p:txBody>
      </p:sp>
    </p:spTree>
    <p:extLst>
      <p:ext uri="{BB962C8B-B14F-4D97-AF65-F5344CB8AC3E}">
        <p14:creationId xmlns:p14="http://schemas.microsoft.com/office/powerpoint/2010/main" val="91792715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wipe(down)">
                                      <p:cBhvr>
                                        <p:cTn id="7" dur="580">
                                          <p:stCondLst>
                                            <p:cond delay="0"/>
                                          </p:stCondLst>
                                        </p:cTn>
                                        <p:tgtEl>
                                          <p:spTgt spid="454660"/>
                                        </p:tgtEl>
                                      </p:cBhvr>
                                    </p:animEffect>
                                    <p:anim calcmode="lin" valueType="num">
                                      <p:cBhvr>
                                        <p:cTn id="8" dur="1822" tmFilter="0,0; 0.14,0.36; 0.43,0.73; 0.71,0.91; 1.0,1.0">
                                          <p:stCondLst>
                                            <p:cond delay="0"/>
                                          </p:stCondLst>
                                        </p:cTn>
                                        <p:tgtEl>
                                          <p:spTgt spid="4546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46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46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46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466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4660"/>
                                        </p:tgtEl>
                                      </p:cBhvr>
                                      <p:to x="100000" y="60000"/>
                                    </p:animScale>
                                    <p:animScale>
                                      <p:cBhvr>
                                        <p:cTn id="14" dur="166" decel="50000">
                                          <p:stCondLst>
                                            <p:cond delay="676"/>
                                          </p:stCondLst>
                                        </p:cTn>
                                        <p:tgtEl>
                                          <p:spTgt spid="454660"/>
                                        </p:tgtEl>
                                      </p:cBhvr>
                                      <p:to x="100000" y="100000"/>
                                    </p:animScale>
                                    <p:animScale>
                                      <p:cBhvr>
                                        <p:cTn id="15" dur="26">
                                          <p:stCondLst>
                                            <p:cond delay="1312"/>
                                          </p:stCondLst>
                                        </p:cTn>
                                        <p:tgtEl>
                                          <p:spTgt spid="454660"/>
                                        </p:tgtEl>
                                      </p:cBhvr>
                                      <p:to x="100000" y="80000"/>
                                    </p:animScale>
                                    <p:animScale>
                                      <p:cBhvr>
                                        <p:cTn id="16" dur="166" decel="50000">
                                          <p:stCondLst>
                                            <p:cond delay="1338"/>
                                          </p:stCondLst>
                                        </p:cTn>
                                        <p:tgtEl>
                                          <p:spTgt spid="454660"/>
                                        </p:tgtEl>
                                      </p:cBhvr>
                                      <p:to x="100000" y="100000"/>
                                    </p:animScale>
                                    <p:animScale>
                                      <p:cBhvr>
                                        <p:cTn id="17" dur="26">
                                          <p:stCondLst>
                                            <p:cond delay="1642"/>
                                          </p:stCondLst>
                                        </p:cTn>
                                        <p:tgtEl>
                                          <p:spTgt spid="454660"/>
                                        </p:tgtEl>
                                      </p:cBhvr>
                                      <p:to x="100000" y="90000"/>
                                    </p:animScale>
                                    <p:animScale>
                                      <p:cBhvr>
                                        <p:cTn id="18" dur="166" decel="50000">
                                          <p:stCondLst>
                                            <p:cond delay="1668"/>
                                          </p:stCondLst>
                                        </p:cTn>
                                        <p:tgtEl>
                                          <p:spTgt spid="454660"/>
                                        </p:tgtEl>
                                      </p:cBhvr>
                                      <p:to x="100000" y="100000"/>
                                    </p:animScale>
                                    <p:animScale>
                                      <p:cBhvr>
                                        <p:cTn id="19" dur="26">
                                          <p:stCondLst>
                                            <p:cond delay="1808"/>
                                          </p:stCondLst>
                                        </p:cTn>
                                        <p:tgtEl>
                                          <p:spTgt spid="454660"/>
                                        </p:tgtEl>
                                      </p:cBhvr>
                                      <p:to x="100000" y="95000"/>
                                    </p:animScale>
                                    <p:animScale>
                                      <p:cBhvr>
                                        <p:cTn id="20" dur="166" decel="50000">
                                          <p:stCondLst>
                                            <p:cond delay="1834"/>
                                          </p:stCondLst>
                                        </p:cTn>
                                        <p:tgtEl>
                                          <p:spTgt spid="4546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795908"/>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金融远期合约定义</a:t>
            </a:r>
            <a:endParaRPr lang="zh-CN" altLang="en-US" dirty="0"/>
          </a:p>
        </p:txBody>
      </p:sp>
      <p:sp>
        <p:nvSpPr>
          <p:cNvPr id="3" name="内容占位符 2"/>
          <p:cNvSpPr>
            <a:spLocks noGrp="1"/>
          </p:cNvSpPr>
          <p:nvPr>
            <p:ph idx="1"/>
          </p:nvPr>
        </p:nvSpPr>
        <p:spPr/>
        <p:txBody>
          <a:bodyPr/>
          <a:lstStyle/>
          <a:p>
            <a:endParaRPr lang="en-US" altLang="zh-CN" dirty="0" smtClean="0">
              <a:solidFill>
                <a:srgbClr val="000000"/>
              </a:solidFill>
              <a:latin typeface="AdobeHeitiStd-Regular-Identity-H"/>
            </a:endParaRPr>
          </a:p>
          <a:p>
            <a:r>
              <a:rPr lang="zh-CN" altLang="en-US" dirty="0" smtClean="0">
                <a:solidFill>
                  <a:srgbClr val="000000"/>
                </a:solidFill>
                <a:latin typeface="AdobeHeitiStd-Regular-Identity-H"/>
              </a:rPr>
              <a:t>双方约定在未来的某一确定</a:t>
            </a:r>
            <a:r>
              <a:rPr lang="zh-CN" altLang="en-US" dirty="0" smtClean="0">
                <a:solidFill>
                  <a:srgbClr val="FF0000"/>
                </a:solidFill>
                <a:latin typeface="AdobeHeitiStd-Regular-Identity-H"/>
              </a:rPr>
              <a:t>时间</a:t>
            </a:r>
            <a:r>
              <a:rPr lang="en-US" altLang="zh-CN" dirty="0" smtClean="0">
                <a:solidFill>
                  <a:srgbClr val="000000"/>
                </a:solidFill>
                <a:latin typeface="AJensonPro-Regular-Identity-H"/>
              </a:rPr>
              <a:t>, </a:t>
            </a:r>
            <a:r>
              <a:rPr lang="zh-CN" altLang="en-US" dirty="0" smtClean="0">
                <a:solidFill>
                  <a:srgbClr val="000000"/>
                </a:solidFill>
                <a:latin typeface="AdobeHeitiStd-Regular-Identity-H"/>
              </a:rPr>
              <a:t>按确定的</a:t>
            </a:r>
            <a:r>
              <a:rPr lang="zh-CN" altLang="en-US" dirty="0" smtClean="0">
                <a:solidFill>
                  <a:srgbClr val="FF0000"/>
                </a:solidFill>
                <a:latin typeface="AdobeHeitiStd-Regular-Identity-H"/>
              </a:rPr>
              <a:t>价格</a:t>
            </a:r>
            <a:r>
              <a:rPr lang="zh-CN" altLang="en-US" dirty="0" smtClean="0">
                <a:solidFill>
                  <a:srgbClr val="000000"/>
                </a:solidFill>
                <a:latin typeface="AdobeHeitiStd-Regular-Identity-H"/>
              </a:rPr>
              <a:t>买卖一定</a:t>
            </a:r>
            <a:r>
              <a:rPr lang="zh-CN" altLang="en-US" dirty="0" smtClean="0">
                <a:solidFill>
                  <a:srgbClr val="FF0000"/>
                </a:solidFill>
                <a:latin typeface="AdobeHeitiStd-Regular-Identity-H"/>
              </a:rPr>
              <a:t>数量</a:t>
            </a:r>
            <a:r>
              <a:rPr lang="zh-CN" altLang="en-US" dirty="0" smtClean="0">
                <a:solidFill>
                  <a:srgbClr val="000000"/>
                </a:solidFill>
                <a:latin typeface="AdobeHeitiStd-Regular-Identity-H"/>
              </a:rPr>
              <a:t>的某种</a:t>
            </a:r>
            <a:r>
              <a:rPr lang="zh-CN" altLang="en-US" dirty="0" smtClean="0">
                <a:solidFill>
                  <a:srgbClr val="FF0000"/>
                </a:solidFill>
                <a:latin typeface="AdobeHeitiStd-Regular-Identity-H"/>
              </a:rPr>
              <a:t>金融资产</a:t>
            </a:r>
            <a:r>
              <a:rPr lang="zh-CN" altLang="en-US" dirty="0" smtClean="0">
                <a:solidFill>
                  <a:srgbClr val="000000"/>
                </a:solidFill>
                <a:latin typeface="AdobeHeitiStd-Regular-Identity-H"/>
              </a:rPr>
              <a:t>的合约。</a:t>
            </a:r>
            <a:endParaRPr lang="en-US" altLang="zh-CN" dirty="0" smtClean="0">
              <a:solidFill>
                <a:srgbClr val="000000"/>
              </a:solidFill>
              <a:latin typeface="AdobeHeitiStd-Regular-Identity-H"/>
            </a:endParaRPr>
          </a:p>
          <a:p>
            <a:pPr>
              <a:buNone/>
            </a:pPr>
            <a:endParaRPr lang="zh-CN" altLang="en-US" dirty="0"/>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dirty="0"/>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4</a:t>
            </a:fld>
            <a:endParaRPr lang="zh-CN" altLang="en-US"/>
          </a:p>
        </p:txBody>
      </p:sp>
    </p:spTree>
    <p:extLst>
      <p:ext uri="{BB962C8B-B14F-4D97-AF65-F5344CB8AC3E}">
        <p14:creationId xmlns:p14="http://schemas.microsoft.com/office/powerpoint/2010/main" val="1194587921"/>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远期合约术语</a:t>
            </a:r>
            <a:endParaRPr lang="zh-CN" altLang="en-US" dirty="0"/>
          </a:p>
        </p:txBody>
      </p:sp>
      <p:sp>
        <p:nvSpPr>
          <p:cNvPr id="3" name="内容占位符 2"/>
          <p:cNvSpPr>
            <a:spLocks noGrp="1"/>
          </p:cNvSpPr>
          <p:nvPr>
            <p:ph idx="1"/>
          </p:nvPr>
        </p:nvSpPr>
        <p:spPr>
          <a:xfrm>
            <a:off x="457200" y="1600200"/>
            <a:ext cx="7715200" cy="4530725"/>
          </a:xfrm>
        </p:spPr>
        <p:txBody>
          <a:bodyPr>
            <a:normAutofit/>
          </a:bodyPr>
          <a:lstStyle/>
          <a:p>
            <a:r>
              <a:rPr lang="zh-CN" altLang="en-US" dirty="0" smtClean="0"/>
              <a:t>多头（ </a:t>
            </a:r>
            <a:r>
              <a:rPr lang="en-US" altLang="zh-CN" dirty="0" smtClean="0"/>
              <a:t>Long positions </a:t>
            </a:r>
            <a:r>
              <a:rPr lang="zh-CN" altLang="en-US" dirty="0" smtClean="0"/>
              <a:t>）</a:t>
            </a:r>
            <a:r>
              <a:rPr lang="en-US" altLang="zh-CN" dirty="0" smtClean="0"/>
              <a:t>/ </a:t>
            </a:r>
            <a:r>
              <a:rPr lang="zh-CN" altLang="en-US" dirty="0" smtClean="0"/>
              <a:t>空头（ </a:t>
            </a:r>
            <a:r>
              <a:rPr lang="en-US" altLang="zh-CN" dirty="0" smtClean="0"/>
              <a:t>Short positions </a:t>
            </a:r>
            <a:r>
              <a:rPr lang="zh-CN" altLang="en-US" dirty="0" smtClean="0"/>
              <a:t>）</a:t>
            </a:r>
          </a:p>
          <a:p>
            <a:r>
              <a:rPr lang="zh-CN" altLang="en-US" dirty="0" smtClean="0"/>
              <a:t>标的资产（ </a:t>
            </a:r>
            <a:r>
              <a:rPr lang="en-US" altLang="zh-CN" dirty="0" smtClean="0"/>
              <a:t>the Underlying </a:t>
            </a:r>
            <a:r>
              <a:rPr lang="zh-CN" altLang="en-US" dirty="0" smtClean="0"/>
              <a:t>）</a:t>
            </a:r>
          </a:p>
          <a:p>
            <a:r>
              <a:rPr lang="zh-CN" altLang="en-US" dirty="0" smtClean="0"/>
              <a:t>交割价格（ </a:t>
            </a:r>
            <a:r>
              <a:rPr lang="en-US" altLang="zh-CN" dirty="0" smtClean="0"/>
              <a:t>the Delivery Price </a:t>
            </a:r>
            <a:r>
              <a:rPr lang="zh-CN" altLang="en-US" dirty="0" smtClean="0"/>
              <a:t>）</a:t>
            </a:r>
          </a:p>
          <a:p>
            <a:r>
              <a:rPr lang="zh-CN" altLang="en-US" dirty="0" smtClean="0"/>
              <a:t>到期日（ </a:t>
            </a:r>
            <a:r>
              <a:rPr lang="en-US" altLang="zh-CN" dirty="0" smtClean="0"/>
              <a:t>the Maturity Date </a:t>
            </a:r>
            <a:r>
              <a:rPr lang="zh-CN" altLang="en-US" dirty="0" smtClean="0"/>
              <a:t>）</a:t>
            </a:r>
          </a:p>
          <a:p>
            <a:r>
              <a:rPr lang="zh-CN" altLang="en-US" dirty="0" smtClean="0"/>
              <a:t>回报（ </a:t>
            </a:r>
            <a:r>
              <a:rPr lang="en-US" altLang="zh-CN" dirty="0" smtClean="0"/>
              <a:t>Payoff </a:t>
            </a:r>
            <a:r>
              <a:rPr lang="zh-CN" altLang="en-US" dirty="0" smtClean="0"/>
              <a:t>）</a:t>
            </a:r>
            <a:r>
              <a:rPr lang="en-US" altLang="zh-CN" dirty="0" smtClean="0"/>
              <a:t>/ </a:t>
            </a:r>
            <a:r>
              <a:rPr lang="zh-CN" altLang="en-US" dirty="0" smtClean="0"/>
              <a:t>利润（ </a:t>
            </a:r>
            <a:r>
              <a:rPr lang="en-US" altLang="zh-CN" dirty="0" smtClean="0"/>
              <a:t>Profit </a:t>
            </a:r>
            <a:r>
              <a:rPr lang="zh-CN" altLang="en-US" dirty="0" smtClean="0"/>
              <a:t>）</a:t>
            </a:r>
            <a:endParaRPr lang="en-US" altLang="zh-CN" dirty="0" smtClean="0"/>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dirty="0"/>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5</a:t>
            </a:fld>
            <a:endParaRPr lang="zh-CN" altLang="en-US"/>
          </a:p>
        </p:txBody>
      </p:sp>
    </p:spTree>
    <p:extLst>
      <p:ext uri="{BB962C8B-B14F-4D97-AF65-F5344CB8AC3E}">
        <p14:creationId xmlns:p14="http://schemas.microsoft.com/office/powerpoint/2010/main" val="1493508565"/>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a:t>
            </a:r>
            <a:r>
              <a:rPr lang="zh-CN" altLang="en-US" dirty="0" smtClean="0">
                <a:latin typeface="Adobe Jenson Pro Disp" pitchFamily="18" charset="0"/>
              </a:rPr>
              <a:t>合约的盈亏</a:t>
            </a:r>
            <a:r>
              <a:rPr lang="en-US" altLang="zh-CN" dirty="0" smtClean="0">
                <a:latin typeface="Adobe Jenson Pro Disp" pitchFamily="18" charset="0"/>
              </a:rPr>
              <a:t>(profit)</a:t>
            </a:r>
            <a:endParaRPr lang="zh-CN" altLang="en-US" dirty="0">
              <a:latin typeface="Adobe Jenson Pro Disp" pitchFamily="18" charset="0"/>
            </a:endParaRPr>
          </a:p>
        </p:txBody>
      </p:sp>
      <p:pic>
        <p:nvPicPr>
          <p:cNvPr id="1026" name="Picture 2"/>
          <p:cNvPicPr>
            <a:picLocks noGrp="1" noChangeAspect="1" noChangeArrowheads="1"/>
          </p:cNvPicPr>
          <p:nvPr>
            <p:ph idx="1"/>
          </p:nvPr>
        </p:nvPicPr>
        <p:blipFill rotWithShape="1">
          <a:blip r:embed="rId2" cstate="print">
            <a:clrChange>
              <a:clrFrom>
                <a:srgbClr val="F8F8F8"/>
              </a:clrFrom>
              <a:clrTo>
                <a:srgbClr val="F8F8F8">
                  <a:alpha val="0"/>
                </a:srgbClr>
              </a:clrTo>
            </a:clrChange>
            <a:extLst>
              <a:ext uri="{BEBA8EAE-BF5A-486C-A8C5-ECC9F3942E4B}">
                <a14:imgProps xmlns:a14="http://schemas.microsoft.com/office/drawing/2010/main">
                  <a14:imgLayer r:embed="rId3">
                    <a14:imgEffect>
                      <a14:colorTemperature colorTemp="5900"/>
                    </a14:imgEffect>
                  </a14:imgLayer>
                </a14:imgProps>
              </a:ext>
            </a:extLst>
          </a:blip>
          <a:srcRect l="2235" t="6334" r="1654" b="3740"/>
          <a:stretch/>
        </p:blipFill>
        <p:spPr bwMode="auto">
          <a:xfrm>
            <a:off x="990600" y="1485488"/>
            <a:ext cx="7059216" cy="4175760"/>
          </a:xfrm>
          <a:prstGeom prst="rect">
            <a:avLst/>
          </a:prstGeom>
          <a:noFill/>
          <a:ln w="9525">
            <a:noFill/>
            <a:miter lim="800000"/>
            <a:headEnd/>
            <a:tailEnd/>
          </a:ln>
        </p:spPr>
      </p:pic>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6</a:t>
            </a:fld>
            <a:endParaRPr lang="zh-CN" altLang="en-US"/>
          </a:p>
        </p:txBody>
      </p:sp>
    </p:spTree>
    <p:extLst>
      <p:ext uri="{BB962C8B-B14F-4D97-AF65-F5344CB8AC3E}">
        <p14:creationId xmlns:p14="http://schemas.microsoft.com/office/powerpoint/2010/main" val="3289229191"/>
      </p:ext>
    </p:extLst>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金融远期合约种类</a:t>
            </a:r>
            <a:endParaRPr lang="zh-CN" altLang="en-US" dirty="0"/>
          </a:p>
        </p:txBody>
      </p:sp>
      <p:sp>
        <p:nvSpPr>
          <p:cNvPr id="3" name="内容占位符 2"/>
          <p:cNvSpPr>
            <a:spLocks noGrp="1"/>
          </p:cNvSpPr>
          <p:nvPr>
            <p:ph idx="1"/>
          </p:nvPr>
        </p:nvSpPr>
        <p:spPr/>
        <p:txBody>
          <a:bodyPr/>
          <a:lstStyle/>
          <a:p>
            <a:r>
              <a:rPr lang="zh-CN" altLang="en-US" dirty="0" smtClean="0"/>
              <a:t>远期利率协议</a:t>
            </a:r>
          </a:p>
          <a:p>
            <a:r>
              <a:rPr lang="zh-CN" altLang="en-US" dirty="0" smtClean="0"/>
              <a:t>远期外汇协议</a:t>
            </a:r>
          </a:p>
          <a:p>
            <a:r>
              <a:rPr lang="zh-CN" altLang="en-US" dirty="0" smtClean="0"/>
              <a:t>远期股票合约</a:t>
            </a:r>
            <a:endParaRPr lang="zh-CN" altLang="en-US" dirty="0"/>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7</a:t>
            </a:fld>
            <a:endParaRPr lang="zh-CN" altLang="en-US"/>
          </a:p>
        </p:txBody>
      </p:sp>
    </p:spTree>
    <p:extLst>
      <p:ext uri="{BB962C8B-B14F-4D97-AF65-F5344CB8AC3E}">
        <p14:creationId xmlns:p14="http://schemas.microsoft.com/office/powerpoint/2010/main" val="489889161"/>
      </p:ext>
    </p:extLst>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远期利率协议</a:t>
            </a:r>
            <a:r>
              <a:rPr lang="en-US" altLang="zh-CN" dirty="0" smtClean="0">
                <a:latin typeface="Adobe Jenson Pro Disp" pitchFamily="18" charset="0"/>
              </a:rPr>
              <a:t>(FRAs )</a:t>
            </a:r>
            <a:endParaRPr lang="zh-CN" altLang="en-US" dirty="0">
              <a:latin typeface="Adobe Jenson Pro Disp" pitchFamily="18" charset="0"/>
            </a:endParaRPr>
          </a:p>
        </p:txBody>
      </p:sp>
      <p:sp>
        <p:nvSpPr>
          <p:cNvPr id="3" name="内容占位符 2"/>
          <p:cNvSpPr>
            <a:spLocks noGrp="1"/>
          </p:cNvSpPr>
          <p:nvPr>
            <p:ph idx="1"/>
          </p:nvPr>
        </p:nvSpPr>
        <p:spPr/>
        <p:txBody>
          <a:bodyPr/>
          <a:lstStyle/>
          <a:p>
            <a:r>
              <a:rPr lang="zh-CN" altLang="en-US" dirty="0" smtClean="0"/>
              <a:t>远期利率协议</a:t>
            </a:r>
            <a:endParaRPr lang="en-US" altLang="zh-CN" dirty="0" smtClean="0"/>
          </a:p>
          <a:p>
            <a:pPr lvl="1"/>
            <a:r>
              <a:rPr lang="zh-CN" altLang="en-US" dirty="0" smtClean="0"/>
              <a:t>买卖双方同意从</a:t>
            </a:r>
            <a:r>
              <a:rPr lang="zh-CN" altLang="en-US" dirty="0" smtClean="0">
                <a:solidFill>
                  <a:srgbClr val="FF0000"/>
                </a:solidFill>
              </a:rPr>
              <a:t>未来</a:t>
            </a:r>
            <a:r>
              <a:rPr lang="zh-CN" altLang="en-US" dirty="0" smtClean="0"/>
              <a:t>某一商定的时刻开始，在</a:t>
            </a:r>
            <a:r>
              <a:rPr lang="zh-CN" altLang="en-US" dirty="0" smtClean="0">
                <a:solidFill>
                  <a:srgbClr val="FF0000"/>
                </a:solidFill>
              </a:rPr>
              <a:t>某一特定时期内</a:t>
            </a:r>
            <a:r>
              <a:rPr lang="zh-CN" altLang="en-US" dirty="0" smtClean="0"/>
              <a:t>按</a:t>
            </a:r>
            <a:r>
              <a:rPr lang="zh-CN" altLang="en-US" dirty="0" smtClean="0">
                <a:solidFill>
                  <a:srgbClr val="FF0000"/>
                </a:solidFill>
              </a:rPr>
              <a:t>协议利率</a:t>
            </a:r>
            <a:r>
              <a:rPr lang="zh-CN" altLang="en-US" dirty="0" smtClean="0"/>
              <a:t>借贷一笔数额确定、以特定货币表示的</a:t>
            </a:r>
            <a:r>
              <a:rPr lang="zh-CN" altLang="en-US" dirty="0" smtClean="0">
                <a:solidFill>
                  <a:srgbClr val="FF0000"/>
                </a:solidFill>
              </a:rPr>
              <a:t>名义本金</a:t>
            </a:r>
            <a:r>
              <a:rPr lang="zh-CN" altLang="en-US" dirty="0" smtClean="0"/>
              <a:t>的协议。</a:t>
            </a:r>
            <a:endParaRPr lang="en-US" altLang="zh-CN" dirty="0" smtClean="0"/>
          </a:p>
          <a:p>
            <a:pPr lvl="1"/>
            <a:endParaRPr lang="zh-CN" altLang="en-US" dirty="0" smtClean="0"/>
          </a:p>
          <a:p>
            <a:r>
              <a:rPr lang="zh-CN" altLang="en-US" dirty="0" smtClean="0"/>
              <a:t>远期利率： </a:t>
            </a:r>
            <a:r>
              <a:rPr lang="en-US" altLang="zh-CN" dirty="0" smtClean="0"/>
              <a:t>1 × 4 </a:t>
            </a:r>
            <a:r>
              <a:rPr lang="zh-CN" altLang="en-US" dirty="0" smtClean="0"/>
              <a:t>， </a:t>
            </a:r>
            <a:r>
              <a:rPr lang="en-US" altLang="zh-CN" dirty="0" smtClean="0"/>
              <a:t>3 ×  6</a:t>
            </a:r>
            <a:endParaRPr lang="en-US" altLang="zh-CN" dirty="0"/>
          </a:p>
          <a:p>
            <a:endParaRPr lang="en-US" altLang="zh-CN" dirty="0" smtClean="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8</a:t>
            </a:fld>
            <a:endParaRPr lang="zh-CN" altLang="en-US"/>
          </a:p>
        </p:txBody>
      </p:sp>
    </p:spTree>
    <p:extLst>
      <p:ext uri="{BB962C8B-B14F-4D97-AF65-F5344CB8AC3E}">
        <p14:creationId xmlns:p14="http://schemas.microsoft.com/office/powerpoint/2010/main" val="1628283930"/>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2012 Zheng, Zhenlong &amp; Chen, Rong</a:t>
            </a:r>
            <a:endParaRPr lang="zh-CN" altLang="en-US" dirty="0" smtClean="0"/>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9</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8352928"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895217"/>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1_主题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14743</TotalTime>
  <Words>1072</Words>
  <Application>Microsoft Office PowerPoint</Application>
  <PresentationFormat>全屏显示(4:3)</PresentationFormat>
  <Paragraphs>237</Paragraphs>
  <Slides>35</Slides>
  <Notes>4</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1_主题1</vt:lpstr>
      <vt:lpstr> 第2章 远期与期货概述  </vt:lpstr>
      <vt:lpstr>目  录</vt:lpstr>
      <vt:lpstr>1. 远期与远期市场</vt:lpstr>
      <vt:lpstr>金融远期合约定义</vt:lpstr>
      <vt:lpstr>远期合约术语</vt:lpstr>
      <vt:lpstr>远期合约的盈亏(profit)</vt:lpstr>
      <vt:lpstr>金融远期合约种类</vt:lpstr>
      <vt:lpstr>远期利率协议(FRAs )</vt:lpstr>
      <vt:lpstr>PowerPoint 演示文稿</vt:lpstr>
      <vt:lpstr>远期外汇</vt:lpstr>
      <vt:lpstr>PowerPoint 演示文稿</vt:lpstr>
      <vt:lpstr>PowerPoint 演示文稿</vt:lpstr>
      <vt:lpstr>PowerPoint 演示文稿</vt:lpstr>
      <vt:lpstr>人民币即期汇率与NDF</vt:lpstr>
      <vt:lpstr>远期股票合约</vt:lpstr>
      <vt:lpstr>远期交易机制</vt:lpstr>
      <vt:lpstr>2. 期货与期货市场</vt:lpstr>
      <vt:lpstr>金融期货</vt:lpstr>
      <vt:lpstr>PowerPoint 演示文稿</vt:lpstr>
      <vt:lpstr>金融期货种类</vt:lpstr>
      <vt:lpstr>金融期货交易机制</vt:lpstr>
      <vt:lpstr>标准化合约</vt:lpstr>
      <vt:lpstr>案例：沪深300 股指期货合约</vt:lpstr>
      <vt:lpstr>保证金制度</vt:lpstr>
      <vt:lpstr>案例：保证金计算</vt:lpstr>
      <vt:lpstr>开立与结清期货头寸</vt:lpstr>
      <vt:lpstr>未平仓合约数的变化</vt:lpstr>
      <vt:lpstr>思考题</vt:lpstr>
      <vt:lpstr>期货报价与行情解读</vt:lpstr>
      <vt:lpstr>期货价格收敛于现货价格</vt:lpstr>
      <vt:lpstr>沪深股指期货与现货价格收敛</vt:lpstr>
      <vt:lpstr>3. 远期与期货比较</vt:lpstr>
      <vt:lpstr>远期与期货的比较</vt:lpstr>
      <vt:lpstr>                       请提问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 Risk Management</dc:title>
  <dc:creator>aronge</dc:creator>
  <cp:lastModifiedBy>ZZL</cp:lastModifiedBy>
  <cp:revision>777</cp:revision>
  <dcterms:created xsi:type="dcterms:W3CDTF">2007-10-06T10:41:32Z</dcterms:created>
  <dcterms:modified xsi:type="dcterms:W3CDTF">2012-09-18T01:41:33Z</dcterms:modified>
</cp:coreProperties>
</file>