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2120" r:id="rId1"/>
  </p:sldMasterIdLst>
  <p:notesMasterIdLst>
    <p:notesMasterId r:id="rId49"/>
  </p:notesMasterIdLst>
  <p:handoutMasterIdLst>
    <p:handoutMasterId r:id="rId50"/>
  </p:handoutMasterIdLst>
  <p:sldIdLst>
    <p:sldId id="2363" r:id="rId2"/>
    <p:sldId id="2466" r:id="rId3"/>
    <p:sldId id="2467" r:id="rId4"/>
    <p:sldId id="2468" r:id="rId5"/>
    <p:sldId id="2469" r:id="rId6"/>
    <p:sldId id="2470" r:id="rId7"/>
    <p:sldId id="2471" r:id="rId8"/>
    <p:sldId id="2472" r:id="rId9"/>
    <p:sldId id="2473" r:id="rId10"/>
    <p:sldId id="2474" r:id="rId11"/>
    <p:sldId id="2475" r:id="rId12"/>
    <p:sldId id="2510" r:id="rId13"/>
    <p:sldId id="2476" r:id="rId14"/>
    <p:sldId id="2477" r:id="rId15"/>
    <p:sldId id="2478" r:id="rId16"/>
    <p:sldId id="2479" r:id="rId17"/>
    <p:sldId id="2480" r:id="rId18"/>
    <p:sldId id="2481" r:id="rId19"/>
    <p:sldId id="2482" r:id="rId20"/>
    <p:sldId id="2483" r:id="rId21"/>
    <p:sldId id="2484" r:id="rId22"/>
    <p:sldId id="2485" r:id="rId23"/>
    <p:sldId id="2486" r:id="rId24"/>
    <p:sldId id="2487" r:id="rId25"/>
    <p:sldId id="2488" r:id="rId26"/>
    <p:sldId id="2489" r:id="rId27"/>
    <p:sldId id="2490" r:id="rId28"/>
    <p:sldId id="2491" r:id="rId29"/>
    <p:sldId id="2492" r:id="rId30"/>
    <p:sldId id="2493" r:id="rId31"/>
    <p:sldId id="2494" r:id="rId32"/>
    <p:sldId id="2495" r:id="rId33"/>
    <p:sldId id="2496" r:id="rId34"/>
    <p:sldId id="2497" r:id="rId35"/>
    <p:sldId id="2498" r:id="rId36"/>
    <p:sldId id="2499" r:id="rId37"/>
    <p:sldId id="2500" r:id="rId38"/>
    <p:sldId id="2501" r:id="rId39"/>
    <p:sldId id="2502" r:id="rId40"/>
    <p:sldId id="2503" r:id="rId41"/>
    <p:sldId id="2504" r:id="rId42"/>
    <p:sldId id="2505" r:id="rId43"/>
    <p:sldId id="2506" r:id="rId44"/>
    <p:sldId id="2507" r:id="rId45"/>
    <p:sldId id="2508" r:id="rId46"/>
    <p:sldId id="2509" r:id="rId47"/>
    <p:sldId id="2511" r:id="rId48"/>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onge" initials="Arong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202"/>
    <a:srgbClr val="F92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606" autoAdjust="0"/>
    <p:restoredTop sz="85834" autoAdjust="0"/>
  </p:normalViewPr>
  <p:slideViewPr>
    <p:cSldViewPr>
      <p:cViewPr>
        <p:scale>
          <a:sx n="80" d="100"/>
          <a:sy n="80" d="100"/>
        </p:scale>
        <p:origin x="-2514" y="-4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ea typeface="华文细黑" pitchFamily="2" charset="-122"/>
              </a:defRPr>
            </a:lvl1pPr>
          </a:lstStyle>
          <a:p>
            <a:pPr>
              <a:defRPr/>
            </a:pPr>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ea typeface="华文细黑" pitchFamily="2" charset="-122"/>
              </a:defRPr>
            </a:lvl1pPr>
          </a:lstStyle>
          <a:p>
            <a:pPr>
              <a:defRPr/>
            </a:pPr>
            <a:fld id="{A3B4F7A7-087A-4BD8-8229-0CE789C129B6}" type="slidenum">
              <a:rPr lang="zh-CN" altLang="en-US"/>
              <a:pPr>
                <a:defRPr/>
              </a:pPr>
              <a:t>‹#›</a:t>
            </a:fld>
            <a:endParaRPr lang="zh-CN" altLang="en-US"/>
          </a:p>
        </p:txBody>
      </p:sp>
    </p:spTree>
    <p:extLst>
      <p:ext uri="{BB962C8B-B14F-4D97-AF65-F5344CB8AC3E}">
        <p14:creationId xmlns:p14="http://schemas.microsoft.com/office/powerpoint/2010/main" val="118131859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593E4DF9-40FF-476F-8A8E-E1023749C23B}" type="slidenum">
              <a:rPr lang="zh-CN" altLang="en-US"/>
              <a:pPr>
                <a:defRPr/>
              </a:pPr>
              <a:t>‹#›</a:t>
            </a:fld>
            <a:endParaRPr lang="zh-CN" altLang="en-US"/>
          </a:p>
        </p:txBody>
      </p:sp>
    </p:spTree>
    <p:extLst>
      <p:ext uri="{BB962C8B-B14F-4D97-AF65-F5344CB8AC3E}">
        <p14:creationId xmlns:p14="http://schemas.microsoft.com/office/powerpoint/2010/main" val="1784818806"/>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5D4912-9744-409D-8085-B97C9A000F49}" type="slidenum">
              <a:rPr lang="zh-CN" altLang="en-US" smtClean="0"/>
              <a:pPr/>
              <a:t>2</a:t>
            </a:fld>
            <a:endParaRPr lang="zh-CN" altLang="en-US"/>
          </a:p>
        </p:txBody>
      </p:sp>
      <p:sp>
        <p:nvSpPr>
          <p:cNvPr id="5" name="日期占位符 4"/>
          <p:cNvSpPr>
            <a:spLocks noGrp="1"/>
          </p:cNvSpPr>
          <p:nvPr>
            <p:ph type="dt" idx="11"/>
          </p:nvPr>
        </p:nvSpPr>
        <p:spPr/>
        <p:txBody>
          <a:bodyPr/>
          <a:lstStyle/>
          <a:p>
            <a:fld id="{1E9B4FC3-438F-4094-8A67-A72A5430CD59}" type="datetime1">
              <a:rPr lang="zh-CN" altLang="en-US" smtClean="0"/>
              <a:pPr/>
              <a:t>2012/9/24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灯片编号占位符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DB23780-2C93-48FA-8C11-F58CABE1936E}" type="slidenum">
              <a:rPr lang="zh-CN" altLang="en-US" smtClean="0"/>
              <a:pPr>
                <a:defRPr/>
              </a:pPr>
              <a:t>46</a:t>
            </a:fld>
            <a:endParaRPr lang="zh-CN" altLang="en-US" smtClean="0"/>
          </a:p>
        </p:txBody>
      </p:sp>
      <p:sp>
        <p:nvSpPr>
          <p:cNvPr id="33792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2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337925" name="灯片编号占位符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773F800C-FC50-4F86-BE2A-D2DE8103261A}" type="slidenum">
              <a:rPr lang="zh-CN" altLang="en-US" sz="1300"/>
              <a:pPr algn="r"/>
              <a:t>46</a:t>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aronge.net/" TargetMode="External"/><Relationship Id="rId2" Type="http://schemas.openxmlformats.org/officeDocument/2006/relationships/hyperlink" Target="http://efinance.org.cn/" TargetMode="External"/><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67544" y="908720"/>
            <a:ext cx="8229600" cy="1656183"/>
          </a:xfrm>
        </p:spPr>
        <p:txBody>
          <a:bodyPr/>
          <a:lstStyle>
            <a:lvl1pPr algn="ctr">
              <a:defRPr sz="3600" b="1">
                <a:solidFill>
                  <a:srgbClr val="006633"/>
                </a:solidFill>
                <a:latin typeface="Adobe Jenson Pro Capt" pitchFamily="18" charset="0"/>
                <a:ea typeface="楷体" pitchFamily="49" charset="-122"/>
              </a:defRPr>
            </a:lvl1pPr>
          </a:lstStyle>
          <a:p>
            <a:r>
              <a:rPr lang="zh-CN" altLang="en-US" dirty="0" smtClean="0"/>
              <a:t>单击此处编辑母版标题样式</a:t>
            </a:r>
            <a:r>
              <a:rPr lang="en-US" altLang="zh-CN" dirty="0" smtClean="0"/>
              <a:t/>
            </a:r>
            <a:br>
              <a:rPr lang="en-US" altLang="zh-CN" dirty="0" smtClean="0"/>
            </a:br>
            <a:endParaRPr lang="zh-CN" altLang="en-US" dirty="0"/>
          </a:p>
        </p:txBody>
      </p:sp>
      <p:cxnSp>
        <p:nvCxnSpPr>
          <p:cNvPr id="6" name="直接连接符 5"/>
          <p:cNvCxnSpPr/>
          <p:nvPr/>
        </p:nvCxnSpPr>
        <p:spPr>
          <a:xfrm>
            <a:off x="0" y="40466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0688"/>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496" y="652534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标题 1"/>
          <p:cNvSpPr txBox="1">
            <a:spLocks/>
          </p:cNvSpPr>
          <p:nvPr/>
        </p:nvSpPr>
        <p:spPr bwMode="auto">
          <a:xfrm>
            <a:off x="457200" y="2804595"/>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n-cs"/>
              </a:rPr>
              <a:t>厦门大学金融系 </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rPr>
              <a:t>郑振龙 陈蓉</a:t>
            </a: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eaLnBrk="1" hangingPunct="1">
              <a:lnSpc>
                <a:spcPct val="90000"/>
              </a:lnSpc>
            </a:pPr>
            <a:r>
              <a:rPr lang="zh-CN" altLang="en-US" sz="1800" dirty="0" smtClean="0">
                <a:solidFill>
                  <a:srgbClr val="1A3A15"/>
                </a:solidFill>
                <a:latin typeface="Adobe Jenson Pro Capt" pitchFamily="18" charset="0"/>
                <a:ea typeface="隶书" pitchFamily="49" charset="-122"/>
              </a:rPr>
              <a:t>课程网站</a:t>
            </a:r>
            <a:r>
              <a:rPr lang="zh-CN" altLang="en-US" sz="1800" dirty="0" smtClean="0">
                <a:solidFill>
                  <a:srgbClr val="1A3A15"/>
                </a:solidFill>
                <a:latin typeface="Adobe Jenson Pro Capt" pitchFamily="18" charset="0"/>
              </a:rPr>
              <a:t>：</a:t>
            </a:r>
            <a:r>
              <a:rPr lang="en-US" altLang="zh-CN" sz="1800" dirty="0" smtClean="0">
                <a:latin typeface="Adobe Jenson Pro Capt" pitchFamily="18" charset="0"/>
                <a:cs typeface="Times New Roman" pitchFamily="18" charset="0"/>
                <a:hlinkClick r:id="rId2"/>
              </a:rPr>
              <a:t>http://efinance.org.cn</a:t>
            </a:r>
            <a:endParaRPr lang="en-US" altLang="zh-CN" sz="1800" dirty="0" smtClean="0">
              <a:latin typeface="Adobe Jenson Pro Capt" pitchFamily="18" charset="0"/>
              <a:cs typeface="Times New Roman" pitchFamily="18" charset="0"/>
            </a:endParaRPr>
          </a:p>
          <a:p>
            <a:pPr eaLnBrk="1" hangingPunct="1">
              <a:lnSpc>
                <a:spcPct val="90000"/>
              </a:lnSpc>
            </a:pPr>
            <a:r>
              <a:rPr lang="en-US" altLang="zh-CN" sz="1800" dirty="0" smtClean="0">
                <a:latin typeface="Adobe Jenson Pro Capt" pitchFamily="18" charset="0"/>
                <a:cs typeface="Times New Roman" pitchFamily="18" charset="0"/>
              </a:rPr>
              <a:t>                </a:t>
            </a:r>
            <a:r>
              <a:rPr lang="en-US" altLang="zh-CN" sz="1800" b="1" kern="1200" dirty="0" smtClean="0">
                <a:solidFill>
                  <a:schemeClr val="tx1"/>
                </a:solidFill>
                <a:latin typeface="Adobe Jenson Pro Capt" pitchFamily="18" charset="0"/>
                <a:ea typeface="楷体" pitchFamily="49" charset="-122"/>
                <a:cs typeface="Times New Roman" pitchFamily="18" charset="0"/>
                <a:hlinkClick r:id="rId3"/>
              </a:rPr>
              <a:t>http://aronge.net</a:t>
            </a: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eaLnBrk="1" hangingPunct="1">
              <a:lnSpc>
                <a:spcPct val="90000"/>
              </a:lnSpc>
            </a:pPr>
            <a:endParaRPr lang="en-US" altLang="zh-CN" sz="1800" b="1" kern="1200" dirty="0" smtClean="0">
              <a:solidFill>
                <a:schemeClr val="tx1"/>
              </a:solidFill>
              <a:latin typeface="Adobe Jenson Pro Capt" pitchFamily="18" charset="0"/>
              <a:ea typeface="楷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200" b="0" i="0" u="none" strike="noStrike" kern="0" cap="none" spc="0" normalizeH="0" baseline="0" noProof="0" dirty="0" smtClean="0">
              <a:ln>
                <a:noFill/>
              </a:ln>
              <a:solidFill>
                <a:srgbClr val="006633"/>
              </a:solidFill>
              <a:effectLst/>
              <a:uLnTx/>
              <a:uFillTx/>
              <a:latin typeface="楷体" pitchFamily="49" charset="-122"/>
              <a:ea typeface="楷体" pitchFamily="49"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smtClean="0">
              <a:ln>
                <a:noFill/>
              </a:ln>
              <a:solidFill>
                <a:srgbClr val="006633"/>
              </a:solidFill>
              <a:effectLst/>
              <a:uLnTx/>
              <a:uFillTx/>
              <a:latin typeface="Adobe Jenson Pro" pitchFamily="18" charset="0"/>
              <a:ea typeface="Adobe 黑体 Std R" pitchFamily="34" charset="-122"/>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0" cap="none" spc="0" normalizeH="0" baseline="0" noProof="0" dirty="0" smtClean="0">
              <a:ln>
                <a:noFill/>
              </a:ln>
              <a:solidFill>
                <a:schemeClr val="tx2"/>
              </a:solidFill>
              <a:effectLst/>
              <a:uLnTx/>
              <a:uFillTx/>
              <a:latin typeface="Adobe Jenson Pro" pitchFamily="18" charset="0"/>
              <a:ea typeface="Adobe 黑体 Std R"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16" name="标题 1"/>
          <p:cNvSpPr txBox="1">
            <a:spLocks/>
          </p:cNvSpPr>
          <p:nvPr/>
        </p:nvSpPr>
        <p:spPr bwMode="auto">
          <a:xfrm>
            <a:off x="467544" y="1916832"/>
            <a:ext cx="8229600" cy="99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3600" b="1">
                <a:latin typeface="楷体" pitchFamily="49" charset="-122"/>
                <a:ea typeface="楷体" pitchFamily="49"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600" b="0" i="0" u="none" strike="noStrike" kern="0" cap="none" spc="0" normalizeH="0" baseline="0" noProof="0" dirty="0">
              <a:ln>
                <a:noFill/>
              </a:ln>
              <a:solidFill>
                <a:schemeClr val="tx2"/>
              </a:solidFill>
              <a:effectLst/>
              <a:uLnTx/>
              <a:uFillTx/>
              <a:latin typeface="楷体" pitchFamily="49" charset="-122"/>
              <a:ea typeface="楷体" pitchFamily="49" charset="-122"/>
              <a:cs typeface="+mj-cs"/>
            </a:endParaRPr>
          </a:p>
        </p:txBody>
      </p:sp>
      <p:sp>
        <p:nvSpPr>
          <p:cNvPr id="26" name="TextBox 25"/>
          <p:cNvSpPr txBox="1"/>
          <p:nvPr/>
        </p:nvSpPr>
        <p:spPr>
          <a:xfrm>
            <a:off x="4355976" y="6596390"/>
            <a:ext cx="4608512" cy="261610"/>
          </a:xfrm>
          <a:prstGeom prst="rect">
            <a:avLst/>
          </a:prstGeom>
          <a:noFill/>
        </p:spPr>
        <p:txBody>
          <a:bodyPr wrap="square" rtlCol="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altLang="zh-CN" sz="1100" b="1" dirty="0" smtClean="0">
                <a:solidFill>
                  <a:schemeClr val="accent6">
                    <a:lumMod val="50000"/>
                  </a:schemeClr>
                </a:solidFill>
                <a:latin typeface="Adobe Jenson Pro" pitchFamily="18" charset="0"/>
              </a:rPr>
              <a:t>Copyright © 2012 </a:t>
            </a:r>
            <a:r>
              <a:rPr lang="en-US" altLang="zh-CN" sz="1100" b="1" dirty="0" err="1" smtClean="0">
                <a:solidFill>
                  <a:schemeClr val="accent6">
                    <a:lumMod val="50000"/>
                  </a:schemeClr>
                </a:solidFill>
                <a:latin typeface="Adobe Jenson Pro" pitchFamily="18" charset="0"/>
              </a:rPr>
              <a:t>Zheng</a:t>
            </a:r>
            <a:r>
              <a:rPr lang="en-US" altLang="zh-CN" sz="1100" b="1" dirty="0" smtClean="0">
                <a:solidFill>
                  <a:schemeClr val="accent6">
                    <a:lumMod val="50000"/>
                  </a:schemeClr>
                </a:solidFill>
                <a:latin typeface="Adobe Jenson Pro" pitchFamily="18" charset="0"/>
              </a:rPr>
              <a:t>, </a:t>
            </a:r>
            <a:r>
              <a:rPr lang="en-US" altLang="zh-CN" sz="1100" b="1" dirty="0" err="1" smtClean="0">
                <a:solidFill>
                  <a:schemeClr val="accent6">
                    <a:lumMod val="50000"/>
                  </a:schemeClr>
                </a:solidFill>
                <a:latin typeface="Adobe Jenson Pro" pitchFamily="18" charset="0"/>
              </a:rPr>
              <a:t>Zhenlong</a:t>
            </a:r>
            <a:r>
              <a:rPr lang="en-US" altLang="zh-CN" sz="1100" b="1" dirty="0" smtClean="0">
                <a:solidFill>
                  <a:schemeClr val="accent6">
                    <a:lumMod val="50000"/>
                  </a:schemeClr>
                </a:solidFill>
                <a:latin typeface="Adobe Jenson Pro" pitchFamily="18" charset="0"/>
              </a:rPr>
              <a:t> &amp; Chen, </a:t>
            </a:r>
            <a:r>
              <a:rPr lang="en-US" altLang="zh-CN" sz="1100" b="1" dirty="0" err="1" smtClean="0">
                <a:solidFill>
                  <a:schemeClr val="accent6">
                    <a:lumMod val="50000"/>
                  </a:schemeClr>
                </a:solidFill>
                <a:latin typeface="Adobe Jenson Pro" pitchFamily="18" charset="0"/>
              </a:rPr>
              <a:t>Rong</a:t>
            </a:r>
            <a:r>
              <a:rPr lang="en-US" altLang="zh-CN" sz="1100" b="1" dirty="0" smtClean="0">
                <a:solidFill>
                  <a:schemeClr val="accent6">
                    <a:lumMod val="50000"/>
                  </a:schemeClr>
                </a:solidFill>
                <a:latin typeface="Adobe Jenson Pro" pitchFamily="18" charset="0"/>
              </a:rPr>
              <a:t>, XMU</a:t>
            </a:r>
            <a:endParaRPr lang="zh-CN" altLang="en-US" sz="1100" b="1" dirty="0">
              <a:solidFill>
                <a:schemeClr val="accent6">
                  <a:lumMod val="50000"/>
                </a:schemeClr>
              </a:solidFill>
              <a:latin typeface="Adobe Jenson Pro" pitchFamily="18" charset="0"/>
            </a:endParaRPr>
          </a:p>
        </p:txBody>
      </p:sp>
      <p:sp>
        <p:nvSpPr>
          <p:cNvPr id="27" name="TextBox 26"/>
          <p:cNvSpPr txBox="1"/>
          <p:nvPr/>
        </p:nvSpPr>
        <p:spPr>
          <a:xfrm>
            <a:off x="251520" y="6519446"/>
            <a:ext cx="3168352" cy="338554"/>
          </a:xfrm>
          <a:prstGeom prst="rect">
            <a:avLst/>
          </a:prstGeom>
          <a:noFill/>
        </p:spPr>
        <p:txBody>
          <a:bodyPr wrap="square" rtlCol="0">
            <a:spAutoFit/>
          </a:bodyPr>
          <a:lstStyle/>
          <a:p>
            <a:pPr algn="l"/>
            <a:r>
              <a:rPr lang="zh-CN" altLang="en-US" sz="1600" b="0" dirty="0" smtClean="0">
                <a:solidFill>
                  <a:schemeClr val="accent6">
                    <a:lumMod val="50000"/>
                  </a:schemeClr>
                </a:solidFill>
                <a:latin typeface="Adobe 黑体 Std R" pitchFamily="34" charset="-122"/>
                <a:ea typeface="Adobe 黑体 Std R" pitchFamily="34" charset="-122"/>
              </a:rPr>
              <a:t>金融工程</a:t>
            </a:r>
            <a:endParaRPr lang="zh-CN" altLang="en-US" sz="1600" b="0" dirty="0">
              <a:solidFill>
                <a:schemeClr val="accent6">
                  <a:lumMod val="50000"/>
                </a:schemeClr>
              </a:solidFill>
              <a:latin typeface="Adobe Jenson Pro" pitchFamily="18" charset="0"/>
              <a:ea typeface="Adobe 黑体 Std R" pitchFamily="34" charset="-122"/>
            </a:endParaRPr>
          </a:p>
        </p:txBody>
      </p:sp>
      <p:pic>
        <p:nvPicPr>
          <p:cNvPr id="29" name="图片 28" descr="11824837100.jpg"/>
          <p:cNvPicPr>
            <a:picLocks noChangeAspect="1"/>
          </p:cNvPicPr>
          <p:nvPr/>
        </p:nvPicPr>
        <p:blipFill>
          <a:blip r:embed="rId4" cstate="print"/>
          <a:stretch>
            <a:fillRect/>
          </a:stretch>
        </p:blipFill>
        <p:spPr>
          <a:xfrm>
            <a:off x="3807296" y="4725144"/>
            <a:ext cx="1556792" cy="1556792"/>
          </a:xfrm>
          <a:prstGeom prst="rect">
            <a:avLst/>
          </a:prstGeom>
        </p:spPr>
      </p:pic>
    </p:spTree>
    <p:extLst>
      <p:ext uri="{BB962C8B-B14F-4D97-AF65-F5344CB8AC3E}">
        <p14:creationId xmlns:p14="http://schemas.microsoft.com/office/powerpoint/2010/main" val="3391929973"/>
      </p:ext>
    </p:extLst>
  </p:cSld>
  <p:clrMapOvr>
    <a:masterClrMapping/>
  </p:clrMapOvr>
  <p:transition spd="slow">
    <p:pull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43F40B00-ECB7-462F-AC2D-9859997AE5D5}" type="datetime10">
              <a:rPr lang="zh-CN" altLang="en-US" smtClean="0"/>
              <a:t>09:25</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1774920537"/>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D74BDFDD-40DB-4A16-AECC-607BAB23811F}" type="datetime10">
              <a:rPr lang="zh-CN" altLang="en-US" smtClean="0"/>
              <a:t>09:25</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1728005212"/>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47625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700213"/>
            <a:ext cx="3595688"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700213"/>
            <a:ext cx="3597275"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vl1pPr>
          </a:lstStyle>
          <a:p>
            <a:fld id="{AF5B333F-2186-4915-9292-F7F13864006D}" type="datetime10">
              <a:rPr lang="zh-CN" altLang="en-US" smtClean="0"/>
              <a:t>09:25</a:t>
            </a:fld>
            <a:endParaRPr lang="zh-CN" altLang="en-US" dirty="0"/>
          </a:p>
        </p:txBody>
      </p:sp>
      <p:sp>
        <p:nvSpPr>
          <p:cNvPr id="6" name="页脚占位符 5"/>
          <p:cNvSpPr>
            <a:spLocks noGrp="1"/>
          </p:cNvSpPr>
          <p:nvPr>
            <p:ph type="ftr" sz="quarter" idx="11"/>
          </p:nvPr>
        </p:nvSpPr>
        <p:spPr/>
        <p:txBody>
          <a:bodyPr/>
          <a:lstStyle>
            <a:lvl1pPr>
              <a:defRPr/>
            </a:lvl1pPr>
          </a:lstStyle>
          <a:p>
            <a:r>
              <a:rPr lang="en-US" altLang="zh-CN" smtClean="0">
                <a:solidFill>
                  <a:srgbClr val="594A6F"/>
                </a:solidFill>
              </a:rPr>
              <a:t>Copyright © Zheng, Zhenlong &amp; Chen, Rong, 2012</a:t>
            </a:r>
            <a:endParaRPr lang="zh-CN" altLang="en-US" dirty="0"/>
          </a:p>
        </p:txBody>
      </p:sp>
      <p:sp>
        <p:nvSpPr>
          <p:cNvPr id="7" name="灯片编号占位符 6"/>
          <p:cNvSpPr>
            <a:spLocks noGrp="1"/>
          </p:cNvSpPr>
          <p:nvPr>
            <p:ph type="sldNum" sz="quarter" idx="12"/>
          </p:nvPr>
        </p:nvSpPr>
        <p:spPr/>
        <p:txBody>
          <a:bodyPr/>
          <a:lstStyle>
            <a:lvl1pPr>
              <a:defRPr/>
            </a:lvl1pPr>
          </a:lstStyle>
          <a:p>
            <a:r>
              <a:rPr lang="en-US" altLang="zh-CN" smtClean="0"/>
              <a:t>1</a:t>
            </a:r>
            <a:endParaRPr lang="zh-CN" altLang="en-US" dirty="0"/>
          </a:p>
        </p:txBody>
      </p:sp>
    </p:spTree>
    <p:extLst>
      <p:ext uri="{BB962C8B-B14F-4D97-AF65-F5344CB8AC3E}">
        <p14:creationId xmlns:p14="http://schemas.microsoft.com/office/powerpoint/2010/main" val="525179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914400" y="1524000"/>
            <a:ext cx="7623175" cy="1752600"/>
          </a:xfrm>
        </p:spPr>
        <p:txBody>
          <a:bodyPr/>
          <a:lstStyle>
            <a:lvl1pPr>
              <a:defRPr sz="5000">
                <a:latin typeface="Adobe Jenson Pro Disp" pitchFamily="18" charset="0"/>
              </a:defRPr>
            </a:lvl1pPr>
          </a:lstStyle>
          <a:p>
            <a:r>
              <a:rPr lang="zh-CN" altLang="en-US" dirty="0"/>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atin typeface="Adobe Jenson Pro Disp" pitchFamily="18" charset="0"/>
              </a:defRPr>
            </a:lvl1pPr>
          </a:lstStyle>
          <a:p>
            <a:r>
              <a:rPr lang="zh-CN" altLang="en-US" dirty="0"/>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pPr>
                <a:defRPr/>
              </a:pPr>
              <a:t>‹#›</a:t>
            </a:fld>
            <a:endParaRPr lang="en-US" altLang="zh-CN" dirty="0"/>
          </a:p>
        </p:txBody>
      </p:sp>
    </p:spTree>
    <p:extLst>
      <p:ext uri="{BB962C8B-B14F-4D97-AF65-F5344CB8AC3E}">
        <p14:creationId xmlns:p14="http://schemas.microsoft.com/office/powerpoint/2010/main" val="3150887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600" b="0" dirty="0">
                <a:solidFill>
                  <a:schemeClr val="tx2"/>
                </a:solidFill>
                <a:latin typeface="Adobe Jenson Pro" pitchFamily="18" charset="0"/>
                <a:ea typeface="楷体" pitchFamily="49" charset="-122"/>
                <a:cs typeface="+mj-cs"/>
              </a:defRPr>
            </a:lvl1pPr>
          </a:lstStyle>
          <a:p>
            <a:pPr lvl="0" algn="l" rtl="0" eaLnBrk="0" fontAlgn="base" hangingPunct="0">
              <a:spcBef>
                <a:spcPct val="0"/>
              </a:spcBef>
              <a:spcAft>
                <a:spcPct val="0"/>
              </a:spcAft>
            </a:pPr>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5"/>
          <p:cNvSpPr>
            <a:spLocks noGrp="1" noChangeArrowheads="1"/>
          </p:cNvSpPr>
          <p:nvPr>
            <p:ph type="ftr" sz="quarter" idx="11"/>
          </p:nvPr>
        </p:nvSpPr>
        <p:spPr>
          <a:xfrm>
            <a:off x="1807046" y="6284168"/>
            <a:ext cx="5429250" cy="457200"/>
          </a:xfrm>
        </p:spPr>
        <p:txBody>
          <a:bodyPr/>
          <a:lstStyle>
            <a:lvl1pPr>
              <a:defRPr/>
            </a:lvl1pPr>
          </a:lstStyle>
          <a:p>
            <a:r>
              <a:rPr lang="en-US" altLang="zh-CN" smtClean="0"/>
              <a:t>Copyright © Zheng, Zhenlong &amp; Chen, Rong, 2012</a:t>
            </a:r>
            <a:endParaRPr lang="zh-CN" altLang="en-US" dirty="0"/>
          </a:p>
        </p:txBody>
      </p:sp>
      <p:sp>
        <p:nvSpPr>
          <p:cNvPr id="6" name="Rectangle 6"/>
          <p:cNvSpPr>
            <a:spLocks noGrp="1" noChangeArrowheads="1"/>
          </p:cNvSpPr>
          <p:nvPr>
            <p:ph type="sldNum" sz="quarter" idx="12"/>
          </p:nvPr>
        </p:nvSpPr>
        <p:spPr>
          <a:xfrm>
            <a:off x="6553200" y="6284168"/>
            <a:ext cx="2133600" cy="457200"/>
          </a:xfrm>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285243637"/>
      </p:ext>
    </p:extLst>
  </p:cSld>
  <p:clrMapOvr>
    <a:masterClrMapping/>
  </p:clrMapOvr>
  <p:transition spd="slow">
    <p:pull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CE178FAC-5F0F-4138-8144-4DF742CCACC9}" type="datetime10">
              <a:rPr lang="zh-CN" altLang="en-US" smtClean="0"/>
              <a:t>09:25</a:t>
            </a:fld>
            <a:endParaRPr lang="zh-CN" altLang="en-US"/>
          </a:p>
        </p:txBody>
      </p:sp>
      <p:sp>
        <p:nvSpPr>
          <p:cNvPr id="5"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dirty="0"/>
          </a:p>
        </p:txBody>
      </p:sp>
      <p:sp>
        <p:nvSpPr>
          <p:cNvPr id="6"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427539355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3FC8EC04-BD2D-4081-9FC3-4196E27A70AF}" type="datetime10">
              <a:rPr lang="zh-CN" altLang="en-US" smtClean="0"/>
              <a:t>09:25</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dirty="0"/>
          </a:p>
        </p:txBody>
      </p:sp>
    </p:spTree>
    <p:extLst>
      <p:ext uri="{BB962C8B-B14F-4D97-AF65-F5344CB8AC3E}">
        <p14:creationId xmlns:p14="http://schemas.microsoft.com/office/powerpoint/2010/main" val="754951551"/>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9B018B70-CE1B-4C0A-9FF2-ACF96C3BAA8E}" type="datetime10">
              <a:rPr lang="zh-CN" altLang="en-US" smtClean="0"/>
              <a:t>09:25</a:t>
            </a:fld>
            <a:endParaRPr lang="zh-CN" altLang="en-US"/>
          </a:p>
        </p:txBody>
      </p:sp>
      <p:sp>
        <p:nvSpPr>
          <p:cNvPr id="8"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9"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2060127058"/>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35A6B1C1-A825-4D32-9017-D8A0D9274F9F}" type="datetime10">
              <a:rPr lang="zh-CN" altLang="en-US" smtClean="0"/>
              <a:t>09:25</a:t>
            </a:fld>
            <a:endParaRPr lang="zh-CN" altLang="en-US"/>
          </a:p>
        </p:txBody>
      </p:sp>
      <p:sp>
        <p:nvSpPr>
          <p:cNvPr id="4"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5"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673827136"/>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ding">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pic>
        <p:nvPicPr>
          <p:cNvPr id="3"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userDrawn="1"/>
        </p:nvSpPr>
        <p:spPr>
          <a:xfrm>
            <a:off x="2771800" y="3925483"/>
            <a:ext cx="4572000" cy="646331"/>
          </a:xfrm>
          <a:prstGeom prst="rect">
            <a:avLst/>
          </a:prstGeom>
        </p:spPr>
        <p:txBody>
          <a:bodyPr>
            <a:spAutoFit/>
          </a:bodyPr>
          <a:lstStyle/>
          <a:p>
            <a:r>
              <a:rPr lang="en-US" altLang="zh-CN" sz="1800" b="1" dirty="0" smtClean="0">
                <a:latin typeface="Adobe Jenson Pro Capt" pitchFamily="18" charset="0"/>
              </a:rPr>
              <a:t>Email: zlzheng@xmu.edu.cn</a:t>
            </a:r>
          </a:p>
          <a:p>
            <a:r>
              <a:rPr lang="en-US" altLang="zh-CN" sz="1800" b="1" dirty="0" smtClean="0">
                <a:latin typeface="Adobe Jenson Pro Capt" pitchFamily="18" charset="0"/>
              </a:rPr>
              <a:t>              aronge@xmu.edu.cn</a:t>
            </a:r>
            <a:endParaRPr lang="zh-CN" altLang="en-US" sz="1800" b="1" dirty="0">
              <a:latin typeface="Adobe Jenson Pro Capt" pitchFamily="18" charset="0"/>
            </a:endParaRPr>
          </a:p>
        </p:txBody>
      </p:sp>
    </p:spTree>
    <p:extLst>
      <p:ext uri="{BB962C8B-B14F-4D97-AF65-F5344CB8AC3E}">
        <p14:creationId xmlns:p14="http://schemas.microsoft.com/office/powerpoint/2010/main" val="203177518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3"/>
                                        </p:tgtEl>
                                      </p:cBhvr>
                                    </p:animEffect>
                                    <p:anim calcmode="lin" valueType="num">
                                      <p:cBhvr>
                                        <p:cTn id="7"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
                                        </p:tgtEl>
                                        <p:attrNameLst>
                                          <p:attrName>ppt_h</p:attrName>
                                        </p:attrNameLst>
                                      </p:cBhvr>
                                      <p:tavLst>
                                        <p:tav tm="0">
                                          <p:val>
                                            <p:strVal val="ppt_h"/>
                                          </p:val>
                                        </p:tav>
                                        <p:tav tm="100000">
                                          <p:val>
                                            <p:strVal val="ppt_h"/>
                                          </p:val>
                                        </p:tav>
                                      </p:tavLst>
                                    </p:anim>
                                    <p:set>
                                      <p:cBhvr>
                                        <p:cTn id="9"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A663DD8F-8333-499B-A830-5E0C5693578E}" type="datetime10">
              <a:rPr lang="zh-CN" altLang="en-US" smtClean="0"/>
              <a:t>09:25</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2062590512"/>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fld id="{721A9932-67FC-4991-87B4-18AE23BD60D9}" type="datetime10">
              <a:rPr lang="zh-CN" altLang="en-US" smtClean="0"/>
              <a:t>09:25</a:t>
            </a:fld>
            <a:endParaRPr lang="zh-CN" altLang="en-US"/>
          </a:p>
        </p:txBody>
      </p:sp>
      <p:sp>
        <p:nvSpPr>
          <p:cNvPr id="6" name="Rectangle 5"/>
          <p:cNvSpPr>
            <a:spLocks noGrp="1" noChangeArrowheads="1"/>
          </p:cNvSpPr>
          <p:nvPr>
            <p:ph type="ftr" sz="quarter" idx="11"/>
          </p:nvPr>
        </p:nvSpPr>
        <p:spPr/>
        <p:txBody>
          <a:bodyPr/>
          <a:lstStyle>
            <a:lvl1pPr>
              <a:defRPr/>
            </a:lvl1pPr>
          </a:lstStyle>
          <a:p>
            <a:r>
              <a:rPr lang="en-US" altLang="zh-CN" smtClean="0"/>
              <a:t>Copyright © Zheng, Zhenlong &amp; Chen, Rong, 2012</a:t>
            </a:r>
            <a:endParaRPr lang="zh-CN" altLang="en-US"/>
          </a:p>
        </p:txBody>
      </p:sp>
      <p:sp>
        <p:nvSpPr>
          <p:cNvPr id="7" name="Rectangle 6"/>
          <p:cNvSpPr>
            <a:spLocks noGrp="1" noChangeArrowheads="1"/>
          </p:cNvSpPr>
          <p:nvPr>
            <p:ph type="sldNum" sz="quarter" idx="12"/>
          </p:nvPr>
        </p:nvSpPr>
        <p:spPr/>
        <p:txBody>
          <a:bodyPr/>
          <a:lstStyle>
            <a:lvl1pPr>
              <a:defRPr/>
            </a:lvl1pPr>
          </a:lstStyle>
          <a:p>
            <a:fld id="{7A0B34B9-D817-47F5-9B8C-94F2D5E9BE68}" type="slidenum">
              <a:rPr lang="zh-CN" altLang="en-US" smtClean="0"/>
              <a:pPr/>
              <a:t>‹#›</a:t>
            </a:fld>
            <a:endParaRPr lang="zh-CN" altLang="en-US"/>
          </a:p>
        </p:txBody>
      </p:sp>
    </p:spTree>
    <p:extLst>
      <p:ext uri="{BB962C8B-B14F-4D97-AF65-F5344CB8AC3E}">
        <p14:creationId xmlns:p14="http://schemas.microsoft.com/office/powerpoint/2010/main" val="3994441089"/>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314082"/>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Adobe Jenson Pro" pitchFamily="18" charset="0"/>
                <a:ea typeface="+mn-ea"/>
              </a:defRPr>
            </a:lvl1pPr>
          </a:lstStyle>
          <a:p>
            <a:r>
              <a:rPr lang="en-US" altLang="zh-CN" smtClean="0">
                <a:solidFill>
                  <a:srgbClr val="594A6F"/>
                </a:solidFill>
              </a:rPr>
              <a:t>Copyright © Zheng, Zhenlong &amp; Chen, Rong, 2012</a:t>
            </a:r>
            <a:endParaRPr lang="zh-CN" altLang="en-US" dirty="0"/>
          </a:p>
        </p:txBody>
      </p:sp>
      <p:sp>
        <p:nvSpPr>
          <p:cNvPr id="26630" name="Rectangle 6"/>
          <p:cNvSpPr>
            <a:spLocks noGrp="1" noChangeArrowheads="1"/>
          </p:cNvSpPr>
          <p:nvPr>
            <p:ph type="sldNum" sz="quarter" idx="4"/>
          </p:nvPr>
        </p:nvSpPr>
        <p:spPr bwMode="auto">
          <a:xfrm>
            <a:off x="6553200" y="630932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r>
              <a:rPr lang="en-US" altLang="zh-CN" smtClean="0"/>
              <a:t>1</a:t>
            </a:r>
            <a:endParaRPr lang="zh-CN" altLang="en-US" dirty="0"/>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p>
        </p:txBody>
      </p:sp>
      <p:sp>
        <p:nvSpPr>
          <p:cNvPr id="1031" name="Line 8"/>
          <p:cNvSpPr>
            <a:spLocks noChangeShapeType="1"/>
          </p:cNvSpPr>
          <p:nvPr/>
        </p:nvSpPr>
        <p:spPr bwMode="auto">
          <a:xfrm>
            <a:off x="467544" y="6453336"/>
            <a:ext cx="8229600" cy="0"/>
          </a:xfrm>
          <a:prstGeom prst="line">
            <a:avLst/>
          </a:prstGeom>
          <a:noFill/>
          <a:ln w="19050">
            <a:solidFill>
              <a:schemeClr val="accent1"/>
            </a:solidFill>
            <a:round/>
            <a:headEnd/>
            <a:tailEnd/>
          </a:ln>
        </p:spPr>
        <p:txBody>
          <a:bodyPr/>
          <a:lstStyle/>
          <a:p>
            <a:pPr>
              <a:defRPr/>
            </a:pPr>
            <a:endParaRPr lang="zh-CN" altLang="en-US"/>
          </a:p>
        </p:txBody>
      </p:sp>
      <p:sp>
        <p:nvSpPr>
          <p:cNvPr id="9" name="Rectangle 6"/>
          <p:cNvSpPr txBox="1">
            <a:spLocks noChangeArrowheads="1"/>
          </p:cNvSpPr>
          <p:nvPr userDrawn="1"/>
        </p:nvSpPr>
        <p:spPr bwMode="auto">
          <a:xfrm>
            <a:off x="-108520" y="6356176"/>
            <a:ext cx="1296144"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auto">
              <a:spcBef>
                <a:spcPts val="0"/>
              </a:spcBef>
              <a:spcAft>
                <a:spcPts val="0"/>
              </a:spcAft>
              <a:defRPr sz="1200" kern="1200">
                <a:solidFill>
                  <a:schemeClr val="tx1"/>
                </a:solidFill>
                <a:latin typeface="Adobe Jenson Pro" pitchFamily="18" charset="0"/>
                <a:ea typeface="+mn-ea"/>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a:lstStyle>
          <a:p>
            <a:fld id="{43E22E12-0064-4B4D-B940-A704F73F8CE1}" type="datetime10">
              <a:rPr lang="en-US" altLang="zh-CN" sz="1800" smtClean="0"/>
              <a:t>09:25</a:t>
            </a:fld>
            <a:endParaRPr lang="zh-CN" altLang="en-US" sz="1800" dirty="0"/>
          </a:p>
        </p:txBody>
      </p:sp>
    </p:spTree>
    <p:extLst>
      <p:ext uri="{BB962C8B-B14F-4D97-AF65-F5344CB8AC3E}">
        <p14:creationId xmlns:p14="http://schemas.microsoft.com/office/powerpoint/2010/main" val="414948352"/>
      </p:ext>
    </p:extLst>
  </p:cSld>
  <p:clrMap bg1="lt1" tx1="dk1" bg2="lt2" tx2="dk2" accent1="accent1" accent2="accent2" accent3="accent3" accent4="accent4" accent5="accent5" accent6="accent6" hlink="hlink" folHlink="folHlink"/>
  <p:sldLayoutIdLst>
    <p:sldLayoutId id="2147492121" r:id="rId1"/>
    <p:sldLayoutId id="2147492122" r:id="rId2"/>
    <p:sldLayoutId id="2147492123" r:id="rId3"/>
    <p:sldLayoutId id="2147492124" r:id="rId4"/>
    <p:sldLayoutId id="2147492125" r:id="rId5"/>
    <p:sldLayoutId id="2147492126" r:id="rId6"/>
    <p:sldLayoutId id="2147492127" r:id="rId7"/>
    <p:sldLayoutId id="2147492128" r:id="rId8"/>
    <p:sldLayoutId id="2147492129" r:id="rId9"/>
    <p:sldLayoutId id="2147492130" r:id="rId10"/>
    <p:sldLayoutId id="2147492131" r:id="rId11"/>
    <p:sldLayoutId id="2147492132" r:id="rId12"/>
    <p:sldLayoutId id="2147492133" r:id="rId13"/>
  </p:sldLayoutIdLst>
  <p:transition spd="slow">
    <p:pull dir="ru"/>
  </p:transition>
  <p:timing>
    <p:tnLst>
      <p:par>
        <p:cTn id="1" dur="indefinite" restart="never" nodeType="tmRoot"/>
      </p:par>
    </p:tnLst>
  </p:timing>
  <p:hf hdr="0" dt="0"/>
  <p:txStyles>
    <p:titleStyle>
      <a:lvl1pPr algn="l" rtl="0" eaLnBrk="1" fontAlgn="base" hangingPunct="1">
        <a:spcBef>
          <a:spcPct val="0"/>
        </a:spcBef>
        <a:spcAft>
          <a:spcPct val="0"/>
        </a:spcAft>
        <a:defRPr sz="3600" b="1">
          <a:solidFill>
            <a:schemeClr val="tx2"/>
          </a:solidFill>
          <a:latin typeface="Adobe Jenson Pro" pitchFamily="18" charset="0"/>
          <a:ea typeface="Adobe 仿宋 Std R" pitchFamily="18" charset="-122"/>
          <a:cs typeface="+mj-cs"/>
        </a:defRPr>
      </a:lvl1pPr>
      <a:lvl2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2pPr>
      <a:lvl3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3pPr>
      <a:lvl4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4pPr>
      <a:lvl5pPr algn="l" rtl="0" eaLnBrk="1" fontAlgn="base" hangingPunct="1">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600">
          <a:solidFill>
            <a:schemeClr val="tx1"/>
          </a:solidFill>
          <a:latin typeface="Adobe Jenson Pro" pitchFamily="18" charset="0"/>
          <a:ea typeface="Adobe 黑体 Std R" pitchFamily="34" charset="-122"/>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Ø"/>
        <a:defRPr sz="2200">
          <a:solidFill>
            <a:schemeClr val="tx1"/>
          </a:solidFill>
          <a:latin typeface="Adobe Jenson Pro" pitchFamily="18" charset="0"/>
          <a:ea typeface="Adobe 黑体 Std R" pitchFamily="34" charset="-122"/>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1900">
          <a:solidFill>
            <a:schemeClr val="tx1"/>
          </a:solidFill>
          <a:latin typeface="Adobe Jenson Pro" pitchFamily="18" charset="0"/>
          <a:ea typeface="Adobe 黑体 Std R" pitchFamily="34" charset="-122"/>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1600">
          <a:solidFill>
            <a:schemeClr val="tx1"/>
          </a:solidFill>
          <a:latin typeface="Adobe Jenson Pro" pitchFamily="18" charset="0"/>
          <a:ea typeface="Adobe 黑体 Std R" pitchFamily="34" charset="-122"/>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1400">
          <a:solidFill>
            <a:schemeClr val="tx1"/>
          </a:solidFill>
          <a:latin typeface="Adobe Jenson Pro" pitchFamily="18" charset="0"/>
          <a:ea typeface="Adobe 黑体 Std R" pitchFamily="34" charset="-122"/>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2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3.wmf"/><Relationship Id="rId5" Type="http://schemas.openxmlformats.org/officeDocument/2006/relationships/oleObject" Target="../embeddings/oleObject21.bin"/><Relationship Id="rId4" Type="http://schemas.openxmlformats.org/officeDocument/2006/relationships/image" Target="../media/image2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6.wmf"/><Relationship Id="rId5" Type="http://schemas.openxmlformats.org/officeDocument/2006/relationships/oleObject" Target="../embeddings/oleObject24.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0.wmf"/><Relationship Id="rId5" Type="http://schemas.openxmlformats.org/officeDocument/2006/relationships/oleObject" Target="../embeddings/oleObject28.bin"/><Relationship Id="rId4" Type="http://schemas.openxmlformats.org/officeDocument/2006/relationships/image" Target="../media/image29.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5.wmf"/><Relationship Id="rId5" Type="http://schemas.openxmlformats.org/officeDocument/2006/relationships/oleObject" Target="../embeddings/oleObject33.bin"/><Relationship Id="rId4" Type="http://schemas.openxmlformats.org/officeDocument/2006/relationships/image" Target="../media/image3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6.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9.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0.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lgn="ctr" eaLnBrk="1" hangingPunct="1"/>
            <a:r>
              <a:rPr lang="en-US" altLang="zh-CN" sz="4000" dirty="0" smtClean="0"/>
              <a:t/>
            </a:r>
            <a:br>
              <a:rPr lang="en-US" altLang="zh-CN" sz="4000" dirty="0" smtClean="0"/>
            </a:br>
            <a:r>
              <a:rPr lang="zh-CN" altLang="en-US" sz="4000" dirty="0"/>
              <a:t>第三章  远期与期货定价</a:t>
            </a:r>
            <a:br>
              <a:rPr lang="zh-CN" altLang="en-US" sz="4000" dirty="0"/>
            </a:br>
            <a:r>
              <a:rPr lang="zh-CN" altLang="en-US" sz="4000" dirty="0"/>
              <a:t/>
            </a:r>
            <a:br>
              <a:rPr lang="zh-CN" altLang="en-US" sz="4000" dirty="0"/>
            </a:br>
            <a:r>
              <a:rPr lang="zh-CN" altLang="en-US" sz="4000" dirty="0"/>
              <a:t/>
            </a:r>
            <a:br>
              <a:rPr lang="zh-CN" altLang="en-US" sz="4000" dirty="0"/>
            </a:br>
            <a:r>
              <a:rPr lang="en-US" altLang="zh-CN" dirty="0" smtClean="0"/>
              <a:t/>
            </a:r>
            <a:br>
              <a:rPr lang="en-US" altLang="zh-CN" dirty="0" smtClean="0"/>
            </a:br>
            <a:endParaRPr lang="zh-CN" altLang="en-US" dirty="0" smtClean="0"/>
          </a:p>
        </p:txBody>
      </p:sp>
    </p:spTree>
    <p:extLst>
      <p:ext uri="{BB962C8B-B14F-4D97-AF65-F5344CB8AC3E}">
        <p14:creationId xmlns:p14="http://schemas.microsoft.com/office/powerpoint/2010/main" val="203177000"/>
      </p:ext>
    </p:extLst>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主要符号</a:t>
            </a:r>
            <a:r>
              <a:rPr lang="en-US" altLang="zh-CN" dirty="0" smtClean="0"/>
              <a:t>II</a:t>
            </a:r>
            <a:endParaRPr lang="zh-CN" altLang="en-US" dirty="0"/>
          </a:p>
        </p:txBody>
      </p:sp>
      <p:sp>
        <p:nvSpPr>
          <p:cNvPr id="3" name="内容占位符 2"/>
          <p:cNvSpPr>
            <a:spLocks noGrp="1"/>
          </p:cNvSpPr>
          <p:nvPr>
            <p:ph idx="1"/>
          </p:nvPr>
        </p:nvSpPr>
        <p:spPr>
          <a:xfrm>
            <a:off x="539552" y="1052736"/>
            <a:ext cx="8229600" cy="4530725"/>
          </a:xfrm>
        </p:spPr>
        <p:txBody>
          <a:bodyPr>
            <a:normAutofit/>
          </a:bodyPr>
          <a:lstStyle/>
          <a:p>
            <a:pPr>
              <a:buNone/>
            </a:pPr>
            <a:endParaRPr lang="en-US" altLang="zh-CN" dirty="0" smtClean="0"/>
          </a:p>
          <a:p>
            <a:r>
              <a:rPr lang="en-US" altLang="zh-CN" dirty="0" smtClean="0"/>
              <a:t>K</a:t>
            </a:r>
            <a:r>
              <a:rPr lang="zh-CN" altLang="en-US" dirty="0" smtClean="0"/>
              <a:t>： 远期合约中的交割价格。</a:t>
            </a:r>
          </a:p>
          <a:p>
            <a:r>
              <a:rPr lang="en-US" altLang="zh-CN" dirty="0" smtClean="0"/>
              <a:t>f</a:t>
            </a:r>
            <a:r>
              <a:rPr lang="zh-CN" altLang="en-US" dirty="0" smtClean="0"/>
              <a:t>： 远期合约多头在</a:t>
            </a:r>
            <a:r>
              <a:rPr lang="en-US" altLang="zh-CN" dirty="0" smtClean="0"/>
              <a:t>t </a:t>
            </a:r>
            <a:r>
              <a:rPr lang="zh-CN" altLang="en-US" dirty="0" smtClean="0"/>
              <a:t>时刻的价值，即</a:t>
            </a:r>
            <a:r>
              <a:rPr lang="en-US" altLang="zh-CN" dirty="0" smtClean="0"/>
              <a:t>t </a:t>
            </a:r>
            <a:r>
              <a:rPr lang="zh-CN" altLang="en-US" dirty="0" smtClean="0"/>
              <a:t>时刻的远期价值。</a:t>
            </a:r>
          </a:p>
          <a:p>
            <a:r>
              <a:rPr lang="en-US" altLang="zh-CN" dirty="0" smtClean="0"/>
              <a:t>F</a:t>
            </a:r>
            <a:r>
              <a:rPr lang="zh-CN" altLang="en-US" dirty="0" smtClean="0"/>
              <a:t>： </a:t>
            </a:r>
            <a:r>
              <a:rPr lang="en-US" altLang="zh-CN" dirty="0" smtClean="0"/>
              <a:t>t </a:t>
            </a:r>
            <a:r>
              <a:rPr lang="zh-CN" altLang="en-US" dirty="0" smtClean="0"/>
              <a:t>时刻的理论远期价格和理论期货价格</a:t>
            </a:r>
            <a:r>
              <a:rPr lang="en-US" altLang="zh-CN" dirty="0" smtClean="0"/>
              <a:t>.</a:t>
            </a:r>
          </a:p>
          <a:p>
            <a:r>
              <a:rPr lang="en-US" altLang="zh-CN" dirty="0" smtClean="0"/>
              <a:t>r</a:t>
            </a:r>
            <a:r>
              <a:rPr lang="zh-CN" altLang="en-US" dirty="0" smtClean="0"/>
              <a:t>： </a:t>
            </a:r>
            <a:r>
              <a:rPr lang="en-US" altLang="zh-CN" dirty="0" smtClean="0"/>
              <a:t>T </a:t>
            </a:r>
            <a:r>
              <a:rPr lang="zh-CN" altLang="en-US" dirty="0" smtClean="0"/>
              <a:t>时刻到期的以连续复利计算的</a:t>
            </a:r>
            <a:r>
              <a:rPr lang="en-US" altLang="zh-CN" dirty="0" smtClean="0"/>
              <a:t>t </a:t>
            </a:r>
            <a:r>
              <a:rPr lang="zh-CN" altLang="en-US" dirty="0" smtClean="0"/>
              <a:t>时刻的无风险利率（年利率）。</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10</a:t>
            </a:fld>
            <a:endParaRPr lang="zh-CN" altLang="en-US" dirty="0"/>
          </a:p>
        </p:txBody>
      </p:sp>
    </p:spTree>
    <p:extLst>
      <p:ext uri="{BB962C8B-B14F-4D97-AF65-F5344CB8AC3E}">
        <p14:creationId xmlns:p14="http://schemas.microsoft.com/office/powerpoint/2010/main" val="4232340782"/>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pPr>
              <a:lnSpc>
                <a:spcPct val="150000"/>
              </a:lnSpc>
            </a:pPr>
            <a:r>
              <a:rPr lang="zh-CN" altLang="en-US" dirty="0" smtClean="0">
                <a:solidFill>
                  <a:schemeClr val="bg1">
                    <a:lumMod val="65000"/>
                  </a:schemeClr>
                </a:solidFill>
              </a:rPr>
              <a:t>预备知识</a:t>
            </a:r>
          </a:p>
          <a:p>
            <a:pPr>
              <a:lnSpc>
                <a:spcPct val="150000"/>
              </a:lnSpc>
            </a:pPr>
            <a:r>
              <a:rPr lang="zh-CN" altLang="en-US" dirty="0" smtClean="0"/>
              <a:t>远期合约的定价</a:t>
            </a:r>
          </a:p>
          <a:p>
            <a:pPr>
              <a:lnSpc>
                <a:spcPct val="150000"/>
              </a:lnSpc>
            </a:pPr>
            <a:r>
              <a:rPr lang="zh-CN" altLang="en-US" dirty="0" smtClean="0">
                <a:solidFill>
                  <a:schemeClr val="bg1">
                    <a:lumMod val="65000"/>
                  </a:schemeClr>
                </a:solidFill>
              </a:rPr>
              <a:t>远期与期货价格的一般结</a:t>
            </a:r>
          </a:p>
          <a:p>
            <a:pPr>
              <a:lnSpc>
                <a:spcPct val="150000"/>
              </a:lnSpc>
            </a:pPr>
            <a:r>
              <a:rPr lang="zh-CN" altLang="en-US" dirty="0" smtClean="0">
                <a:solidFill>
                  <a:schemeClr val="bg1">
                    <a:lumMod val="65000"/>
                  </a:schemeClr>
                </a:solidFill>
              </a:rPr>
              <a:t>远期（期货）价格与标的资产现货价格的关系</a:t>
            </a:r>
            <a:endParaRPr lang="zh-CN" altLang="en-US" dirty="0">
              <a:solidFill>
                <a:schemeClr val="bg1">
                  <a:lumMod val="65000"/>
                </a:schemeClr>
              </a:solidFill>
            </a:endParaRPr>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11</a:t>
            </a:fld>
            <a:endParaRPr lang="zh-CN" altLang="en-US" dirty="0"/>
          </a:p>
        </p:txBody>
      </p:sp>
    </p:spTree>
    <p:extLst>
      <p:ext uri="{BB962C8B-B14F-4D97-AF65-F5344CB8AC3E}">
        <p14:creationId xmlns:p14="http://schemas.microsoft.com/office/powerpoint/2010/main" val="1382806604"/>
      </p:ext>
    </p:extLst>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endParaRPr lang="zh-CN" altLang="en-US" dirty="0"/>
          </a:p>
        </p:txBody>
      </p:sp>
      <p:sp>
        <p:nvSpPr>
          <p:cNvPr id="3" name="内容占位符 2"/>
          <p:cNvSpPr>
            <a:spLocks noGrp="1"/>
          </p:cNvSpPr>
          <p:nvPr>
            <p:ph idx="1"/>
          </p:nvPr>
        </p:nvSpPr>
        <p:spPr/>
        <p:txBody>
          <a:bodyPr/>
          <a:lstStyle/>
          <a:p>
            <a:r>
              <a:rPr lang="zh-CN" altLang="en-US" dirty="0" smtClean="0"/>
              <a:t>假设黄金现货价格为</a:t>
            </a:r>
            <a:r>
              <a:rPr lang="en-US" altLang="zh-CN" dirty="0" smtClean="0"/>
              <a:t>1000</a:t>
            </a:r>
            <a:r>
              <a:rPr lang="zh-CN" altLang="en-US" dirty="0" smtClean="0"/>
              <a:t>美元，市场普遍认为</a:t>
            </a:r>
            <a:r>
              <a:rPr lang="en-US" altLang="zh-CN" dirty="0" smtClean="0"/>
              <a:t>1</a:t>
            </a:r>
            <a:r>
              <a:rPr lang="zh-CN" altLang="en-US" dirty="0" smtClean="0"/>
              <a:t>年后黄金现货价格会涨到</a:t>
            </a:r>
            <a:r>
              <a:rPr lang="en-US" altLang="zh-CN" dirty="0" smtClean="0"/>
              <a:t>2000</a:t>
            </a:r>
            <a:r>
              <a:rPr lang="zh-CN" altLang="en-US" dirty="0" smtClean="0"/>
              <a:t>美元，请问：</a:t>
            </a:r>
            <a:r>
              <a:rPr lang="en-US" altLang="zh-CN" dirty="0" smtClean="0"/>
              <a:t>1</a:t>
            </a:r>
            <a:r>
              <a:rPr lang="zh-CN" altLang="en-US" dirty="0" smtClean="0"/>
              <a:t>年期黄金期货目前的价格应为</a:t>
            </a:r>
            <a:r>
              <a:rPr lang="en-US" altLang="zh-CN" dirty="0" smtClean="0"/>
              <a:t>1000</a:t>
            </a:r>
            <a:r>
              <a:rPr lang="zh-CN" altLang="en-US" dirty="0" smtClean="0"/>
              <a:t>美元左右还是</a:t>
            </a:r>
            <a:r>
              <a:rPr lang="en-US" altLang="zh-CN" dirty="0" smtClean="0"/>
              <a:t>2000</a:t>
            </a:r>
            <a:r>
              <a:rPr lang="zh-CN" altLang="en-US" dirty="0" smtClean="0"/>
              <a:t>美元左右？</a:t>
            </a:r>
            <a:endParaRPr lang="zh-CN" altLang="en-US" dirty="0"/>
          </a:p>
        </p:txBody>
      </p:sp>
      <p:sp>
        <p:nvSpPr>
          <p:cNvPr id="5" name="页脚占位符 4"/>
          <p:cNvSpPr>
            <a:spLocks noGrp="1"/>
          </p:cNvSpPr>
          <p:nvPr>
            <p:ph type="ftr" sz="quarter" idx="11"/>
          </p:nvPr>
        </p:nvSpPr>
        <p:spPr/>
        <p:txBody>
          <a:bodyPr/>
          <a:lstStyle/>
          <a:p>
            <a:pPr>
              <a:defRPr/>
            </a:pPr>
            <a:r>
              <a:rPr lang="en-US" altLang="zh-CN" smtClean="0"/>
              <a:t>Copyright © Zheng, Zhenlong &amp; Chen, Rong, 2012</a:t>
            </a:r>
            <a:endParaRPr lang="zh-CN" altLang="en-US" dirty="0" smtClean="0"/>
          </a:p>
        </p:txBody>
      </p:sp>
      <p:sp>
        <p:nvSpPr>
          <p:cNvPr id="6" name="灯片编号占位符 5"/>
          <p:cNvSpPr>
            <a:spLocks noGrp="1"/>
          </p:cNvSpPr>
          <p:nvPr>
            <p:ph type="sldNum" sz="quarter" idx="12"/>
          </p:nvPr>
        </p:nvSpPr>
        <p:spPr/>
        <p:txBody>
          <a:bodyPr/>
          <a:lstStyle/>
          <a:p>
            <a:pPr>
              <a:defRPr/>
            </a:pPr>
            <a:fld id="{472AC523-E8E7-41BD-B970-13456BAA4205}" type="slidenum">
              <a:rPr lang="en-US" altLang="zh-CN" smtClean="0"/>
              <a:pPr>
                <a:defRPr/>
              </a:pPr>
              <a:t>12</a:t>
            </a:fld>
            <a:endParaRPr lang="en-US" altLang="zh-CN"/>
          </a:p>
        </p:txBody>
      </p:sp>
    </p:spTree>
    <p:extLst>
      <p:ext uri="{BB962C8B-B14F-4D97-AF65-F5344CB8AC3E}">
        <p14:creationId xmlns:p14="http://schemas.microsoft.com/office/powerpoint/2010/main" val="3530390300"/>
      </p:ext>
    </p:extLst>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无套利定价法</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971600" y="1420001"/>
            <a:ext cx="7488831" cy="4640239"/>
          </a:xfrm>
          <a:prstGeom prst="rect">
            <a:avLst/>
          </a:prstGeom>
          <a:noFill/>
          <a:ln w="9525">
            <a:noFill/>
            <a:miter lim="800000"/>
            <a:headEnd/>
            <a:tailEnd/>
          </a:ln>
        </p:spPr>
      </p:pic>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13</a:t>
            </a:fld>
            <a:endParaRPr lang="zh-CN" altLang="en-US" dirty="0"/>
          </a:p>
        </p:txBody>
      </p:sp>
    </p:spTree>
    <p:extLst>
      <p:ext uri="{BB962C8B-B14F-4D97-AF65-F5344CB8AC3E}">
        <p14:creationId xmlns:p14="http://schemas.microsoft.com/office/powerpoint/2010/main" val="2052735943"/>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无收益资产的远期价值</a:t>
            </a:r>
            <a:r>
              <a:rPr lang="en-US" altLang="zh-CN" dirty="0" smtClean="0"/>
              <a:t>I</a:t>
            </a:r>
            <a:endParaRPr lang="zh-CN" altLang="en-US" dirty="0"/>
          </a:p>
        </p:txBody>
      </p:sp>
      <p:sp>
        <p:nvSpPr>
          <p:cNvPr id="3" name="内容占位符 2"/>
          <p:cNvSpPr>
            <a:spLocks noGrp="1"/>
          </p:cNvSpPr>
          <p:nvPr>
            <p:ph idx="1"/>
          </p:nvPr>
        </p:nvSpPr>
        <p:spPr>
          <a:xfrm>
            <a:off x="467544" y="1124744"/>
            <a:ext cx="8229600" cy="4530725"/>
          </a:xfrm>
        </p:spPr>
        <p:txBody>
          <a:bodyPr/>
          <a:lstStyle/>
          <a:p>
            <a:pPr marL="0" indent="0">
              <a:buNone/>
            </a:pPr>
            <a:endParaRPr lang="en-US" altLang="zh-CN" dirty="0" smtClean="0"/>
          </a:p>
          <a:p>
            <a:r>
              <a:rPr lang="zh-CN" altLang="en-US" dirty="0" smtClean="0"/>
              <a:t>无收益资产是指在远期到期前不产生现金流的资产，如贴现债券。</a:t>
            </a:r>
          </a:p>
          <a:p>
            <a:r>
              <a:rPr lang="zh-CN" altLang="en-US" dirty="0" smtClean="0"/>
              <a:t>构建组合：</a:t>
            </a:r>
          </a:p>
          <a:p>
            <a:pPr>
              <a:buNone/>
            </a:pPr>
            <a:r>
              <a:rPr lang="zh-CN" altLang="en-US" dirty="0" smtClean="0"/>
              <a:t>      </a:t>
            </a:r>
            <a:r>
              <a:rPr lang="zh-CN" altLang="en-US" dirty="0" smtClean="0">
                <a:solidFill>
                  <a:schemeClr val="bg2">
                    <a:lumMod val="50000"/>
                  </a:schemeClr>
                </a:solidFill>
              </a:rPr>
              <a:t>组合</a:t>
            </a:r>
            <a:r>
              <a:rPr lang="en-US" altLang="zh-CN" dirty="0" smtClean="0">
                <a:solidFill>
                  <a:schemeClr val="bg2">
                    <a:lumMod val="50000"/>
                  </a:schemeClr>
                </a:solidFill>
              </a:rPr>
              <a:t>A </a:t>
            </a:r>
            <a:r>
              <a:rPr lang="zh-CN" altLang="en-US" dirty="0" smtClean="0">
                <a:solidFill>
                  <a:schemeClr val="bg2">
                    <a:lumMod val="50000"/>
                  </a:schemeClr>
                </a:solidFill>
              </a:rPr>
              <a:t>： </a:t>
            </a:r>
            <a:r>
              <a:rPr lang="zh-CN" altLang="en-US" dirty="0" smtClean="0"/>
              <a:t>一份远期合约多头加上一笔数额为       </a:t>
            </a:r>
            <a:endParaRPr lang="en-US" altLang="zh-CN" dirty="0" smtClean="0"/>
          </a:p>
          <a:p>
            <a:pPr>
              <a:buNone/>
            </a:pPr>
            <a:r>
              <a:rPr lang="en-US" altLang="zh-CN" dirty="0" smtClean="0"/>
              <a:t>                                         </a:t>
            </a:r>
            <a:r>
              <a:rPr lang="zh-CN" altLang="en-US" dirty="0" smtClean="0"/>
              <a:t>的现金（无风险投资）</a:t>
            </a:r>
          </a:p>
          <a:p>
            <a:pPr>
              <a:buNone/>
            </a:pPr>
            <a:r>
              <a:rPr lang="zh-CN" altLang="en-US" dirty="0" smtClean="0">
                <a:solidFill>
                  <a:schemeClr val="bg2">
                    <a:lumMod val="50000"/>
                  </a:schemeClr>
                </a:solidFill>
              </a:rPr>
              <a:t>       组合</a:t>
            </a:r>
            <a:r>
              <a:rPr lang="en-US" altLang="zh-CN" dirty="0" smtClean="0">
                <a:solidFill>
                  <a:schemeClr val="bg2">
                    <a:lumMod val="50000"/>
                  </a:schemeClr>
                </a:solidFill>
              </a:rPr>
              <a:t>B </a:t>
            </a:r>
            <a:r>
              <a:rPr lang="zh-CN" altLang="en-US" dirty="0" smtClean="0">
                <a:solidFill>
                  <a:schemeClr val="bg2">
                    <a:lumMod val="50000"/>
                  </a:schemeClr>
                </a:solidFill>
              </a:rPr>
              <a:t>：</a:t>
            </a:r>
            <a:r>
              <a:rPr lang="zh-CN" altLang="en-US" dirty="0" smtClean="0"/>
              <a:t> 一单位标的资产。</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14</a:t>
            </a:fld>
            <a:endParaRPr lang="zh-CN" altLang="en-US" dirty="0"/>
          </a:p>
        </p:txBody>
      </p:sp>
      <p:graphicFrame>
        <p:nvGraphicFramePr>
          <p:cNvPr id="10" name="对象 9"/>
          <p:cNvGraphicFramePr>
            <a:graphicFrameLocks noChangeAspect="1"/>
          </p:cNvGraphicFramePr>
          <p:nvPr/>
        </p:nvGraphicFramePr>
        <p:xfrm>
          <a:off x="4139951" y="3356992"/>
          <a:ext cx="3049751" cy="720080"/>
        </p:xfrm>
        <a:graphic>
          <a:graphicData uri="http://schemas.openxmlformats.org/presentationml/2006/ole">
            <mc:AlternateContent xmlns:mc="http://schemas.openxmlformats.org/markup-compatibility/2006">
              <mc:Choice xmlns:v="urn:schemas-microsoft-com:vml" Requires="v">
                <p:oleObj spid="_x0000_s1038" name="Equation" r:id="rId3" imgW="914400" imgH="215640" progId="Equation.3">
                  <p:embed/>
                </p:oleObj>
              </mc:Choice>
              <mc:Fallback>
                <p:oleObj name="Equation" r:id="rId3" imgW="91440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1" y="3356992"/>
                        <a:ext cx="3049751"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
          <p:cNvGraphicFramePr>
            <a:graphicFrameLocks noChangeAspect="1"/>
          </p:cNvGraphicFramePr>
          <p:nvPr>
            <p:extLst>
              <p:ext uri="{D42A27DB-BD31-4B8C-83A1-F6EECF244321}">
                <p14:modId xmlns:p14="http://schemas.microsoft.com/office/powerpoint/2010/main" val="2058170001"/>
              </p:ext>
            </p:extLst>
          </p:nvPr>
        </p:nvGraphicFramePr>
        <p:xfrm>
          <a:off x="2411760" y="3429000"/>
          <a:ext cx="1047136" cy="389632"/>
        </p:xfrm>
        <a:graphic>
          <a:graphicData uri="http://schemas.openxmlformats.org/presentationml/2006/ole">
            <mc:AlternateContent xmlns:mc="http://schemas.openxmlformats.org/markup-compatibility/2006">
              <mc:Choice xmlns:v="urn:schemas-microsoft-com:vml" Requires="v">
                <p:oleObj spid="_x0000_s1039" name="Equation" r:id="rId5" imgW="545760" imgH="203040" progId="Equation.3">
                  <p:embed/>
                </p:oleObj>
              </mc:Choice>
              <mc:Fallback>
                <p:oleObj name="Equation" r:id="rId5" imgW="54576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3429000"/>
                        <a:ext cx="1047136" cy="38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11102448"/>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无收益资产的远期价值</a:t>
            </a:r>
            <a:r>
              <a:rPr lang="en-US" altLang="zh-CN" dirty="0" smtClean="0"/>
              <a:t>II</a:t>
            </a:r>
            <a:endParaRPr lang="zh-CN" altLang="en-US" dirty="0"/>
          </a:p>
        </p:txBody>
      </p:sp>
      <p:sp>
        <p:nvSpPr>
          <p:cNvPr id="3" name="内容占位符 2"/>
          <p:cNvSpPr>
            <a:spLocks noGrp="1"/>
          </p:cNvSpPr>
          <p:nvPr>
            <p:ph idx="1"/>
          </p:nvPr>
        </p:nvSpPr>
        <p:spPr>
          <a:xfrm>
            <a:off x="467544" y="1340768"/>
            <a:ext cx="8229600" cy="4530725"/>
          </a:xfrm>
        </p:spPr>
        <p:txBody>
          <a:bodyPr/>
          <a:lstStyle/>
          <a:p>
            <a:pPr marL="0" indent="0">
              <a:lnSpc>
                <a:spcPct val="150000"/>
              </a:lnSpc>
              <a:buNone/>
            </a:pPr>
            <a:endParaRPr lang="en-US" altLang="zh-CN" dirty="0" smtClean="0"/>
          </a:p>
          <a:p>
            <a:r>
              <a:rPr lang="zh-CN" altLang="en-US" dirty="0" smtClean="0"/>
              <a:t>远期合约到期时，两种组合都等于一单位标的资产，因此现值必须相等。</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15</a:t>
            </a:fld>
            <a:endParaRPr lang="zh-CN" altLang="en-US" dirty="0"/>
          </a:p>
        </p:txBody>
      </p:sp>
      <p:graphicFrame>
        <p:nvGraphicFramePr>
          <p:cNvPr id="4098" name="Object 5"/>
          <p:cNvGraphicFramePr>
            <a:graphicFrameLocks noChangeAspect="1"/>
          </p:cNvGraphicFramePr>
          <p:nvPr/>
        </p:nvGraphicFramePr>
        <p:xfrm>
          <a:off x="3419872" y="3429000"/>
          <a:ext cx="2324258" cy="504056"/>
        </p:xfrm>
        <a:graphic>
          <a:graphicData uri="http://schemas.openxmlformats.org/presentationml/2006/ole">
            <mc:AlternateContent xmlns:mc="http://schemas.openxmlformats.org/markup-compatibility/2006">
              <mc:Choice xmlns:v="urn:schemas-microsoft-com:vml" Requires="v">
                <p:oleObj spid="_x0000_s2062" name="Equation" r:id="rId3" imgW="1054080" imgH="228600" progId="Equation.3">
                  <p:embed/>
                </p:oleObj>
              </mc:Choice>
              <mc:Fallback>
                <p:oleObj name="Equation" r:id="rId3" imgW="10540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3429000"/>
                        <a:ext cx="232425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6"/>
          <p:cNvGraphicFramePr>
            <a:graphicFrameLocks noChangeAspect="1"/>
          </p:cNvGraphicFramePr>
          <p:nvPr/>
        </p:nvGraphicFramePr>
        <p:xfrm>
          <a:off x="3563887" y="4149080"/>
          <a:ext cx="2268251" cy="504056"/>
        </p:xfrm>
        <a:graphic>
          <a:graphicData uri="http://schemas.openxmlformats.org/presentationml/2006/ole">
            <mc:AlternateContent xmlns:mc="http://schemas.openxmlformats.org/markup-compatibility/2006">
              <mc:Choice xmlns:v="urn:schemas-microsoft-com:vml" Requires="v">
                <p:oleObj spid="_x0000_s2063" name="Equation" r:id="rId5" imgW="1028520" imgH="228600" progId="Equation.3">
                  <p:embed/>
                </p:oleObj>
              </mc:Choice>
              <mc:Fallback>
                <p:oleObj name="Equation" r:id="rId5" imgW="10285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7" y="4149080"/>
                        <a:ext cx="226825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63429504"/>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无收益资产的远期价值</a:t>
            </a:r>
            <a:r>
              <a:rPr lang="en-US" altLang="zh-CN" dirty="0" smtClean="0"/>
              <a:t>III</a:t>
            </a:r>
            <a:endParaRPr lang="zh-CN" altLang="en-US" dirty="0"/>
          </a:p>
        </p:txBody>
      </p:sp>
      <p:sp>
        <p:nvSpPr>
          <p:cNvPr id="8" name="内容占位符 7"/>
          <p:cNvSpPr>
            <a:spLocks noGrp="1"/>
          </p:cNvSpPr>
          <p:nvPr>
            <p:ph idx="1"/>
          </p:nvPr>
        </p:nvSpPr>
        <p:spPr/>
        <p:txBody>
          <a:bodyPr/>
          <a:lstStyle/>
          <a:p>
            <a:pPr marL="0" indent="0">
              <a:buNone/>
            </a:pPr>
            <a:endParaRPr lang="en-US" altLang="zh-CN" dirty="0" smtClean="0"/>
          </a:p>
          <a:p>
            <a:r>
              <a:rPr lang="zh-CN" altLang="en-US" dirty="0" smtClean="0"/>
              <a:t>两种理解：</a:t>
            </a:r>
          </a:p>
          <a:p>
            <a:pPr lvl="1"/>
            <a:r>
              <a:rPr lang="zh-CN" altLang="en-US" dirty="0" smtClean="0"/>
              <a:t>无收益资产远期合约多头的价值等于标的资产现货价格与交割价格现值的差额。</a:t>
            </a:r>
          </a:p>
          <a:p>
            <a:pPr lvl="1"/>
            <a:r>
              <a:rPr lang="zh-CN" altLang="en-US" dirty="0" smtClean="0"/>
              <a:t>一单位无收益资产远期合约多头可由一单位标的资产多头和                无风险负债组成。</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16</a:t>
            </a:fld>
            <a:endParaRPr lang="zh-CN" altLang="en-US" dirty="0"/>
          </a:p>
        </p:txBody>
      </p:sp>
      <p:graphicFrame>
        <p:nvGraphicFramePr>
          <p:cNvPr id="5123" name="Object 13"/>
          <p:cNvGraphicFramePr>
            <a:graphicFrameLocks noChangeAspect="1"/>
          </p:cNvGraphicFramePr>
          <p:nvPr>
            <p:extLst>
              <p:ext uri="{D42A27DB-BD31-4B8C-83A1-F6EECF244321}">
                <p14:modId xmlns:p14="http://schemas.microsoft.com/office/powerpoint/2010/main" val="674102976"/>
              </p:ext>
            </p:extLst>
          </p:nvPr>
        </p:nvGraphicFramePr>
        <p:xfrm>
          <a:off x="2699792" y="4005064"/>
          <a:ext cx="947061" cy="360040"/>
        </p:xfrm>
        <a:graphic>
          <a:graphicData uri="http://schemas.openxmlformats.org/presentationml/2006/ole">
            <mc:AlternateContent xmlns:mc="http://schemas.openxmlformats.org/markup-compatibility/2006">
              <mc:Choice xmlns:v="urn:schemas-microsoft-com:vml" Requires="v">
                <p:oleObj spid="_x0000_s3080" name="Equation" r:id="rId3" imgW="545626" imgH="203024" progId="Equation.3">
                  <p:embed/>
                </p:oleObj>
              </mc:Choice>
              <mc:Fallback>
                <p:oleObj name="Equation" r:id="rId3" imgW="545626" imgH="2030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005064"/>
                        <a:ext cx="947061"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2631661"/>
      </p:ext>
    </p:extLst>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现货</a:t>
            </a:r>
            <a:r>
              <a:rPr lang="en-US" altLang="zh-CN" dirty="0" smtClean="0"/>
              <a:t>-</a:t>
            </a:r>
            <a:r>
              <a:rPr lang="zh-CN" altLang="en-US" dirty="0" smtClean="0"/>
              <a:t>远期平价定理</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远期价格：</a:t>
            </a:r>
          </a:p>
          <a:p>
            <a:pPr lvl="1"/>
            <a:r>
              <a:rPr lang="en-US" altLang="zh-CN" dirty="0" smtClean="0"/>
              <a:t>F </a:t>
            </a:r>
            <a:r>
              <a:rPr lang="zh-CN" altLang="en-US" dirty="0" smtClean="0"/>
              <a:t>就是使合约价值</a:t>
            </a:r>
            <a:r>
              <a:rPr lang="en-US" altLang="zh-CN" dirty="0" smtClean="0"/>
              <a:t>f </a:t>
            </a:r>
            <a:r>
              <a:rPr lang="zh-CN" altLang="en-US" dirty="0" smtClean="0"/>
              <a:t>为零的交割价格</a:t>
            </a:r>
            <a:r>
              <a:rPr lang="en-US" altLang="zh-CN" dirty="0" smtClean="0"/>
              <a:t>K </a:t>
            </a:r>
            <a:r>
              <a:rPr lang="zh-CN" altLang="en-US" dirty="0" smtClean="0"/>
              <a:t>。</a:t>
            </a:r>
            <a:endParaRPr lang="en-US" altLang="zh-CN" dirty="0" smtClean="0"/>
          </a:p>
          <a:p>
            <a:pPr lvl="1">
              <a:buNone/>
            </a:pPr>
            <a:r>
              <a:rPr lang="en-US" altLang="zh-CN" dirty="0" smtClean="0"/>
              <a:t> </a:t>
            </a:r>
            <a:endParaRPr lang="zh-CN" altLang="en-US" dirty="0" smtClean="0"/>
          </a:p>
          <a:p>
            <a:pPr lvl="1"/>
            <a:endParaRPr lang="en-US" altLang="zh-CN" dirty="0" smtClean="0"/>
          </a:p>
          <a:p>
            <a:r>
              <a:rPr lang="zh-CN" altLang="en-US" dirty="0" smtClean="0"/>
              <a:t>无收益资产的现货</a:t>
            </a:r>
            <a:r>
              <a:rPr lang="en-US" altLang="zh-CN" dirty="0" smtClean="0"/>
              <a:t>-</a:t>
            </a:r>
            <a:r>
              <a:rPr lang="zh-CN" altLang="en-US" dirty="0" smtClean="0"/>
              <a:t>远期平价定理：对于无收益资产而言，远期价格等于其标的资产现货价格的无风险终值。</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17</a:t>
            </a:fld>
            <a:endParaRPr lang="zh-CN" altLang="en-US" dirty="0"/>
          </a:p>
        </p:txBody>
      </p:sp>
      <p:graphicFrame>
        <p:nvGraphicFramePr>
          <p:cNvPr id="6146" name="Object 18"/>
          <p:cNvGraphicFramePr>
            <a:graphicFrameLocks noChangeAspect="1"/>
          </p:cNvGraphicFramePr>
          <p:nvPr/>
        </p:nvGraphicFramePr>
        <p:xfrm>
          <a:off x="3923928" y="3212976"/>
          <a:ext cx="1559955" cy="432048"/>
        </p:xfrm>
        <a:graphic>
          <a:graphicData uri="http://schemas.openxmlformats.org/presentationml/2006/ole">
            <mc:AlternateContent xmlns:mc="http://schemas.openxmlformats.org/markup-compatibility/2006">
              <mc:Choice xmlns:v="urn:schemas-microsoft-com:vml" Requires="v">
                <p:oleObj spid="_x0000_s4104" name="Equation" r:id="rId3" imgW="748975" imgH="203112" progId="Equation.3">
                  <p:embed/>
                </p:oleObj>
              </mc:Choice>
              <mc:Fallback>
                <p:oleObj name="Equation" r:id="rId3" imgW="748975"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212976"/>
                        <a:ext cx="1559955"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6252430"/>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反证法</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dirty="0" smtClean="0"/>
          </a:p>
          <a:p>
            <a:r>
              <a:rPr lang="zh-CN" altLang="en-US" dirty="0" smtClean="0"/>
              <a:t>运用无套利原理对无收益资产的现货</a:t>
            </a:r>
            <a:r>
              <a:rPr lang="en-US" altLang="zh-CN" dirty="0" smtClean="0"/>
              <a:t>-</a:t>
            </a:r>
            <a:r>
              <a:rPr lang="zh-CN" altLang="en-US" dirty="0" smtClean="0"/>
              <a:t>远期平价定理的反证</a:t>
            </a:r>
            <a:endParaRPr lang="en-US" altLang="zh-CN" dirty="0" smtClean="0"/>
          </a:p>
          <a:p>
            <a:pPr lvl="1"/>
            <a:r>
              <a:rPr lang="en-US" altLang="zh-CN" dirty="0" smtClean="0"/>
              <a:t> </a:t>
            </a:r>
          </a:p>
          <a:p>
            <a:pPr lvl="1"/>
            <a:r>
              <a:rPr lang="en-US" altLang="zh-CN" dirty="0" smtClean="0"/>
              <a:t> </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18</a:t>
            </a:fld>
            <a:endParaRPr lang="zh-CN" altLang="en-US" dirty="0"/>
          </a:p>
        </p:txBody>
      </p:sp>
      <p:graphicFrame>
        <p:nvGraphicFramePr>
          <p:cNvPr id="7171" name="Object 8"/>
          <p:cNvGraphicFramePr>
            <a:graphicFrameLocks noChangeAspect="1"/>
          </p:cNvGraphicFramePr>
          <p:nvPr>
            <p:extLst>
              <p:ext uri="{D42A27DB-BD31-4B8C-83A1-F6EECF244321}">
                <p14:modId xmlns:p14="http://schemas.microsoft.com/office/powerpoint/2010/main" val="652590242"/>
              </p:ext>
            </p:extLst>
          </p:nvPr>
        </p:nvGraphicFramePr>
        <p:xfrm>
          <a:off x="2267744" y="3212976"/>
          <a:ext cx="1782198" cy="432048"/>
        </p:xfrm>
        <a:graphic>
          <a:graphicData uri="http://schemas.openxmlformats.org/presentationml/2006/ole">
            <mc:AlternateContent xmlns:mc="http://schemas.openxmlformats.org/markup-compatibility/2006">
              <mc:Choice xmlns:v="urn:schemas-microsoft-com:vml" Requires="v">
                <p:oleObj spid="_x0000_s5134" name="Equation" r:id="rId3" imgW="838080" imgH="203040" progId="Equation.3">
                  <p:embed/>
                </p:oleObj>
              </mc:Choice>
              <mc:Fallback>
                <p:oleObj name="Equation" r:id="rId3" imgW="8380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212976"/>
                        <a:ext cx="178219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7"/>
          <p:cNvGraphicFramePr>
            <a:graphicFrameLocks noChangeAspect="1"/>
          </p:cNvGraphicFramePr>
          <p:nvPr>
            <p:extLst>
              <p:ext uri="{D42A27DB-BD31-4B8C-83A1-F6EECF244321}">
                <p14:modId xmlns:p14="http://schemas.microsoft.com/office/powerpoint/2010/main" val="3645406573"/>
              </p:ext>
            </p:extLst>
          </p:nvPr>
        </p:nvGraphicFramePr>
        <p:xfrm>
          <a:off x="2267744" y="3717032"/>
          <a:ext cx="1755195" cy="432048"/>
        </p:xfrm>
        <a:graphic>
          <a:graphicData uri="http://schemas.openxmlformats.org/presentationml/2006/ole">
            <mc:AlternateContent xmlns:mc="http://schemas.openxmlformats.org/markup-compatibility/2006">
              <mc:Choice xmlns:v="urn:schemas-microsoft-com:vml" Requires="v">
                <p:oleObj spid="_x0000_s5135" name="Equation" r:id="rId5" imgW="825480" imgH="203040" progId="Equation.3">
                  <p:embed/>
                </p:oleObj>
              </mc:Choice>
              <mc:Fallback>
                <p:oleObj name="Equation" r:id="rId5" imgW="82548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3717032"/>
                        <a:ext cx="1755195"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50485242"/>
      </p:ext>
    </p:extLst>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3.1  I</a:t>
            </a:r>
            <a:endParaRPr lang="zh-CN" altLang="en-US" dirty="0"/>
          </a:p>
        </p:txBody>
      </p:sp>
      <p:sp>
        <p:nvSpPr>
          <p:cNvPr id="8" name="内容占位符 7"/>
          <p:cNvSpPr>
            <a:spLocks noGrp="1"/>
          </p:cNvSpPr>
          <p:nvPr>
            <p:ph idx="1"/>
          </p:nvPr>
        </p:nvSpPr>
        <p:spPr/>
        <p:txBody>
          <a:bodyPr/>
          <a:lstStyle/>
          <a:p>
            <a:pPr marL="0" indent="0">
              <a:buNone/>
            </a:pPr>
            <a:endParaRPr lang="en-US" altLang="zh-CN" dirty="0" smtClean="0"/>
          </a:p>
          <a:p>
            <a:r>
              <a:rPr lang="en-US" altLang="zh-CN" dirty="0" smtClean="0"/>
              <a:t>2007 </a:t>
            </a:r>
            <a:r>
              <a:rPr lang="zh-CN" altLang="en-US" dirty="0" smtClean="0"/>
              <a:t>年</a:t>
            </a:r>
            <a:r>
              <a:rPr lang="en-US" altLang="zh-CN" dirty="0" smtClean="0"/>
              <a:t>8 </a:t>
            </a:r>
            <a:r>
              <a:rPr lang="zh-CN" altLang="en-US" dirty="0" smtClean="0"/>
              <a:t>月</a:t>
            </a:r>
            <a:r>
              <a:rPr lang="en-US" altLang="zh-CN" dirty="0" smtClean="0"/>
              <a:t>31 </a:t>
            </a:r>
            <a:r>
              <a:rPr lang="zh-CN" altLang="en-US" dirty="0" smtClean="0"/>
              <a:t>日，美元</a:t>
            </a:r>
            <a:r>
              <a:rPr lang="en-US" altLang="zh-CN" dirty="0" smtClean="0"/>
              <a:t>6 </a:t>
            </a:r>
            <a:r>
              <a:rPr lang="zh-CN" altLang="en-US" dirty="0" smtClean="0"/>
              <a:t>个月期的无风险年利率为</a:t>
            </a:r>
            <a:r>
              <a:rPr lang="en-US" altLang="zh-CN" dirty="0" smtClean="0"/>
              <a:t>4.17% </a:t>
            </a:r>
            <a:r>
              <a:rPr lang="zh-CN" altLang="en-US" dirty="0" smtClean="0"/>
              <a:t>。市场上正在交易一份标的证券为一年期零息债、剩余期限为</a:t>
            </a:r>
            <a:r>
              <a:rPr lang="en-US" altLang="zh-CN" dirty="0" smtClean="0"/>
              <a:t>6 </a:t>
            </a:r>
            <a:r>
              <a:rPr lang="zh-CN" altLang="en-US" dirty="0" smtClean="0"/>
              <a:t>个月的远期合约多头，其交割价格为</a:t>
            </a:r>
            <a:r>
              <a:rPr lang="en-US" altLang="zh-CN" dirty="0" smtClean="0"/>
              <a:t>970 </a:t>
            </a:r>
            <a:r>
              <a:rPr lang="zh-CN" altLang="en-US" dirty="0" smtClean="0"/>
              <a:t>美元，该债券的现价为</a:t>
            </a:r>
            <a:r>
              <a:rPr lang="en-US" altLang="zh-CN" dirty="0" smtClean="0"/>
              <a:t>960 </a:t>
            </a:r>
            <a:r>
              <a:rPr lang="zh-CN" altLang="en-US" dirty="0" smtClean="0"/>
              <a:t>美元。请问对于该远期合约的多头和空头来说，远期价值分别是多少？</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19</a:t>
            </a:fld>
            <a:endParaRPr lang="zh-CN" altLang="en-US" dirty="0"/>
          </a:p>
        </p:txBody>
      </p:sp>
    </p:spTree>
    <p:extLst>
      <p:ext uri="{BB962C8B-B14F-4D97-AF65-F5344CB8AC3E}">
        <p14:creationId xmlns:p14="http://schemas.microsoft.com/office/powerpoint/2010/main" val="700718002"/>
      </p:ext>
    </p:extLst>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预备知识</a:t>
            </a:r>
          </a:p>
          <a:p>
            <a:pPr>
              <a:lnSpc>
                <a:spcPct val="150000"/>
              </a:lnSpc>
            </a:pPr>
            <a:r>
              <a:rPr lang="zh-CN" altLang="en-US" dirty="0" smtClean="0"/>
              <a:t>远期合约的定价</a:t>
            </a:r>
          </a:p>
          <a:p>
            <a:pPr>
              <a:lnSpc>
                <a:spcPct val="150000"/>
              </a:lnSpc>
            </a:pPr>
            <a:r>
              <a:rPr lang="zh-CN" altLang="en-US" dirty="0" smtClean="0"/>
              <a:t>远期与期货价格的一般结论</a:t>
            </a:r>
          </a:p>
          <a:p>
            <a:pPr>
              <a:lnSpc>
                <a:spcPct val="150000"/>
              </a:lnSpc>
            </a:pPr>
            <a:r>
              <a:rPr lang="zh-CN" altLang="en-US" dirty="0" smtClean="0"/>
              <a:t>远期（期货）价格与标的资产现货价格的关系</a:t>
            </a:r>
            <a:endParaRPr lang="zh-CN" altLang="en-US" dirty="0"/>
          </a:p>
        </p:txBody>
      </p:sp>
      <p:sp>
        <p:nvSpPr>
          <p:cNvPr id="6" name="页脚占位符 5"/>
          <p:cNvSpPr>
            <a:spLocks noGrp="1"/>
          </p:cNvSpPr>
          <p:nvPr>
            <p:ph type="ftr" sz="quarter" idx="11"/>
          </p:nvPr>
        </p:nvSpPr>
        <p:spPr/>
        <p:txBody>
          <a:bodyPr/>
          <a:lstStyle/>
          <a:p>
            <a:r>
              <a:rPr lang="en-US" altLang="zh-CN" dirty="0" smtClean="0"/>
              <a:t>Copyright ©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r>
              <a:rPr lang="en-US" altLang="zh-CN" dirty="0" smtClean="0"/>
              <a:t>, 2012</a:t>
            </a:r>
            <a:endParaRPr lang="zh-CN" altLang="en-US" dirty="0"/>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2</a:t>
            </a:fld>
            <a:endParaRPr lang="zh-CN" altLang="en-US" dirty="0"/>
          </a:p>
        </p:txBody>
      </p:sp>
    </p:spTree>
    <p:extLst>
      <p:ext uri="{BB962C8B-B14F-4D97-AF65-F5344CB8AC3E}">
        <p14:creationId xmlns:p14="http://schemas.microsoft.com/office/powerpoint/2010/main" val="1670277322"/>
      </p:ext>
    </p:extLst>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3.1  II</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根据题意，有</a:t>
            </a:r>
            <a:endParaRPr lang="en-US" altLang="zh-CN" dirty="0" smtClean="0"/>
          </a:p>
          <a:p>
            <a:pPr>
              <a:buNone/>
            </a:pPr>
            <a:r>
              <a:rPr lang="en-US" altLang="zh-CN" dirty="0" smtClean="0"/>
              <a:t>       S = 960; K = 970; r = 4.17%; T </a:t>
            </a:r>
            <a:r>
              <a:rPr lang="en-US" altLang="zh-CN" dirty="0" smtClean="0">
                <a:latin typeface="Times New Roman"/>
                <a:cs typeface="Times New Roman"/>
              </a:rPr>
              <a:t>−</a:t>
            </a:r>
            <a:r>
              <a:rPr lang="zh-CN" altLang="en-US" dirty="0" smtClean="0"/>
              <a:t> </a:t>
            </a:r>
            <a:r>
              <a:rPr lang="en-US" altLang="zh-CN" dirty="0" smtClean="0"/>
              <a:t>t = 0:5</a:t>
            </a:r>
          </a:p>
          <a:p>
            <a:r>
              <a:rPr lang="zh-CN" altLang="en-US" dirty="0" smtClean="0"/>
              <a:t>则根据式（ </a:t>
            </a:r>
            <a:r>
              <a:rPr lang="en-US" altLang="zh-CN" dirty="0" smtClean="0"/>
              <a:t>3.1 </a:t>
            </a:r>
            <a:r>
              <a:rPr lang="zh-CN" altLang="en-US" dirty="0" smtClean="0"/>
              <a:t>），该远期合约多头的远期价值</a:t>
            </a:r>
            <a:r>
              <a:rPr lang="en-US" altLang="zh-CN" dirty="0" smtClean="0"/>
              <a:t>f </a:t>
            </a:r>
            <a:r>
              <a:rPr lang="zh-CN" altLang="en-US" dirty="0" smtClean="0"/>
              <a:t>为：</a:t>
            </a:r>
          </a:p>
          <a:p>
            <a:endParaRPr lang="en-US" altLang="zh-CN" dirty="0" smtClean="0"/>
          </a:p>
          <a:p>
            <a:r>
              <a:rPr lang="zh-CN" altLang="en-US" dirty="0" smtClean="0"/>
              <a:t>该远期合约空头的远期价值为</a:t>
            </a:r>
          </a:p>
          <a:p>
            <a:pPr algn="ctr">
              <a:buNone/>
            </a:pPr>
            <a:r>
              <a:rPr lang="en-US" altLang="zh-CN" dirty="0" smtClean="0">
                <a:latin typeface="Times New Roman"/>
                <a:cs typeface="Times New Roman"/>
              </a:rPr>
              <a:t>−</a:t>
            </a:r>
            <a:r>
              <a:rPr lang="en-US" altLang="zh-CN" dirty="0" smtClean="0"/>
              <a:t> f = </a:t>
            </a:r>
            <a:r>
              <a:rPr lang="en-US" altLang="zh-CN" dirty="0" smtClean="0">
                <a:latin typeface="Times New Roman"/>
                <a:cs typeface="Times New Roman"/>
              </a:rPr>
              <a:t>−</a:t>
            </a:r>
            <a:r>
              <a:rPr lang="en-US" altLang="zh-CN" dirty="0" smtClean="0"/>
              <a:t>10.02 </a:t>
            </a:r>
            <a:r>
              <a:rPr lang="zh-CN" altLang="en-US" dirty="0" smtClean="0"/>
              <a:t>美元</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20</a:t>
            </a:fld>
            <a:endParaRPr lang="zh-CN" altLang="en-US" dirty="0"/>
          </a:p>
        </p:txBody>
      </p:sp>
      <p:graphicFrame>
        <p:nvGraphicFramePr>
          <p:cNvPr id="8194" name="Object 6"/>
          <p:cNvGraphicFramePr>
            <a:graphicFrameLocks noChangeAspect="1"/>
          </p:cNvGraphicFramePr>
          <p:nvPr>
            <p:extLst>
              <p:ext uri="{D42A27DB-BD31-4B8C-83A1-F6EECF244321}">
                <p14:modId xmlns:p14="http://schemas.microsoft.com/office/powerpoint/2010/main" val="2275881641"/>
              </p:ext>
            </p:extLst>
          </p:nvPr>
        </p:nvGraphicFramePr>
        <p:xfrm>
          <a:off x="1907704" y="3501008"/>
          <a:ext cx="6120680" cy="432048"/>
        </p:xfrm>
        <a:graphic>
          <a:graphicData uri="http://schemas.openxmlformats.org/presentationml/2006/ole">
            <mc:AlternateContent xmlns:mc="http://schemas.openxmlformats.org/markup-compatibility/2006">
              <mc:Choice xmlns:v="urn:schemas-microsoft-com:vml" Requires="v">
                <p:oleObj spid="_x0000_s6153" name="Equation" r:id="rId3" imgW="3238200" imgH="228600" progId="Equation.3">
                  <p:embed/>
                </p:oleObj>
              </mc:Choice>
              <mc:Fallback>
                <p:oleObj name="Equation" r:id="rId3" imgW="3238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3501008"/>
                        <a:ext cx="612068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60075392"/>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远期价格的期限结构</a:t>
            </a:r>
            <a:endParaRPr lang="zh-CN" altLang="en-US" dirty="0"/>
          </a:p>
        </p:txBody>
      </p:sp>
      <p:sp>
        <p:nvSpPr>
          <p:cNvPr id="8" name="内容占位符 7"/>
          <p:cNvSpPr>
            <a:spLocks noGrp="1"/>
          </p:cNvSpPr>
          <p:nvPr>
            <p:ph idx="1"/>
          </p:nvPr>
        </p:nvSpPr>
        <p:spPr>
          <a:xfrm>
            <a:off x="539552" y="1484784"/>
            <a:ext cx="8229600" cy="4530725"/>
          </a:xfrm>
        </p:spPr>
        <p:txBody>
          <a:bodyPr/>
          <a:lstStyle/>
          <a:p>
            <a:endParaRPr lang="en-US" altLang="zh-CN" dirty="0" smtClean="0"/>
          </a:p>
          <a:p>
            <a:r>
              <a:rPr lang="zh-CN" altLang="en-US" dirty="0" smtClean="0"/>
              <a:t>远期价格的期限结构描述的是不同期限远期价格之间的关系。</a:t>
            </a:r>
            <a:endParaRPr lang="en-US" altLang="zh-CN" dirty="0" smtClean="0"/>
          </a:p>
          <a:p>
            <a:pPr lvl="1"/>
            <a:r>
              <a:rPr lang="en-US" altLang="zh-CN" dirty="0" smtClean="0"/>
              <a:t> </a:t>
            </a:r>
          </a:p>
          <a:p>
            <a:pPr lvl="1"/>
            <a:r>
              <a:rPr lang="en-US" altLang="zh-CN" dirty="0" smtClean="0"/>
              <a:t> </a:t>
            </a:r>
          </a:p>
          <a:p>
            <a:pPr lvl="1"/>
            <a:r>
              <a:rPr lang="en-US" altLang="zh-CN" dirty="0" smtClean="0"/>
              <a:t> </a:t>
            </a:r>
          </a:p>
          <a:p>
            <a:endParaRPr lang="en-US" altLang="zh-CN" dirty="0" smtClean="0"/>
          </a:p>
          <a:p>
            <a:r>
              <a:rPr lang="zh-CN" altLang="en-US" dirty="0" smtClean="0"/>
              <a:t>案例</a:t>
            </a:r>
            <a:r>
              <a:rPr lang="en-US" altLang="zh-CN" dirty="0" smtClean="0"/>
              <a:t>3.3 </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21</a:t>
            </a:fld>
            <a:endParaRPr lang="zh-CN" altLang="en-US" dirty="0"/>
          </a:p>
        </p:txBody>
      </p:sp>
      <p:graphicFrame>
        <p:nvGraphicFramePr>
          <p:cNvPr id="9219" name="Object 16"/>
          <p:cNvGraphicFramePr>
            <a:graphicFrameLocks noChangeAspect="1"/>
          </p:cNvGraphicFramePr>
          <p:nvPr/>
        </p:nvGraphicFramePr>
        <p:xfrm>
          <a:off x="2411760" y="3068960"/>
          <a:ext cx="1559819" cy="432048"/>
        </p:xfrm>
        <a:graphic>
          <a:graphicData uri="http://schemas.openxmlformats.org/presentationml/2006/ole">
            <mc:AlternateContent xmlns:mc="http://schemas.openxmlformats.org/markup-compatibility/2006">
              <mc:Choice xmlns:v="urn:schemas-microsoft-com:vml" Requires="v">
                <p:oleObj spid="_x0000_s7191" name="Equation" r:id="rId3" imgW="748975" imgH="203112" progId="Equation.3">
                  <p:embed/>
                </p:oleObj>
              </mc:Choice>
              <mc:Fallback>
                <p:oleObj name="Equation" r:id="rId3" imgW="748975"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068960"/>
                        <a:ext cx="155981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15"/>
          <p:cNvGraphicFramePr>
            <a:graphicFrameLocks noChangeAspect="1"/>
          </p:cNvGraphicFramePr>
          <p:nvPr/>
        </p:nvGraphicFramePr>
        <p:xfrm>
          <a:off x="2411760" y="3501008"/>
          <a:ext cx="1656184" cy="378556"/>
        </p:xfrm>
        <a:graphic>
          <a:graphicData uri="http://schemas.openxmlformats.org/presentationml/2006/ole">
            <mc:AlternateContent xmlns:mc="http://schemas.openxmlformats.org/markup-compatibility/2006">
              <mc:Choice xmlns:v="urn:schemas-microsoft-com:vml" Requires="v">
                <p:oleObj spid="_x0000_s7192" name="Equation" r:id="rId5" imgW="863280" imgH="203040" progId="Equation.3">
                  <p:embed/>
                </p:oleObj>
              </mc:Choice>
              <mc:Fallback>
                <p:oleObj name="Equation" r:id="rId5" imgW="86328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3501008"/>
                        <a:ext cx="1656184" cy="378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3" name="Object 17"/>
          <p:cNvGraphicFramePr>
            <a:graphicFrameLocks noChangeAspect="1"/>
          </p:cNvGraphicFramePr>
          <p:nvPr/>
        </p:nvGraphicFramePr>
        <p:xfrm>
          <a:off x="2411760" y="3933056"/>
          <a:ext cx="2232248" cy="372041"/>
        </p:xfrm>
        <a:graphic>
          <a:graphicData uri="http://schemas.openxmlformats.org/presentationml/2006/ole">
            <mc:AlternateContent xmlns:mc="http://schemas.openxmlformats.org/markup-compatibility/2006">
              <mc:Choice xmlns:v="urn:schemas-microsoft-com:vml" Requires="v">
                <p:oleObj spid="_x0000_s7193" name="Equation" r:id="rId7" imgW="1206360" imgH="203040" progId="Equation.3">
                  <p:embed/>
                </p:oleObj>
              </mc:Choice>
              <mc:Fallback>
                <p:oleObj name="Equation" r:id="rId7" imgW="120636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3933056"/>
                        <a:ext cx="2232248" cy="3720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7881918"/>
      </p:ext>
    </p:extLst>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已知现金收益的资产</a:t>
            </a:r>
            <a:endParaRPr lang="zh-CN" altLang="en-US" dirty="0"/>
          </a:p>
        </p:txBody>
      </p:sp>
      <p:sp>
        <p:nvSpPr>
          <p:cNvPr id="3" name="内容占位符 2"/>
          <p:cNvSpPr>
            <a:spLocks noGrp="1"/>
          </p:cNvSpPr>
          <p:nvPr>
            <p:ph idx="1"/>
          </p:nvPr>
        </p:nvSpPr>
        <p:spPr/>
        <p:txBody>
          <a:bodyPr>
            <a:normAutofit/>
          </a:bodyPr>
          <a:lstStyle/>
          <a:p>
            <a:r>
              <a:rPr lang="zh-CN" altLang="en-US" dirty="0" smtClean="0"/>
              <a:t>已知现金收益的资产</a:t>
            </a:r>
          </a:p>
          <a:p>
            <a:pPr lvl="1"/>
            <a:r>
              <a:rPr lang="zh-CN" altLang="en-US" dirty="0" smtClean="0"/>
              <a:t>在到期前会产生完全可预测的现金流的资产</a:t>
            </a:r>
            <a:endParaRPr lang="en-US" altLang="zh-CN" dirty="0" smtClean="0"/>
          </a:p>
          <a:p>
            <a:pPr lvl="1"/>
            <a:endParaRPr lang="zh-CN" altLang="en-US" dirty="0" smtClean="0"/>
          </a:p>
          <a:p>
            <a:r>
              <a:rPr lang="zh-CN" altLang="en-US" dirty="0" smtClean="0"/>
              <a:t>例子</a:t>
            </a:r>
          </a:p>
          <a:p>
            <a:pPr lvl="1"/>
            <a:r>
              <a:rPr lang="zh-CN" altLang="en-US" dirty="0" smtClean="0"/>
              <a:t>正现金收益的资产：附息债和支付已知现金红利的股票</a:t>
            </a:r>
          </a:p>
          <a:p>
            <a:pPr lvl="1"/>
            <a:r>
              <a:rPr lang="zh-CN" altLang="en-US" dirty="0" smtClean="0"/>
              <a:t>负现金收益的资产：黄金、白银（支付存储成本）</a:t>
            </a:r>
            <a:endParaRPr lang="en-US" altLang="zh-CN" dirty="0" smtClean="0"/>
          </a:p>
          <a:p>
            <a:pPr lvl="1"/>
            <a:endParaRPr lang="zh-CN" altLang="en-US" dirty="0" smtClean="0"/>
          </a:p>
          <a:p>
            <a:r>
              <a:rPr lang="zh-CN" altLang="en-US" dirty="0" smtClean="0"/>
              <a:t>令已知现金收益的现值为</a:t>
            </a:r>
            <a:r>
              <a:rPr lang="en-US" altLang="zh-CN" dirty="0" smtClean="0"/>
              <a:t>I </a:t>
            </a:r>
            <a:r>
              <a:rPr lang="zh-CN" altLang="en-US" dirty="0" smtClean="0"/>
              <a:t>，对黄金、白银来说， </a:t>
            </a:r>
            <a:r>
              <a:rPr lang="en-US" altLang="zh-CN" dirty="0" smtClean="0"/>
              <a:t>I </a:t>
            </a:r>
            <a:r>
              <a:rPr lang="zh-CN" altLang="en-US" dirty="0" smtClean="0"/>
              <a:t>为负值。</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22</a:t>
            </a:fld>
            <a:endParaRPr lang="zh-CN" altLang="en-US" dirty="0"/>
          </a:p>
        </p:txBody>
      </p:sp>
    </p:spTree>
    <p:extLst>
      <p:ext uri="{BB962C8B-B14F-4D97-AF65-F5344CB8AC3E}">
        <p14:creationId xmlns:p14="http://schemas.microsoft.com/office/powerpoint/2010/main" val="1484626801"/>
      </p:ext>
    </p:extLst>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939336" cy="1143000"/>
          </a:xfrm>
        </p:spPr>
        <p:txBody>
          <a:bodyPr>
            <a:normAutofit/>
          </a:bodyPr>
          <a:lstStyle/>
          <a:p>
            <a:r>
              <a:rPr lang="zh-CN" altLang="en-US" dirty="0" smtClean="0"/>
              <a:t>支付已知现金收益资产的远期价值</a:t>
            </a:r>
            <a:r>
              <a:rPr lang="en-US" altLang="zh-CN" dirty="0" smtClean="0"/>
              <a:t>I</a:t>
            </a:r>
            <a:endParaRPr lang="zh-CN" altLang="en-US" dirty="0"/>
          </a:p>
        </p:txBody>
      </p:sp>
      <p:sp>
        <p:nvSpPr>
          <p:cNvPr id="3" name="内容占位符 2"/>
          <p:cNvSpPr>
            <a:spLocks noGrp="1"/>
          </p:cNvSpPr>
          <p:nvPr>
            <p:ph idx="1"/>
          </p:nvPr>
        </p:nvSpPr>
        <p:spPr>
          <a:xfrm>
            <a:off x="827584" y="1412776"/>
            <a:ext cx="7776864" cy="4813995"/>
          </a:xfrm>
        </p:spPr>
        <p:txBody>
          <a:bodyPr>
            <a:normAutofit/>
          </a:bodyPr>
          <a:lstStyle/>
          <a:p>
            <a:r>
              <a:rPr lang="zh-CN" altLang="en-US" dirty="0" smtClean="0"/>
              <a:t>构建组合：</a:t>
            </a:r>
          </a:p>
          <a:p>
            <a:pPr>
              <a:buNone/>
            </a:pPr>
            <a:r>
              <a:rPr lang="zh-CN" altLang="en-US" dirty="0" smtClean="0">
                <a:solidFill>
                  <a:schemeClr val="bg2">
                    <a:lumMod val="50000"/>
                  </a:schemeClr>
                </a:solidFill>
              </a:rPr>
              <a:t>       </a:t>
            </a:r>
            <a:r>
              <a:rPr lang="zh-CN" altLang="en-US" b="1" dirty="0" smtClean="0">
                <a:solidFill>
                  <a:schemeClr val="bg2">
                    <a:lumMod val="50000"/>
                  </a:schemeClr>
                </a:solidFill>
              </a:rPr>
              <a:t>组合</a:t>
            </a:r>
            <a:r>
              <a:rPr lang="en-US" altLang="zh-CN" b="1" dirty="0" smtClean="0">
                <a:solidFill>
                  <a:schemeClr val="bg2">
                    <a:lumMod val="50000"/>
                  </a:schemeClr>
                </a:solidFill>
              </a:rPr>
              <a:t>A </a:t>
            </a:r>
            <a:r>
              <a:rPr lang="zh-CN" altLang="en-US" b="1" dirty="0" smtClean="0">
                <a:solidFill>
                  <a:schemeClr val="bg2">
                    <a:lumMod val="50000"/>
                  </a:schemeClr>
                </a:solidFill>
              </a:rPr>
              <a:t>： </a:t>
            </a:r>
            <a:r>
              <a:rPr lang="zh-CN" altLang="en-US" dirty="0" smtClean="0"/>
              <a:t>一份远期合约多头加上一笔数额为     </a:t>
            </a:r>
            <a:r>
              <a:rPr lang="en-US" altLang="zh-CN" dirty="0" smtClean="0"/>
              <a:t>       </a:t>
            </a:r>
            <a:r>
              <a:rPr lang="zh-CN" altLang="en-US" dirty="0" smtClean="0"/>
              <a:t>的现金。</a:t>
            </a:r>
          </a:p>
          <a:p>
            <a:pPr>
              <a:buNone/>
            </a:pPr>
            <a:r>
              <a:rPr lang="zh-CN" altLang="en-US" dirty="0" smtClean="0"/>
              <a:t>       </a:t>
            </a:r>
            <a:r>
              <a:rPr lang="zh-CN" altLang="en-US" b="1" dirty="0" smtClean="0">
                <a:solidFill>
                  <a:schemeClr val="bg2">
                    <a:lumMod val="50000"/>
                  </a:schemeClr>
                </a:solidFill>
              </a:rPr>
              <a:t>组合</a:t>
            </a:r>
            <a:r>
              <a:rPr lang="en-US" altLang="zh-CN" b="1" dirty="0" smtClean="0">
                <a:solidFill>
                  <a:schemeClr val="bg2">
                    <a:lumMod val="50000"/>
                  </a:schemeClr>
                </a:solidFill>
              </a:rPr>
              <a:t>B </a:t>
            </a:r>
            <a:r>
              <a:rPr lang="zh-CN" altLang="en-US" b="1" dirty="0" smtClean="0">
                <a:solidFill>
                  <a:schemeClr val="bg2">
                    <a:lumMod val="50000"/>
                  </a:schemeClr>
                </a:solidFill>
              </a:rPr>
              <a:t>： </a:t>
            </a:r>
            <a:r>
              <a:rPr lang="zh-CN" altLang="en-US" dirty="0" smtClean="0"/>
              <a:t>一单位标的证券加上利率为无风险利率、期限为从现在到现金收益派发日、本金为</a:t>
            </a:r>
            <a:r>
              <a:rPr lang="en-US" altLang="zh-CN" dirty="0" smtClean="0"/>
              <a:t>I </a:t>
            </a:r>
            <a:r>
              <a:rPr lang="zh-CN" altLang="en-US" dirty="0" smtClean="0"/>
              <a:t>的负债。</a:t>
            </a:r>
          </a:p>
          <a:p>
            <a:r>
              <a:rPr lang="zh-CN" altLang="en-US" dirty="0" smtClean="0"/>
              <a:t>远期合约到期时，两组合都等于一单位标的资产：</a:t>
            </a:r>
            <a:endParaRPr lang="en-US" altLang="zh-CN" dirty="0" smtClean="0"/>
          </a:p>
          <a:p>
            <a:pPr lvl="1">
              <a:buNone/>
            </a:pPr>
            <a:r>
              <a:rPr lang="en-US" altLang="zh-CN" dirty="0" smtClean="0"/>
              <a:t> </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23</a:t>
            </a:fld>
            <a:endParaRPr lang="zh-CN" altLang="en-US" dirty="0"/>
          </a:p>
        </p:txBody>
      </p:sp>
      <p:graphicFrame>
        <p:nvGraphicFramePr>
          <p:cNvPr id="10242" name="Object 14"/>
          <p:cNvGraphicFramePr>
            <a:graphicFrameLocks noChangeAspect="1"/>
          </p:cNvGraphicFramePr>
          <p:nvPr>
            <p:extLst>
              <p:ext uri="{D42A27DB-BD31-4B8C-83A1-F6EECF244321}">
                <p14:modId xmlns:p14="http://schemas.microsoft.com/office/powerpoint/2010/main" val="3353944615"/>
              </p:ext>
            </p:extLst>
          </p:nvPr>
        </p:nvGraphicFramePr>
        <p:xfrm>
          <a:off x="7812360" y="1844824"/>
          <a:ext cx="936104" cy="448607"/>
        </p:xfrm>
        <a:graphic>
          <a:graphicData uri="http://schemas.openxmlformats.org/presentationml/2006/ole">
            <mc:AlternateContent xmlns:mc="http://schemas.openxmlformats.org/markup-compatibility/2006">
              <mc:Choice xmlns:v="urn:schemas-microsoft-com:vml" Requires="v">
                <p:oleObj spid="_x0000_s8215" name="Equation" r:id="rId3" imgW="545760" imgH="203040" progId="Equation.3">
                  <p:embed/>
                </p:oleObj>
              </mc:Choice>
              <mc:Fallback>
                <p:oleObj name="Equation" r:id="rId3" imgW="5457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360" y="1844824"/>
                        <a:ext cx="936104" cy="4486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extLst>
              <p:ext uri="{D42A27DB-BD31-4B8C-83A1-F6EECF244321}">
                <p14:modId xmlns:p14="http://schemas.microsoft.com/office/powerpoint/2010/main" val="4013674194"/>
              </p:ext>
            </p:extLst>
          </p:nvPr>
        </p:nvGraphicFramePr>
        <p:xfrm>
          <a:off x="3347864" y="4293096"/>
          <a:ext cx="2772308" cy="504056"/>
        </p:xfrm>
        <a:graphic>
          <a:graphicData uri="http://schemas.openxmlformats.org/presentationml/2006/ole">
            <mc:AlternateContent xmlns:mc="http://schemas.openxmlformats.org/markup-compatibility/2006">
              <mc:Choice xmlns:v="urn:schemas-microsoft-com:vml" Requires="v">
                <p:oleObj spid="_x0000_s8216" name="Equation" r:id="rId5" imgW="1257120" imgH="228600" progId="Equation.3">
                  <p:embed/>
                </p:oleObj>
              </mc:Choice>
              <mc:Fallback>
                <p:oleObj name="Equation" r:id="rId5" imgW="12571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4293096"/>
                        <a:ext cx="277230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893760474"/>
              </p:ext>
            </p:extLst>
          </p:nvPr>
        </p:nvGraphicFramePr>
        <p:xfrm>
          <a:off x="3491880" y="4941168"/>
          <a:ext cx="2448272" cy="449683"/>
        </p:xfrm>
        <a:graphic>
          <a:graphicData uri="http://schemas.openxmlformats.org/presentationml/2006/ole">
            <mc:AlternateContent xmlns:mc="http://schemas.openxmlformats.org/markup-compatibility/2006">
              <mc:Choice xmlns:v="urn:schemas-microsoft-com:vml" Requires="v">
                <p:oleObj spid="_x0000_s8217" name="Equation" r:id="rId7" imgW="1244520" imgH="228600" progId="Equation.3">
                  <p:embed/>
                </p:oleObj>
              </mc:Choice>
              <mc:Fallback>
                <p:oleObj name="Equation" r:id="rId7" imgW="124452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1880" y="4941168"/>
                        <a:ext cx="2448272" cy="44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69579558"/>
      </p:ext>
    </p:extLst>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支付已知现金收益资产的远期价值</a:t>
            </a:r>
            <a:r>
              <a:rPr lang="en-US" altLang="zh-CN" dirty="0" smtClean="0"/>
              <a:t>II</a:t>
            </a:r>
            <a:endParaRPr lang="zh-CN" altLang="en-US" dirty="0"/>
          </a:p>
        </p:txBody>
      </p:sp>
      <p:sp>
        <p:nvSpPr>
          <p:cNvPr id="3" name="内容占位符 2"/>
          <p:cNvSpPr>
            <a:spLocks noGrp="1"/>
          </p:cNvSpPr>
          <p:nvPr>
            <p:ph idx="1"/>
          </p:nvPr>
        </p:nvSpPr>
        <p:spPr>
          <a:xfrm>
            <a:off x="457200" y="1600200"/>
            <a:ext cx="8507288" cy="4530725"/>
          </a:xfrm>
        </p:spPr>
        <p:txBody>
          <a:bodyPr>
            <a:normAutofit/>
          </a:bodyPr>
          <a:lstStyle/>
          <a:p>
            <a:r>
              <a:rPr lang="zh-CN" altLang="en-US" dirty="0" smtClean="0"/>
              <a:t>两种理解：</a:t>
            </a:r>
          </a:p>
          <a:p>
            <a:pPr lvl="1"/>
            <a:r>
              <a:rPr lang="zh-CN" altLang="en-US" dirty="0" smtClean="0"/>
              <a:t>支付已知现金收益资产的远期合约多头价值等于标的证券现货价格扣除现金收益现值后的余额与交割价格现值之差。</a:t>
            </a:r>
          </a:p>
          <a:p>
            <a:pPr lvl="1"/>
            <a:r>
              <a:rPr lang="zh-CN" altLang="en-US" dirty="0" smtClean="0"/>
              <a:t>一单位支付已知现金收益资产的远期合约多头可由一单位标的资产和   </a:t>
            </a:r>
            <a:r>
              <a:rPr lang="en-US" altLang="zh-CN" dirty="0" smtClean="0"/>
              <a:t>                    </a:t>
            </a:r>
            <a:r>
              <a:rPr lang="zh-CN" altLang="en-US" dirty="0" smtClean="0"/>
              <a:t>单位无风险负债构成。</a:t>
            </a:r>
            <a:endParaRPr lang="en-US" altLang="zh-CN" dirty="0" smtClean="0"/>
          </a:p>
          <a:p>
            <a:pPr lvl="1"/>
            <a:endParaRPr lang="zh-CN" altLang="en-US" dirty="0" smtClean="0"/>
          </a:p>
          <a:p>
            <a:r>
              <a:rPr lang="zh-CN" altLang="en-US" dirty="0" smtClean="0"/>
              <a:t>由于使用的是</a:t>
            </a:r>
            <a:r>
              <a:rPr lang="en-US" altLang="zh-CN" dirty="0" smtClean="0"/>
              <a:t>I </a:t>
            </a:r>
            <a:r>
              <a:rPr lang="zh-CN" altLang="en-US" dirty="0" smtClean="0"/>
              <a:t>的现值，所以支付一次和多次现金收益的处理方法相同。</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24</a:t>
            </a:fld>
            <a:endParaRPr lang="zh-CN" altLang="en-US" dirty="0"/>
          </a:p>
        </p:txBody>
      </p:sp>
      <p:graphicFrame>
        <p:nvGraphicFramePr>
          <p:cNvPr id="11266" name="Object 2"/>
          <p:cNvGraphicFramePr>
            <a:graphicFrameLocks noChangeAspect="1"/>
          </p:cNvGraphicFramePr>
          <p:nvPr>
            <p:extLst>
              <p:ext uri="{D42A27DB-BD31-4B8C-83A1-F6EECF244321}">
                <p14:modId xmlns:p14="http://schemas.microsoft.com/office/powerpoint/2010/main" val="3383456965"/>
              </p:ext>
            </p:extLst>
          </p:nvPr>
        </p:nvGraphicFramePr>
        <p:xfrm>
          <a:off x="2051720" y="3140968"/>
          <a:ext cx="1350150" cy="360040"/>
        </p:xfrm>
        <a:graphic>
          <a:graphicData uri="http://schemas.openxmlformats.org/presentationml/2006/ole">
            <mc:AlternateContent xmlns:mc="http://schemas.openxmlformats.org/markup-compatibility/2006">
              <mc:Choice xmlns:v="urn:schemas-microsoft-com:vml" Requires="v">
                <p:oleObj spid="_x0000_s9225" name="Equation" r:id="rId3" imgW="761760" imgH="203040" progId="Equation.3">
                  <p:embed/>
                </p:oleObj>
              </mc:Choice>
              <mc:Fallback>
                <p:oleObj name="Equation" r:id="rId3" imgW="7617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140968"/>
                        <a:ext cx="135015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41972037"/>
      </p:ext>
    </p:extLst>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76672"/>
            <a:ext cx="8424936" cy="1143000"/>
          </a:xfrm>
        </p:spPr>
        <p:txBody>
          <a:bodyPr/>
          <a:lstStyle/>
          <a:p>
            <a:r>
              <a:rPr lang="zh-CN" altLang="en-US" dirty="0" smtClean="0"/>
              <a:t>支付已知现金收益资产的现货－远期平价公式</a:t>
            </a:r>
            <a:endParaRPr lang="zh-CN" altLang="en-US" dirty="0"/>
          </a:p>
        </p:txBody>
      </p:sp>
      <p:sp>
        <p:nvSpPr>
          <p:cNvPr id="8" name="内容占位符 7"/>
          <p:cNvSpPr>
            <a:spLocks noGrp="1"/>
          </p:cNvSpPr>
          <p:nvPr>
            <p:ph idx="1"/>
          </p:nvPr>
        </p:nvSpPr>
        <p:spPr/>
        <p:txBody>
          <a:bodyPr/>
          <a:lstStyle/>
          <a:p>
            <a:pPr>
              <a:buNone/>
            </a:pPr>
            <a:endParaRPr lang="en-US" altLang="zh-CN" dirty="0" smtClean="0"/>
          </a:p>
          <a:p>
            <a:r>
              <a:rPr lang="zh-CN" altLang="en-US" dirty="0" smtClean="0"/>
              <a:t>根据</a:t>
            </a:r>
            <a:r>
              <a:rPr lang="en-US" altLang="zh-CN" dirty="0" smtClean="0"/>
              <a:t>F </a:t>
            </a:r>
            <a:r>
              <a:rPr lang="zh-CN" altLang="en-US" dirty="0" smtClean="0"/>
              <a:t>的定义，可从上式求得：</a:t>
            </a:r>
            <a:endParaRPr lang="en-US" altLang="zh-CN" dirty="0" smtClean="0"/>
          </a:p>
          <a:p>
            <a:endParaRPr lang="en-US" altLang="zh-CN" dirty="0" smtClean="0"/>
          </a:p>
          <a:p>
            <a:endParaRPr lang="en-US" altLang="zh-CN" dirty="0" smtClean="0"/>
          </a:p>
          <a:p>
            <a:r>
              <a:rPr lang="zh-CN" altLang="en-US" dirty="0" smtClean="0"/>
              <a:t>公式的理解：支付已知现金收益资产的远期价格等于标的证券现货价格与已知现金收益现值差额的无风险终值。</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25</a:t>
            </a:fld>
            <a:endParaRPr lang="zh-CN" altLang="en-US" dirty="0"/>
          </a:p>
        </p:txBody>
      </p:sp>
      <p:graphicFrame>
        <p:nvGraphicFramePr>
          <p:cNvPr id="12290" name="Object 12"/>
          <p:cNvGraphicFramePr>
            <a:graphicFrameLocks noChangeAspect="1"/>
          </p:cNvGraphicFramePr>
          <p:nvPr/>
        </p:nvGraphicFramePr>
        <p:xfrm>
          <a:off x="3347864" y="2852936"/>
          <a:ext cx="2592288" cy="548955"/>
        </p:xfrm>
        <a:graphic>
          <a:graphicData uri="http://schemas.openxmlformats.org/presentationml/2006/ole">
            <mc:AlternateContent xmlns:mc="http://schemas.openxmlformats.org/markup-compatibility/2006">
              <mc:Choice xmlns:v="urn:schemas-microsoft-com:vml" Requires="v">
                <p:oleObj spid="_x0000_s10248" name="Equation" r:id="rId3" imgW="1054080" imgH="228600" progId="Equation.3">
                  <p:embed/>
                </p:oleObj>
              </mc:Choice>
              <mc:Fallback>
                <p:oleObj name="Equation" r:id="rId3" imgW="10540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852936"/>
                        <a:ext cx="2592288" cy="5489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6094941"/>
      </p:ext>
    </p:extLst>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反证法</a:t>
            </a:r>
            <a:endParaRPr lang="zh-CN" altLang="en-US" dirty="0"/>
          </a:p>
        </p:txBody>
      </p:sp>
      <p:sp>
        <p:nvSpPr>
          <p:cNvPr id="8" name="内容占位符 7"/>
          <p:cNvSpPr>
            <a:spLocks noGrp="1"/>
          </p:cNvSpPr>
          <p:nvPr>
            <p:ph idx="1"/>
          </p:nvPr>
        </p:nvSpPr>
        <p:spPr/>
        <p:txBody>
          <a:bodyPr/>
          <a:lstStyle/>
          <a:p>
            <a:endParaRPr lang="en-US" altLang="zh-CN" dirty="0" smtClean="0"/>
          </a:p>
          <a:p>
            <a:endParaRPr lang="en-US" altLang="zh-CN" dirty="0" smtClean="0"/>
          </a:p>
          <a:p>
            <a:r>
              <a:rPr lang="en-US" altLang="zh-CN" dirty="0" smtClean="0"/>
              <a:t> </a:t>
            </a:r>
          </a:p>
          <a:p>
            <a:endParaRPr lang="en-US" altLang="zh-CN" dirty="0" smtClean="0"/>
          </a:p>
          <a:p>
            <a:r>
              <a:rPr lang="en-US" altLang="zh-CN" dirty="0" smtClean="0"/>
              <a:t> </a:t>
            </a:r>
          </a:p>
          <a:p>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26</a:t>
            </a:fld>
            <a:endParaRPr lang="zh-CN" altLang="en-US" dirty="0"/>
          </a:p>
        </p:txBody>
      </p:sp>
      <p:graphicFrame>
        <p:nvGraphicFramePr>
          <p:cNvPr id="13315" name="Object 2"/>
          <p:cNvGraphicFramePr>
            <a:graphicFrameLocks noChangeAspect="1"/>
          </p:cNvGraphicFramePr>
          <p:nvPr/>
        </p:nvGraphicFramePr>
        <p:xfrm>
          <a:off x="1835696" y="2708920"/>
          <a:ext cx="2548284" cy="504056"/>
        </p:xfrm>
        <a:graphic>
          <a:graphicData uri="http://schemas.openxmlformats.org/presentationml/2006/ole">
            <mc:AlternateContent xmlns:mc="http://schemas.openxmlformats.org/markup-compatibility/2006">
              <mc:Choice xmlns:v="urn:schemas-microsoft-com:vml" Requires="v">
                <p:oleObj spid="_x0000_s11278" name="Equation" r:id="rId3" imgW="1155600" imgH="228600" progId="Equation.3">
                  <p:embed/>
                </p:oleObj>
              </mc:Choice>
              <mc:Fallback>
                <p:oleObj name="Equation" r:id="rId3" imgW="1155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708920"/>
                        <a:ext cx="2548284"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7" name="Object 3"/>
          <p:cNvGraphicFramePr>
            <a:graphicFrameLocks noChangeAspect="1"/>
          </p:cNvGraphicFramePr>
          <p:nvPr/>
        </p:nvGraphicFramePr>
        <p:xfrm>
          <a:off x="1835696" y="3573016"/>
          <a:ext cx="2548284" cy="504056"/>
        </p:xfrm>
        <a:graphic>
          <a:graphicData uri="http://schemas.openxmlformats.org/presentationml/2006/ole">
            <mc:AlternateContent xmlns:mc="http://schemas.openxmlformats.org/markup-compatibility/2006">
              <mc:Choice xmlns:v="urn:schemas-microsoft-com:vml" Requires="v">
                <p:oleObj spid="_x0000_s11279" name="Equation" r:id="rId5" imgW="1155600" imgH="228600" progId="Equation.3">
                  <p:embed/>
                </p:oleObj>
              </mc:Choice>
              <mc:Fallback>
                <p:oleObj name="Equation" r:id="rId5" imgW="1155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3573016"/>
                        <a:ext cx="2548284"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95240166"/>
      </p:ext>
    </p:extLst>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3.5</a:t>
            </a:r>
            <a:endParaRPr lang="zh-CN" altLang="en-US" dirty="0"/>
          </a:p>
        </p:txBody>
      </p:sp>
      <p:sp>
        <p:nvSpPr>
          <p:cNvPr id="8" name="内容占位符 7"/>
          <p:cNvSpPr>
            <a:spLocks noGrp="1"/>
          </p:cNvSpPr>
          <p:nvPr>
            <p:ph idx="1"/>
          </p:nvPr>
        </p:nvSpPr>
        <p:spPr/>
        <p:txBody>
          <a:bodyPr/>
          <a:lstStyle/>
          <a:p>
            <a:r>
              <a:rPr lang="zh-CN" altLang="en-US" dirty="0" smtClean="0"/>
              <a:t>假设黄金现货价为每盎司</a:t>
            </a:r>
            <a:r>
              <a:rPr lang="en-US" altLang="zh-CN" dirty="0" smtClean="0"/>
              <a:t>733 </a:t>
            </a:r>
            <a:r>
              <a:rPr lang="zh-CN" altLang="en-US" dirty="0" smtClean="0"/>
              <a:t>美元，其存储成本为每年每盎司</a:t>
            </a:r>
            <a:r>
              <a:rPr lang="en-US" altLang="zh-CN" dirty="0" smtClean="0"/>
              <a:t>2 </a:t>
            </a:r>
            <a:r>
              <a:rPr lang="zh-CN" altLang="en-US" dirty="0" smtClean="0"/>
              <a:t>美元，一年后支付，美元一年期无风险利率为</a:t>
            </a:r>
            <a:r>
              <a:rPr lang="en-US" altLang="zh-CN" dirty="0" smtClean="0"/>
              <a:t>4% </a:t>
            </a:r>
            <a:r>
              <a:rPr lang="zh-CN" altLang="en-US" dirty="0" smtClean="0"/>
              <a:t>。</a:t>
            </a:r>
            <a:endParaRPr lang="en-US" altLang="zh-CN" dirty="0" smtClean="0"/>
          </a:p>
          <a:p>
            <a:endParaRPr lang="zh-CN" altLang="en-US" dirty="0" smtClean="0"/>
          </a:p>
          <a:p>
            <a:r>
              <a:rPr lang="zh-CN" altLang="en-US" dirty="0" smtClean="0"/>
              <a:t>那么一年期黄金期货的理论价格为</a:t>
            </a:r>
            <a:endParaRPr lang="en-US" altLang="zh-CN" dirty="0" smtClean="0"/>
          </a:p>
          <a:p>
            <a:pPr marL="0" indent="0">
              <a:buNone/>
            </a:pPr>
            <a:endParaRPr lang="zh-CN" altLang="en-US" dirty="0" smtClean="0"/>
          </a:p>
          <a:p>
            <a:r>
              <a:rPr lang="zh-CN" altLang="en-US" dirty="0" smtClean="0"/>
              <a:t>其中，                      ，故</a:t>
            </a:r>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27</a:t>
            </a:fld>
            <a:endParaRPr lang="zh-CN" altLang="en-US" dirty="0"/>
          </a:p>
        </p:txBody>
      </p:sp>
      <p:graphicFrame>
        <p:nvGraphicFramePr>
          <p:cNvPr id="14338" name="Object 2"/>
          <p:cNvGraphicFramePr>
            <a:graphicFrameLocks noChangeAspect="1"/>
          </p:cNvGraphicFramePr>
          <p:nvPr>
            <p:extLst>
              <p:ext uri="{D42A27DB-BD31-4B8C-83A1-F6EECF244321}">
                <p14:modId xmlns:p14="http://schemas.microsoft.com/office/powerpoint/2010/main" val="2015659070"/>
              </p:ext>
            </p:extLst>
          </p:nvPr>
        </p:nvGraphicFramePr>
        <p:xfrm>
          <a:off x="2627784" y="3789040"/>
          <a:ext cx="4680519" cy="526558"/>
        </p:xfrm>
        <a:graphic>
          <a:graphicData uri="http://schemas.openxmlformats.org/presentationml/2006/ole">
            <mc:AlternateContent xmlns:mc="http://schemas.openxmlformats.org/markup-compatibility/2006">
              <mc:Choice xmlns:v="urn:schemas-microsoft-com:vml" Requires="v">
                <p:oleObj spid="_x0000_s12311" name="Equation" r:id="rId3" imgW="2031840" imgH="228600" progId="Equation.3">
                  <p:embed/>
                </p:oleObj>
              </mc:Choice>
              <mc:Fallback>
                <p:oleObj name="Equation" r:id="rId3" imgW="20318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789040"/>
                        <a:ext cx="4680519" cy="526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15"/>
          <p:cNvGraphicFramePr>
            <a:graphicFrameLocks noChangeAspect="1"/>
          </p:cNvGraphicFramePr>
          <p:nvPr>
            <p:extLst>
              <p:ext uri="{D42A27DB-BD31-4B8C-83A1-F6EECF244321}">
                <p14:modId xmlns:p14="http://schemas.microsoft.com/office/powerpoint/2010/main" val="2214964159"/>
              </p:ext>
            </p:extLst>
          </p:nvPr>
        </p:nvGraphicFramePr>
        <p:xfrm>
          <a:off x="1691680" y="4221088"/>
          <a:ext cx="1800200" cy="479114"/>
        </p:xfrm>
        <a:graphic>
          <a:graphicData uri="http://schemas.openxmlformats.org/presentationml/2006/ole">
            <mc:AlternateContent xmlns:mc="http://schemas.openxmlformats.org/markup-compatibility/2006">
              <mc:Choice xmlns:v="urn:schemas-microsoft-com:vml" Requires="v">
                <p:oleObj spid="_x0000_s12312" name="Equation" r:id="rId5" imgW="761760" imgH="203040" progId="Equation.3">
                  <p:embed/>
                </p:oleObj>
              </mc:Choice>
              <mc:Fallback>
                <p:oleObj name="Equation" r:id="rId5" imgW="76176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4221088"/>
                        <a:ext cx="1800200" cy="479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5"/>
          <p:cNvGraphicFramePr>
            <a:graphicFrameLocks noChangeAspect="1"/>
          </p:cNvGraphicFramePr>
          <p:nvPr>
            <p:extLst>
              <p:ext uri="{D42A27DB-BD31-4B8C-83A1-F6EECF244321}">
                <p14:modId xmlns:p14="http://schemas.microsoft.com/office/powerpoint/2010/main" val="2885106158"/>
              </p:ext>
            </p:extLst>
          </p:nvPr>
        </p:nvGraphicFramePr>
        <p:xfrm>
          <a:off x="1946275" y="5013325"/>
          <a:ext cx="5629275" cy="503238"/>
        </p:xfrm>
        <a:graphic>
          <a:graphicData uri="http://schemas.openxmlformats.org/presentationml/2006/ole">
            <mc:AlternateContent xmlns:mc="http://schemas.openxmlformats.org/markup-compatibility/2006">
              <mc:Choice xmlns:v="urn:schemas-microsoft-com:vml" Requires="v">
                <p:oleObj spid="_x0000_s12313" name="Equation" r:id="rId7" imgW="2552400" imgH="228600" progId="Equation.DSMT4">
                  <p:embed/>
                </p:oleObj>
              </mc:Choice>
              <mc:Fallback>
                <p:oleObj name="Equation" r:id="rId7" imgW="2552400" imgH="228600" progId="Equation.DSMT4">
                  <p:embed/>
                  <p:pic>
                    <p:nvPicPr>
                      <p:cNvPr id="0" name=""/>
                      <p:cNvPicPr>
                        <a:picLocks noChangeAspect="1" noChangeArrowheads="1"/>
                      </p:cNvPicPr>
                      <p:nvPr/>
                    </p:nvPicPr>
                    <p:blipFill>
                      <a:blip r:embed="rId8"/>
                      <a:srcRect/>
                      <a:stretch>
                        <a:fillRect/>
                      </a:stretch>
                    </p:blipFill>
                    <p:spPr bwMode="auto">
                      <a:xfrm>
                        <a:off x="1946275" y="5013325"/>
                        <a:ext cx="56292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66685171"/>
      </p:ext>
    </p:extLst>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支付已知收益率的资产</a:t>
            </a:r>
            <a:endParaRPr lang="zh-CN" altLang="en-US" dirty="0"/>
          </a:p>
        </p:txBody>
      </p:sp>
      <p:sp>
        <p:nvSpPr>
          <p:cNvPr id="3" name="内容占位符 2"/>
          <p:cNvSpPr>
            <a:spLocks noGrp="1"/>
          </p:cNvSpPr>
          <p:nvPr>
            <p:ph idx="1"/>
          </p:nvPr>
        </p:nvSpPr>
        <p:spPr>
          <a:xfrm>
            <a:off x="827584" y="1556792"/>
            <a:ext cx="7704856" cy="4525963"/>
          </a:xfrm>
        </p:spPr>
        <p:txBody>
          <a:bodyPr>
            <a:normAutofit/>
          </a:bodyPr>
          <a:lstStyle/>
          <a:p>
            <a:r>
              <a:rPr lang="zh-CN" altLang="en-US" dirty="0" smtClean="0"/>
              <a:t>支付已知收益率的资产</a:t>
            </a:r>
          </a:p>
          <a:p>
            <a:pPr lvl="1"/>
            <a:r>
              <a:rPr lang="zh-CN" altLang="en-US" dirty="0" smtClean="0"/>
              <a:t>在远期到期前将产生与该资产现货价格成一定比率的收益的资产</a:t>
            </a:r>
            <a:endParaRPr lang="en-US" altLang="zh-CN" dirty="0" smtClean="0"/>
          </a:p>
          <a:p>
            <a:pPr lvl="1"/>
            <a:endParaRPr lang="zh-CN" altLang="en-US" dirty="0" smtClean="0"/>
          </a:p>
          <a:p>
            <a:r>
              <a:rPr lang="zh-CN" altLang="en-US" dirty="0" smtClean="0"/>
              <a:t>支付已知收益率资产的远期合约</a:t>
            </a:r>
          </a:p>
          <a:p>
            <a:pPr lvl="1"/>
            <a:r>
              <a:rPr lang="zh-CN" altLang="en-US" dirty="0" smtClean="0"/>
              <a:t>外汇远期和期货：外汇发行国的无风险利率</a:t>
            </a:r>
          </a:p>
          <a:p>
            <a:pPr lvl="1"/>
            <a:r>
              <a:rPr lang="zh-CN" altLang="en-US" dirty="0" smtClean="0"/>
              <a:t>股指期货：市场平均红利率或零，取决于股指计算方式</a:t>
            </a:r>
          </a:p>
          <a:p>
            <a:pPr lvl="1"/>
            <a:r>
              <a:rPr lang="zh-CN" altLang="en-US" dirty="0" smtClean="0"/>
              <a:t>远期利率协议：本国的无风险利率</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28</a:t>
            </a:fld>
            <a:endParaRPr lang="zh-CN" altLang="en-US" dirty="0"/>
          </a:p>
        </p:txBody>
      </p:sp>
    </p:spTree>
    <p:extLst>
      <p:ext uri="{BB962C8B-B14F-4D97-AF65-F5344CB8AC3E}">
        <p14:creationId xmlns:p14="http://schemas.microsoft.com/office/powerpoint/2010/main" val="2284142484"/>
      </p:ext>
    </p:extLst>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支付已知收益率的资产</a:t>
            </a:r>
            <a:r>
              <a:rPr lang="en-US" altLang="zh-CN" dirty="0" smtClean="0"/>
              <a:t>I</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建立组合：</a:t>
            </a:r>
          </a:p>
          <a:p>
            <a:pPr>
              <a:buNone/>
            </a:pPr>
            <a:r>
              <a:rPr lang="zh-CN" altLang="en-US" dirty="0" smtClean="0"/>
              <a:t>        </a:t>
            </a:r>
            <a:r>
              <a:rPr lang="zh-CN" altLang="en-US" dirty="0" smtClean="0">
                <a:solidFill>
                  <a:schemeClr val="bg2">
                    <a:lumMod val="50000"/>
                  </a:schemeClr>
                </a:solidFill>
              </a:rPr>
              <a:t>组合</a:t>
            </a:r>
            <a:r>
              <a:rPr lang="en-US" altLang="zh-CN" dirty="0" smtClean="0">
                <a:solidFill>
                  <a:schemeClr val="bg2">
                    <a:lumMod val="50000"/>
                  </a:schemeClr>
                </a:solidFill>
              </a:rPr>
              <a:t>A </a:t>
            </a:r>
            <a:r>
              <a:rPr lang="zh-CN" altLang="en-US" dirty="0" smtClean="0">
                <a:solidFill>
                  <a:schemeClr val="bg2">
                    <a:lumMod val="50000"/>
                  </a:schemeClr>
                </a:solidFill>
              </a:rPr>
              <a:t>：</a:t>
            </a:r>
            <a:r>
              <a:rPr lang="zh-CN" altLang="en-US" dirty="0" smtClean="0"/>
              <a:t> 一份远期合约多头加上一笔数额为</a:t>
            </a:r>
          </a:p>
          <a:p>
            <a:pPr>
              <a:buNone/>
            </a:pPr>
            <a:r>
              <a:rPr lang="zh-CN" altLang="en-US" dirty="0" smtClean="0"/>
              <a:t>                                           的现金；</a:t>
            </a:r>
          </a:p>
          <a:p>
            <a:pPr>
              <a:buNone/>
            </a:pPr>
            <a:r>
              <a:rPr lang="zh-CN" altLang="en-US" dirty="0" smtClean="0"/>
              <a:t>        </a:t>
            </a:r>
            <a:r>
              <a:rPr lang="zh-CN" altLang="en-US" dirty="0" smtClean="0">
                <a:solidFill>
                  <a:schemeClr val="bg2">
                    <a:lumMod val="50000"/>
                  </a:schemeClr>
                </a:solidFill>
              </a:rPr>
              <a:t>组合</a:t>
            </a:r>
            <a:r>
              <a:rPr lang="en-US" altLang="zh-CN" dirty="0" smtClean="0">
                <a:solidFill>
                  <a:schemeClr val="bg2">
                    <a:lumMod val="50000"/>
                  </a:schemeClr>
                </a:solidFill>
              </a:rPr>
              <a:t>B </a:t>
            </a:r>
            <a:r>
              <a:rPr lang="zh-CN" altLang="en-US" dirty="0" smtClean="0">
                <a:solidFill>
                  <a:schemeClr val="bg2">
                    <a:lumMod val="50000"/>
                  </a:schemeClr>
                </a:solidFill>
              </a:rPr>
              <a:t>：                   </a:t>
            </a:r>
            <a:r>
              <a:rPr lang="zh-CN" altLang="en-US" dirty="0" smtClean="0"/>
              <a:t>单位证券并且所有收入都 </a:t>
            </a:r>
            <a:endParaRPr lang="en-US" altLang="zh-CN" dirty="0" smtClean="0"/>
          </a:p>
          <a:p>
            <a:pPr>
              <a:buNone/>
            </a:pPr>
            <a:r>
              <a:rPr lang="en-US" altLang="zh-CN" dirty="0" smtClean="0"/>
              <a:t>                           </a:t>
            </a:r>
            <a:r>
              <a:rPr lang="zh-CN" altLang="en-US" dirty="0" smtClean="0"/>
              <a:t>再投资于该证券，其中</a:t>
            </a:r>
            <a:r>
              <a:rPr lang="en-US" altLang="zh-CN" dirty="0" smtClean="0"/>
              <a:t>q </a:t>
            </a:r>
            <a:r>
              <a:rPr lang="zh-CN" altLang="en-US" dirty="0" smtClean="0"/>
              <a:t>为该资产</a:t>
            </a:r>
            <a:endParaRPr lang="en-US" altLang="zh-CN" dirty="0" smtClean="0"/>
          </a:p>
          <a:p>
            <a:pPr>
              <a:buNone/>
            </a:pPr>
            <a:r>
              <a:rPr lang="en-US" altLang="zh-CN" dirty="0" smtClean="0"/>
              <a:t>                           </a:t>
            </a:r>
            <a:r>
              <a:rPr lang="zh-CN" altLang="en-US" dirty="0" smtClean="0"/>
              <a:t>按连续复利计算的已知收益率。</a:t>
            </a:r>
          </a:p>
          <a:p>
            <a:endParaRPr lang="en-US" altLang="zh-CN" dirty="0" smtClean="0"/>
          </a:p>
          <a:p>
            <a:r>
              <a:rPr lang="zh-CN" altLang="en-US" dirty="0" smtClean="0"/>
              <a:t>两种组合现值相等：</a:t>
            </a:r>
            <a:endParaRPr lang="en-US" altLang="zh-CN" dirty="0" smtClean="0"/>
          </a:p>
          <a:p>
            <a:pPr lvl="1">
              <a:buNone/>
            </a:pPr>
            <a:r>
              <a:rPr lang="en-US" altLang="zh-CN" dirty="0" smtClean="0"/>
              <a:t> </a:t>
            </a:r>
            <a:endParaRPr lang="en-US" altLang="zh-CN" dirty="0"/>
          </a:p>
          <a:p>
            <a:pPr lvl="1">
              <a:buNone/>
            </a:pPr>
            <a:r>
              <a:rPr lang="en-US" altLang="zh-CN" dirty="0" smtClean="0"/>
              <a:t> </a:t>
            </a:r>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11" name="灯片编号占位符 10"/>
          <p:cNvSpPr>
            <a:spLocks noGrp="1"/>
          </p:cNvSpPr>
          <p:nvPr>
            <p:ph type="sldNum" sz="quarter" idx="12"/>
          </p:nvPr>
        </p:nvSpPr>
        <p:spPr/>
        <p:txBody>
          <a:bodyPr/>
          <a:lstStyle/>
          <a:p>
            <a:fld id="{7A0B34B9-D817-47F5-9B8C-94F2D5E9BE68}" type="slidenum">
              <a:rPr lang="zh-CN" altLang="en-US" smtClean="0"/>
              <a:pPr/>
              <a:t>29</a:t>
            </a:fld>
            <a:endParaRPr lang="zh-CN" altLang="en-US" dirty="0"/>
          </a:p>
        </p:txBody>
      </p:sp>
      <p:graphicFrame>
        <p:nvGraphicFramePr>
          <p:cNvPr id="15362" name="Object 14"/>
          <p:cNvGraphicFramePr>
            <a:graphicFrameLocks noChangeAspect="1"/>
          </p:cNvGraphicFramePr>
          <p:nvPr>
            <p:extLst>
              <p:ext uri="{D42A27DB-BD31-4B8C-83A1-F6EECF244321}">
                <p14:modId xmlns:p14="http://schemas.microsoft.com/office/powerpoint/2010/main" val="488702048"/>
              </p:ext>
            </p:extLst>
          </p:nvPr>
        </p:nvGraphicFramePr>
        <p:xfrm>
          <a:off x="2483768" y="2420888"/>
          <a:ext cx="1157753" cy="432048"/>
        </p:xfrm>
        <a:graphic>
          <a:graphicData uri="http://schemas.openxmlformats.org/presentationml/2006/ole">
            <mc:AlternateContent xmlns:mc="http://schemas.openxmlformats.org/markup-compatibility/2006">
              <mc:Choice xmlns:v="urn:schemas-microsoft-com:vml" Requires="v">
                <p:oleObj spid="_x0000_s13342" name="Equation" r:id="rId3" imgW="545760" imgH="203040" progId="Equation.3">
                  <p:embed/>
                </p:oleObj>
              </mc:Choice>
              <mc:Fallback>
                <p:oleObj name="Equation" r:id="rId3" imgW="5457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420888"/>
                        <a:ext cx="1157753"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15"/>
          <p:cNvGraphicFramePr>
            <a:graphicFrameLocks noChangeAspect="1"/>
          </p:cNvGraphicFramePr>
          <p:nvPr>
            <p:extLst>
              <p:ext uri="{D42A27DB-BD31-4B8C-83A1-F6EECF244321}">
                <p14:modId xmlns:p14="http://schemas.microsoft.com/office/powerpoint/2010/main" val="2961840548"/>
              </p:ext>
            </p:extLst>
          </p:nvPr>
        </p:nvGraphicFramePr>
        <p:xfrm>
          <a:off x="2627784" y="2852936"/>
          <a:ext cx="1080120" cy="492942"/>
        </p:xfrm>
        <a:graphic>
          <a:graphicData uri="http://schemas.openxmlformats.org/presentationml/2006/ole">
            <mc:AlternateContent xmlns:mc="http://schemas.openxmlformats.org/markup-compatibility/2006">
              <mc:Choice xmlns:v="urn:schemas-microsoft-com:vml" Requires="v">
                <p:oleObj spid="_x0000_s13343" name="Equation" r:id="rId5" imgW="444240" imgH="203040" progId="Equation.3">
                  <p:embed/>
                </p:oleObj>
              </mc:Choice>
              <mc:Fallback>
                <p:oleObj name="Equation" r:id="rId5" imgW="44424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2852936"/>
                        <a:ext cx="1080120" cy="49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16"/>
          <p:cNvGraphicFramePr>
            <a:graphicFrameLocks noChangeAspect="1"/>
          </p:cNvGraphicFramePr>
          <p:nvPr/>
        </p:nvGraphicFramePr>
        <p:xfrm>
          <a:off x="3131840" y="5157192"/>
          <a:ext cx="2880320" cy="446946"/>
        </p:xfrm>
        <a:graphic>
          <a:graphicData uri="http://schemas.openxmlformats.org/presentationml/2006/ole">
            <mc:AlternateContent xmlns:mc="http://schemas.openxmlformats.org/markup-compatibility/2006">
              <mc:Choice xmlns:v="urn:schemas-microsoft-com:vml" Requires="v">
                <p:oleObj spid="_x0000_s13344" name="Equation" r:id="rId7" imgW="1434960" imgH="228600" progId="Equation.3">
                  <p:embed/>
                </p:oleObj>
              </mc:Choice>
              <mc:Fallback>
                <p:oleObj name="Equation" r:id="rId7" imgW="14349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1840" y="5157192"/>
                        <a:ext cx="2880320" cy="4469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17"/>
          <p:cNvGraphicFramePr>
            <a:graphicFrameLocks noChangeAspect="1"/>
          </p:cNvGraphicFramePr>
          <p:nvPr/>
        </p:nvGraphicFramePr>
        <p:xfrm>
          <a:off x="3131840" y="5661248"/>
          <a:ext cx="2952328" cy="462606"/>
        </p:xfrm>
        <a:graphic>
          <a:graphicData uri="http://schemas.openxmlformats.org/presentationml/2006/ole">
            <mc:AlternateContent xmlns:mc="http://schemas.openxmlformats.org/markup-compatibility/2006">
              <mc:Choice xmlns:v="urn:schemas-microsoft-com:vml" Requires="v">
                <p:oleObj spid="_x0000_s13345" name="Equation" r:id="rId9" imgW="1434960" imgH="228600" progId="Equation.3">
                  <p:embed/>
                </p:oleObj>
              </mc:Choice>
              <mc:Fallback>
                <p:oleObj name="Equation" r:id="rId9" imgW="143496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1840" y="5661248"/>
                        <a:ext cx="2952328" cy="4626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8485334"/>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395536" y="980728"/>
            <a:ext cx="8229600" cy="4530725"/>
          </a:xfrm>
        </p:spPr>
        <p:txBody>
          <a:bodyPr/>
          <a:lstStyle/>
          <a:p>
            <a:pPr>
              <a:lnSpc>
                <a:spcPct val="150000"/>
              </a:lnSpc>
            </a:pPr>
            <a:endParaRPr lang="en-US" altLang="zh-CN" dirty="0" smtClean="0"/>
          </a:p>
          <a:p>
            <a:pPr>
              <a:lnSpc>
                <a:spcPct val="150000"/>
              </a:lnSpc>
            </a:pPr>
            <a:r>
              <a:rPr lang="zh-CN" altLang="en-US" dirty="0" smtClean="0"/>
              <a:t>预备知识</a:t>
            </a:r>
          </a:p>
          <a:p>
            <a:pPr>
              <a:lnSpc>
                <a:spcPct val="150000"/>
              </a:lnSpc>
            </a:pPr>
            <a:r>
              <a:rPr lang="zh-CN" altLang="en-US" dirty="0" smtClean="0">
                <a:solidFill>
                  <a:schemeClr val="bg1">
                    <a:lumMod val="65000"/>
                  </a:schemeClr>
                </a:solidFill>
              </a:rPr>
              <a:t>远期合约的定价</a:t>
            </a:r>
          </a:p>
          <a:p>
            <a:pPr>
              <a:lnSpc>
                <a:spcPct val="150000"/>
              </a:lnSpc>
            </a:pPr>
            <a:r>
              <a:rPr lang="zh-CN" altLang="en-US" dirty="0" smtClean="0">
                <a:solidFill>
                  <a:schemeClr val="bg1">
                    <a:lumMod val="65000"/>
                  </a:schemeClr>
                </a:solidFill>
              </a:rPr>
              <a:t>远期与期货价格的一般结论</a:t>
            </a:r>
          </a:p>
          <a:p>
            <a:pPr>
              <a:lnSpc>
                <a:spcPct val="150000"/>
              </a:lnSpc>
            </a:pPr>
            <a:r>
              <a:rPr lang="zh-CN" altLang="en-US" dirty="0" smtClean="0">
                <a:solidFill>
                  <a:schemeClr val="bg1">
                    <a:lumMod val="65000"/>
                  </a:schemeClr>
                </a:solidFill>
              </a:rPr>
              <a:t>远期（期货）价格与标的资产现货价格的关系</a:t>
            </a:r>
            <a:endParaRPr lang="zh-CN" altLang="en-US" dirty="0">
              <a:solidFill>
                <a:schemeClr val="bg1">
                  <a:lumMod val="65000"/>
                </a:schemeClr>
              </a:solidFill>
            </a:endParaRPr>
          </a:p>
        </p:txBody>
      </p:sp>
      <p:sp>
        <p:nvSpPr>
          <p:cNvPr id="6" name="页脚占位符 5"/>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3</a:t>
            </a:fld>
            <a:endParaRPr lang="zh-CN" altLang="en-US" dirty="0"/>
          </a:p>
        </p:txBody>
      </p:sp>
    </p:spTree>
    <p:extLst>
      <p:ext uri="{BB962C8B-B14F-4D97-AF65-F5344CB8AC3E}">
        <p14:creationId xmlns:p14="http://schemas.microsoft.com/office/powerpoint/2010/main" val="3931232988"/>
      </p:ext>
    </p:extLst>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支付已知收益率的资产</a:t>
            </a:r>
            <a:r>
              <a:rPr lang="en-US" altLang="zh-CN" dirty="0" smtClean="0"/>
              <a:t>II</a:t>
            </a:r>
            <a:endParaRPr lang="zh-CN" altLang="en-US" dirty="0"/>
          </a:p>
        </p:txBody>
      </p:sp>
      <p:sp>
        <p:nvSpPr>
          <p:cNvPr id="3" name="内容占位符 2"/>
          <p:cNvSpPr>
            <a:spLocks noGrp="1"/>
          </p:cNvSpPr>
          <p:nvPr>
            <p:ph idx="1"/>
          </p:nvPr>
        </p:nvSpPr>
        <p:spPr/>
        <p:txBody>
          <a:bodyPr/>
          <a:lstStyle/>
          <a:p>
            <a:pPr>
              <a:buNone/>
            </a:pPr>
            <a:endParaRPr lang="en-US" altLang="zh-CN" dirty="0" smtClean="0"/>
          </a:p>
          <a:p>
            <a:r>
              <a:rPr lang="zh-CN" altLang="en-US" dirty="0" smtClean="0"/>
              <a:t>两种理解：</a:t>
            </a:r>
          </a:p>
          <a:p>
            <a:pPr lvl="1"/>
            <a:r>
              <a:rPr lang="zh-CN" altLang="en-US" dirty="0" smtClean="0"/>
              <a:t>支付已知红利率资产的远期合约多头价值等于    </a:t>
            </a:r>
            <a:endParaRPr lang="en-US" altLang="zh-CN" dirty="0" smtClean="0"/>
          </a:p>
          <a:p>
            <a:pPr lvl="1">
              <a:buNone/>
            </a:pPr>
            <a:r>
              <a:rPr lang="en-US" altLang="zh-CN" dirty="0" smtClean="0"/>
              <a:t>                       </a:t>
            </a:r>
            <a:r>
              <a:rPr lang="zh-CN" altLang="en-US" dirty="0" smtClean="0"/>
              <a:t>单位证券的现值与交割价现值之差。</a:t>
            </a:r>
          </a:p>
          <a:p>
            <a:pPr lvl="1"/>
            <a:r>
              <a:rPr lang="zh-CN" altLang="en-US" dirty="0" smtClean="0"/>
              <a:t>一单位支付已知红利率资产的远期合约多头可由              </a:t>
            </a:r>
            <a:endParaRPr lang="en-US" altLang="zh-CN" dirty="0" smtClean="0"/>
          </a:p>
          <a:p>
            <a:pPr lvl="1">
              <a:buNone/>
            </a:pPr>
            <a:r>
              <a:rPr lang="en-US" altLang="zh-CN" dirty="0" smtClean="0"/>
              <a:t>                      </a:t>
            </a:r>
            <a:r>
              <a:rPr lang="zh-CN" altLang="en-US" dirty="0" smtClean="0"/>
              <a:t>单位标的资产和    </a:t>
            </a:r>
            <a:r>
              <a:rPr lang="en-US" altLang="zh-CN" dirty="0" smtClean="0"/>
              <a:t>              </a:t>
            </a:r>
            <a:r>
              <a:rPr lang="zh-CN" altLang="en-US" dirty="0" smtClean="0"/>
              <a:t>单位无风险负债构成。</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10" name="灯片编号占位符 9"/>
          <p:cNvSpPr>
            <a:spLocks noGrp="1"/>
          </p:cNvSpPr>
          <p:nvPr>
            <p:ph type="sldNum" sz="quarter" idx="12"/>
          </p:nvPr>
        </p:nvSpPr>
        <p:spPr/>
        <p:txBody>
          <a:bodyPr/>
          <a:lstStyle/>
          <a:p>
            <a:fld id="{7A0B34B9-D817-47F5-9B8C-94F2D5E9BE68}" type="slidenum">
              <a:rPr lang="zh-CN" altLang="en-US" smtClean="0"/>
              <a:pPr/>
              <a:t>30</a:t>
            </a:fld>
            <a:endParaRPr lang="zh-CN" altLang="en-US" dirty="0"/>
          </a:p>
        </p:txBody>
      </p:sp>
      <p:graphicFrame>
        <p:nvGraphicFramePr>
          <p:cNvPr id="16386" name="Object 13"/>
          <p:cNvGraphicFramePr>
            <a:graphicFrameLocks noChangeAspect="1"/>
          </p:cNvGraphicFramePr>
          <p:nvPr>
            <p:extLst>
              <p:ext uri="{D42A27DB-BD31-4B8C-83A1-F6EECF244321}">
                <p14:modId xmlns:p14="http://schemas.microsoft.com/office/powerpoint/2010/main" val="3594744283"/>
              </p:ext>
            </p:extLst>
          </p:nvPr>
        </p:nvGraphicFramePr>
        <p:xfrm>
          <a:off x="1115616" y="2924944"/>
          <a:ext cx="1101967" cy="504056"/>
        </p:xfrm>
        <a:graphic>
          <a:graphicData uri="http://schemas.openxmlformats.org/presentationml/2006/ole">
            <mc:AlternateContent xmlns:mc="http://schemas.openxmlformats.org/markup-compatibility/2006">
              <mc:Choice xmlns:v="urn:schemas-microsoft-com:vml" Requires="v">
                <p:oleObj spid="_x0000_s14359" name="Equation" r:id="rId3" imgW="444240" imgH="203040" progId="Equation.3">
                  <p:embed/>
                </p:oleObj>
              </mc:Choice>
              <mc:Fallback>
                <p:oleObj name="Equation" r:id="rId3" imgW="44424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924944"/>
                        <a:ext cx="1101967"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14"/>
          <p:cNvGraphicFramePr>
            <a:graphicFrameLocks noChangeAspect="1"/>
          </p:cNvGraphicFramePr>
          <p:nvPr>
            <p:extLst>
              <p:ext uri="{D42A27DB-BD31-4B8C-83A1-F6EECF244321}">
                <p14:modId xmlns:p14="http://schemas.microsoft.com/office/powerpoint/2010/main" val="3195130041"/>
              </p:ext>
            </p:extLst>
          </p:nvPr>
        </p:nvGraphicFramePr>
        <p:xfrm>
          <a:off x="1115616" y="3645024"/>
          <a:ext cx="1152128" cy="529470"/>
        </p:xfrm>
        <a:graphic>
          <a:graphicData uri="http://schemas.openxmlformats.org/presentationml/2006/ole">
            <mc:AlternateContent xmlns:mc="http://schemas.openxmlformats.org/markup-compatibility/2006">
              <mc:Choice xmlns:v="urn:schemas-microsoft-com:vml" Requires="v">
                <p:oleObj spid="_x0000_s14360" name="Equation" r:id="rId5" imgW="444240" imgH="203040" progId="Equation.3">
                  <p:embed/>
                </p:oleObj>
              </mc:Choice>
              <mc:Fallback>
                <p:oleObj name="Equation" r:id="rId5" imgW="44424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3645024"/>
                        <a:ext cx="1152128" cy="529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15"/>
          <p:cNvGraphicFramePr>
            <a:graphicFrameLocks noChangeAspect="1"/>
          </p:cNvGraphicFramePr>
          <p:nvPr>
            <p:extLst>
              <p:ext uri="{D42A27DB-BD31-4B8C-83A1-F6EECF244321}">
                <p14:modId xmlns:p14="http://schemas.microsoft.com/office/powerpoint/2010/main" val="1194298554"/>
              </p:ext>
            </p:extLst>
          </p:nvPr>
        </p:nvGraphicFramePr>
        <p:xfrm>
          <a:off x="4139952" y="3717032"/>
          <a:ext cx="1159540" cy="432048"/>
        </p:xfrm>
        <a:graphic>
          <a:graphicData uri="http://schemas.openxmlformats.org/presentationml/2006/ole">
            <mc:AlternateContent xmlns:mc="http://schemas.openxmlformats.org/markup-compatibility/2006">
              <mc:Choice xmlns:v="urn:schemas-microsoft-com:vml" Requires="v">
                <p:oleObj spid="_x0000_s14361" name="Equation" r:id="rId7" imgW="545760" imgH="203040" progId="Equation.3">
                  <p:embed/>
                </p:oleObj>
              </mc:Choice>
              <mc:Fallback>
                <p:oleObj name="Equation" r:id="rId7" imgW="54576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9952" y="3717032"/>
                        <a:ext cx="1159540"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4048436"/>
      </p:ext>
    </p:extLst>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支付已知收益率的资产</a:t>
            </a:r>
            <a:r>
              <a:rPr lang="en-US" altLang="zh-CN" dirty="0" smtClean="0"/>
              <a:t>III</a:t>
            </a:r>
            <a:endParaRPr lang="zh-CN" altLang="en-US" dirty="0"/>
          </a:p>
        </p:txBody>
      </p:sp>
      <p:sp>
        <p:nvSpPr>
          <p:cNvPr id="3" name="内容占位符 2"/>
          <p:cNvSpPr>
            <a:spLocks noGrp="1"/>
          </p:cNvSpPr>
          <p:nvPr>
            <p:ph idx="1"/>
          </p:nvPr>
        </p:nvSpPr>
        <p:spPr/>
        <p:txBody>
          <a:bodyPr/>
          <a:lstStyle/>
          <a:p>
            <a:endParaRPr lang="en-US" altLang="zh-CN" dirty="0" smtClean="0"/>
          </a:p>
          <a:p>
            <a:pPr>
              <a:buNone/>
            </a:pPr>
            <a:endParaRPr lang="en-US" altLang="zh-CN" dirty="0" smtClean="0"/>
          </a:p>
          <a:p>
            <a:r>
              <a:rPr lang="zh-CN" altLang="en-US" dirty="0" smtClean="0"/>
              <a:t>因此支付已知收益率资产的远期价格为</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31</a:t>
            </a:fld>
            <a:endParaRPr lang="zh-CN" altLang="en-US" dirty="0"/>
          </a:p>
        </p:txBody>
      </p:sp>
      <p:graphicFrame>
        <p:nvGraphicFramePr>
          <p:cNvPr id="17410" name="Object 11"/>
          <p:cNvGraphicFramePr>
            <a:graphicFrameLocks noChangeAspect="1"/>
          </p:cNvGraphicFramePr>
          <p:nvPr/>
        </p:nvGraphicFramePr>
        <p:xfrm>
          <a:off x="2987824" y="3501008"/>
          <a:ext cx="2268252" cy="504056"/>
        </p:xfrm>
        <a:graphic>
          <a:graphicData uri="http://schemas.openxmlformats.org/presentationml/2006/ole">
            <mc:AlternateContent xmlns:mc="http://schemas.openxmlformats.org/markup-compatibility/2006">
              <mc:Choice xmlns:v="urn:schemas-microsoft-com:vml" Requires="v">
                <p:oleObj spid="_x0000_s15368" name="Equation" r:id="rId3" imgW="901440" imgH="203040" progId="Equation.3">
                  <p:embed/>
                </p:oleObj>
              </mc:Choice>
              <mc:Fallback>
                <p:oleObj name="Equation" r:id="rId3" imgW="90144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501008"/>
                        <a:ext cx="2268252"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72177156"/>
      </p:ext>
    </p:extLst>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3.6</a:t>
            </a:r>
            <a:endParaRPr lang="zh-CN" altLang="en-US" dirty="0"/>
          </a:p>
        </p:txBody>
      </p:sp>
      <p:sp>
        <p:nvSpPr>
          <p:cNvPr id="3" name="内容占位符 2"/>
          <p:cNvSpPr>
            <a:spLocks noGrp="1"/>
          </p:cNvSpPr>
          <p:nvPr>
            <p:ph idx="1"/>
          </p:nvPr>
        </p:nvSpPr>
        <p:spPr/>
        <p:txBody>
          <a:bodyPr>
            <a:normAutofit/>
          </a:bodyPr>
          <a:lstStyle/>
          <a:p>
            <a:r>
              <a:rPr lang="en-US" altLang="zh-CN" dirty="0" smtClean="0"/>
              <a:t>2007 </a:t>
            </a:r>
            <a:r>
              <a:rPr lang="zh-CN" altLang="en-US" dirty="0" smtClean="0"/>
              <a:t>年</a:t>
            </a:r>
            <a:r>
              <a:rPr lang="en-US" altLang="zh-CN" dirty="0" smtClean="0"/>
              <a:t>9 </a:t>
            </a:r>
            <a:r>
              <a:rPr lang="zh-CN" altLang="en-US" dirty="0" smtClean="0"/>
              <a:t>月</a:t>
            </a:r>
            <a:r>
              <a:rPr lang="en-US" altLang="zh-CN" dirty="0" smtClean="0"/>
              <a:t>20 </a:t>
            </a:r>
            <a:r>
              <a:rPr lang="zh-CN" altLang="en-US" dirty="0" smtClean="0"/>
              <a:t>日，美元</a:t>
            </a:r>
            <a:r>
              <a:rPr lang="en-US" altLang="zh-CN" dirty="0" smtClean="0"/>
              <a:t>3 </a:t>
            </a:r>
            <a:r>
              <a:rPr lang="zh-CN" altLang="en-US" dirty="0" smtClean="0"/>
              <a:t>个月期无风险年利率为</a:t>
            </a:r>
            <a:r>
              <a:rPr lang="en-US" altLang="zh-CN" dirty="0" smtClean="0"/>
              <a:t>3.77% </a:t>
            </a:r>
            <a:r>
              <a:rPr lang="zh-CN" altLang="en-US" dirty="0" smtClean="0"/>
              <a:t>，</a:t>
            </a:r>
            <a:r>
              <a:rPr lang="en-US" altLang="zh-CN" dirty="0" smtClean="0"/>
              <a:t>S&amp;P500 </a:t>
            </a:r>
            <a:r>
              <a:rPr lang="zh-CN" altLang="en-US" dirty="0" smtClean="0"/>
              <a:t>指数预期红利收益率为</a:t>
            </a:r>
            <a:r>
              <a:rPr lang="en-US" altLang="zh-CN" dirty="0" smtClean="0"/>
              <a:t>1.66% </a:t>
            </a:r>
            <a:r>
              <a:rPr lang="zh-CN" altLang="en-US" dirty="0" smtClean="0"/>
              <a:t>。当</a:t>
            </a:r>
            <a:r>
              <a:rPr lang="en-US" altLang="zh-CN" dirty="0" smtClean="0"/>
              <a:t>S&amp;P500 </a:t>
            </a:r>
            <a:r>
              <a:rPr lang="zh-CN" altLang="en-US" dirty="0" smtClean="0"/>
              <a:t>指数为</a:t>
            </a:r>
            <a:r>
              <a:rPr lang="en-US" altLang="zh-CN" dirty="0" smtClean="0"/>
              <a:t>1518.75 </a:t>
            </a:r>
            <a:r>
              <a:rPr lang="zh-CN" altLang="en-US" dirty="0" smtClean="0"/>
              <a:t>点时，</a:t>
            </a:r>
            <a:r>
              <a:rPr lang="en-US" altLang="zh-CN" dirty="0" smtClean="0"/>
              <a:t>2007 </a:t>
            </a:r>
            <a:r>
              <a:rPr lang="zh-CN" altLang="en-US" dirty="0" smtClean="0"/>
              <a:t>年</a:t>
            </a:r>
            <a:r>
              <a:rPr lang="en-US" altLang="zh-CN" dirty="0" smtClean="0"/>
              <a:t>12 </a:t>
            </a:r>
            <a:r>
              <a:rPr lang="zh-CN" altLang="en-US" dirty="0" smtClean="0"/>
              <a:t>月到期的</a:t>
            </a:r>
            <a:r>
              <a:rPr lang="en-US" altLang="zh-CN" dirty="0" smtClean="0"/>
              <a:t>S&amp;P500 </a:t>
            </a:r>
            <a:r>
              <a:rPr lang="zh-CN" altLang="en-US" dirty="0" smtClean="0"/>
              <a:t>指数期货</a:t>
            </a:r>
            <a:r>
              <a:rPr lang="en-US" altLang="zh-CN" dirty="0" smtClean="0"/>
              <a:t>SPZ7 </a:t>
            </a:r>
            <a:r>
              <a:rPr lang="zh-CN" altLang="en-US" dirty="0" smtClean="0"/>
              <a:t>相应的理论价格应为多少？</a:t>
            </a:r>
            <a:endParaRPr lang="en-US" altLang="zh-CN" dirty="0" smtClean="0"/>
          </a:p>
          <a:p>
            <a:endParaRPr lang="zh-CN" altLang="en-US" dirty="0" smtClean="0"/>
          </a:p>
          <a:p>
            <a:r>
              <a:rPr lang="zh-CN" altLang="en-US" dirty="0" smtClean="0"/>
              <a:t>由于</a:t>
            </a:r>
            <a:r>
              <a:rPr lang="en-US" altLang="zh-CN" dirty="0" smtClean="0"/>
              <a:t>S&amp;P500 </a:t>
            </a:r>
            <a:r>
              <a:rPr lang="zh-CN" altLang="en-US" dirty="0" smtClean="0"/>
              <a:t>指数期货总在到期月的第三个星期五到期，故此剩余期限为</a:t>
            </a:r>
            <a:r>
              <a:rPr lang="en-US" altLang="zh-CN" dirty="0" smtClean="0"/>
              <a:t>3 </a:t>
            </a:r>
            <a:r>
              <a:rPr lang="zh-CN" altLang="en-US" dirty="0" smtClean="0"/>
              <a:t>个月，</a:t>
            </a:r>
            <a:r>
              <a:rPr lang="en-US" altLang="zh-CN" dirty="0" smtClean="0"/>
              <a:t>SPZ7 </a:t>
            </a:r>
            <a:r>
              <a:rPr lang="zh-CN" altLang="en-US" dirty="0" smtClean="0"/>
              <a:t>理论价格应为</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32</a:t>
            </a:fld>
            <a:endParaRPr lang="zh-CN" altLang="en-US" dirty="0"/>
          </a:p>
        </p:txBody>
      </p:sp>
      <p:graphicFrame>
        <p:nvGraphicFramePr>
          <p:cNvPr id="18435" name="Object 2"/>
          <p:cNvGraphicFramePr>
            <a:graphicFrameLocks noChangeAspect="1"/>
          </p:cNvGraphicFramePr>
          <p:nvPr>
            <p:extLst>
              <p:ext uri="{D42A27DB-BD31-4B8C-83A1-F6EECF244321}">
                <p14:modId xmlns:p14="http://schemas.microsoft.com/office/powerpoint/2010/main" val="2217748986"/>
              </p:ext>
            </p:extLst>
          </p:nvPr>
        </p:nvGraphicFramePr>
        <p:xfrm>
          <a:off x="1619672" y="4941168"/>
          <a:ext cx="6615735" cy="432048"/>
        </p:xfrm>
        <a:graphic>
          <a:graphicData uri="http://schemas.openxmlformats.org/presentationml/2006/ole">
            <mc:AlternateContent xmlns:mc="http://schemas.openxmlformats.org/markup-compatibility/2006">
              <mc:Choice xmlns:v="urn:schemas-microsoft-com:vml" Requires="v">
                <p:oleObj spid="_x0000_s16392" name="Equation" r:id="rId3" imgW="3111480" imgH="203040" progId="Equation.3">
                  <p:embed/>
                </p:oleObj>
              </mc:Choice>
              <mc:Fallback>
                <p:oleObj name="Equation" r:id="rId3" imgW="31114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4941168"/>
                        <a:ext cx="6615735"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15317480"/>
      </p:ext>
    </p:extLst>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a:lnSpc>
                <a:spcPct val="150000"/>
              </a:lnSpc>
            </a:pPr>
            <a:endParaRPr lang="en-US" altLang="zh-CN" dirty="0" smtClean="0">
              <a:solidFill>
                <a:schemeClr val="bg1">
                  <a:lumMod val="65000"/>
                </a:schemeClr>
              </a:solidFill>
            </a:endParaRPr>
          </a:p>
          <a:p>
            <a:pPr>
              <a:lnSpc>
                <a:spcPct val="150000"/>
              </a:lnSpc>
            </a:pPr>
            <a:r>
              <a:rPr lang="zh-CN" altLang="en-US" dirty="0" smtClean="0">
                <a:solidFill>
                  <a:schemeClr val="bg1">
                    <a:lumMod val="65000"/>
                  </a:schemeClr>
                </a:solidFill>
              </a:rPr>
              <a:t>预备知识</a:t>
            </a:r>
          </a:p>
          <a:p>
            <a:pPr>
              <a:lnSpc>
                <a:spcPct val="150000"/>
              </a:lnSpc>
            </a:pPr>
            <a:r>
              <a:rPr lang="zh-CN" altLang="en-US" dirty="0" smtClean="0">
                <a:solidFill>
                  <a:schemeClr val="bg1">
                    <a:lumMod val="65000"/>
                  </a:schemeClr>
                </a:solidFill>
              </a:rPr>
              <a:t>远期合约的定价</a:t>
            </a:r>
          </a:p>
          <a:p>
            <a:pPr>
              <a:lnSpc>
                <a:spcPct val="150000"/>
              </a:lnSpc>
            </a:pPr>
            <a:r>
              <a:rPr lang="zh-CN" altLang="en-US" dirty="0" smtClean="0"/>
              <a:t>远期与期货价格的一般结论</a:t>
            </a:r>
          </a:p>
          <a:p>
            <a:pPr>
              <a:lnSpc>
                <a:spcPct val="150000"/>
              </a:lnSpc>
            </a:pPr>
            <a:r>
              <a:rPr lang="zh-CN" altLang="en-US" dirty="0" smtClean="0">
                <a:solidFill>
                  <a:schemeClr val="bg1">
                    <a:lumMod val="65000"/>
                  </a:schemeClr>
                </a:solidFill>
              </a:rPr>
              <a:t>远期（期货）价格与标的资产现货价格的关系</a:t>
            </a:r>
            <a:endParaRPr lang="zh-CN" altLang="en-US" dirty="0">
              <a:solidFill>
                <a:schemeClr val="bg1">
                  <a:lumMod val="65000"/>
                </a:schemeClr>
              </a:solidFill>
            </a:endParaRPr>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7" name="灯片编号占位符 6"/>
          <p:cNvSpPr>
            <a:spLocks noGrp="1"/>
          </p:cNvSpPr>
          <p:nvPr>
            <p:ph type="sldNum" sz="quarter" idx="12"/>
          </p:nvPr>
        </p:nvSpPr>
        <p:spPr/>
        <p:txBody>
          <a:bodyPr/>
          <a:lstStyle/>
          <a:p>
            <a:fld id="{7A0B34B9-D817-47F5-9B8C-94F2D5E9BE68}" type="slidenum">
              <a:rPr lang="zh-CN" altLang="en-US" smtClean="0"/>
              <a:pPr/>
              <a:t>33</a:t>
            </a:fld>
            <a:endParaRPr lang="zh-CN" altLang="en-US" dirty="0"/>
          </a:p>
        </p:txBody>
      </p:sp>
    </p:spTree>
    <p:extLst>
      <p:ext uri="{BB962C8B-B14F-4D97-AF65-F5344CB8AC3E}">
        <p14:creationId xmlns:p14="http://schemas.microsoft.com/office/powerpoint/2010/main" val="2234486799"/>
      </p:ext>
    </p:extLst>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持有成本</a:t>
            </a:r>
            <a:r>
              <a:rPr lang="en-US" altLang="zh-CN" dirty="0" smtClean="0"/>
              <a:t>I</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持有成本（</a:t>
            </a:r>
            <a:r>
              <a:rPr lang="en-US" altLang="zh-CN" dirty="0" smtClean="0"/>
              <a:t>Cost of Carry</a:t>
            </a:r>
            <a:r>
              <a:rPr lang="zh-CN" altLang="en-US" dirty="0" smtClean="0"/>
              <a:t>）</a:t>
            </a:r>
          </a:p>
          <a:p>
            <a:pPr marL="344487" lvl="1" indent="0">
              <a:buNone/>
            </a:pPr>
            <a:r>
              <a:rPr lang="en-US" altLang="zh-CN" dirty="0" smtClean="0"/>
              <a:t>= </a:t>
            </a:r>
            <a:r>
              <a:rPr lang="zh-CN" altLang="en-US" dirty="0" smtClean="0"/>
              <a:t>保存成本</a:t>
            </a:r>
            <a:r>
              <a:rPr lang="en-US" altLang="zh-CN" dirty="0" smtClean="0"/>
              <a:t>+ </a:t>
            </a:r>
            <a:r>
              <a:rPr lang="zh-CN" altLang="en-US" dirty="0" smtClean="0"/>
              <a:t>利息成本 </a:t>
            </a:r>
            <a:r>
              <a:rPr lang="zh-CN" altLang="en-US" dirty="0" smtClean="0">
                <a:latin typeface="Times New Roman"/>
                <a:cs typeface="Times New Roman"/>
              </a:rPr>
              <a:t>−</a:t>
            </a:r>
            <a:r>
              <a:rPr lang="zh-CN" altLang="en-US" dirty="0" smtClean="0"/>
              <a:t> 标的资产在合约期限内的收益</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7" name="灯片编号占位符 6"/>
          <p:cNvSpPr>
            <a:spLocks noGrp="1"/>
          </p:cNvSpPr>
          <p:nvPr>
            <p:ph type="sldNum" sz="quarter" idx="12"/>
          </p:nvPr>
        </p:nvSpPr>
        <p:spPr/>
        <p:txBody>
          <a:bodyPr/>
          <a:lstStyle/>
          <a:p>
            <a:fld id="{7A0B34B9-D817-47F5-9B8C-94F2D5E9BE68}" type="slidenum">
              <a:rPr lang="zh-CN" altLang="en-US" smtClean="0"/>
              <a:pPr/>
              <a:t>34</a:t>
            </a:fld>
            <a:endParaRPr lang="zh-CN" altLang="en-US" dirty="0"/>
          </a:p>
        </p:txBody>
      </p:sp>
    </p:spTree>
    <p:extLst>
      <p:ext uri="{BB962C8B-B14F-4D97-AF65-F5344CB8AC3E}">
        <p14:creationId xmlns:p14="http://schemas.microsoft.com/office/powerpoint/2010/main" val="2855152260"/>
      </p:ext>
    </p:extLst>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持有成本</a:t>
            </a:r>
            <a:r>
              <a:rPr lang="en-US" altLang="zh-CN" dirty="0" smtClean="0"/>
              <a:t>II</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smtClean="0"/>
              </a:p>
              <a:p>
                <a:r>
                  <a:rPr lang="zh-CN" altLang="en-US" dirty="0" smtClean="0"/>
                  <a:t>例子：</a:t>
                </a:r>
              </a:p>
              <a:p>
                <a:pPr lvl="1"/>
                <a:r>
                  <a:rPr lang="zh-CN" altLang="en-US" dirty="0" smtClean="0"/>
                  <a:t>不支付红利的股票，没有保存成本和收益，所以持有成本就是利息成本</a:t>
                </a:r>
                <a:r>
                  <a:rPr lang="en-US" altLang="zh-CN" dirty="0" smtClean="0"/>
                  <a:t>r</a:t>
                </a:r>
              </a:p>
              <a:p>
                <a:pPr lvl="1"/>
                <a:r>
                  <a:rPr lang="zh-CN" altLang="en-US" dirty="0" smtClean="0"/>
                  <a:t>股票指数的持有成本是</a:t>
                </a:r>
                <a:r>
                  <a:rPr lang="en-US" altLang="zh-CN" dirty="0" smtClean="0"/>
                  <a:t>r </a:t>
                </a:r>
                <a:r>
                  <a:rPr lang="zh-CN" altLang="en-US" dirty="0" smtClean="0">
                    <a:latin typeface="Times New Roman"/>
                    <a:cs typeface="Times New Roman"/>
                  </a:rPr>
                  <a:t>−</a:t>
                </a:r>
                <a:r>
                  <a:rPr lang="zh-CN" altLang="en-US" dirty="0" smtClean="0"/>
                  <a:t>  </a:t>
                </a:r>
                <a:r>
                  <a:rPr lang="en-US" altLang="zh-CN" dirty="0" smtClean="0"/>
                  <a:t>q</a:t>
                </a:r>
              </a:p>
              <a:p>
                <a:pPr lvl="1"/>
                <a:r>
                  <a:rPr lang="zh-CN" altLang="en-US" dirty="0" smtClean="0"/>
                  <a:t>外币的持有成本是</a:t>
                </a:r>
                <a14:m>
                  <m:oMath xmlns:m="http://schemas.openxmlformats.org/officeDocument/2006/math">
                    <m:r>
                      <a:rPr lang="en-US" altLang="zh-CN" b="0" i="1" smtClean="0">
                        <a:latin typeface="Cambria Math"/>
                        <a:cs typeface="Times New Roman"/>
                      </a:rPr>
                      <m:t>𝑟</m:t>
                    </m:r>
                    <m:r>
                      <a:rPr lang="en-US" altLang="zh-CN" b="0" i="1" smtClean="0">
                        <a:latin typeface="Cambria Math"/>
                        <a:cs typeface="Times New Roman"/>
                      </a:rPr>
                      <m:t>−</m:t>
                    </m:r>
                    <m:sSub>
                      <m:sSubPr>
                        <m:ctrlPr>
                          <a:rPr lang="en-US" altLang="zh-CN" b="0" i="1" smtClean="0">
                            <a:latin typeface="Cambria Math"/>
                            <a:cs typeface="Times New Roman"/>
                          </a:rPr>
                        </m:ctrlPr>
                      </m:sSubPr>
                      <m:e>
                        <m:r>
                          <a:rPr lang="en-US" altLang="zh-CN" b="0" i="1" smtClean="0">
                            <a:latin typeface="Cambria Math"/>
                            <a:cs typeface="Times New Roman"/>
                          </a:rPr>
                          <m:t>𝑟</m:t>
                        </m:r>
                      </m:e>
                      <m:sub>
                        <m:r>
                          <a:rPr lang="en-US" altLang="zh-CN" b="0" i="1" smtClean="0">
                            <a:latin typeface="Cambria Math"/>
                            <a:cs typeface="Times New Roman"/>
                          </a:rPr>
                          <m:t>𝑓</m:t>
                        </m:r>
                      </m:sub>
                    </m:sSub>
                  </m:oMath>
                </a14:m>
                <a:endParaRPr lang="zh-CN" altLang="en-US" sz="13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a:stretch>
              </a:blipFill>
            </p:spPr>
            <p:txBody>
              <a:bodyPr/>
              <a:lstStyle/>
              <a:p>
                <a:r>
                  <a:rPr lang="zh-CN" altLang="en-US">
                    <a:noFill/>
                  </a:rPr>
                  <a:t> </a:t>
                </a:r>
              </a:p>
            </p:txBody>
          </p:sp>
        </mc:Fallback>
      </mc:AlternateContent>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7" name="灯片编号占位符 6"/>
          <p:cNvSpPr>
            <a:spLocks noGrp="1"/>
          </p:cNvSpPr>
          <p:nvPr>
            <p:ph type="sldNum" sz="quarter" idx="12"/>
          </p:nvPr>
        </p:nvSpPr>
        <p:spPr/>
        <p:txBody>
          <a:bodyPr/>
          <a:lstStyle/>
          <a:p>
            <a:fld id="{7A0B34B9-D817-47F5-9B8C-94F2D5E9BE68}" type="slidenum">
              <a:rPr lang="zh-CN" altLang="en-US" smtClean="0"/>
              <a:pPr/>
              <a:t>35</a:t>
            </a:fld>
            <a:endParaRPr lang="zh-CN" altLang="en-US" dirty="0"/>
          </a:p>
        </p:txBody>
      </p:sp>
    </p:spTree>
    <p:extLst>
      <p:ext uri="{BB962C8B-B14F-4D97-AF65-F5344CB8AC3E}">
        <p14:creationId xmlns:p14="http://schemas.microsoft.com/office/powerpoint/2010/main" val="3862199598"/>
      </p:ext>
    </p:extLst>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持有成本</a:t>
            </a:r>
            <a:r>
              <a:rPr lang="en-US" altLang="zh-CN" dirty="0" smtClean="0"/>
              <a:t>III</a:t>
            </a:r>
            <a:endParaRPr lang="zh-CN" altLang="en-US" dirty="0"/>
          </a:p>
        </p:txBody>
      </p:sp>
      <p:sp>
        <p:nvSpPr>
          <p:cNvPr id="3" name="内容占位符 2"/>
          <p:cNvSpPr>
            <a:spLocks noGrp="1"/>
          </p:cNvSpPr>
          <p:nvPr>
            <p:ph idx="1"/>
          </p:nvPr>
        </p:nvSpPr>
        <p:spPr>
          <a:xfrm>
            <a:off x="467544" y="1268760"/>
            <a:ext cx="8229600" cy="4530725"/>
          </a:xfrm>
        </p:spPr>
        <p:txBody>
          <a:bodyPr/>
          <a:lstStyle/>
          <a:p>
            <a:endParaRPr lang="en-US" altLang="zh-CN" dirty="0" smtClean="0"/>
          </a:p>
          <a:p>
            <a:endParaRPr lang="en-US" altLang="zh-CN" dirty="0" smtClean="0"/>
          </a:p>
          <a:p>
            <a:r>
              <a:rPr lang="zh-CN" altLang="en-US" dirty="0" smtClean="0"/>
              <a:t>远期和期货定价中的持有成本（ </a:t>
            </a:r>
            <a:r>
              <a:rPr lang="en-US" altLang="zh-CN" dirty="0" smtClean="0"/>
              <a:t>c </a:t>
            </a:r>
            <a:r>
              <a:rPr lang="zh-CN" altLang="en-US" dirty="0" smtClean="0"/>
              <a:t>）概念：</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36</a:t>
            </a:fld>
            <a:endParaRPr lang="zh-CN" altLang="en-US" dirty="0"/>
          </a:p>
        </p:txBody>
      </p:sp>
      <p:graphicFrame>
        <p:nvGraphicFramePr>
          <p:cNvPr id="19458" name="Object 11"/>
          <p:cNvGraphicFramePr>
            <a:graphicFrameLocks noChangeAspect="1"/>
          </p:cNvGraphicFramePr>
          <p:nvPr>
            <p:extLst>
              <p:ext uri="{D42A27DB-BD31-4B8C-83A1-F6EECF244321}">
                <p14:modId xmlns:p14="http://schemas.microsoft.com/office/powerpoint/2010/main" val="347433552"/>
              </p:ext>
            </p:extLst>
          </p:nvPr>
        </p:nvGraphicFramePr>
        <p:xfrm>
          <a:off x="3635896" y="3212976"/>
          <a:ext cx="1858707" cy="504056"/>
        </p:xfrm>
        <a:graphic>
          <a:graphicData uri="http://schemas.openxmlformats.org/presentationml/2006/ole">
            <mc:AlternateContent xmlns:mc="http://schemas.openxmlformats.org/markup-compatibility/2006">
              <mc:Choice xmlns:v="urn:schemas-microsoft-com:vml" Requires="v">
                <p:oleObj spid="_x0000_s17424" name="Equation" r:id="rId3" imgW="723600" imgH="203040" progId="Equation.3">
                  <p:embed/>
                </p:oleObj>
              </mc:Choice>
              <mc:Fallback>
                <p:oleObj name="Equation" r:id="rId3" imgW="7236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3212976"/>
                        <a:ext cx="1858707"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12"/>
          <p:cNvGraphicFramePr>
            <a:graphicFrameLocks noChangeAspect="1"/>
          </p:cNvGraphicFramePr>
          <p:nvPr>
            <p:extLst>
              <p:ext uri="{D42A27DB-BD31-4B8C-83A1-F6EECF244321}">
                <p14:modId xmlns:p14="http://schemas.microsoft.com/office/powerpoint/2010/main" val="3064946742"/>
              </p:ext>
            </p:extLst>
          </p:nvPr>
        </p:nvGraphicFramePr>
        <p:xfrm>
          <a:off x="2843808" y="4077072"/>
          <a:ext cx="3936437" cy="576064"/>
        </p:xfrm>
        <a:graphic>
          <a:graphicData uri="http://schemas.openxmlformats.org/presentationml/2006/ole">
            <mc:AlternateContent xmlns:mc="http://schemas.openxmlformats.org/markup-compatibility/2006">
              <mc:Choice xmlns:v="urn:schemas-microsoft-com:vml" Requires="v">
                <p:oleObj spid="_x0000_s17425" name="Equation" r:id="rId5" imgW="1536480" imgH="228600" progId="Equation.3">
                  <p:embed/>
                </p:oleObj>
              </mc:Choice>
              <mc:Fallback>
                <p:oleObj name="Equation" r:id="rId5" imgW="15364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4077072"/>
                        <a:ext cx="3936437"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7786346"/>
      </p:ext>
    </p:extLst>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非完美市场上的定价公式</a:t>
            </a:r>
            <a:r>
              <a:rPr lang="en-US" altLang="zh-CN" dirty="0" smtClean="0"/>
              <a:t>I</a:t>
            </a:r>
            <a:endParaRPr lang="zh-CN" altLang="en-US" dirty="0"/>
          </a:p>
        </p:txBody>
      </p:sp>
      <p:sp>
        <p:nvSpPr>
          <p:cNvPr id="3" name="内容占位符 2"/>
          <p:cNvSpPr>
            <a:spLocks noGrp="1"/>
          </p:cNvSpPr>
          <p:nvPr>
            <p:ph idx="1"/>
          </p:nvPr>
        </p:nvSpPr>
        <p:spPr/>
        <p:txBody>
          <a:bodyPr/>
          <a:lstStyle/>
          <a:p>
            <a:pPr>
              <a:buNone/>
            </a:pPr>
            <a:endParaRPr lang="en-US" altLang="zh-CN" dirty="0" smtClean="0"/>
          </a:p>
          <a:p>
            <a:endParaRPr lang="en-US" altLang="zh-CN" dirty="0" smtClean="0"/>
          </a:p>
          <a:p>
            <a:r>
              <a:rPr lang="zh-CN" altLang="en-US" dirty="0" smtClean="0"/>
              <a:t>存在交易成本：</a:t>
            </a:r>
          </a:p>
          <a:p>
            <a:pPr lvl="1"/>
            <a:r>
              <a:rPr lang="zh-CN" altLang="en-US" dirty="0" smtClean="0"/>
              <a:t>假定每一笔交易的费率为</a:t>
            </a:r>
            <a:r>
              <a:rPr lang="en-US" altLang="zh-CN" dirty="0" smtClean="0"/>
              <a:t>Y </a:t>
            </a:r>
            <a:r>
              <a:rPr lang="zh-CN" altLang="en-US" dirty="0" smtClean="0"/>
              <a:t>，那么不存在套利机会的远期价格就不再是确定的值，而是一个区间：</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37</a:t>
            </a:fld>
            <a:endParaRPr lang="zh-CN" altLang="en-US" dirty="0"/>
          </a:p>
        </p:txBody>
      </p:sp>
      <p:graphicFrame>
        <p:nvGraphicFramePr>
          <p:cNvPr id="20482" name="Object 3"/>
          <p:cNvGraphicFramePr>
            <a:graphicFrameLocks noChangeAspect="1"/>
          </p:cNvGraphicFramePr>
          <p:nvPr>
            <p:extLst>
              <p:ext uri="{D42A27DB-BD31-4B8C-83A1-F6EECF244321}">
                <p14:modId xmlns:p14="http://schemas.microsoft.com/office/powerpoint/2010/main" val="2910691976"/>
              </p:ext>
            </p:extLst>
          </p:nvPr>
        </p:nvGraphicFramePr>
        <p:xfrm>
          <a:off x="2627784" y="4005064"/>
          <a:ext cx="3888432" cy="482702"/>
        </p:xfrm>
        <a:graphic>
          <a:graphicData uri="http://schemas.openxmlformats.org/presentationml/2006/ole">
            <mc:AlternateContent xmlns:mc="http://schemas.openxmlformats.org/markup-compatibility/2006">
              <mc:Choice xmlns:v="urn:schemas-microsoft-com:vml" Requires="v">
                <p:oleObj spid="_x0000_s18440" name="Equation" r:id="rId3" imgW="1841400" imgH="228600" progId="Equation.3">
                  <p:embed/>
                </p:oleObj>
              </mc:Choice>
              <mc:Fallback>
                <p:oleObj name="Equation" r:id="rId3" imgW="1841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005064"/>
                        <a:ext cx="3888432" cy="48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6429369"/>
      </p:ext>
    </p:extLst>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非完美市场上的定价公式</a:t>
            </a:r>
            <a:r>
              <a:rPr lang="en-US" altLang="zh-CN" dirty="0" smtClean="0"/>
              <a:t>II</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zh-CN" altLang="en-US" dirty="0" smtClean="0"/>
              <a:t>借贷存在利差：</a:t>
            </a:r>
          </a:p>
          <a:p>
            <a:pPr lvl="1"/>
            <a:r>
              <a:rPr lang="zh-CN" altLang="en-US" dirty="0" smtClean="0"/>
              <a:t>如果用</a:t>
            </a:r>
            <a:r>
              <a:rPr lang="en-US" altLang="zh-CN" dirty="0" err="1" smtClean="0"/>
              <a:t>r</a:t>
            </a:r>
            <a:r>
              <a:rPr lang="en-US" altLang="zh-CN" sz="1000" dirty="0" err="1" smtClean="0"/>
              <a:t>b</a:t>
            </a:r>
            <a:r>
              <a:rPr lang="en-US" altLang="zh-CN" dirty="0" smtClean="0"/>
              <a:t> </a:t>
            </a:r>
            <a:r>
              <a:rPr lang="zh-CN" altLang="en-US" dirty="0" smtClean="0"/>
              <a:t>表示借入利率，用</a:t>
            </a:r>
            <a:r>
              <a:rPr lang="en-US" altLang="zh-CN" dirty="0" err="1" smtClean="0"/>
              <a:t>r</a:t>
            </a:r>
            <a:r>
              <a:rPr lang="en-US" altLang="zh-CN" sz="1000" dirty="0" err="1" smtClean="0"/>
              <a:t>l</a:t>
            </a:r>
            <a:r>
              <a:rPr lang="en-US" altLang="zh-CN" dirty="0" smtClean="0"/>
              <a:t> </a:t>
            </a:r>
            <a:r>
              <a:rPr lang="zh-CN" altLang="en-US" dirty="0" smtClean="0"/>
              <a:t>表示借出利率，对非银行的机构和个人，一般是</a:t>
            </a:r>
            <a:r>
              <a:rPr lang="en-US" altLang="zh-CN" dirty="0" err="1" smtClean="0"/>
              <a:t>r</a:t>
            </a:r>
            <a:r>
              <a:rPr lang="en-US" altLang="zh-CN" sz="1000" dirty="0" err="1" smtClean="0"/>
              <a:t>b</a:t>
            </a:r>
            <a:r>
              <a:rPr lang="en-US" altLang="zh-CN" dirty="0" smtClean="0"/>
              <a:t> &gt; </a:t>
            </a:r>
            <a:r>
              <a:rPr lang="en-US" altLang="zh-CN" dirty="0" err="1" smtClean="0"/>
              <a:t>r</a:t>
            </a:r>
            <a:r>
              <a:rPr lang="en-US" altLang="zh-CN" sz="1000" dirty="0" err="1" smtClean="0"/>
              <a:t>l</a:t>
            </a:r>
            <a:r>
              <a:rPr lang="en-US" altLang="zh-CN" dirty="0" smtClean="0"/>
              <a:t> </a:t>
            </a:r>
            <a:r>
              <a:rPr lang="zh-CN" altLang="en-US" dirty="0" smtClean="0"/>
              <a:t>。这时远期和期货的价格区间为：</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38</a:t>
            </a:fld>
            <a:endParaRPr lang="zh-CN" altLang="en-US" dirty="0"/>
          </a:p>
        </p:txBody>
      </p:sp>
      <p:graphicFrame>
        <p:nvGraphicFramePr>
          <p:cNvPr id="21506" name="Object 2"/>
          <p:cNvGraphicFramePr>
            <a:graphicFrameLocks noChangeAspect="1"/>
          </p:cNvGraphicFramePr>
          <p:nvPr/>
        </p:nvGraphicFramePr>
        <p:xfrm>
          <a:off x="3563888" y="4293096"/>
          <a:ext cx="2408268" cy="504056"/>
        </p:xfrm>
        <a:graphic>
          <a:graphicData uri="http://schemas.openxmlformats.org/presentationml/2006/ole">
            <mc:AlternateContent xmlns:mc="http://schemas.openxmlformats.org/markup-compatibility/2006">
              <mc:Choice xmlns:v="urn:schemas-microsoft-com:vml" Requires="v">
                <p:oleObj spid="_x0000_s19464" name="Equation" r:id="rId3" imgW="1091880" imgH="228600" progId="Equation.3">
                  <p:embed/>
                </p:oleObj>
              </mc:Choice>
              <mc:Fallback>
                <p:oleObj name="Equation" r:id="rId3" imgW="10918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293096"/>
                        <a:ext cx="240826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6422736"/>
      </p:ext>
    </p:extLst>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非完美市场上的定价公式</a:t>
            </a:r>
            <a:r>
              <a:rPr lang="en-US" altLang="zh-CN" dirty="0" smtClean="0"/>
              <a:t>III</a:t>
            </a:r>
            <a:endParaRPr lang="zh-CN" altLang="en-US" dirty="0"/>
          </a:p>
        </p:txBody>
      </p:sp>
      <p:sp>
        <p:nvSpPr>
          <p:cNvPr id="3" name="内容占位符 2"/>
          <p:cNvSpPr>
            <a:spLocks noGrp="1"/>
          </p:cNvSpPr>
          <p:nvPr>
            <p:ph idx="1"/>
          </p:nvPr>
        </p:nvSpPr>
        <p:spPr>
          <a:xfrm>
            <a:off x="467544" y="1268760"/>
            <a:ext cx="8229600" cy="4530725"/>
          </a:xfrm>
        </p:spPr>
        <p:txBody>
          <a:bodyPr/>
          <a:lstStyle/>
          <a:p>
            <a:endParaRPr lang="en-US" altLang="zh-CN" dirty="0" smtClean="0"/>
          </a:p>
          <a:p>
            <a:endParaRPr lang="en-US" altLang="zh-CN" dirty="0" smtClean="0"/>
          </a:p>
          <a:p>
            <a:r>
              <a:rPr lang="zh-CN" altLang="en-US" dirty="0" smtClean="0"/>
              <a:t>现货持有者不一定套利，同时存在卖空限制：</a:t>
            </a:r>
          </a:p>
          <a:p>
            <a:pPr lvl="1"/>
            <a:r>
              <a:rPr lang="zh-CN" altLang="en-US" dirty="0" smtClean="0"/>
              <a:t>因为卖空会给经纪人带来很大风险，所以几乎所有的经纪人都扣留卖空客户的部分所得作为保证金。假设由于卖空限制增加的成本比例为</a:t>
            </a:r>
            <a:r>
              <a:rPr lang="en-US" altLang="zh-CN" dirty="0" smtClean="0"/>
              <a:t>X </a:t>
            </a:r>
            <a:r>
              <a:rPr lang="zh-CN" altLang="en-US" dirty="0" smtClean="0"/>
              <a:t>，那么均衡的远期和期货价格区间应该是：</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39</a:t>
            </a:fld>
            <a:endParaRPr lang="zh-CN" altLang="en-US" dirty="0"/>
          </a:p>
        </p:txBody>
      </p:sp>
      <p:graphicFrame>
        <p:nvGraphicFramePr>
          <p:cNvPr id="22530" name="Object 2"/>
          <p:cNvGraphicFramePr>
            <a:graphicFrameLocks noChangeAspect="1"/>
          </p:cNvGraphicFramePr>
          <p:nvPr>
            <p:extLst>
              <p:ext uri="{D42A27DB-BD31-4B8C-83A1-F6EECF244321}">
                <p14:modId xmlns:p14="http://schemas.microsoft.com/office/powerpoint/2010/main" val="2949646406"/>
              </p:ext>
            </p:extLst>
          </p:nvPr>
        </p:nvGraphicFramePr>
        <p:xfrm>
          <a:off x="3131840" y="4437112"/>
          <a:ext cx="3220358" cy="504056"/>
        </p:xfrm>
        <a:graphic>
          <a:graphicData uri="http://schemas.openxmlformats.org/presentationml/2006/ole">
            <mc:AlternateContent xmlns:mc="http://schemas.openxmlformats.org/markup-compatibility/2006">
              <mc:Choice xmlns:v="urn:schemas-microsoft-com:vml" Requires="v">
                <p:oleObj spid="_x0000_s20488" name="Equation" r:id="rId3" imgW="1460160" imgH="228600" progId="Equation.3">
                  <p:embed/>
                </p:oleObj>
              </mc:Choice>
              <mc:Fallback>
                <p:oleObj name="Equation" r:id="rId3" imgW="14601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437112"/>
                        <a:ext cx="322035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71924475"/>
      </p:ext>
    </p:extLst>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投资性资产与消费性资产</a:t>
            </a:r>
            <a:endParaRPr lang="zh-CN" altLang="en-US" dirty="0"/>
          </a:p>
        </p:txBody>
      </p:sp>
      <p:sp>
        <p:nvSpPr>
          <p:cNvPr id="3" name="内容占位符 2"/>
          <p:cNvSpPr>
            <a:spLocks noGrp="1"/>
          </p:cNvSpPr>
          <p:nvPr>
            <p:ph idx="1"/>
          </p:nvPr>
        </p:nvSpPr>
        <p:spPr>
          <a:xfrm>
            <a:off x="467544" y="1196752"/>
            <a:ext cx="8229600" cy="4530725"/>
          </a:xfrm>
        </p:spPr>
        <p:txBody>
          <a:bodyPr/>
          <a:lstStyle/>
          <a:p>
            <a:pPr>
              <a:buNone/>
            </a:pPr>
            <a:endParaRPr lang="en-US" altLang="zh-CN" dirty="0" smtClean="0">
              <a:solidFill>
                <a:srgbClr val="000000"/>
              </a:solidFill>
              <a:latin typeface="AdobeHeitiStd-Regular-Identity-H"/>
            </a:endParaRPr>
          </a:p>
          <a:p>
            <a:r>
              <a:rPr lang="zh-CN" altLang="en-US" dirty="0" smtClean="0">
                <a:solidFill>
                  <a:srgbClr val="000000"/>
                </a:solidFill>
                <a:latin typeface="AdobeHeitiStd-Regular-Identity-H"/>
              </a:rPr>
              <a:t>投资性资产（</a:t>
            </a:r>
            <a:r>
              <a:rPr lang="en-US" altLang="zh-CN" dirty="0" smtClean="0">
                <a:solidFill>
                  <a:srgbClr val="000000"/>
                </a:solidFill>
                <a:latin typeface="AdobeHeitiStd-Regular-Identity-H"/>
              </a:rPr>
              <a:t>Investment Assets</a:t>
            </a:r>
            <a:r>
              <a:rPr lang="zh-CN" altLang="en-US" dirty="0" smtClean="0">
                <a:solidFill>
                  <a:srgbClr val="000000"/>
                </a:solidFill>
                <a:latin typeface="AdobeHeitiStd-Regular-Identity-H"/>
              </a:rPr>
              <a:t>）</a:t>
            </a:r>
          </a:p>
          <a:p>
            <a:pPr lvl="1"/>
            <a:r>
              <a:rPr lang="zh-CN" altLang="en-US" dirty="0" smtClean="0">
                <a:solidFill>
                  <a:srgbClr val="000000"/>
                </a:solidFill>
                <a:latin typeface="AdobeHeitiStd-Regular-Identity-H"/>
              </a:rPr>
              <a:t>此类资产的主要持有者以投资为目的</a:t>
            </a:r>
          </a:p>
          <a:p>
            <a:pPr lvl="1"/>
            <a:r>
              <a:rPr lang="zh-CN" altLang="en-US" dirty="0" smtClean="0">
                <a:solidFill>
                  <a:srgbClr val="000000"/>
                </a:solidFill>
                <a:latin typeface="AdobeHeitiStd-Regular-Identity-H"/>
              </a:rPr>
              <a:t>可能部分持有者以消费为目的</a:t>
            </a:r>
            <a:endParaRPr lang="en-US" altLang="zh-CN" dirty="0" smtClean="0">
              <a:solidFill>
                <a:srgbClr val="000000"/>
              </a:solidFill>
              <a:latin typeface="AdobeHeitiStd-Regular-Identity-H"/>
            </a:endParaRPr>
          </a:p>
          <a:p>
            <a:pPr lvl="1"/>
            <a:endParaRPr lang="zh-CN" altLang="en-US" dirty="0" smtClean="0">
              <a:solidFill>
                <a:srgbClr val="000000"/>
              </a:solidFill>
              <a:latin typeface="AdobeHeitiStd-Regular-Identity-H"/>
            </a:endParaRPr>
          </a:p>
          <a:p>
            <a:r>
              <a:rPr lang="zh-CN" altLang="en-US" dirty="0" smtClean="0">
                <a:solidFill>
                  <a:srgbClr val="000000"/>
                </a:solidFill>
                <a:latin typeface="AdobeHeitiStd-Regular-Identity-H"/>
              </a:rPr>
              <a:t>消费性资产（</a:t>
            </a:r>
            <a:r>
              <a:rPr lang="en-US" altLang="zh-CN" dirty="0" smtClean="0">
                <a:solidFill>
                  <a:srgbClr val="000000"/>
                </a:solidFill>
                <a:latin typeface="AdobeHeitiStd-Regular-Identity-H"/>
              </a:rPr>
              <a:t>Consumption Assets</a:t>
            </a:r>
            <a:r>
              <a:rPr lang="zh-CN" altLang="en-US" dirty="0" smtClean="0">
                <a:solidFill>
                  <a:srgbClr val="000000"/>
                </a:solidFill>
                <a:latin typeface="AdobeHeitiStd-Regular-Identity-H"/>
              </a:rPr>
              <a:t>）</a:t>
            </a:r>
          </a:p>
          <a:p>
            <a:pPr lvl="1"/>
            <a:r>
              <a:rPr lang="zh-CN" altLang="en-US" dirty="0" smtClean="0">
                <a:solidFill>
                  <a:srgbClr val="000000"/>
                </a:solidFill>
                <a:latin typeface="AdobeHeitiStd-Regular-Identity-H"/>
              </a:rPr>
              <a:t>主要持有者以消费为目的</a:t>
            </a:r>
            <a:endParaRPr lang="zh-CN" altLang="en-US" dirty="0"/>
          </a:p>
        </p:txBody>
      </p:sp>
      <p:sp>
        <p:nvSpPr>
          <p:cNvPr id="6" name="页脚占位符 5"/>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4</a:t>
            </a:fld>
            <a:endParaRPr lang="zh-CN" altLang="en-US" dirty="0"/>
          </a:p>
        </p:txBody>
      </p:sp>
    </p:spTree>
    <p:extLst>
      <p:ext uri="{BB962C8B-B14F-4D97-AF65-F5344CB8AC3E}">
        <p14:creationId xmlns:p14="http://schemas.microsoft.com/office/powerpoint/2010/main" val="1524033841"/>
      </p:ext>
    </p:extLst>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非完美市场上的定价公式</a:t>
            </a:r>
            <a:r>
              <a:rPr lang="en-US" altLang="zh-CN" dirty="0" smtClean="0"/>
              <a:t>IV</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如果上述三种情况同时存在，远期和期货价格区间为：</a:t>
            </a:r>
          </a:p>
          <a:p>
            <a:endParaRPr lang="en-US" altLang="zh-CN" dirty="0" smtClean="0"/>
          </a:p>
          <a:p>
            <a:endParaRPr lang="en-US" altLang="zh-CN" dirty="0" smtClean="0"/>
          </a:p>
          <a:p>
            <a:r>
              <a:rPr lang="zh-CN" altLang="en-US" dirty="0" smtClean="0"/>
              <a:t>完美市场可以看成是</a:t>
            </a:r>
            <a:r>
              <a:rPr lang="en-US" altLang="zh-CN" dirty="0" smtClean="0"/>
              <a:t>X = 0, Y = 0, </a:t>
            </a:r>
            <a:r>
              <a:rPr lang="en-US" altLang="zh-CN" dirty="0" err="1" smtClean="0"/>
              <a:t>r</a:t>
            </a:r>
            <a:r>
              <a:rPr lang="en-US" altLang="zh-CN" baseline="-25000" dirty="0" err="1" smtClean="0"/>
              <a:t>b</a:t>
            </a:r>
            <a:r>
              <a:rPr lang="en-US" altLang="zh-CN" dirty="0" smtClean="0"/>
              <a:t> = </a:t>
            </a:r>
            <a:r>
              <a:rPr lang="en-US" altLang="zh-CN" dirty="0" err="1" smtClean="0"/>
              <a:t>r</a:t>
            </a:r>
            <a:r>
              <a:rPr lang="en-US" altLang="zh-CN" baseline="-25000" dirty="0" err="1" smtClean="0"/>
              <a:t>l</a:t>
            </a:r>
            <a:r>
              <a:rPr lang="en-US" altLang="zh-CN" dirty="0" smtClean="0"/>
              <a:t>= r </a:t>
            </a:r>
            <a:r>
              <a:rPr lang="zh-CN" altLang="en-US" dirty="0" smtClean="0"/>
              <a:t>的特殊情况。</a:t>
            </a:r>
          </a:p>
          <a:p>
            <a:pPr>
              <a:buNone/>
            </a:pP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40</a:t>
            </a:fld>
            <a:endParaRPr lang="zh-CN" altLang="en-US" dirty="0"/>
          </a:p>
        </p:txBody>
      </p:sp>
      <p:graphicFrame>
        <p:nvGraphicFramePr>
          <p:cNvPr id="23554" name="Object 2"/>
          <p:cNvGraphicFramePr>
            <a:graphicFrameLocks noChangeAspect="1"/>
          </p:cNvGraphicFramePr>
          <p:nvPr>
            <p:extLst>
              <p:ext uri="{D42A27DB-BD31-4B8C-83A1-F6EECF244321}">
                <p14:modId xmlns:p14="http://schemas.microsoft.com/office/powerpoint/2010/main" val="4128234324"/>
              </p:ext>
            </p:extLst>
          </p:nvPr>
        </p:nvGraphicFramePr>
        <p:xfrm>
          <a:off x="2411760" y="2852936"/>
          <a:ext cx="5096566" cy="504056"/>
        </p:xfrm>
        <a:graphic>
          <a:graphicData uri="http://schemas.openxmlformats.org/presentationml/2006/ole">
            <mc:AlternateContent xmlns:mc="http://schemas.openxmlformats.org/markup-compatibility/2006">
              <mc:Choice xmlns:v="urn:schemas-microsoft-com:vml" Requires="v">
                <p:oleObj spid="_x0000_s21512" name="Equation" r:id="rId3" imgW="2311200" imgH="228600" progId="Equation.3">
                  <p:embed/>
                </p:oleObj>
              </mc:Choice>
              <mc:Fallback>
                <p:oleObj name="Equation" r:id="rId3" imgW="2311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852936"/>
                        <a:ext cx="509656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00656275"/>
      </p:ext>
    </p:extLst>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消费性资产的远期合约定价</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消费性资产是指那些投资者主要出于消费目的而持有的资产，如石油、铜、农产品等。</a:t>
            </a:r>
            <a:endParaRPr lang="en-US" altLang="zh-CN" dirty="0" smtClean="0"/>
          </a:p>
          <a:p>
            <a:endParaRPr lang="zh-CN" altLang="en-US" dirty="0" smtClean="0"/>
          </a:p>
          <a:p>
            <a:r>
              <a:rPr lang="zh-CN" altLang="en-US" dirty="0" smtClean="0"/>
              <a:t>对于消费性资产来说，远期定价公式为</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41</a:t>
            </a:fld>
            <a:endParaRPr lang="zh-CN" altLang="en-US" dirty="0"/>
          </a:p>
        </p:txBody>
      </p:sp>
      <p:graphicFrame>
        <p:nvGraphicFramePr>
          <p:cNvPr id="24578" name="Object 12"/>
          <p:cNvGraphicFramePr>
            <a:graphicFrameLocks noChangeAspect="1"/>
          </p:cNvGraphicFramePr>
          <p:nvPr/>
        </p:nvGraphicFramePr>
        <p:xfrm>
          <a:off x="3851920" y="4149080"/>
          <a:ext cx="1656184" cy="456878"/>
        </p:xfrm>
        <a:graphic>
          <a:graphicData uri="http://schemas.openxmlformats.org/presentationml/2006/ole">
            <mc:AlternateContent xmlns:mc="http://schemas.openxmlformats.org/markup-compatibility/2006">
              <mc:Choice xmlns:v="urn:schemas-microsoft-com:vml" Requires="v">
                <p:oleObj spid="_x0000_s22536" name="Equation" r:id="rId3" imgW="723600" imgH="203040" progId="Equation.3">
                  <p:embed/>
                </p:oleObj>
              </mc:Choice>
              <mc:Fallback>
                <p:oleObj name="Equation" r:id="rId3" imgW="7236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4149080"/>
                        <a:ext cx="1656184" cy="456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62958419"/>
      </p:ext>
    </p:extLst>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a:lnSpc>
                <a:spcPct val="150000"/>
              </a:lnSpc>
            </a:pPr>
            <a:endParaRPr lang="en-US" altLang="zh-CN" dirty="0" smtClean="0">
              <a:solidFill>
                <a:schemeClr val="bg1">
                  <a:lumMod val="65000"/>
                </a:schemeClr>
              </a:solidFill>
            </a:endParaRPr>
          </a:p>
          <a:p>
            <a:pPr>
              <a:lnSpc>
                <a:spcPct val="150000"/>
              </a:lnSpc>
            </a:pPr>
            <a:r>
              <a:rPr lang="zh-CN" altLang="en-US" dirty="0" smtClean="0">
                <a:solidFill>
                  <a:schemeClr val="bg1">
                    <a:lumMod val="65000"/>
                  </a:schemeClr>
                </a:solidFill>
              </a:rPr>
              <a:t>预备知识</a:t>
            </a:r>
          </a:p>
          <a:p>
            <a:pPr>
              <a:lnSpc>
                <a:spcPct val="150000"/>
              </a:lnSpc>
            </a:pPr>
            <a:r>
              <a:rPr lang="zh-CN" altLang="en-US" dirty="0" smtClean="0">
                <a:solidFill>
                  <a:schemeClr val="bg1">
                    <a:lumMod val="65000"/>
                  </a:schemeClr>
                </a:solidFill>
              </a:rPr>
              <a:t>远期合约的定价</a:t>
            </a:r>
          </a:p>
          <a:p>
            <a:pPr>
              <a:lnSpc>
                <a:spcPct val="150000"/>
              </a:lnSpc>
            </a:pPr>
            <a:r>
              <a:rPr lang="zh-CN" altLang="en-US" dirty="0" smtClean="0">
                <a:solidFill>
                  <a:schemeClr val="bg1">
                    <a:lumMod val="65000"/>
                  </a:schemeClr>
                </a:solidFill>
              </a:rPr>
              <a:t>远期与期货价格的一般结论</a:t>
            </a:r>
          </a:p>
          <a:p>
            <a:pPr>
              <a:lnSpc>
                <a:spcPct val="150000"/>
              </a:lnSpc>
            </a:pPr>
            <a:r>
              <a:rPr lang="zh-CN" altLang="en-US" dirty="0" smtClean="0"/>
              <a:t>远期（期货）价格与标的资产现货价格的关系</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7" name="灯片编号占位符 6"/>
          <p:cNvSpPr>
            <a:spLocks noGrp="1"/>
          </p:cNvSpPr>
          <p:nvPr>
            <p:ph type="sldNum" sz="quarter" idx="12"/>
          </p:nvPr>
        </p:nvSpPr>
        <p:spPr/>
        <p:txBody>
          <a:bodyPr/>
          <a:lstStyle/>
          <a:p>
            <a:fld id="{7A0B34B9-D817-47F5-9B8C-94F2D5E9BE68}" type="slidenum">
              <a:rPr lang="zh-CN" altLang="en-US" smtClean="0"/>
              <a:pPr/>
              <a:t>42</a:t>
            </a:fld>
            <a:endParaRPr lang="zh-CN" altLang="en-US" dirty="0"/>
          </a:p>
        </p:txBody>
      </p:sp>
    </p:spTree>
    <p:extLst>
      <p:ext uri="{BB962C8B-B14F-4D97-AF65-F5344CB8AC3E}">
        <p14:creationId xmlns:p14="http://schemas.microsoft.com/office/powerpoint/2010/main" val="585435669"/>
      </p:ext>
    </p:extLst>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smtClean="0"/>
              <a:t>同一时刻远期（期货）价格与标的资产现货价格的关系</a:t>
            </a:r>
            <a:endParaRPr lang="zh-CN" altLang="en-US" sz="3600" dirty="0"/>
          </a:p>
        </p:txBody>
      </p:sp>
      <p:sp>
        <p:nvSpPr>
          <p:cNvPr id="3" name="内容占位符 2"/>
          <p:cNvSpPr>
            <a:spLocks noGrp="1"/>
          </p:cNvSpPr>
          <p:nvPr>
            <p:ph idx="1"/>
          </p:nvPr>
        </p:nvSpPr>
        <p:spPr>
          <a:xfrm>
            <a:off x="467544" y="1412776"/>
            <a:ext cx="8229600" cy="4530725"/>
          </a:xfrm>
        </p:spPr>
        <p:txBody>
          <a:bodyPr/>
          <a:lstStyle/>
          <a:p>
            <a:pPr marL="0" indent="0">
              <a:buNone/>
            </a:pPr>
            <a:endParaRPr lang="en-US" altLang="zh-CN" dirty="0" smtClean="0"/>
          </a:p>
          <a:p>
            <a:r>
              <a:rPr lang="zh-CN" altLang="en-US" dirty="0" smtClean="0"/>
              <a:t>同一时刻的两者价格高低取决于持有成本</a:t>
            </a:r>
          </a:p>
          <a:p>
            <a:r>
              <a:rPr lang="zh-CN" altLang="en-US" dirty="0" smtClean="0"/>
              <a:t>标的资产的现货价格对同一时刻的远期（期货）价格起着重要的制约关系（案例</a:t>
            </a:r>
            <a:r>
              <a:rPr lang="en-US" altLang="zh-CN" dirty="0" smtClean="0"/>
              <a:t>3.7 </a:t>
            </a:r>
            <a:r>
              <a:rPr lang="zh-CN" altLang="en-US" dirty="0" smtClean="0"/>
              <a:t>）</a:t>
            </a:r>
          </a:p>
          <a:p>
            <a:r>
              <a:rPr lang="zh-CN" altLang="en-US" dirty="0" smtClean="0"/>
              <a:t>远期（期货）与现货的相对价格只与持有成本有关，与预期未来现货的涨跌无关。</a:t>
            </a:r>
            <a:endParaRPr lang="en-US" altLang="zh-CN" dirty="0" smtClean="0"/>
          </a:p>
          <a:p>
            <a:r>
              <a:rPr lang="zh-CN" altLang="en-US" dirty="0" smtClean="0"/>
              <a:t>价格的领先滞后关系（价格发现功能）。</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7" name="灯片编号占位符 6"/>
          <p:cNvSpPr>
            <a:spLocks noGrp="1"/>
          </p:cNvSpPr>
          <p:nvPr>
            <p:ph type="sldNum" sz="quarter" idx="12"/>
          </p:nvPr>
        </p:nvSpPr>
        <p:spPr/>
        <p:txBody>
          <a:bodyPr/>
          <a:lstStyle/>
          <a:p>
            <a:fld id="{7A0B34B9-D817-47F5-9B8C-94F2D5E9BE68}" type="slidenum">
              <a:rPr lang="zh-CN" altLang="en-US" smtClean="0"/>
              <a:pPr/>
              <a:t>43</a:t>
            </a:fld>
            <a:endParaRPr lang="zh-CN" altLang="en-US" dirty="0"/>
          </a:p>
        </p:txBody>
      </p:sp>
    </p:spTree>
    <p:extLst>
      <p:ext uri="{BB962C8B-B14F-4D97-AF65-F5344CB8AC3E}">
        <p14:creationId xmlns:p14="http://schemas.microsoft.com/office/powerpoint/2010/main" val="934907163"/>
      </p:ext>
    </p:extLst>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当前远期（期货）价格与标的资产预期的未来现货价格的关系</a:t>
            </a:r>
            <a:r>
              <a:rPr lang="en-US" altLang="zh-CN" dirty="0" smtClean="0"/>
              <a:t>I</a:t>
            </a:r>
            <a:endParaRPr lang="zh-CN" altLang="en-US" dirty="0"/>
          </a:p>
        </p:txBody>
      </p:sp>
      <p:pic>
        <p:nvPicPr>
          <p:cNvPr id="25602" name="Picture 2"/>
          <p:cNvPicPr>
            <a:picLocks noGrp="1" noChangeAspect="1" noChangeArrowheads="1"/>
          </p:cNvPicPr>
          <p:nvPr>
            <p:ph idx="1"/>
          </p:nvPr>
        </p:nvPicPr>
        <p:blipFill>
          <a:blip r:embed="rId2" cstate="print"/>
          <a:stretch>
            <a:fillRect/>
          </a:stretch>
        </p:blipFill>
        <p:spPr bwMode="auto">
          <a:xfrm>
            <a:off x="539552" y="1556792"/>
            <a:ext cx="8496944" cy="4752528"/>
          </a:xfrm>
          <a:prstGeom prst="rect">
            <a:avLst/>
          </a:prstGeom>
          <a:noFill/>
          <a:ln w="9525">
            <a:noFill/>
            <a:miter lim="800000"/>
            <a:headEnd/>
            <a:tailEnd/>
          </a:ln>
        </p:spPr>
      </p:pic>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7" name="灯片编号占位符 6"/>
          <p:cNvSpPr>
            <a:spLocks noGrp="1"/>
          </p:cNvSpPr>
          <p:nvPr>
            <p:ph type="sldNum" sz="quarter" idx="12"/>
          </p:nvPr>
        </p:nvSpPr>
        <p:spPr/>
        <p:txBody>
          <a:bodyPr/>
          <a:lstStyle/>
          <a:p>
            <a:fld id="{7A0B34B9-D817-47F5-9B8C-94F2D5E9BE68}" type="slidenum">
              <a:rPr lang="zh-CN" altLang="en-US" smtClean="0"/>
              <a:pPr/>
              <a:t>44</a:t>
            </a:fld>
            <a:endParaRPr lang="zh-CN" altLang="en-US" dirty="0"/>
          </a:p>
        </p:txBody>
      </p:sp>
    </p:spTree>
    <p:extLst>
      <p:ext uri="{BB962C8B-B14F-4D97-AF65-F5344CB8AC3E}">
        <p14:creationId xmlns:p14="http://schemas.microsoft.com/office/powerpoint/2010/main" val="3518940738"/>
      </p:ext>
    </p:extLst>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smtClean="0"/>
              <a:t>当前远期（期货）价格与标的资产预期的未来现货价格的关系</a:t>
            </a:r>
            <a:r>
              <a:rPr lang="en-US" altLang="zh-CN" sz="3600" dirty="0" smtClean="0"/>
              <a:t>II</a:t>
            </a:r>
            <a:endParaRPr lang="zh-CN" altLang="en-US" sz="3600" dirty="0"/>
          </a:p>
        </p:txBody>
      </p:sp>
      <p:sp>
        <p:nvSpPr>
          <p:cNvPr id="3" name="内容占位符 2"/>
          <p:cNvSpPr>
            <a:spLocks noGrp="1"/>
          </p:cNvSpPr>
          <p:nvPr>
            <p:ph idx="1"/>
          </p:nvPr>
        </p:nvSpPr>
        <p:spPr>
          <a:xfrm>
            <a:off x="457200" y="1600200"/>
            <a:ext cx="8075240" cy="4530725"/>
          </a:xfrm>
        </p:spPr>
        <p:txBody>
          <a:bodyPr/>
          <a:lstStyle/>
          <a:p>
            <a:pPr marL="0" indent="0">
              <a:buNone/>
            </a:pPr>
            <a:endParaRPr lang="en-US" altLang="zh-CN" dirty="0" smtClean="0"/>
          </a:p>
          <a:p>
            <a:r>
              <a:rPr lang="zh-CN" altLang="en-US" dirty="0" smtClean="0"/>
              <a:t>在一个无套利的有效市场中，标的资产和其冗余证券期货之间具有一体化性质，期货的预期收益率总是正好等于标的资产的风险溢酬。</a:t>
            </a:r>
            <a:endParaRPr lang="en-US" altLang="zh-CN" dirty="0" smtClean="0"/>
          </a:p>
          <a:p>
            <a:endParaRPr lang="zh-CN" altLang="en-US" dirty="0" smtClean="0"/>
          </a:p>
          <a:p>
            <a:r>
              <a:rPr lang="zh-CN" altLang="en-US" dirty="0" smtClean="0"/>
              <a:t>转移风险和管理风险是期货市场的最本质功能。</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7" name="灯片编号占位符 6"/>
          <p:cNvSpPr>
            <a:spLocks noGrp="1"/>
          </p:cNvSpPr>
          <p:nvPr>
            <p:ph type="sldNum" sz="quarter" idx="12"/>
          </p:nvPr>
        </p:nvSpPr>
        <p:spPr/>
        <p:txBody>
          <a:bodyPr/>
          <a:lstStyle/>
          <a:p>
            <a:fld id="{7A0B34B9-D817-47F5-9B8C-94F2D5E9BE68}" type="slidenum">
              <a:rPr lang="zh-CN" altLang="en-US" smtClean="0"/>
              <a:pPr/>
              <a:t>45</a:t>
            </a:fld>
            <a:endParaRPr lang="zh-CN" altLang="en-US" dirty="0"/>
          </a:p>
        </p:txBody>
      </p:sp>
    </p:spTree>
    <p:extLst>
      <p:ext uri="{BB962C8B-B14F-4D97-AF65-F5344CB8AC3E}">
        <p14:creationId xmlns:p14="http://schemas.microsoft.com/office/powerpoint/2010/main" val="2254048677"/>
      </p:ext>
    </p:extLst>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624013" y="333375"/>
            <a:ext cx="5689600" cy="1081088"/>
          </a:xfrm>
        </p:spPr>
        <p:txBody>
          <a:bodyPr/>
          <a:lstStyle/>
          <a:p>
            <a:pPr marL="53975" eaLnBrk="1" hangingPunct="1"/>
            <a:r>
              <a:rPr lang="en-US" altLang="zh-CN" smtClean="0">
                <a:solidFill>
                  <a:srgbClr val="0044AC"/>
                </a:solidFill>
              </a:rPr>
              <a:t>       </a:t>
            </a:r>
            <a:r>
              <a:rPr lang="zh-CN" altLang="en-US" smtClean="0">
                <a:solidFill>
                  <a:srgbClr val="0044AC"/>
                </a:solidFill>
              </a:rPr>
              <a:t>请提问</a:t>
            </a:r>
          </a:p>
        </p:txBody>
      </p:sp>
      <p:sp>
        <p:nvSpPr>
          <p:cNvPr id="283651" name="Rectangle 3"/>
          <p:cNvSpPr>
            <a:spLocks noGrp="1" noChangeArrowheads="1"/>
          </p:cNvSpPr>
          <p:nvPr>
            <p:ph type="body" sz="half" idx="1"/>
          </p:nvPr>
        </p:nvSpPr>
        <p:spPr>
          <a:xfrm>
            <a:off x="457200" y="1600200"/>
            <a:ext cx="4011613" cy="4530725"/>
          </a:xfrm>
        </p:spPr>
        <p:txBody>
          <a:bodyPr/>
          <a:lstStyle/>
          <a:p>
            <a:pPr eaLnBrk="1" hangingPunct="1"/>
            <a:r>
              <a:rPr lang="en-US" altLang="zh-CN" sz="2800" smtClean="0"/>
              <a:t>Any Questions</a:t>
            </a:r>
            <a:r>
              <a:rPr lang="zh-CN" altLang="en-US" sz="2800" smtClean="0"/>
              <a:t>？</a:t>
            </a:r>
            <a:endParaRPr lang="en-US" altLang="zh-CN" sz="2800" smtClean="0"/>
          </a:p>
          <a:p>
            <a:pPr eaLnBrk="1" hangingPunct="1"/>
            <a:endParaRPr lang="en-US" altLang="zh-CN" sz="2800" smtClean="0"/>
          </a:p>
        </p:txBody>
      </p:sp>
      <p:pic>
        <p:nvPicPr>
          <p:cNvPr id="454660" name="Picture 4" descr="3-3"/>
          <p:cNvPicPr>
            <a:picLocks noGrp="1" noChangeAspect="1" noChangeArrowheads="1"/>
          </p:cNvPicPr>
          <p:nvPr>
            <p:ph sz="half" idx="2"/>
          </p:nvPr>
        </p:nvPicPr>
        <p:blipFill>
          <a:blip r:embed="rId3" cstate="print"/>
          <a:srcRect/>
          <a:stretch>
            <a:fillRect/>
          </a:stretch>
        </p:blipFill>
        <p:spPr>
          <a:xfrm>
            <a:off x="3460750" y="2644775"/>
            <a:ext cx="2082800" cy="2751138"/>
          </a:xfrm>
          <a:noFill/>
        </p:spPr>
      </p:pic>
      <p:sp>
        <p:nvSpPr>
          <p:cNvPr id="4" name="页脚占位符 3"/>
          <p:cNvSpPr>
            <a:spLocks noGrp="1"/>
          </p:cNvSpPr>
          <p:nvPr>
            <p:ph type="ftr" sz="quarter" idx="11"/>
          </p:nvPr>
        </p:nvSpPr>
        <p:spPr/>
        <p:txBody>
          <a:bodyPr/>
          <a:lstStyle/>
          <a:p>
            <a:pPr>
              <a:defRPr/>
            </a:pPr>
            <a:r>
              <a:rPr lang="en-US" altLang="zh-CN" smtClean="0"/>
              <a:t>Copyright © Zheng, Zhenlong &amp; Chen, Rong, 2012</a:t>
            </a:r>
            <a:endParaRPr lang="zh-CN" altLang="en-US" dirty="0"/>
          </a:p>
        </p:txBody>
      </p:sp>
      <p:sp>
        <p:nvSpPr>
          <p:cNvPr id="3" name="灯片编号占位符 2"/>
          <p:cNvSpPr>
            <a:spLocks noGrp="1"/>
          </p:cNvSpPr>
          <p:nvPr>
            <p:ph type="sldNum" sz="quarter" idx="12"/>
          </p:nvPr>
        </p:nvSpPr>
        <p:spPr/>
        <p:txBody>
          <a:bodyPr/>
          <a:lstStyle/>
          <a:p>
            <a:pPr>
              <a:defRPr/>
            </a:pPr>
            <a:fld id="{5CC2B108-31DF-4FE0-8872-C4A8491C00B8}" type="slidenum">
              <a:rPr lang="en-US" altLang="zh-CN" smtClean="0"/>
              <a:pPr>
                <a:defRPr/>
              </a:pPr>
              <a:t>46</a:t>
            </a:fld>
            <a:endParaRPr lang="en-US" altLang="zh-CN"/>
          </a:p>
        </p:txBody>
      </p:sp>
    </p:spTree>
    <p:extLst>
      <p:ext uri="{BB962C8B-B14F-4D97-AF65-F5344CB8AC3E}">
        <p14:creationId xmlns:p14="http://schemas.microsoft.com/office/powerpoint/2010/main" val="353114205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54660"/>
                                        </p:tgtEl>
                                        <p:attrNameLst>
                                          <p:attrName>style.visibility</p:attrName>
                                        </p:attrNameLst>
                                      </p:cBhvr>
                                      <p:to>
                                        <p:strVal val="visible"/>
                                      </p:to>
                                    </p:set>
                                    <p:animEffect transition="in" filter="wipe(down)">
                                      <p:cBhvr>
                                        <p:cTn id="7" dur="580">
                                          <p:stCondLst>
                                            <p:cond delay="0"/>
                                          </p:stCondLst>
                                        </p:cTn>
                                        <p:tgtEl>
                                          <p:spTgt spid="454660"/>
                                        </p:tgtEl>
                                      </p:cBhvr>
                                    </p:animEffect>
                                    <p:anim calcmode="lin" valueType="num">
                                      <p:cBhvr>
                                        <p:cTn id="8" dur="1822" tmFilter="0,0; 0.14,0.36; 0.43,0.73; 0.71,0.91; 1.0,1.0">
                                          <p:stCondLst>
                                            <p:cond delay="0"/>
                                          </p:stCondLst>
                                        </p:cTn>
                                        <p:tgtEl>
                                          <p:spTgt spid="4546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46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46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46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4660"/>
                                        </p:tgtEl>
                                        <p:attrNameLst>
                                          <p:attrName>ppt_y</p:attrName>
                                        </p:attrNameLst>
                                      </p:cBhvr>
                                      <p:tavLst>
                                        <p:tav tm="0" fmla="#ppt_y-sin(pi*$)/81">
                                          <p:val>
                                            <p:fltVal val="0"/>
                                          </p:val>
                                        </p:tav>
                                        <p:tav tm="100000">
                                          <p:val>
                                            <p:fltVal val="1"/>
                                          </p:val>
                                        </p:tav>
                                      </p:tavLst>
                                    </p:anim>
                                    <p:animScale>
                                      <p:cBhvr>
                                        <p:cTn id="13" dur="26">
                                          <p:stCondLst>
                                            <p:cond delay="650"/>
                                          </p:stCondLst>
                                        </p:cTn>
                                        <p:tgtEl>
                                          <p:spTgt spid="454660"/>
                                        </p:tgtEl>
                                      </p:cBhvr>
                                      <p:to x="100000" y="60000"/>
                                    </p:animScale>
                                    <p:animScale>
                                      <p:cBhvr>
                                        <p:cTn id="14" dur="166" decel="50000">
                                          <p:stCondLst>
                                            <p:cond delay="676"/>
                                          </p:stCondLst>
                                        </p:cTn>
                                        <p:tgtEl>
                                          <p:spTgt spid="454660"/>
                                        </p:tgtEl>
                                      </p:cBhvr>
                                      <p:to x="100000" y="100000"/>
                                    </p:animScale>
                                    <p:animScale>
                                      <p:cBhvr>
                                        <p:cTn id="15" dur="26">
                                          <p:stCondLst>
                                            <p:cond delay="1312"/>
                                          </p:stCondLst>
                                        </p:cTn>
                                        <p:tgtEl>
                                          <p:spTgt spid="454660"/>
                                        </p:tgtEl>
                                      </p:cBhvr>
                                      <p:to x="100000" y="80000"/>
                                    </p:animScale>
                                    <p:animScale>
                                      <p:cBhvr>
                                        <p:cTn id="16" dur="166" decel="50000">
                                          <p:stCondLst>
                                            <p:cond delay="1338"/>
                                          </p:stCondLst>
                                        </p:cTn>
                                        <p:tgtEl>
                                          <p:spTgt spid="454660"/>
                                        </p:tgtEl>
                                      </p:cBhvr>
                                      <p:to x="100000" y="100000"/>
                                    </p:animScale>
                                    <p:animScale>
                                      <p:cBhvr>
                                        <p:cTn id="17" dur="26">
                                          <p:stCondLst>
                                            <p:cond delay="1642"/>
                                          </p:stCondLst>
                                        </p:cTn>
                                        <p:tgtEl>
                                          <p:spTgt spid="454660"/>
                                        </p:tgtEl>
                                      </p:cBhvr>
                                      <p:to x="100000" y="90000"/>
                                    </p:animScale>
                                    <p:animScale>
                                      <p:cBhvr>
                                        <p:cTn id="18" dur="166" decel="50000">
                                          <p:stCondLst>
                                            <p:cond delay="1668"/>
                                          </p:stCondLst>
                                        </p:cTn>
                                        <p:tgtEl>
                                          <p:spTgt spid="454660"/>
                                        </p:tgtEl>
                                      </p:cBhvr>
                                      <p:to x="100000" y="100000"/>
                                    </p:animScale>
                                    <p:animScale>
                                      <p:cBhvr>
                                        <p:cTn id="19" dur="26">
                                          <p:stCondLst>
                                            <p:cond delay="1808"/>
                                          </p:stCondLst>
                                        </p:cTn>
                                        <p:tgtEl>
                                          <p:spTgt spid="454660"/>
                                        </p:tgtEl>
                                      </p:cBhvr>
                                      <p:to x="100000" y="95000"/>
                                    </p:animScale>
                                    <p:animScale>
                                      <p:cBhvr>
                                        <p:cTn id="20" dur="166" decel="50000">
                                          <p:stCondLst>
                                            <p:cond delay="1834"/>
                                          </p:stCondLst>
                                        </p:cTn>
                                        <p:tgtEl>
                                          <p:spTgt spid="4546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315376"/>
      </p:ext>
    </p:extLst>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卖空（ </a:t>
            </a:r>
            <a:r>
              <a:rPr lang="en-US" altLang="zh-CN" dirty="0" smtClean="0"/>
              <a:t>Short Selling </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a:t>出售你不拥有的</a:t>
            </a:r>
            <a:r>
              <a:rPr lang="zh-CN" altLang="en-US" dirty="0" smtClean="0"/>
              <a:t>资产</a:t>
            </a:r>
            <a:endParaRPr lang="en-US" altLang="zh-CN" dirty="0" smtClean="0"/>
          </a:p>
          <a:p>
            <a:pPr>
              <a:lnSpc>
                <a:spcPct val="150000"/>
              </a:lnSpc>
            </a:pPr>
            <a:r>
              <a:rPr lang="zh-CN" altLang="en-US" dirty="0" smtClean="0"/>
              <a:t>经纪人为你向其他投资者借入该资产并卖出</a:t>
            </a:r>
          </a:p>
          <a:p>
            <a:pPr>
              <a:lnSpc>
                <a:spcPct val="150000"/>
              </a:lnSpc>
            </a:pPr>
            <a:r>
              <a:rPr lang="zh-CN" altLang="en-US" dirty="0" smtClean="0"/>
              <a:t>未来需买回归还</a:t>
            </a:r>
          </a:p>
          <a:p>
            <a:pPr>
              <a:lnSpc>
                <a:spcPct val="150000"/>
              </a:lnSpc>
            </a:pPr>
            <a:r>
              <a:rPr lang="zh-CN" altLang="en-US" dirty="0" smtClean="0"/>
              <a:t>此期间需支付原持有者应获得的股利等收入</a:t>
            </a:r>
            <a:endParaRPr lang="en-US" altLang="zh-CN" dirty="0" smtClean="0"/>
          </a:p>
        </p:txBody>
      </p:sp>
      <p:sp>
        <p:nvSpPr>
          <p:cNvPr id="6" name="页脚占位符 5"/>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5</a:t>
            </a:fld>
            <a:endParaRPr lang="zh-CN" altLang="en-US" dirty="0"/>
          </a:p>
        </p:txBody>
      </p:sp>
    </p:spTree>
    <p:extLst>
      <p:ext uri="{BB962C8B-B14F-4D97-AF65-F5344CB8AC3E}">
        <p14:creationId xmlns:p14="http://schemas.microsoft.com/office/powerpoint/2010/main" val="2558764948"/>
      </p:ext>
    </p:extLst>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远期价值、远期价格与期货价格</a:t>
            </a:r>
            <a:endParaRPr lang="zh-CN" altLang="en-US" dirty="0"/>
          </a:p>
        </p:txBody>
      </p:sp>
      <p:sp>
        <p:nvSpPr>
          <p:cNvPr id="8" name="内容占位符 7"/>
          <p:cNvSpPr>
            <a:spLocks noGrp="1"/>
          </p:cNvSpPr>
          <p:nvPr>
            <p:ph idx="1"/>
          </p:nvPr>
        </p:nvSpPr>
        <p:spPr>
          <a:xfrm>
            <a:off x="467544" y="1124744"/>
            <a:ext cx="8229600" cy="4530725"/>
          </a:xfrm>
        </p:spPr>
        <p:txBody>
          <a:bodyPr/>
          <a:lstStyle/>
          <a:p>
            <a:endParaRPr lang="en-US" altLang="zh-CN" dirty="0" smtClean="0"/>
          </a:p>
          <a:p>
            <a:r>
              <a:rPr lang="zh-CN" altLang="en-US" dirty="0" smtClean="0"/>
              <a:t>交割价格（ </a:t>
            </a:r>
            <a:r>
              <a:rPr lang="en-US" altLang="zh-CN" dirty="0" smtClean="0"/>
              <a:t>Delivery Price </a:t>
            </a:r>
            <a:r>
              <a:rPr lang="zh-CN" altLang="en-US" dirty="0" smtClean="0"/>
              <a:t>）</a:t>
            </a:r>
          </a:p>
          <a:p>
            <a:r>
              <a:rPr lang="zh-CN" altLang="en-US" dirty="0" smtClean="0"/>
              <a:t>远期价值：远期合约本身的价值</a:t>
            </a:r>
          </a:p>
          <a:p>
            <a:r>
              <a:rPr lang="zh-CN" altLang="en-US" dirty="0" smtClean="0"/>
              <a:t>远期价格（ </a:t>
            </a:r>
            <a:r>
              <a:rPr lang="en-US" altLang="zh-CN" dirty="0" smtClean="0"/>
              <a:t>Forward Price </a:t>
            </a:r>
            <a:r>
              <a:rPr lang="zh-CN" altLang="en-US" dirty="0" smtClean="0"/>
              <a:t>）：</a:t>
            </a:r>
          </a:p>
          <a:p>
            <a:pPr lvl="1"/>
            <a:r>
              <a:rPr lang="zh-CN" altLang="en-US" dirty="0" smtClean="0"/>
              <a:t>使得远期价值为零的合理交割价格</a:t>
            </a:r>
          </a:p>
          <a:p>
            <a:r>
              <a:rPr lang="zh-CN" altLang="en-US" dirty="0" smtClean="0"/>
              <a:t>期货价格（ </a:t>
            </a:r>
            <a:r>
              <a:rPr lang="en-US" altLang="zh-CN" dirty="0" smtClean="0"/>
              <a:t>Futures Price </a:t>
            </a:r>
            <a:r>
              <a:rPr lang="zh-CN" altLang="en-US" dirty="0" smtClean="0"/>
              <a:t>）</a:t>
            </a:r>
            <a:endParaRPr lang="zh-CN" altLang="en-US" dirty="0"/>
          </a:p>
        </p:txBody>
      </p:sp>
      <p:sp>
        <p:nvSpPr>
          <p:cNvPr id="6" name="页脚占位符 5"/>
          <p:cNvSpPr>
            <a:spLocks noGrp="1"/>
          </p:cNvSpPr>
          <p:nvPr>
            <p:ph type="ftr" sz="quarter" idx="11"/>
          </p:nvPr>
        </p:nvSpPr>
        <p:spPr/>
        <p:txBody>
          <a:bodyPr/>
          <a:lstStyle/>
          <a:p>
            <a:r>
              <a:rPr lang="en-US" altLang="zh-CN" smtClean="0"/>
              <a:t>Copyright © Zheng, Zhenlong &amp; Chen, Rong, 2012</a:t>
            </a:r>
            <a:endParaRPr lang="zh-CN" altLang="en-US"/>
          </a:p>
        </p:txBody>
      </p:sp>
      <p:sp>
        <p:nvSpPr>
          <p:cNvPr id="9" name="灯片编号占位符 8"/>
          <p:cNvSpPr>
            <a:spLocks noGrp="1"/>
          </p:cNvSpPr>
          <p:nvPr>
            <p:ph type="sldNum" sz="quarter" idx="12"/>
          </p:nvPr>
        </p:nvSpPr>
        <p:spPr/>
        <p:txBody>
          <a:bodyPr/>
          <a:lstStyle/>
          <a:p>
            <a:fld id="{7A0B34B9-D817-47F5-9B8C-94F2D5E9BE68}" type="slidenum">
              <a:rPr lang="zh-CN" altLang="en-US" smtClean="0"/>
              <a:pPr/>
              <a:t>6</a:t>
            </a:fld>
            <a:endParaRPr lang="zh-CN" altLang="en-US" dirty="0"/>
          </a:p>
        </p:txBody>
      </p:sp>
    </p:spTree>
    <p:extLst>
      <p:ext uri="{BB962C8B-B14F-4D97-AF65-F5344CB8AC3E}">
        <p14:creationId xmlns:p14="http://schemas.microsoft.com/office/powerpoint/2010/main" val="2971358717"/>
      </p:ext>
    </p:extLst>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远期价格与期货价格的关系</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a:t>当无风险利率恒定且对所有到期日都相同时，其他条件相同的远期价格和期货价格相等</a:t>
            </a:r>
            <a:r>
              <a:rPr lang="zh-CN" altLang="en-US" dirty="0" smtClean="0"/>
              <a:t>。</a:t>
            </a:r>
            <a:endParaRPr lang="en-US" altLang="zh-CN" dirty="0" smtClean="0"/>
          </a:p>
          <a:p>
            <a:endParaRPr lang="zh-CN" altLang="en-US" dirty="0" smtClean="0"/>
          </a:p>
          <a:p>
            <a:r>
              <a:rPr lang="zh-CN" altLang="en-US" dirty="0" smtClean="0"/>
              <a:t>当利率变化无法预测时，两者略有不同</a:t>
            </a:r>
          </a:p>
          <a:p>
            <a:pPr lvl="1"/>
            <a:r>
              <a:rPr lang="zh-CN" altLang="en-US" dirty="0" smtClean="0"/>
              <a:t>当标的资产价格与利率呈很强的正相关关系时，期货价格高于远期价格</a:t>
            </a:r>
          </a:p>
          <a:p>
            <a:pPr lvl="1"/>
            <a:r>
              <a:rPr lang="zh-CN" altLang="en-US" dirty="0" smtClean="0"/>
              <a:t>当标的资产价格与利率呈很强的负相关关系时，远期价格高于期货价格</a:t>
            </a:r>
            <a:endParaRPr lang="zh-CN" altLang="en-US" dirty="0"/>
          </a:p>
        </p:txBody>
      </p:sp>
      <p:sp>
        <p:nvSpPr>
          <p:cNvPr id="6" name="页脚占位符 5"/>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7</a:t>
            </a:fld>
            <a:endParaRPr lang="zh-CN" altLang="en-US" dirty="0"/>
          </a:p>
        </p:txBody>
      </p:sp>
    </p:spTree>
    <p:extLst>
      <p:ext uri="{BB962C8B-B14F-4D97-AF65-F5344CB8AC3E}">
        <p14:creationId xmlns:p14="http://schemas.microsoft.com/office/powerpoint/2010/main" val="1691781240"/>
      </p:ext>
    </p:extLst>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基本假设</a:t>
            </a:r>
            <a:endParaRPr lang="zh-CN" altLang="en-US" dirty="0"/>
          </a:p>
        </p:txBody>
      </p:sp>
      <p:sp>
        <p:nvSpPr>
          <p:cNvPr id="3" name="内容占位符 2"/>
          <p:cNvSpPr>
            <a:spLocks noGrp="1"/>
          </p:cNvSpPr>
          <p:nvPr>
            <p:ph idx="1"/>
          </p:nvPr>
        </p:nvSpPr>
        <p:spPr>
          <a:xfrm>
            <a:off x="467544" y="1052736"/>
            <a:ext cx="8229600" cy="4530725"/>
          </a:xfrm>
        </p:spPr>
        <p:txBody>
          <a:bodyPr>
            <a:normAutofit lnSpcReduction="10000"/>
          </a:bodyPr>
          <a:lstStyle/>
          <a:p>
            <a:endParaRPr lang="en-US" altLang="zh-CN" dirty="0" smtClean="0"/>
          </a:p>
          <a:p>
            <a:r>
              <a:rPr lang="zh-CN" altLang="en-US" dirty="0" smtClean="0"/>
              <a:t>没有交易费用和税收。</a:t>
            </a:r>
          </a:p>
          <a:p>
            <a:r>
              <a:rPr lang="zh-CN" altLang="en-US" dirty="0" smtClean="0"/>
              <a:t>允许卖空</a:t>
            </a:r>
          </a:p>
          <a:p>
            <a:r>
              <a:rPr lang="zh-CN" altLang="en-US" dirty="0" smtClean="0"/>
              <a:t>市场参与者能以相同的无风险利率借入和贷出资金。</a:t>
            </a:r>
          </a:p>
          <a:p>
            <a:r>
              <a:rPr lang="zh-CN" altLang="en-US" dirty="0" smtClean="0"/>
              <a:t>没有违约风险。</a:t>
            </a:r>
          </a:p>
          <a:p>
            <a:r>
              <a:rPr lang="zh-CN" altLang="en-US" dirty="0" smtClean="0"/>
              <a:t>当套利机会出现时，市场参与者将参与套利活动，从而使套利机会消失，我们得到的理论价格就是没有套利机会下的均衡价格。</a:t>
            </a:r>
          </a:p>
          <a:p>
            <a:r>
              <a:rPr lang="zh-CN" altLang="en-US" dirty="0" smtClean="0"/>
              <a:t>期货合约的保证金账户支付同样的无风险利率。这意味着任何人均可不花成本地取得远期和期货的多头和空头地位。</a:t>
            </a:r>
            <a:endParaRPr lang="en-US" altLang="zh-CN" dirty="0" smtClean="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8</a:t>
            </a:fld>
            <a:endParaRPr lang="zh-CN" altLang="en-US" dirty="0"/>
          </a:p>
        </p:txBody>
      </p:sp>
    </p:spTree>
    <p:extLst>
      <p:ext uri="{BB962C8B-B14F-4D97-AF65-F5344CB8AC3E}">
        <p14:creationId xmlns:p14="http://schemas.microsoft.com/office/powerpoint/2010/main" val="4234068634"/>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主要符号</a:t>
            </a:r>
            <a:r>
              <a:rPr lang="en-US" altLang="zh-CN" dirty="0" smtClean="0"/>
              <a:t>I</a:t>
            </a:r>
            <a:endParaRPr lang="zh-CN" altLang="en-US" dirty="0"/>
          </a:p>
        </p:txBody>
      </p:sp>
      <p:sp>
        <p:nvSpPr>
          <p:cNvPr id="3" name="内容占位符 2"/>
          <p:cNvSpPr>
            <a:spLocks noGrp="1"/>
          </p:cNvSpPr>
          <p:nvPr>
            <p:ph idx="1"/>
          </p:nvPr>
        </p:nvSpPr>
        <p:spPr>
          <a:xfrm>
            <a:off x="467544" y="1124744"/>
            <a:ext cx="8424936" cy="4530725"/>
          </a:xfrm>
        </p:spPr>
        <p:txBody>
          <a:bodyPr/>
          <a:lstStyle/>
          <a:p>
            <a:endParaRPr lang="en-US" altLang="zh-CN" dirty="0" smtClean="0"/>
          </a:p>
          <a:p>
            <a:r>
              <a:rPr lang="en-US" altLang="zh-CN" dirty="0" smtClean="0"/>
              <a:t>T</a:t>
            </a:r>
            <a:r>
              <a:rPr lang="zh-CN" altLang="en-US" dirty="0" smtClean="0"/>
              <a:t>： 远期和期货合约的到期时刻，单位为年。</a:t>
            </a:r>
          </a:p>
          <a:p>
            <a:r>
              <a:rPr lang="en-US" altLang="zh-CN" dirty="0" smtClean="0"/>
              <a:t>t</a:t>
            </a:r>
            <a:r>
              <a:rPr lang="zh-CN" altLang="en-US" dirty="0" smtClean="0"/>
              <a:t>： 当前时刻，单位为年。</a:t>
            </a:r>
            <a:r>
              <a:rPr lang="en-US" altLang="zh-CN" dirty="0" smtClean="0"/>
              <a:t>T </a:t>
            </a:r>
            <a:r>
              <a:rPr lang="en-US" altLang="zh-CN" dirty="0" smtClean="0">
                <a:latin typeface="Times New Roman"/>
                <a:cs typeface="Times New Roman"/>
              </a:rPr>
              <a:t>-</a:t>
            </a:r>
            <a:r>
              <a:rPr lang="zh-CN" altLang="en-US" dirty="0" smtClean="0"/>
              <a:t> </a:t>
            </a:r>
            <a:r>
              <a:rPr lang="en-US" altLang="zh-CN" dirty="0" smtClean="0"/>
              <a:t>t </a:t>
            </a:r>
            <a:r>
              <a:rPr lang="zh-CN" altLang="en-US" dirty="0" smtClean="0"/>
              <a:t>代表远期和期货合约中以年为单位的距离到期的剩余时间。</a:t>
            </a:r>
          </a:p>
          <a:p>
            <a:r>
              <a:rPr lang="en-US" altLang="zh-CN" dirty="0" smtClean="0"/>
              <a:t>S</a:t>
            </a:r>
            <a:r>
              <a:rPr lang="zh-CN" altLang="en-US" dirty="0" smtClean="0"/>
              <a:t>： 远期（期货）标的资产在时间</a:t>
            </a:r>
            <a:r>
              <a:rPr lang="en-US" altLang="zh-CN" dirty="0" smtClean="0"/>
              <a:t>t </a:t>
            </a:r>
            <a:r>
              <a:rPr lang="zh-CN" altLang="en-US" dirty="0" smtClean="0"/>
              <a:t>时的价格。</a:t>
            </a:r>
          </a:p>
          <a:p>
            <a:r>
              <a:rPr lang="en-US" altLang="zh-CN" dirty="0" smtClean="0"/>
              <a:t>S</a:t>
            </a:r>
            <a:r>
              <a:rPr lang="en-US" altLang="zh-CN" baseline="-25000" dirty="0" smtClean="0"/>
              <a:t>T</a:t>
            </a:r>
            <a:r>
              <a:rPr lang="zh-CN" altLang="en-US" dirty="0" smtClean="0"/>
              <a:t>： 远期（期货）标的资产在时间</a:t>
            </a:r>
            <a:r>
              <a:rPr lang="en-US" altLang="zh-CN" dirty="0" smtClean="0"/>
              <a:t>T </a:t>
            </a:r>
            <a:r>
              <a:rPr lang="zh-CN" altLang="en-US" dirty="0" smtClean="0"/>
              <a:t>时的价格（在</a:t>
            </a:r>
            <a:r>
              <a:rPr lang="en-US" altLang="zh-CN" dirty="0" smtClean="0"/>
              <a:t>t </a:t>
            </a:r>
            <a:r>
              <a:rPr lang="zh-CN" altLang="en-US" dirty="0" smtClean="0"/>
              <a:t>时刻此为未知变量）。</a:t>
            </a:r>
            <a:endParaRPr lang="zh-CN" altLang="en-US" dirty="0"/>
          </a:p>
        </p:txBody>
      </p:sp>
      <p:sp>
        <p:nvSpPr>
          <p:cNvPr id="5" name="页脚占位符 4"/>
          <p:cNvSpPr>
            <a:spLocks noGrp="1"/>
          </p:cNvSpPr>
          <p:nvPr>
            <p:ph type="ftr" sz="quarter" idx="11"/>
          </p:nvPr>
        </p:nvSpPr>
        <p:spPr/>
        <p:txBody>
          <a:bodyPr/>
          <a:lstStyle/>
          <a:p>
            <a:r>
              <a:rPr lang="en-US" altLang="zh-CN" smtClean="0"/>
              <a:t>Copyright © Zheng, Zhenlong &amp; Chen, Rong, 2012</a:t>
            </a:r>
            <a:endParaRPr lang="zh-CN" altLang="en-US"/>
          </a:p>
        </p:txBody>
      </p:sp>
      <p:sp>
        <p:nvSpPr>
          <p:cNvPr id="8" name="灯片编号占位符 7"/>
          <p:cNvSpPr>
            <a:spLocks noGrp="1"/>
          </p:cNvSpPr>
          <p:nvPr>
            <p:ph type="sldNum" sz="quarter" idx="12"/>
          </p:nvPr>
        </p:nvSpPr>
        <p:spPr/>
        <p:txBody>
          <a:bodyPr/>
          <a:lstStyle/>
          <a:p>
            <a:fld id="{7A0B34B9-D817-47F5-9B8C-94F2D5E9BE68}" type="slidenum">
              <a:rPr lang="zh-CN" altLang="en-US" smtClean="0"/>
              <a:pPr/>
              <a:t>9</a:t>
            </a:fld>
            <a:endParaRPr lang="zh-CN" altLang="en-US" dirty="0"/>
          </a:p>
        </p:txBody>
      </p:sp>
    </p:spTree>
    <p:extLst>
      <p:ext uri="{BB962C8B-B14F-4D97-AF65-F5344CB8AC3E}">
        <p14:creationId xmlns:p14="http://schemas.microsoft.com/office/powerpoint/2010/main" val="402500407"/>
      </p:ext>
    </p:extLst>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主题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14583</TotalTime>
  <Words>2704</Words>
  <Application>Microsoft Office PowerPoint</Application>
  <PresentationFormat>全屏显示(4:3)</PresentationFormat>
  <Paragraphs>348</Paragraphs>
  <Slides>47</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0" baseType="lpstr">
      <vt:lpstr>主题1</vt:lpstr>
      <vt:lpstr>Equation</vt:lpstr>
      <vt:lpstr>MathType 6.0 Equation</vt:lpstr>
      <vt:lpstr> 第三章  远期与期货定价    </vt:lpstr>
      <vt:lpstr>目录</vt:lpstr>
      <vt:lpstr>目录</vt:lpstr>
      <vt:lpstr>投资性资产与消费性资产</vt:lpstr>
      <vt:lpstr>卖空（ Short Selling ）</vt:lpstr>
      <vt:lpstr>远期价值、远期价格与期货价格</vt:lpstr>
      <vt:lpstr>远期价格与期货价格的关系</vt:lpstr>
      <vt:lpstr>基本假设</vt:lpstr>
      <vt:lpstr>主要符号I</vt:lpstr>
      <vt:lpstr>主要符号II</vt:lpstr>
      <vt:lpstr>目录</vt:lpstr>
      <vt:lpstr>思考题</vt:lpstr>
      <vt:lpstr>无套利定价法</vt:lpstr>
      <vt:lpstr>无收益资产的远期价值I</vt:lpstr>
      <vt:lpstr>无收益资产的远期价值II</vt:lpstr>
      <vt:lpstr>无收益资产的远期价值III</vt:lpstr>
      <vt:lpstr>现货-远期平价定理</vt:lpstr>
      <vt:lpstr>反证法</vt:lpstr>
      <vt:lpstr>案例3.1  I</vt:lpstr>
      <vt:lpstr>案例3.1  II</vt:lpstr>
      <vt:lpstr>远期价格的期限结构</vt:lpstr>
      <vt:lpstr>已知现金收益的资产</vt:lpstr>
      <vt:lpstr>支付已知现金收益资产的远期价值I</vt:lpstr>
      <vt:lpstr>支付已知现金收益资产的远期价值II</vt:lpstr>
      <vt:lpstr>支付已知现金收益资产的现货－远期平价公式</vt:lpstr>
      <vt:lpstr>反证法</vt:lpstr>
      <vt:lpstr>案例3.5</vt:lpstr>
      <vt:lpstr>支付已知收益率的资产</vt:lpstr>
      <vt:lpstr>支付已知收益率的资产I</vt:lpstr>
      <vt:lpstr>支付已知收益率的资产II</vt:lpstr>
      <vt:lpstr>支付已知收益率的资产III</vt:lpstr>
      <vt:lpstr>案例3.6</vt:lpstr>
      <vt:lpstr>目录</vt:lpstr>
      <vt:lpstr>持有成本I</vt:lpstr>
      <vt:lpstr>持有成本II</vt:lpstr>
      <vt:lpstr>持有成本III</vt:lpstr>
      <vt:lpstr>非完美市场上的定价公式I</vt:lpstr>
      <vt:lpstr>非完美市场上的定价公式II</vt:lpstr>
      <vt:lpstr>非完美市场上的定价公式III</vt:lpstr>
      <vt:lpstr>非完美市场上的定价公式IV</vt:lpstr>
      <vt:lpstr>消费性资产的远期合约定价</vt:lpstr>
      <vt:lpstr>目录</vt:lpstr>
      <vt:lpstr>同一时刻远期（期货）价格与标的资产现货价格的关系</vt:lpstr>
      <vt:lpstr>当前远期（期货）价格与标的资产预期的未来现货价格的关系I</vt:lpstr>
      <vt:lpstr>当前远期（期货）价格与标的资产预期的未来现货价格的关系II</vt:lpstr>
      <vt:lpstr>       请提问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风险管理 Risk Management</dc:title>
  <dc:creator>aronge</dc:creator>
  <cp:lastModifiedBy>ZZL</cp:lastModifiedBy>
  <cp:revision>770</cp:revision>
  <dcterms:created xsi:type="dcterms:W3CDTF">2007-10-06T10:41:32Z</dcterms:created>
  <dcterms:modified xsi:type="dcterms:W3CDTF">2012-09-24T01:36:42Z</dcterms:modified>
</cp:coreProperties>
</file>