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21" r:id="rId1"/>
  </p:sldMasterIdLst>
  <p:notesMasterIdLst>
    <p:notesMasterId r:id="rId42"/>
  </p:notesMasterIdLst>
  <p:handoutMasterIdLst>
    <p:handoutMasterId r:id="rId43"/>
  </p:handoutMasterIdLst>
  <p:sldIdLst>
    <p:sldId id="2363" r:id="rId2"/>
    <p:sldId id="2512" r:id="rId3"/>
    <p:sldId id="2513" r:id="rId4"/>
    <p:sldId id="2547" r:id="rId5"/>
    <p:sldId id="2514" r:id="rId6"/>
    <p:sldId id="2515" r:id="rId7"/>
    <p:sldId id="2516" r:id="rId8"/>
    <p:sldId id="2517" r:id="rId9"/>
    <p:sldId id="2518" r:id="rId10"/>
    <p:sldId id="2519" r:id="rId11"/>
    <p:sldId id="2520" r:id="rId12"/>
    <p:sldId id="2521" r:id="rId13"/>
    <p:sldId id="2522" r:id="rId14"/>
    <p:sldId id="2523" r:id="rId15"/>
    <p:sldId id="2524" r:id="rId16"/>
    <p:sldId id="2525" r:id="rId17"/>
    <p:sldId id="2526" r:id="rId18"/>
    <p:sldId id="2527" r:id="rId19"/>
    <p:sldId id="2528" r:id="rId20"/>
    <p:sldId id="2529" r:id="rId21"/>
    <p:sldId id="2530" r:id="rId22"/>
    <p:sldId id="2531" r:id="rId23"/>
    <p:sldId id="2532" r:id="rId24"/>
    <p:sldId id="2533" r:id="rId25"/>
    <p:sldId id="2549" r:id="rId26"/>
    <p:sldId id="2534" r:id="rId27"/>
    <p:sldId id="2535" r:id="rId28"/>
    <p:sldId id="2536" r:id="rId29"/>
    <p:sldId id="2537" r:id="rId30"/>
    <p:sldId id="2538" r:id="rId31"/>
    <p:sldId id="2539" r:id="rId32"/>
    <p:sldId id="2540" r:id="rId33"/>
    <p:sldId id="2541" r:id="rId34"/>
    <p:sldId id="2542" r:id="rId35"/>
    <p:sldId id="2543" r:id="rId36"/>
    <p:sldId id="2544" r:id="rId37"/>
    <p:sldId id="2545" r:id="rId38"/>
    <p:sldId id="2546" r:id="rId39"/>
    <p:sldId id="2509" r:id="rId40"/>
    <p:sldId id="2548" r:id="rId4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4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908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322029-DCA5-4651-BEFD-15AD58C8E40A}" type="slidenum">
              <a:rPr lang="zh-CN" altLang="en-US" smtClean="0">
                <a:solidFill>
                  <a:srgbClr val="000000"/>
                </a:solidFill>
                <a:latin typeface="Arial" charset="0"/>
              </a:rPr>
              <a:pPr fontAlgn="base">
                <a:spcBef>
                  <a:spcPct val="0"/>
                </a:spcBef>
                <a:spcAft>
                  <a:spcPct val="0"/>
                </a:spcAft>
                <a:defRPr/>
              </a:pPr>
              <a:t>33</a:t>
            </a:fld>
            <a:endParaRPr lang="zh-CN" altLang="en-US"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5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918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801D60-F40F-413C-BC12-6711D2403DAE}" type="slidenum">
              <a:rPr lang="zh-CN" altLang="en-US" smtClean="0">
                <a:solidFill>
                  <a:srgbClr val="000000"/>
                </a:solidFill>
                <a:latin typeface="Arial" charset="0"/>
              </a:rPr>
              <a:pPr fontAlgn="base">
                <a:spcBef>
                  <a:spcPct val="0"/>
                </a:spcBef>
                <a:spcAft>
                  <a:spcPct val="0"/>
                </a:spcAft>
                <a:defRPr/>
              </a:pPr>
              <a:t>34</a:t>
            </a:fld>
            <a:endParaRPr lang="zh-CN" altLang="en-US" smtClean="0">
              <a:solidFill>
                <a:srgbClr val="000000"/>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6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928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4BFA18-0A6D-4310-9D5F-52F7EFD5AE53}" type="slidenum">
              <a:rPr lang="zh-CN" altLang="en-US" smtClean="0">
                <a:solidFill>
                  <a:srgbClr val="000000"/>
                </a:solidFill>
                <a:latin typeface="Arial" charset="0"/>
              </a:rPr>
              <a:pPr fontAlgn="base">
                <a:spcBef>
                  <a:spcPct val="0"/>
                </a:spcBef>
                <a:spcAft>
                  <a:spcPct val="0"/>
                </a:spcAft>
                <a:defRPr/>
              </a:pPr>
              <a:t>35</a:t>
            </a:fld>
            <a:endParaRPr lang="zh-CN" altLang="en-US" smtClean="0">
              <a:solidFill>
                <a:srgbClr val="000000"/>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39</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39</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3340325075"/>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CA7EB250-427A-47B5-BD57-10C54DCAB81A}" type="datetime10">
              <a:rPr lang="zh-CN" altLang="en-US" smtClean="0"/>
              <a:t>21:45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741771921"/>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139C4A03-8370-4D66-8546-3B513D219FD2}" type="datetime10">
              <a:rPr lang="zh-CN" altLang="en-US" smtClean="0"/>
              <a:t>21:45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47933137"/>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431A7DB1-AFAB-4B7B-9829-114E0475B90C}" type="datetime10">
              <a:rPr lang="zh-CN" altLang="en-US" smtClean="0"/>
              <a:t>21:45</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Zheng, Zhenlong &amp; Chen, Rong, 2012</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2014375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2619808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1621019546"/>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E94264A0-4D87-4E0E-8FDA-9925F0DF37E9}" type="datetime10">
              <a:rPr lang="zh-CN" altLang="en-US" smtClean="0"/>
              <a:t>21:45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447510040"/>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1AEA7BCA-3E0C-4653-AC4C-FA63D3781397}" type="datetime10">
              <a:rPr lang="zh-CN" altLang="en-US" smtClean="0"/>
              <a:t>21:45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386055858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6F0AC736-283A-4D86-A95A-F19D3A856633}" type="datetime10">
              <a:rPr lang="zh-CN" altLang="en-US" smtClean="0"/>
              <a:t>21:45</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081411562"/>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FCF0979E-37D5-4E94-A5A5-169182240C06}" type="datetime10">
              <a:rPr lang="zh-CN" altLang="en-US" smtClean="0"/>
              <a:t>21:45</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494201842"/>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423463931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82D91FAE-9F48-4376-960F-6389DB7E9CB1}" type="datetime10">
              <a:rPr lang="zh-CN" altLang="en-US" smtClean="0"/>
              <a:t>21:45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50822947"/>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878566C-BB10-4619-9C7E-CFA1130A9927}" type="datetime10">
              <a:rPr lang="zh-CN" altLang="en-US" smtClean="0"/>
              <a:t>21:45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047898982"/>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rPr>
              <a:t>Copyright © Zheng, Zhenlong &amp; Chen, Rong, 2012</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21:45</a:t>
            </a:fld>
            <a:endParaRPr lang="zh-CN" altLang="en-US" sz="1800" dirty="0"/>
          </a:p>
        </p:txBody>
      </p:sp>
    </p:spTree>
    <p:extLst>
      <p:ext uri="{BB962C8B-B14F-4D97-AF65-F5344CB8AC3E}">
        <p14:creationId xmlns:p14="http://schemas.microsoft.com/office/powerpoint/2010/main" val="1519831816"/>
      </p:ext>
    </p:extLst>
  </p:cSld>
  <p:clrMap bg1="lt1" tx1="dk1" bg2="lt2" tx2="dk2" accent1="accent1" accent2="accent2" accent3="accent3" accent4="accent4" accent5="accent5" accent6="accent6" hlink="hlink" folHlink="folHlink"/>
  <p:sldLayoutIdLst>
    <p:sldLayoutId id="2147492122" r:id="rId1"/>
    <p:sldLayoutId id="2147492123" r:id="rId2"/>
    <p:sldLayoutId id="2147492124" r:id="rId3"/>
    <p:sldLayoutId id="2147492125" r:id="rId4"/>
    <p:sldLayoutId id="2147492126" r:id="rId5"/>
    <p:sldLayoutId id="2147492127" r:id="rId6"/>
    <p:sldLayoutId id="2147492128" r:id="rId7"/>
    <p:sldLayoutId id="2147492129" r:id="rId8"/>
    <p:sldLayoutId id="2147492130" r:id="rId9"/>
    <p:sldLayoutId id="2147492131" r:id="rId10"/>
    <p:sldLayoutId id="2147492132" r:id="rId11"/>
    <p:sldLayoutId id="2147492133" r:id="rId12"/>
    <p:sldLayoutId id="2147492134" r:id="rId13"/>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a:t>第四章  远期与期货的运用</a:t>
            </a:r>
            <a:br>
              <a:rPr lang="zh-CN" altLang="en-US" sz="4000" dirty="0"/>
            </a:br>
            <a:r>
              <a:rPr lang="zh-CN" altLang="en-US" sz="4000" dirty="0"/>
              <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zh-CN" altLang="en-US" smtClean="0"/>
              <a:t>不完美套期保值的来源 </a:t>
            </a:r>
            <a:r>
              <a:rPr lang="en-US" altLang="zh-CN" smtClean="0"/>
              <a:t>I</a:t>
            </a:r>
          </a:p>
        </p:txBody>
      </p:sp>
      <p:sp>
        <p:nvSpPr>
          <p:cNvPr id="46085" name="Rectangle 3"/>
          <p:cNvSpPr>
            <a:spLocks noGrp="1" noChangeArrowheads="1"/>
          </p:cNvSpPr>
          <p:nvPr>
            <p:ph idx="1"/>
          </p:nvPr>
        </p:nvSpPr>
        <p:spPr>
          <a:xfrm>
            <a:off x="539552" y="1196752"/>
            <a:ext cx="8229600" cy="4530725"/>
          </a:xfrm>
        </p:spPr>
        <p:txBody>
          <a:bodyPr/>
          <a:lstStyle/>
          <a:p>
            <a:pPr eaLnBrk="1" hangingPunct="1"/>
            <a:endParaRPr lang="zh-CN" altLang="en-US" dirty="0" smtClean="0"/>
          </a:p>
          <a:p>
            <a:pPr eaLnBrk="1" hangingPunct="1"/>
            <a:r>
              <a:rPr lang="zh-CN" altLang="en-US" dirty="0" smtClean="0"/>
              <a:t>基差风险（ </a:t>
            </a:r>
            <a:r>
              <a:rPr lang="en-US" altLang="zh-CN" dirty="0" smtClean="0"/>
              <a:t>Basis Risk </a:t>
            </a:r>
            <a:r>
              <a:rPr lang="zh-CN" altLang="en-US" dirty="0" smtClean="0"/>
              <a:t>）</a:t>
            </a:r>
          </a:p>
          <a:p>
            <a:pPr lvl="1" eaLnBrk="1" hangingPunct="1"/>
            <a:r>
              <a:rPr lang="zh-CN" altLang="en-US" dirty="0" smtClean="0"/>
              <a:t>基差：特定时刻被套期保值的现货价格 </a:t>
            </a:r>
            <a:r>
              <a:rPr lang="en-US" altLang="zh-CN" dirty="0" smtClean="0"/>
              <a:t>H </a:t>
            </a:r>
            <a:r>
              <a:rPr lang="zh-CN" altLang="en-US" dirty="0" smtClean="0"/>
              <a:t>与用以进行套期保值的期货价格 </a:t>
            </a:r>
            <a:r>
              <a:rPr lang="en-US" altLang="zh-CN" dirty="0" smtClean="0"/>
              <a:t>G </a:t>
            </a:r>
            <a:r>
              <a:rPr lang="zh-CN" altLang="en-US" dirty="0" smtClean="0"/>
              <a:t>之差</a:t>
            </a:r>
          </a:p>
          <a:p>
            <a:pPr lvl="1" eaLnBrk="1" hangingPunct="1"/>
            <a:endParaRPr lang="zh-CN" altLang="en-US" dirty="0" smtClean="0"/>
          </a:p>
          <a:p>
            <a:pPr algn="ctr" eaLnBrk="1" hangingPunct="1">
              <a:buFont typeface="Wingdings" pitchFamily="2" charset="2"/>
              <a:buNone/>
            </a:pPr>
            <a:r>
              <a:rPr lang="en-US" altLang="zh-CN" sz="2300" dirty="0" smtClean="0"/>
              <a:t>b = H − G</a:t>
            </a:r>
          </a:p>
          <a:p>
            <a:pPr algn="ctr" eaLnBrk="1" hangingPunct="1">
              <a:buFont typeface="Wingdings" pitchFamily="2" charset="2"/>
              <a:buNone/>
            </a:pPr>
            <a:endParaRPr lang="en-US" altLang="zh-CN" sz="2300" dirty="0" smtClean="0"/>
          </a:p>
          <a:p>
            <a:pPr lvl="1" eaLnBrk="1" hangingPunct="1"/>
            <a:r>
              <a:rPr lang="zh-CN" altLang="en-US" dirty="0" smtClean="0"/>
              <a:t>套期保值到期时基差的不确定性导致了不完美的套期保值</a:t>
            </a:r>
          </a:p>
        </p:txBody>
      </p:sp>
      <p:sp>
        <p:nvSpPr>
          <p:cNvPr id="46083"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10</a:t>
            </a:fld>
            <a:endParaRPr lang="en-US" altLang="zh-CN"/>
          </a:p>
        </p:txBody>
      </p:sp>
    </p:spTree>
    <p:extLst>
      <p:ext uri="{BB962C8B-B14F-4D97-AF65-F5344CB8AC3E}">
        <p14:creationId xmlns:p14="http://schemas.microsoft.com/office/powerpoint/2010/main" val="837704344"/>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smtClean="0"/>
              <a:t>不完美套期保值的来源 </a:t>
            </a:r>
            <a:r>
              <a:rPr lang="en-US" altLang="zh-CN" smtClean="0"/>
              <a:t>II</a:t>
            </a:r>
          </a:p>
        </p:txBody>
      </p:sp>
      <p:sp>
        <p:nvSpPr>
          <p:cNvPr id="47109" name="Rectangle 3"/>
          <p:cNvSpPr>
            <a:spLocks noGrp="1" noChangeArrowheads="1"/>
          </p:cNvSpPr>
          <p:nvPr>
            <p:ph idx="1"/>
          </p:nvPr>
        </p:nvSpPr>
        <p:spPr>
          <a:xfrm>
            <a:off x="539552" y="1196752"/>
            <a:ext cx="8229600" cy="4530725"/>
          </a:xfrm>
        </p:spPr>
        <p:txBody>
          <a:bodyPr/>
          <a:lstStyle/>
          <a:p>
            <a:pPr eaLnBrk="1" hangingPunct="1"/>
            <a:endParaRPr lang="zh-CN" altLang="en-US" dirty="0" smtClean="0"/>
          </a:p>
          <a:p>
            <a:pPr eaLnBrk="1" hangingPunct="1"/>
            <a:r>
              <a:rPr lang="zh-CN" altLang="en-US" dirty="0" smtClean="0"/>
              <a:t>数量风险（ </a:t>
            </a:r>
            <a:r>
              <a:rPr lang="en-US" altLang="zh-CN" dirty="0" smtClean="0"/>
              <a:t>Quantity Risk </a:t>
            </a:r>
            <a:r>
              <a:rPr lang="zh-CN" altLang="en-US" dirty="0" smtClean="0"/>
              <a:t>）</a:t>
            </a:r>
          </a:p>
          <a:p>
            <a:pPr lvl="1" eaLnBrk="1" hangingPunct="1"/>
            <a:r>
              <a:rPr lang="zh-CN" altLang="en-US" dirty="0" smtClean="0"/>
              <a:t>可能由于事先无法确知需要套期保值的标的资产规模</a:t>
            </a:r>
          </a:p>
          <a:p>
            <a:pPr lvl="1" eaLnBrk="1" hangingPunct="1"/>
            <a:r>
              <a:rPr lang="zh-CN" altLang="en-US" dirty="0" smtClean="0"/>
              <a:t>可能由于期货合约的标准数量无法完全对冲现货的价格风险。</a:t>
            </a:r>
          </a:p>
          <a:p>
            <a:pPr lvl="1" eaLnBrk="1" hangingPunct="1"/>
            <a:r>
              <a:rPr lang="zh-CN" altLang="en-US" dirty="0" smtClean="0"/>
              <a:t>讨论最优套期保值比率时，通常不考虑数量风险。</a:t>
            </a:r>
          </a:p>
          <a:p>
            <a:pPr eaLnBrk="1" hangingPunct="1">
              <a:buFont typeface="Wingdings" pitchFamily="2" charset="2"/>
              <a:buNone/>
            </a:pPr>
            <a:endParaRPr lang="zh-CN" altLang="en-US" dirty="0" smtClean="0"/>
          </a:p>
          <a:p>
            <a:pPr eaLnBrk="1" hangingPunct="1"/>
            <a:r>
              <a:rPr lang="zh-CN" altLang="en-US" dirty="0" smtClean="0"/>
              <a:t>相比远期，期货更不易实现完美套期保值。</a:t>
            </a:r>
          </a:p>
        </p:txBody>
      </p:sp>
      <p:sp>
        <p:nvSpPr>
          <p:cNvPr id="47107"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11</a:t>
            </a:fld>
            <a:endParaRPr lang="en-US" altLang="zh-CN"/>
          </a:p>
        </p:txBody>
      </p:sp>
    </p:spTree>
    <p:extLst>
      <p:ext uri="{BB962C8B-B14F-4D97-AF65-F5344CB8AC3E}">
        <p14:creationId xmlns:p14="http://schemas.microsoft.com/office/powerpoint/2010/main" val="4034547044"/>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基差风险 </a:t>
            </a:r>
            <a:r>
              <a:rPr lang="en-US" altLang="zh-CN" dirty="0" smtClean="0"/>
              <a:t>I</a:t>
            </a:r>
            <a:endParaRPr lang="zh-CN" altLang="en-US" dirty="0"/>
          </a:p>
        </p:txBody>
      </p:sp>
      <p:sp>
        <p:nvSpPr>
          <p:cNvPr id="3" name="内容占位符 2"/>
          <p:cNvSpPr>
            <a:spLocks noGrp="1"/>
          </p:cNvSpPr>
          <p:nvPr>
            <p:ph idx="1"/>
          </p:nvPr>
        </p:nvSpPr>
        <p:spPr/>
        <p:txBody>
          <a:bodyPr/>
          <a:lstStyle/>
          <a:p>
            <a:r>
              <a:rPr lang="zh-CN" altLang="zh-CN" dirty="0" smtClean="0"/>
              <a:t>1 单位现货空头 +1 单位期货多头的套保收益</a:t>
            </a:r>
            <a:endParaRPr lang="en-US" altLang="zh-CN" dirty="0" smtClean="0"/>
          </a:p>
          <a:p>
            <a:endParaRPr lang="en-US" altLang="zh-CN" dirty="0" smtClean="0"/>
          </a:p>
          <a:p>
            <a:endParaRPr lang="en-US" altLang="zh-CN" dirty="0" smtClean="0"/>
          </a:p>
          <a:p>
            <a:r>
              <a:rPr lang="zh-CN" altLang="zh-CN" dirty="0" smtClean="0"/>
              <a:t>1 单位现货多头 + 1 单位期货空头的套保收益</a:t>
            </a:r>
          </a:p>
          <a:p>
            <a:pPr marL="0" indent="0">
              <a:buNone/>
            </a:pPr>
            <a:endParaRPr lang="en-US" altLang="zh-CN" dirty="0" smtClean="0"/>
          </a:p>
          <a:p>
            <a:pPr marL="0" indent="0">
              <a:buNone/>
            </a:pPr>
            <a:endParaRPr lang="en-US" altLang="zh-CN" dirty="0" smtClean="0"/>
          </a:p>
          <a:p>
            <a:pPr lvl="1"/>
            <a:r>
              <a:rPr lang="zh-CN" altLang="zh-CN" dirty="0" smtClean="0"/>
              <a:t>b</a:t>
            </a:r>
            <a:r>
              <a:rPr lang="zh-CN" altLang="zh-CN" sz="800" dirty="0" smtClean="0"/>
              <a:t>0</a:t>
            </a:r>
            <a:r>
              <a:rPr lang="zh-CN" altLang="zh-CN" dirty="0" smtClean="0"/>
              <a:t> 总是已知的</a:t>
            </a:r>
            <a:endParaRPr lang="en-US" altLang="zh-CN" dirty="0" smtClean="0"/>
          </a:p>
          <a:p>
            <a:pPr lvl="1"/>
            <a:r>
              <a:rPr lang="zh-CN" altLang="zh-CN" dirty="0" smtClean="0"/>
              <a:t>b</a:t>
            </a:r>
            <a:r>
              <a:rPr lang="zh-CN" altLang="zh-CN" sz="800" dirty="0" smtClean="0"/>
              <a:t>1</a:t>
            </a:r>
            <a:r>
              <a:rPr lang="zh-CN" altLang="zh-CN" dirty="0" smtClean="0"/>
              <a:t> 决定了套保收益是否确定，是否完美套期保值。</a:t>
            </a:r>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12</a:t>
            </a:fld>
            <a:endParaRPr lang="en-US" altLang="zh-CN"/>
          </a:p>
        </p:txBody>
      </p:sp>
      <p:graphicFrame>
        <p:nvGraphicFramePr>
          <p:cNvPr id="54274" name="Object 4"/>
          <p:cNvGraphicFramePr>
            <a:graphicFrameLocks noChangeAspect="1"/>
          </p:cNvGraphicFramePr>
          <p:nvPr>
            <p:extLst>
              <p:ext uri="{D42A27DB-BD31-4B8C-83A1-F6EECF244321}">
                <p14:modId xmlns:p14="http://schemas.microsoft.com/office/powerpoint/2010/main" val="1389224773"/>
              </p:ext>
            </p:extLst>
          </p:nvPr>
        </p:nvGraphicFramePr>
        <p:xfrm>
          <a:off x="1115616" y="2276872"/>
          <a:ext cx="6623050" cy="431800"/>
        </p:xfrm>
        <a:graphic>
          <a:graphicData uri="http://schemas.openxmlformats.org/presentationml/2006/ole">
            <mc:AlternateContent xmlns:mc="http://schemas.openxmlformats.org/markup-compatibility/2006">
              <mc:Choice xmlns:v="urn:schemas-microsoft-com:vml" Requires="v">
                <p:oleObj spid="_x0000_s23584" r:id="rId3" imgW="3263900" imgH="228600" progId="Equation.DSMT4">
                  <p:embed/>
                </p:oleObj>
              </mc:Choice>
              <mc:Fallback>
                <p:oleObj r:id="rId3" imgW="32639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76872"/>
                        <a:ext cx="66230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5"/>
          <p:cNvGraphicFramePr>
            <a:graphicFrameLocks noChangeAspect="1"/>
          </p:cNvGraphicFramePr>
          <p:nvPr>
            <p:extLst>
              <p:ext uri="{D42A27DB-BD31-4B8C-83A1-F6EECF244321}">
                <p14:modId xmlns:p14="http://schemas.microsoft.com/office/powerpoint/2010/main" val="635604098"/>
              </p:ext>
            </p:extLst>
          </p:nvPr>
        </p:nvGraphicFramePr>
        <p:xfrm>
          <a:off x="1187624" y="3645024"/>
          <a:ext cx="6336704" cy="432048"/>
        </p:xfrm>
        <a:graphic>
          <a:graphicData uri="http://schemas.openxmlformats.org/presentationml/2006/ole">
            <mc:AlternateContent xmlns:mc="http://schemas.openxmlformats.org/markup-compatibility/2006">
              <mc:Choice xmlns:v="urn:schemas-microsoft-com:vml" Requires="v">
                <p:oleObj spid="_x0000_s23585" r:id="rId5" imgW="3263900" imgH="228600" progId="Equation.DSMT4">
                  <p:embed/>
                </p:oleObj>
              </mc:Choice>
              <mc:Fallback>
                <p:oleObj r:id="rId5" imgW="32639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645024"/>
                        <a:ext cx="6336704" cy="432048"/>
                      </a:xfrm>
                      <a:prstGeom prst="rect">
                        <a:avLst/>
                      </a:prstGeom>
                      <a:noFill/>
                      <a:extLst/>
                    </p:spPr>
                  </p:pic>
                </p:oleObj>
              </mc:Fallback>
            </mc:AlternateContent>
          </a:graphicData>
        </a:graphic>
      </p:graphicFrame>
    </p:spTree>
    <p:extLst>
      <p:ext uri="{BB962C8B-B14F-4D97-AF65-F5344CB8AC3E}">
        <p14:creationId xmlns:p14="http://schemas.microsoft.com/office/powerpoint/2010/main" val="2150717249"/>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基差风险 </a:t>
            </a:r>
            <a:r>
              <a:rPr lang="en-US" altLang="zh-CN" dirty="0" smtClean="0"/>
              <a:t>II</a:t>
            </a:r>
            <a:endParaRPr lang="zh-CN" altLang="en-US" dirty="0"/>
          </a:p>
        </p:txBody>
      </p:sp>
      <p:sp>
        <p:nvSpPr>
          <p:cNvPr id="3" name="内容占位符 2"/>
          <p:cNvSpPr>
            <a:spLocks noGrp="1"/>
          </p:cNvSpPr>
          <p:nvPr>
            <p:ph idx="1"/>
          </p:nvPr>
        </p:nvSpPr>
        <p:spPr/>
        <p:txBody>
          <a:bodyPr/>
          <a:lstStyle/>
          <a:p>
            <a:r>
              <a:rPr lang="zh-CN" altLang="en-US" dirty="0" smtClean="0"/>
              <a:t>分解</a:t>
            </a:r>
          </a:p>
          <a:p>
            <a:pPr eaLnBrk="1" hangingPunct="1"/>
            <a:r>
              <a:rPr lang="zh-CN" altLang="en-US" dirty="0" smtClean="0"/>
              <a:t>完美的套期保值</a:t>
            </a:r>
          </a:p>
          <a:p>
            <a:pPr lvl="1" eaLnBrk="1" hangingPunct="1"/>
            <a:r>
              <a:rPr lang="zh-CN" altLang="en-US" dirty="0" smtClean="0"/>
              <a:t>期货标的资产与被套期保值的现货相同</a:t>
            </a:r>
          </a:p>
          <a:p>
            <a:pPr lvl="1" eaLnBrk="1" hangingPunct="1"/>
            <a:r>
              <a:rPr lang="zh-CN" altLang="en-US" dirty="0" smtClean="0"/>
              <a:t>到期日与现货交易日相同</a:t>
            </a:r>
            <a:endParaRPr lang="en-US" altLang="zh-CN" dirty="0" smtClean="0"/>
          </a:p>
          <a:p>
            <a:pPr lvl="1" eaLnBrk="1" hangingPunct="1"/>
            <a:r>
              <a:rPr lang="en-US" altLang="zh-CN" dirty="0" smtClean="0"/>
              <a:t> </a:t>
            </a:r>
          </a:p>
          <a:p>
            <a:pPr eaLnBrk="1" hangingPunct="1"/>
            <a:r>
              <a:rPr lang="zh-CN" altLang="en-US" dirty="0" smtClean="0"/>
              <a:t>不完美的套期保值</a:t>
            </a:r>
          </a:p>
          <a:p>
            <a:pPr lvl="1" eaLnBrk="1" hangingPunct="1"/>
            <a:r>
              <a:rPr lang="zh-CN" altLang="en-US" dirty="0" smtClean="0"/>
              <a:t>现货与标的资产不同（交叉套期保值）：</a:t>
            </a:r>
          </a:p>
          <a:p>
            <a:pPr lvl="1" eaLnBrk="1" hangingPunct="1"/>
            <a:r>
              <a:rPr lang="zh-CN" altLang="en-US" dirty="0" smtClean="0"/>
              <a:t>日期不一致: </a:t>
            </a:r>
          </a:p>
          <a:p>
            <a:pPr lvl="1" eaLnBrk="1" hangingPunct="1"/>
            <a:r>
              <a:rPr lang="zh-CN" altLang="en-US" dirty="0" smtClean="0"/>
              <a:t>两者出现其一，就无法实现完美的套期保值</a:t>
            </a:r>
          </a:p>
          <a:p>
            <a:pPr lvl="1" eaLnBrk="1" hangingPunct="1"/>
            <a:endParaRPr lang="zh-CN" altLang="en-US" dirty="0" smtClean="0"/>
          </a:p>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13</a:t>
            </a:fld>
            <a:endParaRPr lang="en-US" altLang="zh-CN"/>
          </a:p>
        </p:txBody>
      </p:sp>
      <p:graphicFrame>
        <p:nvGraphicFramePr>
          <p:cNvPr id="55298" name="Object 4"/>
          <p:cNvGraphicFramePr>
            <a:graphicFrameLocks noChangeAspect="1"/>
          </p:cNvGraphicFramePr>
          <p:nvPr>
            <p:extLst>
              <p:ext uri="{D42A27DB-BD31-4B8C-83A1-F6EECF244321}">
                <p14:modId xmlns:p14="http://schemas.microsoft.com/office/powerpoint/2010/main" val="2872372670"/>
              </p:ext>
            </p:extLst>
          </p:nvPr>
        </p:nvGraphicFramePr>
        <p:xfrm>
          <a:off x="1907704" y="1556792"/>
          <a:ext cx="4287838" cy="434975"/>
        </p:xfrm>
        <a:graphic>
          <a:graphicData uri="http://schemas.openxmlformats.org/presentationml/2006/ole">
            <mc:AlternateContent xmlns:mc="http://schemas.openxmlformats.org/markup-compatibility/2006">
              <mc:Choice xmlns:v="urn:schemas-microsoft-com:vml" Requires="v">
                <p:oleObj spid="_x0000_s24638" r:id="rId3" imgW="2096410" imgH="228699" progId="Equation.DSMT4">
                  <p:embed/>
                </p:oleObj>
              </mc:Choice>
              <mc:Fallback>
                <p:oleObj r:id="rId3" imgW="2096410" imgH="22869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556792"/>
                        <a:ext cx="428783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5"/>
          <p:cNvGraphicFramePr>
            <a:graphicFrameLocks noChangeAspect="1"/>
          </p:cNvGraphicFramePr>
          <p:nvPr>
            <p:extLst>
              <p:ext uri="{D42A27DB-BD31-4B8C-83A1-F6EECF244321}">
                <p14:modId xmlns:p14="http://schemas.microsoft.com/office/powerpoint/2010/main" val="152046676"/>
              </p:ext>
            </p:extLst>
          </p:nvPr>
        </p:nvGraphicFramePr>
        <p:xfrm>
          <a:off x="1835696" y="3356992"/>
          <a:ext cx="3384550" cy="430212"/>
        </p:xfrm>
        <a:graphic>
          <a:graphicData uri="http://schemas.openxmlformats.org/presentationml/2006/ole">
            <mc:AlternateContent xmlns:mc="http://schemas.openxmlformats.org/markup-compatibility/2006">
              <mc:Choice xmlns:v="urn:schemas-microsoft-com:vml" Requires="v">
                <p:oleObj spid="_x0000_s24639" r:id="rId5" imgW="1372792" imgH="228799" progId="Equation.DSMT4">
                  <p:embed/>
                </p:oleObj>
              </mc:Choice>
              <mc:Fallback>
                <p:oleObj r:id="rId5" imgW="1372792" imgH="22879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356992"/>
                        <a:ext cx="33845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6"/>
          <p:cNvGraphicFramePr>
            <a:graphicFrameLocks noChangeAspect="1"/>
          </p:cNvGraphicFramePr>
          <p:nvPr>
            <p:extLst>
              <p:ext uri="{D42A27DB-BD31-4B8C-83A1-F6EECF244321}">
                <p14:modId xmlns:p14="http://schemas.microsoft.com/office/powerpoint/2010/main" val="3208019169"/>
              </p:ext>
            </p:extLst>
          </p:nvPr>
        </p:nvGraphicFramePr>
        <p:xfrm>
          <a:off x="6516216" y="4221088"/>
          <a:ext cx="792162" cy="374650"/>
        </p:xfrm>
        <a:graphic>
          <a:graphicData uri="http://schemas.openxmlformats.org/presentationml/2006/ole">
            <mc:AlternateContent xmlns:mc="http://schemas.openxmlformats.org/markup-compatibility/2006">
              <mc:Choice xmlns:v="urn:schemas-microsoft-com:vml" Requires="v">
                <p:oleObj spid="_x0000_s24640" r:id="rId7" imgW="483229" imgH="228898" progId="Equation.DSMT4">
                  <p:embed/>
                </p:oleObj>
              </mc:Choice>
              <mc:Fallback>
                <p:oleObj r:id="rId7" imgW="483229" imgH="22889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4221088"/>
                        <a:ext cx="792162"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7"/>
          <p:cNvGraphicFramePr>
            <a:graphicFrameLocks noChangeAspect="1"/>
          </p:cNvGraphicFramePr>
          <p:nvPr>
            <p:extLst>
              <p:ext uri="{D42A27DB-BD31-4B8C-83A1-F6EECF244321}">
                <p14:modId xmlns:p14="http://schemas.microsoft.com/office/powerpoint/2010/main" val="3561890875"/>
              </p:ext>
            </p:extLst>
          </p:nvPr>
        </p:nvGraphicFramePr>
        <p:xfrm>
          <a:off x="2843808" y="4653136"/>
          <a:ext cx="793750" cy="396875"/>
        </p:xfrm>
        <a:graphic>
          <a:graphicData uri="http://schemas.openxmlformats.org/presentationml/2006/ole">
            <mc:AlternateContent xmlns:mc="http://schemas.openxmlformats.org/markup-compatibility/2006">
              <mc:Choice xmlns:v="urn:schemas-microsoft-com:vml" Requires="v">
                <p:oleObj spid="_x0000_s24641" r:id="rId9" imgW="457995" imgH="228998" progId="Equation.DSMT4">
                  <p:embed/>
                </p:oleObj>
              </mc:Choice>
              <mc:Fallback>
                <p:oleObj r:id="rId9" imgW="457995" imgH="22899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4653136"/>
                        <a:ext cx="7937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9861083"/>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zh-CN" altLang="en-US" smtClean="0"/>
              <a:t>基差风险 </a:t>
            </a:r>
            <a:r>
              <a:rPr lang="en-US" altLang="zh-CN" smtClean="0"/>
              <a:t>III</a:t>
            </a:r>
          </a:p>
        </p:txBody>
      </p:sp>
      <p:sp>
        <p:nvSpPr>
          <p:cNvPr id="48133" name="Rectangle 3"/>
          <p:cNvSpPr>
            <a:spLocks noGrp="1" noChangeArrowheads="1"/>
          </p:cNvSpPr>
          <p:nvPr>
            <p:ph idx="1"/>
          </p:nvPr>
        </p:nvSpPr>
        <p:spPr>
          <a:xfrm>
            <a:off x="467544" y="1124744"/>
            <a:ext cx="8229600" cy="4530725"/>
          </a:xfrm>
        </p:spPr>
        <p:txBody>
          <a:bodyPr/>
          <a:lstStyle/>
          <a:p>
            <a:pPr eaLnBrk="1" hangingPunct="1"/>
            <a:endParaRPr lang="zh-CN" altLang="zh-CN" dirty="0" smtClean="0"/>
          </a:p>
          <a:p>
            <a:pPr eaLnBrk="1" hangingPunct="1"/>
            <a:r>
              <a:rPr lang="zh-CN" dirty="0" smtClean="0"/>
              <a:t>基差风险描述了运用远期（期货）进行套期保值时无法完全对冲的价格风险。</a:t>
            </a:r>
          </a:p>
          <a:p>
            <a:pPr eaLnBrk="1" hangingPunct="1"/>
            <a:endParaRPr lang="zh-CN" altLang="zh-CN" dirty="0" smtClean="0"/>
          </a:p>
          <a:p>
            <a:pPr eaLnBrk="1" hangingPunct="1"/>
            <a:r>
              <a:rPr lang="zh-CN" dirty="0" smtClean="0"/>
              <a:t>但通过套期保值，投资者将其所承担的风险由现货价格的不确定变化转变为基差的不确定变化，</a:t>
            </a:r>
            <a:r>
              <a:rPr lang="zh-CN" dirty="0" smtClean="0">
                <a:solidFill>
                  <a:srgbClr val="FF0000"/>
                </a:solidFill>
              </a:rPr>
              <a:t>而基差变动的程度总是远远小于现货价格的变动程度，因此不完美的套期保值虽然无法完全对冲风险，但还是在很大程度上降低了风险。</a:t>
            </a:r>
          </a:p>
        </p:txBody>
      </p:sp>
      <p:sp>
        <p:nvSpPr>
          <p:cNvPr id="48131"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14</a:t>
            </a:fld>
            <a:endParaRPr lang="en-US" altLang="zh-CN"/>
          </a:p>
        </p:txBody>
      </p:sp>
    </p:spTree>
    <p:extLst>
      <p:ext uri="{BB962C8B-B14F-4D97-AF65-F5344CB8AC3E}">
        <p14:creationId xmlns:p14="http://schemas.microsoft.com/office/powerpoint/2010/main" val="10427189"/>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smtClean="0"/>
              <a:t>基差的变化</a:t>
            </a:r>
          </a:p>
        </p:txBody>
      </p:sp>
      <p:sp>
        <p:nvSpPr>
          <p:cNvPr id="49157" name="Rectangle 3"/>
          <p:cNvSpPr>
            <a:spLocks noGrp="1" noChangeArrowheads="1"/>
          </p:cNvSpPr>
          <p:nvPr>
            <p:ph type="body" sz="half" idx="1"/>
          </p:nvPr>
        </p:nvSpPr>
        <p:spPr>
          <a:xfrm>
            <a:off x="1043608" y="1196752"/>
            <a:ext cx="7343775" cy="4525962"/>
          </a:xfrm>
        </p:spPr>
        <p:txBody>
          <a:bodyPr/>
          <a:lstStyle/>
          <a:p>
            <a:pPr algn="ctr" eaLnBrk="1" hangingPunct="1">
              <a:buFont typeface="Wingdings" pitchFamily="2" charset="2"/>
              <a:buNone/>
            </a:pPr>
            <a:r>
              <a:rPr lang="zh-CN" altLang="en-US" dirty="0" smtClean="0"/>
              <a:t>表 </a:t>
            </a:r>
            <a:r>
              <a:rPr lang="en-US" altLang="zh-CN" dirty="0" smtClean="0"/>
              <a:t>4−1   </a:t>
            </a:r>
            <a:r>
              <a:rPr lang="zh-CN" altLang="en-US" dirty="0" smtClean="0"/>
              <a:t>套期保值盈利性与基差关系</a:t>
            </a:r>
          </a:p>
        </p:txBody>
      </p:sp>
      <p:pic>
        <p:nvPicPr>
          <p:cNvPr id="49158" name="Picture 4"/>
          <p:cNvPicPr>
            <a:picLocks noGrp="1" noChangeAspect="1" noChangeArrowheads="1"/>
          </p:cNvPicPr>
          <p:nvPr>
            <p:ph sz="half" idx="2"/>
          </p:nvPr>
        </p:nvPicPr>
        <p:blipFill>
          <a:blip r:embed="rId2" cstate="print"/>
          <a:srcRect/>
          <a:stretch>
            <a:fillRect/>
          </a:stretch>
        </p:blipFill>
        <p:spPr>
          <a:xfrm>
            <a:off x="1117600" y="2278063"/>
            <a:ext cx="7056438" cy="3960812"/>
          </a:xfrm>
          <a:solidFill>
            <a:schemeClr val="bg2">
              <a:alpha val="0"/>
            </a:schemeClr>
          </a:solidFill>
        </p:spPr>
      </p:pic>
      <p:sp>
        <p:nvSpPr>
          <p:cNvPr id="49155" name="页脚占位符 5"/>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5CC2B108-31DF-4FE0-8872-C4A8491C00B8}" type="slidenum">
              <a:rPr lang="en-US" altLang="zh-CN" smtClean="0"/>
              <a:pPr>
                <a:defRPr/>
              </a:pPr>
              <a:t>15</a:t>
            </a:fld>
            <a:endParaRPr lang="en-US" altLang="zh-CN"/>
          </a:p>
        </p:txBody>
      </p:sp>
    </p:spTree>
    <p:extLst>
      <p:ext uri="{BB962C8B-B14F-4D97-AF65-F5344CB8AC3E}">
        <p14:creationId xmlns:p14="http://schemas.microsoft.com/office/powerpoint/2010/main" val="4075048963"/>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zh-CN" dirty="0" smtClean="0"/>
              <a:t>远期（期货）套期保值策略</a:t>
            </a:r>
          </a:p>
        </p:txBody>
      </p:sp>
      <p:sp>
        <p:nvSpPr>
          <p:cNvPr id="50181" name="Rectangle 3"/>
          <p:cNvSpPr>
            <a:spLocks noGrp="1" noChangeArrowheads="1"/>
          </p:cNvSpPr>
          <p:nvPr>
            <p:ph idx="1"/>
          </p:nvPr>
        </p:nvSpPr>
        <p:spPr/>
        <p:txBody>
          <a:bodyPr/>
          <a:lstStyle/>
          <a:p>
            <a:pPr marL="0" indent="0" eaLnBrk="1" hangingPunct="1">
              <a:buNone/>
            </a:pPr>
            <a:endParaRPr lang="zh-CN" altLang="en-US" dirty="0" smtClean="0"/>
          </a:p>
          <a:p>
            <a:pPr eaLnBrk="1" hangingPunct="1"/>
            <a:r>
              <a:rPr lang="zh-CN" altLang="en-US" dirty="0" smtClean="0">
                <a:solidFill>
                  <a:srgbClr val="FF0000"/>
                </a:solidFill>
              </a:rPr>
              <a:t>合约</a:t>
            </a:r>
            <a:r>
              <a:rPr lang="zh-CN" altLang="en-US" dirty="0" smtClean="0"/>
              <a:t>的选择</a:t>
            </a:r>
          </a:p>
          <a:p>
            <a:pPr eaLnBrk="1" hangingPunct="1"/>
            <a:r>
              <a:rPr lang="zh-CN" altLang="en-US" dirty="0" smtClean="0"/>
              <a:t>合约</a:t>
            </a:r>
            <a:r>
              <a:rPr lang="zh-CN" altLang="en-US" dirty="0" smtClean="0">
                <a:solidFill>
                  <a:srgbClr val="FF0000"/>
                </a:solidFill>
              </a:rPr>
              <a:t>到期日</a:t>
            </a:r>
            <a:r>
              <a:rPr lang="zh-CN" altLang="en-US" dirty="0" smtClean="0"/>
              <a:t>的选择</a:t>
            </a:r>
          </a:p>
          <a:p>
            <a:pPr eaLnBrk="1" hangingPunct="1"/>
            <a:r>
              <a:rPr lang="zh-CN" altLang="en-US" dirty="0" smtClean="0"/>
              <a:t>合约头寸</a:t>
            </a:r>
            <a:r>
              <a:rPr lang="zh-CN" altLang="en-US" dirty="0" smtClean="0">
                <a:solidFill>
                  <a:srgbClr val="FF0000"/>
                </a:solidFill>
              </a:rPr>
              <a:t>方向</a:t>
            </a:r>
            <a:r>
              <a:rPr lang="zh-CN" altLang="en-US" dirty="0" smtClean="0"/>
              <a:t>的选择</a:t>
            </a:r>
          </a:p>
          <a:p>
            <a:pPr lvl="1" eaLnBrk="1" hangingPunct="1"/>
            <a:r>
              <a:rPr lang="zh-CN" altLang="en-US" dirty="0" smtClean="0"/>
              <a:t>多头</a:t>
            </a:r>
          </a:p>
          <a:p>
            <a:pPr lvl="1" eaLnBrk="1" hangingPunct="1"/>
            <a:r>
              <a:rPr lang="zh-CN" altLang="en-US" dirty="0" smtClean="0"/>
              <a:t>空头</a:t>
            </a:r>
          </a:p>
          <a:p>
            <a:pPr eaLnBrk="1" hangingPunct="1"/>
            <a:r>
              <a:rPr lang="zh-CN" altLang="en-US" dirty="0" smtClean="0"/>
              <a:t>合约</a:t>
            </a:r>
            <a:r>
              <a:rPr lang="zh-CN" altLang="en-US" dirty="0" smtClean="0">
                <a:solidFill>
                  <a:srgbClr val="FF0000"/>
                </a:solidFill>
              </a:rPr>
              <a:t>数量</a:t>
            </a:r>
            <a:r>
              <a:rPr lang="zh-CN" altLang="en-US" dirty="0" smtClean="0"/>
              <a:t>的选择</a:t>
            </a:r>
          </a:p>
          <a:p>
            <a:pPr eaLnBrk="1" hangingPunct="1"/>
            <a:endParaRPr lang="zh-CN" altLang="en-US" dirty="0" smtClean="0"/>
          </a:p>
        </p:txBody>
      </p:sp>
      <p:sp>
        <p:nvSpPr>
          <p:cNvPr id="50179"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16</a:t>
            </a:fld>
            <a:endParaRPr lang="en-US" altLang="zh-CN"/>
          </a:p>
        </p:txBody>
      </p:sp>
    </p:spTree>
    <p:extLst>
      <p:ext uri="{BB962C8B-B14F-4D97-AF65-F5344CB8AC3E}">
        <p14:creationId xmlns:p14="http://schemas.microsoft.com/office/powerpoint/2010/main" val="3623784738"/>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zh-CN" smtClean="0"/>
              <a:t>合约的选择</a:t>
            </a:r>
          </a:p>
        </p:txBody>
      </p:sp>
      <p:sp>
        <p:nvSpPr>
          <p:cNvPr id="51205" name="Rectangle 3"/>
          <p:cNvSpPr>
            <a:spLocks noGrp="1" noChangeArrowheads="1"/>
          </p:cNvSpPr>
          <p:nvPr>
            <p:ph idx="1"/>
          </p:nvPr>
        </p:nvSpPr>
        <p:spPr>
          <a:xfrm>
            <a:off x="539552" y="1196752"/>
            <a:ext cx="8229600" cy="4530725"/>
          </a:xfrm>
        </p:spPr>
        <p:txBody>
          <a:bodyPr/>
          <a:lstStyle/>
          <a:p>
            <a:pPr eaLnBrk="1" hangingPunct="1">
              <a:buFontTx/>
              <a:buNone/>
            </a:pPr>
            <a:endParaRPr lang="zh-CN" altLang="zh-CN" dirty="0" smtClean="0"/>
          </a:p>
          <a:p>
            <a:pPr eaLnBrk="1" hangingPunct="1"/>
            <a:r>
              <a:rPr lang="zh-CN" dirty="0" smtClean="0"/>
              <a:t>一般原则：选择足够</a:t>
            </a:r>
            <a:r>
              <a:rPr lang="zh-CN" dirty="0" smtClean="0">
                <a:solidFill>
                  <a:srgbClr val="FF0000"/>
                </a:solidFill>
              </a:rPr>
              <a:t>流动性</a:t>
            </a:r>
            <a:r>
              <a:rPr lang="zh-CN" dirty="0" smtClean="0"/>
              <a:t>且与被套期保值的现货资产</a:t>
            </a:r>
            <a:r>
              <a:rPr lang="zh-CN" dirty="0" smtClean="0">
                <a:solidFill>
                  <a:srgbClr val="FF0000"/>
                </a:solidFill>
              </a:rPr>
              <a:t>高度相关</a:t>
            </a:r>
            <a:r>
              <a:rPr lang="zh-CN" dirty="0" smtClean="0"/>
              <a:t>的合约品种。</a:t>
            </a:r>
          </a:p>
          <a:p>
            <a:pPr eaLnBrk="1" hangingPunct="1"/>
            <a:r>
              <a:rPr lang="zh-CN" dirty="0" smtClean="0"/>
              <a:t>远期合约比较适合个性化需求与持有到期的情形。</a:t>
            </a:r>
          </a:p>
          <a:p>
            <a:pPr eaLnBrk="1" hangingPunct="1"/>
            <a:r>
              <a:rPr lang="zh-CN" dirty="0" smtClean="0"/>
              <a:t>期货合约在大多数情况下流动性较好，且可以采取提前平仓的方式结束头寸，但往往可得的品种较少。另外，期货有特殊的每日盯市结算与保证金要求。</a:t>
            </a:r>
          </a:p>
        </p:txBody>
      </p:sp>
      <p:sp>
        <p:nvSpPr>
          <p:cNvPr id="51203"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17</a:t>
            </a:fld>
            <a:endParaRPr lang="en-US" altLang="zh-CN"/>
          </a:p>
        </p:txBody>
      </p:sp>
    </p:spTree>
    <p:extLst>
      <p:ext uri="{BB962C8B-B14F-4D97-AF65-F5344CB8AC3E}">
        <p14:creationId xmlns:p14="http://schemas.microsoft.com/office/powerpoint/2010/main" val="1748174397"/>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zh-CN" smtClean="0"/>
              <a:t>合约到期日的选择</a:t>
            </a:r>
          </a:p>
        </p:txBody>
      </p:sp>
      <p:sp>
        <p:nvSpPr>
          <p:cNvPr id="52229" name="Rectangle 3"/>
          <p:cNvSpPr>
            <a:spLocks noGrp="1" noChangeArrowheads="1"/>
          </p:cNvSpPr>
          <p:nvPr>
            <p:ph idx="1"/>
          </p:nvPr>
        </p:nvSpPr>
        <p:spPr/>
        <p:txBody>
          <a:bodyPr/>
          <a:lstStyle/>
          <a:p>
            <a:pPr marL="0" indent="0" eaLnBrk="1" hangingPunct="1">
              <a:buNone/>
            </a:pPr>
            <a:endParaRPr lang="zh-CN" altLang="zh-CN" dirty="0" smtClean="0"/>
          </a:p>
          <a:p>
            <a:pPr eaLnBrk="1" hangingPunct="1"/>
            <a:r>
              <a:rPr lang="zh-CN" dirty="0" smtClean="0"/>
              <a:t>一般原则：</a:t>
            </a:r>
            <a:r>
              <a:rPr lang="zh-CN" altLang="en-US" dirty="0" smtClean="0"/>
              <a:t>对于</a:t>
            </a:r>
            <a:r>
              <a:rPr lang="zh-CN" altLang="en-US" dirty="0" smtClean="0">
                <a:solidFill>
                  <a:srgbClr val="FF0000"/>
                </a:solidFill>
              </a:rPr>
              <a:t>实物交割</a:t>
            </a:r>
            <a:r>
              <a:rPr lang="zh-CN" altLang="en-US" dirty="0" smtClean="0"/>
              <a:t>的期货而言，要</a:t>
            </a:r>
            <a:r>
              <a:rPr lang="zh-CN" dirty="0" smtClean="0"/>
              <a:t>避免在期货到期的月份中持有期货头寸</a:t>
            </a:r>
            <a:r>
              <a:rPr lang="zh-CN" altLang="en-US" dirty="0" smtClean="0"/>
              <a:t>，以防止</a:t>
            </a:r>
            <a:r>
              <a:rPr lang="zh-CN" altLang="en-US" dirty="0" smtClean="0">
                <a:solidFill>
                  <a:srgbClr val="FF0000"/>
                </a:solidFill>
              </a:rPr>
              <a:t>逼仓</a:t>
            </a:r>
            <a:r>
              <a:rPr lang="zh-CN" dirty="0" smtClean="0"/>
              <a:t>。</a:t>
            </a:r>
          </a:p>
          <a:p>
            <a:pPr eaLnBrk="1" hangingPunct="1"/>
            <a:r>
              <a:rPr lang="zh-CN" dirty="0" smtClean="0"/>
              <a:t>在到期时间无法完全吻合时，通常选择比所需的套期保值月份略晚但尽量接近的期货品种。</a:t>
            </a:r>
          </a:p>
          <a:p>
            <a:pPr eaLnBrk="1" hangingPunct="1"/>
            <a:r>
              <a:rPr lang="zh-CN" dirty="0" smtClean="0"/>
              <a:t>所需套期保值时间较长时，可使用套期保值</a:t>
            </a:r>
            <a:r>
              <a:rPr lang="zh-CN" dirty="0" smtClean="0">
                <a:solidFill>
                  <a:srgbClr val="FF0000"/>
                </a:solidFill>
              </a:rPr>
              <a:t>展期</a:t>
            </a:r>
            <a:r>
              <a:rPr lang="zh-CN" dirty="0" smtClean="0"/>
              <a:t>，但可能给套期保值者带来额外的风险。</a:t>
            </a:r>
          </a:p>
        </p:txBody>
      </p:sp>
      <p:sp>
        <p:nvSpPr>
          <p:cNvPr id="52227"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18</a:t>
            </a:fld>
            <a:endParaRPr lang="en-US" altLang="zh-CN"/>
          </a:p>
        </p:txBody>
      </p:sp>
    </p:spTree>
    <p:extLst>
      <p:ext uri="{BB962C8B-B14F-4D97-AF65-F5344CB8AC3E}">
        <p14:creationId xmlns:p14="http://schemas.microsoft.com/office/powerpoint/2010/main" val="769894144"/>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最优套期保值比率</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t>套期保值比率（ Hedge Ratio ）</a:t>
            </a:r>
          </a:p>
          <a:p>
            <a:endParaRPr lang="en-US" altLang="zh-CN" dirty="0" smtClean="0"/>
          </a:p>
          <a:p>
            <a:pPr>
              <a:buNone/>
            </a:pPr>
            <a:endParaRPr lang="en-US" altLang="zh-CN" dirty="0" smtClean="0"/>
          </a:p>
          <a:p>
            <a:pPr eaLnBrk="1" hangingPunct="1"/>
            <a:r>
              <a:rPr lang="zh-CN" altLang="zh-CN" dirty="0" smtClean="0"/>
              <a:t>最优套期保值比率：能够最大程度地消除被保值对象价格变动风险</a:t>
            </a:r>
          </a:p>
          <a:p>
            <a:pPr eaLnBrk="1" hangingPunct="1"/>
            <a:r>
              <a:rPr lang="zh-CN" altLang="zh-CN" dirty="0" smtClean="0"/>
              <a:t>存在基差风险时，最优套期保值比率</a:t>
            </a:r>
            <a:r>
              <a:rPr lang="zh-CN" altLang="en-US" dirty="0"/>
              <a:t>很</a:t>
            </a:r>
            <a:r>
              <a:rPr lang="zh-CN" altLang="en-US" dirty="0" smtClean="0"/>
              <a:t>可能不</a:t>
            </a:r>
            <a:r>
              <a:rPr lang="zh-CN" altLang="zh-CN" dirty="0" smtClean="0"/>
              <a:t>为 1 。</a:t>
            </a:r>
          </a:p>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19</a:t>
            </a:fld>
            <a:endParaRPr lang="en-US" altLang="zh-CN"/>
          </a:p>
        </p:txBody>
      </p:sp>
      <p:graphicFrame>
        <p:nvGraphicFramePr>
          <p:cNvPr id="56322" name="Object 4"/>
          <p:cNvGraphicFramePr>
            <a:graphicFrameLocks noChangeAspect="1"/>
          </p:cNvGraphicFramePr>
          <p:nvPr/>
        </p:nvGraphicFramePr>
        <p:xfrm>
          <a:off x="2843808" y="2780928"/>
          <a:ext cx="3673475" cy="735012"/>
        </p:xfrm>
        <a:graphic>
          <a:graphicData uri="http://schemas.openxmlformats.org/presentationml/2006/ole">
            <mc:AlternateContent xmlns:mc="http://schemas.openxmlformats.org/markup-compatibility/2006">
              <mc:Choice xmlns:v="urn:schemas-microsoft-com:vml" Requires="v">
                <p:oleObj spid="_x0000_s25618" r:id="rId3" imgW="1969355" imgH="419282" progId="Equation.DSMT4">
                  <p:embed/>
                </p:oleObj>
              </mc:Choice>
              <mc:Fallback>
                <p:oleObj r:id="rId3" imgW="1969355" imgH="41928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780928"/>
                        <a:ext cx="3673475"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474620"/>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zh-CN" smtClean="0"/>
              <a:t>目录</a:t>
            </a:r>
          </a:p>
        </p:txBody>
      </p:sp>
      <p:sp>
        <p:nvSpPr>
          <p:cNvPr id="38917" name="Rectangle 3"/>
          <p:cNvSpPr>
            <a:spLocks noGrp="1" noChangeArrowheads="1"/>
          </p:cNvSpPr>
          <p:nvPr>
            <p:ph idx="1"/>
          </p:nvPr>
        </p:nvSpPr>
        <p:spPr/>
        <p:txBody>
          <a:bodyPr/>
          <a:lstStyle/>
          <a:p>
            <a:pPr eaLnBrk="1" hangingPunct="1"/>
            <a:endParaRPr lang="zh-CN" altLang="zh-CN" dirty="0" smtClean="0"/>
          </a:p>
          <a:p>
            <a:pPr eaLnBrk="1" hangingPunct="1">
              <a:buFont typeface="Wingdings" pitchFamily="2" charset="2"/>
              <a:buNone/>
            </a:pPr>
            <a:endParaRPr lang="zh-CN" altLang="zh-CN" dirty="0" smtClean="0"/>
          </a:p>
          <a:p>
            <a:pPr eaLnBrk="1" hangingPunct="1">
              <a:lnSpc>
                <a:spcPct val="150000"/>
              </a:lnSpc>
            </a:pPr>
            <a:r>
              <a:rPr lang="zh-CN" dirty="0" smtClean="0"/>
              <a:t>运用远期和期货进行套期保值</a:t>
            </a:r>
          </a:p>
          <a:p>
            <a:pPr eaLnBrk="1" hangingPunct="1">
              <a:lnSpc>
                <a:spcPct val="150000"/>
              </a:lnSpc>
            </a:pPr>
            <a:r>
              <a:rPr lang="zh-CN" dirty="0" smtClean="0"/>
              <a:t>运用远期与期货进行套利与投机</a:t>
            </a:r>
          </a:p>
        </p:txBody>
      </p:sp>
      <p:sp>
        <p:nvSpPr>
          <p:cNvPr id="3891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dirty="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a:t>
            </a:fld>
            <a:endParaRPr lang="en-US" altLang="zh-CN"/>
          </a:p>
        </p:txBody>
      </p:sp>
    </p:spTree>
    <p:extLst>
      <p:ext uri="{BB962C8B-B14F-4D97-AF65-F5344CB8AC3E}">
        <p14:creationId xmlns:p14="http://schemas.microsoft.com/office/powerpoint/2010/main" val="3623937972"/>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zh-CN" smtClean="0"/>
              <a:t>最小方差套期保值比率</a:t>
            </a:r>
          </a:p>
        </p:txBody>
      </p:sp>
      <p:sp>
        <p:nvSpPr>
          <p:cNvPr id="4104" name="Rectangle 3"/>
          <p:cNvSpPr>
            <a:spLocks noGrp="1" noChangeArrowheads="1"/>
          </p:cNvSpPr>
          <p:nvPr>
            <p:ph idx="1"/>
          </p:nvPr>
        </p:nvSpPr>
        <p:spPr>
          <a:xfrm>
            <a:off x="467544" y="1124744"/>
            <a:ext cx="8229600" cy="4530725"/>
          </a:xfrm>
        </p:spPr>
        <p:txBody>
          <a:bodyPr/>
          <a:lstStyle/>
          <a:p>
            <a:pPr eaLnBrk="1" hangingPunct="1">
              <a:lnSpc>
                <a:spcPct val="90000"/>
              </a:lnSpc>
            </a:pPr>
            <a:r>
              <a:rPr lang="zh-CN" dirty="0" smtClean="0"/>
              <a:t>将风险定义为“方差”时，以最小方差套期保值比为最优</a:t>
            </a:r>
          </a:p>
          <a:p>
            <a:pPr eaLnBrk="1" hangingPunct="1">
              <a:lnSpc>
                <a:spcPct val="90000"/>
              </a:lnSpc>
            </a:pPr>
            <a:r>
              <a:rPr lang="zh-CN" dirty="0" smtClean="0"/>
              <a:t>以 </a:t>
            </a:r>
            <a:r>
              <a:rPr lang="zh-CN" altLang="zh-CN" dirty="0" smtClean="0"/>
              <a:t>1 </a:t>
            </a:r>
            <a:r>
              <a:rPr lang="zh-CN" dirty="0" smtClean="0"/>
              <a:t>单位现货空头用 </a:t>
            </a:r>
            <a:r>
              <a:rPr lang="zh-CN" altLang="zh-CN" dirty="0" smtClean="0"/>
              <a:t>n </a:t>
            </a:r>
            <a:r>
              <a:rPr lang="zh-CN" dirty="0" smtClean="0"/>
              <a:t>单位期货多头套保为例</a:t>
            </a:r>
          </a:p>
          <a:p>
            <a:pPr eaLnBrk="1" hangingPunct="1">
              <a:lnSpc>
                <a:spcPct val="90000"/>
              </a:lnSpc>
            </a:pPr>
            <a:endParaRPr lang="zh-CN" altLang="zh-CN" dirty="0" smtClean="0"/>
          </a:p>
          <a:p>
            <a:pPr eaLnBrk="1" hangingPunct="1">
              <a:lnSpc>
                <a:spcPct val="90000"/>
              </a:lnSpc>
            </a:pPr>
            <a:endParaRPr lang="zh-CN" altLang="zh-CN" dirty="0" smtClean="0"/>
          </a:p>
          <a:p>
            <a:pPr eaLnBrk="1" hangingPunct="1">
              <a:lnSpc>
                <a:spcPct val="90000"/>
              </a:lnSpc>
            </a:pPr>
            <a:endParaRPr lang="zh-CN" altLang="zh-CN" dirty="0" smtClean="0"/>
          </a:p>
          <a:p>
            <a:pPr eaLnBrk="1" hangingPunct="1">
              <a:lnSpc>
                <a:spcPct val="90000"/>
              </a:lnSpc>
              <a:buFontTx/>
              <a:buNone/>
            </a:pPr>
            <a:endParaRPr lang="zh-CN" altLang="zh-CN" dirty="0" smtClean="0"/>
          </a:p>
          <a:p>
            <a:pPr eaLnBrk="1" hangingPunct="1">
              <a:lnSpc>
                <a:spcPct val="90000"/>
              </a:lnSpc>
            </a:pPr>
            <a:endParaRPr lang="en-US" altLang="zh-CN" dirty="0" smtClean="0"/>
          </a:p>
          <a:p>
            <a:pPr eaLnBrk="1" hangingPunct="1">
              <a:lnSpc>
                <a:spcPct val="90000"/>
              </a:lnSpc>
            </a:pPr>
            <a:endParaRPr lang="en-US" altLang="zh-CN" dirty="0"/>
          </a:p>
          <a:p>
            <a:pPr marL="0" indent="0" eaLnBrk="1" hangingPunct="1">
              <a:lnSpc>
                <a:spcPct val="90000"/>
              </a:lnSpc>
              <a:buNone/>
            </a:pPr>
            <a:r>
              <a:rPr lang="en-US" altLang="zh-CN" dirty="0" smtClean="0"/>
              <a:t>       </a:t>
            </a:r>
            <a:r>
              <a:rPr lang="zh-CN" altLang="zh-CN" dirty="0" smtClean="0"/>
              <a:t>n : </a:t>
            </a:r>
            <a:r>
              <a:rPr lang="zh-CN" dirty="0" smtClean="0"/>
              <a:t>期货单价每变动 </a:t>
            </a:r>
            <a:r>
              <a:rPr lang="zh-CN" altLang="zh-CN" dirty="0" smtClean="0"/>
              <a:t>1 </a:t>
            </a:r>
            <a:r>
              <a:rPr lang="zh-CN" dirty="0" smtClean="0"/>
              <a:t>个单位，被套期保值的现货单价变动的量。意味着 </a:t>
            </a:r>
            <a:r>
              <a:rPr lang="zh-CN" altLang="zh-CN" dirty="0" smtClean="0"/>
              <a:t>1 </a:t>
            </a:r>
            <a:r>
              <a:rPr lang="zh-CN" dirty="0" smtClean="0"/>
              <a:t>单位的现货需要 </a:t>
            </a:r>
            <a:r>
              <a:rPr lang="zh-CN" altLang="zh-CN" dirty="0" smtClean="0"/>
              <a:t>n </a:t>
            </a:r>
            <a:r>
              <a:rPr lang="zh-CN" dirty="0" smtClean="0"/>
              <a:t>单位的期货头寸对其进行套期保值，才能达到最优。</a:t>
            </a:r>
          </a:p>
        </p:txBody>
      </p:sp>
      <p:sp>
        <p:nvSpPr>
          <p:cNvPr id="4102"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20</a:t>
            </a:fld>
            <a:endParaRPr lang="en-US" altLang="zh-CN"/>
          </a:p>
        </p:txBody>
      </p:sp>
      <p:graphicFrame>
        <p:nvGraphicFramePr>
          <p:cNvPr id="4098" name="Object 4"/>
          <p:cNvGraphicFramePr>
            <a:graphicFrameLocks noChangeAspect="1"/>
          </p:cNvGraphicFramePr>
          <p:nvPr>
            <p:extLst>
              <p:ext uri="{D42A27DB-BD31-4B8C-83A1-F6EECF244321}">
                <p14:modId xmlns:p14="http://schemas.microsoft.com/office/powerpoint/2010/main" val="2835506596"/>
              </p:ext>
            </p:extLst>
          </p:nvPr>
        </p:nvGraphicFramePr>
        <p:xfrm>
          <a:off x="3635896" y="2564904"/>
          <a:ext cx="2085975" cy="352425"/>
        </p:xfrm>
        <a:graphic>
          <a:graphicData uri="http://schemas.openxmlformats.org/presentationml/2006/ole">
            <mc:AlternateContent xmlns:mc="http://schemas.openxmlformats.org/markup-compatibility/2006">
              <mc:Choice xmlns:v="urn:schemas-microsoft-com:vml" Requires="v">
                <p:oleObj spid="_x0000_s26671" r:id="rId3" imgW="1053186" imgH="177646" progId="Equation.DSMT4">
                  <p:embed/>
                </p:oleObj>
              </mc:Choice>
              <mc:Fallback>
                <p:oleObj r:id="rId3" imgW="1053186"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564904"/>
                        <a:ext cx="20859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extLst>
              <p:ext uri="{D42A27DB-BD31-4B8C-83A1-F6EECF244321}">
                <p14:modId xmlns:p14="http://schemas.microsoft.com/office/powerpoint/2010/main" val="2049589699"/>
              </p:ext>
            </p:extLst>
          </p:nvPr>
        </p:nvGraphicFramePr>
        <p:xfrm>
          <a:off x="3995936" y="2996952"/>
          <a:ext cx="1331912" cy="787400"/>
        </p:xfrm>
        <a:graphic>
          <a:graphicData uri="http://schemas.openxmlformats.org/presentationml/2006/ole">
            <mc:AlternateContent xmlns:mc="http://schemas.openxmlformats.org/markup-compatibility/2006">
              <mc:Choice xmlns:v="urn:schemas-microsoft-com:vml" Requires="v">
                <p:oleObj spid="_x0000_s26672" name="Equation" r:id="rId5" imgW="711000" imgH="419040" progId="Equation.DSMT4">
                  <p:embed/>
                </p:oleObj>
              </mc:Choice>
              <mc:Fallback>
                <p:oleObj name="Equation" r:id="rId5" imgW="71100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2996952"/>
                        <a:ext cx="13319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extLst>
              <p:ext uri="{D42A27DB-BD31-4B8C-83A1-F6EECF244321}">
                <p14:modId xmlns:p14="http://schemas.microsoft.com/office/powerpoint/2010/main" val="2965505270"/>
              </p:ext>
            </p:extLst>
          </p:nvPr>
        </p:nvGraphicFramePr>
        <p:xfrm>
          <a:off x="3563888" y="3789040"/>
          <a:ext cx="2600325" cy="787400"/>
        </p:xfrm>
        <a:graphic>
          <a:graphicData uri="http://schemas.openxmlformats.org/presentationml/2006/ole">
            <mc:AlternateContent xmlns:mc="http://schemas.openxmlformats.org/markup-compatibility/2006">
              <mc:Choice xmlns:v="urn:schemas-microsoft-com:vml" Requires="v">
                <p:oleObj spid="_x0000_s26673" name="Equation" r:id="rId7" imgW="1422360" imgH="431640" progId="Equation.DSMT4">
                  <p:embed/>
                </p:oleObj>
              </mc:Choice>
              <mc:Fallback>
                <p:oleObj name="Equation" r:id="rId7" imgW="14223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3789040"/>
                        <a:ext cx="26003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3441613"/>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zh-CN" altLang="en-US" smtClean="0"/>
              <a:t>最小方差套期保值数量 </a:t>
            </a:r>
            <a:r>
              <a:rPr lang="en-US" altLang="zh-CN" smtClean="0"/>
              <a:t>N</a:t>
            </a:r>
          </a:p>
        </p:txBody>
      </p:sp>
      <p:sp>
        <p:nvSpPr>
          <p:cNvPr id="5127" name="Rectangle 3"/>
          <p:cNvSpPr>
            <a:spLocks noGrp="1" noChangeArrowheads="1"/>
          </p:cNvSpPr>
          <p:nvPr>
            <p:ph idx="1"/>
          </p:nvPr>
        </p:nvSpPr>
        <p:spPr/>
        <p:txBody>
          <a:bodyPr/>
          <a:lstStyle/>
          <a:p>
            <a:pPr eaLnBrk="1" hangingPunct="1"/>
            <a:r>
              <a:rPr lang="zh-CN" altLang="zh-CN" dirty="0" smtClean="0"/>
              <a:t>n </a:t>
            </a:r>
            <a:r>
              <a:rPr lang="zh-CN" dirty="0" smtClean="0"/>
              <a:t>仅针对单位价值变动，实际最小方差套期保值数量 </a:t>
            </a:r>
            <a:r>
              <a:rPr lang="zh-CN" altLang="zh-CN" dirty="0" smtClean="0"/>
              <a:t>N </a:t>
            </a:r>
            <a:r>
              <a:rPr lang="zh-CN" dirty="0" smtClean="0"/>
              <a:t>还应考虑具体头寸规模</a:t>
            </a:r>
          </a:p>
          <a:p>
            <a:pPr eaLnBrk="1" hangingPunct="1"/>
            <a:endParaRPr lang="zh-CN" altLang="zh-CN" dirty="0" smtClean="0"/>
          </a:p>
          <a:p>
            <a:pPr eaLnBrk="1" hangingPunct="1"/>
            <a:endParaRPr lang="zh-CN" altLang="zh-CN" dirty="0" smtClean="0"/>
          </a:p>
          <a:p>
            <a:pPr eaLnBrk="1" hangingPunct="1"/>
            <a:endParaRPr lang="zh-CN" altLang="zh-CN" dirty="0" smtClean="0"/>
          </a:p>
          <a:p>
            <a:pPr marL="0" indent="0" eaLnBrk="1" hangingPunct="1">
              <a:buNone/>
            </a:pPr>
            <a:endParaRPr lang="zh-CN" altLang="zh-CN" dirty="0" smtClean="0"/>
          </a:p>
          <a:p>
            <a:pPr eaLnBrk="1" hangingPunct="1"/>
            <a:endParaRPr lang="en-US" altLang="zh-CN" dirty="0" smtClean="0"/>
          </a:p>
          <a:p>
            <a:pPr eaLnBrk="1" hangingPunct="1"/>
            <a:r>
              <a:rPr lang="zh-CN" dirty="0" smtClean="0"/>
              <a:t>需要交易的期货合约份数 </a:t>
            </a:r>
            <a:r>
              <a:rPr lang="zh-CN" altLang="zh-CN" dirty="0" smtClean="0"/>
              <a:t>N </a:t>
            </a:r>
            <a:r>
              <a:rPr lang="zh-CN" dirty="0" smtClean="0"/>
              <a:t>就是使得现货头寸总价值变动等于期货头寸总价值变动的量。</a:t>
            </a:r>
          </a:p>
        </p:txBody>
      </p:sp>
      <p:sp>
        <p:nvSpPr>
          <p:cNvPr id="512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21</a:t>
            </a:fld>
            <a:endParaRPr lang="en-US" altLang="zh-CN"/>
          </a:p>
        </p:txBody>
      </p:sp>
      <p:graphicFrame>
        <p:nvGraphicFramePr>
          <p:cNvPr id="5122" name="Object 4"/>
          <p:cNvGraphicFramePr>
            <a:graphicFrameLocks noChangeAspect="1"/>
          </p:cNvGraphicFramePr>
          <p:nvPr/>
        </p:nvGraphicFramePr>
        <p:xfrm>
          <a:off x="2773363" y="2638425"/>
          <a:ext cx="3455987" cy="911225"/>
        </p:xfrm>
        <a:graphic>
          <a:graphicData uri="http://schemas.openxmlformats.org/presentationml/2006/ole">
            <mc:AlternateContent xmlns:mc="http://schemas.openxmlformats.org/markup-compatibility/2006">
              <mc:Choice xmlns:v="urn:schemas-microsoft-com:vml" Requires="v">
                <p:oleObj spid="_x0000_s27680" r:id="rId3" imgW="1638300" imgH="431800" progId="Equation.DSMT4">
                  <p:embed/>
                </p:oleObj>
              </mc:Choice>
              <mc:Fallback>
                <p:oleObj r:id="rId3" imgW="16383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2638425"/>
                        <a:ext cx="34559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nvGraphicFramePr>
        <p:xfrm>
          <a:off x="3132138" y="3644900"/>
          <a:ext cx="3671887" cy="936625"/>
        </p:xfrm>
        <a:graphic>
          <a:graphicData uri="http://schemas.openxmlformats.org/presentationml/2006/ole">
            <mc:AlternateContent xmlns:mc="http://schemas.openxmlformats.org/markup-compatibility/2006">
              <mc:Choice xmlns:v="urn:schemas-microsoft-com:vml" Requires="v">
                <p:oleObj spid="_x0000_s27681" r:id="rId5" imgW="1701800" imgH="431800" progId="Equation.DSMT4">
                  <p:embed/>
                </p:oleObj>
              </mc:Choice>
              <mc:Fallback>
                <p:oleObj r:id="rId5" imgW="17018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644900"/>
                        <a:ext cx="367188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8965561"/>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zh-CN" smtClean="0"/>
              <a:t>最小方差套期保值比率公式</a:t>
            </a:r>
          </a:p>
        </p:txBody>
      </p:sp>
      <p:sp>
        <p:nvSpPr>
          <p:cNvPr id="6151" name="Rectangle 3"/>
          <p:cNvSpPr>
            <a:spLocks noGrp="1" noChangeArrowheads="1"/>
          </p:cNvSpPr>
          <p:nvPr>
            <p:ph idx="1"/>
          </p:nvPr>
        </p:nvSpPr>
        <p:spPr>
          <a:xfrm>
            <a:off x="539552" y="1340768"/>
            <a:ext cx="8229600" cy="4530725"/>
          </a:xfrm>
        </p:spPr>
        <p:txBody>
          <a:bodyPr/>
          <a:lstStyle/>
          <a:p>
            <a:pPr eaLnBrk="1" hangingPunct="1"/>
            <a:endParaRPr lang="zh-CN" altLang="zh-CN" dirty="0" smtClean="0"/>
          </a:p>
          <a:p>
            <a:pPr marL="0" indent="0" eaLnBrk="1" hangingPunct="1">
              <a:buNone/>
            </a:pPr>
            <a:r>
              <a:rPr lang="zh-CN" dirty="0" smtClean="0"/>
              <a:t>最小方差套期保值比一般公式为</a:t>
            </a:r>
          </a:p>
          <a:p>
            <a:pPr eaLnBrk="1" hangingPunct="1"/>
            <a:endParaRPr lang="zh-CN" altLang="zh-CN" dirty="0" smtClean="0"/>
          </a:p>
          <a:p>
            <a:pPr eaLnBrk="1" hangingPunct="1"/>
            <a:endParaRPr lang="zh-CN" altLang="zh-CN" dirty="0" smtClean="0"/>
          </a:p>
          <a:p>
            <a:pPr marL="0" indent="0" eaLnBrk="1" hangingPunct="1">
              <a:buNone/>
            </a:pPr>
            <a:endParaRPr lang="zh-CN" altLang="zh-CN" dirty="0" smtClean="0"/>
          </a:p>
          <a:p>
            <a:pPr eaLnBrk="1" hangingPunct="1"/>
            <a:endParaRPr lang="en-US" altLang="zh-CN" dirty="0" smtClean="0"/>
          </a:p>
          <a:p>
            <a:pPr eaLnBrk="1" hangingPunct="1"/>
            <a:r>
              <a:rPr lang="zh-CN" dirty="0" smtClean="0"/>
              <a:t>当 ∆</a:t>
            </a:r>
            <a:r>
              <a:rPr lang="zh-CN" altLang="zh-CN" dirty="0" smtClean="0"/>
              <a:t>H </a:t>
            </a:r>
            <a:r>
              <a:rPr lang="zh-CN" dirty="0" smtClean="0"/>
              <a:t>与 ∆</a:t>
            </a:r>
            <a:r>
              <a:rPr lang="zh-CN" altLang="zh-CN" dirty="0" smtClean="0"/>
              <a:t>G </a:t>
            </a:r>
            <a:r>
              <a:rPr lang="zh-CN" dirty="0" smtClean="0"/>
              <a:t>之间的相关系数等于 </a:t>
            </a:r>
            <a:r>
              <a:rPr lang="zh-CN" altLang="zh-CN" dirty="0" smtClean="0"/>
              <a:t>1 </a:t>
            </a:r>
            <a:r>
              <a:rPr lang="zh-CN" dirty="0" smtClean="0"/>
              <a:t>，且 ∆</a:t>
            </a:r>
            <a:r>
              <a:rPr lang="zh-CN" altLang="zh-CN" dirty="0" smtClean="0"/>
              <a:t>H </a:t>
            </a:r>
            <a:r>
              <a:rPr lang="zh-CN" dirty="0" smtClean="0"/>
              <a:t>的标准差等于 ∆</a:t>
            </a:r>
            <a:r>
              <a:rPr lang="zh-CN" altLang="zh-CN" dirty="0" smtClean="0"/>
              <a:t>G </a:t>
            </a:r>
            <a:r>
              <a:rPr lang="zh-CN" dirty="0" smtClean="0"/>
              <a:t>的标准差时，最小方差套期保值比率等于 </a:t>
            </a:r>
            <a:r>
              <a:rPr lang="zh-CN" altLang="zh-CN" dirty="0" smtClean="0"/>
              <a:t>1 </a:t>
            </a:r>
            <a:r>
              <a:rPr lang="zh-CN" dirty="0" smtClean="0"/>
              <a:t>。</a:t>
            </a:r>
          </a:p>
        </p:txBody>
      </p:sp>
      <p:sp>
        <p:nvSpPr>
          <p:cNvPr id="6149"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22</a:t>
            </a:fld>
            <a:endParaRPr lang="en-US" altLang="zh-CN"/>
          </a:p>
        </p:txBody>
      </p:sp>
      <p:graphicFrame>
        <p:nvGraphicFramePr>
          <p:cNvPr id="6146" name="Object 4"/>
          <p:cNvGraphicFramePr>
            <a:graphicFrameLocks noChangeAspect="1"/>
          </p:cNvGraphicFramePr>
          <p:nvPr>
            <p:extLst>
              <p:ext uri="{D42A27DB-BD31-4B8C-83A1-F6EECF244321}">
                <p14:modId xmlns:p14="http://schemas.microsoft.com/office/powerpoint/2010/main" val="794138385"/>
              </p:ext>
            </p:extLst>
          </p:nvPr>
        </p:nvGraphicFramePr>
        <p:xfrm>
          <a:off x="2915816" y="2564904"/>
          <a:ext cx="3744912" cy="584200"/>
        </p:xfrm>
        <a:graphic>
          <a:graphicData uri="http://schemas.openxmlformats.org/presentationml/2006/ole">
            <mc:AlternateContent xmlns:mc="http://schemas.openxmlformats.org/markup-compatibility/2006">
              <mc:Choice xmlns:v="urn:schemas-microsoft-com:vml" Requires="v">
                <p:oleObj spid="_x0000_s28706" r:id="rId3" imgW="1549400" imgH="241300" progId="Equation.DSMT4">
                  <p:embed/>
                </p:oleObj>
              </mc:Choice>
              <mc:Fallback>
                <p:oleObj r:id="rId3" imgW="15494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564904"/>
                        <a:ext cx="374491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extLst>
              <p:ext uri="{D42A27DB-BD31-4B8C-83A1-F6EECF244321}">
                <p14:modId xmlns:p14="http://schemas.microsoft.com/office/powerpoint/2010/main" val="2666744187"/>
              </p:ext>
            </p:extLst>
          </p:nvPr>
        </p:nvGraphicFramePr>
        <p:xfrm>
          <a:off x="3203848" y="3140968"/>
          <a:ext cx="2752725" cy="1006475"/>
        </p:xfrm>
        <a:graphic>
          <a:graphicData uri="http://schemas.openxmlformats.org/presentationml/2006/ole">
            <mc:AlternateContent xmlns:mc="http://schemas.openxmlformats.org/markup-compatibility/2006">
              <mc:Choice xmlns:v="urn:schemas-microsoft-com:vml" Requires="v">
                <p:oleObj spid="_x0000_s28707" r:id="rId5" imgW="1181613" imgH="431987" progId="Equation.DSMT4">
                  <p:embed/>
                </p:oleObj>
              </mc:Choice>
              <mc:Fallback>
                <p:oleObj r:id="rId5" imgW="1181613" imgH="43198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140968"/>
                        <a:ext cx="27527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1143739"/>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最小方差套期保值比率的 </a:t>
            </a:r>
            <a:r>
              <a:rPr lang="en-US" altLang="zh-CN" dirty="0" smtClean="0"/>
              <a:t>OLS </a:t>
            </a:r>
            <a:r>
              <a:rPr lang="zh-CN" altLang="en-US" dirty="0" smtClean="0"/>
              <a:t>估计 </a:t>
            </a:r>
            <a:r>
              <a:rPr lang="en-US" altLang="zh-CN" dirty="0" smtClean="0"/>
              <a:t>I</a:t>
            </a:r>
            <a:endParaRPr lang="zh-CN" altLang="en-US" dirty="0"/>
          </a:p>
        </p:txBody>
      </p:sp>
      <p:sp>
        <p:nvSpPr>
          <p:cNvPr id="3" name="内容占位符 2"/>
          <p:cNvSpPr>
            <a:spLocks noGrp="1"/>
          </p:cNvSpPr>
          <p:nvPr>
            <p:ph idx="1"/>
          </p:nvPr>
        </p:nvSpPr>
        <p:spPr/>
        <p:txBody>
          <a:bodyPr/>
          <a:lstStyle/>
          <a:p>
            <a:r>
              <a:rPr lang="zh-CN" altLang="en-US" dirty="0"/>
              <a:t>一元线性回归方程 </a:t>
            </a:r>
            <a:r>
              <a:rPr lang="zh-CN" altLang="en-US" dirty="0" smtClean="0"/>
              <a:t>I</a:t>
            </a:r>
            <a:endParaRPr lang="en-US" altLang="zh-CN" dirty="0" smtClean="0"/>
          </a:p>
          <a:p>
            <a:endParaRPr lang="en-US" altLang="zh-CN" dirty="0" smtClean="0"/>
          </a:p>
          <a:p>
            <a:endParaRPr lang="en-US" altLang="zh-CN" dirty="0" smtClean="0"/>
          </a:p>
          <a:p>
            <a:endParaRPr lang="en-US" altLang="zh-CN" dirty="0" smtClean="0"/>
          </a:p>
          <a:p>
            <a:pPr eaLnBrk="1" hangingPunct="1">
              <a:lnSpc>
                <a:spcPct val="90000"/>
              </a:lnSpc>
            </a:pPr>
            <a:r>
              <a:rPr lang="zh-CN" altLang="en-US" dirty="0" smtClean="0"/>
              <a:t>经典假设下，</a:t>
            </a:r>
            <a:r>
              <a:rPr lang="en-US" altLang="zh-CN" dirty="0" smtClean="0"/>
              <a:t>b</a:t>
            </a:r>
            <a:r>
              <a:rPr lang="zh-CN" altLang="en-US" dirty="0" smtClean="0"/>
              <a:t>在估计公式上、含义上均与前述最小方差套期保值比一致</a:t>
            </a:r>
          </a:p>
          <a:p>
            <a:pPr eaLnBrk="1" hangingPunct="1">
              <a:lnSpc>
                <a:spcPct val="90000"/>
              </a:lnSpc>
            </a:pPr>
            <a:r>
              <a:rPr lang="zh-CN" altLang="en-US" dirty="0" smtClean="0"/>
              <a:t>∆H 与 ∆G 的期间应与实际套期保值期长度相同，且时期之间不宜重合（ </a:t>
            </a:r>
            <a:r>
              <a:rPr lang="en-US" altLang="zh-CN" dirty="0" smtClean="0"/>
              <a:t>o</a:t>
            </a:r>
            <a:r>
              <a:rPr lang="zh-CN" altLang="en-US" dirty="0" smtClean="0"/>
              <a:t>verlapping ）。</a:t>
            </a:r>
          </a:p>
          <a:p>
            <a:endParaRPr lang="zh-CN" altLang="en-US" dirty="0" smtClean="0"/>
          </a:p>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23</a:t>
            </a:fld>
            <a:endParaRPr lang="en-US" altLang="zh-CN"/>
          </a:p>
        </p:txBody>
      </p:sp>
      <p:graphicFrame>
        <p:nvGraphicFramePr>
          <p:cNvPr id="57346" name="Object 4"/>
          <p:cNvGraphicFramePr>
            <a:graphicFrameLocks noChangeAspect="1"/>
          </p:cNvGraphicFramePr>
          <p:nvPr>
            <p:extLst>
              <p:ext uri="{D42A27DB-BD31-4B8C-83A1-F6EECF244321}">
                <p14:modId xmlns:p14="http://schemas.microsoft.com/office/powerpoint/2010/main" val="2647381430"/>
              </p:ext>
            </p:extLst>
          </p:nvPr>
        </p:nvGraphicFramePr>
        <p:xfrm>
          <a:off x="3563888" y="2204864"/>
          <a:ext cx="2663825" cy="360363"/>
        </p:xfrm>
        <a:graphic>
          <a:graphicData uri="http://schemas.openxmlformats.org/presentationml/2006/ole">
            <mc:AlternateContent xmlns:mc="http://schemas.openxmlformats.org/markup-compatibility/2006">
              <mc:Choice xmlns:v="urn:schemas-microsoft-com:vml" Requires="v">
                <p:oleObj spid="_x0000_s29734" r:id="rId3" imgW="1142009" imgH="177646" progId="Equation.DSMT4">
                  <p:embed/>
                </p:oleObj>
              </mc:Choice>
              <mc:Fallback>
                <p:oleObj r:id="rId3" imgW="1142009"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204864"/>
                        <a:ext cx="266382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5"/>
          <p:cNvGraphicFramePr>
            <a:graphicFrameLocks noChangeAspect="1"/>
          </p:cNvGraphicFramePr>
          <p:nvPr>
            <p:extLst>
              <p:ext uri="{D42A27DB-BD31-4B8C-83A1-F6EECF244321}">
                <p14:modId xmlns:p14="http://schemas.microsoft.com/office/powerpoint/2010/main" val="1977813422"/>
              </p:ext>
            </p:extLst>
          </p:nvPr>
        </p:nvGraphicFramePr>
        <p:xfrm>
          <a:off x="3923928" y="2636912"/>
          <a:ext cx="1597025" cy="864617"/>
        </p:xfrm>
        <a:graphic>
          <a:graphicData uri="http://schemas.openxmlformats.org/presentationml/2006/ole">
            <mc:AlternateContent xmlns:mc="http://schemas.openxmlformats.org/markup-compatibility/2006">
              <mc:Choice xmlns:v="urn:schemas-microsoft-com:vml" Requires="v">
                <p:oleObj spid="_x0000_s29735" name="Equation" r:id="rId5" imgW="736560" imgH="431640" progId="Equation.DSMT4">
                  <p:embed/>
                </p:oleObj>
              </mc:Choice>
              <mc:Fallback>
                <p:oleObj name="Equation" r:id="rId5" imgW="736560" imgH="431640" progId="Equation.DSMT4">
                  <p:embed/>
                  <p:pic>
                    <p:nvPicPr>
                      <p:cNvPr id="0" name=""/>
                      <p:cNvPicPr>
                        <a:picLocks noChangeAspect="1" noChangeArrowheads="1"/>
                      </p:cNvPicPr>
                      <p:nvPr/>
                    </p:nvPicPr>
                    <p:blipFill>
                      <a:blip r:embed="rId6"/>
                      <a:srcRect/>
                      <a:stretch>
                        <a:fillRect/>
                      </a:stretch>
                    </p:blipFill>
                    <p:spPr bwMode="auto">
                      <a:xfrm>
                        <a:off x="3923928" y="2636912"/>
                        <a:ext cx="1597025" cy="864617"/>
                      </a:xfrm>
                      <a:prstGeom prst="rect">
                        <a:avLst/>
                      </a:prstGeom>
                      <a:noFill/>
                      <a:extLst/>
                    </p:spPr>
                  </p:pic>
                </p:oleObj>
              </mc:Fallback>
            </mc:AlternateContent>
          </a:graphicData>
        </a:graphic>
      </p:graphicFrame>
    </p:spTree>
    <p:extLst>
      <p:ext uri="{BB962C8B-B14F-4D97-AF65-F5344CB8AC3E}">
        <p14:creationId xmlns:p14="http://schemas.microsoft.com/office/powerpoint/2010/main" val="4062566338"/>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457200" y="277813"/>
            <a:ext cx="8507288" cy="1139825"/>
          </a:xfrm>
        </p:spPr>
        <p:txBody>
          <a:bodyPr/>
          <a:lstStyle/>
          <a:p>
            <a:pPr eaLnBrk="1" hangingPunct="1"/>
            <a:r>
              <a:rPr lang="zh-CN" altLang="en-US" dirty="0" smtClean="0"/>
              <a:t>最小方差套期保值比率的最小二乘估计 </a:t>
            </a:r>
            <a:r>
              <a:rPr lang="en-US" altLang="zh-CN" dirty="0" smtClean="0"/>
              <a:t>II</a:t>
            </a:r>
          </a:p>
        </p:txBody>
      </p:sp>
      <p:sp>
        <p:nvSpPr>
          <p:cNvPr id="8199" name="Rectangle 3"/>
          <p:cNvSpPr>
            <a:spLocks noGrp="1" noChangeArrowheads="1"/>
          </p:cNvSpPr>
          <p:nvPr>
            <p:ph idx="1"/>
          </p:nvPr>
        </p:nvSpPr>
        <p:spPr/>
        <p:txBody>
          <a:bodyPr/>
          <a:lstStyle/>
          <a:p>
            <a:pPr eaLnBrk="1" hangingPunct="1"/>
            <a:endParaRPr lang="zh-CN" altLang="zh-CN" dirty="0" smtClean="0"/>
          </a:p>
          <a:p>
            <a:pPr eaLnBrk="1" hangingPunct="1"/>
            <a:r>
              <a:rPr lang="zh-CN" dirty="0" smtClean="0"/>
              <a:t>一元线性回归方程 </a:t>
            </a:r>
            <a:r>
              <a:rPr lang="zh-CN" altLang="zh-CN" dirty="0" smtClean="0"/>
              <a:t>II</a:t>
            </a:r>
          </a:p>
          <a:p>
            <a:pPr eaLnBrk="1" hangingPunct="1"/>
            <a:endParaRPr lang="zh-CN" altLang="zh-CN" dirty="0" smtClean="0"/>
          </a:p>
          <a:p>
            <a:pPr eaLnBrk="1" hangingPunct="1"/>
            <a:endParaRPr lang="zh-CN" altLang="zh-CN" dirty="0" smtClean="0"/>
          </a:p>
          <a:p>
            <a:pPr eaLnBrk="1" hangingPunct="1"/>
            <a:endParaRPr lang="zh-CN" altLang="zh-CN" dirty="0" smtClean="0"/>
          </a:p>
          <a:p>
            <a:pPr eaLnBrk="1" hangingPunct="1"/>
            <a:endParaRPr lang="zh-CN" altLang="zh-CN" dirty="0" smtClean="0"/>
          </a:p>
        </p:txBody>
      </p:sp>
      <p:sp>
        <p:nvSpPr>
          <p:cNvPr id="8197"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24</a:t>
            </a:fld>
            <a:endParaRPr lang="en-US" altLang="zh-CN"/>
          </a:p>
        </p:txBody>
      </p:sp>
      <p:graphicFrame>
        <p:nvGraphicFramePr>
          <p:cNvPr id="8194" name="Object 4"/>
          <p:cNvGraphicFramePr>
            <a:graphicFrameLocks noChangeAspect="1"/>
          </p:cNvGraphicFramePr>
          <p:nvPr/>
        </p:nvGraphicFramePr>
        <p:xfrm>
          <a:off x="3421063" y="2685529"/>
          <a:ext cx="2519362" cy="703263"/>
        </p:xfrm>
        <a:graphic>
          <a:graphicData uri="http://schemas.openxmlformats.org/presentationml/2006/ole">
            <mc:AlternateContent xmlns:mc="http://schemas.openxmlformats.org/markup-compatibility/2006">
              <mc:Choice xmlns:v="urn:schemas-microsoft-com:vml" Requires="v">
                <p:oleObj spid="_x0000_s30756" r:id="rId3" imgW="1003736" imgH="279521" progId="Equation.DSMT4">
                  <p:embed/>
                </p:oleObj>
              </mc:Choice>
              <mc:Fallback>
                <p:oleObj r:id="rId3" imgW="1003736" imgH="27952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063" y="2685529"/>
                        <a:ext cx="2519362"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extLst>
              <p:ext uri="{D42A27DB-BD31-4B8C-83A1-F6EECF244321}">
                <p14:modId xmlns:p14="http://schemas.microsoft.com/office/powerpoint/2010/main" val="2262007700"/>
              </p:ext>
            </p:extLst>
          </p:nvPr>
        </p:nvGraphicFramePr>
        <p:xfrm>
          <a:off x="3511550" y="3406254"/>
          <a:ext cx="1438275" cy="958850"/>
        </p:xfrm>
        <a:graphic>
          <a:graphicData uri="http://schemas.openxmlformats.org/presentationml/2006/ole">
            <mc:AlternateContent xmlns:mc="http://schemas.openxmlformats.org/markup-compatibility/2006">
              <mc:Choice xmlns:v="urn:schemas-microsoft-com:vml" Requires="v">
                <p:oleObj spid="_x0000_s30757" name="Equation" r:id="rId5" imgW="647640" imgH="431640" progId="Equation.DSMT4">
                  <p:embed/>
                </p:oleObj>
              </mc:Choice>
              <mc:Fallback>
                <p:oleObj name="Equation" r:id="rId5" imgW="647640" imgH="431640" progId="Equation.DSMT4">
                  <p:embed/>
                  <p:pic>
                    <p:nvPicPr>
                      <p:cNvPr id="0" name=""/>
                      <p:cNvPicPr>
                        <a:picLocks noChangeAspect="1" noChangeArrowheads="1"/>
                      </p:cNvPicPr>
                      <p:nvPr/>
                    </p:nvPicPr>
                    <p:blipFill>
                      <a:blip r:embed="rId6"/>
                      <a:srcRect/>
                      <a:stretch>
                        <a:fillRect/>
                      </a:stretch>
                    </p:blipFill>
                    <p:spPr bwMode="auto">
                      <a:xfrm>
                        <a:off x="3511550" y="3406254"/>
                        <a:ext cx="143827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0418406"/>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7813"/>
            <a:ext cx="8496944" cy="702915"/>
          </a:xfrm>
        </p:spPr>
        <p:txBody>
          <a:bodyPr/>
          <a:lstStyle/>
          <a:p>
            <a:r>
              <a:rPr lang="zh-CN" altLang="en-US" dirty="0"/>
              <a:t>最小方差套期保值比率的</a:t>
            </a:r>
            <a:r>
              <a:rPr lang="zh-CN" altLang="en-US" dirty="0" smtClean="0"/>
              <a:t>最小二乘估计</a:t>
            </a:r>
            <a:r>
              <a:rPr lang="en-US" altLang="zh-CN" dirty="0" smtClean="0"/>
              <a:t>III</a:t>
            </a:r>
            <a:r>
              <a:rPr lang="zh-CN" altLang="en-US" dirty="0" smtClean="0"/>
              <a: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052736"/>
                <a:ext cx="8229600" cy="5328592"/>
              </a:xfrm>
            </p:spPr>
            <p:txBody>
              <a:bodyPr/>
              <a:lstStyle/>
              <a:p>
                <a:r>
                  <a:rPr lang="zh-CN" altLang="en-US" dirty="0" smtClean="0"/>
                  <a:t>值得注意的是，在用上述方法进行</a:t>
                </a:r>
                <a:r>
                  <a:rPr lang="zh-CN" altLang="en-US" dirty="0"/>
                  <a:t>回归时</a:t>
                </a:r>
                <a:r>
                  <a:rPr lang="zh-CN" altLang="en-US" dirty="0" smtClean="0"/>
                  <a:t>，</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𝐻</m:t>
                    </m:r>
                    <m:d>
                      <m:dPr>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𝑟</m:t>
                            </m:r>
                          </m:e>
                          <m:sub>
                            <m:r>
                              <a:rPr lang="en-US" altLang="zh-CN" b="0" i="1" smtClean="0">
                                <a:latin typeface="Cambria Math"/>
                                <a:ea typeface="Cambria Math"/>
                              </a:rPr>
                              <m:t>𝐻</m:t>
                            </m:r>
                          </m:sub>
                        </m:sSub>
                      </m:e>
                    </m:d>
                  </m:oMath>
                </a14:m>
                <a:r>
                  <a:rPr lang="zh-CN" altLang="en-US" dirty="0"/>
                  <a:t>和</a:t>
                </a:r>
                <a14:m>
                  <m:oMath xmlns:m="http://schemas.openxmlformats.org/officeDocument/2006/math">
                    <m:r>
                      <a:rPr lang="zh-CN" altLang="en-US" i="1">
                        <a:latin typeface="Cambria Math"/>
                        <a:ea typeface="Cambria Math"/>
                      </a:rPr>
                      <m:t>∆</m:t>
                    </m:r>
                    <m:r>
                      <a:rPr lang="en-US" altLang="zh-CN" i="1">
                        <a:latin typeface="Cambria Math"/>
                        <a:ea typeface="Cambria Math"/>
                      </a:rPr>
                      <m:t>𝐺</m:t>
                    </m:r>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𝑟</m:t>
                        </m:r>
                      </m:e>
                      <m:sub>
                        <m:r>
                          <a:rPr lang="en-US" altLang="zh-CN" i="1">
                            <a:latin typeface="Cambria Math"/>
                            <a:ea typeface="Cambria Math"/>
                          </a:rPr>
                          <m:t>𝐺</m:t>
                        </m:r>
                      </m:sub>
                    </m:sSub>
                    <m:r>
                      <a:rPr lang="en-US" altLang="zh-CN" i="1">
                        <a:latin typeface="Cambria Math"/>
                        <a:ea typeface="Cambria Math"/>
                      </a:rPr>
                      <m:t>)</m:t>
                    </m:r>
                  </m:oMath>
                </a14:m>
                <a:r>
                  <a:rPr lang="zh-CN" altLang="en-US" dirty="0" smtClean="0"/>
                  <a:t>期间</a:t>
                </a:r>
                <a:r>
                  <a:rPr lang="zh-CN" altLang="en-US" dirty="0"/>
                  <a:t>应与实际套期保值的期间长度相同，且样本的时期之间不宜</a:t>
                </a:r>
                <a:r>
                  <a:rPr lang="zh-CN" altLang="en-US" dirty="0" smtClean="0"/>
                  <a:t>重合，</a:t>
                </a:r>
                <a:r>
                  <a:rPr lang="zh-CN" altLang="en-US" dirty="0"/>
                  <a:t>这样可得数据往往太少。而在时间序列平稳的情况下，日收益与更长时间收益的统计性质是一致的。因此，人们通常采用更短时间的数据（多为日数据）进行回归</a:t>
                </a:r>
                <a:r>
                  <a:rPr lang="zh-CN" altLang="en-US" dirty="0" smtClean="0"/>
                  <a:t>。</a:t>
                </a:r>
                <a:endParaRPr lang="en-US" altLang="zh-CN" dirty="0" smtClean="0"/>
              </a:p>
              <a:p>
                <a:r>
                  <a:rPr lang="zh-CN" altLang="en-US" dirty="0" smtClean="0"/>
                  <a:t>另一方面</a:t>
                </a:r>
                <a:r>
                  <a:rPr lang="zh-CN" altLang="en-US" dirty="0"/>
                  <a:t>，最小二乘回归要求因变量至少应服从对称分布，</a:t>
                </a:r>
                <a:r>
                  <a:rPr lang="en-US" altLang="zh-CN" dirty="0">
                    <a:solidFill>
                      <a:srgbClr val="000000"/>
                    </a:solidFill>
                    <a:ea typeface="Cambria Math"/>
                  </a:rPr>
                  <a:t> </a:t>
                </a:r>
                <a14:m>
                  <m:oMath xmlns:m="http://schemas.openxmlformats.org/officeDocument/2006/math">
                    <m:r>
                      <a:rPr lang="en-US" altLang="zh-CN" i="1">
                        <a:solidFill>
                          <a:srgbClr val="000000"/>
                        </a:solidFill>
                        <a:latin typeface="Cambria Math"/>
                        <a:ea typeface="Cambria Math"/>
                      </a:rPr>
                      <m:t>∆</m:t>
                    </m:r>
                    <m:r>
                      <a:rPr lang="en-US" altLang="zh-CN" i="1">
                        <a:solidFill>
                          <a:srgbClr val="000000"/>
                        </a:solidFill>
                        <a:latin typeface="Cambria Math"/>
                        <a:ea typeface="Cambria Math"/>
                      </a:rPr>
                      <m:t>𝐻</m:t>
                    </m:r>
                    <m:d>
                      <m:dPr>
                        <m:ctrlPr>
                          <a:rPr lang="en-US" altLang="zh-CN" i="1">
                            <a:solidFill>
                              <a:srgbClr val="000000"/>
                            </a:solidFill>
                            <a:latin typeface="Cambria Math"/>
                            <a:ea typeface="Cambria Math"/>
                          </a:rPr>
                        </m:ctrlPr>
                      </m:dPr>
                      <m:e>
                        <m:sSub>
                          <m:sSubPr>
                            <m:ctrlPr>
                              <a:rPr lang="en-US" altLang="zh-CN" i="1">
                                <a:solidFill>
                                  <a:srgbClr val="000000"/>
                                </a:solidFill>
                                <a:latin typeface="Cambria Math"/>
                                <a:ea typeface="Cambria Math"/>
                              </a:rPr>
                            </m:ctrlPr>
                          </m:sSubPr>
                          <m:e>
                            <m:r>
                              <a:rPr lang="en-US" altLang="zh-CN" i="1">
                                <a:solidFill>
                                  <a:srgbClr val="000000"/>
                                </a:solidFill>
                                <a:latin typeface="Cambria Math"/>
                                <a:ea typeface="Cambria Math"/>
                              </a:rPr>
                              <m:t>𝑟</m:t>
                            </m:r>
                          </m:e>
                          <m:sub>
                            <m:r>
                              <a:rPr lang="en-US" altLang="zh-CN" i="1">
                                <a:solidFill>
                                  <a:srgbClr val="000000"/>
                                </a:solidFill>
                                <a:latin typeface="Cambria Math"/>
                                <a:ea typeface="Cambria Math"/>
                              </a:rPr>
                              <m:t>𝐻</m:t>
                            </m:r>
                          </m:sub>
                        </m:sSub>
                      </m:e>
                    </m:d>
                  </m:oMath>
                </a14:m>
                <a:r>
                  <a:rPr lang="zh-CN" altLang="en-US" dirty="0">
                    <a:solidFill>
                      <a:srgbClr val="000000"/>
                    </a:solidFill>
                  </a:rPr>
                  <a:t>和</a:t>
                </a:r>
                <a14:m>
                  <m:oMath xmlns:m="http://schemas.openxmlformats.org/officeDocument/2006/math">
                    <m:r>
                      <a:rPr lang="zh-CN" altLang="en-US" i="1">
                        <a:solidFill>
                          <a:srgbClr val="000000"/>
                        </a:solidFill>
                        <a:latin typeface="Cambria Math"/>
                        <a:ea typeface="Cambria Math"/>
                      </a:rPr>
                      <m:t>∆</m:t>
                    </m:r>
                    <m:r>
                      <a:rPr lang="en-US" altLang="zh-CN" i="1">
                        <a:solidFill>
                          <a:srgbClr val="000000"/>
                        </a:solidFill>
                        <a:latin typeface="Cambria Math"/>
                        <a:ea typeface="Cambria Math"/>
                      </a:rPr>
                      <m:t>𝐺</m:t>
                    </m:r>
                    <m:r>
                      <a:rPr lang="en-US" altLang="zh-CN" i="1">
                        <a:solidFill>
                          <a:srgbClr val="000000"/>
                        </a:solidFill>
                        <a:latin typeface="Cambria Math"/>
                        <a:ea typeface="Cambria Math"/>
                      </a:rPr>
                      <m:t>(</m:t>
                    </m:r>
                    <m:sSub>
                      <m:sSubPr>
                        <m:ctrlPr>
                          <a:rPr lang="en-US" altLang="zh-CN" i="1">
                            <a:solidFill>
                              <a:srgbClr val="000000"/>
                            </a:solidFill>
                            <a:latin typeface="Cambria Math"/>
                            <a:ea typeface="Cambria Math"/>
                          </a:rPr>
                        </m:ctrlPr>
                      </m:sSubPr>
                      <m:e>
                        <m:r>
                          <a:rPr lang="en-US" altLang="zh-CN" i="1">
                            <a:solidFill>
                              <a:srgbClr val="000000"/>
                            </a:solidFill>
                            <a:latin typeface="Cambria Math"/>
                            <a:ea typeface="Cambria Math"/>
                          </a:rPr>
                          <m:t>𝑟</m:t>
                        </m:r>
                      </m:e>
                      <m:sub>
                        <m:r>
                          <a:rPr lang="en-US" altLang="zh-CN" i="1">
                            <a:solidFill>
                              <a:srgbClr val="000000"/>
                            </a:solidFill>
                            <a:latin typeface="Cambria Math"/>
                            <a:ea typeface="Cambria Math"/>
                          </a:rPr>
                          <m:t>𝐺</m:t>
                        </m:r>
                      </m:sub>
                    </m:sSub>
                    <m:r>
                      <a:rPr lang="en-US" altLang="zh-CN" i="1">
                        <a:solidFill>
                          <a:srgbClr val="000000"/>
                        </a:solidFill>
                        <a:latin typeface="Cambria Math"/>
                        <a:ea typeface="Cambria Math"/>
                      </a:rPr>
                      <m:t>)</m:t>
                    </m:r>
                  </m:oMath>
                </a14:m>
                <a:r>
                  <a:rPr lang="zh-CN" altLang="en-US" dirty="0"/>
                  <a:t> </a:t>
                </a:r>
                <a:r>
                  <a:rPr lang="zh-CN" altLang="en-US" dirty="0" smtClean="0"/>
                  <a:t>并不</a:t>
                </a:r>
                <a:r>
                  <a:rPr lang="zh-CN" altLang="en-US" dirty="0"/>
                  <a:t>满足这一条件，但对数收益率却满足这一条件。而对于日收益来说，百分比收益率和对数收益率在数值上是几乎相等的</a:t>
                </a:r>
                <a:r>
                  <a:rPr lang="zh-CN" altLang="en-US" dirty="0" smtClean="0"/>
                  <a:t>。</a:t>
                </a:r>
                <a:endParaRPr lang="en-US" altLang="zh-CN" dirty="0" smtClean="0"/>
              </a:p>
              <a:p>
                <a:r>
                  <a:rPr lang="zh-CN" altLang="en-US" dirty="0" smtClean="0"/>
                  <a:t>综合</a:t>
                </a:r>
                <a:r>
                  <a:rPr lang="zh-CN" altLang="en-US" dirty="0"/>
                  <a:t>上述两个原因，在实际估计套期保值比率时</a:t>
                </a:r>
                <a:r>
                  <a:rPr lang="zh-CN" altLang="en-US" dirty="0" smtClean="0"/>
                  <a:t>，自变量</a:t>
                </a:r>
                <a:r>
                  <a:rPr lang="zh-CN" altLang="en-US" dirty="0"/>
                  <a:t>和因变量通常采用的是现货和期货价格的每日对数收益率而非百分比收益率</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052736"/>
                <a:ext cx="8229600" cy="5328592"/>
              </a:xfrm>
              <a:blipFill rotWithShape="1">
                <a:blip r:embed="rId2"/>
                <a:stretch>
                  <a:fillRect l="-370" t="-915" r="-370" b="-411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Copyright © Zheng, Zhenlong &amp; Chen, Rong, 2012</a:t>
            </a:r>
            <a:endParaRPr lang="zh-CN" altLang="en-US" dirty="0"/>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25</a:t>
            </a:fld>
            <a:endParaRPr lang="zh-CN" altLang="en-US" dirty="0"/>
          </a:p>
        </p:txBody>
      </p:sp>
    </p:spTree>
    <p:extLst>
      <p:ext uri="{BB962C8B-B14F-4D97-AF65-F5344CB8AC3E}">
        <p14:creationId xmlns:p14="http://schemas.microsoft.com/office/powerpoint/2010/main" val="3983460046"/>
      </p:ext>
    </p:extLst>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最小方差套期保值比率的有效性</a:t>
            </a:r>
            <a:endParaRPr lang="zh-CN" altLang="en-US" dirty="0"/>
          </a:p>
        </p:txBody>
      </p:sp>
      <p:sp>
        <p:nvSpPr>
          <p:cNvPr id="3" name="内容占位符 2"/>
          <p:cNvSpPr>
            <a:spLocks noGrp="1"/>
          </p:cNvSpPr>
          <p:nvPr>
            <p:ph idx="1"/>
          </p:nvPr>
        </p:nvSpPr>
        <p:spPr>
          <a:xfrm>
            <a:off x="467544" y="1412776"/>
            <a:ext cx="8229600" cy="4530725"/>
          </a:xfrm>
        </p:spPr>
        <p:txBody>
          <a:bodyPr/>
          <a:lstStyle/>
          <a:p>
            <a:endParaRPr lang="en-US" altLang="zh-CN" dirty="0" smtClean="0"/>
          </a:p>
          <a:p>
            <a:r>
              <a:rPr lang="zh-CN" altLang="en-US" dirty="0" smtClean="0"/>
              <a:t>检验风险降低的百分比</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一元回归方程的判别系数</a:t>
            </a:r>
            <a:r>
              <a:rPr lang="en-US" altLang="zh-CN" dirty="0" smtClean="0"/>
              <a:t>R</a:t>
            </a:r>
            <a:r>
              <a:rPr lang="en-US" altLang="zh-CN" baseline="30000" dirty="0" smtClean="0"/>
              <a:t>2</a:t>
            </a:r>
            <a:r>
              <a:rPr lang="zh-CN" altLang="en-US" dirty="0" smtClean="0"/>
              <a:t>越接近 1 ，套期保值效果越好。</a:t>
            </a:r>
          </a:p>
          <a:p>
            <a:endParaRPr lang="zh-CN" altLang="en-US" dirty="0" smtClean="0"/>
          </a:p>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26</a:t>
            </a:fld>
            <a:endParaRPr lang="en-US" altLang="zh-CN"/>
          </a:p>
        </p:txBody>
      </p:sp>
      <p:graphicFrame>
        <p:nvGraphicFramePr>
          <p:cNvPr id="102402" name="Object 5"/>
          <p:cNvGraphicFramePr>
            <a:graphicFrameLocks noGrp="1"/>
          </p:cNvGraphicFramePr>
          <p:nvPr>
            <p:extLst>
              <p:ext uri="{D42A27DB-BD31-4B8C-83A1-F6EECF244321}">
                <p14:modId xmlns:p14="http://schemas.microsoft.com/office/powerpoint/2010/main" val="3258556585"/>
              </p:ext>
            </p:extLst>
          </p:nvPr>
        </p:nvGraphicFramePr>
        <p:xfrm>
          <a:off x="3491880" y="2492896"/>
          <a:ext cx="1873250" cy="1079500"/>
        </p:xfrm>
        <a:graphic>
          <a:graphicData uri="http://schemas.openxmlformats.org/presentationml/2006/ole">
            <mc:AlternateContent xmlns:mc="http://schemas.openxmlformats.org/markup-compatibility/2006">
              <mc:Choice xmlns:v="urn:schemas-microsoft-com:vml" Requires="v">
                <p:oleObj spid="_x0000_s31778" r:id="rId3" imgW="863975" imgH="457399" progId="Equation.DSMT4">
                  <p:embed/>
                </p:oleObj>
              </mc:Choice>
              <mc:Fallback>
                <p:oleObj r:id="rId3" imgW="863975" imgH="457399" progId="Equation.DSMT4">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492896"/>
                        <a:ext cx="1873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3" name="Object 6"/>
          <p:cNvGraphicFramePr>
            <a:graphicFrameLocks noChangeAspect="1"/>
          </p:cNvGraphicFramePr>
          <p:nvPr>
            <p:extLst>
              <p:ext uri="{D42A27DB-BD31-4B8C-83A1-F6EECF244321}">
                <p14:modId xmlns:p14="http://schemas.microsoft.com/office/powerpoint/2010/main" val="932735869"/>
              </p:ext>
            </p:extLst>
          </p:nvPr>
        </p:nvGraphicFramePr>
        <p:xfrm>
          <a:off x="3347864" y="3645024"/>
          <a:ext cx="2879725" cy="560388"/>
        </p:xfrm>
        <a:graphic>
          <a:graphicData uri="http://schemas.openxmlformats.org/presentationml/2006/ole">
            <mc:AlternateContent xmlns:mc="http://schemas.openxmlformats.org/markup-compatibility/2006">
              <mc:Choice xmlns:v="urn:schemas-microsoft-com:vml" Requires="v">
                <p:oleObj spid="_x0000_s31779" r:id="rId5" imgW="1308100" imgH="254000" progId="Equation.DSMT4">
                  <p:embed/>
                </p:oleObj>
              </mc:Choice>
              <mc:Fallback>
                <p:oleObj r:id="rId5" imgW="13081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645024"/>
                        <a:ext cx="2879725" cy="560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2269082"/>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zh-CN" altLang="en-US" smtClean="0"/>
              <a:t>案例 </a:t>
            </a:r>
            <a:r>
              <a:rPr lang="en-US" altLang="zh-CN" smtClean="0"/>
              <a:t>4.3 I</a:t>
            </a:r>
          </a:p>
        </p:txBody>
      </p:sp>
      <p:sp>
        <p:nvSpPr>
          <p:cNvPr id="53253" name="Rectangle 3"/>
          <p:cNvSpPr>
            <a:spLocks noGrp="1" noChangeArrowheads="1"/>
          </p:cNvSpPr>
          <p:nvPr>
            <p:ph idx="1"/>
          </p:nvPr>
        </p:nvSpPr>
        <p:spPr>
          <a:xfrm>
            <a:off x="467544" y="1124744"/>
            <a:ext cx="8280920" cy="4896544"/>
          </a:xfrm>
        </p:spPr>
        <p:txBody>
          <a:bodyPr/>
          <a:lstStyle/>
          <a:p>
            <a:pPr eaLnBrk="1" hangingPunct="1">
              <a:buFont typeface="Wingdings" pitchFamily="2" charset="2"/>
              <a:buNone/>
            </a:pPr>
            <a:r>
              <a:rPr lang="zh-CN" altLang="zh-CN" dirty="0" smtClean="0"/>
              <a:t>           </a:t>
            </a:r>
            <a:r>
              <a:rPr lang="zh-CN" dirty="0" smtClean="0"/>
              <a:t>假设投资者 </a:t>
            </a:r>
            <a:r>
              <a:rPr lang="zh-CN" altLang="zh-CN" dirty="0" smtClean="0"/>
              <a:t>A </a:t>
            </a:r>
            <a:r>
              <a:rPr lang="zh-CN" dirty="0" smtClean="0"/>
              <a:t>手中持有某种现货资产价值 </a:t>
            </a:r>
            <a:r>
              <a:rPr lang="zh-CN" altLang="zh-CN" dirty="0" smtClean="0"/>
              <a:t>1 000 000</a:t>
            </a:r>
            <a:r>
              <a:rPr lang="zh-CN" dirty="0" smtClean="0"/>
              <a:t>元，目前现货价格为 </a:t>
            </a:r>
            <a:r>
              <a:rPr lang="zh-CN" altLang="zh-CN" dirty="0" smtClean="0"/>
              <a:t>100 </a:t>
            </a:r>
            <a:r>
              <a:rPr lang="zh-CN" dirty="0" smtClean="0"/>
              <a:t>元。拟运用某种标的资产与该资产相似的期货合约进行 </a:t>
            </a:r>
            <a:r>
              <a:rPr lang="zh-CN" altLang="zh-CN" dirty="0" smtClean="0"/>
              <a:t>3 </a:t>
            </a:r>
            <a:r>
              <a:rPr lang="zh-CN" dirty="0" smtClean="0"/>
              <a:t>个月期的套期保值。</a:t>
            </a:r>
          </a:p>
          <a:p>
            <a:pPr eaLnBrk="1" hangingPunct="1">
              <a:buFont typeface="Wingdings" pitchFamily="2" charset="2"/>
              <a:buNone/>
            </a:pPr>
            <a:r>
              <a:rPr lang="zh-CN" altLang="zh-CN" dirty="0" smtClean="0"/>
              <a:t>	</a:t>
            </a:r>
            <a:r>
              <a:rPr lang="en-US" altLang="zh-CN" dirty="0" smtClean="0"/>
              <a:t>        </a:t>
            </a:r>
            <a:r>
              <a:rPr lang="zh-CN" dirty="0" smtClean="0"/>
              <a:t>如果该现货资产价格季度变化的标准差为 </a:t>
            </a:r>
            <a:r>
              <a:rPr lang="zh-CN" altLang="zh-CN" dirty="0" smtClean="0"/>
              <a:t>0.65 </a:t>
            </a:r>
            <a:r>
              <a:rPr lang="zh-CN" dirty="0" smtClean="0"/>
              <a:t>元，该期货价格季度变化的标准差为 </a:t>
            </a:r>
            <a:r>
              <a:rPr lang="zh-CN" altLang="zh-CN" dirty="0" smtClean="0"/>
              <a:t>0.81 </a:t>
            </a:r>
            <a:r>
              <a:rPr lang="zh-CN" dirty="0" smtClean="0"/>
              <a:t>元，两个价格变化的相关系数为 </a:t>
            </a:r>
            <a:r>
              <a:rPr lang="zh-CN" altLang="zh-CN" dirty="0" smtClean="0"/>
              <a:t>0.8 </a:t>
            </a:r>
            <a:r>
              <a:rPr lang="zh-CN" dirty="0" smtClean="0"/>
              <a:t>，每份期货合约规模为 </a:t>
            </a:r>
            <a:r>
              <a:rPr lang="zh-CN" altLang="zh-CN" dirty="0" smtClean="0"/>
              <a:t>100 000 </a:t>
            </a:r>
            <a:r>
              <a:rPr lang="zh-CN" dirty="0" smtClean="0"/>
              <a:t>元，期货价格为 </a:t>
            </a:r>
            <a:r>
              <a:rPr lang="zh-CN" altLang="zh-CN" dirty="0" smtClean="0"/>
              <a:t>50 </a:t>
            </a:r>
            <a:r>
              <a:rPr lang="zh-CN" dirty="0" smtClean="0"/>
              <a:t>元。</a:t>
            </a:r>
          </a:p>
          <a:p>
            <a:pPr eaLnBrk="1" hangingPunct="1">
              <a:buFont typeface="Wingdings" pitchFamily="2" charset="2"/>
              <a:buNone/>
            </a:pPr>
            <a:r>
              <a:rPr lang="zh-CN" altLang="zh-CN" dirty="0" smtClean="0"/>
              <a:t>		</a:t>
            </a:r>
            <a:r>
              <a:rPr lang="en-US" altLang="zh-CN" dirty="0" smtClean="0"/>
              <a:t> </a:t>
            </a:r>
            <a:r>
              <a:rPr lang="zh-CN" dirty="0" smtClean="0"/>
              <a:t>请问三个月期货合约的最优套期保值比率是多少？应如何进行套期保值操作？</a:t>
            </a:r>
          </a:p>
        </p:txBody>
      </p:sp>
      <p:sp>
        <p:nvSpPr>
          <p:cNvPr id="53251"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27</a:t>
            </a:fld>
            <a:endParaRPr lang="en-US" altLang="zh-CN"/>
          </a:p>
        </p:txBody>
      </p:sp>
    </p:spTree>
    <p:extLst>
      <p:ext uri="{BB962C8B-B14F-4D97-AF65-F5344CB8AC3E}">
        <p14:creationId xmlns:p14="http://schemas.microsoft.com/office/powerpoint/2010/main" val="2682432042"/>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4.3 II</a:t>
            </a:r>
            <a:endParaRPr lang="zh-CN" altLang="en-US" dirty="0"/>
          </a:p>
        </p:txBody>
      </p:sp>
      <p:sp>
        <p:nvSpPr>
          <p:cNvPr id="3" name="内容占位符 2"/>
          <p:cNvSpPr>
            <a:spLocks noGrp="1"/>
          </p:cNvSpPr>
          <p:nvPr>
            <p:ph idx="1"/>
          </p:nvPr>
        </p:nvSpPr>
        <p:spPr>
          <a:xfrm>
            <a:off x="467544" y="1268760"/>
            <a:ext cx="8435280" cy="4530725"/>
          </a:xfrm>
        </p:spPr>
        <p:txBody>
          <a:bodyPr/>
          <a:lstStyle/>
          <a:p>
            <a:endParaRPr lang="en-US" altLang="zh-CN" dirty="0" smtClean="0"/>
          </a:p>
          <a:p>
            <a:r>
              <a:rPr lang="zh-CN" altLang="en-US" dirty="0" smtClean="0"/>
              <a:t>最优套期保值比率为</a:t>
            </a:r>
            <a:endParaRPr lang="en-US" altLang="zh-CN" dirty="0" smtClean="0"/>
          </a:p>
          <a:p>
            <a:endParaRPr lang="en-US" altLang="zh-CN" dirty="0" smtClean="0"/>
          </a:p>
          <a:p>
            <a:endParaRPr lang="en-US" altLang="zh-CN" dirty="0" smtClean="0"/>
          </a:p>
          <a:p>
            <a:r>
              <a:rPr lang="zh-CN" altLang="en-US" dirty="0" smtClean="0"/>
              <a:t>因此，投资者A应持有的期货合约份数为</a:t>
            </a:r>
            <a:endParaRPr lang="en-US" altLang="zh-CN" dirty="0" smtClean="0"/>
          </a:p>
          <a:p>
            <a:endParaRPr lang="en-US" altLang="zh-CN" dirty="0" smtClean="0"/>
          </a:p>
          <a:p>
            <a:pPr>
              <a:buNone/>
            </a:pPr>
            <a:endParaRPr lang="en-US" altLang="zh-CN" dirty="0" smtClean="0"/>
          </a:p>
          <a:p>
            <a:r>
              <a:rPr lang="en-US" altLang="zh-CN" dirty="0" smtClean="0"/>
              <a:t>投资者应持有3份期货空头，以实现套期保值。</a:t>
            </a:r>
          </a:p>
          <a:p>
            <a:endParaRPr lang="zh-CN" altLang="en-US" dirty="0" smtClean="0"/>
          </a:p>
          <a:p>
            <a:endParaRPr lang="zh-CN" altLang="en-US" dirty="0" smtClean="0"/>
          </a:p>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a:solidFill>
                <a:schemeClr val="tx1"/>
              </a:solidFill>
              <a:ea typeface="宋体" pitchFamily="2" charset="-122"/>
            </a:endParaRPr>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28</a:t>
            </a:fld>
            <a:endParaRPr lang="en-US" altLang="zh-CN"/>
          </a:p>
        </p:txBody>
      </p:sp>
      <p:graphicFrame>
        <p:nvGraphicFramePr>
          <p:cNvPr id="58370" name="Object 4"/>
          <p:cNvGraphicFramePr>
            <a:graphicFrameLocks noChangeAspect="1"/>
          </p:cNvGraphicFramePr>
          <p:nvPr>
            <p:extLst>
              <p:ext uri="{D42A27DB-BD31-4B8C-83A1-F6EECF244321}">
                <p14:modId xmlns:p14="http://schemas.microsoft.com/office/powerpoint/2010/main" val="2594319589"/>
              </p:ext>
            </p:extLst>
          </p:nvPr>
        </p:nvGraphicFramePr>
        <p:xfrm>
          <a:off x="2627784" y="2276872"/>
          <a:ext cx="3835400" cy="863600"/>
        </p:xfrm>
        <a:graphic>
          <a:graphicData uri="http://schemas.openxmlformats.org/presentationml/2006/ole">
            <mc:AlternateContent xmlns:mc="http://schemas.openxmlformats.org/markup-compatibility/2006">
              <mc:Choice xmlns:v="urn:schemas-microsoft-com:vml" Requires="v">
                <p:oleObj spid="_x0000_s32802" r:id="rId3" imgW="1917700" imgH="431800" progId="Equation.DSMT4">
                  <p:embed/>
                </p:oleObj>
              </mc:Choice>
              <mc:Fallback>
                <p:oleObj r:id="rId3" imgW="19177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276872"/>
                        <a:ext cx="3835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5"/>
          <p:cNvGraphicFramePr>
            <a:graphicFrameLocks noChangeAspect="1"/>
          </p:cNvGraphicFramePr>
          <p:nvPr>
            <p:extLst>
              <p:ext uri="{D42A27DB-BD31-4B8C-83A1-F6EECF244321}">
                <p14:modId xmlns:p14="http://schemas.microsoft.com/office/powerpoint/2010/main" val="652472862"/>
              </p:ext>
            </p:extLst>
          </p:nvPr>
        </p:nvGraphicFramePr>
        <p:xfrm>
          <a:off x="2987824" y="3717032"/>
          <a:ext cx="2798762" cy="863600"/>
        </p:xfrm>
        <a:graphic>
          <a:graphicData uri="http://schemas.openxmlformats.org/presentationml/2006/ole">
            <mc:AlternateContent xmlns:mc="http://schemas.openxmlformats.org/markup-compatibility/2006">
              <mc:Choice xmlns:v="urn:schemas-microsoft-com:vml" Requires="v">
                <p:oleObj spid="_x0000_s32803" r:id="rId5" imgW="1397607" imgH="431987" progId="Equation.DSMT4">
                  <p:embed/>
                </p:oleObj>
              </mc:Choice>
              <mc:Fallback>
                <p:oleObj r:id="rId5" imgW="1397607" imgH="43198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3717032"/>
                        <a:ext cx="27987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3061857"/>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smtClean="0"/>
              <a:t>运用远期（期货）进行其他类型的套期保值</a:t>
            </a:r>
          </a:p>
        </p:txBody>
      </p:sp>
      <p:sp>
        <p:nvSpPr>
          <p:cNvPr id="54277" name="Rectangle 3"/>
          <p:cNvSpPr>
            <a:spLocks noGrp="1" noChangeArrowheads="1"/>
          </p:cNvSpPr>
          <p:nvPr>
            <p:ph idx="1"/>
          </p:nvPr>
        </p:nvSpPr>
        <p:spPr/>
        <p:txBody>
          <a:bodyPr/>
          <a:lstStyle/>
          <a:p>
            <a:pPr eaLnBrk="1" hangingPunct="1"/>
            <a:endParaRPr lang="zh-CN" altLang="zh-CN" smtClean="0"/>
          </a:p>
          <a:p>
            <a:pPr eaLnBrk="1" hangingPunct="1"/>
            <a:endParaRPr lang="zh-CN" altLang="zh-CN" smtClean="0"/>
          </a:p>
          <a:p>
            <a:pPr eaLnBrk="1" hangingPunct="1"/>
            <a:r>
              <a:rPr lang="zh-CN" smtClean="0"/>
              <a:t>标的资产相同的现货与衍生产品之间，都可以相互进行套期保值。</a:t>
            </a:r>
          </a:p>
          <a:p>
            <a:pPr eaLnBrk="1" hangingPunct="1"/>
            <a:endParaRPr lang="zh-CN" altLang="zh-CN" smtClean="0"/>
          </a:p>
          <a:p>
            <a:pPr eaLnBrk="1" hangingPunct="1"/>
            <a:r>
              <a:rPr lang="zh-CN" smtClean="0"/>
              <a:t>先确定现货与衍生产品之间的最优套期保值比，再确定衍生产品之间的最优套期保值比。</a:t>
            </a:r>
          </a:p>
        </p:txBody>
      </p:sp>
      <p:sp>
        <p:nvSpPr>
          <p:cNvPr id="5427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29</a:t>
            </a:fld>
            <a:endParaRPr lang="en-US" altLang="zh-CN"/>
          </a:p>
        </p:txBody>
      </p:sp>
    </p:spTree>
    <p:extLst>
      <p:ext uri="{BB962C8B-B14F-4D97-AF65-F5344CB8AC3E}">
        <p14:creationId xmlns:p14="http://schemas.microsoft.com/office/powerpoint/2010/main" val="4042353936"/>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smtClean="0"/>
              <a:t>目录</a:t>
            </a:r>
          </a:p>
        </p:txBody>
      </p:sp>
      <p:sp>
        <p:nvSpPr>
          <p:cNvPr id="39941" name="Rectangle 3"/>
          <p:cNvSpPr>
            <a:spLocks noGrp="1" noChangeArrowheads="1"/>
          </p:cNvSpPr>
          <p:nvPr>
            <p:ph idx="1"/>
          </p:nvPr>
        </p:nvSpPr>
        <p:spPr/>
        <p:txBody>
          <a:bodyPr/>
          <a:lstStyle/>
          <a:p>
            <a:pPr eaLnBrk="1" hangingPunct="1">
              <a:buFont typeface="Wingdings" pitchFamily="2" charset="2"/>
              <a:buNone/>
              <a:defRPr/>
            </a:pPr>
            <a:endParaRPr lang="zh-CN" altLang="zh-CN" dirty="0" smtClean="0"/>
          </a:p>
          <a:p>
            <a:pPr eaLnBrk="1" hangingPunct="1">
              <a:buFontTx/>
              <a:buChar char="•"/>
              <a:defRPr/>
            </a:pPr>
            <a:endParaRPr lang="zh-CN" altLang="zh-CN" dirty="0" smtClean="0"/>
          </a:p>
          <a:p>
            <a:pPr eaLnBrk="1" hangingPunct="1">
              <a:lnSpc>
                <a:spcPct val="150000"/>
              </a:lnSpc>
              <a:buFontTx/>
              <a:buNone/>
              <a:defRPr/>
            </a:pPr>
            <a:r>
              <a:rPr lang="zh-CN" dirty="0" smtClean="0"/>
              <a:t>运用远期和期货进行套期保值</a:t>
            </a:r>
          </a:p>
          <a:p>
            <a:pPr eaLnBrk="1" hangingPunct="1">
              <a:lnSpc>
                <a:spcPct val="150000"/>
              </a:lnSpc>
              <a:buFontTx/>
              <a:buNone/>
              <a:defRPr/>
            </a:pPr>
            <a:r>
              <a:rPr lang="zh-CN" dirty="0" smtClean="0">
                <a:solidFill>
                  <a:schemeClr val="tx1">
                    <a:lumMod val="50000"/>
                    <a:lumOff val="50000"/>
                  </a:schemeClr>
                </a:solidFill>
              </a:rPr>
              <a:t>运用远期与期货进行套利与投机</a:t>
            </a:r>
          </a:p>
        </p:txBody>
      </p:sp>
      <p:sp>
        <p:nvSpPr>
          <p:cNvPr id="39939" name="页脚占位符 4"/>
          <p:cNvSpPr>
            <a:spLocks noGrp="1"/>
          </p:cNvSpPr>
          <p:nvPr>
            <p:ph type="ftr" sz="quarter" idx="11"/>
          </p:nvPr>
        </p:nvSpPr>
        <p:spPr/>
        <p:txBody>
          <a:bodyPr/>
          <a:lstStyle/>
          <a:p>
            <a:pPr>
              <a:defRPr/>
            </a:pPr>
            <a:r>
              <a:rPr lang="en-US" altLang="zh-CN" dirty="0" smtClean="0"/>
              <a:t>Copyright ©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2012</a:t>
            </a:r>
            <a:endParaRPr lang="zh-CN" altLang="en-US" sz="1800" dirty="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a:t>
            </a:fld>
            <a:endParaRPr lang="en-US" altLang="zh-CN"/>
          </a:p>
        </p:txBody>
      </p:sp>
    </p:spTree>
    <p:extLst>
      <p:ext uri="{BB962C8B-B14F-4D97-AF65-F5344CB8AC3E}">
        <p14:creationId xmlns:p14="http://schemas.microsoft.com/office/powerpoint/2010/main" val="3402020039"/>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smtClean="0"/>
              <a:t>目录</a:t>
            </a:r>
          </a:p>
        </p:txBody>
      </p:sp>
      <p:sp>
        <p:nvSpPr>
          <p:cNvPr id="55301" name="Rectangle 3"/>
          <p:cNvSpPr>
            <a:spLocks noGrp="1" noChangeArrowheads="1"/>
          </p:cNvSpPr>
          <p:nvPr>
            <p:ph idx="1"/>
          </p:nvPr>
        </p:nvSpPr>
        <p:spPr/>
        <p:txBody>
          <a:bodyPr/>
          <a:lstStyle/>
          <a:p>
            <a:pPr eaLnBrk="1" hangingPunct="1">
              <a:buFontTx/>
              <a:buBlip>
                <a:blip r:embed="rId2"/>
              </a:buBlip>
              <a:defRPr/>
            </a:pPr>
            <a:endParaRPr lang="zh-CN" altLang="zh-CN" dirty="0" smtClean="0"/>
          </a:p>
          <a:p>
            <a:pPr eaLnBrk="1" hangingPunct="1">
              <a:buFontTx/>
              <a:buBlip>
                <a:blip r:embed="rId2"/>
              </a:buBlip>
              <a:defRPr/>
            </a:pPr>
            <a:endParaRPr lang="zh-CN" altLang="zh-CN" dirty="0" smtClean="0"/>
          </a:p>
          <a:p>
            <a:pPr eaLnBrk="1" hangingPunct="1">
              <a:lnSpc>
                <a:spcPct val="150000"/>
              </a:lnSpc>
              <a:buFontTx/>
              <a:buNone/>
              <a:defRPr/>
            </a:pPr>
            <a:r>
              <a:rPr lang="zh-CN" dirty="0" smtClean="0">
                <a:solidFill>
                  <a:schemeClr val="tx1">
                    <a:lumMod val="50000"/>
                    <a:lumOff val="50000"/>
                  </a:schemeClr>
                </a:solidFill>
              </a:rPr>
              <a:t>运用远期和期货进行套期保值</a:t>
            </a:r>
          </a:p>
          <a:p>
            <a:pPr eaLnBrk="1" hangingPunct="1">
              <a:lnSpc>
                <a:spcPct val="150000"/>
              </a:lnSpc>
              <a:buFontTx/>
              <a:buNone/>
              <a:defRPr/>
            </a:pPr>
            <a:r>
              <a:rPr lang="zh-CN" dirty="0" smtClean="0"/>
              <a:t>运用远期与期货进行套利与投机</a:t>
            </a:r>
          </a:p>
        </p:txBody>
      </p:sp>
      <p:sp>
        <p:nvSpPr>
          <p:cNvPr id="55299"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30</a:t>
            </a:fld>
            <a:endParaRPr lang="en-US" altLang="zh-CN"/>
          </a:p>
        </p:txBody>
      </p:sp>
    </p:spTree>
    <p:extLst>
      <p:ext uri="{BB962C8B-B14F-4D97-AF65-F5344CB8AC3E}">
        <p14:creationId xmlns:p14="http://schemas.microsoft.com/office/powerpoint/2010/main" val="2148966757"/>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smtClean="0"/>
              <a:t>套利</a:t>
            </a:r>
          </a:p>
        </p:txBody>
      </p:sp>
      <p:sp>
        <p:nvSpPr>
          <p:cNvPr id="56325" name="Rectangle 3"/>
          <p:cNvSpPr>
            <a:spLocks noGrp="1" noChangeArrowheads="1"/>
          </p:cNvSpPr>
          <p:nvPr>
            <p:ph idx="1"/>
          </p:nvPr>
        </p:nvSpPr>
        <p:spPr/>
        <p:txBody>
          <a:bodyPr/>
          <a:lstStyle/>
          <a:p>
            <a:pPr eaLnBrk="1" hangingPunct="1">
              <a:buFontTx/>
              <a:buNone/>
            </a:pPr>
            <a:endParaRPr lang="zh-CN" altLang="zh-CN" dirty="0" smtClean="0"/>
          </a:p>
          <a:p>
            <a:pPr eaLnBrk="1" hangingPunct="1"/>
            <a:r>
              <a:rPr lang="zh-CN" dirty="0" smtClean="0"/>
              <a:t>运用远期－现货平价原理（</a:t>
            </a:r>
            <a:r>
              <a:rPr lang="zh-CN" altLang="zh-CN" dirty="0" smtClean="0"/>
              <a:t>the Cost of Carry</a:t>
            </a:r>
            <a:r>
              <a:rPr lang="zh-CN" dirty="0" smtClean="0"/>
              <a:t>），在金融远期（期货）价格偏离其与现货价格的无套利关系时进行套利。</a:t>
            </a:r>
          </a:p>
        </p:txBody>
      </p:sp>
      <p:sp>
        <p:nvSpPr>
          <p:cNvPr id="56323"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31</a:t>
            </a:fld>
            <a:endParaRPr lang="en-US" altLang="zh-CN"/>
          </a:p>
        </p:txBody>
      </p:sp>
    </p:spTree>
    <p:extLst>
      <p:ext uri="{BB962C8B-B14F-4D97-AF65-F5344CB8AC3E}">
        <p14:creationId xmlns:p14="http://schemas.microsoft.com/office/powerpoint/2010/main" val="3701383520"/>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smtClean="0"/>
              <a:t>投机</a:t>
            </a:r>
          </a:p>
        </p:txBody>
      </p:sp>
      <p:sp>
        <p:nvSpPr>
          <p:cNvPr id="57349" name="Rectangle 3"/>
          <p:cNvSpPr>
            <a:spLocks noGrp="1" noChangeArrowheads="1"/>
          </p:cNvSpPr>
          <p:nvPr>
            <p:ph idx="1"/>
          </p:nvPr>
        </p:nvSpPr>
        <p:spPr>
          <a:xfrm>
            <a:off x="683568" y="1196752"/>
            <a:ext cx="7848872" cy="4525962"/>
          </a:xfrm>
        </p:spPr>
        <p:txBody>
          <a:bodyPr/>
          <a:lstStyle/>
          <a:p>
            <a:pPr eaLnBrk="1" hangingPunct="1"/>
            <a:r>
              <a:rPr lang="zh-CN" altLang="en-US" dirty="0" smtClean="0"/>
              <a:t>远期（期货）与其标的资产价格变动的风险源是相同的，只是交割时间不同。因此远期（期货）与其标的资产之间往往存在着良好的替代关系，投机者通过承担价格变动的风险获取收益，既可以通过远期（期货）实现，也可以通过现货实现。</a:t>
            </a:r>
          </a:p>
          <a:p>
            <a:pPr eaLnBrk="1" hangingPunct="1"/>
            <a:r>
              <a:rPr lang="zh-CN" altLang="en-US" dirty="0" smtClean="0"/>
              <a:t>远期（期货）的优势在于进入成本低，具有高杠杆效应</a:t>
            </a:r>
          </a:p>
          <a:p>
            <a:pPr eaLnBrk="1" hangingPunct="1"/>
            <a:r>
              <a:rPr lang="zh-CN" altLang="en-US" dirty="0" smtClean="0"/>
              <a:t>高杠杆：放大收益</a:t>
            </a:r>
            <a:r>
              <a:rPr lang="en-US" altLang="zh-CN" dirty="0" smtClean="0"/>
              <a:t>/</a:t>
            </a:r>
            <a:r>
              <a:rPr lang="zh-CN" altLang="en-US" dirty="0" smtClean="0"/>
              <a:t>放大亏损</a:t>
            </a:r>
          </a:p>
        </p:txBody>
      </p:sp>
      <p:sp>
        <p:nvSpPr>
          <p:cNvPr id="57347"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32</a:t>
            </a:fld>
            <a:endParaRPr lang="en-US" altLang="zh-CN"/>
          </a:p>
        </p:txBody>
      </p:sp>
    </p:spTree>
    <p:extLst>
      <p:ext uri="{BB962C8B-B14F-4D97-AF65-F5344CB8AC3E}">
        <p14:creationId xmlns:p14="http://schemas.microsoft.com/office/powerpoint/2010/main" val="4031494532"/>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defRPr/>
            </a:pPr>
            <a:r>
              <a:rPr lang="zh-CN" altLang="en-US" dirty="0" smtClean="0"/>
              <a:t>案例</a:t>
            </a:r>
          </a:p>
        </p:txBody>
      </p:sp>
      <p:sp>
        <p:nvSpPr>
          <p:cNvPr id="252931" name="内容占位符 2"/>
          <p:cNvSpPr>
            <a:spLocks noGrp="1"/>
          </p:cNvSpPr>
          <p:nvPr>
            <p:ph idx="1"/>
          </p:nvPr>
        </p:nvSpPr>
        <p:spPr>
          <a:xfrm>
            <a:off x="611560" y="1556792"/>
            <a:ext cx="7705403" cy="4525962"/>
          </a:xfrm>
        </p:spPr>
        <p:txBody>
          <a:bodyPr/>
          <a:lstStyle/>
          <a:p>
            <a:pPr eaLnBrk="1" hangingPunct="1"/>
            <a:r>
              <a:rPr lang="zh-CN" sz="2800" dirty="0" smtClean="0"/>
              <a:t>在</a:t>
            </a:r>
            <a:r>
              <a:rPr lang="en-US" altLang="zh-CN" sz="2800" dirty="0" smtClean="0"/>
              <a:t>99</a:t>
            </a:r>
            <a:r>
              <a:rPr lang="zh-CN" sz="2800" dirty="0" smtClean="0"/>
              <a:t>年</a:t>
            </a:r>
            <a:r>
              <a:rPr lang="en-US" altLang="zh-CN" sz="2800" dirty="0" smtClean="0"/>
              <a:t>1</a:t>
            </a:r>
            <a:r>
              <a:rPr lang="zh-CN" sz="2800" dirty="0" smtClean="0"/>
              <a:t>季度后，国内铜价不仅跌破某铜业公司的最低成本线，而且国际铜价也跌破了人们公认的社会平均成本价（</a:t>
            </a:r>
            <a:r>
              <a:rPr lang="en-US" altLang="zh-CN" sz="2800" dirty="0" smtClean="0"/>
              <a:t>1480</a:t>
            </a:r>
            <a:r>
              <a:rPr lang="zh-CN" sz="2800" dirty="0" smtClean="0"/>
              <a:t>美元</a:t>
            </a:r>
            <a:r>
              <a:rPr lang="en-US" altLang="zh-CN" sz="2800" dirty="0" smtClean="0"/>
              <a:t>/</a:t>
            </a:r>
            <a:r>
              <a:rPr lang="zh-CN" sz="2800" dirty="0" smtClean="0"/>
              <a:t>吨），在这样的市况面前，该公司判断国际上大规模的限产活动必将会导致铜价的大幅上扬。</a:t>
            </a:r>
            <a:endParaRPr lang="en-US" altLang="zh-CN" sz="2800" dirty="0" smtClean="0"/>
          </a:p>
          <a:p>
            <a:pPr eaLnBrk="1" hangingPunct="1"/>
            <a:endParaRPr lang="en-US" altLang="zh-CN" sz="2800" dirty="0" smtClean="0"/>
          </a:p>
          <a:p>
            <a:pPr eaLnBrk="1" hangingPunct="1"/>
            <a:r>
              <a:rPr lang="zh-CN" sz="2800" dirty="0" smtClean="0"/>
              <a:t>基于这种判断，该公司为减少亏损，决定开始采用</a:t>
            </a:r>
            <a:r>
              <a:rPr lang="en-US" altLang="zh-CN" sz="2800" dirty="0" smtClean="0"/>
              <a:t>"</a:t>
            </a:r>
            <a:r>
              <a:rPr lang="zh-CN" sz="2800" dirty="0" smtClean="0"/>
              <a:t>限售存库</a:t>
            </a:r>
            <a:r>
              <a:rPr lang="en-US" altLang="zh-CN" sz="2800" dirty="0" smtClean="0"/>
              <a:t>"</a:t>
            </a:r>
            <a:r>
              <a:rPr lang="zh-CN" sz="2800" dirty="0" smtClean="0"/>
              <a:t>的营销策略。</a:t>
            </a:r>
            <a:r>
              <a:rPr lang="en-US" sz="2800" dirty="0" smtClean="0">
                <a:ea typeface="宋体" pitchFamily="2" charset="-122"/>
              </a:rPr>
              <a:t> </a:t>
            </a:r>
            <a:r>
              <a:rPr lang="en-US" altLang="zh-CN" sz="2800" dirty="0" smtClean="0"/>
              <a:t>2</a:t>
            </a:r>
            <a:r>
              <a:rPr lang="zh-CN" sz="2800" dirty="0" smtClean="0"/>
              <a:t>个月后，该公司的库存已接近</a:t>
            </a:r>
            <a:r>
              <a:rPr lang="en-US" altLang="zh-CN" sz="2800" dirty="0" smtClean="0"/>
              <a:t>2</a:t>
            </a:r>
            <a:r>
              <a:rPr lang="zh-CN" sz="2800" dirty="0" smtClean="0"/>
              <a:t>万吨，而铜价并没有出现他们所期盼的大幅上升。</a:t>
            </a:r>
            <a:endParaRPr lang="zh-CN" altLang="en-US" sz="2800" dirty="0" smtClean="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dirty="0">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33</a:t>
            </a:fld>
            <a:endParaRPr lang="en-US" altLang="zh-CN"/>
          </a:p>
        </p:txBody>
      </p:sp>
    </p:spTree>
    <p:extLst>
      <p:ext uri="{BB962C8B-B14F-4D97-AF65-F5344CB8AC3E}">
        <p14:creationId xmlns:p14="http://schemas.microsoft.com/office/powerpoint/2010/main" val="16964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defRPr/>
            </a:pPr>
            <a:r>
              <a:rPr lang="zh-CN" altLang="en-US" dirty="0" smtClean="0"/>
              <a:t>案例（续）</a:t>
            </a:r>
          </a:p>
        </p:txBody>
      </p:sp>
      <p:sp>
        <p:nvSpPr>
          <p:cNvPr id="253955" name="内容占位符 2"/>
          <p:cNvSpPr>
            <a:spLocks noGrp="1"/>
          </p:cNvSpPr>
          <p:nvPr>
            <p:ph idx="1"/>
          </p:nvPr>
        </p:nvSpPr>
        <p:spPr>
          <a:xfrm>
            <a:off x="467544" y="1700213"/>
            <a:ext cx="8352928" cy="4525962"/>
          </a:xfrm>
        </p:spPr>
        <p:txBody>
          <a:bodyPr/>
          <a:lstStyle/>
          <a:p>
            <a:pPr eaLnBrk="1" hangingPunct="1"/>
            <a:r>
              <a:rPr lang="zh-CN" sz="2800" dirty="0" smtClean="0"/>
              <a:t>在这种背景条件下，公司的流动资金越来越困难。于是公司进一步采取了风险保值策略，首先他们在现货市场上开始加大销售库存的力度，并每日在期货市场上买入与现货市场上所销售库存数量相等的期货合约，以保持其资源保有量不变。</a:t>
            </a:r>
            <a:endParaRPr lang="en-US" altLang="zh-CN" sz="2800" dirty="0" smtClean="0"/>
          </a:p>
          <a:p>
            <a:pPr eaLnBrk="1" hangingPunct="1"/>
            <a:endParaRPr lang="en-US" altLang="zh-CN" sz="2800" dirty="0" smtClean="0"/>
          </a:p>
          <a:p>
            <a:pPr eaLnBrk="1" hangingPunct="1"/>
            <a:r>
              <a:rPr lang="zh-CN" sz="2800" dirty="0" smtClean="0"/>
              <a:t>几个月后，当期货市场价格达到其预设的目标销售价时，该公司立即将其买入的期货合约全部平掉，从而使该公司有效地摆脱了亏损困境。</a:t>
            </a:r>
            <a:endParaRPr lang="zh-CN" altLang="en-US" sz="2800" dirty="0" smtClean="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dirty="0">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34</a:t>
            </a:fld>
            <a:endParaRPr lang="en-US" altLang="zh-CN"/>
          </a:p>
        </p:txBody>
      </p:sp>
    </p:spTree>
    <p:extLst>
      <p:ext uri="{BB962C8B-B14F-4D97-AF65-F5344CB8AC3E}">
        <p14:creationId xmlns:p14="http://schemas.microsoft.com/office/powerpoint/2010/main" val="121978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defRPr/>
            </a:pPr>
            <a:r>
              <a:rPr lang="en-US" altLang="zh-CN" dirty="0" smtClean="0"/>
              <a:t>3</a:t>
            </a:r>
            <a:r>
              <a:rPr lang="zh-CN" altLang="en-US" dirty="0" smtClean="0"/>
              <a:t>个月铜期货价格</a:t>
            </a:r>
          </a:p>
        </p:txBody>
      </p:sp>
      <p:sp>
        <p:nvSpPr>
          <p:cNvPr id="254980" name="内容占位符 1"/>
          <p:cNvSpPr>
            <a:spLocks noGrp="1"/>
          </p:cNvSpPr>
          <p:nvPr>
            <p:ph idx="1"/>
          </p:nvPr>
        </p:nvSpPr>
        <p:spPr/>
        <p:txBody>
          <a:bodyPr/>
          <a:lstStyle/>
          <a:p>
            <a:endParaRPr lang="zh-CN" altLang="en-US" dirty="0" smtClean="0"/>
          </a:p>
        </p:txBody>
      </p:sp>
      <p:sp>
        <p:nvSpPr>
          <p:cNvPr id="6" name="页脚占位符 5"/>
          <p:cNvSpPr>
            <a:spLocks noGrp="1"/>
          </p:cNvSpPr>
          <p:nvPr>
            <p:ph type="ftr" sz="quarter" idx="11"/>
          </p:nvPr>
        </p:nvSpPr>
        <p:spPr/>
        <p:txBody>
          <a:bodyPr/>
          <a:lstStyle/>
          <a:p>
            <a:pPr>
              <a:defRPr/>
            </a:pPr>
            <a:r>
              <a:rPr lang="en-US" altLang="zh-CN" smtClean="0"/>
              <a:t>Copyright © Zheng, Zhenlong &amp; Chen, Rong, 2012</a:t>
            </a:r>
            <a:endParaRPr lang="zh-CN" altLang="en-US" sz="1800" dirty="0">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35</a:t>
            </a:fld>
            <a:endParaRPr lang="en-US" altLang="zh-CN"/>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21"/>
            <a:ext cx="91440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80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zh-CN" altLang="en-US" smtClean="0"/>
              <a:t>案例 </a:t>
            </a:r>
            <a:r>
              <a:rPr lang="en-US" altLang="zh-CN" smtClean="0"/>
              <a:t>4.4 I</a:t>
            </a:r>
          </a:p>
        </p:txBody>
      </p:sp>
      <p:sp>
        <p:nvSpPr>
          <p:cNvPr id="58373" name="Rectangle 3"/>
          <p:cNvSpPr>
            <a:spLocks noGrp="1" noChangeArrowheads="1"/>
          </p:cNvSpPr>
          <p:nvPr>
            <p:ph idx="1"/>
          </p:nvPr>
        </p:nvSpPr>
        <p:spPr>
          <a:xfrm>
            <a:off x="396875" y="1412875"/>
            <a:ext cx="7920038" cy="4524375"/>
          </a:xfrm>
        </p:spPr>
        <p:txBody>
          <a:bodyPr/>
          <a:lstStyle/>
          <a:p>
            <a:pPr algn="ctr" eaLnBrk="1" hangingPunct="1">
              <a:buFont typeface="Wingdings" pitchFamily="2" charset="2"/>
              <a:buNone/>
            </a:pPr>
            <a:endParaRPr lang="zh-CN" altLang="en-US" sz="3400" dirty="0" smtClean="0">
              <a:solidFill>
                <a:schemeClr val="accent1"/>
              </a:solidFill>
            </a:endParaRPr>
          </a:p>
          <a:p>
            <a:pPr algn="ctr" eaLnBrk="1" hangingPunct="1">
              <a:buFont typeface="Wingdings" pitchFamily="2" charset="2"/>
              <a:buNone/>
            </a:pPr>
            <a:r>
              <a:rPr lang="zh-CN" altLang="en-US" sz="3400" dirty="0" smtClean="0">
                <a:solidFill>
                  <a:schemeClr val="accent1"/>
                </a:solidFill>
              </a:rPr>
              <a:t>     </a:t>
            </a:r>
            <a:r>
              <a:rPr lang="zh-CN" altLang="en-US" dirty="0" smtClean="0">
                <a:solidFill>
                  <a:srgbClr val="762383"/>
                </a:solidFill>
              </a:rPr>
              <a:t>沪深 300 指数期货交易杠杆效应</a:t>
            </a:r>
            <a:endParaRPr lang="zh-CN" altLang="en-US" sz="3400" dirty="0" smtClean="0"/>
          </a:p>
          <a:p>
            <a:pPr eaLnBrk="1" hangingPunct="1">
              <a:buFont typeface="Wingdings" pitchFamily="2" charset="2"/>
              <a:buNone/>
            </a:pPr>
            <a:r>
              <a:rPr lang="zh-CN" altLang="en-US" sz="3400" dirty="0" smtClean="0"/>
              <a:t>         </a:t>
            </a:r>
            <a:r>
              <a:rPr lang="zh-CN" altLang="en-US" sz="2300" dirty="0" smtClean="0"/>
              <a:t>投资者 A 于 20</a:t>
            </a:r>
            <a:r>
              <a:rPr lang="en-US" altLang="zh-CN" sz="2300" dirty="0" smtClean="0"/>
              <a:t>11</a:t>
            </a:r>
            <a:r>
              <a:rPr lang="zh-CN" altLang="en-US" sz="2300" dirty="0" smtClean="0"/>
              <a:t>年 9 月 </a:t>
            </a:r>
            <a:r>
              <a:rPr lang="en-US" altLang="zh-CN" sz="2300" dirty="0" smtClean="0"/>
              <a:t>5</a:t>
            </a:r>
            <a:r>
              <a:rPr lang="zh-CN" altLang="en-US" sz="2300" dirty="0" smtClean="0"/>
              <a:t> 日进入中国金融期货交易所的沪深 300 指数期货 IF</a:t>
            </a:r>
            <a:r>
              <a:rPr lang="en-US" altLang="zh-CN" sz="2300" dirty="0" smtClean="0"/>
              <a:t>1109</a:t>
            </a:r>
            <a:r>
              <a:rPr lang="zh-CN" altLang="en-US" sz="2300" dirty="0" smtClean="0"/>
              <a:t> 交易，按开盘价</a:t>
            </a:r>
            <a:r>
              <a:rPr lang="en-US" altLang="zh-CN" sz="2300" dirty="0" smtClean="0"/>
              <a:t>2792.8</a:t>
            </a:r>
            <a:r>
              <a:rPr lang="zh-CN" altLang="en-US" sz="2300" dirty="0" smtClean="0"/>
              <a:t>点买入 1 手 IF</a:t>
            </a:r>
            <a:r>
              <a:rPr lang="en-US" altLang="zh-CN" sz="2300" dirty="0" smtClean="0"/>
              <a:t>1109</a:t>
            </a:r>
            <a:r>
              <a:rPr lang="zh-CN" altLang="en-US" sz="2300" dirty="0" smtClean="0"/>
              <a:t> 。假设经纪公司要求的初始保证金和维持保证金比例均为 15% ，则需提交保证金 </a:t>
            </a:r>
            <a:r>
              <a:rPr lang="en-US" altLang="zh-CN" sz="2300" dirty="0" smtClean="0"/>
              <a:t>2792.8</a:t>
            </a:r>
            <a:r>
              <a:rPr lang="zh-CN" altLang="en-US" sz="2300" dirty="0" smtClean="0"/>
              <a:t>×300 × 15% = </a:t>
            </a:r>
            <a:r>
              <a:rPr lang="en-US" altLang="zh-CN" sz="2300" dirty="0" smtClean="0"/>
              <a:t>125,676</a:t>
            </a:r>
            <a:r>
              <a:rPr lang="zh-CN" altLang="en-US" sz="2300" dirty="0" smtClean="0"/>
              <a:t> 元，在接下来的两个交易日内其损益状况如下：</a:t>
            </a:r>
          </a:p>
        </p:txBody>
      </p:sp>
      <p:sp>
        <p:nvSpPr>
          <p:cNvPr id="58371"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36</a:t>
            </a:fld>
            <a:endParaRPr lang="en-US" altLang="zh-CN"/>
          </a:p>
        </p:txBody>
      </p:sp>
    </p:spTree>
    <p:extLst>
      <p:ext uri="{BB962C8B-B14F-4D97-AF65-F5344CB8AC3E}">
        <p14:creationId xmlns:p14="http://schemas.microsoft.com/office/powerpoint/2010/main" val="3918733407"/>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zh-CN" altLang="en-US" smtClean="0"/>
              <a:t>案例 </a:t>
            </a:r>
            <a:r>
              <a:rPr lang="en-US" altLang="zh-CN" smtClean="0"/>
              <a:t>4.4 II</a:t>
            </a:r>
          </a:p>
        </p:txBody>
      </p:sp>
      <p:sp>
        <p:nvSpPr>
          <p:cNvPr id="2" name="内容占位符 1"/>
          <p:cNvSpPr>
            <a:spLocks noGrp="1"/>
          </p:cNvSpPr>
          <p:nvPr>
            <p:ph idx="1"/>
          </p:nvPr>
        </p:nvSpPr>
        <p:spPr/>
        <p:txBody>
          <a:bodyPr/>
          <a:lstStyle/>
          <a:p>
            <a:endParaRPr lang="zh-CN" altLang="en-US" dirty="0"/>
          </a:p>
        </p:txBody>
      </p:sp>
      <p:sp>
        <p:nvSpPr>
          <p:cNvPr id="5939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4" name="灯片编号占位符 3"/>
          <p:cNvSpPr>
            <a:spLocks noGrp="1"/>
          </p:cNvSpPr>
          <p:nvPr>
            <p:ph type="sldNum" sz="quarter" idx="12"/>
          </p:nvPr>
        </p:nvSpPr>
        <p:spPr/>
        <p:txBody>
          <a:bodyPr/>
          <a:lstStyle/>
          <a:p>
            <a:pPr>
              <a:defRPr/>
            </a:pPr>
            <a:fld id="{472AC523-E8E7-41BD-B970-13456BAA4205}" type="slidenum">
              <a:rPr lang="en-US" altLang="zh-CN" smtClean="0"/>
              <a:pPr>
                <a:defRPr/>
              </a:pPr>
              <a:t>37</a:t>
            </a:fld>
            <a:endParaRPr lang="en-US" altLang="zh-CN"/>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56792"/>
            <a:ext cx="91440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4869160"/>
            <a:ext cx="147565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2599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戒律</a:t>
            </a:r>
            <a:r>
              <a:rPr lang="zh-CN" altLang="en-US" dirty="0" smtClean="0"/>
              <a:t>：期货奇祸定律</a:t>
            </a:r>
            <a:endParaRPr lang="zh-CN" altLang="en-US" dirty="0"/>
          </a:p>
        </p:txBody>
      </p:sp>
      <p:sp>
        <p:nvSpPr>
          <p:cNvPr id="3" name="内容占位符 2"/>
          <p:cNvSpPr>
            <a:spLocks noGrp="1"/>
          </p:cNvSpPr>
          <p:nvPr>
            <p:ph idx="1"/>
          </p:nvPr>
        </p:nvSpPr>
        <p:spPr>
          <a:xfrm>
            <a:off x="755650" y="1700808"/>
            <a:ext cx="7632700" cy="4430117"/>
          </a:xfrm>
        </p:spPr>
        <p:txBody>
          <a:bodyPr/>
          <a:lstStyle/>
          <a:p>
            <a:pPr>
              <a:defRPr/>
            </a:pPr>
            <a:r>
              <a:rPr lang="zh-CN" altLang="en-US" dirty="0" smtClean="0"/>
              <a:t>如果你爱他，就让他去炒期货；</a:t>
            </a:r>
            <a:endParaRPr lang="en-US" altLang="zh-CN" dirty="0"/>
          </a:p>
          <a:p>
            <a:pPr marL="0" indent="0">
              <a:buFont typeface="Wingdings" pitchFamily="2" charset="2"/>
              <a:buNone/>
              <a:defRPr/>
            </a:pPr>
            <a:r>
              <a:rPr lang="en-US" altLang="zh-CN" dirty="0" smtClean="0"/>
              <a:t>    </a:t>
            </a:r>
            <a:r>
              <a:rPr lang="zh-CN" altLang="en-US" dirty="0" smtClean="0"/>
              <a:t>如果你恨他，也让他去炒期货。</a:t>
            </a:r>
            <a:endParaRPr lang="en-US" altLang="zh-CN" dirty="0" smtClean="0"/>
          </a:p>
          <a:p>
            <a:pPr>
              <a:defRPr/>
            </a:pPr>
            <a:r>
              <a:rPr lang="zh-CN" altLang="en-US" dirty="0" smtClean="0"/>
              <a:t>对于一般大众和企业而言，期货是用来避险的，切不可用来投机。</a:t>
            </a:r>
            <a:endParaRPr lang="en-US" altLang="zh-CN" dirty="0" smtClean="0"/>
          </a:p>
          <a:p>
            <a:pPr marL="0" indent="0">
              <a:buFont typeface="Wingdings" pitchFamily="2" charset="2"/>
              <a:buNone/>
              <a:defRPr/>
            </a:pPr>
            <a:endParaRPr lang="zh-CN" altLang="en-US" dirty="0"/>
          </a:p>
        </p:txBody>
      </p:sp>
      <p:sp>
        <p:nvSpPr>
          <p:cNvPr id="6" name="页脚占位符 5"/>
          <p:cNvSpPr>
            <a:spLocks noGrp="1"/>
          </p:cNvSpPr>
          <p:nvPr>
            <p:ph type="ftr" sz="quarter" idx="11"/>
          </p:nvPr>
        </p:nvSpPr>
        <p:spPr/>
        <p:txBody>
          <a:bodyPr/>
          <a:lstStyle/>
          <a:p>
            <a:pPr>
              <a:defRPr/>
            </a:pPr>
            <a:r>
              <a:rPr lang="en-US" altLang="zh-CN" smtClean="0"/>
              <a:t>Copyright © Zheng, Zhenlong &amp; Chen, Rong, 2012</a:t>
            </a:r>
            <a:endParaRPr lang="zh-CN" altLang="en-US" dirty="0" smtClean="0"/>
          </a:p>
        </p:txBody>
      </p:sp>
      <p:sp>
        <p:nvSpPr>
          <p:cNvPr id="7" name="灯片编号占位符 6"/>
          <p:cNvSpPr>
            <a:spLocks noGrp="1"/>
          </p:cNvSpPr>
          <p:nvPr>
            <p:ph type="sldNum" sz="quarter" idx="12"/>
          </p:nvPr>
        </p:nvSpPr>
        <p:spPr/>
        <p:txBody>
          <a:bodyPr/>
          <a:lstStyle/>
          <a:p>
            <a:pPr>
              <a:defRPr/>
            </a:pPr>
            <a:fld id="{472AC523-E8E7-41BD-B970-13456BAA4205}" type="slidenum">
              <a:rPr lang="en-US" altLang="zh-CN" smtClean="0"/>
              <a:pPr>
                <a:defRPr/>
              </a:pPr>
              <a:t>38</a:t>
            </a:fld>
            <a:endParaRPr lang="en-US" altLang="zh-CN"/>
          </a:p>
        </p:txBody>
      </p:sp>
    </p:spTree>
    <p:extLst>
      <p:ext uri="{BB962C8B-B14F-4D97-AF65-F5344CB8AC3E}">
        <p14:creationId xmlns:p14="http://schemas.microsoft.com/office/powerpoint/2010/main" val="34405844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a:xfrm>
            <a:off x="2699792" y="6381327"/>
            <a:ext cx="3888432" cy="340147"/>
          </a:xfrm>
        </p:spPr>
        <p:txBody>
          <a:bodyPr/>
          <a:lstStyle/>
          <a:p>
            <a:pPr>
              <a:defRPr/>
            </a:pPr>
            <a:r>
              <a:rPr lang="en-US" altLang="zh-CN" dirty="0" smtClean="0"/>
              <a:t>Copyright ©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2012</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39</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a:xfrm>
            <a:off x="457200" y="1124744"/>
            <a:ext cx="8229600" cy="5006181"/>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zh-CN" altLang="en-US" dirty="0" smtClean="0"/>
              <a:t>这个行情是否符合利率平价？</a:t>
            </a:r>
            <a:endParaRPr lang="en-US" altLang="zh-CN" dirty="0" smtClean="0"/>
          </a:p>
          <a:p>
            <a:endParaRPr lang="en-US" altLang="zh-CN" dirty="0" smtClean="0"/>
          </a:p>
          <a:p>
            <a:r>
              <a:rPr lang="zh-CN" altLang="en-US" dirty="0" smtClean="0"/>
              <a:t>如何利用？</a:t>
            </a:r>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4</a:t>
            </a:fld>
            <a:endParaRPr lang="en-US" altLang="zh-CN"/>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89248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308268"/>
      </p:ext>
    </p:extLst>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40</a:t>
            </a:fld>
            <a:endParaRPr lang="zh-CN" altLang="en-US"/>
          </a:p>
        </p:txBody>
      </p:sp>
    </p:spTree>
    <p:extLst>
      <p:ext uri="{BB962C8B-B14F-4D97-AF65-F5344CB8AC3E}">
        <p14:creationId xmlns:p14="http://schemas.microsoft.com/office/powerpoint/2010/main" val="4260507544"/>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smtClean="0"/>
              <a:t>运用远期（期货）进行套期保值</a:t>
            </a:r>
          </a:p>
        </p:txBody>
      </p:sp>
      <p:sp>
        <p:nvSpPr>
          <p:cNvPr id="40965" name="Rectangle 3"/>
          <p:cNvSpPr>
            <a:spLocks noGrp="1" noChangeArrowheads="1"/>
          </p:cNvSpPr>
          <p:nvPr>
            <p:ph idx="1"/>
          </p:nvPr>
        </p:nvSpPr>
        <p:spPr/>
        <p:txBody>
          <a:bodyPr/>
          <a:lstStyle/>
          <a:p>
            <a:pPr eaLnBrk="1" hangingPunct="1"/>
            <a:endParaRPr lang="zh-CN" altLang="zh-CN" dirty="0" smtClean="0"/>
          </a:p>
          <a:p>
            <a:pPr eaLnBrk="1" hangingPunct="1">
              <a:buFont typeface="Wingdings" pitchFamily="2" charset="2"/>
              <a:buNone/>
            </a:pPr>
            <a:endParaRPr lang="zh-CN" altLang="zh-CN" dirty="0" smtClean="0"/>
          </a:p>
          <a:p>
            <a:pPr eaLnBrk="1" hangingPunct="1">
              <a:lnSpc>
                <a:spcPct val="150000"/>
              </a:lnSpc>
            </a:pPr>
            <a:r>
              <a:rPr lang="zh-CN" dirty="0" smtClean="0"/>
              <a:t>投资者在现货市场已有一定头寸和风险暴露</a:t>
            </a:r>
          </a:p>
          <a:p>
            <a:pPr eaLnBrk="1" hangingPunct="1">
              <a:lnSpc>
                <a:spcPct val="150000"/>
              </a:lnSpc>
            </a:pPr>
            <a:r>
              <a:rPr lang="zh-CN" dirty="0" smtClean="0"/>
              <a:t>运用远期（期货）的相反头寸对冲风险</a:t>
            </a:r>
          </a:p>
        </p:txBody>
      </p:sp>
      <p:sp>
        <p:nvSpPr>
          <p:cNvPr id="40963"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5</a:t>
            </a:fld>
            <a:endParaRPr lang="en-US" altLang="zh-CN"/>
          </a:p>
        </p:txBody>
      </p:sp>
    </p:spTree>
    <p:extLst>
      <p:ext uri="{BB962C8B-B14F-4D97-AF65-F5344CB8AC3E}">
        <p14:creationId xmlns:p14="http://schemas.microsoft.com/office/powerpoint/2010/main" val="234798761"/>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smtClean="0"/>
              <a:t>运用远期（期货）进行套期保值的类型</a:t>
            </a:r>
          </a:p>
        </p:txBody>
      </p:sp>
      <p:sp>
        <p:nvSpPr>
          <p:cNvPr id="41989" name="Rectangle 3"/>
          <p:cNvSpPr>
            <a:spLocks noGrp="1" noChangeArrowheads="1"/>
          </p:cNvSpPr>
          <p:nvPr>
            <p:ph idx="1"/>
          </p:nvPr>
        </p:nvSpPr>
        <p:spPr/>
        <p:txBody>
          <a:bodyPr/>
          <a:lstStyle/>
          <a:p>
            <a:pPr eaLnBrk="1" hangingPunct="1">
              <a:buFont typeface="Wingdings" pitchFamily="2" charset="2"/>
              <a:buNone/>
            </a:pPr>
            <a:endParaRPr lang="zh-CN" altLang="zh-CN" smtClean="0"/>
          </a:p>
          <a:p>
            <a:pPr eaLnBrk="1" hangingPunct="1"/>
            <a:r>
              <a:rPr lang="zh-CN" smtClean="0"/>
              <a:t>多头（买入）套期保值（ </a:t>
            </a:r>
            <a:r>
              <a:rPr lang="zh-CN" altLang="zh-CN" smtClean="0"/>
              <a:t>Long Hedges </a:t>
            </a:r>
            <a:r>
              <a:rPr lang="zh-CN" smtClean="0"/>
              <a:t>）	</a:t>
            </a:r>
          </a:p>
          <a:p>
            <a:pPr lvl="1" eaLnBrk="1" hangingPunct="1"/>
            <a:r>
              <a:rPr lang="zh-CN" smtClean="0"/>
              <a:t>运用远期（期货）多头进行套保</a:t>
            </a:r>
          </a:p>
          <a:p>
            <a:pPr lvl="1" eaLnBrk="1" hangingPunct="1"/>
            <a:r>
              <a:rPr lang="zh-CN" smtClean="0"/>
              <a:t>适合担心价格上涨的投资者，锁定未来买入价格	</a:t>
            </a:r>
          </a:p>
          <a:p>
            <a:pPr lvl="1" eaLnBrk="1" hangingPunct="1"/>
            <a:endParaRPr lang="zh-CN" altLang="zh-CN" smtClean="0"/>
          </a:p>
          <a:p>
            <a:pPr eaLnBrk="1" hangingPunct="1"/>
            <a:r>
              <a:rPr lang="zh-CN" smtClean="0"/>
              <a:t>空头（卖出）套期保值（ </a:t>
            </a:r>
            <a:r>
              <a:rPr lang="zh-CN" altLang="zh-CN" smtClean="0"/>
              <a:t>Short Hedges </a:t>
            </a:r>
            <a:r>
              <a:rPr lang="zh-CN" smtClean="0"/>
              <a:t>）</a:t>
            </a:r>
          </a:p>
          <a:p>
            <a:pPr lvl="1" eaLnBrk="1" hangingPunct="1"/>
            <a:r>
              <a:rPr lang="zh-CN" smtClean="0"/>
              <a:t>运用远期（期货）空头进行套保</a:t>
            </a:r>
          </a:p>
          <a:p>
            <a:pPr lvl="1" eaLnBrk="1" hangingPunct="1"/>
            <a:r>
              <a:rPr lang="zh-CN" smtClean="0"/>
              <a:t>适合担心价格下跌的投资者，锁定未来卖出价格</a:t>
            </a:r>
          </a:p>
        </p:txBody>
      </p:sp>
      <p:sp>
        <p:nvSpPr>
          <p:cNvPr id="41987"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6</a:t>
            </a:fld>
            <a:endParaRPr lang="en-US" altLang="zh-CN"/>
          </a:p>
        </p:txBody>
      </p:sp>
    </p:spTree>
    <p:extLst>
      <p:ext uri="{BB962C8B-B14F-4D97-AF65-F5344CB8AC3E}">
        <p14:creationId xmlns:p14="http://schemas.microsoft.com/office/powerpoint/2010/main" val="1796265483"/>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zh-CN" altLang="en-US" smtClean="0"/>
              <a:t>案例 </a:t>
            </a:r>
            <a:r>
              <a:rPr lang="en-US" altLang="zh-CN" smtClean="0"/>
              <a:t>4.1 I</a:t>
            </a:r>
          </a:p>
        </p:txBody>
      </p:sp>
      <p:sp>
        <p:nvSpPr>
          <p:cNvPr id="43013" name="Rectangle 3"/>
          <p:cNvSpPr>
            <a:spLocks noGrp="1" noChangeArrowheads="1"/>
          </p:cNvSpPr>
          <p:nvPr>
            <p:ph idx="1"/>
          </p:nvPr>
        </p:nvSpPr>
        <p:spPr>
          <a:xfrm>
            <a:off x="539552" y="1124744"/>
            <a:ext cx="7777163" cy="4525962"/>
          </a:xfrm>
        </p:spPr>
        <p:txBody>
          <a:bodyPr/>
          <a:lstStyle/>
          <a:p>
            <a:pPr algn="just" eaLnBrk="1" hangingPunct="1">
              <a:buFont typeface="Wingdings" pitchFamily="2" charset="2"/>
              <a:buNone/>
            </a:pPr>
            <a:r>
              <a:rPr lang="zh-CN" altLang="zh-CN" dirty="0" smtClean="0"/>
              <a:t>             </a:t>
            </a:r>
            <a:endParaRPr lang="en-US" altLang="zh-CN" dirty="0" smtClean="0"/>
          </a:p>
          <a:p>
            <a:pPr algn="just" eaLnBrk="1" hangingPunct="1">
              <a:buFont typeface="Wingdings" pitchFamily="2" charset="2"/>
              <a:buNone/>
            </a:pPr>
            <a:r>
              <a:rPr lang="en-US" altLang="zh-CN" sz="2300" dirty="0" smtClean="0"/>
              <a:t>                </a:t>
            </a:r>
            <a:r>
              <a:rPr lang="zh-CN" altLang="zh-CN" sz="2300" dirty="0" smtClean="0"/>
              <a:t>20</a:t>
            </a:r>
            <a:r>
              <a:rPr lang="en-US" altLang="zh-CN" sz="2300" dirty="0" smtClean="0"/>
              <a:t>12</a:t>
            </a:r>
            <a:r>
              <a:rPr lang="zh-CN" altLang="zh-CN" sz="2300" dirty="0" smtClean="0"/>
              <a:t> </a:t>
            </a:r>
            <a:r>
              <a:rPr lang="zh-CN" sz="2300" dirty="0" smtClean="0"/>
              <a:t>年 </a:t>
            </a:r>
            <a:r>
              <a:rPr lang="en-US" altLang="zh-CN" sz="2300" dirty="0"/>
              <a:t>1</a:t>
            </a:r>
            <a:r>
              <a:rPr lang="zh-CN" altLang="zh-CN" sz="2300" dirty="0" smtClean="0"/>
              <a:t> </a:t>
            </a:r>
            <a:r>
              <a:rPr lang="zh-CN" sz="2300" dirty="0" smtClean="0"/>
              <a:t>月 </a:t>
            </a:r>
            <a:r>
              <a:rPr lang="en-US" altLang="zh-CN" sz="2300" dirty="0"/>
              <a:t>5</a:t>
            </a:r>
            <a:r>
              <a:rPr lang="zh-CN" altLang="zh-CN" sz="2300" dirty="0" smtClean="0"/>
              <a:t> </a:t>
            </a:r>
            <a:r>
              <a:rPr lang="zh-CN" sz="2300" dirty="0" smtClean="0"/>
              <a:t>日，</a:t>
            </a:r>
            <a:r>
              <a:rPr lang="zh-CN" altLang="en-US" sz="2300" dirty="0" smtClean="0"/>
              <a:t>中</a:t>
            </a:r>
            <a:r>
              <a:rPr lang="zh-CN" sz="2300" dirty="0" smtClean="0"/>
              <a:t>国某</a:t>
            </a:r>
            <a:r>
              <a:rPr lang="zh-CN" altLang="en-US" sz="2300" dirty="0"/>
              <a:t>基金</a:t>
            </a:r>
            <a:r>
              <a:rPr lang="zh-CN" sz="2300" dirty="0" smtClean="0"/>
              <a:t>公司预期在 </a:t>
            </a:r>
            <a:r>
              <a:rPr lang="en-US" altLang="zh-CN" sz="2300" dirty="0"/>
              <a:t>3</a:t>
            </a:r>
            <a:r>
              <a:rPr lang="zh-CN" altLang="zh-CN" sz="2300" dirty="0" smtClean="0"/>
              <a:t> </a:t>
            </a:r>
            <a:r>
              <a:rPr lang="zh-CN" sz="2300" dirty="0" smtClean="0"/>
              <a:t>月 </a:t>
            </a:r>
            <a:r>
              <a:rPr lang="en-US" altLang="zh-CN" sz="2300" dirty="0" smtClean="0"/>
              <a:t>16</a:t>
            </a:r>
            <a:r>
              <a:rPr lang="zh-CN" altLang="zh-CN" sz="2300" dirty="0" smtClean="0"/>
              <a:t> </a:t>
            </a:r>
            <a:r>
              <a:rPr lang="zh-CN" sz="2300" dirty="0" smtClean="0"/>
              <a:t>日将有一笔总金额为 </a:t>
            </a:r>
            <a:r>
              <a:rPr lang="zh-CN" altLang="zh-CN" sz="2300" dirty="0" smtClean="0"/>
              <a:t>6 9</a:t>
            </a:r>
            <a:r>
              <a:rPr lang="en-US" altLang="zh-CN" sz="2300" dirty="0" smtClean="0"/>
              <a:t>36</a:t>
            </a:r>
            <a:r>
              <a:rPr lang="zh-CN" altLang="zh-CN" sz="2300" dirty="0" smtClean="0"/>
              <a:t> 000 </a:t>
            </a:r>
            <a:r>
              <a:rPr lang="zh-CN" sz="2300" dirty="0" smtClean="0"/>
              <a:t>元的资金配置于</a:t>
            </a:r>
            <a:r>
              <a:rPr lang="zh-CN" altLang="en-US" sz="2300" dirty="0"/>
              <a:t>沪</a:t>
            </a:r>
            <a:r>
              <a:rPr lang="zh-CN" altLang="en-US" sz="2300" dirty="0" smtClean="0"/>
              <a:t>深</a:t>
            </a:r>
            <a:r>
              <a:rPr lang="en-US" altLang="zh-CN" sz="2300" dirty="0" smtClean="0"/>
              <a:t>3</a:t>
            </a:r>
            <a:r>
              <a:rPr lang="zh-CN" altLang="zh-CN" sz="2300" dirty="0" smtClean="0"/>
              <a:t>00 </a:t>
            </a:r>
            <a:r>
              <a:rPr lang="zh-CN" sz="2300" dirty="0" smtClean="0"/>
              <a:t>指数成份股。</a:t>
            </a:r>
          </a:p>
          <a:p>
            <a:pPr algn="just" eaLnBrk="1" hangingPunct="1">
              <a:buFont typeface="Wingdings" pitchFamily="2" charset="2"/>
              <a:buNone/>
            </a:pPr>
            <a:r>
              <a:rPr lang="zh-CN" altLang="zh-CN" sz="2300" dirty="0" smtClean="0"/>
              <a:t>             </a:t>
            </a:r>
            <a:r>
              <a:rPr lang="zh-CN" sz="2300" dirty="0" smtClean="0"/>
              <a:t>为防止到时股市上扬导致买入成本过高，该公司决定利用 </a:t>
            </a:r>
            <a:r>
              <a:rPr lang="zh-CN" altLang="zh-CN" sz="2300" dirty="0" smtClean="0"/>
              <a:t>20</a:t>
            </a:r>
            <a:r>
              <a:rPr lang="en-US" altLang="zh-CN" sz="2300" dirty="0" smtClean="0"/>
              <a:t>12</a:t>
            </a:r>
            <a:r>
              <a:rPr lang="zh-CN" sz="2300" dirty="0" smtClean="0"/>
              <a:t>年 </a:t>
            </a:r>
            <a:r>
              <a:rPr lang="en-US" altLang="zh-CN" sz="2300" dirty="0"/>
              <a:t>3</a:t>
            </a:r>
            <a:r>
              <a:rPr lang="zh-CN" altLang="zh-CN" sz="2300" dirty="0" smtClean="0"/>
              <a:t> </a:t>
            </a:r>
            <a:r>
              <a:rPr lang="zh-CN" sz="2300" dirty="0" smtClean="0"/>
              <a:t>月 </a:t>
            </a:r>
            <a:r>
              <a:rPr lang="en-US" altLang="zh-CN" sz="2300" dirty="0" smtClean="0"/>
              <a:t>16</a:t>
            </a:r>
            <a:r>
              <a:rPr lang="zh-CN" altLang="zh-CN" sz="2300" dirty="0" smtClean="0"/>
              <a:t> </a:t>
            </a:r>
            <a:r>
              <a:rPr lang="zh-CN" sz="2300" dirty="0" smtClean="0"/>
              <a:t>日到期的</a:t>
            </a:r>
            <a:r>
              <a:rPr lang="zh-CN" altLang="en-US" sz="2300" dirty="0"/>
              <a:t>沪</a:t>
            </a:r>
            <a:r>
              <a:rPr lang="zh-CN" altLang="en-US" sz="2300" dirty="0" smtClean="0"/>
              <a:t>深</a:t>
            </a:r>
            <a:r>
              <a:rPr lang="en-US" altLang="zh-CN" sz="2300" dirty="0"/>
              <a:t>3</a:t>
            </a:r>
            <a:r>
              <a:rPr lang="zh-CN" altLang="zh-CN" sz="2300" dirty="0" smtClean="0"/>
              <a:t>00 </a:t>
            </a:r>
            <a:r>
              <a:rPr lang="zh-CN" sz="2300" dirty="0" smtClean="0"/>
              <a:t>指数期货 </a:t>
            </a:r>
            <a:r>
              <a:rPr lang="en-US" altLang="zh-CN" sz="2300" dirty="0" smtClean="0"/>
              <a:t>IF1203</a:t>
            </a:r>
            <a:r>
              <a:rPr lang="zh-CN" sz="2300" dirty="0" smtClean="0"/>
              <a:t>进行套期保值。</a:t>
            </a:r>
          </a:p>
          <a:p>
            <a:pPr algn="just" eaLnBrk="1" hangingPunct="1">
              <a:buFont typeface="Wingdings" pitchFamily="2" charset="2"/>
              <a:buNone/>
            </a:pPr>
            <a:r>
              <a:rPr lang="zh-CN" altLang="zh-CN" sz="2300" dirty="0" smtClean="0"/>
              <a:t>             </a:t>
            </a:r>
            <a:r>
              <a:rPr lang="zh-CN" sz="2300" dirty="0" smtClean="0"/>
              <a:t>当时 </a:t>
            </a:r>
            <a:r>
              <a:rPr lang="en-US" altLang="zh-CN" sz="2300" dirty="0" smtClean="0"/>
              <a:t>IF1203</a:t>
            </a:r>
            <a:r>
              <a:rPr lang="zh-CN" sz="2300" dirty="0" smtClean="0"/>
              <a:t>报价为</a:t>
            </a:r>
            <a:r>
              <a:rPr lang="zh-CN" sz="2300" dirty="0" smtClean="0">
                <a:solidFill>
                  <a:srgbClr val="FF0000"/>
                </a:solidFill>
              </a:rPr>
              <a:t> </a:t>
            </a:r>
            <a:r>
              <a:rPr lang="en-US" altLang="zh-CN" sz="2300" dirty="0" smtClean="0">
                <a:solidFill>
                  <a:srgbClr val="FF0000"/>
                </a:solidFill>
              </a:rPr>
              <a:t>2312</a:t>
            </a:r>
            <a:r>
              <a:rPr lang="zh-CN" altLang="zh-CN" sz="2300" dirty="0" smtClean="0">
                <a:solidFill>
                  <a:srgbClr val="FF0000"/>
                </a:solidFill>
              </a:rPr>
              <a:t> </a:t>
            </a:r>
            <a:r>
              <a:rPr lang="zh-CN" sz="2300" dirty="0" smtClean="0"/>
              <a:t>点，即一份期货合约规模为 </a:t>
            </a:r>
            <a:r>
              <a:rPr lang="en-US" altLang="zh-CN" sz="2300" dirty="0" smtClean="0"/>
              <a:t>2312</a:t>
            </a:r>
            <a:r>
              <a:rPr lang="zh-CN" altLang="zh-CN" sz="2300" dirty="0" smtClean="0"/>
              <a:t> × </a:t>
            </a:r>
            <a:r>
              <a:rPr lang="en-US" altLang="zh-CN" sz="2300" dirty="0" smtClean="0"/>
              <a:t>300</a:t>
            </a:r>
            <a:r>
              <a:rPr lang="zh-CN" altLang="zh-CN" sz="2300" dirty="0" smtClean="0"/>
              <a:t> = </a:t>
            </a:r>
            <a:r>
              <a:rPr lang="en-US" altLang="zh-CN" sz="2300" dirty="0" smtClean="0"/>
              <a:t>693</a:t>
            </a:r>
            <a:r>
              <a:rPr lang="zh-CN" altLang="zh-CN" sz="2300" dirty="0" smtClean="0"/>
              <a:t> </a:t>
            </a:r>
            <a:r>
              <a:rPr lang="en-US" altLang="zh-CN" sz="2300" dirty="0"/>
              <a:t>6</a:t>
            </a:r>
            <a:r>
              <a:rPr lang="zh-CN" altLang="zh-CN" sz="2300" dirty="0" smtClean="0"/>
              <a:t>00 </a:t>
            </a:r>
            <a:r>
              <a:rPr lang="zh-CN" sz="2300" dirty="0" smtClean="0"/>
              <a:t>元。因此该公司以 </a:t>
            </a:r>
            <a:r>
              <a:rPr lang="en-US" altLang="zh-CN" sz="2300" dirty="0" smtClean="0"/>
              <a:t>2312</a:t>
            </a:r>
            <a:r>
              <a:rPr lang="zh-CN" altLang="zh-CN" sz="2300" dirty="0" smtClean="0"/>
              <a:t> </a:t>
            </a:r>
            <a:r>
              <a:rPr lang="zh-CN" sz="2300" dirty="0" smtClean="0"/>
              <a:t>买入 </a:t>
            </a:r>
            <a:r>
              <a:rPr lang="en-US" altLang="zh-CN" sz="2300" dirty="0"/>
              <a:t>1</a:t>
            </a:r>
            <a:r>
              <a:rPr lang="zh-CN" altLang="zh-CN" sz="2300" dirty="0" smtClean="0"/>
              <a:t>0 </a:t>
            </a:r>
            <a:r>
              <a:rPr lang="zh-CN" sz="2300" dirty="0" smtClean="0"/>
              <a:t>份 </a:t>
            </a:r>
            <a:r>
              <a:rPr lang="en-US" altLang="zh-CN" sz="2300" dirty="0" smtClean="0"/>
              <a:t>IF1203</a:t>
            </a:r>
            <a:r>
              <a:rPr lang="zh-CN" altLang="zh-CN" sz="2300" dirty="0" smtClean="0"/>
              <a:t> </a:t>
            </a:r>
            <a:r>
              <a:rPr lang="zh-CN" sz="2300" dirty="0" smtClean="0"/>
              <a:t>合约。</a:t>
            </a:r>
          </a:p>
        </p:txBody>
      </p:sp>
      <p:sp>
        <p:nvSpPr>
          <p:cNvPr id="43011"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7</a:t>
            </a:fld>
            <a:endParaRPr lang="en-US" altLang="zh-CN"/>
          </a:p>
        </p:txBody>
      </p:sp>
    </p:spTree>
    <p:extLst>
      <p:ext uri="{BB962C8B-B14F-4D97-AF65-F5344CB8AC3E}">
        <p14:creationId xmlns:p14="http://schemas.microsoft.com/office/powerpoint/2010/main" val="2591535476"/>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mtClean="0"/>
              <a:t>案例 </a:t>
            </a:r>
            <a:r>
              <a:rPr lang="en-US" altLang="zh-CN" smtClean="0"/>
              <a:t>4.1 II</a:t>
            </a:r>
          </a:p>
        </p:txBody>
      </p:sp>
      <p:sp>
        <p:nvSpPr>
          <p:cNvPr id="44037" name="Rectangle 3"/>
          <p:cNvSpPr>
            <a:spLocks noGrp="1" noChangeArrowheads="1"/>
          </p:cNvSpPr>
          <p:nvPr>
            <p:ph type="body" sz="half" idx="1"/>
          </p:nvPr>
        </p:nvSpPr>
        <p:spPr>
          <a:xfrm>
            <a:off x="467544" y="1701800"/>
            <a:ext cx="8282756" cy="4524375"/>
          </a:xfrm>
        </p:spPr>
        <p:txBody>
          <a:bodyPr/>
          <a:lstStyle/>
          <a:p>
            <a:pPr eaLnBrk="1" hangingPunct="1">
              <a:lnSpc>
                <a:spcPct val="150000"/>
              </a:lnSpc>
              <a:buFont typeface="Wingdings" pitchFamily="2" charset="2"/>
              <a:buChar char="p"/>
            </a:pPr>
            <a:r>
              <a:rPr lang="zh-CN" altLang="en-US" sz="2200" dirty="0"/>
              <a:t> </a:t>
            </a:r>
            <a:r>
              <a:rPr lang="en-US" altLang="zh-CN" sz="2200" dirty="0" smtClean="0"/>
              <a:t>3</a:t>
            </a:r>
            <a:r>
              <a:rPr lang="zh-CN" altLang="en-US" sz="2200" dirty="0" smtClean="0"/>
              <a:t>月</a:t>
            </a:r>
            <a:r>
              <a:rPr lang="en-US" altLang="zh-CN" sz="2200" dirty="0" smtClean="0"/>
              <a:t>16</a:t>
            </a:r>
            <a:r>
              <a:rPr lang="zh-CN" altLang="en-US" sz="2200" dirty="0" smtClean="0"/>
              <a:t>日，</a:t>
            </a:r>
            <a:r>
              <a:rPr lang="en-US" altLang="zh-CN" sz="2200" dirty="0" smtClean="0"/>
              <a:t>IF1203</a:t>
            </a:r>
            <a:r>
              <a:rPr lang="zh-CN" altLang="en-US" sz="2200" dirty="0" smtClean="0"/>
              <a:t>到期结算价为</a:t>
            </a:r>
            <a:r>
              <a:rPr lang="en-US" altLang="zh-CN" sz="2200" dirty="0" smtClean="0"/>
              <a:t>2597.36</a:t>
            </a:r>
            <a:r>
              <a:rPr lang="zh-CN" altLang="en-US" sz="2200" dirty="0" smtClean="0"/>
              <a:t>点，在期货上盈利</a:t>
            </a:r>
            <a:r>
              <a:rPr lang="en-US" altLang="zh-CN" sz="2200" dirty="0" smtClean="0"/>
              <a:t>2597.36</a:t>
            </a:r>
            <a:r>
              <a:rPr lang="zh-CN" altLang="en-US" sz="2200" dirty="0" smtClean="0"/>
              <a:t>－</a:t>
            </a:r>
            <a:r>
              <a:rPr lang="en-US" altLang="zh-CN" sz="2200" dirty="0" smtClean="0"/>
              <a:t>2312</a:t>
            </a:r>
            <a:r>
              <a:rPr lang="zh-CN" altLang="en-US" sz="2200" dirty="0" smtClean="0"/>
              <a:t>＝</a:t>
            </a:r>
            <a:r>
              <a:rPr lang="en-US" altLang="zh-CN" sz="2200" dirty="0" smtClean="0"/>
              <a:t>285.36</a:t>
            </a:r>
            <a:r>
              <a:rPr lang="zh-CN" altLang="en-US" sz="2200" dirty="0"/>
              <a:t>点</a:t>
            </a:r>
            <a:r>
              <a:rPr lang="zh-CN" altLang="en-US" sz="2200" dirty="0" smtClean="0"/>
              <a:t>，该公司以当天开盘价</a:t>
            </a:r>
            <a:r>
              <a:rPr lang="en-US" altLang="zh-CN" sz="2200" dirty="0" smtClean="0"/>
              <a:t>2591.80</a:t>
            </a:r>
            <a:r>
              <a:rPr lang="zh-CN" altLang="en-US" sz="2200" dirty="0" smtClean="0"/>
              <a:t>点买入沪深</a:t>
            </a:r>
            <a:r>
              <a:rPr lang="en-US" altLang="zh-CN" sz="2200" dirty="0" smtClean="0"/>
              <a:t>300</a:t>
            </a:r>
            <a:r>
              <a:rPr lang="zh-CN" altLang="en-US" sz="2200" dirty="0" smtClean="0"/>
              <a:t>成份股，扣除期货盈利后，实际买入价为</a:t>
            </a:r>
            <a:r>
              <a:rPr lang="en-US" altLang="zh-CN" sz="2200" dirty="0" smtClean="0"/>
              <a:t>2306.44</a:t>
            </a:r>
            <a:r>
              <a:rPr lang="zh-CN" altLang="en-US" sz="2200" dirty="0" smtClean="0"/>
              <a:t>点。</a:t>
            </a:r>
            <a:endParaRPr lang="en-US" altLang="zh-CN" sz="2200" dirty="0" smtClean="0"/>
          </a:p>
          <a:p>
            <a:pPr eaLnBrk="1" hangingPunct="1">
              <a:lnSpc>
                <a:spcPct val="150000"/>
              </a:lnSpc>
              <a:buFont typeface="Wingdings" pitchFamily="2" charset="2"/>
              <a:buChar char="p"/>
            </a:pPr>
            <a:r>
              <a:rPr lang="en-US" altLang="zh-CN" sz="2200" dirty="0"/>
              <a:t> </a:t>
            </a:r>
            <a:r>
              <a:rPr lang="zh-CN" altLang="en-US" sz="2200" dirty="0" smtClean="0"/>
              <a:t>假设</a:t>
            </a:r>
            <a:r>
              <a:rPr lang="en-US" altLang="zh-CN" sz="2200" dirty="0" smtClean="0"/>
              <a:t>3</a:t>
            </a:r>
            <a:r>
              <a:rPr lang="zh-CN" altLang="en-US" sz="2200" dirty="0" smtClean="0"/>
              <a:t>月</a:t>
            </a:r>
            <a:r>
              <a:rPr lang="en-US" altLang="zh-CN" sz="2200" dirty="0" smtClean="0"/>
              <a:t>16</a:t>
            </a:r>
            <a:r>
              <a:rPr lang="zh-CN" altLang="en-US" sz="2200" dirty="0" smtClean="0"/>
              <a:t>日低于</a:t>
            </a:r>
            <a:r>
              <a:rPr lang="en-US" altLang="zh-CN" sz="2200" dirty="0" smtClean="0"/>
              <a:t>2312</a:t>
            </a:r>
            <a:r>
              <a:rPr lang="zh-CN" altLang="en-US" sz="2200" dirty="0" smtClean="0"/>
              <a:t>点，该公司实际买入价还是在</a:t>
            </a:r>
            <a:r>
              <a:rPr lang="en-US" altLang="zh-CN" sz="2200" dirty="0" smtClean="0"/>
              <a:t>2312</a:t>
            </a:r>
            <a:r>
              <a:rPr lang="zh-CN" altLang="en-US" sz="2200" dirty="0"/>
              <a:t>点</a:t>
            </a:r>
            <a:r>
              <a:rPr lang="zh-CN" altLang="en-US" sz="2200" dirty="0" smtClean="0"/>
              <a:t>左右。</a:t>
            </a:r>
          </a:p>
          <a:p>
            <a:pPr marL="0" indent="0" algn="just" eaLnBrk="1" hangingPunct="1">
              <a:lnSpc>
                <a:spcPct val="150000"/>
              </a:lnSpc>
              <a:buNone/>
            </a:pPr>
            <a:endParaRPr lang="en-US" altLang="zh-CN" sz="2300" dirty="0" smtClean="0">
              <a:solidFill>
                <a:srgbClr val="FF0000"/>
              </a:solidFill>
            </a:endParaRPr>
          </a:p>
          <a:p>
            <a:pPr algn="just" eaLnBrk="1" hangingPunct="1">
              <a:lnSpc>
                <a:spcPct val="150000"/>
              </a:lnSpc>
              <a:buFont typeface="Wingdings" pitchFamily="2" charset="2"/>
              <a:buChar char="p"/>
            </a:pPr>
            <a:r>
              <a:rPr lang="zh-CN" altLang="en-US" sz="2300" dirty="0" smtClean="0">
                <a:solidFill>
                  <a:srgbClr val="FF0000"/>
                </a:solidFill>
              </a:rPr>
              <a:t>运用期货或远期进行套期保值，消除了价格风险，但并不保证盈利。</a:t>
            </a:r>
          </a:p>
        </p:txBody>
      </p:sp>
      <p:sp>
        <p:nvSpPr>
          <p:cNvPr id="44035" name="页脚占位符 5"/>
          <p:cNvSpPr>
            <a:spLocks noGrp="1"/>
          </p:cNvSpPr>
          <p:nvPr>
            <p:ph type="ftr" sz="quarter" idx="11"/>
          </p:nvPr>
        </p:nvSpPr>
        <p:spPr/>
        <p:txBody>
          <a:bodyPr/>
          <a:lstStyle/>
          <a:p>
            <a:pPr>
              <a:defRPr/>
            </a:pPr>
            <a:r>
              <a:rPr lang="en-US" altLang="zh-CN" smtClean="0"/>
              <a:t>Copyright © Zheng, Zhenlong &amp; Chen, Rong, 2012</a:t>
            </a:r>
            <a:endParaRPr lang="zh-CN" altLang="en-US" sz="1800" dirty="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5CC2B108-31DF-4FE0-8872-C4A8491C00B8}" type="slidenum">
              <a:rPr lang="en-US" altLang="zh-CN" smtClean="0"/>
              <a:pPr>
                <a:defRPr/>
              </a:pPr>
              <a:t>8</a:t>
            </a:fld>
            <a:endParaRPr lang="en-US" altLang="zh-CN"/>
          </a:p>
        </p:txBody>
      </p:sp>
    </p:spTree>
    <p:extLst>
      <p:ext uri="{BB962C8B-B14F-4D97-AF65-F5344CB8AC3E}">
        <p14:creationId xmlns:p14="http://schemas.microsoft.com/office/powerpoint/2010/main" val="50530094"/>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zh-CN" altLang="en-US" smtClean="0"/>
              <a:t>完美</a:t>
            </a:r>
            <a:r>
              <a:rPr lang="en-US" altLang="zh-CN" smtClean="0"/>
              <a:t>/</a:t>
            </a:r>
            <a:r>
              <a:rPr lang="zh-CN" altLang="en-US" smtClean="0"/>
              <a:t>不完美的套期保值</a:t>
            </a:r>
          </a:p>
        </p:txBody>
      </p:sp>
      <p:sp>
        <p:nvSpPr>
          <p:cNvPr id="45061" name="Rectangle 3"/>
          <p:cNvSpPr>
            <a:spLocks noGrp="1" noChangeArrowheads="1"/>
          </p:cNvSpPr>
          <p:nvPr>
            <p:ph idx="1"/>
          </p:nvPr>
        </p:nvSpPr>
        <p:spPr>
          <a:xfrm>
            <a:off x="467544" y="1268760"/>
            <a:ext cx="8229600" cy="4530725"/>
          </a:xfrm>
        </p:spPr>
        <p:txBody>
          <a:bodyPr/>
          <a:lstStyle/>
          <a:p>
            <a:pPr eaLnBrk="1" hangingPunct="1"/>
            <a:endParaRPr lang="zh-CN" altLang="en-US" sz="3000" dirty="0" smtClean="0"/>
          </a:p>
          <a:p>
            <a:pPr eaLnBrk="1" hangingPunct="1"/>
            <a:r>
              <a:rPr lang="zh-CN" altLang="en-US" dirty="0" smtClean="0"/>
              <a:t>完美的套期保值</a:t>
            </a:r>
          </a:p>
          <a:p>
            <a:pPr lvl="1" eaLnBrk="1" hangingPunct="1"/>
            <a:r>
              <a:rPr lang="zh-CN" altLang="en-US" dirty="0" smtClean="0"/>
              <a:t>完全消除价格风险（注意：不是指价格不变，而是指未来的价格是确定的）</a:t>
            </a:r>
          </a:p>
          <a:p>
            <a:pPr lvl="1" eaLnBrk="1" hangingPunct="1"/>
            <a:r>
              <a:rPr lang="zh-CN" altLang="en-US" dirty="0" smtClean="0"/>
              <a:t>远期（期货）的到期日、标的资产和交易金额等条件的设定使得远期（期货）需与现货恰好匹配</a:t>
            </a:r>
            <a:endParaRPr lang="en-US" altLang="zh-CN" dirty="0" smtClean="0"/>
          </a:p>
          <a:p>
            <a:pPr eaLnBrk="1" hangingPunct="1"/>
            <a:endParaRPr lang="en-US" altLang="zh-CN" dirty="0" smtClean="0"/>
          </a:p>
          <a:p>
            <a:pPr eaLnBrk="1" hangingPunct="1"/>
            <a:r>
              <a:rPr lang="zh-CN" altLang="en-US" dirty="0" smtClean="0"/>
              <a:t>不完美的套期保值</a:t>
            </a:r>
            <a:endParaRPr lang="en-US" altLang="zh-CN" dirty="0" smtClean="0"/>
          </a:p>
          <a:p>
            <a:pPr lvl="1" eaLnBrk="1" hangingPunct="1"/>
            <a:r>
              <a:rPr lang="zh-CN" altLang="en-US" dirty="0" smtClean="0"/>
              <a:t>无法完全消除价格风险</a:t>
            </a:r>
            <a:endParaRPr lang="en-US" altLang="zh-CN" dirty="0" smtClean="0"/>
          </a:p>
          <a:p>
            <a:pPr lvl="1" eaLnBrk="1" hangingPunct="1"/>
            <a:r>
              <a:rPr lang="zh-CN" altLang="en-US" dirty="0" smtClean="0"/>
              <a:t>常态</a:t>
            </a:r>
          </a:p>
        </p:txBody>
      </p:sp>
      <p:sp>
        <p:nvSpPr>
          <p:cNvPr id="45059"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sz="1800" smtClean="0">
              <a:solidFill>
                <a:schemeClr val="tx1"/>
              </a:solidFill>
              <a:ea typeface="宋体" pitchFamily="2" charset="-122"/>
            </a:endParaRPr>
          </a:p>
        </p:txBody>
      </p:sp>
      <p:sp>
        <p:nvSpPr>
          <p:cNvPr id="3" name="灯片编号占位符 2"/>
          <p:cNvSpPr>
            <a:spLocks noGrp="1"/>
          </p:cNvSpPr>
          <p:nvPr>
            <p:ph type="sldNum" sz="quarter" idx="12"/>
          </p:nvPr>
        </p:nvSpPr>
        <p:spPr/>
        <p:txBody>
          <a:bodyPr/>
          <a:lstStyle/>
          <a:p>
            <a:pPr>
              <a:defRPr/>
            </a:pPr>
            <a:fld id="{472AC523-E8E7-41BD-B970-13456BAA4205}" type="slidenum">
              <a:rPr lang="en-US" altLang="zh-CN" smtClean="0"/>
              <a:pPr>
                <a:defRPr/>
              </a:pPr>
              <a:t>9</a:t>
            </a:fld>
            <a:endParaRPr lang="en-US" altLang="zh-CN"/>
          </a:p>
        </p:txBody>
      </p:sp>
    </p:spTree>
    <p:extLst>
      <p:ext uri="{BB962C8B-B14F-4D97-AF65-F5344CB8AC3E}">
        <p14:creationId xmlns:p14="http://schemas.microsoft.com/office/powerpoint/2010/main" val="3223038368"/>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14723</TotalTime>
  <Words>2581</Words>
  <Application>Microsoft Office PowerPoint</Application>
  <PresentationFormat>全屏显示(4:3)</PresentationFormat>
  <Paragraphs>306</Paragraphs>
  <Slides>40</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主题1</vt:lpstr>
      <vt:lpstr>MathType 6.0 Equation</vt:lpstr>
      <vt:lpstr>Equation</vt:lpstr>
      <vt:lpstr> 第四章  远期与期货的运用     </vt:lpstr>
      <vt:lpstr>目录</vt:lpstr>
      <vt:lpstr>目录</vt:lpstr>
      <vt:lpstr>思考题</vt:lpstr>
      <vt:lpstr>运用远期（期货）进行套期保值</vt:lpstr>
      <vt:lpstr>运用远期（期货）进行套期保值的类型</vt:lpstr>
      <vt:lpstr>案例 4.1 I</vt:lpstr>
      <vt:lpstr>案例 4.1 II</vt:lpstr>
      <vt:lpstr>完美/不完美的套期保值</vt:lpstr>
      <vt:lpstr>不完美套期保值的来源 I</vt:lpstr>
      <vt:lpstr>不完美套期保值的来源 II</vt:lpstr>
      <vt:lpstr>基差风险 I</vt:lpstr>
      <vt:lpstr>基差风险 II</vt:lpstr>
      <vt:lpstr>基差风险 III</vt:lpstr>
      <vt:lpstr>基差的变化</vt:lpstr>
      <vt:lpstr>远期（期货）套期保值策略</vt:lpstr>
      <vt:lpstr>合约的选择</vt:lpstr>
      <vt:lpstr>合约到期日的选择</vt:lpstr>
      <vt:lpstr>最优套期保值比率</vt:lpstr>
      <vt:lpstr>最小方差套期保值比率</vt:lpstr>
      <vt:lpstr>最小方差套期保值数量 N</vt:lpstr>
      <vt:lpstr>最小方差套期保值比率公式</vt:lpstr>
      <vt:lpstr>最小方差套期保值比率的 OLS 估计 I</vt:lpstr>
      <vt:lpstr>最小方差套期保值比率的最小二乘估计 II</vt:lpstr>
      <vt:lpstr>最小方差套期保值比率的最小二乘估计III </vt:lpstr>
      <vt:lpstr>最小方差套期保值比率的有效性</vt:lpstr>
      <vt:lpstr>案例 4.3 I</vt:lpstr>
      <vt:lpstr>案例 4.3 II</vt:lpstr>
      <vt:lpstr>运用远期（期货）进行其他类型的套期保值</vt:lpstr>
      <vt:lpstr>目录</vt:lpstr>
      <vt:lpstr>套利</vt:lpstr>
      <vt:lpstr>投机</vt:lpstr>
      <vt:lpstr>案例</vt:lpstr>
      <vt:lpstr>案例（续）</vt:lpstr>
      <vt:lpstr>3个月铜期货价格</vt:lpstr>
      <vt:lpstr>案例 4.4 I</vt:lpstr>
      <vt:lpstr>案例 4.4 II</vt:lpstr>
      <vt:lpstr>戒律：期货奇祸定律</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785</cp:revision>
  <dcterms:created xsi:type="dcterms:W3CDTF">2007-10-06T10:41:32Z</dcterms:created>
  <dcterms:modified xsi:type="dcterms:W3CDTF">2012-10-17T13:47:53Z</dcterms:modified>
</cp:coreProperties>
</file>